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64" r:id="rId4"/>
  </p:sldMasterIdLst>
  <p:notesMasterIdLst>
    <p:notesMasterId r:id="rId42"/>
  </p:notesMasterIdLst>
  <p:handoutMasterIdLst>
    <p:handoutMasterId r:id="rId43"/>
  </p:handoutMasterIdLst>
  <p:sldIdLst>
    <p:sldId id="256" r:id="rId5"/>
    <p:sldId id="4429" r:id="rId6"/>
    <p:sldId id="388" r:id="rId7"/>
    <p:sldId id="2354" r:id="rId8"/>
    <p:sldId id="995" r:id="rId9"/>
    <p:sldId id="2336" r:id="rId10"/>
    <p:sldId id="2352" r:id="rId11"/>
    <p:sldId id="401" r:id="rId12"/>
    <p:sldId id="2343" r:id="rId13"/>
    <p:sldId id="2346" r:id="rId14"/>
    <p:sldId id="269" r:id="rId15"/>
    <p:sldId id="1644" r:id="rId16"/>
    <p:sldId id="275" r:id="rId17"/>
    <p:sldId id="2349" r:id="rId18"/>
    <p:sldId id="2328" r:id="rId19"/>
    <p:sldId id="2326" r:id="rId20"/>
    <p:sldId id="4426" r:id="rId21"/>
    <p:sldId id="4427" r:id="rId22"/>
    <p:sldId id="2347" r:id="rId23"/>
    <p:sldId id="1691" r:id="rId24"/>
    <p:sldId id="349" r:id="rId25"/>
    <p:sldId id="2350" r:id="rId26"/>
    <p:sldId id="2353" r:id="rId27"/>
    <p:sldId id="1695" r:id="rId28"/>
    <p:sldId id="2325" r:id="rId29"/>
    <p:sldId id="1640" r:id="rId30"/>
    <p:sldId id="2351" r:id="rId31"/>
    <p:sldId id="2344" r:id="rId32"/>
    <p:sldId id="2355" r:id="rId33"/>
    <p:sldId id="1634" r:id="rId34"/>
    <p:sldId id="1635" r:id="rId35"/>
    <p:sldId id="2324" r:id="rId36"/>
    <p:sldId id="2322" r:id="rId37"/>
    <p:sldId id="1672" r:id="rId38"/>
    <p:sldId id="4428" r:id="rId39"/>
    <p:sldId id="4424" r:id="rId40"/>
    <p:sldId id="1652" r:id="rId41"/>
  </p:sldIdLst>
  <p:sldSz cx="12436475" cy="6994525"/>
  <p:notesSz cx="6934200" cy="92202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0BE86C8-554D-4999-8BF9-270E153AA1A7}">
          <p14:sldIdLst>
            <p14:sldId id="256"/>
            <p14:sldId id="4429"/>
          </p14:sldIdLst>
        </p14:section>
        <p14:section name="Replatforming to public cloud" id="{1B129521-7539-4DD8-9955-18BD401E3119}">
          <p14:sldIdLst>
            <p14:sldId id="388"/>
            <p14:sldId id="2354"/>
            <p14:sldId id="995"/>
            <p14:sldId id="2336"/>
            <p14:sldId id="2352"/>
            <p14:sldId id="401"/>
          </p14:sldIdLst>
        </p14:section>
        <p14:section name="Azure - best cloud platform" id="{FC3B849E-B89D-4A5D-8145-1330D51DDF2A}">
          <p14:sldIdLst>
            <p14:sldId id="2343"/>
            <p14:sldId id="2346"/>
            <p14:sldId id="269"/>
            <p14:sldId id="1644"/>
            <p14:sldId id="275"/>
          </p14:sldIdLst>
        </p14:section>
        <p14:section name="Microsoft - best partner for enterprise" id="{584518D4-7099-435D-934C-AB211FB5DD12}">
          <p14:sldIdLst>
            <p14:sldId id="2349"/>
            <p14:sldId id="2328"/>
            <p14:sldId id="2326"/>
            <p14:sldId id="4426"/>
            <p14:sldId id="4427"/>
            <p14:sldId id="2347"/>
            <p14:sldId id="1691"/>
          </p14:sldIdLst>
        </p14:section>
        <p14:section name="Close and appendices" id="{B574A8C5-5735-4705-ADAB-0E6AEC085F5C}">
          <p14:sldIdLst>
            <p14:sldId id="349"/>
            <p14:sldId id="2350"/>
            <p14:sldId id="2353"/>
            <p14:sldId id="1695"/>
            <p14:sldId id="2325"/>
            <p14:sldId id="1640"/>
            <p14:sldId id="2351"/>
            <p14:sldId id="2344"/>
            <p14:sldId id="2355"/>
            <p14:sldId id="1634"/>
            <p14:sldId id="1635"/>
            <p14:sldId id="2324"/>
            <p14:sldId id="2322"/>
            <p14:sldId id="1672"/>
            <p14:sldId id="4428"/>
            <p14:sldId id="4424"/>
            <p14:sldId id="165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shvin Sanghvi" initials="AjS" lastIdx="6" clrIdx="6">
    <p:extLst>
      <p:ext uri="{19B8F6BF-5375-455C-9EA6-DF929625EA0E}">
        <p15:presenceInfo xmlns:p15="http://schemas.microsoft.com/office/powerpoint/2012/main" userId="Ashvin Sanghvi" providerId="None"/>
      </p:ext>
    </p:extLst>
  </p:cmAuthor>
  <p:cmAuthor id="1" name="Wayne Meyer" initials="WM" lastIdx="4" clrIdx="0">
    <p:extLst/>
  </p:cmAuthor>
  <p:cmAuthor id="8" name="Tim Callan" initials="TC [2]" lastIdx="6" clrIdx="7">
    <p:extLst>
      <p:ext uri="{19B8F6BF-5375-455C-9EA6-DF929625EA0E}">
        <p15:presenceInfo xmlns:p15="http://schemas.microsoft.com/office/powerpoint/2012/main" userId="S::tim@callan-consulting.com::8f0c3245-3747-40fb-8052-30b9b0771134" providerId="AD"/>
      </p:ext>
    </p:extLst>
  </p:cmAuthor>
  <p:cmAuthor id="2" name="Nicolette Sharp (Prime 8)" initials="NS(8" lastIdx="4" clrIdx="1">
    <p:extLst/>
  </p:cmAuthor>
  <p:cmAuthor id="3" name="Adam Fleischer" initials="AF" lastIdx="11" clrIdx="2">
    <p:extLst>
      <p:ext uri="{19B8F6BF-5375-455C-9EA6-DF929625EA0E}">
        <p15:presenceInfo xmlns:p15="http://schemas.microsoft.com/office/powerpoint/2012/main" userId="c4d29400371166f8" providerId="Windows Live"/>
      </p:ext>
    </p:extLst>
  </p:cmAuthor>
  <p:cmAuthor id="4" name="Allan Adler" initials="AA" lastIdx="15" clrIdx="3">
    <p:extLst>
      <p:ext uri="{19B8F6BF-5375-455C-9EA6-DF929625EA0E}">
        <p15:presenceInfo xmlns:p15="http://schemas.microsoft.com/office/powerpoint/2012/main" userId="13f6d844-9fbf-4375-a626-cdfa04df50b0" providerId="Windows Live"/>
      </p:ext>
    </p:extLst>
  </p:cmAuthor>
  <p:cmAuthor id="5" name="Allan Adler" initials="AA [2]" lastIdx="1" clrIdx="4">
    <p:extLst>
      <p:ext uri="{19B8F6BF-5375-455C-9EA6-DF929625EA0E}">
        <p15:presenceInfo xmlns:p15="http://schemas.microsoft.com/office/powerpoint/2012/main" userId="S::allan@digitalbridgepartners.com::13f6d844-9fbf-4375-a626-cdfa04df50b0" providerId="AD"/>
      </p:ext>
    </p:extLst>
  </p:cmAuthor>
  <p:cmAuthor id="6" name="Tim Callan" initials="TC" lastIdx="3" clrIdx="5">
    <p:extLst>
      <p:ext uri="{19B8F6BF-5375-455C-9EA6-DF929625EA0E}">
        <p15:presenceInfo xmlns:p15="http://schemas.microsoft.com/office/powerpoint/2012/main" userId="S-1-5-21-279469272-599459551-1948514194-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505050"/>
    <a:srgbClr val="737373"/>
    <a:srgbClr val="D2D2D2"/>
    <a:srgbClr val="E6E6E6"/>
    <a:srgbClr val="15BCF3"/>
    <a:srgbClr val="E2E3E2"/>
    <a:srgbClr val="0078D7"/>
    <a:srgbClr val="E5E6E4"/>
    <a:srgbClr val="0072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97" d="100"/>
          <a:sy n="97" d="100"/>
        </p:scale>
        <p:origin x="396" y="90"/>
      </p:cViewPr>
      <p:guideLst/>
    </p:cSldViewPr>
  </p:slideViewPr>
  <p:notesTextViewPr>
    <p:cViewPr>
      <p:scale>
        <a:sx n="1" d="1"/>
        <a:sy n="1" d="1"/>
      </p:scale>
      <p:origin x="0" y="0"/>
    </p:cViewPr>
  </p:notesTextViewPr>
  <p:sorterViewPr>
    <p:cViewPr>
      <p:scale>
        <a:sx n="100" d="100"/>
        <a:sy n="100" d="100"/>
      </p:scale>
      <p:origin x="0" y="-3048"/>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ga Surendran" userId="c505db41-f5b0-4f48-8cbe-08c5c92b54a1" providerId="ADAL" clId="{1B07A3BE-A191-4EC9-949A-F957D5F2CC05}"/>
    <pc:docChg chg="modSld">
      <pc:chgData name="Naga Surendran" userId="c505db41-f5b0-4f48-8cbe-08c5c92b54a1" providerId="ADAL" clId="{1B07A3BE-A191-4EC9-949A-F957D5F2CC05}" dt="2018-11-19T16:45:40.119" v="51" actId="20577"/>
      <pc:docMkLst>
        <pc:docMk/>
      </pc:docMkLst>
      <pc:sldChg chg="modSp">
        <pc:chgData name="Naga Surendran" userId="c505db41-f5b0-4f48-8cbe-08c5c92b54a1" providerId="ADAL" clId="{1B07A3BE-A191-4EC9-949A-F957D5F2CC05}" dt="2018-11-19T16:45:28.443" v="27" actId="20577"/>
        <pc:sldMkLst>
          <pc:docMk/>
          <pc:sldMk cId="722224084" sldId="269"/>
        </pc:sldMkLst>
        <pc:spChg chg="mod">
          <ac:chgData name="Naga Surendran" userId="c505db41-f5b0-4f48-8cbe-08c5c92b54a1" providerId="ADAL" clId="{1B07A3BE-A191-4EC9-949A-F957D5F2CC05}" dt="2018-11-19T16:45:28.443" v="27" actId="20577"/>
          <ac:spMkLst>
            <pc:docMk/>
            <pc:sldMk cId="722224084" sldId="269"/>
            <ac:spMk id="34" creationId="{00000000-0000-0000-0000-000000000000}"/>
          </ac:spMkLst>
        </pc:spChg>
        <pc:spChg chg="mod">
          <ac:chgData name="Naga Surendran" userId="c505db41-f5b0-4f48-8cbe-08c5c92b54a1" providerId="ADAL" clId="{1B07A3BE-A191-4EC9-949A-F957D5F2CC05}" dt="2018-11-19T16:45:25.907" v="26" actId="20577"/>
          <ac:spMkLst>
            <pc:docMk/>
            <pc:sldMk cId="722224084" sldId="269"/>
            <ac:spMk id="35" creationId="{00000000-0000-0000-0000-000000000000}"/>
          </ac:spMkLst>
        </pc:spChg>
      </pc:sldChg>
      <pc:sldChg chg="modSp">
        <pc:chgData name="Naga Surendran" userId="c505db41-f5b0-4f48-8cbe-08c5c92b54a1" providerId="ADAL" clId="{1B07A3BE-A191-4EC9-949A-F957D5F2CC05}" dt="2018-11-19T16:45:40.119" v="51" actId="20577"/>
        <pc:sldMkLst>
          <pc:docMk/>
          <pc:sldMk cId="4086756019" sldId="1644"/>
        </pc:sldMkLst>
        <pc:spChg chg="mod">
          <ac:chgData name="Naga Surendran" userId="c505db41-f5b0-4f48-8cbe-08c5c92b54a1" providerId="ADAL" clId="{1B07A3BE-A191-4EC9-949A-F957D5F2CC05}" dt="2018-11-19T16:45:40.119" v="51" actId="20577"/>
          <ac:spMkLst>
            <pc:docMk/>
            <pc:sldMk cId="4086756019" sldId="1644"/>
            <ac:spMk id="2" creationId="{0395D350-A41F-4504-8C4D-241C9E848211}"/>
          </ac:spMkLst>
        </pc:spChg>
      </pc:sldChg>
    </pc:docChg>
  </pc:docChgLst>
  <pc:docChgLst>
    <pc:chgData name="Chris Dearing" userId="168cf275-aa0e-4920-a1f0-e58435b5ab1a" providerId="ADAL" clId="{8041CF14-0404-451E-9B51-1B277E1050F0}"/>
    <pc:docChg chg="delSld modSection">
      <pc:chgData name="Chris Dearing" userId="168cf275-aa0e-4920-a1f0-e58435b5ab1a" providerId="ADAL" clId="{8041CF14-0404-451E-9B51-1B277E1050F0}" dt="2019-02-28T03:13:57.473" v="0" actId="2696"/>
      <pc:docMkLst>
        <pc:docMk/>
      </pc:docMkLst>
      <pc:sldChg chg="del">
        <pc:chgData name="Chris Dearing" userId="168cf275-aa0e-4920-a1f0-e58435b5ab1a" providerId="ADAL" clId="{8041CF14-0404-451E-9B51-1B277E1050F0}" dt="2019-02-28T03:13:57.473" v="0" actId="2696"/>
        <pc:sldMkLst>
          <pc:docMk/>
          <pc:sldMk cId="612680862" sldId="241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2/27/2019</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2/27/2019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azure.microsoft.com/en-us/services/hdinsight/" TargetMode="External"/><Relationship Id="rId3" Type="http://schemas.openxmlformats.org/officeDocument/2006/relationships/hyperlink" Target="https://powerbi.microsoft.com/en-us/" TargetMode="External"/><Relationship Id="rId7" Type="http://schemas.openxmlformats.org/officeDocument/2006/relationships/hyperlink" Target="https://azure.microsoft.com/en-us/services/data-lake-store/"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azure.microsoft.com/en-us/services/storage/blobs/" TargetMode="External"/><Relationship Id="rId5" Type="http://schemas.openxmlformats.org/officeDocument/2006/relationships/hyperlink" Target="https://azure.microsoft.com/en-us/services/data-factory/" TargetMode="External"/><Relationship Id="rId10" Type="http://schemas.openxmlformats.org/officeDocument/2006/relationships/hyperlink" Target="https://azure.microsoft.com/en-us/services/analysis-services/" TargetMode="External"/><Relationship Id="rId4" Type="http://schemas.openxmlformats.org/officeDocument/2006/relationships/hyperlink" Target="https://azure.microsoft.com/en-us/" TargetMode="External"/><Relationship Id="rId9" Type="http://schemas.openxmlformats.org/officeDocument/2006/relationships/hyperlink" Target="https://azure.microsoft.com/en-us/services/sql-data-warehous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image" Target="../media/image113.png"/></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zure.microsoft.com/en-us/pricing/details/virtual-machines/serie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2/27/2019 6:57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Compliance and trust is not an afterthought at Microsoft.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It is a leader in this space and helps set standards for global and federal organizations around the world.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171450" indent="-171450">
              <a:buFont typeface="Arial" panose="020B0604020202020204" pitchFamily="34" charset="0"/>
              <a:buChar char="•"/>
            </a:pPr>
            <a:r>
              <a:rPr lang="en-US"/>
              <a:t>Microsoft has been talking about trust in the cloud for a while and will continue to do so. </a:t>
            </a:r>
          </a:p>
          <a:p>
            <a:pPr marL="171450" indent="-171450">
              <a:buFont typeface="Arial" panose="020B0604020202020204" pitchFamily="34" charset="0"/>
              <a:buChar char="•"/>
            </a:pPr>
            <a:r>
              <a:rPr lang="en-US"/>
              <a:t>This is only a sampling of Azure’s compliance certifications, and they run the gamut. </a:t>
            </a:r>
          </a:p>
          <a:p>
            <a:pPr marL="171450" indent="-171450">
              <a:buFont typeface="Arial" panose="020B0604020202020204" pitchFamily="34" charset="0"/>
              <a:buChar char="•"/>
            </a:pPr>
            <a:r>
              <a:rPr lang="en-US"/>
              <a:t>Azure’s strengths are around security, privacy, and transparency around how Microsoft runs the cloud. </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Azure has more than 70 certifications for SAP, more than any other cloud provider.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2/27/2019 6:57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94882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offers the best global footprint of data centers and high-speed peering points.  Azure can offer in-region or in-country data processing for more countries than any other public cloud provider.</a:t>
            </a:r>
          </a:p>
          <a:p>
            <a:r>
              <a:rPr lang="en-US"/>
              <a:t>Azure also offers hybrid cloud, allowing you to keep sensitive data local using on-premises hardware you control.</a:t>
            </a:r>
          </a:p>
          <a:p>
            <a:endParaRPr lang="en-US"/>
          </a:p>
          <a:p>
            <a:pPr marL="0" marR="0" lvl="0" indent="0" algn="l" defTabSz="932688" rtl="0" eaLnBrk="1" fontAlgn="auto" latinLnBrk="0" hangingPunct="1">
              <a:lnSpc>
                <a:spcPct val="100000"/>
              </a:lnSpc>
              <a:spcBef>
                <a:spcPts val="0"/>
              </a:spcBef>
              <a:spcAft>
                <a:spcPts val="0"/>
              </a:spcAft>
              <a:buClrTx/>
              <a:buSzTx/>
              <a:buFontTx/>
              <a:buNone/>
              <a:tabLst/>
              <a:defRPr/>
            </a:pPr>
            <a:r>
              <a:rPr lang="en-GB" sz="1400" b="1" kern="1200">
                <a:solidFill>
                  <a:schemeClr val="tx2"/>
                </a:solidFill>
                <a:latin typeface="+mn-lt"/>
                <a:ea typeface="+mn-ea"/>
                <a:cs typeface="Segoe UI" pitchFamily="34" charset="0"/>
              </a:rPr>
              <a:t>50-region network with high-speed connectivity</a:t>
            </a:r>
          </a:p>
          <a:p>
            <a:pPr marL="0" marR="0" lvl="0" indent="0" algn="l" defTabSz="932688" rtl="0" eaLnBrk="1" fontAlgn="auto" latinLnBrk="0" hangingPunct="1">
              <a:lnSpc>
                <a:spcPct val="100000"/>
              </a:lnSpc>
              <a:spcBef>
                <a:spcPts val="0"/>
              </a:spcBef>
              <a:spcAft>
                <a:spcPts val="0"/>
              </a:spcAft>
              <a:buClrTx/>
              <a:buSzTx/>
              <a:buFontTx/>
              <a:buNone/>
              <a:tabLst/>
              <a:defRPr/>
            </a:pPr>
            <a:r>
              <a:rPr lang="en-GB" sz="1400"/>
              <a:t>Available in 140 countries</a:t>
            </a:r>
          </a:p>
          <a:p>
            <a:pPr marL="0" marR="0" lvl="0" indent="0" algn="l" defTabSz="932688" rtl="0" eaLnBrk="1" fontAlgn="auto" latinLnBrk="0" hangingPunct="1">
              <a:lnSpc>
                <a:spcPct val="100000"/>
              </a:lnSpc>
              <a:spcBef>
                <a:spcPts val="0"/>
              </a:spcBef>
              <a:spcAft>
                <a:spcPts val="0"/>
              </a:spcAft>
              <a:buClrTx/>
              <a:buSzTx/>
              <a:buFontTx/>
              <a:buNone/>
              <a:tabLst/>
              <a:defRPr/>
            </a:pPr>
            <a:r>
              <a:rPr lang="en-GB" sz="1400"/>
              <a:t>1,500+ peering points for express routing</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08BA3F-CBBE-4FA6-B42B-E1A817BDBF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022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1600">
                <a:gradFill>
                  <a:gsLst>
                    <a:gs pos="2917">
                      <a:schemeClr val="tx1"/>
                    </a:gs>
                    <a:gs pos="30000">
                      <a:schemeClr val="tx1"/>
                    </a:gs>
                  </a:gsLst>
                  <a:lin ang="5400000" scaled="0"/>
                </a:gradFill>
              </a:rPr>
              <a:t>Microsoft has the relationships and experience necessary to provide the best overall public cloud service offering for SAP.</a:t>
            </a:r>
          </a:p>
          <a:p>
            <a:endParaRPr lang="en-US" sz="1600"/>
          </a:p>
          <a:p>
            <a:endParaRPr lang="en-US" sz="1600"/>
          </a:p>
          <a:p>
            <a:r>
              <a:rPr lang="en-US" sz="1600" b="1"/>
              <a:t>MICROSOFT IS THE BEST SUITED AND MOST ACCOMPLISHED PARTNER FOR THE ENTERPRISE</a:t>
            </a:r>
          </a:p>
          <a:p>
            <a:pPr>
              <a:lnSpc>
                <a:spcPct val="90000"/>
              </a:lnSpc>
              <a:spcAft>
                <a:spcPts val="600"/>
              </a:spcAft>
            </a:pPr>
            <a:r>
              <a:rPr lang="en-US" sz="1800" b="1">
                <a:solidFill>
                  <a:schemeClr val="tx2"/>
                </a:solidFill>
              </a:rPr>
              <a:t>Deep relationship with the enterprise</a:t>
            </a:r>
            <a:endParaRPr lang="en-US" sz="1800" b="1">
              <a:solidFill>
                <a:srgbClr val="353535"/>
              </a:solidFill>
            </a:endParaRPr>
          </a:p>
          <a:p>
            <a:pPr>
              <a:lnSpc>
                <a:spcPct val="90000"/>
              </a:lnSpc>
              <a:spcAft>
                <a:spcPts val="600"/>
              </a:spcAft>
            </a:pPr>
            <a:r>
              <a:rPr lang="en-US" sz="1600">
                <a:solidFill>
                  <a:srgbClr val="353535"/>
                </a:solidFill>
              </a:rPr>
              <a:t>The leading provider of mission-critical software to business for more than three decades, Microsoft understands the enterprise’s needs and provides the most complete and expert advice and service to public cloud clients. Enterprises using other Microsoft products for the desktop and back office benefit from a single vendor relationship.</a:t>
            </a:r>
          </a:p>
          <a:p>
            <a:endParaRPr lang="en-US" sz="1600"/>
          </a:p>
          <a:p>
            <a:pPr>
              <a:lnSpc>
                <a:spcPct val="90000"/>
              </a:lnSpc>
              <a:spcAft>
                <a:spcPts val="600"/>
              </a:spcAft>
            </a:pPr>
            <a:r>
              <a:rPr lang="en-US" sz="2000" b="1">
                <a:solidFill>
                  <a:schemeClr val="tx2"/>
                </a:solidFill>
              </a:rPr>
              <a:t>Full-stack Microsoft technology support</a:t>
            </a:r>
          </a:p>
          <a:p>
            <a:pPr>
              <a:lnSpc>
                <a:spcPct val="90000"/>
              </a:lnSpc>
              <a:spcAft>
                <a:spcPts val="600"/>
              </a:spcAft>
            </a:pPr>
            <a:r>
              <a:rPr lang="en-US" sz="1800"/>
              <a:t>Azure’s native support for Active Directory seamlessly ties into desktop and O365 identity and access schemes with no development required.</a:t>
            </a:r>
          </a:p>
          <a:p>
            <a:pPr>
              <a:lnSpc>
                <a:spcPct val="90000"/>
              </a:lnSpc>
              <a:spcAft>
                <a:spcPts val="600"/>
              </a:spcAft>
            </a:pPr>
            <a:endParaRPr lang="en-US" sz="1600"/>
          </a:p>
          <a:p>
            <a:pPr>
              <a:lnSpc>
                <a:spcPct val="90000"/>
              </a:lnSpc>
              <a:spcAft>
                <a:spcPts val="600"/>
              </a:spcAft>
            </a:pPr>
            <a:endParaRPr lang="en-US" sz="1600"/>
          </a:p>
          <a:p>
            <a:pPr>
              <a:lnSpc>
                <a:spcPct val="90000"/>
              </a:lnSpc>
              <a:spcAft>
                <a:spcPts val="600"/>
              </a:spcAft>
            </a:pPr>
            <a:r>
              <a:rPr lang="en-US" sz="1600" b="1"/>
              <a:t>MICROSOFT AND SAP HAVE THE LONGEST, STRONGEST, AND DEEPEST RELATIONSHIP OF ANY PUBLIC CLOUD PROVIDER</a:t>
            </a:r>
          </a:p>
          <a:p>
            <a:pPr>
              <a:lnSpc>
                <a:spcPct val="90000"/>
              </a:lnSpc>
              <a:spcAft>
                <a:spcPts val="600"/>
              </a:spcAft>
            </a:pPr>
            <a:r>
              <a:rPr lang="en-US" sz="2000" b="1">
                <a:solidFill>
                  <a:schemeClr val="tx2"/>
                </a:solidFill>
              </a:rPr>
              <a:t>Accomplished partnership between SAP and Microsoft</a:t>
            </a:r>
          </a:p>
          <a:p>
            <a:pPr>
              <a:lnSpc>
                <a:spcPct val="90000"/>
              </a:lnSpc>
              <a:spcAft>
                <a:spcPts val="600"/>
              </a:spcAft>
            </a:pPr>
            <a:r>
              <a:rPr lang="en-US" sz="1800"/>
              <a:t>Microsoft and SAP have partnered for more than 20 years. Microsoft runs SAP and S4/HANA with more than 100,000 users, and SAP runs internal S4/HANA on Azure. Co-located engineering resources ensure a seamless customer experience.</a:t>
            </a:r>
          </a:p>
          <a:p>
            <a:pPr>
              <a:lnSpc>
                <a:spcPct val="90000"/>
              </a:lnSpc>
              <a:spcAft>
                <a:spcPts val="600"/>
              </a:spcAft>
            </a:pPr>
            <a:r>
              <a:rPr lang="en-US" sz="1800"/>
              <a:t>(See following slides.)</a:t>
            </a:r>
          </a:p>
          <a:p>
            <a:pPr>
              <a:lnSpc>
                <a:spcPct val="90000"/>
              </a:lnSpc>
              <a:spcAft>
                <a:spcPts val="600"/>
              </a:spcAft>
            </a:pPr>
            <a:endParaRPr lang="en-US" sz="1800"/>
          </a:p>
          <a:p>
            <a:pPr>
              <a:lnSpc>
                <a:spcPct val="90000"/>
              </a:lnSpc>
              <a:spcAft>
                <a:spcPts val="600"/>
              </a:spcAft>
            </a:pPr>
            <a:r>
              <a:rPr lang="en-US" sz="1800" b="1">
                <a:solidFill>
                  <a:schemeClr val="tx2"/>
                </a:solidFill>
              </a:rPr>
              <a:t>Maturity of SAP on Azure use and implementations</a:t>
            </a:r>
          </a:p>
          <a:p>
            <a:pPr>
              <a:lnSpc>
                <a:spcPct val="90000"/>
              </a:lnSpc>
              <a:spcAft>
                <a:spcPts val="600"/>
              </a:spcAft>
            </a:pPr>
            <a:r>
              <a:rPr lang="en-US" sz="1600">
                <a:solidFill>
                  <a:srgbClr val="353535"/>
                </a:solidFill>
              </a:rPr>
              <a:t>SAP on Azure is in production in more than 40 countries. 17 SAP applications run on Azure and more than 220 SIs support the two platforms jointly.  </a:t>
            </a:r>
          </a:p>
          <a:p>
            <a:pPr>
              <a:lnSpc>
                <a:spcPct val="90000"/>
              </a:lnSpc>
              <a:spcAft>
                <a:spcPts val="600"/>
              </a:spcAft>
            </a:pPr>
            <a:r>
              <a:rPr lang="en-US" sz="1600">
                <a:solidFill>
                  <a:srgbClr val="353535"/>
                </a:solidFill>
              </a:rPr>
              <a:t>(See following slides)</a:t>
            </a:r>
          </a:p>
          <a:p>
            <a:endParaRPr lang="en-US" sz="1600"/>
          </a:p>
        </p:txBody>
      </p:sp>
      <p:sp>
        <p:nvSpPr>
          <p:cNvPr id="4" name="Slide Number Placeholder 3"/>
          <p:cNvSpPr>
            <a:spLocks noGrp="1"/>
          </p:cNvSpPr>
          <p:nvPr>
            <p:ph type="sldNum" sz="quarter" idx="5"/>
          </p:nvPr>
        </p:nvSpPr>
        <p:spPr/>
        <p:txBody>
          <a:bodyPr/>
          <a:lstStyle/>
          <a:p>
            <a:fld id="{3D7B9D4F-5F19-438C-92E8-037C6AE8F87D}" type="slidenum">
              <a:rPr lang="en-US" smtClean="0"/>
              <a:t>15</a:t>
            </a:fld>
            <a:endParaRPr lang="en-US"/>
          </a:p>
        </p:txBody>
      </p:sp>
    </p:spTree>
    <p:extLst>
      <p:ext uri="{BB962C8B-B14F-4D97-AF65-F5344CB8AC3E}">
        <p14:creationId xmlns:p14="http://schemas.microsoft.com/office/powerpoint/2010/main" val="1882313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a:t>SAP and Microsoft’s partnership has a deep history -- and is now being taken to the next level – with a shared commitment to empowering the digital transformation of our customers.</a:t>
            </a:r>
          </a:p>
          <a:p>
            <a:endParaRPr lang="en-US"/>
          </a:p>
          <a:p>
            <a:r>
              <a:rPr lang="en-US"/>
              <a:t>The relationship between our two companies is:</a:t>
            </a:r>
          </a:p>
          <a:p>
            <a:endParaRPr lang="en-US"/>
          </a:p>
          <a:p>
            <a:r>
              <a:rPr lang="en-US" b="1"/>
              <a:t>TRUSTED</a:t>
            </a:r>
          </a:p>
          <a:p>
            <a:r>
              <a:rPr lang="en-US"/>
              <a:t>We have a 20+ year alliance partnering together for the benefit of our mutual customers with</a:t>
            </a:r>
          </a:p>
          <a:p>
            <a:r>
              <a:rPr lang="en-US"/>
              <a:t>85% of Fortune 500 using SAP &amp; Microsoft Cloud </a:t>
            </a:r>
          </a:p>
          <a:p>
            <a:endParaRPr lang="en-US" sz="900"/>
          </a:p>
          <a:p>
            <a:pPr>
              <a:spcBef>
                <a:spcPts val="200"/>
              </a:spcBef>
            </a:pPr>
            <a:r>
              <a:rPr lang="en-US" sz="900" b="0">
                <a:cs typeface="Segoe UI Light" panose="020B0502040204020203" pitchFamily="34" charset="0"/>
              </a:rPr>
              <a:t>Microsoft runs on SAP S/4HANA. SAP runs on Azure.</a:t>
            </a:r>
          </a:p>
          <a:p>
            <a:pPr marL="171301" indent="-171301">
              <a:spcBef>
                <a:spcPts val="200"/>
              </a:spcBef>
              <a:buFont typeface="Arial" panose="020B0604020202020204" pitchFamily="34" charset="0"/>
              <a:buChar char="•"/>
            </a:pPr>
            <a:r>
              <a:rPr lang="en-US" sz="900">
                <a:cs typeface="Segoe UI Light" panose="020B0502040204020203" pitchFamily="34" charset="0"/>
              </a:rPr>
              <a:t>We are both running our businesses on our new joint solutions, so customers can invest in the cloud with confidence</a:t>
            </a:r>
          </a:p>
          <a:p>
            <a:endParaRPr lang="en-US"/>
          </a:p>
          <a:p>
            <a:endParaRPr lang="en-US"/>
          </a:p>
          <a:p>
            <a:r>
              <a:rPr lang="en-US" b="1"/>
              <a:t>OPTIMIZED</a:t>
            </a:r>
          </a:p>
          <a:p>
            <a:r>
              <a:rPr lang="en-US">
                <a:cs typeface="Segoe UI" panose="020B0502040204020203" pitchFamily="34" charset="0"/>
              </a:rPr>
              <a:t>Together we have unique capabilities, roadmaps, and experience to support SAP HANA &amp; enterprise workloads from on premise to the Azure cloud</a:t>
            </a:r>
          </a:p>
          <a:p>
            <a:pPr marL="285501" indent="-285501">
              <a:spcBef>
                <a:spcPts val="200"/>
              </a:spcBef>
              <a:buFont typeface="Arial" panose="020B0604020202020204" pitchFamily="34" charset="0"/>
              <a:buChar char="•"/>
            </a:pPr>
            <a:r>
              <a:rPr lang="en-US" sz="900">
                <a:cs typeface="Segoe UI Light" panose="020B0502040204020203" pitchFamily="34" charset="0"/>
              </a:rPr>
              <a:t>Azure has unique capability to support SAP-specific enterprise workloads due to our joint development agreement </a:t>
            </a:r>
          </a:p>
          <a:p>
            <a:pPr marL="285501" indent="-285501">
              <a:spcBef>
                <a:spcPts val="200"/>
              </a:spcBef>
              <a:buFont typeface="Arial" panose="020B0604020202020204" pitchFamily="34" charset="0"/>
              <a:buChar char="•"/>
            </a:pPr>
            <a:r>
              <a:rPr lang="en-US" sz="900">
                <a:cs typeface="Segoe UI Light" panose="020B0502040204020203" pitchFamily="34" charset="0"/>
              </a:rPr>
              <a:t>SAP has a level of influence in the Azure roadmap to better support SAP customers</a:t>
            </a:r>
          </a:p>
          <a:p>
            <a:pPr marL="285501" indent="-285501">
              <a:spcBef>
                <a:spcPts val="200"/>
              </a:spcBef>
              <a:buFont typeface="Arial" panose="020B0604020202020204" pitchFamily="34" charset="0"/>
              <a:buChar char="•"/>
            </a:pPr>
            <a:r>
              <a:rPr lang="en-US" sz="900">
                <a:cs typeface="Segoe UI Light" panose="020B0502040204020203" pitchFamily="34" charset="0"/>
              </a:rPr>
              <a:t>Extensive work has gone into running hybrid SAP landscapes (across on-premise, private and public cloud).  </a:t>
            </a:r>
          </a:p>
          <a:p>
            <a:endParaRPr lang="en-US"/>
          </a:p>
          <a:p>
            <a:endParaRPr lang="en-US"/>
          </a:p>
          <a:p>
            <a:r>
              <a:rPr lang="en-US" b="1"/>
              <a:t>SEAMLESS</a:t>
            </a:r>
          </a:p>
          <a:p>
            <a:r>
              <a:rPr lang="en-US">
                <a:cs typeface="Segoe UI" panose="020B0502040204020203" pitchFamily="34" charset="0"/>
              </a:rPr>
              <a:t>Co-located engineering resources -- and aligned sales and marketing teams -- provide a seamless customer experience</a:t>
            </a:r>
          </a:p>
          <a:p>
            <a:pPr marL="171301" indent="-171301">
              <a:spcBef>
                <a:spcPts val="200"/>
              </a:spcBef>
              <a:buFont typeface="Arial" panose="020B0604020202020204" pitchFamily="34" charset="0"/>
              <a:buChar char="•"/>
            </a:pPr>
            <a:r>
              <a:rPr lang="en-US" sz="900">
                <a:cs typeface="Segoe UI Light" panose="020B0502040204020203" pitchFamily="34" charset="0"/>
              </a:rPr>
              <a:t>Sales, marketing, engineering and support organizations are aligned and incentivized to work together</a:t>
            </a:r>
          </a:p>
          <a:p>
            <a:pPr marL="171301" indent="-171301">
              <a:spcBef>
                <a:spcPts val="200"/>
              </a:spcBef>
              <a:buFont typeface="Arial" panose="020B0604020202020204" pitchFamily="34" charset="0"/>
              <a:buChar char="•"/>
            </a:pPr>
            <a:r>
              <a:rPr lang="en-US" sz="900">
                <a:cs typeface="Segoe UI Light" panose="020B0502040204020203" pitchFamily="34" charset="0"/>
              </a:rPr>
              <a:t>Microsoft provides scale in geographies where SAP customers have the greatest coverage requirements</a:t>
            </a:r>
          </a:p>
          <a:p>
            <a:endParaRPr lang="en-US">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8C2C35-2B8A-446E-BEC0-FD36716C29AC}" type="slidenum">
              <a:rPr kumimoji="0" lang="de-DE"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de-DE"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9733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Enterprises run SAP on Azure in more than 40 countries running SAP production systems on Azure and we see a growing momentum of customer taking advantage of Azure’s capabilities across geographies and industries.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2/27/2019 6:57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485766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400" b="1">
                <a:solidFill>
                  <a:srgbClr val="000000"/>
                </a:solidFill>
                <a:latin typeface="wf_segoe-ui_light"/>
              </a:rPr>
              <a:t>Announced in October 2018 between SAP, Microsoft and Adobe</a:t>
            </a:r>
          </a:p>
          <a:p>
            <a:pPr fontAlgn="base"/>
            <a:endParaRPr lang="en-US" sz="1400" b="1">
              <a:solidFill>
                <a:srgbClr val="000000"/>
              </a:solidFill>
              <a:latin typeface="wf_segoe-ui_light"/>
            </a:endParaRPr>
          </a:p>
          <a:p>
            <a:pPr fontAlgn="base"/>
            <a:r>
              <a:rPr lang="en-US" sz="1400" b="1">
                <a:solidFill>
                  <a:srgbClr val="000000"/>
                </a:solidFill>
                <a:latin typeface="wf_segoe-ui_light"/>
              </a:rPr>
              <a:t>Enable a new level of business insight</a:t>
            </a:r>
          </a:p>
          <a:p>
            <a:pPr fontAlgn="base"/>
            <a:endParaRPr lang="en-US" sz="1400" b="1">
              <a:solidFill>
                <a:srgbClr val="000000"/>
              </a:solidFill>
              <a:latin typeface="wf_segoe-ui_light"/>
            </a:endParaRPr>
          </a:p>
          <a:p>
            <a:pPr marL="349724" indent="-349724" fontAlgn="base">
              <a:buFont typeface="Wingdings" panose="05000000000000000000" pitchFamily="2" charset="2"/>
              <a:buChar char="ü"/>
            </a:pPr>
            <a:r>
              <a:rPr lang="en-US" sz="1400">
                <a:solidFill>
                  <a:srgbClr val="000000"/>
                </a:solidFill>
                <a:latin typeface="wf_segoe-ui_semibold"/>
              </a:rPr>
              <a:t>Remove silos and reclaim your data</a:t>
            </a:r>
          </a:p>
          <a:p>
            <a:pPr fontAlgn="base"/>
            <a:endParaRPr lang="en-US" sz="1400">
              <a:solidFill>
                <a:srgbClr val="000000"/>
              </a:solidFill>
              <a:latin typeface="SegoeUI"/>
            </a:endParaRPr>
          </a:p>
          <a:p>
            <a:pPr marL="349724" indent="-349724" fontAlgn="base">
              <a:buFont typeface="Wingdings" panose="05000000000000000000" pitchFamily="2" charset="2"/>
              <a:buChar char="ü"/>
            </a:pPr>
            <a:r>
              <a:rPr lang="en-US" sz="1400">
                <a:solidFill>
                  <a:srgbClr val="000000"/>
                </a:solidFill>
                <a:latin typeface="wf_segoe-ui_semibold"/>
              </a:rPr>
              <a:t>Unlock business insights</a:t>
            </a:r>
          </a:p>
          <a:p>
            <a:pPr fontAlgn="base"/>
            <a:endParaRPr lang="en-US" sz="1400">
              <a:solidFill>
                <a:srgbClr val="000000"/>
              </a:solidFill>
              <a:latin typeface="SegoeUI"/>
            </a:endParaRPr>
          </a:p>
          <a:p>
            <a:pPr marL="349724" indent="-349724" fontAlgn="base">
              <a:buFont typeface="Wingdings" panose="05000000000000000000" pitchFamily="2" charset="2"/>
              <a:buChar char="ü"/>
            </a:pPr>
            <a:r>
              <a:rPr lang="en-US" sz="1400">
                <a:solidFill>
                  <a:srgbClr val="000000"/>
                </a:solidFill>
                <a:latin typeface="wf_segoe-ui_semibold"/>
              </a:rPr>
              <a:t>Rely on our promise of trust and openness</a:t>
            </a:r>
            <a:endParaRPr lang="en-US" sz="1400">
              <a:solidFill>
                <a:srgbClr val="000000"/>
              </a:solidFill>
              <a:latin typeface="SegoeUI"/>
            </a:endParaRPr>
          </a:p>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18</a:t>
            </a:fld>
            <a:endParaRPr lang="en-US"/>
          </a:p>
        </p:txBody>
      </p:sp>
    </p:spTree>
    <p:extLst>
      <p:ext uri="{BB962C8B-B14F-4D97-AF65-F5344CB8AC3E}">
        <p14:creationId xmlns:p14="http://schemas.microsoft.com/office/powerpoint/2010/main" val="2205868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and SAP have worked together to ensure that Azure is the best public cloud platform for SAP.  Here are just some of the ways the two solution sets combine to provide the most robust, reliable, scalable, and future-proofed solution for ERP globally.</a:t>
            </a:r>
          </a:p>
        </p:txBody>
      </p:sp>
      <p:sp>
        <p:nvSpPr>
          <p:cNvPr id="4" name="Slide Number Placeholder 3"/>
          <p:cNvSpPr>
            <a:spLocks noGrp="1"/>
          </p:cNvSpPr>
          <p:nvPr>
            <p:ph type="sldNum" sz="quarter" idx="5"/>
          </p:nvPr>
        </p:nvSpPr>
        <p:spPr/>
        <p:txBody>
          <a:bodyPr/>
          <a:lstStyle/>
          <a:p>
            <a:fld id="{3D7B9D4F-5F19-438C-92E8-037C6AE8F87D}" type="slidenum">
              <a:rPr lang="en-US" smtClean="0"/>
              <a:t>19</a:t>
            </a:fld>
            <a:endParaRPr lang="en-US"/>
          </a:p>
        </p:txBody>
      </p:sp>
    </p:spTree>
    <p:extLst>
      <p:ext uri="{BB962C8B-B14F-4D97-AF65-F5344CB8AC3E}">
        <p14:creationId xmlns:p14="http://schemas.microsoft.com/office/powerpoint/2010/main" val="541459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baseline="0"/>
              <a:t>And we’re users ourselves of SAP on Azure.  With more than 100,000 internal users running SAP on Azure, Microsoft has first-hand knowledge in now to use these two platforms together successfully.</a:t>
            </a:r>
          </a:p>
          <a:p>
            <a:pPr marL="0" indent="0">
              <a:buFont typeface="Arial" panose="020B0604020202020204" pitchFamily="34" charset="0"/>
              <a:buNone/>
            </a:pPr>
            <a:endParaRPr lang="en-US" b="0" baseline="0"/>
          </a:p>
          <a:p>
            <a:pPr marL="0" indent="0">
              <a:buFont typeface="Arial" panose="020B0604020202020204" pitchFamily="34" charset="0"/>
              <a:buNone/>
            </a:pPr>
            <a:r>
              <a:rPr lang="en-US" b="0" baseline="0"/>
              <a:t>Our own experience has demonstrated the platform’s success in terms of uptime, scalability, and cost savings.</a:t>
            </a:r>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&lt;Event Name Here&gt;</a:t>
            </a: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9488B2C-1C35-48F9-B58B-66ABA1B143C1}"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2/27/2019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2969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5C472B-0BE7-420F-A37B-44BBF15E7929}" type="slidenum">
              <a:rPr lang="en-US" smtClean="0"/>
              <a:t>21</a:t>
            </a:fld>
            <a:endParaRPr lang="en-US"/>
          </a:p>
        </p:txBody>
      </p:sp>
    </p:spTree>
    <p:extLst>
      <p:ext uri="{BB962C8B-B14F-4D97-AF65-F5344CB8AC3E}">
        <p14:creationId xmlns:p14="http://schemas.microsoft.com/office/powerpoint/2010/main" val="1528714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https://customers.microsoft.com/en-us/story/reckitt-benckiser-consumer-goods-power-bi</a:t>
            </a:r>
          </a:p>
          <a:p>
            <a:r>
              <a:rPr lang="en-US" sz="882" b="0" i="0" u="none" strike="noStrike" kern="1200">
                <a:solidFill>
                  <a:schemeClr val="tx1"/>
                </a:solidFill>
                <a:effectLst/>
                <a:latin typeface="Segoe UI Light" pitchFamily="34" charset="0"/>
                <a:ea typeface="+mn-ea"/>
                <a:cs typeface="+mn-cs"/>
              </a:rPr>
              <a:t>RB is a United Kingdom–based global consumer goods company that produces health, hygiene, and home products. Our brands include the antiseptic brand Dettol, the sore throat medicine </a:t>
            </a:r>
            <a:r>
              <a:rPr lang="en-US" sz="882" b="0" i="0" u="none" strike="noStrike" kern="1200" err="1">
                <a:solidFill>
                  <a:schemeClr val="tx1"/>
                </a:solidFill>
                <a:effectLst/>
                <a:latin typeface="Segoe UI Light" pitchFamily="34" charset="0"/>
                <a:ea typeface="+mn-ea"/>
                <a:cs typeface="+mn-cs"/>
              </a:rPr>
              <a:t>Strepsils</a:t>
            </a:r>
            <a:r>
              <a:rPr lang="en-US" sz="882" b="0" i="0" u="none" strike="noStrike" kern="1200">
                <a:solidFill>
                  <a:schemeClr val="tx1"/>
                </a:solidFill>
                <a:effectLst/>
                <a:latin typeface="Segoe UI Light" pitchFamily="34" charset="0"/>
                <a:ea typeface="+mn-ea"/>
                <a:cs typeface="+mn-cs"/>
              </a:rPr>
              <a:t>, and Mead Johnson, Nurofen, Air Wick, </a:t>
            </a:r>
            <a:r>
              <a:rPr lang="en-US" sz="882" b="0" i="0" u="none" strike="noStrike" kern="1200" err="1">
                <a:solidFill>
                  <a:schemeClr val="tx1"/>
                </a:solidFill>
                <a:effectLst/>
                <a:latin typeface="Segoe UI Light" pitchFamily="34" charset="0"/>
                <a:ea typeface="+mn-ea"/>
                <a:cs typeface="+mn-cs"/>
              </a:rPr>
              <a:t>Cillit</a:t>
            </a:r>
            <a:r>
              <a:rPr lang="en-US" sz="882" b="0" i="0" u="none" strike="noStrike" kern="1200">
                <a:solidFill>
                  <a:schemeClr val="tx1"/>
                </a:solidFill>
                <a:effectLst/>
                <a:latin typeface="Segoe UI Light" pitchFamily="34" charset="0"/>
                <a:ea typeface="+mn-ea"/>
                <a:cs typeface="+mn-cs"/>
              </a:rPr>
              <a:t> Bang, Clearasil, and Lysol, among others. We have 40,000 employees around the world whose shared vision is simply to help people feel better.</a:t>
            </a:r>
          </a:p>
          <a:p>
            <a:endParaRPr lang="en-US" sz="882" b="0" i="0" u="none" strike="noStrike" kern="1200">
              <a:solidFill>
                <a:schemeClr val="tx1"/>
              </a:solidFill>
              <a:effectLst/>
              <a:latin typeface="Segoe UI Light" pitchFamily="34" charset="0"/>
              <a:ea typeface="+mn-ea"/>
              <a:cs typeface="+mn-cs"/>
            </a:endParaRPr>
          </a:p>
          <a:p>
            <a:r>
              <a:rPr lang="en-US" sz="882" b="0" i="0" u="none" strike="noStrike" kern="1200">
                <a:solidFill>
                  <a:schemeClr val="tx1"/>
                </a:solidFill>
                <a:effectLst/>
                <a:latin typeface="Segoe UI Light" pitchFamily="34" charset="0"/>
                <a:ea typeface="+mn-ea"/>
                <a:cs typeface="+mn-cs"/>
              </a:rPr>
              <a:t>Problem:</a:t>
            </a:r>
          </a:p>
          <a:p>
            <a:r>
              <a:rPr lang="en-US" sz="882" b="0" i="0" u="none" strike="noStrike" kern="1200">
                <a:solidFill>
                  <a:schemeClr val="tx1"/>
                </a:solidFill>
                <a:effectLst/>
                <a:latin typeface="Segoe UI Light" pitchFamily="34" charset="0"/>
                <a:ea typeface="+mn-ea"/>
                <a:cs typeface="+mn-cs"/>
              </a:rPr>
              <a:t>Data. To make good decisions, salespeople, marketers, product developers, and executives all need data to understand what’s going on with the business and, more importantly, to know what to do next.</a:t>
            </a:r>
          </a:p>
          <a:p>
            <a:r>
              <a:rPr lang="en-US" sz="882" b="0" i="0" u="none" strike="noStrike" kern="1200">
                <a:solidFill>
                  <a:schemeClr val="tx1"/>
                </a:solidFill>
                <a:effectLst/>
                <a:latin typeface="Segoe UI Light" pitchFamily="34" charset="0"/>
                <a:ea typeface="+mn-ea"/>
                <a:cs typeface="+mn-cs"/>
              </a:rPr>
              <a:t>About four years ago, our global business intelligence (BI) team realized that to gain those kinds of crystal-ball insights, we needed more than just our internal operational data. We needed third-party data so we could determine what’s going on with our products at various retailers, how we compare to other consumer goods companies, where we should grow, and many other insights. We also needed to do a better job of helping employees make sense of proliferating data.</a:t>
            </a:r>
          </a:p>
          <a:p>
            <a:endParaRPr lang="en-US"/>
          </a:p>
          <a:p>
            <a:r>
              <a:rPr lang="en-US" sz="882" b="0" i="0" u="none" strike="noStrike" kern="1200">
                <a:solidFill>
                  <a:schemeClr val="tx1"/>
                </a:solidFill>
                <a:effectLst/>
                <a:latin typeface="Segoe UI Light" pitchFamily="34" charset="0"/>
                <a:ea typeface="+mn-ea"/>
                <a:cs typeface="+mn-cs"/>
              </a:rPr>
              <a:t>We tried creating a hybrid data architecture using Amazon Web Services (AWS) for back-end data services, but AWS reporting tools didn’t fit our needs. We had to architect in a third-party BI tool. But this tool kept breaking, and staff spent a lot of time remediating performance issues. Plus, the mobile version of the tool was incredibly difficult to use.</a:t>
            </a:r>
          </a:p>
          <a:p>
            <a:endParaRPr lang="en-US" sz="882" b="0" i="0" u="none" strike="noStrike" kern="1200">
              <a:solidFill>
                <a:schemeClr val="tx1"/>
              </a:solidFill>
              <a:effectLst/>
              <a:latin typeface="Segoe UI Light" pitchFamily="34" charset="0"/>
              <a:ea typeface="+mn-ea"/>
              <a:cs typeface="+mn-cs"/>
            </a:endParaRPr>
          </a:p>
          <a:p>
            <a:r>
              <a:rPr lang="en-US" sz="882" b="0" i="0" u="none" strike="noStrike" kern="1200">
                <a:solidFill>
                  <a:schemeClr val="tx1"/>
                </a:solidFill>
                <a:effectLst/>
                <a:latin typeface="Segoe UI Light" pitchFamily="34" charset="0"/>
                <a:ea typeface="+mn-ea"/>
                <a:cs typeface="+mn-cs"/>
              </a:rPr>
              <a:t>We contacted Microsoft about using </a:t>
            </a:r>
            <a:r>
              <a:rPr lang="en-US" sz="882" b="0" i="0" u="none" strike="noStrike" kern="1200">
                <a:solidFill>
                  <a:schemeClr val="tx1"/>
                </a:solidFill>
                <a:effectLst/>
                <a:latin typeface="Segoe UI Light" pitchFamily="34" charset="0"/>
                <a:ea typeface="+mn-ea"/>
                <a:cs typeface="+mn-cs"/>
                <a:hlinkClick r:id="rId3"/>
              </a:rPr>
              <a:t>Microsoft Power BI</a:t>
            </a:r>
            <a:r>
              <a:rPr lang="en-US" sz="882" b="0" i="0" u="none" strike="noStrike" kern="1200">
                <a:solidFill>
                  <a:schemeClr val="tx1"/>
                </a:solidFill>
                <a:effectLst/>
                <a:latin typeface="Segoe UI Light" pitchFamily="34" charset="0"/>
                <a:ea typeface="+mn-ea"/>
                <a:cs typeface="+mn-cs"/>
              </a:rPr>
              <a:t>. We had invested a lot of time in the AWS platform and felt that we only needed to replace the front end. But our local Microsoft account team helped us see that we could use </a:t>
            </a:r>
            <a:r>
              <a:rPr lang="en-US" sz="882" b="0" i="0" u="none" strike="noStrike" kern="1200">
                <a:solidFill>
                  <a:schemeClr val="tx1"/>
                </a:solidFill>
                <a:effectLst/>
                <a:latin typeface="Segoe UI Light" pitchFamily="34" charset="0"/>
                <a:ea typeface="+mn-ea"/>
                <a:cs typeface="+mn-cs"/>
                <a:hlinkClick r:id="rId4"/>
              </a:rPr>
              <a:t>Microsoft Azure</a:t>
            </a:r>
            <a:r>
              <a:rPr lang="en-US" sz="882" b="0" i="0" u="none" strike="noStrike" kern="1200">
                <a:solidFill>
                  <a:schemeClr val="tx1"/>
                </a:solidFill>
                <a:effectLst/>
                <a:latin typeface="Segoe UI Light" pitchFamily="34" charset="0"/>
                <a:ea typeface="+mn-ea"/>
                <a:cs typeface="+mn-cs"/>
              </a:rPr>
              <a:t> to build a modern data warehouse solution to replace our AWS data warehouse and Hadoop components and save money in the process. Plus, putting our data services in Azure would allow us to take advantage of advanced security and intelligence capabilities of the Microsoft Cloud.</a:t>
            </a:r>
          </a:p>
          <a:p>
            <a:endParaRPr lang="en-US" sz="882" b="0" i="0" u="none" strike="noStrike" kern="1200">
              <a:solidFill>
                <a:schemeClr val="tx1"/>
              </a:solidFill>
              <a:effectLst/>
              <a:latin typeface="Segoe UI Light" pitchFamily="34" charset="0"/>
              <a:ea typeface="+mn-ea"/>
              <a:cs typeface="+mn-cs"/>
            </a:endParaRPr>
          </a:p>
          <a:p>
            <a:r>
              <a:rPr lang="en-US" sz="882" b="0" i="0" u="none" strike="noStrike" kern="1200">
                <a:solidFill>
                  <a:schemeClr val="tx1"/>
                </a:solidFill>
                <a:effectLst/>
                <a:latin typeface="Segoe UI Light" pitchFamily="34" charset="0"/>
                <a:ea typeface="+mn-ea"/>
                <a:cs typeface="+mn-cs"/>
              </a:rPr>
              <a:t>Azure gave us the integration of back-end data with front-end data consumption tools, such as Power BI and Microsoft Office. There are fewer moving parts, it’s easier to maintain, and we save licensing costs. We were able to pay for the new platform with the first-year savings.</a:t>
            </a:r>
          </a:p>
          <a:p>
            <a:endParaRPr lang="en-US" sz="882" b="0" i="0" u="none" strike="noStrike" kern="1200">
              <a:solidFill>
                <a:schemeClr val="tx1"/>
              </a:solidFill>
              <a:effectLst/>
              <a:latin typeface="Segoe UI Light" pitchFamily="34" charset="0"/>
              <a:ea typeface="+mn-ea"/>
              <a:cs typeface="+mn-cs"/>
            </a:endParaRPr>
          </a:p>
          <a:p>
            <a:r>
              <a:rPr lang="en-US" sz="882" b="0" i="0" u="none" strike="noStrike" kern="1200">
                <a:solidFill>
                  <a:schemeClr val="tx1"/>
                </a:solidFill>
                <a:effectLst/>
                <a:latin typeface="Segoe UI Light" pitchFamily="34" charset="0"/>
                <a:ea typeface="+mn-ea"/>
                <a:cs typeface="+mn-cs"/>
              </a:rPr>
              <a:t>Data comes in from third-party data warehouses and our SAP business systems. We use </a:t>
            </a:r>
            <a:r>
              <a:rPr lang="en-US" sz="882" b="0" i="0" u="none" strike="noStrike" kern="1200">
                <a:solidFill>
                  <a:schemeClr val="tx1"/>
                </a:solidFill>
                <a:effectLst/>
                <a:latin typeface="Segoe UI Light" pitchFamily="34" charset="0"/>
                <a:ea typeface="+mn-ea"/>
                <a:cs typeface="+mn-cs"/>
                <a:hlinkClick r:id="rId5"/>
              </a:rPr>
              <a:t>Azure Data Factory</a:t>
            </a:r>
            <a:r>
              <a:rPr lang="en-US" sz="882" b="0" i="0" u="none" strike="noStrike" kern="1200">
                <a:solidFill>
                  <a:schemeClr val="tx1"/>
                </a:solidFill>
                <a:effectLst/>
                <a:latin typeface="Segoe UI Light" pitchFamily="34" charset="0"/>
                <a:ea typeface="+mn-ea"/>
                <a:cs typeface="+mn-cs"/>
              </a:rPr>
              <a:t> to orchestrate data collection, then we bring it into </a:t>
            </a:r>
            <a:r>
              <a:rPr lang="en-US" sz="882" b="0" i="0" u="none" strike="noStrike" kern="1200">
                <a:solidFill>
                  <a:schemeClr val="tx1"/>
                </a:solidFill>
                <a:effectLst/>
                <a:latin typeface="Segoe UI Light" pitchFamily="34" charset="0"/>
                <a:ea typeface="+mn-ea"/>
                <a:cs typeface="+mn-cs"/>
                <a:hlinkClick r:id="rId6"/>
              </a:rPr>
              <a:t>Azure Blob storage</a:t>
            </a:r>
            <a:r>
              <a:rPr lang="en-US" sz="882" b="0" i="0" u="none" strike="noStrike" kern="1200">
                <a:solidFill>
                  <a:schemeClr val="tx1"/>
                </a:solidFill>
                <a:effectLst/>
                <a:latin typeface="Segoe UI Light" pitchFamily="34" charset="0"/>
                <a:ea typeface="+mn-ea"/>
                <a:cs typeface="+mn-cs"/>
              </a:rPr>
              <a:t>, which puts it into </a:t>
            </a:r>
            <a:r>
              <a:rPr lang="en-US" sz="882" b="0" i="0" u="none" strike="noStrike" kern="1200">
                <a:solidFill>
                  <a:schemeClr val="tx1"/>
                </a:solidFill>
                <a:effectLst/>
                <a:latin typeface="Segoe UI Light" pitchFamily="34" charset="0"/>
                <a:ea typeface="+mn-ea"/>
                <a:cs typeface="+mn-cs"/>
                <a:hlinkClick r:id="rId7"/>
              </a:rPr>
              <a:t>Azure Data Lake Store</a:t>
            </a:r>
            <a:r>
              <a:rPr lang="en-US" sz="882" b="0" i="0" u="none" strike="noStrike" kern="1200">
                <a:solidFill>
                  <a:schemeClr val="tx1"/>
                </a:solidFill>
                <a:effectLst/>
                <a:latin typeface="Segoe UI Light" pitchFamily="34" charset="0"/>
                <a:ea typeface="+mn-ea"/>
                <a:cs typeface="+mn-cs"/>
              </a:rPr>
              <a:t>. We use </a:t>
            </a:r>
            <a:r>
              <a:rPr lang="en-US" sz="882" b="0" i="0" u="none" strike="noStrike" kern="1200">
                <a:solidFill>
                  <a:schemeClr val="tx1"/>
                </a:solidFill>
                <a:effectLst/>
                <a:latin typeface="Segoe UI Light" pitchFamily="34" charset="0"/>
                <a:ea typeface="+mn-ea"/>
                <a:cs typeface="+mn-cs"/>
                <a:hlinkClick r:id="rId8"/>
              </a:rPr>
              <a:t>Azure HDInsight</a:t>
            </a:r>
            <a:r>
              <a:rPr lang="en-US" sz="882" b="0" i="0" u="none" strike="noStrike" kern="1200">
                <a:solidFill>
                  <a:schemeClr val="tx1"/>
                </a:solidFill>
                <a:effectLst/>
                <a:latin typeface="Segoe UI Light" pitchFamily="34" charset="0"/>
                <a:ea typeface="+mn-ea"/>
                <a:cs typeface="+mn-cs"/>
              </a:rPr>
              <a:t> to crunch the data, then we push it into </a:t>
            </a:r>
            <a:r>
              <a:rPr lang="en-US" sz="882" b="0" i="0" u="none" strike="noStrike" kern="1200">
                <a:solidFill>
                  <a:schemeClr val="tx1"/>
                </a:solidFill>
                <a:effectLst/>
                <a:latin typeface="Segoe UI Light" pitchFamily="34" charset="0"/>
                <a:ea typeface="+mn-ea"/>
                <a:cs typeface="+mn-cs"/>
                <a:hlinkClick r:id="rId9"/>
              </a:rPr>
              <a:t>Azure SQL Data Warehouse</a:t>
            </a:r>
            <a:r>
              <a:rPr lang="en-US" sz="882" b="0" i="0" u="none" strike="noStrike" kern="1200">
                <a:solidFill>
                  <a:schemeClr val="tx1"/>
                </a:solidFill>
                <a:effectLst/>
                <a:latin typeface="Segoe UI Light" pitchFamily="34" charset="0"/>
                <a:ea typeface="+mn-ea"/>
                <a:cs typeface="+mn-cs"/>
              </a:rPr>
              <a:t> as the data hub for reporting. </a:t>
            </a:r>
            <a:r>
              <a:rPr lang="en-US" sz="882" b="0" i="0" u="none" strike="noStrike" kern="1200">
                <a:solidFill>
                  <a:schemeClr val="tx1"/>
                </a:solidFill>
                <a:effectLst/>
                <a:latin typeface="Segoe UI Light" pitchFamily="34" charset="0"/>
                <a:ea typeface="+mn-ea"/>
                <a:cs typeface="+mn-cs"/>
                <a:hlinkClick r:id="rId10"/>
              </a:rPr>
              <a:t>Azure Analysis Services</a:t>
            </a:r>
            <a:r>
              <a:rPr lang="en-US" sz="882" b="0" i="0" u="none" strike="noStrike" kern="1200">
                <a:solidFill>
                  <a:schemeClr val="tx1"/>
                </a:solidFill>
                <a:effectLst/>
                <a:latin typeface="Segoe UI Light" pitchFamily="34" charset="0"/>
                <a:ea typeface="+mn-ea"/>
                <a:cs typeface="+mn-cs"/>
              </a:rPr>
              <a:t> is the presentation layer that serves data to Power BI clients.</a:t>
            </a:r>
          </a:p>
          <a:p>
            <a:endParaRPr lang="en-US" sz="882" b="0" i="0" u="none" strike="noStrike" kern="1200">
              <a:solidFill>
                <a:schemeClr val="tx1"/>
              </a:solidFill>
              <a:effectLst/>
              <a:latin typeface="Segoe UI Light" pitchFamily="34" charset="0"/>
              <a:ea typeface="+mn-ea"/>
              <a:cs typeface="+mn-cs"/>
            </a:endParaRPr>
          </a:p>
          <a:p>
            <a:r>
              <a:rPr lang="en-US" sz="882" b="1" i="0" u="none" strike="noStrike" kern="1200">
                <a:solidFill>
                  <a:schemeClr val="tx1"/>
                </a:solidFill>
                <a:effectLst/>
                <a:latin typeface="Segoe UI Light" pitchFamily="34" charset="0"/>
                <a:ea typeface="+mn-ea"/>
                <a:cs typeface="+mn-cs"/>
              </a:rPr>
              <a:t>I might mention that we created this entire solution in just six months, which was crazy for a project of this scope. Using fully managed cloud services let us move faster.</a:t>
            </a:r>
          </a:p>
          <a:p>
            <a:endParaRPr lang="en-US" sz="882" b="1"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2/27/2019 6:57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64774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t>This presentation will focus on two topics:</a:t>
            </a:r>
          </a:p>
          <a:p>
            <a:endParaRPr lang="en-US" sz="1800"/>
          </a:p>
          <a:p>
            <a:pPr marL="285750" indent="-285750">
              <a:buFont typeface="Arial" panose="020B0604020202020204" pitchFamily="34" charset="0"/>
              <a:buChar char="•"/>
            </a:pPr>
            <a:r>
              <a:rPr lang="en-US" sz="1800"/>
              <a:t>The benefits of </a:t>
            </a:r>
            <a:r>
              <a:rPr lang="en-US" sz="1800" err="1"/>
              <a:t>replatforming</a:t>
            </a:r>
            <a:r>
              <a:rPr lang="en-US" sz="1800"/>
              <a:t> SAP to public cloud</a:t>
            </a:r>
          </a:p>
          <a:p>
            <a:pPr marL="285750" indent="-285750">
              <a:buFont typeface="Arial" panose="020B0604020202020204" pitchFamily="34" charset="0"/>
              <a:buChar char="•"/>
            </a:pPr>
            <a:r>
              <a:rPr lang="en-US" sz="1800"/>
              <a:t>Why Azure is the best public cloud to run SAP applications</a:t>
            </a:r>
          </a:p>
          <a:p>
            <a:endParaRPr lang="en-US" sz="1800"/>
          </a:p>
        </p:txBody>
      </p:sp>
      <p:sp>
        <p:nvSpPr>
          <p:cNvPr id="4" name="Slide Number Placeholder 3"/>
          <p:cNvSpPr>
            <a:spLocks noGrp="1"/>
          </p:cNvSpPr>
          <p:nvPr>
            <p:ph type="sldNum" sz="quarter" idx="5"/>
          </p:nvPr>
        </p:nvSpPr>
        <p:spPr/>
        <p:txBody>
          <a:bodyPr/>
          <a:lstStyle/>
          <a:p>
            <a:fld id="{3D7B9D4F-5F19-438C-92E8-037C6AE8F87D}" type="slidenum">
              <a:rPr lang="en-US" smtClean="0"/>
              <a:t>2</a:t>
            </a:fld>
            <a:endParaRPr lang="en-US"/>
          </a:p>
        </p:txBody>
      </p:sp>
    </p:spTree>
    <p:extLst>
      <p:ext uri="{BB962C8B-B14F-4D97-AF65-F5344CB8AC3E}">
        <p14:creationId xmlns:p14="http://schemas.microsoft.com/office/powerpoint/2010/main" val="3533632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t>https://customers.microsoft.com/en-us/story/dfa-consumer-goods-azure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2/27/2019 6:57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9782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900"/>
              <a:t>Rio Tinto is a leading global mining and metals company, headquartered in Australia but they operate throughout the world.</a:t>
            </a:r>
          </a:p>
          <a:p>
            <a:pPr marL="171450" indent="-171450">
              <a:buFontTx/>
              <a:buChar char="-"/>
            </a:pPr>
            <a:r>
              <a:rPr lang="en-US" sz="900"/>
              <a:t>A few years ago, Rio Tinto decided to undertake</a:t>
            </a:r>
            <a:r>
              <a:rPr lang="en-US" sz="900" baseline="0"/>
              <a:t> a massive </a:t>
            </a:r>
            <a:r>
              <a:rPr lang="en-US" sz="900"/>
              <a:t>transformational project that to modernize core enterprise IT systems to an “As-a-Service” solution based in the cloud </a:t>
            </a:r>
          </a:p>
          <a:p>
            <a:pPr marL="171450" indent="-171450">
              <a:buFontTx/>
              <a:buChar char="-"/>
            </a:pPr>
            <a:r>
              <a:rPr lang="en-US" sz="900"/>
              <a:t>As a part of this</a:t>
            </a:r>
            <a:r>
              <a:rPr lang="en-US" sz="900" baseline="0"/>
              <a:t> they were looking for a cloud that could power all of their business processes which are based on SAP</a:t>
            </a:r>
          </a:p>
          <a:p>
            <a:pPr marL="171450" marR="0" lvl="0" indent="-171450" algn="l" defTabSz="932688" rtl="0" eaLnBrk="1" fontAlgn="auto" latinLnBrk="0" hangingPunct="1">
              <a:lnSpc>
                <a:spcPct val="100000"/>
              </a:lnSpc>
              <a:spcBef>
                <a:spcPts val="0"/>
              </a:spcBef>
              <a:spcAft>
                <a:spcPts val="0"/>
              </a:spcAft>
              <a:buClrTx/>
              <a:buSzTx/>
              <a:buFontTx/>
              <a:buChar char="-"/>
              <a:tabLst/>
              <a:defRPr/>
            </a:pPr>
            <a:r>
              <a:rPr lang="en-US" sz="900" baseline="0"/>
              <a:t>SAP for Rio Tinto is mission critical with 40,000 users and 365 days a year operation. If their SAP application stops, their mining operations and trucks have to stop.</a:t>
            </a:r>
          </a:p>
          <a:p>
            <a:pPr marL="171450" marR="0" lvl="0" indent="-171450" algn="l" defTabSz="932688" rtl="0" eaLnBrk="1" fontAlgn="auto" latinLnBrk="0" hangingPunct="1">
              <a:lnSpc>
                <a:spcPct val="100000"/>
              </a:lnSpc>
              <a:spcBef>
                <a:spcPts val="0"/>
              </a:spcBef>
              <a:spcAft>
                <a:spcPts val="0"/>
              </a:spcAft>
              <a:buClrTx/>
              <a:buSzTx/>
              <a:buFontTx/>
              <a:buChar char="-"/>
              <a:tabLst/>
              <a:defRPr/>
            </a:pPr>
            <a:r>
              <a:rPr lang="en-US" sz="900" baseline="0"/>
              <a:t>This is one of the largest deployment of SAP in the public cloud with a 8TB database size.</a:t>
            </a:r>
          </a:p>
          <a:p>
            <a:pPr marL="171450" indent="-171450">
              <a:buFontTx/>
              <a:buChar char="-"/>
            </a:pPr>
            <a:r>
              <a:rPr lang="en-US" sz="900" baseline="0"/>
              <a:t>They chose Azure, and moved over 1000 servers, as well as migrated to SQL Server from DB2 in the process. </a:t>
            </a:r>
          </a:p>
          <a:p>
            <a:pPr marL="171450" indent="-171450">
              <a:buFontTx/>
              <a:buChar char="-"/>
            </a:pPr>
            <a:r>
              <a:rPr lang="en-US" sz="900" baseline="0"/>
              <a:t>The customer saw significant benefits in business agility, such as scaling up for year-end peak demand and in addition some significant cost savings in the 20-25% range.</a:t>
            </a:r>
            <a:endParaRPr lang="en-US" sz="900"/>
          </a:p>
          <a:p>
            <a:r>
              <a:rPr lang="en-US" sz="900"/>
              <a:t>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2/27/2019 6:57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639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it comes to running SAP HANA, Azure offers the most scalable platform of any cloud provider. Azure is the only cloud provider that offer single node scale up configurations up to 24 TB while offering a cost effective and high performance on-demand VM infrastructure certified for SAP HANA. Let’s dive into these in a bit more detail.</a:t>
            </a:r>
          </a:p>
        </p:txBody>
      </p:sp>
      <p:sp>
        <p:nvSpPr>
          <p:cNvPr id="4" name="Slide Number Placeholder 3"/>
          <p:cNvSpPr>
            <a:spLocks noGrp="1"/>
          </p:cNvSpPr>
          <p:nvPr>
            <p:ph type="sldNum" sz="quarter" idx="10"/>
          </p:nvPr>
        </p:nvSpPr>
        <p:spPr/>
        <p:txBody>
          <a:bodyPr/>
          <a:lstStyle/>
          <a:p>
            <a:fld id="{BDCA736C-07C6-423F-9230-7C5E3D520112}" type="slidenum">
              <a:rPr lang="en-US" smtClean="0"/>
              <a:t>29</a:t>
            </a:fld>
            <a:endParaRPr lang="en-US"/>
          </a:p>
        </p:txBody>
      </p:sp>
    </p:spTree>
    <p:extLst>
      <p:ext uri="{BB962C8B-B14F-4D97-AF65-F5344CB8AC3E}">
        <p14:creationId xmlns:p14="http://schemas.microsoft.com/office/powerpoint/2010/main" val="14656684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2/27/2019 6:57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53802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2/27/2019 6:57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4793013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pic>
        <p:nvPicPr>
          <p:cNvPr id="5" name="Picture 4">
            <a:extLst>
              <a:ext uri="{FF2B5EF4-FFF2-40B4-BE49-F238E27FC236}">
                <a16:creationId xmlns:a16="http://schemas.microsoft.com/office/drawing/2014/main" id="{39D50DF3-6453-4E4A-B8F6-9F1378CE0919}"/>
              </a:ext>
            </a:extLst>
          </p:cNvPr>
          <p:cNvPicPr>
            <a:picLocks noChangeAspect="1"/>
          </p:cNvPicPr>
          <p:nvPr/>
        </p:nvPicPr>
        <p:blipFill>
          <a:blip r:embed="rId3"/>
          <a:stretch>
            <a:fillRect/>
          </a:stretch>
        </p:blipFill>
        <p:spPr>
          <a:xfrm>
            <a:off x="312167" y="6482621"/>
            <a:ext cx="3927775" cy="2250033"/>
          </a:xfrm>
          <a:prstGeom prst="rect">
            <a:avLst/>
          </a:prstGeom>
        </p:spPr>
      </p:pic>
      <p:sp>
        <p:nvSpPr>
          <p:cNvPr id="3" name="Notes Placeholder 2"/>
          <p:cNvSpPr>
            <a:spLocks noGrp="1"/>
          </p:cNvSpPr>
          <p:nvPr>
            <p:ph type="body" idx="1"/>
          </p:nvPr>
        </p:nvSpPr>
        <p:spPr/>
        <p:txBody>
          <a:bodyPr/>
          <a:lstStyle/>
          <a:p>
            <a:r>
              <a:rPr lang="en-US"/>
              <a:t>When it comes to SAP HANA options in the public cloud, our HANA Large Instances is the only enterprise grade option because of the need for a shared NFS storage that allows for automatic host failover in addition to offering single node SLAs of 99.9% and 99.99% SLA in a HA pair configuration. With the built in backup and DR capabilities customers have the most RTO and RPO to meet business continuity needs.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D74601A5-3025-480D-913C-0C5C38C2BE57}"/>
              </a:ext>
            </a:extLst>
          </p:cNvPr>
          <p:cNvPicPr/>
          <p:nvPr/>
        </p:nvPicPr>
        <p:blipFill>
          <a:blip r:embed="rId4"/>
          <a:stretch>
            <a:fillRect/>
          </a:stretch>
        </p:blipFill>
        <p:spPr>
          <a:xfrm>
            <a:off x="2806459" y="6914372"/>
            <a:ext cx="3360420" cy="1827530"/>
          </a:xfrm>
          <a:prstGeom prst="rect">
            <a:avLst/>
          </a:prstGeom>
        </p:spPr>
      </p:pic>
    </p:spTree>
    <p:extLst>
      <p:ext uri="{BB962C8B-B14F-4D97-AF65-F5344CB8AC3E}">
        <p14:creationId xmlns:p14="http://schemas.microsoft.com/office/powerpoint/2010/main" val="8433724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Azure Disks are designed for 99.999% availability and have consistently delivered enterprise-grade durability with an industry-leading zero-percent annualized failure rate. Take advantage of our single instance virtual machine SLA of 99.9% with Premium Disks. </a:t>
            </a:r>
          </a:p>
          <a:p>
            <a:pPr lvl="0"/>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Standard HDD</a:t>
            </a:r>
            <a:r>
              <a:rPr lang="en-US" sz="1200" kern="1200">
                <a:solidFill>
                  <a:schemeClr val="tx1"/>
                </a:solidFill>
                <a:effectLst/>
                <a:latin typeface="+mn-lt"/>
                <a:ea typeface="+mn-ea"/>
                <a:cs typeface="+mn-cs"/>
              </a:rPr>
              <a:t>: Low-cost storage for infrequent data access</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Use Azure Standard HDD Managed Disks for noncritical workloads that require infrequent access to your data, when you don’t need production-level performance. Attach Standard HDD disks to any Azure VM to achieve cloud scale for your development and test scenarios, at affordable price points.</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Standard HDD can also be used for backup and archiving applications.</a:t>
            </a:r>
          </a:p>
          <a:p>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Standard SSD</a:t>
            </a:r>
            <a:r>
              <a:rPr lang="en-US" sz="1200" kern="1200">
                <a:solidFill>
                  <a:schemeClr val="tx1"/>
                </a:solidFill>
                <a:effectLst/>
                <a:latin typeface="+mn-lt"/>
                <a:ea typeface="+mn-ea"/>
                <a:cs typeface="+mn-cs"/>
              </a:rPr>
              <a:t>: Cost-effective and consistent performance</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For a cost-effective disk offering that can work with any Azure VM and that’s designed to provide consistent latency for low-IOPS workloads, deploy Standard SSDs.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 </a:t>
            </a:r>
          </a:p>
          <a:p>
            <a:pPr lvl="0"/>
            <a:r>
              <a:rPr lang="en-US" sz="1200" kern="1200">
                <a:solidFill>
                  <a:schemeClr val="tx1"/>
                </a:solidFill>
                <a:effectLst/>
                <a:latin typeface="+mn-lt"/>
                <a:ea typeface="+mn-ea"/>
                <a:cs typeface="+mn-cs"/>
              </a:rPr>
              <a:t>Improve reliability and scalability for your applications.</a:t>
            </a:r>
          </a:p>
          <a:p>
            <a:pPr lvl="0"/>
            <a:r>
              <a:rPr lang="en-US" sz="1200" kern="1200">
                <a:solidFill>
                  <a:schemeClr val="tx1"/>
                </a:solidFill>
                <a:effectLst/>
                <a:latin typeface="+mn-lt"/>
                <a:ea typeface="+mn-ea"/>
                <a:cs typeface="+mn-cs"/>
              </a:rPr>
              <a:t>Deliver lower latency compared to Standard HDDs.</a:t>
            </a:r>
          </a:p>
          <a:p>
            <a:pPr lvl="0"/>
            <a:r>
              <a:rPr lang="en-US" sz="1200" kern="1200">
                <a:solidFill>
                  <a:schemeClr val="tx1"/>
                </a:solidFill>
                <a:effectLst/>
                <a:latin typeface="+mn-lt"/>
                <a:ea typeface="+mn-ea"/>
                <a:cs typeface="+mn-cs"/>
              </a:rPr>
              <a:t>Experience the same industry-leading durability and availability you expect from Azure Disk Storage.</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Standard SSDs can support diverse workloads, such as web servers, low-IOPS application servers, lightly-used enterprise applications, and dev/test scenarios. Upgrade to Premium SSDs for more demanding and latency-sensitive workloads.</a:t>
            </a:r>
          </a:p>
          <a:p>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Premium SSD</a:t>
            </a:r>
            <a:r>
              <a:rPr lang="en-US" sz="1200" kern="1200">
                <a:solidFill>
                  <a:schemeClr val="tx1"/>
                </a:solidFill>
                <a:effectLst/>
                <a:latin typeface="+mn-lt"/>
                <a:ea typeface="+mn-ea"/>
                <a:cs typeface="+mn-cs"/>
              </a:rPr>
              <a:t>: High-performance disk storage for production workloads</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When performance is critical, take advantage of the low latency and high throughput of Azure Premium SSD. </a:t>
            </a:r>
          </a:p>
          <a:p>
            <a:r>
              <a:rPr lang="en-US" sz="1200" kern="1200">
                <a:solidFill>
                  <a:schemeClr val="tx1"/>
                </a:solidFill>
                <a:effectLst/>
                <a:latin typeface="+mn-lt"/>
                <a:ea typeface="+mn-ea"/>
                <a:cs typeface="+mn-cs"/>
              </a:rPr>
              <a:t> </a:t>
            </a:r>
          </a:p>
          <a:p>
            <a:pPr lvl="0"/>
            <a:r>
              <a:rPr lang="en-US" sz="1200" kern="1200">
                <a:solidFill>
                  <a:schemeClr val="tx1"/>
                </a:solidFill>
                <a:effectLst/>
                <a:latin typeface="+mn-lt"/>
                <a:ea typeface="+mn-ea"/>
                <a:cs typeface="+mn-cs"/>
              </a:rPr>
              <a:t>Build your high-performance database with a broad range of </a:t>
            </a:r>
            <a:r>
              <a:rPr lang="en-US" sz="1200" u="sng" kern="1200">
                <a:solidFill>
                  <a:schemeClr val="tx1"/>
                </a:solidFill>
                <a:effectLst/>
                <a:latin typeface="+mn-lt"/>
                <a:ea typeface="+mn-ea"/>
                <a:cs typeface="+mn-cs"/>
                <a:hlinkClick r:id="rId3"/>
              </a:rPr>
              <a:t>Azure Virtual Machines</a:t>
            </a:r>
            <a:r>
              <a:rPr lang="en-US" sz="1200" kern="1200">
                <a:solidFill>
                  <a:schemeClr val="tx1"/>
                </a:solidFill>
                <a:effectLst/>
                <a:latin typeface="+mn-lt"/>
                <a:ea typeface="+mn-ea"/>
                <a:cs typeface="+mn-cs"/>
              </a:rPr>
              <a:t> for the speed that’s needed for enterprise workloads. </a:t>
            </a:r>
          </a:p>
          <a:p>
            <a:pPr lvl="0"/>
            <a:r>
              <a:rPr lang="en-US" sz="1200" kern="1200">
                <a:solidFill>
                  <a:schemeClr val="tx1"/>
                </a:solidFill>
                <a:effectLst/>
                <a:latin typeface="+mn-lt"/>
                <a:ea typeface="+mn-ea"/>
                <a:cs typeface="+mn-cs"/>
              </a:rPr>
              <a:t>Reach maximum disk performance of up to 20,000 IOPS and 750 MB per second provisioned. </a:t>
            </a:r>
          </a:p>
          <a:p>
            <a:pPr lvl="0"/>
            <a:r>
              <a:rPr lang="en-US" sz="1200" kern="1200">
                <a:solidFill>
                  <a:schemeClr val="tx1"/>
                </a:solidFill>
                <a:effectLst/>
                <a:latin typeface="+mn-lt"/>
                <a:ea typeface="+mn-ea"/>
                <a:cs typeface="+mn-cs"/>
              </a:rPr>
              <a:t>Experience maximum disk throughput per virtual machine of up to 80,000 IOPS and 2,000 MB per second—and even faster with caching.</a:t>
            </a:r>
          </a:p>
          <a:p>
            <a:pPr lvl="0"/>
            <a:r>
              <a:rPr lang="en-US" sz="1200" kern="1200">
                <a:solidFill>
                  <a:schemeClr val="tx1"/>
                </a:solidFill>
                <a:effectLst/>
                <a:latin typeface="+mn-lt"/>
                <a:ea typeface="+mn-ea"/>
                <a:cs typeface="+mn-cs"/>
              </a:rPr>
              <a:t>Deploy Premium SSD in conjunction with DS-series virtual machines: a unique caching architecture can deliver lower latency and increased performance.</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Premium SSDs represent a good fit for production workloads, such as SQL Server, Oracle databases, Microsoft Dynamics, Microsoft Exchange Server, MySQL, Cassandra, MongoDB, and SAP Business Suite.</a:t>
            </a:r>
          </a:p>
          <a:p>
            <a:r>
              <a:rPr lang="en-US" sz="1200" kern="1200">
                <a:solidFill>
                  <a:schemeClr val="tx1"/>
                </a:solidFill>
                <a:effectLst/>
                <a:latin typeface="+mn-lt"/>
                <a:ea typeface="+mn-ea"/>
                <a:cs typeface="+mn-cs"/>
              </a:rPr>
              <a: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2/27/2019 6:57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2911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Let’s start by talking about what is driving digital transformation and how you can embrace, adapt and innovate with the power of Azure’s hyperscale cloud platform.</a:t>
            </a:r>
          </a:p>
          <a:p>
            <a:r>
              <a:rPr lang="en-US" sz="900" kern="1200">
                <a:solidFill>
                  <a:schemeClr val="tx1"/>
                </a:solidFill>
                <a:effectLst/>
                <a:latin typeface="Segoe UI Light" pitchFamily="34" charset="0"/>
                <a:ea typeface="+mn-ea"/>
                <a:cs typeface="+mn-cs"/>
              </a:rPr>
              <a:t>With the ubiquitous presence of smart phones, rise of e-commerce and disruption in all industries enabled by the cloud and AI, business cycles are not only becoming faster, but competition and disruption is rising from different industries and players. Businesses that adapt to this faster cycle are much more data-driven in meeting customer demands for personalization, faster service and to grow in new markets or with newer business models.</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In order to achieve digital transformation, we know that customers that run mission critical SAP ERP applications, are looking for newer ways to engage with customers, many are looking to accelerate innovation with newer products, optimize supply chain processes and finally empower employees to effectively use SAP data for decision making becomes paramount.</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2/27/2019 6:57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688609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24" kern="1200">
                <a:solidFill>
                  <a:schemeClr val="tx1"/>
                </a:solidFill>
                <a:effectLst/>
                <a:latin typeface="+mn-lt"/>
                <a:ea typeface="+mn-ea"/>
                <a:cs typeface="+mn-cs"/>
              </a:rPr>
              <a:t>Now, what are some challenges with driving business transformation if you’re currently running on-premises or in hosted environments?</a:t>
            </a:r>
          </a:p>
          <a:p>
            <a:endParaRPr lang="en-US" sz="1224"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a:solidFill>
                  <a:schemeClr val="tx1"/>
                </a:solidFill>
                <a:effectLst/>
                <a:latin typeface="+mn-lt"/>
                <a:ea typeface="+mn-ea"/>
                <a:cs typeface="+mn-cs"/>
              </a:rPr>
              <a:t>We hear that many business processes in legacy SAP ERP systems such as SAP Business Suite are still manual. For example, some of you might have staff dedicated to optimizing supply chain or reconciling financial data between ERP and other systems.</a:t>
            </a:r>
          </a:p>
          <a:p>
            <a:endParaRPr lang="en-US" sz="1224" kern="1200">
              <a:solidFill>
                <a:schemeClr val="tx1"/>
              </a:solidFill>
              <a:effectLst/>
              <a:latin typeface="+mn-lt"/>
              <a:ea typeface="+mn-ea"/>
              <a:cs typeface="+mn-cs"/>
            </a:endParaRPr>
          </a:p>
          <a:p>
            <a:r>
              <a:rPr lang="en-US" sz="1224" kern="1200">
                <a:solidFill>
                  <a:schemeClr val="tx1"/>
                </a:solidFill>
                <a:effectLst/>
                <a:latin typeface="+mn-lt"/>
                <a:ea typeface="+mn-ea"/>
                <a:cs typeface="+mn-cs"/>
              </a:rPr>
              <a:t>Current infrastructure on-premises or hosted is highly pre-planned with 3-5 year planning cycles and is not built for today’s fast paced innovation cycles to launch and learn new applications or business processes in days. </a:t>
            </a:r>
          </a:p>
          <a:p>
            <a:endParaRPr lang="en-US" sz="1224"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a:solidFill>
                  <a:schemeClr val="tx1"/>
                </a:solidFill>
                <a:effectLst/>
                <a:latin typeface="+mn-lt"/>
                <a:ea typeface="+mn-ea"/>
                <a:cs typeface="+mn-cs"/>
              </a:rPr>
              <a:t>Finally, data sources are now varied and no longer just in your ERP. Data can be unstructured data from social, web or newer applications such as IOT in addition to applications that might be on non SAP stack. IT organizations are being asked to deliver insights across the entire organization which means IT needs to bridge these silos. We often hear customers tell us that to get to this type of insight requires hours of manual excel wrangling or working with complex custom solutions that require long project cycles and a significantly high cost to implement and maintain.</a:t>
            </a:r>
          </a:p>
          <a:p>
            <a:endParaRPr lang="en-US"/>
          </a:p>
          <a:p>
            <a:endParaRPr lang="en-IN"/>
          </a:p>
        </p:txBody>
      </p:sp>
      <p:sp>
        <p:nvSpPr>
          <p:cNvPr id="4" name="Slide Number Placeholder 3"/>
          <p:cNvSpPr>
            <a:spLocks noGrp="1"/>
          </p:cNvSpPr>
          <p:nvPr>
            <p:ph type="sldNum" sz="quarter" idx="10"/>
          </p:nvPr>
        </p:nvSpPr>
        <p:spPr/>
        <p:txBody>
          <a:bodyPr/>
          <a:lstStyle/>
          <a:p>
            <a:fld id="{3D7B9D4F-5F19-438C-92E8-037C6AE8F87D}" type="slidenum">
              <a:rPr lang="en-US" smtClean="0"/>
              <a:t>5</a:t>
            </a:fld>
            <a:endParaRPr lang="en-US"/>
          </a:p>
        </p:txBody>
      </p:sp>
    </p:spTree>
    <p:extLst>
      <p:ext uri="{BB962C8B-B14F-4D97-AF65-F5344CB8AC3E}">
        <p14:creationId xmlns:p14="http://schemas.microsoft.com/office/powerpoint/2010/main" val="1485245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a:solidFill>
                  <a:schemeClr val="tx1"/>
                </a:solidFill>
                <a:effectLst/>
                <a:latin typeface="+mn-lt"/>
                <a:ea typeface="+mn-ea"/>
                <a:cs typeface="+mn-cs"/>
              </a:rPr>
              <a:t>The solution is to adopt SAP’s new digital core ERP, S/4HANA, running on an agile cloud platform such as Azure to power your innovation and insights. S/4HANA allows organizations to run live, with analytics and transactions from the same system as opposed to running batch processes. </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a:solidFill>
                  <a:schemeClr val="tx1"/>
                </a:solidFill>
                <a:effectLst/>
                <a:latin typeface="+mn-lt"/>
                <a:ea typeface="+mn-ea"/>
                <a:cs typeface="+mn-cs"/>
              </a:rPr>
              <a:t>Azure offers a high-performance platform for running SAP applications</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a:effectLst/>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a:solidFill>
                  <a:schemeClr val="tx1"/>
                </a:solidFill>
                <a:effectLst/>
                <a:latin typeface="+mn-lt"/>
                <a:ea typeface="+mn-ea"/>
                <a:cs typeface="+mn-cs"/>
              </a:rPr>
              <a:t>Customers running SAP on Azure can accelerate innovation for agile product cycles with an on-demand infrastructure that you can spin up/down in minutes and take advantage of the advances in AI and machine learning to automate business processes.</a:t>
            </a:r>
            <a:endParaRPr lang="en-US">
              <a:effectLst/>
            </a:endParaRPr>
          </a:p>
          <a:p>
            <a:endParaRPr lang="en-US" sz="1224" kern="1200">
              <a:solidFill>
                <a:schemeClr val="tx1"/>
              </a:solidFill>
              <a:effectLst/>
              <a:latin typeface="+mn-lt"/>
              <a:ea typeface="+mn-ea"/>
              <a:cs typeface="+mn-cs"/>
            </a:endParaRPr>
          </a:p>
          <a:p>
            <a:r>
              <a:rPr lang="en-US" sz="1224" kern="1200">
                <a:solidFill>
                  <a:schemeClr val="tx1"/>
                </a:solidFill>
                <a:effectLst/>
                <a:latin typeface="+mn-lt"/>
                <a:ea typeface="+mn-ea"/>
                <a:cs typeface="+mn-cs"/>
              </a:rPr>
              <a:t>Finally, by running SAP on Azure, you will have the ability to provide a unified view of your data across the enterprise by combing SAP and non-SAP data in the cloud.</a:t>
            </a:r>
          </a:p>
          <a:p>
            <a:endParaRPr lang="en-US" sz="1224" kern="1200">
              <a:solidFill>
                <a:schemeClr val="tx1"/>
              </a:solidFill>
              <a:effectLst/>
              <a:latin typeface="+mn-lt"/>
              <a:ea typeface="+mn-ea"/>
              <a:cs typeface="+mn-cs"/>
            </a:endParaRPr>
          </a:p>
          <a:p>
            <a:r>
              <a:rPr lang="en-US" sz="1224" kern="1200">
                <a:solidFill>
                  <a:schemeClr val="tx1"/>
                </a:solidFill>
                <a:effectLst/>
                <a:latin typeface="+mn-lt"/>
                <a:ea typeface="+mn-ea"/>
                <a:cs typeface="+mn-cs"/>
              </a:rPr>
              <a:t>Now let’s see how the partnership between SAP and Microsoft uniquely enables this for you.</a:t>
            </a:r>
          </a:p>
          <a:p>
            <a:endParaRPr lang="en-US" sz="1224" kern="1200">
              <a:solidFill>
                <a:schemeClr val="tx1"/>
              </a:solidFill>
              <a:effectLst/>
              <a:latin typeface="+mn-lt"/>
              <a:ea typeface="+mn-ea"/>
              <a:cs typeface="+mn-cs"/>
            </a:endParaRPr>
          </a:p>
          <a:p>
            <a:endParaRPr lang="en-US" sz="1224" kern="1200">
              <a:solidFill>
                <a:schemeClr val="tx1"/>
              </a:solidFill>
              <a:effectLst/>
              <a:latin typeface="+mn-lt"/>
              <a:ea typeface="+mn-ea"/>
              <a:cs typeface="+mn-cs"/>
            </a:endParaRPr>
          </a:p>
          <a:p>
            <a:endParaRPr lang="en-US"/>
          </a:p>
          <a:p>
            <a:endParaRPr lang="en-IN"/>
          </a:p>
        </p:txBody>
      </p:sp>
      <p:sp>
        <p:nvSpPr>
          <p:cNvPr id="4" name="Slide Number Placeholder 3"/>
          <p:cNvSpPr>
            <a:spLocks noGrp="1"/>
          </p:cNvSpPr>
          <p:nvPr>
            <p:ph type="sldNum" sz="quarter" idx="10"/>
          </p:nvPr>
        </p:nvSpPr>
        <p:spPr/>
        <p:txBody>
          <a:bodyPr/>
          <a:lstStyle/>
          <a:p>
            <a:fld id="{3D7B9D4F-5F19-438C-92E8-037C6AE8F87D}" type="slidenum">
              <a:rPr lang="en-US" smtClean="0"/>
              <a:t>6</a:t>
            </a:fld>
            <a:endParaRPr lang="en-US"/>
          </a:p>
        </p:txBody>
      </p:sp>
    </p:spTree>
    <p:extLst>
      <p:ext uri="{BB962C8B-B14F-4D97-AF65-F5344CB8AC3E}">
        <p14:creationId xmlns:p14="http://schemas.microsoft.com/office/powerpoint/2010/main" val="1063582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1200">
                <a:gradFill>
                  <a:gsLst>
                    <a:gs pos="2917">
                      <a:schemeClr val="tx1"/>
                    </a:gs>
                    <a:gs pos="30000">
                      <a:schemeClr val="tx1"/>
                    </a:gs>
                  </a:gsLst>
                  <a:lin ang="5400000" scaled="0"/>
                </a:gradFill>
              </a:rPr>
              <a:t>Public cloud carries inherent advantages over traditional on-premises architecture. Clarifying and communicating these advantages contributes to partners’ ability to win migration engagements.</a:t>
            </a:r>
          </a:p>
          <a:p>
            <a:endParaRPr lang="en-US"/>
          </a:p>
          <a:p>
            <a:pPr>
              <a:lnSpc>
                <a:spcPct val="90000"/>
              </a:lnSpc>
              <a:spcAft>
                <a:spcPts val="600"/>
              </a:spcAft>
            </a:pPr>
            <a:r>
              <a:rPr lang="en-US" sz="1400" b="1">
                <a:solidFill>
                  <a:schemeClr val="tx2"/>
                </a:solidFill>
              </a:rPr>
              <a:t>Scalability</a:t>
            </a:r>
            <a:endParaRPr lang="en-US" sz="1400" b="1">
              <a:solidFill>
                <a:srgbClr val="353535"/>
              </a:solidFill>
            </a:endParaRPr>
          </a:p>
          <a:p>
            <a:pPr>
              <a:lnSpc>
                <a:spcPct val="90000"/>
              </a:lnSpc>
              <a:spcAft>
                <a:spcPts val="600"/>
              </a:spcAft>
            </a:pPr>
            <a:r>
              <a:rPr lang="en-US" sz="1200">
                <a:solidFill>
                  <a:srgbClr val="353535"/>
                </a:solidFill>
              </a:rPr>
              <a:t>Public cloud allows extreme flexibility for scaling up or down usage as needed. Workloads can grow as quickly as demand requires without the delay required for adding new hardware, and similarly they can shrink or end-of-life without the worry of hardware lock-in.</a:t>
            </a:r>
            <a:endParaRPr lang="en-US" sz="1200"/>
          </a:p>
          <a:p>
            <a:endParaRPr lang="en-US"/>
          </a:p>
          <a:p>
            <a:pPr>
              <a:lnSpc>
                <a:spcPct val="90000"/>
              </a:lnSpc>
              <a:spcAft>
                <a:spcPts val="600"/>
              </a:spcAft>
            </a:pPr>
            <a:r>
              <a:rPr lang="en-US" sz="1400" b="1">
                <a:solidFill>
                  <a:schemeClr val="tx2"/>
                </a:solidFill>
              </a:rPr>
              <a:t>Speed of provisioning</a:t>
            </a:r>
          </a:p>
          <a:p>
            <a:pPr>
              <a:lnSpc>
                <a:spcPct val="90000"/>
              </a:lnSpc>
              <a:spcAft>
                <a:spcPts val="600"/>
              </a:spcAft>
            </a:pPr>
            <a:r>
              <a:rPr lang="en-US" sz="1200"/>
              <a:t>Since public cloud infrastructure is already in place and operational, provisioning time for new or updated applications is vastly reduced.</a:t>
            </a:r>
          </a:p>
          <a:p>
            <a:endParaRPr lang="en-US"/>
          </a:p>
          <a:p>
            <a:pPr>
              <a:lnSpc>
                <a:spcPct val="90000"/>
              </a:lnSpc>
              <a:spcAft>
                <a:spcPts val="600"/>
              </a:spcAft>
            </a:pPr>
            <a:r>
              <a:rPr lang="en-US" sz="1400" b="1">
                <a:solidFill>
                  <a:schemeClr val="tx2"/>
                </a:solidFill>
              </a:rPr>
              <a:t>Partner and services ecosystem</a:t>
            </a:r>
          </a:p>
          <a:p>
            <a:pPr>
              <a:lnSpc>
                <a:spcPct val="90000"/>
              </a:lnSpc>
              <a:spcAft>
                <a:spcPts val="600"/>
              </a:spcAft>
            </a:pPr>
            <a:r>
              <a:rPr lang="en-US" sz="1200">
                <a:solidFill>
                  <a:srgbClr val="353535"/>
                </a:solidFill>
              </a:rPr>
              <a:t>The large number of companies using leading public cloud platforms has attracted whole ecosystems of vendors offering technology and services on these platforms.</a:t>
            </a:r>
          </a:p>
          <a:p>
            <a:endParaRPr lang="en-US"/>
          </a:p>
          <a:p>
            <a:pPr>
              <a:lnSpc>
                <a:spcPct val="90000"/>
              </a:lnSpc>
              <a:spcAft>
                <a:spcPts val="600"/>
              </a:spcAft>
            </a:pPr>
            <a:r>
              <a:rPr lang="en-US" sz="1400" b="1">
                <a:solidFill>
                  <a:schemeClr val="tx2"/>
                </a:solidFill>
              </a:rPr>
              <a:t>Built-in tooling</a:t>
            </a:r>
          </a:p>
          <a:p>
            <a:pPr>
              <a:lnSpc>
                <a:spcPct val="90000"/>
              </a:lnSpc>
              <a:spcAft>
                <a:spcPts val="600"/>
              </a:spcAft>
            </a:pPr>
            <a:r>
              <a:rPr lang="en-US" sz="1200"/>
              <a:t>Public cloud platforms bring with them robust tools for implementing and managing workstreams, tools designed to reduce management overhead for their customers’ IT teams.</a:t>
            </a:r>
          </a:p>
          <a:p>
            <a:endParaRPr lang="en-US"/>
          </a:p>
          <a:p>
            <a:pPr>
              <a:lnSpc>
                <a:spcPct val="90000"/>
              </a:lnSpc>
              <a:spcAft>
                <a:spcPts val="600"/>
              </a:spcAft>
            </a:pPr>
            <a:r>
              <a:rPr lang="en-US" sz="1400" b="1">
                <a:solidFill>
                  <a:schemeClr val="tx2"/>
                </a:solidFill>
              </a:rPr>
              <a:t>Pay for use</a:t>
            </a:r>
          </a:p>
          <a:p>
            <a:pPr>
              <a:lnSpc>
                <a:spcPct val="90000"/>
              </a:lnSpc>
              <a:spcAft>
                <a:spcPts val="600"/>
              </a:spcAft>
            </a:pPr>
            <a:r>
              <a:rPr lang="en-US" sz="1200">
                <a:solidFill>
                  <a:srgbClr val="353535"/>
                </a:solidFill>
              </a:rPr>
              <a:t>Enterprises only pay for the computing capacity they actually use on a public cloud. Not only does this model deliver budgetary efficiency, but more importantly, it affords businesses flexibility to respond quickly to changing competitive and market conditions.</a:t>
            </a:r>
          </a:p>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7</a:t>
            </a:fld>
            <a:endParaRPr lang="en-US"/>
          </a:p>
        </p:txBody>
      </p:sp>
    </p:spTree>
    <p:extLst>
      <p:ext uri="{BB962C8B-B14F-4D97-AF65-F5344CB8AC3E}">
        <p14:creationId xmlns:p14="http://schemas.microsoft.com/office/powerpoint/2010/main" val="1178325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1400">
                <a:gradFill>
                  <a:gsLst>
                    <a:gs pos="2917">
                      <a:schemeClr val="tx1"/>
                    </a:gs>
                    <a:gs pos="30000">
                      <a:schemeClr val="tx1"/>
                    </a:gs>
                  </a:gsLst>
                  <a:lin ang="5400000" scaled="0"/>
                </a:gradFill>
              </a:rPr>
              <a:t>Many enterprises choose to time their move to the public cloud around other events requiring expense outlays or development projects.  Aligning your move to public cloud around these other requirements can improve you efficiency of cost and effort for both projects.</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a:gradFill>
                <a:gsLst>
                  <a:gs pos="2917">
                    <a:schemeClr val="tx1"/>
                  </a:gs>
                  <a:gs pos="30000">
                    <a:schemeClr val="tx1"/>
                  </a:gs>
                </a:gsLst>
                <a:lin ang="5400000" scaled="0"/>
              </a:gradFill>
            </a:endParaRP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gradFill>
                  <a:gsLst>
                    <a:gs pos="2917">
                      <a:schemeClr val="tx1"/>
                    </a:gs>
                    <a:gs pos="30000">
                      <a:schemeClr val="tx1"/>
                    </a:gs>
                  </a:gsLst>
                  <a:lin ang="5400000" scaled="0"/>
                </a:gradFill>
              </a:rPr>
              <a:t>Hardware refresh required</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gradFill>
                  <a:gsLst>
                    <a:gs pos="2917">
                      <a:schemeClr val="tx1"/>
                    </a:gs>
                    <a:gs pos="30000">
                      <a:schemeClr val="tx1"/>
                    </a:gs>
                  </a:gsLst>
                  <a:lin ang="5400000" scaled="0"/>
                </a:gradFill>
              </a:rPr>
              <a:t>Move to HANA or another SAP upgrade project</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gradFill>
                  <a:gsLst>
                    <a:gs pos="2917">
                      <a:schemeClr val="tx1"/>
                    </a:gs>
                    <a:gs pos="30000">
                      <a:schemeClr val="tx1"/>
                    </a:gs>
                  </a:gsLst>
                  <a:lin ang="5400000" scaled="0"/>
                </a:gradFill>
              </a:rPr>
              <a:t>Digital Transformation or cloud-first initiatives in the enterprise</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gradFill>
                  <a:gsLst>
                    <a:gs pos="2917">
                      <a:schemeClr val="tx1"/>
                    </a:gs>
                    <a:gs pos="30000">
                      <a:schemeClr val="tx1"/>
                    </a:gs>
                  </a:gsLst>
                  <a:lin ang="5400000" scaled="0"/>
                </a:gradFill>
              </a:rPr>
              <a:t>End of support for critical hardware or software components</a:t>
            </a:r>
          </a:p>
          <a:p>
            <a:pPr marL="752094" marR="0" lvl="1"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gradFill>
                  <a:gsLst>
                    <a:gs pos="2917">
                      <a:schemeClr val="tx1"/>
                    </a:gs>
                    <a:gs pos="30000">
                      <a:schemeClr val="tx1"/>
                    </a:gs>
                  </a:gsLst>
                  <a:lin ang="5400000" scaled="0"/>
                </a:gradFill>
              </a:rPr>
              <a:t>In particular end of support for ECC6 in 2025</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gradFill>
                  <a:gsLst>
                    <a:gs pos="2917">
                      <a:schemeClr val="tx1"/>
                    </a:gs>
                    <a:gs pos="30000">
                      <a:schemeClr val="tx1"/>
                    </a:gs>
                  </a:gsLst>
                  <a:lin ang="5400000" scaled="0"/>
                </a:gradFill>
              </a:rPr>
              <a:t>End of relevant hosting or outsourcing contracts</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gradFill>
                  <a:gsLst>
                    <a:gs pos="2917">
                      <a:schemeClr val="tx1"/>
                    </a:gs>
                    <a:gs pos="30000">
                      <a:schemeClr val="tx1"/>
                    </a:gs>
                  </a:gsLst>
                  <a:lin ang="5400000" scaled="0"/>
                </a:gradFill>
              </a:rPr>
              <a:t>LOB requirement for easier and more immediate access to SAP data for analytics</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gradFill>
                  <a:gsLst>
                    <a:gs pos="2917">
                      <a:schemeClr val="tx1"/>
                    </a:gs>
                    <a:gs pos="30000">
                      <a:schemeClr val="tx1"/>
                    </a:gs>
                  </a:gsLst>
                  <a:lin ang="5400000" scaled="0"/>
                </a:gradFill>
              </a:rPr>
              <a:t>Change in decision maker internally</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gradFill>
                  <a:gsLst>
                    <a:gs pos="2917">
                      <a:schemeClr val="tx1"/>
                    </a:gs>
                    <a:gs pos="30000">
                      <a:schemeClr val="tx1"/>
                    </a:gs>
                  </a:gsLst>
                  <a:lin ang="5400000" scaled="0"/>
                </a:gradFill>
              </a:rPr>
              <a:t>M&amp;A activity</a:t>
            </a:r>
          </a:p>
        </p:txBody>
      </p:sp>
      <p:sp>
        <p:nvSpPr>
          <p:cNvPr id="4" name="Slide Number Placeholder 3"/>
          <p:cNvSpPr>
            <a:spLocks noGrp="1"/>
          </p:cNvSpPr>
          <p:nvPr>
            <p:ph type="sldNum" sz="quarter" idx="5"/>
          </p:nvPr>
        </p:nvSpPr>
        <p:spPr/>
        <p:txBody>
          <a:bodyPr/>
          <a:lstStyle/>
          <a:p>
            <a:fld id="{3D7B9D4F-5F19-438C-92E8-037C6AE8F87D}" type="slidenum">
              <a:rPr lang="en-US" smtClean="0"/>
              <a:t>8</a:t>
            </a:fld>
            <a:endParaRPr lang="en-US"/>
          </a:p>
        </p:txBody>
      </p:sp>
    </p:spTree>
    <p:extLst>
      <p:ext uri="{BB962C8B-B14F-4D97-AF65-F5344CB8AC3E}">
        <p14:creationId xmlns:p14="http://schemas.microsoft.com/office/powerpoint/2010/main" val="455061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1200">
                <a:gradFill>
                  <a:gsLst>
                    <a:gs pos="2917">
                      <a:schemeClr val="tx1"/>
                    </a:gs>
                    <a:gs pos="30000">
                      <a:schemeClr val="tx1"/>
                    </a:gs>
                  </a:gsLst>
                  <a:lin ang="5400000" scaled="0"/>
                </a:gradFill>
              </a:rPr>
              <a:t>Azure is the premium public cloud offering for SAP, offering greater capabilities and robustness than other public cloud offerings and the most trustworthy platform for business-critical systems.</a:t>
            </a:r>
          </a:p>
          <a:p>
            <a:endParaRPr lang="en-US"/>
          </a:p>
          <a:p>
            <a:pPr>
              <a:lnSpc>
                <a:spcPct val="90000"/>
              </a:lnSpc>
              <a:spcAft>
                <a:spcPts val="600"/>
              </a:spcAft>
            </a:pPr>
            <a:r>
              <a:rPr lang="en-US" sz="1400" b="1">
                <a:solidFill>
                  <a:schemeClr val="tx2"/>
                </a:solidFill>
              </a:rPr>
              <a:t>Hybrid cloud</a:t>
            </a:r>
            <a:endParaRPr lang="en-US" sz="1400" b="1">
              <a:solidFill>
                <a:srgbClr val="353535"/>
              </a:solidFill>
            </a:endParaRPr>
          </a:p>
          <a:p>
            <a:pPr>
              <a:lnSpc>
                <a:spcPct val="90000"/>
              </a:lnSpc>
              <a:spcAft>
                <a:spcPts val="600"/>
              </a:spcAft>
            </a:pPr>
            <a:r>
              <a:rPr lang="en-US" sz="1200">
                <a:solidFill>
                  <a:srgbClr val="353535"/>
                </a:solidFill>
              </a:rPr>
              <a:t>Azure is the only public cloud that offers the ability to stand up an on-premises instance for true same-platform support in a hybrid cloud environment.</a:t>
            </a:r>
            <a:endParaRPr lang="en-US" sz="1200"/>
          </a:p>
          <a:p>
            <a:endParaRPr lang="en-US"/>
          </a:p>
          <a:p>
            <a:pPr>
              <a:lnSpc>
                <a:spcPct val="90000"/>
              </a:lnSpc>
              <a:spcAft>
                <a:spcPts val="600"/>
              </a:spcAft>
            </a:pPr>
            <a:r>
              <a:rPr lang="en-US" sz="1600" b="1">
                <a:solidFill>
                  <a:schemeClr val="tx2"/>
                </a:solidFill>
              </a:rPr>
              <a:t>Reliability</a:t>
            </a:r>
          </a:p>
          <a:p>
            <a:pPr>
              <a:lnSpc>
                <a:spcPct val="90000"/>
              </a:lnSpc>
              <a:spcAft>
                <a:spcPts val="600"/>
              </a:spcAft>
            </a:pPr>
            <a:r>
              <a:rPr lang="en-US" sz="1400">
                <a:solidFill>
                  <a:srgbClr val="353535"/>
                </a:solidFill>
              </a:rPr>
              <a:t>Azure offers the highest uptime Service Level Agreements, with 99.99% uptime SLAs for OLAP and OLTP. Azure includes integrated disaster recovery as part of all service packages and offers easy, economical storage options.</a:t>
            </a:r>
          </a:p>
          <a:p>
            <a:endParaRPr lang="en-US" sz="1400"/>
          </a:p>
          <a:p>
            <a:pPr>
              <a:lnSpc>
                <a:spcPct val="90000"/>
              </a:lnSpc>
              <a:spcAft>
                <a:spcPts val="600"/>
              </a:spcAft>
            </a:pPr>
            <a:r>
              <a:rPr lang="en-US" sz="1400" b="1">
                <a:solidFill>
                  <a:schemeClr val="tx2"/>
                </a:solidFill>
              </a:rPr>
              <a:t>Capacity</a:t>
            </a:r>
          </a:p>
          <a:p>
            <a:pPr>
              <a:lnSpc>
                <a:spcPct val="90000"/>
              </a:lnSpc>
              <a:spcAft>
                <a:spcPts val="600"/>
              </a:spcAft>
            </a:pPr>
            <a:r>
              <a:rPr lang="en-US" sz="1200">
                <a:solidFill>
                  <a:srgbClr val="353535"/>
                </a:solidFill>
              </a:rPr>
              <a:t>With the largest SAP-certified instances on public cloud (up to 60 TB), Azure offers the most headroom of any cloud provider.</a:t>
            </a:r>
          </a:p>
          <a:p>
            <a:endParaRPr lang="en-US"/>
          </a:p>
          <a:p>
            <a:pPr>
              <a:lnSpc>
                <a:spcPct val="90000"/>
              </a:lnSpc>
              <a:spcAft>
                <a:spcPts val="600"/>
              </a:spcAft>
            </a:pPr>
            <a:r>
              <a:rPr lang="en-US" sz="1600" b="1">
                <a:solidFill>
                  <a:schemeClr val="tx2"/>
                </a:solidFill>
              </a:rPr>
              <a:t>Data privacy</a:t>
            </a:r>
          </a:p>
          <a:p>
            <a:pPr>
              <a:lnSpc>
                <a:spcPct val="90000"/>
              </a:lnSpc>
              <a:spcAft>
                <a:spcPts val="600"/>
              </a:spcAft>
            </a:pPr>
            <a:r>
              <a:rPr lang="en-US" sz="1400"/>
              <a:t>Microsoft spends more than $1 billion annually on cloud security. With more than 70 compliance certifications, Microsoft has the most certifications for SAP of any public cloud provider.</a:t>
            </a:r>
          </a:p>
          <a:p>
            <a:endParaRPr lang="en-US" sz="1400"/>
          </a:p>
          <a:p>
            <a:pPr>
              <a:lnSpc>
                <a:spcPct val="90000"/>
              </a:lnSpc>
              <a:spcAft>
                <a:spcPts val="600"/>
              </a:spcAft>
            </a:pPr>
            <a:r>
              <a:rPr lang="en-US" sz="1600" b="1">
                <a:solidFill>
                  <a:schemeClr val="tx2"/>
                </a:solidFill>
              </a:rPr>
              <a:t>Analytics</a:t>
            </a:r>
          </a:p>
          <a:p>
            <a:pPr>
              <a:lnSpc>
                <a:spcPct val="90000"/>
              </a:lnSpc>
              <a:spcAft>
                <a:spcPts val="600"/>
              </a:spcAft>
            </a:pPr>
            <a:r>
              <a:rPr lang="en-US" sz="1400"/>
              <a:t>Generate compelling insights by aggregating SAP and non-SAP data to provide a 360° view of markets, transactions and customers.</a:t>
            </a:r>
          </a:p>
          <a:p>
            <a:endParaRPr lang="en-US" sz="1400"/>
          </a:p>
          <a:p>
            <a:pPr>
              <a:lnSpc>
                <a:spcPct val="90000"/>
              </a:lnSpc>
              <a:spcAft>
                <a:spcPts val="600"/>
              </a:spcAft>
            </a:pPr>
            <a:r>
              <a:rPr lang="en-US" sz="1400" b="1">
                <a:solidFill>
                  <a:schemeClr val="tx2"/>
                </a:solidFill>
              </a:rPr>
              <a:t>Global presence and support</a:t>
            </a:r>
          </a:p>
          <a:p>
            <a:pPr>
              <a:lnSpc>
                <a:spcPct val="90000"/>
              </a:lnSpc>
              <a:spcAft>
                <a:spcPts val="600"/>
              </a:spcAft>
            </a:pPr>
            <a:r>
              <a:rPr lang="en-US" sz="1200"/>
              <a:t>Azure offers high-speed connectivity in 50 regions and is available in 140 countries with more than 1500 peering points for express routing, more than any other public cloud provider. Microsoft has offices and personnel in every global market and understands the needs of local business in a way that other cloud providers cannot.</a:t>
            </a:r>
          </a:p>
          <a:p>
            <a:endParaRPr lang="en-US"/>
          </a:p>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10</a:t>
            </a:fld>
            <a:endParaRPr lang="en-US"/>
          </a:p>
        </p:txBody>
      </p:sp>
    </p:spTree>
    <p:extLst>
      <p:ext uri="{BB962C8B-B14F-4D97-AF65-F5344CB8AC3E}">
        <p14:creationId xmlns:p14="http://schemas.microsoft.com/office/powerpoint/2010/main" val="1967882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Azure, we’re invested to give</a:t>
            </a:r>
            <a:r>
              <a:rPr lang="en-US" baseline="0"/>
              <a:t> you highly scalable and performant infrastructure if you’re embarking on HANA. </a:t>
            </a:r>
          </a:p>
          <a:p>
            <a:endParaRPr lang="en-US" baseline="0"/>
          </a:p>
          <a:p>
            <a:r>
              <a:rPr lang="en-US" baseline="0"/>
              <a:t>Azure has virtual machines for dev/test, POCs as well as certified by SAP for production. They provide pay-as-you-go infrastructure with full certification for HANA and support </a:t>
            </a:r>
            <a:r>
              <a:rPr lang="en-US" baseline="0" err="1"/>
              <a:t>upto</a:t>
            </a:r>
            <a:r>
              <a:rPr lang="en-US" baseline="0"/>
              <a:t> ½ TB of RAM. </a:t>
            </a:r>
          </a:p>
          <a:p>
            <a:endParaRPr lang="en-US" baseline="0"/>
          </a:p>
          <a:p>
            <a:r>
              <a:rPr lang="en-US" baseline="0"/>
              <a:t>But we know SAP HANA systems can explode pretty quickly. So we’ve built specific hardware to give you unparalleled scale and performance. Called SAP HANA Large Instances they’re based on purpose-built infrastructure for HANA, are fully managed with 99.99% SLA and have up to 20 TB RAM per node for Scale-up OLTP workloads such as S/4HANA, Suite on HANA. Currently available for production in the US, EU and Australia. We are the only hyperscale public cloud provider that can offer up to 20 TB HANA certified instances. These instances can also support up to 60 TB for scale-out OLAP scenarios such as SAP Business Warehouse.</a:t>
            </a:r>
          </a:p>
          <a:p>
            <a:endParaRPr lang="en-US" baseline="0"/>
          </a:p>
          <a:p>
            <a:endParaRPr lang="en-US"/>
          </a:p>
        </p:txBody>
      </p:sp>
      <p:sp>
        <p:nvSpPr>
          <p:cNvPr id="4" name="Slide Number Placeholder 3"/>
          <p:cNvSpPr>
            <a:spLocks noGrp="1"/>
          </p:cNvSpPr>
          <p:nvPr>
            <p:ph type="sldNum" sz="quarter" idx="10"/>
          </p:nvPr>
        </p:nvSpPr>
        <p:spPr/>
        <p:txBody>
          <a:bodyPr/>
          <a:lstStyle/>
          <a:p>
            <a:fld id="{BDCA736C-07C6-423F-9230-7C5E3D520112}" type="slidenum">
              <a:rPr lang="en-US" smtClean="0"/>
              <a:t>11</a:t>
            </a:fld>
            <a:endParaRPr lang="en-US"/>
          </a:p>
        </p:txBody>
      </p:sp>
    </p:spTree>
    <p:extLst>
      <p:ext uri="{BB962C8B-B14F-4D97-AF65-F5344CB8AC3E}">
        <p14:creationId xmlns:p14="http://schemas.microsoft.com/office/powerpoint/2010/main" val="31778113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9" name="Group 8">
            <a:extLst>
              <a:ext uri="{FF2B5EF4-FFF2-40B4-BE49-F238E27FC236}">
                <a16:creationId xmlns:a16="http://schemas.microsoft.com/office/drawing/2014/main" id="{F8D44138-2840-430B-A9C6-B6004DB43ABB}"/>
              </a:ext>
            </a:extLst>
          </p:cNvPr>
          <p:cNvGrpSpPr/>
          <p:nvPr userDrawn="1"/>
        </p:nvGrpSpPr>
        <p:grpSpPr>
          <a:xfrm>
            <a:off x="445128" y="6721106"/>
            <a:ext cx="11553197" cy="96950"/>
            <a:chOff x="445128" y="6559056"/>
            <a:chExt cx="11553197" cy="96950"/>
          </a:xfrm>
        </p:grpSpPr>
        <p:sp>
          <p:nvSpPr>
            <p:cNvPr id="15" name="TextBox 14">
              <a:extLst>
                <a:ext uri="{FF2B5EF4-FFF2-40B4-BE49-F238E27FC236}">
                  <a16:creationId xmlns:a16="http://schemas.microsoft.com/office/drawing/2014/main" id="{CFFBECEF-C0BB-4BD1-A6E6-C6311B5C944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6" name="Freeform: Shape 15">
              <a:extLst>
                <a:ext uri="{FF2B5EF4-FFF2-40B4-BE49-F238E27FC236}">
                  <a16:creationId xmlns:a16="http://schemas.microsoft.com/office/drawing/2014/main" id="{C242F37A-BD01-4A35-9BA9-F3695CF626F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21" name="Group 20">
            <a:extLst>
              <a:ext uri="{FF2B5EF4-FFF2-40B4-BE49-F238E27FC236}">
                <a16:creationId xmlns:a16="http://schemas.microsoft.com/office/drawing/2014/main" id="{E8D1FE8C-D540-4DF5-8303-469F28A3AD17}"/>
              </a:ext>
            </a:extLst>
          </p:cNvPr>
          <p:cNvGrpSpPr/>
          <p:nvPr userDrawn="1"/>
        </p:nvGrpSpPr>
        <p:grpSpPr>
          <a:xfrm>
            <a:off x="445128" y="6721106"/>
            <a:ext cx="11553197" cy="96950"/>
            <a:chOff x="445128" y="6559056"/>
            <a:chExt cx="11553197" cy="96950"/>
          </a:xfrm>
        </p:grpSpPr>
        <p:sp>
          <p:nvSpPr>
            <p:cNvPr id="22" name="TextBox 21">
              <a:extLst>
                <a:ext uri="{FF2B5EF4-FFF2-40B4-BE49-F238E27FC236}">
                  <a16:creationId xmlns:a16="http://schemas.microsoft.com/office/drawing/2014/main" id="{BC9AD085-6D42-4F12-9E73-F3802A3B209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3" name="Freeform: Shape 22">
              <a:extLst>
                <a:ext uri="{FF2B5EF4-FFF2-40B4-BE49-F238E27FC236}">
                  <a16:creationId xmlns:a16="http://schemas.microsoft.com/office/drawing/2014/main" id="{C245F8CE-38E7-4F57-BA38-D81094ABADE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9445379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9" name="Group 8">
            <a:extLst>
              <a:ext uri="{FF2B5EF4-FFF2-40B4-BE49-F238E27FC236}">
                <a16:creationId xmlns:a16="http://schemas.microsoft.com/office/drawing/2014/main" id="{BCE29FF5-13F3-4237-8D37-ADB9B6BB383B}"/>
              </a:ext>
            </a:extLst>
          </p:cNvPr>
          <p:cNvGrpSpPr/>
          <p:nvPr userDrawn="1"/>
        </p:nvGrpSpPr>
        <p:grpSpPr>
          <a:xfrm>
            <a:off x="445128" y="6721106"/>
            <a:ext cx="11553197" cy="96950"/>
            <a:chOff x="445128" y="6559056"/>
            <a:chExt cx="11553197" cy="96950"/>
          </a:xfrm>
        </p:grpSpPr>
        <p:sp>
          <p:nvSpPr>
            <p:cNvPr id="10" name="TextBox 9">
              <a:extLst>
                <a:ext uri="{FF2B5EF4-FFF2-40B4-BE49-F238E27FC236}">
                  <a16:creationId xmlns:a16="http://schemas.microsoft.com/office/drawing/2014/main" id="{502A0C8D-78A2-46EA-AFEA-ECF6DFFE8E98}"/>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1" name="Freeform: Shape 10">
              <a:extLst>
                <a:ext uri="{FF2B5EF4-FFF2-40B4-BE49-F238E27FC236}">
                  <a16:creationId xmlns:a16="http://schemas.microsoft.com/office/drawing/2014/main" id="{0675C143-348E-45DB-86FA-CC67A827113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D324D499-EDD5-4AD2-A1AE-82BD91923669}"/>
              </a:ext>
            </a:extLst>
          </p:cNvPr>
          <p:cNvGrpSpPr/>
          <p:nvPr userDrawn="1"/>
        </p:nvGrpSpPr>
        <p:grpSpPr>
          <a:xfrm>
            <a:off x="445128" y="6721106"/>
            <a:ext cx="11553197" cy="96950"/>
            <a:chOff x="445128" y="6559056"/>
            <a:chExt cx="11553197" cy="96950"/>
          </a:xfrm>
        </p:grpSpPr>
        <p:sp>
          <p:nvSpPr>
            <p:cNvPr id="10" name="TextBox 9">
              <a:extLst>
                <a:ext uri="{FF2B5EF4-FFF2-40B4-BE49-F238E27FC236}">
                  <a16:creationId xmlns:a16="http://schemas.microsoft.com/office/drawing/2014/main" id="{11C8BC61-3D2A-43E8-9E24-B40731C2CE3D}"/>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2"/>
                  </a:solidFill>
                </a:rPr>
                <a:t>© Microsoft Corporation</a:t>
              </a:r>
              <a:endParaRPr lang="en-US" sz="800">
                <a:solidFill>
                  <a:schemeClr val="tx2"/>
                </a:solidFill>
              </a:endParaRPr>
            </a:p>
          </p:txBody>
        </p:sp>
        <p:sp>
          <p:nvSpPr>
            <p:cNvPr id="11" name="Freeform: Shape 10">
              <a:extLst>
                <a:ext uri="{FF2B5EF4-FFF2-40B4-BE49-F238E27FC236}">
                  <a16:creationId xmlns:a16="http://schemas.microsoft.com/office/drawing/2014/main" id="{4E0950DA-DC30-4298-BF4C-18B0D6DC5E9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2"/>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46538B3-0077-4BFC-AD85-28C2047FE0D6}"/>
              </a:ext>
            </a:extLst>
          </p:cNvPr>
          <p:cNvGrpSpPr/>
          <p:nvPr userDrawn="1"/>
        </p:nvGrpSpPr>
        <p:grpSpPr>
          <a:xfrm>
            <a:off x="445128" y="6721106"/>
            <a:ext cx="11553197" cy="96950"/>
            <a:chOff x="445128" y="6559056"/>
            <a:chExt cx="11553197" cy="96950"/>
          </a:xfrm>
        </p:grpSpPr>
        <p:sp>
          <p:nvSpPr>
            <p:cNvPr id="9" name="TextBox 8">
              <a:extLst>
                <a:ext uri="{FF2B5EF4-FFF2-40B4-BE49-F238E27FC236}">
                  <a16:creationId xmlns:a16="http://schemas.microsoft.com/office/drawing/2014/main" id="{A95E0C39-3232-471E-9D10-CCC8A17EDCDC}"/>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0" name="Freeform: Shape 9">
              <a:extLst>
                <a:ext uri="{FF2B5EF4-FFF2-40B4-BE49-F238E27FC236}">
                  <a16:creationId xmlns:a16="http://schemas.microsoft.com/office/drawing/2014/main" id="{6B448E7B-45D3-4BE3-B43D-7B99C912B4A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2"/>
            <a:ext cx="2145157"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2"/>
            <a:ext cx="2145157"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2072362"/>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726402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577833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695705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7EB1A-84C5-4769-BBB7-8A5C2BA5FD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4DFAD3-5C24-4C64-8D20-D610593915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71A62F-4CD2-4A6B-94A4-79FC0FEA45F2}"/>
              </a:ext>
            </a:extLst>
          </p:cNvPr>
          <p:cNvSpPr>
            <a:spLocks noGrp="1"/>
          </p:cNvSpPr>
          <p:nvPr>
            <p:ph type="dt" sz="half" idx="10"/>
          </p:nvPr>
        </p:nvSpPr>
        <p:spPr/>
        <p:txBody>
          <a:bodyPr/>
          <a:lstStyle/>
          <a:p>
            <a:fld id="{CBA294D2-3667-4E7E-B265-4E9CD49ADDCB}" type="datetimeFigureOut">
              <a:rPr lang="en-US" smtClean="0"/>
              <a:t>2/27/2019</a:t>
            </a:fld>
            <a:endParaRPr lang="en-US"/>
          </a:p>
        </p:txBody>
      </p:sp>
      <p:sp>
        <p:nvSpPr>
          <p:cNvPr id="5" name="Footer Placeholder 4">
            <a:extLst>
              <a:ext uri="{FF2B5EF4-FFF2-40B4-BE49-F238E27FC236}">
                <a16:creationId xmlns:a16="http://schemas.microsoft.com/office/drawing/2014/main" id="{FB1924CE-B79F-490B-ACF1-4C741850EC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55D78E-50E4-4161-963B-C5085F99FED6}"/>
              </a:ext>
            </a:extLst>
          </p:cNvPr>
          <p:cNvSpPr>
            <a:spLocks noGrp="1"/>
          </p:cNvSpPr>
          <p:nvPr>
            <p:ph type="sldNum" sz="quarter" idx="12"/>
          </p:nvPr>
        </p:nvSpPr>
        <p:spPr/>
        <p:txBody>
          <a:bodyPr/>
          <a:lstStyle/>
          <a:p>
            <a:fld id="{55FE55DB-0283-4171-A6D9-83143F7C654D}" type="slidenum">
              <a:rPr lang="en-US" smtClean="0"/>
              <a:t>‹#›</a:t>
            </a:fld>
            <a:endParaRPr lang="en-US"/>
          </a:p>
        </p:txBody>
      </p:sp>
    </p:spTree>
    <p:extLst>
      <p:ext uri="{BB962C8B-B14F-4D97-AF65-F5344CB8AC3E}">
        <p14:creationId xmlns:p14="http://schemas.microsoft.com/office/powerpoint/2010/main" val="3884096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34" tIns="46616" rIns="93234" bIns="46616" numCol="1" anchor="t" anchorCtr="0" compatLnSpc="1">
            <a:prstTxWarp prst="textNoShape">
              <a:avLst/>
            </a:prstTxWarp>
          </a:bodyPr>
          <a:lstStyle/>
          <a:p>
            <a:pPr marR="0" lvl="0" indent="0" defTabSz="950938"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7"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34" tIns="46616" rIns="93234" bIns="46616" numCol="1" anchor="t" anchorCtr="0" compatLnSpc="1">
            <a:prstTxWarp prst="textNoShape">
              <a:avLst/>
            </a:prstTxWarp>
          </a:bodyPr>
          <a:lstStyle/>
          <a:p>
            <a:pPr marL="0" marR="0" lvl="0" indent="0" defTabSz="950938"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8"/>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7"/>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1" y="6428115"/>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4"/>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6" y="6731768"/>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1"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3"/>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1"/>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4951" y="6620265"/>
            <a:ext cx="955390" cy="210480"/>
          </a:xfrm>
          <a:prstGeom prst="rect">
            <a:avLst/>
          </a:prstGeom>
        </p:spPr>
      </p:pic>
    </p:spTree>
    <p:extLst>
      <p:ext uri="{BB962C8B-B14F-4D97-AF65-F5344CB8AC3E}">
        <p14:creationId xmlns:p14="http://schemas.microsoft.com/office/powerpoint/2010/main" val="159557920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7" name="Group 6">
            <a:extLst>
              <a:ext uri="{FF2B5EF4-FFF2-40B4-BE49-F238E27FC236}">
                <a16:creationId xmlns:a16="http://schemas.microsoft.com/office/drawing/2014/main" id="{B0E00061-C1EF-49CE-ADD5-71FEBA566036}"/>
              </a:ext>
            </a:extLst>
          </p:cNvPr>
          <p:cNvGrpSpPr/>
          <p:nvPr userDrawn="1"/>
        </p:nvGrpSpPr>
        <p:grpSpPr>
          <a:xfrm>
            <a:off x="445128" y="6721106"/>
            <a:ext cx="11553197" cy="96950"/>
            <a:chOff x="445128" y="6559056"/>
            <a:chExt cx="11553197" cy="96950"/>
          </a:xfrm>
        </p:grpSpPr>
        <p:sp>
          <p:nvSpPr>
            <p:cNvPr id="8" name="TextBox 7">
              <a:extLst>
                <a:ext uri="{FF2B5EF4-FFF2-40B4-BE49-F238E27FC236}">
                  <a16:creationId xmlns:a16="http://schemas.microsoft.com/office/drawing/2014/main" id="{13EE61A8-1315-4034-AC8F-F54D783C9D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2ACB99CE-C087-4B2C-A7D9-7973FCCE15D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15" name="Group 14">
            <a:extLst>
              <a:ext uri="{FF2B5EF4-FFF2-40B4-BE49-F238E27FC236}">
                <a16:creationId xmlns:a16="http://schemas.microsoft.com/office/drawing/2014/main" id="{8642DF99-A5F9-4ACC-B7FE-278E7E5DFCF4}"/>
              </a:ext>
            </a:extLst>
          </p:cNvPr>
          <p:cNvGrpSpPr/>
          <p:nvPr userDrawn="1"/>
        </p:nvGrpSpPr>
        <p:grpSpPr>
          <a:xfrm>
            <a:off x="445128" y="6721106"/>
            <a:ext cx="11553197" cy="96950"/>
            <a:chOff x="445128" y="6559056"/>
            <a:chExt cx="11553197" cy="96950"/>
          </a:xfrm>
        </p:grpSpPr>
        <p:sp>
          <p:nvSpPr>
            <p:cNvPr id="16" name="TextBox 15">
              <a:extLst>
                <a:ext uri="{FF2B5EF4-FFF2-40B4-BE49-F238E27FC236}">
                  <a16:creationId xmlns:a16="http://schemas.microsoft.com/office/drawing/2014/main" id="{81E12782-E978-4C70-A372-FB17C9AF86BC}"/>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7" name="Freeform: Shape 16">
              <a:extLst>
                <a:ext uri="{FF2B5EF4-FFF2-40B4-BE49-F238E27FC236}">
                  <a16:creationId xmlns:a16="http://schemas.microsoft.com/office/drawing/2014/main" id="{40CC3E0C-B804-49B0-881E-AD8A852684EF}"/>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15" name="Group 14">
            <a:extLst>
              <a:ext uri="{FF2B5EF4-FFF2-40B4-BE49-F238E27FC236}">
                <a16:creationId xmlns:a16="http://schemas.microsoft.com/office/drawing/2014/main" id="{482E420C-5B33-4DEC-A8DE-8AE376DE0903}"/>
              </a:ext>
            </a:extLst>
          </p:cNvPr>
          <p:cNvGrpSpPr/>
          <p:nvPr userDrawn="1"/>
        </p:nvGrpSpPr>
        <p:grpSpPr>
          <a:xfrm>
            <a:off x="445128" y="6721106"/>
            <a:ext cx="11553197" cy="96950"/>
            <a:chOff x="445128" y="6559056"/>
            <a:chExt cx="11553197" cy="96950"/>
          </a:xfrm>
        </p:grpSpPr>
        <p:sp>
          <p:nvSpPr>
            <p:cNvPr id="16" name="TextBox 15">
              <a:extLst>
                <a:ext uri="{FF2B5EF4-FFF2-40B4-BE49-F238E27FC236}">
                  <a16:creationId xmlns:a16="http://schemas.microsoft.com/office/drawing/2014/main" id="{7CA4E1E0-0963-4A8C-BDBE-484C66A9E604}"/>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7" name="Freeform: Shape 16">
              <a:extLst>
                <a:ext uri="{FF2B5EF4-FFF2-40B4-BE49-F238E27FC236}">
                  <a16:creationId xmlns:a16="http://schemas.microsoft.com/office/drawing/2014/main" id="{F3DE9D2B-772C-42D5-AFCA-1D2830B770B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12" name="Group 11">
            <a:extLst>
              <a:ext uri="{FF2B5EF4-FFF2-40B4-BE49-F238E27FC236}">
                <a16:creationId xmlns:a16="http://schemas.microsoft.com/office/drawing/2014/main" id="{387B3D1A-C77F-45E6-BFFC-01E243F0AFEB}"/>
              </a:ext>
            </a:extLst>
          </p:cNvPr>
          <p:cNvGrpSpPr/>
          <p:nvPr userDrawn="1"/>
        </p:nvGrpSpPr>
        <p:grpSpPr>
          <a:xfrm>
            <a:off x="445128" y="6721106"/>
            <a:ext cx="11553197" cy="96950"/>
            <a:chOff x="445128" y="6559056"/>
            <a:chExt cx="11553197" cy="96950"/>
          </a:xfrm>
        </p:grpSpPr>
        <p:sp>
          <p:nvSpPr>
            <p:cNvPr id="13" name="TextBox 12">
              <a:extLst>
                <a:ext uri="{FF2B5EF4-FFF2-40B4-BE49-F238E27FC236}">
                  <a16:creationId xmlns:a16="http://schemas.microsoft.com/office/drawing/2014/main" id="{F5CB582F-935C-4A15-A65B-15046F40F20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4" name="Freeform: Shape 13">
              <a:extLst>
                <a:ext uri="{FF2B5EF4-FFF2-40B4-BE49-F238E27FC236}">
                  <a16:creationId xmlns:a16="http://schemas.microsoft.com/office/drawing/2014/main" id="{E2BA7BB9-E175-42EE-9EA0-C2FB5907D7EF}"/>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5" name="Group 14">
            <a:extLst>
              <a:ext uri="{FF2B5EF4-FFF2-40B4-BE49-F238E27FC236}">
                <a16:creationId xmlns:a16="http://schemas.microsoft.com/office/drawing/2014/main" id="{D3995ED2-37C3-47C7-870B-A9690F351EE2}"/>
              </a:ext>
            </a:extLst>
          </p:cNvPr>
          <p:cNvGrpSpPr/>
          <p:nvPr userDrawn="1"/>
        </p:nvGrpSpPr>
        <p:grpSpPr>
          <a:xfrm>
            <a:off x="445128" y="6721106"/>
            <a:ext cx="11553197" cy="96950"/>
            <a:chOff x="445128" y="6559056"/>
            <a:chExt cx="11553197" cy="96950"/>
          </a:xfrm>
        </p:grpSpPr>
        <p:sp>
          <p:nvSpPr>
            <p:cNvPr id="16" name="TextBox 15">
              <a:extLst>
                <a:ext uri="{FF2B5EF4-FFF2-40B4-BE49-F238E27FC236}">
                  <a16:creationId xmlns:a16="http://schemas.microsoft.com/office/drawing/2014/main" id="{5D92E082-571B-41DD-B107-A01BBB98FA71}"/>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7" name="Freeform: Shape 16">
              <a:extLst>
                <a:ext uri="{FF2B5EF4-FFF2-40B4-BE49-F238E27FC236}">
                  <a16:creationId xmlns:a16="http://schemas.microsoft.com/office/drawing/2014/main" id="{FB50833C-38EE-4336-BBD0-8AD176F2716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9855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5" name="Group 14">
            <a:extLst>
              <a:ext uri="{FF2B5EF4-FFF2-40B4-BE49-F238E27FC236}">
                <a16:creationId xmlns:a16="http://schemas.microsoft.com/office/drawing/2014/main" id="{9D55F4F9-396B-4D7A-8580-AC95DFCA3688}"/>
              </a:ext>
            </a:extLst>
          </p:cNvPr>
          <p:cNvGrpSpPr/>
          <p:nvPr userDrawn="1"/>
        </p:nvGrpSpPr>
        <p:grpSpPr>
          <a:xfrm>
            <a:off x="445128" y="6721106"/>
            <a:ext cx="11553197" cy="96950"/>
            <a:chOff x="445128" y="6559056"/>
            <a:chExt cx="11553197" cy="96950"/>
          </a:xfrm>
        </p:grpSpPr>
        <p:sp>
          <p:nvSpPr>
            <p:cNvPr id="16" name="TextBox 15">
              <a:extLst>
                <a:ext uri="{FF2B5EF4-FFF2-40B4-BE49-F238E27FC236}">
                  <a16:creationId xmlns:a16="http://schemas.microsoft.com/office/drawing/2014/main" id="{02333F45-24BB-43BA-A357-FEADF484E89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7" name="Freeform: Shape 16">
              <a:extLst>
                <a:ext uri="{FF2B5EF4-FFF2-40B4-BE49-F238E27FC236}">
                  <a16:creationId xmlns:a16="http://schemas.microsoft.com/office/drawing/2014/main" id="{C1F1880D-D1C8-4C31-9136-AC3C9E79C249}"/>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9" name="Group 8">
            <a:extLst>
              <a:ext uri="{FF2B5EF4-FFF2-40B4-BE49-F238E27FC236}">
                <a16:creationId xmlns:a16="http://schemas.microsoft.com/office/drawing/2014/main" id="{9CE50563-2390-491D-A09E-274270413AD7}"/>
              </a:ext>
            </a:extLst>
          </p:cNvPr>
          <p:cNvGrpSpPr/>
          <p:nvPr userDrawn="1"/>
        </p:nvGrpSpPr>
        <p:grpSpPr>
          <a:xfrm>
            <a:off x="445128" y="6721106"/>
            <a:ext cx="11553197" cy="96950"/>
            <a:chOff x="445128" y="6559056"/>
            <a:chExt cx="11553197" cy="96950"/>
          </a:xfrm>
        </p:grpSpPr>
        <p:sp>
          <p:nvSpPr>
            <p:cNvPr id="15" name="TextBox 14">
              <a:extLst>
                <a:ext uri="{FF2B5EF4-FFF2-40B4-BE49-F238E27FC236}">
                  <a16:creationId xmlns:a16="http://schemas.microsoft.com/office/drawing/2014/main" id="{EC280CFE-06E9-48E4-9078-4D8C2035358D}"/>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6" name="Freeform: Shape 15">
              <a:extLst>
                <a:ext uri="{FF2B5EF4-FFF2-40B4-BE49-F238E27FC236}">
                  <a16:creationId xmlns:a16="http://schemas.microsoft.com/office/drawing/2014/main" id="{589B6FF8-5A54-458C-9D13-3AA654C2A08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3014818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3"/>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68" r:id="rId3"/>
    <p:sldLayoutId id="2147483869" r:id="rId4"/>
    <p:sldLayoutId id="2147483885" r:id="rId5"/>
    <p:sldLayoutId id="2147483871" r:id="rId6"/>
    <p:sldLayoutId id="2147483886" r:id="rId7"/>
    <p:sldLayoutId id="2147483887" r:id="rId8"/>
    <p:sldLayoutId id="2147483888" r:id="rId9"/>
    <p:sldLayoutId id="2147483889" r:id="rId10"/>
    <p:sldLayoutId id="2147483891" r:id="rId11"/>
    <p:sldLayoutId id="2147483878" r:id="rId12"/>
    <p:sldLayoutId id="2147483879" r:id="rId13"/>
    <p:sldLayoutId id="2147483881" r:id="rId14"/>
    <p:sldLayoutId id="2147483883" r:id="rId15"/>
    <p:sldLayoutId id="2147483882" r:id="rId16"/>
    <p:sldLayoutId id="2147483894" r:id="rId17"/>
    <p:sldLayoutId id="2147483895" r:id="rId18"/>
    <p:sldLayoutId id="2147483896" r:id="rId19"/>
    <p:sldLayoutId id="2147483897" r:id="rId20"/>
    <p:sldLayoutId id="2147483898" r:id="rId21"/>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3.png"/><Relationship Id="rId3" Type="http://schemas.openxmlformats.org/officeDocument/2006/relationships/image" Target="../media/image9.png"/><Relationship Id="rId21" Type="http://schemas.openxmlformats.org/officeDocument/2006/relationships/image" Target="../media/image25.png"/><Relationship Id="rId34" Type="http://schemas.openxmlformats.org/officeDocument/2006/relationships/image" Target="../media/image38.png"/><Relationship Id="rId7" Type="http://schemas.openxmlformats.org/officeDocument/2006/relationships/image" Target="../media/image13.png"/><Relationship Id="rId12" Type="http://schemas.openxmlformats.org/officeDocument/2006/relationships/hyperlink" Target="http://www.asd.gov.au/infosec/irap/index.htm" TargetMode="External"/><Relationship Id="rId17" Type="http://schemas.openxmlformats.org/officeDocument/2006/relationships/image" Target="../media/image21.jpeg"/><Relationship Id="rId25" Type="http://schemas.openxmlformats.org/officeDocument/2006/relationships/image" Target="../media/image29.jpeg"/><Relationship Id="rId33" Type="http://schemas.openxmlformats.org/officeDocument/2006/relationships/image" Target="../media/image37.jpeg"/><Relationship Id="rId38" Type="http://schemas.openxmlformats.org/officeDocument/2006/relationships/image" Target="../media/image42.png"/><Relationship Id="rId2" Type="http://schemas.openxmlformats.org/officeDocument/2006/relationships/notesSlide" Target="../notesSlides/notesSlide10.xml"/><Relationship Id="rId16" Type="http://schemas.openxmlformats.org/officeDocument/2006/relationships/image" Target="../media/image20.jpeg"/><Relationship Id="rId20" Type="http://schemas.openxmlformats.org/officeDocument/2006/relationships/image" Target="../media/image24.png"/><Relationship Id="rId29"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png"/><Relationship Id="rId40" Type="http://schemas.openxmlformats.org/officeDocument/2006/relationships/image" Target="../media/image44.png"/><Relationship Id="rId5" Type="http://schemas.openxmlformats.org/officeDocument/2006/relationships/image" Target="../media/image11.jpeg"/><Relationship Id="rId15" Type="http://schemas.openxmlformats.org/officeDocument/2006/relationships/image" Target="../media/image19.jpeg"/><Relationship Id="rId23" Type="http://schemas.openxmlformats.org/officeDocument/2006/relationships/image" Target="../media/image27.jpeg"/><Relationship Id="rId28" Type="http://schemas.openxmlformats.org/officeDocument/2006/relationships/image" Target="../media/image32.jpeg"/><Relationship Id="rId36" Type="http://schemas.openxmlformats.org/officeDocument/2006/relationships/image" Target="../media/image40.jpeg"/><Relationship Id="rId10" Type="http://schemas.openxmlformats.org/officeDocument/2006/relationships/image" Target="../media/image16.png"/><Relationship Id="rId19" Type="http://schemas.openxmlformats.org/officeDocument/2006/relationships/image" Target="../media/image23.png"/><Relationship Id="rId31" Type="http://schemas.openxmlformats.org/officeDocument/2006/relationships/image" Target="../media/image35.png"/><Relationship Id="rId4" Type="http://schemas.openxmlformats.org/officeDocument/2006/relationships/image" Target="../media/image10.jpeg"/><Relationship Id="rId9" Type="http://schemas.openxmlformats.org/officeDocument/2006/relationships/image" Target="../media/image15.png"/><Relationship Id="rId14" Type="http://schemas.openxmlformats.org/officeDocument/2006/relationships/hyperlink" Target="https://www.fisc.or.jp/" TargetMode="External"/><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png"/><Relationship Id="rId35" Type="http://schemas.openxmlformats.org/officeDocument/2006/relationships/image" Target="../media/image3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61.png"/><Relationship Id="rId26" Type="http://schemas.openxmlformats.org/officeDocument/2006/relationships/image" Target="../media/image69.png"/><Relationship Id="rId39" Type="http://schemas.openxmlformats.org/officeDocument/2006/relationships/image" Target="../media/image82.png"/><Relationship Id="rId3" Type="http://schemas.openxmlformats.org/officeDocument/2006/relationships/image" Target="../media/image46.png"/><Relationship Id="rId21" Type="http://schemas.openxmlformats.org/officeDocument/2006/relationships/image" Target="../media/image64.png"/><Relationship Id="rId34" Type="http://schemas.openxmlformats.org/officeDocument/2006/relationships/image" Target="../media/image77.png"/><Relationship Id="rId42" Type="http://schemas.openxmlformats.org/officeDocument/2006/relationships/image" Target="../media/image85.png"/><Relationship Id="rId47" Type="http://schemas.openxmlformats.org/officeDocument/2006/relationships/image" Target="../media/image90.png"/><Relationship Id="rId7" Type="http://schemas.openxmlformats.org/officeDocument/2006/relationships/image" Target="../media/image50.png"/><Relationship Id="rId12" Type="http://schemas.openxmlformats.org/officeDocument/2006/relationships/image" Target="../media/image55.jpeg"/><Relationship Id="rId17" Type="http://schemas.openxmlformats.org/officeDocument/2006/relationships/image" Target="../media/image60.png"/><Relationship Id="rId25" Type="http://schemas.openxmlformats.org/officeDocument/2006/relationships/image" Target="../media/image68.png"/><Relationship Id="rId33" Type="http://schemas.openxmlformats.org/officeDocument/2006/relationships/image" Target="../media/image76.png"/><Relationship Id="rId38" Type="http://schemas.openxmlformats.org/officeDocument/2006/relationships/image" Target="../media/image81.png"/><Relationship Id="rId46" Type="http://schemas.openxmlformats.org/officeDocument/2006/relationships/image" Target="../media/image89.png"/><Relationship Id="rId2" Type="http://schemas.openxmlformats.org/officeDocument/2006/relationships/notesSlide" Target="../notesSlides/notesSlide14.xml"/><Relationship Id="rId16" Type="http://schemas.openxmlformats.org/officeDocument/2006/relationships/image" Target="../media/image59.png"/><Relationship Id="rId20" Type="http://schemas.openxmlformats.org/officeDocument/2006/relationships/image" Target="../media/image63.png"/><Relationship Id="rId29" Type="http://schemas.openxmlformats.org/officeDocument/2006/relationships/image" Target="../media/image72.jpeg"/><Relationship Id="rId41" Type="http://schemas.openxmlformats.org/officeDocument/2006/relationships/image" Target="../media/image84.jpeg"/><Relationship Id="rId1" Type="http://schemas.openxmlformats.org/officeDocument/2006/relationships/slideLayout" Target="../slideLayouts/slideLayout6.xml"/><Relationship Id="rId6" Type="http://schemas.openxmlformats.org/officeDocument/2006/relationships/image" Target="../media/image49.png"/><Relationship Id="rId11" Type="http://schemas.openxmlformats.org/officeDocument/2006/relationships/image" Target="../media/image54.png"/><Relationship Id="rId24" Type="http://schemas.openxmlformats.org/officeDocument/2006/relationships/image" Target="../media/image67.png"/><Relationship Id="rId32" Type="http://schemas.openxmlformats.org/officeDocument/2006/relationships/image" Target="../media/image75.png"/><Relationship Id="rId37" Type="http://schemas.openxmlformats.org/officeDocument/2006/relationships/image" Target="../media/image80.jpeg"/><Relationship Id="rId40" Type="http://schemas.openxmlformats.org/officeDocument/2006/relationships/image" Target="../media/image83.png"/><Relationship Id="rId45" Type="http://schemas.openxmlformats.org/officeDocument/2006/relationships/image" Target="../media/image88.png"/><Relationship Id="rId5" Type="http://schemas.openxmlformats.org/officeDocument/2006/relationships/image" Target="../media/image48.png"/><Relationship Id="rId15" Type="http://schemas.openxmlformats.org/officeDocument/2006/relationships/image" Target="../media/image58.png"/><Relationship Id="rId23" Type="http://schemas.openxmlformats.org/officeDocument/2006/relationships/image" Target="../media/image66.png"/><Relationship Id="rId28" Type="http://schemas.openxmlformats.org/officeDocument/2006/relationships/image" Target="../media/image71.svg"/><Relationship Id="rId36" Type="http://schemas.openxmlformats.org/officeDocument/2006/relationships/image" Target="../media/image79.png"/><Relationship Id="rId49" Type="http://schemas.openxmlformats.org/officeDocument/2006/relationships/image" Target="../media/image92.png"/><Relationship Id="rId10" Type="http://schemas.openxmlformats.org/officeDocument/2006/relationships/image" Target="../media/image53.png"/><Relationship Id="rId19" Type="http://schemas.openxmlformats.org/officeDocument/2006/relationships/image" Target="../media/image62.png"/><Relationship Id="rId31" Type="http://schemas.openxmlformats.org/officeDocument/2006/relationships/image" Target="../media/image74.jpeg"/><Relationship Id="rId44" Type="http://schemas.openxmlformats.org/officeDocument/2006/relationships/image" Target="../media/image87.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jpeg"/><Relationship Id="rId27" Type="http://schemas.openxmlformats.org/officeDocument/2006/relationships/image" Target="../media/image70.png"/><Relationship Id="rId30" Type="http://schemas.openxmlformats.org/officeDocument/2006/relationships/image" Target="../media/image73.png"/><Relationship Id="rId35" Type="http://schemas.openxmlformats.org/officeDocument/2006/relationships/image" Target="../media/image78.png"/><Relationship Id="rId43" Type="http://schemas.openxmlformats.org/officeDocument/2006/relationships/image" Target="../media/image86.png"/><Relationship Id="rId48" Type="http://schemas.openxmlformats.org/officeDocument/2006/relationships/image" Target="../media/image91.png"/><Relationship Id="rId8" Type="http://schemas.openxmlformats.org/officeDocument/2006/relationships/image" Target="../media/image51.jpeg"/></Relationships>
</file>

<file path=ppt/slides/_rels/slide18.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1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image" Target="../media/image9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98.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image" Target="../media/image102.jpg"/><Relationship Id="rId4" Type="http://schemas.openxmlformats.org/officeDocument/2006/relationships/image" Target="../media/image101.jpg"/></Relationships>
</file>

<file path=ppt/slides/_rels/slide25.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104.png"/></Relationships>
</file>

<file path=ppt/slides/_rels/slide26.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107.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6.xml"/><Relationship Id="rId4" Type="http://schemas.openxmlformats.org/officeDocument/2006/relationships/image" Target="../media/image110.png"/></Relationships>
</file>

<file path=ppt/slides/_rels/slide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6.xml"/><Relationship Id="rId4" Type="http://schemas.openxmlformats.org/officeDocument/2006/relationships/image" Target="../media/image11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6.xml"/><Relationship Id="rId4" Type="http://schemas.openxmlformats.org/officeDocument/2006/relationships/image" Target="../media/image11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p:cNvSpPr>
            <a:spLocks noChangeArrowheads="1"/>
          </p:cNvSpPr>
          <p:nvPr/>
        </p:nvSpPr>
        <p:spPr bwMode="auto">
          <a:xfrm>
            <a:off x="4274248" y="742331"/>
            <a:ext cx="11191303" cy="626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73" kern="0">
              <a:solidFill>
                <a:sysClr val="windowText" lastClr="000000"/>
              </a:solidFill>
              <a:latin typeface="Segoe UI"/>
            </a:endParaRPr>
          </a:p>
        </p:txBody>
      </p:sp>
      <p:sp>
        <p:nvSpPr>
          <p:cNvPr id="2" name="Title 1">
            <a:extLst>
              <a:ext uri="{FF2B5EF4-FFF2-40B4-BE49-F238E27FC236}">
                <a16:creationId xmlns:a16="http://schemas.microsoft.com/office/drawing/2014/main" id="{63D0A744-B6BB-4952-96A5-4EBB8AC6DD9F}"/>
              </a:ext>
            </a:extLst>
          </p:cNvPr>
          <p:cNvSpPr>
            <a:spLocks noGrp="1"/>
          </p:cNvSpPr>
          <p:nvPr>
            <p:ph type="title"/>
          </p:nvPr>
        </p:nvSpPr>
        <p:spPr/>
        <p:txBody>
          <a:bodyPr/>
          <a:lstStyle/>
          <a:p>
            <a:r>
              <a:rPr lang="en-US"/>
              <a:t>SAP on Azure:</a:t>
            </a:r>
            <a:br>
              <a:rPr lang="en-US"/>
            </a:br>
            <a:r>
              <a:rPr lang="en-US"/>
              <a:t>The Trusted Path to Enterprise-Ready Innovation in the Cloud</a:t>
            </a:r>
          </a:p>
        </p:txBody>
      </p:sp>
      <p:sp>
        <p:nvSpPr>
          <p:cNvPr id="4" name="Text Placeholder 3">
            <a:extLst>
              <a:ext uri="{FF2B5EF4-FFF2-40B4-BE49-F238E27FC236}">
                <a16:creationId xmlns:a16="http://schemas.microsoft.com/office/drawing/2014/main" id="{716A18CD-0FAA-42F4-82EE-40A050E7A042}"/>
              </a:ext>
            </a:extLst>
          </p:cNvPr>
          <p:cNvSpPr>
            <a:spLocks noGrp="1"/>
          </p:cNvSpPr>
          <p:nvPr>
            <p:ph type="body" sz="quarter" idx="12"/>
          </p:nvPr>
        </p:nvSpPr>
        <p:spPr/>
        <p:txBody>
          <a:bodyPr/>
          <a:lstStyle/>
          <a:p>
            <a:endParaRPr lang="en-US"/>
          </a:p>
        </p:txBody>
      </p:sp>
      <p:sp>
        <p:nvSpPr>
          <p:cNvPr id="5" name="Rectangle 4">
            <a:extLst>
              <a:ext uri="{FF2B5EF4-FFF2-40B4-BE49-F238E27FC236}">
                <a16:creationId xmlns:a16="http://schemas.microsoft.com/office/drawing/2014/main" id="{9F43DEAA-5F50-45F5-8D26-BCEAAF1D2B64}"/>
              </a:ext>
            </a:extLst>
          </p:cNvPr>
          <p:cNvSpPr/>
          <p:nvPr/>
        </p:nvSpPr>
        <p:spPr>
          <a:xfrm>
            <a:off x="6387849" y="7230768"/>
            <a:ext cx="6216650" cy="707886"/>
          </a:xfrm>
          <a:prstGeom prst="rect">
            <a:avLst/>
          </a:prstGeom>
        </p:spPr>
        <p:txBody>
          <a:bodyPr>
            <a:spAutoFit/>
          </a:bodyPr>
          <a:lstStyle/>
          <a:p>
            <a:r>
              <a:rPr lang="en-US" sz="2000"/>
              <a:t>Leveraging SAP on Azure for Business Transformation – a Business Leader’s Perspective</a:t>
            </a:r>
            <a:endParaRPr lang="en-US"/>
          </a:p>
        </p:txBody>
      </p:sp>
    </p:spTree>
    <p:extLst>
      <p:ext uri="{BB962C8B-B14F-4D97-AF65-F5344CB8AC3E}">
        <p14:creationId xmlns:p14="http://schemas.microsoft.com/office/powerpoint/2010/main" val="146253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Oval 67">
            <a:extLst>
              <a:ext uri="{FF2B5EF4-FFF2-40B4-BE49-F238E27FC236}">
                <a16:creationId xmlns:a16="http://schemas.microsoft.com/office/drawing/2014/main" id="{26D2C1EB-FD3E-4BFC-B4E1-E4F283AF4F92}"/>
              </a:ext>
            </a:extLst>
          </p:cNvPr>
          <p:cNvSpPr/>
          <p:nvPr/>
        </p:nvSpPr>
        <p:spPr bwMode="auto">
          <a:xfrm>
            <a:off x="408289" y="4517557"/>
            <a:ext cx="685800" cy="685800"/>
          </a:xfrm>
          <a:prstGeom prst="ellipse">
            <a:avLst/>
          </a:prstGeom>
          <a:solidFill>
            <a:schemeClr val="bg1"/>
          </a:solidFill>
          <a:ln>
            <a:noFill/>
            <a:headEnd type="none" w="med" len="med"/>
            <a:tailEnd type="none" w="med" len="med"/>
          </a:ln>
          <a:effectLst>
            <a:outerShdw blurRad="50800" dist="25400" dir="5400000" algn="t"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2" name="Rectangle 14">
            <a:extLst>
              <a:ext uri="{FF2B5EF4-FFF2-40B4-BE49-F238E27FC236}">
                <a16:creationId xmlns:a16="http://schemas.microsoft.com/office/drawing/2014/main" id="{07301B61-9067-4005-A250-507A3A4D1C6E}"/>
              </a:ext>
            </a:extLst>
          </p:cNvPr>
          <p:cNvSpPr/>
          <p:nvPr/>
        </p:nvSpPr>
        <p:spPr bwMode="auto">
          <a:xfrm>
            <a:off x="742040" y="1895733"/>
            <a:ext cx="4947560" cy="596694"/>
          </a:xfrm>
          <a:custGeom>
            <a:avLst/>
            <a:gdLst>
              <a:gd name="connsiteX0" fmla="*/ 0 w 1706880"/>
              <a:gd name="connsiteY0" fmla="*/ 0 h 1432560"/>
              <a:gd name="connsiteX1" fmla="*/ 1706880 w 1706880"/>
              <a:gd name="connsiteY1" fmla="*/ 0 h 1432560"/>
              <a:gd name="connsiteX2" fmla="*/ 1706880 w 1706880"/>
              <a:gd name="connsiteY2" fmla="*/ 1432560 h 1432560"/>
              <a:gd name="connsiteX3" fmla="*/ 0 w 1706880"/>
              <a:gd name="connsiteY3" fmla="*/ 1432560 h 1432560"/>
              <a:gd name="connsiteX4" fmla="*/ 0 w 1706880"/>
              <a:gd name="connsiteY4" fmla="*/ 0 h 1432560"/>
              <a:gd name="connsiteX0" fmla="*/ 1706880 w 1798320"/>
              <a:gd name="connsiteY0" fmla="*/ 0 h 1432560"/>
              <a:gd name="connsiteX1" fmla="*/ 1706880 w 1798320"/>
              <a:gd name="connsiteY1" fmla="*/ 1432560 h 1432560"/>
              <a:gd name="connsiteX2" fmla="*/ 0 w 1798320"/>
              <a:gd name="connsiteY2" fmla="*/ 1432560 h 1432560"/>
              <a:gd name="connsiteX3" fmla="*/ 0 w 1798320"/>
              <a:gd name="connsiteY3" fmla="*/ 0 h 1432560"/>
              <a:gd name="connsiteX4" fmla="*/ 1798320 w 1798320"/>
              <a:gd name="connsiteY4" fmla="*/ 91440 h 1432560"/>
              <a:gd name="connsiteX0" fmla="*/ 1706880 w 1706880"/>
              <a:gd name="connsiteY0" fmla="*/ 0 h 1432560"/>
              <a:gd name="connsiteX1" fmla="*/ 1706880 w 1706880"/>
              <a:gd name="connsiteY1" fmla="*/ 1432560 h 1432560"/>
              <a:gd name="connsiteX2" fmla="*/ 0 w 1706880"/>
              <a:gd name="connsiteY2" fmla="*/ 1432560 h 1432560"/>
              <a:gd name="connsiteX3" fmla="*/ 0 w 1706880"/>
              <a:gd name="connsiteY3" fmla="*/ 0 h 1432560"/>
              <a:gd name="connsiteX0" fmla="*/ 1706880 w 1706880"/>
              <a:gd name="connsiteY0" fmla="*/ 1432560 h 1432560"/>
              <a:gd name="connsiteX1" fmla="*/ 0 w 1706880"/>
              <a:gd name="connsiteY1" fmla="*/ 1432560 h 1432560"/>
              <a:gd name="connsiteX2" fmla="*/ 0 w 1706880"/>
              <a:gd name="connsiteY2" fmla="*/ 0 h 1432560"/>
            </a:gdLst>
            <a:ahLst/>
            <a:cxnLst>
              <a:cxn ang="0">
                <a:pos x="connsiteX0" y="connsiteY0"/>
              </a:cxn>
              <a:cxn ang="0">
                <a:pos x="connsiteX1" y="connsiteY1"/>
              </a:cxn>
              <a:cxn ang="0">
                <a:pos x="connsiteX2" y="connsiteY2"/>
              </a:cxn>
            </a:cxnLst>
            <a:rect l="l" t="t" r="r" b="b"/>
            <a:pathLst>
              <a:path w="1706880" h="1432560">
                <a:moveTo>
                  <a:pt x="1706880" y="1432560"/>
                </a:moveTo>
                <a:lnTo>
                  <a:pt x="0" y="1432560"/>
                </a:lnTo>
                <a:lnTo>
                  <a:pt x="0" y="0"/>
                </a:lnTo>
              </a:path>
            </a:pathLst>
          </a:custGeom>
          <a:noFill/>
          <a:ln w="6350">
            <a:solidFill>
              <a:schemeClr val="bg1">
                <a:lumMod val="85000"/>
              </a:schemeClr>
            </a:solidFill>
            <a:prstDash val="dash"/>
            <a:headEnd type="oval" w="sm" len="sm"/>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A0A2CCDA-6D7E-475E-AE11-489ADD53356C}"/>
              </a:ext>
            </a:extLst>
          </p:cNvPr>
          <p:cNvSpPr txBox="1"/>
          <p:nvPr/>
        </p:nvSpPr>
        <p:spPr>
          <a:xfrm>
            <a:off x="1204507" y="1290955"/>
            <a:ext cx="4683447" cy="900246"/>
          </a:xfrm>
          <a:prstGeom prst="rect">
            <a:avLst/>
          </a:prstGeom>
          <a:noFill/>
        </p:spPr>
        <p:txBody>
          <a:bodyPr wrap="square" lIns="0" tIns="0" rIns="0" bIns="0" rtlCol="0" anchor="t">
            <a:spAutoFit/>
          </a:bodyPr>
          <a:lstStyle/>
          <a:p>
            <a:pPr>
              <a:spcAft>
                <a:spcPts val="300"/>
              </a:spcAft>
            </a:pPr>
            <a:r>
              <a:rPr lang="en-US" sz="1400">
                <a:solidFill>
                  <a:schemeClr val="tx2"/>
                </a:solidFill>
                <a:latin typeface="+mj-lt"/>
              </a:rPr>
              <a:t>Hybrid cloud</a:t>
            </a:r>
          </a:p>
          <a:p>
            <a:pPr>
              <a:spcAft>
                <a:spcPts val="300"/>
              </a:spcAft>
            </a:pPr>
            <a:r>
              <a:rPr lang="en-US" sz="1400"/>
              <a:t>The only public cloud that offers on-premises instances</a:t>
            </a:r>
            <a:br>
              <a:rPr lang="en-US" sz="1400"/>
            </a:br>
            <a:r>
              <a:rPr lang="en-US" sz="1400"/>
              <a:t>for true same-platform support in a hybrid cloud environment.</a:t>
            </a:r>
          </a:p>
        </p:txBody>
      </p:sp>
      <p:sp>
        <p:nvSpPr>
          <p:cNvPr id="44" name="Oval 43">
            <a:extLst>
              <a:ext uri="{FF2B5EF4-FFF2-40B4-BE49-F238E27FC236}">
                <a16:creationId xmlns:a16="http://schemas.microsoft.com/office/drawing/2014/main" id="{23B71377-8D78-4FE7-978D-3DDE215399B7}"/>
              </a:ext>
            </a:extLst>
          </p:cNvPr>
          <p:cNvSpPr/>
          <p:nvPr/>
        </p:nvSpPr>
        <p:spPr bwMode="auto">
          <a:xfrm>
            <a:off x="408289" y="1209932"/>
            <a:ext cx="685800" cy="685800"/>
          </a:xfrm>
          <a:prstGeom prst="ellipse">
            <a:avLst/>
          </a:prstGeom>
          <a:solidFill>
            <a:schemeClr val="bg1"/>
          </a:solidFill>
          <a:ln>
            <a:noFill/>
            <a:headEnd type="none" w="med" len="med"/>
            <a:tailEnd type="none" w="med" len="med"/>
          </a:ln>
          <a:effectLst>
            <a:outerShdw blurRad="50800" dist="25400" dir="5400000" algn="t"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4" name="Rectangle 14">
            <a:extLst>
              <a:ext uri="{FF2B5EF4-FFF2-40B4-BE49-F238E27FC236}">
                <a16:creationId xmlns:a16="http://schemas.microsoft.com/office/drawing/2014/main" id="{A9C94FBF-94AD-4661-B144-9D47C53E4745}"/>
              </a:ext>
            </a:extLst>
          </p:cNvPr>
          <p:cNvSpPr/>
          <p:nvPr/>
        </p:nvSpPr>
        <p:spPr bwMode="auto">
          <a:xfrm>
            <a:off x="6898895" y="1895735"/>
            <a:ext cx="5099429" cy="596696"/>
          </a:xfrm>
          <a:custGeom>
            <a:avLst/>
            <a:gdLst>
              <a:gd name="connsiteX0" fmla="*/ 0 w 1706880"/>
              <a:gd name="connsiteY0" fmla="*/ 0 h 1432560"/>
              <a:gd name="connsiteX1" fmla="*/ 1706880 w 1706880"/>
              <a:gd name="connsiteY1" fmla="*/ 0 h 1432560"/>
              <a:gd name="connsiteX2" fmla="*/ 1706880 w 1706880"/>
              <a:gd name="connsiteY2" fmla="*/ 1432560 h 1432560"/>
              <a:gd name="connsiteX3" fmla="*/ 0 w 1706880"/>
              <a:gd name="connsiteY3" fmla="*/ 1432560 h 1432560"/>
              <a:gd name="connsiteX4" fmla="*/ 0 w 1706880"/>
              <a:gd name="connsiteY4" fmla="*/ 0 h 1432560"/>
              <a:gd name="connsiteX0" fmla="*/ 1706880 w 1798320"/>
              <a:gd name="connsiteY0" fmla="*/ 0 h 1432560"/>
              <a:gd name="connsiteX1" fmla="*/ 1706880 w 1798320"/>
              <a:gd name="connsiteY1" fmla="*/ 1432560 h 1432560"/>
              <a:gd name="connsiteX2" fmla="*/ 0 w 1798320"/>
              <a:gd name="connsiteY2" fmla="*/ 1432560 h 1432560"/>
              <a:gd name="connsiteX3" fmla="*/ 0 w 1798320"/>
              <a:gd name="connsiteY3" fmla="*/ 0 h 1432560"/>
              <a:gd name="connsiteX4" fmla="*/ 1798320 w 1798320"/>
              <a:gd name="connsiteY4" fmla="*/ 91440 h 1432560"/>
              <a:gd name="connsiteX0" fmla="*/ 1706880 w 1706880"/>
              <a:gd name="connsiteY0" fmla="*/ 0 h 1432560"/>
              <a:gd name="connsiteX1" fmla="*/ 1706880 w 1706880"/>
              <a:gd name="connsiteY1" fmla="*/ 1432560 h 1432560"/>
              <a:gd name="connsiteX2" fmla="*/ 0 w 1706880"/>
              <a:gd name="connsiteY2" fmla="*/ 1432560 h 1432560"/>
              <a:gd name="connsiteX3" fmla="*/ 0 w 1706880"/>
              <a:gd name="connsiteY3" fmla="*/ 0 h 1432560"/>
              <a:gd name="connsiteX0" fmla="*/ 1706880 w 1706880"/>
              <a:gd name="connsiteY0" fmla="*/ 1432560 h 1432560"/>
              <a:gd name="connsiteX1" fmla="*/ 0 w 1706880"/>
              <a:gd name="connsiteY1" fmla="*/ 1432560 h 1432560"/>
              <a:gd name="connsiteX2" fmla="*/ 0 w 1706880"/>
              <a:gd name="connsiteY2" fmla="*/ 0 h 1432560"/>
            </a:gdLst>
            <a:ahLst/>
            <a:cxnLst>
              <a:cxn ang="0">
                <a:pos x="connsiteX0" y="connsiteY0"/>
              </a:cxn>
              <a:cxn ang="0">
                <a:pos x="connsiteX1" y="connsiteY1"/>
              </a:cxn>
              <a:cxn ang="0">
                <a:pos x="connsiteX2" y="connsiteY2"/>
              </a:cxn>
            </a:cxnLst>
            <a:rect l="l" t="t" r="r" b="b"/>
            <a:pathLst>
              <a:path w="1706880" h="1432560">
                <a:moveTo>
                  <a:pt x="1706880" y="1432560"/>
                </a:moveTo>
                <a:lnTo>
                  <a:pt x="0" y="1432560"/>
                </a:lnTo>
                <a:lnTo>
                  <a:pt x="0" y="0"/>
                </a:lnTo>
              </a:path>
            </a:pathLst>
          </a:custGeom>
          <a:noFill/>
          <a:ln w="6350">
            <a:solidFill>
              <a:schemeClr val="bg1">
                <a:lumMod val="85000"/>
              </a:schemeClr>
            </a:solidFill>
            <a:prstDash val="dash"/>
            <a:headEnd type="oval" w="sm" len="sm"/>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39320D01-0D4B-47D3-8CA4-CFBB91FB32A2}"/>
              </a:ext>
            </a:extLst>
          </p:cNvPr>
          <p:cNvSpPr txBox="1"/>
          <p:nvPr/>
        </p:nvSpPr>
        <p:spPr>
          <a:xfrm>
            <a:off x="7361363" y="1290955"/>
            <a:ext cx="4683447" cy="1115690"/>
          </a:xfrm>
          <a:prstGeom prst="rect">
            <a:avLst/>
          </a:prstGeom>
          <a:noFill/>
        </p:spPr>
        <p:txBody>
          <a:bodyPr wrap="square" lIns="0" tIns="0" rIns="0" bIns="0" rtlCol="0" anchor="t">
            <a:spAutoFit/>
          </a:bodyPr>
          <a:lstStyle/>
          <a:p>
            <a:pPr>
              <a:spcAft>
                <a:spcPts val="300"/>
              </a:spcAft>
            </a:pPr>
            <a:r>
              <a:rPr lang="en-US" sz="1400">
                <a:solidFill>
                  <a:schemeClr val="tx2"/>
                </a:solidFill>
                <a:latin typeface="+mj-lt"/>
              </a:rPr>
              <a:t>Data privacy</a:t>
            </a:r>
          </a:p>
          <a:p>
            <a:pPr>
              <a:spcAft>
                <a:spcPts val="300"/>
              </a:spcAft>
            </a:pPr>
            <a:r>
              <a:rPr lang="en-US" sz="1400"/>
              <a:t>Microsoft spends more than $1 billion annually on cloud security. With more than 70 compliance certifications, Microsoft has the most certifications for SAP of any public cloud provider.</a:t>
            </a:r>
          </a:p>
        </p:txBody>
      </p:sp>
      <p:sp>
        <p:nvSpPr>
          <p:cNvPr id="53" name="Oval 52">
            <a:extLst>
              <a:ext uri="{FF2B5EF4-FFF2-40B4-BE49-F238E27FC236}">
                <a16:creationId xmlns:a16="http://schemas.microsoft.com/office/drawing/2014/main" id="{005FBCA0-572B-49E7-B736-49231950E736}"/>
              </a:ext>
            </a:extLst>
          </p:cNvPr>
          <p:cNvSpPr/>
          <p:nvPr/>
        </p:nvSpPr>
        <p:spPr bwMode="auto">
          <a:xfrm>
            <a:off x="6565145" y="1209932"/>
            <a:ext cx="685800" cy="685800"/>
          </a:xfrm>
          <a:prstGeom prst="ellipse">
            <a:avLst/>
          </a:prstGeom>
          <a:solidFill>
            <a:schemeClr val="bg1"/>
          </a:solidFill>
          <a:ln>
            <a:noFill/>
            <a:headEnd type="none" w="med" len="med"/>
            <a:tailEnd type="none" w="med" len="med"/>
          </a:ln>
          <a:effectLst>
            <a:outerShdw blurRad="50800" dist="25400" dir="5400000" algn="t"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8" name="Oval 57">
            <a:extLst>
              <a:ext uri="{FF2B5EF4-FFF2-40B4-BE49-F238E27FC236}">
                <a16:creationId xmlns:a16="http://schemas.microsoft.com/office/drawing/2014/main" id="{5832F0B9-7F0F-4263-8525-8538BFA95E20}"/>
              </a:ext>
            </a:extLst>
          </p:cNvPr>
          <p:cNvSpPr/>
          <p:nvPr/>
        </p:nvSpPr>
        <p:spPr bwMode="auto">
          <a:xfrm>
            <a:off x="408289" y="2798519"/>
            <a:ext cx="685800" cy="685800"/>
          </a:xfrm>
          <a:prstGeom prst="ellipse">
            <a:avLst/>
          </a:prstGeom>
          <a:solidFill>
            <a:schemeClr val="bg1"/>
          </a:solidFill>
          <a:ln>
            <a:noFill/>
            <a:headEnd type="none" w="med" len="med"/>
            <a:tailEnd type="none" w="med" len="med"/>
          </a:ln>
          <a:effectLst>
            <a:outerShdw blurRad="50800" dist="25400" dir="5400000" algn="t"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3" name="Oval 62">
            <a:extLst>
              <a:ext uri="{FF2B5EF4-FFF2-40B4-BE49-F238E27FC236}">
                <a16:creationId xmlns:a16="http://schemas.microsoft.com/office/drawing/2014/main" id="{F270B6F7-A574-4B3D-927B-3ACC3DEDB517}"/>
              </a:ext>
            </a:extLst>
          </p:cNvPr>
          <p:cNvSpPr/>
          <p:nvPr/>
        </p:nvSpPr>
        <p:spPr bwMode="auto">
          <a:xfrm>
            <a:off x="6565145" y="2798915"/>
            <a:ext cx="685800" cy="685800"/>
          </a:xfrm>
          <a:prstGeom prst="ellipse">
            <a:avLst/>
          </a:prstGeom>
          <a:solidFill>
            <a:schemeClr val="bg1"/>
          </a:solidFill>
          <a:ln>
            <a:noFill/>
            <a:headEnd type="none" w="med" len="med"/>
            <a:tailEnd type="none" w="med" len="med"/>
          </a:ln>
          <a:effectLst>
            <a:outerShdw blurRad="50800" dist="25400" dir="5400000" algn="t"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9" name="Rectangle 14">
            <a:extLst>
              <a:ext uri="{FF2B5EF4-FFF2-40B4-BE49-F238E27FC236}">
                <a16:creationId xmlns:a16="http://schemas.microsoft.com/office/drawing/2014/main" id="{71E1ED95-3C09-41CC-A3EF-6D01F579A863}"/>
              </a:ext>
            </a:extLst>
          </p:cNvPr>
          <p:cNvSpPr/>
          <p:nvPr/>
        </p:nvSpPr>
        <p:spPr bwMode="auto">
          <a:xfrm>
            <a:off x="742040" y="5203358"/>
            <a:ext cx="4947560" cy="815478"/>
          </a:xfrm>
          <a:custGeom>
            <a:avLst/>
            <a:gdLst>
              <a:gd name="connsiteX0" fmla="*/ 0 w 1706880"/>
              <a:gd name="connsiteY0" fmla="*/ 0 h 1432560"/>
              <a:gd name="connsiteX1" fmla="*/ 1706880 w 1706880"/>
              <a:gd name="connsiteY1" fmla="*/ 0 h 1432560"/>
              <a:gd name="connsiteX2" fmla="*/ 1706880 w 1706880"/>
              <a:gd name="connsiteY2" fmla="*/ 1432560 h 1432560"/>
              <a:gd name="connsiteX3" fmla="*/ 0 w 1706880"/>
              <a:gd name="connsiteY3" fmla="*/ 1432560 h 1432560"/>
              <a:gd name="connsiteX4" fmla="*/ 0 w 1706880"/>
              <a:gd name="connsiteY4" fmla="*/ 0 h 1432560"/>
              <a:gd name="connsiteX0" fmla="*/ 1706880 w 1798320"/>
              <a:gd name="connsiteY0" fmla="*/ 0 h 1432560"/>
              <a:gd name="connsiteX1" fmla="*/ 1706880 w 1798320"/>
              <a:gd name="connsiteY1" fmla="*/ 1432560 h 1432560"/>
              <a:gd name="connsiteX2" fmla="*/ 0 w 1798320"/>
              <a:gd name="connsiteY2" fmla="*/ 1432560 h 1432560"/>
              <a:gd name="connsiteX3" fmla="*/ 0 w 1798320"/>
              <a:gd name="connsiteY3" fmla="*/ 0 h 1432560"/>
              <a:gd name="connsiteX4" fmla="*/ 1798320 w 1798320"/>
              <a:gd name="connsiteY4" fmla="*/ 91440 h 1432560"/>
              <a:gd name="connsiteX0" fmla="*/ 1706880 w 1706880"/>
              <a:gd name="connsiteY0" fmla="*/ 0 h 1432560"/>
              <a:gd name="connsiteX1" fmla="*/ 1706880 w 1706880"/>
              <a:gd name="connsiteY1" fmla="*/ 1432560 h 1432560"/>
              <a:gd name="connsiteX2" fmla="*/ 0 w 1706880"/>
              <a:gd name="connsiteY2" fmla="*/ 1432560 h 1432560"/>
              <a:gd name="connsiteX3" fmla="*/ 0 w 1706880"/>
              <a:gd name="connsiteY3" fmla="*/ 0 h 1432560"/>
              <a:gd name="connsiteX0" fmla="*/ 1706880 w 1706880"/>
              <a:gd name="connsiteY0" fmla="*/ 1432560 h 1432560"/>
              <a:gd name="connsiteX1" fmla="*/ 0 w 1706880"/>
              <a:gd name="connsiteY1" fmla="*/ 1432560 h 1432560"/>
              <a:gd name="connsiteX2" fmla="*/ 0 w 1706880"/>
              <a:gd name="connsiteY2" fmla="*/ 0 h 1432560"/>
            </a:gdLst>
            <a:ahLst/>
            <a:cxnLst>
              <a:cxn ang="0">
                <a:pos x="connsiteX0" y="connsiteY0"/>
              </a:cxn>
              <a:cxn ang="0">
                <a:pos x="connsiteX1" y="connsiteY1"/>
              </a:cxn>
              <a:cxn ang="0">
                <a:pos x="connsiteX2" y="connsiteY2"/>
              </a:cxn>
            </a:cxnLst>
            <a:rect l="l" t="t" r="r" b="b"/>
            <a:pathLst>
              <a:path w="1706880" h="1432560">
                <a:moveTo>
                  <a:pt x="1706880" y="1432560"/>
                </a:moveTo>
                <a:lnTo>
                  <a:pt x="0" y="1432560"/>
                </a:lnTo>
                <a:lnTo>
                  <a:pt x="0" y="0"/>
                </a:lnTo>
              </a:path>
            </a:pathLst>
          </a:custGeom>
          <a:noFill/>
          <a:ln w="6350">
            <a:solidFill>
              <a:schemeClr val="bg1">
                <a:lumMod val="85000"/>
              </a:schemeClr>
            </a:solidFill>
            <a:prstDash val="dash"/>
            <a:headEnd type="oval" w="sm" len="sm"/>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14">
            <a:extLst>
              <a:ext uri="{FF2B5EF4-FFF2-40B4-BE49-F238E27FC236}">
                <a16:creationId xmlns:a16="http://schemas.microsoft.com/office/drawing/2014/main" id="{4E73FC36-2933-4253-8728-56B26C930DD6}"/>
              </a:ext>
            </a:extLst>
          </p:cNvPr>
          <p:cNvSpPr/>
          <p:nvPr/>
        </p:nvSpPr>
        <p:spPr bwMode="auto">
          <a:xfrm>
            <a:off x="6898895" y="5203357"/>
            <a:ext cx="5099429" cy="815478"/>
          </a:xfrm>
          <a:custGeom>
            <a:avLst/>
            <a:gdLst>
              <a:gd name="connsiteX0" fmla="*/ 0 w 1706880"/>
              <a:gd name="connsiteY0" fmla="*/ 0 h 1432560"/>
              <a:gd name="connsiteX1" fmla="*/ 1706880 w 1706880"/>
              <a:gd name="connsiteY1" fmla="*/ 0 h 1432560"/>
              <a:gd name="connsiteX2" fmla="*/ 1706880 w 1706880"/>
              <a:gd name="connsiteY2" fmla="*/ 1432560 h 1432560"/>
              <a:gd name="connsiteX3" fmla="*/ 0 w 1706880"/>
              <a:gd name="connsiteY3" fmla="*/ 1432560 h 1432560"/>
              <a:gd name="connsiteX4" fmla="*/ 0 w 1706880"/>
              <a:gd name="connsiteY4" fmla="*/ 0 h 1432560"/>
              <a:gd name="connsiteX0" fmla="*/ 1706880 w 1798320"/>
              <a:gd name="connsiteY0" fmla="*/ 0 h 1432560"/>
              <a:gd name="connsiteX1" fmla="*/ 1706880 w 1798320"/>
              <a:gd name="connsiteY1" fmla="*/ 1432560 h 1432560"/>
              <a:gd name="connsiteX2" fmla="*/ 0 w 1798320"/>
              <a:gd name="connsiteY2" fmla="*/ 1432560 h 1432560"/>
              <a:gd name="connsiteX3" fmla="*/ 0 w 1798320"/>
              <a:gd name="connsiteY3" fmla="*/ 0 h 1432560"/>
              <a:gd name="connsiteX4" fmla="*/ 1798320 w 1798320"/>
              <a:gd name="connsiteY4" fmla="*/ 91440 h 1432560"/>
              <a:gd name="connsiteX0" fmla="*/ 1706880 w 1706880"/>
              <a:gd name="connsiteY0" fmla="*/ 0 h 1432560"/>
              <a:gd name="connsiteX1" fmla="*/ 1706880 w 1706880"/>
              <a:gd name="connsiteY1" fmla="*/ 1432560 h 1432560"/>
              <a:gd name="connsiteX2" fmla="*/ 0 w 1706880"/>
              <a:gd name="connsiteY2" fmla="*/ 1432560 h 1432560"/>
              <a:gd name="connsiteX3" fmla="*/ 0 w 1706880"/>
              <a:gd name="connsiteY3" fmla="*/ 0 h 1432560"/>
              <a:gd name="connsiteX0" fmla="*/ 1706880 w 1706880"/>
              <a:gd name="connsiteY0" fmla="*/ 1432560 h 1432560"/>
              <a:gd name="connsiteX1" fmla="*/ 0 w 1706880"/>
              <a:gd name="connsiteY1" fmla="*/ 1432560 h 1432560"/>
              <a:gd name="connsiteX2" fmla="*/ 0 w 1706880"/>
              <a:gd name="connsiteY2" fmla="*/ 0 h 1432560"/>
            </a:gdLst>
            <a:ahLst/>
            <a:cxnLst>
              <a:cxn ang="0">
                <a:pos x="connsiteX0" y="connsiteY0"/>
              </a:cxn>
              <a:cxn ang="0">
                <a:pos x="connsiteX1" y="connsiteY1"/>
              </a:cxn>
              <a:cxn ang="0">
                <a:pos x="connsiteX2" y="connsiteY2"/>
              </a:cxn>
            </a:cxnLst>
            <a:rect l="l" t="t" r="r" b="b"/>
            <a:pathLst>
              <a:path w="1706880" h="1432560">
                <a:moveTo>
                  <a:pt x="1706880" y="1432560"/>
                </a:moveTo>
                <a:lnTo>
                  <a:pt x="0" y="1432560"/>
                </a:lnTo>
                <a:lnTo>
                  <a:pt x="0" y="0"/>
                </a:lnTo>
              </a:path>
            </a:pathLst>
          </a:custGeom>
          <a:noFill/>
          <a:ln w="6350">
            <a:solidFill>
              <a:schemeClr val="bg1">
                <a:lumMod val="85000"/>
              </a:schemeClr>
            </a:solidFill>
            <a:prstDash val="dash"/>
            <a:headEnd type="oval" w="sm" len="sm"/>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14">
            <a:extLst>
              <a:ext uri="{FF2B5EF4-FFF2-40B4-BE49-F238E27FC236}">
                <a16:creationId xmlns:a16="http://schemas.microsoft.com/office/drawing/2014/main" id="{DDB3F6E4-5722-4FED-B450-BF990B2E5592}"/>
              </a:ext>
            </a:extLst>
          </p:cNvPr>
          <p:cNvSpPr/>
          <p:nvPr/>
        </p:nvSpPr>
        <p:spPr bwMode="auto">
          <a:xfrm>
            <a:off x="742040" y="3484718"/>
            <a:ext cx="4947560" cy="596696"/>
          </a:xfrm>
          <a:custGeom>
            <a:avLst/>
            <a:gdLst>
              <a:gd name="connsiteX0" fmla="*/ 0 w 1706880"/>
              <a:gd name="connsiteY0" fmla="*/ 0 h 1432560"/>
              <a:gd name="connsiteX1" fmla="*/ 1706880 w 1706880"/>
              <a:gd name="connsiteY1" fmla="*/ 0 h 1432560"/>
              <a:gd name="connsiteX2" fmla="*/ 1706880 w 1706880"/>
              <a:gd name="connsiteY2" fmla="*/ 1432560 h 1432560"/>
              <a:gd name="connsiteX3" fmla="*/ 0 w 1706880"/>
              <a:gd name="connsiteY3" fmla="*/ 1432560 h 1432560"/>
              <a:gd name="connsiteX4" fmla="*/ 0 w 1706880"/>
              <a:gd name="connsiteY4" fmla="*/ 0 h 1432560"/>
              <a:gd name="connsiteX0" fmla="*/ 1706880 w 1798320"/>
              <a:gd name="connsiteY0" fmla="*/ 0 h 1432560"/>
              <a:gd name="connsiteX1" fmla="*/ 1706880 w 1798320"/>
              <a:gd name="connsiteY1" fmla="*/ 1432560 h 1432560"/>
              <a:gd name="connsiteX2" fmla="*/ 0 w 1798320"/>
              <a:gd name="connsiteY2" fmla="*/ 1432560 h 1432560"/>
              <a:gd name="connsiteX3" fmla="*/ 0 w 1798320"/>
              <a:gd name="connsiteY3" fmla="*/ 0 h 1432560"/>
              <a:gd name="connsiteX4" fmla="*/ 1798320 w 1798320"/>
              <a:gd name="connsiteY4" fmla="*/ 91440 h 1432560"/>
              <a:gd name="connsiteX0" fmla="*/ 1706880 w 1706880"/>
              <a:gd name="connsiteY0" fmla="*/ 0 h 1432560"/>
              <a:gd name="connsiteX1" fmla="*/ 1706880 w 1706880"/>
              <a:gd name="connsiteY1" fmla="*/ 1432560 h 1432560"/>
              <a:gd name="connsiteX2" fmla="*/ 0 w 1706880"/>
              <a:gd name="connsiteY2" fmla="*/ 1432560 h 1432560"/>
              <a:gd name="connsiteX3" fmla="*/ 0 w 1706880"/>
              <a:gd name="connsiteY3" fmla="*/ 0 h 1432560"/>
              <a:gd name="connsiteX0" fmla="*/ 1706880 w 1706880"/>
              <a:gd name="connsiteY0" fmla="*/ 1432560 h 1432560"/>
              <a:gd name="connsiteX1" fmla="*/ 0 w 1706880"/>
              <a:gd name="connsiteY1" fmla="*/ 1432560 h 1432560"/>
              <a:gd name="connsiteX2" fmla="*/ 0 w 1706880"/>
              <a:gd name="connsiteY2" fmla="*/ 0 h 1432560"/>
            </a:gdLst>
            <a:ahLst/>
            <a:cxnLst>
              <a:cxn ang="0">
                <a:pos x="connsiteX0" y="connsiteY0"/>
              </a:cxn>
              <a:cxn ang="0">
                <a:pos x="connsiteX1" y="connsiteY1"/>
              </a:cxn>
              <a:cxn ang="0">
                <a:pos x="connsiteX2" y="connsiteY2"/>
              </a:cxn>
            </a:cxnLst>
            <a:rect l="l" t="t" r="r" b="b"/>
            <a:pathLst>
              <a:path w="1706880" h="1432560">
                <a:moveTo>
                  <a:pt x="1706880" y="1432560"/>
                </a:moveTo>
                <a:lnTo>
                  <a:pt x="0" y="1432560"/>
                </a:lnTo>
                <a:lnTo>
                  <a:pt x="0" y="0"/>
                </a:lnTo>
              </a:path>
            </a:pathLst>
          </a:custGeom>
          <a:noFill/>
          <a:ln w="6350">
            <a:solidFill>
              <a:schemeClr val="bg1">
                <a:lumMod val="85000"/>
              </a:schemeClr>
            </a:solidFill>
            <a:prstDash val="dash"/>
            <a:headEnd type="oval" w="sm" len="sm"/>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60" name="TextBox 59">
            <a:extLst>
              <a:ext uri="{FF2B5EF4-FFF2-40B4-BE49-F238E27FC236}">
                <a16:creationId xmlns:a16="http://schemas.microsoft.com/office/drawing/2014/main" id="{28EB6B1C-F9CC-4AD0-8F90-BDC645ED2A23}"/>
              </a:ext>
            </a:extLst>
          </p:cNvPr>
          <p:cNvSpPr txBox="1"/>
          <p:nvPr/>
        </p:nvSpPr>
        <p:spPr>
          <a:xfrm>
            <a:off x="1204507" y="2879938"/>
            <a:ext cx="4683447" cy="1115690"/>
          </a:xfrm>
          <a:prstGeom prst="rect">
            <a:avLst/>
          </a:prstGeom>
          <a:noFill/>
        </p:spPr>
        <p:txBody>
          <a:bodyPr wrap="square" lIns="0" tIns="0" rIns="0" bIns="0" rtlCol="0" anchor="t">
            <a:spAutoFit/>
          </a:bodyPr>
          <a:lstStyle/>
          <a:p>
            <a:pPr>
              <a:spcAft>
                <a:spcPts val="300"/>
              </a:spcAft>
            </a:pPr>
            <a:r>
              <a:rPr lang="en-US" sz="1400">
                <a:solidFill>
                  <a:schemeClr val="tx2"/>
                </a:solidFill>
                <a:latin typeface="+mj-lt"/>
              </a:rPr>
              <a:t>Reliability</a:t>
            </a:r>
          </a:p>
          <a:p>
            <a:pPr>
              <a:spcAft>
                <a:spcPts val="300"/>
              </a:spcAft>
            </a:pPr>
            <a:r>
              <a:rPr lang="en-US" sz="1400"/>
              <a:t>Highest industry uptime Service Level Agreements, with 99.99% uptime SLAs for OLAP and OLTP. Includes integrated disaster recovery as part of all service packages and offers easy, economical storage options.</a:t>
            </a:r>
          </a:p>
        </p:txBody>
      </p:sp>
      <p:sp>
        <p:nvSpPr>
          <p:cNvPr id="64" name="Rectangle 14">
            <a:extLst>
              <a:ext uri="{FF2B5EF4-FFF2-40B4-BE49-F238E27FC236}">
                <a16:creationId xmlns:a16="http://schemas.microsoft.com/office/drawing/2014/main" id="{6D7A1358-8FE5-4AEE-BC0B-F9B892E48FB3}"/>
              </a:ext>
            </a:extLst>
          </p:cNvPr>
          <p:cNvSpPr/>
          <p:nvPr/>
        </p:nvSpPr>
        <p:spPr bwMode="auto">
          <a:xfrm>
            <a:off x="6898895" y="3484716"/>
            <a:ext cx="5099429" cy="596694"/>
          </a:xfrm>
          <a:custGeom>
            <a:avLst/>
            <a:gdLst>
              <a:gd name="connsiteX0" fmla="*/ 0 w 1706880"/>
              <a:gd name="connsiteY0" fmla="*/ 0 h 1432560"/>
              <a:gd name="connsiteX1" fmla="*/ 1706880 w 1706880"/>
              <a:gd name="connsiteY1" fmla="*/ 0 h 1432560"/>
              <a:gd name="connsiteX2" fmla="*/ 1706880 w 1706880"/>
              <a:gd name="connsiteY2" fmla="*/ 1432560 h 1432560"/>
              <a:gd name="connsiteX3" fmla="*/ 0 w 1706880"/>
              <a:gd name="connsiteY3" fmla="*/ 1432560 h 1432560"/>
              <a:gd name="connsiteX4" fmla="*/ 0 w 1706880"/>
              <a:gd name="connsiteY4" fmla="*/ 0 h 1432560"/>
              <a:gd name="connsiteX0" fmla="*/ 1706880 w 1798320"/>
              <a:gd name="connsiteY0" fmla="*/ 0 h 1432560"/>
              <a:gd name="connsiteX1" fmla="*/ 1706880 w 1798320"/>
              <a:gd name="connsiteY1" fmla="*/ 1432560 h 1432560"/>
              <a:gd name="connsiteX2" fmla="*/ 0 w 1798320"/>
              <a:gd name="connsiteY2" fmla="*/ 1432560 h 1432560"/>
              <a:gd name="connsiteX3" fmla="*/ 0 w 1798320"/>
              <a:gd name="connsiteY3" fmla="*/ 0 h 1432560"/>
              <a:gd name="connsiteX4" fmla="*/ 1798320 w 1798320"/>
              <a:gd name="connsiteY4" fmla="*/ 91440 h 1432560"/>
              <a:gd name="connsiteX0" fmla="*/ 1706880 w 1706880"/>
              <a:gd name="connsiteY0" fmla="*/ 0 h 1432560"/>
              <a:gd name="connsiteX1" fmla="*/ 1706880 w 1706880"/>
              <a:gd name="connsiteY1" fmla="*/ 1432560 h 1432560"/>
              <a:gd name="connsiteX2" fmla="*/ 0 w 1706880"/>
              <a:gd name="connsiteY2" fmla="*/ 1432560 h 1432560"/>
              <a:gd name="connsiteX3" fmla="*/ 0 w 1706880"/>
              <a:gd name="connsiteY3" fmla="*/ 0 h 1432560"/>
              <a:gd name="connsiteX0" fmla="*/ 1706880 w 1706880"/>
              <a:gd name="connsiteY0" fmla="*/ 1432560 h 1432560"/>
              <a:gd name="connsiteX1" fmla="*/ 0 w 1706880"/>
              <a:gd name="connsiteY1" fmla="*/ 1432560 h 1432560"/>
              <a:gd name="connsiteX2" fmla="*/ 0 w 1706880"/>
              <a:gd name="connsiteY2" fmla="*/ 0 h 1432560"/>
            </a:gdLst>
            <a:ahLst/>
            <a:cxnLst>
              <a:cxn ang="0">
                <a:pos x="connsiteX0" y="connsiteY0"/>
              </a:cxn>
              <a:cxn ang="0">
                <a:pos x="connsiteX1" y="connsiteY1"/>
              </a:cxn>
              <a:cxn ang="0">
                <a:pos x="connsiteX2" y="connsiteY2"/>
              </a:cxn>
            </a:cxnLst>
            <a:rect l="l" t="t" r="r" b="b"/>
            <a:pathLst>
              <a:path w="1706880" h="1432560">
                <a:moveTo>
                  <a:pt x="1706880" y="1432560"/>
                </a:moveTo>
                <a:lnTo>
                  <a:pt x="0" y="1432560"/>
                </a:lnTo>
                <a:lnTo>
                  <a:pt x="0" y="0"/>
                </a:lnTo>
              </a:path>
            </a:pathLst>
          </a:custGeom>
          <a:noFill/>
          <a:ln w="6350">
            <a:solidFill>
              <a:schemeClr val="bg1">
                <a:lumMod val="85000"/>
              </a:schemeClr>
            </a:solidFill>
            <a:prstDash val="dash"/>
            <a:headEnd type="oval" w="sm" len="sm"/>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8EDA2EDA-FE3F-46E6-A174-B3A8BB5ED961}"/>
              </a:ext>
            </a:extLst>
          </p:cNvPr>
          <p:cNvSpPr txBox="1"/>
          <p:nvPr/>
        </p:nvSpPr>
        <p:spPr>
          <a:xfrm>
            <a:off x="7361363" y="2879938"/>
            <a:ext cx="4683447" cy="931024"/>
          </a:xfrm>
          <a:prstGeom prst="rect">
            <a:avLst/>
          </a:prstGeom>
          <a:noFill/>
        </p:spPr>
        <p:txBody>
          <a:bodyPr wrap="square" lIns="0" tIns="0" rIns="0" bIns="0" rtlCol="0" anchor="t">
            <a:spAutoFit/>
          </a:bodyPr>
          <a:lstStyle/>
          <a:p>
            <a:pPr>
              <a:spcAft>
                <a:spcPts val="300"/>
              </a:spcAft>
            </a:pPr>
            <a:r>
              <a:rPr lang="en-US" sz="1400">
                <a:solidFill>
                  <a:schemeClr val="tx2"/>
                </a:solidFill>
                <a:latin typeface="+mj-lt"/>
              </a:rPr>
              <a:t>Analytics</a:t>
            </a:r>
          </a:p>
          <a:p>
            <a:pPr>
              <a:spcAft>
                <a:spcPts val="300"/>
              </a:spcAft>
            </a:pPr>
            <a:r>
              <a:rPr lang="en-US" sz="1400"/>
              <a:t>Generate compelling insights by aggregating SAP and non-SAP data to provide a 360° view of markets, transactions and customers.</a:t>
            </a:r>
          </a:p>
        </p:txBody>
      </p:sp>
      <p:sp>
        <p:nvSpPr>
          <p:cNvPr id="70" name="TextBox 69">
            <a:extLst>
              <a:ext uri="{FF2B5EF4-FFF2-40B4-BE49-F238E27FC236}">
                <a16:creationId xmlns:a16="http://schemas.microsoft.com/office/drawing/2014/main" id="{C8EB5464-0E9D-4A58-BA94-8DAFAC78A650}"/>
              </a:ext>
            </a:extLst>
          </p:cNvPr>
          <p:cNvSpPr txBox="1"/>
          <p:nvPr/>
        </p:nvSpPr>
        <p:spPr>
          <a:xfrm>
            <a:off x="1204507" y="4598580"/>
            <a:ext cx="4683447" cy="931024"/>
          </a:xfrm>
          <a:prstGeom prst="rect">
            <a:avLst/>
          </a:prstGeom>
          <a:noFill/>
        </p:spPr>
        <p:txBody>
          <a:bodyPr wrap="square" lIns="0" tIns="0" rIns="0" bIns="0" rtlCol="0" anchor="t">
            <a:spAutoFit/>
          </a:bodyPr>
          <a:lstStyle/>
          <a:p>
            <a:pPr>
              <a:spcAft>
                <a:spcPts val="300"/>
              </a:spcAft>
            </a:pPr>
            <a:r>
              <a:rPr lang="en-US" sz="1400">
                <a:solidFill>
                  <a:schemeClr val="tx2"/>
                </a:solidFill>
                <a:latin typeface="+mj-lt"/>
              </a:rPr>
              <a:t>Capacity</a:t>
            </a:r>
          </a:p>
          <a:p>
            <a:pPr>
              <a:spcAft>
                <a:spcPts val="300"/>
              </a:spcAft>
            </a:pPr>
            <a:r>
              <a:rPr lang="en-US" sz="1400"/>
              <a:t>With the largest SAP-certified instances on public cloud</a:t>
            </a:r>
            <a:br>
              <a:rPr lang="en-US" sz="1400"/>
            </a:br>
            <a:r>
              <a:rPr lang="en-US" sz="1400"/>
              <a:t>(up to 60 TB), Azure offers the most headroom of</a:t>
            </a:r>
            <a:br>
              <a:rPr lang="en-US" sz="1400"/>
            </a:br>
            <a:r>
              <a:rPr lang="en-US" sz="1400"/>
              <a:t>any cloud provider.</a:t>
            </a:r>
          </a:p>
        </p:txBody>
      </p:sp>
      <p:sp>
        <p:nvSpPr>
          <p:cNvPr id="75" name="TextBox 74">
            <a:extLst>
              <a:ext uri="{FF2B5EF4-FFF2-40B4-BE49-F238E27FC236}">
                <a16:creationId xmlns:a16="http://schemas.microsoft.com/office/drawing/2014/main" id="{6DA0D1CA-E3E7-42D0-8C58-C372B9E7551D}"/>
              </a:ext>
            </a:extLst>
          </p:cNvPr>
          <p:cNvSpPr txBox="1"/>
          <p:nvPr/>
        </p:nvSpPr>
        <p:spPr>
          <a:xfrm>
            <a:off x="7361363" y="4598578"/>
            <a:ext cx="4683447" cy="1361911"/>
          </a:xfrm>
          <a:prstGeom prst="rect">
            <a:avLst/>
          </a:prstGeom>
          <a:noFill/>
        </p:spPr>
        <p:txBody>
          <a:bodyPr wrap="square" lIns="0" tIns="0" rIns="0" bIns="0" rtlCol="0" anchor="t">
            <a:spAutoFit/>
          </a:bodyPr>
          <a:lstStyle/>
          <a:p>
            <a:pPr>
              <a:spcAft>
                <a:spcPts val="300"/>
              </a:spcAft>
            </a:pPr>
            <a:r>
              <a:rPr lang="en-US" sz="1400">
                <a:solidFill>
                  <a:schemeClr val="tx2"/>
                </a:solidFill>
                <a:latin typeface="+mj-lt"/>
              </a:rPr>
              <a:t>Global presence and support</a:t>
            </a:r>
          </a:p>
          <a:p>
            <a:pPr>
              <a:spcAft>
                <a:spcPts val="300"/>
              </a:spcAft>
            </a:pPr>
            <a:r>
              <a:rPr lang="en-US" sz="1400"/>
              <a:t>High-speed connectivity in 50 regions and availability in 140 countries with more than 1500 peering points for express routing, more than any other public cloud provider. Microsoft has offices and personnel in every global market and understands the needs of local business.</a:t>
            </a:r>
          </a:p>
        </p:txBody>
      </p:sp>
      <p:sp>
        <p:nvSpPr>
          <p:cNvPr id="73" name="Oval 72">
            <a:extLst>
              <a:ext uri="{FF2B5EF4-FFF2-40B4-BE49-F238E27FC236}">
                <a16:creationId xmlns:a16="http://schemas.microsoft.com/office/drawing/2014/main" id="{4F5D743E-3D89-45BC-B6C2-C737D28BA5C3}"/>
              </a:ext>
            </a:extLst>
          </p:cNvPr>
          <p:cNvSpPr/>
          <p:nvPr/>
        </p:nvSpPr>
        <p:spPr bwMode="auto">
          <a:xfrm>
            <a:off x="6565145" y="4517557"/>
            <a:ext cx="685800" cy="685800"/>
          </a:xfrm>
          <a:prstGeom prst="ellipse">
            <a:avLst/>
          </a:prstGeom>
          <a:solidFill>
            <a:schemeClr val="bg1"/>
          </a:solidFill>
          <a:ln>
            <a:noFill/>
            <a:headEnd type="none" w="med" len="med"/>
            <a:tailEnd type="none" w="med" len="med"/>
          </a:ln>
          <a:effectLst>
            <a:outerShdw blurRad="50800" dist="25400" dir="5400000" algn="t"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 name="Title 2">
            <a:extLst>
              <a:ext uri="{FF2B5EF4-FFF2-40B4-BE49-F238E27FC236}">
                <a16:creationId xmlns:a16="http://schemas.microsoft.com/office/drawing/2014/main" id="{8E433E9C-D4F8-4CCD-A1E5-74D783D24654}"/>
              </a:ext>
            </a:extLst>
          </p:cNvPr>
          <p:cNvSpPr>
            <a:spLocks noGrp="1"/>
          </p:cNvSpPr>
          <p:nvPr>
            <p:ph type="title"/>
          </p:nvPr>
        </p:nvSpPr>
        <p:spPr/>
        <p:txBody>
          <a:bodyPr/>
          <a:lstStyle/>
          <a:p>
            <a:r>
              <a:rPr lang="en-US"/>
              <a:t>Azure is the best platform for running SAP in the cloud</a:t>
            </a:r>
          </a:p>
        </p:txBody>
      </p:sp>
      <p:grpSp>
        <p:nvGrpSpPr>
          <p:cNvPr id="5" name="Group 4">
            <a:extLst>
              <a:ext uri="{FF2B5EF4-FFF2-40B4-BE49-F238E27FC236}">
                <a16:creationId xmlns:a16="http://schemas.microsoft.com/office/drawing/2014/main" id="{CDD68936-D62C-4040-B913-3A603240A709}"/>
              </a:ext>
            </a:extLst>
          </p:cNvPr>
          <p:cNvGrpSpPr/>
          <p:nvPr/>
        </p:nvGrpSpPr>
        <p:grpSpPr>
          <a:xfrm>
            <a:off x="504158" y="1306545"/>
            <a:ext cx="494062" cy="492574"/>
            <a:chOff x="-1571458" y="2216956"/>
            <a:chExt cx="442496" cy="441164"/>
          </a:xfrm>
        </p:grpSpPr>
        <p:sp>
          <p:nvSpPr>
            <p:cNvPr id="28" name="Freeform: Shape 27">
              <a:extLst>
                <a:ext uri="{FF2B5EF4-FFF2-40B4-BE49-F238E27FC236}">
                  <a16:creationId xmlns:a16="http://schemas.microsoft.com/office/drawing/2014/main" id="{77EC8BDE-C6AC-4CA6-9944-C74CB0CC8441}"/>
                </a:ext>
              </a:extLst>
            </p:cNvPr>
            <p:cNvSpPr/>
            <p:nvPr/>
          </p:nvSpPr>
          <p:spPr>
            <a:xfrm>
              <a:off x="-1571458" y="2216956"/>
              <a:ext cx="442496" cy="283650"/>
            </a:xfrm>
            <a:custGeom>
              <a:avLst/>
              <a:gdLst>
                <a:gd name="connsiteX0" fmla="*/ 289288 w 371475"/>
                <a:gd name="connsiteY0" fmla="*/ 234996 h 238125"/>
                <a:gd name="connsiteX1" fmla="*/ 299766 w 371475"/>
                <a:gd name="connsiteY1" fmla="*/ 234996 h 238125"/>
                <a:gd name="connsiteX2" fmla="*/ 365488 w 371475"/>
                <a:gd name="connsiteY2" fmla="*/ 166416 h 238125"/>
                <a:gd name="connsiteX3" fmla="*/ 296908 w 371475"/>
                <a:gd name="connsiteY3" fmla="*/ 96883 h 238125"/>
                <a:gd name="connsiteX4" fmla="*/ 296908 w 371475"/>
                <a:gd name="connsiteY4" fmla="*/ 96883 h 238125"/>
                <a:gd name="connsiteX5" fmla="*/ 198801 w 371475"/>
                <a:gd name="connsiteY5" fmla="*/ 7348 h 238125"/>
                <a:gd name="connsiteX6" fmla="*/ 115933 w 371475"/>
                <a:gd name="connsiteY6" fmla="*/ 54973 h 238125"/>
                <a:gd name="connsiteX7" fmla="*/ 96883 w 371475"/>
                <a:gd name="connsiteY7" fmla="*/ 54021 h 238125"/>
                <a:gd name="connsiteX8" fmla="*/ 7348 w 371475"/>
                <a:gd name="connsiteY8" fmla="*/ 145461 h 238125"/>
                <a:gd name="connsiteX9" fmla="*/ 96883 w 371475"/>
                <a:gd name="connsiteY9" fmla="*/ 237853 h 238125"/>
                <a:gd name="connsiteX10" fmla="*/ 98788 w 371475"/>
                <a:gd name="connsiteY10" fmla="*/ 237853 h 238125"/>
                <a:gd name="connsiteX11" fmla="*/ 98788 w 371475"/>
                <a:gd name="connsiteY11" fmla="*/ 237853 h 238125"/>
                <a:gd name="connsiteX12" fmla="*/ 131173 w 371475"/>
                <a:gd name="connsiteY12" fmla="*/ 23785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475" h="238125">
                  <a:moveTo>
                    <a:pt x="289288" y="234996"/>
                  </a:moveTo>
                  <a:lnTo>
                    <a:pt x="299766" y="234996"/>
                  </a:lnTo>
                  <a:cubicBezTo>
                    <a:pt x="335961" y="234043"/>
                    <a:pt x="365488" y="203563"/>
                    <a:pt x="365488" y="166416"/>
                  </a:cubicBezTo>
                  <a:cubicBezTo>
                    <a:pt x="365488" y="127363"/>
                    <a:pt x="335008" y="96883"/>
                    <a:pt x="296908" y="96883"/>
                  </a:cubicBezTo>
                  <a:lnTo>
                    <a:pt x="296908" y="96883"/>
                  </a:lnTo>
                  <a:cubicBezTo>
                    <a:pt x="292146" y="46401"/>
                    <a:pt x="250236" y="7348"/>
                    <a:pt x="198801" y="7348"/>
                  </a:cubicBezTo>
                  <a:cubicBezTo>
                    <a:pt x="163558" y="7348"/>
                    <a:pt x="133078" y="26398"/>
                    <a:pt x="115933" y="54973"/>
                  </a:cubicBezTo>
                  <a:cubicBezTo>
                    <a:pt x="109266" y="54021"/>
                    <a:pt x="103551" y="54021"/>
                    <a:pt x="96883" y="54021"/>
                  </a:cubicBezTo>
                  <a:cubicBezTo>
                    <a:pt x="48306" y="54021"/>
                    <a:pt x="7348" y="94026"/>
                    <a:pt x="7348" y="145461"/>
                  </a:cubicBezTo>
                  <a:cubicBezTo>
                    <a:pt x="7348" y="196896"/>
                    <a:pt x="48306" y="237853"/>
                    <a:pt x="96883" y="237853"/>
                  </a:cubicBezTo>
                  <a:cubicBezTo>
                    <a:pt x="97836" y="237853"/>
                    <a:pt x="97836" y="237853"/>
                    <a:pt x="98788" y="237853"/>
                  </a:cubicBezTo>
                  <a:lnTo>
                    <a:pt x="98788" y="237853"/>
                  </a:lnTo>
                  <a:lnTo>
                    <a:pt x="131173" y="237853"/>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36" name="server" title="Icon of a server tower">
              <a:extLst>
                <a:ext uri="{FF2B5EF4-FFF2-40B4-BE49-F238E27FC236}">
                  <a16:creationId xmlns:a16="http://schemas.microsoft.com/office/drawing/2014/main" id="{C2769A0A-F952-4834-AD35-DEE7471A8A22}"/>
                </a:ext>
              </a:extLst>
            </p:cNvPr>
            <p:cNvSpPr>
              <a:spLocks noChangeAspect="1" noEditPoints="1"/>
            </p:cNvSpPr>
            <p:nvPr/>
          </p:nvSpPr>
          <p:spPr bwMode="auto">
            <a:xfrm>
              <a:off x="-1384782" y="2413174"/>
              <a:ext cx="129387" cy="244946"/>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37" name="Lock" title="Icon of a padlock">
            <a:extLst>
              <a:ext uri="{FF2B5EF4-FFF2-40B4-BE49-F238E27FC236}">
                <a16:creationId xmlns:a16="http://schemas.microsoft.com/office/drawing/2014/main" id="{17438FCD-9CBA-4FF2-A661-A13629ADFC9A}"/>
              </a:ext>
            </a:extLst>
          </p:cNvPr>
          <p:cNvSpPr>
            <a:spLocks noChangeAspect="1" noEditPoints="1"/>
          </p:cNvSpPr>
          <p:nvPr/>
        </p:nvSpPr>
        <p:spPr bwMode="auto">
          <a:xfrm>
            <a:off x="6754890" y="1338776"/>
            <a:ext cx="306310" cy="42811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speedometer_2" title="Icon of a spedometer showing fast speed">
            <a:extLst>
              <a:ext uri="{FF2B5EF4-FFF2-40B4-BE49-F238E27FC236}">
                <a16:creationId xmlns:a16="http://schemas.microsoft.com/office/drawing/2014/main" id="{7818785A-0D01-4D9F-879E-19BBBCF7BF36}"/>
              </a:ext>
            </a:extLst>
          </p:cNvPr>
          <p:cNvSpPr>
            <a:spLocks noChangeAspect="1" noEditPoints="1"/>
          </p:cNvSpPr>
          <p:nvPr/>
        </p:nvSpPr>
        <p:spPr bwMode="auto">
          <a:xfrm>
            <a:off x="519754" y="4629022"/>
            <a:ext cx="462870" cy="46287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Shield_EA18" title="Icon of a shield">
            <a:extLst>
              <a:ext uri="{FF2B5EF4-FFF2-40B4-BE49-F238E27FC236}">
                <a16:creationId xmlns:a16="http://schemas.microsoft.com/office/drawing/2014/main" id="{EE2E28F5-A876-45B8-9400-3BA7D4CE0643}"/>
              </a:ext>
            </a:extLst>
          </p:cNvPr>
          <p:cNvSpPr>
            <a:spLocks noChangeAspect="1"/>
          </p:cNvSpPr>
          <p:nvPr/>
        </p:nvSpPr>
        <p:spPr bwMode="auto">
          <a:xfrm>
            <a:off x="533811" y="2909984"/>
            <a:ext cx="434756" cy="46287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0" name="Financial_E7BB" title="Icon of a chart made of vertical lines with a line tracing the top of each, turning into an arrow pointing up">
            <a:extLst>
              <a:ext uri="{FF2B5EF4-FFF2-40B4-BE49-F238E27FC236}">
                <a16:creationId xmlns:a16="http://schemas.microsoft.com/office/drawing/2014/main" id="{5EA6B2DA-ABE6-4CED-8B85-5021717ACF23}"/>
              </a:ext>
            </a:extLst>
          </p:cNvPr>
          <p:cNvSpPr>
            <a:spLocks noChangeAspect="1" noEditPoints="1"/>
          </p:cNvSpPr>
          <p:nvPr/>
        </p:nvSpPr>
        <p:spPr bwMode="auto">
          <a:xfrm>
            <a:off x="6701744" y="2957788"/>
            <a:ext cx="412602" cy="368054"/>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globe_2" title="Icon of a sphere made of lines">
            <a:extLst>
              <a:ext uri="{FF2B5EF4-FFF2-40B4-BE49-F238E27FC236}">
                <a16:creationId xmlns:a16="http://schemas.microsoft.com/office/drawing/2014/main" id="{E3520C87-C32F-4452-90CD-B7BB271CE20A}"/>
              </a:ext>
            </a:extLst>
          </p:cNvPr>
          <p:cNvSpPr>
            <a:spLocks noChangeAspect="1" noEditPoints="1"/>
          </p:cNvSpPr>
          <p:nvPr/>
        </p:nvSpPr>
        <p:spPr bwMode="auto">
          <a:xfrm>
            <a:off x="6676610" y="4629022"/>
            <a:ext cx="462870" cy="46287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Tree>
    <p:extLst>
      <p:ext uri="{BB962C8B-B14F-4D97-AF65-F5344CB8AC3E}">
        <p14:creationId xmlns:p14="http://schemas.microsoft.com/office/powerpoint/2010/main" val="1593851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D8B026A-E616-4B78-86EE-A9BCA981D8F3}"/>
              </a:ext>
            </a:extLst>
          </p:cNvPr>
          <p:cNvSpPr/>
          <p:nvPr/>
        </p:nvSpPr>
        <p:spPr bwMode="auto">
          <a:xfrm flipV="1">
            <a:off x="882" y="1354494"/>
            <a:ext cx="12434711" cy="57954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5D6CAAD8-24A9-4AF1-B073-09E307068F24}"/>
              </a:ext>
            </a:extLst>
          </p:cNvPr>
          <p:cNvSpPr/>
          <p:nvPr/>
        </p:nvSpPr>
        <p:spPr bwMode="auto">
          <a:xfrm>
            <a:off x="8268387" y="1903332"/>
            <a:ext cx="3832973" cy="2060234"/>
          </a:xfrm>
          <a:prstGeom prst="roundRect">
            <a:avLst>
              <a:gd name="adj" fmla="val 0"/>
            </a:avLst>
          </a:prstGeom>
          <a:noFill/>
          <a:ln w="12700">
            <a:solidFill>
              <a:schemeClr val="tx2">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a:gradFill>
                <a:gsLst>
                  <a:gs pos="0">
                    <a:srgbClr val="353535">
                      <a:alpha val="49000"/>
                    </a:srgbClr>
                  </a:gs>
                  <a:gs pos="100000">
                    <a:srgbClr val="353535">
                      <a:alpha val="49000"/>
                    </a:srgbClr>
                  </a:gs>
                </a:gsLst>
                <a:lin ang="5400000" scaled="0"/>
              </a:gradFill>
              <a:latin typeface="Segoe UI Semilight"/>
            </a:endParaRPr>
          </a:p>
        </p:txBody>
      </p:sp>
      <p:sp>
        <p:nvSpPr>
          <p:cNvPr id="14" name="Rectangle: Rounded Corners 13">
            <a:extLst>
              <a:ext uri="{FF2B5EF4-FFF2-40B4-BE49-F238E27FC236}">
                <a16:creationId xmlns:a16="http://schemas.microsoft.com/office/drawing/2014/main" id="{C4FE4522-F28A-4149-B37B-8B4F9EC9BBB0}"/>
              </a:ext>
            </a:extLst>
          </p:cNvPr>
          <p:cNvSpPr/>
          <p:nvPr/>
        </p:nvSpPr>
        <p:spPr bwMode="auto">
          <a:xfrm>
            <a:off x="300416" y="1903332"/>
            <a:ext cx="7716874" cy="2060234"/>
          </a:xfrm>
          <a:prstGeom prst="roundRect">
            <a:avLst>
              <a:gd name="adj" fmla="val 0"/>
            </a:avLst>
          </a:prstGeom>
          <a:noFill/>
          <a:ln w="12700">
            <a:solidFill>
              <a:schemeClr val="tx2">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a:gradFill>
                <a:gsLst>
                  <a:gs pos="0">
                    <a:srgbClr val="353535">
                      <a:alpha val="49000"/>
                    </a:srgbClr>
                  </a:gs>
                  <a:gs pos="100000">
                    <a:srgbClr val="353535">
                      <a:alpha val="49000"/>
                    </a:srgbClr>
                  </a:gs>
                </a:gsLst>
                <a:lin ang="5400000" scaled="0"/>
              </a:gradFill>
              <a:latin typeface="Segoe UI Semilight"/>
            </a:endParaRPr>
          </a:p>
        </p:txBody>
      </p:sp>
      <p:sp>
        <p:nvSpPr>
          <p:cNvPr id="25" name="Freeform 16"/>
          <p:cNvSpPr/>
          <p:nvPr/>
        </p:nvSpPr>
        <p:spPr>
          <a:xfrm>
            <a:off x="9196008" y="2979522"/>
            <a:ext cx="1977731" cy="2006629"/>
          </a:xfrm>
          <a:prstGeom prst="ellipse">
            <a:avLst/>
          </a:prstGeom>
          <a:solidFill>
            <a:schemeClr val="tx2"/>
          </a:solidFill>
          <a:ln w="101600" cap="flat" cmpd="sng" algn="ctr">
            <a:noFill/>
            <a:prstDash val="solid"/>
          </a:ln>
          <a:effectLst>
            <a:outerShdw blurRad="38100" sx="102000" sy="102000" algn="ctr" rotWithShape="0">
              <a:prstClr val="black">
                <a:alpha val="18000"/>
              </a:prstClr>
            </a:outerShdw>
          </a:effectLst>
        </p:spPr>
        <p:txBody>
          <a:bodyPr spcFirstLastPara="0" vert="horz" wrap="square" lIns="0" tIns="0" rIns="0" bIns="0" numCol="1" spcCol="1270" anchor="ctr" anchorCtr="0">
            <a:noAutofit/>
          </a:bodyPr>
          <a:lstStyle/>
          <a:p>
            <a:pPr algn="ctr" defTabSz="969862">
              <a:lnSpc>
                <a:spcPct val="90000"/>
              </a:lnSpc>
              <a:defRPr/>
            </a:pPr>
            <a:r>
              <a:rPr lang="en-US" sz="1600" kern="0">
                <a:solidFill>
                  <a:schemeClr val="bg1"/>
                </a:solidFill>
                <a:latin typeface="Segoe UI" panose="020B0502040204020203" pitchFamily="34" charset="0"/>
                <a:ea typeface="MS PGothic" panose="020B0600070205080204" pitchFamily="34" charset="-128"/>
                <a:cs typeface="Segoe UI" panose="020B0502040204020203" pitchFamily="34" charset="0"/>
              </a:rPr>
              <a:t>SAP HANA Large Instances for extreme scale and performance</a:t>
            </a:r>
          </a:p>
        </p:txBody>
      </p:sp>
      <p:sp>
        <p:nvSpPr>
          <p:cNvPr id="24" name="Freeform 16"/>
          <p:cNvSpPr/>
          <p:nvPr/>
        </p:nvSpPr>
        <p:spPr>
          <a:xfrm>
            <a:off x="5266954" y="2992723"/>
            <a:ext cx="1977731" cy="2006629"/>
          </a:xfrm>
          <a:prstGeom prst="ellipse">
            <a:avLst/>
          </a:prstGeom>
          <a:solidFill>
            <a:schemeClr val="tx2"/>
          </a:solidFill>
          <a:ln w="101600" cap="flat" cmpd="sng" algn="ctr">
            <a:noFill/>
            <a:prstDash val="solid"/>
          </a:ln>
          <a:effectLst>
            <a:outerShdw blurRad="38100" sx="102000" sy="102000" algn="ctr" rotWithShape="0">
              <a:prstClr val="black">
                <a:alpha val="18000"/>
              </a:prstClr>
            </a:outerShdw>
          </a:effectLst>
        </p:spPr>
        <p:txBody>
          <a:bodyPr spcFirstLastPara="0" vert="horz" wrap="none" lIns="0" tIns="0" rIns="0" bIns="0" numCol="1" spcCol="1270" anchor="ctr" anchorCtr="0">
            <a:noAutofit/>
          </a:bodyPr>
          <a:lstStyle/>
          <a:p>
            <a:pPr algn="ctr" defTabSz="969862">
              <a:lnSpc>
                <a:spcPct val="90000"/>
              </a:lnSpc>
              <a:defRPr/>
            </a:pPr>
            <a:r>
              <a:rPr lang="en-US" sz="1600" kern="0">
                <a:solidFill>
                  <a:schemeClr val="bg1"/>
                </a:solidFill>
                <a:latin typeface="Segoe UI" panose="020B0502040204020203" pitchFamily="34" charset="0"/>
                <a:ea typeface="MS PGothic" panose="020B0600070205080204" pitchFamily="34" charset="-128"/>
                <a:cs typeface="Segoe UI" panose="020B0502040204020203" pitchFamily="34" charset="0"/>
              </a:rPr>
              <a:t>M-series </a:t>
            </a:r>
            <a:br>
              <a:rPr lang="en-US" sz="1600" kern="0">
                <a:solidFill>
                  <a:schemeClr val="bg1"/>
                </a:solidFill>
                <a:latin typeface="Segoe UI" panose="020B0502040204020203" pitchFamily="34" charset="0"/>
                <a:ea typeface="MS PGothic" panose="020B0600070205080204" pitchFamily="34" charset="-128"/>
                <a:cs typeface="Segoe UI" panose="020B0502040204020203" pitchFamily="34" charset="0"/>
              </a:rPr>
            </a:br>
            <a:r>
              <a:rPr lang="en-US" sz="1600" kern="0">
                <a:solidFill>
                  <a:schemeClr val="bg1"/>
                </a:solidFill>
                <a:latin typeface="Segoe UI" panose="020B0502040204020203" pitchFamily="34" charset="0"/>
                <a:ea typeface="MS PGothic" panose="020B0600070205080204" pitchFamily="34" charset="-128"/>
                <a:cs typeface="Segoe UI" panose="020B0502040204020203" pitchFamily="34" charset="0"/>
              </a:rPr>
              <a:t>VMs for most </a:t>
            </a:r>
          </a:p>
          <a:p>
            <a:pPr algn="ctr" defTabSz="969862">
              <a:lnSpc>
                <a:spcPct val="90000"/>
              </a:lnSpc>
              <a:defRPr/>
            </a:pPr>
            <a:r>
              <a:rPr lang="en-US" sz="1600" kern="0">
                <a:solidFill>
                  <a:schemeClr val="bg1"/>
                </a:solidFill>
                <a:latin typeface="Segoe UI" panose="020B0502040204020203" pitchFamily="34" charset="0"/>
                <a:ea typeface="MS PGothic" panose="020B0600070205080204" pitchFamily="34" charset="-128"/>
                <a:cs typeface="Segoe UI" panose="020B0502040204020203" pitchFamily="34" charset="0"/>
              </a:rPr>
              <a:t>implementations</a:t>
            </a:r>
          </a:p>
        </p:txBody>
      </p:sp>
      <p:sp>
        <p:nvSpPr>
          <p:cNvPr id="22" name="Freeform 16"/>
          <p:cNvSpPr/>
          <p:nvPr/>
        </p:nvSpPr>
        <p:spPr>
          <a:xfrm>
            <a:off x="1185369" y="2992723"/>
            <a:ext cx="1977731" cy="2006629"/>
          </a:xfrm>
          <a:prstGeom prst="ellipse">
            <a:avLst/>
          </a:prstGeom>
          <a:solidFill>
            <a:schemeClr val="tx2"/>
          </a:solidFill>
          <a:ln w="101600" cap="flat" cmpd="sng" algn="ctr">
            <a:noFill/>
            <a:prstDash val="solid"/>
          </a:ln>
          <a:effectLst>
            <a:outerShdw blurRad="38100" sx="102000" sy="102000" algn="ctr" rotWithShape="0">
              <a:prstClr val="black">
                <a:alpha val="18000"/>
              </a:prstClr>
            </a:outerShdw>
          </a:effectLst>
        </p:spPr>
        <p:txBody>
          <a:bodyPr spcFirstLastPara="0" vert="horz" wrap="square" lIns="0" tIns="0" rIns="0" bIns="0" numCol="1" spcCol="1270" anchor="ctr" anchorCtr="0">
            <a:noAutofit/>
          </a:bodyPr>
          <a:lstStyle/>
          <a:p>
            <a:pPr algn="ctr" defTabSz="969862">
              <a:lnSpc>
                <a:spcPct val="90000"/>
              </a:lnSpc>
              <a:defRPr/>
            </a:pPr>
            <a:r>
              <a:rPr lang="en-US" sz="1600" kern="0">
                <a:solidFill>
                  <a:schemeClr val="bg1"/>
                </a:solidFill>
                <a:latin typeface="Segoe UI" panose="020B0502040204020203" pitchFamily="34" charset="0"/>
                <a:ea typeface="MS PGothic" panose="020B0600070205080204" pitchFamily="34" charset="-128"/>
                <a:cs typeface="Segoe UI" panose="020B0502040204020203" pitchFamily="34" charset="0"/>
              </a:rPr>
              <a:t>E-series VMs </a:t>
            </a:r>
            <a:br>
              <a:rPr lang="en-US" sz="1600" kern="0">
                <a:solidFill>
                  <a:schemeClr val="bg1"/>
                </a:solidFill>
                <a:latin typeface="Segoe UI" panose="020B0502040204020203" pitchFamily="34" charset="0"/>
                <a:ea typeface="MS PGothic" panose="020B0600070205080204" pitchFamily="34" charset="-128"/>
                <a:cs typeface="Segoe UI" panose="020B0502040204020203" pitchFamily="34" charset="0"/>
              </a:rPr>
            </a:br>
            <a:r>
              <a:rPr lang="en-US" sz="1600" kern="0">
                <a:solidFill>
                  <a:schemeClr val="bg1"/>
                </a:solidFill>
                <a:latin typeface="Segoe UI" panose="020B0502040204020203" pitchFamily="34" charset="0"/>
                <a:ea typeface="MS PGothic" panose="020B0600070205080204" pitchFamily="34" charset="-128"/>
                <a:cs typeface="Segoe UI" panose="020B0502040204020203" pitchFamily="34" charset="0"/>
              </a:rPr>
              <a:t>for dev/test </a:t>
            </a:r>
            <a:br>
              <a:rPr lang="en-US" sz="1600" kern="0">
                <a:solidFill>
                  <a:schemeClr val="bg1"/>
                </a:solidFill>
                <a:latin typeface="Segoe UI" panose="020B0502040204020203" pitchFamily="34" charset="0"/>
                <a:ea typeface="MS PGothic" panose="020B0600070205080204" pitchFamily="34" charset="-128"/>
                <a:cs typeface="Segoe UI" panose="020B0502040204020203" pitchFamily="34" charset="0"/>
              </a:rPr>
            </a:br>
            <a:r>
              <a:rPr lang="en-US" sz="1600" kern="0">
                <a:solidFill>
                  <a:schemeClr val="bg1"/>
                </a:solidFill>
                <a:latin typeface="Segoe UI" panose="020B0502040204020203" pitchFamily="34" charset="0"/>
                <a:ea typeface="MS PGothic" panose="020B0600070205080204" pitchFamily="34" charset="-128"/>
                <a:cs typeface="Segoe UI" panose="020B0502040204020203" pitchFamily="34" charset="0"/>
              </a:rPr>
              <a:t>and </a:t>
            </a:r>
            <a:r>
              <a:rPr lang="en-US" sz="1600" kern="0" err="1">
                <a:solidFill>
                  <a:schemeClr val="bg1"/>
                </a:solidFill>
                <a:latin typeface="Segoe UI" panose="020B0502040204020203" pitchFamily="34" charset="0"/>
                <a:ea typeface="MS PGothic" panose="020B0600070205080204" pitchFamily="34" charset="-128"/>
                <a:cs typeface="Segoe UI" panose="020B0502040204020203" pitchFamily="34" charset="0"/>
              </a:rPr>
              <a:t>PoC</a:t>
            </a:r>
            <a:endParaRPr lang="en-US" sz="1600" kern="0">
              <a:solidFill>
                <a:schemeClr val="bg1"/>
              </a:solidFill>
              <a:latin typeface="Segoe UI" panose="020B0502040204020203" pitchFamily="34" charset="0"/>
              <a:ea typeface="MS PGothic" panose="020B0600070205080204" pitchFamily="34" charset="-128"/>
              <a:cs typeface="Segoe UI" panose="020B0502040204020203" pitchFamily="34" charset="0"/>
            </a:endParaRPr>
          </a:p>
        </p:txBody>
      </p:sp>
      <p:sp>
        <p:nvSpPr>
          <p:cNvPr id="34" name="TextBox 33"/>
          <p:cNvSpPr txBox="1"/>
          <p:nvPr/>
        </p:nvSpPr>
        <p:spPr>
          <a:xfrm>
            <a:off x="8423469" y="5165222"/>
            <a:ext cx="3522809" cy="882846"/>
          </a:xfrm>
          <a:prstGeom prst="rect">
            <a:avLst/>
          </a:prstGeom>
          <a:noFill/>
        </p:spPr>
        <p:txBody>
          <a:bodyPr wrap="none" lIns="190207" tIns="152166" rIns="190207" bIns="152166" rtlCol="0">
            <a:spAutoFit/>
          </a:bodyPr>
          <a:lstStyle/>
          <a:p>
            <a:pPr algn="ctr">
              <a:lnSpc>
                <a:spcPct val="90000"/>
              </a:lnSpc>
              <a:spcAft>
                <a:spcPts val="612"/>
              </a:spcAft>
            </a:pPr>
            <a:r>
              <a:rPr lang="en-US" sz="2000" b="1">
                <a:solidFill>
                  <a:schemeClr val="tx2"/>
                </a:solidFill>
                <a:cs typeface="Segoe UI" panose="020B0502040204020203" pitchFamily="34" charset="0"/>
              </a:rPr>
              <a:t>0.7 TB to 24 TB RAM</a:t>
            </a:r>
          </a:p>
          <a:p>
            <a:pPr algn="ctr">
              <a:lnSpc>
                <a:spcPct val="90000"/>
              </a:lnSpc>
              <a:spcAft>
                <a:spcPts val="612"/>
              </a:spcAft>
            </a:pPr>
            <a:r>
              <a:rPr lang="en-US" sz="1600">
                <a:cs typeface="Segoe UI Semilight" panose="020B0402040204020203" pitchFamily="34" charset="0"/>
              </a:rPr>
              <a:t>SAP HANA certified for production</a:t>
            </a:r>
          </a:p>
        </p:txBody>
      </p:sp>
      <p:sp>
        <p:nvSpPr>
          <p:cNvPr id="33" name="TextBox 32"/>
          <p:cNvSpPr txBox="1"/>
          <p:nvPr/>
        </p:nvSpPr>
        <p:spPr>
          <a:xfrm>
            <a:off x="844428" y="5165222"/>
            <a:ext cx="2629456" cy="904310"/>
          </a:xfrm>
          <a:prstGeom prst="rect">
            <a:avLst/>
          </a:prstGeom>
          <a:noFill/>
        </p:spPr>
        <p:txBody>
          <a:bodyPr wrap="none" lIns="190207" tIns="152166" rIns="190207" bIns="152166" rtlCol="0">
            <a:spAutoFit/>
          </a:bodyPr>
          <a:lstStyle/>
          <a:p>
            <a:pPr algn="ctr">
              <a:lnSpc>
                <a:spcPct val="90000"/>
              </a:lnSpc>
              <a:spcAft>
                <a:spcPts val="612"/>
              </a:spcAft>
            </a:pPr>
            <a:r>
              <a:rPr lang="en-US" sz="2000" b="1">
                <a:solidFill>
                  <a:schemeClr val="tx2"/>
                </a:solidFill>
                <a:cs typeface="Segoe UI" panose="020B0502040204020203" pitchFamily="34" charset="0"/>
              </a:rPr>
              <a:t>Up to 0.5 TB RAM</a:t>
            </a:r>
          </a:p>
          <a:p>
            <a:pPr algn="ctr">
              <a:lnSpc>
                <a:spcPct val="90000"/>
              </a:lnSpc>
              <a:spcAft>
                <a:spcPts val="612"/>
              </a:spcAft>
            </a:pPr>
            <a:r>
              <a:rPr lang="en-US" sz="1600">
                <a:cs typeface="Segoe UI Semilight" panose="020B0402040204020203" pitchFamily="34" charset="0"/>
              </a:rPr>
              <a:t>Globally available</a:t>
            </a:r>
          </a:p>
        </p:txBody>
      </p:sp>
      <p:sp>
        <p:nvSpPr>
          <p:cNvPr id="35" name="TextBox 34"/>
          <p:cNvSpPr txBox="1"/>
          <p:nvPr/>
        </p:nvSpPr>
        <p:spPr>
          <a:xfrm>
            <a:off x="4494433" y="5165222"/>
            <a:ext cx="3522809" cy="882846"/>
          </a:xfrm>
          <a:prstGeom prst="rect">
            <a:avLst/>
          </a:prstGeom>
          <a:noFill/>
        </p:spPr>
        <p:txBody>
          <a:bodyPr wrap="none" lIns="190207" tIns="152166" rIns="190207" bIns="152166" rtlCol="0">
            <a:spAutoFit/>
          </a:bodyPr>
          <a:lstStyle/>
          <a:p>
            <a:pPr algn="ctr">
              <a:lnSpc>
                <a:spcPct val="90000"/>
              </a:lnSpc>
              <a:spcAft>
                <a:spcPts val="612"/>
              </a:spcAft>
            </a:pPr>
            <a:r>
              <a:rPr lang="en-US" sz="2000" b="1">
                <a:solidFill>
                  <a:schemeClr val="tx2"/>
                </a:solidFill>
                <a:cs typeface="Segoe UI" panose="020B0502040204020203" pitchFamily="34" charset="0"/>
              </a:rPr>
              <a:t>192 GB to 4.0 TB RAM</a:t>
            </a:r>
          </a:p>
          <a:p>
            <a:pPr algn="ctr">
              <a:lnSpc>
                <a:spcPct val="90000"/>
              </a:lnSpc>
              <a:spcAft>
                <a:spcPts val="612"/>
              </a:spcAft>
            </a:pPr>
            <a:r>
              <a:rPr lang="en-US" sz="1600">
                <a:cs typeface="Segoe UI Semilight" panose="020B0402040204020203" pitchFamily="34" charset="0"/>
              </a:rPr>
              <a:t>SAP HANA certified for production</a:t>
            </a:r>
          </a:p>
        </p:txBody>
      </p:sp>
      <p:sp>
        <p:nvSpPr>
          <p:cNvPr id="3" name="Rectangle 2"/>
          <p:cNvSpPr/>
          <p:nvPr/>
        </p:nvSpPr>
        <p:spPr>
          <a:xfrm>
            <a:off x="2989072" y="1547392"/>
            <a:ext cx="2339564" cy="785805"/>
          </a:xfrm>
          <a:prstGeom prst="rect">
            <a:avLst/>
          </a:prstGeom>
          <a:solidFill>
            <a:schemeClr val="bg1"/>
          </a:solidFill>
        </p:spPr>
        <p:txBody>
          <a:bodyPr wrap="none">
            <a:spAutoFit/>
          </a:bodyPr>
          <a:lstStyle/>
          <a:p>
            <a:pPr algn="ctr">
              <a:lnSpc>
                <a:spcPct val="90000"/>
              </a:lnSpc>
              <a:spcBef>
                <a:spcPct val="0"/>
              </a:spcBef>
              <a:spcAft>
                <a:spcPts val="612"/>
              </a:spcAft>
              <a:defRPr/>
            </a:pPr>
            <a:r>
              <a:rPr lang="en-US" sz="2400" b="1">
                <a:ln w="3175">
                  <a:noFill/>
                </a:ln>
                <a:solidFill>
                  <a:schemeClr val="tx2"/>
                </a:solidFill>
                <a:cs typeface="Segoe UI" pitchFamily="34" charset="0"/>
              </a:rPr>
              <a:t>On-demand </a:t>
            </a:r>
            <a:br>
              <a:rPr lang="en-US" sz="2400" b="1">
                <a:ln w="3175">
                  <a:noFill/>
                </a:ln>
                <a:solidFill>
                  <a:schemeClr val="tx2"/>
                </a:solidFill>
                <a:cs typeface="Segoe UI" pitchFamily="34" charset="0"/>
              </a:rPr>
            </a:br>
            <a:r>
              <a:rPr lang="en-US" sz="2400" b="1">
                <a:ln w="3175">
                  <a:noFill/>
                </a:ln>
                <a:solidFill>
                  <a:schemeClr val="tx2"/>
                </a:solidFill>
                <a:cs typeface="Segoe UI" pitchFamily="34" charset="0"/>
              </a:rPr>
              <a:t>infrastructure </a:t>
            </a:r>
          </a:p>
        </p:txBody>
      </p:sp>
      <p:sp>
        <p:nvSpPr>
          <p:cNvPr id="19" name="Rectangle 18"/>
          <p:cNvSpPr/>
          <p:nvPr/>
        </p:nvSpPr>
        <p:spPr>
          <a:xfrm>
            <a:off x="9015090" y="1547392"/>
            <a:ext cx="2339564" cy="785805"/>
          </a:xfrm>
          <a:prstGeom prst="rect">
            <a:avLst/>
          </a:prstGeom>
          <a:solidFill>
            <a:schemeClr val="bg1"/>
          </a:solidFill>
        </p:spPr>
        <p:txBody>
          <a:bodyPr wrap="none">
            <a:spAutoFit/>
          </a:bodyPr>
          <a:lstStyle/>
          <a:p>
            <a:pPr algn="ctr">
              <a:lnSpc>
                <a:spcPct val="90000"/>
              </a:lnSpc>
              <a:spcBef>
                <a:spcPct val="0"/>
              </a:spcBef>
              <a:spcAft>
                <a:spcPts val="612"/>
              </a:spcAft>
              <a:defRPr/>
            </a:pPr>
            <a:r>
              <a:rPr lang="en-US" sz="2400" b="1">
                <a:ln w="3175">
                  <a:noFill/>
                </a:ln>
                <a:solidFill>
                  <a:schemeClr val="tx2"/>
                </a:solidFill>
                <a:cs typeface="Segoe UI" pitchFamily="34" charset="0"/>
              </a:rPr>
              <a:t>Purpose-built </a:t>
            </a:r>
            <a:br>
              <a:rPr lang="en-US" sz="2400" b="1">
                <a:ln w="3175">
                  <a:noFill/>
                </a:ln>
                <a:solidFill>
                  <a:schemeClr val="tx2"/>
                </a:solidFill>
                <a:cs typeface="Segoe UI" pitchFamily="34" charset="0"/>
              </a:rPr>
            </a:br>
            <a:r>
              <a:rPr lang="en-US" sz="2400" b="1">
                <a:ln w="3175">
                  <a:noFill/>
                </a:ln>
                <a:solidFill>
                  <a:schemeClr val="tx2"/>
                </a:solidFill>
                <a:cs typeface="Segoe UI" pitchFamily="34" charset="0"/>
              </a:rPr>
              <a:t>infrastructure </a:t>
            </a:r>
          </a:p>
        </p:txBody>
      </p:sp>
      <p:sp>
        <p:nvSpPr>
          <p:cNvPr id="6" name="Title 5">
            <a:extLst>
              <a:ext uri="{FF2B5EF4-FFF2-40B4-BE49-F238E27FC236}">
                <a16:creationId xmlns:a16="http://schemas.microsoft.com/office/drawing/2014/main" id="{3A6A97A9-38BE-44A7-84CD-DEBF0D9DFED9}"/>
              </a:ext>
            </a:extLst>
          </p:cNvPr>
          <p:cNvSpPr>
            <a:spLocks noGrp="1"/>
          </p:cNvSpPr>
          <p:nvPr>
            <p:ph type="title"/>
          </p:nvPr>
        </p:nvSpPr>
        <p:spPr/>
        <p:txBody>
          <a:bodyPr/>
          <a:lstStyle/>
          <a:p>
            <a:r>
              <a:rPr lang="en-US"/>
              <a:t>Reliable, high capacity SAP infrastructure on Azure</a:t>
            </a:r>
          </a:p>
        </p:txBody>
      </p:sp>
    </p:spTree>
    <p:extLst>
      <p:ext uri="{BB962C8B-B14F-4D97-AF65-F5344CB8AC3E}">
        <p14:creationId xmlns:p14="http://schemas.microsoft.com/office/powerpoint/2010/main" val="722224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ppt_x"/>
                                          </p:val>
                                        </p:tav>
                                        <p:tav tm="100000">
                                          <p:val>
                                            <p:strVal val="#ppt_x"/>
                                          </p:val>
                                        </p:tav>
                                      </p:tavLst>
                                    </p:anim>
                                    <p:anim calcmode="lin" valueType="num">
                                      <p:cBhvr additive="base">
                                        <p:cTn id="8" dur="75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 presetClass="entr" presetSubtype="0" fill="hold" grpId="0" nodeType="afterEffect">
                                  <p:stCondLst>
                                    <p:cond delay="400"/>
                                  </p:stCondLst>
                                  <p:childTnLst>
                                    <p:set>
                                      <p:cBhvr>
                                        <p:cTn id="11" dur="1" fill="hold">
                                          <p:stCondLst>
                                            <p:cond delay="0"/>
                                          </p:stCondLst>
                                        </p:cTn>
                                        <p:tgtEl>
                                          <p:spTgt spid="22"/>
                                        </p:tgtEl>
                                        <p:attrNameLst>
                                          <p:attrName>style.visibility</p:attrName>
                                        </p:attrNameLst>
                                      </p:cBhvr>
                                      <p:to>
                                        <p:strVal val="visible"/>
                                      </p:to>
                                    </p:set>
                                  </p:childTnLst>
                                </p:cTn>
                              </p:par>
                              <p:par>
                                <p:cTn id="12" presetID="6" presetClass="emph" presetSubtype="0" accel="100000" autoRev="1" fill="hold" grpId="1" nodeType="withEffect">
                                  <p:stCondLst>
                                    <p:cond delay="0"/>
                                  </p:stCondLst>
                                  <p:childTnLst>
                                    <p:animScale>
                                      <p:cBhvr>
                                        <p:cTn id="13" dur="400" fill="hold"/>
                                        <p:tgtEl>
                                          <p:spTgt spid="22"/>
                                        </p:tgtEl>
                                      </p:cBhvr>
                                      <p:by x="1000" y="1000"/>
                                    </p:animScale>
                                  </p:childTnLst>
                                </p:cTn>
                              </p:par>
                              <p:par>
                                <p:cTn id="14" presetID="10" presetClass="entr" presetSubtype="0" fill="hold" grpId="0" nodeType="withEffect">
                                  <p:stCondLst>
                                    <p:cond delay="25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42" presetClass="path" presetSubtype="0" decel="100000" fill="hold" grpId="1" nodeType="withEffect">
                                  <p:stCondLst>
                                    <p:cond delay="250"/>
                                  </p:stCondLst>
                                  <p:childTnLst>
                                    <p:animMotion origin="layout" path="M 2.29167E-6 -4.81481E-6 L 2.29167E-6 0.04098 " pathEditMode="relative" rAng="0" ptsTypes="AA">
                                      <p:cBhvr>
                                        <p:cTn id="18" dur="750" spd="-100000" fill="hold"/>
                                        <p:tgtEl>
                                          <p:spTgt spid="33"/>
                                        </p:tgtEl>
                                        <p:attrNameLst>
                                          <p:attrName>ppt_x</p:attrName>
                                          <p:attrName>ppt_y</p:attrName>
                                        </p:attrNameLst>
                                      </p:cBhvr>
                                      <p:rCtr x="0" y="2037"/>
                                    </p:animMotion>
                                  </p:childTnLst>
                                </p:cTn>
                              </p:par>
                              <p:par>
                                <p:cTn id="19" presetID="10" presetClass="entr" presetSubtype="0" fill="hold" grpId="0" nodeType="withEffect">
                                  <p:stCondLst>
                                    <p:cond delay="45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42" presetClass="path" presetSubtype="0" decel="100000" fill="hold" grpId="1" nodeType="withEffect">
                                  <p:stCondLst>
                                    <p:cond delay="450"/>
                                  </p:stCondLst>
                                  <p:childTnLst>
                                    <p:animMotion origin="layout" path="M -4.79167E-6 -4.07407E-6 L -4.79167E-6 0.04098 " pathEditMode="relative" rAng="0" ptsTypes="AA">
                                      <p:cBhvr>
                                        <p:cTn id="23" dur="750" spd="-100000" fill="hold"/>
                                        <p:tgtEl>
                                          <p:spTgt spid="35"/>
                                        </p:tgtEl>
                                        <p:attrNameLst>
                                          <p:attrName>ppt_x</p:attrName>
                                          <p:attrName>ppt_y</p:attrName>
                                        </p:attrNameLst>
                                      </p:cBhvr>
                                      <p:rCtr x="0" y="2037"/>
                                    </p:animMotion>
                                  </p:childTnLst>
                                </p:cTn>
                              </p:par>
                              <p:par>
                                <p:cTn id="24" presetID="10" presetClass="entr" presetSubtype="0" fill="hold" grpId="0" nodeType="withEffect">
                                  <p:stCondLst>
                                    <p:cond delay="45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 presetClass="entr" presetSubtype="0" fill="hold" grpId="0" nodeType="withEffect">
                                  <p:stCondLst>
                                    <p:cond delay="600"/>
                                  </p:stCondLst>
                                  <p:childTnLst>
                                    <p:set>
                                      <p:cBhvr>
                                        <p:cTn id="28" dur="1" fill="hold">
                                          <p:stCondLst>
                                            <p:cond delay="0"/>
                                          </p:stCondLst>
                                        </p:cTn>
                                        <p:tgtEl>
                                          <p:spTgt spid="24"/>
                                        </p:tgtEl>
                                        <p:attrNameLst>
                                          <p:attrName>style.visibility</p:attrName>
                                        </p:attrNameLst>
                                      </p:cBhvr>
                                      <p:to>
                                        <p:strVal val="visible"/>
                                      </p:to>
                                    </p:set>
                                  </p:childTnLst>
                                </p:cTn>
                              </p:par>
                              <p:par>
                                <p:cTn id="29" presetID="6" presetClass="emph" presetSubtype="0" accel="100000" autoRev="1" fill="hold" grpId="1" nodeType="withEffect">
                                  <p:stCondLst>
                                    <p:cond delay="200"/>
                                  </p:stCondLst>
                                  <p:childTnLst>
                                    <p:animScale>
                                      <p:cBhvr>
                                        <p:cTn id="30" dur="400" fill="hold"/>
                                        <p:tgtEl>
                                          <p:spTgt spid="24"/>
                                        </p:tgtEl>
                                      </p:cBhvr>
                                      <p:by x="1000" y="1000"/>
                                    </p:animScale>
                                  </p:childTnLst>
                                </p:cTn>
                              </p:par>
                              <p:par>
                                <p:cTn id="31" presetID="10" presetClass="entr" presetSubtype="0" fill="hold" grpId="0" nodeType="withEffect">
                                  <p:stCondLst>
                                    <p:cond delay="65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42" presetClass="path" presetSubtype="0" decel="100000" fill="hold" grpId="1" nodeType="withEffect">
                                  <p:stCondLst>
                                    <p:cond delay="650"/>
                                  </p:stCondLst>
                                  <p:childTnLst>
                                    <p:animMotion origin="layout" path="M 6.58667E-7 1.47526E-6 L 6.58667E-7 0.04108 " pathEditMode="relative" rAng="0" ptsTypes="AA">
                                      <p:cBhvr>
                                        <p:cTn id="35" dur="750" spd="-100000" fill="hold"/>
                                        <p:tgtEl>
                                          <p:spTgt spid="34"/>
                                        </p:tgtEl>
                                        <p:attrNameLst>
                                          <p:attrName>ppt_x</p:attrName>
                                          <p:attrName>ppt_y</p:attrName>
                                        </p:attrNameLst>
                                      </p:cBhvr>
                                      <p:rCtr x="0" y="2043"/>
                                    </p:animMotion>
                                  </p:childTnLst>
                                </p:cTn>
                              </p:par>
                              <p:par>
                                <p:cTn id="36" presetID="10" presetClass="entr" presetSubtype="0" fill="hold" grpId="0" nodeType="withEffect">
                                  <p:stCondLst>
                                    <p:cond delay="65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 presetClass="entr" presetSubtype="0" fill="hold" grpId="0" nodeType="withEffect">
                                  <p:stCondLst>
                                    <p:cond delay="850"/>
                                  </p:stCondLst>
                                  <p:childTnLst>
                                    <p:set>
                                      <p:cBhvr>
                                        <p:cTn id="40" dur="1" fill="hold">
                                          <p:stCondLst>
                                            <p:cond delay="0"/>
                                          </p:stCondLst>
                                        </p:cTn>
                                        <p:tgtEl>
                                          <p:spTgt spid="25"/>
                                        </p:tgtEl>
                                        <p:attrNameLst>
                                          <p:attrName>style.visibility</p:attrName>
                                        </p:attrNameLst>
                                      </p:cBhvr>
                                      <p:to>
                                        <p:strVal val="visible"/>
                                      </p:to>
                                    </p:set>
                                  </p:childTnLst>
                                </p:cTn>
                              </p:par>
                              <p:par>
                                <p:cTn id="41" presetID="6" presetClass="emph" presetSubtype="0" accel="100000" autoRev="1" fill="hold" grpId="1" nodeType="withEffect">
                                  <p:stCondLst>
                                    <p:cond delay="400"/>
                                  </p:stCondLst>
                                  <p:childTnLst>
                                    <p:animScale>
                                      <p:cBhvr>
                                        <p:cTn id="42" dur="400" fill="hold"/>
                                        <p:tgtEl>
                                          <p:spTgt spid="25"/>
                                        </p:tgtEl>
                                      </p:cBhvr>
                                      <p:by x="1000" y="1000"/>
                                    </p:animScale>
                                  </p:childTnLst>
                                </p:cTn>
                              </p:par>
                              <p:par>
                                <p:cTn id="43" presetID="22" presetClass="entr" presetSubtype="1" fill="hold" grpId="0" nodeType="withEffect">
                                  <p:stCondLst>
                                    <p:cond delay="50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500"/>
                                        <p:tgtEl>
                                          <p:spTgt spid="14"/>
                                        </p:tgtEl>
                                      </p:cBhvr>
                                    </p:animEffect>
                                  </p:childTnLst>
                                </p:cTn>
                              </p:par>
                              <p:par>
                                <p:cTn id="46" presetID="22" presetClass="entr" presetSubtype="1" fill="hold" grpId="0" nodeType="withEffect">
                                  <p:stCondLst>
                                    <p:cond delay="500"/>
                                  </p:stCondLst>
                                  <p:childTnLst>
                                    <p:set>
                                      <p:cBhvr>
                                        <p:cTn id="47" dur="1" fill="hold">
                                          <p:stCondLst>
                                            <p:cond delay="0"/>
                                          </p:stCondLst>
                                        </p:cTn>
                                        <p:tgtEl>
                                          <p:spTgt spid="15"/>
                                        </p:tgtEl>
                                        <p:attrNameLst>
                                          <p:attrName>style.visibility</p:attrName>
                                        </p:attrNameLst>
                                      </p:cBhvr>
                                      <p:to>
                                        <p:strVal val="visible"/>
                                      </p:to>
                                    </p:set>
                                    <p:animEffect transition="in" filter="wipe(up)">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4" grpId="0" animBg="1"/>
      <p:bldP spid="25" grpId="0" animBg="1"/>
      <p:bldP spid="25" grpId="1" animBg="1"/>
      <p:bldP spid="24" grpId="0" animBg="1"/>
      <p:bldP spid="24" grpId="1" animBg="1"/>
      <p:bldP spid="22" grpId="0" animBg="1"/>
      <p:bldP spid="22" grpId="1" animBg="1"/>
      <p:bldP spid="34" grpId="0"/>
      <p:bldP spid="34" grpId="1"/>
      <p:bldP spid="33" grpId="0"/>
      <p:bldP spid="33" grpId="1"/>
      <p:bldP spid="35" grpId="0"/>
      <p:bldP spid="35" grpId="1"/>
      <p:bldP spid="3"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8C2FEF4-0210-CD44-8DCB-4293A284A60D}"/>
              </a:ext>
            </a:extLst>
          </p:cNvPr>
          <p:cNvGrpSpPr/>
          <p:nvPr/>
        </p:nvGrpSpPr>
        <p:grpSpPr>
          <a:xfrm>
            <a:off x="64624" y="1236977"/>
            <a:ext cx="11772058" cy="5458032"/>
            <a:chOff x="308900" y="1143000"/>
            <a:chExt cx="11542281" cy="5351498"/>
          </a:xfrm>
        </p:grpSpPr>
        <p:sp>
          <p:nvSpPr>
            <p:cNvPr id="145" name="Rectangle 144">
              <a:extLst>
                <a:ext uri="{FF2B5EF4-FFF2-40B4-BE49-F238E27FC236}">
                  <a16:creationId xmlns:a16="http://schemas.microsoft.com/office/drawing/2014/main" id="{D137E468-1EEF-4F7D-8A6B-D50C83039776}"/>
                </a:ext>
              </a:extLst>
            </p:cNvPr>
            <p:cNvSpPr/>
            <p:nvPr/>
          </p:nvSpPr>
          <p:spPr bwMode="auto">
            <a:xfrm>
              <a:off x="308900" y="1485293"/>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620" algn="ctr" defTabSz="951121" fontAlgn="base">
                <a:spcBef>
                  <a:spcPct val="0"/>
                </a:spcBef>
                <a:spcAft>
                  <a:spcPts val="1223"/>
                </a:spcAft>
                <a:buClr>
                  <a:srgbClr val="FFFFFF"/>
                </a:buClr>
                <a:buSzPct val="80000"/>
                <a:defRPr/>
              </a:pPr>
              <a:r>
                <a:rPr lang="en-IN" sz="1200" b="1" kern="0">
                  <a:solidFill>
                    <a:schemeClr val="tx2"/>
                  </a:solidFill>
                  <a:latin typeface="Segoe UI" panose="020B0502040204020203" pitchFamily="34" charset="0"/>
                  <a:ea typeface="Segoe UI" panose="020B0502040204020203" pitchFamily="34" charset="0"/>
                  <a:cs typeface="Segoe UI" panose="020B0502040204020203" pitchFamily="34" charset="0"/>
                </a:rPr>
                <a:t>GLOBAL</a:t>
              </a:r>
            </a:p>
          </p:txBody>
        </p:sp>
        <p:cxnSp>
          <p:nvCxnSpPr>
            <p:cNvPr id="146" name="Straight Connector 145">
              <a:extLst>
                <a:ext uri="{FF2B5EF4-FFF2-40B4-BE49-F238E27FC236}">
                  <a16:creationId xmlns:a16="http://schemas.microsoft.com/office/drawing/2014/main" id="{4FFF8BB2-2E7A-4283-BDAE-46D123024DDF}"/>
                </a:ext>
              </a:extLst>
            </p:cNvPr>
            <p:cNvCxnSpPr/>
            <p:nvPr/>
          </p:nvCxnSpPr>
          <p:spPr>
            <a:xfrm>
              <a:off x="722391" y="1327298"/>
              <a:ext cx="0" cy="1305645"/>
            </a:xfrm>
            <a:prstGeom prst="line">
              <a:avLst/>
            </a:prstGeom>
            <a:ln w="222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2701EB37-23BC-4A9C-8D22-470388C73C01}"/>
                </a:ext>
              </a:extLst>
            </p:cNvPr>
            <p:cNvSpPr/>
            <p:nvPr/>
          </p:nvSpPr>
          <p:spPr bwMode="auto">
            <a:xfrm>
              <a:off x="308901" y="3290462"/>
              <a:ext cx="418380" cy="1003929"/>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620" algn="ctr" defTabSz="951121" fontAlgn="base">
                <a:spcBef>
                  <a:spcPct val="0"/>
                </a:spcBef>
                <a:spcAft>
                  <a:spcPts val="1223"/>
                </a:spcAft>
                <a:buClr>
                  <a:srgbClr val="FFFFFF"/>
                </a:buClr>
                <a:buSzPct val="80000"/>
                <a:defRPr/>
              </a:pPr>
              <a:r>
                <a:rPr lang="en-IN" sz="1200" b="1" kern="0">
                  <a:solidFill>
                    <a:schemeClr val="tx2"/>
                  </a:solidFill>
                  <a:latin typeface="Segoe UI" panose="020B0502040204020203" pitchFamily="34" charset="0"/>
                  <a:ea typeface="Segoe UI" panose="020B0502040204020203" pitchFamily="34" charset="0"/>
                  <a:cs typeface="Segoe UI" panose="020B0502040204020203" pitchFamily="34" charset="0"/>
                </a:rPr>
                <a:t>INDUSTRY</a:t>
              </a:r>
            </a:p>
          </p:txBody>
        </p:sp>
        <p:cxnSp>
          <p:nvCxnSpPr>
            <p:cNvPr id="148" name="Straight Connector 147">
              <a:extLst>
                <a:ext uri="{FF2B5EF4-FFF2-40B4-BE49-F238E27FC236}">
                  <a16:creationId xmlns:a16="http://schemas.microsoft.com/office/drawing/2014/main" id="{B6FDC715-5C3A-4BFB-A754-42B71A88C03E}"/>
                </a:ext>
              </a:extLst>
            </p:cNvPr>
            <p:cNvCxnSpPr/>
            <p:nvPr/>
          </p:nvCxnSpPr>
          <p:spPr>
            <a:xfrm>
              <a:off x="722391" y="3147929"/>
              <a:ext cx="0" cy="1305645"/>
            </a:xfrm>
            <a:prstGeom prst="line">
              <a:avLst/>
            </a:prstGeom>
            <a:ln w="222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F466EA4E-A485-4BF6-8C37-344E7A56AB55}"/>
                </a:ext>
              </a:extLst>
            </p:cNvPr>
            <p:cNvSpPr/>
            <p:nvPr/>
          </p:nvSpPr>
          <p:spPr bwMode="auto">
            <a:xfrm>
              <a:off x="313103" y="5153587"/>
              <a:ext cx="409289"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51121">
                <a:spcAft>
                  <a:spcPts val="1223"/>
                </a:spcAft>
                <a:defRPr/>
              </a:pPr>
              <a:r>
                <a:rPr lang="en-IN" sz="1200" b="1" kern="0">
                  <a:solidFill>
                    <a:schemeClr val="tx2"/>
                  </a:solidFill>
                  <a:latin typeface="Segoe UI" panose="020B0502040204020203" pitchFamily="34" charset="0"/>
                  <a:ea typeface="Segoe UI" panose="020B0502040204020203" pitchFamily="34" charset="0"/>
                  <a:cs typeface="Segoe UI" panose="020B0502040204020203" pitchFamily="34" charset="0"/>
                </a:rPr>
                <a:t>REGIONAL</a:t>
              </a:r>
            </a:p>
          </p:txBody>
        </p:sp>
        <p:cxnSp>
          <p:nvCxnSpPr>
            <p:cNvPr id="150" name="Straight Connector 149">
              <a:extLst>
                <a:ext uri="{FF2B5EF4-FFF2-40B4-BE49-F238E27FC236}">
                  <a16:creationId xmlns:a16="http://schemas.microsoft.com/office/drawing/2014/main" id="{21E79FBD-BC9D-4679-A242-5D2853BC166E}"/>
                </a:ext>
              </a:extLst>
            </p:cNvPr>
            <p:cNvCxnSpPr/>
            <p:nvPr/>
          </p:nvCxnSpPr>
          <p:spPr>
            <a:xfrm>
              <a:off x="722391" y="4968560"/>
              <a:ext cx="0" cy="1305645"/>
            </a:xfrm>
            <a:prstGeom prst="line">
              <a:avLst/>
            </a:prstGeom>
            <a:ln w="222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35DE4A2B-57AD-4FEC-83AA-84ADC904CD16}"/>
                </a:ext>
              </a:extLst>
            </p:cNvPr>
            <p:cNvCxnSpPr/>
            <p:nvPr/>
          </p:nvCxnSpPr>
          <p:spPr>
            <a:xfrm>
              <a:off x="722392" y="2891674"/>
              <a:ext cx="11128789"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2" name="Picture 28">
              <a:extLst>
                <a:ext uri="{FF2B5EF4-FFF2-40B4-BE49-F238E27FC236}">
                  <a16:creationId xmlns:a16="http://schemas.microsoft.com/office/drawing/2014/main" id="{F9F9B709-732F-47F7-ADFB-87517966EC29}"/>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1044549" y="2940056"/>
              <a:ext cx="624352" cy="556190"/>
            </a:xfrm>
            <a:prstGeom prst="rect">
              <a:avLst/>
            </a:prstGeom>
          </p:spPr>
        </p:pic>
        <p:sp>
          <p:nvSpPr>
            <p:cNvPr id="153" name="Rectangle 152">
              <a:extLst>
                <a:ext uri="{FF2B5EF4-FFF2-40B4-BE49-F238E27FC236}">
                  <a16:creationId xmlns:a16="http://schemas.microsoft.com/office/drawing/2014/main" id="{CA119F20-76D9-419A-90BE-BE92CFAC1F2E}"/>
                </a:ext>
              </a:extLst>
            </p:cNvPr>
            <p:cNvSpPr/>
            <p:nvPr/>
          </p:nvSpPr>
          <p:spPr>
            <a:xfrm>
              <a:off x="10950966" y="3453167"/>
              <a:ext cx="811521" cy="292901"/>
            </a:xfrm>
            <a:prstGeom prst="rect">
              <a:avLst/>
            </a:prstGeom>
          </p:spPr>
          <p:txBody>
            <a:bodyPr wrap="square">
              <a:spAutoFit/>
            </a:bodyPr>
            <a:lstStyle/>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HIPAA / HITECH Act</a:t>
              </a:r>
            </a:p>
          </p:txBody>
        </p:sp>
        <p:sp>
          <p:nvSpPr>
            <p:cNvPr id="154" name="Rectangle 153">
              <a:extLst>
                <a:ext uri="{FF2B5EF4-FFF2-40B4-BE49-F238E27FC236}">
                  <a16:creationId xmlns:a16="http://schemas.microsoft.com/office/drawing/2014/main" id="{F664DE1E-D0A3-4B1B-BA1F-0F0F5E912E24}"/>
                </a:ext>
              </a:extLst>
            </p:cNvPr>
            <p:cNvSpPr/>
            <p:nvPr/>
          </p:nvSpPr>
          <p:spPr>
            <a:xfrm>
              <a:off x="7772561" y="4305818"/>
              <a:ext cx="756846" cy="193964"/>
            </a:xfrm>
            <a:prstGeom prst="rect">
              <a:avLst/>
            </a:prstGeom>
          </p:spPr>
          <p:txBody>
            <a:bodyPr wrap="square">
              <a:spAutoFit/>
            </a:bodyPr>
            <a:lstStyle/>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FERPA</a:t>
              </a:r>
            </a:p>
          </p:txBody>
        </p:sp>
        <p:pic>
          <p:nvPicPr>
            <p:cNvPr id="155" name="Picture 154">
              <a:extLst>
                <a:ext uri="{FF2B5EF4-FFF2-40B4-BE49-F238E27FC236}">
                  <a16:creationId xmlns:a16="http://schemas.microsoft.com/office/drawing/2014/main" id="{9E768D78-00FD-49F5-95DC-76BB0848EE9E}"/>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34446" y="3851208"/>
              <a:ext cx="439189" cy="439189"/>
            </a:xfrm>
            <a:prstGeom prst="rect">
              <a:avLst/>
            </a:prstGeom>
          </p:spPr>
        </p:pic>
        <p:pic>
          <p:nvPicPr>
            <p:cNvPr id="156" name="Picture 155">
              <a:extLst>
                <a:ext uri="{FF2B5EF4-FFF2-40B4-BE49-F238E27FC236}">
                  <a16:creationId xmlns:a16="http://schemas.microsoft.com/office/drawing/2014/main" id="{AD4535FC-1895-467C-9D2E-84D06194D03D}"/>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78958" y="3955792"/>
              <a:ext cx="570289" cy="230018"/>
            </a:xfrm>
            <a:prstGeom prst="rect">
              <a:avLst/>
            </a:prstGeom>
          </p:spPr>
        </p:pic>
        <p:sp>
          <p:nvSpPr>
            <p:cNvPr id="157" name="Rectangle 156">
              <a:extLst>
                <a:ext uri="{FF2B5EF4-FFF2-40B4-BE49-F238E27FC236}">
                  <a16:creationId xmlns:a16="http://schemas.microsoft.com/office/drawing/2014/main" id="{482FA39D-D16A-4C03-9E42-62B4F27162E7}"/>
                </a:ext>
              </a:extLst>
            </p:cNvPr>
            <p:cNvSpPr/>
            <p:nvPr/>
          </p:nvSpPr>
          <p:spPr>
            <a:xfrm>
              <a:off x="2895107" y="4305817"/>
              <a:ext cx="1093987" cy="292901"/>
            </a:xfrm>
            <a:prstGeom prst="rect">
              <a:avLst/>
            </a:prstGeom>
          </p:spPr>
          <p:txBody>
            <a:bodyPr wrap="square">
              <a:spAutoFit/>
            </a:bodyPr>
            <a:lstStyle/>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GxP</a:t>
              </a:r>
            </a:p>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21 CFR Part 11</a:t>
              </a:r>
            </a:p>
          </p:txBody>
        </p:sp>
        <p:pic>
          <p:nvPicPr>
            <p:cNvPr id="158" name="Picture 157">
              <a:extLst>
                <a:ext uri="{FF2B5EF4-FFF2-40B4-BE49-F238E27FC236}">
                  <a16:creationId xmlns:a16="http://schemas.microsoft.com/office/drawing/2014/main" id="{ACD801E7-65F5-4153-A9BB-90BD2EB414CD}"/>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584522" y="1143000"/>
              <a:ext cx="540176" cy="541318"/>
            </a:xfrm>
            <a:prstGeom prst="rect">
              <a:avLst/>
            </a:prstGeom>
          </p:spPr>
        </p:pic>
        <p:sp>
          <p:nvSpPr>
            <p:cNvPr id="159" name="Rectangle 158">
              <a:extLst>
                <a:ext uri="{FF2B5EF4-FFF2-40B4-BE49-F238E27FC236}">
                  <a16:creationId xmlns:a16="http://schemas.microsoft.com/office/drawing/2014/main" id="{6A825EF3-7513-43FB-8BE8-1491D2171584}"/>
                </a:ext>
              </a:extLst>
            </p:cNvPr>
            <p:cNvSpPr/>
            <p:nvPr/>
          </p:nvSpPr>
          <p:spPr>
            <a:xfrm>
              <a:off x="1565352" y="1740175"/>
              <a:ext cx="578521" cy="153845"/>
            </a:xfrm>
            <a:prstGeom prst="rect">
              <a:avLst/>
            </a:prstGeom>
          </p:spPr>
          <p:txBody>
            <a:bodyPr wrap="none" lIns="0" tIns="0" rIns="0" bIns="0">
              <a:noAutofit/>
            </a:bodyPr>
            <a:lstStyle/>
            <a:p>
              <a:pPr algn="ctr" defTabSz="621030"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ISO 27001</a:t>
              </a:r>
            </a:p>
          </p:txBody>
        </p:sp>
        <p:pic>
          <p:nvPicPr>
            <p:cNvPr id="160" name="Picture 159">
              <a:extLst>
                <a:ext uri="{FF2B5EF4-FFF2-40B4-BE49-F238E27FC236}">
                  <a16:creationId xmlns:a16="http://schemas.microsoft.com/office/drawing/2014/main" id="{BB6D0520-DA88-4DFE-BBC3-BD48186A4ADD}"/>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1059727" y="1145141"/>
              <a:ext cx="586614" cy="537038"/>
            </a:xfrm>
            <a:prstGeom prst="rect">
              <a:avLst/>
            </a:prstGeom>
          </p:spPr>
        </p:pic>
        <p:sp>
          <p:nvSpPr>
            <p:cNvPr id="161" name="Rectangle 160">
              <a:extLst>
                <a:ext uri="{FF2B5EF4-FFF2-40B4-BE49-F238E27FC236}">
                  <a16:creationId xmlns:a16="http://schemas.microsoft.com/office/drawing/2014/main" id="{F58B8E75-7BAC-429E-9C34-72E471C467DF}"/>
                </a:ext>
              </a:extLst>
            </p:cNvPr>
            <p:cNvSpPr/>
            <p:nvPr/>
          </p:nvSpPr>
          <p:spPr>
            <a:xfrm>
              <a:off x="10972431" y="1740175"/>
              <a:ext cx="761211" cy="153845"/>
            </a:xfrm>
            <a:prstGeom prst="rect">
              <a:avLst/>
            </a:prstGeom>
          </p:spPr>
          <p:txBody>
            <a:bodyPr wrap="none" lIns="0" tIns="0" rIns="0" bIns="0">
              <a:noAutofit/>
            </a:bodyPr>
            <a:lstStyle/>
            <a:p>
              <a:pPr algn="ctr" defTabSz="621030"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SOC 1 Type 2</a:t>
              </a:r>
            </a:p>
          </p:txBody>
        </p:sp>
        <p:pic>
          <p:nvPicPr>
            <p:cNvPr id="162" name="Picture 14" descr="http://www.theauditpeople.com/sites/default/files/pictures/iso-logo.png">
              <a:extLst>
                <a:ext uri="{FF2B5EF4-FFF2-40B4-BE49-F238E27FC236}">
                  <a16:creationId xmlns:a16="http://schemas.microsoft.com/office/drawing/2014/main" id="{F63A8DAA-D9CD-4031-8FDE-1129BC91E58D}"/>
                </a:ext>
              </a:extLst>
            </p:cNvPr>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42508" y="118779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72B5FB5C-F0AA-4ACF-B068-0CB79FEBCB3E}"/>
                </a:ext>
              </a:extLst>
            </p:cNvPr>
            <p:cNvSpPr/>
            <p:nvPr/>
          </p:nvSpPr>
          <p:spPr>
            <a:xfrm>
              <a:off x="3852190" y="1740175"/>
              <a:ext cx="578520" cy="153845"/>
            </a:xfrm>
            <a:prstGeom prst="rect">
              <a:avLst/>
            </a:prstGeom>
          </p:spPr>
          <p:txBody>
            <a:bodyPr wrap="none" lIns="0" tIns="0" rIns="0" bIns="0">
              <a:noAutofit/>
            </a:bodyPr>
            <a:lstStyle/>
            <a:p>
              <a:pPr algn="ctr" defTabSz="621030"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ISO 27018</a:t>
              </a:r>
            </a:p>
          </p:txBody>
        </p:sp>
        <p:pic>
          <p:nvPicPr>
            <p:cNvPr id="164" name="Picture 163">
              <a:extLst>
                <a:ext uri="{FF2B5EF4-FFF2-40B4-BE49-F238E27FC236}">
                  <a16:creationId xmlns:a16="http://schemas.microsoft.com/office/drawing/2014/main" id="{D07ECC19-50C8-4C7D-8844-1A73D3F7D6A1}"/>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072599" y="2117025"/>
              <a:ext cx="793853" cy="304393"/>
            </a:xfrm>
            <a:prstGeom prst="rect">
              <a:avLst/>
            </a:prstGeom>
          </p:spPr>
        </p:pic>
        <p:sp>
          <p:nvSpPr>
            <p:cNvPr id="165" name="Rectangle 164">
              <a:extLst>
                <a:ext uri="{FF2B5EF4-FFF2-40B4-BE49-F238E27FC236}">
                  <a16:creationId xmlns:a16="http://schemas.microsoft.com/office/drawing/2014/main" id="{6BC3310F-BADB-4340-ABA4-B69A22FA46E9}"/>
                </a:ext>
              </a:extLst>
            </p:cNvPr>
            <p:cNvSpPr/>
            <p:nvPr/>
          </p:nvSpPr>
          <p:spPr>
            <a:xfrm>
              <a:off x="6047254" y="2514268"/>
              <a:ext cx="844544" cy="307690"/>
            </a:xfrm>
            <a:prstGeom prst="rect">
              <a:avLst/>
            </a:prstGeom>
          </p:spPr>
          <p:txBody>
            <a:bodyPr wrap="none" lIns="0" tIns="0" rIns="0" bIns="0">
              <a:noAutofit/>
            </a:bodyPr>
            <a:lstStyle/>
            <a:p>
              <a:pPr algn="ctr" defTabSz="621030"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CSA STAR</a:t>
              </a:r>
            </a:p>
            <a:p>
              <a:pPr algn="ctr" defTabSz="621030"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self-assessment</a:t>
              </a:r>
            </a:p>
            <a:p>
              <a:pPr algn="ctr" defTabSz="621030" fontAlgn="ctr">
                <a:lnSpc>
                  <a:spcPct val="90000"/>
                </a:lnSpc>
                <a:defRPr/>
              </a:pPr>
              <a:endPar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pic>
          <p:nvPicPr>
            <p:cNvPr id="166" name="Picture 165">
              <a:extLst>
                <a:ext uri="{FF2B5EF4-FFF2-40B4-BE49-F238E27FC236}">
                  <a16:creationId xmlns:a16="http://schemas.microsoft.com/office/drawing/2014/main" id="{56824653-9114-494F-962A-DD19645598FD}"/>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8608443" y="4913749"/>
              <a:ext cx="660412" cy="216137"/>
            </a:xfrm>
            <a:prstGeom prst="rect">
              <a:avLst/>
            </a:prstGeom>
          </p:spPr>
        </p:pic>
        <p:sp>
          <p:nvSpPr>
            <p:cNvPr id="167" name="Rectangle 166">
              <a:extLst>
                <a:ext uri="{FF2B5EF4-FFF2-40B4-BE49-F238E27FC236}">
                  <a16:creationId xmlns:a16="http://schemas.microsoft.com/office/drawing/2014/main" id="{1E7E7F3D-E9A1-41CB-B9F2-F0B52B6E7DD0}"/>
                </a:ext>
              </a:extLst>
            </p:cNvPr>
            <p:cNvSpPr/>
            <p:nvPr/>
          </p:nvSpPr>
          <p:spPr>
            <a:xfrm>
              <a:off x="8623843" y="5270208"/>
              <a:ext cx="629615" cy="292901"/>
            </a:xfrm>
            <a:prstGeom prst="rect">
              <a:avLst/>
            </a:prstGeom>
          </p:spPr>
          <p:txBody>
            <a:bodyPr wrap="square" anchor="ctr">
              <a:spAutoFit/>
            </a:bodyPr>
            <a:lstStyle/>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Singapore</a:t>
              </a:r>
            </a:p>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MTCS</a:t>
              </a:r>
            </a:p>
          </p:txBody>
        </p:sp>
        <p:sp>
          <p:nvSpPr>
            <p:cNvPr id="168" name="Rectangle 167">
              <a:extLst>
                <a:ext uri="{FF2B5EF4-FFF2-40B4-BE49-F238E27FC236}">
                  <a16:creationId xmlns:a16="http://schemas.microsoft.com/office/drawing/2014/main" id="{6B3179E7-6387-4E68-AC6D-C4A187F52C3E}"/>
                </a:ext>
              </a:extLst>
            </p:cNvPr>
            <p:cNvSpPr/>
            <p:nvPr/>
          </p:nvSpPr>
          <p:spPr>
            <a:xfrm>
              <a:off x="3990599" y="5270207"/>
              <a:ext cx="573554" cy="292901"/>
            </a:xfrm>
            <a:prstGeom prst="rect">
              <a:avLst/>
            </a:prstGeom>
          </p:spPr>
          <p:txBody>
            <a:bodyPr wrap="square" anchor="ctr">
              <a:spAutoFit/>
            </a:bodyPr>
            <a:lstStyle/>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UK </a:t>
              </a:r>
            </a:p>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G-Cloud</a:t>
              </a:r>
            </a:p>
          </p:txBody>
        </p:sp>
        <p:pic>
          <p:nvPicPr>
            <p:cNvPr id="169" name="Picture 168">
              <a:extLst>
                <a:ext uri="{FF2B5EF4-FFF2-40B4-BE49-F238E27FC236}">
                  <a16:creationId xmlns:a16="http://schemas.microsoft.com/office/drawing/2014/main" id="{30F9856E-7F0D-46BA-87F1-68DAF1746ED9}"/>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4094521" y="4838964"/>
              <a:ext cx="365708" cy="365707"/>
            </a:xfrm>
            <a:prstGeom prst="rect">
              <a:avLst/>
            </a:prstGeom>
          </p:spPr>
        </p:pic>
        <p:sp>
          <p:nvSpPr>
            <p:cNvPr id="170" name="Rectangle 169">
              <a:extLst>
                <a:ext uri="{FF2B5EF4-FFF2-40B4-BE49-F238E27FC236}">
                  <a16:creationId xmlns:a16="http://schemas.microsoft.com/office/drawing/2014/main" id="{6D7D55CE-757C-4185-9D9D-2E9E902CEC8F}"/>
                </a:ext>
              </a:extLst>
            </p:cNvPr>
            <p:cNvSpPr/>
            <p:nvPr/>
          </p:nvSpPr>
          <p:spPr>
            <a:xfrm>
              <a:off x="9822122" y="5270205"/>
              <a:ext cx="651423" cy="292901"/>
            </a:xfrm>
            <a:prstGeom prst="rect">
              <a:avLst/>
            </a:prstGeom>
          </p:spPr>
          <p:txBody>
            <a:bodyPr wrap="square" anchor="ctr">
              <a:spAutoFit/>
            </a:bodyPr>
            <a:lstStyle/>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Australia</a:t>
              </a:r>
            </a:p>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IRAP/CCSL</a:t>
              </a:r>
            </a:p>
          </p:txBody>
        </p:sp>
        <p:pic>
          <p:nvPicPr>
            <p:cNvPr id="171" name="Picture 170" descr="IRAP logo">
              <a:hlinkClick r:id="rId12"/>
              <a:extLst>
                <a:ext uri="{FF2B5EF4-FFF2-40B4-BE49-F238E27FC236}">
                  <a16:creationId xmlns:a16="http://schemas.microsoft.com/office/drawing/2014/main" id="{F47E2E77-B240-4A6C-9BB5-275613EBB678}"/>
                </a:ext>
              </a:extLst>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08156" y="4863469"/>
              <a:ext cx="479352" cy="316693"/>
            </a:xfrm>
            <a:prstGeom prst="rect">
              <a:avLst/>
            </a:prstGeom>
            <a:noFill/>
            <a:ln>
              <a:noFill/>
            </a:ln>
          </p:spPr>
        </p:pic>
        <p:pic>
          <p:nvPicPr>
            <p:cNvPr id="172" name="Picture 171" descr="FISC : The Center for Financial Industry Infomation System">
              <a:hlinkClick r:id="rId14" tooltip="&quot;FISC HOME&quot;"/>
              <a:extLst>
                <a:ext uri="{FF2B5EF4-FFF2-40B4-BE49-F238E27FC236}">
                  <a16:creationId xmlns:a16="http://schemas.microsoft.com/office/drawing/2014/main" id="{056D0A3C-6A8D-484C-B7DF-6C1907A66EB1}"/>
                </a:ext>
              </a:extLs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456867" y="3101475"/>
              <a:ext cx="562530" cy="233357"/>
            </a:xfrm>
            <a:prstGeom prst="rect">
              <a:avLst/>
            </a:prstGeom>
            <a:noFill/>
            <a:ln>
              <a:noFill/>
            </a:ln>
          </p:spPr>
        </p:pic>
        <p:sp>
          <p:nvSpPr>
            <p:cNvPr id="173" name="Rectangle 172">
              <a:extLst>
                <a:ext uri="{FF2B5EF4-FFF2-40B4-BE49-F238E27FC236}">
                  <a16:creationId xmlns:a16="http://schemas.microsoft.com/office/drawing/2014/main" id="{7A7161EA-F121-44B9-93D1-2469AD66551B}"/>
                </a:ext>
              </a:extLst>
            </p:cNvPr>
            <p:cNvSpPr/>
            <p:nvPr/>
          </p:nvSpPr>
          <p:spPr>
            <a:xfrm>
              <a:off x="9420572" y="3453168"/>
              <a:ext cx="774281" cy="193964"/>
            </a:xfrm>
            <a:prstGeom prst="rect">
              <a:avLst/>
            </a:prstGeom>
          </p:spPr>
          <p:txBody>
            <a:bodyPr wrap="square">
              <a:spAutoFit/>
            </a:bodyPr>
            <a:lstStyle/>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FISC Japan</a:t>
              </a:r>
            </a:p>
          </p:txBody>
        </p:sp>
        <p:pic>
          <p:nvPicPr>
            <p:cNvPr id="174" name="Picture 173" descr="http://ts1.mm.bing.net/th?&amp;id=HN.607999990459468225&amp;w=300&amp;h=300&amp;c=0&amp;pid=1.9&amp;rs=0&amp;p=0">
              <a:extLst>
                <a:ext uri="{FF2B5EF4-FFF2-40B4-BE49-F238E27FC236}">
                  <a16:creationId xmlns:a16="http://schemas.microsoft.com/office/drawing/2014/main" id="{B36B5526-9749-429B-821F-1DD599C2E8B1}"/>
                </a:ext>
              </a:extLst>
            </p:cNvPr>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17926" y="4799525"/>
              <a:ext cx="486587" cy="444584"/>
            </a:xfrm>
            <a:prstGeom prst="rect">
              <a:avLst/>
            </a:prstGeom>
            <a:noFill/>
            <a:ln>
              <a:noFill/>
            </a:ln>
          </p:spPr>
        </p:pic>
        <p:sp>
          <p:nvSpPr>
            <p:cNvPr id="175" name="Rectangle 174">
              <a:extLst>
                <a:ext uri="{FF2B5EF4-FFF2-40B4-BE49-F238E27FC236}">
                  <a16:creationId xmlns:a16="http://schemas.microsoft.com/office/drawing/2014/main" id="{2E3C579B-B0EB-4A5B-966B-DC350804A4E2}"/>
                </a:ext>
              </a:extLst>
            </p:cNvPr>
            <p:cNvSpPr/>
            <p:nvPr/>
          </p:nvSpPr>
          <p:spPr>
            <a:xfrm>
              <a:off x="10953343" y="5270207"/>
              <a:ext cx="815752" cy="292901"/>
            </a:xfrm>
            <a:prstGeom prst="rect">
              <a:avLst/>
            </a:prstGeom>
          </p:spPr>
          <p:txBody>
            <a:bodyPr wrap="square" anchor="ctr">
              <a:spAutoFit/>
            </a:bodyPr>
            <a:lstStyle/>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 New Zealand </a:t>
              </a:r>
            </a:p>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GCIO</a:t>
              </a:r>
            </a:p>
          </p:txBody>
        </p:sp>
        <p:pic>
          <p:nvPicPr>
            <p:cNvPr id="176" name="Picture 8" descr="image002">
              <a:extLst>
                <a:ext uri="{FF2B5EF4-FFF2-40B4-BE49-F238E27FC236}">
                  <a16:creationId xmlns:a16="http://schemas.microsoft.com/office/drawing/2014/main" id="{918DDE5A-F448-4620-B9BD-1B632CAC8C74}"/>
                </a:ext>
              </a:extLst>
            </p:cNvPr>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6372652" y="4800641"/>
              <a:ext cx="442356" cy="44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Rectangle 176">
              <a:extLst>
                <a:ext uri="{FF2B5EF4-FFF2-40B4-BE49-F238E27FC236}">
                  <a16:creationId xmlns:a16="http://schemas.microsoft.com/office/drawing/2014/main" id="{AC1CB1CF-32E2-402F-B7CE-62B09F2409A5}"/>
                </a:ext>
              </a:extLst>
            </p:cNvPr>
            <p:cNvSpPr/>
            <p:nvPr/>
          </p:nvSpPr>
          <p:spPr>
            <a:xfrm>
              <a:off x="6283348" y="5270208"/>
              <a:ext cx="620966" cy="292901"/>
            </a:xfrm>
            <a:prstGeom prst="rect">
              <a:avLst/>
            </a:prstGeom>
          </p:spPr>
          <p:txBody>
            <a:bodyPr wrap="square" anchor="ctr">
              <a:spAutoFit/>
            </a:bodyPr>
            <a:lstStyle/>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China</a:t>
              </a:r>
            </a:p>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GB 18030</a:t>
              </a:r>
            </a:p>
          </p:txBody>
        </p:sp>
        <p:sp>
          <p:nvSpPr>
            <p:cNvPr id="178" name="Rectangle 177">
              <a:extLst>
                <a:ext uri="{FF2B5EF4-FFF2-40B4-BE49-F238E27FC236}">
                  <a16:creationId xmlns:a16="http://schemas.microsoft.com/office/drawing/2014/main" id="{9905FF9B-2924-4846-882C-CC277BEFA379}"/>
                </a:ext>
              </a:extLst>
            </p:cNvPr>
            <p:cNvSpPr/>
            <p:nvPr/>
          </p:nvSpPr>
          <p:spPr>
            <a:xfrm>
              <a:off x="2683708" y="5270204"/>
              <a:ext cx="808137" cy="292901"/>
            </a:xfrm>
            <a:prstGeom prst="rect">
              <a:avLst/>
            </a:prstGeom>
          </p:spPr>
          <p:txBody>
            <a:bodyPr wrap="square" anchor="ctr">
              <a:spAutoFit/>
            </a:bodyPr>
            <a:lstStyle/>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EU</a:t>
              </a:r>
            </a:p>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model clauses</a:t>
              </a:r>
            </a:p>
          </p:txBody>
        </p:sp>
        <p:pic>
          <p:nvPicPr>
            <p:cNvPr id="179" name="Picture 178">
              <a:extLst>
                <a:ext uri="{FF2B5EF4-FFF2-40B4-BE49-F238E27FC236}">
                  <a16:creationId xmlns:a16="http://schemas.microsoft.com/office/drawing/2014/main" id="{AAB0F631-B9CA-4318-8463-53C541EA7158}"/>
                </a:ext>
              </a:extLst>
            </p:cNvPr>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2805507" y="4826212"/>
              <a:ext cx="564538" cy="391207"/>
            </a:xfrm>
            <a:prstGeom prst="rect">
              <a:avLst/>
            </a:prstGeom>
          </p:spPr>
        </p:pic>
        <p:sp>
          <p:nvSpPr>
            <p:cNvPr id="180" name="Rectangle 179">
              <a:extLst>
                <a:ext uri="{FF2B5EF4-FFF2-40B4-BE49-F238E27FC236}">
                  <a16:creationId xmlns:a16="http://schemas.microsoft.com/office/drawing/2014/main" id="{0844B15E-9700-474D-897A-500C1D8F94B2}"/>
                </a:ext>
              </a:extLst>
            </p:cNvPr>
            <p:cNvSpPr/>
            <p:nvPr/>
          </p:nvSpPr>
          <p:spPr>
            <a:xfrm>
              <a:off x="2834649" y="6096422"/>
              <a:ext cx="506253" cy="292901"/>
            </a:xfrm>
            <a:prstGeom prst="rect">
              <a:avLst/>
            </a:prstGeom>
          </p:spPr>
          <p:txBody>
            <a:bodyPr wrap="square" anchor="ctr">
              <a:spAutoFit/>
            </a:bodyPr>
            <a:lstStyle/>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ENISA</a:t>
              </a:r>
            </a:p>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IAF</a:t>
              </a:r>
            </a:p>
          </p:txBody>
        </p:sp>
        <p:pic>
          <p:nvPicPr>
            <p:cNvPr id="181" name="Picture 180">
              <a:extLst>
                <a:ext uri="{FF2B5EF4-FFF2-40B4-BE49-F238E27FC236}">
                  <a16:creationId xmlns:a16="http://schemas.microsoft.com/office/drawing/2014/main" id="{894F4760-E38B-4F05-AA89-36DC0A84F53B}"/>
                </a:ext>
              </a:extLst>
            </p:cNvPr>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2875689" y="5647821"/>
              <a:ext cx="424174" cy="400420"/>
            </a:xfrm>
            <a:prstGeom prst="rect">
              <a:avLst/>
            </a:prstGeom>
          </p:spPr>
        </p:pic>
        <p:pic>
          <p:nvPicPr>
            <p:cNvPr id="182" name="Picture 181">
              <a:extLst>
                <a:ext uri="{FF2B5EF4-FFF2-40B4-BE49-F238E27FC236}">
                  <a16:creationId xmlns:a16="http://schemas.microsoft.com/office/drawing/2014/main" id="{8CD3D0FF-6216-49DD-BB8A-70340E1ED2BC}"/>
                </a:ext>
              </a:extLst>
            </p:cNvPr>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1600640" y="4890527"/>
              <a:ext cx="437874" cy="262583"/>
            </a:xfrm>
            <a:prstGeom prst="rect">
              <a:avLst/>
            </a:prstGeom>
          </p:spPr>
        </p:pic>
        <p:sp>
          <p:nvSpPr>
            <p:cNvPr id="183" name="Rectangle 182">
              <a:extLst>
                <a:ext uri="{FF2B5EF4-FFF2-40B4-BE49-F238E27FC236}">
                  <a16:creationId xmlns:a16="http://schemas.microsoft.com/office/drawing/2014/main" id="{0CBCA2A9-2D0A-4855-84B1-9D2AC1F34DAE}"/>
                </a:ext>
              </a:extLst>
            </p:cNvPr>
            <p:cNvSpPr/>
            <p:nvPr/>
          </p:nvSpPr>
          <p:spPr>
            <a:xfrm>
              <a:off x="1481053" y="5270208"/>
              <a:ext cx="677049" cy="292901"/>
            </a:xfrm>
            <a:prstGeom prst="rect">
              <a:avLst/>
            </a:prstGeom>
          </p:spPr>
          <p:txBody>
            <a:bodyPr wrap="square" anchor="ctr">
              <a:spAutoFit/>
            </a:bodyPr>
            <a:lstStyle/>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Argentina </a:t>
              </a:r>
              <a:b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PDPA</a:t>
              </a:r>
            </a:p>
          </p:txBody>
        </p:sp>
        <p:pic>
          <p:nvPicPr>
            <p:cNvPr id="184" name="Picture 183" descr="http://jcispa.jasa.jp/wp/wp-content/themes/jcispa_academica/images/fig_cslogo01.png">
              <a:extLst>
                <a:ext uri="{FF2B5EF4-FFF2-40B4-BE49-F238E27FC236}">
                  <a16:creationId xmlns:a16="http://schemas.microsoft.com/office/drawing/2014/main" id="{33CEEB0D-360E-482F-A5C2-4DB29A7D5969}"/>
                </a:ext>
              </a:extLst>
            </p:cNvPr>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4079188" y="5673625"/>
              <a:ext cx="396376" cy="348809"/>
            </a:xfrm>
            <a:prstGeom prst="rect">
              <a:avLst/>
            </a:prstGeom>
            <a:noFill/>
            <a:ln>
              <a:noFill/>
            </a:ln>
          </p:spPr>
        </p:pic>
        <p:sp>
          <p:nvSpPr>
            <p:cNvPr id="185" name="Rectangle 184">
              <a:extLst>
                <a:ext uri="{FF2B5EF4-FFF2-40B4-BE49-F238E27FC236}">
                  <a16:creationId xmlns:a16="http://schemas.microsoft.com/office/drawing/2014/main" id="{D03C45BE-3019-4DAE-B1B0-239D5469F28D}"/>
                </a:ext>
              </a:extLst>
            </p:cNvPr>
            <p:cNvSpPr/>
            <p:nvPr/>
          </p:nvSpPr>
          <p:spPr>
            <a:xfrm>
              <a:off x="3955993" y="6096420"/>
              <a:ext cx="642767" cy="292901"/>
            </a:xfrm>
            <a:prstGeom prst="rect">
              <a:avLst/>
            </a:prstGeom>
          </p:spPr>
          <p:txBody>
            <a:bodyPr wrap="square" anchor="ctr">
              <a:spAutoFit/>
            </a:bodyPr>
            <a:lstStyle/>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Japan CS mark gold</a:t>
              </a:r>
            </a:p>
          </p:txBody>
        </p:sp>
        <p:pic>
          <p:nvPicPr>
            <p:cNvPr id="186" name="Picture 185">
              <a:extLst>
                <a:ext uri="{FF2B5EF4-FFF2-40B4-BE49-F238E27FC236}">
                  <a16:creationId xmlns:a16="http://schemas.microsoft.com/office/drawing/2014/main" id="{2E692208-AC33-46B9-B504-8D1D42B49FC2}"/>
                </a:ext>
              </a:extLst>
            </p:cNvPr>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3159614" y="2993780"/>
              <a:ext cx="529842" cy="529842"/>
            </a:xfrm>
            <a:prstGeom prst="rect">
              <a:avLst/>
            </a:prstGeom>
          </p:spPr>
        </p:pic>
        <p:sp>
          <p:nvSpPr>
            <p:cNvPr id="187" name="Rectangle 186">
              <a:extLst>
                <a:ext uri="{FF2B5EF4-FFF2-40B4-BE49-F238E27FC236}">
                  <a16:creationId xmlns:a16="http://schemas.microsoft.com/office/drawing/2014/main" id="{CBB5283D-D98A-46F0-AB72-BAB3130B98F4}"/>
                </a:ext>
              </a:extLst>
            </p:cNvPr>
            <p:cNvSpPr/>
            <p:nvPr/>
          </p:nvSpPr>
          <p:spPr>
            <a:xfrm>
              <a:off x="3084159" y="3574812"/>
              <a:ext cx="661818" cy="152765"/>
            </a:xfrm>
            <a:prstGeom prst="rect">
              <a:avLst/>
            </a:prstGeom>
          </p:spPr>
          <p:txBody>
            <a:bodyPr wrap="none" lIns="0" tIns="0" rIns="0" bIns="0">
              <a:noAutofit/>
            </a:bodyPr>
            <a:lstStyle/>
            <a:p>
              <a:pPr algn="ctr" defTabSz="621030"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CDSA</a:t>
              </a:r>
            </a:p>
          </p:txBody>
        </p:sp>
        <p:sp>
          <p:nvSpPr>
            <p:cNvPr id="188" name="Rectangle 187">
              <a:extLst>
                <a:ext uri="{FF2B5EF4-FFF2-40B4-BE49-F238E27FC236}">
                  <a16:creationId xmlns:a16="http://schemas.microsoft.com/office/drawing/2014/main" id="{930F7F3F-3E9C-4D60-8A55-6D3D5259C997}"/>
                </a:ext>
              </a:extLst>
            </p:cNvPr>
            <p:cNvSpPr/>
            <p:nvPr/>
          </p:nvSpPr>
          <p:spPr>
            <a:xfrm>
              <a:off x="7736146" y="3453166"/>
              <a:ext cx="807682" cy="307690"/>
            </a:xfrm>
            <a:prstGeom prst="rect">
              <a:avLst/>
            </a:prstGeom>
          </p:spPr>
          <p:txBody>
            <a:bodyPr wrap="none" lIns="0" tIns="0" rIns="0" bIns="0">
              <a:noAutofit/>
            </a:bodyPr>
            <a:lstStyle/>
            <a:p>
              <a:pPr algn="ctr" defTabSz="621030"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Shared</a:t>
              </a:r>
            </a:p>
            <a:p>
              <a:pPr algn="ctr" defTabSz="621030"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assessments</a:t>
              </a:r>
            </a:p>
          </p:txBody>
        </p:sp>
        <p:pic>
          <p:nvPicPr>
            <p:cNvPr id="189" name="Picture 188">
              <a:extLst>
                <a:ext uri="{FF2B5EF4-FFF2-40B4-BE49-F238E27FC236}">
                  <a16:creationId xmlns:a16="http://schemas.microsoft.com/office/drawing/2014/main" id="{46AC2241-FAB6-481D-AEC8-06C47234A522}"/>
                </a:ext>
              </a:extLst>
            </p:cNvPr>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51112" y="3074481"/>
              <a:ext cx="580606" cy="287345"/>
            </a:xfrm>
            <a:prstGeom prst="rect">
              <a:avLst/>
            </a:prstGeom>
          </p:spPr>
        </p:pic>
        <p:sp>
          <p:nvSpPr>
            <p:cNvPr id="190" name="Rectangle 189">
              <a:extLst>
                <a:ext uri="{FF2B5EF4-FFF2-40B4-BE49-F238E27FC236}">
                  <a16:creationId xmlns:a16="http://schemas.microsoft.com/office/drawing/2014/main" id="{D9E70AB8-9505-4065-A809-8E0673D6F086}"/>
                </a:ext>
              </a:extLst>
            </p:cNvPr>
            <p:cNvSpPr/>
            <p:nvPr/>
          </p:nvSpPr>
          <p:spPr>
            <a:xfrm>
              <a:off x="1502615" y="6089029"/>
              <a:ext cx="633925" cy="307690"/>
            </a:xfrm>
            <a:prstGeom prst="rect">
              <a:avLst/>
            </a:prstGeom>
          </p:spPr>
          <p:txBody>
            <a:bodyPr wrap="none" lIns="0" tIns="0" rIns="0" bIns="0" anchor="ctr">
              <a:noAutofit/>
            </a:bodyPr>
            <a:lstStyle/>
            <a:p>
              <a:pPr algn="ctr" defTabSz="621030"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Japan my</a:t>
              </a:r>
            </a:p>
            <a:p>
              <a:pPr algn="ctr" defTabSz="621030"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number act</a:t>
              </a:r>
            </a:p>
          </p:txBody>
        </p:sp>
        <p:pic>
          <p:nvPicPr>
            <p:cNvPr id="191" name="Picture 190">
              <a:extLst>
                <a:ext uri="{FF2B5EF4-FFF2-40B4-BE49-F238E27FC236}">
                  <a16:creationId xmlns:a16="http://schemas.microsoft.com/office/drawing/2014/main" id="{01573601-C637-4F9C-864E-82EA8BB1223E}"/>
                </a:ext>
              </a:extLst>
            </p:cNvPr>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1564941" y="5653137"/>
              <a:ext cx="509275" cy="389790"/>
            </a:xfrm>
            <a:prstGeom prst="rect">
              <a:avLst/>
            </a:prstGeom>
          </p:spPr>
        </p:pic>
        <p:pic>
          <p:nvPicPr>
            <p:cNvPr id="192" name="Picture 191">
              <a:extLst>
                <a:ext uri="{FF2B5EF4-FFF2-40B4-BE49-F238E27FC236}">
                  <a16:creationId xmlns:a16="http://schemas.microsoft.com/office/drawing/2014/main" id="{531BE2A8-166E-4127-BDF8-639A9E6D9ED1}"/>
                </a:ext>
              </a:extLst>
            </p:cNvPr>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07506" y="3012303"/>
              <a:ext cx="618456" cy="411701"/>
            </a:xfrm>
            <a:prstGeom prst="rect">
              <a:avLst/>
            </a:prstGeom>
          </p:spPr>
        </p:pic>
        <p:sp>
          <p:nvSpPr>
            <p:cNvPr id="193" name="Rectangle 192">
              <a:extLst>
                <a:ext uri="{FF2B5EF4-FFF2-40B4-BE49-F238E27FC236}">
                  <a16:creationId xmlns:a16="http://schemas.microsoft.com/office/drawing/2014/main" id="{A1602543-3965-4E88-B895-42E2FE2A2B9C}"/>
                </a:ext>
              </a:extLst>
            </p:cNvPr>
            <p:cNvSpPr/>
            <p:nvPr/>
          </p:nvSpPr>
          <p:spPr>
            <a:xfrm>
              <a:off x="6130588" y="3453167"/>
              <a:ext cx="761211" cy="153845"/>
            </a:xfrm>
            <a:prstGeom prst="rect">
              <a:avLst/>
            </a:prstGeom>
          </p:spPr>
          <p:txBody>
            <a:bodyPr wrap="none" lIns="0" tIns="0" rIns="0" bIns="0">
              <a:noAutofit/>
            </a:bodyPr>
            <a:lstStyle/>
            <a:p>
              <a:pPr algn="ctr" defTabSz="621030"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FACT UK</a:t>
              </a:r>
            </a:p>
          </p:txBody>
        </p:sp>
        <p:pic>
          <p:nvPicPr>
            <p:cNvPr id="194" name="Picture 17" descr="https://upload.wikimedia.org/wikipedia/commons/thumb/4/43/US-FederalTradeCommission-Seal.svg/2000px-US-FederalTradeCommission-Seal.svg.png">
              <a:extLst>
                <a:ext uri="{FF2B5EF4-FFF2-40B4-BE49-F238E27FC236}">
                  <a16:creationId xmlns:a16="http://schemas.microsoft.com/office/drawing/2014/main" id="{9A1CD3C9-B6AD-41CB-A801-05C5B287ABBB}"/>
                </a:ext>
              </a:extLst>
            </p:cNvPr>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531068" y="3847228"/>
              <a:ext cx="447148" cy="447148"/>
            </a:xfrm>
            <a:prstGeom prst="rect">
              <a:avLst/>
            </a:prstGeom>
            <a:noFill/>
            <a:extLst>
              <a:ext uri="{909E8E84-426E-40DD-AFC4-6F175D3DCCD1}">
                <a14:hiddenFill xmlns:a14="http://schemas.microsoft.com/office/drawing/2010/main">
                  <a:solidFill>
                    <a:srgbClr val="FFFFFF"/>
                  </a:solidFill>
                </a14:hiddenFill>
              </a:ext>
            </a:extLst>
          </p:spPr>
        </p:pic>
        <p:sp>
          <p:nvSpPr>
            <p:cNvPr id="195" name="Rectangle 194">
              <a:extLst>
                <a:ext uri="{FF2B5EF4-FFF2-40B4-BE49-F238E27FC236}">
                  <a16:creationId xmlns:a16="http://schemas.microsoft.com/office/drawing/2014/main" id="{2C6426BD-D26A-4AE1-947F-4B2245955666}"/>
                </a:ext>
              </a:extLst>
            </p:cNvPr>
            <p:cNvSpPr/>
            <p:nvPr/>
          </p:nvSpPr>
          <p:spPr>
            <a:xfrm>
              <a:off x="9370267" y="4305818"/>
              <a:ext cx="756846" cy="193964"/>
            </a:xfrm>
            <a:prstGeom prst="rect">
              <a:avLst/>
            </a:prstGeom>
          </p:spPr>
          <p:txBody>
            <a:bodyPr wrap="square">
              <a:spAutoFit/>
            </a:bodyPr>
            <a:lstStyle/>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GLBA</a:t>
              </a:r>
            </a:p>
          </p:txBody>
        </p:sp>
        <p:sp>
          <p:nvSpPr>
            <p:cNvPr id="196" name="Rectangle 195">
              <a:extLst>
                <a:ext uri="{FF2B5EF4-FFF2-40B4-BE49-F238E27FC236}">
                  <a16:creationId xmlns:a16="http://schemas.microsoft.com/office/drawing/2014/main" id="{9C6C760D-E84A-46C5-82C8-9EE84B8570D8}"/>
                </a:ext>
              </a:extLst>
            </p:cNvPr>
            <p:cNvSpPr/>
            <p:nvPr/>
          </p:nvSpPr>
          <p:spPr>
            <a:xfrm>
              <a:off x="5203136" y="6096422"/>
              <a:ext cx="491583" cy="292901"/>
            </a:xfrm>
            <a:prstGeom prst="rect">
              <a:avLst/>
            </a:prstGeom>
          </p:spPr>
          <p:txBody>
            <a:bodyPr wrap="square" anchor="ctr">
              <a:spAutoFit/>
            </a:bodyPr>
            <a:lstStyle/>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Spain</a:t>
              </a:r>
            </a:p>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ENS</a:t>
              </a:r>
            </a:p>
          </p:txBody>
        </p:sp>
        <p:pic>
          <p:nvPicPr>
            <p:cNvPr id="197" name="Picture 196" descr="Spain ENS Logo">
              <a:extLst>
                <a:ext uri="{FF2B5EF4-FFF2-40B4-BE49-F238E27FC236}">
                  <a16:creationId xmlns:a16="http://schemas.microsoft.com/office/drawing/2014/main" id="{4B25FC0C-750D-4617-A3F7-2F7EF7EEF989}"/>
                </a:ext>
              </a:extLst>
            </p:cNvPr>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5097918" y="5624175"/>
              <a:ext cx="702019" cy="537314"/>
            </a:xfrm>
            <a:prstGeom prst="rect">
              <a:avLst/>
            </a:prstGeom>
            <a:noFill/>
            <a:extLst>
              <a:ext uri="{909E8E84-426E-40DD-AFC4-6F175D3DCCD1}">
                <a14:hiddenFill xmlns:a14="http://schemas.microsoft.com/office/drawing/2010/main">
                  <a:solidFill>
                    <a:srgbClr val="FFFFFF"/>
                  </a:solidFill>
                </a14:hiddenFill>
              </a:ext>
            </a:extLst>
          </p:spPr>
        </p:pic>
        <p:sp>
          <p:nvSpPr>
            <p:cNvPr id="198" name="Rectangle 197">
              <a:extLst>
                <a:ext uri="{FF2B5EF4-FFF2-40B4-BE49-F238E27FC236}">
                  <a16:creationId xmlns:a16="http://schemas.microsoft.com/office/drawing/2014/main" id="{B51C0714-F77C-48BD-A66B-3237F8C62985}"/>
                </a:ext>
              </a:extLst>
            </p:cNvPr>
            <p:cNvSpPr/>
            <p:nvPr/>
          </p:nvSpPr>
          <p:spPr>
            <a:xfrm>
              <a:off x="1558689" y="3453168"/>
              <a:ext cx="564088" cy="275923"/>
            </a:xfrm>
            <a:prstGeom prst="rect">
              <a:avLst/>
            </a:prstGeom>
          </p:spPr>
          <p:txBody>
            <a:bodyPr wrap="none" lIns="0" tIns="0" rIns="0" bIns="0">
              <a:noAutofit/>
            </a:bodyPr>
            <a:lstStyle/>
            <a:p>
              <a:pPr algn="ctr" defTabSz="621030"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PCI DSS</a:t>
              </a:r>
            </a:p>
            <a:p>
              <a:pPr algn="ctr" defTabSz="621030"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level 1</a:t>
              </a:r>
            </a:p>
          </p:txBody>
        </p:sp>
        <p:pic>
          <p:nvPicPr>
            <p:cNvPr id="199" name="Picture 2" descr="https://www.basefarm.com/sites/default/files/media/Article/basefarm-pci-dss_0.jpg">
              <a:extLst>
                <a:ext uri="{FF2B5EF4-FFF2-40B4-BE49-F238E27FC236}">
                  <a16:creationId xmlns:a16="http://schemas.microsoft.com/office/drawing/2014/main" id="{C828BCE4-FFCB-4211-9311-46CB993D0C8F}"/>
                </a:ext>
              </a:extLst>
            </p:cNvPr>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3347" y="3023137"/>
              <a:ext cx="571119" cy="390033"/>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6" descr="http://www.elevation-us.com/wp-content/uploads/2016/01/CMS-logo.png">
              <a:extLst>
                <a:ext uri="{FF2B5EF4-FFF2-40B4-BE49-F238E27FC236}">
                  <a16:creationId xmlns:a16="http://schemas.microsoft.com/office/drawing/2014/main" id="{07EA962B-464C-4156-BA7B-9B9EEEFCAD5A}"/>
                </a:ext>
              </a:extLst>
            </p:cNvPr>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555265" y="3856623"/>
              <a:ext cx="856716" cy="428359"/>
            </a:xfrm>
            <a:prstGeom prst="rect">
              <a:avLst/>
            </a:prstGeom>
            <a:noFill/>
            <a:extLst>
              <a:ext uri="{909E8E84-426E-40DD-AFC4-6F175D3DCCD1}">
                <a14:hiddenFill xmlns:a14="http://schemas.microsoft.com/office/drawing/2010/main">
                  <a:solidFill>
                    <a:srgbClr val="FFFFFF"/>
                  </a:solidFill>
                </a14:hiddenFill>
              </a:ext>
            </a:extLst>
          </p:spPr>
        </p:pic>
        <p:sp>
          <p:nvSpPr>
            <p:cNvPr id="201" name="Rectangle 200">
              <a:extLst>
                <a:ext uri="{FF2B5EF4-FFF2-40B4-BE49-F238E27FC236}">
                  <a16:creationId xmlns:a16="http://schemas.microsoft.com/office/drawing/2014/main" id="{37272908-7D14-4DF5-AD7B-3E2E4837F28C}"/>
                </a:ext>
              </a:extLst>
            </p:cNvPr>
            <p:cNvSpPr/>
            <p:nvPr/>
          </p:nvSpPr>
          <p:spPr>
            <a:xfrm>
              <a:off x="4605201" y="4305818"/>
              <a:ext cx="756845" cy="193964"/>
            </a:xfrm>
            <a:prstGeom prst="rect">
              <a:avLst/>
            </a:prstGeom>
          </p:spPr>
          <p:txBody>
            <a:bodyPr wrap="square">
              <a:spAutoFit/>
            </a:bodyPr>
            <a:lstStyle/>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MARS-E</a:t>
              </a:r>
            </a:p>
          </p:txBody>
        </p:sp>
        <p:sp>
          <p:nvSpPr>
            <p:cNvPr id="202" name="Rectangle 201">
              <a:extLst>
                <a:ext uri="{FF2B5EF4-FFF2-40B4-BE49-F238E27FC236}">
                  <a16:creationId xmlns:a16="http://schemas.microsoft.com/office/drawing/2014/main" id="{0EC11ACF-3D62-47C0-820E-9D489559BC43}"/>
                </a:ext>
              </a:extLst>
            </p:cNvPr>
            <p:cNvSpPr/>
            <p:nvPr/>
          </p:nvSpPr>
          <p:spPr>
            <a:xfrm>
              <a:off x="11156189" y="4305817"/>
              <a:ext cx="401072" cy="193964"/>
            </a:xfrm>
            <a:prstGeom prst="rect">
              <a:avLst/>
            </a:prstGeom>
          </p:spPr>
          <p:txBody>
            <a:bodyPr wrap="none">
              <a:spAutoFit/>
            </a:bodyPr>
            <a:lstStyle/>
            <a:p>
              <a:pPr algn="ctr" defTabSz="593687"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FFIEC</a:t>
              </a:r>
            </a:p>
          </p:txBody>
        </p:sp>
        <p:pic>
          <p:nvPicPr>
            <p:cNvPr id="203" name="Picture 8" descr="https://upload.wikimedia.org/wikipedia/commons/thumb/e/ed/US-FFIEC-Logo.svg/1000px-US-FFIEC-Logo.svg.png">
              <a:extLst>
                <a:ext uri="{FF2B5EF4-FFF2-40B4-BE49-F238E27FC236}">
                  <a16:creationId xmlns:a16="http://schemas.microsoft.com/office/drawing/2014/main" id="{8C04C6A7-70DE-4575-AF2B-16A23A53C6F6}"/>
                </a:ext>
              </a:extLst>
            </p:cNvPr>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1041040" y="3948000"/>
              <a:ext cx="631368" cy="245602"/>
            </a:xfrm>
            <a:prstGeom prst="rect">
              <a:avLst/>
            </a:prstGeom>
            <a:noFill/>
            <a:extLst>
              <a:ext uri="{909E8E84-426E-40DD-AFC4-6F175D3DCCD1}">
                <a14:hiddenFill xmlns:a14="http://schemas.microsoft.com/office/drawing/2010/main">
                  <a:solidFill>
                    <a:srgbClr val="FFFFFF"/>
                  </a:solidFill>
                </a14:hiddenFill>
              </a:ext>
            </a:extLst>
          </p:spPr>
        </p:pic>
        <p:sp>
          <p:nvSpPr>
            <p:cNvPr id="204" name="Rectangle 203">
              <a:extLst>
                <a:ext uri="{FF2B5EF4-FFF2-40B4-BE49-F238E27FC236}">
                  <a16:creationId xmlns:a16="http://schemas.microsoft.com/office/drawing/2014/main" id="{B0B83D1F-C714-4527-9D9A-80F74D7E4728}"/>
                </a:ext>
              </a:extLst>
            </p:cNvPr>
            <p:cNvSpPr/>
            <p:nvPr/>
          </p:nvSpPr>
          <p:spPr>
            <a:xfrm>
              <a:off x="7465043" y="5270207"/>
              <a:ext cx="502325" cy="292901"/>
            </a:xfrm>
            <a:prstGeom prst="rect">
              <a:avLst/>
            </a:prstGeom>
          </p:spPr>
          <p:txBody>
            <a:bodyPr wrap="square" anchor="ctr">
              <a:spAutoFit/>
            </a:bodyPr>
            <a:lstStyle/>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China</a:t>
              </a:r>
            </a:p>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TRUCS</a:t>
              </a:r>
            </a:p>
          </p:txBody>
        </p:sp>
        <p:pic>
          <p:nvPicPr>
            <p:cNvPr id="205" name="Picture 204">
              <a:extLst>
                <a:ext uri="{FF2B5EF4-FFF2-40B4-BE49-F238E27FC236}">
                  <a16:creationId xmlns:a16="http://schemas.microsoft.com/office/drawing/2014/main" id="{B710CE08-117A-426F-A8E4-D520E42060B9}"/>
                </a:ext>
              </a:extLst>
            </p:cNvPr>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57302" y="4834574"/>
              <a:ext cx="517807" cy="374486"/>
            </a:xfrm>
            <a:prstGeom prst="rect">
              <a:avLst/>
            </a:prstGeom>
          </p:spPr>
        </p:pic>
        <p:pic>
          <p:nvPicPr>
            <p:cNvPr id="206" name="Picture 205">
              <a:extLst>
                <a:ext uri="{FF2B5EF4-FFF2-40B4-BE49-F238E27FC236}">
                  <a16:creationId xmlns:a16="http://schemas.microsoft.com/office/drawing/2014/main" id="{53391F70-9CC5-4B1C-BA85-7CB16895AB61}"/>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565024" y="2000701"/>
              <a:ext cx="586614" cy="537038"/>
            </a:xfrm>
            <a:prstGeom prst="rect">
              <a:avLst/>
            </a:prstGeom>
          </p:spPr>
        </p:pic>
        <p:sp>
          <p:nvSpPr>
            <p:cNvPr id="207" name="Rectangle 206">
              <a:extLst>
                <a:ext uri="{FF2B5EF4-FFF2-40B4-BE49-F238E27FC236}">
                  <a16:creationId xmlns:a16="http://schemas.microsoft.com/office/drawing/2014/main" id="{4FC1C309-2202-46DE-9F53-E22DD4C73E02}"/>
                </a:ext>
              </a:extLst>
            </p:cNvPr>
            <p:cNvSpPr/>
            <p:nvPr/>
          </p:nvSpPr>
          <p:spPr>
            <a:xfrm>
              <a:off x="1477727" y="2595365"/>
              <a:ext cx="761211" cy="153845"/>
            </a:xfrm>
            <a:prstGeom prst="rect">
              <a:avLst/>
            </a:prstGeom>
          </p:spPr>
          <p:txBody>
            <a:bodyPr wrap="none" lIns="0" tIns="0" rIns="0" bIns="0">
              <a:noAutofit/>
            </a:bodyPr>
            <a:lstStyle/>
            <a:p>
              <a:pPr algn="ctr" defTabSz="621030"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SOC 2 Type 2</a:t>
              </a:r>
            </a:p>
          </p:txBody>
        </p:sp>
        <p:pic>
          <p:nvPicPr>
            <p:cNvPr id="208" name="Picture 207">
              <a:extLst>
                <a:ext uri="{FF2B5EF4-FFF2-40B4-BE49-F238E27FC236}">
                  <a16:creationId xmlns:a16="http://schemas.microsoft.com/office/drawing/2014/main" id="{FD40DD55-F648-4084-AEF0-00F258092F64}"/>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3848143" y="2000701"/>
              <a:ext cx="586614" cy="537038"/>
            </a:xfrm>
            <a:prstGeom prst="rect">
              <a:avLst/>
            </a:prstGeom>
          </p:spPr>
        </p:pic>
        <p:sp>
          <p:nvSpPr>
            <p:cNvPr id="209" name="Rectangle 208">
              <a:extLst>
                <a:ext uri="{FF2B5EF4-FFF2-40B4-BE49-F238E27FC236}">
                  <a16:creationId xmlns:a16="http://schemas.microsoft.com/office/drawing/2014/main" id="{BFD08E6B-6A5A-4696-BD19-C29F5D34D06B}"/>
                </a:ext>
              </a:extLst>
            </p:cNvPr>
            <p:cNvSpPr/>
            <p:nvPr/>
          </p:nvSpPr>
          <p:spPr>
            <a:xfrm>
              <a:off x="3760847" y="2595365"/>
              <a:ext cx="761211" cy="153845"/>
            </a:xfrm>
            <a:prstGeom prst="rect">
              <a:avLst/>
            </a:prstGeom>
          </p:spPr>
          <p:txBody>
            <a:bodyPr wrap="none" lIns="0" tIns="0" rIns="0" bIns="0">
              <a:noAutofit/>
            </a:bodyPr>
            <a:lstStyle/>
            <a:p>
              <a:pPr algn="ctr" defTabSz="621030"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SOC 3</a:t>
              </a:r>
            </a:p>
          </p:txBody>
        </p:sp>
        <p:pic>
          <p:nvPicPr>
            <p:cNvPr id="210" name="Picture 10" descr="http://flaglane.com/download/canadian-flag/canadian-flag-graphic.png">
              <a:extLst>
                <a:ext uri="{FF2B5EF4-FFF2-40B4-BE49-F238E27FC236}">
                  <a16:creationId xmlns:a16="http://schemas.microsoft.com/office/drawing/2014/main" id="{A92A95A1-EA4C-44AC-A3B3-9005B6B7F8E8}"/>
                </a:ext>
              </a:extLst>
            </p:cNvPr>
            <p:cNvPicPr>
              <a:picLocks noChangeAspect="1" noChangeArrowheads="1"/>
            </p:cNvPicPr>
            <p:nvPr/>
          </p:nvPicPr>
          <p:blipFill>
            <a:blip r:embed="rId32" cstate="screen">
              <a:extLst>
                <a:ext uri="{28A0092B-C50C-407E-A947-70E740481C1C}">
                  <a14:useLocalDpi xmlns:a14="http://schemas.microsoft.com/office/drawing/2010/main" val="0"/>
                </a:ext>
              </a:extLst>
            </a:blip>
            <a:srcRect/>
            <a:stretch>
              <a:fillRect/>
            </a:stretch>
          </p:blipFill>
          <p:spPr bwMode="auto">
            <a:xfrm>
              <a:off x="8711476" y="5734443"/>
              <a:ext cx="454351" cy="227176"/>
            </a:xfrm>
            <a:prstGeom prst="rect">
              <a:avLst/>
            </a:prstGeom>
            <a:noFill/>
            <a:extLst>
              <a:ext uri="{909E8E84-426E-40DD-AFC4-6F175D3DCCD1}">
                <a14:hiddenFill xmlns:a14="http://schemas.microsoft.com/office/drawing/2010/main">
                  <a:solidFill>
                    <a:srgbClr val="FFFFFF"/>
                  </a:solidFill>
                </a14:hiddenFill>
              </a:ext>
            </a:extLst>
          </p:spPr>
        </p:pic>
        <p:sp>
          <p:nvSpPr>
            <p:cNvPr id="211" name="Rectangle 210">
              <a:extLst>
                <a:ext uri="{FF2B5EF4-FFF2-40B4-BE49-F238E27FC236}">
                  <a16:creationId xmlns:a16="http://schemas.microsoft.com/office/drawing/2014/main" id="{5746C30A-1E3D-44C1-807B-1DBB8EF3DE2E}"/>
                </a:ext>
              </a:extLst>
            </p:cNvPr>
            <p:cNvSpPr/>
            <p:nvPr/>
          </p:nvSpPr>
          <p:spPr>
            <a:xfrm>
              <a:off x="8569956" y="6096422"/>
              <a:ext cx="764423" cy="292901"/>
            </a:xfrm>
            <a:prstGeom prst="rect">
              <a:avLst/>
            </a:prstGeom>
          </p:spPr>
          <p:txBody>
            <a:bodyPr wrap="square" anchor="ctr">
              <a:spAutoFit/>
            </a:bodyPr>
            <a:lstStyle/>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Canada</a:t>
              </a:r>
            </a:p>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privacy laws</a:t>
              </a:r>
            </a:p>
          </p:txBody>
        </p:sp>
        <p:sp>
          <p:nvSpPr>
            <p:cNvPr id="212" name="Rectangle 211">
              <a:extLst>
                <a:ext uri="{FF2B5EF4-FFF2-40B4-BE49-F238E27FC236}">
                  <a16:creationId xmlns:a16="http://schemas.microsoft.com/office/drawing/2014/main" id="{FDEC4D3F-B7C2-4A25-AF80-A2E33359226D}"/>
                </a:ext>
              </a:extLst>
            </p:cNvPr>
            <p:cNvSpPr/>
            <p:nvPr/>
          </p:nvSpPr>
          <p:spPr>
            <a:xfrm>
              <a:off x="4583576" y="3453167"/>
              <a:ext cx="761211" cy="153844"/>
            </a:xfrm>
            <a:prstGeom prst="rect">
              <a:avLst/>
            </a:prstGeom>
          </p:spPr>
          <p:txBody>
            <a:bodyPr wrap="none" lIns="0" tIns="0" rIns="0" bIns="0">
              <a:noAutofit/>
            </a:bodyPr>
            <a:lstStyle/>
            <a:p>
              <a:pPr algn="ctr" defTabSz="621030"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MPAA</a:t>
              </a:r>
            </a:p>
          </p:txBody>
        </p:sp>
        <p:pic>
          <p:nvPicPr>
            <p:cNvPr id="213" name="Picture 2" descr="http://vignette1.wikia.nocookie.net/logopedia/images/5/57/MPAA.jpg/revision/latest?cb=20110729215806">
              <a:extLst>
                <a:ext uri="{FF2B5EF4-FFF2-40B4-BE49-F238E27FC236}">
                  <a16:creationId xmlns:a16="http://schemas.microsoft.com/office/drawing/2014/main" id="{3988F237-8B1D-48F0-B567-63391A32F32E}"/>
                </a:ext>
              </a:extLst>
            </p:cNvPr>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4607" y="3087652"/>
              <a:ext cx="467751" cy="261003"/>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13">
              <a:extLst>
                <a:ext uri="{FF2B5EF4-FFF2-40B4-BE49-F238E27FC236}">
                  <a16:creationId xmlns:a16="http://schemas.microsoft.com/office/drawing/2014/main" id="{41E89A5E-8DE2-4AAB-A3D2-E91D2268C41E}"/>
                </a:ext>
              </a:extLst>
            </p:cNvPr>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92554" y="5624954"/>
              <a:ext cx="310561" cy="446156"/>
            </a:xfrm>
            <a:prstGeom prst="rect">
              <a:avLst/>
            </a:prstGeom>
          </p:spPr>
        </p:pic>
        <p:sp>
          <p:nvSpPr>
            <p:cNvPr id="215" name="Rectangle 214">
              <a:extLst>
                <a:ext uri="{FF2B5EF4-FFF2-40B4-BE49-F238E27FC236}">
                  <a16:creationId xmlns:a16="http://schemas.microsoft.com/office/drawing/2014/main" id="{CFF3B35A-1147-45B1-B0FB-19A5BDEDB333}"/>
                </a:ext>
              </a:extLst>
            </p:cNvPr>
            <p:cNvSpPr/>
            <p:nvPr/>
          </p:nvSpPr>
          <p:spPr>
            <a:xfrm>
              <a:off x="9871890" y="6096423"/>
              <a:ext cx="551884" cy="292901"/>
            </a:xfrm>
            <a:prstGeom prst="rect">
              <a:avLst/>
            </a:prstGeom>
          </p:spPr>
          <p:txBody>
            <a:bodyPr wrap="square" anchor="ctr">
              <a:spAutoFit/>
            </a:bodyPr>
            <a:lstStyle/>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Privacy</a:t>
              </a:r>
            </a:p>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shield</a:t>
              </a:r>
            </a:p>
          </p:txBody>
        </p:sp>
        <p:pic>
          <p:nvPicPr>
            <p:cNvPr id="216" name="Picture 14" descr="http://www.theauditpeople.com/sites/default/files/pictures/iso-logo.png">
              <a:extLst>
                <a:ext uri="{FF2B5EF4-FFF2-40B4-BE49-F238E27FC236}">
                  <a16:creationId xmlns:a16="http://schemas.microsoft.com/office/drawing/2014/main" id="{A879B0C6-42DE-4394-95ED-7B3E8B022FCD}"/>
                </a:ext>
              </a:extLst>
            </p:cNvPr>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26736" y="118779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217" name="Rectangle 216">
              <a:extLst>
                <a:ext uri="{FF2B5EF4-FFF2-40B4-BE49-F238E27FC236}">
                  <a16:creationId xmlns:a16="http://schemas.microsoft.com/office/drawing/2014/main" id="{7097B723-A111-47A5-A2C6-A16459E6D5B1}"/>
                </a:ext>
              </a:extLst>
            </p:cNvPr>
            <p:cNvSpPr/>
            <p:nvPr/>
          </p:nvSpPr>
          <p:spPr>
            <a:xfrm>
              <a:off x="8636418" y="1740175"/>
              <a:ext cx="578520" cy="153845"/>
            </a:xfrm>
            <a:prstGeom prst="rect">
              <a:avLst/>
            </a:prstGeom>
          </p:spPr>
          <p:txBody>
            <a:bodyPr wrap="none" lIns="0" tIns="0" rIns="0" bIns="0">
              <a:noAutofit/>
            </a:bodyPr>
            <a:lstStyle/>
            <a:p>
              <a:pPr algn="ctr" defTabSz="621030"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ISO 22301</a:t>
              </a:r>
            </a:p>
          </p:txBody>
        </p:sp>
        <p:sp>
          <p:nvSpPr>
            <p:cNvPr id="218" name="Rectangle 217">
              <a:extLst>
                <a:ext uri="{FF2B5EF4-FFF2-40B4-BE49-F238E27FC236}">
                  <a16:creationId xmlns:a16="http://schemas.microsoft.com/office/drawing/2014/main" id="{A0D3A883-A047-4BD1-9747-1BFDDDE478AD}"/>
                </a:ext>
              </a:extLst>
            </p:cNvPr>
            <p:cNvSpPr/>
            <p:nvPr/>
          </p:nvSpPr>
          <p:spPr>
            <a:xfrm>
              <a:off x="7494070" y="6096423"/>
              <a:ext cx="444270" cy="292901"/>
            </a:xfrm>
            <a:prstGeom prst="rect">
              <a:avLst/>
            </a:prstGeom>
          </p:spPr>
          <p:txBody>
            <a:bodyPr wrap="square" anchor="ctr">
              <a:spAutoFit/>
            </a:bodyPr>
            <a:lstStyle/>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India</a:t>
              </a:r>
            </a:p>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MeitY</a:t>
              </a:r>
            </a:p>
          </p:txBody>
        </p:sp>
        <p:pic>
          <p:nvPicPr>
            <p:cNvPr id="219" name="Picture 218">
              <a:extLst>
                <a:ext uri="{FF2B5EF4-FFF2-40B4-BE49-F238E27FC236}">
                  <a16:creationId xmlns:a16="http://schemas.microsoft.com/office/drawing/2014/main" id="{0B7E8BDE-5D25-4907-A0CC-4F5757834008}"/>
                </a:ext>
              </a:extLst>
            </p:cNvPr>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7499222" y="5727456"/>
              <a:ext cx="433967" cy="241155"/>
            </a:xfrm>
            <a:prstGeom prst="rect">
              <a:avLst/>
            </a:prstGeom>
          </p:spPr>
        </p:pic>
        <p:sp>
          <p:nvSpPr>
            <p:cNvPr id="220" name="Rectangle 219">
              <a:extLst>
                <a:ext uri="{FF2B5EF4-FFF2-40B4-BE49-F238E27FC236}">
                  <a16:creationId xmlns:a16="http://schemas.microsoft.com/office/drawing/2014/main" id="{0173862A-CAFE-4F03-A5D0-DF90441A012C}"/>
                </a:ext>
              </a:extLst>
            </p:cNvPr>
            <p:cNvSpPr/>
            <p:nvPr/>
          </p:nvSpPr>
          <p:spPr>
            <a:xfrm>
              <a:off x="10971821" y="6102659"/>
              <a:ext cx="778796" cy="391839"/>
            </a:xfrm>
            <a:prstGeom prst="rect">
              <a:avLst/>
            </a:prstGeom>
          </p:spPr>
          <p:txBody>
            <a:bodyPr wrap="square" anchor="ctr">
              <a:spAutoFit/>
            </a:bodyPr>
            <a:lstStyle/>
            <a:p>
              <a:pPr algn="ctr" defTabSz="593687"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Germany IT</a:t>
              </a:r>
            </a:p>
            <a:p>
              <a:pPr algn="ctr" defTabSz="593687"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Grundschutz</a:t>
              </a:r>
            </a:p>
            <a:p>
              <a:pPr algn="ctr" defTabSz="593687"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workbook</a:t>
              </a:r>
            </a:p>
          </p:txBody>
        </p:sp>
        <p:pic>
          <p:nvPicPr>
            <p:cNvPr id="221" name="Picture 220">
              <a:extLst>
                <a:ext uri="{FF2B5EF4-FFF2-40B4-BE49-F238E27FC236}">
                  <a16:creationId xmlns:a16="http://schemas.microsoft.com/office/drawing/2014/main" id="{5AC36234-515E-4D8D-9F5D-FE400E48F287}"/>
                </a:ext>
              </a:extLst>
            </p:cNvPr>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5846" y="5650099"/>
              <a:ext cx="410746" cy="395864"/>
            </a:xfrm>
            <a:prstGeom prst="rect">
              <a:avLst/>
            </a:prstGeom>
          </p:spPr>
        </p:pic>
        <p:sp>
          <p:nvSpPr>
            <p:cNvPr id="222" name="Rectangle 221">
              <a:extLst>
                <a:ext uri="{FF2B5EF4-FFF2-40B4-BE49-F238E27FC236}">
                  <a16:creationId xmlns:a16="http://schemas.microsoft.com/office/drawing/2014/main" id="{23DA14F7-FD95-41D5-9F85-CBF8D8CEADAE}"/>
                </a:ext>
              </a:extLst>
            </p:cNvPr>
            <p:cNvSpPr/>
            <p:nvPr/>
          </p:nvSpPr>
          <p:spPr>
            <a:xfrm>
              <a:off x="6360440" y="6096423"/>
              <a:ext cx="466782" cy="292901"/>
            </a:xfrm>
            <a:prstGeom prst="rect">
              <a:avLst/>
            </a:prstGeom>
          </p:spPr>
          <p:txBody>
            <a:bodyPr wrap="square" anchor="ctr">
              <a:spAutoFit/>
            </a:bodyPr>
            <a:lstStyle/>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Spain</a:t>
              </a:r>
            </a:p>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DPA</a:t>
              </a:r>
            </a:p>
          </p:txBody>
        </p:sp>
        <p:pic>
          <p:nvPicPr>
            <p:cNvPr id="223" name="Picture 222">
              <a:extLst>
                <a:ext uri="{FF2B5EF4-FFF2-40B4-BE49-F238E27FC236}">
                  <a16:creationId xmlns:a16="http://schemas.microsoft.com/office/drawing/2014/main" id="{1D92CB16-CC8D-4B02-B55E-4D3B5AE950A7}"/>
                </a:ext>
              </a:extLst>
            </p:cNvPr>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6425888" y="5655234"/>
              <a:ext cx="335889" cy="385599"/>
            </a:xfrm>
            <a:prstGeom prst="rect">
              <a:avLst/>
            </a:prstGeom>
          </p:spPr>
        </p:pic>
        <p:pic>
          <p:nvPicPr>
            <p:cNvPr id="224" name="Picture 223">
              <a:extLst>
                <a:ext uri="{FF2B5EF4-FFF2-40B4-BE49-F238E27FC236}">
                  <a16:creationId xmlns:a16="http://schemas.microsoft.com/office/drawing/2014/main" id="{A2A08CF0-5AC3-46BC-9148-0074CDC10BA3}"/>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528753" y="2117025"/>
              <a:ext cx="793853" cy="304393"/>
            </a:xfrm>
            <a:prstGeom prst="rect">
              <a:avLst/>
            </a:prstGeom>
          </p:spPr>
        </p:pic>
        <p:sp>
          <p:nvSpPr>
            <p:cNvPr id="225" name="Rectangle 224">
              <a:extLst>
                <a:ext uri="{FF2B5EF4-FFF2-40B4-BE49-F238E27FC236}">
                  <a16:creationId xmlns:a16="http://schemas.microsoft.com/office/drawing/2014/main" id="{803250B7-9575-4AF8-9260-614A44966246}"/>
                </a:ext>
              </a:extLst>
            </p:cNvPr>
            <p:cNvSpPr/>
            <p:nvPr/>
          </p:nvSpPr>
          <p:spPr>
            <a:xfrm>
              <a:off x="8503407" y="2514268"/>
              <a:ext cx="844544" cy="307690"/>
            </a:xfrm>
            <a:prstGeom prst="rect">
              <a:avLst/>
            </a:prstGeom>
          </p:spPr>
          <p:txBody>
            <a:bodyPr wrap="none" lIns="0" tIns="0" rIns="0" bIns="0">
              <a:noAutofit/>
            </a:bodyPr>
            <a:lstStyle/>
            <a:p>
              <a:pPr algn="ctr" defTabSz="621030"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CSA STAR</a:t>
              </a:r>
            </a:p>
            <a:p>
              <a:pPr algn="ctr" defTabSz="621030"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certification</a:t>
              </a:r>
            </a:p>
            <a:p>
              <a:pPr algn="ctr" defTabSz="621030" fontAlgn="ctr">
                <a:lnSpc>
                  <a:spcPct val="90000"/>
                </a:lnSpc>
                <a:defRPr/>
              </a:pPr>
              <a:endPar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pic>
          <p:nvPicPr>
            <p:cNvPr id="226" name="Picture 225">
              <a:extLst>
                <a:ext uri="{FF2B5EF4-FFF2-40B4-BE49-F238E27FC236}">
                  <a16:creationId xmlns:a16="http://schemas.microsoft.com/office/drawing/2014/main" id="{C73B98CA-8BCA-46CA-80DA-A6A5B4C96AC2}"/>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0956109" y="2117025"/>
              <a:ext cx="793853" cy="304393"/>
            </a:xfrm>
            <a:prstGeom prst="rect">
              <a:avLst/>
            </a:prstGeom>
          </p:spPr>
        </p:pic>
        <p:sp>
          <p:nvSpPr>
            <p:cNvPr id="227" name="Rectangle 226">
              <a:extLst>
                <a:ext uri="{FF2B5EF4-FFF2-40B4-BE49-F238E27FC236}">
                  <a16:creationId xmlns:a16="http://schemas.microsoft.com/office/drawing/2014/main" id="{98DD49AE-C972-408A-8E1C-611054F263A0}"/>
                </a:ext>
              </a:extLst>
            </p:cNvPr>
            <p:cNvSpPr/>
            <p:nvPr/>
          </p:nvSpPr>
          <p:spPr>
            <a:xfrm>
              <a:off x="10930763" y="2514268"/>
              <a:ext cx="844544" cy="307690"/>
            </a:xfrm>
            <a:prstGeom prst="rect">
              <a:avLst/>
            </a:prstGeom>
          </p:spPr>
          <p:txBody>
            <a:bodyPr wrap="none" lIns="0" tIns="0" rIns="0" bIns="0">
              <a:noAutofit/>
            </a:bodyPr>
            <a:lstStyle/>
            <a:p>
              <a:pPr algn="ctr" defTabSz="621030"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CSA STAR</a:t>
              </a:r>
            </a:p>
            <a:p>
              <a:pPr algn="ctr" defTabSz="621030"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attestation</a:t>
              </a:r>
            </a:p>
            <a:p>
              <a:pPr algn="ctr" defTabSz="621030" fontAlgn="ctr">
                <a:lnSpc>
                  <a:spcPct val="90000"/>
                </a:lnSpc>
                <a:defRPr/>
              </a:pPr>
              <a:endPar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pic>
          <p:nvPicPr>
            <p:cNvPr id="228" name="Picture 9" descr="https://hitrustalliance.net/content/uploads/2015/09/HiTrustLogo.png">
              <a:extLst>
                <a:ext uri="{FF2B5EF4-FFF2-40B4-BE49-F238E27FC236}">
                  <a16:creationId xmlns:a16="http://schemas.microsoft.com/office/drawing/2014/main" id="{F6CCF58B-C169-4CA3-83A2-432DFCC5F599}"/>
                </a:ext>
              </a:extLst>
            </p:cNvPr>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529266" y="3942819"/>
              <a:ext cx="613900" cy="255967"/>
            </a:xfrm>
            <a:prstGeom prst="rect">
              <a:avLst/>
            </a:prstGeom>
            <a:noFill/>
            <a:extLst>
              <a:ext uri="{909E8E84-426E-40DD-AFC4-6F175D3DCCD1}">
                <a14:hiddenFill xmlns:a14="http://schemas.microsoft.com/office/drawing/2010/main">
                  <a:solidFill>
                    <a:srgbClr val="FFFFFF"/>
                  </a:solidFill>
                </a14:hiddenFill>
              </a:ext>
            </a:extLst>
          </p:spPr>
        </p:pic>
        <p:sp>
          <p:nvSpPr>
            <p:cNvPr id="229" name="Rectangle 228">
              <a:extLst>
                <a:ext uri="{FF2B5EF4-FFF2-40B4-BE49-F238E27FC236}">
                  <a16:creationId xmlns:a16="http://schemas.microsoft.com/office/drawing/2014/main" id="{7C8D5131-DA13-4DAE-A348-7742E1753840}"/>
                </a:ext>
              </a:extLst>
            </p:cNvPr>
            <p:cNvSpPr/>
            <p:nvPr/>
          </p:nvSpPr>
          <p:spPr>
            <a:xfrm>
              <a:off x="1464311" y="4305818"/>
              <a:ext cx="756846" cy="193964"/>
            </a:xfrm>
            <a:prstGeom prst="rect">
              <a:avLst/>
            </a:prstGeom>
          </p:spPr>
          <p:txBody>
            <a:bodyPr wrap="square">
              <a:spAutoFit/>
            </a:bodyPr>
            <a:lstStyle/>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HITRUST</a:t>
              </a:r>
            </a:p>
          </p:txBody>
        </p:sp>
        <p:pic>
          <p:nvPicPr>
            <p:cNvPr id="230" name="Picture 229">
              <a:extLst>
                <a:ext uri="{FF2B5EF4-FFF2-40B4-BE49-F238E27FC236}">
                  <a16:creationId xmlns:a16="http://schemas.microsoft.com/office/drawing/2014/main" id="{FA300729-8870-47DB-A375-3B7D7999BCA7}"/>
                </a:ext>
              </a:extLst>
            </p:cNvPr>
            <p:cNvPicPr>
              <a:picLocks noChangeAspect="1"/>
            </p:cNvPicPr>
            <p:nvPr/>
          </p:nvPicPr>
          <p:blipFill>
            <a:blip r:embed="rId39" cstate="screen">
              <a:extLst>
                <a:ext uri="{28A0092B-C50C-407E-A947-70E740481C1C}">
                  <a14:useLocalDpi xmlns:a14="http://schemas.microsoft.com/office/drawing/2010/main" val="0"/>
                </a:ext>
              </a:extLst>
            </a:blip>
            <a:stretch>
              <a:fillRect/>
            </a:stretch>
          </p:blipFill>
          <p:spPr>
            <a:xfrm>
              <a:off x="6231518" y="3948068"/>
              <a:ext cx="613073" cy="245469"/>
            </a:xfrm>
            <a:prstGeom prst="rect">
              <a:avLst/>
            </a:prstGeom>
          </p:spPr>
        </p:pic>
        <p:sp>
          <p:nvSpPr>
            <p:cNvPr id="231" name="Rectangle 230">
              <a:extLst>
                <a:ext uri="{FF2B5EF4-FFF2-40B4-BE49-F238E27FC236}">
                  <a16:creationId xmlns:a16="http://schemas.microsoft.com/office/drawing/2014/main" id="{FECF707F-063D-4371-84AD-F8006FA04B10}"/>
                </a:ext>
              </a:extLst>
            </p:cNvPr>
            <p:cNvSpPr/>
            <p:nvPr/>
          </p:nvSpPr>
          <p:spPr>
            <a:xfrm>
              <a:off x="6006511" y="4305818"/>
              <a:ext cx="1006286" cy="193964"/>
            </a:xfrm>
            <a:prstGeom prst="rect">
              <a:avLst/>
            </a:prstGeom>
          </p:spPr>
          <p:txBody>
            <a:bodyPr wrap="square">
              <a:spAutoFit/>
            </a:bodyPr>
            <a:lstStyle/>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IG Toolkit UK</a:t>
              </a:r>
            </a:p>
          </p:txBody>
        </p:sp>
        <p:sp>
          <p:nvSpPr>
            <p:cNvPr id="232" name="Rectangle 231">
              <a:extLst>
                <a:ext uri="{FF2B5EF4-FFF2-40B4-BE49-F238E27FC236}">
                  <a16:creationId xmlns:a16="http://schemas.microsoft.com/office/drawing/2014/main" id="{C04E6F16-6AD5-436B-83E0-CB5CF9F5D966}"/>
                </a:ext>
              </a:extLst>
            </p:cNvPr>
            <p:cNvSpPr/>
            <p:nvPr/>
          </p:nvSpPr>
          <p:spPr>
            <a:xfrm>
              <a:off x="5215427" y="5270208"/>
              <a:ext cx="467001" cy="292901"/>
            </a:xfrm>
            <a:prstGeom prst="rect">
              <a:avLst/>
            </a:prstGeom>
          </p:spPr>
          <p:txBody>
            <a:bodyPr wrap="square" anchor="ctr">
              <a:spAutoFit/>
            </a:bodyPr>
            <a:lstStyle/>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China</a:t>
              </a:r>
            </a:p>
            <a:p>
              <a:pPr algn="ctr" defTabSz="593801"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DJCP</a:t>
              </a:r>
            </a:p>
          </p:txBody>
        </p:sp>
        <p:pic>
          <p:nvPicPr>
            <p:cNvPr id="233" name="Picture 232">
              <a:extLst>
                <a:ext uri="{FF2B5EF4-FFF2-40B4-BE49-F238E27FC236}">
                  <a16:creationId xmlns:a16="http://schemas.microsoft.com/office/drawing/2014/main" id="{C927B929-8EC0-40F9-B231-9EBC6A698AD5}"/>
                </a:ext>
              </a:extLst>
            </p:cNvPr>
            <p:cNvPicPr>
              <a:picLocks noChangeAspect="1"/>
            </p:cNvPicPr>
            <p:nvPr/>
          </p:nvPicPr>
          <p:blipFill>
            <a:blip r:embed="rId40" cstate="screen">
              <a:extLst>
                <a:ext uri="{28A0092B-C50C-407E-A947-70E740481C1C}">
                  <a14:useLocalDpi xmlns:a14="http://schemas.microsoft.com/office/drawing/2010/main" val="0"/>
                </a:ext>
              </a:extLst>
            </a:blip>
            <a:stretch>
              <a:fillRect/>
            </a:stretch>
          </p:blipFill>
          <p:spPr>
            <a:xfrm>
              <a:off x="5135469" y="4708361"/>
              <a:ext cx="626917" cy="626916"/>
            </a:xfrm>
            <a:prstGeom prst="rect">
              <a:avLst/>
            </a:prstGeom>
          </p:spPr>
        </p:pic>
        <p:pic>
          <p:nvPicPr>
            <p:cNvPr id="234" name="Picture 14" descr="http://www.theauditpeople.com/sites/default/files/pictures/iso-logo.png">
              <a:extLst>
                <a:ext uri="{FF2B5EF4-FFF2-40B4-BE49-F238E27FC236}">
                  <a16:creationId xmlns:a16="http://schemas.microsoft.com/office/drawing/2014/main" id="{7B9CA3AE-3165-46C3-8965-D4DAF95A4F01}"/>
                </a:ext>
              </a:extLst>
            </p:cNvPr>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70583" y="118779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235" name="Rectangle 234">
              <a:extLst>
                <a:ext uri="{FF2B5EF4-FFF2-40B4-BE49-F238E27FC236}">
                  <a16:creationId xmlns:a16="http://schemas.microsoft.com/office/drawing/2014/main" id="{67E1B79B-B84B-4F6B-BEC3-62C23DF935BF}"/>
                </a:ext>
              </a:extLst>
            </p:cNvPr>
            <p:cNvSpPr/>
            <p:nvPr/>
          </p:nvSpPr>
          <p:spPr>
            <a:xfrm>
              <a:off x="6180265" y="1740175"/>
              <a:ext cx="578520" cy="153845"/>
            </a:xfrm>
            <a:prstGeom prst="rect">
              <a:avLst/>
            </a:prstGeom>
          </p:spPr>
          <p:txBody>
            <a:bodyPr wrap="none" lIns="0" tIns="0" rIns="0" bIns="0">
              <a:noAutofit/>
            </a:bodyPr>
            <a:lstStyle/>
            <a:p>
              <a:pPr algn="ctr" defTabSz="621030" fontAlgn="ctr">
                <a:lnSpc>
                  <a:spcPct val="90000"/>
                </a:lnSpc>
                <a:defRPr/>
              </a:pPr>
              <a:r>
                <a:rPr lang="en-US" sz="714"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ISO 27017</a:t>
              </a:r>
            </a:p>
          </p:txBody>
        </p:sp>
        <p:cxnSp>
          <p:nvCxnSpPr>
            <p:cNvPr id="236" name="Straight Connector 235">
              <a:extLst>
                <a:ext uri="{FF2B5EF4-FFF2-40B4-BE49-F238E27FC236}">
                  <a16:creationId xmlns:a16="http://schemas.microsoft.com/office/drawing/2014/main" id="{8A7D6575-A2BA-4D16-956F-684F6BA7A07F}"/>
                </a:ext>
              </a:extLst>
            </p:cNvPr>
            <p:cNvCxnSpPr/>
            <p:nvPr/>
          </p:nvCxnSpPr>
          <p:spPr>
            <a:xfrm>
              <a:off x="722392" y="4702816"/>
              <a:ext cx="11128789"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395D350-A41F-4504-8C4D-241C9E848211}"/>
              </a:ext>
            </a:extLst>
          </p:cNvPr>
          <p:cNvSpPr>
            <a:spLocks noGrp="1"/>
          </p:cNvSpPr>
          <p:nvPr>
            <p:ph type="title"/>
          </p:nvPr>
        </p:nvSpPr>
        <p:spPr/>
        <p:txBody>
          <a:bodyPr/>
          <a:lstStyle/>
          <a:p>
            <a:r>
              <a:rPr lang="en-US"/>
              <a:t>More compliance offerings than any other cloud provider</a:t>
            </a:r>
            <a:br>
              <a:rPr lang="en-US"/>
            </a:br>
            <a:endParaRPr lang="en-US"/>
          </a:p>
        </p:txBody>
      </p:sp>
    </p:spTree>
    <p:extLst>
      <p:ext uri="{BB962C8B-B14F-4D97-AF65-F5344CB8AC3E}">
        <p14:creationId xmlns:p14="http://schemas.microsoft.com/office/powerpoint/2010/main" val="40867560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8" name="Group 1107"/>
          <p:cNvGrpSpPr/>
          <p:nvPr/>
        </p:nvGrpSpPr>
        <p:grpSpPr>
          <a:xfrm>
            <a:off x="1219336" y="933781"/>
            <a:ext cx="9741922" cy="5620175"/>
            <a:chOff x="1217207" y="637132"/>
            <a:chExt cx="9746068" cy="5622568"/>
          </a:xfrm>
          <a:solidFill>
            <a:schemeClr val="bg1">
              <a:lumMod val="75000"/>
              <a:alpha val="85000"/>
            </a:schemeClr>
          </a:solidFill>
        </p:grpSpPr>
        <p:sp>
          <p:nvSpPr>
            <p:cNvPr id="1109" name="Freeform 6"/>
            <p:cNvSpPr>
              <a:spLocks/>
            </p:cNvSpPr>
            <p:nvPr/>
          </p:nvSpPr>
          <p:spPr bwMode="auto">
            <a:xfrm>
              <a:off x="10661680" y="4892351"/>
              <a:ext cx="74366" cy="61969"/>
            </a:xfrm>
            <a:custGeom>
              <a:avLst/>
              <a:gdLst>
                <a:gd name="T0" fmla="*/ 10 w 36"/>
                <a:gd name="T1" fmla="*/ 0 h 30"/>
                <a:gd name="T2" fmla="*/ 10 w 36"/>
                <a:gd name="T3" fmla="*/ 0 h 30"/>
                <a:gd name="T4" fmla="*/ 10 w 36"/>
                <a:gd name="T5" fmla="*/ 0 h 30"/>
                <a:gd name="T6" fmla="*/ 8 w 36"/>
                <a:gd name="T7" fmla="*/ 0 h 30"/>
                <a:gd name="T8" fmla="*/ 6 w 36"/>
                <a:gd name="T9" fmla="*/ 2 h 30"/>
                <a:gd name="T10" fmla="*/ 4 w 36"/>
                <a:gd name="T11" fmla="*/ 2 h 30"/>
                <a:gd name="T12" fmla="*/ 2 w 36"/>
                <a:gd name="T13" fmla="*/ 2 h 30"/>
                <a:gd name="T14" fmla="*/ 0 w 36"/>
                <a:gd name="T15" fmla="*/ 4 h 30"/>
                <a:gd name="T16" fmla="*/ 0 w 36"/>
                <a:gd name="T17" fmla="*/ 4 h 30"/>
                <a:gd name="T18" fmla="*/ 0 w 36"/>
                <a:gd name="T19" fmla="*/ 4 h 30"/>
                <a:gd name="T20" fmla="*/ 0 w 36"/>
                <a:gd name="T21" fmla="*/ 4 h 30"/>
                <a:gd name="T22" fmla="*/ 0 w 36"/>
                <a:gd name="T23" fmla="*/ 6 h 30"/>
                <a:gd name="T24" fmla="*/ 0 w 36"/>
                <a:gd name="T25" fmla="*/ 6 h 30"/>
                <a:gd name="T26" fmla="*/ 0 w 36"/>
                <a:gd name="T27" fmla="*/ 6 h 30"/>
                <a:gd name="T28" fmla="*/ 0 w 36"/>
                <a:gd name="T29" fmla="*/ 8 h 30"/>
                <a:gd name="T30" fmla="*/ 0 w 36"/>
                <a:gd name="T31" fmla="*/ 8 h 30"/>
                <a:gd name="T32" fmla="*/ 0 w 36"/>
                <a:gd name="T33" fmla="*/ 8 h 30"/>
                <a:gd name="T34" fmla="*/ 2 w 36"/>
                <a:gd name="T35" fmla="*/ 10 h 30"/>
                <a:gd name="T36" fmla="*/ 4 w 36"/>
                <a:gd name="T37" fmla="*/ 12 h 30"/>
                <a:gd name="T38" fmla="*/ 6 w 36"/>
                <a:gd name="T39" fmla="*/ 14 h 30"/>
                <a:gd name="T40" fmla="*/ 10 w 36"/>
                <a:gd name="T41" fmla="*/ 16 h 30"/>
                <a:gd name="T42" fmla="*/ 12 w 36"/>
                <a:gd name="T43" fmla="*/ 20 h 30"/>
                <a:gd name="T44" fmla="*/ 16 w 36"/>
                <a:gd name="T45" fmla="*/ 22 h 30"/>
                <a:gd name="T46" fmla="*/ 18 w 36"/>
                <a:gd name="T47" fmla="*/ 24 h 30"/>
                <a:gd name="T48" fmla="*/ 22 w 36"/>
                <a:gd name="T49" fmla="*/ 26 h 30"/>
                <a:gd name="T50" fmla="*/ 22 w 36"/>
                <a:gd name="T51" fmla="*/ 26 h 30"/>
                <a:gd name="T52" fmla="*/ 24 w 36"/>
                <a:gd name="T53" fmla="*/ 28 h 30"/>
                <a:gd name="T54" fmla="*/ 26 w 36"/>
                <a:gd name="T55" fmla="*/ 28 h 30"/>
                <a:gd name="T56" fmla="*/ 28 w 36"/>
                <a:gd name="T57" fmla="*/ 30 h 30"/>
                <a:gd name="T58" fmla="*/ 30 w 36"/>
                <a:gd name="T59" fmla="*/ 30 h 30"/>
                <a:gd name="T60" fmla="*/ 30 w 36"/>
                <a:gd name="T61" fmla="*/ 30 h 30"/>
                <a:gd name="T62" fmla="*/ 32 w 36"/>
                <a:gd name="T63" fmla="*/ 30 h 30"/>
                <a:gd name="T64" fmla="*/ 32 w 36"/>
                <a:gd name="T65" fmla="*/ 30 h 30"/>
                <a:gd name="T66" fmla="*/ 32 w 36"/>
                <a:gd name="T67" fmla="*/ 30 h 30"/>
                <a:gd name="T68" fmla="*/ 34 w 36"/>
                <a:gd name="T69" fmla="*/ 28 h 30"/>
                <a:gd name="T70" fmla="*/ 34 w 36"/>
                <a:gd name="T71" fmla="*/ 28 h 30"/>
                <a:gd name="T72" fmla="*/ 34 w 36"/>
                <a:gd name="T73" fmla="*/ 26 h 30"/>
                <a:gd name="T74" fmla="*/ 34 w 36"/>
                <a:gd name="T75" fmla="*/ 24 h 30"/>
                <a:gd name="T76" fmla="*/ 36 w 36"/>
                <a:gd name="T77" fmla="*/ 24 h 30"/>
                <a:gd name="T78" fmla="*/ 36 w 36"/>
                <a:gd name="T79" fmla="*/ 22 h 30"/>
                <a:gd name="T80" fmla="*/ 36 w 36"/>
                <a:gd name="T81" fmla="*/ 20 h 30"/>
                <a:gd name="T82" fmla="*/ 36 w 36"/>
                <a:gd name="T83" fmla="*/ 20 h 30"/>
                <a:gd name="T84" fmla="*/ 36 w 36"/>
                <a:gd name="T85" fmla="*/ 18 h 30"/>
                <a:gd name="T86" fmla="*/ 34 w 36"/>
                <a:gd name="T87" fmla="*/ 16 h 30"/>
                <a:gd name="T88" fmla="*/ 34 w 36"/>
                <a:gd name="T89" fmla="*/ 14 h 30"/>
                <a:gd name="T90" fmla="*/ 32 w 36"/>
                <a:gd name="T91" fmla="*/ 12 h 30"/>
                <a:gd name="T92" fmla="*/ 30 w 36"/>
                <a:gd name="T93" fmla="*/ 10 h 30"/>
                <a:gd name="T94" fmla="*/ 28 w 36"/>
                <a:gd name="T95" fmla="*/ 8 h 30"/>
                <a:gd name="T96" fmla="*/ 28 w 36"/>
                <a:gd name="T97" fmla="*/ 6 h 30"/>
                <a:gd name="T98" fmla="*/ 26 w 36"/>
                <a:gd name="T99" fmla="*/ 6 h 30"/>
                <a:gd name="T100" fmla="*/ 24 w 36"/>
                <a:gd name="T101" fmla="*/ 4 h 30"/>
                <a:gd name="T102" fmla="*/ 22 w 36"/>
                <a:gd name="T103" fmla="*/ 4 h 30"/>
                <a:gd name="T104" fmla="*/ 20 w 36"/>
                <a:gd name="T105" fmla="*/ 2 h 30"/>
                <a:gd name="T106" fmla="*/ 18 w 36"/>
                <a:gd name="T107" fmla="*/ 2 h 30"/>
                <a:gd name="T108" fmla="*/ 16 w 36"/>
                <a:gd name="T109" fmla="*/ 2 h 30"/>
                <a:gd name="T110" fmla="*/ 14 w 36"/>
                <a:gd name="T111" fmla="*/ 0 h 30"/>
                <a:gd name="T112" fmla="*/ 12 w 36"/>
                <a:gd name="T113" fmla="*/ 0 h 30"/>
                <a:gd name="T114" fmla="*/ 10 w 36"/>
                <a:gd name="T11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 h="30">
                  <a:moveTo>
                    <a:pt x="10" y="0"/>
                  </a:moveTo>
                  <a:lnTo>
                    <a:pt x="10" y="0"/>
                  </a:lnTo>
                  <a:lnTo>
                    <a:pt x="10" y="0"/>
                  </a:lnTo>
                  <a:lnTo>
                    <a:pt x="8" y="0"/>
                  </a:lnTo>
                  <a:lnTo>
                    <a:pt x="6" y="2"/>
                  </a:lnTo>
                  <a:lnTo>
                    <a:pt x="4" y="2"/>
                  </a:lnTo>
                  <a:lnTo>
                    <a:pt x="2" y="2"/>
                  </a:lnTo>
                  <a:lnTo>
                    <a:pt x="0" y="4"/>
                  </a:lnTo>
                  <a:lnTo>
                    <a:pt x="0" y="4"/>
                  </a:lnTo>
                  <a:lnTo>
                    <a:pt x="0" y="4"/>
                  </a:lnTo>
                  <a:lnTo>
                    <a:pt x="0" y="4"/>
                  </a:lnTo>
                  <a:lnTo>
                    <a:pt x="0" y="6"/>
                  </a:lnTo>
                  <a:lnTo>
                    <a:pt x="0" y="6"/>
                  </a:lnTo>
                  <a:lnTo>
                    <a:pt x="0" y="6"/>
                  </a:lnTo>
                  <a:lnTo>
                    <a:pt x="0" y="8"/>
                  </a:lnTo>
                  <a:lnTo>
                    <a:pt x="0" y="8"/>
                  </a:lnTo>
                  <a:lnTo>
                    <a:pt x="0" y="8"/>
                  </a:lnTo>
                  <a:lnTo>
                    <a:pt x="2" y="10"/>
                  </a:lnTo>
                  <a:lnTo>
                    <a:pt x="4" y="12"/>
                  </a:lnTo>
                  <a:lnTo>
                    <a:pt x="6" y="14"/>
                  </a:lnTo>
                  <a:lnTo>
                    <a:pt x="10" y="16"/>
                  </a:lnTo>
                  <a:lnTo>
                    <a:pt x="12" y="20"/>
                  </a:lnTo>
                  <a:lnTo>
                    <a:pt x="16" y="22"/>
                  </a:lnTo>
                  <a:lnTo>
                    <a:pt x="18" y="24"/>
                  </a:lnTo>
                  <a:lnTo>
                    <a:pt x="22" y="26"/>
                  </a:lnTo>
                  <a:lnTo>
                    <a:pt x="22" y="26"/>
                  </a:lnTo>
                  <a:lnTo>
                    <a:pt x="24" y="28"/>
                  </a:lnTo>
                  <a:lnTo>
                    <a:pt x="26" y="28"/>
                  </a:lnTo>
                  <a:lnTo>
                    <a:pt x="28" y="30"/>
                  </a:lnTo>
                  <a:lnTo>
                    <a:pt x="30" y="30"/>
                  </a:lnTo>
                  <a:lnTo>
                    <a:pt x="30" y="30"/>
                  </a:lnTo>
                  <a:lnTo>
                    <a:pt x="32" y="30"/>
                  </a:lnTo>
                  <a:lnTo>
                    <a:pt x="32" y="30"/>
                  </a:lnTo>
                  <a:lnTo>
                    <a:pt x="32" y="30"/>
                  </a:lnTo>
                  <a:lnTo>
                    <a:pt x="34" y="28"/>
                  </a:lnTo>
                  <a:lnTo>
                    <a:pt x="34" y="28"/>
                  </a:lnTo>
                  <a:lnTo>
                    <a:pt x="34" y="26"/>
                  </a:lnTo>
                  <a:lnTo>
                    <a:pt x="34" y="24"/>
                  </a:lnTo>
                  <a:lnTo>
                    <a:pt x="36" y="24"/>
                  </a:lnTo>
                  <a:lnTo>
                    <a:pt x="36" y="22"/>
                  </a:lnTo>
                  <a:lnTo>
                    <a:pt x="36" y="20"/>
                  </a:lnTo>
                  <a:lnTo>
                    <a:pt x="36" y="20"/>
                  </a:lnTo>
                  <a:lnTo>
                    <a:pt x="36" y="18"/>
                  </a:lnTo>
                  <a:lnTo>
                    <a:pt x="34" y="16"/>
                  </a:lnTo>
                  <a:lnTo>
                    <a:pt x="34" y="14"/>
                  </a:lnTo>
                  <a:lnTo>
                    <a:pt x="32" y="12"/>
                  </a:lnTo>
                  <a:lnTo>
                    <a:pt x="30" y="10"/>
                  </a:lnTo>
                  <a:lnTo>
                    <a:pt x="28" y="8"/>
                  </a:lnTo>
                  <a:lnTo>
                    <a:pt x="28" y="6"/>
                  </a:lnTo>
                  <a:lnTo>
                    <a:pt x="26" y="6"/>
                  </a:lnTo>
                  <a:lnTo>
                    <a:pt x="24" y="4"/>
                  </a:lnTo>
                  <a:lnTo>
                    <a:pt x="22" y="4"/>
                  </a:lnTo>
                  <a:lnTo>
                    <a:pt x="20" y="2"/>
                  </a:lnTo>
                  <a:lnTo>
                    <a:pt x="18" y="2"/>
                  </a:lnTo>
                  <a:lnTo>
                    <a:pt x="16" y="2"/>
                  </a:lnTo>
                  <a:lnTo>
                    <a:pt x="14" y="0"/>
                  </a:lnTo>
                  <a:lnTo>
                    <a:pt x="12" y="0"/>
                  </a:lnTo>
                  <a:lnTo>
                    <a:pt x="10"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10" name="Freeform 7"/>
            <p:cNvSpPr>
              <a:spLocks/>
            </p:cNvSpPr>
            <p:nvPr/>
          </p:nvSpPr>
          <p:spPr bwMode="auto">
            <a:xfrm>
              <a:off x="10661680" y="4892351"/>
              <a:ext cx="74366" cy="61969"/>
            </a:xfrm>
            <a:custGeom>
              <a:avLst/>
              <a:gdLst>
                <a:gd name="T0" fmla="*/ 10 w 36"/>
                <a:gd name="T1" fmla="*/ 0 h 30"/>
                <a:gd name="T2" fmla="*/ 10 w 36"/>
                <a:gd name="T3" fmla="*/ 0 h 30"/>
                <a:gd name="T4" fmla="*/ 10 w 36"/>
                <a:gd name="T5" fmla="*/ 0 h 30"/>
                <a:gd name="T6" fmla="*/ 8 w 36"/>
                <a:gd name="T7" fmla="*/ 0 h 30"/>
                <a:gd name="T8" fmla="*/ 6 w 36"/>
                <a:gd name="T9" fmla="*/ 2 h 30"/>
                <a:gd name="T10" fmla="*/ 4 w 36"/>
                <a:gd name="T11" fmla="*/ 2 h 30"/>
                <a:gd name="T12" fmla="*/ 2 w 36"/>
                <a:gd name="T13" fmla="*/ 2 h 30"/>
                <a:gd name="T14" fmla="*/ 0 w 36"/>
                <a:gd name="T15" fmla="*/ 4 h 30"/>
                <a:gd name="T16" fmla="*/ 0 w 36"/>
                <a:gd name="T17" fmla="*/ 4 h 30"/>
                <a:gd name="T18" fmla="*/ 0 w 36"/>
                <a:gd name="T19" fmla="*/ 4 h 30"/>
                <a:gd name="T20" fmla="*/ 0 w 36"/>
                <a:gd name="T21" fmla="*/ 4 h 30"/>
                <a:gd name="T22" fmla="*/ 0 w 36"/>
                <a:gd name="T23" fmla="*/ 6 h 30"/>
                <a:gd name="T24" fmla="*/ 0 w 36"/>
                <a:gd name="T25" fmla="*/ 6 h 30"/>
                <a:gd name="T26" fmla="*/ 0 w 36"/>
                <a:gd name="T27" fmla="*/ 6 h 30"/>
                <a:gd name="T28" fmla="*/ 0 w 36"/>
                <a:gd name="T29" fmla="*/ 8 h 30"/>
                <a:gd name="T30" fmla="*/ 0 w 36"/>
                <a:gd name="T31" fmla="*/ 8 h 30"/>
                <a:gd name="T32" fmla="*/ 0 w 36"/>
                <a:gd name="T33" fmla="*/ 8 h 30"/>
                <a:gd name="T34" fmla="*/ 2 w 36"/>
                <a:gd name="T35" fmla="*/ 10 h 30"/>
                <a:gd name="T36" fmla="*/ 4 w 36"/>
                <a:gd name="T37" fmla="*/ 12 h 30"/>
                <a:gd name="T38" fmla="*/ 6 w 36"/>
                <a:gd name="T39" fmla="*/ 14 h 30"/>
                <a:gd name="T40" fmla="*/ 10 w 36"/>
                <a:gd name="T41" fmla="*/ 16 h 30"/>
                <a:gd name="T42" fmla="*/ 12 w 36"/>
                <a:gd name="T43" fmla="*/ 20 h 30"/>
                <a:gd name="T44" fmla="*/ 16 w 36"/>
                <a:gd name="T45" fmla="*/ 22 h 30"/>
                <a:gd name="T46" fmla="*/ 18 w 36"/>
                <a:gd name="T47" fmla="*/ 24 h 30"/>
                <a:gd name="T48" fmla="*/ 22 w 36"/>
                <a:gd name="T49" fmla="*/ 26 h 30"/>
                <a:gd name="T50" fmla="*/ 22 w 36"/>
                <a:gd name="T51" fmla="*/ 26 h 30"/>
                <a:gd name="T52" fmla="*/ 24 w 36"/>
                <a:gd name="T53" fmla="*/ 28 h 30"/>
                <a:gd name="T54" fmla="*/ 26 w 36"/>
                <a:gd name="T55" fmla="*/ 28 h 30"/>
                <a:gd name="T56" fmla="*/ 28 w 36"/>
                <a:gd name="T57" fmla="*/ 30 h 30"/>
                <a:gd name="T58" fmla="*/ 30 w 36"/>
                <a:gd name="T59" fmla="*/ 30 h 30"/>
                <a:gd name="T60" fmla="*/ 30 w 36"/>
                <a:gd name="T61" fmla="*/ 30 h 30"/>
                <a:gd name="T62" fmla="*/ 32 w 36"/>
                <a:gd name="T63" fmla="*/ 30 h 30"/>
                <a:gd name="T64" fmla="*/ 32 w 36"/>
                <a:gd name="T65" fmla="*/ 30 h 30"/>
                <a:gd name="T66" fmla="*/ 32 w 36"/>
                <a:gd name="T67" fmla="*/ 30 h 30"/>
                <a:gd name="T68" fmla="*/ 34 w 36"/>
                <a:gd name="T69" fmla="*/ 28 h 30"/>
                <a:gd name="T70" fmla="*/ 34 w 36"/>
                <a:gd name="T71" fmla="*/ 28 h 30"/>
                <a:gd name="T72" fmla="*/ 34 w 36"/>
                <a:gd name="T73" fmla="*/ 26 h 30"/>
                <a:gd name="T74" fmla="*/ 34 w 36"/>
                <a:gd name="T75" fmla="*/ 24 h 30"/>
                <a:gd name="T76" fmla="*/ 36 w 36"/>
                <a:gd name="T77" fmla="*/ 24 h 30"/>
                <a:gd name="T78" fmla="*/ 36 w 36"/>
                <a:gd name="T79" fmla="*/ 22 h 30"/>
                <a:gd name="T80" fmla="*/ 36 w 36"/>
                <a:gd name="T81" fmla="*/ 20 h 30"/>
                <a:gd name="T82" fmla="*/ 36 w 36"/>
                <a:gd name="T83" fmla="*/ 20 h 30"/>
                <a:gd name="T84" fmla="*/ 36 w 36"/>
                <a:gd name="T85" fmla="*/ 18 h 30"/>
                <a:gd name="T86" fmla="*/ 34 w 36"/>
                <a:gd name="T87" fmla="*/ 16 h 30"/>
                <a:gd name="T88" fmla="*/ 34 w 36"/>
                <a:gd name="T89" fmla="*/ 14 h 30"/>
                <a:gd name="T90" fmla="*/ 32 w 36"/>
                <a:gd name="T91" fmla="*/ 12 h 30"/>
                <a:gd name="T92" fmla="*/ 30 w 36"/>
                <a:gd name="T93" fmla="*/ 10 h 30"/>
                <a:gd name="T94" fmla="*/ 28 w 36"/>
                <a:gd name="T95" fmla="*/ 8 h 30"/>
                <a:gd name="T96" fmla="*/ 28 w 36"/>
                <a:gd name="T97" fmla="*/ 6 h 30"/>
                <a:gd name="T98" fmla="*/ 26 w 36"/>
                <a:gd name="T99" fmla="*/ 6 h 30"/>
                <a:gd name="T100" fmla="*/ 24 w 36"/>
                <a:gd name="T101" fmla="*/ 4 h 30"/>
                <a:gd name="T102" fmla="*/ 22 w 36"/>
                <a:gd name="T103" fmla="*/ 4 h 30"/>
                <a:gd name="T104" fmla="*/ 20 w 36"/>
                <a:gd name="T105" fmla="*/ 2 h 30"/>
                <a:gd name="T106" fmla="*/ 18 w 36"/>
                <a:gd name="T107" fmla="*/ 2 h 30"/>
                <a:gd name="T108" fmla="*/ 16 w 36"/>
                <a:gd name="T109" fmla="*/ 2 h 30"/>
                <a:gd name="T110" fmla="*/ 14 w 36"/>
                <a:gd name="T111" fmla="*/ 0 h 30"/>
                <a:gd name="T112" fmla="*/ 12 w 36"/>
                <a:gd name="T113" fmla="*/ 0 h 30"/>
                <a:gd name="T114" fmla="*/ 10 w 36"/>
                <a:gd name="T11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 h="30">
                  <a:moveTo>
                    <a:pt x="10" y="0"/>
                  </a:moveTo>
                  <a:lnTo>
                    <a:pt x="10" y="0"/>
                  </a:lnTo>
                  <a:lnTo>
                    <a:pt x="10" y="0"/>
                  </a:lnTo>
                  <a:lnTo>
                    <a:pt x="8" y="0"/>
                  </a:lnTo>
                  <a:lnTo>
                    <a:pt x="6" y="2"/>
                  </a:lnTo>
                  <a:lnTo>
                    <a:pt x="4" y="2"/>
                  </a:lnTo>
                  <a:lnTo>
                    <a:pt x="2" y="2"/>
                  </a:lnTo>
                  <a:lnTo>
                    <a:pt x="0" y="4"/>
                  </a:lnTo>
                  <a:lnTo>
                    <a:pt x="0" y="4"/>
                  </a:lnTo>
                  <a:lnTo>
                    <a:pt x="0" y="4"/>
                  </a:lnTo>
                  <a:lnTo>
                    <a:pt x="0" y="4"/>
                  </a:lnTo>
                  <a:lnTo>
                    <a:pt x="0" y="6"/>
                  </a:lnTo>
                  <a:lnTo>
                    <a:pt x="0" y="6"/>
                  </a:lnTo>
                  <a:lnTo>
                    <a:pt x="0" y="6"/>
                  </a:lnTo>
                  <a:lnTo>
                    <a:pt x="0" y="8"/>
                  </a:lnTo>
                  <a:lnTo>
                    <a:pt x="0" y="8"/>
                  </a:lnTo>
                  <a:lnTo>
                    <a:pt x="0" y="8"/>
                  </a:lnTo>
                  <a:lnTo>
                    <a:pt x="2" y="10"/>
                  </a:lnTo>
                  <a:lnTo>
                    <a:pt x="4" y="12"/>
                  </a:lnTo>
                  <a:lnTo>
                    <a:pt x="6" y="14"/>
                  </a:lnTo>
                  <a:lnTo>
                    <a:pt x="10" y="16"/>
                  </a:lnTo>
                  <a:lnTo>
                    <a:pt x="12" y="20"/>
                  </a:lnTo>
                  <a:lnTo>
                    <a:pt x="16" y="22"/>
                  </a:lnTo>
                  <a:lnTo>
                    <a:pt x="18" y="24"/>
                  </a:lnTo>
                  <a:lnTo>
                    <a:pt x="22" y="26"/>
                  </a:lnTo>
                  <a:lnTo>
                    <a:pt x="22" y="26"/>
                  </a:lnTo>
                  <a:lnTo>
                    <a:pt x="24" y="28"/>
                  </a:lnTo>
                  <a:lnTo>
                    <a:pt x="26" y="28"/>
                  </a:lnTo>
                  <a:lnTo>
                    <a:pt x="28" y="30"/>
                  </a:lnTo>
                  <a:lnTo>
                    <a:pt x="30" y="30"/>
                  </a:lnTo>
                  <a:lnTo>
                    <a:pt x="30" y="30"/>
                  </a:lnTo>
                  <a:lnTo>
                    <a:pt x="32" y="30"/>
                  </a:lnTo>
                  <a:lnTo>
                    <a:pt x="32" y="30"/>
                  </a:lnTo>
                  <a:lnTo>
                    <a:pt x="32" y="30"/>
                  </a:lnTo>
                  <a:lnTo>
                    <a:pt x="34" y="28"/>
                  </a:lnTo>
                  <a:lnTo>
                    <a:pt x="34" y="28"/>
                  </a:lnTo>
                  <a:lnTo>
                    <a:pt x="34" y="26"/>
                  </a:lnTo>
                  <a:lnTo>
                    <a:pt x="34" y="24"/>
                  </a:lnTo>
                  <a:lnTo>
                    <a:pt x="36" y="24"/>
                  </a:lnTo>
                  <a:lnTo>
                    <a:pt x="36" y="22"/>
                  </a:lnTo>
                  <a:lnTo>
                    <a:pt x="36" y="20"/>
                  </a:lnTo>
                  <a:lnTo>
                    <a:pt x="36" y="20"/>
                  </a:lnTo>
                  <a:lnTo>
                    <a:pt x="36" y="18"/>
                  </a:lnTo>
                  <a:lnTo>
                    <a:pt x="34" y="16"/>
                  </a:lnTo>
                  <a:lnTo>
                    <a:pt x="34" y="14"/>
                  </a:lnTo>
                  <a:lnTo>
                    <a:pt x="32" y="12"/>
                  </a:lnTo>
                  <a:lnTo>
                    <a:pt x="30" y="10"/>
                  </a:lnTo>
                  <a:lnTo>
                    <a:pt x="28" y="8"/>
                  </a:lnTo>
                  <a:lnTo>
                    <a:pt x="28" y="6"/>
                  </a:lnTo>
                  <a:lnTo>
                    <a:pt x="26" y="6"/>
                  </a:lnTo>
                  <a:lnTo>
                    <a:pt x="24" y="4"/>
                  </a:lnTo>
                  <a:lnTo>
                    <a:pt x="22" y="4"/>
                  </a:lnTo>
                  <a:lnTo>
                    <a:pt x="20" y="2"/>
                  </a:lnTo>
                  <a:lnTo>
                    <a:pt x="18" y="2"/>
                  </a:lnTo>
                  <a:lnTo>
                    <a:pt x="16" y="2"/>
                  </a:lnTo>
                  <a:lnTo>
                    <a:pt x="14" y="0"/>
                  </a:lnTo>
                  <a:lnTo>
                    <a:pt x="12" y="0"/>
                  </a:lnTo>
                  <a:lnTo>
                    <a:pt x="10" y="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11" name="Freeform 8"/>
            <p:cNvSpPr>
              <a:spLocks/>
            </p:cNvSpPr>
            <p:nvPr/>
          </p:nvSpPr>
          <p:spPr bwMode="auto">
            <a:xfrm>
              <a:off x="10314639" y="4235478"/>
              <a:ext cx="66103" cy="82626"/>
            </a:xfrm>
            <a:custGeom>
              <a:avLst/>
              <a:gdLst>
                <a:gd name="T0" fmla="*/ 2 w 32"/>
                <a:gd name="T1" fmla="*/ 0 h 40"/>
                <a:gd name="T2" fmla="*/ 2 w 32"/>
                <a:gd name="T3" fmla="*/ 0 h 40"/>
                <a:gd name="T4" fmla="*/ 0 w 32"/>
                <a:gd name="T5" fmla="*/ 0 h 40"/>
                <a:gd name="T6" fmla="*/ 0 w 32"/>
                <a:gd name="T7" fmla="*/ 0 h 40"/>
                <a:gd name="T8" fmla="*/ 0 w 32"/>
                <a:gd name="T9" fmla="*/ 2 h 40"/>
                <a:gd name="T10" fmla="*/ 0 w 32"/>
                <a:gd name="T11" fmla="*/ 2 h 40"/>
                <a:gd name="T12" fmla="*/ 0 w 32"/>
                <a:gd name="T13" fmla="*/ 4 h 40"/>
                <a:gd name="T14" fmla="*/ 2 w 32"/>
                <a:gd name="T15" fmla="*/ 6 h 40"/>
                <a:gd name="T16" fmla="*/ 2 w 32"/>
                <a:gd name="T17" fmla="*/ 6 h 40"/>
                <a:gd name="T18" fmla="*/ 4 w 32"/>
                <a:gd name="T19" fmla="*/ 10 h 40"/>
                <a:gd name="T20" fmla="*/ 6 w 32"/>
                <a:gd name="T21" fmla="*/ 12 h 40"/>
                <a:gd name="T22" fmla="*/ 8 w 32"/>
                <a:gd name="T23" fmla="*/ 16 h 40"/>
                <a:gd name="T24" fmla="*/ 10 w 32"/>
                <a:gd name="T25" fmla="*/ 18 h 40"/>
                <a:gd name="T26" fmla="*/ 12 w 32"/>
                <a:gd name="T27" fmla="*/ 20 h 40"/>
                <a:gd name="T28" fmla="*/ 12 w 32"/>
                <a:gd name="T29" fmla="*/ 22 h 40"/>
                <a:gd name="T30" fmla="*/ 14 w 32"/>
                <a:gd name="T31" fmla="*/ 26 h 40"/>
                <a:gd name="T32" fmla="*/ 16 w 32"/>
                <a:gd name="T33" fmla="*/ 28 h 40"/>
                <a:gd name="T34" fmla="*/ 16 w 32"/>
                <a:gd name="T35" fmla="*/ 32 h 40"/>
                <a:gd name="T36" fmla="*/ 18 w 32"/>
                <a:gd name="T37" fmla="*/ 34 h 40"/>
                <a:gd name="T38" fmla="*/ 20 w 32"/>
                <a:gd name="T39" fmla="*/ 36 h 40"/>
                <a:gd name="T40" fmla="*/ 20 w 32"/>
                <a:gd name="T41" fmla="*/ 38 h 40"/>
                <a:gd name="T42" fmla="*/ 22 w 32"/>
                <a:gd name="T43" fmla="*/ 38 h 40"/>
                <a:gd name="T44" fmla="*/ 22 w 32"/>
                <a:gd name="T45" fmla="*/ 40 h 40"/>
                <a:gd name="T46" fmla="*/ 24 w 32"/>
                <a:gd name="T47" fmla="*/ 40 h 40"/>
                <a:gd name="T48" fmla="*/ 24 w 32"/>
                <a:gd name="T49" fmla="*/ 40 h 40"/>
                <a:gd name="T50" fmla="*/ 24 w 32"/>
                <a:gd name="T51" fmla="*/ 40 h 40"/>
                <a:gd name="T52" fmla="*/ 26 w 32"/>
                <a:gd name="T53" fmla="*/ 40 h 40"/>
                <a:gd name="T54" fmla="*/ 26 w 32"/>
                <a:gd name="T55" fmla="*/ 40 h 40"/>
                <a:gd name="T56" fmla="*/ 26 w 32"/>
                <a:gd name="T57" fmla="*/ 38 h 40"/>
                <a:gd name="T58" fmla="*/ 28 w 32"/>
                <a:gd name="T59" fmla="*/ 38 h 40"/>
                <a:gd name="T60" fmla="*/ 28 w 32"/>
                <a:gd name="T61" fmla="*/ 36 h 40"/>
                <a:gd name="T62" fmla="*/ 30 w 32"/>
                <a:gd name="T63" fmla="*/ 34 h 40"/>
                <a:gd name="T64" fmla="*/ 30 w 32"/>
                <a:gd name="T65" fmla="*/ 32 h 40"/>
                <a:gd name="T66" fmla="*/ 30 w 32"/>
                <a:gd name="T67" fmla="*/ 30 h 40"/>
                <a:gd name="T68" fmla="*/ 30 w 32"/>
                <a:gd name="T69" fmla="*/ 28 h 40"/>
                <a:gd name="T70" fmla="*/ 30 w 32"/>
                <a:gd name="T71" fmla="*/ 26 h 40"/>
                <a:gd name="T72" fmla="*/ 30 w 32"/>
                <a:gd name="T73" fmla="*/ 24 h 40"/>
                <a:gd name="T74" fmla="*/ 32 w 32"/>
                <a:gd name="T75" fmla="*/ 22 h 40"/>
                <a:gd name="T76" fmla="*/ 30 w 32"/>
                <a:gd name="T77" fmla="*/ 20 h 40"/>
                <a:gd name="T78" fmla="*/ 30 w 32"/>
                <a:gd name="T79" fmla="*/ 20 h 40"/>
                <a:gd name="T80" fmla="*/ 30 w 32"/>
                <a:gd name="T81" fmla="*/ 18 h 40"/>
                <a:gd name="T82" fmla="*/ 30 w 32"/>
                <a:gd name="T83" fmla="*/ 16 h 40"/>
                <a:gd name="T84" fmla="*/ 30 w 32"/>
                <a:gd name="T85" fmla="*/ 14 h 40"/>
                <a:gd name="T86" fmla="*/ 28 w 32"/>
                <a:gd name="T87" fmla="*/ 14 h 40"/>
                <a:gd name="T88" fmla="*/ 28 w 32"/>
                <a:gd name="T89" fmla="*/ 12 h 40"/>
                <a:gd name="T90" fmla="*/ 26 w 32"/>
                <a:gd name="T91" fmla="*/ 10 h 40"/>
                <a:gd name="T92" fmla="*/ 24 w 32"/>
                <a:gd name="T93" fmla="*/ 8 h 40"/>
                <a:gd name="T94" fmla="*/ 22 w 32"/>
                <a:gd name="T95" fmla="*/ 8 h 40"/>
                <a:gd name="T96" fmla="*/ 20 w 32"/>
                <a:gd name="T97" fmla="*/ 6 h 40"/>
                <a:gd name="T98" fmla="*/ 18 w 32"/>
                <a:gd name="T99" fmla="*/ 4 h 40"/>
                <a:gd name="T100" fmla="*/ 16 w 32"/>
                <a:gd name="T101" fmla="*/ 2 h 40"/>
                <a:gd name="T102" fmla="*/ 14 w 32"/>
                <a:gd name="T103" fmla="*/ 2 h 40"/>
                <a:gd name="T104" fmla="*/ 12 w 32"/>
                <a:gd name="T105" fmla="*/ 0 h 40"/>
                <a:gd name="T106" fmla="*/ 10 w 32"/>
                <a:gd name="T107" fmla="*/ 0 h 40"/>
                <a:gd name="T108" fmla="*/ 8 w 32"/>
                <a:gd name="T109" fmla="*/ 0 h 40"/>
                <a:gd name="T110" fmla="*/ 6 w 32"/>
                <a:gd name="T111" fmla="*/ 0 h 40"/>
                <a:gd name="T112" fmla="*/ 4 w 32"/>
                <a:gd name="T113" fmla="*/ 0 h 40"/>
                <a:gd name="T114" fmla="*/ 2 w 32"/>
                <a:gd name="T115" fmla="*/ 0 h 40"/>
                <a:gd name="T116" fmla="*/ 2 w 32"/>
                <a:gd name="T117" fmla="*/ 0 h 40"/>
                <a:gd name="T118" fmla="*/ 2 w 32"/>
                <a:gd name="T119" fmla="*/ 0 h 40"/>
                <a:gd name="T120" fmla="*/ 2 w 32"/>
                <a:gd name="T1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 h="40">
                  <a:moveTo>
                    <a:pt x="2" y="0"/>
                  </a:moveTo>
                  <a:lnTo>
                    <a:pt x="2" y="0"/>
                  </a:lnTo>
                  <a:lnTo>
                    <a:pt x="0" y="0"/>
                  </a:lnTo>
                  <a:lnTo>
                    <a:pt x="0" y="0"/>
                  </a:lnTo>
                  <a:lnTo>
                    <a:pt x="0" y="2"/>
                  </a:lnTo>
                  <a:lnTo>
                    <a:pt x="0" y="2"/>
                  </a:lnTo>
                  <a:lnTo>
                    <a:pt x="0" y="4"/>
                  </a:lnTo>
                  <a:lnTo>
                    <a:pt x="2" y="6"/>
                  </a:lnTo>
                  <a:lnTo>
                    <a:pt x="2" y="6"/>
                  </a:lnTo>
                  <a:lnTo>
                    <a:pt x="4" y="10"/>
                  </a:lnTo>
                  <a:lnTo>
                    <a:pt x="6" y="12"/>
                  </a:lnTo>
                  <a:lnTo>
                    <a:pt x="8" y="16"/>
                  </a:lnTo>
                  <a:lnTo>
                    <a:pt x="10" y="18"/>
                  </a:lnTo>
                  <a:lnTo>
                    <a:pt x="12" y="20"/>
                  </a:lnTo>
                  <a:lnTo>
                    <a:pt x="12" y="22"/>
                  </a:lnTo>
                  <a:lnTo>
                    <a:pt x="14" y="26"/>
                  </a:lnTo>
                  <a:lnTo>
                    <a:pt x="16" y="28"/>
                  </a:lnTo>
                  <a:lnTo>
                    <a:pt x="16" y="32"/>
                  </a:lnTo>
                  <a:lnTo>
                    <a:pt x="18" y="34"/>
                  </a:lnTo>
                  <a:lnTo>
                    <a:pt x="20" y="36"/>
                  </a:lnTo>
                  <a:lnTo>
                    <a:pt x="20" y="38"/>
                  </a:lnTo>
                  <a:lnTo>
                    <a:pt x="22" y="38"/>
                  </a:lnTo>
                  <a:lnTo>
                    <a:pt x="22" y="40"/>
                  </a:lnTo>
                  <a:lnTo>
                    <a:pt x="24" y="40"/>
                  </a:lnTo>
                  <a:lnTo>
                    <a:pt x="24" y="40"/>
                  </a:lnTo>
                  <a:lnTo>
                    <a:pt x="24" y="40"/>
                  </a:lnTo>
                  <a:lnTo>
                    <a:pt x="26" y="40"/>
                  </a:lnTo>
                  <a:lnTo>
                    <a:pt x="26" y="40"/>
                  </a:lnTo>
                  <a:lnTo>
                    <a:pt x="26" y="38"/>
                  </a:lnTo>
                  <a:lnTo>
                    <a:pt x="28" y="38"/>
                  </a:lnTo>
                  <a:lnTo>
                    <a:pt x="28" y="36"/>
                  </a:lnTo>
                  <a:lnTo>
                    <a:pt x="30" y="34"/>
                  </a:lnTo>
                  <a:lnTo>
                    <a:pt x="30" y="32"/>
                  </a:lnTo>
                  <a:lnTo>
                    <a:pt x="30" y="30"/>
                  </a:lnTo>
                  <a:lnTo>
                    <a:pt x="30" y="28"/>
                  </a:lnTo>
                  <a:lnTo>
                    <a:pt x="30" y="26"/>
                  </a:lnTo>
                  <a:lnTo>
                    <a:pt x="30" y="24"/>
                  </a:lnTo>
                  <a:lnTo>
                    <a:pt x="32" y="22"/>
                  </a:lnTo>
                  <a:lnTo>
                    <a:pt x="30" y="20"/>
                  </a:lnTo>
                  <a:lnTo>
                    <a:pt x="30" y="20"/>
                  </a:lnTo>
                  <a:lnTo>
                    <a:pt x="30" y="18"/>
                  </a:lnTo>
                  <a:lnTo>
                    <a:pt x="30" y="16"/>
                  </a:lnTo>
                  <a:lnTo>
                    <a:pt x="30" y="14"/>
                  </a:lnTo>
                  <a:lnTo>
                    <a:pt x="28" y="14"/>
                  </a:lnTo>
                  <a:lnTo>
                    <a:pt x="28" y="12"/>
                  </a:lnTo>
                  <a:lnTo>
                    <a:pt x="26" y="10"/>
                  </a:lnTo>
                  <a:lnTo>
                    <a:pt x="24" y="8"/>
                  </a:lnTo>
                  <a:lnTo>
                    <a:pt x="22" y="8"/>
                  </a:lnTo>
                  <a:lnTo>
                    <a:pt x="20" y="6"/>
                  </a:lnTo>
                  <a:lnTo>
                    <a:pt x="18" y="4"/>
                  </a:lnTo>
                  <a:lnTo>
                    <a:pt x="16" y="2"/>
                  </a:lnTo>
                  <a:lnTo>
                    <a:pt x="14" y="2"/>
                  </a:lnTo>
                  <a:lnTo>
                    <a:pt x="12" y="0"/>
                  </a:lnTo>
                  <a:lnTo>
                    <a:pt x="10" y="0"/>
                  </a:lnTo>
                  <a:lnTo>
                    <a:pt x="8" y="0"/>
                  </a:lnTo>
                  <a:lnTo>
                    <a:pt x="6" y="0"/>
                  </a:lnTo>
                  <a:lnTo>
                    <a:pt x="4" y="0"/>
                  </a:lnTo>
                  <a:lnTo>
                    <a:pt x="2" y="0"/>
                  </a:lnTo>
                  <a:lnTo>
                    <a:pt x="2" y="0"/>
                  </a:lnTo>
                  <a:lnTo>
                    <a:pt x="2" y="0"/>
                  </a:lnTo>
                  <a:lnTo>
                    <a:pt x="2"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12" name="Freeform 9"/>
            <p:cNvSpPr>
              <a:spLocks/>
            </p:cNvSpPr>
            <p:nvPr/>
          </p:nvSpPr>
          <p:spPr bwMode="auto">
            <a:xfrm>
              <a:off x="10314639" y="4235478"/>
              <a:ext cx="66103" cy="82626"/>
            </a:xfrm>
            <a:custGeom>
              <a:avLst/>
              <a:gdLst>
                <a:gd name="T0" fmla="*/ 2 w 32"/>
                <a:gd name="T1" fmla="*/ 0 h 40"/>
                <a:gd name="T2" fmla="*/ 2 w 32"/>
                <a:gd name="T3" fmla="*/ 0 h 40"/>
                <a:gd name="T4" fmla="*/ 0 w 32"/>
                <a:gd name="T5" fmla="*/ 0 h 40"/>
                <a:gd name="T6" fmla="*/ 0 w 32"/>
                <a:gd name="T7" fmla="*/ 0 h 40"/>
                <a:gd name="T8" fmla="*/ 0 w 32"/>
                <a:gd name="T9" fmla="*/ 2 h 40"/>
                <a:gd name="T10" fmla="*/ 0 w 32"/>
                <a:gd name="T11" fmla="*/ 2 h 40"/>
                <a:gd name="T12" fmla="*/ 0 w 32"/>
                <a:gd name="T13" fmla="*/ 4 h 40"/>
                <a:gd name="T14" fmla="*/ 2 w 32"/>
                <a:gd name="T15" fmla="*/ 6 h 40"/>
                <a:gd name="T16" fmla="*/ 2 w 32"/>
                <a:gd name="T17" fmla="*/ 6 h 40"/>
                <a:gd name="T18" fmla="*/ 4 w 32"/>
                <a:gd name="T19" fmla="*/ 10 h 40"/>
                <a:gd name="T20" fmla="*/ 6 w 32"/>
                <a:gd name="T21" fmla="*/ 12 h 40"/>
                <a:gd name="T22" fmla="*/ 8 w 32"/>
                <a:gd name="T23" fmla="*/ 16 h 40"/>
                <a:gd name="T24" fmla="*/ 10 w 32"/>
                <a:gd name="T25" fmla="*/ 18 h 40"/>
                <a:gd name="T26" fmla="*/ 12 w 32"/>
                <a:gd name="T27" fmla="*/ 20 h 40"/>
                <a:gd name="T28" fmla="*/ 12 w 32"/>
                <a:gd name="T29" fmla="*/ 22 h 40"/>
                <a:gd name="T30" fmla="*/ 14 w 32"/>
                <a:gd name="T31" fmla="*/ 26 h 40"/>
                <a:gd name="T32" fmla="*/ 16 w 32"/>
                <a:gd name="T33" fmla="*/ 28 h 40"/>
                <a:gd name="T34" fmla="*/ 16 w 32"/>
                <a:gd name="T35" fmla="*/ 32 h 40"/>
                <a:gd name="T36" fmla="*/ 18 w 32"/>
                <a:gd name="T37" fmla="*/ 34 h 40"/>
                <a:gd name="T38" fmla="*/ 20 w 32"/>
                <a:gd name="T39" fmla="*/ 36 h 40"/>
                <a:gd name="T40" fmla="*/ 20 w 32"/>
                <a:gd name="T41" fmla="*/ 38 h 40"/>
                <a:gd name="T42" fmla="*/ 22 w 32"/>
                <a:gd name="T43" fmla="*/ 38 h 40"/>
                <a:gd name="T44" fmla="*/ 22 w 32"/>
                <a:gd name="T45" fmla="*/ 40 h 40"/>
                <a:gd name="T46" fmla="*/ 24 w 32"/>
                <a:gd name="T47" fmla="*/ 40 h 40"/>
                <a:gd name="T48" fmla="*/ 24 w 32"/>
                <a:gd name="T49" fmla="*/ 40 h 40"/>
                <a:gd name="T50" fmla="*/ 24 w 32"/>
                <a:gd name="T51" fmla="*/ 40 h 40"/>
                <a:gd name="T52" fmla="*/ 26 w 32"/>
                <a:gd name="T53" fmla="*/ 40 h 40"/>
                <a:gd name="T54" fmla="*/ 26 w 32"/>
                <a:gd name="T55" fmla="*/ 40 h 40"/>
                <a:gd name="T56" fmla="*/ 26 w 32"/>
                <a:gd name="T57" fmla="*/ 38 h 40"/>
                <a:gd name="T58" fmla="*/ 28 w 32"/>
                <a:gd name="T59" fmla="*/ 38 h 40"/>
                <a:gd name="T60" fmla="*/ 28 w 32"/>
                <a:gd name="T61" fmla="*/ 36 h 40"/>
                <a:gd name="T62" fmla="*/ 30 w 32"/>
                <a:gd name="T63" fmla="*/ 34 h 40"/>
                <a:gd name="T64" fmla="*/ 30 w 32"/>
                <a:gd name="T65" fmla="*/ 32 h 40"/>
                <a:gd name="T66" fmla="*/ 30 w 32"/>
                <a:gd name="T67" fmla="*/ 30 h 40"/>
                <a:gd name="T68" fmla="*/ 30 w 32"/>
                <a:gd name="T69" fmla="*/ 28 h 40"/>
                <a:gd name="T70" fmla="*/ 30 w 32"/>
                <a:gd name="T71" fmla="*/ 26 h 40"/>
                <a:gd name="T72" fmla="*/ 30 w 32"/>
                <a:gd name="T73" fmla="*/ 24 h 40"/>
                <a:gd name="T74" fmla="*/ 32 w 32"/>
                <a:gd name="T75" fmla="*/ 22 h 40"/>
                <a:gd name="T76" fmla="*/ 30 w 32"/>
                <a:gd name="T77" fmla="*/ 20 h 40"/>
                <a:gd name="T78" fmla="*/ 30 w 32"/>
                <a:gd name="T79" fmla="*/ 20 h 40"/>
                <a:gd name="T80" fmla="*/ 30 w 32"/>
                <a:gd name="T81" fmla="*/ 18 h 40"/>
                <a:gd name="T82" fmla="*/ 30 w 32"/>
                <a:gd name="T83" fmla="*/ 16 h 40"/>
                <a:gd name="T84" fmla="*/ 30 w 32"/>
                <a:gd name="T85" fmla="*/ 14 h 40"/>
                <a:gd name="T86" fmla="*/ 28 w 32"/>
                <a:gd name="T87" fmla="*/ 14 h 40"/>
                <a:gd name="T88" fmla="*/ 28 w 32"/>
                <a:gd name="T89" fmla="*/ 12 h 40"/>
                <a:gd name="T90" fmla="*/ 26 w 32"/>
                <a:gd name="T91" fmla="*/ 10 h 40"/>
                <a:gd name="T92" fmla="*/ 24 w 32"/>
                <a:gd name="T93" fmla="*/ 8 h 40"/>
                <a:gd name="T94" fmla="*/ 22 w 32"/>
                <a:gd name="T95" fmla="*/ 8 h 40"/>
                <a:gd name="T96" fmla="*/ 20 w 32"/>
                <a:gd name="T97" fmla="*/ 6 h 40"/>
                <a:gd name="T98" fmla="*/ 18 w 32"/>
                <a:gd name="T99" fmla="*/ 4 h 40"/>
                <a:gd name="T100" fmla="*/ 16 w 32"/>
                <a:gd name="T101" fmla="*/ 2 h 40"/>
                <a:gd name="T102" fmla="*/ 14 w 32"/>
                <a:gd name="T103" fmla="*/ 2 h 40"/>
                <a:gd name="T104" fmla="*/ 12 w 32"/>
                <a:gd name="T105" fmla="*/ 0 h 40"/>
                <a:gd name="T106" fmla="*/ 10 w 32"/>
                <a:gd name="T107" fmla="*/ 0 h 40"/>
                <a:gd name="T108" fmla="*/ 8 w 32"/>
                <a:gd name="T109" fmla="*/ 0 h 40"/>
                <a:gd name="T110" fmla="*/ 6 w 32"/>
                <a:gd name="T111" fmla="*/ 0 h 40"/>
                <a:gd name="T112" fmla="*/ 4 w 32"/>
                <a:gd name="T113" fmla="*/ 0 h 40"/>
                <a:gd name="T114" fmla="*/ 2 w 32"/>
                <a:gd name="T115" fmla="*/ 0 h 40"/>
                <a:gd name="T116" fmla="*/ 2 w 32"/>
                <a:gd name="T117" fmla="*/ 0 h 40"/>
                <a:gd name="T118" fmla="*/ 2 w 32"/>
                <a:gd name="T119" fmla="*/ 0 h 40"/>
                <a:gd name="T120" fmla="*/ 2 w 32"/>
                <a:gd name="T1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 h="40">
                  <a:moveTo>
                    <a:pt x="2" y="0"/>
                  </a:moveTo>
                  <a:lnTo>
                    <a:pt x="2" y="0"/>
                  </a:lnTo>
                  <a:lnTo>
                    <a:pt x="0" y="0"/>
                  </a:lnTo>
                  <a:lnTo>
                    <a:pt x="0" y="0"/>
                  </a:lnTo>
                  <a:lnTo>
                    <a:pt x="0" y="2"/>
                  </a:lnTo>
                  <a:lnTo>
                    <a:pt x="0" y="2"/>
                  </a:lnTo>
                  <a:lnTo>
                    <a:pt x="0" y="4"/>
                  </a:lnTo>
                  <a:lnTo>
                    <a:pt x="2" y="6"/>
                  </a:lnTo>
                  <a:lnTo>
                    <a:pt x="2" y="6"/>
                  </a:lnTo>
                  <a:lnTo>
                    <a:pt x="4" y="10"/>
                  </a:lnTo>
                  <a:lnTo>
                    <a:pt x="6" y="12"/>
                  </a:lnTo>
                  <a:lnTo>
                    <a:pt x="8" y="16"/>
                  </a:lnTo>
                  <a:lnTo>
                    <a:pt x="10" y="18"/>
                  </a:lnTo>
                  <a:lnTo>
                    <a:pt x="12" y="20"/>
                  </a:lnTo>
                  <a:lnTo>
                    <a:pt x="12" y="22"/>
                  </a:lnTo>
                  <a:lnTo>
                    <a:pt x="14" y="26"/>
                  </a:lnTo>
                  <a:lnTo>
                    <a:pt x="16" y="28"/>
                  </a:lnTo>
                  <a:lnTo>
                    <a:pt x="16" y="32"/>
                  </a:lnTo>
                  <a:lnTo>
                    <a:pt x="18" y="34"/>
                  </a:lnTo>
                  <a:lnTo>
                    <a:pt x="20" y="36"/>
                  </a:lnTo>
                  <a:lnTo>
                    <a:pt x="20" y="38"/>
                  </a:lnTo>
                  <a:lnTo>
                    <a:pt x="22" y="38"/>
                  </a:lnTo>
                  <a:lnTo>
                    <a:pt x="22" y="40"/>
                  </a:lnTo>
                  <a:lnTo>
                    <a:pt x="24" y="40"/>
                  </a:lnTo>
                  <a:lnTo>
                    <a:pt x="24" y="40"/>
                  </a:lnTo>
                  <a:lnTo>
                    <a:pt x="24" y="40"/>
                  </a:lnTo>
                  <a:lnTo>
                    <a:pt x="26" y="40"/>
                  </a:lnTo>
                  <a:lnTo>
                    <a:pt x="26" y="40"/>
                  </a:lnTo>
                  <a:lnTo>
                    <a:pt x="26" y="38"/>
                  </a:lnTo>
                  <a:lnTo>
                    <a:pt x="28" y="38"/>
                  </a:lnTo>
                  <a:lnTo>
                    <a:pt x="28" y="36"/>
                  </a:lnTo>
                  <a:lnTo>
                    <a:pt x="30" y="34"/>
                  </a:lnTo>
                  <a:lnTo>
                    <a:pt x="30" y="32"/>
                  </a:lnTo>
                  <a:lnTo>
                    <a:pt x="30" y="30"/>
                  </a:lnTo>
                  <a:lnTo>
                    <a:pt x="30" y="28"/>
                  </a:lnTo>
                  <a:lnTo>
                    <a:pt x="30" y="26"/>
                  </a:lnTo>
                  <a:lnTo>
                    <a:pt x="30" y="24"/>
                  </a:lnTo>
                  <a:lnTo>
                    <a:pt x="32" y="22"/>
                  </a:lnTo>
                  <a:lnTo>
                    <a:pt x="30" y="20"/>
                  </a:lnTo>
                  <a:lnTo>
                    <a:pt x="30" y="20"/>
                  </a:lnTo>
                  <a:lnTo>
                    <a:pt x="30" y="18"/>
                  </a:lnTo>
                  <a:lnTo>
                    <a:pt x="30" y="16"/>
                  </a:lnTo>
                  <a:lnTo>
                    <a:pt x="30" y="14"/>
                  </a:lnTo>
                  <a:lnTo>
                    <a:pt x="28" y="14"/>
                  </a:lnTo>
                  <a:lnTo>
                    <a:pt x="28" y="12"/>
                  </a:lnTo>
                  <a:lnTo>
                    <a:pt x="26" y="10"/>
                  </a:lnTo>
                  <a:lnTo>
                    <a:pt x="24" y="8"/>
                  </a:lnTo>
                  <a:lnTo>
                    <a:pt x="22" y="8"/>
                  </a:lnTo>
                  <a:lnTo>
                    <a:pt x="20" y="6"/>
                  </a:lnTo>
                  <a:lnTo>
                    <a:pt x="18" y="4"/>
                  </a:lnTo>
                  <a:lnTo>
                    <a:pt x="16" y="2"/>
                  </a:lnTo>
                  <a:lnTo>
                    <a:pt x="14" y="2"/>
                  </a:lnTo>
                  <a:lnTo>
                    <a:pt x="12" y="0"/>
                  </a:lnTo>
                  <a:lnTo>
                    <a:pt x="10" y="0"/>
                  </a:lnTo>
                  <a:lnTo>
                    <a:pt x="8" y="0"/>
                  </a:lnTo>
                  <a:lnTo>
                    <a:pt x="6" y="0"/>
                  </a:lnTo>
                  <a:lnTo>
                    <a:pt x="4" y="0"/>
                  </a:lnTo>
                  <a:lnTo>
                    <a:pt x="2" y="0"/>
                  </a:lnTo>
                  <a:lnTo>
                    <a:pt x="2" y="0"/>
                  </a:lnTo>
                  <a:lnTo>
                    <a:pt x="2" y="0"/>
                  </a:lnTo>
                  <a:lnTo>
                    <a:pt x="2" y="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13" name="Freeform 10"/>
            <p:cNvSpPr>
              <a:spLocks/>
            </p:cNvSpPr>
            <p:nvPr/>
          </p:nvSpPr>
          <p:spPr bwMode="auto">
            <a:xfrm>
              <a:off x="10046095" y="4285052"/>
              <a:ext cx="247886" cy="256139"/>
            </a:xfrm>
            <a:custGeom>
              <a:avLst/>
              <a:gdLst>
                <a:gd name="T0" fmla="*/ 2 w 120"/>
                <a:gd name="T1" fmla="*/ 0 h 124"/>
                <a:gd name="T2" fmla="*/ 14 w 120"/>
                <a:gd name="T3" fmla="*/ 4 h 124"/>
                <a:gd name="T4" fmla="*/ 18 w 120"/>
                <a:gd name="T5" fmla="*/ 6 h 124"/>
                <a:gd name="T6" fmla="*/ 32 w 120"/>
                <a:gd name="T7" fmla="*/ 2 h 124"/>
                <a:gd name="T8" fmla="*/ 36 w 120"/>
                <a:gd name="T9" fmla="*/ 2 h 124"/>
                <a:gd name="T10" fmla="*/ 40 w 120"/>
                <a:gd name="T11" fmla="*/ 4 h 124"/>
                <a:gd name="T12" fmla="*/ 40 w 120"/>
                <a:gd name="T13" fmla="*/ 6 h 124"/>
                <a:gd name="T14" fmla="*/ 40 w 120"/>
                <a:gd name="T15" fmla="*/ 14 h 124"/>
                <a:gd name="T16" fmla="*/ 38 w 120"/>
                <a:gd name="T17" fmla="*/ 20 h 124"/>
                <a:gd name="T18" fmla="*/ 40 w 120"/>
                <a:gd name="T19" fmla="*/ 24 h 124"/>
                <a:gd name="T20" fmla="*/ 42 w 120"/>
                <a:gd name="T21" fmla="*/ 26 h 124"/>
                <a:gd name="T22" fmla="*/ 46 w 120"/>
                <a:gd name="T23" fmla="*/ 26 h 124"/>
                <a:gd name="T24" fmla="*/ 52 w 120"/>
                <a:gd name="T25" fmla="*/ 28 h 124"/>
                <a:gd name="T26" fmla="*/ 54 w 120"/>
                <a:gd name="T27" fmla="*/ 30 h 124"/>
                <a:gd name="T28" fmla="*/ 56 w 120"/>
                <a:gd name="T29" fmla="*/ 34 h 124"/>
                <a:gd name="T30" fmla="*/ 58 w 120"/>
                <a:gd name="T31" fmla="*/ 40 h 124"/>
                <a:gd name="T32" fmla="*/ 64 w 120"/>
                <a:gd name="T33" fmla="*/ 44 h 124"/>
                <a:gd name="T34" fmla="*/ 72 w 120"/>
                <a:gd name="T35" fmla="*/ 52 h 124"/>
                <a:gd name="T36" fmla="*/ 78 w 120"/>
                <a:gd name="T37" fmla="*/ 56 h 124"/>
                <a:gd name="T38" fmla="*/ 78 w 120"/>
                <a:gd name="T39" fmla="*/ 58 h 124"/>
                <a:gd name="T40" fmla="*/ 78 w 120"/>
                <a:gd name="T41" fmla="*/ 64 h 124"/>
                <a:gd name="T42" fmla="*/ 76 w 120"/>
                <a:gd name="T43" fmla="*/ 72 h 124"/>
                <a:gd name="T44" fmla="*/ 76 w 120"/>
                <a:gd name="T45" fmla="*/ 76 h 124"/>
                <a:gd name="T46" fmla="*/ 78 w 120"/>
                <a:gd name="T47" fmla="*/ 82 h 124"/>
                <a:gd name="T48" fmla="*/ 84 w 120"/>
                <a:gd name="T49" fmla="*/ 90 h 124"/>
                <a:gd name="T50" fmla="*/ 88 w 120"/>
                <a:gd name="T51" fmla="*/ 94 h 124"/>
                <a:gd name="T52" fmla="*/ 94 w 120"/>
                <a:gd name="T53" fmla="*/ 96 h 124"/>
                <a:gd name="T54" fmla="*/ 104 w 120"/>
                <a:gd name="T55" fmla="*/ 98 h 124"/>
                <a:gd name="T56" fmla="*/ 108 w 120"/>
                <a:gd name="T57" fmla="*/ 100 h 124"/>
                <a:gd name="T58" fmla="*/ 114 w 120"/>
                <a:gd name="T59" fmla="*/ 106 h 124"/>
                <a:gd name="T60" fmla="*/ 118 w 120"/>
                <a:gd name="T61" fmla="*/ 112 h 124"/>
                <a:gd name="T62" fmla="*/ 120 w 120"/>
                <a:gd name="T63" fmla="*/ 116 h 124"/>
                <a:gd name="T64" fmla="*/ 118 w 120"/>
                <a:gd name="T65" fmla="*/ 120 h 124"/>
                <a:gd name="T66" fmla="*/ 116 w 120"/>
                <a:gd name="T67" fmla="*/ 122 h 124"/>
                <a:gd name="T68" fmla="*/ 110 w 120"/>
                <a:gd name="T69" fmla="*/ 122 h 124"/>
                <a:gd name="T70" fmla="*/ 102 w 120"/>
                <a:gd name="T71" fmla="*/ 124 h 124"/>
                <a:gd name="T72" fmla="*/ 96 w 120"/>
                <a:gd name="T73" fmla="*/ 122 h 124"/>
                <a:gd name="T74" fmla="*/ 94 w 120"/>
                <a:gd name="T75" fmla="*/ 122 h 124"/>
                <a:gd name="T76" fmla="*/ 86 w 120"/>
                <a:gd name="T77" fmla="*/ 118 h 124"/>
                <a:gd name="T78" fmla="*/ 76 w 120"/>
                <a:gd name="T79" fmla="*/ 116 h 124"/>
                <a:gd name="T80" fmla="*/ 72 w 120"/>
                <a:gd name="T81" fmla="*/ 114 h 124"/>
                <a:gd name="T82" fmla="*/ 66 w 120"/>
                <a:gd name="T83" fmla="*/ 110 h 124"/>
                <a:gd name="T84" fmla="*/ 54 w 120"/>
                <a:gd name="T85" fmla="*/ 96 h 124"/>
                <a:gd name="T86" fmla="*/ 48 w 120"/>
                <a:gd name="T87" fmla="*/ 86 h 124"/>
                <a:gd name="T88" fmla="*/ 42 w 120"/>
                <a:gd name="T89" fmla="*/ 78 h 124"/>
                <a:gd name="T90" fmla="*/ 40 w 120"/>
                <a:gd name="T91" fmla="*/ 76 h 124"/>
                <a:gd name="T92" fmla="*/ 30 w 120"/>
                <a:gd name="T93" fmla="*/ 74 h 124"/>
                <a:gd name="T94" fmla="*/ 18 w 120"/>
                <a:gd name="T95" fmla="*/ 7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24">
                  <a:moveTo>
                    <a:pt x="18" y="74"/>
                  </a:moveTo>
                  <a:lnTo>
                    <a:pt x="0" y="0"/>
                  </a:lnTo>
                  <a:lnTo>
                    <a:pt x="2" y="0"/>
                  </a:lnTo>
                  <a:lnTo>
                    <a:pt x="6" y="2"/>
                  </a:lnTo>
                  <a:lnTo>
                    <a:pt x="10" y="4"/>
                  </a:lnTo>
                  <a:lnTo>
                    <a:pt x="14" y="4"/>
                  </a:lnTo>
                  <a:lnTo>
                    <a:pt x="16" y="6"/>
                  </a:lnTo>
                  <a:lnTo>
                    <a:pt x="16" y="6"/>
                  </a:lnTo>
                  <a:lnTo>
                    <a:pt x="18" y="6"/>
                  </a:lnTo>
                  <a:lnTo>
                    <a:pt x="20" y="4"/>
                  </a:lnTo>
                  <a:lnTo>
                    <a:pt x="28" y="4"/>
                  </a:lnTo>
                  <a:lnTo>
                    <a:pt x="32" y="2"/>
                  </a:lnTo>
                  <a:lnTo>
                    <a:pt x="32" y="2"/>
                  </a:lnTo>
                  <a:lnTo>
                    <a:pt x="34" y="2"/>
                  </a:lnTo>
                  <a:lnTo>
                    <a:pt x="36" y="2"/>
                  </a:lnTo>
                  <a:lnTo>
                    <a:pt x="38" y="2"/>
                  </a:lnTo>
                  <a:lnTo>
                    <a:pt x="38" y="4"/>
                  </a:lnTo>
                  <a:lnTo>
                    <a:pt x="40" y="4"/>
                  </a:lnTo>
                  <a:lnTo>
                    <a:pt x="40" y="4"/>
                  </a:lnTo>
                  <a:lnTo>
                    <a:pt x="40" y="6"/>
                  </a:lnTo>
                  <a:lnTo>
                    <a:pt x="40" y="6"/>
                  </a:lnTo>
                  <a:lnTo>
                    <a:pt x="40" y="8"/>
                  </a:lnTo>
                  <a:lnTo>
                    <a:pt x="40" y="10"/>
                  </a:lnTo>
                  <a:lnTo>
                    <a:pt x="40" y="14"/>
                  </a:lnTo>
                  <a:lnTo>
                    <a:pt x="38" y="16"/>
                  </a:lnTo>
                  <a:lnTo>
                    <a:pt x="38" y="20"/>
                  </a:lnTo>
                  <a:lnTo>
                    <a:pt x="38" y="20"/>
                  </a:lnTo>
                  <a:lnTo>
                    <a:pt x="38" y="22"/>
                  </a:lnTo>
                  <a:lnTo>
                    <a:pt x="38" y="24"/>
                  </a:lnTo>
                  <a:lnTo>
                    <a:pt x="40" y="24"/>
                  </a:lnTo>
                  <a:lnTo>
                    <a:pt x="40" y="24"/>
                  </a:lnTo>
                  <a:lnTo>
                    <a:pt x="40" y="24"/>
                  </a:lnTo>
                  <a:lnTo>
                    <a:pt x="42" y="26"/>
                  </a:lnTo>
                  <a:lnTo>
                    <a:pt x="42" y="26"/>
                  </a:lnTo>
                  <a:lnTo>
                    <a:pt x="44" y="26"/>
                  </a:lnTo>
                  <a:lnTo>
                    <a:pt x="46" y="26"/>
                  </a:lnTo>
                  <a:lnTo>
                    <a:pt x="48" y="26"/>
                  </a:lnTo>
                  <a:lnTo>
                    <a:pt x="52" y="28"/>
                  </a:lnTo>
                  <a:lnTo>
                    <a:pt x="52" y="28"/>
                  </a:lnTo>
                  <a:lnTo>
                    <a:pt x="54" y="28"/>
                  </a:lnTo>
                  <a:lnTo>
                    <a:pt x="54" y="30"/>
                  </a:lnTo>
                  <a:lnTo>
                    <a:pt x="54" y="30"/>
                  </a:lnTo>
                  <a:lnTo>
                    <a:pt x="56" y="32"/>
                  </a:lnTo>
                  <a:lnTo>
                    <a:pt x="56" y="32"/>
                  </a:lnTo>
                  <a:lnTo>
                    <a:pt x="56" y="34"/>
                  </a:lnTo>
                  <a:lnTo>
                    <a:pt x="58" y="36"/>
                  </a:lnTo>
                  <a:lnTo>
                    <a:pt x="58" y="38"/>
                  </a:lnTo>
                  <a:lnTo>
                    <a:pt x="58" y="40"/>
                  </a:lnTo>
                  <a:lnTo>
                    <a:pt x="60" y="40"/>
                  </a:lnTo>
                  <a:lnTo>
                    <a:pt x="60" y="42"/>
                  </a:lnTo>
                  <a:lnTo>
                    <a:pt x="64" y="44"/>
                  </a:lnTo>
                  <a:lnTo>
                    <a:pt x="68" y="48"/>
                  </a:lnTo>
                  <a:lnTo>
                    <a:pt x="70" y="50"/>
                  </a:lnTo>
                  <a:lnTo>
                    <a:pt x="72" y="52"/>
                  </a:lnTo>
                  <a:lnTo>
                    <a:pt x="74" y="54"/>
                  </a:lnTo>
                  <a:lnTo>
                    <a:pt x="76" y="54"/>
                  </a:lnTo>
                  <a:lnTo>
                    <a:pt x="78" y="56"/>
                  </a:lnTo>
                  <a:lnTo>
                    <a:pt x="78" y="56"/>
                  </a:lnTo>
                  <a:lnTo>
                    <a:pt x="78" y="58"/>
                  </a:lnTo>
                  <a:lnTo>
                    <a:pt x="78" y="58"/>
                  </a:lnTo>
                  <a:lnTo>
                    <a:pt x="78" y="60"/>
                  </a:lnTo>
                  <a:lnTo>
                    <a:pt x="78" y="62"/>
                  </a:lnTo>
                  <a:lnTo>
                    <a:pt x="78" y="64"/>
                  </a:lnTo>
                  <a:lnTo>
                    <a:pt x="78" y="66"/>
                  </a:lnTo>
                  <a:lnTo>
                    <a:pt x="76" y="70"/>
                  </a:lnTo>
                  <a:lnTo>
                    <a:pt x="76" y="72"/>
                  </a:lnTo>
                  <a:lnTo>
                    <a:pt x="76" y="74"/>
                  </a:lnTo>
                  <a:lnTo>
                    <a:pt x="76" y="74"/>
                  </a:lnTo>
                  <a:lnTo>
                    <a:pt x="76" y="76"/>
                  </a:lnTo>
                  <a:lnTo>
                    <a:pt x="76" y="78"/>
                  </a:lnTo>
                  <a:lnTo>
                    <a:pt x="78" y="80"/>
                  </a:lnTo>
                  <a:lnTo>
                    <a:pt x="78" y="82"/>
                  </a:lnTo>
                  <a:lnTo>
                    <a:pt x="80" y="86"/>
                  </a:lnTo>
                  <a:lnTo>
                    <a:pt x="82" y="88"/>
                  </a:lnTo>
                  <a:lnTo>
                    <a:pt x="84" y="90"/>
                  </a:lnTo>
                  <a:lnTo>
                    <a:pt x="86" y="92"/>
                  </a:lnTo>
                  <a:lnTo>
                    <a:pt x="88" y="92"/>
                  </a:lnTo>
                  <a:lnTo>
                    <a:pt x="88" y="94"/>
                  </a:lnTo>
                  <a:lnTo>
                    <a:pt x="90" y="94"/>
                  </a:lnTo>
                  <a:lnTo>
                    <a:pt x="92" y="94"/>
                  </a:lnTo>
                  <a:lnTo>
                    <a:pt x="94" y="96"/>
                  </a:lnTo>
                  <a:lnTo>
                    <a:pt x="98" y="96"/>
                  </a:lnTo>
                  <a:lnTo>
                    <a:pt x="100" y="96"/>
                  </a:lnTo>
                  <a:lnTo>
                    <a:pt x="104" y="98"/>
                  </a:lnTo>
                  <a:lnTo>
                    <a:pt x="106" y="98"/>
                  </a:lnTo>
                  <a:lnTo>
                    <a:pt x="106" y="98"/>
                  </a:lnTo>
                  <a:lnTo>
                    <a:pt x="108" y="100"/>
                  </a:lnTo>
                  <a:lnTo>
                    <a:pt x="110" y="100"/>
                  </a:lnTo>
                  <a:lnTo>
                    <a:pt x="112" y="104"/>
                  </a:lnTo>
                  <a:lnTo>
                    <a:pt x="114" y="106"/>
                  </a:lnTo>
                  <a:lnTo>
                    <a:pt x="116" y="108"/>
                  </a:lnTo>
                  <a:lnTo>
                    <a:pt x="118" y="110"/>
                  </a:lnTo>
                  <a:lnTo>
                    <a:pt x="118" y="112"/>
                  </a:lnTo>
                  <a:lnTo>
                    <a:pt x="118" y="114"/>
                  </a:lnTo>
                  <a:lnTo>
                    <a:pt x="118" y="114"/>
                  </a:lnTo>
                  <a:lnTo>
                    <a:pt x="120" y="116"/>
                  </a:lnTo>
                  <a:lnTo>
                    <a:pt x="120" y="118"/>
                  </a:lnTo>
                  <a:lnTo>
                    <a:pt x="118" y="118"/>
                  </a:lnTo>
                  <a:lnTo>
                    <a:pt x="118" y="120"/>
                  </a:lnTo>
                  <a:lnTo>
                    <a:pt x="118" y="120"/>
                  </a:lnTo>
                  <a:lnTo>
                    <a:pt x="116" y="120"/>
                  </a:lnTo>
                  <a:lnTo>
                    <a:pt x="116" y="122"/>
                  </a:lnTo>
                  <a:lnTo>
                    <a:pt x="114" y="122"/>
                  </a:lnTo>
                  <a:lnTo>
                    <a:pt x="112" y="122"/>
                  </a:lnTo>
                  <a:lnTo>
                    <a:pt x="110" y="122"/>
                  </a:lnTo>
                  <a:lnTo>
                    <a:pt x="108" y="122"/>
                  </a:lnTo>
                  <a:lnTo>
                    <a:pt x="104" y="124"/>
                  </a:lnTo>
                  <a:lnTo>
                    <a:pt x="102" y="124"/>
                  </a:lnTo>
                  <a:lnTo>
                    <a:pt x="100" y="122"/>
                  </a:lnTo>
                  <a:lnTo>
                    <a:pt x="98" y="122"/>
                  </a:lnTo>
                  <a:lnTo>
                    <a:pt x="96" y="122"/>
                  </a:lnTo>
                  <a:lnTo>
                    <a:pt x="96" y="122"/>
                  </a:lnTo>
                  <a:lnTo>
                    <a:pt x="96" y="122"/>
                  </a:lnTo>
                  <a:lnTo>
                    <a:pt x="94" y="122"/>
                  </a:lnTo>
                  <a:lnTo>
                    <a:pt x="92" y="120"/>
                  </a:lnTo>
                  <a:lnTo>
                    <a:pt x="88" y="120"/>
                  </a:lnTo>
                  <a:lnTo>
                    <a:pt x="86" y="118"/>
                  </a:lnTo>
                  <a:lnTo>
                    <a:pt x="82" y="118"/>
                  </a:lnTo>
                  <a:lnTo>
                    <a:pt x="78" y="118"/>
                  </a:lnTo>
                  <a:lnTo>
                    <a:pt x="76" y="116"/>
                  </a:lnTo>
                  <a:lnTo>
                    <a:pt x="74" y="116"/>
                  </a:lnTo>
                  <a:lnTo>
                    <a:pt x="74" y="116"/>
                  </a:lnTo>
                  <a:lnTo>
                    <a:pt x="72" y="114"/>
                  </a:lnTo>
                  <a:lnTo>
                    <a:pt x="70" y="114"/>
                  </a:lnTo>
                  <a:lnTo>
                    <a:pt x="68" y="112"/>
                  </a:lnTo>
                  <a:lnTo>
                    <a:pt x="66" y="110"/>
                  </a:lnTo>
                  <a:lnTo>
                    <a:pt x="64" y="106"/>
                  </a:lnTo>
                  <a:lnTo>
                    <a:pt x="58" y="100"/>
                  </a:lnTo>
                  <a:lnTo>
                    <a:pt x="54" y="96"/>
                  </a:lnTo>
                  <a:lnTo>
                    <a:pt x="52" y="94"/>
                  </a:lnTo>
                  <a:lnTo>
                    <a:pt x="52" y="92"/>
                  </a:lnTo>
                  <a:lnTo>
                    <a:pt x="48" y="86"/>
                  </a:lnTo>
                  <a:lnTo>
                    <a:pt x="46" y="82"/>
                  </a:lnTo>
                  <a:lnTo>
                    <a:pt x="44" y="80"/>
                  </a:lnTo>
                  <a:lnTo>
                    <a:pt x="42" y="78"/>
                  </a:lnTo>
                  <a:lnTo>
                    <a:pt x="42" y="78"/>
                  </a:lnTo>
                  <a:lnTo>
                    <a:pt x="40" y="76"/>
                  </a:lnTo>
                  <a:lnTo>
                    <a:pt x="40" y="76"/>
                  </a:lnTo>
                  <a:lnTo>
                    <a:pt x="38" y="76"/>
                  </a:lnTo>
                  <a:lnTo>
                    <a:pt x="34" y="76"/>
                  </a:lnTo>
                  <a:lnTo>
                    <a:pt x="30" y="74"/>
                  </a:lnTo>
                  <a:lnTo>
                    <a:pt x="26" y="74"/>
                  </a:lnTo>
                  <a:lnTo>
                    <a:pt x="20" y="74"/>
                  </a:lnTo>
                  <a:lnTo>
                    <a:pt x="18" y="7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14" name="Freeform 12"/>
            <p:cNvSpPr>
              <a:spLocks/>
            </p:cNvSpPr>
            <p:nvPr/>
          </p:nvSpPr>
          <p:spPr bwMode="auto">
            <a:xfrm>
              <a:off x="10244404" y="4326366"/>
              <a:ext cx="86760" cy="66100"/>
            </a:xfrm>
            <a:custGeom>
              <a:avLst/>
              <a:gdLst>
                <a:gd name="T0" fmla="*/ 4 w 42"/>
                <a:gd name="T1" fmla="*/ 16 h 32"/>
                <a:gd name="T2" fmla="*/ 2 w 42"/>
                <a:gd name="T3" fmla="*/ 20 h 32"/>
                <a:gd name="T4" fmla="*/ 0 w 42"/>
                <a:gd name="T5" fmla="*/ 22 h 32"/>
                <a:gd name="T6" fmla="*/ 0 w 42"/>
                <a:gd name="T7" fmla="*/ 26 h 32"/>
                <a:gd name="T8" fmla="*/ 0 w 42"/>
                <a:gd name="T9" fmla="*/ 28 h 32"/>
                <a:gd name="T10" fmla="*/ 2 w 42"/>
                <a:gd name="T11" fmla="*/ 28 h 32"/>
                <a:gd name="T12" fmla="*/ 2 w 42"/>
                <a:gd name="T13" fmla="*/ 30 h 32"/>
                <a:gd name="T14" fmla="*/ 6 w 42"/>
                <a:gd name="T15" fmla="*/ 30 h 32"/>
                <a:gd name="T16" fmla="*/ 10 w 42"/>
                <a:gd name="T17" fmla="*/ 32 h 32"/>
                <a:gd name="T18" fmla="*/ 16 w 42"/>
                <a:gd name="T19" fmla="*/ 32 h 32"/>
                <a:gd name="T20" fmla="*/ 20 w 42"/>
                <a:gd name="T21" fmla="*/ 32 h 32"/>
                <a:gd name="T22" fmla="*/ 24 w 42"/>
                <a:gd name="T23" fmla="*/ 30 h 32"/>
                <a:gd name="T24" fmla="*/ 28 w 42"/>
                <a:gd name="T25" fmla="*/ 26 h 32"/>
                <a:gd name="T26" fmla="*/ 32 w 42"/>
                <a:gd name="T27" fmla="*/ 24 h 32"/>
                <a:gd name="T28" fmla="*/ 36 w 42"/>
                <a:gd name="T29" fmla="*/ 22 h 32"/>
                <a:gd name="T30" fmla="*/ 38 w 42"/>
                <a:gd name="T31" fmla="*/ 18 h 32"/>
                <a:gd name="T32" fmla="*/ 40 w 42"/>
                <a:gd name="T33" fmla="*/ 14 h 32"/>
                <a:gd name="T34" fmla="*/ 42 w 42"/>
                <a:gd name="T35" fmla="*/ 12 h 32"/>
                <a:gd name="T36" fmla="*/ 42 w 42"/>
                <a:gd name="T37" fmla="*/ 10 h 32"/>
                <a:gd name="T38" fmla="*/ 42 w 42"/>
                <a:gd name="T39" fmla="*/ 6 h 32"/>
                <a:gd name="T40" fmla="*/ 42 w 42"/>
                <a:gd name="T41" fmla="*/ 2 h 32"/>
                <a:gd name="T42" fmla="*/ 40 w 42"/>
                <a:gd name="T43" fmla="*/ 0 h 32"/>
                <a:gd name="T44" fmla="*/ 40 w 42"/>
                <a:gd name="T45" fmla="*/ 0 h 32"/>
                <a:gd name="T46" fmla="*/ 38 w 42"/>
                <a:gd name="T47" fmla="*/ 0 h 32"/>
                <a:gd name="T48" fmla="*/ 34 w 42"/>
                <a:gd name="T49" fmla="*/ 0 h 32"/>
                <a:gd name="T50" fmla="*/ 30 w 42"/>
                <a:gd name="T51" fmla="*/ 0 h 32"/>
                <a:gd name="T52" fmla="*/ 28 w 42"/>
                <a:gd name="T53" fmla="*/ 2 h 32"/>
                <a:gd name="T54" fmla="*/ 28 w 42"/>
                <a:gd name="T55" fmla="*/ 2 h 32"/>
                <a:gd name="T56" fmla="*/ 26 w 42"/>
                <a:gd name="T57" fmla="*/ 6 h 32"/>
                <a:gd name="T58" fmla="*/ 26 w 42"/>
                <a:gd name="T59" fmla="*/ 8 h 32"/>
                <a:gd name="T60" fmla="*/ 26 w 42"/>
                <a:gd name="T61" fmla="*/ 10 h 32"/>
                <a:gd name="T62" fmla="*/ 26 w 42"/>
                <a:gd name="T63" fmla="*/ 12 h 32"/>
                <a:gd name="T64" fmla="*/ 24 w 42"/>
                <a:gd name="T65" fmla="*/ 12 h 32"/>
                <a:gd name="T66" fmla="*/ 20 w 42"/>
                <a:gd name="T67" fmla="*/ 14 h 32"/>
                <a:gd name="T68" fmla="*/ 14 w 42"/>
                <a:gd name="T69" fmla="*/ 14 h 32"/>
                <a:gd name="T70" fmla="*/ 8 w 42"/>
                <a:gd name="T71" fmla="*/ 14 h 32"/>
                <a:gd name="T72" fmla="*/ 6 w 42"/>
                <a:gd name="T73" fmla="*/ 16 h 32"/>
                <a:gd name="T74" fmla="*/ 4 w 42"/>
                <a:gd name="T7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 h="32">
                  <a:moveTo>
                    <a:pt x="4" y="16"/>
                  </a:moveTo>
                  <a:lnTo>
                    <a:pt x="4" y="16"/>
                  </a:lnTo>
                  <a:lnTo>
                    <a:pt x="2" y="18"/>
                  </a:lnTo>
                  <a:lnTo>
                    <a:pt x="2" y="20"/>
                  </a:lnTo>
                  <a:lnTo>
                    <a:pt x="2" y="20"/>
                  </a:lnTo>
                  <a:lnTo>
                    <a:pt x="0" y="22"/>
                  </a:lnTo>
                  <a:lnTo>
                    <a:pt x="0" y="24"/>
                  </a:lnTo>
                  <a:lnTo>
                    <a:pt x="0" y="26"/>
                  </a:lnTo>
                  <a:lnTo>
                    <a:pt x="0" y="26"/>
                  </a:lnTo>
                  <a:lnTo>
                    <a:pt x="0" y="28"/>
                  </a:lnTo>
                  <a:lnTo>
                    <a:pt x="0" y="28"/>
                  </a:lnTo>
                  <a:lnTo>
                    <a:pt x="2" y="28"/>
                  </a:lnTo>
                  <a:lnTo>
                    <a:pt x="2" y="30"/>
                  </a:lnTo>
                  <a:lnTo>
                    <a:pt x="2" y="30"/>
                  </a:lnTo>
                  <a:lnTo>
                    <a:pt x="4" y="30"/>
                  </a:lnTo>
                  <a:lnTo>
                    <a:pt x="6" y="30"/>
                  </a:lnTo>
                  <a:lnTo>
                    <a:pt x="8" y="32"/>
                  </a:lnTo>
                  <a:lnTo>
                    <a:pt x="10" y="32"/>
                  </a:lnTo>
                  <a:lnTo>
                    <a:pt x="14" y="32"/>
                  </a:lnTo>
                  <a:lnTo>
                    <a:pt x="16" y="32"/>
                  </a:lnTo>
                  <a:lnTo>
                    <a:pt x="18" y="32"/>
                  </a:lnTo>
                  <a:lnTo>
                    <a:pt x="20" y="32"/>
                  </a:lnTo>
                  <a:lnTo>
                    <a:pt x="22" y="30"/>
                  </a:lnTo>
                  <a:lnTo>
                    <a:pt x="24" y="30"/>
                  </a:lnTo>
                  <a:lnTo>
                    <a:pt x="26" y="28"/>
                  </a:lnTo>
                  <a:lnTo>
                    <a:pt x="28" y="26"/>
                  </a:lnTo>
                  <a:lnTo>
                    <a:pt x="30" y="26"/>
                  </a:lnTo>
                  <a:lnTo>
                    <a:pt x="32" y="24"/>
                  </a:lnTo>
                  <a:lnTo>
                    <a:pt x="34" y="22"/>
                  </a:lnTo>
                  <a:lnTo>
                    <a:pt x="36" y="22"/>
                  </a:lnTo>
                  <a:lnTo>
                    <a:pt x="36" y="20"/>
                  </a:lnTo>
                  <a:lnTo>
                    <a:pt x="38" y="18"/>
                  </a:lnTo>
                  <a:lnTo>
                    <a:pt x="40" y="16"/>
                  </a:lnTo>
                  <a:lnTo>
                    <a:pt x="40" y="14"/>
                  </a:lnTo>
                  <a:lnTo>
                    <a:pt x="42" y="14"/>
                  </a:lnTo>
                  <a:lnTo>
                    <a:pt x="42" y="12"/>
                  </a:lnTo>
                  <a:lnTo>
                    <a:pt x="42" y="10"/>
                  </a:lnTo>
                  <a:lnTo>
                    <a:pt x="42" y="10"/>
                  </a:lnTo>
                  <a:lnTo>
                    <a:pt x="42" y="8"/>
                  </a:lnTo>
                  <a:lnTo>
                    <a:pt x="42" y="6"/>
                  </a:lnTo>
                  <a:lnTo>
                    <a:pt x="42" y="4"/>
                  </a:lnTo>
                  <a:lnTo>
                    <a:pt x="42" y="2"/>
                  </a:lnTo>
                  <a:lnTo>
                    <a:pt x="42" y="2"/>
                  </a:lnTo>
                  <a:lnTo>
                    <a:pt x="40" y="0"/>
                  </a:lnTo>
                  <a:lnTo>
                    <a:pt x="40" y="0"/>
                  </a:lnTo>
                  <a:lnTo>
                    <a:pt x="40" y="0"/>
                  </a:lnTo>
                  <a:lnTo>
                    <a:pt x="40" y="0"/>
                  </a:lnTo>
                  <a:lnTo>
                    <a:pt x="38" y="0"/>
                  </a:lnTo>
                  <a:lnTo>
                    <a:pt x="36" y="0"/>
                  </a:lnTo>
                  <a:lnTo>
                    <a:pt x="34" y="0"/>
                  </a:lnTo>
                  <a:lnTo>
                    <a:pt x="32" y="0"/>
                  </a:lnTo>
                  <a:lnTo>
                    <a:pt x="30" y="0"/>
                  </a:lnTo>
                  <a:lnTo>
                    <a:pt x="28" y="0"/>
                  </a:lnTo>
                  <a:lnTo>
                    <a:pt x="28" y="2"/>
                  </a:lnTo>
                  <a:lnTo>
                    <a:pt x="28" y="2"/>
                  </a:lnTo>
                  <a:lnTo>
                    <a:pt x="28" y="2"/>
                  </a:lnTo>
                  <a:lnTo>
                    <a:pt x="26" y="4"/>
                  </a:lnTo>
                  <a:lnTo>
                    <a:pt x="26" y="6"/>
                  </a:lnTo>
                  <a:lnTo>
                    <a:pt x="26" y="6"/>
                  </a:lnTo>
                  <a:lnTo>
                    <a:pt x="26" y="8"/>
                  </a:lnTo>
                  <a:lnTo>
                    <a:pt x="26" y="10"/>
                  </a:lnTo>
                  <a:lnTo>
                    <a:pt x="26" y="10"/>
                  </a:lnTo>
                  <a:lnTo>
                    <a:pt x="26" y="12"/>
                  </a:lnTo>
                  <a:lnTo>
                    <a:pt x="26" y="12"/>
                  </a:lnTo>
                  <a:lnTo>
                    <a:pt x="24" y="12"/>
                  </a:lnTo>
                  <a:lnTo>
                    <a:pt x="24" y="12"/>
                  </a:lnTo>
                  <a:lnTo>
                    <a:pt x="22" y="14"/>
                  </a:lnTo>
                  <a:lnTo>
                    <a:pt x="20" y="14"/>
                  </a:lnTo>
                  <a:lnTo>
                    <a:pt x="18" y="14"/>
                  </a:lnTo>
                  <a:lnTo>
                    <a:pt x="14" y="14"/>
                  </a:lnTo>
                  <a:lnTo>
                    <a:pt x="10" y="14"/>
                  </a:lnTo>
                  <a:lnTo>
                    <a:pt x="8" y="14"/>
                  </a:lnTo>
                  <a:lnTo>
                    <a:pt x="6" y="16"/>
                  </a:lnTo>
                  <a:lnTo>
                    <a:pt x="6" y="16"/>
                  </a:lnTo>
                  <a:lnTo>
                    <a:pt x="4" y="16"/>
                  </a:lnTo>
                  <a:lnTo>
                    <a:pt x="4" y="16"/>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15" name="Freeform 13"/>
            <p:cNvSpPr>
              <a:spLocks/>
            </p:cNvSpPr>
            <p:nvPr/>
          </p:nvSpPr>
          <p:spPr bwMode="auto">
            <a:xfrm>
              <a:off x="10244404" y="4326366"/>
              <a:ext cx="86760" cy="66100"/>
            </a:xfrm>
            <a:custGeom>
              <a:avLst/>
              <a:gdLst>
                <a:gd name="T0" fmla="*/ 4 w 42"/>
                <a:gd name="T1" fmla="*/ 16 h 32"/>
                <a:gd name="T2" fmla="*/ 2 w 42"/>
                <a:gd name="T3" fmla="*/ 20 h 32"/>
                <a:gd name="T4" fmla="*/ 0 w 42"/>
                <a:gd name="T5" fmla="*/ 22 h 32"/>
                <a:gd name="T6" fmla="*/ 0 w 42"/>
                <a:gd name="T7" fmla="*/ 26 h 32"/>
                <a:gd name="T8" fmla="*/ 0 w 42"/>
                <a:gd name="T9" fmla="*/ 28 h 32"/>
                <a:gd name="T10" fmla="*/ 2 w 42"/>
                <a:gd name="T11" fmla="*/ 28 h 32"/>
                <a:gd name="T12" fmla="*/ 2 w 42"/>
                <a:gd name="T13" fmla="*/ 30 h 32"/>
                <a:gd name="T14" fmla="*/ 6 w 42"/>
                <a:gd name="T15" fmla="*/ 30 h 32"/>
                <a:gd name="T16" fmla="*/ 10 w 42"/>
                <a:gd name="T17" fmla="*/ 32 h 32"/>
                <a:gd name="T18" fmla="*/ 16 w 42"/>
                <a:gd name="T19" fmla="*/ 32 h 32"/>
                <a:gd name="T20" fmla="*/ 20 w 42"/>
                <a:gd name="T21" fmla="*/ 32 h 32"/>
                <a:gd name="T22" fmla="*/ 24 w 42"/>
                <a:gd name="T23" fmla="*/ 30 h 32"/>
                <a:gd name="T24" fmla="*/ 28 w 42"/>
                <a:gd name="T25" fmla="*/ 26 h 32"/>
                <a:gd name="T26" fmla="*/ 32 w 42"/>
                <a:gd name="T27" fmla="*/ 24 h 32"/>
                <a:gd name="T28" fmla="*/ 36 w 42"/>
                <a:gd name="T29" fmla="*/ 22 h 32"/>
                <a:gd name="T30" fmla="*/ 38 w 42"/>
                <a:gd name="T31" fmla="*/ 18 h 32"/>
                <a:gd name="T32" fmla="*/ 40 w 42"/>
                <a:gd name="T33" fmla="*/ 14 h 32"/>
                <a:gd name="T34" fmla="*/ 42 w 42"/>
                <a:gd name="T35" fmla="*/ 12 h 32"/>
                <a:gd name="T36" fmla="*/ 42 w 42"/>
                <a:gd name="T37" fmla="*/ 10 h 32"/>
                <a:gd name="T38" fmla="*/ 42 w 42"/>
                <a:gd name="T39" fmla="*/ 6 h 32"/>
                <a:gd name="T40" fmla="*/ 42 w 42"/>
                <a:gd name="T41" fmla="*/ 2 h 32"/>
                <a:gd name="T42" fmla="*/ 40 w 42"/>
                <a:gd name="T43" fmla="*/ 0 h 32"/>
                <a:gd name="T44" fmla="*/ 40 w 42"/>
                <a:gd name="T45" fmla="*/ 0 h 32"/>
                <a:gd name="T46" fmla="*/ 38 w 42"/>
                <a:gd name="T47" fmla="*/ 0 h 32"/>
                <a:gd name="T48" fmla="*/ 34 w 42"/>
                <a:gd name="T49" fmla="*/ 0 h 32"/>
                <a:gd name="T50" fmla="*/ 30 w 42"/>
                <a:gd name="T51" fmla="*/ 0 h 32"/>
                <a:gd name="T52" fmla="*/ 28 w 42"/>
                <a:gd name="T53" fmla="*/ 2 h 32"/>
                <a:gd name="T54" fmla="*/ 28 w 42"/>
                <a:gd name="T55" fmla="*/ 2 h 32"/>
                <a:gd name="T56" fmla="*/ 26 w 42"/>
                <a:gd name="T57" fmla="*/ 6 h 32"/>
                <a:gd name="T58" fmla="*/ 26 w 42"/>
                <a:gd name="T59" fmla="*/ 8 h 32"/>
                <a:gd name="T60" fmla="*/ 26 w 42"/>
                <a:gd name="T61" fmla="*/ 10 h 32"/>
                <a:gd name="T62" fmla="*/ 26 w 42"/>
                <a:gd name="T63" fmla="*/ 12 h 32"/>
                <a:gd name="T64" fmla="*/ 24 w 42"/>
                <a:gd name="T65" fmla="*/ 12 h 32"/>
                <a:gd name="T66" fmla="*/ 20 w 42"/>
                <a:gd name="T67" fmla="*/ 14 h 32"/>
                <a:gd name="T68" fmla="*/ 14 w 42"/>
                <a:gd name="T69" fmla="*/ 14 h 32"/>
                <a:gd name="T70" fmla="*/ 8 w 42"/>
                <a:gd name="T71" fmla="*/ 14 h 32"/>
                <a:gd name="T72" fmla="*/ 6 w 42"/>
                <a:gd name="T73" fmla="*/ 16 h 32"/>
                <a:gd name="T74" fmla="*/ 4 w 42"/>
                <a:gd name="T7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 h="32">
                  <a:moveTo>
                    <a:pt x="4" y="16"/>
                  </a:moveTo>
                  <a:lnTo>
                    <a:pt x="4" y="16"/>
                  </a:lnTo>
                  <a:lnTo>
                    <a:pt x="2" y="18"/>
                  </a:lnTo>
                  <a:lnTo>
                    <a:pt x="2" y="20"/>
                  </a:lnTo>
                  <a:lnTo>
                    <a:pt x="2" y="20"/>
                  </a:lnTo>
                  <a:lnTo>
                    <a:pt x="0" y="22"/>
                  </a:lnTo>
                  <a:lnTo>
                    <a:pt x="0" y="24"/>
                  </a:lnTo>
                  <a:lnTo>
                    <a:pt x="0" y="26"/>
                  </a:lnTo>
                  <a:lnTo>
                    <a:pt x="0" y="26"/>
                  </a:lnTo>
                  <a:lnTo>
                    <a:pt x="0" y="28"/>
                  </a:lnTo>
                  <a:lnTo>
                    <a:pt x="0" y="28"/>
                  </a:lnTo>
                  <a:lnTo>
                    <a:pt x="2" y="28"/>
                  </a:lnTo>
                  <a:lnTo>
                    <a:pt x="2" y="30"/>
                  </a:lnTo>
                  <a:lnTo>
                    <a:pt x="2" y="30"/>
                  </a:lnTo>
                  <a:lnTo>
                    <a:pt x="4" y="30"/>
                  </a:lnTo>
                  <a:lnTo>
                    <a:pt x="6" y="30"/>
                  </a:lnTo>
                  <a:lnTo>
                    <a:pt x="8" y="32"/>
                  </a:lnTo>
                  <a:lnTo>
                    <a:pt x="10" y="32"/>
                  </a:lnTo>
                  <a:lnTo>
                    <a:pt x="14" y="32"/>
                  </a:lnTo>
                  <a:lnTo>
                    <a:pt x="16" y="32"/>
                  </a:lnTo>
                  <a:lnTo>
                    <a:pt x="18" y="32"/>
                  </a:lnTo>
                  <a:lnTo>
                    <a:pt x="20" y="32"/>
                  </a:lnTo>
                  <a:lnTo>
                    <a:pt x="22" y="30"/>
                  </a:lnTo>
                  <a:lnTo>
                    <a:pt x="24" y="30"/>
                  </a:lnTo>
                  <a:lnTo>
                    <a:pt x="26" y="28"/>
                  </a:lnTo>
                  <a:lnTo>
                    <a:pt x="28" y="26"/>
                  </a:lnTo>
                  <a:lnTo>
                    <a:pt x="30" y="26"/>
                  </a:lnTo>
                  <a:lnTo>
                    <a:pt x="32" y="24"/>
                  </a:lnTo>
                  <a:lnTo>
                    <a:pt x="34" y="22"/>
                  </a:lnTo>
                  <a:lnTo>
                    <a:pt x="36" y="22"/>
                  </a:lnTo>
                  <a:lnTo>
                    <a:pt x="36" y="20"/>
                  </a:lnTo>
                  <a:lnTo>
                    <a:pt x="38" y="18"/>
                  </a:lnTo>
                  <a:lnTo>
                    <a:pt x="40" y="16"/>
                  </a:lnTo>
                  <a:lnTo>
                    <a:pt x="40" y="14"/>
                  </a:lnTo>
                  <a:lnTo>
                    <a:pt x="42" y="14"/>
                  </a:lnTo>
                  <a:lnTo>
                    <a:pt x="42" y="12"/>
                  </a:lnTo>
                  <a:lnTo>
                    <a:pt x="42" y="10"/>
                  </a:lnTo>
                  <a:lnTo>
                    <a:pt x="42" y="10"/>
                  </a:lnTo>
                  <a:lnTo>
                    <a:pt x="42" y="8"/>
                  </a:lnTo>
                  <a:lnTo>
                    <a:pt x="42" y="6"/>
                  </a:lnTo>
                  <a:lnTo>
                    <a:pt x="42" y="4"/>
                  </a:lnTo>
                  <a:lnTo>
                    <a:pt x="42" y="2"/>
                  </a:lnTo>
                  <a:lnTo>
                    <a:pt x="42" y="2"/>
                  </a:lnTo>
                  <a:lnTo>
                    <a:pt x="40" y="0"/>
                  </a:lnTo>
                  <a:lnTo>
                    <a:pt x="40" y="0"/>
                  </a:lnTo>
                  <a:lnTo>
                    <a:pt x="40" y="0"/>
                  </a:lnTo>
                  <a:lnTo>
                    <a:pt x="40" y="0"/>
                  </a:lnTo>
                  <a:lnTo>
                    <a:pt x="38" y="0"/>
                  </a:lnTo>
                  <a:lnTo>
                    <a:pt x="36" y="0"/>
                  </a:lnTo>
                  <a:lnTo>
                    <a:pt x="34" y="0"/>
                  </a:lnTo>
                  <a:lnTo>
                    <a:pt x="32" y="0"/>
                  </a:lnTo>
                  <a:lnTo>
                    <a:pt x="30" y="0"/>
                  </a:lnTo>
                  <a:lnTo>
                    <a:pt x="28" y="0"/>
                  </a:lnTo>
                  <a:lnTo>
                    <a:pt x="28" y="2"/>
                  </a:lnTo>
                  <a:lnTo>
                    <a:pt x="28" y="2"/>
                  </a:lnTo>
                  <a:lnTo>
                    <a:pt x="28" y="2"/>
                  </a:lnTo>
                  <a:lnTo>
                    <a:pt x="26" y="4"/>
                  </a:lnTo>
                  <a:lnTo>
                    <a:pt x="26" y="6"/>
                  </a:lnTo>
                  <a:lnTo>
                    <a:pt x="26" y="6"/>
                  </a:lnTo>
                  <a:lnTo>
                    <a:pt x="26" y="8"/>
                  </a:lnTo>
                  <a:lnTo>
                    <a:pt x="26" y="10"/>
                  </a:lnTo>
                  <a:lnTo>
                    <a:pt x="26" y="10"/>
                  </a:lnTo>
                  <a:lnTo>
                    <a:pt x="26" y="12"/>
                  </a:lnTo>
                  <a:lnTo>
                    <a:pt x="26" y="12"/>
                  </a:lnTo>
                  <a:lnTo>
                    <a:pt x="24" y="12"/>
                  </a:lnTo>
                  <a:lnTo>
                    <a:pt x="24" y="12"/>
                  </a:lnTo>
                  <a:lnTo>
                    <a:pt x="22" y="14"/>
                  </a:lnTo>
                  <a:lnTo>
                    <a:pt x="20" y="14"/>
                  </a:lnTo>
                  <a:lnTo>
                    <a:pt x="18" y="14"/>
                  </a:lnTo>
                  <a:lnTo>
                    <a:pt x="14" y="14"/>
                  </a:lnTo>
                  <a:lnTo>
                    <a:pt x="10" y="14"/>
                  </a:lnTo>
                  <a:lnTo>
                    <a:pt x="8" y="14"/>
                  </a:lnTo>
                  <a:lnTo>
                    <a:pt x="6" y="16"/>
                  </a:lnTo>
                  <a:lnTo>
                    <a:pt x="6" y="16"/>
                  </a:lnTo>
                  <a:lnTo>
                    <a:pt x="4" y="16"/>
                  </a:lnTo>
                  <a:lnTo>
                    <a:pt x="4" y="16"/>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16" name="Freeform 14"/>
            <p:cNvSpPr>
              <a:spLocks/>
            </p:cNvSpPr>
            <p:nvPr/>
          </p:nvSpPr>
          <p:spPr bwMode="auto">
            <a:xfrm>
              <a:off x="10384873" y="4351152"/>
              <a:ext cx="45445" cy="28919"/>
            </a:xfrm>
            <a:custGeom>
              <a:avLst/>
              <a:gdLst>
                <a:gd name="T0" fmla="*/ 10 w 22"/>
                <a:gd name="T1" fmla="*/ 14 h 14"/>
                <a:gd name="T2" fmla="*/ 10 w 22"/>
                <a:gd name="T3" fmla="*/ 14 h 14"/>
                <a:gd name="T4" fmla="*/ 12 w 22"/>
                <a:gd name="T5" fmla="*/ 12 h 14"/>
                <a:gd name="T6" fmla="*/ 14 w 22"/>
                <a:gd name="T7" fmla="*/ 12 h 14"/>
                <a:gd name="T8" fmla="*/ 16 w 22"/>
                <a:gd name="T9" fmla="*/ 12 h 14"/>
                <a:gd name="T10" fmla="*/ 18 w 22"/>
                <a:gd name="T11" fmla="*/ 12 h 14"/>
                <a:gd name="T12" fmla="*/ 20 w 22"/>
                <a:gd name="T13" fmla="*/ 10 h 14"/>
                <a:gd name="T14" fmla="*/ 20 w 22"/>
                <a:gd name="T15" fmla="*/ 10 h 14"/>
                <a:gd name="T16" fmla="*/ 20 w 22"/>
                <a:gd name="T17" fmla="*/ 8 h 14"/>
                <a:gd name="T18" fmla="*/ 22 w 22"/>
                <a:gd name="T19" fmla="*/ 8 h 14"/>
                <a:gd name="T20" fmla="*/ 22 w 22"/>
                <a:gd name="T21" fmla="*/ 8 h 14"/>
                <a:gd name="T22" fmla="*/ 22 w 22"/>
                <a:gd name="T23" fmla="*/ 6 h 14"/>
                <a:gd name="T24" fmla="*/ 22 w 22"/>
                <a:gd name="T25" fmla="*/ 6 h 14"/>
                <a:gd name="T26" fmla="*/ 22 w 22"/>
                <a:gd name="T27" fmla="*/ 6 h 14"/>
                <a:gd name="T28" fmla="*/ 20 w 22"/>
                <a:gd name="T29" fmla="*/ 4 h 14"/>
                <a:gd name="T30" fmla="*/ 20 w 22"/>
                <a:gd name="T31" fmla="*/ 4 h 14"/>
                <a:gd name="T32" fmla="*/ 20 w 22"/>
                <a:gd name="T33" fmla="*/ 2 h 14"/>
                <a:gd name="T34" fmla="*/ 18 w 22"/>
                <a:gd name="T35" fmla="*/ 2 h 14"/>
                <a:gd name="T36" fmla="*/ 16 w 22"/>
                <a:gd name="T37" fmla="*/ 0 h 14"/>
                <a:gd name="T38" fmla="*/ 14 w 22"/>
                <a:gd name="T39" fmla="*/ 0 h 14"/>
                <a:gd name="T40" fmla="*/ 12 w 22"/>
                <a:gd name="T41" fmla="*/ 0 h 14"/>
                <a:gd name="T42" fmla="*/ 10 w 22"/>
                <a:gd name="T43" fmla="*/ 0 h 14"/>
                <a:gd name="T44" fmla="*/ 8 w 22"/>
                <a:gd name="T45" fmla="*/ 0 h 14"/>
                <a:gd name="T46" fmla="*/ 6 w 22"/>
                <a:gd name="T47" fmla="*/ 0 h 14"/>
                <a:gd name="T48" fmla="*/ 4 w 22"/>
                <a:gd name="T49" fmla="*/ 0 h 14"/>
                <a:gd name="T50" fmla="*/ 2 w 22"/>
                <a:gd name="T51" fmla="*/ 2 h 14"/>
                <a:gd name="T52" fmla="*/ 2 w 22"/>
                <a:gd name="T53" fmla="*/ 2 h 14"/>
                <a:gd name="T54" fmla="*/ 0 w 22"/>
                <a:gd name="T55" fmla="*/ 4 h 14"/>
                <a:gd name="T56" fmla="*/ 0 w 22"/>
                <a:gd name="T57" fmla="*/ 4 h 14"/>
                <a:gd name="T58" fmla="*/ 0 w 22"/>
                <a:gd name="T59" fmla="*/ 6 h 14"/>
                <a:gd name="T60" fmla="*/ 0 w 22"/>
                <a:gd name="T61" fmla="*/ 6 h 14"/>
                <a:gd name="T62" fmla="*/ 0 w 22"/>
                <a:gd name="T63" fmla="*/ 6 h 14"/>
                <a:gd name="T64" fmla="*/ 0 w 22"/>
                <a:gd name="T65" fmla="*/ 8 h 14"/>
                <a:gd name="T66" fmla="*/ 0 w 22"/>
                <a:gd name="T67" fmla="*/ 8 h 14"/>
                <a:gd name="T68" fmla="*/ 0 w 22"/>
                <a:gd name="T69" fmla="*/ 8 h 14"/>
                <a:gd name="T70" fmla="*/ 0 w 22"/>
                <a:gd name="T71" fmla="*/ 10 h 14"/>
                <a:gd name="T72" fmla="*/ 2 w 22"/>
                <a:gd name="T73" fmla="*/ 10 h 14"/>
                <a:gd name="T74" fmla="*/ 2 w 22"/>
                <a:gd name="T75" fmla="*/ 12 h 14"/>
                <a:gd name="T76" fmla="*/ 4 w 22"/>
                <a:gd name="T77" fmla="*/ 12 h 14"/>
                <a:gd name="T78" fmla="*/ 6 w 22"/>
                <a:gd name="T79" fmla="*/ 12 h 14"/>
                <a:gd name="T80" fmla="*/ 8 w 22"/>
                <a:gd name="T81" fmla="*/ 12 h 14"/>
                <a:gd name="T82" fmla="*/ 10 w 22"/>
                <a:gd name="T8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14">
                  <a:moveTo>
                    <a:pt x="10" y="14"/>
                  </a:moveTo>
                  <a:lnTo>
                    <a:pt x="10" y="14"/>
                  </a:lnTo>
                  <a:lnTo>
                    <a:pt x="12" y="12"/>
                  </a:lnTo>
                  <a:lnTo>
                    <a:pt x="14" y="12"/>
                  </a:lnTo>
                  <a:lnTo>
                    <a:pt x="16" y="12"/>
                  </a:lnTo>
                  <a:lnTo>
                    <a:pt x="18" y="12"/>
                  </a:lnTo>
                  <a:lnTo>
                    <a:pt x="20" y="10"/>
                  </a:lnTo>
                  <a:lnTo>
                    <a:pt x="20" y="10"/>
                  </a:lnTo>
                  <a:lnTo>
                    <a:pt x="20" y="8"/>
                  </a:lnTo>
                  <a:lnTo>
                    <a:pt x="22" y="8"/>
                  </a:lnTo>
                  <a:lnTo>
                    <a:pt x="22" y="8"/>
                  </a:lnTo>
                  <a:lnTo>
                    <a:pt x="22" y="6"/>
                  </a:lnTo>
                  <a:lnTo>
                    <a:pt x="22" y="6"/>
                  </a:lnTo>
                  <a:lnTo>
                    <a:pt x="22" y="6"/>
                  </a:lnTo>
                  <a:lnTo>
                    <a:pt x="20" y="4"/>
                  </a:lnTo>
                  <a:lnTo>
                    <a:pt x="20" y="4"/>
                  </a:lnTo>
                  <a:lnTo>
                    <a:pt x="20" y="2"/>
                  </a:lnTo>
                  <a:lnTo>
                    <a:pt x="18" y="2"/>
                  </a:lnTo>
                  <a:lnTo>
                    <a:pt x="16" y="0"/>
                  </a:lnTo>
                  <a:lnTo>
                    <a:pt x="14" y="0"/>
                  </a:lnTo>
                  <a:lnTo>
                    <a:pt x="12" y="0"/>
                  </a:lnTo>
                  <a:lnTo>
                    <a:pt x="10" y="0"/>
                  </a:lnTo>
                  <a:lnTo>
                    <a:pt x="8" y="0"/>
                  </a:lnTo>
                  <a:lnTo>
                    <a:pt x="6" y="0"/>
                  </a:lnTo>
                  <a:lnTo>
                    <a:pt x="4" y="0"/>
                  </a:lnTo>
                  <a:lnTo>
                    <a:pt x="2" y="2"/>
                  </a:lnTo>
                  <a:lnTo>
                    <a:pt x="2" y="2"/>
                  </a:lnTo>
                  <a:lnTo>
                    <a:pt x="0" y="4"/>
                  </a:lnTo>
                  <a:lnTo>
                    <a:pt x="0" y="4"/>
                  </a:lnTo>
                  <a:lnTo>
                    <a:pt x="0" y="6"/>
                  </a:lnTo>
                  <a:lnTo>
                    <a:pt x="0" y="6"/>
                  </a:lnTo>
                  <a:lnTo>
                    <a:pt x="0" y="6"/>
                  </a:lnTo>
                  <a:lnTo>
                    <a:pt x="0" y="8"/>
                  </a:lnTo>
                  <a:lnTo>
                    <a:pt x="0" y="8"/>
                  </a:lnTo>
                  <a:lnTo>
                    <a:pt x="0" y="8"/>
                  </a:lnTo>
                  <a:lnTo>
                    <a:pt x="0" y="10"/>
                  </a:lnTo>
                  <a:lnTo>
                    <a:pt x="2" y="10"/>
                  </a:lnTo>
                  <a:lnTo>
                    <a:pt x="2" y="12"/>
                  </a:lnTo>
                  <a:lnTo>
                    <a:pt x="4" y="12"/>
                  </a:lnTo>
                  <a:lnTo>
                    <a:pt x="6" y="12"/>
                  </a:lnTo>
                  <a:lnTo>
                    <a:pt x="8" y="12"/>
                  </a:lnTo>
                  <a:lnTo>
                    <a:pt x="10" y="1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17" name="Freeform 15"/>
            <p:cNvSpPr>
              <a:spLocks/>
            </p:cNvSpPr>
            <p:nvPr/>
          </p:nvSpPr>
          <p:spPr bwMode="auto">
            <a:xfrm>
              <a:off x="10384873" y="4351152"/>
              <a:ext cx="45445" cy="28919"/>
            </a:xfrm>
            <a:custGeom>
              <a:avLst/>
              <a:gdLst>
                <a:gd name="T0" fmla="*/ 10 w 22"/>
                <a:gd name="T1" fmla="*/ 14 h 14"/>
                <a:gd name="T2" fmla="*/ 10 w 22"/>
                <a:gd name="T3" fmla="*/ 14 h 14"/>
                <a:gd name="T4" fmla="*/ 12 w 22"/>
                <a:gd name="T5" fmla="*/ 12 h 14"/>
                <a:gd name="T6" fmla="*/ 14 w 22"/>
                <a:gd name="T7" fmla="*/ 12 h 14"/>
                <a:gd name="T8" fmla="*/ 16 w 22"/>
                <a:gd name="T9" fmla="*/ 12 h 14"/>
                <a:gd name="T10" fmla="*/ 18 w 22"/>
                <a:gd name="T11" fmla="*/ 12 h 14"/>
                <a:gd name="T12" fmla="*/ 20 w 22"/>
                <a:gd name="T13" fmla="*/ 10 h 14"/>
                <a:gd name="T14" fmla="*/ 20 w 22"/>
                <a:gd name="T15" fmla="*/ 10 h 14"/>
                <a:gd name="T16" fmla="*/ 20 w 22"/>
                <a:gd name="T17" fmla="*/ 8 h 14"/>
                <a:gd name="T18" fmla="*/ 22 w 22"/>
                <a:gd name="T19" fmla="*/ 8 h 14"/>
                <a:gd name="T20" fmla="*/ 22 w 22"/>
                <a:gd name="T21" fmla="*/ 8 h 14"/>
                <a:gd name="T22" fmla="*/ 22 w 22"/>
                <a:gd name="T23" fmla="*/ 6 h 14"/>
                <a:gd name="T24" fmla="*/ 22 w 22"/>
                <a:gd name="T25" fmla="*/ 6 h 14"/>
                <a:gd name="T26" fmla="*/ 22 w 22"/>
                <a:gd name="T27" fmla="*/ 6 h 14"/>
                <a:gd name="T28" fmla="*/ 20 w 22"/>
                <a:gd name="T29" fmla="*/ 4 h 14"/>
                <a:gd name="T30" fmla="*/ 20 w 22"/>
                <a:gd name="T31" fmla="*/ 4 h 14"/>
                <a:gd name="T32" fmla="*/ 20 w 22"/>
                <a:gd name="T33" fmla="*/ 2 h 14"/>
                <a:gd name="T34" fmla="*/ 18 w 22"/>
                <a:gd name="T35" fmla="*/ 2 h 14"/>
                <a:gd name="T36" fmla="*/ 16 w 22"/>
                <a:gd name="T37" fmla="*/ 0 h 14"/>
                <a:gd name="T38" fmla="*/ 14 w 22"/>
                <a:gd name="T39" fmla="*/ 0 h 14"/>
                <a:gd name="T40" fmla="*/ 12 w 22"/>
                <a:gd name="T41" fmla="*/ 0 h 14"/>
                <a:gd name="T42" fmla="*/ 10 w 22"/>
                <a:gd name="T43" fmla="*/ 0 h 14"/>
                <a:gd name="T44" fmla="*/ 8 w 22"/>
                <a:gd name="T45" fmla="*/ 0 h 14"/>
                <a:gd name="T46" fmla="*/ 6 w 22"/>
                <a:gd name="T47" fmla="*/ 0 h 14"/>
                <a:gd name="T48" fmla="*/ 4 w 22"/>
                <a:gd name="T49" fmla="*/ 0 h 14"/>
                <a:gd name="T50" fmla="*/ 2 w 22"/>
                <a:gd name="T51" fmla="*/ 2 h 14"/>
                <a:gd name="T52" fmla="*/ 2 w 22"/>
                <a:gd name="T53" fmla="*/ 2 h 14"/>
                <a:gd name="T54" fmla="*/ 0 w 22"/>
                <a:gd name="T55" fmla="*/ 4 h 14"/>
                <a:gd name="T56" fmla="*/ 0 w 22"/>
                <a:gd name="T57" fmla="*/ 4 h 14"/>
                <a:gd name="T58" fmla="*/ 0 w 22"/>
                <a:gd name="T59" fmla="*/ 6 h 14"/>
                <a:gd name="T60" fmla="*/ 0 w 22"/>
                <a:gd name="T61" fmla="*/ 6 h 14"/>
                <a:gd name="T62" fmla="*/ 0 w 22"/>
                <a:gd name="T63" fmla="*/ 6 h 14"/>
                <a:gd name="T64" fmla="*/ 0 w 22"/>
                <a:gd name="T65" fmla="*/ 8 h 14"/>
                <a:gd name="T66" fmla="*/ 0 w 22"/>
                <a:gd name="T67" fmla="*/ 8 h 14"/>
                <a:gd name="T68" fmla="*/ 0 w 22"/>
                <a:gd name="T69" fmla="*/ 8 h 14"/>
                <a:gd name="T70" fmla="*/ 0 w 22"/>
                <a:gd name="T71" fmla="*/ 10 h 14"/>
                <a:gd name="T72" fmla="*/ 2 w 22"/>
                <a:gd name="T73" fmla="*/ 10 h 14"/>
                <a:gd name="T74" fmla="*/ 2 w 22"/>
                <a:gd name="T75" fmla="*/ 12 h 14"/>
                <a:gd name="T76" fmla="*/ 4 w 22"/>
                <a:gd name="T77" fmla="*/ 12 h 14"/>
                <a:gd name="T78" fmla="*/ 6 w 22"/>
                <a:gd name="T79" fmla="*/ 12 h 14"/>
                <a:gd name="T80" fmla="*/ 8 w 22"/>
                <a:gd name="T81" fmla="*/ 12 h 14"/>
                <a:gd name="T82" fmla="*/ 10 w 22"/>
                <a:gd name="T8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14">
                  <a:moveTo>
                    <a:pt x="10" y="14"/>
                  </a:moveTo>
                  <a:lnTo>
                    <a:pt x="10" y="14"/>
                  </a:lnTo>
                  <a:lnTo>
                    <a:pt x="12" y="12"/>
                  </a:lnTo>
                  <a:lnTo>
                    <a:pt x="14" y="12"/>
                  </a:lnTo>
                  <a:lnTo>
                    <a:pt x="16" y="12"/>
                  </a:lnTo>
                  <a:lnTo>
                    <a:pt x="18" y="12"/>
                  </a:lnTo>
                  <a:lnTo>
                    <a:pt x="20" y="10"/>
                  </a:lnTo>
                  <a:lnTo>
                    <a:pt x="20" y="10"/>
                  </a:lnTo>
                  <a:lnTo>
                    <a:pt x="20" y="8"/>
                  </a:lnTo>
                  <a:lnTo>
                    <a:pt x="22" y="8"/>
                  </a:lnTo>
                  <a:lnTo>
                    <a:pt x="22" y="8"/>
                  </a:lnTo>
                  <a:lnTo>
                    <a:pt x="22" y="6"/>
                  </a:lnTo>
                  <a:lnTo>
                    <a:pt x="22" y="6"/>
                  </a:lnTo>
                  <a:lnTo>
                    <a:pt x="22" y="6"/>
                  </a:lnTo>
                  <a:lnTo>
                    <a:pt x="20" y="4"/>
                  </a:lnTo>
                  <a:lnTo>
                    <a:pt x="20" y="4"/>
                  </a:lnTo>
                  <a:lnTo>
                    <a:pt x="20" y="2"/>
                  </a:lnTo>
                  <a:lnTo>
                    <a:pt x="18" y="2"/>
                  </a:lnTo>
                  <a:lnTo>
                    <a:pt x="16" y="0"/>
                  </a:lnTo>
                  <a:lnTo>
                    <a:pt x="14" y="0"/>
                  </a:lnTo>
                  <a:lnTo>
                    <a:pt x="12" y="0"/>
                  </a:lnTo>
                  <a:lnTo>
                    <a:pt x="10" y="0"/>
                  </a:lnTo>
                  <a:lnTo>
                    <a:pt x="8" y="0"/>
                  </a:lnTo>
                  <a:lnTo>
                    <a:pt x="6" y="0"/>
                  </a:lnTo>
                  <a:lnTo>
                    <a:pt x="4" y="0"/>
                  </a:lnTo>
                  <a:lnTo>
                    <a:pt x="2" y="2"/>
                  </a:lnTo>
                  <a:lnTo>
                    <a:pt x="2" y="2"/>
                  </a:lnTo>
                  <a:lnTo>
                    <a:pt x="0" y="4"/>
                  </a:lnTo>
                  <a:lnTo>
                    <a:pt x="0" y="4"/>
                  </a:lnTo>
                  <a:lnTo>
                    <a:pt x="0" y="6"/>
                  </a:lnTo>
                  <a:lnTo>
                    <a:pt x="0" y="6"/>
                  </a:lnTo>
                  <a:lnTo>
                    <a:pt x="0" y="6"/>
                  </a:lnTo>
                  <a:lnTo>
                    <a:pt x="0" y="8"/>
                  </a:lnTo>
                  <a:lnTo>
                    <a:pt x="0" y="8"/>
                  </a:lnTo>
                  <a:lnTo>
                    <a:pt x="0" y="8"/>
                  </a:lnTo>
                  <a:lnTo>
                    <a:pt x="0" y="10"/>
                  </a:lnTo>
                  <a:lnTo>
                    <a:pt x="2" y="10"/>
                  </a:lnTo>
                  <a:lnTo>
                    <a:pt x="2" y="12"/>
                  </a:lnTo>
                  <a:lnTo>
                    <a:pt x="4" y="12"/>
                  </a:lnTo>
                  <a:lnTo>
                    <a:pt x="6" y="12"/>
                  </a:lnTo>
                  <a:lnTo>
                    <a:pt x="8" y="12"/>
                  </a:lnTo>
                  <a:lnTo>
                    <a:pt x="10" y="14"/>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18" name="Freeform 17"/>
            <p:cNvSpPr>
              <a:spLocks/>
            </p:cNvSpPr>
            <p:nvPr/>
          </p:nvSpPr>
          <p:spPr bwMode="auto">
            <a:xfrm>
              <a:off x="8885725" y="4609024"/>
              <a:ext cx="1198117" cy="1020426"/>
            </a:xfrm>
            <a:custGeom>
              <a:avLst/>
              <a:gdLst>
                <a:gd name="T0" fmla="*/ 296 w 580"/>
                <a:gd name="T1" fmla="*/ 34 h 494"/>
                <a:gd name="T2" fmla="*/ 262 w 580"/>
                <a:gd name="T3" fmla="*/ 46 h 494"/>
                <a:gd name="T4" fmla="*/ 256 w 580"/>
                <a:gd name="T5" fmla="*/ 74 h 494"/>
                <a:gd name="T6" fmla="*/ 234 w 580"/>
                <a:gd name="T7" fmla="*/ 68 h 494"/>
                <a:gd name="T8" fmla="*/ 208 w 580"/>
                <a:gd name="T9" fmla="*/ 56 h 494"/>
                <a:gd name="T10" fmla="*/ 196 w 580"/>
                <a:gd name="T11" fmla="*/ 76 h 494"/>
                <a:gd name="T12" fmla="*/ 166 w 580"/>
                <a:gd name="T13" fmla="*/ 100 h 494"/>
                <a:gd name="T14" fmla="*/ 160 w 580"/>
                <a:gd name="T15" fmla="*/ 112 h 494"/>
                <a:gd name="T16" fmla="*/ 148 w 580"/>
                <a:gd name="T17" fmla="*/ 102 h 494"/>
                <a:gd name="T18" fmla="*/ 138 w 580"/>
                <a:gd name="T19" fmla="*/ 140 h 494"/>
                <a:gd name="T20" fmla="*/ 64 w 580"/>
                <a:gd name="T21" fmla="*/ 172 h 494"/>
                <a:gd name="T22" fmla="*/ 30 w 580"/>
                <a:gd name="T23" fmla="*/ 200 h 494"/>
                <a:gd name="T24" fmla="*/ 4 w 580"/>
                <a:gd name="T25" fmla="*/ 204 h 494"/>
                <a:gd name="T26" fmla="*/ 10 w 580"/>
                <a:gd name="T27" fmla="*/ 248 h 494"/>
                <a:gd name="T28" fmla="*/ 18 w 580"/>
                <a:gd name="T29" fmla="*/ 266 h 494"/>
                <a:gd name="T30" fmla="*/ 2 w 580"/>
                <a:gd name="T31" fmla="*/ 256 h 494"/>
                <a:gd name="T32" fmla="*/ 10 w 580"/>
                <a:gd name="T33" fmla="*/ 302 h 494"/>
                <a:gd name="T34" fmla="*/ 16 w 580"/>
                <a:gd name="T35" fmla="*/ 344 h 494"/>
                <a:gd name="T36" fmla="*/ 28 w 580"/>
                <a:gd name="T37" fmla="*/ 362 h 494"/>
                <a:gd name="T38" fmla="*/ 18 w 580"/>
                <a:gd name="T39" fmla="*/ 380 h 494"/>
                <a:gd name="T40" fmla="*/ 6 w 580"/>
                <a:gd name="T41" fmla="*/ 400 h 494"/>
                <a:gd name="T42" fmla="*/ 36 w 580"/>
                <a:gd name="T43" fmla="*/ 426 h 494"/>
                <a:gd name="T44" fmla="*/ 56 w 580"/>
                <a:gd name="T45" fmla="*/ 420 h 494"/>
                <a:gd name="T46" fmla="*/ 84 w 580"/>
                <a:gd name="T47" fmla="*/ 414 h 494"/>
                <a:gd name="T48" fmla="*/ 138 w 580"/>
                <a:gd name="T49" fmla="*/ 402 h 494"/>
                <a:gd name="T50" fmla="*/ 184 w 580"/>
                <a:gd name="T51" fmla="*/ 380 h 494"/>
                <a:gd name="T52" fmla="*/ 220 w 580"/>
                <a:gd name="T53" fmla="*/ 366 h 494"/>
                <a:gd name="T54" fmla="*/ 248 w 580"/>
                <a:gd name="T55" fmla="*/ 364 h 494"/>
                <a:gd name="T56" fmla="*/ 266 w 580"/>
                <a:gd name="T57" fmla="*/ 372 h 494"/>
                <a:gd name="T58" fmla="*/ 292 w 580"/>
                <a:gd name="T59" fmla="*/ 402 h 494"/>
                <a:gd name="T60" fmla="*/ 302 w 580"/>
                <a:gd name="T61" fmla="*/ 420 h 494"/>
                <a:gd name="T62" fmla="*/ 330 w 580"/>
                <a:gd name="T63" fmla="*/ 386 h 494"/>
                <a:gd name="T64" fmla="*/ 332 w 580"/>
                <a:gd name="T65" fmla="*/ 404 h 494"/>
                <a:gd name="T66" fmla="*/ 326 w 580"/>
                <a:gd name="T67" fmla="*/ 424 h 494"/>
                <a:gd name="T68" fmla="*/ 338 w 580"/>
                <a:gd name="T69" fmla="*/ 408 h 494"/>
                <a:gd name="T70" fmla="*/ 342 w 580"/>
                <a:gd name="T71" fmla="*/ 424 h 494"/>
                <a:gd name="T72" fmla="*/ 348 w 580"/>
                <a:gd name="T73" fmla="*/ 456 h 494"/>
                <a:gd name="T74" fmla="*/ 376 w 580"/>
                <a:gd name="T75" fmla="*/ 480 h 494"/>
                <a:gd name="T76" fmla="*/ 438 w 580"/>
                <a:gd name="T77" fmla="*/ 492 h 494"/>
                <a:gd name="T78" fmla="*/ 498 w 580"/>
                <a:gd name="T79" fmla="*/ 460 h 494"/>
                <a:gd name="T80" fmla="*/ 520 w 580"/>
                <a:gd name="T81" fmla="*/ 422 h 494"/>
                <a:gd name="T82" fmla="*/ 542 w 580"/>
                <a:gd name="T83" fmla="*/ 388 h 494"/>
                <a:gd name="T84" fmla="*/ 572 w 580"/>
                <a:gd name="T85" fmla="*/ 344 h 494"/>
                <a:gd name="T86" fmla="*/ 580 w 580"/>
                <a:gd name="T87" fmla="*/ 258 h 494"/>
                <a:gd name="T88" fmla="*/ 558 w 580"/>
                <a:gd name="T89" fmla="*/ 222 h 494"/>
                <a:gd name="T90" fmla="*/ 536 w 580"/>
                <a:gd name="T91" fmla="*/ 194 h 494"/>
                <a:gd name="T92" fmla="*/ 526 w 580"/>
                <a:gd name="T93" fmla="*/ 164 h 494"/>
                <a:gd name="T94" fmla="*/ 498 w 580"/>
                <a:gd name="T95" fmla="*/ 146 h 494"/>
                <a:gd name="T96" fmla="*/ 488 w 580"/>
                <a:gd name="T97" fmla="*/ 82 h 494"/>
                <a:gd name="T98" fmla="*/ 462 w 580"/>
                <a:gd name="T99" fmla="*/ 42 h 494"/>
                <a:gd name="T100" fmla="*/ 468 w 580"/>
                <a:gd name="T101" fmla="*/ 16 h 494"/>
                <a:gd name="T102" fmla="*/ 450 w 580"/>
                <a:gd name="T103" fmla="*/ 0 h 494"/>
                <a:gd name="T104" fmla="*/ 434 w 580"/>
                <a:gd name="T105" fmla="*/ 28 h 494"/>
                <a:gd name="T106" fmla="*/ 434 w 580"/>
                <a:gd name="T107" fmla="*/ 90 h 494"/>
                <a:gd name="T108" fmla="*/ 416 w 580"/>
                <a:gd name="T109" fmla="*/ 114 h 494"/>
                <a:gd name="T110" fmla="*/ 384 w 580"/>
                <a:gd name="T111" fmla="*/ 98 h 494"/>
                <a:gd name="T112" fmla="*/ 346 w 580"/>
                <a:gd name="T113" fmla="*/ 76 h 494"/>
                <a:gd name="T114" fmla="*/ 354 w 580"/>
                <a:gd name="T115" fmla="*/ 50 h 494"/>
                <a:gd name="T116" fmla="*/ 370 w 580"/>
                <a:gd name="T117" fmla="*/ 30 h 494"/>
                <a:gd name="T118" fmla="*/ 346 w 580"/>
                <a:gd name="T119" fmla="*/ 22 h 494"/>
                <a:gd name="T120" fmla="*/ 298 w 580"/>
                <a:gd name="T121" fmla="*/ 8 h 494"/>
                <a:gd name="T122" fmla="*/ 286 w 580"/>
                <a:gd name="T123" fmla="*/ 1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0" h="494">
                  <a:moveTo>
                    <a:pt x="296" y="20"/>
                  </a:moveTo>
                  <a:lnTo>
                    <a:pt x="296" y="20"/>
                  </a:lnTo>
                  <a:lnTo>
                    <a:pt x="296" y="20"/>
                  </a:lnTo>
                  <a:lnTo>
                    <a:pt x="298" y="22"/>
                  </a:lnTo>
                  <a:lnTo>
                    <a:pt x="298" y="24"/>
                  </a:lnTo>
                  <a:lnTo>
                    <a:pt x="300" y="26"/>
                  </a:lnTo>
                  <a:lnTo>
                    <a:pt x="300" y="28"/>
                  </a:lnTo>
                  <a:lnTo>
                    <a:pt x="300" y="30"/>
                  </a:lnTo>
                  <a:lnTo>
                    <a:pt x="300" y="30"/>
                  </a:lnTo>
                  <a:lnTo>
                    <a:pt x="300" y="30"/>
                  </a:lnTo>
                  <a:lnTo>
                    <a:pt x="300" y="32"/>
                  </a:lnTo>
                  <a:lnTo>
                    <a:pt x="300" y="32"/>
                  </a:lnTo>
                  <a:lnTo>
                    <a:pt x="300" y="32"/>
                  </a:lnTo>
                  <a:lnTo>
                    <a:pt x="298" y="32"/>
                  </a:lnTo>
                  <a:lnTo>
                    <a:pt x="298" y="34"/>
                  </a:lnTo>
                  <a:lnTo>
                    <a:pt x="296" y="34"/>
                  </a:lnTo>
                  <a:lnTo>
                    <a:pt x="294" y="34"/>
                  </a:lnTo>
                  <a:lnTo>
                    <a:pt x="292" y="34"/>
                  </a:lnTo>
                  <a:lnTo>
                    <a:pt x="290" y="34"/>
                  </a:lnTo>
                  <a:lnTo>
                    <a:pt x="286" y="34"/>
                  </a:lnTo>
                  <a:lnTo>
                    <a:pt x="282" y="34"/>
                  </a:lnTo>
                  <a:lnTo>
                    <a:pt x="278" y="34"/>
                  </a:lnTo>
                  <a:lnTo>
                    <a:pt x="276" y="34"/>
                  </a:lnTo>
                  <a:lnTo>
                    <a:pt x="274" y="34"/>
                  </a:lnTo>
                  <a:lnTo>
                    <a:pt x="274" y="36"/>
                  </a:lnTo>
                  <a:lnTo>
                    <a:pt x="272" y="36"/>
                  </a:lnTo>
                  <a:lnTo>
                    <a:pt x="270" y="36"/>
                  </a:lnTo>
                  <a:lnTo>
                    <a:pt x="268" y="38"/>
                  </a:lnTo>
                  <a:lnTo>
                    <a:pt x="268" y="40"/>
                  </a:lnTo>
                  <a:lnTo>
                    <a:pt x="266" y="42"/>
                  </a:lnTo>
                  <a:lnTo>
                    <a:pt x="264" y="44"/>
                  </a:lnTo>
                  <a:lnTo>
                    <a:pt x="262" y="46"/>
                  </a:lnTo>
                  <a:lnTo>
                    <a:pt x="262" y="48"/>
                  </a:lnTo>
                  <a:lnTo>
                    <a:pt x="260" y="50"/>
                  </a:lnTo>
                  <a:lnTo>
                    <a:pt x="260" y="50"/>
                  </a:lnTo>
                  <a:lnTo>
                    <a:pt x="260" y="52"/>
                  </a:lnTo>
                  <a:lnTo>
                    <a:pt x="260" y="54"/>
                  </a:lnTo>
                  <a:lnTo>
                    <a:pt x="260" y="56"/>
                  </a:lnTo>
                  <a:lnTo>
                    <a:pt x="260" y="58"/>
                  </a:lnTo>
                  <a:lnTo>
                    <a:pt x="260" y="60"/>
                  </a:lnTo>
                  <a:lnTo>
                    <a:pt x="260" y="62"/>
                  </a:lnTo>
                  <a:lnTo>
                    <a:pt x="258" y="66"/>
                  </a:lnTo>
                  <a:lnTo>
                    <a:pt x="258" y="68"/>
                  </a:lnTo>
                  <a:lnTo>
                    <a:pt x="258" y="70"/>
                  </a:lnTo>
                  <a:lnTo>
                    <a:pt x="258" y="72"/>
                  </a:lnTo>
                  <a:lnTo>
                    <a:pt x="258" y="72"/>
                  </a:lnTo>
                  <a:lnTo>
                    <a:pt x="256" y="74"/>
                  </a:lnTo>
                  <a:lnTo>
                    <a:pt x="256" y="74"/>
                  </a:lnTo>
                  <a:lnTo>
                    <a:pt x="256" y="74"/>
                  </a:lnTo>
                  <a:lnTo>
                    <a:pt x="254" y="76"/>
                  </a:lnTo>
                  <a:lnTo>
                    <a:pt x="250" y="76"/>
                  </a:lnTo>
                  <a:lnTo>
                    <a:pt x="248" y="78"/>
                  </a:lnTo>
                  <a:lnTo>
                    <a:pt x="246" y="78"/>
                  </a:lnTo>
                  <a:lnTo>
                    <a:pt x="244" y="78"/>
                  </a:lnTo>
                  <a:lnTo>
                    <a:pt x="242" y="78"/>
                  </a:lnTo>
                  <a:lnTo>
                    <a:pt x="240" y="78"/>
                  </a:lnTo>
                  <a:lnTo>
                    <a:pt x="240" y="78"/>
                  </a:lnTo>
                  <a:lnTo>
                    <a:pt x="240" y="78"/>
                  </a:lnTo>
                  <a:lnTo>
                    <a:pt x="238" y="76"/>
                  </a:lnTo>
                  <a:lnTo>
                    <a:pt x="238" y="76"/>
                  </a:lnTo>
                  <a:lnTo>
                    <a:pt x="236" y="74"/>
                  </a:lnTo>
                  <a:lnTo>
                    <a:pt x="236" y="74"/>
                  </a:lnTo>
                  <a:lnTo>
                    <a:pt x="236" y="72"/>
                  </a:lnTo>
                  <a:lnTo>
                    <a:pt x="234" y="68"/>
                  </a:lnTo>
                  <a:lnTo>
                    <a:pt x="234" y="66"/>
                  </a:lnTo>
                  <a:lnTo>
                    <a:pt x="232" y="64"/>
                  </a:lnTo>
                  <a:lnTo>
                    <a:pt x="232" y="62"/>
                  </a:lnTo>
                  <a:lnTo>
                    <a:pt x="228" y="58"/>
                  </a:lnTo>
                  <a:lnTo>
                    <a:pt x="228" y="58"/>
                  </a:lnTo>
                  <a:lnTo>
                    <a:pt x="226" y="56"/>
                  </a:lnTo>
                  <a:lnTo>
                    <a:pt x="226" y="56"/>
                  </a:lnTo>
                  <a:lnTo>
                    <a:pt x="224" y="54"/>
                  </a:lnTo>
                  <a:lnTo>
                    <a:pt x="224" y="54"/>
                  </a:lnTo>
                  <a:lnTo>
                    <a:pt x="222" y="54"/>
                  </a:lnTo>
                  <a:lnTo>
                    <a:pt x="222" y="54"/>
                  </a:lnTo>
                  <a:lnTo>
                    <a:pt x="220" y="54"/>
                  </a:lnTo>
                  <a:lnTo>
                    <a:pt x="218" y="54"/>
                  </a:lnTo>
                  <a:lnTo>
                    <a:pt x="216" y="54"/>
                  </a:lnTo>
                  <a:lnTo>
                    <a:pt x="212" y="54"/>
                  </a:lnTo>
                  <a:lnTo>
                    <a:pt x="208" y="56"/>
                  </a:lnTo>
                  <a:lnTo>
                    <a:pt x="206" y="56"/>
                  </a:lnTo>
                  <a:lnTo>
                    <a:pt x="204" y="58"/>
                  </a:lnTo>
                  <a:lnTo>
                    <a:pt x="204" y="58"/>
                  </a:lnTo>
                  <a:lnTo>
                    <a:pt x="202" y="58"/>
                  </a:lnTo>
                  <a:lnTo>
                    <a:pt x="202" y="60"/>
                  </a:lnTo>
                  <a:lnTo>
                    <a:pt x="200" y="60"/>
                  </a:lnTo>
                  <a:lnTo>
                    <a:pt x="200" y="60"/>
                  </a:lnTo>
                  <a:lnTo>
                    <a:pt x="200" y="62"/>
                  </a:lnTo>
                  <a:lnTo>
                    <a:pt x="200" y="64"/>
                  </a:lnTo>
                  <a:lnTo>
                    <a:pt x="200" y="66"/>
                  </a:lnTo>
                  <a:lnTo>
                    <a:pt x="198" y="70"/>
                  </a:lnTo>
                  <a:lnTo>
                    <a:pt x="198" y="72"/>
                  </a:lnTo>
                  <a:lnTo>
                    <a:pt x="198" y="72"/>
                  </a:lnTo>
                  <a:lnTo>
                    <a:pt x="198" y="74"/>
                  </a:lnTo>
                  <a:lnTo>
                    <a:pt x="196" y="74"/>
                  </a:lnTo>
                  <a:lnTo>
                    <a:pt x="196" y="76"/>
                  </a:lnTo>
                  <a:lnTo>
                    <a:pt x="194" y="78"/>
                  </a:lnTo>
                  <a:lnTo>
                    <a:pt x="192" y="78"/>
                  </a:lnTo>
                  <a:lnTo>
                    <a:pt x="188" y="82"/>
                  </a:lnTo>
                  <a:lnTo>
                    <a:pt x="186" y="84"/>
                  </a:lnTo>
                  <a:lnTo>
                    <a:pt x="184" y="84"/>
                  </a:lnTo>
                  <a:lnTo>
                    <a:pt x="184" y="84"/>
                  </a:lnTo>
                  <a:lnTo>
                    <a:pt x="180" y="86"/>
                  </a:lnTo>
                  <a:lnTo>
                    <a:pt x="176" y="88"/>
                  </a:lnTo>
                  <a:lnTo>
                    <a:pt x="174" y="90"/>
                  </a:lnTo>
                  <a:lnTo>
                    <a:pt x="174" y="90"/>
                  </a:lnTo>
                  <a:lnTo>
                    <a:pt x="172" y="90"/>
                  </a:lnTo>
                  <a:lnTo>
                    <a:pt x="172" y="92"/>
                  </a:lnTo>
                  <a:lnTo>
                    <a:pt x="170" y="96"/>
                  </a:lnTo>
                  <a:lnTo>
                    <a:pt x="168" y="96"/>
                  </a:lnTo>
                  <a:lnTo>
                    <a:pt x="168" y="98"/>
                  </a:lnTo>
                  <a:lnTo>
                    <a:pt x="166" y="100"/>
                  </a:lnTo>
                  <a:lnTo>
                    <a:pt x="166" y="102"/>
                  </a:lnTo>
                  <a:lnTo>
                    <a:pt x="166" y="102"/>
                  </a:lnTo>
                  <a:lnTo>
                    <a:pt x="166" y="104"/>
                  </a:lnTo>
                  <a:lnTo>
                    <a:pt x="166" y="106"/>
                  </a:lnTo>
                  <a:lnTo>
                    <a:pt x="166" y="108"/>
                  </a:lnTo>
                  <a:lnTo>
                    <a:pt x="166" y="110"/>
                  </a:lnTo>
                  <a:lnTo>
                    <a:pt x="166" y="112"/>
                  </a:lnTo>
                  <a:lnTo>
                    <a:pt x="166" y="112"/>
                  </a:lnTo>
                  <a:lnTo>
                    <a:pt x="166" y="112"/>
                  </a:lnTo>
                  <a:lnTo>
                    <a:pt x="166" y="112"/>
                  </a:lnTo>
                  <a:lnTo>
                    <a:pt x="164" y="114"/>
                  </a:lnTo>
                  <a:lnTo>
                    <a:pt x="164" y="114"/>
                  </a:lnTo>
                  <a:lnTo>
                    <a:pt x="162" y="114"/>
                  </a:lnTo>
                  <a:lnTo>
                    <a:pt x="162" y="114"/>
                  </a:lnTo>
                  <a:lnTo>
                    <a:pt x="160" y="112"/>
                  </a:lnTo>
                  <a:lnTo>
                    <a:pt x="160" y="112"/>
                  </a:lnTo>
                  <a:lnTo>
                    <a:pt x="158" y="112"/>
                  </a:lnTo>
                  <a:lnTo>
                    <a:pt x="158" y="112"/>
                  </a:lnTo>
                  <a:lnTo>
                    <a:pt x="158" y="112"/>
                  </a:lnTo>
                  <a:lnTo>
                    <a:pt x="156" y="110"/>
                  </a:lnTo>
                  <a:lnTo>
                    <a:pt x="156" y="108"/>
                  </a:lnTo>
                  <a:lnTo>
                    <a:pt x="154" y="106"/>
                  </a:lnTo>
                  <a:lnTo>
                    <a:pt x="154" y="104"/>
                  </a:lnTo>
                  <a:lnTo>
                    <a:pt x="154" y="102"/>
                  </a:lnTo>
                  <a:lnTo>
                    <a:pt x="152" y="102"/>
                  </a:lnTo>
                  <a:lnTo>
                    <a:pt x="152" y="102"/>
                  </a:lnTo>
                  <a:lnTo>
                    <a:pt x="152" y="102"/>
                  </a:lnTo>
                  <a:lnTo>
                    <a:pt x="150" y="102"/>
                  </a:lnTo>
                  <a:lnTo>
                    <a:pt x="150" y="102"/>
                  </a:lnTo>
                  <a:lnTo>
                    <a:pt x="150" y="102"/>
                  </a:lnTo>
                  <a:lnTo>
                    <a:pt x="150" y="102"/>
                  </a:lnTo>
                  <a:lnTo>
                    <a:pt x="148" y="102"/>
                  </a:lnTo>
                  <a:lnTo>
                    <a:pt x="148" y="104"/>
                  </a:lnTo>
                  <a:lnTo>
                    <a:pt x="148" y="104"/>
                  </a:lnTo>
                  <a:lnTo>
                    <a:pt x="148" y="106"/>
                  </a:lnTo>
                  <a:lnTo>
                    <a:pt x="148" y="108"/>
                  </a:lnTo>
                  <a:lnTo>
                    <a:pt x="148" y="112"/>
                  </a:lnTo>
                  <a:lnTo>
                    <a:pt x="148" y="116"/>
                  </a:lnTo>
                  <a:lnTo>
                    <a:pt x="148" y="120"/>
                  </a:lnTo>
                  <a:lnTo>
                    <a:pt x="148" y="122"/>
                  </a:lnTo>
                  <a:lnTo>
                    <a:pt x="148" y="124"/>
                  </a:lnTo>
                  <a:lnTo>
                    <a:pt x="148" y="126"/>
                  </a:lnTo>
                  <a:lnTo>
                    <a:pt x="148" y="126"/>
                  </a:lnTo>
                  <a:lnTo>
                    <a:pt x="146" y="128"/>
                  </a:lnTo>
                  <a:lnTo>
                    <a:pt x="146" y="130"/>
                  </a:lnTo>
                  <a:lnTo>
                    <a:pt x="144" y="134"/>
                  </a:lnTo>
                  <a:lnTo>
                    <a:pt x="140" y="136"/>
                  </a:lnTo>
                  <a:lnTo>
                    <a:pt x="138" y="140"/>
                  </a:lnTo>
                  <a:lnTo>
                    <a:pt x="134" y="144"/>
                  </a:lnTo>
                  <a:lnTo>
                    <a:pt x="132" y="148"/>
                  </a:lnTo>
                  <a:lnTo>
                    <a:pt x="128" y="150"/>
                  </a:lnTo>
                  <a:lnTo>
                    <a:pt x="126" y="152"/>
                  </a:lnTo>
                  <a:lnTo>
                    <a:pt x="124" y="154"/>
                  </a:lnTo>
                  <a:lnTo>
                    <a:pt x="122" y="156"/>
                  </a:lnTo>
                  <a:lnTo>
                    <a:pt x="118" y="156"/>
                  </a:lnTo>
                  <a:lnTo>
                    <a:pt x="116" y="158"/>
                  </a:lnTo>
                  <a:lnTo>
                    <a:pt x="110" y="160"/>
                  </a:lnTo>
                  <a:lnTo>
                    <a:pt x="106" y="162"/>
                  </a:lnTo>
                  <a:lnTo>
                    <a:pt x="104" y="162"/>
                  </a:lnTo>
                  <a:lnTo>
                    <a:pt x="100" y="164"/>
                  </a:lnTo>
                  <a:lnTo>
                    <a:pt x="94" y="164"/>
                  </a:lnTo>
                  <a:lnTo>
                    <a:pt x="80" y="168"/>
                  </a:lnTo>
                  <a:lnTo>
                    <a:pt x="72" y="170"/>
                  </a:lnTo>
                  <a:lnTo>
                    <a:pt x="64" y="172"/>
                  </a:lnTo>
                  <a:lnTo>
                    <a:pt x="62" y="172"/>
                  </a:lnTo>
                  <a:lnTo>
                    <a:pt x="58" y="174"/>
                  </a:lnTo>
                  <a:lnTo>
                    <a:pt x="56" y="176"/>
                  </a:lnTo>
                  <a:lnTo>
                    <a:pt x="54" y="176"/>
                  </a:lnTo>
                  <a:lnTo>
                    <a:pt x="52" y="178"/>
                  </a:lnTo>
                  <a:lnTo>
                    <a:pt x="52" y="178"/>
                  </a:lnTo>
                  <a:lnTo>
                    <a:pt x="50" y="180"/>
                  </a:lnTo>
                  <a:lnTo>
                    <a:pt x="48" y="182"/>
                  </a:lnTo>
                  <a:lnTo>
                    <a:pt x="46" y="184"/>
                  </a:lnTo>
                  <a:lnTo>
                    <a:pt x="42" y="188"/>
                  </a:lnTo>
                  <a:lnTo>
                    <a:pt x="40" y="192"/>
                  </a:lnTo>
                  <a:lnTo>
                    <a:pt x="36" y="194"/>
                  </a:lnTo>
                  <a:lnTo>
                    <a:pt x="36" y="196"/>
                  </a:lnTo>
                  <a:lnTo>
                    <a:pt x="34" y="198"/>
                  </a:lnTo>
                  <a:lnTo>
                    <a:pt x="32" y="198"/>
                  </a:lnTo>
                  <a:lnTo>
                    <a:pt x="30" y="200"/>
                  </a:lnTo>
                  <a:lnTo>
                    <a:pt x="30" y="200"/>
                  </a:lnTo>
                  <a:lnTo>
                    <a:pt x="28" y="200"/>
                  </a:lnTo>
                  <a:lnTo>
                    <a:pt x="26" y="200"/>
                  </a:lnTo>
                  <a:lnTo>
                    <a:pt x="26" y="200"/>
                  </a:lnTo>
                  <a:lnTo>
                    <a:pt x="22" y="200"/>
                  </a:lnTo>
                  <a:lnTo>
                    <a:pt x="18" y="200"/>
                  </a:lnTo>
                  <a:lnTo>
                    <a:pt x="14" y="200"/>
                  </a:lnTo>
                  <a:lnTo>
                    <a:pt x="12" y="200"/>
                  </a:lnTo>
                  <a:lnTo>
                    <a:pt x="10" y="200"/>
                  </a:lnTo>
                  <a:lnTo>
                    <a:pt x="10" y="200"/>
                  </a:lnTo>
                  <a:lnTo>
                    <a:pt x="8" y="200"/>
                  </a:lnTo>
                  <a:lnTo>
                    <a:pt x="6" y="200"/>
                  </a:lnTo>
                  <a:lnTo>
                    <a:pt x="6" y="202"/>
                  </a:lnTo>
                  <a:lnTo>
                    <a:pt x="6" y="202"/>
                  </a:lnTo>
                  <a:lnTo>
                    <a:pt x="4" y="204"/>
                  </a:lnTo>
                  <a:lnTo>
                    <a:pt x="4" y="204"/>
                  </a:lnTo>
                  <a:lnTo>
                    <a:pt x="4" y="206"/>
                  </a:lnTo>
                  <a:lnTo>
                    <a:pt x="2" y="208"/>
                  </a:lnTo>
                  <a:lnTo>
                    <a:pt x="2" y="212"/>
                  </a:lnTo>
                  <a:lnTo>
                    <a:pt x="2" y="214"/>
                  </a:lnTo>
                  <a:lnTo>
                    <a:pt x="2" y="218"/>
                  </a:lnTo>
                  <a:lnTo>
                    <a:pt x="2" y="222"/>
                  </a:lnTo>
                  <a:lnTo>
                    <a:pt x="2" y="224"/>
                  </a:lnTo>
                  <a:lnTo>
                    <a:pt x="4" y="228"/>
                  </a:lnTo>
                  <a:lnTo>
                    <a:pt x="4" y="232"/>
                  </a:lnTo>
                  <a:lnTo>
                    <a:pt x="4" y="234"/>
                  </a:lnTo>
                  <a:lnTo>
                    <a:pt x="6" y="238"/>
                  </a:lnTo>
                  <a:lnTo>
                    <a:pt x="6" y="242"/>
                  </a:lnTo>
                  <a:lnTo>
                    <a:pt x="8" y="244"/>
                  </a:lnTo>
                  <a:lnTo>
                    <a:pt x="8" y="246"/>
                  </a:lnTo>
                  <a:lnTo>
                    <a:pt x="10" y="248"/>
                  </a:lnTo>
                  <a:lnTo>
                    <a:pt x="10" y="248"/>
                  </a:lnTo>
                  <a:lnTo>
                    <a:pt x="10" y="250"/>
                  </a:lnTo>
                  <a:lnTo>
                    <a:pt x="12" y="250"/>
                  </a:lnTo>
                  <a:lnTo>
                    <a:pt x="14" y="252"/>
                  </a:lnTo>
                  <a:lnTo>
                    <a:pt x="14" y="252"/>
                  </a:lnTo>
                  <a:lnTo>
                    <a:pt x="16" y="252"/>
                  </a:lnTo>
                  <a:lnTo>
                    <a:pt x="18" y="254"/>
                  </a:lnTo>
                  <a:lnTo>
                    <a:pt x="20" y="254"/>
                  </a:lnTo>
                  <a:lnTo>
                    <a:pt x="20" y="256"/>
                  </a:lnTo>
                  <a:lnTo>
                    <a:pt x="20" y="256"/>
                  </a:lnTo>
                  <a:lnTo>
                    <a:pt x="20" y="256"/>
                  </a:lnTo>
                  <a:lnTo>
                    <a:pt x="20" y="258"/>
                  </a:lnTo>
                  <a:lnTo>
                    <a:pt x="20" y="260"/>
                  </a:lnTo>
                  <a:lnTo>
                    <a:pt x="20" y="262"/>
                  </a:lnTo>
                  <a:lnTo>
                    <a:pt x="20" y="264"/>
                  </a:lnTo>
                  <a:lnTo>
                    <a:pt x="18" y="264"/>
                  </a:lnTo>
                  <a:lnTo>
                    <a:pt x="18" y="266"/>
                  </a:lnTo>
                  <a:lnTo>
                    <a:pt x="18" y="266"/>
                  </a:lnTo>
                  <a:lnTo>
                    <a:pt x="18" y="266"/>
                  </a:lnTo>
                  <a:lnTo>
                    <a:pt x="16" y="266"/>
                  </a:lnTo>
                  <a:lnTo>
                    <a:pt x="16" y="266"/>
                  </a:lnTo>
                  <a:lnTo>
                    <a:pt x="14" y="266"/>
                  </a:lnTo>
                  <a:lnTo>
                    <a:pt x="14" y="264"/>
                  </a:lnTo>
                  <a:lnTo>
                    <a:pt x="12" y="262"/>
                  </a:lnTo>
                  <a:lnTo>
                    <a:pt x="10" y="260"/>
                  </a:lnTo>
                  <a:lnTo>
                    <a:pt x="8" y="258"/>
                  </a:lnTo>
                  <a:lnTo>
                    <a:pt x="6" y="258"/>
                  </a:lnTo>
                  <a:lnTo>
                    <a:pt x="6" y="256"/>
                  </a:lnTo>
                  <a:lnTo>
                    <a:pt x="4" y="256"/>
                  </a:lnTo>
                  <a:lnTo>
                    <a:pt x="4" y="256"/>
                  </a:lnTo>
                  <a:lnTo>
                    <a:pt x="2" y="256"/>
                  </a:lnTo>
                  <a:lnTo>
                    <a:pt x="2" y="256"/>
                  </a:lnTo>
                  <a:lnTo>
                    <a:pt x="2" y="256"/>
                  </a:lnTo>
                  <a:lnTo>
                    <a:pt x="2" y="256"/>
                  </a:lnTo>
                  <a:lnTo>
                    <a:pt x="0" y="258"/>
                  </a:lnTo>
                  <a:lnTo>
                    <a:pt x="0" y="258"/>
                  </a:lnTo>
                  <a:lnTo>
                    <a:pt x="0" y="260"/>
                  </a:lnTo>
                  <a:lnTo>
                    <a:pt x="0" y="262"/>
                  </a:lnTo>
                  <a:lnTo>
                    <a:pt x="0" y="266"/>
                  </a:lnTo>
                  <a:lnTo>
                    <a:pt x="0" y="268"/>
                  </a:lnTo>
                  <a:lnTo>
                    <a:pt x="0" y="270"/>
                  </a:lnTo>
                  <a:lnTo>
                    <a:pt x="2" y="274"/>
                  </a:lnTo>
                  <a:lnTo>
                    <a:pt x="2" y="278"/>
                  </a:lnTo>
                  <a:lnTo>
                    <a:pt x="2" y="280"/>
                  </a:lnTo>
                  <a:lnTo>
                    <a:pt x="4" y="284"/>
                  </a:lnTo>
                  <a:lnTo>
                    <a:pt x="6" y="292"/>
                  </a:lnTo>
                  <a:lnTo>
                    <a:pt x="8" y="298"/>
                  </a:lnTo>
                  <a:lnTo>
                    <a:pt x="10" y="300"/>
                  </a:lnTo>
                  <a:lnTo>
                    <a:pt x="10" y="302"/>
                  </a:lnTo>
                  <a:lnTo>
                    <a:pt x="14" y="306"/>
                  </a:lnTo>
                  <a:lnTo>
                    <a:pt x="14" y="308"/>
                  </a:lnTo>
                  <a:lnTo>
                    <a:pt x="16" y="310"/>
                  </a:lnTo>
                  <a:lnTo>
                    <a:pt x="16" y="312"/>
                  </a:lnTo>
                  <a:lnTo>
                    <a:pt x="18" y="314"/>
                  </a:lnTo>
                  <a:lnTo>
                    <a:pt x="18" y="316"/>
                  </a:lnTo>
                  <a:lnTo>
                    <a:pt x="18" y="318"/>
                  </a:lnTo>
                  <a:lnTo>
                    <a:pt x="18" y="320"/>
                  </a:lnTo>
                  <a:lnTo>
                    <a:pt x="18" y="324"/>
                  </a:lnTo>
                  <a:lnTo>
                    <a:pt x="18" y="328"/>
                  </a:lnTo>
                  <a:lnTo>
                    <a:pt x="18" y="332"/>
                  </a:lnTo>
                  <a:lnTo>
                    <a:pt x="18" y="334"/>
                  </a:lnTo>
                  <a:lnTo>
                    <a:pt x="18" y="336"/>
                  </a:lnTo>
                  <a:lnTo>
                    <a:pt x="16" y="340"/>
                  </a:lnTo>
                  <a:lnTo>
                    <a:pt x="16" y="342"/>
                  </a:lnTo>
                  <a:lnTo>
                    <a:pt x="16" y="344"/>
                  </a:lnTo>
                  <a:lnTo>
                    <a:pt x="16" y="346"/>
                  </a:lnTo>
                  <a:lnTo>
                    <a:pt x="16" y="346"/>
                  </a:lnTo>
                  <a:lnTo>
                    <a:pt x="18" y="346"/>
                  </a:lnTo>
                  <a:lnTo>
                    <a:pt x="18" y="348"/>
                  </a:lnTo>
                  <a:lnTo>
                    <a:pt x="18" y="348"/>
                  </a:lnTo>
                  <a:lnTo>
                    <a:pt x="20" y="348"/>
                  </a:lnTo>
                  <a:lnTo>
                    <a:pt x="24" y="350"/>
                  </a:lnTo>
                  <a:lnTo>
                    <a:pt x="24" y="350"/>
                  </a:lnTo>
                  <a:lnTo>
                    <a:pt x="24" y="350"/>
                  </a:lnTo>
                  <a:lnTo>
                    <a:pt x="26" y="352"/>
                  </a:lnTo>
                  <a:lnTo>
                    <a:pt x="26" y="352"/>
                  </a:lnTo>
                  <a:lnTo>
                    <a:pt x="26" y="354"/>
                  </a:lnTo>
                  <a:lnTo>
                    <a:pt x="28" y="356"/>
                  </a:lnTo>
                  <a:lnTo>
                    <a:pt x="28" y="358"/>
                  </a:lnTo>
                  <a:lnTo>
                    <a:pt x="28" y="360"/>
                  </a:lnTo>
                  <a:lnTo>
                    <a:pt x="28" y="362"/>
                  </a:lnTo>
                  <a:lnTo>
                    <a:pt x="28" y="364"/>
                  </a:lnTo>
                  <a:lnTo>
                    <a:pt x="28" y="368"/>
                  </a:lnTo>
                  <a:lnTo>
                    <a:pt x="28" y="370"/>
                  </a:lnTo>
                  <a:lnTo>
                    <a:pt x="28" y="372"/>
                  </a:lnTo>
                  <a:lnTo>
                    <a:pt x="28" y="374"/>
                  </a:lnTo>
                  <a:lnTo>
                    <a:pt x="28" y="374"/>
                  </a:lnTo>
                  <a:lnTo>
                    <a:pt x="28" y="376"/>
                  </a:lnTo>
                  <a:lnTo>
                    <a:pt x="26" y="378"/>
                  </a:lnTo>
                  <a:lnTo>
                    <a:pt x="26" y="380"/>
                  </a:lnTo>
                  <a:lnTo>
                    <a:pt x="26" y="380"/>
                  </a:lnTo>
                  <a:lnTo>
                    <a:pt x="26" y="380"/>
                  </a:lnTo>
                  <a:lnTo>
                    <a:pt x="24" y="380"/>
                  </a:lnTo>
                  <a:lnTo>
                    <a:pt x="24" y="380"/>
                  </a:lnTo>
                  <a:lnTo>
                    <a:pt x="22" y="380"/>
                  </a:lnTo>
                  <a:lnTo>
                    <a:pt x="20" y="380"/>
                  </a:lnTo>
                  <a:lnTo>
                    <a:pt x="18" y="380"/>
                  </a:lnTo>
                  <a:lnTo>
                    <a:pt x="18" y="380"/>
                  </a:lnTo>
                  <a:lnTo>
                    <a:pt x="18" y="380"/>
                  </a:lnTo>
                  <a:lnTo>
                    <a:pt x="16" y="380"/>
                  </a:lnTo>
                  <a:lnTo>
                    <a:pt x="16" y="382"/>
                  </a:lnTo>
                  <a:lnTo>
                    <a:pt x="16" y="382"/>
                  </a:lnTo>
                  <a:lnTo>
                    <a:pt x="14" y="384"/>
                  </a:lnTo>
                  <a:lnTo>
                    <a:pt x="14" y="386"/>
                  </a:lnTo>
                  <a:lnTo>
                    <a:pt x="14" y="390"/>
                  </a:lnTo>
                  <a:lnTo>
                    <a:pt x="12" y="390"/>
                  </a:lnTo>
                  <a:lnTo>
                    <a:pt x="12" y="392"/>
                  </a:lnTo>
                  <a:lnTo>
                    <a:pt x="12" y="392"/>
                  </a:lnTo>
                  <a:lnTo>
                    <a:pt x="10" y="394"/>
                  </a:lnTo>
                  <a:lnTo>
                    <a:pt x="8" y="396"/>
                  </a:lnTo>
                  <a:lnTo>
                    <a:pt x="8" y="398"/>
                  </a:lnTo>
                  <a:lnTo>
                    <a:pt x="6" y="398"/>
                  </a:lnTo>
                  <a:lnTo>
                    <a:pt x="6" y="400"/>
                  </a:lnTo>
                  <a:lnTo>
                    <a:pt x="6" y="400"/>
                  </a:lnTo>
                  <a:lnTo>
                    <a:pt x="6" y="400"/>
                  </a:lnTo>
                  <a:lnTo>
                    <a:pt x="6" y="402"/>
                  </a:lnTo>
                  <a:lnTo>
                    <a:pt x="6" y="402"/>
                  </a:lnTo>
                  <a:lnTo>
                    <a:pt x="8" y="404"/>
                  </a:lnTo>
                  <a:lnTo>
                    <a:pt x="8" y="406"/>
                  </a:lnTo>
                  <a:lnTo>
                    <a:pt x="10" y="408"/>
                  </a:lnTo>
                  <a:lnTo>
                    <a:pt x="12" y="410"/>
                  </a:lnTo>
                  <a:lnTo>
                    <a:pt x="14" y="412"/>
                  </a:lnTo>
                  <a:lnTo>
                    <a:pt x="16" y="414"/>
                  </a:lnTo>
                  <a:lnTo>
                    <a:pt x="18" y="416"/>
                  </a:lnTo>
                  <a:lnTo>
                    <a:pt x="20" y="418"/>
                  </a:lnTo>
                  <a:lnTo>
                    <a:pt x="22" y="420"/>
                  </a:lnTo>
                  <a:lnTo>
                    <a:pt x="28" y="422"/>
                  </a:lnTo>
                  <a:lnTo>
                    <a:pt x="32" y="426"/>
                  </a:lnTo>
                  <a:lnTo>
                    <a:pt x="36" y="426"/>
                  </a:lnTo>
                  <a:lnTo>
                    <a:pt x="38" y="428"/>
                  </a:lnTo>
                  <a:lnTo>
                    <a:pt x="40" y="428"/>
                  </a:lnTo>
                  <a:lnTo>
                    <a:pt x="42" y="430"/>
                  </a:lnTo>
                  <a:lnTo>
                    <a:pt x="44" y="430"/>
                  </a:lnTo>
                  <a:lnTo>
                    <a:pt x="46" y="430"/>
                  </a:lnTo>
                  <a:lnTo>
                    <a:pt x="48" y="430"/>
                  </a:lnTo>
                  <a:lnTo>
                    <a:pt x="48" y="430"/>
                  </a:lnTo>
                  <a:lnTo>
                    <a:pt x="48" y="430"/>
                  </a:lnTo>
                  <a:lnTo>
                    <a:pt x="50" y="428"/>
                  </a:lnTo>
                  <a:lnTo>
                    <a:pt x="50" y="428"/>
                  </a:lnTo>
                  <a:lnTo>
                    <a:pt x="50" y="428"/>
                  </a:lnTo>
                  <a:lnTo>
                    <a:pt x="52" y="426"/>
                  </a:lnTo>
                  <a:lnTo>
                    <a:pt x="52" y="424"/>
                  </a:lnTo>
                  <a:lnTo>
                    <a:pt x="54" y="422"/>
                  </a:lnTo>
                  <a:lnTo>
                    <a:pt x="54" y="420"/>
                  </a:lnTo>
                  <a:lnTo>
                    <a:pt x="56" y="420"/>
                  </a:lnTo>
                  <a:lnTo>
                    <a:pt x="56" y="416"/>
                  </a:lnTo>
                  <a:lnTo>
                    <a:pt x="58" y="414"/>
                  </a:lnTo>
                  <a:lnTo>
                    <a:pt x="58" y="414"/>
                  </a:lnTo>
                  <a:lnTo>
                    <a:pt x="60" y="412"/>
                  </a:lnTo>
                  <a:lnTo>
                    <a:pt x="60" y="412"/>
                  </a:lnTo>
                  <a:lnTo>
                    <a:pt x="60" y="412"/>
                  </a:lnTo>
                  <a:lnTo>
                    <a:pt x="62" y="412"/>
                  </a:lnTo>
                  <a:lnTo>
                    <a:pt x="62" y="412"/>
                  </a:lnTo>
                  <a:lnTo>
                    <a:pt x="64" y="412"/>
                  </a:lnTo>
                  <a:lnTo>
                    <a:pt x="66" y="412"/>
                  </a:lnTo>
                  <a:lnTo>
                    <a:pt x="68" y="412"/>
                  </a:lnTo>
                  <a:lnTo>
                    <a:pt x="72" y="412"/>
                  </a:lnTo>
                  <a:lnTo>
                    <a:pt x="78" y="414"/>
                  </a:lnTo>
                  <a:lnTo>
                    <a:pt x="82" y="414"/>
                  </a:lnTo>
                  <a:lnTo>
                    <a:pt x="82" y="414"/>
                  </a:lnTo>
                  <a:lnTo>
                    <a:pt x="84" y="414"/>
                  </a:lnTo>
                  <a:lnTo>
                    <a:pt x="90" y="414"/>
                  </a:lnTo>
                  <a:lnTo>
                    <a:pt x="96" y="414"/>
                  </a:lnTo>
                  <a:lnTo>
                    <a:pt x="102" y="414"/>
                  </a:lnTo>
                  <a:lnTo>
                    <a:pt x="110" y="412"/>
                  </a:lnTo>
                  <a:lnTo>
                    <a:pt x="114" y="412"/>
                  </a:lnTo>
                  <a:lnTo>
                    <a:pt x="118" y="412"/>
                  </a:lnTo>
                  <a:lnTo>
                    <a:pt x="120" y="412"/>
                  </a:lnTo>
                  <a:lnTo>
                    <a:pt x="124" y="410"/>
                  </a:lnTo>
                  <a:lnTo>
                    <a:pt x="126" y="410"/>
                  </a:lnTo>
                  <a:lnTo>
                    <a:pt x="130" y="410"/>
                  </a:lnTo>
                  <a:lnTo>
                    <a:pt x="132" y="408"/>
                  </a:lnTo>
                  <a:lnTo>
                    <a:pt x="134" y="406"/>
                  </a:lnTo>
                  <a:lnTo>
                    <a:pt x="136" y="406"/>
                  </a:lnTo>
                  <a:lnTo>
                    <a:pt x="136" y="406"/>
                  </a:lnTo>
                  <a:lnTo>
                    <a:pt x="138" y="404"/>
                  </a:lnTo>
                  <a:lnTo>
                    <a:pt x="138" y="402"/>
                  </a:lnTo>
                  <a:lnTo>
                    <a:pt x="140" y="400"/>
                  </a:lnTo>
                  <a:lnTo>
                    <a:pt x="142" y="396"/>
                  </a:lnTo>
                  <a:lnTo>
                    <a:pt x="144" y="394"/>
                  </a:lnTo>
                  <a:lnTo>
                    <a:pt x="144" y="392"/>
                  </a:lnTo>
                  <a:lnTo>
                    <a:pt x="148" y="390"/>
                  </a:lnTo>
                  <a:lnTo>
                    <a:pt x="152" y="386"/>
                  </a:lnTo>
                  <a:lnTo>
                    <a:pt x="154" y="386"/>
                  </a:lnTo>
                  <a:lnTo>
                    <a:pt x="156" y="384"/>
                  </a:lnTo>
                  <a:lnTo>
                    <a:pt x="158" y="382"/>
                  </a:lnTo>
                  <a:lnTo>
                    <a:pt x="160" y="382"/>
                  </a:lnTo>
                  <a:lnTo>
                    <a:pt x="162" y="382"/>
                  </a:lnTo>
                  <a:lnTo>
                    <a:pt x="164" y="380"/>
                  </a:lnTo>
                  <a:lnTo>
                    <a:pt x="168" y="380"/>
                  </a:lnTo>
                  <a:lnTo>
                    <a:pt x="170" y="380"/>
                  </a:lnTo>
                  <a:lnTo>
                    <a:pt x="176" y="380"/>
                  </a:lnTo>
                  <a:lnTo>
                    <a:pt x="184" y="380"/>
                  </a:lnTo>
                  <a:lnTo>
                    <a:pt x="190" y="380"/>
                  </a:lnTo>
                  <a:lnTo>
                    <a:pt x="194" y="380"/>
                  </a:lnTo>
                  <a:lnTo>
                    <a:pt x="196" y="380"/>
                  </a:lnTo>
                  <a:lnTo>
                    <a:pt x="198" y="378"/>
                  </a:lnTo>
                  <a:lnTo>
                    <a:pt x="202" y="378"/>
                  </a:lnTo>
                  <a:lnTo>
                    <a:pt x="204" y="378"/>
                  </a:lnTo>
                  <a:lnTo>
                    <a:pt x="206" y="376"/>
                  </a:lnTo>
                  <a:lnTo>
                    <a:pt x="208" y="376"/>
                  </a:lnTo>
                  <a:lnTo>
                    <a:pt x="208" y="374"/>
                  </a:lnTo>
                  <a:lnTo>
                    <a:pt x="210" y="372"/>
                  </a:lnTo>
                  <a:lnTo>
                    <a:pt x="212" y="370"/>
                  </a:lnTo>
                  <a:lnTo>
                    <a:pt x="214" y="368"/>
                  </a:lnTo>
                  <a:lnTo>
                    <a:pt x="216" y="368"/>
                  </a:lnTo>
                  <a:lnTo>
                    <a:pt x="216" y="368"/>
                  </a:lnTo>
                  <a:lnTo>
                    <a:pt x="216" y="368"/>
                  </a:lnTo>
                  <a:lnTo>
                    <a:pt x="220" y="366"/>
                  </a:lnTo>
                  <a:lnTo>
                    <a:pt x="222" y="366"/>
                  </a:lnTo>
                  <a:lnTo>
                    <a:pt x="224" y="366"/>
                  </a:lnTo>
                  <a:lnTo>
                    <a:pt x="230" y="366"/>
                  </a:lnTo>
                  <a:lnTo>
                    <a:pt x="232" y="366"/>
                  </a:lnTo>
                  <a:lnTo>
                    <a:pt x="234" y="366"/>
                  </a:lnTo>
                  <a:lnTo>
                    <a:pt x="236" y="366"/>
                  </a:lnTo>
                  <a:lnTo>
                    <a:pt x="236" y="366"/>
                  </a:lnTo>
                  <a:lnTo>
                    <a:pt x="240" y="364"/>
                  </a:lnTo>
                  <a:lnTo>
                    <a:pt x="242" y="364"/>
                  </a:lnTo>
                  <a:lnTo>
                    <a:pt x="244" y="364"/>
                  </a:lnTo>
                  <a:lnTo>
                    <a:pt x="244" y="364"/>
                  </a:lnTo>
                  <a:lnTo>
                    <a:pt x="246" y="364"/>
                  </a:lnTo>
                  <a:lnTo>
                    <a:pt x="246" y="364"/>
                  </a:lnTo>
                  <a:lnTo>
                    <a:pt x="246" y="364"/>
                  </a:lnTo>
                  <a:lnTo>
                    <a:pt x="246" y="364"/>
                  </a:lnTo>
                  <a:lnTo>
                    <a:pt x="248" y="364"/>
                  </a:lnTo>
                  <a:lnTo>
                    <a:pt x="248" y="366"/>
                  </a:lnTo>
                  <a:lnTo>
                    <a:pt x="248" y="366"/>
                  </a:lnTo>
                  <a:lnTo>
                    <a:pt x="248" y="368"/>
                  </a:lnTo>
                  <a:lnTo>
                    <a:pt x="248" y="370"/>
                  </a:lnTo>
                  <a:lnTo>
                    <a:pt x="248" y="370"/>
                  </a:lnTo>
                  <a:lnTo>
                    <a:pt x="248" y="372"/>
                  </a:lnTo>
                  <a:lnTo>
                    <a:pt x="248" y="372"/>
                  </a:lnTo>
                  <a:lnTo>
                    <a:pt x="248" y="372"/>
                  </a:lnTo>
                  <a:lnTo>
                    <a:pt x="250" y="372"/>
                  </a:lnTo>
                  <a:lnTo>
                    <a:pt x="252" y="372"/>
                  </a:lnTo>
                  <a:lnTo>
                    <a:pt x="252" y="374"/>
                  </a:lnTo>
                  <a:lnTo>
                    <a:pt x="256" y="374"/>
                  </a:lnTo>
                  <a:lnTo>
                    <a:pt x="258" y="372"/>
                  </a:lnTo>
                  <a:lnTo>
                    <a:pt x="262" y="372"/>
                  </a:lnTo>
                  <a:lnTo>
                    <a:pt x="264" y="372"/>
                  </a:lnTo>
                  <a:lnTo>
                    <a:pt x="266" y="372"/>
                  </a:lnTo>
                  <a:lnTo>
                    <a:pt x="268" y="372"/>
                  </a:lnTo>
                  <a:lnTo>
                    <a:pt x="268" y="372"/>
                  </a:lnTo>
                  <a:lnTo>
                    <a:pt x="270" y="372"/>
                  </a:lnTo>
                  <a:lnTo>
                    <a:pt x="270" y="374"/>
                  </a:lnTo>
                  <a:lnTo>
                    <a:pt x="272" y="374"/>
                  </a:lnTo>
                  <a:lnTo>
                    <a:pt x="274" y="376"/>
                  </a:lnTo>
                  <a:lnTo>
                    <a:pt x="276" y="378"/>
                  </a:lnTo>
                  <a:lnTo>
                    <a:pt x="278" y="382"/>
                  </a:lnTo>
                  <a:lnTo>
                    <a:pt x="280" y="384"/>
                  </a:lnTo>
                  <a:lnTo>
                    <a:pt x="284" y="388"/>
                  </a:lnTo>
                  <a:lnTo>
                    <a:pt x="288" y="392"/>
                  </a:lnTo>
                  <a:lnTo>
                    <a:pt x="288" y="396"/>
                  </a:lnTo>
                  <a:lnTo>
                    <a:pt x="290" y="398"/>
                  </a:lnTo>
                  <a:lnTo>
                    <a:pt x="292" y="400"/>
                  </a:lnTo>
                  <a:lnTo>
                    <a:pt x="292" y="402"/>
                  </a:lnTo>
                  <a:lnTo>
                    <a:pt x="292" y="402"/>
                  </a:lnTo>
                  <a:lnTo>
                    <a:pt x="292" y="404"/>
                  </a:lnTo>
                  <a:lnTo>
                    <a:pt x="292" y="406"/>
                  </a:lnTo>
                  <a:lnTo>
                    <a:pt x="292" y="412"/>
                  </a:lnTo>
                  <a:lnTo>
                    <a:pt x="292" y="414"/>
                  </a:lnTo>
                  <a:lnTo>
                    <a:pt x="292" y="418"/>
                  </a:lnTo>
                  <a:lnTo>
                    <a:pt x="292" y="418"/>
                  </a:lnTo>
                  <a:lnTo>
                    <a:pt x="292" y="420"/>
                  </a:lnTo>
                  <a:lnTo>
                    <a:pt x="292" y="420"/>
                  </a:lnTo>
                  <a:lnTo>
                    <a:pt x="294" y="420"/>
                  </a:lnTo>
                  <a:lnTo>
                    <a:pt x="294" y="420"/>
                  </a:lnTo>
                  <a:lnTo>
                    <a:pt x="294" y="422"/>
                  </a:lnTo>
                  <a:lnTo>
                    <a:pt x="296" y="422"/>
                  </a:lnTo>
                  <a:lnTo>
                    <a:pt x="296" y="422"/>
                  </a:lnTo>
                  <a:lnTo>
                    <a:pt x="298" y="420"/>
                  </a:lnTo>
                  <a:lnTo>
                    <a:pt x="300" y="420"/>
                  </a:lnTo>
                  <a:lnTo>
                    <a:pt x="302" y="420"/>
                  </a:lnTo>
                  <a:lnTo>
                    <a:pt x="304" y="418"/>
                  </a:lnTo>
                  <a:lnTo>
                    <a:pt x="304" y="418"/>
                  </a:lnTo>
                  <a:lnTo>
                    <a:pt x="308" y="416"/>
                  </a:lnTo>
                  <a:lnTo>
                    <a:pt x="310" y="414"/>
                  </a:lnTo>
                  <a:lnTo>
                    <a:pt x="314" y="412"/>
                  </a:lnTo>
                  <a:lnTo>
                    <a:pt x="316" y="410"/>
                  </a:lnTo>
                  <a:lnTo>
                    <a:pt x="320" y="406"/>
                  </a:lnTo>
                  <a:lnTo>
                    <a:pt x="322" y="402"/>
                  </a:lnTo>
                  <a:lnTo>
                    <a:pt x="324" y="400"/>
                  </a:lnTo>
                  <a:lnTo>
                    <a:pt x="326" y="398"/>
                  </a:lnTo>
                  <a:lnTo>
                    <a:pt x="326" y="398"/>
                  </a:lnTo>
                  <a:lnTo>
                    <a:pt x="326" y="396"/>
                  </a:lnTo>
                  <a:lnTo>
                    <a:pt x="328" y="390"/>
                  </a:lnTo>
                  <a:lnTo>
                    <a:pt x="330" y="388"/>
                  </a:lnTo>
                  <a:lnTo>
                    <a:pt x="330" y="386"/>
                  </a:lnTo>
                  <a:lnTo>
                    <a:pt x="330" y="386"/>
                  </a:lnTo>
                  <a:lnTo>
                    <a:pt x="332" y="386"/>
                  </a:lnTo>
                  <a:lnTo>
                    <a:pt x="332" y="384"/>
                  </a:lnTo>
                  <a:lnTo>
                    <a:pt x="332" y="384"/>
                  </a:lnTo>
                  <a:lnTo>
                    <a:pt x="334" y="384"/>
                  </a:lnTo>
                  <a:lnTo>
                    <a:pt x="334" y="384"/>
                  </a:lnTo>
                  <a:lnTo>
                    <a:pt x="334" y="384"/>
                  </a:lnTo>
                  <a:lnTo>
                    <a:pt x="334" y="386"/>
                  </a:lnTo>
                  <a:lnTo>
                    <a:pt x="336" y="386"/>
                  </a:lnTo>
                  <a:lnTo>
                    <a:pt x="336" y="388"/>
                  </a:lnTo>
                  <a:lnTo>
                    <a:pt x="336" y="390"/>
                  </a:lnTo>
                  <a:lnTo>
                    <a:pt x="336" y="392"/>
                  </a:lnTo>
                  <a:lnTo>
                    <a:pt x="336" y="394"/>
                  </a:lnTo>
                  <a:lnTo>
                    <a:pt x="334" y="396"/>
                  </a:lnTo>
                  <a:lnTo>
                    <a:pt x="334" y="398"/>
                  </a:lnTo>
                  <a:lnTo>
                    <a:pt x="334" y="400"/>
                  </a:lnTo>
                  <a:lnTo>
                    <a:pt x="332" y="404"/>
                  </a:lnTo>
                  <a:lnTo>
                    <a:pt x="332" y="408"/>
                  </a:lnTo>
                  <a:lnTo>
                    <a:pt x="330" y="410"/>
                  </a:lnTo>
                  <a:lnTo>
                    <a:pt x="328" y="412"/>
                  </a:lnTo>
                  <a:lnTo>
                    <a:pt x="328" y="414"/>
                  </a:lnTo>
                  <a:lnTo>
                    <a:pt x="324" y="416"/>
                  </a:lnTo>
                  <a:lnTo>
                    <a:pt x="322" y="418"/>
                  </a:lnTo>
                  <a:lnTo>
                    <a:pt x="322" y="420"/>
                  </a:lnTo>
                  <a:lnTo>
                    <a:pt x="322" y="420"/>
                  </a:lnTo>
                  <a:lnTo>
                    <a:pt x="320" y="420"/>
                  </a:lnTo>
                  <a:lnTo>
                    <a:pt x="320" y="422"/>
                  </a:lnTo>
                  <a:lnTo>
                    <a:pt x="320" y="422"/>
                  </a:lnTo>
                  <a:lnTo>
                    <a:pt x="322" y="422"/>
                  </a:lnTo>
                  <a:lnTo>
                    <a:pt x="322" y="422"/>
                  </a:lnTo>
                  <a:lnTo>
                    <a:pt x="322" y="424"/>
                  </a:lnTo>
                  <a:lnTo>
                    <a:pt x="324" y="424"/>
                  </a:lnTo>
                  <a:lnTo>
                    <a:pt x="326" y="424"/>
                  </a:lnTo>
                  <a:lnTo>
                    <a:pt x="328" y="424"/>
                  </a:lnTo>
                  <a:lnTo>
                    <a:pt x="328" y="424"/>
                  </a:lnTo>
                  <a:lnTo>
                    <a:pt x="330" y="424"/>
                  </a:lnTo>
                  <a:lnTo>
                    <a:pt x="332" y="424"/>
                  </a:lnTo>
                  <a:lnTo>
                    <a:pt x="332" y="424"/>
                  </a:lnTo>
                  <a:lnTo>
                    <a:pt x="332" y="424"/>
                  </a:lnTo>
                  <a:lnTo>
                    <a:pt x="332" y="422"/>
                  </a:lnTo>
                  <a:lnTo>
                    <a:pt x="332" y="422"/>
                  </a:lnTo>
                  <a:lnTo>
                    <a:pt x="334" y="420"/>
                  </a:lnTo>
                  <a:lnTo>
                    <a:pt x="334" y="416"/>
                  </a:lnTo>
                  <a:lnTo>
                    <a:pt x="334" y="416"/>
                  </a:lnTo>
                  <a:lnTo>
                    <a:pt x="334" y="414"/>
                  </a:lnTo>
                  <a:lnTo>
                    <a:pt x="336" y="412"/>
                  </a:lnTo>
                  <a:lnTo>
                    <a:pt x="338" y="410"/>
                  </a:lnTo>
                  <a:lnTo>
                    <a:pt x="338" y="410"/>
                  </a:lnTo>
                  <a:lnTo>
                    <a:pt x="338" y="408"/>
                  </a:lnTo>
                  <a:lnTo>
                    <a:pt x="340" y="408"/>
                  </a:lnTo>
                  <a:lnTo>
                    <a:pt x="340" y="408"/>
                  </a:lnTo>
                  <a:lnTo>
                    <a:pt x="340" y="408"/>
                  </a:lnTo>
                  <a:lnTo>
                    <a:pt x="340" y="408"/>
                  </a:lnTo>
                  <a:lnTo>
                    <a:pt x="340" y="408"/>
                  </a:lnTo>
                  <a:lnTo>
                    <a:pt x="340" y="410"/>
                  </a:lnTo>
                  <a:lnTo>
                    <a:pt x="340" y="410"/>
                  </a:lnTo>
                  <a:lnTo>
                    <a:pt x="340" y="410"/>
                  </a:lnTo>
                  <a:lnTo>
                    <a:pt x="340" y="412"/>
                  </a:lnTo>
                  <a:lnTo>
                    <a:pt x="340" y="414"/>
                  </a:lnTo>
                  <a:lnTo>
                    <a:pt x="340" y="414"/>
                  </a:lnTo>
                  <a:lnTo>
                    <a:pt x="340" y="416"/>
                  </a:lnTo>
                  <a:lnTo>
                    <a:pt x="340" y="420"/>
                  </a:lnTo>
                  <a:lnTo>
                    <a:pt x="342" y="422"/>
                  </a:lnTo>
                  <a:lnTo>
                    <a:pt x="342" y="424"/>
                  </a:lnTo>
                  <a:lnTo>
                    <a:pt x="342" y="424"/>
                  </a:lnTo>
                  <a:lnTo>
                    <a:pt x="344" y="426"/>
                  </a:lnTo>
                  <a:lnTo>
                    <a:pt x="344" y="426"/>
                  </a:lnTo>
                  <a:lnTo>
                    <a:pt x="346" y="428"/>
                  </a:lnTo>
                  <a:lnTo>
                    <a:pt x="350" y="432"/>
                  </a:lnTo>
                  <a:lnTo>
                    <a:pt x="350" y="432"/>
                  </a:lnTo>
                  <a:lnTo>
                    <a:pt x="352" y="434"/>
                  </a:lnTo>
                  <a:lnTo>
                    <a:pt x="352" y="434"/>
                  </a:lnTo>
                  <a:lnTo>
                    <a:pt x="352" y="436"/>
                  </a:lnTo>
                  <a:lnTo>
                    <a:pt x="352" y="438"/>
                  </a:lnTo>
                  <a:lnTo>
                    <a:pt x="352" y="442"/>
                  </a:lnTo>
                  <a:lnTo>
                    <a:pt x="352" y="444"/>
                  </a:lnTo>
                  <a:lnTo>
                    <a:pt x="352" y="446"/>
                  </a:lnTo>
                  <a:lnTo>
                    <a:pt x="352" y="448"/>
                  </a:lnTo>
                  <a:lnTo>
                    <a:pt x="350" y="452"/>
                  </a:lnTo>
                  <a:lnTo>
                    <a:pt x="348" y="454"/>
                  </a:lnTo>
                  <a:lnTo>
                    <a:pt x="348" y="456"/>
                  </a:lnTo>
                  <a:lnTo>
                    <a:pt x="348" y="458"/>
                  </a:lnTo>
                  <a:lnTo>
                    <a:pt x="348" y="458"/>
                  </a:lnTo>
                  <a:lnTo>
                    <a:pt x="348" y="460"/>
                  </a:lnTo>
                  <a:lnTo>
                    <a:pt x="348" y="460"/>
                  </a:lnTo>
                  <a:lnTo>
                    <a:pt x="348" y="462"/>
                  </a:lnTo>
                  <a:lnTo>
                    <a:pt x="348" y="462"/>
                  </a:lnTo>
                  <a:lnTo>
                    <a:pt x="350" y="464"/>
                  </a:lnTo>
                  <a:lnTo>
                    <a:pt x="352" y="466"/>
                  </a:lnTo>
                  <a:lnTo>
                    <a:pt x="354" y="468"/>
                  </a:lnTo>
                  <a:lnTo>
                    <a:pt x="356" y="470"/>
                  </a:lnTo>
                  <a:lnTo>
                    <a:pt x="358" y="470"/>
                  </a:lnTo>
                  <a:lnTo>
                    <a:pt x="362" y="474"/>
                  </a:lnTo>
                  <a:lnTo>
                    <a:pt x="364" y="476"/>
                  </a:lnTo>
                  <a:lnTo>
                    <a:pt x="368" y="478"/>
                  </a:lnTo>
                  <a:lnTo>
                    <a:pt x="372" y="478"/>
                  </a:lnTo>
                  <a:lnTo>
                    <a:pt x="376" y="480"/>
                  </a:lnTo>
                  <a:lnTo>
                    <a:pt x="382" y="482"/>
                  </a:lnTo>
                  <a:lnTo>
                    <a:pt x="386" y="484"/>
                  </a:lnTo>
                  <a:lnTo>
                    <a:pt x="392" y="486"/>
                  </a:lnTo>
                  <a:lnTo>
                    <a:pt x="402" y="488"/>
                  </a:lnTo>
                  <a:lnTo>
                    <a:pt x="406" y="490"/>
                  </a:lnTo>
                  <a:lnTo>
                    <a:pt x="410" y="492"/>
                  </a:lnTo>
                  <a:lnTo>
                    <a:pt x="416" y="492"/>
                  </a:lnTo>
                  <a:lnTo>
                    <a:pt x="422" y="494"/>
                  </a:lnTo>
                  <a:lnTo>
                    <a:pt x="424" y="494"/>
                  </a:lnTo>
                  <a:lnTo>
                    <a:pt x="426" y="494"/>
                  </a:lnTo>
                  <a:lnTo>
                    <a:pt x="428" y="494"/>
                  </a:lnTo>
                  <a:lnTo>
                    <a:pt x="430" y="494"/>
                  </a:lnTo>
                  <a:lnTo>
                    <a:pt x="430" y="494"/>
                  </a:lnTo>
                  <a:lnTo>
                    <a:pt x="432" y="494"/>
                  </a:lnTo>
                  <a:lnTo>
                    <a:pt x="436" y="492"/>
                  </a:lnTo>
                  <a:lnTo>
                    <a:pt x="438" y="492"/>
                  </a:lnTo>
                  <a:lnTo>
                    <a:pt x="442" y="490"/>
                  </a:lnTo>
                  <a:lnTo>
                    <a:pt x="448" y="486"/>
                  </a:lnTo>
                  <a:lnTo>
                    <a:pt x="454" y="484"/>
                  </a:lnTo>
                  <a:lnTo>
                    <a:pt x="460" y="482"/>
                  </a:lnTo>
                  <a:lnTo>
                    <a:pt x="464" y="480"/>
                  </a:lnTo>
                  <a:lnTo>
                    <a:pt x="470" y="478"/>
                  </a:lnTo>
                  <a:lnTo>
                    <a:pt x="476" y="476"/>
                  </a:lnTo>
                  <a:lnTo>
                    <a:pt x="482" y="472"/>
                  </a:lnTo>
                  <a:lnTo>
                    <a:pt x="486" y="472"/>
                  </a:lnTo>
                  <a:lnTo>
                    <a:pt x="488" y="470"/>
                  </a:lnTo>
                  <a:lnTo>
                    <a:pt x="490" y="468"/>
                  </a:lnTo>
                  <a:lnTo>
                    <a:pt x="492" y="466"/>
                  </a:lnTo>
                  <a:lnTo>
                    <a:pt x="494" y="466"/>
                  </a:lnTo>
                  <a:lnTo>
                    <a:pt x="496" y="464"/>
                  </a:lnTo>
                  <a:lnTo>
                    <a:pt x="498" y="462"/>
                  </a:lnTo>
                  <a:lnTo>
                    <a:pt x="498" y="460"/>
                  </a:lnTo>
                  <a:lnTo>
                    <a:pt x="500" y="458"/>
                  </a:lnTo>
                  <a:lnTo>
                    <a:pt x="500" y="456"/>
                  </a:lnTo>
                  <a:lnTo>
                    <a:pt x="500" y="452"/>
                  </a:lnTo>
                  <a:lnTo>
                    <a:pt x="502" y="448"/>
                  </a:lnTo>
                  <a:lnTo>
                    <a:pt x="504" y="444"/>
                  </a:lnTo>
                  <a:lnTo>
                    <a:pt x="504" y="438"/>
                  </a:lnTo>
                  <a:lnTo>
                    <a:pt x="506" y="436"/>
                  </a:lnTo>
                  <a:lnTo>
                    <a:pt x="506" y="436"/>
                  </a:lnTo>
                  <a:lnTo>
                    <a:pt x="506" y="434"/>
                  </a:lnTo>
                  <a:lnTo>
                    <a:pt x="508" y="432"/>
                  </a:lnTo>
                  <a:lnTo>
                    <a:pt x="508" y="432"/>
                  </a:lnTo>
                  <a:lnTo>
                    <a:pt x="510" y="430"/>
                  </a:lnTo>
                  <a:lnTo>
                    <a:pt x="512" y="428"/>
                  </a:lnTo>
                  <a:lnTo>
                    <a:pt x="514" y="426"/>
                  </a:lnTo>
                  <a:lnTo>
                    <a:pt x="516" y="424"/>
                  </a:lnTo>
                  <a:lnTo>
                    <a:pt x="520" y="422"/>
                  </a:lnTo>
                  <a:lnTo>
                    <a:pt x="522" y="420"/>
                  </a:lnTo>
                  <a:lnTo>
                    <a:pt x="524" y="418"/>
                  </a:lnTo>
                  <a:lnTo>
                    <a:pt x="526" y="418"/>
                  </a:lnTo>
                  <a:lnTo>
                    <a:pt x="526" y="416"/>
                  </a:lnTo>
                  <a:lnTo>
                    <a:pt x="528" y="416"/>
                  </a:lnTo>
                  <a:lnTo>
                    <a:pt x="528" y="414"/>
                  </a:lnTo>
                  <a:lnTo>
                    <a:pt x="530" y="412"/>
                  </a:lnTo>
                  <a:lnTo>
                    <a:pt x="532" y="408"/>
                  </a:lnTo>
                  <a:lnTo>
                    <a:pt x="532" y="404"/>
                  </a:lnTo>
                  <a:lnTo>
                    <a:pt x="534" y="400"/>
                  </a:lnTo>
                  <a:lnTo>
                    <a:pt x="536" y="396"/>
                  </a:lnTo>
                  <a:lnTo>
                    <a:pt x="538" y="394"/>
                  </a:lnTo>
                  <a:lnTo>
                    <a:pt x="538" y="392"/>
                  </a:lnTo>
                  <a:lnTo>
                    <a:pt x="540" y="390"/>
                  </a:lnTo>
                  <a:lnTo>
                    <a:pt x="540" y="390"/>
                  </a:lnTo>
                  <a:lnTo>
                    <a:pt x="542" y="388"/>
                  </a:lnTo>
                  <a:lnTo>
                    <a:pt x="544" y="386"/>
                  </a:lnTo>
                  <a:lnTo>
                    <a:pt x="548" y="382"/>
                  </a:lnTo>
                  <a:lnTo>
                    <a:pt x="550" y="380"/>
                  </a:lnTo>
                  <a:lnTo>
                    <a:pt x="558" y="374"/>
                  </a:lnTo>
                  <a:lnTo>
                    <a:pt x="560" y="370"/>
                  </a:lnTo>
                  <a:lnTo>
                    <a:pt x="564" y="368"/>
                  </a:lnTo>
                  <a:lnTo>
                    <a:pt x="564" y="366"/>
                  </a:lnTo>
                  <a:lnTo>
                    <a:pt x="568" y="364"/>
                  </a:lnTo>
                  <a:lnTo>
                    <a:pt x="570" y="360"/>
                  </a:lnTo>
                  <a:lnTo>
                    <a:pt x="570" y="358"/>
                  </a:lnTo>
                  <a:lnTo>
                    <a:pt x="570" y="358"/>
                  </a:lnTo>
                  <a:lnTo>
                    <a:pt x="572" y="356"/>
                  </a:lnTo>
                  <a:lnTo>
                    <a:pt x="572" y="354"/>
                  </a:lnTo>
                  <a:lnTo>
                    <a:pt x="572" y="352"/>
                  </a:lnTo>
                  <a:lnTo>
                    <a:pt x="572" y="348"/>
                  </a:lnTo>
                  <a:lnTo>
                    <a:pt x="572" y="344"/>
                  </a:lnTo>
                  <a:lnTo>
                    <a:pt x="572" y="338"/>
                  </a:lnTo>
                  <a:lnTo>
                    <a:pt x="570" y="326"/>
                  </a:lnTo>
                  <a:lnTo>
                    <a:pt x="570" y="322"/>
                  </a:lnTo>
                  <a:lnTo>
                    <a:pt x="570" y="320"/>
                  </a:lnTo>
                  <a:lnTo>
                    <a:pt x="570" y="318"/>
                  </a:lnTo>
                  <a:lnTo>
                    <a:pt x="570" y="314"/>
                  </a:lnTo>
                  <a:lnTo>
                    <a:pt x="572" y="312"/>
                  </a:lnTo>
                  <a:lnTo>
                    <a:pt x="572" y="306"/>
                  </a:lnTo>
                  <a:lnTo>
                    <a:pt x="576" y="292"/>
                  </a:lnTo>
                  <a:lnTo>
                    <a:pt x="576" y="284"/>
                  </a:lnTo>
                  <a:lnTo>
                    <a:pt x="578" y="276"/>
                  </a:lnTo>
                  <a:lnTo>
                    <a:pt x="578" y="270"/>
                  </a:lnTo>
                  <a:lnTo>
                    <a:pt x="580" y="268"/>
                  </a:lnTo>
                  <a:lnTo>
                    <a:pt x="580" y="264"/>
                  </a:lnTo>
                  <a:lnTo>
                    <a:pt x="580" y="262"/>
                  </a:lnTo>
                  <a:lnTo>
                    <a:pt x="580" y="258"/>
                  </a:lnTo>
                  <a:lnTo>
                    <a:pt x="578" y="254"/>
                  </a:lnTo>
                  <a:lnTo>
                    <a:pt x="578" y="254"/>
                  </a:lnTo>
                  <a:lnTo>
                    <a:pt x="578" y="252"/>
                  </a:lnTo>
                  <a:lnTo>
                    <a:pt x="578" y="250"/>
                  </a:lnTo>
                  <a:lnTo>
                    <a:pt x="576" y="250"/>
                  </a:lnTo>
                  <a:lnTo>
                    <a:pt x="574" y="246"/>
                  </a:lnTo>
                  <a:lnTo>
                    <a:pt x="572" y="244"/>
                  </a:lnTo>
                  <a:lnTo>
                    <a:pt x="570" y="240"/>
                  </a:lnTo>
                  <a:lnTo>
                    <a:pt x="566" y="236"/>
                  </a:lnTo>
                  <a:lnTo>
                    <a:pt x="564" y="234"/>
                  </a:lnTo>
                  <a:lnTo>
                    <a:pt x="562" y="230"/>
                  </a:lnTo>
                  <a:lnTo>
                    <a:pt x="562" y="230"/>
                  </a:lnTo>
                  <a:lnTo>
                    <a:pt x="560" y="228"/>
                  </a:lnTo>
                  <a:lnTo>
                    <a:pt x="560" y="226"/>
                  </a:lnTo>
                  <a:lnTo>
                    <a:pt x="560" y="226"/>
                  </a:lnTo>
                  <a:lnTo>
                    <a:pt x="558" y="222"/>
                  </a:lnTo>
                  <a:lnTo>
                    <a:pt x="556" y="214"/>
                  </a:lnTo>
                  <a:lnTo>
                    <a:pt x="556" y="210"/>
                  </a:lnTo>
                  <a:lnTo>
                    <a:pt x="554" y="206"/>
                  </a:lnTo>
                  <a:lnTo>
                    <a:pt x="554" y="204"/>
                  </a:lnTo>
                  <a:lnTo>
                    <a:pt x="554" y="204"/>
                  </a:lnTo>
                  <a:lnTo>
                    <a:pt x="552" y="202"/>
                  </a:lnTo>
                  <a:lnTo>
                    <a:pt x="552" y="200"/>
                  </a:lnTo>
                  <a:lnTo>
                    <a:pt x="550" y="200"/>
                  </a:lnTo>
                  <a:lnTo>
                    <a:pt x="550" y="200"/>
                  </a:lnTo>
                  <a:lnTo>
                    <a:pt x="550" y="198"/>
                  </a:lnTo>
                  <a:lnTo>
                    <a:pt x="548" y="198"/>
                  </a:lnTo>
                  <a:lnTo>
                    <a:pt x="546" y="198"/>
                  </a:lnTo>
                  <a:lnTo>
                    <a:pt x="542" y="196"/>
                  </a:lnTo>
                  <a:lnTo>
                    <a:pt x="540" y="196"/>
                  </a:lnTo>
                  <a:lnTo>
                    <a:pt x="536" y="194"/>
                  </a:lnTo>
                  <a:lnTo>
                    <a:pt x="536" y="194"/>
                  </a:lnTo>
                  <a:lnTo>
                    <a:pt x="534" y="194"/>
                  </a:lnTo>
                  <a:lnTo>
                    <a:pt x="534" y="192"/>
                  </a:lnTo>
                  <a:lnTo>
                    <a:pt x="532" y="192"/>
                  </a:lnTo>
                  <a:lnTo>
                    <a:pt x="532" y="190"/>
                  </a:lnTo>
                  <a:lnTo>
                    <a:pt x="532" y="190"/>
                  </a:lnTo>
                  <a:lnTo>
                    <a:pt x="532" y="188"/>
                  </a:lnTo>
                  <a:lnTo>
                    <a:pt x="530" y="186"/>
                  </a:lnTo>
                  <a:lnTo>
                    <a:pt x="530" y="182"/>
                  </a:lnTo>
                  <a:lnTo>
                    <a:pt x="530" y="178"/>
                  </a:lnTo>
                  <a:lnTo>
                    <a:pt x="530" y="174"/>
                  </a:lnTo>
                  <a:lnTo>
                    <a:pt x="530" y="172"/>
                  </a:lnTo>
                  <a:lnTo>
                    <a:pt x="530" y="170"/>
                  </a:lnTo>
                  <a:lnTo>
                    <a:pt x="530" y="168"/>
                  </a:lnTo>
                  <a:lnTo>
                    <a:pt x="528" y="166"/>
                  </a:lnTo>
                  <a:lnTo>
                    <a:pt x="528" y="166"/>
                  </a:lnTo>
                  <a:lnTo>
                    <a:pt x="526" y="164"/>
                  </a:lnTo>
                  <a:lnTo>
                    <a:pt x="526" y="162"/>
                  </a:lnTo>
                  <a:lnTo>
                    <a:pt x="524" y="162"/>
                  </a:lnTo>
                  <a:lnTo>
                    <a:pt x="522" y="162"/>
                  </a:lnTo>
                  <a:lnTo>
                    <a:pt x="520" y="160"/>
                  </a:lnTo>
                  <a:lnTo>
                    <a:pt x="518" y="160"/>
                  </a:lnTo>
                  <a:lnTo>
                    <a:pt x="514" y="158"/>
                  </a:lnTo>
                  <a:lnTo>
                    <a:pt x="508" y="156"/>
                  </a:lnTo>
                  <a:lnTo>
                    <a:pt x="506" y="156"/>
                  </a:lnTo>
                  <a:lnTo>
                    <a:pt x="504" y="154"/>
                  </a:lnTo>
                  <a:lnTo>
                    <a:pt x="502" y="154"/>
                  </a:lnTo>
                  <a:lnTo>
                    <a:pt x="500" y="152"/>
                  </a:lnTo>
                  <a:lnTo>
                    <a:pt x="500" y="152"/>
                  </a:lnTo>
                  <a:lnTo>
                    <a:pt x="498" y="150"/>
                  </a:lnTo>
                  <a:lnTo>
                    <a:pt x="498" y="148"/>
                  </a:lnTo>
                  <a:lnTo>
                    <a:pt x="498" y="146"/>
                  </a:lnTo>
                  <a:lnTo>
                    <a:pt x="498" y="146"/>
                  </a:lnTo>
                  <a:lnTo>
                    <a:pt x="496" y="144"/>
                  </a:lnTo>
                  <a:lnTo>
                    <a:pt x="496" y="140"/>
                  </a:lnTo>
                  <a:lnTo>
                    <a:pt x="496" y="138"/>
                  </a:lnTo>
                  <a:lnTo>
                    <a:pt x="496" y="134"/>
                  </a:lnTo>
                  <a:lnTo>
                    <a:pt x="498" y="124"/>
                  </a:lnTo>
                  <a:lnTo>
                    <a:pt x="498" y="120"/>
                  </a:lnTo>
                  <a:lnTo>
                    <a:pt x="498" y="118"/>
                  </a:lnTo>
                  <a:lnTo>
                    <a:pt x="498" y="116"/>
                  </a:lnTo>
                  <a:lnTo>
                    <a:pt x="496" y="112"/>
                  </a:lnTo>
                  <a:lnTo>
                    <a:pt x="496" y="108"/>
                  </a:lnTo>
                  <a:lnTo>
                    <a:pt x="494" y="102"/>
                  </a:lnTo>
                  <a:lnTo>
                    <a:pt x="494" y="98"/>
                  </a:lnTo>
                  <a:lnTo>
                    <a:pt x="492" y="92"/>
                  </a:lnTo>
                  <a:lnTo>
                    <a:pt x="490" y="88"/>
                  </a:lnTo>
                  <a:lnTo>
                    <a:pt x="490" y="84"/>
                  </a:lnTo>
                  <a:lnTo>
                    <a:pt x="488" y="82"/>
                  </a:lnTo>
                  <a:lnTo>
                    <a:pt x="488" y="80"/>
                  </a:lnTo>
                  <a:lnTo>
                    <a:pt x="486" y="78"/>
                  </a:lnTo>
                  <a:lnTo>
                    <a:pt x="486" y="78"/>
                  </a:lnTo>
                  <a:lnTo>
                    <a:pt x="484" y="74"/>
                  </a:lnTo>
                  <a:lnTo>
                    <a:pt x="482" y="72"/>
                  </a:lnTo>
                  <a:lnTo>
                    <a:pt x="478" y="70"/>
                  </a:lnTo>
                  <a:lnTo>
                    <a:pt x="476" y="68"/>
                  </a:lnTo>
                  <a:lnTo>
                    <a:pt x="474" y="64"/>
                  </a:lnTo>
                  <a:lnTo>
                    <a:pt x="472" y="62"/>
                  </a:lnTo>
                  <a:lnTo>
                    <a:pt x="470" y="60"/>
                  </a:lnTo>
                  <a:lnTo>
                    <a:pt x="470" y="60"/>
                  </a:lnTo>
                  <a:lnTo>
                    <a:pt x="468" y="56"/>
                  </a:lnTo>
                  <a:lnTo>
                    <a:pt x="466" y="54"/>
                  </a:lnTo>
                  <a:lnTo>
                    <a:pt x="464" y="50"/>
                  </a:lnTo>
                  <a:lnTo>
                    <a:pt x="464" y="46"/>
                  </a:lnTo>
                  <a:lnTo>
                    <a:pt x="462" y="42"/>
                  </a:lnTo>
                  <a:lnTo>
                    <a:pt x="460" y="38"/>
                  </a:lnTo>
                  <a:lnTo>
                    <a:pt x="460" y="36"/>
                  </a:lnTo>
                  <a:lnTo>
                    <a:pt x="460" y="34"/>
                  </a:lnTo>
                  <a:lnTo>
                    <a:pt x="460" y="34"/>
                  </a:lnTo>
                  <a:lnTo>
                    <a:pt x="460" y="32"/>
                  </a:lnTo>
                  <a:lnTo>
                    <a:pt x="460" y="32"/>
                  </a:lnTo>
                  <a:lnTo>
                    <a:pt x="460" y="30"/>
                  </a:lnTo>
                  <a:lnTo>
                    <a:pt x="460" y="28"/>
                  </a:lnTo>
                  <a:lnTo>
                    <a:pt x="462" y="26"/>
                  </a:lnTo>
                  <a:lnTo>
                    <a:pt x="464" y="24"/>
                  </a:lnTo>
                  <a:lnTo>
                    <a:pt x="466" y="22"/>
                  </a:lnTo>
                  <a:lnTo>
                    <a:pt x="466" y="20"/>
                  </a:lnTo>
                  <a:lnTo>
                    <a:pt x="466" y="20"/>
                  </a:lnTo>
                  <a:lnTo>
                    <a:pt x="468" y="18"/>
                  </a:lnTo>
                  <a:lnTo>
                    <a:pt x="468" y="18"/>
                  </a:lnTo>
                  <a:lnTo>
                    <a:pt x="468" y="16"/>
                  </a:lnTo>
                  <a:lnTo>
                    <a:pt x="466" y="16"/>
                  </a:lnTo>
                  <a:lnTo>
                    <a:pt x="466" y="14"/>
                  </a:lnTo>
                  <a:lnTo>
                    <a:pt x="466" y="12"/>
                  </a:lnTo>
                  <a:lnTo>
                    <a:pt x="466" y="12"/>
                  </a:lnTo>
                  <a:lnTo>
                    <a:pt x="464" y="8"/>
                  </a:lnTo>
                  <a:lnTo>
                    <a:pt x="462" y="6"/>
                  </a:lnTo>
                  <a:lnTo>
                    <a:pt x="460" y="4"/>
                  </a:lnTo>
                  <a:lnTo>
                    <a:pt x="460" y="4"/>
                  </a:lnTo>
                  <a:lnTo>
                    <a:pt x="458" y="2"/>
                  </a:lnTo>
                  <a:lnTo>
                    <a:pt x="456" y="0"/>
                  </a:lnTo>
                  <a:lnTo>
                    <a:pt x="456" y="0"/>
                  </a:lnTo>
                  <a:lnTo>
                    <a:pt x="454" y="0"/>
                  </a:lnTo>
                  <a:lnTo>
                    <a:pt x="454" y="0"/>
                  </a:lnTo>
                  <a:lnTo>
                    <a:pt x="452" y="0"/>
                  </a:lnTo>
                  <a:lnTo>
                    <a:pt x="452" y="0"/>
                  </a:lnTo>
                  <a:lnTo>
                    <a:pt x="450" y="0"/>
                  </a:lnTo>
                  <a:lnTo>
                    <a:pt x="450" y="0"/>
                  </a:lnTo>
                  <a:lnTo>
                    <a:pt x="448" y="2"/>
                  </a:lnTo>
                  <a:lnTo>
                    <a:pt x="448" y="2"/>
                  </a:lnTo>
                  <a:lnTo>
                    <a:pt x="448" y="4"/>
                  </a:lnTo>
                  <a:lnTo>
                    <a:pt x="446" y="6"/>
                  </a:lnTo>
                  <a:lnTo>
                    <a:pt x="444" y="12"/>
                  </a:lnTo>
                  <a:lnTo>
                    <a:pt x="444" y="14"/>
                  </a:lnTo>
                  <a:lnTo>
                    <a:pt x="442" y="16"/>
                  </a:lnTo>
                  <a:lnTo>
                    <a:pt x="442" y="16"/>
                  </a:lnTo>
                  <a:lnTo>
                    <a:pt x="442" y="18"/>
                  </a:lnTo>
                  <a:lnTo>
                    <a:pt x="440" y="20"/>
                  </a:lnTo>
                  <a:lnTo>
                    <a:pt x="438" y="22"/>
                  </a:lnTo>
                  <a:lnTo>
                    <a:pt x="436" y="24"/>
                  </a:lnTo>
                  <a:lnTo>
                    <a:pt x="434" y="26"/>
                  </a:lnTo>
                  <a:lnTo>
                    <a:pt x="434" y="26"/>
                  </a:lnTo>
                  <a:lnTo>
                    <a:pt x="434" y="28"/>
                  </a:lnTo>
                  <a:lnTo>
                    <a:pt x="432" y="30"/>
                  </a:lnTo>
                  <a:lnTo>
                    <a:pt x="432" y="30"/>
                  </a:lnTo>
                  <a:lnTo>
                    <a:pt x="432" y="34"/>
                  </a:lnTo>
                  <a:lnTo>
                    <a:pt x="432" y="38"/>
                  </a:lnTo>
                  <a:lnTo>
                    <a:pt x="432" y="42"/>
                  </a:lnTo>
                  <a:lnTo>
                    <a:pt x="432" y="46"/>
                  </a:lnTo>
                  <a:lnTo>
                    <a:pt x="432" y="50"/>
                  </a:lnTo>
                  <a:lnTo>
                    <a:pt x="434" y="58"/>
                  </a:lnTo>
                  <a:lnTo>
                    <a:pt x="434" y="66"/>
                  </a:lnTo>
                  <a:lnTo>
                    <a:pt x="434" y="70"/>
                  </a:lnTo>
                  <a:lnTo>
                    <a:pt x="436" y="74"/>
                  </a:lnTo>
                  <a:lnTo>
                    <a:pt x="436" y="78"/>
                  </a:lnTo>
                  <a:lnTo>
                    <a:pt x="436" y="82"/>
                  </a:lnTo>
                  <a:lnTo>
                    <a:pt x="436" y="86"/>
                  </a:lnTo>
                  <a:lnTo>
                    <a:pt x="434" y="88"/>
                  </a:lnTo>
                  <a:lnTo>
                    <a:pt x="434" y="90"/>
                  </a:lnTo>
                  <a:lnTo>
                    <a:pt x="432" y="92"/>
                  </a:lnTo>
                  <a:lnTo>
                    <a:pt x="432" y="94"/>
                  </a:lnTo>
                  <a:lnTo>
                    <a:pt x="430" y="96"/>
                  </a:lnTo>
                  <a:lnTo>
                    <a:pt x="428" y="100"/>
                  </a:lnTo>
                  <a:lnTo>
                    <a:pt x="426" y="102"/>
                  </a:lnTo>
                  <a:lnTo>
                    <a:pt x="426" y="104"/>
                  </a:lnTo>
                  <a:lnTo>
                    <a:pt x="426" y="104"/>
                  </a:lnTo>
                  <a:lnTo>
                    <a:pt x="424" y="106"/>
                  </a:lnTo>
                  <a:lnTo>
                    <a:pt x="424" y="110"/>
                  </a:lnTo>
                  <a:lnTo>
                    <a:pt x="422" y="110"/>
                  </a:lnTo>
                  <a:lnTo>
                    <a:pt x="422" y="112"/>
                  </a:lnTo>
                  <a:lnTo>
                    <a:pt x="422" y="112"/>
                  </a:lnTo>
                  <a:lnTo>
                    <a:pt x="420" y="114"/>
                  </a:lnTo>
                  <a:lnTo>
                    <a:pt x="420" y="114"/>
                  </a:lnTo>
                  <a:lnTo>
                    <a:pt x="420" y="114"/>
                  </a:lnTo>
                  <a:lnTo>
                    <a:pt x="416" y="114"/>
                  </a:lnTo>
                  <a:lnTo>
                    <a:pt x="414" y="116"/>
                  </a:lnTo>
                  <a:lnTo>
                    <a:pt x="412" y="116"/>
                  </a:lnTo>
                  <a:lnTo>
                    <a:pt x="410" y="116"/>
                  </a:lnTo>
                  <a:lnTo>
                    <a:pt x="406" y="114"/>
                  </a:lnTo>
                  <a:lnTo>
                    <a:pt x="404" y="114"/>
                  </a:lnTo>
                  <a:lnTo>
                    <a:pt x="402" y="114"/>
                  </a:lnTo>
                  <a:lnTo>
                    <a:pt x="402" y="114"/>
                  </a:lnTo>
                  <a:lnTo>
                    <a:pt x="402" y="112"/>
                  </a:lnTo>
                  <a:lnTo>
                    <a:pt x="400" y="112"/>
                  </a:lnTo>
                  <a:lnTo>
                    <a:pt x="398" y="110"/>
                  </a:lnTo>
                  <a:lnTo>
                    <a:pt x="396" y="106"/>
                  </a:lnTo>
                  <a:lnTo>
                    <a:pt x="392" y="102"/>
                  </a:lnTo>
                  <a:lnTo>
                    <a:pt x="390" y="102"/>
                  </a:lnTo>
                  <a:lnTo>
                    <a:pt x="388" y="100"/>
                  </a:lnTo>
                  <a:lnTo>
                    <a:pt x="386" y="98"/>
                  </a:lnTo>
                  <a:lnTo>
                    <a:pt x="384" y="98"/>
                  </a:lnTo>
                  <a:lnTo>
                    <a:pt x="378" y="96"/>
                  </a:lnTo>
                  <a:lnTo>
                    <a:pt x="374" y="94"/>
                  </a:lnTo>
                  <a:lnTo>
                    <a:pt x="370" y="94"/>
                  </a:lnTo>
                  <a:lnTo>
                    <a:pt x="368" y="92"/>
                  </a:lnTo>
                  <a:lnTo>
                    <a:pt x="368" y="92"/>
                  </a:lnTo>
                  <a:lnTo>
                    <a:pt x="366" y="90"/>
                  </a:lnTo>
                  <a:lnTo>
                    <a:pt x="362" y="86"/>
                  </a:lnTo>
                  <a:lnTo>
                    <a:pt x="360" y="84"/>
                  </a:lnTo>
                  <a:lnTo>
                    <a:pt x="358" y="82"/>
                  </a:lnTo>
                  <a:lnTo>
                    <a:pt x="356" y="80"/>
                  </a:lnTo>
                  <a:lnTo>
                    <a:pt x="356" y="80"/>
                  </a:lnTo>
                  <a:lnTo>
                    <a:pt x="354" y="80"/>
                  </a:lnTo>
                  <a:lnTo>
                    <a:pt x="350" y="78"/>
                  </a:lnTo>
                  <a:lnTo>
                    <a:pt x="348" y="78"/>
                  </a:lnTo>
                  <a:lnTo>
                    <a:pt x="346" y="78"/>
                  </a:lnTo>
                  <a:lnTo>
                    <a:pt x="346" y="76"/>
                  </a:lnTo>
                  <a:lnTo>
                    <a:pt x="346" y="76"/>
                  </a:lnTo>
                  <a:lnTo>
                    <a:pt x="344" y="76"/>
                  </a:lnTo>
                  <a:lnTo>
                    <a:pt x="344" y="76"/>
                  </a:lnTo>
                  <a:lnTo>
                    <a:pt x="344" y="74"/>
                  </a:lnTo>
                  <a:lnTo>
                    <a:pt x="344" y="74"/>
                  </a:lnTo>
                  <a:lnTo>
                    <a:pt x="346" y="72"/>
                  </a:lnTo>
                  <a:lnTo>
                    <a:pt x="346" y="70"/>
                  </a:lnTo>
                  <a:lnTo>
                    <a:pt x="348" y="68"/>
                  </a:lnTo>
                  <a:lnTo>
                    <a:pt x="350" y="64"/>
                  </a:lnTo>
                  <a:lnTo>
                    <a:pt x="350" y="62"/>
                  </a:lnTo>
                  <a:lnTo>
                    <a:pt x="352" y="60"/>
                  </a:lnTo>
                  <a:lnTo>
                    <a:pt x="352" y="60"/>
                  </a:lnTo>
                  <a:lnTo>
                    <a:pt x="352" y="58"/>
                  </a:lnTo>
                  <a:lnTo>
                    <a:pt x="352" y="54"/>
                  </a:lnTo>
                  <a:lnTo>
                    <a:pt x="354" y="52"/>
                  </a:lnTo>
                  <a:lnTo>
                    <a:pt x="354" y="50"/>
                  </a:lnTo>
                  <a:lnTo>
                    <a:pt x="354" y="50"/>
                  </a:lnTo>
                  <a:lnTo>
                    <a:pt x="356" y="48"/>
                  </a:lnTo>
                  <a:lnTo>
                    <a:pt x="356" y="48"/>
                  </a:lnTo>
                  <a:lnTo>
                    <a:pt x="356" y="48"/>
                  </a:lnTo>
                  <a:lnTo>
                    <a:pt x="360" y="46"/>
                  </a:lnTo>
                  <a:lnTo>
                    <a:pt x="362" y="46"/>
                  </a:lnTo>
                  <a:lnTo>
                    <a:pt x="364" y="46"/>
                  </a:lnTo>
                  <a:lnTo>
                    <a:pt x="364" y="44"/>
                  </a:lnTo>
                  <a:lnTo>
                    <a:pt x="366" y="42"/>
                  </a:lnTo>
                  <a:lnTo>
                    <a:pt x="366" y="40"/>
                  </a:lnTo>
                  <a:lnTo>
                    <a:pt x="368" y="38"/>
                  </a:lnTo>
                  <a:lnTo>
                    <a:pt x="370" y="36"/>
                  </a:lnTo>
                  <a:lnTo>
                    <a:pt x="370" y="34"/>
                  </a:lnTo>
                  <a:lnTo>
                    <a:pt x="370" y="32"/>
                  </a:lnTo>
                  <a:lnTo>
                    <a:pt x="370" y="30"/>
                  </a:lnTo>
                  <a:lnTo>
                    <a:pt x="370" y="30"/>
                  </a:lnTo>
                  <a:lnTo>
                    <a:pt x="370" y="28"/>
                  </a:lnTo>
                  <a:lnTo>
                    <a:pt x="370" y="28"/>
                  </a:lnTo>
                  <a:lnTo>
                    <a:pt x="370" y="26"/>
                  </a:lnTo>
                  <a:lnTo>
                    <a:pt x="370" y="26"/>
                  </a:lnTo>
                  <a:lnTo>
                    <a:pt x="368" y="26"/>
                  </a:lnTo>
                  <a:lnTo>
                    <a:pt x="368" y="24"/>
                  </a:lnTo>
                  <a:lnTo>
                    <a:pt x="366" y="24"/>
                  </a:lnTo>
                  <a:lnTo>
                    <a:pt x="366" y="24"/>
                  </a:lnTo>
                  <a:lnTo>
                    <a:pt x="364" y="24"/>
                  </a:lnTo>
                  <a:lnTo>
                    <a:pt x="362" y="24"/>
                  </a:lnTo>
                  <a:lnTo>
                    <a:pt x="358" y="24"/>
                  </a:lnTo>
                  <a:lnTo>
                    <a:pt x="354" y="24"/>
                  </a:lnTo>
                  <a:lnTo>
                    <a:pt x="352" y="24"/>
                  </a:lnTo>
                  <a:lnTo>
                    <a:pt x="350" y="24"/>
                  </a:lnTo>
                  <a:lnTo>
                    <a:pt x="348" y="24"/>
                  </a:lnTo>
                  <a:lnTo>
                    <a:pt x="346" y="22"/>
                  </a:lnTo>
                  <a:lnTo>
                    <a:pt x="340" y="22"/>
                  </a:lnTo>
                  <a:lnTo>
                    <a:pt x="336" y="22"/>
                  </a:lnTo>
                  <a:lnTo>
                    <a:pt x="332" y="22"/>
                  </a:lnTo>
                  <a:lnTo>
                    <a:pt x="332" y="22"/>
                  </a:lnTo>
                  <a:lnTo>
                    <a:pt x="330" y="22"/>
                  </a:lnTo>
                  <a:lnTo>
                    <a:pt x="328" y="20"/>
                  </a:lnTo>
                  <a:lnTo>
                    <a:pt x="326" y="20"/>
                  </a:lnTo>
                  <a:lnTo>
                    <a:pt x="324" y="18"/>
                  </a:lnTo>
                  <a:lnTo>
                    <a:pt x="320" y="16"/>
                  </a:lnTo>
                  <a:lnTo>
                    <a:pt x="318" y="14"/>
                  </a:lnTo>
                  <a:lnTo>
                    <a:pt x="314" y="12"/>
                  </a:lnTo>
                  <a:lnTo>
                    <a:pt x="312" y="12"/>
                  </a:lnTo>
                  <a:lnTo>
                    <a:pt x="310" y="10"/>
                  </a:lnTo>
                  <a:lnTo>
                    <a:pt x="304" y="8"/>
                  </a:lnTo>
                  <a:lnTo>
                    <a:pt x="302" y="8"/>
                  </a:lnTo>
                  <a:lnTo>
                    <a:pt x="298" y="8"/>
                  </a:lnTo>
                  <a:lnTo>
                    <a:pt x="294" y="6"/>
                  </a:lnTo>
                  <a:lnTo>
                    <a:pt x="294" y="6"/>
                  </a:lnTo>
                  <a:lnTo>
                    <a:pt x="292" y="6"/>
                  </a:lnTo>
                  <a:lnTo>
                    <a:pt x="290" y="6"/>
                  </a:lnTo>
                  <a:lnTo>
                    <a:pt x="290" y="8"/>
                  </a:lnTo>
                  <a:lnTo>
                    <a:pt x="288" y="8"/>
                  </a:lnTo>
                  <a:lnTo>
                    <a:pt x="288" y="8"/>
                  </a:lnTo>
                  <a:lnTo>
                    <a:pt x="286" y="8"/>
                  </a:lnTo>
                  <a:lnTo>
                    <a:pt x="286" y="10"/>
                  </a:lnTo>
                  <a:lnTo>
                    <a:pt x="286" y="10"/>
                  </a:lnTo>
                  <a:lnTo>
                    <a:pt x="286" y="10"/>
                  </a:lnTo>
                  <a:lnTo>
                    <a:pt x="286" y="12"/>
                  </a:lnTo>
                  <a:lnTo>
                    <a:pt x="286" y="12"/>
                  </a:lnTo>
                  <a:lnTo>
                    <a:pt x="286" y="14"/>
                  </a:lnTo>
                  <a:lnTo>
                    <a:pt x="286" y="14"/>
                  </a:lnTo>
                  <a:lnTo>
                    <a:pt x="286" y="14"/>
                  </a:lnTo>
                  <a:lnTo>
                    <a:pt x="286" y="16"/>
                  </a:lnTo>
                  <a:lnTo>
                    <a:pt x="288" y="16"/>
                  </a:lnTo>
                  <a:lnTo>
                    <a:pt x="288" y="16"/>
                  </a:lnTo>
                  <a:lnTo>
                    <a:pt x="290" y="18"/>
                  </a:lnTo>
                  <a:lnTo>
                    <a:pt x="294" y="18"/>
                  </a:lnTo>
                  <a:lnTo>
                    <a:pt x="294" y="18"/>
                  </a:lnTo>
                  <a:lnTo>
                    <a:pt x="296" y="18"/>
                  </a:lnTo>
                  <a:lnTo>
                    <a:pt x="296" y="2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19" name="Freeform 18"/>
            <p:cNvSpPr>
              <a:spLocks/>
            </p:cNvSpPr>
            <p:nvPr/>
          </p:nvSpPr>
          <p:spPr bwMode="auto">
            <a:xfrm>
              <a:off x="9942809" y="5644244"/>
              <a:ext cx="115680" cy="107413"/>
            </a:xfrm>
            <a:custGeom>
              <a:avLst/>
              <a:gdLst>
                <a:gd name="T0" fmla="*/ 8 w 56"/>
                <a:gd name="T1" fmla="*/ 0 h 52"/>
                <a:gd name="T2" fmla="*/ 10 w 56"/>
                <a:gd name="T3" fmla="*/ 0 h 52"/>
                <a:gd name="T4" fmla="*/ 12 w 56"/>
                <a:gd name="T5" fmla="*/ 0 h 52"/>
                <a:gd name="T6" fmla="*/ 14 w 56"/>
                <a:gd name="T7" fmla="*/ 0 h 52"/>
                <a:gd name="T8" fmla="*/ 22 w 56"/>
                <a:gd name="T9" fmla="*/ 4 h 52"/>
                <a:gd name="T10" fmla="*/ 28 w 56"/>
                <a:gd name="T11" fmla="*/ 4 h 52"/>
                <a:gd name="T12" fmla="*/ 30 w 56"/>
                <a:gd name="T13" fmla="*/ 4 h 52"/>
                <a:gd name="T14" fmla="*/ 42 w 56"/>
                <a:gd name="T15" fmla="*/ 4 h 52"/>
                <a:gd name="T16" fmla="*/ 48 w 56"/>
                <a:gd name="T17" fmla="*/ 2 h 52"/>
                <a:gd name="T18" fmla="*/ 52 w 56"/>
                <a:gd name="T19" fmla="*/ 2 h 52"/>
                <a:gd name="T20" fmla="*/ 54 w 56"/>
                <a:gd name="T21" fmla="*/ 4 h 52"/>
                <a:gd name="T22" fmla="*/ 56 w 56"/>
                <a:gd name="T23" fmla="*/ 6 h 52"/>
                <a:gd name="T24" fmla="*/ 56 w 56"/>
                <a:gd name="T25" fmla="*/ 8 h 52"/>
                <a:gd name="T26" fmla="*/ 56 w 56"/>
                <a:gd name="T27" fmla="*/ 10 h 52"/>
                <a:gd name="T28" fmla="*/ 56 w 56"/>
                <a:gd name="T29" fmla="*/ 16 h 52"/>
                <a:gd name="T30" fmla="*/ 54 w 56"/>
                <a:gd name="T31" fmla="*/ 20 h 52"/>
                <a:gd name="T32" fmla="*/ 52 w 56"/>
                <a:gd name="T33" fmla="*/ 22 h 52"/>
                <a:gd name="T34" fmla="*/ 50 w 56"/>
                <a:gd name="T35" fmla="*/ 26 h 52"/>
                <a:gd name="T36" fmla="*/ 48 w 56"/>
                <a:gd name="T37" fmla="*/ 30 h 52"/>
                <a:gd name="T38" fmla="*/ 44 w 56"/>
                <a:gd name="T39" fmla="*/ 32 h 52"/>
                <a:gd name="T40" fmla="*/ 44 w 56"/>
                <a:gd name="T41" fmla="*/ 34 h 52"/>
                <a:gd name="T42" fmla="*/ 44 w 56"/>
                <a:gd name="T43" fmla="*/ 40 h 52"/>
                <a:gd name="T44" fmla="*/ 44 w 56"/>
                <a:gd name="T45" fmla="*/ 44 h 52"/>
                <a:gd name="T46" fmla="*/ 42 w 56"/>
                <a:gd name="T47" fmla="*/ 46 h 52"/>
                <a:gd name="T48" fmla="*/ 42 w 56"/>
                <a:gd name="T49" fmla="*/ 46 h 52"/>
                <a:gd name="T50" fmla="*/ 40 w 56"/>
                <a:gd name="T51" fmla="*/ 48 h 52"/>
                <a:gd name="T52" fmla="*/ 36 w 56"/>
                <a:gd name="T53" fmla="*/ 50 h 52"/>
                <a:gd name="T54" fmla="*/ 28 w 56"/>
                <a:gd name="T55" fmla="*/ 50 h 52"/>
                <a:gd name="T56" fmla="*/ 22 w 56"/>
                <a:gd name="T57" fmla="*/ 52 h 52"/>
                <a:gd name="T58" fmla="*/ 16 w 56"/>
                <a:gd name="T59" fmla="*/ 52 h 52"/>
                <a:gd name="T60" fmla="*/ 14 w 56"/>
                <a:gd name="T61" fmla="*/ 50 h 52"/>
                <a:gd name="T62" fmla="*/ 12 w 56"/>
                <a:gd name="T63" fmla="*/ 50 h 52"/>
                <a:gd name="T64" fmla="*/ 8 w 56"/>
                <a:gd name="T65" fmla="*/ 48 h 52"/>
                <a:gd name="T66" fmla="*/ 6 w 56"/>
                <a:gd name="T67" fmla="*/ 46 h 52"/>
                <a:gd name="T68" fmla="*/ 4 w 56"/>
                <a:gd name="T69" fmla="*/ 44 h 52"/>
                <a:gd name="T70" fmla="*/ 2 w 56"/>
                <a:gd name="T71" fmla="*/ 38 h 52"/>
                <a:gd name="T72" fmla="*/ 2 w 56"/>
                <a:gd name="T73" fmla="*/ 32 h 52"/>
                <a:gd name="T74" fmla="*/ 0 w 56"/>
                <a:gd name="T75" fmla="*/ 26 h 52"/>
                <a:gd name="T76" fmla="*/ 2 w 56"/>
                <a:gd name="T77" fmla="*/ 18 h 52"/>
                <a:gd name="T78" fmla="*/ 2 w 56"/>
                <a:gd name="T79" fmla="*/ 12 h 52"/>
                <a:gd name="T80" fmla="*/ 4 w 56"/>
                <a:gd name="T81" fmla="*/ 6 h 52"/>
                <a:gd name="T82" fmla="*/ 6 w 56"/>
                <a:gd name="T83" fmla="*/ 4 h 52"/>
                <a:gd name="T84" fmla="*/ 8 w 56"/>
                <a:gd name="T85"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52">
                  <a:moveTo>
                    <a:pt x="8" y="0"/>
                  </a:moveTo>
                  <a:lnTo>
                    <a:pt x="8" y="0"/>
                  </a:lnTo>
                  <a:lnTo>
                    <a:pt x="8" y="0"/>
                  </a:lnTo>
                  <a:lnTo>
                    <a:pt x="10" y="0"/>
                  </a:lnTo>
                  <a:lnTo>
                    <a:pt x="10" y="0"/>
                  </a:lnTo>
                  <a:lnTo>
                    <a:pt x="12" y="0"/>
                  </a:lnTo>
                  <a:lnTo>
                    <a:pt x="14" y="0"/>
                  </a:lnTo>
                  <a:lnTo>
                    <a:pt x="14" y="0"/>
                  </a:lnTo>
                  <a:lnTo>
                    <a:pt x="18" y="2"/>
                  </a:lnTo>
                  <a:lnTo>
                    <a:pt x="22" y="4"/>
                  </a:lnTo>
                  <a:lnTo>
                    <a:pt x="26" y="4"/>
                  </a:lnTo>
                  <a:lnTo>
                    <a:pt x="28" y="4"/>
                  </a:lnTo>
                  <a:lnTo>
                    <a:pt x="28" y="4"/>
                  </a:lnTo>
                  <a:lnTo>
                    <a:pt x="30" y="4"/>
                  </a:lnTo>
                  <a:lnTo>
                    <a:pt x="34" y="4"/>
                  </a:lnTo>
                  <a:lnTo>
                    <a:pt x="42" y="4"/>
                  </a:lnTo>
                  <a:lnTo>
                    <a:pt x="46" y="2"/>
                  </a:lnTo>
                  <a:lnTo>
                    <a:pt x="48" y="2"/>
                  </a:lnTo>
                  <a:lnTo>
                    <a:pt x="50" y="2"/>
                  </a:lnTo>
                  <a:lnTo>
                    <a:pt x="52" y="2"/>
                  </a:lnTo>
                  <a:lnTo>
                    <a:pt x="52" y="4"/>
                  </a:lnTo>
                  <a:lnTo>
                    <a:pt x="54" y="4"/>
                  </a:lnTo>
                  <a:lnTo>
                    <a:pt x="56" y="4"/>
                  </a:lnTo>
                  <a:lnTo>
                    <a:pt x="56" y="6"/>
                  </a:lnTo>
                  <a:lnTo>
                    <a:pt x="56" y="6"/>
                  </a:lnTo>
                  <a:lnTo>
                    <a:pt x="56" y="8"/>
                  </a:lnTo>
                  <a:lnTo>
                    <a:pt x="56" y="8"/>
                  </a:lnTo>
                  <a:lnTo>
                    <a:pt x="56" y="10"/>
                  </a:lnTo>
                  <a:lnTo>
                    <a:pt x="56" y="12"/>
                  </a:lnTo>
                  <a:lnTo>
                    <a:pt x="56" y="16"/>
                  </a:lnTo>
                  <a:lnTo>
                    <a:pt x="54" y="18"/>
                  </a:lnTo>
                  <a:lnTo>
                    <a:pt x="54" y="20"/>
                  </a:lnTo>
                  <a:lnTo>
                    <a:pt x="54" y="22"/>
                  </a:lnTo>
                  <a:lnTo>
                    <a:pt x="52" y="22"/>
                  </a:lnTo>
                  <a:lnTo>
                    <a:pt x="52" y="24"/>
                  </a:lnTo>
                  <a:lnTo>
                    <a:pt x="50" y="26"/>
                  </a:lnTo>
                  <a:lnTo>
                    <a:pt x="48" y="28"/>
                  </a:lnTo>
                  <a:lnTo>
                    <a:pt x="48" y="30"/>
                  </a:lnTo>
                  <a:lnTo>
                    <a:pt x="46" y="30"/>
                  </a:lnTo>
                  <a:lnTo>
                    <a:pt x="44" y="32"/>
                  </a:lnTo>
                  <a:lnTo>
                    <a:pt x="44" y="34"/>
                  </a:lnTo>
                  <a:lnTo>
                    <a:pt x="44" y="34"/>
                  </a:lnTo>
                  <a:lnTo>
                    <a:pt x="44" y="36"/>
                  </a:lnTo>
                  <a:lnTo>
                    <a:pt x="44" y="40"/>
                  </a:lnTo>
                  <a:lnTo>
                    <a:pt x="44" y="42"/>
                  </a:lnTo>
                  <a:lnTo>
                    <a:pt x="44" y="44"/>
                  </a:lnTo>
                  <a:lnTo>
                    <a:pt x="42" y="46"/>
                  </a:lnTo>
                  <a:lnTo>
                    <a:pt x="42" y="46"/>
                  </a:lnTo>
                  <a:lnTo>
                    <a:pt x="42" y="46"/>
                  </a:lnTo>
                  <a:lnTo>
                    <a:pt x="42" y="46"/>
                  </a:lnTo>
                  <a:lnTo>
                    <a:pt x="42" y="48"/>
                  </a:lnTo>
                  <a:lnTo>
                    <a:pt x="40" y="48"/>
                  </a:lnTo>
                  <a:lnTo>
                    <a:pt x="38" y="48"/>
                  </a:lnTo>
                  <a:lnTo>
                    <a:pt x="36" y="50"/>
                  </a:lnTo>
                  <a:lnTo>
                    <a:pt x="30" y="50"/>
                  </a:lnTo>
                  <a:lnTo>
                    <a:pt x="28" y="50"/>
                  </a:lnTo>
                  <a:lnTo>
                    <a:pt x="24" y="50"/>
                  </a:lnTo>
                  <a:lnTo>
                    <a:pt x="22" y="52"/>
                  </a:lnTo>
                  <a:lnTo>
                    <a:pt x="18" y="52"/>
                  </a:lnTo>
                  <a:lnTo>
                    <a:pt x="16" y="52"/>
                  </a:lnTo>
                  <a:lnTo>
                    <a:pt x="16" y="52"/>
                  </a:lnTo>
                  <a:lnTo>
                    <a:pt x="14" y="50"/>
                  </a:lnTo>
                  <a:lnTo>
                    <a:pt x="12" y="50"/>
                  </a:lnTo>
                  <a:lnTo>
                    <a:pt x="12" y="50"/>
                  </a:lnTo>
                  <a:lnTo>
                    <a:pt x="10" y="50"/>
                  </a:lnTo>
                  <a:lnTo>
                    <a:pt x="8" y="48"/>
                  </a:lnTo>
                  <a:lnTo>
                    <a:pt x="6" y="48"/>
                  </a:lnTo>
                  <a:lnTo>
                    <a:pt x="6" y="46"/>
                  </a:lnTo>
                  <a:lnTo>
                    <a:pt x="4" y="44"/>
                  </a:lnTo>
                  <a:lnTo>
                    <a:pt x="4" y="44"/>
                  </a:lnTo>
                  <a:lnTo>
                    <a:pt x="2" y="40"/>
                  </a:lnTo>
                  <a:lnTo>
                    <a:pt x="2" y="38"/>
                  </a:lnTo>
                  <a:lnTo>
                    <a:pt x="2" y="34"/>
                  </a:lnTo>
                  <a:lnTo>
                    <a:pt x="2" y="32"/>
                  </a:lnTo>
                  <a:lnTo>
                    <a:pt x="2" y="28"/>
                  </a:lnTo>
                  <a:lnTo>
                    <a:pt x="0" y="26"/>
                  </a:lnTo>
                  <a:lnTo>
                    <a:pt x="2" y="22"/>
                  </a:lnTo>
                  <a:lnTo>
                    <a:pt x="2" y="18"/>
                  </a:lnTo>
                  <a:lnTo>
                    <a:pt x="2" y="16"/>
                  </a:lnTo>
                  <a:lnTo>
                    <a:pt x="2" y="12"/>
                  </a:lnTo>
                  <a:lnTo>
                    <a:pt x="4" y="10"/>
                  </a:lnTo>
                  <a:lnTo>
                    <a:pt x="4" y="6"/>
                  </a:lnTo>
                  <a:lnTo>
                    <a:pt x="6" y="4"/>
                  </a:lnTo>
                  <a:lnTo>
                    <a:pt x="6" y="4"/>
                  </a:lnTo>
                  <a:lnTo>
                    <a:pt x="6" y="2"/>
                  </a:lnTo>
                  <a:lnTo>
                    <a:pt x="8" y="2"/>
                  </a:lnTo>
                  <a:lnTo>
                    <a:pt x="8"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20" name="Freeform 19"/>
            <p:cNvSpPr>
              <a:spLocks/>
            </p:cNvSpPr>
            <p:nvPr/>
          </p:nvSpPr>
          <p:spPr bwMode="auto">
            <a:xfrm>
              <a:off x="9942809" y="5644244"/>
              <a:ext cx="115680" cy="107413"/>
            </a:xfrm>
            <a:custGeom>
              <a:avLst/>
              <a:gdLst>
                <a:gd name="T0" fmla="*/ 8 w 56"/>
                <a:gd name="T1" fmla="*/ 0 h 52"/>
                <a:gd name="T2" fmla="*/ 10 w 56"/>
                <a:gd name="T3" fmla="*/ 0 h 52"/>
                <a:gd name="T4" fmla="*/ 12 w 56"/>
                <a:gd name="T5" fmla="*/ 0 h 52"/>
                <a:gd name="T6" fmla="*/ 14 w 56"/>
                <a:gd name="T7" fmla="*/ 0 h 52"/>
                <a:gd name="T8" fmla="*/ 22 w 56"/>
                <a:gd name="T9" fmla="*/ 4 h 52"/>
                <a:gd name="T10" fmla="*/ 28 w 56"/>
                <a:gd name="T11" fmla="*/ 4 h 52"/>
                <a:gd name="T12" fmla="*/ 30 w 56"/>
                <a:gd name="T13" fmla="*/ 4 h 52"/>
                <a:gd name="T14" fmla="*/ 42 w 56"/>
                <a:gd name="T15" fmla="*/ 4 h 52"/>
                <a:gd name="T16" fmla="*/ 48 w 56"/>
                <a:gd name="T17" fmla="*/ 2 h 52"/>
                <a:gd name="T18" fmla="*/ 52 w 56"/>
                <a:gd name="T19" fmla="*/ 2 h 52"/>
                <a:gd name="T20" fmla="*/ 54 w 56"/>
                <a:gd name="T21" fmla="*/ 4 h 52"/>
                <a:gd name="T22" fmla="*/ 56 w 56"/>
                <a:gd name="T23" fmla="*/ 6 h 52"/>
                <a:gd name="T24" fmla="*/ 56 w 56"/>
                <a:gd name="T25" fmla="*/ 8 h 52"/>
                <a:gd name="T26" fmla="*/ 56 w 56"/>
                <a:gd name="T27" fmla="*/ 10 h 52"/>
                <a:gd name="T28" fmla="*/ 56 w 56"/>
                <a:gd name="T29" fmla="*/ 16 h 52"/>
                <a:gd name="T30" fmla="*/ 54 w 56"/>
                <a:gd name="T31" fmla="*/ 20 h 52"/>
                <a:gd name="T32" fmla="*/ 52 w 56"/>
                <a:gd name="T33" fmla="*/ 22 h 52"/>
                <a:gd name="T34" fmla="*/ 50 w 56"/>
                <a:gd name="T35" fmla="*/ 26 h 52"/>
                <a:gd name="T36" fmla="*/ 48 w 56"/>
                <a:gd name="T37" fmla="*/ 30 h 52"/>
                <a:gd name="T38" fmla="*/ 44 w 56"/>
                <a:gd name="T39" fmla="*/ 32 h 52"/>
                <a:gd name="T40" fmla="*/ 44 w 56"/>
                <a:gd name="T41" fmla="*/ 34 h 52"/>
                <a:gd name="T42" fmla="*/ 44 w 56"/>
                <a:gd name="T43" fmla="*/ 40 h 52"/>
                <a:gd name="T44" fmla="*/ 44 w 56"/>
                <a:gd name="T45" fmla="*/ 44 h 52"/>
                <a:gd name="T46" fmla="*/ 42 w 56"/>
                <a:gd name="T47" fmla="*/ 46 h 52"/>
                <a:gd name="T48" fmla="*/ 42 w 56"/>
                <a:gd name="T49" fmla="*/ 46 h 52"/>
                <a:gd name="T50" fmla="*/ 40 w 56"/>
                <a:gd name="T51" fmla="*/ 48 h 52"/>
                <a:gd name="T52" fmla="*/ 36 w 56"/>
                <a:gd name="T53" fmla="*/ 50 h 52"/>
                <a:gd name="T54" fmla="*/ 28 w 56"/>
                <a:gd name="T55" fmla="*/ 50 h 52"/>
                <a:gd name="T56" fmla="*/ 22 w 56"/>
                <a:gd name="T57" fmla="*/ 52 h 52"/>
                <a:gd name="T58" fmla="*/ 16 w 56"/>
                <a:gd name="T59" fmla="*/ 52 h 52"/>
                <a:gd name="T60" fmla="*/ 14 w 56"/>
                <a:gd name="T61" fmla="*/ 50 h 52"/>
                <a:gd name="T62" fmla="*/ 12 w 56"/>
                <a:gd name="T63" fmla="*/ 50 h 52"/>
                <a:gd name="T64" fmla="*/ 8 w 56"/>
                <a:gd name="T65" fmla="*/ 48 h 52"/>
                <a:gd name="T66" fmla="*/ 6 w 56"/>
                <a:gd name="T67" fmla="*/ 46 h 52"/>
                <a:gd name="T68" fmla="*/ 4 w 56"/>
                <a:gd name="T69" fmla="*/ 44 h 52"/>
                <a:gd name="T70" fmla="*/ 2 w 56"/>
                <a:gd name="T71" fmla="*/ 38 h 52"/>
                <a:gd name="T72" fmla="*/ 2 w 56"/>
                <a:gd name="T73" fmla="*/ 32 h 52"/>
                <a:gd name="T74" fmla="*/ 0 w 56"/>
                <a:gd name="T75" fmla="*/ 26 h 52"/>
                <a:gd name="T76" fmla="*/ 2 w 56"/>
                <a:gd name="T77" fmla="*/ 18 h 52"/>
                <a:gd name="T78" fmla="*/ 2 w 56"/>
                <a:gd name="T79" fmla="*/ 12 h 52"/>
                <a:gd name="T80" fmla="*/ 4 w 56"/>
                <a:gd name="T81" fmla="*/ 6 h 52"/>
                <a:gd name="T82" fmla="*/ 6 w 56"/>
                <a:gd name="T83" fmla="*/ 4 h 52"/>
                <a:gd name="T84" fmla="*/ 8 w 56"/>
                <a:gd name="T85"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52">
                  <a:moveTo>
                    <a:pt x="8" y="0"/>
                  </a:moveTo>
                  <a:lnTo>
                    <a:pt x="8" y="0"/>
                  </a:lnTo>
                  <a:lnTo>
                    <a:pt x="8" y="0"/>
                  </a:lnTo>
                  <a:lnTo>
                    <a:pt x="10" y="0"/>
                  </a:lnTo>
                  <a:lnTo>
                    <a:pt x="10" y="0"/>
                  </a:lnTo>
                  <a:lnTo>
                    <a:pt x="12" y="0"/>
                  </a:lnTo>
                  <a:lnTo>
                    <a:pt x="14" y="0"/>
                  </a:lnTo>
                  <a:lnTo>
                    <a:pt x="14" y="0"/>
                  </a:lnTo>
                  <a:lnTo>
                    <a:pt x="18" y="2"/>
                  </a:lnTo>
                  <a:lnTo>
                    <a:pt x="22" y="4"/>
                  </a:lnTo>
                  <a:lnTo>
                    <a:pt x="26" y="4"/>
                  </a:lnTo>
                  <a:lnTo>
                    <a:pt x="28" y="4"/>
                  </a:lnTo>
                  <a:lnTo>
                    <a:pt x="28" y="4"/>
                  </a:lnTo>
                  <a:lnTo>
                    <a:pt x="30" y="4"/>
                  </a:lnTo>
                  <a:lnTo>
                    <a:pt x="34" y="4"/>
                  </a:lnTo>
                  <a:lnTo>
                    <a:pt x="42" y="4"/>
                  </a:lnTo>
                  <a:lnTo>
                    <a:pt x="46" y="2"/>
                  </a:lnTo>
                  <a:lnTo>
                    <a:pt x="48" y="2"/>
                  </a:lnTo>
                  <a:lnTo>
                    <a:pt x="50" y="2"/>
                  </a:lnTo>
                  <a:lnTo>
                    <a:pt x="52" y="2"/>
                  </a:lnTo>
                  <a:lnTo>
                    <a:pt x="52" y="4"/>
                  </a:lnTo>
                  <a:lnTo>
                    <a:pt x="54" y="4"/>
                  </a:lnTo>
                  <a:lnTo>
                    <a:pt x="56" y="4"/>
                  </a:lnTo>
                  <a:lnTo>
                    <a:pt x="56" y="6"/>
                  </a:lnTo>
                  <a:lnTo>
                    <a:pt x="56" y="6"/>
                  </a:lnTo>
                  <a:lnTo>
                    <a:pt x="56" y="8"/>
                  </a:lnTo>
                  <a:lnTo>
                    <a:pt x="56" y="8"/>
                  </a:lnTo>
                  <a:lnTo>
                    <a:pt x="56" y="10"/>
                  </a:lnTo>
                  <a:lnTo>
                    <a:pt x="56" y="12"/>
                  </a:lnTo>
                  <a:lnTo>
                    <a:pt x="56" y="16"/>
                  </a:lnTo>
                  <a:lnTo>
                    <a:pt x="54" y="18"/>
                  </a:lnTo>
                  <a:lnTo>
                    <a:pt x="54" y="20"/>
                  </a:lnTo>
                  <a:lnTo>
                    <a:pt x="54" y="22"/>
                  </a:lnTo>
                  <a:lnTo>
                    <a:pt x="52" y="22"/>
                  </a:lnTo>
                  <a:lnTo>
                    <a:pt x="52" y="24"/>
                  </a:lnTo>
                  <a:lnTo>
                    <a:pt x="50" y="26"/>
                  </a:lnTo>
                  <a:lnTo>
                    <a:pt x="48" y="28"/>
                  </a:lnTo>
                  <a:lnTo>
                    <a:pt x="48" y="30"/>
                  </a:lnTo>
                  <a:lnTo>
                    <a:pt x="46" y="30"/>
                  </a:lnTo>
                  <a:lnTo>
                    <a:pt x="44" y="32"/>
                  </a:lnTo>
                  <a:lnTo>
                    <a:pt x="44" y="34"/>
                  </a:lnTo>
                  <a:lnTo>
                    <a:pt x="44" y="34"/>
                  </a:lnTo>
                  <a:lnTo>
                    <a:pt x="44" y="36"/>
                  </a:lnTo>
                  <a:lnTo>
                    <a:pt x="44" y="40"/>
                  </a:lnTo>
                  <a:lnTo>
                    <a:pt x="44" y="42"/>
                  </a:lnTo>
                  <a:lnTo>
                    <a:pt x="44" y="44"/>
                  </a:lnTo>
                  <a:lnTo>
                    <a:pt x="42" y="46"/>
                  </a:lnTo>
                  <a:lnTo>
                    <a:pt x="42" y="46"/>
                  </a:lnTo>
                  <a:lnTo>
                    <a:pt x="42" y="46"/>
                  </a:lnTo>
                  <a:lnTo>
                    <a:pt x="42" y="46"/>
                  </a:lnTo>
                  <a:lnTo>
                    <a:pt x="42" y="48"/>
                  </a:lnTo>
                  <a:lnTo>
                    <a:pt x="40" y="48"/>
                  </a:lnTo>
                  <a:lnTo>
                    <a:pt x="38" y="48"/>
                  </a:lnTo>
                  <a:lnTo>
                    <a:pt x="36" y="50"/>
                  </a:lnTo>
                  <a:lnTo>
                    <a:pt x="30" y="50"/>
                  </a:lnTo>
                  <a:lnTo>
                    <a:pt x="28" y="50"/>
                  </a:lnTo>
                  <a:lnTo>
                    <a:pt x="24" y="50"/>
                  </a:lnTo>
                  <a:lnTo>
                    <a:pt x="22" y="52"/>
                  </a:lnTo>
                  <a:lnTo>
                    <a:pt x="18" y="52"/>
                  </a:lnTo>
                  <a:lnTo>
                    <a:pt x="16" y="52"/>
                  </a:lnTo>
                  <a:lnTo>
                    <a:pt x="16" y="52"/>
                  </a:lnTo>
                  <a:lnTo>
                    <a:pt x="14" y="50"/>
                  </a:lnTo>
                  <a:lnTo>
                    <a:pt x="12" y="50"/>
                  </a:lnTo>
                  <a:lnTo>
                    <a:pt x="12" y="50"/>
                  </a:lnTo>
                  <a:lnTo>
                    <a:pt x="10" y="50"/>
                  </a:lnTo>
                  <a:lnTo>
                    <a:pt x="8" y="48"/>
                  </a:lnTo>
                  <a:lnTo>
                    <a:pt x="6" y="48"/>
                  </a:lnTo>
                  <a:lnTo>
                    <a:pt x="6" y="46"/>
                  </a:lnTo>
                  <a:lnTo>
                    <a:pt x="4" y="44"/>
                  </a:lnTo>
                  <a:lnTo>
                    <a:pt x="4" y="44"/>
                  </a:lnTo>
                  <a:lnTo>
                    <a:pt x="2" y="40"/>
                  </a:lnTo>
                  <a:lnTo>
                    <a:pt x="2" y="38"/>
                  </a:lnTo>
                  <a:lnTo>
                    <a:pt x="2" y="34"/>
                  </a:lnTo>
                  <a:lnTo>
                    <a:pt x="2" y="32"/>
                  </a:lnTo>
                  <a:lnTo>
                    <a:pt x="2" y="28"/>
                  </a:lnTo>
                  <a:lnTo>
                    <a:pt x="0" y="26"/>
                  </a:lnTo>
                  <a:lnTo>
                    <a:pt x="2" y="22"/>
                  </a:lnTo>
                  <a:lnTo>
                    <a:pt x="2" y="18"/>
                  </a:lnTo>
                  <a:lnTo>
                    <a:pt x="2" y="16"/>
                  </a:lnTo>
                  <a:lnTo>
                    <a:pt x="2" y="12"/>
                  </a:lnTo>
                  <a:lnTo>
                    <a:pt x="4" y="10"/>
                  </a:lnTo>
                  <a:lnTo>
                    <a:pt x="4" y="6"/>
                  </a:lnTo>
                  <a:lnTo>
                    <a:pt x="6" y="4"/>
                  </a:lnTo>
                  <a:lnTo>
                    <a:pt x="6" y="4"/>
                  </a:lnTo>
                  <a:lnTo>
                    <a:pt x="6" y="2"/>
                  </a:lnTo>
                  <a:lnTo>
                    <a:pt x="8" y="2"/>
                  </a:lnTo>
                  <a:lnTo>
                    <a:pt x="8" y="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21" name="Freeform 20"/>
            <p:cNvSpPr>
              <a:spLocks/>
            </p:cNvSpPr>
            <p:nvPr/>
          </p:nvSpPr>
          <p:spPr bwMode="auto">
            <a:xfrm>
              <a:off x="10826937" y="5400499"/>
              <a:ext cx="136338" cy="276796"/>
            </a:xfrm>
            <a:custGeom>
              <a:avLst/>
              <a:gdLst>
                <a:gd name="T0" fmla="*/ 4 w 66"/>
                <a:gd name="T1" fmla="*/ 2 h 134"/>
                <a:gd name="T2" fmla="*/ 4 w 66"/>
                <a:gd name="T3" fmla="*/ 4 h 134"/>
                <a:gd name="T4" fmla="*/ 4 w 66"/>
                <a:gd name="T5" fmla="*/ 12 h 134"/>
                <a:gd name="T6" fmla="*/ 6 w 66"/>
                <a:gd name="T7" fmla="*/ 20 h 134"/>
                <a:gd name="T8" fmla="*/ 10 w 66"/>
                <a:gd name="T9" fmla="*/ 32 h 134"/>
                <a:gd name="T10" fmla="*/ 14 w 66"/>
                <a:gd name="T11" fmla="*/ 38 h 134"/>
                <a:gd name="T12" fmla="*/ 20 w 66"/>
                <a:gd name="T13" fmla="*/ 46 h 134"/>
                <a:gd name="T14" fmla="*/ 20 w 66"/>
                <a:gd name="T15" fmla="*/ 50 h 134"/>
                <a:gd name="T16" fmla="*/ 20 w 66"/>
                <a:gd name="T17" fmla="*/ 54 h 134"/>
                <a:gd name="T18" fmla="*/ 18 w 66"/>
                <a:gd name="T19" fmla="*/ 62 h 134"/>
                <a:gd name="T20" fmla="*/ 14 w 66"/>
                <a:gd name="T21" fmla="*/ 70 h 134"/>
                <a:gd name="T22" fmla="*/ 6 w 66"/>
                <a:gd name="T23" fmla="*/ 76 h 134"/>
                <a:gd name="T24" fmla="*/ 2 w 66"/>
                <a:gd name="T25" fmla="*/ 82 h 134"/>
                <a:gd name="T26" fmla="*/ 0 w 66"/>
                <a:gd name="T27" fmla="*/ 86 h 134"/>
                <a:gd name="T28" fmla="*/ 0 w 66"/>
                <a:gd name="T29" fmla="*/ 90 h 134"/>
                <a:gd name="T30" fmla="*/ 2 w 66"/>
                <a:gd name="T31" fmla="*/ 100 h 134"/>
                <a:gd name="T32" fmla="*/ 2 w 66"/>
                <a:gd name="T33" fmla="*/ 112 h 134"/>
                <a:gd name="T34" fmla="*/ 4 w 66"/>
                <a:gd name="T35" fmla="*/ 122 h 134"/>
                <a:gd name="T36" fmla="*/ 6 w 66"/>
                <a:gd name="T37" fmla="*/ 126 h 134"/>
                <a:gd name="T38" fmla="*/ 10 w 66"/>
                <a:gd name="T39" fmla="*/ 130 h 134"/>
                <a:gd name="T40" fmla="*/ 16 w 66"/>
                <a:gd name="T41" fmla="*/ 134 h 134"/>
                <a:gd name="T42" fmla="*/ 18 w 66"/>
                <a:gd name="T43" fmla="*/ 134 h 134"/>
                <a:gd name="T44" fmla="*/ 22 w 66"/>
                <a:gd name="T45" fmla="*/ 134 h 134"/>
                <a:gd name="T46" fmla="*/ 22 w 66"/>
                <a:gd name="T47" fmla="*/ 130 h 134"/>
                <a:gd name="T48" fmla="*/ 24 w 66"/>
                <a:gd name="T49" fmla="*/ 124 h 134"/>
                <a:gd name="T50" fmla="*/ 24 w 66"/>
                <a:gd name="T51" fmla="*/ 116 h 134"/>
                <a:gd name="T52" fmla="*/ 24 w 66"/>
                <a:gd name="T53" fmla="*/ 112 h 134"/>
                <a:gd name="T54" fmla="*/ 28 w 66"/>
                <a:gd name="T55" fmla="*/ 108 h 134"/>
                <a:gd name="T56" fmla="*/ 38 w 66"/>
                <a:gd name="T57" fmla="*/ 98 h 134"/>
                <a:gd name="T58" fmla="*/ 44 w 66"/>
                <a:gd name="T59" fmla="*/ 96 h 134"/>
                <a:gd name="T60" fmla="*/ 56 w 66"/>
                <a:gd name="T61" fmla="*/ 90 h 134"/>
                <a:gd name="T62" fmla="*/ 60 w 66"/>
                <a:gd name="T63" fmla="*/ 88 h 134"/>
                <a:gd name="T64" fmla="*/ 62 w 66"/>
                <a:gd name="T65" fmla="*/ 82 h 134"/>
                <a:gd name="T66" fmla="*/ 64 w 66"/>
                <a:gd name="T67" fmla="*/ 76 h 134"/>
                <a:gd name="T68" fmla="*/ 66 w 66"/>
                <a:gd name="T69" fmla="*/ 66 h 134"/>
                <a:gd name="T70" fmla="*/ 66 w 66"/>
                <a:gd name="T71" fmla="*/ 62 h 134"/>
                <a:gd name="T72" fmla="*/ 64 w 66"/>
                <a:gd name="T73" fmla="*/ 58 h 134"/>
                <a:gd name="T74" fmla="*/ 62 w 66"/>
                <a:gd name="T75" fmla="*/ 56 h 134"/>
                <a:gd name="T76" fmla="*/ 58 w 66"/>
                <a:gd name="T77" fmla="*/ 56 h 134"/>
                <a:gd name="T78" fmla="*/ 48 w 66"/>
                <a:gd name="T79" fmla="*/ 58 h 134"/>
                <a:gd name="T80" fmla="*/ 44 w 66"/>
                <a:gd name="T81" fmla="*/ 58 h 134"/>
                <a:gd name="T82" fmla="*/ 40 w 66"/>
                <a:gd name="T83" fmla="*/ 58 h 134"/>
                <a:gd name="T84" fmla="*/ 40 w 66"/>
                <a:gd name="T85" fmla="*/ 54 h 134"/>
                <a:gd name="T86" fmla="*/ 40 w 66"/>
                <a:gd name="T87" fmla="*/ 48 h 134"/>
                <a:gd name="T88" fmla="*/ 40 w 66"/>
                <a:gd name="T89" fmla="*/ 42 h 134"/>
                <a:gd name="T90" fmla="*/ 40 w 66"/>
                <a:gd name="T91" fmla="*/ 38 h 134"/>
                <a:gd name="T92" fmla="*/ 36 w 66"/>
                <a:gd name="T93" fmla="*/ 38 h 134"/>
                <a:gd name="T94" fmla="*/ 32 w 66"/>
                <a:gd name="T95" fmla="*/ 38 h 134"/>
                <a:gd name="T96" fmla="*/ 26 w 66"/>
                <a:gd name="T97" fmla="*/ 36 h 134"/>
                <a:gd name="T98" fmla="*/ 24 w 66"/>
                <a:gd name="T99" fmla="*/ 36 h 134"/>
                <a:gd name="T100" fmla="*/ 22 w 66"/>
                <a:gd name="T101" fmla="*/ 32 h 134"/>
                <a:gd name="T102" fmla="*/ 22 w 66"/>
                <a:gd name="T103" fmla="*/ 28 h 134"/>
                <a:gd name="T104" fmla="*/ 24 w 66"/>
                <a:gd name="T105" fmla="*/ 18 h 134"/>
                <a:gd name="T106" fmla="*/ 24 w 66"/>
                <a:gd name="T107" fmla="*/ 12 h 134"/>
                <a:gd name="T108" fmla="*/ 20 w 66"/>
                <a:gd name="T109" fmla="*/ 6 h 134"/>
                <a:gd name="T110" fmla="*/ 18 w 66"/>
                <a:gd name="T111" fmla="*/ 4 h 134"/>
                <a:gd name="T112" fmla="*/ 12 w 66"/>
                <a:gd name="T113" fmla="*/ 2 h 134"/>
                <a:gd name="T114" fmla="*/ 8 w 66"/>
                <a:gd name="T115" fmla="*/ 0 h 134"/>
                <a:gd name="T116" fmla="*/ 6 w 66"/>
                <a:gd name="T117" fmla="*/ 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 h="134">
                  <a:moveTo>
                    <a:pt x="6" y="2"/>
                  </a:moveTo>
                  <a:lnTo>
                    <a:pt x="6" y="2"/>
                  </a:lnTo>
                  <a:lnTo>
                    <a:pt x="4" y="2"/>
                  </a:lnTo>
                  <a:lnTo>
                    <a:pt x="4" y="4"/>
                  </a:lnTo>
                  <a:lnTo>
                    <a:pt x="4" y="4"/>
                  </a:lnTo>
                  <a:lnTo>
                    <a:pt x="4" y="4"/>
                  </a:lnTo>
                  <a:lnTo>
                    <a:pt x="4" y="8"/>
                  </a:lnTo>
                  <a:lnTo>
                    <a:pt x="4" y="10"/>
                  </a:lnTo>
                  <a:lnTo>
                    <a:pt x="4" y="12"/>
                  </a:lnTo>
                  <a:lnTo>
                    <a:pt x="4" y="14"/>
                  </a:lnTo>
                  <a:lnTo>
                    <a:pt x="6" y="18"/>
                  </a:lnTo>
                  <a:lnTo>
                    <a:pt x="6" y="20"/>
                  </a:lnTo>
                  <a:lnTo>
                    <a:pt x="6" y="22"/>
                  </a:lnTo>
                  <a:lnTo>
                    <a:pt x="8" y="28"/>
                  </a:lnTo>
                  <a:lnTo>
                    <a:pt x="10" y="32"/>
                  </a:lnTo>
                  <a:lnTo>
                    <a:pt x="12" y="36"/>
                  </a:lnTo>
                  <a:lnTo>
                    <a:pt x="14" y="38"/>
                  </a:lnTo>
                  <a:lnTo>
                    <a:pt x="14" y="38"/>
                  </a:lnTo>
                  <a:lnTo>
                    <a:pt x="18" y="42"/>
                  </a:lnTo>
                  <a:lnTo>
                    <a:pt x="18" y="44"/>
                  </a:lnTo>
                  <a:lnTo>
                    <a:pt x="20" y="46"/>
                  </a:lnTo>
                  <a:lnTo>
                    <a:pt x="20" y="48"/>
                  </a:lnTo>
                  <a:lnTo>
                    <a:pt x="20" y="48"/>
                  </a:lnTo>
                  <a:lnTo>
                    <a:pt x="20" y="50"/>
                  </a:lnTo>
                  <a:lnTo>
                    <a:pt x="20" y="50"/>
                  </a:lnTo>
                  <a:lnTo>
                    <a:pt x="20" y="52"/>
                  </a:lnTo>
                  <a:lnTo>
                    <a:pt x="20" y="54"/>
                  </a:lnTo>
                  <a:lnTo>
                    <a:pt x="20" y="56"/>
                  </a:lnTo>
                  <a:lnTo>
                    <a:pt x="18" y="60"/>
                  </a:lnTo>
                  <a:lnTo>
                    <a:pt x="18" y="62"/>
                  </a:lnTo>
                  <a:lnTo>
                    <a:pt x="16" y="64"/>
                  </a:lnTo>
                  <a:lnTo>
                    <a:pt x="14" y="68"/>
                  </a:lnTo>
                  <a:lnTo>
                    <a:pt x="14" y="70"/>
                  </a:lnTo>
                  <a:lnTo>
                    <a:pt x="12" y="70"/>
                  </a:lnTo>
                  <a:lnTo>
                    <a:pt x="10" y="72"/>
                  </a:lnTo>
                  <a:lnTo>
                    <a:pt x="6" y="76"/>
                  </a:lnTo>
                  <a:lnTo>
                    <a:pt x="4" y="78"/>
                  </a:lnTo>
                  <a:lnTo>
                    <a:pt x="2" y="80"/>
                  </a:lnTo>
                  <a:lnTo>
                    <a:pt x="2" y="82"/>
                  </a:lnTo>
                  <a:lnTo>
                    <a:pt x="0" y="84"/>
                  </a:lnTo>
                  <a:lnTo>
                    <a:pt x="0" y="84"/>
                  </a:lnTo>
                  <a:lnTo>
                    <a:pt x="0" y="86"/>
                  </a:lnTo>
                  <a:lnTo>
                    <a:pt x="0" y="88"/>
                  </a:lnTo>
                  <a:lnTo>
                    <a:pt x="0" y="90"/>
                  </a:lnTo>
                  <a:lnTo>
                    <a:pt x="0" y="90"/>
                  </a:lnTo>
                  <a:lnTo>
                    <a:pt x="2" y="94"/>
                  </a:lnTo>
                  <a:lnTo>
                    <a:pt x="2" y="96"/>
                  </a:lnTo>
                  <a:lnTo>
                    <a:pt x="2" y="100"/>
                  </a:lnTo>
                  <a:lnTo>
                    <a:pt x="2" y="104"/>
                  </a:lnTo>
                  <a:lnTo>
                    <a:pt x="2" y="108"/>
                  </a:lnTo>
                  <a:lnTo>
                    <a:pt x="2" y="112"/>
                  </a:lnTo>
                  <a:lnTo>
                    <a:pt x="4" y="118"/>
                  </a:lnTo>
                  <a:lnTo>
                    <a:pt x="4" y="120"/>
                  </a:lnTo>
                  <a:lnTo>
                    <a:pt x="4" y="122"/>
                  </a:lnTo>
                  <a:lnTo>
                    <a:pt x="4" y="124"/>
                  </a:lnTo>
                  <a:lnTo>
                    <a:pt x="4" y="124"/>
                  </a:lnTo>
                  <a:lnTo>
                    <a:pt x="6" y="126"/>
                  </a:lnTo>
                  <a:lnTo>
                    <a:pt x="6" y="128"/>
                  </a:lnTo>
                  <a:lnTo>
                    <a:pt x="8" y="128"/>
                  </a:lnTo>
                  <a:lnTo>
                    <a:pt x="10" y="130"/>
                  </a:lnTo>
                  <a:lnTo>
                    <a:pt x="10" y="132"/>
                  </a:lnTo>
                  <a:lnTo>
                    <a:pt x="14" y="132"/>
                  </a:lnTo>
                  <a:lnTo>
                    <a:pt x="16" y="134"/>
                  </a:lnTo>
                  <a:lnTo>
                    <a:pt x="18" y="134"/>
                  </a:lnTo>
                  <a:lnTo>
                    <a:pt x="18" y="134"/>
                  </a:lnTo>
                  <a:lnTo>
                    <a:pt x="18" y="134"/>
                  </a:lnTo>
                  <a:lnTo>
                    <a:pt x="20" y="134"/>
                  </a:lnTo>
                  <a:lnTo>
                    <a:pt x="20" y="134"/>
                  </a:lnTo>
                  <a:lnTo>
                    <a:pt x="22" y="134"/>
                  </a:lnTo>
                  <a:lnTo>
                    <a:pt x="22" y="132"/>
                  </a:lnTo>
                  <a:lnTo>
                    <a:pt x="22" y="132"/>
                  </a:lnTo>
                  <a:lnTo>
                    <a:pt x="22" y="130"/>
                  </a:lnTo>
                  <a:lnTo>
                    <a:pt x="22" y="128"/>
                  </a:lnTo>
                  <a:lnTo>
                    <a:pt x="24" y="128"/>
                  </a:lnTo>
                  <a:lnTo>
                    <a:pt x="24" y="124"/>
                  </a:lnTo>
                  <a:lnTo>
                    <a:pt x="24" y="120"/>
                  </a:lnTo>
                  <a:lnTo>
                    <a:pt x="24" y="118"/>
                  </a:lnTo>
                  <a:lnTo>
                    <a:pt x="24" y="116"/>
                  </a:lnTo>
                  <a:lnTo>
                    <a:pt x="24" y="114"/>
                  </a:lnTo>
                  <a:lnTo>
                    <a:pt x="24" y="114"/>
                  </a:lnTo>
                  <a:lnTo>
                    <a:pt x="24" y="112"/>
                  </a:lnTo>
                  <a:lnTo>
                    <a:pt x="26" y="110"/>
                  </a:lnTo>
                  <a:lnTo>
                    <a:pt x="26" y="108"/>
                  </a:lnTo>
                  <a:lnTo>
                    <a:pt x="28" y="108"/>
                  </a:lnTo>
                  <a:lnTo>
                    <a:pt x="30" y="106"/>
                  </a:lnTo>
                  <a:lnTo>
                    <a:pt x="34" y="102"/>
                  </a:lnTo>
                  <a:lnTo>
                    <a:pt x="38" y="98"/>
                  </a:lnTo>
                  <a:lnTo>
                    <a:pt x="38" y="98"/>
                  </a:lnTo>
                  <a:lnTo>
                    <a:pt x="40" y="98"/>
                  </a:lnTo>
                  <a:lnTo>
                    <a:pt x="44" y="96"/>
                  </a:lnTo>
                  <a:lnTo>
                    <a:pt x="50" y="92"/>
                  </a:lnTo>
                  <a:lnTo>
                    <a:pt x="54" y="92"/>
                  </a:lnTo>
                  <a:lnTo>
                    <a:pt x="56" y="90"/>
                  </a:lnTo>
                  <a:lnTo>
                    <a:pt x="58" y="88"/>
                  </a:lnTo>
                  <a:lnTo>
                    <a:pt x="58" y="88"/>
                  </a:lnTo>
                  <a:lnTo>
                    <a:pt x="60" y="88"/>
                  </a:lnTo>
                  <a:lnTo>
                    <a:pt x="60" y="86"/>
                  </a:lnTo>
                  <a:lnTo>
                    <a:pt x="62" y="84"/>
                  </a:lnTo>
                  <a:lnTo>
                    <a:pt x="62" y="82"/>
                  </a:lnTo>
                  <a:lnTo>
                    <a:pt x="64" y="80"/>
                  </a:lnTo>
                  <a:lnTo>
                    <a:pt x="64" y="78"/>
                  </a:lnTo>
                  <a:lnTo>
                    <a:pt x="64" y="76"/>
                  </a:lnTo>
                  <a:lnTo>
                    <a:pt x="66" y="74"/>
                  </a:lnTo>
                  <a:lnTo>
                    <a:pt x="66" y="70"/>
                  </a:lnTo>
                  <a:lnTo>
                    <a:pt x="66" y="66"/>
                  </a:lnTo>
                  <a:lnTo>
                    <a:pt x="66" y="64"/>
                  </a:lnTo>
                  <a:lnTo>
                    <a:pt x="66" y="64"/>
                  </a:lnTo>
                  <a:lnTo>
                    <a:pt x="66" y="62"/>
                  </a:lnTo>
                  <a:lnTo>
                    <a:pt x="66" y="60"/>
                  </a:lnTo>
                  <a:lnTo>
                    <a:pt x="66" y="58"/>
                  </a:lnTo>
                  <a:lnTo>
                    <a:pt x="64" y="58"/>
                  </a:lnTo>
                  <a:lnTo>
                    <a:pt x="64" y="58"/>
                  </a:lnTo>
                  <a:lnTo>
                    <a:pt x="64" y="56"/>
                  </a:lnTo>
                  <a:lnTo>
                    <a:pt x="62" y="56"/>
                  </a:lnTo>
                  <a:lnTo>
                    <a:pt x="60" y="56"/>
                  </a:lnTo>
                  <a:lnTo>
                    <a:pt x="60" y="56"/>
                  </a:lnTo>
                  <a:lnTo>
                    <a:pt x="58" y="56"/>
                  </a:lnTo>
                  <a:lnTo>
                    <a:pt x="56" y="56"/>
                  </a:lnTo>
                  <a:lnTo>
                    <a:pt x="52" y="58"/>
                  </a:lnTo>
                  <a:lnTo>
                    <a:pt x="48" y="58"/>
                  </a:lnTo>
                  <a:lnTo>
                    <a:pt x="48" y="58"/>
                  </a:lnTo>
                  <a:lnTo>
                    <a:pt x="46" y="58"/>
                  </a:lnTo>
                  <a:lnTo>
                    <a:pt x="44" y="58"/>
                  </a:lnTo>
                  <a:lnTo>
                    <a:pt x="42" y="58"/>
                  </a:lnTo>
                  <a:lnTo>
                    <a:pt x="42" y="58"/>
                  </a:lnTo>
                  <a:lnTo>
                    <a:pt x="40" y="58"/>
                  </a:lnTo>
                  <a:lnTo>
                    <a:pt x="40" y="56"/>
                  </a:lnTo>
                  <a:lnTo>
                    <a:pt x="40" y="56"/>
                  </a:lnTo>
                  <a:lnTo>
                    <a:pt x="40" y="54"/>
                  </a:lnTo>
                  <a:lnTo>
                    <a:pt x="40" y="54"/>
                  </a:lnTo>
                  <a:lnTo>
                    <a:pt x="40" y="50"/>
                  </a:lnTo>
                  <a:lnTo>
                    <a:pt x="40" y="48"/>
                  </a:lnTo>
                  <a:lnTo>
                    <a:pt x="40" y="44"/>
                  </a:lnTo>
                  <a:lnTo>
                    <a:pt x="40" y="42"/>
                  </a:lnTo>
                  <a:lnTo>
                    <a:pt x="40" y="42"/>
                  </a:lnTo>
                  <a:lnTo>
                    <a:pt x="40" y="40"/>
                  </a:lnTo>
                  <a:lnTo>
                    <a:pt x="40" y="40"/>
                  </a:lnTo>
                  <a:lnTo>
                    <a:pt x="40" y="38"/>
                  </a:lnTo>
                  <a:lnTo>
                    <a:pt x="38" y="38"/>
                  </a:lnTo>
                  <a:lnTo>
                    <a:pt x="38" y="38"/>
                  </a:lnTo>
                  <a:lnTo>
                    <a:pt x="36" y="38"/>
                  </a:lnTo>
                  <a:lnTo>
                    <a:pt x="36" y="38"/>
                  </a:lnTo>
                  <a:lnTo>
                    <a:pt x="34" y="38"/>
                  </a:lnTo>
                  <a:lnTo>
                    <a:pt x="32" y="38"/>
                  </a:lnTo>
                  <a:lnTo>
                    <a:pt x="32" y="38"/>
                  </a:lnTo>
                  <a:lnTo>
                    <a:pt x="30" y="38"/>
                  </a:lnTo>
                  <a:lnTo>
                    <a:pt x="26" y="36"/>
                  </a:lnTo>
                  <a:lnTo>
                    <a:pt x="26" y="36"/>
                  </a:lnTo>
                  <a:lnTo>
                    <a:pt x="24" y="36"/>
                  </a:lnTo>
                  <a:lnTo>
                    <a:pt x="24" y="36"/>
                  </a:lnTo>
                  <a:lnTo>
                    <a:pt x="22" y="34"/>
                  </a:lnTo>
                  <a:lnTo>
                    <a:pt x="22" y="34"/>
                  </a:lnTo>
                  <a:lnTo>
                    <a:pt x="22" y="32"/>
                  </a:lnTo>
                  <a:lnTo>
                    <a:pt x="22" y="32"/>
                  </a:lnTo>
                  <a:lnTo>
                    <a:pt x="22" y="30"/>
                  </a:lnTo>
                  <a:lnTo>
                    <a:pt x="22" y="28"/>
                  </a:lnTo>
                  <a:lnTo>
                    <a:pt x="22" y="26"/>
                  </a:lnTo>
                  <a:lnTo>
                    <a:pt x="24" y="20"/>
                  </a:lnTo>
                  <a:lnTo>
                    <a:pt x="24" y="18"/>
                  </a:lnTo>
                  <a:lnTo>
                    <a:pt x="24" y="16"/>
                  </a:lnTo>
                  <a:lnTo>
                    <a:pt x="24" y="16"/>
                  </a:lnTo>
                  <a:lnTo>
                    <a:pt x="24" y="12"/>
                  </a:lnTo>
                  <a:lnTo>
                    <a:pt x="22" y="10"/>
                  </a:lnTo>
                  <a:lnTo>
                    <a:pt x="22" y="8"/>
                  </a:lnTo>
                  <a:lnTo>
                    <a:pt x="20" y="6"/>
                  </a:lnTo>
                  <a:lnTo>
                    <a:pt x="20" y="6"/>
                  </a:lnTo>
                  <a:lnTo>
                    <a:pt x="20" y="4"/>
                  </a:lnTo>
                  <a:lnTo>
                    <a:pt x="18" y="4"/>
                  </a:lnTo>
                  <a:lnTo>
                    <a:pt x="16" y="2"/>
                  </a:lnTo>
                  <a:lnTo>
                    <a:pt x="14" y="2"/>
                  </a:lnTo>
                  <a:lnTo>
                    <a:pt x="12" y="2"/>
                  </a:lnTo>
                  <a:lnTo>
                    <a:pt x="10" y="0"/>
                  </a:lnTo>
                  <a:lnTo>
                    <a:pt x="8" y="0"/>
                  </a:lnTo>
                  <a:lnTo>
                    <a:pt x="8" y="0"/>
                  </a:lnTo>
                  <a:lnTo>
                    <a:pt x="6" y="2"/>
                  </a:lnTo>
                  <a:lnTo>
                    <a:pt x="6" y="2"/>
                  </a:lnTo>
                  <a:lnTo>
                    <a:pt x="6" y="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22" name="Freeform 21"/>
            <p:cNvSpPr>
              <a:spLocks/>
            </p:cNvSpPr>
            <p:nvPr/>
          </p:nvSpPr>
          <p:spPr bwMode="auto">
            <a:xfrm>
              <a:off x="10826937" y="5400499"/>
              <a:ext cx="136338" cy="276796"/>
            </a:xfrm>
            <a:custGeom>
              <a:avLst/>
              <a:gdLst>
                <a:gd name="T0" fmla="*/ 4 w 66"/>
                <a:gd name="T1" fmla="*/ 2 h 134"/>
                <a:gd name="T2" fmla="*/ 4 w 66"/>
                <a:gd name="T3" fmla="*/ 4 h 134"/>
                <a:gd name="T4" fmla="*/ 4 w 66"/>
                <a:gd name="T5" fmla="*/ 12 h 134"/>
                <a:gd name="T6" fmla="*/ 6 w 66"/>
                <a:gd name="T7" fmla="*/ 20 h 134"/>
                <a:gd name="T8" fmla="*/ 10 w 66"/>
                <a:gd name="T9" fmla="*/ 32 h 134"/>
                <a:gd name="T10" fmla="*/ 14 w 66"/>
                <a:gd name="T11" fmla="*/ 38 h 134"/>
                <a:gd name="T12" fmla="*/ 20 w 66"/>
                <a:gd name="T13" fmla="*/ 46 h 134"/>
                <a:gd name="T14" fmla="*/ 20 w 66"/>
                <a:gd name="T15" fmla="*/ 50 h 134"/>
                <a:gd name="T16" fmla="*/ 20 w 66"/>
                <a:gd name="T17" fmla="*/ 54 h 134"/>
                <a:gd name="T18" fmla="*/ 18 w 66"/>
                <a:gd name="T19" fmla="*/ 62 h 134"/>
                <a:gd name="T20" fmla="*/ 14 w 66"/>
                <a:gd name="T21" fmla="*/ 70 h 134"/>
                <a:gd name="T22" fmla="*/ 6 w 66"/>
                <a:gd name="T23" fmla="*/ 76 h 134"/>
                <a:gd name="T24" fmla="*/ 2 w 66"/>
                <a:gd name="T25" fmla="*/ 82 h 134"/>
                <a:gd name="T26" fmla="*/ 0 w 66"/>
                <a:gd name="T27" fmla="*/ 86 h 134"/>
                <a:gd name="T28" fmla="*/ 0 w 66"/>
                <a:gd name="T29" fmla="*/ 90 h 134"/>
                <a:gd name="T30" fmla="*/ 2 w 66"/>
                <a:gd name="T31" fmla="*/ 100 h 134"/>
                <a:gd name="T32" fmla="*/ 2 w 66"/>
                <a:gd name="T33" fmla="*/ 112 h 134"/>
                <a:gd name="T34" fmla="*/ 4 w 66"/>
                <a:gd name="T35" fmla="*/ 122 h 134"/>
                <a:gd name="T36" fmla="*/ 6 w 66"/>
                <a:gd name="T37" fmla="*/ 126 h 134"/>
                <a:gd name="T38" fmla="*/ 10 w 66"/>
                <a:gd name="T39" fmla="*/ 130 h 134"/>
                <a:gd name="T40" fmla="*/ 16 w 66"/>
                <a:gd name="T41" fmla="*/ 134 h 134"/>
                <a:gd name="T42" fmla="*/ 18 w 66"/>
                <a:gd name="T43" fmla="*/ 134 h 134"/>
                <a:gd name="T44" fmla="*/ 22 w 66"/>
                <a:gd name="T45" fmla="*/ 134 h 134"/>
                <a:gd name="T46" fmla="*/ 22 w 66"/>
                <a:gd name="T47" fmla="*/ 130 h 134"/>
                <a:gd name="T48" fmla="*/ 24 w 66"/>
                <a:gd name="T49" fmla="*/ 124 h 134"/>
                <a:gd name="T50" fmla="*/ 24 w 66"/>
                <a:gd name="T51" fmla="*/ 116 h 134"/>
                <a:gd name="T52" fmla="*/ 24 w 66"/>
                <a:gd name="T53" fmla="*/ 112 h 134"/>
                <a:gd name="T54" fmla="*/ 28 w 66"/>
                <a:gd name="T55" fmla="*/ 108 h 134"/>
                <a:gd name="T56" fmla="*/ 38 w 66"/>
                <a:gd name="T57" fmla="*/ 98 h 134"/>
                <a:gd name="T58" fmla="*/ 44 w 66"/>
                <a:gd name="T59" fmla="*/ 96 h 134"/>
                <a:gd name="T60" fmla="*/ 56 w 66"/>
                <a:gd name="T61" fmla="*/ 90 h 134"/>
                <a:gd name="T62" fmla="*/ 60 w 66"/>
                <a:gd name="T63" fmla="*/ 88 h 134"/>
                <a:gd name="T64" fmla="*/ 62 w 66"/>
                <a:gd name="T65" fmla="*/ 82 h 134"/>
                <a:gd name="T66" fmla="*/ 64 w 66"/>
                <a:gd name="T67" fmla="*/ 76 h 134"/>
                <a:gd name="T68" fmla="*/ 66 w 66"/>
                <a:gd name="T69" fmla="*/ 66 h 134"/>
                <a:gd name="T70" fmla="*/ 66 w 66"/>
                <a:gd name="T71" fmla="*/ 62 h 134"/>
                <a:gd name="T72" fmla="*/ 64 w 66"/>
                <a:gd name="T73" fmla="*/ 58 h 134"/>
                <a:gd name="T74" fmla="*/ 62 w 66"/>
                <a:gd name="T75" fmla="*/ 56 h 134"/>
                <a:gd name="T76" fmla="*/ 58 w 66"/>
                <a:gd name="T77" fmla="*/ 56 h 134"/>
                <a:gd name="T78" fmla="*/ 48 w 66"/>
                <a:gd name="T79" fmla="*/ 58 h 134"/>
                <a:gd name="T80" fmla="*/ 44 w 66"/>
                <a:gd name="T81" fmla="*/ 58 h 134"/>
                <a:gd name="T82" fmla="*/ 40 w 66"/>
                <a:gd name="T83" fmla="*/ 58 h 134"/>
                <a:gd name="T84" fmla="*/ 40 w 66"/>
                <a:gd name="T85" fmla="*/ 54 h 134"/>
                <a:gd name="T86" fmla="*/ 40 w 66"/>
                <a:gd name="T87" fmla="*/ 48 h 134"/>
                <a:gd name="T88" fmla="*/ 40 w 66"/>
                <a:gd name="T89" fmla="*/ 42 h 134"/>
                <a:gd name="T90" fmla="*/ 40 w 66"/>
                <a:gd name="T91" fmla="*/ 38 h 134"/>
                <a:gd name="T92" fmla="*/ 36 w 66"/>
                <a:gd name="T93" fmla="*/ 38 h 134"/>
                <a:gd name="T94" fmla="*/ 32 w 66"/>
                <a:gd name="T95" fmla="*/ 38 h 134"/>
                <a:gd name="T96" fmla="*/ 26 w 66"/>
                <a:gd name="T97" fmla="*/ 36 h 134"/>
                <a:gd name="T98" fmla="*/ 24 w 66"/>
                <a:gd name="T99" fmla="*/ 36 h 134"/>
                <a:gd name="T100" fmla="*/ 22 w 66"/>
                <a:gd name="T101" fmla="*/ 32 h 134"/>
                <a:gd name="T102" fmla="*/ 22 w 66"/>
                <a:gd name="T103" fmla="*/ 28 h 134"/>
                <a:gd name="T104" fmla="*/ 24 w 66"/>
                <a:gd name="T105" fmla="*/ 18 h 134"/>
                <a:gd name="T106" fmla="*/ 24 w 66"/>
                <a:gd name="T107" fmla="*/ 12 h 134"/>
                <a:gd name="T108" fmla="*/ 20 w 66"/>
                <a:gd name="T109" fmla="*/ 6 h 134"/>
                <a:gd name="T110" fmla="*/ 18 w 66"/>
                <a:gd name="T111" fmla="*/ 4 h 134"/>
                <a:gd name="T112" fmla="*/ 12 w 66"/>
                <a:gd name="T113" fmla="*/ 2 h 134"/>
                <a:gd name="T114" fmla="*/ 8 w 66"/>
                <a:gd name="T115" fmla="*/ 0 h 134"/>
                <a:gd name="T116" fmla="*/ 6 w 66"/>
                <a:gd name="T117" fmla="*/ 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 h="134">
                  <a:moveTo>
                    <a:pt x="6" y="2"/>
                  </a:moveTo>
                  <a:lnTo>
                    <a:pt x="6" y="2"/>
                  </a:lnTo>
                  <a:lnTo>
                    <a:pt x="4" y="2"/>
                  </a:lnTo>
                  <a:lnTo>
                    <a:pt x="4" y="4"/>
                  </a:lnTo>
                  <a:lnTo>
                    <a:pt x="4" y="4"/>
                  </a:lnTo>
                  <a:lnTo>
                    <a:pt x="4" y="4"/>
                  </a:lnTo>
                  <a:lnTo>
                    <a:pt x="4" y="8"/>
                  </a:lnTo>
                  <a:lnTo>
                    <a:pt x="4" y="10"/>
                  </a:lnTo>
                  <a:lnTo>
                    <a:pt x="4" y="12"/>
                  </a:lnTo>
                  <a:lnTo>
                    <a:pt x="4" y="14"/>
                  </a:lnTo>
                  <a:lnTo>
                    <a:pt x="6" y="18"/>
                  </a:lnTo>
                  <a:lnTo>
                    <a:pt x="6" y="20"/>
                  </a:lnTo>
                  <a:lnTo>
                    <a:pt x="6" y="22"/>
                  </a:lnTo>
                  <a:lnTo>
                    <a:pt x="8" y="28"/>
                  </a:lnTo>
                  <a:lnTo>
                    <a:pt x="10" y="32"/>
                  </a:lnTo>
                  <a:lnTo>
                    <a:pt x="12" y="36"/>
                  </a:lnTo>
                  <a:lnTo>
                    <a:pt x="14" y="38"/>
                  </a:lnTo>
                  <a:lnTo>
                    <a:pt x="14" y="38"/>
                  </a:lnTo>
                  <a:lnTo>
                    <a:pt x="18" y="42"/>
                  </a:lnTo>
                  <a:lnTo>
                    <a:pt x="18" y="44"/>
                  </a:lnTo>
                  <a:lnTo>
                    <a:pt x="20" y="46"/>
                  </a:lnTo>
                  <a:lnTo>
                    <a:pt x="20" y="48"/>
                  </a:lnTo>
                  <a:lnTo>
                    <a:pt x="20" y="48"/>
                  </a:lnTo>
                  <a:lnTo>
                    <a:pt x="20" y="50"/>
                  </a:lnTo>
                  <a:lnTo>
                    <a:pt x="20" y="50"/>
                  </a:lnTo>
                  <a:lnTo>
                    <a:pt x="20" y="52"/>
                  </a:lnTo>
                  <a:lnTo>
                    <a:pt x="20" y="54"/>
                  </a:lnTo>
                  <a:lnTo>
                    <a:pt x="20" y="56"/>
                  </a:lnTo>
                  <a:lnTo>
                    <a:pt x="18" y="60"/>
                  </a:lnTo>
                  <a:lnTo>
                    <a:pt x="18" y="62"/>
                  </a:lnTo>
                  <a:lnTo>
                    <a:pt x="16" y="64"/>
                  </a:lnTo>
                  <a:lnTo>
                    <a:pt x="14" y="68"/>
                  </a:lnTo>
                  <a:lnTo>
                    <a:pt x="14" y="70"/>
                  </a:lnTo>
                  <a:lnTo>
                    <a:pt x="12" y="70"/>
                  </a:lnTo>
                  <a:lnTo>
                    <a:pt x="10" y="72"/>
                  </a:lnTo>
                  <a:lnTo>
                    <a:pt x="6" y="76"/>
                  </a:lnTo>
                  <a:lnTo>
                    <a:pt x="4" y="78"/>
                  </a:lnTo>
                  <a:lnTo>
                    <a:pt x="2" y="80"/>
                  </a:lnTo>
                  <a:lnTo>
                    <a:pt x="2" y="82"/>
                  </a:lnTo>
                  <a:lnTo>
                    <a:pt x="0" y="84"/>
                  </a:lnTo>
                  <a:lnTo>
                    <a:pt x="0" y="84"/>
                  </a:lnTo>
                  <a:lnTo>
                    <a:pt x="0" y="86"/>
                  </a:lnTo>
                  <a:lnTo>
                    <a:pt x="0" y="88"/>
                  </a:lnTo>
                  <a:lnTo>
                    <a:pt x="0" y="90"/>
                  </a:lnTo>
                  <a:lnTo>
                    <a:pt x="0" y="90"/>
                  </a:lnTo>
                  <a:lnTo>
                    <a:pt x="2" y="94"/>
                  </a:lnTo>
                  <a:lnTo>
                    <a:pt x="2" y="96"/>
                  </a:lnTo>
                  <a:lnTo>
                    <a:pt x="2" y="100"/>
                  </a:lnTo>
                  <a:lnTo>
                    <a:pt x="2" y="104"/>
                  </a:lnTo>
                  <a:lnTo>
                    <a:pt x="2" y="108"/>
                  </a:lnTo>
                  <a:lnTo>
                    <a:pt x="2" y="112"/>
                  </a:lnTo>
                  <a:lnTo>
                    <a:pt x="4" y="118"/>
                  </a:lnTo>
                  <a:lnTo>
                    <a:pt x="4" y="120"/>
                  </a:lnTo>
                  <a:lnTo>
                    <a:pt x="4" y="122"/>
                  </a:lnTo>
                  <a:lnTo>
                    <a:pt x="4" y="124"/>
                  </a:lnTo>
                  <a:lnTo>
                    <a:pt x="4" y="124"/>
                  </a:lnTo>
                  <a:lnTo>
                    <a:pt x="6" y="126"/>
                  </a:lnTo>
                  <a:lnTo>
                    <a:pt x="6" y="128"/>
                  </a:lnTo>
                  <a:lnTo>
                    <a:pt x="8" y="128"/>
                  </a:lnTo>
                  <a:lnTo>
                    <a:pt x="10" y="130"/>
                  </a:lnTo>
                  <a:lnTo>
                    <a:pt x="10" y="132"/>
                  </a:lnTo>
                  <a:lnTo>
                    <a:pt x="14" y="132"/>
                  </a:lnTo>
                  <a:lnTo>
                    <a:pt x="16" y="134"/>
                  </a:lnTo>
                  <a:lnTo>
                    <a:pt x="18" y="134"/>
                  </a:lnTo>
                  <a:lnTo>
                    <a:pt x="18" y="134"/>
                  </a:lnTo>
                  <a:lnTo>
                    <a:pt x="18" y="134"/>
                  </a:lnTo>
                  <a:lnTo>
                    <a:pt x="20" y="134"/>
                  </a:lnTo>
                  <a:lnTo>
                    <a:pt x="20" y="134"/>
                  </a:lnTo>
                  <a:lnTo>
                    <a:pt x="22" y="134"/>
                  </a:lnTo>
                  <a:lnTo>
                    <a:pt x="22" y="132"/>
                  </a:lnTo>
                  <a:lnTo>
                    <a:pt x="22" y="132"/>
                  </a:lnTo>
                  <a:lnTo>
                    <a:pt x="22" y="130"/>
                  </a:lnTo>
                  <a:lnTo>
                    <a:pt x="22" y="128"/>
                  </a:lnTo>
                  <a:lnTo>
                    <a:pt x="24" y="128"/>
                  </a:lnTo>
                  <a:lnTo>
                    <a:pt x="24" y="124"/>
                  </a:lnTo>
                  <a:lnTo>
                    <a:pt x="24" y="120"/>
                  </a:lnTo>
                  <a:lnTo>
                    <a:pt x="24" y="118"/>
                  </a:lnTo>
                  <a:lnTo>
                    <a:pt x="24" y="116"/>
                  </a:lnTo>
                  <a:lnTo>
                    <a:pt x="24" y="114"/>
                  </a:lnTo>
                  <a:lnTo>
                    <a:pt x="24" y="114"/>
                  </a:lnTo>
                  <a:lnTo>
                    <a:pt x="24" y="112"/>
                  </a:lnTo>
                  <a:lnTo>
                    <a:pt x="26" y="110"/>
                  </a:lnTo>
                  <a:lnTo>
                    <a:pt x="26" y="108"/>
                  </a:lnTo>
                  <a:lnTo>
                    <a:pt x="28" y="108"/>
                  </a:lnTo>
                  <a:lnTo>
                    <a:pt x="30" y="106"/>
                  </a:lnTo>
                  <a:lnTo>
                    <a:pt x="34" y="102"/>
                  </a:lnTo>
                  <a:lnTo>
                    <a:pt x="38" y="98"/>
                  </a:lnTo>
                  <a:lnTo>
                    <a:pt x="38" y="98"/>
                  </a:lnTo>
                  <a:lnTo>
                    <a:pt x="40" y="98"/>
                  </a:lnTo>
                  <a:lnTo>
                    <a:pt x="44" y="96"/>
                  </a:lnTo>
                  <a:lnTo>
                    <a:pt x="50" y="92"/>
                  </a:lnTo>
                  <a:lnTo>
                    <a:pt x="54" y="92"/>
                  </a:lnTo>
                  <a:lnTo>
                    <a:pt x="56" y="90"/>
                  </a:lnTo>
                  <a:lnTo>
                    <a:pt x="58" y="88"/>
                  </a:lnTo>
                  <a:lnTo>
                    <a:pt x="58" y="88"/>
                  </a:lnTo>
                  <a:lnTo>
                    <a:pt x="60" y="88"/>
                  </a:lnTo>
                  <a:lnTo>
                    <a:pt x="60" y="86"/>
                  </a:lnTo>
                  <a:lnTo>
                    <a:pt x="62" y="84"/>
                  </a:lnTo>
                  <a:lnTo>
                    <a:pt x="62" y="82"/>
                  </a:lnTo>
                  <a:lnTo>
                    <a:pt x="64" y="80"/>
                  </a:lnTo>
                  <a:lnTo>
                    <a:pt x="64" y="78"/>
                  </a:lnTo>
                  <a:lnTo>
                    <a:pt x="64" y="76"/>
                  </a:lnTo>
                  <a:lnTo>
                    <a:pt x="66" y="74"/>
                  </a:lnTo>
                  <a:lnTo>
                    <a:pt x="66" y="70"/>
                  </a:lnTo>
                  <a:lnTo>
                    <a:pt x="66" y="66"/>
                  </a:lnTo>
                  <a:lnTo>
                    <a:pt x="66" y="64"/>
                  </a:lnTo>
                  <a:lnTo>
                    <a:pt x="66" y="64"/>
                  </a:lnTo>
                  <a:lnTo>
                    <a:pt x="66" y="62"/>
                  </a:lnTo>
                  <a:lnTo>
                    <a:pt x="66" y="60"/>
                  </a:lnTo>
                  <a:lnTo>
                    <a:pt x="66" y="58"/>
                  </a:lnTo>
                  <a:lnTo>
                    <a:pt x="64" y="58"/>
                  </a:lnTo>
                  <a:lnTo>
                    <a:pt x="64" y="58"/>
                  </a:lnTo>
                  <a:lnTo>
                    <a:pt x="64" y="56"/>
                  </a:lnTo>
                  <a:lnTo>
                    <a:pt x="62" y="56"/>
                  </a:lnTo>
                  <a:lnTo>
                    <a:pt x="60" y="56"/>
                  </a:lnTo>
                  <a:lnTo>
                    <a:pt x="60" y="56"/>
                  </a:lnTo>
                  <a:lnTo>
                    <a:pt x="58" y="56"/>
                  </a:lnTo>
                  <a:lnTo>
                    <a:pt x="56" y="56"/>
                  </a:lnTo>
                  <a:lnTo>
                    <a:pt x="52" y="58"/>
                  </a:lnTo>
                  <a:lnTo>
                    <a:pt x="48" y="58"/>
                  </a:lnTo>
                  <a:lnTo>
                    <a:pt x="48" y="58"/>
                  </a:lnTo>
                  <a:lnTo>
                    <a:pt x="46" y="58"/>
                  </a:lnTo>
                  <a:lnTo>
                    <a:pt x="44" y="58"/>
                  </a:lnTo>
                  <a:lnTo>
                    <a:pt x="42" y="58"/>
                  </a:lnTo>
                  <a:lnTo>
                    <a:pt x="42" y="58"/>
                  </a:lnTo>
                  <a:lnTo>
                    <a:pt x="40" y="58"/>
                  </a:lnTo>
                  <a:lnTo>
                    <a:pt x="40" y="56"/>
                  </a:lnTo>
                  <a:lnTo>
                    <a:pt x="40" y="56"/>
                  </a:lnTo>
                  <a:lnTo>
                    <a:pt x="40" y="54"/>
                  </a:lnTo>
                  <a:lnTo>
                    <a:pt x="40" y="54"/>
                  </a:lnTo>
                  <a:lnTo>
                    <a:pt x="40" y="50"/>
                  </a:lnTo>
                  <a:lnTo>
                    <a:pt x="40" y="48"/>
                  </a:lnTo>
                  <a:lnTo>
                    <a:pt x="40" y="44"/>
                  </a:lnTo>
                  <a:lnTo>
                    <a:pt x="40" y="42"/>
                  </a:lnTo>
                  <a:lnTo>
                    <a:pt x="40" y="42"/>
                  </a:lnTo>
                  <a:lnTo>
                    <a:pt x="40" y="40"/>
                  </a:lnTo>
                  <a:lnTo>
                    <a:pt x="40" y="40"/>
                  </a:lnTo>
                  <a:lnTo>
                    <a:pt x="40" y="38"/>
                  </a:lnTo>
                  <a:lnTo>
                    <a:pt x="38" y="38"/>
                  </a:lnTo>
                  <a:lnTo>
                    <a:pt x="38" y="38"/>
                  </a:lnTo>
                  <a:lnTo>
                    <a:pt x="36" y="38"/>
                  </a:lnTo>
                  <a:lnTo>
                    <a:pt x="36" y="38"/>
                  </a:lnTo>
                  <a:lnTo>
                    <a:pt x="34" y="38"/>
                  </a:lnTo>
                  <a:lnTo>
                    <a:pt x="32" y="38"/>
                  </a:lnTo>
                  <a:lnTo>
                    <a:pt x="32" y="38"/>
                  </a:lnTo>
                  <a:lnTo>
                    <a:pt x="30" y="38"/>
                  </a:lnTo>
                  <a:lnTo>
                    <a:pt x="26" y="36"/>
                  </a:lnTo>
                  <a:lnTo>
                    <a:pt x="26" y="36"/>
                  </a:lnTo>
                  <a:lnTo>
                    <a:pt x="24" y="36"/>
                  </a:lnTo>
                  <a:lnTo>
                    <a:pt x="24" y="36"/>
                  </a:lnTo>
                  <a:lnTo>
                    <a:pt x="22" y="34"/>
                  </a:lnTo>
                  <a:lnTo>
                    <a:pt x="22" y="34"/>
                  </a:lnTo>
                  <a:lnTo>
                    <a:pt x="22" y="32"/>
                  </a:lnTo>
                  <a:lnTo>
                    <a:pt x="22" y="32"/>
                  </a:lnTo>
                  <a:lnTo>
                    <a:pt x="22" y="30"/>
                  </a:lnTo>
                  <a:lnTo>
                    <a:pt x="22" y="28"/>
                  </a:lnTo>
                  <a:lnTo>
                    <a:pt x="22" y="26"/>
                  </a:lnTo>
                  <a:lnTo>
                    <a:pt x="24" y="20"/>
                  </a:lnTo>
                  <a:lnTo>
                    <a:pt x="24" y="18"/>
                  </a:lnTo>
                  <a:lnTo>
                    <a:pt x="24" y="16"/>
                  </a:lnTo>
                  <a:lnTo>
                    <a:pt x="24" y="16"/>
                  </a:lnTo>
                  <a:lnTo>
                    <a:pt x="24" y="12"/>
                  </a:lnTo>
                  <a:lnTo>
                    <a:pt x="22" y="10"/>
                  </a:lnTo>
                  <a:lnTo>
                    <a:pt x="22" y="8"/>
                  </a:lnTo>
                  <a:lnTo>
                    <a:pt x="20" y="6"/>
                  </a:lnTo>
                  <a:lnTo>
                    <a:pt x="20" y="6"/>
                  </a:lnTo>
                  <a:lnTo>
                    <a:pt x="20" y="4"/>
                  </a:lnTo>
                  <a:lnTo>
                    <a:pt x="18" y="4"/>
                  </a:lnTo>
                  <a:lnTo>
                    <a:pt x="16" y="2"/>
                  </a:lnTo>
                  <a:lnTo>
                    <a:pt x="14" y="2"/>
                  </a:lnTo>
                  <a:lnTo>
                    <a:pt x="12" y="2"/>
                  </a:lnTo>
                  <a:lnTo>
                    <a:pt x="10" y="0"/>
                  </a:lnTo>
                  <a:lnTo>
                    <a:pt x="8" y="0"/>
                  </a:lnTo>
                  <a:lnTo>
                    <a:pt x="8" y="0"/>
                  </a:lnTo>
                  <a:lnTo>
                    <a:pt x="6" y="2"/>
                  </a:lnTo>
                  <a:lnTo>
                    <a:pt x="6" y="2"/>
                  </a:lnTo>
                  <a:lnTo>
                    <a:pt x="6" y="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23" name="Freeform 22"/>
            <p:cNvSpPr>
              <a:spLocks/>
            </p:cNvSpPr>
            <p:nvPr/>
          </p:nvSpPr>
          <p:spPr bwMode="auto">
            <a:xfrm>
              <a:off x="10550131" y="5623587"/>
              <a:ext cx="260281" cy="264402"/>
            </a:xfrm>
            <a:custGeom>
              <a:avLst/>
              <a:gdLst>
                <a:gd name="T0" fmla="*/ 98 w 126"/>
                <a:gd name="T1" fmla="*/ 4 h 128"/>
                <a:gd name="T2" fmla="*/ 96 w 126"/>
                <a:gd name="T3" fmla="*/ 8 h 128"/>
                <a:gd name="T4" fmla="*/ 96 w 126"/>
                <a:gd name="T5" fmla="*/ 16 h 128"/>
                <a:gd name="T6" fmla="*/ 96 w 126"/>
                <a:gd name="T7" fmla="*/ 22 h 128"/>
                <a:gd name="T8" fmla="*/ 94 w 126"/>
                <a:gd name="T9" fmla="*/ 24 h 128"/>
                <a:gd name="T10" fmla="*/ 92 w 126"/>
                <a:gd name="T11" fmla="*/ 26 h 128"/>
                <a:gd name="T12" fmla="*/ 82 w 126"/>
                <a:gd name="T13" fmla="*/ 30 h 128"/>
                <a:gd name="T14" fmla="*/ 76 w 126"/>
                <a:gd name="T15" fmla="*/ 32 h 128"/>
                <a:gd name="T16" fmla="*/ 74 w 126"/>
                <a:gd name="T17" fmla="*/ 36 h 128"/>
                <a:gd name="T18" fmla="*/ 68 w 126"/>
                <a:gd name="T19" fmla="*/ 44 h 128"/>
                <a:gd name="T20" fmla="*/ 62 w 126"/>
                <a:gd name="T21" fmla="*/ 52 h 128"/>
                <a:gd name="T22" fmla="*/ 58 w 126"/>
                <a:gd name="T23" fmla="*/ 54 h 128"/>
                <a:gd name="T24" fmla="*/ 52 w 126"/>
                <a:gd name="T25" fmla="*/ 58 h 128"/>
                <a:gd name="T26" fmla="*/ 36 w 126"/>
                <a:gd name="T27" fmla="*/ 64 h 128"/>
                <a:gd name="T28" fmla="*/ 26 w 126"/>
                <a:gd name="T29" fmla="*/ 68 h 128"/>
                <a:gd name="T30" fmla="*/ 14 w 126"/>
                <a:gd name="T31" fmla="*/ 76 h 128"/>
                <a:gd name="T32" fmla="*/ 4 w 126"/>
                <a:gd name="T33" fmla="*/ 84 h 128"/>
                <a:gd name="T34" fmla="*/ 0 w 126"/>
                <a:gd name="T35" fmla="*/ 90 h 128"/>
                <a:gd name="T36" fmla="*/ 0 w 126"/>
                <a:gd name="T37" fmla="*/ 94 h 128"/>
                <a:gd name="T38" fmla="*/ 0 w 126"/>
                <a:gd name="T39" fmla="*/ 98 h 128"/>
                <a:gd name="T40" fmla="*/ 2 w 126"/>
                <a:gd name="T41" fmla="*/ 104 h 128"/>
                <a:gd name="T42" fmla="*/ 8 w 126"/>
                <a:gd name="T43" fmla="*/ 114 h 128"/>
                <a:gd name="T44" fmla="*/ 16 w 126"/>
                <a:gd name="T45" fmla="*/ 122 h 128"/>
                <a:gd name="T46" fmla="*/ 20 w 126"/>
                <a:gd name="T47" fmla="*/ 126 h 128"/>
                <a:gd name="T48" fmla="*/ 24 w 126"/>
                <a:gd name="T49" fmla="*/ 128 h 128"/>
                <a:gd name="T50" fmla="*/ 28 w 126"/>
                <a:gd name="T51" fmla="*/ 128 h 128"/>
                <a:gd name="T52" fmla="*/ 34 w 126"/>
                <a:gd name="T53" fmla="*/ 126 h 128"/>
                <a:gd name="T54" fmla="*/ 40 w 126"/>
                <a:gd name="T55" fmla="*/ 122 h 128"/>
                <a:gd name="T56" fmla="*/ 48 w 126"/>
                <a:gd name="T57" fmla="*/ 112 h 128"/>
                <a:gd name="T58" fmla="*/ 54 w 126"/>
                <a:gd name="T59" fmla="*/ 104 h 128"/>
                <a:gd name="T60" fmla="*/ 58 w 126"/>
                <a:gd name="T61" fmla="*/ 98 h 128"/>
                <a:gd name="T62" fmla="*/ 60 w 126"/>
                <a:gd name="T63" fmla="*/ 88 h 128"/>
                <a:gd name="T64" fmla="*/ 62 w 126"/>
                <a:gd name="T65" fmla="*/ 84 h 128"/>
                <a:gd name="T66" fmla="*/ 70 w 126"/>
                <a:gd name="T67" fmla="*/ 78 h 128"/>
                <a:gd name="T68" fmla="*/ 78 w 126"/>
                <a:gd name="T69" fmla="*/ 72 h 128"/>
                <a:gd name="T70" fmla="*/ 84 w 126"/>
                <a:gd name="T71" fmla="*/ 68 h 128"/>
                <a:gd name="T72" fmla="*/ 90 w 126"/>
                <a:gd name="T73" fmla="*/ 70 h 128"/>
                <a:gd name="T74" fmla="*/ 94 w 126"/>
                <a:gd name="T75" fmla="*/ 68 h 128"/>
                <a:gd name="T76" fmla="*/ 96 w 126"/>
                <a:gd name="T77" fmla="*/ 68 h 128"/>
                <a:gd name="T78" fmla="*/ 98 w 126"/>
                <a:gd name="T79" fmla="*/ 62 h 128"/>
                <a:gd name="T80" fmla="*/ 100 w 126"/>
                <a:gd name="T81" fmla="*/ 52 h 128"/>
                <a:gd name="T82" fmla="*/ 102 w 126"/>
                <a:gd name="T83" fmla="*/ 50 h 128"/>
                <a:gd name="T84" fmla="*/ 110 w 126"/>
                <a:gd name="T85" fmla="*/ 40 h 128"/>
                <a:gd name="T86" fmla="*/ 116 w 126"/>
                <a:gd name="T87" fmla="*/ 34 h 128"/>
                <a:gd name="T88" fmla="*/ 124 w 126"/>
                <a:gd name="T89" fmla="*/ 26 h 128"/>
                <a:gd name="T90" fmla="*/ 126 w 126"/>
                <a:gd name="T91" fmla="*/ 24 h 128"/>
                <a:gd name="T92" fmla="*/ 126 w 126"/>
                <a:gd name="T93" fmla="*/ 20 h 128"/>
                <a:gd name="T94" fmla="*/ 124 w 126"/>
                <a:gd name="T95" fmla="*/ 12 h 128"/>
                <a:gd name="T96" fmla="*/ 122 w 126"/>
                <a:gd name="T97" fmla="*/ 8 h 128"/>
                <a:gd name="T98" fmla="*/ 120 w 126"/>
                <a:gd name="T99" fmla="*/ 8 h 128"/>
                <a:gd name="T100" fmla="*/ 120 w 126"/>
                <a:gd name="T101" fmla="*/ 8 h 128"/>
                <a:gd name="T102" fmla="*/ 116 w 126"/>
                <a:gd name="T103" fmla="*/ 12 h 128"/>
                <a:gd name="T104" fmla="*/ 114 w 126"/>
                <a:gd name="T105" fmla="*/ 16 h 128"/>
                <a:gd name="T106" fmla="*/ 114 w 126"/>
                <a:gd name="T107" fmla="*/ 16 h 128"/>
                <a:gd name="T108" fmla="*/ 112 w 126"/>
                <a:gd name="T109" fmla="*/ 14 h 128"/>
                <a:gd name="T110" fmla="*/ 112 w 126"/>
                <a:gd name="T111" fmla="*/ 10 h 128"/>
                <a:gd name="T112" fmla="*/ 112 w 126"/>
                <a:gd name="T113" fmla="*/ 4 h 128"/>
                <a:gd name="T114" fmla="*/ 112 w 126"/>
                <a:gd name="T115" fmla="*/ 2 h 128"/>
                <a:gd name="T116" fmla="*/ 108 w 126"/>
                <a:gd name="T117" fmla="*/ 0 h 128"/>
                <a:gd name="T118" fmla="*/ 102 w 126"/>
                <a:gd name="T119" fmla="*/ 2 h 128"/>
                <a:gd name="T120" fmla="*/ 98 w 126"/>
                <a:gd name="T121" fmla="*/ 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28">
                  <a:moveTo>
                    <a:pt x="98" y="4"/>
                  </a:moveTo>
                  <a:lnTo>
                    <a:pt x="98" y="4"/>
                  </a:lnTo>
                  <a:lnTo>
                    <a:pt x="98" y="4"/>
                  </a:lnTo>
                  <a:lnTo>
                    <a:pt x="96" y="4"/>
                  </a:lnTo>
                  <a:lnTo>
                    <a:pt x="96" y="6"/>
                  </a:lnTo>
                  <a:lnTo>
                    <a:pt x="96" y="8"/>
                  </a:lnTo>
                  <a:lnTo>
                    <a:pt x="96" y="10"/>
                  </a:lnTo>
                  <a:lnTo>
                    <a:pt x="96" y="14"/>
                  </a:lnTo>
                  <a:lnTo>
                    <a:pt x="96" y="16"/>
                  </a:lnTo>
                  <a:lnTo>
                    <a:pt x="96" y="18"/>
                  </a:lnTo>
                  <a:lnTo>
                    <a:pt x="96" y="20"/>
                  </a:lnTo>
                  <a:lnTo>
                    <a:pt x="96" y="22"/>
                  </a:lnTo>
                  <a:lnTo>
                    <a:pt x="96" y="22"/>
                  </a:lnTo>
                  <a:lnTo>
                    <a:pt x="96" y="24"/>
                  </a:lnTo>
                  <a:lnTo>
                    <a:pt x="94" y="24"/>
                  </a:lnTo>
                  <a:lnTo>
                    <a:pt x="94" y="24"/>
                  </a:lnTo>
                  <a:lnTo>
                    <a:pt x="92" y="26"/>
                  </a:lnTo>
                  <a:lnTo>
                    <a:pt x="92" y="26"/>
                  </a:lnTo>
                  <a:lnTo>
                    <a:pt x="88" y="28"/>
                  </a:lnTo>
                  <a:lnTo>
                    <a:pt x="86" y="28"/>
                  </a:lnTo>
                  <a:lnTo>
                    <a:pt x="82" y="30"/>
                  </a:lnTo>
                  <a:lnTo>
                    <a:pt x="80" y="32"/>
                  </a:lnTo>
                  <a:lnTo>
                    <a:pt x="78" y="32"/>
                  </a:lnTo>
                  <a:lnTo>
                    <a:pt x="76" y="32"/>
                  </a:lnTo>
                  <a:lnTo>
                    <a:pt x="76" y="34"/>
                  </a:lnTo>
                  <a:lnTo>
                    <a:pt x="74" y="34"/>
                  </a:lnTo>
                  <a:lnTo>
                    <a:pt x="74" y="36"/>
                  </a:lnTo>
                  <a:lnTo>
                    <a:pt x="72" y="38"/>
                  </a:lnTo>
                  <a:lnTo>
                    <a:pt x="70" y="40"/>
                  </a:lnTo>
                  <a:lnTo>
                    <a:pt x="68" y="44"/>
                  </a:lnTo>
                  <a:lnTo>
                    <a:pt x="66" y="46"/>
                  </a:lnTo>
                  <a:lnTo>
                    <a:pt x="64" y="50"/>
                  </a:lnTo>
                  <a:lnTo>
                    <a:pt x="62" y="52"/>
                  </a:lnTo>
                  <a:lnTo>
                    <a:pt x="60" y="52"/>
                  </a:lnTo>
                  <a:lnTo>
                    <a:pt x="60" y="54"/>
                  </a:lnTo>
                  <a:lnTo>
                    <a:pt x="58" y="54"/>
                  </a:lnTo>
                  <a:lnTo>
                    <a:pt x="56" y="56"/>
                  </a:lnTo>
                  <a:lnTo>
                    <a:pt x="54" y="56"/>
                  </a:lnTo>
                  <a:lnTo>
                    <a:pt x="52" y="58"/>
                  </a:lnTo>
                  <a:lnTo>
                    <a:pt x="48" y="60"/>
                  </a:lnTo>
                  <a:lnTo>
                    <a:pt x="42" y="62"/>
                  </a:lnTo>
                  <a:lnTo>
                    <a:pt x="36" y="64"/>
                  </a:lnTo>
                  <a:lnTo>
                    <a:pt x="32" y="66"/>
                  </a:lnTo>
                  <a:lnTo>
                    <a:pt x="28" y="68"/>
                  </a:lnTo>
                  <a:lnTo>
                    <a:pt x="26" y="68"/>
                  </a:lnTo>
                  <a:lnTo>
                    <a:pt x="24" y="70"/>
                  </a:lnTo>
                  <a:lnTo>
                    <a:pt x="18" y="74"/>
                  </a:lnTo>
                  <a:lnTo>
                    <a:pt x="14" y="76"/>
                  </a:lnTo>
                  <a:lnTo>
                    <a:pt x="10" y="80"/>
                  </a:lnTo>
                  <a:lnTo>
                    <a:pt x="6" y="82"/>
                  </a:lnTo>
                  <a:lnTo>
                    <a:pt x="4" y="84"/>
                  </a:lnTo>
                  <a:lnTo>
                    <a:pt x="4" y="86"/>
                  </a:lnTo>
                  <a:lnTo>
                    <a:pt x="2" y="88"/>
                  </a:lnTo>
                  <a:lnTo>
                    <a:pt x="0" y="90"/>
                  </a:lnTo>
                  <a:lnTo>
                    <a:pt x="0" y="90"/>
                  </a:lnTo>
                  <a:lnTo>
                    <a:pt x="0" y="92"/>
                  </a:lnTo>
                  <a:lnTo>
                    <a:pt x="0" y="94"/>
                  </a:lnTo>
                  <a:lnTo>
                    <a:pt x="0" y="94"/>
                  </a:lnTo>
                  <a:lnTo>
                    <a:pt x="0" y="96"/>
                  </a:lnTo>
                  <a:lnTo>
                    <a:pt x="0" y="98"/>
                  </a:lnTo>
                  <a:lnTo>
                    <a:pt x="0" y="100"/>
                  </a:lnTo>
                  <a:lnTo>
                    <a:pt x="2" y="102"/>
                  </a:lnTo>
                  <a:lnTo>
                    <a:pt x="2" y="104"/>
                  </a:lnTo>
                  <a:lnTo>
                    <a:pt x="4" y="108"/>
                  </a:lnTo>
                  <a:lnTo>
                    <a:pt x="6" y="110"/>
                  </a:lnTo>
                  <a:lnTo>
                    <a:pt x="8" y="114"/>
                  </a:lnTo>
                  <a:lnTo>
                    <a:pt x="10" y="116"/>
                  </a:lnTo>
                  <a:lnTo>
                    <a:pt x="14" y="120"/>
                  </a:lnTo>
                  <a:lnTo>
                    <a:pt x="16" y="122"/>
                  </a:lnTo>
                  <a:lnTo>
                    <a:pt x="16" y="124"/>
                  </a:lnTo>
                  <a:lnTo>
                    <a:pt x="18" y="126"/>
                  </a:lnTo>
                  <a:lnTo>
                    <a:pt x="20" y="126"/>
                  </a:lnTo>
                  <a:lnTo>
                    <a:pt x="22" y="128"/>
                  </a:lnTo>
                  <a:lnTo>
                    <a:pt x="22" y="128"/>
                  </a:lnTo>
                  <a:lnTo>
                    <a:pt x="24" y="128"/>
                  </a:lnTo>
                  <a:lnTo>
                    <a:pt x="26" y="128"/>
                  </a:lnTo>
                  <a:lnTo>
                    <a:pt x="26" y="128"/>
                  </a:lnTo>
                  <a:lnTo>
                    <a:pt x="28" y="128"/>
                  </a:lnTo>
                  <a:lnTo>
                    <a:pt x="30" y="128"/>
                  </a:lnTo>
                  <a:lnTo>
                    <a:pt x="32" y="128"/>
                  </a:lnTo>
                  <a:lnTo>
                    <a:pt x="34" y="126"/>
                  </a:lnTo>
                  <a:lnTo>
                    <a:pt x="36" y="124"/>
                  </a:lnTo>
                  <a:lnTo>
                    <a:pt x="38" y="124"/>
                  </a:lnTo>
                  <a:lnTo>
                    <a:pt x="40" y="122"/>
                  </a:lnTo>
                  <a:lnTo>
                    <a:pt x="42" y="120"/>
                  </a:lnTo>
                  <a:lnTo>
                    <a:pt x="46" y="116"/>
                  </a:lnTo>
                  <a:lnTo>
                    <a:pt x="48" y="112"/>
                  </a:lnTo>
                  <a:lnTo>
                    <a:pt x="52" y="108"/>
                  </a:lnTo>
                  <a:lnTo>
                    <a:pt x="54" y="104"/>
                  </a:lnTo>
                  <a:lnTo>
                    <a:pt x="54" y="104"/>
                  </a:lnTo>
                  <a:lnTo>
                    <a:pt x="54" y="102"/>
                  </a:lnTo>
                  <a:lnTo>
                    <a:pt x="56" y="100"/>
                  </a:lnTo>
                  <a:lnTo>
                    <a:pt x="58" y="98"/>
                  </a:lnTo>
                  <a:lnTo>
                    <a:pt x="58" y="94"/>
                  </a:lnTo>
                  <a:lnTo>
                    <a:pt x="60" y="92"/>
                  </a:lnTo>
                  <a:lnTo>
                    <a:pt x="60" y="88"/>
                  </a:lnTo>
                  <a:lnTo>
                    <a:pt x="62" y="86"/>
                  </a:lnTo>
                  <a:lnTo>
                    <a:pt x="62" y="84"/>
                  </a:lnTo>
                  <a:lnTo>
                    <a:pt x="62" y="84"/>
                  </a:lnTo>
                  <a:lnTo>
                    <a:pt x="64" y="82"/>
                  </a:lnTo>
                  <a:lnTo>
                    <a:pt x="66" y="80"/>
                  </a:lnTo>
                  <a:lnTo>
                    <a:pt x="70" y="78"/>
                  </a:lnTo>
                  <a:lnTo>
                    <a:pt x="72" y="74"/>
                  </a:lnTo>
                  <a:lnTo>
                    <a:pt x="74" y="72"/>
                  </a:lnTo>
                  <a:lnTo>
                    <a:pt x="78" y="72"/>
                  </a:lnTo>
                  <a:lnTo>
                    <a:pt x="80" y="70"/>
                  </a:lnTo>
                  <a:lnTo>
                    <a:pt x="82" y="68"/>
                  </a:lnTo>
                  <a:lnTo>
                    <a:pt x="84" y="68"/>
                  </a:lnTo>
                  <a:lnTo>
                    <a:pt x="86" y="68"/>
                  </a:lnTo>
                  <a:lnTo>
                    <a:pt x="88" y="68"/>
                  </a:lnTo>
                  <a:lnTo>
                    <a:pt x="90" y="70"/>
                  </a:lnTo>
                  <a:lnTo>
                    <a:pt x="92" y="70"/>
                  </a:lnTo>
                  <a:lnTo>
                    <a:pt x="94" y="68"/>
                  </a:lnTo>
                  <a:lnTo>
                    <a:pt x="94" y="68"/>
                  </a:lnTo>
                  <a:lnTo>
                    <a:pt x="94" y="68"/>
                  </a:lnTo>
                  <a:lnTo>
                    <a:pt x="94" y="68"/>
                  </a:lnTo>
                  <a:lnTo>
                    <a:pt x="96" y="68"/>
                  </a:lnTo>
                  <a:lnTo>
                    <a:pt x="96" y="66"/>
                  </a:lnTo>
                  <a:lnTo>
                    <a:pt x="96" y="66"/>
                  </a:lnTo>
                  <a:lnTo>
                    <a:pt x="98" y="62"/>
                  </a:lnTo>
                  <a:lnTo>
                    <a:pt x="98" y="60"/>
                  </a:lnTo>
                  <a:lnTo>
                    <a:pt x="98" y="54"/>
                  </a:lnTo>
                  <a:lnTo>
                    <a:pt x="100" y="52"/>
                  </a:lnTo>
                  <a:lnTo>
                    <a:pt x="100" y="52"/>
                  </a:lnTo>
                  <a:lnTo>
                    <a:pt x="100" y="50"/>
                  </a:lnTo>
                  <a:lnTo>
                    <a:pt x="102" y="50"/>
                  </a:lnTo>
                  <a:lnTo>
                    <a:pt x="102" y="48"/>
                  </a:lnTo>
                  <a:lnTo>
                    <a:pt x="106" y="44"/>
                  </a:lnTo>
                  <a:lnTo>
                    <a:pt x="110" y="40"/>
                  </a:lnTo>
                  <a:lnTo>
                    <a:pt x="114" y="36"/>
                  </a:lnTo>
                  <a:lnTo>
                    <a:pt x="114" y="34"/>
                  </a:lnTo>
                  <a:lnTo>
                    <a:pt x="116" y="34"/>
                  </a:lnTo>
                  <a:lnTo>
                    <a:pt x="120" y="30"/>
                  </a:lnTo>
                  <a:lnTo>
                    <a:pt x="122" y="28"/>
                  </a:lnTo>
                  <a:lnTo>
                    <a:pt x="124" y="26"/>
                  </a:lnTo>
                  <a:lnTo>
                    <a:pt x="124" y="26"/>
                  </a:lnTo>
                  <a:lnTo>
                    <a:pt x="126" y="26"/>
                  </a:lnTo>
                  <a:lnTo>
                    <a:pt x="126" y="24"/>
                  </a:lnTo>
                  <a:lnTo>
                    <a:pt x="126" y="24"/>
                  </a:lnTo>
                  <a:lnTo>
                    <a:pt x="126" y="22"/>
                  </a:lnTo>
                  <a:lnTo>
                    <a:pt x="126" y="20"/>
                  </a:lnTo>
                  <a:lnTo>
                    <a:pt x="126" y="16"/>
                  </a:lnTo>
                  <a:lnTo>
                    <a:pt x="126" y="14"/>
                  </a:lnTo>
                  <a:lnTo>
                    <a:pt x="124" y="12"/>
                  </a:lnTo>
                  <a:lnTo>
                    <a:pt x="124" y="10"/>
                  </a:lnTo>
                  <a:lnTo>
                    <a:pt x="124" y="10"/>
                  </a:lnTo>
                  <a:lnTo>
                    <a:pt x="122" y="8"/>
                  </a:lnTo>
                  <a:lnTo>
                    <a:pt x="122" y="8"/>
                  </a:lnTo>
                  <a:lnTo>
                    <a:pt x="122" y="8"/>
                  </a:lnTo>
                  <a:lnTo>
                    <a:pt x="120" y="8"/>
                  </a:lnTo>
                  <a:lnTo>
                    <a:pt x="120" y="8"/>
                  </a:lnTo>
                  <a:lnTo>
                    <a:pt x="120" y="8"/>
                  </a:lnTo>
                  <a:lnTo>
                    <a:pt x="120" y="8"/>
                  </a:lnTo>
                  <a:lnTo>
                    <a:pt x="118" y="8"/>
                  </a:lnTo>
                  <a:lnTo>
                    <a:pt x="118" y="10"/>
                  </a:lnTo>
                  <a:lnTo>
                    <a:pt x="116" y="12"/>
                  </a:lnTo>
                  <a:lnTo>
                    <a:pt x="116" y="14"/>
                  </a:lnTo>
                  <a:lnTo>
                    <a:pt x="116" y="14"/>
                  </a:lnTo>
                  <a:lnTo>
                    <a:pt x="114" y="16"/>
                  </a:lnTo>
                  <a:lnTo>
                    <a:pt x="114" y="16"/>
                  </a:lnTo>
                  <a:lnTo>
                    <a:pt x="114" y="16"/>
                  </a:lnTo>
                  <a:lnTo>
                    <a:pt x="114" y="16"/>
                  </a:lnTo>
                  <a:lnTo>
                    <a:pt x="112" y="16"/>
                  </a:lnTo>
                  <a:lnTo>
                    <a:pt x="112" y="16"/>
                  </a:lnTo>
                  <a:lnTo>
                    <a:pt x="112" y="14"/>
                  </a:lnTo>
                  <a:lnTo>
                    <a:pt x="112" y="14"/>
                  </a:lnTo>
                  <a:lnTo>
                    <a:pt x="112" y="12"/>
                  </a:lnTo>
                  <a:lnTo>
                    <a:pt x="112" y="10"/>
                  </a:lnTo>
                  <a:lnTo>
                    <a:pt x="112" y="8"/>
                  </a:lnTo>
                  <a:lnTo>
                    <a:pt x="112" y="4"/>
                  </a:lnTo>
                  <a:lnTo>
                    <a:pt x="112" y="4"/>
                  </a:lnTo>
                  <a:lnTo>
                    <a:pt x="112" y="4"/>
                  </a:lnTo>
                  <a:lnTo>
                    <a:pt x="112" y="2"/>
                  </a:lnTo>
                  <a:lnTo>
                    <a:pt x="112" y="2"/>
                  </a:lnTo>
                  <a:lnTo>
                    <a:pt x="112" y="2"/>
                  </a:lnTo>
                  <a:lnTo>
                    <a:pt x="110" y="2"/>
                  </a:lnTo>
                  <a:lnTo>
                    <a:pt x="108" y="0"/>
                  </a:lnTo>
                  <a:lnTo>
                    <a:pt x="106" y="0"/>
                  </a:lnTo>
                  <a:lnTo>
                    <a:pt x="104" y="0"/>
                  </a:lnTo>
                  <a:lnTo>
                    <a:pt x="102" y="2"/>
                  </a:lnTo>
                  <a:lnTo>
                    <a:pt x="100" y="2"/>
                  </a:lnTo>
                  <a:lnTo>
                    <a:pt x="100" y="2"/>
                  </a:lnTo>
                  <a:lnTo>
                    <a:pt x="98" y="2"/>
                  </a:lnTo>
                  <a:lnTo>
                    <a:pt x="98" y="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24" name="Freeform 23"/>
            <p:cNvSpPr>
              <a:spLocks/>
            </p:cNvSpPr>
            <p:nvPr/>
          </p:nvSpPr>
          <p:spPr bwMode="auto">
            <a:xfrm>
              <a:off x="10550131" y="5623587"/>
              <a:ext cx="260281" cy="264402"/>
            </a:xfrm>
            <a:custGeom>
              <a:avLst/>
              <a:gdLst>
                <a:gd name="T0" fmla="*/ 98 w 126"/>
                <a:gd name="T1" fmla="*/ 4 h 128"/>
                <a:gd name="T2" fmla="*/ 96 w 126"/>
                <a:gd name="T3" fmla="*/ 8 h 128"/>
                <a:gd name="T4" fmla="*/ 96 w 126"/>
                <a:gd name="T5" fmla="*/ 16 h 128"/>
                <a:gd name="T6" fmla="*/ 96 w 126"/>
                <a:gd name="T7" fmla="*/ 22 h 128"/>
                <a:gd name="T8" fmla="*/ 94 w 126"/>
                <a:gd name="T9" fmla="*/ 24 h 128"/>
                <a:gd name="T10" fmla="*/ 92 w 126"/>
                <a:gd name="T11" fmla="*/ 26 h 128"/>
                <a:gd name="T12" fmla="*/ 82 w 126"/>
                <a:gd name="T13" fmla="*/ 30 h 128"/>
                <a:gd name="T14" fmla="*/ 76 w 126"/>
                <a:gd name="T15" fmla="*/ 32 h 128"/>
                <a:gd name="T16" fmla="*/ 74 w 126"/>
                <a:gd name="T17" fmla="*/ 36 h 128"/>
                <a:gd name="T18" fmla="*/ 68 w 126"/>
                <a:gd name="T19" fmla="*/ 44 h 128"/>
                <a:gd name="T20" fmla="*/ 62 w 126"/>
                <a:gd name="T21" fmla="*/ 52 h 128"/>
                <a:gd name="T22" fmla="*/ 58 w 126"/>
                <a:gd name="T23" fmla="*/ 54 h 128"/>
                <a:gd name="T24" fmla="*/ 52 w 126"/>
                <a:gd name="T25" fmla="*/ 58 h 128"/>
                <a:gd name="T26" fmla="*/ 36 w 126"/>
                <a:gd name="T27" fmla="*/ 64 h 128"/>
                <a:gd name="T28" fmla="*/ 26 w 126"/>
                <a:gd name="T29" fmla="*/ 68 h 128"/>
                <a:gd name="T30" fmla="*/ 14 w 126"/>
                <a:gd name="T31" fmla="*/ 76 h 128"/>
                <a:gd name="T32" fmla="*/ 4 w 126"/>
                <a:gd name="T33" fmla="*/ 84 h 128"/>
                <a:gd name="T34" fmla="*/ 0 w 126"/>
                <a:gd name="T35" fmla="*/ 90 h 128"/>
                <a:gd name="T36" fmla="*/ 0 w 126"/>
                <a:gd name="T37" fmla="*/ 94 h 128"/>
                <a:gd name="T38" fmla="*/ 0 w 126"/>
                <a:gd name="T39" fmla="*/ 98 h 128"/>
                <a:gd name="T40" fmla="*/ 2 w 126"/>
                <a:gd name="T41" fmla="*/ 104 h 128"/>
                <a:gd name="T42" fmla="*/ 8 w 126"/>
                <a:gd name="T43" fmla="*/ 114 h 128"/>
                <a:gd name="T44" fmla="*/ 16 w 126"/>
                <a:gd name="T45" fmla="*/ 122 h 128"/>
                <a:gd name="T46" fmla="*/ 20 w 126"/>
                <a:gd name="T47" fmla="*/ 126 h 128"/>
                <a:gd name="T48" fmla="*/ 24 w 126"/>
                <a:gd name="T49" fmla="*/ 128 h 128"/>
                <a:gd name="T50" fmla="*/ 28 w 126"/>
                <a:gd name="T51" fmla="*/ 128 h 128"/>
                <a:gd name="T52" fmla="*/ 34 w 126"/>
                <a:gd name="T53" fmla="*/ 126 h 128"/>
                <a:gd name="T54" fmla="*/ 40 w 126"/>
                <a:gd name="T55" fmla="*/ 122 h 128"/>
                <a:gd name="T56" fmla="*/ 48 w 126"/>
                <a:gd name="T57" fmla="*/ 112 h 128"/>
                <a:gd name="T58" fmla="*/ 54 w 126"/>
                <a:gd name="T59" fmla="*/ 104 h 128"/>
                <a:gd name="T60" fmla="*/ 58 w 126"/>
                <a:gd name="T61" fmla="*/ 98 h 128"/>
                <a:gd name="T62" fmla="*/ 60 w 126"/>
                <a:gd name="T63" fmla="*/ 88 h 128"/>
                <a:gd name="T64" fmla="*/ 62 w 126"/>
                <a:gd name="T65" fmla="*/ 84 h 128"/>
                <a:gd name="T66" fmla="*/ 70 w 126"/>
                <a:gd name="T67" fmla="*/ 78 h 128"/>
                <a:gd name="T68" fmla="*/ 78 w 126"/>
                <a:gd name="T69" fmla="*/ 72 h 128"/>
                <a:gd name="T70" fmla="*/ 84 w 126"/>
                <a:gd name="T71" fmla="*/ 68 h 128"/>
                <a:gd name="T72" fmla="*/ 90 w 126"/>
                <a:gd name="T73" fmla="*/ 70 h 128"/>
                <a:gd name="T74" fmla="*/ 94 w 126"/>
                <a:gd name="T75" fmla="*/ 68 h 128"/>
                <a:gd name="T76" fmla="*/ 96 w 126"/>
                <a:gd name="T77" fmla="*/ 68 h 128"/>
                <a:gd name="T78" fmla="*/ 98 w 126"/>
                <a:gd name="T79" fmla="*/ 62 h 128"/>
                <a:gd name="T80" fmla="*/ 100 w 126"/>
                <a:gd name="T81" fmla="*/ 52 h 128"/>
                <a:gd name="T82" fmla="*/ 102 w 126"/>
                <a:gd name="T83" fmla="*/ 50 h 128"/>
                <a:gd name="T84" fmla="*/ 110 w 126"/>
                <a:gd name="T85" fmla="*/ 40 h 128"/>
                <a:gd name="T86" fmla="*/ 116 w 126"/>
                <a:gd name="T87" fmla="*/ 34 h 128"/>
                <a:gd name="T88" fmla="*/ 124 w 126"/>
                <a:gd name="T89" fmla="*/ 26 h 128"/>
                <a:gd name="T90" fmla="*/ 126 w 126"/>
                <a:gd name="T91" fmla="*/ 24 h 128"/>
                <a:gd name="T92" fmla="*/ 126 w 126"/>
                <a:gd name="T93" fmla="*/ 20 h 128"/>
                <a:gd name="T94" fmla="*/ 124 w 126"/>
                <a:gd name="T95" fmla="*/ 12 h 128"/>
                <a:gd name="T96" fmla="*/ 122 w 126"/>
                <a:gd name="T97" fmla="*/ 8 h 128"/>
                <a:gd name="T98" fmla="*/ 120 w 126"/>
                <a:gd name="T99" fmla="*/ 8 h 128"/>
                <a:gd name="T100" fmla="*/ 120 w 126"/>
                <a:gd name="T101" fmla="*/ 8 h 128"/>
                <a:gd name="T102" fmla="*/ 116 w 126"/>
                <a:gd name="T103" fmla="*/ 12 h 128"/>
                <a:gd name="T104" fmla="*/ 114 w 126"/>
                <a:gd name="T105" fmla="*/ 16 h 128"/>
                <a:gd name="T106" fmla="*/ 114 w 126"/>
                <a:gd name="T107" fmla="*/ 16 h 128"/>
                <a:gd name="T108" fmla="*/ 112 w 126"/>
                <a:gd name="T109" fmla="*/ 14 h 128"/>
                <a:gd name="T110" fmla="*/ 112 w 126"/>
                <a:gd name="T111" fmla="*/ 10 h 128"/>
                <a:gd name="T112" fmla="*/ 112 w 126"/>
                <a:gd name="T113" fmla="*/ 4 h 128"/>
                <a:gd name="T114" fmla="*/ 112 w 126"/>
                <a:gd name="T115" fmla="*/ 2 h 128"/>
                <a:gd name="T116" fmla="*/ 108 w 126"/>
                <a:gd name="T117" fmla="*/ 0 h 128"/>
                <a:gd name="T118" fmla="*/ 102 w 126"/>
                <a:gd name="T119" fmla="*/ 2 h 128"/>
                <a:gd name="T120" fmla="*/ 98 w 126"/>
                <a:gd name="T121" fmla="*/ 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28">
                  <a:moveTo>
                    <a:pt x="98" y="4"/>
                  </a:moveTo>
                  <a:lnTo>
                    <a:pt x="98" y="4"/>
                  </a:lnTo>
                  <a:lnTo>
                    <a:pt x="98" y="4"/>
                  </a:lnTo>
                  <a:lnTo>
                    <a:pt x="96" y="4"/>
                  </a:lnTo>
                  <a:lnTo>
                    <a:pt x="96" y="6"/>
                  </a:lnTo>
                  <a:lnTo>
                    <a:pt x="96" y="8"/>
                  </a:lnTo>
                  <a:lnTo>
                    <a:pt x="96" y="10"/>
                  </a:lnTo>
                  <a:lnTo>
                    <a:pt x="96" y="14"/>
                  </a:lnTo>
                  <a:lnTo>
                    <a:pt x="96" y="16"/>
                  </a:lnTo>
                  <a:lnTo>
                    <a:pt x="96" y="18"/>
                  </a:lnTo>
                  <a:lnTo>
                    <a:pt x="96" y="20"/>
                  </a:lnTo>
                  <a:lnTo>
                    <a:pt x="96" y="22"/>
                  </a:lnTo>
                  <a:lnTo>
                    <a:pt x="96" y="22"/>
                  </a:lnTo>
                  <a:lnTo>
                    <a:pt x="96" y="24"/>
                  </a:lnTo>
                  <a:lnTo>
                    <a:pt x="94" y="24"/>
                  </a:lnTo>
                  <a:lnTo>
                    <a:pt x="94" y="24"/>
                  </a:lnTo>
                  <a:lnTo>
                    <a:pt x="92" y="26"/>
                  </a:lnTo>
                  <a:lnTo>
                    <a:pt x="92" y="26"/>
                  </a:lnTo>
                  <a:lnTo>
                    <a:pt x="88" y="28"/>
                  </a:lnTo>
                  <a:lnTo>
                    <a:pt x="86" y="28"/>
                  </a:lnTo>
                  <a:lnTo>
                    <a:pt x="82" y="30"/>
                  </a:lnTo>
                  <a:lnTo>
                    <a:pt x="80" y="32"/>
                  </a:lnTo>
                  <a:lnTo>
                    <a:pt x="78" y="32"/>
                  </a:lnTo>
                  <a:lnTo>
                    <a:pt x="76" y="32"/>
                  </a:lnTo>
                  <a:lnTo>
                    <a:pt x="76" y="34"/>
                  </a:lnTo>
                  <a:lnTo>
                    <a:pt x="74" y="34"/>
                  </a:lnTo>
                  <a:lnTo>
                    <a:pt x="74" y="36"/>
                  </a:lnTo>
                  <a:lnTo>
                    <a:pt x="72" y="38"/>
                  </a:lnTo>
                  <a:lnTo>
                    <a:pt x="70" y="40"/>
                  </a:lnTo>
                  <a:lnTo>
                    <a:pt x="68" y="44"/>
                  </a:lnTo>
                  <a:lnTo>
                    <a:pt x="66" y="46"/>
                  </a:lnTo>
                  <a:lnTo>
                    <a:pt x="64" y="50"/>
                  </a:lnTo>
                  <a:lnTo>
                    <a:pt x="62" y="52"/>
                  </a:lnTo>
                  <a:lnTo>
                    <a:pt x="60" y="52"/>
                  </a:lnTo>
                  <a:lnTo>
                    <a:pt x="60" y="54"/>
                  </a:lnTo>
                  <a:lnTo>
                    <a:pt x="58" y="54"/>
                  </a:lnTo>
                  <a:lnTo>
                    <a:pt x="56" y="56"/>
                  </a:lnTo>
                  <a:lnTo>
                    <a:pt x="54" y="56"/>
                  </a:lnTo>
                  <a:lnTo>
                    <a:pt x="52" y="58"/>
                  </a:lnTo>
                  <a:lnTo>
                    <a:pt x="48" y="60"/>
                  </a:lnTo>
                  <a:lnTo>
                    <a:pt x="42" y="62"/>
                  </a:lnTo>
                  <a:lnTo>
                    <a:pt x="36" y="64"/>
                  </a:lnTo>
                  <a:lnTo>
                    <a:pt x="32" y="66"/>
                  </a:lnTo>
                  <a:lnTo>
                    <a:pt x="28" y="68"/>
                  </a:lnTo>
                  <a:lnTo>
                    <a:pt x="26" y="68"/>
                  </a:lnTo>
                  <a:lnTo>
                    <a:pt x="24" y="70"/>
                  </a:lnTo>
                  <a:lnTo>
                    <a:pt x="18" y="74"/>
                  </a:lnTo>
                  <a:lnTo>
                    <a:pt x="14" y="76"/>
                  </a:lnTo>
                  <a:lnTo>
                    <a:pt x="10" y="80"/>
                  </a:lnTo>
                  <a:lnTo>
                    <a:pt x="6" y="82"/>
                  </a:lnTo>
                  <a:lnTo>
                    <a:pt x="4" y="84"/>
                  </a:lnTo>
                  <a:lnTo>
                    <a:pt x="4" y="86"/>
                  </a:lnTo>
                  <a:lnTo>
                    <a:pt x="2" y="88"/>
                  </a:lnTo>
                  <a:lnTo>
                    <a:pt x="0" y="90"/>
                  </a:lnTo>
                  <a:lnTo>
                    <a:pt x="0" y="90"/>
                  </a:lnTo>
                  <a:lnTo>
                    <a:pt x="0" y="92"/>
                  </a:lnTo>
                  <a:lnTo>
                    <a:pt x="0" y="94"/>
                  </a:lnTo>
                  <a:lnTo>
                    <a:pt x="0" y="94"/>
                  </a:lnTo>
                  <a:lnTo>
                    <a:pt x="0" y="96"/>
                  </a:lnTo>
                  <a:lnTo>
                    <a:pt x="0" y="98"/>
                  </a:lnTo>
                  <a:lnTo>
                    <a:pt x="0" y="100"/>
                  </a:lnTo>
                  <a:lnTo>
                    <a:pt x="2" y="102"/>
                  </a:lnTo>
                  <a:lnTo>
                    <a:pt x="2" y="104"/>
                  </a:lnTo>
                  <a:lnTo>
                    <a:pt x="4" y="108"/>
                  </a:lnTo>
                  <a:lnTo>
                    <a:pt x="6" y="110"/>
                  </a:lnTo>
                  <a:lnTo>
                    <a:pt x="8" y="114"/>
                  </a:lnTo>
                  <a:lnTo>
                    <a:pt x="10" y="116"/>
                  </a:lnTo>
                  <a:lnTo>
                    <a:pt x="14" y="120"/>
                  </a:lnTo>
                  <a:lnTo>
                    <a:pt x="16" y="122"/>
                  </a:lnTo>
                  <a:lnTo>
                    <a:pt x="16" y="124"/>
                  </a:lnTo>
                  <a:lnTo>
                    <a:pt x="18" y="126"/>
                  </a:lnTo>
                  <a:lnTo>
                    <a:pt x="20" y="126"/>
                  </a:lnTo>
                  <a:lnTo>
                    <a:pt x="22" y="128"/>
                  </a:lnTo>
                  <a:lnTo>
                    <a:pt x="22" y="128"/>
                  </a:lnTo>
                  <a:lnTo>
                    <a:pt x="24" y="128"/>
                  </a:lnTo>
                  <a:lnTo>
                    <a:pt x="26" y="128"/>
                  </a:lnTo>
                  <a:lnTo>
                    <a:pt x="26" y="128"/>
                  </a:lnTo>
                  <a:lnTo>
                    <a:pt x="28" y="128"/>
                  </a:lnTo>
                  <a:lnTo>
                    <a:pt x="30" y="128"/>
                  </a:lnTo>
                  <a:lnTo>
                    <a:pt x="32" y="128"/>
                  </a:lnTo>
                  <a:lnTo>
                    <a:pt x="34" y="126"/>
                  </a:lnTo>
                  <a:lnTo>
                    <a:pt x="36" y="124"/>
                  </a:lnTo>
                  <a:lnTo>
                    <a:pt x="38" y="124"/>
                  </a:lnTo>
                  <a:lnTo>
                    <a:pt x="40" y="122"/>
                  </a:lnTo>
                  <a:lnTo>
                    <a:pt x="42" y="120"/>
                  </a:lnTo>
                  <a:lnTo>
                    <a:pt x="46" y="116"/>
                  </a:lnTo>
                  <a:lnTo>
                    <a:pt x="48" y="112"/>
                  </a:lnTo>
                  <a:lnTo>
                    <a:pt x="52" y="108"/>
                  </a:lnTo>
                  <a:lnTo>
                    <a:pt x="54" y="104"/>
                  </a:lnTo>
                  <a:lnTo>
                    <a:pt x="54" y="104"/>
                  </a:lnTo>
                  <a:lnTo>
                    <a:pt x="54" y="102"/>
                  </a:lnTo>
                  <a:lnTo>
                    <a:pt x="56" y="100"/>
                  </a:lnTo>
                  <a:lnTo>
                    <a:pt x="58" y="98"/>
                  </a:lnTo>
                  <a:lnTo>
                    <a:pt x="58" y="94"/>
                  </a:lnTo>
                  <a:lnTo>
                    <a:pt x="60" y="92"/>
                  </a:lnTo>
                  <a:lnTo>
                    <a:pt x="60" y="88"/>
                  </a:lnTo>
                  <a:lnTo>
                    <a:pt x="62" y="86"/>
                  </a:lnTo>
                  <a:lnTo>
                    <a:pt x="62" y="84"/>
                  </a:lnTo>
                  <a:lnTo>
                    <a:pt x="62" y="84"/>
                  </a:lnTo>
                  <a:lnTo>
                    <a:pt x="64" y="82"/>
                  </a:lnTo>
                  <a:lnTo>
                    <a:pt x="66" y="80"/>
                  </a:lnTo>
                  <a:lnTo>
                    <a:pt x="70" y="78"/>
                  </a:lnTo>
                  <a:lnTo>
                    <a:pt x="72" y="74"/>
                  </a:lnTo>
                  <a:lnTo>
                    <a:pt x="74" y="72"/>
                  </a:lnTo>
                  <a:lnTo>
                    <a:pt x="78" y="72"/>
                  </a:lnTo>
                  <a:lnTo>
                    <a:pt x="80" y="70"/>
                  </a:lnTo>
                  <a:lnTo>
                    <a:pt x="82" y="68"/>
                  </a:lnTo>
                  <a:lnTo>
                    <a:pt x="84" y="68"/>
                  </a:lnTo>
                  <a:lnTo>
                    <a:pt x="86" y="68"/>
                  </a:lnTo>
                  <a:lnTo>
                    <a:pt x="88" y="68"/>
                  </a:lnTo>
                  <a:lnTo>
                    <a:pt x="90" y="70"/>
                  </a:lnTo>
                  <a:lnTo>
                    <a:pt x="92" y="70"/>
                  </a:lnTo>
                  <a:lnTo>
                    <a:pt x="94" y="68"/>
                  </a:lnTo>
                  <a:lnTo>
                    <a:pt x="94" y="68"/>
                  </a:lnTo>
                  <a:lnTo>
                    <a:pt x="94" y="68"/>
                  </a:lnTo>
                  <a:lnTo>
                    <a:pt x="94" y="68"/>
                  </a:lnTo>
                  <a:lnTo>
                    <a:pt x="96" y="68"/>
                  </a:lnTo>
                  <a:lnTo>
                    <a:pt x="96" y="66"/>
                  </a:lnTo>
                  <a:lnTo>
                    <a:pt x="96" y="66"/>
                  </a:lnTo>
                  <a:lnTo>
                    <a:pt x="98" y="62"/>
                  </a:lnTo>
                  <a:lnTo>
                    <a:pt x="98" y="60"/>
                  </a:lnTo>
                  <a:lnTo>
                    <a:pt x="98" y="54"/>
                  </a:lnTo>
                  <a:lnTo>
                    <a:pt x="100" y="52"/>
                  </a:lnTo>
                  <a:lnTo>
                    <a:pt x="100" y="52"/>
                  </a:lnTo>
                  <a:lnTo>
                    <a:pt x="100" y="50"/>
                  </a:lnTo>
                  <a:lnTo>
                    <a:pt x="102" y="50"/>
                  </a:lnTo>
                  <a:lnTo>
                    <a:pt x="102" y="48"/>
                  </a:lnTo>
                  <a:lnTo>
                    <a:pt x="106" y="44"/>
                  </a:lnTo>
                  <a:lnTo>
                    <a:pt x="110" y="40"/>
                  </a:lnTo>
                  <a:lnTo>
                    <a:pt x="114" y="36"/>
                  </a:lnTo>
                  <a:lnTo>
                    <a:pt x="114" y="34"/>
                  </a:lnTo>
                  <a:lnTo>
                    <a:pt x="116" y="34"/>
                  </a:lnTo>
                  <a:lnTo>
                    <a:pt x="120" y="30"/>
                  </a:lnTo>
                  <a:lnTo>
                    <a:pt x="122" y="28"/>
                  </a:lnTo>
                  <a:lnTo>
                    <a:pt x="124" y="26"/>
                  </a:lnTo>
                  <a:lnTo>
                    <a:pt x="124" y="26"/>
                  </a:lnTo>
                  <a:lnTo>
                    <a:pt x="126" y="26"/>
                  </a:lnTo>
                  <a:lnTo>
                    <a:pt x="126" y="24"/>
                  </a:lnTo>
                  <a:lnTo>
                    <a:pt x="126" y="24"/>
                  </a:lnTo>
                  <a:lnTo>
                    <a:pt x="126" y="22"/>
                  </a:lnTo>
                  <a:lnTo>
                    <a:pt x="126" y="20"/>
                  </a:lnTo>
                  <a:lnTo>
                    <a:pt x="126" y="16"/>
                  </a:lnTo>
                  <a:lnTo>
                    <a:pt x="126" y="14"/>
                  </a:lnTo>
                  <a:lnTo>
                    <a:pt x="124" y="12"/>
                  </a:lnTo>
                  <a:lnTo>
                    <a:pt x="124" y="10"/>
                  </a:lnTo>
                  <a:lnTo>
                    <a:pt x="124" y="10"/>
                  </a:lnTo>
                  <a:lnTo>
                    <a:pt x="122" y="8"/>
                  </a:lnTo>
                  <a:lnTo>
                    <a:pt x="122" y="8"/>
                  </a:lnTo>
                  <a:lnTo>
                    <a:pt x="122" y="8"/>
                  </a:lnTo>
                  <a:lnTo>
                    <a:pt x="120" y="8"/>
                  </a:lnTo>
                  <a:lnTo>
                    <a:pt x="120" y="8"/>
                  </a:lnTo>
                  <a:lnTo>
                    <a:pt x="120" y="8"/>
                  </a:lnTo>
                  <a:lnTo>
                    <a:pt x="120" y="8"/>
                  </a:lnTo>
                  <a:lnTo>
                    <a:pt x="118" y="8"/>
                  </a:lnTo>
                  <a:lnTo>
                    <a:pt x="118" y="10"/>
                  </a:lnTo>
                  <a:lnTo>
                    <a:pt x="116" y="12"/>
                  </a:lnTo>
                  <a:lnTo>
                    <a:pt x="116" y="14"/>
                  </a:lnTo>
                  <a:lnTo>
                    <a:pt x="116" y="14"/>
                  </a:lnTo>
                  <a:lnTo>
                    <a:pt x="114" y="16"/>
                  </a:lnTo>
                  <a:lnTo>
                    <a:pt x="114" y="16"/>
                  </a:lnTo>
                  <a:lnTo>
                    <a:pt x="114" y="16"/>
                  </a:lnTo>
                  <a:lnTo>
                    <a:pt x="114" y="16"/>
                  </a:lnTo>
                  <a:lnTo>
                    <a:pt x="112" y="16"/>
                  </a:lnTo>
                  <a:lnTo>
                    <a:pt x="112" y="16"/>
                  </a:lnTo>
                  <a:lnTo>
                    <a:pt x="112" y="14"/>
                  </a:lnTo>
                  <a:lnTo>
                    <a:pt x="112" y="14"/>
                  </a:lnTo>
                  <a:lnTo>
                    <a:pt x="112" y="12"/>
                  </a:lnTo>
                  <a:lnTo>
                    <a:pt x="112" y="10"/>
                  </a:lnTo>
                  <a:lnTo>
                    <a:pt x="112" y="8"/>
                  </a:lnTo>
                  <a:lnTo>
                    <a:pt x="112" y="4"/>
                  </a:lnTo>
                  <a:lnTo>
                    <a:pt x="112" y="4"/>
                  </a:lnTo>
                  <a:lnTo>
                    <a:pt x="112" y="4"/>
                  </a:lnTo>
                  <a:lnTo>
                    <a:pt x="112" y="2"/>
                  </a:lnTo>
                  <a:lnTo>
                    <a:pt x="112" y="2"/>
                  </a:lnTo>
                  <a:lnTo>
                    <a:pt x="112" y="2"/>
                  </a:lnTo>
                  <a:lnTo>
                    <a:pt x="110" y="2"/>
                  </a:lnTo>
                  <a:lnTo>
                    <a:pt x="108" y="0"/>
                  </a:lnTo>
                  <a:lnTo>
                    <a:pt x="106" y="0"/>
                  </a:lnTo>
                  <a:lnTo>
                    <a:pt x="104" y="0"/>
                  </a:lnTo>
                  <a:lnTo>
                    <a:pt x="102" y="2"/>
                  </a:lnTo>
                  <a:lnTo>
                    <a:pt x="100" y="2"/>
                  </a:lnTo>
                  <a:lnTo>
                    <a:pt x="100" y="2"/>
                  </a:lnTo>
                  <a:lnTo>
                    <a:pt x="98" y="2"/>
                  </a:lnTo>
                  <a:lnTo>
                    <a:pt x="98" y="4"/>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25" name="Freeform 24"/>
            <p:cNvSpPr>
              <a:spLocks/>
            </p:cNvSpPr>
            <p:nvPr/>
          </p:nvSpPr>
          <p:spPr bwMode="auto">
            <a:xfrm>
              <a:off x="9331355" y="3314201"/>
              <a:ext cx="49577" cy="99151"/>
            </a:xfrm>
            <a:custGeom>
              <a:avLst/>
              <a:gdLst>
                <a:gd name="T0" fmla="*/ 12 w 24"/>
                <a:gd name="T1" fmla="*/ 0 h 48"/>
                <a:gd name="T2" fmla="*/ 12 w 24"/>
                <a:gd name="T3" fmla="*/ 0 h 48"/>
                <a:gd name="T4" fmla="*/ 12 w 24"/>
                <a:gd name="T5" fmla="*/ 0 h 48"/>
                <a:gd name="T6" fmla="*/ 10 w 24"/>
                <a:gd name="T7" fmla="*/ 0 h 48"/>
                <a:gd name="T8" fmla="*/ 10 w 24"/>
                <a:gd name="T9" fmla="*/ 2 h 48"/>
                <a:gd name="T10" fmla="*/ 10 w 24"/>
                <a:gd name="T11" fmla="*/ 2 h 48"/>
                <a:gd name="T12" fmla="*/ 8 w 24"/>
                <a:gd name="T13" fmla="*/ 2 h 48"/>
                <a:gd name="T14" fmla="*/ 8 w 24"/>
                <a:gd name="T15" fmla="*/ 4 h 48"/>
                <a:gd name="T16" fmla="*/ 6 w 24"/>
                <a:gd name="T17" fmla="*/ 6 h 48"/>
                <a:gd name="T18" fmla="*/ 4 w 24"/>
                <a:gd name="T19" fmla="*/ 8 h 48"/>
                <a:gd name="T20" fmla="*/ 4 w 24"/>
                <a:gd name="T21" fmla="*/ 10 h 48"/>
                <a:gd name="T22" fmla="*/ 2 w 24"/>
                <a:gd name="T23" fmla="*/ 14 h 48"/>
                <a:gd name="T24" fmla="*/ 2 w 24"/>
                <a:gd name="T25" fmla="*/ 16 h 48"/>
                <a:gd name="T26" fmla="*/ 0 w 24"/>
                <a:gd name="T27" fmla="*/ 18 h 48"/>
                <a:gd name="T28" fmla="*/ 0 w 24"/>
                <a:gd name="T29" fmla="*/ 22 h 48"/>
                <a:gd name="T30" fmla="*/ 0 w 24"/>
                <a:gd name="T31" fmla="*/ 24 h 48"/>
                <a:gd name="T32" fmla="*/ 0 w 24"/>
                <a:gd name="T33" fmla="*/ 26 h 48"/>
                <a:gd name="T34" fmla="*/ 0 w 24"/>
                <a:gd name="T35" fmla="*/ 30 h 48"/>
                <a:gd name="T36" fmla="*/ 0 w 24"/>
                <a:gd name="T37" fmla="*/ 32 h 48"/>
                <a:gd name="T38" fmla="*/ 0 w 24"/>
                <a:gd name="T39" fmla="*/ 32 h 48"/>
                <a:gd name="T40" fmla="*/ 0 w 24"/>
                <a:gd name="T41" fmla="*/ 34 h 48"/>
                <a:gd name="T42" fmla="*/ 0 w 24"/>
                <a:gd name="T43" fmla="*/ 36 h 48"/>
                <a:gd name="T44" fmla="*/ 2 w 24"/>
                <a:gd name="T45" fmla="*/ 38 h 48"/>
                <a:gd name="T46" fmla="*/ 4 w 24"/>
                <a:gd name="T47" fmla="*/ 42 h 48"/>
                <a:gd name="T48" fmla="*/ 6 w 24"/>
                <a:gd name="T49" fmla="*/ 44 h 48"/>
                <a:gd name="T50" fmla="*/ 8 w 24"/>
                <a:gd name="T51" fmla="*/ 46 h 48"/>
                <a:gd name="T52" fmla="*/ 8 w 24"/>
                <a:gd name="T53" fmla="*/ 46 h 48"/>
                <a:gd name="T54" fmla="*/ 10 w 24"/>
                <a:gd name="T55" fmla="*/ 46 h 48"/>
                <a:gd name="T56" fmla="*/ 12 w 24"/>
                <a:gd name="T57" fmla="*/ 48 h 48"/>
                <a:gd name="T58" fmla="*/ 12 w 24"/>
                <a:gd name="T59" fmla="*/ 48 h 48"/>
                <a:gd name="T60" fmla="*/ 14 w 24"/>
                <a:gd name="T61" fmla="*/ 48 h 48"/>
                <a:gd name="T62" fmla="*/ 14 w 24"/>
                <a:gd name="T63" fmla="*/ 48 h 48"/>
                <a:gd name="T64" fmla="*/ 16 w 24"/>
                <a:gd name="T65" fmla="*/ 48 h 48"/>
                <a:gd name="T66" fmla="*/ 18 w 24"/>
                <a:gd name="T67" fmla="*/ 48 h 48"/>
                <a:gd name="T68" fmla="*/ 18 w 24"/>
                <a:gd name="T69" fmla="*/ 48 h 48"/>
                <a:gd name="T70" fmla="*/ 20 w 24"/>
                <a:gd name="T71" fmla="*/ 46 h 48"/>
                <a:gd name="T72" fmla="*/ 20 w 24"/>
                <a:gd name="T73" fmla="*/ 46 h 48"/>
                <a:gd name="T74" fmla="*/ 20 w 24"/>
                <a:gd name="T75" fmla="*/ 44 h 48"/>
                <a:gd name="T76" fmla="*/ 22 w 24"/>
                <a:gd name="T77" fmla="*/ 42 h 48"/>
                <a:gd name="T78" fmla="*/ 22 w 24"/>
                <a:gd name="T79" fmla="*/ 40 h 48"/>
                <a:gd name="T80" fmla="*/ 22 w 24"/>
                <a:gd name="T81" fmla="*/ 38 h 48"/>
                <a:gd name="T82" fmla="*/ 24 w 24"/>
                <a:gd name="T83" fmla="*/ 36 h 48"/>
                <a:gd name="T84" fmla="*/ 24 w 24"/>
                <a:gd name="T85" fmla="*/ 32 h 48"/>
                <a:gd name="T86" fmla="*/ 24 w 24"/>
                <a:gd name="T87" fmla="*/ 28 h 48"/>
                <a:gd name="T88" fmla="*/ 24 w 24"/>
                <a:gd name="T89" fmla="*/ 26 h 48"/>
                <a:gd name="T90" fmla="*/ 24 w 24"/>
                <a:gd name="T91" fmla="*/ 22 h 48"/>
                <a:gd name="T92" fmla="*/ 24 w 24"/>
                <a:gd name="T93" fmla="*/ 18 h 48"/>
                <a:gd name="T94" fmla="*/ 22 w 24"/>
                <a:gd name="T95" fmla="*/ 14 h 48"/>
                <a:gd name="T96" fmla="*/ 20 w 24"/>
                <a:gd name="T97" fmla="*/ 10 h 48"/>
                <a:gd name="T98" fmla="*/ 20 w 24"/>
                <a:gd name="T99" fmla="*/ 8 h 48"/>
                <a:gd name="T100" fmla="*/ 20 w 24"/>
                <a:gd name="T101" fmla="*/ 6 h 48"/>
                <a:gd name="T102" fmla="*/ 18 w 24"/>
                <a:gd name="T103" fmla="*/ 6 h 48"/>
                <a:gd name="T104" fmla="*/ 18 w 24"/>
                <a:gd name="T105" fmla="*/ 4 h 48"/>
                <a:gd name="T106" fmla="*/ 16 w 24"/>
                <a:gd name="T107" fmla="*/ 2 h 48"/>
                <a:gd name="T108" fmla="*/ 14 w 24"/>
                <a:gd name="T109" fmla="*/ 2 h 48"/>
                <a:gd name="T110" fmla="*/ 14 w 24"/>
                <a:gd name="T111" fmla="*/ 0 h 48"/>
                <a:gd name="T112" fmla="*/ 12 w 24"/>
                <a:gd name="T113" fmla="*/ 0 h 48"/>
                <a:gd name="T114" fmla="*/ 12 w 24"/>
                <a:gd name="T11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 h="48">
                  <a:moveTo>
                    <a:pt x="12" y="0"/>
                  </a:moveTo>
                  <a:lnTo>
                    <a:pt x="12" y="0"/>
                  </a:lnTo>
                  <a:lnTo>
                    <a:pt x="12" y="0"/>
                  </a:lnTo>
                  <a:lnTo>
                    <a:pt x="10" y="0"/>
                  </a:lnTo>
                  <a:lnTo>
                    <a:pt x="10" y="2"/>
                  </a:lnTo>
                  <a:lnTo>
                    <a:pt x="10" y="2"/>
                  </a:lnTo>
                  <a:lnTo>
                    <a:pt x="8" y="2"/>
                  </a:lnTo>
                  <a:lnTo>
                    <a:pt x="8" y="4"/>
                  </a:lnTo>
                  <a:lnTo>
                    <a:pt x="6" y="6"/>
                  </a:lnTo>
                  <a:lnTo>
                    <a:pt x="4" y="8"/>
                  </a:lnTo>
                  <a:lnTo>
                    <a:pt x="4" y="10"/>
                  </a:lnTo>
                  <a:lnTo>
                    <a:pt x="2" y="14"/>
                  </a:lnTo>
                  <a:lnTo>
                    <a:pt x="2" y="16"/>
                  </a:lnTo>
                  <a:lnTo>
                    <a:pt x="0" y="18"/>
                  </a:lnTo>
                  <a:lnTo>
                    <a:pt x="0" y="22"/>
                  </a:lnTo>
                  <a:lnTo>
                    <a:pt x="0" y="24"/>
                  </a:lnTo>
                  <a:lnTo>
                    <a:pt x="0" y="26"/>
                  </a:lnTo>
                  <a:lnTo>
                    <a:pt x="0" y="30"/>
                  </a:lnTo>
                  <a:lnTo>
                    <a:pt x="0" y="32"/>
                  </a:lnTo>
                  <a:lnTo>
                    <a:pt x="0" y="32"/>
                  </a:lnTo>
                  <a:lnTo>
                    <a:pt x="0" y="34"/>
                  </a:lnTo>
                  <a:lnTo>
                    <a:pt x="0" y="36"/>
                  </a:lnTo>
                  <a:lnTo>
                    <a:pt x="2" y="38"/>
                  </a:lnTo>
                  <a:lnTo>
                    <a:pt x="4" y="42"/>
                  </a:lnTo>
                  <a:lnTo>
                    <a:pt x="6" y="44"/>
                  </a:lnTo>
                  <a:lnTo>
                    <a:pt x="8" y="46"/>
                  </a:lnTo>
                  <a:lnTo>
                    <a:pt x="8" y="46"/>
                  </a:lnTo>
                  <a:lnTo>
                    <a:pt x="10" y="46"/>
                  </a:lnTo>
                  <a:lnTo>
                    <a:pt x="12" y="48"/>
                  </a:lnTo>
                  <a:lnTo>
                    <a:pt x="12" y="48"/>
                  </a:lnTo>
                  <a:lnTo>
                    <a:pt x="14" y="48"/>
                  </a:lnTo>
                  <a:lnTo>
                    <a:pt x="14" y="48"/>
                  </a:lnTo>
                  <a:lnTo>
                    <a:pt x="16" y="48"/>
                  </a:lnTo>
                  <a:lnTo>
                    <a:pt x="18" y="48"/>
                  </a:lnTo>
                  <a:lnTo>
                    <a:pt x="18" y="48"/>
                  </a:lnTo>
                  <a:lnTo>
                    <a:pt x="20" y="46"/>
                  </a:lnTo>
                  <a:lnTo>
                    <a:pt x="20" y="46"/>
                  </a:lnTo>
                  <a:lnTo>
                    <a:pt x="20" y="44"/>
                  </a:lnTo>
                  <a:lnTo>
                    <a:pt x="22" y="42"/>
                  </a:lnTo>
                  <a:lnTo>
                    <a:pt x="22" y="40"/>
                  </a:lnTo>
                  <a:lnTo>
                    <a:pt x="22" y="38"/>
                  </a:lnTo>
                  <a:lnTo>
                    <a:pt x="24" y="36"/>
                  </a:lnTo>
                  <a:lnTo>
                    <a:pt x="24" y="32"/>
                  </a:lnTo>
                  <a:lnTo>
                    <a:pt x="24" y="28"/>
                  </a:lnTo>
                  <a:lnTo>
                    <a:pt x="24" y="26"/>
                  </a:lnTo>
                  <a:lnTo>
                    <a:pt x="24" y="22"/>
                  </a:lnTo>
                  <a:lnTo>
                    <a:pt x="24" y="18"/>
                  </a:lnTo>
                  <a:lnTo>
                    <a:pt x="22" y="14"/>
                  </a:lnTo>
                  <a:lnTo>
                    <a:pt x="20" y="10"/>
                  </a:lnTo>
                  <a:lnTo>
                    <a:pt x="20" y="8"/>
                  </a:lnTo>
                  <a:lnTo>
                    <a:pt x="20" y="6"/>
                  </a:lnTo>
                  <a:lnTo>
                    <a:pt x="18" y="6"/>
                  </a:lnTo>
                  <a:lnTo>
                    <a:pt x="18" y="4"/>
                  </a:lnTo>
                  <a:lnTo>
                    <a:pt x="16" y="2"/>
                  </a:lnTo>
                  <a:lnTo>
                    <a:pt x="14" y="2"/>
                  </a:lnTo>
                  <a:lnTo>
                    <a:pt x="14" y="0"/>
                  </a:lnTo>
                  <a:lnTo>
                    <a:pt x="12" y="0"/>
                  </a:lnTo>
                  <a:lnTo>
                    <a:pt x="12"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26" name="Freeform 25"/>
            <p:cNvSpPr>
              <a:spLocks/>
            </p:cNvSpPr>
            <p:nvPr/>
          </p:nvSpPr>
          <p:spPr bwMode="auto">
            <a:xfrm>
              <a:off x="9331355" y="3314201"/>
              <a:ext cx="49577" cy="99151"/>
            </a:xfrm>
            <a:custGeom>
              <a:avLst/>
              <a:gdLst>
                <a:gd name="T0" fmla="*/ 12 w 24"/>
                <a:gd name="T1" fmla="*/ 0 h 48"/>
                <a:gd name="T2" fmla="*/ 12 w 24"/>
                <a:gd name="T3" fmla="*/ 0 h 48"/>
                <a:gd name="T4" fmla="*/ 12 w 24"/>
                <a:gd name="T5" fmla="*/ 0 h 48"/>
                <a:gd name="T6" fmla="*/ 10 w 24"/>
                <a:gd name="T7" fmla="*/ 0 h 48"/>
                <a:gd name="T8" fmla="*/ 10 w 24"/>
                <a:gd name="T9" fmla="*/ 2 h 48"/>
                <a:gd name="T10" fmla="*/ 10 w 24"/>
                <a:gd name="T11" fmla="*/ 2 h 48"/>
                <a:gd name="T12" fmla="*/ 8 w 24"/>
                <a:gd name="T13" fmla="*/ 2 h 48"/>
                <a:gd name="T14" fmla="*/ 8 w 24"/>
                <a:gd name="T15" fmla="*/ 4 h 48"/>
                <a:gd name="T16" fmla="*/ 6 w 24"/>
                <a:gd name="T17" fmla="*/ 6 h 48"/>
                <a:gd name="T18" fmla="*/ 4 w 24"/>
                <a:gd name="T19" fmla="*/ 8 h 48"/>
                <a:gd name="T20" fmla="*/ 4 w 24"/>
                <a:gd name="T21" fmla="*/ 10 h 48"/>
                <a:gd name="T22" fmla="*/ 2 w 24"/>
                <a:gd name="T23" fmla="*/ 14 h 48"/>
                <a:gd name="T24" fmla="*/ 2 w 24"/>
                <a:gd name="T25" fmla="*/ 16 h 48"/>
                <a:gd name="T26" fmla="*/ 0 w 24"/>
                <a:gd name="T27" fmla="*/ 18 h 48"/>
                <a:gd name="T28" fmla="*/ 0 w 24"/>
                <a:gd name="T29" fmla="*/ 22 h 48"/>
                <a:gd name="T30" fmla="*/ 0 w 24"/>
                <a:gd name="T31" fmla="*/ 24 h 48"/>
                <a:gd name="T32" fmla="*/ 0 w 24"/>
                <a:gd name="T33" fmla="*/ 26 h 48"/>
                <a:gd name="T34" fmla="*/ 0 w 24"/>
                <a:gd name="T35" fmla="*/ 30 h 48"/>
                <a:gd name="T36" fmla="*/ 0 w 24"/>
                <a:gd name="T37" fmla="*/ 32 h 48"/>
                <a:gd name="T38" fmla="*/ 0 w 24"/>
                <a:gd name="T39" fmla="*/ 32 h 48"/>
                <a:gd name="T40" fmla="*/ 0 w 24"/>
                <a:gd name="T41" fmla="*/ 34 h 48"/>
                <a:gd name="T42" fmla="*/ 0 w 24"/>
                <a:gd name="T43" fmla="*/ 36 h 48"/>
                <a:gd name="T44" fmla="*/ 2 w 24"/>
                <a:gd name="T45" fmla="*/ 38 h 48"/>
                <a:gd name="T46" fmla="*/ 4 w 24"/>
                <a:gd name="T47" fmla="*/ 42 h 48"/>
                <a:gd name="T48" fmla="*/ 6 w 24"/>
                <a:gd name="T49" fmla="*/ 44 h 48"/>
                <a:gd name="T50" fmla="*/ 8 w 24"/>
                <a:gd name="T51" fmla="*/ 46 h 48"/>
                <a:gd name="T52" fmla="*/ 8 w 24"/>
                <a:gd name="T53" fmla="*/ 46 h 48"/>
                <a:gd name="T54" fmla="*/ 10 w 24"/>
                <a:gd name="T55" fmla="*/ 46 h 48"/>
                <a:gd name="T56" fmla="*/ 12 w 24"/>
                <a:gd name="T57" fmla="*/ 48 h 48"/>
                <a:gd name="T58" fmla="*/ 12 w 24"/>
                <a:gd name="T59" fmla="*/ 48 h 48"/>
                <a:gd name="T60" fmla="*/ 14 w 24"/>
                <a:gd name="T61" fmla="*/ 48 h 48"/>
                <a:gd name="T62" fmla="*/ 14 w 24"/>
                <a:gd name="T63" fmla="*/ 48 h 48"/>
                <a:gd name="T64" fmla="*/ 16 w 24"/>
                <a:gd name="T65" fmla="*/ 48 h 48"/>
                <a:gd name="T66" fmla="*/ 18 w 24"/>
                <a:gd name="T67" fmla="*/ 48 h 48"/>
                <a:gd name="T68" fmla="*/ 18 w 24"/>
                <a:gd name="T69" fmla="*/ 48 h 48"/>
                <a:gd name="T70" fmla="*/ 20 w 24"/>
                <a:gd name="T71" fmla="*/ 46 h 48"/>
                <a:gd name="T72" fmla="*/ 20 w 24"/>
                <a:gd name="T73" fmla="*/ 46 h 48"/>
                <a:gd name="T74" fmla="*/ 20 w 24"/>
                <a:gd name="T75" fmla="*/ 44 h 48"/>
                <a:gd name="T76" fmla="*/ 22 w 24"/>
                <a:gd name="T77" fmla="*/ 42 h 48"/>
                <a:gd name="T78" fmla="*/ 22 w 24"/>
                <a:gd name="T79" fmla="*/ 40 h 48"/>
                <a:gd name="T80" fmla="*/ 22 w 24"/>
                <a:gd name="T81" fmla="*/ 38 h 48"/>
                <a:gd name="T82" fmla="*/ 24 w 24"/>
                <a:gd name="T83" fmla="*/ 36 h 48"/>
                <a:gd name="T84" fmla="*/ 24 w 24"/>
                <a:gd name="T85" fmla="*/ 32 h 48"/>
                <a:gd name="T86" fmla="*/ 24 w 24"/>
                <a:gd name="T87" fmla="*/ 28 h 48"/>
                <a:gd name="T88" fmla="*/ 24 w 24"/>
                <a:gd name="T89" fmla="*/ 26 h 48"/>
                <a:gd name="T90" fmla="*/ 24 w 24"/>
                <a:gd name="T91" fmla="*/ 22 h 48"/>
                <a:gd name="T92" fmla="*/ 24 w 24"/>
                <a:gd name="T93" fmla="*/ 18 h 48"/>
                <a:gd name="T94" fmla="*/ 22 w 24"/>
                <a:gd name="T95" fmla="*/ 14 h 48"/>
                <a:gd name="T96" fmla="*/ 20 w 24"/>
                <a:gd name="T97" fmla="*/ 10 h 48"/>
                <a:gd name="T98" fmla="*/ 20 w 24"/>
                <a:gd name="T99" fmla="*/ 8 h 48"/>
                <a:gd name="T100" fmla="*/ 20 w 24"/>
                <a:gd name="T101" fmla="*/ 6 h 48"/>
                <a:gd name="T102" fmla="*/ 18 w 24"/>
                <a:gd name="T103" fmla="*/ 6 h 48"/>
                <a:gd name="T104" fmla="*/ 18 w 24"/>
                <a:gd name="T105" fmla="*/ 4 h 48"/>
                <a:gd name="T106" fmla="*/ 16 w 24"/>
                <a:gd name="T107" fmla="*/ 2 h 48"/>
                <a:gd name="T108" fmla="*/ 14 w 24"/>
                <a:gd name="T109" fmla="*/ 2 h 48"/>
                <a:gd name="T110" fmla="*/ 14 w 24"/>
                <a:gd name="T111" fmla="*/ 0 h 48"/>
                <a:gd name="T112" fmla="*/ 12 w 24"/>
                <a:gd name="T113" fmla="*/ 0 h 48"/>
                <a:gd name="T114" fmla="*/ 12 w 24"/>
                <a:gd name="T11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 h="48">
                  <a:moveTo>
                    <a:pt x="12" y="0"/>
                  </a:moveTo>
                  <a:lnTo>
                    <a:pt x="12" y="0"/>
                  </a:lnTo>
                  <a:lnTo>
                    <a:pt x="12" y="0"/>
                  </a:lnTo>
                  <a:lnTo>
                    <a:pt x="10" y="0"/>
                  </a:lnTo>
                  <a:lnTo>
                    <a:pt x="10" y="2"/>
                  </a:lnTo>
                  <a:lnTo>
                    <a:pt x="10" y="2"/>
                  </a:lnTo>
                  <a:lnTo>
                    <a:pt x="8" y="2"/>
                  </a:lnTo>
                  <a:lnTo>
                    <a:pt x="8" y="4"/>
                  </a:lnTo>
                  <a:lnTo>
                    <a:pt x="6" y="6"/>
                  </a:lnTo>
                  <a:lnTo>
                    <a:pt x="4" y="8"/>
                  </a:lnTo>
                  <a:lnTo>
                    <a:pt x="4" y="10"/>
                  </a:lnTo>
                  <a:lnTo>
                    <a:pt x="2" y="14"/>
                  </a:lnTo>
                  <a:lnTo>
                    <a:pt x="2" y="16"/>
                  </a:lnTo>
                  <a:lnTo>
                    <a:pt x="0" y="18"/>
                  </a:lnTo>
                  <a:lnTo>
                    <a:pt x="0" y="22"/>
                  </a:lnTo>
                  <a:lnTo>
                    <a:pt x="0" y="24"/>
                  </a:lnTo>
                  <a:lnTo>
                    <a:pt x="0" y="26"/>
                  </a:lnTo>
                  <a:lnTo>
                    <a:pt x="0" y="30"/>
                  </a:lnTo>
                  <a:lnTo>
                    <a:pt x="0" y="32"/>
                  </a:lnTo>
                  <a:lnTo>
                    <a:pt x="0" y="32"/>
                  </a:lnTo>
                  <a:lnTo>
                    <a:pt x="0" y="34"/>
                  </a:lnTo>
                  <a:lnTo>
                    <a:pt x="0" y="36"/>
                  </a:lnTo>
                  <a:lnTo>
                    <a:pt x="2" y="38"/>
                  </a:lnTo>
                  <a:lnTo>
                    <a:pt x="4" y="42"/>
                  </a:lnTo>
                  <a:lnTo>
                    <a:pt x="6" y="44"/>
                  </a:lnTo>
                  <a:lnTo>
                    <a:pt x="8" y="46"/>
                  </a:lnTo>
                  <a:lnTo>
                    <a:pt x="8" y="46"/>
                  </a:lnTo>
                  <a:lnTo>
                    <a:pt x="10" y="46"/>
                  </a:lnTo>
                  <a:lnTo>
                    <a:pt x="12" y="48"/>
                  </a:lnTo>
                  <a:lnTo>
                    <a:pt x="12" y="48"/>
                  </a:lnTo>
                  <a:lnTo>
                    <a:pt x="14" y="48"/>
                  </a:lnTo>
                  <a:lnTo>
                    <a:pt x="14" y="48"/>
                  </a:lnTo>
                  <a:lnTo>
                    <a:pt x="16" y="48"/>
                  </a:lnTo>
                  <a:lnTo>
                    <a:pt x="18" y="48"/>
                  </a:lnTo>
                  <a:lnTo>
                    <a:pt x="18" y="48"/>
                  </a:lnTo>
                  <a:lnTo>
                    <a:pt x="20" y="46"/>
                  </a:lnTo>
                  <a:lnTo>
                    <a:pt x="20" y="46"/>
                  </a:lnTo>
                  <a:lnTo>
                    <a:pt x="20" y="44"/>
                  </a:lnTo>
                  <a:lnTo>
                    <a:pt x="22" y="42"/>
                  </a:lnTo>
                  <a:lnTo>
                    <a:pt x="22" y="40"/>
                  </a:lnTo>
                  <a:lnTo>
                    <a:pt x="22" y="38"/>
                  </a:lnTo>
                  <a:lnTo>
                    <a:pt x="24" y="36"/>
                  </a:lnTo>
                  <a:lnTo>
                    <a:pt x="24" y="32"/>
                  </a:lnTo>
                  <a:lnTo>
                    <a:pt x="24" y="28"/>
                  </a:lnTo>
                  <a:lnTo>
                    <a:pt x="24" y="26"/>
                  </a:lnTo>
                  <a:lnTo>
                    <a:pt x="24" y="22"/>
                  </a:lnTo>
                  <a:lnTo>
                    <a:pt x="24" y="18"/>
                  </a:lnTo>
                  <a:lnTo>
                    <a:pt x="22" y="14"/>
                  </a:lnTo>
                  <a:lnTo>
                    <a:pt x="20" y="10"/>
                  </a:lnTo>
                  <a:lnTo>
                    <a:pt x="20" y="8"/>
                  </a:lnTo>
                  <a:lnTo>
                    <a:pt x="20" y="6"/>
                  </a:lnTo>
                  <a:lnTo>
                    <a:pt x="18" y="6"/>
                  </a:lnTo>
                  <a:lnTo>
                    <a:pt x="18" y="4"/>
                  </a:lnTo>
                  <a:lnTo>
                    <a:pt x="16" y="2"/>
                  </a:lnTo>
                  <a:lnTo>
                    <a:pt x="14" y="2"/>
                  </a:lnTo>
                  <a:lnTo>
                    <a:pt x="14" y="0"/>
                  </a:lnTo>
                  <a:lnTo>
                    <a:pt x="12" y="0"/>
                  </a:lnTo>
                  <a:lnTo>
                    <a:pt x="12" y="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27" name="Freeform 26"/>
            <p:cNvSpPr>
              <a:spLocks/>
            </p:cNvSpPr>
            <p:nvPr/>
          </p:nvSpPr>
          <p:spPr bwMode="auto">
            <a:xfrm>
              <a:off x="8133238" y="3136557"/>
              <a:ext cx="252019" cy="132201"/>
            </a:xfrm>
            <a:custGeom>
              <a:avLst/>
              <a:gdLst>
                <a:gd name="T0" fmla="*/ 2 w 122"/>
                <a:gd name="T1" fmla="*/ 0 h 64"/>
                <a:gd name="T2" fmla="*/ 12 w 122"/>
                <a:gd name="T3" fmla="*/ 0 h 64"/>
                <a:gd name="T4" fmla="*/ 16 w 122"/>
                <a:gd name="T5" fmla="*/ 2 h 64"/>
                <a:gd name="T6" fmla="*/ 20 w 122"/>
                <a:gd name="T7" fmla="*/ 4 h 64"/>
                <a:gd name="T8" fmla="*/ 26 w 122"/>
                <a:gd name="T9" fmla="*/ 10 h 64"/>
                <a:gd name="T10" fmla="*/ 32 w 122"/>
                <a:gd name="T11" fmla="*/ 16 h 64"/>
                <a:gd name="T12" fmla="*/ 38 w 122"/>
                <a:gd name="T13" fmla="*/ 20 h 64"/>
                <a:gd name="T14" fmla="*/ 42 w 122"/>
                <a:gd name="T15" fmla="*/ 20 h 64"/>
                <a:gd name="T16" fmla="*/ 44 w 122"/>
                <a:gd name="T17" fmla="*/ 20 h 64"/>
                <a:gd name="T18" fmla="*/ 46 w 122"/>
                <a:gd name="T19" fmla="*/ 18 h 64"/>
                <a:gd name="T20" fmla="*/ 46 w 122"/>
                <a:gd name="T21" fmla="*/ 14 h 64"/>
                <a:gd name="T22" fmla="*/ 48 w 122"/>
                <a:gd name="T23" fmla="*/ 10 h 64"/>
                <a:gd name="T24" fmla="*/ 50 w 122"/>
                <a:gd name="T25" fmla="*/ 10 h 64"/>
                <a:gd name="T26" fmla="*/ 50 w 122"/>
                <a:gd name="T27" fmla="*/ 12 h 64"/>
                <a:gd name="T28" fmla="*/ 50 w 122"/>
                <a:gd name="T29" fmla="*/ 18 h 64"/>
                <a:gd name="T30" fmla="*/ 50 w 122"/>
                <a:gd name="T31" fmla="*/ 24 h 64"/>
                <a:gd name="T32" fmla="*/ 50 w 122"/>
                <a:gd name="T33" fmla="*/ 26 h 64"/>
                <a:gd name="T34" fmla="*/ 54 w 122"/>
                <a:gd name="T35" fmla="*/ 30 h 64"/>
                <a:gd name="T36" fmla="*/ 62 w 122"/>
                <a:gd name="T37" fmla="*/ 32 h 64"/>
                <a:gd name="T38" fmla="*/ 74 w 122"/>
                <a:gd name="T39" fmla="*/ 40 h 64"/>
                <a:gd name="T40" fmla="*/ 80 w 122"/>
                <a:gd name="T41" fmla="*/ 42 h 64"/>
                <a:gd name="T42" fmla="*/ 92 w 122"/>
                <a:gd name="T43" fmla="*/ 42 h 64"/>
                <a:gd name="T44" fmla="*/ 108 w 122"/>
                <a:gd name="T45" fmla="*/ 44 h 64"/>
                <a:gd name="T46" fmla="*/ 116 w 122"/>
                <a:gd name="T47" fmla="*/ 46 h 64"/>
                <a:gd name="T48" fmla="*/ 120 w 122"/>
                <a:gd name="T49" fmla="*/ 54 h 64"/>
                <a:gd name="T50" fmla="*/ 116 w 122"/>
                <a:gd name="T51" fmla="*/ 62 h 64"/>
                <a:gd name="T52" fmla="*/ 114 w 122"/>
                <a:gd name="T53" fmla="*/ 64 h 64"/>
                <a:gd name="T54" fmla="*/ 110 w 122"/>
                <a:gd name="T55" fmla="*/ 64 h 64"/>
                <a:gd name="T56" fmla="*/ 102 w 122"/>
                <a:gd name="T57" fmla="*/ 64 h 64"/>
                <a:gd name="T58" fmla="*/ 98 w 122"/>
                <a:gd name="T59" fmla="*/ 64 h 64"/>
                <a:gd name="T60" fmla="*/ 88 w 122"/>
                <a:gd name="T61" fmla="*/ 64 h 64"/>
                <a:gd name="T62" fmla="*/ 82 w 122"/>
                <a:gd name="T63" fmla="*/ 64 h 64"/>
                <a:gd name="T64" fmla="*/ 78 w 122"/>
                <a:gd name="T65" fmla="*/ 60 h 64"/>
                <a:gd name="T66" fmla="*/ 72 w 122"/>
                <a:gd name="T67" fmla="*/ 56 h 64"/>
                <a:gd name="T68" fmla="*/ 62 w 122"/>
                <a:gd name="T69" fmla="*/ 54 h 64"/>
                <a:gd name="T70" fmla="*/ 54 w 122"/>
                <a:gd name="T71" fmla="*/ 54 h 64"/>
                <a:gd name="T72" fmla="*/ 42 w 122"/>
                <a:gd name="T73" fmla="*/ 48 h 64"/>
                <a:gd name="T74" fmla="*/ 30 w 122"/>
                <a:gd name="T75" fmla="*/ 44 h 64"/>
                <a:gd name="T76" fmla="*/ 20 w 122"/>
                <a:gd name="T77" fmla="*/ 42 h 64"/>
                <a:gd name="T78" fmla="*/ 14 w 122"/>
                <a:gd name="T79" fmla="*/ 40 h 64"/>
                <a:gd name="T80" fmla="*/ 8 w 122"/>
                <a:gd name="T81" fmla="*/ 34 h 64"/>
                <a:gd name="T82" fmla="*/ 4 w 122"/>
                <a:gd name="T83" fmla="*/ 30 h 64"/>
                <a:gd name="T84" fmla="*/ 2 w 122"/>
                <a:gd name="T85" fmla="*/ 24 h 64"/>
                <a:gd name="T86" fmla="*/ 0 w 122"/>
                <a:gd name="T87" fmla="*/ 14 h 64"/>
                <a:gd name="T88" fmla="*/ 0 w 122"/>
                <a:gd name="T8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2" h="64">
                  <a:moveTo>
                    <a:pt x="0" y="0"/>
                  </a:moveTo>
                  <a:lnTo>
                    <a:pt x="0" y="0"/>
                  </a:lnTo>
                  <a:lnTo>
                    <a:pt x="2" y="0"/>
                  </a:lnTo>
                  <a:lnTo>
                    <a:pt x="6" y="0"/>
                  </a:lnTo>
                  <a:lnTo>
                    <a:pt x="10" y="0"/>
                  </a:lnTo>
                  <a:lnTo>
                    <a:pt x="12" y="0"/>
                  </a:lnTo>
                  <a:lnTo>
                    <a:pt x="14" y="0"/>
                  </a:lnTo>
                  <a:lnTo>
                    <a:pt x="16" y="0"/>
                  </a:lnTo>
                  <a:lnTo>
                    <a:pt x="16" y="2"/>
                  </a:lnTo>
                  <a:lnTo>
                    <a:pt x="16" y="2"/>
                  </a:lnTo>
                  <a:lnTo>
                    <a:pt x="18" y="2"/>
                  </a:lnTo>
                  <a:lnTo>
                    <a:pt x="20" y="4"/>
                  </a:lnTo>
                  <a:lnTo>
                    <a:pt x="20" y="6"/>
                  </a:lnTo>
                  <a:lnTo>
                    <a:pt x="22" y="6"/>
                  </a:lnTo>
                  <a:lnTo>
                    <a:pt x="26" y="10"/>
                  </a:lnTo>
                  <a:lnTo>
                    <a:pt x="28" y="12"/>
                  </a:lnTo>
                  <a:lnTo>
                    <a:pt x="28" y="14"/>
                  </a:lnTo>
                  <a:lnTo>
                    <a:pt x="32" y="16"/>
                  </a:lnTo>
                  <a:lnTo>
                    <a:pt x="34" y="16"/>
                  </a:lnTo>
                  <a:lnTo>
                    <a:pt x="36" y="18"/>
                  </a:lnTo>
                  <a:lnTo>
                    <a:pt x="38" y="20"/>
                  </a:lnTo>
                  <a:lnTo>
                    <a:pt x="40" y="20"/>
                  </a:lnTo>
                  <a:lnTo>
                    <a:pt x="42" y="20"/>
                  </a:lnTo>
                  <a:lnTo>
                    <a:pt x="42" y="20"/>
                  </a:lnTo>
                  <a:lnTo>
                    <a:pt x="44" y="20"/>
                  </a:lnTo>
                  <a:lnTo>
                    <a:pt x="44" y="20"/>
                  </a:lnTo>
                  <a:lnTo>
                    <a:pt x="44" y="20"/>
                  </a:lnTo>
                  <a:lnTo>
                    <a:pt x="44" y="20"/>
                  </a:lnTo>
                  <a:lnTo>
                    <a:pt x="46" y="20"/>
                  </a:lnTo>
                  <a:lnTo>
                    <a:pt x="46" y="18"/>
                  </a:lnTo>
                  <a:lnTo>
                    <a:pt x="46" y="16"/>
                  </a:lnTo>
                  <a:lnTo>
                    <a:pt x="46" y="14"/>
                  </a:lnTo>
                  <a:lnTo>
                    <a:pt x="46" y="14"/>
                  </a:lnTo>
                  <a:lnTo>
                    <a:pt x="48" y="12"/>
                  </a:lnTo>
                  <a:lnTo>
                    <a:pt x="48" y="10"/>
                  </a:lnTo>
                  <a:lnTo>
                    <a:pt x="48" y="10"/>
                  </a:lnTo>
                  <a:lnTo>
                    <a:pt x="48" y="10"/>
                  </a:lnTo>
                  <a:lnTo>
                    <a:pt x="48" y="10"/>
                  </a:lnTo>
                  <a:lnTo>
                    <a:pt x="50" y="10"/>
                  </a:lnTo>
                  <a:lnTo>
                    <a:pt x="50" y="12"/>
                  </a:lnTo>
                  <a:lnTo>
                    <a:pt x="50" y="12"/>
                  </a:lnTo>
                  <a:lnTo>
                    <a:pt x="50" y="12"/>
                  </a:lnTo>
                  <a:lnTo>
                    <a:pt x="50" y="14"/>
                  </a:lnTo>
                  <a:lnTo>
                    <a:pt x="50" y="14"/>
                  </a:lnTo>
                  <a:lnTo>
                    <a:pt x="50" y="18"/>
                  </a:lnTo>
                  <a:lnTo>
                    <a:pt x="50" y="20"/>
                  </a:lnTo>
                  <a:lnTo>
                    <a:pt x="50" y="22"/>
                  </a:lnTo>
                  <a:lnTo>
                    <a:pt x="50" y="24"/>
                  </a:lnTo>
                  <a:lnTo>
                    <a:pt x="50" y="24"/>
                  </a:lnTo>
                  <a:lnTo>
                    <a:pt x="50" y="26"/>
                  </a:lnTo>
                  <a:lnTo>
                    <a:pt x="50" y="26"/>
                  </a:lnTo>
                  <a:lnTo>
                    <a:pt x="52" y="28"/>
                  </a:lnTo>
                  <a:lnTo>
                    <a:pt x="52" y="28"/>
                  </a:lnTo>
                  <a:lnTo>
                    <a:pt x="54" y="30"/>
                  </a:lnTo>
                  <a:lnTo>
                    <a:pt x="56" y="30"/>
                  </a:lnTo>
                  <a:lnTo>
                    <a:pt x="58" y="32"/>
                  </a:lnTo>
                  <a:lnTo>
                    <a:pt x="62" y="32"/>
                  </a:lnTo>
                  <a:lnTo>
                    <a:pt x="68" y="38"/>
                  </a:lnTo>
                  <a:lnTo>
                    <a:pt x="72" y="40"/>
                  </a:lnTo>
                  <a:lnTo>
                    <a:pt x="74" y="40"/>
                  </a:lnTo>
                  <a:lnTo>
                    <a:pt x="76" y="40"/>
                  </a:lnTo>
                  <a:lnTo>
                    <a:pt x="78" y="42"/>
                  </a:lnTo>
                  <a:lnTo>
                    <a:pt x="80" y="42"/>
                  </a:lnTo>
                  <a:lnTo>
                    <a:pt x="84" y="42"/>
                  </a:lnTo>
                  <a:lnTo>
                    <a:pt x="88" y="42"/>
                  </a:lnTo>
                  <a:lnTo>
                    <a:pt x="92" y="42"/>
                  </a:lnTo>
                  <a:lnTo>
                    <a:pt x="102" y="42"/>
                  </a:lnTo>
                  <a:lnTo>
                    <a:pt x="106" y="42"/>
                  </a:lnTo>
                  <a:lnTo>
                    <a:pt x="108" y="44"/>
                  </a:lnTo>
                  <a:lnTo>
                    <a:pt x="110" y="44"/>
                  </a:lnTo>
                  <a:lnTo>
                    <a:pt x="112" y="44"/>
                  </a:lnTo>
                  <a:lnTo>
                    <a:pt x="116" y="46"/>
                  </a:lnTo>
                  <a:lnTo>
                    <a:pt x="122" y="48"/>
                  </a:lnTo>
                  <a:lnTo>
                    <a:pt x="122" y="50"/>
                  </a:lnTo>
                  <a:lnTo>
                    <a:pt x="120" y="54"/>
                  </a:lnTo>
                  <a:lnTo>
                    <a:pt x="118" y="58"/>
                  </a:lnTo>
                  <a:lnTo>
                    <a:pt x="118" y="60"/>
                  </a:lnTo>
                  <a:lnTo>
                    <a:pt x="116" y="62"/>
                  </a:lnTo>
                  <a:lnTo>
                    <a:pt x="116" y="62"/>
                  </a:lnTo>
                  <a:lnTo>
                    <a:pt x="114" y="64"/>
                  </a:lnTo>
                  <a:lnTo>
                    <a:pt x="114" y="64"/>
                  </a:lnTo>
                  <a:lnTo>
                    <a:pt x="114" y="64"/>
                  </a:lnTo>
                  <a:lnTo>
                    <a:pt x="112" y="64"/>
                  </a:lnTo>
                  <a:lnTo>
                    <a:pt x="110" y="64"/>
                  </a:lnTo>
                  <a:lnTo>
                    <a:pt x="108" y="64"/>
                  </a:lnTo>
                  <a:lnTo>
                    <a:pt x="104" y="64"/>
                  </a:lnTo>
                  <a:lnTo>
                    <a:pt x="102" y="64"/>
                  </a:lnTo>
                  <a:lnTo>
                    <a:pt x="100" y="64"/>
                  </a:lnTo>
                  <a:lnTo>
                    <a:pt x="100" y="64"/>
                  </a:lnTo>
                  <a:lnTo>
                    <a:pt x="98" y="64"/>
                  </a:lnTo>
                  <a:lnTo>
                    <a:pt x="92" y="64"/>
                  </a:lnTo>
                  <a:lnTo>
                    <a:pt x="90" y="64"/>
                  </a:lnTo>
                  <a:lnTo>
                    <a:pt x="88" y="64"/>
                  </a:lnTo>
                  <a:lnTo>
                    <a:pt x="86" y="64"/>
                  </a:lnTo>
                  <a:lnTo>
                    <a:pt x="84" y="64"/>
                  </a:lnTo>
                  <a:lnTo>
                    <a:pt x="82" y="64"/>
                  </a:lnTo>
                  <a:lnTo>
                    <a:pt x="82" y="64"/>
                  </a:lnTo>
                  <a:lnTo>
                    <a:pt x="80" y="62"/>
                  </a:lnTo>
                  <a:lnTo>
                    <a:pt x="78" y="60"/>
                  </a:lnTo>
                  <a:lnTo>
                    <a:pt x="74" y="58"/>
                  </a:lnTo>
                  <a:lnTo>
                    <a:pt x="74" y="58"/>
                  </a:lnTo>
                  <a:lnTo>
                    <a:pt x="72" y="56"/>
                  </a:lnTo>
                  <a:lnTo>
                    <a:pt x="70" y="56"/>
                  </a:lnTo>
                  <a:lnTo>
                    <a:pt x="68" y="56"/>
                  </a:lnTo>
                  <a:lnTo>
                    <a:pt x="62" y="54"/>
                  </a:lnTo>
                  <a:lnTo>
                    <a:pt x="58" y="54"/>
                  </a:lnTo>
                  <a:lnTo>
                    <a:pt x="56" y="54"/>
                  </a:lnTo>
                  <a:lnTo>
                    <a:pt x="54" y="54"/>
                  </a:lnTo>
                  <a:lnTo>
                    <a:pt x="52" y="52"/>
                  </a:lnTo>
                  <a:lnTo>
                    <a:pt x="48" y="52"/>
                  </a:lnTo>
                  <a:lnTo>
                    <a:pt x="42" y="48"/>
                  </a:lnTo>
                  <a:lnTo>
                    <a:pt x="36" y="46"/>
                  </a:lnTo>
                  <a:lnTo>
                    <a:pt x="32" y="44"/>
                  </a:lnTo>
                  <a:lnTo>
                    <a:pt x="30" y="44"/>
                  </a:lnTo>
                  <a:lnTo>
                    <a:pt x="28" y="44"/>
                  </a:lnTo>
                  <a:lnTo>
                    <a:pt x="22" y="42"/>
                  </a:lnTo>
                  <a:lnTo>
                    <a:pt x="20" y="42"/>
                  </a:lnTo>
                  <a:lnTo>
                    <a:pt x="18" y="42"/>
                  </a:lnTo>
                  <a:lnTo>
                    <a:pt x="16" y="40"/>
                  </a:lnTo>
                  <a:lnTo>
                    <a:pt x="14" y="40"/>
                  </a:lnTo>
                  <a:lnTo>
                    <a:pt x="12" y="38"/>
                  </a:lnTo>
                  <a:lnTo>
                    <a:pt x="10" y="36"/>
                  </a:lnTo>
                  <a:lnTo>
                    <a:pt x="8" y="34"/>
                  </a:lnTo>
                  <a:lnTo>
                    <a:pt x="6" y="32"/>
                  </a:lnTo>
                  <a:lnTo>
                    <a:pt x="6" y="30"/>
                  </a:lnTo>
                  <a:lnTo>
                    <a:pt x="4" y="30"/>
                  </a:lnTo>
                  <a:lnTo>
                    <a:pt x="2" y="28"/>
                  </a:lnTo>
                  <a:lnTo>
                    <a:pt x="2" y="26"/>
                  </a:lnTo>
                  <a:lnTo>
                    <a:pt x="2" y="24"/>
                  </a:lnTo>
                  <a:lnTo>
                    <a:pt x="2" y="22"/>
                  </a:lnTo>
                  <a:lnTo>
                    <a:pt x="0" y="18"/>
                  </a:lnTo>
                  <a:lnTo>
                    <a:pt x="0" y="14"/>
                  </a:lnTo>
                  <a:lnTo>
                    <a:pt x="0" y="10"/>
                  </a:lnTo>
                  <a:lnTo>
                    <a:pt x="0" y="4"/>
                  </a:lnTo>
                  <a:lnTo>
                    <a:pt x="0"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28" name="Freeform 27"/>
            <p:cNvSpPr>
              <a:spLocks/>
            </p:cNvSpPr>
            <p:nvPr/>
          </p:nvSpPr>
          <p:spPr bwMode="auto">
            <a:xfrm>
              <a:off x="8133238" y="3136557"/>
              <a:ext cx="252019" cy="132201"/>
            </a:xfrm>
            <a:custGeom>
              <a:avLst/>
              <a:gdLst>
                <a:gd name="T0" fmla="*/ 2 w 122"/>
                <a:gd name="T1" fmla="*/ 0 h 64"/>
                <a:gd name="T2" fmla="*/ 12 w 122"/>
                <a:gd name="T3" fmla="*/ 0 h 64"/>
                <a:gd name="T4" fmla="*/ 16 w 122"/>
                <a:gd name="T5" fmla="*/ 2 h 64"/>
                <a:gd name="T6" fmla="*/ 20 w 122"/>
                <a:gd name="T7" fmla="*/ 4 h 64"/>
                <a:gd name="T8" fmla="*/ 26 w 122"/>
                <a:gd name="T9" fmla="*/ 10 h 64"/>
                <a:gd name="T10" fmla="*/ 32 w 122"/>
                <a:gd name="T11" fmla="*/ 16 h 64"/>
                <a:gd name="T12" fmla="*/ 38 w 122"/>
                <a:gd name="T13" fmla="*/ 20 h 64"/>
                <a:gd name="T14" fmla="*/ 42 w 122"/>
                <a:gd name="T15" fmla="*/ 20 h 64"/>
                <a:gd name="T16" fmla="*/ 44 w 122"/>
                <a:gd name="T17" fmla="*/ 20 h 64"/>
                <a:gd name="T18" fmla="*/ 46 w 122"/>
                <a:gd name="T19" fmla="*/ 18 h 64"/>
                <a:gd name="T20" fmla="*/ 46 w 122"/>
                <a:gd name="T21" fmla="*/ 14 h 64"/>
                <a:gd name="T22" fmla="*/ 48 w 122"/>
                <a:gd name="T23" fmla="*/ 10 h 64"/>
                <a:gd name="T24" fmla="*/ 50 w 122"/>
                <a:gd name="T25" fmla="*/ 10 h 64"/>
                <a:gd name="T26" fmla="*/ 50 w 122"/>
                <a:gd name="T27" fmla="*/ 12 h 64"/>
                <a:gd name="T28" fmla="*/ 50 w 122"/>
                <a:gd name="T29" fmla="*/ 18 h 64"/>
                <a:gd name="T30" fmla="*/ 50 w 122"/>
                <a:gd name="T31" fmla="*/ 24 h 64"/>
                <a:gd name="T32" fmla="*/ 50 w 122"/>
                <a:gd name="T33" fmla="*/ 26 h 64"/>
                <a:gd name="T34" fmla="*/ 54 w 122"/>
                <a:gd name="T35" fmla="*/ 30 h 64"/>
                <a:gd name="T36" fmla="*/ 62 w 122"/>
                <a:gd name="T37" fmla="*/ 32 h 64"/>
                <a:gd name="T38" fmla="*/ 74 w 122"/>
                <a:gd name="T39" fmla="*/ 40 h 64"/>
                <a:gd name="T40" fmla="*/ 80 w 122"/>
                <a:gd name="T41" fmla="*/ 42 h 64"/>
                <a:gd name="T42" fmla="*/ 92 w 122"/>
                <a:gd name="T43" fmla="*/ 42 h 64"/>
                <a:gd name="T44" fmla="*/ 108 w 122"/>
                <a:gd name="T45" fmla="*/ 44 h 64"/>
                <a:gd name="T46" fmla="*/ 116 w 122"/>
                <a:gd name="T47" fmla="*/ 46 h 64"/>
                <a:gd name="T48" fmla="*/ 120 w 122"/>
                <a:gd name="T49" fmla="*/ 54 h 64"/>
                <a:gd name="T50" fmla="*/ 116 w 122"/>
                <a:gd name="T51" fmla="*/ 62 h 64"/>
                <a:gd name="T52" fmla="*/ 114 w 122"/>
                <a:gd name="T53" fmla="*/ 64 h 64"/>
                <a:gd name="T54" fmla="*/ 110 w 122"/>
                <a:gd name="T55" fmla="*/ 64 h 64"/>
                <a:gd name="T56" fmla="*/ 102 w 122"/>
                <a:gd name="T57" fmla="*/ 64 h 64"/>
                <a:gd name="T58" fmla="*/ 98 w 122"/>
                <a:gd name="T59" fmla="*/ 64 h 64"/>
                <a:gd name="T60" fmla="*/ 88 w 122"/>
                <a:gd name="T61" fmla="*/ 64 h 64"/>
                <a:gd name="T62" fmla="*/ 82 w 122"/>
                <a:gd name="T63" fmla="*/ 64 h 64"/>
                <a:gd name="T64" fmla="*/ 78 w 122"/>
                <a:gd name="T65" fmla="*/ 60 h 64"/>
                <a:gd name="T66" fmla="*/ 72 w 122"/>
                <a:gd name="T67" fmla="*/ 56 h 64"/>
                <a:gd name="T68" fmla="*/ 62 w 122"/>
                <a:gd name="T69" fmla="*/ 54 h 64"/>
                <a:gd name="T70" fmla="*/ 54 w 122"/>
                <a:gd name="T71" fmla="*/ 54 h 64"/>
                <a:gd name="T72" fmla="*/ 42 w 122"/>
                <a:gd name="T73" fmla="*/ 48 h 64"/>
                <a:gd name="T74" fmla="*/ 30 w 122"/>
                <a:gd name="T75" fmla="*/ 44 h 64"/>
                <a:gd name="T76" fmla="*/ 20 w 122"/>
                <a:gd name="T77" fmla="*/ 42 h 64"/>
                <a:gd name="T78" fmla="*/ 14 w 122"/>
                <a:gd name="T79" fmla="*/ 40 h 64"/>
                <a:gd name="T80" fmla="*/ 8 w 122"/>
                <a:gd name="T81" fmla="*/ 34 h 64"/>
                <a:gd name="T82" fmla="*/ 4 w 122"/>
                <a:gd name="T83" fmla="*/ 30 h 64"/>
                <a:gd name="T84" fmla="*/ 2 w 122"/>
                <a:gd name="T85" fmla="*/ 24 h 64"/>
                <a:gd name="T86" fmla="*/ 0 w 122"/>
                <a:gd name="T87" fmla="*/ 14 h 64"/>
                <a:gd name="T88" fmla="*/ 0 w 122"/>
                <a:gd name="T8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2" h="64">
                  <a:moveTo>
                    <a:pt x="0" y="0"/>
                  </a:moveTo>
                  <a:lnTo>
                    <a:pt x="0" y="0"/>
                  </a:lnTo>
                  <a:lnTo>
                    <a:pt x="2" y="0"/>
                  </a:lnTo>
                  <a:lnTo>
                    <a:pt x="6" y="0"/>
                  </a:lnTo>
                  <a:lnTo>
                    <a:pt x="10" y="0"/>
                  </a:lnTo>
                  <a:lnTo>
                    <a:pt x="12" y="0"/>
                  </a:lnTo>
                  <a:lnTo>
                    <a:pt x="14" y="0"/>
                  </a:lnTo>
                  <a:lnTo>
                    <a:pt x="16" y="0"/>
                  </a:lnTo>
                  <a:lnTo>
                    <a:pt x="16" y="2"/>
                  </a:lnTo>
                  <a:lnTo>
                    <a:pt x="16" y="2"/>
                  </a:lnTo>
                  <a:lnTo>
                    <a:pt x="18" y="2"/>
                  </a:lnTo>
                  <a:lnTo>
                    <a:pt x="20" y="4"/>
                  </a:lnTo>
                  <a:lnTo>
                    <a:pt x="20" y="6"/>
                  </a:lnTo>
                  <a:lnTo>
                    <a:pt x="22" y="6"/>
                  </a:lnTo>
                  <a:lnTo>
                    <a:pt x="26" y="10"/>
                  </a:lnTo>
                  <a:lnTo>
                    <a:pt x="28" y="12"/>
                  </a:lnTo>
                  <a:lnTo>
                    <a:pt x="28" y="14"/>
                  </a:lnTo>
                  <a:lnTo>
                    <a:pt x="32" y="16"/>
                  </a:lnTo>
                  <a:lnTo>
                    <a:pt x="34" y="16"/>
                  </a:lnTo>
                  <a:lnTo>
                    <a:pt x="36" y="18"/>
                  </a:lnTo>
                  <a:lnTo>
                    <a:pt x="38" y="20"/>
                  </a:lnTo>
                  <a:lnTo>
                    <a:pt x="40" y="20"/>
                  </a:lnTo>
                  <a:lnTo>
                    <a:pt x="42" y="20"/>
                  </a:lnTo>
                  <a:lnTo>
                    <a:pt x="42" y="20"/>
                  </a:lnTo>
                  <a:lnTo>
                    <a:pt x="44" y="20"/>
                  </a:lnTo>
                  <a:lnTo>
                    <a:pt x="44" y="20"/>
                  </a:lnTo>
                  <a:lnTo>
                    <a:pt x="44" y="20"/>
                  </a:lnTo>
                  <a:lnTo>
                    <a:pt x="44" y="20"/>
                  </a:lnTo>
                  <a:lnTo>
                    <a:pt x="46" y="20"/>
                  </a:lnTo>
                  <a:lnTo>
                    <a:pt x="46" y="18"/>
                  </a:lnTo>
                  <a:lnTo>
                    <a:pt x="46" y="16"/>
                  </a:lnTo>
                  <a:lnTo>
                    <a:pt x="46" y="14"/>
                  </a:lnTo>
                  <a:lnTo>
                    <a:pt x="46" y="14"/>
                  </a:lnTo>
                  <a:lnTo>
                    <a:pt x="48" y="12"/>
                  </a:lnTo>
                  <a:lnTo>
                    <a:pt x="48" y="10"/>
                  </a:lnTo>
                  <a:lnTo>
                    <a:pt x="48" y="10"/>
                  </a:lnTo>
                  <a:lnTo>
                    <a:pt x="48" y="10"/>
                  </a:lnTo>
                  <a:lnTo>
                    <a:pt x="48" y="10"/>
                  </a:lnTo>
                  <a:lnTo>
                    <a:pt x="50" y="10"/>
                  </a:lnTo>
                  <a:lnTo>
                    <a:pt x="50" y="12"/>
                  </a:lnTo>
                  <a:lnTo>
                    <a:pt x="50" y="12"/>
                  </a:lnTo>
                  <a:lnTo>
                    <a:pt x="50" y="12"/>
                  </a:lnTo>
                  <a:lnTo>
                    <a:pt x="50" y="14"/>
                  </a:lnTo>
                  <a:lnTo>
                    <a:pt x="50" y="14"/>
                  </a:lnTo>
                  <a:lnTo>
                    <a:pt x="50" y="18"/>
                  </a:lnTo>
                  <a:lnTo>
                    <a:pt x="50" y="20"/>
                  </a:lnTo>
                  <a:lnTo>
                    <a:pt x="50" y="22"/>
                  </a:lnTo>
                  <a:lnTo>
                    <a:pt x="50" y="24"/>
                  </a:lnTo>
                  <a:lnTo>
                    <a:pt x="50" y="24"/>
                  </a:lnTo>
                  <a:lnTo>
                    <a:pt x="50" y="26"/>
                  </a:lnTo>
                  <a:lnTo>
                    <a:pt x="50" y="26"/>
                  </a:lnTo>
                  <a:lnTo>
                    <a:pt x="52" y="28"/>
                  </a:lnTo>
                  <a:lnTo>
                    <a:pt x="52" y="28"/>
                  </a:lnTo>
                  <a:lnTo>
                    <a:pt x="54" y="30"/>
                  </a:lnTo>
                  <a:lnTo>
                    <a:pt x="56" y="30"/>
                  </a:lnTo>
                  <a:lnTo>
                    <a:pt x="58" y="32"/>
                  </a:lnTo>
                  <a:lnTo>
                    <a:pt x="62" y="32"/>
                  </a:lnTo>
                  <a:lnTo>
                    <a:pt x="68" y="38"/>
                  </a:lnTo>
                  <a:lnTo>
                    <a:pt x="72" y="40"/>
                  </a:lnTo>
                  <a:lnTo>
                    <a:pt x="74" y="40"/>
                  </a:lnTo>
                  <a:lnTo>
                    <a:pt x="76" y="40"/>
                  </a:lnTo>
                  <a:lnTo>
                    <a:pt x="78" y="42"/>
                  </a:lnTo>
                  <a:lnTo>
                    <a:pt x="80" y="42"/>
                  </a:lnTo>
                  <a:lnTo>
                    <a:pt x="84" y="42"/>
                  </a:lnTo>
                  <a:lnTo>
                    <a:pt x="88" y="42"/>
                  </a:lnTo>
                  <a:lnTo>
                    <a:pt x="92" y="42"/>
                  </a:lnTo>
                  <a:lnTo>
                    <a:pt x="102" y="42"/>
                  </a:lnTo>
                  <a:lnTo>
                    <a:pt x="106" y="42"/>
                  </a:lnTo>
                  <a:lnTo>
                    <a:pt x="108" y="44"/>
                  </a:lnTo>
                  <a:lnTo>
                    <a:pt x="110" y="44"/>
                  </a:lnTo>
                  <a:lnTo>
                    <a:pt x="112" y="44"/>
                  </a:lnTo>
                  <a:lnTo>
                    <a:pt x="116" y="46"/>
                  </a:lnTo>
                  <a:lnTo>
                    <a:pt x="122" y="48"/>
                  </a:lnTo>
                  <a:lnTo>
                    <a:pt x="122" y="50"/>
                  </a:lnTo>
                  <a:lnTo>
                    <a:pt x="120" y="54"/>
                  </a:lnTo>
                  <a:lnTo>
                    <a:pt x="118" y="58"/>
                  </a:lnTo>
                  <a:lnTo>
                    <a:pt x="118" y="60"/>
                  </a:lnTo>
                  <a:lnTo>
                    <a:pt x="116" y="62"/>
                  </a:lnTo>
                  <a:lnTo>
                    <a:pt x="116" y="62"/>
                  </a:lnTo>
                  <a:lnTo>
                    <a:pt x="114" y="64"/>
                  </a:lnTo>
                  <a:lnTo>
                    <a:pt x="114" y="64"/>
                  </a:lnTo>
                  <a:lnTo>
                    <a:pt x="114" y="64"/>
                  </a:lnTo>
                  <a:lnTo>
                    <a:pt x="112" y="64"/>
                  </a:lnTo>
                  <a:lnTo>
                    <a:pt x="110" y="64"/>
                  </a:lnTo>
                  <a:lnTo>
                    <a:pt x="108" y="64"/>
                  </a:lnTo>
                  <a:lnTo>
                    <a:pt x="104" y="64"/>
                  </a:lnTo>
                  <a:lnTo>
                    <a:pt x="102" y="64"/>
                  </a:lnTo>
                  <a:lnTo>
                    <a:pt x="100" y="64"/>
                  </a:lnTo>
                  <a:lnTo>
                    <a:pt x="100" y="64"/>
                  </a:lnTo>
                  <a:lnTo>
                    <a:pt x="98" y="64"/>
                  </a:lnTo>
                  <a:lnTo>
                    <a:pt x="92" y="64"/>
                  </a:lnTo>
                  <a:lnTo>
                    <a:pt x="90" y="64"/>
                  </a:lnTo>
                  <a:lnTo>
                    <a:pt x="88" y="64"/>
                  </a:lnTo>
                  <a:lnTo>
                    <a:pt x="86" y="64"/>
                  </a:lnTo>
                  <a:lnTo>
                    <a:pt x="84" y="64"/>
                  </a:lnTo>
                  <a:lnTo>
                    <a:pt x="82" y="64"/>
                  </a:lnTo>
                  <a:lnTo>
                    <a:pt x="82" y="64"/>
                  </a:lnTo>
                  <a:lnTo>
                    <a:pt x="80" y="62"/>
                  </a:lnTo>
                  <a:lnTo>
                    <a:pt x="78" y="60"/>
                  </a:lnTo>
                  <a:lnTo>
                    <a:pt x="74" y="58"/>
                  </a:lnTo>
                  <a:lnTo>
                    <a:pt x="74" y="58"/>
                  </a:lnTo>
                  <a:lnTo>
                    <a:pt x="72" y="56"/>
                  </a:lnTo>
                  <a:lnTo>
                    <a:pt x="70" y="56"/>
                  </a:lnTo>
                  <a:lnTo>
                    <a:pt x="68" y="56"/>
                  </a:lnTo>
                  <a:lnTo>
                    <a:pt x="62" y="54"/>
                  </a:lnTo>
                  <a:lnTo>
                    <a:pt x="58" y="54"/>
                  </a:lnTo>
                  <a:lnTo>
                    <a:pt x="56" y="54"/>
                  </a:lnTo>
                  <a:lnTo>
                    <a:pt x="54" y="54"/>
                  </a:lnTo>
                  <a:lnTo>
                    <a:pt x="52" y="52"/>
                  </a:lnTo>
                  <a:lnTo>
                    <a:pt x="48" y="52"/>
                  </a:lnTo>
                  <a:lnTo>
                    <a:pt x="42" y="48"/>
                  </a:lnTo>
                  <a:lnTo>
                    <a:pt x="36" y="46"/>
                  </a:lnTo>
                  <a:lnTo>
                    <a:pt x="32" y="44"/>
                  </a:lnTo>
                  <a:lnTo>
                    <a:pt x="30" y="44"/>
                  </a:lnTo>
                  <a:lnTo>
                    <a:pt x="28" y="44"/>
                  </a:lnTo>
                  <a:lnTo>
                    <a:pt x="22" y="42"/>
                  </a:lnTo>
                  <a:lnTo>
                    <a:pt x="20" y="42"/>
                  </a:lnTo>
                  <a:lnTo>
                    <a:pt x="18" y="42"/>
                  </a:lnTo>
                  <a:lnTo>
                    <a:pt x="16" y="40"/>
                  </a:lnTo>
                  <a:lnTo>
                    <a:pt x="14" y="40"/>
                  </a:lnTo>
                  <a:lnTo>
                    <a:pt x="12" y="38"/>
                  </a:lnTo>
                  <a:lnTo>
                    <a:pt x="10" y="36"/>
                  </a:lnTo>
                  <a:lnTo>
                    <a:pt x="8" y="34"/>
                  </a:lnTo>
                  <a:lnTo>
                    <a:pt x="6" y="32"/>
                  </a:lnTo>
                  <a:lnTo>
                    <a:pt x="6" y="30"/>
                  </a:lnTo>
                  <a:lnTo>
                    <a:pt x="4" y="30"/>
                  </a:lnTo>
                  <a:lnTo>
                    <a:pt x="2" y="28"/>
                  </a:lnTo>
                  <a:lnTo>
                    <a:pt x="2" y="26"/>
                  </a:lnTo>
                  <a:lnTo>
                    <a:pt x="2" y="24"/>
                  </a:lnTo>
                  <a:lnTo>
                    <a:pt x="2" y="22"/>
                  </a:lnTo>
                  <a:lnTo>
                    <a:pt x="0" y="18"/>
                  </a:lnTo>
                  <a:lnTo>
                    <a:pt x="0" y="14"/>
                  </a:lnTo>
                  <a:lnTo>
                    <a:pt x="0" y="10"/>
                  </a:lnTo>
                  <a:lnTo>
                    <a:pt x="0" y="4"/>
                  </a:lnTo>
                  <a:lnTo>
                    <a:pt x="0" y="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29" name="Freeform 28"/>
            <p:cNvSpPr>
              <a:spLocks/>
            </p:cNvSpPr>
            <p:nvPr/>
          </p:nvSpPr>
          <p:spPr bwMode="auto">
            <a:xfrm>
              <a:off x="8133238" y="3136557"/>
              <a:ext cx="252019" cy="132201"/>
            </a:xfrm>
            <a:custGeom>
              <a:avLst/>
              <a:gdLst>
                <a:gd name="T0" fmla="*/ 2 w 122"/>
                <a:gd name="T1" fmla="*/ 0 h 64"/>
                <a:gd name="T2" fmla="*/ 12 w 122"/>
                <a:gd name="T3" fmla="*/ 0 h 64"/>
                <a:gd name="T4" fmla="*/ 16 w 122"/>
                <a:gd name="T5" fmla="*/ 2 h 64"/>
                <a:gd name="T6" fmla="*/ 20 w 122"/>
                <a:gd name="T7" fmla="*/ 4 h 64"/>
                <a:gd name="T8" fmla="*/ 26 w 122"/>
                <a:gd name="T9" fmla="*/ 10 h 64"/>
                <a:gd name="T10" fmla="*/ 32 w 122"/>
                <a:gd name="T11" fmla="*/ 16 h 64"/>
                <a:gd name="T12" fmla="*/ 38 w 122"/>
                <a:gd name="T13" fmla="*/ 20 h 64"/>
                <a:gd name="T14" fmla="*/ 42 w 122"/>
                <a:gd name="T15" fmla="*/ 20 h 64"/>
                <a:gd name="T16" fmla="*/ 44 w 122"/>
                <a:gd name="T17" fmla="*/ 20 h 64"/>
                <a:gd name="T18" fmla="*/ 46 w 122"/>
                <a:gd name="T19" fmla="*/ 18 h 64"/>
                <a:gd name="T20" fmla="*/ 46 w 122"/>
                <a:gd name="T21" fmla="*/ 14 h 64"/>
                <a:gd name="T22" fmla="*/ 48 w 122"/>
                <a:gd name="T23" fmla="*/ 10 h 64"/>
                <a:gd name="T24" fmla="*/ 50 w 122"/>
                <a:gd name="T25" fmla="*/ 10 h 64"/>
                <a:gd name="T26" fmla="*/ 50 w 122"/>
                <a:gd name="T27" fmla="*/ 12 h 64"/>
                <a:gd name="T28" fmla="*/ 50 w 122"/>
                <a:gd name="T29" fmla="*/ 18 h 64"/>
                <a:gd name="T30" fmla="*/ 50 w 122"/>
                <a:gd name="T31" fmla="*/ 24 h 64"/>
                <a:gd name="T32" fmla="*/ 50 w 122"/>
                <a:gd name="T33" fmla="*/ 26 h 64"/>
                <a:gd name="T34" fmla="*/ 54 w 122"/>
                <a:gd name="T35" fmla="*/ 30 h 64"/>
                <a:gd name="T36" fmla="*/ 62 w 122"/>
                <a:gd name="T37" fmla="*/ 32 h 64"/>
                <a:gd name="T38" fmla="*/ 74 w 122"/>
                <a:gd name="T39" fmla="*/ 40 h 64"/>
                <a:gd name="T40" fmla="*/ 80 w 122"/>
                <a:gd name="T41" fmla="*/ 42 h 64"/>
                <a:gd name="T42" fmla="*/ 92 w 122"/>
                <a:gd name="T43" fmla="*/ 42 h 64"/>
                <a:gd name="T44" fmla="*/ 108 w 122"/>
                <a:gd name="T45" fmla="*/ 44 h 64"/>
                <a:gd name="T46" fmla="*/ 116 w 122"/>
                <a:gd name="T47" fmla="*/ 46 h 64"/>
                <a:gd name="T48" fmla="*/ 120 w 122"/>
                <a:gd name="T49" fmla="*/ 54 h 64"/>
                <a:gd name="T50" fmla="*/ 116 w 122"/>
                <a:gd name="T51" fmla="*/ 62 h 64"/>
                <a:gd name="T52" fmla="*/ 114 w 122"/>
                <a:gd name="T53" fmla="*/ 64 h 64"/>
                <a:gd name="T54" fmla="*/ 110 w 122"/>
                <a:gd name="T55" fmla="*/ 64 h 64"/>
                <a:gd name="T56" fmla="*/ 102 w 122"/>
                <a:gd name="T57" fmla="*/ 64 h 64"/>
                <a:gd name="T58" fmla="*/ 98 w 122"/>
                <a:gd name="T59" fmla="*/ 64 h 64"/>
                <a:gd name="T60" fmla="*/ 88 w 122"/>
                <a:gd name="T61" fmla="*/ 64 h 64"/>
                <a:gd name="T62" fmla="*/ 82 w 122"/>
                <a:gd name="T63" fmla="*/ 64 h 64"/>
                <a:gd name="T64" fmla="*/ 78 w 122"/>
                <a:gd name="T65" fmla="*/ 60 h 64"/>
                <a:gd name="T66" fmla="*/ 72 w 122"/>
                <a:gd name="T67" fmla="*/ 56 h 64"/>
                <a:gd name="T68" fmla="*/ 62 w 122"/>
                <a:gd name="T69" fmla="*/ 54 h 64"/>
                <a:gd name="T70" fmla="*/ 54 w 122"/>
                <a:gd name="T71" fmla="*/ 54 h 64"/>
                <a:gd name="T72" fmla="*/ 42 w 122"/>
                <a:gd name="T73" fmla="*/ 48 h 64"/>
                <a:gd name="T74" fmla="*/ 30 w 122"/>
                <a:gd name="T75" fmla="*/ 44 h 64"/>
                <a:gd name="T76" fmla="*/ 20 w 122"/>
                <a:gd name="T77" fmla="*/ 42 h 64"/>
                <a:gd name="T78" fmla="*/ 14 w 122"/>
                <a:gd name="T79" fmla="*/ 40 h 64"/>
                <a:gd name="T80" fmla="*/ 8 w 122"/>
                <a:gd name="T81" fmla="*/ 34 h 64"/>
                <a:gd name="T82" fmla="*/ 4 w 122"/>
                <a:gd name="T83" fmla="*/ 30 h 64"/>
                <a:gd name="T84" fmla="*/ 2 w 122"/>
                <a:gd name="T85" fmla="*/ 24 h 64"/>
                <a:gd name="T86" fmla="*/ 0 w 122"/>
                <a:gd name="T87" fmla="*/ 14 h 64"/>
                <a:gd name="T88" fmla="*/ 0 w 122"/>
                <a:gd name="T8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2" h="64">
                  <a:moveTo>
                    <a:pt x="0" y="0"/>
                  </a:moveTo>
                  <a:lnTo>
                    <a:pt x="0" y="0"/>
                  </a:lnTo>
                  <a:lnTo>
                    <a:pt x="2" y="0"/>
                  </a:lnTo>
                  <a:lnTo>
                    <a:pt x="6" y="0"/>
                  </a:lnTo>
                  <a:lnTo>
                    <a:pt x="10" y="0"/>
                  </a:lnTo>
                  <a:lnTo>
                    <a:pt x="12" y="0"/>
                  </a:lnTo>
                  <a:lnTo>
                    <a:pt x="14" y="0"/>
                  </a:lnTo>
                  <a:lnTo>
                    <a:pt x="16" y="0"/>
                  </a:lnTo>
                  <a:lnTo>
                    <a:pt x="16" y="2"/>
                  </a:lnTo>
                  <a:lnTo>
                    <a:pt x="16" y="2"/>
                  </a:lnTo>
                  <a:lnTo>
                    <a:pt x="18" y="2"/>
                  </a:lnTo>
                  <a:lnTo>
                    <a:pt x="20" y="4"/>
                  </a:lnTo>
                  <a:lnTo>
                    <a:pt x="20" y="6"/>
                  </a:lnTo>
                  <a:lnTo>
                    <a:pt x="22" y="6"/>
                  </a:lnTo>
                  <a:lnTo>
                    <a:pt x="26" y="10"/>
                  </a:lnTo>
                  <a:lnTo>
                    <a:pt x="28" y="12"/>
                  </a:lnTo>
                  <a:lnTo>
                    <a:pt x="28" y="14"/>
                  </a:lnTo>
                  <a:lnTo>
                    <a:pt x="32" y="16"/>
                  </a:lnTo>
                  <a:lnTo>
                    <a:pt x="34" y="16"/>
                  </a:lnTo>
                  <a:lnTo>
                    <a:pt x="36" y="18"/>
                  </a:lnTo>
                  <a:lnTo>
                    <a:pt x="38" y="20"/>
                  </a:lnTo>
                  <a:lnTo>
                    <a:pt x="40" y="20"/>
                  </a:lnTo>
                  <a:lnTo>
                    <a:pt x="42" y="20"/>
                  </a:lnTo>
                  <a:lnTo>
                    <a:pt x="42" y="20"/>
                  </a:lnTo>
                  <a:lnTo>
                    <a:pt x="44" y="20"/>
                  </a:lnTo>
                  <a:lnTo>
                    <a:pt x="44" y="20"/>
                  </a:lnTo>
                  <a:lnTo>
                    <a:pt x="44" y="20"/>
                  </a:lnTo>
                  <a:lnTo>
                    <a:pt x="44" y="20"/>
                  </a:lnTo>
                  <a:lnTo>
                    <a:pt x="46" y="20"/>
                  </a:lnTo>
                  <a:lnTo>
                    <a:pt x="46" y="18"/>
                  </a:lnTo>
                  <a:lnTo>
                    <a:pt x="46" y="16"/>
                  </a:lnTo>
                  <a:lnTo>
                    <a:pt x="46" y="14"/>
                  </a:lnTo>
                  <a:lnTo>
                    <a:pt x="46" y="14"/>
                  </a:lnTo>
                  <a:lnTo>
                    <a:pt x="48" y="12"/>
                  </a:lnTo>
                  <a:lnTo>
                    <a:pt x="48" y="10"/>
                  </a:lnTo>
                  <a:lnTo>
                    <a:pt x="48" y="10"/>
                  </a:lnTo>
                  <a:lnTo>
                    <a:pt x="48" y="10"/>
                  </a:lnTo>
                  <a:lnTo>
                    <a:pt x="48" y="10"/>
                  </a:lnTo>
                  <a:lnTo>
                    <a:pt x="50" y="10"/>
                  </a:lnTo>
                  <a:lnTo>
                    <a:pt x="50" y="12"/>
                  </a:lnTo>
                  <a:lnTo>
                    <a:pt x="50" y="12"/>
                  </a:lnTo>
                  <a:lnTo>
                    <a:pt x="50" y="12"/>
                  </a:lnTo>
                  <a:lnTo>
                    <a:pt x="50" y="14"/>
                  </a:lnTo>
                  <a:lnTo>
                    <a:pt x="50" y="14"/>
                  </a:lnTo>
                  <a:lnTo>
                    <a:pt x="50" y="18"/>
                  </a:lnTo>
                  <a:lnTo>
                    <a:pt x="50" y="20"/>
                  </a:lnTo>
                  <a:lnTo>
                    <a:pt x="50" y="22"/>
                  </a:lnTo>
                  <a:lnTo>
                    <a:pt x="50" y="24"/>
                  </a:lnTo>
                  <a:lnTo>
                    <a:pt x="50" y="24"/>
                  </a:lnTo>
                  <a:lnTo>
                    <a:pt x="50" y="26"/>
                  </a:lnTo>
                  <a:lnTo>
                    <a:pt x="50" y="26"/>
                  </a:lnTo>
                  <a:lnTo>
                    <a:pt x="52" y="28"/>
                  </a:lnTo>
                  <a:lnTo>
                    <a:pt x="52" y="28"/>
                  </a:lnTo>
                  <a:lnTo>
                    <a:pt x="54" y="30"/>
                  </a:lnTo>
                  <a:lnTo>
                    <a:pt x="56" y="30"/>
                  </a:lnTo>
                  <a:lnTo>
                    <a:pt x="58" y="32"/>
                  </a:lnTo>
                  <a:lnTo>
                    <a:pt x="62" y="32"/>
                  </a:lnTo>
                  <a:lnTo>
                    <a:pt x="68" y="38"/>
                  </a:lnTo>
                  <a:lnTo>
                    <a:pt x="72" y="40"/>
                  </a:lnTo>
                  <a:lnTo>
                    <a:pt x="74" y="40"/>
                  </a:lnTo>
                  <a:lnTo>
                    <a:pt x="76" y="40"/>
                  </a:lnTo>
                  <a:lnTo>
                    <a:pt x="78" y="42"/>
                  </a:lnTo>
                  <a:lnTo>
                    <a:pt x="80" y="42"/>
                  </a:lnTo>
                  <a:lnTo>
                    <a:pt x="84" y="42"/>
                  </a:lnTo>
                  <a:lnTo>
                    <a:pt x="88" y="42"/>
                  </a:lnTo>
                  <a:lnTo>
                    <a:pt x="92" y="42"/>
                  </a:lnTo>
                  <a:lnTo>
                    <a:pt x="102" y="42"/>
                  </a:lnTo>
                  <a:lnTo>
                    <a:pt x="106" y="42"/>
                  </a:lnTo>
                  <a:lnTo>
                    <a:pt x="108" y="44"/>
                  </a:lnTo>
                  <a:lnTo>
                    <a:pt x="110" y="44"/>
                  </a:lnTo>
                  <a:lnTo>
                    <a:pt x="112" y="44"/>
                  </a:lnTo>
                  <a:lnTo>
                    <a:pt x="116" y="46"/>
                  </a:lnTo>
                  <a:lnTo>
                    <a:pt x="122" y="48"/>
                  </a:lnTo>
                  <a:lnTo>
                    <a:pt x="122" y="50"/>
                  </a:lnTo>
                  <a:lnTo>
                    <a:pt x="120" y="54"/>
                  </a:lnTo>
                  <a:lnTo>
                    <a:pt x="118" y="58"/>
                  </a:lnTo>
                  <a:lnTo>
                    <a:pt x="118" y="60"/>
                  </a:lnTo>
                  <a:lnTo>
                    <a:pt x="116" y="62"/>
                  </a:lnTo>
                  <a:lnTo>
                    <a:pt x="116" y="62"/>
                  </a:lnTo>
                  <a:lnTo>
                    <a:pt x="114" y="64"/>
                  </a:lnTo>
                  <a:lnTo>
                    <a:pt x="114" y="64"/>
                  </a:lnTo>
                  <a:lnTo>
                    <a:pt x="114" y="64"/>
                  </a:lnTo>
                  <a:lnTo>
                    <a:pt x="112" y="64"/>
                  </a:lnTo>
                  <a:lnTo>
                    <a:pt x="110" y="64"/>
                  </a:lnTo>
                  <a:lnTo>
                    <a:pt x="108" y="64"/>
                  </a:lnTo>
                  <a:lnTo>
                    <a:pt x="104" y="64"/>
                  </a:lnTo>
                  <a:lnTo>
                    <a:pt x="102" y="64"/>
                  </a:lnTo>
                  <a:lnTo>
                    <a:pt x="100" y="64"/>
                  </a:lnTo>
                  <a:lnTo>
                    <a:pt x="100" y="64"/>
                  </a:lnTo>
                  <a:lnTo>
                    <a:pt x="98" y="64"/>
                  </a:lnTo>
                  <a:lnTo>
                    <a:pt x="92" y="64"/>
                  </a:lnTo>
                  <a:lnTo>
                    <a:pt x="90" y="64"/>
                  </a:lnTo>
                  <a:lnTo>
                    <a:pt x="88" y="64"/>
                  </a:lnTo>
                  <a:lnTo>
                    <a:pt x="86" y="64"/>
                  </a:lnTo>
                  <a:lnTo>
                    <a:pt x="84" y="64"/>
                  </a:lnTo>
                  <a:lnTo>
                    <a:pt x="82" y="64"/>
                  </a:lnTo>
                  <a:lnTo>
                    <a:pt x="82" y="64"/>
                  </a:lnTo>
                  <a:lnTo>
                    <a:pt x="80" y="62"/>
                  </a:lnTo>
                  <a:lnTo>
                    <a:pt x="78" y="60"/>
                  </a:lnTo>
                  <a:lnTo>
                    <a:pt x="74" y="58"/>
                  </a:lnTo>
                  <a:lnTo>
                    <a:pt x="74" y="58"/>
                  </a:lnTo>
                  <a:lnTo>
                    <a:pt x="72" y="56"/>
                  </a:lnTo>
                  <a:lnTo>
                    <a:pt x="70" y="56"/>
                  </a:lnTo>
                  <a:lnTo>
                    <a:pt x="68" y="56"/>
                  </a:lnTo>
                  <a:lnTo>
                    <a:pt x="62" y="54"/>
                  </a:lnTo>
                  <a:lnTo>
                    <a:pt x="58" y="54"/>
                  </a:lnTo>
                  <a:lnTo>
                    <a:pt x="56" y="54"/>
                  </a:lnTo>
                  <a:lnTo>
                    <a:pt x="54" y="54"/>
                  </a:lnTo>
                  <a:lnTo>
                    <a:pt x="52" y="52"/>
                  </a:lnTo>
                  <a:lnTo>
                    <a:pt x="48" y="52"/>
                  </a:lnTo>
                  <a:lnTo>
                    <a:pt x="42" y="48"/>
                  </a:lnTo>
                  <a:lnTo>
                    <a:pt x="36" y="46"/>
                  </a:lnTo>
                  <a:lnTo>
                    <a:pt x="32" y="44"/>
                  </a:lnTo>
                  <a:lnTo>
                    <a:pt x="30" y="44"/>
                  </a:lnTo>
                  <a:lnTo>
                    <a:pt x="28" y="44"/>
                  </a:lnTo>
                  <a:lnTo>
                    <a:pt x="22" y="42"/>
                  </a:lnTo>
                  <a:lnTo>
                    <a:pt x="20" y="42"/>
                  </a:lnTo>
                  <a:lnTo>
                    <a:pt x="18" y="42"/>
                  </a:lnTo>
                  <a:lnTo>
                    <a:pt x="16" y="40"/>
                  </a:lnTo>
                  <a:lnTo>
                    <a:pt x="14" y="40"/>
                  </a:lnTo>
                  <a:lnTo>
                    <a:pt x="12" y="38"/>
                  </a:lnTo>
                  <a:lnTo>
                    <a:pt x="10" y="36"/>
                  </a:lnTo>
                  <a:lnTo>
                    <a:pt x="8" y="34"/>
                  </a:lnTo>
                  <a:lnTo>
                    <a:pt x="6" y="32"/>
                  </a:lnTo>
                  <a:lnTo>
                    <a:pt x="6" y="30"/>
                  </a:lnTo>
                  <a:lnTo>
                    <a:pt x="4" y="30"/>
                  </a:lnTo>
                  <a:lnTo>
                    <a:pt x="2" y="28"/>
                  </a:lnTo>
                  <a:lnTo>
                    <a:pt x="2" y="26"/>
                  </a:lnTo>
                  <a:lnTo>
                    <a:pt x="2" y="24"/>
                  </a:lnTo>
                  <a:lnTo>
                    <a:pt x="2" y="22"/>
                  </a:lnTo>
                  <a:lnTo>
                    <a:pt x="0" y="18"/>
                  </a:lnTo>
                  <a:lnTo>
                    <a:pt x="0" y="14"/>
                  </a:lnTo>
                  <a:lnTo>
                    <a:pt x="0" y="10"/>
                  </a:lnTo>
                  <a:lnTo>
                    <a:pt x="0" y="4"/>
                  </a:lnTo>
                  <a:lnTo>
                    <a:pt x="0"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30" name="Freeform 31"/>
            <p:cNvSpPr>
              <a:spLocks/>
            </p:cNvSpPr>
            <p:nvPr/>
          </p:nvSpPr>
          <p:spPr bwMode="auto">
            <a:xfrm>
              <a:off x="8682720" y="3454665"/>
              <a:ext cx="239624" cy="413128"/>
            </a:xfrm>
            <a:custGeom>
              <a:avLst/>
              <a:gdLst>
                <a:gd name="T0" fmla="*/ 20 w 116"/>
                <a:gd name="T1" fmla="*/ 172 h 200"/>
                <a:gd name="T2" fmla="*/ 26 w 116"/>
                <a:gd name="T3" fmla="*/ 162 h 200"/>
                <a:gd name="T4" fmla="*/ 30 w 116"/>
                <a:gd name="T5" fmla="*/ 152 h 200"/>
                <a:gd name="T6" fmla="*/ 30 w 116"/>
                <a:gd name="T7" fmla="*/ 148 h 200"/>
                <a:gd name="T8" fmla="*/ 28 w 116"/>
                <a:gd name="T9" fmla="*/ 144 h 200"/>
                <a:gd name="T10" fmla="*/ 20 w 116"/>
                <a:gd name="T11" fmla="*/ 138 h 200"/>
                <a:gd name="T12" fmla="*/ 16 w 116"/>
                <a:gd name="T13" fmla="*/ 132 h 200"/>
                <a:gd name="T14" fmla="*/ 14 w 116"/>
                <a:gd name="T15" fmla="*/ 118 h 200"/>
                <a:gd name="T16" fmla="*/ 12 w 116"/>
                <a:gd name="T17" fmla="*/ 104 h 200"/>
                <a:gd name="T18" fmla="*/ 14 w 116"/>
                <a:gd name="T19" fmla="*/ 88 h 200"/>
                <a:gd name="T20" fmla="*/ 16 w 116"/>
                <a:gd name="T21" fmla="*/ 80 h 200"/>
                <a:gd name="T22" fmla="*/ 14 w 116"/>
                <a:gd name="T23" fmla="*/ 76 h 200"/>
                <a:gd name="T24" fmla="*/ 6 w 116"/>
                <a:gd name="T25" fmla="*/ 66 h 200"/>
                <a:gd name="T26" fmla="*/ 0 w 116"/>
                <a:gd name="T27" fmla="*/ 56 h 200"/>
                <a:gd name="T28" fmla="*/ 0 w 116"/>
                <a:gd name="T29" fmla="*/ 44 h 200"/>
                <a:gd name="T30" fmla="*/ 0 w 116"/>
                <a:gd name="T31" fmla="*/ 32 h 200"/>
                <a:gd name="T32" fmla="*/ 2 w 116"/>
                <a:gd name="T33" fmla="*/ 28 h 200"/>
                <a:gd name="T34" fmla="*/ 6 w 116"/>
                <a:gd name="T35" fmla="*/ 24 h 200"/>
                <a:gd name="T36" fmla="*/ 16 w 116"/>
                <a:gd name="T37" fmla="*/ 22 h 200"/>
                <a:gd name="T38" fmla="*/ 24 w 116"/>
                <a:gd name="T39" fmla="*/ 14 h 200"/>
                <a:gd name="T40" fmla="*/ 30 w 116"/>
                <a:gd name="T41" fmla="*/ 6 h 200"/>
                <a:gd name="T42" fmla="*/ 36 w 116"/>
                <a:gd name="T43" fmla="*/ 16 h 200"/>
                <a:gd name="T44" fmla="*/ 38 w 116"/>
                <a:gd name="T45" fmla="*/ 26 h 200"/>
                <a:gd name="T46" fmla="*/ 42 w 116"/>
                <a:gd name="T47" fmla="*/ 30 h 200"/>
                <a:gd name="T48" fmla="*/ 48 w 116"/>
                <a:gd name="T49" fmla="*/ 36 h 200"/>
                <a:gd name="T50" fmla="*/ 56 w 116"/>
                <a:gd name="T51" fmla="*/ 38 h 200"/>
                <a:gd name="T52" fmla="*/ 64 w 116"/>
                <a:gd name="T53" fmla="*/ 50 h 200"/>
                <a:gd name="T54" fmla="*/ 68 w 116"/>
                <a:gd name="T55" fmla="*/ 56 h 200"/>
                <a:gd name="T56" fmla="*/ 72 w 116"/>
                <a:gd name="T57" fmla="*/ 58 h 200"/>
                <a:gd name="T58" fmla="*/ 76 w 116"/>
                <a:gd name="T59" fmla="*/ 54 h 200"/>
                <a:gd name="T60" fmla="*/ 80 w 116"/>
                <a:gd name="T61" fmla="*/ 48 h 200"/>
                <a:gd name="T62" fmla="*/ 84 w 116"/>
                <a:gd name="T63" fmla="*/ 48 h 200"/>
                <a:gd name="T64" fmla="*/ 88 w 116"/>
                <a:gd name="T65" fmla="*/ 50 h 200"/>
                <a:gd name="T66" fmla="*/ 94 w 116"/>
                <a:gd name="T67" fmla="*/ 60 h 200"/>
                <a:gd name="T68" fmla="*/ 100 w 116"/>
                <a:gd name="T69" fmla="*/ 76 h 200"/>
                <a:gd name="T70" fmla="*/ 104 w 116"/>
                <a:gd name="T71" fmla="*/ 88 h 200"/>
                <a:gd name="T72" fmla="*/ 108 w 116"/>
                <a:gd name="T73" fmla="*/ 92 h 200"/>
                <a:gd name="T74" fmla="*/ 114 w 116"/>
                <a:gd name="T75" fmla="*/ 92 h 200"/>
                <a:gd name="T76" fmla="*/ 116 w 116"/>
                <a:gd name="T77" fmla="*/ 96 h 200"/>
                <a:gd name="T78" fmla="*/ 116 w 116"/>
                <a:gd name="T79" fmla="*/ 102 h 200"/>
                <a:gd name="T80" fmla="*/ 114 w 116"/>
                <a:gd name="T81" fmla="*/ 118 h 200"/>
                <a:gd name="T82" fmla="*/ 104 w 116"/>
                <a:gd name="T83" fmla="*/ 120 h 200"/>
                <a:gd name="T84" fmla="*/ 98 w 116"/>
                <a:gd name="T85" fmla="*/ 120 h 200"/>
                <a:gd name="T86" fmla="*/ 92 w 116"/>
                <a:gd name="T87" fmla="*/ 114 h 200"/>
                <a:gd name="T88" fmla="*/ 88 w 116"/>
                <a:gd name="T89" fmla="*/ 112 h 200"/>
                <a:gd name="T90" fmla="*/ 84 w 116"/>
                <a:gd name="T91" fmla="*/ 112 h 200"/>
                <a:gd name="T92" fmla="*/ 78 w 116"/>
                <a:gd name="T93" fmla="*/ 116 h 200"/>
                <a:gd name="T94" fmla="*/ 70 w 116"/>
                <a:gd name="T95" fmla="*/ 126 h 200"/>
                <a:gd name="T96" fmla="*/ 66 w 116"/>
                <a:gd name="T97" fmla="*/ 140 h 200"/>
                <a:gd name="T98" fmla="*/ 58 w 116"/>
                <a:gd name="T99" fmla="*/ 140 h 200"/>
                <a:gd name="T100" fmla="*/ 52 w 116"/>
                <a:gd name="T101" fmla="*/ 140 h 200"/>
                <a:gd name="T102" fmla="*/ 48 w 116"/>
                <a:gd name="T103" fmla="*/ 142 h 200"/>
                <a:gd name="T104" fmla="*/ 44 w 116"/>
                <a:gd name="T105" fmla="*/ 150 h 200"/>
                <a:gd name="T106" fmla="*/ 40 w 116"/>
                <a:gd name="T107" fmla="*/ 164 h 200"/>
                <a:gd name="T108" fmla="*/ 40 w 116"/>
                <a:gd name="T109" fmla="*/ 172 h 200"/>
                <a:gd name="T110" fmla="*/ 46 w 116"/>
                <a:gd name="T111" fmla="*/ 180 h 200"/>
                <a:gd name="T112" fmla="*/ 32 w 116"/>
                <a:gd name="T113" fmla="*/ 196 h 200"/>
                <a:gd name="T114" fmla="*/ 22 w 116"/>
                <a:gd name="T115" fmla="*/ 18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6" h="200">
                  <a:moveTo>
                    <a:pt x="14" y="180"/>
                  </a:moveTo>
                  <a:lnTo>
                    <a:pt x="14" y="180"/>
                  </a:lnTo>
                  <a:lnTo>
                    <a:pt x="16" y="174"/>
                  </a:lnTo>
                  <a:lnTo>
                    <a:pt x="20" y="172"/>
                  </a:lnTo>
                  <a:lnTo>
                    <a:pt x="20" y="168"/>
                  </a:lnTo>
                  <a:lnTo>
                    <a:pt x="22" y="166"/>
                  </a:lnTo>
                  <a:lnTo>
                    <a:pt x="24" y="164"/>
                  </a:lnTo>
                  <a:lnTo>
                    <a:pt x="26" y="162"/>
                  </a:lnTo>
                  <a:lnTo>
                    <a:pt x="28" y="158"/>
                  </a:lnTo>
                  <a:lnTo>
                    <a:pt x="28" y="156"/>
                  </a:lnTo>
                  <a:lnTo>
                    <a:pt x="30" y="154"/>
                  </a:lnTo>
                  <a:lnTo>
                    <a:pt x="30" y="152"/>
                  </a:lnTo>
                  <a:lnTo>
                    <a:pt x="30" y="152"/>
                  </a:lnTo>
                  <a:lnTo>
                    <a:pt x="30" y="150"/>
                  </a:lnTo>
                  <a:lnTo>
                    <a:pt x="30" y="148"/>
                  </a:lnTo>
                  <a:lnTo>
                    <a:pt x="30" y="148"/>
                  </a:lnTo>
                  <a:lnTo>
                    <a:pt x="30" y="146"/>
                  </a:lnTo>
                  <a:lnTo>
                    <a:pt x="30" y="146"/>
                  </a:lnTo>
                  <a:lnTo>
                    <a:pt x="30" y="146"/>
                  </a:lnTo>
                  <a:lnTo>
                    <a:pt x="28" y="144"/>
                  </a:lnTo>
                  <a:lnTo>
                    <a:pt x="26" y="144"/>
                  </a:lnTo>
                  <a:lnTo>
                    <a:pt x="24" y="142"/>
                  </a:lnTo>
                  <a:lnTo>
                    <a:pt x="20" y="138"/>
                  </a:lnTo>
                  <a:lnTo>
                    <a:pt x="20" y="138"/>
                  </a:lnTo>
                  <a:lnTo>
                    <a:pt x="18" y="136"/>
                  </a:lnTo>
                  <a:lnTo>
                    <a:pt x="18" y="136"/>
                  </a:lnTo>
                  <a:lnTo>
                    <a:pt x="18" y="134"/>
                  </a:lnTo>
                  <a:lnTo>
                    <a:pt x="16" y="132"/>
                  </a:lnTo>
                  <a:lnTo>
                    <a:pt x="16" y="130"/>
                  </a:lnTo>
                  <a:lnTo>
                    <a:pt x="14" y="126"/>
                  </a:lnTo>
                  <a:lnTo>
                    <a:pt x="14" y="122"/>
                  </a:lnTo>
                  <a:lnTo>
                    <a:pt x="14" y="118"/>
                  </a:lnTo>
                  <a:lnTo>
                    <a:pt x="12" y="114"/>
                  </a:lnTo>
                  <a:lnTo>
                    <a:pt x="12" y="110"/>
                  </a:lnTo>
                  <a:lnTo>
                    <a:pt x="12" y="108"/>
                  </a:lnTo>
                  <a:lnTo>
                    <a:pt x="12" y="104"/>
                  </a:lnTo>
                  <a:lnTo>
                    <a:pt x="12" y="102"/>
                  </a:lnTo>
                  <a:lnTo>
                    <a:pt x="12" y="98"/>
                  </a:lnTo>
                  <a:lnTo>
                    <a:pt x="14" y="92"/>
                  </a:lnTo>
                  <a:lnTo>
                    <a:pt x="14" y="88"/>
                  </a:lnTo>
                  <a:lnTo>
                    <a:pt x="16" y="86"/>
                  </a:lnTo>
                  <a:lnTo>
                    <a:pt x="16" y="84"/>
                  </a:lnTo>
                  <a:lnTo>
                    <a:pt x="16" y="82"/>
                  </a:lnTo>
                  <a:lnTo>
                    <a:pt x="16" y="80"/>
                  </a:lnTo>
                  <a:lnTo>
                    <a:pt x="16" y="80"/>
                  </a:lnTo>
                  <a:lnTo>
                    <a:pt x="16" y="78"/>
                  </a:lnTo>
                  <a:lnTo>
                    <a:pt x="14" y="78"/>
                  </a:lnTo>
                  <a:lnTo>
                    <a:pt x="14" y="76"/>
                  </a:lnTo>
                  <a:lnTo>
                    <a:pt x="12" y="74"/>
                  </a:lnTo>
                  <a:lnTo>
                    <a:pt x="10" y="72"/>
                  </a:lnTo>
                  <a:lnTo>
                    <a:pt x="6" y="68"/>
                  </a:lnTo>
                  <a:lnTo>
                    <a:pt x="6" y="66"/>
                  </a:lnTo>
                  <a:lnTo>
                    <a:pt x="4" y="64"/>
                  </a:lnTo>
                  <a:lnTo>
                    <a:pt x="4" y="62"/>
                  </a:lnTo>
                  <a:lnTo>
                    <a:pt x="2" y="60"/>
                  </a:lnTo>
                  <a:lnTo>
                    <a:pt x="0" y="56"/>
                  </a:lnTo>
                  <a:lnTo>
                    <a:pt x="0" y="54"/>
                  </a:lnTo>
                  <a:lnTo>
                    <a:pt x="0" y="52"/>
                  </a:lnTo>
                  <a:lnTo>
                    <a:pt x="0" y="48"/>
                  </a:lnTo>
                  <a:lnTo>
                    <a:pt x="0" y="44"/>
                  </a:lnTo>
                  <a:lnTo>
                    <a:pt x="0" y="40"/>
                  </a:lnTo>
                  <a:lnTo>
                    <a:pt x="0" y="36"/>
                  </a:lnTo>
                  <a:lnTo>
                    <a:pt x="0" y="34"/>
                  </a:lnTo>
                  <a:lnTo>
                    <a:pt x="0" y="32"/>
                  </a:lnTo>
                  <a:lnTo>
                    <a:pt x="0" y="32"/>
                  </a:lnTo>
                  <a:lnTo>
                    <a:pt x="0" y="30"/>
                  </a:lnTo>
                  <a:lnTo>
                    <a:pt x="0" y="28"/>
                  </a:lnTo>
                  <a:lnTo>
                    <a:pt x="2" y="28"/>
                  </a:lnTo>
                  <a:lnTo>
                    <a:pt x="2" y="26"/>
                  </a:lnTo>
                  <a:lnTo>
                    <a:pt x="2" y="26"/>
                  </a:lnTo>
                  <a:lnTo>
                    <a:pt x="4" y="26"/>
                  </a:lnTo>
                  <a:lnTo>
                    <a:pt x="6" y="24"/>
                  </a:lnTo>
                  <a:lnTo>
                    <a:pt x="8" y="24"/>
                  </a:lnTo>
                  <a:lnTo>
                    <a:pt x="14" y="22"/>
                  </a:lnTo>
                  <a:lnTo>
                    <a:pt x="16" y="22"/>
                  </a:lnTo>
                  <a:lnTo>
                    <a:pt x="16" y="22"/>
                  </a:lnTo>
                  <a:lnTo>
                    <a:pt x="20" y="20"/>
                  </a:lnTo>
                  <a:lnTo>
                    <a:pt x="22" y="18"/>
                  </a:lnTo>
                  <a:lnTo>
                    <a:pt x="24" y="16"/>
                  </a:lnTo>
                  <a:lnTo>
                    <a:pt x="24" y="14"/>
                  </a:lnTo>
                  <a:lnTo>
                    <a:pt x="26" y="14"/>
                  </a:lnTo>
                  <a:lnTo>
                    <a:pt x="26" y="12"/>
                  </a:lnTo>
                  <a:lnTo>
                    <a:pt x="28" y="10"/>
                  </a:lnTo>
                  <a:lnTo>
                    <a:pt x="30" y="6"/>
                  </a:lnTo>
                  <a:lnTo>
                    <a:pt x="32" y="0"/>
                  </a:lnTo>
                  <a:lnTo>
                    <a:pt x="34" y="6"/>
                  </a:lnTo>
                  <a:lnTo>
                    <a:pt x="34" y="12"/>
                  </a:lnTo>
                  <a:lnTo>
                    <a:pt x="36" y="16"/>
                  </a:lnTo>
                  <a:lnTo>
                    <a:pt x="36" y="20"/>
                  </a:lnTo>
                  <a:lnTo>
                    <a:pt x="36" y="22"/>
                  </a:lnTo>
                  <a:lnTo>
                    <a:pt x="38" y="24"/>
                  </a:lnTo>
                  <a:lnTo>
                    <a:pt x="38" y="26"/>
                  </a:lnTo>
                  <a:lnTo>
                    <a:pt x="38" y="28"/>
                  </a:lnTo>
                  <a:lnTo>
                    <a:pt x="38" y="28"/>
                  </a:lnTo>
                  <a:lnTo>
                    <a:pt x="40" y="30"/>
                  </a:lnTo>
                  <a:lnTo>
                    <a:pt x="42" y="30"/>
                  </a:lnTo>
                  <a:lnTo>
                    <a:pt x="44" y="32"/>
                  </a:lnTo>
                  <a:lnTo>
                    <a:pt x="46" y="34"/>
                  </a:lnTo>
                  <a:lnTo>
                    <a:pt x="48" y="34"/>
                  </a:lnTo>
                  <a:lnTo>
                    <a:pt x="48" y="36"/>
                  </a:lnTo>
                  <a:lnTo>
                    <a:pt x="52" y="36"/>
                  </a:lnTo>
                  <a:lnTo>
                    <a:pt x="54" y="38"/>
                  </a:lnTo>
                  <a:lnTo>
                    <a:pt x="56" y="38"/>
                  </a:lnTo>
                  <a:lnTo>
                    <a:pt x="56" y="38"/>
                  </a:lnTo>
                  <a:lnTo>
                    <a:pt x="58" y="40"/>
                  </a:lnTo>
                  <a:lnTo>
                    <a:pt x="58" y="40"/>
                  </a:lnTo>
                  <a:lnTo>
                    <a:pt x="60" y="44"/>
                  </a:lnTo>
                  <a:lnTo>
                    <a:pt x="64" y="50"/>
                  </a:lnTo>
                  <a:lnTo>
                    <a:pt x="66" y="52"/>
                  </a:lnTo>
                  <a:lnTo>
                    <a:pt x="66" y="54"/>
                  </a:lnTo>
                  <a:lnTo>
                    <a:pt x="68" y="56"/>
                  </a:lnTo>
                  <a:lnTo>
                    <a:pt x="68" y="56"/>
                  </a:lnTo>
                  <a:lnTo>
                    <a:pt x="70" y="56"/>
                  </a:lnTo>
                  <a:lnTo>
                    <a:pt x="70" y="58"/>
                  </a:lnTo>
                  <a:lnTo>
                    <a:pt x="72" y="58"/>
                  </a:lnTo>
                  <a:lnTo>
                    <a:pt x="72" y="58"/>
                  </a:lnTo>
                  <a:lnTo>
                    <a:pt x="72" y="58"/>
                  </a:lnTo>
                  <a:lnTo>
                    <a:pt x="74" y="56"/>
                  </a:lnTo>
                  <a:lnTo>
                    <a:pt x="74" y="56"/>
                  </a:lnTo>
                  <a:lnTo>
                    <a:pt x="76" y="54"/>
                  </a:lnTo>
                  <a:lnTo>
                    <a:pt x="78" y="52"/>
                  </a:lnTo>
                  <a:lnTo>
                    <a:pt x="78" y="50"/>
                  </a:lnTo>
                  <a:lnTo>
                    <a:pt x="80" y="50"/>
                  </a:lnTo>
                  <a:lnTo>
                    <a:pt x="80" y="48"/>
                  </a:lnTo>
                  <a:lnTo>
                    <a:pt x="82" y="48"/>
                  </a:lnTo>
                  <a:lnTo>
                    <a:pt x="82" y="48"/>
                  </a:lnTo>
                  <a:lnTo>
                    <a:pt x="82" y="48"/>
                  </a:lnTo>
                  <a:lnTo>
                    <a:pt x="84" y="48"/>
                  </a:lnTo>
                  <a:lnTo>
                    <a:pt x="84" y="48"/>
                  </a:lnTo>
                  <a:lnTo>
                    <a:pt x="86" y="48"/>
                  </a:lnTo>
                  <a:lnTo>
                    <a:pt x="86" y="50"/>
                  </a:lnTo>
                  <a:lnTo>
                    <a:pt x="88" y="50"/>
                  </a:lnTo>
                  <a:lnTo>
                    <a:pt x="90" y="52"/>
                  </a:lnTo>
                  <a:lnTo>
                    <a:pt x="90" y="54"/>
                  </a:lnTo>
                  <a:lnTo>
                    <a:pt x="92" y="56"/>
                  </a:lnTo>
                  <a:lnTo>
                    <a:pt x="94" y="60"/>
                  </a:lnTo>
                  <a:lnTo>
                    <a:pt x="96" y="62"/>
                  </a:lnTo>
                  <a:lnTo>
                    <a:pt x="96" y="64"/>
                  </a:lnTo>
                  <a:lnTo>
                    <a:pt x="98" y="70"/>
                  </a:lnTo>
                  <a:lnTo>
                    <a:pt x="100" y="76"/>
                  </a:lnTo>
                  <a:lnTo>
                    <a:pt x="102" y="80"/>
                  </a:lnTo>
                  <a:lnTo>
                    <a:pt x="102" y="84"/>
                  </a:lnTo>
                  <a:lnTo>
                    <a:pt x="104" y="86"/>
                  </a:lnTo>
                  <a:lnTo>
                    <a:pt x="104" y="88"/>
                  </a:lnTo>
                  <a:lnTo>
                    <a:pt x="106" y="90"/>
                  </a:lnTo>
                  <a:lnTo>
                    <a:pt x="106" y="92"/>
                  </a:lnTo>
                  <a:lnTo>
                    <a:pt x="108" y="92"/>
                  </a:lnTo>
                  <a:lnTo>
                    <a:pt x="108" y="92"/>
                  </a:lnTo>
                  <a:lnTo>
                    <a:pt x="108" y="92"/>
                  </a:lnTo>
                  <a:lnTo>
                    <a:pt x="110" y="92"/>
                  </a:lnTo>
                  <a:lnTo>
                    <a:pt x="112" y="92"/>
                  </a:lnTo>
                  <a:lnTo>
                    <a:pt x="114" y="92"/>
                  </a:lnTo>
                  <a:lnTo>
                    <a:pt x="114" y="92"/>
                  </a:lnTo>
                  <a:lnTo>
                    <a:pt x="114" y="94"/>
                  </a:lnTo>
                  <a:lnTo>
                    <a:pt x="116" y="94"/>
                  </a:lnTo>
                  <a:lnTo>
                    <a:pt x="116" y="96"/>
                  </a:lnTo>
                  <a:lnTo>
                    <a:pt x="116" y="98"/>
                  </a:lnTo>
                  <a:lnTo>
                    <a:pt x="116" y="98"/>
                  </a:lnTo>
                  <a:lnTo>
                    <a:pt x="116" y="100"/>
                  </a:lnTo>
                  <a:lnTo>
                    <a:pt x="116" y="102"/>
                  </a:lnTo>
                  <a:lnTo>
                    <a:pt x="116" y="106"/>
                  </a:lnTo>
                  <a:lnTo>
                    <a:pt x="116" y="110"/>
                  </a:lnTo>
                  <a:lnTo>
                    <a:pt x="116" y="114"/>
                  </a:lnTo>
                  <a:lnTo>
                    <a:pt x="114" y="118"/>
                  </a:lnTo>
                  <a:lnTo>
                    <a:pt x="112" y="118"/>
                  </a:lnTo>
                  <a:lnTo>
                    <a:pt x="108" y="118"/>
                  </a:lnTo>
                  <a:lnTo>
                    <a:pt x="106" y="120"/>
                  </a:lnTo>
                  <a:lnTo>
                    <a:pt x="104" y="120"/>
                  </a:lnTo>
                  <a:lnTo>
                    <a:pt x="102" y="120"/>
                  </a:lnTo>
                  <a:lnTo>
                    <a:pt x="100" y="120"/>
                  </a:lnTo>
                  <a:lnTo>
                    <a:pt x="100" y="120"/>
                  </a:lnTo>
                  <a:lnTo>
                    <a:pt x="98" y="120"/>
                  </a:lnTo>
                  <a:lnTo>
                    <a:pt x="98" y="120"/>
                  </a:lnTo>
                  <a:lnTo>
                    <a:pt x="96" y="118"/>
                  </a:lnTo>
                  <a:lnTo>
                    <a:pt x="94" y="116"/>
                  </a:lnTo>
                  <a:lnTo>
                    <a:pt x="92" y="114"/>
                  </a:lnTo>
                  <a:lnTo>
                    <a:pt x="90" y="114"/>
                  </a:lnTo>
                  <a:lnTo>
                    <a:pt x="88" y="112"/>
                  </a:lnTo>
                  <a:lnTo>
                    <a:pt x="88" y="112"/>
                  </a:lnTo>
                  <a:lnTo>
                    <a:pt x="88" y="112"/>
                  </a:lnTo>
                  <a:lnTo>
                    <a:pt x="86" y="110"/>
                  </a:lnTo>
                  <a:lnTo>
                    <a:pt x="86" y="110"/>
                  </a:lnTo>
                  <a:lnTo>
                    <a:pt x="84" y="112"/>
                  </a:lnTo>
                  <a:lnTo>
                    <a:pt x="84" y="112"/>
                  </a:lnTo>
                  <a:lnTo>
                    <a:pt x="82" y="112"/>
                  </a:lnTo>
                  <a:lnTo>
                    <a:pt x="82" y="112"/>
                  </a:lnTo>
                  <a:lnTo>
                    <a:pt x="80" y="114"/>
                  </a:lnTo>
                  <a:lnTo>
                    <a:pt x="78" y="116"/>
                  </a:lnTo>
                  <a:lnTo>
                    <a:pt x="76" y="118"/>
                  </a:lnTo>
                  <a:lnTo>
                    <a:pt x="74" y="120"/>
                  </a:lnTo>
                  <a:lnTo>
                    <a:pt x="72" y="124"/>
                  </a:lnTo>
                  <a:lnTo>
                    <a:pt x="70" y="126"/>
                  </a:lnTo>
                  <a:lnTo>
                    <a:pt x="70" y="130"/>
                  </a:lnTo>
                  <a:lnTo>
                    <a:pt x="68" y="132"/>
                  </a:lnTo>
                  <a:lnTo>
                    <a:pt x="68" y="136"/>
                  </a:lnTo>
                  <a:lnTo>
                    <a:pt x="66" y="140"/>
                  </a:lnTo>
                  <a:lnTo>
                    <a:pt x="64" y="142"/>
                  </a:lnTo>
                  <a:lnTo>
                    <a:pt x="64" y="142"/>
                  </a:lnTo>
                  <a:lnTo>
                    <a:pt x="62" y="142"/>
                  </a:lnTo>
                  <a:lnTo>
                    <a:pt x="58" y="140"/>
                  </a:lnTo>
                  <a:lnTo>
                    <a:pt x="56" y="140"/>
                  </a:lnTo>
                  <a:lnTo>
                    <a:pt x="54" y="140"/>
                  </a:lnTo>
                  <a:lnTo>
                    <a:pt x="52" y="140"/>
                  </a:lnTo>
                  <a:lnTo>
                    <a:pt x="52" y="140"/>
                  </a:lnTo>
                  <a:lnTo>
                    <a:pt x="50" y="140"/>
                  </a:lnTo>
                  <a:lnTo>
                    <a:pt x="50" y="140"/>
                  </a:lnTo>
                  <a:lnTo>
                    <a:pt x="48" y="140"/>
                  </a:lnTo>
                  <a:lnTo>
                    <a:pt x="48" y="142"/>
                  </a:lnTo>
                  <a:lnTo>
                    <a:pt x="46" y="144"/>
                  </a:lnTo>
                  <a:lnTo>
                    <a:pt x="46" y="146"/>
                  </a:lnTo>
                  <a:lnTo>
                    <a:pt x="44" y="148"/>
                  </a:lnTo>
                  <a:lnTo>
                    <a:pt x="44" y="150"/>
                  </a:lnTo>
                  <a:lnTo>
                    <a:pt x="42" y="152"/>
                  </a:lnTo>
                  <a:lnTo>
                    <a:pt x="42" y="154"/>
                  </a:lnTo>
                  <a:lnTo>
                    <a:pt x="42" y="158"/>
                  </a:lnTo>
                  <a:lnTo>
                    <a:pt x="40" y="164"/>
                  </a:lnTo>
                  <a:lnTo>
                    <a:pt x="40" y="168"/>
                  </a:lnTo>
                  <a:lnTo>
                    <a:pt x="40" y="170"/>
                  </a:lnTo>
                  <a:lnTo>
                    <a:pt x="40" y="170"/>
                  </a:lnTo>
                  <a:lnTo>
                    <a:pt x="40" y="172"/>
                  </a:lnTo>
                  <a:lnTo>
                    <a:pt x="42" y="172"/>
                  </a:lnTo>
                  <a:lnTo>
                    <a:pt x="42" y="176"/>
                  </a:lnTo>
                  <a:lnTo>
                    <a:pt x="44" y="178"/>
                  </a:lnTo>
                  <a:lnTo>
                    <a:pt x="46" y="180"/>
                  </a:lnTo>
                  <a:lnTo>
                    <a:pt x="48" y="184"/>
                  </a:lnTo>
                  <a:lnTo>
                    <a:pt x="50" y="186"/>
                  </a:lnTo>
                  <a:lnTo>
                    <a:pt x="36" y="200"/>
                  </a:lnTo>
                  <a:lnTo>
                    <a:pt x="32" y="196"/>
                  </a:lnTo>
                  <a:lnTo>
                    <a:pt x="28" y="194"/>
                  </a:lnTo>
                  <a:lnTo>
                    <a:pt x="26" y="192"/>
                  </a:lnTo>
                  <a:lnTo>
                    <a:pt x="24" y="190"/>
                  </a:lnTo>
                  <a:lnTo>
                    <a:pt x="22" y="188"/>
                  </a:lnTo>
                  <a:lnTo>
                    <a:pt x="18" y="184"/>
                  </a:lnTo>
                  <a:lnTo>
                    <a:pt x="14" y="18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31" name="Freeform 32"/>
            <p:cNvSpPr>
              <a:spLocks/>
            </p:cNvSpPr>
            <p:nvPr/>
          </p:nvSpPr>
          <p:spPr bwMode="auto">
            <a:xfrm>
              <a:off x="8682720" y="3454665"/>
              <a:ext cx="239624" cy="413128"/>
            </a:xfrm>
            <a:custGeom>
              <a:avLst/>
              <a:gdLst>
                <a:gd name="T0" fmla="*/ 20 w 116"/>
                <a:gd name="T1" fmla="*/ 172 h 200"/>
                <a:gd name="T2" fmla="*/ 26 w 116"/>
                <a:gd name="T3" fmla="*/ 162 h 200"/>
                <a:gd name="T4" fmla="*/ 30 w 116"/>
                <a:gd name="T5" fmla="*/ 152 h 200"/>
                <a:gd name="T6" fmla="*/ 30 w 116"/>
                <a:gd name="T7" fmla="*/ 148 h 200"/>
                <a:gd name="T8" fmla="*/ 28 w 116"/>
                <a:gd name="T9" fmla="*/ 144 h 200"/>
                <a:gd name="T10" fmla="*/ 20 w 116"/>
                <a:gd name="T11" fmla="*/ 138 h 200"/>
                <a:gd name="T12" fmla="*/ 16 w 116"/>
                <a:gd name="T13" fmla="*/ 132 h 200"/>
                <a:gd name="T14" fmla="*/ 14 w 116"/>
                <a:gd name="T15" fmla="*/ 118 h 200"/>
                <a:gd name="T16" fmla="*/ 12 w 116"/>
                <a:gd name="T17" fmla="*/ 104 h 200"/>
                <a:gd name="T18" fmla="*/ 14 w 116"/>
                <a:gd name="T19" fmla="*/ 88 h 200"/>
                <a:gd name="T20" fmla="*/ 16 w 116"/>
                <a:gd name="T21" fmla="*/ 80 h 200"/>
                <a:gd name="T22" fmla="*/ 14 w 116"/>
                <a:gd name="T23" fmla="*/ 76 h 200"/>
                <a:gd name="T24" fmla="*/ 6 w 116"/>
                <a:gd name="T25" fmla="*/ 66 h 200"/>
                <a:gd name="T26" fmla="*/ 0 w 116"/>
                <a:gd name="T27" fmla="*/ 56 h 200"/>
                <a:gd name="T28" fmla="*/ 0 w 116"/>
                <a:gd name="T29" fmla="*/ 44 h 200"/>
                <a:gd name="T30" fmla="*/ 0 w 116"/>
                <a:gd name="T31" fmla="*/ 32 h 200"/>
                <a:gd name="T32" fmla="*/ 2 w 116"/>
                <a:gd name="T33" fmla="*/ 28 h 200"/>
                <a:gd name="T34" fmla="*/ 6 w 116"/>
                <a:gd name="T35" fmla="*/ 24 h 200"/>
                <a:gd name="T36" fmla="*/ 16 w 116"/>
                <a:gd name="T37" fmla="*/ 22 h 200"/>
                <a:gd name="T38" fmla="*/ 24 w 116"/>
                <a:gd name="T39" fmla="*/ 14 h 200"/>
                <a:gd name="T40" fmla="*/ 30 w 116"/>
                <a:gd name="T41" fmla="*/ 6 h 200"/>
                <a:gd name="T42" fmla="*/ 36 w 116"/>
                <a:gd name="T43" fmla="*/ 16 h 200"/>
                <a:gd name="T44" fmla="*/ 38 w 116"/>
                <a:gd name="T45" fmla="*/ 26 h 200"/>
                <a:gd name="T46" fmla="*/ 42 w 116"/>
                <a:gd name="T47" fmla="*/ 30 h 200"/>
                <a:gd name="T48" fmla="*/ 48 w 116"/>
                <a:gd name="T49" fmla="*/ 36 h 200"/>
                <a:gd name="T50" fmla="*/ 56 w 116"/>
                <a:gd name="T51" fmla="*/ 38 h 200"/>
                <a:gd name="T52" fmla="*/ 64 w 116"/>
                <a:gd name="T53" fmla="*/ 50 h 200"/>
                <a:gd name="T54" fmla="*/ 68 w 116"/>
                <a:gd name="T55" fmla="*/ 56 h 200"/>
                <a:gd name="T56" fmla="*/ 72 w 116"/>
                <a:gd name="T57" fmla="*/ 58 h 200"/>
                <a:gd name="T58" fmla="*/ 76 w 116"/>
                <a:gd name="T59" fmla="*/ 54 h 200"/>
                <a:gd name="T60" fmla="*/ 80 w 116"/>
                <a:gd name="T61" fmla="*/ 48 h 200"/>
                <a:gd name="T62" fmla="*/ 84 w 116"/>
                <a:gd name="T63" fmla="*/ 48 h 200"/>
                <a:gd name="T64" fmla="*/ 88 w 116"/>
                <a:gd name="T65" fmla="*/ 50 h 200"/>
                <a:gd name="T66" fmla="*/ 94 w 116"/>
                <a:gd name="T67" fmla="*/ 60 h 200"/>
                <a:gd name="T68" fmla="*/ 100 w 116"/>
                <a:gd name="T69" fmla="*/ 76 h 200"/>
                <a:gd name="T70" fmla="*/ 104 w 116"/>
                <a:gd name="T71" fmla="*/ 88 h 200"/>
                <a:gd name="T72" fmla="*/ 108 w 116"/>
                <a:gd name="T73" fmla="*/ 92 h 200"/>
                <a:gd name="T74" fmla="*/ 114 w 116"/>
                <a:gd name="T75" fmla="*/ 92 h 200"/>
                <a:gd name="T76" fmla="*/ 116 w 116"/>
                <a:gd name="T77" fmla="*/ 96 h 200"/>
                <a:gd name="T78" fmla="*/ 116 w 116"/>
                <a:gd name="T79" fmla="*/ 102 h 200"/>
                <a:gd name="T80" fmla="*/ 114 w 116"/>
                <a:gd name="T81" fmla="*/ 118 h 200"/>
                <a:gd name="T82" fmla="*/ 104 w 116"/>
                <a:gd name="T83" fmla="*/ 120 h 200"/>
                <a:gd name="T84" fmla="*/ 98 w 116"/>
                <a:gd name="T85" fmla="*/ 120 h 200"/>
                <a:gd name="T86" fmla="*/ 92 w 116"/>
                <a:gd name="T87" fmla="*/ 114 h 200"/>
                <a:gd name="T88" fmla="*/ 88 w 116"/>
                <a:gd name="T89" fmla="*/ 112 h 200"/>
                <a:gd name="T90" fmla="*/ 84 w 116"/>
                <a:gd name="T91" fmla="*/ 112 h 200"/>
                <a:gd name="T92" fmla="*/ 78 w 116"/>
                <a:gd name="T93" fmla="*/ 116 h 200"/>
                <a:gd name="T94" fmla="*/ 70 w 116"/>
                <a:gd name="T95" fmla="*/ 126 h 200"/>
                <a:gd name="T96" fmla="*/ 66 w 116"/>
                <a:gd name="T97" fmla="*/ 140 h 200"/>
                <a:gd name="T98" fmla="*/ 58 w 116"/>
                <a:gd name="T99" fmla="*/ 140 h 200"/>
                <a:gd name="T100" fmla="*/ 52 w 116"/>
                <a:gd name="T101" fmla="*/ 140 h 200"/>
                <a:gd name="T102" fmla="*/ 48 w 116"/>
                <a:gd name="T103" fmla="*/ 142 h 200"/>
                <a:gd name="T104" fmla="*/ 44 w 116"/>
                <a:gd name="T105" fmla="*/ 150 h 200"/>
                <a:gd name="T106" fmla="*/ 40 w 116"/>
                <a:gd name="T107" fmla="*/ 164 h 200"/>
                <a:gd name="T108" fmla="*/ 40 w 116"/>
                <a:gd name="T109" fmla="*/ 172 h 200"/>
                <a:gd name="T110" fmla="*/ 46 w 116"/>
                <a:gd name="T111" fmla="*/ 180 h 200"/>
                <a:gd name="T112" fmla="*/ 32 w 116"/>
                <a:gd name="T113" fmla="*/ 196 h 200"/>
                <a:gd name="T114" fmla="*/ 22 w 116"/>
                <a:gd name="T115" fmla="*/ 18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6" h="200">
                  <a:moveTo>
                    <a:pt x="14" y="180"/>
                  </a:moveTo>
                  <a:lnTo>
                    <a:pt x="14" y="180"/>
                  </a:lnTo>
                  <a:lnTo>
                    <a:pt x="16" y="174"/>
                  </a:lnTo>
                  <a:lnTo>
                    <a:pt x="20" y="172"/>
                  </a:lnTo>
                  <a:lnTo>
                    <a:pt x="20" y="168"/>
                  </a:lnTo>
                  <a:lnTo>
                    <a:pt x="22" y="166"/>
                  </a:lnTo>
                  <a:lnTo>
                    <a:pt x="24" y="164"/>
                  </a:lnTo>
                  <a:lnTo>
                    <a:pt x="26" y="162"/>
                  </a:lnTo>
                  <a:lnTo>
                    <a:pt x="28" y="158"/>
                  </a:lnTo>
                  <a:lnTo>
                    <a:pt x="28" y="156"/>
                  </a:lnTo>
                  <a:lnTo>
                    <a:pt x="30" y="154"/>
                  </a:lnTo>
                  <a:lnTo>
                    <a:pt x="30" y="152"/>
                  </a:lnTo>
                  <a:lnTo>
                    <a:pt x="30" y="152"/>
                  </a:lnTo>
                  <a:lnTo>
                    <a:pt x="30" y="150"/>
                  </a:lnTo>
                  <a:lnTo>
                    <a:pt x="30" y="148"/>
                  </a:lnTo>
                  <a:lnTo>
                    <a:pt x="30" y="148"/>
                  </a:lnTo>
                  <a:lnTo>
                    <a:pt x="30" y="146"/>
                  </a:lnTo>
                  <a:lnTo>
                    <a:pt x="30" y="146"/>
                  </a:lnTo>
                  <a:lnTo>
                    <a:pt x="30" y="146"/>
                  </a:lnTo>
                  <a:lnTo>
                    <a:pt x="28" y="144"/>
                  </a:lnTo>
                  <a:lnTo>
                    <a:pt x="26" y="144"/>
                  </a:lnTo>
                  <a:lnTo>
                    <a:pt x="24" y="142"/>
                  </a:lnTo>
                  <a:lnTo>
                    <a:pt x="20" y="138"/>
                  </a:lnTo>
                  <a:lnTo>
                    <a:pt x="20" y="138"/>
                  </a:lnTo>
                  <a:lnTo>
                    <a:pt x="18" y="136"/>
                  </a:lnTo>
                  <a:lnTo>
                    <a:pt x="18" y="136"/>
                  </a:lnTo>
                  <a:lnTo>
                    <a:pt x="18" y="134"/>
                  </a:lnTo>
                  <a:lnTo>
                    <a:pt x="16" y="132"/>
                  </a:lnTo>
                  <a:lnTo>
                    <a:pt x="16" y="130"/>
                  </a:lnTo>
                  <a:lnTo>
                    <a:pt x="14" y="126"/>
                  </a:lnTo>
                  <a:lnTo>
                    <a:pt x="14" y="122"/>
                  </a:lnTo>
                  <a:lnTo>
                    <a:pt x="14" y="118"/>
                  </a:lnTo>
                  <a:lnTo>
                    <a:pt x="12" y="114"/>
                  </a:lnTo>
                  <a:lnTo>
                    <a:pt x="12" y="110"/>
                  </a:lnTo>
                  <a:lnTo>
                    <a:pt x="12" y="108"/>
                  </a:lnTo>
                  <a:lnTo>
                    <a:pt x="12" y="104"/>
                  </a:lnTo>
                  <a:lnTo>
                    <a:pt x="12" y="102"/>
                  </a:lnTo>
                  <a:lnTo>
                    <a:pt x="12" y="98"/>
                  </a:lnTo>
                  <a:lnTo>
                    <a:pt x="14" y="92"/>
                  </a:lnTo>
                  <a:lnTo>
                    <a:pt x="14" y="88"/>
                  </a:lnTo>
                  <a:lnTo>
                    <a:pt x="16" y="86"/>
                  </a:lnTo>
                  <a:lnTo>
                    <a:pt x="16" y="84"/>
                  </a:lnTo>
                  <a:lnTo>
                    <a:pt x="16" y="82"/>
                  </a:lnTo>
                  <a:lnTo>
                    <a:pt x="16" y="80"/>
                  </a:lnTo>
                  <a:lnTo>
                    <a:pt x="16" y="80"/>
                  </a:lnTo>
                  <a:lnTo>
                    <a:pt x="16" y="78"/>
                  </a:lnTo>
                  <a:lnTo>
                    <a:pt x="14" y="78"/>
                  </a:lnTo>
                  <a:lnTo>
                    <a:pt x="14" y="76"/>
                  </a:lnTo>
                  <a:lnTo>
                    <a:pt x="12" y="74"/>
                  </a:lnTo>
                  <a:lnTo>
                    <a:pt x="10" y="72"/>
                  </a:lnTo>
                  <a:lnTo>
                    <a:pt x="6" y="68"/>
                  </a:lnTo>
                  <a:lnTo>
                    <a:pt x="6" y="66"/>
                  </a:lnTo>
                  <a:lnTo>
                    <a:pt x="4" y="64"/>
                  </a:lnTo>
                  <a:lnTo>
                    <a:pt x="4" y="62"/>
                  </a:lnTo>
                  <a:lnTo>
                    <a:pt x="2" y="60"/>
                  </a:lnTo>
                  <a:lnTo>
                    <a:pt x="0" y="56"/>
                  </a:lnTo>
                  <a:lnTo>
                    <a:pt x="0" y="54"/>
                  </a:lnTo>
                  <a:lnTo>
                    <a:pt x="0" y="52"/>
                  </a:lnTo>
                  <a:lnTo>
                    <a:pt x="0" y="48"/>
                  </a:lnTo>
                  <a:lnTo>
                    <a:pt x="0" y="44"/>
                  </a:lnTo>
                  <a:lnTo>
                    <a:pt x="0" y="40"/>
                  </a:lnTo>
                  <a:lnTo>
                    <a:pt x="0" y="36"/>
                  </a:lnTo>
                  <a:lnTo>
                    <a:pt x="0" y="34"/>
                  </a:lnTo>
                  <a:lnTo>
                    <a:pt x="0" y="32"/>
                  </a:lnTo>
                  <a:lnTo>
                    <a:pt x="0" y="32"/>
                  </a:lnTo>
                  <a:lnTo>
                    <a:pt x="0" y="30"/>
                  </a:lnTo>
                  <a:lnTo>
                    <a:pt x="0" y="28"/>
                  </a:lnTo>
                  <a:lnTo>
                    <a:pt x="2" y="28"/>
                  </a:lnTo>
                  <a:lnTo>
                    <a:pt x="2" y="26"/>
                  </a:lnTo>
                  <a:lnTo>
                    <a:pt x="2" y="26"/>
                  </a:lnTo>
                  <a:lnTo>
                    <a:pt x="4" y="26"/>
                  </a:lnTo>
                  <a:lnTo>
                    <a:pt x="6" y="24"/>
                  </a:lnTo>
                  <a:lnTo>
                    <a:pt x="8" y="24"/>
                  </a:lnTo>
                  <a:lnTo>
                    <a:pt x="14" y="22"/>
                  </a:lnTo>
                  <a:lnTo>
                    <a:pt x="16" y="22"/>
                  </a:lnTo>
                  <a:lnTo>
                    <a:pt x="16" y="22"/>
                  </a:lnTo>
                  <a:lnTo>
                    <a:pt x="20" y="20"/>
                  </a:lnTo>
                  <a:lnTo>
                    <a:pt x="22" y="18"/>
                  </a:lnTo>
                  <a:lnTo>
                    <a:pt x="24" y="16"/>
                  </a:lnTo>
                  <a:lnTo>
                    <a:pt x="24" y="14"/>
                  </a:lnTo>
                  <a:lnTo>
                    <a:pt x="26" y="14"/>
                  </a:lnTo>
                  <a:lnTo>
                    <a:pt x="26" y="12"/>
                  </a:lnTo>
                  <a:lnTo>
                    <a:pt x="28" y="10"/>
                  </a:lnTo>
                  <a:lnTo>
                    <a:pt x="30" y="6"/>
                  </a:lnTo>
                  <a:lnTo>
                    <a:pt x="32" y="0"/>
                  </a:lnTo>
                  <a:lnTo>
                    <a:pt x="34" y="6"/>
                  </a:lnTo>
                  <a:lnTo>
                    <a:pt x="34" y="12"/>
                  </a:lnTo>
                  <a:lnTo>
                    <a:pt x="36" y="16"/>
                  </a:lnTo>
                  <a:lnTo>
                    <a:pt x="36" y="20"/>
                  </a:lnTo>
                  <a:lnTo>
                    <a:pt x="36" y="22"/>
                  </a:lnTo>
                  <a:lnTo>
                    <a:pt x="38" y="24"/>
                  </a:lnTo>
                  <a:lnTo>
                    <a:pt x="38" y="26"/>
                  </a:lnTo>
                  <a:lnTo>
                    <a:pt x="38" y="28"/>
                  </a:lnTo>
                  <a:lnTo>
                    <a:pt x="38" y="28"/>
                  </a:lnTo>
                  <a:lnTo>
                    <a:pt x="40" y="30"/>
                  </a:lnTo>
                  <a:lnTo>
                    <a:pt x="42" y="30"/>
                  </a:lnTo>
                  <a:lnTo>
                    <a:pt x="44" y="32"/>
                  </a:lnTo>
                  <a:lnTo>
                    <a:pt x="46" y="34"/>
                  </a:lnTo>
                  <a:lnTo>
                    <a:pt x="48" y="34"/>
                  </a:lnTo>
                  <a:lnTo>
                    <a:pt x="48" y="36"/>
                  </a:lnTo>
                  <a:lnTo>
                    <a:pt x="52" y="36"/>
                  </a:lnTo>
                  <a:lnTo>
                    <a:pt x="54" y="38"/>
                  </a:lnTo>
                  <a:lnTo>
                    <a:pt x="56" y="38"/>
                  </a:lnTo>
                  <a:lnTo>
                    <a:pt x="56" y="38"/>
                  </a:lnTo>
                  <a:lnTo>
                    <a:pt x="58" y="40"/>
                  </a:lnTo>
                  <a:lnTo>
                    <a:pt x="58" y="40"/>
                  </a:lnTo>
                  <a:lnTo>
                    <a:pt x="60" y="44"/>
                  </a:lnTo>
                  <a:lnTo>
                    <a:pt x="64" y="50"/>
                  </a:lnTo>
                  <a:lnTo>
                    <a:pt x="66" y="52"/>
                  </a:lnTo>
                  <a:lnTo>
                    <a:pt x="66" y="54"/>
                  </a:lnTo>
                  <a:lnTo>
                    <a:pt x="68" y="56"/>
                  </a:lnTo>
                  <a:lnTo>
                    <a:pt x="68" y="56"/>
                  </a:lnTo>
                  <a:lnTo>
                    <a:pt x="70" y="56"/>
                  </a:lnTo>
                  <a:lnTo>
                    <a:pt x="70" y="58"/>
                  </a:lnTo>
                  <a:lnTo>
                    <a:pt x="72" y="58"/>
                  </a:lnTo>
                  <a:lnTo>
                    <a:pt x="72" y="58"/>
                  </a:lnTo>
                  <a:lnTo>
                    <a:pt x="72" y="58"/>
                  </a:lnTo>
                  <a:lnTo>
                    <a:pt x="74" y="56"/>
                  </a:lnTo>
                  <a:lnTo>
                    <a:pt x="74" y="56"/>
                  </a:lnTo>
                  <a:lnTo>
                    <a:pt x="76" y="54"/>
                  </a:lnTo>
                  <a:lnTo>
                    <a:pt x="78" y="52"/>
                  </a:lnTo>
                  <a:lnTo>
                    <a:pt x="78" y="50"/>
                  </a:lnTo>
                  <a:lnTo>
                    <a:pt x="80" y="50"/>
                  </a:lnTo>
                  <a:lnTo>
                    <a:pt x="80" y="48"/>
                  </a:lnTo>
                  <a:lnTo>
                    <a:pt x="82" y="48"/>
                  </a:lnTo>
                  <a:lnTo>
                    <a:pt x="82" y="48"/>
                  </a:lnTo>
                  <a:lnTo>
                    <a:pt x="82" y="48"/>
                  </a:lnTo>
                  <a:lnTo>
                    <a:pt x="84" y="48"/>
                  </a:lnTo>
                  <a:lnTo>
                    <a:pt x="84" y="48"/>
                  </a:lnTo>
                  <a:lnTo>
                    <a:pt x="86" y="48"/>
                  </a:lnTo>
                  <a:lnTo>
                    <a:pt x="86" y="50"/>
                  </a:lnTo>
                  <a:lnTo>
                    <a:pt x="88" y="50"/>
                  </a:lnTo>
                  <a:lnTo>
                    <a:pt x="90" y="52"/>
                  </a:lnTo>
                  <a:lnTo>
                    <a:pt x="90" y="54"/>
                  </a:lnTo>
                  <a:lnTo>
                    <a:pt x="92" y="56"/>
                  </a:lnTo>
                  <a:lnTo>
                    <a:pt x="94" y="60"/>
                  </a:lnTo>
                  <a:lnTo>
                    <a:pt x="96" y="62"/>
                  </a:lnTo>
                  <a:lnTo>
                    <a:pt x="96" y="64"/>
                  </a:lnTo>
                  <a:lnTo>
                    <a:pt x="98" y="70"/>
                  </a:lnTo>
                  <a:lnTo>
                    <a:pt x="100" y="76"/>
                  </a:lnTo>
                  <a:lnTo>
                    <a:pt x="102" y="80"/>
                  </a:lnTo>
                  <a:lnTo>
                    <a:pt x="102" y="84"/>
                  </a:lnTo>
                  <a:lnTo>
                    <a:pt x="104" y="86"/>
                  </a:lnTo>
                  <a:lnTo>
                    <a:pt x="104" y="88"/>
                  </a:lnTo>
                  <a:lnTo>
                    <a:pt x="106" y="90"/>
                  </a:lnTo>
                  <a:lnTo>
                    <a:pt x="106" y="92"/>
                  </a:lnTo>
                  <a:lnTo>
                    <a:pt x="108" y="92"/>
                  </a:lnTo>
                  <a:lnTo>
                    <a:pt x="108" y="92"/>
                  </a:lnTo>
                  <a:lnTo>
                    <a:pt x="108" y="92"/>
                  </a:lnTo>
                  <a:lnTo>
                    <a:pt x="110" y="92"/>
                  </a:lnTo>
                  <a:lnTo>
                    <a:pt x="112" y="92"/>
                  </a:lnTo>
                  <a:lnTo>
                    <a:pt x="114" y="92"/>
                  </a:lnTo>
                  <a:lnTo>
                    <a:pt x="114" y="92"/>
                  </a:lnTo>
                  <a:lnTo>
                    <a:pt x="114" y="94"/>
                  </a:lnTo>
                  <a:lnTo>
                    <a:pt x="116" y="94"/>
                  </a:lnTo>
                  <a:lnTo>
                    <a:pt x="116" y="96"/>
                  </a:lnTo>
                  <a:lnTo>
                    <a:pt x="116" y="98"/>
                  </a:lnTo>
                  <a:lnTo>
                    <a:pt x="116" y="98"/>
                  </a:lnTo>
                  <a:lnTo>
                    <a:pt x="116" y="100"/>
                  </a:lnTo>
                  <a:lnTo>
                    <a:pt x="116" y="102"/>
                  </a:lnTo>
                  <a:lnTo>
                    <a:pt x="116" y="106"/>
                  </a:lnTo>
                  <a:lnTo>
                    <a:pt x="116" y="110"/>
                  </a:lnTo>
                  <a:lnTo>
                    <a:pt x="116" y="114"/>
                  </a:lnTo>
                  <a:lnTo>
                    <a:pt x="114" y="118"/>
                  </a:lnTo>
                  <a:lnTo>
                    <a:pt x="112" y="118"/>
                  </a:lnTo>
                  <a:lnTo>
                    <a:pt x="108" y="118"/>
                  </a:lnTo>
                  <a:lnTo>
                    <a:pt x="106" y="120"/>
                  </a:lnTo>
                  <a:lnTo>
                    <a:pt x="104" y="120"/>
                  </a:lnTo>
                  <a:lnTo>
                    <a:pt x="102" y="120"/>
                  </a:lnTo>
                  <a:lnTo>
                    <a:pt x="100" y="120"/>
                  </a:lnTo>
                  <a:lnTo>
                    <a:pt x="100" y="120"/>
                  </a:lnTo>
                  <a:lnTo>
                    <a:pt x="98" y="120"/>
                  </a:lnTo>
                  <a:lnTo>
                    <a:pt x="98" y="120"/>
                  </a:lnTo>
                  <a:lnTo>
                    <a:pt x="96" y="118"/>
                  </a:lnTo>
                  <a:lnTo>
                    <a:pt x="94" y="116"/>
                  </a:lnTo>
                  <a:lnTo>
                    <a:pt x="92" y="114"/>
                  </a:lnTo>
                  <a:lnTo>
                    <a:pt x="90" y="114"/>
                  </a:lnTo>
                  <a:lnTo>
                    <a:pt x="88" y="112"/>
                  </a:lnTo>
                  <a:lnTo>
                    <a:pt x="88" y="112"/>
                  </a:lnTo>
                  <a:lnTo>
                    <a:pt x="88" y="112"/>
                  </a:lnTo>
                  <a:lnTo>
                    <a:pt x="86" y="110"/>
                  </a:lnTo>
                  <a:lnTo>
                    <a:pt x="86" y="110"/>
                  </a:lnTo>
                  <a:lnTo>
                    <a:pt x="84" y="112"/>
                  </a:lnTo>
                  <a:lnTo>
                    <a:pt x="84" y="112"/>
                  </a:lnTo>
                  <a:lnTo>
                    <a:pt x="82" y="112"/>
                  </a:lnTo>
                  <a:lnTo>
                    <a:pt x="82" y="112"/>
                  </a:lnTo>
                  <a:lnTo>
                    <a:pt x="80" y="114"/>
                  </a:lnTo>
                  <a:lnTo>
                    <a:pt x="78" y="116"/>
                  </a:lnTo>
                  <a:lnTo>
                    <a:pt x="76" y="118"/>
                  </a:lnTo>
                  <a:lnTo>
                    <a:pt x="74" y="120"/>
                  </a:lnTo>
                  <a:lnTo>
                    <a:pt x="72" y="124"/>
                  </a:lnTo>
                  <a:lnTo>
                    <a:pt x="70" y="126"/>
                  </a:lnTo>
                  <a:lnTo>
                    <a:pt x="70" y="130"/>
                  </a:lnTo>
                  <a:lnTo>
                    <a:pt x="68" y="132"/>
                  </a:lnTo>
                  <a:lnTo>
                    <a:pt x="68" y="136"/>
                  </a:lnTo>
                  <a:lnTo>
                    <a:pt x="66" y="140"/>
                  </a:lnTo>
                  <a:lnTo>
                    <a:pt x="64" y="142"/>
                  </a:lnTo>
                  <a:lnTo>
                    <a:pt x="64" y="142"/>
                  </a:lnTo>
                  <a:lnTo>
                    <a:pt x="62" y="142"/>
                  </a:lnTo>
                  <a:lnTo>
                    <a:pt x="58" y="140"/>
                  </a:lnTo>
                  <a:lnTo>
                    <a:pt x="56" y="140"/>
                  </a:lnTo>
                  <a:lnTo>
                    <a:pt x="54" y="140"/>
                  </a:lnTo>
                  <a:lnTo>
                    <a:pt x="52" y="140"/>
                  </a:lnTo>
                  <a:lnTo>
                    <a:pt x="52" y="140"/>
                  </a:lnTo>
                  <a:lnTo>
                    <a:pt x="50" y="140"/>
                  </a:lnTo>
                  <a:lnTo>
                    <a:pt x="50" y="140"/>
                  </a:lnTo>
                  <a:lnTo>
                    <a:pt x="48" y="140"/>
                  </a:lnTo>
                  <a:lnTo>
                    <a:pt x="48" y="142"/>
                  </a:lnTo>
                  <a:lnTo>
                    <a:pt x="46" y="144"/>
                  </a:lnTo>
                  <a:lnTo>
                    <a:pt x="46" y="146"/>
                  </a:lnTo>
                  <a:lnTo>
                    <a:pt x="44" y="148"/>
                  </a:lnTo>
                  <a:lnTo>
                    <a:pt x="44" y="150"/>
                  </a:lnTo>
                  <a:lnTo>
                    <a:pt x="42" y="152"/>
                  </a:lnTo>
                  <a:lnTo>
                    <a:pt x="42" y="154"/>
                  </a:lnTo>
                  <a:lnTo>
                    <a:pt x="42" y="158"/>
                  </a:lnTo>
                  <a:lnTo>
                    <a:pt x="40" y="164"/>
                  </a:lnTo>
                  <a:lnTo>
                    <a:pt x="40" y="168"/>
                  </a:lnTo>
                  <a:lnTo>
                    <a:pt x="40" y="170"/>
                  </a:lnTo>
                  <a:lnTo>
                    <a:pt x="40" y="170"/>
                  </a:lnTo>
                  <a:lnTo>
                    <a:pt x="40" y="172"/>
                  </a:lnTo>
                  <a:lnTo>
                    <a:pt x="42" y="172"/>
                  </a:lnTo>
                  <a:lnTo>
                    <a:pt x="42" y="176"/>
                  </a:lnTo>
                  <a:lnTo>
                    <a:pt x="44" y="178"/>
                  </a:lnTo>
                  <a:lnTo>
                    <a:pt x="46" y="180"/>
                  </a:lnTo>
                  <a:lnTo>
                    <a:pt x="48" y="184"/>
                  </a:lnTo>
                  <a:lnTo>
                    <a:pt x="50" y="186"/>
                  </a:lnTo>
                  <a:lnTo>
                    <a:pt x="36" y="200"/>
                  </a:lnTo>
                  <a:lnTo>
                    <a:pt x="32" y="196"/>
                  </a:lnTo>
                  <a:lnTo>
                    <a:pt x="28" y="194"/>
                  </a:lnTo>
                  <a:lnTo>
                    <a:pt x="26" y="192"/>
                  </a:lnTo>
                  <a:lnTo>
                    <a:pt x="24" y="190"/>
                  </a:lnTo>
                  <a:lnTo>
                    <a:pt x="22" y="188"/>
                  </a:lnTo>
                  <a:lnTo>
                    <a:pt x="18" y="184"/>
                  </a:lnTo>
                  <a:lnTo>
                    <a:pt x="14" y="18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32" name="Freeform 33"/>
            <p:cNvSpPr>
              <a:spLocks/>
            </p:cNvSpPr>
            <p:nvPr/>
          </p:nvSpPr>
          <p:spPr bwMode="auto">
            <a:xfrm>
              <a:off x="7596150" y="2921731"/>
              <a:ext cx="371830" cy="442047"/>
            </a:xfrm>
            <a:custGeom>
              <a:avLst/>
              <a:gdLst>
                <a:gd name="T0" fmla="*/ 132 w 180"/>
                <a:gd name="T1" fmla="*/ 2 h 214"/>
                <a:gd name="T2" fmla="*/ 124 w 180"/>
                <a:gd name="T3" fmla="*/ 6 h 214"/>
                <a:gd name="T4" fmla="*/ 122 w 180"/>
                <a:gd name="T5" fmla="*/ 24 h 214"/>
                <a:gd name="T6" fmla="*/ 114 w 180"/>
                <a:gd name="T7" fmla="*/ 48 h 214"/>
                <a:gd name="T8" fmla="*/ 108 w 180"/>
                <a:gd name="T9" fmla="*/ 56 h 214"/>
                <a:gd name="T10" fmla="*/ 100 w 180"/>
                <a:gd name="T11" fmla="*/ 62 h 214"/>
                <a:gd name="T12" fmla="*/ 98 w 180"/>
                <a:gd name="T13" fmla="*/ 76 h 214"/>
                <a:gd name="T14" fmla="*/ 94 w 180"/>
                <a:gd name="T15" fmla="*/ 80 h 214"/>
                <a:gd name="T16" fmla="*/ 84 w 180"/>
                <a:gd name="T17" fmla="*/ 80 h 214"/>
                <a:gd name="T18" fmla="*/ 66 w 180"/>
                <a:gd name="T19" fmla="*/ 90 h 214"/>
                <a:gd name="T20" fmla="*/ 54 w 180"/>
                <a:gd name="T21" fmla="*/ 100 h 214"/>
                <a:gd name="T22" fmla="*/ 50 w 180"/>
                <a:gd name="T23" fmla="*/ 112 h 214"/>
                <a:gd name="T24" fmla="*/ 46 w 180"/>
                <a:gd name="T25" fmla="*/ 116 h 214"/>
                <a:gd name="T26" fmla="*/ 22 w 180"/>
                <a:gd name="T27" fmla="*/ 116 h 214"/>
                <a:gd name="T28" fmla="*/ 8 w 180"/>
                <a:gd name="T29" fmla="*/ 118 h 214"/>
                <a:gd name="T30" fmla="*/ 4 w 180"/>
                <a:gd name="T31" fmla="*/ 124 h 214"/>
                <a:gd name="T32" fmla="*/ 2 w 180"/>
                <a:gd name="T33" fmla="*/ 140 h 214"/>
                <a:gd name="T34" fmla="*/ 6 w 180"/>
                <a:gd name="T35" fmla="*/ 146 h 214"/>
                <a:gd name="T36" fmla="*/ 14 w 180"/>
                <a:gd name="T37" fmla="*/ 148 h 214"/>
                <a:gd name="T38" fmla="*/ 18 w 180"/>
                <a:gd name="T39" fmla="*/ 150 h 214"/>
                <a:gd name="T40" fmla="*/ 22 w 180"/>
                <a:gd name="T41" fmla="*/ 158 h 214"/>
                <a:gd name="T42" fmla="*/ 16 w 180"/>
                <a:gd name="T43" fmla="*/ 166 h 214"/>
                <a:gd name="T44" fmla="*/ 2 w 180"/>
                <a:gd name="T45" fmla="*/ 172 h 214"/>
                <a:gd name="T46" fmla="*/ 12 w 180"/>
                <a:gd name="T47" fmla="*/ 174 h 214"/>
                <a:gd name="T48" fmla="*/ 16 w 180"/>
                <a:gd name="T49" fmla="*/ 182 h 214"/>
                <a:gd name="T50" fmla="*/ 20 w 180"/>
                <a:gd name="T51" fmla="*/ 188 h 214"/>
                <a:gd name="T52" fmla="*/ 34 w 180"/>
                <a:gd name="T53" fmla="*/ 190 h 214"/>
                <a:gd name="T54" fmla="*/ 52 w 180"/>
                <a:gd name="T55" fmla="*/ 184 h 214"/>
                <a:gd name="T56" fmla="*/ 60 w 180"/>
                <a:gd name="T57" fmla="*/ 182 h 214"/>
                <a:gd name="T58" fmla="*/ 62 w 180"/>
                <a:gd name="T59" fmla="*/ 188 h 214"/>
                <a:gd name="T60" fmla="*/ 64 w 180"/>
                <a:gd name="T61" fmla="*/ 196 h 214"/>
                <a:gd name="T62" fmla="*/ 80 w 180"/>
                <a:gd name="T63" fmla="*/ 206 h 214"/>
                <a:gd name="T64" fmla="*/ 100 w 180"/>
                <a:gd name="T65" fmla="*/ 206 h 214"/>
                <a:gd name="T66" fmla="*/ 112 w 180"/>
                <a:gd name="T67" fmla="*/ 206 h 214"/>
                <a:gd name="T68" fmla="*/ 128 w 180"/>
                <a:gd name="T69" fmla="*/ 208 h 214"/>
                <a:gd name="T70" fmla="*/ 132 w 180"/>
                <a:gd name="T71" fmla="*/ 204 h 214"/>
                <a:gd name="T72" fmla="*/ 132 w 180"/>
                <a:gd name="T73" fmla="*/ 194 h 214"/>
                <a:gd name="T74" fmla="*/ 120 w 180"/>
                <a:gd name="T75" fmla="*/ 178 h 214"/>
                <a:gd name="T76" fmla="*/ 106 w 180"/>
                <a:gd name="T77" fmla="*/ 164 h 214"/>
                <a:gd name="T78" fmla="*/ 104 w 180"/>
                <a:gd name="T79" fmla="*/ 158 h 214"/>
                <a:gd name="T80" fmla="*/ 108 w 180"/>
                <a:gd name="T81" fmla="*/ 146 h 214"/>
                <a:gd name="T82" fmla="*/ 118 w 180"/>
                <a:gd name="T83" fmla="*/ 136 h 214"/>
                <a:gd name="T84" fmla="*/ 130 w 180"/>
                <a:gd name="T85" fmla="*/ 142 h 214"/>
                <a:gd name="T86" fmla="*/ 142 w 180"/>
                <a:gd name="T87" fmla="*/ 146 h 214"/>
                <a:gd name="T88" fmla="*/ 144 w 180"/>
                <a:gd name="T89" fmla="*/ 142 h 214"/>
                <a:gd name="T90" fmla="*/ 148 w 180"/>
                <a:gd name="T91" fmla="*/ 130 h 214"/>
                <a:gd name="T92" fmla="*/ 150 w 180"/>
                <a:gd name="T93" fmla="*/ 120 h 214"/>
                <a:gd name="T94" fmla="*/ 164 w 180"/>
                <a:gd name="T95" fmla="*/ 110 h 214"/>
                <a:gd name="T96" fmla="*/ 168 w 180"/>
                <a:gd name="T97" fmla="*/ 98 h 214"/>
                <a:gd name="T98" fmla="*/ 178 w 180"/>
                <a:gd name="T99" fmla="*/ 88 h 214"/>
                <a:gd name="T100" fmla="*/ 180 w 180"/>
                <a:gd name="T101" fmla="*/ 82 h 214"/>
                <a:gd name="T102" fmla="*/ 176 w 180"/>
                <a:gd name="T103" fmla="*/ 62 h 214"/>
                <a:gd name="T104" fmla="*/ 164 w 180"/>
                <a:gd name="T105" fmla="*/ 54 h 214"/>
                <a:gd name="T106" fmla="*/ 164 w 180"/>
                <a:gd name="T107" fmla="*/ 44 h 214"/>
                <a:gd name="T108" fmla="*/ 166 w 180"/>
                <a:gd name="T109" fmla="*/ 32 h 214"/>
                <a:gd name="T110" fmla="*/ 158 w 180"/>
                <a:gd name="T111" fmla="*/ 24 h 214"/>
                <a:gd name="T112" fmla="*/ 160 w 180"/>
                <a:gd name="T113" fmla="*/ 16 h 214"/>
                <a:gd name="T114" fmla="*/ 146 w 180"/>
                <a:gd name="T115" fmla="*/ 2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214">
                  <a:moveTo>
                    <a:pt x="138" y="0"/>
                  </a:moveTo>
                  <a:lnTo>
                    <a:pt x="138" y="0"/>
                  </a:lnTo>
                  <a:lnTo>
                    <a:pt x="138" y="0"/>
                  </a:lnTo>
                  <a:lnTo>
                    <a:pt x="136" y="0"/>
                  </a:lnTo>
                  <a:lnTo>
                    <a:pt x="134" y="2"/>
                  </a:lnTo>
                  <a:lnTo>
                    <a:pt x="132" y="2"/>
                  </a:lnTo>
                  <a:lnTo>
                    <a:pt x="130" y="2"/>
                  </a:lnTo>
                  <a:lnTo>
                    <a:pt x="128" y="4"/>
                  </a:lnTo>
                  <a:lnTo>
                    <a:pt x="126" y="4"/>
                  </a:lnTo>
                  <a:lnTo>
                    <a:pt x="126" y="6"/>
                  </a:lnTo>
                  <a:lnTo>
                    <a:pt x="124" y="6"/>
                  </a:lnTo>
                  <a:lnTo>
                    <a:pt x="124" y="6"/>
                  </a:lnTo>
                  <a:lnTo>
                    <a:pt x="124" y="8"/>
                  </a:lnTo>
                  <a:lnTo>
                    <a:pt x="122" y="12"/>
                  </a:lnTo>
                  <a:lnTo>
                    <a:pt x="122" y="14"/>
                  </a:lnTo>
                  <a:lnTo>
                    <a:pt x="122" y="18"/>
                  </a:lnTo>
                  <a:lnTo>
                    <a:pt x="122" y="22"/>
                  </a:lnTo>
                  <a:lnTo>
                    <a:pt x="122" y="24"/>
                  </a:lnTo>
                  <a:lnTo>
                    <a:pt x="120" y="26"/>
                  </a:lnTo>
                  <a:lnTo>
                    <a:pt x="120" y="30"/>
                  </a:lnTo>
                  <a:lnTo>
                    <a:pt x="118" y="36"/>
                  </a:lnTo>
                  <a:lnTo>
                    <a:pt x="116" y="40"/>
                  </a:lnTo>
                  <a:lnTo>
                    <a:pt x="114" y="44"/>
                  </a:lnTo>
                  <a:lnTo>
                    <a:pt x="114" y="48"/>
                  </a:lnTo>
                  <a:lnTo>
                    <a:pt x="112" y="50"/>
                  </a:lnTo>
                  <a:lnTo>
                    <a:pt x="112" y="52"/>
                  </a:lnTo>
                  <a:lnTo>
                    <a:pt x="110" y="54"/>
                  </a:lnTo>
                  <a:lnTo>
                    <a:pt x="110" y="54"/>
                  </a:lnTo>
                  <a:lnTo>
                    <a:pt x="108" y="56"/>
                  </a:lnTo>
                  <a:lnTo>
                    <a:pt x="108" y="56"/>
                  </a:lnTo>
                  <a:lnTo>
                    <a:pt x="104" y="58"/>
                  </a:lnTo>
                  <a:lnTo>
                    <a:pt x="104" y="58"/>
                  </a:lnTo>
                  <a:lnTo>
                    <a:pt x="102" y="60"/>
                  </a:lnTo>
                  <a:lnTo>
                    <a:pt x="100" y="60"/>
                  </a:lnTo>
                  <a:lnTo>
                    <a:pt x="100" y="60"/>
                  </a:lnTo>
                  <a:lnTo>
                    <a:pt x="100" y="62"/>
                  </a:lnTo>
                  <a:lnTo>
                    <a:pt x="98" y="62"/>
                  </a:lnTo>
                  <a:lnTo>
                    <a:pt x="98" y="64"/>
                  </a:lnTo>
                  <a:lnTo>
                    <a:pt x="98" y="68"/>
                  </a:lnTo>
                  <a:lnTo>
                    <a:pt x="98" y="70"/>
                  </a:lnTo>
                  <a:lnTo>
                    <a:pt x="98" y="72"/>
                  </a:lnTo>
                  <a:lnTo>
                    <a:pt x="98" y="76"/>
                  </a:lnTo>
                  <a:lnTo>
                    <a:pt x="98" y="76"/>
                  </a:lnTo>
                  <a:lnTo>
                    <a:pt x="96" y="78"/>
                  </a:lnTo>
                  <a:lnTo>
                    <a:pt x="96" y="78"/>
                  </a:lnTo>
                  <a:lnTo>
                    <a:pt x="96" y="78"/>
                  </a:lnTo>
                  <a:lnTo>
                    <a:pt x="96" y="78"/>
                  </a:lnTo>
                  <a:lnTo>
                    <a:pt x="94" y="80"/>
                  </a:lnTo>
                  <a:lnTo>
                    <a:pt x="94" y="80"/>
                  </a:lnTo>
                  <a:lnTo>
                    <a:pt x="92" y="80"/>
                  </a:lnTo>
                  <a:lnTo>
                    <a:pt x="90" y="80"/>
                  </a:lnTo>
                  <a:lnTo>
                    <a:pt x="86" y="80"/>
                  </a:lnTo>
                  <a:lnTo>
                    <a:pt x="84" y="80"/>
                  </a:lnTo>
                  <a:lnTo>
                    <a:pt x="84" y="80"/>
                  </a:lnTo>
                  <a:lnTo>
                    <a:pt x="82" y="80"/>
                  </a:lnTo>
                  <a:lnTo>
                    <a:pt x="80" y="82"/>
                  </a:lnTo>
                  <a:lnTo>
                    <a:pt x="78" y="82"/>
                  </a:lnTo>
                  <a:lnTo>
                    <a:pt x="74" y="84"/>
                  </a:lnTo>
                  <a:lnTo>
                    <a:pt x="70" y="88"/>
                  </a:lnTo>
                  <a:lnTo>
                    <a:pt x="66" y="90"/>
                  </a:lnTo>
                  <a:lnTo>
                    <a:pt x="64" y="92"/>
                  </a:lnTo>
                  <a:lnTo>
                    <a:pt x="60" y="94"/>
                  </a:lnTo>
                  <a:lnTo>
                    <a:pt x="58" y="96"/>
                  </a:lnTo>
                  <a:lnTo>
                    <a:pt x="56" y="98"/>
                  </a:lnTo>
                  <a:lnTo>
                    <a:pt x="56" y="98"/>
                  </a:lnTo>
                  <a:lnTo>
                    <a:pt x="54" y="100"/>
                  </a:lnTo>
                  <a:lnTo>
                    <a:pt x="54" y="100"/>
                  </a:lnTo>
                  <a:lnTo>
                    <a:pt x="54" y="102"/>
                  </a:lnTo>
                  <a:lnTo>
                    <a:pt x="52" y="106"/>
                  </a:lnTo>
                  <a:lnTo>
                    <a:pt x="52" y="108"/>
                  </a:lnTo>
                  <a:lnTo>
                    <a:pt x="52" y="110"/>
                  </a:lnTo>
                  <a:lnTo>
                    <a:pt x="50" y="112"/>
                  </a:lnTo>
                  <a:lnTo>
                    <a:pt x="50" y="112"/>
                  </a:lnTo>
                  <a:lnTo>
                    <a:pt x="50" y="114"/>
                  </a:lnTo>
                  <a:lnTo>
                    <a:pt x="50" y="114"/>
                  </a:lnTo>
                  <a:lnTo>
                    <a:pt x="48" y="114"/>
                  </a:lnTo>
                  <a:lnTo>
                    <a:pt x="48" y="114"/>
                  </a:lnTo>
                  <a:lnTo>
                    <a:pt x="46" y="116"/>
                  </a:lnTo>
                  <a:lnTo>
                    <a:pt x="42" y="116"/>
                  </a:lnTo>
                  <a:lnTo>
                    <a:pt x="40" y="116"/>
                  </a:lnTo>
                  <a:lnTo>
                    <a:pt x="38" y="116"/>
                  </a:lnTo>
                  <a:lnTo>
                    <a:pt x="34" y="116"/>
                  </a:lnTo>
                  <a:lnTo>
                    <a:pt x="28" y="116"/>
                  </a:lnTo>
                  <a:lnTo>
                    <a:pt x="22" y="116"/>
                  </a:lnTo>
                  <a:lnTo>
                    <a:pt x="20" y="116"/>
                  </a:lnTo>
                  <a:lnTo>
                    <a:pt x="16" y="116"/>
                  </a:lnTo>
                  <a:lnTo>
                    <a:pt x="14" y="116"/>
                  </a:lnTo>
                  <a:lnTo>
                    <a:pt x="12" y="116"/>
                  </a:lnTo>
                  <a:lnTo>
                    <a:pt x="10" y="116"/>
                  </a:lnTo>
                  <a:lnTo>
                    <a:pt x="8" y="118"/>
                  </a:lnTo>
                  <a:lnTo>
                    <a:pt x="8" y="118"/>
                  </a:lnTo>
                  <a:lnTo>
                    <a:pt x="6" y="118"/>
                  </a:lnTo>
                  <a:lnTo>
                    <a:pt x="6" y="118"/>
                  </a:lnTo>
                  <a:lnTo>
                    <a:pt x="6" y="120"/>
                  </a:lnTo>
                  <a:lnTo>
                    <a:pt x="4" y="122"/>
                  </a:lnTo>
                  <a:lnTo>
                    <a:pt x="4" y="124"/>
                  </a:lnTo>
                  <a:lnTo>
                    <a:pt x="2" y="128"/>
                  </a:lnTo>
                  <a:lnTo>
                    <a:pt x="0" y="130"/>
                  </a:lnTo>
                  <a:lnTo>
                    <a:pt x="2" y="132"/>
                  </a:lnTo>
                  <a:lnTo>
                    <a:pt x="2" y="134"/>
                  </a:lnTo>
                  <a:lnTo>
                    <a:pt x="2" y="138"/>
                  </a:lnTo>
                  <a:lnTo>
                    <a:pt x="2" y="140"/>
                  </a:lnTo>
                  <a:lnTo>
                    <a:pt x="2" y="142"/>
                  </a:lnTo>
                  <a:lnTo>
                    <a:pt x="4" y="144"/>
                  </a:lnTo>
                  <a:lnTo>
                    <a:pt x="4" y="146"/>
                  </a:lnTo>
                  <a:lnTo>
                    <a:pt x="4" y="146"/>
                  </a:lnTo>
                  <a:lnTo>
                    <a:pt x="4" y="146"/>
                  </a:lnTo>
                  <a:lnTo>
                    <a:pt x="6" y="146"/>
                  </a:lnTo>
                  <a:lnTo>
                    <a:pt x="6" y="148"/>
                  </a:lnTo>
                  <a:lnTo>
                    <a:pt x="8" y="148"/>
                  </a:lnTo>
                  <a:lnTo>
                    <a:pt x="8" y="148"/>
                  </a:lnTo>
                  <a:lnTo>
                    <a:pt x="10" y="148"/>
                  </a:lnTo>
                  <a:lnTo>
                    <a:pt x="12" y="148"/>
                  </a:lnTo>
                  <a:lnTo>
                    <a:pt x="14" y="148"/>
                  </a:lnTo>
                  <a:lnTo>
                    <a:pt x="16" y="148"/>
                  </a:lnTo>
                  <a:lnTo>
                    <a:pt x="16" y="148"/>
                  </a:lnTo>
                  <a:lnTo>
                    <a:pt x="16" y="148"/>
                  </a:lnTo>
                  <a:lnTo>
                    <a:pt x="18" y="148"/>
                  </a:lnTo>
                  <a:lnTo>
                    <a:pt x="18" y="150"/>
                  </a:lnTo>
                  <a:lnTo>
                    <a:pt x="18" y="150"/>
                  </a:lnTo>
                  <a:lnTo>
                    <a:pt x="20" y="152"/>
                  </a:lnTo>
                  <a:lnTo>
                    <a:pt x="20" y="154"/>
                  </a:lnTo>
                  <a:lnTo>
                    <a:pt x="20" y="154"/>
                  </a:lnTo>
                  <a:lnTo>
                    <a:pt x="22" y="156"/>
                  </a:lnTo>
                  <a:lnTo>
                    <a:pt x="22" y="156"/>
                  </a:lnTo>
                  <a:lnTo>
                    <a:pt x="22" y="158"/>
                  </a:lnTo>
                  <a:lnTo>
                    <a:pt x="20" y="158"/>
                  </a:lnTo>
                  <a:lnTo>
                    <a:pt x="20" y="160"/>
                  </a:lnTo>
                  <a:lnTo>
                    <a:pt x="20" y="162"/>
                  </a:lnTo>
                  <a:lnTo>
                    <a:pt x="18" y="162"/>
                  </a:lnTo>
                  <a:lnTo>
                    <a:pt x="16" y="164"/>
                  </a:lnTo>
                  <a:lnTo>
                    <a:pt x="16" y="166"/>
                  </a:lnTo>
                  <a:lnTo>
                    <a:pt x="14" y="166"/>
                  </a:lnTo>
                  <a:lnTo>
                    <a:pt x="12" y="168"/>
                  </a:lnTo>
                  <a:lnTo>
                    <a:pt x="12" y="168"/>
                  </a:lnTo>
                  <a:lnTo>
                    <a:pt x="10" y="170"/>
                  </a:lnTo>
                  <a:lnTo>
                    <a:pt x="6" y="170"/>
                  </a:lnTo>
                  <a:lnTo>
                    <a:pt x="2" y="172"/>
                  </a:lnTo>
                  <a:lnTo>
                    <a:pt x="0" y="172"/>
                  </a:lnTo>
                  <a:lnTo>
                    <a:pt x="2" y="172"/>
                  </a:lnTo>
                  <a:lnTo>
                    <a:pt x="6" y="172"/>
                  </a:lnTo>
                  <a:lnTo>
                    <a:pt x="8" y="174"/>
                  </a:lnTo>
                  <a:lnTo>
                    <a:pt x="10" y="174"/>
                  </a:lnTo>
                  <a:lnTo>
                    <a:pt x="12" y="174"/>
                  </a:lnTo>
                  <a:lnTo>
                    <a:pt x="12" y="176"/>
                  </a:lnTo>
                  <a:lnTo>
                    <a:pt x="12" y="176"/>
                  </a:lnTo>
                  <a:lnTo>
                    <a:pt x="14" y="176"/>
                  </a:lnTo>
                  <a:lnTo>
                    <a:pt x="14" y="178"/>
                  </a:lnTo>
                  <a:lnTo>
                    <a:pt x="14" y="180"/>
                  </a:lnTo>
                  <a:lnTo>
                    <a:pt x="16" y="182"/>
                  </a:lnTo>
                  <a:lnTo>
                    <a:pt x="16" y="184"/>
                  </a:lnTo>
                  <a:lnTo>
                    <a:pt x="16" y="186"/>
                  </a:lnTo>
                  <a:lnTo>
                    <a:pt x="18" y="188"/>
                  </a:lnTo>
                  <a:lnTo>
                    <a:pt x="18" y="188"/>
                  </a:lnTo>
                  <a:lnTo>
                    <a:pt x="18" y="188"/>
                  </a:lnTo>
                  <a:lnTo>
                    <a:pt x="20" y="188"/>
                  </a:lnTo>
                  <a:lnTo>
                    <a:pt x="22" y="190"/>
                  </a:lnTo>
                  <a:lnTo>
                    <a:pt x="22" y="190"/>
                  </a:lnTo>
                  <a:lnTo>
                    <a:pt x="24" y="190"/>
                  </a:lnTo>
                  <a:lnTo>
                    <a:pt x="28" y="190"/>
                  </a:lnTo>
                  <a:lnTo>
                    <a:pt x="32" y="190"/>
                  </a:lnTo>
                  <a:lnTo>
                    <a:pt x="34" y="190"/>
                  </a:lnTo>
                  <a:lnTo>
                    <a:pt x="38" y="190"/>
                  </a:lnTo>
                  <a:lnTo>
                    <a:pt x="44" y="188"/>
                  </a:lnTo>
                  <a:lnTo>
                    <a:pt x="44" y="188"/>
                  </a:lnTo>
                  <a:lnTo>
                    <a:pt x="46" y="188"/>
                  </a:lnTo>
                  <a:lnTo>
                    <a:pt x="48" y="186"/>
                  </a:lnTo>
                  <a:lnTo>
                    <a:pt x="52" y="184"/>
                  </a:lnTo>
                  <a:lnTo>
                    <a:pt x="54" y="182"/>
                  </a:lnTo>
                  <a:lnTo>
                    <a:pt x="56" y="182"/>
                  </a:lnTo>
                  <a:lnTo>
                    <a:pt x="58" y="182"/>
                  </a:lnTo>
                  <a:lnTo>
                    <a:pt x="58" y="182"/>
                  </a:lnTo>
                  <a:lnTo>
                    <a:pt x="60" y="182"/>
                  </a:lnTo>
                  <a:lnTo>
                    <a:pt x="60" y="182"/>
                  </a:lnTo>
                  <a:lnTo>
                    <a:pt x="60" y="182"/>
                  </a:lnTo>
                  <a:lnTo>
                    <a:pt x="62" y="182"/>
                  </a:lnTo>
                  <a:lnTo>
                    <a:pt x="62" y="184"/>
                  </a:lnTo>
                  <a:lnTo>
                    <a:pt x="62" y="184"/>
                  </a:lnTo>
                  <a:lnTo>
                    <a:pt x="62" y="186"/>
                  </a:lnTo>
                  <a:lnTo>
                    <a:pt x="62" y="188"/>
                  </a:lnTo>
                  <a:lnTo>
                    <a:pt x="62" y="192"/>
                  </a:lnTo>
                  <a:lnTo>
                    <a:pt x="62" y="194"/>
                  </a:lnTo>
                  <a:lnTo>
                    <a:pt x="62" y="194"/>
                  </a:lnTo>
                  <a:lnTo>
                    <a:pt x="64" y="194"/>
                  </a:lnTo>
                  <a:lnTo>
                    <a:pt x="64" y="196"/>
                  </a:lnTo>
                  <a:lnTo>
                    <a:pt x="64" y="196"/>
                  </a:lnTo>
                  <a:lnTo>
                    <a:pt x="66" y="198"/>
                  </a:lnTo>
                  <a:lnTo>
                    <a:pt x="68" y="200"/>
                  </a:lnTo>
                  <a:lnTo>
                    <a:pt x="70" y="200"/>
                  </a:lnTo>
                  <a:lnTo>
                    <a:pt x="76" y="204"/>
                  </a:lnTo>
                  <a:lnTo>
                    <a:pt x="78" y="204"/>
                  </a:lnTo>
                  <a:lnTo>
                    <a:pt x="80" y="206"/>
                  </a:lnTo>
                  <a:lnTo>
                    <a:pt x="92" y="214"/>
                  </a:lnTo>
                  <a:lnTo>
                    <a:pt x="94" y="214"/>
                  </a:lnTo>
                  <a:lnTo>
                    <a:pt x="96" y="210"/>
                  </a:lnTo>
                  <a:lnTo>
                    <a:pt x="96" y="210"/>
                  </a:lnTo>
                  <a:lnTo>
                    <a:pt x="98" y="208"/>
                  </a:lnTo>
                  <a:lnTo>
                    <a:pt x="100" y="206"/>
                  </a:lnTo>
                  <a:lnTo>
                    <a:pt x="102" y="206"/>
                  </a:lnTo>
                  <a:lnTo>
                    <a:pt x="102" y="206"/>
                  </a:lnTo>
                  <a:lnTo>
                    <a:pt x="104" y="206"/>
                  </a:lnTo>
                  <a:lnTo>
                    <a:pt x="106" y="206"/>
                  </a:lnTo>
                  <a:lnTo>
                    <a:pt x="108" y="206"/>
                  </a:lnTo>
                  <a:lnTo>
                    <a:pt x="112" y="206"/>
                  </a:lnTo>
                  <a:lnTo>
                    <a:pt x="116" y="206"/>
                  </a:lnTo>
                  <a:lnTo>
                    <a:pt x="120" y="208"/>
                  </a:lnTo>
                  <a:lnTo>
                    <a:pt x="122" y="208"/>
                  </a:lnTo>
                  <a:lnTo>
                    <a:pt x="124" y="208"/>
                  </a:lnTo>
                  <a:lnTo>
                    <a:pt x="126" y="208"/>
                  </a:lnTo>
                  <a:lnTo>
                    <a:pt x="128" y="208"/>
                  </a:lnTo>
                  <a:lnTo>
                    <a:pt x="128" y="206"/>
                  </a:lnTo>
                  <a:lnTo>
                    <a:pt x="130" y="206"/>
                  </a:lnTo>
                  <a:lnTo>
                    <a:pt x="130" y="206"/>
                  </a:lnTo>
                  <a:lnTo>
                    <a:pt x="130" y="206"/>
                  </a:lnTo>
                  <a:lnTo>
                    <a:pt x="130" y="204"/>
                  </a:lnTo>
                  <a:lnTo>
                    <a:pt x="132" y="204"/>
                  </a:lnTo>
                  <a:lnTo>
                    <a:pt x="132" y="202"/>
                  </a:lnTo>
                  <a:lnTo>
                    <a:pt x="132" y="200"/>
                  </a:lnTo>
                  <a:lnTo>
                    <a:pt x="132" y="198"/>
                  </a:lnTo>
                  <a:lnTo>
                    <a:pt x="132" y="196"/>
                  </a:lnTo>
                  <a:lnTo>
                    <a:pt x="132" y="194"/>
                  </a:lnTo>
                  <a:lnTo>
                    <a:pt x="132" y="194"/>
                  </a:lnTo>
                  <a:lnTo>
                    <a:pt x="132" y="192"/>
                  </a:lnTo>
                  <a:lnTo>
                    <a:pt x="130" y="190"/>
                  </a:lnTo>
                  <a:lnTo>
                    <a:pt x="128" y="188"/>
                  </a:lnTo>
                  <a:lnTo>
                    <a:pt x="126" y="186"/>
                  </a:lnTo>
                  <a:lnTo>
                    <a:pt x="124" y="182"/>
                  </a:lnTo>
                  <a:lnTo>
                    <a:pt x="120" y="178"/>
                  </a:lnTo>
                  <a:lnTo>
                    <a:pt x="116" y="172"/>
                  </a:lnTo>
                  <a:lnTo>
                    <a:pt x="114" y="172"/>
                  </a:lnTo>
                  <a:lnTo>
                    <a:pt x="114" y="170"/>
                  </a:lnTo>
                  <a:lnTo>
                    <a:pt x="110" y="168"/>
                  </a:lnTo>
                  <a:lnTo>
                    <a:pt x="108" y="166"/>
                  </a:lnTo>
                  <a:lnTo>
                    <a:pt x="106" y="164"/>
                  </a:lnTo>
                  <a:lnTo>
                    <a:pt x="104" y="162"/>
                  </a:lnTo>
                  <a:lnTo>
                    <a:pt x="104" y="162"/>
                  </a:lnTo>
                  <a:lnTo>
                    <a:pt x="104" y="162"/>
                  </a:lnTo>
                  <a:lnTo>
                    <a:pt x="104" y="160"/>
                  </a:lnTo>
                  <a:lnTo>
                    <a:pt x="104" y="160"/>
                  </a:lnTo>
                  <a:lnTo>
                    <a:pt x="104" y="158"/>
                  </a:lnTo>
                  <a:lnTo>
                    <a:pt x="104" y="156"/>
                  </a:lnTo>
                  <a:lnTo>
                    <a:pt x="104" y="154"/>
                  </a:lnTo>
                  <a:lnTo>
                    <a:pt x="104" y="152"/>
                  </a:lnTo>
                  <a:lnTo>
                    <a:pt x="106" y="150"/>
                  </a:lnTo>
                  <a:lnTo>
                    <a:pt x="106" y="148"/>
                  </a:lnTo>
                  <a:lnTo>
                    <a:pt x="108" y="146"/>
                  </a:lnTo>
                  <a:lnTo>
                    <a:pt x="110" y="142"/>
                  </a:lnTo>
                  <a:lnTo>
                    <a:pt x="112" y="140"/>
                  </a:lnTo>
                  <a:lnTo>
                    <a:pt x="114" y="138"/>
                  </a:lnTo>
                  <a:lnTo>
                    <a:pt x="116" y="138"/>
                  </a:lnTo>
                  <a:lnTo>
                    <a:pt x="116" y="138"/>
                  </a:lnTo>
                  <a:lnTo>
                    <a:pt x="118" y="136"/>
                  </a:lnTo>
                  <a:lnTo>
                    <a:pt x="118" y="136"/>
                  </a:lnTo>
                  <a:lnTo>
                    <a:pt x="120" y="136"/>
                  </a:lnTo>
                  <a:lnTo>
                    <a:pt x="122" y="138"/>
                  </a:lnTo>
                  <a:lnTo>
                    <a:pt x="124" y="138"/>
                  </a:lnTo>
                  <a:lnTo>
                    <a:pt x="126" y="140"/>
                  </a:lnTo>
                  <a:lnTo>
                    <a:pt x="130" y="142"/>
                  </a:lnTo>
                  <a:lnTo>
                    <a:pt x="134" y="144"/>
                  </a:lnTo>
                  <a:lnTo>
                    <a:pt x="136" y="144"/>
                  </a:lnTo>
                  <a:lnTo>
                    <a:pt x="138" y="144"/>
                  </a:lnTo>
                  <a:lnTo>
                    <a:pt x="138" y="146"/>
                  </a:lnTo>
                  <a:lnTo>
                    <a:pt x="140" y="146"/>
                  </a:lnTo>
                  <a:lnTo>
                    <a:pt x="142" y="146"/>
                  </a:lnTo>
                  <a:lnTo>
                    <a:pt x="142" y="146"/>
                  </a:lnTo>
                  <a:lnTo>
                    <a:pt x="142" y="146"/>
                  </a:lnTo>
                  <a:lnTo>
                    <a:pt x="144" y="144"/>
                  </a:lnTo>
                  <a:lnTo>
                    <a:pt x="144" y="144"/>
                  </a:lnTo>
                  <a:lnTo>
                    <a:pt x="144" y="144"/>
                  </a:lnTo>
                  <a:lnTo>
                    <a:pt x="144" y="142"/>
                  </a:lnTo>
                  <a:lnTo>
                    <a:pt x="146" y="140"/>
                  </a:lnTo>
                  <a:lnTo>
                    <a:pt x="146" y="138"/>
                  </a:lnTo>
                  <a:lnTo>
                    <a:pt x="146" y="136"/>
                  </a:lnTo>
                  <a:lnTo>
                    <a:pt x="146" y="134"/>
                  </a:lnTo>
                  <a:lnTo>
                    <a:pt x="146" y="132"/>
                  </a:lnTo>
                  <a:lnTo>
                    <a:pt x="148" y="130"/>
                  </a:lnTo>
                  <a:lnTo>
                    <a:pt x="148" y="126"/>
                  </a:lnTo>
                  <a:lnTo>
                    <a:pt x="148" y="126"/>
                  </a:lnTo>
                  <a:lnTo>
                    <a:pt x="148" y="124"/>
                  </a:lnTo>
                  <a:lnTo>
                    <a:pt x="148" y="122"/>
                  </a:lnTo>
                  <a:lnTo>
                    <a:pt x="150" y="122"/>
                  </a:lnTo>
                  <a:lnTo>
                    <a:pt x="150" y="120"/>
                  </a:lnTo>
                  <a:lnTo>
                    <a:pt x="154" y="118"/>
                  </a:lnTo>
                  <a:lnTo>
                    <a:pt x="156" y="116"/>
                  </a:lnTo>
                  <a:lnTo>
                    <a:pt x="158" y="116"/>
                  </a:lnTo>
                  <a:lnTo>
                    <a:pt x="160" y="114"/>
                  </a:lnTo>
                  <a:lnTo>
                    <a:pt x="162" y="112"/>
                  </a:lnTo>
                  <a:lnTo>
                    <a:pt x="164" y="110"/>
                  </a:lnTo>
                  <a:lnTo>
                    <a:pt x="164" y="110"/>
                  </a:lnTo>
                  <a:lnTo>
                    <a:pt x="166" y="108"/>
                  </a:lnTo>
                  <a:lnTo>
                    <a:pt x="166" y="108"/>
                  </a:lnTo>
                  <a:lnTo>
                    <a:pt x="166" y="104"/>
                  </a:lnTo>
                  <a:lnTo>
                    <a:pt x="168" y="100"/>
                  </a:lnTo>
                  <a:lnTo>
                    <a:pt x="168" y="98"/>
                  </a:lnTo>
                  <a:lnTo>
                    <a:pt x="170" y="96"/>
                  </a:lnTo>
                  <a:lnTo>
                    <a:pt x="170" y="94"/>
                  </a:lnTo>
                  <a:lnTo>
                    <a:pt x="172" y="94"/>
                  </a:lnTo>
                  <a:lnTo>
                    <a:pt x="174" y="92"/>
                  </a:lnTo>
                  <a:lnTo>
                    <a:pt x="176" y="90"/>
                  </a:lnTo>
                  <a:lnTo>
                    <a:pt x="178" y="88"/>
                  </a:lnTo>
                  <a:lnTo>
                    <a:pt x="178" y="88"/>
                  </a:lnTo>
                  <a:lnTo>
                    <a:pt x="180" y="86"/>
                  </a:lnTo>
                  <a:lnTo>
                    <a:pt x="180" y="86"/>
                  </a:lnTo>
                  <a:lnTo>
                    <a:pt x="180" y="86"/>
                  </a:lnTo>
                  <a:lnTo>
                    <a:pt x="180" y="84"/>
                  </a:lnTo>
                  <a:lnTo>
                    <a:pt x="180" y="82"/>
                  </a:lnTo>
                  <a:lnTo>
                    <a:pt x="180" y="80"/>
                  </a:lnTo>
                  <a:lnTo>
                    <a:pt x="180" y="76"/>
                  </a:lnTo>
                  <a:lnTo>
                    <a:pt x="180" y="72"/>
                  </a:lnTo>
                  <a:lnTo>
                    <a:pt x="178" y="66"/>
                  </a:lnTo>
                  <a:lnTo>
                    <a:pt x="178" y="64"/>
                  </a:lnTo>
                  <a:lnTo>
                    <a:pt x="176" y="62"/>
                  </a:lnTo>
                  <a:lnTo>
                    <a:pt x="172" y="60"/>
                  </a:lnTo>
                  <a:lnTo>
                    <a:pt x="170" y="58"/>
                  </a:lnTo>
                  <a:lnTo>
                    <a:pt x="168" y="56"/>
                  </a:lnTo>
                  <a:lnTo>
                    <a:pt x="166" y="54"/>
                  </a:lnTo>
                  <a:lnTo>
                    <a:pt x="164" y="54"/>
                  </a:lnTo>
                  <a:lnTo>
                    <a:pt x="164" y="54"/>
                  </a:lnTo>
                  <a:lnTo>
                    <a:pt x="164" y="52"/>
                  </a:lnTo>
                  <a:lnTo>
                    <a:pt x="164" y="52"/>
                  </a:lnTo>
                  <a:lnTo>
                    <a:pt x="164" y="50"/>
                  </a:lnTo>
                  <a:lnTo>
                    <a:pt x="164" y="50"/>
                  </a:lnTo>
                  <a:lnTo>
                    <a:pt x="164" y="46"/>
                  </a:lnTo>
                  <a:lnTo>
                    <a:pt x="164" y="44"/>
                  </a:lnTo>
                  <a:lnTo>
                    <a:pt x="166" y="40"/>
                  </a:lnTo>
                  <a:lnTo>
                    <a:pt x="166" y="38"/>
                  </a:lnTo>
                  <a:lnTo>
                    <a:pt x="166" y="36"/>
                  </a:lnTo>
                  <a:lnTo>
                    <a:pt x="166" y="34"/>
                  </a:lnTo>
                  <a:lnTo>
                    <a:pt x="166" y="34"/>
                  </a:lnTo>
                  <a:lnTo>
                    <a:pt x="166" y="32"/>
                  </a:lnTo>
                  <a:lnTo>
                    <a:pt x="164" y="30"/>
                  </a:lnTo>
                  <a:lnTo>
                    <a:pt x="162" y="28"/>
                  </a:lnTo>
                  <a:lnTo>
                    <a:pt x="160" y="26"/>
                  </a:lnTo>
                  <a:lnTo>
                    <a:pt x="160" y="26"/>
                  </a:lnTo>
                  <a:lnTo>
                    <a:pt x="158" y="24"/>
                  </a:lnTo>
                  <a:lnTo>
                    <a:pt x="158" y="24"/>
                  </a:lnTo>
                  <a:lnTo>
                    <a:pt x="158" y="24"/>
                  </a:lnTo>
                  <a:lnTo>
                    <a:pt x="158" y="22"/>
                  </a:lnTo>
                  <a:lnTo>
                    <a:pt x="158" y="22"/>
                  </a:lnTo>
                  <a:lnTo>
                    <a:pt x="158" y="20"/>
                  </a:lnTo>
                  <a:lnTo>
                    <a:pt x="158" y="18"/>
                  </a:lnTo>
                  <a:lnTo>
                    <a:pt x="160" y="16"/>
                  </a:lnTo>
                  <a:lnTo>
                    <a:pt x="160" y="12"/>
                  </a:lnTo>
                  <a:lnTo>
                    <a:pt x="160" y="10"/>
                  </a:lnTo>
                  <a:lnTo>
                    <a:pt x="156" y="6"/>
                  </a:lnTo>
                  <a:lnTo>
                    <a:pt x="152" y="4"/>
                  </a:lnTo>
                  <a:lnTo>
                    <a:pt x="148" y="2"/>
                  </a:lnTo>
                  <a:lnTo>
                    <a:pt x="146" y="2"/>
                  </a:lnTo>
                  <a:lnTo>
                    <a:pt x="144" y="2"/>
                  </a:lnTo>
                  <a:lnTo>
                    <a:pt x="142" y="0"/>
                  </a:lnTo>
                  <a:lnTo>
                    <a:pt x="140" y="0"/>
                  </a:lnTo>
                  <a:lnTo>
                    <a:pt x="138"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33" name="Freeform 35"/>
            <p:cNvSpPr>
              <a:spLocks/>
            </p:cNvSpPr>
            <p:nvPr/>
          </p:nvSpPr>
          <p:spPr bwMode="auto">
            <a:xfrm>
              <a:off x="9430511" y="2806054"/>
              <a:ext cx="119811" cy="181776"/>
            </a:xfrm>
            <a:custGeom>
              <a:avLst/>
              <a:gdLst>
                <a:gd name="T0" fmla="*/ 22 w 58"/>
                <a:gd name="T1" fmla="*/ 16 h 88"/>
                <a:gd name="T2" fmla="*/ 2 w 58"/>
                <a:gd name="T3" fmla="*/ 24 h 88"/>
                <a:gd name="T4" fmla="*/ 6 w 58"/>
                <a:gd name="T5" fmla="*/ 30 h 88"/>
                <a:gd name="T6" fmla="*/ 8 w 58"/>
                <a:gd name="T7" fmla="*/ 34 h 88"/>
                <a:gd name="T8" fmla="*/ 8 w 58"/>
                <a:gd name="T9" fmla="*/ 36 h 88"/>
                <a:gd name="T10" fmla="*/ 8 w 58"/>
                <a:gd name="T11" fmla="*/ 42 h 88"/>
                <a:gd name="T12" fmla="*/ 8 w 58"/>
                <a:gd name="T13" fmla="*/ 44 h 88"/>
                <a:gd name="T14" fmla="*/ 8 w 58"/>
                <a:gd name="T15" fmla="*/ 46 h 88"/>
                <a:gd name="T16" fmla="*/ 8 w 58"/>
                <a:gd name="T17" fmla="*/ 48 h 88"/>
                <a:gd name="T18" fmla="*/ 10 w 58"/>
                <a:gd name="T19" fmla="*/ 48 h 88"/>
                <a:gd name="T20" fmla="*/ 12 w 58"/>
                <a:gd name="T21" fmla="*/ 50 h 88"/>
                <a:gd name="T22" fmla="*/ 16 w 58"/>
                <a:gd name="T23" fmla="*/ 50 h 88"/>
                <a:gd name="T24" fmla="*/ 18 w 58"/>
                <a:gd name="T25" fmla="*/ 50 h 88"/>
                <a:gd name="T26" fmla="*/ 20 w 58"/>
                <a:gd name="T27" fmla="*/ 52 h 88"/>
                <a:gd name="T28" fmla="*/ 20 w 58"/>
                <a:gd name="T29" fmla="*/ 52 h 88"/>
                <a:gd name="T30" fmla="*/ 22 w 58"/>
                <a:gd name="T31" fmla="*/ 54 h 88"/>
                <a:gd name="T32" fmla="*/ 22 w 58"/>
                <a:gd name="T33" fmla="*/ 58 h 88"/>
                <a:gd name="T34" fmla="*/ 20 w 58"/>
                <a:gd name="T35" fmla="*/ 62 h 88"/>
                <a:gd name="T36" fmla="*/ 18 w 58"/>
                <a:gd name="T37" fmla="*/ 70 h 88"/>
                <a:gd name="T38" fmla="*/ 16 w 58"/>
                <a:gd name="T39" fmla="*/ 74 h 88"/>
                <a:gd name="T40" fmla="*/ 16 w 58"/>
                <a:gd name="T41" fmla="*/ 78 h 88"/>
                <a:gd name="T42" fmla="*/ 18 w 58"/>
                <a:gd name="T43" fmla="*/ 80 h 88"/>
                <a:gd name="T44" fmla="*/ 18 w 58"/>
                <a:gd name="T45" fmla="*/ 82 h 88"/>
                <a:gd name="T46" fmla="*/ 20 w 58"/>
                <a:gd name="T47" fmla="*/ 84 h 88"/>
                <a:gd name="T48" fmla="*/ 24 w 58"/>
                <a:gd name="T49" fmla="*/ 86 h 88"/>
                <a:gd name="T50" fmla="*/ 30 w 58"/>
                <a:gd name="T51" fmla="*/ 88 h 88"/>
                <a:gd name="T52" fmla="*/ 32 w 58"/>
                <a:gd name="T53" fmla="*/ 88 h 88"/>
                <a:gd name="T54" fmla="*/ 36 w 58"/>
                <a:gd name="T55" fmla="*/ 86 h 88"/>
                <a:gd name="T56" fmla="*/ 40 w 58"/>
                <a:gd name="T57" fmla="*/ 86 h 88"/>
                <a:gd name="T58" fmla="*/ 46 w 58"/>
                <a:gd name="T59" fmla="*/ 82 h 88"/>
                <a:gd name="T60" fmla="*/ 52 w 58"/>
                <a:gd name="T61" fmla="*/ 78 h 88"/>
                <a:gd name="T62" fmla="*/ 54 w 58"/>
                <a:gd name="T63" fmla="*/ 76 h 88"/>
                <a:gd name="T64" fmla="*/ 56 w 58"/>
                <a:gd name="T65" fmla="*/ 74 h 88"/>
                <a:gd name="T66" fmla="*/ 58 w 58"/>
                <a:gd name="T67" fmla="*/ 70 h 88"/>
                <a:gd name="T68" fmla="*/ 58 w 58"/>
                <a:gd name="T69" fmla="*/ 66 h 88"/>
                <a:gd name="T70" fmla="*/ 58 w 58"/>
                <a:gd name="T71" fmla="*/ 60 h 88"/>
                <a:gd name="T72" fmla="*/ 58 w 58"/>
                <a:gd name="T73" fmla="*/ 50 h 88"/>
                <a:gd name="T74" fmla="*/ 58 w 58"/>
                <a:gd name="T75" fmla="*/ 42 h 88"/>
                <a:gd name="T76" fmla="*/ 56 w 58"/>
                <a:gd name="T77" fmla="*/ 38 h 88"/>
                <a:gd name="T78" fmla="*/ 54 w 58"/>
                <a:gd name="T79" fmla="*/ 34 h 88"/>
                <a:gd name="T80" fmla="*/ 50 w 58"/>
                <a:gd name="T81" fmla="*/ 28 h 88"/>
                <a:gd name="T82" fmla="*/ 44 w 58"/>
                <a:gd name="T83" fmla="*/ 20 h 88"/>
                <a:gd name="T84" fmla="*/ 34 w 58"/>
                <a:gd name="T85" fmla="*/ 8 h 88"/>
                <a:gd name="T86" fmla="*/ 26 w 58"/>
                <a:gd name="T8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8" h="88">
                  <a:moveTo>
                    <a:pt x="26" y="0"/>
                  </a:moveTo>
                  <a:lnTo>
                    <a:pt x="22" y="16"/>
                  </a:lnTo>
                  <a:lnTo>
                    <a:pt x="0" y="22"/>
                  </a:lnTo>
                  <a:lnTo>
                    <a:pt x="2" y="24"/>
                  </a:lnTo>
                  <a:lnTo>
                    <a:pt x="4" y="28"/>
                  </a:lnTo>
                  <a:lnTo>
                    <a:pt x="6" y="30"/>
                  </a:lnTo>
                  <a:lnTo>
                    <a:pt x="8" y="32"/>
                  </a:lnTo>
                  <a:lnTo>
                    <a:pt x="8" y="34"/>
                  </a:lnTo>
                  <a:lnTo>
                    <a:pt x="8" y="36"/>
                  </a:lnTo>
                  <a:lnTo>
                    <a:pt x="8" y="36"/>
                  </a:lnTo>
                  <a:lnTo>
                    <a:pt x="8" y="38"/>
                  </a:lnTo>
                  <a:lnTo>
                    <a:pt x="8" y="42"/>
                  </a:lnTo>
                  <a:lnTo>
                    <a:pt x="8" y="42"/>
                  </a:lnTo>
                  <a:lnTo>
                    <a:pt x="8" y="44"/>
                  </a:lnTo>
                  <a:lnTo>
                    <a:pt x="8" y="46"/>
                  </a:lnTo>
                  <a:lnTo>
                    <a:pt x="8" y="46"/>
                  </a:lnTo>
                  <a:lnTo>
                    <a:pt x="8" y="46"/>
                  </a:lnTo>
                  <a:lnTo>
                    <a:pt x="8" y="48"/>
                  </a:lnTo>
                  <a:lnTo>
                    <a:pt x="8" y="48"/>
                  </a:lnTo>
                  <a:lnTo>
                    <a:pt x="10" y="48"/>
                  </a:lnTo>
                  <a:lnTo>
                    <a:pt x="10" y="48"/>
                  </a:lnTo>
                  <a:lnTo>
                    <a:pt x="12" y="50"/>
                  </a:lnTo>
                  <a:lnTo>
                    <a:pt x="14" y="50"/>
                  </a:lnTo>
                  <a:lnTo>
                    <a:pt x="16" y="50"/>
                  </a:lnTo>
                  <a:lnTo>
                    <a:pt x="18" y="50"/>
                  </a:lnTo>
                  <a:lnTo>
                    <a:pt x="18" y="50"/>
                  </a:lnTo>
                  <a:lnTo>
                    <a:pt x="20" y="50"/>
                  </a:lnTo>
                  <a:lnTo>
                    <a:pt x="20" y="52"/>
                  </a:lnTo>
                  <a:lnTo>
                    <a:pt x="20" y="52"/>
                  </a:lnTo>
                  <a:lnTo>
                    <a:pt x="20" y="52"/>
                  </a:lnTo>
                  <a:lnTo>
                    <a:pt x="20" y="54"/>
                  </a:lnTo>
                  <a:lnTo>
                    <a:pt x="22" y="54"/>
                  </a:lnTo>
                  <a:lnTo>
                    <a:pt x="22" y="56"/>
                  </a:lnTo>
                  <a:lnTo>
                    <a:pt x="22" y="58"/>
                  </a:lnTo>
                  <a:lnTo>
                    <a:pt x="20" y="60"/>
                  </a:lnTo>
                  <a:lnTo>
                    <a:pt x="20" y="62"/>
                  </a:lnTo>
                  <a:lnTo>
                    <a:pt x="18" y="66"/>
                  </a:lnTo>
                  <a:lnTo>
                    <a:pt x="18" y="70"/>
                  </a:lnTo>
                  <a:lnTo>
                    <a:pt x="18" y="72"/>
                  </a:lnTo>
                  <a:lnTo>
                    <a:pt x="16" y="74"/>
                  </a:lnTo>
                  <a:lnTo>
                    <a:pt x="16" y="76"/>
                  </a:lnTo>
                  <a:lnTo>
                    <a:pt x="16" y="78"/>
                  </a:lnTo>
                  <a:lnTo>
                    <a:pt x="18" y="80"/>
                  </a:lnTo>
                  <a:lnTo>
                    <a:pt x="18" y="80"/>
                  </a:lnTo>
                  <a:lnTo>
                    <a:pt x="18" y="82"/>
                  </a:lnTo>
                  <a:lnTo>
                    <a:pt x="18" y="82"/>
                  </a:lnTo>
                  <a:lnTo>
                    <a:pt x="18" y="82"/>
                  </a:lnTo>
                  <a:lnTo>
                    <a:pt x="20" y="84"/>
                  </a:lnTo>
                  <a:lnTo>
                    <a:pt x="22" y="84"/>
                  </a:lnTo>
                  <a:lnTo>
                    <a:pt x="24" y="86"/>
                  </a:lnTo>
                  <a:lnTo>
                    <a:pt x="26" y="86"/>
                  </a:lnTo>
                  <a:lnTo>
                    <a:pt x="30" y="88"/>
                  </a:lnTo>
                  <a:lnTo>
                    <a:pt x="32" y="88"/>
                  </a:lnTo>
                  <a:lnTo>
                    <a:pt x="32" y="88"/>
                  </a:lnTo>
                  <a:lnTo>
                    <a:pt x="34" y="88"/>
                  </a:lnTo>
                  <a:lnTo>
                    <a:pt x="36" y="86"/>
                  </a:lnTo>
                  <a:lnTo>
                    <a:pt x="38" y="86"/>
                  </a:lnTo>
                  <a:lnTo>
                    <a:pt x="40" y="86"/>
                  </a:lnTo>
                  <a:lnTo>
                    <a:pt x="42" y="84"/>
                  </a:lnTo>
                  <a:lnTo>
                    <a:pt x="46" y="82"/>
                  </a:lnTo>
                  <a:lnTo>
                    <a:pt x="50" y="80"/>
                  </a:lnTo>
                  <a:lnTo>
                    <a:pt x="52" y="78"/>
                  </a:lnTo>
                  <a:lnTo>
                    <a:pt x="54" y="76"/>
                  </a:lnTo>
                  <a:lnTo>
                    <a:pt x="54" y="76"/>
                  </a:lnTo>
                  <a:lnTo>
                    <a:pt x="56" y="74"/>
                  </a:lnTo>
                  <a:lnTo>
                    <a:pt x="56" y="74"/>
                  </a:lnTo>
                  <a:lnTo>
                    <a:pt x="56" y="72"/>
                  </a:lnTo>
                  <a:lnTo>
                    <a:pt x="58" y="70"/>
                  </a:lnTo>
                  <a:lnTo>
                    <a:pt x="58" y="68"/>
                  </a:lnTo>
                  <a:lnTo>
                    <a:pt x="58" y="66"/>
                  </a:lnTo>
                  <a:lnTo>
                    <a:pt x="58" y="64"/>
                  </a:lnTo>
                  <a:lnTo>
                    <a:pt x="58" y="60"/>
                  </a:lnTo>
                  <a:lnTo>
                    <a:pt x="58" y="56"/>
                  </a:lnTo>
                  <a:lnTo>
                    <a:pt x="58" y="50"/>
                  </a:lnTo>
                  <a:lnTo>
                    <a:pt x="58" y="46"/>
                  </a:lnTo>
                  <a:lnTo>
                    <a:pt x="58" y="42"/>
                  </a:lnTo>
                  <a:lnTo>
                    <a:pt x="56" y="40"/>
                  </a:lnTo>
                  <a:lnTo>
                    <a:pt x="56" y="38"/>
                  </a:lnTo>
                  <a:lnTo>
                    <a:pt x="56" y="36"/>
                  </a:lnTo>
                  <a:lnTo>
                    <a:pt x="54" y="34"/>
                  </a:lnTo>
                  <a:lnTo>
                    <a:pt x="52" y="30"/>
                  </a:lnTo>
                  <a:lnTo>
                    <a:pt x="50" y="28"/>
                  </a:lnTo>
                  <a:lnTo>
                    <a:pt x="48" y="24"/>
                  </a:lnTo>
                  <a:lnTo>
                    <a:pt x="44" y="20"/>
                  </a:lnTo>
                  <a:lnTo>
                    <a:pt x="40" y="14"/>
                  </a:lnTo>
                  <a:lnTo>
                    <a:pt x="34" y="8"/>
                  </a:lnTo>
                  <a:lnTo>
                    <a:pt x="30" y="4"/>
                  </a:lnTo>
                  <a:lnTo>
                    <a:pt x="26"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34" name="Freeform 37"/>
            <p:cNvSpPr>
              <a:spLocks/>
            </p:cNvSpPr>
            <p:nvPr/>
          </p:nvSpPr>
          <p:spPr bwMode="auto">
            <a:xfrm>
              <a:off x="7786197" y="3029144"/>
              <a:ext cx="851076" cy="879963"/>
            </a:xfrm>
            <a:custGeom>
              <a:avLst/>
              <a:gdLst>
                <a:gd name="T0" fmla="*/ 408 w 412"/>
                <a:gd name="T1" fmla="*/ 108 h 426"/>
                <a:gd name="T2" fmla="*/ 388 w 412"/>
                <a:gd name="T3" fmla="*/ 120 h 426"/>
                <a:gd name="T4" fmla="*/ 374 w 412"/>
                <a:gd name="T5" fmla="*/ 150 h 426"/>
                <a:gd name="T6" fmla="*/ 360 w 412"/>
                <a:gd name="T7" fmla="*/ 168 h 426"/>
                <a:gd name="T8" fmla="*/ 352 w 412"/>
                <a:gd name="T9" fmla="*/ 184 h 426"/>
                <a:gd name="T10" fmla="*/ 346 w 412"/>
                <a:gd name="T11" fmla="*/ 150 h 426"/>
                <a:gd name="T12" fmla="*/ 330 w 412"/>
                <a:gd name="T13" fmla="*/ 134 h 426"/>
                <a:gd name="T14" fmla="*/ 302 w 412"/>
                <a:gd name="T15" fmla="*/ 122 h 426"/>
                <a:gd name="T16" fmla="*/ 290 w 412"/>
                <a:gd name="T17" fmla="*/ 122 h 426"/>
                <a:gd name="T18" fmla="*/ 282 w 412"/>
                <a:gd name="T19" fmla="*/ 146 h 426"/>
                <a:gd name="T20" fmla="*/ 294 w 412"/>
                <a:gd name="T21" fmla="*/ 152 h 426"/>
                <a:gd name="T22" fmla="*/ 296 w 412"/>
                <a:gd name="T23" fmla="*/ 180 h 426"/>
                <a:gd name="T24" fmla="*/ 276 w 412"/>
                <a:gd name="T25" fmla="*/ 198 h 426"/>
                <a:gd name="T26" fmla="*/ 276 w 412"/>
                <a:gd name="T27" fmla="*/ 216 h 426"/>
                <a:gd name="T28" fmla="*/ 262 w 412"/>
                <a:gd name="T29" fmla="*/ 232 h 426"/>
                <a:gd name="T30" fmla="*/ 244 w 412"/>
                <a:gd name="T31" fmla="*/ 242 h 426"/>
                <a:gd name="T32" fmla="*/ 224 w 412"/>
                <a:gd name="T33" fmla="*/ 260 h 426"/>
                <a:gd name="T34" fmla="*/ 210 w 412"/>
                <a:gd name="T35" fmla="*/ 276 h 426"/>
                <a:gd name="T36" fmla="*/ 190 w 412"/>
                <a:gd name="T37" fmla="*/ 296 h 426"/>
                <a:gd name="T38" fmla="*/ 172 w 412"/>
                <a:gd name="T39" fmla="*/ 310 h 426"/>
                <a:gd name="T40" fmla="*/ 180 w 412"/>
                <a:gd name="T41" fmla="*/ 352 h 426"/>
                <a:gd name="T42" fmla="*/ 172 w 412"/>
                <a:gd name="T43" fmla="*/ 360 h 426"/>
                <a:gd name="T44" fmla="*/ 178 w 412"/>
                <a:gd name="T45" fmla="*/ 382 h 426"/>
                <a:gd name="T46" fmla="*/ 164 w 412"/>
                <a:gd name="T47" fmla="*/ 410 h 426"/>
                <a:gd name="T48" fmla="*/ 144 w 412"/>
                <a:gd name="T49" fmla="*/ 426 h 426"/>
                <a:gd name="T50" fmla="*/ 132 w 412"/>
                <a:gd name="T51" fmla="*/ 420 h 426"/>
                <a:gd name="T52" fmla="*/ 124 w 412"/>
                <a:gd name="T53" fmla="*/ 388 h 426"/>
                <a:gd name="T54" fmla="*/ 96 w 412"/>
                <a:gd name="T55" fmla="*/ 318 h 426"/>
                <a:gd name="T56" fmla="*/ 74 w 412"/>
                <a:gd name="T57" fmla="*/ 278 h 426"/>
                <a:gd name="T58" fmla="*/ 70 w 412"/>
                <a:gd name="T59" fmla="*/ 224 h 426"/>
                <a:gd name="T60" fmla="*/ 62 w 412"/>
                <a:gd name="T61" fmla="*/ 186 h 426"/>
                <a:gd name="T62" fmla="*/ 58 w 412"/>
                <a:gd name="T63" fmla="*/ 190 h 426"/>
                <a:gd name="T64" fmla="*/ 52 w 412"/>
                <a:gd name="T65" fmla="*/ 206 h 426"/>
                <a:gd name="T66" fmla="*/ 30 w 412"/>
                <a:gd name="T67" fmla="*/ 208 h 426"/>
                <a:gd name="T68" fmla="*/ 12 w 412"/>
                <a:gd name="T69" fmla="*/ 188 h 426"/>
                <a:gd name="T70" fmla="*/ 20 w 412"/>
                <a:gd name="T71" fmla="*/ 176 h 426"/>
                <a:gd name="T72" fmla="*/ 12 w 412"/>
                <a:gd name="T73" fmla="*/ 176 h 426"/>
                <a:gd name="T74" fmla="*/ 2 w 412"/>
                <a:gd name="T75" fmla="*/ 162 h 426"/>
                <a:gd name="T76" fmla="*/ 24 w 412"/>
                <a:gd name="T77" fmla="*/ 156 h 426"/>
                <a:gd name="T78" fmla="*/ 40 w 412"/>
                <a:gd name="T79" fmla="*/ 152 h 426"/>
                <a:gd name="T80" fmla="*/ 34 w 412"/>
                <a:gd name="T81" fmla="*/ 132 h 426"/>
                <a:gd name="T82" fmla="*/ 12 w 412"/>
                <a:gd name="T83" fmla="*/ 110 h 426"/>
                <a:gd name="T84" fmla="*/ 22 w 412"/>
                <a:gd name="T85" fmla="*/ 88 h 426"/>
                <a:gd name="T86" fmla="*/ 44 w 412"/>
                <a:gd name="T87" fmla="*/ 94 h 426"/>
                <a:gd name="T88" fmla="*/ 54 w 412"/>
                <a:gd name="T89" fmla="*/ 90 h 426"/>
                <a:gd name="T90" fmla="*/ 60 w 412"/>
                <a:gd name="T91" fmla="*/ 70 h 426"/>
                <a:gd name="T92" fmla="*/ 76 w 412"/>
                <a:gd name="T93" fmla="*/ 48 h 426"/>
                <a:gd name="T94" fmla="*/ 88 w 412"/>
                <a:gd name="T95" fmla="*/ 34 h 426"/>
                <a:gd name="T96" fmla="*/ 100 w 412"/>
                <a:gd name="T97" fmla="*/ 2 h 426"/>
                <a:gd name="T98" fmla="*/ 122 w 412"/>
                <a:gd name="T99" fmla="*/ 2 h 426"/>
                <a:gd name="T100" fmla="*/ 134 w 412"/>
                <a:gd name="T101" fmla="*/ 14 h 426"/>
                <a:gd name="T102" fmla="*/ 134 w 412"/>
                <a:gd name="T103" fmla="*/ 36 h 426"/>
                <a:gd name="T104" fmla="*/ 158 w 412"/>
                <a:gd name="T105" fmla="*/ 42 h 426"/>
                <a:gd name="T106" fmla="*/ 170 w 412"/>
                <a:gd name="T107" fmla="*/ 76 h 426"/>
                <a:gd name="T108" fmla="*/ 186 w 412"/>
                <a:gd name="T109" fmla="*/ 94 h 426"/>
                <a:gd name="T110" fmla="*/ 224 w 412"/>
                <a:gd name="T111" fmla="*/ 106 h 426"/>
                <a:gd name="T112" fmla="*/ 250 w 412"/>
                <a:gd name="T113" fmla="*/ 116 h 426"/>
                <a:gd name="T114" fmla="*/ 276 w 412"/>
                <a:gd name="T115" fmla="*/ 116 h 426"/>
                <a:gd name="T116" fmla="*/ 290 w 412"/>
                <a:gd name="T117" fmla="*/ 102 h 426"/>
                <a:gd name="T118" fmla="*/ 324 w 412"/>
                <a:gd name="T119" fmla="*/ 94 h 426"/>
                <a:gd name="T120" fmla="*/ 354 w 412"/>
                <a:gd name="T121" fmla="*/ 78 h 426"/>
                <a:gd name="T122" fmla="*/ 382 w 412"/>
                <a:gd name="T123" fmla="*/ 72 h 426"/>
                <a:gd name="T124" fmla="*/ 404 w 412"/>
                <a:gd name="T125" fmla="*/ 86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2" h="426">
                  <a:moveTo>
                    <a:pt x="412" y="96"/>
                  </a:moveTo>
                  <a:lnTo>
                    <a:pt x="412" y="96"/>
                  </a:lnTo>
                  <a:lnTo>
                    <a:pt x="412" y="98"/>
                  </a:lnTo>
                  <a:lnTo>
                    <a:pt x="412" y="100"/>
                  </a:lnTo>
                  <a:lnTo>
                    <a:pt x="412" y="102"/>
                  </a:lnTo>
                  <a:lnTo>
                    <a:pt x="412" y="104"/>
                  </a:lnTo>
                  <a:lnTo>
                    <a:pt x="410" y="104"/>
                  </a:lnTo>
                  <a:lnTo>
                    <a:pt x="410" y="106"/>
                  </a:lnTo>
                  <a:lnTo>
                    <a:pt x="410" y="106"/>
                  </a:lnTo>
                  <a:lnTo>
                    <a:pt x="410" y="106"/>
                  </a:lnTo>
                  <a:lnTo>
                    <a:pt x="408" y="108"/>
                  </a:lnTo>
                  <a:lnTo>
                    <a:pt x="406" y="108"/>
                  </a:lnTo>
                  <a:lnTo>
                    <a:pt x="404" y="110"/>
                  </a:lnTo>
                  <a:lnTo>
                    <a:pt x="402" y="110"/>
                  </a:lnTo>
                  <a:lnTo>
                    <a:pt x="398" y="112"/>
                  </a:lnTo>
                  <a:lnTo>
                    <a:pt x="396" y="112"/>
                  </a:lnTo>
                  <a:lnTo>
                    <a:pt x="394" y="114"/>
                  </a:lnTo>
                  <a:lnTo>
                    <a:pt x="392" y="114"/>
                  </a:lnTo>
                  <a:lnTo>
                    <a:pt x="392" y="114"/>
                  </a:lnTo>
                  <a:lnTo>
                    <a:pt x="390" y="116"/>
                  </a:lnTo>
                  <a:lnTo>
                    <a:pt x="388" y="118"/>
                  </a:lnTo>
                  <a:lnTo>
                    <a:pt x="388" y="120"/>
                  </a:lnTo>
                  <a:lnTo>
                    <a:pt x="386" y="122"/>
                  </a:lnTo>
                  <a:lnTo>
                    <a:pt x="382" y="126"/>
                  </a:lnTo>
                  <a:lnTo>
                    <a:pt x="382" y="128"/>
                  </a:lnTo>
                  <a:lnTo>
                    <a:pt x="380" y="130"/>
                  </a:lnTo>
                  <a:lnTo>
                    <a:pt x="380" y="132"/>
                  </a:lnTo>
                  <a:lnTo>
                    <a:pt x="378" y="134"/>
                  </a:lnTo>
                  <a:lnTo>
                    <a:pt x="378" y="140"/>
                  </a:lnTo>
                  <a:lnTo>
                    <a:pt x="376" y="142"/>
                  </a:lnTo>
                  <a:lnTo>
                    <a:pt x="376" y="146"/>
                  </a:lnTo>
                  <a:lnTo>
                    <a:pt x="376" y="148"/>
                  </a:lnTo>
                  <a:lnTo>
                    <a:pt x="374" y="150"/>
                  </a:lnTo>
                  <a:lnTo>
                    <a:pt x="372" y="150"/>
                  </a:lnTo>
                  <a:lnTo>
                    <a:pt x="372" y="152"/>
                  </a:lnTo>
                  <a:lnTo>
                    <a:pt x="368" y="156"/>
                  </a:lnTo>
                  <a:lnTo>
                    <a:pt x="366" y="158"/>
                  </a:lnTo>
                  <a:lnTo>
                    <a:pt x="364" y="160"/>
                  </a:lnTo>
                  <a:lnTo>
                    <a:pt x="362" y="162"/>
                  </a:lnTo>
                  <a:lnTo>
                    <a:pt x="362" y="162"/>
                  </a:lnTo>
                  <a:lnTo>
                    <a:pt x="362" y="164"/>
                  </a:lnTo>
                  <a:lnTo>
                    <a:pt x="362" y="164"/>
                  </a:lnTo>
                  <a:lnTo>
                    <a:pt x="360" y="166"/>
                  </a:lnTo>
                  <a:lnTo>
                    <a:pt x="360" y="168"/>
                  </a:lnTo>
                  <a:lnTo>
                    <a:pt x="360" y="170"/>
                  </a:lnTo>
                  <a:lnTo>
                    <a:pt x="360" y="176"/>
                  </a:lnTo>
                  <a:lnTo>
                    <a:pt x="360" y="180"/>
                  </a:lnTo>
                  <a:lnTo>
                    <a:pt x="360" y="184"/>
                  </a:lnTo>
                  <a:lnTo>
                    <a:pt x="362" y="188"/>
                  </a:lnTo>
                  <a:lnTo>
                    <a:pt x="362" y="192"/>
                  </a:lnTo>
                  <a:lnTo>
                    <a:pt x="360" y="192"/>
                  </a:lnTo>
                  <a:lnTo>
                    <a:pt x="358" y="190"/>
                  </a:lnTo>
                  <a:lnTo>
                    <a:pt x="354" y="186"/>
                  </a:lnTo>
                  <a:lnTo>
                    <a:pt x="354" y="186"/>
                  </a:lnTo>
                  <a:lnTo>
                    <a:pt x="352" y="184"/>
                  </a:lnTo>
                  <a:lnTo>
                    <a:pt x="352" y="184"/>
                  </a:lnTo>
                  <a:lnTo>
                    <a:pt x="352" y="182"/>
                  </a:lnTo>
                  <a:lnTo>
                    <a:pt x="350" y="180"/>
                  </a:lnTo>
                  <a:lnTo>
                    <a:pt x="350" y="176"/>
                  </a:lnTo>
                  <a:lnTo>
                    <a:pt x="348" y="172"/>
                  </a:lnTo>
                  <a:lnTo>
                    <a:pt x="348" y="166"/>
                  </a:lnTo>
                  <a:lnTo>
                    <a:pt x="346" y="160"/>
                  </a:lnTo>
                  <a:lnTo>
                    <a:pt x="346" y="158"/>
                  </a:lnTo>
                  <a:lnTo>
                    <a:pt x="346" y="156"/>
                  </a:lnTo>
                  <a:lnTo>
                    <a:pt x="346" y="152"/>
                  </a:lnTo>
                  <a:lnTo>
                    <a:pt x="346" y="150"/>
                  </a:lnTo>
                  <a:lnTo>
                    <a:pt x="346" y="146"/>
                  </a:lnTo>
                  <a:lnTo>
                    <a:pt x="344" y="144"/>
                  </a:lnTo>
                  <a:lnTo>
                    <a:pt x="344" y="144"/>
                  </a:lnTo>
                  <a:lnTo>
                    <a:pt x="344" y="144"/>
                  </a:lnTo>
                  <a:lnTo>
                    <a:pt x="344" y="142"/>
                  </a:lnTo>
                  <a:lnTo>
                    <a:pt x="342" y="142"/>
                  </a:lnTo>
                  <a:lnTo>
                    <a:pt x="340" y="140"/>
                  </a:lnTo>
                  <a:lnTo>
                    <a:pt x="338" y="138"/>
                  </a:lnTo>
                  <a:lnTo>
                    <a:pt x="336" y="138"/>
                  </a:lnTo>
                  <a:lnTo>
                    <a:pt x="334" y="136"/>
                  </a:lnTo>
                  <a:lnTo>
                    <a:pt x="330" y="134"/>
                  </a:lnTo>
                  <a:lnTo>
                    <a:pt x="326" y="134"/>
                  </a:lnTo>
                  <a:lnTo>
                    <a:pt x="324" y="132"/>
                  </a:lnTo>
                  <a:lnTo>
                    <a:pt x="322" y="132"/>
                  </a:lnTo>
                  <a:lnTo>
                    <a:pt x="318" y="132"/>
                  </a:lnTo>
                  <a:lnTo>
                    <a:pt x="314" y="132"/>
                  </a:lnTo>
                  <a:lnTo>
                    <a:pt x="312" y="130"/>
                  </a:lnTo>
                  <a:lnTo>
                    <a:pt x="312" y="130"/>
                  </a:lnTo>
                  <a:lnTo>
                    <a:pt x="310" y="130"/>
                  </a:lnTo>
                  <a:lnTo>
                    <a:pt x="310" y="130"/>
                  </a:lnTo>
                  <a:lnTo>
                    <a:pt x="308" y="128"/>
                  </a:lnTo>
                  <a:lnTo>
                    <a:pt x="302" y="122"/>
                  </a:lnTo>
                  <a:lnTo>
                    <a:pt x="300" y="120"/>
                  </a:lnTo>
                  <a:lnTo>
                    <a:pt x="298" y="120"/>
                  </a:lnTo>
                  <a:lnTo>
                    <a:pt x="298" y="118"/>
                  </a:lnTo>
                  <a:lnTo>
                    <a:pt x="296" y="118"/>
                  </a:lnTo>
                  <a:lnTo>
                    <a:pt x="296" y="118"/>
                  </a:lnTo>
                  <a:lnTo>
                    <a:pt x="294" y="118"/>
                  </a:lnTo>
                  <a:lnTo>
                    <a:pt x="294" y="118"/>
                  </a:lnTo>
                  <a:lnTo>
                    <a:pt x="292" y="118"/>
                  </a:lnTo>
                  <a:lnTo>
                    <a:pt x="292" y="118"/>
                  </a:lnTo>
                  <a:lnTo>
                    <a:pt x="290" y="120"/>
                  </a:lnTo>
                  <a:lnTo>
                    <a:pt x="290" y="122"/>
                  </a:lnTo>
                  <a:lnTo>
                    <a:pt x="288" y="122"/>
                  </a:lnTo>
                  <a:lnTo>
                    <a:pt x="286" y="124"/>
                  </a:lnTo>
                  <a:lnTo>
                    <a:pt x="286" y="128"/>
                  </a:lnTo>
                  <a:lnTo>
                    <a:pt x="284" y="130"/>
                  </a:lnTo>
                  <a:lnTo>
                    <a:pt x="284" y="132"/>
                  </a:lnTo>
                  <a:lnTo>
                    <a:pt x="284" y="134"/>
                  </a:lnTo>
                  <a:lnTo>
                    <a:pt x="282" y="136"/>
                  </a:lnTo>
                  <a:lnTo>
                    <a:pt x="282" y="140"/>
                  </a:lnTo>
                  <a:lnTo>
                    <a:pt x="282" y="142"/>
                  </a:lnTo>
                  <a:lnTo>
                    <a:pt x="282" y="144"/>
                  </a:lnTo>
                  <a:lnTo>
                    <a:pt x="282" y="146"/>
                  </a:lnTo>
                  <a:lnTo>
                    <a:pt x="282" y="148"/>
                  </a:lnTo>
                  <a:lnTo>
                    <a:pt x="284" y="150"/>
                  </a:lnTo>
                  <a:lnTo>
                    <a:pt x="284" y="150"/>
                  </a:lnTo>
                  <a:lnTo>
                    <a:pt x="284" y="150"/>
                  </a:lnTo>
                  <a:lnTo>
                    <a:pt x="286" y="150"/>
                  </a:lnTo>
                  <a:lnTo>
                    <a:pt x="286" y="150"/>
                  </a:lnTo>
                  <a:lnTo>
                    <a:pt x="288" y="150"/>
                  </a:lnTo>
                  <a:lnTo>
                    <a:pt x="290" y="150"/>
                  </a:lnTo>
                  <a:lnTo>
                    <a:pt x="292" y="150"/>
                  </a:lnTo>
                  <a:lnTo>
                    <a:pt x="292" y="152"/>
                  </a:lnTo>
                  <a:lnTo>
                    <a:pt x="294" y="152"/>
                  </a:lnTo>
                  <a:lnTo>
                    <a:pt x="294" y="152"/>
                  </a:lnTo>
                  <a:lnTo>
                    <a:pt x="294" y="152"/>
                  </a:lnTo>
                  <a:lnTo>
                    <a:pt x="294" y="154"/>
                  </a:lnTo>
                  <a:lnTo>
                    <a:pt x="296" y="156"/>
                  </a:lnTo>
                  <a:lnTo>
                    <a:pt x="296" y="158"/>
                  </a:lnTo>
                  <a:lnTo>
                    <a:pt x="296" y="162"/>
                  </a:lnTo>
                  <a:lnTo>
                    <a:pt x="296" y="164"/>
                  </a:lnTo>
                  <a:lnTo>
                    <a:pt x="296" y="168"/>
                  </a:lnTo>
                  <a:lnTo>
                    <a:pt x="296" y="170"/>
                  </a:lnTo>
                  <a:lnTo>
                    <a:pt x="296" y="174"/>
                  </a:lnTo>
                  <a:lnTo>
                    <a:pt x="296" y="180"/>
                  </a:lnTo>
                  <a:lnTo>
                    <a:pt x="296" y="186"/>
                  </a:lnTo>
                  <a:lnTo>
                    <a:pt x="294" y="190"/>
                  </a:lnTo>
                  <a:lnTo>
                    <a:pt x="290" y="192"/>
                  </a:lnTo>
                  <a:lnTo>
                    <a:pt x="288" y="192"/>
                  </a:lnTo>
                  <a:lnTo>
                    <a:pt x="286" y="192"/>
                  </a:lnTo>
                  <a:lnTo>
                    <a:pt x="284" y="192"/>
                  </a:lnTo>
                  <a:lnTo>
                    <a:pt x="282" y="194"/>
                  </a:lnTo>
                  <a:lnTo>
                    <a:pt x="280" y="194"/>
                  </a:lnTo>
                  <a:lnTo>
                    <a:pt x="278" y="196"/>
                  </a:lnTo>
                  <a:lnTo>
                    <a:pt x="276" y="196"/>
                  </a:lnTo>
                  <a:lnTo>
                    <a:pt x="276" y="198"/>
                  </a:lnTo>
                  <a:lnTo>
                    <a:pt x="274" y="198"/>
                  </a:lnTo>
                  <a:lnTo>
                    <a:pt x="274" y="200"/>
                  </a:lnTo>
                  <a:lnTo>
                    <a:pt x="274" y="200"/>
                  </a:lnTo>
                  <a:lnTo>
                    <a:pt x="274" y="202"/>
                  </a:lnTo>
                  <a:lnTo>
                    <a:pt x="274" y="202"/>
                  </a:lnTo>
                  <a:lnTo>
                    <a:pt x="274" y="206"/>
                  </a:lnTo>
                  <a:lnTo>
                    <a:pt x="274" y="208"/>
                  </a:lnTo>
                  <a:lnTo>
                    <a:pt x="276" y="210"/>
                  </a:lnTo>
                  <a:lnTo>
                    <a:pt x="276" y="214"/>
                  </a:lnTo>
                  <a:lnTo>
                    <a:pt x="276" y="214"/>
                  </a:lnTo>
                  <a:lnTo>
                    <a:pt x="276" y="216"/>
                  </a:lnTo>
                  <a:lnTo>
                    <a:pt x="276" y="216"/>
                  </a:lnTo>
                  <a:lnTo>
                    <a:pt x="274" y="218"/>
                  </a:lnTo>
                  <a:lnTo>
                    <a:pt x="274" y="218"/>
                  </a:lnTo>
                  <a:lnTo>
                    <a:pt x="274" y="218"/>
                  </a:lnTo>
                  <a:lnTo>
                    <a:pt x="272" y="220"/>
                  </a:lnTo>
                  <a:lnTo>
                    <a:pt x="270" y="220"/>
                  </a:lnTo>
                  <a:lnTo>
                    <a:pt x="270" y="220"/>
                  </a:lnTo>
                  <a:lnTo>
                    <a:pt x="268" y="222"/>
                  </a:lnTo>
                  <a:lnTo>
                    <a:pt x="266" y="224"/>
                  </a:lnTo>
                  <a:lnTo>
                    <a:pt x="264" y="230"/>
                  </a:lnTo>
                  <a:lnTo>
                    <a:pt x="262" y="232"/>
                  </a:lnTo>
                  <a:lnTo>
                    <a:pt x="262" y="234"/>
                  </a:lnTo>
                  <a:lnTo>
                    <a:pt x="260" y="236"/>
                  </a:lnTo>
                  <a:lnTo>
                    <a:pt x="260" y="236"/>
                  </a:lnTo>
                  <a:lnTo>
                    <a:pt x="258" y="238"/>
                  </a:lnTo>
                  <a:lnTo>
                    <a:pt x="258" y="238"/>
                  </a:lnTo>
                  <a:lnTo>
                    <a:pt x="256" y="238"/>
                  </a:lnTo>
                  <a:lnTo>
                    <a:pt x="254" y="240"/>
                  </a:lnTo>
                  <a:lnTo>
                    <a:pt x="252" y="240"/>
                  </a:lnTo>
                  <a:lnTo>
                    <a:pt x="250" y="242"/>
                  </a:lnTo>
                  <a:lnTo>
                    <a:pt x="248" y="242"/>
                  </a:lnTo>
                  <a:lnTo>
                    <a:pt x="244" y="242"/>
                  </a:lnTo>
                  <a:lnTo>
                    <a:pt x="242" y="244"/>
                  </a:lnTo>
                  <a:lnTo>
                    <a:pt x="240" y="244"/>
                  </a:lnTo>
                  <a:lnTo>
                    <a:pt x="240" y="246"/>
                  </a:lnTo>
                  <a:lnTo>
                    <a:pt x="238" y="248"/>
                  </a:lnTo>
                  <a:lnTo>
                    <a:pt x="236" y="252"/>
                  </a:lnTo>
                  <a:lnTo>
                    <a:pt x="234" y="254"/>
                  </a:lnTo>
                  <a:lnTo>
                    <a:pt x="232" y="256"/>
                  </a:lnTo>
                  <a:lnTo>
                    <a:pt x="230" y="258"/>
                  </a:lnTo>
                  <a:lnTo>
                    <a:pt x="230" y="258"/>
                  </a:lnTo>
                  <a:lnTo>
                    <a:pt x="228" y="258"/>
                  </a:lnTo>
                  <a:lnTo>
                    <a:pt x="224" y="260"/>
                  </a:lnTo>
                  <a:lnTo>
                    <a:pt x="220" y="262"/>
                  </a:lnTo>
                  <a:lnTo>
                    <a:pt x="218" y="262"/>
                  </a:lnTo>
                  <a:lnTo>
                    <a:pt x="218" y="262"/>
                  </a:lnTo>
                  <a:lnTo>
                    <a:pt x="216" y="264"/>
                  </a:lnTo>
                  <a:lnTo>
                    <a:pt x="216" y="264"/>
                  </a:lnTo>
                  <a:lnTo>
                    <a:pt x="214" y="264"/>
                  </a:lnTo>
                  <a:lnTo>
                    <a:pt x="214" y="266"/>
                  </a:lnTo>
                  <a:lnTo>
                    <a:pt x="214" y="268"/>
                  </a:lnTo>
                  <a:lnTo>
                    <a:pt x="212" y="270"/>
                  </a:lnTo>
                  <a:lnTo>
                    <a:pt x="212" y="272"/>
                  </a:lnTo>
                  <a:lnTo>
                    <a:pt x="210" y="276"/>
                  </a:lnTo>
                  <a:lnTo>
                    <a:pt x="210" y="278"/>
                  </a:lnTo>
                  <a:lnTo>
                    <a:pt x="210" y="280"/>
                  </a:lnTo>
                  <a:lnTo>
                    <a:pt x="208" y="282"/>
                  </a:lnTo>
                  <a:lnTo>
                    <a:pt x="208" y="282"/>
                  </a:lnTo>
                  <a:lnTo>
                    <a:pt x="206" y="284"/>
                  </a:lnTo>
                  <a:lnTo>
                    <a:pt x="206" y="286"/>
                  </a:lnTo>
                  <a:lnTo>
                    <a:pt x="202" y="286"/>
                  </a:lnTo>
                  <a:lnTo>
                    <a:pt x="200" y="288"/>
                  </a:lnTo>
                  <a:lnTo>
                    <a:pt x="196" y="292"/>
                  </a:lnTo>
                  <a:lnTo>
                    <a:pt x="192" y="294"/>
                  </a:lnTo>
                  <a:lnTo>
                    <a:pt x="190" y="296"/>
                  </a:lnTo>
                  <a:lnTo>
                    <a:pt x="188" y="296"/>
                  </a:lnTo>
                  <a:lnTo>
                    <a:pt x="182" y="300"/>
                  </a:lnTo>
                  <a:lnTo>
                    <a:pt x="180" y="300"/>
                  </a:lnTo>
                  <a:lnTo>
                    <a:pt x="176" y="302"/>
                  </a:lnTo>
                  <a:lnTo>
                    <a:pt x="176" y="304"/>
                  </a:lnTo>
                  <a:lnTo>
                    <a:pt x="174" y="304"/>
                  </a:lnTo>
                  <a:lnTo>
                    <a:pt x="174" y="306"/>
                  </a:lnTo>
                  <a:lnTo>
                    <a:pt x="172" y="306"/>
                  </a:lnTo>
                  <a:lnTo>
                    <a:pt x="172" y="308"/>
                  </a:lnTo>
                  <a:lnTo>
                    <a:pt x="172" y="308"/>
                  </a:lnTo>
                  <a:lnTo>
                    <a:pt x="172" y="310"/>
                  </a:lnTo>
                  <a:lnTo>
                    <a:pt x="172" y="312"/>
                  </a:lnTo>
                  <a:lnTo>
                    <a:pt x="172" y="314"/>
                  </a:lnTo>
                  <a:lnTo>
                    <a:pt x="172" y="318"/>
                  </a:lnTo>
                  <a:lnTo>
                    <a:pt x="172" y="322"/>
                  </a:lnTo>
                  <a:lnTo>
                    <a:pt x="174" y="324"/>
                  </a:lnTo>
                  <a:lnTo>
                    <a:pt x="176" y="332"/>
                  </a:lnTo>
                  <a:lnTo>
                    <a:pt x="178" y="340"/>
                  </a:lnTo>
                  <a:lnTo>
                    <a:pt x="178" y="344"/>
                  </a:lnTo>
                  <a:lnTo>
                    <a:pt x="180" y="346"/>
                  </a:lnTo>
                  <a:lnTo>
                    <a:pt x="180" y="350"/>
                  </a:lnTo>
                  <a:lnTo>
                    <a:pt x="180" y="352"/>
                  </a:lnTo>
                  <a:lnTo>
                    <a:pt x="180" y="352"/>
                  </a:lnTo>
                  <a:lnTo>
                    <a:pt x="180" y="354"/>
                  </a:lnTo>
                  <a:lnTo>
                    <a:pt x="178" y="356"/>
                  </a:lnTo>
                  <a:lnTo>
                    <a:pt x="178" y="356"/>
                  </a:lnTo>
                  <a:lnTo>
                    <a:pt x="178" y="358"/>
                  </a:lnTo>
                  <a:lnTo>
                    <a:pt x="178" y="358"/>
                  </a:lnTo>
                  <a:lnTo>
                    <a:pt x="176" y="358"/>
                  </a:lnTo>
                  <a:lnTo>
                    <a:pt x="174" y="360"/>
                  </a:lnTo>
                  <a:lnTo>
                    <a:pt x="172" y="360"/>
                  </a:lnTo>
                  <a:lnTo>
                    <a:pt x="172" y="360"/>
                  </a:lnTo>
                  <a:lnTo>
                    <a:pt x="172" y="360"/>
                  </a:lnTo>
                  <a:lnTo>
                    <a:pt x="172" y="362"/>
                  </a:lnTo>
                  <a:lnTo>
                    <a:pt x="172" y="362"/>
                  </a:lnTo>
                  <a:lnTo>
                    <a:pt x="172" y="364"/>
                  </a:lnTo>
                  <a:lnTo>
                    <a:pt x="172" y="366"/>
                  </a:lnTo>
                  <a:lnTo>
                    <a:pt x="172" y="368"/>
                  </a:lnTo>
                  <a:lnTo>
                    <a:pt x="172" y="368"/>
                  </a:lnTo>
                  <a:lnTo>
                    <a:pt x="174" y="372"/>
                  </a:lnTo>
                  <a:lnTo>
                    <a:pt x="176" y="376"/>
                  </a:lnTo>
                  <a:lnTo>
                    <a:pt x="176" y="378"/>
                  </a:lnTo>
                  <a:lnTo>
                    <a:pt x="178" y="380"/>
                  </a:lnTo>
                  <a:lnTo>
                    <a:pt x="178" y="382"/>
                  </a:lnTo>
                  <a:lnTo>
                    <a:pt x="178" y="382"/>
                  </a:lnTo>
                  <a:lnTo>
                    <a:pt x="178" y="384"/>
                  </a:lnTo>
                  <a:lnTo>
                    <a:pt x="178" y="386"/>
                  </a:lnTo>
                  <a:lnTo>
                    <a:pt x="178" y="386"/>
                  </a:lnTo>
                  <a:lnTo>
                    <a:pt x="176" y="388"/>
                  </a:lnTo>
                  <a:lnTo>
                    <a:pt x="176" y="390"/>
                  </a:lnTo>
                  <a:lnTo>
                    <a:pt x="174" y="394"/>
                  </a:lnTo>
                  <a:lnTo>
                    <a:pt x="170" y="398"/>
                  </a:lnTo>
                  <a:lnTo>
                    <a:pt x="168" y="402"/>
                  </a:lnTo>
                  <a:lnTo>
                    <a:pt x="166" y="406"/>
                  </a:lnTo>
                  <a:lnTo>
                    <a:pt x="164" y="410"/>
                  </a:lnTo>
                  <a:lnTo>
                    <a:pt x="162" y="412"/>
                  </a:lnTo>
                  <a:lnTo>
                    <a:pt x="160" y="414"/>
                  </a:lnTo>
                  <a:lnTo>
                    <a:pt x="160" y="416"/>
                  </a:lnTo>
                  <a:lnTo>
                    <a:pt x="158" y="418"/>
                  </a:lnTo>
                  <a:lnTo>
                    <a:pt x="156" y="420"/>
                  </a:lnTo>
                  <a:lnTo>
                    <a:pt x="154" y="420"/>
                  </a:lnTo>
                  <a:lnTo>
                    <a:pt x="152" y="422"/>
                  </a:lnTo>
                  <a:lnTo>
                    <a:pt x="150" y="424"/>
                  </a:lnTo>
                  <a:lnTo>
                    <a:pt x="148" y="426"/>
                  </a:lnTo>
                  <a:lnTo>
                    <a:pt x="146" y="426"/>
                  </a:lnTo>
                  <a:lnTo>
                    <a:pt x="144" y="426"/>
                  </a:lnTo>
                  <a:lnTo>
                    <a:pt x="142" y="426"/>
                  </a:lnTo>
                  <a:lnTo>
                    <a:pt x="142" y="426"/>
                  </a:lnTo>
                  <a:lnTo>
                    <a:pt x="140" y="426"/>
                  </a:lnTo>
                  <a:lnTo>
                    <a:pt x="140" y="426"/>
                  </a:lnTo>
                  <a:lnTo>
                    <a:pt x="138" y="426"/>
                  </a:lnTo>
                  <a:lnTo>
                    <a:pt x="136" y="424"/>
                  </a:lnTo>
                  <a:lnTo>
                    <a:pt x="136" y="424"/>
                  </a:lnTo>
                  <a:lnTo>
                    <a:pt x="134" y="422"/>
                  </a:lnTo>
                  <a:lnTo>
                    <a:pt x="134" y="422"/>
                  </a:lnTo>
                  <a:lnTo>
                    <a:pt x="132" y="420"/>
                  </a:lnTo>
                  <a:lnTo>
                    <a:pt x="132" y="420"/>
                  </a:lnTo>
                  <a:lnTo>
                    <a:pt x="132" y="418"/>
                  </a:lnTo>
                  <a:lnTo>
                    <a:pt x="132" y="416"/>
                  </a:lnTo>
                  <a:lnTo>
                    <a:pt x="132" y="414"/>
                  </a:lnTo>
                  <a:lnTo>
                    <a:pt x="130" y="412"/>
                  </a:lnTo>
                  <a:lnTo>
                    <a:pt x="130" y="406"/>
                  </a:lnTo>
                  <a:lnTo>
                    <a:pt x="130" y="404"/>
                  </a:lnTo>
                  <a:lnTo>
                    <a:pt x="130" y="402"/>
                  </a:lnTo>
                  <a:lnTo>
                    <a:pt x="130" y="400"/>
                  </a:lnTo>
                  <a:lnTo>
                    <a:pt x="128" y="398"/>
                  </a:lnTo>
                  <a:lnTo>
                    <a:pt x="126" y="392"/>
                  </a:lnTo>
                  <a:lnTo>
                    <a:pt x="124" y="388"/>
                  </a:lnTo>
                  <a:lnTo>
                    <a:pt x="122" y="382"/>
                  </a:lnTo>
                  <a:lnTo>
                    <a:pt x="116" y="370"/>
                  </a:lnTo>
                  <a:lnTo>
                    <a:pt x="114" y="366"/>
                  </a:lnTo>
                  <a:lnTo>
                    <a:pt x="112" y="362"/>
                  </a:lnTo>
                  <a:lnTo>
                    <a:pt x="110" y="358"/>
                  </a:lnTo>
                  <a:lnTo>
                    <a:pt x="108" y="352"/>
                  </a:lnTo>
                  <a:lnTo>
                    <a:pt x="104" y="340"/>
                  </a:lnTo>
                  <a:lnTo>
                    <a:pt x="102" y="334"/>
                  </a:lnTo>
                  <a:lnTo>
                    <a:pt x="100" y="328"/>
                  </a:lnTo>
                  <a:lnTo>
                    <a:pt x="98" y="322"/>
                  </a:lnTo>
                  <a:lnTo>
                    <a:pt x="96" y="318"/>
                  </a:lnTo>
                  <a:lnTo>
                    <a:pt x="94" y="314"/>
                  </a:lnTo>
                  <a:lnTo>
                    <a:pt x="92" y="312"/>
                  </a:lnTo>
                  <a:lnTo>
                    <a:pt x="88" y="304"/>
                  </a:lnTo>
                  <a:lnTo>
                    <a:pt x="84" y="300"/>
                  </a:lnTo>
                  <a:lnTo>
                    <a:pt x="82" y="298"/>
                  </a:lnTo>
                  <a:lnTo>
                    <a:pt x="80" y="294"/>
                  </a:lnTo>
                  <a:lnTo>
                    <a:pt x="80" y="292"/>
                  </a:lnTo>
                  <a:lnTo>
                    <a:pt x="78" y="292"/>
                  </a:lnTo>
                  <a:lnTo>
                    <a:pt x="78" y="288"/>
                  </a:lnTo>
                  <a:lnTo>
                    <a:pt x="76" y="284"/>
                  </a:lnTo>
                  <a:lnTo>
                    <a:pt x="74" y="278"/>
                  </a:lnTo>
                  <a:lnTo>
                    <a:pt x="74" y="274"/>
                  </a:lnTo>
                  <a:lnTo>
                    <a:pt x="72" y="268"/>
                  </a:lnTo>
                  <a:lnTo>
                    <a:pt x="72" y="264"/>
                  </a:lnTo>
                  <a:lnTo>
                    <a:pt x="72" y="260"/>
                  </a:lnTo>
                  <a:lnTo>
                    <a:pt x="70" y="256"/>
                  </a:lnTo>
                  <a:lnTo>
                    <a:pt x="70" y="252"/>
                  </a:lnTo>
                  <a:lnTo>
                    <a:pt x="70" y="250"/>
                  </a:lnTo>
                  <a:lnTo>
                    <a:pt x="70" y="240"/>
                  </a:lnTo>
                  <a:lnTo>
                    <a:pt x="72" y="232"/>
                  </a:lnTo>
                  <a:lnTo>
                    <a:pt x="72" y="228"/>
                  </a:lnTo>
                  <a:lnTo>
                    <a:pt x="70" y="224"/>
                  </a:lnTo>
                  <a:lnTo>
                    <a:pt x="70" y="218"/>
                  </a:lnTo>
                  <a:lnTo>
                    <a:pt x="70" y="212"/>
                  </a:lnTo>
                  <a:lnTo>
                    <a:pt x="70" y="208"/>
                  </a:lnTo>
                  <a:lnTo>
                    <a:pt x="68" y="206"/>
                  </a:lnTo>
                  <a:lnTo>
                    <a:pt x="68" y="202"/>
                  </a:lnTo>
                  <a:lnTo>
                    <a:pt x="68" y="200"/>
                  </a:lnTo>
                  <a:lnTo>
                    <a:pt x="66" y="196"/>
                  </a:lnTo>
                  <a:lnTo>
                    <a:pt x="66" y="192"/>
                  </a:lnTo>
                  <a:lnTo>
                    <a:pt x="64" y="190"/>
                  </a:lnTo>
                  <a:lnTo>
                    <a:pt x="64" y="188"/>
                  </a:lnTo>
                  <a:lnTo>
                    <a:pt x="62" y="186"/>
                  </a:lnTo>
                  <a:lnTo>
                    <a:pt x="62" y="186"/>
                  </a:lnTo>
                  <a:lnTo>
                    <a:pt x="62" y="186"/>
                  </a:lnTo>
                  <a:lnTo>
                    <a:pt x="62" y="184"/>
                  </a:lnTo>
                  <a:lnTo>
                    <a:pt x="60" y="184"/>
                  </a:lnTo>
                  <a:lnTo>
                    <a:pt x="60" y="184"/>
                  </a:lnTo>
                  <a:lnTo>
                    <a:pt x="60" y="184"/>
                  </a:lnTo>
                  <a:lnTo>
                    <a:pt x="58" y="186"/>
                  </a:lnTo>
                  <a:lnTo>
                    <a:pt x="58" y="186"/>
                  </a:lnTo>
                  <a:lnTo>
                    <a:pt x="58" y="186"/>
                  </a:lnTo>
                  <a:lnTo>
                    <a:pt x="58" y="188"/>
                  </a:lnTo>
                  <a:lnTo>
                    <a:pt x="58" y="190"/>
                  </a:lnTo>
                  <a:lnTo>
                    <a:pt x="60" y="192"/>
                  </a:lnTo>
                  <a:lnTo>
                    <a:pt x="60" y="194"/>
                  </a:lnTo>
                  <a:lnTo>
                    <a:pt x="60" y="196"/>
                  </a:lnTo>
                  <a:lnTo>
                    <a:pt x="60" y="198"/>
                  </a:lnTo>
                  <a:lnTo>
                    <a:pt x="60" y="198"/>
                  </a:lnTo>
                  <a:lnTo>
                    <a:pt x="60" y="200"/>
                  </a:lnTo>
                  <a:lnTo>
                    <a:pt x="58" y="202"/>
                  </a:lnTo>
                  <a:lnTo>
                    <a:pt x="56" y="202"/>
                  </a:lnTo>
                  <a:lnTo>
                    <a:pt x="56" y="204"/>
                  </a:lnTo>
                  <a:lnTo>
                    <a:pt x="54" y="206"/>
                  </a:lnTo>
                  <a:lnTo>
                    <a:pt x="52" y="206"/>
                  </a:lnTo>
                  <a:lnTo>
                    <a:pt x="52" y="208"/>
                  </a:lnTo>
                  <a:lnTo>
                    <a:pt x="50" y="208"/>
                  </a:lnTo>
                  <a:lnTo>
                    <a:pt x="48" y="208"/>
                  </a:lnTo>
                  <a:lnTo>
                    <a:pt x="48" y="210"/>
                  </a:lnTo>
                  <a:lnTo>
                    <a:pt x="44" y="210"/>
                  </a:lnTo>
                  <a:lnTo>
                    <a:pt x="42" y="210"/>
                  </a:lnTo>
                  <a:lnTo>
                    <a:pt x="38" y="210"/>
                  </a:lnTo>
                  <a:lnTo>
                    <a:pt x="36" y="210"/>
                  </a:lnTo>
                  <a:lnTo>
                    <a:pt x="34" y="208"/>
                  </a:lnTo>
                  <a:lnTo>
                    <a:pt x="30" y="208"/>
                  </a:lnTo>
                  <a:lnTo>
                    <a:pt x="30" y="208"/>
                  </a:lnTo>
                  <a:lnTo>
                    <a:pt x="28" y="208"/>
                  </a:lnTo>
                  <a:lnTo>
                    <a:pt x="28" y="206"/>
                  </a:lnTo>
                  <a:lnTo>
                    <a:pt x="26" y="206"/>
                  </a:lnTo>
                  <a:lnTo>
                    <a:pt x="24" y="204"/>
                  </a:lnTo>
                  <a:lnTo>
                    <a:pt x="20" y="200"/>
                  </a:lnTo>
                  <a:lnTo>
                    <a:pt x="18" y="198"/>
                  </a:lnTo>
                  <a:lnTo>
                    <a:pt x="16" y="194"/>
                  </a:lnTo>
                  <a:lnTo>
                    <a:pt x="14" y="194"/>
                  </a:lnTo>
                  <a:lnTo>
                    <a:pt x="14" y="192"/>
                  </a:lnTo>
                  <a:lnTo>
                    <a:pt x="12" y="190"/>
                  </a:lnTo>
                  <a:lnTo>
                    <a:pt x="12" y="188"/>
                  </a:lnTo>
                  <a:lnTo>
                    <a:pt x="12" y="188"/>
                  </a:lnTo>
                  <a:lnTo>
                    <a:pt x="12" y="186"/>
                  </a:lnTo>
                  <a:lnTo>
                    <a:pt x="12" y="186"/>
                  </a:lnTo>
                  <a:lnTo>
                    <a:pt x="12" y="184"/>
                  </a:lnTo>
                  <a:lnTo>
                    <a:pt x="12" y="184"/>
                  </a:lnTo>
                  <a:lnTo>
                    <a:pt x="14" y="184"/>
                  </a:lnTo>
                  <a:lnTo>
                    <a:pt x="16" y="182"/>
                  </a:lnTo>
                  <a:lnTo>
                    <a:pt x="18" y="180"/>
                  </a:lnTo>
                  <a:lnTo>
                    <a:pt x="18" y="178"/>
                  </a:lnTo>
                  <a:lnTo>
                    <a:pt x="20" y="178"/>
                  </a:lnTo>
                  <a:lnTo>
                    <a:pt x="20" y="176"/>
                  </a:lnTo>
                  <a:lnTo>
                    <a:pt x="20" y="176"/>
                  </a:lnTo>
                  <a:lnTo>
                    <a:pt x="20" y="176"/>
                  </a:lnTo>
                  <a:lnTo>
                    <a:pt x="20" y="174"/>
                  </a:lnTo>
                  <a:lnTo>
                    <a:pt x="20" y="174"/>
                  </a:lnTo>
                  <a:lnTo>
                    <a:pt x="20" y="174"/>
                  </a:lnTo>
                  <a:lnTo>
                    <a:pt x="20" y="174"/>
                  </a:lnTo>
                  <a:lnTo>
                    <a:pt x="18" y="174"/>
                  </a:lnTo>
                  <a:lnTo>
                    <a:pt x="16" y="174"/>
                  </a:lnTo>
                  <a:lnTo>
                    <a:pt x="14" y="174"/>
                  </a:lnTo>
                  <a:lnTo>
                    <a:pt x="12" y="176"/>
                  </a:lnTo>
                  <a:lnTo>
                    <a:pt x="12" y="176"/>
                  </a:lnTo>
                  <a:lnTo>
                    <a:pt x="10" y="176"/>
                  </a:lnTo>
                  <a:lnTo>
                    <a:pt x="8" y="176"/>
                  </a:lnTo>
                  <a:lnTo>
                    <a:pt x="8" y="176"/>
                  </a:lnTo>
                  <a:lnTo>
                    <a:pt x="8" y="176"/>
                  </a:lnTo>
                  <a:lnTo>
                    <a:pt x="6" y="174"/>
                  </a:lnTo>
                  <a:lnTo>
                    <a:pt x="6" y="174"/>
                  </a:lnTo>
                  <a:lnTo>
                    <a:pt x="4" y="172"/>
                  </a:lnTo>
                  <a:lnTo>
                    <a:pt x="4" y="168"/>
                  </a:lnTo>
                  <a:lnTo>
                    <a:pt x="2" y="166"/>
                  </a:lnTo>
                  <a:lnTo>
                    <a:pt x="0" y="164"/>
                  </a:lnTo>
                  <a:lnTo>
                    <a:pt x="2" y="162"/>
                  </a:lnTo>
                  <a:lnTo>
                    <a:pt x="4" y="160"/>
                  </a:lnTo>
                  <a:lnTo>
                    <a:pt x="6" y="158"/>
                  </a:lnTo>
                  <a:lnTo>
                    <a:pt x="6" y="156"/>
                  </a:lnTo>
                  <a:lnTo>
                    <a:pt x="8" y="156"/>
                  </a:lnTo>
                  <a:lnTo>
                    <a:pt x="10" y="154"/>
                  </a:lnTo>
                  <a:lnTo>
                    <a:pt x="10" y="154"/>
                  </a:lnTo>
                  <a:lnTo>
                    <a:pt x="12" y="154"/>
                  </a:lnTo>
                  <a:lnTo>
                    <a:pt x="14" y="154"/>
                  </a:lnTo>
                  <a:lnTo>
                    <a:pt x="16" y="154"/>
                  </a:lnTo>
                  <a:lnTo>
                    <a:pt x="20" y="154"/>
                  </a:lnTo>
                  <a:lnTo>
                    <a:pt x="24" y="156"/>
                  </a:lnTo>
                  <a:lnTo>
                    <a:pt x="28" y="156"/>
                  </a:lnTo>
                  <a:lnTo>
                    <a:pt x="30" y="156"/>
                  </a:lnTo>
                  <a:lnTo>
                    <a:pt x="32" y="156"/>
                  </a:lnTo>
                  <a:lnTo>
                    <a:pt x="34" y="156"/>
                  </a:lnTo>
                  <a:lnTo>
                    <a:pt x="36" y="156"/>
                  </a:lnTo>
                  <a:lnTo>
                    <a:pt x="38" y="156"/>
                  </a:lnTo>
                  <a:lnTo>
                    <a:pt x="38" y="154"/>
                  </a:lnTo>
                  <a:lnTo>
                    <a:pt x="38" y="154"/>
                  </a:lnTo>
                  <a:lnTo>
                    <a:pt x="38" y="154"/>
                  </a:lnTo>
                  <a:lnTo>
                    <a:pt x="40" y="154"/>
                  </a:lnTo>
                  <a:lnTo>
                    <a:pt x="40" y="152"/>
                  </a:lnTo>
                  <a:lnTo>
                    <a:pt x="40" y="150"/>
                  </a:lnTo>
                  <a:lnTo>
                    <a:pt x="40" y="148"/>
                  </a:lnTo>
                  <a:lnTo>
                    <a:pt x="40" y="146"/>
                  </a:lnTo>
                  <a:lnTo>
                    <a:pt x="40" y="144"/>
                  </a:lnTo>
                  <a:lnTo>
                    <a:pt x="40" y="144"/>
                  </a:lnTo>
                  <a:lnTo>
                    <a:pt x="40" y="142"/>
                  </a:lnTo>
                  <a:lnTo>
                    <a:pt x="40" y="140"/>
                  </a:lnTo>
                  <a:lnTo>
                    <a:pt x="38" y="140"/>
                  </a:lnTo>
                  <a:lnTo>
                    <a:pt x="38" y="136"/>
                  </a:lnTo>
                  <a:lnTo>
                    <a:pt x="36" y="134"/>
                  </a:lnTo>
                  <a:lnTo>
                    <a:pt x="34" y="132"/>
                  </a:lnTo>
                  <a:lnTo>
                    <a:pt x="28" y="126"/>
                  </a:lnTo>
                  <a:lnTo>
                    <a:pt x="24" y="122"/>
                  </a:lnTo>
                  <a:lnTo>
                    <a:pt x="24" y="120"/>
                  </a:lnTo>
                  <a:lnTo>
                    <a:pt x="22" y="120"/>
                  </a:lnTo>
                  <a:lnTo>
                    <a:pt x="18" y="116"/>
                  </a:lnTo>
                  <a:lnTo>
                    <a:pt x="16" y="114"/>
                  </a:lnTo>
                  <a:lnTo>
                    <a:pt x="14" y="112"/>
                  </a:lnTo>
                  <a:lnTo>
                    <a:pt x="14" y="112"/>
                  </a:lnTo>
                  <a:lnTo>
                    <a:pt x="12" y="110"/>
                  </a:lnTo>
                  <a:lnTo>
                    <a:pt x="12" y="110"/>
                  </a:lnTo>
                  <a:lnTo>
                    <a:pt x="12" y="110"/>
                  </a:lnTo>
                  <a:lnTo>
                    <a:pt x="12" y="108"/>
                  </a:lnTo>
                  <a:lnTo>
                    <a:pt x="12" y="108"/>
                  </a:lnTo>
                  <a:lnTo>
                    <a:pt x="12" y="106"/>
                  </a:lnTo>
                  <a:lnTo>
                    <a:pt x="12" y="104"/>
                  </a:lnTo>
                  <a:lnTo>
                    <a:pt x="14" y="102"/>
                  </a:lnTo>
                  <a:lnTo>
                    <a:pt x="14" y="100"/>
                  </a:lnTo>
                  <a:lnTo>
                    <a:pt x="16" y="98"/>
                  </a:lnTo>
                  <a:lnTo>
                    <a:pt x="18" y="94"/>
                  </a:lnTo>
                  <a:lnTo>
                    <a:pt x="18" y="92"/>
                  </a:lnTo>
                  <a:lnTo>
                    <a:pt x="20" y="90"/>
                  </a:lnTo>
                  <a:lnTo>
                    <a:pt x="22" y="88"/>
                  </a:lnTo>
                  <a:lnTo>
                    <a:pt x="24" y="86"/>
                  </a:lnTo>
                  <a:lnTo>
                    <a:pt x="24" y="86"/>
                  </a:lnTo>
                  <a:lnTo>
                    <a:pt x="26" y="86"/>
                  </a:lnTo>
                  <a:lnTo>
                    <a:pt x="28" y="86"/>
                  </a:lnTo>
                  <a:lnTo>
                    <a:pt x="28" y="86"/>
                  </a:lnTo>
                  <a:lnTo>
                    <a:pt x="30" y="86"/>
                  </a:lnTo>
                  <a:lnTo>
                    <a:pt x="32" y="86"/>
                  </a:lnTo>
                  <a:lnTo>
                    <a:pt x="34" y="88"/>
                  </a:lnTo>
                  <a:lnTo>
                    <a:pt x="38" y="90"/>
                  </a:lnTo>
                  <a:lnTo>
                    <a:pt x="42" y="92"/>
                  </a:lnTo>
                  <a:lnTo>
                    <a:pt x="44" y="94"/>
                  </a:lnTo>
                  <a:lnTo>
                    <a:pt x="46" y="94"/>
                  </a:lnTo>
                  <a:lnTo>
                    <a:pt x="46" y="94"/>
                  </a:lnTo>
                  <a:lnTo>
                    <a:pt x="48" y="94"/>
                  </a:lnTo>
                  <a:lnTo>
                    <a:pt x="50" y="94"/>
                  </a:lnTo>
                  <a:lnTo>
                    <a:pt x="50" y="94"/>
                  </a:lnTo>
                  <a:lnTo>
                    <a:pt x="50" y="94"/>
                  </a:lnTo>
                  <a:lnTo>
                    <a:pt x="52" y="94"/>
                  </a:lnTo>
                  <a:lnTo>
                    <a:pt x="52" y="94"/>
                  </a:lnTo>
                  <a:lnTo>
                    <a:pt x="52" y="92"/>
                  </a:lnTo>
                  <a:lnTo>
                    <a:pt x="54" y="92"/>
                  </a:lnTo>
                  <a:lnTo>
                    <a:pt x="54" y="90"/>
                  </a:lnTo>
                  <a:lnTo>
                    <a:pt x="54" y="86"/>
                  </a:lnTo>
                  <a:lnTo>
                    <a:pt x="54" y="84"/>
                  </a:lnTo>
                  <a:lnTo>
                    <a:pt x="54" y="84"/>
                  </a:lnTo>
                  <a:lnTo>
                    <a:pt x="54" y="82"/>
                  </a:lnTo>
                  <a:lnTo>
                    <a:pt x="56" y="78"/>
                  </a:lnTo>
                  <a:lnTo>
                    <a:pt x="56" y="76"/>
                  </a:lnTo>
                  <a:lnTo>
                    <a:pt x="56" y="74"/>
                  </a:lnTo>
                  <a:lnTo>
                    <a:pt x="56" y="72"/>
                  </a:lnTo>
                  <a:lnTo>
                    <a:pt x="56" y="72"/>
                  </a:lnTo>
                  <a:lnTo>
                    <a:pt x="58" y="72"/>
                  </a:lnTo>
                  <a:lnTo>
                    <a:pt x="60" y="70"/>
                  </a:lnTo>
                  <a:lnTo>
                    <a:pt x="62" y="68"/>
                  </a:lnTo>
                  <a:lnTo>
                    <a:pt x="64" y="66"/>
                  </a:lnTo>
                  <a:lnTo>
                    <a:pt x="66" y="64"/>
                  </a:lnTo>
                  <a:lnTo>
                    <a:pt x="68" y="62"/>
                  </a:lnTo>
                  <a:lnTo>
                    <a:pt x="70" y="60"/>
                  </a:lnTo>
                  <a:lnTo>
                    <a:pt x="72" y="60"/>
                  </a:lnTo>
                  <a:lnTo>
                    <a:pt x="72" y="60"/>
                  </a:lnTo>
                  <a:lnTo>
                    <a:pt x="74" y="58"/>
                  </a:lnTo>
                  <a:lnTo>
                    <a:pt x="74" y="56"/>
                  </a:lnTo>
                  <a:lnTo>
                    <a:pt x="74" y="52"/>
                  </a:lnTo>
                  <a:lnTo>
                    <a:pt x="76" y="48"/>
                  </a:lnTo>
                  <a:lnTo>
                    <a:pt x="76" y="46"/>
                  </a:lnTo>
                  <a:lnTo>
                    <a:pt x="78" y="46"/>
                  </a:lnTo>
                  <a:lnTo>
                    <a:pt x="78" y="44"/>
                  </a:lnTo>
                  <a:lnTo>
                    <a:pt x="80" y="42"/>
                  </a:lnTo>
                  <a:lnTo>
                    <a:pt x="82" y="40"/>
                  </a:lnTo>
                  <a:lnTo>
                    <a:pt x="84" y="38"/>
                  </a:lnTo>
                  <a:lnTo>
                    <a:pt x="86" y="38"/>
                  </a:lnTo>
                  <a:lnTo>
                    <a:pt x="86" y="36"/>
                  </a:lnTo>
                  <a:lnTo>
                    <a:pt x="86" y="36"/>
                  </a:lnTo>
                  <a:lnTo>
                    <a:pt x="88" y="36"/>
                  </a:lnTo>
                  <a:lnTo>
                    <a:pt x="88" y="34"/>
                  </a:lnTo>
                  <a:lnTo>
                    <a:pt x="88" y="32"/>
                  </a:lnTo>
                  <a:lnTo>
                    <a:pt x="88" y="32"/>
                  </a:lnTo>
                  <a:lnTo>
                    <a:pt x="88" y="30"/>
                  </a:lnTo>
                  <a:lnTo>
                    <a:pt x="88" y="26"/>
                  </a:lnTo>
                  <a:lnTo>
                    <a:pt x="88" y="22"/>
                  </a:lnTo>
                  <a:lnTo>
                    <a:pt x="86" y="16"/>
                  </a:lnTo>
                  <a:lnTo>
                    <a:pt x="86" y="12"/>
                  </a:lnTo>
                  <a:lnTo>
                    <a:pt x="88" y="10"/>
                  </a:lnTo>
                  <a:lnTo>
                    <a:pt x="94" y="6"/>
                  </a:lnTo>
                  <a:lnTo>
                    <a:pt x="98" y="4"/>
                  </a:lnTo>
                  <a:lnTo>
                    <a:pt x="100" y="2"/>
                  </a:lnTo>
                  <a:lnTo>
                    <a:pt x="104" y="2"/>
                  </a:lnTo>
                  <a:lnTo>
                    <a:pt x="106" y="0"/>
                  </a:lnTo>
                  <a:lnTo>
                    <a:pt x="106" y="0"/>
                  </a:lnTo>
                  <a:lnTo>
                    <a:pt x="108" y="0"/>
                  </a:lnTo>
                  <a:lnTo>
                    <a:pt x="110" y="0"/>
                  </a:lnTo>
                  <a:lnTo>
                    <a:pt x="112" y="0"/>
                  </a:lnTo>
                  <a:lnTo>
                    <a:pt x="114" y="0"/>
                  </a:lnTo>
                  <a:lnTo>
                    <a:pt x="116" y="0"/>
                  </a:lnTo>
                  <a:lnTo>
                    <a:pt x="118" y="0"/>
                  </a:lnTo>
                  <a:lnTo>
                    <a:pt x="122" y="0"/>
                  </a:lnTo>
                  <a:lnTo>
                    <a:pt x="122" y="2"/>
                  </a:lnTo>
                  <a:lnTo>
                    <a:pt x="124" y="2"/>
                  </a:lnTo>
                  <a:lnTo>
                    <a:pt x="126" y="2"/>
                  </a:lnTo>
                  <a:lnTo>
                    <a:pt x="128" y="4"/>
                  </a:lnTo>
                  <a:lnTo>
                    <a:pt x="128" y="4"/>
                  </a:lnTo>
                  <a:lnTo>
                    <a:pt x="130" y="6"/>
                  </a:lnTo>
                  <a:lnTo>
                    <a:pt x="132" y="8"/>
                  </a:lnTo>
                  <a:lnTo>
                    <a:pt x="134" y="8"/>
                  </a:lnTo>
                  <a:lnTo>
                    <a:pt x="134" y="10"/>
                  </a:lnTo>
                  <a:lnTo>
                    <a:pt x="134" y="12"/>
                  </a:lnTo>
                  <a:lnTo>
                    <a:pt x="134" y="12"/>
                  </a:lnTo>
                  <a:lnTo>
                    <a:pt x="134" y="14"/>
                  </a:lnTo>
                  <a:lnTo>
                    <a:pt x="134" y="16"/>
                  </a:lnTo>
                  <a:lnTo>
                    <a:pt x="134" y="20"/>
                  </a:lnTo>
                  <a:lnTo>
                    <a:pt x="134" y="24"/>
                  </a:lnTo>
                  <a:lnTo>
                    <a:pt x="132" y="28"/>
                  </a:lnTo>
                  <a:lnTo>
                    <a:pt x="132" y="28"/>
                  </a:lnTo>
                  <a:lnTo>
                    <a:pt x="132" y="30"/>
                  </a:lnTo>
                  <a:lnTo>
                    <a:pt x="132" y="32"/>
                  </a:lnTo>
                  <a:lnTo>
                    <a:pt x="132" y="34"/>
                  </a:lnTo>
                  <a:lnTo>
                    <a:pt x="134" y="34"/>
                  </a:lnTo>
                  <a:lnTo>
                    <a:pt x="134" y="36"/>
                  </a:lnTo>
                  <a:lnTo>
                    <a:pt x="134" y="36"/>
                  </a:lnTo>
                  <a:lnTo>
                    <a:pt x="136" y="38"/>
                  </a:lnTo>
                  <a:lnTo>
                    <a:pt x="136" y="38"/>
                  </a:lnTo>
                  <a:lnTo>
                    <a:pt x="138" y="38"/>
                  </a:lnTo>
                  <a:lnTo>
                    <a:pt x="140" y="38"/>
                  </a:lnTo>
                  <a:lnTo>
                    <a:pt x="144" y="38"/>
                  </a:lnTo>
                  <a:lnTo>
                    <a:pt x="148" y="38"/>
                  </a:lnTo>
                  <a:lnTo>
                    <a:pt x="150" y="40"/>
                  </a:lnTo>
                  <a:lnTo>
                    <a:pt x="154" y="40"/>
                  </a:lnTo>
                  <a:lnTo>
                    <a:pt x="154" y="40"/>
                  </a:lnTo>
                  <a:lnTo>
                    <a:pt x="156" y="40"/>
                  </a:lnTo>
                  <a:lnTo>
                    <a:pt x="158" y="42"/>
                  </a:lnTo>
                  <a:lnTo>
                    <a:pt x="158" y="44"/>
                  </a:lnTo>
                  <a:lnTo>
                    <a:pt x="162" y="46"/>
                  </a:lnTo>
                  <a:lnTo>
                    <a:pt x="164" y="48"/>
                  </a:lnTo>
                  <a:lnTo>
                    <a:pt x="166" y="52"/>
                  </a:lnTo>
                  <a:lnTo>
                    <a:pt x="168" y="52"/>
                  </a:lnTo>
                  <a:lnTo>
                    <a:pt x="168" y="56"/>
                  </a:lnTo>
                  <a:lnTo>
                    <a:pt x="168" y="64"/>
                  </a:lnTo>
                  <a:lnTo>
                    <a:pt x="168" y="68"/>
                  </a:lnTo>
                  <a:lnTo>
                    <a:pt x="168" y="72"/>
                  </a:lnTo>
                  <a:lnTo>
                    <a:pt x="170" y="74"/>
                  </a:lnTo>
                  <a:lnTo>
                    <a:pt x="170" y="76"/>
                  </a:lnTo>
                  <a:lnTo>
                    <a:pt x="170" y="78"/>
                  </a:lnTo>
                  <a:lnTo>
                    <a:pt x="172" y="80"/>
                  </a:lnTo>
                  <a:lnTo>
                    <a:pt x="172" y="82"/>
                  </a:lnTo>
                  <a:lnTo>
                    <a:pt x="174" y="84"/>
                  </a:lnTo>
                  <a:lnTo>
                    <a:pt x="176" y="86"/>
                  </a:lnTo>
                  <a:lnTo>
                    <a:pt x="176" y="88"/>
                  </a:lnTo>
                  <a:lnTo>
                    <a:pt x="178" y="90"/>
                  </a:lnTo>
                  <a:lnTo>
                    <a:pt x="180" y="90"/>
                  </a:lnTo>
                  <a:lnTo>
                    <a:pt x="182" y="92"/>
                  </a:lnTo>
                  <a:lnTo>
                    <a:pt x="184" y="92"/>
                  </a:lnTo>
                  <a:lnTo>
                    <a:pt x="186" y="94"/>
                  </a:lnTo>
                  <a:lnTo>
                    <a:pt x="188" y="94"/>
                  </a:lnTo>
                  <a:lnTo>
                    <a:pt x="190" y="94"/>
                  </a:lnTo>
                  <a:lnTo>
                    <a:pt x="196" y="96"/>
                  </a:lnTo>
                  <a:lnTo>
                    <a:pt x="198" y="96"/>
                  </a:lnTo>
                  <a:lnTo>
                    <a:pt x="200" y="96"/>
                  </a:lnTo>
                  <a:lnTo>
                    <a:pt x="204" y="98"/>
                  </a:lnTo>
                  <a:lnTo>
                    <a:pt x="210" y="102"/>
                  </a:lnTo>
                  <a:lnTo>
                    <a:pt x="216" y="104"/>
                  </a:lnTo>
                  <a:lnTo>
                    <a:pt x="220" y="104"/>
                  </a:lnTo>
                  <a:lnTo>
                    <a:pt x="222" y="106"/>
                  </a:lnTo>
                  <a:lnTo>
                    <a:pt x="224" y="106"/>
                  </a:lnTo>
                  <a:lnTo>
                    <a:pt x="226" y="106"/>
                  </a:lnTo>
                  <a:lnTo>
                    <a:pt x="230" y="108"/>
                  </a:lnTo>
                  <a:lnTo>
                    <a:pt x="236" y="108"/>
                  </a:lnTo>
                  <a:lnTo>
                    <a:pt x="238" y="108"/>
                  </a:lnTo>
                  <a:lnTo>
                    <a:pt x="240" y="110"/>
                  </a:lnTo>
                  <a:lnTo>
                    <a:pt x="240" y="110"/>
                  </a:lnTo>
                  <a:lnTo>
                    <a:pt x="242" y="110"/>
                  </a:lnTo>
                  <a:lnTo>
                    <a:pt x="246" y="114"/>
                  </a:lnTo>
                  <a:lnTo>
                    <a:pt x="248" y="114"/>
                  </a:lnTo>
                  <a:lnTo>
                    <a:pt x="250" y="116"/>
                  </a:lnTo>
                  <a:lnTo>
                    <a:pt x="250" y="116"/>
                  </a:lnTo>
                  <a:lnTo>
                    <a:pt x="252" y="116"/>
                  </a:lnTo>
                  <a:lnTo>
                    <a:pt x="254" y="118"/>
                  </a:lnTo>
                  <a:lnTo>
                    <a:pt x="256" y="118"/>
                  </a:lnTo>
                  <a:lnTo>
                    <a:pt x="258" y="116"/>
                  </a:lnTo>
                  <a:lnTo>
                    <a:pt x="260" y="116"/>
                  </a:lnTo>
                  <a:lnTo>
                    <a:pt x="264" y="116"/>
                  </a:lnTo>
                  <a:lnTo>
                    <a:pt x="266" y="116"/>
                  </a:lnTo>
                  <a:lnTo>
                    <a:pt x="268" y="116"/>
                  </a:lnTo>
                  <a:lnTo>
                    <a:pt x="270" y="116"/>
                  </a:lnTo>
                  <a:lnTo>
                    <a:pt x="272" y="116"/>
                  </a:lnTo>
                  <a:lnTo>
                    <a:pt x="276" y="116"/>
                  </a:lnTo>
                  <a:lnTo>
                    <a:pt x="278" y="116"/>
                  </a:lnTo>
                  <a:lnTo>
                    <a:pt x="280" y="116"/>
                  </a:lnTo>
                  <a:lnTo>
                    <a:pt x="280" y="116"/>
                  </a:lnTo>
                  <a:lnTo>
                    <a:pt x="282" y="116"/>
                  </a:lnTo>
                  <a:lnTo>
                    <a:pt x="282" y="116"/>
                  </a:lnTo>
                  <a:lnTo>
                    <a:pt x="282" y="114"/>
                  </a:lnTo>
                  <a:lnTo>
                    <a:pt x="284" y="114"/>
                  </a:lnTo>
                  <a:lnTo>
                    <a:pt x="284" y="112"/>
                  </a:lnTo>
                  <a:lnTo>
                    <a:pt x="286" y="110"/>
                  </a:lnTo>
                  <a:lnTo>
                    <a:pt x="288" y="108"/>
                  </a:lnTo>
                  <a:lnTo>
                    <a:pt x="290" y="102"/>
                  </a:lnTo>
                  <a:lnTo>
                    <a:pt x="290" y="100"/>
                  </a:lnTo>
                  <a:lnTo>
                    <a:pt x="298" y="86"/>
                  </a:lnTo>
                  <a:lnTo>
                    <a:pt x="300" y="88"/>
                  </a:lnTo>
                  <a:lnTo>
                    <a:pt x="304" y="90"/>
                  </a:lnTo>
                  <a:lnTo>
                    <a:pt x="308" y="92"/>
                  </a:lnTo>
                  <a:lnTo>
                    <a:pt x="312" y="94"/>
                  </a:lnTo>
                  <a:lnTo>
                    <a:pt x="314" y="94"/>
                  </a:lnTo>
                  <a:lnTo>
                    <a:pt x="314" y="94"/>
                  </a:lnTo>
                  <a:lnTo>
                    <a:pt x="316" y="94"/>
                  </a:lnTo>
                  <a:lnTo>
                    <a:pt x="320" y="94"/>
                  </a:lnTo>
                  <a:lnTo>
                    <a:pt x="324" y="94"/>
                  </a:lnTo>
                  <a:lnTo>
                    <a:pt x="328" y="94"/>
                  </a:lnTo>
                  <a:lnTo>
                    <a:pt x="334" y="94"/>
                  </a:lnTo>
                  <a:lnTo>
                    <a:pt x="338" y="94"/>
                  </a:lnTo>
                  <a:lnTo>
                    <a:pt x="340" y="90"/>
                  </a:lnTo>
                  <a:lnTo>
                    <a:pt x="342" y="86"/>
                  </a:lnTo>
                  <a:lnTo>
                    <a:pt x="344" y="84"/>
                  </a:lnTo>
                  <a:lnTo>
                    <a:pt x="344" y="82"/>
                  </a:lnTo>
                  <a:lnTo>
                    <a:pt x="346" y="82"/>
                  </a:lnTo>
                  <a:lnTo>
                    <a:pt x="348" y="80"/>
                  </a:lnTo>
                  <a:lnTo>
                    <a:pt x="350" y="78"/>
                  </a:lnTo>
                  <a:lnTo>
                    <a:pt x="354" y="78"/>
                  </a:lnTo>
                  <a:lnTo>
                    <a:pt x="356" y="76"/>
                  </a:lnTo>
                  <a:lnTo>
                    <a:pt x="358" y="74"/>
                  </a:lnTo>
                  <a:lnTo>
                    <a:pt x="360" y="74"/>
                  </a:lnTo>
                  <a:lnTo>
                    <a:pt x="362" y="72"/>
                  </a:lnTo>
                  <a:lnTo>
                    <a:pt x="364" y="72"/>
                  </a:lnTo>
                  <a:lnTo>
                    <a:pt x="368" y="72"/>
                  </a:lnTo>
                  <a:lnTo>
                    <a:pt x="370" y="72"/>
                  </a:lnTo>
                  <a:lnTo>
                    <a:pt x="374" y="72"/>
                  </a:lnTo>
                  <a:lnTo>
                    <a:pt x="378" y="72"/>
                  </a:lnTo>
                  <a:lnTo>
                    <a:pt x="380" y="72"/>
                  </a:lnTo>
                  <a:lnTo>
                    <a:pt x="382" y="72"/>
                  </a:lnTo>
                  <a:lnTo>
                    <a:pt x="386" y="72"/>
                  </a:lnTo>
                  <a:lnTo>
                    <a:pt x="388" y="74"/>
                  </a:lnTo>
                  <a:lnTo>
                    <a:pt x="390" y="74"/>
                  </a:lnTo>
                  <a:lnTo>
                    <a:pt x="392" y="76"/>
                  </a:lnTo>
                  <a:lnTo>
                    <a:pt x="394" y="76"/>
                  </a:lnTo>
                  <a:lnTo>
                    <a:pt x="396" y="78"/>
                  </a:lnTo>
                  <a:lnTo>
                    <a:pt x="398" y="80"/>
                  </a:lnTo>
                  <a:lnTo>
                    <a:pt x="400" y="80"/>
                  </a:lnTo>
                  <a:lnTo>
                    <a:pt x="402" y="82"/>
                  </a:lnTo>
                  <a:lnTo>
                    <a:pt x="404" y="84"/>
                  </a:lnTo>
                  <a:lnTo>
                    <a:pt x="404" y="86"/>
                  </a:lnTo>
                  <a:lnTo>
                    <a:pt x="406" y="88"/>
                  </a:lnTo>
                  <a:lnTo>
                    <a:pt x="408" y="90"/>
                  </a:lnTo>
                  <a:lnTo>
                    <a:pt x="410" y="94"/>
                  </a:lnTo>
                  <a:lnTo>
                    <a:pt x="412" y="96"/>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35" name="Freeform 42"/>
            <p:cNvSpPr>
              <a:spLocks/>
            </p:cNvSpPr>
            <p:nvPr/>
          </p:nvSpPr>
          <p:spPr bwMode="auto">
            <a:xfrm>
              <a:off x="8368729" y="3272890"/>
              <a:ext cx="165257" cy="177645"/>
            </a:xfrm>
            <a:custGeom>
              <a:avLst/>
              <a:gdLst>
                <a:gd name="T0" fmla="*/ 70 w 80"/>
                <a:gd name="T1" fmla="*/ 86 h 86"/>
                <a:gd name="T2" fmla="*/ 64 w 80"/>
                <a:gd name="T3" fmla="*/ 84 h 86"/>
                <a:gd name="T4" fmla="*/ 60 w 80"/>
                <a:gd name="T5" fmla="*/ 78 h 86"/>
                <a:gd name="T6" fmla="*/ 56 w 80"/>
                <a:gd name="T7" fmla="*/ 72 h 86"/>
                <a:gd name="T8" fmla="*/ 54 w 80"/>
                <a:gd name="T9" fmla="*/ 66 h 86"/>
                <a:gd name="T10" fmla="*/ 54 w 80"/>
                <a:gd name="T11" fmla="*/ 62 h 86"/>
                <a:gd name="T12" fmla="*/ 56 w 80"/>
                <a:gd name="T13" fmla="*/ 58 h 86"/>
                <a:gd name="T14" fmla="*/ 56 w 80"/>
                <a:gd name="T15" fmla="*/ 54 h 86"/>
                <a:gd name="T16" fmla="*/ 54 w 80"/>
                <a:gd name="T17" fmla="*/ 48 h 86"/>
                <a:gd name="T18" fmla="*/ 50 w 80"/>
                <a:gd name="T19" fmla="*/ 44 h 86"/>
                <a:gd name="T20" fmla="*/ 48 w 80"/>
                <a:gd name="T21" fmla="*/ 42 h 86"/>
                <a:gd name="T22" fmla="*/ 46 w 80"/>
                <a:gd name="T23" fmla="*/ 42 h 86"/>
                <a:gd name="T24" fmla="*/ 46 w 80"/>
                <a:gd name="T25" fmla="*/ 44 h 86"/>
                <a:gd name="T26" fmla="*/ 44 w 80"/>
                <a:gd name="T27" fmla="*/ 50 h 86"/>
                <a:gd name="T28" fmla="*/ 44 w 80"/>
                <a:gd name="T29" fmla="*/ 52 h 86"/>
                <a:gd name="T30" fmla="*/ 40 w 80"/>
                <a:gd name="T31" fmla="*/ 54 h 86"/>
                <a:gd name="T32" fmla="*/ 34 w 80"/>
                <a:gd name="T33" fmla="*/ 56 h 86"/>
                <a:gd name="T34" fmla="*/ 30 w 80"/>
                <a:gd name="T35" fmla="*/ 58 h 86"/>
                <a:gd name="T36" fmla="*/ 30 w 80"/>
                <a:gd name="T37" fmla="*/ 60 h 86"/>
                <a:gd name="T38" fmla="*/ 30 w 80"/>
                <a:gd name="T39" fmla="*/ 64 h 86"/>
                <a:gd name="T40" fmla="*/ 30 w 80"/>
                <a:gd name="T41" fmla="*/ 72 h 86"/>
                <a:gd name="T42" fmla="*/ 30 w 80"/>
                <a:gd name="T43" fmla="*/ 74 h 86"/>
                <a:gd name="T44" fmla="*/ 28 w 80"/>
                <a:gd name="T45" fmla="*/ 76 h 86"/>
                <a:gd name="T46" fmla="*/ 22 w 80"/>
                <a:gd name="T47" fmla="*/ 76 h 86"/>
                <a:gd name="T48" fmla="*/ 14 w 80"/>
                <a:gd name="T49" fmla="*/ 74 h 86"/>
                <a:gd name="T50" fmla="*/ 14 w 80"/>
                <a:gd name="T51" fmla="*/ 62 h 86"/>
                <a:gd name="T52" fmla="*/ 14 w 80"/>
                <a:gd name="T53" fmla="*/ 50 h 86"/>
                <a:gd name="T54" fmla="*/ 14 w 80"/>
                <a:gd name="T55" fmla="*/ 40 h 86"/>
                <a:gd name="T56" fmla="*/ 12 w 80"/>
                <a:gd name="T57" fmla="*/ 34 h 86"/>
                <a:gd name="T58" fmla="*/ 10 w 80"/>
                <a:gd name="T59" fmla="*/ 34 h 86"/>
                <a:gd name="T60" fmla="*/ 6 w 80"/>
                <a:gd name="T61" fmla="*/ 32 h 86"/>
                <a:gd name="T62" fmla="*/ 2 w 80"/>
                <a:gd name="T63" fmla="*/ 32 h 86"/>
                <a:gd name="T64" fmla="*/ 0 w 80"/>
                <a:gd name="T65" fmla="*/ 30 h 86"/>
                <a:gd name="T66" fmla="*/ 0 w 80"/>
                <a:gd name="T67" fmla="*/ 24 h 86"/>
                <a:gd name="T68" fmla="*/ 2 w 80"/>
                <a:gd name="T69" fmla="*/ 16 h 86"/>
                <a:gd name="T70" fmla="*/ 4 w 80"/>
                <a:gd name="T71" fmla="*/ 10 h 86"/>
                <a:gd name="T72" fmla="*/ 8 w 80"/>
                <a:gd name="T73" fmla="*/ 4 h 86"/>
                <a:gd name="T74" fmla="*/ 10 w 80"/>
                <a:gd name="T75" fmla="*/ 0 h 86"/>
                <a:gd name="T76" fmla="*/ 14 w 80"/>
                <a:gd name="T77" fmla="*/ 0 h 86"/>
                <a:gd name="T78" fmla="*/ 16 w 80"/>
                <a:gd name="T79" fmla="*/ 2 h 86"/>
                <a:gd name="T80" fmla="*/ 24 w 80"/>
                <a:gd name="T81" fmla="*/ 10 h 86"/>
                <a:gd name="T82" fmla="*/ 30 w 80"/>
                <a:gd name="T83" fmla="*/ 12 h 86"/>
                <a:gd name="T84" fmla="*/ 36 w 80"/>
                <a:gd name="T85" fmla="*/ 14 h 86"/>
                <a:gd name="T86" fmla="*/ 44 w 80"/>
                <a:gd name="T87" fmla="*/ 16 h 86"/>
                <a:gd name="T88" fmla="*/ 54 w 80"/>
                <a:gd name="T89" fmla="*/ 20 h 86"/>
                <a:gd name="T90" fmla="*/ 60 w 80"/>
                <a:gd name="T91" fmla="*/ 24 h 86"/>
                <a:gd name="T92" fmla="*/ 62 w 80"/>
                <a:gd name="T93" fmla="*/ 26 h 86"/>
                <a:gd name="T94" fmla="*/ 64 w 80"/>
                <a:gd name="T95" fmla="*/ 32 h 86"/>
                <a:gd name="T96" fmla="*/ 64 w 80"/>
                <a:gd name="T97" fmla="*/ 40 h 86"/>
                <a:gd name="T98" fmla="*/ 66 w 80"/>
                <a:gd name="T99" fmla="*/ 54 h 86"/>
                <a:gd name="T100" fmla="*/ 70 w 80"/>
                <a:gd name="T101" fmla="*/ 64 h 86"/>
                <a:gd name="T102" fmla="*/ 72 w 80"/>
                <a:gd name="T103" fmla="*/ 68 h 86"/>
                <a:gd name="T104" fmla="*/ 78 w 80"/>
                <a:gd name="T105"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 h="86">
                  <a:moveTo>
                    <a:pt x="80" y="74"/>
                  </a:moveTo>
                  <a:lnTo>
                    <a:pt x="74" y="86"/>
                  </a:lnTo>
                  <a:lnTo>
                    <a:pt x="70" y="86"/>
                  </a:lnTo>
                  <a:lnTo>
                    <a:pt x="66" y="84"/>
                  </a:lnTo>
                  <a:lnTo>
                    <a:pt x="66" y="84"/>
                  </a:lnTo>
                  <a:lnTo>
                    <a:pt x="64" y="84"/>
                  </a:lnTo>
                  <a:lnTo>
                    <a:pt x="64" y="82"/>
                  </a:lnTo>
                  <a:lnTo>
                    <a:pt x="62" y="80"/>
                  </a:lnTo>
                  <a:lnTo>
                    <a:pt x="60" y="78"/>
                  </a:lnTo>
                  <a:lnTo>
                    <a:pt x="58" y="76"/>
                  </a:lnTo>
                  <a:lnTo>
                    <a:pt x="56" y="74"/>
                  </a:lnTo>
                  <a:lnTo>
                    <a:pt x="56" y="72"/>
                  </a:lnTo>
                  <a:lnTo>
                    <a:pt x="54" y="70"/>
                  </a:lnTo>
                  <a:lnTo>
                    <a:pt x="54" y="68"/>
                  </a:lnTo>
                  <a:lnTo>
                    <a:pt x="54" y="66"/>
                  </a:lnTo>
                  <a:lnTo>
                    <a:pt x="54" y="66"/>
                  </a:lnTo>
                  <a:lnTo>
                    <a:pt x="54" y="64"/>
                  </a:lnTo>
                  <a:lnTo>
                    <a:pt x="54" y="62"/>
                  </a:lnTo>
                  <a:lnTo>
                    <a:pt x="54" y="60"/>
                  </a:lnTo>
                  <a:lnTo>
                    <a:pt x="56" y="58"/>
                  </a:lnTo>
                  <a:lnTo>
                    <a:pt x="56" y="58"/>
                  </a:lnTo>
                  <a:lnTo>
                    <a:pt x="56" y="56"/>
                  </a:lnTo>
                  <a:lnTo>
                    <a:pt x="56" y="54"/>
                  </a:lnTo>
                  <a:lnTo>
                    <a:pt x="56" y="54"/>
                  </a:lnTo>
                  <a:lnTo>
                    <a:pt x="56" y="52"/>
                  </a:lnTo>
                  <a:lnTo>
                    <a:pt x="54" y="50"/>
                  </a:lnTo>
                  <a:lnTo>
                    <a:pt x="54" y="48"/>
                  </a:lnTo>
                  <a:lnTo>
                    <a:pt x="52" y="46"/>
                  </a:lnTo>
                  <a:lnTo>
                    <a:pt x="52" y="44"/>
                  </a:lnTo>
                  <a:lnTo>
                    <a:pt x="50" y="44"/>
                  </a:lnTo>
                  <a:lnTo>
                    <a:pt x="50" y="42"/>
                  </a:lnTo>
                  <a:lnTo>
                    <a:pt x="50" y="42"/>
                  </a:lnTo>
                  <a:lnTo>
                    <a:pt x="48" y="42"/>
                  </a:lnTo>
                  <a:lnTo>
                    <a:pt x="48" y="42"/>
                  </a:lnTo>
                  <a:lnTo>
                    <a:pt x="46" y="42"/>
                  </a:lnTo>
                  <a:lnTo>
                    <a:pt x="46" y="42"/>
                  </a:lnTo>
                  <a:lnTo>
                    <a:pt x="46" y="42"/>
                  </a:lnTo>
                  <a:lnTo>
                    <a:pt x="46" y="42"/>
                  </a:lnTo>
                  <a:lnTo>
                    <a:pt x="46" y="44"/>
                  </a:lnTo>
                  <a:lnTo>
                    <a:pt x="44" y="44"/>
                  </a:lnTo>
                  <a:lnTo>
                    <a:pt x="44" y="46"/>
                  </a:lnTo>
                  <a:lnTo>
                    <a:pt x="44" y="50"/>
                  </a:lnTo>
                  <a:lnTo>
                    <a:pt x="44" y="52"/>
                  </a:lnTo>
                  <a:lnTo>
                    <a:pt x="44" y="52"/>
                  </a:lnTo>
                  <a:lnTo>
                    <a:pt x="44" y="52"/>
                  </a:lnTo>
                  <a:lnTo>
                    <a:pt x="42" y="54"/>
                  </a:lnTo>
                  <a:lnTo>
                    <a:pt x="42" y="54"/>
                  </a:lnTo>
                  <a:lnTo>
                    <a:pt x="40" y="54"/>
                  </a:lnTo>
                  <a:lnTo>
                    <a:pt x="38" y="54"/>
                  </a:lnTo>
                  <a:lnTo>
                    <a:pt x="36" y="56"/>
                  </a:lnTo>
                  <a:lnTo>
                    <a:pt x="34" y="56"/>
                  </a:lnTo>
                  <a:lnTo>
                    <a:pt x="32" y="58"/>
                  </a:lnTo>
                  <a:lnTo>
                    <a:pt x="32" y="58"/>
                  </a:lnTo>
                  <a:lnTo>
                    <a:pt x="30" y="58"/>
                  </a:lnTo>
                  <a:lnTo>
                    <a:pt x="30" y="58"/>
                  </a:lnTo>
                  <a:lnTo>
                    <a:pt x="30" y="60"/>
                  </a:lnTo>
                  <a:lnTo>
                    <a:pt x="30" y="60"/>
                  </a:lnTo>
                  <a:lnTo>
                    <a:pt x="30" y="62"/>
                  </a:lnTo>
                  <a:lnTo>
                    <a:pt x="30" y="62"/>
                  </a:lnTo>
                  <a:lnTo>
                    <a:pt x="30" y="64"/>
                  </a:lnTo>
                  <a:lnTo>
                    <a:pt x="30" y="68"/>
                  </a:lnTo>
                  <a:lnTo>
                    <a:pt x="30" y="70"/>
                  </a:lnTo>
                  <a:lnTo>
                    <a:pt x="30" y="72"/>
                  </a:lnTo>
                  <a:lnTo>
                    <a:pt x="30" y="72"/>
                  </a:lnTo>
                  <a:lnTo>
                    <a:pt x="30" y="74"/>
                  </a:lnTo>
                  <a:lnTo>
                    <a:pt x="30" y="74"/>
                  </a:lnTo>
                  <a:lnTo>
                    <a:pt x="30" y="76"/>
                  </a:lnTo>
                  <a:lnTo>
                    <a:pt x="28" y="76"/>
                  </a:lnTo>
                  <a:lnTo>
                    <a:pt x="28" y="76"/>
                  </a:lnTo>
                  <a:lnTo>
                    <a:pt x="26" y="76"/>
                  </a:lnTo>
                  <a:lnTo>
                    <a:pt x="26" y="76"/>
                  </a:lnTo>
                  <a:lnTo>
                    <a:pt x="22" y="76"/>
                  </a:lnTo>
                  <a:lnTo>
                    <a:pt x="20" y="74"/>
                  </a:lnTo>
                  <a:lnTo>
                    <a:pt x="18" y="74"/>
                  </a:lnTo>
                  <a:lnTo>
                    <a:pt x="14" y="74"/>
                  </a:lnTo>
                  <a:lnTo>
                    <a:pt x="12" y="72"/>
                  </a:lnTo>
                  <a:lnTo>
                    <a:pt x="14" y="68"/>
                  </a:lnTo>
                  <a:lnTo>
                    <a:pt x="14" y="62"/>
                  </a:lnTo>
                  <a:lnTo>
                    <a:pt x="14" y="56"/>
                  </a:lnTo>
                  <a:lnTo>
                    <a:pt x="14" y="52"/>
                  </a:lnTo>
                  <a:lnTo>
                    <a:pt x="14" y="50"/>
                  </a:lnTo>
                  <a:lnTo>
                    <a:pt x="14" y="46"/>
                  </a:lnTo>
                  <a:lnTo>
                    <a:pt x="14" y="44"/>
                  </a:lnTo>
                  <a:lnTo>
                    <a:pt x="14" y="40"/>
                  </a:lnTo>
                  <a:lnTo>
                    <a:pt x="14" y="38"/>
                  </a:lnTo>
                  <a:lnTo>
                    <a:pt x="12" y="36"/>
                  </a:lnTo>
                  <a:lnTo>
                    <a:pt x="12" y="34"/>
                  </a:lnTo>
                  <a:lnTo>
                    <a:pt x="12" y="34"/>
                  </a:lnTo>
                  <a:lnTo>
                    <a:pt x="12" y="34"/>
                  </a:lnTo>
                  <a:lnTo>
                    <a:pt x="10" y="34"/>
                  </a:lnTo>
                  <a:lnTo>
                    <a:pt x="10" y="34"/>
                  </a:lnTo>
                  <a:lnTo>
                    <a:pt x="8" y="32"/>
                  </a:lnTo>
                  <a:lnTo>
                    <a:pt x="6" y="32"/>
                  </a:lnTo>
                  <a:lnTo>
                    <a:pt x="4" y="32"/>
                  </a:lnTo>
                  <a:lnTo>
                    <a:pt x="4" y="32"/>
                  </a:lnTo>
                  <a:lnTo>
                    <a:pt x="2" y="32"/>
                  </a:lnTo>
                  <a:lnTo>
                    <a:pt x="2" y="32"/>
                  </a:lnTo>
                  <a:lnTo>
                    <a:pt x="2" y="32"/>
                  </a:lnTo>
                  <a:lnTo>
                    <a:pt x="0" y="30"/>
                  </a:lnTo>
                  <a:lnTo>
                    <a:pt x="0" y="28"/>
                  </a:lnTo>
                  <a:lnTo>
                    <a:pt x="0" y="26"/>
                  </a:lnTo>
                  <a:lnTo>
                    <a:pt x="0" y="24"/>
                  </a:lnTo>
                  <a:lnTo>
                    <a:pt x="0" y="22"/>
                  </a:lnTo>
                  <a:lnTo>
                    <a:pt x="0" y="20"/>
                  </a:lnTo>
                  <a:lnTo>
                    <a:pt x="2" y="16"/>
                  </a:lnTo>
                  <a:lnTo>
                    <a:pt x="2" y="14"/>
                  </a:lnTo>
                  <a:lnTo>
                    <a:pt x="2" y="12"/>
                  </a:lnTo>
                  <a:lnTo>
                    <a:pt x="4" y="10"/>
                  </a:lnTo>
                  <a:lnTo>
                    <a:pt x="4" y="8"/>
                  </a:lnTo>
                  <a:lnTo>
                    <a:pt x="6" y="6"/>
                  </a:lnTo>
                  <a:lnTo>
                    <a:pt x="8" y="4"/>
                  </a:lnTo>
                  <a:lnTo>
                    <a:pt x="8" y="2"/>
                  </a:lnTo>
                  <a:lnTo>
                    <a:pt x="10" y="2"/>
                  </a:lnTo>
                  <a:lnTo>
                    <a:pt x="10" y="0"/>
                  </a:lnTo>
                  <a:lnTo>
                    <a:pt x="12" y="0"/>
                  </a:lnTo>
                  <a:lnTo>
                    <a:pt x="12" y="0"/>
                  </a:lnTo>
                  <a:lnTo>
                    <a:pt x="14" y="0"/>
                  </a:lnTo>
                  <a:lnTo>
                    <a:pt x="14" y="0"/>
                  </a:lnTo>
                  <a:lnTo>
                    <a:pt x="16" y="2"/>
                  </a:lnTo>
                  <a:lnTo>
                    <a:pt x="16" y="2"/>
                  </a:lnTo>
                  <a:lnTo>
                    <a:pt x="18" y="2"/>
                  </a:lnTo>
                  <a:lnTo>
                    <a:pt x="20" y="6"/>
                  </a:lnTo>
                  <a:lnTo>
                    <a:pt x="24" y="10"/>
                  </a:lnTo>
                  <a:lnTo>
                    <a:pt x="28" y="12"/>
                  </a:lnTo>
                  <a:lnTo>
                    <a:pt x="28" y="12"/>
                  </a:lnTo>
                  <a:lnTo>
                    <a:pt x="30" y="12"/>
                  </a:lnTo>
                  <a:lnTo>
                    <a:pt x="30" y="14"/>
                  </a:lnTo>
                  <a:lnTo>
                    <a:pt x="32" y="14"/>
                  </a:lnTo>
                  <a:lnTo>
                    <a:pt x="36" y="14"/>
                  </a:lnTo>
                  <a:lnTo>
                    <a:pt x="40" y="14"/>
                  </a:lnTo>
                  <a:lnTo>
                    <a:pt x="42" y="14"/>
                  </a:lnTo>
                  <a:lnTo>
                    <a:pt x="44" y="16"/>
                  </a:lnTo>
                  <a:lnTo>
                    <a:pt x="48" y="16"/>
                  </a:lnTo>
                  <a:lnTo>
                    <a:pt x="52" y="18"/>
                  </a:lnTo>
                  <a:lnTo>
                    <a:pt x="54" y="20"/>
                  </a:lnTo>
                  <a:lnTo>
                    <a:pt x="56" y="20"/>
                  </a:lnTo>
                  <a:lnTo>
                    <a:pt x="58" y="22"/>
                  </a:lnTo>
                  <a:lnTo>
                    <a:pt x="60" y="24"/>
                  </a:lnTo>
                  <a:lnTo>
                    <a:pt x="62" y="24"/>
                  </a:lnTo>
                  <a:lnTo>
                    <a:pt x="62" y="26"/>
                  </a:lnTo>
                  <a:lnTo>
                    <a:pt x="62" y="26"/>
                  </a:lnTo>
                  <a:lnTo>
                    <a:pt x="62" y="26"/>
                  </a:lnTo>
                  <a:lnTo>
                    <a:pt x="64" y="28"/>
                  </a:lnTo>
                  <a:lnTo>
                    <a:pt x="64" y="32"/>
                  </a:lnTo>
                  <a:lnTo>
                    <a:pt x="64" y="34"/>
                  </a:lnTo>
                  <a:lnTo>
                    <a:pt x="64" y="38"/>
                  </a:lnTo>
                  <a:lnTo>
                    <a:pt x="64" y="40"/>
                  </a:lnTo>
                  <a:lnTo>
                    <a:pt x="64" y="42"/>
                  </a:lnTo>
                  <a:lnTo>
                    <a:pt x="66" y="48"/>
                  </a:lnTo>
                  <a:lnTo>
                    <a:pt x="66" y="54"/>
                  </a:lnTo>
                  <a:lnTo>
                    <a:pt x="68" y="58"/>
                  </a:lnTo>
                  <a:lnTo>
                    <a:pt x="68" y="62"/>
                  </a:lnTo>
                  <a:lnTo>
                    <a:pt x="70" y="64"/>
                  </a:lnTo>
                  <a:lnTo>
                    <a:pt x="70" y="66"/>
                  </a:lnTo>
                  <a:lnTo>
                    <a:pt x="70" y="66"/>
                  </a:lnTo>
                  <a:lnTo>
                    <a:pt x="72" y="68"/>
                  </a:lnTo>
                  <a:lnTo>
                    <a:pt x="72" y="68"/>
                  </a:lnTo>
                  <a:lnTo>
                    <a:pt x="76" y="72"/>
                  </a:lnTo>
                  <a:lnTo>
                    <a:pt x="78" y="74"/>
                  </a:lnTo>
                  <a:lnTo>
                    <a:pt x="80" y="7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36" name="Freeform 43"/>
            <p:cNvSpPr>
              <a:spLocks/>
            </p:cNvSpPr>
            <p:nvPr/>
          </p:nvSpPr>
          <p:spPr bwMode="auto">
            <a:xfrm>
              <a:off x="8368729" y="3272890"/>
              <a:ext cx="165257" cy="177645"/>
            </a:xfrm>
            <a:custGeom>
              <a:avLst/>
              <a:gdLst>
                <a:gd name="T0" fmla="*/ 70 w 80"/>
                <a:gd name="T1" fmla="*/ 86 h 86"/>
                <a:gd name="T2" fmla="*/ 64 w 80"/>
                <a:gd name="T3" fmla="*/ 84 h 86"/>
                <a:gd name="T4" fmla="*/ 60 w 80"/>
                <a:gd name="T5" fmla="*/ 78 h 86"/>
                <a:gd name="T6" fmla="*/ 56 w 80"/>
                <a:gd name="T7" fmla="*/ 72 h 86"/>
                <a:gd name="T8" fmla="*/ 54 w 80"/>
                <a:gd name="T9" fmla="*/ 66 h 86"/>
                <a:gd name="T10" fmla="*/ 54 w 80"/>
                <a:gd name="T11" fmla="*/ 62 h 86"/>
                <a:gd name="T12" fmla="*/ 56 w 80"/>
                <a:gd name="T13" fmla="*/ 58 h 86"/>
                <a:gd name="T14" fmla="*/ 56 w 80"/>
                <a:gd name="T15" fmla="*/ 54 h 86"/>
                <a:gd name="T16" fmla="*/ 54 w 80"/>
                <a:gd name="T17" fmla="*/ 48 h 86"/>
                <a:gd name="T18" fmla="*/ 50 w 80"/>
                <a:gd name="T19" fmla="*/ 44 h 86"/>
                <a:gd name="T20" fmla="*/ 48 w 80"/>
                <a:gd name="T21" fmla="*/ 42 h 86"/>
                <a:gd name="T22" fmla="*/ 46 w 80"/>
                <a:gd name="T23" fmla="*/ 42 h 86"/>
                <a:gd name="T24" fmla="*/ 46 w 80"/>
                <a:gd name="T25" fmla="*/ 44 h 86"/>
                <a:gd name="T26" fmla="*/ 44 w 80"/>
                <a:gd name="T27" fmla="*/ 50 h 86"/>
                <a:gd name="T28" fmla="*/ 44 w 80"/>
                <a:gd name="T29" fmla="*/ 52 h 86"/>
                <a:gd name="T30" fmla="*/ 40 w 80"/>
                <a:gd name="T31" fmla="*/ 54 h 86"/>
                <a:gd name="T32" fmla="*/ 34 w 80"/>
                <a:gd name="T33" fmla="*/ 56 h 86"/>
                <a:gd name="T34" fmla="*/ 30 w 80"/>
                <a:gd name="T35" fmla="*/ 58 h 86"/>
                <a:gd name="T36" fmla="*/ 30 w 80"/>
                <a:gd name="T37" fmla="*/ 60 h 86"/>
                <a:gd name="T38" fmla="*/ 30 w 80"/>
                <a:gd name="T39" fmla="*/ 64 h 86"/>
                <a:gd name="T40" fmla="*/ 30 w 80"/>
                <a:gd name="T41" fmla="*/ 72 h 86"/>
                <a:gd name="T42" fmla="*/ 30 w 80"/>
                <a:gd name="T43" fmla="*/ 74 h 86"/>
                <a:gd name="T44" fmla="*/ 28 w 80"/>
                <a:gd name="T45" fmla="*/ 76 h 86"/>
                <a:gd name="T46" fmla="*/ 22 w 80"/>
                <a:gd name="T47" fmla="*/ 76 h 86"/>
                <a:gd name="T48" fmla="*/ 14 w 80"/>
                <a:gd name="T49" fmla="*/ 74 h 86"/>
                <a:gd name="T50" fmla="*/ 14 w 80"/>
                <a:gd name="T51" fmla="*/ 62 h 86"/>
                <a:gd name="T52" fmla="*/ 14 w 80"/>
                <a:gd name="T53" fmla="*/ 50 h 86"/>
                <a:gd name="T54" fmla="*/ 14 w 80"/>
                <a:gd name="T55" fmla="*/ 40 h 86"/>
                <a:gd name="T56" fmla="*/ 12 w 80"/>
                <a:gd name="T57" fmla="*/ 34 h 86"/>
                <a:gd name="T58" fmla="*/ 10 w 80"/>
                <a:gd name="T59" fmla="*/ 34 h 86"/>
                <a:gd name="T60" fmla="*/ 6 w 80"/>
                <a:gd name="T61" fmla="*/ 32 h 86"/>
                <a:gd name="T62" fmla="*/ 2 w 80"/>
                <a:gd name="T63" fmla="*/ 32 h 86"/>
                <a:gd name="T64" fmla="*/ 0 w 80"/>
                <a:gd name="T65" fmla="*/ 30 h 86"/>
                <a:gd name="T66" fmla="*/ 0 w 80"/>
                <a:gd name="T67" fmla="*/ 24 h 86"/>
                <a:gd name="T68" fmla="*/ 2 w 80"/>
                <a:gd name="T69" fmla="*/ 16 h 86"/>
                <a:gd name="T70" fmla="*/ 4 w 80"/>
                <a:gd name="T71" fmla="*/ 10 h 86"/>
                <a:gd name="T72" fmla="*/ 8 w 80"/>
                <a:gd name="T73" fmla="*/ 4 h 86"/>
                <a:gd name="T74" fmla="*/ 10 w 80"/>
                <a:gd name="T75" fmla="*/ 0 h 86"/>
                <a:gd name="T76" fmla="*/ 14 w 80"/>
                <a:gd name="T77" fmla="*/ 0 h 86"/>
                <a:gd name="T78" fmla="*/ 16 w 80"/>
                <a:gd name="T79" fmla="*/ 2 h 86"/>
                <a:gd name="T80" fmla="*/ 24 w 80"/>
                <a:gd name="T81" fmla="*/ 10 h 86"/>
                <a:gd name="T82" fmla="*/ 30 w 80"/>
                <a:gd name="T83" fmla="*/ 12 h 86"/>
                <a:gd name="T84" fmla="*/ 36 w 80"/>
                <a:gd name="T85" fmla="*/ 14 h 86"/>
                <a:gd name="T86" fmla="*/ 44 w 80"/>
                <a:gd name="T87" fmla="*/ 16 h 86"/>
                <a:gd name="T88" fmla="*/ 54 w 80"/>
                <a:gd name="T89" fmla="*/ 20 h 86"/>
                <a:gd name="T90" fmla="*/ 60 w 80"/>
                <a:gd name="T91" fmla="*/ 24 h 86"/>
                <a:gd name="T92" fmla="*/ 62 w 80"/>
                <a:gd name="T93" fmla="*/ 26 h 86"/>
                <a:gd name="T94" fmla="*/ 64 w 80"/>
                <a:gd name="T95" fmla="*/ 32 h 86"/>
                <a:gd name="T96" fmla="*/ 64 w 80"/>
                <a:gd name="T97" fmla="*/ 40 h 86"/>
                <a:gd name="T98" fmla="*/ 66 w 80"/>
                <a:gd name="T99" fmla="*/ 54 h 86"/>
                <a:gd name="T100" fmla="*/ 70 w 80"/>
                <a:gd name="T101" fmla="*/ 64 h 86"/>
                <a:gd name="T102" fmla="*/ 72 w 80"/>
                <a:gd name="T103" fmla="*/ 68 h 86"/>
                <a:gd name="T104" fmla="*/ 78 w 80"/>
                <a:gd name="T105"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 h="86">
                  <a:moveTo>
                    <a:pt x="80" y="74"/>
                  </a:moveTo>
                  <a:lnTo>
                    <a:pt x="74" y="86"/>
                  </a:lnTo>
                  <a:lnTo>
                    <a:pt x="70" y="86"/>
                  </a:lnTo>
                  <a:lnTo>
                    <a:pt x="66" y="84"/>
                  </a:lnTo>
                  <a:lnTo>
                    <a:pt x="66" y="84"/>
                  </a:lnTo>
                  <a:lnTo>
                    <a:pt x="64" y="84"/>
                  </a:lnTo>
                  <a:lnTo>
                    <a:pt x="64" y="82"/>
                  </a:lnTo>
                  <a:lnTo>
                    <a:pt x="62" y="80"/>
                  </a:lnTo>
                  <a:lnTo>
                    <a:pt x="60" y="78"/>
                  </a:lnTo>
                  <a:lnTo>
                    <a:pt x="58" y="76"/>
                  </a:lnTo>
                  <a:lnTo>
                    <a:pt x="56" y="74"/>
                  </a:lnTo>
                  <a:lnTo>
                    <a:pt x="56" y="72"/>
                  </a:lnTo>
                  <a:lnTo>
                    <a:pt x="54" y="70"/>
                  </a:lnTo>
                  <a:lnTo>
                    <a:pt x="54" y="68"/>
                  </a:lnTo>
                  <a:lnTo>
                    <a:pt x="54" y="66"/>
                  </a:lnTo>
                  <a:lnTo>
                    <a:pt x="54" y="66"/>
                  </a:lnTo>
                  <a:lnTo>
                    <a:pt x="54" y="64"/>
                  </a:lnTo>
                  <a:lnTo>
                    <a:pt x="54" y="62"/>
                  </a:lnTo>
                  <a:lnTo>
                    <a:pt x="54" y="60"/>
                  </a:lnTo>
                  <a:lnTo>
                    <a:pt x="56" y="58"/>
                  </a:lnTo>
                  <a:lnTo>
                    <a:pt x="56" y="58"/>
                  </a:lnTo>
                  <a:lnTo>
                    <a:pt x="56" y="56"/>
                  </a:lnTo>
                  <a:lnTo>
                    <a:pt x="56" y="54"/>
                  </a:lnTo>
                  <a:lnTo>
                    <a:pt x="56" y="54"/>
                  </a:lnTo>
                  <a:lnTo>
                    <a:pt x="56" y="52"/>
                  </a:lnTo>
                  <a:lnTo>
                    <a:pt x="54" y="50"/>
                  </a:lnTo>
                  <a:lnTo>
                    <a:pt x="54" y="48"/>
                  </a:lnTo>
                  <a:lnTo>
                    <a:pt x="52" y="46"/>
                  </a:lnTo>
                  <a:lnTo>
                    <a:pt x="52" y="44"/>
                  </a:lnTo>
                  <a:lnTo>
                    <a:pt x="50" y="44"/>
                  </a:lnTo>
                  <a:lnTo>
                    <a:pt x="50" y="42"/>
                  </a:lnTo>
                  <a:lnTo>
                    <a:pt x="50" y="42"/>
                  </a:lnTo>
                  <a:lnTo>
                    <a:pt x="48" y="42"/>
                  </a:lnTo>
                  <a:lnTo>
                    <a:pt x="48" y="42"/>
                  </a:lnTo>
                  <a:lnTo>
                    <a:pt x="46" y="42"/>
                  </a:lnTo>
                  <a:lnTo>
                    <a:pt x="46" y="42"/>
                  </a:lnTo>
                  <a:lnTo>
                    <a:pt x="46" y="42"/>
                  </a:lnTo>
                  <a:lnTo>
                    <a:pt x="46" y="42"/>
                  </a:lnTo>
                  <a:lnTo>
                    <a:pt x="46" y="44"/>
                  </a:lnTo>
                  <a:lnTo>
                    <a:pt x="44" y="44"/>
                  </a:lnTo>
                  <a:lnTo>
                    <a:pt x="44" y="46"/>
                  </a:lnTo>
                  <a:lnTo>
                    <a:pt x="44" y="50"/>
                  </a:lnTo>
                  <a:lnTo>
                    <a:pt x="44" y="52"/>
                  </a:lnTo>
                  <a:lnTo>
                    <a:pt x="44" y="52"/>
                  </a:lnTo>
                  <a:lnTo>
                    <a:pt x="44" y="52"/>
                  </a:lnTo>
                  <a:lnTo>
                    <a:pt x="42" y="54"/>
                  </a:lnTo>
                  <a:lnTo>
                    <a:pt x="42" y="54"/>
                  </a:lnTo>
                  <a:lnTo>
                    <a:pt x="40" y="54"/>
                  </a:lnTo>
                  <a:lnTo>
                    <a:pt x="38" y="54"/>
                  </a:lnTo>
                  <a:lnTo>
                    <a:pt x="36" y="56"/>
                  </a:lnTo>
                  <a:lnTo>
                    <a:pt x="34" y="56"/>
                  </a:lnTo>
                  <a:lnTo>
                    <a:pt x="32" y="58"/>
                  </a:lnTo>
                  <a:lnTo>
                    <a:pt x="32" y="58"/>
                  </a:lnTo>
                  <a:lnTo>
                    <a:pt x="30" y="58"/>
                  </a:lnTo>
                  <a:lnTo>
                    <a:pt x="30" y="58"/>
                  </a:lnTo>
                  <a:lnTo>
                    <a:pt x="30" y="60"/>
                  </a:lnTo>
                  <a:lnTo>
                    <a:pt x="30" y="60"/>
                  </a:lnTo>
                  <a:lnTo>
                    <a:pt x="30" y="62"/>
                  </a:lnTo>
                  <a:lnTo>
                    <a:pt x="30" y="62"/>
                  </a:lnTo>
                  <a:lnTo>
                    <a:pt x="30" y="64"/>
                  </a:lnTo>
                  <a:lnTo>
                    <a:pt x="30" y="68"/>
                  </a:lnTo>
                  <a:lnTo>
                    <a:pt x="30" y="70"/>
                  </a:lnTo>
                  <a:lnTo>
                    <a:pt x="30" y="72"/>
                  </a:lnTo>
                  <a:lnTo>
                    <a:pt x="30" y="72"/>
                  </a:lnTo>
                  <a:lnTo>
                    <a:pt x="30" y="74"/>
                  </a:lnTo>
                  <a:lnTo>
                    <a:pt x="30" y="74"/>
                  </a:lnTo>
                  <a:lnTo>
                    <a:pt x="30" y="76"/>
                  </a:lnTo>
                  <a:lnTo>
                    <a:pt x="28" y="76"/>
                  </a:lnTo>
                  <a:lnTo>
                    <a:pt x="28" y="76"/>
                  </a:lnTo>
                  <a:lnTo>
                    <a:pt x="26" y="76"/>
                  </a:lnTo>
                  <a:lnTo>
                    <a:pt x="26" y="76"/>
                  </a:lnTo>
                  <a:lnTo>
                    <a:pt x="22" y="76"/>
                  </a:lnTo>
                  <a:lnTo>
                    <a:pt x="20" y="74"/>
                  </a:lnTo>
                  <a:lnTo>
                    <a:pt x="18" y="74"/>
                  </a:lnTo>
                  <a:lnTo>
                    <a:pt x="14" y="74"/>
                  </a:lnTo>
                  <a:lnTo>
                    <a:pt x="12" y="72"/>
                  </a:lnTo>
                  <a:lnTo>
                    <a:pt x="14" y="68"/>
                  </a:lnTo>
                  <a:lnTo>
                    <a:pt x="14" y="62"/>
                  </a:lnTo>
                  <a:lnTo>
                    <a:pt x="14" y="56"/>
                  </a:lnTo>
                  <a:lnTo>
                    <a:pt x="14" y="52"/>
                  </a:lnTo>
                  <a:lnTo>
                    <a:pt x="14" y="50"/>
                  </a:lnTo>
                  <a:lnTo>
                    <a:pt x="14" y="46"/>
                  </a:lnTo>
                  <a:lnTo>
                    <a:pt x="14" y="44"/>
                  </a:lnTo>
                  <a:lnTo>
                    <a:pt x="14" y="40"/>
                  </a:lnTo>
                  <a:lnTo>
                    <a:pt x="14" y="38"/>
                  </a:lnTo>
                  <a:lnTo>
                    <a:pt x="12" y="36"/>
                  </a:lnTo>
                  <a:lnTo>
                    <a:pt x="12" y="34"/>
                  </a:lnTo>
                  <a:lnTo>
                    <a:pt x="12" y="34"/>
                  </a:lnTo>
                  <a:lnTo>
                    <a:pt x="12" y="34"/>
                  </a:lnTo>
                  <a:lnTo>
                    <a:pt x="10" y="34"/>
                  </a:lnTo>
                  <a:lnTo>
                    <a:pt x="10" y="34"/>
                  </a:lnTo>
                  <a:lnTo>
                    <a:pt x="8" y="32"/>
                  </a:lnTo>
                  <a:lnTo>
                    <a:pt x="6" y="32"/>
                  </a:lnTo>
                  <a:lnTo>
                    <a:pt x="4" y="32"/>
                  </a:lnTo>
                  <a:lnTo>
                    <a:pt x="4" y="32"/>
                  </a:lnTo>
                  <a:lnTo>
                    <a:pt x="2" y="32"/>
                  </a:lnTo>
                  <a:lnTo>
                    <a:pt x="2" y="32"/>
                  </a:lnTo>
                  <a:lnTo>
                    <a:pt x="2" y="32"/>
                  </a:lnTo>
                  <a:lnTo>
                    <a:pt x="0" y="30"/>
                  </a:lnTo>
                  <a:lnTo>
                    <a:pt x="0" y="28"/>
                  </a:lnTo>
                  <a:lnTo>
                    <a:pt x="0" y="26"/>
                  </a:lnTo>
                  <a:lnTo>
                    <a:pt x="0" y="24"/>
                  </a:lnTo>
                  <a:lnTo>
                    <a:pt x="0" y="22"/>
                  </a:lnTo>
                  <a:lnTo>
                    <a:pt x="0" y="20"/>
                  </a:lnTo>
                  <a:lnTo>
                    <a:pt x="2" y="16"/>
                  </a:lnTo>
                  <a:lnTo>
                    <a:pt x="2" y="14"/>
                  </a:lnTo>
                  <a:lnTo>
                    <a:pt x="2" y="12"/>
                  </a:lnTo>
                  <a:lnTo>
                    <a:pt x="4" y="10"/>
                  </a:lnTo>
                  <a:lnTo>
                    <a:pt x="4" y="8"/>
                  </a:lnTo>
                  <a:lnTo>
                    <a:pt x="6" y="6"/>
                  </a:lnTo>
                  <a:lnTo>
                    <a:pt x="8" y="4"/>
                  </a:lnTo>
                  <a:lnTo>
                    <a:pt x="8" y="2"/>
                  </a:lnTo>
                  <a:lnTo>
                    <a:pt x="10" y="2"/>
                  </a:lnTo>
                  <a:lnTo>
                    <a:pt x="10" y="0"/>
                  </a:lnTo>
                  <a:lnTo>
                    <a:pt x="12" y="0"/>
                  </a:lnTo>
                  <a:lnTo>
                    <a:pt x="12" y="0"/>
                  </a:lnTo>
                  <a:lnTo>
                    <a:pt x="14" y="0"/>
                  </a:lnTo>
                  <a:lnTo>
                    <a:pt x="14" y="0"/>
                  </a:lnTo>
                  <a:lnTo>
                    <a:pt x="16" y="2"/>
                  </a:lnTo>
                  <a:lnTo>
                    <a:pt x="16" y="2"/>
                  </a:lnTo>
                  <a:lnTo>
                    <a:pt x="18" y="2"/>
                  </a:lnTo>
                  <a:lnTo>
                    <a:pt x="20" y="6"/>
                  </a:lnTo>
                  <a:lnTo>
                    <a:pt x="24" y="10"/>
                  </a:lnTo>
                  <a:lnTo>
                    <a:pt x="28" y="12"/>
                  </a:lnTo>
                  <a:lnTo>
                    <a:pt x="28" y="12"/>
                  </a:lnTo>
                  <a:lnTo>
                    <a:pt x="30" y="12"/>
                  </a:lnTo>
                  <a:lnTo>
                    <a:pt x="30" y="14"/>
                  </a:lnTo>
                  <a:lnTo>
                    <a:pt x="32" y="14"/>
                  </a:lnTo>
                  <a:lnTo>
                    <a:pt x="36" y="14"/>
                  </a:lnTo>
                  <a:lnTo>
                    <a:pt x="40" y="14"/>
                  </a:lnTo>
                  <a:lnTo>
                    <a:pt x="42" y="14"/>
                  </a:lnTo>
                  <a:lnTo>
                    <a:pt x="44" y="16"/>
                  </a:lnTo>
                  <a:lnTo>
                    <a:pt x="48" y="16"/>
                  </a:lnTo>
                  <a:lnTo>
                    <a:pt x="52" y="18"/>
                  </a:lnTo>
                  <a:lnTo>
                    <a:pt x="54" y="20"/>
                  </a:lnTo>
                  <a:lnTo>
                    <a:pt x="56" y="20"/>
                  </a:lnTo>
                  <a:lnTo>
                    <a:pt x="58" y="22"/>
                  </a:lnTo>
                  <a:lnTo>
                    <a:pt x="60" y="24"/>
                  </a:lnTo>
                  <a:lnTo>
                    <a:pt x="62" y="24"/>
                  </a:lnTo>
                  <a:lnTo>
                    <a:pt x="62" y="26"/>
                  </a:lnTo>
                  <a:lnTo>
                    <a:pt x="62" y="26"/>
                  </a:lnTo>
                  <a:lnTo>
                    <a:pt x="62" y="26"/>
                  </a:lnTo>
                  <a:lnTo>
                    <a:pt x="64" y="28"/>
                  </a:lnTo>
                  <a:lnTo>
                    <a:pt x="64" y="32"/>
                  </a:lnTo>
                  <a:lnTo>
                    <a:pt x="64" y="34"/>
                  </a:lnTo>
                  <a:lnTo>
                    <a:pt x="64" y="38"/>
                  </a:lnTo>
                  <a:lnTo>
                    <a:pt x="64" y="40"/>
                  </a:lnTo>
                  <a:lnTo>
                    <a:pt x="64" y="42"/>
                  </a:lnTo>
                  <a:lnTo>
                    <a:pt x="66" y="48"/>
                  </a:lnTo>
                  <a:lnTo>
                    <a:pt x="66" y="54"/>
                  </a:lnTo>
                  <a:lnTo>
                    <a:pt x="68" y="58"/>
                  </a:lnTo>
                  <a:lnTo>
                    <a:pt x="68" y="62"/>
                  </a:lnTo>
                  <a:lnTo>
                    <a:pt x="70" y="64"/>
                  </a:lnTo>
                  <a:lnTo>
                    <a:pt x="70" y="66"/>
                  </a:lnTo>
                  <a:lnTo>
                    <a:pt x="70" y="66"/>
                  </a:lnTo>
                  <a:lnTo>
                    <a:pt x="72" y="68"/>
                  </a:lnTo>
                  <a:lnTo>
                    <a:pt x="72" y="68"/>
                  </a:lnTo>
                  <a:lnTo>
                    <a:pt x="76" y="72"/>
                  </a:lnTo>
                  <a:lnTo>
                    <a:pt x="78" y="74"/>
                  </a:lnTo>
                  <a:lnTo>
                    <a:pt x="80" y="74"/>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37" name="Freeform 44"/>
            <p:cNvSpPr>
              <a:spLocks/>
            </p:cNvSpPr>
            <p:nvPr/>
          </p:nvSpPr>
          <p:spPr bwMode="auto">
            <a:xfrm>
              <a:off x="8368729" y="3272890"/>
              <a:ext cx="165257" cy="177645"/>
            </a:xfrm>
            <a:custGeom>
              <a:avLst/>
              <a:gdLst>
                <a:gd name="T0" fmla="*/ 70 w 80"/>
                <a:gd name="T1" fmla="*/ 86 h 86"/>
                <a:gd name="T2" fmla="*/ 64 w 80"/>
                <a:gd name="T3" fmla="*/ 84 h 86"/>
                <a:gd name="T4" fmla="*/ 60 w 80"/>
                <a:gd name="T5" fmla="*/ 78 h 86"/>
                <a:gd name="T6" fmla="*/ 56 w 80"/>
                <a:gd name="T7" fmla="*/ 72 h 86"/>
                <a:gd name="T8" fmla="*/ 54 w 80"/>
                <a:gd name="T9" fmla="*/ 66 h 86"/>
                <a:gd name="T10" fmla="*/ 54 w 80"/>
                <a:gd name="T11" fmla="*/ 62 h 86"/>
                <a:gd name="T12" fmla="*/ 56 w 80"/>
                <a:gd name="T13" fmla="*/ 58 h 86"/>
                <a:gd name="T14" fmla="*/ 56 w 80"/>
                <a:gd name="T15" fmla="*/ 54 h 86"/>
                <a:gd name="T16" fmla="*/ 54 w 80"/>
                <a:gd name="T17" fmla="*/ 48 h 86"/>
                <a:gd name="T18" fmla="*/ 50 w 80"/>
                <a:gd name="T19" fmla="*/ 44 h 86"/>
                <a:gd name="T20" fmla="*/ 48 w 80"/>
                <a:gd name="T21" fmla="*/ 42 h 86"/>
                <a:gd name="T22" fmla="*/ 46 w 80"/>
                <a:gd name="T23" fmla="*/ 42 h 86"/>
                <a:gd name="T24" fmla="*/ 46 w 80"/>
                <a:gd name="T25" fmla="*/ 44 h 86"/>
                <a:gd name="T26" fmla="*/ 44 w 80"/>
                <a:gd name="T27" fmla="*/ 50 h 86"/>
                <a:gd name="T28" fmla="*/ 44 w 80"/>
                <a:gd name="T29" fmla="*/ 52 h 86"/>
                <a:gd name="T30" fmla="*/ 40 w 80"/>
                <a:gd name="T31" fmla="*/ 54 h 86"/>
                <a:gd name="T32" fmla="*/ 34 w 80"/>
                <a:gd name="T33" fmla="*/ 56 h 86"/>
                <a:gd name="T34" fmla="*/ 30 w 80"/>
                <a:gd name="T35" fmla="*/ 58 h 86"/>
                <a:gd name="T36" fmla="*/ 30 w 80"/>
                <a:gd name="T37" fmla="*/ 60 h 86"/>
                <a:gd name="T38" fmla="*/ 30 w 80"/>
                <a:gd name="T39" fmla="*/ 64 h 86"/>
                <a:gd name="T40" fmla="*/ 30 w 80"/>
                <a:gd name="T41" fmla="*/ 72 h 86"/>
                <a:gd name="T42" fmla="*/ 30 w 80"/>
                <a:gd name="T43" fmla="*/ 74 h 86"/>
                <a:gd name="T44" fmla="*/ 28 w 80"/>
                <a:gd name="T45" fmla="*/ 76 h 86"/>
                <a:gd name="T46" fmla="*/ 22 w 80"/>
                <a:gd name="T47" fmla="*/ 76 h 86"/>
                <a:gd name="T48" fmla="*/ 14 w 80"/>
                <a:gd name="T49" fmla="*/ 74 h 86"/>
                <a:gd name="T50" fmla="*/ 14 w 80"/>
                <a:gd name="T51" fmla="*/ 62 h 86"/>
                <a:gd name="T52" fmla="*/ 14 w 80"/>
                <a:gd name="T53" fmla="*/ 50 h 86"/>
                <a:gd name="T54" fmla="*/ 14 w 80"/>
                <a:gd name="T55" fmla="*/ 40 h 86"/>
                <a:gd name="T56" fmla="*/ 12 w 80"/>
                <a:gd name="T57" fmla="*/ 34 h 86"/>
                <a:gd name="T58" fmla="*/ 10 w 80"/>
                <a:gd name="T59" fmla="*/ 34 h 86"/>
                <a:gd name="T60" fmla="*/ 6 w 80"/>
                <a:gd name="T61" fmla="*/ 32 h 86"/>
                <a:gd name="T62" fmla="*/ 2 w 80"/>
                <a:gd name="T63" fmla="*/ 32 h 86"/>
                <a:gd name="T64" fmla="*/ 0 w 80"/>
                <a:gd name="T65" fmla="*/ 30 h 86"/>
                <a:gd name="T66" fmla="*/ 0 w 80"/>
                <a:gd name="T67" fmla="*/ 24 h 86"/>
                <a:gd name="T68" fmla="*/ 2 w 80"/>
                <a:gd name="T69" fmla="*/ 16 h 86"/>
                <a:gd name="T70" fmla="*/ 4 w 80"/>
                <a:gd name="T71" fmla="*/ 10 h 86"/>
                <a:gd name="T72" fmla="*/ 8 w 80"/>
                <a:gd name="T73" fmla="*/ 4 h 86"/>
                <a:gd name="T74" fmla="*/ 10 w 80"/>
                <a:gd name="T75" fmla="*/ 0 h 86"/>
                <a:gd name="T76" fmla="*/ 14 w 80"/>
                <a:gd name="T77" fmla="*/ 0 h 86"/>
                <a:gd name="T78" fmla="*/ 16 w 80"/>
                <a:gd name="T79" fmla="*/ 2 h 86"/>
                <a:gd name="T80" fmla="*/ 24 w 80"/>
                <a:gd name="T81" fmla="*/ 10 h 86"/>
                <a:gd name="T82" fmla="*/ 30 w 80"/>
                <a:gd name="T83" fmla="*/ 12 h 86"/>
                <a:gd name="T84" fmla="*/ 36 w 80"/>
                <a:gd name="T85" fmla="*/ 14 h 86"/>
                <a:gd name="T86" fmla="*/ 44 w 80"/>
                <a:gd name="T87" fmla="*/ 16 h 86"/>
                <a:gd name="T88" fmla="*/ 54 w 80"/>
                <a:gd name="T89" fmla="*/ 20 h 86"/>
                <a:gd name="T90" fmla="*/ 60 w 80"/>
                <a:gd name="T91" fmla="*/ 24 h 86"/>
                <a:gd name="T92" fmla="*/ 62 w 80"/>
                <a:gd name="T93" fmla="*/ 26 h 86"/>
                <a:gd name="T94" fmla="*/ 64 w 80"/>
                <a:gd name="T95" fmla="*/ 32 h 86"/>
                <a:gd name="T96" fmla="*/ 64 w 80"/>
                <a:gd name="T97" fmla="*/ 40 h 86"/>
                <a:gd name="T98" fmla="*/ 66 w 80"/>
                <a:gd name="T99" fmla="*/ 54 h 86"/>
                <a:gd name="T100" fmla="*/ 70 w 80"/>
                <a:gd name="T101" fmla="*/ 64 h 86"/>
                <a:gd name="T102" fmla="*/ 72 w 80"/>
                <a:gd name="T103" fmla="*/ 68 h 86"/>
                <a:gd name="T104" fmla="*/ 78 w 80"/>
                <a:gd name="T105"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 h="86">
                  <a:moveTo>
                    <a:pt x="80" y="74"/>
                  </a:moveTo>
                  <a:lnTo>
                    <a:pt x="74" y="86"/>
                  </a:lnTo>
                  <a:lnTo>
                    <a:pt x="70" y="86"/>
                  </a:lnTo>
                  <a:lnTo>
                    <a:pt x="66" y="84"/>
                  </a:lnTo>
                  <a:lnTo>
                    <a:pt x="66" y="84"/>
                  </a:lnTo>
                  <a:lnTo>
                    <a:pt x="64" y="84"/>
                  </a:lnTo>
                  <a:lnTo>
                    <a:pt x="64" y="82"/>
                  </a:lnTo>
                  <a:lnTo>
                    <a:pt x="62" y="80"/>
                  </a:lnTo>
                  <a:lnTo>
                    <a:pt x="60" y="78"/>
                  </a:lnTo>
                  <a:lnTo>
                    <a:pt x="58" y="76"/>
                  </a:lnTo>
                  <a:lnTo>
                    <a:pt x="56" y="74"/>
                  </a:lnTo>
                  <a:lnTo>
                    <a:pt x="56" y="72"/>
                  </a:lnTo>
                  <a:lnTo>
                    <a:pt x="54" y="70"/>
                  </a:lnTo>
                  <a:lnTo>
                    <a:pt x="54" y="68"/>
                  </a:lnTo>
                  <a:lnTo>
                    <a:pt x="54" y="66"/>
                  </a:lnTo>
                  <a:lnTo>
                    <a:pt x="54" y="66"/>
                  </a:lnTo>
                  <a:lnTo>
                    <a:pt x="54" y="64"/>
                  </a:lnTo>
                  <a:lnTo>
                    <a:pt x="54" y="62"/>
                  </a:lnTo>
                  <a:lnTo>
                    <a:pt x="54" y="60"/>
                  </a:lnTo>
                  <a:lnTo>
                    <a:pt x="56" y="58"/>
                  </a:lnTo>
                  <a:lnTo>
                    <a:pt x="56" y="58"/>
                  </a:lnTo>
                  <a:lnTo>
                    <a:pt x="56" y="56"/>
                  </a:lnTo>
                  <a:lnTo>
                    <a:pt x="56" y="54"/>
                  </a:lnTo>
                  <a:lnTo>
                    <a:pt x="56" y="54"/>
                  </a:lnTo>
                  <a:lnTo>
                    <a:pt x="56" y="52"/>
                  </a:lnTo>
                  <a:lnTo>
                    <a:pt x="54" y="50"/>
                  </a:lnTo>
                  <a:lnTo>
                    <a:pt x="54" y="48"/>
                  </a:lnTo>
                  <a:lnTo>
                    <a:pt x="52" y="46"/>
                  </a:lnTo>
                  <a:lnTo>
                    <a:pt x="52" y="44"/>
                  </a:lnTo>
                  <a:lnTo>
                    <a:pt x="50" y="44"/>
                  </a:lnTo>
                  <a:lnTo>
                    <a:pt x="50" y="42"/>
                  </a:lnTo>
                  <a:lnTo>
                    <a:pt x="50" y="42"/>
                  </a:lnTo>
                  <a:lnTo>
                    <a:pt x="48" y="42"/>
                  </a:lnTo>
                  <a:lnTo>
                    <a:pt x="48" y="42"/>
                  </a:lnTo>
                  <a:lnTo>
                    <a:pt x="46" y="42"/>
                  </a:lnTo>
                  <a:lnTo>
                    <a:pt x="46" y="42"/>
                  </a:lnTo>
                  <a:lnTo>
                    <a:pt x="46" y="42"/>
                  </a:lnTo>
                  <a:lnTo>
                    <a:pt x="46" y="42"/>
                  </a:lnTo>
                  <a:lnTo>
                    <a:pt x="46" y="44"/>
                  </a:lnTo>
                  <a:lnTo>
                    <a:pt x="44" y="44"/>
                  </a:lnTo>
                  <a:lnTo>
                    <a:pt x="44" y="46"/>
                  </a:lnTo>
                  <a:lnTo>
                    <a:pt x="44" y="50"/>
                  </a:lnTo>
                  <a:lnTo>
                    <a:pt x="44" y="52"/>
                  </a:lnTo>
                  <a:lnTo>
                    <a:pt x="44" y="52"/>
                  </a:lnTo>
                  <a:lnTo>
                    <a:pt x="44" y="52"/>
                  </a:lnTo>
                  <a:lnTo>
                    <a:pt x="42" y="54"/>
                  </a:lnTo>
                  <a:lnTo>
                    <a:pt x="42" y="54"/>
                  </a:lnTo>
                  <a:lnTo>
                    <a:pt x="40" y="54"/>
                  </a:lnTo>
                  <a:lnTo>
                    <a:pt x="38" y="54"/>
                  </a:lnTo>
                  <a:lnTo>
                    <a:pt x="36" y="56"/>
                  </a:lnTo>
                  <a:lnTo>
                    <a:pt x="34" y="56"/>
                  </a:lnTo>
                  <a:lnTo>
                    <a:pt x="32" y="58"/>
                  </a:lnTo>
                  <a:lnTo>
                    <a:pt x="32" y="58"/>
                  </a:lnTo>
                  <a:lnTo>
                    <a:pt x="30" y="58"/>
                  </a:lnTo>
                  <a:lnTo>
                    <a:pt x="30" y="58"/>
                  </a:lnTo>
                  <a:lnTo>
                    <a:pt x="30" y="60"/>
                  </a:lnTo>
                  <a:lnTo>
                    <a:pt x="30" y="60"/>
                  </a:lnTo>
                  <a:lnTo>
                    <a:pt x="30" y="62"/>
                  </a:lnTo>
                  <a:lnTo>
                    <a:pt x="30" y="62"/>
                  </a:lnTo>
                  <a:lnTo>
                    <a:pt x="30" y="64"/>
                  </a:lnTo>
                  <a:lnTo>
                    <a:pt x="30" y="68"/>
                  </a:lnTo>
                  <a:lnTo>
                    <a:pt x="30" y="70"/>
                  </a:lnTo>
                  <a:lnTo>
                    <a:pt x="30" y="72"/>
                  </a:lnTo>
                  <a:lnTo>
                    <a:pt x="30" y="72"/>
                  </a:lnTo>
                  <a:lnTo>
                    <a:pt x="30" y="74"/>
                  </a:lnTo>
                  <a:lnTo>
                    <a:pt x="30" y="74"/>
                  </a:lnTo>
                  <a:lnTo>
                    <a:pt x="30" y="76"/>
                  </a:lnTo>
                  <a:lnTo>
                    <a:pt x="28" y="76"/>
                  </a:lnTo>
                  <a:lnTo>
                    <a:pt x="28" y="76"/>
                  </a:lnTo>
                  <a:lnTo>
                    <a:pt x="26" y="76"/>
                  </a:lnTo>
                  <a:lnTo>
                    <a:pt x="26" y="76"/>
                  </a:lnTo>
                  <a:lnTo>
                    <a:pt x="22" y="76"/>
                  </a:lnTo>
                  <a:lnTo>
                    <a:pt x="20" y="74"/>
                  </a:lnTo>
                  <a:lnTo>
                    <a:pt x="18" y="74"/>
                  </a:lnTo>
                  <a:lnTo>
                    <a:pt x="14" y="74"/>
                  </a:lnTo>
                  <a:lnTo>
                    <a:pt x="12" y="72"/>
                  </a:lnTo>
                  <a:lnTo>
                    <a:pt x="14" y="68"/>
                  </a:lnTo>
                  <a:lnTo>
                    <a:pt x="14" y="62"/>
                  </a:lnTo>
                  <a:lnTo>
                    <a:pt x="14" y="56"/>
                  </a:lnTo>
                  <a:lnTo>
                    <a:pt x="14" y="52"/>
                  </a:lnTo>
                  <a:lnTo>
                    <a:pt x="14" y="50"/>
                  </a:lnTo>
                  <a:lnTo>
                    <a:pt x="14" y="46"/>
                  </a:lnTo>
                  <a:lnTo>
                    <a:pt x="14" y="44"/>
                  </a:lnTo>
                  <a:lnTo>
                    <a:pt x="14" y="40"/>
                  </a:lnTo>
                  <a:lnTo>
                    <a:pt x="14" y="38"/>
                  </a:lnTo>
                  <a:lnTo>
                    <a:pt x="12" y="36"/>
                  </a:lnTo>
                  <a:lnTo>
                    <a:pt x="12" y="34"/>
                  </a:lnTo>
                  <a:lnTo>
                    <a:pt x="12" y="34"/>
                  </a:lnTo>
                  <a:lnTo>
                    <a:pt x="12" y="34"/>
                  </a:lnTo>
                  <a:lnTo>
                    <a:pt x="10" y="34"/>
                  </a:lnTo>
                  <a:lnTo>
                    <a:pt x="10" y="34"/>
                  </a:lnTo>
                  <a:lnTo>
                    <a:pt x="8" y="32"/>
                  </a:lnTo>
                  <a:lnTo>
                    <a:pt x="6" y="32"/>
                  </a:lnTo>
                  <a:lnTo>
                    <a:pt x="4" y="32"/>
                  </a:lnTo>
                  <a:lnTo>
                    <a:pt x="4" y="32"/>
                  </a:lnTo>
                  <a:lnTo>
                    <a:pt x="2" y="32"/>
                  </a:lnTo>
                  <a:lnTo>
                    <a:pt x="2" y="32"/>
                  </a:lnTo>
                  <a:lnTo>
                    <a:pt x="2" y="32"/>
                  </a:lnTo>
                  <a:lnTo>
                    <a:pt x="0" y="30"/>
                  </a:lnTo>
                  <a:lnTo>
                    <a:pt x="0" y="28"/>
                  </a:lnTo>
                  <a:lnTo>
                    <a:pt x="0" y="26"/>
                  </a:lnTo>
                  <a:lnTo>
                    <a:pt x="0" y="24"/>
                  </a:lnTo>
                  <a:lnTo>
                    <a:pt x="0" y="22"/>
                  </a:lnTo>
                  <a:lnTo>
                    <a:pt x="0" y="20"/>
                  </a:lnTo>
                  <a:lnTo>
                    <a:pt x="2" y="16"/>
                  </a:lnTo>
                  <a:lnTo>
                    <a:pt x="2" y="14"/>
                  </a:lnTo>
                  <a:lnTo>
                    <a:pt x="2" y="12"/>
                  </a:lnTo>
                  <a:lnTo>
                    <a:pt x="4" y="10"/>
                  </a:lnTo>
                  <a:lnTo>
                    <a:pt x="4" y="8"/>
                  </a:lnTo>
                  <a:lnTo>
                    <a:pt x="6" y="6"/>
                  </a:lnTo>
                  <a:lnTo>
                    <a:pt x="8" y="4"/>
                  </a:lnTo>
                  <a:lnTo>
                    <a:pt x="8" y="2"/>
                  </a:lnTo>
                  <a:lnTo>
                    <a:pt x="10" y="2"/>
                  </a:lnTo>
                  <a:lnTo>
                    <a:pt x="10" y="0"/>
                  </a:lnTo>
                  <a:lnTo>
                    <a:pt x="12" y="0"/>
                  </a:lnTo>
                  <a:lnTo>
                    <a:pt x="12" y="0"/>
                  </a:lnTo>
                  <a:lnTo>
                    <a:pt x="14" y="0"/>
                  </a:lnTo>
                  <a:lnTo>
                    <a:pt x="14" y="0"/>
                  </a:lnTo>
                  <a:lnTo>
                    <a:pt x="16" y="2"/>
                  </a:lnTo>
                  <a:lnTo>
                    <a:pt x="16" y="2"/>
                  </a:lnTo>
                  <a:lnTo>
                    <a:pt x="18" y="2"/>
                  </a:lnTo>
                  <a:lnTo>
                    <a:pt x="20" y="6"/>
                  </a:lnTo>
                  <a:lnTo>
                    <a:pt x="24" y="10"/>
                  </a:lnTo>
                  <a:lnTo>
                    <a:pt x="28" y="12"/>
                  </a:lnTo>
                  <a:lnTo>
                    <a:pt x="28" y="12"/>
                  </a:lnTo>
                  <a:lnTo>
                    <a:pt x="30" y="12"/>
                  </a:lnTo>
                  <a:lnTo>
                    <a:pt x="30" y="14"/>
                  </a:lnTo>
                  <a:lnTo>
                    <a:pt x="32" y="14"/>
                  </a:lnTo>
                  <a:lnTo>
                    <a:pt x="36" y="14"/>
                  </a:lnTo>
                  <a:lnTo>
                    <a:pt x="40" y="14"/>
                  </a:lnTo>
                  <a:lnTo>
                    <a:pt x="42" y="14"/>
                  </a:lnTo>
                  <a:lnTo>
                    <a:pt x="44" y="16"/>
                  </a:lnTo>
                  <a:lnTo>
                    <a:pt x="48" y="16"/>
                  </a:lnTo>
                  <a:lnTo>
                    <a:pt x="52" y="18"/>
                  </a:lnTo>
                  <a:lnTo>
                    <a:pt x="54" y="20"/>
                  </a:lnTo>
                  <a:lnTo>
                    <a:pt x="56" y="20"/>
                  </a:lnTo>
                  <a:lnTo>
                    <a:pt x="58" y="22"/>
                  </a:lnTo>
                  <a:lnTo>
                    <a:pt x="60" y="24"/>
                  </a:lnTo>
                  <a:lnTo>
                    <a:pt x="62" y="24"/>
                  </a:lnTo>
                  <a:lnTo>
                    <a:pt x="62" y="26"/>
                  </a:lnTo>
                  <a:lnTo>
                    <a:pt x="62" y="26"/>
                  </a:lnTo>
                  <a:lnTo>
                    <a:pt x="62" y="26"/>
                  </a:lnTo>
                  <a:lnTo>
                    <a:pt x="64" y="28"/>
                  </a:lnTo>
                  <a:lnTo>
                    <a:pt x="64" y="32"/>
                  </a:lnTo>
                  <a:lnTo>
                    <a:pt x="64" y="34"/>
                  </a:lnTo>
                  <a:lnTo>
                    <a:pt x="64" y="38"/>
                  </a:lnTo>
                  <a:lnTo>
                    <a:pt x="64" y="40"/>
                  </a:lnTo>
                  <a:lnTo>
                    <a:pt x="64" y="42"/>
                  </a:lnTo>
                  <a:lnTo>
                    <a:pt x="66" y="48"/>
                  </a:lnTo>
                  <a:lnTo>
                    <a:pt x="66" y="54"/>
                  </a:lnTo>
                  <a:lnTo>
                    <a:pt x="68" y="58"/>
                  </a:lnTo>
                  <a:lnTo>
                    <a:pt x="68" y="62"/>
                  </a:lnTo>
                  <a:lnTo>
                    <a:pt x="70" y="64"/>
                  </a:lnTo>
                  <a:lnTo>
                    <a:pt x="70" y="66"/>
                  </a:lnTo>
                  <a:lnTo>
                    <a:pt x="70" y="66"/>
                  </a:lnTo>
                  <a:lnTo>
                    <a:pt x="72" y="68"/>
                  </a:lnTo>
                  <a:lnTo>
                    <a:pt x="72" y="68"/>
                  </a:lnTo>
                  <a:lnTo>
                    <a:pt x="76" y="72"/>
                  </a:lnTo>
                  <a:lnTo>
                    <a:pt x="78" y="74"/>
                  </a:lnTo>
                  <a:lnTo>
                    <a:pt x="80" y="7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38" name="Freeform 47"/>
            <p:cNvSpPr>
              <a:spLocks/>
            </p:cNvSpPr>
            <p:nvPr/>
          </p:nvSpPr>
          <p:spPr bwMode="auto">
            <a:xfrm>
              <a:off x="7170612" y="2194625"/>
              <a:ext cx="1103095" cy="561854"/>
            </a:xfrm>
            <a:custGeom>
              <a:avLst/>
              <a:gdLst>
                <a:gd name="T0" fmla="*/ 518 w 534"/>
                <a:gd name="T1" fmla="*/ 76 h 272"/>
                <a:gd name="T2" fmla="*/ 490 w 534"/>
                <a:gd name="T3" fmla="*/ 60 h 272"/>
                <a:gd name="T4" fmla="*/ 472 w 534"/>
                <a:gd name="T5" fmla="*/ 54 h 272"/>
                <a:gd name="T6" fmla="*/ 452 w 534"/>
                <a:gd name="T7" fmla="*/ 16 h 272"/>
                <a:gd name="T8" fmla="*/ 412 w 534"/>
                <a:gd name="T9" fmla="*/ 26 h 272"/>
                <a:gd name="T10" fmla="*/ 396 w 534"/>
                <a:gd name="T11" fmla="*/ 14 h 272"/>
                <a:gd name="T12" fmla="*/ 376 w 534"/>
                <a:gd name="T13" fmla="*/ 0 h 272"/>
                <a:gd name="T14" fmla="*/ 306 w 534"/>
                <a:gd name="T15" fmla="*/ 8 h 272"/>
                <a:gd name="T16" fmla="*/ 268 w 534"/>
                <a:gd name="T17" fmla="*/ 4 h 272"/>
                <a:gd name="T18" fmla="*/ 270 w 534"/>
                <a:gd name="T19" fmla="*/ 28 h 272"/>
                <a:gd name="T20" fmla="*/ 238 w 534"/>
                <a:gd name="T21" fmla="*/ 38 h 272"/>
                <a:gd name="T22" fmla="*/ 246 w 534"/>
                <a:gd name="T23" fmla="*/ 60 h 272"/>
                <a:gd name="T24" fmla="*/ 226 w 534"/>
                <a:gd name="T25" fmla="*/ 64 h 272"/>
                <a:gd name="T26" fmla="*/ 184 w 534"/>
                <a:gd name="T27" fmla="*/ 50 h 272"/>
                <a:gd name="T28" fmla="*/ 166 w 534"/>
                <a:gd name="T29" fmla="*/ 42 h 272"/>
                <a:gd name="T30" fmla="*/ 146 w 534"/>
                <a:gd name="T31" fmla="*/ 20 h 272"/>
                <a:gd name="T32" fmla="*/ 94 w 534"/>
                <a:gd name="T33" fmla="*/ 10 h 272"/>
                <a:gd name="T34" fmla="*/ 66 w 534"/>
                <a:gd name="T35" fmla="*/ 16 h 272"/>
                <a:gd name="T36" fmla="*/ 56 w 534"/>
                <a:gd name="T37" fmla="*/ 20 h 272"/>
                <a:gd name="T38" fmla="*/ 34 w 534"/>
                <a:gd name="T39" fmla="*/ 10 h 272"/>
                <a:gd name="T40" fmla="*/ 2 w 534"/>
                <a:gd name="T41" fmla="*/ 52 h 272"/>
                <a:gd name="T42" fmla="*/ 10 w 534"/>
                <a:gd name="T43" fmla="*/ 78 h 272"/>
                <a:gd name="T44" fmla="*/ 28 w 534"/>
                <a:gd name="T45" fmla="*/ 98 h 272"/>
                <a:gd name="T46" fmla="*/ 12 w 534"/>
                <a:gd name="T47" fmla="*/ 124 h 272"/>
                <a:gd name="T48" fmla="*/ 30 w 534"/>
                <a:gd name="T49" fmla="*/ 142 h 272"/>
                <a:gd name="T50" fmla="*/ 48 w 534"/>
                <a:gd name="T51" fmla="*/ 142 h 272"/>
                <a:gd name="T52" fmla="*/ 60 w 534"/>
                <a:gd name="T53" fmla="*/ 150 h 272"/>
                <a:gd name="T54" fmla="*/ 60 w 534"/>
                <a:gd name="T55" fmla="*/ 174 h 272"/>
                <a:gd name="T56" fmla="*/ 38 w 534"/>
                <a:gd name="T57" fmla="*/ 174 h 272"/>
                <a:gd name="T58" fmla="*/ 30 w 534"/>
                <a:gd name="T59" fmla="*/ 192 h 272"/>
                <a:gd name="T60" fmla="*/ 22 w 534"/>
                <a:gd name="T61" fmla="*/ 202 h 272"/>
                <a:gd name="T62" fmla="*/ 42 w 534"/>
                <a:gd name="T63" fmla="*/ 216 h 272"/>
                <a:gd name="T64" fmla="*/ 52 w 534"/>
                <a:gd name="T65" fmla="*/ 238 h 272"/>
                <a:gd name="T66" fmla="*/ 58 w 534"/>
                <a:gd name="T67" fmla="*/ 232 h 272"/>
                <a:gd name="T68" fmla="*/ 78 w 534"/>
                <a:gd name="T69" fmla="*/ 230 h 272"/>
                <a:gd name="T70" fmla="*/ 94 w 534"/>
                <a:gd name="T71" fmla="*/ 246 h 272"/>
                <a:gd name="T72" fmla="*/ 106 w 534"/>
                <a:gd name="T73" fmla="*/ 256 h 272"/>
                <a:gd name="T74" fmla="*/ 122 w 534"/>
                <a:gd name="T75" fmla="*/ 228 h 272"/>
                <a:gd name="T76" fmla="*/ 144 w 534"/>
                <a:gd name="T77" fmla="*/ 180 h 272"/>
                <a:gd name="T78" fmla="*/ 178 w 534"/>
                <a:gd name="T79" fmla="*/ 160 h 272"/>
                <a:gd name="T80" fmla="*/ 188 w 534"/>
                <a:gd name="T81" fmla="*/ 144 h 272"/>
                <a:gd name="T82" fmla="*/ 206 w 534"/>
                <a:gd name="T83" fmla="*/ 154 h 272"/>
                <a:gd name="T84" fmla="*/ 212 w 534"/>
                <a:gd name="T85" fmla="*/ 178 h 272"/>
                <a:gd name="T86" fmla="*/ 218 w 534"/>
                <a:gd name="T87" fmla="*/ 210 h 272"/>
                <a:gd name="T88" fmla="*/ 240 w 534"/>
                <a:gd name="T89" fmla="*/ 212 h 272"/>
                <a:gd name="T90" fmla="*/ 272 w 534"/>
                <a:gd name="T91" fmla="*/ 224 h 272"/>
                <a:gd name="T92" fmla="*/ 278 w 534"/>
                <a:gd name="T93" fmla="*/ 256 h 272"/>
                <a:gd name="T94" fmla="*/ 326 w 534"/>
                <a:gd name="T95" fmla="*/ 258 h 272"/>
                <a:gd name="T96" fmla="*/ 362 w 534"/>
                <a:gd name="T97" fmla="*/ 242 h 272"/>
                <a:gd name="T98" fmla="*/ 346 w 534"/>
                <a:gd name="T99" fmla="*/ 228 h 272"/>
                <a:gd name="T100" fmla="*/ 326 w 534"/>
                <a:gd name="T101" fmla="*/ 220 h 272"/>
                <a:gd name="T102" fmla="*/ 332 w 534"/>
                <a:gd name="T103" fmla="*/ 204 h 272"/>
                <a:gd name="T104" fmla="*/ 342 w 534"/>
                <a:gd name="T105" fmla="*/ 188 h 272"/>
                <a:gd name="T106" fmla="*/ 356 w 534"/>
                <a:gd name="T107" fmla="*/ 200 h 272"/>
                <a:gd name="T108" fmla="*/ 378 w 534"/>
                <a:gd name="T109" fmla="*/ 186 h 272"/>
                <a:gd name="T110" fmla="*/ 398 w 534"/>
                <a:gd name="T111" fmla="*/ 196 h 272"/>
                <a:gd name="T112" fmla="*/ 446 w 534"/>
                <a:gd name="T113" fmla="*/ 196 h 272"/>
                <a:gd name="T114" fmla="*/ 462 w 534"/>
                <a:gd name="T115" fmla="*/ 182 h 272"/>
                <a:gd name="T116" fmla="*/ 480 w 534"/>
                <a:gd name="T117" fmla="*/ 170 h 272"/>
                <a:gd name="T118" fmla="*/ 500 w 534"/>
                <a:gd name="T119" fmla="*/ 170 h 272"/>
                <a:gd name="T120" fmla="*/ 510 w 534"/>
                <a:gd name="T121" fmla="*/ 134 h 272"/>
                <a:gd name="T122" fmla="*/ 524 w 534"/>
                <a:gd name="T123" fmla="*/ 12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4" h="272">
                  <a:moveTo>
                    <a:pt x="534" y="114"/>
                  </a:moveTo>
                  <a:lnTo>
                    <a:pt x="534" y="114"/>
                  </a:lnTo>
                  <a:lnTo>
                    <a:pt x="534" y="110"/>
                  </a:lnTo>
                  <a:lnTo>
                    <a:pt x="532" y="106"/>
                  </a:lnTo>
                  <a:lnTo>
                    <a:pt x="530" y="100"/>
                  </a:lnTo>
                  <a:lnTo>
                    <a:pt x="528" y="94"/>
                  </a:lnTo>
                  <a:lnTo>
                    <a:pt x="528" y="90"/>
                  </a:lnTo>
                  <a:lnTo>
                    <a:pt x="526" y="88"/>
                  </a:lnTo>
                  <a:lnTo>
                    <a:pt x="524" y="86"/>
                  </a:lnTo>
                  <a:lnTo>
                    <a:pt x="524" y="82"/>
                  </a:lnTo>
                  <a:lnTo>
                    <a:pt x="522" y="80"/>
                  </a:lnTo>
                  <a:lnTo>
                    <a:pt x="522" y="80"/>
                  </a:lnTo>
                  <a:lnTo>
                    <a:pt x="520" y="78"/>
                  </a:lnTo>
                  <a:lnTo>
                    <a:pt x="520" y="78"/>
                  </a:lnTo>
                  <a:lnTo>
                    <a:pt x="518" y="76"/>
                  </a:lnTo>
                  <a:lnTo>
                    <a:pt x="516" y="76"/>
                  </a:lnTo>
                  <a:lnTo>
                    <a:pt x="514" y="76"/>
                  </a:lnTo>
                  <a:lnTo>
                    <a:pt x="510" y="74"/>
                  </a:lnTo>
                  <a:lnTo>
                    <a:pt x="506" y="74"/>
                  </a:lnTo>
                  <a:lnTo>
                    <a:pt x="504" y="72"/>
                  </a:lnTo>
                  <a:lnTo>
                    <a:pt x="500" y="70"/>
                  </a:lnTo>
                  <a:lnTo>
                    <a:pt x="500" y="70"/>
                  </a:lnTo>
                  <a:lnTo>
                    <a:pt x="498" y="70"/>
                  </a:lnTo>
                  <a:lnTo>
                    <a:pt x="498" y="68"/>
                  </a:lnTo>
                  <a:lnTo>
                    <a:pt x="496" y="68"/>
                  </a:lnTo>
                  <a:lnTo>
                    <a:pt x="494" y="64"/>
                  </a:lnTo>
                  <a:lnTo>
                    <a:pt x="494" y="62"/>
                  </a:lnTo>
                  <a:lnTo>
                    <a:pt x="492" y="60"/>
                  </a:lnTo>
                  <a:lnTo>
                    <a:pt x="492" y="60"/>
                  </a:lnTo>
                  <a:lnTo>
                    <a:pt x="490" y="60"/>
                  </a:lnTo>
                  <a:lnTo>
                    <a:pt x="490" y="58"/>
                  </a:lnTo>
                  <a:lnTo>
                    <a:pt x="490" y="58"/>
                  </a:lnTo>
                  <a:lnTo>
                    <a:pt x="488" y="58"/>
                  </a:lnTo>
                  <a:lnTo>
                    <a:pt x="486" y="58"/>
                  </a:lnTo>
                  <a:lnTo>
                    <a:pt x="484" y="58"/>
                  </a:lnTo>
                  <a:lnTo>
                    <a:pt x="482" y="58"/>
                  </a:lnTo>
                  <a:lnTo>
                    <a:pt x="480" y="58"/>
                  </a:lnTo>
                  <a:lnTo>
                    <a:pt x="478" y="58"/>
                  </a:lnTo>
                  <a:lnTo>
                    <a:pt x="476" y="58"/>
                  </a:lnTo>
                  <a:lnTo>
                    <a:pt x="476" y="58"/>
                  </a:lnTo>
                  <a:lnTo>
                    <a:pt x="476" y="58"/>
                  </a:lnTo>
                  <a:lnTo>
                    <a:pt x="474" y="58"/>
                  </a:lnTo>
                  <a:lnTo>
                    <a:pt x="474" y="56"/>
                  </a:lnTo>
                  <a:lnTo>
                    <a:pt x="474" y="56"/>
                  </a:lnTo>
                  <a:lnTo>
                    <a:pt x="472" y="54"/>
                  </a:lnTo>
                  <a:lnTo>
                    <a:pt x="470" y="52"/>
                  </a:lnTo>
                  <a:lnTo>
                    <a:pt x="470" y="50"/>
                  </a:lnTo>
                  <a:lnTo>
                    <a:pt x="468" y="46"/>
                  </a:lnTo>
                  <a:lnTo>
                    <a:pt x="468" y="44"/>
                  </a:lnTo>
                  <a:lnTo>
                    <a:pt x="464" y="38"/>
                  </a:lnTo>
                  <a:lnTo>
                    <a:pt x="462" y="30"/>
                  </a:lnTo>
                  <a:lnTo>
                    <a:pt x="462" y="28"/>
                  </a:lnTo>
                  <a:lnTo>
                    <a:pt x="460" y="24"/>
                  </a:lnTo>
                  <a:lnTo>
                    <a:pt x="458" y="22"/>
                  </a:lnTo>
                  <a:lnTo>
                    <a:pt x="458" y="20"/>
                  </a:lnTo>
                  <a:lnTo>
                    <a:pt x="456" y="18"/>
                  </a:lnTo>
                  <a:lnTo>
                    <a:pt x="456" y="18"/>
                  </a:lnTo>
                  <a:lnTo>
                    <a:pt x="454" y="18"/>
                  </a:lnTo>
                  <a:lnTo>
                    <a:pt x="454" y="16"/>
                  </a:lnTo>
                  <a:lnTo>
                    <a:pt x="452" y="16"/>
                  </a:lnTo>
                  <a:lnTo>
                    <a:pt x="452" y="16"/>
                  </a:lnTo>
                  <a:lnTo>
                    <a:pt x="450" y="16"/>
                  </a:lnTo>
                  <a:lnTo>
                    <a:pt x="448" y="16"/>
                  </a:lnTo>
                  <a:lnTo>
                    <a:pt x="444" y="16"/>
                  </a:lnTo>
                  <a:lnTo>
                    <a:pt x="442" y="16"/>
                  </a:lnTo>
                  <a:lnTo>
                    <a:pt x="440" y="16"/>
                  </a:lnTo>
                  <a:lnTo>
                    <a:pt x="434" y="16"/>
                  </a:lnTo>
                  <a:lnTo>
                    <a:pt x="432" y="18"/>
                  </a:lnTo>
                  <a:lnTo>
                    <a:pt x="430" y="18"/>
                  </a:lnTo>
                  <a:lnTo>
                    <a:pt x="424" y="22"/>
                  </a:lnTo>
                  <a:lnTo>
                    <a:pt x="420" y="22"/>
                  </a:lnTo>
                  <a:lnTo>
                    <a:pt x="418" y="24"/>
                  </a:lnTo>
                  <a:lnTo>
                    <a:pt x="414" y="24"/>
                  </a:lnTo>
                  <a:lnTo>
                    <a:pt x="412" y="24"/>
                  </a:lnTo>
                  <a:lnTo>
                    <a:pt x="412" y="26"/>
                  </a:lnTo>
                  <a:lnTo>
                    <a:pt x="408" y="26"/>
                  </a:lnTo>
                  <a:lnTo>
                    <a:pt x="406" y="26"/>
                  </a:lnTo>
                  <a:lnTo>
                    <a:pt x="404" y="26"/>
                  </a:lnTo>
                  <a:lnTo>
                    <a:pt x="402" y="26"/>
                  </a:lnTo>
                  <a:lnTo>
                    <a:pt x="400" y="26"/>
                  </a:lnTo>
                  <a:lnTo>
                    <a:pt x="398" y="26"/>
                  </a:lnTo>
                  <a:lnTo>
                    <a:pt x="398" y="24"/>
                  </a:lnTo>
                  <a:lnTo>
                    <a:pt x="396" y="24"/>
                  </a:lnTo>
                  <a:lnTo>
                    <a:pt x="396" y="24"/>
                  </a:lnTo>
                  <a:lnTo>
                    <a:pt x="396" y="24"/>
                  </a:lnTo>
                  <a:lnTo>
                    <a:pt x="396" y="22"/>
                  </a:lnTo>
                  <a:lnTo>
                    <a:pt x="396" y="22"/>
                  </a:lnTo>
                  <a:lnTo>
                    <a:pt x="396" y="20"/>
                  </a:lnTo>
                  <a:lnTo>
                    <a:pt x="396" y="18"/>
                  </a:lnTo>
                  <a:lnTo>
                    <a:pt x="396" y="14"/>
                  </a:lnTo>
                  <a:lnTo>
                    <a:pt x="396" y="14"/>
                  </a:lnTo>
                  <a:lnTo>
                    <a:pt x="396" y="12"/>
                  </a:lnTo>
                  <a:lnTo>
                    <a:pt x="394" y="12"/>
                  </a:lnTo>
                  <a:lnTo>
                    <a:pt x="394" y="10"/>
                  </a:lnTo>
                  <a:lnTo>
                    <a:pt x="392" y="8"/>
                  </a:lnTo>
                  <a:lnTo>
                    <a:pt x="392" y="8"/>
                  </a:lnTo>
                  <a:lnTo>
                    <a:pt x="390" y="6"/>
                  </a:lnTo>
                  <a:lnTo>
                    <a:pt x="388" y="4"/>
                  </a:lnTo>
                  <a:lnTo>
                    <a:pt x="386" y="2"/>
                  </a:lnTo>
                  <a:lnTo>
                    <a:pt x="384" y="2"/>
                  </a:lnTo>
                  <a:lnTo>
                    <a:pt x="382" y="2"/>
                  </a:lnTo>
                  <a:lnTo>
                    <a:pt x="382" y="0"/>
                  </a:lnTo>
                  <a:lnTo>
                    <a:pt x="380" y="0"/>
                  </a:lnTo>
                  <a:lnTo>
                    <a:pt x="378" y="0"/>
                  </a:lnTo>
                  <a:lnTo>
                    <a:pt x="376" y="0"/>
                  </a:lnTo>
                  <a:lnTo>
                    <a:pt x="372" y="2"/>
                  </a:lnTo>
                  <a:lnTo>
                    <a:pt x="370" y="2"/>
                  </a:lnTo>
                  <a:lnTo>
                    <a:pt x="362" y="4"/>
                  </a:lnTo>
                  <a:lnTo>
                    <a:pt x="358" y="6"/>
                  </a:lnTo>
                  <a:lnTo>
                    <a:pt x="356" y="6"/>
                  </a:lnTo>
                  <a:lnTo>
                    <a:pt x="350" y="8"/>
                  </a:lnTo>
                  <a:lnTo>
                    <a:pt x="344" y="8"/>
                  </a:lnTo>
                  <a:lnTo>
                    <a:pt x="338" y="10"/>
                  </a:lnTo>
                  <a:lnTo>
                    <a:pt x="336" y="10"/>
                  </a:lnTo>
                  <a:lnTo>
                    <a:pt x="334" y="10"/>
                  </a:lnTo>
                  <a:lnTo>
                    <a:pt x="330" y="10"/>
                  </a:lnTo>
                  <a:lnTo>
                    <a:pt x="326" y="10"/>
                  </a:lnTo>
                  <a:lnTo>
                    <a:pt x="320" y="10"/>
                  </a:lnTo>
                  <a:lnTo>
                    <a:pt x="316" y="10"/>
                  </a:lnTo>
                  <a:lnTo>
                    <a:pt x="306" y="8"/>
                  </a:lnTo>
                  <a:lnTo>
                    <a:pt x="298" y="8"/>
                  </a:lnTo>
                  <a:lnTo>
                    <a:pt x="296" y="6"/>
                  </a:lnTo>
                  <a:lnTo>
                    <a:pt x="294" y="6"/>
                  </a:lnTo>
                  <a:lnTo>
                    <a:pt x="288" y="4"/>
                  </a:lnTo>
                  <a:lnTo>
                    <a:pt x="286" y="4"/>
                  </a:lnTo>
                  <a:lnTo>
                    <a:pt x="282" y="2"/>
                  </a:lnTo>
                  <a:lnTo>
                    <a:pt x="280" y="2"/>
                  </a:lnTo>
                  <a:lnTo>
                    <a:pt x="278" y="2"/>
                  </a:lnTo>
                  <a:lnTo>
                    <a:pt x="276" y="2"/>
                  </a:lnTo>
                  <a:lnTo>
                    <a:pt x="272" y="2"/>
                  </a:lnTo>
                  <a:lnTo>
                    <a:pt x="272" y="4"/>
                  </a:lnTo>
                  <a:lnTo>
                    <a:pt x="270" y="4"/>
                  </a:lnTo>
                  <a:lnTo>
                    <a:pt x="270" y="4"/>
                  </a:lnTo>
                  <a:lnTo>
                    <a:pt x="268" y="4"/>
                  </a:lnTo>
                  <a:lnTo>
                    <a:pt x="268" y="4"/>
                  </a:lnTo>
                  <a:lnTo>
                    <a:pt x="268" y="6"/>
                  </a:lnTo>
                  <a:lnTo>
                    <a:pt x="268" y="6"/>
                  </a:lnTo>
                  <a:lnTo>
                    <a:pt x="268" y="8"/>
                  </a:lnTo>
                  <a:lnTo>
                    <a:pt x="268" y="10"/>
                  </a:lnTo>
                  <a:lnTo>
                    <a:pt x="268" y="12"/>
                  </a:lnTo>
                  <a:lnTo>
                    <a:pt x="270" y="14"/>
                  </a:lnTo>
                  <a:lnTo>
                    <a:pt x="272" y="18"/>
                  </a:lnTo>
                  <a:lnTo>
                    <a:pt x="272" y="20"/>
                  </a:lnTo>
                  <a:lnTo>
                    <a:pt x="272" y="22"/>
                  </a:lnTo>
                  <a:lnTo>
                    <a:pt x="272" y="24"/>
                  </a:lnTo>
                  <a:lnTo>
                    <a:pt x="272" y="24"/>
                  </a:lnTo>
                  <a:lnTo>
                    <a:pt x="272" y="26"/>
                  </a:lnTo>
                  <a:lnTo>
                    <a:pt x="272" y="26"/>
                  </a:lnTo>
                  <a:lnTo>
                    <a:pt x="270" y="26"/>
                  </a:lnTo>
                  <a:lnTo>
                    <a:pt x="270" y="28"/>
                  </a:lnTo>
                  <a:lnTo>
                    <a:pt x="270" y="28"/>
                  </a:lnTo>
                  <a:lnTo>
                    <a:pt x="266" y="30"/>
                  </a:lnTo>
                  <a:lnTo>
                    <a:pt x="264" y="30"/>
                  </a:lnTo>
                  <a:lnTo>
                    <a:pt x="260" y="32"/>
                  </a:lnTo>
                  <a:lnTo>
                    <a:pt x="258" y="32"/>
                  </a:lnTo>
                  <a:lnTo>
                    <a:pt x="256" y="34"/>
                  </a:lnTo>
                  <a:lnTo>
                    <a:pt x="254" y="34"/>
                  </a:lnTo>
                  <a:lnTo>
                    <a:pt x="254" y="34"/>
                  </a:lnTo>
                  <a:lnTo>
                    <a:pt x="252" y="34"/>
                  </a:lnTo>
                  <a:lnTo>
                    <a:pt x="248" y="36"/>
                  </a:lnTo>
                  <a:lnTo>
                    <a:pt x="246" y="36"/>
                  </a:lnTo>
                  <a:lnTo>
                    <a:pt x="242" y="36"/>
                  </a:lnTo>
                  <a:lnTo>
                    <a:pt x="242" y="38"/>
                  </a:lnTo>
                  <a:lnTo>
                    <a:pt x="240" y="38"/>
                  </a:lnTo>
                  <a:lnTo>
                    <a:pt x="238" y="38"/>
                  </a:lnTo>
                  <a:lnTo>
                    <a:pt x="238" y="40"/>
                  </a:lnTo>
                  <a:lnTo>
                    <a:pt x="236" y="40"/>
                  </a:lnTo>
                  <a:lnTo>
                    <a:pt x="236" y="42"/>
                  </a:lnTo>
                  <a:lnTo>
                    <a:pt x="236" y="42"/>
                  </a:lnTo>
                  <a:lnTo>
                    <a:pt x="236" y="44"/>
                  </a:lnTo>
                  <a:lnTo>
                    <a:pt x="236" y="44"/>
                  </a:lnTo>
                  <a:lnTo>
                    <a:pt x="236" y="46"/>
                  </a:lnTo>
                  <a:lnTo>
                    <a:pt x="238" y="48"/>
                  </a:lnTo>
                  <a:lnTo>
                    <a:pt x="242" y="50"/>
                  </a:lnTo>
                  <a:lnTo>
                    <a:pt x="244" y="52"/>
                  </a:lnTo>
                  <a:lnTo>
                    <a:pt x="246" y="56"/>
                  </a:lnTo>
                  <a:lnTo>
                    <a:pt x="246" y="56"/>
                  </a:lnTo>
                  <a:lnTo>
                    <a:pt x="246" y="58"/>
                  </a:lnTo>
                  <a:lnTo>
                    <a:pt x="246" y="60"/>
                  </a:lnTo>
                  <a:lnTo>
                    <a:pt x="246" y="60"/>
                  </a:lnTo>
                  <a:lnTo>
                    <a:pt x="246" y="62"/>
                  </a:lnTo>
                  <a:lnTo>
                    <a:pt x="246" y="62"/>
                  </a:lnTo>
                  <a:lnTo>
                    <a:pt x="244" y="64"/>
                  </a:lnTo>
                  <a:lnTo>
                    <a:pt x="244" y="64"/>
                  </a:lnTo>
                  <a:lnTo>
                    <a:pt x="242" y="66"/>
                  </a:lnTo>
                  <a:lnTo>
                    <a:pt x="240" y="68"/>
                  </a:lnTo>
                  <a:lnTo>
                    <a:pt x="240" y="68"/>
                  </a:lnTo>
                  <a:lnTo>
                    <a:pt x="238" y="68"/>
                  </a:lnTo>
                  <a:lnTo>
                    <a:pt x="238" y="68"/>
                  </a:lnTo>
                  <a:lnTo>
                    <a:pt x="236" y="68"/>
                  </a:lnTo>
                  <a:lnTo>
                    <a:pt x="236" y="68"/>
                  </a:lnTo>
                  <a:lnTo>
                    <a:pt x="234" y="68"/>
                  </a:lnTo>
                  <a:lnTo>
                    <a:pt x="232" y="66"/>
                  </a:lnTo>
                  <a:lnTo>
                    <a:pt x="228" y="66"/>
                  </a:lnTo>
                  <a:lnTo>
                    <a:pt x="226" y="64"/>
                  </a:lnTo>
                  <a:lnTo>
                    <a:pt x="222" y="62"/>
                  </a:lnTo>
                  <a:lnTo>
                    <a:pt x="220" y="60"/>
                  </a:lnTo>
                  <a:lnTo>
                    <a:pt x="212" y="56"/>
                  </a:lnTo>
                  <a:lnTo>
                    <a:pt x="208" y="52"/>
                  </a:lnTo>
                  <a:lnTo>
                    <a:pt x="204" y="50"/>
                  </a:lnTo>
                  <a:lnTo>
                    <a:pt x="204" y="50"/>
                  </a:lnTo>
                  <a:lnTo>
                    <a:pt x="202" y="48"/>
                  </a:lnTo>
                  <a:lnTo>
                    <a:pt x="200" y="48"/>
                  </a:lnTo>
                  <a:lnTo>
                    <a:pt x="198" y="48"/>
                  </a:lnTo>
                  <a:lnTo>
                    <a:pt x="198" y="48"/>
                  </a:lnTo>
                  <a:lnTo>
                    <a:pt x="196" y="48"/>
                  </a:lnTo>
                  <a:lnTo>
                    <a:pt x="194" y="48"/>
                  </a:lnTo>
                  <a:lnTo>
                    <a:pt x="192" y="48"/>
                  </a:lnTo>
                  <a:lnTo>
                    <a:pt x="188" y="48"/>
                  </a:lnTo>
                  <a:lnTo>
                    <a:pt x="184" y="50"/>
                  </a:lnTo>
                  <a:lnTo>
                    <a:pt x="182" y="50"/>
                  </a:lnTo>
                  <a:lnTo>
                    <a:pt x="180" y="50"/>
                  </a:lnTo>
                  <a:lnTo>
                    <a:pt x="180" y="50"/>
                  </a:lnTo>
                  <a:lnTo>
                    <a:pt x="176" y="50"/>
                  </a:lnTo>
                  <a:lnTo>
                    <a:pt x="174" y="50"/>
                  </a:lnTo>
                  <a:lnTo>
                    <a:pt x="172" y="48"/>
                  </a:lnTo>
                  <a:lnTo>
                    <a:pt x="170" y="48"/>
                  </a:lnTo>
                  <a:lnTo>
                    <a:pt x="168" y="48"/>
                  </a:lnTo>
                  <a:lnTo>
                    <a:pt x="168" y="46"/>
                  </a:lnTo>
                  <a:lnTo>
                    <a:pt x="166" y="46"/>
                  </a:lnTo>
                  <a:lnTo>
                    <a:pt x="166" y="46"/>
                  </a:lnTo>
                  <a:lnTo>
                    <a:pt x="166" y="46"/>
                  </a:lnTo>
                  <a:lnTo>
                    <a:pt x="166" y="44"/>
                  </a:lnTo>
                  <a:lnTo>
                    <a:pt x="166" y="44"/>
                  </a:lnTo>
                  <a:lnTo>
                    <a:pt x="166" y="42"/>
                  </a:lnTo>
                  <a:lnTo>
                    <a:pt x="166" y="40"/>
                  </a:lnTo>
                  <a:lnTo>
                    <a:pt x="168" y="40"/>
                  </a:lnTo>
                  <a:lnTo>
                    <a:pt x="168" y="38"/>
                  </a:lnTo>
                  <a:lnTo>
                    <a:pt x="168" y="36"/>
                  </a:lnTo>
                  <a:lnTo>
                    <a:pt x="168" y="36"/>
                  </a:lnTo>
                  <a:lnTo>
                    <a:pt x="168" y="36"/>
                  </a:lnTo>
                  <a:lnTo>
                    <a:pt x="166" y="34"/>
                  </a:lnTo>
                  <a:lnTo>
                    <a:pt x="166" y="32"/>
                  </a:lnTo>
                  <a:lnTo>
                    <a:pt x="164" y="30"/>
                  </a:lnTo>
                  <a:lnTo>
                    <a:pt x="162" y="28"/>
                  </a:lnTo>
                  <a:lnTo>
                    <a:pt x="160" y="26"/>
                  </a:lnTo>
                  <a:lnTo>
                    <a:pt x="156" y="26"/>
                  </a:lnTo>
                  <a:lnTo>
                    <a:pt x="154" y="24"/>
                  </a:lnTo>
                  <a:lnTo>
                    <a:pt x="152" y="22"/>
                  </a:lnTo>
                  <a:lnTo>
                    <a:pt x="146" y="20"/>
                  </a:lnTo>
                  <a:lnTo>
                    <a:pt x="140" y="16"/>
                  </a:lnTo>
                  <a:lnTo>
                    <a:pt x="136" y="14"/>
                  </a:lnTo>
                  <a:lnTo>
                    <a:pt x="132" y="14"/>
                  </a:lnTo>
                  <a:lnTo>
                    <a:pt x="130" y="12"/>
                  </a:lnTo>
                  <a:lnTo>
                    <a:pt x="128" y="12"/>
                  </a:lnTo>
                  <a:lnTo>
                    <a:pt x="126" y="12"/>
                  </a:lnTo>
                  <a:lnTo>
                    <a:pt x="122" y="12"/>
                  </a:lnTo>
                  <a:lnTo>
                    <a:pt x="118" y="12"/>
                  </a:lnTo>
                  <a:lnTo>
                    <a:pt x="110" y="12"/>
                  </a:lnTo>
                  <a:lnTo>
                    <a:pt x="106" y="12"/>
                  </a:lnTo>
                  <a:lnTo>
                    <a:pt x="104" y="12"/>
                  </a:lnTo>
                  <a:lnTo>
                    <a:pt x="102" y="10"/>
                  </a:lnTo>
                  <a:lnTo>
                    <a:pt x="100" y="10"/>
                  </a:lnTo>
                  <a:lnTo>
                    <a:pt x="96" y="10"/>
                  </a:lnTo>
                  <a:lnTo>
                    <a:pt x="94" y="10"/>
                  </a:lnTo>
                  <a:lnTo>
                    <a:pt x="90" y="8"/>
                  </a:lnTo>
                  <a:lnTo>
                    <a:pt x="88" y="8"/>
                  </a:lnTo>
                  <a:lnTo>
                    <a:pt x="86" y="8"/>
                  </a:lnTo>
                  <a:lnTo>
                    <a:pt x="84" y="8"/>
                  </a:lnTo>
                  <a:lnTo>
                    <a:pt x="82" y="8"/>
                  </a:lnTo>
                  <a:lnTo>
                    <a:pt x="80" y="10"/>
                  </a:lnTo>
                  <a:lnTo>
                    <a:pt x="76" y="10"/>
                  </a:lnTo>
                  <a:lnTo>
                    <a:pt x="74" y="10"/>
                  </a:lnTo>
                  <a:lnTo>
                    <a:pt x="72" y="10"/>
                  </a:lnTo>
                  <a:lnTo>
                    <a:pt x="70" y="12"/>
                  </a:lnTo>
                  <a:lnTo>
                    <a:pt x="68" y="12"/>
                  </a:lnTo>
                  <a:lnTo>
                    <a:pt x="68" y="14"/>
                  </a:lnTo>
                  <a:lnTo>
                    <a:pt x="66" y="14"/>
                  </a:lnTo>
                  <a:lnTo>
                    <a:pt x="66" y="14"/>
                  </a:lnTo>
                  <a:lnTo>
                    <a:pt x="66" y="16"/>
                  </a:lnTo>
                  <a:lnTo>
                    <a:pt x="66" y="18"/>
                  </a:lnTo>
                  <a:lnTo>
                    <a:pt x="64" y="20"/>
                  </a:lnTo>
                  <a:lnTo>
                    <a:pt x="64" y="22"/>
                  </a:lnTo>
                  <a:lnTo>
                    <a:pt x="64" y="24"/>
                  </a:lnTo>
                  <a:lnTo>
                    <a:pt x="64" y="24"/>
                  </a:lnTo>
                  <a:lnTo>
                    <a:pt x="62" y="24"/>
                  </a:lnTo>
                  <a:lnTo>
                    <a:pt x="62" y="26"/>
                  </a:lnTo>
                  <a:lnTo>
                    <a:pt x="62" y="26"/>
                  </a:lnTo>
                  <a:lnTo>
                    <a:pt x="60" y="26"/>
                  </a:lnTo>
                  <a:lnTo>
                    <a:pt x="60" y="26"/>
                  </a:lnTo>
                  <a:lnTo>
                    <a:pt x="60" y="24"/>
                  </a:lnTo>
                  <a:lnTo>
                    <a:pt x="58" y="24"/>
                  </a:lnTo>
                  <a:lnTo>
                    <a:pt x="58" y="22"/>
                  </a:lnTo>
                  <a:lnTo>
                    <a:pt x="56" y="22"/>
                  </a:lnTo>
                  <a:lnTo>
                    <a:pt x="56" y="20"/>
                  </a:lnTo>
                  <a:lnTo>
                    <a:pt x="54" y="16"/>
                  </a:lnTo>
                  <a:lnTo>
                    <a:pt x="52" y="14"/>
                  </a:lnTo>
                  <a:lnTo>
                    <a:pt x="50" y="12"/>
                  </a:lnTo>
                  <a:lnTo>
                    <a:pt x="50" y="10"/>
                  </a:lnTo>
                  <a:lnTo>
                    <a:pt x="48" y="10"/>
                  </a:lnTo>
                  <a:lnTo>
                    <a:pt x="48" y="8"/>
                  </a:lnTo>
                  <a:lnTo>
                    <a:pt x="46" y="8"/>
                  </a:lnTo>
                  <a:lnTo>
                    <a:pt x="46" y="8"/>
                  </a:lnTo>
                  <a:lnTo>
                    <a:pt x="46" y="8"/>
                  </a:lnTo>
                  <a:lnTo>
                    <a:pt x="44" y="6"/>
                  </a:lnTo>
                  <a:lnTo>
                    <a:pt x="42" y="8"/>
                  </a:lnTo>
                  <a:lnTo>
                    <a:pt x="40" y="8"/>
                  </a:lnTo>
                  <a:lnTo>
                    <a:pt x="38" y="8"/>
                  </a:lnTo>
                  <a:lnTo>
                    <a:pt x="36" y="8"/>
                  </a:lnTo>
                  <a:lnTo>
                    <a:pt x="34" y="10"/>
                  </a:lnTo>
                  <a:lnTo>
                    <a:pt x="32" y="10"/>
                  </a:lnTo>
                  <a:lnTo>
                    <a:pt x="30" y="12"/>
                  </a:lnTo>
                  <a:lnTo>
                    <a:pt x="28" y="14"/>
                  </a:lnTo>
                  <a:lnTo>
                    <a:pt x="26" y="14"/>
                  </a:lnTo>
                  <a:lnTo>
                    <a:pt x="24" y="16"/>
                  </a:lnTo>
                  <a:lnTo>
                    <a:pt x="22" y="18"/>
                  </a:lnTo>
                  <a:lnTo>
                    <a:pt x="20" y="20"/>
                  </a:lnTo>
                  <a:lnTo>
                    <a:pt x="20" y="22"/>
                  </a:lnTo>
                  <a:lnTo>
                    <a:pt x="16" y="26"/>
                  </a:lnTo>
                  <a:lnTo>
                    <a:pt x="12" y="30"/>
                  </a:lnTo>
                  <a:lnTo>
                    <a:pt x="10" y="36"/>
                  </a:lnTo>
                  <a:lnTo>
                    <a:pt x="8" y="40"/>
                  </a:lnTo>
                  <a:lnTo>
                    <a:pt x="6" y="44"/>
                  </a:lnTo>
                  <a:lnTo>
                    <a:pt x="4" y="48"/>
                  </a:lnTo>
                  <a:lnTo>
                    <a:pt x="2" y="52"/>
                  </a:lnTo>
                  <a:lnTo>
                    <a:pt x="2" y="54"/>
                  </a:lnTo>
                  <a:lnTo>
                    <a:pt x="2" y="56"/>
                  </a:lnTo>
                  <a:lnTo>
                    <a:pt x="0" y="58"/>
                  </a:lnTo>
                  <a:lnTo>
                    <a:pt x="0" y="60"/>
                  </a:lnTo>
                  <a:lnTo>
                    <a:pt x="0" y="60"/>
                  </a:lnTo>
                  <a:lnTo>
                    <a:pt x="0" y="62"/>
                  </a:lnTo>
                  <a:lnTo>
                    <a:pt x="2" y="64"/>
                  </a:lnTo>
                  <a:lnTo>
                    <a:pt x="2" y="66"/>
                  </a:lnTo>
                  <a:lnTo>
                    <a:pt x="4" y="68"/>
                  </a:lnTo>
                  <a:lnTo>
                    <a:pt x="4" y="70"/>
                  </a:lnTo>
                  <a:lnTo>
                    <a:pt x="6" y="72"/>
                  </a:lnTo>
                  <a:lnTo>
                    <a:pt x="8" y="74"/>
                  </a:lnTo>
                  <a:lnTo>
                    <a:pt x="8" y="76"/>
                  </a:lnTo>
                  <a:lnTo>
                    <a:pt x="10" y="76"/>
                  </a:lnTo>
                  <a:lnTo>
                    <a:pt x="10" y="78"/>
                  </a:lnTo>
                  <a:lnTo>
                    <a:pt x="12" y="78"/>
                  </a:lnTo>
                  <a:lnTo>
                    <a:pt x="14" y="80"/>
                  </a:lnTo>
                  <a:lnTo>
                    <a:pt x="18" y="80"/>
                  </a:lnTo>
                  <a:lnTo>
                    <a:pt x="20" y="82"/>
                  </a:lnTo>
                  <a:lnTo>
                    <a:pt x="22" y="84"/>
                  </a:lnTo>
                  <a:lnTo>
                    <a:pt x="24" y="84"/>
                  </a:lnTo>
                  <a:lnTo>
                    <a:pt x="24" y="84"/>
                  </a:lnTo>
                  <a:lnTo>
                    <a:pt x="24" y="86"/>
                  </a:lnTo>
                  <a:lnTo>
                    <a:pt x="26" y="86"/>
                  </a:lnTo>
                  <a:lnTo>
                    <a:pt x="26" y="88"/>
                  </a:lnTo>
                  <a:lnTo>
                    <a:pt x="26" y="88"/>
                  </a:lnTo>
                  <a:lnTo>
                    <a:pt x="26" y="90"/>
                  </a:lnTo>
                  <a:lnTo>
                    <a:pt x="28" y="94"/>
                  </a:lnTo>
                  <a:lnTo>
                    <a:pt x="28" y="96"/>
                  </a:lnTo>
                  <a:lnTo>
                    <a:pt x="28" y="98"/>
                  </a:lnTo>
                  <a:lnTo>
                    <a:pt x="28" y="102"/>
                  </a:lnTo>
                  <a:lnTo>
                    <a:pt x="26" y="104"/>
                  </a:lnTo>
                  <a:lnTo>
                    <a:pt x="26" y="106"/>
                  </a:lnTo>
                  <a:lnTo>
                    <a:pt x="26" y="106"/>
                  </a:lnTo>
                  <a:lnTo>
                    <a:pt x="26" y="108"/>
                  </a:lnTo>
                  <a:lnTo>
                    <a:pt x="24" y="110"/>
                  </a:lnTo>
                  <a:lnTo>
                    <a:pt x="22" y="112"/>
                  </a:lnTo>
                  <a:lnTo>
                    <a:pt x="20" y="114"/>
                  </a:lnTo>
                  <a:lnTo>
                    <a:pt x="18" y="114"/>
                  </a:lnTo>
                  <a:lnTo>
                    <a:pt x="16" y="116"/>
                  </a:lnTo>
                  <a:lnTo>
                    <a:pt x="14" y="118"/>
                  </a:lnTo>
                  <a:lnTo>
                    <a:pt x="14" y="120"/>
                  </a:lnTo>
                  <a:lnTo>
                    <a:pt x="14" y="120"/>
                  </a:lnTo>
                  <a:lnTo>
                    <a:pt x="12" y="122"/>
                  </a:lnTo>
                  <a:lnTo>
                    <a:pt x="12" y="124"/>
                  </a:lnTo>
                  <a:lnTo>
                    <a:pt x="10" y="126"/>
                  </a:lnTo>
                  <a:lnTo>
                    <a:pt x="10" y="132"/>
                  </a:lnTo>
                  <a:lnTo>
                    <a:pt x="10" y="136"/>
                  </a:lnTo>
                  <a:lnTo>
                    <a:pt x="8" y="144"/>
                  </a:lnTo>
                  <a:lnTo>
                    <a:pt x="8" y="146"/>
                  </a:lnTo>
                  <a:lnTo>
                    <a:pt x="10" y="146"/>
                  </a:lnTo>
                  <a:lnTo>
                    <a:pt x="14" y="144"/>
                  </a:lnTo>
                  <a:lnTo>
                    <a:pt x="18" y="144"/>
                  </a:lnTo>
                  <a:lnTo>
                    <a:pt x="20" y="142"/>
                  </a:lnTo>
                  <a:lnTo>
                    <a:pt x="24" y="142"/>
                  </a:lnTo>
                  <a:lnTo>
                    <a:pt x="26" y="142"/>
                  </a:lnTo>
                  <a:lnTo>
                    <a:pt x="26" y="142"/>
                  </a:lnTo>
                  <a:lnTo>
                    <a:pt x="26" y="142"/>
                  </a:lnTo>
                  <a:lnTo>
                    <a:pt x="28" y="142"/>
                  </a:lnTo>
                  <a:lnTo>
                    <a:pt x="30" y="142"/>
                  </a:lnTo>
                  <a:lnTo>
                    <a:pt x="32" y="144"/>
                  </a:lnTo>
                  <a:lnTo>
                    <a:pt x="36" y="146"/>
                  </a:lnTo>
                  <a:lnTo>
                    <a:pt x="38" y="146"/>
                  </a:lnTo>
                  <a:lnTo>
                    <a:pt x="40" y="148"/>
                  </a:lnTo>
                  <a:lnTo>
                    <a:pt x="42" y="148"/>
                  </a:lnTo>
                  <a:lnTo>
                    <a:pt x="42" y="148"/>
                  </a:lnTo>
                  <a:lnTo>
                    <a:pt x="44" y="148"/>
                  </a:lnTo>
                  <a:lnTo>
                    <a:pt x="44" y="148"/>
                  </a:lnTo>
                  <a:lnTo>
                    <a:pt x="46" y="148"/>
                  </a:lnTo>
                  <a:lnTo>
                    <a:pt x="46" y="148"/>
                  </a:lnTo>
                  <a:lnTo>
                    <a:pt x="46" y="146"/>
                  </a:lnTo>
                  <a:lnTo>
                    <a:pt x="46" y="146"/>
                  </a:lnTo>
                  <a:lnTo>
                    <a:pt x="48" y="144"/>
                  </a:lnTo>
                  <a:lnTo>
                    <a:pt x="48" y="142"/>
                  </a:lnTo>
                  <a:lnTo>
                    <a:pt x="48" y="142"/>
                  </a:lnTo>
                  <a:lnTo>
                    <a:pt x="50" y="140"/>
                  </a:lnTo>
                  <a:lnTo>
                    <a:pt x="50" y="140"/>
                  </a:lnTo>
                  <a:lnTo>
                    <a:pt x="50" y="140"/>
                  </a:lnTo>
                  <a:lnTo>
                    <a:pt x="52" y="140"/>
                  </a:lnTo>
                  <a:lnTo>
                    <a:pt x="52" y="140"/>
                  </a:lnTo>
                  <a:lnTo>
                    <a:pt x="54" y="142"/>
                  </a:lnTo>
                  <a:lnTo>
                    <a:pt x="56" y="142"/>
                  </a:lnTo>
                  <a:lnTo>
                    <a:pt x="58" y="142"/>
                  </a:lnTo>
                  <a:lnTo>
                    <a:pt x="58" y="144"/>
                  </a:lnTo>
                  <a:lnTo>
                    <a:pt x="60" y="144"/>
                  </a:lnTo>
                  <a:lnTo>
                    <a:pt x="60" y="146"/>
                  </a:lnTo>
                  <a:lnTo>
                    <a:pt x="60" y="146"/>
                  </a:lnTo>
                  <a:lnTo>
                    <a:pt x="60" y="148"/>
                  </a:lnTo>
                  <a:lnTo>
                    <a:pt x="60" y="148"/>
                  </a:lnTo>
                  <a:lnTo>
                    <a:pt x="60" y="150"/>
                  </a:lnTo>
                  <a:lnTo>
                    <a:pt x="60" y="152"/>
                  </a:lnTo>
                  <a:lnTo>
                    <a:pt x="58" y="154"/>
                  </a:lnTo>
                  <a:lnTo>
                    <a:pt x="58" y="158"/>
                  </a:lnTo>
                  <a:lnTo>
                    <a:pt x="58" y="160"/>
                  </a:lnTo>
                  <a:lnTo>
                    <a:pt x="56" y="162"/>
                  </a:lnTo>
                  <a:lnTo>
                    <a:pt x="56" y="164"/>
                  </a:lnTo>
                  <a:lnTo>
                    <a:pt x="56" y="164"/>
                  </a:lnTo>
                  <a:lnTo>
                    <a:pt x="56" y="166"/>
                  </a:lnTo>
                  <a:lnTo>
                    <a:pt x="58" y="166"/>
                  </a:lnTo>
                  <a:lnTo>
                    <a:pt x="58" y="168"/>
                  </a:lnTo>
                  <a:lnTo>
                    <a:pt x="60" y="170"/>
                  </a:lnTo>
                  <a:lnTo>
                    <a:pt x="60" y="172"/>
                  </a:lnTo>
                  <a:lnTo>
                    <a:pt x="60" y="172"/>
                  </a:lnTo>
                  <a:lnTo>
                    <a:pt x="60" y="172"/>
                  </a:lnTo>
                  <a:lnTo>
                    <a:pt x="60" y="174"/>
                  </a:lnTo>
                  <a:lnTo>
                    <a:pt x="60" y="174"/>
                  </a:lnTo>
                  <a:lnTo>
                    <a:pt x="58" y="174"/>
                  </a:lnTo>
                  <a:lnTo>
                    <a:pt x="58" y="174"/>
                  </a:lnTo>
                  <a:lnTo>
                    <a:pt x="56" y="174"/>
                  </a:lnTo>
                  <a:lnTo>
                    <a:pt x="56" y="174"/>
                  </a:lnTo>
                  <a:lnTo>
                    <a:pt x="54" y="174"/>
                  </a:lnTo>
                  <a:lnTo>
                    <a:pt x="50" y="174"/>
                  </a:lnTo>
                  <a:lnTo>
                    <a:pt x="48" y="174"/>
                  </a:lnTo>
                  <a:lnTo>
                    <a:pt x="44" y="172"/>
                  </a:lnTo>
                  <a:lnTo>
                    <a:pt x="44" y="172"/>
                  </a:lnTo>
                  <a:lnTo>
                    <a:pt x="42" y="172"/>
                  </a:lnTo>
                  <a:lnTo>
                    <a:pt x="40" y="172"/>
                  </a:lnTo>
                  <a:lnTo>
                    <a:pt x="40" y="174"/>
                  </a:lnTo>
                  <a:lnTo>
                    <a:pt x="38" y="174"/>
                  </a:lnTo>
                  <a:lnTo>
                    <a:pt x="38" y="174"/>
                  </a:lnTo>
                  <a:lnTo>
                    <a:pt x="36" y="176"/>
                  </a:lnTo>
                  <a:lnTo>
                    <a:pt x="36" y="176"/>
                  </a:lnTo>
                  <a:lnTo>
                    <a:pt x="34" y="178"/>
                  </a:lnTo>
                  <a:lnTo>
                    <a:pt x="32" y="180"/>
                  </a:lnTo>
                  <a:lnTo>
                    <a:pt x="32" y="180"/>
                  </a:lnTo>
                  <a:lnTo>
                    <a:pt x="32" y="182"/>
                  </a:lnTo>
                  <a:lnTo>
                    <a:pt x="32" y="184"/>
                  </a:lnTo>
                  <a:lnTo>
                    <a:pt x="32" y="186"/>
                  </a:lnTo>
                  <a:lnTo>
                    <a:pt x="32" y="188"/>
                  </a:lnTo>
                  <a:lnTo>
                    <a:pt x="32" y="190"/>
                  </a:lnTo>
                  <a:lnTo>
                    <a:pt x="32" y="192"/>
                  </a:lnTo>
                  <a:lnTo>
                    <a:pt x="32" y="192"/>
                  </a:lnTo>
                  <a:lnTo>
                    <a:pt x="32" y="192"/>
                  </a:lnTo>
                  <a:lnTo>
                    <a:pt x="30" y="192"/>
                  </a:lnTo>
                  <a:lnTo>
                    <a:pt x="30" y="192"/>
                  </a:lnTo>
                  <a:lnTo>
                    <a:pt x="28" y="192"/>
                  </a:lnTo>
                  <a:lnTo>
                    <a:pt x="28" y="192"/>
                  </a:lnTo>
                  <a:lnTo>
                    <a:pt x="26" y="192"/>
                  </a:lnTo>
                  <a:lnTo>
                    <a:pt x="24" y="192"/>
                  </a:lnTo>
                  <a:lnTo>
                    <a:pt x="22" y="192"/>
                  </a:lnTo>
                  <a:lnTo>
                    <a:pt x="22" y="192"/>
                  </a:lnTo>
                  <a:lnTo>
                    <a:pt x="20" y="192"/>
                  </a:lnTo>
                  <a:lnTo>
                    <a:pt x="20" y="192"/>
                  </a:lnTo>
                  <a:lnTo>
                    <a:pt x="20" y="194"/>
                  </a:lnTo>
                  <a:lnTo>
                    <a:pt x="20" y="194"/>
                  </a:lnTo>
                  <a:lnTo>
                    <a:pt x="20" y="194"/>
                  </a:lnTo>
                  <a:lnTo>
                    <a:pt x="20" y="196"/>
                  </a:lnTo>
                  <a:lnTo>
                    <a:pt x="20" y="196"/>
                  </a:lnTo>
                  <a:lnTo>
                    <a:pt x="20" y="198"/>
                  </a:lnTo>
                  <a:lnTo>
                    <a:pt x="22" y="202"/>
                  </a:lnTo>
                  <a:lnTo>
                    <a:pt x="22" y="204"/>
                  </a:lnTo>
                  <a:lnTo>
                    <a:pt x="24" y="206"/>
                  </a:lnTo>
                  <a:lnTo>
                    <a:pt x="24" y="210"/>
                  </a:lnTo>
                  <a:lnTo>
                    <a:pt x="24" y="212"/>
                  </a:lnTo>
                  <a:lnTo>
                    <a:pt x="26" y="214"/>
                  </a:lnTo>
                  <a:lnTo>
                    <a:pt x="26" y="216"/>
                  </a:lnTo>
                  <a:lnTo>
                    <a:pt x="26" y="216"/>
                  </a:lnTo>
                  <a:lnTo>
                    <a:pt x="28" y="218"/>
                  </a:lnTo>
                  <a:lnTo>
                    <a:pt x="28" y="218"/>
                  </a:lnTo>
                  <a:lnTo>
                    <a:pt x="30" y="218"/>
                  </a:lnTo>
                  <a:lnTo>
                    <a:pt x="30" y="218"/>
                  </a:lnTo>
                  <a:lnTo>
                    <a:pt x="32" y="218"/>
                  </a:lnTo>
                  <a:lnTo>
                    <a:pt x="36" y="218"/>
                  </a:lnTo>
                  <a:lnTo>
                    <a:pt x="38" y="218"/>
                  </a:lnTo>
                  <a:lnTo>
                    <a:pt x="42" y="216"/>
                  </a:lnTo>
                  <a:lnTo>
                    <a:pt x="46" y="216"/>
                  </a:lnTo>
                  <a:lnTo>
                    <a:pt x="46" y="216"/>
                  </a:lnTo>
                  <a:lnTo>
                    <a:pt x="48" y="216"/>
                  </a:lnTo>
                  <a:lnTo>
                    <a:pt x="48" y="216"/>
                  </a:lnTo>
                  <a:lnTo>
                    <a:pt x="50" y="218"/>
                  </a:lnTo>
                  <a:lnTo>
                    <a:pt x="50" y="218"/>
                  </a:lnTo>
                  <a:lnTo>
                    <a:pt x="50" y="218"/>
                  </a:lnTo>
                  <a:lnTo>
                    <a:pt x="52" y="220"/>
                  </a:lnTo>
                  <a:lnTo>
                    <a:pt x="52" y="220"/>
                  </a:lnTo>
                  <a:lnTo>
                    <a:pt x="52" y="222"/>
                  </a:lnTo>
                  <a:lnTo>
                    <a:pt x="52" y="224"/>
                  </a:lnTo>
                  <a:lnTo>
                    <a:pt x="52" y="226"/>
                  </a:lnTo>
                  <a:lnTo>
                    <a:pt x="52" y="232"/>
                  </a:lnTo>
                  <a:lnTo>
                    <a:pt x="52" y="236"/>
                  </a:lnTo>
                  <a:lnTo>
                    <a:pt x="52" y="238"/>
                  </a:lnTo>
                  <a:lnTo>
                    <a:pt x="54" y="238"/>
                  </a:lnTo>
                  <a:lnTo>
                    <a:pt x="54" y="240"/>
                  </a:lnTo>
                  <a:lnTo>
                    <a:pt x="54" y="242"/>
                  </a:lnTo>
                  <a:lnTo>
                    <a:pt x="54" y="242"/>
                  </a:lnTo>
                  <a:lnTo>
                    <a:pt x="56" y="242"/>
                  </a:lnTo>
                  <a:lnTo>
                    <a:pt x="56" y="242"/>
                  </a:lnTo>
                  <a:lnTo>
                    <a:pt x="56" y="242"/>
                  </a:lnTo>
                  <a:lnTo>
                    <a:pt x="56" y="242"/>
                  </a:lnTo>
                  <a:lnTo>
                    <a:pt x="58" y="242"/>
                  </a:lnTo>
                  <a:lnTo>
                    <a:pt x="58" y="242"/>
                  </a:lnTo>
                  <a:lnTo>
                    <a:pt x="58" y="240"/>
                  </a:lnTo>
                  <a:lnTo>
                    <a:pt x="58" y="238"/>
                  </a:lnTo>
                  <a:lnTo>
                    <a:pt x="58" y="236"/>
                  </a:lnTo>
                  <a:lnTo>
                    <a:pt x="58" y="234"/>
                  </a:lnTo>
                  <a:lnTo>
                    <a:pt x="58" y="232"/>
                  </a:lnTo>
                  <a:lnTo>
                    <a:pt x="58" y="230"/>
                  </a:lnTo>
                  <a:lnTo>
                    <a:pt x="58" y="230"/>
                  </a:lnTo>
                  <a:lnTo>
                    <a:pt x="60" y="230"/>
                  </a:lnTo>
                  <a:lnTo>
                    <a:pt x="60" y="228"/>
                  </a:lnTo>
                  <a:lnTo>
                    <a:pt x="60" y="228"/>
                  </a:lnTo>
                  <a:lnTo>
                    <a:pt x="62" y="228"/>
                  </a:lnTo>
                  <a:lnTo>
                    <a:pt x="62" y="228"/>
                  </a:lnTo>
                  <a:lnTo>
                    <a:pt x="64" y="228"/>
                  </a:lnTo>
                  <a:lnTo>
                    <a:pt x="66" y="228"/>
                  </a:lnTo>
                  <a:lnTo>
                    <a:pt x="68" y="228"/>
                  </a:lnTo>
                  <a:lnTo>
                    <a:pt x="72" y="228"/>
                  </a:lnTo>
                  <a:lnTo>
                    <a:pt x="74" y="228"/>
                  </a:lnTo>
                  <a:lnTo>
                    <a:pt x="76" y="230"/>
                  </a:lnTo>
                  <a:lnTo>
                    <a:pt x="76" y="230"/>
                  </a:lnTo>
                  <a:lnTo>
                    <a:pt x="78" y="230"/>
                  </a:lnTo>
                  <a:lnTo>
                    <a:pt x="78" y="232"/>
                  </a:lnTo>
                  <a:lnTo>
                    <a:pt x="78" y="232"/>
                  </a:lnTo>
                  <a:lnTo>
                    <a:pt x="80" y="234"/>
                  </a:lnTo>
                  <a:lnTo>
                    <a:pt x="80" y="236"/>
                  </a:lnTo>
                  <a:lnTo>
                    <a:pt x="80" y="238"/>
                  </a:lnTo>
                  <a:lnTo>
                    <a:pt x="80" y="242"/>
                  </a:lnTo>
                  <a:lnTo>
                    <a:pt x="82" y="246"/>
                  </a:lnTo>
                  <a:lnTo>
                    <a:pt x="82" y="248"/>
                  </a:lnTo>
                  <a:lnTo>
                    <a:pt x="82" y="250"/>
                  </a:lnTo>
                  <a:lnTo>
                    <a:pt x="84" y="250"/>
                  </a:lnTo>
                  <a:lnTo>
                    <a:pt x="88" y="248"/>
                  </a:lnTo>
                  <a:lnTo>
                    <a:pt x="90" y="246"/>
                  </a:lnTo>
                  <a:lnTo>
                    <a:pt x="92" y="246"/>
                  </a:lnTo>
                  <a:lnTo>
                    <a:pt x="94" y="246"/>
                  </a:lnTo>
                  <a:lnTo>
                    <a:pt x="94" y="246"/>
                  </a:lnTo>
                  <a:lnTo>
                    <a:pt x="96" y="246"/>
                  </a:lnTo>
                  <a:lnTo>
                    <a:pt x="98" y="246"/>
                  </a:lnTo>
                  <a:lnTo>
                    <a:pt x="98" y="246"/>
                  </a:lnTo>
                  <a:lnTo>
                    <a:pt x="100" y="246"/>
                  </a:lnTo>
                  <a:lnTo>
                    <a:pt x="102" y="246"/>
                  </a:lnTo>
                  <a:lnTo>
                    <a:pt x="104" y="248"/>
                  </a:lnTo>
                  <a:lnTo>
                    <a:pt x="106" y="248"/>
                  </a:lnTo>
                  <a:lnTo>
                    <a:pt x="106" y="248"/>
                  </a:lnTo>
                  <a:lnTo>
                    <a:pt x="108" y="250"/>
                  </a:lnTo>
                  <a:lnTo>
                    <a:pt x="108" y="250"/>
                  </a:lnTo>
                  <a:lnTo>
                    <a:pt x="108" y="250"/>
                  </a:lnTo>
                  <a:lnTo>
                    <a:pt x="108" y="252"/>
                  </a:lnTo>
                  <a:lnTo>
                    <a:pt x="108" y="254"/>
                  </a:lnTo>
                  <a:lnTo>
                    <a:pt x="108" y="254"/>
                  </a:lnTo>
                  <a:lnTo>
                    <a:pt x="106" y="256"/>
                  </a:lnTo>
                  <a:lnTo>
                    <a:pt x="106" y="258"/>
                  </a:lnTo>
                  <a:lnTo>
                    <a:pt x="106" y="258"/>
                  </a:lnTo>
                  <a:lnTo>
                    <a:pt x="106" y="260"/>
                  </a:lnTo>
                  <a:lnTo>
                    <a:pt x="108" y="260"/>
                  </a:lnTo>
                  <a:lnTo>
                    <a:pt x="108" y="260"/>
                  </a:lnTo>
                  <a:lnTo>
                    <a:pt x="108" y="260"/>
                  </a:lnTo>
                  <a:lnTo>
                    <a:pt x="110" y="262"/>
                  </a:lnTo>
                  <a:lnTo>
                    <a:pt x="112" y="262"/>
                  </a:lnTo>
                  <a:lnTo>
                    <a:pt x="114" y="262"/>
                  </a:lnTo>
                  <a:lnTo>
                    <a:pt x="118" y="264"/>
                  </a:lnTo>
                  <a:lnTo>
                    <a:pt x="120" y="264"/>
                  </a:lnTo>
                  <a:lnTo>
                    <a:pt x="120" y="254"/>
                  </a:lnTo>
                  <a:lnTo>
                    <a:pt x="122" y="244"/>
                  </a:lnTo>
                  <a:lnTo>
                    <a:pt x="122" y="234"/>
                  </a:lnTo>
                  <a:lnTo>
                    <a:pt x="122" y="228"/>
                  </a:lnTo>
                  <a:lnTo>
                    <a:pt x="124" y="220"/>
                  </a:lnTo>
                  <a:lnTo>
                    <a:pt x="124" y="214"/>
                  </a:lnTo>
                  <a:lnTo>
                    <a:pt x="126" y="208"/>
                  </a:lnTo>
                  <a:lnTo>
                    <a:pt x="126" y="204"/>
                  </a:lnTo>
                  <a:lnTo>
                    <a:pt x="128" y="198"/>
                  </a:lnTo>
                  <a:lnTo>
                    <a:pt x="128" y="196"/>
                  </a:lnTo>
                  <a:lnTo>
                    <a:pt x="130" y="194"/>
                  </a:lnTo>
                  <a:lnTo>
                    <a:pt x="130" y="192"/>
                  </a:lnTo>
                  <a:lnTo>
                    <a:pt x="132" y="192"/>
                  </a:lnTo>
                  <a:lnTo>
                    <a:pt x="132" y="190"/>
                  </a:lnTo>
                  <a:lnTo>
                    <a:pt x="134" y="188"/>
                  </a:lnTo>
                  <a:lnTo>
                    <a:pt x="136" y="186"/>
                  </a:lnTo>
                  <a:lnTo>
                    <a:pt x="138" y="184"/>
                  </a:lnTo>
                  <a:lnTo>
                    <a:pt x="140" y="182"/>
                  </a:lnTo>
                  <a:lnTo>
                    <a:pt x="144" y="180"/>
                  </a:lnTo>
                  <a:lnTo>
                    <a:pt x="148" y="176"/>
                  </a:lnTo>
                  <a:lnTo>
                    <a:pt x="154" y="172"/>
                  </a:lnTo>
                  <a:lnTo>
                    <a:pt x="158" y="170"/>
                  </a:lnTo>
                  <a:lnTo>
                    <a:pt x="162" y="166"/>
                  </a:lnTo>
                  <a:lnTo>
                    <a:pt x="164" y="166"/>
                  </a:lnTo>
                  <a:lnTo>
                    <a:pt x="168" y="166"/>
                  </a:lnTo>
                  <a:lnTo>
                    <a:pt x="172" y="166"/>
                  </a:lnTo>
                  <a:lnTo>
                    <a:pt x="174" y="164"/>
                  </a:lnTo>
                  <a:lnTo>
                    <a:pt x="176" y="164"/>
                  </a:lnTo>
                  <a:lnTo>
                    <a:pt x="176" y="164"/>
                  </a:lnTo>
                  <a:lnTo>
                    <a:pt x="176" y="164"/>
                  </a:lnTo>
                  <a:lnTo>
                    <a:pt x="176" y="162"/>
                  </a:lnTo>
                  <a:lnTo>
                    <a:pt x="178" y="162"/>
                  </a:lnTo>
                  <a:lnTo>
                    <a:pt x="178" y="160"/>
                  </a:lnTo>
                  <a:lnTo>
                    <a:pt x="178" y="160"/>
                  </a:lnTo>
                  <a:lnTo>
                    <a:pt x="176" y="158"/>
                  </a:lnTo>
                  <a:lnTo>
                    <a:pt x="176" y="154"/>
                  </a:lnTo>
                  <a:lnTo>
                    <a:pt x="176" y="152"/>
                  </a:lnTo>
                  <a:lnTo>
                    <a:pt x="176" y="150"/>
                  </a:lnTo>
                  <a:lnTo>
                    <a:pt x="176" y="150"/>
                  </a:lnTo>
                  <a:lnTo>
                    <a:pt x="176" y="148"/>
                  </a:lnTo>
                  <a:lnTo>
                    <a:pt x="176" y="148"/>
                  </a:lnTo>
                  <a:lnTo>
                    <a:pt x="176" y="146"/>
                  </a:lnTo>
                  <a:lnTo>
                    <a:pt x="178" y="146"/>
                  </a:lnTo>
                  <a:lnTo>
                    <a:pt x="180" y="146"/>
                  </a:lnTo>
                  <a:lnTo>
                    <a:pt x="180" y="144"/>
                  </a:lnTo>
                  <a:lnTo>
                    <a:pt x="182" y="144"/>
                  </a:lnTo>
                  <a:lnTo>
                    <a:pt x="184" y="144"/>
                  </a:lnTo>
                  <a:lnTo>
                    <a:pt x="186" y="144"/>
                  </a:lnTo>
                  <a:lnTo>
                    <a:pt x="188" y="144"/>
                  </a:lnTo>
                  <a:lnTo>
                    <a:pt x="190" y="144"/>
                  </a:lnTo>
                  <a:lnTo>
                    <a:pt x="192" y="144"/>
                  </a:lnTo>
                  <a:lnTo>
                    <a:pt x="194" y="144"/>
                  </a:lnTo>
                  <a:lnTo>
                    <a:pt x="196" y="144"/>
                  </a:lnTo>
                  <a:lnTo>
                    <a:pt x="198" y="144"/>
                  </a:lnTo>
                  <a:lnTo>
                    <a:pt x="200" y="144"/>
                  </a:lnTo>
                  <a:lnTo>
                    <a:pt x="202" y="146"/>
                  </a:lnTo>
                  <a:lnTo>
                    <a:pt x="204" y="146"/>
                  </a:lnTo>
                  <a:lnTo>
                    <a:pt x="204" y="146"/>
                  </a:lnTo>
                  <a:lnTo>
                    <a:pt x="204" y="148"/>
                  </a:lnTo>
                  <a:lnTo>
                    <a:pt x="206" y="148"/>
                  </a:lnTo>
                  <a:lnTo>
                    <a:pt x="206" y="150"/>
                  </a:lnTo>
                  <a:lnTo>
                    <a:pt x="206" y="152"/>
                  </a:lnTo>
                  <a:lnTo>
                    <a:pt x="206" y="152"/>
                  </a:lnTo>
                  <a:lnTo>
                    <a:pt x="206" y="154"/>
                  </a:lnTo>
                  <a:lnTo>
                    <a:pt x="206" y="158"/>
                  </a:lnTo>
                  <a:lnTo>
                    <a:pt x="204" y="160"/>
                  </a:lnTo>
                  <a:lnTo>
                    <a:pt x="204" y="164"/>
                  </a:lnTo>
                  <a:lnTo>
                    <a:pt x="204" y="166"/>
                  </a:lnTo>
                  <a:lnTo>
                    <a:pt x="204" y="166"/>
                  </a:lnTo>
                  <a:lnTo>
                    <a:pt x="204" y="168"/>
                  </a:lnTo>
                  <a:lnTo>
                    <a:pt x="204" y="170"/>
                  </a:lnTo>
                  <a:lnTo>
                    <a:pt x="204" y="170"/>
                  </a:lnTo>
                  <a:lnTo>
                    <a:pt x="204" y="170"/>
                  </a:lnTo>
                  <a:lnTo>
                    <a:pt x="206" y="172"/>
                  </a:lnTo>
                  <a:lnTo>
                    <a:pt x="210" y="174"/>
                  </a:lnTo>
                  <a:lnTo>
                    <a:pt x="210" y="176"/>
                  </a:lnTo>
                  <a:lnTo>
                    <a:pt x="212" y="176"/>
                  </a:lnTo>
                  <a:lnTo>
                    <a:pt x="212" y="178"/>
                  </a:lnTo>
                  <a:lnTo>
                    <a:pt x="212" y="178"/>
                  </a:lnTo>
                  <a:lnTo>
                    <a:pt x="214" y="178"/>
                  </a:lnTo>
                  <a:lnTo>
                    <a:pt x="214" y="180"/>
                  </a:lnTo>
                  <a:lnTo>
                    <a:pt x="214" y="180"/>
                  </a:lnTo>
                  <a:lnTo>
                    <a:pt x="212" y="180"/>
                  </a:lnTo>
                  <a:lnTo>
                    <a:pt x="212" y="182"/>
                  </a:lnTo>
                  <a:lnTo>
                    <a:pt x="212" y="182"/>
                  </a:lnTo>
                  <a:lnTo>
                    <a:pt x="210" y="184"/>
                  </a:lnTo>
                  <a:lnTo>
                    <a:pt x="208" y="186"/>
                  </a:lnTo>
                  <a:lnTo>
                    <a:pt x="206" y="186"/>
                  </a:lnTo>
                  <a:lnTo>
                    <a:pt x="210" y="194"/>
                  </a:lnTo>
                  <a:lnTo>
                    <a:pt x="214" y="200"/>
                  </a:lnTo>
                  <a:lnTo>
                    <a:pt x="216" y="204"/>
                  </a:lnTo>
                  <a:lnTo>
                    <a:pt x="218" y="206"/>
                  </a:lnTo>
                  <a:lnTo>
                    <a:pt x="218" y="208"/>
                  </a:lnTo>
                  <a:lnTo>
                    <a:pt x="218" y="210"/>
                  </a:lnTo>
                  <a:lnTo>
                    <a:pt x="220" y="212"/>
                  </a:lnTo>
                  <a:lnTo>
                    <a:pt x="220" y="214"/>
                  </a:lnTo>
                  <a:lnTo>
                    <a:pt x="220" y="216"/>
                  </a:lnTo>
                  <a:lnTo>
                    <a:pt x="222" y="216"/>
                  </a:lnTo>
                  <a:lnTo>
                    <a:pt x="222" y="216"/>
                  </a:lnTo>
                  <a:lnTo>
                    <a:pt x="222" y="216"/>
                  </a:lnTo>
                  <a:lnTo>
                    <a:pt x="224" y="216"/>
                  </a:lnTo>
                  <a:lnTo>
                    <a:pt x="224" y="216"/>
                  </a:lnTo>
                  <a:lnTo>
                    <a:pt x="226" y="216"/>
                  </a:lnTo>
                  <a:lnTo>
                    <a:pt x="228" y="216"/>
                  </a:lnTo>
                  <a:lnTo>
                    <a:pt x="230" y="214"/>
                  </a:lnTo>
                  <a:lnTo>
                    <a:pt x="236" y="212"/>
                  </a:lnTo>
                  <a:lnTo>
                    <a:pt x="238" y="212"/>
                  </a:lnTo>
                  <a:lnTo>
                    <a:pt x="238" y="212"/>
                  </a:lnTo>
                  <a:lnTo>
                    <a:pt x="240" y="212"/>
                  </a:lnTo>
                  <a:lnTo>
                    <a:pt x="242" y="212"/>
                  </a:lnTo>
                  <a:lnTo>
                    <a:pt x="244" y="212"/>
                  </a:lnTo>
                  <a:lnTo>
                    <a:pt x="248" y="212"/>
                  </a:lnTo>
                  <a:lnTo>
                    <a:pt x="252" y="212"/>
                  </a:lnTo>
                  <a:lnTo>
                    <a:pt x="256" y="214"/>
                  </a:lnTo>
                  <a:lnTo>
                    <a:pt x="260" y="214"/>
                  </a:lnTo>
                  <a:lnTo>
                    <a:pt x="262" y="216"/>
                  </a:lnTo>
                  <a:lnTo>
                    <a:pt x="264" y="216"/>
                  </a:lnTo>
                  <a:lnTo>
                    <a:pt x="268" y="218"/>
                  </a:lnTo>
                  <a:lnTo>
                    <a:pt x="270" y="218"/>
                  </a:lnTo>
                  <a:lnTo>
                    <a:pt x="270" y="220"/>
                  </a:lnTo>
                  <a:lnTo>
                    <a:pt x="272" y="220"/>
                  </a:lnTo>
                  <a:lnTo>
                    <a:pt x="272" y="222"/>
                  </a:lnTo>
                  <a:lnTo>
                    <a:pt x="272" y="222"/>
                  </a:lnTo>
                  <a:lnTo>
                    <a:pt x="272" y="224"/>
                  </a:lnTo>
                  <a:lnTo>
                    <a:pt x="274" y="224"/>
                  </a:lnTo>
                  <a:lnTo>
                    <a:pt x="274" y="226"/>
                  </a:lnTo>
                  <a:lnTo>
                    <a:pt x="274" y="228"/>
                  </a:lnTo>
                  <a:lnTo>
                    <a:pt x="274" y="232"/>
                  </a:lnTo>
                  <a:lnTo>
                    <a:pt x="274" y="238"/>
                  </a:lnTo>
                  <a:lnTo>
                    <a:pt x="274" y="240"/>
                  </a:lnTo>
                  <a:lnTo>
                    <a:pt x="274" y="242"/>
                  </a:lnTo>
                  <a:lnTo>
                    <a:pt x="274" y="242"/>
                  </a:lnTo>
                  <a:lnTo>
                    <a:pt x="274" y="246"/>
                  </a:lnTo>
                  <a:lnTo>
                    <a:pt x="276" y="250"/>
                  </a:lnTo>
                  <a:lnTo>
                    <a:pt x="276" y="252"/>
                  </a:lnTo>
                  <a:lnTo>
                    <a:pt x="276" y="254"/>
                  </a:lnTo>
                  <a:lnTo>
                    <a:pt x="278" y="254"/>
                  </a:lnTo>
                  <a:lnTo>
                    <a:pt x="278" y="256"/>
                  </a:lnTo>
                  <a:lnTo>
                    <a:pt x="278" y="256"/>
                  </a:lnTo>
                  <a:lnTo>
                    <a:pt x="280" y="258"/>
                  </a:lnTo>
                  <a:lnTo>
                    <a:pt x="282" y="258"/>
                  </a:lnTo>
                  <a:lnTo>
                    <a:pt x="284" y="260"/>
                  </a:lnTo>
                  <a:lnTo>
                    <a:pt x="288" y="262"/>
                  </a:lnTo>
                  <a:lnTo>
                    <a:pt x="294" y="264"/>
                  </a:lnTo>
                  <a:lnTo>
                    <a:pt x="296" y="264"/>
                  </a:lnTo>
                  <a:lnTo>
                    <a:pt x="298" y="266"/>
                  </a:lnTo>
                  <a:lnTo>
                    <a:pt x="302" y="270"/>
                  </a:lnTo>
                  <a:lnTo>
                    <a:pt x="306" y="272"/>
                  </a:lnTo>
                  <a:lnTo>
                    <a:pt x="312" y="266"/>
                  </a:lnTo>
                  <a:lnTo>
                    <a:pt x="318" y="262"/>
                  </a:lnTo>
                  <a:lnTo>
                    <a:pt x="320" y="260"/>
                  </a:lnTo>
                  <a:lnTo>
                    <a:pt x="322" y="260"/>
                  </a:lnTo>
                  <a:lnTo>
                    <a:pt x="324" y="258"/>
                  </a:lnTo>
                  <a:lnTo>
                    <a:pt x="326" y="258"/>
                  </a:lnTo>
                  <a:lnTo>
                    <a:pt x="330" y="256"/>
                  </a:lnTo>
                  <a:lnTo>
                    <a:pt x="336" y="256"/>
                  </a:lnTo>
                  <a:lnTo>
                    <a:pt x="340" y="254"/>
                  </a:lnTo>
                  <a:lnTo>
                    <a:pt x="346" y="252"/>
                  </a:lnTo>
                  <a:lnTo>
                    <a:pt x="350" y="252"/>
                  </a:lnTo>
                  <a:lnTo>
                    <a:pt x="352" y="250"/>
                  </a:lnTo>
                  <a:lnTo>
                    <a:pt x="354" y="250"/>
                  </a:lnTo>
                  <a:lnTo>
                    <a:pt x="356" y="248"/>
                  </a:lnTo>
                  <a:lnTo>
                    <a:pt x="358" y="248"/>
                  </a:lnTo>
                  <a:lnTo>
                    <a:pt x="358" y="246"/>
                  </a:lnTo>
                  <a:lnTo>
                    <a:pt x="360" y="246"/>
                  </a:lnTo>
                  <a:lnTo>
                    <a:pt x="360" y="244"/>
                  </a:lnTo>
                  <a:lnTo>
                    <a:pt x="360" y="244"/>
                  </a:lnTo>
                  <a:lnTo>
                    <a:pt x="362" y="242"/>
                  </a:lnTo>
                  <a:lnTo>
                    <a:pt x="362" y="242"/>
                  </a:lnTo>
                  <a:lnTo>
                    <a:pt x="362" y="240"/>
                  </a:lnTo>
                  <a:lnTo>
                    <a:pt x="362" y="240"/>
                  </a:lnTo>
                  <a:lnTo>
                    <a:pt x="362" y="238"/>
                  </a:lnTo>
                  <a:lnTo>
                    <a:pt x="362" y="238"/>
                  </a:lnTo>
                  <a:lnTo>
                    <a:pt x="360" y="236"/>
                  </a:lnTo>
                  <a:lnTo>
                    <a:pt x="360" y="234"/>
                  </a:lnTo>
                  <a:lnTo>
                    <a:pt x="358" y="232"/>
                  </a:lnTo>
                  <a:lnTo>
                    <a:pt x="356" y="232"/>
                  </a:lnTo>
                  <a:lnTo>
                    <a:pt x="354" y="230"/>
                  </a:lnTo>
                  <a:lnTo>
                    <a:pt x="352" y="228"/>
                  </a:lnTo>
                  <a:lnTo>
                    <a:pt x="350" y="228"/>
                  </a:lnTo>
                  <a:lnTo>
                    <a:pt x="350" y="228"/>
                  </a:lnTo>
                  <a:lnTo>
                    <a:pt x="350" y="228"/>
                  </a:lnTo>
                  <a:lnTo>
                    <a:pt x="348" y="228"/>
                  </a:lnTo>
                  <a:lnTo>
                    <a:pt x="346" y="228"/>
                  </a:lnTo>
                  <a:lnTo>
                    <a:pt x="344" y="230"/>
                  </a:lnTo>
                  <a:lnTo>
                    <a:pt x="342" y="230"/>
                  </a:lnTo>
                  <a:lnTo>
                    <a:pt x="340" y="230"/>
                  </a:lnTo>
                  <a:lnTo>
                    <a:pt x="340" y="230"/>
                  </a:lnTo>
                  <a:lnTo>
                    <a:pt x="338" y="230"/>
                  </a:lnTo>
                  <a:lnTo>
                    <a:pt x="338" y="230"/>
                  </a:lnTo>
                  <a:lnTo>
                    <a:pt x="336" y="230"/>
                  </a:lnTo>
                  <a:lnTo>
                    <a:pt x="334" y="230"/>
                  </a:lnTo>
                  <a:lnTo>
                    <a:pt x="334" y="228"/>
                  </a:lnTo>
                  <a:lnTo>
                    <a:pt x="330" y="226"/>
                  </a:lnTo>
                  <a:lnTo>
                    <a:pt x="330" y="224"/>
                  </a:lnTo>
                  <a:lnTo>
                    <a:pt x="328" y="224"/>
                  </a:lnTo>
                  <a:lnTo>
                    <a:pt x="328" y="222"/>
                  </a:lnTo>
                  <a:lnTo>
                    <a:pt x="326" y="222"/>
                  </a:lnTo>
                  <a:lnTo>
                    <a:pt x="326" y="220"/>
                  </a:lnTo>
                  <a:lnTo>
                    <a:pt x="326" y="220"/>
                  </a:lnTo>
                  <a:lnTo>
                    <a:pt x="326" y="220"/>
                  </a:lnTo>
                  <a:lnTo>
                    <a:pt x="326" y="218"/>
                  </a:lnTo>
                  <a:lnTo>
                    <a:pt x="328" y="218"/>
                  </a:lnTo>
                  <a:lnTo>
                    <a:pt x="328" y="216"/>
                  </a:lnTo>
                  <a:lnTo>
                    <a:pt x="330" y="214"/>
                  </a:lnTo>
                  <a:lnTo>
                    <a:pt x="330" y="214"/>
                  </a:lnTo>
                  <a:lnTo>
                    <a:pt x="332" y="212"/>
                  </a:lnTo>
                  <a:lnTo>
                    <a:pt x="334" y="212"/>
                  </a:lnTo>
                  <a:lnTo>
                    <a:pt x="334" y="210"/>
                  </a:lnTo>
                  <a:lnTo>
                    <a:pt x="334" y="210"/>
                  </a:lnTo>
                  <a:lnTo>
                    <a:pt x="334" y="210"/>
                  </a:lnTo>
                  <a:lnTo>
                    <a:pt x="334" y="208"/>
                  </a:lnTo>
                  <a:lnTo>
                    <a:pt x="332" y="206"/>
                  </a:lnTo>
                  <a:lnTo>
                    <a:pt x="332" y="204"/>
                  </a:lnTo>
                  <a:lnTo>
                    <a:pt x="332" y="202"/>
                  </a:lnTo>
                  <a:lnTo>
                    <a:pt x="332" y="200"/>
                  </a:lnTo>
                  <a:lnTo>
                    <a:pt x="330" y="198"/>
                  </a:lnTo>
                  <a:lnTo>
                    <a:pt x="330" y="198"/>
                  </a:lnTo>
                  <a:lnTo>
                    <a:pt x="332" y="198"/>
                  </a:lnTo>
                  <a:lnTo>
                    <a:pt x="332" y="196"/>
                  </a:lnTo>
                  <a:lnTo>
                    <a:pt x="334" y="194"/>
                  </a:lnTo>
                  <a:lnTo>
                    <a:pt x="334" y="192"/>
                  </a:lnTo>
                  <a:lnTo>
                    <a:pt x="336" y="192"/>
                  </a:lnTo>
                  <a:lnTo>
                    <a:pt x="338" y="190"/>
                  </a:lnTo>
                  <a:lnTo>
                    <a:pt x="338" y="190"/>
                  </a:lnTo>
                  <a:lnTo>
                    <a:pt x="340" y="188"/>
                  </a:lnTo>
                  <a:lnTo>
                    <a:pt x="342" y="188"/>
                  </a:lnTo>
                  <a:lnTo>
                    <a:pt x="342" y="188"/>
                  </a:lnTo>
                  <a:lnTo>
                    <a:pt x="342" y="188"/>
                  </a:lnTo>
                  <a:lnTo>
                    <a:pt x="344" y="190"/>
                  </a:lnTo>
                  <a:lnTo>
                    <a:pt x="344" y="190"/>
                  </a:lnTo>
                  <a:lnTo>
                    <a:pt x="346" y="192"/>
                  </a:lnTo>
                  <a:lnTo>
                    <a:pt x="346" y="194"/>
                  </a:lnTo>
                  <a:lnTo>
                    <a:pt x="348" y="196"/>
                  </a:lnTo>
                  <a:lnTo>
                    <a:pt x="350" y="198"/>
                  </a:lnTo>
                  <a:lnTo>
                    <a:pt x="350" y="200"/>
                  </a:lnTo>
                  <a:lnTo>
                    <a:pt x="352" y="200"/>
                  </a:lnTo>
                  <a:lnTo>
                    <a:pt x="352" y="200"/>
                  </a:lnTo>
                  <a:lnTo>
                    <a:pt x="354" y="202"/>
                  </a:lnTo>
                  <a:lnTo>
                    <a:pt x="354" y="202"/>
                  </a:lnTo>
                  <a:lnTo>
                    <a:pt x="356" y="202"/>
                  </a:lnTo>
                  <a:lnTo>
                    <a:pt x="356" y="202"/>
                  </a:lnTo>
                  <a:lnTo>
                    <a:pt x="356" y="202"/>
                  </a:lnTo>
                  <a:lnTo>
                    <a:pt x="356" y="200"/>
                  </a:lnTo>
                  <a:lnTo>
                    <a:pt x="356" y="200"/>
                  </a:lnTo>
                  <a:lnTo>
                    <a:pt x="358" y="198"/>
                  </a:lnTo>
                  <a:lnTo>
                    <a:pt x="358" y="196"/>
                  </a:lnTo>
                  <a:lnTo>
                    <a:pt x="360" y="194"/>
                  </a:lnTo>
                  <a:lnTo>
                    <a:pt x="360" y="192"/>
                  </a:lnTo>
                  <a:lnTo>
                    <a:pt x="360" y="192"/>
                  </a:lnTo>
                  <a:lnTo>
                    <a:pt x="362" y="192"/>
                  </a:lnTo>
                  <a:lnTo>
                    <a:pt x="362" y="190"/>
                  </a:lnTo>
                  <a:lnTo>
                    <a:pt x="364" y="188"/>
                  </a:lnTo>
                  <a:lnTo>
                    <a:pt x="368" y="188"/>
                  </a:lnTo>
                  <a:lnTo>
                    <a:pt x="370" y="188"/>
                  </a:lnTo>
                  <a:lnTo>
                    <a:pt x="372" y="186"/>
                  </a:lnTo>
                  <a:lnTo>
                    <a:pt x="376" y="186"/>
                  </a:lnTo>
                  <a:lnTo>
                    <a:pt x="378" y="186"/>
                  </a:lnTo>
                  <a:lnTo>
                    <a:pt x="378" y="186"/>
                  </a:lnTo>
                  <a:lnTo>
                    <a:pt x="380" y="186"/>
                  </a:lnTo>
                  <a:lnTo>
                    <a:pt x="380" y="186"/>
                  </a:lnTo>
                  <a:lnTo>
                    <a:pt x="380" y="186"/>
                  </a:lnTo>
                  <a:lnTo>
                    <a:pt x="382" y="188"/>
                  </a:lnTo>
                  <a:lnTo>
                    <a:pt x="384" y="190"/>
                  </a:lnTo>
                  <a:lnTo>
                    <a:pt x="384" y="192"/>
                  </a:lnTo>
                  <a:lnTo>
                    <a:pt x="386" y="192"/>
                  </a:lnTo>
                  <a:lnTo>
                    <a:pt x="388" y="194"/>
                  </a:lnTo>
                  <a:lnTo>
                    <a:pt x="388" y="196"/>
                  </a:lnTo>
                  <a:lnTo>
                    <a:pt x="390" y="196"/>
                  </a:lnTo>
                  <a:lnTo>
                    <a:pt x="390" y="196"/>
                  </a:lnTo>
                  <a:lnTo>
                    <a:pt x="392" y="196"/>
                  </a:lnTo>
                  <a:lnTo>
                    <a:pt x="394" y="196"/>
                  </a:lnTo>
                  <a:lnTo>
                    <a:pt x="396" y="196"/>
                  </a:lnTo>
                  <a:lnTo>
                    <a:pt x="398" y="196"/>
                  </a:lnTo>
                  <a:lnTo>
                    <a:pt x="402" y="196"/>
                  </a:lnTo>
                  <a:lnTo>
                    <a:pt x="406" y="194"/>
                  </a:lnTo>
                  <a:lnTo>
                    <a:pt x="414" y="192"/>
                  </a:lnTo>
                  <a:lnTo>
                    <a:pt x="418" y="192"/>
                  </a:lnTo>
                  <a:lnTo>
                    <a:pt x="420" y="192"/>
                  </a:lnTo>
                  <a:lnTo>
                    <a:pt x="422" y="192"/>
                  </a:lnTo>
                  <a:lnTo>
                    <a:pt x="426" y="190"/>
                  </a:lnTo>
                  <a:lnTo>
                    <a:pt x="432" y="192"/>
                  </a:lnTo>
                  <a:lnTo>
                    <a:pt x="434" y="192"/>
                  </a:lnTo>
                  <a:lnTo>
                    <a:pt x="436" y="192"/>
                  </a:lnTo>
                  <a:lnTo>
                    <a:pt x="438" y="192"/>
                  </a:lnTo>
                  <a:lnTo>
                    <a:pt x="440" y="192"/>
                  </a:lnTo>
                  <a:lnTo>
                    <a:pt x="442" y="192"/>
                  </a:lnTo>
                  <a:lnTo>
                    <a:pt x="442" y="194"/>
                  </a:lnTo>
                  <a:lnTo>
                    <a:pt x="446" y="196"/>
                  </a:lnTo>
                  <a:lnTo>
                    <a:pt x="448" y="198"/>
                  </a:lnTo>
                  <a:lnTo>
                    <a:pt x="450" y="200"/>
                  </a:lnTo>
                  <a:lnTo>
                    <a:pt x="456" y="204"/>
                  </a:lnTo>
                  <a:lnTo>
                    <a:pt x="458" y="206"/>
                  </a:lnTo>
                  <a:lnTo>
                    <a:pt x="460" y="202"/>
                  </a:lnTo>
                  <a:lnTo>
                    <a:pt x="462" y="200"/>
                  </a:lnTo>
                  <a:lnTo>
                    <a:pt x="462" y="198"/>
                  </a:lnTo>
                  <a:lnTo>
                    <a:pt x="462" y="198"/>
                  </a:lnTo>
                  <a:lnTo>
                    <a:pt x="462" y="196"/>
                  </a:lnTo>
                  <a:lnTo>
                    <a:pt x="464" y="196"/>
                  </a:lnTo>
                  <a:lnTo>
                    <a:pt x="464" y="192"/>
                  </a:lnTo>
                  <a:lnTo>
                    <a:pt x="464" y="190"/>
                  </a:lnTo>
                  <a:lnTo>
                    <a:pt x="462" y="188"/>
                  </a:lnTo>
                  <a:lnTo>
                    <a:pt x="462" y="184"/>
                  </a:lnTo>
                  <a:lnTo>
                    <a:pt x="462" y="182"/>
                  </a:lnTo>
                  <a:lnTo>
                    <a:pt x="462" y="180"/>
                  </a:lnTo>
                  <a:lnTo>
                    <a:pt x="464" y="180"/>
                  </a:lnTo>
                  <a:lnTo>
                    <a:pt x="464" y="178"/>
                  </a:lnTo>
                  <a:lnTo>
                    <a:pt x="464" y="178"/>
                  </a:lnTo>
                  <a:lnTo>
                    <a:pt x="464" y="176"/>
                  </a:lnTo>
                  <a:lnTo>
                    <a:pt x="466" y="176"/>
                  </a:lnTo>
                  <a:lnTo>
                    <a:pt x="466" y="174"/>
                  </a:lnTo>
                  <a:lnTo>
                    <a:pt x="468" y="174"/>
                  </a:lnTo>
                  <a:lnTo>
                    <a:pt x="470" y="172"/>
                  </a:lnTo>
                  <a:lnTo>
                    <a:pt x="474" y="172"/>
                  </a:lnTo>
                  <a:lnTo>
                    <a:pt x="476" y="170"/>
                  </a:lnTo>
                  <a:lnTo>
                    <a:pt x="478" y="170"/>
                  </a:lnTo>
                  <a:lnTo>
                    <a:pt x="480" y="170"/>
                  </a:lnTo>
                  <a:lnTo>
                    <a:pt x="480" y="170"/>
                  </a:lnTo>
                  <a:lnTo>
                    <a:pt x="480" y="170"/>
                  </a:lnTo>
                  <a:lnTo>
                    <a:pt x="484" y="170"/>
                  </a:lnTo>
                  <a:lnTo>
                    <a:pt x="486" y="172"/>
                  </a:lnTo>
                  <a:lnTo>
                    <a:pt x="488" y="174"/>
                  </a:lnTo>
                  <a:lnTo>
                    <a:pt x="490" y="174"/>
                  </a:lnTo>
                  <a:lnTo>
                    <a:pt x="492" y="176"/>
                  </a:lnTo>
                  <a:lnTo>
                    <a:pt x="494" y="176"/>
                  </a:lnTo>
                  <a:lnTo>
                    <a:pt x="496" y="176"/>
                  </a:lnTo>
                  <a:lnTo>
                    <a:pt x="496" y="176"/>
                  </a:lnTo>
                  <a:lnTo>
                    <a:pt x="496" y="174"/>
                  </a:lnTo>
                  <a:lnTo>
                    <a:pt x="498" y="174"/>
                  </a:lnTo>
                  <a:lnTo>
                    <a:pt x="498" y="174"/>
                  </a:lnTo>
                  <a:lnTo>
                    <a:pt x="498" y="174"/>
                  </a:lnTo>
                  <a:lnTo>
                    <a:pt x="498" y="172"/>
                  </a:lnTo>
                  <a:lnTo>
                    <a:pt x="500" y="170"/>
                  </a:lnTo>
                  <a:lnTo>
                    <a:pt x="500" y="170"/>
                  </a:lnTo>
                  <a:lnTo>
                    <a:pt x="500" y="166"/>
                  </a:lnTo>
                  <a:lnTo>
                    <a:pt x="500" y="164"/>
                  </a:lnTo>
                  <a:lnTo>
                    <a:pt x="502" y="160"/>
                  </a:lnTo>
                  <a:lnTo>
                    <a:pt x="502" y="154"/>
                  </a:lnTo>
                  <a:lnTo>
                    <a:pt x="502" y="150"/>
                  </a:lnTo>
                  <a:lnTo>
                    <a:pt x="502" y="148"/>
                  </a:lnTo>
                  <a:lnTo>
                    <a:pt x="502" y="146"/>
                  </a:lnTo>
                  <a:lnTo>
                    <a:pt x="502" y="144"/>
                  </a:lnTo>
                  <a:lnTo>
                    <a:pt x="502" y="142"/>
                  </a:lnTo>
                  <a:lnTo>
                    <a:pt x="504" y="142"/>
                  </a:lnTo>
                  <a:lnTo>
                    <a:pt x="504" y="140"/>
                  </a:lnTo>
                  <a:lnTo>
                    <a:pt x="506" y="138"/>
                  </a:lnTo>
                  <a:lnTo>
                    <a:pt x="508" y="136"/>
                  </a:lnTo>
                  <a:lnTo>
                    <a:pt x="510" y="136"/>
                  </a:lnTo>
                  <a:lnTo>
                    <a:pt x="510" y="134"/>
                  </a:lnTo>
                  <a:lnTo>
                    <a:pt x="512" y="134"/>
                  </a:lnTo>
                  <a:lnTo>
                    <a:pt x="512" y="134"/>
                  </a:lnTo>
                  <a:lnTo>
                    <a:pt x="516" y="134"/>
                  </a:lnTo>
                  <a:lnTo>
                    <a:pt x="518" y="134"/>
                  </a:lnTo>
                  <a:lnTo>
                    <a:pt x="520" y="134"/>
                  </a:lnTo>
                  <a:lnTo>
                    <a:pt x="520" y="132"/>
                  </a:lnTo>
                  <a:lnTo>
                    <a:pt x="522" y="132"/>
                  </a:lnTo>
                  <a:lnTo>
                    <a:pt x="522" y="132"/>
                  </a:lnTo>
                  <a:lnTo>
                    <a:pt x="522" y="132"/>
                  </a:lnTo>
                  <a:lnTo>
                    <a:pt x="522" y="132"/>
                  </a:lnTo>
                  <a:lnTo>
                    <a:pt x="524" y="130"/>
                  </a:lnTo>
                  <a:lnTo>
                    <a:pt x="524" y="128"/>
                  </a:lnTo>
                  <a:lnTo>
                    <a:pt x="524" y="126"/>
                  </a:lnTo>
                  <a:lnTo>
                    <a:pt x="524" y="124"/>
                  </a:lnTo>
                  <a:lnTo>
                    <a:pt x="524" y="122"/>
                  </a:lnTo>
                  <a:lnTo>
                    <a:pt x="526" y="120"/>
                  </a:lnTo>
                  <a:lnTo>
                    <a:pt x="526" y="120"/>
                  </a:lnTo>
                  <a:lnTo>
                    <a:pt x="528" y="120"/>
                  </a:lnTo>
                  <a:lnTo>
                    <a:pt x="530" y="116"/>
                  </a:lnTo>
                  <a:lnTo>
                    <a:pt x="534" y="116"/>
                  </a:lnTo>
                  <a:lnTo>
                    <a:pt x="534" y="11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39" name="Freeform 49"/>
            <p:cNvSpPr>
              <a:spLocks/>
            </p:cNvSpPr>
            <p:nvPr/>
          </p:nvSpPr>
          <p:spPr bwMode="auto">
            <a:xfrm>
              <a:off x="7802724" y="2578835"/>
              <a:ext cx="313989" cy="235483"/>
            </a:xfrm>
            <a:custGeom>
              <a:avLst/>
              <a:gdLst>
                <a:gd name="T0" fmla="*/ 120 w 152"/>
                <a:gd name="T1" fmla="*/ 34 h 114"/>
                <a:gd name="T2" fmla="*/ 124 w 152"/>
                <a:gd name="T3" fmla="*/ 36 h 114"/>
                <a:gd name="T4" fmla="*/ 130 w 152"/>
                <a:gd name="T5" fmla="*/ 38 h 114"/>
                <a:gd name="T6" fmla="*/ 132 w 152"/>
                <a:gd name="T7" fmla="*/ 44 h 114"/>
                <a:gd name="T8" fmla="*/ 134 w 152"/>
                <a:gd name="T9" fmla="*/ 56 h 114"/>
                <a:gd name="T10" fmla="*/ 132 w 152"/>
                <a:gd name="T11" fmla="*/ 66 h 114"/>
                <a:gd name="T12" fmla="*/ 130 w 152"/>
                <a:gd name="T13" fmla="*/ 76 h 114"/>
                <a:gd name="T14" fmla="*/ 126 w 152"/>
                <a:gd name="T15" fmla="*/ 80 h 114"/>
                <a:gd name="T16" fmla="*/ 118 w 152"/>
                <a:gd name="T17" fmla="*/ 82 h 114"/>
                <a:gd name="T18" fmla="*/ 116 w 152"/>
                <a:gd name="T19" fmla="*/ 88 h 114"/>
                <a:gd name="T20" fmla="*/ 112 w 152"/>
                <a:gd name="T21" fmla="*/ 92 h 114"/>
                <a:gd name="T22" fmla="*/ 104 w 152"/>
                <a:gd name="T23" fmla="*/ 94 h 114"/>
                <a:gd name="T24" fmla="*/ 92 w 152"/>
                <a:gd name="T25" fmla="*/ 94 h 114"/>
                <a:gd name="T26" fmla="*/ 88 w 152"/>
                <a:gd name="T27" fmla="*/ 98 h 114"/>
                <a:gd name="T28" fmla="*/ 88 w 152"/>
                <a:gd name="T29" fmla="*/ 100 h 114"/>
                <a:gd name="T30" fmla="*/ 88 w 152"/>
                <a:gd name="T31" fmla="*/ 106 h 114"/>
                <a:gd name="T32" fmla="*/ 84 w 152"/>
                <a:gd name="T33" fmla="*/ 114 h 114"/>
                <a:gd name="T34" fmla="*/ 78 w 152"/>
                <a:gd name="T35" fmla="*/ 96 h 114"/>
                <a:gd name="T36" fmla="*/ 74 w 152"/>
                <a:gd name="T37" fmla="*/ 84 h 114"/>
                <a:gd name="T38" fmla="*/ 70 w 152"/>
                <a:gd name="T39" fmla="*/ 78 h 114"/>
                <a:gd name="T40" fmla="*/ 68 w 152"/>
                <a:gd name="T41" fmla="*/ 78 h 114"/>
                <a:gd name="T42" fmla="*/ 64 w 152"/>
                <a:gd name="T43" fmla="*/ 80 h 114"/>
                <a:gd name="T44" fmla="*/ 54 w 152"/>
                <a:gd name="T45" fmla="*/ 88 h 114"/>
                <a:gd name="T46" fmla="*/ 48 w 152"/>
                <a:gd name="T47" fmla="*/ 90 h 114"/>
                <a:gd name="T48" fmla="*/ 34 w 152"/>
                <a:gd name="T49" fmla="*/ 92 h 114"/>
                <a:gd name="T50" fmla="*/ 16 w 152"/>
                <a:gd name="T51" fmla="*/ 88 h 114"/>
                <a:gd name="T52" fmla="*/ 12 w 152"/>
                <a:gd name="T53" fmla="*/ 76 h 114"/>
                <a:gd name="T54" fmla="*/ 22 w 152"/>
                <a:gd name="T55" fmla="*/ 72 h 114"/>
                <a:gd name="T56" fmla="*/ 40 w 152"/>
                <a:gd name="T57" fmla="*/ 66 h 114"/>
                <a:gd name="T58" fmla="*/ 52 w 152"/>
                <a:gd name="T59" fmla="*/ 62 h 114"/>
                <a:gd name="T60" fmla="*/ 54 w 152"/>
                <a:gd name="T61" fmla="*/ 58 h 114"/>
                <a:gd name="T62" fmla="*/ 58 w 152"/>
                <a:gd name="T63" fmla="*/ 54 h 114"/>
                <a:gd name="T64" fmla="*/ 56 w 152"/>
                <a:gd name="T65" fmla="*/ 50 h 114"/>
                <a:gd name="T66" fmla="*/ 48 w 152"/>
                <a:gd name="T67" fmla="*/ 44 h 114"/>
                <a:gd name="T68" fmla="*/ 44 w 152"/>
                <a:gd name="T69" fmla="*/ 42 h 114"/>
                <a:gd name="T70" fmla="*/ 38 w 152"/>
                <a:gd name="T71" fmla="*/ 44 h 114"/>
                <a:gd name="T72" fmla="*/ 34 w 152"/>
                <a:gd name="T73" fmla="*/ 44 h 114"/>
                <a:gd name="T74" fmla="*/ 26 w 152"/>
                <a:gd name="T75" fmla="*/ 40 h 114"/>
                <a:gd name="T76" fmla="*/ 22 w 152"/>
                <a:gd name="T77" fmla="*/ 36 h 114"/>
                <a:gd name="T78" fmla="*/ 22 w 152"/>
                <a:gd name="T79" fmla="*/ 32 h 114"/>
                <a:gd name="T80" fmla="*/ 26 w 152"/>
                <a:gd name="T81" fmla="*/ 26 h 114"/>
                <a:gd name="T82" fmla="*/ 28 w 152"/>
                <a:gd name="T83" fmla="*/ 24 h 114"/>
                <a:gd name="T84" fmla="*/ 28 w 152"/>
                <a:gd name="T85" fmla="*/ 18 h 114"/>
                <a:gd name="T86" fmla="*/ 26 w 152"/>
                <a:gd name="T87" fmla="*/ 12 h 114"/>
                <a:gd name="T88" fmla="*/ 30 w 152"/>
                <a:gd name="T89" fmla="*/ 6 h 114"/>
                <a:gd name="T90" fmla="*/ 36 w 152"/>
                <a:gd name="T91" fmla="*/ 2 h 114"/>
                <a:gd name="T92" fmla="*/ 38 w 152"/>
                <a:gd name="T93" fmla="*/ 2 h 114"/>
                <a:gd name="T94" fmla="*/ 44 w 152"/>
                <a:gd name="T95" fmla="*/ 8 h 114"/>
                <a:gd name="T96" fmla="*/ 48 w 152"/>
                <a:gd name="T97" fmla="*/ 14 h 114"/>
                <a:gd name="T98" fmla="*/ 50 w 152"/>
                <a:gd name="T99" fmla="*/ 16 h 114"/>
                <a:gd name="T100" fmla="*/ 52 w 152"/>
                <a:gd name="T101" fmla="*/ 12 h 114"/>
                <a:gd name="T102" fmla="*/ 56 w 152"/>
                <a:gd name="T103" fmla="*/ 4 h 114"/>
                <a:gd name="T104" fmla="*/ 62 w 152"/>
                <a:gd name="T105" fmla="*/ 2 h 114"/>
                <a:gd name="T106" fmla="*/ 72 w 152"/>
                <a:gd name="T107" fmla="*/ 0 h 114"/>
                <a:gd name="T108" fmla="*/ 76 w 152"/>
                <a:gd name="T109" fmla="*/ 0 h 114"/>
                <a:gd name="T110" fmla="*/ 82 w 152"/>
                <a:gd name="T111" fmla="*/ 6 h 114"/>
                <a:gd name="T112" fmla="*/ 86 w 152"/>
                <a:gd name="T113" fmla="*/ 10 h 114"/>
                <a:gd name="T114" fmla="*/ 92 w 152"/>
                <a:gd name="T115" fmla="*/ 10 h 114"/>
                <a:gd name="T116" fmla="*/ 114 w 152"/>
                <a:gd name="T117" fmla="*/ 4 h 114"/>
                <a:gd name="T118" fmla="*/ 126 w 152"/>
                <a:gd name="T119" fmla="*/ 4 h 114"/>
                <a:gd name="T120" fmla="*/ 136 w 152"/>
                <a:gd name="T121" fmla="*/ 6 h 114"/>
                <a:gd name="T122" fmla="*/ 144 w 152"/>
                <a:gd name="T123" fmla="*/ 10 h 114"/>
                <a:gd name="T124" fmla="*/ 118 w 152"/>
                <a:gd name="T125" fmla="*/ 3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2" h="114">
                  <a:moveTo>
                    <a:pt x="118" y="32"/>
                  </a:moveTo>
                  <a:lnTo>
                    <a:pt x="118" y="32"/>
                  </a:lnTo>
                  <a:lnTo>
                    <a:pt x="118" y="34"/>
                  </a:lnTo>
                  <a:lnTo>
                    <a:pt x="120" y="34"/>
                  </a:lnTo>
                  <a:lnTo>
                    <a:pt x="120" y="34"/>
                  </a:lnTo>
                  <a:lnTo>
                    <a:pt x="120" y="34"/>
                  </a:lnTo>
                  <a:lnTo>
                    <a:pt x="122" y="34"/>
                  </a:lnTo>
                  <a:lnTo>
                    <a:pt x="124" y="36"/>
                  </a:lnTo>
                  <a:lnTo>
                    <a:pt x="126" y="36"/>
                  </a:lnTo>
                  <a:lnTo>
                    <a:pt x="128" y="36"/>
                  </a:lnTo>
                  <a:lnTo>
                    <a:pt x="130" y="36"/>
                  </a:lnTo>
                  <a:lnTo>
                    <a:pt x="130" y="38"/>
                  </a:lnTo>
                  <a:lnTo>
                    <a:pt x="130" y="38"/>
                  </a:lnTo>
                  <a:lnTo>
                    <a:pt x="132" y="40"/>
                  </a:lnTo>
                  <a:lnTo>
                    <a:pt x="132" y="42"/>
                  </a:lnTo>
                  <a:lnTo>
                    <a:pt x="132" y="44"/>
                  </a:lnTo>
                  <a:lnTo>
                    <a:pt x="132" y="46"/>
                  </a:lnTo>
                  <a:lnTo>
                    <a:pt x="134" y="50"/>
                  </a:lnTo>
                  <a:lnTo>
                    <a:pt x="134" y="52"/>
                  </a:lnTo>
                  <a:lnTo>
                    <a:pt x="134" y="56"/>
                  </a:lnTo>
                  <a:lnTo>
                    <a:pt x="134" y="58"/>
                  </a:lnTo>
                  <a:lnTo>
                    <a:pt x="134" y="60"/>
                  </a:lnTo>
                  <a:lnTo>
                    <a:pt x="134" y="64"/>
                  </a:lnTo>
                  <a:lnTo>
                    <a:pt x="132" y="66"/>
                  </a:lnTo>
                  <a:lnTo>
                    <a:pt x="132" y="70"/>
                  </a:lnTo>
                  <a:lnTo>
                    <a:pt x="132" y="72"/>
                  </a:lnTo>
                  <a:lnTo>
                    <a:pt x="130" y="74"/>
                  </a:lnTo>
                  <a:lnTo>
                    <a:pt x="130" y="76"/>
                  </a:lnTo>
                  <a:lnTo>
                    <a:pt x="128" y="78"/>
                  </a:lnTo>
                  <a:lnTo>
                    <a:pt x="128" y="78"/>
                  </a:lnTo>
                  <a:lnTo>
                    <a:pt x="128" y="80"/>
                  </a:lnTo>
                  <a:lnTo>
                    <a:pt x="126" y="80"/>
                  </a:lnTo>
                  <a:lnTo>
                    <a:pt x="126" y="80"/>
                  </a:lnTo>
                  <a:lnTo>
                    <a:pt x="124" y="82"/>
                  </a:lnTo>
                  <a:lnTo>
                    <a:pt x="120" y="82"/>
                  </a:lnTo>
                  <a:lnTo>
                    <a:pt x="118" y="82"/>
                  </a:lnTo>
                  <a:lnTo>
                    <a:pt x="118" y="84"/>
                  </a:lnTo>
                  <a:lnTo>
                    <a:pt x="116" y="84"/>
                  </a:lnTo>
                  <a:lnTo>
                    <a:pt x="116" y="86"/>
                  </a:lnTo>
                  <a:lnTo>
                    <a:pt x="116" y="88"/>
                  </a:lnTo>
                  <a:lnTo>
                    <a:pt x="114" y="90"/>
                  </a:lnTo>
                  <a:lnTo>
                    <a:pt x="114" y="92"/>
                  </a:lnTo>
                  <a:lnTo>
                    <a:pt x="112" y="92"/>
                  </a:lnTo>
                  <a:lnTo>
                    <a:pt x="112" y="92"/>
                  </a:lnTo>
                  <a:lnTo>
                    <a:pt x="110" y="94"/>
                  </a:lnTo>
                  <a:lnTo>
                    <a:pt x="108" y="94"/>
                  </a:lnTo>
                  <a:lnTo>
                    <a:pt x="106" y="94"/>
                  </a:lnTo>
                  <a:lnTo>
                    <a:pt x="104" y="94"/>
                  </a:lnTo>
                  <a:lnTo>
                    <a:pt x="100" y="94"/>
                  </a:lnTo>
                  <a:lnTo>
                    <a:pt x="96" y="94"/>
                  </a:lnTo>
                  <a:lnTo>
                    <a:pt x="94" y="94"/>
                  </a:lnTo>
                  <a:lnTo>
                    <a:pt x="92" y="94"/>
                  </a:lnTo>
                  <a:lnTo>
                    <a:pt x="90" y="96"/>
                  </a:lnTo>
                  <a:lnTo>
                    <a:pt x="90" y="96"/>
                  </a:lnTo>
                  <a:lnTo>
                    <a:pt x="88" y="96"/>
                  </a:lnTo>
                  <a:lnTo>
                    <a:pt x="88" y="98"/>
                  </a:lnTo>
                  <a:lnTo>
                    <a:pt x="88" y="98"/>
                  </a:lnTo>
                  <a:lnTo>
                    <a:pt x="86" y="98"/>
                  </a:lnTo>
                  <a:lnTo>
                    <a:pt x="88" y="100"/>
                  </a:lnTo>
                  <a:lnTo>
                    <a:pt x="88" y="100"/>
                  </a:lnTo>
                  <a:lnTo>
                    <a:pt x="88" y="102"/>
                  </a:lnTo>
                  <a:lnTo>
                    <a:pt x="88" y="104"/>
                  </a:lnTo>
                  <a:lnTo>
                    <a:pt x="88" y="106"/>
                  </a:lnTo>
                  <a:lnTo>
                    <a:pt x="88" y="106"/>
                  </a:lnTo>
                  <a:lnTo>
                    <a:pt x="88" y="108"/>
                  </a:lnTo>
                  <a:lnTo>
                    <a:pt x="88" y="108"/>
                  </a:lnTo>
                  <a:lnTo>
                    <a:pt x="86" y="110"/>
                  </a:lnTo>
                  <a:lnTo>
                    <a:pt x="84" y="114"/>
                  </a:lnTo>
                  <a:lnTo>
                    <a:pt x="82" y="114"/>
                  </a:lnTo>
                  <a:lnTo>
                    <a:pt x="82" y="108"/>
                  </a:lnTo>
                  <a:lnTo>
                    <a:pt x="80" y="104"/>
                  </a:lnTo>
                  <a:lnTo>
                    <a:pt x="78" y="96"/>
                  </a:lnTo>
                  <a:lnTo>
                    <a:pt x="78" y="94"/>
                  </a:lnTo>
                  <a:lnTo>
                    <a:pt x="76" y="90"/>
                  </a:lnTo>
                  <a:lnTo>
                    <a:pt x="76" y="88"/>
                  </a:lnTo>
                  <a:lnTo>
                    <a:pt x="74" y="84"/>
                  </a:lnTo>
                  <a:lnTo>
                    <a:pt x="72" y="82"/>
                  </a:lnTo>
                  <a:lnTo>
                    <a:pt x="72" y="80"/>
                  </a:lnTo>
                  <a:lnTo>
                    <a:pt x="72" y="80"/>
                  </a:lnTo>
                  <a:lnTo>
                    <a:pt x="70" y="78"/>
                  </a:lnTo>
                  <a:lnTo>
                    <a:pt x="70" y="78"/>
                  </a:lnTo>
                  <a:lnTo>
                    <a:pt x="70" y="78"/>
                  </a:lnTo>
                  <a:lnTo>
                    <a:pt x="68" y="78"/>
                  </a:lnTo>
                  <a:lnTo>
                    <a:pt x="68" y="78"/>
                  </a:lnTo>
                  <a:lnTo>
                    <a:pt x="66" y="78"/>
                  </a:lnTo>
                  <a:lnTo>
                    <a:pt x="66" y="78"/>
                  </a:lnTo>
                  <a:lnTo>
                    <a:pt x="64" y="78"/>
                  </a:lnTo>
                  <a:lnTo>
                    <a:pt x="64" y="80"/>
                  </a:lnTo>
                  <a:lnTo>
                    <a:pt x="62" y="80"/>
                  </a:lnTo>
                  <a:lnTo>
                    <a:pt x="60" y="82"/>
                  </a:lnTo>
                  <a:lnTo>
                    <a:pt x="56" y="86"/>
                  </a:lnTo>
                  <a:lnTo>
                    <a:pt x="54" y="88"/>
                  </a:lnTo>
                  <a:lnTo>
                    <a:pt x="52" y="90"/>
                  </a:lnTo>
                  <a:lnTo>
                    <a:pt x="52" y="90"/>
                  </a:lnTo>
                  <a:lnTo>
                    <a:pt x="50" y="90"/>
                  </a:lnTo>
                  <a:lnTo>
                    <a:pt x="48" y="90"/>
                  </a:lnTo>
                  <a:lnTo>
                    <a:pt x="44" y="92"/>
                  </a:lnTo>
                  <a:lnTo>
                    <a:pt x="40" y="92"/>
                  </a:lnTo>
                  <a:lnTo>
                    <a:pt x="36" y="92"/>
                  </a:lnTo>
                  <a:lnTo>
                    <a:pt x="34" y="92"/>
                  </a:lnTo>
                  <a:lnTo>
                    <a:pt x="32" y="92"/>
                  </a:lnTo>
                  <a:lnTo>
                    <a:pt x="28" y="92"/>
                  </a:lnTo>
                  <a:lnTo>
                    <a:pt x="22" y="90"/>
                  </a:lnTo>
                  <a:lnTo>
                    <a:pt x="16" y="88"/>
                  </a:lnTo>
                  <a:lnTo>
                    <a:pt x="4" y="86"/>
                  </a:lnTo>
                  <a:lnTo>
                    <a:pt x="0" y="86"/>
                  </a:lnTo>
                  <a:lnTo>
                    <a:pt x="8" y="80"/>
                  </a:lnTo>
                  <a:lnTo>
                    <a:pt x="12" y="76"/>
                  </a:lnTo>
                  <a:lnTo>
                    <a:pt x="16" y="74"/>
                  </a:lnTo>
                  <a:lnTo>
                    <a:pt x="18" y="74"/>
                  </a:lnTo>
                  <a:lnTo>
                    <a:pt x="20" y="72"/>
                  </a:lnTo>
                  <a:lnTo>
                    <a:pt x="22" y="72"/>
                  </a:lnTo>
                  <a:lnTo>
                    <a:pt x="26" y="70"/>
                  </a:lnTo>
                  <a:lnTo>
                    <a:pt x="30" y="70"/>
                  </a:lnTo>
                  <a:lnTo>
                    <a:pt x="36" y="68"/>
                  </a:lnTo>
                  <a:lnTo>
                    <a:pt x="40" y="66"/>
                  </a:lnTo>
                  <a:lnTo>
                    <a:pt x="46" y="66"/>
                  </a:lnTo>
                  <a:lnTo>
                    <a:pt x="48" y="64"/>
                  </a:lnTo>
                  <a:lnTo>
                    <a:pt x="50" y="64"/>
                  </a:lnTo>
                  <a:lnTo>
                    <a:pt x="52" y="62"/>
                  </a:lnTo>
                  <a:lnTo>
                    <a:pt x="52" y="62"/>
                  </a:lnTo>
                  <a:lnTo>
                    <a:pt x="54" y="60"/>
                  </a:lnTo>
                  <a:lnTo>
                    <a:pt x="54" y="60"/>
                  </a:lnTo>
                  <a:lnTo>
                    <a:pt x="54" y="58"/>
                  </a:lnTo>
                  <a:lnTo>
                    <a:pt x="56" y="58"/>
                  </a:lnTo>
                  <a:lnTo>
                    <a:pt x="56" y="56"/>
                  </a:lnTo>
                  <a:lnTo>
                    <a:pt x="58" y="56"/>
                  </a:lnTo>
                  <a:lnTo>
                    <a:pt x="58" y="54"/>
                  </a:lnTo>
                  <a:lnTo>
                    <a:pt x="58" y="54"/>
                  </a:lnTo>
                  <a:lnTo>
                    <a:pt x="58" y="52"/>
                  </a:lnTo>
                  <a:lnTo>
                    <a:pt x="56" y="52"/>
                  </a:lnTo>
                  <a:lnTo>
                    <a:pt x="56" y="50"/>
                  </a:lnTo>
                  <a:lnTo>
                    <a:pt x="54" y="48"/>
                  </a:lnTo>
                  <a:lnTo>
                    <a:pt x="52" y="46"/>
                  </a:lnTo>
                  <a:lnTo>
                    <a:pt x="50" y="44"/>
                  </a:lnTo>
                  <a:lnTo>
                    <a:pt x="48" y="44"/>
                  </a:lnTo>
                  <a:lnTo>
                    <a:pt x="46" y="42"/>
                  </a:lnTo>
                  <a:lnTo>
                    <a:pt x="46" y="42"/>
                  </a:lnTo>
                  <a:lnTo>
                    <a:pt x="44" y="42"/>
                  </a:lnTo>
                  <a:lnTo>
                    <a:pt x="44" y="42"/>
                  </a:lnTo>
                  <a:lnTo>
                    <a:pt x="42" y="42"/>
                  </a:lnTo>
                  <a:lnTo>
                    <a:pt x="40" y="42"/>
                  </a:lnTo>
                  <a:lnTo>
                    <a:pt x="40" y="44"/>
                  </a:lnTo>
                  <a:lnTo>
                    <a:pt x="38" y="44"/>
                  </a:lnTo>
                  <a:lnTo>
                    <a:pt x="36" y="44"/>
                  </a:lnTo>
                  <a:lnTo>
                    <a:pt x="34" y="44"/>
                  </a:lnTo>
                  <a:lnTo>
                    <a:pt x="34" y="44"/>
                  </a:lnTo>
                  <a:lnTo>
                    <a:pt x="34" y="44"/>
                  </a:lnTo>
                  <a:lnTo>
                    <a:pt x="32" y="44"/>
                  </a:lnTo>
                  <a:lnTo>
                    <a:pt x="30" y="42"/>
                  </a:lnTo>
                  <a:lnTo>
                    <a:pt x="28" y="42"/>
                  </a:lnTo>
                  <a:lnTo>
                    <a:pt x="26" y="40"/>
                  </a:lnTo>
                  <a:lnTo>
                    <a:pt x="24" y="38"/>
                  </a:lnTo>
                  <a:lnTo>
                    <a:pt x="22" y="36"/>
                  </a:lnTo>
                  <a:lnTo>
                    <a:pt x="22" y="36"/>
                  </a:lnTo>
                  <a:lnTo>
                    <a:pt x="22" y="36"/>
                  </a:lnTo>
                  <a:lnTo>
                    <a:pt x="22" y="34"/>
                  </a:lnTo>
                  <a:lnTo>
                    <a:pt x="22" y="34"/>
                  </a:lnTo>
                  <a:lnTo>
                    <a:pt x="22" y="34"/>
                  </a:lnTo>
                  <a:lnTo>
                    <a:pt x="22" y="32"/>
                  </a:lnTo>
                  <a:lnTo>
                    <a:pt x="22" y="32"/>
                  </a:lnTo>
                  <a:lnTo>
                    <a:pt x="24" y="30"/>
                  </a:lnTo>
                  <a:lnTo>
                    <a:pt x="24" y="28"/>
                  </a:lnTo>
                  <a:lnTo>
                    <a:pt x="26" y="26"/>
                  </a:lnTo>
                  <a:lnTo>
                    <a:pt x="28" y="24"/>
                  </a:lnTo>
                  <a:lnTo>
                    <a:pt x="28" y="24"/>
                  </a:lnTo>
                  <a:lnTo>
                    <a:pt x="28" y="24"/>
                  </a:lnTo>
                  <a:lnTo>
                    <a:pt x="28" y="24"/>
                  </a:lnTo>
                  <a:lnTo>
                    <a:pt x="28" y="22"/>
                  </a:lnTo>
                  <a:lnTo>
                    <a:pt x="28" y="20"/>
                  </a:lnTo>
                  <a:lnTo>
                    <a:pt x="28" y="18"/>
                  </a:lnTo>
                  <a:lnTo>
                    <a:pt x="28" y="18"/>
                  </a:lnTo>
                  <a:lnTo>
                    <a:pt x="26" y="16"/>
                  </a:lnTo>
                  <a:lnTo>
                    <a:pt x="26" y="14"/>
                  </a:lnTo>
                  <a:lnTo>
                    <a:pt x="26" y="12"/>
                  </a:lnTo>
                  <a:lnTo>
                    <a:pt x="26" y="12"/>
                  </a:lnTo>
                  <a:lnTo>
                    <a:pt x="26" y="10"/>
                  </a:lnTo>
                  <a:lnTo>
                    <a:pt x="26" y="10"/>
                  </a:lnTo>
                  <a:lnTo>
                    <a:pt x="28" y="8"/>
                  </a:lnTo>
                  <a:lnTo>
                    <a:pt x="30" y="6"/>
                  </a:lnTo>
                  <a:lnTo>
                    <a:pt x="30" y="6"/>
                  </a:lnTo>
                  <a:lnTo>
                    <a:pt x="32" y="4"/>
                  </a:lnTo>
                  <a:lnTo>
                    <a:pt x="34" y="2"/>
                  </a:lnTo>
                  <a:lnTo>
                    <a:pt x="36" y="2"/>
                  </a:lnTo>
                  <a:lnTo>
                    <a:pt x="36" y="2"/>
                  </a:lnTo>
                  <a:lnTo>
                    <a:pt x="36" y="2"/>
                  </a:lnTo>
                  <a:lnTo>
                    <a:pt x="38" y="2"/>
                  </a:lnTo>
                  <a:lnTo>
                    <a:pt x="38" y="2"/>
                  </a:lnTo>
                  <a:lnTo>
                    <a:pt x="40" y="4"/>
                  </a:lnTo>
                  <a:lnTo>
                    <a:pt x="40" y="4"/>
                  </a:lnTo>
                  <a:lnTo>
                    <a:pt x="42" y="6"/>
                  </a:lnTo>
                  <a:lnTo>
                    <a:pt x="44" y="8"/>
                  </a:lnTo>
                  <a:lnTo>
                    <a:pt x="46" y="12"/>
                  </a:lnTo>
                  <a:lnTo>
                    <a:pt x="46" y="12"/>
                  </a:lnTo>
                  <a:lnTo>
                    <a:pt x="46" y="14"/>
                  </a:lnTo>
                  <a:lnTo>
                    <a:pt x="48" y="14"/>
                  </a:lnTo>
                  <a:lnTo>
                    <a:pt x="48" y="16"/>
                  </a:lnTo>
                  <a:lnTo>
                    <a:pt x="50" y="16"/>
                  </a:lnTo>
                  <a:lnTo>
                    <a:pt x="50" y="16"/>
                  </a:lnTo>
                  <a:lnTo>
                    <a:pt x="50" y="16"/>
                  </a:lnTo>
                  <a:lnTo>
                    <a:pt x="52" y="14"/>
                  </a:lnTo>
                  <a:lnTo>
                    <a:pt x="52" y="14"/>
                  </a:lnTo>
                  <a:lnTo>
                    <a:pt x="52" y="14"/>
                  </a:lnTo>
                  <a:lnTo>
                    <a:pt x="52" y="12"/>
                  </a:lnTo>
                  <a:lnTo>
                    <a:pt x="54" y="10"/>
                  </a:lnTo>
                  <a:lnTo>
                    <a:pt x="54" y="6"/>
                  </a:lnTo>
                  <a:lnTo>
                    <a:pt x="56" y="6"/>
                  </a:lnTo>
                  <a:lnTo>
                    <a:pt x="56" y="4"/>
                  </a:lnTo>
                  <a:lnTo>
                    <a:pt x="56" y="4"/>
                  </a:lnTo>
                  <a:lnTo>
                    <a:pt x="58" y="4"/>
                  </a:lnTo>
                  <a:lnTo>
                    <a:pt x="60" y="2"/>
                  </a:lnTo>
                  <a:lnTo>
                    <a:pt x="62" y="2"/>
                  </a:lnTo>
                  <a:lnTo>
                    <a:pt x="64" y="0"/>
                  </a:lnTo>
                  <a:lnTo>
                    <a:pt x="68" y="0"/>
                  </a:lnTo>
                  <a:lnTo>
                    <a:pt x="70" y="0"/>
                  </a:lnTo>
                  <a:lnTo>
                    <a:pt x="72" y="0"/>
                  </a:lnTo>
                  <a:lnTo>
                    <a:pt x="74" y="0"/>
                  </a:lnTo>
                  <a:lnTo>
                    <a:pt x="74" y="0"/>
                  </a:lnTo>
                  <a:lnTo>
                    <a:pt x="74" y="0"/>
                  </a:lnTo>
                  <a:lnTo>
                    <a:pt x="76" y="0"/>
                  </a:lnTo>
                  <a:lnTo>
                    <a:pt x="76" y="2"/>
                  </a:lnTo>
                  <a:lnTo>
                    <a:pt x="78" y="2"/>
                  </a:lnTo>
                  <a:lnTo>
                    <a:pt x="80" y="4"/>
                  </a:lnTo>
                  <a:lnTo>
                    <a:pt x="82" y="6"/>
                  </a:lnTo>
                  <a:lnTo>
                    <a:pt x="82" y="8"/>
                  </a:lnTo>
                  <a:lnTo>
                    <a:pt x="84" y="8"/>
                  </a:lnTo>
                  <a:lnTo>
                    <a:pt x="84" y="8"/>
                  </a:lnTo>
                  <a:lnTo>
                    <a:pt x="86" y="10"/>
                  </a:lnTo>
                  <a:lnTo>
                    <a:pt x="86" y="10"/>
                  </a:lnTo>
                  <a:lnTo>
                    <a:pt x="88" y="10"/>
                  </a:lnTo>
                  <a:lnTo>
                    <a:pt x="90" y="10"/>
                  </a:lnTo>
                  <a:lnTo>
                    <a:pt x="92" y="10"/>
                  </a:lnTo>
                  <a:lnTo>
                    <a:pt x="96" y="8"/>
                  </a:lnTo>
                  <a:lnTo>
                    <a:pt x="100" y="8"/>
                  </a:lnTo>
                  <a:lnTo>
                    <a:pt x="110" y="6"/>
                  </a:lnTo>
                  <a:lnTo>
                    <a:pt x="114" y="4"/>
                  </a:lnTo>
                  <a:lnTo>
                    <a:pt x="114" y="4"/>
                  </a:lnTo>
                  <a:lnTo>
                    <a:pt x="116" y="4"/>
                  </a:lnTo>
                  <a:lnTo>
                    <a:pt x="120" y="4"/>
                  </a:lnTo>
                  <a:lnTo>
                    <a:pt x="126" y="4"/>
                  </a:lnTo>
                  <a:lnTo>
                    <a:pt x="128" y="4"/>
                  </a:lnTo>
                  <a:lnTo>
                    <a:pt x="132" y="4"/>
                  </a:lnTo>
                  <a:lnTo>
                    <a:pt x="134" y="6"/>
                  </a:lnTo>
                  <a:lnTo>
                    <a:pt x="136" y="6"/>
                  </a:lnTo>
                  <a:lnTo>
                    <a:pt x="136" y="6"/>
                  </a:lnTo>
                  <a:lnTo>
                    <a:pt x="138" y="6"/>
                  </a:lnTo>
                  <a:lnTo>
                    <a:pt x="140" y="8"/>
                  </a:lnTo>
                  <a:lnTo>
                    <a:pt x="144" y="10"/>
                  </a:lnTo>
                  <a:lnTo>
                    <a:pt x="146" y="12"/>
                  </a:lnTo>
                  <a:lnTo>
                    <a:pt x="150" y="16"/>
                  </a:lnTo>
                  <a:lnTo>
                    <a:pt x="152" y="18"/>
                  </a:lnTo>
                  <a:lnTo>
                    <a:pt x="118" y="3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40" name="Freeform 50"/>
            <p:cNvSpPr>
              <a:spLocks/>
            </p:cNvSpPr>
            <p:nvPr/>
          </p:nvSpPr>
          <p:spPr bwMode="auto">
            <a:xfrm>
              <a:off x="7802724" y="2578835"/>
              <a:ext cx="313989" cy="235483"/>
            </a:xfrm>
            <a:custGeom>
              <a:avLst/>
              <a:gdLst>
                <a:gd name="T0" fmla="*/ 120 w 152"/>
                <a:gd name="T1" fmla="*/ 34 h 114"/>
                <a:gd name="T2" fmla="*/ 124 w 152"/>
                <a:gd name="T3" fmla="*/ 36 h 114"/>
                <a:gd name="T4" fmla="*/ 130 w 152"/>
                <a:gd name="T5" fmla="*/ 38 h 114"/>
                <a:gd name="T6" fmla="*/ 132 w 152"/>
                <a:gd name="T7" fmla="*/ 44 h 114"/>
                <a:gd name="T8" fmla="*/ 134 w 152"/>
                <a:gd name="T9" fmla="*/ 56 h 114"/>
                <a:gd name="T10" fmla="*/ 132 w 152"/>
                <a:gd name="T11" fmla="*/ 66 h 114"/>
                <a:gd name="T12" fmla="*/ 130 w 152"/>
                <a:gd name="T13" fmla="*/ 76 h 114"/>
                <a:gd name="T14" fmla="*/ 126 w 152"/>
                <a:gd name="T15" fmla="*/ 80 h 114"/>
                <a:gd name="T16" fmla="*/ 118 w 152"/>
                <a:gd name="T17" fmla="*/ 82 h 114"/>
                <a:gd name="T18" fmla="*/ 116 w 152"/>
                <a:gd name="T19" fmla="*/ 88 h 114"/>
                <a:gd name="T20" fmla="*/ 112 w 152"/>
                <a:gd name="T21" fmla="*/ 92 h 114"/>
                <a:gd name="T22" fmla="*/ 104 w 152"/>
                <a:gd name="T23" fmla="*/ 94 h 114"/>
                <a:gd name="T24" fmla="*/ 92 w 152"/>
                <a:gd name="T25" fmla="*/ 94 h 114"/>
                <a:gd name="T26" fmla="*/ 88 w 152"/>
                <a:gd name="T27" fmla="*/ 98 h 114"/>
                <a:gd name="T28" fmla="*/ 88 w 152"/>
                <a:gd name="T29" fmla="*/ 100 h 114"/>
                <a:gd name="T30" fmla="*/ 88 w 152"/>
                <a:gd name="T31" fmla="*/ 106 h 114"/>
                <a:gd name="T32" fmla="*/ 84 w 152"/>
                <a:gd name="T33" fmla="*/ 114 h 114"/>
                <a:gd name="T34" fmla="*/ 78 w 152"/>
                <a:gd name="T35" fmla="*/ 96 h 114"/>
                <a:gd name="T36" fmla="*/ 74 w 152"/>
                <a:gd name="T37" fmla="*/ 84 h 114"/>
                <a:gd name="T38" fmla="*/ 70 w 152"/>
                <a:gd name="T39" fmla="*/ 78 h 114"/>
                <a:gd name="T40" fmla="*/ 68 w 152"/>
                <a:gd name="T41" fmla="*/ 78 h 114"/>
                <a:gd name="T42" fmla="*/ 64 w 152"/>
                <a:gd name="T43" fmla="*/ 80 h 114"/>
                <a:gd name="T44" fmla="*/ 54 w 152"/>
                <a:gd name="T45" fmla="*/ 88 h 114"/>
                <a:gd name="T46" fmla="*/ 48 w 152"/>
                <a:gd name="T47" fmla="*/ 90 h 114"/>
                <a:gd name="T48" fmla="*/ 34 w 152"/>
                <a:gd name="T49" fmla="*/ 92 h 114"/>
                <a:gd name="T50" fmla="*/ 16 w 152"/>
                <a:gd name="T51" fmla="*/ 88 h 114"/>
                <a:gd name="T52" fmla="*/ 12 w 152"/>
                <a:gd name="T53" fmla="*/ 76 h 114"/>
                <a:gd name="T54" fmla="*/ 22 w 152"/>
                <a:gd name="T55" fmla="*/ 72 h 114"/>
                <a:gd name="T56" fmla="*/ 40 w 152"/>
                <a:gd name="T57" fmla="*/ 66 h 114"/>
                <a:gd name="T58" fmla="*/ 52 w 152"/>
                <a:gd name="T59" fmla="*/ 62 h 114"/>
                <a:gd name="T60" fmla="*/ 54 w 152"/>
                <a:gd name="T61" fmla="*/ 58 h 114"/>
                <a:gd name="T62" fmla="*/ 58 w 152"/>
                <a:gd name="T63" fmla="*/ 54 h 114"/>
                <a:gd name="T64" fmla="*/ 56 w 152"/>
                <a:gd name="T65" fmla="*/ 50 h 114"/>
                <a:gd name="T66" fmla="*/ 48 w 152"/>
                <a:gd name="T67" fmla="*/ 44 h 114"/>
                <a:gd name="T68" fmla="*/ 44 w 152"/>
                <a:gd name="T69" fmla="*/ 42 h 114"/>
                <a:gd name="T70" fmla="*/ 38 w 152"/>
                <a:gd name="T71" fmla="*/ 44 h 114"/>
                <a:gd name="T72" fmla="*/ 34 w 152"/>
                <a:gd name="T73" fmla="*/ 44 h 114"/>
                <a:gd name="T74" fmla="*/ 26 w 152"/>
                <a:gd name="T75" fmla="*/ 40 h 114"/>
                <a:gd name="T76" fmla="*/ 22 w 152"/>
                <a:gd name="T77" fmla="*/ 36 h 114"/>
                <a:gd name="T78" fmla="*/ 22 w 152"/>
                <a:gd name="T79" fmla="*/ 32 h 114"/>
                <a:gd name="T80" fmla="*/ 26 w 152"/>
                <a:gd name="T81" fmla="*/ 26 h 114"/>
                <a:gd name="T82" fmla="*/ 28 w 152"/>
                <a:gd name="T83" fmla="*/ 24 h 114"/>
                <a:gd name="T84" fmla="*/ 28 w 152"/>
                <a:gd name="T85" fmla="*/ 18 h 114"/>
                <a:gd name="T86" fmla="*/ 26 w 152"/>
                <a:gd name="T87" fmla="*/ 12 h 114"/>
                <a:gd name="T88" fmla="*/ 30 w 152"/>
                <a:gd name="T89" fmla="*/ 6 h 114"/>
                <a:gd name="T90" fmla="*/ 36 w 152"/>
                <a:gd name="T91" fmla="*/ 2 h 114"/>
                <a:gd name="T92" fmla="*/ 38 w 152"/>
                <a:gd name="T93" fmla="*/ 2 h 114"/>
                <a:gd name="T94" fmla="*/ 44 w 152"/>
                <a:gd name="T95" fmla="*/ 8 h 114"/>
                <a:gd name="T96" fmla="*/ 48 w 152"/>
                <a:gd name="T97" fmla="*/ 14 h 114"/>
                <a:gd name="T98" fmla="*/ 50 w 152"/>
                <a:gd name="T99" fmla="*/ 16 h 114"/>
                <a:gd name="T100" fmla="*/ 52 w 152"/>
                <a:gd name="T101" fmla="*/ 12 h 114"/>
                <a:gd name="T102" fmla="*/ 56 w 152"/>
                <a:gd name="T103" fmla="*/ 4 h 114"/>
                <a:gd name="T104" fmla="*/ 62 w 152"/>
                <a:gd name="T105" fmla="*/ 2 h 114"/>
                <a:gd name="T106" fmla="*/ 72 w 152"/>
                <a:gd name="T107" fmla="*/ 0 h 114"/>
                <a:gd name="T108" fmla="*/ 76 w 152"/>
                <a:gd name="T109" fmla="*/ 0 h 114"/>
                <a:gd name="T110" fmla="*/ 82 w 152"/>
                <a:gd name="T111" fmla="*/ 6 h 114"/>
                <a:gd name="T112" fmla="*/ 86 w 152"/>
                <a:gd name="T113" fmla="*/ 10 h 114"/>
                <a:gd name="T114" fmla="*/ 92 w 152"/>
                <a:gd name="T115" fmla="*/ 10 h 114"/>
                <a:gd name="T116" fmla="*/ 114 w 152"/>
                <a:gd name="T117" fmla="*/ 4 h 114"/>
                <a:gd name="T118" fmla="*/ 126 w 152"/>
                <a:gd name="T119" fmla="*/ 4 h 114"/>
                <a:gd name="T120" fmla="*/ 136 w 152"/>
                <a:gd name="T121" fmla="*/ 6 h 114"/>
                <a:gd name="T122" fmla="*/ 144 w 152"/>
                <a:gd name="T123" fmla="*/ 10 h 114"/>
                <a:gd name="T124" fmla="*/ 118 w 152"/>
                <a:gd name="T125" fmla="*/ 3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2" h="114">
                  <a:moveTo>
                    <a:pt x="118" y="32"/>
                  </a:moveTo>
                  <a:lnTo>
                    <a:pt x="118" y="32"/>
                  </a:lnTo>
                  <a:lnTo>
                    <a:pt x="118" y="34"/>
                  </a:lnTo>
                  <a:lnTo>
                    <a:pt x="120" y="34"/>
                  </a:lnTo>
                  <a:lnTo>
                    <a:pt x="120" y="34"/>
                  </a:lnTo>
                  <a:lnTo>
                    <a:pt x="120" y="34"/>
                  </a:lnTo>
                  <a:lnTo>
                    <a:pt x="122" y="34"/>
                  </a:lnTo>
                  <a:lnTo>
                    <a:pt x="124" y="36"/>
                  </a:lnTo>
                  <a:lnTo>
                    <a:pt x="126" y="36"/>
                  </a:lnTo>
                  <a:lnTo>
                    <a:pt x="128" y="36"/>
                  </a:lnTo>
                  <a:lnTo>
                    <a:pt x="130" y="36"/>
                  </a:lnTo>
                  <a:lnTo>
                    <a:pt x="130" y="38"/>
                  </a:lnTo>
                  <a:lnTo>
                    <a:pt x="130" y="38"/>
                  </a:lnTo>
                  <a:lnTo>
                    <a:pt x="132" y="40"/>
                  </a:lnTo>
                  <a:lnTo>
                    <a:pt x="132" y="42"/>
                  </a:lnTo>
                  <a:lnTo>
                    <a:pt x="132" y="44"/>
                  </a:lnTo>
                  <a:lnTo>
                    <a:pt x="132" y="46"/>
                  </a:lnTo>
                  <a:lnTo>
                    <a:pt x="134" y="50"/>
                  </a:lnTo>
                  <a:lnTo>
                    <a:pt x="134" y="52"/>
                  </a:lnTo>
                  <a:lnTo>
                    <a:pt x="134" y="56"/>
                  </a:lnTo>
                  <a:lnTo>
                    <a:pt x="134" y="58"/>
                  </a:lnTo>
                  <a:lnTo>
                    <a:pt x="134" y="60"/>
                  </a:lnTo>
                  <a:lnTo>
                    <a:pt x="134" y="64"/>
                  </a:lnTo>
                  <a:lnTo>
                    <a:pt x="132" y="66"/>
                  </a:lnTo>
                  <a:lnTo>
                    <a:pt x="132" y="70"/>
                  </a:lnTo>
                  <a:lnTo>
                    <a:pt x="132" y="72"/>
                  </a:lnTo>
                  <a:lnTo>
                    <a:pt x="130" y="74"/>
                  </a:lnTo>
                  <a:lnTo>
                    <a:pt x="130" y="76"/>
                  </a:lnTo>
                  <a:lnTo>
                    <a:pt x="128" y="78"/>
                  </a:lnTo>
                  <a:lnTo>
                    <a:pt x="128" y="78"/>
                  </a:lnTo>
                  <a:lnTo>
                    <a:pt x="128" y="80"/>
                  </a:lnTo>
                  <a:lnTo>
                    <a:pt x="126" y="80"/>
                  </a:lnTo>
                  <a:lnTo>
                    <a:pt x="126" y="80"/>
                  </a:lnTo>
                  <a:lnTo>
                    <a:pt x="124" y="82"/>
                  </a:lnTo>
                  <a:lnTo>
                    <a:pt x="120" y="82"/>
                  </a:lnTo>
                  <a:lnTo>
                    <a:pt x="118" y="82"/>
                  </a:lnTo>
                  <a:lnTo>
                    <a:pt x="118" y="84"/>
                  </a:lnTo>
                  <a:lnTo>
                    <a:pt x="116" y="84"/>
                  </a:lnTo>
                  <a:lnTo>
                    <a:pt x="116" y="86"/>
                  </a:lnTo>
                  <a:lnTo>
                    <a:pt x="116" y="88"/>
                  </a:lnTo>
                  <a:lnTo>
                    <a:pt x="114" y="90"/>
                  </a:lnTo>
                  <a:lnTo>
                    <a:pt x="114" y="92"/>
                  </a:lnTo>
                  <a:lnTo>
                    <a:pt x="112" y="92"/>
                  </a:lnTo>
                  <a:lnTo>
                    <a:pt x="112" y="92"/>
                  </a:lnTo>
                  <a:lnTo>
                    <a:pt x="110" y="94"/>
                  </a:lnTo>
                  <a:lnTo>
                    <a:pt x="108" y="94"/>
                  </a:lnTo>
                  <a:lnTo>
                    <a:pt x="106" y="94"/>
                  </a:lnTo>
                  <a:lnTo>
                    <a:pt x="104" y="94"/>
                  </a:lnTo>
                  <a:lnTo>
                    <a:pt x="100" y="94"/>
                  </a:lnTo>
                  <a:lnTo>
                    <a:pt x="96" y="94"/>
                  </a:lnTo>
                  <a:lnTo>
                    <a:pt x="94" y="94"/>
                  </a:lnTo>
                  <a:lnTo>
                    <a:pt x="92" y="94"/>
                  </a:lnTo>
                  <a:lnTo>
                    <a:pt x="90" y="96"/>
                  </a:lnTo>
                  <a:lnTo>
                    <a:pt x="90" y="96"/>
                  </a:lnTo>
                  <a:lnTo>
                    <a:pt x="88" y="96"/>
                  </a:lnTo>
                  <a:lnTo>
                    <a:pt x="88" y="98"/>
                  </a:lnTo>
                  <a:lnTo>
                    <a:pt x="88" y="98"/>
                  </a:lnTo>
                  <a:lnTo>
                    <a:pt x="86" y="98"/>
                  </a:lnTo>
                  <a:lnTo>
                    <a:pt x="88" y="100"/>
                  </a:lnTo>
                  <a:lnTo>
                    <a:pt x="88" y="100"/>
                  </a:lnTo>
                  <a:lnTo>
                    <a:pt x="88" y="102"/>
                  </a:lnTo>
                  <a:lnTo>
                    <a:pt x="88" y="104"/>
                  </a:lnTo>
                  <a:lnTo>
                    <a:pt x="88" y="106"/>
                  </a:lnTo>
                  <a:lnTo>
                    <a:pt x="88" y="106"/>
                  </a:lnTo>
                  <a:lnTo>
                    <a:pt x="88" y="108"/>
                  </a:lnTo>
                  <a:lnTo>
                    <a:pt x="88" y="108"/>
                  </a:lnTo>
                  <a:lnTo>
                    <a:pt x="86" y="110"/>
                  </a:lnTo>
                  <a:lnTo>
                    <a:pt x="84" y="114"/>
                  </a:lnTo>
                  <a:lnTo>
                    <a:pt x="82" y="114"/>
                  </a:lnTo>
                  <a:lnTo>
                    <a:pt x="82" y="108"/>
                  </a:lnTo>
                  <a:lnTo>
                    <a:pt x="80" y="104"/>
                  </a:lnTo>
                  <a:lnTo>
                    <a:pt x="78" y="96"/>
                  </a:lnTo>
                  <a:lnTo>
                    <a:pt x="78" y="94"/>
                  </a:lnTo>
                  <a:lnTo>
                    <a:pt x="76" y="90"/>
                  </a:lnTo>
                  <a:lnTo>
                    <a:pt x="76" y="88"/>
                  </a:lnTo>
                  <a:lnTo>
                    <a:pt x="74" y="84"/>
                  </a:lnTo>
                  <a:lnTo>
                    <a:pt x="72" y="82"/>
                  </a:lnTo>
                  <a:lnTo>
                    <a:pt x="72" y="80"/>
                  </a:lnTo>
                  <a:lnTo>
                    <a:pt x="72" y="80"/>
                  </a:lnTo>
                  <a:lnTo>
                    <a:pt x="70" y="78"/>
                  </a:lnTo>
                  <a:lnTo>
                    <a:pt x="70" y="78"/>
                  </a:lnTo>
                  <a:lnTo>
                    <a:pt x="70" y="78"/>
                  </a:lnTo>
                  <a:lnTo>
                    <a:pt x="68" y="78"/>
                  </a:lnTo>
                  <a:lnTo>
                    <a:pt x="68" y="78"/>
                  </a:lnTo>
                  <a:lnTo>
                    <a:pt x="66" y="78"/>
                  </a:lnTo>
                  <a:lnTo>
                    <a:pt x="66" y="78"/>
                  </a:lnTo>
                  <a:lnTo>
                    <a:pt x="64" y="78"/>
                  </a:lnTo>
                  <a:lnTo>
                    <a:pt x="64" y="80"/>
                  </a:lnTo>
                  <a:lnTo>
                    <a:pt x="62" y="80"/>
                  </a:lnTo>
                  <a:lnTo>
                    <a:pt x="60" y="82"/>
                  </a:lnTo>
                  <a:lnTo>
                    <a:pt x="56" y="86"/>
                  </a:lnTo>
                  <a:lnTo>
                    <a:pt x="54" y="88"/>
                  </a:lnTo>
                  <a:lnTo>
                    <a:pt x="52" y="90"/>
                  </a:lnTo>
                  <a:lnTo>
                    <a:pt x="52" y="90"/>
                  </a:lnTo>
                  <a:lnTo>
                    <a:pt x="50" y="90"/>
                  </a:lnTo>
                  <a:lnTo>
                    <a:pt x="48" y="90"/>
                  </a:lnTo>
                  <a:lnTo>
                    <a:pt x="44" y="92"/>
                  </a:lnTo>
                  <a:lnTo>
                    <a:pt x="40" y="92"/>
                  </a:lnTo>
                  <a:lnTo>
                    <a:pt x="36" y="92"/>
                  </a:lnTo>
                  <a:lnTo>
                    <a:pt x="34" y="92"/>
                  </a:lnTo>
                  <a:lnTo>
                    <a:pt x="32" y="92"/>
                  </a:lnTo>
                  <a:lnTo>
                    <a:pt x="28" y="92"/>
                  </a:lnTo>
                  <a:lnTo>
                    <a:pt x="22" y="90"/>
                  </a:lnTo>
                  <a:lnTo>
                    <a:pt x="16" y="88"/>
                  </a:lnTo>
                  <a:lnTo>
                    <a:pt x="4" y="86"/>
                  </a:lnTo>
                  <a:lnTo>
                    <a:pt x="0" y="86"/>
                  </a:lnTo>
                  <a:lnTo>
                    <a:pt x="8" y="80"/>
                  </a:lnTo>
                  <a:lnTo>
                    <a:pt x="12" y="76"/>
                  </a:lnTo>
                  <a:lnTo>
                    <a:pt x="16" y="74"/>
                  </a:lnTo>
                  <a:lnTo>
                    <a:pt x="18" y="74"/>
                  </a:lnTo>
                  <a:lnTo>
                    <a:pt x="20" y="72"/>
                  </a:lnTo>
                  <a:lnTo>
                    <a:pt x="22" y="72"/>
                  </a:lnTo>
                  <a:lnTo>
                    <a:pt x="26" y="70"/>
                  </a:lnTo>
                  <a:lnTo>
                    <a:pt x="30" y="70"/>
                  </a:lnTo>
                  <a:lnTo>
                    <a:pt x="36" y="68"/>
                  </a:lnTo>
                  <a:lnTo>
                    <a:pt x="40" y="66"/>
                  </a:lnTo>
                  <a:lnTo>
                    <a:pt x="46" y="66"/>
                  </a:lnTo>
                  <a:lnTo>
                    <a:pt x="48" y="64"/>
                  </a:lnTo>
                  <a:lnTo>
                    <a:pt x="50" y="64"/>
                  </a:lnTo>
                  <a:lnTo>
                    <a:pt x="52" y="62"/>
                  </a:lnTo>
                  <a:lnTo>
                    <a:pt x="52" y="62"/>
                  </a:lnTo>
                  <a:lnTo>
                    <a:pt x="54" y="60"/>
                  </a:lnTo>
                  <a:lnTo>
                    <a:pt x="54" y="60"/>
                  </a:lnTo>
                  <a:lnTo>
                    <a:pt x="54" y="58"/>
                  </a:lnTo>
                  <a:lnTo>
                    <a:pt x="56" y="58"/>
                  </a:lnTo>
                  <a:lnTo>
                    <a:pt x="56" y="56"/>
                  </a:lnTo>
                  <a:lnTo>
                    <a:pt x="58" y="56"/>
                  </a:lnTo>
                  <a:lnTo>
                    <a:pt x="58" y="54"/>
                  </a:lnTo>
                  <a:lnTo>
                    <a:pt x="58" y="54"/>
                  </a:lnTo>
                  <a:lnTo>
                    <a:pt x="58" y="52"/>
                  </a:lnTo>
                  <a:lnTo>
                    <a:pt x="56" y="52"/>
                  </a:lnTo>
                  <a:lnTo>
                    <a:pt x="56" y="50"/>
                  </a:lnTo>
                  <a:lnTo>
                    <a:pt x="54" y="48"/>
                  </a:lnTo>
                  <a:lnTo>
                    <a:pt x="52" y="46"/>
                  </a:lnTo>
                  <a:lnTo>
                    <a:pt x="50" y="44"/>
                  </a:lnTo>
                  <a:lnTo>
                    <a:pt x="48" y="44"/>
                  </a:lnTo>
                  <a:lnTo>
                    <a:pt x="46" y="42"/>
                  </a:lnTo>
                  <a:lnTo>
                    <a:pt x="46" y="42"/>
                  </a:lnTo>
                  <a:lnTo>
                    <a:pt x="44" y="42"/>
                  </a:lnTo>
                  <a:lnTo>
                    <a:pt x="44" y="42"/>
                  </a:lnTo>
                  <a:lnTo>
                    <a:pt x="42" y="42"/>
                  </a:lnTo>
                  <a:lnTo>
                    <a:pt x="40" y="42"/>
                  </a:lnTo>
                  <a:lnTo>
                    <a:pt x="40" y="44"/>
                  </a:lnTo>
                  <a:lnTo>
                    <a:pt x="38" y="44"/>
                  </a:lnTo>
                  <a:lnTo>
                    <a:pt x="36" y="44"/>
                  </a:lnTo>
                  <a:lnTo>
                    <a:pt x="34" y="44"/>
                  </a:lnTo>
                  <a:lnTo>
                    <a:pt x="34" y="44"/>
                  </a:lnTo>
                  <a:lnTo>
                    <a:pt x="34" y="44"/>
                  </a:lnTo>
                  <a:lnTo>
                    <a:pt x="32" y="44"/>
                  </a:lnTo>
                  <a:lnTo>
                    <a:pt x="30" y="42"/>
                  </a:lnTo>
                  <a:lnTo>
                    <a:pt x="28" y="42"/>
                  </a:lnTo>
                  <a:lnTo>
                    <a:pt x="26" y="40"/>
                  </a:lnTo>
                  <a:lnTo>
                    <a:pt x="24" y="38"/>
                  </a:lnTo>
                  <a:lnTo>
                    <a:pt x="22" y="36"/>
                  </a:lnTo>
                  <a:lnTo>
                    <a:pt x="22" y="36"/>
                  </a:lnTo>
                  <a:lnTo>
                    <a:pt x="22" y="36"/>
                  </a:lnTo>
                  <a:lnTo>
                    <a:pt x="22" y="34"/>
                  </a:lnTo>
                  <a:lnTo>
                    <a:pt x="22" y="34"/>
                  </a:lnTo>
                  <a:lnTo>
                    <a:pt x="22" y="34"/>
                  </a:lnTo>
                  <a:lnTo>
                    <a:pt x="22" y="32"/>
                  </a:lnTo>
                  <a:lnTo>
                    <a:pt x="22" y="32"/>
                  </a:lnTo>
                  <a:lnTo>
                    <a:pt x="24" y="30"/>
                  </a:lnTo>
                  <a:lnTo>
                    <a:pt x="24" y="28"/>
                  </a:lnTo>
                  <a:lnTo>
                    <a:pt x="26" y="26"/>
                  </a:lnTo>
                  <a:lnTo>
                    <a:pt x="28" y="24"/>
                  </a:lnTo>
                  <a:lnTo>
                    <a:pt x="28" y="24"/>
                  </a:lnTo>
                  <a:lnTo>
                    <a:pt x="28" y="24"/>
                  </a:lnTo>
                  <a:lnTo>
                    <a:pt x="28" y="24"/>
                  </a:lnTo>
                  <a:lnTo>
                    <a:pt x="28" y="22"/>
                  </a:lnTo>
                  <a:lnTo>
                    <a:pt x="28" y="20"/>
                  </a:lnTo>
                  <a:lnTo>
                    <a:pt x="28" y="18"/>
                  </a:lnTo>
                  <a:lnTo>
                    <a:pt x="28" y="18"/>
                  </a:lnTo>
                  <a:lnTo>
                    <a:pt x="26" y="16"/>
                  </a:lnTo>
                  <a:lnTo>
                    <a:pt x="26" y="14"/>
                  </a:lnTo>
                  <a:lnTo>
                    <a:pt x="26" y="12"/>
                  </a:lnTo>
                  <a:lnTo>
                    <a:pt x="26" y="12"/>
                  </a:lnTo>
                  <a:lnTo>
                    <a:pt x="26" y="10"/>
                  </a:lnTo>
                  <a:lnTo>
                    <a:pt x="26" y="10"/>
                  </a:lnTo>
                  <a:lnTo>
                    <a:pt x="28" y="8"/>
                  </a:lnTo>
                  <a:lnTo>
                    <a:pt x="30" y="6"/>
                  </a:lnTo>
                  <a:lnTo>
                    <a:pt x="30" y="6"/>
                  </a:lnTo>
                  <a:lnTo>
                    <a:pt x="32" y="4"/>
                  </a:lnTo>
                  <a:lnTo>
                    <a:pt x="34" y="2"/>
                  </a:lnTo>
                  <a:lnTo>
                    <a:pt x="36" y="2"/>
                  </a:lnTo>
                  <a:lnTo>
                    <a:pt x="36" y="2"/>
                  </a:lnTo>
                  <a:lnTo>
                    <a:pt x="36" y="2"/>
                  </a:lnTo>
                  <a:lnTo>
                    <a:pt x="38" y="2"/>
                  </a:lnTo>
                  <a:lnTo>
                    <a:pt x="38" y="2"/>
                  </a:lnTo>
                  <a:lnTo>
                    <a:pt x="40" y="4"/>
                  </a:lnTo>
                  <a:lnTo>
                    <a:pt x="40" y="4"/>
                  </a:lnTo>
                  <a:lnTo>
                    <a:pt x="42" y="6"/>
                  </a:lnTo>
                  <a:lnTo>
                    <a:pt x="44" y="8"/>
                  </a:lnTo>
                  <a:lnTo>
                    <a:pt x="46" y="12"/>
                  </a:lnTo>
                  <a:lnTo>
                    <a:pt x="46" y="12"/>
                  </a:lnTo>
                  <a:lnTo>
                    <a:pt x="46" y="14"/>
                  </a:lnTo>
                  <a:lnTo>
                    <a:pt x="48" y="14"/>
                  </a:lnTo>
                  <a:lnTo>
                    <a:pt x="48" y="16"/>
                  </a:lnTo>
                  <a:lnTo>
                    <a:pt x="50" y="16"/>
                  </a:lnTo>
                  <a:lnTo>
                    <a:pt x="50" y="16"/>
                  </a:lnTo>
                  <a:lnTo>
                    <a:pt x="50" y="16"/>
                  </a:lnTo>
                  <a:lnTo>
                    <a:pt x="52" y="14"/>
                  </a:lnTo>
                  <a:lnTo>
                    <a:pt x="52" y="14"/>
                  </a:lnTo>
                  <a:lnTo>
                    <a:pt x="52" y="14"/>
                  </a:lnTo>
                  <a:lnTo>
                    <a:pt x="52" y="12"/>
                  </a:lnTo>
                  <a:lnTo>
                    <a:pt x="54" y="10"/>
                  </a:lnTo>
                  <a:lnTo>
                    <a:pt x="54" y="6"/>
                  </a:lnTo>
                  <a:lnTo>
                    <a:pt x="56" y="6"/>
                  </a:lnTo>
                  <a:lnTo>
                    <a:pt x="56" y="4"/>
                  </a:lnTo>
                  <a:lnTo>
                    <a:pt x="56" y="4"/>
                  </a:lnTo>
                  <a:lnTo>
                    <a:pt x="58" y="4"/>
                  </a:lnTo>
                  <a:lnTo>
                    <a:pt x="60" y="2"/>
                  </a:lnTo>
                  <a:lnTo>
                    <a:pt x="62" y="2"/>
                  </a:lnTo>
                  <a:lnTo>
                    <a:pt x="64" y="0"/>
                  </a:lnTo>
                  <a:lnTo>
                    <a:pt x="68" y="0"/>
                  </a:lnTo>
                  <a:lnTo>
                    <a:pt x="70" y="0"/>
                  </a:lnTo>
                  <a:lnTo>
                    <a:pt x="72" y="0"/>
                  </a:lnTo>
                  <a:lnTo>
                    <a:pt x="74" y="0"/>
                  </a:lnTo>
                  <a:lnTo>
                    <a:pt x="74" y="0"/>
                  </a:lnTo>
                  <a:lnTo>
                    <a:pt x="74" y="0"/>
                  </a:lnTo>
                  <a:lnTo>
                    <a:pt x="76" y="0"/>
                  </a:lnTo>
                  <a:lnTo>
                    <a:pt x="76" y="2"/>
                  </a:lnTo>
                  <a:lnTo>
                    <a:pt x="78" y="2"/>
                  </a:lnTo>
                  <a:lnTo>
                    <a:pt x="80" y="4"/>
                  </a:lnTo>
                  <a:lnTo>
                    <a:pt x="82" y="6"/>
                  </a:lnTo>
                  <a:lnTo>
                    <a:pt x="82" y="8"/>
                  </a:lnTo>
                  <a:lnTo>
                    <a:pt x="84" y="8"/>
                  </a:lnTo>
                  <a:lnTo>
                    <a:pt x="84" y="8"/>
                  </a:lnTo>
                  <a:lnTo>
                    <a:pt x="86" y="10"/>
                  </a:lnTo>
                  <a:lnTo>
                    <a:pt x="86" y="10"/>
                  </a:lnTo>
                  <a:lnTo>
                    <a:pt x="88" y="10"/>
                  </a:lnTo>
                  <a:lnTo>
                    <a:pt x="90" y="10"/>
                  </a:lnTo>
                  <a:lnTo>
                    <a:pt x="92" y="10"/>
                  </a:lnTo>
                  <a:lnTo>
                    <a:pt x="96" y="8"/>
                  </a:lnTo>
                  <a:lnTo>
                    <a:pt x="100" y="8"/>
                  </a:lnTo>
                  <a:lnTo>
                    <a:pt x="110" y="6"/>
                  </a:lnTo>
                  <a:lnTo>
                    <a:pt x="114" y="4"/>
                  </a:lnTo>
                  <a:lnTo>
                    <a:pt x="114" y="4"/>
                  </a:lnTo>
                  <a:lnTo>
                    <a:pt x="116" y="4"/>
                  </a:lnTo>
                  <a:lnTo>
                    <a:pt x="120" y="4"/>
                  </a:lnTo>
                  <a:lnTo>
                    <a:pt x="126" y="4"/>
                  </a:lnTo>
                  <a:lnTo>
                    <a:pt x="128" y="4"/>
                  </a:lnTo>
                  <a:lnTo>
                    <a:pt x="132" y="4"/>
                  </a:lnTo>
                  <a:lnTo>
                    <a:pt x="134" y="6"/>
                  </a:lnTo>
                  <a:lnTo>
                    <a:pt x="136" y="6"/>
                  </a:lnTo>
                  <a:lnTo>
                    <a:pt x="136" y="6"/>
                  </a:lnTo>
                  <a:lnTo>
                    <a:pt x="138" y="6"/>
                  </a:lnTo>
                  <a:lnTo>
                    <a:pt x="140" y="8"/>
                  </a:lnTo>
                  <a:lnTo>
                    <a:pt x="144" y="10"/>
                  </a:lnTo>
                  <a:lnTo>
                    <a:pt x="146" y="12"/>
                  </a:lnTo>
                  <a:lnTo>
                    <a:pt x="150" y="16"/>
                  </a:lnTo>
                  <a:lnTo>
                    <a:pt x="152" y="18"/>
                  </a:lnTo>
                  <a:lnTo>
                    <a:pt x="118" y="3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41" name="Freeform 65"/>
            <p:cNvSpPr>
              <a:spLocks/>
            </p:cNvSpPr>
            <p:nvPr/>
          </p:nvSpPr>
          <p:spPr bwMode="auto">
            <a:xfrm>
              <a:off x="9372671" y="2665590"/>
              <a:ext cx="144600" cy="185908"/>
            </a:xfrm>
            <a:custGeom>
              <a:avLst/>
              <a:gdLst>
                <a:gd name="T0" fmla="*/ 68 w 70"/>
                <a:gd name="T1" fmla="*/ 2 h 90"/>
                <a:gd name="T2" fmla="*/ 70 w 70"/>
                <a:gd name="T3" fmla="*/ 16 h 90"/>
                <a:gd name="T4" fmla="*/ 70 w 70"/>
                <a:gd name="T5" fmla="*/ 24 h 90"/>
                <a:gd name="T6" fmla="*/ 68 w 70"/>
                <a:gd name="T7" fmla="*/ 28 h 90"/>
                <a:gd name="T8" fmla="*/ 64 w 70"/>
                <a:gd name="T9" fmla="*/ 30 h 90"/>
                <a:gd name="T10" fmla="*/ 60 w 70"/>
                <a:gd name="T11" fmla="*/ 32 h 90"/>
                <a:gd name="T12" fmla="*/ 56 w 70"/>
                <a:gd name="T13" fmla="*/ 38 h 90"/>
                <a:gd name="T14" fmla="*/ 54 w 70"/>
                <a:gd name="T15" fmla="*/ 44 h 90"/>
                <a:gd name="T16" fmla="*/ 50 w 70"/>
                <a:gd name="T17" fmla="*/ 46 h 90"/>
                <a:gd name="T18" fmla="*/ 42 w 70"/>
                <a:gd name="T19" fmla="*/ 48 h 90"/>
                <a:gd name="T20" fmla="*/ 38 w 70"/>
                <a:gd name="T21" fmla="*/ 50 h 90"/>
                <a:gd name="T22" fmla="*/ 38 w 70"/>
                <a:gd name="T23" fmla="*/ 52 h 90"/>
                <a:gd name="T24" fmla="*/ 40 w 70"/>
                <a:gd name="T25" fmla="*/ 56 h 90"/>
                <a:gd name="T26" fmla="*/ 42 w 70"/>
                <a:gd name="T27" fmla="*/ 60 h 90"/>
                <a:gd name="T28" fmla="*/ 52 w 70"/>
                <a:gd name="T29" fmla="*/ 66 h 90"/>
                <a:gd name="T30" fmla="*/ 30 w 70"/>
                <a:gd name="T31" fmla="*/ 90 h 90"/>
                <a:gd name="T32" fmla="*/ 22 w 70"/>
                <a:gd name="T33" fmla="*/ 82 h 90"/>
                <a:gd name="T34" fmla="*/ 18 w 70"/>
                <a:gd name="T35" fmla="*/ 80 h 90"/>
                <a:gd name="T36" fmla="*/ 8 w 70"/>
                <a:gd name="T37" fmla="*/ 78 h 90"/>
                <a:gd name="T38" fmla="*/ 4 w 70"/>
                <a:gd name="T39" fmla="*/ 76 h 90"/>
                <a:gd name="T40" fmla="*/ 4 w 70"/>
                <a:gd name="T41" fmla="*/ 74 h 90"/>
                <a:gd name="T42" fmla="*/ 4 w 70"/>
                <a:gd name="T43" fmla="*/ 72 h 90"/>
                <a:gd name="T44" fmla="*/ 8 w 70"/>
                <a:gd name="T45" fmla="*/ 70 h 90"/>
                <a:gd name="T46" fmla="*/ 14 w 70"/>
                <a:gd name="T47" fmla="*/ 66 h 90"/>
                <a:gd name="T48" fmla="*/ 14 w 70"/>
                <a:gd name="T49" fmla="*/ 64 h 90"/>
                <a:gd name="T50" fmla="*/ 16 w 70"/>
                <a:gd name="T51" fmla="*/ 58 h 90"/>
                <a:gd name="T52" fmla="*/ 16 w 70"/>
                <a:gd name="T53" fmla="*/ 52 h 90"/>
                <a:gd name="T54" fmla="*/ 16 w 70"/>
                <a:gd name="T55" fmla="*/ 50 h 90"/>
                <a:gd name="T56" fmla="*/ 14 w 70"/>
                <a:gd name="T57" fmla="*/ 48 h 90"/>
                <a:gd name="T58" fmla="*/ 6 w 70"/>
                <a:gd name="T59" fmla="*/ 46 h 90"/>
                <a:gd name="T60" fmla="*/ 0 w 70"/>
                <a:gd name="T61" fmla="*/ 46 h 90"/>
                <a:gd name="T62" fmla="*/ 8 w 70"/>
                <a:gd name="T63" fmla="*/ 40 h 90"/>
                <a:gd name="T64" fmla="*/ 12 w 70"/>
                <a:gd name="T65" fmla="*/ 38 h 90"/>
                <a:gd name="T66" fmla="*/ 14 w 70"/>
                <a:gd name="T67" fmla="*/ 34 h 90"/>
                <a:gd name="T68" fmla="*/ 16 w 70"/>
                <a:gd name="T69" fmla="*/ 28 h 90"/>
                <a:gd name="T70" fmla="*/ 18 w 70"/>
                <a:gd name="T71" fmla="*/ 18 h 90"/>
                <a:gd name="T72" fmla="*/ 18 w 70"/>
                <a:gd name="T73" fmla="*/ 14 h 90"/>
                <a:gd name="T74" fmla="*/ 22 w 70"/>
                <a:gd name="T75" fmla="*/ 12 h 90"/>
                <a:gd name="T76" fmla="*/ 24 w 70"/>
                <a:gd name="T77" fmla="*/ 12 h 90"/>
                <a:gd name="T78" fmla="*/ 30 w 70"/>
                <a:gd name="T79" fmla="*/ 16 h 90"/>
                <a:gd name="T80" fmla="*/ 36 w 70"/>
                <a:gd name="T81" fmla="*/ 18 h 90"/>
                <a:gd name="T82" fmla="*/ 44 w 70"/>
                <a:gd name="T83" fmla="*/ 18 h 90"/>
                <a:gd name="T84" fmla="*/ 48 w 70"/>
                <a:gd name="T85" fmla="*/ 16 h 90"/>
                <a:gd name="T86" fmla="*/ 50 w 70"/>
                <a:gd name="T87" fmla="*/ 14 h 90"/>
                <a:gd name="T88" fmla="*/ 56 w 70"/>
                <a:gd name="T89" fmla="*/ 8 h 90"/>
                <a:gd name="T90" fmla="*/ 60 w 70"/>
                <a:gd name="T91" fmla="*/ 2 h 90"/>
                <a:gd name="T92" fmla="*/ 64 w 70"/>
                <a:gd name="T9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90">
                  <a:moveTo>
                    <a:pt x="66" y="0"/>
                  </a:moveTo>
                  <a:lnTo>
                    <a:pt x="66" y="0"/>
                  </a:lnTo>
                  <a:lnTo>
                    <a:pt x="68" y="2"/>
                  </a:lnTo>
                  <a:lnTo>
                    <a:pt x="68" y="6"/>
                  </a:lnTo>
                  <a:lnTo>
                    <a:pt x="68" y="10"/>
                  </a:lnTo>
                  <a:lnTo>
                    <a:pt x="70" y="16"/>
                  </a:lnTo>
                  <a:lnTo>
                    <a:pt x="70" y="20"/>
                  </a:lnTo>
                  <a:lnTo>
                    <a:pt x="70" y="22"/>
                  </a:lnTo>
                  <a:lnTo>
                    <a:pt x="70" y="24"/>
                  </a:lnTo>
                  <a:lnTo>
                    <a:pt x="68" y="26"/>
                  </a:lnTo>
                  <a:lnTo>
                    <a:pt x="68" y="26"/>
                  </a:lnTo>
                  <a:lnTo>
                    <a:pt x="68" y="28"/>
                  </a:lnTo>
                  <a:lnTo>
                    <a:pt x="66" y="28"/>
                  </a:lnTo>
                  <a:lnTo>
                    <a:pt x="66" y="28"/>
                  </a:lnTo>
                  <a:lnTo>
                    <a:pt x="64" y="30"/>
                  </a:lnTo>
                  <a:lnTo>
                    <a:pt x="62" y="30"/>
                  </a:lnTo>
                  <a:lnTo>
                    <a:pt x="60" y="30"/>
                  </a:lnTo>
                  <a:lnTo>
                    <a:pt x="60" y="32"/>
                  </a:lnTo>
                  <a:lnTo>
                    <a:pt x="58" y="32"/>
                  </a:lnTo>
                  <a:lnTo>
                    <a:pt x="58" y="34"/>
                  </a:lnTo>
                  <a:lnTo>
                    <a:pt x="56" y="38"/>
                  </a:lnTo>
                  <a:lnTo>
                    <a:pt x="54" y="40"/>
                  </a:lnTo>
                  <a:lnTo>
                    <a:pt x="54" y="42"/>
                  </a:lnTo>
                  <a:lnTo>
                    <a:pt x="54" y="44"/>
                  </a:lnTo>
                  <a:lnTo>
                    <a:pt x="52" y="46"/>
                  </a:lnTo>
                  <a:lnTo>
                    <a:pt x="52" y="46"/>
                  </a:lnTo>
                  <a:lnTo>
                    <a:pt x="50" y="46"/>
                  </a:lnTo>
                  <a:lnTo>
                    <a:pt x="48" y="46"/>
                  </a:lnTo>
                  <a:lnTo>
                    <a:pt x="44" y="48"/>
                  </a:lnTo>
                  <a:lnTo>
                    <a:pt x="42" y="48"/>
                  </a:lnTo>
                  <a:lnTo>
                    <a:pt x="40" y="50"/>
                  </a:lnTo>
                  <a:lnTo>
                    <a:pt x="40" y="50"/>
                  </a:lnTo>
                  <a:lnTo>
                    <a:pt x="38" y="50"/>
                  </a:lnTo>
                  <a:lnTo>
                    <a:pt x="38" y="52"/>
                  </a:lnTo>
                  <a:lnTo>
                    <a:pt x="38" y="52"/>
                  </a:lnTo>
                  <a:lnTo>
                    <a:pt x="38" y="52"/>
                  </a:lnTo>
                  <a:lnTo>
                    <a:pt x="38" y="52"/>
                  </a:lnTo>
                  <a:lnTo>
                    <a:pt x="38" y="54"/>
                  </a:lnTo>
                  <a:lnTo>
                    <a:pt x="40" y="56"/>
                  </a:lnTo>
                  <a:lnTo>
                    <a:pt x="40" y="56"/>
                  </a:lnTo>
                  <a:lnTo>
                    <a:pt x="42" y="58"/>
                  </a:lnTo>
                  <a:lnTo>
                    <a:pt x="42" y="60"/>
                  </a:lnTo>
                  <a:lnTo>
                    <a:pt x="46" y="62"/>
                  </a:lnTo>
                  <a:lnTo>
                    <a:pt x="50" y="64"/>
                  </a:lnTo>
                  <a:lnTo>
                    <a:pt x="52" y="66"/>
                  </a:lnTo>
                  <a:lnTo>
                    <a:pt x="54" y="68"/>
                  </a:lnTo>
                  <a:lnTo>
                    <a:pt x="50" y="84"/>
                  </a:lnTo>
                  <a:lnTo>
                    <a:pt x="30" y="90"/>
                  </a:lnTo>
                  <a:lnTo>
                    <a:pt x="26" y="86"/>
                  </a:lnTo>
                  <a:lnTo>
                    <a:pt x="24" y="84"/>
                  </a:lnTo>
                  <a:lnTo>
                    <a:pt x="22" y="82"/>
                  </a:lnTo>
                  <a:lnTo>
                    <a:pt x="20" y="82"/>
                  </a:lnTo>
                  <a:lnTo>
                    <a:pt x="20" y="82"/>
                  </a:lnTo>
                  <a:lnTo>
                    <a:pt x="18" y="80"/>
                  </a:lnTo>
                  <a:lnTo>
                    <a:pt x="16" y="80"/>
                  </a:lnTo>
                  <a:lnTo>
                    <a:pt x="10" y="78"/>
                  </a:lnTo>
                  <a:lnTo>
                    <a:pt x="8" y="78"/>
                  </a:lnTo>
                  <a:lnTo>
                    <a:pt x="6" y="78"/>
                  </a:lnTo>
                  <a:lnTo>
                    <a:pt x="6" y="78"/>
                  </a:lnTo>
                  <a:lnTo>
                    <a:pt x="4" y="76"/>
                  </a:lnTo>
                  <a:lnTo>
                    <a:pt x="4" y="76"/>
                  </a:lnTo>
                  <a:lnTo>
                    <a:pt x="4" y="76"/>
                  </a:lnTo>
                  <a:lnTo>
                    <a:pt x="4" y="74"/>
                  </a:lnTo>
                  <a:lnTo>
                    <a:pt x="4" y="74"/>
                  </a:lnTo>
                  <a:lnTo>
                    <a:pt x="4" y="74"/>
                  </a:lnTo>
                  <a:lnTo>
                    <a:pt x="4" y="72"/>
                  </a:lnTo>
                  <a:lnTo>
                    <a:pt x="4" y="72"/>
                  </a:lnTo>
                  <a:lnTo>
                    <a:pt x="6" y="70"/>
                  </a:lnTo>
                  <a:lnTo>
                    <a:pt x="8" y="70"/>
                  </a:lnTo>
                  <a:lnTo>
                    <a:pt x="10" y="68"/>
                  </a:lnTo>
                  <a:lnTo>
                    <a:pt x="12" y="68"/>
                  </a:lnTo>
                  <a:lnTo>
                    <a:pt x="14" y="66"/>
                  </a:lnTo>
                  <a:lnTo>
                    <a:pt x="14" y="66"/>
                  </a:lnTo>
                  <a:lnTo>
                    <a:pt x="14" y="66"/>
                  </a:lnTo>
                  <a:lnTo>
                    <a:pt x="14" y="64"/>
                  </a:lnTo>
                  <a:lnTo>
                    <a:pt x="16" y="62"/>
                  </a:lnTo>
                  <a:lnTo>
                    <a:pt x="16" y="60"/>
                  </a:lnTo>
                  <a:lnTo>
                    <a:pt x="16" y="58"/>
                  </a:lnTo>
                  <a:lnTo>
                    <a:pt x="16" y="54"/>
                  </a:lnTo>
                  <a:lnTo>
                    <a:pt x="16" y="52"/>
                  </a:lnTo>
                  <a:lnTo>
                    <a:pt x="16" y="52"/>
                  </a:lnTo>
                  <a:lnTo>
                    <a:pt x="16" y="50"/>
                  </a:lnTo>
                  <a:lnTo>
                    <a:pt x="16" y="50"/>
                  </a:lnTo>
                  <a:lnTo>
                    <a:pt x="16" y="50"/>
                  </a:lnTo>
                  <a:lnTo>
                    <a:pt x="16" y="48"/>
                  </a:lnTo>
                  <a:lnTo>
                    <a:pt x="14" y="48"/>
                  </a:lnTo>
                  <a:lnTo>
                    <a:pt x="14" y="48"/>
                  </a:lnTo>
                  <a:lnTo>
                    <a:pt x="12" y="46"/>
                  </a:lnTo>
                  <a:lnTo>
                    <a:pt x="10" y="46"/>
                  </a:lnTo>
                  <a:lnTo>
                    <a:pt x="6" y="46"/>
                  </a:lnTo>
                  <a:lnTo>
                    <a:pt x="4" y="46"/>
                  </a:lnTo>
                  <a:lnTo>
                    <a:pt x="0" y="46"/>
                  </a:lnTo>
                  <a:lnTo>
                    <a:pt x="0" y="46"/>
                  </a:lnTo>
                  <a:lnTo>
                    <a:pt x="0" y="44"/>
                  </a:lnTo>
                  <a:lnTo>
                    <a:pt x="6" y="42"/>
                  </a:lnTo>
                  <a:lnTo>
                    <a:pt x="8" y="40"/>
                  </a:lnTo>
                  <a:lnTo>
                    <a:pt x="10" y="40"/>
                  </a:lnTo>
                  <a:lnTo>
                    <a:pt x="12" y="38"/>
                  </a:lnTo>
                  <a:lnTo>
                    <a:pt x="12" y="38"/>
                  </a:lnTo>
                  <a:lnTo>
                    <a:pt x="14" y="36"/>
                  </a:lnTo>
                  <a:lnTo>
                    <a:pt x="14" y="36"/>
                  </a:lnTo>
                  <a:lnTo>
                    <a:pt x="14" y="34"/>
                  </a:lnTo>
                  <a:lnTo>
                    <a:pt x="14" y="32"/>
                  </a:lnTo>
                  <a:lnTo>
                    <a:pt x="16" y="30"/>
                  </a:lnTo>
                  <a:lnTo>
                    <a:pt x="16" y="28"/>
                  </a:lnTo>
                  <a:lnTo>
                    <a:pt x="16" y="24"/>
                  </a:lnTo>
                  <a:lnTo>
                    <a:pt x="16" y="20"/>
                  </a:lnTo>
                  <a:lnTo>
                    <a:pt x="18" y="18"/>
                  </a:lnTo>
                  <a:lnTo>
                    <a:pt x="18" y="16"/>
                  </a:lnTo>
                  <a:lnTo>
                    <a:pt x="18" y="16"/>
                  </a:lnTo>
                  <a:lnTo>
                    <a:pt x="18" y="14"/>
                  </a:lnTo>
                  <a:lnTo>
                    <a:pt x="20" y="14"/>
                  </a:lnTo>
                  <a:lnTo>
                    <a:pt x="20" y="12"/>
                  </a:lnTo>
                  <a:lnTo>
                    <a:pt x="22" y="12"/>
                  </a:lnTo>
                  <a:lnTo>
                    <a:pt x="22" y="12"/>
                  </a:lnTo>
                  <a:lnTo>
                    <a:pt x="22" y="12"/>
                  </a:lnTo>
                  <a:lnTo>
                    <a:pt x="24" y="12"/>
                  </a:lnTo>
                  <a:lnTo>
                    <a:pt x="24" y="14"/>
                  </a:lnTo>
                  <a:lnTo>
                    <a:pt x="26" y="14"/>
                  </a:lnTo>
                  <a:lnTo>
                    <a:pt x="30" y="16"/>
                  </a:lnTo>
                  <a:lnTo>
                    <a:pt x="32" y="18"/>
                  </a:lnTo>
                  <a:lnTo>
                    <a:pt x="34" y="18"/>
                  </a:lnTo>
                  <a:lnTo>
                    <a:pt x="36" y="18"/>
                  </a:lnTo>
                  <a:lnTo>
                    <a:pt x="40" y="18"/>
                  </a:lnTo>
                  <a:lnTo>
                    <a:pt x="42" y="18"/>
                  </a:lnTo>
                  <a:lnTo>
                    <a:pt x="44" y="18"/>
                  </a:lnTo>
                  <a:lnTo>
                    <a:pt x="46" y="18"/>
                  </a:lnTo>
                  <a:lnTo>
                    <a:pt x="46" y="18"/>
                  </a:lnTo>
                  <a:lnTo>
                    <a:pt x="48" y="16"/>
                  </a:lnTo>
                  <a:lnTo>
                    <a:pt x="48" y="16"/>
                  </a:lnTo>
                  <a:lnTo>
                    <a:pt x="50" y="16"/>
                  </a:lnTo>
                  <a:lnTo>
                    <a:pt x="50" y="14"/>
                  </a:lnTo>
                  <a:lnTo>
                    <a:pt x="52" y="12"/>
                  </a:lnTo>
                  <a:lnTo>
                    <a:pt x="54" y="10"/>
                  </a:lnTo>
                  <a:lnTo>
                    <a:pt x="56" y="8"/>
                  </a:lnTo>
                  <a:lnTo>
                    <a:pt x="58" y="4"/>
                  </a:lnTo>
                  <a:lnTo>
                    <a:pt x="60" y="2"/>
                  </a:lnTo>
                  <a:lnTo>
                    <a:pt x="60" y="2"/>
                  </a:lnTo>
                  <a:lnTo>
                    <a:pt x="62" y="2"/>
                  </a:lnTo>
                  <a:lnTo>
                    <a:pt x="64" y="0"/>
                  </a:lnTo>
                  <a:lnTo>
                    <a:pt x="64" y="0"/>
                  </a:lnTo>
                  <a:lnTo>
                    <a:pt x="66"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42" name="Freeform 66"/>
            <p:cNvSpPr>
              <a:spLocks/>
            </p:cNvSpPr>
            <p:nvPr/>
          </p:nvSpPr>
          <p:spPr bwMode="auto">
            <a:xfrm>
              <a:off x="9372671" y="2665590"/>
              <a:ext cx="144600" cy="185908"/>
            </a:xfrm>
            <a:custGeom>
              <a:avLst/>
              <a:gdLst>
                <a:gd name="T0" fmla="*/ 68 w 70"/>
                <a:gd name="T1" fmla="*/ 2 h 90"/>
                <a:gd name="T2" fmla="*/ 70 w 70"/>
                <a:gd name="T3" fmla="*/ 16 h 90"/>
                <a:gd name="T4" fmla="*/ 70 w 70"/>
                <a:gd name="T5" fmla="*/ 24 h 90"/>
                <a:gd name="T6" fmla="*/ 68 w 70"/>
                <a:gd name="T7" fmla="*/ 28 h 90"/>
                <a:gd name="T8" fmla="*/ 64 w 70"/>
                <a:gd name="T9" fmla="*/ 30 h 90"/>
                <a:gd name="T10" fmla="*/ 60 w 70"/>
                <a:gd name="T11" fmla="*/ 32 h 90"/>
                <a:gd name="T12" fmla="*/ 56 w 70"/>
                <a:gd name="T13" fmla="*/ 38 h 90"/>
                <a:gd name="T14" fmla="*/ 54 w 70"/>
                <a:gd name="T15" fmla="*/ 44 h 90"/>
                <a:gd name="T16" fmla="*/ 50 w 70"/>
                <a:gd name="T17" fmla="*/ 46 h 90"/>
                <a:gd name="T18" fmla="*/ 42 w 70"/>
                <a:gd name="T19" fmla="*/ 48 h 90"/>
                <a:gd name="T20" fmla="*/ 38 w 70"/>
                <a:gd name="T21" fmla="*/ 50 h 90"/>
                <a:gd name="T22" fmla="*/ 38 w 70"/>
                <a:gd name="T23" fmla="*/ 52 h 90"/>
                <a:gd name="T24" fmla="*/ 40 w 70"/>
                <a:gd name="T25" fmla="*/ 56 h 90"/>
                <a:gd name="T26" fmla="*/ 42 w 70"/>
                <a:gd name="T27" fmla="*/ 60 h 90"/>
                <a:gd name="T28" fmla="*/ 52 w 70"/>
                <a:gd name="T29" fmla="*/ 66 h 90"/>
                <a:gd name="T30" fmla="*/ 30 w 70"/>
                <a:gd name="T31" fmla="*/ 90 h 90"/>
                <a:gd name="T32" fmla="*/ 22 w 70"/>
                <a:gd name="T33" fmla="*/ 82 h 90"/>
                <a:gd name="T34" fmla="*/ 18 w 70"/>
                <a:gd name="T35" fmla="*/ 80 h 90"/>
                <a:gd name="T36" fmla="*/ 8 w 70"/>
                <a:gd name="T37" fmla="*/ 78 h 90"/>
                <a:gd name="T38" fmla="*/ 4 w 70"/>
                <a:gd name="T39" fmla="*/ 76 h 90"/>
                <a:gd name="T40" fmla="*/ 4 w 70"/>
                <a:gd name="T41" fmla="*/ 74 h 90"/>
                <a:gd name="T42" fmla="*/ 4 w 70"/>
                <a:gd name="T43" fmla="*/ 72 h 90"/>
                <a:gd name="T44" fmla="*/ 8 w 70"/>
                <a:gd name="T45" fmla="*/ 70 h 90"/>
                <a:gd name="T46" fmla="*/ 14 w 70"/>
                <a:gd name="T47" fmla="*/ 66 h 90"/>
                <a:gd name="T48" fmla="*/ 14 w 70"/>
                <a:gd name="T49" fmla="*/ 64 h 90"/>
                <a:gd name="T50" fmla="*/ 16 w 70"/>
                <a:gd name="T51" fmla="*/ 58 h 90"/>
                <a:gd name="T52" fmla="*/ 16 w 70"/>
                <a:gd name="T53" fmla="*/ 52 h 90"/>
                <a:gd name="T54" fmla="*/ 16 w 70"/>
                <a:gd name="T55" fmla="*/ 50 h 90"/>
                <a:gd name="T56" fmla="*/ 14 w 70"/>
                <a:gd name="T57" fmla="*/ 48 h 90"/>
                <a:gd name="T58" fmla="*/ 6 w 70"/>
                <a:gd name="T59" fmla="*/ 46 h 90"/>
                <a:gd name="T60" fmla="*/ 0 w 70"/>
                <a:gd name="T61" fmla="*/ 46 h 90"/>
                <a:gd name="T62" fmla="*/ 8 w 70"/>
                <a:gd name="T63" fmla="*/ 40 h 90"/>
                <a:gd name="T64" fmla="*/ 12 w 70"/>
                <a:gd name="T65" fmla="*/ 38 h 90"/>
                <a:gd name="T66" fmla="*/ 14 w 70"/>
                <a:gd name="T67" fmla="*/ 34 h 90"/>
                <a:gd name="T68" fmla="*/ 16 w 70"/>
                <a:gd name="T69" fmla="*/ 28 h 90"/>
                <a:gd name="T70" fmla="*/ 18 w 70"/>
                <a:gd name="T71" fmla="*/ 18 h 90"/>
                <a:gd name="T72" fmla="*/ 18 w 70"/>
                <a:gd name="T73" fmla="*/ 14 h 90"/>
                <a:gd name="T74" fmla="*/ 22 w 70"/>
                <a:gd name="T75" fmla="*/ 12 h 90"/>
                <a:gd name="T76" fmla="*/ 24 w 70"/>
                <a:gd name="T77" fmla="*/ 12 h 90"/>
                <a:gd name="T78" fmla="*/ 30 w 70"/>
                <a:gd name="T79" fmla="*/ 16 h 90"/>
                <a:gd name="T80" fmla="*/ 36 w 70"/>
                <a:gd name="T81" fmla="*/ 18 h 90"/>
                <a:gd name="T82" fmla="*/ 44 w 70"/>
                <a:gd name="T83" fmla="*/ 18 h 90"/>
                <a:gd name="T84" fmla="*/ 48 w 70"/>
                <a:gd name="T85" fmla="*/ 16 h 90"/>
                <a:gd name="T86" fmla="*/ 50 w 70"/>
                <a:gd name="T87" fmla="*/ 14 h 90"/>
                <a:gd name="T88" fmla="*/ 56 w 70"/>
                <a:gd name="T89" fmla="*/ 8 h 90"/>
                <a:gd name="T90" fmla="*/ 60 w 70"/>
                <a:gd name="T91" fmla="*/ 2 h 90"/>
                <a:gd name="T92" fmla="*/ 64 w 70"/>
                <a:gd name="T9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90">
                  <a:moveTo>
                    <a:pt x="66" y="0"/>
                  </a:moveTo>
                  <a:lnTo>
                    <a:pt x="66" y="0"/>
                  </a:lnTo>
                  <a:lnTo>
                    <a:pt x="68" y="2"/>
                  </a:lnTo>
                  <a:lnTo>
                    <a:pt x="68" y="6"/>
                  </a:lnTo>
                  <a:lnTo>
                    <a:pt x="68" y="10"/>
                  </a:lnTo>
                  <a:lnTo>
                    <a:pt x="70" y="16"/>
                  </a:lnTo>
                  <a:lnTo>
                    <a:pt x="70" y="20"/>
                  </a:lnTo>
                  <a:lnTo>
                    <a:pt x="70" y="22"/>
                  </a:lnTo>
                  <a:lnTo>
                    <a:pt x="70" y="24"/>
                  </a:lnTo>
                  <a:lnTo>
                    <a:pt x="68" y="26"/>
                  </a:lnTo>
                  <a:lnTo>
                    <a:pt x="68" y="26"/>
                  </a:lnTo>
                  <a:lnTo>
                    <a:pt x="68" y="28"/>
                  </a:lnTo>
                  <a:lnTo>
                    <a:pt x="66" y="28"/>
                  </a:lnTo>
                  <a:lnTo>
                    <a:pt x="66" y="28"/>
                  </a:lnTo>
                  <a:lnTo>
                    <a:pt x="64" y="30"/>
                  </a:lnTo>
                  <a:lnTo>
                    <a:pt x="62" y="30"/>
                  </a:lnTo>
                  <a:lnTo>
                    <a:pt x="60" y="30"/>
                  </a:lnTo>
                  <a:lnTo>
                    <a:pt x="60" y="32"/>
                  </a:lnTo>
                  <a:lnTo>
                    <a:pt x="58" y="32"/>
                  </a:lnTo>
                  <a:lnTo>
                    <a:pt x="58" y="34"/>
                  </a:lnTo>
                  <a:lnTo>
                    <a:pt x="56" y="38"/>
                  </a:lnTo>
                  <a:lnTo>
                    <a:pt x="54" y="40"/>
                  </a:lnTo>
                  <a:lnTo>
                    <a:pt x="54" y="42"/>
                  </a:lnTo>
                  <a:lnTo>
                    <a:pt x="54" y="44"/>
                  </a:lnTo>
                  <a:lnTo>
                    <a:pt x="52" y="46"/>
                  </a:lnTo>
                  <a:lnTo>
                    <a:pt x="52" y="46"/>
                  </a:lnTo>
                  <a:lnTo>
                    <a:pt x="50" y="46"/>
                  </a:lnTo>
                  <a:lnTo>
                    <a:pt x="48" y="46"/>
                  </a:lnTo>
                  <a:lnTo>
                    <a:pt x="44" y="48"/>
                  </a:lnTo>
                  <a:lnTo>
                    <a:pt x="42" y="48"/>
                  </a:lnTo>
                  <a:lnTo>
                    <a:pt x="40" y="50"/>
                  </a:lnTo>
                  <a:lnTo>
                    <a:pt x="40" y="50"/>
                  </a:lnTo>
                  <a:lnTo>
                    <a:pt x="38" y="50"/>
                  </a:lnTo>
                  <a:lnTo>
                    <a:pt x="38" y="52"/>
                  </a:lnTo>
                  <a:lnTo>
                    <a:pt x="38" y="52"/>
                  </a:lnTo>
                  <a:lnTo>
                    <a:pt x="38" y="52"/>
                  </a:lnTo>
                  <a:lnTo>
                    <a:pt x="38" y="52"/>
                  </a:lnTo>
                  <a:lnTo>
                    <a:pt x="38" y="54"/>
                  </a:lnTo>
                  <a:lnTo>
                    <a:pt x="40" y="56"/>
                  </a:lnTo>
                  <a:lnTo>
                    <a:pt x="40" y="56"/>
                  </a:lnTo>
                  <a:lnTo>
                    <a:pt x="42" y="58"/>
                  </a:lnTo>
                  <a:lnTo>
                    <a:pt x="42" y="60"/>
                  </a:lnTo>
                  <a:lnTo>
                    <a:pt x="46" y="62"/>
                  </a:lnTo>
                  <a:lnTo>
                    <a:pt x="50" y="64"/>
                  </a:lnTo>
                  <a:lnTo>
                    <a:pt x="52" y="66"/>
                  </a:lnTo>
                  <a:lnTo>
                    <a:pt x="54" y="68"/>
                  </a:lnTo>
                  <a:lnTo>
                    <a:pt x="50" y="84"/>
                  </a:lnTo>
                  <a:lnTo>
                    <a:pt x="30" y="90"/>
                  </a:lnTo>
                  <a:lnTo>
                    <a:pt x="26" y="86"/>
                  </a:lnTo>
                  <a:lnTo>
                    <a:pt x="24" y="84"/>
                  </a:lnTo>
                  <a:lnTo>
                    <a:pt x="22" y="82"/>
                  </a:lnTo>
                  <a:lnTo>
                    <a:pt x="20" y="82"/>
                  </a:lnTo>
                  <a:lnTo>
                    <a:pt x="20" y="82"/>
                  </a:lnTo>
                  <a:lnTo>
                    <a:pt x="18" y="80"/>
                  </a:lnTo>
                  <a:lnTo>
                    <a:pt x="16" y="80"/>
                  </a:lnTo>
                  <a:lnTo>
                    <a:pt x="10" y="78"/>
                  </a:lnTo>
                  <a:lnTo>
                    <a:pt x="8" y="78"/>
                  </a:lnTo>
                  <a:lnTo>
                    <a:pt x="6" y="78"/>
                  </a:lnTo>
                  <a:lnTo>
                    <a:pt x="6" y="78"/>
                  </a:lnTo>
                  <a:lnTo>
                    <a:pt x="4" y="76"/>
                  </a:lnTo>
                  <a:lnTo>
                    <a:pt x="4" y="76"/>
                  </a:lnTo>
                  <a:lnTo>
                    <a:pt x="4" y="76"/>
                  </a:lnTo>
                  <a:lnTo>
                    <a:pt x="4" y="74"/>
                  </a:lnTo>
                  <a:lnTo>
                    <a:pt x="4" y="74"/>
                  </a:lnTo>
                  <a:lnTo>
                    <a:pt x="4" y="74"/>
                  </a:lnTo>
                  <a:lnTo>
                    <a:pt x="4" y="72"/>
                  </a:lnTo>
                  <a:lnTo>
                    <a:pt x="4" y="72"/>
                  </a:lnTo>
                  <a:lnTo>
                    <a:pt x="6" y="70"/>
                  </a:lnTo>
                  <a:lnTo>
                    <a:pt x="8" y="70"/>
                  </a:lnTo>
                  <a:lnTo>
                    <a:pt x="10" y="68"/>
                  </a:lnTo>
                  <a:lnTo>
                    <a:pt x="12" y="68"/>
                  </a:lnTo>
                  <a:lnTo>
                    <a:pt x="14" y="66"/>
                  </a:lnTo>
                  <a:lnTo>
                    <a:pt x="14" y="66"/>
                  </a:lnTo>
                  <a:lnTo>
                    <a:pt x="14" y="66"/>
                  </a:lnTo>
                  <a:lnTo>
                    <a:pt x="14" y="64"/>
                  </a:lnTo>
                  <a:lnTo>
                    <a:pt x="16" y="62"/>
                  </a:lnTo>
                  <a:lnTo>
                    <a:pt x="16" y="60"/>
                  </a:lnTo>
                  <a:lnTo>
                    <a:pt x="16" y="58"/>
                  </a:lnTo>
                  <a:lnTo>
                    <a:pt x="16" y="54"/>
                  </a:lnTo>
                  <a:lnTo>
                    <a:pt x="16" y="52"/>
                  </a:lnTo>
                  <a:lnTo>
                    <a:pt x="16" y="52"/>
                  </a:lnTo>
                  <a:lnTo>
                    <a:pt x="16" y="50"/>
                  </a:lnTo>
                  <a:lnTo>
                    <a:pt x="16" y="50"/>
                  </a:lnTo>
                  <a:lnTo>
                    <a:pt x="16" y="50"/>
                  </a:lnTo>
                  <a:lnTo>
                    <a:pt x="16" y="48"/>
                  </a:lnTo>
                  <a:lnTo>
                    <a:pt x="14" y="48"/>
                  </a:lnTo>
                  <a:lnTo>
                    <a:pt x="14" y="48"/>
                  </a:lnTo>
                  <a:lnTo>
                    <a:pt x="12" y="46"/>
                  </a:lnTo>
                  <a:lnTo>
                    <a:pt x="10" y="46"/>
                  </a:lnTo>
                  <a:lnTo>
                    <a:pt x="6" y="46"/>
                  </a:lnTo>
                  <a:lnTo>
                    <a:pt x="4" y="46"/>
                  </a:lnTo>
                  <a:lnTo>
                    <a:pt x="0" y="46"/>
                  </a:lnTo>
                  <a:lnTo>
                    <a:pt x="0" y="46"/>
                  </a:lnTo>
                  <a:lnTo>
                    <a:pt x="0" y="44"/>
                  </a:lnTo>
                  <a:lnTo>
                    <a:pt x="6" y="42"/>
                  </a:lnTo>
                  <a:lnTo>
                    <a:pt x="8" y="40"/>
                  </a:lnTo>
                  <a:lnTo>
                    <a:pt x="10" y="40"/>
                  </a:lnTo>
                  <a:lnTo>
                    <a:pt x="12" y="38"/>
                  </a:lnTo>
                  <a:lnTo>
                    <a:pt x="12" y="38"/>
                  </a:lnTo>
                  <a:lnTo>
                    <a:pt x="14" y="36"/>
                  </a:lnTo>
                  <a:lnTo>
                    <a:pt x="14" y="36"/>
                  </a:lnTo>
                  <a:lnTo>
                    <a:pt x="14" y="34"/>
                  </a:lnTo>
                  <a:lnTo>
                    <a:pt x="14" y="32"/>
                  </a:lnTo>
                  <a:lnTo>
                    <a:pt x="16" y="30"/>
                  </a:lnTo>
                  <a:lnTo>
                    <a:pt x="16" y="28"/>
                  </a:lnTo>
                  <a:lnTo>
                    <a:pt x="16" y="24"/>
                  </a:lnTo>
                  <a:lnTo>
                    <a:pt x="16" y="20"/>
                  </a:lnTo>
                  <a:lnTo>
                    <a:pt x="18" y="18"/>
                  </a:lnTo>
                  <a:lnTo>
                    <a:pt x="18" y="16"/>
                  </a:lnTo>
                  <a:lnTo>
                    <a:pt x="18" y="16"/>
                  </a:lnTo>
                  <a:lnTo>
                    <a:pt x="18" y="14"/>
                  </a:lnTo>
                  <a:lnTo>
                    <a:pt x="20" y="14"/>
                  </a:lnTo>
                  <a:lnTo>
                    <a:pt x="20" y="12"/>
                  </a:lnTo>
                  <a:lnTo>
                    <a:pt x="22" y="12"/>
                  </a:lnTo>
                  <a:lnTo>
                    <a:pt x="22" y="12"/>
                  </a:lnTo>
                  <a:lnTo>
                    <a:pt x="22" y="12"/>
                  </a:lnTo>
                  <a:lnTo>
                    <a:pt x="24" y="12"/>
                  </a:lnTo>
                  <a:lnTo>
                    <a:pt x="24" y="14"/>
                  </a:lnTo>
                  <a:lnTo>
                    <a:pt x="26" y="14"/>
                  </a:lnTo>
                  <a:lnTo>
                    <a:pt x="30" y="16"/>
                  </a:lnTo>
                  <a:lnTo>
                    <a:pt x="32" y="18"/>
                  </a:lnTo>
                  <a:lnTo>
                    <a:pt x="34" y="18"/>
                  </a:lnTo>
                  <a:lnTo>
                    <a:pt x="36" y="18"/>
                  </a:lnTo>
                  <a:lnTo>
                    <a:pt x="40" y="18"/>
                  </a:lnTo>
                  <a:lnTo>
                    <a:pt x="42" y="18"/>
                  </a:lnTo>
                  <a:lnTo>
                    <a:pt x="44" y="18"/>
                  </a:lnTo>
                  <a:lnTo>
                    <a:pt x="46" y="18"/>
                  </a:lnTo>
                  <a:lnTo>
                    <a:pt x="46" y="18"/>
                  </a:lnTo>
                  <a:lnTo>
                    <a:pt x="48" y="16"/>
                  </a:lnTo>
                  <a:lnTo>
                    <a:pt x="48" y="16"/>
                  </a:lnTo>
                  <a:lnTo>
                    <a:pt x="50" y="16"/>
                  </a:lnTo>
                  <a:lnTo>
                    <a:pt x="50" y="14"/>
                  </a:lnTo>
                  <a:lnTo>
                    <a:pt x="52" y="12"/>
                  </a:lnTo>
                  <a:lnTo>
                    <a:pt x="54" y="10"/>
                  </a:lnTo>
                  <a:lnTo>
                    <a:pt x="56" y="8"/>
                  </a:lnTo>
                  <a:lnTo>
                    <a:pt x="58" y="4"/>
                  </a:lnTo>
                  <a:lnTo>
                    <a:pt x="60" y="2"/>
                  </a:lnTo>
                  <a:lnTo>
                    <a:pt x="60" y="2"/>
                  </a:lnTo>
                  <a:lnTo>
                    <a:pt x="62" y="2"/>
                  </a:lnTo>
                  <a:lnTo>
                    <a:pt x="64" y="0"/>
                  </a:lnTo>
                  <a:lnTo>
                    <a:pt x="64" y="0"/>
                  </a:lnTo>
                  <a:lnTo>
                    <a:pt x="66" y="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43" name="Freeform 67"/>
            <p:cNvSpPr>
              <a:spLocks/>
            </p:cNvSpPr>
            <p:nvPr/>
          </p:nvSpPr>
          <p:spPr bwMode="auto">
            <a:xfrm>
              <a:off x="8517462" y="3223313"/>
              <a:ext cx="231361" cy="599037"/>
            </a:xfrm>
            <a:custGeom>
              <a:avLst/>
              <a:gdLst>
                <a:gd name="T0" fmla="*/ 6 w 112"/>
                <a:gd name="T1" fmla="*/ 82 h 290"/>
                <a:gd name="T2" fmla="*/ 8 w 112"/>
                <a:gd name="T3" fmla="*/ 68 h 290"/>
                <a:gd name="T4" fmla="*/ 18 w 112"/>
                <a:gd name="T5" fmla="*/ 58 h 290"/>
                <a:gd name="T6" fmla="*/ 24 w 112"/>
                <a:gd name="T7" fmla="*/ 40 h 290"/>
                <a:gd name="T8" fmla="*/ 34 w 112"/>
                <a:gd name="T9" fmla="*/ 26 h 290"/>
                <a:gd name="T10" fmla="*/ 42 w 112"/>
                <a:gd name="T11" fmla="*/ 18 h 290"/>
                <a:gd name="T12" fmla="*/ 56 w 112"/>
                <a:gd name="T13" fmla="*/ 14 h 290"/>
                <a:gd name="T14" fmla="*/ 58 w 112"/>
                <a:gd name="T15" fmla="*/ 6 h 290"/>
                <a:gd name="T16" fmla="*/ 68 w 112"/>
                <a:gd name="T17" fmla="*/ 0 h 290"/>
                <a:gd name="T18" fmla="*/ 76 w 112"/>
                <a:gd name="T19" fmla="*/ 0 h 290"/>
                <a:gd name="T20" fmla="*/ 80 w 112"/>
                <a:gd name="T21" fmla="*/ 12 h 290"/>
                <a:gd name="T22" fmla="*/ 84 w 112"/>
                <a:gd name="T23" fmla="*/ 26 h 290"/>
                <a:gd name="T24" fmla="*/ 78 w 112"/>
                <a:gd name="T25" fmla="*/ 38 h 290"/>
                <a:gd name="T26" fmla="*/ 70 w 112"/>
                <a:gd name="T27" fmla="*/ 44 h 290"/>
                <a:gd name="T28" fmla="*/ 66 w 112"/>
                <a:gd name="T29" fmla="*/ 54 h 290"/>
                <a:gd name="T30" fmla="*/ 68 w 112"/>
                <a:gd name="T31" fmla="*/ 60 h 290"/>
                <a:gd name="T32" fmla="*/ 80 w 112"/>
                <a:gd name="T33" fmla="*/ 60 h 290"/>
                <a:gd name="T34" fmla="*/ 84 w 112"/>
                <a:gd name="T35" fmla="*/ 62 h 290"/>
                <a:gd name="T36" fmla="*/ 92 w 112"/>
                <a:gd name="T37" fmla="*/ 76 h 290"/>
                <a:gd name="T38" fmla="*/ 92 w 112"/>
                <a:gd name="T39" fmla="*/ 96 h 290"/>
                <a:gd name="T40" fmla="*/ 96 w 112"/>
                <a:gd name="T41" fmla="*/ 100 h 290"/>
                <a:gd name="T42" fmla="*/ 106 w 112"/>
                <a:gd name="T43" fmla="*/ 102 h 290"/>
                <a:gd name="T44" fmla="*/ 110 w 112"/>
                <a:gd name="T45" fmla="*/ 104 h 290"/>
                <a:gd name="T46" fmla="*/ 108 w 112"/>
                <a:gd name="T47" fmla="*/ 122 h 290"/>
                <a:gd name="T48" fmla="*/ 100 w 112"/>
                <a:gd name="T49" fmla="*/ 132 h 290"/>
                <a:gd name="T50" fmla="*/ 86 w 112"/>
                <a:gd name="T51" fmla="*/ 138 h 290"/>
                <a:gd name="T52" fmla="*/ 80 w 112"/>
                <a:gd name="T53" fmla="*/ 144 h 290"/>
                <a:gd name="T54" fmla="*/ 80 w 112"/>
                <a:gd name="T55" fmla="*/ 160 h 290"/>
                <a:gd name="T56" fmla="*/ 84 w 112"/>
                <a:gd name="T57" fmla="*/ 176 h 290"/>
                <a:gd name="T58" fmla="*/ 96 w 112"/>
                <a:gd name="T59" fmla="*/ 190 h 290"/>
                <a:gd name="T60" fmla="*/ 96 w 112"/>
                <a:gd name="T61" fmla="*/ 198 h 290"/>
                <a:gd name="T62" fmla="*/ 92 w 112"/>
                <a:gd name="T63" fmla="*/ 220 h 290"/>
                <a:gd name="T64" fmla="*/ 96 w 112"/>
                <a:gd name="T65" fmla="*/ 242 h 290"/>
                <a:gd name="T66" fmla="*/ 102 w 112"/>
                <a:gd name="T67" fmla="*/ 250 h 290"/>
                <a:gd name="T68" fmla="*/ 112 w 112"/>
                <a:gd name="T69" fmla="*/ 258 h 290"/>
                <a:gd name="T70" fmla="*/ 110 w 112"/>
                <a:gd name="T71" fmla="*/ 266 h 290"/>
                <a:gd name="T72" fmla="*/ 102 w 112"/>
                <a:gd name="T73" fmla="*/ 280 h 290"/>
                <a:gd name="T74" fmla="*/ 88 w 112"/>
                <a:gd name="T75" fmla="*/ 262 h 290"/>
                <a:gd name="T76" fmla="*/ 86 w 112"/>
                <a:gd name="T77" fmla="*/ 246 h 290"/>
                <a:gd name="T78" fmla="*/ 78 w 112"/>
                <a:gd name="T79" fmla="*/ 240 h 290"/>
                <a:gd name="T80" fmla="*/ 72 w 112"/>
                <a:gd name="T81" fmla="*/ 234 h 290"/>
                <a:gd name="T82" fmla="*/ 76 w 112"/>
                <a:gd name="T83" fmla="*/ 218 h 290"/>
                <a:gd name="T84" fmla="*/ 78 w 112"/>
                <a:gd name="T85" fmla="*/ 200 h 290"/>
                <a:gd name="T86" fmla="*/ 72 w 112"/>
                <a:gd name="T87" fmla="*/ 182 h 290"/>
                <a:gd name="T88" fmla="*/ 64 w 112"/>
                <a:gd name="T89" fmla="*/ 178 h 290"/>
                <a:gd name="T90" fmla="*/ 60 w 112"/>
                <a:gd name="T91" fmla="*/ 182 h 290"/>
                <a:gd name="T92" fmla="*/ 50 w 112"/>
                <a:gd name="T93" fmla="*/ 196 h 290"/>
                <a:gd name="T94" fmla="*/ 44 w 112"/>
                <a:gd name="T95" fmla="*/ 200 h 290"/>
                <a:gd name="T96" fmla="*/ 32 w 112"/>
                <a:gd name="T97" fmla="*/ 194 h 290"/>
                <a:gd name="T98" fmla="*/ 28 w 112"/>
                <a:gd name="T99" fmla="*/ 186 h 290"/>
                <a:gd name="T100" fmla="*/ 28 w 112"/>
                <a:gd name="T101" fmla="*/ 162 h 290"/>
                <a:gd name="T102" fmla="*/ 24 w 112"/>
                <a:gd name="T103" fmla="*/ 144 h 290"/>
                <a:gd name="T104" fmla="*/ 12 w 112"/>
                <a:gd name="T105" fmla="*/ 128 h 290"/>
                <a:gd name="T106" fmla="*/ 0 w 112"/>
                <a:gd name="T107" fmla="*/ 120 h 290"/>
                <a:gd name="T108" fmla="*/ 0 w 112"/>
                <a:gd name="T109" fmla="*/ 112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 h="290">
                  <a:moveTo>
                    <a:pt x="0" y="112"/>
                  </a:moveTo>
                  <a:lnTo>
                    <a:pt x="8" y="98"/>
                  </a:lnTo>
                  <a:lnTo>
                    <a:pt x="6" y="94"/>
                  </a:lnTo>
                  <a:lnTo>
                    <a:pt x="6" y="92"/>
                  </a:lnTo>
                  <a:lnTo>
                    <a:pt x="6" y="86"/>
                  </a:lnTo>
                  <a:lnTo>
                    <a:pt x="6" y="82"/>
                  </a:lnTo>
                  <a:lnTo>
                    <a:pt x="6" y="78"/>
                  </a:lnTo>
                  <a:lnTo>
                    <a:pt x="6" y="74"/>
                  </a:lnTo>
                  <a:lnTo>
                    <a:pt x="6" y="72"/>
                  </a:lnTo>
                  <a:lnTo>
                    <a:pt x="6" y="72"/>
                  </a:lnTo>
                  <a:lnTo>
                    <a:pt x="8" y="70"/>
                  </a:lnTo>
                  <a:lnTo>
                    <a:pt x="8" y="68"/>
                  </a:lnTo>
                  <a:lnTo>
                    <a:pt x="8" y="68"/>
                  </a:lnTo>
                  <a:lnTo>
                    <a:pt x="10" y="66"/>
                  </a:lnTo>
                  <a:lnTo>
                    <a:pt x="12" y="64"/>
                  </a:lnTo>
                  <a:lnTo>
                    <a:pt x="14" y="62"/>
                  </a:lnTo>
                  <a:lnTo>
                    <a:pt x="18" y="58"/>
                  </a:lnTo>
                  <a:lnTo>
                    <a:pt x="18" y="58"/>
                  </a:lnTo>
                  <a:lnTo>
                    <a:pt x="20" y="56"/>
                  </a:lnTo>
                  <a:lnTo>
                    <a:pt x="22" y="54"/>
                  </a:lnTo>
                  <a:lnTo>
                    <a:pt x="22" y="52"/>
                  </a:lnTo>
                  <a:lnTo>
                    <a:pt x="22" y="48"/>
                  </a:lnTo>
                  <a:lnTo>
                    <a:pt x="24" y="46"/>
                  </a:lnTo>
                  <a:lnTo>
                    <a:pt x="24" y="40"/>
                  </a:lnTo>
                  <a:lnTo>
                    <a:pt x="26" y="38"/>
                  </a:lnTo>
                  <a:lnTo>
                    <a:pt x="26" y="36"/>
                  </a:lnTo>
                  <a:lnTo>
                    <a:pt x="28" y="34"/>
                  </a:lnTo>
                  <a:lnTo>
                    <a:pt x="28" y="32"/>
                  </a:lnTo>
                  <a:lnTo>
                    <a:pt x="32" y="28"/>
                  </a:lnTo>
                  <a:lnTo>
                    <a:pt x="34" y="26"/>
                  </a:lnTo>
                  <a:lnTo>
                    <a:pt x="34" y="24"/>
                  </a:lnTo>
                  <a:lnTo>
                    <a:pt x="36" y="22"/>
                  </a:lnTo>
                  <a:lnTo>
                    <a:pt x="38" y="20"/>
                  </a:lnTo>
                  <a:lnTo>
                    <a:pt x="38" y="20"/>
                  </a:lnTo>
                  <a:lnTo>
                    <a:pt x="40" y="20"/>
                  </a:lnTo>
                  <a:lnTo>
                    <a:pt x="42" y="18"/>
                  </a:lnTo>
                  <a:lnTo>
                    <a:pt x="44" y="18"/>
                  </a:lnTo>
                  <a:lnTo>
                    <a:pt x="48" y="16"/>
                  </a:lnTo>
                  <a:lnTo>
                    <a:pt x="50" y="16"/>
                  </a:lnTo>
                  <a:lnTo>
                    <a:pt x="54" y="14"/>
                  </a:lnTo>
                  <a:lnTo>
                    <a:pt x="54" y="14"/>
                  </a:lnTo>
                  <a:lnTo>
                    <a:pt x="56" y="14"/>
                  </a:lnTo>
                  <a:lnTo>
                    <a:pt x="56" y="12"/>
                  </a:lnTo>
                  <a:lnTo>
                    <a:pt x="56" y="12"/>
                  </a:lnTo>
                  <a:lnTo>
                    <a:pt x="58" y="10"/>
                  </a:lnTo>
                  <a:lnTo>
                    <a:pt x="58" y="10"/>
                  </a:lnTo>
                  <a:lnTo>
                    <a:pt x="58" y="8"/>
                  </a:lnTo>
                  <a:lnTo>
                    <a:pt x="58" y="6"/>
                  </a:lnTo>
                  <a:lnTo>
                    <a:pt x="58" y="4"/>
                  </a:lnTo>
                  <a:lnTo>
                    <a:pt x="58" y="4"/>
                  </a:lnTo>
                  <a:lnTo>
                    <a:pt x="60" y="2"/>
                  </a:lnTo>
                  <a:lnTo>
                    <a:pt x="62" y="2"/>
                  </a:lnTo>
                  <a:lnTo>
                    <a:pt x="66" y="0"/>
                  </a:lnTo>
                  <a:lnTo>
                    <a:pt x="68" y="0"/>
                  </a:lnTo>
                  <a:lnTo>
                    <a:pt x="70" y="0"/>
                  </a:lnTo>
                  <a:lnTo>
                    <a:pt x="72" y="0"/>
                  </a:lnTo>
                  <a:lnTo>
                    <a:pt x="72" y="0"/>
                  </a:lnTo>
                  <a:lnTo>
                    <a:pt x="74" y="0"/>
                  </a:lnTo>
                  <a:lnTo>
                    <a:pt x="74" y="0"/>
                  </a:lnTo>
                  <a:lnTo>
                    <a:pt x="76" y="0"/>
                  </a:lnTo>
                  <a:lnTo>
                    <a:pt x="76" y="2"/>
                  </a:lnTo>
                  <a:lnTo>
                    <a:pt x="76" y="4"/>
                  </a:lnTo>
                  <a:lnTo>
                    <a:pt x="78" y="4"/>
                  </a:lnTo>
                  <a:lnTo>
                    <a:pt x="78" y="8"/>
                  </a:lnTo>
                  <a:lnTo>
                    <a:pt x="78" y="10"/>
                  </a:lnTo>
                  <a:lnTo>
                    <a:pt x="80" y="12"/>
                  </a:lnTo>
                  <a:lnTo>
                    <a:pt x="82" y="18"/>
                  </a:lnTo>
                  <a:lnTo>
                    <a:pt x="84" y="20"/>
                  </a:lnTo>
                  <a:lnTo>
                    <a:pt x="84" y="22"/>
                  </a:lnTo>
                  <a:lnTo>
                    <a:pt x="84" y="24"/>
                  </a:lnTo>
                  <a:lnTo>
                    <a:pt x="84" y="24"/>
                  </a:lnTo>
                  <a:lnTo>
                    <a:pt x="84" y="26"/>
                  </a:lnTo>
                  <a:lnTo>
                    <a:pt x="84" y="28"/>
                  </a:lnTo>
                  <a:lnTo>
                    <a:pt x="84" y="28"/>
                  </a:lnTo>
                  <a:lnTo>
                    <a:pt x="84" y="30"/>
                  </a:lnTo>
                  <a:lnTo>
                    <a:pt x="82" y="32"/>
                  </a:lnTo>
                  <a:lnTo>
                    <a:pt x="80" y="36"/>
                  </a:lnTo>
                  <a:lnTo>
                    <a:pt x="78" y="38"/>
                  </a:lnTo>
                  <a:lnTo>
                    <a:pt x="78" y="40"/>
                  </a:lnTo>
                  <a:lnTo>
                    <a:pt x="76" y="40"/>
                  </a:lnTo>
                  <a:lnTo>
                    <a:pt x="74" y="42"/>
                  </a:lnTo>
                  <a:lnTo>
                    <a:pt x="72" y="42"/>
                  </a:lnTo>
                  <a:lnTo>
                    <a:pt x="70" y="44"/>
                  </a:lnTo>
                  <a:lnTo>
                    <a:pt x="70" y="44"/>
                  </a:lnTo>
                  <a:lnTo>
                    <a:pt x="68" y="46"/>
                  </a:lnTo>
                  <a:lnTo>
                    <a:pt x="68" y="46"/>
                  </a:lnTo>
                  <a:lnTo>
                    <a:pt x="68" y="48"/>
                  </a:lnTo>
                  <a:lnTo>
                    <a:pt x="66" y="50"/>
                  </a:lnTo>
                  <a:lnTo>
                    <a:pt x="66" y="52"/>
                  </a:lnTo>
                  <a:lnTo>
                    <a:pt x="66" y="54"/>
                  </a:lnTo>
                  <a:lnTo>
                    <a:pt x="66" y="56"/>
                  </a:lnTo>
                  <a:lnTo>
                    <a:pt x="66" y="58"/>
                  </a:lnTo>
                  <a:lnTo>
                    <a:pt x="66" y="58"/>
                  </a:lnTo>
                  <a:lnTo>
                    <a:pt x="68" y="58"/>
                  </a:lnTo>
                  <a:lnTo>
                    <a:pt x="68" y="58"/>
                  </a:lnTo>
                  <a:lnTo>
                    <a:pt x="68" y="60"/>
                  </a:lnTo>
                  <a:lnTo>
                    <a:pt x="70" y="60"/>
                  </a:lnTo>
                  <a:lnTo>
                    <a:pt x="70" y="60"/>
                  </a:lnTo>
                  <a:lnTo>
                    <a:pt x="72" y="60"/>
                  </a:lnTo>
                  <a:lnTo>
                    <a:pt x="76" y="60"/>
                  </a:lnTo>
                  <a:lnTo>
                    <a:pt x="78" y="60"/>
                  </a:lnTo>
                  <a:lnTo>
                    <a:pt x="80" y="60"/>
                  </a:lnTo>
                  <a:lnTo>
                    <a:pt x="82" y="60"/>
                  </a:lnTo>
                  <a:lnTo>
                    <a:pt x="82" y="60"/>
                  </a:lnTo>
                  <a:lnTo>
                    <a:pt x="82" y="60"/>
                  </a:lnTo>
                  <a:lnTo>
                    <a:pt x="84" y="60"/>
                  </a:lnTo>
                  <a:lnTo>
                    <a:pt x="84" y="62"/>
                  </a:lnTo>
                  <a:lnTo>
                    <a:pt x="84" y="62"/>
                  </a:lnTo>
                  <a:lnTo>
                    <a:pt x="86" y="64"/>
                  </a:lnTo>
                  <a:lnTo>
                    <a:pt x="88" y="66"/>
                  </a:lnTo>
                  <a:lnTo>
                    <a:pt x="88" y="68"/>
                  </a:lnTo>
                  <a:lnTo>
                    <a:pt x="90" y="70"/>
                  </a:lnTo>
                  <a:lnTo>
                    <a:pt x="90" y="72"/>
                  </a:lnTo>
                  <a:lnTo>
                    <a:pt x="92" y="76"/>
                  </a:lnTo>
                  <a:lnTo>
                    <a:pt x="92" y="78"/>
                  </a:lnTo>
                  <a:lnTo>
                    <a:pt x="92" y="78"/>
                  </a:lnTo>
                  <a:lnTo>
                    <a:pt x="92" y="82"/>
                  </a:lnTo>
                  <a:lnTo>
                    <a:pt x="92" y="88"/>
                  </a:lnTo>
                  <a:lnTo>
                    <a:pt x="92" y="92"/>
                  </a:lnTo>
                  <a:lnTo>
                    <a:pt x="92" y="96"/>
                  </a:lnTo>
                  <a:lnTo>
                    <a:pt x="94" y="96"/>
                  </a:lnTo>
                  <a:lnTo>
                    <a:pt x="94" y="98"/>
                  </a:lnTo>
                  <a:lnTo>
                    <a:pt x="94" y="98"/>
                  </a:lnTo>
                  <a:lnTo>
                    <a:pt x="94" y="100"/>
                  </a:lnTo>
                  <a:lnTo>
                    <a:pt x="96" y="100"/>
                  </a:lnTo>
                  <a:lnTo>
                    <a:pt x="96" y="100"/>
                  </a:lnTo>
                  <a:lnTo>
                    <a:pt x="98" y="100"/>
                  </a:lnTo>
                  <a:lnTo>
                    <a:pt x="98" y="100"/>
                  </a:lnTo>
                  <a:lnTo>
                    <a:pt x="100" y="102"/>
                  </a:lnTo>
                  <a:lnTo>
                    <a:pt x="102" y="102"/>
                  </a:lnTo>
                  <a:lnTo>
                    <a:pt x="104" y="102"/>
                  </a:lnTo>
                  <a:lnTo>
                    <a:pt x="106" y="102"/>
                  </a:lnTo>
                  <a:lnTo>
                    <a:pt x="108" y="102"/>
                  </a:lnTo>
                  <a:lnTo>
                    <a:pt x="108" y="102"/>
                  </a:lnTo>
                  <a:lnTo>
                    <a:pt x="110" y="102"/>
                  </a:lnTo>
                  <a:lnTo>
                    <a:pt x="110" y="102"/>
                  </a:lnTo>
                  <a:lnTo>
                    <a:pt x="110" y="104"/>
                  </a:lnTo>
                  <a:lnTo>
                    <a:pt x="110" y="104"/>
                  </a:lnTo>
                  <a:lnTo>
                    <a:pt x="112" y="106"/>
                  </a:lnTo>
                  <a:lnTo>
                    <a:pt x="112" y="108"/>
                  </a:lnTo>
                  <a:lnTo>
                    <a:pt x="112" y="112"/>
                  </a:lnTo>
                  <a:lnTo>
                    <a:pt x="112" y="112"/>
                  </a:lnTo>
                  <a:lnTo>
                    <a:pt x="110" y="118"/>
                  </a:lnTo>
                  <a:lnTo>
                    <a:pt x="108" y="122"/>
                  </a:lnTo>
                  <a:lnTo>
                    <a:pt x="108" y="124"/>
                  </a:lnTo>
                  <a:lnTo>
                    <a:pt x="106" y="126"/>
                  </a:lnTo>
                  <a:lnTo>
                    <a:pt x="106" y="128"/>
                  </a:lnTo>
                  <a:lnTo>
                    <a:pt x="104" y="128"/>
                  </a:lnTo>
                  <a:lnTo>
                    <a:pt x="102" y="130"/>
                  </a:lnTo>
                  <a:lnTo>
                    <a:pt x="100" y="132"/>
                  </a:lnTo>
                  <a:lnTo>
                    <a:pt x="98" y="134"/>
                  </a:lnTo>
                  <a:lnTo>
                    <a:pt x="96" y="134"/>
                  </a:lnTo>
                  <a:lnTo>
                    <a:pt x="94" y="136"/>
                  </a:lnTo>
                  <a:lnTo>
                    <a:pt x="90" y="136"/>
                  </a:lnTo>
                  <a:lnTo>
                    <a:pt x="88" y="138"/>
                  </a:lnTo>
                  <a:lnTo>
                    <a:pt x="86" y="138"/>
                  </a:lnTo>
                  <a:lnTo>
                    <a:pt x="84" y="138"/>
                  </a:lnTo>
                  <a:lnTo>
                    <a:pt x="82" y="140"/>
                  </a:lnTo>
                  <a:lnTo>
                    <a:pt x="82" y="140"/>
                  </a:lnTo>
                  <a:lnTo>
                    <a:pt x="82" y="142"/>
                  </a:lnTo>
                  <a:lnTo>
                    <a:pt x="82" y="142"/>
                  </a:lnTo>
                  <a:lnTo>
                    <a:pt x="80" y="144"/>
                  </a:lnTo>
                  <a:lnTo>
                    <a:pt x="80" y="146"/>
                  </a:lnTo>
                  <a:lnTo>
                    <a:pt x="80" y="148"/>
                  </a:lnTo>
                  <a:lnTo>
                    <a:pt x="80" y="150"/>
                  </a:lnTo>
                  <a:lnTo>
                    <a:pt x="80" y="152"/>
                  </a:lnTo>
                  <a:lnTo>
                    <a:pt x="80" y="156"/>
                  </a:lnTo>
                  <a:lnTo>
                    <a:pt x="80" y="160"/>
                  </a:lnTo>
                  <a:lnTo>
                    <a:pt x="80" y="164"/>
                  </a:lnTo>
                  <a:lnTo>
                    <a:pt x="82" y="166"/>
                  </a:lnTo>
                  <a:lnTo>
                    <a:pt x="82" y="168"/>
                  </a:lnTo>
                  <a:lnTo>
                    <a:pt x="82" y="172"/>
                  </a:lnTo>
                  <a:lnTo>
                    <a:pt x="84" y="174"/>
                  </a:lnTo>
                  <a:lnTo>
                    <a:pt x="84" y="176"/>
                  </a:lnTo>
                  <a:lnTo>
                    <a:pt x="86" y="178"/>
                  </a:lnTo>
                  <a:lnTo>
                    <a:pt x="88" y="180"/>
                  </a:lnTo>
                  <a:lnTo>
                    <a:pt x="92" y="184"/>
                  </a:lnTo>
                  <a:lnTo>
                    <a:pt x="92" y="186"/>
                  </a:lnTo>
                  <a:lnTo>
                    <a:pt x="94" y="188"/>
                  </a:lnTo>
                  <a:lnTo>
                    <a:pt x="96" y="190"/>
                  </a:lnTo>
                  <a:lnTo>
                    <a:pt x="96" y="190"/>
                  </a:lnTo>
                  <a:lnTo>
                    <a:pt x="96" y="192"/>
                  </a:lnTo>
                  <a:lnTo>
                    <a:pt x="96" y="192"/>
                  </a:lnTo>
                  <a:lnTo>
                    <a:pt x="96" y="194"/>
                  </a:lnTo>
                  <a:lnTo>
                    <a:pt x="96" y="196"/>
                  </a:lnTo>
                  <a:lnTo>
                    <a:pt x="96" y="198"/>
                  </a:lnTo>
                  <a:lnTo>
                    <a:pt x="96" y="200"/>
                  </a:lnTo>
                  <a:lnTo>
                    <a:pt x="94" y="204"/>
                  </a:lnTo>
                  <a:lnTo>
                    <a:pt x="94" y="210"/>
                  </a:lnTo>
                  <a:lnTo>
                    <a:pt x="92" y="214"/>
                  </a:lnTo>
                  <a:lnTo>
                    <a:pt x="92" y="216"/>
                  </a:lnTo>
                  <a:lnTo>
                    <a:pt x="92" y="220"/>
                  </a:lnTo>
                  <a:lnTo>
                    <a:pt x="92" y="224"/>
                  </a:lnTo>
                  <a:lnTo>
                    <a:pt x="94" y="226"/>
                  </a:lnTo>
                  <a:lnTo>
                    <a:pt x="94" y="230"/>
                  </a:lnTo>
                  <a:lnTo>
                    <a:pt x="94" y="234"/>
                  </a:lnTo>
                  <a:lnTo>
                    <a:pt x="96" y="238"/>
                  </a:lnTo>
                  <a:lnTo>
                    <a:pt x="96" y="242"/>
                  </a:lnTo>
                  <a:lnTo>
                    <a:pt x="98" y="244"/>
                  </a:lnTo>
                  <a:lnTo>
                    <a:pt x="98" y="246"/>
                  </a:lnTo>
                  <a:lnTo>
                    <a:pt x="98" y="248"/>
                  </a:lnTo>
                  <a:lnTo>
                    <a:pt x="100" y="248"/>
                  </a:lnTo>
                  <a:lnTo>
                    <a:pt x="100" y="250"/>
                  </a:lnTo>
                  <a:lnTo>
                    <a:pt x="102" y="250"/>
                  </a:lnTo>
                  <a:lnTo>
                    <a:pt x="106" y="254"/>
                  </a:lnTo>
                  <a:lnTo>
                    <a:pt x="108" y="256"/>
                  </a:lnTo>
                  <a:lnTo>
                    <a:pt x="110" y="256"/>
                  </a:lnTo>
                  <a:lnTo>
                    <a:pt x="110" y="258"/>
                  </a:lnTo>
                  <a:lnTo>
                    <a:pt x="110" y="258"/>
                  </a:lnTo>
                  <a:lnTo>
                    <a:pt x="112" y="258"/>
                  </a:lnTo>
                  <a:lnTo>
                    <a:pt x="112" y="260"/>
                  </a:lnTo>
                  <a:lnTo>
                    <a:pt x="112" y="260"/>
                  </a:lnTo>
                  <a:lnTo>
                    <a:pt x="112" y="262"/>
                  </a:lnTo>
                  <a:lnTo>
                    <a:pt x="112" y="264"/>
                  </a:lnTo>
                  <a:lnTo>
                    <a:pt x="110" y="264"/>
                  </a:lnTo>
                  <a:lnTo>
                    <a:pt x="110" y="266"/>
                  </a:lnTo>
                  <a:lnTo>
                    <a:pt x="110" y="268"/>
                  </a:lnTo>
                  <a:lnTo>
                    <a:pt x="108" y="270"/>
                  </a:lnTo>
                  <a:lnTo>
                    <a:pt x="106" y="274"/>
                  </a:lnTo>
                  <a:lnTo>
                    <a:pt x="104" y="276"/>
                  </a:lnTo>
                  <a:lnTo>
                    <a:pt x="102" y="278"/>
                  </a:lnTo>
                  <a:lnTo>
                    <a:pt x="102" y="280"/>
                  </a:lnTo>
                  <a:lnTo>
                    <a:pt x="100" y="284"/>
                  </a:lnTo>
                  <a:lnTo>
                    <a:pt x="98" y="286"/>
                  </a:lnTo>
                  <a:lnTo>
                    <a:pt x="94" y="290"/>
                  </a:lnTo>
                  <a:lnTo>
                    <a:pt x="92" y="280"/>
                  </a:lnTo>
                  <a:lnTo>
                    <a:pt x="88" y="264"/>
                  </a:lnTo>
                  <a:lnTo>
                    <a:pt x="88" y="262"/>
                  </a:lnTo>
                  <a:lnTo>
                    <a:pt x="88" y="258"/>
                  </a:lnTo>
                  <a:lnTo>
                    <a:pt x="88" y="254"/>
                  </a:lnTo>
                  <a:lnTo>
                    <a:pt x="86" y="252"/>
                  </a:lnTo>
                  <a:lnTo>
                    <a:pt x="86" y="248"/>
                  </a:lnTo>
                  <a:lnTo>
                    <a:pt x="86" y="246"/>
                  </a:lnTo>
                  <a:lnTo>
                    <a:pt x="86" y="246"/>
                  </a:lnTo>
                  <a:lnTo>
                    <a:pt x="84" y="244"/>
                  </a:lnTo>
                  <a:lnTo>
                    <a:pt x="84" y="244"/>
                  </a:lnTo>
                  <a:lnTo>
                    <a:pt x="84" y="244"/>
                  </a:lnTo>
                  <a:lnTo>
                    <a:pt x="82" y="242"/>
                  </a:lnTo>
                  <a:lnTo>
                    <a:pt x="80" y="242"/>
                  </a:lnTo>
                  <a:lnTo>
                    <a:pt x="78" y="240"/>
                  </a:lnTo>
                  <a:lnTo>
                    <a:pt x="78" y="240"/>
                  </a:lnTo>
                  <a:lnTo>
                    <a:pt x="76" y="238"/>
                  </a:lnTo>
                  <a:lnTo>
                    <a:pt x="74" y="236"/>
                  </a:lnTo>
                  <a:lnTo>
                    <a:pt x="74" y="236"/>
                  </a:lnTo>
                  <a:lnTo>
                    <a:pt x="74" y="236"/>
                  </a:lnTo>
                  <a:lnTo>
                    <a:pt x="72" y="234"/>
                  </a:lnTo>
                  <a:lnTo>
                    <a:pt x="72" y="232"/>
                  </a:lnTo>
                  <a:lnTo>
                    <a:pt x="72" y="230"/>
                  </a:lnTo>
                  <a:lnTo>
                    <a:pt x="72" y="228"/>
                  </a:lnTo>
                  <a:lnTo>
                    <a:pt x="74" y="226"/>
                  </a:lnTo>
                  <a:lnTo>
                    <a:pt x="74" y="222"/>
                  </a:lnTo>
                  <a:lnTo>
                    <a:pt x="76" y="218"/>
                  </a:lnTo>
                  <a:lnTo>
                    <a:pt x="76" y="212"/>
                  </a:lnTo>
                  <a:lnTo>
                    <a:pt x="78" y="208"/>
                  </a:lnTo>
                  <a:lnTo>
                    <a:pt x="78" y="206"/>
                  </a:lnTo>
                  <a:lnTo>
                    <a:pt x="78" y="204"/>
                  </a:lnTo>
                  <a:lnTo>
                    <a:pt x="78" y="200"/>
                  </a:lnTo>
                  <a:lnTo>
                    <a:pt x="78" y="200"/>
                  </a:lnTo>
                  <a:lnTo>
                    <a:pt x="78" y="196"/>
                  </a:lnTo>
                  <a:lnTo>
                    <a:pt x="76" y="194"/>
                  </a:lnTo>
                  <a:lnTo>
                    <a:pt x="76" y="190"/>
                  </a:lnTo>
                  <a:lnTo>
                    <a:pt x="74" y="186"/>
                  </a:lnTo>
                  <a:lnTo>
                    <a:pt x="72" y="184"/>
                  </a:lnTo>
                  <a:lnTo>
                    <a:pt x="72" y="182"/>
                  </a:lnTo>
                  <a:lnTo>
                    <a:pt x="70" y="182"/>
                  </a:lnTo>
                  <a:lnTo>
                    <a:pt x="70" y="180"/>
                  </a:lnTo>
                  <a:lnTo>
                    <a:pt x="68" y="180"/>
                  </a:lnTo>
                  <a:lnTo>
                    <a:pt x="66" y="178"/>
                  </a:lnTo>
                  <a:lnTo>
                    <a:pt x="66" y="178"/>
                  </a:lnTo>
                  <a:lnTo>
                    <a:pt x="64" y="178"/>
                  </a:lnTo>
                  <a:lnTo>
                    <a:pt x="64" y="178"/>
                  </a:lnTo>
                  <a:lnTo>
                    <a:pt x="64" y="178"/>
                  </a:lnTo>
                  <a:lnTo>
                    <a:pt x="62" y="178"/>
                  </a:lnTo>
                  <a:lnTo>
                    <a:pt x="62" y="180"/>
                  </a:lnTo>
                  <a:lnTo>
                    <a:pt x="62" y="180"/>
                  </a:lnTo>
                  <a:lnTo>
                    <a:pt x="60" y="182"/>
                  </a:lnTo>
                  <a:lnTo>
                    <a:pt x="58" y="186"/>
                  </a:lnTo>
                  <a:lnTo>
                    <a:pt x="58" y="188"/>
                  </a:lnTo>
                  <a:lnTo>
                    <a:pt x="56" y="190"/>
                  </a:lnTo>
                  <a:lnTo>
                    <a:pt x="54" y="192"/>
                  </a:lnTo>
                  <a:lnTo>
                    <a:pt x="52" y="194"/>
                  </a:lnTo>
                  <a:lnTo>
                    <a:pt x="50" y="196"/>
                  </a:lnTo>
                  <a:lnTo>
                    <a:pt x="50" y="198"/>
                  </a:lnTo>
                  <a:lnTo>
                    <a:pt x="48" y="198"/>
                  </a:lnTo>
                  <a:lnTo>
                    <a:pt x="48" y="198"/>
                  </a:lnTo>
                  <a:lnTo>
                    <a:pt x="46" y="200"/>
                  </a:lnTo>
                  <a:lnTo>
                    <a:pt x="44" y="200"/>
                  </a:lnTo>
                  <a:lnTo>
                    <a:pt x="44" y="200"/>
                  </a:lnTo>
                  <a:lnTo>
                    <a:pt x="40" y="198"/>
                  </a:lnTo>
                  <a:lnTo>
                    <a:pt x="38" y="198"/>
                  </a:lnTo>
                  <a:lnTo>
                    <a:pt x="36" y="198"/>
                  </a:lnTo>
                  <a:lnTo>
                    <a:pt x="34" y="196"/>
                  </a:lnTo>
                  <a:lnTo>
                    <a:pt x="32" y="196"/>
                  </a:lnTo>
                  <a:lnTo>
                    <a:pt x="32" y="194"/>
                  </a:lnTo>
                  <a:lnTo>
                    <a:pt x="32" y="194"/>
                  </a:lnTo>
                  <a:lnTo>
                    <a:pt x="30" y="192"/>
                  </a:lnTo>
                  <a:lnTo>
                    <a:pt x="30" y="192"/>
                  </a:lnTo>
                  <a:lnTo>
                    <a:pt x="30" y="190"/>
                  </a:lnTo>
                  <a:lnTo>
                    <a:pt x="30" y="188"/>
                  </a:lnTo>
                  <a:lnTo>
                    <a:pt x="28" y="186"/>
                  </a:lnTo>
                  <a:lnTo>
                    <a:pt x="28" y="182"/>
                  </a:lnTo>
                  <a:lnTo>
                    <a:pt x="28" y="178"/>
                  </a:lnTo>
                  <a:lnTo>
                    <a:pt x="30" y="170"/>
                  </a:lnTo>
                  <a:lnTo>
                    <a:pt x="30" y="164"/>
                  </a:lnTo>
                  <a:lnTo>
                    <a:pt x="30" y="164"/>
                  </a:lnTo>
                  <a:lnTo>
                    <a:pt x="28" y="162"/>
                  </a:lnTo>
                  <a:lnTo>
                    <a:pt x="28" y="158"/>
                  </a:lnTo>
                  <a:lnTo>
                    <a:pt x="28" y="154"/>
                  </a:lnTo>
                  <a:lnTo>
                    <a:pt x="26" y="150"/>
                  </a:lnTo>
                  <a:lnTo>
                    <a:pt x="26" y="148"/>
                  </a:lnTo>
                  <a:lnTo>
                    <a:pt x="26" y="146"/>
                  </a:lnTo>
                  <a:lnTo>
                    <a:pt x="24" y="144"/>
                  </a:lnTo>
                  <a:lnTo>
                    <a:pt x="22" y="142"/>
                  </a:lnTo>
                  <a:lnTo>
                    <a:pt x="22" y="140"/>
                  </a:lnTo>
                  <a:lnTo>
                    <a:pt x="20" y="138"/>
                  </a:lnTo>
                  <a:lnTo>
                    <a:pt x="16" y="134"/>
                  </a:lnTo>
                  <a:lnTo>
                    <a:pt x="12" y="130"/>
                  </a:lnTo>
                  <a:lnTo>
                    <a:pt x="12" y="128"/>
                  </a:lnTo>
                  <a:lnTo>
                    <a:pt x="10" y="128"/>
                  </a:lnTo>
                  <a:lnTo>
                    <a:pt x="6" y="124"/>
                  </a:lnTo>
                  <a:lnTo>
                    <a:pt x="4" y="124"/>
                  </a:lnTo>
                  <a:lnTo>
                    <a:pt x="2" y="122"/>
                  </a:lnTo>
                  <a:lnTo>
                    <a:pt x="0" y="120"/>
                  </a:lnTo>
                  <a:lnTo>
                    <a:pt x="0" y="120"/>
                  </a:lnTo>
                  <a:lnTo>
                    <a:pt x="0" y="118"/>
                  </a:lnTo>
                  <a:lnTo>
                    <a:pt x="0" y="118"/>
                  </a:lnTo>
                  <a:lnTo>
                    <a:pt x="0" y="116"/>
                  </a:lnTo>
                  <a:lnTo>
                    <a:pt x="0" y="114"/>
                  </a:lnTo>
                  <a:lnTo>
                    <a:pt x="0" y="112"/>
                  </a:lnTo>
                  <a:lnTo>
                    <a:pt x="0" y="11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44" name="Freeform 68"/>
            <p:cNvSpPr>
              <a:spLocks/>
            </p:cNvSpPr>
            <p:nvPr/>
          </p:nvSpPr>
          <p:spPr bwMode="auto">
            <a:xfrm>
              <a:off x="8517462" y="3223313"/>
              <a:ext cx="231361" cy="599037"/>
            </a:xfrm>
            <a:custGeom>
              <a:avLst/>
              <a:gdLst>
                <a:gd name="T0" fmla="*/ 6 w 112"/>
                <a:gd name="T1" fmla="*/ 82 h 290"/>
                <a:gd name="T2" fmla="*/ 8 w 112"/>
                <a:gd name="T3" fmla="*/ 68 h 290"/>
                <a:gd name="T4" fmla="*/ 18 w 112"/>
                <a:gd name="T5" fmla="*/ 58 h 290"/>
                <a:gd name="T6" fmla="*/ 24 w 112"/>
                <a:gd name="T7" fmla="*/ 40 h 290"/>
                <a:gd name="T8" fmla="*/ 34 w 112"/>
                <a:gd name="T9" fmla="*/ 26 h 290"/>
                <a:gd name="T10" fmla="*/ 42 w 112"/>
                <a:gd name="T11" fmla="*/ 18 h 290"/>
                <a:gd name="T12" fmla="*/ 56 w 112"/>
                <a:gd name="T13" fmla="*/ 14 h 290"/>
                <a:gd name="T14" fmla="*/ 58 w 112"/>
                <a:gd name="T15" fmla="*/ 6 h 290"/>
                <a:gd name="T16" fmla="*/ 68 w 112"/>
                <a:gd name="T17" fmla="*/ 0 h 290"/>
                <a:gd name="T18" fmla="*/ 76 w 112"/>
                <a:gd name="T19" fmla="*/ 0 h 290"/>
                <a:gd name="T20" fmla="*/ 80 w 112"/>
                <a:gd name="T21" fmla="*/ 12 h 290"/>
                <a:gd name="T22" fmla="*/ 84 w 112"/>
                <a:gd name="T23" fmla="*/ 26 h 290"/>
                <a:gd name="T24" fmla="*/ 78 w 112"/>
                <a:gd name="T25" fmla="*/ 38 h 290"/>
                <a:gd name="T26" fmla="*/ 70 w 112"/>
                <a:gd name="T27" fmla="*/ 44 h 290"/>
                <a:gd name="T28" fmla="*/ 66 w 112"/>
                <a:gd name="T29" fmla="*/ 54 h 290"/>
                <a:gd name="T30" fmla="*/ 68 w 112"/>
                <a:gd name="T31" fmla="*/ 60 h 290"/>
                <a:gd name="T32" fmla="*/ 80 w 112"/>
                <a:gd name="T33" fmla="*/ 60 h 290"/>
                <a:gd name="T34" fmla="*/ 84 w 112"/>
                <a:gd name="T35" fmla="*/ 62 h 290"/>
                <a:gd name="T36" fmla="*/ 92 w 112"/>
                <a:gd name="T37" fmla="*/ 76 h 290"/>
                <a:gd name="T38" fmla="*/ 92 w 112"/>
                <a:gd name="T39" fmla="*/ 96 h 290"/>
                <a:gd name="T40" fmla="*/ 96 w 112"/>
                <a:gd name="T41" fmla="*/ 100 h 290"/>
                <a:gd name="T42" fmla="*/ 106 w 112"/>
                <a:gd name="T43" fmla="*/ 102 h 290"/>
                <a:gd name="T44" fmla="*/ 110 w 112"/>
                <a:gd name="T45" fmla="*/ 104 h 290"/>
                <a:gd name="T46" fmla="*/ 108 w 112"/>
                <a:gd name="T47" fmla="*/ 122 h 290"/>
                <a:gd name="T48" fmla="*/ 100 w 112"/>
                <a:gd name="T49" fmla="*/ 132 h 290"/>
                <a:gd name="T50" fmla="*/ 86 w 112"/>
                <a:gd name="T51" fmla="*/ 138 h 290"/>
                <a:gd name="T52" fmla="*/ 80 w 112"/>
                <a:gd name="T53" fmla="*/ 144 h 290"/>
                <a:gd name="T54" fmla="*/ 80 w 112"/>
                <a:gd name="T55" fmla="*/ 160 h 290"/>
                <a:gd name="T56" fmla="*/ 84 w 112"/>
                <a:gd name="T57" fmla="*/ 176 h 290"/>
                <a:gd name="T58" fmla="*/ 96 w 112"/>
                <a:gd name="T59" fmla="*/ 190 h 290"/>
                <a:gd name="T60" fmla="*/ 96 w 112"/>
                <a:gd name="T61" fmla="*/ 198 h 290"/>
                <a:gd name="T62" fmla="*/ 92 w 112"/>
                <a:gd name="T63" fmla="*/ 220 h 290"/>
                <a:gd name="T64" fmla="*/ 96 w 112"/>
                <a:gd name="T65" fmla="*/ 242 h 290"/>
                <a:gd name="T66" fmla="*/ 102 w 112"/>
                <a:gd name="T67" fmla="*/ 250 h 290"/>
                <a:gd name="T68" fmla="*/ 112 w 112"/>
                <a:gd name="T69" fmla="*/ 258 h 290"/>
                <a:gd name="T70" fmla="*/ 110 w 112"/>
                <a:gd name="T71" fmla="*/ 266 h 290"/>
                <a:gd name="T72" fmla="*/ 102 w 112"/>
                <a:gd name="T73" fmla="*/ 280 h 290"/>
                <a:gd name="T74" fmla="*/ 88 w 112"/>
                <a:gd name="T75" fmla="*/ 262 h 290"/>
                <a:gd name="T76" fmla="*/ 86 w 112"/>
                <a:gd name="T77" fmla="*/ 246 h 290"/>
                <a:gd name="T78" fmla="*/ 78 w 112"/>
                <a:gd name="T79" fmla="*/ 240 h 290"/>
                <a:gd name="T80" fmla="*/ 72 w 112"/>
                <a:gd name="T81" fmla="*/ 234 h 290"/>
                <a:gd name="T82" fmla="*/ 76 w 112"/>
                <a:gd name="T83" fmla="*/ 218 h 290"/>
                <a:gd name="T84" fmla="*/ 78 w 112"/>
                <a:gd name="T85" fmla="*/ 200 h 290"/>
                <a:gd name="T86" fmla="*/ 72 w 112"/>
                <a:gd name="T87" fmla="*/ 182 h 290"/>
                <a:gd name="T88" fmla="*/ 64 w 112"/>
                <a:gd name="T89" fmla="*/ 178 h 290"/>
                <a:gd name="T90" fmla="*/ 60 w 112"/>
                <a:gd name="T91" fmla="*/ 182 h 290"/>
                <a:gd name="T92" fmla="*/ 50 w 112"/>
                <a:gd name="T93" fmla="*/ 196 h 290"/>
                <a:gd name="T94" fmla="*/ 44 w 112"/>
                <a:gd name="T95" fmla="*/ 200 h 290"/>
                <a:gd name="T96" fmla="*/ 32 w 112"/>
                <a:gd name="T97" fmla="*/ 194 h 290"/>
                <a:gd name="T98" fmla="*/ 28 w 112"/>
                <a:gd name="T99" fmla="*/ 186 h 290"/>
                <a:gd name="T100" fmla="*/ 28 w 112"/>
                <a:gd name="T101" fmla="*/ 162 h 290"/>
                <a:gd name="T102" fmla="*/ 24 w 112"/>
                <a:gd name="T103" fmla="*/ 144 h 290"/>
                <a:gd name="T104" fmla="*/ 12 w 112"/>
                <a:gd name="T105" fmla="*/ 128 h 290"/>
                <a:gd name="T106" fmla="*/ 0 w 112"/>
                <a:gd name="T107" fmla="*/ 120 h 290"/>
                <a:gd name="T108" fmla="*/ 0 w 112"/>
                <a:gd name="T109" fmla="*/ 112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 h="290">
                  <a:moveTo>
                    <a:pt x="0" y="112"/>
                  </a:moveTo>
                  <a:lnTo>
                    <a:pt x="8" y="98"/>
                  </a:lnTo>
                  <a:lnTo>
                    <a:pt x="6" y="94"/>
                  </a:lnTo>
                  <a:lnTo>
                    <a:pt x="6" y="92"/>
                  </a:lnTo>
                  <a:lnTo>
                    <a:pt x="6" y="86"/>
                  </a:lnTo>
                  <a:lnTo>
                    <a:pt x="6" y="82"/>
                  </a:lnTo>
                  <a:lnTo>
                    <a:pt x="6" y="78"/>
                  </a:lnTo>
                  <a:lnTo>
                    <a:pt x="6" y="74"/>
                  </a:lnTo>
                  <a:lnTo>
                    <a:pt x="6" y="72"/>
                  </a:lnTo>
                  <a:lnTo>
                    <a:pt x="6" y="72"/>
                  </a:lnTo>
                  <a:lnTo>
                    <a:pt x="8" y="70"/>
                  </a:lnTo>
                  <a:lnTo>
                    <a:pt x="8" y="68"/>
                  </a:lnTo>
                  <a:lnTo>
                    <a:pt x="8" y="68"/>
                  </a:lnTo>
                  <a:lnTo>
                    <a:pt x="10" y="66"/>
                  </a:lnTo>
                  <a:lnTo>
                    <a:pt x="12" y="64"/>
                  </a:lnTo>
                  <a:lnTo>
                    <a:pt x="14" y="62"/>
                  </a:lnTo>
                  <a:lnTo>
                    <a:pt x="18" y="58"/>
                  </a:lnTo>
                  <a:lnTo>
                    <a:pt x="18" y="58"/>
                  </a:lnTo>
                  <a:lnTo>
                    <a:pt x="20" y="56"/>
                  </a:lnTo>
                  <a:lnTo>
                    <a:pt x="22" y="54"/>
                  </a:lnTo>
                  <a:lnTo>
                    <a:pt x="22" y="52"/>
                  </a:lnTo>
                  <a:lnTo>
                    <a:pt x="22" y="48"/>
                  </a:lnTo>
                  <a:lnTo>
                    <a:pt x="24" y="46"/>
                  </a:lnTo>
                  <a:lnTo>
                    <a:pt x="24" y="40"/>
                  </a:lnTo>
                  <a:lnTo>
                    <a:pt x="26" y="38"/>
                  </a:lnTo>
                  <a:lnTo>
                    <a:pt x="26" y="36"/>
                  </a:lnTo>
                  <a:lnTo>
                    <a:pt x="28" y="34"/>
                  </a:lnTo>
                  <a:lnTo>
                    <a:pt x="28" y="32"/>
                  </a:lnTo>
                  <a:lnTo>
                    <a:pt x="32" y="28"/>
                  </a:lnTo>
                  <a:lnTo>
                    <a:pt x="34" y="26"/>
                  </a:lnTo>
                  <a:lnTo>
                    <a:pt x="34" y="24"/>
                  </a:lnTo>
                  <a:lnTo>
                    <a:pt x="36" y="22"/>
                  </a:lnTo>
                  <a:lnTo>
                    <a:pt x="38" y="20"/>
                  </a:lnTo>
                  <a:lnTo>
                    <a:pt x="38" y="20"/>
                  </a:lnTo>
                  <a:lnTo>
                    <a:pt x="40" y="20"/>
                  </a:lnTo>
                  <a:lnTo>
                    <a:pt x="42" y="18"/>
                  </a:lnTo>
                  <a:lnTo>
                    <a:pt x="44" y="18"/>
                  </a:lnTo>
                  <a:lnTo>
                    <a:pt x="48" y="16"/>
                  </a:lnTo>
                  <a:lnTo>
                    <a:pt x="50" y="16"/>
                  </a:lnTo>
                  <a:lnTo>
                    <a:pt x="54" y="14"/>
                  </a:lnTo>
                  <a:lnTo>
                    <a:pt x="54" y="14"/>
                  </a:lnTo>
                  <a:lnTo>
                    <a:pt x="56" y="14"/>
                  </a:lnTo>
                  <a:lnTo>
                    <a:pt x="56" y="12"/>
                  </a:lnTo>
                  <a:lnTo>
                    <a:pt x="56" y="12"/>
                  </a:lnTo>
                  <a:lnTo>
                    <a:pt x="58" y="10"/>
                  </a:lnTo>
                  <a:lnTo>
                    <a:pt x="58" y="10"/>
                  </a:lnTo>
                  <a:lnTo>
                    <a:pt x="58" y="8"/>
                  </a:lnTo>
                  <a:lnTo>
                    <a:pt x="58" y="6"/>
                  </a:lnTo>
                  <a:lnTo>
                    <a:pt x="58" y="4"/>
                  </a:lnTo>
                  <a:lnTo>
                    <a:pt x="58" y="4"/>
                  </a:lnTo>
                  <a:lnTo>
                    <a:pt x="60" y="2"/>
                  </a:lnTo>
                  <a:lnTo>
                    <a:pt x="62" y="2"/>
                  </a:lnTo>
                  <a:lnTo>
                    <a:pt x="66" y="0"/>
                  </a:lnTo>
                  <a:lnTo>
                    <a:pt x="68" y="0"/>
                  </a:lnTo>
                  <a:lnTo>
                    <a:pt x="70" y="0"/>
                  </a:lnTo>
                  <a:lnTo>
                    <a:pt x="72" y="0"/>
                  </a:lnTo>
                  <a:lnTo>
                    <a:pt x="72" y="0"/>
                  </a:lnTo>
                  <a:lnTo>
                    <a:pt x="74" y="0"/>
                  </a:lnTo>
                  <a:lnTo>
                    <a:pt x="74" y="0"/>
                  </a:lnTo>
                  <a:lnTo>
                    <a:pt x="76" y="0"/>
                  </a:lnTo>
                  <a:lnTo>
                    <a:pt x="76" y="2"/>
                  </a:lnTo>
                  <a:lnTo>
                    <a:pt x="76" y="4"/>
                  </a:lnTo>
                  <a:lnTo>
                    <a:pt x="78" y="4"/>
                  </a:lnTo>
                  <a:lnTo>
                    <a:pt x="78" y="8"/>
                  </a:lnTo>
                  <a:lnTo>
                    <a:pt x="78" y="10"/>
                  </a:lnTo>
                  <a:lnTo>
                    <a:pt x="80" y="12"/>
                  </a:lnTo>
                  <a:lnTo>
                    <a:pt x="82" y="18"/>
                  </a:lnTo>
                  <a:lnTo>
                    <a:pt x="84" y="20"/>
                  </a:lnTo>
                  <a:lnTo>
                    <a:pt x="84" y="22"/>
                  </a:lnTo>
                  <a:lnTo>
                    <a:pt x="84" y="24"/>
                  </a:lnTo>
                  <a:lnTo>
                    <a:pt x="84" y="24"/>
                  </a:lnTo>
                  <a:lnTo>
                    <a:pt x="84" y="26"/>
                  </a:lnTo>
                  <a:lnTo>
                    <a:pt x="84" y="28"/>
                  </a:lnTo>
                  <a:lnTo>
                    <a:pt x="84" y="28"/>
                  </a:lnTo>
                  <a:lnTo>
                    <a:pt x="84" y="30"/>
                  </a:lnTo>
                  <a:lnTo>
                    <a:pt x="82" y="32"/>
                  </a:lnTo>
                  <a:lnTo>
                    <a:pt x="80" y="36"/>
                  </a:lnTo>
                  <a:lnTo>
                    <a:pt x="78" y="38"/>
                  </a:lnTo>
                  <a:lnTo>
                    <a:pt x="78" y="40"/>
                  </a:lnTo>
                  <a:lnTo>
                    <a:pt x="76" y="40"/>
                  </a:lnTo>
                  <a:lnTo>
                    <a:pt x="74" y="42"/>
                  </a:lnTo>
                  <a:lnTo>
                    <a:pt x="72" y="42"/>
                  </a:lnTo>
                  <a:lnTo>
                    <a:pt x="70" y="44"/>
                  </a:lnTo>
                  <a:lnTo>
                    <a:pt x="70" y="44"/>
                  </a:lnTo>
                  <a:lnTo>
                    <a:pt x="68" y="46"/>
                  </a:lnTo>
                  <a:lnTo>
                    <a:pt x="68" y="46"/>
                  </a:lnTo>
                  <a:lnTo>
                    <a:pt x="68" y="48"/>
                  </a:lnTo>
                  <a:lnTo>
                    <a:pt x="66" y="50"/>
                  </a:lnTo>
                  <a:lnTo>
                    <a:pt x="66" y="52"/>
                  </a:lnTo>
                  <a:lnTo>
                    <a:pt x="66" y="54"/>
                  </a:lnTo>
                  <a:lnTo>
                    <a:pt x="66" y="56"/>
                  </a:lnTo>
                  <a:lnTo>
                    <a:pt x="66" y="58"/>
                  </a:lnTo>
                  <a:lnTo>
                    <a:pt x="66" y="58"/>
                  </a:lnTo>
                  <a:lnTo>
                    <a:pt x="68" y="58"/>
                  </a:lnTo>
                  <a:lnTo>
                    <a:pt x="68" y="58"/>
                  </a:lnTo>
                  <a:lnTo>
                    <a:pt x="68" y="60"/>
                  </a:lnTo>
                  <a:lnTo>
                    <a:pt x="70" y="60"/>
                  </a:lnTo>
                  <a:lnTo>
                    <a:pt x="70" y="60"/>
                  </a:lnTo>
                  <a:lnTo>
                    <a:pt x="72" y="60"/>
                  </a:lnTo>
                  <a:lnTo>
                    <a:pt x="76" y="60"/>
                  </a:lnTo>
                  <a:lnTo>
                    <a:pt x="78" y="60"/>
                  </a:lnTo>
                  <a:lnTo>
                    <a:pt x="80" y="60"/>
                  </a:lnTo>
                  <a:lnTo>
                    <a:pt x="82" y="60"/>
                  </a:lnTo>
                  <a:lnTo>
                    <a:pt x="82" y="60"/>
                  </a:lnTo>
                  <a:lnTo>
                    <a:pt x="82" y="60"/>
                  </a:lnTo>
                  <a:lnTo>
                    <a:pt x="84" y="60"/>
                  </a:lnTo>
                  <a:lnTo>
                    <a:pt x="84" y="62"/>
                  </a:lnTo>
                  <a:lnTo>
                    <a:pt x="84" y="62"/>
                  </a:lnTo>
                  <a:lnTo>
                    <a:pt x="86" y="64"/>
                  </a:lnTo>
                  <a:lnTo>
                    <a:pt x="88" y="66"/>
                  </a:lnTo>
                  <a:lnTo>
                    <a:pt x="88" y="68"/>
                  </a:lnTo>
                  <a:lnTo>
                    <a:pt x="90" y="70"/>
                  </a:lnTo>
                  <a:lnTo>
                    <a:pt x="90" y="72"/>
                  </a:lnTo>
                  <a:lnTo>
                    <a:pt x="92" y="76"/>
                  </a:lnTo>
                  <a:lnTo>
                    <a:pt x="92" y="78"/>
                  </a:lnTo>
                  <a:lnTo>
                    <a:pt x="92" y="78"/>
                  </a:lnTo>
                  <a:lnTo>
                    <a:pt x="92" y="82"/>
                  </a:lnTo>
                  <a:lnTo>
                    <a:pt x="92" y="88"/>
                  </a:lnTo>
                  <a:lnTo>
                    <a:pt x="92" y="92"/>
                  </a:lnTo>
                  <a:lnTo>
                    <a:pt x="92" y="96"/>
                  </a:lnTo>
                  <a:lnTo>
                    <a:pt x="94" y="96"/>
                  </a:lnTo>
                  <a:lnTo>
                    <a:pt x="94" y="98"/>
                  </a:lnTo>
                  <a:lnTo>
                    <a:pt x="94" y="98"/>
                  </a:lnTo>
                  <a:lnTo>
                    <a:pt x="94" y="100"/>
                  </a:lnTo>
                  <a:lnTo>
                    <a:pt x="96" y="100"/>
                  </a:lnTo>
                  <a:lnTo>
                    <a:pt x="96" y="100"/>
                  </a:lnTo>
                  <a:lnTo>
                    <a:pt x="98" y="100"/>
                  </a:lnTo>
                  <a:lnTo>
                    <a:pt x="98" y="100"/>
                  </a:lnTo>
                  <a:lnTo>
                    <a:pt x="100" y="102"/>
                  </a:lnTo>
                  <a:lnTo>
                    <a:pt x="102" y="102"/>
                  </a:lnTo>
                  <a:lnTo>
                    <a:pt x="104" y="102"/>
                  </a:lnTo>
                  <a:lnTo>
                    <a:pt x="106" y="102"/>
                  </a:lnTo>
                  <a:lnTo>
                    <a:pt x="108" y="102"/>
                  </a:lnTo>
                  <a:lnTo>
                    <a:pt x="108" y="102"/>
                  </a:lnTo>
                  <a:lnTo>
                    <a:pt x="110" y="102"/>
                  </a:lnTo>
                  <a:lnTo>
                    <a:pt x="110" y="102"/>
                  </a:lnTo>
                  <a:lnTo>
                    <a:pt x="110" y="104"/>
                  </a:lnTo>
                  <a:lnTo>
                    <a:pt x="110" y="104"/>
                  </a:lnTo>
                  <a:lnTo>
                    <a:pt x="112" y="106"/>
                  </a:lnTo>
                  <a:lnTo>
                    <a:pt x="112" y="108"/>
                  </a:lnTo>
                  <a:lnTo>
                    <a:pt x="112" y="112"/>
                  </a:lnTo>
                  <a:lnTo>
                    <a:pt x="112" y="112"/>
                  </a:lnTo>
                  <a:lnTo>
                    <a:pt x="110" y="118"/>
                  </a:lnTo>
                  <a:lnTo>
                    <a:pt x="108" y="122"/>
                  </a:lnTo>
                  <a:lnTo>
                    <a:pt x="108" y="124"/>
                  </a:lnTo>
                  <a:lnTo>
                    <a:pt x="106" y="126"/>
                  </a:lnTo>
                  <a:lnTo>
                    <a:pt x="106" y="128"/>
                  </a:lnTo>
                  <a:lnTo>
                    <a:pt x="104" y="128"/>
                  </a:lnTo>
                  <a:lnTo>
                    <a:pt x="102" y="130"/>
                  </a:lnTo>
                  <a:lnTo>
                    <a:pt x="100" y="132"/>
                  </a:lnTo>
                  <a:lnTo>
                    <a:pt x="98" y="134"/>
                  </a:lnTo>
                  <a:lnTo>
                    <a:pt x="96" y="134"/>
                  </a:lnTo>
                  <a:lnTo>
                    <a:pt x="94" y="136"/>
                  </a:lnTo>
                  <a:lnTo>
                    <a:pt x="90" y="136"/>
                  </a:lnTo>
                  <a:lnTo>
                    <a:pt x="88" y="138"/>
                  </a:lnTo>
                  <a:lnTo>
                    <a:pt x="86" y="138"/>
                  </a:lnTo>
                  <a:lnTo>
                    <a:pt x="84" y="138"/>
                  </a:lnTo>
                  <a:lnTo>
                    <a:pt x="82" y="140"/>
                  </a:lnTo>
                  <a:lnTo>
                    <a:pt x="82" y="140"/>
                  </a:lnTo>
                  <a:lnTo>
                    <a:pt x="82" y="142"/>
                  </a:lnTo>
                  <a:lnTo>
                    <a:pt x="82" y="142"/>
                  </a:lnTo>
                  <a:lnTo>
                    <a:pt x="80" y="144"/>
                  </a:lnTo>
                  <a:lnTo>
                    <a:pt x="80" y="146"/>
                  </a:lnTo>
                  <a:lnTo>
                    <a:pt x="80" y="148"/>
                  </a:lnTo>
                  <a:lnTo>
                    <a:pt x="80" y="150"/>
                  </a:lnTo>
                  <a:lnTo>
                    <a:pt x="80" y="152"/>
                  </a:lnTo>
                  <a:lnTo>
                    <a:pt x="80" y="156"/>
                  </a:lnTo>
                  <a:lnTo>
                    <a:pt x="80" y="160"/>
                  </a:lnTo>
                  <a:lnTo>
                    <a:pt x="80" y="164"/>
                  </a:lnTo>
                  <a:lnTo>
                    <a:pt x="82" y="166"/>
                  </a:lnTo>
                  <a:lnTo>
                    <a:pt x="82" y="168"/>
                  </a:lnTo>
                  <a:lnTo>
                    <a:pt x="82" y="172"/>
                  </a:lnTo>
                  <a:lnTo>
                    <a:pt x="84" y="174"/>
                  </a:lnTo>
                  <a:lnTo>
                    <a:pt x="84" y="176"/>
                  </a:lnTo>
                  <a:lnTo>
                    <a:pt x="86" y="178"/>
                  </a:lnTo>
                  <a:lnTo>
                    <a:pt x="88" y="180"/>
                  </a:lnTo>
                  <a:lnTo>
                    <a:pt x="92" y="184"/>
                  </a:lnTo>
                  <a:lnTo>
                    <a:pt x="92" y="186"/>
                  </a:lnTo>
                  <a:lnTo>
                    <a:pt x="94" y="188"/>
                  </a:lnTo>
                  <a:lnTo>
                    <a:pt x="96" y="190"/>
                  </a:lnTo>
                  <a:lnTo>
                    <a:pt x="96" y="190"/>
                  </a:lnTo>
                  <a:lnTo>
                    <a:pt x="96" y="192"/>
                  </a:lnTo>
                  <a:lnTo>
                    <a:pt x="96" y="192"/>
                  </a:lnTo>
                  <a:lnTo>
                    <a:pt x="96" y="194"/>
                  </a:lnTo>
                  <a:lnTo>
                    <a:pt x="96" y="196"/>
                  </a:lnTo>
                  <a:lnTo>
                    <a:pt x="96" y="198"/>
                  </a:lnTo>
                  <a:lnTo>
                    <a:pt x="96" y="200"/>
                  </a:lnTo>
                  <a:lnTo>
                    <a:pt x="94" y="204"/>
                  </a:lnTo>
                  <a:lnTo>
                    <a:pt x="94" y="210"/>
                  </a:lnTo>
                  <a:lnTo>
                    <a:pt x="92" y="214"/>
                  </a:lnTo>
                  <a:lnTo>
                    <a:pt x="92" y="216"/>
                  </a:lnTo>
                  <a:lnTo>
                    <a:pt x="92" y="220"/>
                  </a:lnTo>
                  <a:lnTo>
                    <a:pt x="92" y="224"/>
                  </a:lnTo>
                  <a:lnTo>
                    <a:pt x="94" y="226"/>
                  </a:lnTo>
                  <a:lnTo>
                    <a:pt x="94" y="230"/>
                  </a:lnTo>
                  <a:lnTo>
                    <a:pt x="94" y="234"/>
                  </a:lnTo>
                  <a:lnTo>
                    <a:pt x="96" y="238"/>
                  </a:lnTo>
                  <a:lnTo>
                    <a:pt x="96" y="242"/>
                  </a:lnTo>
                  <a:lnTo>
                    <a:pt x="98" y="244"/>
                  </a:lnTo>
                  <a:lnTo>
                    <a:pt x="98" y="246"/>
                  </a:lnTo>
                  <a:lnTo>
                    <a:pt x="98" y="248"/>
                  </a:lnTo>
                  <a:lnTo>
                    <a:pt x="100" y="248"/>
                  </a:lnTo>
                  <a:lnTo>
                    <a:pt x="100" y="250"/>
                  </a:lnTo>
                  <a:lnTo>
                    <a:pt x="102" y="250"/>
                  </a:lnTo>
                  <a:lnTo>
                    <a:pt x="106" y="254"/>
                  </a:lnTo>
                  <a:lnTo>
                    <a:pt x="108" y="256"/>
                  </a:lnTo>
                  <a:lnTo>
                    <a:pt x="110" y="256"/>
                  </a:lnTo>
                  <a:lnTo>
                    <a:pt x="110" y="258"/>
                  </a:lnTo>
                  <a:lnTo>
                    <a:pt x="110" y="258"/>
                  </a:lnTo>
                  <a:lnTo>
                    <a:pt x="112" y="258"/>
                  </a:lnTo>
                  <a:lnTo>
                    <a:pt x="112" y="260"/>
                  </a:lnTo>
                  <a:lnTo>
                    <a:pt x="112" y="260"/>
                  </a:lnTo>
                  <a:lnTo>
                    <a:pt x="112" y="262"/>
                  </a:lnTo>
                  <a:lnTo>
                    <a:pt x="112" y="264"/>
                  </a:lnTo>
                  <a:lnTo>
                    <a:pt x="110" y="264"/>
                  </a:lnTo>
                  <a:lnTo>
                    <a:pt x="110" y="266"/>
                  </a:lnTo>
                  <a:lnTo>
                    <a:pt x="110" y="268"/>
                  </a:lnTo>
                  <a:lnTo>
                    <a:pt x="108" y="270"/>
                  </a:lnTo>
                  <a:lnTo>
                    <a:pt x="106" y="274"/>
                  </a:lnTo>
                  <a:lnTo>
                    <a:pt x="104" y="276"/>
                  </a:lnTo>
                  <a:lnTo>
                    <a:pt x="102" y="278"/>
                  </a:lnTo>
                  <a:lnTo>
                    <a:pt x="102" y="280"/>
                  </a:lnTo>
                  <a:lnTo>
                    <a:pt x="100" y="284"/>
                  </a:lnTo>
                  <a:lnTo>
                    <a:pt x="98" y="286"/>
                  </a:lnTo>
                  <a:lnTo>
                    <a:pt x="94" y="290"/>
                  </a:lnTo>
                  <a:lnTo>
                    <a:pt x="92" y="280"/>
                  </a:lnTo>
                  <a:lnTo>
                    <a:pt x="88" y="264"/>
                  </a:lnTo>
                  <a:lnTo>
                    <a:pt x="88" y="262"/>
                  </a:lnTo>
                  <a:lnTo>
                    <a:pt x="88" y="258"/>
                  </a:lnTo>
                  <a:lnTo>
                    <a:pt x="88" y="254"/>
                  </a:lnTo>
                  <a:lnTo>
                    <a:pt x="86" y="252"/>
                  </a:lnTo>
                  <a:lnTo>
                    <a:pt x="86" y="248"/>
                  </a:lnTo>
                  <a:lnTo>
                    <a:pt x="86" y="246"/>
                  </a:lnTo>
                  <a:lnTo>
                    <a:pt x="86" y="246"/>
                  </a:lnTo>
                  <a:lnTo>
                    <a:pt x="84" y="244"/>
                  </a:lnTo>
                  <a:lnTo>
                    <a:pt x="84" y="244"/>
                  </a:lnTo>
                  <a:lnTo>
                    <a:pt x="84" y="244"/>
                  </a:lnTo>
                  <a:lnTo>
                    <a:pt x="82" y="242"/>
                  </a:lnTo>
                  <a:lnTo>
                    <a:pt x="80" y="242"/>
                  </a:lnTo>
                  <a:lnTo>
                    <a:pt x="78" y="240"/>
                  </a:lnTo>
                  <a:lnTo>
                    <a:pt x="78" y="240"/>
                  </a:lnTo>
                  <a:lnTo>
                    <a:pt x="76" y="238"/>
                  </a:lnTo>
                  <a:lnTo>
                    <a:pt x="74" y="236"/>
                  </a:lnTo>
                  <a:lnTo>
                    <a:pt x="74" y="236"/>
                  </a:lnTo>
                  <a:lnTo>
                    <a:pt x="74" y="236"/>
                  </a:lnTo>
                  <a:lnTo>
                    <a:pt x="72" y="234"/>
                  </a:lnTo>
                  <a:lnTo>
                    <a:pt x="72" y="232"/>
                  </a:lnTo>
                  <a:lnTo>
                    <a:pt x="72" y="230"/>
                  </a:lnTo>
                  <a:lnTo>
                    <a:pt x="72" y="228"/>
                  </a:lnTo>
                  <a:lnTo>
                    <a:pt x="74" y="226"/>
                  </a:lnTo>
                  <a:lnTo>
                    <a:pt x="74" y="222"/>
                  </a:lnTo>
                  <a:lnTo>
                    <a:pt x="76" y="218"/>
                  </a:lnTo>
                  <a:lnTo>
                    <a:pt x="76" y="212"/>
                  </a:lnTo>
                  <a:lnTo>
                    <a:pt x="78" y="208"/>
                  </a:lnTo>
                  <a:lnTo>
                    <a:pt x="78" y="206"/>
                  </a:lnTo>
                  <a:lnTo>
                    <a:pt x="78" y="204"/>
                  </a:lnTo>
                  <a:lnTo>
                    <a:pt x="78" y="200"/>
                  </a:lnTo>
                  <a:lnTo>
                    <a:pt x="78" y="200"/>
                  </a:lnTo>
                  <a:lnTo>
                    <a:pt x="78" y="196"/>
                  </a:lnTo>
                  <a:lnTo>
                    <a:pt x="76" y="194"/>
                  </a:lnTo>
                  <a:lnTo>
                    <a:pt x="76" y="190"/>
                  </a:lnTo>
                  <a:lnTo>
                    <a:pt x="74" y="186"/>
                  </a:lnTo>
                  <a:lnTo>
                    <a:pt x="72" y="184"/>
                  </a:lnTo>
                  <a:lnTo>
                    <a:pt x="72" y="182"/>
                  </a:lnTo>
                  <a:lnTo>
                    <a:pt x="70" y="182"/>
                  </a:lnTo>
                  <a:lnTo>
                    <a:pt x="70" y="180"/>
                  </a:lnTo>
                  <a:lnTo>
                    <a:pt x="68" y="180"/>
                  </a:lnTo>
                  <a:lnTo>
                    <a:pt x="66" y="178"/>
                  </a:lnTo>
                  <a:lnTo>
                    <a:pt x="66" y="178"/>
                  </a:lnTo>
                  <a:lnTo>
                    <a:pt x="64" y="178"/>
                  </a:lnTo>
                  <a:lnTo>
                    <a:pt x="64" y="178"/>
                  </a:lnTo>
                  <a:lnTo>
                    <a:pt x="64" y="178"/>
                  </a:lnTo>
                  <a:lnTo>
                    <a:pt x="62" y="178"/>
                  </a:lnTo>
                  <a:lnTo>
                    <a:pt x="62" y="180"/>
                  </a:lnTo>
                  <a:lnTo>
                    <a:pt x="62" y="180"/>
                  </a:lnTo>
                  <a:lnTo>
                    <a:pt x="60" y="182"/>
                  </a:lnTo>
                  <a:lnTo>
                    <a:pt x="58" y="186"/>
                  </a:lnTo>
                  <a:lnTo>
                    <a:pt x="58" y="188"/>
                  </a:lnTo>
                  <a:lnTo>
                    <a:pt x="56" y="190"/>
                  </a:lnTo>
                  <a:lnTo>
                    <a:pt x="54" y="192"/>
                  </a:lnTo>
                  <a:lnTo>
                    <a:pt x="52" y="194"/>
                  </a:lnTo>
                  <a:lnTo>
                    <a:pt x="50" y="196"/>
                  </a:lnTo>
                  <a:lnTo>
                    <a:pt x="50" y="198"/>
                  </a:lnTo>
                  <a:lnTo>
                    <a:pt x="48" y="198"/>
                  </a:lnTo>
                  <a:lnTo>
                    <a:pt x="48" y="198"/>
                  </a:lnTo>
                  <a:lnTo>
                    <a:pt x="46" y="200"/>
                  </a:lnTo>
                  <a:lnTo>
                    <a:pt x="44" y="200"/>
                  </a:lnTo>
                  <a:lnTo>
                    <a:pt x="44" y="200"/>
                  </a:lnTo>
                  <a:lnTo>
                    <a:pt x="40" y="198"/>
                  </a:lnTo>
                  <a:lnTo>
                    <a:pt x="38" y="198"/>
                  </a:lnTo>
                  <a:lnTo>
                    <a:pt x="36" y="198"/>
                  </a:lnTo>
                  <a:lnTo>
                    <a:pt x="34" y="196"/>
                  </a:lnTo>
                  <a:lnTo>
                    <a:pt x="32" y="196"/>
                  </a:lnTo>
                  <a:lnTo>
                    <a:pt x="32" y="194"/>
                  </a:lnTo>
                  <a:lnTo>
                    <a:pt x="32" y="194"/>
                  </a:lnTo>
                  <a:lnTo>
                    <a:pt x="30" y="192"/>
                  </a:lnTo>
                  <a:lnTo>
                    <a:pt x="30" y="192"/>
                  </a:lnTo>
                  <a:lnTo>
                    <a:pt x="30" y="190"/>
                  </a:lnTo>
                  <a:lnTo>
                    <a:pt x="30" y="188"/>
                  </a:lnTo>
                  <a:lnTo>
                    <a:pt x="28" y="186"/>
                  </a:lnTo>
                  <a:lnTo>
                    <a:pt x="28" y="182"/>
                  </a:lnTo>
                  <a:lnTo>
                    <a:pt x="28" y="178"/>
                  </a:lnTo>
                  <a:lnTo>
                    <a:pt x="30" y="170"/>
                  </a:lnTo>
                  <a:lnTo>
                    <a:pt x="30" y="164"/>
                  </a:lnTo>
                  <a:lnTo>
                    <a:pt x="30" y="164"/>
                  </a:lnTo>
                  <a:lnTo>
                    <a:pt x="28" y="162"/>
                  </a:lnTo>
                  <a:lnTo>
                    <a:pt x="28" y="158"/>
                  </a:lnTo>
                  <a:lnTo>
                    <a:pt x="28" y="154"/>
                  </a:lnTo>
                  <a:lnTo>
                    <a:pt x="26" y="150"/>
                  </a:lnTo>
                  <a:lnTo>
                    <a:pt x="26" y="148"/>
                  </a:lnTo>
                  <a:lnTo>
                    <a:pt x="26" y="146"/>
                  </a:lnTo>
                  <a:lnTo>
                    <a:pt x="24" y="144"/>
                  </a:lnTo>
                  <a:lnTo>
                    <a:pt x="22" y="142"/>
                  </a:lnTo>
                  <a:lnTo>
                    <a:pt x="22" y="140"/>
                  </a:lnTo>
                  <a:lnTo>
                    <a:pt x="20" y="138"/>
                  </a:lnTo>
                  <a:lnTo>
                    <a:pt x="16" y="134"/>
                  </a:lnTo>
                  <a:lnTo>
                    <a:pt x="12" y="130"/>
                  </a:lnTo>
                  <a:lnTo>
                    <a:pt x="12" y="128"/>
                  </a:lnTo>
                  <a:lnTo>
                    <a:pt x="10" y="128"/>
                  </a:lnTo>
                  <a:lnTo>
                    <a:pt x="6" y="124"/>
                  </a:lnTo>
                  <a:lnTo>
                    <a:pt x="4" y="124"/>
                  </a:lnTo>
                  <a:lnTo>
                    <a:pt x="2" y="122"/>
                  </a:lnTo>
                  <a:lnTo>
                    <a:pt x="0" y="120"/>
                  </a:lnTo>
                  <a:lnTo>
                    <a:pt x="0" y="120"/>
                  </a:lnTo>
                  <a:lnTo>
                    <a:pt x="0" y="118"/>
                  </a:lnTo>
                  <a:lnTo>
                    <a:pt x="0" y="118"/>
                  </a:lnTo>
                  <a:lnTo>
                    <a:pt x="0" y="116"/>
                  </a:lnTo>
                  <a:lnTo>
                    <a:pt x="0" y="114"/>
                  </a:lnTo>
                  <a:lnTo>
                    <a:pt x="0" y="112"/>
                  </a:lnTo>
                  <a:lnTo>
                    <a:pt x="0" y="11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45" name="Freeform 69"/>
            <p:cNvSpPr>
              <a:spLocks/>
            </p:cNvSpPr>
            <p:nvPr/>
          </p:nvSpPr>
          <p:spPr bwMode="auto">
            <a:xfrm>
              <a:off x="8819057" y="3681886"/>
              <a:ext cx="169388" cy="152857"/>
            </a:xfrm>
            <a:custGeom>
              <a:avLst/>
              <a:gdLst>
                <a:gd name="T0" fmla="*/ 34 w 82"/>
                <a:gd name="T1" fmla="*/ 62 h 74"/>
                <a:gd name="T2" fmla="*/ 32 w 82"/>
                <a:gd name="T3" fmla="*/ 62 h 74"/>
                <a:gd name="T4" fmla="*/ 28 w 82"/>
                <a:gd name="T5" fmla="*/ 62 h 74"/>
                <a:gd name="T6" fmla="*/ 24 w 82"/>
                <a:gd name="T7" fmla="*/ 64 h 74"/>
                <a:gd name="T8" fmla="*/ 20 w 82"/>
                <a:gd name="T9" fmla="*/ 66 h 74"/>
                <a:gd name="T10" fmla="*/ 18 w 82"/>
                <a:gd name="T11" fmla="*/ 68 h 74"/>
                <a:gd name="T12" fmla="*/ 16 w 82"/>
                <a:gd name="T13" fmla="*/ 68 h 74"/>
                <a:gd name="T14" fmla="*/ 14 w 82"/>
                <a:gd name="T15" fmla="*/ 66 h 74"/>
                <a:gd name="T16" fmla="*/ 12 w 82"/>
                <a:gd name="T17" fmla="*/ 64 h 74"/>
                <a:gd name="T18" fmla="*/ 12 w 82"/>
                <a:gd name="T19" fmla="*/ 60 h 74"/>
                <a:gd name="T20" fmla="*/ 12 w 82"/>
                <a:gd name="T21" fmla="*/ 56 h 74"/>
                <a:gd name="T22" fmla="*/ 12 w 82"/>
                <a:gd name="T23" fmla="*/ 48 h 74"/>
                <a:gd name="T24" fmla="*/ 12 w 82"/>
                <a:gd name="T25" fmla="*/ 44 h 74"/>
                <a:gd name="T26" fmla="*/ 12 w 82"/>
                <a:gd name="T27" fmla="*/ 42 h 74"/>
                <a:gd name="T28" fmla="*/ 10 w 82"/>
                <a:gd name="T29" fmla="*/ 40 h 74"/>
                <a:gd name="T30" fmla="*/ 8 w 82"/>
                <a:gd name="T31" fmla="*/ 38 h 74"/>
                <a:gd name="T32" fmla="*/ 0 w 82"/>
                <a:gd name="T33" fmla="*/ 34 h 74"/>
                <a:gd name="T34" fmla="*/ 0 w 82"/>
                <a:gd name="T35" fmla="*/ 30 h 74"/>
                <a:gd name="T36" fmla="*/ 2 w 82"/>
                <a:gd name="T37" fmla="*/ 22 h 74"/>
                <a:gd name="T38" fmla="*/ 4 w 82"/>
                <a:gd name="T39" fmla="*/ 16 h 74"/>
                <a:gd name="T40" fmla="*/ 8 w 82"/>
                <a:gd name="T41" fmla="*/ 10 h 74"/>
                <a:gd name="T42" fmla="*/ 12 w 82"/>
                <a:gd name="T43" fmla="*/ 6 h 74"/>
                <a:gd name="T44" fmla="*/ 16 w 82"/>
                <a:gd name="T45" fmla="*/ 2 h 74"/>
                <a:gd name="T46" fmla="*/ 18 w 82"/>
                <a:gd name="T47" fmla="*/ 0 h 74"/>
                <a:gd name="T48" fmla="*/ 20 w 82"/>
                <a:gd name="T49" fmla="*/ 0 h 74"/>
                <a:gd name="T50" fmla="*/ 20 w 82"/>
                <a:gd name="T51" fmla="*/ 0 h 74"/>
                <a:gd name="T52" fmla="*/ 22 w 82"/>
                <a:gd name="T53" fmla="*/ 2 h 74"/>
                <a:gd name="T54" fmla="*/ 26 w 82"/>
                <a:gd name="T55" fmla="*/ 4 h 74"/>
                <a:gd name="T56" fmla="*/ 30 w 82"/>
                <a:gd name="T57" fmla="*/ 8 h 74"/>
                <a:gd name="T58" fmla="*/ 32 w 82"/>
                <a:gd name="T59" fmla="*/ 8 h 74"/>
                <a:gd name="T60" fmla="*/ 34 w 82"/>
                <a:gd name="T61" fmla="*/ 10 h 74"/>
                <a:gd name="T62" fmla="*/ 38 w 82"/>
                <a:gd name="T63" fmla="*/ 10 h 74"/>
                <a:gd name="T64" fmla="*/ 42 w 82"/>
                <a:gd name="T65" fmla="*/ 8 h 74"/>
                <a:gd name="T66" fmla="*/ 48 w 82"/>
                <a:gd name="T67" fmla="*/ 6 h 74"/>
                <a:gd name="T68" fmla="*/ 50 w 82"/>
                <a:gd name="T69" fmla="*/ 10 h 74"/>
                <a:gd name="T70" fmla="*/ 54 w 82"/>
                <a:gd name="T71" fmla="*/ 14 h 74"/>
                <a:gd name="T72" fmla="*/ 56 w 82"/>
                <a:gd name="T73" fmla="*/ 16 h 74"/>
                <a:gd name="T74" fmla="*/ 58 w 82"/>
                <a:gd name="T75" fmla="*/ 18 h 74"/>
                <a:gd name="T76" fmla="*/ 60 w 82"/>
                <a:gd name="T77" fmla="*/ 18 h 74"/>
                <a:gd name="T78" fmla="*/ 62 w 82"/>
                <a:gd name="T79" fmla="*/ 18 h 74"/>
                <a:gd name="T80" fmla="*/ 66 w 82"/>
                <a:gd name="T81" fmla="*/ 14 h 74"/>
                <a:gd name="T82" fmla="*/ 70 w 82"/>
                <a:gd name="T83" fmla="*/ 10 h 74"/>
                <a:gd name="T84" fmla="*/ 74 w 82"/>
                <a:gd name="T85" fmla="*/ 6 h 74"/>
                <a:gd name="T86" fmla="*/ 78 w 82"/>
                <a:gd name="T87" fmla="*/ 10 h 74"/>
                <a:gd name="T88" fmla="*/ 80 w 82"/>
                <a:gd name="T89" fmla="*/ 12 h 74"/>
                <a:gd name="T90" fmla="*/ 80 w 82"/>
                <a:gd name="T91" fmla="*/ 14 h 74"/>
                <a:gd name="T92" fmla="*/ 82 w 82"/>
                <a:gd name="T93" fmla="*/ 22 h 74"/>
                <a:gd name="T94" fmla="*/ 82 w 82"/>
                <a:gd name="T95" fmla="*/ 30 h 74"/>
                <a:gd name="T96" fmla="*/ 82 w 82"/>
                <a:gd name="T97" fmla="*/ 36 h 74"/>
                <a:gd name="T98" fmla="*/ 82 w 82"/>
                <a:gd name="T99" fmla="*/ 38 h 74"/>
                <a:gd name="T100" fmla="*/ 80 w 82"/>
                <a:gd name="T101" fmla="*/ 40 h 74"/>
                <a:gd name="T102" fmla="*/ 78 w 82"/>
                <a:gd name="T103" fmla="*/ 44 h 74"/>
                <a:gd name="T104" fmla="*/ 74 w 82"/>
                <a:gd name="T105" fmla="*/ 46 h 74"/>
                <a:gd name="T106" fmla="*/ 70 w 82"/>
                <a:gd name="T107" fmla="*/ 48 h 74"/>
                <a:gd name="T108" fmla="*/ 64 w 82"/>
                <a:gd name="T109" fmla="*/ 54 h 74"/>
                <a:gd name="T110" fmla="*/ 58 w 82"/>
                <a:gd name="T111" fmla="*/ 62 h 74"/>
                <a:gd name="T112" fmla="*/ 48 w 82"/>
                <a:gd name="T113" fmla="*/ 68 h 74"/>
                <a:gd name="T114" fmla="*/ 42 w 82"/>
                <a:gd name="T115" fmla="*/ 72 h 74"/>
                <a:gd name="T116" fmla="*/ 38 w 82"/>
                <a:gd name="T117" fmla="*/ 66 h 74"/>
                <a:gd name="T118" fmla="*/ 34 w 82"/>
                <a:gd name="T119" fmla="*/ 62 h 74"/>
                <a:gd name="T120" fmla="*/ 34 w 82"/>
                <a:gd name="T121"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74">
                  <a:moveTo>
                    <a:pt x="34" y="62"/>
                  </a:moveTo>
                  <a:lnTo>
                    <a:pt x="34" y="62"/>
                  </a:lnTo>
                  <a:lnTo>
                    <a:pt x="32" y="62"/>
                  </a:lnTo>
                  <a:lnTo>
                    <a:pt x="32" y="62"/>
                  </a:lnTo>
                  <a:lnTo>
                    <a:pt x="30" y="62"/>
                  </a:lnTo>
                  <a:lnTo>
                    <a:pt x="28" y="62"/>
                  </a:lnTo>
                  <a:lnTo>
                    <a:pt x="26" y="64"/>
                  </a:lnTo>
                  <a:lnTo>
                    <a:pt x="24" y="64"/>
                  </a:lnTo>
                  <a:lnTo>
                    <a:pt x="20" y="66"/>
                  </a:lnTo>
                  <a:lnTo>
                    <a:pt x="20" y="66"/>
                  </a:lnTo>
                  <a:lnTo>
                    <a:pt x="18" y="66"/>
                  </a:lnTo>
                  <a:lnTo>
                    <a:pt x="18" y="68"/>
                  </a:lnTo>
                  <a:lnTo>
                    <a:pt x="16" y="68"/>
                  </a:lnTo>
                  <a:lnTo>
                    <a:pt x="16" y="68"/>
                  </a:lnTo>
                  <a:lnTo>
                    <a:pt x="14" y="66"/>
                  </a:lnTo>
                  <a:lnTo>
                    <a:pt x="14" y="66"/>
                  </a:lnTo>
                  <a:lnTo>
                    <a:pt x="12" y="64"/>
                  </a:lnTo>
                  <a:lnTo>
                    <a:pt x="12" y="64"/>
                  </a:lnTo>
                  <a:lnTo>
                    <a:pt x="12" y="62"/>
                  </a:lnTo>
                  <a:lnTo>
                    <a:pt x="12" y="60"/>
                  </a:lnTo>
                  <a:lnTo>
                    <a:pt x="12" y="58"/>
                  </a:lnTo>
                  <a:lnTo>
                    <a:pt x="12" y="56"/>
                  </a:lnTo>
                  <a:lnTo>
                    <a:pt x="12" y="52"/>
                  </a:lnTo>
                  <a:lnTo>
                    <a:pt x="12" y="48"/>
                  </a:lnTo>
                  <a:lnTo>
                    <a:pt x="12" y="46"/>
                  </a:lnTo>
                  <a:lnTo>
                    <a:pt x="12" y="44"/>
                  </a:lnTo>
                  <a:lnTo>
                    <a:pt x="12" y="44"/>
                  </a:lnTo>
                  <a:lnTo>
                    <a:pt x="12" y="42"/>
                  </a:lnTo>
                  <a:lnTo>
                    <a:pt x="12" y="42"/>
                  </a:lnTo>
                  <a:lnTo>
                    <a:pt x="10" y="40"/>
                  </a:lnTo>
                  <a:lnTo>
                    <a:pt x="10" y="40"/>
                  </a:lnTo>
                  <a:lnTo>
                    <a:pt x="8" y="38"/>
                  </a:lnTo>
                  <a:lnTo>
                    <a:pt x="4" y="36"/>
                  </a:lnTo>
                  <a:lnTo>
                    <a:pt x="0" y="34"/>
                  </a:lnTo>
                  <a:lnTo>
                    <a:pt x="0" y="32"/>
                  </a:lnTo>
                  <a:lnTo>
                    <a:pt x="0" y="30"/>
                  </a:lnTo>
                  <a:lnTo>
                    <a:pt x="2" y="24"/>
                  </a:lnTo>
                  <a:lnTo>
                    <a:pt x="2" y="22"/>
                  </a:lnTo>
                  <a:lnTo>
                    <a:pt x="4" y="18"/>
                  </a:lnTo>
                  <a:lnTo>
                    <a:pt x="4" y="16"/>
                  </a:lnTo>
                  <a:lnTo>
                    <a:pt x="6" y="14"/>
                  </a:lnTo>
                  <a:lnTo>
                    <a:pt x="8" y="10"/>
                  </a:lnTo>
                  <a:lnTo>
                    <a:pt x="10" y="8"/>
                  </a:lnTo>
                  <a:lnTo>
                    <a:pt x="12" y="6"/>
                  </a:lnTo>
                  <a:lnTo>
                    <a:pt x="14" y="4"/>
                  </a:lnTo>
                  <a:lnTo>
                    <a:pt x="16" y="2"/>
                  </a:lnTo>
                  <a:lnTo>
                    <a:pt x="16" y="2"/>
                  </a:lnTo>
                  <a:lnTo>
                    <a:pt x="18" y="0"/>
                  </a:lnTo>
                  <a:lnTo>
                    <a:pt x="18" y="0"/>
                  </a:lnTo>
                  <a:lnTo>
                    <a:pt x="20" y="0"/>
                  </a:lnTo>
                  <a:lnTo>
                    <a:pt x="20" y="0"/>
                  </a:lnTo>
                  <a:lnTo>
                    <a:pt x="20" y="0"/>
                  </a:lnTo>
                  <a:lnTo>
                    <a:pt x="22" y="0"/>
                  </a:lnTo>
                  <a:lnTo>
                    <a:pt x="22" y="2"/>
                  </a:lnTo>
                  <a:lnTo>
                    <a:pt x="24" y="2"/>
                  </a:lnTo>
                  <a:lnTo>
                    <a:pt x="26" y="4"/>
                  </a:lnTo>
                  <a:lnTo>
                    <a:pt x="28" y="6"/>
                  </a:lnTo>
                  <a:lnTo>
                    <a:pt x="30" y="8"/>
                  </a:lnTo>
                  <a:lnTo>
                    <a:pt x="32" y="8"/>
                  </a:lnTo>
                  <a:lnTo>
                    <a:pt x="32" y="8"/>
                  </a:lnTo>
                  <a:lnTo>
                    <a:pt x="34" y="10"/>
                  </a:lnTo>
                  <a:lnTo>
                    <a:pt x="34" y="10"/>
                  </a:lnTo>
                  <a:lnTo>
                    <a:pt x="34" y="10"/>
                  </a:lnTo>
                  <a:lnTo>
                    <a:pt x="38" y="10"/>
                  </a:lnTo>
                  <a:lnTo>
                    <a:pt x="40" y="8"/>
                  </a:lnTo>
                  <a:lnTo>
                    <a:pt x="42" y="8"/>
                  </a:lnTo>
                  <a:lnTo>
                    <a:pt x="46" y="8"/>
                  </a:lnTo>
                  <a:lnTo>
                    <a:pt x="48" y="6"/>
                  </a:lnTo>
                  <a:lnTo>
                    <a:pt x="50" y="8"/>
                  </a:lnTo>
                  <a:lnTo>
                    <a:pt x="50" y="10"/>
                  </a:lnTo>
                  <a:lnTo>
                    <a:pt x="52" y="12"/>
                  </a:lnTo>
                  <a:lnTo>
                    <a:pt x="54" y="14"/>
                  </a:lnTo>
                  <a:lnTo>
                    <a:pt x="56" y="16"/>
                  </a:lnTo>
                  <a:lnTo>
                    <a:pt x="56" y="16"/>
                  </a:lnTo>
                  <a:lnTo>
                    <a:pt x="56" y="18"/>
                  </a:lnTo>
                  <a:lnTo>
                    <a:pt x="58" y="18"/>
                  </a:lnTo>
                  <a:lnTo>
                    <a:pt x="58" y="18"/>
                  </a:lnTo>
                  <a:lnTo>
                    <a:pt x="60" y="18"/>
                  </a:lnTo>
                  <a:lnTo>
                    <a:pt x="60" y="18"/>
                  </a:lnTo>
                  <a:lnTo>
                    <a:pt x="62" y="18"/>
                  </a:lnTo>
                  <a:lnTo>
                    <a:pt x="62" y="16"/>
                  </a:lnTo>
                  <a:lnTo>
                    <a:pt x="66" y="14"/>
                  </a:lnTo>
                  <a:lnTo>
                    <a:pt x="68" y="12"/>
                  </a:lnTo>
                  <a:lnTo>
                    <a:pt x="70" y="10"/>
                  </a:lnTo>
                  <a:lnTo>
                    <a:pt x="72" y="8"/>
                  </a:lnTo>
                  <a:lnTo>
                    <a:pt x="74" y="6"/>
                  </a:lnTo>
                  <a:lnTo>
                    <a:pt x="76" y="8"/>
                  </a:lnTo>
                  <a:lnTo>
                    <a:pt x="78" y="10"/>
                  </a:lnTo>
                  <a:lnTo>
                    <a:pt x="80" y="12"/>
                  </a:lnTo>
                  <a:lnTo>
                    <a:pt x="80" y="12"/>
                  </a:lnTo>
                  <a:lnTo>
                    <a:pt x="80" y="12"/>
                  </a:lnTo>
                  <a:lnTo>
                    <a:pt x="80" y="14"/>
                  </a:lnTo>
                  <a:lnTo>
                    <a:pt x="82" y="18"/>
                  </a:lnTo>
                  <a:lnTo>
                    <a:pt x="82" y="22"/>
                  </a:lnTo>
                  <a:lnTo>
                    <a:pt x="82" y="26"/>
                  </a:lnTo>
                  <a:lnTo>
                    <a:pt x="82" y="30"/>
                  </a:lnTo>
                  <a:lnTo>
                    <a:pt x="82" y="34"/>
                  </a:lnTo>
                  <a:lnTo>
                    <a:pt x="82" y="36"/>
                  </a:lnTo>
                  <a:lnTo>
                    <a:pt x="82" y="38"/>
                  </a:lnTo>
                  <a:lnTo>
                    <a:pt x="82" y="38"/>
                  </a:lnTo>
                  <a:lnTo>
                    <a:pt x="82" y="40"/>
                  </a:lnTo>
                  <a:lnTo>
                    <a:pt x="80" y="40"/>
                  </a:lnTo>
                  <a:lnTo>
                    <a:pt x="80" y="42"/>
                  </a:lnTo>
                  <a:lnTo>
                    <a:pt x="78" y="44"/>
                  </a:lnTo>
                  <a:lnTo>
                    <a:pt x="76" y="44"/>
                  </a:lnTo>
                  <a:lnTo>
                    <a:pt x="74" y="46"/>
                  </a:lnTo>
                  <a:lnTo>
                    <a:pt x="72" y="46"/>
                  </a:lnTo>
                  <a:lnTo>
                    <a:pt x="70" y="48"/>
                  </a:lnTo>
                  <a:lnTo>
                    <a:pt x="68" y="50"/>
                  </a:lnTo>
                  <a:lnTo>
                    <a:pt x="64" y="54"/>
                  </a:lnTo>
                  <a:lnTo>
                    <a:pt x="60" y="58"/>
                  </a:lnTo>
                  <a:lnTo>
                    <a:pt x="58" y="62"/>
                  </a:lnTo>
                  <a:lnTo>
                    <a:pt x="54" y="64"/>
                  </a:lnTo>
                  <a:lnTo>
                    <a:pt x="48" y="68"/>
                  </a:lnTo>
                  <a:lnTo>
                    <a:pt x="44" y="74"/>
                  </a:lnTo>
                  <a:lnTo>
                    <a:pt x="42" y="72"/>
                  </a:lnTo>
                  <a:lnTo>
                    <a:pt x="40" y="68"/>
                  </a:lnTo>
                  <a:lnTo>
                    <a:pt x="38" y="66"/>
                  </a:lnTo>
                  <a:lnTo>
                    <a:pt x="36" y="64"/>
                  </a:lnTo>
                  <a:lnTo>
                    <a:pt x="34" y="62"/>
                  </a:lnTo>
                  <a:lnTo>
                    <a:pt x="34" y="62"/>
                  </a:lnTo>
                  <a:lnTo>
                    <a:pt x="34" y="6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46" name="Freeform 70"/>
            <p:cNvSpPr>
              <a:spLocks/>
            </p:cNvSpPr>
            <p:nvPr/>
          </p:nvSpPr>
          <p:spPr bwMode="auto">
            <a:xfrm>
              <a:off x="8819057" y="3681886"/>
              <a:ext cx="169388" cy="152857"/>
            </a:xfrm>
            <a:custGeom>
              <a:avLst/>
              <a:gdLst>
                <a:gd name="T0" fmla="*/ 34 w 82"/>
                <a:gd name="T1" fmla="*/ 62 h 74"/>
                <a:gd name="T2" fmla="*/ 32 w 82"/>
                <a:gd name="T3" fmla="*/ 62 h 74"/>
                <a:gd name="T4" fmla="*/ 28 w 82"/>
                <a:gd name="T5" fmla="*/ 62 h 74"/>
                <a:gd name="T6" fmla="*/ 24 w 82"/>
                <a:gd name="T7" fmla="*/ 64 h 74"/>
                <a:gd name="T8" fmla="*/ 20 w 82"/>
                <a:gd name="T9" fmla="*/ 66 h 74"/>
                <a:gd name="T10" fmla="*/ 18 w 82"/>
                <a:gd name="T11" fmla="*/ 68 h 74"/>
                <a:gd name="T12" fmla="*/ 16 w 82"/>
                <a:gd name="T13" fmla="*/ 68 h 74"/>
                <a:gd name="T14" fmla="*/ 14 w 82"/>
                <a:gd name="T15" fmla="*/ 66 h 74"/>
                <a:gd name="T16" fmla="*/ 12 w 82"/>
                <a:gd name="T17" fmla="*/ 64 h 74"/>
                <a:gd name="T18" fmla="*/ 12 w 82"/>
                <a:gd name="T19" fmla="*/ 60 h 74"/>
                <a:gd name="T20" fmla="*/ 12 w 82"/>
                <a:gd name="T21" fmla="*/ 56 h 74"/>
                <a:gd name="T22" fmla="*/ 12 w 82"/>
                <a:gd name="T23" fmla="*/ 48 h 74"/>
                <a:gd name="T24" fmla="*/ 12 w 82"/>
                <a:gd name="T25" fmla="*/ 44 h 74"/>
                <a:gd name="T26" fmla="*/ 12 w 82"/>
                <a:gd name="T27" fmla="*/ 42 h 74"/>
                <a:gd name="T28" fmla="*/ 10 w 82"/>
                <a:gd name="T29" fmla="*/ 40 h 74"/>
                <a:gd name="T30" fmla="*/ 8 w 82"/>
                <a:gd name="T31" fmla="*/ 38 h 74"/>
                <a:gd name="T32" fmla="*/ 0 w 82"/>
                <a:gd name="T33" fmla="*/ 34 h 74"/>
                <a:gd name="T34" fmla="*/ 0 w 82"/>
                <a:gd name="T35" fmla="*/ 30 h 74"/>
                <a:gd name="T36" fmla="*/ 2 w 82"/>
                <a:gd name="T37" fmla="*/ 22 h 74"/>
                <a:gd name="T38" fmla="*/ 4 w 82"/>
                <a:gd name="T39" fmla="*/ 16 h 74"/>
                <a:gd name="T40" fmla="*/ 8 w 82"/>
                <a:gd name="T41" fmla="*/ 10 h 74"/>
                <a:gd name="T42" fmla="*/ 12 w 82"/>
                <a:gd name="T43" fmla="*/ 6 h 74"/>
                <a:gd name="T44" fmla="*/ 16 w 82"/>
                <a:gd name="T45" fmla="*/ 2 h 74"/>
                <a:gd name="T46" fmla="*/ 18 w 82"/>
                <a:gd name="T47" fmla="*/ 0 h 74"/>
                <a:gd name="T48" fmla="*/ 20 w 82"/>
                <a:gd name="T49" fmla="*/ 0 h 74"/>
                <a:gd name="T50" fmla="*/ 20 w 82"/>
                <a:gd name="T51" fmla="*/ 0 h 74"/>
                <a:gd name="T52" fmla="*/ 22 w 82"/>
                <a:gd name="T53" fmla="*/ 2 h 74"/>
                <a:gd name="T54" fmla="*/ 26 w 82"/>
                <a:gd name="T55" fmla="*/ 4 h 74"/>
                <a:gd name="T56" fmla="*/ 30 w 82"/>
                <a:gd name="T57" fmla="*/ 8 h 74"/>
                <a:gd name="T58" fmla="*/ 32 w 82"/>
                <a:gd name="T59" fmla="*/ 8 h 74"/>
                <a:gd name="T60" fmla="*/ 34 w 82"/>
                <a:gd name="T61" fmla="*/ 10 h 74"/>
                <a:gd name="T62" fmla="*/ 38 w 82"/>
                <a:gd name="T63" fmla="*/ 10 h 74"/>
                <a:gd name="T64" fmla="*/ 42 w 82"/>
                <a:gd name="T65" fmla="*/ 8 h 74"/>
                <a:gd name="T66" fmla="*/ 48 w 82"/>
                <a:gd name="T67" fmla="*/ 6 h 74"/>
                <a:gd name="T68" fmla="*/ 50 w 82"/>
                <a:gd name="T69" fmla="*/ 10 h 74"/>
                <a:gd name="T70" fmla="*/ 54 w 82"/>
                <a:gd name="T71" fmla="*/ 14 h 74"/>
                <a:gd name="T72" fmla="*/ 56 w 82"/>
                <a:gd name="T73" fmla="*/ 16 h 74"/>
                <a:gd name="T74" fmla="*/ 58 w 82"/>
                <a:gd name="T75" fmla="*/ 18 h 74"/>
                <a:gd name="T76" fmla="*/ 60 w 82"/>
                <a:gd name="T77" fmla="*/ 18 h 74"/>
                <a:gd name="T78" fmla="*/ 62 w 82"/>
                <a:gd name="T79" fmla="*/ 18 h 74"/>
                <a:gd name="T80" fmla="*/ 66 w 82"/>
                <a:gd name="T81" fmla="*/ 14 h 74"/>
                <a:gd name="T82" fmla="*/ 70 w 82"/>
                <a:gd name="T83" fmla="*/ 10 h 74"/>
                <a:gd name="T84" fmla="*/ 74 w 82"/>
                <a:gd name="T85" fmla="*/ 6 h 74"/>
                <a:gd name="T86" fmla="*/ 78 w 82"/>
                <a:gd name="T87" fmla="*/ 10 h 74"/>
                <a:gd name="T88" fmla="*/ 80 w 82"/>
                <a:gd name="T89" fmla="*/ 12 h 74"/>
                <a:gd name="T90" fmla="*/ 80 w 82"/>
                <a:gd name="T91" fmla="*/ 14 h 74"/>
                <a:gd name="T92" fmla="*/ 82 w 82"/>
                <a:gd name="T93" fmla="*/ 22 h 74"/>
                <a:gd name="T94" fmla="*/ 82 w 82"/>
                <a:gd name="T95" fmla="*/ 30 h 74"/>
                <a:gd name="T96" fmla="*/ 82 w 82"/>
                <a:gd name="T97" fmla="*/ 36 h 74"/>
                <a:gd name="T98" fmla="*/ 82 w 82"/>
                <a:gd name="T99" fmla="*/ 38 h 74"/>
                <a:gd name="T100" fmla="*/ 80 w 82"/>
                <a:gd name="T101" fmla="*/ 40 h 74"/>
                <a:gd name="T102" fmla="*/ 78 w 82"/>
                <a:gd name="T103" fmla="*/ 44 h 74"/>
                <a:gd name="T104" fmla="*/ 74 w 82"/>
                <a:gd name="T105" fmla="*/ 46 h 74"/>
                <a:gd name="T106" fmla="*/ 70 w 82"/>
                <a:gd name="T107" fmla="*/ 48 h 74"/>
                <a:gd name="T108" fmla="*/ 64 w 82"/>
                <a:gd name="T109" fmla="*/ 54 h 74"/>
                <a:gd name="T110" fmla="*/ 58 w 82"/>
                <a:gd name="T111" fmla="*/ 62 h 74"/>
                <a:gd name="T112" fmla="*/ 48 w 82"/>
                <a:gd name="T113" fmla="*/ 68 h 74"/>
                <a:gd name="T114" fmla="*/ 42 w 82"/>
                <a:gd name="T115" fmla="*/ 72 h 74"/>
                <a:gd name="T116" fmla="*/ 38 w 82"/>
                <a:gd name="T117" fmla="*/ 66 h 74"/>
                <a:gd name="T118" fmla="*/ 34 w 82"/>
                <a:gd name="T119" fmla="*/ 62 h 74"/>
                <a:gd name="T120" fmla="*/ 34 w 82"/>
                <a:gd name="T121"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74">
                  <a:moveTo>
                    <a:pt x="34" y="62"/>
                  </a:moveTo>
                  <a:lnTo>
                    <a:pt x="34" y="62"/>
                  </a:lnTo>
                  <a:lnTo>
                    <a:pt x="32" y="62"/>
                  </a:lnTo>
                  <a:lnTo>
                    <a:pt x="32" y="62"/>
                  </a:lnTo>
                  <a:lnTo>
                    <a:pt x="30" y="62"/>
                  </a:lnTo>
                  <a:lnTo>
                    <a:pt x="28" y="62"/>
                  </a:lnTo>
                  <a:lnTo>
                    <a:pt x="26" y="64"/>
                  </a:lnTo>
                  <a:lnTo>
                    <a:pt x="24" y="64"/>
                  </a:lnTo>
                  <a:lnTo>
                    <a:pt x="20" y="66"/>
                  </a:lnTo>
                  <a:lnTo>
                    <a:pt x="20" y="66"/>
                  </a:lnTo>
                  <a:lnTo>
                    <a:pt x="18" y="66"/>
                  </a:lnTo>
                  <a:lnTo>
                    <a:pt x="18" y="68"/>
                  </a:lnTo>
                  <a:lnTo>
                    <a:pt x="16" y="68"/>
                  </a:lnTo>
                  <a:lnTo>
                    <a:pt x="16" y="68"/>
                  </a:lnTo>
                  <a:lnTo>
                    <a:pt x="14" y="66"/>
                  </a:lnTo>
                  <a:lnTo>
                    <a:pt x="14" y="66"/>
                  </a:lnTo>
                  <a:lnTo>
                    <a:pt x="12" y="64"/>
                  </a:lnTo>
                  <a:lnTo>
                    <a:pt x="12" y="64"/>
                  </a:lnTo>
                  <a:lnTo>
                    <a:pt x="12" y="62"/>
                  </a:lnTo>
                  <a:lnTo>
                    <a:pt x="12" y="60"/>
                  </a:lnTo>
                  <a:lnTo>
                    <a:pt x="12" y="58"/>
                  </a:lnTo>
                  <a:lnTo>
                    <a:pt x="12" y="56"/>
                  </a:lnTo>
                  <a:lnTo>
                    <a:pt x="12" y="52"/>
                  </a:lnTo>
                  <a:lnTo>
                    <a:pt x="12" y="48"/>
                  </a:lnTo>
                  <a:lnTo>
                    <a:pt x="12" y="46"/>
                  </a:lnTo>
                  <a:lnTo>
                    <a:pt x="12" y="44"/>
                  </a:lnTo>
                  <a:lnTo>
                    <a:pt x="12" y="44"/>
                  </a:lnTo>
                  <a:lnTo>
                    <a:pt x="12" y="42"/>
                  </a:lnTo>
                  <a:lnTo>
                    <a:pt x="12" y="42"/>
                  </a:lnTo>
                  <a:lnTo>
                    <a:pt x="10" y="40"/>
                  </a:lnTo>
                  <a:lnTo>
                    <a:pt x="10" y="40"/>
                  </a:lnTo>
                  <a:lnTo>
                    <a:pt x="8" y="38"/>
                  </a:lnTo>
                  <a:lnTo>
                    <a:pt x="4" y="36"/>
                  </a:lnTo>
                  <a:lnTo>
                    <a:pt x="0" y="34"/>
                  </a:lnTo>
                  <a:lnTo>
                    <a:pt x="0" y="32"/>
                  </a:lnTo>
                  <a:lnTo>
                    <a:pt x="0" y="30"/>
                  </a:lnTo>
                  <a:lnTo>
                    <a:pt x="2" y="24"/>
                  </a:lnTo>
                  <a:lnTo>
                    <a:pt x="2" y="22"/>
                  </a:lnTo>
                  <a:lnTo>
                    <a:pt x="4" y="18"/>
                  </a:lnTo>
                  <a:lnTo>
                    <a:pt x="4" y="16"/>
                  </a:lnTo>
                  <a:lnTo>
                    <a:pt x="6" y="14"/>
                  </a:lnTo>
                  <a:lnTo>
                    <a:pt x="8" y="10"/>
                  </a:lnTo>
                  <a:lnTo>
                    <a:pt x="10" y="8"/>
                  </a:lnTo>
                  <a:lnTo>
                    <a:pt x="12" y="6"/>
                  </a:lnTo>
                  <a:lnTo>
                    <a:pt x="14" y="4"/>
                  </a:lnTo>
                  <a:lnTo>
                    <a:pt x="16" y="2"/>
                  </a:lnTo>
                  <a:lnTo>
                    <a:pt x="16" y="2"/>
                  </a:lnTo>
                  <a:lnTo>
                    <a:pt x="18" y="0"/>
                  </a:lnTo>
                  <a:lnTo>
                    <a:pt x="18" y="0"/>
                  </a:lnTo>
                  <a:lnTo>
                    <a:pt x="20" y="0"/>
                  </a:lnTo>
                  <a:lnTo>
                    <a:pt x="20" y="0"/>
                  </a:lnTo>
                  <a:lnTo>
                    <a:pt x="20" y="0"/>
                  </a:lnTo>
                  <a:lnTo>
                    <a:pt x="22" y="0"/>
                  </a:lnTo>
                  <a:lnTo>
                    <a:pt x="22" y="2"/>
                  </a:lnTo>
                  <a:lnTo>
                    <a:pt x="24" y="2"/>
                  </a:lnTo>
                  <a:lnTo>
                    <a:pt x="26" y="4"/>
                  </a:lnTo>
                  <a:lnTo>
                    <a:pt x="28" y="6"/>
                  </a:lnTo>
                  <a:lnTo>
                    <a:pt x="30" y="8"/>
                  </a:lnTo>
                  <a:lnTo>
                    <a:pt x="32" y="8"/>
                  </a:lnTo>
                  <a:lnTo>
                    <a:pt x="32" y="8"/>
                  </a:lnTo>
                  <a:lnTo>
                    <a:pt x="34" y="10"/>
                  </a:lnTo>
                  <a:lnTo>
                    <a:pt x="34" y="10"/>
                  </a:lnTo>
                  <a:lnTo>
                    <a:pt x="34" y="10"/>
                  </a:lnTo>
                  <a:lnTo>
                    <a:pt x="38" y="10"/>
                  </a:lnTo>
                  <a:lnTo>
                    <a:pt x="40" y="8"/>
                  </a:lnTo>
                  <a:lnTo>
                    <a:pt x="42" y="8"/>
                  </a:lnTo>
                  <a:lnTo>
                    <a:pt x="46" y="8"/>
                  </a:lnTo>
                  <a:lnTo>
                    <a:pt x="48" y="6"/>
                  </a:lnTo>
                  <a:lnTo>
                    <a:pt x="50" y="8"/>
                  </a:lnTo>
                  <a:lnTo>
                    <a:pt x="50" y="10"/>
                  </a:lnTo>
                  <a:lnTo>
                    <a:pt x="52" y="12"/>
                  </a:lnTo>
                  <a:lnTo>
                    <a:pt x="54" y="14"/>
                  </a:lnTo>
                  <a:lnTo>
                    <a:pt x="56" y="16"/>
                  </a:lnTo>
                  <a:lnTo>
                    <a:pt x="56" y="16"/>
                  </a:lnTo>
                  <a:lnTo>
                    <a:pt x="56" y="18"/>
                  </a:lnTo>
                  <a:lnTo>
                    <a:pt x="58" y="18"/>
                  </a:lnTo>
                  <a:lnTo>
                    <a:pt x="58" y="18"/>
                  </a:lnTo>
                  <a:lnTo>
                    <a:pt x="60" y="18"/>
                  </a:lnTo>
                  <a:lnTo>
                    <a:pt x="60" y="18"/>
                  </a:lnTo>
                  <a:lnTo>
                    <a:pt x="62" y="18"/>
                  </a:lnTo>
                  <a:lnTo>
                    <a:pt x="62" y="16"/>
                  </a:lnTo>
                  <a:lnTo>
                    <a:pt x="66" y="14"/>
                  </a:lnTo>
                  <a:lnTo>
                    <a:pt x="68" y="12"/>
                  </a:lnTo>
                  <a:lnTo>
                    <a:pt x="70" y="10"/>
                  </a:lnTo>
                  <a:lnTo>
                    <a:pt x="72" y="8"/>
                  </a:lnTo>
                  <a:lnTo>
                    <a:pt x="74" y="6"/>
                  </a:lnTo>
                  <a:lnTo>
                    <a:pt x="76" y="8"/>
                  </a:lnTo>
                  <a:lnTo>
                    <a:pt x="78" y="10"/>
                  </a:lnTo>
                  <a:lnTo>
                    <a:pt x="80" y="12"/>
                  </a:lnTo>
                  <a:lnTo>
                    <a:pt x="80" y="12"/>
                  </a:lnTo>
                  <a:lnTo>
                    <a:pt x="80" y="12"/>
                  </a:lnTo>
                  <a:lnTo>
                    <a:pt x="80" y="14"/>
                  </a:lnTo>
                  <a:lnTo>
                    <a:pt x="82" y="18"/>
                  </a:lnTo>
                  <a:lnTo>
                    <a:pt x="82" y="22"/>
                  </a:lnTo>
                  <a:lnTo>
                    <a:pt x="82" y="26"/>
                  </a:lnTo>
                  <a:lnTo>
                    <a:pt x="82" y="30"/>
                  </a:lnTo>
                  <a:lnTo>
                    <a:pt x="82" y="34"/>
                  </a:lnTo>
                  <a:lnTo>
                    <a:pt x="82" y="36"/>
                  </a:lnTo>
                  <a:lnTo>
                    <a:pt x="82" y="38"/>
                  </a:lnTo>
                  <a:lnTo>
                    <a:pt x="82" y="38"/>
                  </a:lnTo>
                  <a:lnTo>
                    <a:pt x="82" y="40"/>
                  </a:lnTo>
                  <a:lnTo>
                    <a:pt x="80" y="40"/>
                  </a:lnTo>
                  <a:lnTo>
                    <a:pt x="80" y="42"/>
                  </a:lnTo>
                  <a:lnTo>
                    <a:pt x="78" y="44"/>
                  </a:lnTo>
                  <a:lnTo>
                    <a:pt x="76" y="44"/>
                  </a:lnTo>
                  <a:lnTo>
                    <a:pt x="74" y="46"/>
                  </a:lnTo>
                  <a:lnTo>
                    <a:pt x="72" y="46"/>
                  </a:lnTo>
                  <a:lnTo>
                    <a:pt x="70" y="48"/>
                  </a:lnTo>
                  <a:lnTo>
                    <a:pt x="68" y="50"/>
                  </a:lnTo>
                  <a:lnTo>
                    <a:pt x="64" y="54"/>
                  </a:lnTo>
                  <a:lnTo>
                    <a:pt x="60" y="58"/>
                  </a:lnTo>
                  <a:lnTo>
                    <a:pt x="58" y="62"/>
                  </a:lnTo>
                  <a:lnTo>
                    <a:pt x="54" y="64"/>
                  </a:lnTo>
                  <a:lnTo>
                    <a:pt x="48" y="68"/>
                  </a:lnTo>
                  <a:lnTo>
                    <a:pt x="44" y="74"/>
                  </a:lnTo>
                  <a:lnTo>
                    <a:pt x="42" y="72"/>
                  </a:lnTo>
                  <a:lnTo>
                    <a:pt x="40" y="68"/>
                  </a:lnTo>
                  <a:lnTo>
                    <a:pt x="38" y="66"/>
                  </a:lnTo>
                  <a:lnTo>
                    <a:pt x="36" y="64"/>
                  </a:lnTo>
                  <a:lnTo>
                    <a:pt x="34" y="62"/>
                  </a:lnTo>
                  <a:lnTo>
                    <a:pt x="34" y="62"/>
                  </a:lnTo>
                  <a:lnTo>
                    <a:pt x="34" y="6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47" name="Freeform 71"/>
            <p:cNvSpPr>
              <a:spLocks/>
            </p:cNvSpPr>
            <p:nvPr/>
          </p:nvSpPr>
          <p:spPr bwMode="auto">
            <a:xfrm>
              <a:off x="8748823" y="3405091"/>
              <a:ext cx="223098" cy="313977"/>
            </a:xfrm>
            <a:custGeom>
              <a:avLst/>
              <a:gdLst>
                <a:gd name="T0" fmla="*/ 4 w 108"/>
                <a:gd name="T1" fmla="*/ 36 h 152"/>
                <a:gd name="T2" fmla="*/ 6 w 108"/>
                <a:gd name="T3" fmla="*/ 48 h 152"/>
                <a:gd name="T4" fmla="*/ 8 w 108"/>
                <a:gd name="T5" fmla="*/ 52 h 152"/>
                <a:gd name="T6" fmla="*/ 16 w 108"/>
                <a:gd name="T7" fmla="*/ 58 h 152"/>
                <a:gd name="T8" fmla="*/ 24 w 108"/>
                <a:gd name="T9" fmla="*/ 62 h 152"/>
                <a:gd name="T10" fmla="*/ 28 w 108"/>
                <a:gd name="T11" fmla="*/ 66 h 152"/>
                <a:gd name="T12" fmla="*/ 36 w 108"/>
                <a:gd name="T13" fmla="*/ 78 h 152"/>
                <a:gd name="T14" fmla="*/ 40 w 108"/>
                <a:gd name="T15" fmla="*/ 82 h 152"/>
                <a:gd name="T16" fmla="*/ 42 w 108"/>
                <a:gd name="T17" fmla="*/ 80 h 152"/>
                <a:gd name="T18" fmla="*/ 48 w 108"/>
                <a:gd name="T19" fmla="*/ 72 h 152"/>
                <a:gd name="T20" fmla="*/ 50 w 108"/>
                <a:gd name="T21" fmla="*/ 72 h 152"/>
                <a:gd name="T22" fmla="*/ 54 w 108"/>
                <a:gd name="T23" fmla="*/ 72 h 152"/>
                <a:gd name="T24" fmla="*/ 60 w 108"/>
                <a:gd name="T25" fmla="*/ 80 h 152"/>
                <a:gd name="T26" fmla="*/ 66 w 108"/>
                <a:gd name="T27" fmla="*/ 94 h 152"/>
                <a:gd name="T28" fmla="*/ 72 w 108"/>
                <a:gd name="T29" fmla="*/ 110 h 152"/>
                <a:gd name="T30" fmla="*/ 74 w 108"/>
                <a:gd name="T31" fmla="*/ 116 h 152"/>
                <a:gd name="T32" fmla="*/ 80 w 108"/>
                <a:gd name="T33" fmla="*/ 116 h 152"/>
                <a:gd name="T34" fmla="*/ 82 w 108"/>
                <a:gd name="T35" fmla="*/ 118 h 152"/>
                <a:gd name="T36" fmla="*/ 84 w 108"/>
                <a:gd name="T37" fmla="*/ 124 h 152"/>
                <a:gd name="T38" fmla="*/ 82 w 108"/>
                <a:gd name="T39" fmla="*/ 138 h 152"/>
                <a:gd name="T40" fmla="*/ 86 w 108"/>
                <a:gd name="T41" fmla="*/ 146 h 152"/>
                <a:gd name="T42" fmla="*/ 90 w 108"/>
                <a:gd name="T43" fmla="*/ 152 h 152"/>
                <a:gd name="T44" fmla="*/ 94 w 108"/>
                <a:gd name="T45" fmla="*/ 152 h 152"/>
                <a:gd name="T46" fmla="*/ 102 w 108"/>
                <a:gd name="T47" fmla="*/ 146 h 152"/>
                <a:gd name="T48" fmla="*/ 108 w 108"/>
                <a:gd name="T49" fmla="*/ 136 h 152"/>
                <a:gd name="T50" fmla="*/ 108 w 108"/>
                <a:gd name="T51" fmla="*/ 118 h 152"/>
                <a:gd name="T52" fmla="*/ 108 w 108"/>
                <a:gd name="T53" fmla="*/ 112 h 152"/>
                <a:gd name="T54" fmla="*/ 104 w 108"/>
                <a:gd name="T55" fmla="*/ 108 h 152"/>
                <a:gd name="T56" fmla="*/ 94 w 108"/>
                <a:gd name="T57" fmla="*/ 102 h 152"/>
                <a:gd name="T58" fmla="*/ 86 w 108"/>
                <a:gd name="T59" fmla="*/ 92 h 152"/>
                <a:gd name="T60" fmla="*/ 72 w 108"/>
                <a:gd name="T61" fmla="*/ 70 h 152"/>
                <a:gd name="T62" fmla="*/ 66 w 108"/>
                <a:gd name="T63" fmla="*/ 64 h 152"/>
                <a:gd name="T64" fmla="*/ 62 w 108"/>
                <a:gd name="T65" fmla="*/ 58 h 152"/>
                <a:gd name="T66" fmla="*/ 62 w 108"/>
                <a:gd name="T67" fmla="*/ 52 h 152"/>
                <a:gd name="T68" fmla="*/ 66 w 108"/>
                <a:gd name="T69" fmla="*/ 42 h 152"/>
                <a:gd name="T70" fmla="*/ 64 w 108"/>
                <a:gd name="T71" fmla="*/ 34 h 152"/>
                <a:gd name="T72" fmla="*/ 62 w 108"/>
                <a:gd name="T73" fmla="*/ 30 h 152"/>
                <a:gd name="T74" fmla="*/ 50 w 108"/>
                <a:gd name="T75" fmla="*/ 28 h 152"/>
                <a:gd name="T76" fmla="*/ 40 w 108"/>
                <a:gd name="T77" fmla="*/ 24 h 152"/>
                <a:gd name="T78" fmla="*/ 36 w 108"/>
                <a:gd name="T79" fmla="*/ 22 h 152"/>
                <a:gd name="T80" fmla="*/ 32 w 108"/>
                <a:gd name="T81" fmla="*/ 10 h 152"/>
                <a:gd name="T82" fmla="*/ 28 w 108"/>
                <a:gd name="T83" fmla="*/ 2 h 152"/>
                <a:gd name="T84" fmla="*/ 20 w 108"/>
                <a:gd name="T85" fmla="*/ 4 h 152"/>
                <a:gd name="T86" fmla="*/ 18 w 108"/>
                <a:gd name="T87" fmla="*/ 8 h 152"/>
                <a:gd name="T88" fmla="*/ 20 w 108"/>
                <a:gd name="T89" fmla="*/ 14 h 152"/>
                <a:gd name="T90" fmla="*/ 22 w 108"/>
                <a:gd name="T91" fmla="*/ 20 h 152"/>
                <a:gd name="T92" fmla="*/ 20 w 108"/>
                <a:gd name="T93" fmla="*/ 22 h 152"/>
                <a:gd name="T94" fmla="*/ 14 w 108"/>
                <a:gd name="T95" fmla="*/ 24 h 152"/>
                <a:gd name="T96" fmla="*/ 0 w 108"/>
                <a:gd name="T97" fmla="*/ 2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 h="152">
                  <a:moveTo>
                    <a:pt x="0" y="24"/>
                  </a:moveTo>
                  <a:lnTo>
                    <a:pt x="0" y="24"/>
                  </a:lnTo>
                  <a:lnTo>
                    <a:pt x="2" y="28"/>
                  </a:lnTo>
                  <a:lnTo>
                    <a:pt x="4" y="36"/>
                  </a:lnTo>
                  <a:lnTo>
                    <a:pt x="4" y="40"/>
                  </a:lnTo>
                  <a:lnTo>
                    <a:pt x="4" y="44"/>
                  </a:lnTo>
                  <a:lnTo>
                    <a:pt x="6" y="46"/>
                  </a:lnTo>
                  <a:lnTo>
                    <a:pt x="6" y="48"/>
                  </a:lnTo>
                  <a:lnTo>
                    <a:pt x="6" y="50"/>
                  </a:lnTo>
                  <a:lnTo>
                    <a:pt x="8" y="52"/>
                  </a:lnTo>
                  <a:lnTo>
                    <a:pt x="8" y="52"/>
                  </a:lnTo>
                  <a:lnTo>
                    <a:pt x="8" y="52"/>
                  </a:lnTo>
                  <a:lnTo>
                    <a:pt x="10" y="54"/>
                  </a:lnTo>
                  <a:lnTo>
                    <a:pt x="12" y="56"/>
                  </a:lnTo>
                  <a:lnTo>
                    <a:pt x="14" y="58"/>
                  </a:lnTo>
                  <a:lnTo>
                    <a:pt x="16" y="58"/>
                  </a:lnTo>
                  <a:lnTo>
                    <a:pt x="16" y="58"/>
                  </a:lnTo>
                  <a:lnTo>
                    <a:pt x="20" y="60"/>
                  </a:lnTo>
                  <a:lnTo>
                    <a:pt x="22" y="62"/>
                  </a:lnTo>
                  <a:lnTo>
                    <a:pt x="24" y="62"/>
                  </a:lnTo>
                  <a:lnTo>
                    <a:pt x="24" y="62"/>
                  </a:lnTo>
                  <a:lnTo>
                    <a:pt x="26" y="64"/>
                  </a:lnTo>
                  <a:lnTo>
                    <a:pt x="26" y="64"/>
                  </a:lnTo>
                  <a:lnTo>
                    <a:pt x="28" y="66"/>
                  </a:lnTo>
                  <a:lnTo>
                    <a:pt x="32" y="74"/>
                  </a:lnTo>
                  <a:lnTo>
                    <a:pt x="34" y="76"/>
                  </a:lnTo>
                  <a:lnTo>
                    <a:pt x="34" y="78"/>
                  </a:lnTo>
                  <a:lnTo>
                    <a:pt x="36" y="78"/>
                  </a:lnTo>
                  <a:lnTo>
                    <a:pt x="36" y="80"/>
                  </a:lnTo>
                  <a:lnTo>
                    <a:pt x="38" y="80"/>
                  </a:lnTo>
                  <a:lnTo>
                    <a:pt x="38" y="82"/>
                  </a:lnTo>
                  <a:lnTo>
                    <a:pt x="40" y="82"/>
                  </a:lnTo>
                  <a:lnTo>
                    <a:pt x="40" y="82"/>
                  </a:lnTo>
                  <a:lnTo>
                    <a:pt x="40" y="80"/>
                  </a:lnTo>
                  <a:lnTo>
                    <a:pt x="42" y="80"/>
                  </a:lnTo>
                  <a:lnTo>
                    <a:pt x="42" y="80"/>
                  </a:lnTo>
                  <a:lnTo>
                    <a:pt x="44" y="78"/>
                  </a:lnTo>
                  <a:lnTo>
                    <a:pt x="46" y="76"/>
                  </a:lnTo>
                  <a:lnTo>
                    <a:pt x="46" y="74"/>
                  </a:lnTo>
                  <a:lnTo>
                    <a:pt x="48" y="72"/>
                  </a:lnTo>
                  <a:lnTo>
                    <a:pt x="48" y="72"/>
                  </a:lnTo>
                  <a:lnTo>
                    <a:pt x="50" y="72"/>
                  </a:lnTo>
                  <a:lnTo>
                    <a:pt x="50" y="72"/>
                  </a:lnTo>
                  <a:lnTo>
                    <a:pt x="50" y="72"/>
                  </a:lnTo>
                  <a:lnTo>
                    <a:pt x="52" y="72"/>
                  </a:lnTo>
                  <a:lnTo>
                    <a:pt x="52" y="72"/>
                  </a:lnTo>
                  <a:lnTo>
                    <a:pt x="54" y="72"/>
                  </a:lnTo>
                  <a:lnTo>
                    <a:pt x="54" y="72"/>
                  </a:lnTo>
                  <a:lnTo>
                    <a:pt x="56" y="74"/>
                  </a:lnTo>
                  <a:lnTo>
                    <a:pt x="58" y="76"/>
                  </a:lnTo>
                  <a:lnTo>
                    <a:pt x="58" y="78"/>
                  </a:lnTo>
                  <a:lnTo>
                    <a:pt x="60" y="80"/>
                  </a:lnTo>
                  <a:lnTo>
                    <a:pt x="62" y="84"/>
                  </a:lnTo>
                  <a:lnTo>
                    <a:pt x="64" y="86"/>
                  </a:lnTo>
                  <a:lnTo>
                    <a:pt x="64" y="88"/>
                  </a:lnTo>
                  <a:lnTo>
                    <a:pt x="66" y="94"/>
                  </a:lnTo>
                  <a:lnTo>
                    <a:pt x="68" y="100"/>
                  </a:lnTo>
                  <a:lnTo>
                    <a:pt x="70" y="104"/>
                  </a:lnTo>
                  <a:lnTo>
                    <a:pt x="70" y="106"/>
                  </a:lnTo>
                  <a:lnTo>
                    <a:pt x="72" y="110"/>
                  </a:lnTo>
                  <a:lnTo>
                    <a:pt x="72" y="112"/>
                  </a:lnTo>
                  <a:lnTo>
                    <a:pt x="72" y="114"/>
                  </a:lnTo>
                  <a:lnTo>
                    <a:pt x="74" y="114"/>
                  </a:lnTo>
                  <a:lnTo>
                    <a:pt x="74" y="116"/>
                  </a:lnTo>
                  <a:lnTo>
                    <a:pt x="76" y="116"/>
                  </a:lnTo>
                  <a:lnTo>
                    <a:pt x="76" y="116"/>
                  </a:lnTo>
                  <a:lnTo>
                    <a:pt x="78" y="116"/>
                  </a:lnTo>
                  <a:lnTo>
                    <a:pt x="80" y="116"/>
                  </a:lnTo>
                  <a:lnTo>
                    <a:pt x="80" y="116"/>
                  </a:lnTo>
                  <a:lnTo>
                    <a:pt x="82" y="116"/>
                  </a:lnTo>
                  <a:lnTo>
                    <a:pt x="82" y="116"/>
                  </a:lnTo>
                  <a:lnTo>
                    <a:pt x="82" y="118"/>
                  </a:lnTo>
                  <a:lnTo>
                    <a:pt x="84" y="118"/>
                  </a:lnTo>
                  <a:lnTo>
                    <a:pt x="84" y="120"/>
                  </a:lnTo>
                  <a:lnTo>
                    <a:pt x="84" y="122"/>
                  </a:lnTo>
                  <a:lnTo>
                    <a:pt x="84" y="124"/>
                  </a:lnTo>
                  <a:lnTo>
                    <a:pt x="84" y="126"/>
                  </a:lnTo>
                  <a:lnTo>
                    <a:pt x="84" y="130"/>
                  </a:lnTo>
                  <a:lnTo>
                    <a:pt x="84" y="134"/>
                  </a:lnTo>
                  <a:lnTo>
                    <a:pt x="82" y="138"/>
                  </a:lnTo>
                  <a:lnTo>
                    <a:pt x="82" y="140"/>
                  </a:lnTo>
                  <a:lnTo>
                    <a:pt x="84" y="142"/>
                  </a:lnTo>
                  <a:lnTo>
                    <a:pt x="84" y="144"/>
                  </a:lnTo>
                  <a:lnTo>
                    <a:pt x="86" y="146"/>
                  </a:lnTo>
                  <a:lnTo>
                    <a:pt x="88" y="148"/>
                  </a:lnTo>
                  <a:lnTo>
                    <a:pt x="88" y="150"/>
                  </a:lnTo>
                  <a:lnTo>
                    <a:pt x="90" y="150"/>
                  </a:lnTo>
                  <a:lnTo>
                    <a:pt x="90" y="152"/>
                  </a:lnTo>
                  <a:lnTo>
                    <a:pt x="92" y="152"/>
                  </a:lnTo>
                  <a:lnTo>
                    <a:pt x="92" y="152"/>
                  </a:lnTo>
                  <a:lnTo>
                    <a:pt x="94" y="152"/>
                  </a:lnTo>
                  <a:lnTo>
                    <a:pt x="94" y="152"/>
                  </a:lnTo>
                  <a:lnTo>
                    <a:pt x="96" y="150"/>
                  </a:lnTo>
                  <a:lnTo>
                    <a:pt x="96" y="150"/>
                  </a:lnTo>
                  <a:lnTo>
                    <a:pt x="98" y="148"/>
                  </a:lnTo>
                  <a:lnTo>
                    <a:pt x="102" y="146"/>
                  </a:lnTo>
                  <a:lnTo>
                    <a:pt x="104" y="144"/>
                  </a:lnTo>
                  <a:lnTo>
                    <a:pt x="106" y="142"/>
                  </a:lnTo>
                  <a:lnTo>
                    <a:pt x="108" y="140"/>
                  </a:lnTo>
                  <a:lnTo>
                    <a:pt x="108" y="136"/>
                  </a:lnTo>
                  <a:lnTo>
                    <a:pt x="108" y="132"/>
                  </a:lnTo>
                  <a:lnTo>
                    <a:pt x="108" y="128"/>
                  </a:lnTo>
                  <a:lnTo>
                    <a:pt x="108" y="124"/>
                  </a:lnTo>
                  <a:lnTo>
                    <a:pt x="108" y="118"/>
                  </a:lnTo>
                  <a:lnTo>
                    <a:pt x="108" y="116"/>
                  </a:lnTo>
                  <a:lnTo>
                    <a:pt x="108" y="114"/>
                  </a:lnTo>
                  <a:lnTo>
                    <a:pt x="108" y="112"/>
                  </a:lnTo>
                  <a:lnTo>
                    <a:pt x="108" y="112"/>
                  </a:lnTo>
                  <a:lnTo>
                    <a:pt x="106" y="110"/>
                  </a:lnTo>
                  <a:lnTo>
                    <a:pt x="106" y="110"/>
                  </a:lnTo>
                  <a:lnTo>
                    <a:pt x="104" y="108"/>
                  </a:lnTo>
                  <a:lnTo>
                    <a:pt x="104" y="108"/>
                  </a:lnTo>
                  <a:lnTo>
                    <a:pt x="102" y="106"/>
                  </a:lnTo>
                  <a:lnTo>
                    <a:pt x="98" y="104"/>
                  </a:lnTo>
                  <a:lnTo>
                    <a:pt x="96" y="104"/>
                  </a:lnTo>
                  <a:lnTo>
                    <a:pt x="94" y="102"/>
                  </a:lnTo>
                  <a:lnTo>
                    <a:pt x="94" y="102"/>
                  </a:lnTo>
                  <a:lnTo>
                    <a:pt x="92" y="100"/>
                  </a:lnTo>
                  <a:lnTo>
                    <a:pt x="88" y="96"/>
                  </a:lnTo>
                  <a:lnTo>
                    <a:pt x="86" y="92"/>
                  </a:lnTo>
                  <a:lnTo>
                    <a:pt x="84" y="86"/>
                  </a:lnTo>
                  <a:lnTo>
                    <a:pt x="78" y="78"/>
                  </a:lnTo>
                  <a:lnTo>
                    <a:pt x="74" y="74"/>
                  </a:lnTo>
                  <a:lnTo>
                    <a:pt x="72" y="70"/>
                  </a:lnTo>
                  <a:lnTo>
                    <a:pt x="72" y="68"/>
                  </a:lnTo>
                  <a:lnTo>
                    <a:pt x="70" y="68"/>
                  </a:lnTo>
                  <a:lnTo>
                    <a:pt x="66" y="64"/>
                  </a:lnTo>
                  <a:lnTo>
                    <a:pt x="66" y="64"/>
                  </a:lnTo>
                  <a:lnTo>
                    <a:pt x="64" y="62"/>
                  </a:lnTo>
                  <a:lnTo>
                    <a:pt x="62" y="60"/>
                  </a:lnTo>
                  <a:lnTo>
                    <a:pt x="62" y="60"/>
                  </a:lnTo>
                  <a:lnTo>
                    <a:pt x="62" y="58"/>
                  </a:lnTo>
                  <a:lnTo>
                    <a:pt x="62" y="58"/>
                  </a:lnTo>
                  <a:lnTo>
                    <a:pt x="62" y="56"/>
                  </a:lnTo>
                  <a:lnTo>
                    <a:pt x="62" y="54"/>
                  </a:lnTo>
                  <a:lnTo>
                    <a:pt x="62" y="52"/>
                  </a:lnTo>
                  <a:lnTo>
                    <a:pt x="64" y="50"/>
                  </a:lnTo>
                  <a:lnTo>
                    <a:pt x="66" y="46"/>
                  </a:lnTo>
                  <a:lnTo>
                    <a:pt x="66" y="44"/>
                  </a:lnTo>
                  <a:lnTo>
                    <a:pt x="66" y="42"/>
                  </a:lnTo>
                  <a:lnTo>
                    <a:pt x="66" y="40"/>
                  </a:lnTo>
                  <a:lnTo>
                    <a:pt x="66" y="38"/>
                  </a:lnTo>
                  <a:lnTo>
                    <a:pt x="64" y="36"/>
                  </a:lnTo>
                  <a:lnTo>
                    <a:pt x="64" y="34"/>
                  </a:lnTo>
                  <a:lnTo>
                    <a:pt x="64" y="34"/>
                  </a:lnTo>
                  <a:lnTo>
                    <a:pt x="64" y="32"/>
                  </a:lnTo>
                  <a:lnTo>
                    <a:pt x="62" y="32"/>
                  </a:lnTo>
                  <a:lnTo>
                    <a:pt x="62" y="30"/>
                  </a:lnTo>
                  <a:lnTo>
                    <a:pt x="60" y="30"/>
                  </a:lnTo>
                  <a:lnTo>
                    <a:pt x="58" y="30"/>
                  </a:lnTo>
                  <a:lnTo>
                    <a:pt x="54" y="28"/>
                  </a:lnTo>
                  <a:lnTo>
                    <a:pt x="50" y="28"/>
                  </a:lnTo>
                  <a:lnTo>
                    <a:pt x="48" y="28"/>
                  </a:lnTo>
                  <a:lnTo>
                    <a:pt x="44" y="26"/>
                  </a:lnTo>
                  <a:lnTo>
                    <a:pt x="42" y="26"/>
                  </a:lnTo>
                  <a:lnTo>
                    <a:pt x="40" y="24"/>
                  </a:lnTo>
                  <a:lnTo>
                    <a:pt x="40" y="24"/>
                  </a:lnTo>
                  <a:lnTo>
                    <a:pt x="38" y="24"/>
                  </a:lnTo>
                  <a:lnTo>
                    <a:pt x="38" y="22"/>
                  </a:lnTo>
                  <a:lnTo>
                    <a:pt x="36" y="22"/>
                  </a:lnTo>
                  <a:lnTo>
                    <a:pt x="36" y="20"/>
                  </a:lnTo>
                  <a:lnTo>
                    <a:pt x="36" y="18"/>
                  </a:lnTo>
                  <a:lnTo>
                    <a:pt x="34" y="14"/>
                  </a:lnTo>
                  <a:lnTo>
                    <a:pt x="32" y="10"/>
                  </a:lnTo>
                  <a:lnTo>
                    <a:pt x="32" y="6"/>
                  </a:lnTo>
                  <a:lnTo>
                    <a:pt x="30" y="4"/>
                  </a:lnTo>
                  <a:lnTo>
                    <a:pt x="30" y="0"/>
                  </a:lnTo>
                  <a:lnTo>
                    <a:pt x="28" y="2"/>
                  </a:lnTo>
                  <a:lnTo>
                    <a:pt x="24" y="2"/>
                  </a:lnTo>
                  <a:lnTo>
                    <a:pt x="22" y="2"/>
                  </a:lnTo>
                  <a:lnTo>
                    <a:pt x="20" y="4"/>
                  </a:lnTo>
                  <a:lnTo>
                    <a:pt x="20" y="4"/>
                  </a:lnTo>
                  <a:lnTo>
                    <a:pt x="18" y="6"/>
                  </a:lnTo>
                  <a:lnTo>
                    <a:pt x="18" y="6"/>
                  </a:lnTo>
                  <a:lnTo>
                    <a:pt x="18" y="6"/>
                  </a:lnTo>
                  <a:lnTo>
                    <a:pt x="18" y="8"/>
                  </a:lnTo>
                  <a:lnTo>
                    <a:pt x="18" y="8"/>
                  </a:lnTo>
                  <a:lnTo>
                    <a:pt x="18" y="10"/>
                  </a:lnTo>
                  <a:lnTo>
                    <a:pt x="18" y="12"/>
                  </a:lnTo>
                  <a:lnTo>
                    <a:pt x="20" y="14"/>
                  </a:lnTo>
                  <a:lnTo>
                    <a:pt x="20" y="16"/>
                  </a:lnTo>
                  <a:lnTo>
                    <a:pt x="22" y="18"/>
                  </a:lnTo>
                  <a:lnTo>
                    <a:pt x="22" y="18"/>
                  </a:lnTo>
                  <a:lnTo>
                    <a:pt x="22" y="20"/>
                  </a:lnTo>
                  <a:lnTo>
                    <a:pt x="22" y="20"/>
                  </a:lnTo>
                  <a:lnTo>
                    <a:pt x="20" y="20"/>
                  </a:lnTo>
                  <a:lnTo>
                    <a:pt x="20" y="22"/>
                  </a:lnTo>
                  <a:lnTo>
                    <a:pt x="20" y="22"/>
                  </a:lnTo>
                  <a:lnTo>
                    <a:pt x="18" y="22"/>
                  </a:lnTo>
                  <a:lnTo>
                    <a:pt x="16" y="22"/>
                  </a:lnTo>
                  <a:lnTo>
                    <a:pt x="14" y="24"/>
                  </a:lnTo>
                  <a:lnTo>
                    <a:pt x="14" y="24"/>
                  </a:lnTo>
                  <a:lnTo>
                    <a:pt x="10" y="24"/>
                  </a:lnTo>
                  <a:lnTo>
                    <a:pt x="6" y="24"/>
                  </a:lnTo>
                  <a:lnTo>
                    <a:pt x="4" y="24"/>
                  </a:lnTo>
                  <a:lnTo>
                    <a:pt x="0" y="2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48" name="Freeform 72"/>
            <p:cNvSpPr>
              <a:spLocks/>
            </p:cNvSpPr>
            <p:nvPr/>
          </p:nvSpPr>
          <p:spPr bwMode="auto">
            <a:xfrm>
              <a:off x="8748823" y="3405091"/>
              <a:ext cx="223098" cy="313977"/>
            </a:xfrm>
            <a:custGeom>
              <a:avLst/>
              <a:gdLst>
                <a:gd name="T0" fmla="*/ 4 w 108"/>
                <a:gd name="T1" fmla="*/ 36 h 152"/>
                <a:gd name="T2" fmla="*/ 6 w 108"/>
                <a:gd name="T3" fmla="*/ 48 h 152"/>
                <a:gd name="T4" fmla="*/ 8 w 108"/>
                <a:gd name="T5" fmla="*/ 52 h 152"/>
                <a:gd name="T6" fmla="*/ 16 w 108"/>
                <a:gd name="T7" fmla="*/ 58 h 152"/>
                <a:gd name="T8" fmla="*/ 24 w 108"/>
                <a:gd name="T9" fmla="*/ 62 h 152"/>
                <a:gd name="T10" fmla="*/ 28 w 108"/>
                <a:gd name="T11" fmla="*/ 66 h 152"/>
                <a:gd name="T12" fmla="*/ 36 w 108"/>
                <a:gd name="T13" fmla="*/ 78 h 152"/>
                <a:gd name="T14" fmla="*/ 40 w 108"/>
                <a:gd name="T15" fmla="*/ 82 h 152"/>
                <a:gd name="T16" fmla="*/ 42 w 108"/>
                <a:gd name="T17" fmla="*/ 80 h 152"/>
                <a:gd name="T18" fmla="*/ 48 w 108"/>
                <a:gd name="T19" fmla="*/ 72 h 152"/>
                <a:gd name="T20" fmla="*/ 50 w 108"/>
                <a:gd name="T21" fmla="*/ 72 h 152"/>
                <a:gd name="T22" fmla="*/ 54 w 108"/>
                <a:gd name="T23" fmla="*/ 72 h 152"/>
                <a:gd name="T24" fmla="*/ 60 w 108"/>
                <a:gd name="T25" fmla="*/ 80 h 152"/>
                <a:gd name="T26" fmla="*/ 66 w 108"/>
                <a:gd name="T27" fmla="*/ 94 h 152"/>
                <a:gd name="T28" fmla="*/ 72 w 108"/>
                <a:gd name="T29" fmla="*/ 110 h 152"/>
                <a:gd name="T30" fmla="*/ 74 w 108"/>
                <a:gd name="T31" fmla="*/ 116 h 152"/>
                <a:gd name="T32" fmla="*/ 80 w 108"/>
                <a:gd name="T33" fmla="*/ 116 h 152"/>
                <a:gd name="T34" fmla="*/ 82 w 108"/>
                <a:gd name="T35" fmla="*/ 118 h 152"/>
                <a:gd name="T36" fmla="*/ 84 w 108"/>
                <a:gd name="T37" fmla="*/ 124 h 152"/>
                <a:gd name="T38" fmla="*/ 82 w 108"/>
                <a:gd name="T39" fmla="*/ 138 h 152"/>
                <a:gd name="T40" fmla="*/ 86 w 108"/>
                <a:gd name="T41" fmla="*/ 146 h 152"/>
                <a:gd name="T42" fmla="*/ 90 w 108"/>
                <a:gd name="T43" fmla="*/ 152 h 152"/>
                <a:gd name="T44" fmla="*/ 94 w 108"/>
                <a:gd name="T45" fmla="*/ 152 h 152"/>
                <a:gd name="T46" fmla="*/ 102 w 108"/>
                <a:gd name="T47" fmla="*/ 146 h 152"/>
                <a:gd name="T48" fmla="*/ 108 w 108"/>
                <a:gd name="T49" fmla="*/ 136 h 152"/>
                <a:gd name="T50" fmla="*/ 108 w 108"/>
                <a:gd name="T51" fmla="*/ 118 h 152"/>
                <a:gd name="T52" fmla="*/ 108 w 108"/>
                <a:gd name="T53" fmla="*/ 112 h 152"/>
                <a:gd name="T54" fmla="*/ 104 w 108"/>
                <a:gd name="T55" fmla="*/ 108 h 152"/>
                <a:gd name="T56" fmla="*/ 94 w 108"/>
                <a:gd name="T57" fmla="*/ 102 h 152"/>
                <a:gd name="T58" fmla="*/ 86 w 108"/>
                <a:gd name="T59" fmla="*/ 92 h 152"/>
                <a:gd name="T60" fmla="*/ 72 w 108"/>
                <a:gd name="T61" fmla="*/ 70 h 152"/>
                <a:gd name="T62" fmla="*/ 66 w 108"/>
                <a:gd name="T63" fmla="*/ 64 h 152"/>
                <a:gd name="T64" fmla="*/ 62 w 108"/>
                <a:gd name="T65" fmla="*/ 58 h 152"/>
                <a:gd name="T66" fmla="*/ 62 w 108"/>
                <a:gd name="T67" fmla="*/ 52 h 152"/>
                <a:gd name="T68" fmla="*/ 66 w 108"/>
                <a:gd name="T69" fmla="*/ 42 h 152"/>
                <a:gd name="T70" fmla="*/ 64 w 108"/>
                <a:gd name="T71" fmla="*/ 34 h 152"/>
                <a:gd name="T72" fmla="*/ 62 w 108"/>
                <a:gd name="T73" fmla="*/ 30 h 152"/>
                <a:gd name="T74" fmla="*/ 50 w 108"/>
                <a:gd name="T75" fmla="*/ 28 h 152"/>
                <a:gd name="T76" fmla="*/ 40 w 108"/>
                <a:gd name="T77" fmla="*/ 24 h 152"/>
                <a:gd name="T78" fmla="*/ 36 w 108"/>
                <a:gd name="T79" fmla="*/ 22 h 152"/>
                <a:gd name="T80" fmla="*/ 32 w 108"/>
                <a:gd name="T81" fmla="*/ 10 h 152"/>
                <a:gd name="T82" fmla="*/ 28 w 108"/>
                <a:gd name="T83" fmla="*/ 2 h 152"/>
                <a:gd name="T84" fmla="*/ 20 w 108"/>
                <a:gd name="T85" fmla="*/ 4 h 152"/>
                <a:gd name="T86" fmla="*/ 18 w 108"/>
                <a:gd name="T87" fmla="*/ 8 h 152"/>
                <a:gd name="T88" fmla="*/ 20 w 108"/>
                <a:gd name="T89" fmla="*/ 14 h 152"/>
                <a:gd name="T90" fmla="*/ 22 w 108"/>
                <a:gd name="T91" fmla="*/ 20 h 152"/>
                <a:gd name="T92" fmla="*/ 20 w 108"/>
                <a:gd name="T93" fmla="*/ 22 h 152"/>
                <a:gd name="T94" fmla="*/ 14 w 108"/>
                <a:gd name="T95" fmla="*/ 24 h 152"/>
                <a:gd name="T96" fmla="*/ 0 w 108"/>
                <a:gd name="T97" fmla="*/ 2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 h="152">
                  <a:moveTo>
                    <a:pt x="0" y="24"/>
                  </a:moveTo>
                  <a:lnTo>
                    <a:pt x="0" y="24"/>
                  </a:lnTo>
                  <a:lnTo>
                    <a:pt x="2" y="28"/>
                  </a:lnTo>
                  <a:lnTo>
                    <a:pt x="4" y="36"/>
                  </a:lnTo>
                  <a:lnTo>
                    <a:pt x="4" y="40"/>
                  </a:lnTo>
                  <a:lnTo>
                    <a:pt x="4" y="44"/>
                  </a:lnTo>
                  <a:lnTo>
                    <a:pt x="6" y="46"/>
                  </a:lnTo>
                  <a:lnTo>
                    <a:pt x="6" y="48"/>
                  </a:lnTo>
                  <a:lnTo>
                    <a:pt x="6" y="50"/>
                  </a:lnTo>
                  <a:lnTo>
                    <a:pt x="8" y="52"/>
                  </a:lnTo>
                  <a:lnTo>
                    <a:pt x="8" y="52"/>
                  </a:lnTo>
                  <a:lnTo>
                    <a:pt x="8" y="52"/>
                  </a:lnTo>
                  <a:lnTo>
                    <a:pt x="10" y="54"/>
                  </a:lnTo>
                  <a:lnTo>
                    <a:pt x="12" y="56"/>
                  </a:lnTo>
                  <a:lnTo>
                    <a:pt x="14" y="58"/>
                  </a:lnTo>
                  <a:lnTo>
                    <a:pt x="16" y="58"/>
                  </a:lnTo>
                  <a:lnTo>
                    <a:pt x="16" y="58"/>
                  </a:lnTo>
                  <a:lnTo>
                    <a:pt x="20" y="60"/>
                  </a:lnTo>
                  <a:lnTo>
                    <a:pt x="22" y="62"/>
                  </a:lnTo>
                  <a:lnTo>
                    <a:pt x="24" y="62"/>
                  </a:lnTo>
                  <a:lnTo>
                    <a:pt x="24" y="62"/>
                  </a:lnTo>
                  <a:lnTo>
                    <a:pt x="26" y="64"/>
                  </a:lnTo>
                  <a:lnTo>
                    <a:pt x="26" y="64"/>
                  </a:lnTo>
                  <a:lnTo>
                    <a:pt x="28" y="66"/>
                  </a:lnTo>
                  <a:lnTo>
                    <a:pt x="32" y="74"/>
                  </a:lnTo>
                  <a:lnTo>
                    <a:pt x="34" y="76"/>
                  </a:lnTo>
                  <a:lnTo>
                    <a:pt x="34" y="78"/>
                  </a:lnTo>
                  <a:lnTo>
                    <a:pt x="36" y="78"/>
                  </a:lnTo>
                  <a:lnTo>
                    <a:pt x="36" y="80"/>
                  </a:lnTo>
                  <a:lnTo>
                    <a:pt x="38" y="80"/>
                  </a:lnTo>
                  <a:lnTo>
                    <a:pt x="38" y="82"/>
                  </a:lnTo>
                  <a:lnTo>
                    <a:pt x="40" y="82"/>
                  </a:lnTo>
                  <a:lnTo>
                    <a:pt x="40" y="82"/>
                  </a:lnTo>
                  <a:lnTo>
                    <a:pt x="40" y="80"/>
                  </a:lnTo>
                  <a:lnTo>
                    <a:pt x="42" y="80"/>
                  </a:lnTo>
                  <a:lnTo>
                    <a:pt x="42" y="80"/>
                  </a:lnTo>
                  <a:lnTo>
                    <a:pt x="44" y="78"/>
                  </a:lnTo>
                  <a:lnTo>
                    <a:pt x="46" y="76"/>
                  </a:lnTo>
                  <a:lnTo>
                    <a:pt x="46" y="74"/>
                  </a:lnTo>
                  <a:lnTo>
                    <a:pt x="48" y="72"/>
                  </a:lnTo>
                  <a:lnTo>
                    <a:pt x="48" y="72"/>
                  </a:lnTo>
                  <a:lnTo>
                    <a:pt x="50" y="72"/>
                  </a:lnTo>
                  <a:lnTo>
                    <a:pt x="50" y="72"/>
                  </a:lnTo>
                  <a:lnTo>
                    <a:pt x="50" y="72"/>
                  </a:lnTo>
                  <a:lnTo>
                    <a:pt x="52" y="72"/>
                  </a:lnTo>
                  <a:lnTo>
                    <a:pt x="52" y="72"/>
                  </a:lnTo>
                  <a:lnTo>
                    <a:pt x="54" y="72"/>
                  </a:lnTo>
                  <a:lnTo>
                    <a:pt x="54" y="72"/>
                  </a:lnTo>
                  <a:lnTo>
                    <a:pt x="56" y="74"/>
                  </a:lnTo>
                  <a:lnTo>
                    <a:pt x="58" y="76"/>
                  </a:lnTo>
                  <a:lnTo>
                    <a:pt x="58" y="78"/>
                  </a:lnTo>
                  <a:lnTo>
                    <a:pt x="60" y="80"/>
                  </a:lnTo>
                  <a:lnTo>
                    <a:pt x="62" y="84"/>
                  </a:lnTo>
                  <a:lnTo>
                    <a:pt x="64" y="86"/>
                  </a:lnTo>
                  <a:lnTo>
                    <a:pt x="64" y="88"/>
                  </a:lnTo>
                  <a:lnTo>
                    <a:pt x="66" y="94"/>
                  </a:lnTo>
                  <a:lnTo>
                    <a:pt x="68" y="100"/>
                  </a:lnTo>
                  <a:lnTo>
                    <a:pt x="70" y="104"/>
                  </a:lnTo>
                  <a:lnTo>
                    <a:pt x="70" y="106"/>
                  </a:lnTo>
                  <a:lnTo>
                    <a:pt x="72" y="110"/>
                  </a:lnTo>
                  <a:lnTo>
                    <a:pt x="72" y="112"/>
                  </a:lnTo>
                  <a:lnTo>
                    <a:pt x="72" y="114"/>
                  </a:lnTo>
                  <a:lnTo>
                    <a:pt x="74" y="114"/>
                  </a:lnTo>
                  <a:lnTo>
                    <a:pt x="74" y="116"/>
                  </a:lnTo>
                  <a:lnTo>
                    <a:pt x="76" y="116"/>
                  </a:lnTo>
                  <a:lnTo>
                    <a:pt x="76" y="116"/>
                  </a:lnTo>
                  <a:lnTo>
                    <a:pt x="78" y="116"/>
                  </a:lnTo>
                  <a:lnTo>
                    <a:pt x="80" y="116"/>
                  </a:lnTo>
                  <a:lnTo>
                    <a:pt x="80" y="116"/>
                  </a:lnTo>
                  <a:lnTo>
                    <a:pt x="82" y="116"/>
                  </a:lnTo>
                  <a:lnTo>
                    <a:pt x="82" y="116"/>
                  </a:lnTo>
                  <a:lnTo>
                    <a:pt x="82" y="118"/>
                  </a:lnTo>
                  <a:lnTo>
                    <a:pt x="84" y="118"/>
                  </a:lnTo>
                  <a:lnTo>
                    <a:pt x="84" y="120"/>
                  </a:lnTo>
                  <a:lnTo>
                    <a:pt x="84" y="122"/>
                  </a:lnTo>
                  <a:lnTo>
                    <a:pt x="84" y="124"/>
                  </a:lnTo>
                  <a:lnTo>
                    <a:pt x="84" y="126"/>
                  </a:lnTo>
                  <a:lnTo>
                    <a:pt x="84" y="130"/>
                  </a:lnTo>
                  <a:lnTo>
                    <a:pt x="84" y="134"/>
                  </a:lnTo>
                  <a:lnTo>
                    <a:pt x="82" y="138"/>
                  </a:lnTo>
                  <a:lnTo>
                    <a:pt x="82" y="140"/>
                  </a:lnTo>
                  <a:lnTo>
                    <a:pt x="84" y="142"/>
                  </a:lnTo>
                  <a:lnTo>
                    <a:pt x="84" y="144"/>
                  </a:lnTo>
                  <a:lnTo>
                    <a:pt x="86" y="146"/>
                  </a:lnTo>
                  <a:lnTo>
                    <a:pt x="88" y="148"/>
                  </a:lnTo>
                  <a:lnTo>
                    <a:pt x="88" y="150"/>
                  </a:lnTo>
                  <a:lnTo>
                    <a:pt x="90" y="150"/>
                  </a:lnTo>
                  <a:lnTo>
                    <a:pt x="90" y="152"/>
                  </a:lnTo>
                  <a:lnTo>
                    <a:pt x="92" y="152"/>
                  </a:lnTo>
                  <a:lnTo>
                    <a:pt x="92" y="152"/>
                  </a:lnTo>
                  <a:lnTo>
                    <a:pt x="94" y="152"/>
                  </a:lnTo>
                  <a:lnTo>
                    <a:pt x="94" y="152"/>
                  </a:lnTo>
                  <a:lnTo>
                    <a:pt x="96" y="150"/>
                  </a:lnTo>
                  <a:lnTo>
                    <a:pt x="96" y="150"/>
                  </a:lnTo>
                  <a:lnTo>
                    <a:pt x="98" y="148"/>
                  </a:lnTo>
                  <a:lnTo>
                    <a:pt x="102" y="146"/>
                  </a:lnTo>
                  <a:lnTo>
                    <a:pt x="104" y="144"/>
                  </a:lnTo>
                  <a:lnTo>
                    <a:pt x="106" y="142"/>
                  </a:lnTo>
                  <a:lnTo>
                    <a:pt x="108" y="140"/>
                  </a:lnTo>
                  <a:lnTo>
                    <a:pt x="108" y="136"/>
                  </a:lnTo>
                  <a:lnTo>
                    <a:pt x="108" y="132"/>
                  </a:lnTo>
                  <a:lnTo>
                    <a:pt x="108" y="128"/>
                  </a:lnTo>
                  <a:lnTo>
                    <a:pt x="108" y="124"/>
                  </a:lnTo>
                  <a:lnTo>
                    <a:pt x="108" y="118"/>
                  </a:lnTo>
                  <a:lnTo>
                    <a:pt x="108" y="116"/>
                  </a:lnTo>
                  <a:lnTo>
                    <a:pt x="108" y="114"/>
                  </a:lnTo>
                  <a:lnTo>
                    <a:pt x="108" y="112"/>
                  </a:lnTo>
                  <a:lnTo>
                    <a:pt x="108" y="112"/>
                  </a:lnTo>
                  <a:lnTo>
                    <a:pt x="106" y="110"/>
                  </a:lnTo>
                  <a:lnTo>
                    <a:pt x="106" y="110"/>
                  </a:lnTo>
                  <a:lnTo>
                    <a:pt x="104" y="108"/>
                  </a:lnTo>
                  <a:lnTo>
                    <a:pt x="104" y="108"/>
                  </a:lnTo>
                  <a:lnTo>
                    <a:pt x="102" y="106"/>
                  </a:lnTo>
                  <a:lnTo>
                    <a:pt x="98" y="104"/>
                  </a:lnTo>
                  <a:lnTo>
                    <a:pt x="96" y="104"/>
                  </a:lnTo>
                  <a:lnTo>
                    <a:pt x="94" y="102"/>
                  </a:lnTo>
                  <a:lnTo>
                    <a:pt x="94" y="102"/>
                  </a:lnTo>
                  <a:lnTo>
                    <a:pt x="92" y="100"/>
                  </a:lnTo>
                  <a:lnTo>
                    <a:pt x="88" y="96"/>
                  </a:lnTo>
                  <a:lnTo>
                    <a:pt x="86" y="92"/>
                  </a:lnTo>
                  <a:lnTo>
                    <a:pt x="84" y="86"/>
                  </a:lnTo>
                  <a:lnTo>
                    <a:pt x="78" y="78"/>
                  </a:lnTo>
                  <a:lnTo>
                    <a:pt x="74" y="74"/>
                  </a:lnTo>
                  <a:lnTo>
                    <a:pt x="72" y="70"/>
                  </a:lnTo>
                  <a:lnTo>
                    <a:pt x="72" y="68"/>
                  </a:lnTo>
                  <a:lnTo>
                    <a:pt x="70" y="68"/>
                  </a:lnTo>
                  <a:lnTo>
                    <a:pt x="66" y="64"/>
                  </a:lnTo>
                  <a:lnTo>
                    <a:pt x="66" y="64"/>
                  </a:lnTo>
                  <a:lnTo>
                    <a:pt x="64" y="62"/>
                  </a:lnTo>
                  <a:lnTo>
                    <a:pt x="62" y="60"/>
                  </a:lnTo>
                  <a:lnTo>
                    <a:pt x="62" y="60"/>
                  </a:lnTo>
                  <a:lnTo>
                    <a:pt x="62" y="58"/>
                  </a:lnTo>
                  <a:lnTo>
                    <a:pt x="62" y="58"/>
                  </a:lnTo>
                  <a:lnTo>
                    <a:pt x="62" y="56"/>
                  </a:lnTo>
                  <a:lnTo>
                    <a:pt x="62" y="54"/>
                  </a:lnTo>
                  <a:lnTo>
                    <a:pt x="62" y="52"/>
                  </a:lnTo>
                  <a:lnTo>
                    <a:pt x="64" y="50"/>
                  </a:lnTo>
                  <a:lnTo>
                    <a:pt x="66" y="46"/>
                  </a:lnTo>
                  <a:lnTo>
                    <a:pt x="66" y="44"/>
                  </a:lnTo>
                  <a:lnTo>
                    <a:pt x="66" y="42"/>
                  </a:lnTo>
                  <a:lnTo>
                    <a:pt x="66" y="40"/>
                  </a:lnTo>
                  <a:lnTo>
                    <a:pt x="66" y="38"/>
                  </a:lnTo>
                  <a:lnTo>
                    <a:pt x="64" y="36"/>
                  </a:lnTo>
                  <a:lnTo>
                    <a:pt x="64" y="34"/>
                  </a:lnTo>
                  <a:lnTo>
                    <a:pt x="64" y="34"/>
                  </a:lnTo>
                  <a:lnTo>
                    <a:pt x="64" y="32"/>
                  </a:lnTo>
                  <a:lnTo>
                    <a:pt x="62" y="32"/>
                  </a:lnTo>
                  <a:lnTo>
                    <a:pt x="62" y="30"/>
                  </a:lnTo>
                  <a:lnTo>
                    <a:pt x="60" y="30"/>
                  </a:lnTo>
                  <a:lnTo>
                    <a:pt x="58" y="30"/>
                  </a:lnTo>
                  <a:lnTo>
                    <a:pt x="54" y="28"/>
                  </a:lnTo>
                  <a:lnTo>
                    <a:pt x="50" y="28"/>
                  </a:lnTo>
                  <a:lnTo>
                    <a:pt x="48" y="28"/>
                  </a:lnTo>
                  <a:lnTo>
                    <a:pt x="44" y="26"/>
                  </a:lnTo>
                  <a:lnTo>
                    <a:pt x="42" y="26"/>
                  </a:lnTo>
                  <a:lnTo>
                    <a:pt x="40" y="24"/>
                  </a:lnTo>
                  <a:lnTo>
                    <a:pt x="40" y="24"/>
                  </a:lnTo>
                  <a:lnTo>
                    <a:pt x="38" y="24"/>
                  </a:lnTo>
                  <a:lnTo>
                    <a:pt x="38" y="22"/>
                  </a:lnTo>
                  <a:lnTo>
                    <a:pt x="36" y="22"/>
                  </a:lnTo>
                  <a:lnTo>
                    <a:pt x="36" y="20"/>
                  </a:lnTo>
                  <a:lnTo>
                    <a:pt x="36" y="18"/>
                  </a:lnTo>
                  <a:lnTo>
                    <a:pt x="34" y="14"/>
                  </a:lnTo>
                  <a:lnTo>
                    <a:pt x="32" y="10"/>
                  </a:lnTo>
                  <a:lnTo>
                    <a:pt x="32" y="6"/>
                  </a:lnTo>
                  <a:lnTo>
                    <a:pt x="30" y="4"/>
                  </a:lnTo>
                  <a:lnTo>
                    <a:pt x="30" y="0"/>
                  </a:lnTo>
                  <a:lnTo>
                    <a:pt x="28" y="2"/>
                  </a:lnTo>
                  <a:lnTo>
                    <a:pt x="24" y="2"/>
                  </a:lnTo>
                  <a:lnTo>
                    <a:pt x="22" y="2"/>
                  </a:lnTo>
                  <a:lnTo>
                    <a:pt x="20" y="4"/>
                  </a:lnTo>
                  <a:lnTo>
                    <a:pt x="20" y="4"/>
                  </a:lnTo>
                  <a:lnTo>
                    <a:pt x="18" y="6"/>
                  </a:lnTo>
                  <a:lnTo>
                    <a:pt x="18" y="6"/>
                  </a:lnTo>
                  <a:lnTo>
                    <a:pt x="18" y="6"/>
                  </a:lnTo>
                  <a:lnTo>
                    <a:pt x="18" y="8"/>
                  </a:lnTo>
                  <a:lnTo>
                    <a:pt x="18" y="8"/>
                  </a:lnTo>
                  <a:lnTo>
                    <a:pt x="18" y="10"/>
                  </a:lnTo>
                  <a:lnTo>
                    <a:pt x="18" y="12"/>
                  </a:lnTo>
                  <a:lnTo>
                    <a:pt x="20" y="14"/>
                  </a:lnTo>
                  <a:lnTo>
                    <a:pt x="20" y="16"/>
                  </a:lnTo>
                  <a:lnTo>
                    <a:pt x="22" y="18"/>
                  </a:lnTo>
                  <a:lnTo>
                    <a:pt x="22" y="18"/>
                  </a:lnTo>
                  <a:lnTo>
                    <a:pt x="22" y="20"/>
                  </a:lnTo>
                  <a:lnTo>
                    <a:pt x="22" y="20"/>
                  </a:lnTo>
                  <a:lnTo>
                    <a:pt x="20" y="20"/>
                  </a:lnTo>
                  <a:lnTo>
                    <a:pt x="20" y="22"/>
                  </a:lnTo>
                  <a:lnTo>
                    <a:pt x="20" y="22"/>
                  </a:lnTo>
                  <a:lnTo>
                    <a:pt x="18" y="22"/>
                  </a:lnTo>
                  <a:lnTo>
                    <a:pt x="16" y="22"/>
                  </a:lnTo>
                  <a:lnTo>
                    <a:pt x="14" y="24"/>
                  </a:lnTo>
                  <a:lnTo>
                    <a:pt x="14" y="24"/>
                  </a:lnTo>
                  <a:lnTo>
                    <a:pt x="10" y="24"/>
                  </a:lnTo>
                  <a:lnTo>
                    <a:pt x="6" y="24"/>
                  </a:lnTo>
                  <a:lnTo>
                    <a:pt x="4" y="24"/>
                  </a:lnTo>
                  <a:lnTo>
                    <a:pt x="0" y="24"/>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49" name="Freeform 73"/>
            <p:cNvSpPr>
              <a:spLocks/>
            </p:cNvSpPr>
            <p:nvPr/>
          </p:nvSpPr>
          <p:spPr bwMode="auto">
            <a:xfrm>
              <a:off x="8810795" y="3380302"/>
              <a:ext cx="227230" cy="520541"/>
            </a:xfrm>
            <a:custGeom>
              <a:avLst/>
              <a:gdLst>
                <a:gd name="T0" fmla="*/ 0 w 110"/>
                <a:gd name="T1" fmla="*/ 18 h 252"/>
                <a:gd name="T2" fmla="*/ 6 w 110"/>
                <a:gd name="T3" fmla="*/ 32 h 252"/>
                <a:gd name="T4" fmla="*/ 8 w 110"/>
                <a:gd name="T5" fmla="*/ 36 h 252"/>
                <a:gd name="T6" fmla="*/ 16 w 110"/>
                <a:gd name="T7" fmla="*/ 38 h 252"/>
                <a:gd name="T8" fmla="*/ 30 w 110"/>
                <a:gd name="T9" fmla="*/ 42 h 252"/>
                <a:gd name="T10" fmla="*/ 34 w 110"/>
                <a:gd name="T11" fmla="*/ 46 h 252"/>
                <a:gd name="T12" fmla="*/ 36 w 110"/>
                <a:gd name="T13" fmla="*/ 52 h 252"/>
                <a:gd name="T14" fmla="*/ 34 w 110"/>
                <a:gd name="T15" fmla="*/ 62 h 252"/>
                <a:gd name="T16" fmla="*/ 32 w 110"/>
                <a:gd name="T17" fmla="*/ 70 h 252"/>
                <a:gd name="T18" fmla="*/ 34 w 110"/>
                <a:gd name="T19" fmla="*/ 74 h 252"/>
                <a:gd name="T20" fmla="*/ 40 w 110"/>
                <a:gd name="T21" fmla="*/ 80 h 252"/>
                <a:gd name="T22" fmla="*/ 52 w 110"/>
                <a:gd name="T23" fmla="*/ 98 h 252"/>
                <a:gd name="T24" fmla="*/ 62 w 110"/>
                <a:gd name="T25" fmla="*/ 114 h 252"/>
                <a:gd name="T26" fmla="*/ 70 w 110"/>
                <a:gd name="T27" fmla="*/ 118 h 252"/>
                <a:gd name="T28" fmla="*/ 76 w 110"/>
                <a:gd name="T29" fmla="*/ 124 h 252"/>
                <a:gd name="T30" fmla="*/ 78 w 110"/>
                <a:gd name="T31" fmla="*/ 128 h 252"/>
                <a:gd name="T32" fmla="*/ 78 w 110"/>
                <a:gd name="T33" fmla="*/ 146 h 252"/>
                <a:gd name="T34" fmla="*/ 82 w 110"/>
                <a:gd name="T35" fmla="*/ 156 h 252"/>
                <a:gd name="T36" fmla="*/ 84 w 110"/>
                <a:gd name="T37" fmla="*/ 160 h 252"/>
                <a:gd name="T38" fmla="*/ 86 w 110"/>
                <a:gd name="T39" fmla="*/ 176 h 252"/>
                <a:gd name="T40" fmla="*/ 84 w 110"/>
                <a:gd name="T41" fmla="*/ 184 h 252"/>
                <a:gd name="T42" fmla="*/ 82 w 110"/>
                <a:gd name="T43" fmla="*/ 188 h 252"/>
                <a:gd name="T44" fmla="*/ 74 w 110"/>
                <a:gd name="T45" fmla="*/ 194 h 252"/>
                <a:gd name="T46" fmla="*/ 60 w 110"/>
                <a:gd name="T47" fmla="*/ 206 h 252"/>
                <a:gd name="T48" fmla="*/ 48 w 110"/>
                <a:gd name="T49" fmla="*/ 220 h 252"/>
                <a:gd name="T50" fmla="*/ 52 w 110"/>
                <a:gd name="T51" fmla="*/ 226 h 252"/>
                <a:gd name="T52" fmla="*/ 52 w 110"/>
                <a:gd name="T53" fmla="*/ 228 h 252"/>
                <a:gd name="T54" fmla="*/ 48 w 110"/>
                <a:gd name="T55" fmla="*/ 234 h 252"/>
                <a:gd name="T56" fmla="*/ 46 w 110"/>
                <a:gd name="T57" fmla="*/ 238 h 252"/>
                <a:gd name="T58" fmla="*/ 46 w 110"/>
                <a:gd name="T59" fmla="*/ 246 h 252"/>
                <a:gd name="T60" fmla="*/ 50 w 110"/>
                <a:gd name="T61" fmla="*/ 252 h 252"/>
                <a:gd name="T62" fmla="*/ 52 w 110"/>
                <a:gd name="T63" fmla="*/ 252 h 252"/>
                <a:gd name="T64" fmla="*/ 58 w 110"/>
                <a:gd name="T65" fmla="*/ 252 h 252"/>
                <a:gd name="T66" fmla="*/ 64 w 110"/>
                <a:gd name="T67" fmla="*/ 246 h 252"/>
                <a:gd name="T68" fmla="*/ 76 w 110"/>
                <a:gd name="T69" fmla="*/ 234 h 252"/>
                <a:gd name="T70" fmla="*/ 94 w 110"/>
                <a:gd name="T71" fmla="*/ 216 h 252"/>
                <a:gd name="T72" fmla="*/ 102 w 110"/>
                <a:gd name="T73" fmla="*/ 208 h 252"/>
                <a:gd name="T74" fmla="*/ 106 w 110"/>
                <a:gd name="T75" fmla="*/ 202 h 252"/>
                <a:gd name="T76" fmla="*/ 108 w 110"/>
                <a:gd name="T77" fmla="*/ 184 h 252"/>
                <a:gd name="T78" fmla="*/ 110 w 110"/>
                <a:gd name="T79" fmla="*/ 166 h 252"/>
                <a:gd name="T80" fmla="*/ 106 w 110"/>
                <a:gd name="T81" fmla="*/ 148 h 252"/>
                <a:gd name="T82" fmla="*/ 102 w 110"/>
                <a:gd name="T83" fmla="*/ 134 h 252"/>
                <a:gd name="T84" fmla="*/ 98 w 110"/>
                <a:gd name="T85" fmla="*/ 126 h 252"/>
                <a:gd name="T86" fmla="*/ 82 w 110"/>
                <a:gd name="T87" fmla="*/ 112 h 252"/>
                <a:gd name="T88" fmla="*/ 70 w 110"/>
                <a:gd name="T89" fmla="*/ 100 h 252"/>
                <a:gd name="T90" fmla="*/ 58 w 110"/>
                <a:gd name="T91" fmla="*/ 86 h 252"/>
                <a:gd name="T92" fmla="*/ 54 w 110"/>
                <a:gd name="T93" fmla="*/ 78 h 252"/>
                <a:gd name="T94" fmla="*/ 54 w 110"/>
                <a:gd name="T95" fmla="*/ 68 h 252"/>
                <a:gd name="T96" fmla="*/ 56 w 110"/>
                <a:gd name="T97" fmla="*/ 60 h 252"/>
                <a:gd name="T98" fmla="*/ 62 w 110"/>
                <a:gd name="T99" fmla="*/ 54 h 252"/>
                <a:gd name="T100" fmla="*/ 74 w 110"/>
                <a:gd name="T101" fmla="*/ 44 h 252"/>
                <a:gd name="T102" fmla="*/ 72 w 110"/>
                <a:gd name="T103" fmla="*/ 26 h 252"/>
                <a:gd name="T104" fmla="*/ 62 w 110"/>
                <a:gd name="T105" fmla="*/ 10 h 252"/>
                <a:gd name="T106" fmla="*/ 58 w 110"/>
                <a:gd name="T107" fmla="*/ 6 h 252"/>
                <a:gd name="T108" fmla="*/ 46 w 110"/>
                <a:gd name="T109" fmla="*/ 2 h 252"/>
                <a:gd name="T110" fmla="*/ 30 w 110"/>
                <a:gd name="T111" fmla="*/ 0 h 252"/>
                <a:gd name="T112" fmla="*/ 20 w 110"/>
                <a:gd name="T113" fmla="*/ 0 h 252"/>
                <a:gd name="T114" fmla="*/ 8 w 110"/>
                <a:gd name="T115" fmla="*/ 8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0" h="252">
                  <a:moveTo>
                    <a:pt x="0" y="12"/>
                  </a:moveTo>
                  <a:lnTo>
                    <a:pt x="0" y="12"/>
                  </a:lnTo>
                  <a:lnTo>
                    <a:pt x="0" y="16"/>
                  </a:lnTo>
                  <a:lnTo>
                    <a:pt x="0" y="18"/>
                  </a:lnTo>
                  <a:lnTo>
                    <a:pt x="2" y="22"/>
                  </a:lnTo>
                  <a:lnTo>
                    <a:pt x="4" y="26"/>
                  </a:lnTo>
                  <a:lnTo>
                    <a:pt x="4" y="30"/>
                  </a:lnTo>
                  <a:lnTo>
                    <a:pt x="6" y="32"/>
                  </a:lnTo>
                  <a:lnTo>
                    <a:pt x="6" y="34"/>
                  </a:lnTo>
                  <a:lnTo>
                    <a:pt x="8" y="34"/>
                  </a:lnTo>
                  <a:lnTo>
                    <a:pt x="8" y="36"/>
                  </a:lnTo>
                  <a:lnTo>
                    <a:pt x="8" y="36"/>
                  </a:lnTo>
                  <a:lnTo>
                    <a:pt x="10" y="36"/>
                  </a:lnTo>
                  <a:lnTo>
                    <a:pt x="12" y="38"/>
                  </a:lnTo>
                  <a:lnTo>
                    <a:pt x="14" y="38"/>
                  </a:lnTo>
                  <a:lnTo>
                    <a:pt x="16" y="38"/>
                  </a:lnTo>
                  <a:lnTo>
                    <a:pt x="20" y="40"/>
                  </a:lnTo>
                  <a:lnTo>
                    <a:pt x="24" y="40"/>
                  </a:lnTo>
                  <a:lnTo>
                    <a:pt x="28" y="42"/>
                  </a:lnTo>
                  <a:lnTo>
                    <a:pt x="30" y="42"/>
                  </a:lnTo>
                  <a:lnTo>
                    <a:pt x="30" y="42"/>
                  </a:lnTo>
                  <a:lnTo>
                    <a:pt x="32" y="44"/>
                  </a:lnTo>
                  <a:lnTo>
                    <a:pt x="32" y="44"/>
                  </a:lnTo>
                  <a:lnTo>
                    <a:pt x="34" y="46"/>
                  </a:lnTo>
                  <a:lnTo>
                    <a:pt x="34" y="46"/>
                  </a:lnTo>
                  <a:lnTo>
                    <a:pt x="34" y="48"/>
                  </a:lnTo>
                  <a:lnTo>
                    <a:pt x="34" y="50"/>
                  </a:lnTo>
                  <a:lnTo>
                    <a:pt x="36" y="52"/>
                  </a:lnTo>
                  <a:lnTo>
                    <a:pt x="36" y="54"/>
                  </a:lnTo>
                  <a:lnTo>
                    <a:pt x="36" y="56"/>
                  </a:lnTo>
                  <a:lnTo>
                    <a:pt x="34" y="58"/>
                  </a:lnTo>
                  <a:lnTo>
                    <a:pt x="34" y="62"/>
                  </a:lnTo>
                  <a:lnTo>
                    <a:pt x="32" y="64"/>
                  </a:lnTo>
                  <a:lnTo>
                    <a:pt x="32" y="68"/>
                  </a:lnTo>
                  <a:lnTo>
                    <a:pt x="32" y="70"/>
                  </a:lnTo>
                  <a:lnTo>
                    <a:pt x="32" y="70"/>
                  </a:lnTo>
                  <a:lnTo>
                    <a:pt x="32" y="70"/>
                  </a:lnTo>
                  <a:lnTo>
                    <a:pt x="32" y="72"/>
                  </a:lnTo>
                  <a:lnTo>
                    <a:pt x="32" y="72"/>
                  </a:lnTo>
                  <a:lnTo>
                    <a:pt x="34" y="74"/>
                  </a:lnTo>
                  <a:lnTo>
                    <a:pt x="34" y="76"/>
                  </a:lnTo>
                  <a:lnTo>
                    <a:pt x="36" y="76"/>
                  </a:lnTo>
                  <a:lnTo>
                    <a:pt x="40" y="80"/>
                  </a:lnTo>
                  <a:lnTo>
                    <a:pt x="40" y="80"/>
                  </a:lnTo>
                  <a:lnTo>
                    <a:pt x="42" y="82"/>
                  </a:lnTo>
                  <a:lnTo>
                    <a:pt x="44" y="86"/>
                  </a:lnTo>
                  <a:lnTo>
                    <a:pt x="46" y="90"/>
                  </a:lnTo>
                  <a:lnTo>
                    <a:pt x="52" y="98"/>
                  </a:lnTo>
                  <a:lnTo>
                    <a:pt x="56" y="104"/>
                  </a:lnTo>
                  <a:lnTo>
                    <a:pt x="58" y="108"/>
                  </a:lnTo>
                  <a:lnTo>
                    <a:pt x="62" y="112"/>
                  </a:lnTo>
                  <a:lnTo>
                    <a:pt x="62" y="114"/>
                  </a:lnTo>
                  <a:lnTo>
                    <a:pt x="64" y="114"/>
                  </a:lnTo>
                  <a:lnTo>
                    <a:pt x="66" y="116"/>
                  </a:lnTo>
                  <a:lnTo>
                    <a:pt x="68" y="118"/>
                  </a:lnTo>
                  <a:lnTo>
                    <a:pt x="70" y="118"/>
                  </a:lnTo>
                  <a:lnTo>
                    <a:pt x="72" y="120"/>
                  </a:lnTo>
                  <a:lnTo>
                    <a:pt x="74" y="122"/>
                  </a:lnTo>
                  <a:lnTo>
                    <a:pt x="76" y="122"/>
                  </a:lnTo>
                  <a:lnTo>
                    <a:pt x="76" y="124"/>
                  </a:lnTo>
                  <a:lnTo>
                    <a:pt x="76" y="124"/>
                  </a:lnTo>
                  <a:lnTo>
                    <a:pt x="78" y="124"/>
                  </a:lnTo>
                  <a:lnTo>
                    <a:pt x="78" y="126"/>
                  </a:lnTo>
                  <a:lnTo>
                    <a:pt x="78" y="128"/>
                  </a:lnTo>
                  <a:lnTo>
                    <a:pt x="78" y="130"/>
                  </a:lnTo>
                  <a:lnTo>
                    <a:pt x="78" y="136"/>
                  </a:lnTo>
                  <a:lnTo>
                    <a:pt x="78" y="140"/>
                  </a:lnTo>
                  <a:lnTo>
                    <a:pt x="78" y="146"/>
                  </a:lnTo>
                  <a:lnTo>
                    <a:pt x="78" y="150"/>
                  </a:lnTo>
                  <a:lnTo>
                    <a:pt x="76" y="152"/>
                  </a:lnTo>
                  <a:lnTo>
                    <a:pt x="80" y="154"/>
                  </a:lnTo>
                  <a:lnTo>
                    <a:pt x="82" y="156"/>
                  </a:lnTo>
                  <a:lnTo>
                    <a:pt x="82" y="158"/>
                  </a:lnTo>
                  <a:lnTo>
                    <a:pt x="84" y="158"/>
                  </a:lnTo>
                  <a:lnTo>
                    <a:pt x="84" y="160"/>
                  </a:lnTo>
                  <a:lnTo>
                    <a:pt x="84" y="160"/>
                  </a:lnTo>
                  <a:lnTo>
                    <a:pt x="86" y="164"/>
                  </a:lnTo>
                  <a:lnTo>
                    <a:pt x="86" y="168"/>
                  </a:lnTo>
                  <a:lnTo>
                    <a:pt x="86" y="172"/>
                  </a:lnTo>
                  <a:lnTo>
                    <a:pt x="86" y="176"/>
                  </a:lnTo>
                  <a:lnTo>
                    <a:pt x="86" y="180"/>
                  </a:lnTo>
                  <a:lnTo>
                    <a:pt x="86" y="182"/>
                  </a:lnTo>
                  <a:lnTo>
                    <a:pt x="86" y="182"/>
                  </a:lnTo>
                  <a:lnTo>
                    <a:pt x="84" y="184"/>
                  </a:lnTo>
                  <a:lnTo>
                    <a:pt x="84" y="186"/>
                  </a:lnTo>
                  <a:lnTo>
                    <a:pt x="84" y="186"/>
                  </a:lnTo>
                  <a:lnTo>
                    <a:pt x="82" y="188"/>
                  </a:lnTo>
                  <a:lnTo>
                    <a:pt x="82" y="188"/>
                  </a:lnTo>
                  <a:lnTo>
                    <a:pt x="80" y="190"/>
                  </a:lnTo>
                  <a:lnTo>
                    <a:pt x="76" y="192"/>
                  </a:lnTo>
                  <a:lnTo>
                    <a:pt x="76" y="192"/>
                  </a:lnTo>
                  <a:lnTo>
                    <a:pt x="74" y="194"/>
                  </a:lnTo>
                  <a:lnTo>
                    <a:pt x="72" y="196"/>
                  </a:lnTo>
                  <a:lnTo>
                    <a:pt x="68" y="200"/>
                  </a:lnTo>
                  <a:lnTo>
                    <a:pt x="64" y="204"/>
                  </a:lnTo>
                  <a:lnTo>
                    <a:pt x="60" y="206"/>
                  </a:lnTo>
                  <a:lnTo>
                    <a:pt x="58" y="210"/>
                  </a:lnTo>
                  <a:lnTo>
                    <a:pt x="52" y="214"/>
                  </a:lnTo>
                  <a:lnTo>
                    <a:pt x="46" y="218"/>
                  </a:lnTo>
                  <a:lnTo>
                    <a:pt x="48" y="220"/>
                  </a:lnTo>
                  <a:lnTo>
                    <a:pt x="50" y="222"/>
                  </a:lnTo>
                  <a:lnTo>
                    <a:pt x="52" y="224"/>
                  </a:lnTo>
                  <a:lnTo>
                    <a:pt x="52" y="224"/>
                  </a:lnTo>
                  <a:lnTo>
                    <a:pt x="52" y="226"/>
                  </a:lnTo>
                  <a:lnTo>
                    <a:pt x="52" y="226"/>
                  </a:lnTo>
                  <a:lnTo>
                    <a:pt x="54" y="228"/>
                  </a:lnTo>
                  <a:lnTo>
                    <a:pt x="52" y="228"/>
                  </a:lnTo>
                  <a:lnTo>
                    <a:pt x="52" y="228"/>
                  </a:lnTo>
                  <a:lnTo>
                    <a:pt x="52" y="230"/>
                  </a:lnTo>
                  <a:lnTo>
                    <a:pt x="50" y="230"/>
                  </a:lnTo>
                  <a:lnTo>
                    <a:pt x="50" y="232"/>
                  </a:lnTo>
                  <a:lnTo>
                    <a:pt x="48" y="234"/>
                  </a:lnTo>
                  <a:lnTo>
                    <a:pt x="46" y="234"/>
                  </a:lnTo>
                  <a:lnTo>
                    <a:pt x="46" y="236"/>
                  </a:lnTo>
                  <a:lnTo>
                    <a:pt x="46" y="236"/>
                  </a:lnTo>
                  <a:lnTo>
                    <a:pt x="46" y="238"/>
                  </a:lnTo>
                  <a:lnTo>
                    <a:pt x="46" y="240"/>
                  </a:lnTo>
                  <a:lnTo>
                    <a:pt x="46" y="242"/>
                  </a:lnTo>
                  <a:lnTo>
                    <a:pt x="46" y="244"/>
                  </a:lnTo>
                  <a:lnTo>
                    <a:pt x="46" y="246"/>
                  </a:lnTo>
                  <a:lnTo>
                    <a:pt x="48" y="248"/>
                  </a:lnTo>
                  <a:lnTo>
                    <a:pt x="48" y="250"/>
                  </a:lnTo>
                  <a:lnTo>
                    <a:pt x="48" y="250"/>
                  </a:lnTo>
                  <a:lnTo>
                    <a:pt x="50" y="252"/>
                  </a:lnTo>
                  <a:lnTo>
                    <a:pt x="50" y="252"/>
                  </a:lnTo>
                  <a:lnTo>
                    <a:pt x="50" y="252"/>
                  </a:lnTo>
                  <a:lnTo>
                    <a:pt x="52" y="252"/>
                  </a:lnTo>
                  <a:lnTo>
                    <a:pt x="52" y="252"/>
                  </a:lnTo>
                  <a:lnTo>
                    <a:pt x="52" y="252"/>
                  </a:lnTo>
                  <a:lnTo>
                    <a:pt x="54" y="252"/>
                  </a:lnTo>
                  <a:lnTo>
                    <a:pt x="56" y="252"/>
                  </a:lnTo>
                  <a:lnTo>
                    <a:pt x="58" y="252"/>
                  </a:lnTo>
                  <a:lnTo>
                    <a:pt x="58" y="250"/>
                  </a:lnTo>
                  <a:lnTo>
                    <a:pt x="60" y="248"/>
                  </a:lnTo>
                  <a:lnTo>
                    <a:pt x="62" y="246"/>
                  </a:lnTo>
                  <a:lnTo>
                    <a:pt x="64" y="246"/>
                  </a:lnTo>
                  <a:lnTo>
                    <a:pt x="68" y="242"/>
                  </a:lnTo>
                  <a:lnTo>
                    <a:pt x="72" y="238"/>
                  </a:lnTo>
                  <a:lnTo>
                    <a:pt x="74" y="234"/>
                  </a:lnTo>
                  <a:lnTo>
                    <a:pt x="76" y="234"/>
                  </a:lnTo>
                  <a:lnTo>
                    <a:pt x="76" y="232"/>
                  </a:lnTo>
                  <a:lnTo>
                    <a:pt x="82" y="228"/>
                  </a:lnTo>
                  <a:lnTo>
                    <a:pt x="88" y="222"/>
                  </a:lnTo>
                  <a:lnTo>
                    <a:pt x="94" y="216"/>
                  </a:lnTo>
                  <a:lnTo>
                    <a:pt x="98" y="214"/>
                  </a:lnTo>
                  <a:lnTo>
                    <a:pt x="100" y="212"/>
                  </a:lnTo>
                  <a:lnTo>
                    <a:pt x="100" y="210"/>
                  </a:lnTo>
                  <a:lnTo>
                    <a:pt x="102" y="208"/>
                  </a:lnTo>
                  <a:lnTo>
                    <a:pt x="104" y="206"/>
                  </a:lnTo>
                  <a:lnTo>
                    <a:pt x="106" y="204"/>
                  </a:lnTo>
                  <a:lnTo>
                    <a:pt x="106" y="204"/>
                  </a:lnTo>
                  <a:lnTo>
                    <a:pt x="106" y="202"/>
                  </a:lnTo>
                  <a:lnTo>
                    <a:pt x="106" y="200"/>
                  </a:lnTo>
                  <a:lnTo>
                    <a:pt x="108" y="194"/>
                  </a:lnTo>
                  <a:lnTo>
                    <a:pt x="108" y="190"/>
                  </a:lnTo>
                  <a:lnTo>
                    <a:pt x="108" y="184"/>
                  </a:lnTo>
                  <a:lnTo>
                    <a:pt x="110" y="180"/>
                  </a:lnTo>
                  <a:lnTo>
                    <a:pt x="110" y="174"/>
                  </a:lnTo>
                  <a:lnTo>
                    <a:pt x="110" y="170"/>
                  </a:lnTo>
                  <a:lnTo>
                    <a:pt x="110" y="166"/>
                  </a:lnTo>
                  <a:lnTo>
                    <a:pt x="110" y="162"/>
                  </a:lnTo>
                  <a:lnTo>
                    <a:pt x="108" y="158"/>
                  </a:lnTo>
                  <a:lnTo>
                    <a:pt x="108" y="154"/>
                  </a:lnTo>
                  <a:lnTo>
                    <a:pt x="106" y="148"/>
                  </a:lnTo>
                  <a:lnTo>
                    <a:pt x="106" y="144"/>
                  </a:lnTo>
                  <a:lnTo>
                    <a:pt x="104" y="140"/>
                  </a:lnTo>
                  <a:lnTo>
                    <a:pt x="104" y="136"/>
                  </a:lnTo>
                  <a:lnTo>
                    <a:pt x="102" y="134"/>
                  </a:lnTo>
                  <a:lnTo>
                    <a:pt x="102" y="132"/>
                  </a:lnTo>
                  <a:lnTo>
                    <a:pt x="102" y="132"/>
                  </a:lnTo>
                  <a:lnTo>
                    <a:pt x="100" y="130"/>
                  </a:lnTo>
                  <a:lnTo>
                    <a:pt x="98" y="126"/>
                  </a:lnTo>
                  <a:lnTo>
                    <a:pt x="94" y="124"/>
                  </a:lnTo>
                  <a:lnTo>
                    <a:pt x="92" y="120"/>
                  </a:lnTo>
                  <a:lnTo>
                    <a:pt x="86" y="114"/>
                  </a:lnTo>
                  <a:lnTo>
                    <a:pt x="82" y="112"/>
                  </a:lnTo>
                  <a:lnTo>
                    <a:pt x="80" y="110"/>
                  </a:lnTo>
                  <a:lnTo>
                    <a:pt x="78" y="106"/>
                  </a:lnTo>
                  <a:lnTo>
                    <a:pt x="74" y="104"/>
                  </a:lnTo>
                  <a:lnTo>
                    <a:pt x="70" y="100"/>
                  </a:lnTo>
                  <a:lnTo>
                    <a:pt x="66" y="96"/>
                  </a:lnTo>
                  <a:lnTo>
                    <a:pt x="64" y="92"/>
                  </a:lnTo>
                  <a:lnTo>
                    <a:pt x="60" y="88"/>
                  </a:lnTo>
                  <a:lnTo>
                    <a:pt x="58" y="86"/>
                  </a:lnTo>
                  <a:lnTo>
                    <a:pt x="58" y="84"/>
                  </a:lnTo>
                  <a:lnTo>
                    <a:pt x="56" y="82"/>
                  </a:lnTo>
                  <a:lnTo>
                    <a:pt x="56" y="80"/>
                  </a:lnTo>
                  <a:lnTo>
                    <a:pt x="54" y="78"/>
                  </a:lnTo>
                  <a:lnTo>
                    <a:pt x="54" y="76"/>
                  </a:lnTo>
                  <a:lnTo>
                    <a:pt x="54" y="74"/>
                  </a:lnTo>
                  <a:lnTo>
                    <a:pt x="54" y="70"/>
                  </a:lnTo>
                  <a:lnTo>
                    <a:pt x="54" y="68"/>
                  </a:lnTo>
                  <a:lnTo>
                    <a:pt x="54" y="66"/>
                  </a:lnTo>
                  <a:lnTo>
                    <a:pt x="54" y="62"/>
                  </a:lnTo>
                  <a:lnTo>
                    <a:pt x="56" y="60"/>
                  </a:lnTo>
                  <a:lnTo>
                    <a:pt x="56" y="60"/>
                  </a:lnTo>
                  <a:lnTo>
                    <a:pt x="56" y="58"/>
                  </a:lnTo>
                  <a:lnTo>
                    <a:pt x="58" y="58"/>
                  </a:lnTo>
                  <a:lnTo>
                    <a:pt x="58" y="56"/>
                  </a:lnTo>
                  <a:lnTo>
                    <a:pt x="62" y="54"/>
                  </a:lnTo>
                  <a:lnTo>
                    <a:pt x="64" y="52"/>
                  </a:lnTo>
                  <a:lnTo>
                    <a:pt x="64" y="50"/>
                  </a:lnTo>
                  <a:lnTo>
                    <a:pt x="68" y="48"/>
                  </a:lnTo>
                  <a:lnTo>
                    <a:pt x="74" y="44"/>
                  </a:lnTo>
                  <a:lnTo>
                    <a:pt x="80" y="40"/>
                  </a:lnTo>
                  <a:lnTo>
                    <a:pt x="78" y="36"/>
                  </a:lnTo>
                  <a:lnTo>
                    <a:pt x="76" y="30"/>
                  </a:lnTo>
                  <a:lnTo>
                    <a:pt x="72" y="26"/>
                  </a:lnTo>
                  <a:lnTo>
                    <a:pt x="70" y="20"/>
                  </a:lnTo>
                  <a:lnTo>
                    <a:pt x="66" y="14"/>
                  </a:lnTo>
                  <a:lnTo>
                    <a:pt x="64" y="12"/>
                  </a:lnTo>
                  <a:lnTo>
                    <a:pt x="62" y="10"/>
                  </a:lnTo>
                  <a:lnTo>
                    <a:pt x="60" y="8"/>
                  </a:lnTo>
                  <a:lnTo>
                    <a:pt x="60" y="8"/>
                  </a:lnTo>
                  <a:lnTo>
                    <a:pt x="58" y="8"/>
                  </a:lnTo>
                  <a:lnTo>
                    <a:pt x="58" y="6"/>
                  </a:lnTo>
                  <a:lnTo>
                    <a:pt x="54" y="6"/>
                  </a:lnTo>
                  <a:lnTo>
                    <a:pt x="52" y="4"/>
                  </a:lnTo>
                  <a:lnTo>
                    <a:pt x="48" y="2"/>
                  </a:lnTo>
                  <a:lnTo>
                    <a:pt x="46" y="2"/>
                  </a:lnTo>
                  <a:lnTo>
                    <a:pt x="42" y="2"/>
                  </a:lnTo>
                  <a:lnTo>
                    <a:pt x="36" y="0"/>
                  </a:lnTo>
                  <a:lnTo>
                    <a:pt x="34" y="0"/>
                  </a:lnTo>
                  <a:lnTo>
                    <a:pt x="30" y="0"/>
                  </a:lnTo>
                  <a:lnTo>
                    <a:pt x="26" y="0"/>
                  </a:lnTo>
                  <a:lnTo>
                    <a:pt x="24" y="0"/>
                  </a:lnTo>
                  <a:lnTo>
                    <a:pt x="22" y="0"/>
                  </a:lnTo>
                  <a:lnTo>
                    <a:pt x="20" y="0"/>
                  </a:lnTo>
                  <a:lnTo>
                    <a:pt x="20" y="2"/>
                  </a:lnTo>
                  <a:lnTo>
                    <a:pt x="16" y="2"/>
                  </a:lnTo>
                  <a:lnTo>
                    <a:pt x="12" y="4"/>
                  </a:lnTo>
                  <a:lnTo>
                    <a:pt x="8" y="8"/>
                  </a:lnTo>
                  <a:lnTo>
                    <a:pt x="2" y="10"/>
                  </a:lnTo>
                  <a:lnTo>
                    <a:pt x="0" y="1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50" name="Freeform 74"/>
            <p:cNvSpPr>
              <a:spLocks/>
            </p:cNvSpPr>
            <p:nvPr/>
          </p:nvSpPr>
          <p:spPr bwMode="auto">
            <a:xfrm>
              <a:off x="8810795" y="3380302"/>
              <a:ext cx="227230" cy="520541"/>
            </a:xfrm>
            <a:custGeom>
              <a:avLst/>
              <a:gdLst>
                <a:gd name="T0" fmla="*/ 0 w 110"/>
                <a:gd name="T1" fmla="*/ 18 h 252"/>
                <a:gd name="T2" fmla="*/ 6 w 110"/>
                <a:gd name="T3" fmla="*/ 32 h 252"/>
                <a:gd name="T4" fmla="*/ 8 w 110"/>
                <a:gd name="T5" fmla="*/ 36 h 252"/>
                <a:gd name="T6" fmla="*/ 16 w 110"/>
                <a:gd name="T7" fmla="*/ 38 h 252"/>
                <a:gd name="T8" fmla="*/ 30 w 110"/>
                <a:gd name="T9" fmla="*/ 42 h 252"/>
                <a:gd name="T10" fmla="*/ 34 w 110"/>
                <a:gd name="T11" fmla="*/ 46 h 252"/>
                <a:gd name="T12" fmla="*/ 36 w 110"/>
                <a:gd name="T13" fmla="*/ 52 h 252"/>
                <a:gd name="T14" fmla="*/ 34 w 110"/>
                <a:gd name="T15" fmla="*/ 62 h 252"/>
                <a:gd name="T16" fmla="*/ 32 w 110"/>
                <a:gd name="T17" fmla="*/ 70 h 252"/>
                <a:gd name="T18" fmla="*/ 34 w 110"/>
                <a:gd name="T19" fmla="*/ 74 h 252"/>
                <a:gd name="T20" fmla="*/ 40 w 110"/>
                <a:gd name="T21" fmla="*/ 80 h 252"/>
                <a:gd name="T22" fmla="*/ 52 w 110"/>
                <a:gd name="T23" fmla="*/ 98 h 252"/>
                <a:gd name="T24" fmla="*/ 62 w 110"/>
                <a:gd name="T25" fmla="*/ 114 h 252"/>
                <a:gd name="T26" fmla="*/ 70 w 110"/>
                <a:gd name="T27" fmla="*/ 118 h 252"/>
                <a:gd name="T28" fmla="*/ 76 w 110"/>
                <a:gd name="T29" fmla="*/ 124 h 252"/>
                <a:gd name="T30" fmla="*/ 78 w 110"/>
                <a:gd name="T31" fmla="*/ 128 h 252"/>
                <a:gd name="T32" fmla="*/ 78 w 110"/>
                <a:gd name="T33" fmla="*/ 146 h 252"/>
                <a:gd name="T34" fmla="*/ 82 w 110"/>
                <a:gd name="T35" fmla="*/ 156 h 252"/>
                <a:gd name="T36" fmla="*/ 84 w 110"/>
                <a:gd name="T37" fmla="*/ 160 h 252"/>
                <a:gd name="T38" fmla="*/ 86 w 110"/>
                <a:gd name="T39" fmla="*/ 176 h 252"/>
                <a:gd name="T40" fmla="*/ 84 w 110"/>
                <a:gd name="T41" fmla="*/ 184 h 252"/>
                <a:gd name="T42" fmla="*/ 82 w 110"/>
                <a:gd name="T43" fmla="*/ 188 h 252"/>
                <a:gd name="T44" fmla="*/ 74 w 110"/>
                <a:gd name="T45" fmla="*/ 194 h 252"/>
                <a:gd name="T46" fmla="*/ 60 w 110"/>
                <a:gd name="T47" fmla="*/ 206 h 252"/>
                <a:gd name="T48" fmla="*/ 48 w 110"/>
                <a:gd name="T49" fmla="*/ 220 h 252"/>
                <a:gd name="T50" fmla="*/ 52 w 110"/>
                <a:gd name="T51" fmla="*/ 226 h 252"/>
                <a:gd name="T52" fmla="*/ 52 w 110"/>
                <a:gd name="T53" fmla="*/ 228 h 252"/>
                <a:gd name="T54" fmla="*/ 48 w 110"/>
                <a:gd name="T55" fmla="*/ 234 h 252"/>
                <a:gd name="T56" fmla="*/ 46 w 110"/>
                <a:gd name="T57" fmla="*/ 238 h 252"/>
                <a:gd name="T58" fmla="*/ 46 w 110"/>
                <a:gd name="T59" fmla="*/ 246 h 252"/>
                <a:gd name="T60" fmla="*/ 50 w 110"/>
                <a:gd name="T61" fmla="*/ 252 h 252"/>
                <a:gd name="T62" fmla="*/ 52 w 110"/>
                <a:gd name="T63" fmla="*/ 252 h 252"/>
                <a:gd name="T64" fmla="*/ 58 w 110"/>
                <a:gd name="T65" fmla="*/ 252 h 252"/>
                <a:gd name="T66" fmla="*/ 64 w 110"/>
                <a:gd name="T67" fmla="*/ 246 h 252"/>
                <a:gd name="T68" fmla="*/ 76 w 110"/>
                <a:gd name="T69" fmla="*/ 234 h 252"/>
                <a:gd name="T70" fmla="*/ 94 w 110"/>
                <a:gd name="T71" fmla="*/ 216 h 252"/>
                <a:gd name="T72" fmla="*/ 102 w 110"/>
                <a:gd name="T73" fmla="*/ 208 h 252"/>
                <a:gd name="T74" fmla="*/ 106 w 110"/>
                <a:gd name="T75" fmla="*/ 202 h 252"/>
                <a:gd name="T76" fmla="*/ 108 w 110"/>
                <a:gd name="T77" fmla="*/ 184 h 252"/>
                <a:gd name="T78" fmla="*/ 110 w 110"/>
                <a:gd name="T79" fmla="*/ 166 h 252"/>
                <a:gd name="T80" fmla="*/ 106 w 110"/>
                <a:gd name="T81" fmla="*/ 148 h 252"/>
                <a:gd name="T82" fmla="*/ 102 w 110"/>
                <a:gd name="T83" fmla="*/ 134 h 252"/>
                <a:gd name="T84" fmla="*/ 98 w 110"/>
                <a:gd name="T85" fmla="*/ 126 h 252"/>
                <a:gd name="T86" fmla="*/ 82 w 110"/>
                <a:gd name="T87" fmla="*/ 112 h 252"/>
                <a:gd name="T88" fmla="*/ 70 w 110"/>
                <a:gd name="T89" fmla="*/ 100 h 252"/>
                <a:gd name="T90" fmla="*/ 58 w 110"/>
                <a:gd name="T91" fmla="*/ 86 h 252"/>
                <a:gd name="T92" fmla="*/ 54 w 110"/>
                <a:gd name="T93" fmla="*/ 78 h 252"/>
                <a:gd name="T94" fmla="*/ 54 w 110"/>
                <a:gd name="T95" fmla="*/ 68 h 252"/>
                <a:gd name="T96" fmla="*/ 56 w 110"/>
                <a:gd name="T97" fmla="*/ 60 h 252"/>
                <a:gd name="T98" fmla="*/ 62 w 110"/>
                <a:gd name="T99" fmla="*/ 54 h 252"/>
                <a:gd name="T100" fmla="*/ 74 w 110"/>
                <a:gd name="T101" fmla="*/ 44 h 252"/>
                <a:gd name="T102" fmla="*/ 72 w 110"/>
                <a:gd name="T103" fmla="*/ 26 h 252"/>
                <a:gd name="T104" fmla="*/ 62 w 110"/>
                <a:gd name="T105" fmla="*/ 10 h 252"/>
                <a:gd name="T106" fmla="*/ 58 w 110"/>
                <a:gd name="T107" fmla="*/ 6 h 252"/>
                <a:gd name="T108" fmla="*/ 46 w 110"/>
                <a:gd name="T109" fmla="*/ 2 h 252"/>
                <a:gd name="T110" fmla="*/ 30 w 110"/>
                <a:gd name="T111" fmla="*/ 0 h 252"/>
                <a:gd name="T112" fmla="*/ 20 w 110"/>
                <a:gd name="T113" fmla="*/ 0 h 252"/>
                <a:gd name="T114" fmla="*/ 8 w 110"/>
                <a:gd name="T115" fmla="*/ 8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0" h="252">
                  <a:moveTo>
                    <a:pt x="0" y="12"/>
                  </a:moveTo>
                  <a:lnTo>
                    <a:pt x="0" y="12"/>
                  </a:lnTo>
                  <a:lnTo>
                    <a:pt x="0" y="16"/>
                  </a:lnTo>
                  <a:lnTo>
                    <a:pt x="0" y="18"/>
                  </a:lnTo>
                  <a:lnTo>
                    <a:pt x="2" y="22"/>
                  </a:lnTo>
                  <a:lnTo>
                    <a:pt x="4" y="26"/>
                  </a:lnTo>
                  <a:lnTo>
                    <a:pt x="4" y="30"/>
                  </a:lnTo>
                  <a:lnTo>
                    <a:pt x="6" y="32"/>
                  </a:lnTo>
                  <a:lnTo>
                    <a:pt x="6" y="34"/>
                  </a:lnTo>
                  <a:lnTo>
                    <a:pt x="8" y="34"/>
                  </a:lnTo>
                  <a:lnTo>
                    <a:pt x="8" y="36"/>
                  </a:lnTo>
                  <a:lnTo>
                    <a:pt x="8" y="36"/>
                  </a:lnTo>
                  <a:lnTo>
                    <a:pt x="10" y="36"/>
                  </a:lnTo>
                  <a:lnTo>
                    <a:pt x="12" y="38"/>
                  </a:lnTo>
                  <a:lnTo>
                    <a:pt x="14" y="38"/>
                  </a:lnTo>
                  <a:lnTo>
                    <a:pt x="16" y="38"/>
                  </a:lnTo>
                  <a:lnTo>
                    <a:pt x="20" y="40"/>
                  </a:lnTo>
                  <a:lnTo>
                    <a:pt x="24" y="40"/>
                  </a:lnTo>
                  <a:lnTo>
                    <a:pt x="28" y="42"/>
                  </a:lnTo>
                  <a:lnTo>
                    <a:pt x="30" y="42"/>
                  </a:lnTo>
                  <a:lnTo>
                    <a:pt x="30" y="42"/>
                  </a:lnTo>
                  <a:lnTo>
                    <a:pt x="32" y="44"/>
                  </a:lnTo>
                  <a:lnTo>
                    <a:pt x="32" y="44"/>
                  </a:lnTo>
                  <a:lnTo>
                    <a:pt x="34" y="46"/>
                  </a:lnTo>
                  <a:lnTo>
                    <a:pt x="34" y="46"/>
                  </a:lnTo>
                  <a:lnTo>
                    <a:pt x="34" y="48"/>
                  </a:lnTo>
                  <a:lnTo>
                    <a:pt x="34" y="50"/>
                  </a:lnTo>
                  <a:lnTo>
                    <a:pt x="36" y="52"/>
                  </a:lnTo>
                  <a:lnTo>
                    <a:pt x="36" y="54"/>
                  </a:lnTo>
                  <a:lnTo>
                    <a:pt x="36" y="56"/>
                  </a:lnTo>
                  <a:lnTo>
                    <a:pt x="34" y="58"/>
                  </a:lnTo>
                  <a:lnTo>
                    <a:pt x="34" y="62"/>
                  </a:lnTo>
                  <a:lnTo>
                    <a:pt x="32" y="64"/>
                  </a:lnTo>
                  <a:lnTo>
                    <a:pt x="32" y="68"/>
                  </a:lnTo>
                  <a:lnTo>
                    <a:pt x="32" y="70"/>
                  </a:lnTo>
                  <a:lnTo>
                    <a:pt x="32" y="70"/>
                  </a:lnTo>
                  <a:lnTo>
                    <a:pt x="32" y="70"/>
                  </a:lnTo>
                  <a:lnTo>
                    <a:pt x="32" y="72"/>
                  </a:lnTo>
                  <a:lnTo>
                    <a:pt x="32" y="72"/>
                  </a:lnTo>
                  <a:lnTo>
                    <a:pt x="34" y="74"/>
                  </a:lnTo>
                  <a:lnTo>
                    <a:pt x="34" y="76"/>
                  </a:lnTo>
                  <a:lnTo>
                    <a:pt x="36" y="76"/>
                  </a:lnTo>
                  <a:lnTo>
                    <a:pt x="40" y="80"/>
                  </a:lnTo>
                  <a:lnTo>
                    <a:pt x="40" y="80"/>
                  </a:lnTo>
                  <a:lnTo>
                    <a:pt x="42" y="82"/>
                  </a:lnTo>
                  <a:lnTo>
                    <a:pt x="44" y="86"/>
                  </a:lnTo>
                  <a:lnTo>
                    <a:pt x="46" y="90"/>
                  </a:lnTo>
                  <a:lnTo>
                    <a:pt x="52" y="98"/>
                  </a:lnTo>
                  <a:lnTo>
                    <a:pt x="56" y="104"/>
                  </a:lnTo>
                  <a:lnTo>
                    <a:pt x="58" y="108"/>
                  </a:lnTo>
                  <a:lnTo>
                    <a:pt x="62" y="112"/>
                  </a:lnTo>
                  <a:lnTo>
                    <a:pt x="62" y="114"/>
                  </a:lnTo>
                  <a:lnTo>
                    <a:pt x="64" y="114"/>
                  </a:lnTo>
                  <a:lnTo>
                    <a:pt x="66" y="116"/>
                  </a:lnTo>
                  <a:lnTo>
                    <a:pt x="68" y="118"/>
                  </a:lnTo>
                  <a:lnTo>
                    <a:pt x="70" y="118"/>
                  </a:lnTo>
                  <a:lnTo>
                    <a:pt x="72" y="120"/>
                  </a:lnTo>
                  <a:lnTo>
                    <a:pt x="74" y="122"/>
                  </a:lnTo>
                  <a:lnTo>
                    <a:pt x="76" y="122"/>
                  </a:lnTo>
                  <a:lnTo>
                    <a:pt x="76" y="124"/>
                  </a:lnTo>
                  <a:lnTo>
                    <a:pt x="76" y="124"/>
                  </a:lnTo>
                  <a:lnTo>
                    <a:pt x="78" y="124"/>
                  </a:lnTo>
                  <a:lnTo>
                    <a:pt x="78" y="126"/>
                  </a:lnTo>
                  <a:lnTo>
                    <a:pt x="78" y="128"/>
                  </a:lnTo>
                  <a:lnTo>
                    <a:pt x="78" y="130"/>
                  </a:lnTo>
                  <a:lnTo>
                    <a:pt x="78" y="136"/>
                  </a:lnTo>
                  <a:lnTo>
                    <a:pt x="78" y="140"/>
                  </a:lnTo>
                  <a:lnTo>
                    <a:pt x="78" y="146"/>
                  </a:lnTo>
                  <a:lnTo>
                    <a:pt x="78" y="150"/>
                  </a:lnTo>
                  <a:lnTo>
                    <a:pt x="76" y="152"/>
                  </a:lnTo>
                  <a:lnTo>
                    <a:pt x="80" y="154"/>
                  </a:lnTo>
                  <a:lnTo>
                    <a:pt x="82" y="156"/>
                  </a:lnTo>
                  <a:lnTo>
                    <a:pt x="82" y="158"/>
                  </a:lnTo>
                  <a:lnTo>
                    <a:pt x="84" y="158"/>
                  </a:lnTo>
                  <a:lnTo>
                    <a:pt x="84" y="160"/>
                  </a:lnTo>
                  <a:lnTo>
                    <a:pt x="84" y="160"/>
                  </a:lnTo>
                  <a:lnTo>
                    <a:pt x="86" y="164"/>
                  </a:lnTo>
                  <a:lnTo>
                    <a:pt x="86" y="168"/>
                  </a:lnTo>
                  <a:lnTo>
                    <a:pt x="86" y="172"/>
                  </a:lnTo>
                  <a:lnTo>
                    <a:pt x="86" y="176"/>
                  </a:lnTo>
                  <a:lnTo>
                    <a:pt x="86" y="180"/>
                  </a:lnTo>
                  <a:lnTo>
                    <a:pt x="86" y="182"/>
                  </a:lnTo>
                  <a:lnTo>
                    <a:pt x="86" y="182"/>
                  </a:lnTo>
                  <a:lnTo>
                    <a:pt x="84" y="184"/>
                  </a:lnTo>
                  <a:lnTo>
                    <a:pt x="84" y="186"/>
                  </a:lnTo>
                  <a:lnTo>
                    <a:pt x="84" y="186"/>
                  </a:lnTo>
                  <a:lnTo>
                    <a:pt x="82" y="188"/>
                  </a:lnTo>
                  <a:lnTo>
                    <a:pt x="82" y="188"/>
                  </a:lnTo>
                  <a:lnTo>
                    <a:pt x="80" y="190"/>
                  </a:lnTo>
                  <a:lnTo>
                    <a:pt x="76" y="192"/>
                  </a:lnTo>
                  <a:lnTo>
                    <a:pt x="76" y="192"/>
                  </a:lnTo>
                  <a:lnTo>
                    <a:pt x="74" y="194"/>
                  </a:lnTo>
                  <a:lnTo>
                    <a:pt x="72" y="196"/>
                  </a:lnTo>
                  <a:lnTo>
                    <a:pt x="68" y="200"/>
                  </a:lnTo>
                  <a:lnTo>
                    <a:pt x="64" y="204"/>
                  </a:lnTo>
                  <a:lnTo>
                    <a:pt x="60" y="206"/>
                  </a:lnTo>
                  <a:lnTo>
                    <a:pt x="58" y="210"/>
                  </a:lnTo>
                  <a:lnTo>
                    <a:pt x="52" y="214"/>
                  </a:lnTo>
                  <a:lnTo>
                    <a:pt x="46" y="218"/>
                  </a:lnTo>
                  <a:lnTo>
                    <a:pt x="48" y="220"/>
                  </a:lnTo>
                  <a:lnTo>
                    <a:pt x="50" y="222"/>
                  </a:lnTo>
                  <a:lnTo>
                    <a:pt x="52" y="224"/>
                  </a:lnTo>
                  <a:lnTo>
                    <a:pt x="52" y="224"/>
                  </a:lnTo>
                  <a:lnTo>
                    <a:pt x="52" y="226"/>
                  </a:lnTo>
                  <a:lnTo>
                    <a:pt x="52" y="226"/>
                  </a:lnTo>
                  <a:lnTo>
                    <a:pt x="54" y="228"/>
                  </a:lnTo>
                  <a:lnTo>
                    <a:pt x="52" y="228"/>
                  </a:lnTo>
                  <a:lnTo>
                    <a:pt x="52" y="228"/>
                  </a:lnTo>
                  <a:lnTo>
                    <a:pt x="52" y="230"/>
                  </a:lnTo>
                  <a:lnTo>
                    <a:pt x="50" y="230"/>
                  </a:lnTo>
                  <a:lnTo>
                    <a:pt x="50" y="232"/>
                  </a:lnTo>
                  <a:lnTo>
                    <a:pt x="48" y="234"/>
                  </a:lnTo>
                  <a:lnTo>
                    <a:pt x="46" y="234"/>
                  </a:lnTo>
                  <a:lnTo>
                    <a:pt x="46" y="236"/>
                  </a:lnTo>
                  <a:lnTo>
                    <a:pt x="46" y="236"/>
                  </a:lnTo>
                  <a:lnTo>
                    <a:pt x="46" y="238"/>
                  </a:lnTo>
                  <a:lnTo>
                    <a:pt x="46" y="240"/>
                  </a:lnTo>
                  <a:lnTo>
                    <a:pt x="46" y="242"/>
                  </a:lnTo>
                  <a:lnTo>
                    <a:pt x="46" y="244"/>
                  </a:lnTo>
                  <a:lnTo>
                    <a:pt x="46" y="246"/>
                  </a:lnTo>
                  <a:lnTo>
                    <a:pt x="48" y="248"/>
                  </a:lnTo>
                  <a:lnTo>
                    <a:pt x="48" y="250"/>
                  </a:lnTo>
                  <a:lnTo>
                    <a:pt x="48" y="250"/>
                  </a:lnTo>
                  <a:lnTo>
                    <a:pt x="50" y="252"/>
                  </a:lnTo>
                  <a:lnTo>
                    <a:pt x="50" y="252"/>
                  </a:lnTo>
                  <a:lnTo>
                    <a:pt x="50" y="252"/>
                  </a:lnTo>
                  <a:lnTo>
                    <a:pt x="52" y="252"/>
                  </a:lnTo>
                  <a:lnTo>
                    <a:pt x="52" y="252"/>
                  </a:lnTo>
                  <a:lnTo>
                    <a:pt x="52" y="252"/>
                  </a:lnTo>
                  <a:lnTo>
                    <a:pt x="54" y="252"/>
                  </a:lnTo>
                  <a:lnTo>
                    <a:pt x="56" y="252"/>
                  </a:lnTo>
                  <a:lnTo>
                    <a:pt x="58" y="252"/>
                  </a:lnTo>
                  <a:lnTo>
                    <a:pt x="58" y="250"/>
                  </a:lnTo>
                  <a:lnTo>
                    <a:pt x="60" y="248"/>
                  </a:lnTo>
                  <a:lnTo>
                    <a:pt x="62" y="246"/>
                  </a:lnTo>
                  <a:lnTo>
                    <a:pt x="64" y="246"/>
                  </a:lnTo>
                  <a:lnTo>
                    <a:pt x="68" y="242"/>
                  </a:lnTo>
                  <a:lnTo>
                    <a:pt x="72" y="238"/>
                  </a:lnTo>
                  <a:lnTo>
                    <a:pt x="74" y="234"/>
                  </a:lnTo>
                  <a:lnTo>
                    <a:pt x="76" y="234"/>
                  </a:lnTo>
                  <a:lnTo>
                    <a:pt x="76" y="232"/>
                  </a:lnTo>
                  <a:lnTo>
                    <a:pt x="82" y="228"/>
                  </a:lnTo>
                  <a:lnTo>
                    <a:pt x="88" y="222"/>
                  </a:lnTo>
                  <a:lnTo>
                    <a:pt x="94" y="216"/>
                  </a:lnTo>
                  <a:lnTo>
                    <a:pt x="98" y="214"/>
                  </a:lnTo>
                  <a:lnTo>
                    <a:pt x="100" y="212"/>
                  </a:lnTo>
                  <a:lnTo>
                    <a:pt x="100" y="210"/>
                  </a:lnTo>
                  <a:lnTo>
                    <a:pt x="102" y="208"/>
                  </a:lnTo>
                  <a:lnTo>
                    <a:pt x="104" y="206"/>
                  </a:lnTo>
                  <a:lnTo>
                    <a:pt x="106" y="204"/>
                  </a:lnTo>
                  <a:lnTo>
                    <a:pt x="106" y="204"/>
                  </a:lnTo>
                  <a:lnTo>
                    <a:pt x="106" y="202"/>
                  </a:lnTo>
                  <a:lnTo>
                    <a:pt x="106" y="200"/>
                  </a:lnTo>
                  <a:lnTo>
                    <a:pt x="108" y="194"/>
                  </a:lnTo>
                  <a:lnTo>
                    <a:pt x="108" y="190"/>
                  </a:lnTo>
                  <a:lnTo>
                    <a:pt x="108" y="184"/>
                  </a:lnTo>
                  <a:lnTo>
                    <a:pt x="110" y="180"/>
                  </a:lnTo>
                  <a:lnTo>
                    <a:pt x="110" y="174"/>
                  </a:lnTo>
                  <a:lnTo>
                    <a:pt x="110" y="170"/>
                  </a:lnTo>
                  <a:lnTo>
                    <a:pt x="110" y="166"/>
                  </a:lnTo>
                  <a:lnTo>
                    <a:pt x="110" y="162"/>
                  </a:lnTo>
                  <a:lnTo>
                    <a:pt x="108" y="158"/>
                  </a:lnTo>
                  <a:lnTo>
                    <a:pt x="108" y="154"/>
                  </a:lnTo>
                  <a:lnTo>
                    <a:pt x="106" y="148"/>
                  </a:lnTo>
                  <a:lnTo>
                    <a:pt x="106" y="144"/>
                  </a:lnTo>
                  <a:lnTo>
                    <a:pt x="104" y="140"/>
                  </a:lnTo>
                  <a:lnTo>
                    <a:pt x="104" y="136"/>
                  </a:lnTo>
                  <a:lnTo>
                    <a:pt x="102" y="134"/>
                  </a:lnTo>
                  <a:lnTo>
                    <a:pt x="102" y="132"/>
                  </a:lnTo>
                  <a:lnTo>
                    <a:pt x="102" y="132"/>
                  </a:lnTo>
                  <a:lnTo>
                    <a:pt x="100" y="130"/>
                  </a:lnTo>
                  <a:lnTo>
                    <a:pt x="98" y="126"/>
                  </a:lnTo>
                  <a:lnTo>
                    <a:pt x="94" y="124"/>
                  </a:lnTo>
                  <a:lnTo>
                    <a:pt x="92" y="120"/>
                  </a:lnTo>
                  <a:lnTo>
                    <a:pt x="86" y="114"/>
                  </a:lnTo>
                  <a:lnTo>
                    <a:pt x="82" y="112"/>
                  </a:lnTo>
                  <a:lnTo>
                    <a:pt x="80" y="110"/>
                  </a:lnTo>
                  <a:lnTo>
                    <a:pt x="78" y="106"/>
                  </a:lnTo>
                  <a:lnTo>
                    <a:pt x="74" y="104"/>
                  </a:lnTo>
                  <a:lnTo>
                    <a:pt x="70" y="100"/>
                  </a:lnTo>
                  <a:lnTo>
                    <a:pt x="66" y="96"/>
                  </a:lnTo>
                  <a:lnTo>
                    <a:pt x="64" y="92"/>
                  </a:lnTo>
                  <a:lnTo>
                    <a:pt x="60" y="88"/>
                  </a:lnTo>
                  <a:lnTo>
                    <a:pt x="58" y="86"/>
                  </a:lnTo>
                  <a:lnTo>
                    <a:pt x="58" y="84"/>
                  </a:lnTo>
                  <a:lnTo>
                    <a:pt x="56" y="82"/>
                  </a:lnTo>
                  <a:lnTo>
                    <a:pt x="56" y="80"/>
                  </a:lnTo>
                  <a:lnTo>
                    <a:pt x="54" y="78"/>
                  </a:lnTo>
                  <a:lnTo>
                    <a:pt x="54" y="76"/>
                  </a:lnTo>
                  <a:lnTo>
                    <a:pt x="54" y="74"/>
                  </a:lnTo>
                  <a:lnTo>
                    <a:pt x="54" y="70"/>
                  </a:lnTo>
                  <a:lnTo>
                    <a:pt x="54" y="68"/>
                  </a:lnTo>
                  <a:lnTo>
                    <a:pt x="54" y="66"/>
                  </a:lnTo>
                  <a:lnTo>
                    <a:pt x="54" y="62"/>
                  </a:lnTo>
                  <a:lnTo>
                    <a:pt x="56" y="60"/>
                  </a:lnTo>
                  <a:lnTo>
                    <a:pt x="56" y="60"/>
                  </a:lnTo>
                  <a:lnTo>
                    <a:pt x="56" y="58"/>
                  </a:lnTo>
                  <a:lnTo>
                    <a:pt x="58" y="58"/>
                  </a:lnTo>
                  <a:lnTo>
                    <a:pt x="58" y="56"/>
                  </a:lnTo>
                  <a:lnTo>
                    <a:pt x="62" y="54"/>
                  </a:lnTo>
                  <a:lnTo>
                    <a:pt x="64" y="52"/>
                  </a:lnTo>
                  <a:lnTo>
                    <a:pt x="64" y="50"/>
                  </a:lnTo>
                  <a:lnTo>
                    <a:pt x="68" y="48"/>
                  </a:lnTo>
                  <a:lnTo>
                    <a:pt x="74" y="44"/>
                  </a:lnTo>
                  <a:lnTo>
                    <a:pt x="80" y="40"/>
                  </a:lnTo>
                  <a:lnTo>
                    <a:pt x="78" y="36"/>
                  </a:lnTo>
                  <a:lnTo>
                    <a:pt x="76" y="30"/>
                  </a:lnTo>
                  <a:lnTo>
                    <a:pt x="72" y="26"/>
                  </a:lnTo>
                  <a:lnTo>
                    <a:pt x="70" y="20"/>
                  </a:lnTo>
                  <a:lnTo>
                    <a:pt x="66" y="14"/>
                  </a:lnTo>
                  <a:lnTo>
                    <a:pt x="64" y="12"/>
                  </a:lnTo>
                  <a:lnTo>
                    <a:pt x="62" y="10"/>
                  </a:lnTo>
                  <a:lnTo>
                    <a:pt x="60" y="8"/>
                  </a:lnTo>
                  <a:lnTo>
                    <a:pt x="60" y="8"/>
                  </a:lnTo>
                  <a:lnTo>
                    <a:pt x="58" y="8"/>
                  </a:lnTo>
                  <a:lnTo>
                    <a:pt x="58" y="6"/>
                  </a:lnTo>
                  <a:lnTo>
                    <a:pt x="54" y="6"/>
                  </a:lnTo>
                  <a:lnTo>
                    <a:pt x="52" y="4"/>
                  </a:lnTo>
                  <a:lnTo>
                    <a:pt x="48" y="2"/>
                  </a:lnTo>
                  <a:lnTo>
                    <a:pt x="46" y="2"/>
                  </a:lnTo>
                  <a:lnTo>
                    <a:pt x="42" y="2"/>
                  </a:lnTo>
                  <a:lnTo>
                    <a:pt x="36" y="0"/>
                  </a:lnTo>
                  <a:lnTo>
                    <a:pt x="34" y="0"/>
                  </a:lnTo>
                  <a:lnTo>
                    <a:pt x="30" y="0"/>
                  </a:lnTo>
                  <a:lnTo>
                    <a:pt x="26" y="0"/>
                  </a:lnTo>
                  <a:lnTo>
                    <a:pt x="24" y="0"/>
                  </a:lnTo>
                  <a:lnTo>
                    <a:pt x="22" y="0"/>
                  </a:lnTo>
                  <a:lnTo>
                    <a:pt x="20" y="0"/>
                  </a:lnTo>
                  <a:lnTo>
                    <a:pt x="20" y="2"/>
                  </a:lnTo>
                  <a:lnTo>
                    <a:pt x="16" y="2"/>
                  </a:lnTo>
                  <a:lnTo>
                    <a:pt x="12" y="4"/>
                  </a:lnTo>
                  <a:lnTo>
                    <a:pt x="8" y="8"/>
                  </a:lnTo>
                  <a:lnTo>
                    <a:pt x="2" y="10"/>
                  </a:lnTo>
                  <a:lnTo>
                    <a:pt x="0" y="1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51" name="Freeform 75"/>
            <p:cNvSpPr>
              <a:spLocks/>
            </p:cNvSpPr>
            <p:nvPr/>
          </p:nvSpPr>
          <p:spPr bwMode="auto">
            <a:xfrm>
              <a:off x="7050801" y="2764741"/>
              <a:ext cx="590796" cy="541198"/>
            </a:xfrm>
            <a:custGeom>
              <a:avLst/>
              <a:gdLst>
                <a:gd name="T0" fmla="*/ 0 w 286"/>
                <a:gd name="T1" fmla="*/ 8 h 262"/>
                <a:gd name="T2" fmla="*/ 10 w 286"/>
                <a:gd name="T3" fmla="*/ 34 h 262"/>
                <a:gd name="T4" fmla="*/ 18 w 286"/>
                <a:gd name="T5" fmla="*/ 68 h 262"/>
                <a:gd name="T6" fmla="*/ 22 w 286"/>
                <a:gd name="T7" fmla="*/ 76 h 262"/>
                <a:gd name="T8" fmla="*/ 34 w 286"/>
                <a:gd name="T9" fmla="*/ 78 h 262"/>
                <a:gd name="T10" fmla="*/ 32 w 286"/>
                <a:gd name="T11" fmla="*/ 92 h 262"/>
                <a:gd name="T12" fmla="*/ 22 w 286"/>
                <a:gd name="T13" fmla="*/ 98 h 262"/>
                <a:gd name="T14" fmla="*/ 22 w 286"/>
                <a:gd name="T15" fmla="*/ 114 h 262"/>
                <a:gd name="T16" fmla="*/ 32 w 286"/>
                <a:gd name="T17" fmla="*/ 118 h 262"/>
                <a:gd name="T18" fmla="*/ 36 w 286"/>
                <a:gd name="T19" fmla="*/ 128 h 262"/>
                <a:gd name="T20" fmla="*/ 46 w 286"/>
                <a:gd name="T21" fmla="*/ 136 h 262"/>
                <a:gd name="T22" fmla="*/ 58 w 286"/>
                <a:gd name="T23" fmla="*/ 134 h 262"/>
                <a:gd name="T24" fmla="*/ 60 w 286"/>
                <a:gd name="T25" fmla="*/ 146 h 262"/>
                <a:gd name="T26" fmla="*/ 56 w 286"/>
                <a:gd name="T27" fmla="*/ 160 h 262"/>
                <a:gd name="T28" fmla="*/ 64 w 286"/>
                <a:gd name="T29" fmla="*/ 164 h 262"/>
                <a:gd name="T30" fmla="*/ 66 w 286"/>
                <a:gd name="T31" fmla="*/ 178 h 262"/>
                <a:gd name="T32" fmla="*/ 78 w 286"/>
                <a:gd name="T33" fmla="*/ 184 h 262"/>
                <a:gd name="T34" fmla="*/ 86 w 286"/>
                <a:gd name="T35" fmla="*/ 176 h 262"/>
                <a:gd name="T36" fmla="*/ 90 w 286"/>
                <a:gd name="T37" fmla="*/ 176 h 262"/>
                <a:gd name="T38" fmla="*/ 96 w 286"/>
                <a:gd name="T39" fmla="*/ 200 h 262"/>
                <a:gd name="T40" fmla="*/ 100 w 286"/>
                <a:gd name="T41" fmla="*/ 210 h 262"/>
                <a:gd name="T42" fmla="*/ 110 w 286"/>
                <a:gd name="T43" fmla="*/ 214 h 262"/>
                <a:gd name="T44" fmla="*/ 110 w 286"/>
                <a:gd name="T45" fmla="*/ 222 h 262"/>
                <a:gd name="T46" fmla="*/ 120 w 286"/>
                <a:gd name="T47" fmla="*/ 222 h 262"/>
                <a:gd name="T48" fmla="*/ 128 w 286"/>
                <a:gd name="T49" fmla="*/ 232 h 262"/>
                <a:gd name="T50" fmla="*/ 146 w 286"/>
                <a:gd name="T51" fmla="*/ 238 h 262"/>
                <a:gd name="T52" fmla="*/ 172 w 286"/>
                <a:gd name="T53" fmla="*/ 238 h 262"/>
                <a:gd name="T54" fmla="*/ 178 w 286"/>
                <a:gd name="T55" fmla="*/ 226 h 262"/>
                <a:gd name="T56" fmla="*/ 186 w 286"/>
                <a:gd name="T57" fmla="*/ 228 h 262"/>
                <a:gd name="T58" fmla="*/ 192 w 286"/>
                <a:gd name="T59" fmla="*/ 244 h 262"/>
                <a:gd name="T60" fmla="*/ 200 w 286"/>
                <a:gd name="T61" fmla="*/ 258 h 262"/>
                <a:gd name="T62" fmla="*/ 224 w 286"/>
                <a:gd name="T63" fmla="*/ 262 h 262"/>
                <a:gd name="T64" fmla="*/ 254 w 286"/>
                <a:gd name="T65" fmla="*/ 260 h 262"/>
                <a:gd name="T66" fmla="*/ 262 w 286"/>
                <a:gd name="T67" fmla="*/ 260 h 262"/>
                <a:gd name="T68" fmla="*/ 274 w 286"/>
                <a:gd name="T69" fmla="*/ 246 h 262"/>
                <a:gd name="T70" fmla="*/ 284 w 286"/>
                <a:gd name="T71" fmla="*/ 234 h 262"/>
                <a:gd name="T72" fmla="*/ 280 w 286"/>
                <a:gd name="T73" fmla="*/ 224 h 262"/>
                <a:gd name="T74" fmla="*/ 270 w 286"/>
                <a:gd name="T75" fmla="*/ 224 h 262"/>
                <a:gd name="T76" fmla="*/ 266 w 286"/>
                <a:gd name="T77" fmla="*/ 210 h 262"/>
                <a:gd name="T78" fmla="*/ 250 w 286"/>
                <a:gd name="T79" fmla="*/ 200 h 262"/>
                <a:gd name="T80" fmla="*/ 250 w 286"/>
                <a:gd name="T81" fmla="*/ 188 h 262"/>
                <a:gd name="T82" fmla="*/ 258 w 286"/>
                <a:gd name="T83" fmla="*/ 174 h 262"/>
                <a:gd name="T84" fmla="*/ 254 w 286"/>
                <a:gd name="T85" fmla="*/ 158 h 262"/>
                <a:gd name="T86" fmla="*/ 238 w 286"/>
                <a:gd name="T87" fmla="*/ 158 h 262"/>
                <a:gd name="T88" fmla="*/ 234 w 286"/>
                <a:gd name="T89" fmla="*/ 152 h 262"/>
                <a:gd name="T90" fmla="*/ 238 w 286"/>
                <a:gd name="T91" fmla="*/ 124 h 262"/>
                <a:gd name="T92" fmla="*/ 240 w 286"/>
                <a:gd name="T93" fmla="*/ 80 h 262"/>
                <a:gd name="T94" fmla="*/ 238 w 286"/>
                <a:gd name="T95" fmla="*/ 64 h 262"/>
                <a:gd name="T96" fmla="*/ 214 w 286"/>
                <a:gd name="T97" fmla="*/ 52 h 262"/>
                <a:gd name="T98" fmla="*/ 192 w 286"/>
                <a:gd name="T99" fmla="*/ 40 h 262"/>
                <a:gd name="T100" fmla="*/ 162 w 286"/>
                <a:gd name="T101" fmla="*/ 34 h 262"/>
                <a:gd name="T102" fmla="*/ 154 w 286"/>
                <a:gd name="T103" fmla="*/ 36 h 262"/>
                <a:gd name="T104" fmla="*/ 146 w 286"/>
                <a:gd name="T105" fmla="*/ 48 h 262"/>
                <a:gd name="T106" fmla="*/ 120 w 286"/>
                <a:gd name="T107" fmla="*/ 58 h 262"/>
                <a:gd name="T108" fmla="*/ 110 w 286"/>
                <a:gd name="T109" fmla="*/ 66 h 262"/>
                <a:gd name="T110" fmla="*/ 90 w 286"/>
                <a:gd name="T111" fmla="*/ 60 h 262"/>
                <a:gd name="T112" fmla="*/ 66 w 286"/>
                <a:gd name="T113" fmla="*/ 42 h 262"/>
                <a:gd name="T114" fmla="*/ 60 w 286"/>
                <a:gd name="T115" fmla="*/ 18 h 262"/>
                <a:gd name="T116" fmla="*/ 54 w 286"/>
                <a:gd name="T117" fmla="*/ 2 h 262"/>
                <a:gd name="T118" fmla="*/ 46 w 286"/>
                <a:gd name="T119" fmla="*/ 8 h 262"/>
                <a:gd name="T120" fmla="*/ 42 w 286"/>
                <a:gd name="T121" fmla="*/ 20 h 262"/>
                <a:gd name="T122" fmla="*/ 26 w 286"/>
                <a:gd name="T123" fmla="*/ 20 h 262"/>
                <a:gd name="T124" fmla="*/ 10 w 286"/>
                <a:gd name="T125" fmla="*/ 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6" h="262">
                  <a:moveTo>
                    <a:pt x="4" y="0"/>
                  </a:moveTo>
                  <a:lnTo>
                    <a:pt x="4" y="0"/>
                  </a:lnTo>
                  <a:lnTo>
                    <a:pt x="4" y="0"/>
                  </a:lnTo>
                  <a:lnTo>
                    <a:pt x="2" y="2"/>
                  </a:lnTo>
                  <a:lnTo>
                    <a:pt x="0" y="4"/>
                  </a:lnTo>
                  <a:lnTo>
                    <a:pt x="0" y="4"/>
                  </a:lnTo>
                  <a:lnTo>
                    <a:pt x="0" y="6"/>
                  </a:lnTo>
                  <a:lnTo>
                    <a:pt x="0" y="6"/>
                  </a:lnTo>
                  <a:lnTo>
                    <a:pt x="0" y="8"/>
                  </a:lnTo>
                  <a:lnTo>
                    <a:pt x="0" y="10"/>
                  </a:lnTo>
                  <a:lnTo>
                    <a:pt x="0" y="10"/>
                  </a:lnTo>
                  <a:lnTo>
                    <a:pt x="0" y="12"/>
                  </a:lnTo>
                  <a:lnTo>
                    <a:pt x="2" y="16"/>
                  </a:lnTo>
                  <a:lnTo>
                    <a:pt x="4" y="20"/>
                  </a:lnTo>
                  <a:lnTo>
                    <a:pt x="4" y="22"/>
                  </a:lnTo>
                  <a:lnTo>
                    <a:pt x="6" y="24"/>
                  </a:lnTo>
                  <a:lnTo>
                    <a:pt x="8" y="28"/>
                  </a:lnTo>
                  <a:lnTo>
                    <a:pt x="10" y="34"/>
                  </a:lnTo>
                  <a:lnTo>
                    <a:pt x="12" y="40"/>
                  </a:lnTo>
                  <a:lnTo>
                    <a:pt x="12" y="42"/>
                  </a:lnTo>
                  <a:lnTo>
                    <a:pt x="14" y="44"/>
                  </a:lnTo>
                  <a:lnTo>
                    <a:pt x="14" y="46"/>
                  </a:lnTo>
                  <a:lnTo>
                    <a:pt x="14" y="48"/>
                  </a:lnTo>
                  <a:lnTo>
                    <a:pt x="16" y="54"/>
                  </a:lnTo>
                  <a:lnTo>
                    <a:pt x="16" y="62"/>
                  </a:lnTo>
                  <a:lnTo>
                    <a:pt x="16" y="64"/>
                  </a:lnTo>
                  <a:lnTo>
                    <a:pt x="18" y="68"/>
                  </a:lnTo>
                  <a:lnTo>
                    <a:pt x="18" y="70"/>
                  </a:lnTo>
                  <a:lnTo>
                    <a:pt x="18" y="72"/>
                  </a:lnTo>
                  <a:lnTo>
                    <a:pt x="18" y="72"/>
                  </a:lnTo>
                  <a:lnTo>
                    <a:pt x="18" y="74"/>
                  </a:lnTo>
                  <a:lnTo>
                    <a:pt x="20" y="74"/>
                  </a:lnTo>
                  <a:lnTo>
                    <a:pt x="20" y="74"/>
                  </a:lnTo>
                  <a:lnTo>
                    <a:pt x="20" y="74"/>
                  </a:lnTo>
                  <a:lnTo>
                    <a:pt x="22" y="76"/>
                  </a:lnTo>
                  <a:lnTo>
                    <a:pt x="22" y="76"/>
                  </a:lnTo>
                  <a:lnTo>
                    <a:pt x="24" y="76"/>
                  </a:lnTo>
                  <a:lnTo>
                    <a:pt x="26" y="76"/>
                  </a:lnTo>
                  <a:lnTo>
                    <a:pt x="30" y="76"/>
                  </a:lnTo>
                  <a:lnTo>
                    <a:pt x="32" y="76"/>
                  </a:lnTo>
                  <a:lnTo>
                    <a:pt x="32" y="76"/>
                  </a:lnTo>
                  <a:lnTo>
                    <a:pt x="32" y="76"/>
                  </a:lnTo>
                  <a:lnTo>
                    <a:pt x="34" y="76"/>
                  </a:lnTo>
                  <a:lnTo>
                    <a:pt x="34" y="76"/>
                  </a:lnTo>
                  <a:lnTo>
                    <a:pt x="34" y="78"/>
                  </a:lnTo>
                  <a:lnTo>
                    <a:pt x="34" y="78"/>
                  </a:lnTo>
                  <a:lnTo>
                    <a:pt x="34" y="78"/>
                  </a:lnTo>
                  <a:lnTo>
                    <a:pt x="34" y="80"/>
                  </a:lnTo>
                  <a:lnTo>
                    <a:pt x="34" y="82"/>
                  </a:lnTo>
                  <a:lnTo>
                    <a:pt x="34" y="84"/>
                  </a:lnTo>
                  <a:lnTo>
                    <a:pt x="34" y="86"/>
                  </a:lnTo>
                  <a:lnTo>
                    <a:pt x="34" y="88"/>
                  </a:lnTo>
                  <a:lnTo>
                    <a:pt x="32" y="90"/>
                  </a:lnTo>
                  <a:lnTo>
                    <a:pt x="32" y="92"/>
                  </a:lnTo>
                  <a:lnTo>
                    <a:pt x="32" y="92"/>
                  </a:lnTo>
                  <a:lnTo>
                    <a:pt x="30" y="92"/>
                  </a:lnTo>
                  <a:lnTo>
                    <a:pt x="30" y="94"/>
                  </a:lnTo>
                  <a:lnTo>
                    <a:pt x="28" y="94"/>
                  </a:lnTo>
                  <a:lnTo>
                    <a:pt x="26" y="96"/>
                  </a:lnTo>
                  <a:lnTo>
                    <a:pt x="24" y="96"/>
                  </a:lnTo>
                  <a:lnTo>
                    <a:pt x="24" y="98"/>
                  </a:lnTo>
                  <a:lnTo>
                    <a:pt x="22" y="98"/>
                  </a:lnTo>
                  <a:lnTo>
                    <a:pt x="22" y="98"/>
                  </a:lnTo>
                  <a:lnTo>
                    <a:pt x="22" y="100"/>
                  </a:lnTo>
                  <a:lnTo>
                    <a:pt x="22" y="100"/>
                  </a:lnTo>
                  <a:lnTo>
                    <a:pt x="20" y="102"/>
                  </a:lnTo>
                  <a:lnTo>
                    <a:pt x="20" y="104"/>
                  </a:lnTo>
                  <a:lnTo>
                    <a:pt x="20" y="106"/>
                  </a:lnTo>
                  <a:lnTo>
                    <a:pt x="20" y="110"/>
                  </a:lnTo>
                  <a:lnTo>
                    <a:pt x="20" y="112"/>
                  </a:lnTo>
                  <a:lnTo>
                    <a:pt x="22" y="114"/>
                  </a:lnTo>
                  <a:lnTo>
                    <a:pt x="22" y="114"/>
                  </a:lnTo>
                  <a:lnTo>
                    <a:pt x="22" y="114"/>
                  </a:lnTo>
                  <a:lnTo>
                    <a:pt x="22" y="114"/>
                  </a:lnTo>
                  <a:lnTo>
                    <a:pt x="22" y="116"/>
                  </a:lnTo>
                  <a:lnTo>
                    <a:pt x="24" y="116"/>
                  </a:lnTo>
                  <a:lnTo>
                    <a:pt x="24" y="116"/>
                  </a:lnTo>
                  <a:lnTo>
                    <a:pt x="26" y="116"/>
                  </a:lnTo>
                  <a:lnTo>
                    <a:pt x="28" y="118"/>
                  </a:lnTo>
                  <a:lnTo>
                    <a:pt x="30" y="118"/>
                  </a:lnTo>
                  <a:lnTo>
                    <a:pt x="32" y="118"/>
                  </a:lnTo>
                  <a:lnTo>
                    <a:pt x="34" y="120"/>
                  </a:lnTo>
                  <a:lnTo>
                    <a:pt x="34" y="120"/>
                  </a:lnTo>
                  <a:lnTo>
                    <a:pt x="36" y="120"/>
                  </a:lnTo>
                  <a:lnTo>
                    <a:pt x="36" y="122"/>
                  </a:lnTo>
                  <a:lnTo>
                    <a:pt x="36" y="122"/>
                  </a:lnTo>
                  <a:lnTo>
                    <a:pt x="36" y="124"/>
                  </a:lnTo>
                  <a:lnTo>
                    <a:pt x="36" y="126"/>
                  </a:lnTo>
                  <a:lnTo>
                    <a:pt x="36" y="126"/>
                  </a:lnTo>
                  <a:lnTo>
                    <a:pt x="36" y="128"/>
                  </a:lnTo>
                  <a:lnTo>
                    <a:pt x="36" y="130"/>
                  </a:lnTo>
                  <a:lnTo>
                    <a:pt x="38" y="132"/>
                  </a:lnTo>
                  <a:lnTo>
                    <a:pt x="38" y="132"/>
                  </a:lnTo>
                  <a:lnTo>
                    <a:pt x="38" y="134"/>
                  </a:lnTo>
                  <a:lnTo>
                    <a:pt x="38" y="134"/>
                  </a:lnTo>
                  <a:lnTo>
                    <a:pt x="40" y="134"/>
                  </a:lnTo>
                  <a:lnTo>
                    <a:pt x="42" y="134"/>
                  </a:lnTo>
                  <a:lnTo>
                    <a:pt x="42" y="136"/>
                  </a:lnTo>
                  <a:lnTo>
                    <a:pt x="46" y="136"/>
                  </a:lnTo>
                  <a:lnTo>
                    <a:pt x="48" y="136"/>
                  </a:lnTo>
                  <a:lnTo>
                    <a:pt x="50" y="136"/>
                  </a:lnTo>
                  <a:lnTo>
                    <a:pt x="50" y="136"/>
                  </a:lnTo>
                  <a:lnTo>
                    <a:pt x="54" y="134"/>
                  </a:lnTo>
                  <a:lnTo>
                    <a:pt x="54" y="134"/>
                  </a:lnTo>
                  <a:lnTo>
                    <a:pt x="56" y="134"/>
                  </a:lnTo>
                  <a:lnTo>
                    <a:pt x="58" y="132"/>
                  </a:lnTo>
                  <a:lnTo>
                    <a:pt x="58" y="132"/>
                  </a:lnTo>
                  <a:lnTo>
                    <a:pt x="58" y="134"/>
                  </a:lnTo>
                  <a:lnTo>
                    <a:pt x="58" y="134"/>
                  </a:lnTo>
                  <a:lnTo>
                    <a:pt x="60" y="134"/>
                  </a:lnTo>
                  <a:lnTo>
                    <a:pt x="60" y="136"/>
                  </a:lnTo>
                  <a:lnTo>
                    <a:pt x="60" y="138"/>
                  </a:lnTo>
                  <a:lnTo>
                    <a:pt x="60" y="138"/>
                  </a:lnTo>
                  <a:lnTo>
                    <a:pt x="60" y="140"/>
                  </a:lnTo>
                  <a:lnTo>
                    <a:pt x="60" y="142"/>
                  </a:lnTo>
                  <a:lnTo>
                    <a:pt x="60" y="146"/>
                  </a:lnTo>
                  <a:lnTo>
                    <a:pt x="60" y="146"/>
                  </a:lnTo>
                  <a:lnTo>
                    <a:pt x="60" y="148"/>
                  </a:lnTo>
                  <a:lnTo>
                    <a:pt x="60" y="148"/>
                  </a:lnTo>
                  <a:lnTo>
                    <a:pt x="58" y="152"/>
                  </a:lnTo>
                  <a:lnTo>
                    <a:pt x="56" y="154"/>
                  </a:lnTo>
                  <a:lnTo>
                    <a:pt x="56" y="156"/>
                  </a:lnTo>
                  <a:lnTo>
                    <a:pt x="56" y="158"/>
                  </a:lnTo>
                  <a:lnTo>
                    <a:pt x="56" y="158"/>
                  </a:lnTo>
                  <a:lnTo>
                    <a:pt x="56" y="160"/>
                  </a:lnTo>
                  <a:lnTo>
                    <a:pt x="56" y="160"/>
                  </a:lnTo>
                  <a:lnTo>
                    <a:pt x="56" y="160"/>
                  </a:lnTo>
                  <a:lnTo>
                    <a:pt x="56" y="160"/>
                  </a:lnTo>
                  <a:lnTo>
                    <a:pt x="58" y="160"/>
                  </a:lnTo>
                  <a:lnTo>
                    <a:pt x="58" y="162"/>
                  </a:lnTo>
                  <a:lnTo>
                    <a:pt x="60" y="162"/>
                  </a:lnTo>
                  <a:lnTo>
                    <a:pt x="62" y="162"/>
                  </a:lnTo>
                  <a:lnTo>
                    <a:pt x="62" y="162"/>
                  </a:lnTo>
                  <a:lnTo>
                    <a:pt x="64" y="162"/>
                  </a:lnTo>
                  <a:lnTo>
                    <a:pt x="64" y="164"/>
                  </a:lnTo>
                  <a:lnTo>
                    <a:pt x="64" y="164"/>
                  </a:lnTo>
                  <a:lnTo>
                    <a:pt x="64" y="164"/>
                  </a:lnTo>
                  <a:lnTo>
                    <a:pt x="64" y="164"/>
                  </a:lnTo>
                  <a:lnTo>
                    <a:pt x="66" y="166"/>
                  </a:lnTo>
                  <a:lnTo>
                    <a:pt x="66" y="170"/>
                  </a:lnTo>
                  <a:lnTo>
                    <a:pt x="66" y="172"/>
                  </a:lnTo>
                  <a:lnTo>
                    <a:pt x="66" y="176"/>
                  </a:lnTo>
                  <a:lnTo>
                    <a:pt x="66" y="178"/>
                  </a:lnTo>
                  <a:lnTo>
                    <a:pt x="66" y="178"/>
                  </a:lnTo>
                  <a:lnTo>
                    <a:pt x="68" y="180"/>
                  </a:lnTo>
                  <a:lnTo>
                    <a:pt x="68" y="182"/>
                  </a:lnTo>
                  <a:lnTo>
                    <a:pt x="70" y="182"/>
                  </a:lnTo>
                  <a:lnTo>
                    <a:pt x="72" y="184"/>
                  </a:lnTo>
                  <a:lnTo>
                    <a:pt x="72" y="184"/>
                  </a:lnTo>
                  <a:lnTo>
                    <a:pt x="74" y="184"/>
                  </a:lnTo>
                  <a:lnTo>
                    <a:pt x="76" y="184"/>
                  </a:lnTo>
                  <a:lnTo>
                    <a:pt x="78" y="184"/>
                  </a:lnTo>
                  <a:lnTo>
                    <a:pt x="78" y="184"/>
                  </a:lnTo>
                  <a:lnTo>
                    <a:pt x="82" y="184"/>
                  </a:lnTo>
                  <a:lnTo>
                    <a:pt x="84" y="182"/>
                  </a:lnTo>
                  <a:lnTo>
                    <a:pt x="84" y="182"/>
                  </a:lnTo>
                  <a:lnTo>
                    <a:pt x="86" y="182"/>
                  </a:lnTo>
                  <a:lnTo>
                    <a:pt x="86" y="182"/>
                  </a:lnTo>
                  <a:lnTo>
                    <a:pt x="86" y="180"/>
                  </a:lnTo>
                  <a:lnTo>
                    <a:pt x="86" y="180"/>
                  </a:lnTo>
                  <a:lnTo>
                    <a:pt x="86" y="178"/>
                  </a:lnTo>
                  <a:lnTo>
                    <a:pt x="86" y="176"/>
                  </a:lnTo>
                  <a:lnTo>
                    <a:pt x="86" y="176"/>
                  </a:lnTo>
                  <a:lnTo>
                    <a:pt x="86" y="176"/>
                  </a:lnTo>
                  <a:lnTo>
                    <a:pt x="86" y="174"/>
                  </a:lnTo>
                  <a:lnTo>
                    <a:pt x="86" y="174"/>
                  </a:lnTo>
                  <a:lnTo>
                    <a:pt x="88" y="174"/>
                  </a:lnTo>
                  <a:lnTo>
                    <a:pt x="88" y="176"/>
                  </a:lnTo>
                  <a:lnTo>
                    <a:pt x="88" y="176"/>
                  </a:lnTo>
                  <a:lnTo>
                    <a:pt x="90" y="176"/>
                  </a:lnTo>
                  <a:lnTo>
                    <a:pt x="90" y="176"/>
                  </a:lnTo>
                  <a:lnTo>
                    <a:pt x="90" y="178"/>
                  </a:lnTo>
                  <a:lnTo>
                    <a:pt x="92" y="180"/>
                  </a:lnTo>
                  <a:lnTo>
                    <a:pt x="92" y="182"/>
                  </a:lnTo>
                  <a:lnTo>
                    <a:pt x="94" y="184"/>
                  </a:lnTo>
                  <a:lnTo>
                    <a:pt x="94" y="188"/>
                  </a:lnTo>
                  <a:lnTo>
                    <a:pt x="94" y="190"/>
                  </a:lnTo>
                  <a:lnTo>
                    <a:pt x="94" y="190"/>
                  </a:lnTo>
                  <a:lnTo>
                    <a:pt x="96" y="194"/>
                  </a:lnTo>
                  <a:lnTo>
                    <a:pt x="96" y="200"/>
                  </a:lnTo>
                  <a:lnTo>
                    <a:pt x="96" y="202"/>
                  </a:lnTo>
                  <a:lnTo>
                    <a:pt x="96" y="204"/>
                  </a:lnTo>
                  <a:lnTo>
                    <a:pt x="96" y="206"/>
                  </a:lnTo>
                  <a:lnTo>
                    <a:pt x="98" y="208"/>
                  </a:lnTo>
                  <a:lnTo>
                    <a:pt x="98" y="208"/>
                  </a:lnTo>
                  <a:lnTo>
                    <a:pt x="98" y="208"/>
                  </a:lnTo>
                  <a:lnTo>
                    <a:pt x="98" y="210"/>
                  </a:lnTo>
                  <a:lnTo>
                    <a:pt x="100" y="210"/>
                  </a:lnTo>
                  <a:lnTo>
                    <a:pt x="100" y="210"/>
                  </a:lnTo>
                  <a:lnTo>
                    <a:pt x="102" y="210"/>
                  </a:lnTo>
                  <a:lnTo>
                    <a:pt x="104" y="210"/>
                  </a:lnTo>
                  <a:lnTo>
                    <a:pt x="106" y="210"/>
                  </a:lnTo>
                  <a:lnTo>
                    <a:pt x="108" y="212"/>
                  </a:lnTo>
                  <a:lnTo>
                    <a:pt x="110" y="212"/>
                  </a:lnTo>
                  <a:lnTo>
                    <a:pt x="110" y="212"/>
                  </a:lnTo>
                  <a:lnTo>
                    <a:pt x="110" y="212"/>
                  </a:lnTo>
                  <a:lnTo>
                    <a:pt x="110" y="212"/>
                  </a:lnTo>
                  <a:lnTo>
                    <a:pt x="110" y="214"/>
                  </a:lnTo>
                  <a:lnTo>
                    <a:pt x="112" y="214"/>
                  </a:lnTo>
                  <a:lnTo>
                    <a:pt x="110" y="214"/>
                  </a:lnTo>
                  <a:lnTo>
                    <a:pt x="110" y="216"/>
                  </a:lnTo>
                  <a:lnTo>
                    <a:pt x="110" y="218"/>
                  </a:lnTo>
                  <a:lnTo>
                    <a:pt x="110" y="218"/>
                  </a:lnTo>
                  <a:lnTo>
                    <a:pt x="110" y="220"/>
                  </a:lnTo>
                  <a:lnTo>
                    <a:pt x="110" y="220"/>
                  </a:lnTo>
                  <a:lnTo>
                    <a:pt x="110" y="222"/>
                  </a:lnTo>
                  <a:lnTo>
                    <a:pt x="110" y="222"/>
                  </a:lnTo>
                  <a:lnTo>
                    <a:pt x="110" y="222"/>
                  </a:lnTo>
                  <a:lnTo>
                    <a:pt x="110" y="222"/>
                  </a:lnTo>
                  <a:lnTo>
                    <a:pt x="112" y="222"/>
                  </a:lnTo>
                  <a:lnTo>
                    <a:pt x="112" y="222"/>
                  </a:lnTo>
                  <a:lnTo>
                    <a:pt x="114" y="222"/>
                  </a:lnTo>
                  <a:lnTo>
                    <a:pt x="116" y="222"/>
                  </a:lnTo>
                  <a:lnTo>
                    <a:pt x="118" y="222"/>
                  </a:lnTo>
                  <a:lnTo>
                    <a:pt x="120" y="222"/>
                  </a:lnTo>
                  <a:lnTo>
                    <a:pt x="120" y="222"/>
                  </a:lnTo>
                  <a:lnTo>
                    <a:pt x="122" y="222"/>
                  </a:lnTo>
                  <a:lnTo>
                    <a:pt x="122" y="222"/>
                  </a:lnTo>
                  <a:lnTo>
                    <a:pt x="122" y="224"/>
                  </a:lnTo>
                  <a:lnTo>
                    <a:pt x="122" y="224"/>
                  </a:lnTo>
                  <a:lnTo>
                    <a:pt x="124" y="224"/>
                  </a:lnTo>
                  <a:lnTo>
                    <a:pt x="124" y="226"/>
                  </a:lnTo>
                  <a:lnTo>
                    <a:pt x="126" y="228"/>
                  </a:lnTo>
                  <a:lnTo>
                    <a:pt x="126" y="230"/>
                  </a:lnTo>
                  <a:lnTo>
                    <a:pt x="128" y="232"/>
                  </a:lnTo>
                  <a:lnTo>
                    <a:pt x="128" y="234"/>
                  </a:lnTo>
                  <a:lnTo>
                    <a:pt x="128" y="234"/>
                  </a:lnTo>
                  <a:lnTo>
                    <a:pt x="130" y="234"/>
                  </a:lnTo>
                  <a:lnTo>
                    <a:pt x="132" y="236"/>
                  </a:lnTo>
                  <a:lnTo>
                    <a:pt x="134" y="236"/>
                  </a:lnTo>
                  <a:lnTo>
                    <a:pt x="136" y="236"/>
                  </a:lnTo>
                  <a:lnTo>
                    <a:pt x="140" y="238"/>
                  </a:lnTo>
                  <a:lnTo>
                    <a:pt x="142" y="238"/>
                  </a:lnTo>
                  <a:lnTo>
                    <a:pt x="146" y="238"/>
                  </a:lnTo>
                  <a:lnTo>
                    <a:pt x="148" y="238"/>
                  </a:lnTo>
                  <a:lnTo>
                    <a:pt x="152" y="240"/>
                  </a:lnTo>
                  <a:lnTo>
                    <a:pt x="154" y="240"/>
                  </a:lnTo>
                  <a:lnTo>
                    <a:pt x="158" y="240"/>
                  </a:lnTo>
                  <a:lnTo>
                    <a:pt x="162" y="240"/>
                  </a:lnTo>
                  <a:lnTo>
                    <a:pt x="164" y="240"/>
                  </a:lnTo>
                  <a:lnTo>
                    <a:pt x="166" y="238"/>
                  </a:lnTo>
                  <a:lnTo>
                    <a:pt x="170" y="238"/>
                  </a:lnTo>
                  <a:lnTo>
                    <a:pt x="172" y="238"/>
                  </a:lnTo>
                  <a:lnTo>
                    <a:pt x="174" y="236"/>
                  </a:lnTo>
                  <a:lnTo>
                    <a:pt x="174" y="236"/>
                  </a:lnTo>
                  <a:lnTo>
                    <a:pt x="174" y="236"/>
                  </a:lnTo>
                  <a:lnTo>
                    <a:pt x="176" y="234"/>
                  </a:lnTo>
                  <a:lnTo>
                    <a:pt x="176" y="232"/>
                  </a:lnTo>
                  <a:lnTo>
                    <a:pt x="176" y="230"/>
                  </a:lnTo>
                  <a:lnTo>
                    <a:pt x="178" y="228"/>
                  </a:lnTo>
                  <a:lnTo>
                    <a:pt x="178" y="228"/>
                  </a:lnTo>
                  <a:lnTo>
                    <a:pt x="178" y="226"/>
                  </a:lnTo>
                  <a:lnTo>
                    <a:pt x="178" y="226"/>
                  </a:lnTo>
                  <a:lnTo>
                    <a:pt x="180" y="226"/>
                  </a:lnTo>
                  <a:lnTo>
                    <a:pt x="180" y="226"/>
                  </a:lnTo>
                  <a:lnTo>
                    <a:pt x="180" y="224"/>
                  </a:lnTo>
                  <a:lnTo>
                    <a:pt x="182" y="226"/>
                  </a:lnTo>
                  <a:lnTo>
                    <a:pt x="184" y="226"/>
                  </a:lnTo>
                  <a:lnTo>
                    <a:pt x="184" y="226"/>
                  </a:lnTo>
                  <a:lnTo>
                    <a:pt x="186" y="226"/>
                  </a:lnTo>
                  <a:lnTo>
                    <a:pt x="186" y="228"/>
                  </a:lnTo>
                  <a:lnTo>
                    <a:pt x="188" y="228"/>
                  </a:lnTo>
                  <a:lnTo>
                    <a:pt x="188" y="228"/>
                  </a:lnTo>
                  <a:lnTo>
                    <a:pt x="190" y="230"/>
                  </a:lnTo>
                  <a:lnTo>
                    <a:pt x="190" y="230"/>
                  </a:lnTo>
                  <a:lnTo>
                    <a:pt x="190" y="232"/>
                  </a:lnTo>
                  <a:lnTo>
                    <a:pt x="190" y="234"/>
                  </a:lnTo>
                  <a:lnTo>
                    <a:pt x="190" y="236"/>
                  </a:lnTo>
                  <a:lnTo>
                    <a:pt x="192" y="240"/>
                  </a:lnTo>
                  <a:lnTo>
                    <a:pt x="192" y="244"/>
                  </a:lnTo>
                  <a:lnTo>
                    <a:pt x="192" y="246"/>
                  </a:lnTo>
                  <a:lnTo>
                    <a:pt x="192" y="248"/>
                  </a:lnTo>
                  <a:lnTo>
                    <a:pt x="192" y="250"/>
                  </a:lnTo>
                  <a:lnTo>
                    <a:pt x="192" y="250"/>
                  </a:lnTo>
                  <a:lnTo>
                    <a:pt x="194" y="252"/>
                  </a:lnTo>
                  <a:lnTo>
                    <a:pt x="194" y="254"/>
                  </a:lnTo>
                  <a:lnTo>
                    <a:pt x="196" y="254"/>
                  </a:lnTo>
                  <a:lnTo>
                    <a:pt x="198" y="256"/>
                  </a:lnTo>
                  <a:lnTo>
                    <a:pt x="200" y="258"/>
                  </a:lnTo>
                  <a:lnTo>
                    <a:pt x="202" y="258"/>
                  </a:lnTo>
                  <a:lnTo>
                    <a:pt x="204" y="260"/>
                  </a:lnTo>
                  <a:lnTo>
                    <a:pt x="206" y="262"/>
                  </a:lnTo>
                  <a:lnTo>
                    <a:pt x="208" y="262"/>
                  </a:lnTo>
                  <a:lnTo>
                    <a:pt x="210" y="262"/>
                  </a:lnTo>
                  <a:lnTo>
                    <a:pt x="214" y="262"/>
                  </a:lnTo>
                  <a:lnTo>
                    <a:pt x="216" y="262"/>
                  </a:lnTo>
                  <a:lnTo>
                    <a:pt x="218" y="262"/>
                  </a:lnTo>
                  <a:lnTo>
                    <a:pt x="224" y="262"/>
                  </a:lnTo>
                  <a:lnTo>
                    <a:pt x="230" y="262"/>
                  </a:lnTo>
                  <a:lnTo>
                    <a:pt x="236" y="260"/>
                  </a:lnTo>
                  <a:lnTo>
                    <a:pt x="242" y="260"/>
                  </a:lnTo>
                  <a:lnTo>
                    <a:pt x="246" y="260"/>
                  </a:lnTo>
                  <a:lnTo>
                    <a:pt x="248" y="260"/>
                  </a:lnTo>
                  <a:lnTo>
                    <a:pt x="250" y="260"/>
                  </a:lnTo>
                  <a:lnTo>
                    <a:pt x="252" y="260"/>
                  </a:lnTo>
                  <a:lnTo>
                    <a:pt x="254" y="260"/>
                  </a:lnTo>
                  <a:lnTo>
                    <a:pt x="254" y="260"/>
                  </a:lnTo>
                  <a:lnTo>
                    <a:pt x="258" y="260"/>
                  </a:lnTo>
                  <a:lnTo>
                    <a:pt x="258" y="262"/>
                  </a:lnTo>
                  <a:lnTo>
                    <a:pt x="260" y="262"/>
                  </a:lnTo>
                  <a:lnTo>
                    <a:pt x="260" y="262"/>
                  </a:lnTo>
                  <a:lnTo>
                    <a:pt x="260" y="262"/>
                  </a:lnTo>
                  <a:lnTo>
                    <a:pt x="262" y="262"/>
                  </a:lnTo>
                  <a:lnTo>
                    <a:pt x="262" y="262"/>
                  </a:lnTo>
                  <a:lnTo>
                    <a:pt x="262" y="260"/>
                  </a:lnTo>
                  <a:lnTo>
                    <a:pt x="262" y="260"/>
                  </a:lnTo>
                  <a:lnTo>
                    <a:pt x="264" y="258"/>
                  </a:lnTo>
                  <a:lnTo>
                    <a:pt x="264" y="256"/>
                  </a:lnTo>
                  <a:lnTo>
                    <a:pt x="264" y="254"/>
                  </a:lnTo>
                  <a:lnTo>
                    <a:pt x="264" y="252"/>
                  </a:lnTo>
                  <a:lnTo>
                    <a:pt x="264" y="250"/>
                  </a:lnTo>
                  <a:lnTo>
                    <a:pt x="266" y="248"/>
                  </a:lnTo>
                  <a:lnTo>
                    <a:pt x="266" y="248"/>
                  </a:lnTo>
                  <a:lnTo>
                    <a:pt x="270" y="246"/>
                  </a:lnTo>
                  <a:lnTo>
                    <a:pt x="274" y="246"/>
                  </a:lnTo>
                  <a:lnTo>
                    <a:pt x="276" y="244"/>
                  </a:lnTo>
                  <a:lnTo>
                    <a:pt x="276" y="244"/>
                  </a:lnTo>
                  <a:lnTo>
                    <a:pt x="278" y="244"/>
                  </a:lnTo>
                  <a:lnTo>
                    <a:pt x="280" y="242"/>
                  </a:lnTo>
                  <a:lnTo>
                    <a:pt x="280" y="240"/>
                  </a:lnTo>
                  <a:lnTo>
                    <a:pt x="282" y="238"/>
                  </a:lnTo>
                  <a:lnTo>
                    <a:pt x="284" y="238"/>
                  </a:lnTo>
                  <a:lnTo>
                    <a:pt x="284" y="236"/>
                  </a:lnTo>
                  <a:lnTo>
                    <a:pt x="284" y="234"/>
                  </a:lnTo>
                  <a:lnTo>
                    <a:pt x="286" y="234"/>
                  </a:lnTo>
                  <a:lnTo>
                    <a:pt x="286" y="232"/>
                  </a:lnTo>
                  <a:lnTo>
                    <a:pt x="286" y="232"/>
                  </a:lnTo>
                  <a:lnTo>
                    <a:pt x="284" y="230"/>
                  </a:lnTo>
                  <a:lnTo>
                    <a:pt x="284" y="230"/>
                  </a:lnTo>
                  <a:lnTo>
                    <a:pt x="284" y="228"/>
                  </a:lnTo>
                  <a:lnTo>
                    <a:pt x="282" y="226"/>
                  </a:lnTo>
                  <a:lnTo>
                    <a:pt x="282" y="226"/>
                  </a:lnTo>
                  <a:lnTo>
                    <a:pt x="280" y="224"/>
                  </a:lnTo>
                  <a:lnTo>
                    <a:pt x="280" y="224"/>
                  </a:lnTo>
                  <a:lnTo>
                    <a:pt x="280" y="224"/>
                  </a:lnTo>
                  <a:lnTo>
                    <a:pt x="280" y="224"/>
                  </a:lnTo>
                  <a:lnTo>
                    <a:pt x="278" y="224"/>
                  </a:lnTo>
                  <a:lnTo>
                    <a:pt x="276" y="224"/>
                  </a:lnTo>
                  <a:lnTo>
                    <a:pt x="274" y="224"/>
                  </a:lnTo>
                  <a:lnTo>
                    <a:pt x="272" y="224"/>
                  </a:lnTo>
                  <a:lnTo>
                    <a:pt x="272" y="224"/>
                  </a:lnTo>
                  <a:lnTo>
                    <a:pt x="270" y="224"/>
                  </a:lnTo>
                  <a:lnTo>
                    <a:pt x="270" y="222"/>
                  </a:lnTo>
                  <a:lnTo>
                    <a:pt x="268" y="222"/>
                  </a:lnTo>
                  <a:lnTo>
                    <a:pt x="268" y="222"/>
                  </a:lnTo>
                  <a:lnTo>
                    <a:pt x="268" y="222"/>
                  </a:lnTo>
                  <a:lnTo>
                    <a:pt x="268" y="220"/>
                  </a:lnTo>
                  <a:lnTo>
                    <a:pt x="266" y="218"/>
                  </a:lnTo>
                  <a:lnTo>
                    <a:pt x="266" y="216"/>
                  </a:lnTo>
                  <a:lnTo>
                    <a:pt x="266" y="214"/>
                  </a:lnTo>
                  <a:lnTo>
                    <a:pt x="266" y="210"/>
                  </a:lnTo>
                  <a:lnTo>
                    <a:pt x="266" y="208"/>
                  </a:lnTo>
                  <a:lnTo>
                    <a:pt x="266" y="206"/>
                  </a:lnTo>
                  <a:lnTo>
                    <a:pt x="262" y="206"/>
                  </a:lnTo>
                  <a:lnTo>
                    <a:pt x="260" y="204"/>
                  </a:lnTo>
                  <a:lnTo>
                    <a:pt x="258" y="204"/>
                  </a:lnTo>
                  <a:lnTo>
                    <a:pt x="254" y="202"/>
                  </a:lnTo>
                  <a:lnTo>
                    <a:pt x="252" y="202"/>
                  </a:lnTo>
                  <a:lnTo>
                    <a:pt x="252" y="200"/>
                  </a:lnTo>
                  <a:lnTo>
                    <a:pt x="250" y="200"/>
                  </a:lnTo>
                  <a:lnTo>
                    <a:pt x="250" y="200"/>
                  </a:lnTo>
                  <a:lnTo>
                    <a:pt x="248" y="198"/>
                  </a:lnTo>
                  <a:lnTo>
                    <a:pt x="248" y="198"/>
                  </a:lnTo>
                  <a:lnTo>
                    <a:pt x="248" y="198"/>
                  </a:lnTo>
                  <a:lnTo>
                    <a:pt x="248" y="196"/>
                  </a:lnTo>
                  <a:lnTo>
                    <a:pt x="248" y="194"/>
                  </a:lnTo>
                  <a:lnTo>
                    <a:pt x="248" y="192"/>
                  </a:lnTo>
                  <a:lnTo>
                    <a:pt x="248" y="190"/>
                  </a:lnTo>
                  <a:lnTo>
                    <a:pt x="250" y="188"/>
                  </a:lnTo>
                  <a:lnTo>
                    <a:pt x="250" y="184"/>
                  </a:lnTo>
                  <a:lnTo>
                    <a:pt x="250" y="184"/>
                  </a:lnTo>
                  <a:lnTo>
                    <a:pt x="252" y="182"/>
                  </a:lnTo>
                  <a:lnTo>
                    <a:pt x="254" y="180"/>
                  </a:lnTo>
                  <a:lnTo>
                    <a:pt x="256" y="178"/>
                  </a:lnTo>
                  <a:lnTo>
                    <a:pt x="256" y="178"/>
                  </a:lnTo>
                  <a:lnTo>
                    <a:pt x="258" y="176"/>
                  </a:lnTo>
                  <a:lnTo>
                    <a:pt x="258" y="176"/>
                  </a:lnTo>
                  <a:lnTo>
                    <a:pt x="258" y="174"/>
                  </a:lnTo>
                  <a:lnTo>
                    <a:pt x="258" y="172"/>
                  </a:lnTo>
                  <a:lnTo>
                    <a:pt x="258" y="170"/>
                  </a:lnTo>
                  <a:lnTo>
                    <a:pt x="258" y="168"/>
                  </a:lnTo>
                  <a:lnTo>
                    <a:pt x="256" y="166"/>
                  </a:lnTo>
                  <a:lnTo>
                    <a:pt x="256" y="162"/>
                  </a:lnTo>
                  <a:lnTo>
                    <a:pt x="256" y="160"/>
                  </a:lnTo>
                  <a:lnTo>
                    <a:pt x="254" y="160"/>
                  </a:lnTo>
                  <a:lnTo>
                    <a:pt x="254" y="158"/>
                  </a:lnTo>
                  <a:lnTo>
                    <a:pt x="254" y="158"/>
                  </a:lnTo>
                  <a:lnTo>
                    <a:pt x="252" y="158"/>
                  </a:lnTo>
                  <a:lnTo>
                    <a:pt x="252" y="156"/>
                  </a:lnTo>
                  <a:lnTo>
                    <a:pt x="250" y="156"/>
                  </a:lnTo>
                  <a:lnTo>
                    <a:pt x="250" y="156"/>
                  </a:lnTo>
                  <a:lnTo>
                    <a:pt x="248" y="156"/>
                  </a:lnTo>
                  <a:lnTo>
                    <a:pt x="246" y="156"/>
                  </a:lnTo>
                  <a:lnTo>
                    <a:pt x="244" y="158"/>
                  </a:lnTo>
                  <a:lnTo>
                    <a:pt x="240" y="158"/>
                  </a:lnTo>
                  <a:lnTo>
                    <a:pt x="238" y="158"/>
                  </a:lnTo>
                  <a:lnTo>
                    <a:pt x="238" y="158"/>
                  </a:lnTo>
                  <a:lnTo>
                    <a:pt x="236" y="158"/>
                  </a:lnTo>
                  <a:lnTo>
                    <a:pt x="236" y="158"/>
                  </a:lnTo>
                  <a:lnTo>
                    <a:pt x="234" y="158"/>
                  </a:lnTo>
                  <a:lnTo>
                    <a:pt x="234" y="156"/>
                  </a:lnTo>
                  <a:lnTo>
                    <a:pt x="234" y="156"/>
                  </a:lnTo>
                  <a:lnTo>
                    <a:pt x="234" y="154"/>
                  </a:lnTo>
                  <a:lnTo>
                    <a:pt x="234" y="154"/>
                  </a:lnTo>
                  <a:lnTo>
                    <a:pt x="234" y="152"/>
                  </a:lnTo>
                  <a:lnTo>
                    <a:pt x="234" y="150"/>
                  </a:lnTo>
                  <a:lnTo>
                    <a:pt x="234" y="148"/>
                  </a:lnTo>
                  <a:lnTo>
                    <a:pt x="234" y="146"/>
                  </a:lnTo>
                  <a:lnTo>
                    <a:pt x="234" y="144"/>
                  </a:lnTo>
                  <a:lnTo>
                    <a:pt x="234" y="140"/>
                  </a:lnTo>
                  <a:lnTo>
                    <a:pt x="238" y="130"/>
                  </a:lnTo>
                  <a:lnTo>
                    <a:pt x="238" y="128"/>
                  </a:lnTo>
                  <a:lnTo>
                    <a:pt x="238" y="126"/>
                  </a:lnTo>
                  <a:lnTo>
                    <a:pt x="238" y="124"/>
                  </a:lnTo>
                  <a:lnTo>
                    <a:pt x="238" y="122"/>
                  </a:lnTo>
                  <a:lnTo>
                    <a:pt x="238" y="120"/>
                  </a:lnTo>
                  <a:lnTo>
                    <a:pt x="238" y="116"/>
                  </a:lnTo>
                  <a:lnTo>
                    <a:pt x="236" y="108"/>
                  </a:lnTo>
                  <a:lnTo>
                    <a:pt x="234" y="100"/>
                  </a:lnTo>
                  <a:lnTo>
                    <a:pt x="236" y="96"/>
                  </a:lnTo>
                  <a:lnTo>
                    <a:pt x="238" y="90"/>
                  </a:lnTo>
                  <a:lnTo>
                    <a:pt x="238" y="86"/>
                  </a:lnTo>
                  <a:lnTo>
                    <a:pt x="240" y="80"/>
                  </a:lnTo>
                  <a:lnTo>
                    <a:pt x="240" y="78"/>
                  </a:lnTo>
                  <a:lnTo>
                    <a:pt x="240" y="74"/>
                  </a:lnTo>
                  <a:lnTo>
                    <a:pt x="240" y="72"/>
                  </a:lnTo>
                  <a:lnTo>
                    <a:pt x="240" y="70"/>
                  </a:lnTo>
                  <a:lnTo>
                    <a:pt x="240" y="68"/>
                  </a:lnTo>
                  <a:lnTo>
                    <a:pt x="240" y="68"/>
                  </a:lnTo>
                  <a:lnTo>
                    <a:pt x="240" y="66"/>
                  </a:lnTo>
                  <a:lnTo>
                    <a:pt x="240" y="66"/>
                  </a:lnTo>
                  <a:lnTo>
                    <a:pt x="238" y="64"/>
                  </a:lnTo>
                  <a:lnTo>
                    <a:pt x="238" y="64"/>
                  </a:lnTo>
                  <a:lnTo>
                    <a:pt x="236" y="64"/>
                  </a:lnTo>
                  <a:lnTo>
                    <a:pt x="234" y="62"/>
                  </a:lnTo>
                  <a:lnTo>
                    <a:pt x="230" y="60"/>
                  </a:lnTo>
                  <a:lnTo>
                    <a:pt x="224" y="58"/>
                  </a:lnTo>
                  <a:lnTo>
                    <a:pt x="222" y="58"/>
                  </a:lnTo>
                  <a:lnTo>
                    <a:pt x="220" y="56"/>
                  </a:lnTo>
                  <a:lnTo>
                    <a:pt x="218" y="54"/>
                  </a:lnTo>
                  <a:lnTo>
                    <a:pt x="214" y="52"/>
                  </a:lnTo>
                  <a:lnTo>
                    <a:pt x="208" y="48"/>
                  </a:lnTo>
                  <a:lnTo>
                    <a:pt x="206" y="46"/>
                  </a:lnTo>
                  <a:lnTo>
                    <a:pt x="202" y="44"/>
                  </a:lnTo>
                  <a:lnTo>
                    <a:pt x="200" y="42"/>
                  </a:lnTo>
                  <a:lnTo>
                    <a:pt x="198" y="40"/>
                  </a:lnTo>
                  <a:lnTo>
                    <a:pt x="198" y="40"/>
                  </a:lnTo>
                  <a:lnTo>
                    <a:pt x="196" y="40"/>
                  </a:lnTo>
                  <a:lnTo>
                    <a:pt x="194" y="40"/>
                  </a:lnTo>
                  <a:lnTo>
                    <a:pt x="192" y="40"/>
                  </a:lnTo>
                  <a:lnTo>
                    <a:pt x="190" y="40"/>
                  </a:lnTo>
                  <a:lnTo>
                    <a:pt x="184" y="40"/>
                  </a:lnTo>
                  <a:lnTo>
                    <a:pt x="182" y="38"/>
                  </a:lnTo>
                  <a:lnTo>
                    <a:pt x="182" y="38"/>
                  </a:lnTo>
                  <a:lnTo>
                    <a:pt x="178" y="38"/>
                  </a:lnTo>
                  <a:lnTo>
                    <a:pt x="176" y="38"/>
                  </a:lnTo>
                  <a:lnTo>
                    <a:pt x="168" y="34"/>
                  </a:lnTo>
                  <a:lnTo>
                    <a:pt x="164" y="34"/>
                  </a:lnTo>
                  <a:lnTo>
                    <a:pt x="162" y="34"/>
                  </a:lnTo>
                  <a:lnTo>
                    <a:pt x="162" y="34"/>
                  </a:lnTo>
                  <a:lnTo>
                    <a:pt x="160" y="34"/>
                  </a:lnTo>
                  <a:lnTo>
                    <a:pt x="158" y="34"/>
                  </a:lnTo>
                  <a:lnTo>
                    <a:pt x="158" y="34"/>
                  </a:lnTo>
                  <a:lnTo>
                    <a:pt x="156" y="34"/>
                  </a:lnTo>
                  <a:lnTo>
                    <a:pt x="156" y="34"/>
                  </a:lnTo>
                  <a:lnTo>
                    <a:pt x="154" y="34"/>
                  </a:lnTo>
                  <a:lnTo>
                    <a:pt x="154" y="36"/>
                  </a:lnTo>
                  <a:lnTo>
                    <a:pt x="154" y="36"/>
                  </a:lnTo>
                  <a:lnTo>
                    <a:pt x="154" y="38"/>
                  </a:lnTo>
                  <a:lnTo>
                    <a:pt x="152" y="40"/>
                  </a:lnTo>
                  <a:lnTo>
                    <a:pt x="152" y="42"/>
                  </a:lnTo>
                  <a:lnTo>
                    <a:pt x="152" y="44"/>
                  </a:lnTo>
                  <a:lnTo>
                    <a:pt x="150" y="46"/>
                  </a:lnTo>
                  <a:lnTo>
                    <a:pt x="150" y="46"/>
                  </a:lnTo>
                  <a:lnTo>
                    <a:pt x="150" y="46"/>
                  </a:lnTo>
                  <a:lnTo>
                    <a:pt x="148" y="48"/>
                  </a:lnTo>
                  <a:lnTo>
                    <a:pt x="146" y="48"/>
                  </a:lnTo>
                  <a:lnTo>
                    <a:pt x="144" y="50"/>
                  </a:lnTo>
                  <a:lnTo>
                    <a:pt x="142" y="50"/>
                  </a:lnTo>
                  <a:lnTo>
                    <a:pt x="138" y="52"/>
                  </a:lnTo>
                  <a:lnTo>
                    <a:pt x="134" y="52"/>
                  </a:lnTo>
                  <a:lnTo>
                    <a:pt x="132" y="54"/>
                  </a:lnTo>
                  <a:lnTo>
                    <a:pt x="128" y="54"/>
                  </a:lnTo>
                  <a:lnTo>
                    <a:pt x="122" y="56"/>
                  </a:lnTo>
                  <a:lnTo>
                    <a:pt x="122" y="56"/>
                  </a:lnTo>
                  <a:lnTo>
                    <a:pt x="120" y="58"/>
                  </a:lnTo>
                  <a:lnTo>
                    <a:pt x="118" y="58"/>
                  </a:lnTo>
                  <a:lnTo>
                    <a:pt x="118" y="60"/>
                  </a:lnTo>
                  <a:lnTo>
                    <a:pt x="116" y="62"/>
                  </a:lnTo>
                  <a:lnTo>
                    <a:pt x="114" y="62"/>
                  </a:lnTo>
                  <a:lnTo>
                    <a:pt x="114" y="64"/>
                  </a:lnTo>
                  <a:lnTo>
                    <a:pt x="112" y="64"/>
                  </a:lnTo>
                  <a:lnTo>
                    <a:pt x="112" y="66"/>
                  </a:lnTo>
                  <a:lnTo>
                    <a:pt x="112" y="66"/>
                  </a:lnTo>
                  <a:lnTo>
                    <a:pt x="110" y="66"/>
                  </a:lnTo>
                  <a:lnTo>
                    <a:pt x="108" y="66"/>
                  </a:lnTo>
                  <a:lnTo>
                    <a:pt x="106" y="66"/>
                  </a:lnTo>
                  <a:lnTo>
                    <a:pt x="104" y="66"/>
                  </a:lnTo>
                  <a:lnTo>
                    <a:pt x="100" y="64"/>
                  </a:lnTo>
                  <a:lnTo>
                    <a:pt x="98" y="64"/>
                  </a:lnTo>
                  <a:lnTo>
                    <a:pt x="96" y="64"/>
                  </a:lnTo>
                  <a:lnTo>
                    <a:pt x="94" y="62"/>
                  </a:lnTo>
                  <a:lnTo>
                    <a:pt x="92" y="62"/>
                  </a:lnTo>
                  <a:lnTo>
                    <a:pt x="90" y="60"/>
                  </a:lnTo>
                  <a:lnTo>
                    <a:pt x="88" y="58"/>
                  </a:lnTo>
                  <a:lnTo>
                    <a:pt x="86" y="56"/>
                  </a:lnTo>
                  <a:lnTo>
                    <a:pt x="82" y="54"/>
                  </a:lnTo>
                  <a:lnTo>
                    <a:pt x="78" y="50"/>
                  </a:lnTo>
                  <a:lnTo>
                    <a:pt x="74" y="48"/>
                  </a:lnTo>
                  <a:lnTo>
                    <a:pt x="70" y="46"/>
                  </a:lnTo>
                  <a:lnTo>
                    <a:pt x="68" y="44"/>
                  </a:lnTo>
                  <a:lnTo>
                    <a:pt x="66" y="42"/>
                  </a:lnTo>
                  <a:lnTo>
                    <a:pt x="66" y="42"/>
                  </a:lnTo>
                  <a:lnTo>
                    <a:pt x="64" y="40"/>
                  </a:lnTo>
                  <a:lnTo>
                    <a:pt x="64" y="40"/>
                  </a:lnTo>
                  <a:lnTo>
                    <a:pt x="64" y="38"/>
                  </a:lnTo>
                  <a:lnTo>
                    <a:pt x="62" y="36"/>
                  </a:lnTo>
                  <a:lnTo>
                    <a:pt x="62" y="32"/>
                  </a:lnTo>
                  <a:lnTo>
                    <a:pt x="60" y="30"/>
                  </a:lnTo>
                  <a:lnTo>
                    <a:pt x="60" y="24"/>
                  </a:lnTo>
                  <a:lnTo>
                    <a:pt x="60" y="22"/>
                  </a:lnTo>
                  <a:lnTo>
                    <a:pt x="60" y="18"/>
                  </a:lnTo>
                  <a:lnTo>
                    <a:pt x="60" y="16"/>
                  </a:lnTo>
                  <a:lnTo>
                    <a:pt x="58" y="12"/>
                  </a:lnTo>
                  <a:lnTo>
                    <a:pt x="58" y="10"/>
                  </a:lnTo>
                  <a:lnTo>
                    <a:pt x="58" y="8"/>
                  </a:lnTo>
                  <a:lnTo>
                    <a:pt x="56" y="6"/>
                  </a:lnTo>
                  <a:lnTo>
                    <a:pt x="56" y="4"/>
                  </a:lnTo>
                  <a:lnTo>
                    <a:pt x="56" y="4"/>
                  </a:lnTo>
                  <a:lnTo>
                    <a:pt x="56" y="2"/>
                  </a:lnTo>
                  <a:lnTo>
                    <a:pt x="54" y="2"/>
                  </a:lnTo>
                  <a:lnTo>
                    <a:pt x="54" y="2"/>
                  </a:lnTo>
                  <a:lnTo>
                    <a:pt x="54" y="2"/>
                  </a:lnTo>
                  <a:lnTo>
                    <a:pt x="52" y="2"/>
                  </a:lnTo>
                  <a:lnTo>
                    <a:pt x="50" y="4"/>
                  </a:lnTo>
                  <a:lnTo>
                    <a:pt x="50" y="4"/>
                  </a:lnTo>
                  <a:lnTo>
                    <a:pt x="48" y="4"/>
                  </a:lnTo>
                  <a:lnTo>
                    <a:pt x="48" y="6"/>
                  </a:lnTo>
                  <a:lnTo>
                    <a:pt x="46" y="6"/>
                  </a:lnTo>
                  <a:lnTo>
                    <a:pt x="46" y="8"/>
                  </a:lnTo>
                  <a:lnTo>
                    <a:pt x="46" y="8"/>
                  </a:lnTo>
                  <a:lnTo>
                    <a:pt x="44" y="8"/>
                  </a:lnTo>
                  <a:lnTo>
                    <a:pt x="44" y="10"/>
                  </a:lnTo>
                  <a:lnTo>
                    <a:pt x="44" y="12"/>
                  </a:lnTo>
                  <a:lnTo>
                    <a:pt x="44" y="14"/>
                  </a:lnTo>
                  <a:lnTo>
                    <a:pt x="44" y="16"/>
                  </a:lnTo>
                  <a:lnTo>
                    <a:pt x="44" y="18"/>
                  </a:lnTo>
                  <a:lnTo>
                    <a:pt x="42" y="20"/>
                  </a:lnTo>
                  <a:lnTo>
                    <a:pt x="42" y="20"/>
                  </a:lnTo>
                  <a:lnTo>
                    <a:pt x="42" y="20"/>
                  </a:lnTo>
                  <a:lnTo>
                    <a:pt x="40" y="20"/>
                  </a:lnTo>
                  <a:lnTo>
                    <a:pt x="40" y="20"/>
                  </a:lnTo>
                  <a:lnTo>
                    <a:pt x="38" y="22"/>
                  </a:lnTo>
                  <a:lnTo>
                    <a:pt x="38" y="22"/>
                  </a:lnTo>
                  <a:lnTo>
                    <a:pt x="34" y="22"/>
                  </a:lnTo>
                  <a:lnTo>
                    <a:pt x="30" y="22"/>
                  </a:lnTo>
                  <a:lnTo>
                    <a:pt x="28" y="20"/>
                  </a:lnTo>
                  <a:lnTo>
                    <a:pt x="26" y="20"/>
                  </a:lnTo>
                  <a:lnTo>
                    <a:pt x="22" y="20"/>
                  </a:lnTo>
                  <a:lnTo>
                    <a:pt x="22" y="18"/>
                  </a:lnTo>
                  <a:lnTo>
                    <a:pt x="20" y="14"/>
                  </a:lnTo>
                  <a:lnTo>
                    <a:pt x="18" y="10"/>
                  </a:lnTo>
                  <a:lnTo>
                    <a:pt x="18" y="8"/>
                  </a:lnTo>
                  <a:lnTo>
                    <a:pt x="16" y="8"/>
                  </a:lnTo>
                  <a:lnTo>
                    <a:pt x="16" y="6"/>
                  </a:lnTo>
                  <a:lnTo>
                    <a:pt x="14" y="4"/>
                  </a:lnTo>
                  <a:lnTo>
                    <a:pt x="10" y="2"/>
                  </a:lnTo>
                  <a:lnTo>
                    <a:pt x="6" y="0"/>
                  </a:lnTo>
                  <a:lnTo>
                    <a:pt x="4"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52" name="Freeform 77"/>
            <p:cNvSpPr>
              <a:spLocks/>
            </p:cNvSpPr>
            <p:nvPr/>
          </p:nvSpPr>
          <p:spPr bwMode="auto">
            <a:xfrm>
              <a:off x="7257372" y="3268758"/>
              <a:ext cx="28920" cy="53707"/>
            </a:xfrm>
            <a:custGeom>
              <a:avLst/>
              <a:gdLst>
                <a:gd name="T0" fmla="*/ 10 w 14"/>
                <a:gd name="T1" fmla="*/ 26 h 26"/>
                <a:gd name="T2" fmla="*/ 10 w 14"/>
                <a:gd name="T3" fmla="*/ 26 h 26"/>
                <a:gd name="T4" fmla="*/ 8 w 14"/>
                <a:gd name="T5" fmla="*/ 24 h 26"/>
                <a:gd name="T6" fmla="*/ 6 w 14"/>
                <a:gd name="T7" fmla="*/ 22 h 26"/>
                <a:gd name="T8" fmla="*/ 4 w 14"/>
                <a:gd name="T9" fmla="*/ 20 h 26"/>
                <a:gd name="T10" fmla="*/ 2 w 14"/>
                <a:gd name="T11" fmla="*/ 20 h 26"/>
                <a:gd name="T12" fmla="*/ 2 w 14"/>
                <a:gd name="T13" fmla="*/ 20 h 26"/>
                <a:gd name="T14" fmla="*/ 2 w 14"/>
                <a:gd name="T15" fmla="*/ 18 h 26"/>
                <a:gd name="T16" fmla="*/ 0 w 14"/>
                <a:gd name="T17" fmla="*/ 18 h 26"/>
                <a:gd name="T18" fmla="*/ 0 w 14"/>
                <a:gd name="T19" fmla="*/ 14 h 26"/>
                <a:gd name="T20" fmla="*/ 0 w 14"/>
                <a:gd name="T21" fmla="*/ 12 h 26"/>
                <a:gd name="T22" fmla="*/ 0 w 14"/>
                <a:gd name="T23" fmla="*/ 8 h 26"/>
                <a:gd name="T24" fmla="*/ 0 w 14"/>
                <a:gd name="T25" fmla="*/ 4 h 26"/>
                <a:gd name="T26" fmla="*/ 0 w 14"/>
                <a:gd name="T27" fmla="*/ 0 h 26"/>
                <a:gd name="T28" fmla="*/ 0 w 14"/>
                <a:gd name="T29" fmla="*/ 2 h 26"/>
                <a:gd name="T30" fmla="*/ 4 w 14"/>
                <a:gd name="T31" fmla="*/ 2 h 26"/>
                <a:gd name="T32" fmla="*/ 6 w 14"/>
                <a:gd name="T33" fmla="*/ 4 h 26"/>
                <a:gd name="T34" fmla="*/ 8 w 14"/>
                <a:gd name="T35" fmla="*/ 4 h 26"/>
                <a:gd name="T36" fmla="*/ 10 w 14"/>
                <a:gd name="T37" fmla="*/ 4 h 26"/>
                <a:gd name="T38" fmla="*/ 10 w 14"/>
                <a:gd name="T39" fmla="*/ 6 h 26"/>
                <a:gd name="T40" fmla="*/ 12 w 14"/>
                <a:gd name="T41" fmla="*/ 8 h 26"/>
                <a:gd name="T42" fmla="*/ 14 w 14"/>
                <a:gd name="T43" fmla="*/ 10 h 26"/>
                <a:gd name="T44" fmla="*/ 14 w 14"/>
                <a:gd name="T45" fmla="*/ 10 h 26"/>
                <a:gd name="T46" fmla="*/ 14 w 14"/>
                <a:gd name="T47" fmla="*/ 12 h 26"/>
                <a:gd name="T48" fmla="*/ 14 w 14"/>
                <a:gd name="T49" fmla="*/ 12 h 26"/>
                <a:gd name="T50" fmla="*/ 14 w 14"/>
                <a:gd name="T51" fmla="*/ 12 h 26"/>
                <a:gd name="T52" fmla="*/ 14 w 14"/>
                <a:gd name="T53" fmla="*/ 14 h 26"/>
                <a:gd name="T54" fmla="*/ 12 w 14"/>
                <a:gd name="T55" fmla="*/ 18 h 26"/>
                <a:gd name="T56" fmla="*/ 12 w 14"/>
                <a:gd name="T57" fmla="*/ 20 h 26"/>
                <a:gd name="T58" fmla="*/ 10 w 14"/>
                <a:gd name="T59" fmla="*/ 24 h 26"/>
                <a:gd name="T60" fmla="*/ 10 w 14"/>
                <a:gd name="T6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26">
                  <a:moveTo>
                    <a:pt x="10" y="26"/>
                  </a:moveTo>
                  <a:lnTo>
                    <a:pt x="10" y="26"/>
                  </a:lnTo>
                  <a:lnTo>
                    <a:pt x="8" y="24"/>
                  </a:lnTo>
                  <a:lnTo>
                    <a:pt x="6" y="22"/>
                  </a:lnTo>
                  <a:lnTo>
                    <a:pt x="4" y="20"/>
                  </a:lnTo>
                  <a:lnTo>
                    <a:pt x="2" y="20"/>
                  </a:lnTo>
                  <a:lnTo>
                    <a:pt x="2" y="20"/>
                  </a:lnTo>
                  <a:lnTo>
                    <a:pt x="2" y="18"/>
                  </a:lnTo>
                  <a:lnTo>
                    <a:pt x="0" y="18"/>
                  </a:lnTo>
                  <a:lnTo>
                    <a:pt x="0" y="14"/>
                  </a:lnTo>
                  <a:lnTo>
                    <a:pt x="0" y="12"/>
                  </a:lnTo>
                  <a:lnTo>
                    <a:pt x="0" y="8"/>
                  </a:lnTo>
                  <a:lnTo>
                    <a:pt x="0" y="4"/>
                  </a:lnTo>
                  <a:lnTo>
                    <a:pt x="0" y="0"/>
                  </a:lnTo>
                  <a:lnTo>
                    <a:pt x="0" y="2"/>
                  </a:lnTo>
                  <a:lnTo>
                    <a:pt x="4" y="2"/>
                  </a:lnTo>
                  <a:lnTo>
                    <a:pt x="6" y="4"/>
                  </a:lnTo>
                  <a:lnTo>
                    <a:pt x="8" y="4"/>
                  </a:lnTo>
                  <a:lnTo>
                    <a:pt x="10" y="4"/>
                  </a:lnTo>
                  <a:lnTo>
                    <a:pt x="10" y="6"/>
                  </a:lnTo>
                  <a:lnTo>
                    <a:pt x="12" y="8"/>
                  </a:lnTo>
                  <a:lnTo>
                    <a:pt x="14" y="10"/>
                  </a:lnTo>
                  <a:lnTo>
                    <a:pt x="14" y="10"/>
                  </a:lnTo>
                  <a:lnTo>
                    <a:pt x="14" y="12"/>
                  </a:lnTo>
                  <a:lnTo>
                    <a:pt x="14" y="12"/>
                  </a:lnTo>
                  <a:lnTo>
                    <a:pt x="14" y="12"/>
                  </a:lnTo>
                  <a:lnTo>
                    <a:pt x="14" y="14"/>
                  </a:lnTo>
                  <a:lnTo>
                    <a:pt x="12" y="18"/>
                  </a:lnTo>
                  <a:lnTo>
                    <a:pt x="12" y="20"/>
                  </a:lnTo>
                  <a:lnTo>
                    <a:pt x="10" y="24"/>
                  </a:lnTo>
                  <a:lnTo>
                    <a:pt x="10" y="26"/>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53" name="Freeform 78"/>
            <p:cNvSpPr>
              <a:spLocks/>
            </p:cNvSpPr>
            <p:nvPr/>
          </p:nvSpPr>
          <p:spPr bwMode="auto">
            <a:xfrm>
              <a:off x="7257372" y="3268758"/>
              <a:ext cx="28920" cy="53707"/>
            </a:xfrm>
            <a:custGeom>
              <a:avLst/>
              <a:gdLst>
                <a:gd name="T0" fmla="*/ 10 w 14"/>
                <a:gd name="T1" fmla="*/ 26 h 26"/>
                <a:gd name="T2" fmla="*/ 10 w 14"/>
                <a:gd name="T3" fmla="*/ 26 h 26"/>
                <a:gd name="T4" fmla="*/ 8 w 14"/>
                <a:gd name="T5" fmla="*/ 24 h 26"/>
                <a:gd name="T6" fmla="*/ 6 w 14"/>
                <a:gd name="T7" fmla="*/ 22 h 26"/>
                <a:gd name="T8" fmla="*/ 4 w 14"/>
                <a:gd name="T9" fmla="*/ 20 h 26"/>
                <a:gd name="T10" fmla="*/ 2 w 14"/>
                <a:gd name="T11" fmla="*/ 20 h 26"/>
                <a:gd name="T12" fmla="*/ 2 w 14"/>
                <a:gd name="T13" fmla="*/ 20 h 26"/>
                <a:gd name="T14" fmla="*/ 2 w 14"/>
                <a:gd name="T15" fmla="*/ 18 h 26"/>
                <a:gd name="T16" fmla="*/ 0 w 14"/>
                <a:gd name="T17" fmla="*/ 18 h 26"/>
                <a:gd name="T18" fmla="*/ 0 w 14"/>
                <a:gd name="T19" fmla="*/ 14 h 26"/>
                <a:gd name="T20" fmla="*/ 0 w 14"/>
                <a:gd name="T21" fmla="*/ 12 h 26"/>
                <a:gd name="T22" fmla="*/ 0 w 14"/>
                <a:gd name="T23" fmla="*/ 8 h 26"/>
                <a:gd name="T24" fmla="*/ 0 w 14"/>
                <a:gd name="T25" fmla="*/ 4 h 26"/>
                <a:gd name="T26" fmla="*/ 0 w 14"/>
                <a:gd name="T27" fmla="*/ 0 h 26"/>
                <a:gd name="T28" fmla="*/ 0 w 14"/>
                <a:gd name="T29" fmla="*/ 2 h 26"/>
                <a:gd name="T30" fmla="*/ 4 w 14"/>
                <a:gd name="T31" fmla="*/ 2 h 26"/>
                <a:gd name="T32" fmla="*/ 6 w 14"/>
                <a:gd name="T33" fmla="*/ 4 h 26"/>
                <a:gd name="T34" fmla="*/ 8 w 14"/>
                <a:gd name="T35" fmla="*/ 4 h 26"/>
                <a:gd name="T36" fmla="*/ 10 w 14"/>
                <a:gd name="T37" fmla="*/ 4 h 26"/>
                <a:gd name="T38" fmla="*/ 10 w 14"/>
                <a:gd name="T39" fmla="*/ 6 h 26"/>
                <a:gd name="T40" fmla="*/ 12 w 14"/>
                <a:gd name="T41" fmla="*/ 8 h 26"/>
                <a:gd name="T42" fmla="*/ 14 w 14"/>
                <a:gd name="T43" fmla="*/ 10 h 26"/>
                <a:gd name="T44" fmla="*/ 14 w 14"/>
                <a:gd name="T45" fmla="*/ 10 h 26"/>
                <a:gd name="T46" fmla="*/ 14 w 14"/>
                <a:gd name="T47" fmla="*/ 12 h 26"/>
                <a:gd name="T48" fmla="*/ 14 w 14"/>
                <a:gd name="T49" fmla="*/ 12 h 26"/>
                <a:gd name="T50" fmla="*/ 14 w 14"/>
                <a:gd name="T51" fmla="*/ 12 h 26"/>
                <a:gd name="T52" fmla="*/ 14 w 14"/>
                <a:gd name="T53" fmla="*/ 14 h 26"/>
                <a:gd name="T54" fmla="*/ 12 w 14"/>
                <a:gd name="T55" fmla="*/ 18 h 26"/>
                <a:gd name="T56" fmla="*/ 12 w 14"/>
                <a:gd name="T57" fmla="*/ 20 h 26"/>
                <a:gd name="T58" fmla="*/ 10 w 14"/>
                <a:gd name="T59" fmla="*/ 24 h 26"/>
                <a:gd name="T60" fmla="*/ 10 w 14"/>
                <a:gd name="T6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26">
                  <a:moveTo>
                    <a:pt x="10" y="26"/>
                  </a:moveTo>
                  <a:lnTo>
                    <a:pt x="10" y="26"/>
                  </a:lnTo>
                  <a:lnTo>
                    <a:pt x="8" y="24"/>
                  </a:lnTo>
                  <a:lnTo>
                    <a:pt x="6" y="22"/>
                  </a:lnTo>
                  <a:lnTo>
                    <a:pt x="4" y="20"/>
                  </a:lnTo>
                  <a:lnTo>
                    <a:pt x="2" y="20"/>
                  </a:lnTo>
                  <a:lnTo>
                    <a:pt x="2" y="20"/>
                  </a:lnTo>
                  <a:lnTo>
                    <a:pt x="2" y="18"/>
                  </a:lnTo>
                  <a:lnTo>
                    <a:pt x="0" y="18"/>
                  </a:lnTo>
                  <a:lnTo>
                    <a:pt x="0" y="14"/>
                  </a:lnTo>
                  <a:lnTo>
                    <a:pt x="0" y="12"/>
                  </a:lnTo>
                  <a:lnTo>
                    <a:pt x="0" y="8"/>
                  </a:lnTo>
                  <a:lnTo>
                    <a:pt x="0" y="4"/>
                  </a:lnTo>
                  <a:lnTo>
                    <a:pt x="0" y="0"/>
                  </a:lnTo>
                  <a:lnTo>
                    <a:pt x="0" y="2"/>
                  </a:lnTo>
                  <a:lnTo>
                    <a:pt x="4" y="2"/>
                  </a:lnTo>
                  <a:lnTo>
                    <a:pt x="6" y="4"/>
                  </a:lnTo>
                  <a:lnTo>
                    <a:pt x="8" y="4"/>
                  </a:lnTo>
                  <a:lnTo>
                    <a:pt x="10" y="4"/>
                  </a:lnTo>
                  <a:lnTo>
                    <a:pt x="10" y="6"/>
                  </a:lnTo>
                  <a:lnTo>
                    <a:pt x="12" y="8"/>
                  </a:lnTo>
                  <a:lnTo>
                    <a:pt x="14" y="10"/>
                  </a:lnTo>
                  <a:lnTo>
                    <a:pt x="14" y="10"/>
                  </a:lnTo>
                  <a:lnTo>
                    <a:pt x="14" y="12"/>
                  </a:lnTo>
                  <a:lnTo>
                    <a:pt x="14" y="12"/>
                  </a:lnTo>
                  <a:lnTo>
                    <a:pt x="14" y="12"/>
                  </a:lnTo>
                  <a:lnTo>
                    <a:pt x="14" y="14"/>
                  </a:lnTo>
                  <a:lnTo>
                    <a:pt x="12" y="18"/>
                  </a:lnTo>
                  <a:lnTo>
                    <a:pt x="12" y="20"/>
                  </a:lnTo>
                  <a:lnTo>
                    <a:pt x="10" y="24"/>
                  </a:lnTo>
                  <a:lnTo>
                    <a:pt x="10" y="26"/>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54" name="Freeform 79"/>
            <p:cNvSpPr>
              <a:spLocks/>
            </p:cNvSpPr>
            <p:nvPr/>
          </p:nvSpPr>
          <p:spPr bwMode="auto">
            <a:xfrm>
              <a:off x="7257372" y="3268758"/>
              <a:ext cx="28920" cy="53707"/>
            </a:xfrm>
            <a:custGeom>
              <a:avLst/>
              <a:gdLst>
                <a:gd name="T0" fmla="*/ 10 w 14"/>
                <a:gd name="T1" fmla="*/ 26 h 26"/>
                <a:gd name="T2" fmla="*/ 10 w 14"/>
                <a:gd name="T3" fmla="*/ 26 h 26"/>
                <a:gd name="T4" fmla="*/ 8 w 14"/>
                <a:gd name="T5" fmla="*/ 24 h 26"/>
                <a:gd name="T6" fmla="*/ 6 w 14"/>
                <a:gd name="T7" fmla="*/ 22 h 26"/>
                <a:gd name="T8" fmla="*/ 4 w 14"/>
                <a:gd name="T9" fmla="*/ 20 h 26"/>
                <a:gd name="T10" fmla="*/ 2 w 14"/>
                <a:gd name="T11" fmla="*/ 20 h 26"/>
                <a:gd name="T12" fmla="*/ 2 w 14"/>
                <a:gd name="T13" fmla="*/ 20 h 26"/>
                <a:gd name="T14" fmla="*/ 2 w 14"/>
                <a:gd name="T15" fmla="*/ 18 h 26"/>
                <a:gd name="T16" fmla="*/ 0 w 14"/>
                <a:gd name="T17" fmla="*/ 18 h 26"/>
                <a:gd name="T18" fmla="*/ 0 w 14"/>
                <a:gd name="T19" fmla="*/ 14 h 26"/>
                <a:gd name="T20" fmla="*/ 0 w 14"/>
                <a:gd name="T21" fmla="*/ 12 h 26"/>
                <a:gd name="T22" fmla="*/ 0 w 14"/>
                <a:gd name="T23" fmla="*/ 8 h 26"/>
                <a:gd name="T24" fmla="*/ 0 w 14"/>
                <a:gd name="T25" fmla="*/ 4 h 26"/>
                <a:gd name="T26" fmla="*/ 0 w 14"/>
                <a:gd name="T27" fmla="*/ 0 h 26"/>
                <a:gd name="T28" fmla="*/ 0 w 14"/>
                <a:gd name="T29" fmla="*/ 2 h 26"/>
                <a:gd name="T30" fmla="*/ 4 w 14"/>
                <a:gd name="T31" fmla="*/ 2 h 26"/>
                <a:gd name="T32" fmla="*/ 6 w 14"/>
                <a:gd name="T33" fmla="*/ 4 h 26"/>
                <a:gd name="T34" fmla="*/ 8 w 14"/>
                <a:gd name="T35" fmla="*/ 4 h 26"/>
                <a:gd name="T36" fmla="*/ 10 w 14"/>
                <a:gd name="T37" fmla="*/ 4 h 26"/>
                <a:gd name="T38" fmla="*/ 10 w 14"/>
                <a:gd name="T39" fmla="*/ 6 h 26"/>
                <a:gd name="T40" fmla="*/ 12 w 14"/>
                <a:gd name="T41" fmla="*/ 8 h 26"/>
                <a:gd name="T42" fmla="*/ 14 w 14"/>
                <a:gd name="T43" fmla="*/ 10 h 26"/>
                <a:gd name="T44" fmla="*/ 14 w 14"/>
                <a:gd name="T45" fmla="*/ 10 h 26"/>
                <a:gd name="T46" fmla="*/ 14 w 14"/>
                <a:gd name="T47" fmla="*/ 12 h 26"/>
                <a:gd name="T48" fmla="*/ 14 w 14"/>
                <a:gd name="T49" fmla="*/ 12 h 26"/>
                <a:gd name="T50" fmla="*/ 14 w 14"/>
                <a:gd name="T51" fmla="*/ 12 h 26"/>
                <a:gd name="T52" fmla="*/ 14 w 14"/>
                <a:gd name="T53" fmla="*/ 14 h 26"/>
                <a:gd name="T54" fmla="*/ 12 w 14"/>
                <a:gd name="T55" fmla="*/ 18 h 26"/>
                <a:gd name="T56" fmla="*/ 12 w 14"/>
                <a:gd name="T57" fmla="*/ 20 h 26"/>
                <a:gd name="T58" fmla="*/ 10 w 14"/>
                <a:gd name="T59" fmla="*/ 24 h 26"/>
                <a:gd name="T60" fmla="*/ 10 w 14"/>
                <a:gd name="T6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26">
                  <a:moveTo>
                    <a:pt x="10" y="26"/>
                  </a:moveTo>
                  <a:lnTo>
                    <a:pt x="10" y="26"/>
                  </a:lnTo>
                  <a:lnTo>
                    <a:pt x="8" y="24"/>
                  </a:lnTo>
                  <a:lnTo>
                    <a:pt x="6" y="22"/>
                  </a:lnTo>
                  <a:lnTo>
                    <a:pt x="4" y="20"/>
                  </a:lnTo>
                  <a:lnTo>
                    <a:pt x="2" y="20"/>
                  </a:lnTo>
                  <a:lnTo>
                    <a:pt x="2" y="20"/>
                  </a:lnTo>
                  <a:lnTo>
                    <a:pt x="2" y="18"/>
                  </a:lnTo>
                  <a:lnTo>
                    <a:pt x="0" y="18"/>
                  </a:lnTo>
                  <a:lnTo>
                    <a:pt x="0" y="14"/>
                  </a:lnTo>
                  <a:lnTo>
                    <a:pt x="0" y="12"/>
                  </a:lnTo>
                  <a:lnTo>
                    <a:pt x="0" y="8"/>
                  </a:lnTo>
                  <a:lnTo>
                    <a:pt x="0" y="4"/>
                  </a:lnTo>
                  <a:lnTo>
                    <a:pt x="0" y="0"/>
                  </a:lnTo>
                  <a:lnTo>
                    <a:pt x="0" y="2"/>
                  </a:lnTo>
                  <a:lnTo>
                    <a:pt x="4" y="2"/>
                  </a:lnTo>
                  <a:lnTo>
                    <a:pt x="6" y="4"/>
                  </a:lnTo>
                  <a:lnTo>
                    <a:pt x="8" y="4"/>
                  </a:lnTo>
                  <a:lnTo>
                    <a:pt x="10" y="4"/>
                  </a:lnTo>
                  <a:lnTo>
                    <a:pt x="10" y="6"/>
                  </a:lnTo>
                  <a:lnTo>
                    <a:pt x="12" y="8"/>
                  </a:lnTo>
                  <a:lnTo>
                    <a:pt x="14" y="10"/>
                  </a:lnTo>
                  <a:lnTo>
                    <a:pt x="14" y="10"/>
                  </a:lnTo>
                  <a:lnTo>
                    <a:pt x="14" y="12"/>
                  </a:lnTo>
                  <a:lnTo>
                    <a:pt x="14" y="12"/>
                  </a:lnTo>
                  <a:lnTo>
                    <a:pt x="14" y="12"/>
                  </a:lnTo>
                  <a:lnTo>
                    <a:pt x="14" y="14"/>
                  </a:lnTo>
                  <a:lnTo>
                    <a:pt x="12" y="18"/>
                  </a:lnTo>
                  <a:lnTo>
                    <a:pt x="12" y="20"/>
                  </a:lnTo>
                  <a:lnTo>
                    <a:pt x="10" y="24"/>
                  </a:lnTo>
                  <a:lnTo>
                    <a:pt x="10" y="26"/>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55" name="Freeform 80"/>
            <p:cNvSpPr>
              <a:spLocks/>
            </p:cNvSpPr>
            <p:nvPr/>
          </p:nvSpPr>
          <p:spPr bwMode="auto">
            <a:xfrm>
              <a:off x="7257372" y="3268758"/>
              <a:ext cx="28920" cy="53707"/>
            </a:xfrm>
            <a:custGeom>
              <a:avLst/>
              <a:gdLst>
                <a:gd name="T0" fmla="*/ 10 w 14"/>
                <a:gd name="T1" fmla="*/ 26 h 26"/>
                <a:gd name="T2" fmla="*/ 10 w 14"/>
                <a:gd name="T3" fmla="*/ 26 h 26"/>
                <a:gd name="T4" fmla="*/ 8 w 14"/>
                <a:gd name="T5" fmla="*/ 24 h 26"/>
                <a:gd name="T6" fmla="*/ 6 w 14"/>
                <a:gd name="T7" fmla="*/ 22 h 26"/>
                <a:gd name="T8" fmla="*/ 4 w 14"/>
                <a:gd name="T9" fmla="*/ 20 h 26"/>
                <a:gd name="T10" fmla="*/ 2 w 14"/>
                <a:gd name="T11" fmla="*/ 20 h 26"/>
                <a:gd name="T12" fmla="*/ 2 w 14"/>
                <a:gd name="T13" fmla="*/ 20 h 26"/>
                <a:gd name="T14" fmla="*/ 2 w 14"/>
                <a:gd name="T15" fmla="*/ 18 h 26"/>
                <a:gd name="T16" fmla="*/ 0 w 14"/>
                <a:gd name="T17" fmla="*/ 18 h 26"/>
                <a:gd name="T18" fmla="*/ 0 w 14"/>
                <a:gd name="T19" fmla="*/ 14 h 26"/>
                <a:gd name="T20" fmla="*/ 0 w 14"/>
                <a:gd name="T21" fmla="*/ 12 h 26"/>
                <a:gd name="T22" fmla="*/ 0 w 14"/>
                <a:gd name="T23" fmla="*/ 8 h 26"/>
                <a:gd name="T24" fmla="*/ 0 w 14"/>
                <a:gd name="T25" fmla="*/ 4 h 26"/>
                <a:gd name="T26" fmla="*/ 0 w 14"/>
                <a:gd name="T27" fmla="*/ 0 h 26"/>
                <a:gd name="T28" fmla="*/ 0 w 14"/>
                <a:gd name="T29" fmla="*/ 2 h 26"/>
                <a:gd name="T30" fmla="*/ 4 w 14"/>
                <a:gd name="T31" fmla="*/ 2 h 26"/>
                <a:gd name="T32" fmla="*/ 6 w 14"/>
                <a:gd name="T33" fmla="*/ 4 h 26"/>
                <a:gd name="T34" fmla="*/ 8 w 14"/>
                <a:gd name="T35" fmla="*/ 4 h 26"/>
                <a:gd name="T36" fmla="*/ 10 w 14"/>
                <a:gd name="T37" fmla="*/ 4 h 26"/>
                <a:gd name="T38" fmla="*/ 10 w 14"/>
                <a:gd name="T39" fmla="*/ 6 h 26"/>
                <a:gd name="T40" fmla="*/ 12 w 14"/>
                <a:gd name="T41" fmla="*/ 8 h 26"/>
                <a:gd name="T42" fmla="*/ 14 w 14"/>
                <a:gd name="T43" fmla="*/ 10 h 26"/>
                <a:gd name="T44" fmla="*/ 14 w 14"/>
                <a:gd name="T45" fmla="*/ 10 h 26"/>
                <a:gd name="T46" fmla="*/ 14 w 14"/>
                <a:gd name="T47" fmla="*/ 12 h 26"/>
                <a:gd name="T48" fmla="*/ 14 w 14"/>
                <a:gd name="T49" fmla="*/ 12 h 26"/>
                <a:gd name="T50" fmla="*/ 14 w 14"/>
                <a:gd name="T51" fmla="*/ 12 h 26"/>
                <a:gd name="T52" fmla="*/ 14 w 14"/>
                <a:gd name="T53" fmla="*/ 14 h 26"/>
                <a:gd name="T54" fmla="*/ 12 w 14"/>
                <a:gd name="T55" fmla="*/ 18 h 26"/>
                <a:gd name="T56" fmla="*/ 12 w 14"/>
                <a:gd name="T57" fmla="*/ 20 h 26"/>
                <a:gd name="T58" fmla="*/ 10 w 14"/>
                <a:gd name="T59" fmla="*/ 24 h 26"/>
                <a:gd name="T60" fmla="*/ 10 w 14"/>
                <a:gd name="T6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26">
                  <a:moveTo>
                    <a:pt x="10" y="26"/>
                  </a:moveTo>
                  <a:lnTo>
                    <a:pt x="10" y="26"/>
                  </a:lnTo>
                  <a:lnTo>
                    <a:pt x="8" y="24"/>
                  </a:lnTo>
                  <a:lnTo>
                    <a:pt x="6" y="22"/>
                  </a:lnTo>
                  <a:lnTo>
                    <a:pt x="4" y="20"/>
                  </a:lnTo>
                  <a:lnTo>
                    <a:pt x="2" y="20"/>
                  </a:lnTo>
                  <a:lnTo>
                    <a:pt x="2" y="20"/>
                  </a:lnTo>
                  <a:lnTo>
                    <a:pt x="2" y="18"/>
                  </a:lnTo>
                  <a:lnTo>
                    <a:pt x="0" y="18"/>
                  </a:lnTo>
                  <a:lnTo>
                    <a:pt x="0" y="14"/>
                  </a:lnTo>
                  <a:lnTo>
                    <a:pt x="0" y="12"/>
                  </a:lnTo>
                  <a:lnTo>
                    <a:pt x="0" y="8"/>
                  </a:lnTo>
                  <a:lnTo>
                    <a:pt x="0" y="4"/>
                  </a:lnTo>
                  <a:lnTo>
                    <a:pt x="0" y="0"/>
                  </a:lnTo>
                  <a:lnTo>
                    <a:pt x="0" y="2"/>
                  </a:lnTo>
                  <a:lnTo>
                    <a:pt x="4" y="2"/>
                  </a:lnTo>
                  <a:lnTo>
                    <a:pt x="6" y="4"/>
                  </a:lnTo>
                  <a:lnTo>
                    <a:pt x="8" y="4"/>
                  </a:lnTo>
                  <a:lnTo>
                    <a:pt x="10" y="4"/>
                  </a:lnTo>
                  <a:lnTo>
                    <a:pt x="10" y="6"/>
                  </a:lnTo>
                  <a:lnTo>
                    <a:pt x="12" y="8"/>
                  </a:lnTo>
                  <a:lnTo>
                    <a:pt x="14" y="10"/>
                  </a:lnTo>
                  <a:lnTo>
                    <a:pt x="14" y="10"/>
                  </a:lnTo>
                  <a:lnTo>
                    <a:pt x="14" y="12"/>
                  </a:lnTo>
                  <a:lnTo>
                    <a:pt x="14" y="12"/>
                  </a:lnTo>
                  <a:lnTo>
                    <a:pt x="14" y="12"/>
                  </a:lnTo>
                  <a:lnTo>
                    <a:pt x="14" y="14"/>
                  </a:lnTo>
                  <a:lnTo>
                    <a:pt x="12" y="18"/>
                  </a:lnTo>
                  <a:lnTo>
                    <a:pt x="12" y="20"/>
                  </a:lnTo>
                  <a:lnTo>
                    <a:pt x="10" y="24"/>
                  </a:lnTo>
                  <a:lnTo>
                    <a:pt x="10" y="26"/>
                  </a:lnTo>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56" name="Freeform 81"/>
            <p:cNvSpPr>
              <a:spLocks/>
            </p:cNvSpPr>
            <p:nvPr/>
          </p:nvSpPr>
          <p:spPr bwMode="auto">
            <a:xfrm>
              <a:off x="7257372" y="3268758"/>
              <a:ext cx="28920" cy="53707"/>
            </a:xfrm>
            <a:custGeom>
              <a:avLst/>
              <a:gdLst>
                <a:gd name="T0" fmla="*/ 10 w 14"/>
                <a:gd name="T1" fmla="*/ 26 h 26"/>
                <a:gd name="T2" fmla="*/ 10 w 14"/>
                <a:gd name="T3" fmla="*/ 26 h 26"/>
                <a:gd name="T4" fmla="*/ 8 w 14"/>
                <a:gd name="T5" fmla="*/ 24 h 26"/>
                <a:gd name="T6" fmla="*/ 6 w 14"/>
                <a:gd name="T7" fmla="*/ 22 h 26"/>
                <a:gd name="T8" fmla="*/ 4 w 14"/>
                <a:gd name="T9" fmla="*/ 20 h 26"/>
                <a:gd name="T10" fmla="*/ 2 w 14"/>
                <a:gd name="T11" fmla="*/ 20 h 26"/>
                <a:gd name="T12" fmla="*/ 2 w 14"/>
                <a:gd name="T13" fmla="*/ 20 h 26"/>
                <a:gd name="T14" fmla="*/ 2 w 14"/>
                <a:gd name="T15" fmla="*/ 18 h 26"/>
                <a:gd name="T16" fmla="*/ 0 w 14"/>
                <a:gd name="T17" fmla="*/ 18 h 26"/>
                <a:gd name="T18" fmla="*/ 0 w 14"/>
                <a:gd name="T19" fmla="*/ 14 h 26"/>
                <a:gd name="T20" fmla="*/ 0 w 14"/>
                <a:gd name="T21" fmla="*/ 12 h 26"/>
                <a:gd name="T22" fmla="*/ 0 w 14"/>
                <a:gd name="T23" fmla="*/ 8 h 26"/>
                <a:gd name="T24" fmla="*/ 0 w 14"/>
                <a:gd name="T25" fmla="*/ 4 h 26"/>
                <a:gd name="T26" fmla="*/ 0 w 14"/>
                <a:gd name="T27" fmla="*/ 0 h 26"/>
                <a:gd name="T28" fmla="*/ 0 w 14"/>
                <a:gd name="T29" fmla="*/ 2 h 26"/>
                <a:gd name="T30" fmla="*/ 4 w 14"/>
                <a:gd name="T31" fmla="*/ 2 h 26"/>
                <a:gd name="T32" fmla="*/ 6 w 14"/>
                <a:gd name="T33" fmla="*/ 4 h 26"/>
                <a:gd name="T34" fmla="*/ 8 w 14"/>
                <a:gd name="T35" fmla="*/ 4 h 26"/>
                <a:gd name="T36" fmla="*/ 10 w 14"/>
                <a:gd name="T37" fmla="*/ 4 h 26"/>
                <a:gd name="T38" fmla="*/ 10 w 14"/>
                <a:gd name="T39" fmla="*/ 6 h 26"/>
                <a:gd name="T40" fmla="*/ 12 w 14"/>
                <a:gd name="T41" fmla="*/ 8 h 26"/>
                <a:gd name="T42" fmla="*/ 14 w 14"/>
                <a:gd name="T43" fmla="*/ 10 h 26"/>
                <a:gd name="T44" fmla="*/ 14 w 14"/>
                <a:gd name="T45" fmla="*/ 10 h 26"/>
                <a:gd name="T46" fmla="*/ 14 w 14"/>
                <a:gd name="T47" fmla="*/ 12 h 26"/>
                <a:gd name="T48" fmla="*/ 14 w 14"/>
                <a:gd name="T49" fmla="*/ 12 h 26"/>
                <a:gd name="T50" fmla="*/ 14 w 14"/>
                <a:gd name="T51" fmla="*/ 12 h 26"/>
                <a:gd name="T52" fmla="*/ 14 w 14"/>
                <a:gd name="T53" fmla="*/ 14 h 26"/>
                <a:gd name="T54" fmla="*/ 12 w 14"/>
                <a:gd name="T55" fmla="*/ 18 h 26"/>
                <a:gd name="T56" fmla="*/ 12 w 14"/>
                <a:gd name="T57" fmla="*/ 20 h 26"/>
                <a:gd name="T58" fmla="*/ 10 w 14"/>
                <a:gd name="T59" fmla="*/ 24 h 26"/>
                <a:gd name="T60" fmla="*/ 10 w 14"/>
                <a:gd name="T6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26">
                  <a:moveTo>
                    <a:pt x="10" y="26"/>
                  </a:moveTo>
                  <a:lnTo>
                    <a:pt x="10" y="26"/>
                  </a:lnTo>
                  <a:lnTo>
                    <a:pt x="8" y="24"/>
                  </a:lnTo>
                  <a:lnTo>
                    <a:pt x="6" y="22"/>
                  </a:lnTo>
                  <a:lnTo>
                    <a:pt x="4" y="20"/>
                  </a:lnTo>
                  <a:lnTo>
                    <a:pt x="2" y="20"/>
                  </a:lnTo>
                  <a:lnTo>
                    <a:pt x="2" y="20"/>
                  </a:lnTo>
                  <a:lnTo>
                    <a:pt x="2" y="18"/>
                  </a:lnTo>
                  <a:lnTo>
                    <a:pt x="0" y="18"/>
                  </a:lnTo>
                  <a:lnTo>
                    <a:pt x="0" y="14"/>
                  </a:lnTo>
                  <a:lnTo>
                    <a:pt x="0" y="12"/>
                  </a:lnTo>
                  <a:lnTo>
                    <a:pt x="0" y="8"/>
                  </a:lnTo>
                  <a:lnTo>
                    <a:pt x="0" y="4"/>
                  </a:lnTo>
                  <a:lnTo>
                    <a:pt x="0" y="0"/>
                  </a:lnTo>
                  <a:lnTo>
                    <a:pt x="0" y="2"/>
                  </a:lnTo>
                  <a:lnTo>
                    <a:pt x="4" y="2"/>
                  </a:lnTo>
                  <a:lnTo>
                    <a:pt x="6" y="4"/>
                  </a:lnTo>
                  <a:lnTo>
                    <a:pt x="8" y="4"/>
                  </a:lnTo>
                  <a:lnTo>
                    <a:pt x="10" y="4"/>
                  </a:lnTo>
                  <a:lnTo>
                    <a:pt x="10" y="6"/>
                  </a:lnTo>
                  <a:lnTo>
                    <a:pt x="12" y="8"/>
                  </a:lnTo>
                  <a:lnTo>
                    <a:pt x="14" y="10"/>
                  </a:lnTo>
                  <a:lnTo>
                    <a:pt x="14" y="10"/>
                  </a:lnTo>
                  <a:lnTo>
                    <a:pt x="14" y="12"/>
                  </a:lnTo>
                  <a:lnTo>
                    <a:pt x="14" y="12"/>
                  </a:lnTo>
                  <a:lnTo>
                    <a:pt x="14" y="12"/>
                  </a:lnTo>
                  <a:lnTo>
                    <a:pt x="14" y="14"/>
                  </a:lnTo>
                  <a:lnTo>
                    <a:pt x="12" y="18"/>
                  </a:lnTo>
                  <a:lnTo>
                    <a:pt x="12" y="20"/>
                  </a:lnTo>
                  <a:lnTo>
                    <a:pt x="10" y="24"/>
                  </a:lnTo>
                  <a:lnTo>
                    <a:pt x="10" y="26"/>
                  </a:lnTo>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57" name="Freeform 82"/>
            <p:cNvSpPr>
              <a:spLocks/>
            </p:cNvSpPr>
            <p:nvPr/>
          </p:nvSpPr>
          <p:spPr bwMode="auto">
            <a:xfrm>
              <a:off x="7311081" y="3326595"/>
              <a:ext cx="227230" cy="293321"/>
            </a:xfrm>
            <a:custGeom>
              <a:avLst/>
              <a:gdLst>
                <a:gd name="T0" fmla="*/ 40 w 110"/>
                <a:gd name="T1" fmla="*/ 36 h 142"/>
                <a:gd name="T2" fmla="*/ 50 w 110"/>
                <a:gd name="T3" fmla="*/ 46 h 142"/>
                <a:gd name="T4" fmla="*/ 52 w 110"/>
                <a:gd name="T5" fmla="*/ 50 h 142"/>
                <a:gd name="T6" fmla="*/ 52 w 110"/>
                <a:gd name="T7" fmla="*/ 56 h 142"/>
                <a:gd name="T8" fmla="*/ 52 w 110"/>
                <a:gd name="T9" fmla="*/ 64 h 142"/>
                <a:gd name="T10" fmla="*/ 50 w 110"/>
                <a:gd name="T11" fmla="*/ 72 h 142"/>
                <a:gd name="T12" fmla="*/ 48 w 110"/>
                <a:gd name="T13" fmla="*/ 82 h 142"/>
                <a:gd name="T14" fmla="*/ 44 w 110"/>
                <a:gd name="T15" fmla="*/ 88 h 142"/>
                <a:gd name="T16" fmla="*/ 40 w 110"/>
                <a:gd name="T17" fmla="*/ 92 h 142"/>
                <a:gd name="T18" fmla="*/ 34 w 110"/>
                <a:gd name="T19" fmla="*/ 96 h 142"/>
                <a:gd name="T20" fmla="*/ 26 w 110"/>
                <a:gd name="T21" fmla="*/ 98 h 142"/>
                <a:gd name="T22" fmla="*/ 12 w 110"/>
                <a:gd name="T23" fmla="*/ 100 h 142"/>
                <a:gd name="T24" fmla="*/ 2 w 110"/>
                <a:gd name="T25" fmla="*/ 108 h 142"/>
                <a:gd name="T26" fmla="*/ 16 w 110"/>
                <a:gd name="T27" fmla="*/ 142 h 142"/>
                <a:gd name="T28" fmla="*/ 26 w 110"/>
                <a:gd name="T29" fmla="*/ 140 h 142"/>
                <a:gd name="T30" fmla="*/ 36 w 110"/>
                <a:gd name="T31" fmla="*/ 138 h 142"/>
                <a:gd name="T32" fmla="*/ 40 w 110"/>
                <a:gd name="T33" fmla="*/ 138 h 142"/>
                <a:gd name="T34" fmla="*/ 42 w 110"/>
                <a:gd name="T35" fmla="*/ 134 h 142"/>
                <a:gd name="T36" fmla="*/ 46 w 110"/>
                <a:gd name="T37" fmla="*/ 128 h 142"/>
                <a:gd name="T38" fmla="*/ 48 w 110"/>
                <a:gd name="T39" fmla="*/ 122 h 142"/>
                <a:gd name="T40" fmla="*/ 52 w 110"/>
                <a:gd name="T41" fmla="*/ 122 h 142"/>
                <a:gd name="T42" fmla="*/ 58 w 110"/>
                <a:gd name="T43" fmla="*/ 120 h 142"/>
                <a:gd name="T44" fmla="*/ 62 w 110"/>
                <a:gd name="T45" fmla="*/ 118 h 142"/>
                <a:gd name="T46" fmla="*/ 68 w 110"/>
                <a:gd name="T47" fmla="*/ 112 h 142"/>
                <a:gd name="T48" fmla="*/ 70 w 110"/>
                <a:gd name="T49" fmla="*/ 110 h 142"/>
                <a:gd name="T50" fmla="*/ 74 w 110"/>
                <a:gd name="T51" fmla="*/ 108 h 142"/>
                <a:gd name="T52" fmla="*/ 82 w 110"/>
                <a:gd name="T53" fmla="*/ 108 h 142"/>
                <a:gd name="T54" fmla="*/ 84 w 110"/>
                <a:gd name="T55" fmla="*/ 106 h 142"/>
                <a:gd name="T56" fmla="*/ 86 w 110"/>
                <a:gd name="T57" fmla="*/ 104 h 142"/>
                <a:gd name="T58" fmla="*/ 88 w 110"/>
                <a:gd name="T59" fmla="*/ 98 h 142"/>
                <a:gd name="T60" fmla="*/ 88 w 110"/>
                <a:gd name="T61" fmla="*/ 88 h 142"/>
                <a:gd name="T62" fmla="*/ 88 w 110"/>
                <a:gd name="T63" fmla="*/ 80 h 142"/>
                <a:gd name="T64" fmla="*/ 88 w 110"/>
                <a:gd name="T65" fmla="*/ 76 h 142"/>
                <a:gd name="T66" fmla="*/ 92 w 110"/>
                <a:gd name="T67" fmla="*/ 70 h 142"/>
                <a:gd name="T68" fmla="*/ 96 w 110"/>
                <a:gd name="T69" fmla="*/ 68 h 142"/>
                <a:gd name="T70" fmla="*/ 102 w 110"/>
                <a:gd name="T71" fmla="*/ 64 h 142"/>
                <a:gd name="T72" fmla="*/ 104 w 110"/>
                <a:gd name="T73" fmla="*/ 62 h 142"/>
                <a:gd name="T74" fmla="*/ 106 w 110"/>
                <a:gd name="T75" fmla="*/ 60 h 142"/>
                <a:gd name="T76" fmla="*/ 110 w 110"/>
                <a:gd name="T77" fmla="*/ 48 h 142"/>
                <a:gd name="T78" fmla="*/ 110 w 110"/>
                <a:gd name="T79" fmla="*/ 42 h 142"/>
                <a:gd name="T80" fmla="*/ 110 w 110"/>
                <a:gd name="T81" fmla="*/ 36 h 142"/>
                <a:gd name="T82" fmla="*/ 108 w 110"/>
                <a:gd name="T83" fmla="*/ 34 h 142"/>
                <a:gd name="T84" fmla="*/ 106 w 110"/>
                <a:gd name="T85" fmla="*/ 32 h 142"/>
                <a:gd name="T86" fmla="*/ 100 w 110"/>
                <a:gd name="T87" fmla="*/ 32 h 142"/>
                <a:gd name="T88" fmla="*/ 98 w 110"/>
                <a:gd name="T89" fmla="*/ 30 h 142"/>
                <a:gd name="T90" fmla="*/ 96 w 110"/>
                <a:gd name="T91" fmla="*/ 28 h 142"/>
                <a:gd name="T92" fmla="*/ 96 w 110"/>
                <a:gd name="T93" fmla="*/ 26 h 142"/>
                <a:gd name="T94" fmla="*/ 96 w 110"/>
                <a:gd name="T95" fmla="*/ 18 h 142"/>
                <a:gd name="T96" fmla="*/ 96 w 110"/>
                <a:gd name="T97" fmla="*/ 16 h 142"/>
                <a:gd name="T98" fmla="*/ 94 w 110"/>
                <a:gd name="T99" fmla="*/ 14 h 142"/>
                <a:gd name="T100" fmla="*/ 88 w 110"/>
                <a:gd name="T101" fmla="*/ 14 h 142"/>
                <a:gd name="T102" fmla="*/ 80 w 110"/>
                <a:gd name="T103" fmla="*/ 14 h 142"/>
                <a:gd name="T104" fmla="*/ 72 w 110"/>
                <a:gd name="T105" fmla="*/ 14 h 142"/>
                <a:gd name="T106" fmla="*/ 70 w 110"/>
                <a:gd name="T107" fmla="*/ 12 h 142"/>
                <a:gd name="T108" fmla="*/ 66 w 110"/>
                <a:gd name="T109" fmla="*/ 8 h 142"/>
                <a:gd name="T110" fmla="*/ 60 w 110"/>
                <a:gd name="T111"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0" h="142">
                  <a:moveTo>
                    <a:pt x="40" y="34"/>
                  </a:moveTo>
                  <a:lnTo>
                    <a:pt x="40" y="34"/>
                  </a:lnTo>
                  <a:lnTo>
                    <a:pt x="40" y="36"/>
                  </a:lnTo>
                  <a:lnTo>
                    <a:pt x="44" y="40"/>
                  </a:lnTo>
                  <a:lnTo>
                    <a:pt x="48" y="44"/>
                  </a:lnTo>
                  <a:lnTo>
                    <a:pt x="50" y="46"/>
                  </a:lnTo>
                  <a:lnTo>
                    <a:pt x="50" y="48"/>
                  </a:lnTo>
                  <a:lnTo>
                    <a:pt x="50" y="50"/>
                  </a:lnTo>
                  <a:lnTo>
                    <a:pt x="52" y="50"/>
                  </a:lnTo>
                  <a:lnTo>
                    <a:pt x="52" y="52"/>
                  </a:lnTo>
                  <a:lnTo>
                    <a:pt x="52" y="54"/>
                  </a:lnTo>
                  <a:lnTo>
                    <a:pt x="52" y="56"/>
                  </a:lnTo>
                  <a:lnTo>
                    <a:pt x="52" y="58"/>
                  </a:lnTo>
                  <a:lnTo>
                    <a:pt x="52" y="62"/>
                  </a:lnTo>
                  <a:lnTo>
                    <a:pt x="52" y="64"/>
                  </a:lnTo>
                  <a:lnTo>
                    <a:pt x="52" y="68"/>
                  </a:lnTo>
                  <a:lnTo>
                    <a:pt x="50" y="70"/>
                  </a:lnTo>
                  <a:lnTo>
                    <a:pt x="50" y="72"/>
                  </a:lnTo>
                  <a:lnTo>
                    <a:pt x="50" y="76"/>
                  </a:lnTo>
                  <a:lnTo>
                    <a:pt x="48" y="78"/>
                  </a:lnTo>
                  <a:lnTo>
                    <a:pt x="48" y="82"/>
                  </a:lnTo>
                  <a:lnTo>
                    <a:pt x="46" y="84"/>
                  </a:lnTo>
                  <a:lnTo>
                    <a:pt x="46" y="86"/>
                  </a:lnTo>
                  <a:lnTo>
                    <a:pt x="44" y="88"/>
                  </a:lnTo>
                  <a:lnTo>
                    <a:pt x="42" y="90"/>
                  </a:lnTo>
                  <a:lnTo>
                    <a:pt x="42" y="92"/>
                  </a:lnTo>
                  <a:lnTo>
                    <a:pt x="40" y="92"/>
                  </a:lnTo>
                  <a:lnTo>
                    <a:pt x="40" y="94"/>
                  </a:lnTo>
                  <a:lnTo>
                    <a:pt x="38" y="94"/>
                  </a:lnTo>
                  <a:lnTo>
                    <a:pt x="34" y="96"/>
                  </a:lnTo>
                  <a:lnTo>
                    <a:pt x="32" y="96"/>
                  </a:lnTo>
                  <a:lnTo>
                    <a:pt x="28" y="98"/>
                  </a:lnTo>
                  <a:lnTo>
                    <a:pt x="26" y="98"/>
                  </a:lnTo>
                  <a:lnTo>
                    <a:pt x="22" y="98"/>
                  </a:lnTo>
                  <a:lnTo>
                    <a:pt x="18" y="100"/>
                  </a:lnTo>
                  <a:lnTo>
                    <a:pt x="12" y="100"/>
                  </a:lnTo>
                  <a:lnTo>
                    <a:pt x="6" y="100"/>
                  </a:lnTo>
                  <a:lnTo>
                    <a:pt x="0" y="100"/>
                  </a:lnTo>
                  <a:lnTo>
                    <a:pt x="2" y="108"/>
                  </a:lnTo>
                  <a:lnTo>
                    <a:pt x="6" y="118"/>
                  </a:lnTo>
                  <a:lnTo>
                    <a:pt x="12" y="132"/>
                  </a:lnTo>
                  <a:lnTo>
                    <a:pt x="16" y="142"/>
                  </a:lnTo>
                  <a:lnTo>
                    <a:pt x="18" y="142"/>
                  </a:lnTo>
                  <a:lnTo>
                    <a:pt x="22" y="140"/>
                  </a:lnTo>
                  <a:lnTo>
                    <a:pt x="26" y="140"/>
                  </a:lnTo>
                  <a:lnTo>
                    <a:pt x="30" y="140"/>
                  </a:lnTo>
                  <a:lnTo>
                    <a:pt x="34" y="140"/>
                  </a:lnTo>
                  <a:lnTo>
                    <a:pt x="36" y="138"/>
                  </a:lnTo>
                  <a:lnTo>
                    <a:pt x="38" y="138"/>
                  </a:lnTo>
                  <a:lnTo>
                    <a:pt x="40" y="138"/>
                  </a:lnTo>
                  <a:lnTo>
                    <a:pt x="40" y="138"/>
                  </a:lnTo>
                  <a:lnTo>
                    <a:pt x="40" y="136"/>
                  </a:lnTo>
                  <a:lnTo>
                    <a:pt x="42" y="136"/>
                  </a:lnTo>
                  <a:lnTo>
                    <a:pt x="42" y="134"/>
                  </a:lnTo>
                  <a:lnTo>
                    <a:pt x="44" y="132"/>
                  </a:lnTo>
                  <a:lnTo>
                    <a:pt x="44" y="130"/>
                  </a:lnTo>
                  <a:lnTo>
                    <a:pt x="46" y="128"/>
                  </a:lnTo>
                  <a:lnTo>
                    <a:pt x="46" y="126"/>
                  </a:lnTo>
                  <a:lnTo>
                    <a:pt x="48" y="124"/>
                  </a:lnTo>
                  <a:lnTo>
                    <a:pt x="48" y="122"/>
                  </a:lnTo>
                  <a:lnTo>
                    <a:pt x="50" y="122"/>
                  </a:lnTo>
                  <a:lnTo>
                    <a:pt x="50" y="122"/>
                  </a:lnTo>
                  <a:lnTo>
                    <a:pt x="52" y="122"/>
                  </a:lnTo>
                  <a:lnTo>
                    <a:pt x="54" y="120"/>
                  </a:lnTo>
                  <a:lnTo>
                    <a:pt x="56" y="120"/>
                  </a:lnTo>
                  <a:lnTo>
                    <a:pt x="58" y="120"/>
                  </a:lnTo>
                  <a:lnTo>
                    <a:pt x="60" y="120"/>
                  </a:lnTo>
                  <a:lnTo>
                    <a:pt x="62" y="118"/>
                  </a:lnTo>
                  <a:lnTo>
                    <a:pt x="62" y="118"/>
                  </a:lnTo>
                  <a:lnTo>
                    <a:pt x="64" y="116"/>
                  </a:lnTo>
                  <a:lnTo>
                    <a:pt x="66" y="114"/>
                  </a:lnTo>
                  <a:lnTo>
                    <a:pt x="68" y="112"/>
                  </a:lnTo>
                  <a:lnTo>
                    <a:pt x="68" y="110"/>
                  </a:lnTo>
                  <a:lnTo>
                    <a:pt x="70" y="110"/>
                  </a:lnTo>
                  <a:lnTo>
                    <a:pt x="70" y="110"/>
                  </a:lnTo>
                  <a:lnTo>
                    <a:pt x="70" y="108"/>
                  </a:lnTo>
                  <a:lnTo>
                    <a:pt x="72" y="108"/>
                  </a:lnTo>
                  <a:lnTo>
                    <a:pt x="74" y="108"/>
                  </a:lnTo>
                  <a:lnTo>
                    <a:pt x="78" y="108"/>
                  </a:lnTo>
                  <a:lnTo>
                    <a:pt x="80" y="108"/>
                  </a:lnTo>
                  <a:lnTo>
                    <a:pt x="82" y="108"/>
                  </a:lnTo>
                  <a:lnTo>
                    <a:pt x="84" y="108"/>
                  </a:lnTo>
                  <a:lnTo>
                    <a:pt x="84" y="106"/>
                  </a:lnTo>
                  <a:lnTo>
                    <a:pt x="84" y="106"/>
                  </a:lnTo>
                  <a:lnTo>
                    <a:pt x="86" y="106"/>
                  </a:lnTo>
                  <a:lnTo>
                    <a:pt x="86" y="104"/>
                  </a:lnTo>
                  <a:lnTo>
                    <a:pt x="86" y="104"/>
                  </a:lnTo>
                  <a:lnTo>
                    <a:pt x="86" y="102"/>
                  </a:lnTo>
                  <a:lnTo>
                    <a:pt x="88" y="100"/>
                  </a:lnTo>
                  <a:lnTo>
                    <a:pt x="88" y="98"/>
                  </a:lnTo>
                  <a:lnTo>
                    <a:pt x="88" y="96"/>
                  </a:lnTo>
                  <a:lnTo>
                    <a:pt x="88" y="92"/>
                  </a:lnTo>
                  <a:lnTo>
                    <a:pt x="88" y="88"/>
                  </a:lnTo>
                  <a:lnTo>
                    <a:pt x="88" y="84"/>
                  </a:lnTo>
                  <a:lnTo>
                    <a:pt x="88" y="82"/>
                  </a:lnTo>
                  <a:lnTo>
                    <a:pt x="88" y="80"/>
                  </a:lnTo>
                  <a:lnTo>
                    <a:pt x="88" y="80"/>
                  </a:lnTo>
                  <a:lnTo>
                    <a:pt x="88" y="78"/>
                  </a:lnTo>
                  <a:lnTo>
                    <a:pt x="88" y="76"/>
                  </a:lnTo>
                  <a:lnTo>
                    <a:pt x="88" y="76"/>
                  </a:lnTo>
                  <a:lnTo>
                    <a:pt x="90" y="72"/>
                  </a:lnTo>
                  <a:lnTo>
                    <a:pt x="92" y="70"/>
                  </a:lnTo>
                  <a:lnTo>
                    <a:pt x="94" y="68"/>
                  </a:lnTo>
                  <a:lnTo>
                    <a:pt x="94" y="68"/>
                  </a:lnTo>
                  <a:lnTo>
                    <a:pt x="96" y="68"/>
                  </a:lnTo>
                  <a:lnTo>
                    <a:pt x="96" y="66"/>
                  </a:lnTo>
                  <a:lnTo>
                    <a:pt x="100" y="64"/>
                  </a:lnTo>
                  <a:lnTo>
                    <a:pt x="102" y="64"/>
                  </a:lnTo>
                  <a:lnTo>
                    <a:pt x="104" y="64"/>
                  </a:lnTo>
                  <a:lnTo>
                    <a:pt x="104" y="62"/>
                  </a:lnTo>
                  <a:lnTo>
                    <a:pt x="104" y="62"/>
                  </a:lnTo>
                  <a:lnTo>
                    <a:pt x="106" y="62"/>
                  </a:lnTo>
                  <a:lnTo>
                    <a:pt x="106" y="60"/>
                  </a:lnTo>
                  <a:lnTo>
                    <a:pt x="106" y="60"/>
                  </a:lnTo>
                  <a:lnTo>
                    <a:pt x="108" y="56"/>
                  </a:lnTo>
                  <a:lnTo>
                    <a:pt x="110" y="52"/>
                  </a:lnTo>
                  <a:lnTo>
                    <a:pt x="110" y="48"/>
                  </a:lnTo>
                  <a:lnTo>
                    <a:pt x="110" y="46"/>
                  </a:lnTo>
                  <a:lnTo>
                    <a:pt x="110" y="44"/>
                  </a:lnTo>
                  <a:lnTo>
                    <a:pt x="110" y="42"/>
                  </a:lnTo>
                  <a:lnTo>
                    <a:pt x="110" y="40"/>
                  </a:lnTo>
                  <a:lnTo>
                    <a:pt x="110" y="38"/>
                  </a:lnTo>
                  <a:lnTo>
                    <a:pt x="110" y="36"/>
                  </a:lnTo>
                  <a:lnTo>
                    <a:pt x="110" y="36"/>
                  </a:lnTo>
                  <a:lnTo>
                    <a:pt x="110" y="34"/>
                  </a:lnTo>
                  <a:lnTo>
                    <a:pt x="108" y="34"/>
                  </a:lnTo>
                  <a:lnTo>
                    <a:pt x="108" y="32"/>
                  </a:lnTo>
                  <a:lnTo>
                    <a:pt x="108" y="32"/>
                  </a:lnTo>
                  <a:lnTo>
                    <a:pt x="106" y="32"/>
                  </a:lnTo>
                  <a:lnTo>
                    <a:pt x="104" y="32"/>
                  </a:lnTo>
                  <a:lnTo>
                    <a:pt x="104" y="32"/>
                  </a:lnTo>
                  <a:lnTo>
                    <a:pt x="100" y="32"/>
                  </a:lnTo>
                  <a:lnTo>
                    <a:pt x="100" y="32"/>
                  </a:lnTo>
                  <a:lnTo>
                    <a:pt x="98" y="30"/>
                  </a:lnTo>
                  <a:lnTo>
                    <a:pt x="98" y="30"/>
                  </a:lnTo>
                  <a:lnTo>
                    <a:pt x="96" y="30"/>
                  </a:lnTo>
                  <a:lnTo>
                    <a:pt x="96" y="30"/>
                  </a:lnTo>
                  <a:lnTo>
                    <a:pt x="96" y="28"/>
                  </a:lnTo>
                  <a:lnTo>
                    <a:pt x="96" y="28"/>
                  </a:lnTo>
                  <a:lnTo>
                    <a:pt x="96" y="28"/>
                  </a:lnTo>
                  <a:lnTo>
                    <a:pt x="96" y="26"/>
                  </a:lnTo>
                  <a:lnTo>
                    <a:pt x="96" y="24"/>
                  </a:lnTo>
                  <a:lnTo>
                    <a:pt x="96" y="20"/>
                  </a:lnTo>
                  <a:lnTo>
                    <a:pt x="96" y="18"/>
                  </a:lnTo>
                  <a:lnTo>
                    <a:pt x="96" y="18"/>
                  </a:lnTo>
                  <a:lnTo>
                    <a:pt x="96" y="18"/>
                  </a:lnTo>
                  <a:lnTo>
                    <a:pt x="96" y="16"/>
                  </a:lnTo>
                  <a:lnTo>
                    <a:pt x="96" y="16"/>
                  </a:lnTo>
                  <a:lnTo>
                    <a:pt x="94" y="16"/>
                  </a:lnTo>
                  <a:lnTo>
                    <a:pt x="94" y="14"/>
                  </a:lnTo>
                  <a:lnTo>
                    <a:pt x="92" y="14"/>
                  </a:lnTo>
                  <a:lnTo>
                    <a:pt x="90" y="14"/>
                  </a:lnTo>
                  <a:lnTo>
                    <a:pt x="88" y="14"/>
                  </a:lnTo>
                  <a:lnTo>
                    <a:pt x="86" y="14"/>
                  </a:lnTo>
                  <a:lnTo>
                    <a:pt x="84" y="14"/>
                  </a:lnTo>
                  <a:lnTo>
                    <a:pt x="80" y="14"/>
                  </a:lnTo>
                  <a:lnTo>
                    <a:pt x="76" y="14"/>
                  </a:lnTo>
                  <a:lnTo>
                    <a:pt x="74" y="14"/>
                  </a:lnTo>
                  <a:lnTo>
                    <a:pt x="72" y="14"/>
                  </a:lnTo>
                  <a:lnTo>
                    <a:pt x="72" y="12"/>
                  </a:lnTo>
                  <a:lnTo>
                    <a:pt x="70" y="12"/>
                  </a:lnTo>
                  <a:lnTo>
                    <a:pt x="70" y="12"/>
                  </a:lnTo>
                  <a:lnTo>
                    <a:pt x="70" y="12"/>
                  </a:lnTo>
                  <a:lnTo>
                    <a:pt x="68" y="10"/>
                  </a:lnTo>
                  <a:lnTo>
                    <a:pt x="66" y="8"/>
                  </a:lnTo>
                  <a:lnTo>
                    <a:pt x="64" y="6"/>
                  </a:lnTo>
                  <a:lnTo>
                    <a:pt x="62" y="2"/>
                  </a:lnTo>
                  <a:lnTo>
                    <a:pt x="60" y="0"/>
                  </a:lnTo>
                  <a:lnTo>
                    <a:pt x="40" y="3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58" name="Freeform 84"/>
            <p:cNvSpPr>
              <a:spLocks/>
            </p:cNvSpPr>
            <p:nvPr/>
          </p:nvSpPr>
          <p:spPr bwMode="auto">
            <a:xfrm>
              <a:off x="7278030" y="3285282"/>
              <a:ext cx="156994" cy="111545"/>
            </a:xfrm>
            <a:custGeom>
              <a:avLst/>
              <a:gdLst>
                <a:gd name="T0" fmla="*/ 0 w 76"/>
                <a:gd name="T1" fmla="*/ 18 h 54"/>
                <a:gd name="T2" fmla="*/ 2 w 76"/>
                <a:gd name="T3" fmla="*/ 26 h 54"/>
                <a:gd name="T4" fmla="*/ 4 w 76"/>
                <a:gd name="T5" fmla="*/ 38 h 54"/>
                <a:gd name="T6" fmla="*/ 6 w 76"/>
                <a:gd name="T7" fmla="*/ 44 h 54"/>
                <a:gd name="T8" fmla="*/ 8 w 76"/>
                <a:gd name="T9" fmla="*/ 48 h 54"/>
                <a:gd name="T10" fmla="*/ 10 w 76"/>
                <a:gd name="T11" fmla="*/ 50 h 54"/>
                <a:gd name="T12" fmla="*/ 12 w 76"/>
                <a:gd name="T13" fmla="*/ 52 h 54"/>
                <a:gd name="T14" fmla="*/ 14 w 76"/>
                <a:gd name="T15" fmla="*/ 52 h 54"/>
                <a:gd name="T16" fmla="*/ 18 w 76"/>
                <a:gd name="T17" fmla="*/ 54 h 54"/>
                <a:gd name="T18" fmla="*/ 26 w 76"/>
                <a:gd name="T19" fmla="*/ 54 h 54"/>
                <a:gd name="T20" fmla="*/ 34 w 76"/>
                <a:gd name="T21" fmla="*/ 54 h 54"/>
                <a:gd name="T22" fmla="*/ 44 w 76"/>
                <a:gd name="T23" fmla="*/ 54 h 54"/>
                <a:gd name="T24" fmla="*/ 56 w 76"/>
                <a:gd name="T25" fmla="*/ 54 h 54"/>
                <a:gd name="T26" fmla="*/ 76 w 76"/>
                <a:gd name="T27" fmla="*/ 16 h 54"/>
                <a:gd name="T28" fmla="*/ 76 w 76"/>
                <a:gd name="T29" fmla="*/ 10 h 54"/>
                <a:gd name="T30" fmla="*/ 74 w 76"/>
                <a:gd name="T31" fmla="*/ 6 h 54"/>
                <a:gd name="T32" fmla="*/ 74 w 76"/>
                <a:gd name="T33" fmla="*/ 4 h 54"/>
                <a:gd name="T34" fmla="*/ 72 w 76"/>
                <a:gd name="T35" fmla="*/ 2 h 54"/>
                <a:gd name="T36" fmla="*/ 72 w 76"/>
                <a:gd name="T37" fmla="*/ 2 h 54"/>
                <a:gd name="T38" fmla="*/ 70 w 76"/>
                <a:gd name="T39" fmla="*/ 2 h 54"/>
                <a:gd name="T40" fmla="*/ 68 w 76"/>
                <a:gd name="T41" fmla="*/ 2 h 54"/>
                <a:gd name="T42" fmla="*/ 66 w 76"/>
                <a:gd name="T43" fmla="*/ 4 h 54"/>
                <a:gd name="T44" fmla="*/ 62 w 76"/>
                <a:gd name="T45" fmla="*/ 12 h 54"/>
                <a:gd name="T46" fmla="*/ 60 w 76"/>
                <a:gd name="T47" fmla="*/ 16 h 54"/>
                <a:gd name="T48" fmla="*/ 56 w 76"/>
                <a:gd name="T49" fmla="*/ 22 h 54"/>
                <a:gd name="T50" fmla="*/ 52 w 76"/>
                <a:gd name="T51" fmla="*/ 26 h 54"/>
                <a:gd name="T52" fmla="*/ 50 w 76"/>
                <a:gd name="T53" fmla="*/ 28 h 54"/>
                <a:gd name="T54" fmla="*/ 44 w 76"/>
                <a:gd name="T55" fmla="*/ 30 h 54"/>
                <a:gd name="T56" fmla="*/ 38 w 76"/>
                <a:gd name="T57" fmla="*/ 32 h 54"/>
                <a:gd name="T58" fmla="*/ 30 w 76"/>
                <a:gd name="T59" fmla="*/ 32 h 54"/>
                <a:gd name="T60" fmla="*/ 26 w 76"/>
                <a:gd name="T61" fmla="*/ 32 h 54"/>
                <a:gd name="T62" fmla="*/ 22 w 76"/>
                <a:gd name="T63" fmla="*/ 32 h 54"/>
                <a:gd name="T64" fmla="*/ 16 w 76"/>
                <a:gd name="T65" fmla="*/ 28 h 54"/>
                <a:gd name="T66" fmla="*/ 12 w 76"/>
                <a:gd name="T67" fmla="*/ 26 h 54"/>
                <a:gd name="T68" fmla="*/ 6 w 76"/>
                <a:gd name="T69" fmla="*/ 2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6" h="54">
                  <a:moveTo>
                    <a:pt x="0" y="18"/>
                  </a:moveTo>
                  <a:lnTo>
                    <a:pt x="0" y="18"/>
                  </a:lnTo>
                  <a:lnTo>
                    <a:pt x="0" y="22"/>
                  </a:lnTo>
                  <a:lnTo>
                    <a:pt x="2" y="26"/>
                  </a:lnTo>
                  <a:lnTo>
                    <a:pt x="2" y="32"/>
                  </a:lnTo>
                  <a:lnTo>
                    <a:pt x="4" y="38"/>
                  </a:lnTo>
                  <a:lnTo>
                    <a:pt x="6" y="40"/>
                  </a:lnTo>
                  <a:lnTo>
                    <a:pt x="6" y="44"/>
                  </a:lnTo>
                  <a:lnTo>
                    <a:pt x="8" y="46"/>
                  </a:lnTo>
                  <a:lnTo>
                    <a:pt x="8" y="48"/>
                  </a:lnTo>
                  <a:lnTo>
                    <a:pt x="10" y="50"/>
                  </a:lnTo>
                  <a:lnTo>
                    <a:pt x="10" y="50"/>
                  </a:lnTo>
                  <a:lnTo>
                    <a:pt x="12" y="52"/>
                  </a:lnTo>
                  <a:lnTo>
                    <a:pt x="12" y="52"/>
                  </a:lnTo>
                  <a:lnTo>
                    <a:pt x="14" y="52"/>
                  </a:lnTo>
                  <a:lnTo>
                    <a:pt x="14" y="52"/>
                  </a:lnTo>
                  <a:lnTo>
                    <a:pt x="16" y="54"/>
                  </a:lnTo>
                  <a:lnTo>
                    <a:pt x="18" y="54"/>
                  </a:lnTo>
                  <a:lnTo>
                    <a:pt x="22" y="54"/>
                  </a:lnTo>
                  <a:lnTo>
                    <a:pt x="26" y="54"/>
                  </a:lnTo>
                  <a:lnTo>
                    <a:pt x="30" y="54"/>
                  </a:lnTo>
                  <a:lnTo>
                    <a:pt x="34" y="54"/>
                  </a:lnTo>
                  <a:lnTo>
                    <a:pt x="36" y="54"/>
                  </a:lnTo>
                  <a:lnTo>
                    <a:pt x="44" y="54"/>
                  </a:lnTo>
                  <a:lnTo>
                    <a:pt x="50" y="54"/>
                  </a:lnTo>
                  <a:lnTo>
                    <a:pt x="56" y="54"/>
                  </a:lnTo>
                  <a:lnTo>
                    <a:pt x="76" y="20"/>
                  </a:lnTo>
                  <a:lnTo>
                    <a:pt x="76" y="16"/>
                  </a:lnTo>
                  <a:lnTo>
                    <a:pt x="76" y="14"/>
                  </a:lnTo>
                  <a:lnTo>
                    <a:pt x="76" y="10"/>
                  </a:lnTo>
                  <a:lnTo>
                    <a:pt x="76" y="8"/>
                  </a:lnTo>
                  <a:lnTo>
                    <a:pt x="74" y="6"/>
                  </a:lnTo>
                  <a:lnTo>
                    <a:pt x="74" y="4"/>
                  </a:lnTo>
                  <a:lnTo>
                    <a:pt x="74" y="4"/>
                  </a:lnTo>
                  <a:lnTo>
                    <a:pt x="74" y="2"/>
                  </a:lnTo>
                  <a:lnTo>
                    <a:pt x="72" y="2"/>
                  </a:lnTo>
                  <a:lnTo>
                    <a:pt x="72" y="2"/>
                  </a:lnTo>
                  <a:lnTo>
                    <a:pt x="72" y="2"/>
                  </a:lnTo>
                  <a:lnTo>
                    <a:pt x="70" y="0"/>
                  </a:lnTo>
                  <a:lnTo>
                    <a:pt x="70" y="2"/>
                  </a:lnTo>
                  <a:lnTo>
                    <a:pt x="70" y="2"/>
                  </a:lnTo>
                  <a:lnTo>
                    <a:pt x="68" y="2"/>
                  </a:lnTo>
                  <a:lnTo>
                    <a:pt x="68" y="4"/>
                  </a:lnTo>
                  <a:lnTo>
                    <a:pt x="66" y="4"/>
                  </a:lnTo>
                  <a:lnTo>
                    <a:pt x="66" y="6"/>
                  </a:lnTo>
                  <a:lnTo>
                    <a:pt x="62" y="12"/>
                  </a:lnTo>
                  <a:lnTo>
                    <a:pt x="62" y="14"/>
                  </a:lnTo>
                  <a:lnTo>
                    <a:pt x="60" y="16"/>
                  </a:lnTo>
                  <a:lnTo>
                    <a:pt x="58" y="20"/>
                  </a:lnTo>
                  <a:lnTo>
                    <a:pt x="56" y="22"/>
                  </a:lnTo>
                  <a:lnTo>
                    <a:pt x="54" y="24"/>
                  </a:lnTo>
                  <a:lnTo>
                    <a:pt x="52" y="26"/>
                  </a:lnTo>
                  <a:lnTo>
                    <a:pt x="50" y="28"/>
                  </a:lnTo>
                  <a:lnTo>
                    <a:pt x="50" y="28"/>
                  </a:lnTo>
                  <a:lnTo>
                    <a:pt x="46" y="30"/>
                  </a:lnTo>
                  <a:lnTo>
                    <a:pt x="44" y="30"/>
                  </a:lnTo>
                  <a:lnTo>
                    <a:pt x="40" y="32"/>
                  </a:lnTo>
                  <a:lnTo>
                    <a:pt x="38" y="32"/>
                  </a:lnTo>
                  <a:lnTo>
                    <a:pt x="34" y="32"/>
                  </a:lnTo>
                  <a:lnTo>
                    <a:pt x="30" y="32"/>
                  </a:lnTo>
                  <a:lnTo>
                    <a:pt x="28" y="32"/>
                  </a:lnTo>
                  <a:lnTo>
                    <a:pt x="26" y="32"/>
                  </a:lnTo>
                  <a:lnTo>
                    <a:pt x="24" y="32"/>
                  </a:lnTo>
                  <a:lnTo>
                    <a:pt x="22" y="32"/>
                  </a:lnTo>
                  <a:lnTo>
                    <a:pt x="20" y="30"/>
                  </a:lnTo>
                  <a:lnTo>
                    <a:pt x="16" y="28"/>
                  </a:lnTo>
                  <a:lnTo>
                    <a:pt x="14" y="28"/>
                  </a:lnTo>
                  <a:lnTo>
                    <a:pt x="12" y="26"/>
                  </a:lnTo>
                  <a:lnTo>
                    <a:pt x="10" y="24"/>
                  </a:lnTo>
                  <a:lnTo>
                    <a:pt x="6" y="22"/>
                  </a:lnTo>
                  <a:lnTo>
                    <a:pt x="0" y="1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59" name="Freeform 85"/>
            <p:cNvSpPr>
              <a:spLocks/>
            </p:cNvSpPr>
            <p:nvPr/>
          </p:nvSpPr>
          <p:spPr bwMode="auto">
            <a:xfrm>
              <a:off x="7278030" y="3285282"/>
              <a:ext cx="156994" cy="111545"/>
            </a:xfrm>
            <a:custGeom>
              <a:avLst/>
              <a:gdLst>
                <a:gd name="T0" fmla="*/ 0 w 76"/>
                <a:gd name="T1" fmla="*/ 18 h 54"/>
                <a:gd name="T2" fmla="*/ 2 w 76"/>
                <a:gd name="T3" fmla="*/ 26 h 54"/>
                <a:gd name="T4" fmla="*/ 4 w 76"/>
                <a:gd name="T5" fmla="*/ 38 h 54"/>
                <a:gd name="T6" fmla="*/ 6 w 76"/>
                <a:gd name="T7" fmla="*/ 44 h 54"/>
                <a:gd name="T8" fmla="*/ 8 w 76"/>
                <a:gd name="T9" fmla="*/ 48 h 54"/>
                <a:gd name="T10" fmla="*/ 10 w 76"/>
                <a:gd name="T11" fmla="*/ 50 h 54"/>
                <a:gd name="T12" fmla="*/ 12 w 76"/>
                <a:gd name="T13" fmla="*/ 52 h 54"/>
                <a:gd name="T14" fmla="*/ 14 w 76"/>
                <a:gd name="T15" fmla="*/ 52 h 54"/>
                <a:gd name="T16" fmla="*/ 18 w 76"/>
                <a:gd name="T17" fmla="*/ 54 h 54"/>
                <a:gd name="T18" fmla="*/ 26 w 76"/>
                <a:gd name="T19" fmla="*/ 54 h 54"/>
                <a:gd name="T20" fmla="*/ 34 w 76"/>
                <a:gd name="T21" fmla="*/ 54 h 54"/>
                <a:gd name="T22" fmla="*/ 44 w 76"/>
                <a:gd name="T23" fmla="*/ 54 h 54"/>
                <a:gd name="T24" fmla="*/ 56 w 76"/>
                <a:gd name="T25" fmla="*/ 54 h 54"/>
                <a:gd name="T26" fmla="*/ 76 w 76"/>
                <a:gd name="T27" fmla="*/ 16 h 54"/>
                <a:gd name="T28" fmla="*/ 76 w 76"/>
                <a:gd name="T29" fmla="*/ 10 h 54"/>
                <a:gd name="T30" fmla="*/ 74 w 76"/>
                <a:gd name="T31" fmla="*/ 6 h 54"/>
                <a:gd name="T32" fmla="*/ 74 w 76"/>
                <a:gd name="T33" fmla="*/ 4 h 54"/>
                <a:gd name="T34" fmla="*/ 72 w 76"/>
                <a:gd name="T35" fmla="*/ 2 h 54"/>
                <a:gd name="T36" fmla="*/ 72 w 76"/>
                <a:gd name="T37" fmla="*/ 2 h 54"/>
                <a:gd name="T38" fmla="*/ 70 w 76"/>
                <a:gd name="T39" fmla="*/ 2 h 54"/>
                <a:gd name="T40" fmla="*/ 68 w 76"/>
                <a:gd name="T41" fmla="*/ 2 h 54"/>
                <a:gd name="T42" fmla="*/ 66 w 76"/>
                <a:gd name="T43" fmla="*/ 4 h 54"/>
                <a:gd name="T44" fmla="*/ 62 w 76"/>
                <a:gd name="T45" fmla="*/ 12 h 54"/>
                <a:gd name="T46" fmla="*/ 60 w 76"/>
                <a:gd name="T47" fmla="*/ 16 h 54"/>
                <a:gd name="T48" fmla="*/ 56 w 76"/>
                <a:gd name="T49" fmla="*/ 22 h 54"/>
                <a:gd name="T50" fmla="*/ 52 w 76"/>
                <a:gd name="T51" fmla="*/ 26 h 54"/>
                <a:gd name="T52" fmla="*/ 50 w 76"/>
                <a:gd name="T53" fmla="*/ 28 h 54"/>
                <a:gd name="T54" fmla="*/ 44 w 76"/>
                <a:gd name="T55" fmla="*/ 30 h 54"/>
                <a:gd name="T56" fmla="*/ 38 w 76"/>
                <a:gd name="T57" fmla="*/ 32 h 54"/>
                <a:gd name="T58" fmla="*/ 30 w 76"/>
                <a:gd name="T59" fmla="*/ 32 h 54"/>
                <a:gd name="T60" fmla="*/ 26 w 76"/>
                <a:gd name="T61" fmla="*/ 32 h 54"/>
                <a:gd name="T62" fmla="*/ 22 w 76"/>
                <a:gd name="T63" fmla="*/ 32 h 54"/>
                <a:gd name="T64" fmla="*/ 16 w 76"/>
                <a:gd name="T65" fmla="*/ 28 h 54"/>
                <a:gd name="T66" fmla="*/ 12 w 76"/>
                <a:gd name="T67" fmla="*/ 26 h 54"/>
                <a:gd name="T68" fmla="*/ 6 w 76"/>
                <a:gd name="T69" fmla="*/ 2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6" h="54">
                  <a:moveTo>
                    <a:pt x="0" y="18"/>
                  </a:moveTo>
                  <a:lnTo>
                    <a:pt x="0" y="18"/>
                  </a:lnTo>
                  <a:lnTo>
                    <a:pt x="0" y="22"/>
                  </a:lnTo>
                  <a:lnTo>
                    <a:pt x="2" y="26"/>
                  </a:lnTo>
                  <a:lnTo>
                    <a:pt x="2" y="32"/>
                  </a:lnTo>
                  <a:lnTo>
                    <a:pt x="4" y="38"/>
                  </a:lnTo>
                  <a:lnTo>
                    <a:pt x="6" y="40"/>
                  </a:lnTo>
                  <a:lnTo>
                    <a:pt x="6" y="44"/>
                  </a:lnTo>
                  <a:lnTo>
                    <a:pt x="8" y="46"/>
                  </a:lnTo>
                  <a:lnTo>
                    <a:pt x="8" y="48"/>
                  </a:lnTo>
                  <a:lnTo>
                    <a:pt x="10" y="50"/>
                  </a:lnTo>
                  <a:lnTo>
                    <a:pt x="10" y="50"/>
                  </a:lnTo>
                  <a:lnTo>
                    <a:pt x="12" y="52"/>
                  </a:lnTo>
                  <a:lnTo>
                    <a:pt x="12" y="52"/>
                  </a:lnTo>
                  <a:lnTo>
                    <a:pt x="14" y="52"/>
                  </a:lnTo>
                  <a:lnTo>
                    <a:pt x="14" y="52"/>
                  </a:lnTo>
                  <a:lnTo>
                    <a:pt x="16" y="54"/>
                  </a:lnTo>
                  <a:lnTo>
                    <a:pt x="18" y="54"/>
                  </a:lnTo>
                  <a:lnTo>
                    <a:pt x="22" y="54"/>
                  </a:lnTo>
                  <a:lnTo>
                    <a:pt x="26" y="54"/>
                  </a:lnTo>
                  <a:lnTo>
                    <a:pt x="30" y="54"/>
                  </a:lnTo>
                  <a:lnTo>
                    <a:pt x="34" y="54"/>
                  </a:lnTo>
                  <a:lnTo>
                    <a:pt x="36" y="54"/>
                  </a:lnTo>
                  <a:lnTo>
                    <a:pt x="44" y="54"/>
                  </a:lnTo>
                  <a:lnTo>
                    <a:pt x="50" y="54"/>
                  </a:lnTo>
                  <a:lnTo>
                    <a:pt x="56" y="54"/>
                  </a:lnTo>
                  <a:lnTo>
                    <a:pt x="76" y="20"/>
                  </a:lnTo>
                  <a:lnTo>
                    <a:pt x="76" y="16"/>
                  </a:lnTo>
                  <a:lnTo>
                    <a:pt x="76" y="14"/>
                  </a:lnTo>
                  <a:lnTo>
                    <a:pt x="76" y="10"/>
                  </a:lnTo>
                  <a:lnTo>
                    <a:pt x="76" y="8"/>
                  </a:lnTo>
                  <a:lnTo>
                    <a:pt x="74" y="6"/>
                  </a:lnTo>
                  <a:lnTo>
                    <a:pt x="74" y="4"/>
                  </a:lnTo>
                  <a:lnTo>
                    <a:pt x="74" y="4"/>
                  </a:lnTo>
                  <a:lnTo>
                    <a:pt x="74" y="2"/>
                  </a:lnTo>
                  <a:lnTo>
                    <a:pt x="72" y="2"/>
                  </a:lnTo>
                  <a:lnTo>
                    <a:pt x="72" y="2"/>
                  </a:lnTo>
                  <a:lnTo>
                    <a:pt x="72" y="2"/>
                  </a:lnTo>
                  <a:lnTo>
                    <a:pt x="70" y="0"/>
                  </a:lnTo>
                  <a:lnTo>
                    <a:pt x="70" y="2"/>
                  </a:lnTo>
                  <a:lnTo>
                    <a:pt x="70" y="2"/>
                  </a:lnTo>
                  <a:lnTo>
                    <a:pt x="68" y="2"/>
                  </a:lnTo>
                  <a:lnTo>
                    <a:pt x="68" y="4"/>
                  </a:lnTo>
                  <a:lnTo>
                    <a:pt x="66" y="4"/>
                  </a:lnTo>
                  <a:lnTo>
                    <a:pt x="66" y="6"/>
                  </a:lnTo>
                  <a:lnTo>
                    <a:pt x="62" y="12"/>
                  </a:lnTo>
                  <a:lnTo>
                    <a:pt x="62" y="14"/>
                  </a:lnTo>
                  <a:lnTo>
                    <a:pt x="60" y="16"/>
                  </a:lnTo>
                  <a:lnTo>
                    <a:pt x="58" y="20"/>
                  </a:lnTo>
                  <a:lnTo>
                    <a:pt x="56" y="22"/>
                  </a:lnTo>
                  <a:lnTo>
                    <a:pt x="54" y="24"/>
                  </a:lnTo>
                  <a:lnTo>
                    <a:pt x="52" y="26"/>
                  </a:lnTo>
                  <a:lnTo>
                    <a:pt x="50" y="28"/>
                  </a:lnTo>
                  <a:lnTo>
                    <a:pt x="50" y="28"/>
                  </a:lnTo>
                  <a:lnTo>
                    <a:pt x="46" y="30"/>
                  </a:lnTo>
                  <a:lnTo>
                    <a:pt x="44" y="30"/>
                  </a:lnTo>
                  <a:lnTo>
                    <a:pt x="40" y="32"/>
                  </a:lnTo>
                  <a:lnTo>
                    <a:pt x="38" y="32"/>
                  </a:lnTo>
                  <a:lnTo>
                    <a:pt x="34" y="32"/>
                  </a:lnTo>
                  <a:lnTo>
                    <a:pt x="30" y="32"/>
                  </a:lnTo>
                  <a:lnTo>
                    <a:pt x="28" y="32"/>
                  </a:lnTo>
                  <a:lnTo>
                    <a:pt x="26" y="32"/>
                  </a:lnTo>
                  <a:lnTo>
                    <a:pt x="24" y="32"/>
                  </a:lnTo>
                  <a:lnTo>
                    <a:pt x="22" y="32"/>
                  </a:lnTo>
                  <a:lnTo>
                    <a:pt x="20" y="30"/>
                  </a:lnTo>
                  <a:lnTo>
                    <a:pt x="16" y="28"/>
                  </a:lnTo>
                  <a:lnTo>
                    <a:pt x="14" y="28"/>
                  </a:lnTo>
                  <a:lnTo>
                    <a:pt x="12" y="26"/>
                  </a:lnTo>
                  <a:lnTo>
                    <a:pt x="10" y="24"/>
                  </a:lnTo>
                  <a:lnTo>
                    <a:pt x="6" y="22"/>
                  </a:lnTo>
                  <a:lnTo>
                    <a:pt x="0" y="18"/>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60" name="Freeform 86"/>
            <p:cNvSpPr>
              <a:spLocks/>
            </p:cNvSpPr>
            <p:nvPr/>
          </p:nvSpPr>
          <p:spPr bwMode="auto">
            <a:xfrm>
              <a:off x="6889675" y="2868023"/>
              <a:ext cx="297464" cy="334634"/>
            </a:xfrm>
            <a:custGeom>
              <a:avLst/>
              <a:gdLst>
                <a:gd name="T0" fmla="*/ 82 w 144"/>
                <a:gd name="T1" fmla="*/ 142 h 162"/>
                <a:gd name="T2" fmla="*/ 76 w 144"/>
                <a:gd name="T3" fmla="*/ 128 h 162"/>
                <a:gd name="T4" fmla="*/ 70 w 144"/>
                <a:gd name="T5" fmla="*/ 124 h 162"/>
                <a:gd name="T6" fmla="*/ 60 w 144"/>
                <a:gd name="T7" fmla="*/ 120 h 162"/>
                <a:gd name="T8" fmla="*/ 56 w 144"/>
                <a:gd name="T9" fmla="*/ 110 h 162"/>
                <a:gd name="T10" fmla="*/ 52 w 144"/>
                <a:gd name="T11" fmla="*/ 104 h 162"/>
                <a:gd name="T12" fmla="*/ 46 w 144"/>
                <a:gd name="T13" fmla="*/ 104 h 162"/>
                <a:gd name="T14" fmla="*/ 36 w 144"/>
                <a:gd name="T15" fmla="*/ 106 h 162"/>
                <a:gd name="T16" fmla="*/ 30 w 144"/>
                <a:gd name="T17" fmla="*/ 102 h 162"/>
                <a:gd name="T18" fmla="*/ 18 w 144"/>
                <a:gd name="T19" fmla="*/ 94 h 162"/>
                <a:gd name="T20" fmla="*/ 14 w 144"/>
                <a:gd name="T21" fmla="*/ 90 h 162"/>
                <a:gd name="T22" fmla="*/ 16 w 144"/>
                <a:gd name="T23" fmla="*/ 68 h 162"/>
                <a:gd name="T24" fmla="*/ 34 w 144"/>
                <a:gd name="T25" fmla="*/ 58 h 162"/>
                <a:gd name="T26" fmla="*/ 36 w 144"/>
                <a:gd name="T27" fmla="*/ 50 h 162"/>
                <a:gd name="T28" fmla="*/ 38 w 144"/>
                <a:gd name="T29" fmla="*/ 30 h 162"/>
                <a:gd name="T30" fmla="*/ 52 w 144"/>
                <a:gd name="T31" fmla="*/ 10 h 162"/>
                <a:gd name="T32" fmla="*/ 62 w 144"/>
                <a:gd name="T33" fmla="*/ 2 h 162"/>
                <a:gd name="T34" fmla="*/ 70 w 144"/>
                <a:gd name="T35" fmla="*/ 0 h 162"/>
                <a:gd name="T36" fmla="*/ 72 w 144"/>
                <a:gd name="T37" fmla="*/ 4 h 162"/>
                <a:gd name="T38" fmla="*/ 76 w 144"/>
                <a:gd name="T39" fmla="*/ 10 h 162"/>
                <a:gd name="T40" fmla="*/ 84 w 144"/>
                <a:gd name="T41" fmla="*/ 12 h 162"/>
                <a:gd name="T42" fmla="*/ 94 w 144"/>
                <a:gd name="T43" fmla="*/ 18 h 162"/>
                <a:gd name="T44" fmla="*/ 96 w 144"/>
                <a:gd name="T45" fmla="*/ 24 h 162"/>
                <a:gd name="T46" fmla="*/ 102 w 144"/>
                <a:gd name="T47" fmla="*/ 26 h 162"/>
                <a:gd name="T48" fmla="*/ 110 w 144"/>
                <a:gd name="T49" fmla="*/ 26 h 162"/>
                <a:gd name="T50" fmla="*/ 112 w 144"/>
                <a:gd name="T51" fmla="*/ 28 h 162"/>
                <a:gd name="T52" fmla="*/ 110 w 144"/>
                <a:gd name="T53" fmla="*/ 38 h 162"/>
                <a:gd name="T54" fmla="*/ 108 w 144"/>
                <a:gd name="T55" fmla="*/ 44 h 162"/>
                <a:gd name="T56" fmla="*/ 100 w 144"/>
                <a:gd name="T57" fmla="*/ 48 h 162"/>
                <a:gd name="T58" fmla="*/ 98 w 144"/>
                <a:gd name="T59" fmla="*/ 54 h 162"/>
                <a:gd name="T60" fmla="*/ 98 w 144"/>
                <a:gd name="T61" fmla="*/ 64 h 162"/>
                <a:gd name="T62" fmla="*/ 102 w 144"/>
                <a:gd name="T63" fmla="*/ 66 h 162"/>
                <a:gd name="T64" fmla="*/ 112 w 144"/>
                <a:gd name="T65" fmla="*/ 70 h 162"/>
                <a:gd name="T66" fmla="*/ 114 w 144"/>
                <a:gd name="T67" fmla="*/ 74 h 162"/>
                <a:gd name="T68" fmla="*/ 116 w 144"/>
                <a:gd name="T69" fmla="*/ 82 h 162"/>
                <a:gd name="T70" fmla="*/ 118 w 144"/>
                <a:gd name="T71" fmla="*/ 84 h 162"/>
                <a:gd name="T72" fmla="*/ 128 w 144"/>
                <a:gd name="T73" fmla="*/ 86 h 162"/>
                <a:gd name="T74" fmla="*/ 136 w 144"/>
                <a:gd name="T75" fmla="*/ 82 h 162"/>
                <a:gd name="T76" fmla="*/ 138 w 144"/>
                <a:gd name="T77" fmla="*/ 88 h 162"/>
                <a:gd name="T78" fmla="*/ 138 w 144"/>
                <a:gd name="T79" fmla="*/ 96 h 162"/>
                <a:gd name="T80" fmla="*/ 134 w 144"/>
                <a:gd name="T81" fmla="*/ 106 h 162"/>
                <a:gd name="T82" fmla="*/ 134 w 144"/>
                <a:gd name="T83" fmla="*/ 110 h 162"/>
                <a:gd name="T84" fmla="*/ 138 w 144"/>
                <a:gd name="T85" fmla="*/ 112 h 162"/>
                <a:gd name="T86" fmla="*/ 142 w 144"/>
                <a:gd name="T87" fmla="*/ 114 h 162"/>
                <a:gd name="T88" fmla="*/ 144 w 144"/>
                <a:gd name="T89" fmla="*/ 126 h 162"/>
                <a:gd name="T90" fmla="*/ 124 w 144"/>
                <a:gd name="T91" fmla="*/ 132 h 162"/>
                <a:gd name="T92" fmla="*/ 122 w 144"/>
                <a:gd name="T93" fmla="*/ 136 h 162"/>
                <a:gd name="T94" fmla="*/ 120 w 144"/>
                <a:gd name="T95" fmla="*/ 150 h 162"/>
                <a:gd name="T96" fmla="*/ 114 w 144"/>
                <a:gd name="T97" fmla="*/ 160 h 162"/>
                <a:gd name="T98" fmla="*/ 108 w 144"/>
                <a:gd name="T99" fmla="*/ 162 h 162"/>
                <a:gd name="T100" fmla="*/ 100 w 144"/>
                <a:gd name="T101" fmla="*/ 158 h 162"/>
                <a:gd name="T102" fmla="*/ 86 w 144"/>
                <a:gd name="T103" fmla="*/ 14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4" h="162">
                  <a:moveTo>
                    <a:pt x="86" y="148"/>
                  </a:moveTo>
                  <a:lnTo>
                    <a:pt x="86" y="148"/>
                  </a:lnTo>
                  <a:lnTo>
                    <a:pt x="84" y="146"/>
                  </a:lnTo>
                  <a:lnTo>
                    <a:pt x="84" y="146"/>
                  </a:lnTo>
                  <a:lnTo>
                    <a:pt x="82" y="142"/>
                  </a:lnTo>
                  <a:lnTo>
                    <a:pt x="80" y="140"/>
                  </a:lnTo>
                  <a:lnTo>
                    <a:pt x="80" y="136"/>
                  </a:lnTo>
                  <a:lnTo>
                    <a:pt x="78" y="132"/>
                  </a:lnTo>
                  <a:lnTo>
                    <a:pt x="76" y="130"/>
                  </a:lnTo>
                  <a:lnTo>
                    <a:pt x="76" y="128"/>
                  </a:lnTo>
                  <a:lnTo>
                    <a:pt x="74" y="126"/>
                  </a:lnTo>
                  <a:lnTo>
                    <a:pt x="74" y="126"/>
                  </a:lnTo>
                  <a:lnTo>
                    <a:pt x="72" y="124"/>
                  </a:lnTo>
                  <a:lnTo>
                    <a:pt x="72" y="124"/>
                  </a:lnTo>
                  <a:lnTo>
                    <a:pt x="70" y="124"/>
                  </a:lnTo>
                  <a:lnTo>
                    <a:pt x="66" y="122"/>
                  </a:lnTo>
                  <a:lnTo>
                    <a:pt x="64" y="122"/>
                  </a:lnTo>
                  <a:lnTo>
                    <a:pt x="62" y="122"/>
                  </a:lnTo>
                  <a:lnTo>
                    <a:pt x="62" y="122"/>
                  </a:lnTo>
                  <a:lnTo>
                    <a:pt x="60" y="120"/>
                  </a:lnTo>
                  <a:lnTo>
                    <a:pt x="60" y="120"/>
                  </a:lnTo>
                  <a:lnTo>
                    <a:pt x="58" y="118"/>
                  </a:lnTo>
                  <a:lnTo>
                    <a:pt x="58" y="116"/>
                  </a:lnTo>
                  <a:lnTo>
                    <a:pt x="56" y="112"/>
                  </a:lnTo>
                  <a:lnTo>
                    <a:pt x="56" y="110"/>
                  </a:lnTo>
                  <a:lnTo>
                    <a:pt x="54" y="108"/>
                  </a:lnTo>
                  <a:lnTo>
                    <a:pt x="54" y="106"/>
                  </a:lnTo>
                  <a:lnTo>
                    <a:pt x="52" y="106"/>
                  </a:lnTo>
                  <a:lnTo>
                    <a:pt x="52" y="106"/>
                  </a:lnTo>
                  <a:lnTo>
                    <a:pt x="52" y="104"/>
                  </a:lnTo>
                  <a:lnTo>
                    <a:pt x="50" y="104"/>
                  </a:lnTo>
                  <a:lnTo>
                    <a:pt x="50" y="104"/>
                  </a:lnTo>
                  <a:lnTo>
                    <a:pt x="48" y="104"/>
                  </a:lnTo>
                  <a:lnTo>
                    <a:pt x="48" y="104"/>
                  </a:lnTo>
                  <a:lnTo>
                    <a:pt x="46" y="104"/>
                  </a:lnTo>
                  <a:lnTo>
                    <a:pt x="44" y="104"/>
                  </a:lnTo>
                  <a:lnTo>
                    <a:pt x="40" y="106"/>
                  </a:lnTo>
                  <a:lnTo>
                    <a:pt x="38" y="106"/>
                  </a:lnTo>
                  <a:lnTo>
                    <a:pt x="36" y="106"/>
                  </a:lnTo>
                  <a:lnTo>
                    <a:pt x="36" y="106"/>
                  </a:lnTo>
                  <a:lnTo>
                    <a:pt x="34" y="106"/>
                  </a:lnTo>
                  <a:lnTo>
                    <a:pt x="34" y="106"/>
                  </a:lnTo>
                  <a:lnTo>
                    <a:pt x="32" y="104"/>
                  </a:lnTo>
                  <a:lnTo>
                    <a:pt x="30" y="104"/>
                  </a:lnTo>
                  <a:lnTo>
                    <a:pt x="30" y="102"/>
                  </a:lnTo>
                  <a:lnTo>
                    <a:pt x="28" y="100"/>
                  </a:lnTo>
                  <a:lnTo>
                    <a:pt x="24" y="98"/>
                  </a:lnTo>
                  <a:lnTo>
                    <a:pt x="22" y="96"/>
                  </a:lnTo>
                  <a:lnTo>
                    <a:pt x="20" y="94"/>
                  </a:lnTo>
                  <a:lnTo>
                    <a:pt x="18" y="94"/>
                  </a:lnTo>
                  <a:lnTo>
                    <a:pt x="18" y="92"/>
                  </a:lnTo>
                  <a:lnTo>
                    <a:pt x="16" y="92"/>
                  </a:lnTo>
                  <a:lnTo>
                    <a:pt x="14" y="90"/>
                  </a:lnTo>
                  <a:lnTo>
                    <a:pt x="14" y="90"/>
                  </a:lnTo>
                  <a:lnTo>
                    <a:pt x="14" y="90"/>
                  </a:lnTo>
                  <a:lnTo>
                    <a:pt x="12" y="92"/>
                  </a:lnTo>
                  <a:lnTo>
                    <a:pt x="10" y="92"/>
                  </a:lnTo>
                  <a:lnTo>
                    <a:pt x="0" y="76"/>
                  </a:lnTo>
                  <a:lnTo>
                    <a:pt x="6" y="74"/>
                  </a:lnTo>
                  <a:lnTo>
                    <a:pt x="16" y="68"/>
                  </a:lnTo>
                  <a:lnTo>
                    <a:pt x="20" y="66"/>
                  </a:lnTo>
                  <a:lnTo>
                    <a:pt x="26" y="62"/>
                  </a:lnTo>
                  <a:lnTo>
                    <a:pt x="28" y="60"/>
                  </a:lnTo>
                  <a:lnTo>
                    <a:pt x="32" y="60"/>
                  </a:lnTo>
                  <a:lnTo>
                    <a:pt x="34" y="58"/>
                  </a:lnTo>
                  <a:lnTo>
                    <a:pt x="34" y="56"/>
                  </a:lnTo>
                  <a:lnTo>
                    <a:pt x="34" y="56"/>
                  </a:lnTo>
                  <a:lnTo>
                    <a:pt x="36" y="54"/>
                  </a:lnTo>
                  <a:lnTo>
                    <a:pt x="36" y="52"/>
                  </a:lnTo>
                  <a:lnTo>
                    <a:pt x="36" y="50"/>
                  </a:lnTo>
                  <a:lnTo>
                    <a:pt x="36" y="48"/>
                  </a:lnTo>
                  <a:lnTo>
                    <a:pt x="38" y="44"/>
                  </a:lnTo>
                  <a:lnTo>
                    <a:pt x="38" y="42"/>
                  </a:lnTo>
                  <a:lnTo>
                    <a:pt x="38" y="36"/>
                  </a:lnTo>
                  <a:lnTo>
                    <a:pt x="38" y="30"/>
                  </a:lnTo>
                  <a:lnTo>
                    <a:pt x="38" y="22"/>
                  </a:lnTo>
                  <a:lnTo>
                    <a:pt x="42" y="20"/>
                  </a:lnTo>
                  <a:lnTo>
                    <a:pt x="48" y="14"/>
                  </a:lnTo>
                  <a:lnTo>
                    <a:pt x="50" y="12"/>
                  </a:lnTo>
                  <a:lnTo>
                    <a:pt x="52" y="10"/>
                  </a:lnTo>
                  <a:lnTo>
                    <a:pt x="54" y="6"/>
                  </a:lnTo>
                  <a:lnTo>
                    <a:pt x="56" y="6"/>
                  </a:lnTo>
                  <a:lnTo>
                    <a:pt x="56" y="4"/>
                  </a:lnTo>
                  <a:lnTo>
                    <a:pt x="60" y="4"/>
                  </a:lnTo>
                  <a:lnTo>
                    <a:pt x="62" y="2"/>
                  </a:lnTo>
                  <a:lnTo>
                    <a:pt x="64" y="2"/>
                  </a:lnTo>
                  <a:lnTo>
                    <a:pt x="66" y="2"/>
                  </a:lnTo>
                  <a:lnTo>
                    <a:pt x="68" y="0"/>
                  </a:lnTo>
                  <a:lnTo>
                    <a:pt x="70" y="0"/>
                  </a:lnTo>
                  <a:lnTo>
                    <a:pt x="70" y="0"/>
                  </a:lnTo>
                  <a:lnTo>
                    <a:pt x="70" y="2"/>
                  </a:lnTo>
                  <a:lnTo>
                    <a:pt x="72" y="2"/>
                  </a:lnTo>
                  <a:lnTo>
                    <a:pt x="72" y="2"/>
                  </a:lnTo>
                  <a:lnTo>
                    <a:pt x="72" y="2"/>
                  </a:lnTo>
                  <a:lnTo>
                    <a:pt x="72" y="4"/>
                  </a:lnTo>
                  <a:lnTo>
                    <a:pt x="74" y="6"/>
                  </a:lnTo>
                  <a:lnTo>
                    <a:pt x="74" y="8"/>
                  </a:lnTo>
                  <a:lnTo>
                    <a:pt x="76" y="10"/>
                  </a:lnTo>
                  <a:lnTo>
                    <a:pt x="76" y="10"/>
                  </a:lnTo>
                  <a:lnTo>
                    <a:pt x="76" y="10"/>
                  </a:lnTo>
                  <a:lnTo>
                    <a:pt x="76" y="12"/>
                  </a:lnTo>
                  <a:lnTo>
                    <a:pt x="78" y="12"/>
                  </a:lnTo>
                  <a:lnTo>
                    <a:pt x="78" y="12"/>
                  </a:lnTo>
                  <a:lnTo>
                    <a:pt x="82" y="12"/>
                  </a:lnTo>
                  <a:lnTo>
                    <a:pt x="84" y="12"/>
                  </a:lnTo>
                  <a:lnTo>
                    <a:pt x="88" y="12"/>
                  </a:lnTo>
                  <a:lnTo>
                    <a:pt x="92" y="12"/>
                  </a:lnTo>
                  <a:lnTo>
                    <a:pt x="94" y="12"/>
                  </a:lnTo>
                  <a:lnTo>
                    <a:pt x="94" y="14"/>
                  </a:lnTo>
                  <a:lnTo>
                    <a:pt x="94" y="18"/>
                  </a:lnTo>
                  <a:lnTo>
                    <a:pt x="94" y="20"/>
                  </a:lnTo>
                  <a:lnTo>
                    <a:pt x="96" y="22"/>
                  </a:lnTo>
                  <a:lnTo>
                    <a:pt x="96" y="22"/>
                  </a:lnTo>
                  <a:lnTo>
                    <a:pt x="96" y="24"/>
                  </a:lnTo>
                  <a:lnTo>
                    <a:pt x="96" y="24"/>
                  </a:lnTo>
                  <a:lnTo>
                    <a:pt x="98" y="24"/>
                  </a:lnTo>
                  <a:lnTo>
                    <a:pt x="98" y="24"/>
                  </a:lnTo>
                  <a:lnTo>
                    <a:pt x="98" y="26"/>
                  </a:lnTo>
                  <a:lnTo>
                    <a:pt x="100" y="26"/>
                  </a:lnTo>
                  <a:lnTo>
                    <a:pt x="102" y="26"/>
                  </a:lnTo>
                  <a:lnTo>
                    <a:pt x="104" y="26"/>
                  </a:lnTo>
                  <a:lnTo>
                    <a:pt x="106" y="26"/>
                  </a:lnTo>
                  <a:lnTo>
                    <a:pt x="108" y="26"/>
                  </a:lnTo>
                  <a:lnTo>
                    <a:pt x="110" y="26"/>
                  </a:lnTo>
                  <a:lnTo>
                    <a:pt x="110" y="26"/>
                  </a:lnTo>
                  <a:lnTo>
                    <a:pt x="112" y="26"/>
                  </a:lnTo>
                  <a:lnTo>
                    <a:pt x="112" y="26"/>
                  </a:lnTo>
                  <a:lnTo>
                    <a:pt x="112" y="28"/>
                  </a:lnTo>
                  <a:lnTo>
                    <a:pt x="112" y="28"/>
                  </a:lnTo>
                  <a:lnTo>
                    <a:pt x="112" y="28"/>
                  </a:lnTo>
                  <a:lnTo>
                    <a:pt x="112" y="30"/>
                  </a:lnTo>
                  <a:lnTo>
                    <a:pt x="112" y="32"/>
                  </a:lnTo>
                  <a:lnTo>
                    <a:pt x="112" y="34"/>
                  </a:lnTo>
                  <a:lnTo>
                    <a:pt x="112" y="36"/>
                  </a:lnTo>
                  <a:lnTo>
                    <a:pt x="110" y="38"/>
                  </a:lnTo>
                  <a:lnTo>
                    <a:pt x="110" y="40"/>
                  </a:lnTo>
                  <a:lnTo>
                    <a:pt x="110" y="42"/>
                  </a:lnTo>
                  <a:lnTo>
                    <a:pt x="110" y="42"/>
                  </a:lnTo>
                  <a:lnTo>
                    <a:pt x="108" y="42"/>
                  </a:lnTo>
                  <a:lnTo>
                    <a:pt x="108" y="44"/>
                  </a:lnTo>
                  <a:lnTo>
                    <a:pt x="106" y="44"/>
                  </a:lnTo>
                  <a:lnTo>
                    <a:pt x="104" y="46"/>
                  </a:lnTo>
                  <a:lnTo>
                    <a:pt x="102" y="46"/>
                  </a:lnTo>
                  <a:lnTo>
                    <a:pt x="102" y="48"/>
                  </a:lnTo>
                  <a:lnTo>
                    <a:pt x="100" y="48"/>
                  </a:lnTo>
                  <a:lnTo>
                    <a:pt x="100" y="48"/>
                  </a:lnTo>
                  <a:lnTo>
                    <a:pt x="100" y="50"/>
                  </a:lnTo>
                  <a:lnTo>
                    <a:pt x="98" y="50"/>
                  </a:lnTo>
                  <a:lnTo>
                    <a:pt x="98" y="52"/>
                  </a:lnTo>
                  <a:lnTo>
                    <a:pt x="98" y="54"/>
                  </a:lnTo>
                  <a:lnTo>
                    <a:pt x="98" y="56"/>
                  </a:lnTo>
                  <a:lnTo>
                    <a:pt x="98" y="60"/>
                  </a:lnTo>
                  <a:lnTo>
                    <a:pt x="98" y="62"/>
                  </a:lnTo>
                  <a:lnTo>
                    <a:pt x="98" y="64"/>
                  </a:lnTo>
                  <a:lnTo>
                    <a:pt x="98" y="64"/>
                  </a:lnTo>
                  <a:lnTo>
                    <a:pt x="100" y="64"/>
                  </a:lnTo>
                  <a:lnTo>
                    <a:pt x="100" y="64"/>
                  </a:lnTo>
                  <a:lnTo>
                    <a:pt x="100" y="66"/>
                  </a:lnTo>
                  <a:lnTo>
                    <a:pt x="102" y="66"/>
                  </a:lnTo>
                  <a:lnTo>
                    <a:pt x="102" y="66"/>
                  </a:lnTo>
                  <a:lnTo>
                    <a:pt x="104" y="66"/>
                  </a:lnTo>
                  <a:lnTo>
                    <a:pt x="106" y="68"/>
                  </a:lnTo>
                  <a:lnTo>
                    <a:pt x="108" y="68"/>
                  </a:lnTo>
                  <a:lnTo>
                    <a:pt x="110" y="68"/>
                  </a:lnTo>
                  <a:lnTo>
                    <a:pt x="112" y="70"/>
                  </a:lnTo>
                  <a:lnTo>
                    <a:pt x="112" y="70"/>
                  </a:lnTo>
                  <a:lnTo>
                    <a:pt x="114" y="70"/>
                  </a:lnTo>
                  <a:lnTo>
                    <a:pt x="114" y="72"/>
                  </a:lnTo>
                  <a:lnTo>
                    <a:pt x="114" y="72"/>
                  </a:lnTo>
                  <a:lnTo>
                    <a:pt x="114" y="74"/>
                  </a:lnTo>
                  <a:lnTo>
                    <a:pt x="114" y="76"/>
                  </a:lnTo>
                  <a:lnTo>
                    <a:pt x="114" y="76"/>
                  </a:lnTo>
                  <a:lnTo>
                    <a:pt x="114" y="78"/>
                  </a:lnTo>
                  <a:lnTo>
                    <a:pt x="114" y="80"/>
                  </a:lnTo>
                  <a:lnTo>
                    <a:pt x="116" y="82"/>
                  </a:lnTo>
                  <a:lnTo>
                    <a:pt x="116" y="82"/>
                  </a:lnTo>
                  <a:lnTo>
                    <a:pt x="116" y="84"/>
                  </a:lnTo>
                  <a:lnTo>
                    <a:pt x="116" y="84"/>
                  </a:lnTo>
                  <a:lnTo>
                    <a:pt x="118" y="84"/>
                  </a:lnTo>
                  <a:lnTo>
                    <a:pt x="118" y="84"/>
                  </a:lnTo>
                  <a:lnTo>
                    <a:pt x="120" y="86"/>
                  </a:lnTo>
                  <a:lnTo>
                    <a:pt x="124" y="86"/>
                  </a:lnTo>
                  <a:lnTo>
                    <a:pt x="126" y="86"/>
                  </a:lnTo>
                  <a:lnTo>
                    <a:pt x="126" y="86"/>
                  </a:lnTo>
                  <a:lnTo>
                    <a:pt x="128" y="86"/>
                  </a:lnTo>
                  <a:lnTo>
                    <a:pt x="130" y="84"/>
                  </a:lnTo>
                  <a:lnTo>
                    <a:pt x="132" y="84"/>
                  </a:lnTo>
                  <a:lnTo>
                    <a:pt x="134" y="84"/>
                  </a:lnTo>
                  <a:lnTo>
                    <a:pt x="134" y="82"/>
                  </a:lnTo>
                  <a:lnTo>
                    <a:pt x="136" y="82"/>
                  </a:lnTo>
                  <a:lnTo>
                    <a:pt x="136" y="84"/>
                  </a:lnTo>
                  <a:lnTo>
                    <a:pt x="136" y="84"/>
                  </a:lnTo>
                  <a:lnTo>
                    <a:pt x="136" y="84"/>
                  </a:lnTo>
                  <a:lnTo>
                    <a:pt x="138" y="86"/>
                  </a:lnTo>
                  <a:lnTo>
                    <a:pt x="138" y="88"/>
                  </a:lnTo>
                  <a:lnTo>
                    <a:pt x="138" y="88"/>
                  </a:lnTo>
                  <a:lnTo>
                    <a:pt x="138" y="90"/>
                  </a:lnTo>
                  <a:lnTo>
                    <a:pt x="138" y="92"/>
                  </a:lnTo>
                  <a:lnTo>
                    <a:pt x="138" y="96"/>
                  </a:lnTo>
                  <a:lnTo>
                    <a:pt x="138" y="96"/>
                  </a:lnTo>
                  <a:lnTo>
                    <a:pt x="138" y="98"/>
                  </a:lnTo>
                  <a:lnTo>
                    <a:pt x="138" y="98"/>
                  </a:lnTo>
                  <a:lnTo>
                    <a:pt x="136" y="102"/>
                  </a:lnTo>
                  <a:lnTo>
                    <a:pt x="134" y="104"/>
                  </a:lnTo>
                  <a:lnTo>
                    <a:pt x="134" y="106"/>
                  </a:lnTo>
                  <a:lnTo>
                    <a:pt x="134" y="108"/>
                  </a:lnTo>
                  <a:lnTo>
                    <a:pt x="134" y="108"/>
                  </a:lnTo>
                  <a:lnTo>
                    <a:pt x="134" y="110"/>
                  </a:lnTo>
                  <a:lnTo>
                    <a:pt x="134" y="110"/>
                  </a:lnTo>
                  <a:lnTo>
                    <a:pt x="134" y="110"/>
                  </a:lnTo>
                  <a:lnTo>
                    <a:pt x="134" y="110"/>
                  </a:lnTo>
                  <a:lnTo>
                    <a:pt x="134" y="110"/>
                  </a:lnTo>
                  <a:lnTo>
                    <a:pt x="136" y="112"/>
                  </a:lnTo>
                  <a:lnTo>
                    <a:pt x="138" y="112"/>
                  </a:lnTo>
                  <a:lnTo>
                    <a:pt x="138" y="112"/>
                  </a:lnTo>
                  <a:lnTo>
                    <a:pt x="140" y="112"/>
                  </a:lnTo>
                  <a:lnTo>
                    <a:pt x="142" y="112"/>
                  </a:lnTo>
                  <a:lnTo>
                    <a:pt x="142" y="114"/>
                  </a:lnTo>
                  <a:lnTo>
                    <a:pt x="142" y="114"/>
                  </a:lnTo>
                  <a:lnTo>
                    <a:pt x="142" y="114"/>
                  </a:lnTo>
                  <a:lnTo>
                    <a:pt x="142" y="114"/>
                  </a:lnTo>
                  <a:lnTo>
                    <a:pt x="144" y="116"/>
                  </a:lnTo>
                  <a:lnTo>
                    <a:pt x="144" y="120"/>
                  </a:lnTo>
                  <a:lnTo>
                    <a:pt x="144" y="122"/>
                  </a:lnTo>
                  <a:lnTo>
                    <a:pt x="144" y="126"/>
                  </a:lnTo>
                  <a:lnTo>
                    <a:pt x="144" y="128"/>
                  </a:lnTo>
                  <a:lnTo>
                    <a:pt x="130" y="132"/>
                  </a:lnTo>
                  <a:lnTo>
                    <a:pt x="128" y="132"/>
                  </a:lnTo>
                  <a:lnTo>
                    <a:pt x="126" y="132"/>
                  </a:lnTo>
                  <a:lnTo>
                    <a:pt x="124" y="132"/>
                  </a:lnTo>
                  <a:lnTo>
                    <a:pt x="124" y="132"/>
                  </a:lnTo>
                  <a:lnTo>
                    <a:pt x="122" y="132"/>
                  </a:lnTo>
                  <a:lnTo>
                    <a:pt x="122" y="134"/>
                  </a:lnTo>
                  <a:lnTo>
                    <a:pt x="122" y="134"/>
                  </a:lnTo>
                  <a:lnTo>
                    <a:pt x="122" y="136"/>
                  </a:lnTo>
                  <a:lnTo>
                    <a:pt x="120" y="138"/>
                  </a:lnTo>
                  <a:lnTo>
                    <a:pt x="120" y="138"/>
                  </a:lnTo>
                  <a:lnTo>
                    <a:pt x="120" y="142"/>
                  </a:lnTo>
                  <a:lnTo>
                    <a:pt x="120" y="146"/>
                  </a:lnTo>
                  <a:lnTo>
                    <a:pt x="120" y="150"/>
                  </a:lnTo>
                  <a:lnTo>
                    <a:pt x="120" y="152"/>
                  </a:lnTo>
                  <a:lnTo>
                    <a:pt x="120" y="154"/>
                  </a:lnTo>
                  <a:lnTo>
                    <a:pt x="120" y="156"/>
                  </a:lnTo>
                  <a:lnTo>
                    <a:pt x="116" y="158"/>
                  </a:lnTo>
                  <a:lnTo>
                    <a:pt x="114" y="160"/>
                  </a:lnTo>
                  <a:lnTo>
                    <a:pt x="112" y="162"/>
                  </a:lnTo>
                  <a:lnTo>
                    <a:pt x="112" y="162"/>
                  </a:lnTo>
                  <a:lnTo>
                    <a:pt x="110" y="162"/>
                  </a:lnTo>
                  <a:lnTo>
                    <a:pt x="110" y="162"/>
                  </a:lnTo>
                  <a:lnTo>
                    <a:pt x="108" y="162"/>
                  </a:lnTo>
                  <a:lnTo>
                    <a:pt x="106" y="162"/>
                  </a:lnTo>
                  <a:lnTo>
                    <a:pt x="106" y="162"/>
                  </a:lnTo>
                  <a:lnTo>
                    <a:pt x="104" y="160"/>
                  </a:lnTo>
                  <a:lnTo>
                    <a:pt x="102" y="160"/>
                  </a:lnTo>
                  <a:lnTo>
                    <a:pt x="100" y="158"/>
                  </a:lnTo>
                  <a:lnTo>
                    <a:pt x="96" y="156"/>
                  </a:lnTo>
                  <a:lnTo>
                    <a:pt x="92" y="154"/>
                  </a:lnTo>
                  <a:lnTo>
                    <a:pt x="90" y="152"/>
                  </a:lnTo>
                  <a:lnTo>
                    <a:pt x="88" y="150"/>
                  </a:lnTo>
                  <a:lnTo>
                    <a:pt x="86" y="14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61" name="Freeform 87"/>
            <p:cNvSpPr>
              <a:spLocks/>
            </p:cNvSpPr>
            <p:nvPr/>
          </p:nvSpPr>
          <p:spPr bwMode="auto">
            <a:xfrm>
              <a:off x="6889675" y="2868023"/>
              <a:ext cx="297464" cy="334634"/>
            </a:xfrm>
            <a:custGeom>
              <a:avLst/>
              <a:gdLst>
                <a:gd name="T0" fmla="*/ 82 w 144"/>
                <a:gd name="T1" fmla="*/ 142 h 162"/>
                <a:gd name="T2" fmla="*/ 76 w 144"/>
                <a:gd name="T3" fmla="*/ 128 h 162"/>
                <a:gd name="T4" fmla="*/ 70 w 144"/>
                <a:gd name="T5" fmla="*/ 124 h 162"/>
                <a:gd name="T6" fmla="*/ 60 w 144"/>
                <a:gd name="T7" fmla="*/ 120 h 162"/>
                <a:gd name="T8" fmla="*/ 56 w 144"/>
                <a:gd name="T9" fmla="*/ 110 h 162"/>
                <a:gd name="T10" fmla="*/ 52 w 144"/>
                <a:gd name="T11" fmla="*/ 104 h 162"/>
                <a:gd name="T12" fmla="*/ 46 w 144"/>
                <a:gd name="T13" fmla="*/ 104 h 162"/>
                <a:gd name="T14" fmla="*/ 36 w 144"/>
                <a:gd name="T15" fmla="*/ 106 h 162"/>
                <a:gd name="T16" fmla="*/ 30 w 144"/>
                <a:gd name="T17" fmla="*/ 102 h 162"/>
                <a:gd name="T18" fmla="*/ 18 w 144"/>
                <a:gd name="T19" fmla="*/ 94 h 162"/>
                <a:gd name="T20" fmla="*/ 14 w 144"/>
                <a:gd name="T21" fmla="*/ 90 h 162"/>
                <a:gd name="T22" fmla="*/ 16 w 144"/>
                <a:gd name="T23" fmla="*/ 68 h 162"/>
                <a:gd name="T24" fmla="*/ 34 w 144"/>
                <a:gd name="T25" fmla="*/ 58 h 162"/>
                <a:gd name="T26" fmla="*/ 36 w 144"/>
                <a:gd name="T27" fmla="*/ 50 h 162"/>
                <a:gd name="T28" fmla="*/ 38 w 144"/>
                <a:gd name="T29" fmla="*/ 30 h 162"/>
                <a:gd name="T30" fmla="*/ 52 w 144"/>
                <a:gd name="T31" fmla="*/ 10 h 162"/>
                <a:gd name="T32" fmla="*/ 62 w 144"/>
                <a:gd name="T33" fmla="*/ 2 h 162"/>
                <a:gd name="T34" fmla="*/ 70 w 144"/>
                <a:gd name="T35" fmla="*/ 0 h 162"/>
                <a:gd name="T36" fmla="*/ 72 w 144"/>
                <a:gd name="T37" fmla="*/ 4 h 162"/>
                <a:gd name="T38" fmla="*/ 76 w 144"/>
                <a:gd name="T39" fmla="*/ 10 h 162"/>
                <a:gd name="T40" fmla="*/ 84 w 144"/>
                <a:gd name="T41" fmla="*/ 12 h 162"/>
                <a:gd name="T42" fmla="*/ 94 w 144"/>
                <a:gd name="T43" fmla="*/ 18 h 162"/>
                <a:gd name="T44" fmla="*/ 96 w 144"/>
                <a:gd name="T45" fmla="*/ 24 h 162"/>
                <a:gd name="T46" fmla="*/ 102 w 144"/>
                <a:gd name="T47" fmla="*/ 26 h 162"/>
                <a:gd name="T48" fmla="*/ 110 w 144"/>
                <a:gd name="T49" fmla="*/ 26 h 162"/>
                <a:gd name="T50" fmla="*/ 112 w 144"/>
                <a:gd name="T51" fmla="*/ 28 h 162"/>
                <a:gd name="T52" fmla="*/ 110 w 144"/>
                <a:gd name="T53" fmla="*/ 38 h 162"/>
                <a:gd name="T54" fmla="*/ 108 w 144"/>
                <a:gd name="T55" fmla="*/ 44 h 162"/>
                <a:gd name="T56" fmla="*/ 100 w 144"/>
                <a:gd name="T57" fmla="*/ 48 h 162"/>
                <a:gd name="T58" fmla="*/ 98 w 144"/>
                <a:gd name="T59" fmla="*/ 54 h 162"/>
                <a:gd name="T60" fmla="*/ 98 w 144"/>
                <a:gd name="T61" fmla="*/ 64 h 162"/>
                <a:gd name="T62" fmla="*/ 102 w 144"/>
                <a:gd name="T63" fmla="*/ 66 h 162"/>
                <a:gd name="T64" fmla="*/ 112 w 144"/>
                <a:gd name="T65" fmla="*/ 70 h 162"/>
                <a:gd name="T66" fmla="*/ 114 w 144"/>
                <a:gd name="T67" fmla="*/ 74 h 162"/>
                <a:gd name="T68" fmla="*/ 116 w 144"/>
                <a:gd name="T69" fmla="*/ 82 h 162"/>
                <a:gd name="T70" fmla="*/ 118 w 144"/>
                <a:gd name="T71" fmla="*/ 84 h 162"/>
                <a:gd name="T72" fmla="*/ 128 w 144"/>
                <a:gd name="T73" fmla="*/ 86 h 162"/>
                <a:gd name="T74" fmla="*/ 136 w 144"/>
                <a:gd name="T75" fmla="*/ 82 h 162"/>
                <a:gd name="T76" fmla="*/ 138 w 144"/>
                <a:gd name="T77" fmla="*/ 88 h 162"/>
                <a:gd name="T78" fmla="*/ 138 w 144"/>
                <a:gd name="T79" fmla="*/ 96 h 162"/>
                <a:gd name="T80" fmla="*/ 134 w 144"/>
                <a:gd name="T81" fmla="*/ 106 h 162"/>
                <a:gd name="T82" fmla="*/ 134 w 144"/>
                <a:gd name="T83" fmla="*/ 110 h 162"/>
                <a:gd name="T84" fmla="*/ 138 w 144"/>
                <a:gd name="T85" fmla="*/ 112 h 162"/>
                <a:gd name="T86" fmla="*/ 142 w 144"/>
                <a:gd name="T87" fmla="*/ 114 h 162"/>
                <a:gd name="T88" fmla="*/ 144 w 144"/>
                <a:gd name="T89" fmla="*/ 126 h 162"/>
                <a:gd name="T90" fmla="*/ 124 w 144"/>
                <a:gd name="T91" fmla="*/ 132 h 162"/>
                <a:gd name="T92" fmla="*/ 122 w 144"/>
                <a:gd name="T93" fmla="*/ 136 h 162"/>
                <a:gd name="T94" fmla="*/ 120 w 144"/>
                <a:gd name="T95" fmla="*/ 150 h 162"/>
                <a:gd name="T96" fmla="*/ 114 w 144"/>
                <a:gd name="T97" fmla="*/ 160 h 162"/>
                <a:gd name="T98" fmla="*/ 108 w 144"/>
                <a:gd name="T99" fmla="*/ 162 h 162"/>
                <a:gd name="T100" fmla="*/ 100 w 144"/>
                <a:gd name="T101" fmla="*/ 158 h 162"/>
                <a:gd name="T102" fmla="*/ 86 w 144"/>
                <a:gd name="T103" fmla="*/ 14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4" h="162">
                  <a:moveTo>
                    <a:pt x="86" y="148"/>
                  </a:moveTo>
                  <a:lnTo>
                    <a:pt x="86" y="148"/>
                  </a:lnTo>
                  <a:lnTo>
                    <a:pt x="84" y="146"/>
                  </a:lnTo>
                  <a:lnTo>
                    <a:pt x="84" y="146"/>
                  </a:lnTo>
                  <a:lnTo>
                    <a:pt x="82" y="142"/>
                  </a:lnTo>
                  <a:lnTo>
                    <a:pt x="80" y="140"/>
                  </a:lnTo>
                  <a:lnTo>
                    <a:pt x="80" y="136"/>
                  </a:lnTo>
                  <a:lnTo>
                    <a:pt x="78" y="132"/>
                  </a:lnTo>
                  <a:lnTo>
                    <a:pt x="76" y="130"/>
                  </a:lnTo>
                  <a:lnTo>
                    <a:pt x="76" y="128"/>
                  </a:lnTo>
                  <a:lnTo>
                    <a:pt x="74" y="126"/>
                  </a:lnTo>
                  <a:lnTo>
                    <a:pt x="74" y="126"/>
                  </a:lnTo>
                  <a:lnTo>
                    <a:pt x="72" y="124"/>
                  </a:lnTo>
                  <a:lnTo>
                    <a:pt x="72" y="124"/>
                  </a:lnTo>
                  <a:lnTo>
                    <a:pt x="70" y="124"/>
                  </a:lnTo>
                  <a:lnTo>
                    <a:pt x="66" y="122"/>
                  </a:lnTo>
                  <a:lnTo>
                    <a:pt x="64" y="122"/>
                  </a:lnTo>
                  <a:lnTo>
                    <a:pt x="62" y="122"/>
                  </a:lnTo>
                  <a:lnTo>
                    <a:pt x="62" y="122"/>
                  </a:lnTo>
                  <a:lnTo>
                    <a:pt x="60" y="120"/>
                  </a:lnTo>
                  <a:lnTo>
                    <a:pt x="60" y="120"/>
                  </a:lnTo>
                  <a:lnTo>
                    <a:pt x="58" y="118"/>
                  </a:lnTo>
                  <a:lnTo>
                    <a:pt x="58" y="116"/>
                  </a:lnTo>
                  <a:lnTo>
                    <a:pt x="56" y="112"/>
                  </a:lnTo>
                  <a:lnTo>
                    <a:pt x="56" y="110"/>
                  </a:lnTo>
                  <a:lnTo>
                    <a:pt x="54" y="108"/>
                  </a:lnTo>
                  <a:lnTo>
                    <a:pt x="54" y="106"/>
                  </a:lnTo>
                  <a:lnTo>
                    <a:pt x="52" y="106"/>
                  </a:lnTo>
                  <a:lnTo>
                    <a:pt x="52" y="106"/>
                  </a:lnTo>
                  <a:lnTo>
                    <a:pt x="52" y="104"/>
                  </a:lnTo>
                  <a:lnTo>
                    <a:pt x="50" y="104"/>
                  </a:lnTo>
                  <a:lnTo>
                    <a:pt x="50" y="104"/>
                  </a:lnTo>
                  <a:lnTo>
                    <a:pt x="48" y="104"/>
                  </a:lnTo>
                  <a:lnTo>
                    <a:pt x="48" y="104"/>
                  </a:lnTo>
                  <a:lnTo>
                    <a:pt x="46" y="104"/>
                  </a:lnTo>
                  <a:lnTo>
                    <a:pt x="44" y="104"/>
                  </a:lnTo>
                  <a:lnTo>
                    <a:pt x="40" y="106"/>
                  </a:lnTo>
                  <a:lnTo>
                    <a:pt x="38" y="106"/>
                  </a:lnTo>
                  <a:lnTo>
                    <a:pt x="36" y="106"/>
                  </a:lnTo>
                  <a:lnTo>
                    <a:pt x="36" y="106"/>
                  </a:lnTo>
                  <a:lnTo>
                    <a:pt x="34" y="106"/>
                  </a:lnTo>
                  <a:lnTo>
                    <a:pt x="34" y="106"/>
                  </a:lnTo>
                  <a:lnTo>
                    <a:pt x="32" y="104"/>
                  </a:lnTo>
                  <a:lnTo>
                    <a:pt x="30" y="104"/>
                  </a:lnTo>
                  <a:lnTo>
                    <a:pt x="30" y="102"/>
                  </a:lnTo>
                  <a:lnTo>
                    <a:pt x="28" y="100"/>
                  </a:lnTo>
                  <a:lnTo>
                    <a:pt x="24" y="98"/>
                  </a:lnTo>
                  <a:lnTo>
                    <a:pt x="22" y="96"/>
                  </a:lnTo>
                  <a:lnTo>
                    <a:pt x="20" y="94"/>
                  </a:lnTo>
                  <a:lnTo>
                    <a:pt x="18" y="94"/>
                  </a:lnTo>
                  <a:lnTo>
                    <a:pt x="18" y="92"/>
                  </a:lnTo>
                  <a:lnTo>
                    <a:pt x="16" y="92"/>
                  </a:lnTo>
                  <a:lnTo>
                    <a:pt x="14" y="90"/>
                  </a:lnTo>
                  <a:lnTo>
                    <a:pt x="14" y="90"/>
                  </a:lnTo>
                  <a:lnTo>
                    <a:pt x="14" y="90"/>
                  </a:lnTo>
                  <a:lnTo>
                    <a:pt x="12" y="92"/>
                  </a:lnTo>
                  <a:lnTo>
                    <a:pt x="10" y="92"/>
                  </a:lnTo>
                  <a:lnTo>
                    <a:pt x="0" y="76"/>
                  </a:lnTo>
                  <a:lnTo>
                    <a:pt x="6" y="74"/>
                  </a:lnTo>
                  <a:lnTo>
                    <a:pt x="16" y="68"/>
                  </a:lnTo>
                  <a:lnTo>
                    <a:pt x="20" y="66"/>
                  </a:lnTo>
                  <a:lnTo>
                    <a:pt x="26" y="62"/>
                  </a:lnTo>
                  <a:lnTo>
                    <a:pt x="28" y="60"/>
                  </a:lnTo>
                  <a:lnTo>
                    <a:pt x="32" y="60"/>
                  </a:lnTo>
                  <a:lnTo>
                    <a:pt x="34" y="58"/>
                  </a:lnTo>
                  <a:lnTo>
                    <a:pt x="34" y="56"/>
                  </a:lnTo>
                  <a:lnTo>
                    <a:pt x="34" y="56"/>
                  </a:lnTo>
                  <a:lnTo>
                    <a:pt x="36" y="54"/>
                  </a:lnTo>
                  <a:lnTo>
                    <a:pt x="36" y="52"/>
                  </a:lnTo>
                  <a:lnTo>
                    <a:pt x="36" y="50"/>
                  </a:lnTo>
                  <a:lnTo>
                    <a:pt x="36" y="48"/>
                  </a:lnTo>
                  <a:lnTo>
                    <a:pt x="38" y="44"/>
                  </a:lnTo>
                  <a:lnTo>
                    <a:pt x="38" y="42"/>
                  </a:lnTo>
                  <a:lnTo>
                    <a:pt x="38" y="36"/>
                  </a:lnTo>
                  <a:lnTo>
                    <a:pt x="38" y="30"/>
                  </a:lnTo>
                  <a:lnTo>
                    <a:pt x="38" y="22"/>
                  </a:lnTo>
                  <a:lnTo>
                    <a:pt x="42" y="20"/>
                  </a:lnTo>
                  <a:lnTo>
                    <a:pt x="48" y="14"/>
                  </a:lnTo>
                  <a:lnTo>
                    <a:pt x="50" y="12"/>
                  </a:lnTo>
                  <a:lnTo>
                    <a:pt x="52" y="10"/>
                  </a:lnTo>
                  <a:lnTo>
                    <a:pt x="54" y="6"/>
                  </a:lnTo>
                  <a:lnTo>
                    <a:pt x="56" y="6"/>
                  </a:lnTo>
                  <a:lnTo>
                    <a:pt x="56" y="4"/>
                  </a:lnTo>
                  <a:lnTo>
                    <a:pt x="60" y="4"/>
                  </a:lnTo>
                  <a:lnTo>
                    <a:pt x="62" y="2"/>
                  </a:lnTo>
                  <a:lnTo>
                    <a:pt x="64" y="2"/>
                  </a:lnTo>
                  <a:lnTo>
                    <a:pt x="66" y="2"/>
                  </a:lnTo>
                  <a:lnTo>
                    <a:pt x="68" y="0"/>
                  </a:lnTo>
                  <a:lnTo>
                    <a:pt x="70" y="0"/>
                  </a:lnTo>
                  <a:lnTo>
                    <a:pt x="70" y="0"/>
                  </a:lnTo>
                  <a:lnTo>
                    <a:pt x="70" y="2"/>
                  </a:lnTo>
                  <a:lnTo>
                    <a:pt x="72" y="2"/>
                  </a:lnTo>
                  <a:lnTo>
                    <a:pt x="72" y="2"/>
                  </a:lnTo>
                  <a:lnTo>
                    <a:pt x="72" y="2"/>
                  </a:lnTo>
                  <a:lnTo>
                    <a:pt x="72" y="4"/>
                  </a:lnTo>
                  <a:lnTo>
                    <a:pt x="74" y="6"/>
                  </a:lnTo>
                  <a:lnTo>
                    <a:pt x="74" y="8"/>
                  </a:lnTo>
                  <a:lnTo>
                    <a:pt x="76" y="10"/>
                  </a:lnTo>
                  <a:lnTo>
                    <a:pt x="76" y="10"/>
                  </a:lnTo>
                  <a:lnTo>
                    <a:pt x="76" y="10"/>
                  </a:lnTo>
                  <a:lnTo>
                    <a:pt x="76" y="12"/>
                  </a:lnTo>
                  <a:lnTo>
                    <a:pt x="78" y="12"/>
                  </a:lnTo>
                  <a:lnTo>
                    <a:pt x="78" y="12"/>
                  </a:lnTo>
                  <a:lnTo>
                    <a:pt x="82" y="12"/>
                  </a:lnTo>
                  <a:lnTo>
                    <a:pt x="84" y="12"/>
                  </a:lnTo>
                  <a:lnTo>
                    <a:pt x="88" y="12"/>
                  </a:lnTo>
                  <a:lnTo>
                    <a:pt x="92" y="12"/>
                  </a:lnTo>
                  <a:lnTo>
                    <a:pt x="94" y="12"/>
                  </a:lnTo>
                  <a:lnTo>
                    <a:pt x="94" y="14"/>
                  </a:lnTo>
                  <a:lnTo>
                    <a:pt x="94" y="18"/>
                  </a:lnTo>
                  <a:lnTo>
                    <a:pt x="94" y="20"/>
                  </a:lnTo>
                  <a:lnTo>
                    <a:pt x="96" y="22"/>
                  </a:lnTo>
                  <a:lnTo>
                    <a:pt x="96" y="22"/>
                  </a:lnTo>
                  <a:lnTo>
                    <a:pt x="96" y="24"/>
                  </a:lnTo>
                  <a:lnTo>
                    <a:pt x="96" y="24"/>
                  </a:lnTo>
                  <a:lnTo>
                    <a:pt x="98" y="24"/>
                  </a:lnTo>
                  <a:lnTo>
                    <a:pt x="98" y="24"/>
                  </a:lnTo>
                  <a:lnTo>
                    <a:pt x="98" y="26"/>
                  </a:lnTo>
                  <a:lnTo>
                    <a:pt x="100" y="26"/>
                  </a:lnTo>
                  <a:lnTo>
                    <a:pt x="102" y="26"/>
                  </a:lnTo>
                  <a:lnTo>
                    <a:pt x="104" y="26"/>
                  </a:lnTo>
                  <a:lnTo>
                    <a:pt x="106" y="26"/>
                  </a:lnTo>
                  <a:lnTo>
                    <a:pt x="108" y="26"/>
                  </a:lnTo>
                  <a:lnTo>
                    <a:pt x="110" y="26"/>
                  </a:lnTo>
                  <a:lnTo>
                    <a:pt x="110" y="26"/>
                  </a:lnTo>
                  <a:lnTo>
                    <a:pt x="112" y="26"/>
                  </a:lnTo>
                  <a:lnTo>
                    <a:pt x="112" y="26"/>
                  </a:lnTo>
                  <a:lnTo>
                    <a:pt x="112" y="28"/>
                  </a:lnTo>
                  <a:lnTo>
                    <a:pt x="112" y="28"/>
                  </a:lnTo>
                  <a:lnTo>
                    <a:pt x="112" y="28"/>
                  </a:lnTo>
                  <a:lnTo>
                    <a:pt x="112" y="30"/>
                  </a:lnTo>
                  <a:lnTo>
                    <a:pt x="112" y="32"/>
                  </a:lnTo>
                  <a:lnTo>
                    <a:pt x="112" y="34"/>
                  </a:lnTo>
                  <a:lnTo>
                    <a:pt x="112" y="36"/>
                  </a:lnTo>
                  <a:lnTo>
                    <a:pt x="110" y="38"/>
                  </a:lnTo>
                  <a:lnTo>
                    <a:pt x="110" y="40"/>
                  </a:lnTo>
                  <a:lnTo>
                    <a:pt x="110" y="42"/>
                  </a:lnTo>
                  <a:lnTo>
                    <a:pt x="110" y="42"/>
                  </a:lnTo>
                  <a:lnTo>
                    <a:pt x="108" y="42"/>
                  </a:lnTo>
                  <a:lnTo>
                    <a:pt x="108" y="44"/>
                  </a:lnTo>
                  <a:lnTo>
                    <a:pt x="106" y="44"/>
                  </a:lnTo>
                  <a:lnTo>
                    <a:pt x="104" y="46"/>
                  </a:lnTo>
                  <a:lnTo>
                    <a:pt x="102" y="46"/>
                  </a:lnTo>
                  <a:lnTo>
                    <a:pt x="102" y="48"/>
                  </a:lnTo>
                  <a:lnTo>
                    <a:pt x="100" y="48"/>
                  </a:lnTo>
                  <a:lnTo>
                    <a:pt x="100" y="48"/>
                  </a:lnTo>
                  <a:lnTo>
                    <a:pt x="100" y="50"/>
                  </a:lnTo>
                  <a:lnTo>
                    <a:pt x="98" y="50"/>
                  </a:lnTo>
                  <a:lnTo>
                    <a:pt x="98" y="52"/>
                  </a:lnTo>
                  <a:lnTo>
                    <a:pt x="98" y="54"/>
                  </a:lnTo>
                  <a:lnTo>
                    <a:pt x="98" y="56"/>
                  </a:lnTo>
                  <a:lnTo>
                    <a:pt x="98" y="60"/>
                  </a:lnTo>
                  <a:lnTo>
                    <a:pt x="98" y="62"/>
                  </a:lnTo>
                  <a:lnTo>
                    <a:pt x="98" y="64"/>
                  </a:lnTo>
                  <a:lnTo>
                    <a:pt x="98" y="64"/>
                  </a:lnTo>
                  <a:lnTo>
                    <a:pt x="100" y="64"/>
                  </a:lnTo>
                  <a:lnTo>
                    <a:pt x="100" y="64"/>
                  </a:lnTo>
                  <a:lnTo>
                    <a:pt x="100" y="66"/>
                  </a:lnTo>
                  <a:lnTo>
                    <a:pt x="102" y="66"/>
                  </a:lnTo>
                  <a:lnTo>
                    <a:pt x="102" y="66"/>
                  </a:lnTo>
                  <a:lnTo>
                    <a:pt x="104" y="66"/>
                  </a:lnTo>
                  <a:lnTo>
                    <a:pt x="106" y="68"/>
                  </a:lnTo>
                  <a:lnTo>
                    <a:pt x="108" y="68"/>
                  </a:lnTo>
                  <a:lnTo>
                    <a:pt x="110" y="68"/>
                  </a:lnTo>
                  <a:lnTo>
                    <a:pt x="112" y="70"/>
                  </a:lnTo>
                  <a:lnTo>
                    <a:pt x="112" y="70"/>
                  </a:lnTo>
                  <a:lnTo>
                    <a:pt x="114" y="70"/>
                  </a:lnTo>
                  <a:lnTo>
                    <a:pt x="114" y="72"/>
                  </a:lnTo>
                  <a:lnTo>
                    <a:pt x="114" y="72"/>
                  </a:lnTo>
                  <a:lnTo>
                    <a:pt x="114" y="74"/>
                  </a:lnTo>
                  <a:lnTo>
                    <a:pt x="114" y="76"/>
                  </a:lnTo>
                  <a:lnTo>
                    <a:pt x="114" y="76"/>
                  </a:lnTo>
                  <a:lnTo>
                    <a:pt x="114" y="78"/>
                  </a:lnTo>
                  <a:lnTo>
                    <a:pt x="114" y="80"/>
                  </a:lnTo>
                  <a:lnTo>
                    <a:pt x="116" y="82"/>
                  </a:lnTo>
                  <a:lnTo>
                    <a:pt x="116" y="82"/>
                  </a:lnTo>
                  <a:lnTo>
                    <a:pt x="116" y="84"/>
                  </a:lnTo>
                  <a:lnTo>
                    <a:pt x="116" y="84"/>
                  </a:lnTo>
                  <a:lnTo>
                    <a:pt x="118" y="84"/>
                  </a:lnTo>
                  <a:lnTo>
                    <a:pt x="118" y="84"/>
                  </a:lnTo>
                  <a:lnTo>
                    <a:pt x="120" y="86"/>
                  </a:lnTo>
                  <a:lnTo>
                    <a:pt x="124" y="86"/>
                  </a:lnTo>
                  <a:lnTo>
                    <a:pt x="126" y="86"/>
                  </a:lnTo>
                  <a:lnTo>
                    <a:pt x="126" y="86"/>
                  </a:lnTo>
                  <a:lnTo>
                    <a:pt x="128" y="86"/>
                  </a:lnTo>
                  <a:lnTo>
                    <a:pt x="130" y="84"/>
                  </a:lnTo>
                  <a:lnTo>
                    <a:pt x="132" y="84"/>
                  </a:lnTo>
                  <a:lnTo>
                    <a:pt x="134" y="84"/>
                  </a:lnTo>
                  <a:lnTo>
                    <a:pt x="134" y="82"/>
                  </a:lnTo>
                  <a:lnTo>
                    <a:pt x="136" y="82"/>
                  </a:lnTo>
                  <a:lnTo>
                    <a:pt x="136" y="84"/>
                  </a:lnTo>
                  <a:lnTo>
                    <a:pt x="136" y="84"/>
                  </a:lnTo>
                  <a:lnTo>
                    <a:pt x="136" y="84"/>
                  </a:lnTo>
                  <a:lnTo>
                    <a:pt x="138" y="86"/>
                  </a:lnTo>
                  <a:lnTo>
                    <a:pt x="138" y="88"/>
                  </a:lnTo>
                  <a:lnTo>
                    <a:pt x="138" y="88"/>
                  </a:lnTo>
                  <a:lnTo>
                    <a:pt x="138" y="90"/>
                  </a:lnTo>
                  <a:lnTo>
                    <a:pt x="138" y="92"/>
                  </a:lnTo>
                  <a:lnTo>
                    <a:pt x="138" y="96"/>
                  </a:lnTo>
                  <a:lnTo>
                    <a:pt x="138" y="96"/>
                  </a:lnTo>
                  <a:lnTo>
                    <a:pt x="138" y="98"/>
                  </a:lnTo>
                  <a:lnTo>
                    <a:pt x="138" y="98"/>
                  </a:lnTo>
                  <a:lnTo>
                    <a:pt x="136" y="102"/>
                  </a:lnTo>
                  <a:lnTo>
                    <a:pt x="134" y="104"/>
                  </a:lnTo>
                  <a:lnTo>
                    <a:pt x="134" y="106"/>
                  </a:lnTo>
                  <a:lnTo>
                    <a:pt x="134" y="108"/>
                  </a:lnTo>
                  <a:lnTo>
                    <a:pt x="134" y="108"/>
                  </a:lnTo>
                  <a:lnTo>
                    <a:pt x="134" y="110"/>
                  </a:lnTo>
                  <a:lnTo>
                    <a:pt x="134" y="110"/>
                  </a:lnTo>
                  <a:lnTo>
                    <a:pt x="134" y="110"/>
                  </a:lnTo>
                  <a:lnTo>
                    <a:pt x="134" y="110"/>
                  </a:lnTo>
                  <a:lnTo>
                    <a:pt x="134" y="110"/>
                  </a:lnTo>
                  <a:lnTo>
                    <a:pt x="136" y="112"/>
                  </a:lnTo>
                  <a:lnTo>
                    <a:pt x="138" y="112"/>
                  </a:lnTo>
                  <a:lnTo>
                    <a:pt x="138" y="112"/>
                  </a:lnTo>
                  <a:lnTo>
                    <a:pt x="140" y="112"/>
                  </a:lnTo>
                  <a:lnTo>
                    <a:pt x="142" y="112"/>
                  </a:lnTo>
                  <a:lnTo>
                    <a:pt x="142" y="114"/>
                  </a:lnTo>
                  <a:lnTo>
                    <a:pt x="142" y="114"/>
                  </a:lnTo>
                  <a:lnTo>
                    <a:pt x="142" y="114"/>
                  </a:lnTo>
                  <a:lnTo>
                    <a:pt x="142" y="114"/>
                  </a:lnTo>
                  <a:lnTo>
                    <a:pt x="144" y="116"/>
                  </a:lnTo>
                  <a:lnTo>
                    <a:pt x="144" y="120"/>
                  </a:lnTo>
                  <a:lnTo>
                    <a:pt x="144" y="122"/>
                  </a:lnTo>
                  <a:lnTo>
                    <a:pt x="144" y="126"/>
                  </a:lnTo>
                  <a:lnTo>
                    <a:pt x="144" y="128"/>
                  </a:lnTo>
                  <a:lnTo>
                    <a:pt x="130" y="132"/>
                  </a:lnTo>
                  <a:lnTo>
                    <a:pt x="128" y="132"/>
                  </a:lnTo>
                  <a:lnTo>
                    <a:pt x="126" y="132"/>
                  </a:lnTo>
                  <a:lnTo>
                    <a:pt x="124" y="132"/>
                  </a:lnTo>
                  <a:lnTo>
                    <a:pt x="124" y="132"/>
                  </a:lnTo>
                  <a:lnTo>
                    <a:pt x="122" y="132"/>
                  </a:lnTo>
                  <a:lnTo>
                    <a:pt x="122" y="134"/>
                  </a:lnTo>
                  <a:lnTo>
                    <a:pt x="122" y="134"/>
                  </a:lnTo>
                  <a:lnTo>
                    <a:pt x="122" y="136"/>
                  </a:lnTo>
                  <a:lnTo>
                    <a:pt x="120" y="138"/>
                  </a:lnTo>
                  <a:lnTo>
                    <a:pt x="120" y="138"/>
                  </a:lnTo>
                  <a:lnTo>
                    <a:pt x="120" y="142"/>
                  </a:lnTo>
                  <a:lnTo>
                    <a:pt x="120" y="146"/>
                  </a:lnTo>
                  <a:lnTo>
                    <a:pt x="120" y="150"/>
                  </a:lnTo>
                  <a:lnTo>
                    <a:pt x="120" y="152"/>
                  </a:lnTo>
                  <a:lnTo>
                    <a:pt x="120" y="154"/>
                  </a:lnTo>
                  <a:lnTo>
                    <a:pt x="120" y="156"/>
                  </a:lnTo>
                  <a:lnTo>
                    <a:pt x="116" y="158"/>
                  </a:lnTo>
                  <a:lnTo>
                    <a:pt x="114" y="160"/>
                  </a:lnTo>
                  <a:lnTo>
                    <a:pt x="112" y="162"/>
                  </a:lnTo>
                  <a:lnTo>
                    <a:pt x="112" y="162"/>
                  </a:lnTo>
                  <a:lnTo>
                    <a:pt x="110" y="162"/>
                  </a:lnTo>
                  <a:lnTo>
                    <a:pt x="110" y="162"/>
                  </a:lnTo>
                  <a:lnTo>
                    <a:pt x="108" y="162"/>
                  </a:lnTo>
                  <a:lnTo>
                    <a:pt x="106" y="162"/>
                  </a:lnTo>
                  <a:lnTo>
                    <a:pt x="106" y="162"/>
                  </a:lnTo>
                  <a:lnTo>
                    <a:pt x="104" y="160"/>
                  </a:lnTo>
                  <a:lnTo>
                    <a:pt x="102" y="160"/>
                  </a:lnTo>
                  <a:lnTo>
                    <a:pt x="100" y="158"/>
                  </a:lnTo>
                  <a:lnTo>
                    <a:pt x="96" y="156"/>
                  </a:lnTo>
                  <a:lnTo>
                    <a:pt x="92" y="154"/>
                  </a:lnTo>
                  <a:lnTo>
                    <a:pt x="90" y="152"/>
                  </a:lnTo>
                  <a:lnTo>
                    <a:pt x="88" y="150"/>
                  </a:lnTo>
                  <a:lnTo>
                    <a:pt x="86" y="148"/>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62" name="Freeform 88"/>
            <p:cNvSpPr>
              <a:spLocks/>
            </p:cNvSpPr>
            <p:nvPr/>
          </p:nvSpPr>
          <p:spPr bwMode="auto">
            <a:xfrm>
              <a:off x="8401782" y="3206789"/>
              <a:ext cx="82628" cy="49575"/>
            </a:xfrm>
            <a:custGeom>
              <a:avLst/>
              <a:gdLst>
                <a:gd name="T0" fmla="*/ 34 w 40"/>
                <a:gd name="T1" fmla="*/ 24 h 24"/>
                <a:gd name="T2" fmla="*/ 34 w 40"/>
                <a:gd name="T3" fmla="*/ 24 h 24"/>
                <a:gd name="T4" fmla="*/ 34 w 40"/>
                <a:gd name="T5" fmla="*/ 24 h 24"/>
                <a:gd name="T6" fmla="*/ 34 w 40"/>
                <a:gd name="T7" fmla="*/ 24 h 24"/>
                <a:gd name="T8" fmla="*/ 32 w 40"/>
                <a:gd name="T9" fmla="*/ 24 h 24"/>
                <a:gd name="T10" fmla="*/ 32 w 40"/>
                <a:gd name="T11" fmla="*/ 24 h 24"/>
                <a:gd name="T12" fmla="*/ 30 w 40"/>
                <a:gd name="T13" fmla="*/ 24 h 24"/>
                <a:gd name="T14" fmla="*/ 26 w 40"/>
                <a:gd name="T15" fmla="*/ 24 h 24"/>
                <a:gd name="T16" fmla="*/ 24 w 40"/>
                <a:gd name="T17" fmla="*/ 24 h 24"/>
                <a:gd name="T18" fmla="*/ 22 w 40"/>
                <a:gd name="T19" fmla="*/ 22 h 24"/>
                <a:gd name="T20" fmla="*/ 18 w 40"/>
                <a:gd name="T21" fmla="*/ 22 h 24"/>
                <a:gd name="T22" fmla="*/ 16 w 40"/>
                <a:gd name="T23" fmla="*/ 22 h 24"/>
                <a:gd name="T24" fmla="*/ 12 w 40"/>
                <a:gd name="T25" fmla="*/ 20 h 24"/>
                <a:gd name="T26" fmla="*/ 10 w 40"/>
                <a:gd name="T27" fmla="*/ 20 h 24"/>
                <a:gd name="T28" fmla="*/ 8 w 40"/>
                <a:gd name="T29" fmla="*/ 18 h 24"/>
                <a:gd name="T30" fmla="*/ 6 w 40"/>
                <a:gd name="T31" fmla="*/ 18 h 24"/>
                <a:gd name="T32" fmla="*/ 6 w 40"/>
                <a:gd name="T33" fmla="*/ 16 h 24"/>
                <a:gd name="T34" fmla="*/ 4 w 40"/>
                <a:gd name="T35" fmla="*/ 16 h 24"/>
                <a:gd name="T36" fmla="*/ 4 w 40"/>
                <a:gd name="T37" fmla="*/ 16 h 24"/>
                <a:gd name="T38" fmla="*/ 4 w 40"/>
                <a:gd name="T39" fmla="*/ 12 h 24"/>
                <a:gd name="T40" fmla="*/ 2 w 40"/>
                <a:gd name="T41" fmla="*/ 10 h 24"/>
                <a:gd name="T42" fmla="*/ 2 w 40"/>
                <a:gd name="T43" fmla="*/ 8 h 24"/>
                <a:gd name="T44" fmla="*/ 0 w 40"/>
                <a:gd name="T45" fmla="*/ 2 h 24"/>
                <a:gd name="T46" fmla="*/ 0 w 40"/>
                <a:gd name="T47" fmla="*/ 0 h 24"/>
                <a:gd name="T48" fmla="*/ 2 w 40"/>
                <a:gd name="T49" fmla="*/ 0 h 24"/>
                <a:gd name="T50" fmla="*/ 6 w 40"/>
                <a:gd name="T51" fmla="*/ 4 h 24"/>
                <a:gd name="T52" fmla="*/ 12 w 40"/>
                <a:gd name="T53" fmla="*/ 6 h 24"/>
                <a:gd name="T54" fmla="*/ 14 w 40"/>
                <a:gd name="T55" fmla="*/ 8 h 24"/>
                <a:gd name="T56" fmla="*/ 16 w 40"/>
                <a:gd name="T57" fmla="*/ 8 h 24"/>
                <a:gd name="T58" fmla="*/ 16 w 40"/>
                <a:gd name="T59" fmla="*/ 8 h 24"/>
                <a:gd name="T60" fmla="*/ 18 w 40"/>
                <a:gd name="T61" fmla="*/ 8 h 24"/>
                <a:gd name="T62" fmla="*/ 22 w 40"/>
                <a:gd name="T63" fmla="*/ 8 h 24"/>
                <a:gd name="T64" fmla="*/ 26 w 40"/>
                <a:gd name="T65" fmla="*/ 8 h 24"/>
                <a:gd name="T66" fmla="*/ 30 w 40"/>
                <a:gd name="T67" fmla="*/ 8 h 24"/>
                <a:gd name="T68" fmla="*/ 36 w 40"/>
                <a:gd name="T69" fmla="*/ 8 h 24"/>
                <a:gd name="T70" fmla="*/ 40 w 40"/>
                <a:gd name="T71" fmla="*/ 8 h 24"/>
                <a:gd name="T72" fmla="*/ 40 w 40"/>
                <a:gd name="T73" fmla="*/ 10 h 24"/>
                <a:gd name="T74" fmla="*/ 38 w 40"/>
                <a:gd name="T75" fmla="*/ 12 h 24"/>
                <a:gd name="T76" fmla="*/ 38 w 40"/>
                <a:gd name="T77" fmla="*/ 14 h 24"/>
                <a:gd name="T78" fmla="*/ 38 w 40"/>
                <a:gd name="T79" fmla="*/ 18 h 24"/>
                <a:gd name="T80" fmla="*/ 36 w 40"/>
                <a:gd name="T81" fmla="*/ 20 h 24"/>
                <a:gd name="T82" fmla="*/ 36 w 40"/>
                <a:gd name="T83" fmla="*/ 20 h 24"/>
                <a:gd name="T84" fmla="*/ 36 w 40"/>
                <a:gd name="T85" fmla="*/ 22 h 24"/>
                <a:gd name="T86" fmla="*/ 36 w 40"/>
                <a:gd name="T87" fmla="*/ 22 h 24"/>
                <a:gd name="T88" fmla="*/ 34 w 40"/>
                <a:gd name="T8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 h="24">
                  <a:moveTo>
                    <a:pt x="34" y="24"/>
                  </a:moveTo>
                  <a:lnTo>
                    <a:pt x="34" y="24"/>
                  </a:lnTo>
                  <a:lnTo>
                    <a:pt x="34" y="24"/>
                  </a:lnTo>
                  <a:lnTo>
                    <a:pt x="34" y="24"/>
                  </a:lnTo>
                  <a:lnTo>
                    <a:pt x="32" y="24"/>
                  </a:lnTo>
                  <a:lnTo>
                    <a:pt x="32" y="24"/>
                  </a:lnTo>
                  <a:lnTo>
                    <a:pt x="30" y="24"/>
                  </a:lnTo>
                  <a:lnTo>
                    <a:pt x="26" y="24"/>
                  </a:lnTo>
                  <a:lnTo>
                    <a:pt x="24" y="24"/>
                  </a:lnTo>
                  <a:lnTo>
                    <a:pt x="22" y="22"/>
                  </a:lnTo>
                  <a:lnTo>
                    <a:pt x="18" y="22"/>
                  </a:lnTo>
                  <a:lnTo>
                    <a:pt x="16" y="22"/>
                  </a:lnTo>
                  <a:lnTo>
                    <a:pt x="12" y="20"/>
                  </a:lnTo>
                  <a:lnTo>
                    <a:pt x="10" y="20"/>
                  </a:lnTo>
                  <a:lnTo>
                    <a:pt x="8" y="18"/>
                  </a:lnTo>
                  <a:lnTo>
                    <a:pt x="6" y="18"/>
                  </a:lnTo>
                  <a:lnTo>
                    <a:pt x="6" y="16"/>
                  </a:lnTo>
                  <a:lnTo>
                    <a:pt x="4" y="16"/>
                  </a:lnTo>
                  <a:lnTo>
                    <a:pt x="4" y="16"/>
                  </a:lnTo>
                  <a:lnTo>
                    <a:pt x="4" y="12"/>
                  </a:lnTo>
                  <a:lnTo>
                    <a:pt x="2" y="10"/>
                  </a:lnTo>
                  <a:lnTo>
                    <a:pt x="2" y="8"/>
                  </a:lnTo>
                  <a:lnTo>
                    <a:pt x="0" y="2"/>
                  </a:lnTo>
                  <a:lnTo>
                    <a:pt x="0" y="0"/>
                  </a:lnTo>
                  <a:lnTo>
                    <a:pt x="2" y="0"/>
                  </a:lnTo>
                  <a:lnTo>
                    <a:pt x="6" y="4"/>
                  </a:lnTo>
                  <a:lnTo>
                    <a:pt x="12" y="6"/>
                  </a:lnTo>
                  <a:lnTo>
                    <a:pt x="14" y="8"/>
                  </a:lnTo>
                  <a:lnTo>
                    <a:pt x="16" y="8"/>
                  </a:lnTo>
                  <a:lnTo>
                    <a:pt x="16" y="8"/>
                  </a:lnTo>
                  <a:lnTo>
                    <a:pt x="18" y="8"/>
                  </a:lnTo>
                  <a:lnTo>
                    <a:pt x="22" y="8"/>
                  </a:lnTo>
                  <a:lnTo>
                    <a:pt x="26" y="8"/>
                  </a:lnTo>
                  <a:lnTo>
                    <a:pt x="30" y="8"/>
                  </a:lnTo>
                  <a:lnTo>
                    <a:pt x="36" y="8"/>
                  </a:lnTo>
                  <a:lnTo>
                    <a:pt x="40" y="8"/>
                  </a:lnTo>
                  <a:lnTo>
                    <a:pt x="40" y="10"/>
                  </a:lnTo>
                  <a:lnTo>
                    <a:pt x="38" y="12"/>
                  </a:lnTo>
                  <a:lnTo>
                    <a:pt x="38" y="14"/>
                  </a:lnTo>
                  <a:lnTo>
                    <a:pt x="38" y="18"/>
                  </a:lnTo>
                  <a:lnTo>
                    <a:pt x="36" y="20"/>
                  </a:lnTo>
                  <a:lnTo>
                    <a:pt x="36" y="20"/>
                  </a:lnTo>
                  <a:lnTo>
                    <a:pt x="36" y="22"/>
                  </a:lnTo>
                  <a:lnTo>
                    <a:pt x="36" y="22"/>
                  </a:lnTo>
                  <a:lnTo>
                    <a:pt x="34" y="2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63" name="Freeform 89"/>
            <p:cNvSpPr>
              <a:spLocks/>
            </p:cNvSpPr>
            <p:nvPr/>
          </p:nvSpPr>
          <p:spPr bwMode="auto">
            <a:xfrm>
              <a:off x="8401782" y="3206789"/>
              <a:ext cx="82628" cy="49575"/>
            </a:xfrm>
            <a:custGeom>
              <a:avLst/>
              <a:gdLst>
                <a:gd name="T0" fmla="*/ 34 w 40"/>
                <a:gd name="T1" fmla="*/ 24 h 24"/>
                <a:gd name="T2" fmla="*/ 34 w 40"/>
                <a:gd name="T3" fmla="*/ 24 h 24"/>
                <a:gd name="T4" fmla="*/ 34 w 40"/>
                <a:gd name="T5" fmla="*/ 24 h 24"/>
                <a:gd name="T6" fmla="*/ 34 w 40"/>
                <a:gd name="T7" fmla="*/ 24 h 24"/>
                <a:gd name="T8" fmla="*/ 32 w 40"/>
                <a:gd name="T9" fmla="*/ 24 h 24"/>
                <a:gd name="T10" fmla="*/ 32 w 40"/>
                <a:gd name="T11" fmla="*/ 24 h 24"/>
                <a:gd name="T12" fmla="*/ 30 w 40"/>
                <a:gd name="T13" fmla="*/ 24 h 24"/>
                <a:gd name="T14" fmla="*/ 26 w 40"/>
                <a:gd name="T15" fmla="*/ 24 h 24"/>
                <a:gd name="T16" fmla="*/ 24 w 40"/>
                <a:gd name="T17" fmla="*/ 24 h 24"/>
                <a:gd name="T18" fmla="*/ 22 w 40"/>
                <a:gd name="T19" fmla="*/ 22 h 24"/>
                <a:gd name="T20" fmla="*/ 18 w 40"/>
                <a:gd name="T21" fmla="*/ 22 h 24"/>
                <a:gd name="T22" fmla="*/ 16 w 40"/>
                <a:gd name="T23" fmla="*/ 22 h 24"/>
                <a:gd name="T24" fmla="*/ 12 w 40"/>
                <a:gd name="T25" fmla="*/ 20 h 24"/>
                <a:gd name="T26" fmla="*/ 10 w 40"/>
                <a:gd name="T27" fmla="*/ 20 h 24"/>
                <a:gd name="T28" fmla="*/ 8 w 40"/>
                <a:gd name="T29" fmla="*/ 18 h 24"/>
                <a:gd name="T30" fmla="*/ 6 w 40"/>
                <a:gd name="T31" fmla="*/ 18 h 24"/>
                <a:gd name="T32" fmla="*/ 6 w 40"/>
                <a:gd name="T33" fmla="*/ 16 h 24"/>
                <a:gd name="T34" fmla="*/ 4 w 40"/>
                <a:gd name="T35" fmla="*/ 16 h 24"/>
                <a:gd name="T36" fmla="*/ 4 w 40"/>
                <a:gd name="T37" fmla="*/ 16 h 24"/>
                <a:gd name="T38" fmla="*/ 4 w 40"/>
                <a:gd name="T39" fmla="*/ 12 h 24"/>
                <a:gd name="T40" fmla="*/ 2 w 40"/>
                <a:gd name="T41" fmla="*/ 10 h 24"/>
                <a:gd name="T42" fmla="*/ 2 w 40"/>
                <a:gd name="T43" fmla="*/ 8 h 24"/>
                <a:gd name="T44" fmla="*/ 0 w 40"/>
                <a:gd name="T45" fmla="*/ 2 h 24"/>
                <a:gd name="T46" fmla="*/ 0 w 40"/>
                <a:gd name="T47" fmla="*/ 0 h 24"/>
                <a:gd name="T48" fmla="*/ 2 w 40"/>
                <a:gd name="T49" fmla="*/ 0 h 24"/>
                <a:gd name="T50" fmla="*/ 6 w 40"/>
                <a:gd name="T51" fmla="*/ 4 h 24"/>
                <a:gd name="T52" fmla="*/ 12 w 40"/>
                <a:gd name="T53" fmla="*/ 6 h 24"/>
                <a:gd name="T54" fmla="*/ 14 w 40"/>
                <a:gd name="T55" fmla="*/ 8 h 24"/>
                <a:gd name="T56" fmla="*/ 16 w 40"/>
                <a:gd name="T57" fmla="*/ 8 h 24"/>
                <a:gd name="T58" fmla="*/ 16 w 40"/>
                <a:gd name="T59" fmla="*/ 8 h 24"/>
                <a:gd name="T60" fmla="*/ 18 w 40"/>
                <a:gd name="T61" fmla="*/ 8 h 24"/>
                <a:gd name="T62" fmla="*/ 22 w 40"/>
                <a:gd name="T63" fmla="*/ 8 h 24"/>
                <a:gd name="T64" fmla="*/ 26 w 40"/>
                <a:gd name="T65" fmla="*/ 8 h 24"/>
                <a:gd name="T66" fmla="*/ 30 w 40"/>
                <a:gd name="T67" fmla="*/ 8 h 24"/>
                <a:gd name="T68" fmla="*/ 36 w 40"/>
                <a:gd name="T69" fmla="*/ 8 h 24"/>
                <a:gd name="T70" fmla="*/ 40 w 40"/>
                <a:gd name="T71" fmla="*/ 8 h 24"/>
                <a:gd name="T72" fmla="*/ 40 w 40"/>
                <a:gd name="T73" fmla="*/ 10 h 24"/>
                <a:gd name="T74" fmla="*/ 38 w 40"/>
                <a:gd name="T75" fmla="*/ 12 h 24"/>
                <a:gd name="T76" fmla="*/ 38 w 40"/>
                <a:gd name="T77" fmla="*/ 14 h 24"/>
                <a:gd name="T78" fmla="*/ 38 w 40"/>
                <a:gd name="T79" fmla="*/ 18 h 24"/>
                <a:gd name="T80" fmla="*/ 36 w 40"/>
                <a:gd name="T81" fmla="*/ 20 h 24"/>
                <a:gd name="T82" fmla="*/ 36 w 40"/>
                <a:gd name="T83" fmla="*/ 20 h 24"/>
                <a:gd name="T84" fmla="*/ 36 w 40"/>
                <a:gd name="T85" fmla="*/ 22 h 24"/>
                <a:gd name="T86" fmla="*/ 36 w 40"/>
                <a:gd name="T87" fmla="*/ 22 h 24"/>
                <a:gd name="T88" fmla="*/ 34 w 40"/>
                <a:gd name="T8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 h="24">
                  <a:moveTo>
                    <a:pt x="34" y="24"/>
                  </a:moveTo>
                  <a:lnTo>
                    <a:pt x="34" y="24"/>
                  </a:lnTo>
                  <a:lnTo>
                    <a:pt x="34" y="24"/>
                  </a:lnTo>
                  <a:lnTo>
                    <a:pt x="34" y="24"/>
                  </a:lnTo>
                  <a:lnTo>
                    <a:pt x="32" y="24"/>
                  </a:lnTo>
                  <a:lnTo>
                    <a:pt x="32" y="24"/>
                  </a:lnTo>
                  <a:lnTo>
                    <a:pt x="30" y="24"/>
                  </a:lnTo>
                  <a:lnTo>
                    <a:pt x="26" y="24"/>
                  </a:lnTo>
                  <a:lnTo>
                    <a:pt x="24" y="24"/>
                  </a:lnTo>
                  <a:lnTo>
                    <a:pt x="22" y="22"/>
                  </a:lnTo>
                  <a:lnTo>
                    <a:pt x="18" y="22"/>
                  </a:lnTo>
                  <a:lnTo>
                    <a:pt x="16" y="22"/>
                  </a:lnTo>
                  <a:lnTo>
                    <a:pt x="12" y="20"/>
                  </a:lnTo>
                  <a:lnTo>
                    <a:pt x="10" y="20"/>
                  </a:lnTo>
                  <a:lnTo>
                    <a:pt x="8" y="18"/>
                  </a:lnTo>
                  <a:lnTo>
                    <a:pt x="6" y="18"/>
                  </a:lnTo>
                  <a:lnTo>
                    <a:pt x="6" y="16"/>
                  </a:lnTo>
                  <a:lnTo>
                    <a:pt x="4" y="16"/>
                  </a:lnTo>
                  <a:lnTo>
                    <a:pt x="4" y="16"/>
                  </a:lnTo>
                  <a:lnTo>
                    <a:pt x="4" y="12"/>
                  </a:lnTo>
                  <a:lnTo>
                    <a:pt x="2" y="10"/>
                  </a:lnTo>
                  <a:lnTo>
                    <a:pt x="2" y="8"/>
                  </a:lnTo>
                  <a:lnTo>
                    <a:pt x="0" y="2"/>
                  </a:lnTo>
                  <a:lnTo>
                    <a:pt x="0" y="0"/>
                  </a:lnTo>
                  <a:lnTo>
                    <a:pt x="2" y="0"/>
                  </a:lnTo>
                  <a:lnTo>
                    <a:pt x="6" y="4"/>
                  </a:lnTo>
                  <a:lnTo>
                    <a:pt x="12" y="6"/>
                  </a:lnTo>
                  <a:lnTo>
                    <a:pt x="14" y="8"/>
                  </a:lnTo>
                  <a:lnTo>
                    <a:pt x="16" y="8"/>
                  </a:lnTo>
                  <a:lnTo>
                    <a:pt x="16" y="8"/>
                  </a:lnTo>
                  <a:lnTo>
                    <a:pt x="18" y="8"/>
                  </a:lnTo>
                  <a:lnTo>
                    <a:pt x="22" y="8"/>
                  </a:lnTo>
                  <a:lnTo>
                    <a:pt x="26" y="8"/>
                  </a:lnTo>
                  <a:lnTo>
                    <a:pt x="30" y="8"/>
                  </a:lnTo>
                  <a:lnTo>
                    <a:pt x="36" y="8"/>
                  </a:lnTo>
                  <a:lnTo>
                    <a:pt x="40" y="8"/>
                  </a:lnTo>
                  <a:lnTo>
                    <a:pt x="40" y="10"/>
                  </a:lnTo>
                  <a:lnTo>
                    <a:pt x="38" y="12"/>
                  </a:lnTo>
                  <a:lnTo>
                    <a:pt x="38" y="14"/>
                  </a:lnTo>
                  <a:lnTo>
                    <a:pt x="38" y="18"/>
                  </a:lnTo>
                  <a:lnTo>
                    <a:pt x="36" y="20"/>
                  </a:lnTo>
                  <a:lnTo>
                    <a:pt x="36" y="20"/>
                  </a:lnTo>
                  <a:lnTo>
                    <a:pt x="36" y="22"/>
                  </a:lnTo>
                  <a:lnTo>
                    <a:pt x="36" y="22"/>
                  </a:lnTo>
                  <a:lnTo>
                    <a:pt x="34" y="24"/>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64" name="Freeform 90"/>
            <p:cNvSpPr>
              <a:spLocks/>
            </p:cNvSpPr>
            <p:nvPr/>
          </p:nvSpPr>
          <p:spPr bwMode="auto">
            <a:xfrm>
              <a:off x="6761600" y="3033275"/>
              <a:ext cx="33052" cy="107413"/>
            </a:xfrm>
            <a:custGeom>
              <a:avLst/>
              <a:gdLst>
                <a:gd name="T0" fmla="*/ 0 w 16"/>
                <a:gd name="T1" fmla="*/ 30 h 52"/>
                <a:gd name="T2" fmla="*/ 0 w 16"/>
                <a:gd name="T3" fmla="*/ 30 h 52"/>
                <a:gd name="T4" fmla="*/ 0 w 16"/>
                <a:gd name="T5" fmla="*/ 32 h 52"/>
                <a:gd name="T6" fmla="*/ 0 w 16"/>
                <a:gd name="T7" fmla="*/ 32 h 52"/>
                <a:gd name="T8" fmla="*/ 0 w 16"/>
                <a:gd name="T9" fmla="*/ 34 h 52"/>
                <a:gd name="T10" fmla="*/ 2 w 16"/>
                <a:gd name="T11" fmla="*/ 36 h 52"/>
                <a:gd name="T12" fmla="*/ 4 w 16"/>
                <a:gd name="T13" fmla="*/ 40 h 52"/>
                <a:gd name="T14" fmla="*/ 6 w 16"/>
                <a:gd name="T15" fmla="*/ 44 h 52"/>
                <a:gd name="T16" fmla="*/ 8 w 16"/>
                <a:gd name="T17" fmla="*/ 46 h 52"/>
                <a:gd name="T18" fmla="*/ 10 w 16"/>
                <a:gd name="T19" fmla="*/ 50 h 52"/>
                <a:gd name="T20" fmla="*/ 12 w 16"/>
                <a:gd name="T21" fmla="*/ 52 h 52"/>
                <a:gd name="T22" fmla="*/ 14 w 16"/>
                <a:gd name="T23" fmla="*/ 42 h 52"/>
                <a:gd name="T24" fmla="*/ 14 w 16"/>
                <a:gd name="T25" fmla="*/ 36 h 52"/>
                <a:gd name="T26" fmla="*/ 16 w 16"/>
                <a:gd name="T27" fmla="*/ 30 h 52"/>
                <a:gd name="T28" fmla="*/ 16 w 16"/>
                <a:gd name="T29" fmla="*/ 26 h 52"/>
                <a:gd name="T30" fmla="*/ 16 w 16"/>
                <a:gd name="T31" fmla="*/ 22 h 52"/>
                <a:gd name="T32" fmla="*/ 16 w 16"/>
                <a:gd name="T33" fmla="*/ 12 h 52"/>
                <a:gd name="T34" fmla="*/ 16 w 16"/>
                <a:gd name="T35" fmla="*/ 0 h 52"/>
                <a:gd name="T36" fmla="*/ 12 w 16"/>
                <a:gd name="T37" fmla="*/ 4 h 52"/>
                <a:gd name="T38" fmla="*/ 10 w 16"/>
                <a:gd name="T39" fmla="*/ 8 h 52"/>
                <a:gd name="T40" fmla="*/ 8 w 16"/>
                <a:gd name="T41" fmla="*/ 12 h 52"/>
                <a:gd name="T42" fmla="*/ 4 w 16"/>
                <a:gd name="T43" fmla="*/ 16 h 52"/>
                <a:gd name="T44" fmla="*/ 2 w 16"/>
                <a:gd name="T45" fmla="*/ 20 h 52"/>
                <a:gd name="T46" fmla="*/ 2 w 16"/>
                <a:gd name="T47" fmla="*/ 22 h 52"/>
                <a:gd name="T48" fmla="*/ 0 w 16"/>
                <a:gd name="T49" fmla="*/ 24 h 52"/>
                <a:gd name="T50" fmla="*/ 0 w 16"/>
                <a:gd name="T51" fmla="*/ 26 h 52"/>
                <a:gd name="T52" fmla="*/ 0 w 16"/>
                <a:gd name="T53" fmla="*/ 28 h 52"/>
                <a:gd name="T54" fmla="*/ 0 w 16"/>
                <a:gd name="T55" fmla="*/ 3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 h="52">
                  <a:moveTo>
                    <a:pt x="0" y="30"/>
                  </a:moveTo>
                  <a:lnTo>
                    <a:pt x="0" y="30"/>
                  </a:lnTo>
                  <a:lnTo>
                    <a:pt x="0" y="32"/>
                  </a:lnTo>
                  <a:lnTo>
                    <a:pt x="0" y="32"/>
                  </a:lnTo>
                  <a:lnTo>
                    <a:pt x="0" y="34"/>
                  </a:lnTo>
                  <a:lnTo>
                    <a:pt x="2" y="36"/>
                  </a:lnTo>
                  <a:lnTo>
                    <a:pt x="4" y="40"/>
                  </a:lnTo>
                  <a:lnTo>
                    <a:pt x="6" y="44"/>
                  </a:lnTo>
                  <a:lnTo>
                    <a:pt x="8" y="46"/>
                  </a:lnTo>
                  <a:lnTo>
                    <a:pt x="10" y="50"/>
                  </a:lnTo>
                  <a:lnTo>
                    <a:pt x="12" y="52"/>
                  </a:lnTo>
                  <a:lnTo>
                    <a:pt x="14" y="42"/>
                  </a:lnTo>
                  <a:lnTo>
                    <a:pt x="14" y="36"/>
                  </a:lnTo>
                  <a:lnTo>
                    <a:pt x="16" y="30"/>
                  </a:lnTo>
                  <a:lnTo>
                    <a:pt x="16" y="26"/>
                  </a:lnTo>
                  <a:lnTo>
                    <a:pt x="16" y="22"/>
                  </a:lnTo>
                  <a:lnTo>
                    <a:pt x="16" y="12"/>
                  </a:lnTo>
                  <a:lnTo>
                    <a:pt x="16" y="0"/>
                  </a:lnTo>
                  <a:lnTo>
                    <a:pt x="12" y="4"/>
                  </a:lnTo>
                  <a:lnTo>
                    <a:pt x="10" y="8"/>
                  </a:lnTo>
                  <a:lnTo>
                    <a:pt x="8" y="12"/>
                  </a:lnTo>
                  <a:lnTo>
                    <a:pt x="4" y="16"/>
                  </a:lnTo>
                  <a:lnTo>
                    <a:pt x="2" y="20"/>
                  </a:lnTo>
                  <a:lnTo>
                    <a:pt x="2" y="22"/>
                  </a:lnTo>
                  <a:lnTo>
                    <a:pt x="0" y="24"/>
                  </a:lnTo>
                  <a:lnTo>
                    <a:pt x="0" y="26"/>
                  </a:lnTo>
                  <a:lnTo>
                    <a:pt x="0" y="28"/>
                  </a:lnTo>
                  <a:lnTo>
                    <a:pt x="0" y="3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65" name="Freeform 91"/>
            <p:cNvSpPr>
              <a:spLocks/>
            </p:cNvSpPr>
            <p:nvPr/>
          </p:nvSpPr>
          <p:spPr bwMode="auto">
            <a:xfrm>
              <a:off x="6761600" y="3033275"/>
              <a:ext cx="33052" cy="107413"/>
            </a:xfrm>
            <a:custGeom>
              <a:avLst/>
              <a:gdLst>
                <a:gd name="T0" fmla="*/ 0 w 16"/>
                <a:gd name="T1" fmla="*/ 30 h 52"/>
                <a:gd name="T2" fmla="*/ 0 w 16"/>
                <a:gd name="T3" fmla="*/ 30 h 52"/>
                <a:gd name="T4" fmla="*/ 0 w 16"/>
                <a:gd name="T5" fmla="*/ 32 h 52"/>
                <a:gd name="T6" fmla="*/ 0 w 16"/>
                <a:gd name="T7" fmla="*/ 32 h 52"/>
                <a:gd name="T8" fmla="*/ 0 w 16"/>
                <a:gd name="T9" fmla="*/ 34 h 52"/>
                <a:gd name="T10" fmla="*/ 2 w 16"/>
                <a:gd name="T11" fmla="*/ 36 h 52"/>
                <a:gd name="T12" fmla="*/ 4 w 16"/>
                <a:gd name="T13" fmla="*/ 40 h 52"/>
                <a:gd name="T14" fmla="*/ 6 w 16"/>
                <a:gd name="T15" fmla="*/ 44 h 52"/>
                <a:gd name="T16" fmla="*/ 8 w 16"/>
                <a:gd name="T17" fmla="*/ 46 h 52"/>
                <a:gd name="T18" fmla="*/ 10 w 16"/>
                <a:gd name="T19" fmla="*/ 50 h 52"/>
                <a:gd name="T20" fmla="*/ 12 w 16"/>
                <a:gd name="T21" fmla="*/ 52 h 52"/>
                <a:gd name="T22" fmla="*/ 14 w 16"/>
                <a:gd name="T23" fmla="*/ 42 h 52"/>
                <a:gd name="T24" fmla="*/ 14 w 16"/>
                <a:gd name="T25" fmla="*/ 36 h 52"/>
                <a:gd name="T26" fmla="*/ 16 w 16"/>
                <a:gd name="T27" fmla="*/ 30 h 52"/>
                <a:gd name="T28" fmla="*/ 16 w 16"/>
                <a:gd name="T29" fmla="*/ 26 h 52"/>
                <a:gd name="T30" fmla="*/ 16 w 16"/>
                <a:gd name="T31" fmla="*/ 22 h 52"/>
                <a:gd name="T32" fmla="*/ 16 w 16"/>
                <a:gd name="T33" fmla="*/ 12 h 52"/>
                <a:gd name="T34" fmla="*/ 16 w 16"/>
                <a:gd name="T35" fmla="*/ 0 h 52"/>
                <a:gd name="T36" fmla="*/ 12 w 16"/>
                <a:gd name="T37" fmla="*/ 4 h 52"/>
                <a:gd name="T38" fmla="*/ 10 w 16"/>
                <a:gd name="T39" fmla="*/ 8 h 52"/>
                <a:gd name="T40" fmla="*/ 8 w 16"/>
                <a:gd name="T41" fmla="*/ 12 h 52"/>
                <a:gd name="T42" fmla="*/ 4 w 16"/>
                <a:gd name="T43" fmla="*/ 16 h 52"/>
                <a:gd name="T44" fmla="*/ 2 w 16"/>
                <a:gd name="T45" fmla="*/ 20 h 52"/>
                <a:gd name="T46" fmla="*/ 2 w 16"/>
                <a:gd name="T47" fmla="*/ 22 h 52"/>
                <a:gd name="T48" fmla="*/ 0 w 16"/>
                <a:gd name="T49" fmla="*/ 24 h 52"/>
                <a:gd name="T50" fmla="*/ 0 w 16"/>
                <a:gd name="T51" fmla="*/ 26 h 52"/>
                <a:gd name="T52" fmla="*/ 0 w 16"/>
                <a:gd name="T53" fmla="*/ 28 h 52"/>
                <a:gd name="T54" fmla="*/ 0 w 16"/>
                <a:gd name="T55" fmla="*/ 3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 h="52">
                  <a:moveTo>
                    <a:pt x="0" y="30"/>
                  </a:moveTo>
                  <a:lnTo>
                    <a:pt x="0" y="30"/>
                  </a:lnTo>
                  <a:lnTo>
                    <a:pt x="0" y="32"/>
                  </a:lnTo>
                  <a:lnTo>
                    <a:pt x="0" y="32"/>
                  </a:lnTo>
                  <a:lnTo>
                    <a:pt x="0" y="34"/>
                  </a:lnTo>
                  <a:lnTo>
                    <a:pt x="2" y="36"/>
                  </a:lnTo>
                  <a:lnTo>
                    <a:pt x="4" y="40"/>
                  </a:lnTo>
                  <a:lnTo>
                    <a:pt x="6" y="44"/>
                  </a:lnTo>
                  <a:lnTo>
                    <a:pt x="8" y="46"/>
                  </a:lnTo>
                  <a:lnTo>
                    <a:pt x="10" y="50"/>
                  </a:lnTo>
                  <a:lnTo>
                    <a:pt x="12" y="52"/>
                  </a:lnTo>
                  <a:lnTo>
                    <a:pt x="14" y="42"/>
                  </a:lnTo>
                  <a:lnTo>
                    <a:pt x="14" y="36"/>
                  </a:lnTo>
                  <a:lnTo>
                    <a:pt x="16" y="30"/>
                  </a:lnTo>
                  <a:lnTo>
                    <a:pt x="16" y="26"/>
                  </a:lnTo>
                  <a:lnTo>
                    <a:pt x="16" y="22"/>
                  </a:lnTo>
                  <a:lnTo>
                    <a:pt x="16" y="12"/>
                  </a:lnTo>
                  <a:lnTo>
                    <a:pt x="16" y="0"/>
                  </a:lnTo>
                  <a:lnTo>
                    <a:pt x="12" y="4"/>
                  </a:lnTo>
                  <a:lnTo>
                    <a:pt x="10" y="8"/>
                  </a:lnTo>
                  <a:lnTo>
                    <a:pt x="8" y="12"/>
                  </a:lnTo>
                  <a:lnTo>
                    <a:pt x="4" y="16"/>
                  </a:lnTo>
                  <a:lnTo>
                    <a:pt x="2" y="20"/>
                  </a:lnTo>
                  <a:lnTo>
                    <a:pt x="2" y="22"/>
                  </a:lnTo>
                  <a:lnTo>
                    <a:pt x="0" y="24"/>
                  </a:lnTo>
                  <a:lnTo>
                    <a:pt x="0" y="26"/>
                  </a:lnTo>
                  <a:lnTo>
                    <a:pt x="0" y="28"/>
                  </a:lnTo>
                  <a:lnTo>
                    <a:pt x="0" y="3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66" name="Freeform 92"/>
            <p:cNvSpPr>
              <a:spLocks/>
            </p:cNvSpPr>
            <p:nvPr/>
          </p:nvSpPr>
          <p:spPr bwMode="auto">
            <a:xfrm>
              <a:off x="6794651" y="2967174"/>
              <a:ext cx="45445" cy="66100"/>
            </a:xfrm>
            <a:custGeom>
              <a:avLst/>
              <a:gdLst>
                <a:gd name="T0" fmla="*/ 0 w 22"/>
                <a:gd name="T1" fmla="*/ 32 h 32"/>
                <a:gd name="T2" fmla="*/ 0 w 22"/>
                <a:gd name="T3" fmla="*/ 32 h 32"/>
                <a:gd name="T4" fmla="*/ 2 w 22"/>
                <a:gd name="T5" fmla="*/ 32 h 32"/>
                <a:gd name="T6" fmla="*/ 6 w 22"/>
                <a:gd name="T7" fmla="*/ 30 h 32"/>
                <a:gd name="T8" fmla="*/ 8 w 22"/>
                <a:gd name="T9" fmla="*/ 28 h 32"/>
                <a:gd name="T10" fmla="*/ 10 w 22"/>
                <a:gd name="T11" fmla="*/ 28 h 32"/>
                <a:gd name="T12" fmla="*/ 12 w 22"/>
                <a:gd name="T13" fmla="*/ 26 h 32"/>
                <a:gd name="T14" fmla="*/ 14 w 22"/>
                <a:gd name="T15" fmla="*/ 24 h 32"/>
                <a:gd name="T16" fmla="*/ 14 w 22"/>
                <a:gd name="T17" fmla="*/ 24 h 32"/>
                <a:gd name="T18" fmla="*/ 16 w 22"/>
                <a:gd name="T19" fmla="*/ 22 h 32"/>
                <a:gd name="T20" fmla="*/ 18 w 22"/>
                <a:gd name="T21" fmla="*/ 20 h 32"/>
                <a:gd name="T22" fmla="*/ 18 w 22"/>
                <a:gd name="T23" fmla="*/ 16 h 32"/>
                <a:gd name="T24" fmla="*/ 20 w 22"/>
                <a:gd name="T25" fmla="*/ 14 h 32"/>
                <a:gd name="T26" fmla="*/ 20 w 22"/>
                <a:gd name="T27" fmla="*/ 12 h 32"/>
                <a:gd name="T28" fmla="*/ 20 w 22"/>
                <a:gd name="T29" fmla="*/ 12 h 32"/>
                <a:gd name="T30" fmla="*/ 22 w 22"/>
                <a:gd name="T31" fmla="*/ 10 h 32"/>
                <a:gd name="T32" fmla="*/ 22 w 22"/>
                <a:gd name="T33" fmla="*/ 10 h 32"/>
                <a:gd name="T34" fmla="*/ 20 w 22"/>
                <a:gd name="T35" fmla="*/ 8 h 32"/>
                <a:gd name="T36" fmla="*/ 20 w 22"/>
                <a:gd name="T37" fmla="*/ 8 h 32"/>
                <a:gd name="T38" fmla="*/ 20 w 22"/>
                <a:gd name="T39" fmla="*/ 8 h 32"/>
                <a:gd name="T40" fmla="*/ 20 w 22"/>
                <a:gd name="T41" fmla="*/ 6 h 32"/>
                <a:gd name="T42" fmla="*/ 18 w 22"/>
                <a:gd name="T43" fmla="*/ 6 h 32"/>
                <a:gd name="T44" fmla="*/ 16 w 22"/>
                <a:gd name="T45" fmla="*/ 4 h 32"/>
                <a:gd name="T46" fmla="*/ 14 w 22"/>
                <a:gd name="T47" fmla="*/ 2 h 32"/>
                <a:gd name="T48" fmla="*/ 12 w 22"/>
                <a:gd name="T49" fmla="*/ 2 h 32"/>
                <a:gd name="T50" fmla="*/ 10 w 22"/>
                <a:gd name="T51" fmla="*/ 0 h 32"/>
                <a:gd name="T52" fmla="*/ 8 w 22"/>
                <a:gd name="T53" fmla="*/ 0 h 32"/>
                <a:gd name="T54" fmla="*/ 0 w 22"/>
                <a:gd name="T5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2">
                  <a:moveTo>
                    <a:pt x="0" y="32"/>
                  </a:moveTo>
                  <a:lnTo>
                    <a:pt x="0" y="32"/>
                  </a:lnTo>
                  <a:lnTo>
                    <a:pt x="2" y="32"/>
                  </a:lnTo>
                  <a:lnTo>
                    <a:pt x="6" y="30"/>
                  </a:lnTo>
                  <a:lnTo>
                    <a:pt x="8" y="28"/>
                  </a:lnTo>
                  <a:lnTo>
                    <a:pt x="10" y="28"/>
                  </a:lnTo>
                  <a:lnTo>
                    <a:pt x="12" y="26"/>
                  </a:lnTo>
                  <a:lnTo>
                    <a:pt x="14" y="24"/>
                  </a:lnTo>
                  <a:lnTo>
                    <a:pt x="14" y="24"/>
                  </a:lnTo>
                  <a:lnTo>
                    <a:pt x="16" y="22"/>
                  </a:lnTo>
                  <a:lnTo>
                    <a:pt x="18" y="20"/>
                  </a:lnTo>
                  <a:lnTo>
                    <a:pt x="18" y="16"/>
                  </a:lnTo>
                  <a:lnTo>
                    <a:pt x="20" y="14"/>
                  </a:lnTo>
                  <a:lnTo>
                    <a:pt x="20" y="12"/>
                  </a:lnTo>
                  <a:lnTo>
                    <a:pt x="20" y="12"/>
                  </a:lnTo>
                  <a:lnTo>
                    <a:pt x="22" y="10"/>
                  </a:lnTo>
                  <a:lnTo>
                    <a:pt x="22" y="10"/>
                  </a:lnTo>
                  <a:lnTo>
                    <a:pt x="20" y="8"/>
                  </a:lnTo>
                  <a:lnTo>
                    <a:pt x="20" y="8"/>
                  </a:lnTo>
                  <a:lnTo>
                    <a:pt x="20" y="8"/>
                  </a:lnTo>
                  <a:lnTo>
                    <a:pt x="20" y="6"/>
                  </a:lnTo>
                  <a:lnTo>
                    <a:pt x="18" y="6"/>
                  </a:lnTo>
                  <a:lnTo>
                    <a:pt x="16" y="4"/>
                  </a:lnTo>
                  <a:lnTo>
                    <a:pt x="14" y="2"/>
                  </a:lnTo>
                  <a:lnTo>
                    <a:pt x="12" y="2"/>
                  </a:lnTo>
                  <a:lnTo>
                    <a:pt x="10" y="0"/>
                  </a:lnTo>
                  <a:lnTo>
                    <a:pt x="8" y="0"/>
                  </a:lnTo>
                  <a:lnTo>
                    <a:pt x="0" y="3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67" name="Freeform 93"/>
            <p:cNvSpPr>
              <a:spLocks/>
            </p:cNvSpPr>
            <p:nvPr/>
          </p:nvSpPr>
          <p:spPr bwMode="auto">
            <a:xfrm>
              <a:off x="6794651" y="2967174"/>
              <a:ext cx="45445" cy="66100"/>
            </a:xfrm>
            <a:custGeom>
              <a:avLst/>
              <a:gdLst>
                <a:gd name="T0" fmla="*/ 0 w 22"/>
                <a:gd name="T1" fmla="*/ 32 h 32"/>
                <a:gd name="T2" fmla="*/ 0 w 22"/>
                <a:gd name="T3" fmla="*/ 32 h 32"/>
                <a:gd name="T4" fmla="*/ 2 w 22"/>
                <a:gd name="T5" fmla="*/ 32 h 32"/>
                <a:gd name="T6" fmla="*/ 6 w 22"/>
                <a:gd name="T7" fmla="*/ 30 h 32"/>
                <a:gd name="T8" fmla="*/ 8 w 22"/>
                <a:gd name="T9" fmla="*/ 28 h 32"/>
                <a:gd name="T10" fmla="*/ 10 w 22"/>
                <a:gd name="T11" fmla="*/ 28 h 32"/>
                <a:gd name="T12" fmla="*/ 12 w 22"/>
                <a:gd name="T13" fmla="*/ 26 h 32"/>
                <a:gd name="T14" fmla="*/ 14 w 22"/>
                <a:gd name="T15" fmla="*/ 24 h 32"/>
                <a:gd name="T16" fmla="*/ 14 w 22"/>
                <a:gd name="T17" fmla="*/ 24 h 32"/>
                <a:gd name="T18" fmla="*/ 16 w 22"/>
                <a:gd name="T19" fmla="*/ 22 h 32"/>
                <a:gd name="T20" fmla="*/ 18 w 22"/>
                <a:gd name="T21" fmla="*/ 20 h 32"/>
                <a:gd name="T22" fmla="*/ 18 w 22"/>
                <a:gd name="T23" fmla="*/ 16 h 32"/>
                <a:gd name="T24" fmla="*/ 20 w 22"/>
                <a:gd name="T25" fmla="*/ 14 h 32"/>
                <a:gd name="T26" fmla="*/ 20 w 22"/>
                <a:gd name="T27" fmla="*/ 12 h 32"/>
                <a:gd name="T28" fmla="*/ 20 w 22"/>
                <a:gd name="T29" fmla="*/ 12 h 32"/>
                <a:gd name="T30" fmla="*/ 22 w 22"/>
                <a:gd name="T31" fmla="*/ 10 h 32"/>
                <a:gd name="T32" fmla="*/ 22 w 22"/>
                <a:gd name="T33" fmla="*/ 10 h 32"/>
                <a:gd name="T34" fmla="*/ 20 w 22"/>
                <a:gd name="T35" fmla="*/ 8 h 32"/>
                <a:gd name="T36" fmla="*/ 20 w 22"/>
                <a:gd name="T37" fmla="*/ 8 h 32"/>
                <a:gd name="T38" fmla="*/ 20 w 22"/>
                <a:gd name="T39" fmla="*/ 8 h 32"/>
                <a:gd name="T40" fmla="*/ 20 w 22"/>
                <a:gd name="T41" fmla="*/ 6 h 32"/>
                <a:gd name="T42" fmla="*/ 18 w 22"/>
                <a:gd name="T43" fmla="*/ 6 h 32"/>
                <a:gd name="T44" fmla="*/ 16 w 22"/>
                <a:gd name="T45" fmla="*/ 4 h 32"/>
                <a:gd name="T46" fmla="*/ 14 w 22"/>
                <a:gd name="T47" fmla="*/ 2 h 32"/>
                <a:gd name="T48" fmla="*/ 12 w 22"/>
                <a:gd name="T49" fmla="*/ 2 h 32"/>
                <a:gd name="T50" fmla="*/ 10 w 22"/>
                <a:gd name="T51" fmla="*/ 0 h 32"/>
                <a:gd name="T52" fmla="*/ 8 w 22"/>
                <a:gd name="T53" fmla="*/ 0 h 32"/>
                <a:gd name="T54" fmla="*/ 0 w 22"/>
                <a:gd name="T5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2">
                  <a:moveTo>
                    <a:pt x="0" y="32"/>
                  </a:moveTo>
                  <a:lnTo>
                    <a:pt x="0" y="32"/>
                  </a:lnTo>
                  <a:lnTo>
                    <a:pt x="2" y="32"/>
                  </a:lnTo>
                  <a:lnTo>
                    <a:pt x="6" y="30"/>
                  </a:lnTo>
                  <a:lnTo>
                    <a:pt x="8" y="28"/>
                  </a:lnTo>
                  <a:lnTo>
                    <a:pt x="10" y="28"/>
                  </a:lnTo>
                  <a:lnTo>
                    <a:pt x="12" y="26"/>
                  </a:lnTo>
                  <a:lnTo>
                    <a:pt x="14" y="24"/>
                  </a:lnTo>
                  <a:lnTo>
                    <a:pt x="14" y="24"/>
                  </a:lnTo>
                  <a:lnTo>
                    <a:pt x="16" y="22"/>
                  </a:lnTo>
                  <a:lnTo>
                    <a:pt x="18" y="20"/>
                  </a:lnTo>
                  <a:lnTo>
                    <a:pt x="18" y="16"/>
                  </a:lnTo>
                  <a:lnTo>
                    <a:pt x="20" y="14"/>
                  </a:lnTo>
                  <a:lnTo>
                    <a:pt x="20" y="12"/>
                  </a:lnTo>
                  <a:lnTo>
                    <a:pt x="20" y="12"/>
                  </a:lnTo>
                  <a:lnTo>
                    <a:pt x="22" y="10"/>
                  </a:lnTo>
                  <a:lnTo>
                    <a:pt x="22" y="10"/>
                  </a:lnTo>
                  <a:lnTo>
                    <a:pt x="20" y="8"/>
                  </a:lnTo>
                  <a:lnTo>
                    <a:pt x="20" y="8"/>
                  </a:lnTo>
                  <a:lnTo>
                    <a:pt x="20" y="8"/>
                  </a:lnTo>
                  <a:lnTo>
                    <a:pt x="20" y="6"/>
                  </a:lnTo>
                  <a:lnTo>
                    <a:pt x="18" y="6"/>
                  </a:lnTo>
                  <a:lnTo>
                    <a:pt x="16" y="4"/>
                  </a:lnTo>
                  <a:lnTo>
                    <a:pt x="14" y="2"/>
                  </a:lnTo>
                  <a:lnTo>
                    <a:pt x="12" y="2"/>
                  </a:lnTo>
                  <a:lnTo>
                    <a:pt x="10" y="0"/>
                  </a:lnTo>
                  <a:lnTo>
                    <a:pt x="8" y="0"/>
                  </a:lnTo>
                  <a:lnTo>
                    <a:pt x="0" y="3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68" name="Freeform 124"/>
            <p:cNvSpPr>
              <a:spLocks/>
            </p:cNvSpPr>
            <p:nvPr/>
          </p:nvSpPr>
          <p:spPr bwMode="auto">
            <a:xfrm>
              <a:off x="8273707" y="2264856"/>
              <a:ext cx="884129" cy="437916"/>
            </a:xfrm>
            <a:custGeom>
              <a:avLst/>
              <a:gdLst>
                <a:gd name="T0" fmla="*/ 14 w 428"/>
                <a:gd name="T1" fmla="*/ 72 h 212"/>
                <a:gd name="T2" fmla="*/ 50 w 428"/>
                <a:gd name="T3" fmla="*/ 64 h 212"/>
                <a:gd name="T4" fmla="*/ 72 w 428"/>
                <a:gd name="T5" fmla="*/ 64 h 212"/>
                <a:gd name="T6" fmla="*/ 80 w 428"/>
                <a:gd name="T7" fmla="*/ 72 h 212"/>
                <a:gd name="T8" fmla="*/ 92 w 428"/>
                <a:gd name="T9" fmla="*/ 74 h 212"/>
                <a:gd name="T10" fmla="*/ 104 w 428"/>
                <a:gd name="T11" fmla="*/ 80 h 212"/>
                <a:gd name="T12" fmla="*/ 124 w 428"/>
                <a:gd name="T13" fmla="*/ 78 h 212"/>
                <a:gd name="T14" fmla="*/ 128 w 428"/>
                <a:gd name="T15" fmla="*/ 72 h 212"/>
                <a:gd name="T16" fmla="*/ 120 w 428"/>
                <a:gd name="T17" fmla="*/ 58 h 212"/>
                <a:gd name="T18" fmla="*/ 116 w 428"/>
                <a:gd name="T19" fmla="*/ 52 h 212"/>
                <a:gd name="T20" fmla="*/ 126 w 428"/>
                <a:gd name="T21" fmla="*/ 52 h 212"/>
                <a:gd name="T22" fmla="*/ 130 w 428"/>
                <a:gd name="T23" fmla="*/ 44 h 212"/>
                <a:gd name="T24" fmla="*/ 126 w 428"/>
                <a:gd name="T25" fmla="*/ 20 h 212"/>
                <a:gd name="T26" fmla="*/ 126 w 428"/>
                <a:gd name="T27" fmla="*/ 0 h 212"/>
                <a:gd name="T28" fmla="*/ 136 w 428"/>
                <a:gd name="T29" fmla="*/ 0 h 212"/>
                <a:gd name="T30" fmla="*/ 164 w 428"/>
                <a:gd name="T31" fmla="*/ 10 h 212"/>
                <a:gd name="T32" fmla="*/ 176 w 428"/>
                <a:gd name="T33" fmla="*/ 14 h 212"/>
                <a:gd name="T34" fmla="*/ 188 w 428"/>
                <a:gd name="T35" fmla="*/ 34 h 212"/>
                <a:gd name="T36" fmla="*/ 198 w 428"/>
                <a:gd name="T37" fmla="*/ 38 h 212"/>
                <a:gd name="T38" fmla="*/ 236 w 428"/>
                <a:gd name="T39" fmla="*/ 38 h 212"/>
                <a:gd name="T40" fmla="*/ 258 w 428"/>
                <a:gd name="T41" fmla="*/ 46 h 212"/>
                <a:gd name="T42" fmla="*/ 274 w 428"/>
                <a:gd name="T43" fmla="*/ 52 h 212"/>
                <a:gd name="T44" fmla="*/ 278 w 428"/>
                <a:gd name="T45" fmla="*/ 60 h 212"/>
                <a:gd name="T46" fmla="*/ 286 w 428"/>
                <a:gd name="T47" fmla="*/ 66 h 212"/>
                <a:gd name="T48" fmla="*/ 308 w 428"/>
                <a:gd name="T49" fmla="*/ 62 h 212"/>
                <a:gd name="T50" fmla="*/ 318 w 428"/>
                <a:gd name="T51" fmla="*/ 56 h 212"/>
                <a:gd name="T52" fmla="*/ 324 w 428"/>
                <a:gd name="T53" fmla="*/ 48 h 212"/>
                <a:gd name="T54" fmla="*/ 334 w 428"/>
                <a:gd name="T55" fmla="*/ 56 h 212"/>
                <a:gd name="T56" fmla="*/ 342 w 428"/>
                <a:gd name="T57" fmla="*/ 52 h 212"/>
                <a:gd name="T58" fmla="*/ 354 w 428"/>
                <a:gd name="T59" fmla="*/ 40 h 212"/>
                <a:gd name="T60" fmla="*/ 368 w 428"/>
                <a:gd name="T61" fmla="*/ 40 h 212"/>
                <a:gd name="T62" fmla="*/ 376 w 428"/>
                <a:gd name="T63" fmla="*/ 58 h 212"/>
                <a:gd name="T64" fmla="*/ 376 w 428"/>
                <a:gd name="T65" fmla="*/ 88 h 212"/>
                <a:gd name="T66" fmla="*/ 382 w 428"/>
                <a:gd name="T67" fmla="*/ 98 h 212"/>
                <a:gd name="T68" fmla="*/ 398 w 428"/>
                <a:gd name="T69" fmla="*/ 92 h 212"/>
                <a:gd name="T70" fmla="*/ 416 w 428"/>
                <a:gd name="T71" fmla="*/ 92 h 212"/>
                <a:gd name="T72" fmla="*/ 428 w 428"/>
                <a:gd name="T73" fmla="*/ 104 h 212"/>
                <a:gd name="T74" fmla="*/ 422 w 428"/>
                <a:gd name="T75" fmla="*/ 112 h 212"/>
                <a:gd name="T76" fmla="*/ 398 w 428"/>
                <a:gd name="T77" fmla="*/ 120 h 212"/>
                <a:gd name="T78" fmla="*/ 366 w 428"/>
                <a:gd name="T79" fmla="*/ 142 h 212"/>
                <a:gd name="T80" fmla="*/ 354 w 428"/>
                <a:gd name="T81" fmla="*/ 154 h 212"/>
                <a:gd name="T82" fmla="*/ 340 w 428"/>
                <a:gd name="T83" fmla="*/ 148 h 212"/>
                <a:gd name="T84" fmla="*/ 334 w 428"/>
                <a:gd name="T85" fmla="*/ 150 h 212"/>
                <a:gd name="T86" fmla="*/ 336 w 428"/>
                <a:gd name="T87" fmla="*/ 174 h 212"/>
                <a:gd name="T88" fmla="*/ 326 w 428"/>
                <a:gd name="T89" fmla="*/ 190 h 212"/>
                <a:gd name="T90" fmla="*/ 308 w 428"/>
                <a:gd name="T91" fmla="*/ 200 h 212"/>
                <a:gd name="T92" fmla="*/ 286 w 428"/>
                <a:gd name="T93" fmla="*/ 196 h 212"/>
                <a:gd name="T94" fmla="*/ 276 w 428"/>
                <a:gd name="T95" fmla="*/ 202 h 212"/>
                <a:gd name="T96" fmla="*/ 256 w 428"/>
                <a:gd name="T97" fmla="*/ 210 h 212"/>
                <a:gd name="T98" fmla="*/ 244 w 428"/>
                <a:gd name="T99" fmla="*/ 210 h 212"/>
                <a:gd name="T100" fmla="*/ 214 w 428"/>
                <a:gd name="T101" fmla="*/ 196 h 212"/>
                <a:gd name="T102" fmla="*/ 162 w 428"/>
                <a:gd name="T103" fmla="*/ 194 h 212"/>
                <a:gd name="T104" fmla="*/ 130 w 428"/>
                <a:gd name="T105" fmla="*/ 190 h 212"/>
                <a:gd name="T106" fmla="*/ 118 w 428"/>
                <a:gd name="T107" fmla="*/ 178 h 212"/>
                <a:gd name="T108" fmla="*/ 108 w 428"/>
                <a:gd name="T109" fmla="*/ 160 h 212"/>
                <a:gd name="T110" fmla="*/ 78 w 428"/>
                <a:gd name="T111" fmla="*/ 150 h 212"/>
                <a:gd name="T112" fmla="*/ 48 w 428"/>
                <a:gd name="T113" fmla="*/ 144 h 212"/>
                <a:gd name="T114" fmla="*/ 38 w 428"/>
                <a:gd name="T115" fmla="*/ 132 h 212"/>
                <a:gd name="T116" fmla="*/ 32 w 428"/>
                <a:gd name="T117" fmla="*/ 108 h 212"/>
                <a:gd name="T118" fmla="*/ 26 w 428"/>
                <a:gd name="T119" fmla="*/ 100 h 212"/>
                <a:gd name="T120" fmla="*/ 6 w 428"/>
                <a:gd name="T121" fmla="*/ 9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8" h="212">
                  <a:moveTo>
                    <a:pt x="0" y="80"/>
                  </a:moveTo>
                  <a:lnTo>
                    <a:pt x="0" y="80"/>
                  </a:lnTo>
                  <a:lnTo>
                    <a:pt x="4" y="78"/>
                  </a:lnTo>
                  <a:lnTo>
                    <a:pt x="6" y="74"/>
                  </a:lnTo>
                  <a:lnTo>
                    <a:pt x="8" y="74"/>
                  </a:lnTo>
                  <a:lnTo>
                    <a:pt x="10" y="74"/>
                  </a:lnTo>
                  <a:lnTo>
                    <a:pt x="12" y="72"/>
                  </a:lnTo>
                  <a:lnTo>
                    <a:pt x="14" y="72"/>
                  </a:lnTo>
                  <a:lnTo>
                    <a:pt x="16" y="70"/>
                  </a:lnTo>
                  <a:lnTo>
                    <a:pt x="18" y="70"/>
                  </a:lnTo>
                  <a:lnTo>
                    <a:pt x="24" y="68"/>
                  </a:lnTo>
                  <a:lnTo>
                    <a:pt x="28" y="68"/>
                  </a:lnTo>
                  <a:lnTo>
                    <a:pt x="32" y="68"/>
                  </a:lnTo>
                  <a:lnTo>
                    <a:pt x="38" y="66"/>
                  </a:lnTo>
                  <a:lnTo>
                    <a:pt x="44" y="64"/>
                  </a:lnTo>
                  <a:lnTo>
                    <a:pt x="50" y="64"/>
                  </a:lnTo>
                  <a:lnTo>
                    <a:pt x="56" y="64"/>
                  </a:lnTo>
                  <a:lnTo>
                    <a:pt x="58" y="64"/>
                  </a:lnTo>
                  <a:lnTo>
                    <a:pt x="62" y="64"/>
                  </a:lnTo>
                  <a:lnTo>
                    <a:pt x="64" y="64"/>
                  </a:lnTo>
                  <a:lnTo>
                    <a:pt x="66" y="64"/>
                  </a:lnTo>
                  <a:lnTo>
                    <a:pt x="68" y="64"/>
                  </a:lnTo>
                  <a:lnTo>
                    <a:pt x="70" y="64"/>
                  </a:lnTo>
                  <a:lnTo>
                    <a:pt x="72" y="64"/>
                  </a:lnTo>
                  <a:lnTo>
                    <a:pt x="72" y="66"/>
                  </a:lnTo>
                  <a:lnTo>
                    <a:pt x="74" y="68"/>
                  </a:lnTo>
                  <a:lnTo>
                    <a:pt x="74" y="70"/>
                  </a:lnTo>
                  <a:lnTo>
                    <a:pt x="76" y="70"/>
                  </a:lnTo>
                  <a:lnTo>
                    <a:pt x="76" y="70"/>
                  </a:lnTo>
                  <a:lnTo>
                    <a:pt x="76" y="70"/>
                  </a:lnTo>
                  <a:lnTo>
                    <a:pt x="78" y="72"/>
                  </a:lnTo>
                  <a:lnTo>
                    <a:pt x="80" y="72"/>
                  </a:lnTo>
                  <a:lnTo>
                    <a:pt x="82" y="72"/>
                  </a:lnTo>
                  <a:lnTo>
                    <a:pt x="84" y="72"/>
                  </a:lnTo>
                  <a:lnTo>
                    <a:pt x="86" y="72"/>
                  </a:lnTo>
                  <a:lnTo>
                    <a:pt x="88" y="72"/>
                  </a:lnTo>
                  <a:lnTo>
                    <a:pt x="90" y="72"/>
                  </a:lnTo>
                  <a:lnTo>
                    <a:pt x="90" y="72"/>
                  </a:lnTo>
                  <a:lnTo>
                    <a:pt x="90" y="74"/>
                  </a:lnTo>
                  <a:lnTo>
                    <a:pt x="92" y="74"/>
                  </a:lnTo>
                  <a:lnTo>
                    <a:pt x="92" y="74"/>
                  </a:lnTo>
                  <a:lnTo>
                    <a:pt x="94" y="76"/>
                  </a:lnTo>
                  <a:lnTo>
                    <a:pt x="96" y="78"/>
                  </a:lnTo>
                  <a:lnTo>
                    <a:pt x="96" y="78"/>
                  </a:lnTo>
                  <a:lnTo>
                    <a:pt x="98" y="80"/>
                  </a:lnTo>
                  <a:lnTo>
                    <a:pt x="98" y="80"/>
                  </a:lnTo>
                  <a:lnTo>
                    <a:pt x="100" y="80"/>
                  </a:lnTo>
                  <a:lnTo>
                    <a:pt x="104" y="80"/>
                  </a:lnTo>
                  <a:lnTo>
                    <a:pt x="110" y="82"/>
                  </a:lnTo>
                  <a:lnTo>
                    <a:pt x="112" y="80"/>
                  </a:lnTo>
                  <a:lnTo>
                    <a:pt x="114" y="80"/>
                  </a:lnTo>
                  <a:lnTo>
                    <a:pt x="116" y="80"/>
                  </a:lnTo>
                  <a:lnTo>
                    <a:pt x="118" y="80"/>
                  </a:lnTo>
                  <a:lnTo>
                    <a:pt x="120" y="80"/>
                  </a:lnTo>
                  <a:lnTo>
                    <a:pt x="122" y="80"/>
                  </a:lnTo>
                  <a:lnTo>
                    <a:pt x="124" y="78"/>
                  </a:lnTo>
                  <a:lnTo>
                    <a:pt x="126" y="78"/>
                  </a:lnTo>
                  <a:lnTo>
                    <a:pt x="126" y="76"/>
                  </a:lnTo>
                  <a:lnTo>
                    <a:pt x="128" y="76"/>
                  </a:lnTo>
                  <a:lnTo>
                    <a:pt x="128" y="76"/>
                  </a:lnTo>
                  <a:lnTo>
                    <a:pt x="128" y="74"/>
                  </a:lnTo>
                  <a:lnTo>
                    <a:pt x="128" y="74"/>
                  </a:lnTo>
                  <a:lnTo>
                    <a:pt x="128" y="74"/>
                  </a:lnTo>
                  <a:lnTo>
                    <a:pt x="128" y="72"/>
                  </a:lnTo>
                  <a:lnTo>
                    <a:pt x="128" y="70"/>
                  </a:lnTo>
                  <a:lnTo>
                    <a:pt x="126" y="70"/>
                  </a:lnTo>
                  <a:lnTo>
                    <a:pt x="126" y="68"/>
                  </a:lnTo>
                  <a:lnTo>
                    <a:pt x="124" y="66"/>
                  </a:lnTo>
                  <a:lnTo>
                    <a:pt x="122" y="64"/>
                  </a:lnTo>
                  <a:lnTo>
                    <a:pt x="122" y="62"/>
                  </a:lnTo>
                  <a:lnTo>
                    <a:pt x="120" y="60"/>
                  </a:lnTo>
                  <a:lnTo>
                    <a:pt x="120" y="58"/>
                  </a:lnTo>
                  <a:lnTo>
                    <a:pt x="118" y="58"/>
                  </a:lnTo>
                  <a:lnTo>
                    <a:pt x="116" y="56"/>
                  </a:lnTo>
                  <a:lnTo>
                    <a:pt x="116" y="54"/>
                  </a:lnTo>
                  <a:lnTo>
                    <a:pt x="116" y="54"/>
                  </a:lnTo>
                  <a:lnTo>
                    <a:pt x="114" y="52"/>
                  </a:lnTo>
                  <a:lnTo>
                    <a:pt x="114" y="52"/>
                  </a:lnTo>
                  <a:lnTo>
                    <a:pt x="116" y="52"/>
                  </a:lnTo>
                  <a:lnTo>
                    <a:pt x="116" y="52"/>
                  </a:lnTo>
                  <a:lnTo>
                    <a:pt x="116" y="52"/>
                  </a:lnTo>
                  <a:lnTo>
                    <a:pt x="116" y="50"/>
                  </a:lnTo>
                  <a:lnTo>
                    <a:pt x="118" y="50"/>
                  </a:lnTo>
                  <a:lnTo>
                    <a:pt x="118" y="50"/>
                  </a:lnTo>
                  <a:lnTo>
                    <a:pt x="122" y="52"/>
                  </a:lnTo>
                  <a:lnTo>
                    <a:pt x="124" y="52"/>
                  </a:lnTo>
                  <a:lnTo>
                    <a:pt x="124" y="52"/>
                  </a:lnTo>
                  <a:lnTo>
                    <a:pt x="126" y="52"/>
                  </a:lnTo>
                  <a:lnTo>
                    <a:pt x="126" y="52"/>
                  </a:lnTo>
                  <a:lnTo>
                    <a:pt x="128" y="50"/>
                  </a:lnTo>
                  <a:lnTo>
                    <a:pt x="128" y="50"/>
                  </a:lnTo>
                  <a:lnTo>
                    <a:pt x="128" y="50"/>
                  </a:lnTo>
                  <a:lnTo>
                    <a:pt x="128" y="48"/>
                  </a:lnTo>
                  <a:lnTo>
                    <a:pt x="130" y="48"/>
                  </a:lnTo>
                  <a:lnTo>
                    <a:pt x="130" y="46"/>
                  </a:lnTo>
                  <a:lnTo>
                    <a:pt x="130" y="44"/>
                  </a:lnTo>
                  <a:lnTo>
                    <a:pt x="130" y="42"/>
                  </a:lnTo>
                  <a:lnTo>
                    <a:pt x="130" y="38"/>
                  </a:lnTo>
                  <a:lnTo>
                    <a:pt x="128" y="34"/>
                  </a:lnTo>
                  <a:lnTo>
                    <a:pt x="128" y="32"/>
                  </a:lnTo>
                  <a:lnTo>
                    <a:pt x="128" y="28"/>
                  </a:lnTo>
                  <a:lnTo>
                    <a:pt x="128" y="26"/>
                  </a:lnTo>
                  <a:lnTo>
                    <a:pt x="128" y="22"/>
                  </a:lnTo>
                  <a:lnTo>
                    <a:pt x="126" y="20"/>
                  </a:lnTo>
                  <a:lnTo>
                    <a:pt x="126" y="16"/>
                  </a:lnTo>
                  <a:lnTo>
                    <a:pt x="126" y="12"/>
                  </a:lnTo>
                  <a:lnTo>
                    <a:pt x="126" y="8"/>
                  </a:lnTo>
                  <a:lnTo>
                    <a:pt x="126" y="6"/>
                  </a:lnTo>
                  <a:lnTo>
                    <a:pt x="126" y="4"/>
                  </a:lnTo>
                  <a:lnTo>
                    <a:pt x="126" y="2"/>
                  </a:lnTo>
                  <a:lnTo>
                    <a:pt x="126" y="2"/>
                  </a:lnTo>
                  <a:lnTo>
                    <a:pt x="126" y="0"/>
                  </a:lnTo>
                  <a:lnTo>
                    <a:pt x="128" y="0"/>
                  </a:lnTo>
                  <a:lnTo>
                    <a:pt x="128" y="0"/>
                  </a:lnTo>
                  <a:lnTo>
                    <a:pt x="128" y="0"/>
                  </a:lnTo>
                  <a:lnTo>
                    <a:pt x="130" y="0"/>
                  </a:lnTo>
                  <a:lnTo>
                    <a:pt x="132" y="0"/>
                  </a:lnTo>
                  <a:lnTo>
                    <a:pt x="134" y="0"/>
                  </a:lnTo>
                  <a:lnTo>
                    <a:pt x="134" y="0"/>
                  </a:lnTo>
                  <a:lnTo>
                    <a:pt x="136" y="0"/>
                  </a:lnTo>
                  <a:lnTo>
                    <a:pt x="140" y="2"/>
                  </a:lnTo>
                  <a:lnTo>
                    <a:pt x="148" y="8"/>
                  </a:lnTo>
                  <a:lnTo>
                    <a:pt x="152" y="8"/>
                  </a:lnTo>
                  <a:lnTo>
                    <a:pt x="152" y="10"/>
                  </a:lnTo>
                  <a:lnTo>
                    <a:pt x="154" y="10"/>
                  </a:lnTo>
                  <a:lnTo>
                    <a:pt x="156" y="10"/>
                  </a:lnTo>
                  <a:lnTo>
                    <a:pt x="158" y="10"/>
                  </a:lnTo>
                  <a:lnTo>
                    <a:pt x="164" y="10"/>
                  </a:lnTo>
                  <a:lnTo>
                    <a:pt x="166" y="10"/>
                  </a:lnTo>
                  <a:lnTo>
                    <a:pt x="168" y="10"/>
                  </a:lnTo>
                  <a:lnTo>
                    <a:pt x="170" y="10"/>
                  </a:lnTo>
                  <a:lnTo>
                    <a:pt x="170" y="10"/>
                  </a:lnTo>
                  <a:lnTo>
                    <a:pt x="172" y="12"/>
                  </a:lnTo>
                  <a:lnTo>
                    <a:pt x="174" y="12"/>
                  </a:lnTo>
                  <a:lnTo>
                    <a:pt x="176" y="14"/>
                  </a:lnTo>
                  <a:lnTo>
                    <a:pt x="176" y="14"/>
                  </a:lnTo>
                  <a:lnTo>
                    <a:pt x="178" y="16"/>
                  </a:lnTo>
                  <a:lnTo>
                    <a:pt x="182" y="20"/>
                  </a:lnTo>
                  <a:lnTo>
                    <a:pt x="184" y="24"/>
                  </a:lnTo>
                  <a:lnTo>
                    <a:pt x="186" y="24"/>
                  </a:lnTo>
                  <a:lnTo>
                    <a:pt x="186" y="26"/>
                  </a:lnTo>
                  <a:lnTo>
                    <a:pt x="188" y="30"/>
                  </a:lnTo>
                  <a:lnTo>
                    <a:pt x="188" y="32"/>
                  </a:lnTo>
                  <a:lnTo>
                    <a:pt x="188" y="34"/>
                  </a:lnTo>
                  <a:lnTo>
                    <a:pt x="190" y="36"/>
                  </a:lnTo>
                  <a:lnTo>
                    <a:pt x="190" y="36"/>
                  </a:lnTo>
                  <a:lnTo>
                    <a:pt x="190" y="36"/>
                  </a:lnTo>
                  <a:lnTo>
                    <a:pt x="192" y="36"/>
                  </a:lnTo>
                  <a:lnTo>
                    <a:pt x="192" y="38"/>
                  </a:lnTo>
                  <a:lnTo>
                    <a:pt x="194" y="38"/>
                  </a:lnTo>
                  <a:lnTo>
                    <a:pt x="196" y="38"/>
                  </a:lnTo>
                  <a:lnTo>
                    <a:pt x="198" y="38"/>
                  </a:lnTo>
                  <a:lnTo>
                    <a:pt x="202" y="38"/>
                  </a:lnTo>
                  <a:lnTo>
                    <a:pt x="208" y="36"/>
                  </a:lnTo>
                  <a:lnTo>
                    <a:pt x="210" y="36"/>
                  </a:lnTo>
                  <a:lnTo>
                    <a:pt x="212" y="36"/>
                  </a:lnTo>
                  <a:lnTo>
                    <a:pt x="220" y="36"/>
                  </a:lnTo>
                  <a:lnTo>
                    <a:pt x="228" y="36"/>
                  </a:lnTo>
                  <a:lnTo>
                    <a:pt x="232" y="36"/>
                  </a:lnTo>
                  <a:lnTo>
                    <a:pt x="236" y="38"/>
                  </a:lnTo>
                  <a:lnTo>
                    <a:pt x="240" y="38"/>
                  </a:lnTo>
                  <a:lnTo>
                    <a:pt x="242" y="38"/>
                  </a:lnTo>
                  <a:lnTo>
                    <a:pt x="244" y="38"/>
                  </a:lnTo>
                  <a:lnTo>
                    <a:pt x="246" y="40"/>
                  </a:lnTo>
                  <a:lnTo>
                    <a:pt x="248" y="40"/>
                  </a:lnTo>
                  <a:lnTo>
                    <a:pt x="250" y="42"/>
                  </a:lnTo>
                  <a:lnTo>
                    <a:pt x="252" y="44"/>
                  </a:lnTo>
                  <a:lnTo>
                    <a:pt x="258" y="46"/>
                  </a:lnTo>
                  <a:lnTo>
                    <a:pt x="260" y="48"/>
                  </a:lnTo>
                  <a:lnTo>
                    <a:pt x="262" y="48"/>
                  </a:lnTo>
                  <a:lnTo>
                    <a:pt x="262" y="50"/>
                  </a:lnTo>
                  <a:lnTo>
                    <a:pt x="264" y="50"/>
                  </a:lnTo>
                  <a:lnTo>
                    <a:pt x="268" y="50"/>
                  </a:lnTo>
                  <a:lnTo>
                    <a:pt x="270" y="50"/>
                  </a:lnTo>
                  <a:lnTo>
                    <a:pt x="272" y="52"/>
                  </a:lnTo>
                  <a:lnTo>
                    <a:pt x="274" y="52"/>
                  </a:lnTo>
                  <a:lnTo>
                    <a:pt x="274" y="52"/>
                  </a:lnTo>
                  <a:lnTo>
                    <a:pt x="274" y="52"/>
                  </a:lnTo>
                  <a:lnTo>
                    <a:pt x="276" y="52"/>
                  </a:lnTo>
                  <a:lnTo>
                    <a:pt x="276" y="54"/>
                  </a:lnTo>
                  <a:lnTo>
                    <a:pt x="276" y="54"/>
                  </a:lnTo>
                  <a:lnTo>
                    <a:pt x="276" y="56"/>
                  </a:lnTo>
                  <a:lnTo>
                    <a:pt x="276" y="58"/>
                  </a:lnTo>
                  <a:lnTo>
                    <a:pt x="278" y="60"/>
                  </a:lnTo>
                  <a:lnTo>
                    <a:pt x="278" y="62"/>
                  </a:lnTo>
                  <a:lnTo>
                    <a:pt x="278" y="64"/>
                  </a:lnTo>
                  <a:lnTo>
                    <a:pt x="278" y="64"/>
                  </a:lnTo>
                  <a:lnTo>
                    <a:pt x="278" y="64"/>
                  </a:lnTo>
                  <a:lnTo>
                    <a:pt x="280" y="64"/>
                  </a:lnTo>
                  <a:lnTo>
                    <a:pt x="282" y="66"/>
                  </a:lnTo>
                  <a:lnTo>
                    <a:pt x="284" y="66"/>
                  </a:lnTo>
                  <a:lnTo>
                    <a:pt x="286" y="66"/>
                  </a:lnTo>
                  <a:lnTo>
                    <a:pt x="290" y="66"/>
                  </a:lnTo>
                  <a:lnTo>
                    <a:pt x="292" y="66"/>
                  </a:lnTo>
                  <a:lnTo>
                    <a:pt x="294" y="66"/>
                  </a:lnTo>
                  <a:lnTo>
                    <a:pt x="298" y="66"/>
                  </a:lnTo>
                  <a:lnTo>
                    <a:pt x="300" y="64"/>
                  </a:lnTo>
                  <a:lnTo>
                    <a:pt x="304" y="64"/>
                  </a:lnTo>
                  <a:lnTo>
                    <a:pt x="306" y="64"/>
                  </a:lnTo>
                  <a:lnTo>
                    <a:pt x="308" y="62"/>
                  </a:lnTo>
                  <a:lnTo>
                    <a:pt x="310" y="62"/>
                  </a:lnTo>
                  <a:lnTo>
                    <a:pt x="314" y="60"/>
                  </a:lnTo>
                  <a:lnTo>
                    <a:pt x="314" y="60"/>
                  </a:lnTo>
                  <a:lnTo>
                    <a:pt x="316" y="58"/>
                  </a:lnTo>
                  <a:lnTo>
                    <a:pt x="316" y="58"/>
                  </a:lnTo>
                  <a:lnTo>
                    <a:pt x="318" y="58"/>
                  </a:lnTo>
                  <a:lnTo>
                    <a:pt x="318" y="56"/>
                  </a:lnTo>
                  <a:lnTo>
                    <a:pt x="318" y="56"/>
                  </a:lnTo>
                  <a:lnTo>
                    <a:pt x="320" y="54"/>
                  </a:lnTo>
                  <a:lnTo>
                    <a:pt x="320" y="52"/>
                  </a:lnTo>
                  <a:lnTo>
                    <a:pt x="322" y="50"/>
                  </a:lnTo>
                  <a:lnTo>
                    <a:pt x="322" y="50"/>
                  </a:lnTo>
                  <a:lnTo>
                    <a:pt x="322" y="50"/>
                  </a:lnTo>
                  <a:lnTo>
                    <a:pt x="322" y="50"/>
                  </a:lnTo>
                  <a:lnTo>
                    <a:pt x="322" y="48"/>
                  </a:lnTo>
                  <a:lnTo>
                    <a:pt x="324" y="48"/>
                  </a:lnTo>
                  <a:lnTo>
                    <a:pt x="324" y="48"/>
                  </a:lnTo>
                  <a:lnTo>
                    <a:pt x="324" y="50"/>
                  </a:lnTo>
                  <a:lnTo>
                    <a:pt x="326" y="50"/>
                  </a:lnTo>
                  <a:lnTo>
                    <a:pt x="328" y="50"/>
                  </a:lnTo>
                  <a:lnTo>
                    <a:pt x="330" y="52"/>
                  </a:lnTo>
                  <a:lnTo>
                    <a:pt x="330" y="54"/>
                  </a:lnTo>
                  <a:lnTo>
                    <a:pt x="332" y="56"/>
                  </a:lnTo>
                  <a:lnTo>
                    <a:pt x="334" y="56"/>
                  </a:lnTo>
                  <a:lnTo>
                    <a:pt x="334" y="56"/>
                  </a:lnTo>
                  <a:lnTo>
                    <a:pt x="334" y="56"/>
                  </a:lnTo>
                  <a:lnTo>
                    <a:pt x="336" y="56"/>
                  </a:lnTo>
                  <a:lnTo>
                    <a:pt x="336" y="56"/>
                  </a:lnTo>
                  <a:lnTo>
                    <a:pt x="338" y="56"/>
                  </a:lnTo>
                  <a:lnTo>
                    <a:pt x="338" y="54"/>
                  </a:lnTo>
                  <a:lnTo>
                    <a:pt x="340" y="54"/>
                  </a:lnTo>
                  <a:lnTo>
                    <a:pt x="342" y="52"/>
                  </a:lnTo>
                  <a:lnTo>
                    <a:pt x="344" y="50"/>
                  </a:lnTo>
                  <a:lnTo>
                    <a:pt x="346" y="46"/>
                  </a:lnTo>
                  <a:lnTo>
                    <a:pt x="348" y="44"/>
                  </a:lnTo>
                  <a:lnTo>
                    <a:pt x="350" y="44"/>
                  </a:lnTo>
                  <a:lnTo>
                    <a:pt x="352" y="42"/>
                  </a:lnTo>
                  <a:lnTo>
                    <a:pt x="352" y="42"/>
                  </a:lnTo>
                  <a:lnTo>
                    <a:pt x="354" y="42"/>
                  </a:lnTo>
                  <a:lnTo>
                    <a:pt x="354" y="40"/>
                  </a:lnTo>
                  <a:lnTo>
                    <a:pt x="356" y="40"/>
                  </a:lnTo>
                  <a:lnTo>
                    <a:pt x="358" y="40"/>
                  </a:lnTo>
                  <a:lnTo>
                    <a:pt x="360" y="40"/>
                  </a:lnTo>
                  <a:lnTo>
                    <a:pt x="362" y="40"/>
                  </a:lnTo>
                  <a:lnTo>
                    <a:pt x="364" y="40"/>
                  </a:lnTo>
                  <a:lnTo>
                    <a:pt x="366" y="40"/>
                  </a:lnTo>
                  <a:lnTo>
                    <a:pt x="368" y="40"/>
                  </a:lnTo>
                  <a:lnTo>
                    <a:pt x="368" y="40"/>
                  </a:lnTo>
                  <a:lnTo>
                    <a:pt x="370" y="42"/>
                  </a:lnTo>
                  <a:lnTo>
                    <a:pt x="372" y="42"/>
                  </a:lnTo>
                  <a:lnTo>
                    <a:pt x="374" y="44"/>
                  </a:lnTo>
                  <a:lnTo>
                    <a:pt x="378" y="46"/>
                  </a:lnTo>
                  <a:lnTo>
                    <a:pt x="380" y="48"/>
                  </a:lnTo>
                  <a:lnTo>
                    <a:pt x="378" y="52"/>
                  </a:lnTo>
                  <a:lnTo>
                    <a:pt x="376" y="56"/>
                  </a:lnTo>
                  <a:lnTo>
                    <a:pt x="376" y="58"/>
                  </a:lnTo>
                  <a:lnTo>
                    <a:pt x="376" y="60"/>
                  </a:lnTo>
                  <a:lnTo>
                    <a:pt x="376" y="62"/>
                  </a:lnTo>
                  <a:lnTo>
                    <a:pt x="376" y="66"/>
                  </a:lnTo>
                  <a:lnTo>
                    <a:pt x="376" y="72"/>
                  </a:lnTo>
                  <a:lnTo>
                    <a:pt x="376" y="76"/>
                  </a:lnTo>
                  <a:lnTo>
                    <a:pt x="376" y="80"/>
                  </a:lnTo>
                  <a:lnTo>
                    <a:pt x="376" y="84"/>
                  </a:lnTo>
                  <a:lnTo>
                    <a:pt x="376" y="88"/>
                  </a:lnTo>
                  <a:lnTo>
                    <a:pt x="378" y="92"/>
                  </a:lnTo>
                  <a:lnTo>
                    <a:pt x="378" y="92"/>
                  </a:lnTo>
                  <a:lnTo>
                    <a:pt x="378" y="94"/>
                  </a:lnTo>
                  <a:lnTo>
                    <a:pt x="380" y="96"/>
                  </a:lnTo>
                  <a:lnTo>
                    <a:pt x="380" y="96"/>
                  </a:lnTo>
                  <a:lnTo>
                    <a:pt x="380" y="96"/>
                  </a:lnTo>
                  <a:lnTo>
                    <a:pt x="380" y="98"/>
                  </a:lnTo>
                  <a:lnTo>
                    <a:pt x="382" y="98"/>
                  </a:lnTo>
                  <a:lnTo>
                    <a:pt x="382" y="98"/>
                  </a:lnTo>
                  <a:lnTo>
                    <a:pt x="384" y="98"/>
                  </a:lnTo>
                  <a:lnTo>
                    <a:pt x="386" y="96"/>
                  </a:lnTo>
                  <a:lnTo>
                    <a:pt x="386" y="96"/>
                  </a:lnTo>
                  <a:lnTo>
                    <a:pt x="390" y="94"/>
                  </a:lnTo>
                  <a:lnTo>
                    <a:pt x="392" y="94"/>
                  </a:lnTo>
                  <a:lnTo>
                    <a:pt x="392" y="94"/>
                  </a:lnTo>
                  <a:lnTo>
                    <a:pt x="398" y="92"/>
                  </a:lnTo>
                  <a:lnTo>
                    <a:pt x="402" y="92"/>
                  </a:lnTo>
                  <a:lnTo>
                    <a:pt x="404" y="92"/>
                  </a:lnTo>
                  <a:lnTo>
                    <a:pt x="408" y="92"/>
                  </a:lnTo>
                  <a:lnTo>
                    <a:pt x="412" y="90"/>
                  </a:lnTo>
                  <a:lnTo>
                    <a:pt x="412" y="90"/>
                  </a:lnTo>
                  <a:lnTo>
                    <a:pt x="414" y="90"/>
                  </a:lnTo>
                  <a:lnTo>
                    <a:pt x="414" y="92"/>
                  </a:lnTo>
                  <a:lnTo>
                    <a:pt x="416" y="92"/>
                  </a:lnTo>
                  <a:lnTo>
                    <a:pt x="418" y="92"/>
                  </a:lnTo>
                  <a:lnTo>
                    <a:pt x="420" y="94"/>
                  </a:lnTo>
                  <a:lnTo>
                    <a:pt x="422" y="96"/>
                  </a:lnTo>
                  <a:lnTo>
                    <a:pt x="424" y="98"/>
                  </a:lnTo>
                  <a:lnTo>
                    <a:pt x="426" y="100"/>
                  </a:lnTo>
                  <a:lnTo>
                    <a:pt x="426" y="102"/>
                  </a:lnTo>
                  <a:lnTo>
                    <a:pt x="426" y="102"/>
                  </a:lnTo>
                  <a:lnTo>
                    <a:pt x="428" y="104"/>
                  </a:lnTo>
                  <a:lnTo>
                    <a:pt x="428" y="104"/>
                  </a:lnTo>
                  <a:lnTo>
                    <a:pt x="428" y="106"/>
                  </a:lnTo>
                  <a:lnTo>
                    <a:pt x="428" y="106"/>
                  </a:lnTo>
                  <a:lnTo>
                    <a:pt x="426" y="108"/>
                  </a:lnTo>
                  <a:lnTo>
                    <a:pt x="426" y="108"/>
                  </a:lnTo>
                  <a:lnTo>
                    <a:pt x="426" y="110"/>
                  </a:lnTo>
                  <a:lnTo>
                    <a:pt x="424" y="110"/>
                  </a:lnTo>
                  <a:lnTo>
                    <a:pt x="422" y="112"/>
                  </a:lnTo>
                  <a:lnTo>
                    <a:pt x="420" y="112"/>
                  </a:lnTo>
                  <a:lnTo>
                    <a:pt x="416" y="114"/>
                  </a:lnTo>
                  <a:lnTo>
                    <a:pt x="412" y="114"/>
                  </a:lnTo>
                  <a:lnTo>
                    <a:pt x="408" y="116"/>
                  </a:lnTo>
                  <a:lnTo>
                    <a:pt x="406" y="116"/>
                  </a:lnTo>
                  <a:lnTo>
                    <a:pt x="404" y="118"/>
                  </a:lnTo>
                  <a:lnTo>
                    <a:pt x="402" y="118"/>
                  </a:lnTo>
                  <a:lnTo>
                    <a:pt x="398" y="120"/>
                  </a:lnTo>
                  <a:lnTo>
                    <a:pt x="392" y="124"/>
                  </a:lnTo>
                  <a:lnTo>
                    <a:pt x="386" y="128"/>
                  </a:lnTo>
                  <a:lnTo>
                    <a:pt x="380" y="130"/>
                  </a:lnTo>
                  <a:lnTo>
                    <a:pt x="378" y="132"/>
                  </a:lnTo>
                  <a:lnTo>
                    <a:pt x="374" y="136"/>
                  </a:lnTo>
                  <a:lnTo>
                    <a:pt x="372" y="138"/>
                  </a:lnTo>
                  <a:lnTo>
                    <a:pt x="368" y="140"/>
                  </a:lnTo>
                  <a:lnTo>
                    <a:pt x="366" y="142"/>
                  </a:lnTo>
                  <a:lnTo>
                    <a:pt x="366" y="144"/>
                  </a:lnTo>
                  <a:lnTo>
                    <a:pt x="362" y="148"/>
                  </a:lnTo>
                  <a:lnTo>
                    <a:pt x="360" y="150"/>
                  </a:lnTo>
                  <a:lnTo>
                    <a:pt x="358" y="152"/>
                  </a:lnTo>
                  <a:lnTo>
                    <a:pt x="358" y="152"/>
                  </a:lnTo>
                  <a:lnTo>
                    <a:pt x="356" y="154"/>
                  </a:lnTo>
                  <a:lnTo>
                    <a:pt x="356" y="154"/>
                  </a:lnTo>
                  <a:lnTo>
                    <a:pt x="354" y="154"/>
                  </a:lnTo>
                  <a:lnTo>
                    <a:pt x="354" y="154"/>
                  </a:lnTo>
                  <a:lnTo>
                    <a:pt x="352" y="154"/>
                  </a:lnTo>
                  <a:lnTo>
                    <a:pt x="350" y="154"/>
                  </a:lnTo>
                  <a:lnTo>
                    <a:pt x="350" y="154"/>
                  </a:lnTo>
                  <a:lnTo>
                    <a:pt x="346" y="152"/>
                  </a:lnTo>
                  <a:lnTo>
                    <a:pt x="344" y="150"/>
                  </a:lnTo>
                  <a:lnTo>
                    <a:pt x="342" y="148"/>
                  </a:lnTo>
                  <a:lnTo>
                    <a:pt x="340" y="148"/>
                  </a:lnTo>
                  <a:lnTo>
                    <a:pt x="338" y="148"/>
                  </a:lnTo>
                  <a:lnTo>
                    <a:pt x="338" y="148"/>
                  </a:lnTo>
                  <a:lnTo>
                    <a:pt x="336" y="148"/>
                  </a:lnTo>
                  <a:lnTo>
                    <a:pt x="336" y="148"/>
                  </a:lnTo>
                  <a:lnTo>
                    <a:pt x="334" y="148"/>
                  </a:lnTo>
                  <a:lnTo>
                    <a:pt x="334" y="148"/>
                  </a:lnTo>
                  <a:lnTo>
                    <a:pt x="334" y="150"/>
                  </a:lnTo>
                  <a:lnTo>
                    <a:pt x="334" y="150"/>
                  </a:lnTo>
                  <a:lnTo>
                    <a:pt x="334" y="152"/>
                  </a:lnTo>
                  <a:lnTo>
                    <a:pt x="334" y="152"/>
                  </a:lnTo>
                  <a:lnTo>
                    <a:pt x="334" y="156"/>
                  </a:lnTo>
                  <a:lnTo>
                    <a:pt x="334" y="160"/>
                  </a:lnTo>
                  <a:lnTo>
                    <a:pt x="336" y="162"/>
                  </a:lnTo>
                  <a:lnTo>
                    <a:pt x="336" y="164"/>
                  </a:lnTo>
                  <a:lnTo>
                    <a:pt x="336" y="168"/>
                  </a:lnTo>
                  <a:lnTo>
                    <a:pt x="336" y="174"/>
                  </a:lnTo>
                  <a:lnTo>
                    <a:pt x="334" y="176"/>
                  </a:lnTo>
                  <a:lnTo>
                    <a:pt x="334" y="178"/>
                  </a:lnTo>
                  <a:lnTo>
                    <a:pt x="334" y="180"/>
                  </a:lnTo>
                  <a:lnTo>
                    <a:pt x="334" y="182"/>
                  </a:lnTo>
                  <a:lnTo>
                    <a:pt x="332" y="182"/>
                  </a:lnTo>
                  <a:lnTo>
                    <a:pt x="332" y="184"/>
                  </a:lnTo>
                  <a:lnTo>
                    <a:pt x="328" y="188"/>
                  </a:lnTo>
                  <a:lnTo>
                    <a:pt x="326" y="190"/>
                  </a:lnTo>
                  <a:lnTo>
                    <a:pt x="322" y="192"/>
                  </a:lnTo>
                  <a:lnTo>
                    <a:pt x="320" y="196"/>
                  </a:lnTo>
                  <a:lnTo>
                    <a:pt x="316" y="198"/>
                  </a:lnTo>
                  <a:lnTo>
                    <a:pt x="314" y="198"/>
                  </a:lnTo>
                  <a:lnTo>
                    <a:pt x="314" y="200"/>
                  </a:lnTo>
                  <a:lnTo>
                    <a:pt x="312" y="200"/>
                  </a:lnTo>
                  <a:lnTo>
                    <a:pt x="310" y="200"/>
                  </a:lnTo>
                  <a:lnTo>
                    <a:pt x="308" y="200"/>
                  </a:lnTo>
                  <a:lnTo>
                    <a:pt x="308" y="202"/>
                  </a:lnTo>
                  <a:lnTo>
                    <a:pt x="306" y="200"/>
                  </a:lnTo>
                  <a:lnTo>
                    <a:pt x="304" y="200"/>
                  </a:lnTo>
                  <a:lnTo>
                    <a:pt x="300" y="200"/>
                  </a:lnTo>
                  <a:lnTo>
                    <a:pt x="296" y="198"/>
                  </a:lnTo>
                  <a:lnTo>
                    <a:pt x="292" y="198"/>
                  </a:lnTo>
                  <a:lnTo>
                    <a:pt x="288" y="196"/>
                  </a:lnTo>
                  <a:lnTo>
                    <a:pt x="286" y="196"/>
                  </a:lnTo>
                  <a:lnTo>
                    <a:pt x="284" y="196"/>
                  </a:lnTo>
                  <a:lnTo>
                    <a:pt x="282" y="196"/>
                  </a:lnTo>
                  <a:lnTo>
                    <a:pt x="282" y="196"/>
                  </a:lnTo>
                  <a:lnTo>
                    <a:pt x="280" y="198"/>
                  </a:lnTo>
                  <a:lnTo>
                    <a:pt x="280" y="198"/>
                  </a:lnTo>
                  <a:lnTo>
                    <a:pt x="278" y="198"/>
                  </a:lnTo>
                  <a:lnTo>
                    <a:pt x="278" y="200"/>
                  </a:lnTo>
                  <a:lnTo>
                    <a:pt x="276" y="202"/>
                  </a:lnTo>
                  <a:lnTo>
                    <a:pt x="272" y="204"/>
                  </a:lnTo>
                  <a:lnTo>
                    <a:pt x="272" y="204"/>
                  </a:lnTo>
                  <a:lnTo>
                    <a:pt x="270" y="206"/>
                  </a:lnTo>
                  <a:lnTo>
                    <a:pt x="268" y="206"/>
                  </a:lnTo>
                  <a:lnTo>
                    <a:pt x="266" y="208"/>
                  </a:lnTo>
                  <a:lnTo>
                    <a:pt x="262" y="208"/>
                  </a:lnTo>
                  <a:lnTo>
                    <a:pt x="260" y="210"/>
                  </a:lnTo>
                  <a:lnTo>
                    <a:pt x="256" y="210"/>
                  </a:lnTo>
                  <a:lnTo>
                    <a:pt x="254" y="212"/>
                  </a:lnTo>
                  <a:lnTo>
                    <a:pt x="250" y="212"/>
                  </a:lnTo>
                  <a:lnTo>
                    <a:pt x="250" y="212"/>
                  </a:lnTo>
                  <a:lnTo>
                    <a:pt x="248" y="212"/>
                  </a:lnTo>
                  <a:lnTo>
                    <a:pt x="248" y="212"/>
                  </a:lnTo>
                  <a:lnTo>
                    <a:pt x="246" y="212"/>
                  </a:lnTo>
                  <a:lnTo>
                    <a:pt x="244" y="210"/>
                  </a:lnTo>
                  <a:lnTo>
                    <a:pt x="244" y="210"/>
                  </a:lnTo>
                  <a:lnTo>
                    <a:pt x="240" y="208"/>
                  </a:lnTo>
                  <a:lnTo>
                    <a:pt x="238" y="208"/>
                  </a:lnTo>
                  <a:lnTo>
                    <a:pt x="232" y="204"/>
                  </a:lnTo>
                  <a:lnTo>
                    <a:pt x="230" y="202"/>
                  </a:lnTo>
                  <a:lnTo>
                    <a:pt x="228" y="200"/>
                  </a:lnTo>
                  <a:lnTo>
                    <a:pt x="224" y="200"/>
                  </a:lnTo>
                  <a:lnTo>
                    <a:pt x="218" y="198"/>
                  </a:lnTo>
                  <a:lnTo>
                    <a:pt x="214" y="196"/>
                  </a:lnTo>
                  <a:lnTo>
                    <a:pt x="210" y="196"/>
                  </a:lnTo>
                  <a:lnTo>
                    <a:pt x="206" y="196"/>
                  </a:lnTo>
                  <a:lnTo>
                    <a:pt x="202" y="194"/>
                  </a:lnTo>
                  <a:lnTo>
                    <a:pt x="196" y="194"/>
                  </a:lnTo>
                  <a:lnTo>
                    <a:pt x="192" y="194"/>
                  </a:lnTo>
                  <a:lnTo>
                    <a:pt x="180" y="194"/>
                  </a:lnTo>
                  <a:lnTo>
                    <a:pt x="168" y="194"/>
                  </a:lnTo>
                  <a:lnTo>
                    <a:pt x="162" y="194"/>
                  </a:lnTo>
                  <a:lnTo>
                    <a:pt x="158" y="194"/>
                  </a:lnTo>
                  <a:lnTo>
                    <a:pt x="152" y="194"/>
                  </a:lnTo>
                  <a:lnTo>
                    <a:pt x="146" y="194"/>
                  </a:lnTo>
                  <a:lnTo>
                    <a:pt x="142" y="192"/>
                  </a:lnTo>
                  <a:lnTo>
                    <a:pt x="136" y="192"/>
                  </a:lnTo>
                  <a:lnTo>
                    <a:pt x="134" y="192"/>
                  </a:lnTo>
                  <a:lnTo>
                    <a:pt x="132" y="190"/>
                  </a:lnTo>
                  <a:lnTo>
                    <a:pt x="130" y="190"/>
                  </a:lnTo>
                  <a:lnTo>
                    <a:pt x="130" y="190"/>
                  </a:lnTo>
                  <a:lnTo>
                    <a:pt x="128" y="188"/>
                  </a:lnTo>
                  <a:lnTo>
                    <a:pt x="126" y="188"/>
                  </a:lnTo>
                  <a:lnTo>
                    <a:pt x="124" y="186"/>
                  </a:lnTo>
                  <a:lnTo>
                    <a:pt x="124" y="184"/>
                  </a:lnTo>
                  <a:lnTo>
                    <a:pt x="120" y="182"/>
                  </a:lnTo>
                  <a:lnTo>
                    <a:pt x="118" y="180"/>
                  </a:lnTo>
                  <a:lnTo>
                    <a:pt x="118" y="178"/>
                  </a:lnTo>
                  <a:lnTo>
                    <a:pt x="116" y="176"/>
                  </a:lnTo>
                  <a:lnTo>
                    <a:pt x="114" y="170"/>
                  </a:lnTo>
                  <a:lnTo>
                    <a:pt x="112" y="168"/>
                  </a:lnTo>
                  <a:lnTo>
                    <a:pt x="112" y="166"/>
                  </a:lnTo>
                  <a:lnTo>
                    <a:pt x="110" y="164"/>
                  </a:lnTo>
                  <a:lnTo>
                    <a:pt x="110" y="162"/>
                  </a:lnTo>
                  <a:lnTo>
                    <a:pt x="108" y="162"/>
                  </a:lnTo>
                  <a:lnTo>
                    <a:pt x="108" y="160"/>
                  </a:lnTo>
                  <a:lnTo>
                    <a:pt x="106" y="160"/>
                  </a:lnTo>
                  <a:lnTo>
                    <a:pt x="104" y="158"/>
                  </a:lnTo>
                  <a:lnTo>
                    <a:pt x="102" y="156"/>
                  </a:lnTo>
                  <a:lnTo>
                    <a:pt x="96" y="154"/>
                  </a:lnTo>
                  <a:lnTo>
                    <a:pt x="92" y="152"/>
                  </a:lnTo>
                  <a:lnTo>
                    <a:pt x="90" y="152"/>
                  </a:lnTo>
                  <a:lnTo>
                    <a:pt x="84" y="150"/>
                  </a:lnTo>
                  <a:lnTo>
                    <a:pt x="78" y="150"/>
                  </a:lnTo>
                  <a:lnTo>
                    <a:pt x="74" y="148"/>
                  </a:lnTo>
                  <a:lnTo>
                    <a:pt x="70" y="148"/>
                  </a:lnTo>
                  <a:lnTo>
                    <a:pt x="60" y="148"/>
                  </a:lnTo>
                  <a:lnTo>
                    <a:pt x="56" y="146"/>
                  </a:lnTo>
                  <a:lnTo>
                    <a:pt x="54" y="146"/>
                  </a:lnTo>
                  <a:lnTo>
                    <a:pt x="52" y="146"/>
                  </a:lnTo>
                  <a:lnTo>
                    <a:pt x="50" y="146"/>
                  </a:lnTo>
                  <a:lnTo>
                    <a:pt x="48" y="144"/>
                  </a:lnTo>
                  <a:lnTo>
                    <a:pt x="46" y="144"/>
                  </a:lnTo>
                  <a:lnTo>
                    <a:pt x="44" y="142"/>
                  </a:lnTo>
                  <a:lnTo>
                    <a:pt x="44" y="142"/>
                  </a:lnTo>
                  <a:lnTo>
                    <a:pt x="42" y="142"/>
                  </a:lnTo>
                  <a:lnTo>
                    <a:pt x="42" y="140"/>
                  </a:lnTo>
                  <a:lnTo>
                    <a:pt x="42" y="138"/>
                  </a:lnTo>
                  <a:lnTo>
                    <a:pt x="40" y="136"/>
                  </a:lnTo>
                  <a:lnTo>
                    <a:pt x="38" y="132"/>
                  </a:lnTo>
                  <a:lnTo>
                    <a:pt x="38" y="128"/>
                  </a:lnTo>
                  <a:lnTo>
                    <a:pt x="36" y="124"/>
                  </a:lnTo>
                  <a:lnTo>
                    <a:pt x="36" y="122"/>
                  </a:lnTo>
                  <a:lnTo>
                    <a:pt x="34" y="118"/>
                  </a:lnTo>
                  <a:lnTo>
                    <a:pt x="34" y="118"/>
                  </a:lnTo>
                  <a:lnTo>
                    <a:pt x="34" y="116"/>
                  </a:lnTo>
                  <a:lnTo>
                    <a:pt x="32" y="110"/>
                  </a:lnTo>
                  <a:lnTo>
                    <a:pt x="32" y="108"/>
                  </a:lnTo>
                  <a:lnTo>
                    <a:pt x="32" y="106"/>
                  </a:lnTo>
                  <a:lnTo>
                    <a:pt x="30" y="104"/>
                  </a:lnTo>
                  <a:lnTo>
                    <a:pt x="30" y="104"/>
                  </a:lnTo>
                  <a:lnTo>
                    <a:pt x="30" y="102"/>
                  </a:lnTo>
                  <a:lnTo>
                    <a:pt x="28" y="102"/>
                  </a:lnTo>
                  <a:lnTo>
                    <a:pt x="28" y="102"/>
                  </a:lnTo>
                  <a:lnTo>
                    <a:pt x="26" y="100"/>
                  </a:lnTo>
                  <a:lnTo>
                    <a:pt x="26" y="100"/>
                  </a:lnTo>
                  <a:lnTo>
                    <a:pt x="22" y="98"/>
                  </a:lnTo>
                  <a:lnTo>
                    <a:pt x="18" y="96"/>
                  </a:lnTo>
                  <a:lnTo>
                    <a:pt x="16" y="96"/>
                  </a:lnTo>
                  <a:lnTo>
                    <a:pt x="12" y="94"/>
                  </a:lnTo>
                  <a:lnTo>
                    <a:pt x="10" y="92"/>
                  </a:lnTo>
                  <a:lnTo>
                    <a:pt x="8" y="92"/>
                  </a:lnTo>
                  <a:lnTo>
                    <a:pt x="8" y="92"/>
                  </a:lnTo>
                  <a:lnTo>
                    <a:pt x="6" y="90"/>
                  </a:lnTo>
                  <a:lnTo>
                    <a:pt x="6" y="88"/>
                  </a:lnTo>
                  <a:lnTo>
                    <a:pt x="4" y="86"/>
                  </a:lnTo>
                  <a:lnTo>
                    <a:pt x="0" y="8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69" name="Freeform 126"/>
            <p:cNvSpPr>
              <a:spLocks/>
            </p:cNvSpPr>
            <p:nvPr/>
          </p:nvSpPr>
          <p:spPr bwMode="auto">
            <a:xfrm>
              <a:off x="8153896" y="3859531"/>
              <a:ext cx="66103" cy="128070"/>
            </a:xfrm>
            <a:custGeom>
              <a:avLst/>
              <a:gdLst>
                <a:gd name="T0" fmla="*/ 10 w 32"/>
                <a:gd name="T1" fmla="*/ 0 h 62"/>
                <a:gd name="T2" fmla="*/ 8 w 32"/>
                <a:gd name="T3" fmla="*/ 2 h 62"/>
                <a:gd name="T4" fmla="*/ 6 w 32"/>
                <a:gd name="T5" fmla="*/ 2 h 62"/>
                <a:gd name="T6" fmla="*/ 6 w 32"/>
                <a:gd name="T7" fmla="*/ 6 h 62"/>
                <a:gd name="T8" fmla="*/ 2 w 32"/>
                <a:gd name="T9" fmla="*/ 10 h 62"/>
                <a:gd name="T10" fmla="*/ 0 w 32"/>
                <a:gd name="T11" fmla="*/ 18 h 62"/>
                <a:gd name="T12" fmla="*/ 0 w 32"/>
                <a:gd name="T13" fmla="*/ 24 h 62"/>
                <a:gd name="T14" fmla="*/ 0 w 32"/>
                <a:gd name="T15" fmla="*/ 30 h 62"/>
                <a:gd name="T16" fmla="*/ 0 w 32"/>
                <a:gd name="T17" fmla="*/ 36 h 62"/>
                <a:gd name="T18" fmla="*/ 0 w 32"/>
                <a:gd name="T19" fmla="*/ 40 h 62"/>
                <a:gd name="T20" fmla="*/ 0 w 32"/>
                <a:gd name="T21" fmla="*/ 46 h 62"/>
                <a:gd name="T22" fmla="*/ 2 w 32"/>
                <a:gd name="T23" fmla="*/ 52 h 62"/>
                <a:gd name="T24" fmla="*/ 6 w 32"/>
                <a:gd name="T25" fmla="*/ 56 h 62"/>
                <a:gd name="T26" fmla="*/ 6 w 32"/>
                <a:gd name="T27" fmla="*/ 58 h 62"/>
                <a:gd name="T28" fmla="*/ 8 w 32"/>
                <a:gd name="T29" fmla="*/ 60 h 62"/>
                <a:gd name="T30" fmla="*/ 10 w 32"/>
                <a:gd name="T31" fmla="*/ 60 h 62"/>
                <a:gd name="T32" fmla="*/ 14 w 32"/>
                <a:gd name="T33" fmla="*/ 62 h 62"/>
                <a:gd name="T34" fmla="*/ 20 w 32"/>
                <a:gd name="T35" fmla="*/ 60 h 62"/>
                <a:gd name="T36" fmla="*/ 26 w 32"/>
                <a:gd name="T37" fmla="*/ 58 h 62"/>
                <a:gd name="T38" fmla="*/ 28 w 32"/>
                <a:gd name="T39" fmla="*/ 58 h 62"/>
                <a:gd name="T40" fmla="*/ 30 w 32"/>
                <a:gd name="T41" fmla="*/ 56 h 62"/>
                <a:gd name="T42" fmla="*/ 32 w 32"/>
                <a:gd name="T43" fmla="*/ 54 h 62"/>
                <a:gd name="T44" fmla="*/ 32 w 32"/>
                <a:gd name="T45" fmla="*/ 50 h 62"/>
                <a:gd name="T46" fmla="*/ 32 w 32"/>
                <a:gd name="T47" fmla="*/ 44 h 62"/>
                <a:gd name="T48" fmla="*/ 32 w 32"/>
                <a:gd name="T49" fmla="*/ 38 h 62"/>
                <a:gd name="T50" fmla="*/ 32 w 32"/>
                <a:gd name="T51" fmla="*/ 28 h 62"/>
                <a:gd name="T52" fmla="*/ 30 w 32"/>
                <a:gd name="T53" fmla="*/ 20 h 62"/>
                <a:gd name="T54" fmla="*/ 28 w 32"/>
                <a:gd name="T55" fmla="*/ 18 h 62"/>
                <a:gd name="T56" fmla="*/ 24 w 32"/>
                <a:gd name="T57" fmla="*/ 14 h 62"/>
                <a:gd name="T58" fmla="*/ 20 w 32"/>
                <a:gd name="T59" fmla="*/ 8 h 62"/>
                <a:gd name="T60" fmla="*/ 16 w 32"/>
                <a:gd name="T61" fmla="*/ 4 h 62"/>
                <a:gd name="T62" fmla="*/ 14 w 32"/>
                <a:gd name="T63" fmla="*/ 2 h 62"/>
                <a:gd name="T64" fmla="*/ 12 w 32"/>
                <a:gd name="T65" fmla="*/ 0 h 62"/>
                <a:gd name="T66" fmla="*/ 10 w 32"/>
                <a:gd name="T6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62">
                  <a:moveTo>
                    <a:pt x="10" y="0"/>
                  </a:moveTo>
                  <a:lnTo>
                    <a:pt x="10" y="0"/>
                  </a:lnTo>
                  <a:lnTo>
                    <a:pt x="8" y="0"/>
                  </a:lnTo>
                  <a:lnTo>
                    <a:pt x="8" y="2"/>
                  </a:lnTo>
                  <a:lnTo>
                    <a:pt x="8" y="2"/>
                  </a:lnTo>
                  <a:lnTo>
                    <a:pt x="6" y="2"/>
                  </a:lnTo>
                  <a:lnTo>
                    <a:pt x="6" y="4"/>
                  </a:lnTo>
                  <a:lnTo>
                    <a:pt x="6" y="6"/>
                  </a:lnTo>
                  <a:lnTo>
                    <a:pt x="4" y="8"/>
                  </a:lnTo>
                  <a:lnTo>
                    <a:pt x="2" y="10"/>
                  </a:lnTo>
                  <a:lnTo>
                    <a:pt x="2" y="14"/>
                  </a:lnTo>
                  <a:lnTo>
                    <a:pt x="0" y="18"/>
                  </a:lnTo>
                  <a:lnTo>
                    <a:pt x="0" y="20"/>
                  </a:lnTo>
                  <a:lnTo>
                    <a:pt x="0" y="24"/>
                  </a:lnTo>
                  <a:lnTo>
                    <a:pt x="0" y="26"/>
                  </a:lnTo>
                  <a:lnTo>
                    <a:pt x="0" y="30"/>
                  </a:lnTo>
                  <a:lnTo>
                    <a:pt x="0" y="32"/>
                  </a:lnTo>
                  <a:lnTo>
                    <a:pt x="0" y="36"/>
                  </a:lnTo>
                  <a:lnTo>
                    <a:pt x="0" y="38"/>
                  </a:lnTo>
                  <a:lnTo>
                    <a:pt x="0" y="40"/>
                  </a:lnTo>
                  <a:lnTo>
                    <a:pt x="0" y="42"/>
                  </a:lnTo>
                  <a:lnTo>
                    <a:pt x="0" y="46"/>
                  </a:lnTo>
                  <a:lnTo>
                    <a:pt x="2" y="48"/>
                  </a:lnTo>
                  <a:lnTo>
                    <a:pt x="2" y="52"/>
                  </a:lnTo>
                  <a:lnTo>
                    <a:pt x="4" y="54"/>
                  </a:lnTo>
                  <a:lnTo>
                    <a:pt x="6" y="56"/>
                  </a:lnTo>
                  <a:lnTo>
                    <a:pt x="6" y="58"/>
                  </a:lnTo>
                  <a:lnTo>
                    <a:pt x="6" y="58"/>
                  </a:lnTo>
                  <a:lnTo>
                    <a:pt x="8" y="60"/>
                  </a:lnTo>
                  <a:lnTo>
                    <a:pt x="8" y="60"/>
                  </a:lnTo>
                  <a:lnTo>
                    <a:pt x="10" y="60"/>
                  </a:lnTo>
                  <a:lnTo>
                    <a:pt x="10" y="60"/>
                  </a:lnTo>
                  <a:lnTo>
                    <a:pt x="12" y="60"/>
                  </a:lnTo>
                  <a:lnTo>
                    <a:pt x="14" y="62"/>
                  </a:lnTo>
                  <a:lnTo>
                    <a:pt x="16" y="60"/>
                  </a:lnTo>
                  <a:lnTo>
                    <a:pt x="20" y="60"/>
                  </a:lnTo>
                  <a:lnTo>
                    <a:pt x="22" y="60"/>
                  </a:lnTo>
                  <a:lnTo>
                    <a:pt x="26" y="58"/>
                  </a:lnTo>
                  <a:lnTo>
                    <a:pt x="26" y="58"/>
                  </a:lnTo>
                  <a:lnTo>
                    <a:pt x="28" y="58"/>
                  </a:lnTo>
                  <a:lnTo>
                    <a:pt x="28" y="58"/>
                  </a:lnTo>
                  <a:lnTo>
                    <a:pt x="30" y="56"/>
                  </a:lnTo>
                  <a:lnTo>
                    <a:pt x="30" y="54"/>
                  </a:lnTo>
                  <a:lnTo>
                    <a:pt x="32" y="54"/>
                  </a:lnTo>
                  <a:lnTo>
                    <a:pt x="32" y="52"/>
                  </a:lnTo>
                  <a:lnTo>
                    <a:pt x="32" y="50"/>
                  </a:lnTo>
                  <a:lnTo>
                    <a:pt x="32" y="46"/>
                  </a:lnTo>
                  <a:lnTo>
                    <a:pt x="32" y="44"/>
                  </a:lnTo>
                  <a:lnTo>
                    <a:pt x="32" y="42"/>
                  </a:lnTo>
                  <a:lnTo>
                    <a:pt x="32" y="38"/>
                  </a:lnTo>
                  <a:lnTo>
                    <a:pt x="32" y="34"/>
                  </a:lnTo>
                  <a:lnTo>
                    <a:pt x="32" y="28"/>
                  </a:lnTo>
                  <a:lnTo>
                    <a:pt x="30" y="24"/>
                  </a:lnTo>
                  <a:lnTo>
                    <a:pt x="30" y="20"/>
                  </a:lnTo>
                  <a:lnTo>
                    <a:pt x="28" y="20"/>
                  </a:lnTo>
                  <a:lnTo>
                    <a:pt x="28" y="18"/>
                  </a:lnTo>
                  <a:lnTo>
                    <a:pt x="26" y="16"/>
                  </a:lnTo>
                  <a:lnTo>
                    <a:pt x="24" y="14"/>
                  </a:lnTo>
                  <a:lnTo>
                    <a:pt x="22" y="12"/>
                  </a:lnTo>
                  <a:lnTo>
                    <a:pt x="20" y="8"/>
                  </a:lnTo>
                  <a:lnTo>
                    <a:pt x="18" y="6"/>
                  </a:lnTo>
                  <a:lnTo>
                    <a:pt x="16" y="4"/>
                  </a:lnTo>
                  <a:lnTo>
                    <a:pt x="16" y="2"/>
                  </a:lnTo>
                  <a:lnTo>
                    <a:pt x="14" y="2"/>
                  </a:lnTo>
                  <a:lnTo>
                    <a:pt x="12" y="2"/>
                  </a:lnTo>
                  <a:lnTo>
                    <a:pt x="12" y="0"/>
                  </a:lnTo>
                  <a:lnTo>
                    <a:pt x="10" y="0"/>
                  </a:lnTo>
                  <a:lnTo>
                    <a:pt x="10"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70" name="Freeform 127"/>
            <p:cNvSpPr>
              <a:spLocks/>
            </p:cNvSpPr>
            <p:nvPr/>
          </p:nvSpPr>
          <p:spPr bwMode="auto">
            <a:xfrm>
              <a:off x="8153896" y="3859531"/>
              <a:ext cx="66103" cy="128070"/>
            </a:xfrm>
            <a:custGeom>
              <a:avLst/>
              <a:gdLst>
                <a:gd name="T0" fmla="*/ 10 w 32"/>
                <a:gd name="T1" fmla="*/ 0 h 62"/>
                <a:gd name="T2" fmla="*/ 8 w 32"/>
                <a:gd name="T3" fmla="*/ 2 h 62"/>
                <a:gd name="T4" fmla="*/ 6 w 32"/>
                <a:gd name="T5" fmla="*/ 2 h 62"/>
                <a:gd name="T6" fmla="*/ 6 w 32"/>
                <a:gd name="T7" fmla="*/ 6 h 62"/>
                <a:gd name="T8" fmla="*/ 2 w 32"/>
                <a:gd name="T9" fmla="*/ 10 h 62"/>
                <a:gd name="T10" fmla="*/ 0 w 32"/>
                <a:gd name="T11" fmla="*/ 18 h 62"/>
                <a:gd name="T12" fmla="*/ 0 w 32"/>
                <a:gd name="T13" fmla="*/ 24 h 62"/>
                <a:gd name="T14" fmla="*/ 0 w 32"/>
                <a:gd name="T15" fmla="*/ 30 h 62"/>
                <a:gd name="T16" fmla="*/ 0 w 32"/>
                <a:gd name="T17" fmla="*/ 36 h 62"/>
                <a:gd name="T18" fmla="*/ 0 w 32"/>
                <a:gd name="T19" fmla="*/ 40 h 62"/>
                <a:gd name="T20" fmla="*/ 0 w 32"/>
                <a:gd name="T21" fmla="*/ 46 h 62"/>
                <a:gd name="T22" fmla="*/ 2 w 32"/>
                <a:gd name="T23" fmla="*/ 52 h 62"/>
                <a:gd name="T24" fmla="*/ 6 w 32"/>
                <a:gd name="T25" fmla="*/ 56 h 62"/>
                <a:gd name="T26" fmla="*/ 6 w 32"/>
                <a:gd name="T27" fmla="*/ 58 h 62"/>
                <a:gd name="T28" fmla="*/ 8 w 32"/>
                <a:gd name="T29" fmla="*/ 60 h 62"/>
                <a:gd name="T30" fmla="*/ 10 w 32"/>
                <a:gd name="T31" fmla="*/ 60 h 62"/>
                <a:gd name="T32" fmla="*/ 14 w 32"/>
                <a:gd name="T33" fmla="*/ 62 h 62"/>
                <a:gd name="T34" fmla="*/ 20 w 32"/>
                <a:gd name="T35" fmla="*/ 60 h 62"/>
                <a:gd name="T36" fmla="*/ 26 w 32"/>
                <a:gd name="T37" fmla="*/ 58 h 62"/>
                <a:gd name="T38" fmla="*/ 28 w 32"/>
                <a:gd name="T39" fmla="*/ 58 h 62"/>
                <a:gd name="T40" fmla="*/ 30 w 32"/>
                <a:gd name="T41" fmla="*/ 56 h 62"/>
                <a:gd name="T42" fmla="*/ 32 w 32"/>
                <a:gd name="T43" fmla="*/ 54 h 62"/>
                <a:gd name="T44" fmla="*/ 32 w 32"/>
                <a:gd name="T45" fmla="*/ 50 h 62"/>
                <a:gd name="T46" fmla="*/ 32 w 32"/>
                <a:gd name="T47" fmla="*/ 44 h 62"/>
                <a:gd name="T48" fmla="*/ 32 w 32"/>
                <a:gd name="T49" fmla="*/ 38 h 62"/>
                <a:gd name="T50" fmla="*/ 32 w 32"/>
                <a:gd name="T51" fmla="*/ 28 h 62"/>
                <a:gd name="T52" fmla="*/ 30 w 32"/>
                <a:gd name="T53" fmla="*/ 20 h 62"/>
                <a:gd name="T54" fmla="*/ 28 w 32"/>
                <a:gd name="T55" fmla="*/ 18 h 62"/>
                <a:gd name="T56" fmla="*/ 24 w 32"/>
                <a:gd name="T57" fmla="*/ 14 h 62"/>
                <a:gd name="T58" fmla="*/ 20 w 32"/>
                <a:gd name="T59" fmla="*/ 8 h 62"/>
                <a:gd name="T60" fmla="*/ 16 w 32"/>
                <a:gd name="T61" fmla="*/ 4 h 62"/>
                <a:gd name="T62" fmla="*/ 14 w 32"/>
                <a:gd name="T63" fmla="*/ 2 h 62"/>
                <a:gd name="T64" fmla="*/ 12 w 32"/>
                <a:gd name="T65" fmla="*/ 0 h 62"/>
                <a:gd name="T66" fmla="*/ 10 w 32"/>
                <a:gd name="T6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62">
                  <a:moveTo>
                    <a:pt x="10" y="0"/>
                  </a:moveTo>
                  <a:lnTo>
                    <a:pt x="10" y="0"/>
                  </a:lnTo>
                  <a:lnTo>
                    <a:pt x="8" y="0"/>
                  </a:lnTo>
                  <a:lnTo>
                    <a:pt x="8" y="2"/>
                  </a:lnTo>
                  <a:lnTo>
                    <a:pt x="8" y="2"/>
                  </a:lnTo>
                  <a:lnTo>
                    <a:pt x="6" y="2"/>
                  </a:lnTo>
                  <a:lnTo>
                    <a:pt x="6" y="4"/>
                  </a:lnTo>
                  <a:lnTo>
                    <a:pt x="6" y="6"/>
                  </a:lnTo>
                  <a:lnTo>
                    <a:pt x="4" y="8"/>
                  </a:lnTo>
                  <a:lnTo>
                    <a:pt x="2" y="10"/>
                  </a:lnTo>
                  <a:lnTo>
                    <a:pt x="2" y="14"/>
                  </a:lnTo>
                  <a:lnTo>
                    <a:pt x="0" y="18"/>
                  </a:lnTo>
                  <a:lnTo>
                    <a:pt x="0" y="20"/>
                  </a:lnTo>
                  <a:lnTo>
                    <a:pt x="0" y="24"/>
                  </a:lnTo>
                  <a:lnTo>
                    <a:pt x="0" y="26"/>
                  </a:lnTo>
                  <a:lnTo>
                    <a:pt x="0" y="30"/>
                  </a:lnTo>
                  <a:lnTo>
                    <a:pt x="0" y="32"/>
                  </a:lnTo>
                  <a:lnTo>
                    <a:pt x="0" y="36"/>
                  </a:lnTo>
                  <a:lnTo>
                    <a:pt x="0" y="38"/>
                  </a:lnTo>
                  <a:lnTo>
                    <a:pt x="0" y="40"/>
                  </a:lnTo>
                  <a:lnTo>
                    <a:pt x="0" y="42"/>
                  </a:lnTo>
                  <a:lnTo>
                    <a:pt x="0" y="46"/>
                  </a:lnTo>
                  <a:lnTo>
                    <a:pt x="2" y="48"/>
                  </a:lnTo>
                  <a:lnTo>
                    <a:pt x="2" y="52"/>
                  </a:lnTo>
                  <a:lnTo>
                    <a:pt x="4" y="54"/>
                  </a:lnTo>
                  <a:lnTo>
                    <a:pt x="6" y="56"/>
                  </a:lnTo>
                  <a:lnTo>
                    <a:pt x="6" y="58"/>
                  </a:lnTo>
                  <a:lnTo>
                    <a:pt x="6" y="58"/>
                  </a:lnTo>
                  <a:lnTo>
                    <a:pt x="8" y="60"/>
                  </a:lnTo>
                  <a:lnTo>
                    <a:pt x="8" y="60"/>
                  </a:lnTo>
                  <a:lnTo>
                    <a:pt x="10" y="60"/>
                  </a:lnTo>
                  <a:lnTo>
                    <a:pt x="10" y="60"/>
                  </a:lnTo>
                  <a:lnTo>
                    <a:pt x="12" y="60"/>
                  </a:lnTo>
                  <a:lnTo>
                    <a:pt x="14" y="62"/>
                  </a:lnTo>
                  <a:lnTo>
                    <a:pt x="16" y="60"/>
                  </a:lnTo>
                  <a:lnTo>
                    <a:pt x="20" y="60"/>
                  </a:lnTo>
                  <a:lnTo>
                    <a:pt x="22" y="60"/>
                  </a:lnTo>
                  <a:lnTo>
                    <a:pt x="26" y="58"/>
                  </a:lnTo>
                  <a:lnTo>
                    <a:pt x="26" y="58"/>
                  </a:lnTo>
                  <a:lnTo>
                    <a:pt x="28" y="58"/>
                  </a:lnTo>
                  <a:lnTo>
                    <a:pt x="28" y="58"/>
                  </a:lnTo>
                  <a:lnTo>
                    <a:pt x="30" y="56"/>
                  </a:lnTo>
                  <a:lnTo>
                    <a:pt x="30" y="54"/>
                  </a:lnTo>
                  <a:lnTo>
                    <a:pt x="32" y="54"/>
                  </a:lnTo>
                  <a:lnTo>
                    <a:pt x="32" y="52"/>
                  </a:lnTo>
                  <a:lnTo>
                    <a:pt x="32" y="50"/>
                  </a:lnTo>
                  <a:lnTo>
                    <a:pt x="32" y="46"/>
                  </a:lnTo>
                  <a:lnTo>
                    <a:pt x="32" y="44"/>
                  </a:lnTo>
                  <a:lnTo>
                    <a:pt x="32" y="42"/>
                  </a:lnTo>
                  <a:lnTo>
                    <a:pt x="32" y="38"/>
                  </a:lnTo>
                  <a:lnTo>
                    <a:pt x="32" y="34"/>
                  </a:lnTo>
                  <a:lnTo>
                    <a:pt x="32" y="28"/>
                  </a:lnTo>
                  <a:lnTo>
                    <a:pt x="30" y="24"/>
                  </a:lnTo>
                  <a:lnTo>
                    <a:pt x="30" y="20"/>
                  </a:lnTo>
                  <a:lnTo>
                    <a:pt x="28" y="20"/>
                  </a:lnTo>
                  <a:lnTo>
                    <a:pt x="28" y="18"/>
                  </a:lnTo>
                  <a:lnTo>
                    <a:pt x="26" y="16"/>
                  </a:lnTo>
                  <a:lnTo>
                    <a:pt x="24" y="14"/>
                  </a:lnTo>
                  <a:lnTo>
                    <a:pt x="22" y="12"/>
                  </a:lnTo>
                  <a:lnTo>
                    <a:pt x="20" y="8"/>
                  </a:lnTo>
                  <a:lnTo>
                    <a:pt x="18" y="6"/>
                  </a:lnTo>
                  <a:lnTo>
                    <a:pt x="16" y="4"/>
                  </a:lnTo>
                  <a:lnTo>
                    <a:pt x="16" y="2"/>
                  </a:lnTo>
                  <a:lnTo>
                    <a:pt x="14" y="2"/>
                  </a:lnTo>
                  <a:lnTo>
                    <a:pt x="12" y="2"/>
                  </a:lnTo>
                  <a:lnTo>
                    <a:pt x="12" y="0"/>
                  </a:lnTo>
                  <a:lnTo>
                    <a:pt x="10" y="0"/>
                  </a:lnTo>
                  <a:lnTo>
                    <a:pt x="10" y="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71" name="Freeform 128"/>
            <p:cNvSpPr>
              <a:spLocks/>
            </p:cNvSpPr>
            <p:nvPr/>
          </p:nvSpPr>
          <p:spPr bwMode="auto">
            <a:xfrm>
              <a:off x="7042539" y="3533159"/>
              <a:ext cx="297464" cy="227220"/>
            </a:xfrm>
            <a:custGeom>
              <a:avLst/>
              <a:gdLst>
                <a:gd name="T0" fmla="*/ 50 w 144"/>
                <a:gd name="T1" fmla="*/ 48 h 110"/>
                <a:gd name="T2" fmla="*/ 52 w 144"/>
                <a:gd name="T3" fmla="*/ 40 h 110"/>
                <a:gd name="T4" fmla="*/ 50 w 144"/>
                <a:gd name="T5" fmla="*/ 38 h 110"/>
                <a:gd name="T6" fmla="*/ 48 w 144"/>
                <a:gd name="T7" fmla="*/ 36 h 110"/>
                <a:gd name="T8" fmla="*/ 42 w 144"/>
                <a:gd name="T9" fmla="*/ 34 h 110"/>
                <a:gd name="T10" fmla="*/ 30 w 144"/>
                <a:gd name="T11" fmla="*/ 34 h 110"/>
                <a:gd name="T12" fmla="*/ 18 w 144"/>
                <a:gd name="T13" fmla="*/ 34 h 110"/>
                <a:gd name="T14" fmla="*/ 10 w 144"/>
                <a:gd name="T15" fmla="*/ 34 h 110"/>
                <a:gd name="T16" fmla="*/ 4 w 144"/>
                <a:gd name="T17" fmla="*/ 38 h 110"/>
                <a:gd name="T18" fmla="*/ 0 w 144"/>
                <a:gd name="T19" fmla="*/ 66 h 110"/>
                <a:gd name="T20" fmla="*/ 0 w 144"/>
                <a:gd name="T21" fmla="*/ 84 h 110"/>
                <a:gd name="T22" fmla="*/ 0 w 144"/>
                <a:gd name="T23" fmla="*/ 90 h 110"/>
                <a:gd name="T24" fmla="*/ 2 w 144"/>
                <a:gd name="T25" fmla="*/ 94 h 110"/>
                <a:gd name="T26" fmla="*/ 6 w 144"/>
                <a:gd name="T27" fmla="*/ 102 h 110"/>
                <a:gd name="T28" fmla="*/ 10 w 144"/>
                <a:gd name="T29" fmla="*/ 106 h 110"/>
                <a:gd name="T30" fmla="*/ 16 w 144"/>
                <a:gd name="T31" fmla="*/ 108 h 110"/>
                <a:gd name="T32" fmla="*/ 22 w 144"/>
                <a:gd name="T33" fmla="*/ 110 h 110"/>
                <a:gd name="T34" fmla="*/ 24 w 144"/>
                <a:gd name="T35" fmla="*/ 110 h 110"/>
                <a:gd name="T36" fmla="*/ 26 w 144"/>
                <a:gd name="T37" fmla="*/ 106 h 110"/>
                <a:gd name="T38" fmla="*/ 32 w 144"/>
                <a:gd name="T39" fmla="*/ 100 h 110"/>
                <a:gd name="T40" fmla="*/ 44 w 144"/>
                <a:gd name="T41" fmla="*/ 88 h 110"/>
                <a:gd name="T42" fmla="*/ 50 w 144"/>
                <a:gd name="T43" fmla="*/ 82 h 110"/>
                <a:gd name="T44" fmla="*/ 52 w 144"/>
                <a:gd name="T45" fmla="*/ 80 h 110"/>
                <a:gd name="T46" fmla="*/ 58 w 144"/>
                <a:gd name="T47" fmla="*/ 78 h 110"/>
                <a:gd name="T48" fmla="*/ 72 w 144"/>
                <a:gd name="T49" fmla="*/ 80 h 110"/>
                <a:gd name="T50" fmla="*/ 84 w 144"/>
                <a:gd name="T51" fmla="*/ 80 h 110"/>
                <a:gd name="T52" fmla="*/ 90 w 144"/>
                <a:gd name="T53" fmla="*/ 78 h 110"/>
                <a:gd name="T54" fmla="*/ 92 w 144"/>
                <a:gd name="T55" fmla="*/ 76 h 110"/>
                <a:gd name="T56" fmla="*/ 98 w 144"/>
                <a:gd name="T57" fmla="*/ 70 h 110"/>
                <a:gd name="T58" fmla="*/ 102 w 144"/>
                <a:gd name="T59" fmla="*/ 68 h 110"/>
                <a:gd name="T60" fmla="*/ 108 w 144"/>
                <a:gd name="T61" fmla="*/ 66 h 110"/>
                <a:gd name="T62" fmla="*/ 122 w 144"/>
                <a:gd name="T63" fmla="*/ 66 h 110"/>
                <a:gd name="T64" fmla="*/ 130 w 144"/>
                <a:gd name="T65" fmla="*/ 66 h 110"/>
                <a:gd name="T66" fmla="*/ 134 w 144"/>
                <a:gd name="T67" fmla="*/ 62 h 110"/>
                <a:gd name="T68" fmla="*/ 134 w 144"/>
                <a:gd name="T69" fmla="*/ 62 h 110"/>
                <a:gd name="T70" fmla="*/ 134 w 144"/>
                <a:gd name="T71" fmla="*/ 56 h 110"/>
                <a:gd name="T72" fmla="*/ 134 w 144"/>
                <a:gd name="T73" fmla="*/ 52 h 110"/>
                <a:gd name="T74" fmla="*/ 134 w 144"/>
                <a:gd name="T75" fmla="*/ 50 h 110"/>
                <a:gd name="T76" fmla="*/ 140 w 144"/>
                <a:gd name="T77" fmla="*/ 44 h 110"/>
                <a:gd name="T78" fmla="*/ 142 w 144"/>
                <a:gd name="T79" fmla="*/ 32 h 110"/>
                <a:gd name="T80" fmla="*/ 130 w 144"/>
                <a:gd name="T81" fmla="*/ 0 h 110"/>
                <a:gd name="T82" fmla="*/ 112 w 144"/>
                <a:gd name="T83" fmla="*/ 2 h 110"/>
                <a:gd name="T84" fmla="*/ 98 w 144"/>
                <a:gd name="T85" fmla="*/ 4 h 110"/>
                <a:gd name="T86" fmla="*/ 90 w 144"/>
                <a:gd name="T87" fmla="*/ 8 h 110"/>
                <a:gd name="T88" fmla="*/ 84 w 144"/>
                <a:gd name="T89" fmla="*/ 12 h 110"/>
                <a:gd name="T90" fmla="*/ 78 w 144"/>
                <a:gd name="T91" fmla="*/ 18 h 110"/>
                <a:gd name="T92" fmla="*/ 74 w 144"/>
                <a:gd name="T93" fmla="*/ 24 h 110"/>
                <a:gd name="T94" fmla="*/ 74 w 144"/>
                <a:gd name="T95" fmla="*/ 28 h 110"/>
                <a:gd name="T96" fmla="*/ 72 w 144"/>
                <a:gd name="T97" fmla="*/ 38 h 110"/>
                <a:gd name="T98" fmla="*/ 70 w 144"/>
                <a:gd name="T99" fmla="*/ 44 h 110"/>
                <a:gd name="T100" fmla="*/ 68 w 144"/>
                <a:gd name="T101" fmla="*/ 46 h 110"/>
                <a:gd name="T102" fmla="*/ 58 w 144"/>
                <a:gd name="T103" fmla="*/ 5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4" h="110">
                  <a:moveTo>
                    <a:pt x="50" y="60"/>
                  </a:moveTo>
                  <a:lnTo>
                    <a:pt x="50" y="60"/>
                  </a:lnTo>
                  <a:lnTo>
                    <a:pt x="50" y="48"/>
                  </a:lnTo>
                  <a:lnTo>
                    <a:pt x="52" y="44"/>
                  </a:lnTo>
                  <a:lnTo>
                    <a:pt x="52" y="42"/>
                  </a:lnTo>
                  <a:lnTo>
                    <a:pt x="52" y="40"/>
                  </a:lnTo>
                  <a:lnTo>
                    <a:pt x="52" y="40"/>
                  </a:lnTo>
                  <a:lnTo>
                    <a:pt x="52" y="38"/>
                  </a:lnTo>
                  <a:lnTo>
                    <a:pt x="50" y="38"/>
                  </a:lnTo>
                  <a:lnTo>
                    <a:pt x="50" y="36"/>
                  </a:lnTo>
                  <a:lnTo>
                    <a:pt x="50" y="36"/>
                  </a:lnTo>
                  <a:lnTo>
                    <a:pt x="48" y="36"/>
                  </a:lnTo>
                  <a:lnTo>
                    <a:pt x="46" y="36"/>
                  </a:lnTo>
                  <a:lnTo>
                    <a:pt x="44" y="34"/>
                  </a:lnTo>
                  <a:lnTo>
                    <a:pt x="42" y="34"/>
                  </a:lnTo>
                  <a:lnTo>
                    <a:pt x="40" y="34"/>
                  </a:lnTo>
                  <a:lnTo>
                    <a:pt x="36" y="34"/>
                  </a:lnTo>
                  <a:lnTo>
                    <a:pt x="30" y="34"/>
                  </a:lnTo>
                  <a:lnTo>
                    <a:pt x="28" y="34"/>
                  </a:lnTo>
                  <a:lnTo>
                    <a:pt x="24" y="34"/>
                  </a:lnTo>
                  <a:lnTo>
                    <a:pt x="18" y="34"/>
                  </a:lnTo>
                  <a:lnTo>
                    <a:pt x="14" y="34"/>
                  </a:lnTo>
                  <a:lnTo>
                    <a:pt x="12" y="34"/>
                  </a:lnTo>
                  <a:lnTo>
                    <a:pt x="10" y="34"/>
                  </a:lnTo>
                  <a:lnTo>
                    <a:pt x="10" y="36"/>
                  </a:lnTo>
                  <a:lnTo>
                    <a:pt x="8" y="36"/>
                  </a:lnTo>
                  <a:lnTo>
                    <a:pt x="4" y="38"/>
                  </a:lnTo>
                  <a:lnTo>
                    <a:pt x="0" y="42"/>
                  </a:lnTo>
                  <a:lnTo>
                    <a:pt x="0" y="54"/>
                  </a:lnTo>
                  <a:lnTo>
                    <a:pt x="0" y="66"/>
                  </a:lnTo>
                  <a:lnTo>
                    <a:pt x="0" y="74"/>
                  </a:lnTo>
                  <a:lnTo>
                    <a:pt x="0" y="78"/>
                  </a:lnTo>
                  <a:lnTo>
                    <a:pt x="0" y="84"/>
                  </a:lnTo>
                  <a:lnTo>
                    <a:pt x="0" y="86"/>
                  </a:lnTo>
                  <a:lnTo>
                    <a:pt x="0" y="88"/>
                  </a:lnTo>
                  <a:lnTo>
                    <a:pt x="0" y="90"/>
                  </a:lnTo>
                  <a:lnTo>
                    <a:pt x="0" y="92"/>
                  </a:lnTo>
                  <a:lnTo>
                    <a:pt x="2" y="94"/>
                  </a:lnTo>
                  <a:lnTo>
                    <a:pt x="2" y="94"/>
                  </a:lnTo>
                  <a:lnTo>
                    <a:pt x="4" y="98"/>
                  </a:lnTo>
                  <a:lnTo>
                    <a:pt x="6" y="100"/>
                  </a:lnTo>
                  <a:lnTo>
                    <a:pt x="6" y="102"/>
                  </a:lnTo>
                  <a:lnTo>
                    <a:pt x="8" y="102"/>
                  </a:lnTo>
                  <a:lnTo>
                    <a:pt x="8" y="104"/>
                  </a:lnTo>
                  <a:lnTo>
                    <a:pt x="10" y="106"/>
                  </a:lnTo>
                  <a:lnTo>
                    <a:pt x="12" y="106"/>
                  </a:lnTo>
                  <a:lnTo>
                    <a:pt x="14" y="108"/>
                  </a:lnTo>
                  <a:lnTo>
                    <a:pt x="16" y="108"/>
                  </a:lnTo>
                  <a:lnTo>
                    <a:pt x="18" y="110"/>
                  </a:lnTo>
                  <a:lnTo>
                    <a:pt x="20" y="110"/>
                  </a:lnTo>
                  <a:lnTo>
                    <a:pt x="22" y="110"/>
                  </a:lnTo>
                  <a:lnTo>
                    <a:pt x="22" y="110"/>
                  </a:lnTo>
                  <a:lnTo>
                    <a:pt x="22" y="110"/>
                  </a:lnTo>
                  <a:lnTo>
                    <a:pt x="24" y="110"/>
                  </a:lnTo>
                  <a:lnTo>
                    <a:pt x="24" y="108"/>
                  </a:lnTo>
                  <a:lnTo>
                    <a:pt x="26" y="108"/>
                  </a:lnTo>
                  <a:lnTo>
                    <a:pt x="26" y="106"/>
                  </a:lnTo>
                  <a:lnTo>
                    <a:pt x="28" y="106"/>
                  </a:lnTo>
                  <a:lnTo>
                    <a:pt x="30" y="102"/>
                  </a:lnTo>
                  <a:lnTo>
                    <a:pt x="32" y="100"/>
                  </a:lnTo>
                  <a:lnTo>
                    <a:pt x="34" y="98"/>
                  </a:lnTo>
                  <a:lnTo>
                    <a:pt x="40" y="92"/>
                  </a:lnTo>
                  <a:lnTo>
                    <a:pt x="44" y="88"/>
                  </a:lnTo>
                  <a:lnTo>
                    <a:pt x="48" y="86"/>
                  </a:lnTo>
                  <a:lnTo>
                    <a:pt x="48" y="84"/>
                  </a:lnTo>
                  <a:lnTo>
                    <a:pt x="50" y="82"/>
                  </a:lnTo>
                  <a:lnTo>
                    <a:pt x="52" y="82"/>
                  </a:lnTo>
                  <a:lnTo>
                    <a:pt x="52" y="80"/>
                  </a:lnTo>
                  <a:lnTo>
                    <a:pt x="52" y="80"/>
                  </a:lnTo>
                  <a:lnTo>
                    <a:pt x="54" y="80"/>
                  </a:lnTo>
                  <a:lnTo>
                    <a:pt x="56" y="78"/>
                  </a:lnTo>
                  <a:lnTo>
                    <a:pt x="58" y="78"/>
                  </a:lnTo>
                  <a:lnTo>
                    <a:pt x="62" y="78"/>
                  </a:lnTo>
                  <a:lnTo>
                    <a:pt x="66" y="78"/>
                  </a:lnTo>
                  <a:lnTo>
                    <a:pt x="72" y="80"/>
                  </a:lnTo>
                  <a:lnTo>
                    <a:pt x="76" y="80"/>
                  </a:lnTo>
                  <a:lnTo>
                    <a:pt x="82" y="80"/>
                  </a:lnTo>
                  <a:lnTo>
                    <a:pt x="84" y="80"/>
                  </a:lnTo>
                  <a:lnTo>
                    <a:pt x="86" y="80"/>
                  </a:lnTo>
                  <a:lnTo>
                    <a:pt x="88" y="80"/>
                  </a:lnTo>
                  <a:lnTo>
                    <a:pt x="90" y="78"/>
                  </a:lnTo>
                  <a:lnTo>
                    <a:pt x="90" y="78"/>
                  </a:lnTo>
                  <a:lnTo>
                    <a:pt x="92" y="78"/>
                  </a:lnTo>
                  <a:lnTo>
                    <a:pt x="92" y="76"/>
                  </a:lnTo>
                  <a:lnTo>
                    <a:pt x="94" y="76"/>
                  </a:lnTo>
                  <a:lnTo>
                    <a:pt x="96" y="74"/>
                  </a:lnTo>
                  <a:lnTo>
                    <a:pt x="98" y="70"/>
                  </a:lnTo>
                  <a:lnTo>
                    <a:pt x="100" y="70"/>
                  </a:lnTo>
                  <a:lnTo>
                    <a:pt x="100" y="68"/>
                  </a:lnTo>
                  <a:lnTo>
                    <a:pt x="102" y="68"/>
                  </a:lnTo>
                  <a:lnTo>
                    <a:pt x="104" y="68"/>
                  </a:lnTo>
                  <a:lnTo>
                    <a:pt x="106" y="68"/>
                  </a:lnTo>
                  <a:lnTo>
                    <a:pt x="108" y="66"/>
                  </a:lnTo>
                  <a:lnTo>
                    <a:pt x="114" y="66"/>
                  </a:lnTo>
                  <a:lnTo>
                    <a:pt x="118" y="66"/>
                  </a:lnTo>
                  <a:lnTo>
                    <a:pt x="122" y="66"/>
                  </a:lnTo>
                  <a:lnTo>
                    <a:pt x="126" y="66"/>
                  </a:lnTo>
                  <a:lnTo>
                    <a:pt x="128" y="66"/>
                  </a:lnTo>
                  <a:lnTo>
                    <a:pt x="130" y="66"/>
                  </a:lnTo>
                  <a:lnTo>
                    <a:pt x="132" y="64"/>
                  </a:lnTo>
                  <a:lnTo>
                    <a:pt x="132" y="64"/>
                  </a:lnTo>
                  <a:lnTo>
                    <a:pt x="134" y="62"/>
                  </a:lnTo>
                  <a:lnTo>
                    <a:pt x="134" y="62"/>
                  </a:lnTo>
                  <a:lnTo>
                    <a:pt x="134" y="62"/>
                  </a:lnTo>
                  <a:lnTo>
                    <a:pt x="134" y="62"/>
                  </a:lnTo>
                  <a:lnTo>
                    <a:pt x="134" y="60"/>
                  </a:lnTo>
                  <a:lnTo>
                    <a:pt x="134" y="58"/>
                  </a:lnTo>
                  <a:lnTo>
                    <a:pt x="134" y="56"/>
                  </a:lnTo>
                  <a:lnTo>
                    <a:pt x="134" y="54"/>
                  </a:lnTo>
                  <a:lnTo>
                    <a:pt x="134" y="52"/>
                  </a:lnTo>
                  <a:lnTo>
                    <a:pt x="134" y="52"/>
                  </a:lnTo>
                  <a:lnTo>
                    <a:pt x="134" y="52"/>
                  </a:lnTo>
                  <a:lnTo>
                    <a:pt x="134" y="50"/>
                  </a:lnTo>
                  <a:lnTo>
                    <a:pt x="134" y="50"/>
                  </a:lnTo>
                  <a:lnTo>
                    <a:pt x="136" y="48"/>
                  </a:lnTo>
                  <a:lnTo>
                    <a:pt x="138" y="46"/>
                  </a:lnTo>
                  <a:lnTo>
                    <a:pt x="140" y="44"/>
                  </a:lnTo>
                  <a:lnTo>
                    <a:pt x="144" y="42"/>
                  </a:lnTo>
                  <a:lnTo>
                    <a:pt x="144" y="42"/>
                  </a:lnTo>
                  <a:lnTo>
                    <a:pt x="142" y="32"/>
                  </a:lnTo>
                  <a:lnTo>
                    <a:pt x="136" y="18"/>
                  </a:lnTo>
                  <a:lnTo>
                    <a:pt x="132" y="8"/>
                  </a:lnTo>
                  <a:lnTo>
                    <a:pt x="130" y="0"/>
                  </a:lnTo>
                  <a:lnTo>
                    <a:pt x="124" y="2"/>
                  </a:lnTo>
                  <a:lnTo>
                    <a:pt x="118" y="2"/>
                  </a:lnTo>
                  <a:lnTo>
                    <a:pt x="112" y="2"/>
                  </a:lnTo>
                  <a:lnTo>
                    <a:pt x="104" y="4"/>
                  </a:lnTo>
                  <a:lnTo>
                    <a:pt x="102" y="4"/>
                  </a:lnTo>
                  <a:lnTo>
                    <a:pt x="98" y="4"/>
                  </a:lnTo>
                  <a:lnTo>
                    <a:pt x="94" y="6"/>
                  </a:lnTo>
                  <a:lnTo>
                    <a:pt x="92" y="6"/>
                  </a:lnTo>
                  <a:lnTo>
                    <a:pt x="90" y="8"/>
                  </a:lnTo>
                  <a:lnTo>
                    <a:pt x="88" y="8"/>
                  </a:lnTo>
                  <a:lnTo>
                    <a:pt x="86" y="10"/>
                  </a:lnTo>
                  <a:lnTo>
                    <a:pt x="84" y="12"/>
                  </a:lnTo>
                  <a:lnTo>
                    <a:pt x="82" y="14"/>
                  </a:lnTo>
                  <a:lnTo>
                    <a:pt x="80" y="16"/>
                  </a:lnTo>
                  <a:lnTo>
                    <a:pt x="78" y="18"/>
                  </a:lnTo>
                  <a:lnTo>
                    <a:pt x="76" y="20"/>
                  </a:lnTo>
                  <a:lnTo>
                    <a:pt x="76" y="22"/>
                  </a:lnTo>
                  <a:lnTo>
                    <a:pt x="74" y="24"/>
                  </a:lnTo>
                  <a:lnTo>
                    <a:pt x="74" y="24"/>
                  </a:lnTo>
                  <a:lnTo>
                    <a:pt x="74" y="26"/>
                  </a:lnTo>
                  <a:lnTo>
                    <a:pt x="74" y="28"/>
                  </a:lnTo>
                  <a:lnTo>
                    <a:pt x="72" y="32"/>
                  </a:lnTo>
                  <a:lnTo>
                    <a:pt x="72" y="34"/>
                  </a:lnTo>
                  <a:lnTo>
                    <a:pt x="72" y="38"/>
                  </a:lnTo>
                  <a:lnTo>
                    <a:pt x="72" y="40"/>
                  </a:lnTo>
                  <a:lnTo>
                    <a:pt x="70" y="42"/>
                  </a:lnTo>
                  <a:lnTo>
                    <a:pt x="70" y="44"/>
                  </a:lnTo>
                  <a:lnTo>
                    <a:pt x="70" y="44"/>
                  </a:lnTo>
                  <a:lnTo>
                    <a:pt x="68" y="46"/>
                  </a:lnTo>
                  <a:lnTo>
                    <a:pt x="68" y="46"/>
                  </a:lnTo>
                  <a:lnTo>
                    <a:pt x="66" y="50"/>
                  </a:lnTo>
                  <a:lnTo>
                    <a:pt x="62" y="52"/>
                  </a:lnTo>
                  <a:lnTo>
                    <a:pt x="58" y="54"/>
                  </a:lnTo>
                  <a:lnTo>
                    <a:pt x="54" y="58"/>
                  </a:lnTo>
                  <a:lnTo>
                    <a:pt x="50" y="6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72" name="Freeform 133"/>
            <p:cNvSpPr>
              <a:spLocks/>
            </p:cNvSpPr>
            <p:nvPr/>
          </p:nvSpPr>
          <p:spPr bwMode="auto">
            <a:xfrm>
              <a:off x="6786389" y="3029144"/>
              <a:ext cx="123943" cy="148726"/>
            </a:xfrm>
            <a:custGeom>
              <a:avLst/>
              <a:gdLst>
                <a:gd name="T0" fmla="*/ 18 w 60"/>
                <a:gd name="T1" fmla="*/ 72 h 72"/>
                <a:gd name="T2" fmla="*/ 20 w 60"/>
                <a:gd name="T3" fmla="*/ 70 h 72"/>
                <a:gd name="T4" fmla="*/ 24 w 60"/>
                <a:gd name="T5" fmla="*/ 68 h 72"/>
                <a:gd name="T6" fmla="*/ 28 w 60"/>
                <a:gd name="T7" fmla="*/ 62 h 72"/>
                <a:gd name="T8" fmla="*/ 32 w 60"/>
                <a:gd name="T9" fmla="*/ 58 h 72"/>
                <a:gd name="T10" fmla="*/ 34 w 60"/>
                <a:gd name="T11" fmla="*/ 56 h 72"/>
                <a:gd name="T12" fmla="*/ 40 w 60"/>
                <a:gd name="T13" fmla="*/ 52 h 72"/>
                <a:gd name="T14" fmla="*/ 42 w 60"/>
                <a:gd name="T15" fmla="*/ 50 h 72"/>
                <a:gd name="T16" fmla="*/ 44 w 60"/>
                <a:gd name="T17" fmla="*/ 48 h 72"/>
                <a:gd name="T18" fmla="*/ 44 w 60"/>
                <a:gd name="T19" fmla="*/ 46 h 72"/>
                <a:gd name="T20" fmla="*/ 44 w 60"/>
                <a:gd name="T21" fmla="*/ 44 h 72"/>
                <a:gd name="T22" fmla="*/ 44 w 60"/>
                <a:gd name="T23" fmla="*/ 38 h 72"/>
                <a:gd name="T24" fmla="*/ 44 w 60"/>
                <a:gd name="T25" fmla="*/ 34 h 72"/>
                <a:gd name="T26" fmla="*/ 44 w 60"/>
                <a:gd name="T27" fmla="*/ 30 h 72"/>
                <a:gd name="T28" fmla="*/ 44 w 60"/>
                <a:gd name="T29" fmla="*/ 28 h 72"/>
                <a:gd name="T30" fmla="*/ 46 w 60"/>
                <a:gd name="T31" fmla="*/ 26 h 72"/>
                <a:gd name="T32" fmla="*/ 48 w 60"/>
                <a:gd name="T33" fmla="*/ 24 h 72"/>
                <a:gd name="T34" fmla="*/ 52 w 60"/>
                <a:gd name="T35" fmla="*/ 20 h 72"/>
                <a:gd name="T36" fmla="*/ 60 w 60"/>
                <a:gd name="T37" fmla="*/ 14 h 72"/>
                <a:gd name="T38" fmla="*/ 50 w 60"/>
                <a:gd name="T39" fmla="*/ 2 h 72"/>
                <a:gd name="T40" fmla="*/ 42 w 60"/>
                <a:gd name="T41" fmla="*/ 8 h 72"/>
                <a:gd name="T42" fmla="*/ 36 w 60"/>
                <a:gd name="T43" fmla="*/ 12 h 72"/>
                <a:gd name="T44" fmla="*/ 34 w 60"/>
                <a:gd name="T45" fmla="*/ 14 h 72"/>
                <a:gd name="T46" fmla="*/ 30 w 60"/>
                <a:gd name="T47" fmla="*/ 14 h 72"/>
                <a:gd name="T48" fmla="*/ 24 w 60"/>
                <a:gd name="T49" fmla="*/ 14 h 72"/>
                <a:gd name="T50" fmla="*/ 18 w 60"/>
                <a:gd name="T51" fmla="*/ 12 h 72"/>
                <a:gd name="T52" fmla="*/ 14 w 60"/>
                <a:gd name="T53" fmla="*/ 12 h 72"/>
                <a:gd name="T54" fmla="*/ 10 w 60"/>
                <a:gd name="T55" fmla="*/ 8 h 72"/>
                <a:gd name="T56" fmla="*/ 4 w 60"/>
                <a:gd name="T57" fmla="*/ 4 h 72"/>
                <a:gd name="T58" fmla="*/ 4 w 60"/>
                <a:gd name="T59" fmla="*/ 16 h 72"/>
                <a:gd name="T60" fmla="*/ 4 w 60"/>
                <a:gd name="T61" fmla="*/ 32 h 72"/>
                <a:gd name="T62" fmla="*/ 2 w 60"/>
                <a:gd name="T63" fmla="*/ 40 h 72"/>
                <a:gd name="T64" fmla="*/ 0 w 60"/>
                <a:gd name="T65" fmla="*/ 54 h 72"/>
                <a:gd name="T66" fmla="*/ 4 w 60"/>
                <a:gd name="T67" fmla="*/ 72 h 72"/>
                <a:gd name="T68" fmla="*/ 12 w 60"/>
                <a:gd name="T69" fmla="*/ 72 h 72"/>
                <a:gd name="T70" fmla="*/ 16 w 60"/>
                <a:gd name="T71" fmla="*/ 72 h 72"/>
                <a:gd name="T72" fmla="*/ 18 w 60"/>
                <a:gd name="T7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72">
                  <a:moveTo>
                    <a:pt x="18" y="72"/>
                  </a:moveTo>
                  <a:lnTo>
                    <a:pt x="18" y="72"/>
                  </a:lnTo>
                  <a:lnTo>
                    <a:pt x="20" y="72"/>
                  </a:lnTo>
                  <a:lnTo>
                    <a:pt x="20" y="70"/>
                  </a:lnTo>
                  <a:lnTo>
                    <a:pt x="22" y="70"/>
                  </a:lnTo>
                  <a:lnTo>
                    <a:pt x="24" y="68"/>
                  </a:lnTo>
                  <a:lnTo>
                    <a:pt x="26" y="66"/>
                  </a:lnTo>
                  <a:lnTo>
                    <a:pt x="28" y="62"/>
                  </a:lnTo>
                  <a:lnTo>
                    <a:pt x="30" y="60"/>
                  </a:lnTo>
                  <a:lnTo>
                    <a:pt x="32" y="58"/>
                  </a:lnTo>
                  <a:lnTo>
                    <a:pt x="32" y="58"/>
                  </a:lnTo>
                  <a:lnTo>
                    <a:pt x="34" y="56"/>
                  </a:lnTo>
                  <a:lnTo>
                    <a:pt x="38" y="54"/>
                  </a:lnTo>
                  <a:lnTo>
                    <a:pt x="40" y="52"/>
                  </a:lnTo>
                  <a:lnTo>
                    <a:pt x="42" y="52"/>
                  </a:lnTo>
                  <a:lnTo>
                    <a:pt x="42" y="50"/>
                  </a:lnTo>
                  <a:lnTo>
                    <a:pt x="44" y="50"/>
                  </a:lnTo>
                  <a:lnTo>
                    <a:pt x="44" y="48"/>
                  </a:lnTo>
                  <a:lnTo>
                    <a:pt x="44" y="48"/>
                  </a:lnTo>
                  <a:lnTo>
                    <a:pt x="44" y="46"/>
                  </a:lnTo>
                  <a:lnTo>
                    <a:pt x="44" y="46"/>
                  </a:lnTo>
                  <a:lnTo>
                    <a:pt x="44" y="44"/>
                  </a:lnTo>
                  <a:lnTo>
                    <a:pt x="44" y="42"/>
                  </a:lnTo>
                  <a:lnTo>
                    <a:pt x="44" y="38"/>
                  </a:lnTo>
                  <a:lnTo>
                    <a:pt x="44" y="36"/>
                  </a:lnTo>
                  <a:lnTo>
                    <a:pt x="44" y="34"/>
                  </a:lnTo>
                  <a:lnTo>
                    <a:pt x="44" y="32"/>
                  </a:lnTo>
                  <a:lnTo>
                    <a:pt x="44" y="30"/>
                  </a:lnTo>
                  <a:lnTo>
                    <a:pt x="44" y="30"/>
                  </a:lnTo>
                  <a:lnTo>
                    <a:pt x="44" y="28"/>
                  </a:lnTo>
                  <a:lnTo>
                    <a:pt x="44" y="28"/>
                  </a:lnTo>
                  <a:lnTo>
                    <a:pt x="46" y="26"/>
                  </a:lnTo>
                  <a:lnTo>
                    <a:pt x="46" y="26"/>
                  </a:lnTo>
                  <a:lnTo>
                    <a:pt x="48" y="24"/>
                  </a:lnTo>
                  <a:lnTo>
                    <a:pt x="50" y="22"/>
                  </a:lnTo>
                  <a:lnTo>
                    <a:pt x="52" y="20"/>
                  </a:lnTo>
                  <a:lnTo>
                    <a:pt x="58" y="16"/>
                  </a:lnTo>
                  <a:lnTo>
                    <a:pt x="60" y="14"/>
                  </a:lnTo>
                  <a:lnTo>
                    <a:pt x="52" y="0"/>
                  </a:lnTo>
                  <a:lnTo>
                    <a:pt x="50" y="2"/>
                  </a:lnTo>
                  <a:lnTo>
                    <a:pt x="44" y="6"/>
                  </a:lnTo>
                  <a:lnTo>
                    <a:pt x="42" y="8"/>
                  </a:lnTo>
                  <a:lnTo>
                    <a:pt x="38" y="10"/>
                  </a:lnTo>
                  <a:lnTo>
                    <a:pt x="36" y="12"/>
                  </a:lnTo>
                  <a:lnTo>
                    <a:pt x="34" y="12"/>
                  </a:lnTo>
                  <a:lnTo>
                    <a:pt x="34" y="14"/>
                  </a:lnTo>
                  <a:lnTo>
                    <a:pt x="32" y="14"/>
                  </a:lnTo>
                  <a:lnTo>
                    <a:pt x="30" y="14"/>
                  </a:lnTo>
                  <a:lnTo>
                    <a:pt x="26" y="14"/>
                  </a:lnTo>
                  <a:lnTo>
                    <a:pt x="24" y="14"/>
                  </a:lnTo>
                  <a:lnTo>
                    <a:pt x="20" y="12"/>
                  </a:lnTo>
                  <a:lnTo>
                    <a:pt x="18" y="12"/>
                  </a:lnTo>
                  <a:lnTo>
                    <a:pt x="16" y="12"/>
                  </a:lnTo>
                  <a:lnTo>
                    <a:pt x="14" y="12"/>
                  </a:lnTo>
                  <a:lnTo>
                    <a:pt x="12" y="10"/>
                  </a:lnTo>
                  <a:lnTo>
                    <a:pt x="10" y="8"/>
                  </a:lnTo>
                  <a:lnTo>
                    <a:pt x="8" y="6"/>
                  </a:lnTo>
                  <a:lnTo>
                    <a:pt x="4" y="4"/>
                  </a:lnTo>
                  <a:lnTo>
                    <a:pt x="4" y="2"/>
                  </a:lnTo>
                  <a:lnTo>
                    <a:pt x="4" y="16"/>
                  </a:lnTo>
                  <a:lnTo>
                    <a:pt x="4" y="28"/>
                  </a:lnTo>
                  <a:lnTo>
                    <a:pt x="4" y="32"/>
                  </a:lnTo>
                  <a:lnTo>
                    <a:pt x="4" y="36"/>
                  </a:lnTo>
                  <a:lnTo>
                    <a:pt x="2" y="40"/>
                  </a:lnTo>
                  <a:lnTo>
                    <a:pt x="2" y="46"/>
                  </a:lnTo>
                  <a:lnTo>
                    <a:pt x="0" y="54"/>
                  </a:lnTo>
                  <a:lnTo>
                    <a:pt x="0" y="72"/>
                  </a:lnTo>
                  <a:lnTo>
                    <a:pt x="4" y="72"/>
                  </a:lnTo>
                  <a:lnTo>
                    <a:pt x="8" y="72"/>
                  </a:lnTo>
                  <a:lnTo>
                    <a:pt x="12" y="72"/>
                  </a:lnTo>
                  <a:lnTo>
                    <a:pt x="14" y="72"/>
                  </a:lnTo>
                  <a:lnTo>
                    <a:pt x="16" y="72"/>
                  </a:lnTo>
                  <a:lnTo>
                    <a:pt x="18" y="72"/>
                  </a:lnTo>
                  <a:lnTo>
                    <a:pt x="18" y="7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73" name="Freeform 134"/>
            <p:cNvSpPr>
              <a:spLocks/>
            </p:cNvSpPr>
            <p:nvPr/>
          </p:nvSpPr>
          <p:spPr bwMode="auto">
            <a:xfrm>
              <a:off x="6786389" y="3029144"/>
              <a:ext cx="123943" cy="148726"/>
            </a:xfrm>
            <a:custGeom>
              <a:avLst/>
              <a:gdLst>
                <a:gd name="T0" fmla="*/ 18 w 60"/>
                <a:gd name="T1" fmla="*/ 72 h 72"/>
                <a:gd name="T2" fmla="*/ 20 w 60"/>
                <a:gd name="T3" fmla="*/ 70 h 72"/>
                <a:gd name="T4" fmla="*/ 24 w 60"/>
                <a:gd name="T5" fmla="*/ 68 h 72"/>
                <a:gd name="T6" fmla="*/ 28 w 60"/>
                <a:gd name="T7" fmla="*/ 62 h 72"/>
                <a:gd name="T8" fmla="*/ 32 w 60"/>
                <a:gd name="T9" fmla="*/ 58 h 72"/>
                <a:gd name="T10" fmla="*/ 34 w 60"/>
                <a:gd name="T11" fmla="*/ 56 h 72"/>
                <a:gd name="T12" fmla="*/ 40 w 60"/>
                <a:gd name="T13" fmla="*/ 52 h 72"/>
                <a:gd name="T14" fmla="*/ 42 w 60"/>
                <a:gd name="T15" fmla="*/ 50 h 72"/>
                <a:gd name="T16" fmla="*/ 44 w 60"/>
                <a:gd name="T17" fmla="*/ 48 h 72"/>
                <a:gd name="T18" fmla="*/ 44 w 60"/>
                <a:gd name="T19" fmla="*/ 46 h 72"/>
                <a:gd name="T20" fmla="*/ 44 w 60"/>
                <a:gd name="T21" fmla="*/ 44 h 72"/>
                <a:gd name="T22" fmla="*/ 44 w 60"/>
                <a:gd name="T23" fmla="*/ 38 h 72"/>
                <a:gd name="T24" fmla="*/ 44 w 60"/>
                <a:gd name="T25" fmla="*/ 34 h 72"/>
                <a:gd name="T26" fmla="*/ 44 w 60"/>
                <a:gd name="T27" fmla="*/ 30 h 72"/>
                <a:gd name="T28" fmla="*/ 44 w 60"/>
                <a:gd name="T29" fmla="*/ 28 h 72"/>
                <a:gd name="T30" fmla="*/ 46 w 60"/>
                <a:gd name="T31" fmla="*/ 26 h 72"/>
                <a:gd name="T32" fmla="*/ 48 w 60"/>
                <a:gd name="T33" fmla="*/ 24 h 72"/>
                <a:gd name="T34" fmla="*/ 52 w 60"/>
                <a:gd name="T35" fmla="*/ 20 h 72"/>
                <a:gd name="T36" fmla="*/ 60 w 60"/>
                <a:gd name="T37" fmla="*/ 14 h 72"/>
                <a:gd name="T38" fmla="*/ 50 w 60"/>
                <a:gd name="T39" fmla="*/ 2 h 72"/>
                <a:gd name="T40" fmla="*/ 42 w 60"/>
                <a:gd name="T41" fmla="*/ 8 h 72"/>
                <a:gd name="T42" fmla="*/ 36 w 60"/>
                <a:gd name="T43" fmla="*/ 12 h 72"/>
                <a:gd name="T44" fmla="*/ 34 w 60"/>
                <a:gd name="T45" fmla="*/ 14 h 72"/>
                <a:gd name="T46" fmla="*/ 30 w 60"/>
                <a:gd name="T47" fmla="*/ 14 h 72"/>
                <a:gd name="T48" fmla="*/ 24 w 60"/>
                <a:gd name="T49" fmla="*/ 14 h 72"/>
                <a:gd name="T50" fmla="*/ 18 w 60"/>
                <a:gd name="T51" fmla="*/ 12 h 72"/>
                <a:gd name="T52" fmla="*/ 14 w 60"/>
                <a:gd name="T53" fmla="*/ 12 h 72"/>
                <a:gd name="T54" fmla="*/ 10 w 60"/>
                <a:gd name="T55" fmla="*/ 8 h 72"/>
                <a:gd name="T56" fmla="*/ 4 w 60"/>
                <a:gd name="T57" fmla="*/ 4 h 72"/>
                <a:gd name="T58" fmla="*/ 4 w 60"/>
                <a:gd name="T59" fmla="*/ 16 h 72"/>
                <a:gd name="T60" fmla="*/ 4 w 60"/>
                <a:gd name="T61" fmla="*/ 32 h 72"/>
                <a:gd name="T62" fmla="*/ 2 w 60"/>
                <a:gd name="T63" fmla="*/ 40 h 72"/>
                <a:gd name="T64" fmla="*/ 0 w 60"/>
                <a:gd name="T65" fmla="*/ 54 h 72"/>
                <a:gd name="T66" fmla="*/ 4 w 60"/>
                <a:gd name="T67" fmla="*/ 72 h 72"/>
                <a:gd name="T68" fmla="*/ 12 w 60"/>
                <a:gd name="T69" fmla="*/ 72 h 72"/>
                <a:gd name="T70" fmla="*/ 16 w 60"/>
                <a:gd name="T71" fmla="*/ 72 h 72"/>
                <a:gd name="T72" fmla="*/ 18 w 60"/>
                <a:gd name="T7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72">
                  <a:moveTo>
                    <a:pt x="18" y="72"/>
                  </a:moveTo>
                  <a:lnTo>
                    <a:pt x="18" y="72"/>
                  </a:lnTo>
                  <a:lnTo>
                    <a:pt x="20" y="72"/>
                  </a:lnTo>
                  <a:lnTo>
                    <a:pt x="20" y="70"/>
                  </a:lnTo>
                  <a:lnTo>
                    <a:pt x="22" y="70"/>
                  </a:lnTo>
                  <a:lnTo>
                    <a:pt x="24" y="68"/>
                  </a:lnTo>
                  <a:lnTo>
                    <a:pt x="26" y="66"/>
                  </a:lnTo>
                  <a:lnTo>
                    <a:pt x="28" y="62"/>
                  </a:lnTo>
                  <a:lnTo>
                    <a:pt x="30" y="60"/>
                  </a:lnTo>
                  <a:lnTo>
                    <a:pt x="32" y="58"/>
                  </a:lnTo>
                  <a:lnTo>
                    <a:pt x="32" y="58"/>
                  </a:lnTo>
                  <a:lnTo>
                    <a:pt x="34" y="56"/>
                  </a:lnTo>
                  <a:lnTo>
                    <a:pt x="38" y="54"/>
                  </a:lnTo>
                  <a:lnTo>
                    <a:pt x="40" y="52"/>
                  </a:lnTo>
                  <a:lnTo>
                    <a:pt x="42" y="52"/>
                  </a:lnTo>
                  <a:lnTo>
                    <a:pt x="42" y="50"/>
                  </a:lnTo>
                  <a:lnTo>
                    <a:pt x="44" y="50"/>
                  </a:lnTo>
                  <a:lnTo>
                    <a:pt x="44" y="48"/>
                  </a:lnTo>
                  <a:lnTo>
                    <a:pt x="44" y="48"/>
                  </a:lnTo>
                  <a:lnTo>
                    <a:pt x="44" y="46"/>
                  </a:lnTo>
                  <a:lnTo>
                    <a:pt x="44" y="46"/>
                  </a:lnTo>
                  <a:lnTo>
                    <a:pt x="44" y="44"/>
                  </a:lnTo>
                  <a:lnTo>
                    <a:pt x="44" y="42"/>
                  </a:lnTo>
                  <a:lnTo>
                    <a:pt x="44" y="38"/>
                  </a:lnTo>
                  <a:lnTo>
                    <a:pt x="44" y="36"/>
                  </a:lnTo>
                  <a:lnTo>
                    <a:pt x="44" y="34"/>
                  </a:lnTo>
                  <a:lnTo>
                    <a:pt x="44" y="32"/>
                  </a:lnTo>
                  <a:lnTo>
                    <a:pt x="44" y="30"/>
                  </a:lnTo>
                  <a:lnTo>
                    <a:pt x="44" y="30"/>
                  </a:lnTo>
                  <a:lnTo>
                    <a:pt x="44" y="28"/>
                  </a:lnTo>
                  <a:lnTo>
                    <a:pt x="44" y="28"/>
                  </a:lnTo>
                  <a:lnTo>
                    <a:pt x="46" y="26"/>
                  </a:lnTo>
                  <a:lnTo>
                    <a:pt x="46" y="26"/>
                  </a:lnTo>
                  <a:lnTo>
                    <a:pt x="48" y="24"/>
                  </a:lnTo>
                  <a:lnTo>
                    <a:pt x="50" y="22"/>
                  </a:lnTo>
                  <a:lnTo>
                    <a:pt x="52" y="20"/>
                  </a:lnTo>
                  <a:lnTo>
                    <a:pt x="58" y="16"/>
                  </a:lnTo>
                  <a:lnTo>
                    <a:pt x="60" y="14"/>
                  </a:lnTo>
                  <a:lnTo>
                    <a:pt x="52" y="0"/>
                  </a:lnTo>
                  <a:lnTo>
                    <a:pt x="50" y="2"/>
                  </a:lnTo>
                  <a:lnTo>
                    <a:pt x="44" y="6"/>
                  </a:lnTo>
                  <a:lnTo>
                    <a:pt x="42" y="8"/>
                  </a:lnTo>
                  <a:lnTo>
                    <a:pt x="38" y="10"/>
                  </a:lnTo>
                  <a:lnTo>
                    <a:pt x="36" y="12"/>
                  </a:lnTo>
                  <a:lnTo>
                    <a:pt x="34" y="12"/>
                  </a:lnTo>
                  <a:lnTo>
                    <a:pt x="34" y="14"/>
                  </a:lnTo>
                  <a:lnTo>
                    <a:pt x="32" y="14"/>
                  </a:lnTo>
                  <a:lnTo>
                    <a:pt x="30" y="14"/>
                  </a:lnTo>
                  <a:lnTo>
                    <a:pt x="26" y="14"/>
                  </a:lnTo>
                  <a:lnTo>
                    <a:pt x="24" y="14"/>
                  </a:lnTo>
                  <a:lnTo>
                    <a:pt x="20" y="12"/>
                  </a:lnTo>
                  <a:lnTo>
                    <a:pt x="18" y="12"/>
                  </a:lnTo>
                  <a:lnTo>
                    <a:pt x="16" y="12"/>
                  </a:lnTo>
                  <a:lnTo>
                    <a:pt x="14" y="12"/>
                  </a:lnTo>
                  <a:lnTo>
                    <a:pt x="12" y="10"/>
                  </a:lnTo>
                  <a:lnTo>
                    <a:pt x="10" y="8"/>
                  </a:lnTo>
                  <a:lnTo>
                    <a:pt x="8" y="6"/>
                  </a:lnTo>
                  <a:lnTo>
                    <a:pt x="4" y="4"/>
                  </a:lnTo>
                  <a:lnTo>
                    <a:pt x="4" y="2"/>
                  </a:lnTo>
                  <a:lnTo>
                    <a:pt x="4" y="16"/>
                  </a:lnTo>
                  <a:lnTo>
                    <a:pt x="4" y="28"/>
                  </a:lnTo>
                  <a:lnTo>
                    <a:pt x="4" y="32"/>
                  </a:lnTo>
                  <a:lnTo>
                    <a:pt x="4" y="36"/>
                  </a:lnTo>
                  <a:lnTo>
                    <a:pt x="2" y="40"/>
                  </a:lnTo>
                  <a:lnTo>
                    <a:pt x="2" y="46"/>
                  </a:lnTo>
                  <a:lnTo>
                    <a:pt x="0" y="54"/>
                  </a:lnTo>
                  <a:lnTo>
                    <a:pt x="0" y="72"/>
                  </a:lnTo>
                  <a:lnTo>
                    <a:pt x="4" y="72"/>
                  </a:lnTo>
                  <a:lnTo>
                    <a:pt x="8" y="72"/>
                  </a:lnTo>
                  <a:lnTo>
                    <a:pt x="12" y="72"/>
                  </a:lnTo>
                  <a:lnTo>
                    <a:pt x="14" y="72"/>
                  </a:lnTo>
                  <a:lnTo>
                    <a:pt x="16" y="72"/>
                  </a:lnTo>
                  <a:lnTo>
                    <a:pt x="18" y="72"/>
                  </a:lnTo>
                  <a:lnTo>
                    <a:pt x="18" y="7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74" name="Freeform 135"/>
            <p:cNvSpPr>
              <a:spLocks/>
            </p:cNvSpPr>
            <p:nvPr/>
          </p:nvSpPr>
          <p:spPr bwMode="auto">
            <a:xfrm>
              <a:off x="6794651" y="2884548"/>
              <a:ext cx="173522" cy="173514"/>
            </a:xfrm>
            <a:custGeom>
              <a:avLst/>
              <a:gdLst>
                <a:gd name="T0" fmla="*/ 0 w 84"/>
                <a:gd name="T1" fmla="*/ 72 h 84"/>
                <a:gd name="T2" fmla="*/ 4 w 84"/>
                <a:gd name="T3" fmla="*/ 76 h 84"/>
                <a:gd name="T4" fmla="*/ 8 w 84"/>
                <a:gd name="T5" fmla="*/ 80 h 84"/>
                <a:gd name="T6" fmla="*/ 12 w 84"/>
                <a:gd name="T7" fmla="*/ 82 h 84"/>
                <a:gd name="T8" fmla="*/ 16 w 84"/>
                <a:gd name="T9" fmla="*/ 84 h 84"/>
                <a:gd name="T10" fmla="*/ 22 w 84"/>
                <a:gd name="T11" fmla="*/ 84 h 84"/>
                <a:gd name="T12" fmla="*/ 28 w 84"/>
                <a:gd name="T13" fmla="*/ 84 h 84"/>
                <a:gd name="T14" fmla="*/ 30 w 84"/>
                <a:gd name="T15" fmla="*/ 84 h 84"/>
                <a:gd name="T16" fmla="*/ 34 w 84"/>
                <a:gd name="T17" fmla="*/ 82 h 84"/>
                <a:gd name="T18" fmla="*/ 40 w 84"/>
                <a:gd name="T19" fmla="*/ 76 h 84"/>
                <a:gd name="T20" fmla="*/ 48 w 84"/>
                <a:gd name="T21" fmla="*/ 70 h 84"/>
                <a:gd name="T22" fmla="*/ 62 w 84"/>
                <a:gd name="T23" fmla="*/ 62 h 84"/>
                <a:gd name="T24" fmla="*/ 72 w 84"/>
                <a:gd name="T25" fmla="*/ 56 h 84"/>
                <a:gd name="T26" fmla="*/ 78 w 84"/>
                <a:gd name="T27" fmla="*/ 52 h 84"/>
                <a:gd name="T28" fmla="*/ 80 w 84"/>
                <a:gd name="T29" fmla="*/ 50 h 84"/>
                <a:gd name="T30" fmla="*/ 82 w 84"/>
                <a:gd name="T31" fmla="*/ 48 h 84"/>
                <a:gd name="T32" fmla="*/ 84 w 84"/>
                <a:gd name="T33" fmla="*/ 44 h 84"/>
                <a:gd name="T34" fmla="*/ 84 w 84"/>
                <a:gd name="T35" fmla="*/ 38 h 84"/>
                <a:gd name="T36" fmla="*/ 84 w 84"/>
                <a:gd name="T37" fmla="*/ 30 h 84"/>
                <a:gd name="T38" fmla="*/ 84 w 84"/>
                <a:gd name="T39" fmla="*/ 16 h 84"/>
                <a:gd name="T40" fmla="*/ 84 w 84"/>
                <a:gd name="T41" fmla="*/ 12 h 84"/>
                <a:gd name="T42" fmla="*/ 82 w 84"/>
                <a:gd name="T43" fmla="*/ 6 h 84"/>
                <a:gd name="T44" fmla="*/ 82 w 84"/>
                <a:gd name="T45" fmla="*/ 2 h 84"/>
                <a:gd name="T46" fmla="*/ 80 w 84"/>
                <a:gd name="T47" fmla="*/ 0 h 84"/>
                <a:gd name="T48" fmla="*/ 78 w 84"/>
                <a:gd name="T49" fmla="*/ 0 h 84"/>
                <a:gd name="T50" fmla="*/ 76 w 84"/>
                <a:gd name="T51" fmla="*/ 0 h 84"/>
                <a:gd name="T52" fmla="*/ 72 w 84"/>
                <a:gd name="T53" fmla="*/ 0 h 84"/>
                <a:gd name="T54" fmla="*/ 66 w 84"/>
                <a:gd name="T55" fmla="*/ 2 h 84"/>
                <a:gd name="T56" fmla="*/ 60 w 84"/>
                <a:gd name="T57" fmla="*/ 4 h 84"/>
                <a:gd name="T58" fmla="*/ 52 w 84"/>
                <a:gd name="T59" fmla="*/ 4 h 84"/>
                <a:gd name="T60" fmla="*/ 44 w 84"/>
                <a:gd name="T61" fmla="*/ 4 h 84"/>
                <a:gd name="T62" fmla="*/ 32 w 84"/>
                <a:gd name="T63" fmla="*/ 4 h 84"/>
                <a:gd name="T64" fmla="*/ 22 w 84"/>
                <a:gd name="T65" fmla="*/ 6 h 84"/>
                <a:gd name="T66" fmla="*/ 14 w 84"/>
                <a:gd name="T67" fmla="*/ 8 h 84"/>
                <a:gd name="T68" fmla="*/ 8 w 84"/>
                <a:gd name="T69" fmla="*/ 10 h 84"/>
                <a:gd name="T70" fmla="*/ 6 w 84"/>
                <a:gd name="T71" fmla="*/ 20 h 84"/>
                <a:gd name="T72" fmla="*/ 4 w 84"/>
                <a:gd name="T73" fmla="*/ 24 h 84"/>
                <a:gd name="T74" fmla="*/ 6 w 84"/>
                <a:gd name="T75" fmla="*/ 28 h 84"/>
                <a:gd name="T76" fmla="*/ 6 w 84"/>
                <a:gd name="T77" fmla="*/ 32 h 84"/>
                <a:gd name="T78" fmla="*/ 8 w 84"/>
                <a:gd name="T79" fmla="*/ 40 h 84"/>
                <a:gd name="T80" fmla="*/ 12 w 84"/>
                <a:gd name="T81" fmla="*/ 42 h 84"/>
                <a:gd name="T82" fmla="*/ 16 w 84"/>
                <a:gd name="T83" fmla="*/ 44 h 84"/>
                <a:gd name="T84" fmla="*/ 20 w 84"/>
                <a:gd name="T85" fmla="*/ 46 h 84"/>
                <a:gd name="T86" fmla="*/ 20 w 84"/>
                <a:gd name="T87" fmla="*/ 48 h 84"/>
                <a:gd name="T88" fmla="*/ 22 w 84"/>
                <a:gd name="T89" fmla="*/ 50 h 84"/>
                <a:gd name="T90" fmla="*/ 22 w 84"/>
                <a:gd name="T91" fmla="*/ 52 h 84"/>
                <a:gd name="T92" fmla="*/ 20 w 84"/>
                <a:gd name="T93" fmla="*/ 54 h 84"/>
                <a:gd name="T94" fmla="*/ 18 w 84"/>
                <a:gd name="T95" fmla="*/ 60 h 84"/>
                <a:gd name="T96" fmla="*/ 14 w 84"/>
                <a:gd name="T97" fmla="*/ 64 h 84"/>
                <a:gd name="T98" fmla="*/ 12 w 84"/>
                <a:gd name="T99" fmla="*/ 66 h 84"/>
                <a:gd name="T100" fmla="*/ 8 w 84"/>
                <a:gd name="T101" fmla="*/ 68 h 84"/>
                <a:gd name="T102" fmla="*/ 2 w 84"/>
                <a:gd name="T103"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 h="84">
                  <a:moveTo>
                    <a:pt x="0" y="72"/>
                  </a:moveTo>
                  <a:lnTo>
                    <a:pt x="0" y="72"/>
                  </a:lnTo>
                  <a:lnTo>
                    <a:pt x="0" y="74"/>
                  </a:lnTo>
                  <a:lnTo>
                    <a:pt x="4" y="76"/>
                  </a:lnTo>
                  <a:lnTo>
                    <a:pt x="6" y="80"/>
                  </a:lnTo>
                  <a:lnTo>
                    <a:pt x="8" y="80"/>
                  </a:lnTo>
                  <a:lnTo>
                    <a:pt x="10" y="82"/>
                  </a:lnTo>
                  <a:lnTo>
                    <a:pt x="12" y="82"/>
                  </a:lnTo>
                  <a:lnTo>
                    <a:pt x="14" y="82"/>
                  </a:lnTo>
                  <a:lnTo>
                    <a:pt x="16" y="84"/>
                  </a:lnTo>
                  <a:lnTo>
                    <a:pt x="20" y="84"/>
                  </a:lnTo>
                  <a:lnTo>
                    <a:pt x="22" y="84"/>
                  </a:lnTo>
                  <a:lnTo>
                    <a:pt x="26" y="84"/>
                  </a:lnTo>
                  <a:lnTo>
                    <a:pt x="28" y="84"/>
                  </a:lnTo>
                  <a:lnTo>
                    <a:pt x="30" y="84"/>
                  </a:lnTo>
                  <a:lnTo>
                    <a:pt x="30" y="84"/>
                  </a:lnTo>
                  <a:lnTo>
                    <a:pt x="32" y="82"/>
                  </a:lnTo>
                  <a:lnTo>
                    <a:pt x="34" y="82"/>
                  </a:lnTo>
                  <a:lnTo>
                    <a:pt x="38" y="78"/>
                  </a:lnTo>
                  <a:lnTo>
                    <a:pt x="40" y="76"/>
                  </a:lnTo>
                  <a:lnTo>
                    <a:pt x="46" y="72"/>
                  </a:lnTo>
                  <a:lnTo>
                    <a:pt x="48" y="70"/>
                  </a:lnTo>
                  <a:lnTo>
                    <a:pt x="54" y="66"/>
                  </a:lnTo>
                  <a:lnTo>
                    <a:pt x="62" y="62"/>
                  </a:lnTo>
                  <a:lnTo>
                    <a:pt x="68" y="58"/>
                  </a:lnTo>
                  <a:lnTo>
                    <a:pt x="72" y="56"/>
                  </a:lnTo>
                  <a:lnTo>
                    <a:pt x="76" y="54"/>
                  </a:lnTo>
                  <a:lnTo>
                    <a:pt x="78" y="52"/>
                  </a:lnTo>
                  <a:lnTo>
                    <a:pt x="80" y="50"/>
                  </a:lnTo>
                  <a:lnTo>
                    <a:pt x="80" y="50"/>
                  </a:lnTo>
                  <a:lnTo>
                    <a:pt x="82" y="48"/>
                  </a:lnTo>
                  <a:lnTo>
                    <a:pt x="82" y="48"/>
                  </a:lnTo>
                  <a:lnTo>
                    <a:pt x="82" y="46"/>
                  </a:lnTo>
                  <a:lnTo>
                    <a:pt x="84" y="44"/>
                  </a:lnTo>
                  <a:lnTo>
                    <a:pt x="84" y="42"/>
                  </a:lnTo>
                  <a:lnTo>
                    <a:pt x="84" y="38"/>
                  </a:lnTo>
                  <a:lnTo>
                    <a:pt x="84" y="34"/>
                  </a:lnTo>
                  <a:lnTo>
                    <a:pt x="84" y="30"/>
                  </a:lnTo>
                  <a:lnTo>
                    <a:pt x="84" y="24"/>
                  </a:lnTo>
                  <a:lnTo>
                    <a:pt x="84" y="16"/>
                  </a:lnTo>
                  <a:lnTo>
                    <a:pt x="84" y="14"/>
                  </a:lnTo>
                  <a:lnTo>
                    <a:pt x="84" y="12"/>
                  </a:lnTo>
                  <a:lnTo>
                    <a:pt x="84" y="8"/>
                  </a:lnTo>
                  <a:lnTo>
                    <a:pt x="82" y="6"/>
                  </a:lnTo>
                  <a:lnTo>
                    <a:pt x="82" y="4"/>
                  </a:lnTo>
                  <a:lnTo>
                    <a:pt x="82" y="2"/>
                  </a:lnTo>
                  <a:lnTo>
                    <a:pt x="80" y="2"/>
                  </a:lnTo>
                  <a:lnTo>
                    <a:pt x="80" y="0"/>
                  </a:lnTo>
                  <a:lnTo>
                    <a:pt x="80" y="0"/>
                  </a:lnTo>
                  <a:lnTo>
                    <a:pt x="78" y="0"/>
                  </a:lnTo>
                  <a:lnTo>
                    <a:pt x="78" y="0"/>
                  </a:lnTo>
                  <a:lnTo>
                    <a:pt x="76" y="0"/>
                  </a:lnTo>
                  <a:lnTo>
                    <a:pt x="76" y="0"/>
                  </a:lnTo>
                  <a:lnTo>
                    <a:pt x="72" y="0"/>
                  </a:lnTo>
                  <a:lnTo>
                    <a:pt x="70" y="0"/>
                  </a:lnTo>
                  <a:lnTo>
                    <a:pt x="66" y="2"/>
                  </a:lnTo>
                  <a:lnTo>
                    <a:pt x="62" y="4"/>
                  </a:lnTo>
                  <a:lnTo>
                    <a:pt x="60" y="4"/>
                  </a:lnTo>
                  <a:lnTo>
                    <a:pt x="56" y="4"/>
                  </a:lnTo>
                  <a:lnTo>
                    <a:pt x="52" y="4"/>
                  </a:lnTo>
                  <a:lnTo>
                    <a:pt x="48" y="4"/>
                  </a:lnTo>
                  <a:lnTo>
                    <a:pt x="44" y="4"/>
                  </a:lnTo>
                  <a:lnTo>
                    <a:pt x="38" y="4"/>
                  </a:lnTo>
                  <a:lnTo>
                    <a:pt x="32" y="4"/>
                  </a:lnTo>
                  <a:lnTo>
                    <a:pt x="26" y="6"/>
                  </a:lnTo>
                  <a:lnTo>
                    <a:pt x="22" y="6"/>
                  </a:lnTo>
                  <a:lnTo>
                    <a:pt x="18" y="8"/>
                  </a:lnTo>
                  <a:lnTo>
                    <a:pt x="14" y="8"/>
                  </a:lnTo>
                  <a:lnTo>
                    <a:pt x="8" y="10"/>
                  </a:lnTo>
                  <a:lnTo>
                    <a:pt x="8" y="10"/>
                  </a:lnTo>
                  <a:lnTo>
                    <a:pt x="6" y="14"/>
                  </a:lnTo>
                  <a:lnTo>
                    <a:pt x="6" y="20"/>
                  </a:lnTo>
                  <a:lnTo>
                    <a:pt x="4" y="22"/>
                  </a:lnTo>
                  <a:lnTo>
                    <a:pt x="4" y="24"/>
                  </a:lnTo>
                  <a:lnTo>
                    <a:pt x="4" y="26"/>
                  </a:lnTo>
                  <a:lnTo>
                    <a:pt x="6" y="28"/>
                  </a:lnTo>
                  <a:lnTo>
                    <a:pt x="6" y="30"/>
                  </a:lnTo>
                  <a:lnTo>
                    <a:pt x="6" y="32"/>
                  </a:lnTo>
                  <a:lnTo>
                    <a:pt x="8" y="38"/>
                  </a:lnTo>
                  <a:lnTo>
                    <a:pt x="8" y="40"/>
                  </a:lnTo>
                  <a:lnTo>
                    <a:pt x="10" y="40"/>
                  </a:lnTo>
                  <a:lnTo>
                    <a:pt x="12" y="42"/>
                  </a:lnTo>
                  <a:lnTo>
                    <a:pt x="14" y="42"/>
                  </a:lnTo>
                  <a:lnTo>
                    <a:pt x="16" y="44"/>
                  </a:lnTo>
                  <a:lnTo>
                    <a:pt x="18" y="46"/>
                  </a:lnTo>
                  <a:lnTo>
                    <a:pt x="20" y="46"/>
                  </a:lnTo>
                  <a:lnTo>
                    <a:pt x="20" y="46"/>
                  </a:lnTo>
                  <a:lnTo>
                    <a:pt x="20" y="48"/>
                  </a:lnTo>
                  <a:lnTo>
                    <a:pt x="22" y="48"/>
                  </a:lnTo>
                  <a:lnTo>
                    <a:pt x="22" y="50"/>
                  </a:lnTo>
                  <a:lnTo>
                    <a:pt x="22" y="50"/>
                  </a:lnTo>
                  <a:lnTo>
                    <a:pt x="22" y="52"/>
                  </a:lnTo>
                  <a:lnTo>
                    <a:pt x="20" y="52"/>
                  </a:lnTo>
                  <a:lnTo>
                    <a:pt x="20" y="54"/>
                  </a:lnTo>
                  <a:lnTo>
                    <a:pt x="18" y="58"/>
                  </a:lnTo>
                  <a:lnTo>
                    <a:pt x="18" y="60"/>
                  </a:lnTo>
                  <a:lnTo>
                    <a:pt x="16" y="62"/>
                  </a:lnTo>
                  <a:lnTo>
                    <a:pt x="14" y="64"/>
                  </a:lnTo>
                  <a:lnTo>
                    <a:pt x="14" y="66"/>
                  </a:lnTo>
                  <a:lnTo>
                    <a:pt x="12" y="66"/>
                  </a:lnTo>
                  <a:lnTo>
                    <a:pt x="10" y="68"/>
                  </a:lnTo>
                  <a:lnTo>
                    <a:pt x="8" y="68"/>
                  </a:lnTo>
                  <a:lnTo>
                    <a:pt x="6" y="70"/>
                  </a:lnTo>
                  <a:lnTo>
                    <a:pt x="2" y="72"/>
                  </a:lnTo>
                  <a:lnTo>
                    <a:pt x="0" y="7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75" name="Freeform 136"/>
            <p:cNvSpPr>
              <a:spLocks/>
            </p:cNvSpPr>
            <p:nvPr/>
          </p:nvSpPr>
          <p:spPr bwMode="auto">
            <a:xfrm>
              <a:off x="6794651" y="2884548"/>
              <a:ext cx="173522" cy="173514"/>
            </a:xfrm>
            <a:custGeom>
              <a:avLst/>
              <a:gdLst>
                <a:gd name="T0" fmla="*/ 0 w 84"/>
                <a:gd name="T1" fmla="*/ 72 h 84"/>
                <a:gd name="T2" fmla="*/ 4 w 84"/>
                <a:gd name="T3" fmla="*/ 76 h 84"/>
                <a:gd name="T4" fmla="*/ 8 w 84"/>
                <a:gd name="T5" fmla="*/ 80 h 84"/>
                <a:gd name="T6" fmla="*/ 12 w 84"/>
                <a:gd name="T7" fmla="*/ 82 h 84"/>
                <a:gd name="T8" fmla="*/ 16 w 84"/>
                <a:gd name="T9" fmla="*/ 84 h 84"/>
                <a:gd name="T10" fmla="*/ 22 w 84"/>
                <a:gd name="T11" fmla="*/ 84 h 84"/>
                <a:gd name="T12" fmla="*/ 28 w 84"/>
                <a:gd name="T13" fmla="*/ 84 h 84"/>
                <a:gd name="T14" fmla="*/ 30 w 84"/>
                <a:gd name="T15" fmla="*/ 84 h 84"/>
                <a:gd name="T16" fmla="*/ 34 w 84"/>
                <a:gd name="T17" fmla="*/ 82 h 84"/>
                <a:gd name="T18" fmla="*/ 40 w 84"/>
                <a:gd name="T19" fmla="*/ 76 h 84"/>
                <a:gd name="T20" fmla="*/ 48 w 84"/>
                <a:gd name="T21" fmla="*/ 70 h 84"/>
                <a:gd name="T22" fmla="*/ 62 w 84"/>
                <a:gd name="T23" fmla="*/ 62 h 84"/>
                <a:gd name="T24" fmla="*/ 72 w 84"/>
                <a:gd name="T25" fmla="*/ 56 h 84"/>
                <a:gd name="T26" fmla="*/ 78 w 84"/>
                <a:gd name="T27" fmla="*/ 52 h 84"/>
                <a:gd name="T28" fmla="*/ 80 w 84"/>
                <a:gd name="T29" fmla="*/ 50 h 84"/>
                <a:gd name="T30" fmla="*/ 82 w 84"/>
                <a:gd name="T31" fmla="*/ 48 h 84"/>
                <a:gd name="T32" fmla="*/ 84 w 84"/>
                <a:gd name="T33" fmla="*/ 44 h 84"/>
                <a:gd name="T34" fmla="*/ 84 w 84"/>
                <a:gd name="T35" fmla="*/ 38 h 84"/>
                <a:gd name="T36" fmla="*/ 84 w 84"/>
                <a:gd name="T37" fmla="*/ 30 h 84"/>
                <a:gd name="T38" fmla="*/ 84 w 84"/>
                <a:gd name="T39" fmla="*/ 16 h 84"/>
                <a:gd name="T40" fmla="*/ 84 w 84"/>
                <a:gd name="T41" fmla="*/ 12 h 84"/>
                <a:gd name="T42" fmla="*/ 82 w 84"/>
                <a:gd name="T43" fmla="*/ 6 h 84"/>
                <a:gd name="T44" fmla="*/ 82 w 84"/>
                <a:gd name="T45" fmla="*/ 2 h 84"/>
                <a:gd name="T46" fmla="*/ 80 w 84"/>
                <a:gd name="T47" fmla="*/ 0 h 84"/>
                <a:gd name="T48" fmla="*/ 78 w 84"/>
                <a:gd name="T49" fmla="*/ 0 h 84"/>
                <a:gd name="T50" fmla="*/ 76 w 84"/>
                <a:gd name="T51" fmla="*/ 0 h 84"/>
                <a:gd name="T52" fmla="*/ 72 w 84"/>
                <a:gd name="T53" fmla="*/ 0 h 84"/>
                <a:gd name="T54" fmla="*/ 66 w 84"/>
                <a:gd name="T55" fmla="*/ 2 h 84"/>
                <a:gd name="T56" fmla="*/ 60 w 84"/>
                <a:gd name="T57" fmla="*/ 4 h 84"/>
                <a:gd name="T58" fmla="*/ 52 w 84"/>
                <a:gd name="T59" fmla="*/ 4 h 84"/>
                <a:gd name="T60" fmla="*/ 44 w 84"/>
                <a:gd name="T61" fmla="*/ 4 h 84"/>
                <a:gd name="T62" fmla="*/ 32 w 84"/>
                <a:gd name="T63" fmla="*/ 4 h 84"/>
                <a:gd name="T64" fmla="*/ 22 w 84"/>
                <a:gd name="T65" fmla="*/ 6 h 84"/>
                <a:gd name="T66" fmla="*/ 14 w 84"/>
                <a:gd name="T67" fmla="*/ 8 h 84"/>
                <a:gd name="T68" fmla="*/ 8 w 84"/>
                <a:gd name="T69" fmla="*/ 10 h 84"/>
                <a:gd name="T70" fmla="*/ 6 w 84"/>
                <a:gd name="T71" fmla="*/ 20 h 84"/>
                <a:gd name="T72" fmla="*/ 4 w 84"/>
                <a:gd name="T73" fmla="*/ 24 h 84"/>
                <a:gd name="T74" fmla="*/ 6 w 84"/>
                <a:gd name="T75" fmla="*/ 28 h 84"/>
                <a:gd name="T76" fmla="*/ 6 w 84"/>
                <a:gd name="T77" fmla="*/ 32 h 84"/>
                <a:gd name="T78" fmla="*/ 8 w 84"/>
                <a:gd name="T79" fmla="*/ 40 h 84"/>
                <a:gd name="T80" fmla="*/ 12 w 84"/>
                <a:gd name="T81" fmla="*/ 42 h 84"/>
                <a:gd name="T82" fmla="*/ 16 w 84"/>
                <a:gd name="T83" fmla="*/ 44 h 84"/>
                <a:gd name="T84" fmla="*/ 20 w 84"/>
                <a:gd name="T85" fmla="*/ 46 h 84"/>
                <a:gd name="T86" fmla="*/ 20 w 84"/>
                <a:gd name="T87" fmla="*/ 48 h 84"/>
                <a:gd name="T88" fmla="*/ 22 w 84"/>
                <a:gd name="T89" fmla="*/ 50 h 84"/>
                <a:gd name="T90" fmla="*/ 22 w 84"/>
                <a:gd name="T91" fmla="*/ 52 h 84"/>
                <a:gd name="T92" fmla="*/ 20 w 84"/>
                <a:gd name="T93" fmla="*/ 54 h 84"/>
                <a:gd name="T94" fmla="*/ 18 w 84"/>
                <a:gd name="T95" fmla="*/ 60 h 84"/>
                <a:gd name="T96" fmla="*/ 14 w 84"/>
                <a:gd name="T97" fmla="*/ 64 h 84"/>
                <a:gd name="T98" fmla="*/ 12 w 84"/>
                <a:gd name="T99" fmla="*/ 66 h 84"/>
                <a:gd name="T100" fmla="*/ 8 w 84"/>
                <a:gd name="T101" fmla="*/ 68 h 84"/>
                <a:gd name="T102" fmla="*/ 2 w 84"/>
                <a:gd name="T103"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 h="84">
                  <a:moveTo>
                    <a:pt x="0" y="72"/>
                  </a:moveTo>
                  <a:lnTo>
                    <a:pt x="0" y="72"/>
                  </a:lnTo>
                  <a:lnTo>
                    <a:pt x="0" y="74"/>
                  </a:lnTo>
                  <a:lnTo>
                    <a:pt x="4" y="76"/>
                  </a:lnTo>
                  <a:lnTo>
                    <a:pt x="6" y="80"/>
                  </a:lnTo>
                  <a:lnTo>
                    <a:pt x="8" y="80"/>
                  </a:lnTo>
                  <a:lnTo>
                    <a:pt x="10" y="82"/>
                  </a:lnTo>
                  <a:lnTo>
                    <a:pt x="12" y="82"/>
                  </a:lnTo>
                  <a:lnTo>
                    <a:pt x="14" y="82"/>
                  </a:lnTo>
                  <a:lnTo>
                    <a:pt x="16" y="84"/>
                  </a:lnTo>
                  <a:lnTo>
                    <a:pt x="20" y="84"/>
                  </a:lnTo>
                  <a:lnTo>
                    <a:pt x="22" y="84"/>
                  </a:lnTo>
                  <a:lnTo>
                    <a:pt x="26" y="84"/>
                  </a:lnTo>
                  <a:lnTo>
                    <a:pt x="28" y="84"/>
                  </a:lnTo>
                  <a:lnTo>
                    <a:pt x="30" y="84"/>
                  </a:lnTo>
                  <a:lnTo>
                    <a:pt x="30" y="84"/>
                  </a:lnTo>
                  <a:lnTo>
                    <a:pt x="32" y="82"/>
                  </a:lnTo>
                  <a:lnTo>
                    <a:pt x="34" y="82"/>
                  </a:lnTo>
                  <a:lnTo>
                    <a:pt x="38" y="78"/>
                  </a:lnTo>
                  <a:lnTo>
                    <a:pt x="40" y="76"/>
                  </a:lnTo>
                  <a:lnTo>
                    <a:pt x="46" y="72"/>
                  </a:lnTo>
                  <a:lnTo>
                    <a:pt x="48" y="70"/>
                  </a:lnTo>
                  <a:lnTo>
                    <a:pt x="54" y="66"/>
                  </a:lnTo>
                  <a:lnTo>
                    <a:pt x="62" y="62"/>
                  </a:lnTo>
                  <a:lnTo>
                    <a:pt x="68" y="58"/>
                  </a:lnTo>
                  <a:lnTo>
                    <a:pt x="72" y="56"/>
                  </a:lnTo>
                  <a:lnTo>
                    <a:pt x="76" y="54"/>
                  </a:lnTo>
                  <a:lnTo>
                    <a:pt x="78" y="52"/>
                  </a:lnTo>
                  <a:lnTo>
                    <a:pt x="80" y="50"/>
                  </a:lnTo>
                  <a:lnTo>
                    <a:pt x="80" y="50"/>
                  </a:lnTo>
                  <a:lnTo>
                    <a:pt x="82" y="48"/>
                  </a:lnTo>
                  <a:lnTo>
                    <a:pt x="82" y="48"/>
                  </a:lnTo>
                  <a:lnTo>
                    <a:pt x="82" y="46"/>
                  </a:lnTo>
                  <a:lnTo>
                    <a:pt x="84" y="44"/>
                  </a:lnTo>
                  <a:lnTo>
                    <a:pt x="84" y="42"/>
                  </a:lnTo>
                  <a:lnTo>
                    <a:pt x="84" y="38"/>
                  </a:lnTo>
                  <a:lnTo>
                    <a:pt x="84" y="34"/>
                  </a:lnTo>
                  <a:lnTo>
                    <a:pt x="84" y="30"/>
                  </a:lnTo>
                  <a:lnTo>
                    <a:pt x="84" y="24"/>
                  </a:lnTo>
                  <a:lnTo>
                    <a:pt x="84" y="16"/>
                  </a:lnTo>
                  <a:lnTo>
                    <a:pt x="84" y="14"/>
                  </a:lnTo>
                  <a:lnTo>
                    <a:pt x="84" y="12"/>
                  </a:lnTo>
                  <a:lnTo>
                    <a:pt x="84" y="8"/>
                  </a:lnTo>
                  <a:lnTo>
                    <a:pt x="82" y="6"/>
                  </a:lnTo>
                  <a:lnTo>
                    <a:pt x="82" y="4"/>
                  </a:lnTo>
                  <a:lnTo>
                    <a:pt x="82" y="2"/>
                  </a:lnTo>
                  <a:lnTo>
                    <a:pt x="80" y="2"/>
                  </a:lnTo>
                  <a:lnTo>
                    <a:pt x="80" y="0"/>
                  </a:lnTo>
                  <a:lnTo>
                    <a:pt x="80" y="0"/>
                  </a:lnTo>
                  <a:lnTo>
                    <a:pt x="78" y="0"/>
                  </a:lnTo>
                  <a:lnTo>
                    <a:pt x="78" y="0"/>
                  </a:lnTo>
                  <a:lnTo>
                    <a:pt x="76" y="0"/>
                  </a:lnTo>
                  <a:lnTo>
                    <a:pt x="76" y="0"/>
                  </a:lnTo>
                  <a:lnTo>
                    <a:pt x="72" y="0"/>
                  </a:lnTo>
                  <a:lnTo>
                    <a:pt x="70" y="0"/>
                  </a:lnTo>
                  <a:lnTo>
                    <a:pt x="66" y="2"/>
                  </a:lnTo>
                  <a:lnTo>
                    <a:pt x="62" y="4"/>
                  </a:lnTo>
                  <a:lnTo>
                    <a:pt x="60" y="4"/>
                  </a:lnTo>
                  <a:lnTo>
                    <a:pt x="56" y="4"/>
                  </a:lnTo>
                  <a:lnTo>
                    <a:pt x="52" y="4"/>
                  </a:lnTo>
                  <a:lnTo>
                    <a:pt x="48" y="4"/>
                  </a:lnTo>
                  <a:lnTo>
                    <a:pt x="44" y="4"/>
                  </a:lnTo>
                  <a:lnTo>
                    <a:pt x="38" y="4"/>
                  </a:lnTo>
                  <a:lnTo>
                    <a:pt x="32" y="4"/>
                  </a:lnTo>
                  <a:lnTo>
                    <a:pt x="26" y="6"/>
                  </a:lnTo>
                  <a:lnTo>
                    <a:pt x="22" y="6"/>
                  </a:lnTo>
                  <a:lnTo>
                    <a:pt x="18" y="8"/>
                  </a:lnTo>
                  <a:lnTo>
                    <a:pt x="14" y="8"/>
                  </a:lnTo>
                  <a:lnTo>
                    <a:pt x="8" y="10"/>
                  </a:lnTo>
                  <a:lnTo>
                    <a:pt x="8" y="10"/>
                  </a:lnTo>
                  <a:lnTo>
                    <a:pt x="6" y="14"/>
                  </a:lnTo>
                  <a:lnTo>
                    <a:pt x="6" y="20"/>
                  </a:lnTo>
                  <a:lnTo>
                    <a:pt x="4" y="22"/>
                  </a:lnTo>
                  <a:lnTo>
                    <a:pt x="4" y="24"/>
                  </a:lnTo>
                  <a:lnTo>
                    <a:pt x="4" y="26"/>
                  </a:lnTo>
                  <a:lnTo>
                    <a:pt x="6" y="28"/>
                  </a:lnTo>
                  <a:lnTo>
                    <a:pt x="6" y="30"/>
                  </a:lnTo>
                  <a:lnTo>
                    <a:pt x="6" y="32"/>
                  </a:lnTo>
                  <a:lnTo>
                    <a:pt x="8" y="38"/>
                  </a:lnTo>
                  <a:lnTo>
                    <a:pt x="8" y="40"/>
                  </a:lnTo>
                  <a:lnTo>
                    <a:pt x="10" y="40"/>
                  </a:lnTo>
                  <a:lnTo>
                    <a:pt x="12" y="42"/>
                  </a:lnTo>
                  <a:lnTo>
                    <a:pt x="14" y="42"/>
                  </a:lnTo>
                  <a:lnTo>
                    <a:pt x="16" y="44"/>
                  </a:lnTo>
                  <a:lnTo>
                    <a:pt x="18" y="46"/>
                  </a:lnTo>
                  <a:lnTo>
                    <a:pt x="20" y="46"/>
                  </a:lnTo>
                  <a:lnTo>
                    <a:pt x="20" y="46"/>
                  </a:lnTo>
                  <a:lnTo>
                    <a:pt x="20" y="48"/>
                  </a:lnTo>
                  <a:lnTo>
                    <a:pt x="22" y="48"/>
                  </a:lnTo>
                  <a:lnTo>
                    <a:pt x="22" y="50"/>
                  </a:lnTo>
                  <a:lnTo>
                    <a:pt x="22" y="50"/>
                  </a:lnTo>
                  <a:lnTo>
                    <a:pt x="22" y="52"/>
                  </a:lnTo>
                  <a:lnTo>
                    <a:pt x="20" y="52"/>
                  </a:lnTo>
                  <a:lnTo>
                    <a:pt x="20" y="54"/>
                  </a:lnTo>
                  <a:lnTo>
                    <a:pt x="18" y="58"/>
                  </a:lnTo>
                  <a:lnTo>
                    <a:pt x="18" y="60"/>
                  </a:lnTo>
                  <a:lnTo>
                    <a:pt x="16" y="62"/>
                  </a:lnTo>
                  <a:lnTo>
                    <a:pt x="14" y="64"/>
                  </a:lnTo>
                  <a:lnTo>
                    <a:pt x="14" y="66"/>
                  </a:lnTo>
                  <a:lnTo>
                    <a:pt x="12" y="66"/>
                  </a:lnTo>
                  <a:lnTo>
                    <a:pt x="10" y="68"/>
                  </a:lnTo>
                  <a:lnTo>
                    <a:pt x="8" y="68"/>
                  </a:lnTo>
                  <a:lnTo>
                    <a:pt x="6" y="70"/>
                  </a:lnTo>
                  <a:lnTo>
                    <a:pt x="2" y="72"/>
                  </a:lnTo>
                  <a:lnTo>
                    <a:pt x="0" y="7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76" name="Freeform 137"/>
            <p:cNvSpPr>
              <a:spLocks/>
            </p:cNvSpPr>
            <p:nvPr/>
          </p:nvSpPr>
          <p:spPr bwMode="auto">
            <a:xfrm>
              <a:off x="7534180" y="2834973"/>
              <a:ext cx="400749" cy="359421"/>
            </a:xfrm>
            <a:custGeom>
              <a:avLst/>
              <a:gdLst>
                <a:gd name="T0" fmla="*/ 154 w 194"/>
                <a:gd name="T1" fmla="*/ 24 h 174"/>
                <a:gd name="T2" fmla="*/ 146 w 194"/>
                <a:gd name="T3" fmla="*/ 20 h 174"/>
                <a:gd name="T4" fmla="*/ 144 w 194"/>
                <a:gd name="T5" fmla="*/ 10 h 174"/>
                <a:gd name="T6" fmla="*/ 140 w 194"/>
                <a:gd name="T7" fmla="*/ 2 h 174"/>
                <a:gd name="T8" fmla="*/ 136 w 194"/>
                <a:gd name="T9" fmla="*/ 0 h 174"/>
                <a:gd name="T10" fmla="*/ 132 w 194"/>
                <a:gd name="T11" fmla="*/ 0 h 174"/>
                <a:gd name="T12" fmla="*/ 130 w 194"/>
                <a:gd name="T13" fmla="*/ 6 h 174"/>
                <a:gd name="T14" fmla="*/ 126 w 194"/>
                <a:gd name="T15" fmla="*/ 12 h 174"/>
                <a:gd name="T16" fmla="*/ 118 w 194"/>
                <a:gd name="T17" fmla="*/ 14 h 174"/>
                <a:gd name="T18" fmla="*/ 104 w 194"/>
                <a:gd name="T19" fmla="*/ 18 h 174"/>
                <a:gd name="T20" fmla="*/ 86 w 194"/>
                <a:gd name="T21" fmla="*/ 18 h 174"/>
                <a:gd name="T22" fmla="*/ 72 w 194"/>
                <a:gd name="T23" fmla="*/ 16 h 174"/>
                <a:gd name="T24" fmla="*/ 58 w 194"/>
                <a:gd name="T25" fmla="*/ 22 h 174"/>
                <a:gd name="T26" fmla="*/ 50 w 194"/>
                <a:gd name="T27" fmla="*/ 22 h 174"/>
                <a:gd name="T28" fmla="*/ 44 w 194"/>
                <a:gd name="T29" fmla="*/ 24 h 174"/>
                <a:gd name="T30" fmla="*/ 42 w 194"/>
                <a:gd name="T31" fmla="*/ 32 h 174"/>
                <a:gd name="T32" fmla="*/ 34 w 194"/>
                <a:gd name="T33" fmla="*/ 36 h 174"/>
                <a:gd name="T34" fmla="*/ 32 w 194"/>
                <a:gd name="T35" fmla="*/ 40 h 174"/>
                <a:gd name="T36" fmla="*/ 30 w 194"/>
                <a:gd name="T37" fmla="*/ 50 h 174"/>
                <a:gd name="T38" fmla="*/ 26 w 194"/>
                <a:gd name="T39" fmla="*/ 52 h 174"/>
                <a:gd name="T40" fmla="*/ 16 w 194"/>
                <a:gd name="T41" fmla="*/ 54 h 174"/>
                <a:gd name="T42" fmla="*/ 6 w 194"/>
                <a:gd name="T43" fmla="*/ 60 h 174"/>
                <a:gd name="T44" fmla="*/ 6 w 194"/>
                <a:gd name="T45" fmla="*/ 86 h 174"/>
                <a:gd name="T46" fmla="*/ 4 w 194"/>
                <a:gd name="T47" fmla="*/ 96 h 174"/>
                <a:gd name="T48" fmla="*/ 0 w 194"/>
                <a:gd name="T49" fmla="*/ 116 h 174"/>
                <a:gd name="T50" fmla="*/ 2 w 194"/>
                <a:gd name="T51" fmla="*/ 124 h 174"/>
                <a:gd name="T52" fmla="*/ 6 w 194"/>
                <a:gd name="T53" fmla="*/ 126 h 174"/>
                <a:gd name="T54" fmla="*/ 16 w 194"/>
                <a:gd name="T55" fmla="*/ 124 h 174"/>
                <a:gd name="T56" fmla="*/ 20 w 194"/>
                <a:gd name="T57" fmla="*/ 126 h 174"/>
                <a:gd name="T58" fmla="*/ 24 w 194"/>
                <a:gd name="T59" fmla="*/ 134 h 174"/>
                <a:gd name="T60" fmla="*/ 24 w 194"/>
                <a:gd name="T61" fmla="*/ 142 h 174"/>
                <a:gd name="T62" fmla="*/ 18 w 194"/>
                <a:gd name="T63" fmla="*/ 150 h 174"/>
                <a:gd name="T64" fmla="*/ 14 w 194"/>
                <a:gd name="T65" fmla="*/ 162 h 174"/>
                <a:gd name="T66" fmla="*/ 16 w 194"/>
                <a:gd name="T67" fmla="*/ 166 h 174"/>
                <a:gd name="T68" fmla="*/ 24 w 194"/>
                <a:gd name="T69" fmla="*/ 170 h 174"/>
                <a:gd name="T70" fmla="*/ 34 w 194"/>
                <a:gd name="T71" fmla="*/ 168 h 174"/>
                <a:gd name="T72" fmla="*/ 38 w 194"/>
                <a:gd name="T73" fmla="*/ 160 h 174"/>
                <a:gd name="T74" fmla="*/ 46 w 194"/>
                <a:gd name="T75" fmla="*/ 158 h 174"/>
                <a:gd name="T76" fmla="*/ 68 w 194"/>
                <a:gd name="T77" fmla="*/ 160 h 174"/>
                <a:gd name="T78" fmla="*/ 78 w 194"/>
                <a:gd name="T79" fmla="*/ 158 h 174"/>
                <a:gd name="T80" fmla="*/ 82 w 194"/>
                <a:gd name="T81" fmla="*/ 154 h 174"/>
                <a:gd name="T82" fmla="*/ 86 w 194"/>
                <a:gd name="T83" fmla="*/ 142 h 174"/>
                <a:gd name="T84" fmla="*/ 94 w 194"/>
                <a:gd name="T85" fmla="*/ 134 h 174"/>
                <a:gd name="T86" fmla="*/ 110 w 194"/>
                <a:gd name="T87" fmla="*/ 124 h 174"/>
                <a:gd name="T88" fmla="*/ 120 w 194"/>
                <a:gd name="T89" fmla="*/ 122 h 174"/>
                <a:gd name="T90" fmla="*/ 126 w 194"/>
                <a:gd name="T91" fmla="*/ 122 h 174"/>
                <a:gd name="T92" fmla="*/ 128 w 194"/>
                <a:gd name="T93" fmla="*/ 116 h 174"/>
                <a:gd name="T94" fmla="*/ 130 w 194"/>
                <a:gd name="T95" fmla="*/ 104 h 174"/>
                <a:gd name="T96" fmla="*/ 134 w 194"/>
                <a:gd name="T97" fmla="*/ 100 h 174"/>
                <a:gd name="T98" fmla="*/ 142 w 194"/>
                <a:gd name="T99" fmla="*/ 94 h 174"/>
                <a:gd name="T100" fmla="*/ 148 w 194"/>
                <a:gd name="T101" fmla="*/ 78 h 174"/>
                <a:gd name="T102" fmla="*/ 152 w 194"/>
                <a:gd name="T103" fmla="*/ 60 h 174"/>
                <a:gd name="T104" fmla="*/ 154 w 194"/>
                <a:gd name="T105" fmla="*/ 48 h 174"/>
                <a:gd name="T106" fmla="*/ 160 w 194"/>
                <a:gd name="T107" fmla="*/ 46 h 174"/>
                <a:gd name="T108" fmla="*/ 174 w 194"/>
                <a:gd name="T109" fmla="*/ 44 h 174"/>
                <a:gd name="T110" fmla="*/ 194 w 194"/>
                <a:gd name="T111" fmla="*/ 2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4" h="174">
                  <a:moveTo>
                    <a:pt x="194" y="28"/>
                  </a:moveTo>
                  <a:lnTo>
                    <a:pt x="162" y="26"/>
                  </a:lnTo>
                  <a:lnTo>
                    <a:pt x="160" y="26"/>
                  </a:lnTo>
                  <a:lnTo>
                    <a:pt x="156" y="24"/>
                  </a:lnTo>
                  <a:lnTo>
                    <a:pt x="154" y="24"/>
                  </a:lnTo>
                  <a:lnTo>
                    <a:pt x="152" y="22"/>
                  </a:lnTo>
                  <a:lnTo>
                    <a:pt x="148" y="20"/>
                  </a:lnTo>
                  <a:lnTo>
                    <a:pt x="148" y="20"/>
                  </a:lnTo>
                  <a:lnTo>
                    <a:pt x="148" y="20"/>
                  </a:lnTo>
                  <a:lnTo>
                    <a:pt x="146" y="20"/>
                  </a:lnTo>
                  <a:lnTo>
                    <a:pt x="146" y="18"/>
                  </a:lnTo>
                  <a:lnTo>
                    <a:pt x="146" y="18"/>
                  </a:lnTo>
                  <a:lnTo>
                    <a:pt x="146" y="16"/>
                  </a:lnTo>
                  <a:lnTo>
                    <a:pt x="144" y="14"/>
                  </a:lnTo>
                  <a:lnTo>
                    <a:pt x="144" y="10"/>
                  </a:lnTo>
                  <a:lnTo>
                    <a:pt x="144" y="8"/>
                  </a:lnTo>
                  <a:lnTo>
                    <a:pt x="142" y="4"/>
                  </a:lnTo>
                  <a:lnTo>
                    <a:pt x="142" y="4"/>
                  </a:lnTo>
                  <a:lnTo>
                    <a:pt x="142" y="2"/>
                  </a:lnTo>
                  <a:lnTo>
                    <a:pt x="140" y="2"/>
                  </a:lnTo>
                  <a:lnTo>
                    <a:pt x="140" y="0"/>
                  </a:lnTo>
                  <a:lnTo>
                    <a:pt x="140" y="0"/>
                  </a:lnTo>
                  <a:lnTo>
                    <a:pt x="138" y="0"/>
                  </a:lnTo>
                  <a:lnTo>
                    <a:pt x="138" y="0"/>
                  </a:lnTo>
                  <a:lnTo>
                    <a:pt x="136" y="0"/>
                  </a:lnTo>
                  <a:lnTo>
                    <a:pt x="134" y="0"/>
                  </a:lnTo>
                  <a:lnTo>
                    <a:pt x="134" y="0"/>
                  </a:lnTo>
                  <a:lnTo>
                    <a:pt x="134" y="0"/>
                  </a:lnTo>
                  <a:lnTo>
                    <a:pt x="132" y="0"/>
                  </a:lnTo>
                  <a:lnTo>
                    <a:pt x="132" y="0"/>
                  </a:lnTo>
                  <a:lnTo>
                    <a:pt x="132" y="0"/>
                  </a:lnTo>
                  <a:lnTo>
                    <a:pt x="130" y="2"/>
                  </a:lnTo>
                  <a:lnTo>
                    <a:pt x="130" y="2"/>
                  </a:lnTo>
                  <a:lnTo>
                    <a:pt x="130" y="4"/>
                  </a:lnTo>
                  <a:lnTo>
                    <a:pt x="130" y="6"/>
                  </a:lnTo>
                  <a:lnTo>
                    <a:pt x="128" y="8"/>
                  </a:lnTo>
                  <a:lnTo>
                    <a:pt x="128" y="10"/>
                  </a:lnTo>
                  <a:lnTo>
                    <a:pt x="128" y="12"/>
                  </a:lnTo>
                  <a:lnTo>
                    <a:pt x="126" y="12"/>
                  </a:lnTo>
                  <a:lnTo>
                    <a:pt x="126" y="12"/>
                  </a:lnTo>
                  <a:lnTo>
                    <a:pt x="126" y="12"/>
                  </a:lnTo>
                  <a:lnTo>
                    <a:pt x="124" y="14"/>
                  </a:lnTo>
                  <a:lnTo>
                    <a:pt x="122" y="14"/>
                  </a:lnTo>
                  <a:lnTo>
                    <a:pt x="122" y="14"/>
                  </a:lnTo>
                  <a:lnTo>
                    <a:pt x="118" y="14"/>
                  </a:lnTo>
                  <a:lnTo>
                    <a:pt x="116" y="16"/>
                  </a:lnTo>
                  <a:lnTo>
                    <a:pt x="108" y="16"/>
                  </a:lnTo>
                  <a:lnTo>
                    <a:pt x="106" y="16"/>
                  </a:lnTo>
                  <a:lnTo>
                    <a:pt x="104" y="18"/>
                  </a:lnTo>
                  <a:lnTo>
                    <a:pt x="104" y="18"/>
                  </a:lnTo>
                  <a:lnTo>
                    <a:pt x="100" y="18"/>
                  </a:lnTo>
                  <a:lnTo>
                    <a:pt x="98" y="20"/>
                  </a:lnTo>
                  <a:lnTo>
                    <a:pt x="94" y="22"/>
                  </a:lnTo>
                  <a:lnTo>
                    <a:pt x="90" y="20"/>
                  </a:lnTo>
                  <a:lnTo>
                    <a:pt x="86" y="18"/>
                  </a:lnTo>
                  <a:lnTo>
                    <a:pt x="84" y="18"/>
                  </a:lnTo>
                  <a:lnTo>
                    <a:pt x="84" y="18"/>
                  </a:lnTo>
                  <a:lnTo>
                    <a:pt x="82" y="18"/>
                  </a:lnTo>
                  <a:lnTo>
                    <a:pt x="78" y="16"/>
                  </a:lnTo>
                  <a:lnTo>
                    <a:pt x="72" y="16"/>
                  </a:lnTo>
                  <a:lnTo>
                    <a:pt x="66" y="16"/>
                  </a:lnTo>
                  <a:lnTo>
                    <a:pt x="64" y="16"/>
                  </a:lnTo>
                  <a:lnTo>
                    <a:pt x="62" y="18"/>
                  </a:lnTo>
                  <a:lnTo>
                    <a:pt x="60" y="20"/>
                  </a:lnTo>
                  <a:lnTo>
                    <a:pt x="58" y="22"/>
                  </a:lnTo>
                  <a:lnTo>
                    <a:pt x="56" y="22"/>
                  </a:lnTo>
                  <a:lnTo>
                    <a:pt x="56" y="22"/>
                  </a:lnTo>
                  <a:lnTo>
                    <a:pt x="54" y="22"/>
                  </a:lnTo>
                  <a:lnTo>
                    <a:pt x="52" y="22"/>
                  </a:lnTo>
                  <a:lnTo>
                    <a:pt x="50" y="22"/>
                  </a:lnTo>
                  <a:lnTo>
                    <a:pt x="48" y="24"/>
                  </a:lnTo>
                  <a:lnTo>
                    <a:pt x="46" y="24"/>
                  </a:lnTo>
                  <a:lnTo>
                    <a:pt x="46" y="24"/>
                  </a:lnTo>
                  <a:lnTo>
                    <a:pt x="46" y="24"/>
                  </a:lnTo>
                  <a:lnTo>
                    <a:pt x="44" y="24"/>
                  </a:lnTo>
                  <a:lnTo>
                    <a:pt x="44" y="26"/>
                  </a:lnTo>
                  <a:lnTo>
                    <a:pt x="44" y="28"/>
                  </a:lnTo>
                  <a:lnTo>
                    <a:pt x="42" y="30"/>
                  </a:lnTo>
                  <a:lnTo>
                    <a:pt x="42" y="30"/>
                  </a:lnTo>
                  <a:lnTo>
                    <a:pt x="42" y="32"/>
                  </a:lnTo>
                  <a:lnTo>
                    <a:pt x="40" y="32"/>
                  </a:lnTo>
                  <a:lnTo>
                    <a:pt x="40" y="32"/>
                  </a:lnTo>
                  <a:lnTo>
                    <a:pt x="36" y="34"/>
                  </a:lnTo>
                  <a:lnTo>
                    <a:pt x="36" y="36"/>
                  </a:lnTo>
                  <a:lnTo>
                    <a:pt x="34" y="36"/>
                  </a:lnTo>
                  <a:lnTo>
                    <a:pt x="32" y="36"/>
                  </a:lnTo>
                  <a:lnTo>
                    <a:pt x="32" y="38"/>
                  </a:lnTo>
                  <a:lnTo>
                    <a:pt x="32" y="38"/>
                  </a:lnTo>
                  <a:lnTo>
                    <a:pt x="32" y="38"/>
                  </a:lnTo>
                  <a:lnTo>
                    <a:pt x="32" y="40"/>
                  </a:lnTo>
                  <a:lnTo>
                    <a:pt x="30" y="42"/>
                  </a:lnTo>
                  <a:lnTo>
                    <a:pt x="30" y="44"/>
                  </a:lnTo>
                  <a:lnTo>
                    <a:pt x="30" y="46"/>
                  </a:lnTo>
                  <a:lnTo>
                    <a:pt x="30" y="48"/>
                  </a:lnTo>
                  <a:lnTo>
                    <a:pt x="30" y="50"/>
                  </a:lnTo>
                  <a:lnTo>
                    <a:pt x="30" y="50"/>
                  </a:lnTo>
                  <a:lnTo>
                    <a:pt x="30" y="50"/>
                  </a:lnTo>
                  <a:lnTo>
                    <a:pt x="28" y="50"/>
                  </a:lnTo>
                  <a:lnTo>
                    <a:pt x="28" y="52"/>
                  </a:lnTo>
                  <a:lnTo>
                    <a:pt x="26" y="52"/>
                  </a:lnTo>
                  <a:lnTo>
                    <a:pt x="24" y="52"/>
                  </a:lnTo>
                  <a:lnTo>
                    <a:pt x="22" y="52"/>
                  </a:lnTo>
                  <a:lnTo>
                    <a:pt x="18" y="54"/>
                  </a:lnTo>
                  <a:lnTo>
                    <a:pt x="16" y="54"/>
                  </a:lnTo>
                  <a:lnTo>
                    <a:pt x="16" y="54"/>
                  </a:lnTo>
                  <a:lnTo>
                    <a:pt x="14" y="54"/>
                  </a:lnTo>
                  <a:lnTo>
                    <a:pt x="12" y="56"/>
                  </a:lnTo>
                  <a:lnTo>
                    <a:pt x="10" y="56"/>
                  </a:lnTo>
                  <a:lnTo>
                    <a:pt x="8" y="58"/>
                  </a:lnTo>
                  <a:lnTo>
                    <a:pt x="6" y="60"/>
                  </a:lnTo>
                  <a:lnTo>
                    <a:pt x="4" y="64"/>
                  </a:lnTo>
                  <a:lnTo>
                    <a:pt x="2" y="66"/>
                  </a:lnTo>
                  <a:lnTo>
                    <a:pt x="4" y="74"/>
                  </a:lnTo>
                  <a:lnTo>
                    <a:pt x="4" y="82"/>
                  </a:lnTo>
                  <a:lnTo>
                    <a:pt x="6" y="86"/>
                  </a:lnTo>
                  <a:lnTo>
                    <a:pt x="6" y="88"/>
                  </a:lnTo>
                  <a:lnTo>
                    <a:pt x="6" y="90"/>
                  </a:lnTo>
                  <a:lnTo>
                    <a:pt x="6" y="92"/>
                  </a:lnTo>
                  <a:lnTo>
                    <a:pt x="4" y="94"/>
                  </a:lnTo>
                  <a:lnTo>
                    <a:pt x="4" y="96"/>
                  </a:lnTo>
                  <a:lnTo>
                    <a:pt x="2" y="108"/>
                  </a:lnTo>
                  <a:lnTo>
                    <a:pt x="0" y="110"/>
                  </a:lnTo>
                  <a:lnTo>
                    <a:pt x="0" y="112"/>
                  </a:lnTo>
                  <a:lnTo>
                    <a:pt x="0" y="114"/>
                  </a:lnTo>
                  <a:lnTo>
                    <a:pt x="0" y="116"/>
                  </a:lnTo>
                  <a:lnTo>
                    <a:pt x="0" y="120"/>
                  </a:lnTo>
                  <a:lnTo>
                    <a:pt x="0" y="120"/>
                  </a:lnTo>
                  <a:lnTo>
                    <a:pt x="0" y="122"/>
                  </a:lnTo>
                  <a:lnTo>
                    <a:pt x="0" y="122"/>
                  </a:lnTo>
                  <a:lnTo>
                    <a:pt x="2" y="124"/>
                  </a:lnTo>
                  <a:lnTo>
                    <a:pt x="2" y="124"/>
                  </a:lnTo>
                  <a:lnTo>
                    <a:pt x="2" y="124"/>
                  </a:lnTo>
                  <a:lnTo>
                    <a:pt x="4" y="124"/>
                  </a:lnTo>
                  <a:lnTo>
                    <a:pt x="4" y="124"/>
                  </a:lnTo>
                  <a:lnTo>
                    <a:pt x="6" y="126"/>
                  </a:lnTo>
                  <a:lnTo>
                    <a:pt x="8" y="124"/>
                  </a:lnTo>
                  <a:lnTo>
                    <a:pt x="10" y="124"/>
                  </a:lnTo>
                  <a:lnTo>
                    <a:pt x="14" y="124"/>
                  </a:lnTo>
                  <a:lnTo>
                    <a:pt x="16" y="124"/>
                  </a:lnTo>
                  <a:lnTo>
                    <a:pt x="16" y="124"/>
                  </a:lnTo>
                  <a:lnTo>
                    <a:pt x="18" y="124"/>
                  </a:lnTo>
                  <a:lnTo>
                    <a:pt x="18" y="124"/>
                  </a:lnTo>
                  <a:lnTo>
                    <a:pt x="20" y="124"/>
                  </a:lnTo>
                  <a:lnTo>
                    <a:pt x="20" y="124"/>
                  </a:lnTo>
                  <a:lnTo>
                    <a:pt x="20" y="126"/>
                  </a:lnTo>
                  <a:lnTo>
                    <a:pt x="22" y="126"/>
                  </a:lnTo>
                  <a:lnTo>
                    <a:pt x="22" y="128"/>
                  </a:lnTo>
                  <a:lnTo>
                    <a:pt x="22" y="130"/>
                  </a:lnTo>
                  <a:lnTo>
                    <a:pt x="24" y="132"/>
                  </a:lnTo>
                  <a:lnTo>
                    <a:pt x="24" y="134"/>
                  </a:lnTo>
                  <a:lnTo>
                    <a:pt x="24" y="138"/>
                  </a:lnTo>
                  <a:lnTo>
                    <a:pt x="24" y="140"/>
                  </a:lnTo>
                  <a:lnTo>
                    <a:pt x="24" y="142"/>
                  </a:lnTo>
                  <a:lnTo>
                    <a:pt x="24" y="142"/>
                  </a:lnTo>
                  <a:lnTo>
                    <a:pt x="24" y="142"/>
                  </a:lnTo>
                  <a:lnTo>
                    <a:pt x="24" y="144"/>
                  </a:lnTo>
                  <a:lnTo>
                    <a:pt x="22" y="146"/>
                  </a:lnTo>
                  <a:lnTo>
                    <a:pt x="20" y="146"/>
                  </a:lnTo>
                  <a:lnTo>
                    <a:pt x="18" y="150"/>
                  </a:lnTo>
                  <a:lnTo>
                    <a:pt x="18" y="150"/>
                  </a:lnTo>
                  <a:lnTo>
                    <a:pt x="16" y="152"/>
                  </a:lnTo>
                  <a:lnTo>
                    <a:pt x="16" y="156"/>
                  </a:lnTo>
                  <a:lnTo>
                    <a:pt x="16" y="156"/>
                  </a:lnTo>
                  <a:lnTo>
                    <a:pt x="16" y="158"/>
                  </a:lnTo>
                  <a:lnTo>
                    <a:pt x="14" y="162"/>
                  </a:lnTo>
                  <a:lnTo>
                    <a:pt x="14" y="162"/>
                  </a:lnTo>
                  <a:lnTo>
                    <a:pt x="16" y="164"/>
                  </a:lnTo>
                  <a:lnTo>
                    <a:pt x="16" y="166"/>
                  </a:lnTo>
                  <a:lnTo>
                    <a:pt x="16" y="166"/>
                  </a:lnTo>
                  <a:lnTo>
                    <a:pt x="16" y="166"/>
                  </a:lnTo>
                  <a:lnTo>
                    <a:pt x="16" y="168"/>
                  </a:lnTo>
                  <a:lnTo>
                    <a:pt x="18" y="168"/>
                  </a:lnTo>
                  <a:lnTo>
                    <a:pt x="20" y="168"/>
                  </a:lnTo>
                  <a:lnTo>
                    <a:pt x="22" y="170"/>
                  </a:lnTo>
                  <a:lnTo>
                    <a:pt x="24" y="170"/>
                  </a:lnTo>
                  <a:lnTo>
                    <a:pt x="28" y="172"/>
                  </a:lnTo>
                  <a:lnTo>
                    <a:pt x="30" y="172"/>
                  </a:lnTo>
                  <a:lnTo>
                    <a:pt x="32" y="174"/>
                  </a:lnTo>
                  <a:lnTo>
                    <a:pt x="32" y="172"/>
                  </a:lnTo>
                  <a:lnTo>
                    <a:pt x="34" y="168"/>
                  </a:lnTo>
                  <a:lnTo>
                    <a:pt x="34" y="166"/>
                  </a:lnTo>
                  <a:lnTo>
                    <a:pt x="36" y="164"/>
                  </a:lnTo>
                  <a:lnTo>
                    <a:pt x="36" y="162"/>
                  </a:lnTo>
                  <a:lnTo>
                    <a:pt x="38" y="162"/>
                  </a:lnTo>
                  <a:lnTo>
                    <a:pt x="38" y="160"/>
                  </a:lnTo>
                  <a:lnTo>
                    <a:pt x="38" y="160"/>
                  </a:lnTo>
                  <a:lnTo>
                    <a:pt x="40" y="160"/>
                  </a:lnTo>
                  <a:lnTo>
                    <a:pt x="42" y="158"/>
                  </a:lnTo>
                  <a:lnTo>
                    <a:pt x="44" y="158"/>
                  </a:lnTo>
                  <a:lnTo>
                    <a:pt x="46" y="158"/>
                  </a:lnTo>
                  <a:lnTo>
                    <a:pt x="50" y="158"/>
                  </a:lnTo>
                  <a:lnTo>
                    <a:pt x="52" y="158"/>
                  </a:lnTo>
                  <a:lnTo>
                    <a:pt x="58" y="158"/>
                  </a:lnTo>
                  <a:lnTo>
                    <a:pt x="66" y="160"/>
                  </a:lnTo>
                  <a:lnTo>
                    <a:pt x="68" y="160"/>
                  </a:lnTo>
                  <a:lnTo>
                    <a:pt x="70" y="160"/>
                  </a:lnTo>
                  <a:lnTo>
                    <a:pt x="74" y="158"/>
                  </a:lnTo>
                  <a:lnTo>
                    <a:pt x="76" y="158"/>
                  </a:lnTo>
                  <a:lnTo>
                    <a:pt x="78" y="158"/>
                  </a:lnTo>
                  <a:lnTo>
                    <a:pt x="78" y="158"/>
                  </a:lnTo>
                  <a:lnTo>
                    <a:pt x="80" y="156"/>
                  </a:lnTo>
                  <a:lnTo>
                    <a:pt x="80" y="156"/>
                  </a:lnTo>
                  <a:lnTo>
                    <a:pt x="80" y="156"/>
                  </a:lnTo>
                  <a:lnTo>
                    <a:pt x="82" y="154"/>
                  </a:lnTo>
                  <a:lnTo>
                    <a:pt x="82" y="154"/>
                  </a:lnTo>
                  <a:lnTo>
                    <a:pt x="82" y="152"/>
                  </a:lnTo>
                  <a:lnTo>
                    <a:pt x="84" y="150"/>
                  </a:lnTo>
                  <a:lnTo>
                    <a:pt x="84" y="144"/>
                  </a:lnTo>
                  <a:lnTo>
                    <a:pt x="84" y="142"/>
                  </a:lnTo>
                  <a:lnTo>
                    <a:pt x="86" y="142"/>
                  </a:lnTo>
                  <a:lnTo>
                    <a:pt x="86" y="142"/>
                  </a:lnTo>
                  <a:lnTo>
                    <a:pt x="86" y="140"/>
                  </a:lnTo>
                  <a:lnTo>
                    <a:pt x="88" y="140"/>
                  </a:lnTo>
                  <a:lnTo>
                    <a:pt x="92" y="136"/>
                  </a:lnTo>
                  <a:lnTo>
                    <a:pt x="94" y="134"/>
                  </a:lnTo>
                  <a:lnTo>
                    <a:pt x="98" y="132"/>
                  </a:lnTo>
                  <a:lnTo>
                    <a:pt x="100" y="130"/>
                  </a:lnTo>
                  <a:lnTo>
                    <a:pt x="106" y="128"/>
                  </a:lnTo>
                  <a:lnTo>
                    <a:pt x="108" y="126"/>
                  </a:lnTo>
                  <a:lnTo>
                    <a:pt x="110" y="124"/>
                  </a:lnTo>
                  <a:lnTo>
                    <a:pt x="112" y="124"/>
                  </a:lnTo>
                  <a:lnTo>
                    <a:pt x="114" y="122"/>
                  </a:lnTo>
                  <a:lnTo>
                    <a:pt x="114" y="122"/>
                  </a:lnTo>
                  <a:lnTo>
                    <a:pt x="116" y="122"/>
                  </a:lnTo>
                  <a:lnTo>
                    <a:pt x="120" y="122"/>
                  </a:lnTo>
                  <a:lnTo>
                    <a:pt x="122" y="122"/>
                  </a:lnTo>
                  <a:lnTo>
                    <a:pt x="124" y="122"/>
                  </a:lnTo>
                  <a:lnTo>
                    <a:pt x="124" y="122"/>
                  </a:lnTo>
                  <a:lnTo>
                    <a:pt x="126" y="122"/>
                  </a:lnTo>
                  <a:lnTo>
                    <a:pt x="126" y="122"/>
                  </a:lnTo>
                  <a:lnTo>
                    <a:pt x="126" y="120"/>
                  </a:lnTo>
                  <a:lnTo>
                    <a:pt x="128" y="120"/>
                  </a:lnTo>
                  <a:lnTo>
                    <a:pt x="128" y="118"/>
                  </a:lnTo>
                  <a:lnTo>
                    <a:pt x="128" y="118"/>
                  </a:lnTo>
                  <a:lnTo>
                    <a:pt x="128" y="116"/>
                  </a:lnTo>
                  <a:lnTo>
                    <a:pt x="128" y="112"/>
                  </a:lnTo>
                  <a:lnTo>
                    <a:pt x="128" y="110"/>
                  </a:lnTo>
                  <a:lnTo>
                    <a:pt x="128" y="108"/>
                  </a:lnTo>
                  <a:lnTo>
                    <a:pt x="130" y="106"/>
                  </a:lnTo>
                  <a:lnTo>
                    <a:pt x="130" y="104"/>
                  </a:lnTo>
                  <a:lnTo>
                    <a:pt x="130" y="104"/>
                  </a:lnTo>
                  <a:lnTo>
                    <a:pt x="130" y="102"/>
                  </a:lnTo>
                  <a:lnTo>
                    <a:pt x="132" y="102"/>
                  </a:lnTo>
                  <a:lnTo>
                    <a:pt x="134" y="102"/>
                  </a:lnTo>
                  <a:lnTo>
                    <a:pt x="134" y="100"/>
                  </a:lnTo>
                  <a:lnTo>
                    <a:pt x="138" y="98"/>
                  </a:lnTo>
                  <a:lnTo>
                    <a:pt x="140" y="98"/>
                  </a:lnTo>
                  <a:lnTo>
                    <a:pt x="140" y="98"/>
                  </a:lnTo>
                  <a:lnTo>
                    <a:pt x="140" y="96"/>
                  </a:lnTo>
                  <a:lnTo>
                    <a:pt x="142" y="94"/>
                  </a:lnTo>
                  <a:lnTo>
                    <a:pt x="142" y="92"/>
                  </a:lnTo>
                  <a:lnTo>
                    <a:pt x="144" y="90"/>
                  </a:lnTo>
                  <a:lnTo>
                    <a:pt x="144" y="86"/>
                  </a:lnTo>
                  <a:lnTo>
                    <a:pt x="146" y="82"/>
                  </a:lnTo>
                  <a:lnTo>
                    <a:pt x="148" y="78"/>
                  </a:lnTo>
                  <a:lnTo>
                    <a:pt x="150" y="74"/>
                  </a:lnTo>
                  <a:lnTo>
                    <a:pt x="150" y="68"/>
                  </a:lnTo>
                  <a:lnTo>
                    <a:pt x="152" y="66"/>
                  </a:lnTo>
                  <a:lnTo>
                    <a:pt x="152" y="64"/>
                  </a:lnTo>
                  <a:lnTo>
                    <a:pt x="152" y="60"/>
                  </a:lnTo>
                  <a:lnTo>
                    <a:pt x="152" y="56"/>
                  </a:lnTo>
                  <a:lnTo>
                    <a:pt x="152" y="54"/>
                  </a:lnTo>
                  <a:lnTo>
                    <a:pt x="154" y="52"/>
                  </a:lnTo>
                  <a:lnTo>
                    <a:pt x="154" y="50"/>
                  </a:lnTo>
                  <a:lnTo>
                    <a:pt x="154" y="48"/>
                  </a:lnTo>
                  <a:lnTo>
                    <a:pt x="154" y="48"/>
                  </a:lnTo>
                  <a:lnTo>
                    <a:pt x="156" y="48"/>
                  </a:lnTo>
                  <a:lnTo>
                    <a:pt x="156" y="46"/>
                  </a:lnTo>
                  <a:lnTo>
                    <a:pt x="158" y="46"/>
                  </a:lnTo>
                  <a:lnTo>
                    <a:pt x="160" y="46"/>
                  </a:lnTo>
                  <a:lnTo>
                    <a:pt x="162" y="44"/>
                  </a:lnTo>
                  <a:lnTo>
                    <a:pt x="166" y="44"/>
                  </a:lnTo>
                  <a:lnTo>
                    <a:pt x="168" y="42"/>
                  </a:lnTo>
                  <a:lnTo>
                    <a:pt x="170" y="44"/>
                  </a:lnTo>
                  <a:lnTo>
                    <a:pt x="174" y="44"/>
                  </a:lnTo>
                  <a:lnTo>
                    <a:pt x="178" y="46"/>
                  </a:lnTo>
                  <a:lnTo>
                    <a:pt x="180" y="46"/>
                  </a:lnTo>
                  <a:lnTo>
                    <a:pt x="186" y="48"/>
                  </a:lnTo>
                  <a:lnTo>
                    <a:pt x="190" y="52"/>
                  </a:lnTo>
                  <a:lnTo>
                    <a:pt x="194" y="2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77" name="Freeform 139"/>
            <p:cNvSpPr>
              <a:spLocks/>
            </p:cNvSpPr>
            <p:nvPr/>
          </p:nvSpPr>
          <p:spPr bwMode="auto">
            <a:xfrm>
              <a:off x="7290424" y="2698641"/>
              <a:ext cx="380093" cy="272664"/>
            </a:xfrm>
            <a:custGeom>
              <a:avLst/>
              <a:gdLst>
                <a:gd name="T0" fmla="*/ 176 w 184"/>
                <a:gd name="T1" fmla="*/ 88 h 132"/>
                <a:gd name="T2" fmla="*/ 164 w 184"/>
                <a:gd name="T3" fmla="*/ 90 h 132"/>
                <a:gd name="T4" fmla="*/ 162 w 184"/>
                <a:gd name="T5" fmla="*/ 96 h 132"/>
                <a:gd name="T6" fmla="*/ 154 w 184"/>
                <a:gd name="T7" fmla="*/ 102 h 132"/>
                <a:gd name="T8" fmla="*/ 150 w 184"/>
                <a:gd name="T9" fmla="*/ 106 h 132"/>
                <a:gd name="T10" fmla="*/ 148 w 184"/>
                <a:gd name="T11" fmla="*/ 116 h 132"/>
                <a:gd name="T12" fmla="*/ 140 w 184"/>
                <a:gd name="T13" fmla="*/ 118 h 132"/>
                <a:gd name="T14" fmla="*/ 128 w 184"/>
                <a:gd name="T15" fmla="*/ 122 h 132"/>
                <a:gd name="T16" fmla="*/ 122 w 184"/>
                <a:gd name="T17" fmla="*/ 122 h 132"/>
                <a:gd name="T18" fmla="*/ 126 w 184"/>
                <a:gd name="T19" fmla="*/ 102 h 132"/>
                <a:gd name="T20" fmla="*/ 122 w 184"/>
                <a:gd name="T21" fmla="*/ 96 h 132"/>
                <a:gd name="T22" fmla="*/ 104 w 184"/>
                <a:gd name="T23" fmla="*/ 88 h 132"/>
                <a:gd name="T24" fmla="*/ 84 w 184"/>
                <a:gd name="T25" fmla="*/ 74 h 132"/>
                <a:gd name="T26" fmla="*/ 74 w 184"/>
                <a:gd name="T27" fmla="*/ 72 h 132"/>
                <a:gd name="T28" fmla="*/ 52 w 184"/>
                <a:gd name="T29" fmla="*/ 66 h 132"/>
                <a:gd name="T30" fmla="*/ 42 w 184"/>
                <a:gd name="T31" fmla="*/ 66 h 132"/>
                <a:gd name="T32" fmla="*/ 38 w 184"/>
                <a:gd name="T33" fmla="*/ 70 h 132"/>
                <a:gd name="T34" fmla="*/ 34 w 184"/>
                <a:gd name="T35" fmla="*/ 78 h 132"/>
                <a:gd name="T36" fmla="*/ 20 w 184"/>
                <a:gd name="T37" fmla="*/ 84 h 132"/>
                <a:gd name="T38" fmla="*/ 14 w 184"/>
                <a:gd name="T39" fmla="*/ 54 h 132"/>
                <a:gd name="T40" fmla="*/ 10 w 184"/>
                <a:gd name="T41" fmla="*/ 40 h 132"/>
                <a:gd name="T42" fmla="*/ 8 w 184"/>
                <a:gd name="T43" fmla="*/ 30 h 132"/>
                <a:gd name="T44" fmla="*/ 2 w 184"/>
                <a:gd name="T45" fmla="*/ 26 h 132"/>
                <a:gd name="T46" fmla="*/ 6 w 184"/>
                <a:gd name="T47" fmla="*/ 22 h 132"/>
                <a:gd name="T48" fmla="*/ 8 w 184"/>
                <a:gd name="T49" fmla="*/ 18 h 132"/>
                <a:gd name="T50" fmla="*/ 0 w 184"/>
                <a:gd name="T51" fmla="*/ 14 h 132"/>
                <a:gd name="T52" fmla="*/ 0 w 184"/>
                <a:gd name="T53" fmla="*/ 6 h 132"/>
                <a:gd name="T54" fmla="*/ 2 w 184"/>
                <a:gd name="T55" fmla="*/ 4 h 132"/>
                <a:gd name="T56" fmla="*/ 6 w 184"/>
                <a:gd name="T57" fmla="*/ 8 h 132"/>
                <a:gd name="T58" fmla="*/ 14 w 184"/>
                <a:gd name="T59" fmla="*/ 18 h 132"/>
                <a:gd name="T60" fmla="*/ 18 w 184"/>
                <a:gd name="T61" fmla="*/ 18 h 132"/>
                <a:gd name="T62" fmla="*/ 24 w 184"/>
                <a:gd name="T63" fmla="*/ 6 h 132"/>
                <a:gd name="T64" fmla="*/ 38 w 184"/>
                <a:gd name="T65" fmla="*/ 0 h 132"/>
                <a:gd name="T66" fmla="*/ 46 w 184"/>
                <a:gd name="T67" fmla="*/ 2 h 132"/>
                <a:gd name="T68" fmla="*/ 50 w 184"/>
                <a:gd name="T69" fmla="*/ 8 h 132"/>
                <a:gd name="T70" fmla="*/ 50 w 184"/>
                <a:gd name="T71" fmla="*/ 14 h 132"/>
                <a:gd name="T72" fmla="*/ 58 w 184"/>
                <a:gd name="T73" fmla="*/ 18 h 132"/>
                <a:gd name="T74" fmla="*/ 74 w 184"/>
                <a:gd name="T75" fmla="*/ 24 h 132"/>
                <a:gd name="T76" fmla="*/ 82 w 184"/>
                <a:gd name="T77" fmla="*/ 24 h 132"/>
                <a:gd name="T78" fmla="*/ 82 w 184"/>
                <a:gd name="T79" fmla="*/ 18 h 132"/>
                <a:gd name="T80" fmla="*/ 86 w 184"/>
                <a:gd name="T81" fmla="*/ 12 h 132"/>
                <a:gd name="T82" fmla="*/ 94 w 184"/>
                <a:gd name="T83" fmla="*/ 10 h 132"/>
                <a:gd name="T84" fmla="*/ 102 w 184"/>
                <a:gd name="T85" fmla="*/ 6 h 132"/>
                <a:gd name="T86" fmla="*/ 106 w 184"/>
                <a:gd name="T87" fmla="*/ 10 h 132"/>
                <a:gd name="T88" fmla="*/ 112 w 184"/>
                <a:gd name="T89" fmla="*/ 18 h 132"/>
                <a:gd name="T90" fmla="*/ 114 w 184"/>
                <a:gd name="T91" fmla="*/ 22 h 132"/>
                <a:gd name="T92" fmla="*/ 112 w 184"/>
                <a:gd name="T93" fmla="*/ 26 h 132"/>
                <a:gd name="T94" fmla="*/ 112 w 184"/>
                <a:gd name="T95" fmla="*/ 30 h 132"/>
                <a:gd name="T96" fmla="*/ 126 w 184"/>
                <a:gd name="T97" fmla="*/ 30 h 132"/>
                <a:gd name="T98" fmla="*/ 136 w 184"/>
                <a:gd name="T99" fmla="*/ 32 h 132"/>
                <a:gd name="T100" fmla="*/ 138 w 184"/>
                <a:gd name="T101" fmla="*/ 38 h 132"/>
                <a:gd name="T102" fmla="*/ 134 w 184"/>
                <a:gd name="T103" fmla="*/ 46 h 132"/>
                <a:gd name="T104" fmla="*/ 142 w 184"/>
                <a:gd name="T105" fmla="*/ 56 h 132"/>
                <a:gd name="T106" fmla="*/ 156 w 184"/>
                <a:gd name="T107" fmla="*/ 68 h 132"/>
                <a:gd name="T108" fmla="*/ 168 w 184"/>
                <a:gd name="T109" fmla="*/ 72 h 132"/>
                <a:gd name="T110" fmla="*/ 176 w 184"/>
                <a:gd name="T111" fmla="*/ 68 h 132"/>
                <a:gd name="T112" fmla="*/ 180 w 184"/>
                <a:gd name="T113" fmla="*/ 70 h 132"/>
                <a:gd name="T114" fmla="*/ 184 w 184"/>
                <a:gd name="T115"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4" h="132">
                  <a:moveTo>
                    <a:pt x="182" y="82"/>
                  </a:moveTo>
                  <a:lnTo>
                    <a:pt x="182" y="82"/>
                  </a:lnTo>
                  <a:lnTo>
                    <a:pt x="180" y="84"/>
                  </a:lnTo>
                  <a:lnTo>
                    <a:pt x="178" y="86"/>
                  </a:lnTo>
                  <a:lnTo>
                    <a:pt x="176" y="88"/>
                  </a:lnTo>
                  <a:lnTo>
                    <a:pt x="176" y="88"/>
                  </a:lnTo>
                  <a:lnTo>
                    <a:pt x="174" y="88"/>
                  </a:lnTo>
                  <a:lnTo>
                    <a:pt x="172" y="88"/>
                  </a:lnTo>
                  <a:lnTo>
                    <a:pt x="170" y="88"/>
                  </a:lnTo>
                  <a:lnTo>
                    <a:pt x="168" y="88"/>
                  </a:lnTo>
                  <a:lnTo>
                    <a:pt x="166" y="90"/>
                  </a:lnTo>
                  <a:lnTo>
                    <a:pt x="164" y="90"/>
                  </a:lnTo>
                  <a:lnTo>
                    <a:pt x="164" y="90"/>
                  </a:lnTo>
                  <a:lnTo>
                    <a:pt x="164" y="90"/>
                  </a:lnTo>
                  <a:lnTo>
                    <a:pt x="164" y="90"/>
                  </a:lnTo>
                  <a:lnTo>
                    <a:pt x="162" y="92"/>
                  </a:lnTo>
                  <a:lnTo>
                    <a:pt x="162" y="94"/>
                  </a:lnTo>
                  <a:lnTo>
                    <a:pt x="162" y="96"/>
                  </a:lnTo>
                  <a:lnTo>
                    <a:pt x="160" y="96"/>
                  </a:lnTo>
                  <a:lnTo>
                    <a:pt x="160" y="98"/>
                  </a:lnTo>
                  <a:lnTo>
                    <a:pt x="160" y="98"/>
                  </a:lnTo>
                  <a:lnTo>
                    <a:pt x="158" y="98"/>
                  </a:lnTo>
                  <a:lnTo>
                    <a:pt x="154" y="100"/>
                  </a:lnTo>
                  <a:lnTo>
                    <a:pt x="154" y="102"/>
                  </a:lnTo>
                  <a:lnTo>
                    <a:pt x="152" y="102"/>
                  </a:lnTo>
                  <a:lnTo>
                    <a:pt x="150" y="102"/>
                  </a:lnTo>
                  <a:lnTo>
                    <a:pt x="150" y="104"/>
                  </a:lnTo>
                  <a:lnTo>
                    <a:pt x="150" y="104"/>
                  </a:lnTo>
                  <a:lnTo>
                    <a:pt x="150" y="104"/>
                  </a:lnTo>
                  <a:lnTo>
                    <a:pt x="150" y="106"/>
                  </a:lnTo>
                  <a:lnTo>
                    <a:pt x="150" y="108"/>
                  </a:lnTo>
                  <a:lnTo>
                    <a:pt x="148" y="110"/>
                  </a:lnTo>
                  <a:lnTo>
                    <a:pt x="148" y="112"/>
                  </a:lnTo>
                  <a:lnTo>
                    <a:pt x="148" y="114"/>
                  </a:lnTo>
                  <a:lnTo>
                    <a:pt x="148" y="114"/>
                  </a:lnTo>
                  <a:lnTo>
                    <a:pt x="148" y="116"/>
                  </a:lnTo>
                  <a:lnTo>
                    <a:pt x="148" y="116"/>
                  </a:lnTo>
                  <a:lnTo>
                    <a:pt x="146" y="116"/>
                  </a:lnTo>
                  <a:lnTo>
                    <a:pt x="146" y="118"/>
                  </a:lnTo>
                  <a:lnTo>
                    <a:pt x="144" y="118"/>
                  </a:lnTo>
                  <a:lnTo>
                    <a:pt x="142" y="118"/>
                  </a:lnTo>
                  <a:lnTo>
                    <a:pt x="140" y="118"/>
                  </a:lnTo>
                  <a:lnTo>
                    <a:pt x="136" y="118"/>
                  </a:lnTo>
                  <a:lnTo>
                    <a:pt x="134" y="120"/>
                  </a:lnTo>
                  <a:lnTo>
                    <a:pt x="134" y="120"/>
                  </a:lnTo>
                  <a:lnTo>
                    <a:pt x="132" y="120"/>
                  </a:lnTo>
                  <a:lnTo>
                    <a:pt x="130" y="120"/>
                  </a:lnTo>
                  <a:lnTo>
                    <a:pt x="128" y="122"/>
                  </a:lnTo>
                  <a:lnTo>
                    <a:pt x="126" y="124"/>
                  </a:lnTo>
                  <a:lnTo>
                    <a:pt x="124" y="126"/>
                  </a:lnTo>
                  <a:lnTo>
                    <a:pt x="122" y="130"/>
                  </a:lnTo>
                  <a:lnTo>
                    <a:pt x="120" y="132"/>
                  </a:lnTo>
                  <a:lnTo>
                    <a:pt x="122" y="128"/>
                  </a:lnTo>
                  <a:lnTo>
                    <a:pt x="122" y="122"/>
                  </a:lnTo>
                  <a:lnTo>
                    <a:pt x="124" y="118"/>
                  </a:lnTo>
                  <a:lnTo>
                    <a:pt x="124" y="112"/>
                  </a:lnTo>
                  <a:lnTo>
                    <a:pt x="126" y="110"/>
                  </a:lnTo>
                  <a:lnTo>
                    <a:pt x="126" y="106"/>
                  </a:lnTo>
                  <a:lnTo>
                    <a:pt x="126" y="104"/>
                  </a:lnTo>
                  <a:lnTo>
                    <a:pt x="126" y="102"/>
                  </a:lnTo>
                  <a:lnTo>
                    <a:pt x="126" y="100"/>
                  </a:lnTo>
                  <a:lnTo>
                    <a:pt x="126" y="100"/>
                  </a:lnTo>
                  <a:lnTo>
                    <a:pt x="124" y="98"/>
                  </a:lnTo>
                  <a:lnTo>
                    <a:pt x="124" y="98"/>
                  </a:lnTo>
                  <a:lnTo>
                    <a:pt x="124" y="96"/>
                  </a:lnTo>
                  <a:lnTo>
                    <a:pt x="122" y="96"/>
                  </a:lnTo>
                  <a:lnTo>
                    <a:pt x="122" y="96"/>
                  </a:lnTo>
                  <a:lnTo>
                    <a:pt x="118" y="94"/>
                  </a:lnTo>
                  <a:lnTo>
                    <a:pt x="116" y="92"/>
                  </a:lnTo>
                  <a:lnTo>
                    <a:pt x="110" y="90"/>
                  </a:lnTo>
                  <a:lnTo>
                    <a:pt x="106" y="90"/>
                  </a:lnTo>
                  <a:lnTo>
                    <a:pt x="104" y="88"/>
                  </a:lnTo>
                  <a:lnTo>
                    <a:pt x="102" y="86"/>
                  </a:lnTo>
                  <a:lnTo>
                    <a:pt x="100" y="84"/>
                  </a:lnTo>
                  <a:lnTo>
                    <a:pt x="94" y="80"/>
                  </a:lnTo>
                  <a:lnTo>
                    <a:pt x="90" y="78"/>
                  </a:lnTo>
                  <a:lnTo>
                    <a:pt x="88" y="76"/>
                  </a:lnTo>
                  <a:lnTo>
                    <a:pt x="84" y="74"/>
                  </a:lnTo>
                  <a:lnTo>
                    <a:pt x="84" y="72"/>
                  </a:lnTo>
                  <a:lnTo>
                    <a:pt x="82" y="72"/>
                  </a:lnTo>
                  <a:lnTo>
                    <a:pt x="80" y="72"/>
                  </a:lnTo>
                  <a:lnTo>
                    <a:pt x="78" y="72"/>
                  </a:lnTo>
                  <a:lnTo>
                    <a:pt x="76" y="72"/>
                  </a:lnTo>
                  <a:lnTo>
                    <a:pt x="74" y="72"/>
                  </a:lnTo>
                  <a:lnTo>
                    <a:pt x="70" y="72"/>
                  </a:lnTo>
                  <a:lnTo>
                    <a:pt x="68" y="70"/>
                  </a:lnTo>
                  <a:lnTo>
                    <a:pt x="66" y="70"/>
                  </a:lnTo>
                  <a:lnTo>
                    <a:pt x="62" y="70"/>
                  </a:lnTo>
                  <a:lnTo>
                    <a:pt x="60" y="70"/>
                  </a:lnTo>
                  <a:lnTo>
                    <a:pt x="52" y="66"/>
                  </a:lnTo>
                  <a:lnTo>
                    <a:pt x="50" y="66"/>
                  </a:lnTo>
                  <a:lnTo>
                    <a:pt x="48" y="66"/>
                  </a:lnTo>
                  <a:lnTo>
                    <a:pt x="46" y="66"/>
                  </a:lnTo>
                  <a:lnTo>
                    <a:pt x="44" y="66"/>
                  </a:lnTo>
                  <a:lnTo>
                    <a:pt x="42" y="66"/>
                  </a:lnTo>
                  <a:lnTo>
                    <a:pt x="42" y="66"/>
                  </a:lnTo>
                  <a:lnTo>
                    <a:pt x="40" y="66"/>
                  </a:lnTo>
                  <a:lnTo>
                    <a:pt x="40" y="66"/>
                  </a:lnTo>
                  <a:lnTo>
                    <a:pt x="40" y="66"/>
                  </a:lnTo>
                  <a:lnTo>
                    <a:pt x="38" y="68"/>
                  </a:lnTo>
                  <a:lnTo>
                    <a:pt x="38" y="68"/>
                  </a:lnTo>
                  <a:lnTo>
                    <a:pt x="38" y="70"/>
                  </a:lnTo>
                  <a:lnTo>
                    <a:pt x="36" y="72"/>
                  </a:lnTo>
                  <a:lnTo>
                    <a:pt x="36" y="74"/>
                  </a:lnTo>
                  <a:lnTo>
                    <a:pt x="36" y="76"/>
                  </a:lnTo>
                  <a:lnTo>
                    <a:pt x="34" y="78"/>
                  </a:lnTo>
                  <a:lnTo>
                    <a:pt x="34" y="78"/>
                  </a:lnTo>
                  <a:lnTo>
                    <a:pt x="34" y="78"/>
                  </a:lnTo>
                  <a:lnTo>
                    <a:pt x="34" y="78"/>
                  </a:lnTo>
                  <a:lnTo>
                    <a:pt x="32" y="80"/>
                  </a:lnTo>
                  <a:lnTo>
                    <a:pt x="30" y="80"/>
                  </a:lnTo>
                  <a:lnTo>
                    <a:pt x="28" y="82"/>
                  </a:lnTo>
                  <a:lnTo>
                    <a:pt x="26" y="82"/>
                  </a:lnTo>
                  <a:lnTo>
                    <a:pt x="20" y="84"/>
                  </a:lnTo>
                  <a:lnTo>
                    <a:pt x="18" y="84"/>
                  </a:lnTo>
                  <a:lnTo>
                    <a:pt x="16" y="66"/>
                  </a:lnTo>
                  <a:lnTo>
                    <a:pt x="16" y="60"/>
                  </a:lnTo>
                  <a:lnTo>
                    <a:pt x="16" y="58"/>
                  </a:lnTo>
                  <a:lnTo>
                    <a:pt x="16" y="56"/>
                  </a:lnTo>
                  <a:lnTo>
                    <a:pt x="14" y="54"/>
                  </a:lnTo>
                  <a:lnTo>
                    <a:pt x="14" y="52"/>
                  </a:lnTo>
                  <a:lnTo>
                    <a:pt x="12" y="50"/>
                  </a:lnTo>
                  <a:lnTo>
                    <a:pt x="12" y="48"/>
                  </a:lnTo>
                  <a:lnTo>
                    <a:pt x="12" y="46"/>
                  </a:lnTo>
                  <a:lnTo>
                    <a:pt x="10" y="44"/>
                  </a:lnTo>
                  <a:lnTo>
                    <a:pt x="10" y="40"/>
                  </a:lnTo>
                  <a:lnTo>
                    <a:pt x="10" y="38"/>
                  </a:lnTo>
                  <a:lnTo>
                    <a:pt x="10" y="36"/>
                  </a:lnTo>
                  <a:lnTo>
                    <a:pt x="10" y="34"/>
                  </a:lnTo>
                  <a:lnTo>
                    <a:pt x="8" y="32"/>
                  </a:lnTo>
                  <a:lnTo>
                    <a:pt x="8" y="32"/>
                  </a:lnTo>
                  <a:lnTo>
                    <a:pt x="8" y="30"/>
                  </a:lnTo>
                  <a:lnTo>
                    <a:pt x="6" y="28"/>
                  </a:lnTo>
                  <a:lnTo>
                    <a:pt x="4" y="28"/>
                  </a:lnTo>
                  <a:lnTo>
                    <a:pt x="4" y="26"/>
                  </a:lnTo>
                  <a:lnTo>
                    <a:pt x="2" y="26"/>
                  </a:lnTo>
                  <a:lnTo>
                    <a:pt x="2" y="26"/>
                  </a:lnTo>
                  <a:lnTo>
                    <a:pt x="2" y="26"/>
                  </a:lnTo>
                  <a:lnTo>
                    <a:pt x="2" y="26"/>
                  </a:lnTo>
                  <a:lnTo>
                    <a:pt x="2" y="24"/>
                  </a:lnTo>
                  <a:lnTo>
                    <a:pt x="4" y="24"/>
                  </a:lnTo>
                  <a:lnTo>
                    <a:pt x="4" y="24"/>
                  </a:lnTo>
                  <a:lnTo>
                    <a:pt x="6" y="22"/>
                  </a:lnTo>
                  <a:lnTo>
                    <a:pt x="6" y="22"/>
                  </a:lnTo>
                  <a:lnTo>
                    <a:pt x="6" y="20"/>
                  </a:lnTo>
                  <a:lnTo>
                    <a:pt x="8" y="20"/>
                  </a:lnTo>
                  <a:lnTo>
                    <a:pt x="8" y="20"/>
                  </a:lnTo>
                  <a:lnTo>
                    <a:pt x="8" y="20"/>
                  </a:lnTo>
                  <a:lnTo>
                    <a:pt x="8" y="18"/>
                  </a:lnTo>
                  <a:lnTo>
                    <a:pt x="8" y="18"/>
                  </a:lnTo>
                  <a:lnTo>
                    <a:pt x="6" y="18"/>
                  </a:lnTo>
                  <a:lnTo>
                    <a:pt x="6" y="18"/>
                  </a:lnTo>
                  <a:lnTo>
                    <a:pt x="4" y="16"/>
                  </a:lnTo>
                  <a:lnTo>
                    <a:pt x="2" y="16"/>
                  </a:lnTo>
                  <a:lnTo>
                    <a:pt x="0" y="14"/>
                  </a:lnTo>
                  <a:lnTo>
                    <a:pt x="0" y="14"/>
                  </a:lnTo>
                  <a:lnTo>
                    <a:pt x="0" y="14"/>
                  </a:lnTo>
                  <a:lnTo>
                    <a:pt x="0" y="14"/>
                  </a:lnTo>
                  <a:lnTo>
                    <a:pt x="0" y="12"/>
                  </a:lnTo>
                  <a:lnTo>
                    <a:pt x="0" y="10"/>
                  </a:lnTo>
                  <a:lnTo>
                    <a:pt x="0" y="8"/>
                  </a:lnTo>
                  <a:lnTo>
                    <a:pt x="0" y="6"/>
                  </a:lnTo>
                  <a:lnTo>
                    <a:pt x="0" y="6"/>
                  </a:lnTo>
                  <a:lnTo>
                    <a:pt x="0" y="4"/>
                  </a:lnTo>
                  <a:lnTo>
                    <a:pt x="0" y="4"/>
                  </a:lnTo>
                  <a:lnTo>
                    <a:pt x="0" y="4"/>
                  </a:lnTo>
                  <a:lnTo>
                    <a:pt x="2" y="4"/>
                  </a:lnTo>
                  <a:lnTo>
                    <a:pt x="2" y="4"/>
                  </a:lnTo>
                  <a:lnTo>
                    <a:pt x="2" y="4"/>
                  </a:lnTo>
                  <a:lnTo>
                    <a:pt x="4" y="4"/>
                  </a:lnTo>
                  <a:lnTo>
                    <a:pt x="4" y="4"/>
                  </a:lnTo>
                  <a:lnTo>
                    <a:pt x="6" y="6"/>
                  </a:lnTo>
                  <a:lnTo>
                    <a:pt x="6" y="6"/>
                  </a:lnTo>
                  <a:lnTo>
                    <a:pt x="6" y="8"/>
                  </a:lnTo>
                  <a:lnTo>
                    <a:pt x="8" y="10"/>
                  </a:lnTo>
                  <a:lnTo>
                    <a:pt x="10" y="14"/>
                  </a:lnTo>
                  <a:lnTo>
                    <a:pt x="12" y="16"/>
                  </a:lnTo>
                  <a:lnTo>
                    <a:pt x="12" y="16"/>
                  </a:lnTo>
                  <a:lnTo>
                    <a:pt x="14" y="18"/>
                  </a:lnTo>
                  <a:lnTo>
                    <a:pt x="14" y="18"/>
                  </a:lnTo>
                  <a:lnTo>
                    <a:pt x="16" y="18"/>
                  </a:lnTo>
                  <a:lnTo>
                    <a:pt x="16" y="18"/>
                  </a:lnTo>
                  <a:lnTo>
                    <a:pt x="16" y="18"/>
                  </a:lnTo>
                  <a:lnTo>
                    <a:pt x="18" y="18"/>
                  </a:lnTo>
                  <a:lnTo>
                    <a:pt x="18" y="18"/>
                  </a:lnTo>
                  <a:lnTo>
                    <a:pt x="18" y="18"/>
                  </a:lnTo>
                  <a:lnTo>
                    <a:pt x="20" y="16"/>
                  </a:lnTo>
                  <a:lnTo>
                    <a:pt x="20" y="14"/>
                  </a:lnTo>
                  <a:lnTo>
                    <a:pt x="22" y="12"/>
                  </a:lnTo>
                  <a:lnTo>
                    <a:pt x="22" y="10"/>
                  </a:lnTo>
                  <a:lnTo>
                    <a:pt x="24" y="8"/>
                  </a:lnTo>
                  <a:lnTo>
                    <a:pt x="24" y="6"/>
                  </a:lnTo>
                  <a:lnTo>
                    <a:pt x="26" y="6"/>
                  </a:lnTo>
                  <a:lnTo>
                    <a:pt x="30" y="4"/>
                  </a:lnTo>
                  <a:lnTo>
                    <a:pt x="32" y="2"/>
                  </a:lnTo>
                  <a:lnTo>
                    <a:pt x="34" y="2"/>
                  </a:lnTo>
                  <a:lnTo>
                    <a:pt x="36" y="0"/>
                  </a:lnTo>
                  <a:lnTo>
                    <a:pt x="38" y="0"/>
                  </a:lnTo>
                  <a:lnTo>
                    <a:pt x="38" y="0"/>
                  </a:lnTo>
                  <a:lnTo>
                    <a:pt x="40" y="0"/>
                  </a:lnTo>
                  <a:lnTo>
                    <a:pt x="42" y="2"/>
                  </a:lnTo>
                  <a:lnTo>
                    <a:pt x="42" y="2"/>
                  </a:lnTo>
                  <a:lnTo>
                    <a:pt x="44" y="2"/>
                  </a:lnTo>
                  <a:lnTo>
                    <a:pt x="46" y="2"/>
                  </a:lnTo>
                  <a:lnTo>
                    <a:pt x="48" y="4"/>
                  </a:lnTo>
                  <a:lnTo>
                    <a:pt x="48" y="4"/>
                  </a:lnTo>
                  <a:lnTo>
                    <a:pt x="50" y="6"/>
                  </a:lnTo>
                  <a:lnTo>
                    <a:pt x="50" y="6"/>
                  </a:lnTo>
                  <a:lnTo>
                    <a:pt x="50" y="6"/>
                  </a:lnTo>
                  <a:lnTo>
                    <a:pt x="50" y="8"/>
                  </a:lnTo>
                  <a:lnTo>
                    <a:pt x="50" y="8"/>
                  </a:lnTo>
                  <a:lnTo>
                    <a:pt x="50" y="10"/>
                  </a:lnTo>
                  <a:lnTo>
                    <a:pt x="50" y="12"/>
                  </a:lnTo>
                  <a:lnTo>
                    <a:pt x="50" y="14"/>
                  </a:lnTo>
                  <a:lnTo>
                    <a:pt x="50" y="14"/>
                  </a:lnTo>
                  <a:lnTo>
                    <a:pt x="50" y="14"/>
                  </a:lnTo>
                  <a:lnTo>
                    <a:pt x="50" y="14"/>
                  </a:lnTo>
                  <a:lnTo>
                    <a:pt x="50" y="16"/>
                  </a:lnTo>
                  <a:lnTo>
                    <a:pt x="50" y="16"/>
                  </a:lnTo>
                  <a:lnTo>
                    <a:pt x="52" y="16"/>
                  </a:lnTo>
                  <a:lnTo>
                    <a:pt x="54" y="18"/>
                  </a:lnTo>
                  <a:lnTo>
                    <a:pt x="58" y="18"/>
                  </a:lnTo>
                  <a:lnTo>
                    <a:pt x="62" y="18"/>
                  </a:lnTo>
                  <a:lnTo>
                    <a:pt x="62" y="20"/>
                  </a:lnTo>
                  <a:lnTo>
                    <a:pt x="66" y="20"/>
                  </a:lnTo>
                  <a:lnTo>
                    <a:pt x="68" y="22"/>
                  </a:lnTo>
                  <a:lnTo>
                    <a:pt x="70" y="22"/>
                  </a:lnTo>
                  <a:lnTo>
                    <a:pt x="74" y="24"/>
                  </a:lnTo>
                  <a:lnTo>
                    <a:pt x="76" y="24"/>
                  </a:lnTo>
                  <a:lnTo>
                    <a:pt x="78" y="26"/>
                  </a:lnTo>
                  <a:lnTo>
                    <a:pt x="80" y="26"/>
                  </a:lnTo>
                  <a:lnTo>
                    <a:pt x="80" y="26"/>
                  </a:lnTo>
                  <a:lnTo>
                    <a:pt x="82" y="24"/>
                  </a:lnTo>
                  <a:lnTo>
                    <a:pt x="82" y="24"/>
                  </a:lnTo>
                  <a:lnTo>
                    <a:pt x="82" y="24"/>
                  </a:lnTo>
                  <a:lnTo>
                    <a:pt x="82" y="24"/>
                  </a:lnTo>
                  <a:lnTo>
                    <a:pt x="82" y="22"/>
                  </a:lnTo>
                  <a:lnTo>
                    <a:pt x="82" y="22"/>
                  </a:lnTo>
                  <a:lnTo>
                    <a:pt x="82" y="20"/>
                  </a:lnTo>
                  <a:lnTo>
                    <a:pt x="82" y="18"/>
                  </a:lnTo>
                  <a:lnTo>
                    <a:pt x="82" y="16"/>
                  </a:lnTo>
                  <a:lnTo>
                    <a:pt x="82" y="14"/>
                  </a:lnTo>
                  <a:lnTo>
                    <a:pt x="84" y="14"/>
                  </a:lnTo>
                  <a:lnTo>
                    <a:pt x="84" y="14"/>
                  </a:lnTo>
                  <a:lnTo>
                    <a:pt x="84" y="14"/>
                  </a:lnTo>
                  <a:lnTo>
                    <a:pt x="86" y="12"/>
                  </a:lnTo>
                  <a:lnTo>
                    <a:pt x="86" y="12"/>
                  </a:lnTo>
                  <a:lnTo>
                    <a:pt x="88" y="12"/>
                  </a:lnTo>
                  <a:lnTo>
                    <a:pt x="90" y="12"/>
                  </a:lnTo>
                  <a:lnTo>
                    <a:pt x="92" y="12"/>
                  </a:lnTo>
                  <a:lnTo>
                    <a:pt x="94" y="12"/>
                  </a:lnTo>
                  <a:lnTo>
                    <a:pt x="94" y="10"/>
                  </a:lnTo>
                  <a:lnTo>
                    <a:pt x="96" y="10"/>
                  </a:lnTo>
                  <a:lnTo>
                    <a:pt x="98" y="8"/>
                  </a:lnTo>
                  <a:lnTo>
                    <a:pt x="100" y="8"/>
                  </a:lnTo>
                  <a:lnTo>
                    <a:pt x="100" y="6"/>
                  </a:lnTo>
                  <a:lnTo>
                    <a:pt x="102" y="6"/>
                  </a:lnTo>
                  <a:lnTo>
                    <a:pt x="102" y="6"/>
                  </a:lnTo>
                  <a:lnTo>
                    <a:pt x="102" y="6"/>
                  </a:lnTo>
                  <a:lnTo>
                    <a:pt x="104" y="6"/>
                  </a:lnTo>
                  <a:lnTo>
                    <a:pt x="104" y="8"/>
                  </a:lnTo>
                  <a:lnTo>
                    <a:pt x="104" y="8"/>
                  </a:lnTo>
                  <a:lnTo>
                    <a:pt x="106" y="10"/>
                  </a:lnTo>
                  <a:lnTo>
                    <a:pt x="106" y="10"/>
                  </a:lnTo>
                  <a:lnTo>
                    <a:pt x="106" y="14"/>
                  </a:lnTo>
                  <a:lnTo>
                    <a:pt x="106" y="14"/>
                  </a:lnTo>
                  <a:lnTo>
                    <a:pt x="108" y="14"/>
                  </a:lnTo>
                  <a:lnTo>
                    <a:pt x="108" y="16"/>
                  </a:lnTo>
                  <a:lnTo>
                    <a:pt x="110" y="16"/>
                  </a:lnTo>
                  <a:lnTo>
                    <a:pt x="112" y="18"/>
                  </a:lnTo>
                  <a:lnTo>
                    <a:pt x="112" y="18"/>
                  </a:lnTo>
                  <a:lnTo>
                    <a:pt x="114" y="20"/>
                  </a:lnTo>
                  <a:lnTo>
                    <a:pt x="114" y="20"/>
                  </a:lnTo>
                  <a:lnTo>
                    <a:pt x="114" y="20"/>
                  </a:lnTo>
                  <a:lnTo>
                    <a:pt x="114" y="20"/>
                  </a:lnTo>
                  <a:lnTo>
                    <a:pt x="114" y="22"/>
                  </a:lnTo>
                  <a:lnTo>
                    <a:pt x="114" y="22"/>
                  </a:lnTo>
                  <a:lnTo>
                    <a:pt x="114" y="22"/>
                  </a:lnTo>
                  <a:lnTo>
                    <a:pt x="114" y="24"/>
                  </a:lnTo>
                  <a:lnTo>
                    <a:pt x="112" y="24"/>
                  </a:lnTo>
                  <a:lnTo>
                    <a:pt x="112" y="26"/>
                  </a:lnTo>
                  <a:lnTo>
                    <a:pt x="112" y="26"/>
                  </a:lnTo>
                  <a:lnTo>
                    <a:pt x="112" y="28"/>
                  </a:lnTo>
                  <a:lnTo>
                    <a:pt x="112" y="28"/>
                  </a:lnTo>
                  <a:lnTo>
                    <a:pt x="112" y="28"/>
                  </a:lnTo>
                  <a:lnTo>
                    <a:pt x="112" y="28"/>
                  </a:lnTo>
                  <a:lnTo>
                    <a:pt x="112" y="30"/>
                  </a:lnTo>
                  <a:lnTo>
                    <a:pt x="112" y="30"/>
                  </a:lnTo>
                  <a:lnTo>
                    <a:pt x="114" y="30"/>
                  </a:lnTo>
                  <a:lnTo>
                    <a:pt x="116" y="30"/>
                  </a:lnTo>
                  <a:lnTo>
                    <a:pt x="120" y="30"/>
                  </a:lnTo>
                  <a:lnTo>
                    <a:pt x="122" y="30"/>
                  </a:lnTo>
                  <a:lnTo>
                    <a:pt x="124" y="30"/>
                  </a:lnTo>
                  <a:lnTo>
                    <a:pt x="126" y="30"/>
                  </a:lnTo>
                  <a:lnTo>
                    <a:pt x="128" y="30"/>
                  </a:lnTo>
                  <a:lnTo>
                    <a:pt x="130" y="30"/>
                  </a:lnTo>
                  <a:lnTo>
                    <a:pt x="132" y="32"/>
                  </a:lnTo>
                  <a:lnTo>
                    <a:pt x="134" y="32"/>
                  </a:lnTo>
                  <a:lnTo>
                    <a:pt x="136" y="32"/>
                  </a:lnTo>
                  <a:lnTo>
                    <a:pt x="136" y="32"/>
                  </a:lnTo>
                  <a:lnTo>
                    <a:pt x="138" y="34"/>
                  </a:lnTo>
                  <a:lnTo>
                    <a:pt x="138" y="34"/>
                  </a:lnTo>
                  <a:lnTo>
                    <a:pt x="138" y="34"/>
                  </a:lnTo>
                  <a:lnTo>
                    <a:pt x="138" y="36"/>
                  </a:lnTo>
                  <a:lnTo>
                    <a:pt x="138" y="36"/>
                  </a:lnTo>
                  <a:lnTo>
                    <a:pt x="138" y="38"/>
                  </a:lnTo>
                  <a:lnTo>
                    <a:pt x="136" y="38"/>
                  </a:lnTo>
                  <a:lnTo>
                    <a:pt x="136" y="40"/>
                  </a:lnTo>
                  <a:lnTo>
                    <a:pt x="136" y="42"/>
                  </a:lnTo>
                  <a:lnTo>
                    <a:pt x="134" y="44"/>
                  </a:lnTo>
                  <a:lnTo>
                    <a:pt x="134" y="46"/>
                  </a:lnTo>
                  <a:lnTo>
                    <a:pt x="134" y="46"/>
                  </a:lnTo>
                  <a:lnTo>
                    <a:pt x="134" y="46"/>
                  </a:lnTo>
                  <a:lnTo>
                    <a:pt x="134" y="48"/>
                  </a:lnTo>
                  <a:lnTo>
                    <a:pt x="136" y="50"/>
                  </a:lnTo>
                  <a:lnTo>
                    <a:pt x="138" y="52"/>
                  </a:lnTo>
                  <a:lnTo>
                    <a:pt x="140" y="54"/>
                  </a:lnTo>
                  <a:lnTo>
                    <a:pt x="142" y="56"/>
                  </a:lnTo>
                  <a:lnTo>
                    <a:pt x="144" y="60"/>
                  </a:lnTo>
                  <a:lnTo>
                    <a:pt x="146" y="62"/>
                  </a:lnTo>
                  <a:lnTo>
                    <a:pt x="148" y="64"/>
                  </a:lnTo>
                  <a:lnTo>
                    <a:pt x="150" y="66"/>
                  </a:lnTo>
                  <a:lnTo>
                    <a:pt x="154" y="66"/>
                  </a:lnTo>
                  <a:lnTo>
                    <a:pt x="156" y="68"/>
                  </a:lnTo>
                  <a:lnTo>
                    <a:pt x="158" y="70"/>
                  </a:lnTo>
                  <a:lnTo>
                    <a:pt x="162" y="72"/>
                  </a:lnTo>
                  <a:lnTo>
                    <a:pt x="164" y="72"/>
                  </a:lnTo>
                  <a:lnTo>
                    <a:pt x="166" y="72"/>
                  </a:lnTo>
                  <a:lnTo>
                    <a:pt x="168" y="72"/>
                  </a:lnTo>
                  <a:lnTo>
                    <a:pt x="168" y="72"/>
                  </a:lnTo>
                  <a:lnTo>
                    <a:pt x="168" y="72"/>
                  </a:lnTo>
                  <a:lnTo>
                    <a:pt x="170" y="72"/>
                  </a:lnTo>
                  <a:lnTo>
                    <a:pt x="172" y="72"/>
                  </a:lnTo>
                  <a:lnTo>
                    <a:pt x="172" y="70"/>
                  </a:lnTo>
                  <a:lnTo>
                    <a:pt x="174" y="68"/>
                  </a:lnTo>
                  <a:lnTo>
                    <a:pt x="176" y="68"/>
                  </a:lnTo>
                  <a:lnTo>
                    <a:pt x="176" y="68"/>
                  </a:lnTo>
                  <a:lnTo>
                    <a:pt x="176" y="68"/>
                  </a:lnTo>
                  <a:lnTo>
                    <a:pt x="178" y="68"/>
                  </a:lnTo>
                  <a:lnTo>
                    <a:pt x="178" y="68"/>
                  </a:lnTo>
                  <a:lnTo>
                    <a:pt x="180" y="68"/>
                  </a:lnTo>
                  <a:lnTo>
                    <a:pt x="180" y="70"/>
                  </a:lnTo>
                  <a:lnTo>
                    <a:pt x="182" y="70"/>
                  </a:lnTo>
                  <a:lnTo>
                    <a:pt x="182" y="70"/>
                  </a:lnTo>
                  <a:lnTo>
                    <a:pt x="184" y="72"/>
                  </a:lnTo>
                  <a:lnTo>
                    <a:pt x="184" y="72"/>
                  </a:lnTo>
                  <a:lnTo>
                    <a:pt x="184" y="72"/>
                  </a:lnTo>
                  <a:lnTo>
                    <a:pt x="184" y="72"/>
                  </a:lnTo>
                  <a:lnTo>
                    <a:pt x="184" y="74"/>
                  </a:lnTo>
                  <a:lnTo>
                    <a:pt x="184" y="76"/>
                  </a:lnTo>
                  <a:lnTo>
                    <a:pt x="184" y="78"/>
                  </a:lnTo>
                  <a:lnTo>
                    <a:pt x="184" y="80"/>
                  </a:lnTo>
                  <a:lnTo>
                    <a:pt x="182" y="8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78" name="Freeform 140"/>
            <p:cNvSpPr>
              <a:spLocks/>
            </p:cNvSpPr>
            <p:nvPr/>
          </p:nvSpPr>
          <p:spPr bwMode="auto">
            <a:xfrm>
              <a:off x="7290424" y="2698641"/>
              <a:ext cx="380093" cy="272664"/>
            </a:xfrm>
            <a:custGeom>
              <a:avLst/>
              <a:gdLst>
                <a:gd name="T0" fmla="*/ 176 w 184"/>
                <a:gd name="T1" fmla="*/ 88 h 132"/>
                <a:gd name="T2" fmla="*/ 164 w 184"/>
                <a:gd name="T3" fmla="*/ 90 h 132"/>
                <a:gd name="T4" fmla="*/ 162 w 184"/>
                <a:gd name="T5" fmla="*/ 96 h 132"/>
                <a:gd name="T6" fmla="*/ 154 w 184"/>
                <a:gd name="T7" fmla="*/ 102 h 132"/>
                <a:gd name="T8" fmla="*/ 150 w 184"/>
                <a:gd name="T9" fmla="*/ 106 h 132"/>
                <a:gd name="T10" fmla="*/ 148 w 184"/>
                <a:gd name="T11" fmla="*/ 116 h 132"/>
                <a:gd name="T12" fmla="*/ 140 w 184"/>
                <a:gd name="T13" fmla="*/ 118 h 132"/>
                <a:gd name="T14" fmla="*/ 128 w 184"/>
                <a:gd name="T15" fmla="*/ 122 h 132"/>
                <a:gd name="T16" fmla="*/ 122 w 184"/>
                <a:gd name="T17" fmla="*/ 122 h 132"/>
                <a:gd name="T18" fmla="*/ 126 w 184"/>
                <a:gd name="T19" fmla="*/ 102 h 132"/>
                <a:gd name="T20" fmla="*/ 122 w 184"/>
                <a:gd name="T21" fmla="*/ 96 h 132"/>
                <a:gd name="T22" fmla="*/ 104 w 184"/>
                <a:gd name="T23" fmla="*/ 88 h 132"/>
                <a:gd name="T24" fmla="*/ 84 w 184"/>
                <a:gd name="T25" fmla="*/ 74 h 132"/>
                <a:gd name="T26" fmla="*/ 74 w 184"/>
                <a:gd name="T27" fmla="*/ 72 h 132"/>
                <a:gd name="T28" fmla="*/ 52 w 184"/>
                <a:gd name="T29" fmla="*/ 66 h 132"/>
                <a:gd name="T30" fmla="*/ 42 w 184"/>
                <a:gd name="T31" fmla="*/ 66 h 132"/>
                <a:gd name="T32" fmla="*/ 38 w 184"/>
                <a:gd name="T33" fmla="*/ 70 h 132"/>
                <a:gd name="T34" fmla="*/ 34 w 184"/>
                <a:gd name="T35" fmla="*/ 78 h 132"/>
                <a:gd name="T36" fmla="*/ 20 w 184"/>
                <a:gd name="T37" fmla="*/ 84 h 132"/>
                <a:gd name="T38" fmla="*/ 14 w 184"/>
                <a:gd name="T39" fmla="*/ 54 h 132"/>
                <a:gd name="T40" fmla="*/ 10 w 184"/>
                <a:gd name="T41" fmla="*/ 40 h 132"/>
                <a:gd name="T42" fmla="*/ 8 w 184"/>
                <a:gd name="T43" fmla="*/ 30 h 132"/>
                <a:gd name="T44" fmla="*/ 2 w 184"/>
                <a:gd name="T45" fmla="*/ 26 h 132"/>
                <a:gd name="T46" fmla="*/ 6 w 184"/>
                <a:gd name="T47" fmla="*/ 22 h 132"/>
                <a:gd name="T48" fmla="*/ 8 w 184"/>
                <a:gd name="T49" fmla="*/ 18 h 132"/>
                <a:gd name="T50" fmla="*/ 0 w 184"/>
                <a:gd name="T51" fmla="*/ 14 h 132"/>
                <a:gd name="T52" fmla="*/ 0 w 184"/>
                <a:gd name="T53" fmla="*/ 6 h 132"/>
                <a:gd name="T54" fmla="*/ 2 w 184"/>
                <a:gd name="T55" fmla="*/ 4 h 132"/>
                <a:gd name="T56" fmla="*/ 6 w 184"/>
                <a:gd name="T57" fmla="*/ 8 h 132"/>
                <a:gd name="T58" fmla="*/ 14 w 184"/>
                <a:gd name="T59" fmla="*/ 18 h 132"/>
                <a:gd name="T60" fmla="*/ 18 w 184"/>
                <a:gd name="T61" fmla="*/ 18 h 132"/>
                <a:gd name="T62" fmla="*/ 24 w 184"/>
                <a:gd name="T63" fmla="*/ 6 h 132"/>
                <a:gd name="T64" fmla="*/ 38 w 184"/>
                <a:gd name="T65" fmla="*/ 0 h 132"/>
                <a:gd name="T66" fmla="*/ 46 w 184"/>
                <a:gd name="T67" fmla="*/ 2 h 132"/>
                <a:gd name="T68" fmla="*/ 50 w 184"/>
                <a:gd name="T69" fmla="*/ 8 h 132"/>
                <a:gd name="T70" fmla="*/ 50 w 184"/>
                <a:gd name="T71" fmla="*/ 14 h 132"/>
                <a:gd name="T72" fmla="*/ 58 w 184"/>
                <a:gd name="T73" fmla="*/ 18 h 132"/>
                <a:gd name="T74" fmla="*/ 74 w 184"/>
                <a:gd name="T75" fmla="*/ 24 h 132"/>
                <a:gd name="T76" fmla="*/ 82 w 184"/>
                <a:gd name="T77" fmla="*/ 24 h 132"/>
                <a:gd name="T78" fmla="*/ 82 w 184"/>
                <a:gd name="T79" fmla="*/ 18 h 132"/>
                <a:gd name="T80" fmla="*/ 86 w 184"/>
                <a:gd name="T81" fmla="*/ 12 h 132"/>
                <a:gd name="T82" fmla="*/ 94 w 184"/>
                <a:gd name="T83" fmla="*/ 10 h 132"/>
                <a:gd name="T84" fmla="*/ 102 w 184"/>
                <a:gd name="T85" fmla="*/ 6 h 132"/>
                <a:gd name="T86" fmla="*/ 106 w 184"/>
                <a:gd name="T87" fmla="*/ 10 h 132"/>
                <a:gd name="T88" fmla="*/ 112 w 184"/>
                <a:gd name="T89" fmla="*/ 18 h 132"/>
                <a:gd name="T90" fmla="*/ 114 w 184"/>
                <a:gd name="T91" fmla="*/ 22 h 132"/>
                <a:gd name="T92" fmla="*/ 112 w 184"/>
                <a:gd name="T93" fmla="*/ 26 h 132"/>
                <a:gd name="T94" fmla="*/ 112 w 184"/>
                <a:gd name="T95" fmla="*/ 30 h 132"/>
                <a:gd name="T96" fmla="*/ 126 w 184"/>
                <a:gd name="T97" fmla="*/ 30 h 132"/>
                <a:gd name="T98" fmla="*/ 136 w 184"/>
                <a:gd name="T99" fmla="*/ 32 h 132"/>
                <a:gd name="T100" fmla="*/ 138 w 184"/>
                <a:gd name="T101" fmla="*/ 38 h 132"/>
                <a:gd name="T102" fmla="*/ 134 w 184"/>
                <a:gd name="T103" fmla="*/ 46 h 132"/>
                <a:gd name="T104" fmla="*/ 142 w 184"/>
                <a:gd name="T105" fmla="*/ 56 h 132"/>
                <a:gd name="T106" fmla="*/ 156 w 184"/>
                <a:gd name="T107" fmla="*/ 68 h 132"/>
                <a:gd name="T108" fmla="*/ 168 w 184"/>
                <a:gd name="T109" fmla="*/ 72 h 132"/>
                <a:gd name="T110" fmla="*/ 176 w 184"/>
                <a:gd name="T111" fmla="*/ 68 h 132"/>
                <a:gd name="T112" fmla="*/ 180 w 184"/>
                <a:gd name="T113" fmla="*/ 70 h 132"/>
                <a:gd name="T114" fmla="*/ 184 w 184"/>
                <a:gd name="T115"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4" h="132">
                  <a:moveTo>
                    <a:pt x="182" y="82"/>
                  </a:moveTo>
                  <a:lnTo>
                    <a:pt x="182" y="82"/>
                  </a:lnTo>
                  <a:lnTo>
                    <a:pt x="180" y="84"/>
                  </a:lnTo>
                  <a:lnTo>
                    <a:pt x="178" y="86"/>
                  </a:lnTo>
                  <a:lnTo>
                    <a:pt x="176" y="88"/>
                  </a:lnTo>
                  <a:lnTo>
                    <a:pt x="176" y="88"/>
                  </a:lnTo>
                  <a:lnTo>
                    <a:pt x="174" y="88"/>
                  </a:lnTo>
                  <a:lnTo>
                    <a:pt x="172" y="88"/>
                  </a:lnTo>
                  <a:lnTo>
                    <a:pt x="170" y="88"/>
                  </a:lnTo>
                  <a:lnTo>
                    <a:pt x="168" y="88"/>
                  </a:lnTo>
                  <a:lnTo>
                    <a:pt x="166" y="90"/>
                  </a:lnTo>
                  <a:lnTo>
                    <a:pt x="164" y="90"/>
                  </a:lnTo>
                  <a:lnTo>
                    <a:pt x="164" y="90"/>
                  </a:lnTo>
                  <a:lnTo>
                    <a:pt x="164" y="90"/>
                  </a:lnTo>
                  <a:lnTo>
                    <a:pt x="164" y="90"/>
                  </a:lnTo>
                  <a:lnTo>
                    <a:pt x="162" y="92"/>
                  </a:lnTo>
                  <a:lnTo>
                    <a:pt x="162" y="94"/>
                  </a:lnTo>
                  <a:lnTo>
                    <a:pt x="162" y="96"/>
                  </a:lnTo>
                  <a:lnTo>
                    <a:pt x="160" y="96"/>
                  </a:lnTo>
                  <a:lnTo>
                    <a:pt x="160" y="98"/>
                  </a:lnTo>
                  <a:lnTo>
                    <a:pt x="160" y="98"/>
                  </a:lnTo>
                  <a:lnTo>
                    <a:pt x="158" y="98"/>
                  </a:lnTo>
                  <a:lnTo>
                    <a:pt x="154" y="100"/>
                  </a:lnTo>
                  <a:lnTo>
                    <a:pt x="154" y="102"/>
                  </a:lnTo>
                  <a:lnTo>
                    <a:pt x="152" y="102"/>
                  </a:lnTo>
                  <a:lnTo>
                    <a:pt x="150" y="102"/>
                  </a:lnTo>
                  <a:lnTo>
                    <a:pt x="150" y="104"/>
                  </a:lnTo>
                  <a:lnTo>
                    <a:pt x="150" y="104"/>
                  </a:lnTo>
                  <a:lnTo>
                    <a:pt x="150" y="104"/>
                  </a:lnTo>
                  <a:lnTo>
                    <a:pt x="150" y="106"/>
                  </a:lnTo>
                  <a:lnTo>
                    <a:pt x="150" y="108"/>
                  </a:lnTo>
                  <a:lnTo>
                    <a:pt x="148" y="110"/>
                  </a:lnTo>
                  <a:lnTo>
                    <a:pt x="148" y="112"/>
                  </a:lnTo>
                  <a:lnTo>
                    <a:pt x="148" y="114"/>
                  </a:lnTo>
                  <a:lnTo>
                    <a:pt x="148" y="114"/>
                  </a:lnTo>
                  <a:lnTo>
                    <a:pt x="148" y="116"/>
                  </a:lnTo>
                  <a:lnTo>
                    <a:pt x="148" y="116"/>
                  </a:lnTo>
                  <a:lnTo>
                    <a:pt x="146" y="116"/>
                  </a:lnTo>
                  <a:lnTo>
                    <a:pt x="146" y="118"/>
                  </a:lnTo>
                  <a:lnTo>
                    <a:pt x="144" y="118"/>
                  </a:lnTo>
                  <a:lnTo>
                    <a:pt x="142" y="118"/>
                  </a:lnTo>
                  <a:lnTo>
                    <a:pt x="140" y="118"/>
                  </a:lnTo>
                  <a:lnTo>
                    <a:pt x="136" y="118"/>
                  </a:lnTo>
                  <a:lnTo>
                    <a:pt x="134" y="120"/>
                  </a:lnTo>
                  <a:lnTo>
                    <a:pt x="134" y="120"/>
                  </a:lnTo>
                  <a:lnTo>
                    <a:pt x="132" y="120"/>
                  </a:lnTo>
                  <a:lnTo>
                    <a:pt x="130" y="120"/>
                  </a:lnTo>
                  <a:lnTo>
                    <a:pt x="128" y="122"/>
                  </a:lnTo>
                  <a:lnTo>
                    <a:pt x="126" y="124"/>
                  </a:lnTo>
                  <a:lnTo>
                    <a:pt x="124" y="126"/>
                  </a:lnTo>
                  <a:lnTo>
                    <a:pt x="122" y="130"/>
                  </a:lnTo>
                  <a:lnTo>
                    <a:pt x="120" y="132"/>
                  </a:lnTo>
                  <a:lnTo>
                    <a:pt x="122" y="128"/>
                  </a:lnTo>
                  <a:lnTo>
                    <a:pt x="122" y="122"/>
                  </a:lnTo>
                  <a:lnTo>
                    <a:pt x="124" y="118"/>
                  </a:lnTo>
                  <a:lnTo>
                    <a:pt x="124" y="112"/>
                  </a:lnTo>
                  <a:lnTo>
                    <a:pt x="126" y="110"/>
                  </a:lnTo>
                  <a:lnTo>
                    <a:pt x="126" y="106"/>
                  </a:lnTo>
                  <a:lnTo>
                    <a:pt x="126" y="104"/>
                  </a:lnTo>
                  <a:lnTo>
                    <a:pt x="126" y="102"/>
                  </a:lnTo>
                  <a:lnTo>
                    <a:pt x="126" y="100"/>
                  </a:lnTo>
                  <a:lnTo>
                    <a:pt x="126" y="100"/>
                  </a:lnTo>
                  <a:lnTo>
                    <a:pt x="124" y="98"/>
                  </a:lnTo>
                  <a:lnTo>
                    <a:pt x="124" y="98"/>
                  </a:lnTo>
                  <a:lnTo>
                    <a:pt x="124" y="96"/>
                  </a:lnTo>
                  <a:lnTo>
                    <a:pt x="122" y="96"/>
                  </a:lnTo>
                  <a:lnTo>
                    <a:pt x="122" y="96"/>
                  </a:lnTo>
                  <a:lnTo>
                    <a:pt x="118" y="94"/>
                  </a:lnTo>
                  <a:lnTo>
                    <a:pt x="116" y="92"/>
                  </a:lnTo>
                  <a:lnTo>
                    <a:pt x="110" y="90"/>
                  </a:lnTo>
                  <a:lnTo>
                    <a:pt x="106" y="90"/>
                  </a:lnTo>
                  <a:lnTo>
                    <a:pt x="104" y="88"/>
                  </a:lnTo>
                  <a:lnTo>
                    <a:pt x="102" y="86"/>
                  </a:lnTo>
                  <a:lnTo>
                    <a:pt x="100" y="84"/>
                  </a:lnTo>
                  <a:lnTo>
                    <a:pt x="94" y="80"/>
                  </a:lnTo>
                  <a:lnTo>
                    <a:pt x="90" y="78"/>
                  </a:lnTo>
                  <a:lnTo>
                    <a:pt x="88" y="76"/>
                  </a:lnTo>
                  <a:lnTo>
                    <a:pt x="84" y="74"/>
                  </a:lnTo>
                  <a:lnTo>
                    <a:pt x="84" y="72"/>
                  </a:lnTo>
                  <a:lnTo>
                    <a:pt x="82" y="72"/>
                  </a:lnTo>
                  <a:lnTo>
                    <a:pt x="80" y="72"/>
                  </a:lnTo>
                  <a:lnTo>
                    <a:pt x="78" y="72"/>
                  </a:lnTo>
                  <a:lnTo>
                    <a:pt x="76" y="72"/>
                  </a:lnTo>
                  <a:lnTo>
                    <a:pt x="74" y="72"/>
                  </a:lnTo>
                  <a:lnTo>
                    <a:pt x="70" y="72"/>
                  </a:lnTo>
                  <a:lnTo>
                    <a:pt x="68" y="70"/>
                  </a:lnTo>
                  <a:lnTo>
                    <a:pt x="66" y="70"/>
                  </a:lnTo>
                  <a:lnTo>
                    <a:pt x="62" y="70"/>
                  </a:lnTo>
                  <a:lnTo>
                    <a:pt x="60" y="70"/>
                  </a:lnTo>
                  <a:lnTo>
                    <a:pt x="52" y="66"/>
                  </a:lnTo>
                  <a:lnTo>
                    <a:pt x="50" y="66"/>
                  </a:lnTo>
                  <a:lnTo>
                    <a:pt x="48" y="66"/>
                  </a:lnTo>
                  <a:lnTo>
                    <a:pt x="46" y="66"/>
                  </a:lnTo>
                  <a:lnTo>
                    <a:pt x="44" y="66"/>
                  </a:lnTo>
                  <a:lnTo>
                    <a:pt x="42" y="66"/>
                  </a:lnTo>
                  <a:lnTo>
                    <a:pt x="42" y="66"/>
                  </a:lnTo>
                  <a:lnTo>
                    <a:pt x="40" y="66"/>
                  </a:lnTo>
                  <a:lnTo>
                    <a:pt x="40" y="66"/>
                  </a:lnTo>
                  <a:lnTo>
                    <a:pt x="40" y="66"/>
                  </a:lnTo>
                  <a:lnTo>
                    <a:pt x="38" y="68"/>
                  </a:lnTo>
                  <a:lnTo>
                    <a:pt x="38" y="68"/>
                  </a:lnTo>
                  <a:lnTo>
                    <a:pt x="38" y="70"/>
                  </a:lnTo>
                  <a:lnTo>
                    <a:pt x="36" y="72"/>
                  </a:lnTo>
                  <a:lnTo>
                    <a:pt x="36" y="74"/>
                  </a:lnTo>
                  <a:lnTo>
                    <a:pt x="36" y="76"/>
                  </a:lnTo>
                  <a:lnTo>
                    <a:pt x="34" y="78"/>
                  </a:lnTo>
                  <a:lnTo>
                    <a:pt x="34" y="78"/>
                  </a:lnTo>
                  <a:lnTo>
                    <a:pt x="34" y="78"/>
                  </a:lnTo>
                  <a:lnTo>
                    <a:pt x="34" y="78"/>
                  </a:lnTo>
                  <a:lnTo>
                    <a:pt x="32" y="80"/>
                  </a:lnTo>
                  <a:lnTo>
                    <a:pt x="30" y="80"/>
                  </a:lnTo>
                  <a:lnTo>
                    <a:pt x="28" y="82"/>
                  </a:lnTo>
                  <a:lnTo>
                    <a:pt x="26" y="82"/>
                  </a:lnTo>
                  <a:lnTo>
                    <a:pt x="20" y="84"/>
                  </a:lnTo>
                  <a:lnTo>
                    <a:pt x="18" y="84"/>
                  </a:lnTo>
                  <a:lnTo>
                    <a:pt x="16" y="66"/>
                  </a:lnTo>
                  <a:lnTo>
                    <a:pt x="16" y="60"/>
                  </a:lnTo>
                  <a:lnTo>
                    <a:pt x="16" y="58"/>
                  </a:lnTo>
                  <a:lnTo>
                    <a:pt x="16" y="56"/>
                  </a:lnTo>
                  <a:lnTo>
                    <a:pt x="14" y="54"/>
                  </a:lnTo>
                  <a:lnTo>
                    <a:pt x="14" y="52"/>
                  </a:lnTo>
                  <a:lnTo>
                    <a:pt x="12" y="50"/>
                  </a:lnTo>
                  <a:lnTo>
                    <a:pt x="12" y="48"/>
                  </a:lnTo>
                  <a:lnTo>
                    <a:pt x="12" y="46"/>
                  </a:lnTo>
                  <a:lnTo>
                    <a:pt x="10" y="44"/>
                  </a:lnTo>
                  <a:lnTo>
                    <a:pt x="10" y="40"/>
                  </a:lnTo>
                  <a:lnTo>
                    <a:pt x="10" y="38"/>
                  </a:lnTo>
                  <a:lnTo>
                    <a:pt x="10" y="36"/>
                  </a:lnTo>
                  <a:lnTo>
                    <a:pt x="10" y="34"/>
                  </a:lnTo>
                  <a:lnTo>
                    <a:pt x="8" y="32"/>
                  </a:lnTo>
                  <a:lnTo>
                    <a:pt x="8" y="32"/>
                  </a:lnTo>
                  <a:lnTo>
                    <a:pt x="8" y="30"/>
                  </a:lnTo>
                  <a:lnTo>
                    <a:pt x="6" y="28"/>
                  </a:lnTo>
                  <a:lnTo>
                    <a:pt x="4" y="28"/>
                  </a:lnTo>
                  <a:lnTo>
                    <a:pt x="4" y="26"/>
                  </a:lnTo>
                  <a:lnTo>
                    <a:pt x="2" y="26"/>
                  </a:lnTo>
                  <a:lnTo>
                    <a:pt x="2" y="26"/>
                  </a:lnTo>
                  <a:lnTo>
                    <a:pt x="2" y="26"/>
                  </a:lnTo>
                  <a:lnTo>
                    <a:pt x="2" y="26"/>
                  </a:lnTo>
                  <a:lnTo>
                    <a:pt x="2" y="24"/>
                  </a:lnTo>
                  <a:lnTo>
                    <a:pt x="4" y="24"/>
                  </a:lnTo>
                  <a:lnTo>
                    <a:pt x="4" y="24"/>
                  </a:lnTo>
                  <a:lnTo>
                    <a:pt x="6" y="22"/>
                  </a:lnTo>
                  <a:lnTo>
                    <a:pt x="6" y="22"/>
                  </a:lnTo>
                  <a:lnTo>
                    <a:pt x="6" y="20"/>
                  </a:lnTo>
                  <a:lnTo>
                    <a:pt x="8" y="20"/>
                  </a:lnTo>
                  <a:lnTo>
                    <a:pt x="8" y="20"/>
                  </a:lnTo>
                  <a:lnTo>
                    <a:pt x="8" y="20"/>
                  </a:lnTo>
                  <a:lnTo>
                    <a:pt x="8" y="18"/>
                  </a:lnTo>
                  <a:lnTo>
                    <a:pt x="8" y="18"/>
                  </a:lnTo>
                  <a:lnTo>
                    <a:pt x="6" y="18"/>
                  </a:lnTo>
                  <a:lnTo>
                    <a:pt x="6" y="18"/>
                  </a:lnTo>
                  <a:lnTo>
                    <a:pt x="4" y="16"/>
                  </a:lnTo>
                  <a:lnTo>
                    <a:pt x="2" y="16"/>
                  </a:lnTo>
                  <a:lnTo>
                    <a:pt x="0" y="14"/>
                  </a:lnTo>
                  <a:lnTo>
                    <a:pt x="0" y="14"/>
                  </a:lnTo>
                  <a:lnTo>
                    <a:pt x="0" y="14"/>
                  </a:lnTo>
                  <a:lnTo>
                    <a:pt x="0" y="14"/>
                  </a:lnTo>
                  <a:lnTo>
                    <a:pt x="0" y="12"/>
                  </a:lnTo>
                  <a:lnTo>
                    <a:pt x="0" y="10"/>
                  </a:lnTo>
                  <a:lnTo>
                    <a:pt x="0" y="8"/>
                  </a:lnTo>
                  <a:lnTo>
                    <a:pt x="0" y="6"/>
                  </a:lnTo>
                  <a:lnTo>
                    <a:pt x="0" y="6"/>
                  </a:lnTo>
                  <a:lnTo>
                    <a:pt x="0" y="4"/>
                  </a:lnTo>
                  <a:lnTo>
                    <a:pt x="0" y="4"/>
                  </a:lnTo>
                  <a:lnTo>
                    <a:pt x="0" y="4"/>
                  </a:lnTo>
                  <a:lnTo>
                    <a:pt x="2" y="4"/>
                  </a:lnTo>
                  <a:lnTo>
                    <a:pt x="2" y="4"/>
                  </a:lnTo>
                  <a:lnTo>
                    <a:pt x="2" y="4"/>
                  </a:lnTo>
                  <a:lnTo>
                    <a:pt x="4" y="4"/>
                  </a:lnTo>
                  <a:lnTo>
                    <a:pt x="4" y="4"/>
                  </a:lnTo>
                  <a:lnTo>
                    <a:pt x="6" y="6"/>
                  </a:lnTo>
                  <a:lnTo>
                    <a:pt x="6" y="6"/>
                  </a:lnTo>
                  <a:lnTo>
                    <a:pt x="6" y="8"/>
                  </a:lnTo>
                  <a:lnTo>
                    <a:pt x="8" y="10"/>
                  </a:lnTo>
                  <a:lnTo>
                    <a:pt x="10" y="14"/>
                  </a:lnTo>
                  <a:lnTo>
                    <a:pt x="12" y="16"/>
                  </a:lnTo>
                  <a:lnTo>
                    <a:pt x="12" y="16"/>
                  </a:lnTo>
                  <a:lnTo>
                    <a:pt x="14" y="18"/>
                  </a:lnTo>
                  <a:lnTo>
                    <a:pt x="14" y="18"/>
                  </a:lnTo>
                  <a:lnTo>
                    <a:pt x="16" y="18"/>
                  </a:lnTo>
                  <a:lnTo>
                    <a:pt x="16" y="18"/>
                  </a:lnTo>
                  <a:lnTo>
                    <a:pt x="16" y="18"/>
                  </a:lnTo>
                  <a:lnTo>
                    <a:pt x="18" y="18"/>
                  </a:lnTo>
                  <a:lnTo>
                    <a:pt x="18" y="18"/>
                  </a:lnTo>
                  <a:lnTo>
                    <a:pt x="18" y="18"/>
                  </a:lnTo>
                  <a:lnTo>
                    <a:pt x="20" y="16"/>
                  </a:lnTo>
                  <a:lnTo>
                    <a:pt x="20" y="14"/>
                  </a:lnTo>
                  <a:lnTo>
                    <a:pt x="22" y="12"/>
                  </a:lnTo>
                  <a:lnTo>
                    <a:pt x="22" y="10"/>
                  </a:lnTo>
                  <a:lnTo>
                    <a:pt x="24" y="8"/>
                  </a:lnTo>
                  <a:lnTo>
                    <a:pt x="24" y="6"/>
                  </a:lnTo>
                  <a:lnTo>
                    <a:pt x="26" y="6"/>
                  </a:lnTo>
                  <a:lnTo>
                    <a:pt x="30" y="4"/>
                  </a:lnTo>
                  <a:lnTo>
                    <a:pt x="32" y="2"/>
                  </a:lnTo>
                  <a:lnTo>
                    <a:pt x="34" y="2"/>
                  </a:lnTo>
                  <a:lnTo>
                    <a:pt x="36" y="0"/>
                  </a:lnTo>
                  <a:lnTo>
                    <a:pt x="38" y="0"/>
                  </a:lnTo>
                  <a:lnTo>
                    <a:pt x="38" y="0"/>
                  </a:lnTo>
                  <a:lnTo>
                    <a:pt x="40" y="0"/>
                  </a:lnTo>
                  <a:lnTo>
                    <a:pt x="42" y="2"/>
                  </a:lnTo>
                  <a:lnTo>
                    <a:pt x="42" y="2"/>
                  </a:lnTo>
                  <a:lnTo>
                    <a:pt x="44" y="2"/>
                  </a:lnTo>
                  <a:lnTo>
                    <a:pt x="46" y="2"/>
                  </a:lnTo>
                  <a:lnTo>
                    <a:pt x="48" y="4"/>
                  </a:lnTo>
                  <a:lnTo>
                    <a:pt x="48" y="4"/>
                  </a:lnTo>
                  <a:lnTo>
                    <a:pt x="50" y="6"/>
                  </a:lnTo>
                  <a:lnTo>
                    <a:pt x="50" y="6"/>
                  </a:lnTo>
                  <a:lnTo>
                    <a:pt x="50" y="6"/>
                  </a:lnTo>
                  <a:lnTo>
                    <a:pt x="50" y="8"/>
                  </a:lnTo>
                  <a:lnTo>
                    <a:pt x="50" y="8"/>
                  </a:lnTo>
                  <a:lnTo>
                    <a:pt x="50" y="10"/>
                  </a:lnTo>
                  <a:lnTo>
                    <a:pt x="50" y="12"/>
                  </a:lnTo>
                  <a:lnTo>
                    <a:pt x="50" y="14"/>
                  </a:lnTo>
                  <a:lnTo>
                    <a:pt x="50" y="14"/>
                  </a:lnTo>
                  <a:lnTo>
                    <a:pt x="50" y="14"/>
                  </a:lnTo>
                  <a:lnTo>
                    <a:pt x="50" y="14"/>
                  </a:lnTo>
                  <a:lnTo>
                    <a:pt x="50" y="16"/>
                  </a:lnTo>
                  <a:lnTo>
                    <a:pt x="50" y="16"/>
                  </a:lnTo>
                  <a:lnTo>
                    <a:pt x="52" y="16"/>
                  </a:lnTo>
                  <a:lnTo>
                    <a:pt x="54" y="18"/>
                  </a:lnTo>
                  <a:lnTo>
                    <a:pt x="58" y="18"/>
                  </a:lnTo>
                  <a:lnTo>
                    <a:pt x="62" y="18"/>
                  </a:lnTo>
                  <a:lnTo>
                    <a:pt x="62" y="20"/>
                  </a:lnTo>
                  <a:lnTo>
                    <a:pt x="66" y="20"/>
                  </a:lnTo>
                  <a:lnTo>
                    <a:pt x="68" y="22"/>
                  </a:lnTo>
                  <a:lnTo>
                    <a:pt x="70" y="22"/>
                  </a:lnTo>
                  <a:lnTo>
                    <a:pt x="74" y="24"/>
                  </a:lnTo>
                  <a:lnTo>
                    <a:pt x="76" y="24"/>
                  </a:lnTo>
                  <a:lnTo>
                    <a:pt x="78" y="26"/>
                  </a:lnTo>
                  <a:lnTo>
                    <a:pt x="80" y="26"/>
                  </a:lnTo>
                  <a:lnTo>
                    <a:pt x="80" y="26"/>
                  </a:lnTo>
                  <a:lnTo>
                    <a:pt x="82" y="24"/>
                  </a:lnTo>
                  <a:lnTo>
                    <a:pt x="82" y="24"/>
                  </a:lnTo>
                  <a:lnTo>
                    <a:pt x="82" y="24"/>
                  </a:lnTo>
                  <a:lnTo>
                    <a:pt x="82" y="24"/>
                  </a:lnTo>
                  <a:lnTo>
                    <a:pt x="82" y="22"/>
                  </a:lnTo>
                  <a:lnTo>
                    <a:pt x="82" y="22"/>
                  </a:lnTo>
                  <a:lnTo>
                    <a:pt x="82" y="20"/>
                  </a:lnTo>
                  <a:lnTo>
                    <a:pt x="82" y="18"/>
                  </a:lnTo>
                  <a:lnTo>
                    <a:pt x="82" y="16"/>
                  </a:lnTo>
                  <a:lnTo>
                    <a:pt x="82" y="14"/>
                  </a:lnTo>
                  <a:lnTo>
                    <a:pt x="84" y="14"/>
                  </a:lnTo>
                  <a:lnTo>
                    <a:pt x="84" y="14"/>
                  </a:lnTo>
                  <a:lnTo>
                    <a:pt x="84" y="14"/>
                  </a:lnTo>
                  <a:lnTo>
                    <a:pt x="86" y="12"/>
                  </a:lnTo>
                  <a:lnTo>
                    <a:pt x="86" y="12"/>
                  </a:lnTo>
                  <a:lnTo>
                    <a:pt x="88" y="12"/>
                  </a:lnTo>
                  <a:lnTo>
                    <a:pt x="90" y="12"/>
                  </a:lnTo>
                  <a:lnTo>
                    <a:pt x="92" y="12"/>
                  </a:lnTo>
                  <a:lnTo>
                    <a:pt x="94" y="12"/>
                  </a:lnTo>
                  <a:lnTo>
                    <a:pt x="94" y="10"/>
                  </a:lnTo>
                  <a:lnTo>
                    <a:pt x="96" y="10"/>
                  </a:lnTo>
                  <a:lnTo>
                    <a:pt x="98" y="8"/>
                  </a:lnTo>
                  <a:lnTo>
                    <a:pt x="100" y="8"/>
                  </a:lnTo>
                  <a:lnTo>
                    <a:pt x="100" y="6"/>
                  </a:lnTo>
                  <a:lnTo>
                    <a:pt x="102" y="6"/>
                  </a:lnTo>
                  <a:lnTo>
                    <a:pt x="102" y="6"/>
                  </a:lnTo>
                  <a:lnTo>
                    <a:pt x="102" y="6"/>
                  </a:lnTo>
                  <a:lnTo>
                    <a:pt x="104" y="6"/>
                  </a:lnTo>
                  <a:lnTo>
                    <a:pt x="104" y="8"/>
                  </a:lnTo>
                  <a:lnTo>
                    <a:pt x="104" y="8"/>
                  </a:lnTo>
                  <a:lnTo>
                    <a:pt x="106" y="10"/>
                  </a:lnTo>
                  <a:lnTo>
                    <a:pt x="106" y="10"/>
                  </a:lnTo>
                  <a:lnTo>
                    <a:pt x="106" y="14"/>
                  </a:lnTo>
                  <a:lnTo>
                    <a:pt x="106" y="14"/>
                  </a:lnTo>
                  <a:lnTo>
                    <a:pt x="108" y="14"/>
                  </a:lnTo>
                  <a:lnTo>
                    <a:pt x="108" y="16"/>
                  </a:lnTo>
                  <a:lnTo>
                    <a:pt x="110" y="16"/>
                  </a:lnTo>
                  <a:lnTo>
                    <a:pt x="112" y="18"/>
                  </a:lnTo>
                  <a:lnTo>
                    <a:pt x="112" y="18"/>
                  </a:lnTo>
                  <a:lnTo>
                    <a:pt x="114" y="20"/>
                  </a:lnTo>
                  <a:lnTo>
                    <a:pt x="114" y="20"/>
                  </a:lnTo>
                  <a:lnTo>
                    <a:pt x="114" y="20"/>
                  </a:lnTo>
                  <a:lnTo>
                    <a:pt x="114" y="20"/>
                  </a:lnTo>
                  <a:lnTo>
                    <a:pt x="114" y="22"/>
                  </a:lnTo>
                  <a:lnTo>
                    <a:pt x="114" y="22"/>
                  </a:lnTo>
                  <a:lnTo>
                    <a:pt x="114" y="22"/>
                  </a:lnTo>
                  <a:lnTo>
                    <a:pt x="114" y="24"/>
                  </a:lnTo>
                  <a:lnTo>
                    <a:pt x="112" y="24"/>
                  </a:lnTo>
                  <a:lnTo>
                    <a:pt x="112" y="26"/>
                  </a:lnTo>
                  <a:lnTo>
                    <a:pt x="112" y="26"/>
                  </a:lnTo>
                  <a:lnTo>
                    <a:pt x="112" y="28"/>
                  </a:lnTo>
                  <a:lnTo>
                    <a:pt x="112" y="28"/>
                  </a:lnTo>
                  <a:lnTo>
                    <a:pt x="112" y="28"/>
                  </a:lnTo>
                  <a:lnTo>
                    <a:pt x="112" y="28"/>
                  </a:lnTo>
                  <a:lnTo>
                    <a:pt x="112" y="30"/>
                  </a:lnTo>
                  <a:lnTo>
                    <a:pt x="112" y="30"/>
                  </a:lnTo>
                  <a:lnTo>
                    <a:pt x="114" y="30"/>
                  </a:lnTo>
                  <a:lnTo>
                    <a:pt x="116" y="30"/>
                  </a:lnTo>
                  <a:lnTo>
                    <a:pt x="120" y="30"/>
                  </a:lnTo>
                  <a:lnTo>
                    <a:pt x="122" y="30"/>
                  </a:lnTo>
                  <a:lnTo>
                    <a:pt x="124" y="30"/>
                  </a:lnTo>
                  <a:lnTo>
                    <a:pt x="126" y="30"/>
                  </a:lnTo>
                  <a:lnTo>
                    <a:pt x="128" y="30"/>
                  </a:lnTo>
                  <a:lnTo>
                    <a:pt x="130" y="30"/>
                  </a:lnTo>
                  <a:lnTo>
                    <a:pt x="132" y="32"/>
                  </a:lnTo>
                  <a:lnTo>
                    <a:pt x="134" y="32"/>
                  </a:lnTo>
                  <a:lnTo>
                    <a:pt x="136" y="32"/>
                  </a:lnTo>
                  <a:lnTo>
                    <a:pt x="136" y="32"/>
                  </a:lnTo>
                  <a:lnTo>
                    <a:pt x="138" y="34"/>
                  </a:lnTo>
                  <a:lnTo>
                    <a:pt x="138" y="34"/>
                  </a:lnTo>
                  <a:lnTo>
                    <a:pt x="138" y="34"/>
                  </a:lnTo>
                  <a:lnTo>
                    <a:pt x="138" y="36"/>
                  </a:lnTo>
                  <a:lnTo>
                    <a:pt x="138" y="36"/>
                  </a:lnTo>
                  <a:lnTo>
                    <a:pt x="138" y="38"/>
                  </a:lnTo>
                  <a:lnTo>
                    <a:pt x="136" y="38"/>
                  </a:lnTo>
                  <a:lnTo>
                    <a:pt x="136" y="40"/>
                  </a:lnTo>
                  <a:lnTo>
                    <a:pt x="136" y="42"/>
                  </a:lnTo>
                  <a:lnTo>
                    <a:pt x="134" y="44"/>
                  </a:lnTo>
                  <a:lnTo>
                    <a:pt x="134" y="46"/>
                  </a:lnTo>
                  <a:lnTo>
                    <a:pt x="134" y="46"/>
                  </a:lnTo>
                  <a:lnTo>
                    <a:pt x="134" y="46"/>
                  </a:lnTo>
                  <a:lnTo>
                    <a:pt x="134" y="48"/>
                  </a:lnTo>
                  <a:lnTo>
                    <a:pt x="136" y="50"/>
                  </a:lnTo>
                  <a:lnTo>
                    <a:pt x="138" y="52"/>
                  </a:lnTo>
                  <a:lnTo>
                    <a:pt x="140" y="54"/>
                  </a:lnTo>
                  <a:lnTo>
                    <a:pt x="142" y="56"/>
                  </a:lnTo>
                  <a:lnTo>
                    <a:pt x="144" y="60"/>
                  </a:lnTo>
                  <a:lnTo>
                    <a:pt x="146" y="62"/>
                  </a:lnTo>
                  <a:lnTo>
                    <a:pt x="148" y="64"/>
                  </a:lnTo>
                  <a:lnTo>
                    <a:pt x="150" y="66"/>
                  </a:lnTo>
                  <a:lnTo>
                    <a:pt x="154" y="66"/>
                  </a:lnTo>
                  <a:lnTo>
                    <a:pt x="156" y="68"/>
                  </a:lnTo>
                  <a:lnTo>
                    <a:pt x="158" y="70"/>
                  </a:lnTo>
                  <a:lnTo>
                    <a:pt x="162" y="72"/>
                  </a:lnTo>
                  <a:lnTo>
                    <a:pt x="164" y="72"/>
                  </a:lnTo>
                  <a:lnTo>
                    <a:pt x="166" y="72"/>
                  </a:lnTo>
                  <a:lnTo>
                    <a:pt x="168" y="72"/>
                  </a:lnTo>
                  <a:lnTo>
                    <a:pt x="168" y="72"/>
                  </a:lnTo>
                  <a:lnTo>
                    <a:pt x="168" y="72"/>
                  </a:lnTo>
                  <a:lnTo>
                    <a:pt x="170" y="72"/>
                  </a:lnTo>
                  <a:lnTo>
                    <a:pt x="172" y="72"/>
                  </a:lnTo>
                  <a:lnTo>
                    <a:pt x="172" y="70"/>
                  </a:lnTo>
                  <a:lnTo>
                    <a:pt x="174" y="68"/>
                  </a:lnTo>
                  <a:lnTo>
                    <a:pt x="176" y="68"/>
                  </a:lnTo>
                  <a:lnTo>
                    <a:pt x="176" y="68"/>
                  </a:lnTo>
                  <a:lnTo>
                    <a:pt x="176" y="68"/>
                  </a:lnTo>
                  <a:lnTo>
                    <a:pt x="178" y="68"/>
                  </a:lnTo>
                  <a:lnTo>
                    <a:pt x="178" y="68"/>
                  </a:lnTo>
                  <a:lnTo>
                    <a:pt x="180" y="68"/>
                  </a:lnTo>
                  <a:lnTo>
                    <a:pt x="180" y="70"/>
                  </a:lnTo>
                  <a:lnTo>
                    <a:pt x="182" y="70"/>
                  </a:lnTo>
                  <a:lnTo>
                    <a:pt x="182" y="70"/>
                  </a:lnTo>
                  <a:lnTo>
                    <a:pt x="184" y="72"/>
                  </a:lnTo>
                  <a:lnTo>
                    <a:pt x="184" y="72"/>
                  </a:lnTo>
                  <a:lnTo>
                    <a:pt x="184" y="72"/>
                  </a:lnTo>
                  <a:lnTo>
                    <a:pt x="184" y="72"/>
                  </a:lnTo>
                  <a:lnTo>
                    <a:pt x="184" y="74"/>
                  </a:lnTo>
                  <a:lnTo>
                    <a:pt x="184" y="76"/>
                  </a:lnTo>
                  <a:lnTo>
                    <a:pt x="184" y="78"/>
                  </a:lnTo>
                  <a:lnTo>
                    <a:pt x="184" y="80"/>
                  </a:lnTo>
                  <a:lnTo>
                    <a:pt x="182" y="8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79" name="Freeform 141"/>
            <p:cNvSpPr>
              <a:spLocks/>
            </p:cNvSpPr>
            <p:nvPr/>
          </p:nvSpPr>
          <p:spPr bwMode="auto">
            <a:xfrm>
              <a:off x="7728358" y="2739953"/>
              <a:ext cx="243755" cy="152857"/>
            </a:xfrm>
            <a:custGeom>
              <a:avLst/>
              <a:gdLst>
                <a:gd name="T0" fmla="*/ 32 w 118"/>
                <a:gd name="T1" fmla="*/ 16 h 74"/>
                <a:gd name="T2" fmla="*/ 28 w 118"/>
                <a:gd name="T3" fmla="*/ 24 h 74"/>
                <a:gd name="T4" fmla="*/ 22 w 118"/>
                <a:gd name="T5" fmla="*/ 32 h 74"/>
                <a:gd name="T6" fmla="*/ 16 w 118"/>
                <a:gd name="T7" fmla="*/ 40 h 74"/>
                <a:gd name="T8" fmla="*/ 6 w 118"/>
                <a:gd name="T9" fmla="*/ 58 h 74"/>
                <a:gd name="T10" fmla="*/ 6 w 118"/>
                <a:gd name="T11" fmla="*/ 66 h 74"/>
                <a:gd name="T12" fmla="*/ 12 w 118"/>
                <a:gd name="T13" fmla="*/ 64 h 74"/>
                <a:gd name="T14" fmla="*/ 24 w 118"/>
                <a:gd name="T15" fmla="*/ 62 h 74"/>
                <a:gd name="T16" fmla="*/ 30 w 118"/>
                <a:gd name="T17" fmla="*/ 60 h 74"/>
                <a:gd name="T18" fmla="*/ 32 w 118"/>
                <a:gd name="T19" fmla="*/ 58 h 74"/>
                <a:gd name="T20" fmla="*/ 34 w 118"/>
                <a:gd name="T21" fmla="*/ 54 h 74"/>
                <a:gd name="T22" fmla="*/ 36 w 118"/>
                <a:gd name="T23" fmla="*/ 48 h 74"/>
                <a:gd name="T24" fmla="*/ 38 w 118"/>
                <a:gd name="T25" fmla="*/ 48 h 74"/>
                <a:gd name="T26" fmla="*/ 40 w 118"/>
                <a:gd name="T27" fmla="*/ 46 h 74"/>
                <a:gd name="T28" fmla="*/ 42 w 118"/>
                <a:gd name="T29" fmla="*/ 46 h 74"/>
                <a:gd name="T30" fmla="*/ 46 w 118"/>
                <a:gd name="T31" fmla="*/ 48 h 74"/>
                <a:gd name="T32" fmla="*/ 48 w 118"/>
                <a:gd name="T33" fmla="*/ 50 h 74"/>
                <a:gd name="T34" fmla="*/ 50 w 118"/>
                <a:gd name="T35" fmla="*/ 58 h 74"/>
                <a:gd name="T36" fmla="*/ 52 w 118"/>
                <a:gd name="T37" fmla="*/ 64 h 74"/>
                <a:gd name="T38" fmla="*/ 54 w 118"/>
                <a:gd name="T39" fmla="*/ 66 h 74"/>
                <a:gd name="T40" fmla="*/ 58 w 118"/>
                <a:gd name="T41" fmla="*/ 70 h 74"/>
                <a:gd name="T42" fmla="*/ 64 w 118"/>
                <a:gd name="T43" fmla="*/ 72 h 74"/>
                <a:gd name="T44" fmla="*/ 88 w 118"/>
                <a:gd name="T45" fmla="*/ 74 h 74"/>
                <a:gd name="T46" fmla="*/ 100 w 118"/>
                <a:gd name="T47" fmla="*/ 72 h 74"/>
                <a:gd name="T48" fmla="*/ 102 w 118"/>
                <a:gd name="T49" fmla="*/ 64 h 74"/>
                <a:gd name="T50" fmla="*/ 100 w 118"/>
                <a:gd name="T51" fmla="*/ 62 h 74"/>
                <a:gd name="T52" fmla="*/ 100 w 118"/>
                <a:gd name="T53" fmla="*/ 62 h 74"/>
                <a:gd name="T54" fmla="*/ 98 w 118"/>
                <a:gd name="T55" fmla="*/ 64 h 74"/>
                <a:gd name="T56" fmla="*/ 96 w 118"/>
                <a:gd name="T57" fmla="*/ 64 h 74"/>
                <a:gd name="T58" fmla="*/ 88 w 118"/>
                <a:gd name="T59" fmla="*/ 60 h 74"/>
                <a:gd name="T60" fmla="*/ 84 w 118"/>
                <a:gd name="T61" fmla="*/ 56 h 74"/>
                <a:gd name="T62" fmla="*/ 82 w 118"/>
                <a:gd name="T63" fmla="*/ 52 h 74"/>
                <a:gd name="T64" fmla="*/ 82 w 118"/>
                <a:gd name="T65" fmla="*/ 48 h 74"/>
                <a:gd name="T66" fmla="*/ 82 w 118"/>
                <a:gd name="T67" fmla="*/ 38 h 74"/>
                <a:gd name="T68" fmla="*/ 84 w 118"/>
                <a:gd name="T69" fmla="*/ 30 h 74"/>
                <a:gd name="T70" fmla="*/ 88 w 118"/>
                <a:gd name="T71" fmla="*/ 26 h 74"/>
                <a:gd name="T72" fmla="*/ 94 w 118"/>
                <a:gd name="T73" fmla="*/ 22 h 74"/>
                <a:gd name="T74" fmla="*/ 96 w 118"/>
                <a:gd name="T75" fmla="*/ 22 h 74"/>
                <a:gd name="T76" fmla="*/ 100 w 118"/>
                <a:gd name="T77" fmla="*/ 24 h 74"/>
                <a:gd name="T78" fmla="*/ 106 w 118"/>
                <a:gd name="T79" fmla="*/ 26 h 74"/>
                <a:gd name="T80" fmla="*/ 116 w 118"/>
                <a:gd name="T81" fmla="*/ 34 h 74"/>
                <a:gd name="T82" fmla="*/ 116 w 118"/>
                <a:gd name="T83" fmla="*/ 26 h 74"/>
                <a:gd name="T84" fmla="*/ 112 w 118"/>
                <a:gd name="T85" fmla="*/ 12 h 74"/>
                <a:gd name="T86" fmla="*/ 108 w 118"/>
                <a:gd name="T87" fmla="*/ 4 h 74"/>
                <a:gd name="T88" fmla="*/ 106 w 118"/>
                <a:gd name="T89" fmla="*/ 2 h 74"/>
                <a:gd name="T90" fmla="*/ 104 w 118"/>
                <a:gd name="T91" fmla="*/ 0 h 74"/>
                <a:gd name="T92" fmla="*/ 100 w 118"/>
                <a:gd name="T93" fmla="*/ 0 h 74"/>
                <a:gd name="T94" fmla="*/ 98 w 118"/>
                <a:gd name="T95" fmla="*/ 2 h 74"/>
                <a:gd name="T96" fmla="*/ 88 w 118"/>
                <a:gd name="T97" fmla="*/ 10 h 74"/>
                <a:gd name="T98" fmla="*/ 86 w 118"/>
                <a:gd name="T99" fmla="*/ 12 h 74"/>
                <a:gd name="T100" fmla="*/ 76 w 118"/>
                <a:gd name="T101" fmla="*/ 14 h 74"/>
                <a:gd name="T102" fmla="*/ 68 w 118"/>
                <a:gd name="T103" fmla="*/ 14 h 74"/>
                <a:gd name="T104" fmla="*/ 50 w 118"/>
                <a:gd name="T105"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8" h="74">
                  <a:moveTo>
                    <a:pt x="36" y="8"/>
                  </a:moveTo>
                  <a:lnTo>
                    <a:pt x="36" y="8"/>
                  </a:lnTo>
                  <a:lnTo>
                    <a:pt x="32" y="16"/>
                  </a:lnTo>
                  <a:lnTo>
                    <a:pt x="30" y="20"/>
                  </a:lnTo>
                  <a:lnTo>
                    <a:pt x="28" y="22"/>
                  </a:lnTo>
                  <a:lnTo>
                    <a:pt x="28" y="24"/>
                  </a:lnTo>
                  <a:lnTo>
                    <a:pt x="26" y="26"/>
                  </a:lnTo>
                  <a:lnTo>
                    <a:pt x="24" y="28"/>
                  </a:lnTo>
                  <a:lnTo>
                    <a:pt x="22" y="32"/>
                  </a:lnTo>
                  <a:lnTo>
                    <a:pt x="18" y="38"/>
                  </a:lnTo>
                  <a:lnTo>
                    <a:pt x="16" y="38"/>
                  </a:lnTo>
                  <a:lnTo>
                    <a:pt x="16" y="40"/>
                  </a:lnTo>
                  <a:lnTo>
                    <a:pt x="14" y="44"/>
                  </a:lnTo>
                  <a:lnTo>
                    <a:pt x="12" y="48"/>
                  </a:lnTo>
                  <a:lnTo>
                    <a:pt x="6" y="58"/>
                  </a:lnTo>
                  <a:lnTo>
                    <a:pt x="0" y="70"/>
                  </a:lnTo>
                  <a:lnTo>
                    <a:pt x="4" y="68"/>
                  </a:lnTo>
                  <a:lnTo>
                    <a:pt x="6" y="66"/>
                  </a:lnTo>
                  <a:lnTo>
                    <a:pt x="10" y="64"/>
                  </a:lnTo>
                  <a:lnTo>
                    <a:pt x="10" y="64"/>
                  </a:lnTo>
                  <a:lnTo>
                    <a:pt x="12" y="64"/>
                  </a:lnTo>
                  <a:lnTo>
                    <a:pt x="14" y="64"/>
                  </a:lnTo>
                  <a:lnTo>
                    <a:pt x="20" y="62"/>
                  </a:lnTo>
                  <a:lnTo>
                    <a:pt x="24" y="62"/>
                  </a:lnTo>
                  <a:lnTo>
                    <a:pt x="28" y="62"/>
                  </a:lnTo>
                  <a:lnTo>
                    <a:pt x="28" y="60"/>
                  </a:lnTo>
                  <a:lnTo>
                    <a:pt x="30" y="60"/>
                  </a:lnTo>
                  <a:lnTo>
                    <a:pt x="30" y="60"/>
                  </a:lnTo>
                  <a:lnTo>
                    <a:pt x="32" y="60"/>
                  </a:lnTo>
                  <a:lnTo>
                    <a:pt x="32" y="58"/>
                  </a:lnTo>
                  <a:lnTo>
                    <a:pt x="32" y="58"/>
                  </a:lnTo>
                  <a:lnTo>
                    <a:pt x="34" y="56"/>
                  </a:lnTo>
                  <a:lnTo>
                    <a:pt x="34" y="54"/>
                  </a:lnTo>
                  <a:lnTo>
                    <a:pt x="34" y="52"/>
                  </a:lnTo>
                  <a:lnTo>
                    <a:pt x="36" y="50"/>
                  </a:lnTo>
                  <a:lnTo>
                    <a:pt x="36" y="48"/>
                  </a:lnTo>
                  <a:lnTo>
                    <a:pt x="36" y="48"/>
                  </a:lnTo>
                  <a:lnTo>
                    <a:pt x="36" y="48"/>
                  </a:lnTo>
                  <a:lnTo>
                    <a:pt x="38" y="48"/>
                  </a:lnTo>
                  <a:lnTo>
                    <a:pt x="38" y="46"/>
                  </a:lnTo>
                  <a:lnTo>
                    <a:pt x="38" y="46"/>
                  </a:lnTo>
                  <a:lnTo>
                    <a:pt x="40" y="46"/>
                  </a:lnTo>
                  <a:lnTo>
                    <a:pt x="40" y="46"/>
                  </a:lnTo>
                  <a:lnTo>
                    <a:pt x="42" y="46"/>
                  </a:lnTo>
                  <a:lnTo>
                    <a:pt x="42" y="46"/>
                  </a:lnTo>
                  <a:lnTo>
                    <a:pt x="44" y="48"/>
                  </a:lnTo>
                  <a:lnTo>
                    <a:pt x="44" y="48"/>
                  </a:lnTo>
                  <a:lnTo>
                    <a:pt x="46" y="48"/>
                  </a:lnTo>
                  <a:lnTo>
                    <a:pt x="46" y="48"/>
                  </a:lnTo>
                  <a:lnTo>
                    <a:pt x="46" y="50"/>
                  </a:lnTo>
                  <a:lnTo>
                    <a:pt x="48" y="50"/>
                  </a:lnTo>
                  <a:lnTo>
                    <a:pt x="48" y="52"/>
                  </a:lnTo>
                  <a:lnTo>
                    <a:pt x="48" y="54"/>
                  </a:lnTo>
                  <a:lnTo>
                    <a:pt x="50" y="58"/>
                  </a:lnTo>
                  <a:lnTo>
                    <a:pt x="50" y="60"/>
                  </a:lnTo>
                  <a:lnTo>
                    <a:pt x="52" y="62"/>
                  </a:lnTo>
                  <a:lnTo>
                    <a:pt x="52" y="64"/>
                  </a:lnTo>
                  <a:lnTo>
                    <a:pt x="52" y="66"/>
                  </a:lnTo>
                  <a:lnTo>
                    <a:pt x="52" y="66"/>
                  </a:lnTo>
                  <a:lnTo>
                    <a:pt x="54" y="66"/>
                  </a:lnTo>
                  <a:lnTo>
                    <a:pt x="54" y="68"/>
                  </a:lnTo>
                  <a:lnTo>
                    <a:pt x="56" y="70"/>
                  </a:lnTo>
                  <a:lnTo>
                    <a:pt x="58" y="70"/>
                  </a:lnTo>
                  <a:lnTo>
                    <a:pt x="60" y="70"/>
                  </a:lnTo>
                  <a:lnTo>
                    <a:pt x="62" y="72"/>
                  </a:lnTo>
                  <a:lnTo>
                    <a:pt x="64" y="72"/>
                  </a:lnTo>
                  <a:lnTo>
                    <a:pt x="68" y="74"/>
                  </a:lnTo>
                  <a:lnTo>
                    <a:pt x="76" y="74"/>
                  </a:lnTo>
                  <a:lnTo>
                    <a:pt x="88" y="74"/>
                  </a:lnTo>
                  <a:lnTo>
                    <a:pt x="100" y="74"/>
                  </a:lnTo>
                  <a:lnTo>
                    <a:pt x="100" y="72"/>
                  </a:lnTo>
                  <a:lnTo>
                    <a:pt x="100" y="72"/>
                  </a:lnTo>
                  <a:lnTo>
                    <a:pt x="102" y="68"/>
                  </a:lnTo>
                  <a:lnTo>
                    <a:pt x="102" y="66"/>
                  </a:lnTo>
                  <a:lnTo>
                    <a:pt x="102" y="64"/>
                  </a:lnTo>
                  <a:lnTo>
                    <a:pt x="102" y="64"/>
                  </a:lnTo>
                  <a:lnTo>
                    <a:pt x="100" y="62"/>
                  </a:lnTo>
                  <a:lnTo>
                    <a:pt x="100" y="62"/>
                  </a:lnTo>
                  <a:lnTo>
                    <a:pt x="100" y="62"/>
                  </a:lnTo>
                  <a:lnTo>
                    <a:pt x="100" y="62"/>
                  </a:lnTo>
                  <a:lnTo>
                    <a:pt x="100" y="62"/>
                  </a:lnTo>
                  <a:lnTo>
                    <a:pt x="98" y="62"/>
                  </a:lnTo>
                  <a:lnTo>
                    <a:pt x="98" y="64"/>
                  </a:lnTo>
                  <a:lnTo>
                    <a:pt x="98" y="64"/>
                  </a:lnTo>
                  <a:lnTo>
                    <a:pt x="98" y="64"/>
                  </a:lnTo>
                  <a:lnTo>
                    <a:pt x="96" y="64"/>
                  </a:lnTo>
                  <a:lnTo>
                    <a:pt x="96" y="64"/>
                  </a:lnTo>
                  <a:lnTo>
                    <a:pt x="94" y="62"/>
                  </a:lnTo>
                  <a:lnTo>
                    <a:pt x="92" y="62"/>
                  </a:lnTo>
                  <a:lnTo>
                    <a:pt x="88" y="60"/>
                  </a:lnTo>
                  <a:lnTo>
                    <a:pt x="86" y="58"/>
                  </a:lnTo>
                  <a:lnTo>
                    <a:pt x="84" y="56"/>
                  </a:lnTo>
                  <a:lnTo>
                    <a:pt x="84" y="56"/>
                  </a:lnTo>
                  <a:lnTo>
                    <a:pt x="82" y="54"/>
                  </a:lnTo>
                  <a:lnTo>
                    <a:pt x="82" y="54"/>
                  </a:lnTo>
                  <a:lnTo>
                    <a:pt x="82" y="52"/>
                  </a:lnTo>
                  <a:lnTo>
                    <a:pt x="82" y="52"/>
                  </a:lnTo>
                  <a:lnTo>
                    <a:pt x="82" y="50"/>
                  </a:lnTo>
                  <a:lnTo>
                    <a:pt x="82" y="48"/>
                  </a:lnTo>
                  <a:lnTo>
                    <a:pt x="82" y="46"/>
                  </a:lnTo>
                  <a:lnTo>
                    <a:pt x="82" y="42"/>
                  </a:lnTo>
                  <a:lnTo>
                    <a:pt x="82" y="38"/>
                  </a:lnTo>
                  <a:lnTo>
                    <a:pt x="82" y="36"/>
                  </a:lnTo>
                  <a:lnTo>
                    <a:pt x="84" y="32"/>
                  </a:lnTo>
                  <a:lnTo>
                    <a:pt x="84" y="30"/>
                  </a:lnTo>
                  <a:lnTo>
                    <a:pt x="86" y="30"/>
                  </a:lnTo>
                  <a:lnTo>
                    <a:pt x="86" y="28"/>
                  </a:lnTo>
                  <a:lnTo>
                    <a:pt x="88" y="26"/>
                  </a:lnTo>
                  <a:lnTo>
                    <a:pt x="90" y="26"/>
                  </a:lnTo>
                  <a:lnTo>
                    <a:pt x="92" y="24"/>
                  </a:lnTo>
                  <a:lnTo>
                    <a:pt x="94" y="22"/>
                  </a:lnTo>
                  <a:lnTo>
                    <a:pt x="94" y="22"/>
                  </a:lnTo>
                  <a:lnTo>
                    <a:pt x="96" y="22"/>
                  </a:lnTo>
                  <a:lnTo>
                    <a:pt x="96" y="22"/>
                  </a:lnTo>
                  <a:lnTo>
                    <a:pt x="98" y="22"/>
                  </a:lnTo>
                  <a:lnTo>
                    <a:pt x="98" y="22"/>
                  </a:lnTo>
                  <a:lnTo>
                    <a:pt x="100" y="24"/>
                  </a:lnTo>
                  <a:lnTo>
                    <a:pt x="102" y="24"/>
                  </a:lnTo>
                  <a:lnTo>
                    <a:pt x="104" y="26"/>
                  </a:lnTo>
                  <a:lnTo>
                    <a:pt x="106" y="26"/>
                  </a:lnTo>
                  <a:lnTo>
                    <a:pt x="110" y="28"/>
                  </a:lnTo>
                  <a:lnTo>
                    <a:pt x="112" y="32"/>
                  </a:lnTo>
                  <a:lnTo>
                    <a:pt x="116" y="34"/>
                  </a:lnTo>
                  <a:lnTo>
                    <a:pt x="118" y="36"/>
                  </a:lnTo>
                  <a:lnTo>
                    <a:pt x="116" y="30"/>
                  </a:lnTo>
                  <a:lnTo>
                    <a:pt x="116" y="26"/>
                  </a:lnTo>
                  <a:lnTo>
                    <a:pt x="114" y="18"/>
                  </a:lnTo>
                  <a:lnTo>
                    <a:pt x="114" y="16"/>
                  </a:lnTo>
                  <a:lnTo>
                    <a:pt x="112" y="12"/>
                  </a:lnTo>
                  <a:lnTo>
                    <a:pt x="110" y="10"/>
                  </a:lnTo>
                  <a:lnTo>
                    <a:pt x="110" y="6"/>
                  </a:lnTo>
                  <a:lnTo>
                    <a:pt x="108" y="4"/>
                  </a:lnTo>
                  <a:lnTo>
                    <a:pt x="108" y="2"/>
                  </a:lnTo>
                  <a:lnTo>
                    <a:pt x="106" y="2"/>
                  </a:lnTo>
                  <a:lnTo>
                    <a:pt x="106" y="2"/>
                  </a:lnTo>
                  <a:lnTo>
                    <a:pt x="106" y="0"/>
                  </a:lnTo>
                  <a:lnTo>
                    <a:pt x="104" y="0"/>
                  </a:lnTo>
                  <a:lnTo>
                    <a:pt x="104" y="0"/>
                  </a:lnTo>
                  <a:lnTo>
                    <a:pt x="102" y="0"/>
                  </a:lnTo>
                  <a:lnTo>
                    <a:pt x="102" y="0"/>
                  </a:lnTo>
                  <a:lnTo>
                    <a:pt x="100" y="0"/>
                  </a:lnTo>
                  <a:lnTo>
                    <a:pt x="100" y="0"/>
                  </a:lnTo>
                  <a:lnTo>
                    <a:pt x="98" y="2"/>
                  </a:lnTo>
                  <a:lnTo>
                    <a:pt x="98" y="2"/>
                  </a:lnTo>
                  <a:lnTo>
                    <a:pt x="96" y="4"/>
                  </a:lnTo>
                  <a:lnTo>
                    <a:pt x="90" y="8"/>
                  </a:lnTo>
                  <a:lnTo>
                    <a:pt x="88" y="10"/>
                  </a:lnTo>
                  <a:lnTo>
                    <a:pt x="88" y="12"/>
                  </a:lnTo>
                  <a:lnTo>
                    <a:pt x="86" y="12"/>
                  </a:lnTo>
                  <a:lnTo>
                    <a:pt x="86" y="12"/>
                  </a:lnTo>
                  <a:lnTo>
                    <a:pt x="84" y="12"/>
                  </a:lnTo>
                  <a:lnTo>
                    <a:pt x="80" y="14"/>
                  </a:lnTo>
                  <a:lnTo>
                    <a:pt x="76" y="14"/>
                  </a:lnTo>
                  <a:lnTo>
                    <a:pt x="72" y="14"/>
                  </a:lnTo>
                  <a:lnTo>
                    <a:pt x="70" y="14"/>
                  </a:lnTo>
                  <a:lnTo>
                    <a:pt x="68" y="14"/>
                  </a:lnTo>
                  <a:lnTo>
                    <a:pt x="62" y="14"/>
                  </a:lnTo>
                  <a:lnTo>
                    <a:pt x="56" y="12"/>
                  </a:lnTo>
                  <a:lnTo>
                    <a:pt x="50" y="10"/>
                  </a:lnTo>
                  <a:lnTo>
                    <a:pt x="40" y="10"/>
                  </a:lnTo>
                  <a:lnTo>
                    <a:pt x="36" y="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80" name="Freeform 142"/>
            <p:cNvSpPr>
              <a:spLocks/>
            </p:cNvSpPr>
            <p:nvPr/>
          </p:nvSpPr>
          <p:spPr bwMode="auto">
            <a:xfrm>
              <a:off x="7728358" y="2739953"/>
              <a:ext cx="243755" cy="152857"/>
            </a:xfrm>
            <a:custGeom>
              <a:avLst/>
              <a:gdLst>
                <a:gd name="T0" fmla="*/ 32 w 118"/>
                <a:gd name="T1" fmla="*/ 16 h 74"/>
                <a:gd name="T2" fmla="*/ 28 w 118"/>
                <a:gd name="T3" fmla="*/ 24 h 74"/>
                <a:gd name="T4" fmla="*/ 22 w 118"/>
                <a:gd name="T5" fmla="*/ 32 h 74"/>
                <a:gd name="T6" fmla="*/ 16 w 118"/>
                <a:gd name="T7" fmla="*/ 40 h 74"/>
                <a:gd name="T8" fmla="*/ 6 w 118"/>
                <a:gd name="T9" fmla="*/ 58 h 74"/>
                <a:gd name="T10" fmla="*/ 6 w 118"/>
                <a:gd name="T11" fmla="*/ 66 h 74"/>
                <a:gd name="T12" fmla="*/ 12 w 118"/>
                <a:gd name="T13" fmla="*/ 64 h 74"/>
                <a:gd name="T14" fmla="*/ 24 w 118"/>
                <a:gd name="T15" fmla="*/ 62 h 74"/>
                <a:gd name="T16" fmla="*/ 30 w 118"/>
                <a:gd name="T17" fmla="*/ 60 h 74"/>
                <a:gd name="T18" fmla="*/ 32 w 118"/>
                <a:gd name="T19" fmla="*/ 58 h 74"/>
                <a:gd name="T20" fmla="*/ 34 w 118"/>
                <a:gd name="T21" fmla="*/ 54 h 74"/>
                <a:gd name="T22" fmla="*/ 36 w 118"/>
                <a:gd name="T23" fmla="*/ 48 h 74"/>
                <a:gd name="T24" fmla="*/ 38 w 118"/>
                <a:gd name="T25" fmla="*/ 48 h 74"/>
                <a:gd name="T26" fmla="*/ 40 w 118"/>
                <a:gd name="T27" fmla="*/ 46 h 74"/>
                <a:gd name="T28" fmla="*/ 42 w 118"/>
                <a:gd name="T29" fmla="*/ 46 h 74"/>
                <a:gd name="T30" fmla="*/ 46 w 118"/>
                <a:gd name="T31" fmla="*/ 48 h 74"/>
                <a:gd name="T32" fmla="*/ 48 w 118"/>
                <a:gd name="T33" fmla="*/ 50 h 74"/>
                <a:gd name="T34" fmla="*/ 50 w 118"/>
                <a:gd name="T35" fmla="*/ 58 h 74"/>
                <a:gd name="T36" fmla="*/ 52 w 118"/>
                <a:gd name="T37" fmla="*/ 64 h 74"/>
                <a:gd name="T38" fmla="*/ 54 w 118"/>
                <a:gd name="T39" fmla="*/ 66 h 74"/>
                <a:gd name="T40" fmla="*/ 58 w 118"/>
                <a:gd name="T41" fmla="*/ 70 h 74"/>
                <a:gd name="T42" fmla="*/ 64 w 118"/>
                <a:gd name="T43" fmla="*/ 72 h 74"/>
                <a:gd name="T44" fmla="*/ 88 w 118"/>
                <a:gd name="T45" fmla="*/ 74 h 74"/>
                <a:gd name="T46" fmla="*/ 100 w 118"/>
                <a:gd name="T47" fmla="*/ 72 h 74"/>
                <a:gd name="T48" fmla="*/ 102 w 118"/>
                <a:gd name="T49" fmla="*/ 64 h 74"/>
                <a:gd name="T50" fmla="*/ 100 w 118"/>
                <a:gd name="T51" fmla="*/ 62 h 74"/>
                <a:gd name="T52" fmla="*/ 100 w 118"/>
                <a:gd name="T53" fmla="*/ 62 h 74"/>
                <a:gd name="T54" fmla="*/ 98 w 118"/>
                <a:gd name="T55" fmla="*/ 64 h 74"/>
                <a:gd name="T56" fmla="*/ 96 w 118"/>
                <a:gd name="T57" fmla="*/ 64 h 74"/>
                <a:gd name="T58" fmla="*/ 88 w 118"/>
                <a:gd name="T59" fmla="*/ 60 h 74"/>
                <a:gd name="T60" fmla="*/ 84 w 118"/>
                <a:gd name="T61" fmla="*/ 56 h 74"/>
                <a:gd name="T62" fmla="*/ 82 w 118"/>
                <a:gd name="T63" fmla="*/ 52 h 74"/>
                <a:gd name="T64" fmla="*/ 82 w 118"/>
                <a:gd name="T65" fmla="*/ 48 h 74"/>
                <a:gd name="T66" fmla="*/ 82 w 118"/>
                <a:gd name="T67" fmla="*/ 38 h 74"/>
                <a:gd name="T68" fmla="*/ 84 w 118"/>
                <a:gd name="T69" fmla="*/ 30 h 74"/>
                <a:gd name="T70" fmla="*/ 88 w 118"/>
                <a:gd name="T71" fmla="*/ 26 h 74"/>
                <a:gd name="T72" fmla="*/ 94 w 118"/>
                <a:gd name="T73" fmla="*/ 22 h 74"/>
                <a:gd name="T74" fmla="*/ 96 w 118"/>
                <a:gd name="T75" fmla="*/ 22 h 74"/>
                <a:gd name="T76" fmla="*/ 100 w 118"/>
                <a:gd name="T77" fmla="*/ 24 h 74"/>
                <a:gd name="T78" fmla="*/ 106 w 118"/>
                <a:gd name="T79" fmla="*/ 26 h 74"/>
                <a:gd name="T80" fmla="*/ 116 w 118"/>
                <a:gd name="T81" fmla="*/ 34 h 74"/>
                <a:gd name="T82" fmla="*/ 116 w 118"/>
                <a:gd name="T83" fmla="*/ 26 h 74"/>
                <a:gd name="T84" fmla="*/ 112 w 118"/>
                <a:gd name="T85" fmla="*/ 12 h 74"/>
                <a:gd name="T86" fmla="*/ 108 w 118"/>
                <a:gd name="T87" fmla="*/ 4 h 74"/>
                <a:gd name="T88" fmla="*/ 106 w 118"/>
                <a:gd name="T89" fmla="*/ 2 h 74"/>
                <a:gd name="T90" fmla="*/ 104 w 118"/>
                <a:gd name="T91" fmla="*/ 0 h 74"/>
                <a:gd name="T92" fmla="*/ 100 w 118"/>
                <a:gd name="T93" fmla="*/ 0 h 74"/>
                <a:gd name="T94" fmla="*/ 98 w 118"/>
                <a:gd name="T95" fmla="*/ 2 h 74"/>
                <a:gd name="T96" fmla="*/ 88 w 118"/>
                <a:gd name="T97" fmla="*/ 10 h 74"/>
                <a:gd name="T98" fmla="*/ 86 w 118"/>
                <a:gd name="T99" fmla="*/ 12 h 74"/>
                <a:gd name="T100" fmla="*/ 76 w 118"/>
                <a:gd name="T101" fmla="*/ 14 h 74"/>
                <a:gd name="T102" fmla="*/ 68 w 118"/>
                <a:gd name="T103" fmla="*/ 14 h 74"/>
                <a:gd name="T104" fmla="*/ 50 w 118"/>
                <a:gd name="T105"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8" h="74">
                  <a:moveTo>
                    <a:pt x="36" y="8"/>
                  </a:moveTo>
                  <a:lnTo>
                    <a:pt x="36" y="8"/>
                  </a:lnTo>
                  <a:lnTo>
                    <a:pt x="32" y="16"/>
                  </a:lnTo>
                  <a:lnTo>
                    <a:pt x="30" y="20"/>
                  </a:lnTo>
                  <a:lnTo>
                    <a:pt x="28" y="22"/>
                  </a:lnTo>
                  <a:lnTo>
                    <a:pt x="28" y="24"/>
                  </a:lnTo>
                  <a:lnTo>
                    <a:pt x="26" y="26"/>
                  </a:lnTo>
                  <a:lnTo>
                    <a:pt x="24" y="28"/>
                  </a:lnTo>
                  <a:lnTo>
                    <a:pt x="22" y="32"/>
                  </a:lnTo>
                  <a:lnTo>
                    <a:pt x="18" y="38"/>
                  </a:lnTo>
                  <a:lnTo>
                    <a:pt x="16" y="38"/>
                  </a:lnTo>
                  <a:lnTo>
                    <a:pt x="16" y="40"/>
                  </a:lnTo>
                  <a:lnTo>
                    <a:pt x="14" y="44"/>
                  </a:lnTo>
                  <a:lnTo>
                    <a:pt x="12" y="48"/>
                  </a:lnTo>
                  <a:lnTo>
                    <a:pt x="6" y="58"/>
                  </a:lnTo>
                  <a:lnTo>
                    <a:pt x="0" y="70"/>
                  </a:lnTo>
                  <a:lnTo>
                    <a:pt x="4" y="68"/>
                  </a:lnTo>
                  <a:lnTo>
                    <a:pt x="6" y="66"/>
                  </a:lnTo>
                  <a:lnTo>
                    <a:pt x="10" y="64"/>
                  </a:lnTo>
                  <a:lnTo>
                    <a:pt x="10" y="64"/>
                  </a:lnTo>
                  <a:lnTo>
                    <a:pt x="12" y="64"/>
                  </a:lnTo>
                  <a:lnTo>
                    <a:pt x="14" y="64"/>
                  </a:lnTo>
                  <a:lnTo>
                    <a:pt x="20" y="62"/>
                  </a:lnTo>
                  <a:lnTo>
                    <a:pt x="24" y="62"/>
                  </a:lnTo>
                  <a:lnTo>
                    <a:pt x="28" y="62"/>
                  </a:lnTo>
                  <a:lnTo>
                    <a:pt x="28" y="60"/>
                  </a:lnTo>
                  <a:lnTo>
                    <a:pt x="30" y="60"/>
                  </a:lnTo>
                  <a:lnTo>
                    <a:pt x="30" y="60"/>
                  </a:lnTo>
                  <a:lnTo>
                    <a:pt x="32" y="60"/>
                  </a:lnTo>
                  <a:lnTo>
                    <a:pt x="32" y="58"/>
                  </a:lnTo>
                  <a:lnTo>
                    <a:pt x="32" y="58"/>
                  </a:lnTo>
                  <a:lnTo>
                    <a:pt x="34" y="56"/>
                  </a:lnTo>
                  <a:lnTo>
                    <a:pt x="34" y="54"/>
                  </a:lnTo>
                  <a:lnTo>
                    <a:pt x="34" y="52"/>
                  </a:lnTo>
                  <a:lnTo>
                    <a:pt x="36" y="50"/>
                  </a:lnTo>
                  <a:lnTo>
                    <a:pt x="36" y="48"/>
                  </a:lnTo>
                  <a:lnTo>
                    <a:pt x="36" y="48"/>
                  </a:lnTo>
                  <a:lnTo>
                    <a:pt x="36" y="48"/>
                  </a:lnTo>
                  <a:lnTo>
                    <a:pt x="38" y="48"/>
                  </a:lnTo>
                  <a:lnTo>
                    <a:pt x="38" y="46"/>
                  </a:lnTo>
                  <a:lnTo>
                    <a:pt x="38" y="46"/>
                  </a:lnTo>
                  <a:lnTo>
                    <a:pt x="40" y="46"/>
                  </a:lnTo>
                  <a:lnTo>
                    <a:pt x="40" y="46"/>
                  </a:lnTo>
                  <a:lnTo>
                    <a:pt x="42" y="46"/>
                  </a:lnTo>
                  <a:lnTo>
                    <a:pt x="42" y="46"/>
                  </a:lnTo>
                  <a:lnTo>
                    <a:pt x="44" y="48"/>
                  </a:lnTo>
                  <a:lnTo>
                    <a:pt x="44" y="48"/>
                  </a:lnTo>
                  <a:lnTo>
                    <a:pt x="46" y="48"/>
                  </a:lnTo>
                  <a:lnTo>
                    <a:pt x="46" y="48"/>
                  </a:lnTo>
                  <a:lnTo>
                    <a:pt x="46" y="50"/>
                  </a:lnTo>
                  <a:lnTo>
                    <a:pt x="48" y="50"/>
                  </a:lnTo>
                  <a:lnTo>
                    <a:pt x="48" y="52"/>
                  </a:lnTo>
                  <a:lnTo>
                    <a:pt x="48" y="54"/>
                  </a:lnTo>
                  <a:lnTo>
                    <a:pt x="50" y="58"/>
                  </a:lnTo>
                  <a:lnTo>
                    <a:pt x="50" y="60"/>
                  </a:lnTo>
                  <a:lnTo>
                    <a:pt x="52" y="62"/>
                  </a:lnTo>
                  <a:lnTo>
                    <a:pt x="52" y="64"/>
                  </a:lnTo>
                  <a:lnTo>
                    <a:pt x="52" y="66"/>
                  </a:lnTo>
                  <a:lnTo>
                    <a:pt x="52" y="66"/>
                  </a:lnTo>
                  <a:lnTo>
                    <a:pt x="54" y="66"/>
                  </a:lnTo>
                  <a:lnTo>
                    <a:pt x="54" y="68"/>
                  </a:lnTo>
                  <a:lnTo>
                    <a:pt x="56" y="70"/>
                  </a:lnTo>
                  <a:lnTo>
                    <a:pt x="58" y="70"/>
                  </a:lnTo>
                  <a:lnTo>
                    <a:pt x="60" y="70"/>
                  </a:lnTo>
                  <a:lnTo>
                    <a:pt x="62" y="72"/>
                  </a:lnTo>
                  <a:lnTo>
                    <a:pt x="64" y="72"/>
                  </a:lnTo>
                  <a:lnTo>
                    <a:pt x="68" y="74"/>
                  </a:lnTo>
                  <a:lnTo>
                    <a:pt x="76" y="74"/>
                  </a:lnTo>
                  <a:lnTo>
                    <a:pt x="88" y="74"/>
                  </a:lnTo>
                  <a:lnTo>
                    <a:pt x="100" y="74"/>
                  </a:lnTo>
                  <a:lnTo>
                    <a:pt x="100" y="72"/>
                  </a:lnTo>
                  <a:lnTo>
                    <a:pt x="100" y="72"/>
                  </a:lnTo>
                  <a:lnTo>
                    <a:pt x="102" y="68"/>
                  </a:lnTo>
                  <a:lnTo>
                    <a:pt x="102" y="66"/>
                  </a:lnTo>
                  <a:lnTo>
                    <a:pt x="102" y="64"/>
                  </a:lnTo>
                  <a:lnTo>
                    <a:pt x="102" y="64"/>
                  </a:lnTo>
                  <a:lnTo>
                    <a:pt x="100" y="62"/>
                  </a:lnTo>
                  <a:lnTo>
                    <a:pt x="100" y="62"/>
                  </a:lnTo>
                  <a:lnTo>
                    <a:pt x="100" y="62"/>
                  </a:lnTo>
                  <a:lnTo>
                    <a:pt x="100" y="62"/>
                  </a:lnTo>
                  <a:lnTo>
                    <a:pt x="100" y="62"/>
                  </a:lnTo>
                  <a:lnTo>
                    <a:pt x="98" y="62"/>
                  </a:lnTo>
                  <a:lnTo>
                    <a:pt x="98" y="64"/>
                  </a:lnTo>
                  <a:lnTo>
                    <a:pt x="98" y="64"/>
                  </a:lnTo>
                  <a:lnTo>
                    <a:pt x="98" y="64"/>
                  </a:lnTo>
                  <a:lnTo>
                    <a:pt x="96" y="64"/>
                  </a:lnTo>
                  <a:lnTo>
                    <a:pt x="96" y="64"/>
                  </a:lnTo>
                  <a:lnTo>
                    <a:pt x="94" y="62"/>
                  </a:lnTo>
                  <a:lnTo>
                    <a:pt x="92" y="62"/>
                  </a:lnTo>
                  <a:lnTo>
                    <a:pt x="88" y="60"/>
                  </a:lnTo>
                  <a:lnTo>
                    <a:pt x="86" y="58"/>
                  </a:lnTo>
                  <a:lnTo>
                    <a:pt x="84" y="56"/>
                  </a:lnTo>
                  <a:lnTo>
                    <a:pt x="84" y="56"/>
                  </a:lnTo>
                  <a:lnTo>
                    <a:pt x="82" y="54"/>
                  </a:lnTo>
                  <a:lnTo>
                    <a:pt x="82" y="54"/>
                  </a:lnTo>
                  <a:lnTo>
                    <a:pt x="82" y="52"/>
                  </a:lnTo>
                  <a:lnTo>
                    <a:pt x="82" y="52"/>
                  </a:lnTo>
                  <a:lnTo>
                    <a:pt x="82" y="50"/>
                  </a:lnTo>
                  <a:lnTo>
                    <a:pt x="82" y="48"/>
                  </a:lnTo>
                  <a:lnTo>
                    <a:pt x="82" y="46"/>
                  </a:lnTo>
                  <a:lnTo>
                    <a:pt x="82" y="42"/>
                  </a:lnTo>
                  <a:lnTo>
                    <a:pt x="82" y="38"/>
                  </a:lnTo>
                  <a:lnTo>
                    <a:pt x="82" y="36"/>
                  </a:lnTo>
                  <a:lnTo>
                    <a:pt x="84" y="32"/>
                  </a:lnTo>
                  <a:lnTo>
                    <a:pt x="84" y="30"/>
                  </a:lnTo>
                  <a:lnTo>
                    <a:pt x="86" y="30"/>
                  </a:lnTo>
                  <a:lnTo>
                    <a:pt x="86" y="28"/>
                  </a:lnTo>
                  <a:lnTo>
                    <a:pt x="88" y="26"/>
                  </a:lnTo>
                  <a:lnTo>
                    <a:pt x="90" y="26"/>
                  </a:lnTo>
                  <a:lnTo>
                    <a:pt x="92" y="24"/>
                  </a:lnTo>
                  <a:lnTo>
                    <a:pt x="94" y="22"/>
                  </a:lnTo>
                  <a:lnTo>
                    <a:pt x="94" y="22"/>
                  </a:lnTo>
                  <a:lnTo>
                    <a:pt x="96" y="22"/>
                  </a:lnTo>
                  <a:lnTo>
                    <a:pt x="96" y="22"/>
                  </a:lnTo>
                  <a:lnTo>
                    <a:pt x="98" y="22"/>
                  </a:lnTo>
                  <a:lnTo>
                    <a:pt x="98" y="22"/>
                  </a:lnTo>
                  <a:lnTo>
                    <a:pt x="100" y="24"/>
                  </a:lnTo>
                  <a:lnTo>
                    <a:pt x="102" y="24"/>
                  </a:lnTo>
                  <a:lnTo>
                    <a:pt x="104" y="26"/>
                  </a:lnTo>
                  <a:lnTo>
                    <a:pt x="106" y="26"/>
                  </a:lnTo>
                  <a:lnTo>
                    <a:pt x="110" y="28"/>
                  </a:lnTo>
                  <a:lnTo>
                    <a:pt x="112" y="32"/>
                  </a:lnTo>
                  <a:lnTo>
                    <a:pt x="116" y="34"/>
                  </a:lnTo>
                  <a:lnTo>
                    <a:pt x="118" y="36"/>
                  </a:lnTo>
                  <a:lnTo>
                    <a:pt x="116" y="30"/>
                  </a:lnTo>
                  <a:lnTo>
                    <a:pt x="116" y="26"/>
                  </a:lnTo>
                  <a:lnTo>
                    <a:pt x="114" y="18"/>
                  </a:lnTo>
                  <a:lnTo>
                    <a:pt x="114" y="16"/>
                  </a:lnTo>
                  <a:lnTo>
                    <a:pt x="112" y="12"/>
                  </a:lnTo>
                  <a:lnTo>
                    <a:pt x="110" y="10"/>
                  </a:lnTo>
                  <a:lnTo>
                    <a:pt x="110" y="6"/>
                  </a:lnTo>
                  <a:lnTo>
                    <a:pt x="108" y="4"/>
                  </a:lnTo>
                  <a:lnTo>
                    <a:pt x="108" y="2"/>
                  </a:lnTo>
                  <a:lnTo>
                    <a:pt x="106" y="2"/>
                  </a:lnTo>
                  <a:lnTo>
                    <a:pt x="106" y="2"/>
                  </a:lnTo>
                  <a:lnTo>
                    <a:pt x="106" y="0"/>
                  </a:lnTo>
                  <a:lnTo>
                    <a:pt x="104" y="0"/>
                  </a:lnTo>
                  <a:lnTo>
                    <a:pt x="104" y="0"/>
                  </a:lnTo>
                  <a:lnTo>
                    <a:pt x="102" y="0"/>
                  </a:lnTo>
                  <a:lnTo>
                    <a:pt x="102" y="0"/>
                  </a:lnTo>
                  <a:lnTo>
                    <a:pt x="100" y="0"/>
                  </a:lnTo>
                  <a:lnTo>
                    <a:pt x="100" y="0"/>
                  </a:lnTo>
                  <a:lnTo>
                    <a:pt x="98" y="2"/>
                  </a:lnTo>
                  <a:lnTo>
                    <a:pt x="98" y="2"/>
                  </a:lnTo>
                  <a:lnTo>
                    <a:pt x="96" y="4"/>
                  </a:lnTo>
                  <a:lnTo>
                    <a:pt x="90" y="8"/>
                  </a:lnTo>
                  <a:lnTo>
                    <a:pt x="88" y="10"/>
                  </a:lnTo>
                  <a:lnTo>
                    <a:pt x="88" y="12"/>
                  </a:lnTo>
                  <a:lnTo>
                    <a:pt x="86" y="12"/>
                  </a:lnTo>
                  <a:lnTo>
                    <a:pt x="86" y="12"/>
                  </a:lnTo>
                  <a:lnTo>
                    <a:pt x="84" y="12"/>
                  </a:lnTo>
                  <a:lnTo>
                    <a:pt x="80" y="14"/>
                  </a:lnTo>
                  <a:lnTo>
                    <a:pt x="76" y="14"/>
                  </a:lnTo>
                  <a:lnTo>
                    <a:pt x="72" y="14"/>
                  </a:lnTo>
                  <a:lnTo>
                    <a:pt x="70" y="14"/>
                  </a:lnTo>
                  <a:lnTo>
                    <a:pt x="68" y="14"/>
                  </a:lnTo>
                  <a:lnTo>
                    <a:pt x="62" y="14"/>
                  </a:lnTo>
                  <a:lnTo>
                    <a:pt x="56" y="12"/>
                  </a:lnTo>
                  <a:lnTo>
                    <a:pt x="50" y="10"/>
                  </a:lnTo>
                  <a:lnTo>
                    <a:pt x="40" y="10"/>
                  </a:lnTo>
                  <a:lnTo>
                    <a:pt x="36" y="8"/>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81" name="Freeform 143"/>
            <p:cNvSpPr>
              <a:spLocks/>
            </p:cNvSpPr>
            <p:nvPr/>
          </p:nvSpPr>
          <p:spPr bwMode="auto">
            <a:xfrm>
              <a:off x="7418500" y="2537521"/>
              <a:ext cx="384224" cy="347028"/>
            </a:xfrm>
            <a:custGeom>
              <a:avLst/>
              <a:gdLst>
                <a:gd name="T0" fmla="*/ 140 w 186"/>
                <a:gd name="T1" fmla="*/ 162 h 168"/>
                <a:gd name="T2" fmla="*/ 122 w 186"/>
                <a:gd name="T3" fmla="*/ 162 h 168"/>
                <a:gd name="T4" fmla="*/ 122 w 186"/>
                <a:gd name="T5" fmla="*/ 154 h 168"/>
                <a:gd name="T6" fmla="*/ 120 w 186"/>
                <a:gd name="T7" fmla="*/ 150 h 168"/>
                <a:gd name="T8" fmla="*/ 116 w 186"/>
                <a:gd name="T9" fmla="*/ 148 h 168"/>
                <a:gd name="T10" fmla="*/ 110 w 186"/>
                <a:gd name="T11" fmla="*/ 150 h 168"/>
                <a:gd name="T12" fmla="*/ 106 w 186"/>
                <a:gd name="T13" fmla="*/ 152 h 168"/>
                <a:gd name="T14" fmla="*/ 94 w 186"/>
                <a:gd name="T15" fmla="*/ 148 h 168"/>
                <a:gd name="T16" fmla="*/ 82 w 186"/>
                <a:gd name="T17" fmla="*/ 138 h 168"/>
                <a:gd name="T18" fmla="*/ 72 w 186"/>
                <a:gd name="T19" fmla="*/ 128 h 168"/>
                <a:gd name="T20" fmla="*/ 72 w 186"/>
                <a:gd name="T21" fmla="*/ 120 h 168"/>
                <a:gd name="T22" fmla="*/ 76 w 186"/>
                <a:gd name="T23" fmla="*/ 114 h 168"/>
                <a:gd name="T24" fmla="*/ 74 w 186"/>
                <a:gd name="T25" fmla="*/ 112 h 168"/>
                <a:gd name="T26" fmla="*/ 64 w 186"/>
                <a:gd name="T27" fmla="*/ 110 h 168"/>
                <a:gd name="T28" fmla="*/ 52 w 186"/>
                <a:gd name="T29" fmla="*/ 108 h 168"/>
                <a:gd name="T30" fmla="*/ 48 w 186"/>
                <a:gd name="T31" fmla="*/ 106 h 168"/>
                <a:gd name="T32" fmla="*/ 52 w 186"/>
                <a:gd name="T33" fmla="*/ 102 h 168"/>
                <a:gd name="T34" fmla="*/ 52 w 186"/>
                <a:gd name="T35" fmla="*/ 100 h 168"/>
                <a:gd name="T36" fmla="*/ 48 w 186"/>
                <a:gd name="T37" fmla="*/ 96 h 168"/>
                <a:gd name="T38" fmla="*/ 44 w 186"/>
                <a:gd name="T39" fmla="*/ 90 h 168"/>
                <a:gd name="T40" fmla="*/ 40 w 186"/>
                <a:gd name="T41" fmla="*/ 86 h 168"/>
                <a:gd name="T42" fmla="*/ 36 w 186"/>
                <a:gd name="T43" fmla="*/ 88 h 168"/>
                <a:gd name="T44" fmla="*/ 28 w 186"/>
                <a:gd name="T45" fmla="*/ 90 h 168"/>
                <a:gd name="T46" fmla="*/ 22 w 186"/>
                <a:gd name="T47" fmla="*/ 92 h 168"/>
                <a:gd name="T48" fmla="*/ 20 w 186"/>
                <a:gd name="T49" fmla="*/ 98 h 168"/>
                <a:gd name="T50" fmla="*/ 20 w 186"/>
                <a:gd name="T51" fmla="*/ 104 h 168"/>
                <a:gd name="T52" fmla="*/ 14 w 186"/>
                <a:gd name="T53" fmla="*/ 104 h 168"/>
                <a:gd name="T54" fmla="*/ 0 w 186"/>
                <a:gd name="T55" fmla="*/ 98 h 168"/>
                <a:gd name="T56" fmla="*/ 4 w 186"/>
                <a:gd name="T57" fmla="*/ 54 h 168"/>
                <a:gd name="T58" fmla="*/ 10 w 186"/>
                <a:gd name="T59" fmla="*/ 30 h 168"/>
                <a:gd name="T60" fmla="*/ 14 w 186"/>
                <a:gd name="T61" fmla="*/ 22 h 168"/>
                <a:gd name="T62" fmla="*/ 30 w 186"/>
                <a:gd name="T63" fmla="*/ 10 h 168"/>
                <a:gd name="T64" fmla="*/ 42 w 186"/>
                <a:gd name="T65" fmla="*/ 10 h 168"/>
                <a:gd name="T66" fmla="*/ 42 w 186"/>
                <a:gd name="T67" fmla="*/ 28 h 168"/>
                <a:gd name="T68" fmla="*/ 46 w 186"/>
                <a:gd name="T69" fmla="*/ 36 h 168"/>
                <a:gd name="T70" fmla="*/ 48 w 186"/>
                <a:gd name="T71" fmla="*/ 38 h 168"/>
                <a:gd name="T72" fmla="*/ 60 w 186"/>
                <a:gd name="T73" fmla="*/ 36 h 168"/>
                <a:gd name="T74" fmla="*/ 64 w 186"/>
                <a:gd name="T75" fmla="*/ 40 h 168"/>
                <a:gd name="T76" fmla="*/ 72 w 186"/>
                <a:gd name="T77" fmla="*/ 46 h 168"/>
                <a:gd name="T78" fmla="*/ 84 w 186"/>
                <a:gd name="T79" fmla="*/ 46 h 168"/>
                <a:gd name="T80" fmla="*/ 88 w 186"/>
                <a:gd name="T81" fmla="*/ 42 h 168"/>
                <a:gd name="T82" fmla="*/ 88 w 186"/>
                <a:gd name="T83" fmla="*/ 32 h 168"/>
                <a:gd name="T84" fmla="*/ 94 w 186"/>
                <a:gd name="T85" fmla="*/ 34 h 168"/>
                <a:gd name="T86" fmla="*/ 100 w 186"/>
                <a:gd name="T87" fmla="*/ 46 h 168"/>
                <a:gd name="T88" fmla="*/ 102 w 186"/>
                <a:gd name="T89" fmla="*/ 50 h 168"/>
                <a:gd name="T90" fmla="*/ 112 w 186"/>
                <a:gd name="T91" fmla="*/ 48 h 168"/>
                <a:gd name="T92" fmla="*/ 122 w 186"/>
                <a:gd name="T93" fmla="*/ 46 h 168"/>
                <a:gd name="T94" fmla="*/ 142 w 186"/>
                <a:gd name="T95" fmla="*/ 48 h 168"/>
                <a:gd name="T96" fmla="*/ 152 w 186"/>
                <a:gd name="T97" fmla="*/ 54 h 168"/>
                <a:gd name="T98" fmla="*/ 154 w 186"/>
                <a:gd name="T99" fmla="*/ 58 h 168"/>
                <a:gd name="T100" fmla="*/ 154 w 186"/>
                <a:gd name="T101" fmla="*/ 74 h 168"/>
                <a:gd name="T102" fmla="*/ 156 w 186"/>
                <a:gd name="T103" fmla="*/ 86 h 168"/>
                <a:gd name="T104" fmla="*/ 160 w 186"/>
                <a:gd name="T105" fmla="*/ 92 h 168"/>
                <a:gd name="T106" fmla="*/ 174 w 186"/>
                <a:gd name="T107" fmla="*/ 98 h 168"/>
                <a:gd name="T108" fmla="*/ 184 w 186"/>
                <a:gd name="T109" fmla="*/ 114 h 168"/>
                <a:gd name="T110" fmla="*/ 176 w 186"/>
                <a:gd name="T111" fmla="*/ 126 h 168"/>
                <a:gd name="T112" fmla="*/ 164 w 186"/>
                <a:gd name="T113" fmla="*/ 14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6" h="168">
                  <a:moveTo>
                    <a:pt x="150" y="168"/>
                  </a:moveTo>
                  <a:lnTo>
                    <a:pt x="150" y="168"/>
                  </a:lnTo>
                  <a:lnTo>
                    <a:pt x="146" y="166"/>
                  </a:lnTo>
                  <a:lnTo>
                    <a:pt x="142" y="164"/>
                  </a:lnTo>
                  <a:lnTo>
                    <a:pt x="140" y="162"/>
                  </a:lnTo>
                  <a:lnTo>
                    <a:pt x="140" y="162"/>
                  </a:lnTo>
                  <a:lnTo>
                    <a:pt x="138" y="162"/>
                  </a:lnTo>
                  <a:lnTo>
                    <a:pt x="134" y="162"/>
                  </a:lnTo>
                  <a:lnTo>
                    <a:pt x="128" y="162"/>
                  </a:lnTo>
                  <a:lnTo>
                    <a:pt x="122" y="162"/>
                  </a:lnTo>
                  <a:lnTo>
                    <a:pt x="120" y="162"/>
                  </a:lnTo>
                  <a:lnTo>
                    <a:pt x="120" y="160"/>
                  </a:lnTo>
                  <a:lnTo>
                    <a:pt x="122" y="156"/>
                  </a:lnTo>
                  <a:lnTo>
                    <a:pt x="122" y="156"/>
                  </a:lnTo>
                  <a:lnTo>
                    <a:pt x="122" y="154"/>
                  </a:lnTo>
                  <a:lnTo>
                    <a:pt x="122" y="152"/>
                  </a:lnTo>
                  <a:lnTo>
                    <a:pt x="122" y="152"/>
                  </a:lnTo>
                  <a:lnTo>
                    <a:pt x="122" y="150"/>
                  </a:lnTo>
                  <a:lnTo>
                    <a:pt x="120" y="150"/>
                  </a:lnTo>
                  <a:lnTo>
                    <a:pt x="120" y="150"/>
                  </a:lnTo>
                  <a:lnTo>
                    <a:pt x="120" y="148"/>
                  </a:lnTo>
                  <a:lnTo>
                    <a:pt x="118" y="148"/>
                  </a:lnTo>
                  <a:lnTo>
                    <a:pt x="118" y="148"/>
                  </a:lnTo>
                  <a:lnTo>
                    <a:pt x="116" y="148"/>
                  </a:lnTo>
                  <a:lnTo>
                    <a:pt x="116" y="148"/>
                  </a:lnTo>
                  <a:lnTo>
                    <a:pt x="114" y="148"/>
                  </a:lnTo>
                  <a:lnTo>
                    <a:pt x="114" y="148"/>
                  </a:lnTo>
                  <a:lnTo>
                    <a:pt x="114" y="148"/>
                  </a:lnTo>
                  <a:lnTo>
                    <a:pt x="112" y="148"/>
                  </a:lnTo>
                  <a:lnTo>
                    <a:pt x="110" y="150"/>
                  </a:lnTo>
                  <a:lnTo>
                    <a:pt x="108" y="150"/>
                  </a:lnTo>
                  <a:lnTo>
                    <a:pt x="108" y="152"/>
                  </a:lnTo>
                  <a:lnTo>
                    <a:pt x="106" y="152"/>
                  </a:lnTo>
                  <a:lnTo>
                    <a:pt x="106" y="152"/>
                  </a:lnTo>
                  <a:lnTo>
                    <a:pt x="106" y="152"/>
                  </a:lnTo>
                  <a:lnTo>
                    <a:pt x="104" y="152"/>
                  </a:lnTo>
                  <a:lnTo>
                    <a:pt x="102" y="152"/>
                  </a:lnTo>
                  <a:lnTo>
                    <a:pt x="100" y="150"/>
                  </a:lnTo>
                  <a:lnTo>
                    <a:pt x="96" y="150"/>
                  </a:lnTo>
                  <a:lnTo>
                    <a:pt x="94" y="148"/>
                  </a:lnTo>
                  <a:lnTo>
                    <a:pt x="92" y="146"/>
                  </a:lnTo>
                  <a:lnTo>
                    <a:pt x="88" y="144"/>
                  </a:lnTo>
                  <a:lnTo>
                    <a:pt x="86" y="142"/>
                  </a:lnTo>
                  <a:lnTo>
                    <a:pt x="84" y="140"/>
                  </a:lnTo>
                  <a:lnTo>
                    <a:pt x="82" y="138"/>
                  </a:lnTo>
                  <a:lnTo>
                    <a:pt x="80" y="136"/>
                  </a:lnTo>
                  <a:lnTo>
                    <a:pt x="78" y="134"/>
                  </a:lnTo>
                  <a:lnTo>
                    <a:pt x="76" y="132"/>
                  </a:lnTo>
                  <a:lnTo>
                    <a:pt x="74" y="130"/>
                  </a:lnTo>
                  <a:lnTo>
                    <a:pt x="72" y="128"/>
                  </a:lnTo>
                  <a:lnTo>
                    <a:pt x="72" y="126"/>
                  </a:lnTo>
                  <a:lnTo>
                    <a:pt x="72" y="124"/>
                  </a:lnTo>
                  <a:lnTo>
                    <a:pt x="72" y="124"/>
                  </a:lnTo>
                  <a:lnTo>
                    <a:pt x="72" y="122"/>
                  </a:lnTo>
                  <a:lnTo>
                    <a:pt x="72" y="120"/>
                  </a:lnTo>
                  <a:lnTo>
                    <a:pt x="74" y="120"/>
                  </a:lnTo>
                  <a:lnTo>
                    <a:pt x="74" y="118"/>
                  </a:lnTo>
                  <a:lnTo>
                    <a:pt x="76" y="116"/>
                  </a:lnTo>
                  <a:lnTo>
                    <a:pt x="76" y="116"/>
                  </a:lnTo>
                  <a:lnTo>
                    <a:pt x="76" y="114"/>
                  </a:lnTo>
                  <a:lnTo>
                    <a:pt x="76" y="114"/>
                  </a:lnTo>
                  <a:lnTo>
                    <a:pt x="76" y="114"/>
                  </a:lnTo>
                  <a:lnTo>
                    <a:pt x="76" y="112"/>
                  </a:lnTo>
                  <a:lnTo>
                    <a:pt x="74" y="112"/>
                  </a:lnTo>
                  <a:lnTo>
                    <a:pt x="74" y="112"/>
                  </a:lnTo>
                  <a:lnTo>
                    <a:pt x="72" y="110"/>
                  </a:lnTo>
                  <a:lnTo>
                    <a:pt x="70" y="110"/>
                  </a:lnTo>
                  <a:lnTo>
                    <a:pt x="68" y="110"/>
                  </a:lnTo>
                  <a:lnTo>
                    <a:pt x="66" y="110"/>
                  </a:lnTo>
                  <a:lnTo>
                    <a:pt x="64" y="110"/>
                  </a:lnTo>
                  <a:lnTo>
                    <a:pt x="62" y="110"/>
                  </a:lnTo>
                  <a:lnTo>
                    <a:pt x="60" y="110"/>
                  </a:lnTo>
                  <a:lnTo>
                    <a:pt x="58" y="110"/>
                  </a:lnTo>
                  <a:lnTo>
                    <a:pt x="54" y="110"/>
                  </a:lnTo>
                  <a:lnTo>
                    <a:pt x="52" y="108"/>
                  </a:lnTo>
                  <a:lnTo>
                    <a:pt x="50" y="108"/>
                  </a:lnTo>
                  <a:lnTo>
                    <a:pt x="50" y="108"/>
                  </a:lnTo>
                  <a:lnTo>
                    <a:pt x="50" y="108"/>
                  </a:lnTo>
                  <a:lnTo>
                    <a:pt x="50" y="108"/>
                  </a:lnTo>
                  <a:lnTo>
                    <a:pt x="48" y="106"/>
                  </a:lnTo>
                  <a:lnTo>
                    <a:pt x="48" y="106"/>
                  </a:lnTo>
                  <a:lnTo>
                    <a:pt x="50" y="106"/>
                  </a:lnTo>
                  <a:lnTo>
                    <a:pt x="50" y="104"/>
                  </a:lnTo>
                  <a:lnTo>
                    <a:pt x="50" y="104"/>
                  </a:lnTo>
                  <a:lnTo>
                    <a:pt x="52" y="102"/>
                  </a:lnTo>
                  <a:lnTo>
                    <a:pt x="52" y="102"/>
                  </a:lnTo>
                  <a:lnTo>
                    <a:pt x="52" y="100"/>
                  </a:lnTo>
                  <a:lnTo>
                    <a:pt x="52" y="100"/>
                  </a:lnTo>
                  <a:lnTo>
                    <a:pt x="52" y="100"/>
                  </a:lnTo>
                  <a:lnTo>
                    <a:pt x="52" y="100"/>
                  </a:lnTo>
                  <a:lnTo>
                    <a:pt x="52" y="100"/>
                  </a:lnTo>
                  <a:lnTo>
                    <a:pt x="52" y="98"/>
                  </a:lnTo>
                  <a:lnTo>
                    <a:pt x="50" y="98"/>
                  </a:lnTo>
                  <a:lnTo>
                    <a:pt x="50" y="96"/>
                  </a:lnTo>
                  <a:lnTo>
                    <a:pt x="48" y="96"/>
                  </a:lnTo>
                  <a:lnTo>
                    <a:pt x="46" y="94"/>
                  </a:lnTo>
                  <a:lnTo>
                    <a:pt x="46" y="94"/>
                  </a:lnTo>
                  <a:lnTo>
                    <a:pt x="44" y="94"/>
                  </a:lnTo>
                  <a:lnTo>
                    <a:pt x="44" y="92"/>
                  </a:lnTo>
                  <a:lnTo>
                    <a:pt x="44" y="90"/>
                  </a:lnTo>
                  <a:lnTo>
                    <a:pt x="42" y="88"/>
                  </a:lnTo>
                  <a:lnTo>
                    <a:pt x="42" y="86"/>
                  </a:lnTo>
                  <a:lnTo>
                    <a:pt x="42" y="86"/>
                  </a:lnTo>
                  <a:lnTo>
                    <a:pt x="42" y="86"/>
                  </a:lnTo>
                  <a:lnTo>
                    <a:pt x="40" y="86"/>
                  </a:lnTo>
                  <a:lnTo>
                    <a:pt x="40" y="86"/>
                  </a:lnTo>
                  <a:lnTo>
                    <a:pt x="40" y="86"/>
                  </a:lnTo>
                  <a:lnTo>
                    <a:pt x="38" y="86"/>
                  </a:lnTo>
                  <a:lnTo>
                    <a:pt x="38" y="86"/>
                  </a:lnTo>
                  <a:lnTo>
                    <a:pt x="36" y="88"/>
                  </a:lnTo>
                  <a:lnTo>
                    <a:pt x="34" y="88"/>
                  </a:lnTo>
                  <a:lnTo>
                    <a:pt x="32" y="90"/>
                  </a:lnTo>
                  <a:lnTo>
                    <a:pt x="30" y="90"/>
                  </a:lnTo>
                  <a:lnTo>
                    <a:pt x="30" y="90"/>
                  </a:lnTo>
                  <a:lnTo>
                    <a:pt x="28" y="90"/>
                  </a:lnTo>
                  <a:lnTo>
                    <a:pt x="26" y="92"/>
                  </a:lnTo>
                  <a:lnTo>
                    <a:pt x="24" y="92"/>
                  </a:lnTo>
                  <a:lnTo>
                    <a:pt x="24" y="92"/>
                  </a:lnTo>
                  <a:lnTo>
                    <a:pt x="22" y="92"/>
                  </a:lnTo>
                  <a:lnTo>
                    <a:pt x="22" y="92"/>
                  </a:lnTo>
                  <a:lnTo>
                    <a:pt x="22" y="94"/>
                  </a:lnTo>
                  <a:lnTo>
                    <a:pt x="20" y="94"/>
                  </a:lnTo>
                  <a:lnTo>
                    <a:pt x="20" y="94"/>
                  </a:lnTo>
                  <a:lnTo>
                    <a:pt x="20" y="96"/>
                  </a:lnTo>
                  <a:lnTo>
                    <a:pt x="20" y="98"/>
                  </a:lnTo>
                  <a:lnTo>
                    <a:pt x="20" y="100"/>
                  </a:lnTo>
                  <a:lnTo>
                    <a:pt x="20" y="102"/>
                  </a:lnTo>
                  <a:lnTo>
                    <a:pt x="20" y="102"/>
                  </a:lnTo>
                  <a:lnTo>
                    <a:pt x="20" y="102"/>
                  </a:lnTo>
                  <a:lnTo>
                    <a:pt x="20" y="104"/>
                  </a:lnTo>
                  <a:lnTo>
                    <a:pt x="18" y="104"/>
                  </a:lnTo>
                  <a:lnTo>
                    <a:pt x="18" y="104"/>
                  </a:lnTo>
                  <a:lnTo>
                    <a:pt x="16" y="104"/>
                  </a:lnTo>
                  <a:lnTo>
                    <a:pt x="16" y="104"/>
                  </a:lnTo>
                  <a:lnTo>
                    <a:pt x="14" y="104"/>
                  </a:lnTo>
                  <a:lnTo>
                    <a:pt x="12" y="102"/>
                  </a:lnTo>
                  <a:lnTo>
                    <a:pt x="8" y="102"/>
                  </a:lnTo>
                  <a:lnTo>
                    <a:pt x="6" y="100"/>
                  </a:lnTo>
                  <a:lnTo>
                    <a:pt x="2" y="100"/>
                  </a:lnTo>
                  <a:lnTo>
                    <a:pt x="0" y="98"/>
                  </a:lnTo>
                  <a:lnTo>
                    <a:pt x="0" y="88"/>
                  </a:lnTo>
                  <a:lnTo>
                    <a:pt x="2" y="80"/>
                  </a:lnTo>
                  <a:lnTo>
                    <a:pt x="2" y="68"/>
                  </a:lnTo>
                  <a:lnTo>
                    <a:pt x="4" y="62"/>
                  </a:lnTo>
                  <a:lnTo>
                    <a:pt x="4" y="54"/>
                  </a:lnTo>
                  <a:lnTo>
                    <a:pt x="6" y="48"/>
                  </a:lnTo>
                  <a:lnTo>
                    <a:pt x="6" y="42"/>
                  </a:lnTo>
                  <a:lnTo>
                    <a:pt x="8" y="38"/>
                  </a:lnTo>
                  <a:lnTo>
                    <a:pt x="8" y="32"/>
                  </a:lnTo>
                  <a:lnTo>
                    <a:pt x="10" y="30"/>
                  </a:lnTo>
                  <a:lnTo>
                    <a:pt x="10" y="28"/>
                  </a:lnTo>
                  <a:lnTo>
                    <a:pt x="10" y="26"/>
                  </a:lnTo>
                  <a:lnTo>
                    <a:pt x="12" y="24"/>
                  </a:lnTo>
                  <a:lnTo>
                    <a:pt x="12" y="24"/>
                  </a:lnTo>
                  <a:lnTo>
                    <a:pt x="14" y="22"/>
                  </a:lnTo>
                  <a:lnTo>
                    <a:pt x="16" y="20"/>
                  </a:lnTo>
                  <a:lnTo>
                    <a:pt x="18" y="18"/>
                  </a:lnTo>
                  <a:lnTo>
                    <a:pt x="22" y="16"/>
                  </a:lnTo>
                  <a:lnTo>
                    <a:pt x="24" y="14"/>
                  </a:lnTo>
                  <a:lnTo>
                    <a:pt x="30" y="10"/>
                  </a:lnTo>
                  <a:lnTo>
                    <a:pt x="34" y="6"/>
                  </a:lnTo>
                  <a:lnTo>
                    <a:pt x="40" y="4"/>
                  </a:lnTo>
                  <a:lnTo>
                    <a:pt x="44" y="0"/>
                  </a:lnTo>
                  <a:lnTo>
                    <a:pt x="42" y="6"/>
                  </a:lnTo>
                  <a:lnTo>
                    <a:pt x="42" y="10"/>
                  </a:lnTo>
                  <a:lnTo>
                    <a:pt x="42" y="16"/>
                  </a:lnTo>
                  <a:lnTo>
                    <a:pt x="42" y="20"/>
                  </a:lnTo>
                  <a:lnTo>
                    <a:pt x="42" y="22"/>
                  </a:lnTo>
                  <a:lnTo>
                    <a:pt x="42" y="26"/>
                  </a:lnTo>
                  <a:lnTo>
                    <a:pt x="42" y="28"/>
                  </a:lnTo>
                  <a:lnTo>
                    <a:pt x="44" y="32"/>
                  </a:lnTo>
                  <a:lnTo>
                    <a:pt x="44" y="34"/>
                  </a:lnTo>
                  <a:lnTo>
                    <a:pt x="44" y="34"/>
                  </a:lnTo>
                  <a:lnTo>
                    <a:pt x="44" y="36"/>
                  </a:lnTo>
                  <a:lnTo>
                    <a:pt x="46" y="36"/>
                  </a:lnTo>
                  <a:lnTo>
                    <a:pt x="46" y="38"/>
                  </a:lnTo>
                  <a:lnTo>
                    <a:pt x="46" y="38"/>
                  </a:lnTo>
                  <a:lnTo>
                    <a:pt x="48" y="38"/>
                  </a:lnTo>
                  <a:lnTo>
                    <a:pt x="48" y="38"/>
                  </a:lnTo>
                  <a:lnTo>
                    <a:pt x="48" y="38"/>
                  </a:lnTo>
                  <a:lnTo>
                    <a:pt x="50" y="38"/>
                  </a:lnTo>
                  <a:lnTo>
                    <a:pt x="54" y="38"/>
                  </a:lnTo>
                  <a:lnTo>
                    <a:pt x="56" y="38"/>
                  </a:lnTo>
                  <a:lnTo>
                    <a:pt x="58" y="36"/>
                  </a:lnTo>
                  <a:lnTo>
                    <a:pt x="60" y="36"/>
                  </a:lnTo>
                  <a:lnTo>
                    <a:pt x="60" y="36"/>
                  </a:lnTo>
                  <a:lnTo>
                    <a:pt x="62" y="38"/>
                  </a:lnTo>
                  <a:lnTo>
                    <a:pt x="62" y="38"/>
                  </a:lnTo>
                  <a:lnTo>
                    <a:pt x="62" y="38"/>
                  </a:lnTo>
                  <a:lnTo>
                    <a:pt x="64" y="40"/>
                  </a:lnTo>
                  <a:lnTo>
                    <a:pt x="66" y="44"/>
                  </a:lnTo>
                  <a:lnTo>
                    <a:pt x="68" y="44"/>
                  </a:lnTo>
                  <a:lnTo>
                    <a:pt x="68" y="44"/>
                  </a:lnTo>
                  <a:lnTo>
                    <a:pt x="70" y="46"/>
                  </a:lnTo>
                  <a:lnTo>
                    <a:pt x="72" y="46"/>
                  </a:lnTo>
                  <a:lnTo>
                    <a:pt x="76" y="46"/>
                  </a:lnTo>
                  <a:lnTo>
                    <a:pt x="78" y="46"/>
                  </a:lnTo>
                  <a:lnTo>
                    <a:pt x="80" y="46"/>
                  </a:lnTo>
                  <a:lnTo>
                    <a:pt x="82" y="46"/>
                  </a:lnTo>
                  <a:lnTo>
                    <a:pt x="84" y="46"/>
                  </a:lnTo>
                  <a:lnTo>
                    <a:pt x="84" y="46"/>
                  </a:lnTo>
                  <a:lnTo>
                    <a:pt x="86" y="46"/>
                  </a:lnTo>
                  <a:lnTo>
                    <a:pt x="86" y="44"/>
                  </a:lnTo>
                  <a:lnTo>
                    <a:pt x="86" y="44"/>
                  </a:lnTo>
                  <a:lnTo>
                    <a:pt x="88" y="42"/>
                  </a:lnTo>
                  <a:lnTo>
                    <a:pt x="88" y="42"/>
                  </a:lnTo>
                  <a:lnTo>
                    <a:pt x="88" y="40"/>
                  </a:lnTo>
                  <a:lnTo>
                    <a:pt x="88" y="38"/>
                  </a:lnTo>
                  <a:lnTo>
                    <a:pt x="88" y="36"/>
                  </a:lnTo>
                  <a:lnTo>
                    <a:pt x="88" y="32"/>
                  </a:lnTo>
                  <a:lnTo>
                    <a:pt x="88" y="28"/>
                  </a:lnTo>
                  <a:lnTo>
                    <a:pt x="88" y="24"/>
                  </a:lnTo>
                  <a:lnTo>
                    <a:pt x="88" y="20"/>
                  </a:lnTo>
                  <a:lnTo>
                    <a:pt x="92" y="28"/>
                  </a:lnTo>
                  <a:lnTo>
                    <a:pt x="94" y="34"/>
                  </a:lnTo>
                  <a:lnTo>
                    <a:pt x="98" y="38"/>
                  </a:lnTo>
                  <a:lnTo>
                    <a:pt x="98" y="40"/>
                  </a:lnTo>
                  <a:lnTo>
                    <a:pt x="98" y="42"/>
                  </a:lnTo>
                  <a:lnTo>
                    <a:pt x="100" y="44"/>
                  </a:lnTo>
                  <a:lnTo>
                    <a:pt x="100" y="46"/>
                  </a:lnTo>
                  <a:lnTo>
                    <a:pt x="100" y="48"/>
                  </a:lnTo>
                  <a:lnTo>
                    <a:pt x="102" y="50"/>
                  </a:lnTo>
                  <a:lnTo>
                    <a:pt x="102" y="50"/>
                  </a:lnTo>
                  <a:lnTo>
                    <a:pt x="102" y="50"/>
                  </a:lnTo>
                  <a:lnTo>
                    <a:pt x="102" y="50"/>
                  </a:lnTo>
                  <a:lnTo>
                    <a:pt x="104" y="50"/>
                  </a:lnTo>
                  <a:lnTo>
                    <a:pt x="106" y="50"/>
                  </a:lnTo>
                  <a:lnTo>
                    <a:pt x="106" y="50"/>
                  </a:lnTo>
                  <a:lnTo>
                    <a:pt x="108" y="50"/>
                  </a:lnTo>
                  <a:lnTo>
                    <a:pt x="112" y="48"/>
                  </a:lnTo>
                  <a:lnTo>
                    <a:pt x="116" y="46"/>
                  </a:lnTo>
                  <a:lnTo>
                    <a:pt x="118" y="46"/>
                  </a:lnTo>
                  <a:lnTo>
                    <a:pt x="120" y="46"/>
                  </a:lnTo>
                  <a:lnTo>
                    <a:pt x="120" y="46"/>
                  </a:lnTo>
                  <a:lnTo>
                    <a:pt x="122" y="46"/>
                  </a:lnTo>
                  <a:lnTo>
                    <a:pt x="124" y="46"/>
                  </a:lnTo>
                  <a:lnTo>
                    <a:pt x="128" y="46"/>
                  </a:lnTo>
                  <a:lnTo>
                    <a:pt x="134" y="46"/>
                  </a:lnTo>
                  <a:lnTo>
                    <a:pt x="138" y="48"/>
                  </a:lnTo>
                  <a:lnTo>
                    <a:pt x="142" y="48"/>
                  </a:lnTo>
                  <a:lnTo>
                    <a:pt x="144" y="50"/>
                  </a:lnTo>
                  <a:lnTo>
                    <a:pt x="146" y="50"/>
                  </a:lnTo>
                  <a:lnTo>
                    <a:pt x="148" y="52"/>
                  </a:lnTo>
                  <a:lnTo>
                    <a:pt x="150" y="52"/>
                  </a:lnTo>
                  <a:lnTo>
                    <a:pt x="152" y="54"/>
                  </a:lnTo>
                  <a:lnTo>
                    <a:pt x="152" y="54"/>
                  </a:lnTo>
                  <a:lnTo>
                    <a:pt x="152" y="56"/>
                  </a:lnTo>
                  <a:lnTo>
                    <a:pt x="154" y="56"/>
                  </a:lnTo>
                  <a:lnTo>
                    <a:pt x="154" y="58"/>
                  </a:lnTo>
                  <a:lnTo>
                    <a:pt x="154" y="58"/>
                  </a:lnTo>
                  <a:lnTo>
                    <a:pt x="154" y="60"/>
                  </a:lnTo>
                  <a:lnTo>
                    <a:pt x="154" y="62"/>
                  </a:lnTo>
                  <a:lnTo>
                    <a:pt x="154" y="66"/>
                  </a:lnTo>
                  <a:lnTo>
                    <a:pt x="154" y="72"/>
                  </a:lnTo>
                  <a:lnTo>
                    <a:pt x="154" y="74"/>
                  </a:lnTo>
                  <a:lnTo>
                    <a:pt x="154" y="76"/>
                  </a:lnTo>
                  <a:lnTo>
                    <a:pt x="154" y="76"/>
                  </a:lnTo>
                  <a:lnTo>
                    <a:pt x="154" y="80"/>
                  </a:lnTo>
                  <a:lnTo>
                    <a:pt x="156" y="84"/>
                  </a:lnTo>
                  <a:lnTo>
                    <a:pt x="156" y="86"/>
                  </a:lnTo>
                  <a:lnTo>
                    <a:pt x="158" y="88"/>
                  </a:lnTo>
                  <a:lnTo>
                    <a:pt x="158" y="90"/>
                  </a:lnTo>
                  <a:lnTo>
                    <a:pt x="158" y="90"/>
                  </a:lnTo>
                  <a:lnTo>
                    <a:pt x="160" y="90"/>
                  </a:lnTo>
                  <a:lnTo>
                    <a:pt x="160" y="92"/>
                  </a:lnTo>
                  <a:lnTo>
                    <a:pt x="162" y="92"/>
                  </a:lnTo>
                  <a:lnTo>
                    <a:pt x="164" y="94"/>
                  </a:lnTo>
                  <a:lnTo>
                    <a:pt x="168" y="94"/>
                  </a:lnTo>
                  <a:lnTo>
                    <a:pt x="172" y="96"/>
                  </a:lnTo>
                  <a:lnTo>
                    <a:pt x="174" y="98"/>
                  </a:lnTo>
                  <a:lnTo>
                    <a:pt x="176" y="98"/>
                  </a:lnTo>
                  <a:lnTo>
                    <a:pt x="178" y="100"/>
                  </a:lnTo>
                  <a:lnTo>
                    <a:pt x="182" y="102"/>
                  </a:lnTo>
                  <a:lnTo>
                    <a:pt x="186" y="106"/>
                  </a:lnTo>
                  <a:lnTo>
                    <a:pt x="184" y="114"/>
                  </a:lnTo>
                  <a:lnTo>
                    <a:pt x="180" y="118"/>
                  </a:lnTo>
                  <a:lnTo>
                    <a:pt x="180" y="122"/>
                  </a:lnTo>
                  <a:lnTo>
                    <a:pt x="178" y="122"/>
                  </a:lnTo>
                  <a:lnTo>
                    <a:pt x="178" y="124"/>
                  </a:lnTo>
                  <a:lnTo>
                    <a:pt x="176" y="126"/>
                  </a:lnTo>
                  <a:lnTo>
                    <a:pt x="172" y="130"/>
                  </a:lnTo>
                  <a:lnTo>
                    <a:pt x="168" y="136"/>
                  </a:lnTo>
                  <a:lnTo>
                    <a:pt x="168" y="136"/>
                  </a:lnTo>
                  <a:lnTo>
                    <a:pt x="166" y="138"/>
                  </a:lnTo>
                  <a:lnTo>
                    <a:pt x="164" y="142"/>
                  </a:lnTo>
                  <a:lnTo>
                    <a:pt x="162" y="146"/>
                  </a:lnTo>
                  <a:lnTo>
                    <a:pt x="156" y="156"/>
                  </a:lnTo>
                  <a:lnTo>
                    <a:pt x="150" y="16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82" name="Freeform 145"/>
            <p:cNvSpPr>
              <a:spLocks/>
            </p:cNvSpPr>
            <p:nvPr/>
          </p:nvSpPr>
          <p:spPr bwMode="auto">
            <a:xfrm>
              <a:off x="7137561" y="3140687"/>
              <a:ext cx="41314" cy="53707"/>
            </a:xfrm>
            <a:custGeom>
              <a:avLst/>
              <a:gdLst>
                <a:gd name="T0" fmla="*/ 2 w 20"/>
                <a:gd name="T1" fmla="*/ 24 h 26"/>
                <a:gd name="T2" fmla="*/ 2 w 20"/>
                <a:gd name="T3" fmla="*/ 24 h 26"/>
                <a:gd name="T4" fmla="*/ 2 w 20"/>
                <a:gd name="T5" fmla="*/ 22 h 26"/>
                <a:gd name="T6" fmla="*/ 0 w 20"/>
                <a:gd name="T7" fmla="*/ 18 h 26"/>
                <a:gd name="T8" fmla="*/ 0 w 20"/>
                <a:gd name="T9" fmla="*/ 14 h 26"/>
                <a:gd name="T10" fmla="*/ 0 w 20"/>
                <a:gd name="T11" fmla="*/ 10 h 26"/>
                <a:gd name="T12" fmla="*/ 2 w 20"/>
                <a:gd name="T13" fmla="*/ 8 h 26"/>
                <a:gd name="T14" fmla="*/ 2 w 20"/>
                <a:gd name="T15" fmla="*/ 6 h 26"/>
                <a:gd name="T16" fmla="*/ 2 w 20"/>
                <a:gd name="T17" fmla="*/ 4 h 26"/>
                <a:gd name="T18" fmla="*/ 2 w 20"/>
                <a:gd name="T19" fmla="*/ 4 h 26"/>
                <a:gd name="T20" fmla="*/ 2 w 20"/>
                <a:gd name="T21" fmla="*/ 2 h 26"/>
                <a:gd name="T22" fmla="*/ 2 w 20"/>
                <a:gd name="T23" fmla="*/ 2 h 26"/>
                <a:gd name="T24" fmla="*/ 4 w 20"/>
                <a:gd name="T25" fmla="*/ 2 h 26"/>
                <a:gd name="T26" fmla="*/ 4 w 20"/>
                <a:gd name="T27" fmla="*/ 2 h 26"/>
                <a:gd name="T28" fmla="*/ 6 w 20"/>
                <a:gd name="T29" fmla="*/ 0 h 26"/>
                <a:gd name="T30" fmla="*/ 8 w 20"/>
                <a:gd name="T31" fmla="*/ 0 h 26"/>
                <a:gd name="T32" fmla="*/ 10 w 20"/>
                <a:gd name="T33" fmla="*/ 0 h 26"/>
                <a:gd name="T34" fmla="*/ 12 w 20"/>
                <a:gd name="T35" fmla="*/ 0 h 26"/>
                <a:gd name="T36" fmla="*/ 20 w 20"/>
                <a:gd name="T37" fmla="*/ 26 h 26"/>
                <a:gd name="T38" fmla="*/ 2 w 20"/>
                <a:gd name="T39"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26">
                  <a:moveTo>
                    <a:pt x="2" y="24"/>
                  </a:moveTo>
                  <a:lnTo>
                    <a:pt x="2" y="24"/>
                  </a:lnTo>
                  <a:lnTo>
                    <a:pt x="2" y="22"/>
                  </a:lnTo>
                  <a:lnTo>
                    <a:pt x="0" y="18"/>
                  </a:lnTo>
                  <a:lnTo>
                    <a:pt x="0" y="14"/>
                  </a:lnTo>
                  <a:lnTo>
                    <a:pt x="0" y="10"/>
                  </a:lnTo>
                  <a:lnTo>
                    <a:pt x="2" y="8"/>
                  </a:lnTo>
                  <a:lnTo>
                    <a:pt x="2" y="6"/>
                  </a:lnTo>
                  <a:lnTo>
                    <a:pt x="2" y="4"/>
                  </a:lnTo>
                  <a:lnTo>
                    <a:pt x="2" y="4"/>
                  </a:lnTo>
                  <a:lnTo>
                    <a:pt x="2" y="2"/>
                  </a:lnTo>
                  <a:lnTo>
                    <a:pt x="2" y="2"/>
                  </a:lnTo>
                  <a:lnTo>
                    <a:pt x="4" y="2"/>
                  </a:lnTo>
                  <a:lnTo>
                    <a:pt x="4" y="2"/>
                  </a:lnTo>
                  <a:lnTo>
                    <a:pt x="6" y="0"/>
                  </a:lnTo>
                  <a:lnTo>
                    <a:pt x="8" y="0"/>
                  </a:lnTo>
                  <a:lnTo>
                    <a:pt x="10" y="0"/>
                  </a:lnTo>
                  <a:lnTo>
                    <a:pt x="12" y="0"/>
                  </a:lnTo>
                  <a:lnTo>
                    <a:pt x="20" y="26"/>
                  </a:lnTo>
                  <a:lnTo>
                    <a:pt x="2" y="2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83" name="Freeform 146"/>
            <p:cNvSpPr>
              <a:spLocks/>
            </p:cNvSpPr>
            <p:nvPr/>
          </p:nvSpPr>
          <p:spPr bwMode="auto">
            <a:xfrm>
              <a:off x="7137561" y="3140687"/>
              <a:ext cx="41314" cy="53707"/>
            </a:xfrm>
            <a:custGeom>
              <a:avLst/>
              <a:gdLst>
                <a:gd name="T0" fmla="*/ 2 w 20"/>
                <a:gd name="T1" fmla="*/ 24 h 26"/>
                <a:gd name="T2" fmla="*/ 2 w 20"/>
                <a:gd name="T3" fmla="*/ 24 h 26"/>
                <a:gd name="T4" fmla="*/ 2 w 20"/>
                <a:gd name="T5" fmla="*/ 22 h 26"/>
                <a:gd name="T6" fmla="*/ 0 w 20"/>
                <a:gd name="T7" fmla="*/ 18 h 26"/>
                <a:gd name="T8" fmla="*/ 0 w 20"/>
                <a:gd name="T9" fmla="*/ 14 h 26"/>
                <a:gd name="T10" fmla="*/ 0 w 20"/>
                <a:gd name="T11" fmla="*/ 10 h 26"/>
                <a:gd name="T12" fmla="*/ 2 w 20"/>
                <a:gd name="T13" fmla="*/ 8 h 26"/>
                <a:gd name="T14" fmla="*/ 2 w 20"/>
                <a:gd name="T15" fmla="*/ 6 h 26"/>
                <a:gd name="T16" fmla="*/ 2 w 20"/>
                <a:gd name="T17" fmla="*/ 4 h 26"/>
                <a:gd name="T18" fmla="*/ 2 w 20"/>
                <a:gd name="T19" fmla="*/ 4 h 26"/>
                <a:gd name="T20" fmla="*/ 2 w 20"/>
                <a:gd name="T21" fmla="*/ 2 h 26"/>
                <a:gd name="T22" fmla="*/ 2 w 20"/>
                <a:gd name="T23" fmla="*/ 2 h 26"/>
                <a:gd name="T24" fmla="*/ 4 w 20"/>
                <a:gd name="T25" fmla="*/ 2 h 26"/>
                <a:gd name="T26" fmla="*/ 4 w 20"/>
                <a:gd name="T27" fmla="*/ 2 h 26"/>
                <a:gd name="T28" fmla="*/ 6 w 20"/>
                <a:gd name="T29" fmla="*/ 0 h 26"/>
                <a:gd name="T30" fmla="*/ 8 w 20"/>
                <a:gd name="T31" fmla="*/ 0 h 26"/>
                <a:gd name="T32" fmla="*/ 10 w 20"/>
                <a:gd name="T33" fmla="*/ 0 h 26"/>
                <a:gd name="T34" fmla="*/ 12 w 20"/>
                <a:gd name="T35" fmla="*/ 0 h 26"/>
                <a:gd name="T36" fmla="*/ 20 w 20"/>
                <a:gd name="T37" fmla="*/ 26 h 26"/>
                <a:gd name="T38" fmla="*/ 2 w 20"/>
                <a:gd name="T39"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26">
                  <a:moveTo>
                    <a:pt x="2" y="24"/>
                  </a:moveTo>
                  <a:lnTo>
                    <a:pt x="2" y="24"/>
                  </a:lnTo>
                  <a:lnTo>
                    <a:pt x="2" y="22"/>
                  </a:lnTo>
                  <a:lnTo>
                    <a:pt x="0" y="18"/>
                  </a:lnTo>
                  <a:lnTo>
                    <a:pt x="0" y="14"/>
                  </a:lnTo>
                  <a:lnTo>
                    <a:pt x="0" y="10"/>
                  </a:lnTo>
                  <a:lnTo>
                    <a:pt x="2" y="8"/>
                  </a:lnTo>
                  <a:lnTo>
                    <a:pt x="2" y="6"/>
                  </a:lnTo>
                  <a:lnTo>
                    <a:pt x="2" y="4"/>
                  </a:lnTo>
                  <a:lnTo>
                    <a:pt x="2" y="4"/>
                  </a:lnTo>
                  <a:lnTo>
                    <a:pt x="2" y="2"/>
                  </a:lnTo>
                  <a:lnTo>
                    <a:pt x="2" y="2"/>
                  </a:lnTo>
                  <a:lnTo>
                    <a:pt x="4" y="2"/>
                  </a:lnTo>
                  <a:lnTo>
                    <a:pt x="4" y="2"/>
                  </a:lnTo>
                  <a:lnTo>
                    <a:pt x="6" y="0"/>
                  </a:lnTo>
                  <a:lnTo>
                    <a:pt x="8" y="0"/>
                  </a:lnTo>
                  <a:lnTo>
                    <a:pt x="10" y="0"/>
                  </a:lnTo>
                  <a:lnTo>
                    <a:pt x="12" y="0"/>
                  </a:lnTo>
                  <a:lnTo>
                    <a:pt x="20" y="26"/>
                  </a:lnTo>
                  <a:lnTo>
                    <a:pt x="2" y="24"/>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84" name="Freeform 147"/>
            <p:cNvSpPr>
              <a:spLocks/>
            </p:cNvSpPr>
            <p:nvPr/>
          </p:nvSpPr>
          <p:spPr bwMode="auto">
            <a:xfrm>
              <a:off x="6786389" y="3058063"/>
              <a:ext cx="632110" cy="599037"/>
            </a:xfrm>
            <a:custGeom>
              <a:avLst/>
              <a:gdLst>
                <a:gd name="T0" fmla="*/ 164 w 306"/>
                <a:gd name="T1" fmla="*/ 68 h 290"/>
                <a:gd name="T2" fmla="*/ 190 w 306"/>
                <a:gd name="T3" fmla="*/ 64 h 290"/>
                <a:gd name="T4" fmla="*/ 200 w 306"/>
                <a:gd name="T5" fmla="*/ 72 h 290"/>
                <a:gd name="T6" fmla="*/ 228 w 306"/>
                <a:gd name="T7" fmla="*/ 104 h 290"/>
                <a:gd name="T8" fmla="*/ 230 w 306"/>
                <a:gd name="T9" fmla="*/ 122 h 290"/>
                <a:gd name="T10" fmla="*/ 238 w 306"/>
                <a:gd name="T11" fmla="*/ 132 h 290"/>
                <a:gd name="T12" fmla="*/ 244 w 306"/>
                <a:gd name="T13" fmla="*/ 156 h 290"/>
                <a:gd name="T14" fmla="*/ 250 w 306"/>
                <a:gd name="T15" fmla="*/ 162 h 290"/>
                <a:gd name="T16" fmla="*/ 266 w 306"/>
                <a:gd name="T17" fmla="*/ 166 h 290"/>
                <a:gd name="T18" fmla="*/ 294 w 306"/>
                <a:gd name="T19" fmla="*/ 166 h 290"/>
                <a:gd name="T20" fmla="*/ 304 w 306"/>
                <a:gd name="T21" fmla="*/ 180 h 290"/>
                <a:gd name="T22" fmla="*/ 306 w 306"/>
                <a:gd name="T23" fmla="*/ 194 h 290"/>
                <a:gd name="T24" fmla="*/ 302 w 306"/>
                <a:gd name="T25" fmla="*/ 212 h 290"/>
                <a:gd name="T26" fmla="*/ 294 w 306"/>
                <a:gd name="T27" fmla="*/ 222 h 290"/>
                <a:gd name="T28" fmla="*/ 278 w 306"/>
                <a:gd name="T29" fmla="*/ 228 h 290"/>
                <a:gd name="T30" fmla="*/ 248 w 306"/>
                <a:gd name="T31" fmla="*/ 232 h 290"/>
                <a:gd name="T32" fmla="*/ 218 w 306"/>
                <a:gd name="T33" fmla="*/ 236 h 290"/>
                <a:gd name="T34" fmla="*/ 206 w 306"/>
                <a:gd name="T35" fmla="*/ 244 h 290"/>
                <a:gd name="T36" fmla="*/ 198 w 306"/>
                <a:gd name="T37" fmla="*/ 254 h 290"/>
                <a:gd name="T38" fmla="*/ 194 w 306"/>
                <a:gd name="T39" fmla="*/ 270 h 290"/>
                <a:gd name="T40" fmla="*/ 188 w 306"/>
                <a:gd name="T41" fmla="*/ 280 h 290"/>
                <a:gd name="T42" fmla="*/ 174 w 306"/>
                <a:gd name="T43" fmla="*/ 276 h 290"/>
                <a:gd name="T44" fmla="*/ 174 w 306"/>
                <a:gd name="T45" fmla="*/ 266 h 290"/>
                <a:gd name="T46" fmla="*/ 164 w 306"/>
                <a:gd name="T47" fmla="*/ 264 h 290"/>
                <a:gd name="T48" fmla="*/ 138 w 306"/>
                <a:gd name="T49" fmla="*/ 264 h 290"/>
                <a:gd name="T50" fmla="*/ 122 w 306"/>
                <a:gd name="T51" fmla="*/ 272 h 290"/>
                <a:gd name="T52" fmla="*/ 108 w 306"/>
                <a:gd name="T53" fmla="*/ 254 h 290"/>
                <a:gd name="T54" fmla="*/ 102 w 306"/>
                <a:gd name="T55" fmla="*/ 236 h 290"/>
                <a:gd name="T56" fmla="*/ 88 w 306"/>
                <a:gd name="T57" fmla="*/ 214 h 290"/>
                <a:gd name="T58" fmla="*/ 70 w 306"/>
                <a:gd name="T59" fmla="*/ 188 h 290"/>
                <a:gd name="T60" fmla="*/ 58 w 306"/>
                <a:gd name="T61" fmla="*/ 156 h 290"/>
                <a:gd name="T62" fmla="*/ 48 w 306"/>
                <a:gd name="T63" fmla="*/ 136 h 290"/>
                <a:gd name="T64" fmla="*/ 36 w 306"/>
                <a:gd name="T65" fmla="*/ 120 h 290"/>
                <a:gd name="T66" fmla="*/ 20 w 306"/>
                <a:gd name="T67" fmla="*/ 106 h 290"/>
                <a:gd name="T68" fmla="*/ 18 w 306"/>
                <a:gd name="T69" fmla="*/ 98 h 290"/>
                <a:gd name="T70" fmla="*/ 16 w 306"/>
                <a:gd name="T71" fmla="*/ 82 h 290"/>
                <a:gd name="T72" fmla="*/ 12 w 306"/>
                <a:gd name="T73" fmla="*/ 78 h 290"/>
                <a:gd name="T74" fmla="*/ 4 w 306"/>
                <a:gd name="T75" fmla="*/ 74 h 290"/>
                <a:gd name="T76" fmla="*/ 0 w 306"/>
                <a:gd name="T77" fmla="*/ 60 h 290"/>
                <a:gd name="T78" fmla="*/ 16 w 306"/>
                <a:gd name="T79" fmla="*/ 58 h 290"/>
                <a:gd name="T80" fmla="*/ 24 w 306"/>
                <a:gd name="T81" fmla="*/ 54 h 290"/>
                <a:gd name="T82" fmla="*/ 34 w 306"/>
                <a:gd name="T83" fmla="*/ 42 h 290"/>
                <a:gd name="T84" fmla="*/ 44 w 306"/>
                <a:gd name="T85" fmla="*/ 34 h 290"/>
                <a:gd name="T86" fmla="*/ 44 w 306"/>
                <a:gd name="T87" fmla="*/ 24 h 290"/>
                <a:gd name="T88" fmla="*/ 44 w 306"/>
                <a:gd name="T89" fmla="*/ 14 h 290"/>
                <a:gd name="T90" fmla="*/ 52 w 306"/>
                <a:gd name="T91" fmla="*/ 6 h 290"/>
                <a:gd name="T92" fmla="*/ 64 w 306"/>
                <a:gd name="T93" fmla="*/ 0 h 290"/>
                <a:gd name="T94" fmla="*/ 76 w 306"/>
                <a:gd name="T95" fmla="*/ 6 h 290"/>
                <a:gd name="T96" fmla="*/ 86 w 306"/>
                <a:gd name="T97" fmla="*/ 14 h 290"/>
                <a:gd name="T98" fmla="*/ 96 w 306"/>
                <a:gd name="T99" fmla="*/ 12 h 290"/>
                <a:gd name="T100" fmla="*/ 102 w 306"/>
                <a:gd name="T101" fmla="*/ 14 h 290"/>
                <a:gd name="T102" fmla="*/ 108 w 306"/>
                <a:gd name="T103" fmla="*/ 24 h 290"/>
                <a:gd name="T104" fmla="*/ 114 w 306"/>
                <a:gd name="T105" fmla="*/ 30 h 290"/>
                <a:gd name="T106" fmla="*/ 124 w 306"/>
                <a:gd name="T107" fmla="*/ 36 h 290"/>
                <a:gd name="T108" fmla="*/ 132 w 306"/>
                <a:gd name="T109" fmla="*/ 50 h 290"/>
                <a:gd name="T110" fmla="*/ 144 w 306"/>
                <a:gd name="T111" fmla="*/ 62 h 290"/>
                <a:gd name="T112" fmla="*/ 156 w 306"/>
                <a:gd name="T113" fmla="*/ 7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6" h="290">
                  <a:moveTo>
                    <a:pt x="160" y="70"/>
                  </a:moveTo>
                  <a:lnTo>
                    <a:pt x="160" y="70"/>
                  </a:lnTo>
                  <a:lnTo>
                    <a:pt x="160" y="70"/>
                  </a:lnTo>
                  <a:lnTo>
                    <a:pt x="162" y="70"/>
                  </a:lnTo>
                  <a:lnTo>
                    <a:pt x="162" y="70"/>
                  </a:lnTo>
                  <a:lnTo>
                    <a:pt x="164" y="68"/>
                  </a:lnTo>
                  <a:lnTo>
                    <a:pt x="166" y="66"/>
                  </a:lnTo>
                  <a:lnTo>
                    <a:pt x="170" y="64"/>
                  </a:lnTo>
                  <a:lnTo>
                    <a:pt x="170" y="64"/>
                  </a:lnTo>
                  <a:lnTo>
                    <a:pt x="178" y="64"/>
                  </a:lnTo>
                  <a:lnTo>
                    <a:pt x="186" y="64"/>
                  </a:lnTo>
                  <a:lnTo>
                    <a:pt x="190" y="64"/>
                  </a:lnTo>
                  <a:lnTo>
                    <a:pt x="192" y="66"/>
                  </a:lnTo>
                  <a:lnTo>
                    <a:pt x="192" y="66"/>
                  </a:lnTo>
                  <a:lnTo>
                    <a:pt x="194" y="66"/>
                  </a:lnTo>
                  <a:lnTo>
                    <a:pt x="194" y="68"/>
                  </a:lnTo>
                  <a:lnTo>
                    <a:pt x="198" y="70"/>
                  </a:lnTo>
                  <a:lnTo>
                    <a:pt x="200" y="72"/>
                  </a:lnTo>
                  <a:lnTo>
                    <a:pt x="204" y="78"/>
                  </a:lnTo>
                  <a:lnTo>
                    <a:pt x="206" y="80"/>
                  </a:lnTo>
                  <a:lnTo>
                    <a:pt x="206" y="82"/>
                  </a:lnTo>
                  <a:lnTo>
                    <a:pt x="218" y="94"/>
                  </a:lnTo>
                  <a:lnTo>
                    <a:pt x="228" y="102"/>
                  </a:lnTo>
                  <a:lnTo>
                    <a:pt x="228" y="104"/>
                  </a:lnTo>
                  <a:lnTo>
                    <a:pt x="228" y="110"/>
                  </a:lnTo>
                  <a:lnTo>
                    <a:pt x="228" y="114"/>
                  </a:lnTo>
                  <a:lnTo>
                    <a:pt x="228" y="116"/>
                  </a:lnTo>
                  <a:lnTo>
                    <a:pt x="228" y="120"/>
                  </a:lnTo>
                  <a:lnTo>
                    <a:pt x="230" y="120"/>
                  </a:lnTo>
                  <a:lnTo>
                    <a:pt x="230" y="122"/>
                  </a:lnTo>
                  <a:lnTo>
                    <a:pt x="230" y="122"/>
                  </a:lnTo>
                  <a:lnTo>
                    <a:pt x="232" y="124"/>
                  </a:lnTo>
                  <a:lnTo>
                    <a:pt x="234" y="126"/>
                  </a:lnTo>
                  <a:lnTo>
                    <a:pt x="236" y="126"/>
                  </a:lnTo>
                  <a:lnTo>
                    <a:pt x="238" y="128"/>
                  </a:lnTo>
                  <a:lnTo>
                    <a:pt x="238" y="132"/>
                  </a:lnTo>
                  <a:lnTo>
                    <a:pt x="238" y="136"/>
                  </a:lnTo>
                  <a:lnTo>
                    <a:pt x="240" y="142"/>
                  </a:lnTo>
                  <a:lnTo>
                    <a:pt x="242" y="148"/>
                  </a:lnTo>
                  <a:lnTo>
                    <a:pt x="242" y="152"/>
                  </a:lnTo>
                  <a:lnTo>
                    <a:pt x="244" y="154"/>
                  </a:lnTo>
                  <a:lnTo>
                    <a:pt x="244" y="156"/>
                  </a:lnTo>
                  <a:lnTo>
                    <a:pt x="246" y="158"/>
                  </a:lnTo>
                  <a:lnTo>
                    <a:pt x="248" y="160"/>
                  </a:lnTo>
                  <a:lnTo>
                    <a:pt x="248" y="160"/>
                  </a:lnTo>
                  <a:lnTo>
                    <a:pt x="248" y="162"/>
                  </a:lnTo>
                  <a:lnTo>
                    <a:pt x="250" y="162"/>
                  </a:lnTo>
                  <a:lnTo>
                    <a:pt x="250" y="162"/>
                  </a:lnTo>
                  <a:lnTo>
                    <a:pt x="252" y="164"/>
                  </a:lnTo>
                  <a:lnTo>
                    <a:pt x="252" y="164"/>
                  </a:lnTo>
                  <a:lnTo>
                    <a:pt x="256" y="164"/>
                  </a:lnTo>
                  <a:lnTo>
                    <a:pt x="260" y="164"/>
                  </a:lnTo>
                  <a:lnTo>
                    <a:pt x="262" y="166"/>
                  </a:lnTo>
                  <a:lnTo>
                    <a:pt x="266" y="166"/>
                  </a:lnTo>
                  <a:lnTo>
                    <a:pt x="270" y="166"/>
                  </a:lnTo>
                  <a:lnTo>
                    <a:pt x="274" y="166"/>
                  </a:lnTo>
                  <a:lnTo>
                    <a:pt x="280" y="164"/>
                  </a:lnTo>
                  <a:lnTo>
                    <a:pt x="286" y="164"/>
                  </a:lnTo>
                  <a:lnTo>
                    <a:pt x="292" y="164"/>
                  </a:lnTo>
                  <a:lnTo>
                    <a:pt x="294" y="166"/>
                  </a:lnTo>
                  <a:lnTo>
                    <a:pt x="298" y="170"/>
                  </a:lnTo>
                  <a:lnTo>
                    <a:pt x="300" y="174"/>
                  </a:lnTo>
                  <a:lnTo>
                    <a:pt x="302" y="176"/>
                  </a:lnTo>
                  <a:lnTo>
                    <a:pt x="304" y="178"/>
                  </a:lnTo>
                  <a:lnTo>
                    <a:pt x="304" y="180"/>
                  </a:lnTo>
                  <a:lnTo>
                    <a:pt x="304" y="180"/>
                  </a:lnTo>
                  <a:lnTo>
                    <a:pt x="306" y="182"/>
                  </a:lnTo>
                  <a:lnTo>
                    <a:pt x="306" y="184"/>
                  </a:lnTo>
                  <a:lnTo>
                    <a:pt x="306" y="186"/>
                  </a:lnTo>
                  <a:lnTo>
                    <a:pt x="306" y="188"/>
                  </a:lnTo>
                  <a:lnTo>
                    <a:pt x="306" y="192"/>
                  </a:lnTo>
                  <a:lnTo>
                    <a:pt x="306" y="194"/>
                  </a:lnTo>
                  <a:lnTo>
                    <a:pt x="304" y="198"/>
                  </a:lnTo>
                  <a:lnTo>
                    <a:pt x="304" y="200"/>
                  </a:lnTo>
                  <a:lnTo>
                    <a:pt x="304" y="202"/>
                  </a:lnTo>
                  <a:lnTo>
                    <a:pt x="302" y="206"/>
                  </a:lnTo>
                  <a:lnTo>
                    <a:pt x="302" y="208"/>
                  </a:lnTo>
                  <a:lnTo>
                    <a:pt x="302" y="212"/>
                  </a:lnTo>
                  <a:lnTo>
                    <a:pt x="300" y="214"/>
                  </a:lnTo>
                  <a:lnTo>
                    <a:pt x="298" y="216"/>
                  </a:lnTo>
                  <a:lnTo>
                    <a:pt x="298" y="218"/>
                  </a:lnTo>
                  <a:lnTo>
                    <a:pt x="296" y="220"/>
                  </a:lnTo>
                  <a:lnTo>
                    <a:pt x="296" y="222"/>
                  </a:lnTo>
                  <a:lnTo>
                    <a:pt x="294" y="222"/>
                  </a:lnTo>
                  <a:lnTo>
                    <a:pt x="294" y="224"/>
                  </a:lnTo>
                  <a:lnTo>
                    <a:pt x="290" y="224"/>
                  </a:lnTo>
                  <a:lnTo>
                    <a:pt x="288" y="226"/>
                  </a:lnTo>
                  <a:lnTo>
                    <a:pt x="286" y="226"/>
                  </a:lnTo>
                  <a:lnTo>
                    <a:pt x="282" y="228"/>
                  </a:lnTo>
                  <a:lnTo>
                    <a:pt x="278" y="228"/>
                  </a:lnTo>
                  <a:lnTo>
                    <a:pt x="274" y="228"/>
                  </a:lnTo>
                  <a:lnTo>
                    <a:pt x="272" y="230"/>
                  </a:lnTo>
                  <a:lnTo>
                    <a:pt x="264" y="230"/>
                  </a:lnTo>
                  <a:lnTo>
                    <a:pt x="258" y="230"/>
                  </a:lnTo>
                  <a:lnTo>
                    <a:pt x="254" y="230"/>
                  </a:lnTo>
                  <a:lnTo>
                    <a:pt x="248" y="232"/>
                  </a:lnTo>
                  <a:lnTo>
                    <a:pt x="242" y="232"/>
                  </a:lnTo>
                  <a:lnTo>
                    <a:pt x="236" y="232"/>
                  </a:lnTo>
                  <a:lnTo>
                    <a:pt x="228" y="234"/>
                  </a:lnTo>
                  <a:lnTo>
                    <a:pt x="224" y="234"/>
                  </a:lnTo>
                  <a:lnTo>
                    <a:pt x="222" y="234"/>
                  </a:lnTo>
                  <a:lnTo>
                    <a:pt x="218" y="236"/>
                  </a:lnTo>
                  <a:lnTo>
                    <a:pt x="216" y="236"/>
                  </a:lnTo>
                  <a:lnTo>
                    <a:pt x="212" y="238"/>
                  </a:lnTo>
                  <a:lnTo>
                    <a:pt x="210" y="238"/>
                  </a:lnTo>
                  <a:lnTo>
                    <a:pt x="210" y="240"/>
                  </a:lnTo>
                  <a:lnTo>
                    <a:pt x="208" y="242"/>
                  </a:lnTo>
                  <a:lnTo>
                    <a:pt x="206" y="244"/>
                  </a:lnTo>
                  <a:lnTo>
                    <a:pt x="204" y="246"/>
                  </a:lnTo>
                  <a:lnTo>
                    <a:pt x="202" y="248"/>
                  </a:lnTo>
                  <a:lnTo>
                    <a:pt x="200" y="250"/>
                  </a:lnTo>
                  <a:lnTo>
                    <a:pt x="200" y="252"/>
                  </a:lnTo>
                  <a:lnTo>
                    <a:pt x="198" y="254"/>
                  </a:lnTo>
                  <a:lnTo>
                    <a:pt x="198" y="254"/>
                  </a:lnTo>
                  <a:lnTo>
                    <a:pt x="198" y="256"/>
                  </a:lnTo>
                  <a:lnTo>
                    <a:pt x="196" y="258"/>
                  </a:lnTo>
                  <a:lnTo>
                    <a:pt x="196" y="262"/>
                  </a:lnTo>
                  <a:lnTo>
                    <a:pt x="196" y="264"/>
                  </a:lnTo>
                  <a:lnTo>
                    <a:pt x="196" y="268"/>
                  </a:lnTo>
                  <a:lnTo>
                    <a:pt x="194" y="270"/>
                  </a:lnTo>
                  <a:lnTo>
                    <a:pt x="194" y="274"/>
                  </a:lnTo>
                  <a:lnTo>
                    <a:pt x="194" y="274"/>
                  </a:lnTo>
                  <a:lnTo>
                    <a:pt x="194" y="274"/>
                  </a:lnTo>
                  <a:lnTo>
                    <a:pt x="192" y="276"/>
                  </a:lnTo>
                  <a:lnTo>
                    <a:pt x="192" y="278"/>
                  </a:lnTo>
                  <a:lnTo>
                    <a:pt x="188" y="280"/>
                  </a:lnTo>
                  <a:lnTo>
                    <a:pt x="186" y="282"/>
                  </a:lnTo>
                  <a:lnTo>
                    <a:pt x="182" y="284"/>
                  </a:lnTo>
                  <a:lnTo>
                    <a:pt x="176" y="288"/>
                  </a:lnTo>
                  <a:lnTo>
                    <a:pt x="174" y="290"/>
                  </a:lnTo>
                  <a:lnTo>
                    <a:pt x="174" y="278"/>
                  </a:lnTo>
                  <a:lnTo>
                    <a:pt x="174" y="276"/>
                  </a:lnTo>
                  <a:lnTo>
                    <a:pt x="174" y="272"/>
                  </a:lnTo>
                  <a:lnTo>
                    <a:pt x="174" y="270"/>
                  </a:lnTo>
                  <a:lnTo>
                    <a:pt x="174" y="270"/>
                  </a:lnTo>
                  <a:lnTo>
                    <a:pt x="174" y="268"/>
                  </a:lnTo>
                  <a:lnTo>
                    <a:pt x="174" y="268"/>
                  </a:lnTo>
                  <a:lnTo>
                    <a:pt x="174" y="266"/>
                  </a:lnTo>
                  <a:lnTo>
                    <a:pt x="174" y="266"/>
                  </a:lnTo>
                  <a:lnTo>
                    <a:pt x="172" y="266"/>
                  </a:lnTo>
                  <a:lnTo>
                    <a:pt x="170" y="266"/>
                  </a:lnTo>
                  <a:lnTo>
                    <a:pt x="168" y="264"/>
                  </a:lnTo>
                  <a:lnTo>
                    <a:pt x="166" y="264"/>
                  </a:lnTo>
                  <a:lnTo>
                    <a:pt x="164" y="264"/>
                  </a:lnTo>
                  <a:lnTo>
                    <a:pt x="160" y="264"/>
                  </a:lnTo>
                  <a:lnTo>
                    <a:pt x="154" y="264"/>
                  </a:lnTo>
                  <a:lnTo>
                    <a:pt x="150" y="264"/>
                  </a:lnTo>
                  <a:lnTo>
                    <a:pt x="146" y="264"/>
                  </a:lnTo>
                  <a:lnTo>
                    <a:pt x="142" y="264"/>
                  </a:lnTo>
                  <a:lnTo>
                    <a:pt x="138" y="264"/>
                  </a:lnTo>
                  <a:lnTo>
                    <a:pt x="136" y="264"/>
                  </a:lnTo>
                  <a:lnTo>
                    <a:pt x="134" y="264"/>
                  </a:lnTo>
                  <a:lnTo>
                    <a:pt x="132" y="266"/>
                  </a:lnTo>
                  <a:lnTo>
                    <a:pt x="130" y="266"/>
                  </a:lnTo>
                  <a:lnTo>
                    <a:pt x="128" y="268"/>
                  </a:lnTo>
                  <a:lnTo>
                    <a:pt x="122" y="272"/>
                  </a:lnTo>
                  <a:lnTo>
                    <a:pt x="120" y="268"/>
                  </a:lnTo>
                  <a:lnTo>
                    <a:pt x="116" y="264"/>
                  </a:lnTo>
                  <a:lnTo>
                    <a:pt x="112" y="260"/>
                  </a:lnTo>
                  <a:lnTo>
                    <a:pt x="110" y="258"/>
                  </a:lnTo>
                  <a:lnTo>
                    <a:pt x="108" y="254"/>
                  </a:lnTo>
                  <a:lnTo>
                    <a:pt x="108" y="254"/>
                  </a:lnTo>
                  <a:lnTo>
                    <a:pt x="106" y="252"/>
                  </a:lnTo>
                  <a:lnTo>
                    <a:pt x="106" y="250"/>
                  </a:lnTo>
                  <a:lnTo>
                    <a:pt x="106" y="248"/>
                  </a:lnTo>
                  <a:lnTo>
                    <a:pt x="104" y="244"/>
                  </a:lnTo>
                  <a:lnTo>
                    <a:pt x="102" y="238"/>
                  </a:lnTo>
                  <a:lnTo>
                    <a:pt x="102" y="236"/>
                  </a:lnTo>
                  <a:lnTo>
                    <a:pt x="102" y="234"/>
                  </a:lnTo>
                  <a:lnTo>
                    <a:pt x="100" y="234"/>
                  </a:lnTo>
                  <a:lnTo>
                    <a:pt x="100" y="232"/>
                  </a:lnTo>
                  <a:lnTo>
                    <a:pt x="96" y="226"/>
                  </a:lnTo>
                  <a:lnTo>
                    <a:pt x="92" y="220"/>
                  </a:lnTo>
                  <a:lnTo>
                    <a:pt x="88" y="214"/>
                  </a:lnTo>
                  <a:lnTo>
                    <a:pt x="82" y="208"/>
                  </a:lnTo>
                  <a:lnTo>
                    <a:pt x="78" y="202"/>
                  </a:lnTo>
                  <a:lnTo>
                    <a:pt x="76" y="200"/>
                  </a:lnTo>
                  <a:lnTo>
                    <a:pt x="74" y="196"/>
                  </a:lnTo>
                  <a:lnTo>
                    <a:pt x="72" y="194"/>
                  </a:lnTo>
                  <a:lnTo>
                    <a:pt x="70" y="188"/>
                  </a:lnTo>
                  <a:lnTo>
                    <a:pt x="66" y="184"/>
                  </a:lnTo>
                  <a:lnTo>
                    <a:pt x="64" y="180"/>
                  </a:lnTo>
                  <a:lnTo>
                    <a:pt x="64" y="178"/>
                  </a:lnTo>
                  <a:lnTo>
                    <a:pt x="62" y="174"/>
                  </a:lnTo>
                  <a:lnTo>
                    <a:pt x="60" y="164"/>
                  </a:lnTo>
                  <a:lnTo>
                    <a:pt x="58" y="156"/>
                  </a:lnTo>
                  <a:lnTo>
                    <a:pt x="56" y="152"/>
                  </a:lnTo>
                  <a:lnTo>
                    <a:pt x="54" y="148"/>
                  </a:lnTo>
                  <a:lnTo>
                    <a:pt x="54" y="146"/>
                  </a:lnTo>
                  <a:lnTo>
                    <a:pt x="52" y="142"/>
                  </a:lnTo>
                  <a:lnTo>
                    <a:pt x="50" y="140"/>
                  </a:lnTo>
                  <a:lnTo>
                    <a:pt x="48" y="136"/>
                  </a:lnTo>
                  <a:lnTo>
                    <a:pt x="46" y="132"/>
                  </a:lnTo>
                  <a:lnTo>
                    <a:pt x="42" y="128"/>
                  </a:lnTo>
                  <a:lnTo>
                    <a:pt x="40" y="126"/>
                  </a:lnTo>
                  <a:lnTo>
                    <a:pt x="38" y="122"/>
                  </a:lnTo>
                  <a:lnTo>
                    <a:pt x="38" y="122"/>
                  </a:lnTo>
                  <a:lnTo>
                    <a:pt x="36" y="120"/>
                  </a:lnTo>
                  <a:lnTo>
                    <a:pt x="34" y="118"/>
                  </a:lnTo>
                  <a:lnTo>
                    <a:pt x="28" y="114"/>
                  </a:lnTo>
                  <a:lnTo>
                    <a:pt x="26" y="110"/>
                  </a:lnTo>
                  <a:lnTo>
                    <a:pt x="22" y="108"/>
                  </a:lnTo>
                  <a:lnTo>
                    <a:pt x="22" y="108"/>
                  </a:lnTo>
                  <a:lnTo>
                    <a:pt x="20" y="106"/>
                  </a:lnTo>
                  <a:lnTo>
                    <a:pt x="20" y="104"/>
                  </a:lnTo>
                  <a:lnTo>
                    <a:pt x="18" y="104"/>
                  </a:lnTo>
                  <a:lnTo>
                    <a:pt x="18" y="102"/>
                  </a:lnTo>
                  <a:lnTo>
                    <a:pt x="18" y="102"/>
                  </a:lnTo>
                  <a:lnTo>
                    <a:pt x="18" y="100"/>
                  </a:lnTo>
                  <a:lnTo>
                    <a:pt x="18" y="98"/>
                  </a:lnTo>
                  <a:lnTo>
                    <a:pt x="18" y="96"/>
                  </a:lnTo>
                  <a:lnTo>
                    <a:pt x="18" y="92"/>
                  </a:lnTo>
                  <a:lnTo>
                    <a:pt x="18" y="88"/>
                  </a:lnTo>
                  <a:lnTo>
                    <a:pt x="18" y="86"/>
                  </a:lnTo>
                  <a:lnTo>
                    <a:pt x="18" y="84"/>
                  </a:lnTo>
                  <a:lnTo>
                    <a:pt x="16" y="82"/>
                  </a:lnTo>
                  <a:lnTo>
                    <a:pt x="16" y="82"/>
                  </a:lnTo>
                  <a:lnTo>
                    <a:pt x="16" y="80"/>
                  </a:lnTo>
                  <a:lnTo>
                    <a:pt x="16" y="80"/>
                  </a:lnTo>
                  <a:lnTo>
                    <a:pt x="16" y="80"/>
                  </a:lnTo>
                  <a:lnTo>
                    <a:pt x="14" y="78"/>
                  </a:lnTo>
                  <a:lnTo>
                    <a:pt x="12" y="78"/>
                  </a:lnTo>
                  <a:lnTo>
                    <a:pt x="10" y="76"/>
                  </a:lnTo>
                  <a:lnTo>
                    <a:pt x="8" y="76"/>
                  </a:lnTo>
                  <a:lnTo>
                    <a:pt x="6" y="76"/>
                  </a:lnTo>
                  <a:lnTo>
                    <a:pt x="4" y="74"/>
                  </a:lnTo>
                  <a:lnTo>
                    <a:pt x="4" y="74"/>
                  </a:lnTo>
                  <a:lnTo>
                    <a:pt x="4" y="74"/>
                  </a:lnTo>
                  <a:lnTo>
                    <a:pt x="4" y="72"/>
                  </a:lnTo>
                  <a:lnTo>
                    <a:pt x="2" y="72"/>
                  </a:lnTo>
                  <a:lnTo>
                    <a:pt x="2" y="70"/>
                  </a:lnTo>
                  <a:lnTo>
                    <a:pt x="2" y="66"/>
                  </a:lnTo>
                  <a:lnTo>
                    <a:pt x="2" y="64"/>
                  </a:lnTo>
                  <a:lnTo>
                    <a:pt x="0" y="60"/>
                  </a:lnTo>
                  <a:lnTo>
                    <a:pt x="0" y="56"/>
                  </a:lnTo>
                  <a:lnTo>
                    <a:pt x="4" y="58"/>
                  </a:lnTo>
                  <a:lnTo>
                    <a:pt x="8" y="58"/>
                  </a:lnTo>
                  <a:lnTo>
                    <a:pt x="10" y="58"/>
                  </a:lnTo>
                  <a:lnTo>
                    <a:pt x="14" y="58"/>
                  </a:lnTo>
                  <a:lnTo>
                    <a:pt x="16" y="58"/>
                  </a:lnTo>
                  <a:lnTo>
                    <a:pt x="18" y="58"/>
                  </a:lnTo>
                  <a:lnTo>
                    <a:pt x="18" y="56"/>
                  </a:lnTo>
                  <a:lnTo>
                    <a:pt x="20" y="56"/>
                  </a:lnTo>
                  <a:lnTo>
                    <a:pt x="20" y="56"/>
                  </a:lnTo>
                  <a:lnTo>
                    <a:pt x="22" y="54"/>
                  </a:lnTo>
                  <a:lnTo>
                    <a:pt x="24" y="54"/>
                  </a:lnTo>
                  <a:lnTo>
                    <a:pt x="26" y="52"/>
                  </a:lnTo>
                  <a:lnTo>
                    <a:pt x="28" y="48"/>
                  </a:lnTo>
                  <a:lnTo>
                    <a:pt x="30" y="46"/>
                  </a:lnTo>
                  <a:lnTo>
                    <a:pt x="32" y="44"/>
                  </a:lnTo>
                  <a:lnTo>
                    <a:pt x="32" y="44"/>
                  </a:lnTo>
                  <a:lnTo>
                    <a:pt x="34" y="42"/>
                  </a:lnTo>
                  <a:lnTo>
                    <a:pt x="38" y="40"/>
                  </a:lnTo>
                  <a:lnTo>
                    <a:pt x="40" y="38"/>
                  </a:lnTo>
                  <a:lnTo>
                    <a:pt x="42" y="36"/>
                  </a:lnTo>
                  <a:lnTo>
                    <a:pt x="42" y="36"/>
                  </a:lnTo>
                  <a:lnTo>
                    <a:pt x="44" y="34"/>
                  </a:lnTo>
                  <a:lnTo>
                    <a:pt x="44" y="34"/>
                  </a:lnTo>
                  <a:lnTo>
                    <a:pt x="44" y="34"/>
                  </a:lnTo>
                  <a:lnTo>
                    <a:pt x="44" y="32"/>
                  </a:lnTo>
                  <a:lnTo>
                    <a:pt x="44" y="32"/>
                  </a:lnTo>
                  <a:lnTo>
                    <a:pt x="44" y="30"/>
                  </a:lnTo>
                  <a:lnTo>
                    <a:pt x="44" y="28"/>
                  </a:lnTo>
                  <a:lnTo>
                    <a:pt x="44" y="24"/>
                  </a:lnTo>
                  <a:lnTo>
                    <a:pt x="44" y="22"/>
                  </a:lnTo>
                  <a:lnTo>
                    <a:pt x="44" y="18"/>
                  </a:lnTo>
                  <a:lnTo>
                    <a:pt x="42" y="18"/>
                  </a:lnTo>
                  <a:lnTo>
                    <a:pt x="44" y="16"/>
                  </a:lnTo>
                  <a:lnTo>
                    <a:pt x="44" y="16"/>
                  </a:lnTo>
                  <a:lnTo>
                    <a:pt x="44" y="14"/>
                  </a:lnTo>
                  <a:lnTo>
                    <a:pt x="44" y="14"/>
                  </a:lnTo>
                  <a:lnTo>
                    <a:pt x="44" y="12"/>
                  </a:lnTo>
                  <a:lnTo>
                    <a:pt x="46" y="10"/>
                  </a:lnTo>
                  <a:lnTo>
                    <a:pt x="48" y="10"/>
                  </a:lnTo>
                  <a:lnTo>
                    <a:pt x="50" y="8"/>
                  </a:lnTo>
                  <a:lnTo>
                    <a:pt x="52" y="6"/>
                  </a:lnTo>
                  <a:lnTo>
                    <a:pt x="58" y="2"/>
                  </a:lnTo>
                  <a:lnTo>
                    <a:pt x="60" y="0"/>
                  </a:lnTo>
                  <a:lnTo>
                    <a:pt x="62" y="0"/>
                  </a:lnTo>
                  <a:lnTo>
                    <a:pt x="64" y="0"/>
                  </a:lnTo>
                  <a:lnTo>
                    <a:pt x="64" y="0"/>
                  </a:lnTo>
                  <a:lnTo>
                    <a:pt x="64" y="0"/>
                  </a:lnTo>
                  <a:lnTo>
                    <a:pt x="66" y="0"/>
                  </a:lnTo>
                  <a:lnTo>
                    <a:pt x="68" y="0"/>
                  </a:lnTo>
                  <a:lnTo>
                    <a:pt x="68" y="2"/>
                  </a:lnTo>
                  <a:lnTo>
                    <a:pt x="70" y="2"/>
                  </a:lnTo>
                  <a:lnTo>
                    <a:pt x="72" y="4"/>
                  </a:lnTo>
                  <a:lnTo>
                    <a:pt x="76" y="6"/>
                  </a:lnTo>
                  <a:lnTo>
                    <a:pt x="78" y="8"/>
                  </a:lnTo>
                  <a:lnTo>
                    <a:pt x="80" y="10"/>
                  </a:lnTo>
                  <a:lnTo>
                    <a:pt x="82" y="12"/>
                  </a:lnTo>
                  <a:lnTo>
                    <a:pt x="82" y="12"/>
                  </a:lnTo>
                  <a:lnTo>
                    <a:pt x="84" y="14"/>
                  </a:lnTo>
                  <a:lnTo>
                    <a:pt x="86" y="14"/>
                  </a:lnTo>
                  <a:lnTo>
                    <a:pt x="86" y="14"/>
                  </a:lnTo>
                  <a:lnTo>
                    <a:pt x="86" y="14"/>
                  </a:lnTo>
                  <a:lnTo>
                    <a:pt x="88" y="14"/>
                  </a:lnTo>
                  <a:lnTo>
                    <a:pt x="90" y="14"/>
                  </a:lnTo>
                  <a:lnTo>
                    <a:pt x="94" y="14"/>
                  </a:lnTo>
                  <a:lnTo>
                    <a:pt x="96" y="12"/>
                  </a:lnTo>
                  <a:lnTo>
                    <a:pt x="98" y="12"/>
                  </a:lnTo>
                  <a:lnTo>
                    <a:pt x="98" y="12"/>
                  </a:lnTo>
                  <a:lnTo>
                    <a:pt x="100" y="12"/>
                  </a:lnTo>
                  <a:lnTo>
                    <a:pt x="100" y="12"/>
                  </a:lnTo>
                  <a:lnTo>
                    <a:pt x="102" y="12"/>
                  </a:lnTo>
                  <a:lnTo>
                    <a:pt x="102" y="14"/>
                  </a:lnTo>
                  <a:lnTo>
                    <a:pt x="102" y="14"/>
                  </a:lnTo>
                  <a:lnTo>
                    <a:pt x="104" y="14"/>
                  </a:lnTo>
                  <a:lnTo>
                    <a:pt x="104" y="16"/>
                  </a:lnTo>
                  <a:lnTo>
                    <a:pt x="106" y="18"/>
                  </a:lnTo>
                  <a:lnTo>
                    <a:pt x="106" y="20"/>
                  </a:lnTo>
                  <a:lnTo>
                    <a:pt x="108" y="24"/>
                  </a:lnTo>
                  <a:lnTo>
                    <a:pt x="108" y="26"/>
                  </a:lnTo>
                  <a:lnTo>
                    <a:pt x="110" y="28"/>
                  </a:lnTo>
                  <a:lnTo>
                    <a:pt x="110" y="28"/>
                  </a:lnTo>
                  <a:lnTo>
                    <a:pt x="112" y="30"/>
                  </a:lnTo>
                  <a:lnTo>
                    <a:pt x="112" y="30"/>
                  </a:lnTo>
                  <a:lnTo>
                    <a:pt x="114" y="30"/>
                  </a:lnTo>
                  <a:lnTo>
                    <a:pt x="118" y="32"/>
                  </a:lnTo>
                  <a:lnTo>
                    <a:pt x="120" y="32"/>
                  </a:lnTo>
                  <a:lnTo>
                    <a:pt x="122" y="32"/>
                  </a:lnTo>
                  <a:lnTo>
                    <a:pt x="122" y="32"/>
                  </a:lnTo>
                  <a:lnTo>
                    <a:pt x="124" y="34"/>
                  </a:lnTo>
                  <a:lnTo>
                    <a:pt x="124" y="36"/>
                  </a:lnTo>
                  <a:lnTo>
                    <a:pt x="126" y="36"/>
                  </a:lnTo>
                  <a:lnTo>
                    <a:pt x="126" y="38"/>
                  </a:lnTo>
                  <a:lnTo>
                    <a:pt x="128" y="40"/>
                  </a:lnTo>
                  <a:lnTo>
                    <a:pt x="130" y="44"/>
                  </a:lnTo>
                  <a:lnTo>
                    <a:pt x="130" y="48"/>
                  </a:lnTo>
                  <a:lnTo>
                    <a:pt x="132" y="50"/>
                  </a:lnTo>
                  <a:lnTo>
                    <a:pt x="134" y="54"/>
                  </a:lnTo>
                  <a:lnTo>
                    <a:pt x="134" y="54"/>
                  </a:lnTo>
                  <a:lnTo>
                    <a:pt x="136" y="56"/>
                  </a:lnTo>
                  <a:lnTo>
                    <a:pt x="138" y="58"/>
                  </a:lnTo>
                  <a:lnTo>
                    <a:pt x="140" y="60"/>
                  </a:lnTo>
                  <a:lnTo>
                    <a:pt x="144" y="62"/>
                  </a:lnTo>
                  <a:lnTo>
                    <a:pt x="146" y="66"/>
                  </a:lnTo>
                  <a:lnTo>
                    <a:pt x="150" y="68"/>
                  </a:lnTo>
                  <a:lnTo>
                    <a:pt x="152" y="68"/>
                  </a:lnTo>
                  <a:lnTo>
                    <a:pt x="154" y="70"/>
                  </a:lnTo>
                  <a:lnTo>
                    <a:pt x="156" y="70"/>
                  </a:lnTo>
                  <a:lnTo>
                    <a:pt x="156" y="70"/>
                  </a:lnTo>
                  <a:lnTo>
                    <a:pt x="158" y="70"/>
                  </a:lnTo>
                  <a:lnTo>
                    <a:pt x="160" y="7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85" name="Freeform 149"/>
            <p:cNvSpPr>
              <a:spLocks/>
            </p:cNvSpPr>
            <p:nvPr/>
          </p:nvSpPr>
          <p:spPr bwMode="auto">
            <a:xfrm>
              <a:off x="6534371" y="2673853"/>
              <a:ext cx="553613" cy="243746"/>
            </a:xfrm>
            <a:custGeom>
              <a:avLst/>
              <a:gdLst>
                <a:gd name="T0" fmla="*/ 152 w 268"/>
                <a:gd name="T1" fmla="*/ 108 h 118"/>
                <a:gd name="T2" fmla="*/ 182 w 268"/>
                <a:gd name="T3" fmla="*/ 106 h 118"/>
                <a:gd name="T4" fmla="*/ 202 w 268"/>
                <a:gd name="T5" fmla="*/ 102 h 118"/>
                <a:gd name="T6" fmla="*/ 206 w 268"/>
                <a:gd name="T7" fmla="*/ 104 h 118"/>
                <a:gd name="T8" fmla="*/ 210 w 268"/>
                <a:gd name="T9" fmla="*/ 116 h 118"/>
                <a:gd name="T10" fmla="*/ 228 w 268"/>
                <a:gd name="T11" fmla="*/ 102 h 118"/>
                <a:gd name="T12" fmla="*/ 238 w 268"/>
                <a:gd name="T13" fmla="*/ 96 h 118"/>
                <a:gd name="T14" fmla="*/ 244 w 268"/>
                <a:gd name="T15" fmla="*/ 96 h 118"/>
                <a:gd name="T16" fmla="*/ 248 w 268"/>
                <a:gd name="T17" fmla="*/ 106 h 118"/>
                <a:gd name="T18" fmla="*/ 256 w 268"/>
                <a:gd name="T19" fmla="*/ 108 h 118"/>
                <a:gd name="T20" fmla="*/ 264 w 268"/>
                <a:gd name="T21" fmla="*/ 90 h 118"/>
                <a:gd name="T22" fmla="*/ 256 w 268"/>
                <a:gd name="T23" fmla="*/ 70 h 118"/>
                <a:gd name="T24" fmla="*/ 250 w 268"/>
                <a:gd name="T25" fmla="*/ 54 h 118"/>
                <a:gd name="T26" fmla="*/ 252 w 268"/>
                <a:gd name="T27" fmla="*/ 46 h 118"/>
                <a:gd name="T28" fmla="*/ 244 w 268"/>
                <a:gd name="T29" fmla="*/ 32 h 118"/>
                <a:gd name="T30" fmla="*/ 210 w 268"/>
                <a:gd name="T31" fmla="*/ 14 h 118"/>
                <a:gd name="T32" fmla="*/ 204 w 268"/>
                <a:gd name="T33" fmla="*/ 24 h 118"/>
                <a:gd name="T34" fmla="*/ 182 w 268"/>
                <a:gd name="T35" fmla="*/ 24 h 118"/>
                <a:gd name="T36" fmla="*/ 164 w 268"/>
                <a:gd name="T37" fmla="*/ 26 h 118"/>
                <a:gd name="T38" fmla="*/ 152 w 268"/>
                <a:gd name="T39" fmla="*/ 20 h 118"/>
                <a:gd name="T40" fmla="*/ 140 w 268"/>
                <a:gd name="T41" fmla="*/ 18 h 118"/>
                <a:gd name="T42" fmla="*/ 134 w 268"/>
                <a:gd name="T43" fmla="*/ 16 h 118"/>
                <a:gd name="T44" fmla="*/ 124 w 268"/>
                <a:gd name="T45" fmla="*/ 4 h 118"/>
                <a:gd name="T46" fmla="*/ 114 w 268"/>
                <a:gd name="T47" fmla="*/ 0 h 118"/>
                <a:gd name="T48" fmla="*/ 106 w 268"/>
                <a:gd name="T49" fmla="*/ 2 h 118"/>
                <a:gd name="T50" fmla="*/ 88 w 268"/>
                <a:gd name="T51" fmla="*/ 8 h 118"/>
                <a:gd name="T52" fmla="*/ 68 w 268"/>
                <a:gd name="T53" fmla="*/ 12 h 118"/>
                <a:gd name="T54" fmla="*/ 44 w 268"/>
                <a:gd name="T55" fmla="*/ 16 h 118"/>
                <a:gd name="T56" fmla="*/ 30 w 268"/>
                <a:gd name="T57" fmla="*/ 14 h 118"/>
                <a:gd name="T58" fmla="*/ 20 w 268"/>
                <a:gd name="T59" fmla="*/ 18 h 118"/>
                <a:gd name="T60" fmla="*/ 20 w 268"/>
                <a:gd name="T61" fmla="*/ 22 h 118"/>
                <a:gd name="T62" fmla="*/ 28 w 268"/>
                <a:gd name="T63" fmla="*/ 24 h 118"/>
                <a:gd name="T64" fmla="*/ 28 w 268"/>
                <a:gd name="T65" fmla="*/ 28 h 118"/>
                <a:gd name="T66" fmla="*/ 18 w 268"/>
                <a:gd name="T67" fmla="*/ 32 h 118"/>
                <a:gd name="T68" fmla="*/ 16 w 268"/>
                <a:gd name="T69" fmla="*/ 38 h 118"/>
                <a:gd name="T70" fmla="*/ 6 w 268"/>
                <a:gd name="T71" fmla="*/ 46 h 118"/>
                <a:gd name="T72" fmla="*/ 2 w 268"/>
                <a:gd name="T73" fmla="*/ 58 h 118"/>
                <a:gd name="T74" fmla="*/ 0 w 268"/>
                <a:gd name="T75" fmla="*/ 64 h 118"/>
                <a:gd name="T76" fmla="*/ 6 w 268"/>
                <a:gd name="T77" fmla="*/ 64 h 118"/>
                <a:gd name="T78" fmla="*/ 6 w 268"/>
                <a:gd name="T79" fmla="*/ 70 h 118"/>
                <a:gd name="T80" fmla="*/ 6 w 268"/>
                <a:gd name="T81" fmla="*/ 76 h 118"/>
                <a:gd name="T82" fmla="*/ 12 w 268"/>
                <a:gd name="T83" fmla="*/ 80 h 118"/>
                <a:gd name="T84" fmla="*/ 10 w 268"/>
                <a:gd name="T85" fmla="*/ 88 h 118"/>
                <a:gd name="T86" fmla="*/ 16 w 268"/>
                <a:gd name="T87" fmla="*/ 96 h 118"/>
                <a:gd name="T88" fmla="*/ 22 w 268"/>
                <a:gd name="T89" fmla="*/ 94 h 118"/>
                <a:gd name="T90" fmla="*/ 24 w 268"/>
                <a:gd name="T91" fmla="*/ 100 h 118"/>
                <a:gd name="T92" fmla="*/ 28 w 268"/>
                <a:gd name="T93" fmla="*/ 104 h 118"/>
                <a:gd name="T94" fmla="*/ 38 w 268"/>
                <a:gd name="T95" fmla="*/ 106 h 118"/>
                <a:gd name="T96" fmla="*/ 44 w 268"/>
                <a:gd name="T97" fmla="*/ 116 h 118"/>
                <a:gd name="T98" fmla="*/ 50 w 268"/>
                <a:gd name="T99" fmla="*/ 114 h 118"/>
                <a:gd name="T100" fmla="*/ 62 w 268"/>
                <a:gd name="T101" fmla="*/ 106 h 118"/>
                <a:gd name="T102" fmla="*/ 68 w 268"/>
                <a:gd name="T103" fmla="*/ 102 h 118"/>
                <a:gd name="T104" fmla="*/ 80 w 268"/>
                <a:gd name="T105" fmla="*/ 110 h 118"/>
                <a:gd name="T106" fmla="*/ 92 w 268"/>
                <a:gd name="T107" fmla="*/ 114 h 118"/>
                <a:gd name="T108" fmla="*/ 112 w 268"/>
                <a:gd name="T109" fmla="*/ 112 h 118"/>
                <a:gd name="T110" fmla="*/ 134 w 268"/>
                <a:gd name="T111" fmla="*/ 11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8" h="118">
                  <a:moveTo>
                    <a:pt x="134" y="112"/>
                  </a:moveTo>
                  <a:lnTo>
                    <a:pt x="134" y="112"/>
                  </a:lnTo>
                  <a:lnTo>
                    <a:pt x="140" y="110"/>
                  </a:lnTo>
                  <a:lnTo>
                    <a:pt x="144" y="110"/>
                  </a:lnTo>
                  <a:lnTo>
                    <a:pt x="148" y="108"/>
                  </a:lnTo>
                  <a:lnTo>
                    <a:pt x="152" y="108"/>
                  </a:lnTo>
                  <a:lnTo>
                    <a:pt x="158" y="108"/>
                  </a:lnTo>
                  <a:lnTo>
                    <a:pt x="164" y="106"/>
                  </a:lnTo>
                  <a:lnTo>
                    <a:pt x="170" y="106"/>
                  </a:lnTo>
                  <a:lnTo>
                    <a:pt x="174" y="106"/>
                  </a:lnTo>
                  <a:lnTo>
                    <a:pt x="178" y="106"/>
                  </a:lnTo>
                  <a:lnTo>
                    <a:pt x="182" y="106"/>
                  </a:lnTo>
                  <a:lnTo>
                    <a:pt x="186" y="106"/>
                  </a:lnTo>
                  <a:lnTo>
                    <a:pt x="188" y="106"/>
                  </a:lnTo>
                  <a:lnTo>
                    <a:pt x="190" y="104"/>
                  </a:lnTo>
                  <a:lnTo>
                    <a:pt x="196" y="104"/>
                  </a:lnTo>
                  <a:lnTo>
                    <a:pt x="198" y="102"/>
                  </a:lnTo>
                  <a:lnTo>
                    <a:pt x="202" y="102"/>
                  </a:lnTo>
                  <a:lnTo>
                    <a:pt x="202" y="102"/>
                  </a:lnTo>
                  <a:lnTo>
                    <a:pt x="204" y="102"/>
                  </a:lnTo>
                  <a:lnTo>
                    <a:pt x="204" y="102"/>
                  </a:lnTo>
                  <a:lnTo>
                    <a:pt x="206" y="102"/>
                  </a:lnTo>
                  <a:lnTo>
                    <a:pt x="206" y="102"/>
                  </a:lnTo>
                  <a:lnTo>
                    <a:pt x="206" y="104"/>
                  </a:lnTo>
                  <a:lnTo>
                    <a:pt x="208" y="104"/>
                  </a:lnTo>
                  <a:lnTo>
                    <a:pt x="208" y="106"/>
                  </a:lnTo>
                  <a:lnTo>
                    <a:pt x="208" y="108"/>
                  </a:lnTo>
                  <a:lnTo>
                    <a:pt x="210" y="110"/>
                  </a:lnTo>
                  <a:lnTo>
                    <a:pt x="210" y="114"/>
                  </a:lnTo>
                  <a:lnTo>
                    <a:pt x="210" y="116"/>
                  </a:lnTo>
                  <a:lnTo>
                    <a:pt x="210" y="118"/>
                  </a:lnTo>
                  <a:lnTo>
                    <a:pt x="214" y="114"/>
                  </a:lnTo>
                  <a:lnTo>
                    <a:pt x="220" y="108"/>
                  </a:lnTo>
                  <a:lnTo>
                    <a:pt x="222" y="106"/>
                  </a:lnTo>
                  <a:lnTo>
                    <a:pt x="224" y="104"/>
                  </a:lnTo>
                  <a:lnTo>
                    <a:pt x="228" y="102"/>
                  </a:lnTo>
                  <a:lnTo>
                    <a:pt x="228" y="100"/>
                  </a:lnTo>
                  <a:lnTo>
                    <a:pt x="230" y="100"/>
                  </a:lnTo>
                  <a:lnTo>
                    <a:pt x="232" y="98"/>
                  </a:lnTo>
                  <a:lnTo>
                    <a:pt x="234" y="98"/>
                  </a:lnTo>
                  <a:lnTo>
                    <a:pt x="236" y="96"/>
                  </a:lnTo>
                  <a:lnTo>
                    <a:pt x="238" y="96"/>
                  </a:lnTo>
                  <a:lnTo>
                    <a:pt x="240" y="96"/>
                  </a:lnTo>
                  <a:lnTo>
                    <a:pt x="242" y="96"/>
                  </a:lnTo>
                  <a:lnTo>
                    <a:pt x="242" y="96"/>
                  </a:lnTo>
                  <a:lnTo>
                    <a:pt x="244" y="96"/>
                  </a:lnTo>
                  <a:lnTo>
                    <a:pt x="244" y="96"/>
                  </a:lnTo>
                  <a:lnTo>
                    <a:pt x="244" y="96"/>
                  </a:lnTo>
                  <a:lnTo>
                    <a:pt x="244" y="98"/>
                  </a:lnTo>
                  <a:lnTo>
                    <a:pt x="246" y="100"/>
                  </a:lnTo>
                  <a:lnTo>
                    <a:pt x="246" y="100"/>
                  </a:lnTo>
                  <a:lnTo>
                    <a:pt x="248" y="102"/>
                  </a:lnTo>
                  <a:lnTo>
                    <a:pt x="248" y="104"/>
                  </a:lnTo>
                  <a:lnTo>
                    <a:pt x="248" y="106"/>
                  </a:lnTo>
                  <a:lnTo>
                    <a:pt x="248" y="106"/>
                  </a:lnTo>
                  <a:lnTo>
                    <a:pt x="250" y="106"/>
                  </a:lnTo>
                  <a:lnTo>
                    <a:pt x="250" y="106"/>
                  </a:lnTo>
                  <a:lnTo>
                    <a:pt x="252" y="106"/>
                  </a:lnTo>
                  <a:lnTo>
                    <a:pt x="254" y="108"/>
                  </a:lnTo>
                  <a:lnTo>
                    <a:pt x="256" y="108"/>
                  </a:lnTo>
                  <a:lnTo>
                    <a:pt x="260" y="108"/>
                  </a:lnTo>
                  <a:lnTo>
                    <a:pt x="264" y="108"/>
                  </a:lnTo>
                  <a:lnTo>
                    <a:pt x="268" y="108"/>
                  </a:lnTo>
                  <a:lnTo>
                    <a:pt x="266" y="100"/>
                  </a:lnTo>
                  <a:lnTo>
                    <a:pt x="264" y="94"/>
                  </a:lnTo>
                  <a:lnTo>
                    <a:pt x="264" y="90"/>
                  </a:lnTo>
                  <a:lnTo>
                    <a:pt x="264" y="88"/>
                  </a:lnTo>
                  <a:lnTo>
                    <a:pt x="262" y="86"/>
                  </a:lnTo>
                  <a:lnTo>
                    <a:pt x="262" y="84"/>
                  </a:lnTo>
                  <a:lnTo>
                    <a:pt x="260" y="78"/>
                  </a:lnTo>
                  <a:lnTo>
                    <a:pt x="258" y="74"/>
                  </a:lnTo>
                  <a:lnTo>
                    <a:pt x="256" y="70"/>
                  </a:lnTo>
                  <a:lnTo>
                    <a:pt x="254" y="68"/>
                  </a:lnTo>
                  <a:lnTo>
                    <a:pt x="254" y="64"/>
                  </a:lnTo>
                  <a:lnTo>
                    <a:pt x="252" y="60"/>
                  </a:lnTo>
                  <a:lnTo>
                    <a:pt x="250" y="58"/>
                  </a:lnTo>
                  <a:lnTo>
                    <a:pt x="250" y="54"/>
                  </a:lnTo>
                  <a:lnTo>
                    <a:pt x="250" y="54"/>
                  </a:lnTo>
                  <a:lnTo>
                    <a:pt x="250" y="52"/>
                  </a:lnTo>
                  <a:lnTo>
                    <a:pt x="250" y="52"/>
                  </a:lnTo>
                  <a:lnTo>
                    <a:pt x="250" y="50"/>
                  </a:lnTo>
                  <a:lnTo>
                    <a:pt x="250" y="50"/>
                  </a:lnTo>
                  <a:lnTo>
                    <a:pt x="250" y="48"/>
                  </a:lnTo>
                  <a:lnTo>
                    <a:pt x="252" y="46"/>
                  </a:lnTo>
                  <a:lnTo>
                    <a:pt x="254" y="44"/>
                  </a:lnTo>
                  <a:lnTo>
                    <a:pt x="254" y="44"/>
                  </a:lnTo>
                  <a:lnTo>
                    <a:pt x="250" y="40"/>
                  </a:lnTo>
                  <a:lnTo>
                    <a:pt x="246" y="36"/>
                  </a:lnTo>
                  <a:lnTo>
                    <a:pt x="244" y="34"/>
                  </a:lnTo>
                  <a:lnTo>
                    <a:pt x="244" y="32"/>
                  </a:lnTo>
                  <a:lnTo>
                    <a:pt x="242" y="30"/>
                  </a:lnTo>
                  <a:lnTo>
                    <a:pt x="240" y="28"/>
                  </a:lnTo>
                  <a:lnTo>
                    <a:pt x="236" y="20"/>
                  </a:lnTo>
                  <a:lnTo>
                    <a:pt x="230" y="12"/>
                  </a:lnTo>
                  <a:lnTo>
                    <a:pt x="212" y="14"/>
                  </a:lnTo>
                  <a:lnTo>
                    <a:pt x="210" y="14"/>
                  </a:lnTo>
                  <a:lnTo>
                    <a:pt x="210" y="18"/>
                  </a:lnTo>
                  <a:lnTo>
                    <a:pt x="208" y="20"/>
                  </a:lnTo>
                  <a:lnTo>
                    <a:pt x="206" y="20"/>
                  </a:lnTo>
                  <a:lnTo>
                    <a:pt x="206" y="22"/>
                  </a:lnTo>
                  <a:lnTo>
                    <a:pt x="204" y="24"/>
                  </a:lnTo>
                  <a:lnTo>
                    <a:pt x="204" y="24"/>
                  </a:lnTo>
                  <a:lnTo>
                    <a:pt x="202" y="24"/>
                  </a:lnTo>
                  <a:lnTo>
                    <a:pt x="200" y="24"/>
                  </a:lnTo>
                  <a:lnTo>
                    <a:pt x="198" y="24"/>
                  </a:lnTo>
                  <a:lnTo>
                    <a:pt x="194" y="24"/>
                  </a:lnTo>
                  <a:lnTo>
                    <a:pt x="190" y="24"/>
                  </a:lnTo>
                  <a:lnTo>
                    <a:pt x="182" y="24"/>
                  </a:lnTo>
                  <a:lnTo>
                    <a:pt x="178" y="24"/>
                  </a:lnTo>
                  <a:lnTo>
                    <a:pt x="174" y="24"/>
                  </a:lnTo>
                  <a:lnTo>
                    <a:pt x="172" y="24"/>
                  </a:lnTo>
                  <a:lnTo>
                    <a:pt x="168" y="26"/>
                  </a:lnTo>
                  <a:lnTo>
                    <a:pt x="164" y="26"/>
                  </a:lnTo>
                  <a:lnTo>
                    <a:pt x="164" y="26"/>
                  </a:lnTo>
                  <a:lnTo>
                    <a:pt x="162" y="26"/>
                  </a:lnTo>
                  <a:lnTo>
                    <a:pt x="160" y="26"/>
                  </a:lnTo>
                  <a:lnTo>
                    <a:pt x="158" y="24"/>
                  </a:lnTo>
                  <a:lnTo>
                    <a:pt x="156" y="24"/>
                  </a:lnTo>
                  <a:lnTo>
                    <a:pt x="154" y="22"/>
                  </a:lnTo>
                  <a:lnTo>
                    <a:pt x="152" y="20"/>
                  </a:lnTo>
                  <a:lnTo>
                    <a:pt x="150" y="18"/>
                  </a:lnTo>
                  <a:lnTo>
                    <a:pt x="148" y="18"/>
                  </a:lnTo>
                  <a:lnTo>
                    <a:pt x="146" y="18"/>
                  </a:lnTo>
                  <a:lnTo>
                    <a:pt x="146" y="18"/>
                  </a:lnTo>
                  <a:lnTo>
                    <a:pt x="142" y="18"/>
                  </a:lnTo>
                  <a:lnTo>
                    <a:pt x="140" y="18"/>
                  </a:lnTo>
                  <a:lnTo>
                    <a:pt x="138" y="18"/>
                  </a:lnTo>
                  <a:lnTo>
                    <a:pt x="138" y="18"/>
                  </a:lnTo>
                  <a:lnTo>
                    <a:pt x="136" y="18"/>
                  </a:lnTo>
                  <a:lnTo>
                    <a:pt x="136" y="18"/>
                  </a:lnTo>
                  <a:lnTo>
                    <a:pt x="136" y="18"/>
                  </a:lnTo>
                  <a:lnTo>
                    <a:pt x="134" y="16"/>
                  </a:lnTo>
                  <a:lnTo>
                    <a:pt x="132" y="14"/>
                  </a:lnTo>
                  <a:lnTo>
                    <a:pt x="132" y="12"/>
                  </a:lnTo>
                  <a:lnTo>
                    <a:pt x="128" y="10"/>
                  </a:lnTo>
                  <a:lnTo>
                    <a:pt x="128" y="8"/>
                  </a:lnTo>
                  <a:lnTo>
                    <a:pt x="126" y="6"/>
                  </a:lnTo>
                  <a:lnTo>
                    <a:pt x="124" y="4"/>
                  </a:lnTo>
                  <a:lnTo>
                    <a:pt x="122" y="4"/>
                  </a:lnTo>
                  <a:lnTo>
                    <a:pt x="120" y="2"/>
                  </a:lnTo>
                  <a:lnTo>
                    <a:pt x="118" y="0"/>
                  </a:lnTo>
                  <a:lnTo>
                    <a:pt x="116" y="0"/>
                  </a:lnTo>
                  <a:lnTo>
                    <a:pt x="114" y="0"/>
                  </a:lnTo>
                  <a:lnTo>
                    <a:pt x="114" y="0"/>
                  </a:lnTo>
                  <a:lnTo>
                    <a:pt x="112" y="0"/>
                  </a:lnTo>
                  <a:lnTo>
                    <a:pt x="112" y="0"/>
                  </a:lnTo>
                  <a:lnTo>
                    <a:pt x="110" y="0"/>
                  </a:lnTo>
                  <a:lnTo>
                    <a:pt x="110" y="0"/>
                  </a:lnTo>
                  <a:lnTo>
                    <a:pt x="108" y="2"/>
                  </a:lnTo>
                  <a:lnTo>
                    <a:pt x="106" y="2"/>
                  </a:lnTo>
                  <a:lnTo>
                    <a:pt x="102" y="4"/>
                  </a:lnTo>
                  <a:lnTo>
                    <a:pt x="100" y="6"/>
                  </a:lnTo>
                  <a:lnTo>
                    <a:pt x="98" y="6"/>
                  </a:lnTo>
                  <a:lnTo>
                    <a:pt x="96" y="8"/>
                  </a:lnTo>
                  <a:lnTo>
                    <a:pt x="94" y="8"/>
                  </a:lnTo>
                  <a:lnTo>
                    <a:pt x="88" y="8"/>
                  </a:lnTo>
                  <a:lnTo>
                    <a:pt x="84" y="8"/>
                  </a:lnTo>
                  <a:lnTo>
                    <a:pt x="80" y="8"/>
                  </a:lnTo>
                  <a:lnTo>
                    <a:pt x="78" y="10"/>
                  </a:lnTo>
                  <a:lnTo>
                    <a:pt x="76" y="10"/>
                  </a:lnTo>
                  <a:lnTo>
                    <a:pt x="72" y="12"/>
                  </a:lnTo>
                  <a:lnTo>
                    <a:pt x="68" y="12"/>
                  </a:lnTo>
                  <a:lnTo>
                    <a:pt x="64" y="14"/>
                  </a:lnTo>
                  <a:lnTo>
                    <a:pt x="60" y="14"/>
                  </a:lnTo>
                  <a:lnTo>
                    <a:pt x="56" y="14"/>
                  </a:lnTo>
                  <a:lnTo>
                    <a:pt x="50" y="16"/>
                  </a:lnTo>
                  <a:lnTo>
                    <a:pt x="46" y="16"/>
                  </a:lnTo>
                  <a:lnTo>
                    <a:pt x="44" y="16"/>
                  </a:lnTo>
                  <a:lnTo>
                    <a:pt x="42" y="16"/>
                  </a:lnTo>
                  <a:lnTo>
                    <a:pt x="40" y="14"/>
                  </a:lnTo>
                  <a:lnTo>
                    <a:pt x="36" y="14"/>
                  </a:lnTo>
                  <a:lnTo>
                    <a:pt x="36" y="14"/>
                  </a:lnTo>
                  <a:lnTo>
                    <a:pt x="34" y="14"/>
                  </a:lnTo>
                  <a:lnTo>
                    <a:pt x="30" y="14"/>
                  </a:lnTo>
                  <a:lnTo>
                    <a:pt x="28" y="16"/>
                  </a:lnTo>
                  <a:lnTo>
                    <a:pt x="26" y="16"/>
                  </a:lnTo>
                  <a:lnTo>
                    <a:pt x="22" y="18"/>
                  </a:lnTo>
                  <a:lnTo>
                    <a:pt x="22" y="18"/>
                  </a:lnTo>
                  <a:lnTo>
                    <a:pt x="20" y="18"/>
                  </a:lnTo>
                  <a:lnTo>
                    <a:pt x="20" y="18"/>
                  </a:lnTo>
                  <a:lnTo>
                    <a:pt x="20" y="20"/>
                  </a:lnTo>
                  <a:lnTo>
                    <a:pt x="20" y="20"/>
                  </a:lnTo>
                  <a:lnTo>
                    <a:pt x="20" y="22"/>
                  </a:lnTo>
                  <a:lnTo>
                    <a:pt x="20" y="22"/>
                  </a:lnTo>
                  <a:lnTo>
                    <a:pt x="20" y="22"/>
                  </a:lnTo>
                  <a:lnTo>
                    <a:pt x="20" y="22"/>
                  </a:lnTo>
                  <a:lnTo>
                    <a:pt x="20" y="22"/>
                  </a:lnTo>
                  <a:lnTo>
                    <a:pt x="22" y="24"/>
                  </a:lnTo>
                  <a:lnTo>
                    <a:pt x="24" y="24"/>
                  </a:lnTo>
                  <a:lnTo>
                    <a:pt x="26" y="24"/>
                  </a:lnTo>
                  <a:lnTo>
                    <a:pt x="26" y="24"/>
                  </a:lnTo>
                  <a:lnTo>
                    <a:pt x="28" y="24"/>
                  </a:lnTo>
                  <a:lnTo>
                    <a:pt x="28" y="26"/>
                  </a:lnTo>
                  <a:lnTo>
                    <a:pt x="28" y="26"/>
                  </a:lnTo>
                  <a:lnTo>
                    <a:pt x="28" y="26"/>
                  </a:lnTo>
                  <a:lnTo>
                    <a:pt x="28" y="26"/>
                  </a:lnTo>
                  <a:lnTo>
                    <a:pt x="28" y="26"/>
                  </a:lnTo>
                  <a:lnTo>
                    <a:pt x="28" y="28"/>
                  </a:lnTo>
                  <a:lnTo>
                    <a:pt x="28" y="28"/>
                  </a:lnTo>
                  <a:lnTo>
                    <a:pt x="26" y="28"/>
                  </a:lnTo>
                  <a:lnTo>
                    <a:pt x="24" y="30"/>
                  </a:lnTo>
                  <a:lnTo>
                    <a:pt x="20" y="30"/>
                  </a:lnTo>
                  <a:lnTo>
                    <a:pt x="20" y="30"/>
                  </a:lnTo>
                  <a:lnTo>
                    <a:pt x="18" y="32"/>
                  </a:lnTo>
                  <a:lnTo>
                    <a:pt x="18" y="32"/>
                  </a:lnTo>
                  <a:lnTo>
                    <a:pt x="18" y="32"/>
                  </a:lnTo>
                  <a:lnTo>
                    <a:pt x="18" y="34"/>
                  </a:lnTo>
                  <a:lnTo>
                    <a:pt x="16" y="36"/>
                  </a:lnTo>
                  <a:lnTo>
                    <a:pt x="16" y="38"/>
                  </a:lnTo>
                  <a:lnTo>
                    <a:pt x="16" y="38"/>
                  </a:lnTo>
                  <a:lnTo>
                    <a:pt x="14" y="40"/>
                  </a:lnTo>
                  <a:lnTo>
                    <a:pt x="14" y="40"/>
                  </a:lnTo>
                  <a:lnTo>
                    <a:pt x="12" y="42"/>
                  </a:lnTo>
                  <a:lnTo>
                    <a:pt x="10" y="44"/>
                  </a:lnTo>
                  <a:lnTo>
                    <a:pt x="6" y="46"/>
                  </a:lnTo>
                  <a:lnTo>
                    <a:pt x="6" y="46"/>
                  </a:lnTo>
                  <a:lnTo>
                    <a:pt x="4" y="48"/>
                  </a:lnTo>
                  <a:lnTo>
                    <a:pt x="4" y="48"/>
                  </a:lnTo>
                  <a:lnTo>
                    <a:pt x="4" y="50"/>
                  </a:lnTo>
                  <a:lnTo>
                    <a:pt x="4" y="52"/>
                  </a:lnTo>
                  <a:lnTo>
                    <a:pt x="2" y="56"/>
                  </a:lnTo>
                  <a:lnTo>
                    <a:pt x="2" y="58"/>
                  </a:lnTo>
                  <a:lnTo>
                    <a:pt x="0" y="60"/>
                  </a:lnTo>
                  <a:lnTo>
                    <a:pt x="0" y="60"/>
                  </a:lnTo>
                  <a:lnTo>
                    <a:pt x="0" y="62"/>
                  </a:lnTo>
                  <a:lnTo>
                    <a:pt x="0" y="62"/>
                  </a:lnTo>
                  <a:lnTo>
                    <a:pt x="0" y="64"/>
                  </a:lnTo>
                  <a:lnTo>
                    <a:pt x="0" y="64"/>
                  </a:lnTo>
                  <a:lnTo>
                    <a:pt x="0" y="64"/>
                  </a:lnTo>
                  <a:lnTo>
                    <a:pt x="2" y="64"/>
                  </a:lnTo>
                  <a:lnTo>
                    <a:pt x="2" y="64"/>
                  </a:lnTo>
                  <a:lnTo>
                    <a:pt x="4" y="64"/>
                  </a:lnTo>
                  <a:lnTo>
                    <a:pt x="6" y="64"/>
                  </a:lnTo>
                  <a:lnTo>
                    <a:pt x="6" y="64"/>
                  </a:lnTo>
                  <a:lnTo>
                    <a:pt x="6" y="66"/>
                  </a:lnTo>
                  <a:lnTo>
                    <a:pt x="8" y="66"/>
                  </a:lnTo>
                  <a:lnTo>
                    <a:pt x="8" y="66"/>
                  </a:lnTo>
                  <a:lnTo>
                    <a:pt x="8" y="68"/>
                  </a:lnTo>
                  <a:lnTo>
                    <a:pt x="6" y="68"/>
                  </a:lnTo>
                  <a:lnTo>
                    <a:pt x="6" y="70"/>
                  </a:lnTo>
                  <a:lnTo>
                    <a:pt x="6" y="72"/>
                  </a:lnTo>
                  <a:lnTo>
                    <a:pt x="6" y="72"/>
                  </a:lnTo>
                  <a:lnTo>
                    <a:pt x="6" y="74"/>
                  </a:lnTo>
                  <a:lnTo>
                    <a:pt x="6" y="74"/>
                  </a:lnTo>
                  <a:lnTo>
                    <a:pt x="6" y="74"/>
                  </a:lnTo>
                  <a:lnTo>
                    <a:pt x="6" y="76"/>
                  </a:lnTo>
                  <a:lnTo>
                    <a:pt x="6" y="76"/>
                  </a:lnTo>
                  <a:lnTo>
                    <a:pt x="8" y="76"/>
                  </a:lnTo>
                  <a:lnTo>
                    <a:pt x="10" y="78"/>
                  </a:lnTo>
                  <a:lnTo>
                    <a:pt x="10" y="78"/>
                  </a:lnTo>
                  <a:lnTo>
                    <a:pt x="10" y="78"/>
                  </a:lnTo>
                  <a:lnTo>
                    <a:pt x="12" y="80"/>
                  </a:lnTo>
                  <a:lnTo>
                    <a:pt x="12" y="80"/>
                  </a:lnTo>
                  <a:lnTo>
                    <a:pt x="12" y="82"/>
                  </a:lnTo>
                  <a:lnTo>
                    <a:pt x="10" y="84"/>
                  </a:lnTo>
                  <a:lnTo>
                    <a:pt x="10" y="86"/>
                  </a:lnTo>
                  <a:lnTo>
                    <a:pt x="10" y="86"/>
                  </a:lnTo>
                  <a:lnTo>
                    <a:pt x="10" y="88"/>
                  </a:lnTo>
                  <a:lnTo>
                    <a:pt x="10" y="88"/>
                  </a:lnTo>
                  <a:lnTo>
                    <a:pt x="12" y="90"/>
                  </a:lnTo>
                  <a:lnTo>
                    <a:pt x="12" y="92"/>
                  </a:lnTo>
                  <a:lnTo>
                    <a:pt x="14" y="94"/>
                  </a:lnTo>
                  <a:lnTo>
                    <a:pt x="14" y="94"/>
                  </a:lnTo>
                  <a:lnTo>
                    <a:pt x="16" y="96"/>
                  </a:lnTo>
                  <a:lnTo>
                    <a:pt x="16" y="96"/>
                  </a:lnTo>
                  <a:lnTo>
                    <a:pt x="16" y="96"/>
                  </a:lnTo>
                  <a:lnTo>
                    <a:pt x="18" y="96"/>
                  </a:lnTo>
                  <a:lnTo>
                    <a:pt x="20" y="94"/>
                  </a:lnTo>
                  <a:lnTo>
                    <a:pt x="22" y="94"/>
                  </a:lnTo>
                  <a:lnTo>
                    <a:pt x="22" y="94"/>
                  </a:lnTo>
                  <a:lnTo>
                    <a:pt x="22" y="94"/>
                  </a:lnTo>
                  <a:lnTo>
                    <a:pt x="22" y="96"/>
                  </a:lnTo>
                  <a:lnTo>
                    <a:pt x="24" y="96"/>
                  </a:lnTo>
                  <a:lnTo>
                    <a:pt x="24" y="96"/>
                  </a:lnTo>
                  <a:lnTo>
                    <a:pt x="24" y="98"/>
                  </a:lnTo>
                  <a:lnTo>
                    <a:pt x="24" y="100"/>
                  </a:lnTo>
                  <a:lnTo>
                    <a:pt x="24" y="100"/>
                  </a:lnTo>
                  <a:lnTo>
                    <a:pt x="24" y="102"/>
                  </a:lnTo>
                  <a:lnTo>
                    <a:pt x="24" y="102"/>
                  </a:lnTo>
                  <a:lnTo>
                    <a:pt x="24" y="102"/>
                  </a:lnTo>
                  <a:lnTo>
                    <a:pt x="26" y="102"/>
                  </a:lnTo>
                  <a:lnTo>
                    <a:pt x="28" y="104"/>
                  </a:lnTo>
                  <a:lnTo>
                    <a:pt x="30" y="104"/>
                  </a:lnTo>
                  <a:lnTo>
                    <a:pt x="34" y="104"/>
                  </a:lnTo>
                  <a:lnTo>
                    <a:pt x="36" y="104"/>
                  </a:lnTo>
                  <a:lnTo>
                    <a:pt x="36" y="106"/>
                  </a:lnTo>
                  <a:lnTo>
                    <a:pt x="36" y="106"/>
                  </a:lnTo>
                  <a:lnTo>
                    <a:pt x="38" y="106"/>
                  </a:lnTo>
                  <a:lnTo>
                    <a:pt x="38" y="108"/>
                  </a:lnTo>
                  <a:lnTo>
                    <a:pt x="40" y="110"/>
                  </a:lnTo>
                  <a:lnTo>
                    <a:pt x="42" y="112"/>
                  </a:lnTo>
                  <a:lnTo>
                    <a:pt x="42" y="114"/>
                  </a:lnTo>
                  <a:lnTo>
                    <a:pt x="42" y="114"/>
                  </a:lnTo>
                  <a:lnTo>
                    <a:pt x="44" y="116"/>
                  </a:lnTo>
                  <a:lnTo>
                    <a:pt x="44" y="116"/>
                  </a:lnTo>
                  <a:lnTo>
                    <a:pt x="44" y="116"/>
                  </a:lnTo>
                  <a:lnTo>
                    <a:pt x="44" y="116"/>
                  </a:lnTo>
                  <a:lnTo>
                    <a:pt x="46" y="116"/>
                  </a:lnTo>
                  <a:lnTo>
                    <a:pt x="48" y="114"/>
                  </a:lnTo>
                  <a:lnTo>
                    <a:pt x="50" y="114"/>
                  </a:lnTo>
                  <a:lnTo>
                    <a:pt x="52" y="112"/>
                  </a:lnTo>
                  <a:lnTo>
                    <a:pt x="54" y="112"/>
                  </a:lnTo>
                  <a:lnTo>
                    <a:pt x="56" y="110"/>
                  </a:lnTo>
                  <a:lnTo>
                    <a:pt x="58" y="108"/>
                  </a:lnTo>
                  <a:lnTo>
                    <a:pt x="60" y="106"/>
                  </a:lnTo>
                  <a:lnTo>
                    <a:pt x="62" y="106"/>
                  </a:lnTo>
                  <a:lnTo>
                    <a:pt x="64" y="104"/>
                  </a:lnTo>
                  <a:lnTo>
                    <a:pt x="64" y="102"/>
                  </a:lnTo>
                  <a:lnTo>
                    <a:pt x="66" y="102"/>
                  </a:lnTo>
                  <a:lnTo>
                    <a:pt x="68" y="102"/>
                  </a:lnTo>
                  <a:lnTo>
                    <a:pt x="68" y="102"/>
                  </a:lnTo>
                  <a:lnTo>
                    <a:pt x="68" y="102"/>
                  </a:lnTo>
                  <a:lnTo>
                    <a:pt x="70" y="102"/>
                  </a:lnTo>
                  <a:lnTo>
                    <a:pt x="70" y="102"/>
                  </a:lnTo>
                  <a:lnTo>
                    <a:pt x="72" y="102"/>
                  </a:lnTo>
                  <a:lnTo>
                    <a:pt x="74" y="104"/>
                  </a:lnTo>
                  <a:lnTo>
                    <a:pt x="76" y="106"/>
                  </a:lnTo>
                  <a:lnTo>
                    <a:pt x="80" y="110"/>
                  </a:lnTo>
                  <a:lnTo>
                    <a:pt x="82" y="112"/>
                  </a:lnTo>
                  <a:lnTo>
                    <a:pt x="84" y="112"/>
                  </a:lnTo>
                  <a:lnTo>
                    <a:pt x="84" y="112"/>
                  </a:lnTo>
                  <a:lnTo>
                    <a:pt x="86" y="112"/>
                  </a:lnTo>
                  <a:lnTo>
                    <a:pt x="88" y="112"/>
                  </a:lnTo>
                  <a:lnTo>
                    <a:pt x="92" y="114"/>
                  </a:lnTo>
                  <a:lnTo>
                    <a:pt x="94" y="114"/>
                  </a:lnTo>
                  <a:lnTo>
                    <a:pt x="98" y="114"/>
                  </a:lnTo>
                  <a:lnTo>
                    <a:pt x="102" y="114"/>
                  </a:lnTo>
                  <a:lnTo>
                    <a:pt x="104" y="114"/>
                  </a:lnTo>
                  <a:lnTo>
                    <a:pt x="108" y="112"/>
                  </a:lnTo>
                  <a:lnTo>
                    <a:pt x="112" y="112"/>
                  </a:lnTo>
                  <a:lnTo>
                    <a:pt x="118" y="112"/>
                  </a:lnTo>
                  <a:lnTo>
                    <a:pt x="122" y="110"/>
                  </a:lnTo>
                  <a:lnTo>
                    <a:pt x="126" y="110"/>
                  </a:lnTo>
                  <a:lnTo>
                    <a:pt x="130" y="110"/>
                  </a:lnTo>
                  <a:lnTo>
                    <a:pt x="132" y="112"/>
                  </a:lnTo>
                  <a:lnTo>
                    <a:pt x="134" y="11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86" name="Freeform 150"/>
            <p:cNvSpPr>
              <a:spLocks/>
            </p:cNvSpPr>
            <p:nvPr/>
          </p:nvSpPr>
          <p:spPr bwMode="auto">
            <a:xfrm>
              <a:off x="6534371" y="2673853"/>
              <a:ext cx="553613" cy="243746"/>
            </a:xfrm>
            <a:custGeom>
              <a:avLst/>
              <a:gdLst>
                <a:gd name="T0" fmla="*/ 152 w 268"/>
                <a:gd name="T1" fmla="*/ 108 h 118"/>
                <a:gd name="T2" fmla="*/ 182 w 268"/>
                <a:gd name="T3" fmla="*/ 106 h 118"/>
                <a:gd name="T4" fmla="*/ 202 w 268"/>
                <a:gd name="T5" fmla="*/ 102 h 118"/>
                <a:gd name="T6" fmla="*/ 206 w 268"/>
                <a:gd name="T7" fmla="*/ 104 h 118"/>
                <a:gd name="T8" fmla="*/ 210 w 268"/>
                <a:gd name="T9" fmla="*/ 116 h 118"/>
                <a:gd name="T10" fmla="*/ 228 w 268"/>
                <a:gd name="T11" fmla="*/ 102 h 118"/>
                <a:gd name="T12" fmla="*/ 238 w 268"/>
                <a:gd name="T13" fmla="*/ 96 h 118"/>
                <a:gd name="T14" fmla="*/ 244 w 268"/>
                <a:gd name="T15" fmla="*/ 96 h 118"/>
                <a:gd name="T16" fmla="*/ 248 w 268"/>
                <a:gd name="T17" fmla="*/ 106 h 118"/>
                <a:gd name="T18" fmla="*/ 256 w 268"/>
                <a:gd name="T19" fmla="*/ 108 h 118"/>
                <a:gd name="T20" fmla="*/ 264 w 268"/>
                <a:gd name="T21" fmla="*/ 90 h 118"/>
                <a:gd name="T22" fmla="*/ 256 w 268"/>
                <a:gd name="T23" fmla="*/ 70 h 118"/>
                <a:gd name="T24" fmla="*/ 250 w 268"/>
                <a:gd name="T25" fmla="*/ 54 h 118"/>
                <a:gd name="T26" fmla="*/ 252 w 268"/>
                <a:gd name="T27" fmla="*/ 46 h 118"/>
                <a:gd name="T28" fmla="*/ 244 w 268"/>
                <a:gd name="T29" fmla="*/ 32 h 118"/>
                <a:gd name="T30" fmla="*/ 210 w 268"/>
                <a:gd name="T31" fmla="*/ 14 h 118"/>
                <a:gd name="T32" fmla="*/ 204 w 268"/>
                <a:gd name="T33" fmla="*/ 24 h 118"/>
                <a:gd name="T34" fmla="*/ 182 w 268"/>
                <a:gd name="T35" fmla="*/ 24 h 118"/>
                <a:gd name="T36" fmla="*/ 164 w 268"/>
                <a:gd name="T37" fmla="*/ 26 h 118"/>
                <a:gd name="T38" fmla="*/ 152 w 268"/>
                <a:gd name="T39" fmla="*/ 20 h 118"/>
                <a:gd name="T40" fmla="*/ 140 w 268"/>
                <a:gd name="T41" fmla="*/ 18 h 118"/>
                <a:gd name="T42" fmla="*/ 134 w 268"/>
                <a:gd name="T43" fmla="*/ 16 h 118"/>
                <a:gd name="T44" fmla="*/ 124 w 268"/>
                <a:gd name="T45" fmla="*/ 4 h 118"/>
                <a:gd name="T46" fmla="*/ 114 w 268"/>
                <a:gd name="T47" fmla="*/ 0 h 118"/>
                <a:gd name="T48" fmla="*/ 106 w 268"/>
                <a:gd name="T49" fmla="*/ 2 h 118"/>
                <a:gd name="T50" fmla="*/ 88 w 268"/>
                <a:gd name="T51" fmla="*/ 8 h 118"/>
                <a:gd name="T52" fmla="*/ 68 w 268"/>
                <a:gd name="T53" fmla="*/ 12 h 118"/>
                <a:gd name="T54" fmla="*/ 44 w 268"/>
                <a:gd name="T55" fmla="*/ 16 h 118"/>
                <a:gd name="T56" fmla="*/ 30 w 268"/>
                <a:gd name="T57" fmla="*/ 14 h 118"/>
                <a:gd name="T58" fmla="*/ 20 w 268"/>
                <a:gd name="T59" fmla="*/ 18 h 118"/>
                <a:gd name="T60" fmla="*/ 20 w 268"/>
                <a:gd name="T61" fmla="*/ 22 h 118"/>
                <a:gd name="T62" fmla="*/ 28 w 268"/>
                <a:gd name="T63" fmla="*/ 24 h 118"/>
                <a:gd name="T64" fmla="*/ 28 w 268"/>
                <a:gd name="T65" fmla="*/ 28 h 118"/>
                <a:gd name="T66" fmla="*/ 18 w 268"/>
                <a:gd name="T67" fmla="*/ 32 h 118"/>
                <a:gd name="T68" fmla="*/ 16 w 268"/>
                <a:gd name="T69" fmla="*/ 38 h 118"/>
                <a:gd name="T70" fmla="*/ 6 w 268"/>
                <a:gd name="T71" fmla="*/ 46 h 118"/>
                <a:gd name="T72" fmla="*/ 2 w 268"/>
                <a:gd name="T73" fmla="*/ 58 h 118"/>
                <a:gd name="T74" fmla="*/ 0 w 268"/>
                <a:gd name="T75" fmla="*/ 64 h 118"/>
                <a:gd name="T76" fmla="*/ 6 w 268"/>
                <a:gd name="T77" fmla="*/ 64 h 118"/>
                <a:gd name="T78" fmla="*/ 6 w 268"/>
                <a:gd name="T79" fmla="*/ 70 h 118"/>
                <a:gd name="T80" fmla="*/ 6 w 268"/>
                <a:gd name="T81" fmla="*/ 76 h 118"/>
                <a:gd name="T82" fmla="*/ 12 w 268"/>
                <a:gd name="T83" fmla="*/ 80 h 118"/>
                <a:gd name="T84" fmla="*/ 10 w 268"/>
                <a:gd name="T85" fmla="*/ 88 h 118"/>
                <a:gd name="T86" fmla="*/ 16 w 268"/>
                <a:gd name="T87" fmla="*/ 96 h 118"/>
                <a:gd name="T88" fmla="*/ 22 w 268"/>
                <a:gd name="T89" fmla="*/ 94 h 118"/>
                <a:gd name="T90" fmla="*/ 24 w 268"/>
                <a:gd name="T91" fmla="*/ 100 h 118"/>
                <a:gd name="T92" fmla="*/ 28 w 268"/>
                <a:gd name="T93" fmla="*/ 104 h 118"/>
                <a:gd name="T94" fmla="*/ 38 w 268"/>
                <a:gd name="T95" fmla="*/ 106 h 118"/>
                <a:gd name="T96" fmla="*/ 44 w 268"/>
                <a:gd name="T97" fmla="*/ 116 h 118"/>
                <a:gd name="T98" fmla="*/ 50 w 268"/>
                <a:gd name="T99" fmla="*/ 114 h 118"/>
                <a:gd name="T100" fmla="*/ 62 w 268"/>
                <a:gd name="T101" fmla="*/ 106 h 118"/>
                <a:gd name="T102" fmla="*/ 68 w 268"/>
                <a:gd name="T103" fmla="*/ 102 h 118"/>
                <a:gd name="T104" fmla="*/ 80 w 268"/>
                <a:gd name="T105" fmla="*/ 110 h 118"/>
                <a:gd name="T106" fmla="*/ 92 w 268"/>
                <a:gd name="T107" fmla="*/ 114 h 118"/>
                <a:gd name="T108" fmla="*/ 112 w 268"/>
                <a:gd name="T109" fmla="*/ 112 h 118"/>
                <a:gd name="T110" fmla="*/ 134 w 268"/>
                <a:gd name="T111" fmla="*/ 11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8" h="118">
                  <a:moveTo>
                    <a:pt x="134" y="112"/>
                  </a:moveTo>
                  <a:lnTo>
                    <a:pt x="134" y="112"/>
                  </a:lnTo>
                  <a:lnTo>
                    <a:pt x="140" y="110"/>
                  </a:lnTo>
                  <a:lnTo>
                    <a:pt x="144" y="110"/>
                  </a:lnTo>
                  <a:lnTo>
                    <a:pt x="148" y="108"/>
                  </a:lnTo>
                  <a:lnTo>
                    <a:pt x="152" y="108"/>
                  </a:lnTo>
                  <a:lnTo>
                    <a:pt x="158" y="108"/>
                  </a:lnTo>
                  <a:lnTo>
                    <a:pt x="164" y="106"/>
                  </a:lnTo>
                  <a:lnTo>
                    <a:pt x="170" y="106"/>
                  </a:lnTo>
                  <a:lnTo>
                    <a:pt x="174" y="106"/>
                  </a:lnTo>
                  <a:lnTo>
                    <a:pt x="178" y="106"/>
                  </a:lnTo>
                  <a:lnTo>
                    <a:pt x="182" y="106"/>
                  </a:lnTo>
                  <a:lnTo>
                    <a:pt x="186" y="106"/>
                  </a:lnTo>
                  <a:lnTo>
                    <a:pt x="188" y="106"/>
                  </a:lnTo>
                  <a:lnTo>
                    <a:pt x="190" y="104"/>
                  </a:lnTo>
                  <a:lnTo>
                    <a:pt x="196" y="104"/>
                  </a:lnTo>
                  <a:lnTo>
                    <a:pt x="198" y="102"/>
                  </a:lnTo>
                  <a:lnTo>
                    <a:pt x="202" y="102"/>
                  </a:lnTo>
                  <a:lnTo>
                    <a:pt x="202" y="102"/>
                  </a:lnTo>
                  <a:lnTo>
                    <a:pt x="204" y="102"/>
                  </a:lnTo>
                  <a:lnTo>
                    <a:pt x="204" y="102"/>
                  </a:lnTo>
                  <a:lnTo>
                    <a:pt x="206" y="102"/>
                  </a:lnTo>
                  <a:lnTo>
                    <a:pt x="206" y="102"/>
                  </a:lnTo>
                  <a:lnTo>
                    <a:pt x="206" y="104"/>
                  </a:lnTo>
                  <a:lnTo>
                    <a:pt x="208" y="104"/>
                  </a:lnTo>
                  <a:lnTo>
                    <a:pt x="208" y="106"/>
                  </a:lnTo>
                  <a:lnTo>
                    <a:pt x="208" y="108"/>
                  </a:lnTo>
                  <a:lnTo>
                    <a:pt x="210" y="110"/>
                  </a:lnTo>
                  <a:lnTo>
                    <a:pt x="210" y="114"/>
                  </a:lnTo>
                  <a:lnTo>
                    <a:pt x="210" y="116"/>
                  </a:lnTo>
                  <a:lnTo>
                    <a:pt x="210" y="118"/>
                  </a:lnTo>
                  <a:lnTo>
                    <a:pt x="214" y="114"/>
                  </a:lnTo>
                  <a:lnTo>
                    <a:pt x="220" y="108"/>
                  </a:lnTo>
                  <a:lnTo>
                    <a:pt x="222" y="106"/>
                  </a:lnTo>
                  <a:lnTo>
                    <a:pt x="224" y="104"/>
                  </a:lnTo>
                  <a:lnTo>
                    <a:pt x="228" y="102"/>
                  </a:lnTo>
                  <a:lnTo>
                    <a:pt x="228" y="100"/>
                  </a:lnTo>
                  <a:lnTo>
                    <a:pt x="230" y="100"/>
                  </a:lnTo>
                  <a:lnTo>
                    <a:pt x="232" y="98"/>
                  </a:lnTo>
                  <a:lnTo>
                    <a:pt x="234" y="98"/>
                  </a:lnTo>
                  <a:lnTo>
                    <a:pt x="236" y="96"/>
                  </a:lnTo>
                  <a:lnTo>
                    <a:pt x="238" y="96"/>
                  </a:lnTo>
                  <a:lnTo>
                    <a:pt x="240" y="96"/>
                  </a:lnTo>
                  <a:lnTo>
                    <a:pt x="242" y="96"/>
                  </a:lnTo>
                  <a:lnTo>
                    <a:pt x="242" y="96"/>
                  </a:lnTo>
                  <a:lnTo>
                    <a:pt x="244" y="96"/>
                  </a:lnTo>
                  <a:lnTo>
                    <a:pt x="244" y="96"/>
                  </a:lnTo>
                  <a:lnTo>
                    <a:pt x="244" y="96"/>
                  </a:lnTo>
                  <a:lnTo>
                    <a:pt x="244" y="98"/>
                  </a:lnTo>
                  <a:lnTo>
                    <a:pt x="246" y="100"/>
                  </a:lnTo>
                  <a:lnTo>
                    <a:pt x="246" y="100"/>
                  </a:lnTo>
                  <a:lnTo>
                    <a:pt x="248" y="102"/>
                  </a:lnTo>
                  <a:lnTo>
                    <a:pt x="248" y="104"/>
                  </a:lnTo>
                  <a:lnTo>
                    <a:pt x="248" y="106"/>
                  </a:lnTo>
                  <a:lnTo>
                    <a:pt x="248" y="106"/>
                  </a:lnTo>
                  <a:lnTo>
                    <a:pt x="250" y="106"/>
                  </a:lnTo>
                  <a:lnTo>
                    <a:pt x="250" y="106"/>
                  </a:lnTo>
                  <a:lnTo>
                    <a:pt x="252" y="106"/>
                  </a:lnTo>
                  <a:lnTo>
                    <a:pt x="254" y="108"/>
                  </a:lnTo>
                  <a:lnTo>
                    <a:pt x="256" y="108"/>
                  </a:lnTo>
                  <a:lnTo>
                    <a:pt x="260" y="108"/>
                  </a:lnTo>
                  <a:lnTo>
                    <a:pt x="264" y="108"/>
                  </a:lnTo>
                  <a:lnTo>
                    <a:pt x="268" y="108"/>
                  </a:lnTo>
                  <a:lnTo>
                    <a:pt x="266" y="100"/>
                  </a:lnTo>
                  <a:lnTo>
                    <a:pt x="264" y="94"/>
                  </a:lnTo>
                  <a:lnTo>
                    <a:pt x="264" y="90"/>
                  </a:lnTo>
                  <a:lnTo>
                    <a:pt x="264" y="88"/>
                  </a:lnTo>
                  <a:lnTo>
                    <a:pt x="262" y="86"/>
                  </a:lnTo>
                  <a:lnTo>
                    <a:pt x="262" y="84"/>
                  </a:lnTo>
                  <a:lnTo>
                    <a:pt x="260" y="78"/>
                  </a:lnTo>
                  <a:lnTo>
                    <a:pt x="258" y="74"/>
                  </a:lnTo>
                  <a:lnTo>
                    <a:pt x="256" y="70"/>
                  </a:lnTo>
                  <a:lnTo>
                    <a:pt x="254" y="68"/>
                  </a:lnTo>
                  <a:lnTo>
                    <a:pt x="254" y="64"/>
                  </a:lnTo>
                  <a:lnTo>
                    <a:pt x="252" y="60"/>
                  </a:lnTo>
                  <a:lnTo>
                    <a:pt x="250" y="58"/>
                  </a:lnTo>
                  <a:lnTo>
                    <a:pt x="250" y="54"/>
                  </a:lnTo>
                  <a:lnTo>
                    <a:pt x="250" y="54"/>
                  </a:lnTo>
                  <a:lnTo>
                    <a:pt x="250" y="52"/>
                  </a:lnTo>
                  <a:lnTo>
                    <a:pt x="250" y="52"/>
                  </a:lnTo>
                  <a:lnTo>
                    <a:pt x="250" y="50"/>
                  </a:lnTo>
                  <a:lnTo>
                    <a:pt x="250" y="50"/>
                  </a:lnTo>
                  <a:lnTo>
                    <a:pt x="250" y="48"/>
                  </a:lnTo>
                  <a:lnTo>
                    <a:pt x="252" y="46"/>
                  </a:lnTo>
                  <a:lnTo>
                    <a:pt x="254" y="44"/>
                  </a:lnTo>
                  <a:lnTo>
                    <a:pt x="254" y="44"/>
                  </a:lnTo>
                  <a:lnTo>
                    <a:pt x="250" y="40"/>
                  </a:lnTo>
                  <a:lnTo>
                    <a:pt x="246" y="36"/>
                  </a:lnTo>
                  <a:lnTo>
                    <a:pt x="244" y="34"/>
                  </a:lnTo>
                  <a:lnTo>
                    <a:pt x="244" y="32"/>
                  </a:lnTo>
                  <a:lnTo>
                    <a:pt x="242" y="30"/>
                  </a:lnTo>
                  <a:lnTo>
                    <a:pt x="240" y="28"/>
                  </a:lnTo>
                  <a:lnTo>
                    <a:pt x="236" y="20"/>
                  </a:lnTo>
                  <a:lnTo>
                    <a:pt x="230" y="12"/>
                  </a:lnTo>
                  <a:lnTo>
                    <a:pt x="212" y="14"/>
                  </a:lnTo>
                  <a:lnTo>
                    <a:pt x="210" y="14"/>
                  </a:lnTo>
                  <a:lnTo>
                    <a:pt x="210" y="18"/>
                  </a:lnTo>
                  <a:lnTo>
                    <a:pt x="208" y="20"/>
                  </a:lnTo>
                  <a:lnTo>
                    <a:pt x="206" y="20"/>
                  </a:lnTo>
                  <a:lnTo>
                    <a:pt x="206" y="22"/>
                  </a:lnTo>
                  <a:lnTo>
                    <a:pt x="204" y="24"/>
                  </a:lnTo>
                  <a:lnTo>
                    <a:pt x="204" y="24"/>
                  </a:lnTo>
                  <a:lnTo>
                    <a:pt x="202" y="24"/>
                  </a:lnTo>
                  <a:lnTo>
                    <a:pt x="200" y="24"/>
                  </a:lnTo>
                  <a:lnTo>
                    <a:pt x="198" y="24"/>
                  </a:lnTo>
                  <a:lnTo>
                    <a:pt x="194" y="24"/>
                  </a:lnTo>
                  <a:lnTo>
                    <a:pt x="190" y="24"/>
                  </a:lnTo>
                  <a:lnTo>
                    <a:pt x="182" y="24"/>
                  </a:lnTo>
                  <a:lnTo>
                    <a:pt x="178" y="24"/>
                  </a:lnTo>
                  <a:lnTo>
                    <a:pt x="174" y="24"/>
                  </a:lnTo>
                  <a:lnTo>
                    <a:pt x="172" y="24"/>
                  </a:lnTo>
                  <a:lnTo>
                    <a:pt x="168" y="26"/>
                  </a:lnTo>
                  <a:lnTo>
                    <a:pt x="164" y="26"/>
                  </a:lnTo>
                  <a:lnTo>
                    <a:pt x="164" y="26"/>
                  </a:lnTo>
                  <a:lnTo>
                    <a:pt x="162" y="26"/>
                  </a:lnTo>
                  <a:lnTo>
                    <a:pt x="160" y="26"/>
                  </a:lnTo>
                  <a:lnTo>
                    <a:pt x="158" y="24"/>
                  </a:lnTo>
                  <a:lnTo>
                    <a:pt x="156" y="24"/>
                  </a:lnTo>
                  <a:lnTo>
                    <a:pt x="154" y="22"/>
                  </a:lnTo>
                  <a:lnTo>
                    <a:pt x="152" y="20"/>
                  </a:lnTo>
                  <a:lnTo>
                    <a:pt x="150" y="18"/>
                  </a:lnTo>
                  <a:lnTo>
                    <a:pt x="148" y="18"/>
                  </a:lnTo>
                  <a:lnTo>
                    <a:pt x="146" y="18"/>
                  </a:lnTo>
                  <a:lnTo>
                    <a:pt x="146" y="18"/>
                  </a:lnTo>
                  <a:lnTo>
                    <a:pt x="142" y="18"/>
                  </a:lnTo>
                  <a:lnTo>
                    <a:pt x="140" y="18"/>
                  </a:lnTo>
                  <a:lnTo>
                    <a:pt x="138" y="18"/>
                  </a:lnTo>
                  <a:lnTo>
                    <a:pt x="138" y="18"/>
                  </a:lnTo>
                  <a:lnTo>
                    <a:pt x="136" y="18"/>
                  </a:lnTo>
                  <a:lnTo>
                    <a:pt x="136" y="18"/>
                  </a:lnTo>
                  <a:lnTo>
                    <a:pt x="136" y="18"/>
                  </a:lnTo>
                  <a:lnTo>
                    <a:pt x="134" y="16"/>
                  </a:lnTo>
                  <a:lnTo>
                    <a:pt x="132" y="14"/>
                  </a:lnTo>
                  <a:lnTo>
                    <a:pt x="132" y="12"/>
                  </a:lnTo>
                  <a:lnTo>
                    <a:pt x="128" y="10"/>
                  </a:lnTo>
                  <a:lnTo>
                    <a:pt x="128" y="8"/>
                  </a:lnTo>
                  <a:lnTo>
                    <a:pt x="126" y="6"/>
                  </a:lnTo>
                  <a:lnTo>
                    <a:pt x="124" y="4"/>
                  </a:lnTo>
                  <a:lnTo>
                    <a:pt x="122" y="4"/>
                  </a:lnTo>
                  <a:lnTo>
                    <a:pt x="120" y="2"/>
                  </a:lnTo>
                  <a:lnTo>
                    <a:pt x="118" y="0"/>
                  </a:lnTo>
                  <a:lnTo>
                    <a:pt x="116" y="0"/>
                  </a:lnTo>
                  <a:lnTo>
                    <a:pt x="114" y="0"/>
                  </a:lnTo>
                  <a:lnTo>
                    <a:pt x="114" y="0"/>
                  </a:lnTo>
                  <a:lnTo>
                    <a:pt x="112" y="0"/>
                  </a:lnTo>
                  <a:lnTo>
                    <a:pt x="112" y="0"/>
                  </a:lnTo>
                  <a:lnTo>
                    <a:pt x="110" y="0"/>
                  </a:lnTo>
                  <a:lnTo>
                    <a:pt x="110" y="0"/>
                  </a:lnTo>
                  <a:lnTo>
                    <a:pt x="108" y="2"/>
                  </a:lnTo>
                  <a:lnTo>
                    <a:pt x="106" y="2"/>
                  </a:lnTo>
                  <a:lnTo>
                    <a:pt x="102" y="4"/>
                  </a:lnTo>
                  <a:lnTo>
                    <a:pt x="100" y="6"/>
                  </a:lnTo>
                  <a:lnTo>
                    <a:pt x="98" y="6"/>
                  </a:lnTo>
                  <a:lnTo>
                    <a:pt x="96" y="8"/>
                  </a:lnTo>
                  <a:lnTo>
                    <a:pt x="94" y="8"/>
                  </a:lnTo>
                  <a:lnTo>
                    <a:pt x="88" y="8"/>
                  </a:lnTo>
                  <a:lnTo>
                    <a:pt x="84" y="8"/>
                  </a:lnTo>
                  <a:lnTo>
                    <a:pt x="80" y="8"/>
                  </a:lnTo>
                  <a:lnTo>
                    <a:pt x="78" y="10"/>
                  </a:lnTo>
                  <a:lnTo>
                    <a:pt x="76" y="10"/>
                  </a:lnTo>
                  <a:lnTo>
                    <a:pt x="72" y="12"/>
                  </a:lnTo>
                  <a:lnTo>
                    <a:pt x="68" y="12"/>
                  </a:lnTo>
                  <a:lnTo>
                    <a:pt x="64" y="14"/>
                  </a:lnTo>
                  <a:lnTo>
                    <a:pt x="60" y="14"/>
                  </a:lnTo>
                  <a:lnTo>
                    <a:pt x="56" y="14"/>
                  </a:lnTo>
                  <a:lnTo>
                    <a:pt x="50" y="16"/>
                  </a:lnTo>
                  <a:lnTo>
                    <a:pt x="46" y="16"/>
                  </a:lnTo>
                  <a:lnTo>
                    <a:pt x="44" y="16"/>
                  </a:lnTo>
                  <a:lnTo>
                    <a:pt x="42" y="16"/>
                  </a:lnTo>
                  <a:lnTo>
                    <a:pt x="40" y="14"/>
                  </a:lnTo>
                  <a:lnTo>
                    <a:pt x="36" y="14"/>
                  </a:lnTo>
                  <a:lnTo>
                    <a:pt x="36" y="14"/>
                  </a:lnTo>
                  <a:lnTo>
                    <a:pt x="34" y="14"/>
                  </a:lnTo>
                  <a:lnTo>
                    <a:pt x="30" y="14"/>
                  </a:lnTo>
                  <a:lnTo>
                    <a:pt x="28" y="16"/>
                  </a:lnTo>
                  <a:lnTo>
                    <a:pt x="26" y="16"/>
                  </a:lnTo>
                  <a:lnTo>
                    <a:pt x="22" y="18"/>
                  </a:lnTo>
                  <a:lnTo>
                    <a:pt x="22" y="18"/>
                  </a:lnTo>
                  <a:lnTo>
                    <a:pt x="20" y="18"/>
                  </a:lnTo>
                  <a:lnTo>
                    <a:pt x="20" y="18"/>
                  </a:lnTo>
                  <a:lnTo>
                    <a:pt x="20" y="20"/>
                  </a:lnTo>
                  <a:lnTo>
                    <a:pt x="20" y="20"/>
                  </a:lnTo>
                  <a:lnTo>
                    <a:pt x="20" y="22"/>
                  </a:lnTo>
                  <a:lnTo>
                    <a:pt x="20" y="22"/>
                  </a:lnTo>
                  <a:lnTo>
                    <a:pt x="20" y="22"/>
                  </a:lnTo>
                  <a:lnTo>
                    <a:pt x="20" y="22"/>
                  </a:lnTo>
                  <a:lnTo>
                    <a:pt x="20" y="22"/>
                  </a:lnTo>
                  <a:lnTo>
                    <a:pt x="22" y="24"/>
                  </a:lnTo>
                  <a:lnTo>
                    <a:pt x="24" y="24"/>
                  </a:lnTo>
                  <a:lnTo>
                    <a:pt x="26" y="24"/>
                  </a:lnTo>
                  <a:lnTo>
                    <a:pt x="26" y="24"/>
                  </a:lnTo>
                  <a:lnTo>
                    <a:pt x="28" y="24"/>
                  </a:lnTo>
                  <a:lnTo>
                    <a:pt x="28" y="26"/>
                  </a:lnTo>
                  <a:lnTo>
                    <a:pt x="28" y="26"/>
                  </a:lnTo>
                  <a:lnTo>
                    <a:pt x="28" y="26"/>
                  </a:lnTo>
                  <a:lnTo>
                    <a:pt x="28" y="26"/>
                  </a:lnTo>
                  <a:lnTo>
                    <a:pt x="28" y="26"/>
                  </a:lnTo>
                  <a:lnTo>
                    <a:pt x="28" y="28"/>
                  </a:lnTo>
                  <a:lnTo>
                    <a:pt x="28" y="28"/>
                  </a:lnTo>
                  <a:lnTo>
                    <a:pt x="26" y="28"/>
                  </a:lnTo>
                  <a:lnTo>
                    <a:pt x="24" y="30"/>
                  </a:lnTo>
                  <a:lnTo>
                    <a:pt x="20" y="30"/>
                  </a:lnTo>
                  <a:lnTo>
                    <a:pt x="20" y="30"/>
                  </a:lnTo>
                  <a:lnTo>
                    <a:pt x="18" y="32"/>
                  </a:lnTo>
                  <a:lnTo>
                    <a:pt x="18" y="32"/>
                  </a:lnTo>
                  <a:lnTo>
                    <a:pt x="18" y="32"/>
                  </a:lnTo>
                  <a:lnTo>
                    <a:pt x="18" y="34"/>
                  </a:lnTo>
                  <a:lnTo>
                    <a:pt x="16" y="36"/>
                  </a:lnTo>
                  <a:lnTo>
                    <a:pt x="16" y="38"/>
                  </a:lnTo>
                  <a:lnTo>
                    <a:pt x="16" y="38"/>
                  </a:lnTo>
                  <a:lnTo>
                    <a:pt x="14" y="40"/>
                  </a:lnTo>
                  <a:lnTo>
                    <a:pt x="14" y="40"/>
                  </a:lnTo>
                  <a:lnTo>
                    <a:pt x="12" y="42"/>
                  </a:lnTo>
                  <a:lnTo>
                    <a:pt x="10" y="44"/>
                  </a:lnTo>
                  <a:lnTo>
                    <a:pt x="6" y="46"/>
                  </a:lnTo>
                  <a:lnTo>
                    <a:pt x="6" y="46"/>
                  </a:lnTo>
                  <a:lnTo>
                    <a:pt x="4" y="48"/>
                  </a:lnTo>
                  <a:lnTo>
                    <a:pt x="4" y="48"/>
                  </a:lnTo>
                  <a:lnTo>
                    <a:pt x="4" y="50"/>
                  </a:lnTo>
                  <a:lnTo>
                    <a:pt x="4" y="52"/>
                  </a:lnTo>
                  <a:lnTo>
                    <a:pt x="2" y="56"/>
                  </a:lnTo>
                  <a:lnTo>
                    <a:pt x="2" y="58"/>
                  </a:lnTo>
                  <a:lnTo>
                    <a:pt x="0" y="60"/>
                  </a:lnTo>
                  <a:lnTo>
                    <a:pt x="0" y="60"/>
                  </a:lnTo>
                  <a:lnTo>
                    <a:pt x="0" y="62"/>
                  </a:lnTo>
                  <a:lnTo>
                    <a:pt x="0" y="62"/>
                  </a:lnTo>
                  <a:lnTo>
                    <a:pt x="0" y="64"/>
                  </a:lnTo>
                  <a:lnTo>
                    <a:pt x="0" y="64"/>
                  </a:lnTo>
                  <a:lnTo>
                    <a:pt x="0" y="64"/>
                  </a:lnTo>
                  <a:lnTo>
                    <a:pt x="2" y="64"/>
                  </a:lnTo>
                  <a:lnTo>
                    <a:pt x="2" y="64"/>
                  </a:lnTo>
                  <a:lnTo>
                    <a:pt x="4" y="64"/>
                  </a:lnTo>
                  <a:lnTo>
                    <a:pt x="6" y="64"/>
                  </a:lnTo>
                  <a:lnTo>
                    <a:pt x="6" y="64"/>
                  </a:lnTo>
                  <a:lnTo>
                    <a:pt x="6" y="66"/>
                  </a:lnTo>
                  <a:lnTo>
                    <a:pt x="8" y="66"/>
                  </a:lnTo>
                  <a:lnTo>
                    <a:pt x="8" y="66"/>
                  </a:lnTo>
                  <a:lnTo>
                    <a:pt x="8" y="68"/>
                  </a:lnTo>
                  <a:lnTo>
                    <a:pt x="6" y="68"/>
                  </a:lnTo>
                  <a:lnTo>
                    <a:pt x="6" y="70"/>
                  </a:lnTo>
                  <a:lnTo>
                    <a:pt x="6" y="72"/>
                  </a:lnTo>
                  <a:lnTo>
                    <a:pt x="6" y="72"/>
                  </a:lnTo>
                  <a:lnTo>
                    <a:pt x="6" y="74"/>
                  </a:lnTo>
                  <a:lnTo>
                    <a:pt x="6" y="74"/>
                  </a:lnTo>
                  <a:lnTo>
                    <a:pt x="6" y="74"/>
                  </a:lnTo>
                  <a:lnTo>
                    <a:pt x="6" y="76"/>
                  </a:lnTo>
                  <a:lnTo>
                    <a:pt x="6" y="76"/>
                  </a:lnTo>
                  <a:lnTo>
                    <a:pt x="8" y="76"/>
                  </a:lnTo>
                  <a:lnTo>
                    <a:pt x="10" y="78"/>
                  </a:lnTo>
                  <a:lnTo>
                    <a:pt x="10" y="78"/>
                  </a:lnTo>
                  <a:lnTo>
                    <a:pt x="10" y="78"/>
                  </a:lnTo>
                  <a:lnTo>
                    <a:pt x="12" y="80"/>
                  </a:lnTo>
                  <a:lnTo>
                    <a:pt x="12" y="80"/>
                  </a:lnTo>
                  <a:lnTo>
                    <a:pt x="12" y="82"/>
                  </a:lnTo>
                  <a:lnTo>
                    <a:pt x="10" y="84"/>
                  </a:lnTo>
                  <a:lnTo>
                    <a:pt x="10" y="86"/>
                  </a:lnTo>
                  <a:lnTo>
                    <a:pt x="10" y="86"/>
                  </a:lnTo>
                  <a:lnTo>
                    <a:pt x="10" y="88"/>
                  </a:lnTo>
                  <a:lnTo>
                    <a:pt x="10" y="88"/>
                  </a:lnTo>
                  <a:lnTo>
                    <a:pt x="12" y="90"/>
                  </a:lnTo>
                  <a:lnTo>
                    <a:pt x="12" y="92"/>
                  </a:lnTo>
                  <a:lnTo>
                    <a:pt x="14" y="94"/>
                  </a:lnTo>
                  <a:lnTo>
                    <a:pt x="14" y="94"/>
                  </a:lnTo>
                  <a:lnTo>
                    <a:pt x="16" y="96"/>
                  </a:lnTo>
                  <a:lnTo>
                    <a:pt x="16" y="96"/>
                  </a:lnTo>
                  <a:lnTo>
                    <a:pt x="16" y="96"/>
                  </a:lnTo>
                  <a:lnTo>
                    <a:pt x="18" y="96"/>
                  </a:lnTo>
                  <a:lnTo>
                    <a:pt x="20" y="94"/>
                  </a:lnTo>
                  <a:lnTo>
                    <a:pt x="22" y="94"/>
                  </a:lnTo>
                  <a:lnTo>
                    <a:pt x="22" y="94"/>
                  </a:lnTo>
                  <a:lnTo>
                    <a:pt x="22" y="94"/>
                  </a:lnTo>
                  <a:lnTo>
                    <a:pt x="22" y="96"/>
                  </a:lnTo>
                  <a:lnTo>
                    <a:pt x="24" y="96"/>
                  </a:lnTo>
                  <a:lnTo>
                    <a:pt x="24" y="96"/>
                  </a:lnTo>
                  <a:lnTo>
                    <a:pt x="24" y="98"/>
                  </a:lnTo>
                  <a:lnTo>
                    <a:pt x="24" y="100"/>
                  </a:lnTo>
                  <a:lnTo>
                    <a:pt x="24" y="100"/>
                  </a:lnTo>
                  <a:lnTo>
                    <a:pt x="24" y="102"/>
                  </a:lnTo>
                  <a:lnTo>
                    <a:pt x="24" y="102"/>
                  </a:lnTo>
                  <a:lnTo>
                    <a:pt x="24" y="102"/>
                  </a:lnTo>
                  <a:lnTo>
                    <a:pt x="26" y="102"/>
                  </a:lnTo>
                  <a:lnTo>
                    <a:pt x="28" y="104"/>
                  </a:lnTo>
                  <a:lnTo>
                    <a:pt x="30" y="104"/>
                  </a:lnTo>
                  <a:lnTo>
                    <a:pt x="34" y="104"/>
                  </a:lnTo>
                  <a:lnTo>
                    <a:pt x="36" y="104"/>
                  </a:lnTo>
                  <a:lnTo>
                    <a:pt x="36" y="106"/>
                  </a:lnTo>
                  <a:lnTo>
                    <a:pt x="36" y="106"/>
                  </a:lnTo>
                  <a:lnTo>
                    <a:pt x="38" y="106"/>
                  </a:lnTo>
                  <a:lnTo>
                    <a:pt x="38" y="108"/>
                  </a:lnTo>
                  <a:lnTo>
                    <a:pt x="40" y="110"/>
                  </a:lnTo>
                  <a:lnTo>
                    <a:pt x="42" y="112"/>
                  </a:lnTo>
                  <a:lnTo>
                    <a:pt x="42" y="114"/>
                  </a:lnTo>
                  <a:lnTo>
                    <a:pt x="42" y="114"/>
                  </a:lnTo>
                  <a:lnTo>
                    <a:pt x="44" y="116"/>
                  </a:lnTo>
                  <a:lnTo>
                    <a:pt x="44" y="116"/>
                  </a:lnTo>
                  <a:lnTo>
                    <a:pt x="44" y="116"/>
                  </a:lnTo>
                  <a:lnTo>
                    <a:pt x="44" y="116"/>
                  </a:lnTo>
                  <a:lnTo>
                    <a:pt x="46" y="116"/>
                  </a:lnTo>
                  <a:lnTo>
                    <a:pt x="48" y="114"/>
                  </a:lnTo>
                  <a:lnTo>
                    <a:pt x="50" y="114"/>
                  </a:lnTo>
                  <a:lnTo>
                    <a:pt x="52" y="112"/>
                  </a:lnTo>
                  <a:lnTo>
                    <a:pt x="54" y="112"/>
                  </a:lnTo>
                  <a:lnTo>
                    <a:pt x="56" y="110"/>
                  </a:lnTo>
                  <a:lnTo>
                    <a:pt x="58" y="108"/>
                  </a:lnTo>
                  <a:lnTo>
                    <a:pt x="60" y="106"/>
                  </a:lnTo>
                  <a:lnTo>
                    <a:pt x="62" y="106"/>
                  </a:lnTo>
                  <a:lnTo>
                    <a:pt x="64" y="104"/>
                  </a:lnTo>
                  <a:lnTo>
                    <a:pt x="64" y="102"/>
                  </a:lnTo>
                  <a:lnTo>
                    <a:pt x="66" y="102"/>
                  </a:lnTo>
                  <a:lnTo>
                    <a:pt x="68" y="102"/>
                  </a:lnTo>
                  <a:lnTo>
                    <a:pt x="68" y="102"/>
                  </a:lnTo>
                  <a:lnTo>
                    <a:pt x="68" y="102"/>
                  </a:lnTo>
                  <a:lnTo>
                    <a:pt x="70" y="102"/>
                  </a:lnTo>
                  <a:lnTo>
                    <a:pt x="70" y="102"/>
                  </a:lnTo>
                  <a:lnTo>
                    <a:pt x="72" y="102"/>
                  </a:lnTo>
                  <a:lnTo>
                    <a:pt x="74" y="104"/>
                  </a:lnTo>
                  <a:lnTo>
                    <a:pt x="76" y="106"/>
                  </a:lnTo>
                  <a:lnTo>
                    <a:pt x="80" y="110"/>
                  </a:lnTo>
                  <a:lnTo>
                    <a:pt x="82" y="112"/>
                  </a:lnTo>
                  <a:lnTo>
                    <a:pt x="84" y="112"/>
                  </a:lnTo>
                  <a:lnTo>
                    <a:pt x="84" y="112"/>
                  </a:lnTo>
                  <a:lnTo>
                    <a:pt x="86" y="112"/>
                  </a:lnTo>
                  <a:lnTo>
                    <a:pt x="88" y="112"/>
                  </a:lnTo>
                  <a:lnTo>
                    <a:pt x="92" y="114"/>
                  </a:lnTo>
                  <a:lnTo>
                    <a:pt x="94" y="114"/>
                  </a:lnTo>
                  <a:lnTo>
                    <a:pt x="98" y="114"/>
                  </a:lnTo>
                  <a:lnTo>
                    <a:pt x="102" y="114"/>
                  </a:lnTo>
                  <a:lnTo>
                    <a:pt x="104" y="114"/>
                  </a:lnTo>
                  <a:lnTo>
                    <a:pt x="108" y="112"/>
                  </a:lnTo>
                  <a:lnTo>
                    <a:pt x="112" y="112"/>
                  </a:lnTo>
                  <a:lnTo>
                    <a:pt x="118" y="112"/>
                  </a:lnTo>
                  <a:lnTo>
                    <a:pt x="122" y="110"/>
                  </a:lnTo>
                  <a:lnTo>
                    <a:pt x="126" y="110"/>
                  </a:lnTo>
                  <a:lnTo>
                    <a:pt x="130" y="110"/>
                  </a:lnTo>
                  <a:lnTo>
                    <a:pt x="132" y="112"/>
                  </a:lnTo>
                  <a:lnTo>
                    <a:pt x="134" y="11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87" name="Freeform 151"/>
            <p:cNvSpPr>
              <a:spLocks/>
            </p:cNvSpPr>
            <p:nvPr/>
          </p:nvSpPr>
          <p:spPr bwMode="auto">
            <a:xfrm>
              <a:off x="7059064" y="2628409"/>
              <a:ext cx="156994" cy="181776"/>
            </a:xfrm>
            <a:custGeom>
              <a:avLst/>
              <a:gdLst>
                <a:gd name="T0" fmla="*/ 0 w 76"/>
                <a:gd name="T1" fmla="*/ 8 h 88"/>
                <a:gd name="T2" fmla="*/ 4 w 76"/>
                <a:gd name="T3" fmla="*/ 24 h 88"/>
                <a:gd name="T4" fmla="*/ 6 w 76"/>
                <a:gd name="T5" fmla="*/ 30 h 88"/>
                <a:gd name="T6" fmla="*/ 8 w 76"/>
                <a:gd name="T7" fmla="*/ 36 h 88"/>
                <a:gd name="T8" fmla="*/ 14 w 76"/>
                <a:gd name="T9" fmla="*/ 46 h 88"/>
                <a:gd name="T10" fmla="*/ 18 w 76"/>
                <a:gd name="T11" fmla="*/ 54 h 88"/>
                <a:gd name="T12" fmla="*/ 22 w 76"/>
                <a:gd name="T13" fmla="*/ 62 h 88"/>
                <a:gd name="T14" fmla="*/ 28 w 76"/>
                <a:gd name="T15" fmla="*/ 68 h 88"/>
                <a:gd name="T16" fmla="*/ 28 w 76"/>
                <a:gd name="T17" fmla="*/ 72 h 88"/>
                <a:gd name="T18" fmla="*/ 30 w 76"/>
                <a:gd name="T19" fmla="*/ 76 h 88"/>
                <a:gd name="T20" fmla="*/ 30 w 76"/>
                <a:gd name="T21" fmla="*/ 78 h 88"/>
                <a:gd name="T22" fmla="*/ 28 w 76"/>
                <a:gd name="T23" fmla="*/ 80 h 88"/>
                <a:gd name="T24" fmla="*/ 28 w 76"/>
                <a:gd name="T25" fmla="*/ 80 h 88"/>
                <a:gd name="T26" fmla="*/ 24 w 76"/>
                <a:gd name="T27" fmla="*/ 84 h 88"/>
                <a:gd name="T28" fmla="*/ 18 w 76"/>
                <a:gd name="T29" fmla="*/ 86 h 88"/>
                <a:gd name="T30" fmla="*/ 24 w 76"/>
                <a:gd name="T31" fmla="*/ 86 h 88"/>
                <a:gd name="T32" fmla="*/ 30 w 76"/>
                <a:gd name="T33" fmla="*/ 88 h 88"/>
                <a:gd name="T34" fmla="*/ 34 w 76"/>
                <a:gd name="T35" fmla="*/ 86 h 88"/>
                <a:gd name="T36" fmla="*/ 36 w 76"/>
                <a:gd name="T37" fmla="*/ 86 h 88"/>
                <a:gd name="T38" fmla="*/ 38 w 76"/>
                <a:gd name="T39" fmla="*/ 86 h 88"/>
                <a:gd name="T40" fmla="*/ 38 w 76"/>
                <a:gd name="T41" fmla="*/ 84 h 88"/>
                <a:gd name="T42" fmla="*/ 40 w 76"/>
                <a:gd name="T43" fmla="*/ 80 h 88"/>
                <a:gd name="T44" fmla="*/ 40 w 76"/>
                <a:gd name="T45" fmla="*/ 76 h 88"/>
                <a:gd name="T46" fmla="*/ 40 w 76"/>
                <a:gd name="T47" fmla="*/ 74 h 88"/>
                <a:gd name="T48" fmla="*/ 42 w 76"/>
                <a:gd name="T49" fmla="*/ 72 h 88"/>
                <a:gd name="T50" fmla="*/ 44 w 76"/>
                <a:gd name="T51" fmla="*/ 70 h 88"/>
                <a:gd name="T52" fmla="*/ 46 w 76"/>
                <a:gd name="T53" fmla="*/ 70 h 88"/>
                <a:gd name="T54" fmla="*/ 48 w 76"/>
                <a:gd name="T55" fmla="*/ 68 h 88"/>
                <a:gd name="T56" fmla="*/ 50 w 76"/>
                <a:gd name="T57" fmla="*/ 68 h 88"/>
                <a:gd name="T58" fmla="*/ 52 w 76"/>
                <a:gd name="T59" fmla="*/ 70 h 88"/>
                <a:gd name="T60" fmla="*/ 52 w 76"/>
                <a:gd name="T61" fmla="*/ 72 h 88"/>
                <a:gd name="T62" fmla="*/ 54 w 76"/>
                <a:gd name="T63" fmla="*/ 76 h 88"/>
                <a:gd name="T64" fmla="*/ 54 w 76"/>
                <a:gd name="T65" fmla="*/ 82 h 88"/>
                <a:gd name="T66" fmla="*/ 54 w 76"/>
                <a:gd name="T67" fmla="*/ 88 h 88"/>
                <a:gd name="T68" fmla="*/ 58 w 76"/>
                <a:gd name="T69" fmla="*/ 84 h 88"/>
                <a:gd name="T70" fmla="*/ 62 w 76"/>
                <a:gd name="T71" fmla="*/ 82 h 88"/>
                <a:gd name="T72" fmla="*/ 64 w 76"/>
                <a:gd name="T73" fmla="*/ 80 h 88"/>
                <a:gd name="T74" fmla="*/ 64 w 76"/>
                <a:gd name="T75" fmla="*/ 80 h 88"/>
                <a:gd name="T76" fmla="*/ 64 w 76"/>
                <a:gd name="T77" fmla="*/ 76 h 88"/>
                <a:gd name="T78" fmla="*/ 64 w 76"/>
                <a:gd name="T79" fmla="*/ 70 h 88"/>
                <a:gd name="T80" fmla="*/ 66 w 76"/>
                <a:gd name="T81" fmla="*/ 68 h 88"/>
                <a:gd name="T82" fmla="*/ 66 w 76"/>
                <a:gd name="T83" fmla="*/ 66 h 88"/>
                <a:gd name="T84" fmla="*/ 66 w 76"/>
                <a:gd name="T85" fmla="*/ 66 h 88"/>
                <a:gd name="T86" fmla="*/ 70 w 76"/>
                <a:gd name="T87" fmla="*/ 64 h 88"/>
                <a:gd name="T88" fmla="*/ 72 w 76"/>
                <a:gd name="T89" fmla="*/ 64 h 88"/>
                <a:gd name="T90" fmla="*/ 76 w 76"/>
                <a:gd name="T91" fmla="*/ 62 h 88"/>
                <a:gd name="T92" fmla="*/ 76 w 76"/>
                <a:gd name="T93" fmla="*/ 62 h 88"/>
                <a:gd name="T94" fmla="*/ 76 w 76"/>
                <a:gd name="T95" fmla="*/ 60 h 88"/>
                <a:gd name="T96" fmla="*/ 76 w 76"/>
                <a:gd name="T97" fmla="*/ 58 h 88"/>
                <a:gd name="T98" fmla="*/ 74 w 76"/>
                <a:gd name="T99" fmla="*/ 56 h 88"/>
                <a:gd name="T100" fmla="*/ 74 w 76"/>
                <a:gd name="T101" fmla="*/ 52 h 88"/>
                <a:gd name="T102" fmla="*/ 70 w 76"/>
                <a:gd name="T103" fmla="*/ 50 h 88"/>
                <a:gd name="T104" fmla="*/ 66 w 76"/>
                <a:gd name="T105" fmla="*/ 48 h 88"/>
                <a:gd name="T106" fmla="*/ 60 w 76"/>
                <a:gd name="T107" fmla="*/ 44 h 88"/>
                <a:gd name="T108" fmla="*/ 56 w 76"/>
                <a:gd name="T109" fmla="*/ 40 h 88"/>
                <a:gd name="T110" fmla="*/ 48 w 76"/>
                <a:gd name="T111" fmla="*/ 32 h 88"/>
                <a:gd name="T112" fmla="*/ 42 w 76"/>
                <a:gd name="T113" fmla="*/ 26 h 88"/>
                <a:gd name="T114" fmla="*/ 36 w 76"/>
                <a:gd name="T115" fmla="*/ 12 h 88"/>
                <a:gd name="T116" fmla="*/ 30 w 76"/>
                <a:gd name="T1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6" h="88">
                  <a:moveTo>
                    <a:pt x="0" y="8"/>
                  </a:moveTo>
                  <a:lnTo>
                    <a:pt x="0" y="8"/>
                  </a:lnTo>
                  <a:lnTo>
                    <a:pt x="2" y="18"/>
                  </a:lnTo>
                  <a:lnTo>
                    <a:pt x="4" y="24"/>
                  </a:lnTo>
                  <a:lnTo>
                    <a:pt x="4" y="28"/>
                  </a:lnTo>
                  <a:lnTo>
                    <a:pt x="6" y="30"/>
                  </a:lnTo>
                  <a:lnTo>
                    <a:pt x="6" y="32"/>
                  </a:lnTo>
                  <a:lnTo>
                    <a:pt x="8" y="36"/>
                  </a:lnTo>
                  <a:lnTo>
                    <a:pt x="10" y="42"/>
                  </a:lnTo>
                  <a:lnTo>
                    <a:pt x="14" y="46"/>
                  </a:lnTo>
                  <a:lnTo>
                    <a:pt x="16" y="52"/>
                  </a:lnTo>
                  <a:lnTo>
                    <a:pt x="18" y="54"/>
                  </a:lnTo>
                  <a:lnTo>
                    <a:pt x="20" y="58"/>
                  </a:lnTo>
                  <a:lnTo>
                    <a:pt x="22" y="62"/>
                  </a:lnTo>
                  <a:lnTo>
                    <a:pt x="24" y="64"/>
                  </a:lnTo>
                  <a:lnTo>
                    <a:pt x="28" y="68"/>
                  </a:lnTo>
                  <a:lnTo>
                    <a:pt x="28" y="70"/>
                  </a:lnTo>
                  <a:lnTo>
                    <a:pt x="28" y="72"/>
                  </a:lnTo>
                  <a:lnTo>
                    <a:pt x="30" y="74"/>
                  </a:lnTo>
                  <a:lnTo>
                    <a:pt x="30" y="76"/>
                  </a:lnTo>
                  <a:lnTo>
                    <a:pt x="30" y="76"/>
                  </a:lnTo>
                  <a:lnTo>
                    <a:pt x="30" y="78"/>
                  </a:lnTo>
                  <a:lnTo>
                    <a:pt x="30" y="78"/>
                  </a:lnTo>
                  <a:lnTo>
                    <a:pt x="28" y="80"/>
                  </a:lnTo>
                  <a:lnTo>
                    <a:pt x="28" y="80"/>
                  </a:lnTo>
                  <a:lnTo>
                    <a:pt x="28" y="80"/>
                  </a:lnTo>
                  <a:lnTo>
                    <a:pt x="26" y="82"/>
                  </a:lnTo>
                  <a:lnTo>
                    <a:pt x="24" y="84"/>
                  </a:lnTo>
                  <a:lnTo>
                    <a:pt x="20" y="86"/>
                  </a:lnTo>
                  <a:lnTo>
                    <a:pt x="18" y="86"/>
                  </a:lnTo>
                  <a:lnTo>
                    <a:pt x="20" y="86"/>
                  </a:lnTo>
                  <a:lnTo>
                    <a:pt x="24" y="86"/>
                  </a:lnTo>
                  <a:lnTo>
                    <a:pt x="26" y="86"/>
                  </a:lnTo>
                  <a:lnTo>
                    <a:pt x="30" y="88"/>
                  </a:lnTo>
                  <a:lnTo>
                    <a:pt x="32" y="88"/>
                  </a:lnTo>
                  <a:lnTo>
                    <a:pt x="34" y="86"/>
                  </a:lnTo>
                  <a:lnTo>
                    <a:pt x="36" y="86"/>
                  </a:lnTo>
                  <a:lnTo>
                    <a:pt x="36" y="86"/>
                  </a:lnTo>
                  <a:lnTo>
                    <a:pt x="38" y="86"/>
                  </a:lnTo>
                  <a:lnTo>
                    <a:pt x="38" y="86"/>
                  </a:lnTo>
                  <a:lnTo>
                    <a:pt x="38" y="84"/>
                  </a:lnTo>
                  <a:lnTo>
                    <a:pt x="38" y="84"/>
                  </a:lnTo>
                  <a:lnTo>
                    <a:pt x="38" y="82"/>
                  </a:lnTo>
                  <a:lnTo>
                    <a:pt x="40" y="80"/>
                  </a:lnTo>
                  <a:lnTo>
                    <a:pt x="40" y="78"/>
                  </a:lnTo>
                  <a:lnTo>
                    <a:pt x="40" y="76"/>
                  </a:lnTo>
                  <a:lnTo>
                    <a:pt x="40" y="74"/>
                  </a:lnTo>
                  <a:lnTo>
                    <a:pt x="40" y="74"/>
                  </a:lnTo>
                  <a:lnTo>
                    <a:pt x="40" y="74"/>
                  </a:lnTo>
                  <a:lnTo>
                    <a:pt x="42" y="72"/>
                  </a:lnTo>
                  <a:lnTo>
                    <a:pt x="42" y="72"/>
                  </a:lnTo>
                  <a:lnTo>
                    <a:pt x="44" y="70"/>
                  </a:lnTo>
                  <a:lnTo>
                    <a:pt x="44" y="70"/>
                  </a:lnTo>
                  <a:lnTo>
                    <a:pt x="46" y="70"/>
                  </a:lnTo>
                  <a:lnTo>
                    <a:pt x="48" y="68"/>
                  </a:lnTo>
                  <a:lnTo>
                    <a:pt x="48" y="68"/>
                  </a:lnTo>
                  <a:lnTo>
                    <a:pt x="50" y="68"/>
                  </a:lnTo>
                  <a:lnTo>
                    <a:pt x="50" y="68"/>
                  </a:lnTo>
                  <a:lnTo>
                    <a:pt x="50" y="68"/>
                  </a:lnTo>
                  <a:lnTo>
                    <a:pt x="52" y="70"/>
                  </a:lnTo>
                  <a:lnTo>
                    <a:pt x="52" y="70"/>
                  </a:lnTo>
                  <a:lnTo>
                    <a:pt x="52" y="72"/>
                  </a:lnTo>
                  <a:lnTo>
                    <a:pt x="52" y="74"/>
                  </a:lnTo>
                  <a:lnTo>
                    <a:pt x="54" y="76"/>
                  </a:lnTo>
                  <a:lnTo>
                    <a:pt x="54" y="78"/>
                  </a:lnTo>
                  <a:lnTo>
                    <a:pt x="54" y="82"/>
                  </a:lnTo>
                  <a:lnTo>
                    <a:pt x="54" y="84"/>
                  </a:lnTo>
                  <a:lnTo>
                    <a:pt x="54" y="88"/>
                  </a:lnTo>
                  <a:lnTo>
                    <a:pt x="56" y="86"/>
                  </a:lnTo>
                  <a:lnTo>
                    <a:pt x="58" y="84"/>
                  </a:lnTo>
                  <a:lnTo>
                    <a:pt x="60" y="84"/>
                  </a:lnTo>
                  <a:lnTo>
                    <a:pt x="62" y="82"/>
                  </a:lnTo>
                  <a:lnTo>
                    <a:pt x="62" y="82"/>
                  </a:lnTo>
                  <a:lnTo>
                    <a:pt x="64" y="80"/>
                  </a:lnTo>
                  <a:lnTo>
                    <a:pt x="64" y="80"/>
                  </a:lnTo>
                  <a:lnTo>
                    <a:pt x="64" y="80"/>
                  </a:lnTo>
                  <a:lnTo>
                    <a:pt x="64" y="78"/>
                  </a:lnTo>
                  <a:lnTo>
                    <a:pt x="64" y="76"/>
                  </a:lnTo>
                  <a:lnTo>
                    <a:pt x="64" y="74"/>
                  </a:lnTo>
                  <a:lnTo>
                    <a:pt x="64" y="70"/>
                  </a:lnTo>
                  <a:lnTo>
                    <a:pt x="64" y="70"/>
                  </a:lnTo>
                  <a:lnTo>
                    <a:pt x="66" y="68"/>
                  </a:lnTo>
                  <a:lnTo>
                    <a:pt x="66" y="66"/>
                  </a:lnTo>
                  <a:lnTo>
                    <a:pt x="66" y="66"/>
                  </a:lnTo>
                  <a:lnTo>
                    <a:pt x="66" y="66"/>
                  </a:lnTo>
                  <a:lnTo>
                    <a:pt x="66" y="66"/>
                  </a:lnTo>
                  <a:lnTo>
                    <a:pt x="68" y="64"/>
                  </a:lnTo>
                  <a:lnTo>
                    <a:pt x="70" y="64"/>
                  </a:lnTo>
                  <a:lnTo>
                    <a:pt x="72" y="64"/>
                  </a:lnTo>
                  <a:lnTo>
                    <a:pt x="72" y="64"/>
                  </a:lnTo>
                  <a:lnTo>
                    <a:pt x="74" y="64"/>
                  </a:lnTo>
                  <a:lnTo>
                    <a:pt x="76" y="62"/>
                  </a:lnTo>
                  <a:lnTo>
                    <a:pt x="76" y="62"/>
                  </a:lnTo>
                  <a:lnTo>
                    <a:pt x="76" y="62"/>
                  </a:lnTo>
                  <a:lnTo>
                    <a:pt x="76" y="62"/>
                  </a:lnTo>
                  <a:lnTo>
                    <a:pt x="76" y="60"/>
                  </a:lnTo>
                  <a:lnTo>
                    <a:pt x="76" y="60"/>
                  </a:lnTo>
                  <a:lnTo>
                    <a:pt x="76" y="58"/>
                  </a:lnTo>
                  <a:lnTo>
                    <a:pt x="76" y="56"/>
                  </a:lnTo>
                  <a:lnTo>
                    <a:pt x="74" y="56"/>
                  </a:lnTo>
                  <a:lnTo>
                    <a:pt x="74" y="54"/>
                  </a:lnTo>
                  <a:lnTo>
                    <a:pt x="74" y="52"/>
                  </a:lnTo>
                  <a:lnTo>
                    <a:pt x="72" y="52"/>
                  </a:lnTo>
                  <a:lnTo>
                    <a:pt x="70" y="50"/>
                  </a:lnTo>
                  <a:lnTo>
                    <a:pt x="68" y="50"/>
                  </a:lnTo>
                  <a:lnTo>
                    <a:pt x="66" y="48"/>
                  </a:lnTo>
                  <a:lnTo>
                    <a:pt x="62" y="46"/>
                  </a:lnTo>
                  <a:lnTo>
                    <a:pt x="60" y="44"/>
                  </a:lnTo>
                  <a:lnTo>
                    <a:pt x="58" y="44"/>
                  </a:lnTo>
                  <a:lnTo>
                    <a:pt x="56" y="40"/>
                  </a:lnTo>
                  <a:lnTo>
                    <a:pt x="52" y="36"/>
                  </a:lnTo>
                  <a:lnTo>
                    <a:pt x="48" y="32"/>
                  </a:lnTo>
                  <a:lnTo>
                    <a:pt x="44" y="28"/>
                  </a:lnTo>
                  <a:lnTo>
                    <a:pt x="42" y="26"/>
                  </a:lnTo>
                  <a:lnTo>
                    <a:pt x="40" y="22"/>
                  </a:lnTo>
                  <a:lnTo>
                    <a:pt x="36" y="12"/>
                  </a:lnTo>
                  <a:lnTo>
                    <a:pt x="32" y="4"/>
                  </a:lnTo>
                  <a:lnTo>
                    <a:pt x="30" y="0"/>
                  </a:lnTo>
                  <a:lnTo>
                    <a:pt x="0" y="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88" name="Freeform 152"/>
            <p:cNvSpPr>
              <a:spLocks/>
            </p:cNvSpPr>
            <p:nvPr/>
          </p:nvSpPr>
          <p:spPr bwMode="auto">
            <a:xfrm>
              <a:off x="7059064" y="2628409"/>
              <a:ext cx="156994" cy="181776"/>
            </a:xfrm>
            <a:custGeom>
              <a:avLst/>
              <a:gdLst>
                <a:gd name="T0" fmla="*/ 0 w 76"/>
                <a:gd name="T1" fmla="*/ 8 h 88"/>
                <a:gd name="T2" fmla="*/ 4 w 76"/>
                <a:gd name="T3" fmla="*/ 24 h 88"/>
                <a:gd name="T4" fmla="*/ 6 w 76"/>
                <a:gd name="T5" fmla="*/ 30 h 88"/>
                <a:gd name="T6" fmla="*/ 8 w 76"/>
                <a:gd name="T7" fmla="*/ 36 h 88"/>
                <a:gd name="T8" fmla="*/ 14 w 76"/>
                <a:gd name="T9" fmla="*/ 46 h 88"/>
                <a:gd name="T10" fmla="*/ 18 w 76"/>
                <a:gd name="T11" fmla="*/ 54 h 88"/>
                <a:gd name="T12" fmla="*/ 22 w 76"/>
                <a:gd name="T13" fmla="*/ 62 h 88"/>
                <a:gd name="T14" fmla="*/ 28 w 76"/>
                <a:gd name="T15" fmla="*/ 68 h 88"/>
                <a:gd name="T16" fmla="*/ 28 w 76"/>
                <a:gd name="T17" fmla="*/ 72 h 88"/>
                <a:gd name="T18" fmla="*/ 30 w 76"/>
                <a:gd name="T19" fmla="*/ 76 h 88"/>
                <a:gd name="T20" fmla="*/ 30 w 76"/>
                <a:gd name="T21" fmla="*/ 78 h 88"/>
                <a:gd name="T22" fmla="*/ 28 w 76"/>
                <a:gd name="T23" fmla="*/ 80 h 88"/>
                <a:gd name="T24" fmla="*/ 28 w 76"/>
                <a:gd name="T25" fmla="*/ 80 h 88"/>
                <a:gd name="T26" fmla="*/ 24 w 76"/>
                <a:gd name="T27" fmla="*/ 84 h 88"/>
                <a:gd name="T28" fmla="*/ 18 w 76"/>
                <a:gd name="T29" fmla="*/ 86 h 88"/>
                <a:gd name="T30" fmla="*/ 24 w 76"/>
                <a:gd name="T31" fmla="*/ 86 h 88"/>
                <a:gd name="T32" fmla="*/ 30 w 76"/>
                <a:gd name="T33" fmla="*/ 88 h 88"/>
                <a:gd name="T34" fmla="*/ 34 w 76"/>
                <a:gd name="T35" fmla="*/ 86 h 88"/>
                <a:gd name="T36" fmla="*/ 36 w 76"/>
                <a:gd name="T37" fmla="*/ 86 h 88"/>
                <a:gd name="T38" fmla="*/ 38 w 76"/>
                <a:gd name="T39" fmla="*/ 86 h 88"/>
                <a:gd name="T40" fmla="*/ 38 w 76"/>
                <a:gd name="T41" fmla="*/ 84 h 88"/>
                <a:gd name="T42" fmla="*/ 40 w 76"/>
                <a:gd name="T43" fmla="*/ 80 h 88"/>
                <a:gd name="T44" fmla="*/ 40 w 76"/>
                <a:gd name="T45" fmla="*/ 76 h 88"/>
                <a:gd name="T46" fmla="*/ 40 w 76"/>
                <a:gd name="T47" fmla="*/ 74 h 88"/>
                <a:gd name="T48" fmla="*/ 42 w 76"/>
                <a:gd name="T49" fmla="*/ 72 h 88"/>
                <a:gd name="T50" fmla="*/ 44 w 76"/>
                <a:gd name="T51" fmla="*/ 70 h 88"/>
                <a:gd name="T52" fmla="*/ 46 w 76"/>
                <a:gd name="T53" fmla="*/ 70 h 88"/>
                <a:gd name="T54" fmla="*/ 48 w 76"/>
                <a:gd name="T55" fmla="*/ 68 h 88"/>
                <a:gd name="T56" fmla="*/ 50 w 76"/>
                <a:gd name="T57" fmla="*/ 68 h 88"/>
                <a:gd name="T58" fmla="*/ 52 w 76"/>
                <a:gd name="T59" fmla="*/ 70 h 88"/>
                <a:gd name="T60" fmla="*/ 52 w 76"/>
                <a:gd name="T61" fmla="*/ 72 h 88"/>
                <a:gd name="T62" fmla="*/ 54 w 76"/>
                <a:gd name="T63" fmla="*/ 76 h 88"/>
                <a:gd name="T64" fmla="*/ 54 w 76"/>
                <a:gd name="T65" fmla="*/ 82 h 88"/>
                <a:gd name="T66" fmla="*/ 54 w 76"/>
                <a:gd name="T67" fmla="*/ 88 h 88"/>
                <a:gd name="T68" fmla="*/ 58 w 76"/>
                <a:gd name="T69" fmla="*/ 84 h 88"/>
                <a:gd name="T70" fmla="*/ 62 w 76"/>
                <a:gd name="T71" fmla="*/ 82 h 88"/>
                <a:gd name="T72" fmla="*/ 64 w 76"/>
                <a:gd name="T73" fmla="*/ 80 h 88"/>
                <a:gd name="T74" fmla="*/ 64 w 76"/>
                <a:gd name="T75" fmla="*/ 80 h 88"/>
                <a:gd name="T76" fmla="*/ 64 w 76"/>
                <a:gd name="T77" fmla="*/ 76 h 88"/>
                <a:gd name="T78" fmla="*/ 64 w 76"/>
                <a:gd name="T79" fmla="*/ 70 h 88"/>
                <a:gd name="T80" fmla="*/ 66 w 76"/>
                <a:gd name="T81" fmla="*/ 68 h 88"/>
                <a:gd name="T82" fmla="*/ 66 w 76"/>
                <a:gd name="T83" fmla="*/ 66 h 88"/>
                <a:gd name="T84" fmla="*/ 66 w 76"/>
                <a:gd name="T85" fmla="*/ 66 h 88"/>
                <a:gd name="T86" fmla="*/ 70 w 76"/>
                <a:gd name="T87" fmla="*/ 64 h 88"/>
                <a:gd name="T88" fmla="*/ 72 w 76"/>
                <a:gd name="T89" fmla="*/ 64 h 88"/>
                <a:gd name="T90" fmla="*/ 76 w 76"/>
                <a:gd name="T91" fmla="*/ 62 h 88"/>
                <a:gd name="T92" fmla="*/ 76 w 76"/>
                <a:gd name="T93" fmla="*/ 62 h 88"/>
                <a:gd name="T94" fmla="*/ 76 w 76"/>
                <a:gd name="T95" fmla="*/ 60 h 88"/>
                <a:gd name="T96" fmla="*/ 76 w 76"/>
                <a:gd name="T97" fmla="*/ 58 h 88"/>
                <a:gd name="T98" fmla="*/ 74 w 76"/>
                <a:gd name="T99" fmla="*/ 56 h 88"/>
                <a:gd name="T100" fmla="*/ 74 w 76"/>
                <a:gd name="T101" fmla="*/ 52 h 88"/>
                <a:gd name="T102" fmla="*/ 70 w 76"/>
                <a:gd name="T103" fmla="*/ 50 h 88"/>
                <a:gd name="T104" fmla="*/ 66 w 76"/>
                <a:gd name="T105" fmla="*/ 48 h 88"/>
                <a:gd name="T106" fmla="*/ 60 w 76"/>
                <a:gd name="T107" fmla="*/ 44 h 88"/>
                <a:gd name="T108" fmla="*/ 56 w 76"/>
                <a:gd name="T109" fmla="*/ 40 h 88"/>
                <a:gd name="T110" fmla="*/ 48 w 76"/>
                <a:gd name="T111" fmla="*/ 32 h 88"/>
                <a:gd name="T112" fmla="*/ 42 w 76"/>
                <a:gd name="T113" fmla="*/ 26 h 88"/>
                <a:gd name="T114" fmla="*/ 36 w 76"/>
                <a:gd name="T115" fmla="*/ 12 h 88"/>
                <a:gd name="T116" fmla="*/ 30 w 76"/>
                <a:gd name="T1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6" h="88">
                  <a:moveTo>
                    <a:pt x="0" y="8"/>
                  </a:moveTo>
                  <a:lnTo>
                    <a:pt x="0" y="8"/>
                  </a:lnTo>
                  <a:lnTo>
                    <a:pt x="2" y="18"/>
                  </a:lnTo>
                  <a:lnTo>
                    <a:pt x="4" y="24"/>
                  </a:lnTo>
                  <a:lnTo>
                    <a:pt x="4" y="28"/>
                  </a:lnTo>
                  <a:lnTo>
                    <a:pt x="6" y="30"/>
                  </a:lnTo>
                  <a:lnTo>
                    <a:pt x="6" y="32"/>
                  </a:lnTo>
                  <a:lnTo>
                    <a:pt x="8" y="36"/>
                  </a:lnTo>
                  <a:lnTo>
                    <a:pt x="10" y="42"/>
                  </a:lnTo>
                  <a:lnTo>
                    <a:pt x="14" y="46"/>
                  </a:lnTo>
                  <a:lnTo>
                    <a:pt x="16" y="52"/>
                  </a:lnTo>
                  <a:lnTo>
                    <a:pt x="18" y="54"/>
                  </a:lnTo>
                  <a:lnTo>
                    <a:pt x="20" y="58"/>
                  </a:lnTo>
                  <a:lnTo>
                    <a:pt x="22" y="62"/>
                  </a:lnTo>
                  <a:lnTo>
                    <a:pt x="24" y="64"/>
                  </a:lnTo>
                  <a:lnTo>
                    <a:pt x="28" y="68"/>
                  </a:lnTo>
                  <a:lnTo>
                    <a:pt x="28" y="70"/>
                  </a:lnTo>
                  <a:lnTo>
                    <a:pt x="28" y="72"/>
                  </a:lnTo>
                  <a:lnTo>
                    <a:pt x="30" y="74"/>
                  </a:lnTo>
                  <a:lnTo>
                    <a:pt x="30" y="76"/>
                  </a:lnTo>
                  <a:lnTo>
                    <a:pt x="30" y="76"/>
                  </a:lnTo>
                  <a:lnTo>
                    <a:pt x="30" y="78"/>
                  </a:lnTo>
                  <a:lnTo>
                    <a:pt x="30" y="78"/>
                  </a:lnTo>
                  <a:lnTo>
                    <a:pt x="28" y="80"/>
                  </a:lnTo>
                  <a:lnTo>
                    <a:pt x="28" y="80"/>
                  </a:lnTo>
                  <a:lnTo>
                    <a:pt x="28" y="80"/>
                  </a:lnTo>
                  <a:lnTo>
                    <a:pt x="26" y="82"/>
                  </a:lnTo>
                  <a:lnTo>
                    <a:pt x="24" y="84"/>
                  </a:lnTo>
                  <a:lnTo>
                    <a:pt x="20" y="86"/>
                  </a:lnTo>
                  <a:lnTo>
                    <a:pt x="18" y="86"/>
                  </a:lnTo>
                  <a:lnTo>
                    <a:pt x="20" y="86"/>
                  </a:lnTo>
                  <a:lnTo>
                    <a:pt x="24" y="86"/>
                  </a:lnTo>
                  <a:lnTo>
                    <a:pt x="26" y="86"/>
                  </a:lnTo>
                  <a:lnTo>
                    <a:pt x="30" y="88"/>
                  </a:lnTo>
                  <a:lnTo>
                    <a:pt x="32" y="88"/>
                  </a:lnTo>
                  <a:lnTo>
                    <a:pt x="34" y="86"/>
                  </a:lnTo>
                  <a:lnTo>
                    <a:pt x="36" y="86"/>
                  </a:lnTo>
                  <a:lnTo>
                    <a:pt x="36" y="86"/>
                  </a:lnTo>
                  <a:lnTo>
                    <a:pt x="38" y="86"/>
                  </a:lnTo>
                  <a:lnTo>
                    <a:pt x="38" y="86"/>
                  </a:lnTo>
                  <a:lnTo>
                    <a:pt x="38" y="84"/>
                  </a:lnTo>
                  <a:lnTo>
                    <a:pt x="38" y="84"/>
                  </a:lnTo>
                  <a:lnTo>
                    <a:pt x="38" y="82"/>
                  </a:lnTo>
                  <a:lnTo>
                    <a:pt x="40" y="80"/>
                  </a:lnTo>
                  <a:lnTo>
                    <a:pt x="40" y="78"/>
                  </a:lnTo>
                  <a:lnTo>
                    <a:pt x="40" y="76"/>
                  </a:lnTo>
                  <a:lnTo>
                    <a:pt x="40" y="74"/>
                  </a:lnTo>
                  <a:lnTo>
                    <a:pt x="40" y="74"/>
                  </a:lnTo>
                  <a:lnTo>
                    <a:pt x="40" y="74"/>
                  </a:lnTo>
                  <a:lnTo>
                    <a:pt x="42" y="72"/>
                  </a:lnTo>
                  <a:lnTo>
                    <a:pt x="42" y="72"/>
                  </a:lnTo>
                  <a:lnTo>
                    <a:pt x="44" y="70"/>
                  </a:lnTo>
                  <a:lnTo>
                    <a:pt x="44" y="70"/>
                  </a:lnTo>
                  <a:lnTo>
                    <a:pt x="46" y="70"/>
                  </a:lnTo>
                  <a:lnTo>
                    <a:pt x="48" y="68"/>
                  </a:lnTo>
                  <a:lnTo>
                    <a:pt x="48" y="68"/>
                  </a:lnTo>
                  <a:lnTo>
                    <a:pt x="50" y="68"/>
                  </a:lnTo>
                  <a:lnTo>
                    <a:pt x="50" y="68"/>
                  </a:lnTo>
                  <a:lnTo>
                    <a:pt x="50" y="68"/>
                  </a:lnTo>
                  <a:lnTo>
                    <a:pt x="52" y="70"/>
                  </a:lnTo>
                  <a:lnTo>
                    <a:pt x="52" y="70"/>
                  </a:lnTo>
                  <a:lnTo>
                    <a:pt x="52" y="72"/>
                  </a:lnTo>
                  <a:lnTo>
                    <a:pt x="52" y="74"/>
                  </a:lnTo>
                  <a:lnTo>
                    <a:pt x="54" y="76"/>
                  </a:lnTo>
                  <a:lnTo>
                    <a:pt x="54" y="78"/>
                  </a:lnTo>
                  <a:lnTo>
                    <a:pt x="54" y="82"/>
                  </a:lnTo>
                  <a:lnTo>
                    <a:pt x="54" y="84"/>
                  </a:lnTo>
                  <a:lnTo>
                    <a:pt x="54" y="88"/>
                  </a:lnTo>
                  <a:lnTo>
                    <a:pt x="56" y="86"/>
                  </a:lnTo>
                  <a:lnTo>
                    <a:pt x="58" y="84"/>
                  </a:lnTo>
                  <a:lnTo>
                    <a:pt x="60" y="84"/>
                  </a:lnTo>
                  <a:lnTo>
                    <a:pt x="62" y="82"/>
                  </a:lnTo>
                  <a:lnTo>
                    <a:pt x="62" y="82"/>
                  </a:lnTo>
                  <a:lnTo>
                    <a:pt x="64" y="80"/>
                  </a:lnTo>
                  <a:lnTo>
                    <a:pt x="64" y="80"/>
                  </a:lnTo>
                  <a:lnTo>
                    <a:pt x="64" y="80"/>
                  </a:lnTo>
                  <a:lnTo>
                    <a:pt x="64" y="78"/>
                  </a:lnTo>
                  <a:lnTo>
                    <a:pt x="64" y="76"/>
                  </a:lnTo>
                  <a:lnTo>
                    <a:pt x="64" y="74"/>
                  </a:lnTo>
                  <a:lnTo>
                    <a:pt x="64" y="70"/>
                  </a:lnTo>
                  <a:lnTo>
                    <a:pt x="64" y="70"/>
                  </a:lnTo>
                  <a:lnTo>
                    <a:pt x="66" y="68"/>
                  </a:lnTo>
                  <a:lnTo>
                    <a:pt x="66" y="66"/>
                  </a:lnTo>
                  <a:lnTo>
                    <a:pt x="66" y="66"/>
                  </a:lnTo>
                  <a:lnTo>
                    <a:pt x="66" y="66"/>
                  </a:lnTo>
                  <a:lnTo>
                    <a:pt x="66" y="66"/>
                  </a:lnTo>
                  <a:lnTo>
                    <a:pt x="68" y="64"/>
                  </a:lnTo>
                  <a:lnTo>
                    <a:pt x="70" y="64"/>
                  </a:lnTo>
                  <a:lnTo>
                    <a:pt x="72" y="64"/>
                  </a:lnTo>
                  <a:lnTo>
                    <a:pt x="72" y="64"/>
                  </a:lnTo>
                  <a:lnTo>
                    <a:pt x="74" y="64"/>
                  </a:lnTo>
                  <a:lnTo>
                    <a:pt x="76" y="62"/>
                  </a:lnTo>
                  <a:lnTo>
                    <a:pt x="76" y="62"/>
                  </a:lnTo>
                  <a:lnTo>
                    <a:pt x="76" y="62"/>
                  </a:lnTo>
                  <a:lnTo>
                    <a:pt x="76" y="62"/>
                  </a:lnTo>
                  <a:lnTo>
                    <a:pt x="76" y="60"/>
                  </a:lnTo>
                  <a:lnTo>
                    <a:pt x="76" y="60"/>
                  </a:lnTo>
                  <a:lnTo>
                    <a:pt x="76" y="58"/>
                  </a:lnTo>
                  <a:lnTo>
                    <a:pt x="76" y="56"/>
                  </a:lnTo>
                  <a:lnTo>
                    <a:pt x="74" y="56"/>
                  </a:lnTo>
                  <a:lnTo>
                    <a:pt x="74" y="54"/>
                  </a:lnTo>
                  <a:lnTo>
                    <a:pt x="74" y="52"/>
                  </a:lnTo>
                  <a:lnTo>
                    <a:pt x="72" y="52"/>
                  </a:lnTo>
                  <a:lnTo>
                    <a:pt x="70" y="50"/>
                  </a:lnTo>
                  <a:lnTo>
                    <a:pt x="68" y="50"/>
                  </a:lnTo>
                  <a:lnTo>
                    <a:pt x="66" y="48"/>
                  </a:lnTo>
                  <a:lnTo>
                    <a:pt x="62" y="46"/>
                  </a:lnTo>
                  <a:lnTo>
                    <a:pt x="60" y="44"/>
                  </a:lnTo>
                  <a:lnTo>
                    <a:pt x="58" y="44"/>
                  </a:lnTo>
                  <a:lnTo>
                    <a:pt x="56" y="40"/>
                  </a:lnTo>
                  <a:lnTo>
                    <a:pt x="52" y="36"/>
                  </a:lnTo>
                  <a:lnTo>
                    <a:pt x="48" y="32"/>
                  </a:lnTo>
                  <a:lnTo>
                    <a:pt x="44" y="28"/>
                  </a:lnTo>
                  <a:lnTo>
                    <a:pt x="42" y="26"/>
                  </a:lnTo>
                  <a:lnTo>
                    <a:pt x="40" y="22"/>
                  </a:lnTo>
                  <a:lnTo>
                    <a:pt x="36" y="12"/>
                  </a:lnTo>
                  <a:lnTo>
                    <a:pt x="32" y="4"/>
                  </a:lnTo>
                  <a:lnTo>
                    <a:pt x="30" y="0"/>
                  </a:lnTo>
                  <a:lnTo>
                    <a:pt x="0" y="8"/>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89" name="Freeform 153"/>
            <p:cNvSpPr>
              <a:spLocks/>
            </p:cNvSpPr>
            <p:nvPr/>
          </p:nvSpPr>
          <p:spPr bwMode="auto">
            <a:xfrm>
              <a:off x="6877281" y="2566440"/>
              <a:ext cx="181784" cy="136332"/>
            </a:xfrm>
            <a:custGeom>
              <a:avLst/>
              <a:gdLst>
                <a:gd name="T0" fmla="*/ 0 w 88"/>
                <a:gd name="T1" fmla="*/ 18 h 66"/>
                <a:gd name="T2" fmla="*/ 8 w 88"/>
                <a:gd name="T3" fmla="*/ 12 h 66"/>
                <a:gd name="T4" fmla="*/ 18 w 88"/>
                <a:gd name="T5" fmla="*/ 6 h 66"/>
                <a:gd name="T6" fmla="*/ 22 w 88"/>
                <a:gd name="T7" fmla="*/ 2 h 66"/>
                <a:gd name="T8" fmla="*/ 28 w 88"/>
                <a:gd name="T9" fmla="*/ 0 h 66"/>
                <a:gd name="T10" fmla="*/ 32 w 88"/>
                <a:gd name="T11" fmla="*/ 0 h 66"/>
                <a:gd name="T12" fmla="*/ 34 w 88"/>
                <a:gd name="T13" fmla="*/ 0 h 66"/>
                <a:gd name="T14" fmla="*/ 36 w 88"/>
                <a:gd name="T15" fmla="*/ 2 h 66"/>
                <a:gd name="T16" fmla="*/ 40 w 88"/>
                <a:gd name="T17" fmla="*/ 4 h 66"/>
                <a:gd name="T18" fmla="*/ 44 w 88"/>
                <a:gd name="T19" fmla="*/ 8 h 66"/>
                <a:gd name="T20" fmla="*/ 48 w 88"/>
                <a:gd name="T21" fmla="*/ 10 h 66"/>
                <a:gd name="T22" fmla="*/ 50 w 88"/>
                <a:gd name="T23" fmla="*/ 10 h 66"/>
                <a:gd name="T24" fmla="*/ 56 w 88"/>
                <a:gd name="T25" fmla="*/ 10 h 66"/>
                <a:gd name="T26" fmla="*/ 60 w 88"/>
                <a:gd name="T27" fmla="*/ 10 h 66"/>
                <a:gd name="T28" fmla="*/ 62 w 88"/>
                <a:gd name="T29" fmla="*/ 10 h 66"/>
                <a:gd name="T30" fmla="*/ 66 w 88"/>
                <a:gd name="T31" fmla="*/ 14 h 66"/>
                <a:gd name="T32" fmla="*/ 72 w 88"/>
                <a:gd name="T33" fmla="*/ 18 h 66"/>
                <a:gd name="T34" fmla="*/ 78 w 88"/>
                <a:gd name="T35" fmla="*/ 26 h 66"/>
                <a:gd name="T36" fmla="*/ 88 w 88"/>
                <a:gd name="T37" fmla="*/ 38 h 66"/>
                <a:gd name="T38" fmla="*/ 86 w 88"/>
                <a:gd name="T39" fmla="*/ 46 h 66"/>
                <a:gd name="T40" fmla="*/ 82 w 88"/>
                <a:gd name="T41" fmla="*/ 52 h 66"/>
                <a:gd name="T42" fmla="*/ 80 w 88"/>
                <a:gd name="T43" fmla="*/ 56 h 66"/>
                <a:gd name="T44" fmla="*/ 78 w 88"/>
                <a:gd name="T45" fmla="*/ 58 h 66"/>
                <a:gd name="T46" fmla="*/ 72 w 88"/>
                <a:gd name="T47" fmla="*/ 60 h 66"/>
                <a:gd name="T48" fmla="*/ 66 w 88"/>
                <a:gd name="T49" fmla="*/ 64 h 66"/>
                <a:gd name="T50" fmla="*/ 44 w 88"/>
                <a:gd name="T51" fmla="*/ 66 h 66"/>
                <a:gd name="T52" fmla="*/ 44 w 88"/>
                <a:gd name="T53" fmla="*/ 56 h 66"/>
                <a:gd name="T54" fmla="*/ 42 w 88"/>
                <a:gd name="T55" fmla="*/ 52 h 66"/>
                <a:gd name="T56" fmla="*/ 38 w 88"/>
                <a:gd name="T57" fmla="*/ 44 h 66"/>
                <a:gd name="T58" fmla="*/ 36 w 88"/>
                <a:gd name="T59" fmla="*/ 40 h 66"/>
                <a:gd name="T60" fmla="*/ 34 w 88"/>
                <a:gd name="T61" fmla="*/ 38 h 66"/>
                <a:gd name="T62" fmla="*/ 32 w 88"/>
                <a:gd name="T63" fmla="*/ 38 h 66"/>
                <a:gd name="T64" fmla="*/ 28 w 88"/>
                <a:gd name="T65" fmla="*/ 36 h 66"/>
                <a:gd name="T66" fmla="*/ 22 w 88"/>
                <a:gd name="T67" fmla="*/ 34 h 66"/>
                <a:gd name="T68" fmla="*/ 16 w 88"/>
                <a:gd name="T69" fmla="*/ 34 h 66"/>
                <a:gd name="T70" fmla="*/ 14 w 88"/>
                <a:gd name="T71" fmla="*/ 32 h 66"/>
                <a:gd name="T72" fmla="*/ 10 w 88"/>
                <a:gd name="T73" fmla="*/ 28 h 66"/>
                <a:gd name="T74" fmla="*/ 6 w 88"/>
                <a:gd name="T75" fmla="*/ 24 h 66"/>
                <a:gd name="T76" fmla="*/ 0 w 88"/>
                <a:gd name="T77"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8" h="66">
                  <a:moveTo>
                    <a:pt x="0" y="18"/>
                  </a:moveTo>
                  <a:lnTo>
                    <a:pt x="0" y="18"/>
                  </a:lnTo>
                  <a:lnTo>
                    <a:pt x="4" y="16"/>
                  </a:lnTo>
                  <a:lnTo>
                    <a:pt x="8" y="12"/>
                  </a:lnTo>
                  <a:lnTo>
                    <a:pt x="12" y="10"/>
                  </a:lnTo>
                  <a:lnTo>
                    <a:pt x="18" y="6"/>
                  </a:lnTo>
                  <a:lnTo>
                    <a:pt x="20" y="4"/>
                  </a:lnTo>
                  <a:lnTo>
                    <a:pt x="22" y="2"/>
                  </a:lnTo>
                  <a:lnTo>
                    <a:pt x="24" y="2"/>
                  </a:lnTo>
                  <a:lnTo>
                    <a:pt x="28" y="0"/>
                  </a:lnTo>
                  <a:lnTo>
                    <a:pt x="30" y="0"/>
                  </a:lnTo>
                  <a:lnTo>
                    <a:pt x="32" y="0"/>
                  </a:lnTo>
                  <a:lnTo>
                    <a:pt x="32" y="0"/>
                  </a:lnTo>
                  <a:lnTo>
                    <a:pt x="34" y="0"/>
                  </a:lnTo>
                  <a:lnTo>
                    <a:pt x="34" y="0"/>
                  </a:lnTo>
                  <a:lnTo>
                    <a:pt x="36" y="2"/>
                  </a:lnTo>
                  <a:lnTo>
                    <a:pt x="38" y="2"/>
                  </a:lnTo>
                  <a:lnTo>
                    <a:pt x="40" y="4"/>
                  </a:lnTo>
                  <a:lnTo>
                    <a:pt x="42" y="6"/>
                  </a:lnTo>
                  <a:lnTo>
                    <a:pt x="44" y="8"/>
                  </a:lnTo>
                  <a:lnTo>
                    <a:pt x="48" y="8"/>
                  </a:lnTo>
                  <a:lnTo>
                    <a:pt x="48" y="10"/>
                  </a:lnTo>
                  <a:lnTo>
                    <a:pt x="50" y="10"/>
                  </a:lnTo>
                  <a:lnTo>
                    <a:pt x="50" y="10"/>
                  </a:lnTo>
                  <a:lnTo>
                    <a:pt x="52" y="10"/>
                  </a:lnTo>
                  <a:lnTo>
                    <a:pt x="56" y="10"/>
                  </a:lnTo>
                  <a:lnTo>
                    <a:pt x="58" y="10"/>
                  </a:lnTo>
                  <a:lnTo>
                    <a:pt x="60" y="10"/>
                  </a:lnTo>
                  <a:lnTo>
                    <a:pt x="62" y="10"/>
                  </a:lnTo>
                  <a:lnTo>
                    <a:pt x="62" y="10"/>
                  </a:lnTo>
                  <a:lnTo>
                    <a:pt x="64" y="12"/>
                  </a:lnTo>
                  <a:lnTo>
                    <a:pt x="66" y="14"/>
                  </a:lnTo>
                  <a:lnTo>
                    <a:pt x="68" y="16"/>
                  </a:lnTo>
                  <a:lnTo>
                    <a:pt x="72" y="18"/>
                  </a:lnTo>
                  <a:lnTo>
                    <a:pt x="74" y="22"/>
                  </a:lnTo>
                  <a:lnTo>
                    <a:pt x="78" y="26"/>
                  </a:lnTo>
                  <a:lnTo>
                    <a:pt x="84" y="32"/>
                  </a:lnTo>
                  <a:lnTo>
                    <a:pt x="88" y="38"/>
                  </a:lnTo>
                  <a:lnTo>
                    <a:pt x="88" y="42"/>
                  </a:lnTo>
                  <a:lnTo>
                    <a:pt x="86" y="46"/>
                  </a:lnTo>
                  <a:lnTo>
                    <a:pt x="84" y="50"/>
                  </a:lnTo>
                  <a:lnTo>
                    <a:pt x="82" y="52"/>
                  </a:lnTo>
                  <a:lnTo>
                    <a:pt x="80" y="56"/>
                  </a:lnTo>
                  <a:lnTo>
                    <a:pt x="80" y="56"/>
                  </a:lnTo>
                  <a:lnTo>
                    <a:pt x="80" y="58"/>
                  </a:lnTo>
                  <a:lnTo>
                    <a:pt x="78" y="58"/>
                  </a:lnTo>
                  <a:lnTo>
                    <a:pt x="76" y="60"/>
                  </a:lnTo>
                  <a:lnTo>
                    <a:pt x="72" y="60"/>
                  </a:lnTo>
                  <a:lnTo>
                    <a:pt x="70" y="62"/>
                  </a:lnTo>
                  <a:lnTo>
                    <a:pt x="66" y="64"/>
                  </a:lnTo>
                  <a:lnTo>
                    <a:pt x="64" y="64"/>
                  </a:lnTo>
                  <a:lnTo>
                    <a:pt x="44" y="66"/>
                  </a:lnTo>
                  <a:lnTo>
                    <a:pt x="44" y="60"/>
                  </a:lnTo>
                  <a:lnTo>
                    <a:pt x="44" y="56"/>
                  </a:lnTo>
                  <a:lnTo>
                    <a:pt x="42" y="52"/>
                  </a:lnTo>
                  <a:lnTo>
                    <a:pt x="42" y="52"/>
                  </a:lnTo>
                  <a:lnTo>
                    <a:pt x="40" y="48"/>
                  </a:lnTo>
                  <a:lnTo>
                    <a:pt x="38" y="44"/>
                  </a:lnTo>
                  <a:lnTo>
                    <a:pt x="38" y="42"/>
                  </a:lnTo>
                  <a:lnTo>
                    <a:pt x="36" y="40"/>
                  </a:lnTo>
                  <a:lnTo>
                    <a:pt x="36" y="40"/>
                  </a:lnTo>
                  <a:lnTo>
                    <a:pt x="34" y="38"/>
                  </a:lnTo>
                  <a:lnTo>
                    <a:pt x="34" y="38"/>
                  </a:lnTo>
                  <a:lnTo>
                    <a:pt x="32" y="38"/>
                  </a:lnTo>
                  <a:lnTo>
                    <a:pt x="30" y="36"/>
                  </a:lnTo>
                  <a:lnTo>
                    <a:pt x="28" y="36"/>
                  </a:lnTo>
                  <a:lnTo>
                    <a:pt x="24" y="36"/>
                  </a:lnTo>
                  <a:lnTo>
                    <a:pt x="22" y="34"/>
                  </a:lnTo>
                  <a:lnTo>
                    <a:pt x="18" y="34"/>
                  </a:lnTo>
                  <a:lnTo>
                    <a:pt x="16" y="34"/>
                  </a:lnTo>
                  <a:lnTo>
                    <a:pt x="16" y="32"/>
                  </a:lnTo>
                  <a:lnTo>
                    <a:pt x="14" y="32"/>
                  </a:lnTo>
                  <a:lnTo>
                    <a:pt x="12" y="30"/>
                  </a:lnTo>
                  <a:lnTo>
                    <a:pt x="10" y="28"/>
                  </a:lnTo>
                  <a:lnTo>
                    <a:pt x="8" y="26"/>
                  </a:lnTo>
                  <a:lnTo>
                    <a:pt x="6" y="24"/>
                  </a:lnTo>
                  <a:lnTo>
                    <a:pt x="2" y="20"/>
                  </a:lnTo>
                  <a:lnTo>
                    <a:pt x="0" y="1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90" name="Freeform 154"/>
            <p:cNvSpPr>
              <a:spLocks/>
            </p:cNvSpPr>
            <p:nvPr/>
          </p:nvSpPr>
          <p:spPr bwMode="auto">
            <a:xfrm>
              <a:off x="6877281" y="2566440"/>
              <a:ext cx="181784" cy="136332"/>
            </a:xfrm>
            <a:custGeom>
              <a:avLst/>
              <a:gdLst>
                <a:gd name="T0" fmla="*/ 0 w 88"/>
                <a:gd name="T1" fmla="*/ 18 h 66"/>
                <a:gd name="T2" fmla="*/ 8 w 88"/>
                <a:gd name="T3" fmla="*/ 12 h 66"/>
                <a:gd name="T4" fmla="*/ 18 w 88"/>
                <a:gd name="T5" fmla="*/ 6 h 66"/>
                <a:gd name="T6" fmla="*/ 22 w 88"/>
                <a:gd name="T7" fmla="*/ 2 h 66"/>
                <a:gd name="T8" fmla="*/ 28 w 88"/>
                <a:gd name="T9" fmla="*/ 0 h 66"/>
                <a:gd name="T10" fmla="*/ 32 w 88"/>
                <a:gd name="T11" fmla="*/ 0 h 66"/>
                <a:gd name="T12" fmla="*/ 34 w 88"/>
                <a:gd name="T13" fmla="*/ 0 h 66"/>
                <a:gd name="T14" fmla="*/ 36 w 88"/>
                <a:gd name="T15" fmla="*/ 2 h 66"/>
                <a:gd name="T16" fmla="*/ 40 w 88"/>
                <a:gd name="T17" fmla="*/ 4 h 66"/>
                <a:gd name="T18" fmla="*/ 44 w 88"/>
                <a:gd name="T19" fmla="*/ 8 h 66"/>
                <a:gd name="T20" fmla="*/ 48 w 88"/>
                <a:gd name="T21" fmla="*/ 10 h 66"/>
                <a:gd name="T22" fmla="*/ 50 w 88"/>
                <a:gd name="T23" fmla="*/ 10 h 66"/>
                <a:gd name="T24" fmla="*/ 56 w 88"/>
                <a:gd name="T25" fmla="*/ 10 h 66"/>
                <a:gd name="T26" fmla="*/ 60 w 88"/>
                <a:gd name="T27" fmla="*/ 10 h 66"/>
                <a:gd name="T28" fmla="*/ 62 w 88"/>
                <a:gd name="T29" fmla="*/ 10 h 66"/>
                <a:gd name="T30" fmla="*/ 66 w 88"/>
                <a:gd name="T31" fmla="*/ 14 h 66"/>
                <a:gd name="T32" fmla="*/ 72 w 88"/>
                <a:gd name="T33" fmla="*/ 18 h 66"/>
                <a:gd name="T34" fmla="*/ 78 w 88"/>
                <a:gd name="T35" fmla="*/ 26 h 66"/>
                <a:gd name="T36" fmla="*/ 88 w 88"/>
                <a:gd name="T37" fmla="*/ 38 h 66"/>
                <a:gd name="T38" fmla="*/ 86 w 88"/>
                <a:gd name="T39" fmla="*/ 46 h 66"/>
                <a:gd name="T40" fmla="*/ 82 w 88"/>
                <a:gd name="T41" fmla="*/ 52 h 66"/>
                <a:gd name="T42" fmla="*/ 80 w 88"/>
                <a:gd name="T43" fmla="*/ 56 h 66"/>
                <a:gd name="T44" fmla="*/ 78 w 88"/>
                <a:gd name="T45" fmla="*/ 58 h 66"/>
                <a:gd name="T46" fmla="*/ 72 w 88"/>
                <a:gd name="T47" fmla="*/ 60 h 66"/>
                <a:gd name="T48" fmla="*/ 66 w 88"/>
                <a:gd name="T49" fmla="*/ 64 h 66"/>
                <a:gd name="T50" fmla="*/ 44 w 88"/>
                <a:gd name="T51" fmla="*/ 66 h 66"/>
                <a:gd name="T52" fmla="*/ 44 w 88"/>
                <a:gd name="T53" fmla="*/ 56 h 66"/>
                <a:gd name="T54" fmla="*/ 42 w 88"/>
                <a:gd name="T55" fmla="*/ 52 h 66"/>
                <a:gd name="T56" fmla="*/ 38 w 88"/>
                <a:gd name="T57" fmla="*/ 44 h 66"/>
                <a:gd name="T58" fmla="*/ 36 w 88"/>
                <a:gd name="T59" fmla="*/ 40 h 66"/>
                <a:gd name="T60" fmla="*/ 34 w 88"/>
                <a:gd name="T61" fmla="*/ 38 h 66"/>
                <a:gd name="T62" fmla="*/ 32 w 88"/>
                <a:gd name="T63" fmla="*/ 38 h 66"/>
                <a:gd name="T64" fmla="*/ 28 w 88"/>
                <a:gd name="T65" fmla="*/ 36 h 66"/>
                <a:gd name="T66" fmla="*/ 22 w 88"/>
                <a:gd name="T67" fmla="*/ 34 h 66"/>
                <a:gd name="T68" fmla="*/ 16 w 88"/>
                <a:gd name="T69" fmla="*/ 34 h 66"/>
                <a:gd name="T70" fmla="*/ 14 w 88"/>
                <a:gd name="T71" fmla="*/ 32 h 66"/>
                <a:gd name="T72" fmla="*/ 10 w 88"/>
                <a:gd name="T73" fmla="*/ 28 h 66"/>
                <a:gd name="T74" fmla="*/ 6 w 88"/>
                <a:gd name="T75" fmla="*/ 24 h 66"/>
                <a:gd name="T76" fmla="*/ 0 w 88"/>
                <a:gd name="T77"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8" h="66">
                  <a:moveTo>
                    <a:pt x="0" y="18"/>
                  </a:moveTo>
                  <a:lnTo>
                    <a:pt x="0" y="18"/>
                  </a:lnTo>
                  <a:lnTo>
                    <a:pt x="4" y="16"/>
                  </a:lnTo>
                  <a:lnTo>
                    <a:pt x="8" y="12"/>
                  </a:lnTo>
                  <a:lnTo>
                    <a:pt x="12" y="10"/>
                  </a:lnTo>
                  <a:lnTo>
                    <a:pt x="18" y="6"/>
                  </a:lnTo>
                  <a:lnTo>
                    <a:pt x="20" y="4"/>
                  </a:lnTo>
                  <a:lnTo>
                    <a:pt x="22" y="2"/>
                  </a:lnTo>
                  <a:lnTo>
                    <a:pt x="24" y="2"/>
                  </a:lnTo>
                  <a:lnTo>
                    <a:pt x="28" y="0"/>
                  </a:lnTo>
                  <a:lnTo>
                    <a:pt x="30" y="0"/>
                  </a:lnTo>
                  <a:lnTo>
                    <a:pt x="32" y="0"/>
                  </a:lnTo>
                  <a:lnTo>
                    <a:pt x="32" y="0"/>
                  </a:lnTo>
                  <a:lnTo>
                    <a:pt x="34" y="0"/>
                  </a:lnTo>
                  <a:lnTo>
                    <a:pt x="34" y="0"/>
                  </a:lnTo>
                  <a:lnTo>
                    <a:pt x="36" y="2"/>
                  </a:lnTo>
                  <a:lnTo>
                    <a:pt x="38" y="2"/>
                  </a:lnTo>
                  <a:lnTo>
                    <a:pt x="40" y="4"/>
                  </a:lnTo>
                  <a:lnTo>
                    <a:pt x="42" y="6"/>
                  </a:lnTo>
                  <a:lnTo>
                    <a:pt x="44" y="8"/>
                  </a:lnTo>
                  <a:lnTo>
                    <a:pt x="48" y="8"/>
                  </a:lnTo>
                  <a:lnTo>
                    <a:pt x="48" y="10"/>
                  </a:lnTo>
                  <a:lnTo>
                    <a:pt x="50" y="10"/>
                  </a:lnTo>
                  <a:lnTo>
                    <a:pt x="50" y="10"/>
                  </a:lnTo>
                  <a:lnTo>
                    <a:pt x="52" y="10"/>
                  </a:lnTo>
                  <a:lnTo>
                    <a:pt x="56" y="10"/>
                  </a:lnTo>
                  <a:lnTo>
                    <a:pt x="58" y="10"/>
                  </a:lnTo>
                  <a:lnTo>
                    <a:pt x="60" y="10"/>
                  </a:lnTo>
                  <a:lnTo>
                    <a:pt x="62" y="10"/>
                  </a:lnTo>
                  <a:lnTo>
                    <a:pt x="62" y="10"/>
                  </a:lnTo>
                  <a:lnTo>
                    <a:pt x="64" y="12"/>
                  </a:lnTo>
                  <a:lnTo>
                    <a:pt x="66" y="14"/>
                  </a:lnTo>
                  <a:lnTo>
                    <a:pt x="68" y="16"/>
                  </a:lnTo>
                  <a:lnTo>
                    <a:pt x="72" y="18"/>
                  </a:lnTo>
                  <a:lnTo>
                    <a:pt x="74" y="22"/>
                  </a:lnTo>
                  <a:lnTo>
                    <a:pt x="78" y="26"/>
                  </a:lnTo>
                  <a:lnTo>
                    <a:pt x="84" y="32"/>
                  </a:lnTo>
                  <a:lnTo>
                    <a:pt x="88" y="38"/>
                  </a:lnTo>
                  <a:lnTo>
                    <a:pt x="88" y="42"/>
                  </a:lnTo>
                  <a:lnTo>
                    <a:pt x="86" y="46"/>
                  </a:lnTo>
                  <a:lnTo>
                    <a:pt x="84" y="50"/>
                  </a:lnTo>
                  <a:lnTo>
                    <a:pt x="82" y="52"/>
                  </a:lnTo>
                  <a:lnTo>
                    <a:pt x="80" y="56"/>
                  </a:lnTo>
                  <a:lnTo>
                    <a:pt x="80" y="56"/>
                  </a:lnTo>
                  <a:lnTo>
                    <a:pt x="80" y="58"/>
                  </a:lnTo>
                  <a:lnTo>
                    <a:pt x="78" y="58"/>
                  </a:lnTo>
                  <a:lnTo>
                    <a:pt x="76" y="60"/>
                  </a:lnTo>
                  <a:lnTo>
                    <a:pt x="72" y="60"/>
                  </a:lnTo>
                  <a:lnTo>
                    <a:pt x="70" y="62"/>
                  </a:lnTo>
                  <a:lnTo>
                    <a:pt x="66" y="64"/>
                  </a:lnTo>
                  <a:lnTo>
                    <a:pt x="64" y="64"/>
                  </a:lnTo>
                  <a:lnTo>
                    <a:pt x="44" y="66"/>
                  </a:lnTo>
                  <a:lnTo>
                    <a:pt x="44" y="60"/>
                  </a:lnTo>
                  <a:lnTo>
                    <a:pt x="44" y="56"/>
                  </a:lnTo>
                  <a:lnTo>
                    <a:pt x="42" y="52"/>
                  </a:lnTo>
                  <a:lnTo>
                    <a:pt x="42" y="52"/>
                  </a:lnTo>
                  <a:lnTo>
                    <a:pt x="40" y="48"/>
                  </a:lnTo>
                  <a:lnTo>
                    <a:pt x="38" y="44"/>
                  </a:lnTo>
                  <a:lnTo>
                    <a:pt x="38" y="42"/>
                  </a:lnTo>
                  <a:lnTo>
                    <a:pt x="36" y="40"/>
                  </a:lnTo>
                  <a:lnTo>
                    <a:pt x="36" y="40"/>
                  </a:lnTo>
                  <a:lnTo>
                    <a:pt x="34" y="38"/>
                  </a:lnTo>
                  <a:lnTo>
                    <a:pt x="34" y="38"/>
                  </a:lnTo>
                  <a:lnTo>
                    <a:pt x="32" y="38"/>
                  </a:lnTo>
                  <a:lnTo>
                    <a:pt x="30" y="36"/>
                  </a:lnTo>
                  <a:lnTo>
                    <a:pt x="28" y="36"/>
                  </a:lnTo>
                  <a:lnTo>
                    <a:pt x="24" y="36"/>
                  </a:lnTo>
                  <a:lnTo>
                    <a:pt x="22" y="34"/>
                  </a:lnTo>
                  <a:lnTo>
                    <a:pt x="18" y="34"/>
                  </a:lnTo>
                  <a:lnTo>
                    <a:pt x="16" y="34"/>
                  </a:lnTo>
                  <a:lnTo>
                    <a:pt x="16" y="32"/>
                  </a:lnTo>
                  <a:lnTo>
                    <a:pt x="14" y="32"/>
                  </a:lnTo>
                  <a:lnTo>
                    <a:pt x="12" y="30"/>
                  </a:lnTo>
                  <a:lnTo>
                    <a:pt x="10" y="28"/>
                  </a:lnTo>
                  <a:lnTo>
                    <a:pt x="8" y="26"/>
                  </a:lnTo>
                  <a:lnTo>
                    <a:pt x="6" y="24"/>
                  </a:lnTo>
                  <a:lnTo>
                    <a:pt x="2" y="20"/>
                  </a:lnTo>
                  <a:lnTo>
                    <a:pt x="0" y="18"/>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91" name="Freeform 155"/>
            <p:cNvSpPr>
              <a:spLocks/>
            </p:cNvSpPr>
            <p:nvPr/>
          </p:nvSpPr>
          <p:spPr bwMode="auto">
            <a:xfrm>
              <a:off x="7009487" y="2644935"/>
              <a:ext cx="111549" cy="161120"/>
            </a:xfrm>
            <a:custGeom>
              <a:avLst/>
              <a:gdLst>
                <a:gd name="T0" fmla="*/ 54 w 54"/>
                <a:gd name="T1" fmla="*/ 70 h 78"/>
                <a:gd name="T2" fmla="*/ 54 w 54"/>
                <a:gd name="T3" fmla="*/ 70 h 78"/>
                <a:gd name="T4" fmla="*/ 54 w 54"/>
                <a:gd name="T5" fmla="*/ 70 h 78"/>
                <a:gd name="T6" fmla="*/ 54 w 54"/>
                <a:gd name="T7" fmla="*/ 72 h 78"/>
                <a:gd name="T8" fmla="*/ 52 w 54"/>
                <a:gd name="T9" fmla="*/ 72 h 78"/>
                <a:gd name="T10" fmla="*/ 52 w 54"/>
                <a:gd name="T11" fmla="*/ 72 h 78"/>
                <a:gd name="T12" fmla="*/ 50 w 54"/>
                <a:gd name="T13" fmla="*/ 74 h 78"/>
                <a:gd name="T14" fmla="*/ 48 w 54"/>
                <a:gd name="T15" fmla="*/ 76 h 78"/>
                <a:gd name="T16" fmla="*/ 44 w 54"/>
                <a:gd name="T17" fmla="*/ 78 h 78"/>
                <a:gd name="T18" fmla="*/ 42 w 54"/>
                <a:gd name="T19" fmla="*/ 78 h 78"/>
                <a:gd name="T20" fmla="*/ 42 w 54"/>
                <a:gd name="T21" fmla="*/ 76 h 78"/>
                <a:gd name="T22" fmla="*/ 40 w 54"/>
                <a:gd name="T23" fmla="*/ 72 h 78"/>
                <a:gd name="T24" fmla="*/ 38 w 54"/>
                <a:gd name="T25" fmla="*/ 68 h 78"/>
                <a:gd name="T26" fmla="*/ 38 w 54"/>
                <a:gd name="T27" fmla="*/ 66 h 78"/>
                <a:gd name="T28" fmla="*/ 36 w 54"/>
                <a:gd name="T29" fmla="*/ 66 h 78"/>
                <a:gd name="T30" fmla="*/ 36 w 54"/>
                <a:gd name="T31" fmla="*/ 64 h 78"/>
                <a:gd name="T32" fmla="*/ 34 w 54"/>
                <a:gd name="T33" fmla="*/ 62 h 78"/>
                <a:gd name="T34" fmla="*/ 30 w 54"/>
                <a:gd name="T35" fmla="*/ 60 h 78"/>
                <a:gd name="T36" fmla="*/ 26 w 54"/>
                <a:gd name="T37" fmla="*/ 58 h 78"/>
                <a:gd name="T38" fmla="*/ 24 w 54"/>
                <a:gd name="T39" fmla="*/ 58 h 78"/>
                <a:gd name="T40" fmla="*/ 20 w 54"/>
                <a:gd name="T41" fmla="*/ 54 h 78"/>
                <a:gd name="T42" fmla="*/ 16 w 54"/>
                <a:gd name="T43" fmla="*/ 50 h 78"/>
                <a:gd name="T44" fmla="*/ 14 w 54"/>
                <a:gd name="T45" fmla="*/ 48 h 78"/>
                <a:gd name="T46" fmla="*/ 14 w 54"/>
                <a:gd name="T47" fmla="*/ 46 h 78"/>
                <a:gd name="T48" fmla="*/ 12 w 54"/>
                <a:gd name="T49" fmla="*/ 44 h 78"/>
                <a:gd name="T50" fmla="*/ 10 w 54"/>
                <a:gd name="T51" fmla="*/ 42 h 78"/>
                <a:gd name="T52" fmla="*/ 6 w 54"/>
                <a:gd name="T53" fmla="*/ 34 h 78"/>
                <a:gd name="T54" fmla="*/ 0 w 54"/>
                <a:gd name="T55" fmla="*/ 26 h 78"/>
                <a:gd name="T56" fmla="*/ 2 w 54"/>
                <a:gd name="T57" fmla="*/ 26 h 78"/>
                <a:gd name="T58" fmla="*/ 8 w 54"/>
                <a:gd name="T59" fmla="*/ 24 h 78"/>
                <a:gd name="T60" fmla="*/ 10 w 54"/>
                <a:gd name="T61" fmla="*/ 22 h 78"/>
                <a:gd name="T62" fmla="*/ 12 w 54"/>
                <a:gd name="T63" fmla="*/ 22 h 78"/>
                <a:gd name="T64" fmla="*/ 14 w 54"/>
                <a:gd name="T65" fmla="*/ 20 h 78"/>
                <a:gd name="T66" fmla="*/ 16 w 54"/>
                <a:gd name="T67" fmla="*/ 18 h 78"/>
                <a:gd name="T68" fmla="*/ 16 w 54"/>
                <a:gd name="T69" fmla="*/ 18 h 78"/>
                <a:gd name="T70" fmla="*/ 18 w 54"/>
                <a:gd name="T71" fmla="*/ 18 h 78"/>
                <a:gd name="T72" fmla="*/ 18 w 54"/>
                <a:gd name="T73" fmla="*/ 14 h 78"/>
                <a:gd name="T74" fmla="*/ 20 w 54"/>
                <a:gd name="T75" fmla="*/ 12 h 78"/>
                <a:gd name="T76" fmla="*/ 22 w 54"/>
                <a:gd name="T77" fmla="*/ 8 h 78"/>
                <a:gd name="T78" fmla="*/ 24 w 54"/>
                <a:gd name="T79" fmla="*/ 4 h 78"/>
                <a:gd name="T80" fmla="*/ 26 w 54"/>
                <a:gd name="T81" fmla="*/ 0 h 78"/>
                <a:gd name="T82" fmla="*/ 28 w 54"/>
                <a:gd name="T83" fmla="*/ 10 h 78"/>
                <a:gd name="T84" fmla="*/ 28 w 54"/>
                <a:gd name="T85" fmla="*/ 16 h 78"/>
                <a:gd name="T86" fmla="*/ 30 w 54"/>
                <a:gd name="T87" fmla="*/ 20 h 78"/>
                <a:gd name="T88" fmla="*/ 30 w 54"/>
                <a:gd name="T89" fmla="*/ 22 h 78"/>
                <a:gd name="T90" fmla="*/ 32 w 54"/>
                <a:gd name="T91" fmla="*/ 24 h 78"/>
                <a:gd name="T92" fmla="*/ 32 w 54"/>
                <a:gd name="T93" fmla="*/ 28 h 78"/>
                <a:gd name="T94" fmla="*/ 36 w 54"/>
                <a:gd name="T95" fmla="*/ 34 h 78"/>
                <a:gd name="T96" fmla="*/ 38 w 54"/>
                <a:gd name="T97" fmla="*/ 40 h 78"/>
                <a:gd name="T98" fmla="*/ 42 w 54"/>
                <a:gd name="T99" fmla="*/ 44 h 78"/>
                <a:gd name="T100" fmla="*/ 42 w 54"/>
                <a:gd name="T101" fmla="*/ 46 h 78"/>
                <a:gd name="T102" fmla="*/ 44 w 54"/>
                <a:gd name="T103" fmla="*/ 50 h 78"/>
                <a:gd name="T104" fmla="*/ 48 w 54"/>
                <a:gd name="T105" fmla="*/ 54 h 78"/>
                <a:gd name="T106" fmla="*/ 50 w 54"/>
                <a:gd name="T107" fmla="*/ 56 h 78"/>
                <a:gd name="T108" fmla="*/ 52 w 54"/>
                <a:gd name="T109" fmla="*/ 60 h 78"/>
                <a:gd name="T110" fmla="*/ 52 w 54"/>
                <a:gd name="T111" fmla="*/ 62 h 78"/>
                <a:gd name="T112" fmla="*/ 54 w 54"/>
                <a:gd name="T113" fmla="*/ 64 h 78"/>
                <a:gd name="T114" fmla="*/ 54 w 54"/>
                <a:gd name="T115" fmla="*/ 66 h 78"/>
                <a:gd name="T116" fmla="*/ 54 w 54"/>
                <a:gd name="T117" fmla="*/ 68 h 78"/>
                <a:gd name="T118" fmla="*/ 54 w 54"/>
                <a:gd name="T119" fmla="*/ 68 h 78"/>
                <a:gd name="T120" fmla="*/ 54 w 54"/>
                <a:gd name="T121" fmla="*/ 7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 h="78">
                  <a:moveTo>
                    <a:pt x="54" y="70"/>
                  </a:moveTo>
                  <a:lnTo>
                    <a:pt x="54" y="70"/>
                  </a:lnTo>
                  <a:lnTo>
                    <a:pt x="54" y="70"/>
                  </a:lnTo>
                  <a:lnTo>
                    <a:pt x="54" y="72"/>
                  </a:lnTo>
                  <a:lnTo>
                    <a:pt x="52" y="72"/>
                  </a:lnTo>
                  <a:lnTo>
                    <a:pt x="52" y="72"/>
                  </a:lnTo>
                  <a:lnTo>
                    <a:pt x="50" y="74"/>
                  </a:lnTo>
                  <a:lnTo>
                    <a:pt x="48" y="76"/>
                  </a:lnTo>
                  <a:lnTo>
                    <a:pt x="44" y="78"/>
                  </a:lnTo>
                  <a:lnTo>
                    <a:pt x="42" y="78"/>
                  </a:lnTo>
                  <a:lnTo>
                    <a:pt x="42" y="76"/>
                  </a:lnTo>
                  <a:lnTo>
                    <a:pt x="40" y="72"/>
                  </a:lnTo>
                  <a:lnTo>
                    <a:pt x="38" y="68"/>
                  </a:lnTo>
                  <a:lnTo>
                    <a:pt x="38" y="66"/>
                  </a:lnTo>
                  <a:lnTo>
                    <a:pt x="36" y="66"/>
                  </a:lnTo>
                  <a:lnTo>
                    <a:pt x="36" y="64"/>
                  </a:lnTo>
                  <a:lnTo>
                    <a:pt x="34" y="62"/>
                  </a:lnTo>
                  <a:lnTo>
                    <a:pt x="30" y="60"/>
                  </a:lnTo>
                  <a:lnTo>
                    <a:pt x="26" y="58"/>
                  </a:lnTo>
                  <a:lnTo>
                    <a:pt x="24" y="58"/>
                  </a:lnTo>
                  <a:lnTo>
                    <a:pt x="20" y="54"/>
                  </a:lnTo>
                  <a:lnTo>
                    <a:pt x="16" y="50"/>
                  </a:lnTo>
                  <a:lnTo>
                    <a:pt x="14" y="48"/>
                  </a:lnTo>
                  <a:lnTo>
                    <a:pt x="14" y="46"/>
                  </a:lnTo>
                  <a:lnTo>
                    <a:pt x="12" y="44"/>
                  </a:lnTo>
                  <a:lnTo>
                    <a:pt x="10" y="42"/>
                  </a:lnTo>
                  <a:lnTo>
                    <a:pt x="6" y="34"/>
                  </a:lnTo>
                  <a:lnTo>
                    <a:pt x="0" y="26"/>
                  </a:lnTo>
                  <a:lnTo>
                    <a:pt x="2" y="26"/>
                  </a:lnTo>
                  <a:lnTo>
                    <a:pt x="8" y="24"/>
                  </a:lnTo>
                  <a:lnTo>
                    <a:pt x="10" y="22"/>
                  </a:lnTo>
                  <a:lnTo>
                    <a:pt x="12" y="22"/>
                  </a:lnTo>
                  <a:lnTo>
                    <a:pt x="14" y="20"/>
                  </a:lnTo>
                  <a:lnTo>
                    <a:pt x="16" y="18"/>
                  </a:lnTo>
                  <a:lnTo>
                    <a:pt x="16" y="18"/>
                  </a:lnTo>
                  <a:lnTo>
                    <a:pt x="18" y="18"/>
                  </a:lnTo>
                  <a:lnTo>
                    <a:pt x="18" y="14"/>
                  </a:lnTo>
                  <a:lnTo>
                    <a:pt x="20" y="12"/>
                  </a:lnTo>
                  <a:lnTo>
                    <a:pt x="22" y="8"/>
                  </a:lnTo>
                  <a:lnTo>
                    <a:pt x="24" y="4"/>
                  </a:lnTo>
                  <a:lnTo>
                    <a:pt x="26" y="0"/>
                  </a:lnTo>
                  <a:lnTo>
                    <a:pt x="28" y="10"/>
                  </a:lnTo>
                  <a:lnTo>
                    <a:pt x="28" y="16"/>
                  </a:lnTo>
                  <a:lnTo>
                    <a:pt x="30" y="20"/>
                  </a:lnTo>
                  <a:lnTo>
                    <a:pt x="30" y="22"/>
                  </a:lnTo>
                  <a:lnTo>
                    <a:pt x="32" y="24"/>
                  </a:lnTo>
                  <a:lnTo>
                    <a:pt x="32" y="28"/>
                  </a:lnTo>
                  <a:lnTo>
                    <a:pt x="36" y="34"/>
                  </a:lnTo>
                  <a:lnTo>
                    <a:pt x="38" y="40"/>
                  </a:lnTo>
                  <a:lnTo>
                    <a:pt x="42" y="44"/>
                  </a:lnTo>
                  <a:lnTo>
                    <a:pt x="42" y="46"/>
                  </a:lnTo>
                  <a:lnTo>
                    <a:pt x="44" y="50"/>
                  </a:lnTo>
                  <a:lnTo>
                    <a:pt x="48" y="54"/>
                  </a:lnTo>
                  <a:lnTo>
                    <a:pt x="50" y="56"/>
                  </a:lnTo>
                  <a:lnTo>
                    <a:pt x="52" y="60"/>
                  </a:lnTo>
                  <a:lnTo>
                    <a:pt x="52" y="62"/>
                  </a:lnTo>
                  <a:lnTo>
                    <a:pt x="54" y="64"/>
                  </a:lnTo>
                  <a:lnTo>
                    <a:pt x="54" y="66"/>
                  </a:lnTo>
                  <a:lnTo>
                    <a:pt x="54" y="68"/>
                  </a:lnTo>
                  <a:lnTo>
                    <a:pt x="54" y="68"/>
                  </a:lnTo>
                  <a:lnTo>
                    <a:pt x="54" y="7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92" name="Freeform 156"/>
            <p:cNvSpPr>
              <a:spLocks/>
            </p:cNvSpPr>
            <p:nvPr/>
          </p:nvSpPr>
          <p:spPr bwMode="auto">
            <a:xfrm>
              <a:off x="7009487" y="2644935"/>
              <a:ext cx="111549" cy="161120"/>
            </a:xfrm>
            <a:custGeom>
              <a:avLst/>
              <a:gdLst>
                <a:gd name="T0" fmla="*/ 54 w 54"/>
                <a:gd name="T1" fmla="*/ 70 h 78"/>
                <a:gd name="T2" fmla="*/ 54 w 54"/>
                <a:gd name="T3" fmla="*/ 70 h 78"/>
                <a:gd name="T4" fmla="*/ 54 w 54"/>
                <a:gd name="T5" fmla="*/ 70 h 78"/>
                <a:gd name="T6" fmla="*/ 54 w 54"/>
                <a:gd name="T7" fmla="*/ 72 h 78"/>
                <a:gd name="T8" fmla="*/ 52 w 54"/>
                <a:gd name="T9" fmla="*/ 72 h 78"/>
                <a:gd name="T10" fmla="*/ 52 w 54"/>
                <a:gd name="T11" fmla="*/ 72 h 78"/>
                <a:gd name="T12" fmla="*/ 50 w 54"/>
                <a:gd name="T13" fmla="*/ 74 h 78"/>
                <a:gd name="T14" fmla="*/ 48 w 54"/>
                <a:gd name="T15" fmla="*/ 76 h 78"/>
                <a:gd name="T16" fmla="*/ 44 w 54"/>
                <a:gd name="T17" fmla="*/ 78 h 78"/>
                <a:gd name="T18" fmla="*/ 42 w 54"/>
                <a:gd name="T19" fmla="*/ 78 h 78"/>
                <a:gd name="T20" fmla="*/ 42 w 54"/>
                <a:gd name="T21" fmla="*/ 76 h 78"/>
                <a:gd name="T22" fmla="*/ 40 w 54"/>
                <a:gd name="T23" fmla="*/ 72 h 78"/>
                <a:gd name="T24" fmla="*/ 38 w 54"/>
                <a:gd name="T25" fmla="*/ 68 h 78"/>
                <a:gd name="T26" fmla="*/ 38 w 54"/>
                <a:gd name="T27" fmla="*/ 66 h 78"/>
                <a:gd name="T28" fmla="*/ 36 w 54"/>
                <a:gd name="T29" fmla="*/ 66 h 78"/>
                <a:gd name="T30" fmla="*/ 36 w 54"/>
                <a:gd name="T31" fmla="*/ 64 h 78"/>
                <a:gd name="T32" fmla="*/ 34 w 54"/>
                <a:gd name="T33" fmla="*/ 62 h 78"/>
                <a:gd name="T34" fmla="*/ 30 w 54"/>
                <a:gd name="T35" fmla="*/ 60 h 78"/>
                <a:gd name="T36" fmla="*/ 26 w 54"/>
                <a:gd name="T37" fmla="*/ 58 h 78"/>
                <a:gd name="T38" fmla="*/ 24 w 54"/>
                <a:gd name="T39" fmla="*/ 58 h 78"/>
                <a:gd name="T40" fmla="*/ 20 w 54"/>
                <a:gd name="T41" fmla="*/ 54 h 78"/>
                <a:gd name="T42" fmla="*/ 16 w 54"/>
                <a:gd name="T43" fmla="*/ 50 h 78"/>
                <a:gd name="T44" fmla="*/ 14 w 54"/>
                <a:gd name="T45" fmla="*/ 48 h 78"/>
                <a:gd name="T46" fmla="*/ 14 w 54"/>
                <a:gd name="T47" fmla="*/ 46 h 78"/>
                <a:gd name="T48" fmla="*/ 12 w 54"/>
                <a:gd name="T49" fmla="*/ 44 h 78"/>
                <a:gd name="T50" fmla="*/ 10 w 54"/>
                <a:gd name="T51" fmla="*/ 42 h 78"/>
                <a:gd name="T52" fmla="*/ 6 w 54"/>
                <a:gd name="T53" fmla="*/ 34 h 78"/>
                <a:gd name="T54" fmla="*/ 0 w 54"/>
                <a:gd name="T55" fmla="*/ 26 h 78"/>
                <a:gd name="T56" fmla="*/ 2 w 54"/>
                <a:gd name="T57" fmla="*/ 26 h 78"/>
                <a:gd name="T58" fmla="*/ 8 w 54"/>
                <a:gd name="T59" fmla="*/ 24 h 78"/>
                <a:gd name="T60" fmla="*/ 10 w 54"/>
                <a:gd name="T61" fmla="*/ 22 h 78"/>
                <a:gd name="T62" fmla="*/ 12 w 54"/>
                <a:gd name="T63" fmla="*/ 22 h 78"/>
                <a:gd name="T64" fmla="*/ 14 w 54"/>
                <a:gd name="T65" fmla="*/ 20 h 78"/>
                <a:gd name="T66" fmla="*/ 16 w 54"/>
                <a:gd name="T67" fmla="*/ 18 h 78"/>
                <a:gd name="T68" fmla="*/ 16 w 54"/>
                <a:gd name="T69" fmla="*/ 18 h 78"/>
                <a:gd name="T70" fmla="*/ 18 w 54"/>
                <a:gd name="T71" fmla="*/ 18 h 78"/>
                <a:gd name="T72" fmla="*/ 18 w 54"/>
                <a:gd name="T73" fmla="*/ 14 h 78"/>
                <a:gd name="T74" fmla="*/ 20 w 54"/>
                <a:gd name="T75" fmla="*/ 12 h 78"/>
                <a:gd name="T76" fmla="*/ 22 w 54"/>
                <a:gd name="T77" fmla="*/ 8 h 78"/>
                <a:gd name="T78" fmla="*/ 24 w 54"/>
                <a:gd name="T79" fmla="*/ 4 h 78"/>
                <a:gd name="T80" fmla="*/ 26 w 54"/>
                <a:gd name="T81" fmla="*/ 0 h 78"/>
                <a:gd name="T82" fmla="*/ 28 w 54"/>
                <a:gd name="T83" fmla="*/ 10 h 78"/>
                <a:gd name="T84" fmla="*/ 28 w 54"/>
                <a:gd name="T85" fmla="*/ 16 h 78"/>
                <a:gd name="T86" fmla="*/ 30 w 54"/>
                <a:gd name="T87" fmla="*/ 20 h 78"/>
                <a:gd name="T88" fmla="*/ 30 w 54"/>
                <a:gd name="T89" fmla="*/ 22 h 78"/>
                <a:gd name="T90" fmla="*/ 32 w 54"/>
                <a:gd name="T91" fmla="*/ 24 h 78"/>
                <a:gd name="T92" fmla="*/ 32 w 54"/>
                <a:gd name="T93" fmla="*/ 28 h 78"/>
                <a:gd name="T94" fmla="*/ 36 w 54"/>
                <a:gd name="T95" fmla="*/ 34 h 78"/>
                <a:gd name="T96" fmla="*/ 38 w 54"/>
                <a:gd name="T97" fmla="*/ 40 h 78"/>
                <a:gd name="T98" fmla="*/ 42 w 54"/>
                <a:gd name="T99" fmla="*/ 44 h 78"/>
                <a:gd name="T100" fmla="*/ 42 w 54"/>
                <a:gd name="T101" fmla="*/ 46 h 78"/>
                <a:gd name="T102" fmla="*/ 44 w 54"/>
                <a:gd name="T103" fmla="*/ 50 h 78"/>
                <a:gd name="T104" fmla="*/ 48 w 54"/>
                <a:gd name="T105" fmla="*/ 54 h 78"/>
                <a:gd name="T106" fmla="*/ 50 w 54"/>
                <a:gd name="T107" fmla="*/ 56 h 78"/>
                <a:gd name="T108" fmla="*/ 52 w 54"/>
                <a:gd name="T109" fmla="*/ 60 h 78"/>
                <a:gd name="T110" fmla="*/ 52 w 54"/>
                <a:gd name="T111" fmla="*/ 62 h 78"/>
                <a:gd name="T112" fmla="*/ 54 w 54"/>
                <a:gd name="T113" fmla="*/ 64 h 78"/>
                <a:gd name="T114" fmla="*/ 54 w 54"/>
                <a:gd name="T115" fmla="*/ 66 h 78"/>
                <a:gd name="T116" fmla="*/ 54 w 54"/>
                <a:gd name="T117" fmla="*/ 68 h 78"/>
                <a:gd name="T118" fmla="*/ 54 w 54"/>
                <a:gd name="T119" fmla="*/ 68 h 78"/>
                <a:gd name="T120" fmla="*/ 54 w 54"/>
                <a:gd name="T121" fmla="*/ 7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 h="78">
                  <a:moveTo>
                    <a:pt x="54" y="70"/>
                  </a:moveTo>
                  <a:lnTo>
                    <a:pt x="54" y="70"/>
                  </a:lnTo>
                  <a:lnTo>
                    <a:pt x="54" y="70"/>
                  </a:lnTo>
                  <a:lnTo>
                    <a:pt x="54" y="72"/>
                  </a:lnTo>
                  <a:lnTo>
                    <a:pt x="52" y="72"/>
                  </a:lnTo>
                  <a:lnTo>
                    <a:pt x="52" y="72"/>
                  </a:lnTo>
                  <a:lnTo>
                    <a:pt x="50" y="74"/>
                  </a:lnTo>
                  <a:lnTo>
                    <a:pt x="48" y="76"/>
                  </a:lnTo>
                  <a:lnTo>
                    <a:pt x="44" y="78"/>
                  </a:lnTo>
                  <a:lnTo>
                    <a:pt x="42" y="78"/>
                  </a:lnTo>
                  <a:lnTo>
                    <a:pt x="42" y="76"/>
                  </a:lnTo>
                  <a:lnTo>
                    <a:pt x="40" y="72"/>
                  </a:lnTo>
                  <a:lnTo>
                    <a:pt x="38" y="68"/>
                  </a:lnTo>
                  <a:lnTo>
                    <a:pt x="38" y="66"/>
                  </a:lnTo>
                  <a:lnTo>
                    <a:pt x="36" y="66"/>
                  </a:lnTo>
                  <a:lnTo>
                    <a:pt x="36" y="64"/>
                  </a:lnTo>
                  <a:lnTo>
                    <a:pt x="34" y="62"/>
                  </a:lnTo>
                  <a:lnTo>
                    <a:pt x="30" y="60"/>
                  </a:lnTo>
                  <a:lnTo>
                    <a:pt x="26" y="58"/>
                  </a:lnTo>
                  <a:lnTo>
                    <a:pt x="24" y="58"/>
                  </a:lnTo>
                  <a:lnTo>
                    <a:pt x="20" y="54"/>
                  </a:lnTo>
                  <a:lnTo>
                    <a:pt x="16" y="50"/>
                  </a:lnTo>
                  <a:lnTo>
                    <a:pt x="14" y="48"/>
                  </a:lnTo>
                  <a:lnTo>
                    <a:pt x="14" y="46"/>
                  </a:lnTo>
                  <a:lnTo>
                    <a:pt x="12" y="44"/>
                  </a:lnTo>
                  <a:lnTo>
                    <a:pt x="10" y="42"/>
                  </a:lnTo>
                  <a:lnTo>
                    <a:pt x="6" y="34"/>
                  </a:lnTo>
                  <a:lnTo>
                    <a:pt x="0" y="26"/>
                  </a:lnTo>
                  <a:lnTo>
                    <a:pt x="2" y="26"/>
                  </a:lnTo>
                  <a:lnTo>
                    <a:pt x="8" y="24"/>
                  </a:lnTo>
                  <a:lnTo>
                    <a:pt x="10" y="22"/>
                  </a:lnTo>
                  <a:lnTo>
                    <a:pt x="12" y="22"/>
                  </a:lnTo>
                  <a:lnTo>
                    <a:pt x="14" y="20"/>
                  </a:lnTo>
                  <a:lnTo>
                    <a:pt x="16" y="18"/>
                  </a:lnTo>
                  <a:lnTo>
                    <a:pt x="16" y="18"/>
                  </a:lnTo>
                  <a:lnTo>
                    <a:pt x="18" y="18"/>
                  </a:lnTo>
                  <a:lnTo>
                    <a:pt x="18" y="14"/>
                  </a:lnTo>
                  <a:lnTo>
                    <a:pt x="20" y="12"/>
                  </a:lnTo>
                  <a:lnTo>
                    <a:pt x="22" y="8"/>
                  </a:lnTo>
                  <a:lnTo>
                    <a:pt x="24" y="4"/>
                  </a:lnTo>
                  <a:lnTo>
                    <a:pt x="26" y="0"/>
                  </a:lnTo>
                  <a:lnTo>
                    <a:pt x="28" y="10"/>
                  </a:lnTo>
                  <a:lnTo>
                    <a:pt x="28" y="16"/>
                  </a:lnTo>
                  <a:lnTo>
                    <a:pt x="30" y="20"/>
                  </a:lnTo>
                  <a:lnTo>
                    <a:pt x="30" y="22"/>
                  </a:lnTo>
                  <a:lnTo>
                    <a:pt x="32" y="24"/>
                  </a:lnTo>
                  <a:lnTo>
                    <a:pt x="32" y="28"/>
                  </a:lnTo>
                  <a:lnTo>
                    <a:pt x="36" y="34"/>
                  </a:lnTo>
                  <a:lnTo>
                    <a:pt x="38" y="40"/>
                  </a:lnTo>
                  <a:lnTo>
                    <a:pt x="42" y="44"/>
                  </a:lnTo>
                  <a:lnTo>
                    <a:pt x="42" y="46"/>
                  </a:lnTo>
                  <a:lnTo>
                    <a:pt x="44" y="50"/>
                  </a:lnTo>
                  <a:lnTo>
                    <a:pt x="48" y="54"/>
                  </a:lnTo>
                  <a:lnTo>
                    <a:pt x="50" y="56"/>
                  </a:lnTo>
                  <a:lnTo>
                    <a:pt x="52" y="60"/>
                  </a:lnTo>
                  <a:lnTo>
                    <a:pt x="52" y="62"/>
                  </a:lnTo>
                  <a:lnTo>
                    <a:pt x="54" y="64"/>
                  </a:lnTo>
                  <a:lnTo>
                    <a:pt x="54" y="66"/>
                  </a:lnTo>
                  <a:lnTo>
                    <a:pt x="54" y="68"/>
                  </a:lnTo>
                  <a:lnTo>
                    <a:pt x="54" y="68"/>
                  </a:lnTo>
                  <a:lnTo>
                    <a:pt x="54" y="7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93" name="Freeform 183"/>
            <p:cNvSpPr>
              <a:spLocks/>
            </p:cNvSpPr>
            <p:nvPr/>
          </p:nvSpPr>
          <p:spPr bwMode="auto">
            <a:xfrm>
              <a:off x="7897746" y="2215281"/>
              <a:ext cx="1698022" cy="1264172"/>
            </a:xfrm>
            <a:custGeom>
              <a:avLst/>
              <a:gdLst>
                <a:gd name="T0" fmla="*/ 626 w 822"/>
                <a:gd name="T1" fmla="*/ 296 h 612"/>
                <a:gd name="T2" fmla="*/ 664 w 822"/>
                <a:gd name="T3" fmla="*/ 304 h 612"/>
                <a:gd name="T4" fmla="*/ 696 w 822"/>
                <a:gd name="T5" fmla="*/ 318 h 612"/>
                <a:gd name="T6" fmla="*/ 660 w 822"/>
                <a:gd name="T7" fmla="*/ 342 h 612"/>
                <a:gd name="T8" fmla="*/ 696 w 822"/>
                <a:gd name="T9" fmla="*/ 402 h 612"/>
                <a:gd name="T10" fmla="*/ 710 w 822"/>
                <a:gd name="T11" fmla="*/ 470 h 612"/>
                <a:gd name="T12" fmla="*/ 698 w 822"/>
                <a:gd name="T13" fmla="*/ 494 h 612"/>
                <a:gd name="T14" fmla="*/ 684 w 822"/>
                <a:gd name="T15" fmla="*/ 526 h 612"/>
                <a:gd name="T16" fmla="*/ 658 w 822"/>
                <a:gd name="T17" fmla="*/ 544 h 612"/>
                <a:gd name="T18" fmla="*/ 644 w 822"/>
                <a:gd name="T19" fmla="*/ 566 h 612"/>
                <a:gd name="T20" fmla="*/ 594 w 822"/>
                <a:gd name="T21" fmla="*/ 578 h 612"/>
                <a:gd name="T22" fmla="*/ 542 w 822"/>
                <a:gd name="T23" fmla="*/ 610 h 612"/>
                <a:gd name="T24" fmla="*/ 526 w 822"/>
                <a:gd name="T25" fmla="*/ 588 h 612"/>
                <a:gd name="T26" fmla="*/ 484 w 822"/>
                <a:gd name="T27" fmla="*/ 566 h 612"/>
                <a:gd name="T28" fmla="*/ 430 w 822"/>
                <a:gd name="T29" fmla="*/ 586 h 612"/>
                <a:gd name="T30" fmla="*/ 410 w 822"/>
                <a:gd name="T31" fmla="*/ 592 h 612"/>
                <a:gd name="T32" fmla="*/ 390 w 822"/>
                <a:gd name="T33" fmla="*/ 566 h 612"/>
                <a:gd name="T34" fmla="*/ 366 w 822"/>
                <a:gd name="T35" fmla="*/ 544 h 612"/>
                <a:gd name="T36" fmla="*/ 384 w 822"/>
                <a:gd name="T37" fmla="*/ 510 h 612"/>
                <a:gd name="T38" fmla="*/ 350 w 822"/>
                <a:gd name="T39" fmla="*/ 480 h 612"/>
                <a:gd name="T40" fmla="*/ 296 w 822"/>
                <a:gd name="T41" fmla="*/ 472 h 612"/>
                <a:gd name="T42" fmla="*/ 224 w 822"/>
                <a:gd name="T43" fmla="*/ 490 h 612"/>
                <a:gd name="T44" fmla="*/ 164 w 822"/>
                <a:gd name="T45" fmla="*/ 470 h 612"/>
                <a:gd name="T46" fmla="*/ 156 w 822"/>
                <a:gd name="T47" fmla="*/ 466 h 612"/>
                <a:gd name="T48" fmla="*/ 112 w 822"/>
                <a:gd name="T49" fmla="*/ 446 h 612"/>
                <a:gd name="T50" fmla="*/ 78 w 822"/>
                <a:gd name="T51" fmla="*/ 418 h 612"/>
                <a:gd name="T52" fmla="*/ 50 w 822"/>
                <a:gd name="T53" fmla="*/ 394 h 612"/>
                <a:gd name="T54" fmla="*/ 20 w 822"/>
                <a:gd name="T55" fmla="*/ 378 h 612"/>
                <a:gd name="T56" fmla="*/ 18 w 822"/>
                <a:gd name="T57" fmla="*/ 318 h 612"/>
                <a:gd name="T58" fmla="*/ 0 w 822"/>
                <a:gd name="T59" fmla="*/ 302 h 612"/>
                <a:gd name="T60" fmla="*/ 30 w 822"/>
                <a:gd name="T61" fmla="*/ 286 h 612"/>
                <a:gd name="T62" fmla="*/ 56 w 822"/>
                <a:gd name="T63" fmla="*/ 270 h 612"/>
                <a:gd name="T64" fmla="*/ 86 w 822"/>
                <a:gd name="T65" fmla="*/ 246 h 612"/>
                <a:gd name="T66" fmla="*/ 72 w 822"/>
                <a:gd name="T67" fmla="*/ 210 h 612"/>
                <a:gd name="T68" fmla="*/ 112 w 822"/>
                <a:gd name="T69" fmla="*/ 186 h 612"/>
                <a:gd name="T70" fmla="*/ 134 w 822"/>
                <a:gd name="T71" fmla="*/ 162 h 612"/>
                <a:gd name="T72" fmla="*/ 152 w 822"/>
                <a:gd name="T73" fmla="*/ 132 h 612"/>
                <a:gd name="T74" fmla="*/ 176 w 822"/>
                <a:gd name="T75" fmla="*/ 110 h 612"/>
                <a:gd name="T76" fmla="*/ 214 w 822"/>
                <a:gd name="T77" fmla="*/ 134 h 612"/>
                <a:gd name="T78" fmla="*/ 260 w 822"/>
                <a:gd name="T79" fmla="*/ 174 h 612"/>
                <a:gd name="T80" fmla="*/ 312 w 822"/>
                <a:gd name="T81" fmla="*/ 214 h 612"/>
                <a:gd name="T82" fmla="*/ 420 w 822"/>
                <a:gd name="T83" fmla="*/ 232 h 612"/>
                <a:gd name="T84" fmla="*/ 464 w 822"/>
                <a:gd name="T85" fmla="*/ 222 h 612"/>
                <a:gd name="T86" fmla="*/ 516 w 822"/>
                <a:gd name="T87" fmla="*/ 206 h 612"/>
                <a:gd name="T88" fmla="*/ 528 w 822"/>
                <a:gd name="T89" fmla="*/ 176 h 612"/>
                <a:gd name="T90" fmla="*/ 586 w 822"/>
                <a:gd name="T91" fmla="*/ 142 h 612"/>
                <a:gd name="T92" fmla="*/ 596 w 822"/>
                <a:gd name="T93" fmla="*/ 116 h 612"/>
                <a:gd name="T94" fmla="*/ 558 w 822"/>
                <a:gd name="T95" fmla="*/ 112 h 612"/>
                <a:gd name="T96" fmla="*/ 586 w 822"/>
                <a:gd name="T97" fmla="*/ 84 h 612"/>
                <a:gd name="T98" fmla="*/ 602 w 822"/>
                <a:gd name="T99" fmla="*/ 50 h 612"/>
                <a:gd name="T100" fmla="*/ 600 w 822"/>
                <a:gd name="T101" fmla="*/ 12 h 612"/>
                <a:gd name="T102" fmla="*/ 668 w 822"/>
                <a:gd name="T103" fmla="*/ 6 h 612"/>
                <a:gd name="T104" fmla="*/ 710 w 822"/>
                <a:gd name="T105" fmla="*/ 68 h 612"/>
                <a:gd name="T106" fmla="*/ 756 w 822"/>
                <a:gd name="T107" fmla="*/ 94 h 612"/>
                <a:gd name="T108" fmla="*/ 796 w 822"/>
                <a:gd name="T109" fmla="*/ 112 h 612"/>
                <a:gd name="T110" fmla="*/ 820 w 822"/>
                <a:gd name="T111" fmla="*/ 130 h 612"/>
                <a:gd name="T112" fmla="*/ 812 w 822"/>
                <a:gd name="T113" fmla="*/ 172 h 612"/>
                <a:gd name="T114" fmla="*/ 790 w 822"/>
                <a:gd name="T115" fmla="*/ 184 h 612"/>
                <a:gd name="T116" fmla="*/ 798 w 822"/>
                <a:gd name="T117" fmla="*/ 208 h 612"/>
                <a:gd name="T118" fmla="*/ 758 w 822"/>
                <a:gd name="T119" fmla="*/ 238 h 612"/>
                <a:gd name="T120" fmla="*/ 728 w 822"/>
                <a:gd name="T121" fmla="*/ 252 h 612"/>
                <a:gd name="T122" fmla="*/ 674 w 822"/>
                <a:gd name="T123" fmla="*/ 284 h 612"/>
                <a:gd name="T124" fmla="*/ 664 w 822"/>
                <a:gd name="T125" fmla="*/ 248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2" h="612">
                  <a:moveTo>
                    <a:pt x="648" y="266"/>
                  </a:moveTo>
                  <a:lnTo>
                    <a:pt x="648" y="266"/>
                  </a:lnTo>
                  <a:lnTo>
                    <a:pt x="648" y="268"/>
                  </a:lnTo>
                  <a:lnTo>
                    <a:pt x="646" y="268"/>
                  </a:lnTo>
                  <a:lnTo>
                    <a:pt x="646" y="268"/>
                  </a:lnTo>
                  <a:lnTo>
                    <a:pt x="646" y="270"/>
                  </a:lnTo>
                  <a:lnTo>
                    <a:pt x="644" y="272"/>
                  </a:lnTo>
                  <a:lnTo>
                    <a:pt x="642" y="272"/>
                  </a:lnTo>
                  <a:lnTo>
                    <a:pt x="642" y="272"/>
                  </a:lnTo>
                  <a:lnTo>
                    <a:pt x="638" y="274"/>
                  </a:lnTo>
                  <a:lnTo>
                    <a:pt x="634" y="276"/>
                  </a:lnTo>
                  <a:lnTo>
                    <a:pt x="630" y="278"/>
                  </a:lnTo>
                  <a:lnTo>
                    <a:pt x="628" y="278"/>
                  </a:lnTo>
                  <a:lnTo>
                    <a:pt x="628" y="280"/>
                  </a:lnTo>
                  <a:lnTo>
                    <a:pt x="626" y="280"/>
                  </a:lnTo>
                  <a:lnTo>
                    <a:pt x="626" y="282"/>
                  </a:lnTo>
                  <a:lnTo>
                    <a:pt x="626" y="284"/>
                  </a:lnTo>
                  <a:lnTo>
                    <a:pt x="626" y="286"/>
                  </a:lnTo>
                  <a:lnTo>
                    <a:pt x="624" y="288"/>
                  </a:lnTo>
                  <a:lnTo>
                    <a:pt x="626" y="290"/>
                  </a:lnTo>
                  <a:lnTo>
                    <a:pt x="626" y="292"/>
                  </a:lnTo>
                  <a:lnTo>
                    <a:pt x="626" y="294"/>
                  </a:lnTo>
                  <a:lnTo>
                    <a:pt x="626" y="296"/>
                  </a:lnTo>
                  <a:lnTo>
                    <a:pt x="626" y="296"/>
                  </a:lnTo>
                  <a:lnTo>
                    <a:pt x="628" y="298"/>
                  </a:lnTo>
                  <a:lnTo>
                    <a:pt x="630" y="300"/>
                  </a:lnTo>
                  <a:lnTo>
                    <a:pt x="632" y="302"/>
                  </a:lnTo>
                  <a:lnTo>
                    <a:pt x="634" y="304"/>
                  </a:lnTo>
                  <a:lnTo>
                    <a:pt x="636" y="306"/>
                  </a:lnTo>
                  <a:lnTo>
                    <a:pt x="638" y="308"/>
                  </a:lnTo>
                  <a:lnTo>
                    <a:pt x="640" y="308"/>
                  </a:lnTo>
                  <a:lnTo>
                    <a:pt x="642" y="310"/>
                  </a:lnTo>
                  <a:lnTo>
                    <a:pt x="644" y="310"/>
                  </a:lnTo>
                  <a:lnTo>
                    <a:pt x="646" y="310"/>
                  </a:lnTo>
                  <a:lnTo>
                    <a:pt x="648" y="312"/>
                  </a:lnTo>
                  <a:lnTo>
                    <a:pt x="650" y="312"/>
                  </a:lnTo>
                  <a:lnTo>
                    <a:pt x="652" y="312"/>
                  </a:lnTo>
                  <a:lnTo>
                    <a:pt x="654" y="312"/>
                  </a:lnTo>
                  <a:lnTo>
                    <a:pt x="656" y="312"/>
                  </a:lnTo>
                  <a:lnTo>
                    <a:pt x="658" y="310"/>
                  </a:lnTo>
                  <a:lnTo>
                    <a:pt x="658" y="310"/>
                  </a:lnTo>
                  <a:lnTo>
                    <a:pt x="658" y="310"/>
                  </a:lnTo>
                  <a:lnTo>
                    <a:pt x="660" y="308"/>
                  </a:lnTo>
                  <a:lnTo>
                    <a:pt x="662" y="308"/>
                  </a:lnTo>
                  <a:lnTo>
                    <a:pt x="662" y="306"/>
                  </a:lnTo>
                  <a:lnTo>
                    <a:pt x="664" y="304"/>
                  </a:lnTo>
                  <a:lnTo>
                    <a:pt x="666" y="302"/>
                  </a:lnTo>
                  <a:lnTo>
                    <a:pt x="668" y="300"/>
                  </a:lnTo>
                  <a:lnTo>
                    <a:pt x="668" y="300"/>
                  </a:lnTo>
                  <a:lnTo>
                    <a:pt x="668" y="300"/>
                  </a:lnTo>
                  <a:lnTo>
                    <a:pt x="670" y="300"/>
                  </a:lnTo>
                  <a:lnTo>
                    <a:pt x="674" y="298"/>
                  </a:lnTo>
                  <a:lnTo>
                    <a:pt x="676" y="298"/>
                  </a:lnTo>
                  <a:lnTo>
                    <a:pt x="680" y="298"/>
                  </a:lnTo>
                  <a:lnTo>
                    <a:pt x="682" y="300"/>
                  </a:lnTo>
                  <a:lnTo>
                    <a:pt x="686" y="300"/>
                  </a:lnTo>
                  <a:lnTo>
                    <a:pt x="686" y="300"/>
                  </a:lnTo>
                  <a:lnTo>
                    <a:pt x="688" y="300"/>
                  </a:lnTo>
                  <a:lnTo>
                    <a:pt x="690" y="302"/>
                  </a:lnTo>
                  <a:lnTo>
                    <a:pt x="690" y="302"/>
                  </a:lnTo>
                  <a:lnTo>
                    <a:pt x="690" y="302"/>
                  </a:lnTo>
                  <a:lnTo>
                    <a:pt x="692" y="304"/>
                  </a:lnTo>
                  <a:lnTo>
                    <a:pt x="692" y="304"/>
                  </a:lnTo>
                  <a:lnTo>
                    <a:pt x="692" y="306"/>
                  </a:lnTo>
                  <a:lnTo>
                    <a:pt x="694" y="308"/>
                  </a:lnTo>
                  <a:lnTo>
                    <a:pt x="694" y="312"/>
                  </a:lnTo>
                  <a:lnTo>
                    <a:pt x="696" y="314"/>
                  </a:lnTo>
                  <a:lnTo>
                    <a:pt x="696" y="316"/>
                  </a:lnTo>
                  <a:lnTo>
                    <a:pt x="696" y="318"/>
                  </a:lnTo>
                  <a:lnTo>
                    <a:pt x="696" y="318"/>
                  </a:lnTo>
                  <a:lnTo>
                    <a:pt x="696" y="320"/>
                  </a:lnTo>
                  <a:lnTo>
                    <a:pt x="696" y="322"/>
                  </a:lnTo>
                  <a:lnTo>
                    <a:pt x="696" y="322"/>
                  </a:lnTo>
                  <a:lnTo>
                    <a:pt x="694" y="322"/>
                  </a:lnTo>
                  <a:lnTo>
                    <a:pt x="694" y="324"/>
                  </a:lnTo>
                  <a:lnTo>
                    <a:pt x="692" y="324"/>
                  </a:lnTo>
                  <a:lnTo>
                    <a:pt x="692" y="324"/>
                  </a:lnTo>
                  <a:lnTo>
                    <a:pt x="690" y="326"/>
                  </a:lnTo>
                  <a:lnTo>
                    <a:pt x="686" y="326"/>
                  </a:lnTo>
                  <a:lnTo>
                    <a:pt x="680" y="328"/>
                  </a:lnTo>
                  <a:lnTo>
                    <a:pt x="678" y="328"/>
                  </a:lnTo>
                  <a:lnTo>
                    <a:pt x="676" y="328"/>
                  </a:lnTo>
                  <a:lnTo>
                    <a:pt x="676" y="328"/>
                  </a:lnTo>
                  <a:lnTo>
                    <a:pt x="672" y="330"/>
                  </a:lnTo>
                  <a:lnTo>
                    <a:pt x="670" y="332"/>
                  </a:lnTo>
                  <a:lnTo>
                    <a:pt x="666" y="334"/>
                  </a:lnTo>
                  <a:lnTo>
                    <a:pt x="664" y="336"/>
                  </a:lnTo>
                  <a:lnTo>
                    <a:pt x="662" y="338"/>
                  </a:lnTo>
                  <a:lnTo>
                    <a:pt x="662" y="340"/>
                  </a:lnTo>
                  <a:lnTo>
                    <a:pt x="660" y="340"/>
                  </a:lnTo>
                  <a:lnTo>
                    <a:pt x="660" y="342"/>
                  </a:lnTo>
                  <a:lnTo>
                    <a:pt x="660" y="342"/>
                  </a:lnTo>
                  <a:lnTo>
                    <a:pt x="660" y="344"/>
                  </a:lnTo>
                  <a:lnTo>
                    <a:pt x="660" y="344"/>
                  </a:lnTo>
                  <a:lnTo>
                    <a:pt x="660" y="346"/>
                  </a:lnTo>
                  <a:lnTo>
                    <a:pt x="660" y="346"/>
                  </a:lnTo>
                  <a:lnTo>
                    <a:pt x="660" y="350"/>
                  </a:lnTo>
                  <a:lnTo>
                    <a:pt x="662" y="352"/>
                  </a:lnTo>
                  <a:lnTo>
                    <a:pt x="662" y="354"/>
                  </a:lnTo>
                  <a:lnTo>
                    <a:pt x="664" y="356"/>
                  </a:lnTo>
                  <a:lnTo>
                    <a:pt x="666" y="362"/>
                  </a:lnTo>
                  <a:lnTo>
                    <a:pt x="668" y="368"/>
                  </a:lnTo>
                  <a:lnTo>
                    <a:pt x="672" y="374"/>
                  </a:lnTo>
                  <a:lnTo>
                    <a:pt x="674" y="378"/>
                  </a:lnTo>
                  <a:lnTo>
                    <a:pt x="676" y="380"/>
                  </a:lnTo>
                  <a:lnTo>
                    <a:pt x="676" y="384"/>
                  </a:lnTo>
                  <a:lnTo>
                    <a:pt x="678" y="386"/>
                  </a:lnTo>
                  <a:lnTo>
                    <a:pt x="680" y="388"/>
                  </a:lnTo>
                  <a:lnTo>
                    <a:pt x="680" y="388"/>
                  </a:lnTo>
                  <a:lnTo>
                    <a:pt x="682" y="390"/>
                  </a:lnTo>
                  <a:lnTo>
                    <a:pt x="688" y="396"/>
                  </a:lnTo>
                  <a:lnTo>
                    <a:pt x="692" y="398"/>
                  </a:lnTo>
                  <a:lnTo>
                    <a:pt x="694" y="400"/>
                  </a:lnTo>
                  <a:lnTo>
                    <a:pt x="696" y="402"/>
                  </a:lnTo>
                  <a:lnTo>
                    <a:pt x="696" y="402"/>
                  </a:lnTo>
                  <a:lnTo>
                    <a:pt x="696" y="404"/>
                  </a:lnTo>
                  <a:lnTo>
                    <a:pt x="698" y="406"/>
                  </a:lnTo>
                  <a:lnTo>
                    <a:pt x="698" y="406"/>
                  </a:lnTo>
                  <a:lnTo>
                    <a:pt x="698" y="406"/>
                  </a:lnTo>
                  <a:lnTo>
                    <a:pt x="698" y="408"/>
                  </a:lnTo>
                  <a:lnTo>
                    <a:pt x="698" y="412"/>
                  </a:lnTo>
                  <a:lnTo>
                    <a:pt x="698" y="414"/>
                  </a:lnTo>
                  <a:lnTo>
                    <a:pt x="698" y="418"/>
                  </a:lnTo>
                  <a:lnTo>
                    <a:pt x="698" y="420"/>
                  </a:lnTo>
                  <a:lnTo>
                    <a:pt x="698" y="422"/>
                  </a:lnTo>
                  <a:lnTo>
                    <a:pt x="698" y="424"/>
                  </a:lnTo>
                  <a:lnTo>
                    <a:pt x="698" y="426"/>
                  </a:lnTo>
                  <a:lnTo>
                    <a:pt x="700" y="430"/>
                  </a:lnTo>
                  <a:lnTo>
                    <a:pt x="700" y="436"/>
                  </a:lnTo>
                  <a:lnTo>
                    <a:pt x="702" y="440"/>
                  </a:lnTo>
                  <a:lnTo>
                    <a:pt x="702" y="442"/>
                  </a:lnTo>
                  <a:lnTo>
                    <a:pt x="702" y="444"/>
                  </a:lnTo>
                  <a:lnTo>
                    <a:pt x="704" y="448"/>
                  </a:lnTo>
                  <a:lnTo>
                    <a:pt x="706" y="454"/>
                  </a:lnTo>
                  <a:lnTo>
                    <a:pt x="708" y="460"/>
                  </a:lnTo>
                  <a:lnTo>
                    <a:pt x="708" y="464"/>
                  </a:lnTo>
                  <a:lnTo>
                    <a:pt x="710" y="466"/>
                  </a:lnTo>
                  <a:lnTo>
                    <a:pt x="710" y="470"/>
                  </a:lnTo>
                  <a:lnTo>
                    <a:pt x="710" y="472"/>
                  </a:lnTo>
                  <a:lnTo>
                    <a:pt x="710" y="474"/>
                  </a:lnTo>
                  <a:lnTo>
                    <a:pt x="710" y="476"/>
                  </a:lnTo>
                  <a:lnTo>
                    <a:pt x="710" y="478"/>
                  </a:lnTo>
                  <a:lnTo>
                    <a:pt x="710" y="478"/>
                  </a:lnTo>
                  <a:lnTo>
                    <a:pt x="710" y="480"/>
                  </a:lnTo>
                  <a:lnTo>
                    <a:pt x="708" y="480"/>
                  </a:lnTo>
                  <a:lnTo>
                    <a:pt x="708" y="482"/>
                  </a:lnTo>
                  <a:lnTo>
                    <a:pt x="708" y="482"/>
                  </a:lnTo>
                  <a:lnTo>
                    <a:pt x="708" y="482"/>
                  </a:lnTo>
                  <a:lnTo>
                    <a:pt x="706" y="482"/>
                  </a:lnTo>
                  <a:lnTo>
                    <a:pt x="704" y="482"/>
                  </a:lnTo>
                  <a:lnTo>
                    <a:pt x="702" y="482"/>
                  </a:lnTo>
                  <a:lnTo>
                    <a:pt x="700" y="482"/>
                  </a:lnTo>
                  <a:lnTo>
                    <a:pt x="700" y="482"/>
                  </a:lnTo>
                  <a:lnTo>
                    <a:pt x="700" y="482"/>
                  </a:lnTo>
                  <a:lnTo>
                    <a:pt x="698" y="484"/>
                  </a:lnTo>
                  <a:lnTo>
                    <a:pt x="698" y="484"/>
                  </a:lnTo>
                  <a:lnTo>
                    <a:pt x="698" y="484"/>
                  </a:lnTo>
                  <a:lnTo>
                    <a:pt x="698" y="486"/>
                  </a:lnTo>
                  <a:lnTo>
                    <a:pt x="698" y="488"/>
                  </a:lnTo>
                  <a:lnTo>
                    <a:pt x="698" y="490"/>
                  </a:lnTo>
                  <a:lnTo>
                    <a:pt x="698" y="494"/>
                  </a:lnTo>
                  <a:lnTo>
                    <a:pt x="696" y="496"/>
                  </a:lnTo>
                  <a:lnTo>
                    <a:pt x="696" y="496"/>
                  </a:lnTo>
                  <a:lnTo>
                    <a:pt x="696" y="498"/>
                  </a:lnTo>
                  <a:lnTo>
                    <a:pt x="696" y="498"/>
                  </a:lnTo>
                  <a:lnTo>
                    <a:pt x="696" y="498"/>
                  </a:lnTo>
                  <a:lnTo>
                    <a:pt x="694" y="500"/>
                  </a:lnTo>
                  <a:lnTo>
                    <a:pt x="692" y="502"/>
                  </a:lnTo>
                  <a:lnTo>
                    <a:pt x="690" y="504"/>
                  </a:lnTo>
                  <a:lnTo>
                    <a:pt x="686" y="506"/>
                  </a:lnTo>
                  <a:lnTo>
                    <a:pt x="686" y="506"/>
                  </a:lnTo>
                  <a:lnTo>
                    <a:pt x="684" y="508"/>
                  </a:lnTo>
                  <a:lnTo>
                    <a:pt x="682" y="508"/>
                  </a:lnTo>
                  <a:lnTo>
                    <a:pt x="682" y="510"/>
                  </a:lnTo>
                  <a:lnTo>
                    <a:pt x="682" y="510"/>
                  </a:lnTo>
                  <a:lnTo>
                    <a:pt x="682" y="512"/>
                  </a:lnTo>
                  <a:lnTo>
                    <a:pt x="682" y="512"/>
                  </a:lnTo>
                  <a:lnTo>
                    <a:pt x="682" y="514"/>
                  </a:lnTo>
                  <a:lnTo>
                    <a:pt x="682" y="516"/>
                  </a:lnTo>
                  <a:lnTo>
                    <a:pt x="684" y="520"/>
                  </a:lnTo>
                  <a:lnTo>
                    <a:pt x="684" y="522"/>
                  </a:lnTo>
                  <a:lnTo>
                    <a:pt x="684" y="524"/>
                  </a:lnTo>
                  <a:lnTo>
                    <a:pt x="684" y="526"/>
                  </a:lnTo>
                  <a:lnTo>
                    <a:pt x="684" y="526"/>
                  </a:lnTo>
                  <a:lnTo>
                    <a:pt x="684" y="528"/>
                  </a:lnTo>
                  <a:lnTo>
                    <a:pt x="684" y="528"/>
                  </a:lnTo>
                  <a:lnTo>
                    <a:pt x="684" y="530"/>
                  </a:lnTo>
                  <a:lnTo>
                    <a:pt x="682" y="530"/>
                  </a:lnTo>
                  <a:lnTo>
                    <a:pt x="682" y="532"/>
                  </a:lnTo>
                  <a:lnTo>
                    <a:pt x="680" y="532"/>
                  </a:lnTo>
                  <a:lnTo>
                    <a:pt x="678" y="534"/>
                  </a:lnTo>
                  <a:lnTo>
                    <a:pt x="676" y="536"/>
                  </a:lnTo>
                  <a:lnTo>
                    <a:pt x="674" y="538"/>
                  </a:lnTo>
                  <a:lnTo>
                    <a:pt x="672" y="538"/>
                  </a:lnTo>
                  <a:lnTo>
                    <a:pt x="670" y="538"/>
                  </a:lnTo>
                  <a:lnTo>
                    <a:pt x="668" y="538"/>
                  </a:lnTo>
                  <a:lnTo>
                    <a:pt x="668" y="538"/>
                  </a:lnTo>
                  <a:lnTo>
                    <a:pt x="664" y="538"/>
                  </a:lnTo>
                  <a:lnTo>
                    <a:pt x="664" y="538"/>
                  </a:lnTo>
                  <a:lnTo>
                    <a:pt x="662" y="540"/>
                  </a:lnTo>
                  <a:lnTo>
                    <a:pt x="660" y="540"/>
                  </a:lnTo>
                  <a:lnTo>
                    <a:pt x="660" y="540"/>
                  </a:lnTo>
                  <a:lnTo>
                    <a:pt x="660" y="540"/>
                  </a:lnTo>
                  <a:lnTo>
                    <a:pt x="660" y="540"/>
                  </a:lnTo>
                  <a:lnTo>
                    <a:pt x="658" y="542"/>
                  </a:lnTo>
                  <a:lnTo>
                    <a:pt x="658" y="542"/>
                  </a:lnTo>
                  <a:lnTo>
                    <a:pt x="658" y="544"/>
                  </a:lnTo>
                  <a:lnTo>
                    <a:pt x="658" y="546"/>
                  </a:lnTo>
                  <a:lnTo>
                    <a:pt x="658" y="548"/>
                  </a:lnTo>
                  <a:lnTo>
                    <a:pt x="658" y="550"/>
                  </a:lnTo>
                  <a:lnTo>
                    <a:pt x="658" y="552"/>
                  </a:lnTo>
                  <a:lnTo>
                    <a:pt x="658" y="552"/>
                  </a:lnTo>
                  <a:lnTo>
                    <a:pt x="658" y="554"/>
                  </a:lnTo>
                  <a:lnTo>
                    <a:pt x="658" y="554"/>
                  </a:lnTo>
                  <a:lnTo>
                    <a:pt x="658" y="554"/>
                  </a:lnTo>
                  <a:lnTo>
                    <a:pt x="656" y="556"/>
                  </a:lnTo>
                  <a:lnTo>
                    <a:pt x="656" y="556"/>
                  </a:lnTo>
                  <a:lnTo>
                    <a:pt x="654" y="556"/>
                  </a:lnTo>
                  <a:lnTo>
                    <a:pt x="654" y="556"/>
                  </a:lnTo>
                  <a:lnTo>
                    <a:pt x="652" y="556"/>
                  </a:lnTo>
                  <a:lnTo>
                    <a:pt x="650" y="558"/>
                  </a:lnTo>
                  <a:lnTo>
                    <a:pt x="648" y="558"/>
                  </a:lnTo>
                  <a:lnTo>
                    <a:pt x="646" y="558"/>
                  </a:lnTo>
                  <a:lnTo>
                    <a:pt x="646" y="558"/>
                  </a:lnTo>
                  <a:lnTo>
                    <a:pt x="646" y="558"/>
                  </a:lnTo>
                  <a:lnTo>
                    <a:pt x="646" y="560"/>
                  </a:lnTo>
                  <a:lnTo>
                    <a:pt x="646" y="560"/>
                  </a:lnTo>
                  <a:lnTo>
                    <a:pt x="644" y="562"/>
                  </a:lnTo>
                  <a:lnTo>
                    <a:pt x="644" y="564"/>
                  </a:lnTo>
                  <a:lnTo>
                    <a:pt x="644" y="566"/>
                  </a:lnTo>
                  <a:lnTo>
                    <a:pt x="644" y="568"/>
                  </a:lnTo>
                  <a:lnTo>
                    <a:pt x="644" y="570"/>
                  </a:lnTo>
                  <a:lnTo>
                    <a:pt x="644" y="572"/>
                  </a:lnTo>
                  <a:lnTo>
                    <a:pt x="644" y="572"/>
                  </a:lnTo>
                  <a:lnTo>
                    <a:pt x="644" y="572"/>
                  </a:lnTo>
                  <a:lnTo>
                    <a:pt x="642" y="574"/>
                  </a:lnTo>
                  <a:lnTo>
                    <a:pt x="642" y="574"/>
                  </a:lnTo>
                  <a:lnTo>
                    <a:pt x="640" y="576"/>
                  </a:lnTo>
                  <a:lnTo>
                    <a:pt x="638" y="576"/>
                  </a:lnTo>
                  <a:lnTo>
                    <a:pt x="636" y="576"/>
                  </a:lnTo>
                  <a:lnTo>
                    <a:pt x="632" y="578"/>
                  </a:lnTo>
                  <a:lnTo>
                    <a:pt x="628" y="578"/>
                  </a:lnTo>
                  <a:lnTo>
                    <a:pt x="624" y="580"/>
                  </a:lnTo>
                  <a:lnTo>
                    <a:pt x="620" y="580"/>
                  </a:lnTo>
                  <a:lnTo>
                    <a:pt x="618" y="580"/>
                  </a:lnTo>
                  <a:lnTo>
                    <a:pt x="616" y="580"/>
                  </a:lnTo>
                  <a:lnTo>
                    <a:pt x="614" y="580"/>
                  </a:lnTo>
                  <a:lnTo>
                    <a:pt x="608" y="578"/>
                  </a:lnTo>
                  <a:lnTo>
                    <a:pt x="604" y="578"/>
                  </a:lnTo>
                  <a:lnTo>
                    <a:pt x="602" y="578"/>
                  </a:lnTo>
                  <a:lnTo>
                    <a:pt x="600" y="578"/>
                  </a:lnTo>
                  <a:lnTo>
                    <a:pt x="596" y="578"/>
                  </a:lnTo>
                  <a:lnTo>
                    <a:pt x="594" y="578"/>
                  </a:lnTo>
                  <a:lnTo>
                    <a:pt x="590" y="580"/>
                  </a:lnTo>
                  <a:lnTo>
                    <a:pt x="588" y="580"/>
                  </a:lnTo>
                  <a:lnTo>
                    <a:pt x="584" y="582"/>
                  </a:lnTo>
                  <a:lnTo>
                    <a:pt x="582" y="582"/>
                  </a:lnTo>
                  <a:lnTo>
                    <a:pt x="578" y="584"/>
                  </a:lnTo>
                  <a:lnTo>
                    <a:pt x="576" y="586"/>
                  </a:lnTo>
                  <a:lnTo>
                    <a:pt x="574" y="586"/>
                  </a:lnTo>
                  <a:lnTo>
                    <a:pt x="572" y="588"/>
                  </a:lnTo>
                  <a:lnTo>
                    <a:pt x="568" y="592"/>
                  </a:lnTo>
                  <a:lnTo>
                    <a:pt x="564" y="594"/>
                  </a:lnTo>
                  <a:lnTo>
                    <a:pt x="560" y="598"/>
                  </a:lnTo>
                  <a:lnTo>
                    <a:pt x="554" y="602"/>
                  </a:lnTo>
                  <a:lnTo>
                    <a:pt x="552" y="604"/>
                  </a:lnTo>
                  <a:lnTo>
                    <a:pt x="552" y="606"/>
                  </a:lnTo>
                  <a:lnTo>
                    <a:pt x="550" y="608"/>
                  </a:lnTo>
                  <a:lnTo>
                    <a:pt x="548" y="610"/>
                  </a:lnTo>
                  <a:lnTo>
                    <a:pt x="546" y="610"/>
                  </a:lnTo>
                  <a:lnTo>
                    <a:pt x="546" y="612"/>
                  </a:lnTo>
                  <a:lnTo>
                    <a:pt x="546" y="612"/>
                  </a:lnTo>
                  <a:lnTo>
                    <a:pt x="544" y="612"/>
                  </a:lnTo>
                  <a:lnTo>
                    <a:pt x="544" y="612"/>
                  </a:lnTo>
                  <a:lnTo>
                    <a:pt x="542" y="612"/>
                  </a:lnTo>
                  <a:lnTo>
                    <a:pt x="542" y="610"/>
                  </a:lnTo>
                  <a:lnTo>
                    <a:pt x="542" y="610"/>
                  </a:lnTo>
                  <a:lnTo>
                    <a:pt x="542" y="608"/>
                  </a:lnTo>
                  <a:lnTo>
                    <a:pt x="540" y="608"/>
                  </a:lnTo>
                  <a:lnTo>
                    <a:pt x="540" y="606"/>
                  </a:lnTo>
                  <a:lnTo>
                    <a:pt x="540" y="602"/>
                  </a:lnTo>
                  <a:lnTo>
                    <a:pt x="540" y="600"/>
                  </a:lnTo>
                  <a:lnTo>
                    <a:pt x="540" y="596"/>
                  </a:lnTo>
                  <a:lnTo>
                    <a:pt x="540" y="594"/>
                  </a:lnTo>
                  <a:lnTo>
                    <a:pt x="538" y="594"/>
                  </a:lnTo>
                  <a:lnTo>
                    <a:pt x="538" y="592"/>
                  </a:lnTo>
                  <a:lnTo>
                    <a:pt x="538" y="592"/>
                  </a:lnTo>
                  <a:lnTo>
                    <a:pt x="536" y="590"/>
                  </a:lnTo>
                  <a:lnTo>
                    <a:pt x="536" y="590"/>
                  </a:lnTo>
                  <a:lnTo>
                    <a:pt x="534" y="588"/>
                  </a:lnTo>
                  <a:lnTo>
                    <a:pt x="534" y="588"/>
                  </a:lnTo>
                  <a:lnTo>
                    <a:pt x="532" y="588"/>
                  </a:lnTo>
                  <a:lnTo>
                    <a:pt x="532" y="586"/>
                  </a:lnTo>
                  <a:lnTo>
                    <a:pt x="530" y="586"/>
                  </a:lnTo>
                  <a:lnTo>
                    <a:pt x="530" y="586"/>
                  </a:lnTo>
                  <a:lnTo>
                    <a:pt x="528" y="586"/>
                  </a:lnTo>
                  <a:lnTo>
                    <a:pt x="528" y="588"/>
                  </a:lnTo>
                  <a:lnTo>
                    <a:pt x="528" y="588"/>
                  </a:lnTo>
                  <a:lnTo>
                    <a:pt x="526" y="588"/>
                  </a:lnTo>
                  <a:lnTo>
                    <a:pt x="526" y="590"/>
                  </a:lnTo>
                  <a:lnTo>
                    <a:pt x="526" y="592"/>
                  </a:lnTo>
                  <a:lnTo>
                    <a:pt x="524" y="592"/>
                  </a:lnTo>
                  <a:lnTo>
                    <a:pt x="524" y="596"/>
                  </a:lnTo>
                  <a:lnTo>
                    <a:pt x="524" y="598"/>
                  </a:lnTo>
                  <a:lnTo>
                    <a:pt x="522" y="602"/>
                  </a:lnTo>
                  <a:lnTo>
                    <a:pt x="522" y="604"/>
                  </a:lnTo>
                  <a:lnTo>
                    <a:pt x="520" y="600"/>
                  </a:lnTo>
                  <a:lnTo>
                    <a:pt x="518" y="596"/>
                  </a:lnTo>
                  <a:lnTo>
                    <a:pt x="514" y="590"/>
                  </a:lnTo>
                  <a:lnTo>
                    <a:pt x="512" y="586"/>
                  </a:lnTo>
                  <a:lnTo>
                    <a:pt x="508" y="580"/>
                  </a:lnTo>
                  <a:lnTo>
                    <a:pt x="506" y="578"/>
                  </a:lnTo>
                  <a:lnTo>
                    <a:pt x="504" y="576"/>
                  </a:lnTo>
                  <a:lnTo>
                    <a:pt x="502" y="574"/>
                  </a:lnTo>
                  <a:lnTo>
                    <a:pt x="502" y="572"/>
                  </a:lnTo>
                  <a:lnTo>
                    <a:pt x="500" y="572"/>
                  </a:lnTo>
                  <a:lnTo>
                    <a:pt x="498" y="572"/>
                  </a:lnTo>
                  <a:lnTo>
                    <a:pt x="496" y="570"/>
                  </a:lnTo>
                  <a:lnTo>
                    <a:pt x="494" y="568"/>
                  </a:lnTo>
                  <a:lnTo>
                    <a:pt x="490" y="568"/>
                  </a:lnTo>
                  <a:lnTo>
                    <a:pt x="488" y="566"/>
                  </a:lnTo>
                  <a:lnTo>
                    <a:pt x="484" y="566"/>
                  </a:lnTo>
                  <a:lnTo>
                    <a:pt x="478" y="566"/>
                  </a:lnTo>
                  <a:lnTo>
                    <a:pt x="476" y="564"/>
                  </a:lnTo>
                  <a:lnTo>
                    <a:pt x="470" y="564"/>
                  </a:lnTo>
                  <a:lnTo>
                    <a:pt x="466" y="564"/>
                  </a:lnTo>
                  <a:lnTo>
                    <a:pt x="464" y="564"/>
                  </a:lnTo>
                  <a:lnTo>
                    <a:pt x="464" y="566"/>
                  </a:lnTo>
                  <a:lnTo>
                    <a:pt x="462" y="566"/>
                  </a:lnTo>
                  <a:lnTo>
                    <a:pt x="460" y="566"/>
                  </a:lnTo>
                  <a:lnTo>
                    <a:pt x="458" y="568"/>
                  </a:lnTo>
                  <a:lnTo>
                    <a:pt x="454" y="570"/>
                  </a:lnTo>
                  <a:lnTo>
                    <a:pt x="450" y="572"/>
                  </a:lnTo>
                  <a:lnTo>
                    <a:pt x="444" y="576"/>
                  </a:lnTo>
                  <a:lnTo>
                    <a:pt x="440" y="578"/>
                  </a:lnTo>
                  <a:lnTo>
                    <a:pt x="440" y="578"/>
                  </a:lnTo>
                  <a:lnTo>
                    <a:pt x="436" y="580"/>
                  </a:lnTo>
                  <a:lnTo>
                    <a:pt x="434" y="580"/>
                  </a:lnTo>
                  <a:lnTo>
                    <a:pt x="432" y="580"/>
                  </a:lnTo>
                  <a:lnTo>
                    <a:pt x="430" y="582"/>
                  </a:lnTo>
                  <a:lnTo>
                    <a:pt x="430" y="582"/>
                  </a:lnTo>
                  <a:lnTo>
                    <a:pt x="430" y="582"/>
                  </a:lnTo>
                  <a:lnTo>
                    <a:pt x="430" y="584"/>
                  </a:lnTo>
                  <a:lnTo>
                    <a:pt x="428" y="584"/>
                  </a:lnTo>
                  <a:lnTo>
                    <a:pt x="430" y="586"/>
                  </a:lnTo>
                  <a:lnTo>
                    <a:pt x="430" y="586"/>
                  </a:lnTo>
                  <a:lnTo>
                    <a:pt x="430" y="588"/>
                  </a:lnTo>
                  <a:lnTo>
                    <a:pt x="430" y="590"/>
                  </a:lnTo>
                  <a:lnTo>
                    <a:pt x="432" y="592"/>
                  </a:lnTo>
                  <a:lnTo>
                    <a:pt x="432" y="594"/>
                  </a:lnTo>
                  <a:lnTo>
                    <a:pt x="432" y="596"/>
                  </a:lnTo>
                  <a:lnTo>
                    <a:pt x="432" y="596"/>
                  </a:lnTo>
                  <a:lnTo>
                    <a:pt x="432" y="598"/>
                  </a:lnTo>
                  <a:lnTo>
                    <a:pt x="432" y="598"/>
                  </a:lnTo>
                  <a:lnTo>
                    <a:pt x="432" y="598"/>
                  </a:lnTo>
                  <a:lnTo>
                    <a:pt x="430" y="600"/>
                  </a:lnTo>
                  <a:lnTo>
                    <a:pt x="428" y="600"/>
                  </a:lnTo>
                  <a:lnTo>
                    <a:pt x="428" y="600"/>
                  </a:lnTo>
                  <a:lnTo>
                    <a:pt x="426" y="600"/>
                  </a:lnTo>
                  <a:lnTo>
                    <a:pt x="424" y="600"/>
                  </a:lnTo>
                  <a:lnTo>
                    <a:pt x="420" y="600"/>
                  </a:lnTo>
                  <a:lnTo>
                    <a:pt x="418" y="600"/>
                  </a:lnTo>
                  <a:lnTo>
                    <a:pt x="414" y="600"/>
                  </a:lnTo>
                  <a:lnTo>
                    <a:pt x="412" y="600"/>
                  </a:lnTo>
                  <a:lnTo>
                    <a:pt x="412" y="600"/>
                  </a:lnTo>
                  <a:lnTo>
                    <a:pt x="410" y="596"/>
                  </a:lnTo>
                  <a:lnTo>
                    <a:pt x="410" y="594"/>
                  </a:lnTo>
                  <a:lnTo>
                    <a:pt x="410" y="592"/>
                  </a:lnTo>
                  <a:lnTo>
                    <a:pt x="408" y="592"/>
                  </a:lnTo>
                  <a:lnTo>
                    <a:pt x="408" y="590"/>
                  </a:lnTo>
                  <a:lnTo>
                    <a:pt x="408" y="590"/>
                  </a:lnTo>
                  <a:lnTo>
                    <a:pt x="408" y="590"/>
                  </a:lnTo>
                  <a:lnTo>
                    <a:pt x="406" y="590"/>
                  </a:lnTo>
                  <a:lnTo>
                    <a:pt x="406" y="590"/>
                  </a:lnTo>
                  <a:lnTo>
                    <a:pt x="404" y="590"/>
                  </a:lnTo>
                  <a:lnTo>
                    <a:pt x="400" y="590"/>
                  </a:lnTo>
                  <a:lnTo>
                    <a:pt x="398" y="588"/>
                  </a:lnTo>
                  <a:lnTo>
                    <a:pt x="396" y="588"/>
                  </a:lnTo>
                  <a:lnTo>
                    <a:pt x="396" y="588"/>
                  </a:lnTo>
                  <a:lnTo>
                    <a:pt x="396" y="588"/>
                  </a:lnTo>
                  <a:lnTo>
                    <a:pt x="394" y="588"/>
                  </a:lnTo>
                  <a:lnTo>
                    <a:pt x="394" y="588"/>
                  </a:lnTo>
                  <a:lnTo>
                    <a:pt x="394" y="586"/>
                  </a:lnTo>
                  <a:lnTo>
                    <a:pt x="392" y="586"/>
                  </a:lnTo>
                  <a:lnTo>
                    <a:pt x="392" y="584"/>
                  </a:lnTo>
                  <a:lnTo>
                    <a:pt x="392" y="582"/>
                  </a:lnTo>
                  <a:lnTo>
                    <a:pt x="392" y="580"/>
                  </a:lnTo>
                  <a:lnTo>
                    <a:pt x="392" y="576"/>
                  </a:lnTo>
                  <a:lnTo>
                    <a:pt x="392" y="570"/>
                  </a:lnTo>
                  <a:lnTo>
                    <a:pt x="390" y="566"/>
                  </a:lnTo>
                  <a:lnTo>
                    <a:pt x="390" y="566"/>
                  </a:lnTo>
                  <a:lnTo>
                    <a:pt x="390" y="564"/>
                  </a:lnTo>
                  <a:lnTo>
                    <a:pt x="390" y="560"/>
                  </a:lnTo>
                  <a:lnTo>
                    <a:pt x="388" y="558"/>
                  </a:lnTo>
                  <a:lnTo>
                    <a:pt x="388" y="556"/>
                  </a:lnTo>
                  <a:lnTo>
                    <a:pt x="386" y="554"/>
                  </a:lnTo>
                  <a:lnTo>
                    <a:pt x="386" y="552"/>
                  </a:lnTo>
                  <a:lnTo>
                    <a:pt x="384" y="550"/>
                  </a:lnTo>
                  <a:lnTo>
                    <a:pt x="384" y="550"/>
                  </a:lnTo>
                  <a:lnTo>
                    <a:pt x="382" y="548"/>
                  </a:lnTo>
                  <a:lnTo>
                    <a:pt x="382" y="548"/>
                  </a:lnTo>
                  <a:lnTo>
                    <a:pt x="382" y="548"/>
                  </a:lnTo>
                  <a:lnTo>
                    <a:pt x="380" y="548"/>
                  </a:lnTo>
                  <a:lnTo>
                    <a:pt x="380" y="548"/>
                  </a:lnTo>
                  <a:lnTo>
                    <a:pt x="376" y="548"/>
                  </a:lnTo>
                  <a:lnTo>
                    <a:pt x="374" y="548"/>
                  </a:lnTo>
                  <a:lnTo>
                    <a:pt x="372" y="548"/>
                  </a:lnTo>
                  <a:lnTo>
                    <a:pt x="370" y="548"/>
                  </a:lnTo>
                  <a:lnTo>
                    <a:pt x="368" y="548"/>
                  </a:lnTo>
                  <a:lnTo>
                    <a:pt x="368" y="548"/>
                  </a:lnTo>
                  <a:lnTo>
                    <a:pt x="368" y="546"/>
                  </a:lnTo>
                  <a:lnTo>
                    <a:pt x="366" y="546"/>
                  </a:lnTo>
                  <a:lnTo>
                    <a:pt x="366" y="546"/>
                  </a:lnTo>
                  <a:lnTo>
                    <a:pt x="366" y="544"/>
                  </a:lnTo>
                  <a:lnTo>
                    <a:pt x="366" y="544"/>
                  </a:lnTo>
                  <a:lnTo>
                    <a:pt x="366" y="542"/>
                  </a:lnTo>
                  <a:lnTo>
                    <a:pt x="366" y="540"/>
                  </a:lnTo>
                  <a:lnTo>
                    <a:pt x="366" y="538"/>
                  </a:lnTo>
                  <a:lnTo>
                    <a:pt x="366" y="536"/>
                  </a:lnTo>
                  <a:lnTo>
                    <a:pt x="368" y="534"/>
                  </a:lnTo>
                  <a:lnTo>
                    <a:pt x="368" y="534"/>
                  </a:lnTo>
                  <a:lnTo>
                    <a:pt x="368" y="532"/>
                  </a:lnTo>
                  <a:lnTo>
                    <a:pt x="370" y="532"/>
                  </a:lnTo>
                  <a:lnTo>
                    <a:pt x="372" y="530"/>
                  </a:lnTo>
                  <a:lnTo>
                    <a:pt x="372" y="530"/>
                  </a:lnTo>
                  <a:lnTo>
                    <a:pt x="376" y="528"/>
                  </a:lnTo>
                  <a:lnTo>
                    <a:pt x="376" y="528"/>
                  </a:lnTo>
                  <a:lnTo>
                    <a:pt x="378" y="526"/>
                  </a:lnTo>
                  <a:lnTo>
                    <a:pt x="380" y="524"/>
                  </a:lnTo>
                  <a:lnTo>
                    <a:pt x="382" y="520"/>
                  </a:lnTo>
                  <a:lnTo>
                    <a:pt x="382" y="518"/>
                  </a:lnTo>
                  <a:lnTo>
                    <a:pt x="384" y="516"/>
                  </a:lnTo>
                  <a:lnTo>
                    <a:pt x="384" y="516"/>
                  </a:lnTo>
                  <a:lnTo>
                    <a:pt x="384" y="514"/>
                  </a:lnTo>
                  <a:lnTo>
                    <a:pt x="384" y="512"/>
                  </a:lnTo>
                  <a:lnTo>
                    <a:pt x="384" y="512"/>
                  </a:lnTo>
                  <a:lnTo>
                    <a:pt x="384" y="510"/>
                  </a:lnTo>
                  <a:lnTo>
                    <a:pt x="382" y="508"/>
                  </a:lnTo>
                  <a:lnTo>
                    <a:pt x="382" y="506"/>
                  </a:lnTo>
                  <a:lnTo>
                    <a:pt x="380" y="500"/>
                  </a:lnTo>
                  <a:lnTo>
                    <a:pt x="378" y="498"/>
                  </a:lnTo>
                  <a:lnTo>
                    <a:pt x="378" y="494"/>
                  </a:lnTo>
                  <a:lnTo>
                    <a:pt x="376" y="492"/>
                  </a:lnTo>
                  <a:lnTo>
                    <a:pt x="376" y="492"/>
                  </a:lnTo>
                  <a:lnTo>
                    <a:pt x="376" y="490"/>
                  </a:lnTo>
                  <a:lnTo>
                    <a:pt x="374" y="488"/>
                  </a:lnTo>
                  <a:lnTo>
                    <a:pt x="374" y="488"/>
                  </a:lnTo>
                  <a:lnTo>
                    <a:pt x="374" y="488"/>
                  </a:lnTo>
                  <a:lnTo>
                    <a:pt x="372" y="488"/>
                  </a:lnTo>
                  <a:lnTo>
                    <a:pt x="372" y="488"/>
                  </a:lnTo>
                  <a:lnTo>
                    <a:pt x="370" y="488"/>
                  </a:lnTo>
                  <a:lnTo>
                    <a:pt x="368" y="488"/>
                  </a:lnTo>
                  <a:lnTo>
                    <a:pt x="364" y="488"/>
                  </a:lnTo>
                  <a:lnTo>
                    <a:pt x="362" y="490"/>
                  </a:lnTo>
                  <a:lnTo>
                    <a:pt x="360" y="490"/>
                  </a:lnTo>
                  <a:lnTo>
                    <a:pt x="358" y="490"/>
                  </a:lnTo>
                  <a:lnTo>
                    <a:pt x="356" y="488"/>
                  </a:lnTo>
                  <a:lnTo>
                    <a:pt x="354" y="484"/>
                  </a:lnTo>
                  <a:lnTo>
                    <a:pt x="352" y="482"/>
                  </a:lnTo>
                  <a:lnTo>
                    <a:pt x="350" y="480"/>
                  </a:lnTo>
                  <a:lnTo>
                    <a:pt x="350" y="478"/>
                  </a:lnTo>
                  <a:lnTo>
                    <a:pt x="348" y="476"/>
                  </a:lnTo>
                  <a:lnTo>
                    <a:pt x="346" y="474"/>
                  </a:lnTo>
                  <a:lnTo>
                    <a:pt x="344" y="474"/>
                  </a:lnTo>
                  <a:lnTo>
                    <a:pt x="342" y="472"/>
                  </a:lnTo>
                  <a:lnTo>
                    <a:pt x="340" y="470"/>
                  </a:lnTo>
                  <a:lnTo>
                    <a:pt x="338" y="470"/>
                  </a:lnTo>
                  <a:lnTo>
                    <a:pt x="336" y="468"/>
                  </a:lnTo>
                  <a:lnTo>
                    <a:pt x="334" y="468"/>
                  </a:lnTo>
                  <a:lnTo>
                    <a:pt x="332" y="466"/>
                  </a:lnTo>
                  <a:lnTo>
                    <a:pt x="328" y="466"/>
                  </a:lnTo>
                  <a:lnTo>
                    <a:pt x="326" y="466"/>
                  </a:lnTo>
                  <a:lnTo>
                    <a:pt x="322" y="466"/>
                  </a:lnTo>
                  <a:lnTo>
                    <a:pt x="320" y="466"/>
                  </a:lnTo>
                  <a:lnTo>
                    <a:pt x="316" y="466"/>
                  </a:lnTo>
                  <a:lnTo>
                    <a:pt x="314" y="466"/>
                  </a:lnTo>
                  <a:lnTo>
                    <a:pt x="310" y="466"/>
                  </a:lnTo>
                  <a:lnTo>
                    <a:pt x="308" y="466"/>
                  </a:lnTo>
                  <a:lnTo>
                    <a:pt x="306" y="468"/>
                  </a:lnTo>
                  <a:lnTo>
                    <a:pt x="304" y="468"/>
                  </a:lnTo>
                  <a:lnTo>
                    <a:pt x="302" y="470"/>
                  </a:lnTo>
                  <a:lnTo>
                    <a:pt x="300" y="472"/>
                  </a:lnTo>
                  <a:lnTo>
                    <a:pt x="296" y="472"/>
                  </a:lnTo>
                  <a:lnTo>
                    <a:pt x="294" y="474"/>
                  </a:lnTo>
                  <a:lnTo>
                    <a:pt x="292" y="476"/>
                  </a:lnTo>
                  <a:lnTo>
                    <a:pt x="290" y="476"/>
                  </a:lnTo>
                  <a:lnTo>
                    <a:pt x="290" y="478"/>
                  </a:lnTo>
                  <a:lnTo>
                    <a:pt x="288" y="480"/>
                  </a:lnTo>
                  <a:lnTo>
                    <a:pt x="286" y="484"/>
                  </a:lnTo>
                  <a:lnTo>
                    <a:pt x="284" y="488"/>
                  </a:lnTo>
                  <a:lnTo>
                    <a:pt x="280" y="488"/>
                  </a:lnTo>
                  <a:lnTo>
                    <a:pt x="274" y="488"/>
                  </a:lnTo>
                  <a:lnTo>
                    <a:pt x="270" y="488"/>
                  </a:lnTo>
                  <a:lnTo>
                    <a:pt x="266" y="488"/>
                  </a:lnTo>
                  <a:lnTo>
                    <a:pt x="262" y="488"/>
                  </a:lnTo>
                  <a:lnTo>
                    <a:pt x="260" y="488"/>
                  </a:lnTo>
                  <a:lnTo>
                    <a:pt x="260" y="488"/>
                  </a:lnTo>
                  <a:lnTo>
                    <a:pt x="258" y="488"/>
                  </a:lnTo>
                  <a:lnTo>
                    <a:pt x="254" y="486"/>
                  </a:lnTo>
                  <a:lnTo>
                    <a:pt x="250" y="484"/>
                  </a:lnTo>
                  <a:lnTo>
                    <a:pt x="246" y="482"/>
                  </a:lnTo>
                  <a:lnTo>
                    <a:pt x="244" y="480"/>
                  </a:lnTo>
                  <a:lnTo>
                    <a:pt x="236" y="494"/>
                  </a:lnTo>
                  <a:lnTo>
                    <a:pt x="230" y="492"/>
                  </a:lnTo>
                  <a:lnTo>
                    <a:pt x="226" y="490"/>
                  </a:lnTo>
                  <a:lnTo>
                    <a:pt x="224" y="490"/>
                  </a:lnTo>
                  <a:lnTo>
                    <a:pt x="222" y="490"/>
                  </a:lnTo>
                  <a:lnTo>
                    <a:pt x="218" y="490"/>
                  </a:lnTo>
                  <a:lnTo>
                    <a:pt x="214" y="488"/>
                  </a:lnTo>
                  <a:lnTo>
                    <a:pt x="206" y="488"/>
                  </a:lnTo>
                  <a:lnTo>
                    <a:pt x="202" y="488"/>
                  </a:lnTo>
                  <a:lnTo>
                    <a:pt x="196" y="488"/>
                  </a:lnTo>
                  <a:lnTo>
                    <a:pt x="194" y="488"/>
                  </a:lnTo>
                  <a:lnTo>
                    <a:pt x="192" y="488"/>
                  </a:lnTo>
                  <a:lnTo>
                    <a:pt x="190" y="488"/>
                  </a:lnTo>
                  <a:lnTo>
                    <a:pt x="188" y="486"/>
                  </a:lnTo>
                  <a:lnTo>
                    <a:pt x="186" y="486"/>
                  </a:lnTo>
                  <a:lnTo>
                    <a:pt x="182" y="484"/>
                  </a:lnTo>
                  <a:lnTo>
                    <a:pt x="176" y="480"/>
                  </a:lnTo>
                  <a:lnTo>
                    <a:pt x="172" y="478"/>
                  </a:lnTo>
                  <a:lnTo>
                    <a:pt x="170" y="476"/>
                  </a:lnTo>
                  <a:lnTo>
                    <a:pt x="168" y="476"/>
                  </a:lnTo>
                  <a:lnTo>
                    <a:pt x="166" y="476"/>
                  </a:lnTo>
                  <a:lnTo>
                    <a:pt x="164" y="474"/>
                  </a:lnTo>
                  <a:lnTo>
                    <a:pt x="164" y="474"/>
                  </a:lnTo>
                  <a:lnTo>
                    <a:pt x="164" y="472"/>
                  </a:lnTo>
                  <a:lnTo>
                    <a:pt x="164" y="472"/>
                  </a:lnTo>
                  <a:lnTo>
                    <a:pt x="164" y="470"/>
                  </a:lnTo>
                  <a:lnTo>
                    <a:pt x="164" y="470"/>
                  </a:lnTo>
                  <a:lnTo>
                    <a:pt x="164" y="466"/>
                  </a:lnTo>
                  <a:lnTo>
                    <a:pt x="164" y="464"/>
                  </a:lnTo>
                  <a:lnTo>
                    <a:pt x="164" y="462"/>
                  </a:lnTo>
                  <a:lnTo>
                    <a:pt x="164" y="460"/>
                  </a:lnTo>
                  <a:lnTo>
                    <a:pt x="164" y="460"/>
                  </a:lnTo>
                  <a:lnTo>
                    <a:pt x="164" y="458"/>
                  </a:lnTo>
                  <a:lnTo>
                    <a:pt x="164" y="458"/>
                  </a:lnTo>
                  <a:lnTo>
                    <a:pt x="164" y="456"/>
                  </a:lnTo>
                  <a:lnTo>
                    <a:pt x="162" y="456"/>
                  </a:lnTo>
                  <a:lnTo>
                    <a:pt x="162" y="456"/>
                  </a:lnTo>
                  <a:lnTo>
                    <a:pt x="162" y="456"/>
                  </a:lnTo>
                  <a:lnTo>
                    <a:pt x="162" y="458"/>
                  </a:lnTo>
                  <a:lnTo>
                    <a:pt x="160" y="458"/>
                  </a:lnTo>
                  <a:lnTo>
                    <a:pt x="160" y="460"/>
                  </a:lnTo>
                  <a:lnTo>
                    <a:pt x="160" y="462"/>
                  </a:lnTo>
                  <a:lnTo>
                    <a:pt x="160" y="464"/>
                  </a:lnTo>
                  <a:lnTo>
                    <a:pt x="160" y="464"/>
                  </a:lnTo>
                  <a:lnTo>
                    <a:pt x="158" y="466"/>
                  </a:lnTo>
                  <a:lnTo>
                    <a:pt x="158" y="466"/>
                  </a:lnTo>
                  <a:lnTo>
                    <a:pt x="158" y="466"/>
                  </a:lnTo>
                  <a:lnTo>
                    <a:pt x="158" y="466"/>
                  </a:lnTo>
                  <a:lnTo>
                    <a:pt x="156" y="466"/>
                  </a:lnTo>
                  <a:lnTo>
                    <a:pt x="156" y="466"/>
                  </a:lnTo>
                  <a:lnTo>
                    <a:pt x="156" y="466"/>
                  </a:lnTo>
                  <a:lnTo>
                    <a:pt x="154" y="466"/>
                  </a:lnTo>
                  <a:lnTo>
                    <a:pt x="152" y="466"/>
                  </a:lnTo>
                  <a:lnTo>
                    <a:pt x="150" y="464"/>
                  </a:lnTo>
                  <a:lnTo>
                    <a:pt x="148" y="464"/>
                  </a:lnTo>
                  <a:lnTo>
                    <a:pt x="146" y="462"/>
                  </a:lnTo>
                  <a:lnTo>
                    <a:pt x="142" y="460"/>
                  </a:lnTo>
                  <a:lnTo>
                    <a:pt x="140" y="458"/>
                  </a:lnTo>
                  <a:lnTo>
                    <a:pt x="140" y="456"/>
                  </a:lnTo>
                  <a:lnTo>
                    <a:pt x="136" y="454"/>
                  </a:lnTo>
                  <a:lnTo>
                    <a:pt x="134" y="452"/>
                  </a:lnTo>
                  <a:lnTo>
                    <a:pt x="132" y="450"/>
                  </a:lnTo>
                  <a:lnTo>
                    <a:pt x="132" y="448"/>
                  </a:lnTo>
                  <a:lnTo>
                    <a:pt x="130" y="448"/>
                  </a:lnTo>
                  <a:lnTo>
                    <a:pt x="130" y="448"/>
                  </a:lnTo>
                  <a:lnTo>
                    <a:pt x="130" y="448"/>
                  </a:lnTo>
                  <a:lnTo>
                    <a:pt x="128" y="448"/>
                  </a:lnTo>
                  <a:lnTo>
                    <a:pt x="126" y="446"/>
                  </a:lnTo>
                  <a:lnTo>
                    <a:pt x="124" y="446"/>
                  </a:lnTo>
                  <a:lnTo>
                    <a:pt x="120" y="446"/>
                  </a:lnTo>
                  <a:lnTo>
                    <a:pt x="116" y="446"/>
                  </a:lnTo>
                  <a:lnTo>
                    <a:pt x="114" y="446"/>
                  </a:lnTo>
                  <a:lnTo>
                    <a:pt x="112" y="446"/>
                  </a:lnTo>
                  <a:lnTo>
                    <a:pt x="108" y="442"/>
                  </a:lnTo>
                  <a:lnTo>
                    <a:pt x="106" y="440"/>
                  </a:lnTo>
                  <a:lnTo>
                    <a:pt x="104" y="438"/>
                  </a:lnTo>
                  <a:lnTo>
                    <a:pt x="102" y="436"/>
                  </a:lnTo>
                  <a:lnTo>
                    <a:pt x="100" y="434"/>
                  </a:lnTo>
                  <a:lnTo>
                    <a:pt x="100" y="434"/>
                  </a:lnTo>
                  <a:lnTo>
                    <a:pt x="98" y="434"/>
                  </a:lnTo>
                  <a:lnTo>
                    <a:pt x="96" y="434"/>
                  </a:lnTo>
                  <a:lnTo>
                    <a:pt x="92" y="434"/>
                  </a:lnTo>
                  <a:lnTo>
                    <a:pt x="90" y="432"/>
                  </a:lnTo>
                  <a:lnTo>
                    <a:pt x="86" y="432"/>
                  </a:lnTo>
                  <a:lnTo>
                    <a:pt x="84" y="432"/>
                  </a:lnTo>
                  <a:lnTo>
                    <a:pt x="82" y="432"/>
                  </a:lnTo>
                  <a:lnTo>
                    <a:pt x="82" y="432"/>
                  </a:lnTo>
                  <a:lnTo>
                    <a:pt x="80" y="430"/>
                  </a:lnTo>
                  <a:lnTo>
                    <a:pt x="80" y="430"/>
                  </a:lnTo>
                  <a:lnTo>
                    <a:pt x="78" y="428"/>
                  </a:lnTo>
                  <a:lnTo>
                    <a:pt x="78" y="428"/>
                  </a:lnTo>
                  <a:lnTo>
                    <a:pt x="78" y="426"/>
                  </a:lnTo>
                  <a:lnTo>
                    <a:pt x="78" y="424"/>
                  </a:lnTo>
                  <a:lnTo>
                    <a:pt x="78" y="422"/>
                  </a:lnTo>
                  <a:lnTo>
                    <a:pt x="78" y="422"/>
                  </a:lnTo>
                  <a:lnTo>
                    <a:pt x="78" y="418"/>
                  </a:lnTo>
                  <a:lnTo>
                    <a:pt x="80" y="414"/>
                  </a:lnTo>
                  <a:lnTo>
                    <a:pt x="80" y="410"/>
                  </a:lnTo>
                  <a:lnTo>
                    <a:pt x="80" y="408"/>
                  </a:lnTo>
                  <a:lnTo>
                    <a:pt x="80" y="406"/>
                  </a:lnTo>
                  <a:lnTo>
                    <a:pt x="80" y="406"/>
                  </a:lnTo>
                  <a:lnTo>
                    <a:pt x="80" y="404"/>
                  </a:lnTo>
                  <a:lnTo>
                    <a:pt x="78" y="402"/>
                  </a:lnTo>
                  <a:lnTo>
                    <a:pt x="78" y="402"/>
                  </a:lnTo>
                  <a:lnTo>
                    <a:pt x="76" y="400"/>
                  </a:lnTo>
                  <a:lnTo>
                    <a:pt x="74" y="398"/>
                  </a:lnTo>
                  <a:lnTo>
                    <a:pt x="72" y="398"/>
                  </a:lnTo>
                  <a:lnTo>
                    <a:pt x="72" y="396"/>
                  </a:lnTo>
                  <a:lnTo>
                    <a:pt x="70" y="396"/>
                  </a:lnTo>
                  <a:lnTo>
                    <a:pt x="68" y="396"/>
                  </a:lnTo>
                  <a:lnTo>
                    <a:pt x="66" y="394"/>
                  </a:lnTo>
                  <a:lnTo>
                    <a:pt x="64" y="394"/>
                  </a:lnTo>
                  <a:lnTo>
                    <a:pt x="62" y="394"/>
                  </a:lnTo>
                  <a:lnTo>
                    <a:pt x="60" y="394"/>
                  </a:lnTo>
                  <a:lnTo>
                    <a:pt x="58" y="394"/>
                  </a:lnTo>
                  <a:lnTo>
                    <a:pt x="56" y="394"/>
                  </a:lnTo>
                  <a:lnTo>
                    <a:pt x="54" y="394"/>
                  </a:lnTo>
                  <a:lnTo>
                    <a:pt x="52" y="394"/>
                  </a:lnTo>
                  <a:lnTo>
                    <a:pt x="50" y="394"/>
                  </a:lnTo>
                  <a:lnTo>
                    <a:pt x="50" y="394"/>
                  </a:lnTo>
                  <a:lnTo>
                    <a:pt x="46" y="396"/>
                  </a:lnTo>
                  <a:lnTo>
                    <a:pt x="42" y="398"/>
                  </a:lnTo>
                  <a:lnTo>
                    <a:pt x="40" y="400"/>
                  </a:lnTo>
                  <a:lnTo>
                    <a:pt x="34" y="404"/>
                  </a:lnTo>
                  <a:lnTo>
                    <a:pt x="32" y="406"/>
                  </a:lnTo>
                  <a:lnTo>
                    <a:pt x="30" y="406"/>
                  </a:lnTo>
                  <a:lnTo>
                    <a:pt x="26" y="402"/>
                  </a:lnTo>
                  <a:lnTo>
                    <a:pt x="22" y="402"/>
                  </a:lnTo>
                  <a:lnTo>
                    <a:pt x="20" y="400"/>
                  </a:lnTo>
                  <a:lnTo>
                    <a:pt x="18" y="398"/>
                  </a:lnTo>
                  <a:lnTo>
                    <a:pt x="18" y="398"/>
                  </a:lnTo>
                  <a:lnTo>
                    <a:pt x="18" y="396"/>
                  </a:lnTo>
                  <a:lnTo>
                    <a:pt x="18" y="396"/>
                  </a:lnTo>
                  <a:lnTo>
                    <a:pt x="18" y="394"/>
                  </a:lnTo>
                  <a:lnTo>
                    <a:pt x="18" y="394"/>
                  </a:lnTo>
                  <a:lnTo>
                    <a:pt x="18" y="392"/>
                  </a:lnTo>
                  <a:lnTo>
                    <a:pt x="18" y="390"/>
                  </a:lnTo>
                  <a:lnTo>
                    <a:pt x="18" y="386"/>
                  </a:lnTo>
                  <a:lnTo>
                    <a:pt x="18" y="384"/>
                  </a:lnTo>
                  <a:lnTo>
                    <a:pt x="20" y="380"/>
                  </a:lnTo>
                  <a:lnTo>
                    <a:pt x="20" y="378"/>
                  </a:lnTo>
                  <a:lnTo>
                    <a:pt x="20" y="378"/>
                  </a:lnTo>
                  <a:lnTo>
                    <a:pt x="20" y="376"/>
                  </a:lnTo>
                  <a:lnTo>
                    <a:pt x="18" y="376"/>
                  </a:lnTo>
                  <a:lnTo>
                    <a:pt x="18" y="374"/>
                  </a:lnTo>
                  <a:lnTo>
                    <a:pt x="16" y="372"/>
                  </a:lnTo>
                  <a:lnTo>
                    <a:pt x="14" y="370"/>
                  </a:lnTo>
                  <a:lnTo>
                    <a:pt x="12" y="368"/>
                  </a:lnTo>
                  <a:lnTo>
                    <a:pt x="12" y="368"/>
                  </a:lnTo>
                  <a:lnTo>
                    <a:pt x="12" y="366"/>
                  </a:lnTo>
                  <a:lnTo>
                    <a:pt x="12" y="366"/>
                  </a:lnTo>
                  <a:lnTo>
                    <a:pt x="12" y="366"/>
                  </a:lnTo>
                  <a:lnTo>
                    <a:pt x="12" y="364"/>
                  </a:lnTo>
                  <a:lnTo>
                    <a:pt x="12" y="362"/>
                  </a:lnTo>
                  <a:lnTo>
                    <a:pt x="12" y="360"/>
                  </a:lnTo>
                  <a:lnTo>
                    <a:pt x="12" y="358"/>
                  </a:lnTo>
                  <a:lnTo>
                    <a:pt x="14" y="354"/>
                  </a:lnTo>
                  <a:lnTo>
                    <a:pt x="14" y="352"/>
                  </a:lnTo>
                  <a:lnTo>
                    <a:pt x="18" y="328"/>
                  </a:lnTo>
                  <a:lnTo>
                    <a:pt x="18" y="328"/>
                  </a:lnTo>
                  <a:lnTo>
                    <a:pt x="18" y="326"/>
                  </a:lnTo>
                  <a:lnTo>
                    <a:pt x="18" y="322"/>
                  </a:lnTo>
                  <a:lnTo>
                    <a:pt x="20" y="320"/>
                  </a:lnTo>
                  <a:lnTo>
                    <a:pt x="20" y="318"/>
                  </a:lnTo>
                  <a:lnTo>
                    <a:pt x="18" y="318"/>
                  </a:lnTo>
                  <a:lnTo>
                    <a:pt x="18" y="316"/>
                  </a:lnTo>
                  <a:lnTo>
                    <a:pt x="18" y="316"/>
                  </a:lnTo>
                  <a:lnTo>
                    <a:pt x="18" y="316"/>
                  </a:lnTo>
                  <a:lnTo>
                    <a:pt x="18" y="316"/>
                  </a:lnTo>
                  <a:lnTo>
                    <a:pt x="18" y="316"/>
                  </a:lnTo>
                  <a:lnTo>
                    <a:pt x="16" y="316"/>
                  </a:lnTo>
                  <a:lnTo>
                    <a:pt x="16" y="318"/>
                  </a:lnTo>
                  <a:lnTo>
                    <a:pt x="16" y="318"/>
                  </a:lnTo>
                  <a:lnTo>
                    <a:pt x="16" y="318"/>
                  </a:lnTo>
                  <a:lnTo>
                    <a:pt x="14" y="318"/>
                  </a:lnTo>
                  <a:lnTo>
                    <a:pt x="14" y="318"/>
                  </a:lnTo>
                  <a:lnTo>
                    <a:pt x="12" y="316"/>
                  </a:lnTo>
                  <a:lnTo>
                    <a:pt x="8" y="316"/>
                  </a:lnTo>
                  <a:lnTo>
                    <a:pt x="6" y="314"/>
                  </a:lnTo>
                  <a:lnTo>
                    <a:pt x="4" y="312"/>
                  </a:lnTo>
                  <a:lnTo>
                    <a:pt x="2" y="312"/>
                  </a:lnTo>
                  <a:lnTo>
                    <a:pt x="2" y="310"/>
                  </a:lnTo>
                  <a:lnTo>
                    <a:pt x="0" y="308"/>
                  </a:lnTo>
                  <a:lnTo>
                    <a:pt x="0" y="308"/>
                  </a:lnTo>
                  <a:lnTo>
                    <a:pt x="0" y="306"/>
                  </a:lnTo>
                  <a:lnTo>
                    <a:pt x="0" y="306"/>
                  </a:lnTo>
                  <a:lnTo>
                    <a:pt x="0" y="304"/>
                  </a:lnTo>
                  <a:lnTo>
                    <a:pt x="0" y="302"/>
                  </a:lnTo>
                  <a:lnTo>
                    <a:pt x="0" y="300"/>
                  </a:lnTo>
                  <a:lnTo>
                    <a:pt x="0" y="296"/>
                  </a:lnTo>
                  <a:lnTo>
                    <a:pt x="0" y="292"/>
                  </a:lnTo>
                  <a:lnTo>
                    <a:pt x="0" y="290"/>
                  </a:lnTo>
                  <a:lnTo>
                    <a:pt x="2" y="288"/>
                  </a:lnTo>
                  <a:lnTo>
                    <a:pt x="2" y="284"/>
                  </a:lnTo>
                  <a:lnTo>
                    <a:pt x="4" y="284"/>
                  </a:lnTo>
                  <a:lnTo>
                    <a:pt x="4" y="282"/>
                  </a:lnTo>
                  <a:lnTo>
                    <a:pt x="6" y="280"/>
                  </a:lnTo>
                  <a:lnTo>
                    <a:pt x="8" y="280"/>
                  </a:lnTo>
                  <a:lnTo>
                    <a:pt x="10" y="278"/>
                  </a:lnTo>
                  <a:lnTo>
                    <a:pt x="10" y="278"/>
                  </a:lnTo>
                  <a:lnTo>
                    <a:pt x="12" y="276"/>
                  </a:lnTo>
                  <a:lnTo>
                    <a:pt x="14" y="276"/>
                  </a:lnTo>
                  <a:lnTo>
                    <a:pt x="14" y="276"/>
                  </a:lnTo>
                  <a:lnTo>
                    <a:pt x="16" y="276"/>
                  </a:lnTo>
                  <a:lnTo>
                    <a:pt x="16" y="276"/>
                  </a:lnTo>
                  <a:lnTo>
                    <a:pt x="18" y="278"/>
                  </a:lnTo>
                  <a:lnTo>
                    <a:pt x="20" y="278"/>
                  </a:lnTo>
                  <a:lnTo>
                    <a:pt x="22" y="280"/>
                  </a:lnTo>
                  <a:lnTo>
                    <a:pt x="24" y="280"/>
                  </a:lnTo>
                  <a:lnTo>
                    <a:pt x="26" y="284"/>
                  </a:lnTo>
                  <a:lnTo>
                    <a:pt x="30" y="286"/>
                  </a:lnTo>
                  <a:lnTo>
                    <a:pt x="32" y="288"/>
                  </a:lnTo>
                  <a:lnTo>
                    <a:pt x="36" y="290"/>
                  </a:lnTo>
                  <a:lnTo>
                    <a:pt x="36" y="290"/>
                  </a:lnTo>
                  <a:lnTo>
                    <a:pt x="38" y="288"/>
                  </a:lnTo>
                  <a:lnTo>
                    <a:pt x="40" y="284"/>
                  </a:lnTo>
                  <a:lnTo>
                    <a:pt x="42" y="284"/>
                  </a:lnTo>
                  <a:lnTo>
                    <a:pt x="42" y="282"/>
                  </a:lnTo>
                  <a:lnTo>
                    <a:pt x="42" y="282"/>
                  </a:lnTo>
                  <a:lnTo>
                    <a:pt x="42" y="280"/>
                  </a:lnTo>
                  <a:lnTo>
                    <a:pt x="40" y="278"/>
                  </a:lnTo>
                  <a:lnTo>
                    <a:pt x="40" y="276"/>
                  </a:lnTo>
                  <a:lnTo>
                    <a:pt x="40" y="276"/>
                  </a:lnTo>
                  <a:lnTo>
                    <a:pt x="40" y="274"/>
                  </a:lnTo>
                  <a:lnTo>
                    <a:pt x="40" y="274"/>
                  </a:lnTo>
                  <a:lnTo>
                    <a:pt x="40" y="274"/>
                  </a:lnTo>
                  <a:lnTo>
                    <a:pt x="42" y="272"/>
                  </a:lnTo>
                  <a:lnTo>
                    <a:pt x="42" y="272"/>
                  </a:lnTo>
                  <a:lnTo>
                    <a:pt x="44" y="272"/>
                  </a:lnTo>
                  <a:lnTo>
                    <a:pt x="46" y="272"/>
                  </a:lnTo>
                  <a:lnTo>
                    <a:pt x="46" y="270"/>
                  </a:lnTo>
                  <a:lnTo>
                    <a:pt x="48" y="270"/>
                  </a:lnTo>
                  <a:lnTo>
                    <a:pt x="52" y="270"/>
                  </a:lnTo>
                  <a:lnTo>
                    <a:pt x="56" y="270"/>
                  </a:lnTo>
                  <a:lnTo>
                    <a:pt x="60" y="270"/>
                  </a:lnTo>
                  <a:lnTo>
                    <a:pt x="62" y="270"/>
                  </a:lnTo>
                  <a:lnTo>
                    <a:pt x="64" y="270"/>
                  </a:lnTo>
                  <a:lnTo>
                    <a:pt x="64" y="270"/>
                  </a:lnTo>
                  <a:lnTo>
                    <a:pt x="66" y="268"/>
                  </a:lnTo>
                  <a:lnTo>
                    <a:pt x="66" y="268"/>
                  </a:lnTo>
                  <a:lnTo>
                    <a:pt x="66" y="266"/>
                  </a:lnTo>
                  <a:lnTo>
                    <a:pt x="68" y="264"/>
                  </a:lnTo>
                  <a:lnTo>
                    <a:pt x="70" y="262"/>
                  </a:lnTo>
                  <a:lnTo>
                    <a:pt x="70" y="260"/>
                  </a:lnTo>
                  <a:lnTo>
                    <a:pt x="70" y="260"/>
                  </a:lnTo>
                  <a:lnTo>
                    <a:pt x="72" y="260"/>
                  </a:lnTo>
                  <a:lnTo>
                    <a:pt x="74" y="258"/>
                  </a:lnTo>
                  <a:lnTo>
                    <a:pt x="76" y="258"/>
                  </a:lnTo>
                  <a:lnTo>
                    <a:pt x="78" y="256"/>
                  </a:lnTo>
                  <a:lnTo>
                    <a:pt x="80" y="256"/>
                  </a:lnTo>
                  <a:lnTo>
                    <a:pt x="82" y="256"/>
                  </a:lnTo>
                  <a:lnTo>
                    <a:pt x="82" y="256"/>
                  </a:lnTo>
                  <a:lnTo>
                    <a:pt x="82" y="254"/>
                  </a:lnTo>
                  <a:lnTo>
                    <a:pt x="82" y="252"/>
                  </a:lnTo>
                  <a:lnTo>
                    <a:pt x="84" y="250"/>
                  </a:lnTo>
                  <a:lnTo>
                    <a:pt x="84" y="248"/>
                  </a:lnTo>
                  <a:lnTo>
                    <a:pt x="86" y="246"/>
                  </a:lnTo>
                  <a:lnTo>
                    <a:pt x="86" y="244"/>
                  </a:lnTo>
                  <a:lnTo>
                    <a:pt x="86" y="240"/>
                  </a:lnTo>
                  <a:lnTo>
                    <a:pt x="86" y="238"/>
                  </a:lnTo>
                  <a:lnTo>
                    <a:pt x="86" y="234"/>
                  </a:lnTo>
                  <a:lnTo>
                    <a:pt x="86" y="232"/>
                  </a:lnTo>
                  <a:lnTo>
                    <a:pt x="86" y="228"/>
                  </a:lnTo>
                  <a:lnTo>
                    <a:pt x="86" y="226"/>
                  </a:lnTo>
                  <a:lnTo>
                    <a:pt x="86" y="224"/>
                  </a:lnTo>
                  <a:lnTo>
                    <a:pt x="86" y="220"/>
                  </a:lnTo>
                  <a:lnTo>
                    <a:pt x="84" y="218"/>
                  </a:lnTo>
                  <a:lnTo>
                    <a:pt x="84" y="216"/>
                  </a:lnTo>
                  <a:lnTo>
                    <a:pt x="84" y="214"/>
                  </a:lnTo>
                  <a:lnTo>
                    <a:pt x="82" y="214"/>
                  </a:lnTo>
                  <a:lnTo>
                    <a:pt x="82" y="214"/>
                  </a:lnTo>
                  <a:lnTo>
                    <a:pt x="80" y="212"/>
                  </a:lnTo>
                  <a:lnTo>
                    <a:pt x="80" y="212"/>
                  </a:lnTo>
                  <a:lnTo>
                    <a:pt x="78" y="212"/>
                  </a:lnTo>
                  <a:lnTo>
                    <a:pt x="76" y="212"/>
                  </a:lnTo>
                  <a:lnTo>
                    <a:pt x="74" y="212"/>
                  </a:lnTo>
                  <a:lnTo>
                    <a:pt x="74" y="210"/>
                  </a:lnTo>
                  <a:lnTo>
                    <a:pt x="72" y="210"/>
                  </a:lnTo>
                  <a:lnTo>
                    <a:pt x="72" y="210"/>
                  </a:lnTo>
                  <a:lnTo>
                    <a:pt x="72" y="210"/>
                  </a:lnTo>
                  <a:lnTo>
                    <a:pt x="72" y="208"/>
                  </a:lnTo>
                  <a:lnTo>
                    <a:pt x="72" y="208"/>
                  </a:lnTo>
                  <a:lnTo>
                    <a:pt x="72" y="206"/>
                  </a:lnTo>
                  <a:lnTo>
                    <a:pt x="72" y="206"/>
                  </a:lnTo>
                  <a:lnTo>
                    <a:pt x="74" y="204"/>
                  </a:lnTo>
                  <a:lnTo>
                    <a:pt x="74" y="202"/>
                  </a:lnTo>
                  <a:lnTo>
                    <a:pt x="74" y="202"/>
                  </a:lnTo>
                  <a:lnTo>
                    <a:pt x="76" y="200"/>
                  </a:lnTo>
                  <a:lnTo>
                    <a:pt x="76" y="200"/>
                  </a:lnTo>
                  <a:lnTo>
                    <a:pt x="78" y="198"/>
                  </a:lnTo>
                  <a:lnTo>
                    <a:pt x="80" y="198"/>
                  </a:lnTo>
                  <a:lnTo>
                    <a:pt x="82" y="198"/>
                  </a:lnTo>
                  <a:lnTo>
                    <a:pt x="84" y="198"/>
                  </a:lnTo>
                  <a:lnTo>
                    <a:pt x="88" y="196"/>
                  </a:lnTo>
                  <a:lnTo>
                    <a:pt x="94" y="196"/>
                  </a:lnTo>
                  <a:lnTo>
                    <a:pt x="98" y="196"/>
                  </a:lnTo>
                  <a:lnTo>
                    <a:pt x="102" y="196"/>
                  </a:lnTo>
                  <a:lnTo>
                    <a:pt x="106" y="196"/>
                  </a:lnTo>
                  <a:lnTo>
                    <a:pt x="108" y="192"/>
                  </a:lnTo>
                  <a:lnTo>
                    <a:pt x="110" y="190"/>
                  </a:lnTo>
                  <a:lnTo>
                    <a:pt x="110" y="190"/>
                  </a:lnTo>
                  <a:lnTo>
                    <a:pt x="110" y="188"/>
                  </a:lnTo>
                  <a:lnTo>
                    <a:pt x="112" y="186"/>
                  </a:lnTo>
                  <a:lnTo>
                    <a:pt x="112" y="186"/>
                  </a:lnTo>
                  <a:lnTo>
                    <a:pt x="112" y="184"/>
                  </a:lnTo>
                  <a:lnTo>
                    <a:pt x="112" y="180"/>
                  </a:lnTo>
                  <a:lnTo>
                    <a:pt x="112" y="178"/>
                  </a:lnTo>
                  <a:lnTo>
                    <a:pt x="110" y="174"/>
                  </a:lnTo>
                  <a:lnTo>
                    <a:pt x="110" y="172"/>
                  </a:lnTo>
                  <a:lnTo>
                    <a:pt x="112" y="170"/>
                  </a:lnTo>
                  <a:lnTo>
                    <a:pt x="112" y="170"/>
                  </a:lnTo>
                  <a:lnTo>
                    <a:pt x="112" y="168"/>
                  </a:lnTo>
                  <a:lnTo>
                    <a:pt x="112" y="168"/>
                  </a:lnTo>
                  <a:lnTo>
                    <a:pt x="112" y="168"/>
                  </a:lnTo>
                  <a:lnTo>
                    <a:pt x="114" y="166"/>
                  </a:lnTo>
                  <a:lnTo>
                    <a:pt x="114" y="166"/>
                  </a:lnTo>
                  <a:lnTo>
                    <a:pt x="116" y="164"/>
                  </a:lnTo>
                  <a:lnTo>
                    <a:pt x="118" y="162"/>
                  </a:lnTo>
                  <a:lnTo>
                    <a:pt x="122" y="162"/>
                  </a:lnTo>
                  <a:lnTo>
                    <a:pt x="124" y="162"/>
                  </a:lnTo>
                  <a:lnTo>
                    <a:pt x="126" y="160"/>
                  </a:lnTo>
                  <a:lnTo>
                    <a:pt x="128" y="160"/>
                  </a:lnTo>
                  <a:lnTo>
                    <a:pt x="128" y="160"/>
                  </a:lnTo>
                  <a:lnTo>
                    <a:pt x="130" y="160"/>
                  </a:lnTo>
                  <a:lnTo>
                    <a:pt x="132" y="162"/>
                  </a:lnTo>
                  <a:lnTo>
                    <a:pt x="134" y="162"/>
                  </a:lnTo>
                  <a:lnTo>
                    <a:pt x="136" y="164"/>
                  </a:lnTo>
                  <a:lnTo>
                    <a:pt x="138" y="164"/>
                  </a:lnTo>
                  <a:lnTo>
                    <a:pt x="142" y="166"/>
                  </a:lnTo>
                  <a:lnTo>
                    <a:pt x="142" y="166"/>
                  </a:lnTo>
                  <a:lnTo>
                    <a:pt x="144" y="166"/>
                  </a:lnTo>
                  <a:lnTo>
                    <a:pt x="144" y="166"/>
                  </a:lnTo>
                  <a:lnTo>
                    <a:pt x="144" y="166"/>
                  </a:lnTo>
                  <a:lnTo>
                    <a:pt x="146" y="164"/>
                  </a:lnTo>
                  <a:lnTo>
                    <a:pt x="146" y="164"/>
                  </a:lnTo>
                  <a:lnTo>
                    <a:pt x="146" y="164"/>
                  </a:lnTo>
                  <a:lnTo>
                    <a:pt x="146" y="162"/>
                  </a:lnTo>
                  <a:lnTo>
                    <a:pt x="148" y="162"/>
                  </a:lnTo>
                  <a:lnTo>
                    <a:pt x="148" y="160"/>
                  </a:lnTo>
                  <a:lnTo>
                    <a:pt x="148" y="158"/>
                  </a:lnTo>
                  <a:lnTo>
                    <a:pt x="148" y="156"/>
                  </a:lnTo>
                  <a:lnTo>
                    <a:pt x="150" y="150"/>
                  </a:lnTo>
                  <a:lnTo>
                    <a:pt x="150" y="146"/>
                  </a:lnTo>
                  <a:lnTo>
                    <a:pt x="150" y="140"/>
                  </a:lnTo>
                  <a:lnTo>
                    <a:pt x="150" y="138"/>
                  </a:lnTo>
                  <a:lnTo>
                    <a:pt x="150" y="136"/>
                  </a:lnTo>
                  <a:lnTo>
                    <a:pt x="150" y="134"/>
                  </a:lnTo>
                  <a:lnTo>
                    <a:pt x="152" y="132"/>
                  </a:lnTo>
                  <a:lnTo>
                    <a:pt x="152" y="132"/>
                  </a:lnTo>
                  <a:lnTo>
                    <a:pt x="152" y="130"/>
                  </a:lnTo>
                  <a:lnTo>
                    <a:pt x="154" y="128"/>
                  </a:lnTo>
                  <a:lnTo>
                    <a:pt x="156" y="126"/>
                  </a:lnTo>
                  <a:lnTo>
                    <a:pt x="158" y="126"/>
                  </a:lnTo>
                  <a:lnTo>
                    <a:pt x="158" y="126"/>
                  </a:lnTo>
                  <a:lnTo>
                    <a:pt x="160" y="124"/>
                  </a:lnTo>
                  <a:lnTo>
                    <a:pt x="162" y="124"/>
                  </a:lnTo>
                  <a:lnTo>
                    <a:pt x="164" y="124"/>
                  </a:lnTo>
                  <a:lnTo>
                    <a:pt x="166" y="124"/>
                  </a:lnTo>
                  <a:lnTo>
                    <a:pt x="168" y="124"/>
                  </a:lnTo>
                  <a:lnTo>
                    <a:pt x="170" y="124"/>
                  </a:lnTo>
                  <a:lnTo>
                    <a:pt x="170" y="122"/>
                  </a:lnTo>
                  <a:lnTo>
                    <a:pt x="170" y="122"/>
                  </a:lnTo>
                  <a:lnTo>
                    <a:pt x="170" y="122"/>
                  </a:lnTo>
                  <a:lnTo>
                    <a:pt x="170" y="122"/>
                  </a:lnTo>
                  <a:lnTo>
                    <a:pt x="172" y="120"/>
                  </a:lnTo>
                  <a:lnTo>
                    <a:pt x="172" y="118"/>
                  </a:lnTo>
                  <a:lnTo>
                    <a:pt x="172" y="118"/>
                  </a:lnTo>
                  <a:lnTo>
                    <a:pt x="172" y="114"/>
                  </a:lnTo>
                  <a:lnTo>
                    <a:pt x="174" y="112"/>
                  </a:lnTo>
                  <a:lnTo>
                    <a:pt x="174" y="112"/>
                  </a:lnTo>
                  <a:lnTo>
                    <a:pt x="174" y="110"/>
                  </a:lnTo>
                  <a:lnTo>
                    <a:pt x="176" y="110"/>
                  </a:lnTo>
                  <a:lnTo>
                    <a:pt x="178" y="108"/>
                  </a:lnTo>
                  <a:lnTo>
                    <a:pt x="182" y="106"/>
                  </a:lnTo>
                  <a:lnTo>
                    <a:pt x="182" y="104"/>
                  </a:lnTo>
                  <a:lnTo>
                    <a:pt x="186" y="110"/>
                  </a:lnTo>
                  <a:lnTo>
                    <a:pt x="188" y="114"/>
                  </a:lnTo>
                  <a:lnTo>
                    <a:pt x="190" y="114"/>
                  </a:lnTo>
                  <a:lnTo>
                    <a:pt x="190" y="116"/>
                  </a:lnTo>
                  <a:lnTo>
                    <a:pt x="192" y="116"/>
                  </a:lnTo>
                  <a:lnTo>
                    <a:pt x="192" y="118"/>
                  </a:lnTo>
                  <a:lnTo>
                    <a:pt x="194" y="118"/>
                  </a:lnTo>
                  <a:lnTo>
                    <a:pt x="198" y="120"/>
                  </a:lnTo>
                  <a:lnTo>
                    <a:pt x="202" y="122"/>
                  </a:lnTo>
                  <a:lnTo>
                    <a:pt x="204" y="122"/>
                  </a:lnTo>
                  <a:lnTo>
                    <a:pt x="208" y="124"/>
                  </a:lnTo>
                  <a:lnTo>
                    <a:pt x="208" y="124"/>
                  </a:lnTo>
                  <a:lnTo>
                    <a:pt x="210" y="126"/>
                  </a:lnTo>
                  <a:lnTo>
                    <a:pt x="210" y="126"/>
                  </a:lnTo>
                  <a:lnTo>
                    <a:pt x="212" y="128"/>
                  </a:lnTo>
                  <a:lnTo>
                    <a:pt x="212" y="128"/>
                  </a:lnTo>
                  <a:lnTo>
                    <a:pt x="212" y="128"/>
                  </a:lnTo>
                  <a:lnTo>
                    <a:pt x="214" y="130"/>
                  </a:lnTo>
                  <a:lnTo>
                    <a:pt x="214" y="132"/>
                  </a:lnTo>
                  <a:lnTo>
                    <a:pt x="214" y="134"/>
                  </a:lnTo>
                  <a:lnTo>
                    <a:pt x="216" y="140"/>
                  </a:lnTo>
                  <a:lnTo>
                    <a:pt x="216" y="142"/>
                  </a:lnTo>
                  <a:lnTo>
                    <a:pt x="216" y="144"/>
                  </a:lnTo>
                  <a:lnTo>
                    <a:pt x="218" y="146"/>
                  </a:lnTo>
                  <a:lnTo>
                    <a:pt x="218" y="150"/>
                  </a:lnTo>
                  <a:lnTo>
                    <a:pt x="220" y="152"/>
                  </a:lnTo>
                  <a:lnTo>
                    <a:pt x="220" y="156"/>
                  </a:lnTo>
                  <a:lnTo>
                    <a:pt x="222" y="160"/>
                  </a:lnTo>
                  <a:lnTo>
                    <a:pt x="224" y="162"/>
                  </a:lnTo>
                  <a:lnTo>
                    <a:pt x="224" y="164"/>
                  </a:lnTo>
                  <a:lnTo>
                    <a:pt x="224" y="166"/>
                  </a:lnTo>
                  <a:lnTo>
                    <a:pt x="226" y="166"/>
                  </a:lnTo>
                  <a:lnTo>
                    <a:pt x="226" y="168"/>
                  </a:lnTo>
                  <a:lnTo>
                    <a:pt x="228" y="168"/>
                  </a:lnTo>
                  <a:lnTo>
                    <a:pt x="230" y="170"/>
                  </a:lnTo>
                  <a:lnTo>
                    <a:pt x="232" y="170"/>
                  </a:lnTo>
                  <a:lnTo>
                    <a:pt x="234" y="170"/>
                  </a:lnTo>
                  <a:lnTo>
                    <a:pt x="236" y="170"/>
                  </a:lnTo>
                  <a:lnTo>
                    <a:pt x="238" y="172"/>
                  </a:lnTo>
                  <a:lnTo>
                    <a:pt x="242" y="172"/>
                  </a:lnTo>
                  <a:lnTo>
                    <a:pt x="252" y="172"/>
                  </a:lnTo>
                  <a:lnTo>
                    <a:pt x="256" y="174"/>
                  </a:lnTo>
                  <a:lnTo>
                    <a:pt x="260" y="174"/>
                  </a:lnTo>
                  <a:lnTo>
                    <a:pt x="268" y="176"/>
                  </a:lnTo>
                  <a:lnTo>
                    <a:pt x="272" y="176"/>
                  </a:lnTo>
                  <a:lnTo>
                    <a:pt x="274" y="178"/>
                  </a:lnTo>
                  <a:lnTo>
                    <a:pt x="278" y="180"/>
                  </a:lnTo>
                  <a:lnTo>
                    <a:pt x="284" y="182"/>
                  </a:lnTo>
                  <a:lnTo>
                    <a:pt x="286" y="182"/>
                  </a:lnTo>
                  <a:lnTo>
                    <a:pt x="288" y="184"/>
                  </a:lnTo>
                  <a:lnTo>
                    <a:pt x="290" y="184"/>
                  </a:lnTo>
                  <a:lnTo>
                    <a:pt x="290" y="186"/>
                  </a:lnTo>
                  <a:lnTo>
                    <a:pt x="292" y="186"/>
                  </a:lnTo>
                  <a:lnTo>
                    <a:pt x="292" y="188"/>
                  </a:lnTo>
                  <a:lnTo>
                    <a:pt x="294" y="190"/>
                  </a:lnTo>
                  <a:lnTo>
                    <a:pt x="294" y="192"/>
                  </a:lnTo>
                  <a:lnTo>
                    <a:pt x="296" y="194"/>
                  </a:lnTo>
                  <a:lnTo>
                    <a:pt x="298" y="200"/>
                  </a:lnTo>
                  <a:lnTo>
                    <a:pt x="300" y="202"/>
                  </a:lnTo>
                  <a:lnTo>
                    <a:pt x="300" y="204"/>
                  </a:lnTo>
                  <a:lnTo>
                    <a:pt x="302" y="206"/>
                  </a:lnTo>
                  <a:lnTo>
                    <a:pt x="306" y="210"/>
                  </a:lnTo>
                  <a:lnTo>
                    <a:pt x="306" y="210"/>
                  </a:lnTo>
                  <a:lnTo>
                    <a:pt x="308" y="212"/>
                  </a:lnTo>
                  <a:lnTo>
                    <a:pt x="310" y="214"/>
                  </a:lnTo>
                  <a:lnTo>
                    <a:pt x="312" y="214"/>
                  </a:lnTo>
                  <a:lnTo>
                    <a:pt x="312" y="214"/>
                  </a:lnTo>
                  <a:lnTo>
                    <a:pt x="314" y="216"/>
                  </a:lnTo>
                  <a:lnTo>
                    <a:pt x="316" y="216"/>
                  </a:lnTo>
                  <a:lnTo>
                    <a:pt x="318" y="216"/>
                  </a:lnTo>
                  <a:lnTo>
                    <a:pt x="324" y="218"/>
                  </a:lnTo>
                  <a:lnTo>
                    <a:pt x="328" y="218"/>
                  </a:lnTo>
                  <a:lnTo>
                    <a:pt x="334" y="218"/>
                  </a:lnTo>
                  <a:lnTo>
                    <a:pt x="340" y="218"/>
                  </a:lnTo>
                  <a:lnTo>
                    <a:pt x="344" y="218"/>
                  </a:lnTo>
                  <a:lnTo>
                    <a:pt x="350" y="218"/>
                  </a:lnTo>
                  <a:lnTo>
                    <a:pt x="362" y="218"/>
                  </a:lnTo>
                  <a:lnTo>
                    <a:pt x="374" y="218"/>
                  </a:lnTo>
                  <a:lnTo>
                    <a:pt x="378" y="220"/>
                  </a:lnTo>
                  <a:lnTo>
                    <a:pt x="384" y="220"/>
                  </a:lnTo>
                  <a:lnTo>
                    <a:pt x="388" y="220"/>
                  </a:lnTo>
                  <a:lnTo>
                    <a:pt x="392" y="220"/>
                  </a:lnTo>
                  <a:lnTo>
                    <a:pt x="396" y="222"/>
                  </a:lnTo>
                  <a:lnTo>
                    <a:pt x="400" y="222"/>
                  </a:lnTo>
                  <a:lnTo>
                    <a:pt x="406" y="224"/>
                  </a:lnTo>
                  <a:lnTo>
                    <a:pt x="410" y="226"/>
                  </a:lnTo>
                  <a:lnTo>
                    <a:pt x="412" y="226"/>
                  </a:lnTo>
                  <a:lnTo>
                    <a:pt x="414" y="228"/>
                  </a:lnTo>
                  <a:lnTo>
                    <a:pt x="420" y="232"/>
                  </a:lnTo>
                  <a:lnTo>
                    <a:pt x="422" y="234"/>
                  </a:lnTo>
                  <a:lnTo>
                    <a:pt x="426" y="234"/>
                  </a:lnTo>
                  <a:lnTo>
                    <a:pt x="428" y="236"/>
                  </a:lnTo>
                  <a:lnTo>
                    <a:pt x="428" y="236"/>
                  </a:lnTo>
                  <a:lnTo>
                    <a:pt x="430" y="236"/>
                  </a:lnTo>
                  <a:lnTo>
                    <a:pt x="430" y="236"/>
                  </a:lnTo>
                  <a:lnTo>
                    <a:pt x="432" y="236"/>
                  </a:lnTo>
                  <a:lnTo>
                    <a:pt x="432" y="236"/>
                  </a:lnTo>
                  <a:lnTo>
                    <a:pt x="436" y="236"/>
                  </a:lnTo>
                  <a:lnTo>
                    <a:pt x="438" y="236"/>
                  </a:lnTo>
                  <a:lnTo>
                    <a:pt x="442" y="234"/>
                  </a:lnTo>
                  <a:lnTo>
                    <a:pt x="444" y="234"/>
                  </a:lnTo>
                  <a:lnTo>
                    <a:pt x="448" y="232"/>
                  </a:lnTo>
                  <a:lnTo>
                    <a:pt x="450" y="232"/>
                  </a:lnTo>
                  <a:lnTo>
                    <a:pt x="452" y="230"/>
                  </a:lnTo>
                  <a:lnTo>
                    <a:pt x="454" y="230"/>
                  </a:lnTo>
                  <a:lnTo>
                    <a:pt x="454" y="228"/>
                  </a:lnTo>
                  <a:lnTo>
                    <a:pt x="458" y="226"/>
                  </a:lnTo>
                  <a:lnTo>
                    <a:pt x="460" y="224"/>
                  </a:lnTo>
                  <a:lnTo>
                    <a:pt x="460" y="222"/>
                  </a:lnTo>
                  <a:lnTo>
                    <a:pt x="462" y="222"/>
                  </a:lnTo>
                  <a:lnTo>
                    <a:pt x="462" y="222"/>
                  </a:lnTo>
                  <a:lnTo>
                    <a:pt x="464" y="222"/>
                  </a:lnTo>
                  <a:lnTo>
                    <a:pt x="464" y="222"/>
                  </a:lnTo>
                  <a:lnTo>
                    <a:pt x="466" y="222"/>
                  </a:lnTo>
                  <a:lnTo>
                    <a:pt x="468" y="222"/>
                  </a:lnTo>
                  <a:lnTo>
                    <a:pt x="470" y="222"/>
                  </a:lnTo>
                  <a:lnTo>
                    <a:pt x="474" y="222"/>
                  </a:lnTo>
                  <a:lnTo>
                    <a:pt x="478" y="224"/>
                  </a:lnTo>
                  <a:lnTo>
                    <a:pt x="482" y="224"/>
                  </a:lnTo>
                  <a:lnTo>
                    <a:pt x="486" y="226"/>
                  </a:lnTo>
                  <a:lnTo>
                    <a:pt x="488" y="226"/>
                  </a:lnTo>
                  <a:lnTo>
                    <a:pt x="490" y="226"/>
                  </a:lnTo>
                  <a:lnTo>
                    <a:pt x="490" y="226"/>
                  </a:lnTo>
                  <a:lnTo>
                    <a:pt x="492" y="226"/>
                  </a:lnTo>
                  <a:lnTo>
                    <a:pt x="494" y="224"/>
                  </a:lnTo>
                  <a:lnTo>
                    <a:pt x="496" y="224"/>
                  </a:lnTo>
                  <a:lnTo>
                    <a:pt x="496" y="224"/>
                  </a:lnTo>
                  <a:lnTo>
                    <a:pt x="498" y="222"/>
                  </a:lnTo>
                  <a:lnTo>
                    <a:pt x="502" y="220"/>
                  </a:lnTo>
                  <a:lnTo>
                    <a:pt x="504" y="218"/>
                  </a:lnTo>
                  <a:lnTo>
                    <a:pt x="508" y="214"/>
                  </a:lnTo>
                  <a:lnTo>
                    <a:pt x="510" y="212"/>
                  </a:lnTo>
                  <a:lnTo>
                    <a:pt x="514" y="208"/>
                  </a:lnTo>
                  <a:lnTo>
                    <a:pt x="514" y="208"/>
                  </a:lnTo>
                  <a:lnTo>
                    <a:pt x="516" y="206"/>
                  </a:lnTo>
                  <a:lnTo>
                    <a:pt x="516" y="204"/>
                  </a:lnTo>
                  <a:lnTo>
                    <a:pt x="516" y="202"/>
                  </a:lnTo>
                  <a:lnTo>
                    <a:pt x="516" y="200"/>
                  </a:lnTo>
                  <a:lnTo>
                    <a:pt x="518" y="198"/>
                  </a:lnTo>
                  <a:lnTo>
                    <a:pt x="518" y="192"/>
                  </a:lnTo>
                  <a:lnTo>
                    <a:pt x="518" y="188"/>
                  </a:lnTo>
                  <a:lnTo>
                    <a:pt x="518" y="186"/>
                  </a:lnTo>
                  <a:lnTo>
                    <a:pt x="516" y="184"/>
                  </a:lnTo>
                  <a:lnTo>
                    <a:pt x="516" y="180"/>
                  </a:lnTo>
                  <a:lnTo>
                    <a:pt x="516" y="178"/>
                  </a:lnTo>
                  <a:lnTo>
                    <a:pt x="516" y="176"/>
                  </a:lnTo>
                  <a:lnTo>
                    <a:pt x="516" y="174"/>
                  </a:lnTo>
                  <a:lnTo>
                    <a:pt x="516" y="174"/>
                  </a:lnTo>
                  <a:lnTo>
                    <a:pt x="516" y="174"/>
                  </a:lnTo>
                  <a:lnTo>
                    <a:pt x="516" y="172"/>
                  </a:lnTo>
                  <a:lnTo>
                    <a:pt x="518" y="172"/>
                  </a:lnTo>
                  <a:lnTo>
                    <a:pt x="518" y="172"/>
                  </a:lnTo>
                  <a:lnTo>
                    <a:pt x="520" y="172"/>
                  </a:lnTo>
                  <a:lnTo>
                    <a:pt x="520" y="172"/>
                  </a:lnTo>
                  <a:lnTo>
                    <a:pt x="522" y="172"/>
                  </a:lnTo>
                  <a:lnTo>
                    <a:pt x="524" y="174"/>
                  </a:lnTo>
                  <a:lnTo>
                    <a:pt x="526" y="174"/>
                  </a:lnTo>
                  <a:lnTo>
                    <a:pt x="528" y="176"/>
                  </a:lnTo>
                  <a:lnTo>
                    <a:pt x="532" y="178"/>
                  </a:lnTo>
                  <a:lnTo>
                    <a:pt x="532" y="178"/>
                  </a:lnTo>
                  <a:lnTo>
                    <a:pt x="534" y="178"/>
                  </a:lnTo>
                  <a:lnTo>
                    <a:pt x="536" y="178"/>
                  </a:lnTo>
                  <a:lnTo>
                    <a:pt x="536" y="178"/>
                  </a:lnTo>
                  <a:lnTo>
                    <a:pt x="538" y="178"/>
                  </a:lnTo>
                  <a:lnTo>
                    <a:pt x="538" y="178"/>
                  </a:lnTo>
                  <a:lnTo>
                    <a:pt x="540" y="178"/>
                  </a:lnTo>
                  <a:lnTo>
                    <a:pt x="540" y="176"/>
                  </a:lnTo>
                  <a:lnTo>
                    <a:pt x="542" y="174"/>
                  </a:lnTo>
                  <a:lnTo>
                    <a:pt x="544" y="172"/>
                  </a:lnTo>
                  <a:lnTo>
                    <a:pt x="548" y="168"/>
                  </a:lnTo>
                  <a:lnTo>
                    <a:pt x="548" y="166"/>
                  </a:lnTo>
                  <a:lnTo>
                    <a:pt x="550" y="164"/>
                  </a:lnTo>
                  <a:lnTo>
                    <a:pt x="554" y="162"/>
                  </a:lnTo>
                  <a:lnTo>
                    <a:pt x="556" y="160"/>
                  </a:lnTo>
                  <a:lnTo>
                    <a:pt x="560" y="156"/>
                  </a:lnTo>
                  <a:lnTo>
                    <a:pt x="562" y="154"/>
                  </a:lnTo>
                  <a:lnTo>
                    <a:pt x="568" y="152"/>
                  </a:lnTo>
                  <a:lnTo>
                    <a:pt x="574" y="148"/>
                  </a:lnTo>
                  <a:lnTo>
                    <a:pt x="580" y="144"/>
                  </a:lnTo>
                  <a:lnTo>
                    <a:pt x="584" y="142"/>
                  </a:lnTo>
                  <a:lnTo>
                    <a:pt x="586" y="142"/>
                  </a:lnTo>
                  <a:lnTo>
                    <a:pt x="588" y="142"/>
                  </a:lnTo>
                  <a:lnTo>
                    <a:pt x="590" y="140"/>
                  </a:lnTo>
                  <a:lnTo>
                    <a:pt x="594" y="140"/>
                  </a:lnTo>
                  <a:lnTo>
                    <a:pt x="598" y="138"/>
                  </a:lnTo>
                  <a:lnTo>
                    <a:pt x="602" y="136"/>
                  </a:lnTo>
                  <a:lnTo>
                    <a:pt x="604" y="136"/>
                  </a:lnTo>
                  <a:lnTo>
                    <a:pt x="606" y="134"/>
                  </a:lnTo>
                  <a:lnTo>
                    <a:pt x="608" y="134"/>
                  </a:lnTo>
                  <a:lnTo>
                    <a:pt x="608" y="134"/>
                  </a:lnTo>
                  <a:lnTo>
                    <a:pt x="608" y="132"/>
                  </a:lnTo>
                  <a:lnTo>
                    <a:pt x="610" y="130"/>
                  </a:lnTo>
                  <a:lnTo>
                    <a:pt x="610" y="130"/>
                  </a:lnTo>
                  <a:lnTo>
                    <a:pt x="610" y="128"/>
                  </a:lnTo>
                  <a:lnTo>
                    <a:pt x="610" y="128"/>
                  </a:lnTo>
                  <a:lnTo>
                    <a:pt x="608" y="126"/>
                  </a:lnTo>
                  <a:lnTo>
                    <a:pt x="608" y="126"/>
                  </a:lnTo>
                  <a:lnTo>
                    <a:pt x="608" y="124"/>
                  </a:lnTo>
                  <a:lnTo>
                    <a:pt x="606" y="122"/>
                  </a:lnTo>
                  <a:lnTo>
                    <a:pt x="604" y="120"/>
                  </a:lnTo>
                  <a:lnTo>
                    <a:pt x="602" y="118"/>
                  </a:lnTo>
                  <a:lnTo>
                    <a:pt x="600" y="116"/>
                  </a:lnTo>
                  <a:lnTo>
                    <a:pt x="598" y="116"/>
                  </a:lnTo>
                  <a:lnTo>
                    <a:pt x="596" y="116"/>
                  </a:lnTo>
                  <a:lnTo>
                    <a:pt x="596" y="116"/>
                  </a:lnTo>
                  <a:lnTo>
                    <a:pt x="594" y="114"/>
                  </a:lnTo>
                  <a:lnTo>
                    <a:pt x="592" y="114"/>
                  </a:lnTo>
                  <a:lnTo>
                    <a:pt x="590" y="116"/>
                  </a:lnTo>
                  <a:lnTo>
                    <a:pt x="586" y="116"/>
                  </a:lnTo>
                  <a:lnTo>
                    <a:pt x="584" y="116"/>
                  </a:lnTo>
                  <a:lnTo>
                    <a:pt x="580" y="118"/>
                  </a:lnTo>
                  <a:lnTo>
                    <a:pt x="574" y="118"/>
                  </a:lnTo>
                  <a:lnTo>
                    <a:pt x="574" y="118"/>
                  </a:lnTo>
                  <a:lnTo>
                    <a:pt x="572" y="120"/>
                  </a:lnTo>
                  <a:lnTo>
                    <a:pt x="568" y="120"/>
                  </a:lnTo>
                  <a:lnTo>
                    <a:pt x="568" y="122"/>
                  </a:lnTo>
                  <a:lnTo>
                    <a:pt x="566" y="122"/>
                  </a:lnTo>
                  <a:lnTo>
                    <a:pt x="564" y="122"/>
                  </a:lnTo>
                  <a:lnTo>
                    <a:pt x="564" y="122"/>
                  </a:lnTo>
                  <a:lnTo>
                    <a:pt x="562" y="122"/>
                  </a:lnTo>
                  <a:lnTo>
                    <a:pt x="562" y="122"/>
                  </a:lnTo>
                  <a:lnTo>
                    <a:pt x="562" y="120"/>
                  </a:lnTo>
                  <a:lnTo>
                    <a:pt x="562" y="120"/>
                  </a:lnTo>
                  <a:lnTo>
                    <a:pt x="560" y="118"/>
                  </a:lnTo>
                  <a:lnTo>
                    <a:pt x="560" y="118"/>
                  </a:lnTo>
                  <a:lnTo>
                    <a:pt x="560" y="116"/>
                  </a:lnTo>
                  <a:lnTo>
                    <a:pt x="558" y="112"/>
                  </a:lnTo>
                  <a:lnTo>
                    <a:pt x="558" y="108"/>
                  </a:lnTo>
                  <a:lnTo>
                    <a:pt x="558" y="104"/>
                  </a:lnTo>
                  <a:lnTo>
                    <a:pt x="558" y="100"/>
                  </a:lnTo>
                  <a:lnTo>
                    <a:pt x="558" y="96"/>
                  </a:lnTo>
                  <a:lnTo>
                    <a:pt x="558" y="90"/>
                  </a:lnTo>
                  <a:lnTo>
                    <a:pt x="558" y="88"/>
                  </a:lnTo>
                  <a:lnTo>
                    <a:pt x="558" y="84"/>
                  </a:lnTo>
                  <a:lnTo>
                    <a:pt x="558" y="82"/>
                  </a:lnTo>
                  <a:lnTo>
                    <a:pt x="558" y="80"/>
                  </a:lnTo>
                  <a:lnTo>
                    <a:pt x="560" y="76"/>
                  </a:lnTo>
                  <a:lnTo>
                    <a:pt x="562" y="72"/>
                  </a:lnTo>
                  <a:lnTo>
                    <a:pt x="562" y="74"/>
                  </a:lnTo>
                  <a:lnTo>
                    <a:pt x="566" y="76"/>
                  </a:lnTo>
                  <a:lnTo>
                    <a:pt x="568" y="78"/>
                  </a:lnTo>
                  <a:lnTo>
                    <a:pt x="570" y="80"/>
                  </a:lnTo>
                  <a:lnTo>
                    <a:pt x="572" y="82"/>
                  </a:lnTo>
                  <a:lnTo>
                    <a:pt x="572" y="82"/>
                  </a:lnTo>
                  <a:lnTo>
                    <a:pt x="572" y="84"/>
                  </a:lnTo>
                  <a:lnTo>
                    <a:pt x="574" y="84"/>
                  </a:lnTo>
                  <a:lnTo>
                    <a:pt x="578" y="84"/>
                  </a:lnTo>
                  <a:lnTo>
                    <a:pt x="580" y="84"/>
                  </a:lnTo>
                  <a:lnTo>
                    <a:pt x="582" y="84"/>
                  </a:lnTo>
                  <a:lnTo>
                    <a:pt x="586" y="84"/>
                  </a:lnTo>
                  <a:lnTo>
                    <a:pt x="588" y="84"/>
                  </a:lnTo>
                  <a:lnTo>
                    <a:pt x="590" y="84"/>
                  </a:lnTo>
                  <a:lnTo>
                    <a:pt x="590" y="84"/>
                  </a:lnTo>
                  <a:lnTo>
                    <a:pt x="590" y="84"/>
                  </a:lnTo>
                  <a:lnTo>
                    <a:pt x="592" y="84"/>
                  </a:lnTo>
                  <a:lnTo>
                    <a:pt x="592" y="82"/>
                  </a:lnTo>
                  <a:lnTo>
                    <a:pt x="594" y="80"/>
                  </a:lnTo>
                  <a:lnTo>
                    <a:pt x="594" y="80"/>
                  </a:lnTo>
                  <a:lnTo>
                    <a:pt x="594" y="78"/>
                  </a:lnTo>
                  <a:lnTo>
                    <a:pt x="594" y="76"/>
                  </a:lnTo>
                  <a:lnTo>
                    <a:pt x="594" y="74"/>
                  </a:lnTo>
                  <a:lnTo>
                    <a:pt x="594" y="70"/>
                  </a:lnTo>
                  <a:lnTo>
                    <a:pt x="594" y="66"/>
                  </a:lnTo>
                  <a:lnTo>
                    <a:pt x="594" y="62"/>
                  </a:lnTo>
                  <a:lnTo>
                    <a:pt x="594" y="60"/>
                  </a:lnTo>
                  <a:lnTo>
                    <a:pt x="594" y="58"/>
                  </a:lnTo>
                  <a:lnTo>
                    <a:pt x="596" y="56"/>
                  </a:lnTo>
                  <a:lnTo>
                    <a:pt x="596" y="56"/>
                  </a:lnTo>
                  <a:lnTo>
                    <a:pt x="596" y="54"/>
                  </a:lnTo>
                  <a:lnTo>
                    <a:pt x="596" y="54"/>
                  </a:lnTo>
                  <a:lnTo>
                    <a:pt x="598" y="52"/>
                  </a:lnTo>
                  <a:lnTo>
                    <a:pt x="600" y="52"/>
                  </a:lnTo>
                  <a:lnTo>
                    <a:pt x="602" y="50"/>
                  </a:lnTo>
                  <a:lnTo>
                    <a:pt x="604" y="50"/>
                  </a:lnTo>
                  <a:lnTo>
                    <a:pt x="604" y="48"/>
                  </a:lnTo>
                  <a:lnTo>
                    <a:pt x="606" y="48"/>
                  </a:lnTo>
                  <a:lnTo>
                    <a:pt x="606" y="46"/>
                  </a:lnTo>
                  <a:lnTo>
                    <a:pt x="606" y="46"/>
                  </a:lnTo>
                  <a:lnTo>
                    <a:pt x="606" y="46"/>
                  </a:lnTo>
                  <a:lnTo>
                    <a:pt x="608" y="44"/>
                  </a:lnTo>
                  <a:lnTo>
                    <a:pt x="606" y="42"/>
                  </a:lnTo>
                  <a:lnTo>
                    <a:pt x="606" y="42"/>
                  </a:lnTo>
                  <a:lnTo>
                    <a:pt x="606" y="40"/>
                  </a:lnTo>
                  <a:lnTo>
                    <a:pt x="606" y="38"/>
                  </a:lnTo>
                  <a:lnTo>
                    <a:pt x="604" y="36"/>
                  </a:lnTo>
                  <a:lnTo>
                    <a:pt x="602" y="32"/>
                  </a:lnTo>
                  <a:lnTo>
                    <a:pt x="600" y="30"/>
                  </a:lnTo>
                  <a:lnTo>
                    <a:pt x="598" y="26"/>
                  </a:lnTo>
                  <a:lnTo>
                    <a:pt x="598" y="24"/>
                  </a:lnTo>
                  <a:lnTo>
                    <a:pt x="598" y="22"/>
                  </a:lnTo>
                  <a:lnTo>
                    <a:pt x="596" y="22"/>
                  </a:lnTo>
                  <a:lnTo>
                    <a:pt x="596" y="20"/>
                  </a:lnTo>
                  <a:lnTo>
                    <a:pt x="598" y="18"/>
                  </a:lnTo>
                  <a:lnTo>
                    <a:pt x="598" y="16"/>
                  </a:lnTo>
                  <a:lnTo>
                    <a:pt x="598" y="14"/>
                  </a:lnTo>
                  <a:lnTo>
                    <a:pt x="600" y="12"/>
                  </a:lnTo>
                  <a:lnTo>
                    <a:pt x="600" y="10"/>
                  </a:lnTo>
                  <a:lnTo>
                    <a:pt x="602" y="8"/>
                  </a:lnTo>
                  <a:lnTo>
                    <a:pt x="604" y="6"/>
                  </a:lnTo>
                  <a:lnTo>
                    <a:pt x="604" y="6"/>
                  </a:lnTo>
                  <a:lnTo>
                    <a:pt x="604" y="4"/>
                  </a:lnTo>
                  <a:lnTo>
                    <a:pt x="606" y="4"/>
                  </a:lnTo>
                  <a:lnTo>
                    <a:pt x="608" y="4"/>
                  </a:lnTo>
                  <a:lnTo>
                    <a:pt x="610" y="2"/>
                  </a:lnTo>
                  <a:lnTo>
                    <a:pt x="614" y="2"/>
                  </a:lnTo>
                  <a:lnTo>
                    <a:pt x="618" y="0"/>
                  </a:lnTo>
                  <a:lnTo>
                    <a:pt x="622" y="0"/>
                  </a:lnTo>
                  <a:lnTo>
                    <a:pt x="626" y="0"/>
                  </a:lnTo>
                  <a:lnTo>
                    <a:pt x="630" y="0"/>
                  </a:lnTo>
                  <a:lnTo>
                    <a:pt x="634" y="0"/>
                  </a:lnTo>
                  <a:lnTo>
                    <a:pt x="640" y="0"/>
                  </a:lnTo>
                  <a:lnTo>
                    <a:pt x="644" y="2"/>
                  </a:lnTo>
                  <a:lnTo>
                    <a:pt x="648" y="2"/>
                  </a:lnTo>
                  <a:lnTo>
                    <a:pt x="652" y="2"/>
                  </a:lnTo>
                  <a:lnTo>
                    <a:pt x="656" y="4"/>
                  </a:lnTo>
                  <a:lnTo>
                    <a:pt x="660" y="4"/>
                  </a:lnTo>
                  <a:lnTo>
                    <a:pt x="664" y="6"/>
                  </a:lnTo>
                  <a:lnTo>
                    <a:pt x="666" y="6"/>
                  </a:lnTo>
                  <a:lnTo>
                    <a:pt x="668" y="6"/>
                  </a:lnTo>
                  <a:lnTo>
                    <a:pt x="668" y="8"/>
                  </a:lnTo>
                  <a:lnTo>
                    <a:pt x="670" y="10"/>
                  </a:lnTo>
                  <a:lnTo>
                    <a:pt x="672" y="12"/>
                  </a:lnTo>
                  <a:lnTo>
                    <a:pt x="674" y="14"/>
                  </a:lnTo>
                  <a:lnTo>
                    <a:pt x="678" y="18"/>
                  </a:lnTo>
                  <a:lnTo>
                    <a:pt x="680" y="20"/>
                  </a:lnTo>
                  <a:lnTo>
                    <a:pt x="682" y="22"/>
                  </a:lnTo>
                  <a:lnTo>
                    <a:pt x="684" y="26"/>
                  </a:lnTo>
                  <a:lnTo>
                    <a:pt x="688" y="28"/>
                  </a:lnTo>
                  <a:lnTo>
                    <a:pt x="692" y="32"/>
                  </a:lnTo>
                  <a:lnTo>
                    <a:pt x="696" y="36"/>
                  </a:lnTo>
                  <a:lnTo>
                    <a:pt x="698" y="38"/>
                  </a:lnTo>
                  <a:lnTo>
                    <a:pt x="700" y="42"/>
                  </a:lnTo>
                  <a:lnTo>
                    <a:pt x="704" y="44"/>
                  </a:lnTo>
                  <a:lnTo>
                    <a:pt x="704" y="46"/>
                  </a:lnTo>
                  <a:lnTo>
                    <a:pt x="706" y="48"/>
                  </a:lnTo>
                  <a:lnTo>
                    <a:pt x="706" y="50"/>
                  </a:lnTo>
                  <a:lnTo>
                    <a:pt x="706" y="52"/>
                  </a:lnTo>
                  <a:lnTo>
                    <a:pt x="708" y="56"/>
                  </a:lnTo>
                  <a:lnTo>
                    <a:pt x="708" y="62"/>
                  </a:lnTo>
                  <a:lnTo>
                    <a:pt x="708" y="64"/>
                  </a:lnTo>
                  <a:lnTo>
                    <a:pt x="708" y="66"/>
                  </a:lnTo>
                  <a:lnTo>
                    <a:pt x="710" y="68"/>
                  </a:lnTo>
                  <a:lnTo>
                    <a:pt x="710" y="68"/>
                  </a:lnTo>
                  <a:lnTo>
                    <a:pt x="712" y="70"/>
                  </a:lnTo>
                  <a:lnTo>
                    <a:pt x="714" y="74"/>
                  </a:lnTo>
                  <a:lnTo>
                    <a:pt x="716" y="74"/>
                  </a:lnTo>
                  <a:lnTo>
                    <a:pt x="718" y="76"/>
                  </a:lnTo>
                  <a:lnTo>
                    <a:pt x="718" y="78"/>
                  </a:lnTo>
                  <a:lnTo>
                    <a:pt x="720" y="80"/>
                  </a:lnTo>
                  <a:lnTo>
                    <a:pt x="722" y="80"/>
                  </a:lnTo>
                  <a:lnTo>
                    <a:pt x="722" y="80"/>
                  </a:lnTo>
                  <a:lnTo>
                    <a:pt x="724" y="80"/>
                  </a:lnTo>
                  <a:lnTo>
                    <a:pt x="726" y="82"/>
                  </a:lnTo>
                  <a:lnTo>
                    <a:pt x="730" y="82"/>
                  </a:lnTo>
                  <a:lnTo>
                    <a:pt x="732" y="82"/>
                  </a:lnTo>
                  <a:lnTo>
                    <a:pt x="736" y="82"/>
                  </a:lnTo>
                  <a:lnTo>
                    <a:pt x="740" y="82"/>
                  </a:lnTo>
                  <a:lnTo>
                    <a:pt x="742" y="84"/>
                  </a:lnTo>
                  <a:lnTo>
                    <a:pt x="744" y="84"/>
                  </a:lnTo>
                  <a:lnTo>
                    <a:pt x="746" y="84"/>
                  </a:lnTo>
                  <a:lnTo>
                    <a:pt x="746" y="86"/>
                  </a:lnTo>
                  <a:lnTo>
                    <a:pt x="748" y="86"/>
                  </a:lnTo>
                  <a:lnTo>
                    <a:pt x="752" y="90"/>
                  </a:lnTo>
                  <a:lnTo>
                    <a:pt x="754" y="92"/>
                  </a:lnTo>
                  <a:lnTo>
                    <a:pt x="756" y="94"/>
                  </a:lnTo>
                  <a:lnTo>
                    <a:pt x="756" y="94"/>
                  </a:lnTo>
                  <a:lnTo>
                    <a:pt x="760" y="96"/>
                  </a:lnTo>
                  <a:lnTo>
                    <a:pt x="764" y="98"/>
                  </a:lnTo>
                  <a:lnTo>
                    <a:pt x="766" y="102"/>
                  </a:lnTo>
                  <a:lnTo>
                    <a:pt x="768" y="102"/>
                  </a:lnTo>
                  <a:lnTo>
                    <a:pt x="770" y="104"/>
                  </a:lnTo>
                  <a:lnTo>
                    <a:pt x="770" y="104"/>
                  </a:lnTo>
                  <a:lnTo>
                    <a:pt x="770" y="106"/>
                  </a:lnTo>
                  <a:lnTo>
                    <a:pt x="772" y="108"/>
                  </a:lnTo>
                  <a:lnTo>
                    <a:pt x="772" y="110"/>
                  </a:lnTo>
                  <a:lnTo>
                    <a:pt x="772" y="110"/>
                  </a:lnTo>
                  <a:lnTo>
                    <a:pt x="774" y="112"/>
                  </a:lnTo>
                  <a:lnTo>
                    <a:pt x="774" y="112"/>
                  </a:lnTo>
                  <a:lnTo>
                    <a:pt x="774" y="112"/>
                  </a:lnTo>
                  <a:lnTo>
                    <a:pt x="776" y="112"/>
                  </a:lnTo>
                  <a:lnTo>
                    <a:pt x="778" y="114"/>
                  </a:lnTo>
                  <a:lnTo>
                    <a:pt x="780" y="114"/>
                  </a:lnTo>
                  <a:lnTo>
                    <a:pt x="782" y="114"/>
                  </a:lnTo>
                  <a:lnTo>
                    <a:pt x="786" y="114"/>
                  </a:lnTo>
                  <a:lnTo>
                    <a:pt x="790" y="114"/>
                  </a:lnTo>
                  <a:lnTo>
                    <a:pt x="790" y="114"/>
                  </a:lnTo>
                  <a:lnTo>
                    <a:pt x="792" y="112"/>
                  </a:lnTo>
                  <a:lnTo>
                    <a:pt x="796" y="112"/>
                  </a:lnTo>
                  <a:lnTo>
                    <a:pt x="802" y="110"/>
                  </a:lnTo>
                  <a:lnTo>
                    <a:pt x="806" y="108"/>
                  </a:lnTo>
                  <a:lnTo>
                    <a:pt x="808" y="108"/>
                  </a:lnTo>
                  <a:lnTo>
                    <a:pt x="808" y="108"/>
                  </a:lnTo>
                  <a:lnTo>
                    <a:pt x="810" y="108"/>
                  </a:lnTo>
                  <a:lnTo>
                    <a:pt x="812" y="108"/>
                  </a:lnTo>
                  <a:lnTo>
                    <a:pt x="814" y="108"/>
                  </a:lnTo>
                  <a:lnTo>
                    <a:pt x="814" y="108"/>
                  </a:lnTo>
                  <a:lnTo>
                    <a:pt x="816" y="108"/>
                  </a:lnTo>
                  <a:lnTo>
                    <a:pt x="816" y="110"/>
                  </a:lnTo>
                  <a:lnTo>
                    <a:pt x="816" y="110"/>
                  </a:lnTo>
                  <a:lnTo>
                    <a:pt x="818" y="112"/>
                  </a:lnTo>
                  <a:lnTo>
                    <a:pt x="818" y="114"/>
                  </a:lnTo>
                  <a:lnTo>
                    <a:pt x="820" y="116"/>
                  </a:lnTo>
                  <a:lnTo>
                    <a:pt x="820" y="118"/>
                  </a:lnTo>
                  <a:lnTo>
                    <a:pt x="822" y="122"/>
                  </a:lnTo>
                  <a:lnTo>
                    <a:pt x="822" y="124"/>
                  </a:lnTo>
                  <a:lnTo>
                    <a:pt x="822" y="126"/>
                  </a:lnTo>
                  <a:lnTo>
                    <a:pt x="822" y="128"/>
                  </a:lnTo>
                  <a:lnTo>
                    <a:pt x="822" y="128"/>
                  </a:lnTo>
                  <a:lnTo>
                    <a:pt x="822" y="128"/>
                  </a:lnTo>
                  <a:lnTo>
                    <a:pt x="822" y="130"/>
                  </a:lnTo>
                  <a:lnTo>
                    <a:pt x="820" y="130"/>
                  </a:lnTo>
                  <a:lnTo>
                    <a:pt x="818" y="132"/>
                  </a:lnTo>
                  <a:lnTo>
                    <a:pt x="818" y="132"/>
                  </a:lnTo>
                  <a:lnTo>
                    <a:pt x="816" y="134"/>
                  </a:lnTo>
                  <a:lnTo>
                    <a:pt x="814" y="134"/>
                  </a:lnTo>
                  <a:lnTo>
                    <a:pt x="812" y="134"/>
                  </a:lnTo>
                  <a:lnTo>
                    <a:pt x="812" y="136"/>
                  </a:lnTo>
                  <a:lnTo>
                    <a:pt x="812" y="136"/>
                  </a:lnTo>
                  <a:lnTo>
                    <a:pt x="812" y="136"/>
                  </a:lnTo>
                  <a:lnTo>
                    <a:pt x="812" y="138"/>
                  </a:lnTo>
                  <a:lnTo>
                    <a:pt x="812" y="140"/>
                  </a:lnTo>
                  <a:lnTo>
                    <a:pt x="812" y="142"/>
                  </a:lnTo>
                  <a:lnTo>
                    <a:pt x="812" y="144"/>
                  </a:lnTo>
                  <a:lnTo>
                    <a:pt x="812" y="146"/>
                  </a:lnTo>
                  <a:lnTo>
                    <a:pt x="812" y="150"/>
                  </a:lnTo>
                  <a:lnTo>
                    <a:pt x="812" y="156"/>
                  </a:lnTo>
                  <a:lnTo>
                    <a:pt x="814" y="160"/>
                  </a:lnTo>
                  <a:lnTo>
                    <a:pt x="814" y="164"/>
                  </a:lnTo>
                  <a:lnTo>
                    <a:pt x="814" y="166"/>
                  </a:lnTo>
                  <a:lnTo>
                    <a:pt x="814" y="168"/>
                  </a:lnTo>
                  <a:lnTo>
                    <a:pt x="812" y="170"/>
                  </a:lnTo>
                  <a:lnTo>
                    <a:pt x="812" y="170"/>
                  </a:lnTo>
                  <a:lnTo>
                    <a:pt x="812" y="172"/>
                  </a:lnTo>
                  <a:lnTo>
                    <a:pt x="812" y="172"/>
                  </a:lnTo>
                  <a:lnTo>
                    <a:pt x="810" y="172"/>
                  </a:lnTo>
                  <a:lnTo>
                    <a:pt x="810" y="172"/>
                  </a:lnTo>
                  <a:lnTo>
                    <a:pt x="810" y="172"/>
                  </a:lnTo>
                  <a:lnTo>
                    <a:pt x="808" y="172"/>
                  </a:lnTo>
                  <a:lnTo>
                    <a:pt x="808" y="172"/>
                  </a:lnTo>
                  <a:lnTo>
                    <a:pt x="806" y="172"/>
                  </a:lnTo>
                  <a:lnTo>
                    <a:pt x="804" y="172"/>
                  </a:lnTo>
                  <a:lnTo>
                    <a:pt x="802" y="170"/>
                  </a:lnTo>
                  <a:lnTo>
                    <a:pt x="800" y="170"/>
                  </a:lnTo>
                  <a:lnTo>
                    <a:pt x="800" y="170"/>
                  </a:lnTo>
                  <a:lnTo>
                    <a:pt x="798" y="170"/>
                  </a:lnTo>
                  <a:lnTo>
                    <a:pt x="798" y="170"/>
                  </a:lnTo>
                  <a:lnTo>
                    <a:pt x="796" y="170"/>
                  </a:lnTo>
                  <a:lnTo>
                    <a:pt x="796" y="170"/>
                  </a:lnTo>
                  <a:lnTo>
                    <a:pt x="796" y="170"/>
                  </a:lnTo>
                  <a:lnTo>
                    <a:pt x="794" y="172"/>
                  </a:lnTo>
                  <a:lnTo>
                    <a:pt x="794" y="172"/>
                  </a:lnTo>
                  <a:lnTo>
                    <a:pt x="794" y="174"/>
                  </a:lnTo>
                  <a:lnTo>
                    <a:pt x="792" y="176"/>
                  </a:lnTo>
                  <a:lnTo>
                    <a:pt x="792" y="178"/>
                  </a:lnTo>
                  <a:lnTo>
                    <a:pt x="790" y="182"/>
                  </a:lnTo>
                  <a:lnTo>
                    <a:pt x="790" y="184"/>
                  </a:lnTo>
                  <a:lnTo>
                    <a:pt x="790" y="184"/>
                  </a:lnTo>
                  <a:lnTo>
                    <a:pt x="790" y="186"/>
                  </a:lnTo>
                  <a:lnTo>
                    <a:pt x="788" y="188"/>
                  </a:lnTo>
                  <a:lnTo>
                    <a:pt x="788" y="192"/>
                  </a:lnTo>
                  <a:lnTo>
                    <a:pt x="788" y="194"/>
                  </a:lnTo>
                  <a:lnTo>
                    <a:pt x="788" y="196"/>
                  </a:lnTo>
                  <a:lnTo>
                    <a:pt x="790" y="198"/>
                  </a:lnTo>
                  <a:lnTo>
                    <a:pt x="790" y="200"/>
                  </a:lnTo>
                  <a:lnTo>
                    <a:pt x="790" y="200"/>
                  </a:lnTo>
                  <a:lnTo>
                    <a:pt x="790" y="200"/>
                  </a:lnTo>
                  <a:lnTo>
                    <a:pt x="790" y="202"/>
                  </a:lnTo>
                  <a:lnTo>
                    <a:pt x="792" y="202"/>
                  </a:lnTo>
                  <a:lnTo>
                    <a:pt x="792" y="202"/>
                  </a:lnTo>
                  <a:lnTo>
                    <a:pt x="794" y="202"/>
                  </a:lnTo>
                  <a:lnTo>
                    <a:pt x="796" y="202"/>
                  </a:lnTo>
                  <a:lnTo>
                    <a:pt x="798" y="204"/>
                  </a:lnTo>
                  <a:lnTo>
                    <a:pt x="802" y="204"/>
                  </a:lnTo>
                  <a:lnTo>
                    <a:pt x="804" y="204"/>
                  </a:lnTo>
                  <a:lnTo>
                    <a:pt x="804" y="204"/>
                  </a:lnTo>
                  <a:lnTo>
                    <a:pt x="804" y="204"/>
                  </a:lnTo>
                  <a:lnTo>
                    <a:pt x="804" y="204"/>
                  </a:lnTo>
                  <a:lnTo>
                    <a:pt x="802" y="204"/>
                  </a:lnTo>
                  <a:lnTo>
                    <a:pt x="800" y="206"/>
                  </a:lnTo>
                  <a:lnTo>
                    <a:pt x="798" y="208"/>
                  </a:lnTo>
                  <a:lnTo>
                    <a:pt x="796" y="210"/>
                  </a:lnTo>
                  <a:lnTo>
                    <a:pt x="792" y="212"/>
                  </a:lnTo>
                  <a:lnTo>
                    <a:pt x="790" y="214"/>
                  </a:lnTo>
                  <a:lnTo>
                    <a:pt x="790" y="216"/>
                  </a:lnTo>
                  <a:lnTo>
                    <a:pt x="788" y="216"/>
                  </a:lnTo>
                  <a:lnTo>
                    <a:pt x="786" y="216"/>
                  </a:lnTo>
                  <a:lnTo>
                    <a:pt x="782" y="218"/>
                  </a:lnTo>
                  <a:lnTo>
                    <a:pt x="778" y="218"/>
                  </a:lnTo>
                  <a:lnTo>
                    <a:pt x="776" y="220"/>
                  </a:lnTo>
                  <a:lnTo>
                    <a:pt x="776" y="220"/>
                  </a:lnTo>
                  <a:lnTo>
                    <a:pt x="774" y="220"/>
                  </a:lnTo>
                  <a:lnTo>
                    <a:pt x="774" y="222"/>
                  </a:lnTo>
                  <a:lnTo>
                    <a:pt x="772" y="224"/>
                  </a:lnTo>
                  <a:lnTo>
                    <a:pt x="770" y="226"/>
                  </a:lnTo>
                  <a:lnTo>
                    <a:pt x="768" y="228"/>
                  </a:lnTo>
                  <a:lnTo>
                    <a:pt x="766" y="232"/>
                  </a:lnTo>
                  <a:lnTo>
                    <a:pt x="764" y="234"/>
                  </a:lnTo>
                  <a:lnTo>
                    <a:pt x="764" y="234"/>
                  </a:lnTo>
                  <a:lnTo>
                    <a:pt x="762" y="236"/>
                  </a:lnTo>
                  <a:lnTo>
                    <a:pt x="762" y="236"/>
                  </a:lnTo>
                  <a:lnTo>
                    <a:pt x="760" y="236"/>
                  </a:lnTo>
                  <a:lnTo>
                    <a:pt x="758" y="236"/>
                  </a:lnTo>
                  <a:lnTo>
                    <a:pt x="758" y="238"/>
                  </a:lnTo>
                  <a:lnTo>
                    <a:pt x="756" y="238"/>
                  </a:lnTo>
                  <a:lnTo>
                    <a:pt x="754" y="238"/>
                  </a:lnTo>
                  <a:lnTo>
                    <a:pt x="750" y="238"/>
                  </a:lnTo>
                  <a:lnTo>
                    <a:pt x="746" y="236"/>
                  </a:lnTo>
                  <a:lnTo>
                    <a:pt x="746" y="236"/>
                  </a:lnTo>
                  <a:lnTo>
                    <a:pt x="744" y="236"/>
                  </a:lnTo>
                  <a:lnTo>
                    <a:pt x="740" y="234"/>
                  </a:lnTo>
                  <a:lnTo>
                    <a:pt x="738" y="232"/>
                  </a:lnTo>
                  <a:lnTo>
                    <a:pt x="736" y="232"/>
                  </a:lnTo>
                  <a:lnTo>
                    <a:pt x="736" y="232"/>
                  </a:lnTo>
                  <a:lnTo>
                    <a:pt x="736" y="232"/>
                  </a:lnTo>
                  <a:lnTo>
                    <a:pt x="734" y="232"/>
                  </a:lnTo>
                  <a:lnTo>
                    <a:pt x="734" y="232"/>
                  </a:lnTo>
                  <a:lnTo>
                    <a:pt x="734" y="232"/>
                  </a:lnTo>
                  <a:lnTo>
                    <a:pt x="732" y="234"/>
                  </a:lnTo>
                  <a:lnTo>
                    <a:pt x="732" y="234"/>
                  </a:lnTo>
                  <a:lnTo>
                    <a:pt x="730" y="236"/>
                  </a:lnTo>
                  <a:lnTo>
                    <a:pt x="730" y="238"/>
                  </a:lnTo>
                  <a:lnTo>
                    <a:pt x="730" y="240"/>
                  </a:lnTo>
                  <a:lnTo>
                    <a:pt x="730" y="242"/>
                  </a:lnTo>
                  <a:lnTo>
                    <a:pt x="730" y="246"/>
                  </a:lnTo>
                  <a:lnTo>
                    <a:pt x="728" y="250"/>
                  </a:lnTo>
                  <a:lnTo>
                    <a:pt x="728" y="252"/>
                  </a:lnTo>
                  <a:lnTo>
                    <a:pt x="728" y="254"/>
                  </a:lnTo>
                  <a:lnTo>
                    <a:pt x="728" y="254"/>
                  </a:lnTo>
                  <a:lnTo>
                    <a:pt x="726" y="256"/>
                  </a:lnTo>
                  <a:lnTo>
                    <a:pt x="726" y="256"/>
                  </a:lnTo>
                  <a:lnTo>
                    <a:pt x="724" y="258"/>
                  </a:lnTo>
                  <a:lnTo>
                    <a:pt x="722" y="260"/>
                  </a:lnTo>
                  <a:lnTo>
                    <a:pt x="720" y="260"/>
                  </a:lnTo>
                  <a:lnTo>
                    <a:pt x="716" y="262"/>
                  </a:lnTo>
                  <a:lnTo>
                    <a:pt x="712" y="264"/>
                  </a:lnTo>
                  <a:lnTo>
                    <a:pt x="704" y="270"/>
                  </a:lnTo>
                  <a:lnTo>
                    <a:pt x="700" y="274"/>
                  </a:lnTo>
                  <a:lnTo>
                    <a:pt x="696" y="274"/>
                  </a:lnTo>
                  <a:lnTo>
                    <a:pt x="696" y="276"/>
                  </a:lnTo>
                  <a:lnTo>
                    <a:pt x="692" y="276"/>
                  </a:lnTo>
                  <a:lnTo>
                    <a:pt x="690" y="278"/>
                  </a:lnTo>
                  <a:lnTo>
                    <a:pt x="688" y="280"/>
                  </a:lnTo>
                  <a:lnTo>
                    <a:pt x="684" y="282"/>
                  </a:lnTo>
                  <a:lnTo>
                    <a:pt x="680" y="282"/>
                  </a:lnTo>
                  <a:lnTo>
                    <a:pt x="680" y="284"/>
                  </a:lnTo>
                  <a:lnTo>
                    <a:pt x="678" y="284"/>
                  </a:lnTo>
                  <a:lnTo>
                    <a:pt x="676" y="284"/>
                  </a:lnTo>
                  <a:lnTo>
                    <a:pt x="676" y="284"/>
                  </a:lnTo>
                  <a:lnTo>
                    <a:pt x="674" y="284"/>
                  </a:lnTo>
                  <a:lnTo>
                    <a:pt x="674" y="284"/>
                  </a:lnTo>
                  <a:lnTo>
                    <a:pt x="674" y="282"/>
                  </a:lnTo>
                  <a:lnTo>
                    <a:pt x="672" y="282"/>
                  </a:lnTo>
                  <a:lnTo>
                    <a:pt x="672" y="280"/>
                  </a:lnTo>
                  <a:lnTo>
                    <a:pt x="672" y="280"/>
                  </a:lnTo>
                  <a:lnTo>
                    <a:pt x="672" y="278"/>
                  </a:lnTo>
                  <a:lnTo>
                    <a:pt x="672" y="278"/>
                  </a:lnTo>
                  <a:lnTo>
                    <a:pt x="672" y="276"/>
                  </a:lnTo>
                  <a:lnTo>
                    <a:pt x="672" y="270"/>
                  </a:lnTo>
                  <a:lnTo>
                    <a:pt x="672" y="268"/>
                  </a:lnTo>
                  <a:lnTo>
                    <a:pt x="672" y="266"/>
                  </a:lnTo>
                  <a:lnTo>
                    <a:pt x="672" y="262"/>
                  </a:lnTo>
                  <a:lnTo>
                    <a:pt x="672" y="256"/>
                  </a:lnTo>
                  <a:lnTo>
                    <a:pt x="670" y="254"/>
                  </a:lnTo>
                  <a:lnTo>
                    <a:pt x="670" y="252"/>
                  </a:lnTo>
                  <a:lnTo>
                    <a:pt x="670" y="250"/>
                  </a:lnTo>
                  <a:lnTo>
                    <a:pt x="670" y="250"/>
                  </a:lnTo>
                  <a:lnTo>
                    <a:pt x="668" y="250"/>
                  </a:lnTo>
                  <a:lnTo>
                    <a:pt x="668" y="248"/>
                  </a:lnTo>
                  <a:lnTo>
                    <a:pt x="668" y="248"/>
                  </a:lnTo>
                  <a:lnTo>
                    <a:pt x="666" y="248"/>
                  </a:lnTo>
                  <a:lnTo>
                    <a:pt x="664" y="248"/>
                  </a:lnTo>
                  <a:lnTo>
                    <a:pt x="664" y="248"/>
                  </a:lnTo>
                  <a:lnTo>
                    <a:pt x="662" y="248"/>
                  </a:lnTo>
                  <a:lnTo>
                    <a:pt x="662" y="248"/>
                  </a:lnTo>
                  <a:lnTo>
                    <a:pt x="660" y="250"/>
                  </a:lnTo>
                  <a:lnTo>
                    <a:pt x="658" y="250"/>
                  </a:lnTo>
                  <a:lnTo>
                    <a:pt x="658" y="252"/>
                  </a:lnTo>
                  <a:lnTo>
                    <a:pt x="656" y="254"/>
                  </a:lnTo>
                  <a:lnTo>
                    <a:pt x="654" y="256"/>
                  </a:lnTo>
                  <a:lnTo>
                    <a:pt x="652" y="258"/>
                  </a:lnTo>
                  <a:lnTo>
                    <a:pt x="650" y="260"/>
                  </a:lnTo>
                  <a:lnTo>
                    <a:pt x="648" y="262"/>
                  </a:lnTo>
                  <a:lnTo>
                    <a:pt x="648" y="264"/>
                  </a:lnTo>
                  <a:lnTo>
                    <a:pt x="648" y="266"/>
                  </a:lnTo>
                  <a:lnTo>
                    <a:pt x="648" y="266"/>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94" name="Freeform 188"/>
            <p:cNvSpPr>
              <a:spLocks/>
            </p:cNvSpPr>
            <p:nvPr/>
          </p:nvSpPr>
          <p:spPr bwMode="auto">
            <a:xfrm>
              <a:off x="9000841" y="3491846"/>
              <a:ext cx="61972" cy="86757"/>
            </a:xfrm>
            <a:custGeom>
              <a:avLst/>
              <a:gdLst>
                <a:gd name="T0" fmla="*/ 10 w 30"/>
                <a:gd name="T1" fmla="*/ 10 h 42"/>
                <a:gd name="T2" fmla="*/ 10 w 30"/>
                <a:gd name="T3" fmla="*/ 10 h 42"/>
                <a:gd name="T4" fmla="*/ 8 w 30"/>
                <a:gd name="T5" fmla="*/ 12 h 42"/>
                <a:gd name="T6" fmla="*/ 6 w 30"/>
                <a:gd name="T7" fmla="*/ 16 h 42"/>
                <a:gd name="T8" fmla="*/ 4 w 30"/>
                <a:gd name="T9" fmla="*/ 18 h 42"/>
                <a:gd name="T10" fmla="*/ 2 w 30"/>
                <a:gd name="T11" fmla="*/ 20 h 42"/>
                <a:gd name="T12" fmla="*/ 2 w 30"/>
                <a:gd name="T13" fmla="*/ 22 h 42"/>
                <a:gd name="T14" fmla="*/ 2 w 30"/>
                <a:gd name="T15" fmla="*/ 22 h 42"/>
                <a:gd name="T16" fmla="*/ 0 w 30"/>
                <a:gd name="T17" fmla="*/ 24 h 42"/>
                <a:gd name="T18" fmla="*/ 0 w 30"/>
                <a:gd name="T19" fmla="*/ 28 h 42"/>
                <a:gd name="T20" fmla="*/ 0 w 30"/>
                <a:gd name="T21" fmla="*/ 30 h 42"/>
                <a:gd name="T22" fmla="*/ 0 w 30"/>
                <a:gd name="T23" fmla="*/ 32 h 42"/>
                <a:gd name="T24" fmla="*/ 0 w 30"/>
                <a:gd name="T25" fmla="*/ 36 h 42"/>
                <a:gd name="T26" fmla="*/ 0 w 30"/>
                <a:gd name="T27" fmla="*/ 38 h 42"/>
                <a:gd name="T28" fmla="*/ 0 w 30"/>
                <a:gd name="T29" fmla="*/ 38 h 42"/>
                <a:gd name="T30" fmla="*/ 2 w 30"/>
                <a:gd name="T31" fmla="*/ 40 h 42"/>
                <a:gd name="T32" fmla="*/ 2 w 30"/>
                <a:gd name="T33" fmla="*/ 40 h 42"/>
                <a:gd name="T34" fmla="*/ 2 w 30"/>
                <a:gd name="T35" fmla="*/ 42 h 42"/>
                <a:gd name="T36" fmla="*/ 2 w 30"/>
                <a:gd name="T37" fmla="*/ 42 h 42"/>
                <a:gd name="T38" fmla="*/ 4 w 30"/>
                <a:gd name="T39" fmla="*/ 42 h 42"/>
                <a:gd name="T40" fmla="*/ 6 w 30"/>
                <a:gd name="T41" fmla="*/ 42 h 42"/>
                <a:gd name="T42" fmla="*/ 6 w 30"/>
                <a:gd name="T43" fmla="*/ 42 h 42"/>
                <a:gd name="T44" fmla="*/ 8 w 30"/>
                <a:gd name="T45" fmla="*/ 42 h 42"/>
                <a:gd name="T46" fmla="*/ 10 w 30"/>
                <a:gd name="T47" fmla="*/ 42 h 42"/>
                <a:gd name="T48" fmla="*/ 12 w 30"/>
                <a:gd name="T49" fmla="*/ 42 h 42"/>
                <a:gd name="T50" fmla="*/ 14 w 30"/>
                <a:gd name="T51" fmla="*/ 42 h 42"/>
                <a:gd name="T52" fmla="*/ 16 w 30"/>
                <a:gd name="T53" fmla="*/ 42 h 42"/>
                <a:gd name="T54" fmla="*/ 16 w 30"/>
                <a:gd name="T55" fmla="*/ 40 h 42"/>
                <a:gd name="T56" fmla="*/ 18 w 30"/>
                <a:gd name="T57" fmla="*/ 40 h 42"/>
                <a:gd name="T58" fmla="*/ 20 w 30"/>
                <a:gd name="T59" fmla="*/ 38 h 42"/>
                <a:gd name="T60" fmla="*/ 22 w 30"/>
                <a:gd name="T61" fmla="*/ 36 h 42"/>
                <a:gd name="T62" fmla="*/ 24 w 30"/>
                <a:gd name="T63" fmla="*/ 34 h 42"/>
                <a:gd name="T64" fmla="*/ 26 w 30"/>
                <a:gd name="T65" fmla="*/ 32 h 42"/>
                <a:gd name="T66" fmla="*/ 28 w 30"/>
                <a:gd name="T67" fmla="*/ 28 h 42"/>
                <a:gd name="T68" fmla="*/ 28 w 30"/>
                <a:gd name="T69" fmla="*/ 26 h 42"/>
                <a:gd name="T70" fmla="*/ 30 w 30"/>
                <a:gd name="T71" fmla="*/ 26 h 42"/>
                <a:gd name="T72" fmla="*/ 30 w 30"/>
                <a:gd name="T73" fmla="*/ 24 h 42"/>
                <a:gd name="T74" fmla="*/ 30 w 30"/>
                <a:gd name="T75" fmla="*/ 22 h 42"/>
                <a:gd name="T76" fmla="*/ 30 w 30"/>
                <a:gd name="T77" fmla="*/ 22 h 42"/>
                <a:gd name="T78" fmla="*/ 30 w 30"/>
                <a:gd name="T79" fmla="*/ 18 h 42"/>
                <a:gd name="T80" fmla="*/ 28 w 30"/>
                <a:gd name="T81" fmla="*/ 14 h 42"/>
                <a:gd name="T82" fmla="*/ 28 w 30"/>
                <a:gd name="T83" fmla="*/ 10 h 42"/>
                <a:gd name="T84" fmla="*/ 28 w 30"/>
                <a:gd name="T85" fmla="*/ 8 h 42"/>
                <a:gd name="T86" fmla="*/ 26 w 30"/>
                <a:gd name="T87" fmla="*/ 8 h 42"/>
                <a:gd name="T88" fmla="*/ 26 w 30"/>
                <a:gd name="T89" fmla="*/ 6 h 42"/>
                <a:gd name="T90" fmla="*/ 24 w 30"/>
                <a:gd name="T91" fmla="*/ 4 h 42"/>
                <a:gd name="T92" fmla="*/ 24 w 30"/>
                <a:gd name="T93" fmla="*/ 2 h 42"/>
                <a:gd name="T94" fmla="*/ 22 w 30"/>
                <a:gd name="T95" fmla="*/ 2 h 42"/>
                <a:gd name="T96" fmla="*/ 22 w 30"/>
                <a:gd name="T97" fmla="*/ 2 h 42"/>
                <a:gd name="T98" fmla="*/ 20 w 30"/>
                <a:gd name="T99" fmla="*/ 0 h 42"/>
                <a:gd name="T100" fmla="*/ 20 w 30"/>
                <a:gd name="T101" fmla="*/ 0 h 42"/>
                <a:gd name="T102" fmla="*/ 20 w 30"/>
                <a:gd name="T103" fmla="*/ 0 h 42"/>
                <a:gd name="T104" fmla="*/ 18 w 30"/>
                <a:gd name="T105" fmla="*/ 0 h 42"/>
                <a:gd name="T106" fmla="*/ 18 w 30"/>
                <a:gd name="T107" fmla="*/ 2 h 42"/>
                <a:gd name="T108" fmla="*/ 16 w 30"/>
                <a:gd name="T109" fmla="*/ 2 h 42"/>
                <a:gd name="T110" fmla="*/ 14 w 30"/>
                <a:gd name="T111" fmla="*/ 4 h 42"/>
                <a:gd name="T112" fmla="*/ 14 w 30"/>
                <a:gd name="T113" fmla="*/ 6 h 42"/>
                <a:gd name="T114" fmla="*/ 12 w 30"/>
                <a:gd name="T115" fmla="*/ 6 h 42"/>
                <a:gd name="T116" fmla="*/ 10 w 30"/>
                <a:gd name="T117" fmla="*/ 1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 h="42">
                  <a:moveTo>
                    <a:pt x="10" y="10"/>
                  </a:moveTo>
                  <a:lnTo>
                    <a:pt x="10" y="10"/>
                  </a:lnTo>
                  <a:lnTo>
                    <a:pt x="8" y="12"/>
                  </a:lnTo>
                  <a:lnTo>
                    <a:pt x="6" y="16"/>
                  </a:lnTo>
                  <a:lnTo>
                    <a:pt x="4" y="18"/>
                  </a:lnTo>
                  <a:lnTo>
                    <a:pt x="2" y="20"/>
                  </a:lnTo>
                  <a:lnTo>
                    <a:pt x="2" y="22"/>
                  </a:lnTo>
                  <a:lnTo>
                    <a:pt x="2" y="22"/>
                  </a:lnTo>
                  <a:lnTo>
                    <a:pt x="0" y="24"/>
                  </a:lnTo>
                  <a:lnTo>
                    <a:pt x="0" y="28"/>
                  </a:lnTo>
                  <a:lnTo>
                    <a:pt x="0" y="30"/>
                  </a:lnTo>
                  <a:lnTo>
                    <a:pt x="0" y="32"/>
                  </a:lnTo>
                  <a:lnTo>
                    <a:pt x="0" y="36"/>
                  </a:lnTo>
                  <a:lnTo>
                    <a:pt x="0" y="38"/>
                  </a:lnTo>
                  <a:lnTo>
                    <a:pt x="0" y="38"/>
                  </a:lnTo>
                  <a:lnTo>
                    <a:pt x="2" y="40"/>
                  </a:lnTo>
                  <a:lnTo>
                    <a:pt x="2" y="40"/>
                  </a:lnTo>
                  <a:lnTo>
                    <a:pt x="2" y="42"/>
                  </a:lnTo>
                  <a:lnTo>
                    <a:pt x="2" y="42"/>
                  </a:lnTo>
                  <a:lnTo>
                    <a:pt x="4" y="42"/>
                  </a:lnTo>
                  <a:lnTo>
                    <a:pt x="6" y="42"/>
                  </a:lnTo>
                  <a:lnTo>
                    <a:pt x="6" y="42"/>
                  </a:lnTo>
                  <a:lnTo>
                    <a:pt x="8" y="42"/>
                  </a:lnTo>
                  <a:lnTo>
                    <a:pt x="10" y="42"/>
                  </a:lnTo>
                  <a:lnTo>
                    <a:pt x="12" y="42"/>
                  </a:lnTo>
                  <a:lnTo>
                    <a:pt x="14" y="42"/>
                  </a:lnTo>
                  <a:lnTo>
                    <a:pt x="16" y="42"/>
                  </a:lnTo>
                  <a:lnTo>
                    <a:pt x="16" y="40"/>
                  </a:lnTo>
                  <a:lnTo>
                    <a:pt x="18" y="40"/>
                  </a:lnTo>
                  <a:lnTo>
                    <a:pt x="20" y="38"/>
                  </a:lnTo>
                  <a:lnTo>
                    <a:pt x="22" y="36"/>
                  </a:lnTo>
                  <a:lnTo>
                    <a:pt x="24" y="34"/>
                  </a:lnTo>
                  <a:lnTo>
                    <a:pt x="26" y="32"/>
                  </a:lnTo>
                  <a:lnTo>
                    <a:pt x="28" y="28"/>
                  </a:lnTo>
                  <a:lnTo>
                    <a:pt x="28" y="26"/>
                  </a:lnTo>
                  <a:lnTo>
                    <a:pt x="30" y="26"/>
                  </a:lnTo>
                  <a:lnTo>
                    <a:pt x="30" y="24"/>
                  </a:lnTo>
                  <a:lnTo>
                    <a:pt x="30" y="22"/>
                  </a:lnTo>
                  <a:lnTo>
                    <a:pt x="30" y="22"/>
                  </a:lnTo>
                  <a:lnTo>
                    <a:pt x="30" y="18"/>
                  </a:lnTo>
                  <a:lnTo>
                    <a:pt x="28" y="14"/>
                  </a:lnTo>
                  <a:lnTo>
                    <a:pt x="28" y="10"/>
                  </a:lnTo>
                  <a:lnTo>
                    <a:pt x="28" y="8"/>
                  </a:lnTo>
                  <a:lnTo>
                    <a:pt x="26" y="8"/>
                  </a:lnTo>
                  <a:lnTo>
                    <a:pt x="26" y="6"/>
                  </a:lnTo>
                  <a:lnTo>
                    <a:pt x="24" y="4"/>
                  </a:lnTo>
                  <a:lnTo>
                    <a:pt x="24" y="2"/>
                  </a:lnTo>
                  <a:lnTo>
                    <a:pt x="22" y="2"/>
                  </a:lnTo>
                  <a:lnTo>
                    <a:pt x="22" y="2"/>
                  </a:lnTo>
                  <a:lnTo>
                    <a:pt x="20" y="0"/>
                  </a:lnTo>
                  <a:lnTo>
                    <a:pt x="20" y="0"/>
                  </a:lnTo>
                  <a:lnTo>
                    <a:pt x="20" y="0"/>
                  </a:lnTo>
                  <a:lnTo>
                    <a:pt x="18" y="0"/>
                  </a:lnTo>
                  <a:lnTo>
                    <a:pt x="18" y="2"/>
                  </a:lnTo>
                  <a:lnTo>
                    <a:pt x="16" y="2"/>
                  </a:lnTo>
                  <a:lnTo>
                    <a:pt x="14" y="4"/>
                  </a:lnTo>
                  <a:lnTo>
                    <a:pt x="14" y="6"/>
                  </a:lnTo>
                  <a:lnTo>
                    <a:pt x="12" y="6"/>
                  </a:lnTo>
                  <a:lnTo>
                    <a:pt x="10" y="1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95" name="Freeform 189"/>
            <p:cNvSpPr>
              <a:spLocks/>
            </p:cNvSpPr>
            <p:nvPr/>
          </p:nvSpPr>
          <p:spPr bwMode="auto">
            <a:xfrm>
              <a:off x="9000841" y="3491846"/>
              <a:ext cx="61972" cy="86757"/>
            </a:xfrm>
            <a:custGeom>
              <a:avLst/>
              <a:gdLst>
                <a:gd name="T0" fmla="*/ 10 w 30"/>
                <a:gd name="T1" fmla="*/ 10 h 42"/>
                <a:gd name="T2" fmla="*/ 10 w 30"/>
                <a:gd name="T3" fmla="*/ 10 h 42"/>
                <a:gd name="T4" fmla="*/ 8 w 30"/>
                <a:gd name="T5" fmla="*/ 12 h 42"/>
                <a:gd name="T6" fmla="*/ 6 w 30"/>
                <a:gd name="T7" fmla="*/ 16 h 42"/>
                <a:gd name="T8" fmla="*/ 4 w 30"/>
                <a:gd name="T9" fmla="*/ 18 h 42"/>
                <a:gd name="T10" fmla="*/ 2 w 30"/>
                <a:gd name="T11" fmla="*/ 20 h 42"/>
                <a:gd name="T12" fmla="*/ 2 w 30"/>
                <a:gd name="T13" fmla="*/ 22 h 42"/>
                <a:gd name="T14" fmla="*/ 2 w 30"/>
                <a:gd name="T15" fmla="*/ 22 h 42"/>
                <a:gd name="T16" fmla="*/ 0 w 30"/>
                <a:gd name="T17" fmla="*/ 24 h 42"/>
                <a:gd name="T18" fmla="*/ 0 w 30"/>
                <a:gd name="T19" fmla="*/ 28 h 42"/>
                <a:gd name="T20" fmla="*/ 0 w 30"/>
                <a:gd name="T21" fmla="*/ 30 h 42"/>
                <a:gd name="T22" fmla="*/ 0 w 30"/>
                <a:gd name="T23" fmla="*/ 32 h 42"/>
                <a:gd name="T24" fmla="*/ 0 w 30"/>
                <a:gd name="T25" fmla="*/ 36 h 42"/>
                <a:gd name="T26" fmla="*/ 0 w 30"/>
                <a:gd name="T27" fmla="*/ 38 h 42"/>
                <a:gd name="T28" fmla="*/ 0 w 30"/>
                <a:gd name="T29" fmla="*/ 38 h 42"/>
                <a:gd name="T30" fmla="*/ 2 w 30"/>
                <a:gd name="T31" fmla="*/ 40 h 42"/>
                <a:gd name="T32" fmla="*/ 2 w 30"/>
                <a:gd name="T33" fmla="*/ 40 h 42"/>
                <a:gd name="T34" fmla="*/ 2 w 30"/>
                <a:gd name="T35" fmla="*/ 42 h 42"/>
                <a:gd name="T36" fmla="*/ 2 w 30"/>
                <a:gd name="T37" fmla="*/ 42 h 42"/>
                <a:gd name="T38" fmla="*/ 4 w 30"/>
                <a:gd name="T39" fmla="*/ 42 h 42"/>
                <a:gd name="T40" fmla="*/ 6 w 30"/>
                <a:gd name="T41" fmla="*/ 42 h 42"/>
                <a:gd name="T42" fmla="*/ 6 w 30"/>
                <a:gd name="T43" fmla="*/ 42 h 42"/>
                <a:gd name="T44" fmla="*/ 8 w 30"/>
                <a:gd name="T45" fmla="*/ 42 h 42"/>
                <a:gd name="T46" fmla="*/ 10 w 30"/>
                <a:gd name="T47" fmla="*/ 42 h 42"/>
                <a:gd name="T48" fmla="*/ 12 w 30"/>
                <a:gd name="T49" fmla="*/ 42 h 42"/>
                <a:gd name="T50" fmla="*/ 14 w 30"/>
                <a:gd name="T51" fmla="*/ 42 h 42"/>
                <a:gd name="T52" fmla="*/ 16 w 30"/>
                <a:gd name="T53" fmla="*/ 42 h 42"/>
                <a:gd name="T54" fmla="*/ 16 w 30"/>
                <a:gd name="T55" fmla="*/ 40 h 42"/>
                <a:gd name="T56" fmla="*/ 18 w 30"/>
                <a:gd name="T57" fmla="*/ 40 h 42"/>
                <a:gd name="T58" fmla="*/ 20 w 30"/>
                <a:gd name="T59" fmla="*/ 38 h 42"/>
                <a:gd name="T60" fmla="*/ 22 w 30"/>
                <a:gd name="T61" fmla="*/ 36 h 42"/>
                <a:gd name="T62" fmla="*/ 24 w 30"/>
                <a:gd name="T63" fmla="*/ 34 h 42"/>
                <a:gd name="T64" fmla="*/ 26 w 30"/>
                <a:gd name="T65" fmla="*/ 32 h 42"/>
                <a:gd name="T66" fmla="*/ 28 w 30"/>
                <a:gd name="T67" fmla="*/ 28 h 42"/>
                <a:gd name="T68" fmla="*/ 28 w 30"/>
                <a:gd name="T69" fmla="*/ 26 h 42"/>
                <a:gd name="T70" fmla="*/ 30 w 30"/>
                <a:gd name="T71" fmla="*/ 26 h 42"/>
                <a:gd name="T72" fmla="*/ 30 w 30"/>
                <a:gd name="T73" fmla="*/ 24 h 42"/>
                <a:gd name="T74" fmla="*/ 30 w 30"/>
                <a:gd name="T75" fmla="*/ 22 h 42"/>
                <a:gd name="T76" fmla="*/ 30 w 30"/>
                <a:gd name="T77" fmla="*/ 22 h 42"/>
                <a:gd name="T78" fmla="*/ 30 w 30"/>
                <a:gd name="T79" fmla="*/ 18 h 42"/>
                <a:gd name="T80" fmla="*/ 28 w 30"/>
                <a:gd name="T81" fmla="*/ 14 h 42"/>
                <a:gd name="T82" fmla="*/ 28 w 30"/>
                <a:gd name="T83" fmla="*/ 10 h 42"/>
                <a:gd name="T84" fmla="*/ 28 w 30"/>
                <a:gd name="T85" fmla="*/ 8 h 42"/>
                <a:gd name="T86" fmla="*/ 26 w 30"/>
                <a:gd name="T87" fmla="*/ 8 h 42"/>
                <a:gd name="T88" fmla="*/ 26 w 30"/>
                <a:gd name="T89" fmla="*/ 6 h 42"/>
                <a:gd name="T90" fmla="*/ 24 w 30"/>
                <a:gd name="T91" fmla="*/ 4 h 42"/>
                <a:gd name="T92" fmla="*/ 24 w 30"/>
                <a:gd name="T93" fmla="*/ 2 h 42"/>
                <a:gd name="T94" fmla="*/ 22 w 30"/>
                <a:gd name="T95" fmla="*/ 2 h 42"/>
                <a:gd name="T96" fmla="*/ 22 w 30"/>
                <a:gd name="T97" fmla="*/ 2 h 42"/>
                <a:gd name="T98" fmla="*/ 20 w 30"/>
                <a:gd name="T99" fmla="*/ 0 h 42"/>
                <a:gd name="T100" fmla="*/ 20 w 30"/>
                <a:gd name="T101" fmla="*/ 0 h 42"/>
                <a:gd name="T102" fmla="*/ 20 w 30"/>
                <a:gd name="T103" fmla="*/ 0 h 42"/>
                <a:gd name="T104" fmla="*/ 18 w 30"/>
                <a:gd name="T105" fmla="*/ 0 h 42"/>
                <a:gd name="T106" fmla="*/ 18 w 30"/>
                <a:gd name="T107" fmla="*/ 2 h 42"/>
                <a:gd name="T108" fmla="*/ 16 w 30"/>
                <a:gd name="T109" fmla="*/ 2 h 42"/>
                <a:gd name="T110" fmla="*/ 14 w 30"/>
                <a:gd name="T111" fmla="*/ 4 h 42"/>
                <a:gd name="T112" fmla="*/ 14 w 30"/>
                <a:gd name="T113" fmla="*/ 6 h 42"/>
                <a:gd name="T114" fmla="*/ 12 w 30"/>
                <a:gd name="T115" fmla="*/ 6 h 42"/>
                <a:gd name="T116" fmla="*/ 10 w 30"/>
                <a:gd name="T117" fmla="*/ 1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 h="42">
                  <a:moveTo>
                    <a:pt x="10" y="10"/>
                  </a:moveTo>
                  <a:lnTo>
                    <a:pt x="10" y="10"/>
                  </a:lnTo>
                  <a:lnTo>
                    <a:pt x="8" y="12"/>
                  </a:lnTo>
                  <a:lnTo>
                    <a:pt x="6" y="16"/>
                  </a:lnTo>
                  <a:lnTo>
                    <a:pt x="4" y="18"/>
                  </a:lnTo>
                  <a:lnTo>
                    <a:pt x="2" y="20"/>
                  </a:lnTo>
                  <a:lnTo>
                    <a:pt x="2" y="22"/>
                  </a:lnTo>
                  <a:lnTo>
                    <a:pt x="2" y="22"/>
                  </a:lnTo>
                  <a:lnTo>
                    <a:pt x="0" y="24"/>
                  </a:lnTo>
                  <a:lnTo>
                    <a:pt x="0" y="28"/>
                  </a:lnTo>
                  <a:lnTo>
                    <a:pt x="0" y="30"/>
                  </a:lnTo>
                  <a:lnTo>
                    <a:pt x="0" y="32"/>
                  </a:lnTo>
                  <a:lnTo>
                    <a:pt x="0" y="36"/>
                  </a:lnTo>
                  <a:lnTo>
                    <a:pt x="0" y="38"/>
                  </a:lnTo>
                  <a:lnTo>
                    <a:pt x="0" y="38"/>
                  </a:lnTo>
                  <a:lnTo>
                    <a:pt x="2" y="40"/>
                  </a:lnTo>
                  <a:lnTo>
                    <a:pt x="2" y="40"/>
                  </a:lnTo>
                  <a:lnTo>
                    <a:pt x="2" y="42"/>
                  </a:lnTo>
                  <a:lnTo>
                    <a:pt x="2" y="42"/>
                  </a:lnTo>
                  <a:lnTo>
                    <a:pt x="4" y="42"/>
                  </a:lnTo>
                  <a:lnTo>
                    <a:pt x="6" y="42"/>
                  </a:lnTo>
                  <a:lnTo>
                    <a:pt x="6" y="42"/>
                  </a:lnTo>
                  <a:lnTo>
                    <a:pt x="8" y="42"/>
                  </a:lnTo>
                  <a:lnTo>
                    <a:pt x="10" y="42"/>
                  </a:lnTo>
                  <a:lnTo>
                    <a:pt x="12" y="42"/>
                  </a:lnTo>
                  <a:lnTo>
                    <a:pt x="14" y="42"/>
                  </a:lnTo>
                  <a:lnTo>
                    <a:pt x="16" y="42"/>
                  </a:lnTo>
                  <a:lnTo>
                    <a:pt x="16" y="40"/>
                  </a:lnTo>
                  <a:lnTo>
                    <a:pt x="18" y="40"/>
                  </a:lnTo>
                  <a:lnTo>
                    <a:pt x="20" y="38"/>
                  </a:lnTo>
                  <a:lnTo>
                    <a:pt x="22" y="36"/>
                  </a:lnTo>
                  <a:lnTo>
                    <a:pt x="24" y="34"/>
                  </a:lnTo>
                  <a:lnTo>
                    <a:pt x="26" y="32"/>
                  </a:lnTo>
                  <a:lnTo>
                    <a:pt x="28" y="28"/>
                  </a:lnTo>
                  <a:lnTo>
                    <a:pt x="28" y="26"/>
                  </a:lnTo>
                  <a:lnTo>
                    <a:pt x="30" y="26"/>
                  </a:lnTo>
                  <a:lnTo>
                    <a:pt x="30" y="24"/>
                  </a:lnTo>
                  <a:lnTo>
                    <a:pt x="30" y="22"/>
                  </a:lnTo>
                  <a:lnTo>
                    <a:pt x="30" y="22"/>
                  </a:lnTo>
                  <a:lnTo>
                    <a:pt x="30" y="18"/>
                  </a:lnTo>
                  <a:lnTo>
                    <a:pt x="28" y="14"/>
                  </a:lnTo>
                  <a:lnTo>
                    <a:pt x="28" y="10"/>
                  </a:lnTo>
                  <a:lnTo>
                    <a:pt x="28" y="8"/>
                  </a:lnTo>
                  <a:lnTo>
                    <a:pt x="26" y="8"/>
                  </a:lnTo>
                  <a:lnTo>
                    <a:pt x="26" y="6"/>
                  </a:lnTo>
                  <a:lnTo>
                    <a:pt x="24" y="4"/>
                  </a:lnTo>
                  <a:lnTo>
                    <a:pt x="24" y="2"/>
                  </a:lnTo>
                  <a:lnTo>
                    <a:pt x="22" y="2"/>
                  </a:lnTo>
                  <a:lnTo>
                    <a:pt x="22" y="2"/>
                  </a:lnTo>
                  <a:lnTo>
                    <a:pt x="20" y="0"/>
                  </a:lnTo>
                  <a:lnTo>
                    <a:pt x="20" y="0"/>
                  </a:lnTo>
                  <a:lnTo>
                    <a:pt x="20" y="0"/>
                  </a:lnTo>
                  <a:lnTo>
                    <a:pt x="18" y="0"/>
                  </a:lnTo>
                  <a:lnTo>
                    <a:pt x="18" y="2"/>
                  </a:lnTo>
                  <a:lnTo>
                    <a:pt x="16" y="2"/>
                  </a:lnTo>
                  <a:lnTo>
                    <a:pt x="14" y="4"/>
                  </a:lnTo>
                  <a:lnTo>
                    <a:pt x="14" y="6"/>
                  </a:lnTo>
                  <a:lnTo>
                    <a:pt x="12" y="6"/>
                  </a:lnTo>
                  <a:lnTo>
                    <a:pt x="10" y="1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96" name="Freeform 190"/>
            <p:cNvSpPr>
              <a:spLocks/>
            </p:cNvSpPr>
            <p:nvPr/>
          </p:nvSpPr>
          <p:spPr bwMode="auto">
            <a:xfrm>
              <a:off x="9599899" y="4239609"/>
              <a:ext cx="37183" cy="12394"/>
            </a:xfrm>
            <a:custGeom>
              <a:avLst/>
              <a:gdLst>
                <a:gd name="T0" fmla="*/ 8 w 18"/>
                <a:gd name="T1" fmla="*/ 6 h 6"/>
                <a:gd name="T2" fmla="*/ 8 w 18"/>
                <a:gd name="T3" fmla="*/ 6 h 6"/>
                <a:gd name="T4" fmla="*/ 6 w 18"/>
                <a:gd name="T5" fmla="*/ 6 h 6"/>
                <a:gd name="T6" fmla="*/ 6 w 18"/>
                <a:gd name="T7" fmla="*/ 6 h 6"/>
                <a:gd name="T8" fmla="*/ 4 w 18"/>
                <a:gd name="T9" fmla="*/ 6 h 6"/>
                <a:gd name="T10" fmla="*/ 2 w 18"/>
                <a:gd name="T11" fmla="*/ 6 h 6"/>
                <a:gd name="T12" fmla="*/ 2 w 18"/>
                <a:gd name="T13" fmla="*/ 4 h 6"/>
                <a:gd name="T14" fmla="*/ 0 w 18"/>
                <a:gd name="T15" fmla="*/ 4 h 6"/>
                <a:gd name="T16" fmla="*/ 0 w 18"/>
                <a:gd name="T17" fmla="*/ 4 h 6"/>
                <a:gd name="T18" fmla="*/ 0 w 18"/>
                <a:gd name="T19" fmla="*/ 4 h 6"/>
                <a:gd name="T20" fmla="*/ 0 w 18"/>
                <a:gd name="T21" fmla="*/ 2 h 6"/>
                <a:gd name="T22" fmla="*/ 0 w 18"/>
                <a:gd name="T23" fmla="*/ 2 h 6"/>
                <a:gd name="T24" fmla="*/ 2 w 18"/>
                <a:gd name="T25" fmla="*/ 2 h 6"/>
                <a:gd name="T26" fmla="*/ 2 w 18"/>
                <a:gd name="T27" fmla="*/ 0 h 6"/>
                <a:gd name="T28" fmla="*/ 4 w 18"/>
                <a:gd name="T29" fmla="*/ 0 h 6"/>
                <a:gd name="T30" fmla="*/ 6 w 18"/>
                <a:gd name="T31" fmla="*/ 0 h 6"/>
                <a:gd name="T32" fmla="*/ 6 w 18"/>
                <a:gd name="T33" fmla="*/ 0 h 6"/>
                <a:gd name="T34" fmla="*/ 8 w 18"/>
                <a:gd name="T35" fmla="*/ 0 h 6"/>
                <a:gd name="T36" fmla="*/ 10 w 18"/>
                <a:gd name="T37" fmla="*/ 0 h 6"/>
                <a:gd name="T38" fmla="*/ 12 w 18"/>
                <a:gd name="T39" fmla="*/ 0 h 6"/>
                <a:gd name="T40" fmla="*/ 14 w 18"/>
                <a:gd name="T41" fmla="*/ 0 h 6"/>
                <a:gd name="T42" fmla="*/ 14 w 18"/>
                <a:gd name="T43" fmla="*/ 0 h 6"/>
                <a:gd name="T44" fmla="*/ 16 w 18"/>
                <a:gd name="T45" fmla="*/ 2 h 6"/>
                <a:gd name="T46" fmla="*/ 16 w 18"/>
                <a:gd name="T47" fmla="*/ 2 h 6"/>
                <a:gd name="T48" fmla="*/ 18 w 18"/>
                <a:gd name="T49" fmla="*/ 2 h 6"/>
                <a:gd name="T50" fmla="*/ 18 w 18"/>
                <a:gd name="T51" fmla="*/ 4 h 6"/>
                <a:gd name="T52" fmla="*/ 18 w 18"/>
                <a:gd name="T53" fmla="*/ 4 h 6"/>
                <a:gd name="T54" fmla="*/ 16 w 18"/>
                <a:gd name="T55" fmla="*/ 4 h 6"/>
                <a:gd name="T56" fmla="*/ 16 w 18"/>
                <a:gd name="T57" fmla="*/ 4 h 6"/>
                <a:gd name="T58" fmla="*/ 14 w 18"/>
                <a:gd name="T59" fmla="*/ 6 h 6"/>
                <a:gd name="T60" fmla="*/ 14 w 18"/>
                <a:gd name="T61" fmla="*/ 6 h 6"/>
                <a:gd name="T62" fmla="*/ 12 w 18"/>
                <a:gd name="T63" fmla="*/ 6 h 6"/>
                <a:gd name="T64" fmla="*/ 10 w 18"/>
                <a:gd name="T65" fmla="*/ 6 h 6"/>
                <a:gd name="T66" fmla="*/ 8 w 18"/>
                <a:gd name="T6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6">
                  <a:moveTo>
                    <a:pt x="8" y="6"/>
                  </a:moveTo>
                  <a:lnTo>
                    <a:pt x="8" y="6"/>
                  </a:lnTo>
                  <a:lnTo>
                    <a:pt x="6" y="6"/>
                  </a:lnTo>
                  <a:lnTo>
                    <a:pt x="6" y="6"/>
                  </a:lnTo>
                  <a:lnTo>
                    <a:pt x="4" y="6"/>
                  </a:lnTo>
                  <a:lnTo>
                    <a:pt x="2" y="6"/>
                  </a:lnTo>
                  <a:lnTo>
                    <a:pt x="2" y="4"/>
                  </a:lnTo>
                  <a:lnTo>
                    <a:pt x="0" y="4"/>
                  </a:lnTo>
                  <a:lnTo>
                    <a:pt x="0" y="4"/>
                  </a:lnTo>
                  <a:lnTo>
                    <a:pt x="0" y="4"/>
                  </a:lnTo>
                  <a:lnTo>
                    <a:pt x="0" y="2"/>
                  </a:lnTo>
                  <a:lnTo>
                    <a:pt x="0" y="2"/>
                  </a:lnTo>
                  <a:lnTo>
                    <a:pt x="2" y="2"/>
                  </a:lnTo>
                  <a:lnTo>
                    <a:pt x="2" y="0"/>
                  </a:lnTo>
                  <a:lnTo>
                    <a:pt x="4" y="0"/>
                  </a:lnTo>
                  <a:lnTo>
                    <a:pt x="6" y="0"/>
                  </a:lnTo>
                  <a:lnTo>
                    <a:pt x="6" y="0"/>
                  </a:lnTo>
                  <a:lnTo>
                    <a:pt x="8" y="0"/>
                  </a:lnTo>
                  <a:lnTo>
                    <a:pt x="10" y="0"/>
                  </a:lnTo>
                  <a:lnTo>
                    <a:pt x="12" y="0"/>
                  </a:lnTo>
                  <a:lnTo>
                    <a:pt x="14" y="0"/>
                  </a:lnTo>
                  <a:lnTo>
                    <a:pt x="14" y="0"/>
                  </a:lnTo>
                  <a:lnTo>
                    <a:pt x="16" y="2"/>
                  </a:lnTo>
                  <a:lnTo>
                    <a:pt x="16" y="2"/>
                  </a:lnTo>
                  <a:lnTo>
                    <a:pt x="18" y="2"/>
                  </a:lnTo>
                  <a:lnTo>
                    <a:pt x="18" y="4"/>
                  </a:lnTo>
                  <a:lnTo>
                    <a:pt x="18" y="4"/>
                  </a:lnTo>
                  <a:lnTo>
                    <a:pt x="16" y="4"/>
                  </a:lnTo>
                  <a:lnTo>
                    <a:pt x="16" y="4"/>
                  </a:lnTo>
                  <a:lnTo>
                    <a:pt x="14" y="6"/>
                  </a:lnTo>
                  <a:lnTo>
                    <a:pt x="14" y="6"/>
                  </a:lnTo>
                  <a:lnTo>
                    <a:pt x="12" y="6"/>
                  </a:lnTo>
                  <a:lnTo>
                    <a:pt x="10" y="6"/>
                  </a:lnTo>
                  <a:lnTo>
                    <a:pt x="8" y="6"/>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97" name="Freeform 203"/>
            <p:cNvSpPr>
              <a:spLocks/>
            </p:cNvSpPr>
            <p:nvPr/>
          </p:nvSpPr>
          <p:spPr bwMode="auto">
            <a:xfrm>
              <a:off x="9277647" y="4466829"/>
              <a:ext cx="12394" cy="16526"/>
            </a:xfrm>
            <a:custGeom>
              <a:avLst/>
              <a:gdLst>
                <a:gd name="T0" fmla="*/ 4 w 6"/>
                <a:gd name="T1" fmla="*/ 8 h 8"/>
                <a:gd name="T2" fmla="*/ 4 w 6"/>
                <a:gd name="T3" fmla="*/ 8 h 8"/>
                <a:gd name="T4" fmla="*/ 2 w 6"/>
                <a:gd name="T5" fmla="*/ 8 h 8"/>
                <a:gd name="T6" fmla="*/ 2 w 6"/>
                <a:gd name="T7" fmla="*/ 8 h 8"/>
                <a:gd name="T8" fmla="*/ 2 w 6"/>
                <a:gd name="T9" fmla="*/ 8 h 8"/>
                <a:gd name="T10" fmla="*/ 2 w 6"/>
                <a:gd name="T11" fmla="*/ 6 h 8"/>
                <a:gd name="T12" fmla="*/ 2 w 6"/>
                <a:gd name="T13" fmla="*/ 6 h 8"/>
                <a:gd name="T14" fmla="*/ 0 w 6"/>
                <a:gd name="T15" fmla="*/ 6 h 8"/>
                <a:gd name="T16" fmla="*/ 0 w 6"/>
                <a:gd name="T17" fmla="*/ 4 h 8"/>
                <a:gd name="T18" fmla="*/ 0 w 6"/>
                <a:gd name="T19" fmla="*/ 4 h 8"/>
                <a:gd name="T20" fmla="*/ 0 w 6"/>
                <a:gd name="T21" fmla="*/ 4 h 8"/>
                <a:gd name="T22" fmla="*/ 0 w 6"/>
                <a:gd name="T23" fmla="*/ 2 h 8"/>
                <a:gd name="T24" fmla="*/ 2 w 6"/>
                <a:gd name="T25" fmla="*/ 2 h 8"/>
                <a:gd name="T26" fmla="*/ 2 w 6"/>
                <a:gd name="T27" fmla="*/ 2 h 8"/>
                <a:gd name="T28" fmla="*/ 2 w 6"/>
                <a:gd name="T29" fmla="*/ 0 h 8"/>
                <a:gd name="T30" fmla="*/ 2 w 6"/>
                <a:gd name="T31" fmla="*/ 0 h 8"/>
                <a:gd name="T32" fmla="*/ 2 w 6"/>
                <a:gd name="T33" fmla="*/ 0 h 8"/>
                <a:gd name="T34" fmla="*/ 4 w 6"/>
                <a:gd name="T35" fmla="*/ 0 h 8"/>
                <a:gd name="T36" fmla="*/ 4 w 6"/>
                <a:gd name="T37" fmla="*/ 0 h 8"/>
                <a:gd name="T38" fmla="*/ 4 w 6"/>
                <a:gd name="T39" fmla="*/ 0 h 8"/>
                <a:gd name="T40" fmla="*/ 4 w 6"/>
                <a:gd name="T41" fmla="*/ 0 h 8"/>
                <a:gd name="T42" fmla="*/ 6 w 6"/>
                <a:gd name="T43" fmla="*/ 2 h 8"/>
                <a:gd name="T44" fmla="*/ 6 w 6"/>
                <a:gd name="T45" fmla="*/ 2 h 8"/>
                <a:gd name="T46" fmla="*/ 6 w 6"/>
                <a:gd name="T47" fmla="*/ 2 h 8"/>
                <a:gd name="T48" fmla="*/ 6 w 6"/>
                <a:gd name="T49" fmla="*/ 4 h 8"/>
                <a:gd name="T50" fmla="*/ 6 w 6"/>
                <a:gd name="T51" fmla="*/ 4 h 8"/>
                <a:gd name="T52" fmla="*/ 6 w 6"/>
                <a:gd name="T53" fmla="*/ 4 h 8"/>
                <a:gd name="T54" fmla="*/ 6 w 6"/>
                <a:gd name="T55" fmla="*/ 6 h 8"/>
                <a:gd name="T56" fmla="*/ 6 w 6"/>
                <a:gd name="T57" fmla="*/ 6 h 8"/>
                <a:gd name="T58" fmla="*/ 6 w 6"/>
                <a:gd name="T59" fmla="*/ 6 h 8"/>
                <a:gd name="T60" fmla="*/ 4 w 6"/>
                <a:gd name="T61" fmla="*/ 8 h 8"/>
                <a:gd name="T62" fmla="*/ 4 w 6"/>
                <a:gd name="T63" fmla="*/ 8 h 8"/>
                <a:gd name="T64" fmla="*/ 4 w 6"/>
                <a:gd name="T65" fmla="*/ 8 h 8"/>
                <a:gd name="T66" fmla="*/ 4 w 6"/>
                <a:gd name="T6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 h="8">
                  <a:moveTo>
                    <a:pt x="4" y="8"/>
                  </a:moveTo>
                  <a:lnTo>
                    <a:pt x="4" y="8"/>
                  </a:lnTo>
                  <a:lnTo>
                    <a:pt x="2" y="8"/>
                  </a:lnTo>
                  <a:lnTo>
                    <a:pt x="2" y="8"/>
                  </a:lnTo>
                  <a:lnTo>
                    <a:pt x="2" y="8"/>
                  </a:lnTo>
                  <a:lnTo>
                    <a:pt x="2" y="6"/>
                  </a:lnTo>
                  <a:lnTo>
                    <a:pt x="2" y="6"/>
                  </a:lnTo>
                  <a:lnTo>
                    <a:pt x="0" y="6"/>
                  </a:lnTo>
                  <a:lnTo>
                    <a:pt x="0" y="4"/>
                  </a:lnTo>
                  <a:lnTo>
                    <a:pt x="0" y="4"/>
                  </a:lnTo>
                  <a:lnTo>
                    <a:pt x="0" y="4"/>
                  </a:lnTo>
                  <a:lnTo>
                    <a:pt x="0" y="2"/>
                  </a:lnTo>
                  <a:lnTo>
                    <a:pt x="2" y="2"/>
                  </a:lnTo>
                  <a:lnTo>
                    <a:pt x="2" y="2"/>
                  </a:lnTo>
                  <a:lnTo>
                    <a:pt x="2" y="0"/>
                  </a:lnTo>
                  <a:lnTo>
                    <a:pt x="2" y="0"/>
                  </a:lnTo>
                  <a:lnTo>
                    <a:pt x="2" y="0"/>
                  </a:lnTo>
                  <a:lnTo>
                    <a:pt x="4" y="0"/>
                  </a:lnTo>
                  <a:lnTo>
                    <a:pt x="4" y="0"/>
                  </a:lnTo>
                  <a:lnTo>
                    <a:pt x="4" y="0"/>
                  </a:lnTo>
                  <a:lnTo>
                    <a:pt x="4" y="0"/>
                  </a:lnTo>
                  <a:lnTo>
                    <a:pt x="6" y="2"/>
                  </a:lnTo>
                  <a:lnTo>
                    <a:pt x="6" y="2"/>
                  </a:lnTo>
                  <a:lnTo>
                    <a:pt x="6" y="2"/>
                  </a:lnTo>
                  <a:lnTo>
                    <a:pt x="6" y="4"/>
                  </a:lnTo>
                  <a:lnTo>
                    <a:pt x="6" y="4"/>
                  </a:lnTo>
                  <a:lnTo>
                    <a:pt x="6" y="4"/>
                  </a:lnTo>
                  <a:lnTo>
                    <a:pt x="6" y="6"/>
                  </a:lnTo>
                  <a:lnTo>
                    <a:pt x="6" y="6"/>
                  </a:lnTo>
                  <a:lnTo>
                    <a:pt x="6" y="6"/>
                  </a:lnTo>
                  <a:lnTo>
                    <a:pt x="4" y="8"/>
                  </a:lnTo>
                  <a:lnTo>
                    <a:pt x="4" y="8"/>
                  </a:lnTo>
                  <a:lnTo>
                    <a:pt x="4" y="8"/>
                  </a:lnTo>
                  <a:lnTo>
                    <a:pt x="4" y="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98" name="Freeform 210"/>
            <p:cNvSpPr>
              <a:spLocks/>
            </p:cNvSpPr>
            <p:nvPr/>
          </p:nvSpPr>
          <p:spPr bwMode="auto">
            <a:xfrm>
              <a:off x="9380933" y="4466829"/>
              <a:ext cx="70234" cy="33050"/>
            </a:xfrm>
            <a:custGeom>
              <a:avLst/>
              <a:gdLst>
                <a:gd name="T0" fmla="*/ 0 w 34"/>
                <a:gd name="T1" fmla="*/ 4 h 16"/>
                <a:gd name="T2" fmla="*/ 0 w 34"/>
                <a:gd name="T3" fmla="*/ 4 h 16"/>
                <a:gd name="T4" fmla="*/ 0 w 34"/>
                <a:gd name="T5" fmla="*/ 2 h 16"/>
                <a:gd name="T6" fmla="*/ 2 w 34"/>
                <a:gd name="T7" fmla="*/ 2 h 16"/>
                <a:gd name="T8" fmla="*/ 2 w 34"/>
                <a:gd name="T9" fmla="*/ 2 h 16"/>
                <a:gd name="T10" fmla="*/ 2 w 34"/>
                <a:gd name="T11" fmla="*/ 0 h 16"/>
                <a:gd name="T12" fmla="*/ 6 w 34"/>
                <a:gd name="T13" fmla="*/ 0 h 16"/>
                <a:gd name="T14" fmla="*/ 8 w 34"/>
                <a:gd name="T15" fmla="*/ 0 h 16"/>
                <a:gd name="T16" fmla="*/ 10 w 34"/>
                <a:gd name="T17" fmla="*/ 0 h 16"/>
                <a:gd name="T18" fmla="*/ 14 w 34"/>
                <a:gd name="T19" fmla="*/ 0 h 16"/>
                <a:gd name="T20" fmla="*/ 18 w 34"/>
                <a:gd name="T21" fmla="*/ 0 h 16"/>
                <a:gd name="T22" fmla="*/ 22 w 34"/>
                <a:gd name="T23" fmla="*/ 2 h 16"/>
                <a:gd name="T24" fmla="*/ 24 w 34"/>
                <a:gd name="T25" fmla="*/ 2 h 16"/>
                <a:gd name="T26" fmla="*/ 26 w 34"/>
                <a:gd name="T27" fmla="*/ 2 h 16"/>
                <a:gd name="T28" fmla="*/ 28 w 34"/>
                <a:gd name="T29" fmla="*/ 4 h 16"/>
                <a:gd name="T30" fmla="*/ 30 w 34"/>
                <a:gd name="T31" fmla="*/ 4 h 16"/>
                <a:gd name="T32" fmla="*/ 30 w 34"/>
                <a:gd name="T33" fmla="*/ 4 h 16"/>
                <a:gd name="T34" fmla="*/ 32 w 34"/>
                <a:gd name="T35" fmla="*/ 4 h 16"/>
                <a:gd name="T36" fmla="*/ 32 w 34"/>
                <a:gd name="T37" fmla="*/ 6 h 16"/>
                <a:gd name="T38" fmla="*/ 32 w 34"/>
                <a:gd name="T39" fmla="*/ 6 h 16"/>
                <a:gd name="T40" fmla="*/ 34 w 34"/>
                <a:gd name="T41" fmla="*/ 6 h 16"/>
                <a:gd name="T42" fmla="*/ 34 w 34"/>
                <a:gd name="T43" fmla="*/ 8 h 16"/>
                <a:gd name="T44" fmla="*/ 32 w 34"/>
                <a:gd name="T45" fmla="*/ 8 h 16"/>
                <a:gd name="T46" fmla="*/ 32 w 34"/>
                <a:gd name="T47" fmla="*/ 10 h 16"/>
                <a:gd name="T48" fmla="*/ 32 w 34"/>
                <a:gd name="T49" fmla="*/ 10 h 16"/>
                <a:gd name="T50" fmla="*/ 30 w 34"/>
                <a:gd name="T51" fmla="*/ 12 h 16"/>
                <a:gd name="T52" fmla="*/ 28 w 34"/>
                <a:gd name="T53" fmla="*/ 12 h 16"/>
                <a:gd name="T54" fmla="*/ 26 w 34"/>
                <a:gd name="T55" fmla="*/ 14 h 16"/>
                <a:gd name="T56" fmla="*/ 24 w 34"/>
                <a:gd name="T57" fmla="*/ 14 h 16"/>
                <a:gd name="T58" fmla="*/ 22 w 34"/>
                <a:gd name="T59" fmla="*/ 16 h 16"/>
                <a:gd name="T60" fmla="*/ 22 w 34"/>
                <a:gd name="T61" fmla="*/ 16 h 16"/>
                <a:gd name="T62" fmla="*/ 20 w 34"/>
                <a:gd name="T63" fmla="*/ 16 h 16"/>
                <a:gd name="T64" fmla="*/ 18 w 34"/>
                <a:gd name="T65" fmla="*/ 16 h 16"/>
                <a:gd name="T66" fmla="*/ 14 w 34"/>
                <a:gd name="T67" fmla="*/ 16 h 16"/>
                <a:gd name="T68" fmla="*/ 12 w 34"/>
                <a:gd name="T69" fmla="*/ 16 h 16"/>
                <a:gd name="T70" fmla="*/ 8 w 34"/>
                <a:gd name="T71" fmla="*/ 16 h 16"/>
                <a:gd name="T72" fmla="*/ 6 w 34"/>
                <a:gd name="T73" fmla="*/ 14 h 16"/>
                <a:gd name="T74" fmla="*/ 4 w 34"/>
                <a:gd name="T75" fmla="*/ 14 h 16"/>
                <a:gd name="T76" fmla="*/ 4 w 34"/>
                <a:gd name="T77" fmla="*/ 12 h 16"/>
                <a:gd name="T78" fmla="*/ 2 w 34"/>
                <a:gd name="T79" fmla="*/ 12 h 16"/>
                <a:gd name="T80" fmla="*/ 2 w 34"/>
                <a:gd name="T81" fmla="*/ 12 h 16"/>
                <a:gd name="T82" fmla="*/ 2 w 34"/>
                <a:gd name="T83" fmla="*/ 10 h 16"/>
                <a:gd name="T84" fmla="*/ 0 w 34"/>
                <a:gd name="T85" fmla="*/ 10 h 16"/>
                <a:gd name="T86" fmla="*/ 0 w 34"/>
                <a:gd name="T87" fmla="*/ 8 h 16"/>
                <a:gd name="T88" fmla="*/ 0 w 34"/>
                <a:gd name="T89" fmla="*/ 6 h 16"/>
                <a:gd name="T90" fmla="*/ 0 w 34"/>
                <a:gd name="T91" fmla="*/ 6 h 16"/>
                <a:gd name="T92" fmla="*/ 0 w 34"/>
                <a:gd name="T93" fmla="*/ 4 h 16"/>
                <a:gd name="T94" fmla="*/ 0 w 34"/>
                <a:gd name="T95" fmla="*/ 4 h 16"/>
                <a:gd name="T96" fmla="*/ 0 w 34"/>
                <a:gd name="T97"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 h="16">
                  <a:moveTo>
                    <a:pt x="0" y="4"/>
                  </a:moveTo>
                  <a:lnTo>
                    <a:pt x="0" y="4"/>
                  </a:lnTo>
                  <a:lnTo>
                    <a:pt x="0" y="2"/>
                  </a:lnTo>
                  <a:lnTo>
                    <a:pt x="2" y="2"/>
                  </a:lnTo>
                  <a:lnTo>
                    <a:pt x="2" y="2"/>
                  </a:lnTo>
                  <a:lnTo>
                    <a:pt x="2" y="0"/>
                  </a:lnTo>
                  <a:lnTo>
                    <a:pt x="6" y="0"/>
                  </a:lnTo>
                  <a:lnTo>
                    <a:pt x="8" y="0"/>
                  </a:lnTo>
                  <a:lnTo>
                    <a:pt x="10" y="0"/>
                  </a:lnTo>
                  <a:lnTo>
                    <a:pt x="14" y="0"/>
                  </a:lnTo>
                  <a:lnTo>
                    <a:pt x="18" y="0"/>
                  </a:lnTo>
                  <a:lnTo>
                    <a:pt x="22" y="2"/>
                  </a:lnTo>
                  <a:lnTo>
                    <a:pt x="24" y="2"/>
                  </a:lnTo>
                  <a:lnTo>
                    <a:pt x="26" y="2"/>
                  </a:lnTo>
                  <a:lnTo>
                    <a:pt x="28" y="4"/>
                  </a:lnTo>
                  <a:lnTo>
                    <a:pt x="30" y="4"/>
                  </a:lnTo>
                  <a:lnTo>
                    <a:pt x="30" y="4"/>
                  </a:lnTo>
                  <a:lnTo>
                    <a:pt x="32" y="4"/>
                  </a:lnTo>
                  <a:lnTo>
                    <a:pt x="32" y="6"/>
                  </a:lnTo>
                  <a:lnTo>
                    <a:pt x="32" y="6"/>
                  </a:lnTo>
                  <a:lnTo>
                    <a:pt x="34" y="6"/>
                  </a:lnTo>
                  <a:lnTo>
                    <a:pt x="34" y="8"/>
                  </a:lnTo>
                  <a:lnTo>
                    <a:pt x="32" y="8"/>
                  </a:lnTo>
                  <a:lnTo>
                    <a:pt x="32" y="10"/>
                  </a:lnTo>
                  <a:lnTo>
                    <a:pt x="32" y="10"/>
                  </a:lnTo>
                  <a:lnTo>
                    <a:pt x="30" y="12"/>
                  </a:lnTo>
                  <a:lnTo>
                    <a:pt x="28" y="12"/>
                  </a:lnTo>
                  <a:lnTo>
                    <a:pt x="26" y="14"/>
                  </a:lnTo>
                  <a:lnTo>
                    <a:pt x="24" y="14"/>
                  </a:lnTo>
                  <a:lnTo>
                    <a:pt x="22" y="16"/>
                  </a:lnTo>
                  <a:lnTo>
                    <a:pt x="22" y="16"/>
                  </a:lnTo>
                  <a:lnTo>
                    <a:pt x="20" y="16"/>
                  </a:lnTo>
                  <a:lnTo>
                    <a:pt x="18" y="16"/>
                  </a:lnTo>
                  <a:lnTo>
                    <a:pt x="14" y="16"/>
                  </a:lnTo>
                  <a:lnTo>
                    <a:pt x="12" y="16"/>
                  </a:lnTo>
                  <a:lnTo>
                    <a:pt x="8" y="16"/>
                  </a:lnTo>
                  <a:lnTo>
                    <a:pt x="6" y="14"/>
                  </a:lnTo>
                  <a:lnTo>
                    <a:pt x="4" y="14"/>
                  </a:lnTo>
                  <a:lnTo>
                    <a:pt x="4" y="12"/>
                  </a:lnTo>
                  <a:lnTo>
                    <a:pt x="2" y="12"/>
                  </a:lnTo>
                  <a:lnTo>
                    <a:pt x="2" y="12"/>
                  </a:lnTo>
                  <a:lnTo>
                    <a:pt x="2" y="10"/>
                  </a:lnTo>
                  <a:lnTo>
                    <a:pt x="0" y="10"/>
                  </a:lnTo>
                  <a:lnTo>
                    <a:pt x="0" y="8"/>
                  </a:lnTo>
                  <a:lnTo>
                    <a:pt x="0" y="6"/>
                  </a:lnTo>
                  <a:lnTo>
                    <a:pt x="0" y="6"/>
                  </a:lnTo>
                  <a:lnTo>
                    <a:pt x="0" y="4"/>
                  </a:lnTo>
                  <a:lnTo>
                    <a:pt x="0" y="4"/>
                  </a:lnTo>
                  <a:lnTo>
                    <a:pt x="0" y="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199" name="Freeform 222"/>
            <p:cNvSpPr>
              <a:spLocks/>
            </p:cNvSpPr>
            <p:nvPr/>
          </p:nvSpPr>
          <p:spPr bwMode="auto">
            <a:xfrm>
              <a:off x="9517271" y="4243739"/>
              <a:ext cx="57841" cy="8263"/>
            </a:xfrm>
            <a:custGeom>
              <a:avLst/>
              <a:gdLst>
                <a:gd name="T0" fmla="*/ 14 w 28"/>
                <a:gd name="T1" fmla="*/ 4 h 4"/>
                <a:gd name="T2" fmla="*/ 14 w 28"/>
                <a:gd name="T3" fmla="*/ 4 h 4"/>
                <a:gd name="T4" fmla="*/ 12 w 28"/>
                <a:gd name="T5" fmla="*/ 4 h 4"/>
                <a:gd name="T6" fmla="*/ 8 w 28"/>
                <a:gd name="T7" fmla="*/ 4 h 4"/>
                <a:gd name="T8" fmla="*/ 6 w 28"/>
                <a:gd name="T9" fmla="*/ 4 h 4"/>
                <a:gd name="T10" fmla="*/ 4 w 28"/>
                <a:gd name="T11" fmla="*/ 4 h 4"/>
                <a:gd name="T12" fmla="*/ 4 w 28"/>
                <a:gd name="T13" fmla="*/ 4 h 4"/>
                <a:gd name="T14" fmla="*/ 2 w 28"/>
                <a:gd name="T15" fmla="*/ 2 h 4"/>
                <a:gd name="T16" fmla="*/ 2 w 28"/>
                <a:gd name="T17" fmla="*/ 2 h 4"/>
                <a:gd name="T18" fmla="*/ 0 w 28"/>
                <a:gd name="T19" fmla="*/ 2 h 4"/>
                <a:gd name="T20" fmla="*/ 0 w 28"/>
                <a:gd name="T21" fmla="*/ 2 h 4"/>
                <a:gd name="T22" fmla="*/ 0 w 28"/>
                <a:gd name="T23" fmla="*/ 2 h 4"/>
                <a:gd name="T24" fmla="*/ 2 w 28"/>
                <a:gd name="T25" fmla="*/ 2 h 4"/>
                <a:gd name="T26" fmla="*/ 2 w 28"/>
                <a:gd name="T27" fmla="*/ 0 h 4"/>
                <a:gd name="T28" fmla="*/ 4 w 28"/>
                <a:gd name="T29" fmla="*/ 0 h 4"/>
                <a:gd name="T30" fmla="*/ 4 w 28"/>
                <a:gd name="T31" fmla="*/ 0 h 4"/>
                <a:gd name="T32" fmla="*/ 6 w 28"/>
                <a:gd name="T33" fmla="*/ 0 h 4"/>
                <a:gd name="T34" fmla="*/ 8 w 28"/>
                <a:gd name="T35" fmla="*/ 0 h 4"/>
                <a:gd name="T36" fmla="*/ 12 w 28"/>
                <a:gd name="T37" fmla="*/ 0 h 4"/>
                <a:gd name="T38" fmla="*/ 14 w 28"/>
                <a:gd name="T39" fmla="*/ 0 h 4"/>
                <a:gd name="T40" fmla="*/ 16 w 28"/>
                <a:gd name="T41" fmla="*/ 0 h 4"/>
                <a:gd name="T42" fmla="*/ 20 w 28"/>
                <a:gd name="T43" fmla="*/ 0 h 4"/>
                <a:gd name="T44" fmla="*/ 22 w 28"/>
                <a:gd name="T45" fmla="*/ 0 h 4"/>
                <a:gd name="T46" fmla="*/ 24 w 28"/>
                <a:gd name="T47" fmla="*/ 0 h 4"/>
                <a:gd name="T48" fmla="*/ 26 w 28"/>
                <a:gd name="T49" fmla="*/ 0 h 4"/>
                <a:gd name="T50" fmla="*/ 26 w 28"/>
                <a:gd name="T51" fmla="*/ 0 h 4"/>
                <a:gd name="T52" fmla="*/ 28 w 28"/>
                <a:gd name="T53" fmla="*/ 2 h 4"/>
                <a:gd name="T54" fmla="*/ 28 w 28"/>
                <a:gd name="T55" fmla="*/ 2 h 4"/>
                <a:gd name="T56" fmla="*/ 28 w 28"/>
                <a:gd name="T57" fmla="*/ 2 h 4"/>
                <a:gd name="T58" fmla="*/ 28 w 28"/>
                <a:gd name="T59" fmla="*/ 2 h 4"/>
                <a:gd name="T60" fmla="*/ 28 w 28"/>
                <a:gd name="T61" fmla="*/ 2 h 4"/>
                <a:gd name="T62" fmla="*/ 26 w 28"/>
                <a:gd name="T63" fmla="*/ 2 h 4"/>
                <a:gd name="T64" fmla="*/ 26 w 28"/>
                <a:gd name="T65" fmla="*/ 4 h 4"/>
                <a:gd name="T66" fmla="*/ 24 w 28"/>
                <a:gd name="T67" fmla="*/ 4 h 4"/>
                <a:gd name="T68" fmla="*/ 22 w 28"/>
                <a:gd name="T69" fmla="*/ 4 h 4"/>
                <a:gd name="T70" fmla="*/ 20 w 28"/>
                <a:gd name="T71" fmla="*/ 4 h 4"/>
                <a:gd name="T72" fmla="*/ 16 w 28"/>
                <a:gd name="T73" fmla="*/ 4 h 4"/>
                <a:gd name="T74" fmla="*/ 14 w 28"/>
                <a:gd name="T7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 h="4">
                  <a:moveTo>
                    <a:pt x="14" y="4"/>
                  </a:moveTo>
                  <a:lnTo>
                    <a:pt x="14" y="4"/>
                  </a:lnTo>
                  <a:lnTo>
                    <a:pt x="12" y="4"/>
                  </a:lnTo>
                  <a:lnTo>
                    <a:pt x="8" y="4"/>
                  </a:lnTo>
                  <a:lnTo>
                    <a:pt x="6" y="4"/>
                  </a:lnTo>
                  <a:lnTo>
                    <a:pt x="4" y="4"/>
                  </a:lnTo>
                  <a:lnTo>
                    <a:pt x="4" y="4"/>
                  </a:lnTo>
                  <a:lnTo>
                    <a:pt x="2" y="2"/>
                  </a:lnTo>
                  <a:lnTo>
                    <a:pt x="2" y="2"/>
                  </a:lnTo>
                  <a:lnTo>
                    <a:pt x="0" y="2"/>
                  </a:lnTo>
                  <a:lnTo>
                    <a:pt x="0" y="2"/>
                  </a:lnTo>
                  <a:lnTo>
                    <a:pt x="0" y="2"/>
                  </a:lnTo>
                  <a:lnTo>
                    <a:pt x="2" y="2"/>
                  </a:lnTo>
                  <a:lnTo>
                    <a:pt x="2" y="0"/>
                  </a:lnTo>
                  <a:lnTo>
                    <a:pt x="4" y="0"/>
                  </a:lnTo>
                  <a:lnTo>
                    <a:pt x="4" y="0"/>
                  </a:lnTo>
                  <a:lnTo>
                    <a:pt x="6" y="0"/>
                  </a:lnTo>
                  <a:lnTo>
                    <a:pt x="8" y="0"/>
                  </a:lnTo>
                  <a:lnTo>
                    <a:pt x="12" y="0"/>
                  </a:lnTo>
                  <a:lnTo>
                    <a:pt x="14" y="0"/>
                  </a:lnTo>
                  <a:lnTo>
                    <a:pt x="16" y="0"/>
                  </a:lnTo>
                  <a:lnTo>
                    <a:pt x="20" y="0"/>
                  </a:lnTo>
                  <a:lnTo>
                    <a:pt x="22" y="0"/>
                  </a:lnTo>
                  <a:lnTo>
                    <a:pt x="24" y="0"/>
                  </a:lnTo>
                  <a:lnTo>
                    <a:pt x="26" y="0"/>
                  </a:lnTo>
                  <a:lnTo>
                    <a:pt x="26" y="0"/>
                  </a:lnTo>
                  <a:lnTo>
                    <a:pt x="28" y="2"/>
                  </a:lnTo>
                  <a:lnTo>
                    <a:pt x="28" y="2"/>
                  </a:lnTo>
                  <a:lnTo>
                    <a:pt x="28" y="2"/>
                  </a:lnTo>
                  <a:lnTo>
                    <a:pt x="28" y="2"/>
                  </a:lnTo>
                  <a:lnTo>
                    <a:pt x="28" y="2"/>
                  </a:lnTo>
                  <a:lnTo>
                    <a:pt x="26" y="2"/>
                  </a:lnTo>
                  <a:lnTo>
                    <a:pt x="26" y="4"/>
                  </a:lnTo>
                  <a:lnTo>
                    <a:pt x="24" y="4"/>
                  </a:lnTo>
                  <a:lnTo>
                    <a:pt x="22" y="4"/>
                  </a:lnTo>
                  <a:lnTo>
                    <a:pt x="20" y="4"/>
                  </a:lnTo>
                  <a:lnTo>
                    <a:pt x="16" y="4"/>
                  </a:lnTo>
                  <a:lnTo>
                    <a:pt x="14" y="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00" name="Freeform 223"/>
            <p:cNvSpPr>
              <a:spLocks/>
            </p:cNvSpPr>
            <p:nvPr/>
          </p:nvSpPr>
          <p:spPr bwMode="auto">
            <a:xfrm>
              <a:off x="9517271" y="4243739"/>
              <a:ext cx="57841" cy="8263"/>
            </a:xfrm>
            <a:custGeom>
              <a:avLst/>
              <a:gdLst>
                <a:gd name="T0" fmla="*/ 14 w 28"/>
                <a:gd name="T1" fmla="*/ 4 h 4"/>
                <a:gd name="T2" fmla="*/ 14 w 28"/>
                <a:gd name="T3" fmla="*/ 4 h 4"/>
                <a:gd name="T4" fmla="*/ 12 w 28"/>
                <a:gd name="T5" fmla="*/ 4 h 4"/>
                <a:gd name="T6" fmla="*/ 8 w 28"/>
                <a:gd name="T7" fmla="*/ 4 h 4"/>
                <a:gd name="T8" fmla="*/ 6 w 28"/>
                <a:gd name="T9" fmla="*/ 4 h 4"/>
                <a:gd name="T10" fmla="*/ 4 w 28"/>
                <a:gd name="T11" fmla="*/ 4 h 4"/>
                <a:gd name="T12" fmla="*/ 4 w 28"/>
                <a:gd name="T13" fmla="*/ 4 h 4"/>
                <a:gd name="T14" fmla="*/ 2 w 28"/>
                <a:gd name="T15" fmla="*/ 2 h 4"/>
                <a:gd name="T16" fmla="*/ 2 w 28"/>
                <a:gd name="T17" fmla="*/ 2 h 4"/>
                <a:gd name="T18" fmla="*/ 0 w 28"/>
                <a:gd name="T19" fmla="*/ 2 h 4"/>
                <a:gd name="T20" fmla="*/ 0 w 28"/>
                <a:gd name="T21" fmla="*/ 2 h 4"/>
                <a:gd name="T22" fmla="*/ 0 w 28"/>
                <a:gd name="T23" fmla="*/ 2 h 4"/>
                <a:gd name="T24" fmla="*/ 2 w 28"/>
                <a:gd name="T25" fmla="*/ 2 h 4"/>
                <a:gd name="T26" fmla="*/ 2 w 28"/>
                <a:gd name="T27" fmla="*/ 0 h 4"/>
                <a:gd name="T28" fmla="*/ 4 w 28"/>
                <a:gd name="T29" fmla="*/ 0 h 4"/>
                <a:gd name="T30" fmla="*/ 4 w 28"/>
                <a:gd name="T31" fmla="*/ 0 h 4"/>
                <a:gd name="T32" fmla="*/ 6 w 28"/>
                <a:gd name="T33" fmla="*/ 0 h 4"/>
                <a:gd name="T34" fmla="*/ 8 w 28"/>
                <a:gd name="T35" fmla="*/ 0 h 4"/>
                <a:gd name="T36" fmla="*/ 12 w 28"/>
                <a:gd name="T37" fmla="*/ 0 h 4"/>
                <a:gd name="T38" fmla="*/ 14 w 28"/>
                <a:gd name="T39" fmla="*/ 0 h 4"/>
                <a:gd name="T40" fmla="*/ 16 w 28"/>
                <a:gd name="T41" fmla="*/ 0 h 4"/>
                <a:gd name="T42" fmla="*/ 20 w 28"/>
                <a:gd name="T43" fmla="*/ 0 h 4"/>
                <a:gd name="T44" fmla="*/ 22 w 28"/>
                <a:gd name="T45" fmla="*/ 0 h 4"/>
                <a:gd name="T46" fmla="*/ 24 w 28"/>
                <a:gd name="T47" fmla="*/ 0 h 4"/>
                <a:gd name="T48" fmla="*/ 26 w 28"/>
                <a:gd name="T49" fmla="*/ 0 h 4"/>
                <a:gd name="T50" fmla="*/ 26 w 28"/>
                <a:gd name="T51" fmla="*/ 0 h 4"/>
                <a:gd name="T52" fmla="*/ 28 w 28"/>
                <a:gd name="T53" fmla="*/ 2 h 4"/>
                <a:gd name="T54" fmla="*/ 28 w 28"/>
                <a:gd name="T55" fmla="*/ 2 h 4"/>
                <a:gd name="T56" fmla="*/ 28 w 28"/>
                <a:gd name="T57" fmla="*/ 2 h 4"/>
                <a:gd name="T58" fmla="*/ 28 w 28"/>
                <a:gd name="T59" fmla="*/ 2 h 4"/>
                <a:gd name="T60" fmla="*/ 28 w 28"/>
                <a:gd name="T61" fmla="*/ 2 h 4"/>
                <a:gd name="T62" fmla="*/ 26 w 28"/>
                <a:gd name="T63" fmla="*/ 2 h 4"/>
                <a:gd name="T64" fmla="*/ 26 w 28"/>
                <a:gd name="T65" fmla="*/ 4 h 4"/>
                <a:gd name="T66" fmla="*/ 24 w 28"/>
                <a:gd name="T67" fmla="*/ 4 h 4"/>
                <a:gd name="T68" fmla="*/ 22 w 28"/>
                <a:gd name="T69" fmla="*/ 4 h 4"/>
                <a:gd name="T70" fmla="*/ 20 w 28"/>
                <a:gd name="T71" fmla="*/ 4 h 4"/>
                <a:gd name="T72" fmla="*/ 16 w 28"/>
                <a:gd name="T73" fmla="*/ 4 h 4"/>
                <a:gd name="T74" fmla="*/ 14 w 28"/>
                <a:gd name="T7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 h="4">
                  <a:moveTo>
                    <a:pt x="14" y="4"/>
                  </a:moveTo>
                  <a:lnTo>
                    <a:pt x="14" y="4"/>
                  </a:lnTo>
                  <a:lnTo>
                    <a:pt x="12" y="4"/>
                  </a:lnTo>
                  <a:lnTo>
                    <a:pt x="8" y="4"/>
                  </a:lnTo>
                  <a:lnTo>
                    <a:pt x="6" y="4"/>
                  </a:lnTo>
                  <a:lnTo>
                    <a:pt x="4" y="4"/>
                  </a:lnTo>
                  <a:lnTo>
                    <a:pt x="4" y="4"/>
                  </a:lnTo>
                  <a:lnTo>
                    <a:pt x="2" y="2"/>
                  </a:lnTo>
                  <a:lnTo>
                    <a:pt x="2" y="2"/>
                  </a:lnTo>
                  <a:lnTo>
                    <a:pt x="0" y="2"/>
                  </a:lnTo>
                  <a:lnTo>
                    <a:pt x="0" y="2"/>
                  </a:lnTo>
                  <a:lnTo>
                    <a:pt x="0" y="2"/>
                  </a:lnTo>
                  <a:lnTo>
                    <a:pt x="2" y="2"/>
                  </a:lnTo>
                  <a:lnTo>
                    <a:pt x="2" y="0"/>
                  </a:lnTo>
                  <a:lnTo>
                    <a:pt x="4" y="0"/>
                  </a:lnTo>
                  <a:lnTo>
                    <a:pt x="4" y="0"/>
                  </a:lnTo>
                  <a:lnTo>
                    <a:pt x="6" y="0"/>
                  </a:lnTo>
                  <a:lnTo>
                    <a:pt x="8" y="0"/>
                  </a:lnTo>
                  <a:lnTo>
                    <a:pt x="12" y="0"/>
                  </a:lnTo>
                  <a:lnTo>
                    <a:pt x="14" y="0"/>
                  </a:lnTo>
                  <a:lnTo>
                    <a:pt x="16" y="0"/>
                  </a:lnTo>
                  <a:lnTo>
                    <a:pt x="20" y="0"/>
                  </a:lnTo>
                  <a:lnTo>
                    <a:pt x="22" y="0"/>
                  </a:lnTo>
                  <a:lnTo>
                    <a:pt x="24" y="0"/>
                  </a:lnTo>
                  <a:lnTo>
                    <a:pt x="26" y="0"/>
                  </a:lnTo>
                  <a:lnTo>
                    <a:pt x="26" y="0"/>
                  </a:lnTo>
                  <a:lnTo>
                    <a:pt x="28" y="2"/>
                  </a:lnTo>
                  <a:lnTo>
                    <a:pt x="28" y="2"/>
                  </a:lnTo>
                  <a:lnTo>
                    <a:pt x="28" y="2"/>
                  </a:lnTo>
                  <a:lnTo>
                    <a:pt x="28" y="2"/>
                  </a:lnTo>
                  <a:lnTo>
                    <a:pt x="28" y="2"/>
                  </a:lnTo>
                  <a:lnTo>
                    <a:pt x="26" y="2"/>
                  </a:lnTo>
                  <a:lnTo>
                    <a:pt x="26" y="4"/>
                  </a:lnTo>
                  <a:lnTo>
                    <a:pt x="24" y="4"/>
                  </a:lnTo>
                  <a:lnTo>
                    <a:pt x="22" y="4"/>
                  </a:lnTo>
                  <a:lnTo>
                    <a:pt x="20" y="4"/>
                  </a:lnTo>
                  <a:lnTo>
                    <a:pt x="16" y="4"/>
                  </a:lnTo>
                  <a:lnTo>
                    <a:pt x="14" y="4"/>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01" name="Freeform 228"/>
            <p:cNvSpPr>
              <a:spLocks/>
            </p:cNvSpPr>
            <p:nvPr/>
          </p:nvSpPr>
          <p:spPr bwMode="auto">
            <a:xfrm>
              <a:off x="8757087" y="3838874"/>
              <a:ext cx="152863" cy="289190"/>
            </a:xfrm>
            <a:custGeom>
              <a:avLst/>
              <a:gdLst>
                <a:gd name="T0" fmla="*/ 48 w 74"/>
                <a:gd name="T1" fmla="*/ 46 h 140"/>
                <a:gd name="T2" fmla="*/ 46 w 74"/>
                <a:gd name="T3" fmla="*/ 46 h 140"/>
                <a:gd name="T4" fmla="*/ 46 w 74"/>
                <a:gd name="T5" fmla="*/ 44 h 140"/>
                <a:gd name="T6" fmla="*/ 42 w 74"/>
                <a:gd name="T7" fmla="*/ 42 h 140"/>
                <a:gd name="T8" fmla="*/ 38 w 74"/>
                <a:gd name="T9" fmla="*/ 40 h 140"/>
                <a:gd name="T10" fmla="*/ 30 w 74"/>
                <a:gd name="T11" fmla="*/ 38 h 140"/>
                <a:gd name="T12" fmla="*/ 28 w 74"/>
                <a:gd name="T13" fmla="*/ 36 h 140"/>
                <a:gd name="T14" fmla="*/ 26 w 74"/>
                <a:gd name="T15" fmla="*/ 34 h 140"/>
                <a:gd name="T16" fmla="*/ 24 w 74"/>
                <a:gd name="T17" fmla="*/ 32 h 140"/>
                <a:gd name="T18" fmla="*/ 22 w 74"/>
                <a:gd name="T19" fmla="*/ 26 h 140"/>
                <a:gd name="T20" fmla="*/ 18 w 74"/>
                <a:gd name="T21" fmla="*/ 14 h 140"/>
                <a:gd name="T22" fmla="*/ 14 w 74"/>
                <a:gd name="T23" fmla="*/ 4 h 140"/>
                <a:gd name="T24" fmla="*/ 0 w 74"/>
                <a:gd name="T25" fmla="*/ 12 h 140"/>
                <a:gd name="T26" fmla="*/ 2 w 74"/>
                <a:gd name="T27" fmla="*/ 30 h 140"/>
                <a:gd name="T28" fmla="*/ 2 w 74"/>
                <a:gd name="T29" fmla="*/ 42 h 140"/>
                <a:gd name="T30" fmla="*/ 4 w 74"/>
                <a:gd name="T31" fmla="*/ 56 h 140"/>
                <a:gd name="T32" fmla="*/ 6 w 74"/>
                <a:gd name="T33" fmla="*/ 72 h 140"/>
                <a:gd name="T34" fmla="*/ 6 w 74"/>
                <a:gd name="T35" fmla="*/ 84 h 140"/>
                <a:gd name="T36" fmla="*/ 8 w 74"/>
                <a:gd name="T37" fmla="*/ 90 h 140"/>
                <a:gd name="T38" fmla="*/ 10 w 74"/>
                <a:gd name="T39" fmla="*/ 94 h 140"/>
                <a:gd name="T40" fmla="*/ 12 w 74"/>
                <a:gd name="T41" fmla="*/ 98 h 140"/>
                <a:gd name="T42" fmla="*/ 18 w 74"/>
                <a:gd name="T43" fmla="*/ 104 h 140"/>
                <a:gd name="T44" fmla="*/ 28 w 74"/>
                <a:gd name="T45" fmla="*/ 116 h 140"/>
                <a:gd name="T46" fmla="*/ 34 w 74"/>
                <a:gd name="T47" fmla="*/ 126 h 140"/>
                <a:gd name="T48" fmla="*/ 38 w 74"/>
                <a:gd name="T49" fmla="*/ 130 h 140"/>
                <a:gd name="T50" fmla="*/ 40 w 74"/>
                <a:gd name="T51" fmla="*/ 134 h 140"/>
                <a:gd name="T52" fmla="*/ 44 w 74"/>
                <a:gd name="T53" fmla="*/ 136 h 140"/>
                <a:gd name="T54" fmla="*/ 52 w 74"/>
                <a:gd name="T55" fmla="*/ 138 h 140"/>
                <a:gd name="T56" fmla="*/ 60 w 74"/>
                <a:gd name="T57" fmla="*/ 140 h 140"/>
                <a:gd name="T58" fmla="*/ 64 w 74"/>
                <a:gd name="T59" fmla="*/ 140 h 140"/>
                <a:gd name="T60" fmla="*/ 68 w 74"/>
                <a:gd name="T61" fmla="*/ 140 h 140"/>
                <a:gd name="T62" fmla="*/ 70 w 74"/>
                <a:gd name="T63" fmla="*/ 138 h 140"/>
                <a:gd name="T64" fmla="*/ 72 w 74"/>
                <a:gd name="T65" fmla="*/ 138 h 140"/>
                <a:gd name="T66" fmla="*/ 74 w 74"/>
                <a:gd name="T67" fmla="*/ 136 h 140"/>
                <a:gd name="T68" fmla="*/ 74 w 74"/>
                <a:gd name="T69" fmla="*/ 134 h 140"/>
                <a:gd name="T70" fmla="*/ 74 w 74"/>
                <a:gd name="T71" fmla="*/ 128 h 140"/>
                <a:gd name="T72" fmla="*/ 74 w 74"/>
                <a:gd name="T73" fmla="*/ 116 h 140"/>
                <a:gd name="T74" fmla="*/ 74 w 74"/>
                <a:gd name="T75" fmla="*/ 102 h 140"/>
                <a:gd name="T76" fmla="*/ 72 w 74"/>
                <a:gd name="T77" fmla="*/ 90 h 140"/>
                <a:gd name="T78" fmla="*/ 70 w 74"/>
                <a:gd name="T79" fmla="*/ 84 h 140"/>
                <a:gd name="T80" fmla="*/ 70 w 74"/>
                <a:gd name="T81" fmla="*/ 78 h 140"/>
                <a:gd name="T82" fmla="*/ 68 w 74"/>
                <a:gd name="T83" fmla="*/ 74 h 140"/>
                <a:gd name="T84" fmla="*/ 64 w 74"/>
                <a:gd name="T85" fmla="*/ 70 h 140"/>
                <a:gd name="T86" fmla="*/ 56 w 74"/>
                <a:gd name="T87" fmla="*/ 62 h 140"/>
                <a:gd name="T88" fmla="*/ 52 w 74"/>
                <a:gd name="T89" fmla="*/ 56 h 140"/>
                <a:gd name="T90" fmla="*/ 48 w 74"/>
                <a:gd name="T91" fmla="*/ 52 h 140"/>
                <a:gd name="T92" fmla="*/ 48 w 74"/>
                <a:gd name="T93" fmla="*/ 48 h 140"/>
                <a:gd name="T94" fmla="*/ 48 w 74"/>
                <a:gd name="T95" fmla="*/ 4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 h="140">
                  <a:moveTo>
                    <a:pt x="48" y="46"/>
                  </a:moveTo>
                  <a:lnTo>
                    <a:pt x="48" y="46"/>
                  </a:lnTo>
                  <a:lnTo>
                    <a:pt x="46" y="46"/>
                  </a:lnTo>
                  <a:lnTo>
                    <a:pt x="46" y="46"/>
                  </a:lnTo>
                  <a:lnTo>
                    <a:pt x="46" y="44"/>
                  </a:lnTo>
                  <a:lnTo>
                    <a:pt x="46" y="44"/>
                  </a:lnTo>
                  <a:lnTo>
                    <a:pt x="44" y="42"/>
                  </a:lnTo>
                  <a:lnTo>
                    <a:pt x="42" y="42"/>
                  </a:lnTo>
                  <a:lnTo>
                    <a:pt x="42" y="42"/>
                  </a:lnTo>
                  <a:lnTo>
                    <a:pt x="38" y="40"/>
                  </a:lnTo>
                  <a:lnTo>
                    <a:pt x="34" y="38"/>
                  </a:lnTo>
                  <a:lnTo>
                    <a:pt x="30" y="38"/>
                  </a:lnTo>
                  <a:lnTo>
                    <a:pt x="30" y="38"/>
                  </a:lnTo>
                  <a:lnTo>
                    <a:pt x="28" y="36"/>
                  </a:lnTo>
                  <a:lnTo>
                    <a:pt x="26" y="36"/>
                  </a:lnTo>
                  <a:lnTo>
                    <a:pt x="26" y="34"/>
                  </a:lnTo>
                  <a:lnTo>
                    <a:pt x="24" y="34"/>
                  </a:lnTo>
                  <a:lnTo>
                    <a:pt x="24" y="32"/>
                  </a:lnTo>
                  <a:lnTo>
                    <a:pt x="22" y="28"/>
                  </a:lnTo>
                  <a:lnTo>
                    <a:pt x="22" y="26"/>
                  </a:lnTo>
                  <a:lnTo>
                    <a:pt x="20" y="20"/>
                  </a:lnTo>
                  <a:lnTo>
                    <a:pt x="18" y="14"/>
                  </a:lnTo>
                  <a:lnTo>
                    <a:pt x="16" y="8"/>
                  </a:lnTo>
                  <a:lnTo>
                    <a:pt x="14" y="4"/>
                  </a:lnTo>
                  <a:lnTo>
                    <a:pt x="14" y="0"/>
                  </a:lnTo>
                  <a:lnTo>
                    <a:pt x="0" y="12"/>
                  </a:lnTo>
                  <a:lnTo>
                    <a:pt x="2" y="22"/>
                  </a:lnTo>
                  <a:lnTo>
                    <a:pt x="2" y="30"/>
                  </a:lnTo>
                  <a:lnTo>
                    <a:pt x="2" y="36"/>
                  </a:lnTo>
                  <a:lnTo>
                    <a:pt x="2" y="42"/>
                  </a:lnTo>
                  <a:lnTo>
                    <a:pt x="4" y="50"/>
                  </a:lnTo>
                  <a:lnTo>
                    <a:pt x="4" y="56"/>
                  </a:lnTo>
                  <a:lnTo>
                    <a:pt x="4" y="64"/>
                  </a:lnTo>
                  <a:lnTo>
                    <a:pt x="6" y="72"/>
                  </a:lnTo>
                  <a:lnTo>
                    <a:pt x="6" y="80"/>
                  </a:lnTo>
                  <a:lnTo>
                    <a:pt x="6" y="84"/>
                  </a:lnTo>
                  <a:lnTo>
                    <a:pt x="8" y="86"/>
                  </a:lnTo>
                  <a:lnTo>
                    <a:pt x="8" y="90"/>
                  </a:lnTo>
                  <a:lnTo>
                    <a:pt x="10" y="92"/>
                  </a:lnTo>
                  <a:lnTo>
                    <a:pt x="10" y="94"/>
                  </a:lnTo>
                  <a:lnTo>
                    <a:pt x="10" y="94"/>
                  </a:lnTo>
                  <a:lnTo>
                    <a:pt x="12" y="98"/>
                  </a:lnTo>
                  <a:lnTo>
                    <a:pt x="16" y="102"/>
                  </a:lnTo>
                  <a:lnTo>
                    <a:pt x="18" y="104"/>
                  </a:lnTo>
                  <a:lnTo>
                    <a:pt x="22" y="112"/>
                  </a:lnTo>
                  <a:lnTo>
                    <a:pt x="28" y="116"/>
                  </a:lnTo>
                  <a:lnTo>
                    <a:pt x="30" y="120"/>
                  </a:lnTo>
                  <a:lnTo>
                    <a:pt x="34" y="126"/>
                  </a:lnTo>
                  <a:lnTo>
                    <a:pt x="36" y="128"/>
                  </a:lnTo>
                  <a:lnTo>
                    <a:pt x="38" y="130"/>
                  </a:lnTo>
                  <a:lnTo>
                    <a:pt x="40" y="132"/>
                  </a:lnTo>
                  <a:lnTo>
                    <a:pt x="40" y="134"/>
                  </a:lnTo>
                  <a:lnTo>
                    <a:pt x="42" y="134"/>
                  </a:lnTo>
                  <a:lnTo>
                    <a:pt x="44" y="136"/>
                  </a:lnTo>
                  <a:lnTo>
                    <a:pt x="48" y="136"/>
                  </a:lnTo>
                  <a:lnTo>
                    <a:pt x="52" y="138"/>
                  </a:lnTo>
                  <a:lnTo>
                    <a:pt x="58" y="140"/>
                  </a:lnTo>
                  <a:lnTo>
                    <a:pt x="60" y="140"/>
                  </a:lnTo>
                  <a:lnTo>
                    <a:pt x="62" y="140"/>
                  </a:lnTo>
                  <a:lnTo>
                    <a:pt x="64" y="140"/>
                  </a:lnTo>
                  <a:lnTo>
                    <a:pt x="66" y="140"/>
                  </a:lnTo>
                  <a:lnTo>
                    <a:pt x="68" y="140"/>
                  </a:lnTo>
                  <a:lnTo>
                    <a:pt x="70" y="140"/>
                  </a:lnTo>
                  <a:lnTo>
                    <a:pt x="70" y="138"/>
                  </a:lnTo>
                  <a:lnTo>
                    <a:pt x="72" y="138"/>
                  </a:lnTo>
                  <a:lnTo>
                    <a:pt x="72" y="138"/>
                  </a:lnTo>
                  <a:lnTo>
                    <a:pt x="72" y="138"/>
                  </a:lnTo>
                  <a:lnTo>
                    <a:pt x="74" y="136"/>
                  </a:lnTo>
                  <a:lnTo>
                    <a:pt x="74" y="134"/>
                  </a:lnTo>
                  <a:lnTo>
                    <a:pt x="74" y="134"/>
                  </a:lnTo>
                  <a:lnTo>
                    <a:pt x="74" y="130"/>
                  </a:lnTo>
                  <a:lnTo>
                    <a:pt x="74" y="128"/>
                  </a:lnTo>
                  <a:lnTo>
                    <a:pt x="74" y="122"/>
                  </a:lnTo>
                  <a:lnTo>
                    <a:pt x="74" y="116"/>
                  </a:lnTo>
                  <a:lnTo>
                    <a:pt x="74" y="110"/>
                  </a:lnTo>
                  <a:lnTo>
                    <a:pt x="74" y="102"/>
                  </a:lnTo>
                  <a:lnTo>
                    <a:pt x="72" y="96"/>
                  </a:lnTo>
                  <a:lnTo>
                    <a:pt x="72" y="90"/>
                  </a:lnTo>
                  <a:lnTo>
                    <a:pt x="72" y="86"/>
                  </a:lnTo>
                  <a:lnTo>
                    <a:pt x="70" y="84"/>
                  </a:lnTo>
                  <a:lnTo>
                    <a:pt x="70" y="80"/>
                  </a:lnTo>
                  <a:lnTo>
                    <a:pt x="70" y="78"/>
                  </a:lnTo>
                  <a:lnTo>
                    <a:pt x="68" y="76"/>
                  </a:lnTo>
                  <a:lnTo>
                    <a:pt x="68" y="74"/>
                  </a:lnTo>
                  <a:lnTo>
                    <a:pt x="66" y="72"/>
                  </a:lnTo>
                  <a:lnTo>
                    <a:pt x="64" y="70"/>
                  </a:lnTo>
                  <a:lnTo>
                    <a:pt x="60" y="66"/>
                  </a:lnTo>
                  <a:lnTo>
                    <a:pt x="56" y="62"/>
                  </a:lnTo>
                  <a:lnTo>
                    <a:pt x="54" y="58"/>
                  </a:lnTo>
                  <a:lnTo>
                    <a:pt x="52" y="56"/>
                  </a:lnTo>
                  <a:lnTo>
                    <a:pt x="50" y="54"/>
                  </a:lnTo>
                  <a:lnTo>
                    <a:pt x="48" y="52"/>
                  </a:lnTo>
                  <a:lnTo>
                    <a:pt x="48" y="50"/>
                  </a:lnTo>
                  <a:lnTo>
                    <a:pt x="48" y="48"/>
                  </a:lnTo>
                  <a:lnTo>
                    <a:pt x="48" y="46"/>
                  </a:lnTo>
                  <a:lnTo>
                    <a:pt x="48" y="46"/>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02" name="Freeform 229"/>
            <p:cNvSpPr>
              <a:spLocks/>
            </p:cNvSpPr>
            <p:nvPr/>
          </p:nvSpPr>
          <p:spPr bwMode="auto">
            <a:xfrm>
              <a:off x="8757087" y="3838874"/>
              <a:ext cx="152863" cy="289190"/>
            </a:xfrm>
            <a:custGeom>
              <a:avLst/>
              <a:gdLst>
                <a:gd name="T0" fmla="*/ 48 w 74"/>
                <a:gd name="T1" fmla="*/ 46 h 140"/>
                <a:gd name="T2" fmla="*/ 46 w 74"/>
                <a:gd name="T3" fmla="*/ 46 h 140"/>
                <a:gd name="T4" fmla="*/ 46 w 74"/>
                <a:gd name="T5" fmla="*/ 44 h 140"/>
                <a:gd name="T6" fmla="*/ 42 w 74"/>
                <a:gd name="T7" fmla="*/ 42 h 140"/>
                <a:gd name="T8" fmla="*/ 38 w 74"/>
                <a:gd name="T9" fmla="*/ 40 h 140"/>
                <a:gd name="T10" fmla="*/ 30 w 74"/>
                <a:gd name="T11" fmla="*/ 38 h 140"/>
                <a:gd name="T12" fmla="*/ 28 w 74"/>
                <a:gd name="T13" fmla="*/ 36 h 140"/>
                <a:gd name="T14" fmla="*/ 26 w 74"/>
                <a:gd name="T15" fmla="*/ 34 h 140"/>
                <a:gd name="T16" fmla="*/ 24 w 74"/>
                <a:gd name="T17" fmla="*/ 32 h 140"/>
                <a:gd name="T18" fmla="*/ 22 w 74"/>
                <a:gd name="T19" fmla="*/ 26 h 140"/>
                <a:gd name="T20" fmla="*/ 18 w 74"/>
                <a:gd name="T21" fmla="*/ 14 h 140"/>
                <a:gd name="T22" fmla="*/ 14 w 74"/>
                <a:gd name="T23" fmla="*/ 4 h 140"/>
                <a:gd name="T24" fmla="*/ 0 w 74"/>
                <a:gd name="T25" fmla="*/ 12 h 140"/>
                <a:gd name="T26" fmla="*/ 2 w 74"/>
                <a:gd name="T27" fmla="*/ 30 h 140"/>
                <a:gd name="T28" fmla="*/ 2 w 74"/>
                <a:gd name="T29" fmla="*/ 42 h 140"/>
                <a:gd name="T30" fmla="*/ 4 w 74"/>
                <a:gd name="T31" fmla="*/ 56 h 140"/>
                <a:gd name="T32" fmla="*/ 6 w 74"/>
                <a:gd name="T33" fmla="*/ 72 h 140"/>
                <a:gd name="T34" fmla="*/ 6 w 74"/>
                <a:gd name="T35" fmla="*/ 84 h 140"/>
                <a:gd name="T36" fmla="*/ 8 w 74"/>
                <a:gd name="T37" fmla="*/ 90 h 140"/>
                <a:gd name="T38" fmla="*/ 10 w 74"/>
                <a:gd name="T39" fmla="*/ 94 h 140"/>
                <a:gd name="T40" fmla="*/ 12 w 74"/>
                <a:gd name="T41" fmla="*/ 98 h 140"/>
                <a:gd name="T42" fmla="*/ 18 w 74"/>
                <a:gd name="T43" fmla="*/ 104 h 140"/>
                <a:gd name="T44" fmla="*/ 28 w 74"/>
                <a:gd name="T45" fmla="*/ 116 h 140"/>
                <a:gd name="T46" fmla="*/ 34 w 74"/>
                <a:gd name="T47" fmla="*/ 126 h 140"/>
                <a:gd name="T48" fmla="*/ 38 w 74"/>
                <a:gd name="T49" fmla="*/ 130 h 140"/>
                <a:gd name="T50" fmla="*/ 40 w 74"/>
                <a:gd name="T51" fmla="*/ 134 h 140"/>
                <a:gd name="T52" fmla="*/ 44 w 74"/>
                <a:gd name="T53" fmla="*/ 136 h 140"/>
                <a:gd name="T54" fmla="*/ 52 w 74"/>
                <a:gd name="T55" fmla="*/ 138 h 140"/>
                <a:gd name="T56" fmla="*/ 60 w 74"/>
                <a:gd name="T57" fmla="*/ 140 h 140"/>
                <a:gd name="T58" fmla="*/ 64 w 74"/>
                <a:gd name="T59" fmla="*/ 140 h 140"/>
                <a:gd name="T60" fmla="*/ 68 w 74"/>
                <a:gd name="T61" fmla="*/ 140 h 140"/>
                <a:gd name="T62" fmla="*/ 70 w 74"/>
                <a:gd name="T63" fmla="*/ 138 h 140"/>
                <a:gd name="T64" fmla="*/ 72 w 74"/>
                <a:gd name="T65" fmla="*/ 138 h 140"/>
                <a:gd name="T66" fmla="*/ 74 w 74"/>
                <a:gd name="T67" fmla="*/ 136 h 140"/>
                <a:gd name="T68" fmla="*/ 74 w 74"/>
                <a:gd name="T69" fmla="*/ 134 h 140"/>
                <a:gd name="T70" fmla="*/ 74 w 74"/>
                <a:gd name="T71" fmla="*/ 128 h 140"/>
                <a:gd name="T72" fmla="*/ 74 w 74"/>
                <a:gd name="T73" fmla="*/ 116 h 140"/>
                <a:gd name="T74" fmla="*/ 74 w 74"/>
                <a:gd name="T75" fmla="*/ 102 h 140"/>
                <a:gd name="T76" fmla="*/ 72 w 74"/>
                <a:gd name="T77" fmla="*/ 90 h 140"/>
                <a:gd name="T78" fmla="*/ 70 w 74"/>
                <a:gd name="T79" fmla="*/ 84 h 140"/>
                <a:gd name="T80" fmla="*/ 70 w 74"/>
                <a:gd name="T81" fmla="*/ 78 h 140"/>
                <a:gd name="T82" fmla="*/ 68 w 74"/>
                <a:gd name="T83" fmla="*/ 74 h 140"/>
                <a:gd name="T84" fmla="*/ 64 w 74"/>
                <a:gd name="T85" fmla="*/ 70 h 140"/>
                <a:gd name="T86" fmla="*/ 56 w 74"/>
                <a:gd name="T87" fmla="*/ 62 h 140"/>
                <a:gd name="T88" fmla="*/ 52 w 74"/>
                <a:gd name="T89" fmla="*/ 56 h 140"/>
                <a:gd name="T90" fmla="*/ 48 w 74"/>
                <a:gd name="T91" fmla="*/ 52 h 140"/>
                <a:gd name="T92" fmla="*/ 48 w 74"/>
                <a:gd name="T93" fmla="*/ 48 h 140"/>
                <a:gd name="T94" fmla="*/ 48 w 74"/>
                <a:gd name="T95" fmla="*/ 4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 h="140">
                  <a:moveTo>
                    <a:pt x="48" y="46"/>
                  </a:moveTo>
                  <a:lnTo>
                    <a:pt x="48" y="46"/>
                  </a:lnTo>
                  <a:lnTo>
                    <a:pt x="46" y="46"/>
                  </a:lnTo>
                  <a:lnTo>
                    <a:pt x="46" y="46"/>
                  </a:lnTo>
                  <a:lnTo>
                    <a:pt x="46" y="44"/>
                  </a:lnTo>
                  <a:lnTo>
                    <a:pt x="46" y="44"/>
                  </a:lnTo>
                  <a:lnTo>
                    <a:pt x="44" y="42"/>
                  </a:lnTo>
                  <a:lnTo>
                    <a:pt x="42" y="42"/>
                  </a:lnTo>
                  <a:lnTo>
                    <a:pt x="42" y="42"/>
                  </a:lnTo>
                  <a:lnTo>
                    <a:pt x="38" y="40"/>
                  </a:lnTo>
                  <a:lnTo>
                    <a:pt x="34" y="38"/>
                  </a:lnTo>
                  <a:lnTo>
                    <a:pt x="30" y="38"/>
                  </a:lnTo>
                  <a:lnTo>
                    <a:pt x="30" y="38"/>
                  </a:lnTo>
                  <a:lnTo>
                    <a:pt x="28" y="36"/>
                  </a:lnTo>
                  <a:lnTo>
                    <a:pt x="26" y="36"/>
                  </a:lnTo>
                  <a:lnTo>
                    <a:pt x="26" y="34"/>
                  </a:lnTo>
                  <a:lnTo>
                    <a:pt x="24" y="34"/>
                  </a:lnTo>
                  <a:lnTo>
                    <a:pt x="24" y="32"/>
                  </a:lnTo>
                  <a:lnTo>
                    <a:pt x="22" y="28"/>
                  </a:lnTo>
                  <a:lnTo>
                    <a:pt x="22" y="26"/>
                  </a:lnTo>
                  <a:lnTo>
                    <a:pt x="20" y="20"/>
                  </a:lnTo>
                  <a:lnTo>
                    <a:pt x="18" y="14"/>
                  </a:lnTo>
                  <a:lnTo>
                    <a:pt x="16" y="8"/>
                  </a:lnTo>
                  <a:lnTo>
                    <a:pt x="14" y="4"/>
                  </a:lnTo>
                  <a:lnTo>
                    <a:pt x="14" y="0"/>
                  </a:lnTo>
                  <a:lnTo>
                    <a:pt x="0" y="12"/>
                  </a:lnTo>
                  <a:lnTo>
                    <a:pt x="2" y="22"/>
                  </a:lnTo>
                  <a:lnTo>
                    <a:pt x="2" y="30"/>
                  </a:lnTo>
                  <a:lnTo>
                    <a:pt x="2" y="36"/>
                  </a:lnTo>
                  <a:lnTo>
                    <a:pt x="2" y="42"/>
                  </a:lnTo>
                  <a:lnTo>
                    <a:pt x="4" y="50"/>
                  </a:lnTo>
                  <a:lnTo>
                    <a:pt x="4" y="56"/>
                  </a:lnTo>
                  <a:lnTo>
                    <a:pt x="4" y="64"/>
                  </a:lnTo>
                  <a:lnTo>
                    <a:pt x="6" y="72"/>
                  </a:lnTo>
                  <a:lnTo>
                    <a:pt x="6" y="80"/>
                  </a:lnTo>
                  <a:lnTo>
                    <a:pt x="6" y="84"/>
                  </a:lnTo>
                  <a:lnTo>
                    <a:pt x="8" y="86"/>
                  </a:lnTo>
                  <a:lnTo>
                    <a:pt x="8" y="90"/>
                  </a:lnTo>
                  <a:lnTo>
                    <a:pt x="10" y="92"/>
                  </a:lnTo>
                  <a:lnTo>
                    <a:pt x="10" y="94"/>
                  </a:lnTo>
                  <a:lnTo>
                    <a:pt x="10" y="94"/>
                  </a:lnTo>
                  <a:lnTo>
                    <a:pt x="12" y="98"/>
                  </a:lnTo>
                  <a:lnTo>
                    <a:pt x="16" y="102"/>
                  </a:lnTo>
                  <a:lnTo>
                    <a:pt x="18" y="104"/>
                  </a:lnTo>
                  <a:lnTo>
                    <a:pt x="22" y="112"/>
                  </a:lnTo>
                  <a:lnTo>
                    <a:pt x="28" y="116"/>
                  </a:lnTo>
                  <a:lnTo>
                    <a:pt x="30" y="120"/>
                  </a:lnTo>
                  <a:lnTo>
                    <a:pt x="34" y="126"/>
                  </a:lnTo>
                  <a:lnTo>
                    <a:pt x="36" y="128"/>
                  </a:lnTo>
                  <a:lnTo>
                    <a:pt x="38" y="130"/>
                  </a:lnTo>
                  <a:lnTo>
                    <a:pt x="40" y="132"/>
                  </a:lnTo>
                  <a:lnTo>
                    <a:pt x="40" y="134"/>
                  </a:lnTo>
                  <a:lnTo>
                    <a:pt x="42" y="134"/>
                  </a:lnTo>
                  <a:lnTo>
                    <a:pt x="44" y="136"/>
                  </a:lnTo>
                  <a:lnTo>
                    <a:pt x="48" y="136"/>
                  </a:lnTo>
                  <a:lnTo>
                    <a:pt x="52" y="138"/>
                  </a:lnTo>
                  <a:lnTo>
                    <a:pt x="58" y="140"/>
                  </a:lnTo>
                  <a:lnTo>
                    <a:pt x="60" y="140"/>
                  </a:lnTo>
                  <a:lnTo>
                    <a:pt x="62" y="140"/>
                  </a:lnTo>
                  <a:lnTo>
                    <a:pt x="64" y="140"/>
                  </a:lnTo>
                  <a:lnTo>
                    <a:pt x="66" y="140"/>
                  </a:lnTo>
                  <a:lnTo>
                    <a:pt x="68" y="140"/>
                  </a:lnTo>
                  <a:lnTo>
                    <a:pt x="70" y="140"/>
                  </a:lnTo>
                  <a:lnTo>
                    <a:pt x="70" y="138"/>
                  </a:lnTo>
                  <a:lnTo>
                    <a:pt x="72" y="138"/>
                  </a:lnTo>
                  <a:lnTo>
                    <a:pt x="72" y="138"/>
                  </a:lnTo>
                  <a:lnTo>
                    <a:pt x="72" y="138"/>
                  </a:lnTo>
                  <a:lnTo>
                    <a:pt x="74" y="136"/>
                  </a:lnTo>
                  <a:lnTo>
                    <a:pt x="74" y="134"/>
                  </a:lnTo>
                  <a:lnTo>
                    <a:pt x="74" y="134"/>
                  </a:lnTo>
                  <a:lnTo>
                    <a:pt x="74" y="130"/>
                  </a:lnTo>
                  <a:lnTo>
                    <a:pt x="74" y="128"/>
                  </a:lnTo>
                  <a:lnTo>
                    <a:pt x="74" y="122"/>
                  </a:lnTo>
                  <a:lnTo>
                    <a:pt x="74" y="116"/>
                  </a:lnTo>
                  <a:lnTo>
                    <a:pt x="74" y="110"/>
                  </a:lnTo>
                  <a:lnTo>
                    <a:pt x="74" y="102"/>
                  </a:lnTo>
                  <a:lnTo>
                    <a:pt x="72" y="96"/>
                  </a:lnTo>
                  <a:lnTo>
                    <a:pt x="72" y="90"/>
                  </a:lnTo>
                  <a:lnTo>
                    <a:pt x="72" y="86"/>
                  </a:lnTo>
                  <a:lnTo>
                    <a:pt x="70" y="84"/>
                  </a:lnTo>
                  <a:lnTo>
                    <a:pt x="70" y="80"/>
                  </a:lnTo>
                  <a:lnTo>
                    <a:pt x="70" y="78"/>
                  </a:lnTo>
                  <a:lnTo>
                    <a:pt x="68" y="76"/>
                  </a:lnTo>
                  <a:lnTo>
                    <a:pt x="68" y="74"/>
                  </a:lnTo>
                  <a:lnTo>
                    <a:pt x="66" y="72"/>
                  </a:lnTo>
                  <a:lnTo>
                    <a:pt x="64" y="70"/>
                  </a:lnTo>
                  <a:lnTo>
                    <a:pt x="60" y="66"/>
                  </a:lnTo>
                  <a:lnTo>
                    <a:pt x="56" y="62"/>
                  </a:lnTo>
                  <a:lnTo>
                    <a:pt x="54" y="58"/>
                  </a:lnTo>
                  <a:lnTo>
                    <a:pt x="52" y="56"/>
                  </a:lnTo>
                  <a:lnTo>
                    <a:pt x="50" y="54"/>
                  </a:lnTo>
                  <a:lnTo>
                    <a:pt x="48" y="52"/>
                  </a:lnTo>
                  <a:lnTo>
                    <a:pt x="48" y="50"/>
                  </a:lnTo>
                  <a:lnTo>
                    <a:pt x="48" y="48"/>
                  </a:lnTo>
                  <a:lnTo>
                    <a:pt x="48" y="46"/>
                  </a:lnTo>
                  <a:lnTo>
                    <a:pt x="48" y="46"/>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03" name="Freeform 234"/>
            <p:cNvSpPr>
              <a:spLocks/>
            </p:cNvSpPr>
            <p:nvPr/>
          </p:nvSpPr>
          <p:spPr bwMode="auto">
            <a:xfrm>
              <a:off x="6038599" y="880878"/>
              <a:ext cx="347041" cy="210695"/>
            </a:xfrm>
            <a:custGeom>
              <a:avLst/>
              <a:gdLst>
                <a:gd name="T0" fmla="*/ 64 w 168"/>
                <a:gd name="T1" fmla="*/ 8 h 102"/>
                <a:gd name="T2" fmla="*/ 64 w 168"/>
                <a:gd name="T3" fmla="*/ 20 h 102"/>
                <a:gd name="T4" fmla="*/ 60 w 168"/>
                <a:gd name="T5" fmla="*/ 26 h 102"/>
                <a:gd name="T6" fmla="*/ 56 w 168"/>
                <a:gd name="T7" fmla="*/ 24 h 102"/>
                <a:gd name="T8" fmla="*/ 46 w 168"/>
                <a:gd name="T9" fmla="*/ 14 h 102"/>
                <a:gd name="T10" fmla="*/ 42 w 168"/>
                <a:gd name="T11" fmla="*/ 12 h 102"/>
                <a:gd name="T12" fmla="*/ 34 w 168"/>
                <a:gd name="T13" fmla="*/ 20 h 102"/>
                <a:gd name="T14" fmla="*/ 28 w 168"/>
                <a:gd name="T15" fmla="*/ 22 h 102"/>
                <a:gd name="T16" fmla="*/ 26 w 168"/>
                <a:gd name="T17" fmla="*/ 16 h 102"/>
                <a:gd name="T18" fmla="*/ 22 w 168"/>
                <a:gd name="T19" fmla="*/ 6 h 102"/>
                <a:gd name="T20" fmla="*/ 18 w 168"/>
                <a:gd name="T21" fmla="*/ 4 h 102"/>
                <a:gd name="T22" fmla="*/ 10 w 168"/>
                <a:gd name="T23" fmla="*/ 8 h 102"/>
                <a:gd name="T24" fmla="*/ 4 w 168"/>
                <a:gd name="T25" fmla="*/ 14 h 102"/>
                <a:gd name="T26" fmla="*/ 0 w 168"/>
                <a:gd name="T27" fmla="*/ 20 h 102"/>
                <a:gd name="T28" fmla="*/ 4 w 168"/>
                <a:gd name="T29" fmla="*/ 28 h 102"/>
                <a:gd name="T30" fmla="*/ 6 w 168"/>
                <a:gd name="T31" fmla="*/ 40 h 102"/>
                <a:gd name="T32" fmla="*/ 8 w 168"/>
                <a:gd name="T33" fmla="*/ 48 h 102"/>
                <a:gd name="T34" fmla="*/ 12 w 168"/>
                <a:gd name="T35" fmla="*/ 50 h 102"/>
                <a:gd name="T36" fmla="*/ 26 w 168"/>
                <a:gd name="T37" fmla="*/ 52 h 102"/>
                <a:gd name="T38" fmla="*/ 32 w 168"/>
                <a:gd name="T39" fmla="*/ 50 h 102"/>
                <a:gd name="T40" fmla="*/ 38 w 168"/>
                <a:gd name="T41" fmla="*/ 42 h 102"/>
                <a:gd name="T42" fmla="*/ 44 w 168"/>
                <a:gd name="T43" fmla="*/ 38 h 102"/>
                <a:gd name="T44" fmla="*/ 50 w 168"/>
                <a:gd name="T45" fmla="*/ 38 h 102"/>
                <a:gd name="T46" fmla="*/ 54 w 168"/>
                <a:gd name="T47" fmla="*/ 42 h 102"/>
                <a:gd name="T48" fmla="*/ 52 w 168"/>
                <a:gd name="T49" fmla="*/ 48 h 102"/>
                <a:gd name="T50" fmla="*/ 46 w 168"/>
                <a:gd name="T51" fmla="*/ 62 h 102"/>
                <a:gd name="T52" fmla="*/ 46 w 168"/>
                <a:gd name="T53" fmla="*/ 68 h 102"/>
                <a:gd name="T54" fmla="*/ 52 w 168"/>
                <a:gd name="T55" fmla="*/ 74 h 102"/>
                <a:gd name="T56" fmla="*/ 60 w 168"/>
                <a:gd name="T57" fmla="*/ 82 h 102"/>
                <a:gd name="T58" fmla="*/ 68 w 168"/>
                <a:gd name="T59" fmla="*/ 96 h 102"/>
                <a:gd name="T60" fmla="*/ 76 w 168"/>
                <a:gd name="T61" fmla="*/ 100 h 102"/>
                <a:gd name="T62" fmla="*/ 84 w 168"/>
                <a:gd name="T63" fmla="*/ 102 h 102"/>
                <a:gd name="T64" fmla="*/ 86 w 168"/>
                <a:gd name="T65" fmla="*/ 96 h 102"/>
                <a:gd name="T66" fmla="*/ 88 w 168"/>
                <a:gd name="T67" fmla="*/ 82 h 102"/>
                <a:gd name="T68" fmla="*/ 90 w 168"/>
                <a:gd name="T69" fmla="*/ 72 h 102"/>
                <a:gd name="T70" fmla="*/ 100 w 168"/>
                <a:gd name="T71" fmla="*/ 58 h 102"/>
                <a:gd name="T72" fmla="*/ 108 w 168"/>
                <a:gd name="T73" fmla="*/ 54 h 102"/>
                <a:gd name="T74" fmla="*/ 114 w 168"/>
                <a:gd name="T75" fmla="*/ 54 h 102"/>
                <a:gd name="T76" fmla="*/ 122 w 168"/>
                <a:gd name="T77" fmla="*/ 60 h 102"/>
                <a:gd name="T78" fmla="*/ 122 w 168"/>
                <a:gd name="T79" fmla="*/ 68 h 102"/>
                <a:gd name="T80" fmla="*/ 120 w 168"/>
                <a:gd name="T81" fmla="*/ 76 h 102"/>
                <a:gd name="T82" fmla="*/ 126 w 168"/>
                <a:gd name="T83" fmla="*/ 80 h 102"/>
                <a:gd name="T84" fmla="*/ 138 w 168"/>
                <a:gd name="T85" fmla="*/ 78 h 102"/>
                <a:gd name="T86" fmla="*/ 148 w 168"/>
                <a:gd name="T87" fmla="*/ 76 h 102"/>
                <a:gd name="T88" fmla="*/ 154 w 168"/>
                <a:gd name="T89" fmla="*/ 80 h 102"/>
                <a:gd name="T90" fmla="*/ 160 w 168"/>
                <a:gd name="T91" fmla="*/ 80 h 102"/>
                <a:gd name="T92" fmla="*/ 164 w 168"/>
                <a:gd name="T93" fmla="*/ 74 h 102"/>
                <a:gd name="T94" fmla="*/ 168 w 168"/>
                <a:gd name="T95" fmla="*/ 66 h 102"/>
                <a:gd name="T96" fmla="*/ 166 w 168"/>
                <a:gd name="T97" fmla="*/ 58 h 102"/>
                <a:gd name="T98" fmla="*/ 158 w 168"/>
                <a:gd name="T99" fmla="*/ 54 h 102"/>
                <a:gd name="T100" fmla="*/ 132 w 168"/>
                <a:gd name="T101" fmla="*/ 44 h 102"/>
                <a:gd name="T102" fmla="*/ 114 w 168"/>
                <a:gd name="T103" fmla="*/ 36 h 102"/>
                <a:gd name="T104" fmla="*/ 106 w 168"/>
                <a:gd name="T105" fmla="*/ 30 h 102"/>
                <a:gd name="T106" fmla="*/ 98 w 168"/>
                <a:gd name="T107" fmla="*/ 12 h 102"/>
                <a:gd name="T108" fmla="*/ 92 w 168"/>
                <a:gd name="T109" fmla="*/ 4 h 102"/>
                <a:gd name="T110" fmla="*/ 86 w 168"/>
                <a:gd name="T111" fmla="*/ 0 h 102"/>
                <a:gd name="T112" fmla="*/ 72 w 168"/>
                <a:gd name="T113" fmla="*/ 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8" h="102">
                  <a:moveTo>
                    <a:pt x="66" y="4"/>
                  </a:moveTo>
                  <a:lnTo>
                    <a:pt x="66" y="4"/>
                  </a:lnTo>
                  <a:lnTo>
                    <a:pt x="66" y="6"/>
                  </a:lnTo>
                  <a:lnTo>
                    <a:pt x="66" y="6"/>
                  </a:lnTo>
                  <a:lnTo>
                    <a:pt x="64" y="8"/>
                  </a:lnTo>
                  <a:lnTo>
                    <a:pt x="64" y="8"/>
                  </a:lnTo>
                  <a:lnTo>
                    <a:pt x="64" y="12"/>
                  </a:lnTo>
                  <a:lnTo>
                    <a:pt x="64" y="16"/>
                  </a:lnTo>
                  <a:lnTo>
                    <a:pt x="64" y="18"/>
                  </a:lnTo>
                  <a:lnTo>
                    <a:pt x="64" y="20"/>
                  </a:lnTo>
                  <a:lnTo>
                    <a:pt x="64" y="22"/>
                  </a:lnTo>
                  <a:lnTo>
                    <a:pt x="64" y="22"/>
                  </a:lnTo>
                  <a:lnTo>
                    <a:pt x="62" y="24"/>
                  </a:lnTo>
                  <a:lnTo>
                    <a:pt x="62" y="24"/>
                  </a:lnTo>
                  <a:lnTo>
                    <a:pt x="60" y="26"/>
                  </a:lnTo>
                  <a:lnTo>
                    <a:pt x="60" y="26"/>
                  </a:lnTo>
                  <a:lnTo>
                    <a:pt x="60" y="26"/>
                  </a:lnTo>
                  <a:lnTo>
                    <a:pt x="58" y="24"/>
                  </a:lnTo>
                  <a:lnTo>
                    <a:pt x="56" y="24"/>
                  </a:lnTo>
                  <a:lnTo>
                    <a:pt x="56" y="24"/>
                  </a:lnTo>
                  <a:lnTo>
                    <a:pt x="54" y="22"/>
                  </a:lnTo>
                  <a:lnTo>
                    <a:pt x="52" y="20"/>
                  </a:lnTo>
                  <a:lnTo>
                    <a:pt x="50" y="16"/>
                  </a:lnTo>
                  <a:lnTo>
                    <a:pt x="48" y="14"/>
                  </a:lnTo>
                  <a:lnTo>
                    <a:pt x="46" y="14"/>
                  </a:lnTo>
                  <a:lnTo>
                    <a:pt x="46" y="14"/>
                  </a:lnTo>
                  <a:lnTo>
                    <a:pt x="44" y="12"/>
                  </a:lnTo>
                  <a:lnTo>
                    <a:pt x="44" y="12"/>
                  </a:lnTo>
                  <a:lnTo>
                    <a:pt x="42" y="12"/>
                  </a:lnTo>
                  <a:lnTo>
                    <a:pt x="42" y="12"/>
                  </a:lnTo>
                  <a:lnTo>
                    <a:pt x="40" y="14"/>
                  </a:lnTo>
                  <a:lnTo>
                    <a:pt x="40" y="14"/>
                  </a:lnTo>
                  <a:lnTo>
                    <a:pt x="38" y="16"/>
                  </a:lnTo>
                  <a:lnTo>
                    <a:pt x="36" y="18"/>
                  </a:lnTo>
                  <a:lnTo>
                    <a:pt x="34" y="20"/>
                  </a:lnTo>
                  <a:lnTo>
                    <a:pt x="32" y="22"/>
                  </a:lnTo>
                  <a:lnTo>
                    <a:pt x="30" y="22"/>
                  </a:lnTo>
                  <a:lnTo>
                    <a:pt x="30" y="22"/>
                  </a:lnTo>
                  <a:lnTo>
                    <a:pt x="30" y="22"/>
                  </a:lnTo>
                  <a:lnTo>
                    <a:pt x="28" y="22"/>
                  </a:lnTo>
                  <a:lnTo>
                    <a:pt x="28" y="22"/>
                  </a:lnTo>
                  <a:lnTo>
                    <a:pt x="26" y="22"/>
                  </a:lnTo>
                  <a:lnTo>
                    <a:pt x="26" y="20"/>
                  </a:lnTo>
                  <a:lnTo>
                    <a:pt x="26" y="20"/>
                  </a:lnTo>
                  <a:lnTo>
                    <a:pt x="26" y="16"/>
                  </a:lnTo>
                  <a:lnTo>
                    <a:pt x="24" y="14"/>
                  </a:lnTo>
                  <a:lnTo>
                    <a:pt x="24" y="10"/>
                  </a:lnTo>
                  <a:lnTo>
                    <a:pt x="24" y="10"/>
                  </a:lnTo>
                  <a:lnTo>
                    <a:pt x="24" y="8"/>
                  </a:lnTo>
                  <a:lnTo>
                    <a:pt x="22" y="6"/>
                  </a:lnTo>
                  <a:lnTo>
                    <a:pt x="22" y="6"/>
                  </a:lnTo>
                  <a:lnTo>
                    <a:pt x="22" y="6"/>
                  </a:lnTo>
                  <a:lnTo>
                    <a:pt x="20" y="4"/>
                  </a:lnTo>
                  <a:lnTo>
                    <a:pt x="20" y="4"/>
                  </a:lnTo>
                  <a:lnTo>
                    <a:pt x="18" y="4"/>
                  </a:lnTo>
                  <a:lnTo>
                    <a:pt x="16" y="6"/>
                  </a:lnTo>
                  <a:lnTo>
                    <a:pt x="16" y="6"/>
                  </a:lnTo>
                  <a:lnTo>
                    <a:pt x="14" y="6"/>
                  </a:lnTo>
                  <a:lnTo>
                    <a:pt x="12" y="8"/>
                  </a:lnTo>
                  <a:lnTo>
                    <a:pt x="10" y="8"/>
                  </a:lnTo>
                  <a:lnTo>
                    <a:pt x="8" y="10"/>
                  </a:lnTo>
                  <a:lnTo>
                    <a:pt x="8" y="10"/>
                  </a:lnTo>
                  <a:lnTo>
                    <a:pt x="6" y="12"/>
                  </a:lnTo>
                  <a:lnTo>
                    <a:pt x="4" y="14"/>
                  </a:lnTo>
                  <a:lnTo>
                    <a:pt x="4" y="14"/>
                  </a:lnTo>
                  <a:lnTo>
                    <a:pt x="2" y="16"/>
                  </a:lnTo>
                  <a:lnTo>
                    <a:pt x="2" y="18"/>
                  </a:lnTo>
                  <a:lnTo>
                    <a:pt x="0" y="18"/>
                  </a:lnTo>
                  <a:lnTo>
                    <a:pt x="0" y="20"/>
                  </a:lnTo>
                  <a:lnTo>
                    <a:pt x="0" y="20"/>
                  </a:lnTo>
                  <a:lnTo>
                    <a:pt x="0" y="22"/>
                  </a:lnTo>
                  <a:lnTo>
                    <a:pt x="0" y="22"/>
                  </a:lnTo>
                  <a:lnTo>
                    <a:pt x="2" y="24"/>
                  </a:lnTo>
                  <a:lnTo>
                    <a:pt x="2" y="26"/>
                  </a:lnTo>
                  <a:lnTo>
                    <a:pt x="4" y="28"/>
                  </a:lnTo>
                  <a:lnTo>
                    <a:pt x="4" y="30"/>
                  </a:lnTo>
                  <a:lnTo>
                    <a:pt x="6" y="30"/>
                  </a:lnTo>
                  <a:lnTo>
                    <a:pt x="6" y="32"/>
                  </a:lnTo>
                  <a:lnTo>
                    <a:pt x="6" y="34"/>
                  </a:lnTo>
                  <a:lnTo>
                    <a:pt x="6" y="40"/>
                  </a:lnTo>
                  <a:lnTo>
                    <a:pt x="6" y="42"/>
                  </a:lnTo>
                  <a:lnTo>
                    <a:pt x="6" y="44"/>
                  </a:lnTo>
                  <a:lnTo>
                    <a:pt x="6" y="46"/>
                  </a:lnTo>
                  <a:lnTo>
                    <a:pt x="6" y="46"/>
                  </a:lnTo>
                  <a:lnTo>
                    <a:pt x="8" y="48"/>
                  </a:lnTo>
                  <a:lnTo>
                    <a:pt x="8" y="48"/>
                  </a:lnTo>
                  <a:lnTo>
                    <a:pt x="8" y="48"/>
                  </a:lnTo>
                  <a:lnTo>
                    <a:pt x="10" y="50"/>
                  </a:lnTo>
                  <a:lnTo>
                    <a:pt x="12" y="50"/>
                  </a:lnTo>
                  <a:lnTo>
                    <a:pt x="12" y="50"/>
                  </a:lnTo>
                  <a:lnTo>
                    <a:pt x="14" y="50"/>
                  </a:lnTo>
                  <a:lnTo>
                    <a:pt x="16" y="50"/>
                  </a:lnTo>
                  <a:lnTo>
                    <a:pt x="18" y="52"/>
                  </a:lnTo>
                  <a:lnTo>
                    <a:pt x="22" y="52"/>
                  </a:lnTo>
                  <a:lnTo>
                    <a:pt x="26" y="52"/>
                  </a:lnTo>
                  <a:lnTo>
                    <a:pt x="28" y="52"/>
                  </a:lnTo>
                  <a:lnTo>
                    <a:pt x="30" y="50"/>
                  </a:lnTo>
                  <a:lnTo>
                    <a:pt x="30" y="50"/>
                  </a:lnTo>
                  <a:lnTo>
                    <a:pt x="32" y="50"/>
                  </a:lnTo>
                  <a:lnTo>
                    <a:pt x="32" y="50"/>
                  </a:lnTo>
                  <a:lnTo>
                    <a:pt x="32" y="48"/>
                  </a:lnTo>
                  <a:lnTo>
                    <a:pt x="34" y="48"/>
                  </a:lnTo>
                  <a:lnTo>
                    <a:pt x="36" y="46"/>
                  </a:lnTo>
                  <a:lnTo>
                    <a:pt x="38" y="44"/>
                  </a:lnTo>
                  <a:lnTo>
                    <a:pt x="38" y="42"/>
                  </a:lnTo>
                  <a:lnTo>
                    <a:pt x="40" y="40"/>
                  </a:lnTo>
                  <a:lnTo>
                    <a:pt x="40" y="40"/>
                  </a:lnTo>
                  <a:lnTo>
                    <a:pt x="42" y="38"/>
                  </a:lnTo>
                  <a:lnTo>
                    <a:pt x="42" y="38"/>
                  </a:lnTo>
                  <a:lnTo>
                    <a:pt x="44" y="38"/>
                  </a:lnTo>
                  <a:lnTo>
                    <a:pt x="44" y="38"/>
                  </a:lnTo>
                  <a:lnTo>
                    <a:pt x="46" y="38"/>
                  </a:lnTo>
                  <a:lnTo>
                    <a:pt x="48" y="38"/>
                  </a:lnTo>
                  <a:lnTo>
                    <a:pt x="48" y="38"/>
                  </a:lnTo>
                  <a:lnTo>
                    <a:pt x="50" y="38"/>
                  </a:lnTo>
                  <a:lnTo>
                    <a:pt x="52" y="38"/>
                  </a:lnTo>
                  <a:lnTo>
                    <a:pt x="52" y="40"/>
                  </a:lnTo>
                  <a:lnTo>
                    <a:pt x="54" y="40"/>
                  </a:lnTo>
                  <a:lnTo>
                    <a:pt x="54" y="40"/>
                  </a:lnTo>
                  <a:lnTo>
                    <a:pt x="54" y="42"/>
                  </a:lnTo>
                  <a:lnTo>
                    <a:pt x="54" y="42"/>
                  </a:lnTo>
                  <a:lnTo>
                    <a:pt x="54" y="42"/>
                  </a:lnTo>
                  <a:lnTo>
                    <a:pt x="54" y="44"/>
                  </a:lnTo>
                  <a:lnTo>
                    <a:pt x="52" y="46"/>
                  </a:lnTo>
                  <a:lnTo>
                    <a:pt x="52" y="48"/>
                  </a:lnTo>
                  <a:lnTo>
                    <a:pt x="50" y="52"/>
                  </a:lnTo>
                  <a:lnTo>
                    <a:pt x="48" y="54"/>
                  </a:lnTo>
                  <a:lnTo>
                    <a:pt x="48" y="56"/>
                  </a:lnTo>
                  <a:lnTo>
                    <a:pt x="48" y="58"/>
                  </a:lnTo>
                  <a:lnTo>
                    <a:pt x="46" y="62"/>
                  </a:lnTo>
                  <a:lnTo>
                    <a:pt x="46" y="64"/>
                  </a:lnTo>
                  <a:lnTo>
                    <a:pt x="46" y="66"/>
                  </a:lnTo>
                  <a:lnTo>
                    <a:pt x="46" y="66"/>
                  </a:lnTo>
                  <a:lnTo>
                    <a:pt x="46" y="68"/>
                  </a:lnTo>
                  <a:lnTo>
                    <a:pt x="46" y="68"/>
                  </a:lnTo>
                  <a:lnTo>
                    <a:pt x="46" y="68"/>
                  </a:lnTo>
                  <a:lnTo>
                    <a:pt x="46" y="70"/>
                  </a:lnTo>
                  <a:lnTo>
                    <a:pt x="48" y="70"/>
                  </a:lnTo>
                  <a:lnTo>
                    <a:pt x="50" y="72"/>
                  </a:lnTo>
                  <a:lnTo>
                    <a:pt x="52" y="74"/>
                  </a:lnTo>
                  <a:lnTo>
                    <a:pt x="56" y="76"/>
                  </a:lnTo>
                  <a:lnTo>
                    <a:pt x="58" y="78"/>
                  </a:lnTo>
                  <a:lnTo>
                    <a:pt x="58" y="78"/>
                  </a:lnTo>
                  <a:lnTo>
                    <a:pt x="60" y="80"/>
                  </a:lnTo>
                  <a:lnTo>
                    <a:pt x="60" y="82"/>
                  </a:lnTo>
                  <a:lnTo>
                    <a:pt x="64" y="88"/>
                  </a:lnTo>
                  <a:lnTo>
                    <a:pt x="64" y="90"/>
                  </a:lnTo>
                  <a:lnTo>
                    <a:pt x="66" y="92"/>
                  </a:lnTo>
                  <a:lnTo>
                    <a:pt x="68" y="94"/>
                  </a:lnTo>
                  <a:lnTo>
                    <a:pt x="68" y="96"/>
                  </a:lnTo>
                  <a:lnTo>
                    <a:pt x="68" y="96"/>
                  </a:lnTo>
                  <a:lnTo>
                    <a:pt x="70" y="98"/>
                  </a:lnTo>
                  <a:lnTo>
                    <a:pt x="72" y="98"/>
                  </a:lnTo>
                  <a:lnTo>
                    <a:pt x="74" y="100"/>
                  </a:lnTo>
                  <a:lnTo>
                    <a:pt x="76" y="100"/>
                  </a:lnTo>
                  <a:lnTo>
                    <a:pt x="78" y="102"/>
                  </a:lnTo>
                  <a:lnTo>
                    <a:pt x="80" y="102"/>
                  </a:lnTo>
                  <a:lnTo>
                    <a:pt x="82" y="102"/>
                  </a:lnTo>
                  <a:lnTo>
                    <a:pt x="82" y="102"/>
                  </a:lnTo>
                  <a:lnTo>
                    <a:pt x="84" y="102"/>
                  </a:lnTo>
                  <a:lnTo>
                    <a:pt x="84" y="102"/>
                  </a:lnTo>
                  <a:lnTo>
                    <a:pt x="84" y="100"/>
                  </a:lnTo>
                  <a:lnTo>
                    <a:pt x="86" y="100"/>
                  </a:lnTo>
                  <a:lnTo>
                    <a:pt x="86" y="98"/>
                  </a:lnTo>
                  <a:lnTo>
                    <a:pt x="86" y="96"/>
                  </a:lnTo>
                  <a:lnTo>
                    <a:pt x="86" y="96"/>
                  </a:lnTo>
                  <a:lnTo>
                    <a:pt x="88" y="94"/>
                  </a:lnTo>
                  <a:lnTo>
                    <a:pt x="88" y="90"/>
                  </a:lnTo>
                  <a:lnTo>
                    <a:pt x="88" y="86"/>
                  </a:lnTo>
                  <a:lnTo>
                    <a:pt x="88" y="82"/>
                  </a:lnTo>
                  <a:lnTo>
                    <a:pt x="88" y="80"/>
                  </a:lnTo>
                  <a:lnTo>
                    <a:pt x="88" y="78"/>
                  </a:lnTo>
                  <a:lnTo>
                    <a:pt x="88" y="78"/>
                  </a:lnTo>
                  <a:lnTo>
                    <a:pt x="88" y="76"/>
                  </a:lnTo>
                  <a:lnTo>
                    <a:pt x="90" y="72"/>
                  </a:lnTo>
                  <a:lnTo>
                    <a:pt x="92" y="70"/>
                  </a:lnTo>
                  <a:lnTo>
                    <a:pt x="94" y="66"/>
                  </a:lnTo>
                  <a:lnTo>
                    <a:pt x="98" y="62"/>
                  </a:lnTo>
                  <a:lnTo>
                    <a:pt x="98" y="60"/>
                  </a:lnTo>
                  <a:lnTo>
                    <a:pt x="100" y="58"/>
                  </a:lnTo>
                  <a:lnTo>
                    <a:pt x="102" y="58"/>
                  </a:lnTo>
                  <a:lnTo>
                    <a:pt x="104" y="56"/>
                  </a:lnTo>
                  <a:lnTo>
                    <a:pt x="104" y="54"/>
                  </a:lnTo>
                  <a:lnTo>
                    <a:pt x="106" y="54"/>
                  </a:lnTo>
                  <a:lnTo>
                    <a:pt x="108" y="54"/>
                  </a:lnTo>
                  <a:lnTo>
                    <a:pt x="110" y="52"/>
                  </a:lnTo>
                  <a:lnTo>
                    <a:pt x="110" y="52"/>
                  </a:lnTo>
                  <a:lnTo>
                    <a:pt x="110" y="52"/>
                  </a:lnTo>
                  <a:lnTo>
                    <a:pt x="112" y="54"/>
                  </a:lnTo>
                  <a:lnTo>
                    <a:pt x="114" y="54"/>
                  </a:lnTo>
                  <a:lnTo>
                    <a:pt x="116" y="56"/>
                  </a:lnTo>
                  <a:lnTo>
                    <a:pt x="118" y="56"/>
                  </a:lnTo>
                  <a:lnTo>
                    <a:pt x="120" y="58"/>
                  </a:lnTo>
                  <a:lnTo>
                    <a:pt x="120" y="60"/>
                  </a:lnTo>
                  <a:lnTo>
                    <a:pt x="122" y="60"/>
                  </a:lnTo>
                  <a:lnTo>
                    <a:pt x="122" y="62"/>
                  </a:lnTo>
                  <a:lnTo>
                    <a:pt x="122" y="62"/>
                  </a:lnTo>
                  <a:lnTo>
                    <a:pt x="122" y="64"/>
                  </a:lnTo>
                  <a:lnTo>
                    <a:pt x="122" y="64"/>
                  </a:lnTo>
                  <a:lnTo>
                    <a:pt x="122" y="68"/>
                  </a:lnTo>
                  <a:lnTo>
                    <a:pt x="122" y="70"/>
                  </a:lnTo>
                  <a:lnTo>
                    <a:pt x="120" y="72"/>
                  </a:lnTo>
                  <a:lnTo>
                    <a:pt x="120" y="74"/>
                  </a:lnTo>
                  <a:lnTo>
                    <a:pt x="120" y="76"/>
                  </a:lnTo>
                  <a:lnTo>
                    <a:pt x="120" y="76"/>
                  </a:lnTo>
                  <a:lnTo>
                    <a:pt x="122" y="78"/>
                  </a:lnTo>
                  <a:lnTo>
                    <a:pt x="122" y="78"/>
                  </a:lnTo>
                  <a:lnTo>
                    <a:pt x="122" y="80"/>
                  </a:lnTo>
                  <a:lnTo>
                    <a:pt x="124" y="80"/>
                  </a:lnTo>
                  <a:lnTo>
                    <a:pt x="126" y="80"/>
                  </a:lnTo>
                  <a:lnTo>
                    <a:pt x="126" y="80"/>
                  </a:lnTo>
                  <a:lnTo>
                    <a:pt x="128" y="80"/>
                  </a:lnTo>
                  <a:lnTo>
                    <a:pt x="130" y="80"/>
                  </a:lnTo>
                  <a:lnTo>
                    <a:pt x="134" y="78"/>
                  </a:lnTo>
                  <a:lnTo>
                    <a:pt x="138" y="78"/>
                  </a:lnTo>
                  <a:lnTo>
                    <a:pt x="142" y="76"/>
                  </a:lnTo>
                  <a:lnTo>
                    <a:pt x="142" y="76"/>
                  </a:lnTo>
                  <a:lnTo>
                    <a:pt x="144" y="76"/>
                  </a:lnTo>
                  <a:lnTo>
                    <a:pt x="146" y="76"/>
                  </a:lnTo>
                  <a:lnTo>
                    <a:pt x="148" y="76"/>
                  </a:lnTo>
                  <a:lnTo>
                    <a:pt x="148" y="76"/>
                  </a:lnTo>
                  <a:lnTo>
                    <a:pt x="150" y="76"/>
                  </a:lnTo>
                  <a:lnTo>
                    <a:pt x="152" y="78"/>
                  </a:lnTo>
                  <a:lnTo>
                    <a:pt x="154" y="80"/>
                  </a:lnTo>
                  <a:lnTo>
                    <a:pt x="154" y="80"/>
                  </a:lnTo>
                  <a:lnTo>
                    <a:pt x="156" y="80"/>
                  </a:lnTo>
                  <a:lnTo>
                    <a:pt x="156" y="80"/>
                  </a:lnTo>
                  <a:lnTo>
                    <a:pt x="158" y="80"/>
                  </a:lnTo>
                  <a:lnTo>
                    <a:pt x="158" y="80"/>
                  </a:lnTo>
                  <a:lnTo>
                    <a:pt x="160" y="80"/>
                  </a:lnTo>
                  <a:lnTo>
                    <a:pt x="160" y="80"/>
                  </a:lnTo>
                  <a:lnTo>
                    <a:pt x="160" y="78"/>
                  </a:lnTo>
                  <a:lnTo>
                    <a:pt x="162" y="78"/>
                  </a:lnTo>
                  <a:lnTo>
                    <a:pt x="162" y="76"/>
                  </a:lnTo>
                  <a:lnTo>
                    <a:pt x="164" y="74"/>
                  </a:lnTo>
                  <a:lnTo>
                    <a:pt x="166" y="70"/>
                  </a:lnTo>
                  <a:lnTo>
                    <a:pt x="166" y="70"/>
                  </a:lnTo>
                  <a:lnTo>
                    <a:pt x="166" y="68"/>
                  </a:lnTo>
                  <a:lnTo>
                    <a:pt x="168" y="66"/>
                  </a:lnTo>
                  <a:lnTo>
                    <a:pt x="168" y="66"/>
                  </a:lnTo>
                  <a:lnTo>
                    <a:pt x="168" y="64"/>
                  </a:lnTo>
                  <a:lnTo>
                    <a:pt x="168" y="64"/>
                  </a:lnTo>
                  <a:lnTo>
                    <a:pt x="166" y="62"/>
                  </a:lnTo>
                  <a:lnTo>
                    <a:pt x="166" y="60"/>
                  </a:lnTo>
                  <a:lnTo>
                    <a:pt x="166" y="58"/>
                  </a:lnTo>
                  <a:lnTo>
                    <a:pt x="164" y="58"/>
                  </a:lnTo>
                  <a:lnTo>
                    <a:pt x="162" y="56"/>
                  </a:lnTo>
                  <a:lnTo>
                    <a:pt x="162" y="56"/>
                  </a:lnTo>
                  <a:lnTo>
                    <a:pt x="160" y="54"/>
                  </a:lnTo>
                  <a:lnTo>
                    <a:pt x="158" y="54"/>
                  </a:lnTo>
                  <a:lnTo>
                    <a:pt x="154" y="52"/>
                  </a:lnTo>
                  <a:lnTo>
                    <a:pt x="150" y="50"/>
                  </a:lnTo>
                  <a:lnTo>
                    <a:pt x="146" y="48"/>
                  </a:lnTo>
                  <a:lnTo>
                    <a:pt x="140" y="46"/>
                  </a:lnTo>
                  <a:lnTo>
                    <a:pt x="132" y="44"/>
                  </a:lnTo>
                  <a:lnTo>
                    <a:pt x="126" y="42"/>
                  </a:lnTo>
                  <a:lnTo>
                    <a:pt x="122" y="40"/>
                  </a:lnTo>
                  <a:lnTo>
                    <a:pt x="118" y="38"/>
                  </a:lnTo>
                  <a:lnTo>
                    <a:pt x="114" y="36"/>
                  </a:lnTo>
                  <a:lnTo>
                    <a:pt x="114" y="36"/>
                  </a:lnTo>
                  <a:lnTo>
                    <a:pt x="112" y="34"/>
                  </a:lnTo>
                  <a:lnTo>
                    <a:pt x="110" y="34"/>
                  </a:lnTo>
                  <a:lnTo>
                    <a:pt x="110" y="32"/>
                  </a:lnTo>
                  <a:lnTo>
                    <a:pt x="108" y="32"/>
                  </a:lnTo>
                  <a:lnTo>
                    <a:pt x="106" y="30"/>
                  </a:lnTo>
                  <a:lnTo>
                    <a:pt x="106" y="28"/>
                  </a:lnTo>
                  <a:lnTo>
                    <a:pt x="104" y="26"/>
                  </a:lnTo>
                  <a:lnTo>
                    <a:pt x="102" y="22"/>
                  </a:lnTo>
                  <a:lnTo>
                    <a:pt x="100" y="16"/>
                  </a:lnTo>
                  <a:lnTo>
                    <a:pt x="98" y="12"/>
                  </a:lnTo>
                  <a:lnTo>
                    <a:pt x="98" y="10"/>
                  </a:lnTo>
                  <a:lnTo>
                    <a:pt x="96" y="8"/>
                  </a:lnTo>
                  <a:lnTo>
                    <a:pt x="96" y="6"/>
                  </a:lnTo>
                  <a:lnTo>
                    <a:pt x="94" y="4"/>
                  </a:lnTo>
                  <a:lnTo>
                    <a:pt x="92" y="4"/>
                  </a:lnTo>
                  <a:lnTo>
                    <a:pt x="92" y="2"/>
                  </a:lnTo>
                  <a:lnTo>
                    <a:pt x="90" y="2"/>
                  </a:lnTo>
                  <a:lnTo>
                    <a:pt x="88" y="2"/>
                  </a:lnTo>
                  <a:lnTo>
                    <a:pt x="88" y="0"/>
                  </a:lnTo>
                  <a:lnTo>
                    <a:pt x="86" y="0"/>
                  </a:lnTo>
                  <a:lnTo>
                    <a:pt x="82" y="0"/>
                  </a:lnTo>
                  <a:lnTo>
                    <a:pt x="78" y="0"/>
                  </a:lnTo>
                  <a:lnTo>
                    <a:pt x="74" y="2"/>
                  </a:lnTo>
                  <a:lnTo>
                    <a:pt x="72" y="2"/>
                  </a:lnTo>
                  <a:lnTo>
                    <a:pt x="72" y="2"/>
                  </a:lnTo>
                  <a:lnTo>
                    <a:pt x="70" y="2"/>
                  </a:lnTo>
                  <a:lnTo>
                    <a:pt x="68" y="4"/>
                  </a:lnTo>
                  <a:lnTo>
                    <a:pt x="68" y="4"/>
                  </a:lnTo>
                  <a:lnTo>
                    <a:pt x="66" y="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04" name="Freeform 235"/>
            <p:cNvSpPr>
              <a:spLocks/>
            </p:cNvSpPr>
            <p:nvPr/>
          </p:nvSpPr>
          <p:spPr bwMode="auto">
            <a:xfrm>
              <a:off x="6038599" y="880878"/>
              <a:ext cx="347041" cy="210695"/>
            </a:xfrm>
            <a:custGeom>
              <a:avLst/>
              <a:gdLst>
                <a:gd name="T0" fmla="*/ 64 w 168"/>
                <a:gd name="T1" fmla="*/ 8 h 102"/>
                <a:gd name="T2" fmla="*/ 64 w 168"/>
                <a:gd name="T3" fmla="*/ 20 h 102"/>
                <a:gd name="T4" fmla="*/ 60 w 168"/>
                <a:gd name="T5" fmla="*/ 26 h 102"/>
                <a:gd name="T6" fmla="*/ 56 w 168"/>
                <a:gd name="T7" fmla="*/ 24 h 102"/>
                <a:gd name="T8" fmla="*/ 46 w 168"/>
                <a:gd name="T9" fmla="*/ 14 h 102"/>
                <a:gd name="T10" fmla="*/ 42 w 168"/>
                <a:gd name="T11" fmla="*/ 12 h 102"/>
                <a:gd name="T12" fmla="*/ 34 w 168"/>
                <a:gd name="T13" fmla="*/ 20 h 102"/>
                <a:gd name="T14" fmla="*/ 28 w 168"/>
                <a:gd name="T15" fmla="*/ 22 h 102"/>
                <a:gd name="T16" fmla="*/ 26 w 168"/>
                <a:gd name="T17" fmla="*/ 16 h 102"/>
                <a:gd name="T18" fmla="*/ 22 w 168"/>
                <a:gd name="T19" fmla="*/ 6 h 102"/>
                <a:gd name="T20" fmla="*/ 18 w 168"/>
                <a:gd name="T21" fmla="*/ 4 h 102"/>
                <a:gd name="T22" fmla="*/ 10 w 168"/>
                <a:gd name="T23" fmla="*/ 8 h 102"/>
                <a:gd name="T24" fmla="*/ 4 w 168"/>
                <a:gd name="T25" fmla="*/ 14 h 102"/>
                <a:gd name="T26" fmla="*/ 0 w 168"/>
                <a:gd name="T27" fmla="*/ 20 h 102"/>
                <a:gd name="T28" fmla="*/ 4 w 168"/>
                <a:gd name="T29" fmla="*/ 28 h 102"/>
                <a:gd name="T30" fmla="*/ 6 w 168"/>
                <a:gd name="T31" fmla="*/ 40 h 102"/>
                <a:gd name="T32" fmla="*/ 8 w 168"/>
                <a:gd name="T33" fmla="*/ 48 h 102"/>
                <a:gd name="T34" fmla="*/ 12 w 168"/>
                <a:gd name="T35" fmla="*/ 50 h 102"/>
                <a:gd name="T36" fmla="*/ 26 w 168"/>
                <a:gd name="T37" fmla="*/ 52 h 102"/>
                <a:gd name="T38" fmla="*/ 32 w 168"/>
                <a:gd name="T39" fmla="*/ 50 h 102"/>
                <a:gd name="T40" fmla="*/ 38 w 168"/>
                <a:gd name="T41" fmla="*/ 42 h 102"/>
                <a:gd name="T42" fmla="*/ 44 w 168"/>
                <a:gd name="T43" fmla="*/ 38 h 102"/>
                <a:gd name="T44" fmla="*/ 50 w 168"/>
                <a:gd name="T45" fmla="*/ 38 h 102"/>
                <a:gd name="T46" fmla="*/ 54 w 168"/>
                <a:gd name="T47" fmla="*/ 42 h 102"/>
                <a:gd name="T48" fmla="*/ 52 w 168"/>
                <a:gd name="T49" fmla="*/ 48 h 102"/>
                <a:gd name="T50" fmla="*/ 46 w 168"/>
                <a:gd name="T51" fmla="*/ 62 h 102"/>
                <a:gd name="T52" fmla="*/ 46 w 168"/>
                <a:gd name="T53" fmla="*/ 68 h 102"/>
                <a:gd name="T54" fmla="*/ 52 w 168"/>
                <a:gd name="T55" fmla="*/ 74 h 102"/>
                <a:gd name="T56" fmla="*/ 60 w 168"/>
                <a:gd name="T57" fmla="*/ 82 h 102"/>
                <a:gd name="T58" fmla="*/ 68 w 168"/>
                <a:gd name="T59" fmla="*/ 96 h 102"/>
                <a:gd name="T60" fmla="*/ 76 w 168"/>
                <a:gd name="T61" fmla="*/ 100 h 102"/>
                <a:gd name="T62" fmla="*/ 84 w 168"/>
                <a:gd name="T63" fmla="*/ 102 h 102"/>
                <a:gd name="T64" fmla="*/ 86 w 168"/>
                <a:gd name="T65" fmla="*/ 96 h 102"/>
                <a:gd name="T66" fmla="*/ 88 w 168"/>
                <a:gd name="T67" fmla="*/ 82 h 102"/>
                <a:gd name="T68" fmla="*/ 90 w 168"/>
                <a:gd name="T69" fmla="*/ 72 h 102"/>
                <a:gd name="T70" fmla="*/ 100 w 168"/>
                <a:gd name="T71" fmla="*/ 58 h 102"/>
                <a:gd name="T72" fmla="*/ 108 w 168"/>
                <a:gd name="T73" fmla="*/ 54 h 102"/>
                <a:gd name="T74" fmla="*/ 114 w 168"/>
                <a:gd name="T75" fmla="*/ 54 h 102"/>
                <a:gd name="T76" fmla="*/ 122 w 168"/>
                <a:gd name="T77" fmla="*/ 60 h 102"/>
                <a:gd name="T78" fmla="*/ 122 w 168"/>
                <a:gd name="T79" fmla="*/ 68 h 102"/>
                <a:gd name="T80" fmla="*/ 120 w 168"/>
                <a:gd name="T81" fmla="*/ 76 h 102"/>
                <a:gd name="T82" fmla="*/ 126 w 168"/>
                <a:gd name="T83" fmla="*/ 80 h 102"/>
                <a:gd name="T84" fmla="*/ 138 w 168"/>
                <a:gd name="T85" fmla="*/ 78 h 102"/>
                <a:gd name="T86" fmla="*/ 148 w 168"/>
                <a:gd name="T87" fmla="*/ 76 h 102"/>
                <a:gd name="T88" fmla="*/ 154 w 168"/>
                <a:gd name="T89" fmla="*/ 80 h 102"/>
                <a:gd name="T90" fmla="*/ 160 w 168"/>
                <a:gd name="T91" fmla="*/ 80 h 102"/>
                <a:gd name="T92" fmla="*/ 164 w 168"/>
                <a:gd name="T93" fmla="*/ 74 h 102"/>
                <a:gd name="T94" fmla="*/ 168 w 168"/>
                <a:gd name="T95" fmla="*/ 66 h 102"/>
                <a:gd name="T96" fmla="*/ 166 w 168"/>
                <a:gd name="T97" fmla="*/ 58 h 102"/>
                <a:gd name="T98" fmla="*/ 158 w 168"/>
                <a:gd name="T99" fmla="*/ 54 h 102"/>
                <a:gd name="T100" fmla="*/ 132 w 168"/>
                <a:gd name="T101" fmla="*/ 44 h 102"/>
                <a:gd name="T102" fmla="*/ 114 w 168"/>
                <a:gd name="T103" fmla="*/ 36 h 102"/>
                <a:gd name="T104" fmla="*/ 106 w 168"/>
                <a:gd name="T105" fmla="*/ 30 h 102"/>
                <a:gd name="T106" fmla="*/ 98 w 168"/>
                <a:gd name="T107" fmla="*/ 12 h 102"/>
                <a:gd name="T108" fmla="*/ 92 w 168"/>
                <a:gd name="T109" fmla="*/ 4 h 102"/>
                <a:gd name="T110" fmla="*/ 86 w 168"/>
                <a:gd name="T111" fmla="*/ 0 h 102"/>
                <a:gd name="T112" fmla="*/ 72 w 168"/>
                <a:gd name="T113" fmla="*/ 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8" h="102">
                  <a:moveTo>
                    <a:pt x="66" y="4"/>
                  </a:moveTo>
                  <a:lnTo>
                    <a:pt x="66" y="4"/>
                  </a:lnTo>
                  <a:lnTo>
                    <a:pt x="66" y="6"/>
                  </a:lnTo>
                  <a:lnTo>
                    <a:pt x="66" y="6"/>
                  </a:lnTo>
                  <a:lnTo>
                    <a:pt x="64" y="8"/>
                  </a:lnTo>
                  <a:lnTo>
                    <a:pt x="64" y="8"/>
                  </a:lnTo>
                  <a:lnTo>
                    <a:pt x="64" y="12"/>
                  </a:lnTo>
                  <a:lnTo>
                    <a:pt x="64" y="16"/>
                  </a:lnTo>
                  <a:lnTo>
                    <a:pt x="64" y="18"/>
                  </a:lnTo>
                  <a:lnTo>
                    <a:pt x="64" y="20"/>
                  </a:lnTo>
                  <a:lnTo>
                    <a:pt x="64" y="22"/>
                  </a:lnTo>
                  <a:lnTo>
                    <a:pt x="64" y="22"/>
                  </a:lnTo>
                  <a:lnTo>
                    <a:pt x="62" y="24"/>
                  </a:lnTo>
                  <a:lnTo>
                    <a:pt x="62" y="24"/>
                  </a:lnTo>
                  <a:lnTo>
                    <a:pt x="60" y="26"/>
                  </a:lnTo>
                  <a:lnTo>
                    <a:pt x="60" y="26"/>
                  </a:lnTo>
                  <a:lnTo>
                    <a:pt x="60" y="26"/>
                  </a:lnTo>
                  <a:lnTo>
                    <a:pt x="58" y="24"/>
                  </a:lnTo>
                  <a:lnTo>
                    <a:pt x="56" y="24"/>
                  </a:lnTo>
                  <a:lnTo>
                    <a:pt x="56" y="24"/>
                  </a:lnTo>
                  <a:lnTo>
                    <a:pt x="54" y="22"/>
                  </a:lnTo>
                  <a:lnTo>
                    <a:pt x="52" y="20"/>
                  </a:lnTo>
                  <a:lnTo>
                    <a:pt x="50" y="16"/>
                  </a:lnTo>
                  <a:lnTo>
                    <a:pt x="48" y="14"/>
                  </a:lnTo>
                  <a:lnTo>
                    <a:pt x="46" y="14"/>
                  </a:lnTo>
                  <a:lnTo>
                    <a:pt x="46" y="14"/>
                  </a:lnTo>
                  <a:lnTo>
                    <a:pt x="44" y="12"/>
                  </a:lnTo>
                  <a:lnTo>
                    <a:pt x="44" y="12"/>
                  </a:lnTo>
                  <a:lnTo>
                    <a:pt x="42" y="12"/>
                  </a:lnTo>
                  <a:lnTo>
                    <a:pt x="42" y="12"/>
                  </a:lnTo>
                  <a:lnTo>
                    <a:pt x="40" y="14"/>
                  </a:lnTo>
                  <a:lnTo>
                    <a:pt x="40" y="14"/>
                  </a:lnTo>
                  <a:lnTo>
                    <a:pt x="38" y="16"/>
                  </a:lnTo>
                  <a:lnTo>
                    <a:pt x="36" y="18"/>
                  </a:lnTo>
                  <a:lnTo>
                    <a:pt x="34" y="20"/>
                  </a:lnTo>
                  <a:lnTo>
                    <a:pt x="32" y="22"/>
                  </a:lnTo>
                  <a:lnTo>
                    <a:pt x="30" y="22"/>
                  </a:lnTo>
                  <a:lnTo>
                    <a:pt x="30" y="22"/>
                  </a:lnTo>
                  <a:lnTo>
                    <a:pt x="30" y="22"/>
                  </a:lnTo>
                  <a:lnTo>
                    <a:pt x="28" y="22"/>
                  </a:lnTo>
                  <a:lnTo>
                    <a:pt x="28" y="22"/>
                  </a:lnTo>
                  <a:lnTo>
                    <a:pt x="26" y="22"/>
                  </a:lnTo>
                  <a:lnTo>
                    <a:pt x="26" y="20"/>
                  </a:lnTo>
                  <a:lnTo>
                    <a:pt x="26" y="20"/>
                  </a:lnTo>
                  <a:lnTo>
                    <a:pt x="26" y="16"/>
                  </a:lnTo>
                  <a:lnTo>
                    <a:pt x="24" y="14"/>
                  </a:lnTo>
                  <a:lnTo>
                    <a:pt x="24" y="10"/>
                  </a:lnTo>
                  <a:lnTo>
                    <a:pt x="24" y="10"/>
                  </a:lnTo>
                  <a:lnTo>
                    <a:pt x="24" y="8"/>
                  </a:lnTo>
                  <a:lnTo>
                    <a:pt x="22" y="6"/>
                  </a:lnTo>
                  <a:lnTo>
                    <a:pt x="22" y="6"/>
                  </a:lnTo>
                  <a:lnTo>
                    <a:pt x="22" y="6"/>
                  </a:lnTo>
                  <a:lnTo>
                    <a:pt x="20" y="4"/>
                  </a:lnTo>
                  <a:lnTo>
                    <a:pt x="20" y="4"/>
                  </a:lnTo>
                  <a:lnTo>
                    <a:pt x="18" y="4"/>
                  </a:lnTo>
                  <a:lnTo>
                    <a:pt x="16" y="6"/>
                  </a:lnTo>
                  <a:lnTo>
                    <a:pt x="16" y="6"/>
                  </a:lnTo>
                  <a:lnTo>
                    <a:pt x="14" y="6"/>
                  </a:lnTo>
                  <a:lnTo>
                    <a:pt x="12" y="8"/>
                  </a:lnTo>
                  <a:lnTo>
                    <a:pt x="10" y="8"/>
                  </a:lnTo>
                  <a:lnTo>
                    <a:pt x="8" y="10"/>
                  </a:lnTo>
                  <a:lnTo>
                    <a:pt x="8" y="10"/>
                  </a:lnTo>
                  <a:lnTo>
                    <a:pt x="6" y="12"/>
                  </a:lnTo>
                  <a:lnTo>
                    <a:pt x="4" y="14"/>
                  </a:lnTo>
                  <a:lnTo>
                    <a:pt x="4" y="14"/>
                  </a:lnTo>
                  <a:lnTo>
                    <a:pt x="2" y="16"/>
                  </a:lnTo>
                  <a:lnTo>
                    <a:pt x="2" y="18"/>
                  </a:lnTo>
                  <a:lnTo>
                    <a:pt x="0" y="18"/>
                  </a:lnTo>
                  <a:lnTo>
                    <a:pt x="0" y="20"/>
                  </a:lnTo>
                  <a:lnTo>
                    <a:pt x="0" y="20"/>
                  </a:lnTo>
                  <a:lnTo>
                    <a:pt x="0" y="22"/>
                  </a:lnTo>
                  <a:lnTo>
                    <a:pt x="0" y="22"/>
                  </a:lnTo>
                  <a:lnTo>
                    <a:pt x="2" y="24"/>
                  </a:lnTo>
                  <a:lnTo>
                    <a:pt x="2" y="26"/>
                  </a:lnTo>
                  <a:lnTo>
                    <a:pt x="4" y="28"/>
                  </a:lnTo>
                  <a:lnTo>
                    <a:pt x="4" y="30"/>
                  </a:lnTo>
                  <a:lnTo>
                    <a:pt x="6" y="30"/>
                  </a:lnTo>
                  <a:lnTo>
                    <a:pt x="6" y="32"/>
                  </a:lnTo>
                  <a:lnTo>
                    <a:pt x="6" y="34"/>
                  </a:lnTo>
                  <a:lnTo>
                    <a:pt x="6" y="40"/>
                  </a:lnTo>
                  <a:lnTo>
                    <a:pt x="6" y="42"/>
                  </a:lnTo>
                  <a:lnTo>
                    <a:pt x="6" y="44"/>
                  </a:lnTo>
                  <a:lnTo>
                    <a:pt x="6" y="46"/>
                  </a:lnTo>
                  <a:lnTo>
                    <a:pt x="6" y="46"/>
                  </a:lnTo>
                  <a:lnTo>
                    <a:pt x="8" y="48"/>
                  </a:lnTo>
                  <a:lnTo>
                    <a:pt x="8" y="48"/>
                  </a:lnTo>
                  <a:lnTo>
                    <a:pt x="8" y="48"/>
                  </a:lnTo>
                  <a:lnTo>
                    <a:pt x="10" y="50"/>
                  </a:lnTo>
                  <a:lnTo>
                    <a:pt x="12" y="50"/>
                  </a:lnTo>
                  <a:lnTo>
                    <a:pt x="12" y="50"/>
                  </a:lnTo>
                  <a:lnTo>
                    <a:pt x="14" y="50"/>
                  </a:lnTo>
                  <a:lnTo>
                    <a:pt x="16" y="50"/>
                  </a:lnTo>
                  <a:lnTo>
                    <a:pt x="18" y="52"/>
                  </a:lnTo>
                  <a:lnTo>
                    <a:pt x="22" y="52"/>
                  </a:lnTo>
                  <a:lnTo>
                    <a:pt x="26" y="52"/>
                  </a:lnTo>
                  <a:lnTo>
                    <a:pt x="28" y="52"/>
                  </a:lnTo>
                  <a:lnTo>
                    <a:pt x="30" y="50"/>
                  </a:lnTo>
                  <a:lnTo>
                    <a:pt x="30" y="50"/>
                  </a:lnTo>
                  <a:lnTo>
                    <a:pt x="32" y="50"/>
                  </a:lnTo>
                  <a:lnTo>
                    <a:pt x="32" y="50"/>
                  </a:lnTo>
                  <a:lnTo>
                    <a:pt x="32" y="48"/>
                  </a:lnTo>
                  <a:lnTo>
                    <a:pt x="34" y="48"/>
                  </a:lnTo>
                  <a:lnTo>
                    <a:pt x="36" y="46"/>
                  </a:lnTo>
                  <a:lnTo>
                    <a:pt x="38" y="44"/>
                  </a:lnTo>
                  <a:lnTo>
                    <a:pt x="38" y="42"/>
                  </a:lnTo>
                  <a:lnTo>
                    <a:pt x="40" y="40"/>
                  </a:lnTo>
                  <a:lnTo>
                    <a:pt x="40" y="40"/>
                  </a:lnTo>
                  <a:lnTo>
                    <a:pt x="42" y="38"/>
                  </a:lnTo>
                  <a:lnTo>
                    <a:pt x="42" y="38"/>
                  </a:lnTo>
                  <a:lnTo>
                    <a:pt x="44" y="38"/>
                  </a:lnTo>
                  <a:lnTo>
                    <a:pt x="44" y="38"/>
                  </a:lnTo>
                  <a:lnTo>
                    <a:pt x="46" y="38"/>
                  </a:lnTo>
                  <a:lnTo>
                    <a:pt x="48" y="38"/>
                  </a:lnTo>
                  <a:lnTo>
                    <a:pt x="48" y="38"/>
                  </a:lnTo>
                  <a:lnTo>
                    <a:pt x="50" y="38"/>
                  </a:lnTo>
                  <a:lnTo>
                    <a:pt x="52" y="38"/>
                  </a:lnTo>
                  <a:lnTo>
                    <a:pt x="52" y="40"/>
                  </a:lnTo>
                  <a:lnTo>
                    <a:pt x="54" y="40"/>
                  </a:lnTo>
                  <a:lnTo>
                    <a:pt x="54" y="40"/>
                  </a:lnTo>
                  <a:lnTo>
                    <a:pt x="54" y="42"/>
                  </a:lnTo>
                  <a:lnTo>
                    <a:pt x="54" y="42"/>
                  </a:lnTo>
                  <a:lnTo>
                    <a:pt x="54" y="42"/>
                  </a:lnTo>
                  <a:lnTo>
                    <a:pt x="54" y="44"/>
                  </a:lnTo>
                  <a:lnTo>
                    <a:pt x="52" y="46"/>
                  </a:lnTo>
                  <a:lnTo>
                    <a:pt x="52" y="48"/>
                  </a:lnTo>
                  <a:lnTo>
                    <a:pt x="50" y="52"/>
                  </a:lnTo>
                  <a:lnTo>
                    <a:pt x="48" y="54"/>
                  </a:lnTo>
                  <a:lnTo>
                    <a:pt x="48" y="56"/>
                  </a:lnTo>
                  <a:lnTo>
                    <a:pt x="48" y="58"/>
                  </a:lnTo>
                  <a:lnTo>
                    <a:pt x="46" y="62"/>
                  </a:lnTo>
                  <a:lnTo>
                    <a:pt x="46" y="64"/>
                  </a:lnTo>
                  <a:lnTo>
                    <a:pt x="46" y="66"/>
                  </a:lnTo>
                  <a:lnTo>
                    <a:pt x="46" y="66"/>
                  </a:lnTo>
                  <a:lnTo>
                    <a:pt x="46" y="68"/>
                  </a:lnTo>
                  <a:lnTo>
                    <a:pt x="46" y="68"/>
                  </a:lnTo>
                  <a:lnTo>
                    <a:pt x="46" y="68"/>
                  </a:lnTo>
                  <a:lnTo>
                    <a:pt x="46" y="70"/>
                  </a:lnTo>
                  <a:lnTo>
                    <a:pt x="48" y="70"/>
                  </a:lnTo>
                  <a:lnTo>
                    <a:pt x="50" y="72"/>
                  </a:lnTo>
                  <a:lnTo>
                    <a:pt x="52" y="74"/>
                  </a:lnTo>
                  <a:lnTo>
                    <a:pt x="56" y="76"/>
                  </a:lnTo>
                  <a:lnTo>
                    <a:pt x="58" y="78"/>
                  </a:lnTo>
                  <a:lnTo>
                    <a:pt x="58" y="78"/>
                  </a:lnTo>
                  <a:lnTo>
                    <a:pt x="60" y="80"/>
                  </a:lnTo>
                  <a:lnTo>
                    <a:pt x="60" y="82"/>
                  </a:lnTo>
                  <a:lnTo>
                    <a:pt x="64" y="88"/>
                  </a:lnTo>
                  <a:lnTo>
                    <a:pt x="64" y="90"/>
                  </a:lnTo>
                  <a:lnTo>
                    <a:pt x="66" y="92"/>
                  </a:lnTo>
                  <a:lnTo>
                    <a:pt x="68" y="94"/>
                  </a:lnTo>
                  <a:lnTo>
                    <a:pt x="68" y="96"/>
                  </a:lnTo>
                  <a:lnTo>
                    <a:pt x="68" y="96"/>
                  </a:lnTo>
                  <a:lnTo>
                    <a:pt x="70" y="98"/>
                  </a:lnTo>
                  <a:lnTo>
                    <a:pt x="72" y="98"/>
                  </a:lnTo>
                  <a:lnTo>
                    <a:pt x="74" y="100"/>
                  </a:lnTo>
                  <a:lnTo>
                    <a:pt x="76" y="100"/>
                  </a:lnTo>
                  <a:lnTo>
                    <a:pt x="78" y="102"/>
                  </a:lnTo>
                  <a:lnTo>
                    <a:pt x="80" y="102"/>
                  </a:lnTo>
                  <a:lnTo>
                    <a:pt x="82" y="102"/>
                  </a:lnTo>
                  <a:lnTo>
                    <a:pt x="82" y="102"/>
                  </a:lnTo>
                  <a:lnTo>
                    <a:pt x="84" y="102"/>
                  </a:lnTo>
                  <a:lnTo>
                    <a:pt x="84" y="102"/>
                  </a:lnTo>
                  <a:lnTo>
                    <a:pt x="84" y="100"/>
                  </a:lnTo>
                  <a:lnTo>
                    <a:pt x="86" y="100"/>
                  </a:lnTo>
                  <a:lnTo>
                    <a:pt x="86" y="98"/>
                  </a:lnTo>
                  <a:lnTo>
                    <a:pt x="86" y="96"/>
                  </a:lnTo>
                  <a:lnTo>
                    <a:pt x="86" y="96"/>
                  </a:lnTo>
                  <a:lnTo>
                    <a:pt x="88" y="94"/>
                  </a:lnTo>
                  <a:lnTo>
                    <a:pt x="88" y="90"/>
                  </a:lnTo>
                  <a:lnTo>
                    <a:pt x="88" y="86"/>
                  </a:lnTo>
                  <a:lnTo>
                    <a:pt x="88" y="82"/>
                  </a:lnTo>
                  <a:lnTo>
                    <a:pt x="88" y="80"/>
                  </a:lnTo>
                  <a:lnTo>
                    <a:pt x="88" y="78"/>
                  </a:lnTo>
                  <a:lnTo>
                    <a:pt x="88" y="78"/>
                  </a:lnTo>
                  <a:lnTo>
                    <a:pt x="88" y="76"/>
                  </a:lnTo>
                  <a:lnTo>
                    <a:pt x="90" y="72"/>
                  </a:lnTo>
                  <a:lnTo>
                    <a:pt x="92" y="70"/>
                  </a:lnTo>
                  <a:lnTo>
                    <a:pt x="94" y="66"/>
                  </a:lnTo>
                  <a:lnTo>
                    <a:pt x="98" y="62"/>
                  </a:lnTo>
                  <a:lnTo>
                    <a:pt x="98" y="60"/>
                  </a:lnTo>
                  <a:lnTo>
                    <a:pt x="100" y="58"/>
                  </a:lnTo>
                  <a:lnTo>
                    <a:pt x="102" y="58"/>
                  </a:lnTo>
                  <a:lnTo>
                    <a:pt x="104" y="56"/>
                  </a:lnTo>
                  <a:lnTo>
                    <a:pt x="104" y="54"/>
                  </a:lnTo>
                  <a:lnTo>
                    <a:pt x="106" y="54"/>
                  </a:lnTo>
                  <a:lnTo>
                    <a:pt x="108" y="54"/>
                  </a:lnTo>
                  <a:lnTo>
                    <a:pt x="110" y="52"/>
                  </a:lnTo>
                  <a:lnTo>
                    <a:pt x="110" y="52"/>
                  </a:lnTo>
                  <a:lnTo>
                    <a:pt x="110" y="52"/>
                  </a:lnTo>
                  <a:lnTo>
                    <a:pt x="112" y="54"/>
                  </a:lnTo>
                  <a:lnTo>
                    <a:pt x="114" y="54"/>
                  </a:lnTo>
                  <a:lnTo>
                    <a:pt x="116" y="56"/>
                  </a:lnTo>
                  <a:lnTo>
                    <a:pt x="118" y="56"/>
                  </a:lnTo>
                  <a:lnTo>
                    <a:pt x="120" y="58"/>
                  </a:lnTo>
                  <a:lnTo>
                    <a:pt x="120" y="60"/>
                  </a:lnTo>
                  <a:lnTo>
                    <a:pt x="122" y="60"/>
                  </a:lnTo>
                  <a:lnTo>
                    <a:pt x="122" y="62"/>
                  </a:lnTo>
                  <a:lnTo>
                    <a:pt x="122" y="62"/>
                  </a:lnTo>
                  <a:lnTo>
                    <a:pt x="122" y="64"/>
                  </a:lnTo>
                  <a:lnTo>
                    <a:pt x="122" y="64"/>
                  </a:lnTo>
                  <a:lnTo>
                    <a:pt x="122" y="68"/>
                  </a:lnTo>
                  <a:lnTo>
                    <a:pt x="122" y="70"/>
                  </a:lnTo>
                  <a:lnTo>
                    <a:pt x="120" y="72"/>
                  </a:lnTo>
                  <a:lnTo>
                    <a:pt x="120" y="74"/>
                  </a:lnTo>
                  <a:lnTo>
                    <a:pt x="120" y="76"/>
                  </a:lnTo>
                  <a:lnTo>
                    <a:pt x="120" y="76"/>
                  </a:lnTo>
                  <a:lnTo>
                    <a:pt x="122" y="78"/>
                  </a:lnTo>
                  <a:lnTo>
                    <a:pt x="122" y="78"/>
                  </a:lnTo>
                  <a:lnTo>
                    <a:pt x="122" y="80"/>
                  </a:lnTo>
                  <a:lnTo>
                    <a:pt x="124" y="80"/>
                  </a:lnTo>
                  <a:lnTo>
                    <a:pt x="126" y="80"/>
                  </a:lnTo>
                  <a:lnTo>
                    <a:pt x="126" y="80"/>
                  </a:lnTo>
                  <a:lnTo>
                    <a:pt x="128" y="80"/>
                  </a:lnTo>
                  <a:lnTo>
                    <a:pt x="130" y="80"/>
                  </a:lnTo>
                  <a:lnTo>
                    <a:pt x="134" y="78"/>
                  </a:lnTo>
                  <a:lnTo>
                    <a:pt x="138" y="78"/>
                  </a:lnTo>
                  <a:lnTo>
                    <a:pt x="142" y="76"/>
                  </a:lnTo>
                  <a:lnTo>
                    <a:pt x="142" y="76"/>
                  </a:lnTo>
                  <a:lnTo>
                    <a:pt x="144" y="76"/>
                  </a:lnTo>
                  <a:lnTo>
                    <a:pt x="146" y="76"/>
                  </a:lnTo>
                  <a:lnTo>
                    <a:pt x="148" y="76"/>
                  </a:lnTo>
                  <a:lnTo>
                    <a:pt x="148" y="76"/>
                  </a:lnTo>
                  <a:lnTo>
                    <a:pt x="150" y="76"/>
                  </a:lnTo>
                  <a:lnTo>
                    <a:pt x="152" y="78"/>
                  </a:lnTo>
                  <a:lnTo>
                    <a:pt x="154" y="80"/>
                  </a:lnTo>
                  <a:lnTo>
                    <a:pt x="154" y="80"/>
                  </a:lnTo>
                  <a:lnTo>
                    <a:pt x="156" y="80"/>
                  </a:lnTo>
                  <a:lnTo>
                    <a:pt x="156" y="80"/>
                  </a:lnTo>
                  <a:lnTo>
                    <a:pt x="158" y="80"/>
                  </a:lnTo>
                  <a:lnTo>
                    <a:pt x="158" y="80"/>
                  </a:lnTo>
                  <a:lnTo>
                    <a:pt x="160" y="80"/>
                  </a:lnTo>
                  <a:lnTo>
                    <a:pt x="160" y="80"/>
                  </a:lnTo>
                  <a:lnTo>
                    <a:pt x="160" y="78"/>
                  </a:lnTo>
                  <a:lnTo>
                    <a:pt x="162" y="78"/>
                  </a:lnTo>
                  <a:lnTo>
                    <a:pt x="162" y="76"/>
                  </a:lnTo>
                  <a:lnTo>
                    <a:pt x="164" y="74"/>
                  </a:lnTo>
                  <a:lnTo>
                    <a:pt x="166" y="70"/>
                  </a:lnTo>
                  <a:lnTo>
                    <a:pt x="166" y="70"/>
                  </a:lnTo>
                  <a:lnTo>
                    <a:pt x="166" y="68"/>
                  </a:lnTo>
                  <a:lnTo>
                    <a:pt x="168" y="66"/>
                  </a:lnTo>
                  <a:lnTo>
                    <a:pt x="168" y="66"/>
                  </a:lnTo>
                  <a:lnTo>
                    <a:pt x="168" y="64"/>
                  </a:lnTo>
                  <a:lnTo>
                    <a:pt x="168" y="64"/>
                  </a:lnTo>
                  <a:lnTo>
                    <a:pt x="166" y="62"/>
                  </a:lnTo>
                  <a:lnTo>
                    <a:pt x="166" y="60"/>
                  </a:lnTo>
                  <a:lnTo>
                    <a:pt x="166" y="58"/>
                  </a:lnTo>
                  <a:lnTo>
                    <a:pt x="164" y="58"/>
                  </a:lnTo>
                  <a:lnTo>
                    <a:pt x="162" y="56"/>
                  </a:lnTo>
                  <a:lnTo>
                    <a:pt x="162" y="56"/>
                  </a:lnTo>
                  <a:lnTo>
                    <a:pt x="160" y="54"/>
                  </a:lnTo>
                  <a:lnTo>
                    <a:pt x="158" y="54"/>
                  </a:lnTo>
                  <a:lnTo>
                    <a:pt x="154" y="52"/>
                  </a:lnTo>
                  <a:lnTo>
                    <a:pt x="150" y="50"/>
                  </a:lnTo>
                  <a:lnTo>
                    <a:pt x="146" y="48"/>
                  </a:lnTo>
                  <a:lnTo>
                    <a:pt x="140" y="46"/>
                  </a:lnTo>
                  <a:lnTo>
                    <a:pt x="132" y="44"/>
                  </a:lnTo>
                  <a:lnTo>
                    <a:pt x="126" y="42"/>
                  </a:lnTo>
                  <a:lnTo>
                    <a:pt x="122" y="40"/>
                  </a:lnTo>
                  <a:lnTo>
                    <a:pt x="118" y="38"/>
                  </a:lnTo>
                  <a:lnTo>
                    <a:pt x="114" y="36"/>
                  </a:lnTo>
                  <a:lnTo>
                    <a:pt x="114" y="36"/>
                  </a:lnTo>
                  <a:lnTo>
                    <a:pt x="112" y="34"/>
                  </a:lnTo>
                  <a:lnTo>
                    <a:pt x="110" y="34"/>
                  </a:lnTo>
                  <a:lnTo>
                    <a:pt x="110" y="32"/>
                  </a:lnTo>
                  <a:lnTo>
                    <a:pt x="108" y="32"/>
                  </a:lnTo>
                  <a:lnTo>
                    <a:pt x="106" y="30"/>
                  </a:lnTo>
                  <a:lnTo>
                    <a:pt x="106" y="28"/>
                  </a:lnTo>
                  <a:lnTo>
                    <a:pt x="104" y="26"/>
                  </a:lnTo>
                  <a:lnTo>
                    <a:pt x="102" y="22"/>
                  </a:lnTo>
                  <a:lnTo>
                    <a:pt x="100" y="16"/>
                  </a:lnTo>
                  <a:lnTo>
                    <a:pt x="98" y="12"/>
                  </a:lnTo>
                  <a:lnTo>
                    <a:pt x="98" y="10"/>
                  </a:lnTo>
                  <a:lnTo>
                    <a:pt x="96" y="8"/>
                  </a:lnTo>
                  <a:lnTo>
                    <a:pt x="96" y="6"/>
                  </a:lnTo>
                  <a:lnTo>
                    <a:pt x="94" y="4"/>
                  </a:lnTo>
                  <a:lnTo>
                    <a:pt x="92" y="4"/>
                  </a:lnTo>
                  <a:lnTo>
                    <a:pt x="92" y="2"/>
                  </a:lnTo>
                  <a:lnTo>
                    <a:pt x="90" y="2"/>
                  </a:lnTo>
                  <a:lnTo>
                    <a:pt x="88" y="2"/>
                  </a:lnTo>
                  <a:lnTo>
                    <a:pt x="88" y="0"/>
                  </a:lnTo>
                  <a:lnTo>
                    <a:pt x="86" y="0"/>
                  </a:lnTo>
                  <a:lnTo>
                    <a:pt x="82" y="0"/>
                  </a:lnTo>
                  <a:lnTo>
                    <a:pt x="78" y="0"/>
                  </a:lnTo>
                  <a:lnTo>
                    <a:pt x="74" y="2"/>
                  </a:lnTo>
                  <a:lnTo>
                    <a:pt x="72" y="2"/>
                  </a:lnTo>
                  <a:lnTo>
                    <a:pt x="72" y="2"/>
                  </a:lnTo>
                  <a:lnTo>
                    <a:pt x="70" y="2"/>
                  </a:lnTo>
                  <a:lnTo>
                    <a:pt x="68" y="4"/>
                  </a:lnTo>
                  <a:lnTo>
                    <a:pt x="68" y="4"/>
                  </a:lnTo>
                  <a:lnTo>
                    <a:pt x="66" y="4"/>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05" name="Freeform 236"/>
            <p:cNvSpPr>
              <a:spLocks/>
            </p:cNvSpPr>
            <p:nvPr/>
          </p:nvSpPr>
          <p:spPr bwMode="auto">
            <a:xfrm>
              <a:off x="6265828" y="856090"/>
              <a:ext cx="198309" cy="82626"/>
            </a:xfrm>
            <a:custGeom>
              <a:avLst/>
              <a:gdLst>
                <a:gd name="T0" fmla="*/ 2 w 96"/>
                <a:gd name="T1" fmla="*/ 4 h 40"/>
                <a:gd name="T2" fmla="*/ 0 w 96"/>
                <a:gd name="T3" fmla="*/ 6 h 40"/>
                <a:gd name="T4" fmla="*/ 0 w 96"/>
                <a:gd name="T5" fmla="*/ 10 h 40"/>
                <a:gd name="T6" fmla="*/ 0 w 96"/>
                <a:gd name="T7" fmla="*/ 14 h 40"/>
                <a:gd name="T8" fmla="*/ 0 w 96"/>
                <a:gd name="T9" fmla="*/ 18 h 40"/>
                <a:gd name="T10" fmla="*/ 2 w 96"/>
                <a:gd name="T11" fmla="*/ 24 h 40"/>
                <a:gd name="T12" fmla="*/ 4 w 96"/>
                <a:gd name="T13" fmla="*/ 28 h 40"/>
                <a:gd name="T14" fmla="*/ 6 w 96"/>
                <a:gd name="T15" fmla="*/ 30 h 40"/>
                <a:gd name="T16" fmla="*/ 10 w 96"/>
                <a:gd name="T17" fmla="*/ 32 h 40"/>
                <a:gd name="T18" fmla="*/ 14 w 96"/>
                <a:gd name="T19" fmla="*/ 34 h 40"/>
                <a:gd name="T20" fmla="*/ 18 w 96"/>
                <a:gd name="T21" fmla="*/ 36 h 40"/>
                <a:gd name="T22" fmla="*/ 24 w 96"/>
                <a:gd name="T23" fmla="*/ 38 h 40"/>
                <a:gd name="T24" fmla="*/ 34 w 96"/>
                <a:gd name="T25" fmla="*/ 40 h 40"/>
                <a:gd name="T26" fmla="*/ 44 w 96"/>
                <a:gd name="T27" fmla="*/ 40 h 40"/>
                <a:gd name="T28" fmla="*/ 48 w 96"/>
                <a:gd name="T29" fmla="*/ 40 h 40"/>
                <a:gd name="T30" fmla="*/ 54 w 96"/>
                <a:gd name="T31" fmla="*/ 38 h 40"/>
                <a:gd name="T32" fmla="*/ 62 w 96"/>
                <a:gd name="T33" fmla="*/ 34 h 40"/>
                <a:gd name="T34" fmla="*/ 70 w 96"/>
                <a:gd name="T35" fmla="*/ 32 h 40"/>
                <a:gd name="T36" fmla="*/ 80 w 96"/>
                <a:gd name="T37" fmla="*/ 26 h 40"/>
                <a:gd name="T38" fmla="*/ 88 w 96"/>
                <a:gd name="T39" fmla="*/ 20 h 40"/>
                <a:gd name="T40" fmla="*/ 90 w 96"/>
                <a:gd name="T41" fmla="*/ 16 h 40"/>
                <a:gd name="T42" fmla="*/ 94 w 96"/>
                <a:gd name="T43" fmla="*/ 12 h 40"/>
                <a:gd name="T44" fmla="*/ 96 w 96"/>
                <a:gd name="T45" fmla="*/ 10 h 40"/>
                <a:gd name="T46" fmla="*/ 96 w 96"/>
                <a:gd name="T47" fmla="*/ 8 h 40"/>
                <a:gd name="T48" fmla="*/ 94 w 96"/>
                <a:gd name="T49" fmla="*/ 6 h 40"/>
                <a:gd name="T50" fmla="*/ 94 w 96"/>
                <a:gd name="T51" fmla="*/ 6 h 40"/>
                <a:gd name="T52" fmla="*/ 92 w 96"/>
                <a:gd name="T53" fmla="*/ 4 h 40"/>
                <a:gd name="T54" fmla="*/ 90 w 96"/>
                <a:gd name="T55" fmla="*/ 4 h 40"/>
                <a:gd name="T56" fmla="*/ 86 w 96"/>
                <a:gd name="T57" fmla="*/ 2 h 40"/>
                <a:gd name="T58" fmla="*/ 80 w 96"/>
                <a:gd name="T59" fmla="*/ 4 h 40"/>
                <a:gd name="T60" fmla="*/ 70 w 96"/>
                <a:gd name="T61" fmla="*/ 4 h 40"/>
                <a:gd name="T62" fmla="*/ 62 w 96"/>
                <a:gd name="T63" fmla="*/ 6 h 40"/>
                <a:gd name="T64" fmla="*/ 56 w 96"/>
                <a:gd name="T65" fmla="*/ 6 h 40"/>
                <a:gd name="T66" fmla="*/ 52 w 96"/>
                <a:gd name="T67" fmla="*/ 6 h 40"/>
                <a:gd name="T68" fmla="*/ 42 w 96"/>
                <a:gd name="T69" fmla="*/ 4 h 40"/>
                <a:gd name="T70" fmla="*/ 34 w 96"/>
                <a:gd name="T71" fmla="*/ 2 h 40"/>
                <a:gd name="T72" fmla="*/ 24 w 96"/>
                <a:gd name="T73" fmla="*/ 2 h 40"/>
                <a:gd name="T74" fmla="*/ 16 w 96"/>
                <a:gd name="T75" fmla="*/ 0 h 40"/>
                <a:gd name="T76" fmla="*/ 10 w 96"/>
                <a:gd name="T77" fmla="*/ 0 h 40"/>
                <a:gd name="T78" fmla="*/ 6 w 96"/>
                <a:gd name="T79" fmla="*/ 2 h 40"/>
                <a:gd name="T80" fmla="*/ 4 w 96"/>
                <a:gd name="T81" fmla="*/ 2 h 40"/>
                <a:gd name="T82" fmla="*/ 2 w 96"/>
                <a:gd name="T83"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40">
                  <a:moveTo>
                    <a:pt x="2" y="4"/>
                  </a:moveTo>
                  <a:lnTo>
                    <a:pt x="2" y="4"/>
                  </a:lnTo>
                  <a:lnTo>
                    <a:pt x="0" y="6"/>
                  </a:lnTo>
                  <a:lnTo>
                    <a:pt x="0" y="6"/>
                  </a:lnTo>
                  <a:lnTo>
                    <a:pt x="0" y="8"/>
                  </a:lnTo>
                  <a:lnTo>
                    <a:pt x="0" y="10"/>
                  </a:lnTo>
                  <a:lnTo>
                    <a:pt x="0" y="12"/>
                  </a:lnTo>
                  <a:lnTo>
                    <a:pt x="0" y="14"/>
                  </a:lnTo>
                  <a:lnTo>
                    <a:pt x="0" y="16"/>
                  </a:lnTo>
                  <a:lnTo>
                    <a:pt x="0" y="18"/>
                  </a:lnTo>
                  <a:lnTo>
                    <a:pt x="2" y="20"/>
                  </a:lnTo>
                  <a:lnTo>
                    <a:pt x="2" y="24"/>
                  </a:lnTo>
                  <a:lnTo>
                    <a:pt x="4" y="26"/>
                  </a:lnTo>
                  <a:lnTo>
                    <a:pt x="4" y="28"/>
                  </a:lnTo>
                  <a:lnTo>
                    <a:pt x="6" y="28"/>
                  </a:lnTo>
                  <a:lnTo>
                    <a:pt x="6" y="30"/>
                  </a:lnTo>
                  <a:lnTo>
                    <a:pt x="8" y="30"/>
                  </a:lnTo>
                  <a:lnTo>
                    <a:pt x="10" y="32"/>
                  </a:lnTo>
                  <a:lnTo>
                    <a:pt x="12" y="34"/>
                  </a:lnTo>
                  <a:lnTo>
                    <a:pt x="14" y="34"/>
                  </a:lnTo>
                  <a:lnTo>
                    <a:pt x="16" y="36"/>
                  </a:lnTo>
                  <a:lnTo>
                    <a:pt x="18" y="36"/>
                  </a:lnTo>
                  <a:lnTo>
                    <a:pt x="22" y="36"/>
                  </a:lnTo>
                  <a:lnTo>
                    <a:pt x="24" y="38"/>
                  </a:lnTo>
                  <a:lnTo>
                    <a:pt x="30" y="38"/>
                  </a:lnTo>
                  <a:lnTo>
                    <a:pt x="34" y="40"/>
                  </a:lnTo>
                  <a:lnTo>
                    <a:pt x="40" y="40"/>
                  </a:lnTo>
                  <a:lnTo>
                    <a:pt x="44" y="40"/>
                  </a:lnTo>
                  <a:lnTo>
                    <a:pt x="46" y="40"/>
                  </a:lnTo>
                  <a:lnTo>
                    <a:pt x="48" y="40"/>
                  </a:lnTo>
                  <a:lnTo>
                    <a:pt x="50" y="38"/>
                  </a:lnTo>
                  <a:lnTo>
                    <a:pt x="54" y="38"/>
                  </a:lnTo>
                  <a:lnTo>
                    <a:pt x="58" y="36"/>
                  </a:lnTo>
                  <a:lnTo>
                    <a:pt x="62" y="34"/>
                  </a:lnTo>
                  <a:lnTo>
                    <a:pt x="66" y="32"/>
                  </a:lnTo>
                  <a:lnTo>
                    <a:pt x="70" y="32"/>
                  </a:lnTo>
                  <a:lnTo>
                    <a:pt x="72" y="30"/>
                  </a:lnTo>
                  <a:lnTo>
                    <a:pt x="80" y="26"/>
                  </a:lnTo>
                  <a:lnTo>
                    <a:pt x="84" y="22"/>
                  </a:lnTo>
                  <a:lnTo>
                    <a:pt x="88" y="20"/>
                  </a:lnTo>
                  <a:lnTo>
                    <a:pt x="90" y="18"/>
                  </a:lnTo>
                  <a:lnTo>
                    <a:pt x="90" y="16"/>
                  </a:lnTo>
                  <a:lnTo>
                    <a:pt x="92" y="14"/>
                  </a:lnTo>
                  <a:lnTo>
                    <a:pt x="94" y="12"/>
                  </a:lnTo>
                  <a:lnTo>
                    <a:pt x="94" y="12"/>
                  </a:lnTo>
                  <a:lnTo>
                    <a:pt x="96" y="10"/>
                  </a:lnTo>
                  <a:lnTo>
                    <a:pt x="96" y="10"/>
                  </a:lnTo>
                  <a:lnTo>
                    <a:pt x="96" y="8"/>
                  </a:lnTo>
                  <a:lnTo>
                    <a:pt x="96" y="8"/>
                  </a:lnTo>
                  <a:lnTo>
                    <a:pt x="94" y="6"/>
                  </a:lnTo>
                  <a:lnTo>
                    <a:pt x="94" y="6"/>
                  </a:lnTo>
                  <a:lnTo>
                    <a:pt x="94" y="6"/>
                  </a:lnTo>
                  <a:lnTo>
                    <a:pt x="94" y="4"/>
                  </a:lnTo>
                  <a:lnTo>
                    <a:pt x="92" y="4"/>
                  </a:lnTo>
                  <a:lnTo>
                    <a:pt x="92" y="4"/>
                  </a:lnTo>
                  <a:lnTo>
                    <a:pt x="90" y="4"/>
                  </a:lnTo>
                  <a:lnTo>
                    <a:pt x="88" y="4"/>
                  </a:lnTo>
                  <a:lnTo>
                    <a:pt x="86" y="2"/>
                  </a:lnTo>
                  <a:lnTo>
                    <a:pt x="84" y="4"/>
                  </a:lnTo>
                  <a:lnTo>
                    <a:pt x="80" y="4"/>
                  </a:lnTo>
                  <a:lnTo>
                    <a:pt x="78" y="4"/>
                  </a:lnTo>
                  <a:lnTo>
                    <a:pt x="70" y="4"/>
                  </a:lnTo>
                  <a:lnTo>
                    <a:pt x="64" y="6"/>
                  </a:lnTo>
                  <a:lnTo>
                    <a:pt x="62" y="6"/>
                  </a:lnTo>
                  <a:lnTo>
                    <a:pt x="58" y="6"/>
                  </a:lnTo>
                  <a:lnTo>
                    <a:pt x="56" y="6"/>
                  </a:lnTo>
                  <a:lnTo>
                    <a:pt x="54" y="6"/>
                  </a:lnTo>
                  <a:lnTo>
                    <a:pt x="52" y="6"/>
                  </a:lnTo>
                  <a:lnTo>
                    <a:pt x="50" y="6"/>
                  </a:lnTo>
                  <a:lnTo>
                    <a:pt x="42" y="4"/>
                  </a:lnTo>
                  <a:lnTo>
                    <a:pt x="36" y="2"/>
                  </a:lnTo>
                  <a:lnTo>
                    <a:pt x="34" y="2"/>
                  </a:lnTo>
                  <a:lnTo>
                    <a:pt x="32" y="2"/>
                  </a:lnTo>
                  <a:lnTo>
                    <a:pt x="24" y="2"/>
                  </a:lnTo>
                  <a:lnTo>
                    <a:pt x="20" y="0"/>
                  </a:lnTo>
                  <a:lnTo>
                    <a:pt x="16" y="0"/>
                  </a:lnTo>
                  <a:lnTo>
                    <a:pt x="12" y="0"/>
                  </a:lnTo>
                  <a:lnTo>
                    <a:pt x="10" y="0"/>
                  </a:lnTo>
                  <a:lnTo>
                    <a:pt x="8" y="0"/>
                  </a:lnTo>
                  <a:lnTo>
                    <a:pt x="6" y="2"/>
                  </a:lnTo>
                  <a:lnTo>
                    <a:pt x="4" y="2"/>
                  </a:lnTo>
                  <a:lnTo>
                    <a:pt x="4" y="2"/>
                  </a:lnTo>
                  <a:lnTo>
                    <a:pt x="2" y="4"/>
                  </a:lnTo>
                  <a:lnTo>
                    <a:pt x="2" y="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06" name="Freeform 237"/>
            <p:cNvSpPr>
              <a:spLocks/>
            </p:cNvSpPr>
            <p:nvPr/>
          </p:nvSpPr>
          <p:spPr bwMode="auto">
            <a:xfrm>
              <a:off x="6265828" y="856090"/>
              <a:ext cx="198309" cy="82626"/>
            </a:xfrm>
            <a:custGeom>
              <a:avLst/>
              <a:gdLst>
                <a:gd name="T0" fmla="*/ 2 w 96"/>
                <a:gd name="T1" fmla="*/ 4 h 40"/>
                <a:gd name="T2" fmla="*/ 0 w 96"/>
                <a:gd name="T3" fmla="*/ 6 h 40"/>
                <a:gd name="T4" fmla="*/ 0 w 96"/>
                <a:gd name="T5" fmla="*/ 10 h 40"/>
                <a:gd name="T6" fmla="*/ 0 w 96"/>
                <a:gd name="T7" fmla="*/ 14 h 40"/>
                <a:gd name="T8" fmla="*/ 0 w 96"/>
                <a:gd name="T9" fmla="*/ 18 h 40"/>
                <a:gd name="T10" fmla="*/ 2 w 96"/>
                <a:gd name="T11" fmla="*/ 24 h 40"/>
                <a:gd name="T12" fmla="*/ 4 w 96"/>
                <a:gd name="T13" fmla="*/ 28 h 40"/>
                <a:gd name="T14" fmla="*/ 6 w 96"/>
                <a:gd name="T15" fmla="*/ 30 h 40"/>
                <a:gd name="T16" fmla="*/ 10 w 96"/>
                <a:gd name="T17" fmla="*/ 32 h 40"/>
                <a:gd name="T18" fmla="*/ 14 w 96"/>
                <a:gd name="T19" fmla="*/ 34 h 40"/>
                <a:gd name="T20" fmla="*/ 18 w 96"/>
                <a:gd name="T21" fmla="*/ 36 h 40"/>
                <a:gd name="T22" fmla="*/ 24 w 96"/>
                <a:gd name="T23" fmla="*/ 38 h 40"/>
                <a:gd name="T24" fmla="*/ 34 w 96"/>
                <a:gd name="T25" fmla="*/ 40 h 40"/>
                <a:gd name="T26" fmla="*/ 44 w 96"/>
                <a:gd name="T27" fmla="*/ 40 h 40"/>
                <a:gd name="T28" fmla="*/ 48 w 96"/>
                <a:gd name="T29" fmla="*/ 40 h 40"/>
                <a:gd name="T30" fmla="*/ 54 w 96"/>
                <a:gd name="T31" fmla="*/ 38 h 40"/>
                <a:gd name="T32" fmla="*/ 62 w 96"/>
                <a:gd name="T33" fmla="*/ 34 h 40"/>
                <a:gd name="T34" fmla="*/ 70 w 96"/>
                <a:gd name="T35" fmla="*/ 32 h 40"/>
                <a:gd name="T36" fmla="*/ 80 w 96"/>
                <a:gd name="T37" fmla="*/ 26 h 40"/>
                <a:gd name="T38" fmla="*/ 88 w 96"/>
                <a:gd name="T39" fmla="*/ 20 h 40"/>
                <a:gd name="T40" fmla="*/ 90 w 96"/>
                <a:gd name="T41" fmla="*/ 16 h 40"/>
                <a:gd name="T42" fmla="*/ 94 w 96"/>
                <a:gd name="T43" fmla="*/ 12 h 40"/>
                <a:gd name="T44" fmla="*/ 96 w 96"/>
                <a:gd name="T45" fmla="*/ 10 h 40"/>
                <a:gd name="T46" fmla="*/ 96 w 96"/>
                <a:gd name="T47" fmla="*/ 8 h 40"/>
                <a:gd name="T48" fmla="*/ 94 w 96"/>
                <a:gd name="T49" fmla="*/ 6 h 40"/>
                <a:gd name="T50" fmla="*/ 94 w 96"/>
                <a:gd name="T51" fmla="*/ 6 h 40"/>
                <a:gd name="T52" fmla="*/ 92 w 96"/>
                <a:gd name="T53" fmla="*/ 4 h 40"/>
                <a:gd name="T54" fmla="*/ 90 w 96"/>
                <a:gd name="T55" fmla="*/ 4 h 40"/>
                <a:gd name="T56" fmla="*/ 86 w 96"/>
                <a:gd name="T57" fmla="*/ 2 h 40"/>
                <a:gd name="T58" fmla="*/ 80 w 96"/>
                <a:gd name="T59" fmla="*/ 4 h 40"/>
                <a:gd name="T60" fmla="*/ 70 w 96"/>
                <a:gd name="T61" fmla="*/ 4 h 40"/>
                <a:gd name="T62" fmla="*/ 62 w 96"/>
                <a:gd name="T63" fmla="*/ 6 h 40"/>
                <a:gd name="T64" fmla="*/ 56 w 96"/>
                <a:gd name="T65" fmla="*/ 6 h 40"/>
                <a:gd name="T66" fmla="*/ 52 w 96"/>
                <a:gd name="T67" fmla="*/ 6 h 40"/>
                <a:gd name="T68" fmla="*/ 42 w 96"/>
                <a:gd name="T69" fmla="*/ 4 h 40"/>
                <a:gd name="T70" fmla="*/ 34 w 96"/>
                <a:gd name="T71" fmla="*/ 2 h 40"/>
                <a:gd name="T72" fmla="*/ 24 w 96"/>
                <a:gd name="T73" fmla="*/ 2 h 40"/>
                <a:gd name="T74" fmla="*/ 16 w 96"/>
                <a:gd name="T75" fmla="*/ 0 h 40"/>
                <a:gd name="T76" fmla="*/ 10 w 96"/>
                <a:gd name="T77" fmla="*/ 0 h 40"/>
                <a:gd name="T78" fmla="*/ 6 w 96"/>
                <a:gd name="T79" fmla="*/ 2 h 40"/>
                <a:gd name="T80" fmla="*/ 4 w 96"/>
                <a:gd name="T81" fmla="*/ 2 h 40"/>
                <a:gd name="T82" fmla="*/ 2 w 96"/>
                <a:gd name="T83"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40">
                  <a:moveTo>
                    <a:pt x="2" y="4"/>
                  </a:moveTo>
                  <a:lnTo>
                    <a:pt x="2" y="4"/>
                  </a:lnTo>
                  <a:lnTo>
                    <a:pt x="0" y="6"/>
                  </a:lnTo>
                  <a:lnTo>
                    <a:pt x="0" y="6"/>
                  </a:lnTo>
                  <a:lnTo>
                    <a:pt x="0" y="8"/>
                  </a:lnTo>
                  <a:lnTo>
                    <a:pt x="0" y="10"/>
                  </a:lnTo>
                  <a:lnTo>
                    <a:pt x="0" y="12"/>
                  </a:lnTo>
                  <a:lnTo>
                    <a:pt x="0" y="14"/>
                  </a:lnTo>
                  <a:lnTo>
                    <a:pt x="0" y="16"/>
                  </a:lnTo>
                  <a:lnTo>
                    <a:pt x="0" y="18"/>
                  </a:lnTo>
                  <a:lnTo>
                    <a:pt x="2" y="20"/>
                  </a:lnTo>
                  <a:lnTo>
                    <a:pt x="2" y="24"/>
                  </a:lnTo>
                  <a:lnTo>
                    <a:pt x="4" y="26"/>
                  </a:lnTo>
                  <a:lnTo>
                    <a:pt x="4" y="28"/>
                  </a:lnTo>
                  <a:lnTo>
                    <a:pt x="6" y="28"/>
                  </a:lnTo>
                  <a:lnTo>
                    <a:pt x="6" y="30"/>
                  </a:lnTo>
                  <a:lnTo>
                    <a:pt x="8" y="30"/>
                  </a:lnTo>
                  <a:lnTo>
                    <a:pt x="10" y="32"/>
                  </a:lnTo>
                  <a:lnTo>
                    <a:pt x="12" y="34"/>
                  </a:lnTo>
                  <a:lnTo>
                    <a:pt x="14" y="34"/>
                  </a:lnTo>
                  <a:lnTo>
                    <a:pt x="16" y="36"/>
                  </a:lnTo>
                  <a:lnTo>
                    <a:pt x="18" y="36"/>
                  </a:lnTo>
                  <a:lnTo>
                    <a:pt x="22" y="36"/>
                  </a:lnTo>
                  <a:lnTo>
                    <a:pt x="24" y="38"/>
                  </a:lnTo>
                  <a:lnTo>
                    <a:pt x="30" y="38"/>
                  </a:lnTo>
                  <a:lnTo>
                    <a:pt x="34" y="40"/>
                  </a:lnTo>
                  <a:lnTo>
                    <a:pt x="40" y="40"/>
                  </a:lnTo>
                  <a:lnTo>
                    <a:pt x="44" y="40"/>
                  </a:lnTo>
                  <a:lnTo>
                    <a:pt x="46" y="40"/>
                  </a:lnTo>
                  <a:lnTo>
                    <a:pt x="48" y="40"/>
                  </a:lnTo>
                  <a:lnTo>
                    <a:pt x="50" y="38"/>
                  </a:lnTo>
                  <a:lnTo>
                    <a:pt x="54" y="38"/>
                  </a:lnTo>
                  <a:lnTo>
                    <a:pt x="58" y="36"/>
                  </a:lnTo>
                  <a:lnTo>
                    <a:pt x="62" y="34"/>
                  </a:lnTo>
                  <a:lnTo>
                    <a:pt x="66" y="32"/>
                  </a:lnTo>
                  <a:lnTo>
                    <a:pt x="70" y="32"/>
                  </a:lnTo>
                  <a:lnTo>
                    <a:pt x="72" y="30"/>
                  </a:lnTo>
                  <a:lnTo>
                    <a:pt x="80" y="26"/>
                  </a:lnTo>
                  <a:lnTo>
                    <a:pt x="84" y="22"/>
                  </a:lnTo>
                  <a:lnTo>
                    <a:pt x="88" y="20"/>
                  </a:lnTo>
                  <a:lnTo>
                    <a:pt x="90" y="18"/>
                  </a:lnTo>
                  <a:lnTo>
                    <a:pt x="90" y="16"/>
                  </a:lnTo>
                  <a:lnTo>
                    <a:pt x="92" y="14"/>
                  </a:lnTo>
                  <a:lnTo>
                    <a:pt x="94" y="12"/>
                  </a:lnTo>
                  <a:lnTo>
                    <a:pt x="94" y="12"/>
                  </a:lnTo>
                  <a:lnTo>
                    <a:pt x="96" y="10"/>
                  </a:lnTo>
                  <a:lnTo>
                    <a:pt x="96" y="10"/>
                  </a:lnTo>
                  <a:lnTo>
                    <a:pt x="96" y="8"/>
                  </a:lnTo>
                  <a:lnTo>
                    <a:pt x="96" y="8"/>
                  </a:lnTo>
                  <a:lnTo>
                    <a:pt x="94" y="6"/>
                  </a:lnTo>
                  <a:lnTo>
                    <a:pt x="94" y="6"/>
                  </a:lnTo>
                  <a:lnTo>
                    <a:pt x="94" y="6"/>
                  </a:lnTo>
                  <a:lnTo>
                    <a:pt x="94" y="4"/>
                  </a:lnTo>
                  <a:lnTo>
                    <a:pt x="92" y="4"/>
                  </a:lnTo>
                  <a:lnTo>
                    <a:pt x="92" y="4"/>
                  </a:lnTo>
                  <a:lnTo>
                    <a:pt x="90" y="4"/>
                  </a:lnTo>
                  <a:lnTo>
                    <a:pt x="88" y="4"/>
                  </a:lnTo>
                  <a:lnTo>
                    <a:pt x="86" y="2"/>
                  </a:lnTo>
                  <a:lnTo>
                    <a:pt x="84" y="4"/>
                  </a:lnTo>
                  <a:lnTo>
                    <a:pt x="80" y="4"/>
                  </a:lnTo>
                  <a:lnTo>
                    <a:pt x="78" y="4"/>
                  </a:lnTo>
                  <a:lnTo>
                    <a:pt x="70" y="4"/>
                  </a:lnTo>
                  <a:lnTo>
                    <a:pt x="64" y="6"/>
                  </a:lnTo>
                  <a:lnTo>
                    <a:pt x="62" y="6"/>
                  </a:lnTo>
                  <a:lnTo>
                    <a:pt x="58" y="6"/>
                  </a:lnTo>
                  <a:lnTo>
                    <a:pt x="56" y="6"/>
                  </a:lnTo>
                  <a:lnTo>
                    <a:pt x="54" y="6"/>
                  </a:lnTo>
                  <a:lnTo>
                    <a:pt x="52" y="6"/>
                  </a:lnTo>
                  <a:lnTo>
                    <a:pt x="50" y="6"/>
                  </a:lnTo>
                  <a:lnTo>
                    <a:pt x="42" y="4"/>
                  </a:lnTo>
                  <a:lnTo>
                    <a:pt x="36" y="2"/>
                  </a:lnTo>
                  <a:lnTo>
                    <a:pt x="34" y="2"/>
                  </a:lnTo>
                  <a:lnTo>
                    <a:pt x="32" y="2"/>
                  </a:lnTo>
                  <a:lnTo>
                    <a:pt x="24" y="2"/>
                  </a:lnTo>
                  <a:lnTo>
                    <a:pt x="20" y="0"/>
                  </a:lnTo>
                  <a:lnTo>
                    <a:pt x="16" y="0"/>
                  </a:lnTo>
                  <a:lnTo>
                    <a:pt x="12" y="0"/>
                  </a:lnTo>
                  <a:lnTo>
                    <a:pt x="10" y="0"/>
                  </a:lnTo>
                  <a:lnTo>
                    <a:pt x="8" y="0"/>
                  </a:lnTo>
                  <a:lnTo>
                    <a:pt x="6" y="2"/>
                  </a:lnTo>
                  <a:lnTo>
                    <a:pt x="4" y="2"/>
                  </a:lnTo>
                  <a:lnTo>
                    <a:pt x="4" y="2"/>
                  </a:lnTo>
                  <a:lnTo>
                    <a:pt x="2" y="4"/>
                  </a:lnTo>
                  <a:lnTo>
                    <a:pt x="2" y="4"/>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07" name="Freeform 238"/>
            <p:cNvSpPr>
              <a:spLocks/>
            </p:cNvSpPr>
            <p:nvPr/>
          </p:nvSpPr>
          <p:spPr bwMode="auto">
            <a:xfrm>
              <a:off x="6319536" y="2661459"/>
              <a:ext cx="53708" cy="82626"/>
            </a:xfrm>
            <a:custGeom>
              <a:avLst/>
              <a:gdLst>
                <a:gd name="T0" fmla="*/ 26 w 26"/>
                <a:gd name="T1" fmla="*/ 28 h 40"/>
                <a:gd name="T2" fmla="*/ 12 w 26"/>
                <a:gd name="T3" fmla="*/ 40 h 40"/>
                <a:gd name="T4" fmla="*/ 10 w 26"/>
                <a:gd name="T5" fmla="*/ 38 h 40"/>
                <a:gd name="T6" fmla="*/ 8 w 26"/>
                <a:gd name="T7" fmla="*/ 36 h 40"/>
                <a:gd name="T8" fmla="*/ 6 w 26"/>
                <a:gd name="T9" fmla="*/ 36 h 40"/>
                <a:gd name="T10" fmla="*/ 6 w 26"/>
                <a:gd name="T11" fmla="*/ 36 h 40"/>
                <a:gd name="T12" fmla="*/ 6 w 26"/>
                <a:gd name="T13" fmla="*/ 34 h 40"/>
                <a:gd name="T14" fmla="*/ 4 w 26"/>
                <a:gd name="T15" fmla="*/ 34 h 40"/>
                <a:gd name="T16" fmla="*/ 2 w 26"/>
                <a:gd name="T17" fmla="*/ 32 h 40"/>
                <a:gd name="T18" fmla="*/ 2 w 26"/>
                <a:gd name="T19" fmla="*/ 32 h 40"/>
                <a:gd name="T20" fmla="*/ 0 w 26"/>
                <a:gd name="T21" fmla="*/ 32 h 40"/>
                <a:gd name="T22" fmla="*/ 0 w 26"/>
                <a:gd name="T23" fmla="*/ 30 h 40"/>
                <a:gd name="T24" fmla="*/ 0 w 26"/>
                <a:gd name="T25" fmla="*/ 30 h 40"/>
                <a:gd name="T26" fmla="*/ 0 w 26"/>
                <a:gd name="T27" fmla="*/ 28 h 40"/>
                <a:gd name="T28" fmla="*/ 2 w 26"/>
                <a:gd name="T29" fmla="*/ 28 h 40"/>
                <a:gd name="T30" fmla="*/ 2 w 26"/>
                <a:gd name="T31" fmla="*/ 26 h 40"/>
                <a:gd name="T32" fmla="*/ 2 w 26"/>
                <a:gd name="T33" fmla="*/ 24 h 40"/>
                <a:gd name="T34" fmla="*/ 4 w 26"/>
                <a:gd name="T35" fmla="*/ 22 h 40"/>
                <a:gd name="T36" fmla="*/ 6 w 26"/>
                <a:gd name="T37" fmla="*/ 18 h 40"/>
                <a:gd name="T38" fmla="*/ 8 w 26"/>
                <a:gd name="T39" fmla="*/ 16 h 40"/>
                <a:gd name="T40" fmla="*/ 8 w 26"/>
                <a:gd name="T41" fmla="*/ 16 h 40"/>
                <a:gd name="T42" fmla="*/ 8 w 26"/>
                <a:gd name="T43" fmla="*/ 14 h 40"/>
                <a:gd name="T44" fmla="*/ 8 w 26"/>
                <a:gd name="T45" fmla="*/ 10 h 40"/>
                <a:gd name="T46" fmla="*/ 6 w 26"/>
                <a:gd name="T47" fmla="*/ 8 h 40"/>
                <a:gd name="T48" fmla="*/ 6 w 26"/>
                <a:gd name="T49" fmla="*/ 6 h 40"/>
                <a:gd name="T50" fmla="*/ 6 w 26"/>
                <a:gd name="T51" fmla="*/ 4 h 40"/>
                <a:gd name="T52" fmla="*/ 6 w 26"/>
                <a:gd name="T53" fmla="*/ 4 h 40"/>
                <a:gd name="T54" fmla="*/ 6 w 26"/>
                <a:gd name="T55" fmla="*/ 4 h 40"/>
                <a:gd name="T56" fmla="*/ 6 w 26"/>
                <a:gd name="T57" fmla="*/ 4 h 40"/>
                <a:gd name="T58" fmla="*/ 6 w 26"/>
                <a:gd name="T59" fmla="*/ 2 h 40"/>
                <a:gd name="T60" fmla="*/ 8 w 26"/>
                <a:gd name="T61" fmla="*/ 2 h 40"/>
                <a:gd name="T62" fmla="*/ 10 w 26"/>
                <a:gd name="T63" fmla="*/ 2 h 40"/>
                <a:gd name="T64" fmla="*/ 12 w 26"/>
                <a:gd name="T65" fmla="*/ 0 h 40"/>
                <a:gd name="T66" fmla="*/ 14 w 26"/>
                <a:gd name="T67" fmla="*/ 0 h 40"/>
                <a:gd name="T68" fmla="*/ 16 w 26"/>
                <a:gd name="T69" fmla="*/ 0 h 40"/>
                <a:gd name="T70" fmla="*/ 22 w 26"/>
                <a:gd name="T71" fmla="*/ 14 h 40"/>
                <a:gd name="T72" fmla="*/ 24 w 26"/>
                <a:gd name="T73" fmla="*/ 16 h 40"/>
                <a:gd name="T74" fmla="*/ 24 w 26"/>
                <a:gd name="T75" fmla="*/ 18 h 40"/>
                <a:gd name="T76" fmla="*/ 24 w 26"/>
                <a:gd name="T77" fmla="*/ 22 h 40"/>
                <a:gd name="T78" fmla="*/ 26 w 26"/>
                <a:gd name="T79" fmla="*/ 26 h 40"/>
                <a:gd name="T80" fmla="*/ 26 w 26"/>
                <a:gd name="T81"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 h="40">
                  <a:moveTo>
                    <a:pt x="26" y="28"/>
                  </a:moveTo>
                  <a:lnTo>
                    <a:pt x="12" y="40"/>
                  </a:lnTo>
                  <a:lnTo>
                    <a:pt x="10" y="38"/>
                  </a:lnTo>
                  <a:lnTo>
                    <a:pt x="8" y="36"/>
                  </a:lnTo>
                  <a:lnTo>
                    <a:pt x="6" y="36"/>
                  </a:lnTo>
                  <a:lnTo>
                    <a:pt x="6" y="36"/>
                  </a:lnTo>
                  <a:lnTo>
                    <a:pt x="6" y="34"/>
                  </a:lnTo>
                  <a:lnTo>
                    <a:pt x="4" y="34"/>
                  </a:lnTo>
                  <a:lnTo>
                    <a:pt x="2" y="32"/>
                  </a:lnTo>
                  <a:lnTo>
                    <a:pt x="2" y="32"/>
                  </a:lnTo>
                  <a:lnTo>
                    <a:pt x="0" y="32"/>
                  </a:lnTo>
                  <a:lnTo>
                    <a:pt x="0" y="30"/>
                  </a:lnTo>
                  <a:lnTo>
                    <a:pt x="0" y="30"/>
                  </a:lnTo>
                  <a:lnTo>
                    <a:pt x="0" y="28"/>
                  </a:lnTo>
                  <a:lnTo>
                    <a:pt x="2" y="28"/>
                  </a:lnTo>
                  <a:lnTo>
                    <a:pt x="2" y="26"/>
                  </a:lnTo>
                  <a:lnTo>
                    <a:pt x="2" y="24"/>
                  </a:lnTo>
                  <a:lnTo>
                    <a:pt x="4" y="22"/>
                  </a:lnTo>
                  <a:lnTo>
                    <a:pt x="6" y="18"/>
                  </a:lnTo>
                  <a:lnTo>
                    <a:pt x="8" y="16"/>
                  </a:lnTo>
                  <a:lnTo>
                    <a:pt x="8" y="16"/>
                  </a:lnTo>
                  <a:lnTo>
                    <a:pt x="8" y="14"/>
                  </a:lnTo>
                  <a:lnTo>
                    <a:pt x="8" y="10"/>
                  </a:lnTo>
                  <a:lnTo>
                    <a:pt x="6" y="8"/>
                  </a:lnTo>
                  <a:lnTo>
                    <a:pt x="6" y="6"/>
                  </a:lnTo>
                  <a:lnTo>
                    <a:pt x="6" y="4"/>
                  </a:lnTo>
                  <a:lnTo>
                    <a:pt x="6" y="4"/>
                  </a:lnTo>
                  <a:lnTo>
                    <a:pt x="6" y="4"/>
                  </a:lnTo>
                  <a:lnTo>
                    <a:pt x="6" y="4"/>
                  </a:lnTo>
                  <a:lnTo>
                    <a:pt x="6" y="2"/>
                  </a:lnTo>
                  <a:lnTo>
                    <a:pt x="8" y="2"/>
                  </a:lnTo>
                  <a:lnTo>
                    <a:pt x="10" y="2"/>
                  </a:lnTo>
                  <a:lnTo>
                    <a:pt x="12" y="0"/>
                  </a:lnTo>
                  <a:lnTo>
                    <a:pt x="14" y="0"/>
                  </a:lnTo>
                  <a:lnTo>
                    <a:pt x="16" y="0"/>
                  </a:lnTo>
                  <a:lnTo>
                    <a:pt x="22" y="14"/>
                  </a:lnTo>
                  <a:lnTo>
                    <a:pt x="24" y="16"/>
                  </a:lnTo>
                  <a:lnTo>
                    <a:pt x="24" y="18"/>
                  </a:lnTo>
                  <a:lnTo>
                    <a:pt x="24" y="22"/>
                  </a:lnTo>
                  <a:lnTo>
                    <a:pt x="26" y="26"/>
                  </a:lnTo>
                  <a:lnTo>
                    <a:pt x="26" y="2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08" name="Freeform 239"/>
            <p:cNvSpPr>
              <a:spLocks/>
            </p:cNvSpPr>
            <p:nvPr/>
          </p:nvSpPr>
          <p:spPr bwMode="auto">
            <a:xfrm>
              <a:off x="6319536" y="2661459"/>
              <a:ext cx="53708" cy="82626"/>
            </a:xfrm>
            <a:custGeom>
              <a:avLst/>
              <a:gdLst>
                <a:gd name="T0" fmla="*/ 26 w 26"/>
                <a:gd name="T1" fmla="*/ 28 h 40"/>
                <a:gd name="T2" fmla="*/ 12 w 26"/>
                <a:gd name="T3" fmla="*/ 40 h 40"/>
                <a:gd name="T4" fmla="*/ 10 w 26"/>
                <a:gd name="T5" fmla="*/ 38 h 40"/>
                <a:gd name="T6" fmla="*/ 8 w 26"/>
                <a:gd name="T7" fmla="*/ 36 h 40"/>
                <a:gd name="T8" fmla="*/ 6 w 26"/>
                <a:gd name="T9" fmla="*/ 36 h 40"/>
                <a:gd name="T10" fmla="*/ 6 w 26"/>
                <a:gd name="T11" fmla="*/ 36 h 40"/>
                <a:gd name="T12" fmla="*/ 6 w 26"/>
                <a:gd name="T13" fmla="*/ 34 h 40"/>
                <a:gd name="T14" fmla="*/ 4 w 26"/>
                <a:gd name="T15" fmla="*/ 34 h 40"/>
                <a:gd name="T16" fmla="*/ 2 w 26"/>
                <a:gd name="T17" fmla="*/ 32 h 40"/>
                <a:gd name="T18" fmla="*/ 2 w 26"/>
                <a:gd name="T19" fmla="*/ 32 h 40"/>
                <a:gd name="T20" fmla="*/ 0 w 26"/>
                <a:gd name="T21" fmla="*/ 32 h 40"/>
                <a:gd name="T22" fmla="*/ 0 w 26"/>
                <a:gd name="T23" fmla="*/ 30 h 40"/>
                <a:gd name="T24" fmla="*/ 0 w 26"/>
                <a:gd name="T25" fmla="*/ 30 h 40"/>
                <a:gd name="T26" fmla="*/ 0 w 26"/>
                <a:gd name="T27" fmla="*/ 28 h 40"/>
                <a:gd name="T28" fmla="*/ 2 w 26"/>
                <a:gd name="T29" fmla="*/ 28 h 40"/>
                <a:gd name="T30" fmla="*/ 2 w 26"/>
                <a:gd name="T31" fmla="*/ 26 h 40"/>
                <a:gd name="T32" fmla="*/ 2 w 26"/>
                <a:gd name="T33" fmla="*/ 24 h 40"/>
                <a:gd name="T34" fmla="*/ 4 w 26"/>
                <a:gd name="T35" fmla="*/ 22 h 40"/>
                <a:gd name="T36" fmla="*/ 6 w 26"/>
                <a:gd name="T37" fmla="*/ 18 h 40"/>
                <a:gd name="T38" fmla="*/ 8 w 26"/>
                <a:gd name="T39" fmla="*/ 16 h 40"/>
                <a:gd name="T40" fmla="*/ 8 w 26"/>
                <a:gd name="T41" fmla="*/ 16 h 40"/>
                <a:gd name="T42" fmla="*/ 8 w 26"/>
                <a:gd name="T43" fmla="*/ 14 h 40"/>
                <a:gd name="T44" fmla="*/ 8 w 26"/>
                <a:gd name="T45" fmla="*/ 10 h 40"/>
                <a:gd name="T46" fmla="*/ 6 w 26"/>
                <a:gd name="T47" fmla="*/ 8 h 40"/>
                <a:gd name="T48" fmla="*/ 6 w 26"/>
                <a:gd name="T49" fmla="*/ 6 h 40"/>
                <a:gd name="T50" fmla="*/ 6 w 26"/>
                <a:gd name="T51" fmla="*/ 4 h 40"/>
                <a:gd name="T52" fmla="*/ 6 w 26"/>
                <a:gd name="T53" fmla="*/ 4 h 40"/>
                <a:gd name="T54" fmla="*/ 6 w 26"/>
                <a:gd name="T55" fmla="*/ 4 h 40"/>
                <a:gd name="T56" fmla="*/ 6 w 26"/>
                <a:gd name="T57" fmla="*/ 4 h 40"/>
                <a:gd name="T58" fmla="*/ 6 w 26"/>
                <a:gd name="T59" fmla="*/ 2 h 40"/>
                <a:gd name="T60" fmla="*/ 8 w 26"/>
                <a:gd name="T61" fmla="*/ 2 h 40"/>
                <a:gd name="T62" fmla="*/ 10 w 26"/>
                <a:gd name="T63" fmla="*/ 2 h 40"/>
                <a:gd name="T64" fmla="*/ 12 w 26"/>
                <a:gd name="T65" fmla="*/ 0 h 40"/>
                <a:gd name="T66" fmla="*/ 14 w 26"/>
                <a:gd name="T67" fmla="*/ 0 h 40"/>
                <a:gd name="T68" fmla="*/ 16 w 26"/>
                <a:gd name="T69" fmla="*/ 0 h 40"/>
                <a:gd name="T70" fmla="*/ 22 w 26"/>
                <a:gd name="T71" fmla="*/ 14 h 40"/>
                <a:gd name="T72" fmla="*/ 24 w 26"/>
                <a:gd name="T73" fmla="*/ 16 h 40"/>
                <a:gd name="T74" fmla="*/ 24 w 26"/>
                <a:gd name="T75" fmla="*/ 18 h 40"/>
                <a:gd name="T76" fmla="*/ 24 w 26"/>
                <a:gd name="T77" fmla="*/ 22 h 40"/>
                <a:gd name="T78" fmla="*/ 26 w 26"/>
                <a:gd name="T79" fmla="*/ 26 h 40"/>
                <a:gd name="T80" fmla="*/ 26 w 26"/>
                <a:gd name="T81"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 h="40">
                  <a:moveTo>
                    <a:pt x="26" y="28"/>
                  </a:moveTo>
                  <a:lnTo>
                    <a:pt x="12" y="40"/>
                  </a:lnTo>
                  <a:lnTo>
                    <a:pt x="10" y="38"/>
                  </a:lnTo>
                  <a:lnTo>
                    <a:pt x="8" y="36"/>
                  </a:lnTo>
                  <a:lnTo>
                    <a:pt x="6" y="36"/>
                  </a:lnTo>
                  <a:lnTo>
                    <a:pt x="6" y="36"/>
                  </a:lnTo>
                  <a:lnTo>
                    <a:pt x="6" y="34"/>
                  </a:lnTo>
                  <a:lnTo>
                    <a:pt x="4" y="34"/>
                  </a:lnTo>
                  <a:lnTo>
                    <a:pt x="2" y="32"/>
                  </a:lnTo>
                  <a:lnTo>
                    <a:pt x="2" y="32"/>
                  </a:lnTo>
                  <a:lnTo>
                    <a:pt x="0" y="32"/>
                  </a:lnTo>
                  <a:lnTo>
                    <a:pt x="0" y="30"/>
                  </a:lnTo>
                  <a:lnTo>
                    <a:pt x="0" y="30"/>
                  </a:lnTo>
                  <a:lnTo>
                    <a:pt x="0" y="28"/>
                  </a:lnTo>
                  <a:lnTo>
                    <a:pt x="2" y="28"/>
                  </a:lnTo>
                  <a:lnTo>
                    <a:pt x="2" y="26"/>
                  </a:lnTo>
                  <a:lnTo>
                    <a:pt x="2" y="24"/>
                  </a:lnTo>
                  <a:lnTo>
                    <a:pt x="4" y="22"/>
                  </a:lnTo>
                  <a:lnTo>
                    <a:pt x="6" y="18"/>
                  </a:lnTo>
                  <a:lnTo>
                    <a:pt x="8" y="16"/>
                  </a:lnTo>
                  <a:lnTo>
                    <a:pt x="8" y="16"/>
                  </a:lnTo>
                  <a:lnTo>
                    <a:pt x="8" y="14"/>
                  </a:lnTo>
                  <a:lnTo>
                    <a:pt x="8" y="10"/>
                  </a:lnTo>
                  <a:lnTo>
                    <a:pt x="6" y="8"/>
                  </a:lnTo>
                  <a:lnTo>
                    <a:pt x="6" y="6"/>
                  </a:lnTo>
                  <a:lnTo>
                    <a:pt x="6" y="4"/>
                  </a:lnTo>
                  <a:lnTo>
                    <a:pt x="6" y="4"/>
                  </a:lnTo>
                  <a:lnTo>
                    <a:pt x="6" y="4"/>
                  </a:lnTo>
                  <a:lnTo>
                    <a:pt x="6" y="4"/>
                  </a:lnTo>
                  <a:lnTo>
                    <a:pt x="6" y="2"/>
                  </a:lnTo>
                  <a:lnTo>
                    <a:pt x="8" y="2"/>
                  </a:lnTo>
                  <a:lnTo>
                    <a:pt x="10" y="2"/>
                  </a:lnTo>
                  <a:lnTo>
                    <a:pt x="12" y="0"/>
                  </a:lnTo>
                  <a:lnTo>
                    <a:pt x="14" y="0"/>
                  </a:lnTo>
                  <a:lnTo>
                    <a:pt x="16" y="0"/>
                  </a:lnTo>
                  <a:lnTo>
                    <a:pt x="22" y="14"/>
                  </a:lnTo>
                  <a:lnTo>
                    <a:pt x="24" y="16"/>
                  </a:lnTo>
                  <a:lnTo>
                    <a:pt x="24" y="18"/>
                  </a:lnTo>
                  <a:lnTo>
                    <a:pt x="24" y="22"/>
                  </a:lnTo>
                  <a:lnTo>
                    <a:pt x="26" y="26"/>
                  </a:lnTo>
                  <a:lnTo>
                    <a:pt x="26" y="28"/>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09" name="Freeform 240"/>
            <p:cNvSpPr>
              <a:spLocks/>
            </p:cNvSpPr>
            <p:nvPr/>
          </p:nvSpPr>
          <p:spPr bwMode="auto">
            <a:xfrm>
              <a:off x="6224512" y="2425976"/>
              <a:ext cx="181784" cy="103282"/>
            </a:xfrm>
            <a:custGeom>
              <a:avLst/>
              <a:gdLst>
                <a:gd name="T0" fmla="*/ 88 w 88"/>
                <a:gd name="T1" fmla="*/ 12 h 50"/>
                <a:gd name="T2" fmla="*/ 80 w 88"/>
                <a:gd name="T3" fmla="*/ 6 h 50"/>
                <a:gd name="T4" fmla="*/ 76 w 88"/>
                <a:gd name="T5" fmla="*/ 2 h 50"/>
                <a:gd name="T6" fmla="*/ 72 w 88"/>
                <a:gd name="T7" fmla="*/ 2 h 50"/>
                <a:gd name="T8" fmla="*/ 70 w 88"/>
                <a:gd name="T9" fmla="*/ 0 h 50"/>
                <a:gd name="T10" fmla="*/ 66 w 88"/>
                <a:gd name="T11" fmla="*/ 0 h 50"/>
                <a:gd name="T12" fmla="*/ 60 w 88"/>
                <a:gd name="T13" fmla="*/ 2 h 50"/>
                <a:gd name="T14" fmla="*/ 50 w 88"/>
                <a:gd name="T15" fmla="*/ 4 h 50"/>
                <a:gd name="T16" fmla="*/ 46 w 88"/>
                <a:gd name="T17" fmla="*/ 6 h 50"/>
                <a:gd name="T18" fmla="*/ 38 w 88"/>
                <a:gd name="T19" fmla="*/ 6 h 50"/>
                <a:gd name="T20" fmla="*/ 28 w 88"/>
                <a:gd name="T21" fmla="*/ 6 h 50"/>
                <a:gd name="T22" fmla="*/ 18 w 88"/>
                <a:gd name="T23" fmla="*/ 4 h 50"/>
                <a:gd name="T24" fmla="*/ 10 w 88"/>
                <a:gd name="T25" fmla="*/ 4 h 50"/>
                <a:gd name="T26" fmla="*/ 10 w 88"/>
                <a:gd name="T27" fmla="*/ 10 h 50"/>
                <a:gd name="T28" fmla="*/ 10 w 88"/>
                <a:gd name="T29" fmla="*/ 14 h 50"/>
                <a:gd name="T30" fmla="*/ 10 w 88"/>
                <a:gd name="T31" fmla="*/ 18 h 50"/>
                <a:gd name="T32" fmla="*/ 8 w 88"/>
                <a:gd name="T33" fmla="*/ 20 h 50"/>
                <a:gd name="T34" fmla="*/ 6 w 88"/>
                <a:gd name="T35" fmla="*/ 24 h 50"/>
                <a:gd name="T36" fmla="*/ 4 w 88"/>
                <a:gd name="T37" fmla="*/ 26 h 50"/>
                <a:gd name="T38" fmla="*/ 4 w 88"/>
                <a:gd name="T39" fmla="*/ 28 h 50"/>
                <a:gd name="T40" fmla="*/ 4 w 88"/>
                <a:gd name="T41" fmla="*/ 30 h 50"/>
                <a:gd name="T42" fmla="*/ 2 w 88"/>
                <a:gd name="T43" fmla="*/ 34 h 50"/>
                <a:gd name="T44" fmla="*/ 2 w 88"/>
                <a:gd name="T45" fmla="*/ 36 h 50"/>
                <a:gd name="T46" fmla="*/ 6 w 88"/>
                <a:gd name="T47" fmla="*/ 38 h 50"/>
                <a:gd name="T48" fmla="*/ 8 w 88"/>
                <a:gd name="T49" fmla="*/ 38 h 50"/>
                <a:gd name="T50" fmla="*/ 18 w 88"/>
                <a:gd name="T51" fmla="*/ 44 h 50"/>
                <a:gd name="T52" fmla="*/ 22 w 88"/>
                <a:gd name="T53" fmla="*/ 46 h 50"/>
                <a:gd name="T54" fmla="*/ 26 w 88"/>
                <a:gd name="T55" fmla="*/ 46 h 50"/>
                <a:gd name="T56" fmla="*/ 38 w 88"/>
                <a:gd name="T57" fmla="*/ 50 h 50"/>
                <a:gd name="T58" fmla="*/ 40 w 88"/>
                <a:gd name="T59" fmla="*/ 46 h 50"/>
                <a:gd name="T60" fmla="*/ 44 w 88"/>
                <a:gd name="T61" fmla="*/ 44 h 50"/>
                <a:gd name="T62" fmla="*/ 46 w 88"/>
                <a:gd name="T63" fmla="*/ 42 h 50"/>
                <a:gd name="T64" fmla="*/ 50 w 88"/>
                <a:gd name="T65" fmla="*/ 42 h 50"/>
                <a:gd name="T66" fmla="*/ 52 w 88"/>
                <a:gd name="T67" fmla="*/ 42 h 50"/>
                <a:gd name="T68" fmla="*/ 58 w 88"/>
                <a:gd name="T69" fmla="*/ 42 h 50"/>
                <a:gd name="T70" fmla="*/ 64 w 88"/>
                <a:gd name="T71" fmla="*/ 42 h 50"/>
                <a:gd name="T72" fmla="*/ 68 w 88"/>
                <a:gd name="T73" fmla="*/ 40 h 50"/>
                <a:gd name="T74" fmla="*/ 70 w 88"/>
                <a:gd name="T75" fmla="*/ 40 h 50"/>
                <a:gd name="T76" fmla="*/ 72 w 88"/>
                <a:gd name="T77" fmla="*/ 38 h 50"/>
                <a:gd name="T78" fmla="*/ 74 w 88"/>
                <a:gd name="T79" fmla="*/ 36 h 50"/>
                <a:gd name="T80" fmla="*/ 78 w 88"/>
                <a:gd name="T81" fmla="*/ 30 h 50"/>
                <a:gd name="T82" fmla="*/ 80 w 88"/>
                <a:gd name="T83" fmla="*/ 24 h 50"/>
                <a:gd name="T84" fmla="*/ 88 w 88"/>
                <a:gd name="T85"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50">
                  <a:moveTo>
                    <a:pt x="88" y="12"/>
                  </a:moveTo>
                  <a:lnTo>
                    <a:pt x="88" y="12"/>
                  </a:lnTo>
                  <a:lnTo>
                    <a:pt x="84" y="8"/>
                  </a:lnTo>
                  <a:lnTo>
                    <a:pt x="80" y="6"/>
                  </a:lnTo>
                  <a:lnTo>
                    <a:pt x="78" y="4"/>
                  </a:lnTo>
                  <a:lnTo>
                    <a:pt x="76" y="2"/>
                  </a:lnTo>
                  <a:lnTo>
                    <a:pt x="74" y="2"/>
                  </a:lnTo>
                  <a:lnTo>
                    <a:pt x="72" y="2"/>
                  </a:lnTo>
                  <a:lnTo>
                    <a:pt x="70" y="0"/>
                  </a:lnTo>
                  <a:lnTo>
                    <a:pt x="70" y="0"/>
                  </a:lnTo>
                  <a:lnTo>
                    <a:pt x="68" y="0"/>
                  </a:lnTo>
                  <a:lnTo>
                    <a:pt x="66" y="0"/>
                  </a:lnTo>
                  <a:lnTo>
                    <a:pt x="64" y="0"/>
                  </a:lnTo>
                  <a:lnTo>
                    <a:pt x="60" y="2"/>
                  </a:lnTo>
                  <a:lnTo>
                    <a:pt x="58" y="2"/>
                  </a:lnTo>
                  <a:lnTo>
                    <a:pt x="50" y="4"/>
                  </a:lnTo>
                  <a:lnTo>
                    <a:pt x="48" y="4"/>
                  </a:lnTo>
                  <a:lnTo>
                    <a:pt x="46" y="6"/>
                  </a:lnTo>
                  <a:lnTo>
                    <a:pt x="42" y="6"/>
                  </a:lnTo>
                  <a:lnTo>
                    <a:pt x="38" y="6"/>
                  </a:lnTo>
                  <a:lnTo>
                    <a:pt x="32" y="6"/>
                  </a:lnTo>
                  <a:lnTo>
                    <a:pt x="28" y="6"/>
                  </a:lnTo>
                  <a:lnTo>
                    <a:pt x="24" y="4"/>
                  </a:lnTo>
                  <a:lnTo>
                    <a:pt x="18" y="4"/>
                  </a:lnTo>
                  <a:lnTo>
                    <a:pt x="8" y="2"/>
                  </a:lnTo>
                  <a:lnTo>
                    <a:pt x="10" y="4"/>
                  </a:lnTo>
                  <a:lnTo>
                    <a:pt x="10" y="8"/>
                  </a:lnTo>
                  <a:lnTo>
                    <a:pt x="10" y="10"/>
                  </a:lnTo>
                  <a:lnTo>
                    <a:pt x="10" y="12"/>
                  </a:lnTo>
                  <a:lnTo>
                    <a:pt x="10" y="14"/>
                  </a:lnTo>
                  <a:lnTo>
                    <a:pt x="10" y="16"/>
                  </a:lnTo>
                  <a:lnTo>
                    <a:pt x="10" y="18"/>
                  </a:lnTo>
                  <a:lnTo>
                    <a:pt x="10" y="18"/>
                  </a:lnTo>
                  <a:lnTo>
                    <a:pt x="8" y="20"/>
                  </a:lnTo>
                  <a:lnTo>
                    <a:pt x="6" y="24"/>
                  </a:lnTo>
                  <a:lnTo>
                    <a:pt x="6" y="24"/>
                  </a:lnTo>
                  <a:lnTo>
                    <a:pt x="6" y="26"/>
                  </a:lnTo>
                  <a:lnTo>
                    <a:pt x="4" y="26"/>
                  </a:lnTo>
                  <a:lnTo>
                    <a:pt x="4" y="26"/>
                  </a:lnTo>
                  <a:lnTo>
                    <a:pt x="4" y="28"/>
                  </a:lnTo>
                  <a:lnTo>
                    <a:pt x="4" y="28"/>
                  </a:lnTo>
                  <a:lnTo>
                    <a:pt x="4" y="30"/>
                  </a:lnTo>
                  <a:lnTo>
                    <a:pt x="4" y="30"/>
                  </a:lnTo>
                  <a:lnTo>
                    <a:pt x="2" y="34"/>
                  </a:lnTo>
                  <a:lnTo>
                    <a:pt x="0" y="36"/>
                  </a:lnTo>
                  <a:lnTo>
                    <a:pt x="2" y="36"/>
                  </a:lnTo>
                  <a:lnTo>
                    <a:pt x="4" y="38"/>
                  </a:lnTo>
                  <a:lnTo>
                    <a:pt x="6" y="38"/>
                  </a:lnTo>
                  <a:lnTo>
                    <a:pt x="8" y="38"/>
                  </a:lnTo>
                  <a:lnTo>
                    <a:pt x="8" y="38"/>
                  </a:lnTo>
                  <a:lnTo>
                    <a:pt x="14" y="42"/>
                  </a:lnTo>
                  <a:lnTo>
                    <a:pt x="18" y="44"/>
                  </a:lnTo>
                  <a:lnTo>
                    <a:pt x="20" y="44"/>
                  </a:lnTo>
                  <a:lnTo>
                    <a:pt x="22" y="46"/>
                  </a:lnTo>
                  <a:lnTo>
                    <a:pt x="22" y="46"/>
                  </a:lnTo>
                  <a:lnTo>
                    <a:pt x="26" y="46"/>
                  </a:lnTo>
                  <a:lnTo>
                    <a:pt x="30" y="48"/>
                  </a:lnTo>
                  <a:lnTo>
                    <a:pt x="38" y="50"/>
                  </a:lnTo>
                  <a:lnTo>
                    <a:pt x="38" y="48"/>
                  </a:lnTo>
                  <a:lnTo>
                    <a:pt x="40" y="46"/>
                  </a:lnTo>
                  <a:lnTo>
                    <a:pt x="42" y="44"/>
                  </a:lnTo>
                  <a:lnTo>
                    <a:pt x="44" y="44"/>
                  </a:lnTo>
                  <a:lnTo>
                    <a:pt x="44" y="42"/>
                  </a:lnTo>
                  <a:lnTo>
                    <a:pt x="46" y="42"/>
                  </a:lnTo>
                  <a:lnTo>
                    <a:pt x="48" y="42"/>
                  </a:lnTo>
                  <a:lnTo>
                    <a:pt x="50" y="42"/>
                  </a:lnTo>
                  <a:lnTo>
                    <a:pt x="52" y="42"/>
                  </a:lnTo>
                  <a:lnTo>
                    <a:pt x="52" y="42"/>
                  </a:lnTo>
                  <a:lnTo>
                    <a:pt x="56" y="42"/>
                  </a:lnTo>
                  <a:lnTo>
                    <a:pt x="58" y="42"/>
                  </a:lnTo>
                  <a:lnTo>
                    <a:pt x="60" y="42"/>
                  </a:lnTo>
                  <a:lnTo>
                    <a:pt x="64" y="42"/>
                  </a:lnTo>
                  <a:lnTo>
                    <a:pt x="66" y="40"/>
                  </a:lnTo>
                  <a:lnTo>
                    <a:pt x="68" y="40"/>
                  </a:lnTo>
                  <a:lnTo>
                    <a:pt x="70" y="40"/>
                  </a:lnTo>
                  <a:lnTo>
                    <a:pt x="70" y="40"/>
                  </a:lnTo>
                  <a:lnTo>
                    <a:pt x="72" y="38"/>
                  </a:lnTo>
                  <a:lnTo>
                    <a:pt x="72" y="38"/>
                  </a:lnTo>
                  <a:lnTo>
                    <a:pt x="74" y="38"/>
                  </a:lnTo>
                  <a:lnTo>
                    <a:pt x="74" y="36"/>
                  </a:lnTo>
                  <a:lnTo>
                    <a:pt x="76" y="34"/>
                  </a:lnTo>
                  <a:lnTo>
                    <a:pt x="78" y="30"/>
                  </a:lnTo>
                  <a:lnTo>
                    <a:pt x="80" y="26"/>
                  </a:lnTo>
                  <a:lnTo>
                    <a:pt x="80" y="24"/>
                  </a:lnTo>
                  <a:lnTo>
                    <a:pt x="82" y="22"/>
                  </a:lnTo>
                  <a:lnTo>
                    <a:pt x="88" y="1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10" name="Freeform 241"/>
            <p:cNvSpPr>
              <a:spLocks/>
            </p:cNvSpPr>
            <p:nvPr/>
          </p:nvSpPr>
          <p:spPr bwMode="auto">
            <a:xfrm>
              <a:off x="6224512" y="2425976"/>
              <a:ext cx="181784" cy="103282"/>
            </a:xfrm>
            <a:custGeom>
              <a:avLst/>
              <a:gdLst>
                <a:gd name="T0" fmla="*/ 88 w 88"/>
                <a:gd name="T1" fmla="*/ 12 h 50"/>
                <a:gd name="T2" fmla="*/ 80 w 88"/>
                <a:gd name="T3" fmla="*/ 6 h 50"/>
                <a:gd name="T4" fmla="*/ 76 w 88"/>
                <a:gd name="T5" fmla="*/ 2 h 50"/>
                <a:gd name="T6" fmla="*/ 72 w 88"/>
                <a:gd name="T7" fmla="*/ 2 h 50"/>
                <a:gd name="T8" fmla="*/ 70 w 88"/>
                <a:gd name="T9" fmla="*/ 0 h 50"/>
                <a:gd name="T10" fmla="*/ 66 w 88"/>
                <a:gd name="T11" fmla="*/ 0 h 50"/>
                <a:gd name="T12" fmla="*/ 60 w 88"/>
                <a:gd name="T13" fmla="*/ 2 h 50"/>
                <a:gd name="T14" fmla="*/ 50 w 88"/>
                <a:gd name="T15" fmla="*/ 4 h 50"/>
                <a:gd name="T16" fmla="*/ 46 w 88"/>
                <a:gd name="T17" fmla="*/ 6 h 50"/>
                <a:gd name="T18" fmla="*/ 38 w 88"/>
                <a:gd name="T19" fmla="*/ 6 h 50"/>
                <a:gd name="T20" fmla="*/ 28 w 88"/>
                <a:gd name="T21" fmla="*/ 6 h 50"/>
                <a:gd name="T22" fmla="*/ 18 w 88"/>
                <a:gd name="T23" fmla="*/ 4 h 50"/>
                <a:gd name="T24" fmla="*/ 10 w 88"/>
                <a:gd name="T25" fmla="*/ 4 h 50"/>
                <a:gd name="T26" fmla="*/ 10 w 88"/>
                <a:gd name="T27" fmla="*/ 10 h 50"/>
                <a:gd name="T28" fmla="*/ 10 w 88"/>
                <a:gd name="T29" fmla="*/ 14 h 50"/>
                <a:gd name="T30" fmla="*/ 10 w 88"/>
                <a:gd name="T31" fmla="*/ 18 h 50"/>
                <a:gd name="T32" fmla="*/ 8 w 88"/>
                <a:gd name="T33" fmla="*/ 20 h 50"/>
                <a:gd name="T34" fmla="*/ 6 w 88"/>
                <a:gd name="T35" fmla="*/ 24 h 50"/>
                <a:gd name="T36" fmla="*/ 4 w 88"/>
                <a:gd name="T37" fmla="*/ 26 h 50"/>
                <a:gd name="T38" fmla="*/ 4 w 88"/>
                <a:gd name="T39" fmla="*/ 28 h 50"/>
                <a:gd name="T40" fmla="*/ 4 w 88"/>
                <a:gd name="T41" fmla="*/ 30 h 50"/>
                <a:gd name="T42" fmla="*/ 2 w 88"/>
                <a:gd name="T43" fmla="*/ 34 h 50"/>
                <a:gd name="T44" fmla="*/ 2 w 88"/>
                <a:gd name="T45" fmla="*/ 36 h 50"/>
                <a:gd name="T46" fmla="*/ 6 w 88"/>
                <a:gd name="T47" fmla="*/ 38 h 50"/>
                <a:gd name="T48" fmla="*/ 8 w 88"/>
                <a:gd name="T49" fmla="*/ 38 h 50"/>
                <a:gd name="T50" fmla="*/ 18 w 88"/>
                <a:gd name="T51" fmla="*/ 44 h 50"/>
                <a:gd name="T52" fmla="*/ 22 w 88"/>
                <a:gd name="T53" fmla="*/ 46 h 50"/>
                <a:gd name="T54" fmla="*/ 26 w 88"/>
                <a:gd name="T55" fmla="*/ 46 h 50"/>
                <a:gd name="T56" fmla="*/ 38 w 88"/>
                <a:gd name="T57" fmla="*/ 50 h 50"/>
                <a:gd name="T58" fmla="*/ 40 w 88"/>
                <a:gd name="T59" fmla="*/ 46 h 50"/>
                <a:gd name="T60" fmla="*/ 44 w 88"/>
                <a:gd name="T61" fmla="*/ 44 h 50"/>
                <a:gd name="T62" fmla="*/ 46 w 88"/>
                <a:gd name="T63" fmla="*/ 42 h 50"/>
                <a:gd name="T64" fmla="*/ 50 w 88"/>
                <a:gd name="T65" fmla="*/ 42 h 50"/>
                <a:gd name="T66" fmla="*/ 52 w 88"/>
                <a:gd name="T67" fmla="*/ 42 h 50"/>
                <a:gd name="T68" fmla="*/ 58 w 88"/>
                <a:gd name="T69" fmla="*/ 42 h 50"/>
                <a:gd name="T70" fmla="*/ 64 w 88"/>
                <a:gd name="T71" fmla="*/ 42 h 50"/>
                <a:gd name="T72" fmla="*/ 68 w 88"/>
                <a:gd name="T73" fmla="*/ 40 h 50"/>
                <a:gd name="T74" fmla="*/ 70 w 88"/>
                <a:gd name="T75" fmla="*/ 40 h 50"/>
                <a:gd name="T76" fmla="*/ 72 w 88"/>
                <a:gd name="T77" fmla="*/ 38 h 50"/>
                <a:gd name="T78" fmla="*/ 74 w 88"/>
                <a:gd name="T79" fmla="*/ 36 h 50"/>
                <a:gd name="T80" fmla="*/ 78 w 88"/>
                <a:gd name="T81" fmla="*/ 30 h 50"/>
                <a:gd name="T82" fmla="*/ 80 w 88"/>
                <a:gd name="T83" fmla="*/ 24 h 50"/>
                <a:gd name="T84" fmla="*/ 88 w 88"/>
                <a:gd name="T85"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50">
                  <a:moveTo>
                    <a:pt x="88" y="12"/>
                  </a:moveTo>
                  <a:lnTo>
                    <a:pt x="88" y="12"/>
                  </a:lnTo>
                  <a:lnTo>
                    <a:pt x="84" y="8"/>
                  </a:lnTo>
                  <a:lnTo>
                    <a:pt x="80" y="6"/>
                  </a:lnTo>
                  <a:lnTo>
                    <a:pt x="78" y="4"/>
                  </a:lnTo>
                  <a:lnTo>
                    <a:pt x="76" y="2"/>
                  </a:lnTo>
                  <a:lnTo>
                    <a:pt x="74" y="2"/>
                  </a:lnTo>
                  <a:lnTo>
                    <a:pt x="72" y="2"/>
                  </a:lnTo>
                  <a:lnTo>
                    <a:pt x="70" y="0"/>
                  </a:lnTo>
                  <a:lnTo>
                    <a:pt x="70" y="0"/>
                  </a:lnTo>
                  <a:lnTo>
                    <a:pt x="68" y="0"/>
                  </a:lnTo>
                  <a:lnTo>
                    <a:pt x="66" y="0"/>
                  </a:lnTo>
                  <a:lnTo>
                    <a:pt x="64" y="0"/>
                  </a:lnTo>
                  <a:lnTo>
                    <a:pt x="60" y="2"/>
                  </a:lnTo>
                  <a:lnTo>
                    <a:pt x="58" y="2"/>
                  </a:lnTo>
                  <a:lnTo>
                    <a:pt x="50" y="4"/>
                  </a:lnTo>
                  <a:lnTo>
                    <a:pt x="48" y="4"/>
                  </a:lnTo>
                  <a:lnTo>
                    <a:pt x="46" y="6"/>
                  </a:lnTo>
                  <a:lnTo>
                    <a:pt x="42" y="6"/>
                  </a:lnTo>
                  <a:lnTo>
                    <a:pt x="38" y="6"/>
                  </a:lnTo>
                  <a:lnTo>
                    <a:pt x="32" y="6"/>
                  </a:lnTo>
                  <a:lnTo>
                    <a:pt x="28" y="6"/>
                  </a:lnTo>
                  <a:lnTo>
                    <a:pt x="24" y="4"/>
                  </a:lnTo>
                  <a:lnTo>
                    <a:pt x="18" y="4"/>
                  </a:lnTo>
                  <a:lnTo>
                    <a:pt x="8" y="2"/>
                  </a:lnTo>
                  <a:lnTo>
                    <a:pt x="10" y="4"/>
                  </a:lnTo>
                  <a:lnTo>
                    <a:pt x="10" y="8"/>
                  </a:lnTo>
                  <a:lnTo>
                    <a:pt x="10" y="10"/>
                  </a:lnTo>
                  <a:lnTo>
                    <a:pt x="10" y="12"/>
                  </a:lnTo>
                  <a:lnTo>
                    <a:pt x="10" y="14"/>
                  </a:lnTo>
                  <a:lnTo>
                    <a:pt x="10" y="16"/>
                  </a:lnTo>
                  <a:lnTo>
                    <a:pt x="10" y="18"/>
                  </a:lnTo>
                  <a:lnTo>
                    <a:pt x="10" y="18"/>
                  </a:lnTo>
                  <a:lnTo>
                    <a:pt x="8" y="20"/>
                  </a:lnTo>
                  <a:lnTo>
                    <a:pt x="6" y="24"/>
                  </a:lnTo>
                  <a:lnTo>
                    <a:pt x="6" y="24"/>
                  </a:lnTo>
                  <a:lnTo>
                    <a:pt x="6" y="26"/>
                  </a:lnTo>
                  <a:lnTo>
                    <a:pt x="4" y="26"/>
                  </a:lnTo>
                  <a:lnTo>
                    <a:pt x="4" y="26"/>
                  </a:lnTo>
                  <a:lnTo>
                    <a:pt x="4" y="28"/>
                  </a:lnTo>
                  <a:lnTo>
                    <a:pt x="4" y="28"/>
                  </a:lnTo>
                  <a:lnTo>
                    <a:pt x="4" y="30"/>
                  </a:lnTo>
                  <a:lnTo>
                    <a:pt x="4" y="30"/>
                  </a:lnTo>
                  <a:lnTo>
                    <a:pt x="2" y="34"/>
                  </a:lnTo>
                  <a:lnTo>
                    <a:pt x="0" y="36"/>
                  </a:lnTo>
                  <a:lnTo>
                    <a:pt x="2" y="36"/>
                  </a:lnTo>
                  <a:lnTo>
                    <a:pt x="4" y="38"/>
                  </a:lnTo>
                  <a:lnTo>
                    <a:pt x="6" y="38"/>
                  </a:lnTo>
                  <a:lnTo>
                    <a:pt x="8" y="38"/>
                  </a:lnTo>
                  <a:lnTo>
                    <a:pt x="8" y="38"/>
                  </a:lnTo>
                  <a:lnTo>
                    <a:pt x="14" y="42"/>
                  </a:lnTo>
                  <a:lnTo>
                    <a:pt x="18" y="44"/>
                  </a:lnTo>
                  <a:lnTo>
                    <a:pt x="20" y="44"/>
                  </a:lnTo>
                  <a:lnTo>
                    <a:pt x="22" y="46"/>
                  </a:lnTo>
                  <a:lnTo>
                    <a:pt x="22" y="46"/>
                  </a:lnTo>
                  <a:lnTo>
                    <a:pt x="26" y="46"/>
                  </a:lnTo>
                  <a:lnTo>
                    <a:pt x="30" y="48"/>
                  </a:lnTo>
                  <a:lnTo>
                    <a:pt x="38" y="50"/>
                  </a:lnTo>
                  <a:lnTo>
                    <a:pt x="38" y="48"/>
                  </a:lnTo>
                  <a:lnTo>
                    <a:pt x="40" y="46"/>
                  </a:lnTo>
                  <a:lnTo>
                    <a:pt x="42" y="44"/>
                  </a:lnTo>
                  <a:lnTo>
                    <a:pt x="44" y="44"/>
                  </a:lnTo>
                  <a:lnTo>
                    <a:pt x="44" y="42"/>
                  </a:lnTo>
                  <a:lnTo>
                    <a:pt x="46" y="42"/>
                  </a:lnTo>
                  <a:lnTo>
                    <a:pt x="48" y="42"/>
                  </a:lnTo>
                  <a:lnTo>
                    <a:pt x="50" y="42"/>
                  </a:lnTo>
                  <a:lnTo>
                    <a:pt x="52" y="42"/>
                  </a:lnTo>
                  <a:lnTo>
                    <a:pt x="52" y="42"/>
                  </a:lnTo>
                  <a:lnTo>
                    <a:pt x="56" y="42"/>
                  </a:lnTo>
                  <a:lnTo>
                    <a:pt x="58" y="42"/>
                  </a:lnTo>
                  <a:lnTo>
                    <a:pt x="60" y="42"/>
                  </a:lnTo>
                  <a:lnTo>
                    <a:pt x="64" y="42"/>
                  </a:lnTo>
                  <a:lnTo>
                    <a:pt x="66" y="40"/>
                  </a:lnTo>
                  <a:lnTo>
                    <a:pt x="68" y="40"/>
                  </a:lnTo>
                  <a:lnTo>
                    <a:pt x="70" y="40"/>
                  </a:lnTo>
                  <a:lnTo>
                    <a:pt x="70" y="40"/>
                  </a:lnTo>
                  <a:lnTo>
                    <a:pt x="72" y="38"/>
                  </a:lnTo>
                  <a:lnTo>
                    <a:pt x="72" y="38"/>
                  </a:lnTo>
                  <a:lnTo>
                    <a:pt x="74" y="38"/>
                  </a:lnTo>
                  <a:lnTo>
                    <a:pt x="74" y="36"/>
                  </a:lnTo>
                  <a:lnTo>
                    <a:pt x="76" y="34"/>
                  </a:lnTo>
                  <a:lnTo>
                    <a:pt x="78" y="30"/>
                  </a:lnTo>
                  <a:lnTo>
                    <a:pt x="80" y="26"/>
                  </a:lnTo>
                  <a:lnTo>
                    <a:pt x="80" y="24"/>
                  </a:lnTo>
                  <a:lnTo>
                    <a:pt x="82" y="22"/>
                  </a:lnTo>
                  <a:lnTo>
                    <a:pt x="88" y="1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11" name="Freeform 242"/>
            <p:cNvSpPr>
              <a:spLocks/>
            </p:cNvSpPr>
            <p:nvPr/>
          </p:nvSpPr>
          <p:spPr bwMode="auto">
            <a:xfrm>
              <a:off x="5860946" y="2302039"/>
              <a:ext cx="95022" cy="74363"/>
            </a:xfrm>
            <a:custGeom>
              <a:avLst/>
              <a:gdLst>
                <a:gd name="T0" fmla="*/ 2 w 46"/>
                <a:gd name="T1" fmla="*/ 2 h 36"/>
                <a:gd name="T2" fmla="*/ 2 w 46"/>
                <a:gd name="T3" fmla="*/ 2 h 36"/>
                <a:gd name="T4" fmla="*/ 2 w 46"/>
                <a:gd name="T5" fmla="*/ 4 h 36"/>
                <a:gd name="T6" fmla="*/ 0 w 46"/>
                <a:gd name="T7" fmla="*/ 6 h 36"/>
                <a:gd name="T8" fmla="*/ 0 w 46"/>
                <a:gd name="T9" fmla="*/ 8 h 36"/>
                <a:gd name="T10" fmla="*/ 0 w 46"/>
                <a:gd name="T11" fmla="*/ 8 h 36"/>
                <a:gd name="T12" fmla="*/ 0 w 46"/>
                <a:gd name="T13" fmla="*/ 10 h 36"/>
                <a:gd name="T14" fmla="*/ 0 w 46"/>
                <a:gd name="T15" fmla="*/ 12 h 36"/>
                <a:gd name="T16" fmla="*/ 0 w 46"/>
                <a:gd name="T17" fmla="*/ 12 h 36"/>
                <a:gd name="T18" fmla="*/ 2 w 46"/>
                <a:gd name="T19" fmla="*/ 12 h 36"/>
                <a:gd name="T20" fmla="*/ 2 w 46"/>
                <a:gd name="T21" fmla="*/ 14 h 36"/>
                <a:gd name="T22" fmla="*/ 4 w 46"/>
                <a:gd name="T23" fmla="*/ 14 h 36"/>
                <a:gd name="T24" fmla="*/ 6 w 46"/>
                <a:gd name="T25" fmla="*/ 14 h 36"/>
                <a:gd name="T26" fmla="*/ 10 w 46"/>
                <a:gd name="T27" fmla="*/ 16 h 36"/>
                <a:gd name="T28" fmla="*/ 10 w 46"/>
                <a:gd name="T29" fmla="*/ 16 h 36"/>
                <a:gd name="T30" fmla="*/ 12 w 46"/>
                <a:gd name="T31" fmla="*/ 18 h 36"/>
                <a:gd name="T32" fmla="*/ 12 w 46"/>
                <a:gd name="T33" fmla="*/ 18 h 36"/>
                <a:gd name="T34" fmla="*/ 14 w 46"/>
                <a:gd name="T35" fmla="*/ 20 h 36"/>
                <a:gd name="T36" fmla="*/ 14 w 46"/>
                <a:gd name="T37" fmla="*/ 24 h 36"/>
                <a:gd name="T38" fmla="*/ 16 w 46"/>
                <a:gd name="T39" fmla="*/ 26 h 36"/>
                <a:gd name="T40" fmla="*/ 16 w 46"/>
                <a:gd name="T41" fmla="*/ 28 h 36"/>
                <a:gd name="T42" fmla="*/ 18 w 46"/>
                <a:gd name="T43" fmla="*/ 28 h 36"/>
                <a:gd name="T44" fmla="*/ 18 w 46"/>
                <a:gd name="T45" fmla="*/ 30 h 36"/>
                <a:gd name="T46" fmla="*/ 18 w 46"/>
                <a:gd name="T47" fmla="*/ 30 h 36"/>
                <a:gd name="T48" fmla="*/ 18 w 46"/>
                <a:gd name="T49" fmla="*/ 30 h 36"/>
                <a:gd name="T50" fmla="*/ 20 w 46"/>
                <a:gd name="T51" fmla="*/ 30 h 36"/>
                <a:gd name="T52" fmla="*/ 22 w 46"/>
                <a:gd name="T53" fmla="*/ 32 h 36"/>
                <a:gd name="T54" fmla="*/ 24 w 46"/>
                <a:gd name="T55" fmla="*/ 34 h 36"/>
                <a:gd name="T56" fmla="*/ 28 w 46"/>
                <a:gd name="T57" fmla="*/ 34 h 36"/>
                <a:gd name="T58" fmla="*/ 32 w 46"/>
                <a:gd name="T59" fmla="*/ 36 h 36"/>
                <a:gd name="T60" fmla="*/ 34 w 46"/>
                <a:gd name="T61" fmla="*/ 36 h 36"/>
                <a:gd name="T62" fmla="*/ 34 w 46"/>
                <a:gd name="T63" fmla="*/ 34 h 36"/>
                <a:gd name="T64" fmla="*/ 36 w 46"/>
                <a:gd name="T65" fmla="*/ 30 h 36"/>
                <a:gd name="T66" fmla="*/ 36 w 46"/>
                <a:gd name="T67" fmla="*/ 30 h 36"/>
                <a:gd name="T68" fmla="*/ 36 w 46"/>
                <a:gd name="T69" fmla="*/ 28 h 36"/>
                <a:gd name="T70" fmla="*/ 38 w 46"/>
                <a:gd name="T71" fmla="*/ 28 h 36"/>
                <a:gd name="T72" fmla="*/ 38 w 46"/>
                <a:gd name="T73" fmla="*/ 26 h 36"/>
                <a:gd name="T74" fmla="*/ 42 w 46"/>
                <a:gd name="T75" fmla="*/ 22 h 36"/>
                <a:gd name="T76" fmla="*/ 46 w 46"/>
                <a:gd name="T77" fmla="*/ 18 h 36"/>
                <a:gd name="T78" fmla="*/ 36 w 46"/>
                <a:gd name="T79" fmla="*/ 14 h 36"/>
                <a:gd name="T80" fmla="*/ 36 w 46"/>
                <a:gd name="T81" fmla="*/ 12 h 36"/>
                <a:gd name="T82" fmla="*/ 36 w 46"/>
                <a:gd name="T83" fmla="*/ 8 h 36"/>
                <a:gd name="T84" fmla="*/ 36 w 46"/>
                <a:gd name="T85" fmla="*/ 6 h 36"/>
                <a:gd name="T86" fmla="*/ 36 w 46"/>
                <a:gd name="T87" fmla="*/ 4 h 36"/>
                <a:gd name="T88" fmla="*/ 34 w 46"/>
                <a:gd name="T89" fmla="*/ 2 h 36"/>
                <a:gd name="T90" fmla="*/ 34 w 46"/>
                <a:gd name="T91" fmla="*/ 2 h 36"/>
                <a:gd name="T92" fmla="*/ 34 w 46"/>
                <a:gd name="T93" fmla="*/ 2 h 36"/>
                <a:gd name="T94" fmla="*/ 34 w 46"/>
                <a:gd name="T95" fmla="*/ 0 h 36"/>
                <a:gd name="T96" fmla="*/ 32 w 46"/>
                <a:gd name="T97" fmla="*/ 0 h 36"/>
                <a:gd name="T98" fmla="*/ 30 w 46"/>
                <a:gd name="T99" fmla="*/ 0 h 36"/>
                <a:gd name="T100" fmla="*/ 30 w 46"/>
                <a:gd name="T101" fmla="*/ 0 h 36"/>
                <a:gd name="T102" fmla="*/ 26 w 46"/>
                <a:gd name="T103" fmla="*/ 0 h 36"/>
                <a:gd name="T104" fmla="*/ 24 w 46"/>
                <a:gd name="T105" fmla="*/ 0 h 36"/>
                <a:gd name="T106" fmla="*/ 24 w 46"/>
                <a:gd name="T107" fmla="*/ 0 h 36"/>
                <a:gd name="T108" fmla="*/ 22 w 46"/>
                <a:gd name="T109" fmla="*/ 0 h 36"/>
                <a:gd name="T110" fmla="*/ 20 w 46"/>
                <a:gd name="T111" fmla="*/ 2 h 36"/>
                <a:gd name="T112" fmla="*/ 16 w 46"/>
                <a:gd name="T113" fmla="*/ 2 h 36"/>
                <a:gd name="T114" fmla="*/ 2 w 46"/>
                <a:gd name="T115"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 h="36">
                  <a:moveTo>
                    <a:pt x="2" y="2"/>
                  </a:moveTo>
                  <a:lnTo>
                    <a:pt x="2" y="2"/>
                  </a:lnTo>
                  <a:lnTo>
                    <a:pt x="2" y="4"/>
                  </a:lnTo>
                  <a:lnTo>
                    <a:pt x="0" y="6"/>
                  </a:lnTo>
                  <a:lnTo>
                    <a:pt x="0" y="8"/>
                  </a:lnTo>
                  <a:lnTo>
                    <a:pt x="0" y="8"/>
                  </a:lnTo>
                  <a:lnTo>
                    <a:pt x="0" y="10"/>
                  </a:lnTo>
                  <a:lnTo>
                    <a:pt x="0" y="12"/>
                  </a:lnTo>
                  <a:lnTo>
                    <a:pt x="0" y="12"/>
                  </a:lnTo>
                  <a:lnTo>
                    <a:pt x="2" y="12"/>
                  </a:lnTo>
                  <a:lnTo>
                    <a:pt x="2" y="14"/>
                  </a:lnTo>
                  <a:lnTo>
                    <a:pt x="4" y="14"/>
                  </a:lnTo>
                  <a:lnTo>
                    <a:pt x="6" y="14"/>
                  </a:lnTo>
                  <a:lnTo>
                    <a:pt x="10" y="16"/>
                  </a:lnTo>
                  <a:lnTo>
                    <a:pt x="10" y="16"/>
                  </a:lnTo>
                  <a:lnTo>
                    <a:pt x="12" y="18"/>
                  </a:lnTo>
                  <a:lnTo>
                    <a:pt x="12" y="18"/>
                  </a:lnTo>
                  <a:lnTo>
                    <a:pt x="14" y="20"/>
                  </a:lnTo>
                  <a:lnTo>
                    <a:pt x="14" y="24"/>
                  </a:lnTo>
                  <a:lnTo>
                    <a:pt x="16" y="26"/>
                  </a:lnTo>
                  <a:lnTo>
                    <a:pt x="16" y="28"/>
                  </a:lnTo>
                  <a:lnTo>
                    <a:pt x="18" y="28"/>
                  </a:lnTo>
                  <a:lnTo>
                    <a:pt x="18" y="30"/>
                  </a:lnTo>
                  <a:lnTo>
                    <a:pt x="18" y="30"/>
                  </a:lnTo>
                  <a:lnTo>
                    <a:pt x="18" y="30"/>
                  </a:lnTo>
                  <a:lnTo>
                    <a:pt x="20" y="30"/>
                  </a:lnTo>
                  <a:lnTo>
                    <a:pt x="22" y="32"/>
                  </a:lnTo>
                  <a:lnTo>
                    <a:pt x="24" y="34"/>
                  </a:lnTo>
                  <a:lnTo>
                    <a:pt x="28" y="34"/>
                  </a:lnTo>
                  <a:lnTo>
                    <a:pt x="32" y="36"/>
                  </a:lnTo>
                  <a:lnTo>
                    <a:pt x="34" y="36"/>
                  </a:lnTo>
                  <a:lnTo>
                    <a:pt x="34" y="34"/>
                  </a:lnTo>
                  <a:lnTo>
                    <a:pt x="36" y="30"/>
                  </a:lnTo>
                  <a:lnTo>
                    <a:pt x="36" y="30"/>
                  </a:lnTo>
                  <a:lnTo>
                    <a:pt x="36" y="28"/>
                  </a:lnTo>
                  <a:lnTo>
                    <a:pt x="38" y="28"/>
                  </a:lnTo>
                  <a:lnTo>
                    <a:pt x="38" y="26"/>
                  </a:lnTo>
                  <a:lnTo>
                    <a:pt x="42" y="22"/>
                  </a:lnTo>
                  <a:lnTo>
                    <a:pt x="46" y="18"/>
                  </a:lnTo>
                  <a:lnTo>
                    <a:pt x="36" y="14"/>
                  </a:lnTo>
                  <a:lnTo>
                    <a:pt x="36" y="12"/>
                  </a:lnTo>
                  <a:lnTo>
                    <a:pt x="36" y="8"/>
                  </a:lnTo>
                  <a:lnTo>
                    <a:pt x="36" y="6"/>
                  </a:lnTo>
                  <a:lnTo>
                    <a:pt x="36" y="4"/>
                  </a:lnTo>
                  <a:lnTo>
                    <a:pt x="34" y="2"/>
                  </a:lnTo>
                  <a:lnTo>
                    <a:pt x="34" y="2"/>
                  </a:lnTo>
                  <a:lnTo>
                    <a:pt x="34" y="2"/>
                  </a:lnTo>
                  <a:lnTo>
                    <a:pt x="34" y="0"/>
                  </a:lnTo>
                  <a:lnTo>
                    <a:pt x="32" y="0"/>
                  </a:lnTo>
                  <a:lnTo>
                    <a:pt x="30" y="0"/>
                  </a:lnTo>
                  <a:lnTo>
                    <a:pt x="30" y="0"/>
                  </a:lnTo>
                  <a:lnTo>
                    <a:pt x="26" y="0"/>
                  </a:lnTo>
                  <a:lnTo>
                    <a:pt x="24" y="0"/>
                  </a:lnTo>
                  <a:lnTo>
                    <a:pt x="24" y="0"/>
                  </a:lnTo>
                  <a:lnTo>
                    <a:pt x="22" y="0"/>
                  </a:lnTo>
                  <a:lnTo>
                    <a:pt x="20" y="2"/>
                  </a:lnTo>
                  <a:lnTo>
                    <a:pt x="16" y="2"/>
                  </a:lnTo>
                  <a:lnTo>
                    <a:pt x="2" y="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12" name="Freeform 243"/>
            <p:cNvSpPr>
              <a:spLocks/>
            </p:cNvSpPr>
            <p:nvPr/>
          </p:nvSpPr>
          <p:spPr bwMode="auto">
            <a:xfrm>
              <a:off x="5860946" y="2302039"/>
              <a:ext cx="95022" cy="74363"/>
            </a:xfrm>
            <a:custGeom>
              <a:avLst/>
              <a:gdLst>
                <a:gd name="T0" fmla="*/ 2 w 46"/>
                <a:gd name="T1" fmla="*/ 2 h 36"/>
                <a:gd name="T2" fmla="*/ 2 w 46"/>
                <a:gd name="T3" fmla="*/ 2 h 36"/>
                <a:gd name="T4" fmla="*/ 2 w 46"/>
                <a:gd name="T5" fmla="*/ 4 h 36"/>
                <a:gd name="T6" fmla="*/ 0 w 46"/>
                <a:gd name="T7" fmla="*/ 6 h 36"/>
                <a:gd name="T8" fmla="*/ 0 w 46"/>
                <a:gd name="T9" fmla="*/ 8 h 36"/>
                <a:gd name="T10" fmla="*/ 0 w 46"/>
                <a:gd name="T11" fmla="*/ 8 h 36"/>
                <a:gd name="T12" fmla="*/ 0 w 46"/>
                <a:gd name="T13" fmla="*/ 10 h 36"/>
                <a:gd name="T14" fmla="*/ 0 w 46"/>
                <a:gd name="T15" fmla="*/ 12 h 36"/>
                <a:gd name="T16" fmla="*/ 0 w 46"/>
                <a:gd name="T17" fmla="*/ 12 h 36"/>
                <a:gd name="T18" fmla="*/ 2 w 46"/>
                <a:gd name="T19" fmla="*/ 12 h 36"/>
                <a:gd name="T20" fmla="*/ 2 w 46"/>
                <a:gd name="T21" fmla="*/ 14 h 36"/>
                <a:gd name="T22" fmla="*/ 4 w 46"/>
                <a:gd name="T23" fmla="*/ 14 h 36"/>
                <a:gd name="T24" fmla="*/ 6 w 46"/>
                <a:gd name="T25" fmla="*/ 14 h 36"/>
                <a:gd name="T26" fmla="*/ 10 w 46"/>
                <a:gd name="T27" fmla="*/ 16 h 36"/>
                <a:gd name="T28" fmla="*/ 10 w 46"/>
                <a:gd name="T29" fmla="*/ 16 h 36"/>
                <a:gd name="T30" fmla="*/ 12 w 46"/>
                <a:gd name="T31" fmla="*/ 18 h 36"/>
                <a:gd name="T32" fmla="*/ 12 w 46"/>
                <a:gd name="T33" fmla="*/ 18 h 36"/>
                <a:gd name="T34" fmla="*/ 14 w 46"/>
                <a:gd name="T35" fmla="*/ 20 h 36"/>
                <a:gd name="T36" fmla="*/ 14 w 46"/>
                <a:gd name="T37" fmla="*/ 24 h 36"/>
                <a:gd name="T38" fmla="*/ 16 w 46"/>
                <a:gd name="T39" fmla="*/ 26 h 36"/>
                <a:gd name="T40" fmla="*/ 16 w 46"/>
                <a:gd name="T41" fmla="*/ 28 h 36"/>
                <a:gd name="T42" fmla="*/ 18 w 46"/>
                <a:gd name="T43" fmla="*/ 28 h 36"/>
                <a:gd name="T44" fmla="*/ 18 w 46"/>
                <a:gd name="T45" fmla="*/ 30 h 36"/>
                <a:gd name="T46" fmla="*/ 18 w 46"/>
                <a:gd name="T47" fmla="*/ 30 h 36"/>
                <a:gd name="T48" fmla="*/ 18 w 46"/>
                <a:gd name="T49" fmla="*/ 30 h 36"/>
                <a:gd name="T50" fmla="*/ 20 w 46"/>
                <a:gd name="T51" fmla="*/ 30 h 36"/>
                <a:gd name="T52" fmla="*/ 22 w 46"/>
                <a:gd name="T53" fmla="*/ 32 h 36"/>
                <a:gd name="T54" fmla="*/ 24 w 46"/>
                <a:gd name="T55" fmla="*/ 34 h 36"/>
                <a:gd name="T56" fmla="*/ 28 w 46"/>
                <a:gd name="T57" fmla="*/ 34 h 36"/>
                <a:gd name="T58" fmla="*/ 32 w 46"/>
                <a:gd name="T59" fmla="*/ 36 h 36"/>
                <a:gd name="T60" fmla="*/ 34 w 46"/>
                <a:gd name="T61" fmla="*/ 36 h 36"/>
                <a:gd name="T62" fmla="*/ 34 w 46"/>
                <a:gd name="T63" fmla="*/ 34 h 36"/>
                <a:gd name="T64" fmla="*/ 36 w 46"/>
                <a:gd name="T65" fmla="*/ 30 h 36"/>
                <a:gd name="T66" fmla="*/ 36 w 46"/>
                <a:gd name="T67" fmla="*/ 30 h 36"/>
                <a:gd name="T68" fmla="*/ 36 w 46"/>
                <a:gd name="T69" fmla="*/ 28 h 36"/>
                <a:gd name="T70" fmla="*/ 38 w 46"/>
                <a:gd name="T71" fmla="*/ 28 h 36"/>
                <a:gd name="T72" fmla="*/ 38 w 46"/>
                <a:gd name="T73" fmla="*/ 26 h 36"/>
                <a:gd name="T74" fmla="*/ 42 w 46"/>
                <a:gd name="T75" fmla="*/ 22 h 36"/>
                <a:gd name="T76" fmla="*/ 46 w 46"/>
                <a:gd name="T77" fmla="*/ 18 h 36"/>
                <a:gd name="T78" fmla="*/ 36 w 46"/>
                <a:gd name="T79" fmla="*/ 14 h 36"/>
                <a:gd name="T80" fmla="*/ 36 w 46"/>
                <a:gd name="T81" fmla="*/ 12 h 36"/>
                <a:gd name="T82" fmla="*/ 36 w 46"/>
                <a:gd name="T83" fmla="*/ 8 h 36"/>
                <a:gd name="T84" fmla="*/ 36 w 46"/>
                <a:gd name="T85" fmla="*/ 6 h 36"/>
                <a:gd name="T86" fmla="*/ 36 w 46"/>
                <a:gd name="T87" fmla="*/ 4 h 36"/>
                <a:gd name="T88" fmla="*/ 34 w 46"/>
                <a:gd name="T89" fmla="*/ 2 h 36"/>
                <a:gd name="T90" fmla="*/ 34 w 46"/>
                <a:gd name="T91" fmla="*/ 2 h 36"/>
                <a:gd name="T92" fmla="*/ 34 w 46"/>
                <a:gd name="T93" fmla="*/ 2 h 36"/>
                <a:gd name="T94" fmla="*/ 34 w 46"/>
                <a:gd name="T95" fmla="*/ 0 h 36"/>
                <a:gd name="T96" fmla="*/ 32 w 46"/>
                <a:gd name="T97" fmla="*/ 0 h 36"/>
                <a:gd name="T98" fmla="*/ 30 w 46"/>
                <a:gd name="T99" fmla="*/ 0 h 36"/>
                <a:gd name="T100" fmla="*/ 30 w 46"/>
                <a:gd name="T101" fmla="*/ 0 h 36"/>
                <a:gd name="T102" fmla="*/ 26 w 46"/>
                <a:gd name="T103" fmla="*/ 0 h 36"/>
                <a:gd name="T104" fmla="*/ 24 w 46"/>
                <a:gd name="T105" fmla="*/ 0 h 36"/>
                <a:gd name="T106" fmla="*/ 24 w 46"/>
                <a:gd name="T107" fmla="*/ 0 h 36"/>
                <a:gd name="T108" fmla="*/ 22 w 46"/>
                <a:gd name="T109" fmla="*/ 0 h 36"/>
                <a:gd name="T110" fmla="*/ 20 w 46"/>
                <a:gd name="T111" fmla="*/ 2 h 36"/>
                <a:gd name="T112" fmla="*/ 16 w 46"/>
                <a:gd name="T113" fmla="*/ 2 h 36"/>
                <a:gd name="T114" fmla="*/ 2 w 46"/>
                <a:gd name="T115"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 h="36">
                  <a:moveTo>
                    <a:pt x="2" y="2"/>
                  </a:moveTo>
                  <a:lnTo>
                    <a:pt x="2" y="2"/>
                  </a:lnTo>
                  <a:lnTo>
                    <a:pt x="2" y="4"/>
                  </a:lnTo>
                  <a:lnTo>
                    <a:pt x="0" y="6"/>
                  </a:lnTo>
                  <a:lnTo>
                    <a:pt x="0" y="8"/>
                  </a:lnTo>
                  <a:lnTo>
                    <a:pt x="0" y="8"/>
                  </a:lnTo>
                  <a:lnTo>
                    <a:pt x="0" y="10"/>
                  </a:lnTo>
                  <a:lnTo>
                    <a:pt x="0" y="12"/>
                  </a:lnTo>
                  <a:lnTo>
                    <a:pt x="0" y="12"/>
                  </a:lnTo>
                  <a:lnTo>
                    <a:pt x="2" y="12"/>
                  </a:lnTo>
                  <a:lnTo>
                    <a:pt x="2" y="14"/>
                  </a:lnTo>
                  <a:lnTo>
                    <a:pt x="4" y="14"/>
                  </a:lnTo>
                  <a:lnTo>
                    <a:pt x="6" y="14"/>
                  </a:lnTo>
                  <a:lnTo>
                    <a:pt x="10" y="16"/>
                  </a:lnTo>
                  <a:lnTo>
                    <a:pt x="10" y="16"/>
                  </a:lnTo>
                  <a:lnTo>
                    <a:pt x="12" y="18"/>
                  </a:lnTo>
                  <a:lnTo>
                    <a:pt x="12" y="18"/>
                  </a:lnTo>
                  <a:lnTo>
                    <a:pt x="14" y="20"/>
                  </a:lnTo>
                  <a:lnTo>
                    <a:pt x="14" y="24"/>
                  </a:lnTo>
                  <a:lnTo>
                    <a:pt x="16" y="26"/>
                  </a:lnTo>
                  <a:lnTo>
                    <a:pt x="16" y="28"/>
                  </a:lnTo>
                  <a:lnTo>
                    <a:pt x="18" y="28"/>
                  </a:lnTo>
                  <a:lnTo>
                    <a:pt x="18" y="30"/>
                  </a:lnTo>
                  <a:lnTo>
                    <a:pt x="18" y="30"/>
                  </a:lnTo>
                  <a:lnTo>
                    <a:pt x="18" y="30"/>
                  </a:lnTo>
                  <a:lnTo>
                    <a:pt x="20" y="30"/>
                  </a:lnTo>
                  <a:lnTo>
                    <a:pt x="22" y="32"/>
                  </a:lnTo>
                  <a:lnTo>
                    <a:pt x="24" y="34"/>
                  </a:lnTo>
                  <a:lnTo>
                    <a:pt x="28" y="34"/>
                  </a:lnTo>
                  <a:lnTo>
                    <a:pt x="32" y="36"/>
                  </a:lnTo>
                  <a:lnTo>
                    <a:pt x="34" y="36"/>
                  </a:lnTo>
                  <a:lnTo>
                    <a:pt x="34" y="34"/>
                  </a:lnTo>
                  <a:lnTo>
                    <a:pt x="36" y="30"/>
                  </a:lnTo>
                  <a:lnTo>
                    <a:pt x="36" y="30"/>
                  </a:lnTo>
                  <a:lnTo>
                    <a:pt x="36" y="28"/>
                  </a:lnTo>
                  <a:lnTo>
                    <a:pt x="38" y="28"/>
                  </a:lnTo>
                  <a:lnTo>
                    <a:pt x="38" y="26"/>
                  </a:lnTo>
                  <a:lnTo>
                    <a:pt x="42" y="22"/>
                  </a:lnTo>
                  <a:lnTo>
                    <a:pt x="46" y="18"/>
                  </a:lnTo>
                  <a:lnTo>
                    <a:pt x="36" y="14"/>
                  </a:lnTo>
                  <a:lnTo>
                    <a:pt x="36" y="12"/>
                  </a:lnTo>
                  <a:lnTo>
                    <a:pt x="36" y="8"/>
                  </a:lnTo>
                  <a:lnTo>
                    <a:pt x="36" y="6"/>
                  </a:lnTo>
                  <a:lnTo>
                    <a:pt x="36" y="4"/>
                  </a:lnTo>
                  <a:lnTo>
                    <a:pt x="34" y="2"/>
                  </a:lnTo>
                  <a:lnTo>
                    <a:pt x="34" y="2"/>
                  </a:lnTo>
                  <a:lnTo>
                    <a:pt x="34" y="2"/>
                  </a:lnTo>
                  <a:lnTo>
                    <a:pt x="34" y="0"/>
                  </a:lnTo>
                  <a:lnTo>
                    <a:pt x="32" y="0"/>
                  </a:lnTo>
                  <a:lnTo>
                    <a:pt x="30" y="0"/>
                  </a:lnTo>
                  <a:lnTo>
                    <a:pt x="30" y="0"/>
                  </a:lnTo>
                  <a:lnTo>
                    <a:pt x="26" y="0"/>
                  </a:lnTo>
                  <a:lnTo>
                    <a:pt x="24" y="0"/>
                  </a:lnTo>
                  <a:lnTo>
                    <a:pt x="24" y="0"/>
                  </a:lnTo>
                  <a:lnTo>
                    <a:pt x="22" y="0"/>
                  </a:lnTo>
                  <a:lnTo>
                    <a:pt x="20" y="2"/>
                  </a:lnTo>
                  <a:lnTo>
                    <a:pt x="16" y="2"/>
                  </a:lnTo>
                  <a:lnTo>
                    <a:pt x="2" y="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13" name="Freeform 244"/>
            <p:cNvSpPr>
              <a:spLocks/>
            </p:cNvSpPr>
            <p:nvPr/>
          </p:nvSpPr>
          <p:spPr bwMode="auto">
            <a:xfrm>
              <a:off x="5955970" y="2454895"/>
              <a:ext cx="99155" cy="61969"/>
            </a:xfrm>
            <a:custGeom>
              <a:avLst/>
              <a:gdLst>
                <a:gd name="T0" fmla="*/ 8 w 48"/>
                <a:gd name="T1" fmla="*/ 30 h 30"/>
                <a:gd name="T2" fmla="*/ 4 w 48"/>
                <a:gd name="T3" fmla="*/ 28 h 30"/>
                <a:gd name="T4" fmla="*/ 2 w 48"/>
                <a:gd name="T5" fmla="*/ 26 h 30"/>
                <a:gd name="T6" fmla="*/ 0 w 48"/>
                <a:gd name="T7" fmla="*/ 24 h 30"/>
                <a:gd name="T8" fmla="*/ 0 w 48"/>
                <a:gd name="T9" fmla="*/ 22 h 30"/>
                <a:gd name="T10" fmla="*/ 0 w 48"/>
                <a:gd name="T11" fmla="*/ 20 h 30"/>
                <a:gd name="T12" fmla="*/ 2 w 48"/>
                <a:gd name="T13" fmla="*/ 16 h 30"/>
                <a:gd name="T14" fmla="*/ 4 w 48"/>
                <a:gd name="T15" fmla="*/ 10 h 30"/>
                <a:gd name="T16" fmla="*/ 8 w 48"/>
                <a:gd name="T17" fmla="*/ 6 h 30"/>
                <a:gd name="T18" fmla="*/ 8 w 48"/>
                <a:gd name="T19" fmla="*/ 4 h 30"/>
                <a:gd name="T20" fmla="*/ 12 w 48"/>
                <a:gd name="T21" fmla="*/ 2 h 30"/>
                <a:gd name="T22" fmla="*/ 18 w 48"/>
                <a:gd name="T23" fmla="*/ 2 h 30"/>
                <a:gd name="T24" fmla="*/ 24 w 48"/>
                <a:gd name="T25" fmla="*/ 2 h 30"/>
                <a:gd name="T26" fmla="*/ 28 w 48"/>
                <a:gd name="T27" fmla="*/ 2 h 30"/>
                <a:gd name="T28" fmla="*/ 30 w 48"/>
                <a:gd name="T29" fmla="*/ 2 h 30"/>
                <a:gd name="T30" fmla="*/ 36 w 48"/>
                <a:gd name="T31" fmla="*/ 0 h 30"/>
                <a:gd name="T32" fmla="*/ 38 w 48"/>
                <a:gd name="T33" fmla="*/ 0 h 30"/>
                <a:gd name="T34" fmla="*/ 40 w 48"/>
                <a:gd name="T35" fmla="*/ 0 h 30"/>
                <a:gd name="T36" fmla="*/ 44 w 48"/>
                <a:gd name="T37" fmla="*/ 4 h 30"/>
                <a:gd name="T38" fmla="*/ 48 w 48"/>
                <a:gd name="T39" fmla="*/ 16 h 30"/>
                <a:gd name="T40" fmla="*/ 46 w 48"/>
                <a:gd name="T41" fmla="*/ 22 h 30"/>
                <a:gd name="T42" fmla="*/ 46 w 48"/>
                <a:gd name="T43" fmla="*/ 26 h 30"/>
                <a:gd name="T44" fmla="*/ 44 w 48"/>
                <a:gd name="T45" fmla="*/ 26 h 30"/>
                <a:gd name="T46" fmla="*/ 44 w 48"/>
                <a:gd name="T47" fmla="*/ 28 h 30"/>
                <a:gd name="T48" fmla="*/ 42 w 48"/>
                <a:gd name="T49" fmla="*/ 28 h 30"/>
                <a:gd name="T50" fmla="*/ 38 w 48"/>
                <a:gd name="T51" fmla="*/ 26 h 30"/>
                <a:gd name="T52" fmla="*/ 38 w 48"/>
                <a:gd name="T53" fmla="*/ 26 h 30"/>
                <a:gd name="T54" fmla="*/ 36 w 48"/>
                <a:gd name="T55" fmla="*/ 26 h 30"/>
                <a:gd name="T56" fmla="*/ 36 w 48"/>
                <a:gd name="T57" fmla="*/ 28 h 30"/>
                <a:gd name="T58" fmla="*/ 34 w 48"/>
                <a:gd name="T59" fmla="*/ 30 h 30"/>
                <a:gd name="T60" fmla="*/ 34 w 48"/>
                <a:gd name="T61" fmla="*/ 30 h 30"/>
                <a:gd name="T62" fmla="*/ 32 w 48"/>
                <a:gd name="T63" fmla="*/ 30 h 30"/>
                <a:gd name="T64" fmla="*/ 32 w 48"/>
                <a:gd name="T65" fmla="*/ 30 h 30"/>
                <a:gd name="T66" fmla="*/ 30 w 48"/>
                <a:gd name="T67" fmla="*/ 28 h 30"/>
                <a:gd name="T68" fmla="*/ 30 w 48"/>
                <a:gd name="T69" fmla="*/ 24 h 30"/>
                <a:gd name="T70" fmla="*/ 28 w 48"/>
                <a:gd name="T71" fmla="*/ 24 h 30"/>
                <a:gd name="T72" fmla="*/ 28 w 48"/>
                <a:gd name="T73" fmla="*/ 24 h 30"/>
                <a:gd name="T74" fmla="*/ 26 w 48"/>
                <a:gd name="T75" fmla="*/ 24 h 30"/>
                <a:gd name="T76" fmla="*/ 26 w 48"/>
                <a:gd name="T77" fmla="*/ 26 h 30"/>
                <a:gd name="T78" fmla="*/ 22 w 48"/>
                <a:gd name="T79" fmla="*/ 28 h 30"/>
                <a:gd name="T80" fmla="*/ 20 w 48"/>
                <a:gd name="T81" fmla="*/ 30 h 30"/>
                <a:gd name="T82" fmla="*/ 16 w 48"/>
                <a:gd name="T83" fmla="*/ 30 h 30"/>
                <a:gd name="T84" fmla="*/ 10 w 48"/>
                <a:gd name="T8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 h="30">
                  <a:moveTo>
                    <a:pt x="8" y="30"/>
                  </a:moveTo>
                  <a:lnTo>
                    <a:pt x="8" y="30"/>
                  </a:lnTo>
                  <a:lnTo>
                    <a:pt x="8" y="30"/>
                  </a:lnTo>
                  <a:lnTo>
                    <a:pt x="4" y="28"/>
                  </a:lnTo>
                  <a:lnTo>
                    <a:pt x="4" y="26"/>
                  </a:lnTo>
                  <a:lnTo>
                    <a:pt x="2" y="26"/>
                  </a:lnTo>
                  <a:lnTo>
                    <a:pt x="0" y="24"/>
                  </a:lnTo>
                  <a:lnTo>
                    <a:pt x="0" y="24"/>
                  </a:lnTo>
                  <a:lnTo>
                    <a:pt x="0" y="24"/>
                  </a:lnTo>
                  <a:lnTo>
                    <a:pt x="0" y="22"/>
                  </a:lnTo>
                  <a:lnTo>
                    <a:pt x="0" y="22"/>
                  </a:lnTo>
                  <a:lnTo>
                    <a:pt x="0" y="20"/>
                  </a:lnTo>
                  <a:lnTo>
                    <a:pt x="0" y="18"/>
                  </a:lnTo>
                  <a:lnTo>
                    <a:pt x="2" y="16"/>
                  </a:lnTo>
                  <a:lnTo>
                    <a:pt x="2" y="14"/>
                  </a:lnTo>
                  <a:lnTo>
                    <a:pt x="4" y="10"/>
                  </a:lnTo>
                  <a:lnTo>
                    <a:pt x="6" y="8"/>
                  </a:lnTo>
                  <a:lnTo>
                    <a:pt x="8" y="6"/>
                  </a:lnTo>
                  <a:lnTo>
                    <a:pt x="8" y="4"/>
                  </a:lnTo>
                  <a:lnTo>
                    <a:pt x="8" y="4"/>
                  </a:lnTo>
                  <a:lnTo>
                    <a:pt x="10" y="4"/>
                  </a:lnTo>
                  <a:lnTo>
                    <a:pt x="12" y="2"/>
                  </a:lnTo>
                  <a:lnTo>
                    <a:pt x="14" y="2"/>
                  </a:lnTo>
                  <a:lnTo>
                    <a:pt x="18" y="2"/>
                  </a:lnTo>
                  <a:lnTo>
                    <a:pt x="22" y="2"/>
                  </a:lnTo>
                  <a:lnTo>
                    <a:pt x="24" y="2"/>
                  </a:lnTo>
                  <a:lnTo>
                    <a:pt x="26" y="2"/>
                  </a:lnTo>
                  <a:lnTo>
                    <a:pt x="28" y="2"/>
                  </a:lnTo>
                  <a:lnTo>
                    <a:pt x="28" y="2"/>
                  </a:lnTo>
                  <a:lnTo>
                    <a:pt x="30" y="2"/>
                  </a:lnTo>
                  <a:lnTo>
                    <a:pt x="32" y="2"/>
                  </a:lnTo>
                  <a:lnTo>
                    <a:pt x="36" y="0"/>
                  </a:lnTo>
                  <a:lnTo>
                    <a:pt x="36" y="0"/>
                  </a:lnTo>
                  <a:lnTo>
                    <a:pt x="38" y="0"/>
                  </a:lnTo>
                  <a:lnTo>
                    <a:pt x="38" y="0"/>
                  </a:lnTo>
                  <a:lnTo>
                    <a:pt x="40" y="0"/>
                  </a:lnTo>
                  <a:lnTo>
                    <a:pt x="42" y="2"/>
                  </a:lnTo>
                  <a:lnTo>
                    <a:pt x="44" y="4"/>
                  </a:lnTo>
                  <a:lnTo>
                    <a:pt x="46" y="6"/>
                  </a:lnTo>
                  <a:lnTo>
                    <a:pt x="48" y="16"/>
                  </a:lnTo>
                  <a:lnTo>
                    <a:pt x="48" y="18"/>
                  </a:lnTo>
                  <a:lnTo>
                    <a:pt x="46" y="22"/>
                  </a:lnTo>
                  <a:lnTo>
                    <a:pt x="46" y="24"/>
                  </a:lnTo>
                  <a:lnTo>
                    <a:pt x="46" y="26"/>
                  </a:lnTo>
                  <a:lnTo>
                    <a:pt x="44" y="26"/>
                  </a:lnTo>
                  <a:lnTo>
                    <a:pt x="44" y="26"/>
                  </a:lnTo>
                  <a:lnTo>
                    <a:pt x="44" y="28"/>
                  </a:lnTo>
                  <a:lnTo>
                    <a:pt x="44" y="28"/>
                  </a:lnTo>
                  <a:lnTo>
                    <a:pt x="42" y="28"/>
                  </a:lnTo>
                  <a:lnTo>
                    <a:pt x="42" y="28"/>
                  </a:lnTo>
                  <a:lnTo>
                    <a:pt x="40" y="26"/>
                  </a:lnTo>
                  <a:lnTo>
                    <a:pt x="38" y="26"/>
                  </a:lnTo>
                  <a:lnTo>
                    <a:pt x="38" y="26"/>
                  </a:lnTo>
                  <a:lnTo>
                    <a:pt x="38" y="26"/>
                  </a:lnTo>
                  <a:lnTo>
                    <a:pt x="38" y="26"/>
                  </a:lnTo>
                  <a:lnTo>
                    <a:pt x="36" y="26"/>
                  </a:lnTo>
                  <a:lnTo>
                    <a:pt x="36" y="26"/>
                  </a:lnTo>
                  <a:lnTo>
                    <a:pt x="36" y="28"/>
                  </a:lnTo>
                  <a:lnTo>
                    <a:pt x="34" y="30"/>
                  </a:lnTo>
                  <a:lnTo>
                    <a:pt x="34" y="30"/>
                  </a:lnTo>
                  <a:lnTo>
                    <a:pt x="34" y="30"/>
                  </a:lnTo>
                  <a:lnTo>
                    <a:pt x="34" y="30"/>
                  </a:lnTo>
                  <a:lnTo>
                    <a:pt x="34" y="30"/>
                  </a:lnTo>
                  <a:lnTo>
                    <a:pt x="32" y="30"/>
                  </a:lnTo>
                  <a:lnTo>
                    <a:pt x="32" y="30"/>
                  </a:lnTo>
                  <a:lnTo>
                    <a:pt x="32" y="30"/>
                  </a:lnTo>
                  <a:lnTo>
                    <a:pt x="32" y="28"/>
                  </a:lnTo>
                  <a:lnTo>
                    <a:pt x="30" y="28"/>
                  </a:lnTo>
                  <a:lnTo>
                    <a:pt x="30" y="26"/>
                  </a:lnTo>
                  <a:lnTo>
                    <a:pt x="30" y="24"/>
                  </a:lnTo>
                  <a:lnTo>
                    <a:pt x="28" y="24"/>
                  </a:lnTo>
                  <a:lnTo>
                    <a:pt x="28" y="24"/>
                  </a:lnTo>
                  <a:lnTo>
                    <a:pt x="28" y="24"/>
                  </a:lnTo>
                  <a:lnTo>
                    <a:pt x="28" y="24"/>
                  </a:lnTo>
                  <a:lnTo>
                    <a:pt x="28" y="24"/>
                  </a:lnTo>
                  <a:lnTo>
                    <a:pt x="26" y="24"/>
                  </a:lnTo>
                  <a:lnTo>
                    <a:pt x="26" y="26"/>
                  </a:lnTo>
                  <a:lnTo>
                    <a:pt x="26" y="26"/>
                  </a:lnTo>
                  <a:lnTo>
                    <a:pt x="24" y="28"/>
                  </a:lnTo>
                  <a:lnTo>
                    <a:pt x="22" y="28"/>
                  </a:lnTo>
                  <a:lnTo>
                    <a:pt x="22" y="30"/>
                  </a:lnTo>
                  <a:lnTo>
                    <a:pt x="20" y="30"/>
                  </a:lnTo>
                  <a:lnTo>
                    <a:pt x="18" y="30"/>
                  </a:lnTo>
                  <a:lnTo>
                    <a:pt x="16" y="30"/>
                  </a:lnTo>
                  <a:lnTo>
                    <a:pt x="14" y="30"/>
                  </a:lnTo>
                  <a:lnTo>
                    <a:pt x="10" y="30"/>
                  </a:lnTo>
                  <a:lnTo>
                    <a:pt x="8" y="3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14" name="Freeform 245"/>
            <p:cNvSpPr>
              <a:spLocks/>
            </p:cNvSpPr>
            <p:nvPr/>
          </p:nvSpPr>
          <p:spPr bwMode="auto">
            <a:xfrm>
              <a:off x="5955970" y="2454895"/>
              <a:ext cx="99155" cy="61969"/>
            </a:xfrm>
            <a:custGeom>
              <a:avLst/>
              <a:gdLst>
                <a:gd name="T0" fmla="*/ 8 w 48"/>
                <a:gd name="T1" fmla="*/ 30 h 30"/>
                <a:gd name="T2" fmla="*/ 4 w 48"/>
                <a:gd name="T3" fmla="*/ 28 h 30"/>
                <a:gd name="T4" fmla="*/ 2 w 48"/>
                <a:gd name="T5" fmla="*/ 26 h 30"/>
                <a:gd name="T6" fmla="*/ 0 w 48"/>
                <a:gd name="T7" fmla="*/ 24 h 30"/>
                <a:gd name="T8" fmla="*/ 0 w 48"/>
                <a:gd name="T9" fmla="*/ 22 h 30"/>
                <a:gd name="T10" fmla="*/ 0 w 48"/>
                <a:gd name="T11" fmla="*/ 20 h 30"/>
                <a:gd name="T12" fmla="*/ 2 w 48"/>
                <a:gd name="T13" fmla="*/ 16 h 30"/>
                <a:gd name="T14" fmla="*/ 4 w 48"/>
                <a:gd name="T15" fmla="*/ 10 h 30"/>
                <a:gd name="T16" fmla="*/ 8 w 48"/>
                <a:gd name="T17" fmla="*/ 6 h 30"/>
                <a:gd name="T18" fmla="*/ 8 w 48"/>
                <a:gd name="T19" fmla="*/ 4 h 30"/>
                <a:gd name="T20" fmla="*/ 12 w 48"/>
                <a:gd name="T21" fmla="*/ 2 h 30"/>
                <a:gd name="T22" fmla="*/ 18 w 48"/>
                <a:gd name="T23" fmla="*/ 2 h 30"/>
                <a:gd name="T24" fmla="*/ 24 w 48"/>
                <a:gd name="T25" fmla="*/ 2 h 30"/>
                <a:gd name="T26" fmla="*/ 28 w 48"/>
                <a:gd name="T27" fmla="*/ 2 h 30"/>
                <a:gd name="T28" fmla="*/ 30 w 48"/>
                <a:gd name="T29" fmla="*/ 2 h 30"/>
                <a:gd name="T30" fmla="*/ 36 w 48"/>
                <a:gd name="T31" fmla="*/ 0 h 30"/>
                <a:gd name="T32" fmla="*/ 38 w 48"/>
                <a:gd name="T33" fmla="*/ 0 h 30"/>
                <a:gd name="T34" fmla="*/ 40 w 48"/>
                <a:gd name="T35" fmla="*/ 0 h 30"/>
                <a:gd name="T36" fmla="*/ 44 w 48"/>
                <a:gd name="T37" fmla="*/ 4 h 30"/>
                <a:gd name="T38" fmla="*/ 48 w 48"/>
                <a:gd name="T39" fmla="*/ 16 h 30"/>
                <a:gd name="T40" fmla="*/ 46 w 48"/>
                <a:gd name="T41" fmla="*/ 22 h 30"/>
                <a:gd name="T42" fmla="*/ 46 w 48"/>
                <a:gd name="T43" fmla="*/ 26 h 30"/>
                <a:gd name="T44" fmla="*/ 44 w 48"/>
                <a:gd name="T45" fmla="*/ 26 h 30"/>
                <a:gd name="T46" fmla="*/ 44 w 48"/>
                <a:gd name="T47" fmla="*/ 28 h 30"/>
                <a:gd name="T48" fmla="*/ 42 w 48"/>
                <a:gd name="T49" fmla="*/ 28 h 30"/>
                <a:gd name="T50" fmla="*/ 38 w 48"/>
                <a:gd name="T51" fmla="*/ 26 h 30"/>
                <a:gd name="T52" fmla="*/ 38 w 48"/>
                <a:gd name="T53" fmla="*/ 26 h 30"/>
                <a:gd name="T54" fmla="*/ 36 w 48"/>
                <a:gd name="T55" fmla="*/ 26 h 30"/>
                <a:gd name="T56" fmla="*/ 36 w 48"/>
                <a:gd name="T57" fmla="*/ 28 h 30"/>
                <a:gd name="T58" fmla="*/ 34 w 48"/>
                <a:gd name="T59" fmla="*/ 30 h 30"/>
                <a:gd name="T60" fmla="*/ 34 w 48"/>
                <a:gd name="T61" fmla="*/ 30 h 30"/>
                <a:gd name="T62" fmla="*/ 32 w 48"/>
                <a:gd name="T63" fmla="*/ 30 h 30"/>
                <a:gd name="T64" fmla="*/ 32 w 48"/>
                <a:gd name="T65" fmla="*/ 30 h 30"/>
                <a:gd name="T66" fmla="*/ 30 w 48"/>
                <a:gd name="T67" fmla="*/ 28 h 30"/>
                <a:gd name="T68" fmla="*/ 30 w 48"/>
                <a:gd name="T69" fmla="*/ 24 h 30"/>
                <a:gd name="T70" fmla="*/ 28 w 48"/>
                <a:gd name="T71" fmla="*/ 24 h 30"/>
                <a:gd name="T72" fmla="*/ 28 w 48"/>
                <a:gd name="T73" fmla="*/ 24 h 30"/>
                <a:gd name="T74" fmla="*/ 26 w 48"/>
                <a:gd name="T75" fmla="*/ 24 h 30"/>
                <a:gd name="T76" fmla="*/ 26 w 48"/>
                <a:gd name="T77" fmla="*/ 26 h 30"/>
                <a:gd name="T78" fmla="*/ 22 w 48"/>
                <a:gd name="T79" fmla="*/ 28 h 30"/>
                <a:gd name="T80" fmla="*/ 20 w 48"/>
                <a:gd name="T81" fmla="*/ 30 h 30"/>
                <a:gd name="T82" fmla="*/ 16 w 48"/>
                <a:gd name="T83" fmla="*/ 30 h 30"/>
                <a:gd name="T84" fmla="*/ 10 w 48"/>
                <a:gd name="T8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 h="30">
                  <a:moveTo>
                    <a:pt x="8" y="30"/>
                  </a:moveTo>
                  <a:lnTo>
                    <a:pt x="8" y="30"/>
                  </a:lnTo>
                  <a:lnTo>
                    <a:pt x="8" y="30"/>
                  </a:lnTo>
                  <a:lnTo>
                    <a:pt x="4" y="28"/>
                  </a:lnTo>
                  <a:lnTo>
                    <a:pt x="4" y="26"/>
                  </a:lnTo>
                  <a:lnTo>
                    <a:pt x="2" y="26"/>
                  </a:lnTo>
                  <a:lnTo>
                    <a:pt x="0" y="24"/>
                  </a:lnTo>
                  <a:lnTo>
                    <a:pt x="0" y="24"/>
                  </a:lnTo>
                  <a:lnTo>
                    <a:pt x="0" y="24"/>
                  </a:lnTo>
                  <a:lnTo>
                    <a:pt x="0" y="22"/>
                  </a:lnTo>
                  <a:lnTo>
                    <a:pt x="0" y="22"/>
                  </a:lnTo>
                  <a:lnTo>
                    <a:pt x="0" y="20"/>
                  </a:lnTo>
                  <a:lnTo>
                    <a:pt x="0" y="18"/>
                  </a:lnTo>
                  <a:lnTo>
                    <a:pt x="2" y="16"/>
                  </a:lnTo>
                  <a:lnTo>
                    <a:pt x="2" y="14"/>
                  </a:lnTo>
                  <a:lnTo>
                    <a:pt x="4" y="10"/>
                  </a:lnTo>
                  <a:lnTo>
                    <a:pt x="6" y="8"/>
                  </a:lnTo>
                  <a:lnTo>
                    <a:pt x="8" y="6"/>
                  </a:lnTo>
                  <a:lnTo>
                    <a:pt x="8" y="4"/>
                  </a:lnTo>
                  <a:lnTo>
                    <a:pt x="8" y="4"/>
                  </a:lnTo>
                  <a:lnTo>
                    <a:pt x="10" y="4"/>
                  </a:lnTo>
                  <a:lnTo>
                    <a:pt x="12" y="2"/>
                  </a:lnTo>
                  <a:lnTo>
                    <a:pt x="14" y="2"/>
                  </a:lnTo>
                  <a:lnTo>
                    <a:pt x="18" y="2"/>
                  </a:lnTo>
                  <a:lnTo>
                    <a:pt x="22" y="2"/>
                  </a:lnTo>
                  <a:lnTo>
                    <a:pt x="24" y="2"/>
                  </a:lnTo>
                  <a:lnTo>
                    <a:pt x="26" y="2"/>
                  </a:lnTo>
                  <a:lnTo>
                    <a:pt x="28" y="2"/>
                  </a:lnTo>
                  <a:lnTo>
                    <a:pt x="28" y="2"/>
                  </a:lnTo>
                  <a:lnTo>
                    <a:pt x="30" y="2"/>
                  </a:lnTo>
                  <a:lnTo>
                    <a:pt x="32" y="2"/>
                  </a:lnTo>
                  <a:lnTo>
                    <a:pt x="36" y="0"/>
                  </a:lnTo>
                  <a:lnTo>
                    <a:pt x="36" y="0"/>
                  </a:lnTo>
                  <a:lnTo>
                    <a:pt x="38" y="0"/>
                  </a:lnTo>
                  <a:lnTo>
                    <a:pt x="38" y="0"/>
                  </a:lnTo>
                  <a:lnTo>
                    <a:pt x="40" y="0"/>
                  </a:lnTo>
                  <a:lnTo>
                    <a:pt x="42" y="2"/>
                  </a:lnTo>
                  <a:lnTo>
                    <a:pt x="44" y="4"/>
                  </a:lnTo>
                  <a:lnTo>
                    <a:pt x="46" y="6"/>
                  </a:lnTo>
                  <a:lnTo>
                    <a:pt x="48" y="16"/>
                  </a:lnTo>
                  <a:lnTo>
                    <a:pt x="48" y="18"/>
                  </a:lnTo>
                  <a:lnTo>
                    <a:pt x="46" y="22"/>
                  </a:lnTo>
                  <a:lnTo>
                    <a:pt x="46" y="24"/>
                  </a:lnTo>
                  <a:lnTo>
                    <a:pt x="46" y="26"/>
                  </a:lnTo>
                  <a:lnTo>
                    <a:pt x="44" y="26"/>
                  </a:lnTo>
                  <a:lnTo>
                    <a:pt x="44" y="26"/>
                  </a:lnTo>
                  <a:lnTo>
                    <a:pt x="44" y="28"/>
                  </a:lnTo>
                  <a:lnTo>
                    <a:pt x="44" y="28"/>
                  </a:lnTo>
                  <a:lnTo>
                    <a:pt x="42" y="28"/>
                  </a:lnTo>
                  <a:lnTo>
                    <a:pt x="42" y="28"/>
                  </a:lnTo>
                  <a:lnTo>
                    <a:pt x="40" y="26"/>
                  </a:lnTo>
                  <a:lnTo>
                    <a:pt x="38" y="26"/>
                  </a:lnTo>
                  <a:lnTo>
                    <a:pt x="38" y="26"/>
                  </a:lnTo>
                  <a:lnTo>
                    <a:pt x="38" y="26"/>
                  </a:lnTo>
                  <a:lnTo>
                    <a:pt x="38" y="26"/>
                  </a:lnTo>
                  <a:lnTo>
                    <a:pt x="36" y="26"/>
                  </a:lnTo>
                  <a:lnTo>
                    <a:pt x="36" y="26"/>
                  </a:lnTo>
                  <a:lnTo>
                    <a:pt x="36" y="28"/>
                  </a:lnTo>
                  <a:lnTo>
                    <a:pt x="34" y="30"/>
                  </a:lnTo>
                  <a:lnTo>
                    <a:pt x="34" y="30"/>
                  </a:lnTo>
                  <a:lnTo>
                    <a:pt x="34" y="30"/>
                  </a:lnTo>
                  <a:lnTo>
                    <a:pt x="34" y="30"/>
                  </a:lnTo>
                  <a:lnTo>
                    <a:pt x="34" y="30"/>
                  </a:lnTo>
                  <a:lnTo>
                    <a:pt x="32" y="30"/>
                  </a:lnTo>
                  <a:lnTo>
                    <a:pt x="32" y="30"/>
                  </a:lnTo>
                  <a:lnTo>
                    <a:pt x="32" y="30"/>
                  </a:lnTo>
                  <a:lnTo>
                    <a:pt x="32" y="28"/>
                  </a:lnTo>
                  <a:lnTo>
                    <a:pt x="30" y="28"/>
                  </a:lnTo>
                  <a:lnTo>
                    <a:pt x="30" y="26"/>
                  </a:lnTo>
                  <a:lnTo>
                    <a:pt x="30" y="24"/>
                  </a:lnTo>
                  <a:lnTo>
                    <a:pt x="28" y="24"/>
                  </a:lnTo>
                  <a:lnTo>
                    <a:pt x="28" y="24"/>
                  </a:lnTo>
                  <a:lnTo>
                    <a:pt x="28" y="24"/>
                  </a:lnTo>
                  <a:lnTo>
                    <a:pt x="28" y="24"/>
                  </a:lnTo>
                  <a:lnTo>
                    <a:pt x="28" y="24"/>
                  </a:lnTo>
                  <a:lnTo>
                    <a:pt x="26" y="24"/>
                  </a:lnTo>
                  <a:lnTo>
                    <a:pt x="26" y="26"/>
                  </a:lnTo>
                  <a:lnTo>
                    <a:pt x="26" y="26"/>
                  </a:lnTo>
                  <a:lnTo>
                    <a:pt x="24" y="28"/>
                  </a:lnTo>
                  <a:lnTo>
                    <a:pt x="22" y="28"/>
                  </a:lnTo>
                  <a:lnTo>
                    <a:pt x="22" y="30"/>
                  </a:lnTo>
                  <a:lnTo>
                    <a:pt x="20" y="30"/>
                  </a:lnTo>
                  <a:lnTo>
                    <a:pt x="18" y="30"/>
                  </a:lnTo>
                  <a:lnTo>
                    <a:pt x="16" y="30"/>
                  </a:lnTo>
                  <a:lnTo>
                    <a:pt x="14" y="30"/>
                  </a:lnTo>
                  <a:lnTo>
                    <a:pt x="10" y="30"/>
                  </a:lnTo>
                  <a:lnTo>
                    <a:pt x="8" y="3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15" name="Freeform 246"/>
            <p:cNvSpPr>
              <a:spLocks/>
            </p:cNvSpPr>
            <p:nvPr/>
          </p:nvSpPr>
          <p:spPr bwMode="auto">
            <a:xfrm>
              <a:off x="5993152" y="2037636"/>
              <a:ext cx="86760" cy="132201"/>
            </a:xfrm>
            <a:custGeom>
              <a:avLst/>
              <a:gdLst>
                <a:gd name="T0" fmla="*/ 18 w 42"/>
                <a:gd name="T1" fmla="*/ 64 h 64"/>
                <a:gd name="T2" fmla="*/ 16 w 42"/>
                <a:gd name="T3" fmla="*/ 56 h 64"/>
                <a:gd name="T4" fmla="*/ 14 w 42"/>
                <a:gd name="T5" fmla="*/ 52 h 64"/>
                <a:gd name="T6" fmla="*/ 12 w 42"/>
                <a:gd name="T7" fmla="*/ 50 h 64"/>
                <a:gd name="T8" fmla="*/ 10 w 42"/>
                <a:gd name="T9" fmla="*/ 48 h 64"/>
                <a:gd name="T10" fmla="*/ 6 w 42"/>
                <a:gd name="T11" fmla="*/ 46 h 64"/>
                <a:gd name="T12" fmla="*/ 4 w 42"/>
                <a:gd name="T13" fmla="*/ 46 h 64"/>
                <a:gd name="T14" fmla="*/ 2 w 42"/>
                <a:gd name="T15" fmla="*/ 44 h 64"/>
                <a:gd name="T16" fmla="*/ 2 w 42"/>
                <a:gd name="T17" fmla="*/ 44 h 64"/>
                <a:gd name="T18" fmla="*/ 0 w 42"/>
                <a:gd name="T19" fmla="*/ 40 h 64"/>
                <a:gd name="T20" fmla="*/ 0 w 42"/>
                <a:gd name="T21" fmla="*/ 36 h 64"/>
                <a:gd name="T22" fmla="*/ 0 w 42"/>
                <a:gd name="T23" fmla="*/ 30 h 64"/>
                <a:gd name="T24" fmla="*/ 0 w 42"/>
                <a:gd name="T25" fmla="*/ 26 h 64"/>
                <a:gd name="T26" fmla="*/ 0 w 42"/>
                <a:gd name="T27" fmla="*/ 22 h 64"/>
                <a:gd name="T28" fmla="*/ 2 w 42"/>
                <a:gd name="T29" fmla="*/ 20 h 64"/>
                <a:gd name="T30" fmla="*/ 4 w 42"/>
                <a:gd name="T31" fmla="*/ 18 h 64"/>
                <a:gd name="T32" fmla="*/ 4 w 42"/>
                <a:gd name="T33" fmla="*/ 18 h 64"/>
                <a:gd name="T34" fmla="*/ 8 w 42"/>
                <a:gd name="T35" fmla="*/ 18 h 64"/>
                <a:gd name="T36" fmla="*/ 14 w 42"/>
                <a:gd name="T37" fmla="*/ 18 h 64"/>
                <a:gd name="T38" fmla="*/ 18 w 42"/>
                <a:gd name="T39" fmla="*/ 18 h 64"/>
                <a:gd name="T40" fmla="*/ 20 w 42"/>
                <a:gd name="T41" fmla="*/ 18 h 64"/>
                <a:gd name="T42" fmla="*/ 22 w 42"/>
                <a:gd name="T43" fmla="*/ 18 h 64"/>
                <a:gd name="T44" fmla="*/ 24 w 42"/>
                <a:gd name="T45" fmla="*/ 16 h 64"/>
                <a:gd name="T46" fmla="*/ 24 w 42"/>
                <a:gd name="T47" fmla="*/ 10 h 64"/>
                <a:gd name="T48" fmla="*/ 26 w 42"/>
                <a:gd name="T49" fmla="*/ 4 h 64"/>
                <a:gd name="T50" fmla="*/ 28 w 42"/>
                <a:gd name="T51" fmla="*/ 2 h 64"/>
                <a:gd name="T52" fmla="*/ 28 w 42"/>
                <a:gd name="T53" fmla="*/ 0 h 64"/>
                <a:gd name="T54" fmla="*/ 30 w 42"/>
                <a:gd name="T55" fmla="*/ 0 h 64"/>
                <a:gd name="T56" fmla="*/ 32 w 42"/>
                <a:gd name="T57" fmla="*/ 0 h 64"/>
                <a:gd name="T58" fmla="*/ 34 w 42"/>
                <a:gd name="T59" fmla="*/ 2 h 64"/>
                <a:gd name="T60" fmla="*/ 36 w 42"/>
                <a:gd name="T61" fmla="*/ 4 h 64"/>
                <a:gd name="T62" fmla="*/ 38 w 42"/>
                <a:gd name="T63" fmla="*/ 10 h 64"/>
                <a:gd name="T64" fmla="*/ 40 w 42"/>
                <a:gd name="T65" fmla="*/ 16 h 64"/>
                <a:gd name="T66" fmla="*/ 42 w 42"/>
                <a:gd name="T67" fmla="*/ 20 h 64"/>
                <a:gd name="T68" fmla="*/ 40 w 42"/>
                <a:gd name="T69" fmla="*/ 22 h 64"/>
                <a:gd name="T70" fmla="*/ 38 w 42"/>
                <a:gd name="T71" fmla="*/ 26 h 64"/>
                <a:gd name="T72" fmla="*/ 34 w 42"/>
                <a:gd name="T73" fmla="*/ 34 h 64"/>
                <a:gd name="T74" fmla="*/ 32 w 42"/>
                <a:gd name="T75" fmla="*/ 40 h 64"/>
                <a:gd name="T76" fmla="*/ 32 w 42"/>
                <a:gd name="T77" fmla="*/ 44 h 64"/>
                <a:gd name="T78" fmla="*/ 32 w 42"/>
                <a:gd name="T79" fmla="*/ 48 h 64"/>
                <a:gd name="T80" fmla="*/ 32 w 42"/>
                <a:gd name="T8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 h="64">
                  <a:moveTo>
                    <a:pt x="34" y="60"/>
                  </a:moveTo>
                  <a:lnTo>
                    <a:pt x="18" y="64"/>
                  </a:lnTo>
                  <a:lnTo>
                    <a:pt x="16" y="62"/>
                  </a:lnTo>
                  <a:lnTo>
                    <a:pt x="16" y="56"/>
                  </a:lnTo>
                  <a:lnTo>
                    <a:pt x="14" y="54"/>
                  </a:lnTo>
                  <a:lnTo>
                    <a:pt x="14" y="52"/>
                  </a:lnTo>
                  <a:lnTo>
                    <a:pt x="12" y="50"/>
                  </a:lnTo>
                  <a:lnTo>
                    <a:pt x="12" y="50"/>
                  </a:lnTo>
                  <a:lnTo>
                    <a:pt x="12" y="48"/>
                  </a:lnTo>
                  <a:lnTo>
                    <a:pt x="10" y="48"/>
                  </a:lnTo>
                  <a:lnTo>
                    <a:pt x="10" y="48"/>
                  </a:lnTo>
                  <a:lnTo>
                    <a:pt x="6" y="46"/>
                  </a:lnTo>
                  <a:lnTo>
                    <a:pt x="6" y="46"/>
                  </a:lnTo>
                  <a:lnTo>
                    <a:pt x="4" y="46"/>
                  </a:lnTo>
                  <a:lnTo>
                    <a:pt x="4" y="46"/>
                  </a:lnTo>
                  <a:lnTo>
                    <a:pt x="2" y="44"/>
                  </a:lnTo>
                  <a:lnTo>
                    <a:pt x="2" y="44"/>
                  </a:lnTo>
                  <a:lnTo>
                    <a:pt x="2" y="44"/>
                  </a:lnTo>
                  <a:lnTo>
                    <a:pt x="2" y="42"/>
                  </a:lnTo>
                  <a:lnTo>
                    <a:pt x="0" y="40"/>
                  </a:lnTo>
                  <a:lnTo>
                    <a:pt x="0" y="40"/>
                  </a:lnTo>
                  <a:lnTo>
                    <a:pt x="0" y="36"/>
                  </a:lnTo>
                  <a:lnTo>
                    <a:pt x="0" y="32"/>
                  </a:lnTo>
                  <a:lnTo>
                    <a:pt x="0" y="30"/>
                  </a:lnTo>
                  <a:lnTo>
                    <a:pt x="0" y="28"/>
                  </a:lnTo>
                  <a:lnTo>
                    <a:pt x="0" y="26"/>
                  </a:lnTo>
                  <a:lnTo>
                    <a:pt x="0" y="24"/>
                  </a:lnTo>
                  <a:lnTo>
                    <a:pt x="0" y="22"/>
                  </a:lnTo>
                  <a:lnTo>
                    <a:pt x="0" y="22"/>
                  </a:lnTo>
                  <a:lnTo>
                    <a:pt x="2" y="20"/>
                  </a:lnTo>
                  <a:lnTo>
                    <a:pt x="2" y="20"/>
                  </a:lnTo>
                  <a:lnTo>
                    <a:pt x="4" y="18"/>
                  </a:lnTo>
                  <a:lnTo>
                    <a:pt x="4" y="18"/>
                  </a:lnTo>
                  <a:lnTo>
                    <a:pt x="4" y="18"/>
                  </a:lnTo>
                  <a:lnTo>
                    <a:pt x="6" y="18"/>
                  </a:lnTo>
                  <a:lnTo>
                    <a:pt x="8" y="18"/>
                  </a:lnTo>
                  <a:lnTo>
                    <a:pt x="12" y="18"/>
                  </a:lnTo>
                  <a:lnTo>
                    <a:pt x="14" y="18"/>
                  </a:lnTo>
                  <a:lnTo>
                    <a:pt x="18" y="18"/>
                  </a:lnTo>
                  <a:lnTo>
                    <a:pt x="18" y="18"/>
                  </a:lnTo>
                  <a:lnTo>
                    <a:pt x="20" y="18"/>
                  </a:lnTo>
                  <a:lnTo>
                    <a:pt x="20" y="18"/>
                  </a:lnTo>
                  <a:lnTo>
                    <a:pt x="22" y="18"/>
                  </a:lnTo>
                  <a:lnTo>
                    <a:pt x="22" y="18"/>
                  </a:lnTo>
                  <a:lnTo>
                    <a:pt x="22" y="16"/>
                  </a:lnTo>
                  <a:lnTo>
                    <a:pt x="24" y="16"/>
                  </a:lnTo>
                  <a:lnTo>
                    <a:pt x="24" y="14"/>
                  </a:lnTo>
                  <a:lnTo>
                    <a:pt x="24" y="10"/>
                  </a:lnTo>
                  <a:lnTo>
                    <a:pt x="26" y="8"/>
                  </a:lnTo>
                  <a:lnTo>
                    <a:pt x="26" y="4"/>
                  </a:lnTo>
                  <a:lnTo>
                    <a:pt x="26" y="4"/>
                  </a:lnTo>
                  <a:lnTo>
                    <a:pt x="28" y="2"/>
                  </a:lnTo>
                  <a:lnTo>
                    <a:pt x="28" y="2"/>
                  </a:lnTo>
                  <a:lnTo>
                    <a:pt x="28" y="0"/>
                  </a:lnTo>
                  <a:lnTo>
                    <a:pt x="30" y="0"/>
                  </a:lnTo>
                  <a:lnTo>
                    <a:pt x="30" y="0"/>
                  </a:lnTo>
                  <a:lnTo>
                    <a:pt x="30" y="0"/>
                  </a:lnTo>
                  <a:lnTo>
                    <a:pt x="32" y="0"/>
                  </a:lnTo>
                  <a:lnTo>
                    <a:pt x="32" y="0"/>
                  </a:lnTo>
                  <a:lnTo>
                    <a:pt x="34" y="2"/>
                  </a:lnTo>
                  <a:lnTo>
                    <a:pt x="34" y="2"/>
                  </a:lnTo>
                  <a:lnTo>
                    <a:pt x="36" y="4"/>
                  </a:lnTo>
                  <a:lnTo>
                    <a:pt x="38" y="6"/>
                  </a:lnTo>
                  <a:lnTo>
                    <a:pt x="38" y="10"/>
                  </a:lnTo>
                  <a:lnTo>
                    <a:pt x="40" y="12"/>
                  </a:lnTo>
                  <a:lnTo>
                    <a:pt x="40" y="16"/>
                  </a:lnTo>
                  <a:lnTo>
                    <a:pt x="42" y="18"/>
                  </a:lnTo>
                  <a:lnTo>
                    <a:pt x="42" y="20"/>
                  </a:lnTo>
                  <a:lnTo>
                    <a:pt x="42" y="20"/>
                  </a:lnTo>
                  <a:lnTo>
                    <a:pt x="40" y="22"/>
                  </a:lnTo>
                  <a:lnTo>
                    <a:pt x="40" y="24"/>
                  </a:lnTo>
                  <a:lnTo>
                    <a:pt x="38" y="26"/>
                  </a:lnTo>
                  <a:lnTo>
                    <a:pt x="36" y="30"/>
                  </a:lnTo>
                  <a:lnTo>
                    <a:pt x="34" y="34"/>
                  </a:lnTo>
                  <a:lnTo>
                    <a:pt x="34" y="38"/>
                  </a:lnTo>
                  <a:lnTo>
                    <a:pt x="32" y="40"/>
                  </a:lnTo>
                  <a:lnTo>
                    <a:pt x="32" y="42"/>
                  </a:lnTo>
                  <a:lnTo>
                    <a:pt x="32" y="44"/>
                  </a:lnTo>
                  <a:lnTo>
                    <a:pt x="32" y="46"/>
                  </a:lnTo>
                  <a:lnTo>
                    <a:pt x="32" y="48"/>
                  </a:lnTo>
                  <a:lnTo>
                    <a:pt x="32" y="52"/>
                  </a:lnTo>
                  <a:lnTo>
                    <a:pt x="32" y="58"/>
                  </a:lnTo>
                  <a:lnTo>
                    <a:pt x="34" y="6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16" name="Freeform 247"/>
            <p:cNvSpPr>
              <a:spLocks/>
            </p:cNvSpPr>
            <p:nvPr/>
          </p:nvSpPr>
          <p:spPr bwMode="auto">
            <a:xfrm>
              <a:off x="5993152" y="2037636"/>
              <a:ext cx="86760" cy="132201"/>
            </a:xfrm>
            <a:custGeom>
              <a:avLst/>
              <a:gdLst>
                <a:gd name="T0" fmla="*/ 18 w 42"/>
                <a:gd name="T1" fmla="*/ 64 h 64"/>
                <a:gd name="T2" fmla="*/ 16 w 42"/>
                <a:gd name="T3" fmla="*/ 56 h 64"/>
                <a:gd name="T4" fmla="*/ 14 w 42"/>
                <a:gd name="T5" fmla="*/ 52 h 64"/>
                <a:gd name="T6" fmla="*/ 12 w 42"/>
                <a:gd name="T7" fmla="*/ 50 h 64"/>
                <a:gd name="T8" fmla="*/ 10 w 42"/>
                <a:gd name="T9" fmla="*/ 48 h 64"/>
                <a:gd name="T10" fmla="*/ 6 w 42"/>
                <a:gd name="T11" fmla="*/ 46 h 64"/>
                <a:gd name="T12" fmla="*/ 4 w 42"/>
                <a:gd name="T13" fmla="*/ 46 h 64"/>
                <a:gd name="T14" fmla="*/ 2 w 42"/>
                <a:gd name="T15" fmla="*/ 44 h 64"/>
                <a:gd name="T16" fmla="*/ 2 w 42"/>
                <a:gd name="T17" fmla="*/ 44 h 64"/>
                <a:gd name="T18" fmla="*/ 0 w 42"/>
                <a:gd name="T19" fmla="*/ 40 h 64"/>
                <a:gd name="T20" fmla="*/ 0 w 42"/>
                <a:gd name="T21" fmla="*/ 36 h 64"/>
                <a:gd name="T22" fmla="*/ 0 w 42"/>
                <a:gd name="T23" fmla="*/ 30 h 64"/>
                <a:gd name="T24" fmla="*/ 0 w 42"/>
                <a:gd name="T25" fmla="*/ 26 h 64"/>
                <a:gd name="T26" fmla="*/ 0 w 42"/>
                <a:gd name="T27" fmla="*/ 22 h 64"/>
                <a:gd name="T28" fmla="*/ 2 w 42"/>
                <a:gd name="T29" fmla="*/ 20 h 64"/>
                <a:gd name="T30" fmla="*/ 4 w 42"/>
                <a:gd name="T31" fmla="*/ 18 h 64"/>
                <a:gd name="T32" fmla="*/ 4 w 42"/>
                <a:gd name="T33" fmla="*/ 18 h 64"/>
                <a:gd name="T34" fmla="*/ 8 w 42"/>
                <a:gd name="T35" fmla="*/ 18 h 64"/>
                <a:gd name="T36" fmla="*/ 14 w 42"/>
                <a:gd name="T37" fmla="*/ 18 h 64"/>
                <a:gd name="T38" fmla="*/ 18 w 42"/>
                <a:gd name="T39" fmla="*/ 18 h 64"/>
                <a:gd name="T40" fmla="*/ 20 w 42"/>
                <a:gd name="T41" fmla="*/ 18 h 64"/>
                <a:gd name="T42" fmla="*/ 22 w 42"/>
                <a:gd name="T43" fmla="*/ 18 h 64"/>
                <a:gd name="T44" fmla="*/ 24 w 42"/>
                <a:gd name="T45" fmla="*/ 16 h 64"/>
                <a:gd name="T46" fmla="*/ 24 w 42"/>
                <a:gd name="T47" fmla="*/ 10 h 64"/>
                <a:gd name="T48" fmla="*/ 26 w 42"/>
                <a:gd name="T49" fmla="*/ 4 h 64"/>
                <a:gd name="T50" fmla="*/ 28 w 42"/>
                <a:gd name="T51" fmla="*/ 2 h 64"/>
                <a:gd name="T52" fmla="*/ 28 w 42"/>
                <a:gd name="T53" fmla="*/ 0 h 64"/>
                <a:gd name="T54" fmla="*/ 30 w 42"/>
                <a:gd name="T55" fmla="*/ 0 h 64"/>
                <a:gd name="T56" fmla="*/ 32 w 42"/>
                <a:gd name="T57" fmla="*/ 0 h 64"/>
                <a:gd name="T58" fmla="*/ 34 w 42"/>
                <a:gd name="T59" fmla="*/ 2 h 64"/>
                <a:gd name="T60" fmla="*/ 36 w 42"/>
                <a:gd name="T61" fmla="*/ 4 h 64"/>
                <a:gd name="T62" fmla="*/ 38 w 42"/>
                <a:gd name="T63" fmla="*/ 10 h 64"/>
                <a:gd name="T64" fmla="*/ 40 w 42"/>
                <a:gd name="T65" fmla="*/ 16 h 64"/>
                <a:gd name="T66" fmla="*/ 42 w 42"/>
                <a:gd name="T67" fmla="*/ 20 h 64"/>
                <a:gd name="T68" fmla="*/ 40 w 42"/>
                <a:gd name="T69" fmla="*/ 22 h 64"/>
                <a:gd name="T70" fmla="*/ 38 w 42"/>
                <a:gd name="T71" fmla="*/ 26 h 64"/>
                <a:gd name="T72" fmla="*/ 34 w 42"/>
                <a:gd name="T73" fmla="*/ 34 h 64"/>
                <a:gd name="T74" fmla="*/ 32 w 42"/>
                <a:gd name="T75" fmla="*/ 40 h 64"/>
                <a:gd name="T76" fmla="*/ 32 w 42"/>
                <a:gd name="T77" fmla="*/ 44 h 64"/>
                <a:gd name="T78" fmla="*/ 32 w 42"/>
                <a:gd name="T79" fmla="*/ 48 h 64"/>
                <a:gd name="T80" fmla="*/ 32 w 42"/>
                <a:gd name="T8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 h="64">
                  <a:moveTo>
                    <a:pt x="34" y="60"/>
                  </a:moveTo>
                  <a:lnTo>
                    <a:pt x="18" y="64"/>
                  </a:lnTo>
                  <a:lnTo>
                    <a:pt x="16" y="62"/>
                  </a:lnTo>
                  <a:lnTo>
                    <a:pt x="16" y="56"/>
                  </a:lnTo>
                  <a:lnTo>
                    <a:pt x="14" y="54"/>
                  </a:lnTo>
                  <a:lnTo>
                    <a:pt x="14" y="52"/>
                  </a:lnTo>
                  <a:lnTo>
                    <a:pt x="12" y="50"/>
                  </a:lnTo>
                  <a:lnTo>
                    <a:pt x="12" y="50"/>
                  </a:lnTo>
                  <a:lnTo>
                    <a:pt x="12" y="48"/>
                  </a:lnTo>
                  <a:lnTo>
                    <a:pt x="10" y="48"/>
                  </a:lnTo>
                  <a:lnTo>
                    <a:pt x="10" y="48"/>
                  </a:lnTo>
                  <a:lnTo>
                    <a:pt x="6" y="46"/>
                  </a:lnTo>
                  <a:lnTo>
                    <a:pt x="6" y="46"/>
                  </a:lnTo>
                  <a:lnTo>
                    <a:pt x="4" y="46"/>
                  </a:lnTo>
                  <a:lnTo>
                    <a:pt x="4" y="46"/>
                  </a:lnTo>
                  <a:lnTo>
                    <a:pt x="2" y="44"/>
                  </a:lnTo>
                  <a:lnTo>
                    <a:pt x="2" y="44"/>
                  </a:lnTo>
                  <a:lnTo>
                    <a:pt x="2" y="44"/>
                  </a:lnTo>
                  <a:lnTo>
                    <a:pt x="2" y="42"/>
                  </a:lnTo>
                  <a:lnTo>
                    <a:pt x="0" y="40"/>
                  </a:lnTo>
                  <a:lnTo>
                    <a:pt x="0" y="40"/>
                  </a:lnTo>
                  <a:lnTo>
                    <a:pt x="0" y="36"/>
                  </a:lnTo>
                  <a:lnTo>
                    <a:pt x="0" y="32"/>
                  </a:lnTo>
                  <a:lnTo>
                    <a:pt x="0" y="30"/>
                  </a:lnTo>
                  <a:lnTo>
                    <a:pt x="0" y="28"/>
                  </a:lnTo>
                  <a:lnTo>
                    <a:pt x="0" y="26"/>
                  </a:lnTo>
                  <a:lnTo>
                    <a:pt x="0" y="24"/>
                  </a:lnTo>
                  <a:lnTo>
                    <a:pt x="0" y="22"/>
                  </a:lnTo>
                  <a:lnTo>
                    <a:pt x="0" y="22"/>
                  </a:lnTo>
                  <a:lnTo>
                    <a:pt x="2" y="20"/>
                  </a:lnTo>
                  <a:lnTo>
                    <a:pt x="2" y="20"/>
                  </a:lnTo>
                  <a:lnTo>
                    <a:pt x="4" y="18"/>
                  </a:lnTo>
                  <a:lnTo>
                    <a:pt x="4" y="18"/>
                  </a:lnTo>
                  <a:lnTo>
                    <a:pt x="4" y="18"/>
                  </a:lnTo>
                  <a:lnTo>
                    <a:pt x="6" y="18"/>
                  </a:lnTo>
                  <a:lnTo>
                    <a:pt x="8" y="18"/>
                  </a:lnTo>
                  <a:lnTo>
                    <a:pt x="12" y="18"/>
                  </a:lnTo>
                  <a:lnTo>
                    <a:pt x="14" y="18"/>
                  </a:lnTo>
                  <a:lnTo>
                    <a:pt x="18" y="18"/>
                  </a:lnTo>
                  <a:lnTo>
                    <a:pt x="18" y="18"/>
                  </a:lnTo>
                  <a:lnTo>
                    <a:pt x="20" y="18"/>
                  </a:lnTo>
                  <a:lnTo>
                    <a:pt x="20" y="18"/>
                  </a:lnTo>
                  <a:lnTo>
                    <a:pt x="22" y="18"/>
                  </a:lnTo>
                  <a:lnTo>
                    <a:pt x="22" y="18"/>
                  </a:lnTo>
                  <a:lnTo>
                    <a:pt x="22" y="16"/>
                  </a:lnTo>
                  <a:lnTo>
                    <a:pt x="24" y="16"/>
                  </a:lnTo>
                  <a:lnTo>
                    <a:pt x="24" y="14"/>
                  </a:lnTo>
                  <a:lnTo>
                    <a:pt x="24" y="10"/>
                  </a:lnTo>
                  <a:lnTo>
                    <a:pt x="26" y="8"/>
                  </a:lnTo>
                  <a:lnTo>
                    <a:pt x="26" y="4"/>
                  </a:lnTo>
                  <a:lnTo>
                    <a:pt x="26" y="4"/>
                  </a:lnTo>
                  <a:lnTo>
                    <a:pt x="28" y="2"/>
                  </a:lnTo>
                  <a:lnTo>
                    <a:pt x="28" y="2"/>
                  </a:lnTo>
                  <a:lnTo>
                    <a:pt x="28" y="0"/>
                  </a:lnTo>
                  <a:lnTo>
                    <a:pt x="30" y="0"/>
                  </a:lnTo>
                  <a:lnTo>
                    <a:pt x="30" y="0"/>
                  </a:lnTo>
                  <a:lnTo>
                    <a:pt x="30" y="0"/>
                  </a:lnTo>
                  <a:lnTo>
                    <a:pt x="32" y="0"/>
                  </a:lnTo>
                  <a:lnTo>
                    <a:pt x="32" y="0"/>
                  </a:lnTo>
                  <a:lnTo>
                    <a:pt x="34" y="2"/>
                  </a:lnTo>
                  <a:lnTo>
                    <a:pt x="34" y="2"/>
                  </a:lnTo>
                  <a:lnTo>
                    <a:pt x="36" y="4"/>
                  </a:lnTo>
                  <a:lnTo>
                    <a:pt x="38" y="6"/>
                  </a:lnTo>
                  <a:lnTo>
                    <a:pt x="38" y="10"/>
                  </a:lnTo>
                  <a:lnTo>
                    <a:pt x="40" y="12"/>
                  </a:lnTo>
                  <a:lnTo>
                    <a:pt x="40" y="16"/>
                  </a:lnTo>
                  <a:lnTo>
                    <a:pt x="42" y="18"/>
                  </a:lnTo>
                  <a:lnTo>
                    <a:pt x="42" y="20"/>
                  </a:lnTo>
                  <a:lnTo>
                    <a:pt x="42" y="20"/>
                  </a:lnTo>
                  <a:lnTo>
                    <a:pt x="40" y="22"/>
                  </a:lnTo>
                  <a:lnTo>
                    <a:pt x="40" y="24"/>
                  </a:lnTo>
                  <a:lnTo>
                    <a:pt x="38" y="26"/>
                  </a:lnTo>
                  <a:lnTo>
                    <a:pt x="36" y="30"/>
                  </a:lnTo>
                  <a:lnTo>
                    <a:pt x="34" y="34"/>
                  </a:lnTo>
                  <a:lnTo>
                    <a:pt x="34" y="38"/>
                  </a:lnTo>
                  <a:lnTo>
                    <a:pt x="32" y="40"/>
                  </a:lnTo>
                  <a:lnTo>
                    <a:pt x="32" y="42"/>
                  </a:lnTo>
                  <a:lnTo>
                    <a:pt x="32" y="44"/>
                  </a:lnTo>
                  <a:lnTo>
                    <a:pt x="32" y="46"/>
                  </a:lnTo>
                  <a:lnTo>
                    <a:pt x="32" y="48"/>
                  </a:lnTo>
                  <a:lnTo>
                    <a:pt x="32" y="52"/>
                  </a:lnTo>
                  <a:lnTo>
                    <a:pt x="32" y="58"/>
                  </a:lnTo>
                  <a:lnTo>
                    <a:pt x="34" y="6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17" name="Freeform 248"/>
            <p:cNvSpPr>
              <a:spLocks/>
            </p:cNvSpPr>
            <p:nvPr/>
          </p:nvSpPr>
          <p:spPr bwMode="auto">
            <a:xfrm>
              <a:off x="6026203" y="2016979"/>
              <a:ext cx="41314" cy="16526"/>
            </a:xfrm>
            <a:custGeom>
              <a:avLst/>
              <a:gdLst>
                <a:gd name="T0" fmla="*/ 2 w 20"/>
                <a:gd name="T1" fmla="*/ 8 h 8"/>
                <a:gd name="T2" fmla="*/ 2 w 20"/>
                <a:gd name="T3" fmla="*/ 8 h 8"/>
                <a:gd name="T4" fmla="*/ 2 w 20"/>
                <a:gd name="T5" fmla="*/ 8 h 8"/>
                <a:gd name="T6" fmla="*/ 2 w 20"/>
                <a:gd name="T7" fmla="*/ 6 h 8"/>
                <a:gd name="T8" fmla="*/ 0 w 20"/>
                <a:gd name="T9" fmla="*/ 6 h 8"/>
                <a:gd name="T10" fmla="*/ 2 w 20"/>
                <a:gd name="T11" fmla="*/ 4 h 8"/>
                <a:gd name="T12" fmla="*/ 2 w 20"/>
                <a:gd name="T13" fmla="*/ 4 h 8"/>
                <a:gd name="T14" fmla="*/ 2 w 20"/>
                <a:gd name="T15" fmla="*/ 2 h 8"/>
                <a:gd name="T16" fmla="*/ 2 w 20"/>
                <a:gd name="T17" fmla="*/ 2 h 8"/>
                <a:gd name="T18" fmla="*/ 4 w 20"/>
                <a:gd name="T19" fmla="*/ 0 h 8"/>
                <a:gd name="T20" fmla="*/ 4 w 20"/>
                <a:gd name="T21" fmla="*/ 0 h 8"/>
                <a:gd name="T22" fmla="*/ 4 w 20"/>
                <a:gd name="T23" fmla="*/ 0 h 8"/>
                <a:gd name="T24" fmla="*/ 6 w 20"/>
                <a:gd name="T25" fmla="*/ 0 h 8"/>
                <a:gd name="T26" fmla="*/ 8 w 20"/>
                <a:gd name="T27" fmla="*/ 0 h 8"/>
                <a:gd name="T28" fmla="*/ 8 w 20"/>
                <a:gd name="T29" fmla="*/ 0 h 8"/>
                <a:gd name="T30" fmla="*/ 12 w 20"/>
                <a:gd name="T31" fmla="*/ 0 h 8"/>
                <a:gd name="T32" fmla="*/ 14 w 20"/>
                <a:gd name="T33" fmla="*/ 0 h 8"/>
                <a:gd name="T34" fmla="*/ 14 w 20"/>
                <a:gd name="T35" fmla="*/ 0 h 8"/>
                <a:gd name="T36" fmla="*/ 18 w 20"/>
                <a:gd name="T37" fmla="*/ 0 h 8"/>
                <a:gd name="T38" fmla="*/ 18 w 20"/>
                <a:gd name="T39" fmla="*/ 0 h 8"/>
                <a:gd name="T40" fmla="*/ 20 w 20"/>
                <a:gd name="T41" fmla="*/ 0 h 8"/>
                <a:gd name="T42" fmla="*/ 20 w 20"/>
                <a:gd name="T43" fmla="*/ 0 h 8"/>
                <a:gd name="T44" fmla="*/ 20 w 20"/>
                <a:gd name="T45" fmla="*/ 0 h 8"/>
                <a:gd name="T46" fmla="*/ 20 w 20"/>
                <a:gd name="T47" fmla="*/ 0 h 8"/>
                <a:gd name="T48" fmla="*/ 20 w 20"/>
                <a:gd name="T49" fmla="*/ 0 h 8"/>
                <a:gd name="T50" fmla="*/ 20 w 20"/>
                <a:gd name="T51" fmla="*/ 2 h 8"/>
                <a:gd name="T52" fmla="*/ 18 w 20"/>
                <a:gd name="T53" fmla="*/ 2 h 8"/>
                <a:gd name="T54" fmla="*/ 18 w 20"/>
                <a:gd name="T55" fmla="*/ 4 h 8"/>
                <a:gd name="T56" fmla="*/ 16 w 20"/>
                <a:gd name="T57" fmla="*/ 4 h 8"/>
                <a:gd name="T58" fmla="*/ 16 w 20"/>
                <a:gd name="T59" fmla="*/ 6 h 8"/>
                <a:gd name="T60" fmla="*/ 14 w 20"/>
                <a:gd name="T61" fmla="*/ 6 h 8"/>
                <a:gd name="T62" fmla="*/ 12 w 20"/>
                <a:gd name="T63" fmla="*/ 6 h 8"/>
                <a:gd name="T64" fmla="*/ 10 w 20"/>
                <a:gd name="T65" fmla="*/ 8 h 8"/>
                <a:gd name="T66" fmla="*/ 10 w 20"/>
                <a:gd name="T67" fmla="*/ 8 h 8"/>
                <a:gd name="T68" fmla="*/ 8 w 20"/>
                <a:gd name="T69" fmla="*/ 8 h 8"/>
                <a:gd name="T70" fmla="*/ 6 w 20"/>
                <a:gd name="T71" fmla="*/ 8 h 8"/>
                <a:gd name="T72" fmla="*/ 4 w 20"/>
                <a:gd name="T73" fmla="*/ 8 h 8"/>
                <a:gd name="T74" fmla="*/ 4 w 20"/>
                <a:gd name="T75" fmla="*/ 8 h 8"/>
                <a:gd name="T76" fmla="*/ 2 w 20"/>
                <a:gd name="T77" fmla="*/ 8 h 8"/>
                <a:gd name="T78" fmla="*/ 2 w 20"/>
                <a:gd name="T7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 h="8">
                  <a:moveTo>
                    <a:pt x="2" y="8"/>
                  </a:moveTo>
                  <a:lnTo>
                    <a:pt x="2" y="8"/>
                  </a:lnTo>
                  <a:lnTo>
                    <a:pt x="2" y="8"/>
                  </a:lnTo>
                  <a:lnTo>
                    <a:pt x="2" y="6"/>
                  </a:lnTo>
                  <a:lnTo>
                    <a:pt x="0" y="6"/>
                  </a:lnTo>
                  <a:lnTo>
                    <a:pt x="2" y="4"/>
                  </a:lnTo>
                  <a:lnTo>
                    <a:pt x="2" y="4"/>
                  </a:lnTo>
                  <a:lnTo>
                    <a:pt x="2" y="2"/>
                  </a:lnTo>
                  <a:lnTo>
                    <a:pt x="2" y="2"/>
                  </a:lnTo>
                  <a:lnTo>
                    <a:pt x="4" y="0"/>
                  </a:lnTo>
                  <a:lnTo>
                    <a:pt x="4" y="0"/>
                  </a:lnTo>
                  <a:lnTo>
                    <a:pt x="4" y="0"/>
                  </a:lnTo>
                  <a:lnTo>
                    <a:pt x="6" y="0"/>
                  </a:lnTo>
                  <a:lnTo>
                    <a:pt x="8" y="0"/>
                  </a:lnTo>
                  <a:lnTo>
                    <a:pt x="8" y="0"/>
                  </a:lnTo>
                  <a:lnTo>
                    <a:pt x="12" y="0"/>
                  </a:lnTo>
                  <a:lnTo>
                    <a:pt x="14" y="0"/>
                  </a:lnTo>
                  <a:lnTo>
                    <a:pt x="14" y="0"/>
                  </a:lnTo>
                  <a:lnTo>
                    <a:pt x="18" y="0"/>
                  </a:lnTo>
                  <a:lnTo>
                    <a:pt x="18" y="0"/>
                  </a:lnTo>
                  <a:lnTo>
                    <a:pt x="20" y="0"/>
                  </a:lnTo>
                  <a:lnTo>
                    <a:pt x="20" y="0"/>
                  </a:lnTo>
                  <a:lnTo>
                    <a:pt x="20" y="0"/>
                  </a:lnTo>
                  <a:lnTo>
                    <a:pt x="20" y="0"/>
                  </a:lnTo>
                  <a:lnTo>
                    <a:pt x="20" y="0"/>
                  </a:lnTo>
                  <a:lnTo>
                    <a:pt x="20" y="2"/>
                  </a:lnTo>
                  <a:lnTo>
                    <a:pt x="18" y="2"/>
                  </a:lnTo>
                  <a:lnTo>
                    <a:pt x="18" y="4"/>
                  </a:lnTo>
                  <a:lnTo>
                    <a:pt x="16" y="4"/>
                  </a:lnTo>
                  <a:lnTo>
                    <a:pt x="16" y="6"/>
                  </a:lnTo>
                  <a:lnTo>
                    <a:pt x="14" y="6"/>
                  </a:lnTo>
                  <a:lnTo>
                    <a:pt x="12" y="6"/>
                  </a:lnTo>
                  <a:lnTo>
                    <a:pt x="10" y="8"/>
                  </a:lnTo>
                  <a:lnTo>
                    <a:pt x="10" y="8"/>
                  </a:lnTo>
                  <a:lnTo>
                    <a:pt x="8" y="8"/>
                  </a:lnTo>
                  <a:lnTo>
                    <a:pt x="6" y="8"/>
                  </a:lnTo>
                  <a:lnTo>
                    <a:pt x="4" y="8"/>
                  </a:lnTo>
                  <a:lnTo>
                    <a:pt x="4" y="8"/>
                  </a:lnTo>
                  <a:lnTo>
                    <a:pt x="2" y="8"/>
                  </a:lnTo>
                  <a:lnTo>
                    <a:pt x="2" y="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18" name="Freeform 249"/>
            <p:cNvSpPr>
              <a:spLocks/>
            </p:cNvSpPr>
            <p:nvPr/>
          </p:nvSpPr>
          <p:spPr bwMode="auto">
            <a:xfrm>
              <a:off x="6026203" y="2016979"/>
              <a:ext cx="41314" cy="16526"/>
            </a:xfrm>
            <a:custGeom>
              <a:avLst/>
              <a:gdLst>
                <a:gd name="T0" fmla="*/ 2 w 20"/>
                <a:gd name="T1" fmla="*/ 8 h 8"/>
                <a:gd name="T2" fmla="*/ 2 w 20"/>
                <a:gd name="T3" fmla="*/ 8 h 8"/>
                <a:gd name="T4" fmla="*/ 2 w 20"/>
                <a:gd name="T5" fmla="*/ 8 h 8"/>
                <a:gd name="T6" fmla="*/ 2 w 20"/>
                <a:gd name="T7" fmla="*/ 6 h 8"/>
                <a:gd name="T8" fmla="*/ 0 w 20"/>
                <a:gd name="T9" fmla="*/ 6 h 8"/>
                <a:gd name="T10" fmla="*/ 2 w 20"/>
                <a:gd name="T11" fmla="*/ 4 h 8"/>
                <a:gd name="T12" fmla="*/ 2 w 20"/>
                <a:gd name="T13" fmla="*/ 4 h 8"/>
                <a:gd name="T14" fmla="*/ 2 w 20"/>
                <a:gd name="T15" fmla="*/ 2 h 8"/>
                <a:gd name="T16" fmla="*/ 2 w 20"/>
                <a:gd name="T17" fmla="*/ 2 h 8"/>
                <a:gd name="T18" fmla="*/ 4 w 20"/>
                <a:gd name="T19" fmla="*/ 0 h 8"/>
                <a:gd name="T20" fmla="*/ 4 w 20"/>
                <a:gd name="T21" fmla="*/ 0 h 8"/>
                <a:gd name="T22" fmla="*/ 4 w 20"/>
                <a:gd name="T23" fmla="*/ 0 h 8"/>
                <a:gd name="T24" fmla="*/ 6 w 20"/>
                <a:gd name="T25" fmla="*/ 0 h 8"/>
                <a:gd name="T26" fmla="*/ 8 w 20"/>
                <a:gd name="T27" fmla="*/ 0 h 8"/>
                <a:gd name="T28" fmla="*/ 8 w 20"/>
                <a:gd name="T29" fmla="*/ 0 h 8"/>
                <a:gd name="T30" fmla="*/ 12 w 20"/>
                <a:gd name="T31" fmla="*/ 0 h 8"/>
                <a:gd name="T32" fmla="*/ 14 w 20"/>
                <a:gd name="T33" fmla="*/ 0 h 8"/>
                <a:gd name="T34" fmla="*/ 14 w 20"/>
                <a:gd name="T35" fmla="*/ 0 h 8"/>
                <a:gd name="T36" fmla="*/ 18 w 20"/>
                <a:gd name="T37" fmla="*/ 0 h 8"/>
                <a:gd name="T38" fmla="*/ 18 w 20"/>
                <a:gd name="T39" fmla="*/ 0 h 8"/>
                <a:gd name="T40" fmla="*/ 20 w 20"/>
                <a:gd name="T41" fmla="*/ 0 h 8"/>
                <a:gd name="T42" fmla="*/ 20 w 20"/>
                <a:gd name="T43" fmla="*/ 0 h 8"/>
                <a:gd name="T44" fmla="*/ 20 w 20"/>
                <a:gd name="T45" fmla="*/ 0 h 8"/>
                <a:gd name="T46" fmla="*/ 20 w 20"/>
                <a:gd name="T47" fmla="*/ 0 h 8"/>
                <a:gd name="T48" fmla="*/ 20 w 20"/>
                <a:gd name="T49" fmla="*/ 0 h 8"/>
                <a:gd name="T50" fmla="*/ 20 w 20"/>
                <a:gd name="T51" fmla="*/ 2 h 8"/>
                <a:gd name="T52" fmla="*/ 18 w 20"/>
                <a:gd name="T53" fmla="*/ 2 h 8"/>
                <a:gd name="T54" fmla="*/ 18 w 20"/>
                <a:gd name="T55" fmla="*/ 4 h 8"/>
                <a:gd name="T56" fmla="*/ 16 w 20"/>
                <a:gd name="T57" fmla="*/ 4 h 8"/>
                <a:gd name="T58" fmla="*/ 16 w 20"/>
                <a:gd name="T59" fmla="*/ 6 h 8"/>
                <a:gd name="T60" fmla="*/ 14 w 20"/>
                <a:gd name="T61" fmla="*/ 6 h 8"/>
                <a:gd name="T62" fmla="*/ 12 w 20"/>
                <a:gd name="T63" fmla="*/ 6 h 8"/>
                <a:gd name="T64" fmla="*/ 10 w 20"/>
                <a:gd name="T65" fmla="*/ 8 h 8"/>
                <a:gd name="T66" fmla="*/ 10 w 20"/>
                <a:gd name="T67" fmla="*/ 8 h 8"/>
                <a:gd name="T68" fmla="*/ 8 w 20"/>
                <a:gd name="T69" fmla="*/ 8 h 8"/>
                <a:gd name="T70" fmla="*/ 6 w 20"/>
                <a:gd name="T71" fmla="*/ 8 h 8"/>
                <a:gd name="T72" fmla="*/ 4 w 20"/>
                <a:gd name="T73" fmla="*/ 8 h 8"/>
                <a:gd name="T74" fmla="*/ 4 w 20"/>
                <a:gd name="T75" fmla="*/ 8 h 8"/>
                <a:gd name="T76" fmla="*/ 2 w 20"/>
                <a:gd name="T77" fmla="*/ 8 h 8"/>
                <a:gd name="T78" fmla="*/ 2 w 20"/>
                <a:gd name="T7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 h="8">
                  <a:moveTo>
                    <a:pt x="2" y="8"/>
                  </a:moveTo>
                  <a:lnTo>
                    <a:pt x="2" y="8"/>
                  </a:lnTo>
                  <a:lnTo>
                    <a:pt x="2" y="8"/>
                  </a:lnTo>
                  <a:lnTo>
                    <a:pt x="2" y="6"/>
                  </a:lnTo>
                  <a:lnTo>
                    <a:pt x="0" y="6"/>
                  </a:lnTo>
                  <a:lnTo>
                    <a:pt x="2" y="4"/>
                  </a:lnTo>
                  <a:lnTo>
                    <a:pt x="2" y="4"/>
                  </a:lnTo>
                  <a:lnTo>
                    <a:pt x="2" y="2"/>
                  </a:lnTo>
                  <a:lnTo>
                    <a:pt x="2" y="2"/>
                  </a:lnTo>
                  <a:lnTo>
                    <a:pt x="4" y="0"/>
                  </a:lnTo>
                  <a:lnTo>
                    <a:pt x="4" y="0"/>
                  </a:lnTo>
                  <a:lnTo>
                    <a:pt x="4" y="0"/>
                  </a:lnTo>
                  <a:lnTo>
                    <a:pt x="6" y="0"/>
                  </a:lnTo>
                  <a:lnTo>
                    <a:pt x="8" y="0"/>
                  </a:lnTo>
                  <a:lnTo>
                    <a:pt x="8" y="0"/>
                  </a:lnTo>
                  <a:lnTo>
                    <a:pt x="12" y="0"/>
                  </a:lnTo>
                  <a:lnTo>
                    <a:pt x="14" y="0"/>
                  </a:lnTo>
                  <a:lnTo>
                    <a:pt x="14" y="0"/>
                  </a:lnTo>
                  <a:lnTo>
                    <a:pt x="18" y="0"/>
                  </a:lnTo>
                  <a:lnTo>
                    <a:pt x="18" y="0"/>
                  </a:lnTo>
                  <a:lnTo>
                    <a:pt x="20" y="0"/>
                  </a:lnTo>
                  <a:lnTo>
                    <a:pt x="20" y="0"/>
                  </a:lnTo>
                  <a:lnTo>
                    <a:pt x="20" y="0"/>
                  </a:lnTo>
                  <a:lnTo>
                    <a:pt x="20" y="0"/>
                  </a:lnTo>
                  <a:lnTo>
                    <a:pt x="20" y="0"/>
                  </a:lnTo>
                  <a:lnTo>
                    <a:pt x="20" y="2"/>
                  </a:lnTo>
                  <a:lnTo>
                    <a:pt x="18" y="2"/>
                  </a:lnTo>
                  <a:lnTo>
                    <a:pt x="18" y="4"/>
                  </a:lnTo>
                  <a:lnTo>
                    <a:pt x="16" y="4"/>
                  </a:lnTo>
                  <a:lnTo>
                    <a:pt x="16" y="6"/>
                  </a:lnTo>
                  <a:lnTo>
                    <a:pt x="14" y="6"/>
                  </a:lnTo>
                  <a:lnTo>
                    <a:pt x="12" y="6"/>
                  </a:lnTo>
                  <a:lnTo>
                    <a:pt x="10" y="8"/>
                  </a:lnTo>
                  <a:lnTo>
                    <a:pt x="10" y="8"/>
                  </a:lnTo>
                  <a:lnTo>
                    <a:pt x="8" y="8"/>
                  </a:lnTo>
                  <a:lnTo>
                    <a:pt x="6" y="8"/>
                  </a:lnTo>
                  <a:lnTo>
                    <a:pt x="4" y="8"/>
                  </a:lnTo>
                  <a:lnTo>
                    <a:pt x="4" y="8"/>
                  </a:lnTo>
                  <a:lnTo>
                    <a:pt x="2" y="8"/>
                  </a:lnTo>
                  <a:lnTo>
                    <a:pt x="2" y="8"/>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19" name="Freeform 250"/>
            <p:cNvSpPr>
              <a:spLocks/>
            </p:cNvSpPr>
            <p:nvPr/>
          </p:nvSpPr>
          <p:spPr bwMode="auto">
            <a:xfrm>
              <a:off x="5893997" y="2219412"/>
              <a:ext cx="90891" cy="111545"/>
            </a:xfrm>
            <a:custGeom>
              <a:avLst/>
              <a:gdLst>
                <a:gd name="T0" fmla="*/ 0 w 44"/>
                <a:gd name="T1" fmla="*/ 42 h 54"/>
                <a:gd name="T2" fmla="*/ 6 w 44"/>
                <a:gd name="T3" fmla="*/ 40 h 54"/>
                <a:gd name="T4" fmla="*/ 8 w 44"/>
                <a:gd name="T5" fmla="*/ 40 h 54"/>
                <a:gd name="T6" fmla="*/ 14 w 44"/>
                <a:gd name="T7" fmla="*/ 40 h 54"/>
                <a:gd name="T8" fmla="*/ 16 w 44"/>
                <a:gd name="T9" fmla="*/ 40 h 54"/>
                <a:gd name="T10" fmla="*/ 18 w 44"/>
                <a:gd name="T11" fmla="*/ 40 h 54"/>
                <a:gd name="T12" fmla="*/ 20 w 44"/>
                <a:gd name="T13" fmla="*/ 42 h 54"/>
                <a:gd name="T14" fmla="*/ 20 w 44"/>
                <a:gd name="T15" fmla="*/ 46 h 54"/>
                <a:gd name="T16" fmla="*/ 20 w 44"/>
                <a:gd name="T17" fmla="*/ 52 h 54"/>
                <a:gd name="T18" fmla="*/ 22 w 44"/>
                <a:gd name="T19" fmla="*/ 52 h 54"/>
                <a:gd name="T20" fmla="*/ 22 w 44"/>
                <a:gd name="T21" fmla="*/ 44 h 54"/>
                <a:gd name="T22" fmla="*/ 22 w 44"/>
                <a:gd name="T23" fmla="*/ 38 h 54"/>
                <a:gd name="T24" fmla="*/ 22 w 44"/>
                <a:gd name="T25" fmla="*/ 36 h 54"/>
                <a:gd name="T26" fmla="*/ 24 w 44"/>
                <a:gd name="T27" fmla="*/ 36 h 54"/>
                <a:gd name="T28" fmla="*/ 26 w 44"/>
                <a:gd name="T29" fmla="*/ 34 h 54"/>
                <a:gd name="T30" fmla="*/ 32 w 44"/>
                <a:gd name="T31" fmla="*/ 32 h 54"/>
                <a:gd name="T32" fmla="*/ 34 w 44"/>
                <a:gd name="T33" fmla="*/ 30 h 54"/>
                <a:gd name="T34" fmla="*/ 36 w 44"/>
                <a:gd name="T35" fmla="*/ 26 h 54"/>
                <a:gd name="T36" fmla="*/ 40 w 44"/>
                <a:gd name="T37" fmla="*/ 22 h 54"/>
                <a:gd name="T38" fmla="*/ 42 w 44"/>
                <a:gd name="T39" fmla="*/ 18 h 54"/>
                <a:gd name="T40" fmla="*/ 44 w 44"/>
                <a:gd name="T41" fmla="*/ 14 h 54"/>
                <a:gd name="T42" fmla="*/ 44 w 44"/>
                <a:gd name="T43" fmla="*/ 10 h 54"/>
                <a:gd name="T44" fmla="*/ 44 w 44"/>
                <a:gd name="T45" fmla="*/ 2 h 54"/>
                <a:gd name="T46" fmla="*/ 40 w 44"/>
                <a:gd name="T47" fmla="*/ 0 h 54"/>
                <a:gd name="T48" fmla="*/ 32 w 44"/>
                <a:gd name="T49" fmla="*/ 2 h 54"/>
                <a:gd name="T50" fmla="*/ 26 w 44"/>
                <a:gd name="T51" fmla="*/ 4 h 54"/>
                <a:gd name="T52" fmla="*/ 24 w 44"/>
                <a:gd name="T53" fmla="*/ 4 h 54"/>
                <a:gd name="T54" fmla="*/ 22 w 44"/>
                <a:gd name="T55" fmla="*/ 6 h 54"/>
                <a:gd name="T56" fmla="*/ 20 w 44"/>
                <a:gd name="T57" fmla="*/ 8 h 54"/>
                <a:gd name="T58" fmla="*/ 18 w 44"/>
                <a:gd name="T59" fmla="*/ 12 h 54"/>
                <a:gd name="T60" fmla="*/ 18 w 44"/>
                <a:gd name="T61" fmla="*/ 14 h 54"/>
                <a:gd name="T62" fmla="*/ 18 w 44"/>
                <a:gd name="T63" fmla="*/ 16 h 54"/>
                <a:gd name="T64" fmla="*/ 18 w 44"/>
                <a:gd name="T65" fmla="*/ 18 h 54"/>
                <a:gd name="T66" fmla="*/ 16 w 44"/>
                <a:gd name="T67" fmla="*/ 18 h 54"/>
                <a:gd name="T68" fmla="*/ 16 w 44"/>
                <a:gd name="T69" fmla="*/ 16 h 54"/>
                <a:gd name="T70" fmla="*/ 14 w 44"/>
                <a:gd name="T71" fmla="*/ 14 h 54"/>
                <a:gd name="T72" fmla="*/ 10 w 44"/>
                <a:gd name="T73" fmla="*/ 12 h 54"/>
                <a:gd name="T74" fmla="*/ 10 w 44"/>
                <a:gd name="T75" fmla="*/ 12 h 54"/>
                <a:gd name="T76" fmla="*/ 8 w 44"/>
                <a:gd name="T77" fmla="*/ 12 h 54"/>
                <a:gd name="T78" fmla="*/ 8 w 44"/>
                <a:gd name="T79" fmla="*/ 14 h 54"/>
                <a:gd name="T80" fmla="*/ 6 w 44"/>
                <a:gd name="T81" fmla="*/ 14 h 54"/>
                <a:gd name="T82" fmla="*/ 4 w 44"/>
                <a:gd name="T83" fmla="*/ 20 h 54"/>
                <a:gd name="T84" fmla="*/ 2 w 44"/>
                <a:gd name="T85" fmla="*/ 24 h 54"/>
                <a:gd name="T86" fmla="*/ 2 w 44"/>
                <a:gd name="T87" fmla="*/ 28 h 54"/>
                <a:gd name="T88" fmla="*/ 2 w 44"/>
                <a:gd name="T89" fmla="*/ 28 h 54"/>
                <a:gd name="T90" fmla="*/ 4 w 44"/>
                <a:gd name="T91" fmla="*/ 30 h 54"/>
                <a:gd name="T92" fmla="*/ 6 w 44"/>
                <a:gd name="T93" fmla="*/ 30 h 54"/>
                <a:gd name="T94" fmla="*/ 6 w 44"/>
                <a:gd name="T95" fmla="*/ 32 h 54"/>
                <a:gd name="T96" fmla="*/ 6 w 44"/>
                <a:gd name="T97" fmla="*/ 34 h 54"/>
                <a:gd name="T98" fmla="*/ 4 w 44"/>
                <a:gd name="T99" fmla="*/ 38 h 54"/>
                <a:gd name="T100" fmla="*/ 0 w 44"/>
                <a:gd name="T101"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 h="54">
                  <a:moveTo>
                    <a:pt x="0" y="42"/>
                  </a:moveTo>
                  <a:lnTo>
                    <a:pt x="0" y="42"/>
                  </a:lnTo>
                  <a:lnTo>
                    <a:pt x="4" y="42"/>
                  </a:lnTo>
                  <a:lnTo>
                    <a:pt x="6" y="40"/>
                  </a:lnTo>
                  <a:lnTo>
                    <a:pt x="8" y="40"/>
                  </a:lnTo>
                  <a:lnTo>
                    <a:pt x="8" y="40"/>
                  </a:lnTo>
                  <a:lnTo>
                    <a:pt x="12" y="40"/>
                  </a:lnTo>
                  <a:lnTo>
                    <a:pt x="14" y="40"/>
                  </a:lnTo>
                  <a:lnTo>
                    <a:pt x="16" y="40"/>
                  </a:lnTo>
                  <a:lnTo>
                    <a:pt x="16" y="40"/>
                  </a:lnTo>
                  <a:lnTo>
                    <a:pt x="18" y="40"/>
                  </a:lnTo>
                  <a:lnTo>
                    <a:pt x="18" y="40"/>
                  </a:lnTo>
                  <a:lnTo>
                    <a:pt x="18" y="42"/>
                  </a:lnTo>
                  <a:lnTo>
                    <a:pt x="20" y="42"/>
                  </a:lnTo>
                  <a:lnTo>
                    <a:pt x="20" y="44"/>
                  </a:lnTo>
                  <a:lnTo>
                    <a:pt x="20" y="46"/>
                  </a:lnTo>
                  <a:lnTo>
                    <a:pt x="20" y="48"/>
                  </a:lnTo>
                  <a:lnTo>
                    <a:pt x="20" y="52"/>
                  </a:lnTo>
                  <a:lnTo>
                    <a:pt x="22" y="54"/>
                  </a:lnTo>
                  <a:lnTo>
                    <a:pt x="22" y="52"/>
                  </a:lnTo>
                  <a:lnTo>
                    <a:pt x="22" y="46"/>
                  </a:lnTo>
                  <a:lnTo>
                    <a:pt x="22" y="44"/>
                  </a:lnTo>
                  <a:lnTo>
                    <a:pt x="22" y="40"/>
                  </a:lnTo>
                  <a:lnTo>
                    <a:pt x="22" y="38"/>
                  </a:lnTo>
                  <a:lnTo>
                    <a:pt x="22" y="38"/>
                  </a:lnTo>
                  <a:lnTo>
                    <a:pt x="22" y="36"/>
                  </a:lnTo>
                  <a:lnTo>
                    <a:pt x="24" y="36"/>
                  </a:lnTo>
                  <a:lnTo>
                    <a:pt x="24" y="36"/>
                  </a:lnTo>
                  <a:lnTo>
                    <a:pt x="24" y="34"/>
                  </a:lnTo>
                  <a:lnTo>
                    <a:pt x="26" y="34"/>
                  </a:lnTo>
                  <a:lnTo>
                    <a:pt x="28" y="32"/>
                  </a:lnTo>
                  <a:lnTo>
                    <a:pt x="32" y="32"/>
                  </a:lnTo>
                  <a:lnTo>
                    <a:pt x="32" y="30"/>
                  </a:lnTo>
                  <a:lnTo>
                    <a:pt x="34" y="30"/>
                  </a:lnTo>
                  <a:lnTo>
                    <a:pt x="34" y="28"/>
                  </a:lnTo>
                  <a:lnTo>
                    <a:pt x="36" y="26"/>
                  </a:lnTo>
                  <a:lnTo>
                    <a:pt x="40" y="24"/>
                  </a:lnTo>
                  <a:lnTo>
                    <a:pt x="40" y="22"/>
                  </a:lnTo>
                  <a:lnTo>
                    <a:pt x="42" y="20"/>
                  </a:lnTo>
                  <a:lnTo>
                    <a:pt x="42" y="18"/>
                  </a:lnTo>
                  <a:lnTo>
                    <a:pt x="42" y="16"/>
                  </a:lnTo>
                  <a:lnTo>
                    <a:pt x="44" y="14"/>
                  </a:lnTo>
                  <a:lnTo>
                    <a:pt x="44" y="12"/>
                  </a:lnTo>
                  <a:lnTo>
                    <a:pt x="44" y="10"/>
                  </a:lnTo>
                  <a:lnTo>
                    <a:pt x="44" y="8"/>
                  </a:lnTo>
                  <a:lnTo>
                    <a:pt x="44" y="2"/>
                  </a:lnTo>
                  <a:lnTo>
                    <a:pt x="42" y="0"/>
                  </a:lnTo>
                  <a:lnTo>
                    <a:pt x="40" y="0"/>
                  </a:lnTo>
                  <a:lnTo>
                    <a:pt x="34" y="2"/>
                  </a:lnTo>
                  <a:lnTo>
                    <a:pt x="32" y="2"/>
                  </a:lnTo>
                  <a:lnTo>
                    <a:pt x="28" y="2"/>
                  </a:lnTo>
                  <a:lnTo>
                    <a:pt x="26" y="4"/>
                  </a:lnTo>
                  <a:lnTo>
                    <a:pt x="24" y="4"/>
                  </a:lnTo>
                  <a:lnTo>
                    <a:pt x="24" y="4"/>
                  </a:lnTo>
                  <a:lnTo>
                    <a:pt x="22" y="4"/>
                  </a:lnTo>
                  <a:lnTo>
                    <a:pt x="22" y="6"/>
                  </a:lnTo>
                  <a:lnTo>
                    <a:pt x="20" y="8"/>
                  </a:lnTo>
                  <a:lnTo>
                    <a:pt x="20" y="8"/>
                  </a:lnTo>
                  <a:lnTo>
                    <a:pt x="20" y="10"/>
                  </a:lnTo>
                  <a:lnTo>
                    <a:pt x="18" y="12"/>
                  </a:lnTo>
                  <a:lnTo>
                    <a:pt x="18" y="14"/>
                  </a:lnTo>
                  <a:lnTo>
                    <a:pt x="18" y="14"/>
                  </a:lnTo>
                  <a:lnTo>
                    <a:pt x="18" y="16"/>
                  </a:lnTo>
                  <a:lnTo>
                    <a:pt x="18" y="16"/>
                  </a:lnTo>
                  <a:lnTo>
                    <a:pt x="18" y="16"/>
                  </a:lnTo>
                  <a:lnTo>
                    <a:pt x="18" y="18"/>
                  </a:lnTo>
                  <a:lnTo>
                    <a:pt x="18" y="18"/>
                  </a:lnTo>
                  <a:lnTo>
                    <a:pt x="16" y="18"/>
                  </a:lnTo>
                  <a:lnTo>
                    <a:pt x="16" y="16"/>
                  </a:lnTo>
                  <a:lnTo>
                    <a:pt x="16" y="16"/>
                  </a:lnTo>
                  <a:lnTo>
                    <a:pt x="14" y="16"/>
                  </a:lnTo>
                  <a:lnTo>
                    <a:pt x="14" y="14"/>
                  </a:lnTo>
                  <a:lnTo>
                    <a:pt x="12" y="14"/>
                  </a:lnTo>
                  <a:lnTo>
                    <a:pt x="10" y="12"/>
                  </a:lnTo>
                  <a:lnTo>
                    <a:pt x="10" y="12"/>
                  </a:lnTo>
                  <a:lnTo>
                    <a:pt x="10" y="12"/>
                  </a:lnTo>
                  <a:lnTo>
                    <a:pt x="10" y="12"/>
                  </a:lnTo>
                  <a:lnTo>
                    <a:pt x="8" y="12"/>
                  </a:lnTo>
                  <a:lnTo>
                    <a:pt x="8" y="12"/>
                  </a:lnTo>
                  <a:lnTo>
                    <a:pt x="8" y="14"/>
                  </a:lnTo>
                  <a:lnTo>
                    <a:pt x="6" y="14"/>
                  </a:lnTo>
                  <a:lnTo>
                    <a:pt x="6" y="14"/>
                  </a:lnTo>
                  <a:lnTo>
                    <a:pt x="4" y="16"/>
                  </a:lnTo>
                  <a:lnTo>
                    <a:pt x="4" y="20"/>
                  </a:lnTo>
                  <a:lnTo>
                    <a:pt x="2" y="22"/>
                  </a:lnTo>
                  <a:lnTo>
                    <a:pt x="2" y="24"/>
                  </a:lnTo>
                  <a:lnTo>
                    <a:pt x="2" y="26"/>
                  </a:lnTo>
                  <a:lnTo>
                    <a:pt x="2" y="28"/>
                  </a:lnTo>
                  <a:lnTo>
                    <a:pt x="2" y="28"/>
                  </a:lnTo>
                  <a:lnTo>
                    <a:pt x="2" y="28"/>
                  </a:lnTo>
                  <a:lnTo>
                    <a:pt x="2" y="30"/>
                  </a:lnTo>
                  <a:lnTo>
                    <a:pt x="4" y="30"/>
                  </a:lnTo>
                  <a:lnTo>
                    <a:pt x="4" y="30"/>
                  </a:lnTo>
                  <a:lnTo>
                    <a:pt x="6" y="30"/>
                  </a:lnTo>
                  <a:lnTo>
                    <a:pt x="6" y="30"/>
                  </a:lnTo>
                  <a:lnTo>
                    <a:pt x="6" y="32"/>
                  </a:lnTo>
                  <a:lnTo>
                    <a:pt x="6" y="32"/>
                  </a:lnTo>
                  <a:lnTo>
                    <a:pt x="6" y="34"/>
                  </a:lnTo>
                  <a:lnTo>
                    <a:pt x="4" y="36"/>
                  </a:lnTo>
                  <a:lnTo>
                    <a:pt x="4" y="38"/>
                  </a:lnTo>
                  <a:lnTo>
                    <a:pt x="2" y="40"/>
                  </a:lnTo>
                  <a:lnTo>
                    <a:pt x="0" y="4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20" name="Freeform 251"/>
            <p:cNvSpPr>
              <a:spLocks/>
            </p:cNvSpPr>
            <p:nvPr/>
          </p:nvSpPr>
          <p:spPr bwMode="auto">
            <a:xfrm>
              <a:off x="5893997" y="2219412"/>
              <a:ext cx="90891" cy="111545"/>
            </a:xfrm>
            <a:custGeom>
              <a:avLst/>
              <a:gdLst>
                <a:gd name="T0" fmla="*/ 0 w 44"/>
                <a:gd name="T1" fmla="*/ 42 h 54"/>
                <a:gd name="T2" fmla="*/ 6 w 44"/>
                <a:gd name="T3" fmla="*/ 40 h 54"/>
                <a:gd name="T4" fmla="*/ 8 w 44"/>
                <a:gd name="T5" fmla="*/ 40 h 54"/>
                <a:gd name="T6" fmla="*/ 14 w 44"/>
                <a:gd name="T7" fmla="*/ 40 h 54"/>
                <a:gd name="T8" fmla="*/ 16 w 44"/>
                <a:gd name="T9" fmla="*/ 40 h 54"/>
                <a:gd name="T10" fmla="*/ 18 w 44"/>
                <a:gd name="T11" fmla="*/ 40 h 54"/>
                <a:gd name="T12" fmla="*/ 20 w 44"/>
                <a:gd name="T13" fmla="*/ 42 h 54"/>
                <a:gd name="T14" fmla="*/ 20 w 44"/>
                <a:gd name="T15" fmla="*/ 46 h 54"/>
                <a:gd name="T16" fmla="*/ 20 w 44"/>
                <a:gd name="T17" fmla="*/ 52 h 54"/>
                <a:gd name="T18" fmla="*/ 22 w 44"/>
                <a:gd name="T19" fmla="*/ 52 h 54"/>
                <a:gd name="T20" fmla="*/ 22 w 44"/>
                <a:gd name="T21" fmla="*/ 44 h 54"/>
                <a:gd name="T22" fmla="*/ 22 w 44"/>
                <a:gd name="T23" fmla="*/ 38 h 54"/>
                <a:gd name="T24" fmla="*/ 22 w 44"/>
                <a:gd name="T25" fmla="*/ 36 h 54"/>
                <a:gd name="T26" fmla="*/ 24 w 44"/>
                <a:gd name="T27" fmla="*/ 36 h 54"/>
                <a:gd name="T28" fmla="*/ 26 w 44"/>
                <a:gd name="T29" fmla="*/ 34 h 54"/>
                <a:gd name="T30" fmla="*/ 32 w 44"/>
                <a:gd name="T31" fmla="*/ 32 h 54"/>
                <a:gd name="T32" fmla="*/ 34 w 44"/>
                <a:gd name="T33" fmla="*/ 30 h 54"/>
                <a:gd name="T34" fmla="*/ 36 w 44"/>
                <a:gd name="T35" fmla="*/ 26 h 54"/>
                <a:gd name="T36" fmla="*/ 40 w 44"/>
                <a:gd name="T37" fmla="*/ 22 h 54"/>
                <a:gd name="T38" fmla="*/ 42 w 44"/>
                <a:gd name="T39" fmla="*/ 18 h 54"/>
                <a:gd name="T40" fmla="*/ 44 w 44"/>
                <a:gd name="T41" fmla="*/ 14 h 54"/>
                <a:gd name="T42" fmla="*/ 44 w 44"/>
                <a:gd name="T43" fmla="*/ 10 h 54"/>
                <a:gd name="T44" fmla="*/ 44 w 44"/>
                <a:gd name="T45" fmla="*/ 2 h 54"/>
                <a:gd name="T46" fmla="*/ 40 w 44"/>
                <a:gd name="T47" fmla="*/ 0 h 54"/>
                <a:gd name="T48" fmla="*/ 32 w 44"/>
                <a:gd name="T49" fmla="*/ 2 h 54"/>
                <a:gd name="T50" fmla="*/ 26 w 44"/>
                <a:gd name="T51" fmla="*/ 4 h 54"/>
                <a:gd name="T52" fmla="*/ 24 w 44"/>
                <a:gd name="T53" fmla="*/ 4 h 54"/>
                <a:gd name="T54" fmla="*/ 22 w 44"/>
                <a:gd name="T55" fmla="*/ 6 h 54"/>
                <a:gd name="T56" fmla="*/ 20 w 44"/>
                <a:gd name="T57" fmla="*/ 8 h 54"/>
                <a:gd name="T58" fmla="*/ 18 w 44"/>
                <a:gd name="T59" fmla="*/ 12 h 54"/>
                <a:gd name="T60" fmla="*/ 18 w 44"/>
                <a:gd name="T61" fmla="*/ 14 h 54"/>
                <a:gd name="T62" fmla="*/ 18 w 44"/>
                <a:gd name="T63" fmla="*/ 16 h 54"/>
                <a:gd name="T64" fmla="*/ 18 w 44"/>
                <a:gd name="T65" fmla="*/ 18 h 54"/>
                <a:gd name="T66" fmla="*/ 16 w 44"/>
                <a:gd name="T67" fmla="*/ 18 h 54"/>
                <a:gd name="T68" fmla="*/ 16 w 44"/>
                <a:gd name="T69" fmla="*/ 16 h 54"/>
                <a:gd name="T70" fmla="*/ 14 w 44"/>
                <a:gd name="T71" fmla="*/ 14 h 54"/>
                <a:gd name="T72" fmla="*/ 10 w 44"/>
                <a:gd name="T73" fmla="*/ 12 h 54"/>
                <a:gd name="T74" fmla="*/ 10 w 44"/>
                <a:gd name="T75" fmla="*/ 12 h 54"/>
                <a:gd name="T76" fmla="*/ 8 w 44"/>
                <a:gd name="T77" fmla="*/ 12 h 54"/>
                <a:gd name="T78" fmla="*/ 8 w 44"/>
                <a:gd name="T79" fmla="*/ 14 h 54"/>
                <a:gd name="T80" fmla="*/ 6 w 44"/>
                <a:gd name="T81" fmla="*/ 14 h 54"/>
                <a:gd name="T82" fmla="*/ 4 w 44"/>
                <a:gd name="T83" fmla="*/ 20 h 54"/>
                <a:gd name="T84" fmla="*/ 2 w 44"/>
                <a:gd name="T85" fmla="*/ 24 h 54"/>
                <a:gd name="T86" fmla="*/ 2 w 44"/>
                <a:gd name="T87" fmla="*/ 28 h 54"/>
                <a:gd name="T88" fmla="*/ 2 w 44"/>
                <a:gd name="T89" fmla="*/ 28 h 54"/>
                <a:gd name="T90" fmla="*/ 4 w 44"/>
                <a:gd name="T91" fmla="*/ 30 h 54"/>
                <a:gd name="T92" fmla="*/ 6 w 44"/>
                <a:gd name="T93" fmla="*/ 30 h 54"/>
                <a:gd name="T94" fmla="*/ 6 w 44"/>
                <a:gd name="T95" fmla="*/ 32 h 54"/>
                <a:gd name="T96" fmla="*/ 6 w 44"/>
                <a:gd name="T97" fmla="*/ 34 h 54"/>
                <a:gd name="T98" fmla="*/ 4 w 44"/>
                <a:gd name="T99" fmla="*/ 38 h 54"/>
                <a:gd name="T100" fmla="*/ 0 w 44"/>
                <a:gd name="T101"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 h="54">
                  <a:moveTo>
                    <a:pt x="0" y="42"/>
                  </a:moveTo>
                  <a:lnTo>
                    <a:pt x="0" y="42"/>
                  </a:lnTo>
                  <a:lnTo>
                    <a:pt x="4" y="42"/>
                  </a:lnTo>
                  <a:lnTo>
                    <a:pt x="6" y="40"/>
                  </a:lnTo>
                  <a:lnTo>
                    <a:pt x="8" y="40"/>
                  </a:lnTo>
                  <a:lnTo>
                    <a:pt x="8" y="40"/>
                  </a:lnTo>
                  <a:lnTo>
                    <a:pt x="12" y="40"/>
                  </a:lnTo>
                  <a:lnTo>
                    <a:pt x="14" y="40"/>
                  </a:lnTo>
                  <a:lnTo>
                    <a:pt x="16" y="40"/>
                  </a:lnTo>
                  <a:lnTo>
                    <a:pt x="16" y="40"/>
                  </a:lnTo>
                  <a:lnTo>
                    <a:pt x="18" y="40"/>
                  </a:lnTo>
                  <a:lnTo>
                    <a:pt x="18" y="40"/>
                  </a:lnTo>
                  <a:lnTo>
                    <a:pt x="18" y="42"/>
                  </a:lnTo>
                  <a:lnTo>
                    <a:pt x="20" y="42"/>
                  </a:lnTo>
                  <a:lnTo>
                    <a:pt x="20" y="44"/>
                  </a:lnTo>
                  <a:lnTo>
                    <a:pt x="20" y="46"/>
                  </a:lnTo>
                  <a:lnTo>
                    <a:pt x="20" y="48"/>
                  </a:lnTo>
                  <a:lnTo>
                    <a:pt x="20" y="52"/>
                  </a:lnTo>
                  <a:lnTo>
                    <a:pt x="22" y="54"/>
                  </a:lnTo>
                  <a:lnTo>
                    <a:pt x="22" y="52"/>
                  </a:lnTo>
                  <a:lnTo>
                    <a:pt x="22" y="46"/>
                  </a:lnTo>
                  <a:lnTo>
                    <a:pt x="22" y="44"/>
                  </a:lnTo>
                  <a:lnTo>
                    <a:pt x="22" y="40"/>
                  </a:lnTo>
                  <a:lnTo>
                    <a:pt x="22" y="38"/>
                  </a:lnTo>
                  <a:lnTo>
                    <a:pt x="22" y="38"/>
                  </a:lnTo>
                  <a:lnTo>
                    <a:pt x="22" y="36"/>
                  </a:lnTo>
                  <a:lnTo>
                    <a:pt x="24" y="36"/>
                  </a:lnTo>
                  <a:lnTo>
                    <a:pt x="24" y="36"/>
                  </a:lnTo>
                  <a:lnTo>
                    <a:pt x="24" y="34"/>
                  </a:lnTo>
                  <a:lnTo>
                    <a:pt x="26" y="34"/>
                  </a:lnTo>
                  <a:lnTo>
                    <a:pt x="28" y="32"/>
                  </a:lnTo>
                  <a:lnTo>
                    <a:pt x="32" y="32"/>
                  </a:lnTo>
                  <a:lnTo>
                    <a:pt x="32" y="30"/>
                  </a:lnTo>
                  <a:lnTo>
                    <a:pt x="34" y="30"/>
                  </a:lnTo>
                  <a:lnTo>
                    <a:pt x="34" y="28"/>
                  </a:lnTo>
                  <a:lnTo>
                    <a:pt x="36" y="26"/>
                  </a:lnTo>
                  <a:lnTo>
                    <a:pt x="40" y="24"/>
                  </a:lnTo>
                  <a:lnTo>
                    <a:pt x="40" y="22"/>
                  </a:lnTo>
                  <a:lnTo>
                    <a:pt x="42" y="20"/>
                  </a:lnTo>
                  <a:lnTo>
                    <a:pt x="42" y="18"/>
                  </a:lnTo>
                  <a:lnTo>
                    <a:pt x="42" y="16"/>
                  </a:lnTo>
                  <a:lnTo>
                    <a:pt x="44" y="14"/>
                  </a:lnTo>
                  <a:lnTo>
                    <a:pt x="44" y="12"/>
                  </a:lnTo>
                  <a:lnTo>
                    <a:pt x="44" y="10"/>
                  </a:lnTo>
                  <a:lnTo>
                    <a:pt x="44" y="8"/>
                  </a:lnTo>
                  <a:lnTo>
                    <a:pt x="44" y="2"/>
                  </a:lnTo>
                  <a:lnTo>
                    <a:pt x="42" y="0"/>
                  </a:lnTo>
                  <a:lnTo>
                    <a:pt x="40" y="0"/>
                  </a:lnTo>
                  <a:lnTo>
                    <a:pt x="34" y="2"/>
                  </a:lnTo>
                  <a:lnTo>
                    <a:pt x="32" y="2"/>
                  </a:lnTo>
                  <a:lnTo>
                    <a:pt x="28" y="2"/>
                  </a:lnTo>
                  <a:lnTo>
                    <a:pt x="26" y="4"/>
                  </a:lnTo>
                  <a:lnTo>
                    <a:pt x="24" y="4"/>
                  </a:lnTo>
                  <a:lnTo>
                    <a:pt x="24" y="4"/>
                  </a:lnTo>
                  <a:lnTo>
                    <a:pt x="22" y="4"/>
                  </a:lnTo>
                  <a:lnTo>
                    <a:pt x="22" y="6"/>
                  </a:lnTo>
                  <a:lnTo>
                    <a:pt x="20" y="8"/>
                  </a:lnTo>
                  <a:lnTo>
                    <a:pt x="20" y="8"/>
                  </a:lnTo>
                  <a:lnTo>
                    <a:pt x="20" y="10"/>
                  </a:lnTo>
                  <a:lnTo>
                    <a:pt x="18" y="12"/>
                  </a:lnTo>
                  <a:lnTo>
                    <a:pt x="18" y="14"/>
                  </a:lnTo>
                  <a:lnTo>
                    <a:pt x="18" y="14"/>
                  </a:lnTo>
                  <a:lnTo>
                    <a:pt x="18" y="16"/>
                  </a:lnTo>
                  <a:lnTo>
                    <a:pt x="18" y="16"/>
                  </a:lnTo>
                  <a:lnTo>
                    <a:pt x="18" y="16"/>
                  </a:lnTo>
                  <a:lnTo>
                    <a:pt x="18" y="18"/>
                  </a:lnTo>
                  <a:lnTo>
                    <a:pt x="18" y="18"/>
                  </a:lnTo>
                  <a:lnTo>
                    <a:pt x="16" y="18"/>
                  </a:lnTo>
                  <a:lnTo>
                    <a:pt x="16" y="16"/>
                  </a:lnTo>
                  <a:lnTo>
                    <a:pt x="16" y="16"/>
                  </a:lnTo>
                  <a:lnTo>
                    <a:pt x="14" y="16"/>
                  </a:lnTo>
                  <a:lnTo>
                    <a:pt x="14" y="14"/>
                  </a:lnTo>
                  <a:lnTo>
                    <a:pt x="12" y="14"/>
                  </a:lnTo>
                  <a:lnTo>
                    <a:pt x="10" y="12"/>
                  </a:lnTo>
                  <a:lnTo>
                    <a:pt x="10" y="12"/>
                  </a:lnTo>
                  <a:lnTo>
                    <a:pt x="10" y="12"/>
                  </a:lnTo>
                  <a:lnTo>
                    <a:pt x="10" y="12"/>
                  </a:lnTo>
                  <a:lnTo>
                    <a:pt x="8" y="12"/>
                  </a:lnTo>
                  <a:lnTo>
                    <a:pt x="8" y="12"/>
                  </a:lnTo>
                  <a:lnTo>
                    <a:pt x="8" y="14"/>
                  </a:lnTo>
                  <a:lnTo>
                    <a:pt x="6" y="14"/>
                  </a:lnTo>
                  <a:lnTo>
                    <a:pt x="6" y="14"/>
                  </a:lnTo>
                  <a:lnTo>
                    <a:pt x="4" y="16"/>
                  </a:lnTo>
                  <a:lnTo>
                    <a:pt x="4" y="20"/>
                  </a:lnTo>
                  <a:lnTo>
                    <a:pt x="2" y="22"/>
                  </a:lnTo>
                  <a:lnTo>
                    <a:pt x="2" y="24"/>
                  </a:lnTo>
                  <a:lnTo>
                    <a:pt x="2" y="26"/>
                  </a:lnTo>
                  <a:lnTo>
                    <a:pt x="2" y="28"/>
                  </a:lnTo>
                  <a:lnTo>
                    <a:pt x="2" y="28"/>
                  </a:lnTo>
                  <a:lnTo>
                    <a:pt x="2" y="28"/>
                  </a:lnTo>
                  <a:lnTo>
                    <a:pt x="2" y="30"/>
                  </a:lnTo>
                  <a:lnTo>
                    <a:pt x="4" y="30"/>
                  </a:lnTo>
                  <a:lnTo>
                    <a:pt x="4" y="30"/>
                  </a:lnTo>
                  <a:lnTo>
                    <a:pt x="6" y="30"/>
                  </a:lnTo>
                  <a:lnTo>
                    <a:pt x="6" y="30"/>
                  </a:lnTo>
                  <a:lnTo>
                    <a:pt x="6" y="32"/>
                  </a:lnTo>
                  <a:lnTo>
                    <a:pt x="6" y="32"/>
                  </a:lnTo>
                  <a:lnTo>
                    <a:pt x="6" y="34"/>
                  </a:lnTo>
                  <a:lnTo>
                    <a:pt x="4" y="36"/>
                  </a:lnTo>
                  <a:lnTo>
                    <a:pt x="4" y="38"/>
                  </a:lnTo>
                  <a:lnTo>
                    <a:pt x="2" y="40"/>
                  </a:lnTo>
                  <a:lnTo>
                    <a:pt x="0" y="4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21" name="Freeform 252"/>
            <p:cNvSpPr>
              <a:spLocks/>
            </p:cNvSpPr>
            <p:nvPr/>
          </p:nvSpPr>
          <p:spPr bwMode="auto">
            <a:xfrm>
              <a:off x="5129681" y="1616246"/>
              <a:ext cx="276806" cy="165251"/>
            </a:xfrm>
            <a:custGeom>
              <a:avLst/>
              <a:gdLst>
                <a:gd name="T0" fmla="*/ 38 w 134"/>
                <a:gd name="T1" fmla="*/ 14 h 80"/>
                <a:gd name="T2" fmla="*/ 34 w 134"/>
                <a:gd name="T3" fmla="*/ 10 h 80"/>
                <a:gd name="T4" fmla="*/ 28 w 134"/>
                <a:gd name="T5" fmla="*/ 2 h 80"/>
                <a:gd name="T6" fmla="*/ 22 w 134"/>
                <a:gd name="T7" fmla="*/ 0 h 80"/>
                <a:gd name="T8" fmla="*/ 16 w 134"/>
                <a:gd name="T9" fmla="*/ 2 h 80"/>
                <a:gd name="T10" fmla="*/ 8 w 134"/>
                <a:gd name="T11" fmla="*/ 8 h 80"/>
                <a:gd name="T12" fmla="*/ 4 w 134"/>
                <a:gd name="T13" fmla="*/ 18 h 80"/>
                <a:gd name="T14" fmla="*/ 0 w 134"/>
                <a:gd name="T15" fmla="*/ 24 h 80"/>
                <a:gd name="T16" fmla="*/ 0 w 134"/>
                <a:gd name="T17" fmla="*/ 32 h 80"/>
                <a:gd name="T18" fmla="*/ 2 w 134"/>
                <a:gd name="T19" fmla="*/ 36 h 80"/>
                <a:gd name="T20" fmla="*/ 4 w 134"/>
                <a:gd name="T21" fmla="*/ 38 h 80"/>
                <a:gd name="T22" fmla="*/ 12 w 134"/>
                <a:gd name="T23" fmla="*/ 36 h 80"/>
                <a:gd name="T24" fmla="*/ 22 w 134"/>
                <a:gd name="T25" fmla="*/ 32 h 80"/>
                <a:gd name="T26" fmla="*/ 28 w 134"/>
                <a:gd name="T27" fmla="*/ 32 h 80"/>
                <a:gd name="T28" fmla="*/ 30 w 134"/>
                <a:gd name="T29" fmla="*/ 34 h 80"/>
                <a:gd name="T30" fmla="*/ 30 w 134"/>
                <a:gd name="T31" fmla="*/ 42 h 80"/>
                <a:gd name="T32" fmla="*/ 28 w 134"/>
                <a:gd name="T33" fmla="*/ 52 h 80"/>
                <a:gd name="T34" fmla="*/ 22 w 134"/>
                <a:gd name="T35" fmla="*/ 58 h 80"/>
                <a:gd name="T36" fmla="*/ 20 w 134"/>
                <a:gd name="T37" fmla="*/ 64 h 80"/>
                <a:gd name="T38" fmla="*/ 20 w 134"/>
                <a:gd name="T39" fmla="*/ 66 h 80"/>
                <a:gd name="T40" fmla="*/ 26 w 134"/>
                <a:gd name="T41" fmla="*/ 66 h 80"/>
                <a:gd name="T42" fmla="*/ 38 w 134"/>
                <a:gd name="T43" fmla="*/ 60 h 80"/>
                <a:gd name="T44" fmla="*/ 42 w 134"/>
                <a:gd name="T45" fmla="*/ 60 h 80"/>
                <a:gd name="T46" fmla="*/ 54 w 134"/>
                <a:gd name="T47" fmla="*/ 64 h 80"/>
                <a:gd name="T48" fmla="*/ 66 w 134"/>
                <a:gd name="T49" fmla="*/ 70 h 80"/>
                <a:gd name="T50" fmla="*/ 70 w 134"/>
                <a:gd name="T51" fmla="*/ 78 h 80"/>
                <a:gd name="T52" fmla="*/ 72 w 134"/>
                <a:gd name="T53" fmla="*/ 80 h 80"/>
                <a:gd name="T54" fmla="*/ 76 w 134"/>
                <a:gd name="T55" fmla="*/ 80 h 80"/>
                <a:gd name="T56" fmla="*/ 80 w 134"/>
                <a:gd name="T57" fmla="*/ 74 h 80"/>
                <a:gd name="T58" fmla="*/ 90 w 134"/>
                <a:gd name="T59" fmla="*/ 62 h 80"/>
                <a:gd name="T60" fmla="*/ 94 w 134"/>
                <a:gd name="T61" fmla="*/ 60 h 80"/>
                <a:gd name="T62" fmla="*/ 102 w 134"/>
                <a:gd name="T63" fmla="*/ 60 h 80"/>
                <a:gd name="T64" fmla="*/ 110 w 134"/>
                <a:gd name="T65" fmla="*/ 60 h 80"/>
                <a:gd name="T66" fmla="*/ 118 w 134"/>
                <a:gd name="T67" fmla="*/ 56 h 80"/>
                <a:gd name="T68" fmla="*/ 126 w 134"/>
                <a:gd name="T69" fmla="*/ 48 h 80"/>
                <a:gd name="T70" fmla="*/ 132 w 134"/>
                <a:gd name="T71" fmla="*/ 40 h 80"/>
                <a:gd name="T72" fmla="*/ 132 w 134"/>
                <a:gd name="T73" fmla="*/ 30 h 80"/>
                <a:gd name="T74" fmla="*/ 132 w 134"/>
                <a:gd name="T75" fmla="*/ 18 h 80"/>
                <a:gd name="T76" fmla="*/ 130 w 134"/>
                <a:gd name="T77" fmla="*/ 8 h 80"/>
                <a:gd name="T78" fmla="*/ 128 w 134"/>
                <a:gd name="T79" fmla="*/ 4 h 80"/>
                <a:gd name="T80" fmla="*/ 122 w 134"/>
                <a:gd name="T81" fmla="*/ 2 h 80"/>
                <a:gd name="T82" fmla="*/ 112 w 134"/>
                <a:gd name="T83" fmla="*/ 2 h 80"/>
                <a:gd name="T84" fmla="*/ 100 w 134"/>
                <a:gd name="T85" fmla="*/ 4 h 80"/>
                <a:gd name="T86" fmla="*/ 84 w 134"/>
                <a:gd name="T87" fmla="*/ 10 h 80"/>
                <a:gd name="T88" fmla="*/ 76 w 134"/>
                <a:gd name="T89" fmla="*/ 12 h 80"/>
                <a:gd name="T90" fmla="*/ 68 w 134"/>
                <a:gd name="T91" fmla="*/ 8 h 80"/>
                <a:gd name="T92" fmla="*/ 56 w 134"/>
                <a:gd name="T93" fmla="*/ 2 h 80"/>
                <a:gd name="T94" fmla="*/ 50 w 134"/>
                <a:gd name="T95" fmla="*/ 2 h 80"/>
                <a:gd name="T96" fmla="*/ 48 w 134"/>
                <a:gd name="T97" fmla="*/ 4 h 80"/>
                <a:gd name="T98" fmla="*/ 42 w 134"/>
                <a:gd name="T99" fmla="*/ 12 h 80"/>
                <a:gd name="T100" fmla="*/ 40 w 134"/>
                <a:gd name="T101"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4" h="80">
                  <a:moveTo>
                    <a:pt x="40" y="14"/>
                  </a:moveTo>
                  <a:lnTo>
                    <a:pt x="40" y="14"/>
                  </a:lnTo>
                  <a:lnTo>
                    <a:pt x="40" y="14"/>
                  </a:lnTo>
                  <a:lnTo>
                    <a:pt x="38" y="14"/>
                  </a:lnTo>
                  <a:lnTo>
                    <a:pt x="36" y="14"/>
                  </a:lnTo>
                  <a:lnTo>
                    <a:pt x="36" y="12"/>
                  </a:lnTo>
                  <a:lnTo>
                    <a:pt x="34" y="10"/>
                  </a:lnTo>
                  <a:lnTo>
                    <a:pt x="34" y="10"/>
                  </a:lnTo>
                  <a:lnTo>
                    <a:pt x="32" y="6"/>
                  </a:lnTo>
                  <a:lnTo>
                    <a:pt x="30" y="4"/>
                  </a:lnTo>
                  <a:lnTo>
                    <a:pt x="28" y="2"/>
                  </a:lnTo>
                  <a:lnTo>
                    <a:pt x="28" y="2"/>
                  </a:lnTo>
                  <a:lnTo>
                    <a:pt x="26" y="0"/>
                  </a:lnTo>
                  <a:lnTo>
                    <a:pt x="24" y="0"/>
                  </a:lnTo>
                  <a:lnTo>
                    <a:pt x="24" y="0"/>
                  </a:lnTo>
                  <a:lnTo>
                    <a:pt x="22" y="0"/>
                  </a:lnTo>
                  <a:lnTo>
                    <a:pt x="22" y="0"/>
                  </a:lnTo>
                  <a:lnTo>
                    <a:pt x="20" y="0"/>
                  </a:lnTo>
                  <a:lnTo>
                    <a:pt x="18" y="2"/>
                  </a:lnTo>
                  <a:lnTo>
                    <a:pt x="16" y="2"/>
                  </a:lnTo>
                  <a:lnTo>
                    <a:pt x="14" y="4"/>
                  </a:lnTo>
                  <a:lnTo>
                    <a:pt x="12" y="6"/>
                  </a:lnTo>
                  <a:lnTo>
                    <a:pt x="10" y="8"/>
                  </a:lnTo>
                  <a:lnTo>
                    <a:pt x="8" y="8"/>
                  </a:lnTo>
                  <a:lnTo>
                    <a:pt x="8" y="10"/>
                  </a:lnTo>
                  <a:lnTo>
                    <a:pt x="6" y="14"/>
                  </a:lnTo>
                  <a:lnTo>
                    <a:pt x="4" y="16"/>
                  </a:lnTo>
                  <a:lnTo>
                    <a:pt x="4" y="18"/>
                  </a:lnTo>
                  <a:lnTo>
                    <a:pt x="2" y="20"/>
                  </a:lnTo>
                  <a:lnTo>
                    <a:pt x="2" y="20"/>
                  </a:lnTo>
                  <a:lnTo>
                    <a:pt x="0" y="22"/>
                  </a:lnTo>
                  <a:lnTo>
                    <a:pt x="0" y="24"/>
                  </a:lnTo>
                  <a:lnTo>
                    <a:pt x="0" y="26"/>
                  </a:lnTo>
                  <a:lnTo>
                    <a:pt x="0" y="28"/>
                  </a:lnTo>
                  <a:lnTo>
                    <a:pt x="0" y="30"/>
                  </a:lnTo>
                  <a:lnTo>
                    <a:pt x="0" y="32"/>
                  </a:lnTo>
                  <a:lnTo>
                    <a:pt x="0" y="32"/>
                  </a:lnTo>
                  <a:lnTo>
                    <a:pt x="0" y="34"/>
                  </a:lnTo>
                  <a:lnTo>
                    <a:pt x="2" y="36"/>
                  </a:lnTo>
                  <a:lnTo>
                    <a:pt x="2" y="36"/>
                  </a:lnTo>
                  <a:lnTo>
                    <a:pt x="2" y="36"/>
                  </a:lnTo>
                  <a:lnTo>
                    <a:pt x="4" y="38"/>
                  </a:lnTo>
                  <a:lnTo>
                    <a:pt x="4" y="38"/>
                  </a:lnTo>
                  <a:lnTo>
                    <a:pt x="4" y="38"/>
                  </a:lnTo>
                  <a:lnTo>
                    <a:pt x="6" y="38"/>
                  </a:lnTo>
                  <a:lnTo>
                    <a:pt x="8" y="38"/>
                  </a:lnTo>
                  <a:lnTo>
                    <a:pt x="10" y="36"/>
                  </a:lnTo>
                  <a:lnTo>
                    <a:pt x="12" y="36"/>
                  </a:lnTo>
                  <a:lnTo>
                    <a:pt x="16" y="34"/>
                  </a:lnTo>
                  <a:lnTo>
                    <a:pt x="18" y="32"/>
                  </a:lnTo>
                  <a:lnTo>
                    <a:pt x="20" y="32"/>
                  </a:lnTo>
                  <a:lnTo>
                    <a:pt x="22" y="32"/>
                  </a:lnTo>
                  <a:lnTo>
                    <a:pt x="24" y="32"/>
                  </a:lnTo>
                  <a:lnTo>
                    <a:pt x="26" y="32"/>
                  </a:lnTo>
                  <a:lnTo>
                    <a:pt x="26" y="32"/>
                  </a:lnTo>
                  <a:lnTo>
                    <a:pt x="28" y="32"/>
                  </a:lnTo>
                  <a:lnTo>
                    <a:pt x="28" y="32"/>
                  </a:lnTo>
                  <a:lnTo>
                    <a:pt x="28" y="32"/>
                  </a:lnTo>
                  <a:lnTo>
                    <a:pt x="28" y="34"/>
                  </a:lnTo>
                  <a:lnTo>
                    <a:pt x="30" y="34"/>
                  </a:lnTo>
                  <a:lnTo>
                    <a:pt x="30" y="36"/>
                  </a:lnTo>
                  <a:lnTo>
                    <a:pt x="30" y="38"/>
                  </a:lnTo>
                  <a:lnTo>
                    <a:pt x="30" y="38"/>
                  </a:lnTo>
                  <a:lnTo>
                    <a:pt x="30" y="42"/>
                  </a:lnTo>
                  <a:lnTo>
                    <a:pt x="30" y="44"/>
                  </a:lnTo>
                  <a:lnTo>
                    <a:pt x="28" y="48"/>
                  </a:lnTo>
                  <a:lnTo>
                    <a:pt x="28" y="50"/>
                  </a:lnTo>
                  <a:lnTo>
                    <a:pt x="28" y="52"/>
                  </a:lnTo>
                  <a:lnTo>
                    <a:pt x="28" y="52"/>
                  </a:lnTo>
                  <a:lnTo>
                    <a:pt x="28" y="54"/>
                  </a:lnTo>
                  <a:lnTo>
                    <a:pt x="26" y="56"/>
                  </a:lnTo>
                  <a:lnTo>
                    <a:pt x="22" y="58"/>
                  </a:lnTo>
                  <a:lnTo>
                    <a:pt x="22" y="60"/>
                  </a:lnTo>
                  <a:lnTo>
                    <a:pt x="20" y="62"/>
                  </a:lnTo>
                  <a:lnTo>
                    <a:pt x="20" y="62"/>
                  </a:lnTo>
                  <a:lnTo>
                    <a:pt x="20" y="64"/>
                  </a:lnTo>
                  <a:lnTo>
                    <a:pt x="20" y="64"/>
                  </a:lnTo>
                  <a:lnTo>
                    <a:pt x="20" y="64"/>
                  </a:lnTo>
                  <a:lnTo>
                    <a:pt x="20" y="66"/>
                  </a:lnTo>
                  <a:lnTo>
                    <a:pt x="20" y="66"/>
                  </a:lnTo>
                  <a:lnTo>
                    <a:pt x="22" y="66"/>
                  </a:lnTo>
                  <a:lnTo>
                    <a:pt x="24" y="66"/>
                  </a:lnTo>
                  <a:lnTo>
                    <a:pt x="24" y="66"/>
                  </a:lnTo>
                  <a:lnTo>
                    <a:pt x="26" y="66"/>
                  </a:lnTo>
                  <a:lnTo>
                    <a:pt x="28" y="66"/>
                  </a:lnTo>
                  <a:lnTo>
                    <a:pt x="30" y="64"/>
                  </a:lnTo>
                  <a:lnTo>
                    <a:pt x="34" y="62"/>
                  </a:lnTo>
                  <a:lnTo>
                    <a:pt x="38" y="60"/>
                  </a:lnTo>
                  <a:lnTo>
                    <a:pt x="38" y="60"/>
                  </a:lnTo>
                  <a:lnTo>
                    <a:pt x="40" y="60"/>
                  </a:lnTo>
                  <a:lnTo>
                    <a:pt x="42" y="60"/>
                  </a:lnTo>
                  <a:lnTo>
                    <a:pt x="42" y="60"/>
                  </a:lnTo>
                  <a:lnTo>
                    <a:pt x="46" y="60"/>
                  </a:lnTo>
                  <a:lnTo>
                    <a:pt x="48" y="62"/>
                  </a:lnTo>
                  <a:lnTo>
                    <a:pt x="52" y="62"/>
                  </a:lnTo>
                  <a:lnTo>
                    <a:pt x="54" y="64"/>
                  </a:lnTo>
                  <a:lnTo>
                    <a:pt x="58" y="66"/>
                  </a:lnTo>
                  <a:lnTo>
                    <a:pt x="60" y="66"/>
                  </a:lnTo>
                  <a:lnTo>
                    <a:pt x="64" y="68"/>
                  </a:lnTo>
                  <a:lnTo>
                    <a:pt x="66" y="70"/>
                  </a:lnTo>
                  <a:lnTo>
                    <a:pt x="66" y="70"/>
                  </a:lnTo>
                  <a:lnTo>
                    <a:pt x="68" y="72"/>
                  </a:lnTo>
                  <a:lnTo>
                    <a:pt x="68" y="76"/>
                  </a:lnTo>
                  <a:lnTo>
                    <a:pt x="70" y="78"/>
                  </a:lnTo>
                  <a:lnTo>
                    <a:pt x="70" y="78"/>
                  </a:lnTo>
                  <a:lnTo>
                    <a:pt x="72" y="80"/>
                  </a:lnTo>
                  <a:lnTo>
                    <a:pt x="72" y="80"/>
                  </a:lnTo>
                  <a:lnTo>
                    <a:pt x="72" y="80"/>
                  </a:lnTo>
                  <a:lnTo>
                    <a:pt x="72" y="80"/>
                  </a:lnTo>
                  <a:lnTo>
                    <a:pt x="74" y="80"/>
                  </a:lnTo>
                  <a:lnTo>
                    <a:pt x="74" y="80"/>
                  </a:lnTo>
                  <a:lnTo>
                    <a:pt x="76" y="80"/>
                  </a:lnTo>
                  <a:lnTo>
                    <a:pt x="76" y="78"/>
                  </a:lnTo>
                  <a:lnTo>
                    <a:pt x="78" y="78"/>
                  </a:lnTo>
                  <a:lnTo>
                    <a:pt x="80" y="76"/>
                  </a:lnTo>
                  <a:lnTo>
                    <a:pt x="80" y="74"/>
                  </a:lnTo>
                  <a:lnTo>
                    <a:pt x="84" y="70"/>
                  </a:lnTo>
                  <a:lnTo>
                    <a:pt x="86" y="68"/>
                  </a:lnTo>
                  <a:lnTo>
                    <a:pt x="88" y="64"/>
                  </a:lnTo>
                  <a:lnTo>
                    <a:pt x="90" y="62"/>
                  </a:lnTo>
                  <a:lnTo>
                    <a:pt x="90" y="62"/>
                  </a:lnTo>
                  <a:lnTo>
                    <a:pt x="92" y="60"/>
                  </a:lnTo>
                  <a:lnTo>
                    <a:pt x="92" y="60"/>
                  </a:lnTo>
                  <a:lnTo>
                    <a:pt x="94" y="60"/>
                  </a:lnTo>
                  <a:lnTo>
                    <a:pt x="94" y="60"/>
                  </a:lnTo>
                  <a:lnTo>
                    <a:pt x="96" y="60"/>
                  </a:lnTo>
                  <a:lnTo>
                    <a:pt x="100" y="60"/>
                  </a:lnTo>
                  <a:lnTo>
                    <a:pt x="102" y="60"/>
                  </a:lnTo>
                  <a:lnTo>
                    <a:pt x="104" y="60"/>
                  </a:lnTo>
                  <a:lnTo>
                    <a:pt x="106" y="60"/>
                  </a:lnTo>
                  <a:lnTo>
                    <a:pt x="108" y="60"/>
                  </a:lnTo>
                  <a:lnTo>
                    <a:pt x="110" y="60"/>
                  </a:lnTo>
                  <a:lnTo>
                    <a:pt x="110" y="60"/>
                  </a:lnTo>
                  <a:lnTo>
                    <a:pt x="112" y="58"/>
                  </a:lnTo>
                  <a:lnTo>
                    <a:pt x="114" y="58"/>
                  </a:lnTo>
                  <a:lnTo>
                    <a:pt x="118" y="56"/>
                  </a:lnTo>
                  <a:lnTo>
                    <a:pt x="120" y="54"/>
                  </a:lnTo>
                  <a:lnTo>
                    <a:pt x="122" y="52"/>
                  </a:lnTo>
                  <a:lnTo>
                    <a:pt x="124" y="50"/>
                  </a:lnTo>
                  <a:lnTo>
                    <a:pt x="126" y="48"/>
                  </a:lnTo>
                  <a:lnTo>
                    <a:pt x="128" y="48"/>
                  </a:lnTo>
                  <a:lnTo>
                    <a:pt x="130" y="46"/>
                  </a:lnTo>
                  <a:lnTo>
                    <a:pt x="130" y="42"/>
                  </a:lnTo>
                  <a:lnTo>
                    <a:pt x="132" y="40"/>
                  </a:lnTo>
                  <a:lnTo>
                    <a:pt x="132" y="38"/>
                  </a:lnTo>
                  <a:lnTo>
                    <a:pt x="132" y="34"/>
                  </a:lnTo>
                  <a:lnTo>
                    <a:pt x="132" y="32"/>
                  </a:lnTo>
                  <a:lnTo>
                    <a:pt x="132" y="30"/>
                  </a:lnTo>
                  <a:lnTo>
                    <a:pt x="134" y="26"/>
                  </a:lnTo>
                  <a:lnTo>
                    <a:pt x="132" y="24"/>
                  </a:lnTo>
                  <a:lnTo>
                    <a:pt x="132" y="22"/>
                  </a:lnTo>
                  <a:lnTo>
                    <a:pt x="132" y="18"/>
                  </a:lnTo>
                  <a:lnTo>
                    <a:pt x="132" y="14"/>
                  </a:lnTo>
                  <a:lnTo>
                    <a:pt x="132" y="12"/>
                  </a:lnTo>
                  <a:lnTo>
                    <a:pt x="132" y="10"/>
                  </a:lnTo>
                  <a:lnTo>
                    <a:pt x="130" y="8"/>
                  </a:lnTo>
                  <a:lnTo>
                    <a:pt x="130" y="8"/>
                  </a:lnTo>
                  <a:lnTo>
                    <a:pt x="130" y="6"/>
                  </a:lnTo>
                  <a:lnTo>
                    <a:pt x="128" y="4"/>
                  </a:lnTo>
                  <a:lnTo>
                    <a:pt x="128" y="4"/>
                  </a:lnTo>
                  <a:lnTo>
                    <a:pt x="128" y="4"/>
                  </a:lnTo>
                  <a:lnTo>
                    <a:pt x="126" y="4"/>
                  </a:lnTo>
                  <a:lnTo>
                    <a:pt x="124" y="2"/>
                  </a:lnTo>
                  <a:lnTo>
                    <a:pt x="122" y="2"/>
                  </a:lnTo>
                  <a:lnTo>
                    <a:pt x="122" y="2"/>
                  </a:lnTo>
                  <a:lnTo>
                    <a:pt x="120" y="2"/>
                  </a:lnTo>
                  <a:lnTo>
                    <a:pt x="116" y="2"/>
                  </a:lnTo>
                  <a:lnTo>
                    <a:pt x="112" y="2"/>
                  </a:lnTo>
                  <a:lnTo>
                    <a:pt x="108" y="4"/>
                  </a:lnTo>
                  <a:lnTo>
                    <a:pt x="102" y="4"/>
                  </a:lnTo>
                  <a:lnTo>
                    <a:pt x="102" y="4"/>
                  </a:lnTo>
                  <a:lnTo>
                    <a:pt x="100" y="4"/>
                  </a:lnTo>
                  <a:lnTo>
                    <a:pt x="98" y="6"/>
                  </a:lnTo>
                  <a:lnTo>
                    <a:pt x="90" y="8"/>
                  </a:lnTo>
                  <a:lnTo>
                    <a:pt x="86" y="10"/>
                  </a:lnTo>
                  <a:lnTo>
                    <a:pt x="84" y="10"/>
                  </a:lnTo>
                  <a:lnTo>
                    <a:pt x="80" y="12"/>
                  </a:lnTo>
                  <a:lnTo>
                    <a:pt x="80" y="12"/>
                  </a:lnTo>
                  <a:lnTo>
                    <a:pt x="78" y="12"/>
                  </a:lnTo>
                  <a:lnTo>
                    <a:pt x="76" y="12"/>
                  </a:lnTo>
                  <a:lnTo>
                    <a:pt x="74" y="12"/>
                  </a:lnTo>
                  <a:lnTo>
                    <a:pt x="74" y="10"/>
                  </a:lnTo>
                  <a:lnTo>
                    <a:pt x="72" y="10"/>
                  </a:lnTo>
                  <a:lnTo>
                    <a:pt x="68" y="8"/>
                  </a:lnTo>
                  <a:lnTo>
                    <a:pt x="64" y="6"/>
                  </a:lnTo>
                  <a:lnTo>
                    <a:pt x="60" y="4"/>
                  </a:lnTo>
                  <a:lnTo>
                    <a:pt x="58" y="4"/>
                  </a:lnTo>
                  <a:lnTo>
                    <a:pt x="56" y="2"/>
                  </a:lnTo>
                  <a:lnTo>
                    <a:pt x="54" y="2"/>
                  </a:lnTo>
                  <a:lnTo>
                    <a:pt x="54" y="2"/>
                  </a:lnTo>
                  <a:lnTo>
                    <a:pt x="52" y="2"/>
                  </a:lnTo>
                  <a:lnTo>
                    <a:pt x="50" y="2"/>
                  </a:lnTo>
                  <a:lnTo>
                    <a:pt x="50" y="2"/>
                  </a:lnTo>
                  <a:lnTo>
                    <a:pt x="48" y="2"/>
                  </a:lnTo>
                  <a:lnTo>
                    <a:pt x="48" y="4"/>
                  </a:lnTo>
                  <a:lnTo>
                    <a:pt x="48" y="4"/>
                  </a:lnTo>
                  <a:lnTo>
                    <a:pt x="46" y="6"/>
                  </a:lnTo>
                  <a:lnTo>
                    <a:pt x="46" y="8"/>
                  </a:lnTo>
                  <a:lnTo>
                    <a:pt x="44" y="10"/>
                  </a:lnTo>
                  <a:lnTo>
                    <a:pt x="42" y="12"/>
                  </a:lnTo>
                  <a:lnTo>
                    <a:pt x="42" y="14"/>
                  </a:lnTo>
                  <a:lnTo>
                    <a:pt x="42" y="14"/>
                  </a:lnTo>
                  <a:lnTo>
                    <a:pt x="42" y="14"/>
                  </a:lnTo>
                  <a:lnTo>
                    <a:pt x="40" y="1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22" name="Freeform 254"/>
            <p:cNvSpPr>
              <a:spLocks/>
            </p:cNvSpPr>
            <p:nvPr/>
          </p:nvSpPr>
          <p:spPr bwMode="auto">
            <a:xfrm>
              <a:off x="6364982" y="1971535"/>
              <a:ext cx="243755" cy="115676"/>
            </a:xfrm>
            <a:custGeom>
              <a:avLst/>
              <a:gdLst>
                <a:gd name="T0" fmla="*/ 86 w 118"/>
                <a:gd name="T1" fmla="*/ 56 h 56"/>
                <a:gd name="T2" fmla="*/ 86 w 118"/>
                <a:gd name="T3" fmla="*/ 48 h 56"/>
                <a:gd name="T4" fmla="*/ 84 w 118"/>
                <a:gd name="T5" fmla="*/ 46 h 56"/>
                <a:gd name="T6" fmla="*/ 80 w 118"/>
                <a:gd name="T7" fmla="*/ 42 h 56"/>
                <a:gd name="T8" fmla="*/ 72 w 118"/>
                <a:gd name="T9" fmla="*/ 38 h 56"/>
                <a:gd name="T10" fmla="*/ 62 w 118"/>
                <a:gd name="T11" fmla="*/ 34 h 56"/>
                <a:gd name="T12" fmla="*/ 56 w 118"/>
                <a:gd name="T13" fmla="*/ 34 h 56"/>
                <a:gd name="T14" fmla="*/ 50 w 118"/>
                <a:gd name="T15" fmla="*/ 36 h 56"/>
                <a:gd name="T16" fmla="*/ 46 w 118"/>
                <a:gd name="T17" fmla="*/ 40 h 56"/>
                <a:gd name="T18" fmla="*/ 34 w 118"/>
                <a:gd name="T19" fmla="*/ 48 h 56"/>
                <a:gd name="T20" fmla="*/ 28 w 118"/>
                <a:gd name="T21" fmla="*/ 52 h 56"/>
                <a:gd name="T22" fmla="*/ 24 w 118"/>
                <a:gd name="T23" fmla="*/ 54 h 56"/>
                <a:gd name="T24" fmla="*/ 12 w 118"/>
                <a:gd name="T25" fmla="*/ 54 h 56"/>
                <a:gd name="T26" fmla="*/ 2 w 118"/>
                <a:gd name="T27" fmla="*/ 50 h 56"/>
                <a:gd name="T28" fmla="*/ 0 w 118"/>
                <a:gd name="T29" fmla="*/ 38 h 56"/>
                <a:gd name="T30" fmla="*/ 0 w 118"/>
                <a:gd name="T31" fmla="*/ 30 h 56"/>
                <a:gd name="T32" fmla="*/ 2 w 118"/>
                <a:gd name="T33" fmla="*/ 26 h 56"/>
                <a:gd name="T34" fmla="*/ 6 w 118"/>
                <a:gd name="T35" fmla="*/ 22 h 56"/>
                <a:gd name="T36" fmla="*/ 8 w 118"/>
                <a:gd name="T37" fmla="*/ 18 h 56"/>
                <a:gd name="T38" fmla="*/ 10 w 118"/>
                <a:gd name="T39" fmla="*/ 18 h 56"/>
                <a:gd name="T40" fmla="*/ 14 w 118"/>
                <a:gd name="T41" fmla="*/ 20 h 56"/>
                <a:gd name="T42" fmla="*/ 16 w 118"/>
                <a:gd name="T43" fmla="*/ 22 h 56"/>
                <a:gd name="T44" fmla="*/ 20 w 118"/>
                <a:gd name="T45" fmla="*/ 32 h 56"/>
                <a:gd name="T46" fmla="*/ 22 w 118"/>
                <a:gd name="T47" fmla="*/ 34 h 56"/>
                <a:gd name="T48" fmla="*/ 26 w 118"/>
                <a:gd name="T49" fmla="*/ 36 h 56"/>
                <a:gd name="T50" fmla="*/ 32 w 118"/>
                <a:gd name="T51" fmla="*/ 36 h 56"/>
                <a:gd name="T52" fmla="*/ 36 w 118"/>
                <a:gd name="T53" fmla="*/ 36 h 56"/>
                <a:gd name="T54" fmla="*/ 38 w 118"/>
                <a:gd name="T55" fmla="*/ 34 h 56"/>
                <a:gd name="T56" fmla="*/ 40 w 118"/>
                <a:gd name="T57" fmla="*/ 28 h 56"/>
                <a:gd name="T58" fmla="*/ 42 w 118"/>
                <a:gd name="T59" fmla="*/ 20 h 56"/>
                <a:gd name="T60" fmla="*/ 40 w 118"/>
                <a:gd name="T61" fmla="*/ 18 h 56"/>
                <a:gd name="T62" fmla="*/ 38 w 118"/>
                <a:gd name="T63" fmla="*/ 16 h 56"/>
                <a:gd name="T64" fmla="*/ 30 w 118"/>
                <a:gd name="T65" fmla="*/ 14 h 56"/>
                <a:gd name="T66" fmla="*/ 28 w 118"/>
                <a:gd name="T67" fmla="*/ 14 h 56"/>
                <a:gd name="T68" fmla="*/ 26 w 118"/>
                <a:gd name="T69" fmla="*/ 8 h 56"/>
                <a:gd name="T70" fmla="*/ 28 w 118"/>
                <a:gd name="T71" fmla="*/ 2 h 56"/>
                <a:gd name="T72" fmla="*/ 40 w 118"/>
                <a:gd name="T73" fmla="*/ 0 h 56"/>
                <a:gd name="T74" fmla="*/ 50 w 118"/>
                <a:gd name="T75" fmla="*/ 0 h 56"/>
                <a:gd name="T76" fmla="*/ 54 w 118"/>
                <a:gd name="T77" fmla="*/ 0 h 56"/>
                <a:gd name="T78" fmla="*/ 58 w 118"/>
                <a:gd name="T79" fmla="*/ 4 h 56"/>
                <a:gd name="T80" fmla="*/ 64 w 118"/>
                <a:gd name="T81" fmla="*/ 10 h 56"/>
                <a:gd name="T82" fmla="*/ 66 w 118"/>
                <a:gd name="T83" fmla="*/ 12 h 56"/>
                <a:gd name="T84" fmla="*/ 74 w 118"/>
                <a:gd name="T85" fmla="*/ 14 h 56"/>
                <a:gd name="T86" fmla="*/ 92 w 118"/>
                <a:gd name="T87" fmla="*/ 14 h 56"/>
                <a:gd name="T88" fmla="*/ 116 w 118"/>
                <a:gd name="T89" fmla="*/ 36 h 56"/>
                <a:gd name="T90" fmla="*/ 110 w 118"/>
                <a:gd name="T91" fmla="*/ 40 h 56"/>
                <a:gd name="T92" fmla="*/ 106 w 118"/>
                <a:gd name="T93" fmla="*/ 42 h 56"/>
                <a:gd name="T94" fmla="*/ 104 w 118"/>
                <a:gd name="T95" fmla="*/ 40 h 56"/>
                <a:gd name="T96" fmla="*/ 98 w 118"/>
                <a:gd name="T97" fmla="*/ 38 h 56"/>
                <a:gd name="T98" fmla="*/ 94 w 118"/>
                <a:gd name="T99" fmla="*/ 36 h 56"/>
                <a:gd name="T100" fmla="*/ 92 w 118"/>
                <a:gd name="T101" fmla="*/ 38 h 56"/>
                <a:gd name="T102" fmla="*/ 90 w 118"/>
                <a:gd name="T103" fmla="*/ 40 h 56"/>
                <a:gd name="T104" fmla="*/ 88 w 118"/>
                <a:gd name="T105" fmla="*/ 48 h 56"/>
                <a:gd name="T106" fmla="*/ 86 w 118"/>
                <a:gd name="T10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 h="56">
                  <a:moveTo>
                    <a:pt x="86" y="56"/>
                  </a:moveTo>
                  <a:lnTo>
                    <a:pt x="86" y="56"/>
                  </a:lnTo>
                  <a:lnTo>
                    <a:pt x="86" y="56"/>
                  </a:lnTo>
                  <a:lnTo>
                    <a:pt x="86" y="52"/>
                  </a:lnTo>
                  <a:lnTo>
                    <a:pt x="86" y="50"/>
                  </a:lnTo>
                  <a:lnTo>
                    <a:pt x="86" y="48"/>
                  </a:lnTo>
                  <a:lnTo>
                    <a:pt x="86" y="48"/>
                  </a:lnTo>
                  <a:lnTo>
                    <a:pt x="84" y="46"/>
                  </a:lnTo>
                  <a:lnTo>
                    <a:pt x="84" y="46"/>
                  </a:lnTo>
                  <a:lnTo>
                    <a:pt x="82" y="44"/>
                  </a:lnTo>
                  <a:lnTo>
                    <a:pt x="82" y="42"/>
                  </a:lnTo>
                  <a:lnTo>
                    <a:pt x="80" y="42"/>
                  </a:lnTo>
                  <a:lnTo>
                    <a:pt x="78" y="40"/>
                  </a:lnTo>
                  <a:lnTo>
                    <a:pt x="76" y="40"/>
                  </a:lnTo>
                  <a:lnTo>
                    <a:pt x="72" y="38"/>
                  </a:lnTo>
                  <a:lnTo>
                    <a:pt x="68" y="36"/>
                  </a:lnTo>
                  <a:lnTo>
                    <a:pt x="64" y="36"/>
                  </a:lnTo>
                  <a:lnTo>
                    <a:pt x="62" y="34"/>
                  </a:lnTo>
                  <a:lnTo>
                    <a:pt x="60" y="34"/>
                  </a:lnTo>
                  <a:lnTo>
                    <a:pt x="58" y="34"/>
                  </a:lnTo>
                  <a:lnTo>
                    <a:pt x="56" y="34"/>
                  </a:lnTo>
                  <a:lnTo>
                    <a:pt x="54" y="34"/>
                  </a:lnTo>
                  <a:lnTo>
                    <a:pt x="52" y="36"/>
                  </a:lnTo>
                  <a:lnTo>
                    <a:pt x="50" y="36"/>
                  </a:lnTo>
                  <a:lnTo>
                    <a:pt x="48" y="38"/>
                  </a:lnTo>
                  <a:lnTo>
                    <a:pt x="48" y="38"/>
                  </a:lnTo>
                  <a:lnTo>
                    <a:pt x="46" y="40"/>
                  </a:lnTo>
                  <a:lnTo>
                    <a:pt x="42" y="42"/>
                  </a:lnTo>
                  <a:lnTo>
                    <a:pt x="38" y="46"/>
                  </a:lnTo>
                  <a:lnTo>
                    <a:pt x="34" y="48"/>
                  </a:lnTo>
                  <a:lnTo>
                    <a:pt x="32" y="50"/>
                  </a:lnTo>
                  <a:lnTo>
                    <a:pt x="30" y="52"/>
                  </a:lnTo>
                  <a:lnTo>
                    <a:pt x="28" y="52"/>
                  </a:lnTo>
                  <a:lnTo>
                    <a:pt x="26" y="52"/>
                  </a:lnTo>
                  <a:lnTo>
                    <a:pt x="26" y="52"/>
                  </a:lnTo>
                  <a:lnTo>
                    <a:pt x="24" y="54"/>
                  </a:lnTo>
                  <a:lnTo>
                    <a:pt x="20" y="54"/>
                  </a:lnTo>
                  <a:lnTo>
                    <a:pt x="16" y="54"/>
                  </a:lnTo>
                  <a:lnTo>
                    <a:pt x="12" y="54"/>
                  </a:lnTo>
                  <a:lnTo>
                    <a:pt x="6" y="54"/>
                  </a:lnTo>
                  <a:lnTo>
                    <a:pt x="2" y="54"/>
                  </a:lnTo>
                  <a:lnTo>
                    <a:pt x="2" y="50"/>
                  </a:lnTo>
                  <a:lnTo>
                    <a:pt x="2" y="48"/>
                  </a:lnTo>
                  <a:lnTo>
                    <a:pt x="0" y="44"/>
                  </a:lnTo>
                  <a:lnTo>
                    <a:pt x="0" y="38"/>
                  </a:lnTo>
                  <a:lnTo>
                    <a:pt x="0" y="34"/>
                  </a:lnTo>
                  <a:lnTo>
                    <a:pt x="0" y="32"/>
                  </a:lnTo>
                  <a:lnTo>
                    <a:pt x="0" y="30"/>
                  </a:lnTo>
                  <a:lnTo>
                    <a:pt x="0" y="30"/>
                  </a:lnTo>
                  <a:lnTo>
                    <a:pt x="0" y="28"/>
                  </a:lnTo>
                  <a:lnTo>
                    <a:pt x="2" y="26"/>
                  </a:lnTo>
                  <a:lnTo>
                    <a:pt x="2" y="26"/>
                  </a:lnTo>
                  <a:lnTo>
                    <a:pt x="4" y="24"/>
                  </a:lnTo>
                  <a:lnTo>
                    <a:pt x="6" y="22"/>
                  </a:lnTo>
                  <a:lnTo>
                    <a:pt x="6" y="20"/>
                  </a:lnTo>
                  <a:lnTo>
                    <a:pt x="8" y="20"/>
                  </a:lnTo>
                  <a:lnTo>
                    <a:pt x="8" y="18"/>
                  </a:lnTo>
                  <a:lnTo>
                    <a:pt x="10" y="18"/>
                  </a:lnTo>
                  <a:lnTo>
                    <a:pt x="10" y="18"/>
                  </a:lnTo>
                  <a:lnTo>
                    <a:pt x="10" y="18"/>
                  </a:lnTo>
                  <a:lnTo>
                    <a:pt x="12" y="18"/>
                  </a:lnTo>
                  <a:lnTo>
                    <a:pt x="12" y="18"/>
                  </a:lnTo>
                  <a:lnTo>
                    <a:pt x="14" y="20"/>
                  </a:lnTo>
                  <a:lnTo>
                    <a:pt x="14" y="20"/>
                  </a:lnTo>
                  <a:lnTo>
                    <a:pt x="14" y="22"/>
                  </a:lnTo>
                  <a:lnTo>
                    <a:pt x="16" y="22"/>
                  </a:lnTo>
                  <a:lnTo>
                    <a:pt x="16" y="26"/>
                  </a:lnTo>
                  <a:lnTo>
                    <a:pt x="18" y="28"/>
                  </a:lnTo>
                  <a:lnTo>
                    <a:pt x="20" y="32"/>
                  </a:lnTo>
                  <a:lnTo>
                    <a:pt x="20" y="32"/>
                  </a:lnTo>
                  <a:lnTo>
                    <a:pt x="20" y="34"/>
                  </a:lnTo>
                  <a:lnTo>
                    <a:pt x="22" y="34"/>
                  </a:lnTo>
                  <a:lnTo>
                    <a:pt x="22" y="34"/>
                  </a:lnTo>
                  <a:lnTo>
                    <a:pt x="24" y="36"/>
                  </a:lnTo>
                  <a:lnTo>
                    <a:pt x="26" y="36"/>
                  </a:lnTo>
                  <a:lnTo>
                    <a:pt x="28" y="36"/>
                  </a:lnTo>
                  <a:lnTo>
                    <a:pt x="30" y="36"/>
                  </a:lnTo>
                  <a:lnTo>
                    <a:pt x="32" y="36"/>
                  </a:lnTo>
                  <a:lnTo>
                    <a:pt x="34" y="36"/>
                  </a:lnTo>
                  <a:lnTo>
                    <a:pt x="36" y="36"/>
                  </a:lnTo>
                  <a:lnTo>
                    <a:pt x="36" y="36"/>
                  </a:lnTo>
                  <a:lnTo>
                    <a:pt x="38" y="34"/>
                  </a:lnTo>
                  <a:lnTo>
                    <a:pt x="38" y="34"/>
                  </a:lnTo>
                  <a:lnTo>
                    <a:pt x="38" y="34"/>
                  </a:lnTo>
                  <a:lnTo>
                    <a:pt x="40" y="32"/>
                  </a:lnTo>
                  <a:lnTo>
                    <a:pt x="40" y="30"/>
                  </a:lnTo>
                  <a:lnTo>
                    <a:pt x="40" y="28"/>
                  </a:lnTo>
                  <a:lnTo>
                    <a:pt x="42" y="26"/>
                  </a:lnTo>
                  <a:lnTo>
                    <a:pt x="42" y="22"/>
                  </a:lnTo>
                  <a:lnTo>
                    <a:pt x="42" y="20"/>
                  </a:lnTo>
                  <a:lnTo>
                    <a:pt x="42" y="20"/>
                  </a:lnTo>
                  <a:lnTo>
                    <a:pt x="40" y="20"/>
                  </a:lnTo>
                  <a:lnTo>
                    <a:pt x="40" y="18"/>
                  </a:lnTo>
                  <a:lnTo>
                    <a:pt x="40" y="18"/>
                  </a:lnTo>
                  <a:lnTo>
                    <a:pt x="38" y="18"/>
                  </a:lnTo>
                  <a:lnTo>
                    <a:pt x="38" y="16"/>
                  </a:lnTo>
                  <a:lnTo>
                    <a:pt x="36" y="16"/>
                  </a:lnTo>
                  <a:lnTo>
                    <a:pt x="32" y="16"/>
                  </a:lnTo>
                  <a:lnTo>
                    <a:pt x="30" y="14"/>
                  </a:lnTo>
                  <a:lnTo>
                    <a:pt x="30" y="14"/>
                  </a:lnTo>
                  <a:lnTo>
                    <a:pt x="30" y="14"/>
                  </a:lnTo>
                  <a:lnTo>
                    <a:pt x="28" y="14"/>
                  </a:lnTo>
                  <a:lnTo>
                    <a:pt x="28" y="12"/>
                  </a:lnTo>
                  <a:lnTo>
                    <a:pt x="28" y="10"/>
                  </a:lnTo>
                  <a:lnTo>
                    <a:pt x="26" y="8"/>
                  </a:lnTo>
                  <a:lnTo>
                    <a:pt x="26" y="4"/>
                  </a:lnTo>
                  <a:lnTo>
                    <a:pt x="24" y="2"/>
                  </a:lnTo>
                  <a:lnTo>
                    <a:pt x="28" y="2"/>
                  </a:lnTo>
                  <a:lnTo>
                    <a:pt x="32" y="2"/>
                  </a:lnTo>
                  <a:lnTo>
                    <a:pt x="36" y="0"/>
                  </a:lnTo>
                  <a:lnTo>
                    <a:pt x="40" y="0"/>
                  </a:lnTo>
                  <a:lnTo>
                    <a:pt x="46" y="0"/>
                  </a:lnTo>
                  <a:lnTo>
                    <a:pt x="48" y="0"/>
                  </a:lnTo>
                  <a:lnTo>
                    <a:pt x="50" y="0"/>
                  </a:lnTo>
                  <a:lnTo>
                    <a:pt x="52" y="0"/>
                  </a:lnTo>
                  <a:lnTo>
                    <a:pt x="52" y="0"/>
                  </a:lnTo>
                  <a:lnTo>
                    <a:pt x="54" y="0"/>
                  </a:lnTo>
                  <a:lnTo>
                    <a:pt x="54" y="0"/>
                  </a:lnTo>
                  <a:lnTo>
                    <a:pt x="56" y="2"/>
                  </a:lnTo>
                  <a:lnTo>
                    <a:pt x="58" y="4"/>
                  </a:lnTo>
                  <a:lnTo>
                    <a:pt x="60" y="6"/>
                  </a:lnTo>
                  <a:lnTo>
                    <a:pt x="62" y="8"/>
                  </a:lnTo>
                  <a:lnTo>
                    <a:pt x="64" y="10"/>
                  </a:lnTo>
                  <a:lnTo>
                    <a:pt x="66" y="12"/>
                  </a:lnTo>
                  <a:lnTo>
                    <a:pt x="66" y="12"/>
                  </a:lnTo>
                  <a:lnTo>
                    <a:pt x="66" y="12"/>
                  </a:lnTo>
                  <a:lnTo>
                    <a:pt x="68" y="12"/>
                  </a:lnTo>
                  <a:lnTo>
                    <a:pt x="70" y="14"/>
                  </a:lnTo>
                  <a:lnTo>
                    <a:pt x="74" y="14"/>
                  </a:lnTo>
                  <a:lnTo>
                    <a:pt x="78" y="14"/>
                  </a:lnTo>
                  <a:lnTo>
                    <a:pt x="84" y="14"/>
                  </a:lnTo>
                  <a:lnTo>
                    <a:pt x="92" y="14"/>
                  </a:lnTo>
                  <a:lnTo>
                    <a:pt x="94" y="14"/>
                  </a:lnTo>
                  <a:lnTo>
                    <a:pt x="118" y="34"/>
                  </a:lnTo>
                  <a:lnTo>
                    <a:pt x="116" y="36"/>
                  </a:lnTo>
                  <a:lnTo>
                    <a:pt x="114" y="38"/>
                  </a:lnTo>
                  <a:lnTo>
                    <a:pt x="112" y="40"/>
                  </a:lnTo>
                  <a:lnTo>
                    <a:pt x="110" y="40"/>
                  </a:lnTo>
                  <a:lnTo>
                    <a:pt x="108" y="42"/>
                  </a:lnTo>
                  <a:lnTo>
                    <a:pt x="108" y="42"/>
                  </a:lnTo>
                  <a:lnTo>
                    <a:pt x="106" y="42"/>
                  </a:lnTo>
                  <a:lnTo>
                    <a:pt x="106" y="42"/>
                  </a:lnTo>
                  <a:lnTo>
                    <a:pt x="104" y="42"/>
                  </a:lnTo>
                  <a:lnTo>
                    <a:pt x="104" y="40"/>
                  </a:lnTo>
                  <a:lnTo>
                    <a:pt x="102" y="40"/>
                  </a:lnTo>
                  <a:lnTo>
                    <a:pt x="100" y="38"/>
                  </a:lnTo>
                  <a:lnTo>
                    <a:pt x="98" y="38"/>
                  </a:lnTo>
                  <a:lnTo>
                    <a:pt x="96" y="36"/>
                  </a:lnTo>
                  <a:lnTo>
                    <a:pt x="94" y="36"/>
                  </a:lnTo>
                  <a:lnTo>
                    <a:pt x="94" y="36"/>
                  </a:lnTo>
                  <a:lnTo>
                    <a:pt x="92" y="36"/>
                  </a:lnTo>
                  <a:lnTo>
                    <a:pt x="92" y="36"/>
                  </a:lnTo>
                  <a:lnTo>
                    <a:pt x="92" y="38"/>
                  </a:lnTo>
                  <a:lnTo>
                    <a:pt x="90" y="38"/>
                  </a:lnTo>
                  <a:lnTo>
                    <a:pt x="90" y="40"/>
                  </a:lnTo>
                  <a:lnTo>
                    <a:pt x="90" y="40"/>
                  </a:lnTo>
                  <a:lnTo>
                    <a:pt x="88" y="42"/>
                  </a:lnTo>
                  <a:lnTo>
                    <a:pt x="88" y="44"/>
                  </a:lnTo>
                  <a:lnTo>
                    <a:pt x="88" y="48"/>
                  </a:lnTo>
                  <a:lnTo>
                    <a:pt x="86" y="50"/>
                  </a:lnTo>
                  <a:lnTo>
                    <a:pt x="86" y="54"/>
                  </a:lnTo>
                  <a:lnTo>
                    <a:pt x="86" y="56"/>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23" name="Freeform 255"/>
            <p:cNvSpPr>
              <a:spLocks/>
            </p:cNvSpPr>
            <p:nvPr/>
          </p:nvSpPr>
          <p:spPr bwMode="auto">
            <a:xfrm>
              <a:off x="6364982" y="1971535"/>
              <a:ext cx="243755" cy="115676"/>
            </a:xfrm>
            <a:custGeom>
              <a:avLst/>
              <a:gdLst>
                <a:gd name="T0" fmla="*/ 86 w 118"/>
                <a:gd name="T1" fmla="*/ 56 h 56"/>
                <a:gd name="T2" fmla="*/ 86 w 118"/>
                <a:gd name="T3" fmla="*/ 48 h 56"/>
                <a:gd name="T4" fmla="*/ 84 w 118"/>
                <a:gd name="T5" fmla="*/ 46 h 56"/>
                <a:gd name="T6" fmla="*/ 80 w 118"/>
                <a:gd name="T7" fmla="*/ 42 h 56"/>
                <a:gd name="T8" fmla="*/ 72 w 118"/>
                <a:gd name="T9" fmla="*/ 38 h 56"/>
                <a:gd name="T10" fmla="*/ 62 w 118"/>
                <a:gd name="T11" fmla="*/ 34 h 56"/>
                <a:gd name="T12" fmla="*/ 56 w 118"/>
                <a:gd name="T13" fmla="*/ 34 h 56"/>
                <a:gd name="T14" fmla="*/ 50 w 118"/>
                <a:gd name="T15" fmla="*/ 36 h 56"/>
                <a:gd name="T16" fmla="*/ 46 w 118"/>
                <a:gd name="T17" fmla="*/ 40 h 56"/>
                <a:gd name="T18" fmla="*/ 34 w 118"/>
                <a:gd name="T19" fmla="*/ 48 h 56"/>
                <a:gd name="T20" fmla="*/ 28 w 118"/>
                <a:gd name="T21" fmla="*/ 52 h 56"/>
                <a:gd name="T22" fmla="*/ 24 w 118"/>
                <a:gd name="T23" fmla="*/ 54 h 56"/>
                <a:gd name="T24" fmla="*/ 12 w 118"/>
                <a:gd name="T25" fmla="*/ 54 h 56"/>
                <a:gd name="T26" fmla="*/ 2 w 118"/>
                <a:gd name="T27" fmla="*/ 50 h 56"/>
                <a:gd name="T28" fmla="*/ 0 w 118"/>
                <a:gd name="T29" fmla="*/ 38 h 56"/>
                <a:gd name="T30" fmla="*/ 0 w 118"/>
                <a:gd name="T31" fmla="*/ 30 h 56"/>
                <a:gd name="T32" fmla="*/ 2 w 118"/>
                <a:gd name="T33" fmla="*/ 26 h 56"/>
                <a:gd name="T34" fmla="*/ 6 w 118"/>
                <a:gd name="T35" fmla="*/ 22 h 56"/>
                <a:gd name="T36" fmla="*/ 8 w 118"/>
                <a:gd name="T37" fmla="*/ 18 h 56"/>
                <a:gd name="T38" fmla="*/ 10 w 118"/>
                <a:gd name="T39" fmla="*/ 18 h 56"/>
                <a:gd name="T40" fmla="*/ 14 w 118"/>
                <a:gd name="T41" fmla="*/ 20 h 56"/>
                <a:gd name="T42" fmla="*/ 16 w 118"/>
                <a:gd name="T43" fmla="*/ 22 h 56"/>
                <a:gd name="T44" fmla="*/ 20 w 118"/>
                <a:gd name="T45" fmla="*/ 32 h 56"/>
                <a:gd name="T46" fmla="*/ 22 w 118"/>
                <a:gd name="T47" fmla="*/ 34 h 56"/>
                <a:gd name="T48" fmla="*/ 26 w 118"/>
                <a:gd name="T49" fmla="*/ 36 h 56"/>
                <a:gd name="T50" fmla="*/ 32 w 118"/>
                <a:gd name="T51" fmla="*/ 36 h 56"/>
                <a:gd name="T52" fmla="*/ 36 w 118"/>
                <a:gd name="T53" fmla="*/ 36 h 56"/>
                <a:gd name="T54" fmla="*/ 38 w 118"/>
                <a:gd name="T55" fmla="*/ 34 h 56"/>
                <a:gd name="T56" fmla="*/ 40 w 118"/>
                <a:gd name="T57" fmla="*/ 28 h 56"/>
                <a:gd name="T58" fmla="*/ 42 w 118"/>
                <a:gd name="T59" fmla="*/ 20 h 56"/>
                <a:gd name="T60" fmla="*/ 40 w 118"/>
                <a:gd name="T61" fmla="*/ 18 h 56"/>
                <a:gd name="T62" fmla="*/ 38 w 118"/>
                <a:gd name="T63" fmla="*/ 16 h 56"/>
                <a:gd name="T64" fmla="*/ 30 w 118"/>
                <a:gd name="T65" fmla="*/ 14 h 56"/>
                <a:gd name="T66" fmla="*/ 28 w 118"/>
                <a:gd name="T67" fmla="*/ 14 h 56"/>
                <a:gd name="T68" fmla="*/ 26 w 118"/>
                <a:gd name="T69" fmla="*/ 8 h 56"/>
                <a:gd name="T70" fmla="*/ 28 w 118"/>
                <a:gd name="T71" fmla="*/ 2 h 56"/>
                <a:gd name="T72" fmla="*/ 40 w 118"/>
                <a:gd name="T73" fmla="*/ 0 h 56"/>
                <a:gd name="T74" fmla="*/ 50 w 118"/>
                <a:gd name="T75" fmla="*/ 0 h 56"/>
                <a:gd name="T76" fmla="*/ 54 w 118"/>
                <a:gd name="T77" fmla="*/ 0 h 56"/>
                <a:gd name="T78" fmla="*/ 58 w 118"/>
                <a:gd name="T79" fmla="*/ 4 h 56"/>
                <a:gd name="T80" fmla="*/ 64 w 118"/>
                <a:gd name="T81" fmla="*/ 10 h 56"/>
                <a:gd name="T82" fmla="*/ 66 w 118"/>
                <a:gd name="T83" fmla="*/ 12 h 56"/>
                <a:gd name="T84" fmla="*/ 74 w 118"/>
                <a:gd name="T85" fmla="*/ 14 h 56"/>
                <a:gd name="T86" fmla="*/ 92 w 118"/>
                <a:gd name="T87" fmla="*/ 14 h 56"/>
                <a:gd name="T88" fmla="*/ 116 w 118"/>
                <a:gd name="T89" fmla="*/ 36 h 56"/>
                <a:gd name="T90" fmla="*/ 110 w 118"/>
                <a:gd name="T91" fmla="*/ 40 h 56"/>
                <a:gd name="T92" fmla="*/ 106 w 118"/>
                <a:gd name="T93" fmla="*/ 42 h 56"/>
                <a:gd name="T94" fmla="*/ 104 w 118"/>
                <a:gd name="T95" fmla="*/ 40 h 56"/>
                <a:gd name="T96" fmla="*/ 98 w 118"/>
                <a:gd name="T97" fmla="*/ 38 h 56"/>
                <a:gd name="T98" fmla="*/ 94 w 118"/>
                <a:gd name="T99" fmla="*/ 36 h 56"/>
                <a:gd name="T100" fmla="*/ 92 w 118"/>
                <a:gd name="T101" fmla="*/ 38 h 56"/>
                <a:gd name="T102" fmla="*/ 90 w 118"/>
                <a:gd name="T103" fmla="*/ 40 h 56"/>
                <a:gd name="T104" fmla="*/ 88 w 118"/>
                <a:gd name="T105" fmla="*/ 48 h 56"/>
                <a:gd name="T106" fmla="*/ 86 w 118"/>
                <a:gd name="T10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 h="56">
                  <a:moveTo>
                    <a:pt x="86" y="56"/>
                  </a:moveTo>
                  <a:lnTo>
                    <a:pt x="86" y="56"/>
                  </a:lnTo>
                  <a:lnTo>
                    <a:pt x="86" y="56"/>
                  </a:lnTo>
                  <a:lnTo>
                    <a:pt x="86" y="52"/>
                  </a:lnTo>
                  <a:lnTo>
                    <a:pt x="86" y="50"/>
                  </a:lnTo>
                  <a:lnTo>
                    <a:pt x="86" y="48"/>
                  </a:lnTo>
                  <a:lnTo>
                    <a:pt x="86" y="48"/>
                  </a:lnTo>
                  <a:lnTo>
                    <a:pt x="84" y="46"/>
                  </a:lnTo>
                  <a:lnTo>
                    <a:pt x="84" y="46"/>
                  </a:lnTo>
                  <a:lnTo>
                    <a:pt x="82" y="44"/>
                  </a:lnTo>
                  <a:lnTo>
                    <a:pt x="82" y="42"/>
                  </a:lnTo>
                  <a:lnTo>
                    <a:pt x="80" y="42"/>
                  </a:lnTo>
                  <a:lnTo>
                    <a:pt x="78" y="40"/>
                  </a:lnTo>
                  <a:lnTo>
                    <a:pt x="76" y="40"/>
                  </a:lnTo>
                  <a:lnTo>
                    <a:pt x="72" y="38"/>
                  </a:lnTo>
                  <a:lnTo>
                    <a:pt x="68" y="36"/>
                  </a:lnTo>
                  <a:lnTo>
                    <a:pt x="64" y="36"/>
                  </a:lnTo>
                  <a:lnTo>
                    <a:pt x="62" y="34"/>
                  </a:lnTo>
                  <a:lnTo>
                    <a:pt x="60" y="34"/>
                  </a:lnTo>
                  <a:lnTo>
                    <a:pt x="58" y="34"/>
                  </a:lnTo>
                  <a:lnTo>
                    <a:pt x="56" y="34"/>
                  </a:lnTo>
                  <a:lnTo>
                    <a:pt x="54" y="34"/>
                  </a:lnTo>
                  <a:lnTo>
                    <a:pt x="52" y="36"/>
                  </a:lnTo>
                  <a:lnTo>
                    <a:pt x="50" y="36"/>
                  </a:lnTo>
                  <a:lnTo>
                    <a:pt x="48" y="38"/>
                  </a:lnTo>
                  <a:lnTo>
                    <a:pt x="48" y="38"/>
                  </a:lnTo>
                  <a:lnTo>
                    <a:pt x="46" y="40"/>
                  </a:lnTo>
                  <a:lnTo>
                    <a:pt x="42" y="42"/>
                  </a:lnTo>
                  <a:lnTo>
                    <a:pt x="38" y="46"/>
                  </a:lnTo>
                  <a:lnTo>
                    <a:pt x="34" y="48"/>
                  </a:lnTo>
                  <a:lnTo>
                    <a:pt x="32" y="50"/>
                  </a:lnTo>
                  <a:lnTo>
                    <a:pt x="30" y="52"/>
                  </a:lnTo>
                  <a:lnTo>
                    <a:pt x="28" y="52"/>
                  </a:lnTo>
                  <a:lnTo>
                    <a:pt x="26" y="52"/>
                  </a:lnTo>
                  <a:lnTo>
                    <a:pt x="26" y="52"/>
                  </a:lnTo>
                  <a:lnTo>
                    <a:pt x="24" y="54"/>
                  </a:lnTo>
                  <a:lnTo>
                    <a:pt x="20" y="54"/>
                  </a:lnTo>
                  <a:lnTo>
                    <a:pt x="16" y="54"/>
                  </a:lnTo>
                  <a:lnTo>
                    <a:pt x="12" y="54"/>
                  </a:lnTo>
                  <a:lnTo>
                    <a:pt x="6" y="54"/>
                  </a:lnTo>
                  <a:lnTo>
                    <a:pt x="2" y="54"/>
                  </a:lnTo>
                  <a:lnTo>
                    <a:pt x="2" y="50"/>
                  </a:lnTo>
                  <a:lnTo>
                    <a:pt x="2" y="48"/>
                  </a:lnTo>
                  <a:lnTo>
                    <a:pt x="0" y="44"/>
                  </a:lnTo>
                  <a:lnTo>
                    <a:pt x="0" y="38"/>
                  </a:lnTo>
                  <a:lnTo>
                    <a:pt x="0" y="34"/>
                  </a:lnTo>
                  <a:lnTo>
                    <a:pt x="0" y="32"/>
                  </a:lnTo>
                  <a:lnTo>
                    <a:pt x="0" y="30"/>
                  </a:lnTo>
                  <a:lnTo>
                    <a:pt x="0" y="30"/>
                  </a:lnTo>
                  <a:lnTo>
                    <a:pt x="0" y="28"/>
                  </a:lnTo>
                  <a:lnTo>
                    <a:pt x="2" y="26"/>
                  </a:lnTo>
                  <a:lnTo>
                    <a:pt x="2" y="26"/>
                  </a:lnTo>
                  <a:lnTo>
                    <a:pt x="4" y="24"/>
                  </a:lnTo>
                  <a:lnTo>
                    <a:pt x="6" y="22"/>
                  </a:lnTo>
                  <a:lnTo>
                    <a:pt x="6" y="20"/>
                  </a:lnTo>
                  <a:lnTo>
                    <a:pt x="8" y="20"/>
                  </a:lnTo>
                  <a:lnTo>
                    <a:pt x="8" y="18"/>
                  </a:lnTo>
                  <a:lnTo>
                    <a:pt x="10" y="18"/>
                  </a:lnTo>
                  <a:lnTo>
                    <a:pt x="10" y="18"/>
                  </a:lnTo>
                  <a:lnTo>
                    <a:pt x="10" y="18"/>
                  </a:lnTo>
                  <a:lnTo>
                    <a:pt x="12" y="18"/>
                  </a:lnTo>
                  <a:lnTo>
                    <a:pt x="12" y="18"/>
                  </a:lnTo>
                  <a:lnTo>
                    <a:pt x="14" y="20"/>
                  </a:lnTo>
                  <a:lnTo>
                    <a:pt x="14" y="20"/>
                  </a:lnTo>
                  <a:lnTo>
                    <a:pt x="14" y="22"/>
                  </a:lnTo>
                  <a:lnTo>
                    <a:pt x="16" y="22"/>
                  </a:lnTo>
                  <a:lnTo>
                    <a:pt x="16" y="26"/>
                  </a:lnTo>
                  <a:lnTo>
                    <a:pt x="18" y="28"/>
                  </a:lnTo>
                  <a:lnTo>
                    <a:pt x="20" y="32"/>
                  </a:lnTo>
                  <a:lnTo>
                    <a:pt x="20" y="32"/>
                  </a:lnTo>
                  <a:lnTo>
                    <a:pt x="20" y="34"/>
                  </a:lnTo>
                  <a:lnTo>
                    <a:pt x="22" y="34"/>
                  </a:lnTo>
                  <a:lnTo>
                    <a:pt x="22" y="34"/>
                  </a:lnTo>
                  <a:lnTo>
                    <a:pt x="24" y="36"/>
                  </a:lnTo>
                  <a:lnTo>
                    <a:pt x="26" y="36"/>
                  </a:lnTo>
                  <a:lnTo>
                    <a:pt x="28" y="36"/>
                  </a:lnTo>
                  <a:lnTo>
                    <a:pt x="30" y="36"/>
                  </a:lnTo>
                  <a:lnTo>
                    <a:pt x="32" y="36"/>
                  </a:lnTo>
                  <a:lnTo>
                    <a:pt x="34" y="36"/>
                  </a:lnTo>
                  <a:lnTo>
                    <a:pt x="36" y="36"/>
                  </a:lnTo>
                  <a:lnTo>
                    <a:pt x="36" y="36"/>
                  </a:lnTo>
                  <a:lnTo>
                    <a:pt x="38" y="34"/>
                  </a:lnTo>
                  <a:lnTo>
                    <a:pt x="38" y="34"/>
                  </a:lnTo>
                  <a:lnTo>
                    <a:pt x="38" y="34"/>
                  </a:lnTo>
                  <a:lnTo>
                    <a:pt x="40" y="32"/>
                  </a:lnTo>
                  <a:lnTo>
                    <a:pt x="40" y="30"/>
                  </a:lnTo>
                  <a:lnTo>
                    <a:pt x="40" y="28"/>
                  </a:lnTo>
                  <a:lnTo>
                    <a:pt x="42" y="26"/>
                  </a:lnTo>
                  <a:lnTo>
                    <a:pt x="42" y="22"/>
                  </a:lnTo>
                  <a:lnTo>
                    <a:pt x="42" y="20"/>
                  </a:lnTo>
                  <a:lnTo>
                    <a:pt x="42" y="20"/>
                  </a:lnTo>
                  <a:lnTo>
                    <a:pt x="40" y="20"/>
                  </a:lnTo>
                  <a:lnTo>
                    <a:pt x="40" y="18"/>
                  </a:lnTo>
                  <a:lnTo>
                    <a:pt x="40" y="18"/>
                  </a:lnTo>
                  <a:lnTo>
                    <a:pt x="38" y="18"/>
                  </a:lnTo>
                  <a:lnTo>
                    <a:pt x="38" y="16"/>
                  </a:lnTo>
                  <a:lnTo>
                    <a:pt x="36" y="16"/>
                  </a:lnTo>
                  <a:lnTo>
                    <a:pt x="32" y="16"/>
                  </a:lnTo>
                  <a:lnTo>
                    <a:pt x="30" y="14"/>
                  </a:lnTo>
                  <a:lnTo>
                    <a:pt x="30" y="14"/>
                  </a:lnTo>
                  <a:lnTo>
                    <a:pt x="30" y="14"/>
                  </a:lnTo>
                  <a:lnTo>
                    <a:pt x="28" y="14"/>
                  </a:lnTo>
                  <a:lnTo>
                    <a:pt x="28" y="12"/>
                  </a:lnTo>
                  <a:lnTo>
                    <a:pt x="28" y="10"/>
                  </a:lnTo>
                  <a:lnTo>
                    <a:pt x="26" y="8"/>
                  </a:lnTo>
                  <a:lnTo>
                    <a:pt x="26" y="4"/>
                  </a:lnTo>
                  <a:lnTo>
                    <a:pt x="24" y="2"/>
                  </a:lnTo>
                  <a:lnTo>
                    <a:pt x="28" y="2"/>
                  </a:lnTo>
                  <a:lnTo>
                    <a:pt x="32" y="2"/>
                  </a:lnTo>
                  <a:lnTo>
                    <a:pt x="36" y="0"/>
                  </a:lnTo>
                  <a:lnTo>
                    <a:pt x="40" y="0"/>
                  </a:lnTo>
                  <a:lnTo>
                    <a:pt x="46" y="0"/>
                  </a:lnTo>
                  <a:lnTo>
                    <a:pt x="48" y="0"/>
                  </a:lnTo>
                  <a:lnTo>
                    <a:pt x="50" y="0"/>
                  </a:lnTo>
                  <a:lnTo>
                    <a:pt x="52" y="0"/>
                  </a:lnTo>
                  <a:lnTo>
                    <a:pt x="52" y="0"/>
                  </a:lnTo>
                  <a:lnTo>
                    <a:pt x="54" y="0"/>
                  </a:lnTo>
                  <a:lnTo>
                    <a:pt x="54" y="0"/>
                  </a:lnTo>
                  <a:lnTo>
                    <a:pt x="56" y="2"/>
                  </a:lnTo>
                  <a:lnTo>
                    <a:pt x="58" y="4"/>
                  </a:lnTo>
                  <a:lnTo>
                    <a:pt x="60" y="6"/>
                  </a:lnTo>
                  <a:lnTo>
                    <a:pt x="62" y="8"/>
                  </a:lnTo>
                  <a:lnTo>
                    <a:pt x="64" y="10"/>
                  </a:lnTo>
                  <a:lnTo>
                    <a:pt x="66" y="12"/>
                  </a:lnTo>
                  <a:lnTo>
                    <a:pt x="66" y="12"/>
                  </a:lnTo>
                  <a:lnTo>
                    <a:pt x="66" y="12"/>
                  </a:lnTo>
                  <a:lnTo>
                    <a:pt x="68" y="12"/>
                  </a:lnTo>
                  <a:lnTo>
                    <a:pt x="70" y="14"/>
                  </a:lnTo>
                  <a:lnTo>
                    <a:pt x="74" y="14"/>
                  </a:lnTo>
                  <a:lnTo>
                    <a:pt x="78" y="14"/>
                  </a:lnTo>
                  <a:lnTo>
                    <a:pt x="84" y="14"/>
                  </a:lnTo>
                  <a:lnTo>
                    <a:pt x="92" y="14"/>
                  </a:lnTo>
                  <a:lnTo>
                    <a:pt x="94" y="14"/>
                  </a:lnTo>
                  <a:lnTo>
                    <a:pt x="118" y="34"/>
                  </a:lnTo>
                  <a:lnTo>
                    <a:pt x="116" y="36"/>
                  </a:lnTo>
                  <a:lnTo>
                    <a:pt x="114" y="38"/>
                  </a:lnTo>
                  <a:lnTo>
                    <a:pt x="112" y="40"/>
                  </a:lnTo>
                  <a:lnTo>
                    <a:pt x="110" y="40"/>
                  </a:lnTo>
                  <a:lnTo>
                    <a:pt x="108" y="42"/>
                  </a:lnTo>
                  <a:lnTo>
                    <a:pt x="108" y="42"/>
                  </a:lnTo>
                  <a:lnTo>
                    <a:pt x="106" y="42"/>
                  </a:lnTo>
                  <a:lnTo>
                    <a:pt x="106" y="42"/>
                  </a:lnTo>
                  <a:lnTo>
                    <a:pt x="104" y="42"/>
                  </a:lnTo>
                  <a:lnTo>
                    <a:pt x="104" y="40"/>
                  </a:lnTo>
                  <a:lnTo>
                    <a:pt x="102" y="40"/>
                  </a:lnTo>
                  <a:lnTo>
                    <a:pt x="100" y="38"/>
                  </a:lnTo>
                  <a:lnTo>
                    <a:pt x="98" y="38"/>
                  </a:lnTo>
                  <a:lnTo>
                    <a:pt x="96" y="36"/>
                  </a:lnTo>
                  <a:lnTo>
                    <a:pt x="94" y="36"/>
                  </a:lnTo>
                  <a:lnTo>
                    <a:pt x="94" y="36"/>
                  </a:lnTo>
                  <a:lnTo>
                    <a:pt x="92" y="36"/>
                  </a:lnTo>
                  <a:lnTo>
                    <a:pt x="92" y="36"/>
                  </a:lnTo>
                  <a:lnTo>
                    <a:pt x="92" y="38"/>
                  </a:lnTo>
                  <a:lnTo>
                    <a:pt x="90" y="38"/>
                  </a:lnTo>
                  <a:lnTo>
                    <a:pt x="90" y="40"/>
                  </a:lnTo>
                  <a:lnTo>
                    <a:pt x="90" y="40"/>
                  </a:lnTo>
                  <a:lnTo>
                    <a:pt x="88" y="42"/>
                  </a:lnTo>
                  <a:lnTo>
                    <a:pt x="88" y="44"/>
                  </a:lnTo>
                  <a:lnTo>
                    <a:pt x="88" y="48"/>
                  </a:lnTo>
                  <a:lnTo>
                    <a:pt x="86" y="50"/>
                  </a:lnTo>
                  <a:lnTo>
                    <a:pt x="86" y="54"/>
                  </a:lnTo>
                  <a:lnTo>
                    <a:pt x="86" y="56"/>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24" name="Freeform 256"/>
            <p:cNvSpPr>
              <a:spLocks/>
            </p:cNvSpPr>
            <p:nvPr/>
          </p:nvSpPr>
          <p:spPr bwMode="auto">
            <a:xfrm>
              <a:off x="6402165" y="2587096"/>
              <a:ext cx="165257" cy="128070"/>
            </a:xfrm>
            <a:custGeom>
              <a:avLst/>
              <a:gdLst>
                <a:gd name="T0" fmla="*/ 44 w 80"/>
                <a:gd name="T1" fmla="*/ 54 h 62"/>
                <a:gd name="T2" fmla="*/ 40 w 80"/>
                <a:gd name="T3" fmla="*/ 54 h 62"/>
                <a:gd name="T4" fmla="*/ 36 w 80"/>
                <a:gd name="T5" fmla="*/ 58 h 62"/>
                <a:gd name="T6" fmla="*/ 32 w 80"/>
                <a:gd name="T7" fmla="*/ 62 h 62"/>
                <a:gd name="T8" fmla="*/ 28 w 80"/>
                <a:gd name="T9" fmla="*/ 62 h 62"/>
                <a:gd name="T10" fmla="*/ 20 w 80"/>
                <a:gd name="T11" fmla="*/ 58 h 62"/>
                <a:gd name="T12" fmla="*/ 16 w 80"/>
                <a:gd name="T13" fmla="*/ 58 h 62"/>
                <a:gd name="T14" fmla="*/ 10 w 80"/>
                <a:gd name="T15" fmla="*/ 46 h 62"/>
                <a:gd name="T16" fmla="*/ 8 w 80"/>
                <a:gd name="T17" fmla="*/ 36 h 62"/>
                <a:gd name="T18" fmla="*/ 8 w 80"/>
                <a:gd name="T19" fmla="*/ 32 h 62"/>
                <a:gd name="T20" fmla="*/ 2 w 80"/>
                <a:gd name="T21" fmla="*/ 22 h 62"/>
                <a:gd name="T22" fmla="*/ 0 w 80"/>
                <a:gd name="T23" fmla="*/ 16 h 62"/>
                <a:gd name="T24" fmla="*/ 0 w 80"/>
                <a:gd name="T25" fmla="*/ 12 h 62"/>
                <a:gd name="T26" fmla="*/ 0 w 80"/>
                <a:gd name="T27" fmla="*/ 10 h 62"/>
                <a:gd name="T28" fmla="*/ 6 w 80"/>
                <a:gd name="T29" fmla="*/ 6 h 62"/>
                <a:gd name="T30" fmla="*/ 12 w 80"/>
                <a:gd name="T31" fmla="*/ 2 h 62"/>
                <a:gd name="T32" fmla="*/ 16 w 80"/>
                <a:gd name="T33" fmla="*/ 6 h 62"/>
                <a:gd name="T34" fmla="*/ 18 w 80"/>
                <a:gd name="T35" fmla="*/ 6 h 62"/>
                <a:gd name="T36" fmla="*/ 18 w 80"/>
                <a:gd name="T37" fmla="*/ 2 h 62"/>
                <a:gd name="T38" fmla="*/ 20 w 80"/>
                <a:gd name="T39" fmla="*/ 0 h 62"/>
                <a:gd name="T40" fmla="*/ 24 w 80"/>
                <a:gd name="T41" fmla="*/ 0 h 62"/>
                <a:gd name="T42" fmla="*/ 32 w 80"/>
                <a:gd name="T43" fmla="*/ 2 h 62"/>
                <a:gd name="T44" fmla="*/ 38 w 80"/>
                <a:gd name="T45" fmla="*/ 6 h 62"/>
                <a:gd name="T46" fmla="*/ 38 w 80"/>
                <a:gd name="T47" fmla="*/ 8 h 62"/>
                <a:gd name="T48" fmla="*/ 40 w 80"/>
                <a:gd name="T49" fmla="*/ 14 h 62"/>
                <a:gd name="T50" fmla="*/ 40 w 80"/>
                <a:gd name="T51" fmla="*/ 18 h 62"/>
                <a:gd name="T52" fmla="*/ 42 w 80"/>
                <a:gd name="T53" fmla="*/ 18 h 62"/>
                <a:gd name="T54" fmla="*/ 46 w 80"/>
                <a:gd name="T55" fmla="*/ 18 h 62"/>
                <a:gd name="T56" fmla="*/ 58 w 80"/>
                <a:gd name="T57" fmla="*/ 16 h 62"/>
                <a:gd name="T58" fmla="*/ 76 w 80"/>
                <a:gd name="T59" fmla="*/ 14 h 62"/>
                <a:gd name="T60" fmla="*/ 80 w 80"/>
                <a:gd name="T61" fmla="*/ 20 h 62"/>
                <a:gd name="T62" fmla="*/ 80 w 80"/>
                <a:gd name="T63" fmla="*/ 26 h 62"/>
                <a:gd name="T64" fmla="*/ 80 w 80"/>
                <a:gd name="T65" fmla="*/ 30 h 62"/>
                <a:gd name="T66" fmla="*/ 76 w 80"/>
                <a:gd name="T67" fmla="*/ 36 h 62"/>
                <a:gd name="T68" fmla="*/ 72 w 80"/>
                <a:gd name="T69" fmla="*/ 40 h 62"/>
                <a:gd name="T70" fmla="*/ 70 w 80"/>
                <a:gd name="T71" fmla="*/ 42 h 62"/>
                <a:gd name="T72" fmla="*/ 70 w 80"/>
                <a:gd name="T73" fmla="*/ 44 h 62"/>
                <a:gd name="T74" fmla="*/ 72 w 80"/>
                <a:gd name="T75" fmla="*/ 48 h 62"/>
                <a:gd name="T76" fmla="*/ 74 w 80"/>
                <a:gd name="T77" fmla="*/ 50 h 62"/>
                <a:gd name="T78" fmla="*/ 74 w 80"/>
                <a:gd name="T79" fmla="*/ 52 h 62"/>
                <a:gd name="T80" fmla="*/ 72 w 80"/>
                <a:gd name="T81" fmla="*/ 52 h 62"/>
                <a:gd name="T82" fmla="*/ 64 w 80"/>
                <a:gd name="T83"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62">
                  <a:moveTo>
                    <a:pt x="60" y="52"/>
                  </a:moveTo>
                  <a:lnTo>
                    <a:pt x="48" y="56"/>
                  </a:lnTo>
                  <a:lnTo>
                    <a:pt x="44" y="54"/>
                  </a:lnTo>
                  <a:lnTo>
                    <a:pt x="42" y="54"/>
                  </a:lnTo>
                  <a:lnTo>
                    <a:pt x="40" y="54"/>
                  </a:lnTo>
                  <a:lnTo>
                    <a:pt x="40" y="54"/>
                  </a:lnTo>
                  <a:lnTo>
                    <a:pt x="38" y="56"/>
                  </a:lnTo>
                  <a:lnTo>
                    <a:pt x="38" y="56"/>
                  </a:lnTo>
                  <a:lnTo>
                    <a:pt x="36" y="58"/>
                  </a:lnTo>
                  <a:lnTo>
                    <a:pt x="34" y="60"/>
                  </a:lnTo>
                  <a:lnTo>
                    <a:pt x="32" y="60"/>
                  </a:lnTo>
                  <a:lnTo>
                    <a:pt x="32" y="62"/>
                  </a:lnTo>
                  <a:lnTo>
                    <a:pt x="30" y="62"/>
                  </a:lnTo>
                  <a:lnTo>
                    <a:pt x="30" y="62"/>
                  </a:lnTo>
                  <a:lnTo>
                    <a:pt x="28" y="62"/>
                  </a:lnTo>
                  <a:lnTo>
                    <a:pt x="26" y="60"/>
                  </a:lnTo>
                  <a:lnTo>
                    <a:pt x="24" y="60"/>
                  </a:lnTo>
                  <a:lnTo>
                    <a:pt x="20" y="58"/>
                  </a:lnTo>
                  <a:lnTo>
                    <a:pt x="18" y="58"/>
                  </a:lnTo>
                  <a:lnTo>
                    <a:pt x="18" y="58"/>
                  </a:lnTo>
                  <a:lnTo>
                    <a:pt x="16" y="58"/>
                  </a:lnTo>
                  <a:lnTo>
                    <a:pt x="14" y="58"/>
                  </a:lnTo>
                  <a:lnTo>
                    <a:pt x="10" y="58"/>
                  </a:lnTo>
                  <a:lnTo>
                    <a:pt x="10" y="46"/>
                  </a:lnTo>
                  <a:lnTo>
                    <a:pt x="10" y="42"/>
                  </a:lnTo>
                  <a:lnTo>
                    <a:pt x="8" y="38"/>
                  </a:lnTo>
                  <a:lnTo>
                    <a:pt x="8" y="36"/>
                  </a:lnTo>
                  <a:lnTo>
                    <a:pt x="8" y="34"/>
                  </a:lnTo>
                  <a:lnTo>
                    <a:pt x="8" y="34"/>
                  </a:lnTo>
                  <a:lnTo>
                    <a:pt x="8" y="32"/>
                  </a:lnTo>
                  <a:lnTo>
                    <a:pt x="4" y="28"/>
                  </a:lnTo>
                  <a:lnTo>
                    <a:pt x="2" y="24"/>
                  </a:lnTo>
                  <a:lnTo>
                    <a:pt x="2" y="22"/>
                  </a:lnTo>
                  <a:lnTo>
                    <a:pt x="2" y="20"/>
                  </a:lnTo>
                  <a:lnTo>
                    <a:pt x="0" y="18"/>
                  </a:lnTo>
                  <a:lnTo>
                    <a:pt x="0" y="16"/>
                  </a:lnTo>
                  <a:lnTo>
                    <a:pt x="0" y="16"/>
                  </a:lnTo>
                  <a:lnTo>
                    <a:pt x="0" y="14"/>
                  </a:lnTo>
                  <a:lnTo>
                    <a:pt x="0" y="12"/>
                  </a:lnTo>
                  <a:lnTo>
                    <a:pt x="0" y="12"/>
                  </a:lnTo>
                  <a:lnTo>
                    <a:pt x="0" y="12"/>
                  </a:lnTo>
                  <a:lnTo>
                    <a:pt x="0" y="10"/>
                  </a:lnTo>
                  <a:lnTo>
                    <a:pt x="2" y="8"/>
                  </a:lnTo>
                  <a:lnTo>
                    <a:pt x="4" y="8"/>
                  </a:lnTo>
                  <a:lnTo>
                    <a:pt x="6" y="6"/>
                  </a:lnTo>
                  <a:lnTo>
                    <a:pt x="10" y="2"/>
                  </a:lnTo>
                  <a:lnTo>
                    <a:pt x="12" y="2"/>
                  </a:lnTo>
                  <a:lnTo>
                    <a:pt x="12" y="2"/>
                  </a:lnTo>
                  <a:lnTo>
                    <a:pt x="14" y="4"/>
                  </a:lnTo>
                  <a:lnTo>
                    <a:pt x="16" y="4"/>
                  </a:lnTo>
                  <a:lnTo>
                    <a:pt x="16" y="6"/>
                  </a:lnTo>
                  <a:lnTo>
                    <a:pt x="16" y="6"/>
                  </a:lnTo>
                  <a:lnTo>
                    <a:pt x="16" y="6"/>
                  </a:lnTo>
                  <a:lnTo>
                    <a:pt x="18" y="6"/>
                  </a:lnTo>
                  <a:lnTo>
                    <a:pt x="18" y="4"/>
                  </a:lnTo>
                  <a:lnTo>
                    <a:pt x="18" y="4"/>
                  </a:lnTo>
                  <a:lnTo>
                    <a:pt x="18" y="2"/>
                  </a:lnTo>
                  <a:lnTo>
                    <a:pt x="20" y="0"/>
                  </a:lnTo>
                  <a:lnTo>
                    <a:pt x="20" y="0"/>
                  </a:lnTo>
                  <a:lnTo>
                    <a:pt x="20" y="0"/>
                  </a:lnTo>
                  <a:lnTo>
                    <a:pt x="22" y="0"/>
                  </a:lnTo>
                  <a:lnTo>
                    <a:pt x="22" y="0"/>
                  </a:lnTo>
                  <a:lnTo>
                    <a:pt x="24" y="0"/>
                  </a:lnTo>
                  <a:lnTo>
                    <a:pt x="28" y="0"/>
                  </a:lnTo>
                  <a:lnTo>
                    <a:pt x="30" y="0"/>
                  </a:lnTo>
                  <a:lnTo>
                    <a:pt x="32" y="2"/>
                  </a:lnTo>
                  <a:lnTo>
                    <a:pt x="34" y="2"/>
                  </a:lnTo>
                  <a:lnTo>
                    <a:pt x="36" y="4"/>
                  </a:lnTo>
                  <a:lnTo>
                    <a:pt x="38" y="6"/>
                  </a:lnTo>
                  <a:lnTo>
                    <a:pt x="38" y="6"/>
                  </a:lnTo>
                  <a:lnTo>
                    <a:pt x="38" y="6"/>
                  </a:lnTo>
                  <a:lnTo>
                    <a:pt x="38" y="8"/>
                  </a:lnTo>
                  <a:lnTo>
                    <a:pt x="40" y="10"/>
                  </a:lnTo>
                  <a:lnTo>
                    <a:pt x="40" y="12"/>
                  </a:lnTo>
                  <a:lnTo>
                    <a:pt x="40" y="14"/>
                  </a:lnTo>
                  <a:lnTo>
                    <a:pt x="40" y="16"/>
                  </a:lnTo>
                  <a:lnTo>
                    <a:pt x="40" y="16"/>
                  </a:lnTo>
                  <a:lnTo>
                    <a:pt x="40" y="18"/>
                  </a:lnTo>
                  <a:lnTo>
                    <a:pt x="42" y="18"/>
                  </a:lnTo>
                  <a:lnTo>
                    <a:pt x="42" y="18"/>
                  </a:lnTo>
                  <a:lnTo>
                    <a:pt x="42" y="18"/>
                  </a:lnTo>
                  <a:lnTo>
                    <a:pt x="44" y="18"/>
                  </a:lnTo>
                  <a:lnTo>
                    <a:pt x="44" y="18"/>
                  </a:lnTo>
                  <a:lnTo>
                    <a:pt x="46" y="18"/>
                  </a:lnTo>
                  <a:lnTo>
                    <a:pt x="48" y="18"/>
                  </a:lnTo>
                  <a:lnTo>
                    <a:pt x="52" y="18"/>
                  </a:lnTo>
                  <a:lnTo>
                    <a:pt x="58" y="16"/>
                  </a:lnTo>
                  <a:lnTo>
                    <a:pt x="60" y="16"/>
                  </a:lnTo>
                  <a:lnTo>
                    <a:pt x="62" y="16"/>
                  </a:lnTo>
                  <a:lnTo>
                    <a:pt x="76" y="14"/>
                  </a:lnTo>
                  <a:lnTo>
                    <a:pt x="76" y="16"/>
                  </a:lnTo>
                  <a:lnTo>
                    <a:pt x="78" y="18"/>
                  </a:lnTo>
                  <a:lnTo>
                    <a:pt x="80" y="20"/>
                  </a:lnTo>
                  <a:lnTo>
                    <a:pt x="80" y="22"/>
                  </a:lnTo>
                  <a:lnTo>
                    <a:pt x="80" y="24"/>
                  </a:lnTo>
                  <a:lnTo>
                    <a:pt x="80" y="26"/>
                  </a:lnTo>
                  <a:lnTo>
                    <a:pt x="80" y="28"/>
                  </a:lnTo>
                  <a:lnTo>
                    <a:pt x="80" y="28"/>
                  </a:lnTo>
                  <a:lnTo>
                    <a:pt x="80" y="30"/>
                  </a:lnTo>
                  <a:lnTo>
                    <a:pt x="78" y="32"/>
                  </a:lnTo>
                  <a:lnTo>
                    <a:pt x="78" y="34"/>
                  </a:lnTo>
                  <a:lnTo>
                    <a:pt x="76" y="36"/>
                  </a:lnTo>
                  <a:lnTo>
                    <a:pt x="76" y="36"/>
                  </a:lnTo>
                  <a:lnTo>
                    <a:pt x="74" y="38"/>
                  </a:lnTo>
                  <a:lnTo>
                    <a:pt x="72" y="40"/>
                  </a:lnTo>
                  <a:lnTo>
                    <a:pt x="72" y="40"/>
                  </a:lnTo>
                  <a:lnTo>
                    <a:pt x="72" y="42"/>
                  </a:lnTo>
                  <a:lnTo>
                    <a:pt x="70" y="42"/>
                  </a:lnTo>
                  <a:lnTo>
                    <a:pt x="70" y="44"/>
                  </a:lnTo>
                  <a:lnTo>
                    <a:pt x="70" y="44"/>
                  </a:lnTo>
                  <a:lnTo>
                    <a:pt x="70" y="44"/>
                  </a:lnTo>
                  <a:lnTo>
                    <a:pt x="70" y="46"/>
                  </a:lnTo>
                  <a:lnTo>
                    <a:pt x="72" y="46"/>
                  </a:lnTo>
                  <a:lnTo>
                    <a:pt x="72" y="48"/>
                  </a:lnTo>
                  <a:lnTo>
                    <a:pt x="74" y="48"/>
                  </a:lnTo>
                  <a:lnTo>
                    <a:pt x="74" y="50"/>
                  </a:lnTo>
                  <a:lnTo>
                    <a:pt x="74" y="50"/>
                  </a:lnTo>
                  <a:lnTo>
                    <a:pt x="74" y="50"/>
                  </a:lnTo>
                  <a:lnTo>
                    <a:pt x="74" y="50"/>
                  </a:lnTo>
                  <a:lnTo>
                    <a:pt x="74" y="52"/>
                  </a:lnTo>
                  <a:lnTo>
                    <a:pt x="74" y="52"/>
                  </a:lnTo>
                  <a:lnTo>
                    <a:pt x="72" y="52"/>
                  </a:lnTo>
                  <a:lnTo>
                    <a:pt x="72" y="52"/>
                  </a:lnTo>
                  <a:lnTo>
                    <a:pt x="70" y="52"/>
                  </a:lnTo>
                  <a:lnTo>
                    <a:pt x="68" y="54"/>
                  </a:lnTo>
                  <a:lnTo>
                    <a:pt x="64" y="54"/>
                  </a:lnTo>
                  <a:lnTo>
                    <a:pt x="62" y="52"/>
                  </a:lnTo>
                  <a:lnTo>
                    <a:pt x="60" y="5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25" name="Freeform 257"/>
            <p:cNvSpPr>
              <a:spLocks/>
            </p:cNvSpPr>
            <p:nvPr/>
          </p:nvSpPr>
          <p:spPr bwMode="auto">
            <a:xfrm>
              <a:off x="6402165" y="2587096"/>
              <a:ext cx="165257" cy="128070"/>
            </a:xfrm>
            <a:custGeom>
              <a:avLst/>
              <a:gdLst>
                <a:gd name="T0" fmla="*/ 44 w 80"/>
                <a:gd name="T1" fmla="*/ 54 h 62"/>
                <a:gd name="T2" fmla="*/ 40 w 80"/>
                <a:gd name="T3" fmla="*/ 54 h 62"/>
                <a:gd name="T4" fmla="*/ 36 w 80"/>
                <a:gd name="T5" fmla="*/ 58 h 62"/>
                <a:gd name="T6" fmla="*/ 32 w 80"/>
                <a:gd name="T7" fmla="*/ 62 h 62"/>
                <a:gd name="T8" fmla="*/ 28 w 80"/>
                <a:gd name="T9" fmla="*/ 62 h 62"/>
                <a:gd name="T10" fmla="*/ 20 w 80"/>
                <a:gd name="T11" fmla="*/ 58 h 62"/>
                <a:gd name="T12" fmla="*/ 16 w 80"/>
                <a:gd name="T13" fmla="*/ 58 h 62"/>
                <a:gd name="T14" fmla="*/ 10 w 80"/>
                <a:gd name="T15" fmla="*/ 46 h 62"/>
                <a:gd name="T16" fmla="*/ 8 w 80"/>
                <a:gd name="T17" fmla="*/ 36 h 62"/>
                <a:gd name="T18" fmla="*/ 8 w 80"/>
                <a:gd name="T19" fmla="*/ 32 h 62"/>
                <a:gd name="T20" fmla="*/ 2 w 80"/>
                <a:gd name="T21" fmla="*/ 22 h 62"/>
                <a:gd name="T22" fmla="*/ 0 w 80"/>
                <a:gd name="T23" fmla="*/ 16 h 62"/>
                <a:gd name="T24" fmla="*/ 0 w 80"/>
                <a:gd name="T25" fmla="*/ 12 h 62"/>
                <a:gd name="T26" fmla="*/ 0 w 80"/>
                <a:gd name="T27" fmla="*/ 10 h 62"/>
                <a:gd name="T28" fmla="*/ 6 w 80"/>
                <a:gd name="T29" fmla="*/ 6 h 62"/>
                <a:gd name="T30" fmla="*/ 12 w 80"/>
                <a:gd name="T31" fmla="*/ 2 h 62"/>
                <a:gd name="T32" fmla="*/ 16 w 80"/>
                <a:gd name="T33" fmla="*/ 6 h 62"/>
                <a:gd name="T34" fmla="*/ 18 w 80"/>
                <a:gd name="T35" fmla="*/ 6 h 62"/>
                <a:gd name="T36" fmla="*/ 18 w 80"/>
                <a:gd name="T37" fmla="*/ 2 h 62"/>
                <a:gd name="T38" fmla="*/ 20 w 80"/>
                <a:gd name="T39" fmla="*/ 0 h 62"/>
                <a:gd name="T40" fmla="*/ 24 w 80"/>
                <a:gd name="T41" fmla="*/ 0 h 62"/>
                <a:gd name="T42" fmla="*/ 32 w 80"/>
                <a:gd name="T43" fmla="*/ 2 h 62"/>
                <a:gd name="T44" fmla="*/ 38 w 80"/>
                <a:gd name="T45" fmla="*/ 6 h 62"/>
                <a:gd name="T46" fmla="*/ 38 w 80"/>
                <a:gd name="T47" fmla="*/ 8 h 62"/>
                <a:gd name="T48" fmla="*/ 40 w 80"/>
                <a:gd name="T49" fmla="*/ 14 h 62"/>
                <a:gd name="T50" fmla="*/ 40 w 80"/>
                <a:gd name="T51" fmla="*/ 18 h 62"/>
                <a:gd name="T52" fmla="*/ 42 w 80"/>
                <a:gd name="T53" fmla="*/ 18 h 62"/>
                <a:gd name="T54" fmla="*/ 46 w 80"/>
                <a:gd name="T55" fmla="*/ 18 h 62"/>
                <a:gd name="T56" fmla="*/ 58 w 80"/>
                <a:gd name="T57" fmla="*/ 16 h 62"/>
                <a:gd name="T58" fmla="*/ 76 w 80"/>
                <a:gd name="T59" fmla="*/ 14 h 62"/>
                <a:gd name="T60" fmla="*/ 80 w 80"/>
                <a:gd name="T61" fmla="*/ 20 h 62"/>
                <a:gd name="T62" fmla="*/ 80 w 80"/>
                <a:gd name="T63" fmla="*/ 26 h 62"/>
                <a:gd name="T64" fmla="*/ 80 w 80"/>
                <a:gd name="T65" fmla="*/ 30 h 62"/>
                <a:gd name="T66" fmla="*/ 76 w 80"/>
                <a:gd name="T67" fmla="*/ 36 h 62"/>
                <a:gd name="T68" fmla="*/ 72 w 80"/>
                <a:gd name="T69" fmla="*/ 40 h 62"/>
                <a:gd name="T70" fmla="*/ 70 w 80"/>
                <a:gd name="T71" fmla="*/ 42 h 62"/>
                <a:gd name="T72" fmla="*/ 70 w 80"/>
                <a:gd name="T73" fmla="*/ 44 h 62"/>
                <a:gd name="T74" fmla="*/ 72 w 80"/>
                <a:gd name="T75" fmla="*/ 48 h 62"/>
                <a:gd name="T76" fmla="*/ 74 w 80"/>
                <a:gd name="T77" fmla="*/ 50 h 62"/>
                <a:gd name="T78" fmla="*/ 74 w 80"/>
                <a:gd name="T79" fmla="*/ 52 h 62"/>
                <a:gd name="T80" fmla="*/ 72 w 80"/>
                <a:gd name="T81" fmla="*/ 52 h 62"/>
                <a:gd name="T82" fmla="*/ 64 w 80"/>
                <a:gd name="T83"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62">
                  <a:moveTo>
                    <a:pt x="60" y="52"/>
                  </a:moveTo>
                  <a:lnTo>
                    <a:pt x="48" y="56"/>
                  </a:lnTo>
                  <a:lnTo>
                    <a:pt x="44" y="54"/>
                  </a:lnTo>
                  <a:lnTo>
                    <a:pt x="42" y="54"/>
                  </a:lnTo>
                  <a:lnTo>
                    <a:pt x="40" y="54"/>
                  </a:lnTo>
                  <a:lnTo>
                    <a:pt x="40" y="54"/>
                  </a:lnTo>
                  <a:lnTo>
                    <a:pt x="38" y="56"/>
                  </a:lnTo>
                  <a:lnTo>
                    <a:pt x="38" y="56"/>
                  </a:lnTo>
                  <a:lnTo>
                    <a:pt x="36" y="58"/>
                  </a:lnTo>
                  <a:lnTo>
                    <a:pt x="34" y="60"/>
                  </a:lnTo>
                  <a:lnTo>
                    <a:pt x="32" y="60"/>
                  </a:lnTo>
                  <a:lnTo>
                    <a:pt x="32" y="62"/>
                  </a:lnTo>
                  <a:lnTo>
                    <a:pt x="30" y="62"/>
                  </a:lnTo>
                  <a:lnTo>
                    <a:pt x="30" y="62"/>
                  </a:lnTo>
                  <a:lnTo>
                    <a:pt x="28" y="62"/>
                  </a:lnTo>
                  <a:lnTo>
                    <a:pt x="26" y="60"/>
                  </a:lnTo>
                  <a:lnTo>
                    <a:pt x="24" y="60"/>
                  </a:lnTo>
                  <a:lnTo>
                    <a:pt x="20" y="58"/>
                  </a:lnTo>
                  <a:lnTo>
                    <a:pt x="18" y="58"/>
                  </a:lnTo>
                  <a:lnTo>
                    <a:pt x="18" y="58"/>
                  </a:lnTo>
                  <a:lnTo>
                    <a:pt x="16" y="58"/>
                  </a:lnTo>
                  <a:lnTo>
                    <a:pt x="14" y="58"/>
                  </a:lnTo>
                  <a:lnTo>
                    <a:pt x="10" y="58"/>
                  </a:lnTo>
                  <a:lnTo>
                    <a:pt x="10" y="46"/>
                  </a:lnTo>
                  <a:lnTo>
                    <a:pt x="10" y="42"/>
                  </a:lnTo>
                  <a:lnTo>
                    <a:pt x="8" y="38"/>
                  </a:lnTo>
                  <a:lnTo>
                    <a:pt x="8" y="36"/>
                  </a:lnTo>
                  <a:lnTo>
                    <a:pt x="8" y="34"/>
                  </a:lnTo>
                  <a:lnTo>
                    <a:pt x="8" y="34"/>
                  </a:lnTo>
                  <a:lnTo>
                    <a:pt x="8" y="32"/>
                  </a:lnTo>
                  <a:lnTo>
                    <a:pt x="4" y="28"/>
                  </a:lnTo>
                  <a:lnTo>
                    <a:pt x="2" y="24"/>
                  </a:lnTo>
                  <a:lnTo>
                    <a:pt x="2" y="22"/>
                  </a:lnTo>
                  <a:lnTo>
                    <a:pt x="2" y="20"/>
                  </a:lnTo>
                  <a:lnTo>
                    <a:pt x="0" y="18"/>
                  </a:lnTo>
                  <a:lnTo>
                    <a:pt x="0" y="16"/>
                  </a:lnTo>
                  <a:lnTo>
                    <a:pt x="0" y="16"/>
                  </a:lnTo>
                  <a:lnTo>
                    <a:pt x="0" y="14"/>
                  </a:lnTo>
                  <a:lnTo>
                    <a:pt x="0" y="12"/>
                  </a:lnTo>
                  <a:lnTo>
                    <a:pt x="0" y="12"/>
                  </a:lnTo>
                  <a:lnTo>
                    <a:pt x="0" y="12"/>
                  </a:lnTo>
                  <a:lnTo>
                    <a:pt x="0" y="10"/>
                  </a:lnTo>
                  <a:lnTo>
                    <a:pt x="2" y="8"/>
                  </a:lnTo>
                  <a:lnTo>
                    <a:pt x="4" y="8"/>
                  </a:lnTo>
                  <a:lnTo>
                    <a:pt x="6" y="6"/>
                  </a:lnTo>
                  <a:lnTo>
                    <a:pt x="10" y="2"/>
                  </a:lnTo>
                  <a:lnTo>
                    <a:pt x="12" y="2"/>
                  </a:lnTo>
                  <a:lnTo>
                    <a:pt x="12" y="2"/>
                  </a:lnTo>
                  <a:lnTo>
                    <a:pt x="14" y="4"/>
                  </a:lnTo>
                  <a:lnTo>
                    <a:pt x="16" y="4"/>
                  </a:lnTo>
                  <a:lnTo>
                    <a:pt x="16" y="6"/>
                  </a:lnTo>
                  <a:lnTo>
                    <a:pt x="16" y="6"/>
                  </a:lnTo>
                  <a:lnTo>
                    <a:pt x="16" y="6"/>
                  </a:lnTo>
                  <a:lnTo>
                    <a:pt x="18" y="6"/>
                  </a:lnTo>
                  <a:lnTo>
                    <a:pt x="18" y="4"/>
                  </a:lnTo>
                  <a:lnTo>
                    <a:pt x="18" y="4"/>
                  </a:lnTo>
                  <a:lnTo>
                    <a:pt x="18" y="2"/>
                  </a:lnTo>
                  <a:lnTo>
                    <a:pt x="20" y="0"/>
                  </a:lnTo>
                  <a:lnTo>
                    <a:pt x="20" y="0"/>
                  </a:lnTo>
                  <a:lnTo>
                    <a:pt x="20" y="0"/>
                  </a:lnTo>
                  <a:lnTo>
                    <a:pt x="22" y="0"/>
                  </a:lnTo>
                  <a:lnTo>
                    <a:pt x="22" y="0"/>
                  </a:lnTo>
                  <a:lnTo>
                    <a:pt x="24" y="0"/>
                  </a:lnTo>
                  <a:lnTo>
                    <a:pt x="28" y="0"/>
                  </a:lnTo>
                  <a:lnTo>
                    <a:pt x="30" y="0"/>
                  </a:lnTo>
                  <a:lnTo>
                    <a:pt x="32" y="2"/>
                  </a:lnTo>
                  <a:lnTo>
                    <a:pt x="34" y="2"/>
                  </a:lnTo>
                  <a:lnTo>
                    <a:pt x="36" y="4"/>
                  </a:lnTo>
                  <a:lnTo>
                    <a:pt x="38" y="6"/>
                  </a:lnTo>
                  <a:lnTo>
                    <a:pt x="38" y="6"/>
                  </a:lnTo>
                  <a:lnTo>
                    <a:pt x="38" y="6"/>
                  </a:lnTo>
                  <a:lnTo>
                    <a:pt x="38" y="8"/>
                  </a:lnTo>
                  <a:lnTo>
                    <a:pt x="40" y="10"/>
                  </a:lnTo>
                  <a:lnTo>
                    <a:pt x="40" y="12"/>
                  </a:lnTo>
                  <a:lnTo>
                    <a:pt x="40" y="14"/>
                  </a:lnTo>
                  <a:lnTo>
                    <a:pt x="40" y="16"/>
                  </a:lnTo>
                  <a:lnTo>
                    <a:pt x="40" y="16"/>
                  </a:lnTo>
                  <a:lnTo>
                    <a:pt x="40" y="18"/>
                  </a:lnTo>
                  <a:lnTo>
                    <a:pt x="42" y="18"/>
                  </a:lnTo>
                  <a:lnTo>
                    <a:pt x="42" y="18"/>
                  </a:lnTo>
                  <a:lnTo>
                    <a:pt x="42" y="18"/>
                  </a:lnTo>
                  <a:lnTo>
                    <a:pt x="44" y="18"/>
                  </a:lnTo>
                  <a:lnTo>
                    <a:pt x="44" y="18"/>
                  </a:lnTo>
                  <a:lnTo>
                    <a:pt x="46" y="18"/>
                  </a:lnTo>
                  <a:lnTo>
                    <a:pt x="48" y="18"/>
                  </a:lnTo>
                  <a:lnTo>
                    <a:pt x="52" y="18"/>
                  </a:lnTo>
                  <a:lnTo>
                    <a:pt x="58" y="16"/>
                  </a:lnTo>
                  <a:lnTo>
                    <a:pt x="60" y="16"/>
                  </a:lnTo>
                  <a:lnTo>
                    <a:pt x="62" y="16"/>
                  </a:lnTo>
                  <a:lnTo>
                    <a:pt x="76" y="14"/>
                  </a:lnTo>
                  <a:lnTo>
                    <a:pt x="76" y="16"/>
                  </a:lnTo>
                  <a:lnTo>
                    <a:pt x="78" y="18"/>
                  </a:lnTo>
                  <a:lnTo>
                    <a:pt x="80" y="20"/>
                  </a:lnTo>
                  <a:lnTo>
                    <a:pt x="80" y="22"/>
                  </a:lnTo>
                  <a:lnTo>
                    <a:pt x="80" y="24"/>
                  </a:lnTo>
                  <a:lnTo>
                    <a:pt x="80" y="26"/>
                  </a:lnTo>
                  <a:lnTo>
                    <a:pt x="80" y="28"/>
                  </a:lnTo>
                  <a:lnTo>
                    <a:pt x="80" y="28"/>
                  </a:lnTo>
                  <a:lnTo>
                    <a:pt x="80" y="30"/>
                  </a:lnTo>
                  <a:lnTo>
                    <a:pt x="78" y="32"/>
                  </a:lnTo>
                  <a:lnTo>
                    <a:pt x="78" y="34"/>
                  </a:lnTo>
                  <a:lnTo>
                    <a:pt x="76" y="36"/>
                  </a:lnTo>
                  <a:lnTo>
                    <a:pt x="76" y="36"/>
                  </a:lnTo>
                  <a:lnTo>
                    <a:pt x="74" y="38"/>
                  </a:lnTo>
                  <a:lnTo>
                    <a:pt x="72" y="40"/>
                  </a:lnTo>
                  <a:lnTo>
                    <a:pt x="72" y="40"/>
                  </a:lnTo>
                  <a:lnTo>
                    <a:pt x="72" y="42"/>
                  </a:lnTo>
                  <a:lnTo>
                    <a:pt x="70" y="42"/>
                  </a:lnTo>
                  <a:lnTo>
                    <a:pt x="70" y="44"/>
                  </a:lnTo>
                  <a:lnTo>
                    <a:pt x="70" y="44"/>
                  </a:lnTo>
                  <a:lnTo>
                    <a:pt x="70" y="44"/>
                  </a:lnTo>
                  <a:lnTo>
                    <a:pt x="70" y="46"/>
                  </a:lnTo>
                  <a:lnTo>
                    <a:pt x="72" y="46"/>
                  </a:lnTo>
                  <a:lnTo>
                    <a:pt x="72" y="48"/>
                  </a:lnTo>
                  <a:lnTo>
                    <a:pt x="74" y="48"/>
                  </a:lnTo>
                  <a:lnTo>
                    <a:pt x="74" y="50"/>
                  </a:lnTo>
                  <a:lnTo>
                    <a:pt x="74" y="50"/>
                  </a:lnTo>
                  <a:lnTo>
                    <a:pt x="74" y="50"/>
                  </a:lnTo>
                  <a:lnTo>
                    <a:pt x="74" y="50"/>
                  </a:lnTo>
                  <a:lnTo>
                    <a:pt x="74" y="52"/>
                  </a:lnTo>
                  <a:lnTo>
                    <a:pt x="74" y="52"/>
                  </a:lnTo>
                  <a:lnTo>
                    <a:pt x="72" y="52"/>
                  </a:lnTo>
                  <a:lnTo>
                    <a:pt x="72" y="52"/>
                  </a:lnTo>
                  <a:lnTo>
                    <a:pt x="70" y="52"/>
                  </a:lnTo>
                  <a:lnTo>
                    <a:pt x="68" y="54"/>
                  </a:lnTo>
                  <a:lnTo>
                    <a:pt x="64" y="54"/>
                  </a:lnTo>
                  <a:lnTo>
                    <a:pt x="62" y="52"/>
                  </a:lnTo>
                  <a:lnTo>
                    <a:pt x="60" y="5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26" name="Freeform 258"/>
            <p:cNvSpPr>
              <a:spLocks/>
            </p:cNvSpPr>
            <p:nvPr/>
          </p:nvSpPr>
          <p:spPr bwMode="auto">
            <a:xfrm>
              <a:off x="6414559" y="1938485"/>
              <a:ext cx="144600" cy="61969"/>
            </a:xfrm>
            <a:custGeom>
              <a:avLst/>
              <a:gdLst>
                <a:gd name="T0" fmla="*/ 70 w 70"/>
                <a:gd name="T1" fmla="*/ 30 h 30"/>
                <a:gd name="T2" fmla="*/ 70 w 70"/>
                <a:gd name="T3" fmla="*/ 30 h 30"/>
                <a:gd name="T4" fmla="*/ 68 w 70"/>
                <a:gd name="T5" fmla="*/ 30 h 30"/>
                <a:gd name="T6" fmla="*/ 58 w 70"/>
                <a:gd name="T7" fmla="*/ 30 h 30"/>
                <a:gd name="T8" fmla="*/ 54 w 70"/>
                <a:gd name="T9" fmla="*/ 30 h 30"/>
                <a:gd name="T10" fmla="*/ 50 w 70"/>
                <a:gd name="T11" fmla="*/ 30 h 30"/>
                <a:gd name="T12" fmla="*/ 46 w 70"/>
                <a:gd name="T13" fmla="*/ 30 h 30"/>
                <a:gd name="T14" fmla="*/ 44 w 70"/>
                <a:gd name="T15" fmla="*/ 30 h 30"/>
                <a:gd name="T16" fmla="*/ 42 w 70"/>
                <a:gd name="T17" fmla="*/ 28 h 30"/>
                <a:gd name="T18" fmla="*/ 42 w 70"/>
                <a:gd name="T19" fmla="*/ 28 h 30"/>
                <a:gd name="T20" fmla="*/ 40 w 70"/>
                <a:gd name="T21" fmla="*/ 28 h 30"/>
                <a:gd name="T22" fmla="*/ 40 w 70"/>
                <a:gd name="T23" fmla="*/ 26 h 30"/>
                <a:gd name="T24" fmla="*/ 38 w 70"/>
                <a:gd name="T25" fmla="*/ 24 h 30"/>
                <a:gd name="T26" fmla="*/ 36 w 70"/>
                <a:gd name="T27" fmla="*/ 22 h 30"/>
                <a:gd name="T28" fmla="*/ 34 w 70"/>
                <a:gd name="T29" fmla="*/ 20 h 30"/>
                <a:gd name="T30" fmla="*/ 32 w 70"/>
                <a:gd name="T31" fmla="*/ 18 h 30"/>
                <a:gd name="T32" fmla="*/ 30 w 70"/>
                <a:gd name="T33" fmla="*/ 18 h 30"/>
                <a:gd name="T34" fmla="*/ 30 w 70"/>
                <a:gd name="T35" fmla="*/ 18 h 30"/>
                <a:gd name="T36" fmla="*/ 28 w 70"/>
                <a:gd name="T37" fmla="*/ 16 h 30"/>
                <a:gd name="T38" fmla="*/ 26 w 70"/>
                <a:gd name="T39" fmla="*/ 16 h 30"/>
                <a:gd name="T40" fmla="*/ 26 w 70"/>
                <a:gd name="T41" fmla="*/ 16 h 30"/>
                <a:gd name="T42" fmla="*/ 24 w 70"/>
                <a:gd name="T43" fmla="*/ 16 h 30"/>
                <a:gd name="T44" fmla="*/ 22 w 70"/>
                <a:gd name="T45" fmla="*/ 16 h 30"/>
                <a:gd name="T46" fmla="*/ 16 w 70"/>
                <a:gd name="T47" fmla="*/ 16 h 30"/>
                <a:gd name="T48" fmla="*/ 12 w 70"/>
                <a:gd name="T49" fmla="*/ 18 h 30"/>
                <a:gd name="T50" fmla="*/ 8 w 70"/>
                <a:gd name="T51" fmla="*/ 18 h 30"/>
                <a:gd name="T52" fmla="*/ 4 w 70"/>
                <a:gd name="T53" fmla="*/ 18 h 30"/>
                <a:gd name="T54" fmla="*/ 0 w 70"/>
                <a:gd name="T55" fmla="*/ 20 h 30"/>
                <a:gd name="T56" fmla="*/ 4 w 70"/>
                <a:gd name="T57" fmla="*/ 16 h 30"/>
                <a:gd name="T58" fmla="*/ 8 w 70"/>
                <a:gd name="T59" fmla="*/ 12 h 30"/>
                <a:gd name="T60" fmla="*/ 10 w 70"/>
                <a:gd name="T61" fmla="*/ 10 h 30"/>
                <a:gd name="T62" fmla="*/ 12 w 70"/>
                <a:gd name="T63" fmla="*/ 10 h 30"/>
                <a:gd name="T64" fmla="*/ 16 w 70"/>
                <a:gd name="T65" fmla="*/ 6 h 30"/>
                <a:gd name="T66" fmla="*/ 18 w 70"/>
                <a:gd name="T67" fmla="*/ 4 h 30"/>
                <a:gd name="T68" fmla="*/ 22 w 70"/>
                <a:gd name="T69" fmla="*/ 4 h 30"/>
                <a:gd name="T70" fmla="*/ 24 w 70"/>
                <a:gd name="T71" fmla="*/ 2 h 30"/>
                <a:gd name="T72" fmla="*/ 26 w 70"/>
                <a:gd name="T73" fmla="*/ 0 h 30"/>
                <a:gd name="T74" fmla="*/ 30 w 70"/>
                <a:gd name="T75" fmla="*/ 0 h 30"/>
                <a:gd name="T76" fmla="*/ 30 w 70"/>
                <a:gd name="T77" fmla="*/ 0 h 30"/>
                <a:gd name="T78" fmla="*/ 32 w 70"/>
                <a:gd name="T79" fmla="*/ 0 h 30"/>
                <a:gd name="T80" fmla="*/ 34 w 70"/>
                <a:gd name="T81" fmla="*/ 0 h 30"/>
                <a:gd name="T82" fmla="*/ 34 w 70"/>
                <a:gd name="T83" fmla="*/ 0 h 30"/>
                <a:gd name="T84" fmla="*/ 36 w 70"/>
                <a:gd name="T85" fmla="*/ 0 h 30"/>
                <a:gd name="T86" fmla="*/ 38 w 70"/>
                <a:gd name="T87" fmla="*/ 0 h 30"/>
                <a:gd name="T88" fmla="*/ 42 w 70"/>
                <a:gd name="T89" fmla="*/ 2 h 30"/>
                <a:gd name="T90" fmla="*/ 46 w 70"/>
                <a:gd name="T91" fmla="*/ 4 h 30"/>
                <a:gd name="T92" fmla="*/ 52 w 70"/>
                <a:gd name="T93" fmla="*/ 6 h 30"/>
                <a:gd name="T94" fmla="*/ 54 w 70"/>
                <a:gd name="T95" fmla="*/ 8 h 30"/>
                <a:gd name="T96" fmla="*/ 70 w 70"/>
                <a:gd name="T9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0" h="30">
                  <a:moveTo>
                    <a:pt x="70" y="30"/>
                  </a:moveTo>
                  <a:lnTo>
                    <a:pt x="70" y="30"/>
                  </a:lnTo>
                  <a:lnTo>
                    <a:pt x="68" y="30"/>
                  </a:lnTo>
                  <a:lnTo>
                    <a:pt x="58" y="30"/>
                  </a:lnTo>
                  <a:lnTo>
                    <a:pt x="54" y="30"/>
                  </a:lnTo>
                  <a:lnTo>
                    <a:pt x="50" y="30"/>
                  </a:lnTo>
                  <a:lnTo>
                    <a:pt x="46" y="30"/>
                  </a:lnTo>
                  <a:lnTo>
                    <a:pt x="44" y="30"/>
                  </a:lnTo>
                  <a:lnTo>
                    <a:pt x="42" y="28"/>
                  </a:lnTo>
                  <a:lnTo>
                    <a:pt x="42" y="28"/>
                  </a:lnTo>
                  <a:lnTo>
                    <a:pt x="40" y="28"/>
                  </a:lnTo>
                  <a:lnTo>
                    <a:pt x="40" y="26"/>
                  </a:lnTo>
                  <a:lnTo>
                    <a:pt x="38" y="24"/>
                  </a:lnTo>
                  <a:lnTo>
                    <a:pt x="36" y="22"/>
                  </a:lnTo>
                  <a:lnTo>
                    <a:pt x="34" y="20"/>
                  </a:lnTo>
                  <a:lnTo>
                    <a:pt x="32" y="18"/>
                  </a:lnTo>
                  <a:lnTo>
                    <a:pt x="30" y="18"/>
                  </a:lnTo>
                  <a:lnTo>
                    <a:pt x="30" y="18"/>
                  </a:lnTo>
                  <a:lnTo>
                    <a:pt x="28" y="16"/>
                  </a:lnTo>
                  <a:lnTo>
                    <a:pt x="26" y="16"/>
                  </a:lnTo>
                  <a:lnTo>
                    <a:pt x="26" y="16"/>
                  </a:lnTo>
                  <a:lnTo>
                    <a:pt x="24" y="16"/>
                  </a:lnTo>
                  <a:lnTo>
                    <a:pt x="22" y="16"/>
                  </a:lnTo>
                  <a:lnTo>
                    <a:pt x="16" y="16"/>
                  </a:lnTo>
                  <a:lnTo>
                    <a:pt x="12" y="18"/>
                  </a:lnTo>
                  <a:lnTo>
                    <a:pt x="8" y="18"/>
                  </a:lnTo>
                  <a:lnTo>
                    <a:pt x="4" y="18"/>
                  </a:lnTo>
                  <a:lnTo>
                    <a:pt x="0" y="20"/>
                  </a:lnTo>
                  <a:lnTo>
                    <a:pt x="4" y="16"/>
                  </a:lnTo>
                  <a:lnTo>
                    <a:pt x="8" y="12"/>
                  </a:lnTo>
                  <a:lnTo>
                    <a:pt x="10" y="10"/>
                  </a:lnTo>
                  <a:lnTo>
                    <a:pt x="12" y="10"/>
                  </a:lnTo>
                  <a:lnTo>
                    <a:pt x="16" y="6"/>
                  </a:lnTo>
                  <a:lnTo>
                    <a:pt x="18" y="4"/>
                  </a:lnTo>
                  <a:lnTo>
                    <a:pt x="22" y="4"/>
                  </a:lnTo>
                  <a:lnTo>
                    <a:pt x="24" y="2"/>
                  </a:lnTo>
                  <a:lnTo>
                    <a:pt x="26" y="0"/>
                  </a:lnTo>
                  <a:lnTo>
                    <a:pt x="30" y="0"/>
                  </a:lnTo>
                  <a:lnTo>
                    <a:pt x="30" y="0"/>
                  </a:lnTo>
                  <a:lnTo>
                    <a:pt x="32" y="0"/>
                  </a:lnTo>
                  <a:lnTo>
                    <a:pt x="34" y="0"/>
                  </a:lnTo>
                  <a:lnTo>
                    <a:pt x="34" y="0"/>
                  </a:lnTo>
                  <a:lnTo>
                    <a:pt x="36" y="0"/>
                  </a:lnTo>
                  <a:lnTo>
                    <a:pt x="38" y="0"/>
                  </a:lnTo>
                  <a:lnTo>
                    <a:pt x="42" y="2"/>
                  </a:lnTo>
                  <a:lnTo>
                    <a:pt x="46" y="4"/>
                  </a:lnTo>
                  <a:lnTo>
                    <a:pt x="52" y="6"/>
                  </a:lnTo>
                  <a:lnTo>
                    <a:pt x="54" y="8"/>
                  </a:lnTo>
                  <a:lnTo>
                    <a:pt x="70" y="3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27" name="Freeform 259"/>
            <p:cNvSpPr>
              <a:spLocks/>
            </p:cNvSpPr>
            <p:nvPr/>
          </p:nvSpPr>
          <p:spPr bwMode="auto">
            <a:xfrm>
              <a:off x="6414559" y="1938485"/>
              <a:ext cx="144600" cy="61969"/>
            </a:xfrm>
            <a:custGeom>
              <a:avLst/>
              <a:gdLst>
                <a:gd name="T0" fmla="*/ 70 w 70"/>
                <a:gd name="T1" fmla="*/ 30 h 30"/>
                <a:gd name="T2" fmla="*/ 70 w 70"/>
                <a:gd name="T3" fmla="*/ 30 h 30"/>
                <a:gd name="T4" fmla="*/ 68 w 70"/>
                <a:gd name="T5" fmla="*/ 30 h 30"/>
                <a:gd name="T6" fmla="*/ 58 w 70"/>
                <a:gd name="T7" fmla="*/ 30 h 30"/>
                <a:gd name="T8" fmla="*/ 54 w 70"/>
                <a:gd name="T9" fmla="*/ 30 h 30"/>
                <a:gd name="T10" fmla="*/ 50 w 70"/>
                <a:gd name="T11" fmla="*/ 30 h 30"/>
                <a:gd name="T12" fmla="*/ 46 w 70"/>
                <a:gd name="T13" fmla="*/ 30 h 30"/>
                <a:gd name="T14" fmla="*/ 44 w 70"/>
                <a:gd name="T15" fmla="*/ 30 h 30"/>
                <a:gd name="T16" fmla="*/ 42 w 70"/>
                <a:gd name="T17" fmla="*/ 28 h 30"/>
                <a:gd name="T18" fmla="*/ 42 w 70"/>
                <a:gd name="T19" fmla="*/ 28 h 30"/>
                <a:gd name="T20" fmla="*/ 40 w 70"/>
                <a:gd name="T21" fmla="*/ 28 h 30"/>
                <a:gd name="T22" fmla="*/ 40 w 70"/>
                <a:gd name="T23" fmla="*/ 26 h 30"/>
                <a:gd name="T24" fmla="*/ 38 w 70"/>
                <a:gd name="T25" fmla="*/ 24 h 30"/>
                <a:gd name="T26" fmla="*/ 36 w 70"/>
                <a:gd name="T27" fmla="*/ 22 h 30"/>
                <a:gd name="T28" fmla="*/ 34 w 70"/>
                <a:gd name="T29" fmla="*/ 20 h 30"/>
                <a:gd name="T30" fmla="*/ 32 w 70"/>
                <a:gd name="T31" fmla="*/ 18 h 30"/>
                <a:gd name="T32" fmla="*/ 30 w 70"/>
                <a:gd name="T33" fmla="*/ 18 h 30"/>
                <a:gd name="T34" fmla="*/ 30 w 70"/>
                <a:gd name="T35" fmla="*/ 18 h 30"/>
                <a:gd name="T36" fmla="*/ 28 w 70"/>
                <a:gd name="T37" fmla="*/ 16 h 30"/>
                <a:gd name="T38" fmla="*/ 26 w 70"/>
                <a:gd name="T39" fmla="*/ 16 h 30"/>
                <a:gd name="T40" fmla="*/ 26 w 70"/>
                <a:gd name="T41" fmla="*/ 16 h 30"/>
                <a:gd name="T42" fmla="*/ 24 w 70"/>
                <a:gd name="T43" fmla="*/ 16 h 30"/>
                <a:gd name="T44" fmla="*/ 22 w 70"/>
                <a:gd name="T45" fmla="*/ 16 h 30"/>
                <a:gd name="T46" fmla="*/ 16 w 70"/>
                <a:gd name="T47" fmla="*/ 16 h 30"/>
                <a:gd name="T48" fmla="*/ 12 w 70"/>
                <a:gd name="T49" fmla="*/ 18 h 30"/>
                <a:gd name="T50" fmla="*/ 8 w 70"/>
                <a:gd name="T51" fmla="*/ 18 h 30"/>
                <a:gd name="T52" fmla="*/ 4 w 70"/>
                <a:gd name="T53" fmla="*/ 18 h 30"/>
                <a:gd name="T54" fmla="*/ 0 w 70"/>
                <a:gd name="T55" fmla="*/ 20 h 30"/>
                <a:gd name="T56" fmla="*/ 4 w 70"/>
                <a:gd name="T57" fmla="*/ 16 h 30"/>
                <a:gd name="T58" fmla="*/ 8 w 70"/>
                <a:gd name="T59" fmla="*/ 12 h 30"/>
                <a:gd name="T60" fmla="*/ 10 w 70"/>
                <a:gd name="T61" fmla="*/ 10 h 30"/>
                <a:gd name="T62" fmla="*/ 12 w 70"/>
                <a:gd name="T63" fmla="*/ 10 h 30"/>
                <a:gd name="T64" fmla="*/ 16 w 70"/>
                <a:gd name="T65" fmla="*/ 6 h 30"/>
                <a:gd name="T66" fmla="*/ 18 w 70"/>
                <a:gd name="T67" fmla="*/ 4 h 30"/>
                <a:gd name="T68" fmla="*/ 22 w 70"/>
                <a:gd name="T69" fmla="*/ 4 h 30"/>
                <a:gd name="T70" fmla="*/ 24 w 70"/>
                <a:gd name="T71" fmla="*/ 2 h 30"/>
                <a:gd name="T72" fmla="*/ 26 w 70"/>
                <a:gd name="T73" fmla="*/ 0 h 30"/>
                <a:gd name="T74" fmla="*/ 30 w 70"/>
                <a:gd name="T75" fmla="*/ 0 h 30"/>
                <a:gd name="T76" fmla="*/ 30 w 70"/>
                <a:gd name="T77" fmla="*/ 0 h 30"/>
                <a:gd name="T78" fmla="*/ 32 w 70"/>
                <a:gd name="T79" fmla="*/ 0 h 30"/>
                <a:gd name="T80" fmla="*/ 34 w 70"/>
                <a:gd name="T81" fmla="*/ 0 h 30"/>
                <a:gd name="T82" fmla="*/ 34 w 70"/>
                <a:gd name="T83" fmla="*/ 0 h 30"/>
                <a:gd name="T84" fmla="*/ 36 w 70"/>
                <a:gd name="T85" fmla="*/ 0 h 30"/>
                <a:gd name="T86" fmla="*/ 38 w 70"/>
                <a:gd name="T87" fmla="*/ 0 h 30"/>
                <a:gd name="T88" fmla="*/ 42 w 70"/>
                <a:gd name="T89" fmla="*/ 2 h 30"/>
                <a:gd name="T90" fmla="*/ 46 w 70"/>
                <a:gd name="T91" fmla="*/ 4 h 30"/>
                <a:gd name="T92" fmla="*/ 52 w 70"/>
                <a:gd name="T93" fmla="*/ 6 h 30"/>
                <a:gd name="T94" fmla="*/ 54 w 70"/>
                <a:gd name="T95" fmla="*/ 8 h 30"/>
                <a:gd name="T96" fmla="*/ 70 w 70"/>
                <a:gd name="T9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0" h="30">
                  <a:moveTo>
                    <a:pt x="70" y="30"/>
                  </a:moveTo>
                  <a:lnTo>
                    <a:pt x="70" y="30"/>
                  </a:lnTo>
                  <a:lnTo>
                    <a:pt x="68" y="30"/>
                  </a:lnTo>
                  <a:lnTo>
                    <a:pt x="58" y="30"/>
                  </a:lnTo>
                  <a:lnTo>
                    <a:pt x="54" y="30"/>
                  </a:lnTo>
                  <a:lnTo>
                    <a:pt x="50" y="30"/>
                  </a:lnTo>
                  <a:lnTo>
                    <a:pt x="46" y="30"/>
                  </a:lnTo>
                  <a:lnTo>
                    <a:pt x="44" y="30"/>
                  </a:lnTo>
                  <a:lnTo>
                    <a:pt x="42" y="28"/>
                  </a:lnTo>
                  <a:lnTo>
                    <a:pt x="42" y="28"/>
                  </a:lnTo>
                  <a:lnTo>
                    <a:pt x="40" y="28"/>
                  </a:lnTo>
                  <a:lnTo>
                    <a:pt x="40" y="26"/>
                  </a:lnTo>
                  <a:lnTo>
                    <a:pt x="38" y="24"/>
                  </a:lnTo>
                  <a:lnTo>
                    <a:pt x="36" y="22"/>
                  </a:lnTo>
                  <a:lnTo>
                    <a:pt x="34" y="20"/>
                  </a:lnTo>
                  <a:lnTo>
                    <a:pt x="32" y="18"/>
                  </a:lnTo>
                  <a:lnTo>
                    <a:pt x="30" y="18"/>
                  </a:lnTo>
                  <a:lnTo>
                    <a:pt x="30" y="18"/>
                  </a:lnTo>
                  <a:lnTo>
                    <a:pt x="28" y="16"/>
                  </a:lnTo>
                  <a:lnTo>
                    <a:pt x="26" y="16"/>
                  </a:lnTo>
                  <a:lnTo>
                    <a:pt x="26" y="16"/>
                  </a:lnTo>
                  <a:lnTo>
                    <a:pt x="24" y="16"/>
                  </a:lnTo>
                  <a:lnTo>
                    <a:pt x="22" y="16"/>
                  </a:lnTo>
                  <a:lnTo>
                    <a:pt x="16" y="16"/>
                  </a:lnTo>
                  <a:lnTo>
                    <a:pt x="12" y="18"/>
                  </a:lnTo>
                  <a:lnTo>
                    <a:pt x="8" y="18"/>
                  </a:lnTo>
                  <a:lnTo>
                    <a:pt x="4" y="18"/>
                  </a:lnTo>
                  <a:lnTo>
                    <a:pt x="0" y="20"/>
                  </a:lnTo>
                  <a:lnTo>
                    <a:pt x="4" y="16"/>
                  </a:lnTo>
                  <a:lnTo>
                    <a:pt x="8" y="12"/>
                  </a:lnTo>
                  <a:lnTo>
                    <a:pt x="10" y="10"/>
                  </a:lnTo>
                  <a:lnTo>
                    <a:pt x="12" y="10"/>
                  </a:lnTo>
                  <a:lnTo>
                    <a:pt x="16" y="6"/>
                  </a:lnTo>
                  <a:lnTo>
                    <a:pt x="18" y="4"/>
                  </a:lnTo>
                  <a:lnTo>
                    <a:pt x="22" y="4"/>
                  </a:lnTo>
                  <a:lnTo>
                    <a:pt x="24" y="2"/>
                  </a:lnTo>
                  <a:lnTo>
                    <a:pt x="26" y="0"/>
                  </a:lnTo>
                  <a:lnTo>
                    <a:pt x="30" y="0"/>
                  </a:lnTo>
                  <a:lnTo>
                    <a:pt x="30" y="0"/>
                  </a:lnTo>
                  <a:lnTo>
                    <a:pt x="32" y="0"/>
                  </a:lnTo>
                  <a:lnTo>
                    <a:pt x="34" y="0"/>
                  </a:lnTo>
                  <a:lnTo>
                    <a:pt x="34" y="0"/>
                  </a:lnTo>
                  <a:lnTo>
                    <a:pt x="36" y="0"/>
                  </a:lnTo>
                  <a:lnTo>
                    <a:pt x="38" y="0"/>
                  </a:lnTo>
                  <a:lnTo>
                    <a:pt x="42" y="2"/>
                  </a:lnTo>
                  <a:lnTo>
                    <a:pt x="46" y="4"/>
                  </a:lnTo>
                  <a:lnTo>
                    <a:pt x="52" y="6"/>
                  </a:lnTo>
                  <a:lnTo>
                    <a:pt x="54" y="8"/>
                  </a:lnTo>
                  <a:lnTo>
                    <a:pt x="70" y="3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28" name="Freeform 260"/>
            <p:cNvSpPr>
              <a:spLocks/>
            </p:cNvSpPr>
            <p:nvPr/>
          </p:nvSpPr>
          <p:spPr bwMode="auto">
            <a:xfrm>
              <a:off x="6344325" y="1438600"/>
              <a:ext cx="289202" cy="508147"/>
            </a:xfrm>
            <a:custGeom>
              <a:avLst/>
              <a:gdLst>
                <a:gd name="T0" fmla="*/ 26 w 140"/>
                <a:gd name="T1" fmla="*/ 100 h 246"/>
                <a:gd name="T2" fmla="*/ 30 w 140"/>
                <a:gd name="T3" fmla="*/ 94 h 246"/>
                <a:gd name="T4" fmla="*/ 32 w 140"/>
                <a:gd name="T5" fmla="*/ 86 h 246"/>
                <a:gd name="T6" fmla="*/ 28 w 140"/>
                <a:gd name="T7" fmla="*/ 64 h 246"/>
                <a:gd name="T8" fmla="*/ 26 w 140"/>
                <a:gd name="T9" fmla="*/ 54 h 246"/>
                <a:gd name="T10" fmla="*/ 18 w 140"/>
                <a:gd name="T11" fmla="*/ 46 h 246"/>
                <a:gd name="T12" fmla="*/ 8 w 140"/>
                <a:gd name="T13" fmla="*/ 32 h 246"/>
                <a:gd name="T14" fmla="*/ 28 w 140"/>
                <a:gd name="T15" fmla="*/ 36 h 246"/>
                <a:gd name="T16" fmla="*/ 44 w 140"/>
                <a:gd name="T17" fmla="*/ 36 h 246"/>
                <a:gd name="T18" fmla="*/ 50 w 140"/>
                <a:gd name="T19" fmla="*/ 34 h 246"/>
                <a:gd name="T20" fmla="*/ 54 w 140"/>
                <a:gd name="T21" fmla="*/ 22 h 246"/>
                <a:gd name="T22" fmla="*/ 62 w 140"/>
                <a:gd name="T23" fmla="*/ 10 h 246"/>
                <a:gd name="T24" fmla="*/ 70 w 140"/>
                <a:gd name="T25" fmla="*/ 2 h 246"/>
                <a:gd name="T26" fmla="*/ 78 w 140"/>
                <a:gd name="T27" fmla="*/ 0 h 246"/>
                <a:gd name="T28" fmla="*/ 90 w 140"/>
                <a:gd name="T29" fmla="*/ 6 h 246"/>
                <a:gd name="T30" fmla="*/ 96 w 140"/>
                <a:gd name="T31" fmla="*/ 12 h 246"/>
                <a:gd name="T32" fmla="*/ 94 w 140"/>
                <a:gd name="T33" fmla="*/ 20 h 246"/>
                <a:gd name="T34" fmla="*/ 88 w 140"/>
                <a:gd name="T35" fmla="*/ 34 h 246"/>
                <a:gd name="T36" fmla="*/ 102 w 140"/>
                <a:gd name="T37" fmla="*/ 66 h 246"/>
                <a:gd name="T38" fmla="*/ 106 w 140"/>
                <a:gd name="T39" fmla="*/ 84 h 246"/>
                <a:gd name="T40" fmla="*/ 108 w 140"/>
                <a:gd name="T41" fmla="*/ 100 h 246"/>
                <a:gd name="T42" fmla="*/ 110 w 140"/>
                <a:gd name="T43" fmla="*/ 116 h 246"/>
                <a:gd name="T44" fmla="*/ 120 w 140"/>
                <a:gd name="T45" fmla="*/ 146 h 246"/>
                <a:gd name="T46" fmla="*/ 124 w 140"/>
                <a:gd name="T47" fmla="*/ 156 h 246"/>
                <a:gd name="T48" fmla="*/ 136 w 140"/>
                <a:gd name="T49" fmla="*/ 168 h 246"/>
                <a:gd name="T50" fmla="*/ 126 w 140"/>
                <a:gd name="T51" fmla="*/ 186 h 246"/>
                <a:gd name="T52" fmla="*/ 104 w 140"/>
                <a:gd name="T53" fmla="*/ 210 h 246"/>
                <a:gd name="T54" fmla="*/ 98 w 140"/>
                <a:gd name="T55" fmla="*/ 222 h 246"/>
                <a:gd name="T56" fmla="*/ 98 w 140"/>
                <a:gd name="T57" fmla="*/ 238 h 246"/>
                <a:gd name="T58" fmla="*/ 90 w 140"/>
                <a:gd name="T59" fmla="*/ 232 h 246"/>
                <a:gd name="T60" fmla="*/ 84 w 140"/>
                <a:gd name="T61" fmla="*/ 224 h 246"/>
                <a:gd name="T62" fmla="*/ 78 w 140"/>
                <a:gd name="T63" fmla="*/ 222 h 246"/>
                <a:gd name="T64" fmla="*/ 66 w 140"/>
                <a:gd name="T65" fmla="*/ 226 h 246"/>
                <a:gd name="T66" fmla="*/ 58 w 140"/>
                <a:gd name="T67" fmla="*/ 232 h 246"/>
                <a:gd name="T68" fmla="*/ 52 w 140"/>
                <a:gd name="T69" fmla="*/ 236 h 246"/>
                <a:gd name="T70" fmla="*/ 36 w 140"/>
                <a:gd name="T71" fmla="*/ 236 h 246"/>
                <a:gd name="T72" fmla="*/ 24 w 140"/>
                <a:gd name="T73" fmla="*/ 230 h 246"/>
                <a:gd name="T74" fmla="*/ 12 w 140"/>
                <a:gd name="T75" fmla="*/ 222 h 246"/>
                <a:gd name="T76" fmla="*/ 6 w 140"/>
                <a:gd name="T77" fmla="*/ 204 h 246"/>
                <a:gd name="T78" fmla="*/ 0 w 140"/>
                <a:gd name="T79" fmla="*/ 186 h 246"/>
                <a:gd name="T80" fmla="*/ 2 w 140"/>
                <a:gd name="T81" fmla="*/ 166 h 246"/>
                <a:gd name="T82" fmla="*/ 6 w 140"/>
                <a:gd name="T83" fmla="*/ 160 h 246"/>
                <a:gd name="T84" fmla="*/ 14 w 140"/>
                <a:gd name="T85" fmla="*/ 156 h 246"/>
                <a:gd name="T86" fmla="*/ 24 w 140"/>
                <a:gd name="T87" fmla="*/ 152 h 246"/>
                <a:gd name="T88" fmla="*/ 34 w 140"/>
                <a:gd name="T89" fmla="*/ 142 h 246"/>
                <a:gd name="T90" fmla="*/ 36 w 140"/>
                <a:gd name="T91" fmla="*/ 132 h 246"/>
                <a:gd name="T92" fmla="*/ 38 w 140"/>
                <a:gd name="T93" fmla="*/ 124 h 246"/>
                <a:gd name="T94" fmla="*/ 44 w 140"/>
                <a:gd name="T95" fmla="*/ 124 h 246"/>
                <a:gd name="T96" fmla="*/ 56 w 140"/>
                <a:gd name="T97" fmla="*/ 128 h 246"/>
                <a:gd name="T98" fmla="*/ 60 w 140"/>
                <a:gd name="T99" fmla="*/ 126 h 246"/>
                <a:gd name="T100" fmla="*/ 60 w 140"/>
                <a:gd name="T101" fmla="*/ 120 h 246"/>
                <a:gd name="T102" fmla="*/ 52 w 140"/>
                <a:gd name="T103" fmla="*/ 110 h 246"/>
                <a:gd name="T104" fmla="*/ 44 w 140"/>
                <a:gd name="T105" fmla="*/ 104 h 246"/>
                <a:gd name="T106" fmla="*/ 28 w 140"/>
                <a:gd name="T107"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246">
                  <a:moveTo>
                    <a:pt x="20" y="102"/>
                  </a:moveTo>
                  <a:lnTo>
                    <a:pt x="20" y="102"/>
                  </a:lnTo>
                  <a:lnTo>
                    <a:pt x="22" y="102"/>
                  </a:lnTo>
                  <a:lnTo>
                    <a:pt x="24" y="100"/>
                  </a:lnTo>
                  <a:lnTo>
                    <a:pt x="26" y="100"/>
                  </a:lnTo>
                  <a:lnTo>
                    <a:pt x="28" y="98"/>
                  </a:lnTo>
                  <a:lnTo>
                    <a:pt x="30" y="98"/>
                  </a:lnTo>
                  <a:lnTo>
                    <a:pt x="30" y="96"/>
                  </a:lnTo>
                  <a:lnTo>
                    <a:pt x="30" y="96"/>
                  </a:lnTo>
                  <a:lnTo>
                    <a:pt x="30" y="94"/>
                  </a:lnTo>
                  <a:lnTo>
                    <a:pt x="32" y="94"/>
                  </a:lnTo>
                  <a:lnTo>
                    <a:pt x="32" y="92"/>
                  </a:lnTo>
                  <a:lnTo>
                    <a:pt x="32" y="90"/>
                  </a:lnTo>
                  <a:lnTo>
                    <a:pt x="32" y="88"/>
                  </a:lnTo>
                  <a:lnTo>
                    <a:pt x="32" y="86"/>
                  </a:lnTo>
                  <a:lnTo>
                    <a:pt x="30" y="80"/>
                  </a:lnTo>
                  <a:lnTo>
                    <a:pt x="30" y="76"/>
                  </a:lnTo>
                  <a:lnTo>
                    <a:pt x="30" y="72"/>
                  </a:lnTo>
                  <a:lnTo>
                    <a:pt x="30" y="68"/>
                  </a:lnTo>
                  <a:lnTo>
                    <a:pt x="28" y="64"/>
                  </a:lnTo>
                  <a:lnTo>
                    <a:pt x="28" y="60"/>
                  </a:lnTo>
                  <a:lnTo>
                    <a:pt x="28" y="56"/>
                  </a:lnTo>
                  <a:lnTo>
                    <a:pt x="28" y="56"/>
                  </a:lnTo>
                  <a:lnTo>
                    <a:pt x="28" y="54"/>
                  </a:lnTo>
                  <a:lnTo>
                    <a:pt x="26" y="54"/>
                  </a:lnTo>
                  <a:lnTo>
                    <a:pt x="26" y="52"/>
                  </a:lnTo>
                  <a:lnTo>
                    <a:pt x="24" y="50"/>
                  </a:lnTo>
                  <a:lnTo>
                    <a:pt x="22" y="50"/>
                  </a:lnTo>
                  <a:lnTo>
                    <a:pt x="18" y="46"/>
                  </a:lnTo>
                  <a:lnTo>
                    <a:pt x="18" y="46"/>
                  </a:lnTo>
                  <a:lnTo>
                    <a:pt x="16" y="44"/>
                  </a:lnTo>
                  <a:lnTo>
                    <a:pt x="14" y="42"/>
                  </a:lnTo>
                  <a:lnTo>
                    <a:pt x="10" y="36"/>
                  </a:lnTo>
                  <a:lnTo>
                    <a:pt x="4" y="32"/>
                  </a:lnTo>
                  <a:lnTo>
                    <a:pt x="8" y="32"/>
                  </a:lnTo>
                  <a:lnTo>
                    <a:pt x="14" y="34"/>
                  </a:lnTo>
                  <a:lnTo>
                    <a:pt x="22" y="36"/>
                  </a:lnTo>
                  <a:lnTo>
                    <a:pt x="26" y="36"/>
                  </a:lnTo>
                  <a:lnTo>
                    <a:pt x="28" y="36"/>
                  </a:lnTo>
                  <a:lnTo>
                    <a:pt x="28" y="36"/>
                  </a:lnTo>
                  <a:lnTo>
                    <a:pt x="34" y="36"/>
                  </a:lnTo>
                  <a:lnTo>
                    <a:pt x="36" y="36"/>
                  </a:lnTo>
                  <a:lnTo>
                    <a:pt x="40" y="36"/>
                  </a:lnTo>
                  <a:lnTo>
                    <a:pt x="42" y="36"/>
                  </a:lnTo>
                  <a:lnTo>
                    <a:pt x="44" y="36"/>
                  </a:lnTo>
                  <a:lnTo>
                    <a:pt x="46" y="36"/>
                  </a:lnTo>
                  <a:lnTo>
                    <a:pt x="48" y="36"/>
                  </a:lnTo>
                  <a:lnTo>
                    <a:pt x="48" y="34"/>
                  </a:lnTo>
                  <a:lnTo>
                    <a:pt x="48" y="34"/>
                  </a:lnTo>
                  <a:lnTo>
                    <a:pt x="50" y="34"/>
                  </a:lnTo>
                  <a:lnTo>
                    <a:pt x="50" y="34"/>
                  </a:lnTo>
                  <a:lnTo>
                    <a:pt x="50" y="32"/>
                  </a:lnTo>
                  <a:lnTo>
                    <a:pt x="52" y="30"/>
                  </a:lnTo>
                  <a:lnTo>
                    <a:pt x="52" y="28"/>
                  </a:lnTo>
                  <a:lnTo>
                    <a:pt x="54" y="22"/>
                  </a:lnTo>
                  <a:lnTo>
                    <a:pt x="54" y="20"/>
                  </a:lnTo>
                  <a:lnTo>
                    <a:pt x="56" y="20"/>
                  </a:lnTo>
                  <a:lnTo>
                    <a:pt x="58" y="16"/>
                  </a:lnTo>
                  <a:lnTo>
                    <a:pt x="60" y="14"/>
                  </a:lnTo>
                  <a:lnTo>
                    <a:pt x="62" y="10"/>
                  </a:lnTo>
                  <a:lnTo>
                    <a:pt x="64" y="8"/>
                  </a:lnTo>
                  <a:lnTo>
                    <a:pt x="66" y="6"/>
                  </a:lnTo>
                  <a:lnTo>
                    <a:pt x="68" y="4"/>
                  </a:lnTo>
                  <a:lnTo>
                    <a:pt x="70" y="2"/>
                  </a:lnTo>
                  <a:lnTo>
                    <a:pt x="70" y="2"/>
                  </a:lnTo>
                  <a:lnTo>
                    <a:pt x="72" y="0"/>
                  </a:lnTo>
                  <a:lnTo>
                    <a:pt x="72" y="0"/>
                  </a:lnTo>
                  <a:lnTo>
                    <a:pt x="74" y="0"/>
                  </a:lnTo>
                  <a:lnTo>
                    <a:pt x="76" y="0"/>
                  </a:lnTo>
                  <a:lnTo>
                    <a:pt x="78" y="0"/>
                  </a:lnTo>
                  <a:lnTo>
                    <a:pt x="78" y="0"/>
                  </a:lnTo>
                  <a:lnTo>
                    <a:pt x="82" y="2"/>
                  </a:lnTo>
                  <a:lnTo>
                    <a:pt x="84" y="2"/>
                  </a:lnTo>
                  <a:lnTo>
                    <a:pt x="88" y="4"/>
                  </a:lnTo>
                  <a:lnTo>
                    <a:pt x="90" y="6"/>
                  </a:lnTo>
                  <a:lnTo>
                    <a:pt x="90" y="8"/>
                  </a:lnTo>
                  <a:lnTo>
                    <a:pt x="92" y="8"/>
                  </a:lnTo>
                  <a:lnTo>
                    <a:pt x="94" y="10"/>
                  </a:lnTo>
                  <a:lnTo>
                    <a:pt x="96" y="12"/>
                  </a:lnTo>
                  <a:lnTo>
                    <a:pt x="96" y="12"/>
                  </a:lnTo>
                  <a:lnTo>
                    <a:pt x="96" y="12"/>
                  </a:lnTo>
                  <a:lnTo>
                    <a:pt x="96" y="14"/>
                  </a:lnTo>
                  <a:lnTo>
                    <a:pt x="96" y="16"/>
                  </a:lnTo>
                  <a:lnTo>
                    <a:pt x="96" y="18"/>
                  </a:lnTo>
                  <a:lnTo>
                    <a:pt x="94" y="20"/>
                  </a:lnTo>
                  <a:lnTo>
                    <a:pt x="94" y="22"/>
                  </a:lnTo>
                  <a:lnTo>
                    <a:pt x="94" y="24"/>
                  </a:lnTo>
                  <a:lnTo>
                    <a:pt x="92" y="28"/>
                  </a:lnTo>
                  <a:lnTo>
                    <a:pt x="90" y="30"/>
                  </a:lnTo>
                  <a:lnTo>
                    <a:pt x="88" y="34"/>
                  </a:lnTo>
                  <a:lnTo>
                    <a:pt x="86" y="36"/>
                  </a:lnTo>
                  <a:lnTo>
                    <a:pt x="102" y="52"/>
                  </a:lnTo>
                  <a:lnTo>
                    <a:pt x="102" y="58"/>
                  </a:lnTo>
                  <a:lnTo>
                    <a:pt x="102" y="64"/>
                  </a:lnTo>
                  <a:lnTo>
                    <a:pt x="102" y="66"/>
                  </a:lnTo>
                  <a:lnTo>
                    <a:pt x="102" y="68"/>
                  </a:lnTo>
                  <a:lnTo>
                    <a:pt x="104" y="70"/>
                  </a:lnTo>
                  <a:lnTo>
                    <a:pt x="104" y="72"/>
                  </a:lnTo>
                  <a:lnTo>
                    <a:pt x="106" y="78"/>
                  </a:lnTo>
                  <a:lnTo>
                    <a:pt x="106" y="84"/>
                  </a:lnTo>
                  <a:lnTo>
                    <a:pt x="108" y="86"/>
                  </a:lnTo>
                  <a:lnTo>
                    <a:pt x="108" y="88"/>
                  </a:lnTo>
                  <a:lnTo>
                    <a:pt x="108" y="90"/>
                  </a:lnTo>
                  <a:lnTo>
                    <a:pt x="108" y="94"/>
                  </a:lnTo>
                  <a:lnTo>
                    <a:pt x="108" y="100"/>
                  </a:lnTo>
                  <a:lnTo>
                    <a:pt x="108" y="106"/>
                  </a:lnTo>
                  <a:lnTo>
                    <a:pt x="108" y="110"/>
                  </a:lnTo>
                  <a:lnTo>
                    <a:pt x="110" y="112"/>
                  </a:lnTo>
                  <a:lnTo>
                    <a:pt x="110" y="114"/>
                  </a:lnTo>
                  <a:lnTo>
                    <a:pt x="110" y="116"/>
                  </a:lnTo>
                  <a:lnTo>
                    <a:pt x="112" y="122"/>
                  </a:lnTo>
                  <a:lnTo>
                    <a:pt x="116" y="132"/>
                  </a:lnTo>
                  <a:lnTo>
                    <a:pt x="118" y="138"/>
                  </a:lnTo>
                  <a:lnTo>
                    <a:pt x="118" y="144"/>
                  </a:lnTo>
                  <a:lnTo>
                    <a:pt x="120" y="146"/>
                  </a:lnTo>
                  <a:lnTo>
                    <a:pt x="120" y="150"/>
                  </a:lnTo>
                  <a:lnTo>
                    <a:pt x="122" y="152"/>
                  </a:lnTo>
                  <a:lnTo>
                    <a:pt x="124" y="154"/>
                  </a:lnTo>
                  <a:lnTo>
                    <a:pt x="124" y="156"/>
                  </a:lnTo>
                  <a:lnTo>
                    <a:pt x="124" y="156"/>
                  </a:lnTo>
                  <a:lnTo>
                    <a:pt x="126" y="160"/>
                  </a:lnTo>
                  <a:lnTo>
                    <a:pt x="128" y="162"/>
                  </a:lnTo>
                  <a:lnTo>
                    <a:pt x="130" y="164"/>
                  </a:lnTo>
                  <a:lnTo>
                    <a:pt x="134" y="166"/>
                  </a:lnTo>
                  <a:lnTo>
                    <a:pt x="136" y="168"/>
                  </a:lnTo>
                  <a:lnTo>
                    <a:pt x="140" y="172"/>
                  </a:lnTo>
                  <a:lnTo>
                    <a:pt x="136" y="176"/>
                  </a:lnTo>
                  <a:lnTo>
                    <a:pt x="132" y="180"/>
                  </a:lnTo>
                  <a:lnTo>
                    <a:pt x="130" y="182"/>
                  </a:lnTo>
                  <a:lnTo>
                    <a:pt x="126" y="186"/>
                  </a:lnTo>
                  <a:lnTo>
                    <a:pt x="122" y="190"/>
                  </a:lnTo>
                  <a:lnTo>
                    <a:pt x="114" y="198"/>
                  </a:lnTo>
                  <a:lnTo>
                    <a:pt x="108" y="206"/>
                  </a:lnTo>
                  <a:lnTo>
                    <a:pt x="106" y="208"/>
                  </a:lnTo>
                  <a:lnTo>
                    <a:pt x="104" y="210"/>
                  </a:lnTo>
                  <a:lnTo>
                    <a:pt x="102" y="212"/>
                  </a:lnTo>
                  <a:lnTo>
                    <a:pt x="100" y="214"/>
                  </a:lnTo>
                  <a:lnTo>
                    <a:pt x="100" y="216"/>
                  </a:lnTo>
                  <a:lnTo>
                    <a:pt x="100" y="218"/>
                  </a:lnTo>
                  <a:lnTo>
                    <a:pt x="98" y="222"/>
                  </a:lnTo>
                  <a:lnTo>
                    <a:pt x="98" y="226"/>
                  </a:lnTo>
                  <a:lnTo>
                    <a:pt x="96" y="228"/>
                  </a:lnTo>
                  <a:lnTo>
                    <a:pt x="96" y="230"/>
                  </a:lnTo>
                  <a:lnTo>
                    <a:pt x="96" y="234"/>
                  </a:lnTo>
                  <a:lnTo>
                    <a:pt x="98" y="238"/>
                  </a:lnTo>
                  <a:lnTo>
                    <a:pt x="98" y="246"/>
                  </a:lnTo>
                  <a:lnTo>
                    <a:pt x="96" y="242"/>
                  </a:lnTo>
                  <a:lnTo>
                    <a:pt x="94" y="238"/>
                  </a:lnTo>
                  <a:lnTo>
                    <a:pt x="92" y="236"/>
                  </a:lnTo>
                  <a:lnTo>
                    <a:pt x="90" y="232"/>
                  </a:lnTo>
                  <a:lnTo>
                    <a:pt x="90" y="230"/>
                  </a:lnTo>
                  <a:lnTo>
                    <a:pt x="88" y="228"/>
                  </a:lnTo>
                  <a:lnTo>
                    <a:pt x="86" y="226"/>
                  </a:lnTo>
                  <a:lnTo>
                    <a:pt x="86" y="224"/>
                  </a:lnTo>
                  <a:lnTo>
                    <a:pt x="84" y="224"/>
                  </a:lnTo>
                  <a:lnTo>
                    <a:pt x="84" y="222"/>
                  </a:lnTo>
                  <a:lnTo>
                    <a:pt x="82" y="222"/>
                  </a:lnTo>
                  <a:lnTo>
                    <a:pt x="82" y="222"/>
                  </a:lnTo>
                  <a:lnTo>
                    <a:pt x="80" y="222"/>
                  </a:lnTo>
                  <a:lnTo>
                    <a:pt x="78" y="222"/>
                  </a:lnTo>
                  <a:lnTo>
                    <a:pt x="76" y="222"/>
                  </a:lnTo>
                  <a:lnTo>
                    <a:pt x="74" y="222"/>
                  </a:lnTo>
                  <a:lnTo>
                    <a:pt x="70" y="224"/>
                  </a:lnTo>
                  <a:lnTo>
                    <a:pt x="68" y="224"/>
                  </a:lnTo>
                  <a:lnTo>
                    <a:pt x="66" y="226"/>
                  </a:lnTo>
                  <a:lnTo>
                    <a:pt x="64" y="226"/>
                  </a:lnTo>
                  <a:lnTo>
                    <a:pt x="62" y="228"/>
                  </a:lnTo>
                  <a:lnTo>
                    <a:pt x="62" y="228"/>
                  </a:lnTo>
                  <a:lnTo>
                    <a:pt x="60" y="230"/>
                  </a:lnTo>
                  <a:lnTo>
                    <a:pt x="58" y="232"/>
                  </a:lnTo>
                  <a:lnTo>
                    <a:pt x="58" y="234"/>
                  </a:lnTo>
                  <a:lnTo>
                    <a:pt x="56" y="234"/>
                  </a:lnTo>
                  <a:lnTo>
                    <a:pt x="56" y="236"/>
                  </a:lnTo>
                  <a:lnTo>
                    <a:pt x="54" y="236"/>
                  </a:lnTo>
                  <a:lnTo>
                    <a:pt x="52" y="236"/>
                  </a:lnTo>
                  <a:lnTo>
                    <a:pt x="50" y="236"/>
                  </a:lnTo>
                  <a:lnTo>
                    <a:pt x="46" y="236"/>
                  </a:lnTo>
                  <a:lnTo>
                    <a:pt x="42" y="236"/>
                  </a:lnTo>
                  <a:lnTo>
                    <a:pt x="40" y="236"/>
                  </a:lnTo>
                  <a:lnTo>
                    <a:pt x="36" y="236"/>
                  </a:lnTo>
                  <a:lnTo>
                    <a:pt x="32" y="234"/>
                  </a:lnTo>
                  <a:lnTo>
                    <a:pt x="30" y="234"/>
                  </a:lnTo>
                  <a:lnTo>
                    <a:pt x="28" y="232"/>
                  </a:lnTo>
                  <a:lnTo>
                    <a:pt x="26" y="232"/>
                  </a:lnTo>
                  <a:lnTo>
                    <a:pt x="24" y="230"/>
                  </a:lnTo>
                  <a:lnTo>
                    <a:pt x="20" y="228"/>
                  </a:lnTo>
                  <a:lnTo>
                    <a:pt x="18" y="226"/>
                  </a:lnTo>
                  <a:lnTo>
                    <a:pt x="16" y="224"/>
                  </a:lnTo>
                  <a:lnTo>
                    <a:pt x="14" y="222"/>
                  </a:lnTo>
                  <a:lnTo>
                    <a:pt x="12" y="222"/>
                  </a:lnTo>
                  <a:lnTo>
                    <a:pt x="12" y="220"/>
                  </a:lnTo>
                  <a:lnTo>
                    <a:pt x="10" y="218"/>
                  </a:lnTo>
                  <a:lnTo>
                    <a:pt x="10" y="216"/>
                  </a:lnTo>
                  <a:lnTo>
                    <a:pt x="8" y="214"/>
                  </a:lnTo>
                  <a:lnTo>
                    <a:pt x="6" y="204"/>
                  </a:lnTo>
                  <a:lnTo>
                    <a:pt x="2" y="196"/>
                  </a:lnTo>
                  <a:lnTo>
                    <a:pt x="2" y="192"/>
                  </a:lnTo>
                  <a:lnTo>
                    <a:pt x="2" y="190"/>
                  </a:lnTo>
                  <a:lnTo>
                    <a:pt x="2" y="188"/>
                  </a:lnTo>
                  <a:lnTo>
                    <a:pt x="0" y="186"/>
                  </a:lnTo>
                  <a:lnTo>
                    <a:pt x="0" y="182"/>
                  </a:lnTo>
                  <a:lnTo>
                    <a:pt x="0" y="178"/>
                  </a:lnTo>
                  <a:lnTo>
                    <a:pt x="2" y="174"/>
                  </a:lnTo>
                  <a:lnTo>
                    <a:pt x="2" y="170"/>
                  </a:lnTo>
                  <a:lnTo>
                    <a:pt x="2" y="166"/>
                  </a:lnTo>
                  <a:lnTo>
                    <a:pt x="2" y="164"/>
                  </a:lnTo>
                  <a:lnTo>
                    <a:pt x="4" y="164"/>
                  </a:lnTo>
                  <a:lnTo>
                    <a:pt x="4" y="162"/>
                  </a:lnTo>
                  <a:lnTo>
                    <a:pt x="4" y="160"/>
                  </a:lnTo>
                  <a:lnTo>
                    <a:pt x="6" y="160"/>
                  </a:lnTo>
                  <a:lnTo>
                    <a:pt x="6" y="160"/>
                  </a:lnTo>
                  <a:lnTo>
                    <a:pt x="8" y="158"/>
                  </a:lnTo>
                  <a:lnTo>
                    <a:pt x="8" y="158"/>
                  </a:lnTo>
                  <a:lnTo>
                    <a:pt x="10" y="158"/>
                  </a:lnTo>
                  <a:lnTo>
                    <a:pt x="14" y="156"/>
                  </a:lnTo>
                  <a:lnTo>
                    <a:pt x="18" y="154"/>
                  </a:lnTo>
                  <a:lnTo>
                    <a:pt x="20" y="154"/>
                  </a:lnTo>
                  <a:lnTo>
                    <a:pt x="22" y="154"/>
                  </a:lnTo>
                  <a:lnTo>
                    <a:pt x="22" y="154"/>
                  </a:lnTo>
                  <a:lnTo>
                    <a:pt x="24" y="152"/>
                  </a:lnTo>
                  <a:lnTo>
                    <a:pt x="26" y="150"/>
                  </a:lnTo>
                  <a:lnTo>
                    <a:pt x="30" y="148"/>
                  </a:lnTo>
                  <a:lnTo>
                    <a:pt x="32" y="146"/>
                  </a:lnTo>
                  <a:lnTo>
                    <a:pt x="32" y="144"/>
                  </a:lnTo>
                  <a:lnTo>
                    <a:pt x="34" y="142"/>
                  </a:lnTo>
                  <a:lnTo>
                    <a:pt x="34" y="140"/>
                  </a:lnTo>
                  <a:lnTo>
                    <a:pt x="36" y="140"/>
                  </a:lnTo>
                  <a:lnTo>
                    <a:pt x="36" y="138"/>
                  </a:lnTo>
                  <a:lnTo>
                    <a:pt x="36" y="136"/>
                  </a:lnTo>
                  <a:lnTo>
                    <a:pt x="36" y="132"/>
                  </a:lnTo>
                  <a:lnTo>
                    <a:pt x="36" y="130"/>
                  </a:lnTo>
                  <a:lnTo>
                    <a:pt x="38" y="128"/>
                  </a:lnTo>
                  <a:lnTo>
                    <a:pt x="38" y="126"/>
                  </a:lnTo>
                  <a:lnTo>
                    <a:pt x="38" y="126"/>
                  </a:lnTo>
                  <a:lnTo>
                    <a:pt x="38" y="124"/>
                  </a:lnTo>
                  <a:lnTo>
                    <a:pt x="38" y="124"/>
                  </a:lnTo>
                  <a:lnTo>
                    <a:pt x="40" y="124"/>
                  </a:lnTo>
                  <a:lnTo>
                    <a:pt x="40" y="124"/>
                  </a:lnTo>
                  <a:lnTo>
                    <a:pt x="42" y="124"/>
                  </a:lnTo>
                  <a:lnTo>
                    <a:pt x="44" y="124"/>
                  </a:lnTo>
                  <a:lnTo>
                    <a:pt x="46" y="124"/>
                  </a:lnTo>
                  <a:lnTo>
                    <a:pt x="50" y="126"/>
                  </a:lnTo>
                  <a:lnTo>
                    <a:pt x="54" y="126"/>
                  </a:lnTo>
                  <a:lnTo>
                    <a:pt x="54" y="128"/>
                  </a:lnTo>
                  <a:lnTo>
                    <a:pt x="56" y="128"/>
                  </a:lnTo>
                  <a:lnTo>
                    <a:pt x="58" y="128"/>
                  </a:lnTo>
                  <a:lnTo>
                    <a:pt x="58" y="128"/>
                  </a:lnTo>
                  <a:lnTo>
                    <a:pt x="60" y="128"/>
                  </a:lnTo>
                  <a:lnTo>
                    <a:pt x="60" y="126"/>
                  </a:lnTo>
                  <a:lnTo>
                    <a:pt x="60" y="126"/>
                  </a:lnTo>
                  <a:lnTo>
                    <a:pt x="60" y="126"/>
                  </a:lnTo>
                  <a:lnTo>
                    <a:pt x="60" y="124"/>
                  </a:lnTo>
                  <a:lnTo>
                    <a:pt x="60" y="122"/>
                  </a:lnTo>
                  <a:lnTo>
                    <a:pt x="60" y="122"/>
                  </a:lnTo>
                  <a:lnTo>
                    <a:pt x="60" y="120"/>
                  </a:lnTo>
                  <a:lnTo>
                    <a:pt x="60" y="118"/>
                  </a:lnTo>
                  <a:lnTo>
                    <a:pt x="58" y="116"/>
                  </a:lnTo>
                  <a:lnTo>
                    <a:pt x="58" y="116"/>
                  </a:lnTo>
                  <a:lnTo>
                    <a:pt x="54" y="112"/>
                  </a:lnTo>
                  <a:lnTo>
                    <a:pt x="52" y="110"/>
                  </a:lnTo>
                  <a:lnTo>
                    <a:pt x="50" y="106"/>
                  </a:lnTo>
                  <a:lnTo>
                    <a:pt x="48" y="106"/>
                  </a:lnTo>
                  <a:lnTo>
                    <a:pt x="48" y="106"/>
                  </a:lnTo>
                  <a:lnTo>
                    <a:pt x="46" y="104"/>
                  </a:lnTo>
                  <a:lnTo>
                    <a:pt x="44" y="104"/>
                  </a:lnTo>
                  <a:lnTo>
                    <a:pt x="42" y="104"/>
                  </a:lnTo>
                  <a:lnTo>
                    <a:pt x="40" y="104"/>
                  </a:lnTo>
                  <a:lnTo>
                    <a:pt x="36" y="102"/>
                  </a:lnTo>
                  <a:lnTo>
                    <a:pt x="32" y="102"/>
                  </a:lnTo>
                  <a:lnTo>
                    <a:pt x="28" y="102"/>
                  </a:lnTo>
                  <a:lnTo>
                    <a:pt x="24" y="102"/>
                  </a:lnTo>
                  <a:lnTo>
                    <a:pt x="20" y="10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29" name="Freeform 262"/>
            <p:cNvSpPr>
              <a:spLocks/>
            </p:cNvSpPr>
            <p:nvPr/>
          </p:nvSpPr>
          <p:spPr bwMode="auto">
            <a:xfrm>
              <a:off x="6050992" y="2397057"/>
              <a:ext cx="194178" cy="115676"/>
            </a:xfrm>
            <a:custGeom>
              <a:avLst/>
              <a:gdLst>
                <a:gd name="T0" fmla="*/ 2 w 94"/>
                <a:gd name="T1" fmla="*/ 34 h 56"/>
                <a:gd name="T2" fmla="*/ 10 w 94"/>
                <a:gd name="T3" fmla="*/ 36 h 56"/>
                <a:gd name="T4" fmla="*/ 14 w 94"/>
                <a:gd name="T5" fmla="*/ 36 h 56"/>
                <a:gd name="T6" fmla="*/ 24 w 94"/>
                <a:gd name="T7" fmla="*/ 30 h 56"/>
                <a:gd name="T8" fmla="*/ 36 w 94"/>
                <a:gd name="T9" fmla="*/ 24 h 56"/>
                <a:gd name="T10" fmla="*/ 44 w 94"/>
                <a:gd name="T11" fmla="*/ 18 h 56"/>
                <a:gd name="T12" fmla="*/ 46 w 94"/>
                <a:gd name="T13" fmla="*/ 16 h 56"/>
                <a:gd name="T14" fmla="*/ 48 w 94"/>
                <a:gd name="T15" fmla="*/ 10 h 56"/>
                <a:gd name="T16" fmla="*/ 48 w 94"/>
                <a:gd name="T17" fmla="*/ 0 h 56"/>
                <a:gd name="T18" fmla="*/ 54 w 94"/>
                <a:gd name="T19" fmla="*/ 6 h 56"/>
                <a:gd name="T20" fmla="*/ 58 w 94"/>
                <a:gd name="T21" fmla="*/ 10 h 56"/>
                <a:gd name="T22" fmla="*/ 60 w 94"/>
                <a:gd name="T23" fmla="*/ 10 h 56"/>
                <a:gd name="T24" fmla="*/ 66 w 94"/>
                <a:gd name="T25" fmla="*/ 10 h 56"/>
                <a:gd name="T26" fmla="*/ 68 w 94"/>
                <a:gd name="T27" fmla="*/ 10 h 56"/>
                <a:gd name="T28" fmla="*/ 70 w 94"/>
                <a:gd name="T29" fmla="*/ 8 h 56"/>
                <a:gd name="T30" fmla="*/ 70 w 94"/>
                <a:gd name="T31" fmla="*/ 2 h 56"/>
                <a:gd name="T32" fmla="*/ 72 w 94"/>
                <a:gd name="T33" fmla="*/ 0 h 56"/>
                <a:gd name="T34" fmla="*/ 76 w 94"/>
                <a:gd name="T35" fmla="*/ 0 h 56"/>
                <a:gd name="T36" fmla="*/ 82 w 94"/>
                <a:gd name="T37" fmla="*/ 0 h 56"/>
                <a:gd name="T38" fmla="*/ 84 w 94"/>
                <a:gd name="T39" fmla="*/ 2 h 56"/>
                <a:gd name="T40" fmla="*/ 84 w 94"/>
                <a:gd name="T41" fmla="*/ 4 h 56"/>
                <a:gd name="T42" fmla="*/ 84 w 94"/>
                <a:gd name="T43" fmla="*/ 8 h 56"/>
                <a:gd name="T44" fmla="*/ 82 w 94"/>
                <a:gd name="T45" fmla="*/ 10 h 56"/>
                <a:gd name="T46" fmla="*/ 84 w 94"/>
                <a:gd name="T47" fmla="*/ 12 h 56"/>
                <a:gd name="T48" fmla="*/ 88 w 94"/>
                <a:gd name="T49" fmla="*/ 16 h 56"/>
                <a:gd name="T50" fmla="*/ 92 w 94"/>
                <a:gd name="T51" fmla="*/ 18 h 56"/>
                <a:gd name="T52" fmla="*/ 94 w 94"/>
                <a:gd name="T53" fmla="*/ 28 h 56"/>
                <a:gd name="T54" fmla="*/ 94 w 94"/>
                <a:gd name="T55" fmla="*/ 32 h 56"/>
                <a:gd name="T56" fmla="*/ 90 w 94"/>
                <a:gd name="T57" fmla="*/ 38 h 56"/>
                <a:gd name="T58" fmla="*/ 88 w 94"/>
                <a:gd name="T59" fmla="*/ 40 h 56"/>
                <a:gd name="T60" fmla="*/ 88 w 94"/>
                <a:gd name="T61" fmla="*/ 44 h 56"/>
                <a:gd name="T62" fmla="*/ 84 w 94"/>
                <a:gd name="T63" fmla="*/ 48 h 56"/>
                <a:gd name="T64" fmla="*/ 76 w 94"/>
                <a:gd name="T65" fmla="*/ 54 h 56"/>
                <a:gd name="T66" fmla="*/ 70 w 94"/>
                <a:gd name="T67" fmla="*/ 56 h 56"/>
                <a:gd name="T68" fmla="*/ 66 w 94"/>
                <a:gd name="T69" fmla="*/ 56 h 56"/>
                <a:gd name="T70" fmla="*/ 54 w 94"/>
                <a:gd name="T71" fmla="*/ 54 h 56"/>
                <a:gd name="T72" fmla="*/ 44 w 94"/>
                <a:gd name="T73" fmla="*/ 50 h 56"/>
                <a:gd name="T74" fmla="*/ 38 w 94"/>
                <a:gd name="T75" fmla="*/ 44 h 56"/>
                <a:gd name="T76" fmla="*/ 36 w 94"/>
                <a:gd name="T77" fmla="*/ 42 h 56"/>
                <a:gd name="T78" fmla="*/ 34 w 94"/>
                <a:gd name="T79" fmla="*/ 42 h 56"/>
                <a:gd name="T80" fmla="*/ 30 w 94"/>
                <a:gd name="T81" fmla="*/ 44 h 56"/>
                <a:gd name="T82" fmla="*/ 24 w 94"/>
                <a:gd name="T83" fmla="*/ 48 h 56"/>
                <a:gd name="T84" fmla="*/ 16 w 94"/>
                <a:gd name="T85" fmla="*/ 48 h 56"/>
                <a:gd name="T86" fmla="*/ 8 w 94"/>
                <a:gd name="T87" fmla="*/ 48 h 56"/>
                <a:gd name="T88" fmla="*/ 4 w 94"/>
                <a:gd name="T89" fmla="*/ 4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56">
                  <a:moveTo>
                    <a:pt x="2" y="44"/>
                  </a:moveTo>
                  <a:lnTo>
                    <a:pt x="0" y="34"/>
                  </a:lnTo>
                  <a:lnTo>
                    <a:pt x="2" y="34"/>
                  </a:lnTo>
                  <a:lnTo>
                    <a:pt x="6" y="36"/>
                  </a:lnTo>
                  <a:lnTo>
                    <a:pt x="8" y="36"/>
                  </a:lnTo>
                  <a:lnTo>
                    <a:pt x="10" y="36"/>
                  </a:lnTo>
                  <a:lnTo>
                    <a:pt x="10" y="36"/>
                  </a:lnTo>
                  <a:lnTo>
                    <a:pt x="12" y="36"/>
                  </a:lnTo>
                  <a:lnTo>
                    <a:pt x="14" y="36"/>
                  </a:lnTo>
                  <a:lnTo>
                    <a:pt x="18" y="34"/>
                  </a:lnTo>
                  <a:lnTo>
                    <a:pt x="20" y="32"/>
                  </a:lnTo>
                  <a:lnTo>
                    <a:pt x="24" y="30"/>
                  </a:lnTo>
                  <a:lnTo>
                    <a:pt x="28" y="28"/>
                  </a:lnTo>
                  <a:lnTo>
                    <a:pt x="32" y="28"/>
                  </a:lnTo>
                  <a:lnTo>
                    <a:pt x="36" y="24"/>
                  </a:lnTo>
                  <a:lnTo>
                    <a:pt x="38" y="22"/>
                  </a:lnTo>
                  <a:lnTo>
                    <a:pt x="42" y="20"/>
                  </a:lnTo>
                  <a:lnTo>
                    <a:pt x="44" y="18"/>
                  </a:lnTo>
                  <a:lnTo>
                    <a:pt x="46" y="16"/>
                  </a:lnTo>
                  <a:lnTo>
                    <a:pt x="46" y="16"/>
                  </a:lnTo>
                  <a:lnTo>
                    <a:pt x="46" y="16"/>
                  </a:lnTo>
                  <a:lnTo>
                    <a:pt x="46" y="14"/>
                  </a:lnTo>
                  <a:lnTo>
                    <a:pt x="48" y="12"/>
                  </a:lnTo>
                  <a:lnTo>
                    <a:pt x="48" y="10"/>
                  </a:lnTo>
                  <a:lnTo>
                    <a:pt x="48" y="6"/>
                  </a:lnTo>
                  <a:lnTo>
                    <a:pt x="48" y="2"/>
                  </a:lnTo>
                  <a:lnTo>
                    <a:pt x="48" y="0"/>
                  </a:lnTo>
                  <a:lnTo>
                    <a:pt x="48" y="2"/>
                  </a:lnTo>
                  <a:lnTo>
                    <a:pt x="52" y="4"/>
                  </a:lnTo>
                  <a:lnTo>
                    <a:pt x="54" y="6"/>
                  </a:lnTo>
                  <a:lnTo>
                    <a:pt x="56" y="8"/>
                  </a:lnTo>
                  <a:lnTo>
                    <a:pt x="56" y="10"/>
                  </a:lnTo>
                  <a:lnTo>
                    <a:pt x="58" y="10"/>
                  </a:lnTo>
                  <a:lnTo>
                    <a:pt x="58" y="10"/>
                  </a:lnTo>
                  <a:lnTo>
                    <a:pt x="60" y="10"/>
                  </a:lnTo>
                  <a:lnTo>
                    <a:pt x="60" y="10"/>
                  </a:lnTo>
                  <a:lnTo>
                    <a:pt x="62" y="10"/>
                  </a:lnTo>
                  <a:lnTo>
                    <a:pt x="64" y="10"/>
                  </a:lnTo>
                  <a:lnTo>
                    <a:pt x="66" y="10"/>
                  </a:lnTo>
                  <a:lnTo>
                    <a:pt x="66" y="10"/>
                  </a:lnTo>
                  <a:lnTo>
                    <a:pt x="68" y="10"/>
                  </a:lnTo>
                  <a:lnTo>
                    <a:pt x="68" y="10"/>
                  </a:lnTo>
                  <a:lnTo>
                    <a:pt x="68" y="8"/>
                  </a:lnTo>
                  <a:lnTo>
                    <a:pt x="70" y="8"/>
                  </a:lnTo>
                  <a:lnTo>
                    <a:pt x="70" y="8"/>
                  </a:lnTo>
                  <a:lnTo>
                    <a:pt x="70" y="4"/>
                  </a:lnTo>
                  <a:lnTo>
                    <a:pt x="70" y="4"/>
                  </a:lnTo>
                  <a:lnTo>
                    <a:pt x="70" y="2"/>
                  </a:lnTo>
                  <a:lnTo>
                    <a:pt x="72" y="2"/>
                  </a:lnTo>
                  <a:lnTo>
                    <a:pt x="72" y="0"/>
                  </a:lnTo>
                  <a:lnTo>
                    <a:pt x="72" y="0"/>
                  </a:lnTo>
                  <a:lnTo>
                    <a:pt x="72" y="0"/>
                  </a:lnTo>
                  <a:lnTo>
                    <a:pt x="74" y="0"/>
                  </a:lnTo>
                  <a:lnTo>
                    <a:pt x="76" y="0"/>
                  </a:lnTo>
                  <a:lnTo>
                    <a:pt x="78" y="0"/>
                  </a:lnTo>
                  <a:lnTo>
                    <a:pt x="80" y="0"/>
                  </a:lnTo>
                  <a:lnTo>
                    <a:pt x="82" y="0"/>
                  </a:lnTo>
                  <a:lnTo>
                    <a:pt x="84" y="2"/>
                  </a:lnTo>
                  <a:lnTo>
                    <a:pt x="84" y="2"/>
                  </a:lnTo>
                  <a:lnTo>
                    <a:pt x="84" y="2"/>
                  </a:lnTo>
                  <a:lnTo>
                    <a:pt x="84" y="2"/>
                  </a:lnTo>
                  <a:lnTo>
                    <a:pt x="84" y="2"/>
                  </a:lnTo>
                  <a:lnTo>
                    <a:pt x="84" y="4"/>
                  </a:lnTo>
                  <a:lnTo>
                    <a:pt x="84" y="6"/>
                  </a:lnTo>
                  <a:lnTo>
                    <a:pt x="84" y="6"/>
                  </a:lnTo>
                  <a:lnTo>
                    <a:pt x="84" y="8"/>
                  </a:lnTo>
                  <a:lnTo>
                    <a:pt x="82" y="10"/>
                  </a:lnTo>
                  <a:lnTo>
                    <a:pt x="82" y="10"/>
                  </a:lnTo>
                  <a:lnTo>
                    <a:pt x="82" y="10"/>
                  </a:lnTo>
                  <a:lnTo>
                    <a:pt x="82" y="12"/>
                  </a:lnTo>
                  <a:lnTo>
                    <a:pt x="84" y="12"/>
                  </a:lnTo>
                  <a:lnTo>
                    <a:pt x="84" y="12"/>
                  </a:lnTo>
                  <a:lnTo>
                    <a:pt x="84" y="14"/>
                  </a:lnTo>
                  <a:lnTo>
                    <a:pt x="86" y="14"/>
                  </a:lnTo>
                  <a:lnTo>
                    <a:pt x="88" y="16"/>
                  </a:lnTo>
                  <a:lnTo>
                    <a:pt x="90" y="16"/>
                  </a:lnTo>
                  <a:lnTo>
                    <a:pt x="92" y="16"/>
                  </a:lnTo>
                  <a:lnTo>
                    <a:pt x="92" y="18"/>
                  </a:lnTo>
                  <a:lnTo>
                    <a:pt x="94" y="22"/>
                  </a:lnTo>
                  <a:lnTo>
                    <a:pt x="94" y="24"/>
                  </a:lnTo>
                  <a:lnTo>
                    <a:pt x="94" y="28"/>
                  </a:lnTo>
                  <a:lnTo>
                    <a:pt x="94" y="30"/>
                  </a:lnTo>
                  <a:lnTo>
                    <a:pt x="94" y="30"/>
                  </a:lnTo>
                  <a:lnTo>
                    <a:pt x="94" y="32"/>
                  </a:lnTo>
                  <a:lnTo>
                    <a:pt x="94" y="32"/>
                  </a:lnTo>
                  <a:lnTo>
                    <a:pt x="92" y="36"/>
                  </a:lnTo>
                  <a:lnTo>
                    <a:pt x="90" y="38"/>
                  </a:lnTo>
                  <a:lnTo>
                    <a:pt x="88" y="38"/>
                  </a:lnTo>
                  <a:lnTo>
                    <a:pt x="88" y="40"/>
                  </a:lnTo>
                  <a:lnTo>
                    <a:pt x="88" y="40"/>
                  </a:lnTo>
                  <a:lnTo>
                    <a:pt x="88" y="42"/>
                  </a:lnTo>
                  <a:lnTo>
                    <a:pt x="88" y="42"/>
                  </a:lnTo>
                  <a:lnTo>
                    <a:pt x="88" y="44"/>
                  </a:lnTo>
                  <a:lnTo>
                    <a:pt x="88" y="44"/>
                  </a:lnTo>
                  <a:lnTo>
                    <a:pt x="86" y="46"/>
                  </a:lnTo>
                  <a:lnTo>
                    <a:pt x="84" y="48"/>
                  </a:lnTo>
                  <a:lnTo>
                    <a:pt x="82" y="50"/>
                  </a:lnTo>
                  <a:lnTo>
                    <a:pt x="80" y="52"/>
                  </a:lnTo>
                  <a:lnTo>
                    <a:pt x="76" y="54"/>
                  </a:lnTo>
                  <a:lnTo>
                    <a:pt x="74" y="54"/>
                  </a:lnTo>
                  <a:lnTo>
                    <a:pt x="72" y="56"/>
                  </a:lnTo>
                  <a:lnTo>
                    <a:pt x="70" y="56"/>
                  </a:lnTo>
                  <a:lnTo>
                    <a:pt x="68" y="56"/>
                  </a:lnTo>
                  <a:lnTo>
                    <a:pt x="68" y="56"/>
                  </a:lnTo>
                  <a:lnTo>
                    <a:pt x="66" y="56"/>
                  </a:lnTo>
                  <a:lnTo>
                    <a:pt x="62" y="56"/>
                  </a:lnTo>
                  <a:lnTo>
                    <a:pt x="58" y="54"/>
                  </a:lnTo>
                  <a:lnTo>
                    <a:pt x="54" y="54"/>
                  </a:lnTo>
                  <a:lnTo>
                    <a:pt x="48" y="52"/>
                  </a:lnTo>
                  <a:lnTo>
                    <a:pt x="44" y="52"/>
                  </a:lnTo>
                  <a:lnTo>
                    <a:pt x="44" y="50"/>
                  </a:lnTo>
                  <a:lnTo>
                    <a:pt x="42" y="46"/>
                  </a:lnTo>
                  <a:lnTo>
                    <a:pt x="40" y="44"/>
                  </a:lnTo>
                  <a:lnTo>
                    <a:pt x="38" y="44"/>
                  </a:lnTo>
                  <a:lnTo>
                    <a:pt x="38" y="42"/>
                  </a:lnTo>
                  <a:lnTo>
                    <a:pt x="38" y="42"/>
                  </a:lnTo>
                  <a:lnTo>
                    <a:pt x="36" y="42"/>
                  </a:lnTo>
                  <a:lnTo>
                    <a:pt x="36" y="42"/>
                  </a:lnTo>
                  <a:lnTo>
                    <a:pt x="36" y="42"/>
                  </a:lnTo>
                  <a:lnTo>
                    <a:pt x="34" y="42"/>
                  </a:lnTo>
                  <a:lnTo>
                    <a:pt x="34" y="42"/>
                  </a:lnTo>
                  <a:lnTo>
                    <a:pt x="32" y="42"/>
                  </a:lnTo>
                  <a:lnTo>
                    <a:pt x="30" y="44"/>
                  </a:lnTo>
                  <a:lnTo>
                    <a:pt x="26" y="46"/>
                  </a:lnTo>
                  <a:lnTo>
                    <a:pt x="26" y="48"/>
                  </a:lnTo>
                  <a:lnTo>
                    <a:pt x="24" y="48"/>
                  </a:lnTo>
                  <a:lnTo>
                    <a:pt x="22" y="48"/>
                  </a:lnTo>
                  <a:lnTo>
                    <a:pt x="20" y="48"/>
                  </a:lnTo>
                  <a:lnTo>
                    <a:pt x="16" y="48"/>
                  </a:lnTo>
                  <a:lnTo>
                    <a:pt x="12" y="48"/>
                  </a:lnTo>
                  <a:lnTo>
                    <a:pt x="10" y="48"/>
                  </a:lnTo>
                  <a:lnTo>
                    <a:pt x="8" y="48"/>
                  </a:lnTo>
                  <a:lnTo>
                    <a:pt x="8" y="48"/>
                  </a:lnTo>
                  <a:lnTo>
                    <a:pt x="6" y="46"/>
                  </a:lnTo>
                  <a:lnTo>
                    <a:pt x="4" y="46"/>
                  </a:lnTo>
                  <a:lnTo>
                    <a:pt x="2" y="4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30" name="Freeform 263"/>
            <p:cNvSpPr>
              <a:spLocks/>
            </p:cNvSpPr>
            <p:nvPr/>
          </p:nvSpPr>
          <p:spPr bwMode="auto">
            <a:xfrm>
              <a:off x="6050992" y="2397057"/>
              <a:ext cx="194178" cy="115676"/>
            </a:xfrm>
            <a:custGeom>
              <a:avLst/>
              <a:gdLst>
                <a:gd name="T0" fmla="*/ 2 w 94"/>
                <a:gd name="T1" fmla="*/ 34 h 56"/>
                <a:gd name="T2" fmla="*/ 10 w 94"/>
                <a:gd name="T3" fmla="*/ 36 h 56"/>
                <a:gd name="T4" fmla="*/ 14 w 94"/>
                <a:gd name="T5" fmla="*/ 36 h 56"/>
                <a:gd name="T6" fmla="*/ 24 w 94"/>
                <a:gd name="T7" fmla="*/ 30 h 56"/>
                <a:gd name="T8" fmla="*/ 36 w 94"/>
                <a:gd name="T9" fmla="*/ 24 h 56"/>
                <a:gd name="T10" fmla="*/ 44 w 94"/>
                <a:gd name="T11" fmla="*/ 18 h 56"/>
                <a:gd name="T12" fmla="*/ 46 w 94"/>
                <a:gd name="T13" fmla="*/ 16 h 56"/>
                <a:gd name="T14" fmla="*/ 48 w 94"/>
                <a:gd name="T15" fmla="*/ 10 h 56"/>
                <a:gd name="T16" fmla="*/ 48 w 94"/>
                <a:gd name="T17" fmla="*/ 0 h 56"/>
                <a:gd name="T18" fmla="*/ 54 w 94"/>
                <a:gd name="T19" fmla="*/ 6 h 56"/>
                <a:gd name="T20" fmla="*/ 58 w 94"/>
                <a:gd name="T21" fmla="*/ 10 h 56"/>
                <a:gd name="T22" fmla="*/ 60 w 94"/>
                <a:gd name="T23" fmla="*/ 10 h 56"/>
                <a:gd name="T24" fmla="*/ 66 w 94"/>
                <a:gd name="T25" fmla="*/ 10 h 56"/>
                <a:gd name="T26" fmla="*/ 68 w 94"/>
                <a:gd name="T27" fmla="*/ 10 h 56"/>
                <a:gd name="T28" fmla="*/ 70 w 94"/>
                <a:gd name="T29" fmla="*/ 8 h 56"/>
                <a:gd name="T30" fmla="*/ 70 w 94"/>
                <a:gd name="T31" fmla="*/ 2 h 56"/>
                <a:gd name="T32" fmla="*/ 72 w 94"/>
                <a:gd name="T33" fmla="*/ 0 h 56"/>
                <a:gd name="T34" fmla="*/ 76 w 94"/>
                <a:gd name="T35" fmla="*/ 0 h 56"/>
                <a:gd name="T36" fmla="*/ 82 w 94"/>
                <a:gd name="T37" fmla="*/ 0 h 56"/>
                <a:gd name="T38" fmla="*/ 84 w 94"/>
                <a:gd name="T39" fmla="*/ 2 h 56"/>
                <a:gd name="T40" fmla="*/ 84 w 94"/>
                <a:gd name="T41" fmla="*/ 4 h 56"/>
                <a:gd name="T42" fmla="*/ 84 w 94"/>
                <a:gd name="T43" fmla="*/ 8 h 56"/>
                <a:gd name="T44" fmla="*/ 82 w 94"/>
                <a:gd name="T45" fmla="*/ 10 h 56"/>
                <a:gd name="T46" fmla="*/ 84 w 94"/>
                <a:gd name="T47" fmla="*/ 12 h 56"/>
                <a:gd name="T48" fmla="*/ 88 w 94"/>
                <a:gd name="T49" fmla="*/ 16 h 56"/>
                <a:gd name="T50" fmla="*/ 92 w 94"/>
                <a:gd name="T51" fmla="*/ 18 h 56"/>
                <a:gd name="T52" fmla="*/ 94 w 94"/>
                <a:gd name="T53" fmla="*/ 28 h 56"/>
                <a:gd name="T54" fmla="*/ 94 w 94"/>
                <a:gd name="T55" fmla="*/ 32 h 56"/>
                <a:gd name="T56" fmla="*/ 90 w 94"/>
                <a:gd name="T57" fmla="*/ 38 h 56"/>
                <a:gd name="T58" fmla="*/ 88 w 94"/>
                <a:gd name="T59" fmla="*/ 40 h 56"/>
                <a:gd name="T60" fmla="*/ 88 w 94"/>
                <a:gd name="T61" fmla="*/ 44 h 56"/>
                <a:gd name="T62" fmla="*/ 84 w 94"/>
                <a:gd name="T63" fmla="*/ 48 h 56"/>
                <a:gd name="T64" fmla="*/ 76 w 94"/>
                <a:gd name="T65" fmla="*/ 54 h 56"/>
                <a:gd name="T66" fmla="*/ 70 w 94"/>
                <a:gd name="T67" fmla="*/ 56 h 56"/>
                <a:gd name="T68" fmla="*/ 66 w 94"/>
                <a:gd name="T69" fmla="*/ 56 h 56"/>
                <a:gd name="T70" fmla="*/ 54 w 94"/>
                <a:gd name="T71" fmla="*/ 54 h 56"/>
                <a:gd name="T72" fmla="*/ 44 w 94"/>
                <a:gd name="T73" fmla="*/ 50 h 56"/>
                <a:gd name="T74" fmla="*/ 38 w 94"/>
                <a:gd name="T75" fmla="*/ 44 h 56"/>
                <a:gd name="T76" fmla="*/ 36 w 94"/>
                <a:gd name="T77" fmla="*/ 42 h 56"/>
                <a:gd name="T78" fmla="*/ 34 w 94"/>
                <a:gd name="T79" fmla="*/ 42 h 56"/>
                <a:gd name="T80" fmla="*/ 30 w 94"/>
                <a:gd name="T81" fmla="*/ 44 h 56"/>
                <a:gd name="T82" fmla="*/ 24 w 94"/>
                <a:gd name="T83" fmla="*/ 48 h 56"/>
                <a:gd name="T84" fmla="*/ 16 w 94"/>
                <a:gd name="T85" fmla="*/ 48 h 56"/>
                <a:gd name="T86" fmla="*/ 8 w 94"/>
                <a:gd name="T87" fmla="*/ 48 h 56"/>
                <a:gd name="T88" fmla="*/ 4 w 94"/>
                <a:gd name="T89" fmla="*/ 4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56">
                  <a:moveTo>
                    <a:pt x="2" y="44"/>
                  </a:moveTo>
                  <a:lnTo>
                    <a:pt x="0" y="34"/>
                  </a:lnTo>
                  <a:lnTo>
                    <a:pt x="2" y="34"/>
                  </a:lnTo>
                  <a:lnTo>
                    <a:pt x="6" y="36"/>
                  </a:lnTo>
                  <a:lnTo>
                    <a:pt x="8" y="36"/>
                  </a:lnTo>
                  <a:lnTo>
                    <a:pt x="10" y="36"/>
                  </a:lnTo>
                  <a:lnTo>
                    <a:pt x="10" y="36"/>
                  </a:lnTo>
                  <a:lnTo>
                    <a:pt x="12" y="36"/>
                  </a:lnTo>
                  <a:lnTo>
                    <a:pt x="14" y="36"/>
                  </a:lnTo>
                  <a:lnTo>
                    <a:pt x="18" y="34"/>
                  </a:lnTo>
                  <a:lnTo>
                    <a:pt x="20" y="32"/>
                  </a:lnTo>
                  <a:lnTo>
                    <a:pt x="24" y="30"/>
                  </a:lnTo>
                  <a:lnTo>
                    <a:pt x="28" y="28"/>
                  </a:lnTo>
                  <a:lnTo>
                    <a:pt x="32" y="28"/>
                  </a:lnTo>
                  <a:lnTo>
                    <a:pt x="36" y="24"/>
                  </a:lnTo>
                  <a:lnTo>
                    <a:pt x="38" y="22"/>
                  </a:lnTo>
                  <a:lnTo>
                    <a:pt x="42" y="20"/>
                  </a:lnTo>
                  <a:lnTo>
                    <a:pt x="44" y="18"/>
                  </a:lnTo>
                  <a:lnTo>
                    <a:pt x="46" y="16"/>
                  </a:lnTo>
                  <a:lnTo>
                    <a:pt x="46" y="16"/>
                  </a:lnTo>
                  <a:lnTo>
                    <a:pt x="46" y="16"/>
                  </a:lnTo>
                  <a:lnTo>
                    <a:pt x="46" y="14"/>
                  </a:lnTo>
                  <a:lnTo>
                    <a:pt x="48" y="12"/>
                  </a:lnTo>
                  <a:lnTo>
                    <a:pt x="48" y="10"/>
                  </a:lnTo>
                  <a:lnTo>
                    <a:pt x="48" y="6"/>
                  </a:lnTo>
                  <a:lnTo>
                    <a:pt x="48" y="2"/>
                  </a:lnTo>
                  <a:lnTo>
                    <a:pt x="48" y="0"/>
                  </a:lnTo>
                  <a:lnTo>
                    <a:pt x="48" y="2"/>
                  </a:lnTo>
                  <a:lnTo>
                    <a:pt x="52" y="4"/>
                  </a:lnTo>
                  <a:lnTo>
                    <a:pt x="54" y="6"/>
                  </a:lnTo>
                  <a:lnTo>
                    <a:pt x="56" y="8"/>
                  </a:lnTo>
                  <a:lnTo>
                    <a:pt x="56" y="10"/>
                  </a:lnTo>
                  <a:lnTo>
                    <a:pt x="58" y="10"/>
                  </a:lnTo>
                  <a:lnTo>
                    <a:pt x="58" y="10"/>
                  </a:lnTo>
                  <a:lnTo>
                    <a:pt x="60" y="10"/>
                  </a:lnTo>
                  <a:lnTo>
                    <a:pt x="60" y="10"/>
                  </a:lnTo>
                  <a:lnTo>
                    <a:pt x="62" y="10"/>
                  </a:lnTo>
                  <a:lnTo>
                    <a:pt x="64" y="10"/>
                  </a:lnTo>
                  <a:lnTo>
                    <a:pt x="66" y="10"/>
                  </a:lnTo>
                  <a:lnTo>
                    <a:pt x="66" y="10"/>
                  </a:lnTo>
                  <a:lnTo>
                    <a:pt x="68" y="10"/>
                  </a:lnTo>
                  <a:lnTo>
                    <a:pt x="68" y="10"/>
                  </a:lnTo>
                  <a:lnTo>
                    <a:pt x="68" y="8"/>
                  </a:lnTo>
                  <a:lnTo>
                    <a:pt x="70" y="8"/>
                  </a:lnTo>
                  <a:lnTo>
                    <a:pt x="70" y="8"/>
                  </a:lnTo>
                  <a:lnTo>
                    <a:pt x="70" y="4"/>
                  </a:lnTo>
                  <a:lnTo>
                    <a:pt x="70" y="4"/>
                  </a:lnTo>
                  <a:lnTo>
                    <a:pt x="70" y="2"/>
                  </a:lnTo>
                  <a:lnTo>
                    <a:pt x="72" y="2"/>
                  </a:lnTo>
                  <a:lnTo>
                    <a:pt x="72" y="0"/>
                  </a:lnTo>
                  <a:lnTo>
                    <a:pt x="72" y="0"/>
                  </a:lnTo>
                  <a:lnTo>
                    <a:pt x="72" y="0"/>
                  </a:lnTo>
                  <a:lnTo>
                    <a:pt x="74" y="0"/>
                  </a:lnTo>
                  <a:lnTo>
                    <a:pt x="76" y="0"/>
                  </a:lnTo>
                  <a:lnTo>
                    <a:pt x="78" y="0"/>
                  </a:lnTo>
                  <a:lnTo>
                    <a:pt x="80" y="0"/>
                  </a:lnTo>
                  <a:lnTo>
                    <a:pt x="82" y="0"/>
                  </a:lnTo>
                  <a:lnTo>
                    <a:pt x="84" y="2"/>
                  </a:lnTo>
                  <a:lnTo>
                    <a:pt x="84" y="2"/>
                  </a:lnTo>
                  <a:lnTo>
                    <a:pt x="84" y="2"/>
                  </a:lnTo>
                  <a:lnTo>
                    <a:pt x="84" y="2"/>
                  </a:lnTo>
                  <a:lnTo>
                    <a:pt x="84" y="2"/>
                  </a:lnTo>
                  <a:lnTo>
                    <a:pt x="84" y="4"/>
                  </a:lnTo>
                  <a:lnTo>
                    <a:pt x="84" y="6"/>
                  </a:lnTo>
                  <a:lnTo>
                    <a:pt x="84" y="6"/>
                  </a:lnTo>
                  <a:lnTo>
                    <a:pt x="84" y="8"/>
                  </a:lnTo>
                  <a:lnTo>
                    <a:pt x="82" y="10"/>
                  </a:lnTo>
                  <a:lnTo>
                    <a:pt x="82" y="10"/>
                  </a:lnTo>
                  <a:lnTo>
                    <a:pt x="82" y="10"/>
                  </a:lnTo>
                  <a:lnTo>
                    <a:pt x="82" y="12"/>
                  </a:lnTo>
                  <a:lnTo>
                    <a:pt x="84" y="12"/>
                  </a:lnTo>
                  <a:lnTo>
                    <a:pt x="84" y="12"/>
                  </a:lnTo>
                  <a:lnTo>
                    <a:pt x="84" y="14"/>
                  </a:lnTo>
                  <a:lnTo>
                    <a:pt x="86" y="14"/>
                  </a:lnTo>
                  <a:lnTo>
                    <a:pt x="88" y="16"/>
                  </a:lnTo>
                  <a:lnTo>
                    <a:pt x="90" y="16"/>
                  </a:lnTo>
                  <a:lnTo>
                    <a:pt x="92" y="16"/>
                  </a:lnTo>
                  <a:lnTo>
                    <a:pt x="92" y="18"/>
                  </a:lnTo>
                  <a:lnTo>
                    <a:pt x="94" y="22"/>
                  </a:lnTo>
                  <a:lnTo>
                    <a:pt x="94" y="24"/>
                  </a:lnTo>
                  <a:lnTo>
                    <a:pt x="94" y="28"/>
                  </a:lnTo>
                  <a:lnTo>
                    <a:pt x="94" y="30"/>
                  </a:lnTo>
                  <a:lnTo>
                    <a:pt x="94" y="30"/>
                  </a:lnTo>
                  <a:lnTo>
                    <a:pt x="94" y="32"/>
                  </a:lnTo>
                  <a:lnTo>
                    <a:pt x="94" y="32"/>
                  </a:lnTo>
                  <a:lnTo>
                    <a:pt x="92" y="36"/>
                  </a:lnTo>
                  <a:lnTo>
                    <a:pt x="90" y="38"/>
                  </a:lnTo>
                  <a:lnTo>
                    <a:pt x="88" y="38"/>
                  </a:lnTo>
                  <a:lnTo>
                    <a:pt x="88" y="40"/>
                  </a:lnTo>
                  <a:lnTo>
                    <a:pt x="88" y="40"/>
                  </a:lnTo>
                  <a:lnTo>
                    <a:pt x="88" y="42"/>
                  </a:lnTo>
                  <a:lnTo>
                    <a:pt x="88" y="42"/>
                  </a:lnTo>
                  <a:lnTo>
                    <a:pt x="88" y="44"/>
                  </a:lnTo>
                  <a:lnTo>
                    <a:pt x="88" y="44"/>
                  </a:lnTo>
                  <a:lnTo>
                    <a:pt x="86" y="46"/>
                  </a:lnTo>
                  <a:lnTo>
                    <a:pt x="84" y="48"/>
                  </a:lnTo>
                  <a:lnTo>
                    <a:pt x="82" y="50"/>
                  </a:lnTo>
                  <a:lnTo>
                    <a:pt x="80" y="52"/>
                  </a:lnTo>
                  <a:lnTo>
                    <a:pt x="76" y="54"/>
                  </a:lnTo>
                  <a:lnTo>
                    <a:pt x="74" y="54"/>
                  </a:lnTo>
                  <a:lnTo>
                    <a:pt x="72" y="56"/>
                  </a:lnTo>
                  <a:lnTo>
                    <a:pt x="70" y="56"/>
                  </a:lnTo>
                  <a:lnTo>
                    <a:pt x="68" y="56"/>
                  </a:lnTo>
                  <a:lnTo>
                    <a:pt x="68" y="56"/>
                  </a:lnTo>
                  <a:lnTo>
                    <a:pt x="66" y="56"/>
                  </a:lnTo>
                  <a:lnTo>
                    <a:pt x="62" y="56"/>
                  </a:lnTo>
                  <a:lnTo>
                    <a:pt x="58" y="54"/>
                  </a:lnTo>
                  <a:lnTo>
                    <a:pt x="54" y="54"/>
                  </a:lnTo>
                  <a:lnTo>
                    <a:pt x="48" y="52"/>
                  </a:lnTo>
                  <a:lnTo>
                    <a:pt x="44" y="52"/>
                  </a:lnTo>
                  <a:lnTo>
                    <a:pt x="44" y="50"/>
                  </a:lnTo>
                  <a:lnTo>
                    <a:pt x="42" y="46"/>
                  </a:lnTo>
                  <a:lnTo>
                    <a:pt x="40" y="44"/>
                  </a:lnTo>
                  <a:lnTo>
                    <a:pt x="38" y="44"/>
                  </a:lnTo>
                  <a:lnTo>
                    <a:pt x="38" y="42"/>
                  </a:lnTo>
                  <a:lnTo>
                    <a:pt x="38" y="42"/>
                  </a:lnTo>
                  <a:lnTo>
                    <a:pt x="36" y="42"/>
                  </a:lnTo>
                  <a:lnTo>
                    <a:pt x="36" y="42"/>
                  </a:lnTo>
                  <a:lnTo>
                    <a:pt x="36" y="42"/>
                  </a:lnTo>
                  <a:lnTo>
                    <a:pt x="34" y="42"/>
                  </a:lnTo>
                  <a:lnTo>
                    <a:pt x="34" y="42"/>
                  </a:lnTo>
                  <a:lnTo>
                    <a:pt x="32" y="42"/>
                  </a:lnTo>
                  <a:lnTo>
                    <a:pt x="30" y="44"/>
                  </a:lnTo>
                  <a:lnTo>
                    <a:pt x="26" y="46"/>
                  </a:lnTo>
                  <a:lnTo>
                    <a:pt x="26" y="48"/>
                  </a:lnTo>
                  <a:lnTo>
                    <a:pt x="24" y="48"/>
                  </a:lnTo>
                  <a:lnTo>
                    <a:pt x="22" y="48"/>
                  </a:lnTo>
                  <a:lnTo>
                    <a:pt x="20" y="48"/>
                  </a:lnTo>
                  <a:lnTo>
                    <a:pt x="16" y="48"/>
                  </a:lnTo>
                  <a:lnTo>
                    <a:pt x="12" y="48"/>
                  </a:lnTo>
                  <a:lnTo>
                    <a:pt x="10" y="48"/>
                  </a:lnTo>
                  <a:lnTo>
                    <a:pt x="8" y="48"/>
                  </a:lnTo>
                  <a:lnTo>
                    <a:pt x="8" y="48"/>
                  </a:lnTo>
                  <a:lnTo>
                    <a:pt x="6" y="46"/>
                  </a:lnTo>
                  <a:lnTo>
                    <a:pt x="4" y="46"/>
                  </a:lnTo>
                  <a:lnTo>
                    <a:pt x="2" y="44"/>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31" name="Freeform 267"/>
            <p:cNvSpPr>
              <a:spLocks/>
            </p:cNvSpPr>
            <p:nvPr/>
          </p:nvSpPr>
          <p:spPr bwMode="auto">
            <a:xfrm>
              <a:off x="5484984" y="2149180"/>
              <a:ext cx="123943" cy="156989"/>
            </a:xfrm>
            <a:custGeom>
              <a:avLst/>
              <a:gdLst>
                <a:gd name="T0" fmla="*/ 32 w 60"/>
                <a:gd name="T1" fmla="*/ 0 h 76"/>
                <a:gd name="T2" fmla="*/ 30 w 60"/>
                <a:gd name="T3" fmla="*/ 2 h 76"/>
                <a:gd name="T4" fmla="*/ 28 w 60"/>
                <a:gd name="T5" fmla="*/ 8 h 76"/>
                <a:gd name="T6" fmla="*/ 28 w 60"/>
                <a:gd name="T7" fmla="*/ 12 h 76"/>
                <a:gd name="T8" fmla="*/ 28 w 60"/>
                <a:gd name="T9" fmla="*/ 16 h 76"/>
                <a:gd name="T10" fmla="*/ 26 w 60"/>
                <a:gd name="T11" fmla="*/ 18 h 76"/>
                <a:gd name="T12" fmla="*/ 22 w 60"/>
                <a:gd name="T13" fmla="*/ 18 h 76"/>
                <a:gd name="T14" fmla="*/ 12 w 60"/>
                <a:gd name="T15" fmla="*/ 18 h 76"/>
                <a:gd name="T16" fmla="*/ 6 w 60"/>
                <a:gd name="T17" fmla="*/ 18 h 76"/>
                <a:gd name="T18" fmla="*/ 4 w 60"/>
                <a:gd name="T19" fmla="*/ 18 h 76"/>
                <a:gd name="T20" fmla="*/ 2 w 60"/>
                <a:gd name="T21" fmla="*/ 22 h 76"/>
                <a:gd name="T22" fmla="*/ 0 w 60"/>
                <a:gd name="T23" fmla="*/ 28 h 76"/>
                <a:gd name="T24" fmla="*/ 0 w 60"/>
                <a:gd name="T25" fmla="*/ 36 h 76"/>
                <a:gd name="T26" fmla="*/ 2 w 60"/>
                <a:gd name="T27" fmla="*/ 38 h 76"/>
                <a:gd name="T28" fmla="*/ 2 w 60"/>
                <a:gd name="T29" fmla="*/ 38 h 76"/>
                <a:gd name="T30" fmla="*/ 6 w 60"/>
                <a:gd name="T31" fmla="*/ 38 h 76"/>
                <a:gd name="T32" fmla="*/ 8 w 60"/>
                <a:gd name="T33" fmla="*/ 40 h 76"/>
                <a:gd name="T34" fmla="*/ 10 w 60"/>
                <a:gd name="T35" fmla="*/ 42 h 76"/>
                <a:gd name="T36" fmla="*/ 10 w 60"/>
                <a:gd name="T37" fmla="*/ 44 h 76"/>
                <a:gd name="T38" fmla="*/ 8 w 60"/>
                <a:gd name="T39" fmla="*/ 48 h 76"/>
                <a:gd name="T40" fmla="*/ 6 w 60"/>
                <a:gd name="T41" fmla="*/ 50 h 76"/>
                <a:gd name="T42" fmla="*/ 2 w 60"/>
                <a:gd name="T43" fmla="*/ 52 h 76"/>
                <a:gd name="T44" fmla="*/ 0 w 60"/>
                <a:gd name="T45" fmla="*/ 54 h 76"/>
                <a:gd name="T46" fmla="*/ 2 w 60"/>
                <a:gd name="T47" fmla="*/ 60 h 76"/>
                <a:gd name="T48" fmla="*/ 2 w 60"/>
                <a:gd name="T49" fmla="*/ 66 h 76"/>
                <a:gd name="T50" fmla="*/ 2 w 60"/>
                <a:gd name="T51" fmla="*/ 70 h 76"/>
                <a:gd name="T52" fmla="*/ 2 w 60"/>
                <a:gd name="T53" fmla="*/ 74 h 76"/>
                <a:gd name="T54" fmla="*/ 4 w 60"/>
                <a:gd name="T55" fmla="*/ 74 h 76"/>
                <a:gd name="T56" fmla="*/ 6 w 60"/>
                <a:gd name="T57" fmla="*/ 76 h 76"/>
                <a:gd name="T58" fmla="*/ 12 w 60"/>
                <a:gd name="T59" fmla="*/ 74 h 76"/>
                <a:gd name="T60" fmla="*/ 20 w 60"/>
                <a:gd name="T61" fmla="*/ 72 h 76"/>
                <a:gd name="T62" fmla="*/ 26 w 60"/>
                <a:gd name="T63" fmla="*/ 68 h 76"/>
                <a:gd name="T64" fmla="*/ 32 w 60"/>
                <a:gd name="T65" fmla="*/ 64 h 76"/>
                <a:gd name="T66" fmla="*/ 36 w 60"/>
                <a:gd name="T67" fmla="*/ 62 h 76"/>
                <a:gd name="T68" fmla="*/ 44 w 60"/>
                <a:gd name="T69" fmla="*/ 64 h 76"/>
                <a:gd name="T70" fmla="*/ 50 w 60"/>
                <a:gd name="T71" fmla="*/ 62 h 76"/>
                <a:gd name="T72" fmla="*/ 54 w 60"/>
                <a:gd name="T73" fmla="*/ 62 h 76"/>
                <a:gd name="T74" fmla="*/ 58 w 60"/>
                <a:gd name="T75" fmla="*/ 60 h 76"/>
                <a:gd name="T76" fmla="*/ 60 w 60"/>
                <a:gd name="T77" fmla="*/ 56 h 76"/>
                <a:gd name="T78" fmla="*/ 60 w 60"/>
                <a:gd name="T79" fmla="*/ 48 h 76"/>
                <a:gd name="T80" fmla="*/ 60 w 60"/>
                <a:gd name="T81" fmla="*/ 40 h 76"/>
                <a:gd name="T82" fmla="*/ 58 w 60"/>
                <a:gd name="T83" fmla="*/ 32 h 76"/>
                <a:gd name="T84" fmla="*/ 54 w 60"/>
                <a:gd name="T85" fmla="*/ 24 h 76"/>
                <a:gd name="T86" fmla="*/ 48 w 60"/>
                <a:gd name="T87" fmla="*/ 24 h 76"/>
                <a:gd name="T88" fmla="*/ 42 w 60"/>
                <a:gd name="T89" fmla="*/ 24 h 76"/>
                <a:gd name="T90" fmla="*/ 38 w 60"/>
                <a:gd name="T91" fmla="*/ 24 h 76"/>
                <a:gd name="T92" fmla="*/ 38 w 60"/>
                <a:gd name="T93" fmla="*/ 22 h 76"/>
                <a:gd name="T94" fmla="*/ 36 w 60"/>
                <a:gd name="T95" fmla="*/ 16 h 76"/>
                <a:gd name="T96" fmla="*/ 38 w 60"/>
                <a:gd name="T97" fmla="*/ 8 h 76"/>
                <a:gd name="T98" fmla="*/ 40 w 60"/>
                <a:gd name="T99" fmla="*/ 4 h 76"/>
                <a:gd name="T100" fmla="*/ 34 w 60"/>
                <a:gd name="T101" fmla="*/ 0 h 76"/>
                <a:gd name="T102" fmla="*/ 32 w 60"/>
                <a:gd name="T10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 h="76">
                  <a:moveTo>
                    <a:pt x="32" y="0"/>
                  </a:moveTo>
                  <a:lnTo>
                    <a:pt x="32" y="0"/>
                  </a:lnTo>
                  <a:lnTo>
                    <a:pt x="32" y="0"/>
                  </a:lnTo>
                  <a:lnTo>
                    <a:pt x="32" y="0"/>
                  </a:lnTo>
                  <a:lnTo>
                    <a:pt x="30" y="2"/>
                  </a:lnTo>
                  <a:lnTo>
                    <a:pt x="30" y="2"/>
                  </a:lnTo>
                  <a:lnTo>
                    <a:pt x="28" y="4"/>
                  </a:lnTo>
                  <a:lnTo>
                    <a:pt x="28" y="6"/>
                  </a:lnTo>
                  <a:lnTo>
                    <a:pt x="28" y="8"/>
                  </a:lnTo>
                  <a:lnTo>
                    <a:pt x="28" y="8"/>
                  </a:lnTo>
                  <a:lnTo>
                    <a:pt x="28" y="10"/>
                  </a:lnTo>
                  <a:lnTo>
                    <a:pt x="28" y="12"/>
                  </a:lnTo>
                  <a:lnTo>
                    <a:pt x="28" y="14"/>
                  </a:lnTo>
                  <a:lnTo>
                    <a:pt x="28" y="14"/>
                  </a:lnTo>
                  <a:lnTo>
                    <a:pt x="28" y="16"/>
                  </a:lnTo>
                  <a:lnTo>
                    <a:pt x="28" y="16"/>
                  </a:lnTo>
                  <a:lnTo>
                    <a:pt x="26" y="16"/>
                  </a:lnTo>
                  <a:lnTo>
                    <a:pt x="26" y="18"/>
                  </a:lnTo>
                  <a:lnTo>
                    <a:pt x="24" y="18"/>
                  </a:lnTo>
                  <a:lnTo>
                    <a:pt x="24" y="18"/>
                  </a:lnTo>
                  <a:lnTo>
                    <a:pt x="22" y="18"/>
                  </a:lnTo>
                  <a:lnTo>
                    <a:pt x="20" y="18"/>
                  </a:lnTo>
                  <a:lnTo>
                    <a:pt x="16" y="18"/>
                  </a:lnTo>
                  <a:lnTo>
                    <a:pt x="12" y="18"/>
                  </a:lnTo>
                  <a:lnTo>
                    <a:pt x="10" y="16"/>
                  </a:lnTo>
                  <a:lnTo>
                    <a:pt x="8" y="18"/>
                  </a:lnTo>
                  <a:lnTo>
                    <a:pt x="6" y="18"/>
                  </a:lnTo>
                  <a:lnTo>
                    <a:pt x="4" y="18"/>
                  </a:lnTo>
                  <a:lnTo>
                    <a:pt x="4" y="18"/>
                  </a:lnTo>
                  <a:lnTo>
                    <a:pt x="4" y="18"/>
                  </a:lnTo>
                  <a:lnTo>
                    <a:pt x="2" y="20"/>
                  </a:lnTo>
                  <a:lnTo>
                    <a:pt x="2" y="20"/>
                  </a:lnTo>
                  <a:lnTo>
                    <a:pt x="2" y="22"/>
                  </a:lnTo>
                  <a:lnTo>
                    <a:pt x="2" y="24"/>
                  </a:lnTo>
                  <a:lnTo>
                    <a:pt x="2" y="26"/>
                  </a:lnTo>
                  <a:lnTo>
                    <a:pt x="0" y="28"/>
                  </a:lnTo>
                  <a:lnTo>
                    <a:pt x="0" y="32"/>
                  </a:lnTo>
                  <a:lnTo>
                    <a:pt x="0" y="34"/>
                  </a:lnTo>
                  <a:lnTo>
                    <a:pt x="0" y="36"/>
                  </a:lnTo>
                  <a:lnTo>
                    <a:pt x="0" y="38"/>
                  </a:lnTo>
                  <a:lnTo>
                    <a:pt x="0" y="38"/>
                  </a:lnTo>
                  <a:lnTo>
                    <a:pt x="2" y="38"/>
                  </a:lnTo>
                  <a:lnTo>
                    <a:pt x="2" y="38"/>
                  </a:lnTo>
                  <a:lnTo>
                    <a:pt x="2" y="38"/>
                  </a:lnTo>
                  <a:lnTo>
                    <a:pt x="2" y="38"/>
                  </a:lnTo>
                  <a:lnTo>
                    <a:pt x="4" y="38"/>
                  </a:lnTo>
                  <a:lnTo>
                    <a:pt x="6" y="38"/>
                  </a:lnTo>
                  <a:lnTo>
                    <a:pt x="6" y="38"/>
                  </a:lnTo>
                  <a:lnTo>
                    <a:pt x="8" y="38"/>
                  </a:lnTo>
                  <a:lnTo>
                    <a:pt x="8" y="38"/>
                  </a:lnTo>
                  <a:lnTo>
                    <a:pt x="8" y="40"/>
                  </a:lnTo>
                  <a:lnTo>
                    <a:pt x="8" y="40"/>
                  </a:lnTo>
                  <a:lnTo>
                    <a:pt x="10" y="40"/>
                  </a:lnTo>
                  <a:lnTo>
                    <a:pt x="10" y="42"/>
                  </a:lnTo>
                  <a:lnTo>
                    <a:pt x="10" y="42"/>
                  </a:lnTo>
                  <a:lnTo>
                    <a:pt x="10" y="44"/>
                  </a:lnTo>
                  <a:lnTo>
                    <a:pt x="10" y="44"/>
                  </a:lnTo>
                  <a:lnTo>
                    <a:pt x="10" y="46"/>
                  </a:lnTo>
                  <a:lnTo>
                    <a:pt x="10" y="48"/>
                  </a:lnTo>
                  <a:lnTo>
                    <a:pt x="8" y="48"/>
                  </a:lnTo>
                  <a:lnTo>
                    <a:pt x="8" y="48"/>
                  </a:lnTo>
                  <a:lnTo>
                    <a:pt x="8" y="50"/>
                  </a:lnTo>
                  <a:lnTo>
                    <a:pt x="6" y="50"/>
                  </a:lnTo>
                  <a:lnTo>
                    <a:pt x="4" y="52"/>
                  </a:lnTo>
                  <a:lnTo>
                    <a:pt x="2" y="52"/>
                  </a:lnTo>
                  <a:lnTo>
                    <a:pt x="2" y="52"/>
                  </a:lnTo>
                  <a:lnTo>
                    <a:pt x="2" y="52"/>
                  </a:lnTo>
                  <a:lnTo>
                    <a:pt x="0" y="54"/>
                  </a:lnTo>
                  <a:lnTo>
                    <a:pt x="0" y="54"/>
                  </a:lnTo>
                  <a:lnTo>
                    <a:pt x="0" y="56"/>
                  </a:lnTo>
                  <a:lnTo>
                    <a:pt x="0" y="58"/>
                  </a:lnTo>
                  <a:lnTo>
                    <a:pt x="2" y="60"/>
                  </a:lnTo>
                  <a:lnTo>
                    <a:pt x="2" y="62"/>
                  </a:lnTo>
                  <a:lnTo>
                    <a:pt x="2" y="64"/>
                  </a:lnTo>
                  <a:lnTo>
                    <a:pt x="2" y="66"/>
                  </a:lnTo>
                  <a:lnTo>
                    <a:pt x="2" y="66"/>
                  </a:lnTo>
                  <a:lnTo>
                    <a:pt x="2" y="68"/>
                  </a:lnTo>
                  <a:lnTo>
                    <a:pt x="2" y="70"/>
                  </a:lnTo>
                  <a:lnTo>
                    <a:pt x="2" y="72"/>
                  </a:lnTo>
                  <a:lnTo>
                    <a:pt x="2" y="72"/>
                  </a:lnTo>
                  <a:lnTo>
                    <a:pt x="2" y="74"/>
                  </a:lnTo>
                  <a:lnTo>
                    <a:pt x="2" y="74"/>
                  </a:lnTo>
                  <a:lnTo>
                    <a:pt x="2" y="74"/>
                  </a:lnTo>
                  <a:lnTo>
                    <a:pt x="4" y="74"/>
                  </a:lnTo>
                  <a:lnTo>
                    <a:pt x="4" y="74"/>
                  </a:lnTo>
                  <a:lnTo>
                    <a:pt x="4" y="76"/>
                  </a:lnTo>
                  <a:lnTo>
                    <a:pt x="6" y="76"/>
                  </a:lnTo>
                  <a:lnTo>
                    <a:pt x="8" y="76"/>
                  </a:lnTo>
                  <a:lnTo>
                    <a:pt x="10" y="74"/>
                  </a:lnTo>
                  <a:lnTo>
                    <a:pt x="12" y="74"/>
                  </a:lnTo>
                  <a:lnTo>
                    <a:pt x="16" y="74"/>
                  </a:lnTo>
                  <a:lnTo>
                    <a:pt x="20" y="72"/>
                  </a:lnTo>
                  <a:lnTo>
                    <a:pt x="20" y="72"/>
                  </a:lnTo>
                  <a:lnTo>
                    <a:pt x="22" y="70"/>
                  </a:lnTo>
                  <a:lnTo>
                    <a:pt x="24" y="70"/>
                  </a:lnTo>
                  <a:lnTo>
                    <a:pt x="26" y="68"/>
                  </a:lnTo>
                  <a:lnTo>
                    <a:pt x="28" y="66"/>
                  </a:lnTo>
                  <a:lnTo>
                    <a:pt x="30" y="64"/>
                  </a:lnTo>
                  <a:lnTo>
                    <a:pt x="32" y="64"/>
                  </a:lnTo>
                  <a:lnTo>
                    <a:pt x="34" y="64"/>
                  </a:lnTo>
                  <a:lnTo>
                    <a:pt x="34" y="62"/>
                  </a:lnTo>
                  <a:lnTo>
                    <a:pt x="36" y="62"/>
                  </a:lnTo>
                  <a:lnTo>
                    <a:pt x="38" y="62"/>
                  </a:lnTo>
                  <a:lnTo>
                    <a:pt x="40" y="62"/>
                  </a:lnTo>
                  <a:lnTo>
                    <a:pt x="44" y="64"/>
                  </a:lnTo>
                  <a:lnTo>
                    <a:pt x="46" y="64"/>
                  </a:lnTo>
                  <a:lnTo>
                    <a:pt x="46" y="62"/>
                  </a:lnTo>
                  <a:lnTo>
                    <a:pt x="50" y="62"/>
                  </a:lnTo>
                  <a:lnTo>
                    <a:pt x="52" y="62"/>
                  </a:lnTo>
                  <a:lnTo>
                    <a:pt x="54" y="62"/>
                  </a:lnTo>
                  <a:lnTo>
                    <a:pt x="54" y="62"/>
                  </a:lnTo>
                  <a:lnTo>
                    <a:pt x="56" y="60"/>
                  </a:lnTo>
                  <a:lnTo>
                    <a:pt x="56" y="60"/>
                  </a:lnTo>
                  <a:lnTo>
                    <a:pt x="58" y="60"/>
                  </a:lnTo>
                  <a:lnTo>
                    <a:pt x="58" y="58"/>
                  </a:lnTo>
                  <a:lnTo>
                    <a:pt x="58" y="58"/>
                  </a:lnTo>
                  <a:lnTo>
                    <a:pt x="60" y="56"/>
                  </a:lnTo>
                  <a:lnTo>
                    <a:pt x="60" y="54"/>
                  </a:lnTo>
                  <a:lnTo>
                    <a:pt x="60" y="50"/>
                  </a:lnTo>
                  <a:lnTo>
                    <a:pt x="60" y="48"/>
                  </a:lnTo>
                  <a:lnTo>
                    <a:pt x="60" y="44"/>
                  </a:lnTo>
                  <a:lnTo>
                    <a:pt x="60" y="42"/>
                  </a:lnTo>
                  <a:lnTo>
                    <a:pt x="60" y="40"/>
                  </a:lnTo>
                  <a:lnTo>
                    <a:pt x="60" y="38"/>
                  </a:lnTo>
                  <a:lnTo>
                    <a:pt x="60" y="36"/>
                  </a:lnTo>
                  <a:lnTo>
                    <a:pt x="58" y="32"/>
                  </a:lnTo>
                  <a:lnTo>
                    <a:pt x="58" y="30"/>
                  </a:lnTo>
                  <a:lnTo>
                    <a:pt x="56" y="26"/>
                  </a:lnTo>
                  <a:lnTo>
                    <a:pt x="54" y="24"/>
                  </a:lnTo>
                  <a:lnTo>
                    <a:pt x="54" y="24"/>
                  </a:lnTo>
                  <a:lnTo>
                    <a:pt x="50" y="24"/>
                  </a:lnTo>
                  <a:lnTo>
                    <a:pt x="48" y="24"/>
                  </a:lnTo>
                  <a:lnTo>
                    <a:pt x="46" y="24"/>
                  </a:lnTo>
                  <a:lnTo>
                    <a:pt x="42" y="24"/>
                  </a:lnTo>
                  <a:lnTo>
                    <a:pt x="42" y="24"/>
                  </a:lnTo>
                  <a:lnTo>
                    <a:pt x="40" y="24"/>
                  </a:lnTo>
                  <a:lnTo>
                    <a:pt x="40" y="24"/>
                  </a:lnTo>
                  <a:lnTo>
                    <a:pt x="38" y="24"/>
                  </a:lnTo>
                  <a:lnTo>
                    <a:pt x="38" y="24"/>
                  </a:lnTo>
                  <a:lnTo>
                    <a:pt x="38" y="22"/>
                  </a:lnTo>
                  <a:lnTo>
                    <a:pt x="38" y="22"/>
                  </a:lnTo>
                  <a:lnTo>
                    <a:pt x="36" y="20"/>
                  </a:lnTo>
                  <a:lnTo>
                    <a:pt x="36" y="18"/>
                  </a:lnTo>
                  <a:lnTo>
                    <a:pt x="36" y="16"/>
                  </a:lnTo>
                  <a:lnTo>
                    <a:pt x="36" y="14"/>
                  </a:lnTo>
                  <a:lnTo>
                    <a:pt x="36" y="12"/>
                  </a:lnTo>
                  <a:lnTo>
                    <a:pt x="38" y="8"/>
                  </a:lnTo>
                  <a:lnTo>
                    <a:pt x="40" y="6"/>
                  </a:lnTo>
                  <a:lnTo>
                    <a:pt x="40" y="4"/>
                  </a:lnTo>
                  <a:lnTo>
                    <a:pt x="40" y="4"/>
                  </a:lnTo>
                  <a:lnTo>
                    <a:pt x="38" y="2"/>
                  </a:lnTo>
                  <a:lnTo>
                    <a:pt x="36" y="0"/>
                  </a:lnTo>
                  <a:lnTo>
                    <a:pt x="34" y="0"/>
                  </a:lnTo>
                  <a:lnTo>
                    <a:pt x="34" y="0"/>
                  </a:lnTo>
                  <a:lnTo>
                    <a:pt x="34" y="0"/>
                  </a:lnTo>
                  <a:lnTo>
                    <a:pt x="32"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32" name="Freeform 268"/>
            <p:cNvSpPr>
              <a:spLocks/>
            </p:cNvSpPr>
            <p:nvPr/>
          </p:nvSpPr>
          <p:spPr bwMode="auto">
            <a:xfrm>
              <a:off x="5484984" y="2149180"/>
              <a:ext cx="123943" cy="156989"/>
            </a:xfrm>
            <a:custGeom>
              <a:avLst/>
              <a:gdLst>
                <a:gd name="T0" fmla="*/ 32 w 60"/>
                <a:gd name="T1" fmla="*/ 0 h 76"/>
                <a:gd name="T2" fmla="*/ 30 w 60"/>
                <a:gd name="T3" fmla="*/ 2 h 76"/>
                <a:gd name="T4" fmla="*/ 28 w 60"/>
                <a:gd name="T5" fmla="*/ 8 h 76"/>
                <a:gd name="T6" fmla="*/ 28 w 60"/>
                <a:gd name="T7" fmla="*/ 12 h 76"/>
                <a:gd name="T8" fmla="*/ 28 w 60"/>
                <a:gd name="T9" fmla="*/ 16 h 76"/>
                <a:gd name="T10" fmla="*/ 26 w 60"/>
                <a:gd name="T11" fmla="*/ 18 h 76"/>
                <a:gd name="T12" fmla="*/ 22 w 60"/>
                <a:gd name="T13" fmla="*/ 18 h 76"/>
                <a:gd name="T14" fmla="*/ 12 w 60"/>
                <a:gd name="T15" fmla="*/ 18 h 76"/>
                <a:gd name="T16" fmla="*/ 6 w 60"/>
                <a:gd name="T17" fmla="*/ 18 h 76"/>
                <a:gd name="T18" fmla="*/ 4 w 60"/>
                <a:gd name="T19" fmla="*/ 18 h 76"/>
                <a:gd name="T20" fmla="*/ 2 w 60"/>
                <a:gd name="T21" fmla="*/ 22 h 76"/>
                <a:gd name="T22" fmla="*/ 0 w 60"/>
                <a:gd name="T23" fmla="*/ 28 h 76"/>
                <a:gd name="T24" fmla="*/ 0 w 60"/>
                <a:gd name="T25" fmla="*/ 36 h 76"/>
                <a:gd name="T26" fmla="*/ 2 w 60"/>
                <a:gd name="T27" fmla="*/ 38 h 76"/>
                <a:gd name="T28" fmla="*/ 2 w 60"/>
                <a:gd name="T29" fmla="*/ 38 h 76"/>
                <a:gd name="T30" fmla="*/ 6 w 60"/>
                <a:gd name="T31" fmla="*/ 38 h 76"/>
                <a:gd name="T32" fmla="*/ 8 w 60"/>
                <a:gd name="T33" fmla="*/ 40 h 76"/>
                <a:gd name="T34" fmla="*/ 10 w 60"/>
                <a:gd name="T35" fmla="*/ 42 h 76"/>
                <a:gd name="T36" fmla="*/ 10 w 60"/>
                <a:gd name="T37" fmla="*/ 44 h 76"/>
                <a:gd name="T38" fmla="*/ 8 w 60"/>
                <a:gd name="T39" fmla="*/ 48 h 76"/>
                <a:gd name="T40" fmla="*/ 6 w 60"/>
                <a:gd name="T41" fmla="*/ 50 h 76"/>
                <a:gd name="T42" fmla="*/ 2 w 60"/>
                <a:gd name="T43" fmla="*/ 52 h 76"/>
                <a:gd name="T44" fmla="*/ 0 w 60"/>
                <a:gd name="T45" fmla="*/ 54 h 76"/>
                <a:gd name="T46" fmla="*/ 2 w 60"/>
                <a:gd name="T47" fmla="*/ 60 h 76"/>
                <a:gd name="T48" fmla="*/ 2 w 60"/>
                <a:gd name="T49" fmla="*/ 66 h 76"/>
                <a:gd name="T50" fmla="*/ 2 w 60"/>
                <a:gd name="T51" fmla="*/ 70 h 76"/>
                <a:gd name="T52" fmla="*/ 2 w 60"/>
                <a:gd name="T53" fmla="*/ 74 h 76"/>
                <a:gd name="T54" fmla="*/ 4 w 60"/>
                <a:gd name="T55" fmla="*/ 74 h 76"/>
                <a:gd name="T56" fmla="*/ 6 w 60"/>
                <a:gd name="T57" fmla="*/ 76 h 76"/>
                <a:gd name="T58" fmla="*/ 12 w 60"/>
                <a:gd name="T59" fmla="*/ 74 h 76"/>
                <a:gd name="T60" fmla="*/ 20 w 60"/>
                <a:gd name="T61" fmla="*/ 72 h 76"/>
                <a:gd name="T62" fmla="*/ 26 w 60"/>
                <a:gd name="T63" fmla="*/ 68 h 76"/>
                <a:gd name="T64" fmla="*/ 32 w 60"/>
                <a:gd name="T65" fmla="*/ 64 h 76"/>
                <a:gd name="T66" fmla="*/ 36 w 60"/>
                <a:gd name="T67" fmla="*/ 62 h 76"/>
                <a:gd name="T68" fmla="*/ 44 w 60"/>
                <a:gd name="T69" fmla="*/ 64 h 76"/>
                <a:gd name="T70" fmla="*/ 50 w 60"/>
                <a:gd name="T71" fmla="*/ 62 h 76"/>
                <a:gd name="T72" fmla="*/ 54 w 60"/>
                <a:gd name="T73" fmla="*/ 62 h 76"/>
                <a:gd name="T74" fmla="*/ 58 w 60"/>
                <a:gd name="T75" fmla="*/ 60 h 76"/>
                <a:gd name="T76" fmla="*/ 60 w 60"/>
                <a:gd name="T77" fmla="*/ 56 h 76"/>
                <a:gd name="T78" fmla="*/ 60 w 60"/>
                <a:gd name="T79" fmla="*/ 48 h 76"/>
                <a:gd name="T80" fmla="*/ 60 w 60"/>
                <a:gd name="T81" fmla="*/ 40 h 76"/>
                <a:gd name="T82" fmla="*/ 58 w 60"/>
                <a:gd name="T83" fmla="*/ 32 h 76"/>
                <a:gd name="T84" fmla="*/ 54 w 60"/>
                <a:gd name="T85" fmla="*/ 24 h 76"/>
                <a:gd name="T86" fmla="*/ 48 w 60"/>
                <a:gd name="T87" fmla="*/ 24 h 76"/>
                <a:gd name="T88" fmla="*/ 42 w 60"/>
                <a:gd name="T89" fmla="*/ 24 h 76"/>
                <a:gd name="T90" fmla="*/ 38 w 60"/>
                <a:gd name="T91" fmla="*/ 24 h 76"/>
                <a:gd name="T92" fmla="*/ 38 w 60"/>
                <a:gd name="T93" fmla="*/ 22 h 76"/>
                <a:gd name="T94" fmla="*/ 36 w 60"/>
                <a:gd name="T95" fmla="*/ 16 h 76"/>
                <a:gd name="T96" fmla="*/ 38 w 60"/>
                <a:gd name="T97" fmla="*/ 8 h 76"/>
                <a:gd name="T98" fmla="*/ 40 w 60"/>
                <a:gd name="T99" fmla="*/ 4 h 76"/>
                <a:gd name="T100" fmla="*/ 34 w 60"/>
                <a:gd name="T101" fmla="*/ 0 h 76"/>
                <a:gd name="T102" fmla="*/ 32 w 60"/>
                <a:gd name="T10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 h="76">
                  <a:moveTo>
                    <a:pt x="32" y="0"/>
                  </a:moveTo>
                  <a:lnTo>
                    <a:pt x="32" y="0"/>
                  </a:lnTo>
                  <a:lnTo>
                    <a:pt x="32" y="0"/>
                  </a:lnTo>
                  <a:lnTo>
                    <a:pt x="32" y="0"/>
                  </a:lnTo>
                  <a:lnTo>
                    <a:pt x="30" y="2"/>
                  </a:lnTo>
                  <a:lnTo>
                    <a:pt x="30" y="2"/>
                  </a:lnTo>
                  <a:lnTo>
                    <a:pt x="28" y="4"/>
                  </a:lnTo>
                  <a:lnTo>
                    <a:pt x="28" y="6"/>
                  </a:lnTo>
                  <a:lnTo>
                    <a:pt x="28" y="8"/>
                  </a:lnTo>
                  <a:lnTo>
                    <a:pt x="28" y="8"/>
                  </a:lnTo>
                  <a:lnTo>
                    <a:pt x="28" y="10"/>
                  </a:lnTo>
                  <a:lnTo>
                    <a:pt x="28" y="12"/>
                  </a:lnTo>
                  <a:lnTo>
                    <a:pt x="28" y="14"/>
                  </a:lnTo>
                  <a:lnTo>
                    <a:pt x="28" y="14"/>
                  </a:lnTo>
                  <a:lnTo>
                    <a:pt x="28" y="16"/>
                  </a:lnTo>
                  <a:lnTo>
                    <a:pt x="28" y="16"/>
                  </a:lnTo>
                  <a:lnTo>
                    <a:pt x="26" y="16"/>
                  </a:lnTo>
                  <a:lnTo>
                    <a:pt x="26" y="18"/>
                  </a:lnTo>
                  <a:lnTo>
                    <a:pt x="24" y="18"/>
                  </a:lnTo>
                  <a:lnTo>
                    <a:pt x="24" y="18"/>
                  </a:lnTo>
                  <a:lnTo>
                    <a:pt x="22" y="18"/>
                  </a:lnTo>
                  <a:lnTo>
                    <a:pt x="20" y="18"/>
                  </a:lnTo>
                  <a:lnTo>
                    <a:pt x="16" y="18"/>
                  </a:lnTo>
                  <a:lnTo>
                    <a:pt x="12" y="18"/>
                  </a:lnTo>
                  <a:lnTo>
                    <a:pt x="10" y="16"/>
                  </a:lnTo>
                  <a:lnTo>
                    <a:pt x="8" y="18"/>
                  </a:lnTo>
                  <a:lnTo>
                    <a:pt x="6" y="18"/>
                  </a:lnTo>
                  <a:lnTo>
                    <a:pt x="4" y="18"/>
                  </a:lnTo>
                  <a:lnTo>
                    <a:pt x="4" y="18"/>
                  </a:lnTo>
                  <a:lnTo>
                    <a:pt x="4" y="18"/>
                  </a:lnTo>
                  <a:lnTo>
                    <a:pt x="2" y="20"/>
                  </a:lnTo>
                  <a:lnTo>
                    <a:pt x="2" y="20"/>
                  </a:lnTo>
                  <a:lnTo>
                    <a:pt x="2" y="22"/>
                  </a:lnTo>
                  <a:lnTo>
                    <a:pt x="2" y="24"/>
                  </a:lnTo>
                  <a:lnTo>
                    <a:pt x="2" y="26"/>
                  </a:lnTo>
                  <a:lnTo>
                    <a:pt x="0" y="28"/>
                  </a:lnTo>
                  <a:lnTo>
                    <a:pt x="0" y="32"/>
                  </a:lnTo>
                  <a:lnTo>
                    <a:pt x="0" y="34"/>
                  </a:lnTo>
                  <a:lnTo>
                    <a:pt x="0" y="36"/>
                  </a:lnTo>
                  <a:lnTo>
                    <a:pt x="0" y="38"/>
                  </a:lnTo>
                  <a:lnTo>
                    <a:pt x="0" y="38"/>
                  </a:lnTo>
                  <a:lnTo>
                    <a:pt x="2" y="38"/>
                  </a:lnTo>
                  <a:lnTo>
                    <a:pt x="2" y="38"/>
                  </a:lnTo>
                  <a:lnTo>
                    <a:pt x="2" y="38"/>
                  </a:lnTo>
                  <a:lnTo>
                    <a:pt x="2" y="38"/>
                  </a:lnTo>
                  <a:lnTo>
                    <a:pt x="4" y="38"/>
                  </a:lnTo>
                  <a:lnTo>
                    <a:pt x="6" y="38"/>
                  </a:lnTo>
                  <a:lnTo>
                    <a:pt x="6" y="38"/>
                  </a:lnTo>
                  <a:lnTo>
                    <a:pt x="8" y="38"/>
                  </a:lnTo>
                  <a:lnTo>
                    <a:pt x="8" y="38"/>
                  </a:lnTo>
                  <a:lnTo>
                    <a:pt x="8" y="40"/>
                  </a:lnTo>
                  <a:lnTo>
                    <a:pt x="8" y="40"/>
                  </a:lnTo>
                  <a:lnTo>
                    <a:pt x="10" y="40"/>
                  </a:lnTo>
                  <a:lnTo>
                    <a:pt x="10" y="42"/>
                  </a:lnTo>
                  <a:lnTo>
                    <a:pt x="10" y="42"/>
                  </a:lnTo>
                  <a:lnTo>
                    <a:pt x="10" y="44"/>
                  </a:lnTo>
                  <a:lnTo>
                    <a:pt x="10" y="44"/>
                  </a:lnTo>
                  <a:lnTo>
                    <a:pt x="10" y="46"/>
                  </a:lnTo>
                  <a:lnTo>
                    <a:pt x="10" y="48"/>
                  </a:lnTo>
                  <a:lnTo>
                    <a:pt x="8" y="48"/>
                  </a:lnTo>
                  <a:lnTo>
                    <a:pt x="8" y="48"/>
                  </a:lnTo>
                  <a:lnTo>
                    <a:pt x="8" y="50"/>
                  </a:lnTo>
                  <a:lnTo>
                    <a:pt x="6" y="50"/>
                  </a:lnTo>
                  <a:lnTo>
                    <a:pt x="4" y="52"/>
                  </a:lnTo>
                  <a:lnTo>
                    <a:pt x="2" y="52"/>
                  </a:lnTo>
                  <a:lnTo>
                    <a:pt x="2" y="52"/>
                  </a:lnTo>
                  <a:lnTo>
                    <a:pt x="2" y="52"/>
                  </a:lnTo>
                  <a:lnTo>
                    <a:pt x="0" y="54"/>
                  </a:lnTo>
                  <a:lnTo>
                    <a:pt x="0" y="54"/>
                  </a:lnTo>
                  <a:lnTo>
                    <a:pt x="0" y="56"/>
                  </a:lnTo>
                  <a:lnTo>
                    <a:pt x="0" y="58"/>
                  </a:lnTo>
                  <a:lnTo>
                    <a:pt x="2" y="60"/>
                  </a:lnTo>
                  <a:lnTo>
                    <a:pt x="2" y="62"/>
                  </a:lnTo>
                  <a:lnTo>
                    <a:pt x="2" y="64"/>
                  </a:lnTo>
                  <a:lnTo>
                    <a:pt x="2" y="66"/>
                  </a:lnTo>
                  <a:lnTo>
                    <a:pt x="2" y="66"/>
                  </a:lnTo>
                  <a:lnTo>
                    <a:pt x="2" y="68"/>
                  </a:lnTo>
                  <a:lnTo>
                    <a:pt x="2" y="70"/>
                  </a:lnTo>
                  <a:lnTo>
                    <a:pt x="2" y="72"/>
                  </a:lnTo>
                  <a:lnTo>
                    <a:pt x="2" y="72"/>
                  </a:lnTo>
                  <a:lnTo>
                    <a:pt x="2" y="74"/>
                  </a:lnTo>
                  <a:lnTo>
                    <a:pt x="2" y="74"/>
                  </a:lnTo>
                  <a:lnTo>
                    <a:pt x="2" y="74"/>
                  </a:lnTo>
                  <a:lnTo>
                    <a:pt x="4" y="74"/>
                  </a:lnTo>
                  <a:lnTo>
                    <a:pt x="4" y="74"/>
                  </a:lnTo>
                  <a:lnTo>
                    <a:pt x="4" y="76"/>
                  </a:lnTo>
                  <a:lnTo>
                    <a:pt x="6" y="76"/>
                  </a:lnTo>
                  <a:lnTo>
                    <a:pt x="8" y="76"/>
                  </a:lnTo>
                  <a:lnTo>
                    <a:pt x="10" y="74"/>
                  </a:lnTo>
                  <a:lnTo>
                    <a:pt x="12" y="74"/>
                  </a:lnTo>
                  <a:lnTo>
                    <a:pt x="16" y="74"/>
                  </a:lnTo>
                  <a:lnTo>
                    <a:pt x="20" y="72"/>
                  </a:lnTo>
                  <a:lnTo>
                    <a:pt x="20" y="72"/>
                  </a:lnTo>
                  <a:lnTo>
                    <a:pt x="22" y="70"/>
                  </a:lnTo>
                  <a:lnTo>
                    <a:pt x="24" y="70"/>
                  </a:lnTo>
                  <a:lnTo>
                    <a:pt x="26" y="68"/>
                  </a:lnTo>
                  <a:lnTo>
                    <a:pt x="28" y="66"/>
                  </a:lnTo>
                  <a:lnTo>
                    <a:pt x="30" y="64"/>
                  </a:lnTo>
                  <a:lnTo>
                    <a:pt x="32" y="64"/>
                  </a:lnTo>
                  <a:lnTo>
                    <a:pt x="34" y="64"/>
                  </a:lnTo>
                  <a:lnTo>
                    <a:pt x="34" y="62"/>
                  </a:lnTo>
                  <a:lnTo>
                    <a:pt x="36" y="62"/>
                  </a:lnTo>
                  <a:lnTo>
                    <a:pt x="38" y="62"/>
                  </a:lnTo>
                  <a:lnTo>
                    <a:pt x="40" y="62"/>
                  </a:lnTo>
                  <a:lnTo>
                    <a:pt x="44" y="64"/>
                  </a:lnTo>
                  <a:lnTo>
                    <a:pt x="46" y="64"/>
                  </a:lnTo>
                  <a:lnTo>
                    <a:pt x="46" y="62"/>
                  </a:lnTo>
                  <a:lnTo>
                    <a:pt x="50" y="62"/>
                  </a:lnTo>
                  <a:lnTo>
                    <a:pt x="52" y="62"/>
                  </a:lnTo>
                  <a:lnTo>
                    <a:pt x="54" y="62"/>
                  </a:lnTo>
                  <a:lnTo>
                    <a:pt x="54" y="62"/>
                  </a:lnTo>
                  <a:lnTo>
                    <a:pt x="56" y="60"/>
                  </a:lnTo>
                  <a:lnTo>
                    <a:pt x="56" y="60"/>
                  </a:lnTo>
                  <a:lnTo>
                    <a:pt x="58" y="60"/>
                  </a:lnTo>
                  <a:lnTo>
                    <a:pt x="58" y="58"/>
                  </a:lnTo>
                  <a:lnTo>
                    <a:pt x="58" y="58"/>
                  </a:lnTo>
                  <a:lnTo>
                    <a:pt x="60" y="56"/>
                  </a:lnTo>
                  <a:lnTo>
                    <a:pt x="60" y="54"/>
                  </a:lnTo>
                  <a:lnTo>
                    <a:pt x="60" y="50"/>
                  </a:lnTo>
                  <a:lnTo>
                    <a:pt x="60" y="48"/>
                  </a:lnTo>
                  <a:lnTo>
                    <a:pt x="60" y="44"/>
                  </a:lnTo>
                  <a:lnTo>
                    <a:pt x="60" y="42"/>
                  </a:lnTo>
                  <a:lnTo>
                    <a:pt x="60" y="40"/>
                  </a:lnTo>
                  <a:lnTo>
                    <a:pt x="60" y="38"/>
                  </a:lnTo>
                  <a:lnTo>
                    <a:pt x="60" y="36"/>
                  </a:lnTo>
                  <a:lnTo>
                    <a:pt x="58" y="32"/>
                  </a:lnTo>
                  <a:lnTo>
                    <a:pt x="58" y="30"/>
                  </a:lnTo>
                  <a:lnTo>
                    <a:pt x="56" y="26"/>
                  </a:lnTo>
                  <a:lnTo>
                    <a:pt x="54" y="24"/>
                  </a:lnTo>
                  <a:lnTo>
                    <a:pt x="54" y="24"/>
                  </a:lnTo>
                  <a:lnTo>
                    <a:pt x="50" y="24"/>
                  </a:lnTo>
                  <a:lnTo>
                    <a:pt x="48" y="24"/>
                  </a:lnTo>
                  <a:lnTo>
                    <a:pt x="46" y="24"/>
                  </a:lnTo>
                  <a:lnTo>
                    <a:pt x="42" y="24"/>
                  </a:lnTo>
                  <a:lnTo>
                    <a:pt x="42" y="24"/>
                  </a:lnTo>
                  <a:lnTo>
                    <a:pt x="40" y="24"/>
                  </a:lnTo>
                  <a:lnTo>
                    <a:pt x="40" y="24"/>
                  </a:lnTo>
                  <a:lnTo>
                    <a:pt x="38" y="24"/>
                  </a:lnTo>
                  <a:lnTo>
                    <a:pt x="38" y="24"/>
                  </a:lnTo>
                  <a:lnTo>
                    <a:pt x="38" y="22"/>
                  </a:lnTo>
                  <a:lnTo>
                    <a:pt x="38" y="22"/>
                  </a:lnTo>
                  <a:lnTo>
                    <a:pt x="36" y="20"/>
                  </a:lnTo>
                  <a:lnTo>
                    <a:pt x="36" y="18"/>
                  </a:lnTo>
                  <a:lnTo>
                    <a:pt x="36" y="16"/>
                  </a:lnTo>
                  <a:lnTo>
                    <a:pt x="36" y="14"/>
                  </a:lnTo>
                  <a:lnTo>
                    <a:pt x="36" y="12"/>
                  </a:lnTo>
                  <a:lnTo>
                    <a:pt x="38" y="8"/>
                  </a:lnTo>
                  <a:lnTo>
                    <a:pt x="40" y="6"/>
                  </a:lnTo>
                  <a:lnTo>
                    <a:pt x="40" y="4"/>
                  </a:lnTo>
                  <a:lnTo>
                    <a:pt x="40" y="4"/>
                  </a:lnTo>
                  <a:lnTo>
                    <a:pt x="38" y="2"/>
                  </a:lnTo>
                  <a:lnTo>
                    <a:pt x="36" y="0"/>
                  </a:lnTo>
                  <a:lnTo>
                    <a:pt x="34" y="0"/>
                  </a:lnTo>
                  <a:lnTo>
                    <a:pt x="34" y="0"/>
                  </a:lnTo>
                  <a:lnTo>
                    <a:pt x="34" y="0"/>
                  </a:lnTo>
                  <a:lnTo>
                    <a:pt x="32" y="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33" name="Freeform 269"/>
            <p:cNvSpPr>
              <a:spLocks/>
            </p:cNvSpPr>
            <p:nvPr/>
          </p:nvSpPr>
          <p:spPr bwMode="auto">
            <a:xfrm>
              <a:off x="6150147" y="1479914"/>
              <a:ext cx="37183" cy="24788"/>
            </a:xfrm>
            <a:custGeom>
              <a:avLst/>
              <a:gdLst>
                <a:gd name="T0" fmla="*/ 6 w 18"/>
                <a:gd name="T1" fmla="*/ 0 h 12"/>
                <a:gd name="T2" fmla="*/ 6 w 18"/>
                <a:gd name="T3" fmla="*/ 0 h 12"/>
                <a:gd name="T4" fmla="*/ 6 w 18"/>
                <a:gd name="T5" fmla="*/ 2 h 12"/>
                <a:gd name="T6" fmla="*/ 4 w 18"/>
                <a:gd name="T7" fmla="*/ 2 h 12"/>
                <a:gd name="T8" fmla="*/ 4 w 18"/>
                <a:gd name="T9" fmla="*/ 2 h 12"/>
                <a:gd name="T10" fmla="*/ 2 w 18"/>
                <a:gd name="T11" fmla="*/ 4 h 12"/>
                <a:gd name="T12" fmla="*/ 2 w 18"/>
                <a:gd name="T13" fmla="*/ 6 h 12"/>
                <a:gd name="T14" fmla="*/ 0 w 18"/>
                <a:gd name="T15" fmla="*/ 6 h 12"/>
                <a:gd name="T16" fmla="*/ 0 w 18"/>
                <a:gd name="T17" fmla="*/ 8 h 12"/>
                <a:gd name="T18" fmla="*/ 0 w 18"/>
                <a:gd name="T19" fmla="*/ 8 h 12"/>
                <a:gd name="T20" fmla="*/ 0 w 18"/>
                <a:gd name="T21" fmla="*/ 8 h 12"/>
                <a:gd name="T22" fmla="*/ 0 w 18"/>
                <a:gd name="T23" fmla="*/ 10 h 12"/>
                <a:gd name="T24" fmla="*/ 0 w 18"/>
                <a:gd name="T25" fmla="*/ 10 h 12"/>
                <a:gd name="T26" fmla="*/ 2 w 18"/>
                <a:gd name="T27" fmla="*/ 10 h 12"/>
                <a:gd name="T28" fmla="*/ 2 w 18"/>
                <a:gd name="T29" fmla="*/ 10 h 12"/>
                <a:gd name="T30" fmla="*/ 4 w 18"/>
                <a:gd name="T31" fmla="*/ 12 h 12"/>
                <a:gd name="T32" fmla="*/ 6 w 18"/>
                <a:gd name="T33" fmla="*/ 12 h 12"/>
                <a:gd name="T34" fmla="*/ 8 w 18"/>
                <a:gd name="T35" fmla="*/ 12 h 12"/>
                <a:gd name="T36" fmla="*/ 10 w 18"/>
                <a:gd name="T37" fmla="*/ 12 h 12"/>
                <a:gd name="T38" fmla="*/ 12 w 18"/>
                <a:gd name="T39" fmla="*/ 10 h 12"/>
                <a:gd name="T40" fmla="*/ 12 w 18"/>
                <a:gd name="T41" fmla="*/ 10 h 12"/>
                <a:gd name="T42" fmla="*/ 14 w 18"/>
                <a:gd name="T43" fmla="*/ 10 h 12"/>
                <a:gd name="T44" fmla="*/ 14 w 18"/>
                <a:gd name="T45" fmla="*/ 8 h 12"/>
                <a:gd name="T46" fmla="*/ 16 w 18"/>
                <a:gd name="T47" fmla="*/ 8 h 12"/>
                <a:gd name="T48" fmla="*/ 16 w 18"/>
                <a:gd name="T49" fmla="*/ 6 h 12"/>
                <a:gd name="T50" fmla="*/ 18 w 18"/>
                <a:gd name="T51" fmla="*/ 4 h 12"/>
                <a:gd name="T52" fmla="*/ 18 w 18"/>
                <a:gd name="T53" fmla="*/ 2 h 12"/>
                <a:gd name="T54" fmla="*/ 18 w 18"/>
                <a:gd name="T55" fmla="*/ 2 h 12"/>
                <a:gd name="T56" fmla="*/ 18 w 18"/>
                <a:gd name="T57" fmla="*/ 2 h 12"/>
                <a:gd name="T58" fmla="*/ 18 w 18"/>
                <a:gd name="T59" fmla="*/ 0 h 12"/>
                <a:gd name="T60" fmla="*/ 18 w 18"/>
                <a:gd name="T61" fmla="*/ 0 h 12"/>
                <a:gd name="T62" fmla="*/ 16 w 18"/>
                <a:gd name="T63" fmla="*/ 0 h 12"/>
                <a:gd name="T64" fmla="*/ 16 w 18"/>
                <a:gd name="T65" fmla="*/ 0 h 12"/>
                <a:gd name="T66" fmla="*/ 16 w 18"/>
                <a:gd name="T67" fmla="*/ 0 h 12"/>
                <a:gd name="T68" fmla="*/ 14 w 18"/>
                <a:gd name="T69" fmla="*/ 0 h 12"/>
                <a:gd name="T70" fmla="*/ 12 w 18"/>
                <a:gd name="T71" fmla="*/ 0 h 12"/>
                <a:gd name="T72" fmla="*/ 10 w 18"/>
                <a:gd name="T73" fmla="*/ 0 h 12"/>
                <a:gd name="T74" fmla="*/ 10 w 18"/>
                <a:gd name="T75" fmla="*/ 0 h 12"/>
                <a:gd name="T76" fmla="*/ 8 w 18"/>
                <a:gd name="T77" fmla="*/ 0 h 12"/>
                <a:gd name="T78" fmla="*/ 6 w 18"/>
                <a:gd name="T7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 h="12">
                  <a:moveTo>
                    <a:pt x="6" y="0"/>
                  </a:moveTo>
                  <a:lnTo>
                    <a:pt x="6" y="0"/>
                  </a:lnTo>
                  <a:lnTo>
                    <a:pt x="6" y="2"/>
                  </a:lnTo>
                  <a:lnTo>
                    <a:pt x="4" y="2"/>
                  </a:lnTo>
                  <a:lnTo>
                    <a:pt x="4" y="2"/>
                  </a:lnTo>
                  <a:lnTo>
                    <a:pt x="2" y="4"/>
                  </a:lnTo>
                  <a:lnTo>
                    <a:pt x="2" y="6"/>
                  </a:lnTo>
                  <a:lnTo>
                    <a:pt x="0" y="6"/>
                  </a:lnTo>
                  <a:lnTo>
                    <a:pt x="0" y="8"/>
                  </a:lnTo>
                  <a:lnTo>
                    <a:pt x="0" y="8"/>
                  </a:lnTo>
                  <a:lnTo>
                    <a:pt x="0" y="8"/>
                  </a:lnTo>
                  <a:lnTo>
                    <a:pt x="0" y="10"/>
                  </a:lnTo>
                  <a:lnTo>
                    <a:pt x="0" y="10"/>
                  </a:lnTo>
                  <a:lnTo>
                    <a:pt x="2" y="10"/>
                  </a:lnTo>
                  <a:lnTo>
                    <a:pt x="2" y="10"/>
                  </a:lnTo>
                  <a:lnTo>
                    <a:pt x="4" y="12"/>
                  </a:lnTo>
                  <a:lnTo>
                    <a:pt x="6" y="12"/>
                  </a:lnTo>
                  <a:lnTo>
                    <a:pt x="8" y="12"/>
                  </a:lnTo>
                  <a:lnTo>
                    <a:pt x="10" y="12"/>
                  </a:lnTo>
                  <a:lnTo>
                    <a:pt x="12" y="10"/>
                  </a:lnTo>
                  <a:lnTo>
                    <a:pt x="12" y="10"/>
                  </a:lnTo>
                  <a:lnTo>
                    <a:pt x="14" y="10"/>
                  </a:lnTo>
                  <a:lnTo>
                    <a:pt x="14" y="8"/>
                  </a:lnTo>
                  <a:lnTo>
                    <a:pt x="16" y="8"/>
                  </a:lnTo>
                  <a:lnTo>
                    <a:pt x="16" y="6"/>
                  </a:lnTo>
                  <a:lnTo>
                    <a:pt x="18" y="4"/>
                  </a:lnTo>
                  <a:lnTo>
                    <a:pt x="18" y="2"/>
                  </a:lnTo>
                  <a:lnTo>
                    <a:pt x="18" y="2"/>
                  </a:lnTo>
                  <a:lnTo>
                    <a:pt x="18" y="2"/>
                  </a:lnTo>
                  <a:lnTo>
                    <a:pt x="18" y="0"/>
                  </a:lnTo>
                  <a:lnTo>
                    <a:pt x="18" y="0"/>
                  </a:lnTo>
                  <a:lnTo>
                    <a:pt x="16" y="0"/>
                  </a:lnTo>
                  <a:lnTo>
                    <a:pt x="16" y="0"/>
                  </a:lnTo>
                  <a:lnTo>
                    <a:pt x="16" y="0"/>
                  </a:lnTo>
                  <a:lnTo>
                    <a:pt x="14" y="0"/>
                  </a:lnTo>
                  <a:lnTo>
                    <a:pt x="12" y="0"/>
                  </a:lnTo>
                  <a:lnTo>
                    <a:pt x="10" y="0"/>
                  </a:lnTo>
                  <a:lnTo>
                    <a:pt x="10" y="0"/>
                  </a:lnTo>
                  <a:lnTo>
                    <a:pt x="8" y="0"/>
                  </a:lnTo>
                  <a:lnTo>
                    <a:pt x="6"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34" name="Freeform 270"/>
            <p:cNvSpPr>
              <a:spLocks/>
            </p:cNvSpPr>
            <p:nvPr/>
          </p:nvSpPr>
          <p:spPr bwMode="auto">
            <a:xfrm>
              <a:off x="6150147" y="1479914"/>
              <a:ext cx="37183" cy="24788"/>
            </a:xfrm>
            <a:custGeom>
              <a:avLst/>
              <a:gdLst>
                <a:gd name="T0" fmla="*/ 6 w 18"/>
                <a:gd name="T1" fmla="*/ 0 h 12"/>
                <a:gd name="T2" fmla="*/ 6 w 18"/>
                <a:gd name="T3" fmla="*/ 0 h 12"/>
                <a:gd name="T4" fmla="*/ 6 w 18"/>
                <a:gd name="T5" fmla="*/ 2 h 12"/>
                <a:gd name="T6" fmla="*/ 4 w 18"/>
                <a:gd name="T7" fmla="*/ 2 h 12"/>
                <a:gd name="T8" fmla="*/ 4 w 18"/>
                <a:gd name="T9" fmla="*/ 2 h 12"/>
                <a:gd name="T10" fmla="*/ 2 w 18"/>
                <a:gd name="T11" fmla="*/ 4 h 12"/>
                <a:gd name="T12" fmla="*/ 2 w 18"/>
                <a:gd name="T13" fmla="*/ 6 h 12"/>
                <a:gd name="T14" fmla="*/ 0 w 18"/>
                <a:gd name="T15" fmla="*/ 6 h 12"/>
                <a:gd name="T16" fmla="*/ 0 w 18"/>
                <a:gd name="T17" fmla="*/ 8 h 12"/>
                <a:gd name="T18" fmla="*/ 0 w 18"/>
                <a:gd name="T19" fmla="*/ 8 h 12"/>
                <a:gd name="T20" fmla="*/ 0 w 18"/>
                <a:gd name="T21" fmla="*/ 8 h 12"/>
                <a:gd name="T22" fmla="*/ 0 w 18"/>
                <a:gd name="T23" fmla="*/ 10 h 12"/>
                <a:gd name="T24" fmla="*/ 0 w 18"/>
                <a:gd name="T25" fmla="*/ 10 h 12"/>
                <a:gd name="T26" fmla="*/ 2 w 18"/>
                <a:gd name="T27" fmla="*/ 10 h 12"/>
                <a:gd name="T28" fmla="*/ 2 w 18"/>
                <a:gd name="T29" fmla="*/ 10 h 12"/>
                <a:gd name="T30" fmla="*/ 4 w 18"/>
                <a:gd name="T31" fmla="*/ 12 h 12"/>
                <a:gd name="T32" fmla="*/ 6 w 18"/>
                <a:gd name="T33" fmla="*/ 12 h 12"/>
                <a:gd name="T34" fmla="*/ 8 w 18"/>
                <a:gd name="T35" fmla="*/ 12 h 12"/>
                <a:gd name="T36" fmla="*/ 10 w 18"/>
                <a:gd name="T37" fmla="*/ 12 h 12"/>
                <a:gd name="T38" fmla="*/ 12 w 18"/>
                <a:gd name="T39" fmla="*/ 10 h 12"/>
                <a:gd name="T40" fmla="*/ 12 w 18"/>
                <a:gd name="T41" fmla="*/ 10 h 12"/>
                <a:gd name="T42" fmla="*/ 14 w 18"/>
                <a:gd name="T43" fmla="*/ 10 h 12"/>
                <a:gd name="T44" fmla="*/ 14 w 18"/>
                <a:gd name="T45" fmla="*/ 8 h 12"/>
                <a:gd name="T46" fmla="*/ 16 w 18"/>
                <a:gd name="T47" fmla="*/ 8 h 12"/>
                <a:gd name="T48" fmla="*/ 16 w 18"/>
                <a:gd name="T49" fmla="*/ 6 h 12"/>
                <a:gd name="T50" fmla="*/ 18 w 18"/>
                <a:gd name="T51" fmla="*/ 4 h 12"/>
                <a:gd name="T52" fmla="*/ 18 w 18"/>
                <a:gd name="T53" fmla="*/ 2 h 12"/>
                <a:gd name="T54" fmla="*/ 18 w 18"/>
                <a:gd name="T55" fmla="*/ 2 h 12"/>
                <a:gd name="T56" fmla="*/ 18 w 18"/>
                <a:gd name="T57" fmla="*/ 2 h 12"/>
                <a:gd name="T58" fmla="*/ 18 w 18"/>
                <a:gd name="T59" fmla="*/ 0 h 12"/>
                <a:gd name="T60" fmla="*/ 18 w 18"/>
                <a:gd name="T61" fmla="*/ 0 h 12"/>
                <a:gd name="T62" fmla="*/ 16 w 18"/>
                <a:gd name="T63" fmla="*/ 0 h 12"/>
                <a:gd name="T64" fmla="*/ 16 w 18"/>
                <a:gd name="T65" fmla="*/ 0 h 12"/>
                <a:gd name="T66" fmla="*/ 16 w 18"/>
                <a:gd name="T67" fmla="*/ 0 h 12"/>
                <a:gd name="T68" fmla="*/ 14 w 18"/>
                <a:gd name="T69" fmla="*/ 0 h 12"/>
                <a:gd name="T70" fmla="*/ 12 w 18"/>
                <a:gd name="T71" fmla="*/ 0 h 12"/>
                <a:gd name="T72" fmla="*/ 10 w 18"/>
                <a:gd name="T73" fmla="*/ 0 h 12"/>
                <a:gd name="T74" fmla="*/ 10 w 18"/>
                <a:gd name="T75" fmla="*/ 0 h 12"/>
                <a:gd name="T76" fmla="*/ 8 w 18"/>
                <a:gd name="T77" fmla="*/ 0 h 12"/>
                <a:gd name="T78" fmla="*/ 6 w 18"/>
                <a:gd name="T7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 h="12">
                  <a:moveTo>
                    <a:pt x="6" y="0"/>
                  </a:moveTo>
                  <a:lnTo>
                    <a:pt x="6" y="0"/>
                  </a:lnTo>
                  <a:lnTo>
                    <a:pt x="6" y="2"/>
                  </a:lnTo>
                  <a:lnTo>
                    <a:pt x="4" y="2"/>
                  </a:lnTo>
                  <a:lnTo>
                    <a:pt x="4" y="2"/>
                  </a:lnTo>
                  <a:lnTo>
                    <a:pt x="2" y="4"/>
                  </a:lnTo>
                  <a:lnTo>
                    <a:pt x="2" y="6"/>
                  </a:lnTo>
                  <a:lnTo>
                    <a:pt x="0" y="6"/>
                  </a:lnTo>
                  <a:lnTo>
                    <a:pt x="0" y="8"/>
                  </a:lnTo>
                  <a:lnTo>
                    <a:pt x="0" y="8"/>
                  </a:lnTo>
                  <a:lnTo>
                    <a:pt x="0" y="8"/>
                  </a:lnTo>
                  <a:lnTo>
                    <a:pt x="0" y="10"/>
                  </a:lnTo>
                  <a:lnTo>
                    <a:pt x="0" y="10"/>
                  </a:lnTo>
                  <a:lnTo>
                    <a:pt x="2" y="10"/>
                  </a:lnTo>
                  <a:lnTo>
                    <a:pt x="2" y="10"/>
                  </a:lnTo>
                  <a:lnTo>
                    <a:pt x="4" y="12"/>
                  </a:lnTo>
                  <a:lnTo>
                    <a:pt x="6" y="12"/>
                  </a:lnTo>
                  <a:lnTo>
                    <a:pt x="8" y="12"/>
                  </a:lnTo>
                  <a:lnTo>
                    <a:pt x="10" y="12"/>
                  </a:lnTo>
                  <a:lnTo>
                    <a:pt x="12" y="10"/>
                  </a:lnTo>
                  <a:lnTo>
                    <a:pt x="12" y="10"/>
                  </a:lnTo>
                  <a:lnTo>
                    <a:pt x="14" y="10"/>
                  </a:lnTo>
                  <a:lnTo>
                    <a:pt x="14" y="8"/>
                  </a:lnTo>
                  <a:lnTo>
                    <a:pt x="16" y="8"/>
                  </a:lnTo>
                  <a:lnTo>
                    <a:pt x="16" y="6"/>
                  </a:lnTo>
                  <a:lnTo>
                    <a:pt x="18" y="4"/>
                  </a:lnTo>
                  <a:lnTo>
                    <a:pt x="18" y="2"/>
                  </a:lnTo>
                  <a:lnTo>
                    <a:pt x="18" y="2"/>
                  </a:lnTo>
                  <a:lnTo>
                    <a:pt x="18" y="2"/>
                  </a:lnTo>
                  <a:lnTo>
                    <a:pt x="18" y="0"/>
                  </a:lnTo>
                  <a:lnTo>
                    <a:pt x="18" y="0"/>
                  </a:lnTo>
                  <a:lnTo>
                    <a:pt x="16" y="0"/>
                  </a:lnTo>
                  <a:lnTo>
                    <a:pt x="16" y="0"/>
                  </a:lnTo>
                  <a:lnTo>
                    <a:pt x="16" y="0"/>
                  </a:lnTo>
                  <a:lnTo>
                    <a:pt x="14" y="0"/>
                  </a:lnTo>
                  <a:lnTo>
                    <a:pt x="12" y="0"/>
                  </a:lnTo>
                  <a:lnTo>
                    <a:pt x="10" y="0"/>
                  </a:lnTo>
                  <a:lnTo>
                    <a:pt x="10" y="0"/>
                  </a:lnTo>
                  <a:lnTo>
                    <a:pt x="8" y="0"/>
                  </a:lnTo>
                  <a:lnTo>
                    <a:pt x="6" y="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35" name="Freeform 271"/>
            <p:cNvSpPr>
              <a:spLocks/>
            </p:cNvSpPr>
            <p:nvPr/>
          </p:nvSpPr>
          <p:spPr bwMode="auto">
            <a:xfrm>
              <a:off x="6207987" y="1450994"/>
              <a:ext cx="33052" cy="70232"/>
            </a:xfrm>
            <a:custGeom>
              <a:avLst/>
              <a:gdLst>
                <a:gd name="T0" fmla="*/ 2 w 16"/>
                <a:gd name="T1" fmla="*/ 2 h 34"/>
                <a:gd name="T2" fmla="*/ 2 w 16"/>
                <a:gd name="T3" fmla="*/ 2 h 34"/>
                <a:gd name="T4" fmla="*/ 2 w 16"/>
                <a:gd name="T5" fmla="*/ 2 h 34"/>
                <a:gd name="T6" fmla="*/ 0 w 16"/>
                <a:gd name="T7" fmla="*/ 2 h 34"/>
                <a:gd name="T8" fmla="*/ 0 w 16"/>
                <a:gd name="T9" fmla="*/ 4 h 34"/>
                <a:gd name="T10" fmla="*/ 0 w 16"/>
                <a:gd name="T11" fmla="*/ 4 h 34"/>
                <a:gd name="T12" fmla="*/ 0 w 16"/>
                <a:gd name="T13" fmla="*/ 6 h 34"/>
                <a:gd name="T14" fmla="*/ 0 w 16"/>
                <a:gd name="T15" fmla="*/ 8 h 34"/>
                <a:gd name="T16" fmla="*/ 0 w 16"/>
                <a:gd name="T17" fmla="*/ 10 h 34"/>
                <a:gd name="T18" fmla="*/ 2 w 16"/>
                <a:gd name="T19" fmla="*/ 12 h 34"/>
                <a:gd name="T20" fmla="*/ 2 w 16"/>
                <a:gd name="T21" fmla="*/ 14 h 34"/>
                <a:gd name="T22" fmla="*/ 4 w 16"/>
                <a:gd name="T23" fmla="*/ 14 h 34"/>
                <a:gd name="T24" fmla="*/ 4 w 16"/>
                <a:gd name="T25" fmla="*/ 16 h 34"/>
                <a:gd name="T26" fmla="*/ 4 w 16"/>
                <a:gd name="T27" fmla="*/ 16 h 34"/>
                <a:gd name="T28" fmla="*/ 6 w 16"/>
                <a:gd name="T29" fmla="*/ 16 h 34"/>
                <a:gd name="T30" fmla="*/ 8 w 16"/>
                <a:gd name="T31" fmla="*/ 16 h 34"/>
                <a:gd name="T32" fmla="*/ 10 w 16"/>
                <a:gd name="T33" fmla="*/ 16 h 34"/>
                <a:gd name="T34" fmla="*/ 10 w 16"/>
                <a:gd name="T35" fmla="*/ 18 h 34"/>
                <a:gd name="T36" fmla="*/ 10 w 16"/>
                <a:gd name="T37" fmla="*/ 18 h 34"/>
                <a:gd name="T38" fmla="*/ 12 w 16"/>
                <a:gd name="T39" fmla="*/ 18 h 34"/>
                <a:gd name="T40" fmla="*/ 12 w 16"/>
                <a:gd name="T41" fmla="*/ 20 h 34"/>
                <a:gd name="T42" fmla="*/ 12 w 16"/>
                <a:gd name="T43" fmla="*/ 22 h 34"/>
                <a:gd name="T44" fmla="*/ 12 w 16"/>
                <a:gd name="T45" fmla="*/ 24 h 34"/>
                <a:gd name="T46" fmla="*/ 12 w 16"/>
                <a:gd name="T47" fmla="*/ 26 h 34"/>
                <a:gd name="T48" fmla="*/ 12 w 16"/>
                <a:gd name="T49" fmla="*/ 28 h 34"/>
                <a:gd name="T50" fmla="*/ 12 w 16"/>
                <a:gd name="T51" fmla="*/ 30 h 34"/>
                <a:gd name="T52" fmla="*/ 12 w 16"/>
                <a:gd name="T53" fmla="*/ 32 h 34"/>
                <a:gd name="T54" fmla="*/ 12 w 16"/>
                <a:gd name="T55" fmla="*/ 32 h 34"/>
                <a:gd name="T56" fmla="*/ 12 w 16"/>
                <a:gd name="T57" fmla="*/ 32 h 34"/>
                <a:gd name="T58" fmla="*/ 12 w 16"/>
                <a:gd name="T59" fmla="*/ 34 h 34"/>
                <a:gd name="T60" fmla="*/ 12 w 16"/>
                <a:gd name="T61" fmla="*/ 34 h 34"/>
                <a:gd name="T62" fmla="*/ 14 w 16"/>
                <a:gd name="T63" fmla="*/ 34 h 34"/>
                <a:gd name="T64" fmla="*/ 14 w 16"/>
                <a:gd name="T65" fmla="*/ 32 h 34"/>
                <a:gd name="T66" fmla="*/ 14 w 16"/>
                <a:gd name="T67" fmla="*/ 32 h 34"/>
                <a:gd name="T68" fmla="*/ 14 w 16"/>
                <a:gd name="T69" fmla="*/ 32 h 34"/>
                <a:gd name="T70" fmla="*/ 16 w 16"/>
                <a:gd name="T71" fmla="*/ 30 h 34"/>
                <a:gd name="T72" fmla="*/ 16 w 16"/>
                <a:gd name="T73" fmla="*/ 30 h 34"/>
                <a:gd name="T74" fmla="*/ 16 w 16"/>
                <a:gd name="T75" fmla="*/ 26 h 34"/>
                <a:gd name="T76" fmla="*/ 16 w 16"/>
                <a:gd name="T77" fmla="*/ 26 h 34"/>
                <a:gd name="T78" fmla="*/ 16 w 16"/>
                <a:gd name="T79" fmla="*/ 22 h 34"/>
                <a:gd name="T80" fmla="*/ 16 w 16"/>
                <a:gd name="T81" fmla="*/ 20 h 34"/>
                <a:gd name="T82" fmla="*/ 16 w 16"/>
                <a:gd name="T83" fmla="*/ 18 h 34"/>
                <a:gd name="T84" fmla="*/ 16 w 16"/>
                <a:gd name="T85" fmla="*/ 12 h 34"/>
                <a:gd name="T86" fmla="*/ 16 w 16"/>
                <a:gd name="T87" fmla="*/ 10 h 34"/>
                <a:gd name="T88" fmla="*/ 16 w 16"/>
                <a:gd name="T89" fmla="*/ 6 h 34"/>
                <a:gd name="T90" fmla="*/ 16 w 16"/>
                <a:gd name="T91" fmla="*/ 4 h 34"/>
                <a:gd name="T92" fmla="*/ 16 w 16"/>
                <a:gd name="T93" fmla="*/ 4 h 34"/>
                <a:gd name="T94" fmla="*/ 16 w 16"/>
                <a:gd name="T95" fmla="*/ 2 h 34"/>
                <a:gd name="T96" fmla="*/ 16 w 16"/>
                <a:gd name="T97" fmla="*/ 2 h 34"/>
                <a:gd name="T98" fmla="*/ 16 w 16"/>
                <a:gd name="T99" fmla="*/ 2 h 34"/>
                <a:gd name="T100" fmla="*/ 14 w 16"/>
                <a:gd name="T101" fmla="*/ 0 h 34"/>
                <a:gd name="T102" fmla="*/ 14 w 16"/>
                <a:gd name="T103" fmla="*/ 0 h 34"/>
                <a:gd name="T104" fmla="*/ 12 w 16"/>
                <a:gd name="T105" fmla="*/ 0 h 34"/>
                <a:gd name="T106" fmla="*/ 10 w 16"/>
                <a:gd name="T107" fmla="*/ 0 h 34"/>
                <a:gd name="T108" fmla="*/ 8 w 16"/>
                <a:gd name="T109" fmla="*/ 0 h 34"/>
                <a:gd name="T110" fmla="*/ 6 w 16"/>
                <a:gd name="T111" fmla="*/ 0 h 34"/>
                <a:gd name="T112" fmla="*/ 4 w 16"/>
                <a:gd name="T113" fmla="*/ 0 h 34"/>
                <a:gd name="T114" fmla="*/ 2 w 16"/>
                <a:gd name="T115" fmla="*/ 0 h 34"/>
                <a:gd name="T116" fmla="*/ 2 w 16"/>
                <a:gd name="T117" fmla="*/ 0 h 34"/>
                <a:gd name="T118" fmla="*/ 2 w 16"/>
                <a:gd name="T1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 h="34">
                  <a:moveTo>
                    <a:pt x="2" y="2"/>
                  </a:moveTo>
                  <a:lnTo>
                    <a:pt x="2" y="2"/>
                  </a:lnTo>
                  <a:lnTo>
                    <a:pt x="2" y="2"/>
                  </a:lnTo>
                  <a:lnTo>
                    <a:pt x="0" y="2"/>
                  </a:lnTo>
                  <a:lnTo>
                    <a:pt x="0" y="4"/>
                  </a:lnTo>
                  <a:lnTo>
                    <a:pt x="0" y="4"/>
                  </a:lnTo>
                  <a:lnTo>
                    <a:pt x="0" y="6"/>
                  </a:lnTo>
                  <a:lnTo>
                    <a:pt x="0" y="8"/>
                  </a:lnTo>
                  <a:lnTo>
                    <a:pt x="0" y="10"/>
                  </a:lnTo>
                  <a:lnTo>
                    <a:pt x="2" y="12"/>
                  </a:lnTo>
                  <a:lnTo>
                    <a:pt x="2" y="14"/>
                  </a:lnTo>
                  <a:lnTo>
                    <a:pt x="4" y="14"/>
                  </a:lnTo>
                  <a:lnTo>
                    <a:pt x="4" y="16"/>
                  </a:lnTo>
                  <a:lnTo>
                    <a:pt x="4" y="16"/>
                  </a:lnTo>
                  <a:lnTo>
                    <a:pt x="6" y="16"/>
                  </a:lnTo>
                  <a:lnTo>
                    <a:pt x="8" y="16"/>
                  </a:lnTo>
                  <a:lnTo>
                    <a:pt x="10" y="16"/>
                  </a:lnTo>
                  <a:lnTo>
                    <a:pt x="10" y="18"/>
                  </a:lnTo>
                  <a:lnTo>
                    <a:pt x="10" y="18"/>
                  </a:lnTo>
                  <a:lnTo>
                    <a:pt x="12" y="18"/>
                  </a:lnTo>
                  <a:lnTo>
                    <a:pt x="12" y="20"/>
                  </a:lnTo>
                  <a:lnTo>
                    <a:pt x="12" y="22"/>
                  </a:lnTo>
                  <a:lnTo>
                    <a:pt x="12" y="24"/>
                  </a:lnTo>
                  <a:lnTo>
                    <a:pt x="12" y="26"/>
                  </a:lnTo>
                  <a:lnTo>
                    <a:pt x="12" y="28"/>
                  </a:lnTo>
                  <a:lnTo>
                    <a:pt x="12" y="30"/>
                  </a:lnTo>
                  <a:lnTo>
                    <a:pt x="12" y="32"/>
                  </a:lnTo>
                  <a:lnTo>
                    <a:pt x="12" y="32"/>
                  </a:lnTo>
                  <a:lnTo>
                    <a:pt x="12" y="32"/>
                  </a:lnTo>
                  <a:lnTo>
                    <a:pt x="12" y="34"/>
                  </a:lnTo>
                  <a:lnTo>
                    <a:pt x="12" y="34"/>
                  </a:lnTo>
                  <a:lnTo>
                    <a:pt x="14" y="34"/>
                  </a:lnTo>
                  <a:lnTo>
                    <a:pt x="14" y="32"/>
                  </a:lnTo>
                  <a:lnTo>
                    <a:pt x="14" y="32"/>
                  </a:lnTo>
                  <a:lnTo>
                    <a:pt x="14" y="32"/>
                  </a:lnTo>
                  <a:lnTo>
                    <a:pt x="16" y="30"/>
                  </a:lnTo>
                  <a:lnTo>
                    <a:pt x="16" y="30"/>
                  </a:lnTo>
                  <a:lnTo>
                    <a:pt x="16" y="26"/>
                  </a:lnTo>
                  <a:lnTo>
                    <a:pt x="16" y="26"/>
                  </a:lnTo>
                  <a:lnTo>
                    <a:pt x="16" y="22"/>
                  </a:lnTo>
                  <a:lnTo>
                    <a:pt x="16" y="20"/>
                  </a:lnTo>
                  <a:lnTo>
                    <a:pt x="16" y="18"/>
                  </a:lnTo>
                  <a:lnTo>
                    <a:pt x="16" y="12"/>
                  </a:lnTo>
                  <a:lnTo>
                    <a:pt x="16" y="10"/>
                  </a:lnTo>
                  <a:lnTo>
                    <a:pt x="16" y="6"/>
                  </a:lnTo>
                  <a:lnTo>
                    <a:pt x="16" y="4"/>
                  </a:lnTo>
                  <a:lnTo>
                    <a:pt x="16" y="4"/>
                  </a:lnTo>
                  <a:lnTo>
                    <a:pt x="16" y="2"/>
                  </a:lnTo>
                  <a:lnTo>
                    <a:pt x="16" y="2"/>
                  </a:lnTo>
                  <a:lnTo>
                    <a:pt x="16" y="2"/>
                  </a:lnTo>
                  <a:lnTo>
                    <a:pt x="14" y="0"/>
                  </a:lnTo>
                  <a:lnTo>
                    <a:pt x="14" y="0"/>
                  </a:lnTo>
                  <a:lnTo>
                    <a:pt x="12" y="0"/>
                  </a:lnTo>
                  <a:lnTo>
                    <a:pt x="10" y="0"/>
                  </a:lnTo>
                  <a:lnTo>
                    <a:pt x="8" y="0"/>
                  </a:lnTo>
                  <a:lnTo>
                    <a:pt x="6" y="0"/>
                  </a:lnTo>
                  <a:lnTo>
                    <a:pt x="4" y="0"/>
                  </a:lnTo>
                  <a:lnTo>
                    <a:pt x="2" y="0"/>
                  </a:lnTo>
                  <a:lnTo>
                    <a:pt x="2" y="0"/>
                  </a:lnTo>
                  <a:lnTo>
                    <a:pt x="2" y="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36" name="Freeform 272"/>
            <p:cNvSpPr>
              <a:spLocks/>
            </p:cNvSpPr>
            <p:nvPr/>
          </p:nvSpPr>
          <p:spPr bwMode="auto">
            <a:xfrm>
              <a:off x="6207987" y="1450994"/>
              <a:ext cx="33052" cy="70232"/>
            </a:xfrm>
            <a:custGeom>
              <a:avLst/>
              <a:gdLst>
                <a:gd name="T0" fmla="*/ 2 w 16"/>
                <a:gd name="T1" fmla="*/ 2 h 34"/>
                <a:gd name="T2" fmla="*/ 2 w 16"/>
                <a:gd name="T3" fmla="*/ 2 h 34"/>
                <a:gd name="T4" fmla="*/ 2 w 16"/>
                <a:gd name="T5" fmla="*/ 2 h 34"/>
                <a:gd name="T6" fmla="*/ 0 w 16"/>
                <a:gd name="T7" fmla="*/ 2 h 34"/>
                <a:gd name="T8" fmla="*/ 0 w 16"/>
                <a:gd name="T9" fmla="*/ 4 h 34"/>
                <a:gd name="T10" fmla="*/ 0 w 16"/>
                <a:gd name="T11" fmla="*/ 4 h 34"/>
                <a:gd name="T12" fmla="*/ 0 w 16"/>
                <a:gd name="T13" fmla="*/ 6 h 34"/>
                <a:gd name="T14" fmla="*/ 0 w 16"/>
                <a:gd name="T15" fmla="*/ 8 h 34"/>
                <a:gd name="T16" fmla="*/ 0 w 16"/>
                <a:gd name="T17" fmla="*/ 10 h 34"/>
                <a:gd name="T18" fmla="*/ 2 w 16"/>
                <a:gd name="T19" fmla="*/ 12 h 34"/>
                <a:gd name="T20" fmla="*/ 2 w 16"/>
                <a:gd name="T21" fmla="*/ 14 h 34"/>
                <a:gd name="T22" fmla="*/ 4 w 16"/>
                <a:gd name="T23" fmla="*/ 14 h 34"/>
                <a:gd name="T24" fmla="*/ 4 w 16"/>
                <a:gd name="T25" fmla="*/ 16 h 34"/>
                <a:gd name="T26" fmla="*/ 4 w 16"/>
                <a:gd name="T27" fmla="*/ 16 h 34"/>
                <a:gd name="T28" fmla="*/ 6 w 16"/>
                <a:gd name="T29" fmla="*/ 16 h 34"/>
                <a:gd name="T30" fmla="*/ 8 w 16"/>
                <a:gd name="T31" fmla="*/ 16 h 34"/>
                <a:gd name="T32" fmla="*/ 10 w 16"/>
                <a:gd name="T33" fmla="*/ 16 h 34"/>
                <a:gd name="T34" fmla="*/ 10 w 16"/>
                <a:gd name="T35" fmla="*/ 18 h 34"/>
                <a:gd name="T36" fmla="*/ 10 w 16"/>
                <a:gd name="T37" fmla="*/ 18 h 34"/>
                <a:gd name="T38" fmla="*/ 12 w 16"/>
                <a:gd name="T39" fmla="*/ 18 h 34"/>
                <a:gd name="T40" fmla="*/ 12 w 16"/>
                <a:gd name="T41" fmla="*/ 20 h 34"/>
                <a:gd name="T42" fmla="*/ 12 w 16"/>
                <a:gd name="T43" fmla="*/ 22 h 34"/>
                <a:gd name="T44" fmla="*/ 12 w 16"/>
                <a:gd name="T45" fmla="*/ 24 h 34"/>
                <a:gd name="T46" fmla="*/ 12 w 16"/>
                <a:gd name="T47" fmla="*/ 26 h 34"/>
                <a:gd name="T48" fmla="*/ 12 w 16"/>
                <a:gd name="T49" fmla="*/ 28 h 34"/>
                <a:gd name="T50" fmla="*/ 12 w 16"/>
                <a:gd name="T51" fmla="*/ 30 h 34"/>
                <a:gd name="T52" fmla="*/ 12 w 16"/>
                <a:gd name="T53" fmla="*/ 32 h 34"/>
                <a:gd name="T54" fmla="*/ 12 w 16"/>
                <a:gd name="T55" fmla="*/ 32 h 34"/>
                <a:gd name="T56" fmla="*/ 12 w 16"/>
                <a:gd name="T57" fmla="*/ 32 h 34"/>
                <a:gd name="T58" fmla="*/ 12 w 16"/>
                <a:gd name="T59" fmla="*/ 34 h 34"/>
                <a:gd name="T60" fmla="*/ 12 w 16"/>
                <a:gd name="T61" fmla="*/ 34 h 34"/>
                <a:gd name="T62" fmla="*/ 14 w 16"/>
                <a:gd name="T63" fmla="*/ 34 h 34"/>
                <a:gd name="T64" fmla="*/ 14 w 16"/>
                <a:gd name="T65" fmla="*/ 32 h 34"/>
                <a:gd name="T66" fmla="*/ 14 w 16"/>
                <a:gd name="T67" fmla="*/ 32 h 34"/>
                <a:gd name="T68" fmla="*/ 14 w 16"/>
                <a:gd name="T69" fmla="*/ 32 h 34"/>
                <a:gd name="T70" fmla="*/ 16 w 16"/>
                <a:gd name="T71" fmla="*/ 30 h 34"/>
                <a:gd name="T72" fmla="*/ 16 w 16"/>
                <a:gd name="T73" fmla="*/ 30 h 34"/>
                <a:gd name="T74" fmla="*/ 16 w 16"/>
                <a:gd name="T75" fmla="*/ 26 h 34"/>
                <a:gd name="T76" fmla="*/ 16 w 16"/>
                <a:gd name="T77" fmla="*/ 26 h 34"/>
                <a:gd name="T78" fmla="*/ 16 w 16"/>
                <a:gd name="T79" fmla="*/ 22 h 34"/>
                <a:gd name="T80" fmla="*/ 16 w 16"/>
                <a:gd name="T81" fmla="*/ 20 h 34"/>
                <a:gd name="T82" fmla="*/ 16 w 16"/>
                <a:gd name="T83" fmla="*/ 18 h 34"/>
                <a:gd name="T84" fmla="*/ 16 w 16"/>
                <a:gd name="T85" fmla="*/ 12 h 34"/>
                <a:gd name="T86" fmla="*/ 16 w 16"/>
                <a:gd name="T87" fmla="*/ 10 h 34"/>
                <a:gd name="T88" fmla="*/ 16 w 16"/>
                <a:gd name="T89" fmla="*/ 6 h 34"/>
                <a:gd name="T90" fmla="*/ 16 w 16"/>
                <a:gd name="T91" fmla="*/ 4 h 34"/>
                <a:gd name="T92" fmla="*/ 16 w 16"/>
                <a:gd name="T93" fmla="*/ 4 h 34"/>
                <a:gd name="T94" fmla="*/ 16 w 16"/>
                <a:gd name="T95" fmla="*/ 2 h 34"/>
                <a:gd name="T96" fmla="*/ 16 w 16"/>
                <a:gd name="T97" fmla="*/ 2 h 34"/>
                <a:gd name="T98" fmla="*/ 16 w 16"/>
                <a:gd name="T99" fmla="*/ 2 h 34"/>
                <a:gd name="T100" fmla="*/ 14 w 16"/>
                <a:gd name="T101" fmla="*/ 0 h 34"/>
                <a:gd name="T102" fmla="*/ 14 w 16"/>
                <a:gd name="T103" fmla="*/ 0 h 34"/>
                <a:gd name="T104" fmla="*/ 12 w 16"/>
                <a:gd name="T105" fmla="*/ 0 h 34"/>
                <a:gd name="T106" fmla="*/ 10 w 16"/>
                <a:gd name="T107" fmla="*/ 0 h 34"/>
                <a:gd name="T108" fmla="*/ 8 w 16"/>
                <a:gd name="T109" fmla="*/ 0 h 34"/>
                <a:gd name="T110" fmla="*/ 6 w 16"/>
                <a:gd name="T111" fmla="*/ 0 h 34"/>
                <a:gd name="T112" fmla="*/ 4 w 16"/>
                <a:gd name="T113" fmla="*/ 0 h 34"/>
                <a:gd name="T114" fmla="*/ 2 w 16"/>
                <a:gd name="T115" fmla="*/ 0 h 34"/>
                <a:gd name="T116" fmla="*/ 2 w 16"/>
                <a:gd name="T117" fmla="*/ 0 h 34"/>
                <a:gd name="T118" fmla="*/ 2 w 16"/>
                <a:gd name="T1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 h="34">
                  <a:moveTo>
                    <a:pt x="2" y="2"/>
                  </a:moveTo>
                  <a:lnTo>
                    <a:pt x="2" y="2"/>
                  </a:lnTo>
                  <a:lnTo>
                    <a:pt x="2" y="2"/>
                  </a:lnTo>
                  <a:lnTo>
                    <a:pt x="0" y="2"/>
                  </a:lnTo>
                  <a:lnTo>
                    <a:pt x="0" y="4"/>
                  </a:lnTo>
                  <a:lnTo>
                    <a:pt x="0" y="4"/>
                  </a:lnTo>
                  <a:lnTo>
                    <a:pt x="0" y="6"/>
                  </a:lnTo>
                  <a:lnTo>
                    <a:pt x="0" y="8"/>
                  </a:lnTo>
                  <a:lnTo>
                    <a:pt x="0" y="10"/>
                  </a:lnTo>
                  <a:lnTo>
                    <a:pt x="2" y="12"/>
                  </a:lnTo>
                  <a:lnTo>
                    <a:pt x="2" y="14"/>
                  </a:lnTo>
                  <a:lnTo>
                    <a:pt x="4" y="14"/>
                  </a:lnTo>
                  <a:lnTo>
                    <a:pt x="4" y="16"/>
                  </a:lnTo>
                  <a:lnTo>
                    <a:pt x="4" y="16"/>
                  </a:lnTo>
                  <a:lnTo>
                    <a:pt x="6" y="16"/>
                  </a:lnTo>
                  <a:lnTo>
                    <a:pt x="8" y="16"/>
                  </a:lnTo>
                  <a:lnTo>
                    <a:pt x="10" y="16"/>
                  </a:lnTo>
                  <a:lnTo>
                    <a:pt x="10" y="18"/>
                  </a:lnTo>
                  <a:lnTo>
                    <a:pt x="10" y="18"/>
                  </a:lnTo>
                  <a:lnTo>
                    <a:pt x="12" y="18"/>
                  </a:lnTo>
                  <a:lnTo>
                    <a:pt x="12" y="20"/>
                  </a:lnTo>
                  <a:lnTo>
                    <a:pt x="12" y="22"/>
                  </a:lnTo>
                  <a:lnTo>
                    <a:pt x="12" y="24"/>
                  </a:lnTo>
                  <a:lnTo>
                    <a:pt x="12" y="26"/>
                  </a:lnTo>
                  <a:lnTo>
                    <a:pt x="12" y="28"/>
                  </a:lnTo>
                  <a:lnTo>
                    <a:pt x="12" y="30"/>
                  </a:lnTo>
                  <a:lnTo>
                    <a:pt x="12" y="32"/>
                  </a:lnTo>
                  <a:lnTo>
                    <a:pt x="12" y="32"/>
                  </a:lnTo>
                  <a:lnTo>
                    <a:pt x="12" y="32"/>
                  </a:lnTo>
                  <a:lnTo>
                    <a:pt x="12" y="34"/>
                  </a:lnTo>
                  <a:lnTo>
                    <a:pt x="12" y="34"/>
                  </a:lnTo>
                  <a:lnTo>
                    <a:pt x="14" y="34"/>
                  </a:lnTo>
                  <a:lnTo>
                    <a:pt x="14" y="32"/>
                  </a:lnTo>
                  <a:lnTo>
                    <a:pt x="14" y="32"/>
                  </a:lnTo>
                  <a:lnTo>
                    <a:pt x="14" y="32"/>
                  </a:lnTo>
                  <a:lnTo>
                    <a:pt x="16" y="30"/>
                  </a:lnTo>
                  <a:lnTo>
                    <a:pt x="16" y="30"/>
                  </a:lnTo>
                  <a:lnTo>
                    <a:pt x="16" y="26"/>
                  </a:lnTo>
                  <a:lnTo>
                    <a:pt x="16" y="26"/>
                  </a:lnTo>
                  <a:lnTo>
                    <a:pt x="16" y="22"/>
                  </a:lnTo>
                  <a:lnTo>
                    <a:pt x="16" y="20"/>
                  </a:lnTo>
                  <a:lnTo>
                    <a:pt x="16" y="18"/>
                  </a:lnTo>
                  <a:lnTo>
                    <a:pt x="16" y="12"/>
                  </a:lnTo>
                  <a:lnTo>
                    <a:pt x="16" y="10"/>
                  </a:lnTo>
                  <a:lnTo>
                    <a:pt x="16" y="6"/>
                  </a:lnTo>
                  <a:lnTo>
                    <a:pt x="16" y="4"/>
                  </a:lnTo>
                  <a:lnTo>
                    <a:pt x="16" y="4"/>
                  </a:lnTo>
                  <a:lnTo>
                    <a:pt x="16" y="2"/>
                  </a:lnTo>
                  <a:lnTo>
                    <a:pt x="16" y="2"/>
                  </a:lnTo>
                  <a:lnTo>
                    <a:pt x="16" y="2"/>
                  </a:lnTo>
                  <a:lnTo>
                    <a:pt x="14" y="0"/>
                  </a:lnTo>
                  <a:lnTo>
                    <a:pt x="14" y="0"/>
                  </a:lnTo>
                  <a:lnTo>
                    <a:pt x="12" y="0"/>
                  </a:lnTo>
                  <a:lnTo>
                    <a:pt x="10" y="0"/>
                  </a:lnTo>
                  <a:lnTo>
                    <a:pt x="8" y="0"/>
                  </a:lnTo>
                  <a:lnTo>
                    <a:pt x="6" y="0"/>
                  </a:lnTo>
                  <a:lnTo>
                    <a:pt x="4" y="0"/>
                  </a:lnTo>
                  <a:lnTo>
                    <a:pt x="2" y="0"/>
                  </a:lnTo>
                  <a:lnTo>
                    <a:pt x="2" y="0"/>
                  </a:lnTo>
                  <a:lnTo>
                    <a:pt x="2" y="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37" name="Freeform 273"/>
            <p:cNvSpPr>
              <a:spLocks/>
            </p:cNvSpPr>
            <p:nvPr/>
          </p:nvSpPr>
          <p:spPr bwMode="auto">
            <a:xfrm>
              <a:off x="6261695" y="1455125"/>
              <a:ext cx="20658" cy="24788"/>
            </a:xfrm>
            <a:custGeom>
              <a:avLst/>
              <a:gdLst>
                <a:gd name="T0" fmla="*/ 0 w 10"/>
                <a:gd name="T1" fmla="*/ 4 h 12"/>
                <a:gd name="T2" fmla="*/ 0 w 10"/>
                <a:gd name="T3" fmla="*/ 4 h 12"/>
                <a:gd name="T4" fmla="*/ 0 w 10"/>
                <a:gd name="T5" fmla="*/ 4 h 12"/>
                <a:gd name="T6" fmla="*/ 0 w 10"/>
                <a:gd name="T7" fmla="*/ 4 h 12"/>
                <a:gd name="T8" fmla="*/ 0 w 10"/>
                <a:gd name="T9" fmla="*/ 6 h 12"/>
                <a:gd name="T10" fmla="*/ 2 w 10"/>
                <a:gd name="T11" fmla="*/ 6 h 12"/>
                <a:gd name="T12" fmla="*/ 2 w 10"/>
                <a:gd name="T13" fmla="*/ 8 h 12"/>
                <a:gd name="T14" fmla="*/ 4 w 10"/>
                <a:gd name="T15" fmla="*/ 10 h 12"/>
                <a:gd name="T16" fmla="*/ 4 w 10"/>
                <a:gd name="T17" fmla="*/ 10 h 12"/>
                <a:gd name="T18" fmla="*/ 6 w 10"/>
                <a:gd name="T19" fmla="*/ 10 h 12"/>
                <a:gd name="T20" fmla="*/ 6 w 10"/>
                <a:gd name="T21" fmla="*/ 12 h 12"/>
                <a:gd name="T22" fmla="*/ 6 w 10"/>
                <a:gd name="T23" fmla="*/ 12 h 12"/>
                <a:gd name="T24" fmla="*/ 6 w 10"/>
                <a:gd name="T25" fmla="*/ 10 h 12"/>
                <a:gd name="T26" fmla="*/ 8 w 10"/>
                <a:gd name="T27" fmla="*/ 10 h 12"/>
                <a:gd name="T28" fmla="*/ 8 w 10"/>
                <a:gd name="T29" fmla="*/ 10 h 12"/>
                <a:gd name="T30" fmla="*/ 10 w 10"/>
                <a:gd name="T31" fmla="*/ 8 h 12"/>
                <a:gd name="T32" fmla="*/ 10 w 10"/>
                <a:gd name="T33" fmla="*/ 6 h 12"/>
                <a:gd name="T34" fmla="*/ 10 w 10"/>
                <a:gd name="T35" fmla="*/ 6 h 12"/>
                <a:gd name="T36" fmla="*/ 10 w 10"/>
                <a:gd name="T37" fmla="*/ 4 h 12"/>
                <a:gd name="T38" fmla="*/ 10 w 10"/>
                <a:gd name="T39" fmla="*/ 2 h 12"/>
                <a:gd name="T40" fmla="*/ 10 w 10"/>
                <a:gd name="T41" fmla="*/ 2 h 12"/>
                <a:gd name="T42" fmla="*/ 10 w 10"/>
                <a:gd name="T43" fmla="*/ 2 h 12"/>
                <a:gd name="T44" fmla="*/ 10 w 10"/>
                <a:gd name="T45" fmla="*/ 2 h 12"/>
                <a:gd name="T46" fmla="*/ 10 w 10"/>
                <a:gd name="T47" fmla="*/ 0 h 12"/>
                <a:gd name="T48" fmla="*/ 10 w 10"/>
                <a:gd name="T49" fmla="*/ 0 h 12"/>
                <a:gd name="T50" fmla="*/ 10 w 10"/>
                <a:gd name="T51" fmla="*/ 0 h 12"/>
                <a:gd name="T52" fmla="*/ 8 w 10"/>
                <a:gd name="T53" fmla="*/ 0 h 12"/>
                <a:gd name="T54" fmla="*/ 6 w 10"/>
                <a:gd name="T55" fmla="*/ 0 h 12"/>
                <a:gd name="T56" fmla="*/ 6 w 10"/>
                <a:gd name="T57" fmla="*/ 0 h 12"/>
                <a:gd name="T58" fmla="*/ 4 w 10"/>
                <a:gd name="T59" fmla="*/ 0 h 12"/>
                <a:gd name="T60" fmla="*/ 2 w 10"/>
                <a:gd name="T61" fmla="*/ 2 h 12"/>
                <a:gd name="T62" fmla="*/ 2 w 10"/>
                <a:gd name="T63" fmla="*/ 2 h 12"/>
                <a:gd name="T64" fmla="*/ 0 w 10"/>
                <a:gd name="T65" fmla="*/ 2 h 12"/>
                <a:gd name="T66" fmla="*/ 0 w 10"/>
                <a:gd name="T67" fmla="*/ 4 h 12"/>
                <a:gd name="T68" fmla="*/ 0 w 10"/>
                <a:gd name="T6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 h="12">
                  <a:moveTo>
                    <a:pt x="0" y="4"/>
                  </a:moveTo>
                  <a:lnTo>
                    <a:pt x="0" y="4"/>
                  </a:lnTo>
                  <a:lnTo>
                    <a:pt x="0" y="4"/>
                  </a:lnTo>
                  <a:lnTo>
                    <a:pt x="0" y="4"/>
                  </a:lnTo>
                  <a:lnTo>
                    <a:pt x="0" y="6"/>
                  </a:lnTo>
                  <a:lnTo>
                    <a:pt x="2" y="6"/>
                  </a:lnTo>
                  <a:lnTo>
                    <a:pt x="2" y="8"/>
                  </a:lnTo>
                  <a:lnTo>
                    <a:pt x="4" y="10"/>
                  </a:lnTo>
                  <a:lnTo>
                    <a:pt x="4" y="10"/>
                  </a:lnTo>
                  <a:lnTo>
                    <a:pt x="6" y="10"/>
                  </a:lnTo>
                  <a:lnTo>
                    <a:pt x="6" y="12"/>
                  </a:lnTo>
                  <a:lnTo>
                    <a:pt x="6" y="12"/>
                  </a:lnTo>
                  <a:lnTo>
                    <a:pt x="6" y="10"/>
                  </a:lnTo>
                  <a:lnTo>
                    <a:pt x="8" y="10"/>
                  </a:lnTo>
                  <a:lnTo>
                    <a:pt x="8" y="10"/>
                  </a:lnTo>
                  <a:lnTo>
                    <a:pt x="10" y="8"/>
                  </a:lnTo>
                  <a:lnTo>
                    <a:pt x="10" y="6"/>
                  </a:lnTo>
                  <a:lnTo>
                    <a:pt x="10" y="6"/>
                  </a:lnTo>
                  <a:lnTo>
                    <a:pt x="10" y="4"/>
                  </a:lnTo>
                  <a:lnTo>
                    <a:pt x="10" y="2"/>
                  </a:lnTo>
                  <a:lnTo>
                    <a:pt x="10" y="2"/>
                  </a:lnTo>
                  <a:lnTo>
                    <a:pt x="10" y="2"/>
                  </a:lnTo>
                  <a:lnTo>
                    <a:pt x="10" y="2"/>
                  </a:lnTo>
                  <a:lnTo>
                    <a:pt x="10" y="0"/>
                  </a:lnTo>
                  <a:lnTo>
                    <a:pt x="10" y="0"/>
                  </a:lnTo>
                  <a:lnTo>
                    <a:pt x="10" y="0"/>
                  </a:lnTo>
                  <a:lnTo>
                    <a:pt x="8" y="0"/>
                  </a:lnTo>
                  <a:lnTo>
                    <a:pt x="6" y="0"/>
                  </a:lnTo>
                  <a:lnTo>
                    <a:pt x="6" y="0"/>
                  </a:lnTo>
                  <a:lnTo>
                    <a:pt x="4" y="0"/>
                  </a:lnTo>
                  <a:lnTo>
                    <a:pt x="2" y="2"/>
                  </a:lnTo>
                  <a:lnTo>
                    <a:pt x="2" y="2"/>
                  </a:lnTo>
                  <a:lnTo>
                    <a:pt x="0" y="2"/>
                  </a:lnTo>
                  <a:lnTo>
                    <a:pt x="0" y="4"/>
                  </a:lnTo>
                  <a:lnTo>
                    <a:pt x="0" y="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38" name="Freeform 274"/>
            <p:cNvSpPr>
              <a:spLocks/>
            </p:cNvSpPr>
            <p:nvPr/>
          </p:nvSpPr>
          <p:spPr bwMode="auto">
            <a:xfrm>
              <a:off x="6261695" y="1455125"/>
              <a:ext cx="20658" cy="24788"/>
            </a:xfrm>
            <a:custGeom>
              <a:avLst/>
              <a:gdLst>
                <a:gd name="T0" fmla="*/ 0 w 10"/>
                <a:gd name="T1" fmla="*/ 4 h 12"/>
                <a:gd name="T2" fmla="*/ 0 w 10"/>
                <a:gd name="T3" fmla="*/ 4 h 12"/>
                <a:gd name="T4" fmla="*/ 0 w 10"/>
                <a:gd name="T5" fmla="*/ 4 h 12"/>
                <a:gd name="T6" fmla="*/ 0 w 10"/>
                <a:gd name="T7" fmla="*/ 4 h 12"/>
                <a:gd name="T8" fmla="*/ 0 w 10"/>
                <a:gd name="T9" fmla="*/ 6 h 12"/>
                <a:gd name="T10" fmla="*/ 2 w 10"/>
                <a:gd name="T11" fmla="*/ 6 h 12"/>
                <a:gd name="T12" fmla="*/ 2 w 10"/>
                <a:gd name="T13" fmla="*/ 8 h 12"/>
                <a:gd name="T14" fmla="*/ 4 w 10"/>
                <a:gd name="T15" fmla="*/ 10 h 12"/>
                <a:gd name="T16" fmla="*/ 4 w 10"/>
                <a:gd name="T17" fmla="*/ 10 h 12"/>
                <a:gd name="T18" fmla="*/ 6 w 10"/>
                <a:gd name="T19" fmla="*/ 10 h 12"/>
                <a:gd name="T20" fmla="*/ 6 w 10"/>
                <a:gd name="T21" fmla="*/ 12 h 12"/>
                <a:gd name="T22" fmla="*/ 6 w 10"/>
                <a:gd name="T23" fmla="*/ 12 h 12"/>
                <a:gd name="T24" fmla="*/ 6 w 10"/>
                <a:gd name="T25" fmla="*/ 10 h 12"/>
                <a:gd name="T26" fmla="*/ 8 w 10"/>
                <a:gd name="T27" fmla="*/ 10 h 12"/>
                <a:gd name="T28" fmla="*/ 8 w 10"/>
                <a:gd name="T29" fmla="*/ 10 h 12"/>
                <a:gd name="T30" fmla="*/ 10 w 10"/>
                <a:gd name="T31" fmla="*/ 8 h 12"/>
                <a:gd name="T32" fmla="*/ 10 w 10"/>
                <a:gd name="T33" fmla="*/ 6 h 12"/>
                <a:gd name="T34" fmla="*/ 10 w 10"/>
                <a:gd name="T35" fmla="*/ 6 h 12"/>
                <a:gd name="T36" fmla="*/ 10 w 10"/>
                <a:gd name="T37" fmla="*/ 4 h 12"/>
                <a:gd name="T38" fmla="*/ 10 w 10"/>
                <a:gd name="T39" fmla="*/ 2 h 12"/>
                <a:gd name="T40" fmla="*/ 10 w 10"/>
                <a:gd name="T41" fmla="*/ 2 h 12"/>
                <a:gd name="T42" fmla="*/ 10 w 10"/>
                <a:gd name="T43" fmla="*/ 2 h 12"/>
                <a:gd name="T44" fmla="*/ 10 w 10"/>
                <a:gd name="T45" fmla="*/ 2 h 12"/>
                <a:gd name="T46" fmla="*/ 10 w 10"/>
                <a:gd name="T47" fmla="*/ 0 h 12"/>
                <a:gd name="T48" fmla="*/ 10 w 10"/>
                <a:gd name="T49" fmla="*/ 0 h 12"/>
                <a:gd name="T50" fmla="*/ 10 w 10"/>
                <a:gd name="T51" fmla="*/ 0 h 12"/>
                <a:gd name="T52" fmla="*/ 8 w 10"/>
                <a:gd name="T53" fmla="*/ 0 h 12"/>
                <a:gd name="T54" fmla="*/ 6 w 10"/>
                <a:gd name="T55" fmla="*/ 0 h 12"/>
                <a:gd name="T56" fmla="*/ 6 w 10"/>
                <a:gd name="T57" fmla="*/ 0 h 12"/>
                <a:gd name="T58" fmla="*/ 4 w 10"/>
                <a:gd name="T59" fmla="*/ 0 h 12"/>
                <a:gd name="T60" fmla="*/ 2 w 10"/>
                <a:gd name="T61" fmla="*/ 2 h 12"/>
                <a:gd name="T62" fmla="*/ 2 w 10"/>
                <a:gd name="T63" fmla="*/ 2 h 12"/>
                <a:gd name="T64" fmla="*/ 0 w 10"/>
                <a:gd name="T65" fmla="*/ 2 h 12"/>
                <a:gd name="T66" fmla="*/ 0 w 10"/>
                <a:gd name="T67" fmla="*/ 4 h 12"/>
                <a:gd name="T68" fmla="*/ 0 w 10"/>
                <a:gd name="T6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 h="12">
                  <a:moveTo>
                    <a:pt x="0" y="4"/>
                  </a:moveTo>
                  <a:lnTo>
                    <a:pt x="0" y="4"/>
                  </a:lnTo>
                  <a:lnTo>
                    <a:pt x="0" y="4"/>
                  </a:lnTo>
                  <a:lnTo>
                    <a:pt x="0" y="4"/>
                  </a:lnTo>
                  <a:lnTo>
                    <a:pt x="0" y="6"/>
                  </a:lnTo>
                  <a:lnTo>
                    <a:pt x="2" y="6"/>
                  </a:lnTo>
                  <a:lnTo>
                    <a:pt x="2" y="8"/>
                  </a:lnTo>
                  <a:lnTo>
                    <a:pt x="4" y="10"/>
                  </a:lnTo>
                  <a:lnTo>
                    <a:pt x="4" y="10"/>
                  </a:lnTo>
                  <a:lnTo>
                    <a:pt x="6" y="10"/>
                  </a:lnTo>
                  <a:lnTo>
                    <a:pt x="6" y="12"/>
                  </a:lnTo>
                  <a:lnTo>
                    <a:pt x="6" y="12"/>
                  </a:lnTo>
                  <a:lnTo>
                    <a:pt x="6" y="10"/>
                  </a:lnTo>
                  <a:lnTo>
                    <a:pt x="8" y="10"/>
                  </a:lnTo>
                  <a:lnTo>
                    <a:pt x="8" y="10"/>
                  </a:lnTo>
                  <a:lnTo>
                    <a:pt x="10" y="8"/>
                  </a:lnTo>
                  <a:lnTo>
                    <a:pt x="10" y="6"/>
                  </a:lnTo>
                  <a:lnTo>
                    <a:pt x="10" y="6"/>
                  </a:lnTo>
                  <a:lnTo>
                    <a:pt x="10" y="4"/>
                  </a:lnTo>
                  <a:lnTo>
                    <a:pt x="10" y="2"/>
                  </a:lnTo>
                  <a:lnTo>
                    <a:pt x="10" y="2"/>
                  </a:lnTo>
                  <a:lnTo>
                    <a:pt x="10" y="2"/>
                  </a:lnTo>
                  <a:lnTo>
                    <a:pt x="10" y="2"/>
                  </a:lnTo>
                  <a:lnTo>
                    <a:pt x="10" y="0"/>
                  </a:lnTo>
                  <a:lnTo>
                    <a:pt x="10" y="0"/>
                  </a:lnTo>
                  <a:lnTo>
                    <a:pt x="10" y="0"/>
                  </a:lnTo>
                  <a:lnTo>
                    <a:pt x="8" y="0"/>
                  </a:lnTo>
                  <a:lnTo>
                    <a:pt x="6" y="0"/>
                  </a:lnTo>
                  <a:lnTo>
                    <a:pt x="6" y="0"/>
                  </a:lnTo>
                  <a:lnTo>
                    <a:pt x="4" y="0"/>
                  </a:lnTo>
                  <a:lnTo>
                    <a:pt x="2" y="2"/>
                  </a:lnTo>
                  <a:lnTo>
                    <a:pt x="2" y="2"/>
                  </a:lnTo>
                  <a:lnTo>
                    <a:pt x="0" y="2"/>
                  </a:lnTo>
                  <a:lnTo>
                    <a:pt x="0" y="4"/>
                  </a:lnTo>
                  <a:lnTo>
                    <a:pt x="0" y="4"/>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39" name="Line 275"/>
            <p:cNvSpPr>
              <a:spLocks noChangeShapeType="1"/>
            </p:cNvSpPr>
            <p:nvPr/>
          </p:nvSpPr>
          <p:spPr bwMode="auto">
            <a:xfrm>
              <a:off x="6542634" y="1467519"/>
              <a:ext cx="4131" cy="0"/>
            </a:xfrm>
            <a:prstGeom prst="line">
              <a:avLst/>
            </a:pr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40" name="Line 276"/>
            <p:cNvSpPr>
              <a:spLocks noChangeShapeType="1"/>
            </p:cNvSpPr>
            <p:nvPr/>
          </p:nvSpPr>
          <p:spPr bwMode="auto">
            <a:xfrm>
              <a:off x="6542634" y="1467519"/>
              <a:ext cx="4131" cy="0"/>
            </a:xfrm>
            <a:prstGeom prst="line">
              <a:avLst/>
            </a:pr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41" name="Freeform 277"/>
            <p:cNvSpPr>
              <a:spLocks/>
            </p:cNvSpPr>
            <p:nvPr/>
          </p:nvSpPr>
          <p:spPr bwMode="auto">
            <a:xfrm>
              <a:off x="5902260" y="1376632"/>
              <a:ext cx="739527" cy="640348"/>
            </a:xfrm>
            <a:custGeom>
              <a:avLst/>
              <a:gdLst>
                <a:gd name="T0" fmla="*/ 310 w 358"/>
                <a:gd name="T1" fmla="*/ 44 h 310"/>
                <a:gd name="T2" fmla="*/ 290 w 358"/>
                <a:gd name="T3" fmla="*/ 30 h 310"/>
                <a:gd name="T4" fmla="*/ 270 w 358"/>
                <a:gd name="T5" fmla="*/ 50 h 310"/>
                <a:gd name="T6" fmla="*/ 260 w 358"/>
                <a:gd name="T7" fmla="*/ 66 h 310"/>
                <a:gd name="T8" fmla="*/ 216 w 358"/>
                <a:gd name="T9" fmla="*/ 66 h 310"/>
                <a:gd name="T10" fmla="*/ 198 w 358"/>
                <a:gd name="T11" fmla="*/ 80 h 310"/>
                <a:gd name="T12" fmla="*/ 174 w 358"/>
                <a:gd name="T13" fmla="*/ 86 h 310"/>
                <a:gd name="T14" fmla="*/ 158 w 358"/>
                <a:gd name="T15" fmla="*/ 88 h 310"/>
                <a:gd name="T16" fmla="*/ 154 w 358"/>
                <a:gd name="T17" fmla="*/ 100 h 310"/>
                <a:gd name="T18" fmla="*/ 146 w 358"/>
                <a:gd name="T19" fmla="*/ 110 h 310"/>
                <a:gd name="T20" fmla="*/ 138 w 358"/>
                <a:gd name="T21" fmla="*/ 120 h 310"/>
                <a:gd name="T22" fmla="*/ 130 w 358"/>
                <a:gd name="T23" fmla="*/ 132 h 310"/>
                <a:gd name="T24" fmla="*/ 120 w 358"/>
                <a:gd name="T25" fmla="*/ 142 h 310"/>
                <a:gd name="T26" fmla="*/ 114 w 358"/>
                <a:gd name="T27" fmla="*/ 166 h 310"/>
                <a:gd name="T28" fmla="*/ 122 w 358"/>
                <a:gd name="T29" fmla="*/ 176 h 310"/>
                <a:gd name="T30" fmla="*/ 110 w 358"/>
                <a:gd name="T31" fmla="*/ 178 h 310"/>
                <a:gd name="T32" fmla="*/ 100 w 358"/>
                <a:gd name="T33" fmla="*/ 184 h 310"/>
                <a:gd name="T34" fmla="*/ 104 w 358"/>
                <a:gd name="T35" fmla="*/ 230 h 310"/>
                <a:gd name="T36" fmla="*/ 116 w 358"/>
                <a:gd name="T37" fmla="*/ 262 h 310"/>
                <a:gd name="T38" fmla="*/ 104 w 358"/>
                <a:gd name="T39" fmla="*/ 270 h 310"/>
                <a:gd name="T40" fmla="*/ 94 w 358"/>
                <a:gd name="T41" fmla="*/ 296 h 310"/>
                <a:gd name="T42" fmla="*/ 72 w 358"/>
                <a:gd name="T43" fmla="*/ 294 h 310"/>
                <a:gd name="T44" fmla="*/ 44 w 358"/>
                <a:gd name="T45" fmla="*/ 306 h 310"/>
                <a:gd name="T46" fmla="*/ 20 w 358"/>
                <a:gd name="T47" fmla="*/ 308 h 310"/>
                <a:gd name="T48" fmla="*/ 18 w 358"/>
                <a:gd name="T49" fmla="*/ 290 h 310"/>
                <a:gd name="T50" fmla="*/ 14 w 358"/>
                <a:gd name="T51" fmla="*/ 274 h 310"/>
                <a:gd name="T52" fmla="*/ 12 w 358"/>
                <a:gd name="T53" fmla="*/ 260 h 310"/>
                <a:gd name="T54" fmla="*/ 0 w 358"/>
                <a:gd name="T55" fmla="*/ 246 h 310"/>
                <a:gd name="T56" fmla="*/ 6 w 358"/>
                <a:gd name="T57" fmla="*/ 220 h 310"/>
                <a:gd name="T58" fmla="*/ 18 w 358"/>
                <a:gd name="T59" fmla="*/ 210 h 310"/>
                <a:gd name="T60" fmla="*/ 40 w 358"/>
                <a:gd name="T61" fmla="*/ 204 h 310"/>
                <a:gd name="T62" fmla="*/ 52 w 358"/>
                <a:gd name="T63" fmla="*/ 192 h 310"/>
                <a:gd name="T64" fmla="*/ 66 w 358"/>
                <a:gd name="T65" fmla="*/ 190 h 310"/>
                <a:gd name="T66" fmla="*/ 70 w 358"/>
                <a:gd name="T67" fmla="*/ 172 h 310"/>
                <a:gd name="T68" fmla="*/ 88 w 358"/>
                <a:gd name="T69" fmla="*/ 166 h 310"/>
                <a:gd name="T70" fmla="*/ 98 w 358"/>
                <a:gd name="T71" fmla="*/ 148 h 310"/>
                <a:gd name="T72" fmla="*/ 106 w 358"/>
                <a:gd name="T73" fmla="*/ 120 h 310"/>
                <a:gd name="T74" fmla="*/ 134 w 358"/>
                <a:gd name="T75" fmla="*/ 90 h 310"/>
                <a:gd name="T76" fmla="*/ 164 w 358"/>
                <a:gd name="T77" fmla="*/ 76 h 310"/>
                <a:gd name="T78" fmla="*/ 192 w 358"/>
                <a:gd name="T79" fmla="*/ 68 h 310"/>
                <a:gd name="T80" fmla="*/ 204 w 358"/>
                <a:gd name="T81" fmla="*/ 58 h 310"/>
                <a:gd name="T82" fmla="*/ 216 w 358"/>
                <a:gd name="T83" fmla="*/ 48 h 310"/>
                <a:gd name="T84" fmla="*/ 214 w 358"/>
                <a:gd name="T85" fmla="*/ 32 h 310"/>
                <a:gd name="T86" fmla="*/ 206 w 358"/>
                <a:gd name="T87" fmla="*/ 24 h 310"/>
                <a:gd name="T88" fmla="*/ 220 w 358"/>
                <a:gd name="T89" fmla="*/ 18 h 310"/>
                <a:gd name="T90" fmla="*/ 226 w 358"/>
                <a:gd name="T91" fmla="*/ 14 h 310"/>
                <a:gd name="T92" fmla="*/ 232 w 358"/>
                <a:gd name="T93" fmla="*/ 26 h 310"/>
                <a:gd name="T94" fmla="*/ 234 w 358"/>
                <a:gd name="T95" fmla="*/ 18 h 310"/>
                <a:gd name="T96" fmla="*/ 244 w 358"/>
                <a:gd name="T97" fmla="*/ 22 h 310"/>
                <a:gd name="T98" fmla="*/ 256 w 358"/>
                <a:gd name="T99" fmla="*/ 26 h 310"/>
                <a:gd name="T100" fmla="*/ 258 w 358"/>
                <a:gd name="T101" fmla="*/ 14 h 310"/>
                <a:gd name="T102" fmla="*/ 256 w 358"/>
                <a:gd name="T103" fmla="*/ 6 h 310"/>
                <a:gd name="T104" fmla="*/ 272 w 358"/>
                <a:gd name="T105" fmla="*/ 10 h 310"/>
                <a:gd name="T106" fmla="*/ 282 w 358"/>
                <a:gd name="T107" fmla="*/ 4 h 310"/>
                <a:gd name="T108" fmla="*/ 288 w 358"/>
                <a:gd name="T109" fmla="*/ 10 h 310"/>
                <a:gd name="T110" fmla="*/ 300 w 358"/>
                <a:gd name="T111" fmla="*/ 16 h 310"/>
                <a:gd name="T112" fmla="*/ 316 w 358"/>
                <a:gd name="T113" fmla="*/ 6 h 310"/>
                <a:gd name="T114" fmla="*/ 332 w 358"/>
                <a:gd name="T115" fmla="*/ 16 h 310"/>
                <a:gd name="T116" fmla="*/ 332 w 358"/>
                <a:gd name="T117" fmla="*/ 30 h 310"/>
                <a:gd name="T118" fmla="*/ 340 w 358"/>
                <a:gd name="T119" fmla="*/ 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8" h="310">
                  <a:moveTo>
                    <a:pt x="302" y="68"/>
                  </a:moveTo>
                  <a:lnTo>
                    <a:pt x="302" y="68"/>
                  </a:lnTo>
                  <a:lnTo>
                    <a:pt x="304" y="64"/>
                  </a:lnTo>
                  <a:lnTo>
                    <a:pt x="304" y="62"/>
                  </a:lnTo>
                  <a:lnTo>
                    <a:pt x="306" y="58"/>
                  </a:lnTo>
                  <a:lnTo>
                    <a:pt x="308" y="54"/>
                  </a:lnTo>
                  <a:lnTo>
                    <a:pt x="308" y="52"/>
                  </a:lnTo>
                  <a:lnTo>
                    <a:pt x="310" y="50"/>
                  </a:lnTo>
                  <a:lnTo>
                    <a:pt x="310" y="48"/>
                  </a:lnTo>
                  <a:lnTo>
                    <a:pt x="310" y="46"/>
                  </a:lnTo>
                  <a:lnTo>
                    <a:pt x="310" y="44"/>
                  </a:lnTo>
                  <a:lnTo>
                    <a:pt x="310" y="44"/>
                  </a:lnTo>
                  <a:lnTo>
                    <a:pt x="310" y="42"/>
                  </a:lnTo>
                  <a:lnTo>
                    <a:pt x="310" y="42"/>
                  </a:lnTo>
                  <a:lnTo>
                    <a:pt x="308" y="40"/>
                  </a:lnTo>
                  <a:lnTo>
                    <a:pt x="308" y="40"/>
                  </a:lnTo>
                  <a:lnTo>
                    <a:pt x="306" y="38"/>
                  </a:lnTo>
                  <a:lnTo>
                    <a:pt x="304" y="36"/>
                  </a:lnTo>
                  <a:lnTo>
                    <a:pt x="302" y="36"/>
                  </a:lnTo>
                  <a:lnTo>
                    <a:pt x="298" y="34"/>
                  </a:lnTo>
                  <a:lnTo>
                    <a:pt x="296" y="32"/>
                  </a:lnTo>
                  <a:lnTo>
                    <a:pt x="294" y="32"/>
                  </a:lnTo>
                  <a:lnTo>
                    <a:pt x="292" y="32"/>
                  </a:lnTo>
                  <a:lnTo>
                    <a:pt x="290" y="30"/>
                  </a:lnTo>
                  <a:lnTo>
                    <a:pt x="288" y="30"/>
                  </a:lnTo>
                  <a:lnTo>
                    <a:pt x="288" y="30"/>
                  </a:lnTo>
                  <a:lnTo>
                    <a:pt x="286" y="32"/>
                  </a:lnTo>
                  <a:lnTo>
                    <a:pt x="286" y="32"/>
                  </a:lnTo>
                  <a:lnTo>
                    <a:pt x="284" y="32"/>
                  </a:lnTo>
                  <a:lnTo>
                    <a:pt x="282" y="34"/>
                  </a:lnTo>
                  <a:lnTo>
                    <a:pt x="280" y="36"/>
                  </a:lnTo>
                  <a:lnTo>
                    <a:pt x="278" y="38"/>
                  </a:lnTo>
                  <a:lnTo>
                    <a:pt x="276" y="40"/>
                  </a:lnTo>
                  <a:lnTo>
                    <a:pt x="274" y="44"/>
                  </a:lnTo>
                  <a:lnTo>
                    <a:pt x="272" y="48"/>
                  </a:lnTo>
                  <a:lnTo>
                    <a:pt x="270" y="50"/>
                  </a:lnTo>
                  <a:lnTo>
                    <a:pt x="270" y="52"/>
                  </a:lnTo>
                  <a:lnTo>
                    <a:pt x="268" y="54"/>
                  </a:lnTo>
                  <a:lnTo>
                    <a:pt x="268" y="58"/>
                  </a:lnTo>
                  <a:lnTo>
                    <a:pt x="266" y="60"/>
                  </a:lnTo>
                  <a:lnTo>
                    <a:pt x="266" y="62"/>
                  </a:lnTo>
                  <a:lnTo>
                    <a:pt x="264" y="64"/>
                  </a:lnTo>
                  <a:lnTo>
                    <a:pt x="264" y="64"/>
                  </a:lnTo>
                  <a:lnTo>
                    <a:pt x="264" y="64"/>
                  </a:lnTo>
                  <a:lnTo>
                    <a:pt x="262" y="66"/>
                  </a:lnTo>
                  <a:lnTo>
                    <a:pt x="262" y="66"/>
                  </a:lnTo>
                  <a:lnTo>
                    <a:pt x="260" y="66"/>
                  </a:lnTo>
                  <a:lnTo>
                    <a:pt x="260" y="66"/>
                  </a:lnTo>
                  <a:lnTo>
                    <a:pt x="256" y="68"/>
                  </a:lnTo>
                  <a:lnTo>
                    <a:pt x="254" y="68"/>
                  </a:lnTo>
                  <a:lnTo>
                    <a:pt x="252" y="68"/>
                  </a:lnTo>
                  <a:lnTo>
                    <a:pt x="248" y="68"/>
                  </a:lnTo>
                  <a:lnTo>
                    <a:pt x="244" y="68"/>
                  </a:lnTo>
                  <a:lnTo>
                    <a:pt x="242" y="68"/>
                  </a:lnTo>
                  <a:lnTo>
                    <a:pt x="240" y="68"/>
                  </a:lnTo>
                  <a:lnTo>
                    <a:pt x="236" y="66"/>
                  </a:lnTo>
                  <a:lnTo>
                    <a:pt x="230" y="64"/>
                  </a:lnTo>
                  <a:lnTo>
                    <a:pt x="224" y="64"/>
                  </a:lnTo>
                  <a:lnTo>
                    <a:pt x="220" y="62"/>
                  </a:lnTo>
                  <a:lnTo>
                    <a:pt x="216" y="66"/>
                  </a:lnTo>
                  <a:lnTo>
                    <a:pt x="214" y="68"/>
                  </a:lnTo>
                  <a:lnTo>
                    <a:pt x="210" y="70"/>
                  </a:lnTo>
                  <a:lnTo>
                    <a:pt x="210" y="70"/>
                  </a:lnTo>
                  <a:lnTo>
                    <a:pt x="208" y="72"/>
                  </a:lnTo>
                  <a:lnTo>
                    <a:pt x="208" y="74"/>
                  </a:lnTo>
                  <a:lnTo>
                    <a:pt x="206" y="76"/>
                  </a:lnTo>
                  <a:lnTo>
                    <a:pt x="206" y="78"/>
                  </a:lnTo>
                  <a:lnTo>
                    <a:pt x="204" y="78"/>
                  </a:lnTo>
                  <a:lnTo>
                    <a:pt x="204" y="78"/>
                  </a:lnTo>
                  <a:lnTo>
                    <a:pt x="202" y="80"/>
                  </a:lnTo>
                  <a:lnTo>
                    <a:pt x="200" y="80"/>
                  </a:lnTo>
                  <a:lnTo>
                    <a:pt x="198" y="80"/>
                  </a:lnTo>
                  <a:lnTo>
                    <a:pt x="196" y="80"/>
                  </a:lnTo>
                  <a:lnTo>
                    <a:pt x="192" y="78"/>
                  </a:lnTo>
                  <a:lnTo>
                    <a:pt x="190" y="78"/>
                  </a:lnTo>
                  <a:lnTo>
                    <a:pt x="190" y="78"/>
                  </a:lnTo>
                  <a:lnTo>
                    <a:pt x="184" y="80"/>
                  </a:lnTo>
                  <a:lnTo>
                    <a:pt x="182" y="80"/>
                  </a:lnTo>
                  <a:lnTo>
                    <a:pt x="180" y="80"/>
                  </a:lnTo>
                  <a:lnTo>
                    <a:pt x="180" y="80"/>
                  </a:lnTo>
                  <a:lnTo>
                    <a:pt x="178" y="80"/>
                  </a:lnTo>
                  <a:lnTo>
                    <a:pt x="178" y="82"/>
                  </a:lnTo>
                  <a:lnTo>
                    <a:pt x="176" y="84"/>
                  </a:lnTo>
                  <a:lnTo>
                    <a:pt x="174" y="86"/>
                  </a:lnTo>
                  <a:lnTo>
                    <a:pt x="172" y="86"/>
                  </a:lnTo>
                  <a:lnTo>
                    <a:pt x="172" y="88"/>
                  </a:lnTo>
                  <a:lnTo>
                    <a:pt x="170" y="88"/>
                  </a:lnTo>
                  <a:lnTo>
                    <a:pt x="168" y="90"/>
                  </a:lnTo>
                  <a:lnTo>
                    <a:pt x="166" y="90"/>
                  </a:lnTo>
                  <a:lnTo>
                    <a:pt x="164" y="92"/>
                  </a:lnTo>
                  <a:lnTo>
                    <a:pt x="164" y="92"/>
                  </a:lnTo>
                  <a:lnTo>
                    <a:pt x="164" y="92"/>
                  </a:lnTo>
                  <a:lnTo>
                    <a:pt x="162" y="90"/>
                  </a:lnTo>
                  <a:lnTo>
                    <a:pt x="160" y="90"/>
                  </a:lnTo>
                  <a:lnTo>
                    <a:pt x="158" y="90"/>
                  </a:lnTo>
                  <a:lnTo>
                    <a:pt x="158" y="88"/>
                  </a:lnTo>
                  <a:lnTo>
                    <a:pt x="156" y="88"/>
                  </a:lnTo>
                  <a:lnTo>
                    <a:pt x="156" y="88"/>
                  </a:lnTo>
                  <a:lnTo>
                    <a:pt x="156" y="88"/>
                  </a:lnTo>
                  <a:lnTo>
                    <a:pt x="154" y="90"/>
                  </a:lnTo>
                  <a:lnTo>
                    <a:pt x="154" y="90"/>
                  </a:lnTo>
                  <a:lnTo>
                    <a:pt x="154" y="90"/>
                  </a:lnTo>
                  <a:lnTo>
                    <a:pt x="154" y="92"/>
                  </a:lnTo>
                  <a:lnTo>
                    <a:pt x="154" y="92"/>
                  </a:lnTo>
                  <a:lnTo>
                    <a:pt x="154" y="94"/>
                  </a:lnTo>
                  <a:lnTo>
                    <a:pt x="154" y="96"/>
                  </a:lnTo>
                  <a:lnTo>
                    <a:pt x="154" y="98"/>
                  </a:lnTo>
                  <a:lnTo>
                    <a:pt x="154" y="100"/>
                  </a:lnTo>
                  <a:lnTo>
                    <a:pt x="154" y="100"/>
                  </a:lnTo>
                  <a:lnTo>
                    <a:pt x="154" y="102"/>
                  </a:lnTo>
                  <a:lnTo>
                    <a:pt x="154" y="102"/>
                  </a:lnTo>
                  <a:lnTo>
                    <a:pt x="152" y="102"/>
                  </a:lnTo>
                  <a:lnTo>
                    <a:pt x="150" y="104"/>
                  </a:lnTo>
                  <a:lnTo>
                    <a:pt x="148" y="106"/>
                  </a:lnTo>
                  <a:lnTo>
                    <a:pt x="148" y="106"/>
                  </a:lnTo>
                  <a:lnTo>
                    <a:pt x="146" y="106"/>
                  </a:lnTo>
                  <a:lnTo>
                    <a:pt x="146" y="108"/>
                  </a:lnTo>
                  <a:lnTo>
                    <a:pt x="146" y="108"/>
                  </a:lnTo>
                  <a:lnTo>
                    <a:pt x="146" y="110"/>
                  </a:lnTo>
                  <a:lnTo>
                    <a:pt x="146" y="110"/>
                  </a:lnTo>
                  <a:lnTo>
                    <a:pt x="146" y="112"/>
                  </a:lnTo>
                  <a:lnTo>
                    <a:pt x="146" y="114"/>
                  </a:lnTo>
                  <a:lnTo>
                    <a:pt x="146" y="116"/>
                  </a:lnTo>
                  <a:lnTo>
                    <a:pt x="144" y="118"/>
                  </a:lnTo>
                  <a:lnTo>
                    <a:pt x="144" y="118"/>
                  </a:lnTo>
                  <a:lnTo>
                    <a:pt x="144" y="120"/>
                  </a:lnTo>
                  <a:lnTo>
                    <a:pt x="144" y="120"/>
                  </a:lnTo>
                  <a:lnTo>
                    <a:pt x="144" y="120"/>
                  </a:lnTo>
                  <a:lnTo>
                    <a:pt x="142" y="120"/>
                  </a:lnTo>
                  <a:lnTo>
                    <a:pt x="140" y="120"/>
                  </a:lnTo>
                  <a:lnTo>
                    <a:pt x="140" y="120"/>
                  </a:lnTo>
                  <a:lnTo>
                    <a:pt x="138" y="120"/>
                  </a:lnTo>
                  <a:lnTo>
                    <a:pt x="136" y="120"/>
                  </a:lnTo>
                  <a:lnTo>
                    <a:pt x="134" y="120"/>
                  </a:lnTo>
                  <a:lnTo>
                    <a:pt x="134" y="120"/>
                  </a:lnTo>
                  <a:lnTo>
                    <a:pt x="134" y="120"/>
                  </a:lnTo>
                  <a:lnTo>
                    <a:pt x="134" y="120"/>
                  </a:lnTo>
                  <a:lnTo>
                    <a:pt x="134" y="122"/>
                  </a:lnTo>
                  <a:lnTo>
                    <a:pt x="132" y="122"/>
                  </a:lnTo>
                  <a:lnTo>
                    <a:pt x="132" y="124"/>
                  </a:lnTo>
                  <a:lnTo>
                    <a:pt x="132" y="126"/>
                  </a:lnTo>
                  <a:lnTo>
                    <a:pt x="132" y="130"/>
                  </a:lnTo>
                  <a:lnTo>
                    <a:pt x="130" y="130"/>
                  </a:lnTo>
                  <a:lnTo>
                    <a:pt x="130" y="132"/>
                  </a:lnTo>
                  <a:lnTo>
                    <a:pt x="130" y="132"/>
                  </a:lnTo>
                  <a:lnTo>
                    <a:pt x="130" y="132"/>
                  </a:lnTo>
                  <a:lnTo>
                    <a:pt x="128" y="132"/>
                  </a:lnTo>
                  <a:lnTo>
                    <a:pt x="126" y="134"/>
                  </a:lnTo>
                  <a:lnTo>
                    <a:pt x="124" y="134"/>
                  </a:lnTo>
                  <a:lnTo>
                    <a:pt x="124" y="134"/>
                  </a:lnTo>
                  <a:lnTo>
                    <a:pt x="122" y="136"/>
                  </a:lnTo>
                  <a:lnTo>
                    <a:pt x="122" y="136"/>
                  </a:lnTo>
                  <a:lnTo>
                    <a:pt x="122" y="136"/>
                  </a:lnTo>
                  <a:lnTo>
                    <a:pt x="122" y="138"/>
                  </a:lnTo>
                  <a:lnTo>
                    <a:pt x="122" y="140"/>
                  </a:lnTo>
                  <a:lnTo>
                    <a:pt x="120" y="142"/>
                  </a:lnTo>
                  <a:lnTo>
                    <a:pt x="120" y="144"/>
                  </a:lnTo>
                  <a:lnTo>
                    <a:pt x="120" y="150"/>
                  </a:lnTo>
                  <a:lnTo>
                    <a:pt x="120" y="152"/>
                  </a:lnTo>
                  <a:lnTo>
                    <a:pt x="120" y="154"/>
                  </a:lnTo>
                  <a:lnTo>
                    <a:pt x="120" y="156"/>
                  </a:lnTo>
                  <a:lnTo>
                    <a:pt x="118" y="158"/>
                  </a:lnTo>
                  <a:lnTo>
                    <a:pt x="116" y="160"/>
                  </a:lnTo>
                  <a:lnTo>
                    <a:pt x="116" y="162"/>
                  </a:lnTo>
                  <a:lnTo>
                    <a:pt x="114" y="164"/>
                  </a:lnTo>
                  <a:lnTo>
                    <a:pt x="114" y="166"/>
                  </a:lnTo>
                  <a:lnTo>
                    <a:pt x="114" y="166"/>
                  </a:lnTo>
                  <a:lnTo>
                    <a:pt x="114" y="166"/>
                  </a:lnTo>
                  <a:lnTo>
                    <a:pt x="114" y="168"/>
                  </a:lnTo>
                  <a:lnTo>
                    <a:pt x="114" y="168"/>
                  </a:lnTo>
                  <a:lnTo>
                    <a:pt x="116" y="168"/>
                  </a:lnTo>
                  <a:lnTo>
                    <a:pt x="116" y="170"/>
                  </a:lnTo>
                  <a:lnTo>
                    <a:pt x="118" y="170"/>
                  </a:lnTo>
                  <a:lnTo>
                    <a:pt x="120" y="172"/>
                  </a:lnTo>
                  <a:lnTo>
                    <a:pt x="122" y="172"/>
                  </a:lnTo>
                  <a:lnTo>
                    <a:pt x="122" y="172"/>
                  </a:lnTo>
                  <a:lnTo>
                    <a:pt x="122" y="174"/>
                  </a:lnTo>
                  <a:lnTo>
                    <a:pt x="122" y="174"/>
                  </a:lnTo>
                  <a:lnTo>
                    <a:pt x="122" y="174"/>
                  </a:lnTo>
                  <a:lnTo>
                    <a:pt x="122" y="176"/>
                  </a:lnTo>
                  <a:lnTo>
                    <a:pt x="122" y="176"/>
                  </a:lnTo>
                  <a:lnTo>
                    <a:pt x="122" y="176"/>
                  </a:lnTo>
                  <a:lnTo>
                    <a:pt x="120" y="178"/>
                  </a:lnTo>
                  <a:lnTo>
                    <a:pt x="120" y="178"/>
                  </a:lnTo>
                  <a:lnTo>
                    <a:pt x="118" y="178"/>
                  </a:lnTo>
                  <a:lnTo>
                    <a:pt x="118" y="180"/>
                  </a:lnTo>
                  <a:lnTo>
                    <a:pt x="116" y="180"/>
                  </a:lnTo>
                  <a:lnTo>
                    <a:pt x="116" y="180"/>
                  </a:lnTo>
                  <a:lnTo>
                    <a:pt x="114" y="180"/>
                  </a:lnTo>
                  <a:lnTo>
                    <a:pt x="114" y="180"/>
                  </a:lnTo>
                  <a:lnTo>
                    <a:pt x="112" y="178"/>
                  </a:lnTo>
                  <a:lnTo>
                    <a:pt x="110" y="178"/>
                  </a:lnTo>
                  <a:lnTo>
                    <a:pt x="108" y="178"/>
                  </a:lnTo>
                  <a:lnTo>
                    <a:pt x="106" y="176"/>
                  </a:lnTo>
                  <a:lnTo>
                    <a:pt x="104" y="176"/>
                  </a:lnTo>
                  <a:lnTo>
                    <a:pt x="104" y="176"/>
                  </a:lnTo>
                  <a:lnTo>
                    <a:pt x="102" y="176"/>
                  </a:lnTo>
                  <a:lnTo>
                    <a:pt x="102" y="176"/>
                  </a:lnTo>
                  <a:lnTo>
                    <a:pt x="102" y="178"/>
                  </a:lnTo>
                  <a:lnTo>
                    <a:pt x="102" y="178"/>
                  </a:lnTo>
                  <a:lnTo>
                    <a:pt x="100" y="178"/>
                  </a:lnTo>
                  <a:lnTo>
                    <a:pt x="100" y="180"/>
                  </a:lnTo>
                  <a:lnTo>
                    <a:pt x="100" y="182"/>
                  </a:lnTo>
                  <a:lnTo>
                    <a:pt x="100" y="184"/>
                  </a:lnTo>
                  <a:lnTo>
                    <a:pt x="98" y="188"/>
                  </a:lnTo>
                  <a:lnTo>
                    <a:pt x="98" y="188"/>
                  </a:lnTo>
                  <a:lnTo>
                    <a:pt x="98" y="190"/>
                  </a:lnTo>
                  <a:lnTo>
                    <a:pt x="98" y="194"/>
                  </a:lnTo>
                  <a:lnTo>
                    <a:pt x="100" y="196"/>
                  </a:lnTo>
                  <a:lnTo>
                    <a:pt x="100" y="200"/>
                  </a:lnTo>
                  <a:lnTo>
                    <a:pt x="102" y="208"/>
                  </a:lnTo>
                  <a:lnTo>
                    <a:pt x="102" y="214"/>
                  </a:lnTo>
                  <a:lnTo>
                    <a:pt x="104" y="222"/>
                  </a:lnTo>
                  <a:lnTo>
                    <a:pt x="104" y="226"/>
                  </a:lnTo>
                  <a:lnTo>
                    <a:pt x="104" y="228"/>
                  </a:lnTo>
                  <a:lnTo>
                    <a:pt x="104" y="230"/>
                  </a:lnTo>
                  <a:lnTo>
                    <a:pt x="106" y="232"/>
                  </a:lnTo>
                  <a:lnTo>
                    <a:pt x="106" y="234"/>
                  </a:lnTo>
                  <a:lnTo>
                    <a:pt x="108" y="238"/>
                  </a:lnTo>
                  <a:lnTo>
                    <a:pt x="110" y="242"/>
                  </a:lnTo>
                  <a:lnTo>
                    <a:pt x="112" y="244"/>
                  </a:lnTo>
                  <a:lnTo>
                    <a:pt x="112" y="246"/>
                  </a:lnTo>
                  <a:lnTo>
                    <a:pt x="114" y="250"/>
                  </a:lnTo>
                  <a:lnTo>
                    <a:pt x="114" y="252"/>
                  </a:lnTo>
                  <a:lnTo>
                    <a:pt x="116" y="256"/>
                  </a:lnTo>
                  <a:lnTo>
                    <a:pt x="116" y="258"/>
                  </a:lnTo>
                  <a:lnTo>
                    <a:pt x="116" y="260"/>
                  </a:lnTo>
                  <a:lnTo>
                    <a:pt x="116" y="262"/>
                  </a:lnTo>
                  <a:lnTo>
                    <a:pt x="116" y="262"/>
                  </a:lnTo>
                  <a:lnTo>
                    <a:pt x="116" y="262"/>
                  </a:lnTo>
                  <a:lnTo>
                    <a:pt x="116" y="264"/>
                  </a:lnTo>
                  <a:lnTo>
                    <a:pt x="116" y="264"/>
                  </a:lnTo>
                  <a:lnTo>
                    <a:pt x="116" y="266"/>
                  </a:lnTo>
                  <a:lnTo>
                    <a:pt x="114" y="266"/>
                  </a:lnTo>
                  <a:lnTo>
                    <a:pt x="114" y="266"/>
                  </a:lnTo>
                  <a:lnTo>
                    <a:pt x="112" y="268"/>
                  </a:lnTo>
                  <a:lnTo>
                    <a:pt x="110" y="268"/>
                  </a:lnTo>
                  <a:lnTo>
                    <a:pt x="108" y="268"/>
                  </a:lnTo>
                  <a:lnTo>
                    <a:pt x="106" y="270"/>
                  </a:lnTo>
                  <a:lnTo>
                    <a:pt x="104" y="270"/>
                  </a:lnTo>
                  <a:lnTo>
                    <a:pt x="102" y="270"/>
                  </a:lnTo>
                  <a:lnTo>
                    <a:pt x="102" y="272"/>
                  </a:lnTo>
                  <a:lnTo>
                    <a:pt x="102" y="272"/>
                  </a:lnTo>
                  <a:lnTo>
                    <a:pt x="102" y="274"/>
                  </a:lnTo>
                  <a:lnTo>
                    <a:pt x="100" y="276"/>
                  </a:lnTo>
                  <a:lnTo>
                    <a:pt x="100" y="278"/>
                  </a:lnTo>
                  <a:lnTo>
                    <a:pt x="100" y="280"/>
                  </a:lnTo>
                  <a:lnTo>
                    <a:pt x="98" y="284"/>
                  </a:lnTo>
                  <a:lnTo>
                    <a:pt x="98" y="288"/>
                  </a:lnTo>
                  <a:lnTo>
                    <a:pt x="98" y="290"/>
                  </a:lnTo>
                  <a:lnTo>
                    <a:pt x="96" y="292"/>
                  </a:lnTo>
                  <a:lnTo>
                    <a:pt x="94" y="296"/>
                  </a:lnTo>
                  <a:lnTo>
                    <a:pt x="92" y="300"/>
                  </a:lnTo>
                  <a:lnTo>
                    <a:pt x="92" y="298"/>
                  </a:lnTo>
                  <a:lnTo>
                    <a:pt x="88" y="296"/>
                  </a:lnTo>
                  <a:lnTo>
                    <a:pt x="86" y="296"/>
                  </a:lnTo>
                  <a:lnTo>
                    <a:pt x="86" y="294"/>
                  </a:lnTo>
                  <a:lnTo>
                    <a:pt x="84" y="294"/>
                  </a:lnTo>
                  <a:lnTo>
                    <a:pt x="82" y="292"/>
                  </a:lnTo>
                  <a:lnTo>
                    <a:pt x="82" y="292"/>
                  </a:lnTo>
                  <a:lnTo>
                    <a:pt x="80" y="292"/>
                  </a:lnTo>
                  <a:lnTo>
                    <a:pt x="78" y="292"/>
                  </a:lnTo>
                  <a:lnTo>
                    <a:pt x="74" y="294"/>
                  </a:lnTo>
                  <a:lnTo>
                    <a:pt x="72" y="294"/>
                  </a:lnTo>
                  <a:lnTo>
                    <a:pt x="68" y="294"/>
                  </a:lnTo>
                  <a:lnTo>
                    <a:pt x="66" y="296"/>
                  </a:lnTo>
                  <a:lnTo>
                    <a:pt x="64" y="296"/>
                  </a:lnTo>
                  <a:lnTo>
                    <a:pt x="60" y="296"/>
                  </a:lnTo>
                  <a:lnTo>
                    <a:pt x="60" y="298"/>
                  </a:lnTo>
                  <a:lnTo>
                    <a:pt x="58" y="298"/>
                  </a:lnTo>
                  <a:lnTo>
                    <a:pt x="56" y="300"/>
                  </a:lnTo>
                  <a:lnTo>
                    <a:pt x="52" y="302"/>
                  </a:lnTo>
                  <a:lnTo>
                    <a:pt x="50" y="304"/>
                  </a:lnTo>
                  <a:lnTo>
                    <a:pt x="50" y="304"/>
                  </a:lnTo>
                  <a:lnTo>
                    <a:pt x="46" y="306"/>
                  </a:lnTo>
                  <a:lnTo>
                    <a:pt x="44" y="306"/>
                  </a:lnTo>
                  <a:lnTo>
                    <a:pt x="40" y="308"/>
                  </a:lnTo>
                  <a:lnTo>
                    <a:pt x="38" y="308"/>
                  </a:lnTo>
                  <a:lnTo>
                    <a:pt x="34" y="308"/>
                  </a:lnTo>
                  <a:lnTo>
                    <a:pt x="32" y="310"/>
                  </a:lnTo>
                  <a:lnTo>
                    <a:pt x="30" y="310"/>
                  </a:lnTo>
                  <a:lnTo>
                    <a:pt x="26" y="310"/>
                  </a:lnTo>
                  <a:lnTo>
                    <a:pt x="24" y="310"/>
                  </a:lnTo>
                  <a:lnTo>
                    <a:pt x="24" y="310"/>
                  </a:lnTo>
                  <a:lnTo>
                    <a:pt x="22" y="310"/>
                  </a:lnTo>
                  <a:lnTo>
                    <a:pt x="22" y="310"/>
                  </a:lnTo>
                  <a:lnTo>
                    <a:pt x="20" y="310"/>
                  </a:lnTo>
                  <a:lnTo>
                    <a:pt x="20" y="308"/>
                  </a:lnTo>
                  <a:lnTo>
                    <a:pt x="20" y="308"/>
                  </a:lnTo>
                  <a:lnTo>
                    <a:pt x="20" y="306"/>
                  </a:lnTo>
                  <a:lnTo>
                    <a:pt x="20" y="306"/>
                  </a:lnTo>
                  <a:lnTo>
                    <a:pt x="20" y="304"/>
                  </a:lnTo>
                  <a:lnTo>
                    <a:pt x="20" y="300"/>
                  </a:lnTo>
                  <a:lnTo>
                    <a:pt x="20" y="298"/>
                  </a:lnTo>
                  <a:lnTo>
                    <a:pt x="20" y="296"/>
                  </a:lnTo>
                  <a:lnTo>
                    <a:pt x="20" y="294"/>
                  </a:lnTo>
                  <a:lnTo>
                    <a:pt x="20" y="294"/>
                  </a:lnTo>
                  <a:lnTo>
                    <a:pt x="20" y="292"/>
                  </a:lnTo>
                  <a:lnTo>
                    <a:pt x="20" y="292"/>
                  </a:lnTo>
                  <a:lnTo>
                    <a:pt x="18" y="290"/>
                  </a:lnTo>
                  <a:lnTo>
                    <a:pt x="18" y="290"/>
                  </a:lnTo>
                  <a:lnTo>
                    <a:pt x="16" y="290"/>
                  </a:lnTo>
                  <a:lnTo>
                    <a:pt x="14" y="288"/>
                  </a:lnTo>
                  <a:lnTo>
                    <a:pt x="14" y="288"/>
                  </a:lnTo>
                  <a:lnTo>
                    <a:pt x="12" y="288"/>
                  </a:lnTo>
                  <a:lnTo>
                    <a:pt x="12" y="286"/>
                  </a:lnTo>
                  <a:lnTo>
                    <a:pt x="12" y="286"/>
                  </a:lnTo>
                  <a:lnTo>
                    <a:pt x="12" y="284"/>
                  </a:lnTo>
                  <a:lnTo>
                    <a:pt x="12" y="282"/>
                  </a:lnTo>
                  <a:lnTo>
                    <a:pt x="12" y="280"/>
                  </a:lnTo>
                  <a:lnTo>
                    <a:pt x="12" y="276"/>
                  </a:lnTo>
                  <a:lnTo>
                    <a:pt x="14" y="274"/>
                  </a:lnTo>
                  <a:lnTo>
                    <a:pt x="16" y="270"/>
                  </a:lnTo>
                  <a:lnTo>
                    <a:pt x="16" y="268"/>
                  </a:lnTo>
                  <a:lnTo>
                    <a:pt x="16" y="266"/>
                  </a:lnTo>
                  <a:lnTo>
                    <a:pt x="16" y="264"/>
                  </a:lnTo>
                  <a:lnTo>
                    <a:pt x="16" y="262"/>
                  </a:lnTo>
                  <a:lnTo>
                    <a:pt x="16" y="262"/>
                  </a:lnTo>
                  <a:lnTo>
                    <a:pt x="16" y="260"/>
                  </a:lnTo>
                  <a:lnTo>
                    <a:pt x="16" y="260"/>
                  </a:lnTo>
                  <a:lnTo>
                    <a:pt x="16" y="260"/>
                  </a:lnTo>
                  <a:lnTo>
                    <a:pt x="14" y="260"/>
                  </a:lnTo>
                  <a:lnTo>
                    <a:pt x="14" y="260"/>
                  </a:lnTo>
                  <a:lnTo>
                    <a:pt x="12" y="260"/>
                  </a:lnTo>
                  <a:lnTo>
                    <a:pt x="10" y="260"/>
                  </a:lnTo>
                  <a:lnTo>
                    <a:pt x="8" y="260"/>
                  </a:lnTo>
                  <a:lnTo>
                    <a:pt x="8" y="260"/>
                  </a:lnTo>
                  <a:lnTo>
                    <a:pt x="6" y="260"/>
                  </a:lnTo>
                  <a:lnTo>
                    <a:pt x="6" y="260"/>
                  </a:lnTo>
                  <a:lnTo>
                    <a:pt x="6" y="258"/>
                  </a:lnTo>
                  <a:lnTo>
                    <a:pt x="4" y="258"/>
                  </a:lnTo>
                  <a:lnTo>
                    <a:pt x="4" y="256"/>
                  </a:lnTo>
                  <a:lnTo>
                    <a:pt x="2" y="254"/>
                  </a:lnTo>
                  <a:lnTo>
                    <a:pt x="2" y="252"/>
                  </a:lnTo>
                  <a:lnTo>
                    <a:pt x="2" y="248"/>
                  </a:lnTo>
                  <a:lnTo>
                    <a:pt x="0" y="246"/>
                  </a:lnTo>
                  <a:lnTo>
                    <a:pt x="0" y="244"/>
                  </a:lnTo>
                  <a:lnTo>
                    <a:pt x="0" y="240"/>
                  </a:lnTo>
                  <a:lnTo>
                    <a:pt x="0" y="238"/>
                  </a:lnTo>
                  <a:lnTo>
                    <a:pt x="0" y="234"/>
                  </a:lnTo>
                  <a:lnTo>
                    <a:pt x="0" y="232"/>
                  </a:lnTo>
                  <a:lnTo>
                    <a:pt x="2" y="230"/>
                  </a:lnTo>
                  <a:lnTo>
                    <a:pt x="2" y="226"/>
                  </a:lnTo>
                  <a:lnTo>
                    <a:pt x="2" y="224"/>
                  </a:lnTo>
                  <a:lnTo>
                    <a:pt x="4" y="222"/>
                  </a:lnTo>
                  <a:lnTo>
                    <a:pt x="4" y="222"/>
                  </a:lnTo>
                  <a:lnTo>
                    <a:pt x="4" y="220"/>
                  </a:lnTo>
                  <a:lnTo>
                    <a:pt x="6" y="220"/>
                  </a:lnTo>
                  <a:lnTo>
                    <a:pt x="6" y="220"/>
                  </a:lnTo>
                  <a:lnTo>
                    <a:pt x="8" y="220"/>
                  </a:lnTo>
                  <a:lnTo>
                    <a:pt x="10" y="218"/>
                  </a:lnTo>
                  <a:lnTo>
                    <a:pt x="12" y="218"/>
                  </a:lnTo>
                  <a:lnTo>
                    <a:pt x="14" y="218"/>
                  </a:lnTo>
                  <a:lnTo>
                    <a:pt x="14" y="218"/>
                  </a:lnTo>
                  <a:lnTo>
                    <a:pt x="16" y="218"/>
                  </a:lnTo>
                  <a:lnTo>
                    <a:pt x="16" y="218"/>
                  </a:lnTo>
                  <a:lnTo>
                    <a:pt x="16" y="216"/>
                  </a:lnTo>
                  <a:lnTo>
                    <a:pt x="16" y="216"/>
                  </a:lnTo>
                  <a:lnTo>
                    <a:pt x="16" y="212"/>
                  </a:lnTo>
                  <a:lnTo>
                    <a:pt x="18" y="210"/>
                  </a:lnTo>
                  <a:lnTo>
                    <a:pt x="18" y="210"/>
                  </a:lnTo>
                  <a:lnTo>
                    <a:pt x="18" y="208"/>
                  </a:lnTo>
                  <a:lnTo>
                    <a:pt x="20" y="208"/>
                  </a:lnTo>
                  <a:lnTo>
                    <a:pt x="20" y="206"/>
                  </a:lnTo>
                  <a:lnTo>
                    <a:pt x="22" y="206"/>
                  </a:lnTo>
                  <a:lnTo>
                    <a:pt x="24" y="206"/>
                  </a:lnTo>
                  <a:lnTo>
                    <a:pt x="28" y="204"/>
                  </a:lnTo>
                  <a:lnTo>
                    <a:pt x="32" y="204"/>
                  </a:lnTo>
                  <a:lnTo>
                    <a:pt x="34" y="204"/>
                  </a:lnTo>
                  <a:lnTo>
                    <a:pt x="34" y="204"/>
                  </a:lnTo>
                  <a:lnTo>
                    <a:pt x="38" y="204"/>
                  </a:lnTo>
                  <a:lnTo>
                    <a:pt x="40" y="204"/>
                  </a:lnTo>
                  <a:lnTo>
                    <a:pt x="42" y="202"/>
                  </a:lnTo>
                  <a:lnTo>
                    <a:pt x="44" y="202"/>
                  </a:lnTo>
                  <a:lnTo>
                    <a:pt x="44" y="202"/>
                  </a:lnTo>
                  <a:lnTo>
                    <a:pt x="46" y="202"/>
                  </a:lnTo>
                  <a:lnTo>
                    <a:pt x="46" y="200"/>
                  </a:lnTo>
                  <a:lnTo>
                    <a:pt x="48" y="198"/>
                  </a:lnTo>
                  <a:lnTo>
                    <a:pt x="48" y="196"/>
                  </a:lnTo>
                  <a:lnTo>
                    <a:pt x="50" y="196"/>
                  </a:lnTo>
                  <a:lnTo>
                    <a:pt x="50" y="194"/>
                  </a:lnTo>
                  <a:lnTo>
                    <a:pt x="50" y="194"/>
                  </a:lnTo>
                  <a:lnTo>
                    <a:pt x="52" y="194"/>
                  </a:lnTo>
                  <a:lnTo>
                    <a:pt x="52" y="192"/>
                  </a:lnTo>
                  <a:lnTo>
                    <a:pt x="54" y="192"/>
                  </a:lnTo>
                  <a:lnTo>
                    <a:pt x="56" y="192"/>
                  </a:lnTo>
                  <a:lnTo>
                    <a:pt x="58" y="194"/>
                  </a:lnTo>
                  <a:lnTo>
                    <a:pt x="60" y="194"/>
                  </a:lnTo>
                  <a:lnTo>
                    <a:pt x="62" y="194"/>
                  </a:lnTo>
                  <a:lnTo>
                    <a:pt x="64" y="194"/>
                  </a:lnTo>
                  <a:lnTo>
                    <a:pt x="64" y="192"/>
                  </a:lnTo>
                  <a:lnTo>
                    <a:pt x="66" y="192"/>
                  </a:lnTo>
                  <a:lnTo>
                    <a:pt x="66" y="192"/>
                  </a:lnTo>
                  <a:lnTo>
                    <a:pt x="66" y="192"/>
                  </a:lnTo>
                  <a:lnTo>
                    <a:pt x="66" y="190"/>
                  </a:lnTo>
                  <a:lnTo>
                    <a:pt x="66" y="190"/>
                  </a:lnTo>
                  <a:lnTo>
                    <a:pt x="66" y="188"/>
                  </a:lnTo>
                  <a:lnTo>
                    <a:pt x="66" y="186"/>
                  </a:lnTo>
                  <a:lnTo>
                    <a:pt x="66" y="184"/>
                  </a:lnTo>
                  <a:lnTo>
                    <a:pt x="66" y="180"/>
                  </a:lnTo>
                  <a:lnTo>
                    <a:pt x="66" y="178"/>
                  </a:lnTo>
                  <a:lnTo>
                    <a:pt x="66" y="176"/>
                  </a:lnTo>
                  <a:lnTo>
                    <a:pt x="66" y="176"/>
                  </a:lnTo>
                  <a:lnTo>
                    <a:pt x="66" y="176"/>
                  </a:lnTo>
                  <a:lnTo>
                    <a:pt x="68" y="174"/>
                  </a:lnTo>
                  <a:lnTo>
                    <a:pt x="68" y="174"/>
                  </a:lnTo>
                  <a:lnTo>
                    <a:pt x="68" y="174"/>
                  </a:lnTo>
                  <a:lnTo>
                    <a:pt x="70" y="172"/>
                  </a:lnTo>
                  <a:lnTo>
                    <a:pt x="72" y="172"/>
                  </a:lnTo>
                  <a:lnTo>
                    <a:pt x="74" y="172"/>
                  </a:lnTo>
                  <a:lnTo>
                    <a:pt x="78" y="172"/>
                  </a:lnTo>
                  <a:lnTo>
                    <a:pt x="80" y="170"/>
                  </a:lnTo>
                  <a:lnTo>
                    <a:pt x="84" y="170"/>
                  </a:lnTo>
                  <a:lnTo>
                    <a:pt x="84" y="170"/>
                  </a:lnTo>
                  <a:lnTo>
                    <a:pt x="86" y="170"/>
                  </a:lnTo>
                  <a:lnTo>
                    <a:pt x="86" y="168"/>
                  </a:lnTo>
                  <a:lnTo>
                    <a:pt x="88" y="168"/>
                  </a:lnTo>
                  <a:lnTo>
                    <a:pt x="88" y="168"/>
                  </a:lnTo>
                  <a:lnTo>
                    <a:pt x="88" y="166"/>
                  </a:lnTo>
                  <a:lnTo>
                    <a:pt x="88" y="166"/>
                  </a:lnTo>
                  <a:lnTo>
                    <a:pt x="88" y="164"/>
                  </a:lnTo>
                  <a:lnTo>
                    <a:pt x="88" y="162"/>
                  </a:lnTo>
                  <a:lnTo>
                    <a:pt x="88" y="160"/>
                  </a:lnTo>
                  <a:lnTo>
                    <a:pt x="88" y="158"/>
                  </a:lnTo>
                  <a:lnTo>
                    <a:pt x="90" y="156"/>
                  </a:lnTo>
                  <a:lnTo>
                    <a:pt x="90" y="154"/>
                  </a:lnTo>
                  <a:lnTo>
                    <a:pt x="90" y="154"/>
                  </a:lnTo>
                  <a:lnTo>
                    <a:pt x="90" y="154"/>
                  </a:lnTo>
                  <a:lnTo>
                    <a:pt x="92" y="152"/>
                  </a:lnTo>
                  <a:lnTo>
                    <a:pt x="94" y="152"/>
                  </a:lnTo>
                  <a:lnTo>
                    <a:pt x="94" y="150"/>
                  </a:lnTo>
                  <a:lnTo>
                    <a:pt x="98" y="148"/>
                  </a:lnTo>
                  <a:lnTo>
                    <a:pt x="100" y="148"/>
                  </a:lnTo>
                  <a:lnTo>
                    <a:pt x="100" y="146"/>
                  </a:lnTo>
                  <a:lnTo>
                    <a:pt x="100" y="146"/>
                  </a:lnTo>
                  <a:lnTo>
                    <a:pt x="102" y="144"/>
                  </a:lnTo>
                  <a:lnTo>
                    <a:pt x="102" y="142"/>
                  </a:lnTo>
                  <a:lnTo>
                    <a:pt x="102" y="140"/>
                  </a:lnTo>
                  <a:lnTo>
                    <a:pt x="102" y="136"/>
                  </a:lnTo>
                  <a:lnTo>
                    <a:pt x="104" y="132"/>
                  </a:lnTo>
                  <a:lnTo>
                    <a:pt x="104" y="130"/>
                  </a:lnTo>
                  <a:lnTo>
                    <a:pt x="106" y="126"/>
                  </a:lnTo>
                  <a:lnTo>
                    <a:pt x="106" y="122"/>
                  </a:lnTo>
                  <a:lnTo>
                    <a:pt x="106" y="120"/>
                  </a:lnTo>
                  <a:lnTo>
                    <a:pt x="108" y="120"/>
                  </a:lnTo>
                  <a:lnTo>
                    <a:pt x="108" y="118"/>
                  </a:lnTo>
                  <a:lnTo>
                    <a:pt x="110" y="116"/>
                  </a:lnTo>
                  <a:lnTo>
                    <a:pt x="112" y="114"/>
                  </a:lnTo>
                  <a:lnTo>
                    <a:pt x="114" y="112"/>
                  </a:lnTo>
                  <a:lnTo>
                    <a:pt x="120" y="108"/>
                  </a:lnTo>
                  <a:lnTo>
                    <a:pt x="120" y="106"/>
                  </a:lnTo>
                  <a:lnTo>
                    <a:pt x="122" y="104"/>
                  </a:lnTo>
                  <a:lnTo>
                    <a:pt x="126" y="100"/>
                  </a:lnTo>
                  <a:lnTo>
                    <a:pt x="128" y="96"/>
                  </a:lnTo>
                  <a:lnTo>
                    <a:pt x="132" y="92"/>
                  </a:lnTo>
                  <a:lnTo>
                    <a:pt x="134" y="90"/>
                  </a:lnTo>
                  <a:lnTo>
                    <a:pt x="136" y="88"/>
                  </a:lnTo>
                  <a:lnTo>
                    <a:pt x="138" y="86"/>
                  </a:lnTo>
                  <a:lnTo>
                    <a:pt x="142" y="84"/>
                  </a:lnTo>
                  <a:lnTo>
                    <a:pt x="144" y="82"/>
                  </a:lnTo>
                  <a:lnTo>
                    <a:pt x="146" y="80"/>
                  </a:lnTo>
                  <a:lnTo>
                    <a:pt x="148" y="80"/>
                  </a:lnTo>
                  <a:lnTo>
                    <a:pt x="150" y="78"/>
                  </a:lnTo>
                  <a:lnTo>
                    <a:pt x="152" y="78"/>
                  </a:lnTo>
                  <a:lnTo>
                    <a:pt x="154" y="78"/>
                  </a:lnTo>
                  <a:lnTo>
                    <a:pt x="156" y="78"/>
                  </a:lnTo>
                  <a:lnTo>
                    <a:pt x="158" y="78"/>
                  </a:lnTo>
                  <a:lnTo>
                    <a:pt x="164" y="76"/>
                  </a:lnTo>
                  <a:lnTo>
                    <a:pt x="168" y="76"/>
                  </a:lnTo>
                  <a:lnTo>
                    <a:pt x="170" y="76"/>
                  </a:lnTo>
                  <a:lnTo>
                    <a:pt x="170" y="76"/>
                  </a:lnTo>
                  <a:lnTo>
                    <a:pt x="172" y="74"/>
                  </a:lnTo>
                  <a:lnTo>
                    <a:pt x="174" y="74"/>
                  </a:lnTo>
                  <a:lnTo>
                    <a:pt x="178" y="72"/>
                  </a:lnTo>
                  <a:lnTo>
                    <a:pt x="180" y="70"/>
                  </a:lnTo>
                  <a:lnTo>
                    <a:pt x="180" y="70"/>
                  </a:lnTo>
                  <a:lnTo>
                    <a:pt x="182" y="70"/>
                  </a:lnTo>
                  <a:lnTo>
                    <a:pt x="182" y="70"/>
                  </a:lnTo>
                  <a:lnTo>
                    <a:pt x="186" y="70"/>
                  </a:lnTo>
                  <a:lnTo>
                    <a:pt x="192" y="68"/>
                  </a:lnTo>
                  <a:lnTo>
                    <a:pt x="194" y="68"/>
                  </a:lnTo>
                  <a:lnTo>
                    <a:pt x="198" y="68"/>
                  </a:lnTo>
                  <a:lnTo>
                    <a:pt x="198" y="68"/>
                  </a:lnTo>
                  <a:lnTo>
                    <a:pt x="200" y="68"/>
                  </a:lnTo>
                  <a:lnTo>
                    <a:pt x="202" y="66"/>
                  </a:lnTo>
                  <a:lnTo>
                    <a:pt x="202" y="66"/>
                  </a:lnTo>
                  <a:lnTo>
                    <a:pt x="202" y="66"/>
                  </a:lnTo>
                  <a:lnTo>
                    <a:pt x="202" y="64"/>
                  </a:lnTo>
                  <a:lnTo>
                    <a:pt x="204" y="64"/>
                  </a:lnTo>
                  <a:lnTo>
                    <a:pt x="204" y="62"/>
                  </a:lnTo>
                  <a:lnTo>
                    <a:pt x="204" y="60"/>
                  </a:lnTo>
                  <a:lnTo>
                    <a:pt x="204" y="58"/>
                  </a:lnTo>
                  <a:lnTo>
                    <a:pt x="204" y="56"/>
                  </a:lnTo>
                  <a:lnTo>
                    <a:pt x="206" y="54"/>
                  </a:lnTo>
                  <a:lnTo>
                    <a:pt x="206" y="54"/>
                  </a:lnTo>
                  <a:lnTo>
                    <a:pt x="206" y="54"/>
                  </a:lnTo>
                  <a:lnTo>
                    <a:pt x="206" y="54"/>
                  </a:lnTo>
                  <a:lnTo>
                    <a:pt x="206" y="52"/>
                  </a:lnTo>
                  <a:lnTo>
                    <a:pt x="208" y="52"/>
                  </a:lnTo>
                  <a:lnTo>
                    <a:pt x="210" y="52"/>
                  </a:lnTo>
                  <a:lnTo>
                    <a:pt x="212" y="50"/>
                  </a:lnTo>
                  <a:lnTo>
                    <a:pt x="214" y="50"/>
                  </a:lnTo>
                  <a:lnTo>
                    <a:pt x="216" y="50"/>
                  </a:lnTo>
                  <a:lnTo>
                    <a:pt x="216" y="48"/>
                  </a:lnTo>
                  <a:lnTo>
                    <a:pt x="218" y="48"/>
                  </a:lnTo>
                  <a:lnTo>
                    <a:pt x="218" y="48"/>
                  </a:lnTo>
                  <a:lnTo>
                    <a:pt x="218" y="48"/>
                  </a:lnTo>
                  <a:lnTo>
                    <a:pt x="218" y="46"/>
                  </a:lnTo>
                  <a:lnTo>
                    <a:pt x="218" y="46"/>
                  </a:lnTo>
                  <a:lnTo>
                    <a:pt x="218" y="44"/>
                  </a:lnTo>
                  <a:lnTo>
                    <a:pt x="218" y="42"/>
                  </a:lnTo>
                  <a:lnTo>
                    <a:pt x="218" y="40"/>
                  </a:lnTo>
                  <a:lnTo>
                    <a:pt x="218" y="38"/>
                  </a:lnTo>
                  <a:lnTo>
                    <a:pt x="216" y="36"/>
                  </a:lnTo>
                  <a:lnTo>
                    <a:pt x="216" y="34"/>
                  </a:lnTo>
                  <a:lnTo>
                    <a:pt x="214" y="32"/>
                  </a:lnTo>
                  <a:lnTo>
                    <a:pt x="214" y="32"/>
                  </a:lnTo>
                  <a:lnTo>
                    <a:pt x="214" y="32"/>
                  </a:lnTo>
                  <a:lnTo>
                    <a:pt x="212" y="30"/>
                  </a:lnTo>
                  <a:lnTo>
                    <a:pt x="208" y="28"/>
                  </a:lnTo>
                  <a:lnTo>
                    <a:pt x="208" y="28"/>
                  </a:lnTo>
                  <a:lnTo>
                    <a:pt x="206" y="26"/>
                  </a:lnTo>
                  <a:lnTo>
                    <a:pt x="206" y="26"/>
                  </a:lnTo>
                  <a:lnTo>
                    <a:pt x="204" y="26"/>
                  </a:lnTo>
                  <a:lnTo>
                    <a:pt x="204" y="26"/>
                  </a:lnTo>
                  <a:lnTo>
                    <a:pt x="204" y="24"/>
                  </a:lnTo>
                  <a:lnTo>
                    <a:pt x="204" y="24"/>
                  </a:lnTo>
                  <a:lnTo>
                    <a:pt x="206" y="24"/>
                  </a:lnTo>
                  <a:lnTo>
                    <a:pt x="206" y="22"/>
                  </a:lnTo>
                  <a:lnTo>
                    <a:pt x="206" y="22"/>
                  </a:lnTo>
                  <a:lnTo>
                    <a:pt x="208" y="22"/>
                  </a:lnTo>
                  <a:lnTo>
                    <a:pt x="212" y="22"/>
                  </a:lnTo>
                  <a:lnTo>
                    <a:pt x="214" y="22"/>
                  </a:lnTo>
                  <a:lnTo>
                    <a:pt x="216" y="20"/>
                  </a:lnTo>
                  <a:lnTo>
                    <a:pt x="218" y="20"/>
                  </a:lnTo>
                  <a:lnTo>
                    <a:pt x="220" y="20"/>
                  </a:lnTo>
                  <a:lnTo>
                    <a:pt x="220" y="20"/>
                  </a:lnTo>
                  <a:lnTo>
                    <a:pt x="220" y="20"/>
                  </a:lnTo>
                  <a:lnTo>
                    <a:pt x="220" y="18"/>
                  </a:lnTo>
                  <a:lnTo>
                    <a:pt x="220" y="18"/>
                  </a:lnTo>
                  <a:lnTo>
                    <a:pt x="222" y="14"/>
                  </a:lnTo>
                  <a:lnTo>
                    <a:pt x="222" y="12"/>
                  </a:lnTo>
                  <a:lnTo>
                    <a:pt x="222" y="10"/>
                  </a:lnTo>
                  <a:lnTo>
                    <a:pt x="224" y="10"/>
                  </a:lnTo>
                  <a:lnTo>
                    <a:pt x="224" y="10"/>
                  </a:lnTo>
                  <a:lnTo>
                    <a:pt x="224" y="10"/>
                  </a:lnTo>
                  <a:lnTo>
                    <a:pt x="224" y="10"/>
                  </a:lnTo>
                  <a:lnTo>
                    <a:pt x="226" y="10"/>
                  </a:lnTo>
                  <a:lnTo>
                    <a:pt x="226" y="10"/>
                  </a:lnTo>
                  <a:lnTo>
                    <a:pt x="226" y="10"/>
                  </a:lnTo>
                  <a:lnTo>
                    <a:pt x="226" y="12"/>
                  </a:lnTo>
                  <a:lnTo>
                    <a:pt x="226" y="14"/>
                  </a:lnTo>
                  <a:lnTo>
                    <a:pt x="226" y="16"/>
                  </a:lnTo>
                  <a:lnTo>
                    <a:pt x="226" y="18"/>
                  </a:lnTo>
                  <a:lnTo>
                    <a:pt x="226" y="20"/>
                  </a:lnTo>
                  <a:lnTo>
                    <a:pt x="226" y="20"/>
                  </a:lnTo>
                  <a:lnTo>
                    <a:pt x="226" y="22"/>
                  </a:lnTo>
                  <a:lnTo>
                    <a:pt x="226" y="22"/>
                  </a:lnTo>
                  <a:lnTo>
                    <a:pt x="228" y="24"/>
                  </a:lnTo>
                  <a:lnTo>
                    <a:pt x="228" y="24"/>
                  </a:lnTo>
                  <a:lnTo>
                    <a:pt x="228" y="24"/>
                  </a:lnTo>
                  <a:lnTo>
                    <a:pt x="230" y="26"/>
                  </a:lnTo>
                  <a:lnTo>
                    <a:pt x="230" y="26"/>
                  </a:lnTo>
                  <a:lnTo>
                    <a:pt x="232" y="26"/>
                  </a:lnTo>
                  <a:lnTo>
                    <a:pt x="232" y="26"/>
                  </a:lnTo>
                  <a:lnTo>
                    <a:pt x="234" y="26"/>
                  </a:lnTo>
                  <a:lnTo>
                    <a:pt x="234" y="26"/>
                  </a:lnTo>
                  <a:lnTo>
                    <a:pt x="236" y="26"/>
                  </a:lnTo>
                  <a:lnTo>
                    <a:pt x="236" y="26"/>
                  </a:lnTo>
                  <a:lnTo>
                    <a:pt x="236" y="24"/>
                  </a:lnTo>
                  <a:lnTo>
                    <a:pt x="236" y="24"/>
                  </a:lnTo>
                  <a:lnTo>
                    <a:pt x="234" y="22"/>
                  </a:lnTo>
                  <a:lnTo>
                    <a:pt x="234" y="20"/>
                  </a:lnTo>
                  <a:lnTo>
                    <a:pt x="234" y="20"/>
                  </a:lnTo>
                  <a:lnTo>
                    <a:pt x="234" y="18"/>
                  </a:lnTo>
                  <a:lnTo>
                    <a:pt x="234" y="18"/>
                  </a:lnTo>
                  <a:lnTo>
                    <a:pt x="234" y="18"/>
                  </a:lnTo>
                  <a:lnTo>
                    <a:pt x="236" y="18"/>
                  </a:lnTo>
                  <a:lnTo>
                    <a:pt x="236" y="18"/>
                  </a:lnTo>
                  <a:lnTo>
                    <a:pt x="238" y="18"/>
                  </a:lnTo>
                  <a:lnTo>
                    <a:pt x="238" y="18"/>
                  </a:lnTo>
                  <a:lnTo>
                    <a:pt x="240" y="18"/>
                  </a:lnTo>
                  <a:lnTo>
                    <a:pt x="240" y="18"/>
                  </a:lnTo>
                  <a:lnTo>
                    <a:pt x="242" y="18"/>
                  </a:lnTo>
                  <a:lnTo>
                    <a:pt x="242" y="18"/>
                  </a:lnTo>
                  <a:lnTo>
                    <a:pt x="242" y="18"/>
                  </a:lnTo>
                  <a:lnTo>
                    <a:pt x="242" y="20"/>
                  </a:lnTo>
                  <a:lnTo>
                    <a:pt x="244" y="22"/>
                  </a:lnTo>
                  <a:lnTo>
                    <a:pt x="244" y="24"/>
                  </a:lnTo>
                  <a:lnTo>
                    <a:pt x="244" y="24"/>
                  </a:lnTo>
                  <a:lnTo>
                    <a:pt x="244" y="24"/>
                  </a:lnTo>
                  <a:lnTo>
                    <a:pt x="246" y="26"/>
                  </a:lnTo>
                  <a:lnTo>
                    <a:pt x="246" y="26"/>
                  </a:lnTo>
                  <a:lnTo>
                    <a:pt x="248" y="26"/>
                  </a:lnTo>
                  <a:lnTo>
                    <a:pt x="250" y="26"/>
                  </a:lnTo>
                  <a:lnTo>
                    <a:pt x="252" y="28"/>
                  </a:lnTo>
                  <a:lnTo>
                    <a:pt x="252" y="28"/>
                  </a:lnTo>
                  <a:lnTo>
                    <a:pt x="254" y="28"/>
                  </a:lnTo>
                  <a:lnTo>
                    <a:pt x="254" y="28"/>
                  </a:lnTo>
                  <a:lnTo>
                    <a:pt x="256" y="26"/>
                  </a:lnTo>
                  <a:lnTo>
                    <a:pt x="256" y="26"/>
                  </a:lnTo>
                  <a:lnTo>
                    <a:pt x="256" y="26"/>
                  </a:lnTo>
                  <a:lnTo>
                    <a:pt x="258" y="24"/>
                  </a:lnTo>
                  <a:lnTo>
                    <a:pt x="258" y="22"/>
                  </a:lnTo>
                  <a:lnTo>
                    <a:pt x="260" y="20"/>
                  </a:lnTo>
                  <a:lnTo>
                    <a:pt x="260" y="18"/>
                  </a:lnTo>
                  <a:lnTo>
                    <a:pt x="260" y="18"/>
                  </a:lnTo>
                  <a:lnTo>
                    <a:pt x="260" y="16"/>
                  </a:lnTo>
                  <a:lnTo>
                    <a:pt x="260" y="16"/>
                  </a:lnTo>
                  <a:lnTo>
                    <a:pt x="260" y="16"/>
                  </a:lnTo>
                  <a:lnTo>
                    <a:pt x="260" y="16"/>
                  </a:lnTo>
                  <a:lnTo>
                    <a:pt x="258" y="14"/>
                  </a:lnTo>
                  <a:lnTo>
                    <a:pt x="258" y="14"/>
                  </a:lnTo>
                  <a:lnTo>
                    <a:pt x="256" y="14"/>
                  </a:lnTo>
                  <a:lnTo>
                    <a:pt x="254" y="12"/>
                  </a:lnTo>
                  <a:lnTo>
                    <a:pt x="254" y="12"/>
                  </a:lnTo>
                  <a:lnTo>
                    <a:pt x="252" y="12"/>
                  </a:lnTo>
                  <a:lnTo>
                    <a:pt x="252" y="12"/>
                  </a:lnTo>
                  <a:lnTo>
                    <a:pt x="252" y="10"/>
                  </a:lnTo>
                  <a:lnTo>
                    <a:pt x="252" y="10"/>
                  </a:lnTo>
                  <a:lnTo>
                    <a:pt x="252" y="10"/>
                  </a:lnTo>
                  <a:lnTo>
                    <a:pt x="254" y="8"/>
                  </a:lnTo>
                  <a:lnTo>
                    <a:pt x="254" y="8"/>
                  </a:lnTo>
                  <a:lnTo>
                    <a:pt x="256" y="6"/>
                  </a:lnTo>
                  <a:lnTo>
                    <a:pt x="258" y="6"/>
                  </a:lnTo>
                  <a:lnTo>
                    <a:pt x="260" y="4"/>
                  </a:lnTo>
                  <a:lnTo>
                    <a:pt x="262" y="4"/>
                  </a:lnTo>
                  <a:lnTo>
                    <a:pt x="264" y="4"/>
                  </a:lnTo>
                  <a:lnTo>
                    <a:pt x="264" y="4"/>
                  </a:lnTo>
                  <a:lnTo>
                    <a:pt x="266" y="4"/>
                  </a:lnTo>
                  <a:lnTo>
                    <a:pt x="266" y="4"/>
                  </a:lnTo>
                  <a:lnTo>
                    <a:pt x="268" y="4"/>
                  </a:lnTo>
                  <a:lnTo>
                    <a:pt x="268" y="4"/>
                  </a:lnTo>
                  <a:lnTo>
                    <a:pt x="270" y="6"/>
                  </a:lnTo>
                  <a:lnTo>
                    <a:pt x="272" y="8"/>
                  </a:lnTo>
                  <a:lnTo>
                    <a:pt x="272" y="10"/>
                  </a:lnTo>
                  <a:lnTo>
                    <a:pt x="274" y="12"/>
                  </a:lnTo>
                  <a:lnTo>
                    <a:pt x="276" y="12"/>
                  </a:lnTo>
                  <a:lnTo>
                    <a:pt x="276" y="12"/>
                  </a:lnTo>
                  <a:lnTo>
                    <a:pt x="276" y="14"/>
                  </a:lnTo>
                  <a:lnTo>
                    <a:pt x="278" y="14"/>
                  </a:lnTo>
                  <a:lnTo>
                    <a:pt x="278" y="12"/>
                  </a:lnTo>
                  <a:lnTo>
                    <a:pt x="278" y="12"/>
                  </a:lnTo>
                  <a:lnTo>
                    <a:pt x="280" y="12"/>
                  </a:lnTo>
                  <a:lnTo>
                    <a:pt x="280" y="10"/>
                  </a:lnTo>
                  <a:lnTo>
                    <a:pt x="280" y="8"/>
                  </a:lnTo>
                  <a:lnTo>
                    <a:pt x="282" y="6"/>
                  </a:lnTo>
                  <a:lnTo>
                    <a:pt x="282" y="4"/>
                  </a:lnTo>
                  <a:lnTo>
                    <a:pt x="282" y="2"/>
                  </a:lnTo>
                  <a:lnTo>
                    <a:pt x="284" y="2"/>
                  </a:lnTo>
                  <a:lnTo>
                    <a:pt x="284" y="0"/>
                  </a:lnTo>
                  <a:lnTo>
                    <a:pt x="284" y="0"/>
                  </a:lnTo>
                  <a:lnTo>
                    <a:pt x="286" y="0"/>
                  </a:lnTo>
                  <a:lnTo>
                    <a:pt x="286" y="0"/>
                  </a:lnTo>
                  <a:lnTo>
                    <a:pt x="286" y="2"/>
                  </a:lnTo>
                  <a:lnTo>
                    <a:pt x="286" y="2"/>
                  </a:lnTo>
                  <a:lnTo>
                    <a:pt x="286" y="2"/>
                  </a:lnTo>
                  <a:lnTo>
                    <a:pt x="288" y="4"/>
                  </a:lnTo>
                  <a:lnTo>
                    <a:pt x="288" y="6"/>
                  </a:lnTo>
                  <a:lnTo>
                    <a:pt x="288" y="10"/>
                  </a:lnTo>
                  <a:lnTo>
                    <a:pt x="288" y="12"/>
                  </a:lnTo>
                  <a:lnTo>
                    <a:pt x="288" y="12"/>
                  </a:lnTo>
                  <a:lnTo>
                    <a:pt x="288" y="14"/>
                  </a:lnTo>
                  <a:lnTo>
                    <a:pt x="288" y="14"/>
                  </a:lnTo>
                  <a:lnTo>
                    <a:pt x="288" y="14"/>
                  </a:lnTo>
                  <a:lnTo>
                    <a:pt x="290" y="16"/>
                  </a:lnTo>
                  <a:lnTo>
                    <a:pt x="292" y="16"/>
                  </a:lnTo>
                  <a:lnTo>
                    <a:pt x="294" y="16"/>
                  </a:lnTo>
                  <a:lnTo>
                    <a:pt x="294" y="16"/>
                  </a:lnTo>
                  <a:lnTo>
                    <a:pt x="296" y="16"/>
                  </a:lnTo>
                  <a:lnTo>
                    <a:pt x="298" y="16"/>
                  </a:lnTo>
                  <a:lnTo>
                    <a:pt x="300" y="16"/>
                  </a:lnTo>
                  <a:lnTo>
                    <a:pt x="302" y="16"/>
                  </a:lnTo>
                  <a:lnTo>
                    <a:pt x="302" y="16"/>
                  </a:lnTo>
                  <a:lnTo>
                    <a:pt x="304" y="16"/>
                  </a:lnTo>
                  <a:lnTo>
                    <a:pt x="304" y="14"/>
                  </a:lnTo>
                  <a:lnTo>
                    <a:pt x="306" y="12"/>
                  </a:lnTo>
                  <a:lnTo>
                    <a:pt x="308" y="10"/>
                  </a:lnTo>
                  <a:lnTo>
                    <a:pt x="310" y="8"/>
                  </a:lnTo>
                  <a:lnTo>
                    <a:pt x="312" y="8"/>
                  </a:lnTo>
                  <a:lnTo>
                    <a:pt x="312" y="6"/>
                  </a:lnTo>
                  <a:lnTo>
                    <a:pt x="314" y="6"/>
                  </a:lnTo>
                  <a:lnTo>
                    <a:pt x="314" y="6"/>
                  </a:lnTo>
                  <a:lnTo>
                    <a:pt x="316" y="6"/>
                  </a:lnTo>
                  <a:lnTo>
                    <a:pt x="316" y="6"/>
                  </a:lnTo>
                  <a:lnTo>
                    <a:pt x="318" y="6"/>
                  </a:lnTo>
                  <a:lnTo>
                    <a:pt x="320" y="6"/>
                  </a:lnTo>
                  <a:lnTo>
                    <a:pt x="322" y="8"/>
                  </a:lnTo>
                  <a:lnTo>
                    <a:pt x="324" y="10"/>
                  </a:lnTo>
                  <a:lnTo>
                    <a:pt x="326" y="10"/>
                  </a:lnTo>
                  <a:lnTo>
                    <a:pt x="330" y="12"/>
                  </a:lnTo>
                  <a:lnTo>
                    <a:pt x="330" y="14"/>
                  </a:lnTo>
                  <a:lnTo>
                    <a:pt x="330" y="14"/>
                  </a:lnTo>
                  <a:lnTo>
                    <a:pt x="332" y="14"/>
                  </a:lnTo>
                  <a:lnTo>
                    <a:pt x="332" y="16"/>
                  </a:lnTo>
                  <a:lnTo>
                    <a:pt x="332" y="16"/>
                  </a:lnTo>
                  <a:lnTo>
                    <a:pt x="332" y="16"/>
                  </a:lnTo>
                  <a:lnTo>
                    <a:pt x="332" y="18"/>
                  </a:lnTo>
                  <a:lnTo>
                    <a:pt x="332" y="20"/>
                  </a:lnTo>
                  <a:lnTo>
                    <a:pt x="330" y="22"/>
                  </a:lnTo>
                  <a:lnTo>
                    <a:pt x="330" y="24"/>
                  </a:lnTo>
                  <a:lnTo>
                    <a:pt x="330" y="24"/>
                  </a:lnTo>
                  <a:lnTo>
                    <a:pt x="328" y="26"/>
                  </a:lnTo>
                  <a:lnTo>
                    <a:pt x="328" y="26"/>
                  </a:lnTo>
                  <a:lnTo>
                    <a:pt x="330" y="28"/>
                  </a:lnTo>
                  <a:lnTo>
                    <a:pt x="330" y="28"/>
                  </a:lnTo>
                  <a:lnTo>
                    <a:pt x="330" y="28"/>
                  </a:lnTo>
                  <a:lnTo>
                    <a:pt x="332" y="30"/>
                  </a:lnTo>
                  <a:lnTo>
                    <a:pt x="334" y="30"/>
                  </a:lnTo>
                  <a:lnTo>
                    <a:pt x="336" y="32"/>
                  </a:lnTo>
                  <a:lnTo>
                    <a:pt x="338" y="32"/>
                  </a:lnTo>
                  <a:lnTo>
                    <a:pt x="340" y="34"/>
                  </a:lnTo>
                  <a:lnTo>
                    <a:pt x="344" y="34"/>
                  </a:lnTo>
                  <a:lnTo>
                    <a:pt x="350" y="36"/>
                  </a:lnTo>
                  <a:lnTo>
                    <a:pt x="354" y="38"/>
                  </a:lnTo>
                  <a:lnTo>
                    <a:pt x="358" y="38"/>
                  </a:lnTo>
                  <a:lnTo>
                    <a:pt x="350" y="42"/>
                  </a:lnTo>
                  <a:lnTo>
                    <a:pt x="344" y="46"/>
                  </a:lnTo>
                  <a:lnTo>
                    <a:pt x="342" y="48"/>
                  </a:lnTo>
                  <a:lnTo>
                    <a:pt x="340" y="48"/>
                  </a:lnTo>
                  <a:lnTo>
                    <a:pt x="336" y="52"/>
                  </a:lnTo>
                  <a:lnTo>
                    <a:pt x="332" y="58"/>
                  </a:lnTo>
                  <a:lnTo>
                    <a:pt x="330" y="60"/>
                  </a:lnTo>
                  <a:lnTo>
                    <a:pt x="328" y="62"/>
                  </a:lnTo>
                  <a:lnTo>
                    <a:pt x="326" y="64"/>
                  </a:lnTo>
                  <a:lnTo>
                    <a:pt x="324" y="66"/>
                  </a:lnTo>
                  <a:lnTo>
                    <a:pt x="322" y="68"/>
                  </a:lnTo>
                  <a:lnTo>
                    <a:pt x="322" y="70"/>
                  </a:lnTo>
                  <a:lnTo>
                    <a:pt x="320" y="76"/>
                  </a:lnTo>
                  <a:lnTo>
                    <a:pt x="318" y="82"/>
                  </a:lnTo>
                  <a:lnTo>
                    <a:pt x="302" y="6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42" name="Freeform 279"/>
            <p:cNvSpPr>
              <a:spLocks/>
            </p:cNvSpPr>
            <p:nvPr/>
          </p:nvSpPr>
          <p:spPr bwMode="auto">
            <a:xfrm>
              <a:off x="5509773" y="2611885"/>
              <a:ext cx="363566" cy="297452"/>
            </a:xfrm>
            <a:custGeom>
              <a:avLst/>
              <a:gdLst>
                <a:gd name="T0" fmla="*/ 166 w 176"/>
                <a:gd name="T1" fmla="*/ 30 h 144"/>
                <a:gd name="T2" fmla="*/ 150 w 176"/>
                <a:gd name="T3" fmla="*/ 30 h 144"/>
                <a:gd name="T4" fmla="*/ 146 w 176"/>
                <a:gd name="T5" fmla="*/ 28 h 144"/>
                <a:gd name="T6" fmla="*/ 138 w 176"/>
                <a:gd name="T7" fmla="*/ 22 h 144"/>
                <a:gd name="T8" fmla="*/ 124 w 176"/>
                <a:gd name="T9" fmla="*/ 20 h 144"/>
                <a:gd name="T10" fmla="*/ 108 w 176"/>
                <a:gd name="T11" fmla="*/ 18 h 144"/>
                <a:gd name="T12" fmla="*/ 86 w 176"/>
                <a:gd name="T13" fmla="*/ 8 h 144"/>
                <a:gd name="T14" fmla="*/ 76 w 176"/>
                <a:gd name="T15" fmla="*/ 6 h 144"/>
                <a:gd name="T16" fmla="*/ 66 w 176"/>
                <a:gd name="T17" fmla="*/ 10 h 144"/>
                <a:gd name="T18" fmla="*/ 62 w 176"/>
                <a:gd name="T19" fmla="*/ 8 h 144"/>
                <a:gd name="T20" fmla="*/ 50 w 176"/>
                <a:gd name="T21" fmla="*/ 2 h 144"/>
                <a:gd name="T22" fmla="*/ 28 w 176"/>
                <a:gd name="T23" fmla="*/ 0 h 144"/>
                <a:gd name="T24" fmla="*/ 12 w 176"/>
                <a:gd name="T25" fmla="*/ 2 h 144"/>
                <a:gd name="T26" fmla="*/ 6 w 176"/>
                <a:gd name="T27" fmla="*/ 4 h 144"/>
                <a:gd name="T28" fmla="*/ 6 w 176"/>
                <a:gd name="T29" fmla="*/ 8 h 144"/>
                <a:gd name="T30" fmla="*/ 8 w 176"/>
                <a:gd name="T31" fmla="*/ 12 h 144"/>
                <a:gd name="T32" fmla="*/ 6 w 176"/>
                <a:gd name="T33" fmla="*/ 14 h 144"/>
                <a:gd name="T34" fmla="*/ 2 w 176"/>
                <a:gd name="T35" fmla="*/ 16 h 144"/>
                <a:gd name="T36" fmla="*/ 0 w 176"/>
                <a:gd name="T37" fmla="*/ 20 h 144"/>
                <a:gd name="T38" fmla="*/ 2 w 176"/>
                <a:gd name="T39" fmla="*/ 26 h 144"/>
                <a:gd name="T40" fmla="*/ 10 w 176"/>
                <a:gd name="T41" fmla="*/ 34 h 144"/>
                <a:gd name="T42" fmla="*/ 12 w 176"/>
                <a:gd name="T43" fmla="*/ 44 h 144"/>
                <a:gd name="T44" fmla="*/ 16 w 176"/>
                <a:gd name="T45" fmla="*/ 46 h 144"/>
                <a:gd name="T46" fmla="*/ 28 w 176"/>
                <a:gd name="T47" fmla="*/ 42 h 144"/>
                <a:gd name="T48" fmla="*/ 36 w 176"/>
                <a:gd name="T49" fmla="*/ 40 h 144"/>
                <a:gd name="T50" fmla="*/ 38 w 176"/>
                <a:gd name="T51" fmla="*/ 40 h 144"/>
                <a:gd name="T52" fmla="*/ 40 w 176"/>
                <a:gd name="T53" fmla="*/ 44 h 144"/>
                <a:gd name="T54" fmla="*/ 36 w 176"/>
                <a:gd name="T55" fmla="*/ 52 h 144"/>
                <a:gd name="T56" fmla="*/ 32 w 176"/>
                <a:gd name="T57" fmla="*/ 60 h 144"/>
                <a:gd name="T58" fmla="*/ 30 w 176"/>
                <a:gd name="T59" fmla="*/ 78 h 144"/>
                <a:gd name="T60" fmla="*/ 28 w 176"/>
                <a:gd name="T61" fmla="*/ 84 h 144"/>
                <a:gd name="T62" fmla="*/ 22 w 176"/>
                <a:gd name="T63" fmla="*/ 88 h 144"/>
                <a:gd name="T64" fmla="*/ 24 w 176"/>
                <a:gd name="T65" fmla="*/ 90 h 144"/>
                <a:gd name="T66" fmla="*/ 30 w 176"/>
                <a:gd name="T67" fmla="*/ 96 h 144"/>
                <a:gd name="T68" fmla="*/ 32 w 176"/>
                <a:gd name="T69" fmla="*/ 114 h 144"/>
                <a:gd name="T70" fmla="*/ 32 w 176"/>
                <a:gd name="T71" fmla="*/ 124 h 144"/>
                <a:gd name="T72" fmla="*/ 34 w 176"/>
                <a:gd name="T73" fmla="*/ 126 h 144"/>
                <a:gd name="T74" fmla="*/ 40 w 176"/>
                <a:gd name="T75" fmla="*/ 126 h 144"/>
                <a:gd name="T76" fmla="*/ 42 w 176"/>
                <a:gd name="T77" fmla="*/ 128 h 144"/>
                <a:gd name="T78" fmla="*/ 42 w 176"/>
                <a:gd name="T79" fmla="*/ 134 h 144"/>
                <a:gd name="T80" fmla="*/ 44 w 176"/>
                <a:gd name="T81" fmla="*/ 140 h 144"/>
                <a:gd name="T82" fmla="*/ 50 w 176"/>
                <a:gd name="T83" fmla="*/ 144 h 144"/>
                <a:gd name="T84" fmla="*/ 56 w 176"/>
                <a:gd name="T85" fmla="*/ 142 h 144"/>
                <a:gd name="T86" fmla="*/ 64 w 176"/>
                <a:gd name="T87" fmla="*/ 138 h 144"/>
                <a:gd name="T88" fmla="*/ 72 w 176"/>
                <a:gd name="T89" fmla="*/ 136 h 144"/>
                <a:gd name="T90" fmla="*/ 90 w 176"/>
                <a:gd name="T91" fmla="*/ 138 h 144"/>
                <a:gd name="T92" fmla="*/ 104 w 176"/>
                <a:gd name="T93" fmla="*/ 138 h 144"/>
                <a:gd name="T94" fmla="*/ 110 w 176"/>
                <a:gd name="T95" fmla="*/ 132 h 144"/>
                <a:gd name="T96" fmla="*/ 110 w 176"/>
                <a:gd name="T97" fmla="*/ 126 h 144"/>
                <a:gd name="T98" fmla="*/ 112 w 176"/>
                <a:gd name="T99" fmla="*/ 122 h 144"/>
                <a:gd name="T100" fmla="*/ 120 w 176"/>
                <a:gd name="T101" fmla="*/ 116 h 144"/>
                <a:gd name="T102" fmla="*/ 128 w 176"/>
                <a:gd name="T103" fmla="*/ 108 h 144"/>
                <a:gd name="T104" fmla="*/ 132 w 176"/>
                <a:gd name="T105" fmla="*/ 100 h 144"/>
                <a:gd name="T106" fmla="*/ 130 w 176"/>
                <a:gd name="T107" fmla="*/ 94 h 144"/>
                <a:gd name="T108" fmla="*/ 122 w 176"/>
                <a:gd name="T109" fmla="*/ 86 h 144"/>
                <a:gd name="T110" fmla="*/ 122 w 176"/>
                <a:gd name="T111" fmla="*/ 84 h 144"/>
                <a:gd name="T112" fmla="*/ 128 w 176"/>
                <a:gd name="T113" fmla="*/ 76 h 144"/>
                <a:gd name="T114" fmla="*/ 132 w 176"/>
                <a:gd name="T115" fmla="*/ 68 h 144"/>
                <a:gd name="T116" fmla="*/ 138 w 176"/>
                <a:gd name="T117" fmla="*/ 64 h 144"/>
                <a:gd name="T118" fmla="*/ 146 w 176"/>
                <a:gd name="T119" fmla="*/ 64 h 144"/>
                <a:gd name="T120" fmla="*/ 152 w 176"/>
                <a:gd name="T121" fmla="*/ 56 h 144"/>
                <a:gd name="T122" fmla="*/ 162 w 176"/>
                <a:gd name="T123" fmla="*/ 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6" h="144">
                  <a:moveTo>
                    <a:pt x="176" y="30"/>
                  </a:moveTo>
                  <a:lnTo>
                    <a:pt x="176" y="30"/>
                  </a:lnTo>
                  <a:lnTo>
                    <a:pt x="174" y="30"/>
                  </a:lnTo>
                  <a:lnTo>
                    <a:pt x="170" y="30"/>
                  </a:lnTo>
                  <a:lnTo>
                    <a:pt x="166" y="30"/>
                  </a:lnTo>
                  <a:lnTo>
                    <a:pt x="160" y="30"/>
                  </a:lnTo>
                  <a:lnTo>
                    <a:pt x="156" y="32"/>
                  </a:lnTo>
                  <a:lnTo>
                    <a:pt x="154" y="32"/>
                  </a:lnTo>
                  <a:lnTo>
                    <a:pt x="152" y="30"/>
                  </a:lnTo>
                  <a:lnTo>
                    <a:pt x="150" y="30"/>
                  </a:lnTo>
                  <a:lnTo>
                    <a:pt x="150" y="30"/>
                  </a:lnTo>
                  <a:lnTo>
                    <a:pt x="148" y="30"/>
                  </a:lnTo>
                  <a:lnTo>
                    <a:pt x="148" y="30"/>
                  </a:lnTo>
                  <a:lnTo>
                    <a:pt x="146" y="28"/>
                  </a:lnTo>
                  <a:lnTo>
                    <a:pt x="146" y="28"/>
                  </a:lnTo>
                  <a:lnTo>
                    <a:pt x="144" y="26"/>
                  </a:lnTo>
                  <a:lnTo>
                    <a:pt x="142" y="24"/>
                  </a:lnTo>
                  <a:lnTo>
                    <a:pt x="140" y="22"/>
                  </a:lnTo>
                  <a:lnTo>
                    <a:pt x="138" y="22"/>
                  </a:lnTo>
                  <a:lnTo>
                    <a:pt x="138" y="22"/>
                  </a:lnTo>
                  <a:lnTo>
                    <a:pt x="136" y="22"/>
                  </a:lnTo>
                  <a:lnTo>
                    <a:pt x="134" y="20"/>
                  </a:lnTo>
                  <a:lnTo>
                    <a:pt x="132" y="20"/>
                  </a:lnTo>
                  <a:lnTo>
                    <a:pt x="128" y="20"/>
                  </a:lnTo>
                  <a:lnTo>
                    <a:pt x="124" y="20"/>
                  </a:lnTo>
                  <a:lnTo>
                    <a:pt x="120" y="20"/>
                  </a:lnTo>
                  <a:lnTo>
                    <a:pt x="118" y="20"/>
                  </a:lnTo>
                  <a:lnTo>
                    <a:pt x="116" y="20"/>
                  </a:lnTo>
                  <a:lnTo>
                    <a:pt x="114" y="20"/>
                  </a:lnTo>
                  <a:lnTo>
                    <a:pt x="108" y="18"/>
                  </a:lnTo>
                  <a:lnTo>
                    <a:pt x="100" y="14"/>
                  </a:lnTo>
                  <a:lnTo>
                    <a:pt x="98" y="14"/>
                  </a:lnTo>
                  <a:lnTo>
                    <a:pt x="94" y="12"/>
                  </a:lnTo>
                  <a:lnTo>
                    <a:pt x="88" y="10"/>
                  </a:lnTo>
                  <a:lnTo>
                    <a:pt x="86" y="8"/>
                  </a:lnTo>
                  <a:lnTo>
                    <a:pt x="84" y="8"/>
                  </a:lnTo>
                  <a:lnTo>
                    <a:pt x="80" y="6"/>
                  </a:lnTo>
                  <a:lnTo>
                    <a:pt x="80" y="6"/>
                  </a:lnTo>
                  <a:lnTo>
                    <a:pt x="78" y="6"/>
                  </a:lnTo>
                  <a:lnTo>
                    <a:pt x="76" y="6"/>
                  </a:lnTo>
                  <a:lnTo>
                    <a:pt x="76" y="6"/>
                  </a:lnTo>
                  <a:lnTo>
                    <a:pt x="72" y="8"/>
                  </a:lnTo>
                  <a:lnTo>
                    <a:pt x="70" y="10"/>
                  </a:lnTo>
                  <a:lnTo>
                    <a:pt x="68" y="10"/>
                  </a:lnTo>
                  <a:lnTo>
                    <a:pt x="66" y="10"/>
                  </a:lnTo>
                  <a:lnTo>
                    <a:pt x="66" y="10"/>
                  </a:lnTo>
                  <a:lnTo>
                    <a:pt x="66" y="10"/>
                  </a:lnTo>
                  <a:lnTo>
                    <a:pt x="64" y="10"/>
                  </a:lnTo>
                  <a:lnTo>
                    <a:pt x="64" y="10"/>
                  </a:lnTo>
                  <a:lnTo>
                    <a:pt x="62" y="8"/>
                  </a:lnTo>
                  <a:lnTo>
                    <a:pt x="60" y="8"/>
                  </a:lnTo>
                  <a:lnTo>
                    <a:pt x="58" y="6"/>
                  </a:lnTo>
                  <a:lnTo>
                    <a:pt x="56" y="4"/>
                  </a:lnTo>
                  <a:lnTo>
                    <a:pt x="56" y="4"/>
                  </a:lnTo>
                  <a:lnTo>
                    <a:pt x="50" y="2"/>
                  </a:lnTo>
                  <a:lnTo>
                    <a:pt x="44" y="2"/>
                  </a:lnTo>
                  <a:lnTo>
                    <a:pt x="40" y="0"/>
                  </a:lnTo>
                  <a:lnTo>
                    <a:pt x="36" y="0"/>
                  </a:lnTo>
                  <a:lnTo>
                    <a:pt x="32" y="0"/>
                  </a:lnTo>
                  <a:lnTo>
                    <a:pt x="28" y="0"/>
                  </a:lnTo>
                  <a:lnTo>
                    <a:pt x="26" y="0"/>
                  </a:lnTo>
                  <a:lnTo>
                    <a:pt x="22" y="0"/>
                  </a:lnTo>
                  <a:lnTo>
                    <a:pt x="18" y="0"/>
                  </a:lnTo>
                  <a:lnTo>
                    <a:pt x="14" y="0"/>
                  </a:lnTo>
                  <a:lnTo>
                    <a:pt x="12" y="2"/>
                  </a:lnTo>
                  <a:lnTo>
                    <a:pt x="10" y="2"/>
                  </a:lnTo>
                  <a:lnTo>
                    <a:pt x="10" y="2"/>
                  </a:lnTo>
                  <a:lnTo>
                    <a:pt x="8" y="2"/>
                  </a:lnTo>
                  <a:lnTo>
                    <a:pt x="8" y="4"/>
                  </a:lnTo>
                  <a:lnTo>
                    <a:pt x="6" y="4"/>
                  </a:lnTo>
                  <a:lnTo>
                    <a:pt x="6" y="6"/>
                  </a:lnTo>
                  <a:lnTo>
                    <a:pt x="6" y="6"/>
                  </a:lnTo>
                  <a:lnTo>
                    <a:pt x="6" y="6"/>
                  </a:lnTo>
                  <a:lnTo>
                    <a:pt x="6" y="6"/>
                  </a:lnTo>
                  <a:lnTo>
                    <a:pt x="6" y="8"/>
                  </a:lnTo>
                  <a:lnTo>
                    <a:pt x="8" y="8"/>
                  </a:lnTo>
                  <a:lnTo>
                    <a:pt x="8" y="10"/>
                  </a:lnTo>
                  <a:lnTo>
                    <a:pt x="8" y="12"/>
                  </a:lnTo>
                  <a:lnTo>
                    <a:pt x="8" y="12"/>
                  </a:lnTo>
                  <a:lnTo>
                    <a:pt x="8" y="12"/>
                  </a:lnTo>
                  <a:lnTo>
                    <a:pt x="8" y="12"/>
                  </a:lnTo>
                  <a:lnTo>
                    <a:pt x="8" y="12"/>
                  </a:lnTo>
                  <a:lnTo>
                    <a:pt x="8" y="14"/>
                  </a:lnTo>
                  <a:lnTo>
                    <a:pt x="8" y="14"/>
                  </a:lnTo>
                  <a:lnTo>
                    <a:pt x="6" y="14"/>
                  </a:lnTo>
                  <a:lnTo>
                    <a:pt x="4" y="14"/>
                  </a:lnTo>
                  <a:lnTo>
                    <a:pt x="4" y="14"/>
                  </a:lnTo>
                  <a:lnTo>
                    <a:pt x="2" y="14"/>
                  </a:lnTo>
                  <a:lnTo>
                    <a:pt x="2" y="14"/>
                  </a:lnTo>
                  <a:lnTo>
                    <a:pt x="2" y="16"/>
                  </a:lnTo>
                  <a:lnTo>
                    <a:pt x="0" y="16"/>
                  </a:lnTo>
                  <a:lnTo>
                    <a:pt x="0" y="16"/>
                  </a:lnTo>
                  <a:lnTo>
                    <a:pt x="0" y="16"/>
                  </a:lnTo>
                  <a:lnTo>
                    <a:pt x="0" y="18"/>
                  </a:lnTo>
                  <a:lnTo>
                    <a:pt x="0" y="20"/>
                  </a:lnTo>
                  <a:lnTo>
                    <a:pt x="0" y="20"/>
                  </a:lnTo>
                  <a:lnTo>
                    <a:pt x="0" y="22"/>
                  </a:lnTo>
                  <a:lnTo>
                    <a:pt x="2" y="24"/>
                  </a:lnTo>
                  <a:lnTo>
                    <a:pt x="2" y="26"/>
                  </a:lnTo>
                  <a:lnTo>
                    <a:pt x="2" y="26"/>
                  </a:lnTo>
                  <a:lnTo>
                    <a:pt x="2" y="28"/>
                  </a:lnTo>
                  <a:lnTo>
                    <a:pt x="4" y="28"/>
                  </a:lnTo>
                  <a:lnTo>
                    <a:pt x="6" y="32"/>
                  </a:lnTo>
                  <a:lnTo>
                    <a:pt x="8" y="34"/>
                  </a:lnTo>
                  <a:lnTo>
                    <a:pt x="10" y="34"/>
                  </a:lnTo>
                  <a:lnTo>
                    <a:pt x="10" y="36"/>
                  </a:lnTo>
                  <a:lnTo>
                    <a:pt x="10" y="38"/>
                  </a:lnTo>
                  <a:lnTo>
                    <a:pt x="10" y="40"/>
                  </a:lnTo>
                  <a:lnTo>
                    <a:pt x="12" y="42"/>
                  </a:lnTo>
                  <a:lnTo>
                    <a:pt x="12" y="44"/>
                  </a:lnTo>
                  <a:lnTo>
                    <a:pt x="12" y="44"/>
                  </a:lnTo>
                  <a:lnTo>
                    <a:pt x="12" y="44"/>
                  </a:lnTo>
                  <a:lnTo>
                    <a:pt x="12" y="44"/>
                  </a:lnTo>
                  <a:lnTo>
                    <a:pt x="14" y="44"/>
                  </a:lnTo>
                  <a:lnTo>
                    <a:pt x="16" y="46"/>
                  </a:lnTo>
                  <a:lnTo>
                    <a:pt x="18" y="44"/>
                  </a:lnTo>
                  <a:lnTo>
                    <a:pt x="20" y="44"/>
                  </a:lnTo>
                  <a:lnTo>
                    <a:pt x="24" y="44"/>
                  </a:lnTo>
                  <a:lnTo>
                    <a:pt x="26" y="42"/>
                  </a:lnTo>
                  <a:lnTo>
                    <a:pt x="28" y="42"/>
                  </a:lnTo>
                  <a:lnTo>
                    <a:pt x="28" y="42"/>
                  </a:lnTo>
                  <a:lnTo>
                    <a:pt x="32" y="40"/>
                  </a:lnTo>
                  <a:lnTo>
                    <a:pt x="32" y="40"/>
                  </a:lnTo>
                  <a:lnTo>
                    <a:pt x="34" y="40"/>
                  </a:lnTo>
                  <a:lnTo>
                    <a:pt x="36" y="40"/>
                  </a:lnTo>
                  <a:lnTo>
                    <a:pt x="36" y="40"/>
                  </a:lnTo>
                  <a:lnTo>
                    <a:pt x="36" y="40"/>
                  </a:lnTo>
                  <a:lnTo>
                    <a:pt x="36" y="40"/>
                  </a:lnTo>
                  <a:lnTo>
                    <a:pt x="38" y="40"/>
                  </a:lnTo>
                  <a:lnTo>
                    <a:pt x="38" y="40"/>
                  </a:lnTo>
                  <a:lnTo>
                    <a:pt x="38" y="42"/>
                  </a:lnTo>
                  <a:lnTo>
                    <a:pt x="40" y="42"/>
                  </a:lnTo>
                  <a:lnTo>
                    <a:pt x="40" y="44"/>
                  </a:lnTo>
                  <a:lnTo>
                    <a:pt x="40" y="44"/>
                  </a:lnTo>
                  <a:lnTo>
                    <a:pt x="40" y="44"/>
                  </a:lnTo>
                  <a:lnTo>
                    <a:pt x="40" y="46"/>
                  </a:lnTo>
                  <a:lnTo>
                    <a:pt x="40" y="46"/>
                  </a:lnTo>
                  <a:lnTo>
                    <a:pt x="38" y="50"/>
                  </a:lnTo>
                  <a:lnTo>
                    <a:pt x="36" y="50"/>
                  </a:lnTo>
                  <a:lnTo>
                    <a:pt x="36" y="52"/>
                  </a:lnTo>
                  <a:lnTo>
                    <a:pt x="34" y="54"/>
                  </a:lnTo>
                  <a:lnTo>
                    <a:pt x="34" y="54"/>
                  </a:lnTo>
                  <a:lnTo>
                    <a:pt x="34" y="56"/>
                  </a:lnTo>
                  <a:lnTo>
                    <a:pt x="32" y="56"/>
                  </a:lnTo>
                  <a:lnTo>
                    <a:pt x="32" y="60"/>
                  </a:lnTo>
                  <a:lnTo>
                    <a:pt x="32" y="64"/>
                  </a:lnTo>
                  <a:lnTo>
                    <a:pt x="32" y="68"/>
                  </a:lnTo>
                  <a:lnTo>
                    <a:pt x="30" y="72"/>
                  </a:lnTo>
                  <a:lnTo>
                    <a:pt x="30" y="76"/>
                  </a:lnTo>
                  <a:lnTo>
                    <a:pt x="30" y="78"/>
                  </a:lnTo>
                  <a:lnTo>
                    <a:pt x="30" y="80"/>
                  </a:lnTo>
                  <a:lnTo>
                    <a:pt x="30" y="80"/>
                  </a:lnTo>
                  <a:lnTo>
                    <a:pt x="28" y="82"/>
                  </a:lnTo>
                  <a:lnTo>
                    <a:pt x="28" y="82"/>
                  </a:lnTo>
                  <a:lnTo>
                    <a:pt x="28" y="84"/>
                  </a:lnTo>
                  <a:lnTo>
                    <a:pt x="26" y="84"/>
                  </a:lnTo>
                  <a:lnTo>
                    <a:pt x="24" y="86"/>
                  </a:lnTo>
                  <a:lnTo>
                    <a:pt x="24" y="86"/>
                  </a:lnTo>
                  <a:lnTo>
                    <a:pt x="22" y="88"/>
                  </a:lnTo>
                  <a:lnTo>
                    <a:pt x="22" y="88"/>
                  </a:lnTo>
                  <a:lnTo>
                    <a:pt x="22" y="88"/>
                  </a:lnTo>
                  <a:lnTo>
                    <a:pt x="22" y="88"/>
                  </a:lnTo>
                  <a:lnTo>
                    <a:pt x="22" y="90"/>
                  </a:lnTo>
                  <a:lnTo>
                    <a:pt x="24" y="90"/>
                  </a:lnTo>
                  <a:lnTo>
                    <a:pt x="24" y="90"/>
                  </a:lnTo>
                  <a:lnTo>
                    <a:pt x="26" y="92"/>
                  </a:lnTo>
                  <a:lnTo>
                    <a:pt x="28" y="92"/>
                  </a:lnTo>
                  <a:lnTo>
                    <a:pt x="30" y="94"/>
                  </a:lnTo>
                  <a:lnTo>
                    <a:pt x="30" y="94"/>
                  </a:lnTo>
                  <a:lnTo>
                    <a:pt x="30" y="96"/>
                  </a:lnTo>
                  <a:lnTo>
                    <a:pt x="30" y="96"/>
                  </a:lnTo>
                  <a:lnTo>
                    <a:pt x="32" y="100"/>
                  </a:lnTo>
                  <a:lnTo>
                    <a:pt x="32" y="104"/>
                  </a:lnTo>
                  <a:lnTo>
                    <a:pt x="32" y="106"/>
                  </a:lnTo>
                  <a:lnTo>
                    <a:pt x="32" y="114"/>
                  </a:lnTo>
                  <a:lnTo>
                    <a:pt x="32" y="116"/>
                  </a:lnTo>
                  <a:lnTo>
                    <a:pt x="32" y="118"/>
                  </a:lnTo>
                  <a:lnTo>
                    <a:pt x="32" y="120"/>
                  </a:lnTo>
                  <a:lnTo>
                    <a:pt x="32" y="122"/>
                  </a:lnTo>
                  <a:lnTo>
                    <a:pt x="32" y="124"/>
                  </a:lnTo>
                  <a:lnTo>
                    <a:pt x="32" y="124"/>
                  </a:lnTo>
                  <a:lnTo>
                    <a:pt x="32" y="126"/>
                  </a:lnTo>
                  <a:lnTo>
                    <a:pt x="32" y="126"/>
                  </a:lnTo>
                  <a:lnTo>
                    <a:pt x="32" y="126"/>
                  </a:lnTo>
                  <a:lnTo>
                    <a:pt x="34" y="126"/>
                  </a:lnTo>
                  <a:lnTo>
                    <a:pt x="34" y="126"/>
                  </a:lnTo>
                  <a:lnTo>
                    <a:pt x="36" y="126"/>
                  </a:lnTo>
                  <a:lnTo>
                    <a:pt x="36" y="126"/>
                  </a:lnTo>
                  <a:lnTo>
                    <a:pt x="38" y="126"/>
                  </a:lnTo>
                  <a:lnTo>
                    <a:pt x="40" y="126"/>
                  </a:lnTo>
                  <a:lnTo>
                    <a:pt x="40" y="126"/>
                  </a:lnTo>
                  <a:lnTo>
                    <a:pt x="42" y="126"/>
                  </a:lnTo>
                  <a:lnTo>
                    <a:pt x="42" y="128"/>
                  </a:lnTo>
                  <a:lnTo>
                    <a:pt x="42" y="128"/>
                  </a:lnTo>
                  <a:lnTo>
                    <a:pt x="42" y="128"/>
                  </a:lnTo>
                  <a:lnTo>
                    <a:pt x="42" y="130"/>
                  </a:lnTo>
                  <a:lnTo>
                    <a:pt x="42" y="130"/>
                  </a:lnTo>
                  <a:lnTo>
                    <a:pt x="42" y="132"/>
                  </a:lnTo>
                  <a:lnTo>
                    <a:pt x="42" y="134"/>
                  </a:lnTo>
                  <a:lnTo>
                    <a:pt x="42" y="134"/>
                  </a:lnTo>
                  <a:lnTo>
                    <a:pt x="42" y="136"/>
                  </a:lnTo>
                  <a:lnTo>
                    <a:pt x="42" y="136"/>
                  </a:lnTo>
                  <a:lnTo>
                    <a:pt x="42" y="138"/>
                  </a:lnTo>
                  <a:lnTo>
                    <a:pt x="42" y="138"/>
                  </a:lnTo>
                  <a:lnTo>
                    <a:pt x="44" y="140"/>
                  </a:lnTo>
                  <a:lnTo>
                    <a:pt x="44" y="140"/>
                  </a:lnTo>
                  <a:lnTo>
                    <a:pt x="46" y="142"/>
                  </a:lnTo>
                  <a:lnTo>
                    <a:pt x="48" y="142"/>
                  </a:lnTo>
                  <a:lnTo>
                    <a:pt x="48" y="142"/>
                  </a:lnTo>
                  <a:lnTo>
                    <a:pt x="50" y="144"/>
                  </a:lnTo>
                  <a:lnTo>
                    <a:pt x="52" y="144"/>
                  </a:lnTo>
                  <a:lnTo>
                    <a:pt x="52" y="144"/>
                  </a:lnTo>
                  <a:lnTo>
                    <a:pt x="54" y="144"/>
                  </a:lnTo>
                  <a:lnTo>
                    <a:pt x="56" y="144"/>
                  </a:lnTo>
                  <a:lnTo>
                    <a:pt x="56" y="142"/>
                  </a:lnTo>
                  <a:lnTo>
                    <a:pt x="60" y="142"/>
                  </a:lnTo>
                  <a:lnTo>
                    <a:pt x="62" y="140"/>
                  </a:lnTo>
                  <a:lnTo>
                    <a:pt x="62" y="140"/>
                  </a:lnTo>
                  <a:lnTo>
                    <a:pt x="64" y="140"/>
                  </a:lnTo>
                  <a:lnTo>
                    <a:pt x="64" y="138"/>
                  </a:lnTo>
                  <a:lnTo>
                    <a:pt x="66" y="136"/>
                  </a:lnTo>
                  <a:lnTo>
                    <a:pt x="68" y="136"/>
                  </a:lnTo>
                  <a:lnTo>
                    <a:pt x="68" y="136"/>
                  </a:lnTo>
                  <a:lnTo>
                    <a:pt x="70" y="136"/>
                  </a:lnTo>
                  <a:lnTo>
                    <a:pt x="72" y="136"/>
                  </a:lnTo>
                  <a:lnTo>
                    <a:pt x="74" y="136"/>
                  </a:lnTo>
                  <a:lnTo>
                    <a:pt x="76" y="136"/>
                  </a:lnTo>
                  <a:lnTo>
                    <a:pt x="80" y="136"/>
                  </a:lnTo>
                  <a:lnTo>
                    <a:pt x="86" y="136"/>
                  </a:lnTo>
                  <a:lnTo>
                    <a:pt x="90" y="138"/>
                  </a:lnTo>
                  <a:lnTo>
                    <a:pt x="96" y="138"/>
                  </a:lnTo>
                  <a:lnTo>
                    <a:pt x="98" y="138"/>
                  </a:lnTo>
                  <a:lnTo>
                    <a:pt x="100" y="138"/>
                  </a:lnTo>
                  <a:lnTo>
                    <a:pt x="102" y="138"/>
                  </a:lnTo>
                  <a:lnTo>
                    <a:pt x="104" y="138"/>
                  </a:lnTo>
                  <a:lnTo>
                    <a:pt x="104" y="136"/>
                  </a:lnTo>
                  <a:lnTo>
                    <a:pt x="106" y="136"/>
                  </a:lnTo>
                  <a:lnTo>
                    <a:pt x="108" y="134"/>
                  </a:lnTo>
                  <a:lnTo>
                    <a:pt x="108" y="134"/>
                  </a:lnTo>
                  <a:lnTo>
                    <a:pt x="110" y="132"/>
                  </a:lnTo>
                  <a:lnTo>
                    <a:pt x="110" y="132"/>
                  </a:lnTo>
                  <a:lnTo>
                    <a:pt x="110" y="130"/>
                  </a:lnTo>
                  <a:lnTo>
                    <a:pt x="112" y="130"/>
                  </a:lnTo>
                  <a:lnTo>
                    <a:pt x="112" y="128"/>
                  </a:lnTo>
                  <a:lnTo>
                    <a:pt x="110" y="126"/>
                  </a:lnTo>
                  <a:lnTo>
                    <a:pt x="110" y="124"/>
                  </a:lnTo>
                  <a:lnTo>
                    <a:pt x="110" y="124"/>
                  </a:lnTo>
                  <a:lnTo>
                    <a:pt x="110" y="122"/>
                  </a:lnTo>
                  <a:lnTo>
                    <a:pt x="112" y="122"/>
                  </a:lnTo>
                  <a:lnTo>
                    <a:pt x="112" y="122"/>
                  </a:lnTo>
                  <a:lnTo>
                    <a:pt x="112" y="120"/>
                  </a:lnTo>
                  <a:lnTo>
                    <a:pt x="114" y="120"/>
                  </a:lnTo>
                  <a:lnTo>
                    <a:pt x="116" y="118"/>
                  </a:lnTo>
                  <a:lnTo>
                    <a:pt x="118" y="118"/>
                  </a:lnTo>
                  <a:lnTo>
                    <a:pt x="120" y="116"/>
                  </a:lnTo>
                  <a:lnTo>
                    <a:pt x="122" y="116"/>
                  </a:lnTo>
                  <a:lnTo>
                    <a:pt x="124" y="114"/>
                  </a:lnTo>
                  <a:lnTo>
                    <a:pt x="126" y="112"/>
                  </a:lnTo>
                  <a:lnTo>
                    <a:pt x="128" y="110"/>
                  </a:lnTo>
                  <a:lnTo>
                    <a:pt x="128" y="108"/>
                  </a:lnTo>
                  <a:lnTo>
                    <a:pt x="128" y="106"/>
                  </a:lnTo>
                  <a:lnTo>
                    <a:pt x="130" y="104"/>
                  </a:lnTo>
                  <a:lnTo>
                    <a:pt x="130" y="102"/>
                  </a:lnTo>
                  <a:lnTo>
                    <a:pt x="130" y="100"/>
                  </a:lnTo>
                  <a:lnTo>
                    <a:pt x="132" y="100"/>
                  </a:lnTo>
                  <a:lnTo>
                    <a:pt x="132" y="98"/>
                  </a:lnTo>
                  <a:lnTo>
                    <a:pt x="132" y="96"/>
                  </a:lnTo>
                  <a:lnTo>
                    <a:pt x="130" y="96"/>
                  </a:lnTo>
                  <a:lnTo>
                    <a:pt x="130" y="96"/>
                  </a:lnTo>
                  <a:lnTo>
                    <a:pt x="130" y="94"/>
                  </a:lnTo>
                  <a:lnTo>
                    <a:pt x="128" y="92"/>
                  </a:lnTo>
                  <a:lnTo>
                    <a:pt x="126" y="90"/>
                  </a:lnTo>
                  <a:lnTo>
                    <a:pt x="124" y="90"/>
                  </a:lnTo>
                  <a:lnTo>
                    <a:pt x="122" y="88"/>
                  </a:lnTo>
                  <a:lnTo>
                    <a:pt x="122" y="86"/>
                  </a:lnTo>
                  <a:lnTo>
                    <a:pt x="122" y="86"/>
                  </a:lnTo>
                  <a:lnTo>
                    <a:pt x="122" y="86"/>
                  </a:lnTo>
                  <a:lnTo>
                    <a:pt x="122" y="84"/>
                  </a:lnTo>
                  <a:lnTo>
                    <a:pt x="122" y="84"/>
                  </a:lnTo>
                  <a:lnTo>
                    <a:pt x="122" y="84"/>
                  </a:lnTo>
                  <a:lnTo>
                    <a:pt x="122" y="82"/>
                  </a:lnTo>
                  <a:lnTo>
                    <a:pt x="124" y="80"/>
                  </a:lnTo>
                  <a:lnTo>
                    <a:pt x="124" y="80"/>
                  </a:lnTo>
                  <a:lnTo>
                    <a:pt x="126" y="78"/>
                  </a:lnTo>
                  <a:lnTo>
                    <a:pt x="128" y="76"/>
                  </a:lnTo>
                  <a:lnTo>
                    <a:pt x="128" y="76"/>
                  </a:lnTo>
                  <a:lnTo>
                    <a:pt x="130" y="74"/>
                  </a:lnTo>
                  <a:lnTo>
                    <a:pt x="130" y="74"/>
                  </a:lnTo>
                  <a:lnTo>
                    <a:pt x="132" y="70"/>
                  </a:lnTo>
                  <a:lnTo>
                    <a:pt x="132" y="68"/>
                  </a:lnTo>
                  <a:lnTo>
                    <a:pt x="134" y="68"/>
                  </a:lnTo>
                  <a:lnTo>
                    <a:pt x="134" y="66"/>
                  </a:lnTo>
                  <a:lnTo>
                    <a:pt x="136" y="66"/>
                  </a:lnTo>
                  <a:lnTo>
                    <a:pt x="136" y="64"/>
                  </a:lnTo>
                  <a:lnTo>
                    <a:pt x="138" y="64"/>
                  </a:lnTo>
                  <a:lnTo>
                    <a:pt x="140" y="64"/>
                  </a:lnTo>
                  <a:lnTo>
                    <a:pt x="140" y="64"/>
                  </a:lnTo>
                  <a:lnTo>
                    <a:pt x="144" y="64"/>
                  </a:lnTo>
                  <a:lnTo>
                    <a:pt x="146" y="64"/>
                  </a:lnTo>
                  <a:lnTo>
                    <a:pt x="146" y="64"/>
                  </a:lnTo>
                  <a:lnTo>
                    <a:pt x="148" y="62"/>
                  </a:lnTo>
                  <a:lnTo>
                    <a:pt x="148" y="62"/>
                  </a:lnTo>
                  <a:lnTo>
                    <a:pt x="150" y="60"/>
                  </a:lnTo>
                  <a:lnTo>
                    <a:pt x="150" y="58"/>
                  </a:lnTo>
                  <a:lnTo>
                    <a:pt x="152" y="56"/>
                  </a:lnTo>
                  <a:lnTo>
                    <a:pt x="156" y="52"/>
                  </a:lnTo>
                  <a:lnTo>
                    <a:pt x="156" y="50"/>
                  </a:lnTo>
                  <a:lnTo>
                    <a:pt x="158" y="48"/>
                  </a:lnTo>
                  <a:lnTo>
                    <a:pt x="160" y="46"/>
                  </a:lnTo>
                  <a:lnTo>
                    <a:pt x="162" y="44"/>
                  </a:lnTo>
                  <a:lnTo>
                    <a:pt x="166" y="40"/>
                  </a:lnTo>
                  <a:lnTo>
                    <a:pt x="176" y="3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43" name="Freeform 280"/>
            <p:cNvSpPr>
              <a:spLocks/>
            </p:cNvSpPr>
            <p:nvPr/>
          </p:nvSpPr>
          <p:spPr bwMode="auto">
            <a:xfrm>
              <a:off x="5509773" y="2611885"/>
              <a:ext cx="363566" cy="297452"/>
            </a:xfrm>
            <a:custGeom>
              <a:avLst/>
              <a:gdLst>
                <a:gd name="T0" fmla="*/ 166 w 176"/>
                <a:gd name="T1" fmla="*/ 30 h 144"/>
                <a:gd name="T2" fmla="*/ 150 w 176"/>
                <a:gd name="T3" fmla="*/ 30 h 144"/>
                <a:gd name="T4" fmla="*/ 146 w 176"/>
                <a:gd name="T5" fmla="*/ 28 h 144"/>
                <a:gd name="T6" fmla="*/ 138 w 176"/>
                <a:gd name="T7" fmla="*/ 22 h 144"/>
                <a:gd name="T8" fmla="*/ 124 w 176"/>
                <a:gd name="T9" fmla="*/ 20 h 144"/>
                <a:gd name="T10" fmla="*/ 108 w 176"/>
                <a:gd name="T11" fmla="*/ 18 h 144"/>
                <a:gd name="T12" fmla="*/ 86 w 176"/>
                <a:gd name="T13" fmla="*/ 8 h 144"/>
                <a:gd name="T14" fmla="*/ 76 w 176"/>
                <a:gd name="T15" fmla="*/ 6 h 144"/>
                <a:gd name="T16" fmla="*/ 66 w 176"/>
                <a:gd name="T17" fmla="*/ 10 h 144"/>
                <a:gd name="T18" fmla="*/ 62 w 176"/>
                <a:gd name="T19" fmla="*/ 8 h 144"/>
                <a:gd name="T20" fmla="*/ 50 w 176"/>
                <a:gd name="T21" fmla="*/ 2 h 144"/>
                <a:gd name="T22" fmla="*/ 28 w 176"/>
                <a:gd name="T23" fmla="*/ 0 h 144"/>
                <a:gd name="T24" fmla="*/ 12 w 176"/>
                <a:gd name="T25" fmla="*/ 2 h 144"/>
                <a:gd name="T26" fmla="*/ 6 w 176"/>
                <a:gd name="T27" fmla="*/ 4 h 144"/>
                <a:gd name="T28" fmla="*/ 6 w 176"/>
                <a:gd name="T29" fmla="*/ 8 h 144"/>
                <a:gd name="T30" fmla="*/ 8 w 176"/>
                <a:gd name="T31" fmla="*/ 12 h 144"/>
                <a:gd name="T32" fmla="*/ 6 w 176"/>
                <a:gd name="T33" fmla="*/ 14 h 144"/>
                <a:gd name="T34" fmla="*/ 2 w 176"/>
                <a:gd name="T35" fmla="*/ 16 h 144"/>
                <a:gd name="T36" fmla="*/ 0 w 176"/>
                <a:gd name="T37" fmla="*/ 20 h 144"/>
                <a:gd name="T38" fmla="*/ 2 w 176"/>
                <a:gd name="T39" fmla="*/ 26 h 144"/>
                <a:gd name="T40" fmla="*/ 10 w 176"/>
                <a:gd name="T41" fmla="*/ 34 h 144"/>
                <a:gd name="T42" fmla="*/ 12 w 176"/>
                <a:gd name="T43" fmla="*/ 44 h 144"/>
                <a:gd name="T44" fmla="*/ 16 w 176"/>
                <a:gd name="T45" fmla="*/ 46 h 144"/>
                <a:gd name="T46" fmla="*/ 28 w 176"/>
                <a:gd name="T47" fmla="*/ 42 h 144"/>
                <a:gd name="T48" fmla="*/ 36 w 176"/>
                <a:gd name="T49" fmla="*/ 40 h 144"/>
                <a:gd name="T50" fmla="*/ 38 w 176"/>
                <a:gd name="T51" fmla="*/ 40 h 144"/>
                <a:gd name="T52" fmla="*/ 40 w 176"/>
                <a:gd name="T53" fmla="*/ 44 h 144"/>
                <a:gd name="T54" fmla="*/ 36 w 176"/>
                <a:gd name="T55" fmla="*/ 52 h 144"/>
                <a:gd name="T56" fmla="*/ 32 w 176"/>
                <a:gd name="T57" fmla="*/ 60 h 144"/>
                <a:gd name="T58" fmla="*/ 30 w 176"/>
                <a:gd name="T59" fmla="*/ 78 h 144"/>
                <a:gd name="T60" fmla="*/ 28 w 176"/>
                <a:gd name="T61" fmla="*/ 84 h 144"/>
                <a:gd name="T62" fmla="*/ 22 w 176"/>
                <a:gd name="T63" fmla="*/ 88 h 144"/>
                <a:gd name="T64" fmla="*/ 24 w 176"/>
                <a:gd name="T65" fmla="*/ 90 h 144"/>
                <a:gd name="T66" fmla="*/ 30 w 176"/>
                <a:gd name="T67" fmla="*/ 96 h 144"/>
                <a:gd name="T68" fmla="*/ 32 w 176"/>
                <a:gd name="T69" fmla="*/ 114 h 144"/>
                <a:gd name="T70" fmla="*/ 32 w 176"/>
                <a:gd name="T71" fmla="*/ 124 h 144"/>
                <a:gd name="T72" fmla="*/ 34 w 176"/>
                <a:gd name="T73" fmla="*/ 126 h 144"/>
                <a:gd name="T74" fmla="*/ 40 w 176"/>
                <a:gd name="T75" fmla="*/ 126 h 144"/>
                <a:gd name="T76" fmla="*/ 42 w 176"/>
                <a:gd name="T77" fmla="*/ 128 h 144"/>
                <a:gd name="T78" fmla="*/ 42 w 176"/>
                <a:gd name="T79" fmla="*/ 134 h 144"/>
                <a:gd name="T80" fmla="*/ 44 w 176"/>
                <a:gd name="T81" fmla="*/ 140 h 144"/>
                <a:gd name="T82" fmla="*/ 50 w 176"/>
                <a:gd name="T83" fmla="*/ 144 h 144"/>
                <a:gd name="T84" fmla="*/ 56 w 176"/>
                <a:gd name="T85" fmla="*/ 142 h 144"/>
                <a:gd name="T86" fmla="*/ 64 w 176"/>
                <a:gd name="T87" fmla="*/ 138 h 144"/>
                <a:gd name="T88" fmla="*/ 72 w 176"/>
                <a:gd name="T89" fmla="*/ 136 h 144"/>
                <a:gd name="T90" fmla="*/ 90 w 176"/>
                <a:gd name="T91" fmla="*/ 138 h 144"/>
                <a:gd name="T92" fmla="*/ 104 w 176"/>
                <a:gd name="T93" fmla="*/ 138 h 144"/>
                <a:gd name="T94" fmla="*/ 110 w 176"/>
                <a:gd name="T95" fmla="*/ 132 h 144"/>
                <a:gd name="T96" fmla="*/ 110 w 176"/>
                <a:gd name="T97" fmla="*/ 126 h 144"/>
                <a:gd name="T98" fmla="*/ 112 w 176"/>
                <a:gd name="T99" fmla="*/ 122 h 144"/>
                <a:gd name="T100" fmla="*/ 120 w 176"/>
                <a:gd name="T101" fmla="*/ 116 h 144"/>
                <a:gd name="T102" fmla="*/ 128 w 176"/>
                <a:gd name="T103" fmla="*/ 108 h 144"/>
                <a:gd name="T104" fmla="*/ 132 w 176"/>
                <a:gd name="T105" fmla="*/ 100 h 144"/>
                <a:gd name="T106" fmla="*/ 130 w 176"/>
                <a:gd name="T107" fmla="*/ 94 h 144"/>
                <a:gd name="T108" fmla="*/ 122 w 176"/>
                <a:gd name="T109" fmla="*/ 86 h 144"/>
                <a:gd name="T110" fmla="*/ 122 w 176"/>
                <a:gd name="T111" fmla="*/ 84 h 144"/>
                <a:gd name="T112" fmla="*/ 128 w 176"/>
                <a:gd name="T113" fmla="*/ 76 h 144"/>
                <a:gd name="T114" fmla="*/ 132 w 176"/>
                <a:gd name="T115" fmla="*/ 68 h 144"/>
                <a:gd name="T116" fmla="*/ 138 w 176"/>
                <a:gd name="T117" fmla="*/ 64 h 144"/>
                <a:gd name="T118" fmla="*/ 146 w 176"/>
                <a:gd name="T119" fmla="*/ 64 h 144"/>
                <a:gd name="T120" fmla="*/ 152 w 176"/>
                <a:gd name="T121" fmla="*/ 56 h 144"/>
                <a:gd name="T122" fmla="*/ 162 w 176"/>
                <a:gd name="T123" fmla="*/ 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6" h="144">
                  <a:moveTo>
                    <a:pt x="176" y="30"/>
                  </a:moveTo>
                  <a:lnTo>
                    <a:pt x="176" y="30"/>
                  </a:lnTo>
                  <a:lnTo>
                    <a:pt x="174" y="30"/>
                  </a:lnTo>
                  <a:lnTo>
                    <a:pt x="170" y="30"/>
                  </a:lnTo>
                  <a:lnTo>
                    <a:pt x="166" y="30"/>
                  </a:lnTo>
                  <a:lnTo>
                    <a:pt x="160" y="30"/>
                  </a:lnTo>
                  <a:lnTo>
                    <a:pt x="156" y="32"/>
                  </a:lnTo>
                  <a:lnTo>
                    <a:pt x="154" y="32"/>
                  </a:lnTo>
                  <a:lnTo>
                    <a:pt x="152" y="30"/>
                  </a:lnTo>
                  <a:lnTo>
                    <a:pt x="150" y="30"/>
                  </a:lnTo>
                  <a:lnTo>
                    <a:pt x="150" y="30"/>
                  </a:lnTo>
                  <a:lnTo>
                    <a:pt x="148" y="30"/>
                  </a:lnTo>
                  <a:lnTo>
                    <a:pt x="148" y="30"/>
                  </a:lnTo>
                  <a:lnTo>
                    <a:pt x="146" y="28"/>
                  </a:lnTo>
                  <a:lnTo>
                    <a:pt x="146" y="28"/>
                  </a:lnTo>
                  <a:lnTo>
                    <a:pt x="144" y="26"/>
                  </a:lnTo>
                  <a:lnTo>
                    <a:pt x="142" y="24"/>
                  </a:lnTo>
                  <a:lnTo>
                    <a:pt x="140" y="22"/>
                  </a:lnTo>
                  <a:lnTo>
                    <a:pt x="138" y="22"/>
                  </a:lnTo>
                  <a:lnTo>
                    <a:pt x="138" y="22"/>
                  </a:lnTo>
                  <a:lnTo>
                    <a:pt x="136" y="22"/>
                  </a:lnTo>
                  <a:lnTo>
                    <a:pt x="134" y="20"/>
                  </a:lnTo>
                  <a:lnTo>
                    <a:pt x="132" y="20"/>
                  </a:lnTo>
                  <a:lnTo>
                    <a:pt x="128" y="20"/>
                  </a:lnTo>
                  <a:lnTo>
                    <a:pt x="124" y="20"/>
                  </a:lnTo>
                  <a:lnTo>
                    <a:pt x="120" y="20"/>
                  </a:lnTo>
                  <a:lnTo>
                    <a:pt x="118" y="20"/>
                  </a:lnTo>
                  <a:lnTo>
                    <a:pt x="116" y="20"/>
                  </a:lnTo>
                  <a:lnTo>
                    <a:pt x="114" y="20"/>
                  </a:lnTo>
                  <a:lnTo>
                    <a:pt x="108" y="18"/>
                  </a:lnTo>
                  <a:lnTo>
                    <a:pt x="100" y="14"/>
                  </a:lnTo>
                  <a:lnTo>
                    <a:pt x="98" y="14"/>
                  </a:lnTo>
                  <a:lnTo>
                    <a:pt x="94" y="12"/>
                  </a:lnTo>
                  <a:lnTo>
                    <a:pt x="88" y="10"/>
                  </a:lnTo>
                  <a:lnTo>
                    <a:pt x="86" y="8"/>
                  </a:lnTo>
                  <a:lnTo>
                    <a:pt x="84" y="8"/>
                  </a:lnTo>
                  <a:lnTo>
                    <a:pt x="80" y="6"/>
                  </a:lnTo>
                  <a:lnTo>
                    <a:pt x="80" y="6"/>
                  </a:lnTo>
                  <a:lnTo>
                    <a:pt x="78" y="6"/>
                  </a:lnTo>
                  <a:lnTo>
                    <a:pt x="76" y="6"/>
                  </a:lnTo>
                  <a:lnTo>
                    <a:pt x="76" y="6"/>
                  </a:lnTo>
                  <a:lnTo>
                    <a:pt x="72" y="8"/>
                  </a:lnTo>
                  <a:lnTo>
                    <a:pt x="70" y="10"/>
                  </a:lnTo>
                  <a:lnTo>
                    <a:pt x="68" y="10"/>
                  </a:lnTo>
                  <a:lnTo>
                    <a:pt x="66" y="10"/>
                  </a:lnTo>
                  <a:lnTo>
                    <a:pt x="66" y="10"/>
                  </a:lnTo>
                  <a:lnTo>
                    <a:pt x="66" y="10"/>
                  </a:lnTo>
                  <a:lnTo>
                    <a:pt x="64" y="10"/>
                  </a:lnTo>
                  <a:lnTo>
                    <a:pt x="64" y="10"/>
                  </a:lnTo>
                  <a:lnTo>
                    <a:pt x="62" y="8"/>
                  </a:lnTo>
                  <a:lnTo>
                    <a:pt x="60" y="8"/>
                  </a:lnTo>
                  <a:lnTo>
                    <a:pt x="58" y="6"/>
                  </a:lnTo>
                  <a:lnTo>
                    <a:pt x="56" y="4"/>
                  </a:lnTo>
                  <a:lnTo>
                    <a:pt x="56" y="4"/>
                  </a:lnTo>
                  <a:lnTo>
                    <a:pt x="50" y="2"/>
                  </a:lnTo>
                  <a:lnTo>
                    <a:pt x="44" y="2"/>
                  </a:lnTo>
                  <a:lnTo>
                    <a:pt x="40" y="0"/>
                  </a:lnTo>
                  <a:lnTo>
                    <a:pt x="36" y="0"/>
                  </a:lnTo>
                  <a:lnTo>
                    <a:pt x="32" y="0"/>
                  </a:lnTo>
                  <a:lnTo>
                    <a:pt x="28" y="0"/>
                  </a:lnTo>
                  <a:lnTo>
                    <a:pt x="26" y="0"/>
                  </a:lnTo>
                  <a:lnTo>
                    <a:pt x="22" y="0"/>
                  </a:lnTo>
                  <a:lnTo>
                    <a:pt x="18" y="0"/>
                  </a:lnTo>
                  <a:lnTo>
                    <a:pt x="14" y="0"/>
                  </a:lnTo>
                  <a:lnTo>
                    <a:pt x="12" y="2"/>
                  </a:lnTo>
                  <a:lnTo>
                    <a:pt x="10" y="2"/>
                  </a:lnTo>
                  <a:lnTo>
                    <a:pt x="10" y="2"/>
                  </a:lnTo>
                  <a:lnTo>
                    <a:pt x="8" y="2"/>
                  </a:lnTo>
                  <a:lnTo>
                    <a:pt x="8" y="4"/>
                  </a:lnTo>
                  <a:lnTo>
                    <a:pt x="6" y="4"/>
                  </a:lnTo>
                  <a:lnTo>
                    <a:pt x="6" y="6"/>
                  </a:lnTo>
                  <a:lnTo>
                    <a:pt x="6" y="6"/>
                  </a:lnTo>
                  <a:lnTo>
                    <a:pt x="6" y="6"/>
                  </a:lnTo>
                  <a:lnTo>
                    <a:pt x="6" y="6"/>
                  </a:lnTo>
                  <a:lnTo>
                    <a:pt x="6" y="8"/>
                  </a:lnTo>
                  <a:lnTo>
                    <a:pt x="8" y="8"/>
                  </a:lnTo>
                  <a:lnTo>
                    <a:pt x="8" y="10"/>
                  </a:lnTo>
                  <a:lnTo>
                    <a:pt x="8" y="12"/>
                  </a:lnTo>
                  <a:lnTo>
                    <a:pt x="8" y="12"/>
                  </a:lnTo>
                  <a:lnTo>
                    <a:pt x="8" y="12"/>
                  </a:lnTo>
                  <a:lnTo>
                    <a:pt x="8" y="12"/>
                  </a:lnTo>
                  <a:lnTo>
                    <a:pt x="8" y="12"/>
                  </a:lnTo>
                  <a:lnTo>
                    <a:pt x="8" y="14"/>
                  </a:lnTo>
                  <a:lnTo>
                    <a:pt x="8" y="14"/>
                  </a:lnTo>
                  <a:lnTo>
                    <a:pt x="6" y="14"/>
                  </a:lnTo>
                  <a:lnTo>
                    <a:pt x="4" y="14"/>
                  </a:lnTo>
                  <a:lnTo>
                    <a:pt x="4" y="14"/>
                  </a:lnTo>
                  <a:lnTo>
                    <a:pt x="2" y="14"/>
                  </a:lnTo>
                  <a:lnTo>
                    <a:pt x="2" y="14"/>
                  </a:lnTo>
                  <a:lnTo>
                    <a:pt x="2" y="16"/>
                  </a:lnTo>
                  <a:lnTo>
                    <a:pt x="0" y="16"/>
                  </a:lnTo>
                  <a:lnTo>
                    <a:pt x="0" y="16"/>
                  </a:lnTo>
                  <a:lnTo>
                    <a:pt x="0" y="16"/>
                  </a:lnTo>
                  <a:lnTo>
                    <a:pt x="0" y="18"/>
                  </a:lnTo>
                  <a:lnTo>
                    <a:pt x="0" y="20"/>
                  </a:lnTo>
                  <a:lnTo>
                    <a:pt x="0" y="20"/>
                  </a:lnTo>
                  <a:lnTo>
                    <a:pt x="0" y="22"/>
                  </a:lnTo>
                  <a:lnTo>
                    <a:pt x="2" y="24"/>
                  </a:lnTo>
                  <a:lnTo>
                    <a:pt x="2" y="26"/>
                  </a:lnTo>
                  <a:lnTo>
                    <a:pt x="2" y="26"/>
                  </a:lnTo>
                  <a:lnTo>
                    <a:pt x="2" y="28"/>
                  </a:lnTo>
                  <a:lnTo>
                    <a:pt x="4" y="28"/>
                  </a:lnTo>
                  <a:lnTo>
                    <a:pt x="6" y="32"/>
                  </a:lnTo>
                  <a:lnTo>
                    <a:pt x="8" y="34"/>
                  </a:lnTo>
                  <a:lnTo>
                    <a:pt x="10" y="34"/>
                  </a:lnTo>
                  <a:lnTo>
                    <a:pt x="10" y="36"/>
                  </a:lnTo>
                  <a:lnTo>
                    <a:pt x="10" y="38"/>
                  </a:lnTo>
                  <a:lnTo>
                    <a:pt x="10" y="40"/>
                  </a:lnTo>
                  <a:lnTo>
                    <a:pt x="12" y="42"/>
                  </a:lnTo>
                  <a:lnTo>
                    <a:pt x="12" y="44"/>
                  </a:lnTo>
                  <a:lnTo>
                    <a:pt x="12" y="44"/>
                  </a:lnTo>
                  <a:lnTo>
                    <a:pt x="12" y="44"/>
                  </a:lnTo>
                  <a:lnTo>
                    <a:pt x="12" y="44"/>
                  </a:lnTo>
                  <a:lnTo>
                    <a:pt x="14" y="44"/>
                  </a:lnTo>
                  <a:lnTo>
                    <a:pt x="16" y="46"/>
                  </a:lnTo>
                  <a:lnTo>
                    <a:pt x="18" y="44"/>
                  </a:lnTo>
                  <a:lnTo>
                    <a:pt x="20" y="44"/>
                  </a:lnTo>
                  <a:lnTo>
                    <a:pt x="24" y="44"/>
                  </a:lnTo>
                  <a:lnTo>
                    <a:pt x="26" y="42"/>
                  </a:lnTo>
                  <a:lnTo>
                    <a:pt x="28" y="42"/>
                  </a:lnTo>
                  <a:lnTo>
                    <a:pt x="28" y="42"/>
                  </a:lnTo>
                  <a:lnTo>
                    <a:pt x="32" y="40"/>
                  </a:lnTo>
                  <a:lnTo>
                    <a:pt x="32" y="40"/>
                  </a:lnTo>
                  <a:lnTo>
                    <a:pt x="34" y="40"/>
                  </a:lnTo>
                  <a:lnTo>
                    <a:pt x="36" y="40"/>
                  </a:lnTo>
                  <a:lnTo>
                    <a:pt x="36" y="40"/>
                  </a:lnTo>
                  <a:lnTo>
                    <a:pt x="36" y="40"/>
                  </a:lnTo>
                  <a:lnTo>
                    <a:pt x="36" y="40"/>
                  </a:lnTo>
                  <a:lnTo>
                    <a:pt x="38" y="40"/>
                  </a:lnTo>
                  <a:lnTo>
                    <a:pt x="38" y="40"/>
                  </a:lnTo>
                  <a:lnTo>
                    <a:pt x="38" y="42"/>
                  </a:lnTo>
                  <a:lnTo>
                    <a:pt x="40" y="42"/>
                  </a:lnTo>
                  <a:lnTo>
                    <a:pt x="40" y="44"/>
                  </a:lnTo>
                  <a:lnTo>
                    <a:pt x="40" y="44"/>
                  </a:lnTo>
                  <a:lnTo>
                    <a:pt x="40" y="44"/>
                  </a:lnTo>
                  <a:lnTo>
                    <a:pt x="40" y="46"/>
                  </a:lnTo>
                  <a:lnTo>
                    <a:pt x="40" y="46"/>
                  </a:lnTo>
                  <a:lnTo>
                    <a:pt x="38" y="50"/>
                  </a:lnTo>
                  <a:lnTo>
                    <a:pt x="36" y="50"/>
                  </a:lnTo>
                  <a:lnTo>
                    <a:pt x="36" y="52"/>
                  </a:lnTo>
                  <a:lnTo>
                    <a:pt x="34" y="54"/>
                  </a:lnTo>
                  <a:lnTo>
                    <a:pt x="34" y="54"/>
                  </a:lnTo>
                  <a:lnTo>
                    <a:pt x="34" y="56"/>
                  </a:lnTo>
                  <a:lnTo>
                    <a:pt x="32" y="56"/>
                  </a:lnTo>
                  <a:lnTo>
                    <a:pt x="32" y="60"/>
                  </a:lnTo>
                  <a:lnTo>
                    <a:pt x="32" y="64"/>
                  </a:lnTo>
                  <a:lnTo>
                    <a:pt x="32" y="68"/>
                  </a:lnTo>
                  <a:lnTo>
                    <a:pt x="30" y="72"/>
                  </a:lnTo>
                  <a:lnTo>
                    <a:pt x="30" y="76"/>
                  </a:lnTo>
                  <a:lnTo>
                    <a:pt x="30" y="78"/>
                  </a:lnTo>
                  <a:lnTo>
                    <a:pt x="30" y="80"/>
                  </a:lnTo>
                  <a:lnTo>
                    <a:pt x="30" y="80"/>
                  </a:lnTo>
                  <a:lnTo>
                    <a:pt x="28" y="82"/>
                  </a:lnTo>
                  <a:lnTo>
                    <a:pt x="28" y="82"/>
                  </a:lnTo>
                  <a:lnTo>
                    <a:pt x="28" y="84"/>
                  </a:lnTo>
                  <a:lnTo>
                    <a:pt x="26" y="84"/>
                  </a:lnTo>
                  <a:lnTo>
                    <a:pt x="24" y="86"/>
                  </a:lnTo>
                  <a:lnTo>
                    <a:pt x="24" y="86"/>
                  </a:lnTo>
                  <a:lnTo>
                    <a:pt x="22" y="88"/>
                  </a:lnTo>
                  <a:lnTo>
                    <a:pt x="22" y="88"/>
                  </a:lnTo>
                  <a:lnTo>
                    <a:pt x="22" y="88"/>
                  </a:lnTo>
                  <a:lnTo>
                    <a:pt x="22" y="88"/>
                  </a:lnTo>
                  <a:lnTo>
                    <a:pt x="22" y="90"/>
                  </a:lnTo>
                  <a:lnTo>
                    <a:pt x="24" y="90"/>
                  </a:lnTo>
                  <a:lnTo>
                    <a:pt x="24" y="90"/>
                  </a:lnTo>
                  <a:lnTo>
                    <a:pt x="26" y="92"/>
                  </a:lnTo>
                  <a:lnTo>
                    <a:pt x="28" y="92"/>
                  </a:lnTo>
                  <a:lnTo>
                    <a:pt x="30" y="94"/>
                  </a:lnTo>
                  <a:lnTo>
                    <a:pt x="30" y="94"/>
                  </a:lnTo>
                  <a:lnTo>
                    <a:pt x="30" y="96"/>
                  </a:lnTo>
                  <a:lnTo>
                    <a:pt x="30" y="96"/>
                  </a:lnTo>
                  <a:lnTo>
                    <a:pt x="32" y="100"/>
                  </a:lnTo>
                  <a:lnTo>
                    <a:pt x="32" y="104"/>
                  </a:lnTo>
                  <a:lnTo>
                    <a:pt x="32" y="106"/>
                  </a:lnTo>
                  <a:lnTo>
                    <a:pt x="32" y="114"/>
                  </a:lnTo>
                  <a:lnTo>
                    <a:pt x="32" y="116"/>
                  </a:lnTo>
                  <a:lnTo>
                    <a:pt x="32" y="118"/>
                  </a:lnTo>
                  <a:lnTo>
                    <a:pt x="32" y="120"/>
                  </a:lnTo>
                  <a:lnTo>
                    <a:pt x="32" y="122"/>
                  </a:lnTo>
                  <a:lnTo>
                    <a:pt x="32" y="124"/>
                  </a:lnTo>
                  <a:lnTo>
                    <a:pt x="32" y="124"/>
                  </a:lnTo>
                  <a:lnTo>
                    <a:pt x="32" y="126"/>
                  </a:lnTo>
                  <a:lnTo>
                    <a:pt x="32" y="126"/>
                  </a:lnTo>
                  <a:lnTo>
                    <a:pt x="32" y="126"/>
                  </a:lnTo>
                  <a:lnTo>
                    <a:pt x="34" y="126"/>
                  </a:lnTo>
                  <a:lnTo>
                    <a:pt x="34" y="126"/>
                  </a:lnTo>
                  <a:lnTo>
                    <a:pt x="36" y="126"/>
                  </a:lnTo>
                  <a:lnTo>
                    <a:pt x="36" y="126"/>
                  </a:lnTo>
                  <a:lnTo>
                    <a:pt x="38" y="126"/>
                  </a:lnTo>
                  <a:lnTo>
                    <a:pt x="40" y="126"/>
                  </a:lnTo>
                  <a:lnTo>
                    <a:pt x="40" y="126"/>
                  </a:lnTo>
                  <a:lnTo>
                    <a:pt x="42" y="126"/>
                  </a:lnTo>
                  <a:lnTo>
                    <a:pt x="42" y="128"/>
                  </a:lnTo>
                  <a:lnTo>
                    <a:pt x="42" y="128"/>
                  </a:lnTo>
                  <a:lnTo>
                    <a:pt x="42" y="128"/>
                  </a:lnTo>
                  <a:lnTo>
                    <a:pt x="42" y="130"/>
                  </a:lnTo>
                  <a:lnTo>
                    <a:pt x="42" y="130"/>
                  </a:lnTo>
                  <a:lnTo>
                    <a:pt x="42" y="132"/>
                  </a:lnTo>
                  <a:lnTo>
                    <a:pt x="42" y="134"/>
                  </a:lnTo>
                  <a:lnTo>
                    <a:pt x="42" y="134"/>
                  </a:lnTo>
                  <a:lnTo>
                    <a:pt x="42" y="136"/>
                  </a:lnTo>
                  <a:lnTo>
                    <a:pt x="42" y="136"/>
                  </a:lnTo>
                  <a:lnTo>
                    <a:pt x="42" y="138"/>
                  </a:lnTo>
                  <a:lnTo>
                    <a:pt x="42" y="138"/>
                  </a:lnTo>
                  <a:lnTo>
                    <a:pt x="44" y="140"/>
                  </a:lnTo>
                  <a:lnTo>
                    <a:pt x="44" y="140"/>
                  </a:lnTo>
                  <a:lnTo>
                    <a:pt x="46" y="142"/>
                  </a:lnTo>
                  <a:lnTo>
                    <a:pt x="48" y="142"/>
                  </a:lnTo>
                  <a:lnTo>
                    <a:pt x="48" y="142"/>
                  </a:lnTo>
                  <a:lnTo>
                    <a:pt x="50" y="144"/>
                  </a:lnTo>
                  <a:lnTo>
                    <a:pt x="52" y="144"/>
                  </a:lnTo>
                  <a:lnTo>
                    <a:pt x="52" y="144"/>
                  </a:lnTo>
                  <a:lnTo>
                    <a:pt x="54" y="144"/>
                  </a:lnTo>
                  <a:lnTo>
                    <a:pt x="56" y="144"/>
                  </a:lnTo>
                  <a:lnTo>
                    <a:pt x="56" y="142"/>
                  </a:lnTo>
                  <a:lnTo>
                    <a:pt x="60" y="142"/>
                  </a:lnTo>
                  <a:lnTo>
                    <a:pt x="62" y="140"/>
                  </a:lnTo>
                  <a:lnTo>
                    <a:pt x="62" y="140"/>
                  </a:lnTo>
                  <a:lnTo>
                    <a:pt x="64" y="140"/>
                  </a:lnTo>
                  <a:lnTo>
                    <a:pt x="64" y="138"/>
                  </a:lnTo>
                  <a:lnTo>
                    <a:pt x="66" y="136"/>
                  </a:lnTo>
                  <a:lnTo>
                    <a:pt x="68" y="136"/>
                  </a:lnTo>
                  <a:lnTo>
                    <a:pt x="68" y="136"/>
                  </a:lnTo>
                  <a:lnTo>
                    <a:pt x="70" y="136"/>
                  </a:lnTo>
                  <a:lnTo>
                    <a:pt x="72" y="136"/>
                  </a:lnTo>
                  <a:lnTo>
                    <a:pt x="74" y="136"/>
                  </a:lnTo>
                  <a:lnTo>
                    <a:pt x="76" y="136"/>
                  </a:lnTo>
                  <a:lnTo>
                    <a:pt x="80" y="136"/>
                  </a:lnTo>
                  <a:lnTo>
                    <a:pt x="86" y="136"/>
                  </a:lnTo>
                  <a:lnTo>
                    <a:pt x="90" y="138"/>
                  </a:lnTo>
                  <a:lnTo>
                    <a:pt x="96" y="138"/>
                  </a:lnTo>
                  <a:lnTo>
                    <a:pt x="98" y="138"/>
                  </a:lnTo>
                  <a:lnTo>
                    <a:pt x="100" y="138"/>
                  </a:lnTo>
                  <a:lnTo>
                    <a:pt x="102" y="138"/>
                  </a:lnTo>
                  <a:lnTo>
                    <a:pt x="104" y="138"/>
                  </a:lnTo>
                  <a:lnTo>
                    <a:pt x="104" y="136"/>
                  </a:lnTo>
                  <a:lnTo>
                    <a:pt x="106" y="136"/>
                  </a:lnTo>
                  <a:lnTo>
                    <a:pt x="108" y="134"/>
                  </a:lnTo>
                  <a:lnTo>
                    <a:pt x="108" y="134"/>
                  </a:lnTo>
                  <a:lnTo>
                    <a:pt x="110" y="132"/>
                  </a:lnTo>
                  <a:lnTo>
                    <a:pt x="110" y="132"/>
                  </a:lnTo>
                  <a:lnTo>
                    <a:pt x="110" y="130"/>
                  </a:lnTo>
                  <a:lnTo>
                    <a:pt x="112" y="130"/>
                  </a:lnTo>
                  <a:lnTo>
                    <a:pt x="112" y="128"/>
                  </a:lnTo>
                  <a:lnTo>
                    <a:pt x="110" y="126"/>
                  </a:lnTo>
                  <a:lnTo>
                    <a:pt x="110" y="124"/>
                  </a:lnTo>
                  <a:lnTo>
                    <a:pt x="110" y="124"/>
                  </a:lnTo>
                  <a:lnTo>
                    <a:pt x="110" y="122"/>
                  </a:lnTo>
                  <a:lnTo>
                    <a:pt x="112" y="122"/>
                  </a:lnTo>
                  <a:lnTo>
                    <a:pt x="112" y="122"/>
                  </a:lnTo>
                  <a:lnTo>
                    <a:pt x="112" y="120"/>
                  </a:lnTo>
                  <a:lnTo>
                    <a:pt x="114" y="120"/>
                  </a:lnTo>
                  <a:lnTo>
                    <a:pt x="116" y="118"/>
                  </a:lnTo>
                  <a:lnTo>
                    <a:pt x="118" y="118"/>
                  </a:lnTo>
                  <a:lnTo>
                    <a:pt x="120" y="116"/>
                  </a:lnTo>
                  <a:lnTo>
                    <a:pt x="122" y="116"/>
                  </a:lnTo>
                  <a:lnTo>
                    <a:pt x="124" y="114"/>
                  </a:lnTo>
                  <a:lnTo>
                    <a:pt x="126" y="112"/>
                  </a:lnTo>
                  <a:lnTo>
                    <a:pt x="128" y="110"/>
                  </a:lnTo>
                  <a:lnTo>
                    <a:pt x="128" y="108"/>
                  </a:lnTo>
                  <a:lnTo>
                    <a:pt x="128" y="106"/>
                  </a:lnTo>
                  <a:lnTo>
                    <a:pt x="130" y="104"/>
                  </a:lnTo>
                  <a:lnTo>
                    <a:pt x="130" y="102"/>
                  </a:lnTo>
                  <a:lnTo>
                    <a:pt x="130" y="100"/>
                  </a:lnTo>
                  <a:lnTo>
                    <a:pt x="132" y="100"/>
                  </a:lnTo>
                  <a:lnTo>
                    <a:pt x="132" y="98"/>
                  </a:lnTo>
                  <a:lnTo>
                    <a:pt x="132" y="96"/>
                  </a:lnTo>
                  <a:lnTo>
                    <a:pt x="130" y="96"/>
                  </a:lnTo>
                  <a:lnTo>
                    <a:pt x="130" y="96"/>
                  </a:lnTo>
                  <a:lnTo>
                    <a:pt x="130" y="94"/>
                  </a:lnTo>
                  <a:lnTo>
                    <a:pt x="128" y="92"/>
                  </a:lnTo>
                  <a:lnTo>
                    <a:pt x="126" y="90"/>
                  </a:lnTo>
                  <a:lnTo>
                    <a:pt x="124" y="90"/>
                  </a:lnTo>
                  <a:lnTo>
                    <a:pt x="122" y="88"/>
                  </a:lnTo>
                  <a:lnTo>
                    <a:pt x="122" y="86"/>
                  </a:lnTo>
                  <a:lnTo>
                    <a:pt x="122" y="86"/>
                  </a:lnTo>
                  <a:lnTo>
                    <a:pt x="122" y="86"/>
                  </a:lnTo>
                  <a:lnTo>
                    <a:pt x="122" y="84"/>
                  </a:lnTo>
                  <a:lnTo>
                    <a:pt x="122" y="84"/>
                  </a:lnTo>
                  <a:lnTo>
                    <a:pt x="122" y="84"/>
                  </a:lnTo>
                  <a:lnTo>
                    <a:pt x="122" y="82"/>
                  </a:lnTo>
                  <a:lnTo>
                    <a:pt x="124" y="80"/>
                  </a:lnTo>
                  <a:lnTo>
                    <a:pt x="124" y="80"/>
                  </a:lnTo>
                  <a:lnTo>
                    <a:pt x="126" y="78"/>
                  </a:lnTo>
                  <a:lnTo>
                    <a:pt x="128" y="76"/>
                  </a:lnTo>
                  <a:lnTo>
                    <a:pt x="128" y="76"/>
                  </a:lnTo>
                  <a:lnTo>
                    <a:pt x="130" y="74"/>
                  </a:lnTo>
                  <a:lnTo>
                    <a:pt x="130" y="74"/>
                  </a:lnTo>
                  <a:lnTo>
                    <a:pt x="132" y="70"/>
                  </a:lnTo>
                  <a:lnTo>
                    <a:pt x="132" y="68"/>
                  </a:lnTo>
                  <a:lnTo>
                    <a:pt x="134" y="68"/>
                  </a:lnTo>
                  <a:lnTo>
                    <a:pt x="134" y="66"/>
                  </a:lnTo>
                  <a:lnTo>
                    <a:pt x="136" y="66"/>
                  </a:lnTo>
                  <a:lnTo>
                    <a:pt x="136" y="64"/>
                  </a:lnTo>
                  <a:lnTo>
                    <a:pt x="138" y="64"/>
                  </a:lnTo>
                  <a:lnTo>
                    <a:pt x="140" y="64"/>
                  </a:lnTo>
                  <a:lnTo>
                    <a:pt x="140" y="64"/>
                  </a:lnTo>
                  <a:lnTo>
                    <a:pt x="144" y="64"/>
                  </a:lnTo>
                  <a:lnTo>
                    <a:pt x="146" y="64"/>
                  </a:lnTo>
                  <a:lnTo>
                    <a:pt x="146" y="64"/>
                  </a:lnTo>
                  <a:lnTo>
                    <a:pt x="148" y="62"/>
                  </a:lnTo>
                  <a:lnTo>
                    <a:pt x="148" y="62"/>
                  </a:lnTo>
                  <a:lnTo>
                    <a:pt x="150" y="60"/>
                  </a:lnTo>
                  <a:lnTo>
                    <a:pt x="150" y="58"/>
                  </a:lnTo>
                  <a:lnTo>
                    <a:pt x="152" y="56"/>
                  </a:lnTo>
                  <a:lnTo>
                    <a:pt x="156" y="52"/>
                  </a:lnTo>
                  <a:lnTo>
                    <a:pt x="156" y="50"/>
                  </a:lnTo>
                  <a:lnTo>
                    <a:pt x="158" y="48"/>
                  </a:lnTo>
                  <a:lnTo>
                    <a:pt x="160" y="46"/>
                  </a:lnTo>
                  <a:lnTo>
                    <a:pt x="162" y="44"/>
                  </a:lnTo>
                  <a:lnTo>
                    <a:pt x="166" y="40"/>
                  </a:lnTo>
                  <a:lnTo>
                    <a:pt x="176" y="3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44" name="Freeform 281"/>
            <p:cNvSpPr>
              <a:spLocks/>
            </p:cNvSpPr>
            <p:nvPr/>
          </p:nvSpPr>
          <p:spPr bwMode="auto">
            <a:xfrm>
              <a:off x="5489116" y="2682117"/>
              <a:ext cx="103286" cy="198301"/>
            </a:xfrm>
            <a:custGeom>
              <a:avLst/>
              <a:gdLst>
                <a:gd name="T0" fmla="*/ 42 w 50"/>
                <a:gd name="T1" fmla="*/ 80 h 96"/>
                <a:gd name="T2" fmla="*/ 42 w 50"/>
                <a:gd name="T3" fmla="*/ 66 h 96"/>
                <a:gd name="T4" fmla="*/ 40 w 50"/>
                <a:gd name="T5" fmla="*/ 62 h 96"/>
                <a:gd name="T6" fmla="*/ 36 w 50"/>
                <a:gd name="T7" fmla="*/ 58 h 96"/>
                <a:gd name="T8" fmla="*/ 34 w 50"/>
                <a:gd name="T9" fmla="*/ 56 h 96"/>
                <a:gd name="T10" fmla="*/ 34 w 50"/>
                <a:gd name="T11" fmla="*/ 54 h 96"/>
                <a:gd name="T12" fmla="*/ 34 w 50"/>
                <a:gd name="T13" fmla="*/ 52 h 96"/>
                <a:gd name="T14" fmla="*/ 38 w 50"/>
                <a:gd name="T15" fmla="*/ 50 h 96"/>
                <a:gd name="T16" fmla="*/ 40 w 50"/>
                <a:gd name="T17" fmla="*/ 46 h 96"/>
                <a:gd name="T18" fmla="*/ 42 w 50"/>
                <a:gd name="T19" fmla="*/ 38 h 96"/>
                <a:gd name="T20" fmla="*/ 42 w 50"/>
                <a:gd name="T21" fmla="*/ 26 h 96"/>
                <a:gd name="T22" fmla="*/ 44 w 50"/>
                <a:gd name="T23" fmla="*/ 20 h 96"/>
                <a:gd name="T24" fmla="*/ 48 w 50"/>
                <a:gd name="T25" fmla="*/ 16 h 96"/>
                <a:gd name="T26" fmla="*/ 50 w 50"/>
                <a:gd name="T27" fmla="*/ 12 h 96"/>
                <a:gd name="T28" fmla="*/ 50 w 50"/>
                <a:gd name="T29" fmla="*/ 10 h 96"/>
                <a:gd name="T30" fmla="*/ 48 w 50"/>
                <a:gd name="T31" fmla="*/ 6 h 96"/>
                <a:gd name="T32" fmla="*/ 48 w 50"/>
                <a:gd name="T33" fmla="*/ 6 h 96"/>
                <a:gd name="T34" fmla="*/ 44 w 50"/>
                <a:gd name="T35" fmla="*/ 6 h 96"/>
                <a:gd name="T36" fmla="*/ 40 w 50"/>
                <a:gd name="T37" fmla="*/ 8 h 96"/>
                <a:gd name="T38" fmla="*/ 34 w 50"/>
                <a:gd name="T39" fmla="*/ 10 h 96"/>
                <a:gd name="T40" fmla="*/ 26 w 50"/>
                <a:gd name="T41" fmla="*/ 12 h 96"/>
                <a:gd name="T42" fmla="*/ 24 w 50"/>
                <a:gd name="T43" fmla="*/ 10 h 96"/>
                <a:gd name="T44" fmla="*/ 22 w 50"/>
                <a:gd name="T45" fmla="*/ 8 h 96"/>
                <a:gd name="T46" fmla="*/ 20 w 50"/>
                <a:gd name="T47" fmla="*/ 2 h 96"/>
                <a:gd name="T48" fmla="*/ 16 w 50"/>
                <a:gd name="T49" fmla="*/ 10 h 96"/>
                <a:gd name="T50" fmla="*/ 14 w 50"/>
                <a:gd name="T51" fmla="*/ 14 h 96"/>
                <a:gd name="T52" fmla="*/ 14 w 50"/>
                <a:gd name="T53" fmla="*/ 24 h 96"/>
                <a:gd name="T54" fmla="*/ 14 w 50"/>
                <a:gd name="T55" fmla="*/ 28 h 96"/>
                <a:gd name="T56" fmla="*/ 16 w 50"/>
                <a:gd name="T57" fmla="*/ 34 h 96"/>
                <a:gd name="T58" fmla="*/ 16 w 50"/>
                <a:gd name="T59" fmla="*/ 36 h 96"/>
                <a:gd name="T60" fmla="*/ 14 w 50"/>
                <a:gd name="T61" fmla="*/ 40 h 96"/>
                <a:gd name="T62" fmla="*/ 10 w 50"/>
                <a:gd name="T63" fmla="*/ 46 h 96"/>
                <a:gd name="T64" fmla="*/ 4 w 50"/>
                <a:gd name="T65" fmla="*/ 48 h 96"/>
                <a:gd name="T66" fmla="*/ 2 w 50"/>
                <a:gd name="T67" fmla="*/ 52 h 96"/>
                <a:gd name="T68" fmla="*/ 0 w 50"/>
                <a:gd name="T69" fmla="*/ 56 h 96"/>
                <a:gd name="T70" fmla="*/ 0 w 50"/>
                <a:gd name="T71" fmla="*/ 64 h 96"/>
                <a:gd name="T72" fmla="*/ 0 w 50"/>
                <a:gd name="T73" fmla="*/ 66 h 96"/>
                <a:gd name="T74" fmla="*/ 2 w 50"/>
                <a:gd name="T75" fmla="*/ 68 h 96"/>
                <a:gd name="T76" fmla="*/ 6 w 50"/>
                <a:gd name="T77" fmla="*/ 70 h 96"/>
                <a:gd name="T78" fmla="*/ 10 w 50"/>
                <a:gd name="T79" fmla="*/ 70 h 96"/>
                <a:gd name="T80" fmla="*/ 12 w 50"/>
                <a:gd name="T81" fmla="*/ 74 h 96"/>
                <a:gd name="T82" fmla="*/ 12 w 50"/>
                <a:gd name="T83" fmla="*/ 80 h 96"/>
                <a:gd name="T84" fmla="*/ 12 w 50"/>
                <a:gd name="T85" fmla="*/ 86 h 96"/>
                <a:gd name="T86" fmla="*/ 12 w 50"/>
                <a:gd name="T87" fmla="*/ 90 h 96"/>
                <a:gd name="T88" fmla="*/ 14 w 50"/>
                <a:gd name="T89" fmla="*/ 94 h 96"/>
                <a:gd name="T90" fmla="*/ 20 w 50"/>
                <a:gd name="T91" fmla="*/ 94 h 96"/>
                <a:gd name="T92" fmla="*/ 28 w 50"/>
                <a:gd name="T93" fmla="*/ 96 h 96"/>
                <a:gd name="T94" fmla="*/ 34 w 50"/>
                <a:gd name="T95" fmla="*/ 96 h 96"/>
                <a:gd name="T96" fmla="*/ 36 w 50"/>
                <a:gd name="T97" fmla="*/ 94 h 96"/>
                <a:gd name="T98" fmla="*/ 40 w 50"/>
                <a:gd name="T9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 h="96">
                  <a:moveTo>
                    <a:pt x="42" y="82"/>
                  </a:moveTo>
                  <a:lnTo>
                    <a:pt x="42" y="82"/>
                  </a:lnTo>
                  <a:lnTo>
                    <a:pt x="42" y="80"/>
                  </a:lnTo>
                  <a:lnTo>
                    <a:pt x="42" y="74"/>
                  </a:lnTo>
                  <a:lnTo>
                    <a:pt x="42" y="70"/>
                  </a:lnTo>
                  <a:lnTo>
                    <a:pt x="42" y="66"/>
                  </a:lnTo>
                  <a:lnTo>
                    <a:pt x="42" y="64"/>
                  </a:lnTo>
                  <a:lnTo>
                    <a:pt x="42" y="62"/>
                  </a:lnTo>
                  <a:lnTo>
                    <a:pt x="40" y="62"/>
                  </a:lnTo>
                  <a:lnTo>
                    <a:pt x="40" y="60"/>
                  </a:lnTo>
                  <a:lnTo>
                    <a:pt x="40" y="60"/>
                  </a:lnTo>
                  <a:lnTo>
                    <a:pt x="36" y="58"/>
                  </a:lnTo>
                  <a:lnTo>
                    <a:pt x="36" y="58"/>
                  </a:lnTo>
                  <a:lnTo>
                    <a:pt x="34" y="56"/>
                  </a:lnTo>
                  <a:lnTo>
                    <a:pt x="34" y="56"/>
                  </a:lnTo>
                  <a:lnTo>
                    <a:pt x="34" y="56"/>
                  </a:lnTo>
                  <a:lnTo>
                    <a:pt x="34" y="54"/>
                  </a:lnTo>
                  <a:lnTo>
                    <a:pt x="34" y="54"/>
                  </a:lnTo>
                  <a:lnTo>
                    <a:pt x="34" y="54"/>
                  </a:lnTo>
                  <a:lnTo>
                    <a:pt x="34" y="54"/>
                  </a:lnTo>
                  <a:lnTo>
                    <a:pt x="34" y="52"/>
                  </a:lnTo>
                  <a:lnTo>
                    <a:pt x="36" y="52"/>
                  </a:lnTo>
                  <a:lnTo>
                    <a:pt x="38" y="50"/>
                  </a:lnTo>
                  <a:lnTo>
                    <a:pt x="38" y="50"/>
                  </a:lnTo>
                  <a:lnTo>
                    <a:pt x="40" y="48"/>
                  </a:lnTo>
                  <a:lnTo>
                    <a:pt x="40" y="48"/>
                  </a:lnTo>
                  <a:lnTo>
                    <a:pt x="40" y="46"/>
                  </a:lnTo>
                  <a:lnTo>
                    <a:pt x="40" y="44"/>
                  </a:lnTo>
                  <a:lnTo>
                    <a:pt x="42" y="42"/>
                  </a:lnTo>
                  <a:lnTo>
                    <a:pt x="42" y="38"/>
                  </a:lnTo>
                  <a:lnTo>
                    <a:pt x="42" y="34"/>
                  </a:lnTo>
                  <a:lnTo>
                    <a:pt x="42" y="30"/>
                  </a:lnTo>
                  <a:lnTo>
                    <a:pt x="42" y="26"/>
                  </a:lnTo>
                  <a:lnTo>
                    <a:pt x="44" y="24"/>
                  </a:lnTo>
                  <a:lnTo>
                    <a:pt x="44" y="22"/>
                  </a:lnTo>
                  <a:lnTo>
                    <a:pt x="44" y="20"/>
                  </a:lnTo>
                  <a:lnTo>
                    <a:pt x="46" y="20"/>
                  </a:lnTo>
                  <a:lnTo>
                    <a:pt x="46" y="18"/>
                  </a:lnTo>
                  <a:lnTo>
                    <a:pt x="48" y="16"/>
                  </a:lnTo>
                  <a:lnTo>
                    <a:pt x="48" y="16"/>
                  </a:lnTo>
                  <a:lnTo>
                    <a:pt x="50" y="14"/>
                  </a:lnTo>
                  <a:lnTo>
                    <a:pt x="50" y="12"/>
                  </a:lnTo>
                  <a:lnTo>
                    <a:pt x="50" y="12"/>
                  </a:lnTo>
                  <a:lnTo>
                    <a:pt x="50" y="10"/>
                  </a:lnTo>
                  <a:lnTo>
                    <a:pt x="50" y="10"/>
                  </a:lnTo>
                  <a:lnTo>
                    <a:pt x="50" y="10"/>
                  </a:lnTo>
                  <a:lnTo>
                    <a:pt x="50" y="8"/>
                  </a:lnTo>
                  <a:lnTo>
                    <a:pt x="48" y="6"/>
                  </a:lnTo>
                  <a:lnTo>
                    <a:pt x="48" y="6"/>
                  </a:lnTo>
                  <a:lnTo>
                    <a:pt x="48" y="6"/>
                  </a:lnTo>
                  <a:lnTo>
                    <a:pt x="48" y="6"/>
                  </a:lnTo>
                  <a:lnTo>
                    <a:pt x="46" y="6"/>
                  </a:lnTo>
                  <a:lnTo>
                    <a:pt x="46" y="6"/>
                  </a:lnTo>
                  <a:lnTo>
                    <a:pt x="44" y="6"/>
                  </a:lnTo>
                  <a:lnTo>
                    <a:pt x="44" y="6"/>
                  </a:lnTo>
                  <a:lnTo>
                    <a:pt x="42" y="6"/>
                  </a:lnTo>
                  <a:lnTo>
                    <a:pt x="40" y="8"/>
                  </a:lnTo>
                  <a:lnTo>
                    <a:pt x="38" y="8"/>
                  </a:lnTo>
                  <a:lnTo>
                    <a:pt x="36" y="10"/>
                  </a:lnTo>
                  <a:lnTo>
                    <a:pt x="34" y="10"/>
                  </a:lnTo>
                  <a:lnTo>
                    <a:pt x="30" y="10"/>
                  </a:lnTo>
                  <a:lnTo>
                    <a:pt x="28" y="12"/>
                  </a:lnTo>
                  <a:lnTo>
                    <a:pt x="26" y="12"/>
                  </a:lnTo>
                  <a:lnTo>
                    <a:pt x="24" y="12"/>
                  </a:lnTo>
                  <a:lnTo>
                    <a:pt x="24" y="10"/>
                  </a:lnTo>
                  <a:lnTo>
                    <a:pt x="24" y="10"/>
                  </a:lnTo>
                  <a:lnTo>
                    <a:pt x="22" y="10"/>
                  </a:lnTo>
                  <a:lnTo>
                    <a:pt x="22" y="10"/>
                  </a:lnTo>
                  <a:lnTo>
                    <a:pt x="22" y="8"/>
                  </a:lnTo>
                  <a:lnTo>
                    <a:pt x="22" y="6"/>
                  </a:lnTo>
                  <a:lnTo>
                    <a:pt x="22" y="6"/>
                  </a:lnTo>
                  <a:lnTo>
                    <a:pt x="20" y="2"/>
                  </a:lnTo>
                  <a:lnTo>
                    <a:pt x="20" y="0"/>
                  </a:lnTo>
                  <a:lnTo>
                    <a:pt x="18" y="6"/>
                  </a:lnTo>
                  <a:lnTo>
                    <a:pt x="16" y="10"/>
                  </a:lnTo>
                  <a:lnTo>
                    <a:pt x="14" y="12"/>
                  </a:lnTo>
                  <a:lnTo>
                    <a:pt x="14" y="14"/>
                  </a:lnTo>
                  <a:lnTo>
                    <a:pt x="14" y="14"/>
                  </a:lnTo>
                  <a:lnTo>
                    <a:pt x="14" y="16"/>
                  </a:lnTo>
                  <a:lnTo>
                    <a:pt x="14" y="20"/>
                  </a:lnTo>
                  <a:lnTo>
                    <a:pt x="14" y="24"/>
                  </a:lnTo>
                  <a:lnTo>
                    <a:pt x="14" y="26"/>
                  </a:lnTo>
                  <a:lnTo>
                    <a:pt x="14" y="28"/>
                  </a:lnTo>
                  <a:lnTo>
                    <a:pt x="14" y="28"/>
                  </a:lnTo>
                  <a:lnTo>
                    <a:pt x="14" y="30"/>
                  </a:lnTo>
                  <a:lnTo>
                    <a:pt x="16" y="32"/>
                  </a:lnTo>
                  <a:lnTo>
                    <a:pt x="16" y="34"/>
                  </a:lnTo>
                  <a:lnTo>
                    <a:pt x="16" y="34"/>
                  </a:lnTo>
                  <a:lnTo>
                    <a:pt x="16" y="34"/>
                  </a:lnTo>
                  <a:lnTo>
                    <a:pt x="16" y="36"/>
                  </a:lnTo>
                  <a:lnTo>
                    <a:pt x="16" y="38"/>
                  </a:lnTo>
                  <a:lnTo>
                    <a:pt x="16" y="38"/>
                  </a:lnTo>
                  <a:lnTo>
                    <a:pt x="14" y="40"/>
                  </a:lnTo>
                  <a:lnTo>
                    <a:pt x="12" y="42"/>
                  </a:lnTo>
                  <a:lnTo>
                    <a:pt x="10" y="44"/>
                  </a:lnTo>
                  <a:lnTo>
                    <a:pt x="10" y="46"/>
                  </a:lnTo>
                  <a:lnTo>
                    <a:pt x="8" y="46"/>
                  </a:lnTo>
                  <a:lnTo>
                    <a:pt x="6" y="48"/>
                  </a:lnTo>
                  <a:lnTo>
                    <a:pt x="4" y="48"/>
                  </a:lnTo>
                  <a:lnTo>
                    <a:pt x="4" y="50"/>
                  </a:lnTo>
                  <a:lnTo>
                    <a:pt x="2" y="50"/>
                  </a:lnTo>
                  <a:lnTo>
                    <a:pt x="2" y="52"/>
                  </a:lnTo>
                  <a:lnTo>
                    <a:pt x="2" y="52"/>
                  </a:lnTo>
                  <a:lnTo>
                    <a:pt x="0" y="54"/>
                  </a:lnTo>
                  <a:lnTo>
                    <a:pt x="0" y="56"/>
                  </a:lnTo>
                  <a:lnTo>
                    <a:pt x="0" y="58"/>
                  </a:lnTo>
                  <a:lnTo>
                    <a:pt x="0" y="60"/>
                  </a:lnTo>
                  <a:lnTo>
                    <a:pt x="0" y="64"/>
                  </a:lnTo>
                  <a:lnTo>
                    <a:pt x="0" y="64"/>
                  </a:lnTo>
                  <a:lnTo>
                    <a:pt x="0" y="66"/>
                  </a:lnTo>
                  <a:lnTo>
                    <a:pt x="0" y="66"/>
                  </a:lnTo>
                  <a:lnTo>
                    <a:pt x="0" y="66"/>
                  </a:lnTo>
                  <a:lnTo>
                    <a:pt x="2" y="68"/>
                  </a:lnTo>
                  <a:lnTo>
                    <a:pt x="2" y="68"/>
                  </a:lnTo>
                  <a:lnTo>
                    <a:pt x="4" y="68"/>
                  </a:lnTo>
                  <a:lnTo>
                    <a:pt x="6" y="68"/>
                  </a:lnTo>
                  <a:lnTo>
                    <a:pt x="6" y="70"/>
                  </a:lnTo>
                  <a:lnTo>
                    <a:pt x="8" y="70"/>
                  </a:lnTo>
                  <a:lnTo>
                    <a:pt x="10" y="70"/>
                  </a:lnTo>
                  <a:lnTo>
                    <a:pt x="10" y="70"/>
                  </a:lnTo>
                  <a:lnTo>
                    <a:pt x="10" y="72"/>
                  </a:lnTo>
                  <a:lnTo>
                    <a:pt x="12" y="72"/>
                  </a:lnTo>
                  <a:lnTo>
                    <a:pt x="12" y="74"/>
                  </a:lnTo>
                  <a:lnTo>
                    <a:pt x="12" y="74"/>
                  </a:lnTo>
                  <a:lnTo>
                    <a:pt x="12" y="76"/>
                  </a:lnTo>
                  <a:lnTo>
                    <a:pt x="12" y="80"/>
                  </a:lnTo>
                  <a:lnTo>
                    <a:pt x="12" y="82"/>
                  </a:lnTo>
                  <a:lnTo>
                    <a:pt x="12" y="84"/>
                  </a:lnTo>
                  <a:lnTo>
                    <a:pt x="12" y="86"/>
                  </a:lnTo>
                  <a:lnTo>
                    <a:pt x="12" y="88"/>
                  </a:lnTo>
                  <a:lnTo>
                    <a:pt x="12" y="90"/>
                  </a:lnTo>
                  <a:lnTo>
                    <a:pt x="12" y="90"/>
                  </a:lnTo>
                  <a:lnTo>
                    <a:pt x="14" y="92"/>
                  </a:lnTo>
                  <a:lnTo>
                    <a:pt x="14" y="92"/>
                  </a:lnTo>
                  <a:lnTo>
                    <a:pt x="14" y="94"/>
                  </a:lnTo>
                  <a:lnTo>
                    <a:pt x="16" y="94"/>
                  </a:lnTo>
                  <a:lnTo>
                    <a:pt x="18" y="94"/>
                  </a:lnTo>
                  <a:lnTo>
                    <a:pt x="20" y="94"/>
                  </a:lnTo>
                  <a:lnTo>
                    <a:pt x="24" y="96"/>
                  </a:lnTo>
                  <a:lnTo>
                    <a:pt x="26" y="96"/>
                  </a:lnTo>
                  <a:lnTo>
                    <a:pt x="28" y="96"/>
                  </a:lnTo>
                  <a:lnTo>
                    <a:pt x="30" y="96"/>
                  </a:lnTo>
                  <a:lnTo>
                    <a:pt x="32" y="96"/>
                  </a:lnTo>
                  <a:lnTo>
                    <a:pt x="34" y="96"/>
                  </a:lnTo>
                  <a:lnTo>
                    <a:pt x="34" y="96"/>
                  </a:lnTo>
                  <a:lnTo>
                    <a:pt x="36" y="94"/>
                  </a:lnTo>
                  <a:lnTo>
                    <a:pt x="36" y="94"/>
                  </a:lnTo>
                  <a:lnTo>
                    <a:pt x="36" y="92"/>
                  </a:lnTo>
                  <a:lnTo>
                    <a:pt x="38" y="90"/>
                  </a:lnTo>
                  <a:lnTo>
                    <a:pt x="40" y="88"/>
                  </a:lnTo>
                  <a:lnTo>
                    <a:pt x="42" y="84"/>
                  </a:lnTo>
                  <a:lnTo>
                    <a:pt x="42" y="8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45" name="Freeform 282"/>
            <p:cNvSpPr>
              <a:spLocks/>
            </p:cNvSpPr>
            <p:nvPr/>
          </p:nvSpPr>
          <p:spPr bwMode="auto">
            <a:xfrm>
              <a:off x="5489116" y="2682117"/>
              <a:ext cx="103286" cy="198301"/>
            </a:xfrm>
            <a:custGeom>
              <a:avLst/>
              <a:gdLst>
                <a:gd name="T0" fmla="*/ 42 w 50"/>
                <a:gd name="T1" fmla="*/ 80 h 96"/>
                <a:gd name="T2" fmla="*/ 42 w 50"/>
                <a:gd name="T3" fmla="*/ 66 h 96"/>
                <a:gd name="T4" fmla="*/ 40 w 50"/>
                <a:gd name="T5" fmla="*/ 62 h 96"/>
                <a:gd name="T6" fmla="*/ 36 w 50"/>
                <a:gd name="T7" fmla="*/ 58 h 96"/>
                <a:gd name="T8" fmla="*/ 34 w 50"/>
                <a:gd name="T9" fmla="*/ 56 h 96"/>
                <a:gd name="T10" fmla="*/ 34 w 50"/>
                <a:gd name="T11" fmla="*/ 54 h 96"/>
                <a:gd name="T12" fmla="*/ 34 w 50"/>
                <a:gd name="T13" fmla="*/ 52 h 96"/>
                <a:gd name="T14" fmla="*/ 38 w 50"/>
                <a:gd name="T15" fmla="*/ 50 h 96"/>
                <a:gd name="T16" fmla="*/ 40 w 50"/>
                <a:gd name="T17" fmla="*/ 46 h 96"/>
                <a:gd name="T18" fmla="*/ 42 w 50"/>
                <a:gd name="T19" fmla="*/ 38 h 96"/>
                <a:gd name="T20" fmla="*/ 42 w 50"/>
                <a:gd name="T21" fmla="*/ 26 h 96"/>
                <a:gd name="T22" fmla="*/ 44 w 50"/>
                <a:gd name="T23" fmla="*/ 20 h 96"/>
                <a:gd name="T24" fmla="*/ 48 w 50"/>
                <a:gd name="T25" fmla="*/ 16 h 96"/>
                <a:gd name="T26" fmla="*/ 50 w 50"/>
                <a:gd name="T27" fmla="*/ 12 h 96"/>
                <a:gd name="T28" fmla="*/ 50 w 50"/>
                <a:gd name="T29" fmla="*/ 10 h 96"/>
                <a:gd name="T30" fmla="*/ 48 w 50"/>
                <a:gd name="T31" fmla="*/ 6 h 96"/>
                <a:gd name="T32" fmla="*/ 48 w 50"/>
                <a:gd name="T33" fmla="*/ 6 h 96"/>
                <a:gd name="T34" fmla="*/ 44 w 50"/>
                <a:gd name="T35" fmla="*/ 6 h 96"/>
                <a:gd name="T36" fmla="*/ 40 w 50"/>
                <a:gd name="T37" fmla="*/ 8 h 96"/>
                <a:gd name="T38" fmla="*/ 34 w 50"/>
                <a:gd name="T39" fmla="*/ 10 h 96"/>
                <a:gd name="T40" fmla="*/ 26 w 50"/>
                <a:gd name="T41" fmla="*/ 12 h 96"/>
                <a:gd name="T42" fmla="*/ 24 w 50"/>
                <a:gd name="T43" fmla="*/ 10 h 96"/>
                <a:gd name="T44" fmla="*/ 22 w 50"/>
                <a:gd name="T45" fmla="*/ 8 h 96"/>
                <a:gd name="T46" fmla="*/ 20 w 50"/>
                <a:gd name="T47" fmla="*/ 2 h 96"/>
                <a:gd name="T48" fmla="*/ 16 w 50"/>
                <a:gd name="T49" fmla="*/ 10 h 96"/>
                <a:gd name="T50" fmla="*/ 14 w 50"/>
                <a:gd name="T51" fmla="*/ 14 h 96"/>
                <a:gd name="T52" fmla="*/ 14 w 50"/>
                <a:gd name="T53" fmla="*/ 24 h 96"/>
                <a:gd name="T54" fmla="*/ 14 w 50"/>
                <a:gd name="T55" fmla="*/ 28 h 96"/>
                <a:gd name="T56" fmla="*/ 16 w 50"/>
                <a:gd name="T57" fmla="*/ 34 h 96"/>
                <a:gd name="T58" fmla="*/ 16 w 50"/>
                <a:gd name="T59" fmla="*/ 36 h 96"/>
                <a:gd name="T60" fmla="*/ 14 w 50"/>
                <a:gd name="T61" fmla="*/ 40 h 96"/>
                <a:gd name="T62" fmla="*/ 10 w 50"/>
                <a:gd name="T63" fmla="*/ 46 h 96"/>
                <a:gd name="T64" fmla="*/ 4 w 50"/>
                <a:gd name="T65" fmla="*/ 48 h 96"/>
                <a:gd name="T66" fmla="*/ 2 w 50"/>
                <a:gd name="T67" fmla="*/ 52 h 96"/>
                <a:gd name="T68" fmla="*/ 0 w 50"/>
                <a:gd name="T69" fmla="*/ 56 h 96"/>
                <a:gd name="T70" fmla="*/ 0 w 50"/>
                <a:gd name="T71" fmla="*/ 64 h 96"/>
                <a:gd name="T72" fmla="*/ 0 w 50"/>
                <a:gd name="T73" fmla="*/ 66 h 96"/>
                <a:gd name="T74" fmla="*/ 2 w 50"/>
                <a:gd name="T75" fmla="*/ 68 h 96"/>
                <a:gd name="T76" fmla="*/ 6 w 50"/>
                <a:gd name="T77" fmla="*/ 70 h 96"/>
                <a:gd name="T78" fmla="*/ 10 w 50"/>
                <a:gd name="T79" fmla="*/ 70 h 96"/>
                <a:gd name="T80" fmla="*/ 12 w 50"/>
                <a:gd name="T81" fmla="*/ 74 h 96"/>
                <a:gd name="T82" fmla="*/ 12 w 50"/>
                <a:gd name="T83" fmla="*/ 80 h 96"/>
                <a:gd name="T84" fmla="*/ 12 w 50"/>
                <a:gd name="T85" fmla="*/ 86 h 96"/>
                <a:gd name="T86" fmla="*/ 12 w 50"/>
                <a:gd name="T87" fmla="*/ 90 h 96"/>
                <a:gd name="T88" fmla="*/ 14 w 50"/>
                <a:gd name="T89" fmla="*/ 94 h 96"/>
                <a:gd name="T90" fmla="*/ 20 w 50"/>
                <a:gd name="T91" fmla="*/ 94 h 96"/>
                <a:gd name="T92" fmla="*/ 28 w 50"/>
                <a:gd name="T93" fmla="*/ 96 h 96"/>
                <a:gd name="T94" fmla="*/ 34 w 50"/>
                <a:gd name="T95" fmla="*/ 96 h 96"/>
                <a:gd name="T96" fmla="*/ 36 w 50"/>
                <a:gd name="T97" fmla="*/ 94 h 96"/>
                <a:gd name="T98" fmla="*/ 40 w 50"/>
                <a:gd name="T9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 h="96">
                  <a:moveTo>
                    <a:pt x="42" y="82"/>
                  </a:moveTo>
                  <a:lnTo>
                    <a:pt x="42" y="82"/>
                  </a:lnTo>
                  <a:lnTo>
                    <a:pt x="42" y="80"/>
                  </a:lnTo>
                  <a:lnTo>
                    <a:pt x="42" y="74"/>
                  </a:lnTo>
                  <a:lnTo>
                    <a:pt x="42" y="70"/>
                  </a:lnTo>
                  <a:lnTo>
                    <a:pt x="42" y="66"/>
                  </a:lnTo>
                  <a:lnTo>
                    <a:pt x="42" y="64"/>
                  </a:lnTo>
                  <a:lnTo>
                    <a:pt x="42" y="62"/>
                  </a:lnTo>
                  <a:lnTo>
                    <a:pt x="40" y="62"/>
                  </a:lnTo>
                  <a:lnTo>
                    <a:pt x="40" y="60"/>
                  </a:lnTo>
                  <a:lnTo>
                    <a:pt x="40" y="60"/>
                  </a:lnTo>
                  <a:lnTo>
                    <a:pt x="36" y="58"/>
                  </a:lnTo>
                  <a:lnTo>
                    <a:pt x="36" y="58"/>
                  </a:lnTo>
                  <a:lnTo>
                    <a:pt x="34" y="56"/>
                  </a:lnTo>
                  <a:lnTo>
                    <a:pt x="34" y="56"/>
                  </a:lnTo>
                  <a:lnTo>
                    <a:pt x="34" y="56"/>
                  </a:lnTo>
                  <a:lnTo>
                    <a:pt x="34" y="54"/>
                  </a:lnTo>
                  <a:lnTo>
                    <a:pt x="34" y="54"/>
                  </a:lnTo>
                  <a:lnTo>
                    <a:pt x="34" y="54"/>
                  </a:lnTo>
                  <a:lnTo>
                    <a:pt x="34" y="54"/>
                  </a:lnTo>
                  <a:lnTo>
                    <a:pt x="34" y="52"/>
                  </a:lnTo>
                  <a:lnTo>
                    <a:pt x="36" y="52"/>
                  </a:lnTo>
                  <a:lnTo>
                    <a:pt x="38" y="50"/>
                  </a:lnTo>
                  <a:lnTo>
                    <a:pt x="38" y="50"/>
                  </a:lnTo>
                  <a:lnTo>
                    <a:pt x="40" y="48"/>
                  </a:lnTo>
                  <a:lnTo>
                    <a:pt x="40" y="48"/>
                  </a:lnTo>
                  <a:lnTo>
                    <a:pt x="40" y="46"/>
                  </a:lnTo>
                  <a:lnTo>
                    <a:pt x="40" y="44"/>
                  </a:lnTo>
                  <a:lnTo>
                    <a:pt x="42" y="42"/>
                  </a:lnTo>
                  <a:lnTo>
                    <a:pt x="42" y="38"/>
                  </a:lnTo>
                  <a:lnTo>
                    <a:pt x="42" y="34"/>
                  </a:lnTo>
                  <a:lnTo>
                    <a:pt x="42" y="30"/>
                  </a:lnTo>
                  <a:lnTo>
                    <a:pt x="42" y="26"/>
                  </a:lnTo>
                  <a:lnTo>
                    <a:pt x="44" y="24"/>
                  </a:lnTo>
                  <a:lnTo>
                    <a:pt x="44" y="22"/>
                  </a:lnTo>
                  <a:lnTo>
                    <a:pt x="44" y="20"/>
                  </a:lnTo>
                  <a:lnTo>
                    <a:pt x="46" y="20"/>
                  </a:lnTo>
                  <a:lnTo>
                    <a:pt x="46" y="18"/>
                  </a:lnTo>
                  <a:lnTo>
                    <a:pt x="48" y="16"/>
                  </a:lnTo>
                  <a:lnTo>
                    <a:pt x="48" y="16"/>
                  </a:lnTo>
                  <a:lnTo>
                    <a:pt x="50" y="14"/>
                  </a:lnTo>
                  <a:lnTo>
                    <a:pt x="50" y="12"/>
                  </a:lnTo>
                  <a:lnTo>
                    <a:pt x="50" y="12"/>
                  </a:lnTo>
                  <a:lnTo>
                    <a:pt x="50" y="10"/>
                  </a:lnTo>
                  <a:lnTo>
                    <a:pt x="50" y="10"/>
                  </a:lnTo>
                  <a:lnTo>
                    <a:pt x="50" y="10"/>
                  </a:lnTo>
                  <a:lnTo>
                    <a:pt x="50" y="8"/>
                  </a:lnTo>
                  <a:lnTo>
                    <a:pt x="48" y="6"/>
                  </a:lnTo>
                  <a:lnTo>
                    <a:pt x="48" y="6"/>
                  </a:lnTo>
                  <a:lnTo>
                    <a:pt x="48" y="6"/>
                  </a:lnTo>
                  <a:lnTo>
                    <a:pt x="48" y="6"/>
                  </a:lnTo>
                  <a:lnTo>
                    <a:pt x="46" y="6"/>
                  </a:lnTo>
                  <a:lnTo>
                    <a:pt x="46" y="6"/>
                  </a:lnTo>
                  <a:lnTo>
                    <a:pt x="44" y="6"/>
                  </a:lnTo>
                  <a:lnTo>
                    <a:pt x="44" y="6"/>
                  </a:lnTo>
                  <a:lnTo>
                    <a:pt x="42" y="6"/>
                  </a:lnTo>
                  <a:lnTo>
                    <a:pt x="40" y="8"/>
                  </a:lnTo>
                  <a:lnTo>
                    <a:pt x="38" y="8"/>
                  </a:lnTo>
                  <a:lnTo>
                    <a:pt x="36" y="10"/>
                  </a:lnTo>
                  <a:lnTo>
                    <a:pt x="34" y="10"/>
                  </a:lnTo>
                  <a:lnTo>
                    <a:pt x="30" y="10"/>
                  </a:lnTo>
                  <a:lnTo>
                    <a:pt x="28" y="12"/>
                  </a:lnTo>
                  <a:lnTo>
                    <a:pt x="26" y="12"/>
                  </a:lnTo>
                  <a:lnTo>
                    <a:pt x="24" y="12"/>
                  </a:lnTo>
                  <a:lnTo>
                    <a:pt x="24" y="10"/>
                  </a:lnTo>
                  <a:lnTo>
                    <a:pt x="24" y="10"/>
                  </a:lnTo>
                  <a:lnTo>
                    <a:pt x="22" y="10"/>
                  </a:lnTo>
                  <a:lnTo>
                    <a:pt x="22" y="10"/>
                  </a:lnTo>
                  <a:lnTo>
                    <a:pt x="22" y="8"/>
                  </a:lnTo>
                  <a:lnTo>
                    <a:pt x="22" y="6"/>
                  </a:lnTo>
                  <a:lnTo>
                    <a:pt x="22" y="6"/>
                  </a:lnTo>
                  <a:lnTo>
                    <a:pt x="20" y="2"/>
                  </a:lnTo>
                  <a:lnTo>
                    <a:pt x="20" y="0"/>
                  </a:lnTo>
                  <a:lnTo>
                    <a:pt x="18" y="6"/>
                  </a:lnTo>
                  <a:lnTo>
                    <a:pt x="16" y="10"/>
                  </a:lnTo>
                  <a:lnTo>
                    <a:pt x="14" y="12"/>
                  </a:lnTo>
                  <a:lnTo>
                    <a:pt x="14" y="14"/>
                  </a:lnTo>
                  <a:lnTo>
                    <a:pt x="14" y="14"/>
                  </a:lnTo>
                  <a:lnTo>
                    <a:pt x="14" y="16"/>
                  </a:lnTo>
                  <a:lnTo>
                    <a:pt x="14" y="20"/>
                  </a:lnTo>
                  <a:lnTo>
                    <a:pt x="14" y="24"/>
                  </a:lnTo>
                  <a:lnTo>
                    <a:pt x="14" y="26"/>
                  </a:lnTo>
                  <a:lnTo>
                    <a:pt x="14" y="28"/>
                  </a:lnTo>
                  <a:lnTo>
                    <a:pt x="14" y="28"/>
                  </a:lnTo>
                  <a:lnTo>
                    <a:pt x="14" y="30"/>
                  </a:lnTo>
                  <a:lnTo>
                    <a:pt x="16" y="32"/>
                  </a:lnTo>
                  <a:lnTo>
                    <a:pt x="16" y="34"/>
                  </a:lnTo>
                  <a:lnTo>
                    <a:pt x="16" y="34"/>
                  </a:lnTo>
                  <a:lnTo>
                    <a:pt x="16" y="34"/>
                  </a:lnTo>
                  <a:lnTo>
                    <a:pt x="16" y="36"/>
                  </a:lnTo>
                  <a:lnTo>
                    <a:pt x="16" y="38"/>
                  </a:lnTo>
                  <a:lnTo>
                    <a:pt x="16" y="38"/>
                  </a:lnTo>
                  <a:lnTo>
                    <a:pt x="14" y="40"/>
                  </a:lnTo>
                  <a:lnTo>
                    <a:pt x="12" y="42"/>
                  </a:lnTo>
                  <a:lnTo>
                    <a:pt x="10" y="44"/>
                  </a:lnTo>
                  <a:lnTo>
                    <a:pt x="10" y="46"/>
                  </a:lnTo>
                  <a:lnTo>
                    <a:pt x="8" y="46"/>
                  </a:lnTo>
                  <a:lnTo>
                    <a:pt x="6" y="48"/>
                  </a:lnTo>
                  <a:lnTo>
                    <a:pt x="4" y="48"/>
                  </a:lnTo>
                  <a:lnTo>
                    <a:pt x="4" y="50"/>
                  </a:lnTo>
                  <a:lnTo>
                    <a:pt x="2" y="50"/>
                  </a:lnTo>
                  <a:lnTo>
                    <a:pt x="2" y="52"/>
                  </a:lnTo>
                  <a:lnTo>
                    <a:pt x="2" y="52"/>
                  </a:lnTo>
                  <a:lnTo>
                    <a:pt x="0" y="54"/>
                  </a:lnTo>
                  <a:lnTo>
                    <a:pt x="0" y="56"/>
                  </a:lnTo>
                  <a:lnTo>
                    <a:pt x="0" y="58"/>
                  </a:lnTo>
                  <a:lnTo>
                    <a:pt x="0" y="60"/>
                  </a:lnTo>
                  <a:lnTo>
                    <a:pt x="0" y="64"/>
                  </a:lnTo>
                  <a:lnTo>
                    <a:pt x="0" y="64"/>
                  </a:lnTo>
                  <a:lnTo>
                    <a:pt x="0" y="66"/>
                  </a:lnTo>
                  <a:lnTo>
                    <a:pt x="0" y="66"/>
                  </a:lnTo>
                  <a:lnTo>
                    <a:pt x="0" y="66"/>
                  </a:lnTo>
                  <a:lnTo>
                    <a:pt x="2" y="68"/>
                  </a:lnTo>
                  <a:lnTo>
                    <a:pt x="2" y="68"/>
                  </a:lnTo>
                  <a:lnTo>
                    <a:pt x="4" y="68"/>
                  </a:lnTo>
                  <a:lnTo>
                    <a:pt x="6" y="68"/>
                  </a:lnTo>
                  <a:lnTo>
                    <a:pt x="6" y="70"/>
                  </a:lnTo>
                  <a:lnTo>
                    <a:pt x="8" y="70"/>
                  </a:lnTo>
                  <a:lnTo>
                    <a:pt x="10" y="70"/>
                  </a:lnTo>
                  <a:lnTo>
                    <a:pt x="10" y="70"/>
                  </a:lnTo>
                  <a:lnTo>
                    <a:pt x="10" y="72"/>
                  </a:lnTo>
                  <a:lnTo>
                    <a:pt x="12" y="72"/>
                  </a:lnTo>
                  <a:lnTo>
                    <a:pt x="12" y="74"/>
                  </a:lnTo>
                  <a:lnTo>
                    <a:pt x="12" y="74"/>
                  </a:lnTo>
                  <a:lnTo>
                    <a:pt x="12" y="76"/>
                  </a:lnTo>
                  <a:lnTo>
                    <a:pt x="12" y="80"/>
                  </a:lnTo>
                  <a:lnTo>
                    <a:pt x="12" y="82"/>
                  </a:lnTo>
                  <a:lnTo>
                    <a:pt x="12" y="84"/>
                  </a:lnTo>
                  <a:lnTo>
                    <a:pt x="12" y="86"/>
                  </a:lnTo>
                  <a:lnTo>
                    <a:pt x="12" y="88"/>
                  </a:lnTo>
                  <a:lnTo>
                    <a:pt x="12" y="90"/>
                  </a:lnTo>
                  <a:lnTo>
                    <a:pt x="12" y="90"/>
                  </a:lnTo>
                  <a:lnTo>
                    <a:pt x="14" y="92"/>
                  </a:lnTo>
                  <a:lnTo>
                    <a:pt x="14" y="92"/>
                  </a:lnTo>
                  <a:lnTo>
                    <a:pt x="14" y="94"/>
                  </a:lnTo>
                  <a:lnTo>
                    <a:pt x="16" y="94"/>
                  </a:lnTo>
                  <a:lnTo>
                    <a:pt x="18" y="94"/>
                  </a:lnTo>
                  <a:lnTo>
                    <a:pt x="20" y="94"/>
                  </a:lnTo>
                  <a:lnTo>
                    <a:pt x="24" y="96"/>
                  </a:lnTo>
                  <a:lnTo>
                    <a:pt x="26" y="96"/>
                  </a:lnTo>
                  <a:lnTo>
                    <a:pt x="28" y="96"/>
                  </a:lnTo>
                  <a:lnTo>
                    <a:pt x="30" y="96"/>
                  </a:lnTo>
                  <a:lnTo>
                    <a:pt x="32" y="96"/>
                  </a:lnTo>
                  <a:lnTo>
                    <a:pt x="34" y="96"/>
                  </a:lnTo>
                  <a:lnTo>
                    <a:pt x="34" y="96"/>
                  </a:lnTo>
                  <a:lnTo>
                    <a:pt x="36" y="94"/>
                  </a:lnTo>
                  <a:lnTo>
                    <a:pt x="36" y="94"/>
                  </a:lnTo>
                  <a:lnTo>
                    <a:pt x="36" y="92"/>
                  </a:lnTo>
                  <a:lnTo>
                    <a:pt x="38" y="90"/>
                  </a:lnTo>
                  <a:lnTo>
                    <a:pt x="40" y="88"/>
                  </a:lnTo>
                  <a:lnTo>
                    <a:pt x="42" y="84"/>
                  </a:lnTo>
                  <a:lnTo>
                    <a:pt x="42" y="8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46" name="Freeform 283"/>
            <p:cNvSpPr>
              <a:spLocks/>
            </p:cNvSpPr>
            <p:nvPr/>
          </p:nvSpPr>
          <p:spPr bwMode="auto">
            <a:xfrm>
              <a:off x="5650243" y="2306170"/>
              <a:ext cx="351172" cy="371815"/>
            </a:xfrm>
            <a:custGeom>
              <a:avLst/>
              <a:gdLst>
                <a:gd name="T0" fmla="*/ 88 w 170"/>
                <a:gd name="T1" fmla="*/ 8 h 180"/>
                <a:gd name="T2" fmla="*/ 84 w 170"/>
                <a:gd name="T3" fmla="*/ 18 h 180"/>
                <a:gd name="T4" fmla="*/ 78 w 170"/>
                <a:gd name="T5" fmla="*/ 24 h 180"/>
                <a:gd name="T6" fmla="*/ 74 w 170"/>
                <a:gd name="T7" fmla="*/ 30 h 180"/>
                <a:gd name="T8" fmla="*/ 66 w 170"/>
                <a:gd name="T9" fmla="*/ 28 h 180"/>
                <a:gd name="T10" fmla="*/ 64 w 170"/>
                <a:gd name="T11" fmla="*/ 30 h 180"/>
                <a:gd name="T12" fmla="*/ 62 w 170"/>
                <a:gd name="T13" fmla="*/ 38 h 180"/>
                <a:gd name="T14" fmla="*/ 54 w 170"/>
                <a:gd name="T15" fmla="*/ 40 h 180"/>
                <a:gd name="T16" fmla="*/ 48 w 170"/>
                <a:gd name="T17" fmla="*/ 38 h 180"/>
                <a:gd name="T18" fmla="*/ 44 w 170"/>
                <a:gd name="T19" fmla="*/ 30 h 180"/>
                <a:gd name="T20" fmla="*/ 38 w 170"/>
                <a:gd name="T21" fmla="*/ 30 h 180"/>
                <a:gd name="T22" fmla="*/ 36 w 170"/>
                <a:gd name="T23" fmla="*/ 34 h 180"/>
                <a:gd name="T24" fmla="*/ 38 w 170"/>
                <a:gd name="T25" fmla="*/ 42 h 180"/>
                <a:gd name="T26" fmla="*/ 36 w 170"/>
                <a:gd name="T27" fmla="*/ 50 h 180"/>
                <a:gd name="T28" fmla="*/ 26 w 170"/>
                <a:gd name="T29" fmla="*/ 50 h 180"/>
                <a:gd name="T30" fmla="*/ 18 w 170"/>
                <a:gd name="T31" fmla="*/ 54 h 180"/>
                <a:gd name="T32" fmla="*/ 6 w 170"/>
                <a:gd name="T33" fmla="*/ 56 h 180"/>
                <a:gd name="T34" fmla="*/ 0 w 170"/>
                <a:gd name="T35" fmla="*/ 58 h 180"/>
                <a:gd name="T36" fmla="*/ 0 w 170"/>
                <a:gd name="T37" fmla="*/ 66 h 180"/>
                <a:gd name="T38" fmla="*/ 2 w 170"/>
                <a:gd name="T39" fmla="*/ 70 h 180"/>
                <a:gd name="T40" fmla="*/ 18 w 170"/>
                <a:gd name="T41" fmla="*/ 76 h 180"/>
                <a:gd name="T42" fmla="*/ 32 w 170"/>
                <a:gd name="T43" fmla="*/ 86 h 180"/>
                <a:gd name="T44" fmla="*/ 38 w 170"/>
                <a:gd name="T45" fmla="*/ 102 h 180"/>
                <a:gd name="T46" fmla="*/ 46 w 170"/>
                <a:gd name="T47" fmla="*/ 110 h 180"/>
                <a:gd name="T48" fmla="*/ 48 w 170"/>
                <a:gd name="T49" fmla="*/ 114 h 180"/>
                <a:gd name="T50" fmla="*/ 42 w 170"/>
                <a:gd name="T51" fmla="*/ 116 h 180"/>
                <a:gd name="T52" fmla="*/ 38 w 170"/>
                <a:gd name="T53" fmla="*/ 128 h 180"/>
                <a:gd name="T54" fmla="*/ 38 w 170"/>
                <a:gd name="T55" fmla="*/ 150 h 180"/>
                <a:gd name="T56" fmla="*/ 32 w 170"/>
                <a:gd name="T57" fmla="*/ 162 h 180"/>
                <a:gd name="T58" fmla="*/ 54 w 170"/>
                <a:gd name="T59" fmla="*/ 170 h 180"/>
                <a:gd name="T60" fmla="*/ 70 w 170"/>
                <a:gd name="T61" fmla="*/ 170 h 180"/>
                <a:gd name="T62" fmla="*/ 80 w 170"/>
                <a:gd name="T63" fmla="*/ 178 h 180"/>
                <a:gd name="T64" fmla="*/ 88 w 170"/>
                <a:gd name="T65" fmla="*/ 180 h 180"/>
                <a:gd name="T66" fmla="*/ 108 w 170"/>
                <a:gd name="T67" fmla="*/ 176 h 180"/>
                <a:gd name="T68" fmla="*/ 106 w 170"/>
                <a:gd name="T69" fmla="*/ 164 h 180"/>
                <a:gd name="T70" fmla="*/ 110 w 170"/>
                <a:gd name="T71" fmla="*/ 156 h 180"/>
                <a:gd name="T72" fmla="*/ 122 w 170"/>
                <a:gd name="T73" fmla="*/ 156 h 180"/>
                <a:gd name="T74" fmla="*/ 136 w 170"/>
                <a:gd name="T75" fmla="*/ 156 h 180"/>
                <a:gd name="T76" fmla="*/ 150 w 170"/>
                <a:gd name="T77" fmla="*/ 164 h 180"/>
                <a:gd name="T78" fmla="*/ 156 w 170"/>
                <a:gd name="T79" fmla="*/ 164 h 180"/>
                <a:gd name="T80" fmla="*/ 162 w 170"/>
                <a:gd name="T81" fmla="*/ 154 h 180"/>
                <a:gd name="T82" fmla="*/ 164 w 170"/>
                <a:gd name="T83" fmla="*/ 144 h 180"/>
                <a:gd name="T84" fmla="*/ 162 w 170"/>
                <a:gd name="T85" fmla="*/ 140 h 180"/>
                <a:gd name="T86" fmla="*/ 152 w 170"/>
                <a:gd name="T87" fmla="*/ 136 h 180"/>
                <a:gd name="T88" fmla="*/ 150 w 170"/>
                <a:gd name="T89" fmla="*/ 126 h 180"/>
                <a:gd name="T90" fmla="*/ 154 w 170"/>
                <a:gd name="T91" fmla="*/ 118 h 180"/>
                <a:gd name="T92" fmla="*/ 158 w 170"/>
                <a:gd name="T93" fmla="*/ 106 h 180"/>
                <a:gd name="T94" fmla="*/ 150 w 170"/>
                <a:gd name="T95" fmla="*/ 98 h 180"/>
                <a:gd name="T96" fmla="*/ 150 w 170"/>
                <a:gd name="T97" fmla="*/ 92 h 180"/>
                <a:gd name="T98" fmla="*/ 156 w 170"/>
                <a:gd name="T99" fmla="*/ 78 h 180"/>
                <a:gd name="T100" fmla="*/ 168 w 170"/>
                <a:gd name="T101" fmla="*/ 74 h 180"/>
                <a:gd name="T102" fmla="*/ 164 w 170"/>
                <a:gd name="T103" fmla="*/ 54 h 180"/>
                <a:gd name="T104" fmla="*/ 170 w 170"/>
                <a:gd name="T105" fmla="*/ 46 h 180"/>
                <a:gd name="T106" fmla="*/ 170 w 170"/>
                <a:gd name="T107" fmla="*/ 42 h 180"/>
                <a:gd name="T108" fmla="*/ 158 w 170"/>
                <a:gd name="T109" fmla="*/ 34 h 180"/>
                <a:gd name="T110" fmla="*/ 122 w 170"/>
                <a:gd name="T111" fmla="*/ 30 h 180"/>
                <a:gd name="T112" fmla="*/ 118 w 170"/>
                <a:gd name="T113" fmla="*/ 24 h 180"/>
                <a:gd name="T114" fmla="*/ 112 w 170"/>
                <a:gd name="T115" fmla="*/ 14 h 180"/>
                <a:gd name="T116" fmla="*/ 102 w 170"/>
                <a:gd name="T117" fmla="*/ 10 h 180"/>
                <a:gd name="T118" fmla="*/ 104 w 170"/>
                <a:gd name="T119" fmla="*/ 0 h 180"/>
                <a:gd name="T120" fmla="*/ 90 w 170"/>
                <a:gd name="T121" fmla="*/ 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0" h="180">
                  <a:moveTo>
                    <a:pt x="90" y="4"/>
                  </a:moveTo>
                  <a:lnTo>
                    <a:pt x="90" y="4"/>
                  </a:lnTo>
                  <a:lnTo>
                    <a:pt x="90" y="4"/>
                  </a:lnTo>
                  <a:lnTo>
                    <a:pt x="88" y="4"/>
                  </a:lnTo>
                  <a:lnTo>
                    <a:pt x="88" y="6"/>
                  </a:lnTo>
                  <a:lnTo>
                    <a:pt x="88" y="8"/>
                  </a:lnTo>
                  <a:lnTo>
                    <a:pt x="88" y="10"/>
                  </a:lnTo>
                  <a:lnTo>
                    <a:pt x="86" y="14"/>
                  </a:lnTo>
                  <a:lnTo>
                    <a:pt x="86" y="16"/>
                  </a:lnTo>
                  <a:lnTo>
                    <a:pt x="86" y="16"/>
                  </a:lnTo>
                  <a:lnTo>
                    <a:pt x="86" y="18"/>
                  </a:lnTo>
                  <a:lnTo>
                    <a:pt x="84" y="18"/>
                  </a:lnTo>
                  <a:lnTo>
                    <a:pt x="82" y="20"/>
                  </a:lnTo>
                  <a:lnTo>
                    <a:pt x="80" y="22"/>
                  </a:lnTo>
                  <a:lnTo>
                    <a:pt x="78" y="22"/>
                  </a:lnTo>
                  <a:lnTo>
                    <a:pt x="78" y="22"/>
                  </a:lnTo>
                  <a:lnTo>
                    <a:pt x="78" y="24"/>
                  </a:lnTo>
                  <a:lnTo>
                    <a:pt x="78" y="24"/>
                  </a:lnTo>
                  <a:lnTo>
                    <a:pt x="78" y="26"/>
                  </a:lnTo>
                  <a:lnTo>
                    <a:pt x="76" y="28"/>
                  </a:lnTo>
                  <a:lnTo>
                    <a:pt x="76" y="28"/>
                  </a:lnTo>
                  <a:lnTo>
                    <a:pt x="76" y="30"/>
                  </a:lnTo>
                  <a:lnTo>
                    <a:pt x="76" y="30"/>
                  </a:lnTo>
                  <a:lnTo>
                    <a:pt x="74" y="30"/>
                  </a:lnTo>
                  <a:lnTo>
                    <a:pt x="74" y="30"/>
                  </a:lnTo>
                  <a:lnTo>
                    <a:pt x="74" y="30"/>
                  </a:lnTo>
                  <a:lnTo>
                    <a:pt x="72" y="30"/>
                  </a:lnTo>
                  <a:lnTo>
                    <a:pt x="70" y="30"/>
                  </a:lnTo>
                  <a:lnTo>
                    <a:pt x="68" y="30"/>
                  </a:lnTo>
                  <a:lnTo>
                    <a:pt x="66" y="28"/>
                  </a:lnTo>
                  <a:lnTo>
                    <a:pt x="66" y="28"/>
                  </a:lnTo>
                  <a:lnTo>
                    <a:pt x="64" y="28"/>
                  </a:lnTo>
                  <a:lnTo>
                    <a:pt x="64" y="30"/>
                  </a:lnTo>
                  <a:lnTo>
                    <a:pt x="64" y="30"/>
                  </a:lnTo>
                  <a:lnTo>
                    <a:pt x="64" y="30"/>
                  </a:lnTo>
                  <a:lnTo>
                    <a:pt x="64" y="30"/>
                  </a:lnTo>
                  <a:lnTo>
                    <a:pt x="62" y="32"/>
                  </a:lnTo>
                  <a:lnTo>
                    <a:pt x="62" y="34"/>
                  </a:lnTo>
                  <a:lnTo>
                    <a:pt x="62" y="34"/>
                  </a:lnTo>
                  <a:lnTo>
                    <a:pt x="62" y="36"/>
                  </a:lnTo>
                  <a:lnTo>
                    <a:pt x="62" y="38"/>
                  </a:lnTo>
                  <a:lnTo>
                    <a:pt x="62" y="38"/>
                  </a:lnTo>
                  <a:lnTo>
                    <a:pt x="62" y="38"/>
                  </a:lnTo>
                  <a:lnTo>
                    <a:pt x="60" y="38"/>
                  </a:lnTo>
                  <a:lnTo>
                    <a:pt x="60" y="38"/>
                  </a:lnTo>
                  <a:lnTo>
                    <a:pt x="58" y="40"/>
                  </a:lnTo>
                  <a:lnTo>
                    <a:pt x="56" y="40"/>
                  </a:lnTo>
                  <a:lnTo>
                    <a:pt x="54" y="40"/>
                  </a:lnTo>
                  <a:lnTo>
                    <a:pt x="52" y="40"/>
                  </a:lnTo>
                  <a:lnTo>
                    <a:pt x="52" y="40"/>
                  </a:lnTo>
                  <a:lnTo>
                    <a:pt x="50" y="40"/>
                  </a:lnTo>
                  <a:lnTo>
                    <a:pt x="50" y="38"/>
                  </a:lnTo>
                  <a:lnTo>
                    <a:pt x="50" y="38"/>
                  </a:lnTo>
                  <a:lnTo>
                    <a:pt x="48" y="38"/>
                  </a:lnTo>
                  <a:lnTo>
                    <a:pt x="48" y="36"/>
                  </a:lnTo>
                  <a:lnTo>
                    <a:pt x="46" y="34"/>
                  </a:lnTo>
                  <a:lnTo>
                    <a:pt x="46" y="32"/>
                  </a:lnTo>
                  <a:lnTo>
                    <a:pt x="44" y="32"/>
                  </a:lnTo>
                  <a:lnTo>
                    <a:pt x="44" y="30"/>
                  </a:lnTo>
                  <a:lnTo>
                    <a:pt x="44" y="30"/>
                  </a:lnTo>
                  <a:lnTo>
                    <a:pt x="42" y="30"/>
                  </a:lnTo>
                  <a:lnTo>
                    <a:pt x="42" y="30"/>
                  </a:lnTo>
                  <a:lnTo>
                    <a:pt x="40" y="30"/>
                  </a:lnTo>
                  <a:lnTo>
                    <a:pt x="40" y="30"/>
                  </a:lnTo>
                  <a:lnTo>
                    <a:pt x="38" y="30"/>
                  </a:lnTo>
                  <a:lnTo>
                    <a:pt x="38" y="30"/>
                  </a:lnTo>
                  <a:lnTo>
                    <a:pt x="36" y="32"/>
                  </a:lnTo>
                  <a:lnTo>
                    <a:pt x="36" y="32"/>
                  </a:lnTo>
                  <a:lnTo>
                    <a:pt x="36" y="32"/>
                  </a:lnTo>
                  <a:lnTo>
                    <a:pt x="36" y="32"/>
                  </a:lnTo>
                  <a:lnTo>
                    <a:pt x="36" y="34"/>
                  </a:lnTo>
                  <a:lnTo>
                    <a:pt x="36" y="34"/>
                  </a:lnTo>
                  <a:lnTo>
                    <a:pt x="36" y="36"/>
                  </a:lnTo>
                  <a:lnTo>
                    <a:pt x="36" y="36"/>
                  </a:lnTo>
                  <a:lnTo>
                    <a:pt x="38" y="38"/>
                  </a:lnTo>
                  <a:lnTo>
                    <a:pt x="38" y="40"/>
                  </a:lnTo>
                  <a:lnTo>
                    <a:pt x="38" y="40"/>
                  </a:lnTo>
                  <a:lnTo>
                    <a:pt x="38" y="42"/>
                  </a:lnTo>
                  <a:lnTo>
                    <a:pt x="38" y="44"/>
                  </a:lnTo>
                  <a:lnTo>
                    <a:pt x="38" y="46"/>
                  </a:lnTo>
                  <a:lnTo>
                    <a:pt x="38" y="48"/>
                  </a:lnTo>
                  <a:lnTo>
                    <a:pt x="36" y="48"/>
                  </a:lnTo>
                  <a:lnTo>
                    <a:pt x="36" y="50"/>
                  </a:lnTo>
                  <a:lnTo>
                    <a:pt x="36" y="50"/>
                  </a:lnTo>
                  <a:lnTo>
                    <a:pt x="36" y="50"/>
                  </a:lnTo>
                  <a:lnTo>
                    <a:pt x="34" y="50"/>
                  </a:lnTo>
                  <a:lnTo>
                    <a:pt x="32" y="50"/>
                  </a:lnTo>
                  <a:lnTo>
                    <a:pt x="30" y="50"/>
                  </a:lnTo>
                  <a:lnTo>
                    <a:pt x="26" y="50"/>
                  </a:lnTo>
                  <a:lnTo>
                    <a:pt x="26" y="50"/>
                  </a:lnTo>
                  <a:lnTo>
                    <a:pt x="24" y="50"/>
                  </a:lnTo>
                  <a:lnTo>
                    <a:pt x="24" y="50"/>
                  </a:lnTo>
                  <a:lnTo>
                    <a:pt x="22" y="52"/>
                  </a:lnTo>
                  <a:lnTo>
                    <a:pt x="20" y="52"/>
                  </a:lnTo>
                  <a:lnTo>
                    <a:pt x="18" y="54"/>
                  </a:lnTo>
                  <a:lnTo>
                    <a:pt x="18" y="54"/>
                  </a:lnTo>
                  <a:lnTo>
                    <a:pt x="16" y="56"/>
                  </a:lnTo>
                  <a:lnTo>
                    <a:pt x="14" y="56"/>
                  </a:lnTo>
                  <a:lnTo>
                    <a:pt x="14" y="56"/>
                  </a:lnTo>
                  <a:lnTo>
                    <a:pt x="12" y="56"/>
                  </a:lnTo>
                  <a:lnTo>
                    <a:pt x="8" y="56"/>
                  </a:lnTo>
                  <a:lnTo>
                    <a:pt x="6" y="56"/>
                  </a:lnTo>
                  <a:lnTo>
                    <a:pt x="4" y="56"/>
                  </a:lnTo>
                  <a:lnTo>
                    <a:pt x="2" y="56"/>
                  </a:lnTo>
                  <a:lnTo>
                    <a:pt x="2" y="58"/>
                  </a:lnTo>
                  <a:lnTo>
                    <a:pt x="2" y="58"/>
                  </a:lnTo>
                  <a:lnTo>
                    <a:pt x="0" y="58"/>
                  </a:lnTo>
                  <a:lnTo>
                    <a:pt x="0" y="58"/>
                  </a:lnTo>
                  <a:lnTo>
                    <a:pt x="0" y="58"/>
                  </a:lnTo>
                  <a:lnTo>
                    <a:pt x="0" y="60"/>
                  </a:lnTo>
                  <a:lnTo>
                    <a:pt x="0" y="60"/>
                  </a:lnTo>
                  <a:lnTo>
                    <a:pt x="0" y="62"/>
                  </a:lnTo>
                  <a:lnTo>
                    <a:pt x="0" y="64"/>
                  </a:lnTo>
                  <a:lnTo>
                    <a:pt x="0" y="66"/>
                  </a:lnTo>
                  <a:lnTo>
                    <a:pt x="0" y="66"/>
                  </a:lnTo>
                  <a:lnTo>
                    <a:pt x="0" y="68"/>
                  </a:lnTo>
                  <a:lnTo>
                    <a:pt x="0" y="68"/>
                  </a:lnTo>
                  <a:lnTo>
                    <a:pt x="0" y="68"/>
                  </a:lnTo>
                  <a:lnTo>
                    <a:pt x="2" y="70"/>
                  </a:lnTo>
                  <a:lnTo>
                    <a:pt x="2" y="70"/>
                  </a:lnTo>
                  <a:lnTo>
                    <a:pt x="4" y="72"/>
                  </a:lnTo>
                  <a:lnTo>
                    <a:pt x="6" y="72"/>
                  </a:lnTo>
                  <a:lnTo>
                    <a:pt x="8" y="74"/>
                  </a:lnTo>
                  <a:lnTo>
                    <a:pt x="14" y="76"/>
                  </a:lnTo>
                  <a:lnTo>
                    <a:pt x="16" y="76"/>
                  </a:lnTo>
                  <a:lnTo>
                    <a:pt x="18" y="76"/>
                  </a:lnTo>
                  <a:lnTo>
                    <a:pt x="22" y="78"/>
                  </a:lnTo>
                  <a:lnTo>
                    <a:pt x="24" y="80"/>
                  </a:lnTo>
                  <a:lnTo>
                    <a:pt x="26" y="80"/>
                  </a:lnTo>
                  <a:lnTo>
                    <a:pt x="28" y="82"/>
                  </a:lnTo>
                  <a:lnTo>
                    <a:pt x="28" y="82"/>
                  </a:lnTo>
                  <a:lnTo>
                    <a:pt x="32" y="86"/>
                  </a:lnTo>
                  <a:lnTo>
                    <a:pt x="34" y="88"/>
                  </a:lnTo>
                  <a:lnTo>
                    <a:pt x="36" y="90"/>
                  </a:lnTo>
                  <a:lnTo>
                    <a:pt x="36" y="92"/>
                  </a:lnTo>
                  <a:lnTo>
                    <a:pt x="36" y="94"/>
                  </a:lnTo>
                  <a:lnTo>
                    <a:pt x="38" y="98"/>
                  </a:lnTo>
                  <a:lnTo>
                    <a:pt x="38" y="102"/>
                  </a:lnTo>
                  <a:lnTo>
                    <a:pt x="40" y="104"/>
                  </a:lnTo>
                  <a:lnTo>
                    <a:pt x="40" y="104"/>
                  </a:lnTo>
                  <a:lnTo>
                    <a:pt x="40" y="106"/>
                  </a:lnTo>
                  <a:lnTo>
                    <a:pt x="42" y="106"/>
                  </a:lnTo>
                  <a:lnTo>
                    <a:pt x="46" y="110"/>
                  </a:lnTo>
                  <a:lnTo>
                    <a:pt x="46" y="110"/>
                  </a:lnTo>
                  <a:lnTo>
                    <a:pt x="48" y="112"/>
                  </a:lnTo>
                  <a:lnTo>
                    <a:pt x="48" y="112"/>
                  </a:lnTo>
                  <a:lnTo>
                    <a:pt x="48" y="112"/>
                  </a:lnTo>
                  <a:lnTo>
                    <a:pt x="48" y="112"/>
                  </a:lnTo>
                  <a:lnTo>
                    <a:pt x="48" y="114"/>
                  </a:lnTo>
                  <a:lnTo>
                    <a:pt x="48" y="114"/>
                  </a:lnTo>
                  <a:lnTo>
                    <a:pt x="48" y="114"/>
                  </a:lnTo>
                  <a:lnTo>
                    <a:pt x="48" y="114"/>
                  </a:lnTo>
                  <a:lnTo>
                    <a:pt x="46" y="116"/>
                  </a:lnTo>
                  <a:lnTo>
                    <a:pt x="46" y="116"/>
                  </a:lnTo>
                  <a:lnTo>
                    <a:pt x="44" y="116"/>
                  </a:lnTo>
                  <a:lnTo>
                    <a:pt x="42" y="116"/>
                  </a:lnTo>
                  <a:lnTo>
                    <a:pt x="42" y="118"/>
                  </a:lnTo>
                  <a:lnTo>
                    <a:pt x="40" y="118"/>
                  </a:lnTo>
                  <a:lnTo>
                    <a:pt x="40" y="120"/>
                  </a:lnTo>
                  <a:lnTo>
                    <a:pt x="40" y="122"/>
                  </a:lnTo>
                  <a:lnTo>
                    <a:pt x="38" y="126"/>
                  </a:lnTo>
                  <a:lnTo>
                    <a:pt x="38" y="128"/>
                  </a:lnTo>
                  <a:lnTo>
                    <a:pt x="38" y="130"/>
                  </a:lnTo>
                  <a:lnTo>
                    <a:pt x="38" y="136"/>
                  </a:lnTo>
                  <a:lnTo>
                    <a:pt x="38" y="140"/>
                  </a:lnTo>
                  <a:lnTo>
                    <a:pt x="38" y="146"/>
                  </a:lnTo>
                  <a:lnTo>
                    <a:pt x="38" y="148"/>
                  </a:lnTo>
                  <a:lnTo>
                    <a:pt x="38" y="150"/>
                  </a:lnTo>
                  <a:lnTo>
                    <a:pt x="36" y="152"/>
                  </a:lnTo>
                  <a:lnTo>
                    <a:pt x="36" y="154"/>
                  </a:lnTo>
                  <a:lnTo>
                    <a:pt x="36" y="154"/>
                  </a:lnTo>
                  <a:lnTo>
                    <a:pt x="36" y="156"/>
                  </a:lnTo>
                  <a:lnTo>
                    <a:pt x="34" y="160"/>
                  </a:lnTo>
                  <a:lnTo>
                    <a:pt x="32" y="162"/>
                  </a:lnTo>
                  <a:lnTo>
                    <a:pt x="40" y="166"/>
                  </a:lnTo>
                  <a:lnTo>
                    <a:pt x="46" y="168"/>
                  </a:lnTo>
                  <a:lnTo>
                    <a:pt x="48" y="168"/>
                  </a:lnTo>
                  <a:lnTo>
                    <a:pt x="50" y="170"/>
                  </a:lnTo>
                  <a:lnTo>
                    <a:pt x="52" y="170"/>
                  </a:lnTo>
                  <a:lnTo>
                    <a:pt x="54" y="170"/>
                  </a:lnTo>
                  <a:lnTo>
                    <a:pt x="60" y="170"/>
                  </a:lnTo>
                  <a:lnTo>
                    <a:pt x="64" y="170"/>
                  </a:lnTo>
                  <a:lnTo>
                    <a:pt x="66" y="170"/>
                  </a:lnTo>
                  <a:lnTo>
                    <a:pt x="68" y="170"/>
                  </a:lnTo>
                  <a:lnTo>
                    <a:pt x="70" y="170"/>
                  </a:lnTo>
                  <a:lnTo>
                    <a:pt x="70" y="170"/>
                  </a:lnTo>
                  <a:lnTo>
                    <a:pt x="72" y="170"/>
                  </a:lnTo>
                  <a:lnTo>
                    <a:pt x="72" y="172"/>
                  </a:lnTo>
                  <a:lnTo>
                    <a:pt x="76" y="174"/>
                  </a:lnTo>
                  <a:lnTo>
                    <a:pt x="76" y="176"/>
                  </a:lnTo>
                  <a:lnTo>
                    <a:pt x="78" y="178"/>
                  </a:lnTo>
                  <a:lnTo>
                    <a:pt x="80" y="178"/>
                  </a:lnTo>
                  <a:lnTo>
                    <a:pt x="80" y="178"/>
                  </a:lnTo>
                  <a:lnTo>
                    <a:pt x="80" y="180"/>
                  </a:lnTo>
                  <a:lnTo>
                    <a:pt x="82" y="180"/>
                  </a:lnTo>
                  <a:lnTo>
                    <a:pt x="84" y="180"/>
                  </a:lnTo>
                  <a:lnTo>
                    <a:pt x="86" y="180"/>
                  </a:lnTo>
                  <a:lnTo>
                    <a:pt x="88" y="180"/>
                  </a:lnTo>
                  <a:lnTo>
                    <a:pt x="92" y="180"/>
                  </a:lnTo>
                  <a:lnTo>
                    <a:pt x="96" y="180"/>
                  </a:lnTo>
                  <a:lnTo>
                    <a:pt x="102" y="178"/>
                  </a:lnTo>
                  <a:lnTo>
                    <a:pt x="104" y="178"/>
                  </a:lnTo>
                  <a:lnTo>
                    <a:pt x="108" y="178"/>
                  </a:lnTo>
                  <a:lnTo>
                    <a:pt x="108" y="176"/>
                  </a:lnTo>
                  <a:lnTo>
                    <a:pt x="108" y="174"/>
                  </a:lnTo>
                  <a:lnTo>
                    <a:pt x="106" y="170"/>
                  </a:lnTo>
                  <a:lnTo>
                    <a:pt x="106" y="170"/>
                  </a:lnTo>
                  <a:lnTo>
                    <a:pt x="106" y="168"/>
                  </a:lnTo>
                  <a:lnTo>
                    <a:pt x="106" y="166"/>
                  </a:lnTo>
                  <a:lnTo>
                    <a:pt x="106" y="164"/>
                  </a:lnTo>
                  <a:lnTo>
                    <a:pt x="106" y="164"/>
                  </a:lnTo>
                  <a:lnTo>
                    <a:pt x="108" y="162"/>
                  </a:lnTo>
                  <a:lnTo>
                    <a:pt x="108" y="160"/>
                  </a:lnTo>
                  <a:lnTo>
                    <a:pt x="108" y="158"/>
                  </a:lnTo>
                  <a:lnTo>
                    <a:pt x="110" y="158"/>
                  </a:lnTo>
                  <a:lnTo>
                    <a:pt x="110" y="156"/>
                  </a:lnTo>
                  <a:lnTo>
                    <a:pt x="112" y="156"/>
                  </a:lnTo>
                  <a:lnTo>
                    <a:pt x="114" y="156"/>
                  </a:lnTo>
                  <a:lnTo>
                    <a:pt x="114" y="156"/>
                  </a:lnTo>
                  <a:lnTo>
                    <a:pt x="116" y="156"/>
                  </a:lnTo>
                  <a:lnTo>
                    <a:pt x="120" y="156"/>
                  </a:lnTo>
                  <a:lnTo>
                    <a:pt x="122" y="156"/>
                  </a:lnTo>
                  <a:lnTo>
                    <a:pt x="128" y="154"/>
                  </a:lnTo>
                  <a:lnTo>
                    <a:pt x="132" y="154"/>
                  </a:lnTo>
                  <a:lnTo>
                    <a:pt x="134" y="154"/>
                  </a:lnTo>
                  <a:lnTo>
                    <a:pt x="134" y="156"/>
                  </a:lnTo>
                  <a:lnTo>
                    <a:pt x="136" y="156"/>
                  </a:lnTo>
                  <a:lnTo>
                    <a:pt x="136" y="156"/>
                  </a:lnTo>
                  <a:lnTo>
                    <a:pt x="140" y="158"/>
                  </a:lnTo>
                  <a:lnTo>
                    <a:pt x="142" y="160"/>
                  </a:lnTo>
                  <a:lnTo>
                    <a:pt x="142" y="162"/>
                  </a:lnTo>
                  <a:lnTo>
                    <a:pt x="144" y="162"/>
                  </a:lnTo>
                  <a:lnTo>
                    <a:pt x="146" y="164"/>
                  </a:lnTo>
                  <a:lnTo>
                    <a:pt x="150" y="164"/>
                  </a:lnTo>
                  <a:lnTo>
                    <a:pt x="152" y="164"/>
                  </a:lnTo>
                  <a:lnTo>
                    <a:pt x="152" y="166"/>
                  </a:lnTo>
                  <a:lnTo>
                    <a:pt x="154" y="166"/>
                  </a:lnTo>
                  <a:lnTo>
                    <a:pt x="154" y="166"/>
                  </a:lnTo>
                  <a:lnTo>
                    <a:pt x="156" y="166"/>
                  </a:lnTo>
                  <a:lnTo>
                    <a:pt x="156" y="164"/>
                  </a:lnTo>
                  <a:lnTo>
                    <a:pt x="156" y="164"/>
                  </a:lnTo>
                  <a:lnTo>
                    <a:pt x="158" y="164"/>
                  </a:lnTo>
                  <a:lnTo>
                    <a:pt x="158" y="162"/>
                  </a:lnTo>
                  <a:lnTo>
                    <a:pt x="160" y="160"/>
                  </a:lnTo>
                  <a:lnTo>
                    <a:pt x="160" y="158"/>
                  </a:lnTo>
                  <a:lnTo>
                    <a:pt x="162" y="154"/>
                  </a:lnTo>
                  <a:lnTo>
                    <a:pt x="162" y="152"/>
                  </a:lnTo>
                  <a:lnTo>
                    <a:pt x="164" y="150"/>
                  </a:lnTo>
                  <a:lnTo>
                    <a:pt x="164" y="150"/>
                  </a:lnTo>
                  <a:lnTo>
                    <a:pt x="164" y="146"/>
                  </a:lnTo>
                  <a:lnTo>
                    <a:pt x="164" y="144"/>
                  </a:lnTo>
                  <a:lnTo>
                    <a:pt x="164" y="144"/>
                  </a:lnTo>
                  <a:lnTo>
                    <a:pt x="164" y="142"/>
                  </a:lnTo>
                  <a:lnTo>
                    <a:pt x="164" y="142"/>
                  </a:lnTo>
                  <a:lnTo>
                    <a:pt x="164" y="140"/>
                  </a:lnTo>
                  <a:lnTo>
                    <a:pt x="162" y="140"/>
                  </a:lnTo>
                  <a:lnTo>
                    <a:pt x="162" y="140"/>
                  </a:lnTo>
                  <a:lnTo>
                    <a:pt x="162" y="140"/>
                  </a:lnTo>
                  <a:lnTo>
                    <a:pt x="160" y="138"/>
                  </a:lnTo>
                  <a:lnTo>
                    <a:pt x="158" y="138"/>
                  </a:lnTo>
                  <a:lnTo>
                    <a:pt x="156" y="138"/>
                  </a:lnTo>
                  <a:lnTo>
                    <a:pt x="154" y="138"/>
                  </a:lnTo>
                  <a:lnTo>
                    <a:pt x="152" y="136"/>
                  </a:lnTo>
                  <a:lnTo>
                    <a:pt x="152" y="136"/>
                  </a:lnTo>
                  <a:lnTo>
                    <a:pt x="152" y="136"/>
                  </a:lnTo>
                  <a:lnTo>
                    <a:pt x="152" y="134"/>
                  </a:lnTo>
                  <a:lnTo>
                    <a:pt x="150" y="132"/>
                  </a:lnTo>
                  <a:lnTo>
                    <a:pt x="150" y="130"/>
                  </a:lnTo>
                  <a:lnTo>
                    <a:pt x="150" y="128"/>
                  </a:lnTo>
                  <a:lnTo>
                    <a:pt x="150" y="126"/>
                  </a:lnTo>
                  <a:lnTo>
                    <a:pt x="150" y="124"/>
                  </a:lnTo>
                  <a:lnTo>
                    <a:pt x="150" y="124"/>
                  </a:lnTo>
                  <a:lnTo>
                    <a:pt x="150" y="122"/>
                  </a:lnTo>
                  <a:lnTo>
                    <a:pt x="152" y="120"/>
                  </a:lnTo>
                  <a:lnTo>
                    <a:pt x="152" y="120"/>
                  </a:lnTo>
                  <a:lnTo>
                    <a:pt x="154" y="118"/>
                  </a:lnTo>
                  <a:lnTo>
                    <a:pt x="156" y="116"/>
                  </a:lnTo>
                  <a:lnTo>
                    <a:pt x="156" y="114"/>
                  </a:lnTo>
                  <a:lnTo>
                    <a:pt x="158" y="112"/>
                  </a:lnTo>
                  <a:lnTo>
                    <a:pt x="158" y="112"/>
                  </a:lnTo>
                  <a:lnTo>
                    <a:pt x="158" y="110"/>
                  </a:lnTo>
                  <a:lnTo>
                    <a:pt x="158" y="106"/>
                  </a:lnTo>
                  <a:lnTo>
                    <a:pt x="158" y="104"/>
                  </a:lnTo>
                  <a:lnTo>
                    <a:pt x="158" y="102"/>
                  </a:lnTo>
                  <a:lnTo>
                    <a:pt x="156" y="102"/>
                  </a:lnTo>
                  <a:lnTo>
                    <a:pt x="154" y="100"/>
                  </a:lnTo>
                  <a:lnTo>
                    <a:pt x="152" y="98"/>
                  </a:lnTo>
                  <a:lnTo>
                    <a:pt x="150" y="98"/>
                  </a:lnTo>
                  <a:lnTo>
                    <a:pt x="150" y="96"/>
                  </a:lnTo>
                  <a:lnTo>
                    <a:pt x="150" y="96"/>
                  </a:lnTo>
                  <a:lnTo>
                    <a:pt x="148" y="96"/>
                  </a:lnTo>
                  <a:lnTo>
                    <a:pt x="148" y="94"/>
                  </a:lnTo>
                  <a:lnTo>
                    <a:pt x="148" y="94"/>
                  </a:lnTo>
                  <a:lnTo>
                    <a:pt x="150" y="92"/>
                  </a:lnTo>
                  <a:lnTo>
                    <a:pt x="150" y="90"/>
                  </a:lnTo>
                  <a:lnTo>
                    <a:pt x="150" y="88"/>
                  </a:lnTo>
                  <a:lnTo>
                    <a:pt x="152" y="86"/>
                  </a:lnTo>
                  <a:lnTo>
                    <a:pt x="152" y="84"/>
                  </a:lnTo>
                  <a:lnTo>
                    <a:pt x="154" y="80"/>
                  </a:lnTo>
                  <a:lnTo>
                    <a:pt x="156" y="78"/>
                  </a:lnTo>
                  <a:lnTo>
                    <a:pt x="158" y="78"/>
                  </a:lnTo>
                  <a:lnTo>
                    <a:pt x="158" y="76"/>
                  </a:lnTo>
                  <a:lnTo>
                    <a:pt x="158" y="76"/>
                  </a:lnTo>
                  <a:lnTo>
                    <a:pt x="160" y="76"/>
                  </a:lnTo>
                  <a:lnTo>
                    <a:pt x="164" y="74"/>
                  </a:lnTo>
                  <a:lnTo>
                    <a:pt x="168" y="74"/>
                  </a:lnTo>
                  <a:lnTo>
                    <a:pt x="166" y="72"/>
                  </a:lnTo>
                  <a:lnTo>
                    <a:pt x="166" y="66"/>
                  </a:lnTo>
                  <a:lnTo>
                    <a:pt x="164" y="62"/>
                  </a:lnTo>
                  <a:lnTo>
                    <a:pt x="164" y="58"/>
                  </a:lnTo>
                  <a:lnTo>
                    <a:pt x="164" y="54"/>
                  </a:lnTo>
                  <a:lnTo>
                    <a:pt x="164" y="54"/>
                  </a:lnTo>
                  <a:lnTo>
                    <a:pt x="164" y="52"/>
                  </a:lnTo>
                  <a:lnTo>
                    <a:pt x="164" y="52"/>
                  </a:lnTo>
                  <a:lnTo>
                    <a:pt x="166" y="50"/>
                  </a:lnTo>
                  <a:lnTo>
                    <a:pt x="168" y="48"/>
                  </a:lnTo>
                  <a:lnTo>
                    <a:pt x="170" y="48"/>
                  </a:lnTo>
                  <a:lnTo>
                    <a:pt x="170" y="46"/>
                  </a:lnTo>
                  <a:lnTo>
                    <a:pt x="170" y="46"/>
                  </a:lnTo>
                  <a:lnTo>
                    <a:pt x="170" y="46"/>
                  </a:lnTo>
                  <a:lnTo>
                    <a:pt x="170" y="44"/>
                  </a:lnTo>
                  <a:lnTo>
                    <a:pt x="170" y="44"/>
                  </a:lnTo>
                  <a:lnTo>
                    <a:pt x="170" y="44"/>
                  </a:lnTo>
                  <a:lnTo>
                    <a:pt x="170" y="42"/>
                  </a:lnTo>
                  <a:lnTo>
                    <a:pt x="168" y="42"/>
                  </a:lnTo>
                  <a:lnTo>
                    <a:pt x="166" y="40"/>
                  </a:lnTo>
                  <a:lnTo>
                    <a:pt x="164" y="38"/>
                  </a:lnTo>
                  <a:lnTo>
                    <a:pt x="162" y="36"/>
                  </a:lnTo>
                  <a:lnTo>
                    <a:pt x="160" y="34"/>
                  </a:lnTo>
                  <a:lnTo>
                    <a:pt x="158" y="34"/>
                  </a:lnTo>
                  <a:lnTo>
                    <a:pt x="136" y="34"/>
                  </a:lnTo>
                  <a:lnTo>
                    <a:pt x="134" y="34"/>
                  </a:lnTo>
                  <a:lnTo>
                    <a:pt x="130" y="32"/>
                  </a:lnTo>
                  <a:lnTo>
                    <a:pt x="128" y="32"/>
                  </a:lnTo>
                  <a:lnTo>
                    <a:pt x="124" y="30"/>
                  </a:lnTo>
                  <a:lnTo>
                    <a:pt x="122" y="30"/>
                  </a:lnTo>
                  <a:lnTo>
                    <a:pt x="120" y="28"/>
                  </a:lnTo>
                  <a:lnTo>
                    <a:pt x="120" y="28"/>
                  </a:lnTo>
                  <a:lnTo>
                    <a:pt x="120" y="28"/>
                  </a:lnTo>
                  <a:lnTo>
                    <a:pt x="120" y="28"/>
                  </a:lnTo>
                  <a:lnTo>
                    <a:pt x="118" y="26"/>
                  </a:lnTo>
                  <a:lnTo>
                    <a:pt x="118" y="24"/>
                  </a:lnTo>
                  <a:lnTo>
                    <a:pt x="118" y="22"/>
                  </a:lnTo>
                  <a:lnTo>
                    <a:pt x="116" y="18"/>
                  </a:lnTo>
                  <a:lnTo>
                    <a:pt x="114" y="16"/>
                  </a:lnTo>
                  <a:lnTo>
                    <a:pt x="114" y="16"/>
                  </a:lnTo>
                  <a:lnTo>
                    <a:pt x="112" y="14"/>
                  </a:lnTo>
                  <a:lnTo>
                    <a:pt x="112" y="14"/>
                  </a:lnTo>
                  <a:lnTo>
                    <a:pt x="108" y="12"/>
                  </a:lnTo>
                  <a:lnTo>
                    <a:pt x="106" y="12"/>
                  </a:lnTo>
                  <a:lnTo>
                    <a:pt x="104" y="12"/>
                  </a:lnTo>
                  <a:lnTo>
                    <a:pt x="104" y="10"/>
                  </a:lnTo>
                  <a:lnTo>
                    <a:pt x="102" y="10"/>
                  </a:lnTo>
                  <a:lnTo>
                    <a:pt x="102" y="10"/>
                  </a:lnTo>
                  <a:lnTo>
                    <a:pt x="102" y="8"/>
                  </a:lnTo>
                  <a:lnTo>
                    <a:pt x="102" y="8"/>
                  </a:lnTo>
                  <a:lnTo>
                    <a:pt x="102" y="6"/>
                  </a:lnTo>
                  <a:lnTo>
                    <a:pt x="102" y="4"/>
                  </a:lnTo>
                  <a:lnTo>
                    <a:pt x="104" y="2"/>
                  </a:lnTo>
                  <a:lnTo>
                    <a:pt x="104" y="0"/>
                  </a:lnTo>
                  <a:lnTo>
                    <a:pt x="102" y="0"/>
                  </a:lnTo>
                  <a:lnTo>
                    <a:pt x="98" y="2"/>
                  </a:lnTo>
                  <a:lnTo>
                    <a:pt x="96" y="2"/>
                  </a:lnTo>
                  <a:lnTo>
                    <a:pt x="92" y="2"/>
                  </a:lnTo>
                  <a:lnTo>
                    <a:pt x="90" y="2"/>
                  </a:lnTo>
                  <a:lnTo>
                    <a:pt x="90" y="4"/>
                  </a:lnTo>
                  <a:lnTo>
                    <a:pt x="90" y="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47" name="Freeform 284"/>
            <p:cNvSpPr>
              <a:spLocks/>
            </p:cNvSpPr>
            <p:nvPr/>
          </p:nvSpPr>
          <p:spPr bwMode="auto">
            <a:xfrm>
              <a:off x="5650243" y="2306170"/>
              <a:ext cx="351172" cy="371815"/>
            </a:xfrm>
            <a:custGeom>
              <a:avLst/>
              <a:gdLst>
                <a:gd name="T0" fmla="*/ 88 w 170"/>
                <a:gd name="T1" fmla="*/ 8 h 180"/>
                <a:gd name="T2" fmla="*/ 84 w 170"/>
                <a:gd name="T3" fmla="*/ 18 h 180"/>
                <a:gd name="T4" fmla="*/ 78 w 170"/>
                <a:gd name="T5" fmla="*/ 24 h 180"/>
                <a:gd name="T6" fmla="*/ 74 w 170"/>
                <a:gd name="T7" fmla="*/ 30 h 180"/>
                <a:gd name="T8" fmla="*/ 66 w 170"/>
                <a:gd name="T9" fmla="*/ 28 h 180"/>
                <a:gd name="T10" fmla="*/ 64 w 170"/>
                <a:gd name="T11" fmla="*/ 30 h 180"/>
                <a:gd name="T12" fmla="*/ 62 w 170"/>
                <a:gd name="T13" fmla="*/ 38 h 180"/>
                <a:gd name="T14" fmla="*/ 54 w 170"/>
                <a:gd name="T15" fmla="*/ 40 h 180"/>
                <a:gd name="T16" fmla="*/ 48 w 170"/>
                <a:gd name="T17" fmla="*/ 38 h 180"/>
                <a:gd name="T18" fmla="*/ 44 w 170"/>
                <a:gd name="T19" fmla="*/ 30 h 180"/>
                <a:gd name="T20" fmla="*/ 38 w 170"/>
                <a:gd name="T21" fmla="*/ 30 h 180"/>
                <a:gd name="T22" fmla="*/ 36 w 170"/>
                <a:gd name="T23" fmla="*/ 34 h 180"/>
                <a:gd name="T24" fmla="*/ 38 w 170"/>
                <a:gd name="T25" fmla="*/ 42 h 180"/>
                <a:gd name="T26" fmla="*/ 36 w 170"/>
                <a:gd name="T27" fmla="*/ 50 h 180"/>
                <a:gd name="T28" fmla="*/ 26 w 170"/>
                <a:gd name="T29" fmla="*/ 50 h 180"/>
                <a:gd name="T30" fmla="*/ 18 w 170"/>
                <a:gd name="T31" fmla="*/ 54 h 180"/>
                <a:gd name="T32" fmla="*/ 6 w 170"/>
                <a:gd name="T33" fmla="*/ 56 h 180"/>
                <a:gd name="T34" fmla="*/ 0 w 170"/>
                <a:gd name="T35" fmla="*/ 58 h 180"/>
                <a:gd name="T36" fmla="*/ 0 w 170"/>
                <a:gd name="T37" fmla="*/ 66 h 180"/>
                <a:gd name="T38" fmla="*/ 2 w 170"/>
                <a:gd name="T39" fmla="*/ 70 h 180"/>
                <a:gd name="T40" fmla="*/ 18 w 170"/>
                <a:gd name="T41" fmla="*/ 76 h 180"/>
                <a:gd name="T42" fmla="*/ 32 w 170"/>
                <a:gd name="T43" fmla="*/ 86 h 180"/>
                <a:gd name="T44" fmla="*/ 38 w 170"/>
                <a:gd name="T45" fmla="*/ 102 h 180"/>
                <a:gd name="T46" fmla="*/ 46 w 170"/>
                <a:gd name="T47" fmla="*/ 110 h 180"/>
                <a:gd name="T48" fmla="*/ 48 w 170"/>
                <a:gd name="T49" fmla="*/ 114 h 180"/>
                <a:gd name="T50" fmla="*/ 42 w 170"/>
                <a:gd name="T51" fmla="*/ 116 h 180"/>
                <a:gd name="T52" fmla="*/ 38 w 170"/>
                <a:gd name="T53" fmla="*/ 128 h 180"/>
                <a:gd name="T54" fmla="*/ 38 w 170"/>
                <a:gd name="T55" fmla="*/ 150 h 180"/>
                <a:gd name="T56" fmla="*/ 32 w 170"/>
                <a:gd name="T57" fmla="*/ 162 h 180"/>
                <a:gd name="T58" fmla="*/ 54 w 170"/>
                <a:gd name="T59" fmla="*/ 170 h 180"/>
                <a:gd name="T60" fmla="*/ 70 w 170"/>
                <a:gd name="T61" fmla="*/ 170 h 180"/>
                <a:gd name="T62" fmla="*/ 80 w 170"/>
                <a:gd name="T63" fmla="*/ 178 h 180"/>
                <a:gd name="T64" fmla="*/ 88 w 170"/>
                <a:gd name="T65" fmla="*/ 180 h 180"/>
                <a:gd name="T66" fmla="*/ 108 w 170"/>
                <a:gd name="T67" fmla="*/ 176 h 180"/>
                <a:gd name="T68" fmla="*/ 106 w 170"/>
                <a:gd name="T69" fmla="*/ 164 h 180"/>
                <a:gd name="T70" fmla="*/ 110 w 170"/>
                <a:gd name="T71" fmla="*/ 156 h 180"/>
                <a:gd name="T72" fmla="*/ 122 w 170"/>
                <a:gd name="T73" fmla="*/ 156 h 180"/>
                <a:gd name="T74" fmla="*/ 136 w 170"/>
                <a:gd name="T75" fmla="*/ 156 h 180"/>
                <a:gd name="T76" fmla="*/ 150 w 170"/>
                <a:gd name="T77" fmla="*/ 164 h 180"/>
                <a:gd name="T78" fmla="*/ 156 w 170"/>
                <a:gd name="T79" fmla="*/ 164 h 180"/>
                <a:gd name="T80" fmla="*/ 162 w 170"/>
                <a:gd name="T81" fmla="*/ 154 h 180"/>
                <a:gd name="T82" fmla="*/ 164 w 170"/>
                <a:gd name="T83" fmla="*/ 144 h 180"/>
                <a:gd name="T84" fmla="*/ 162 w 170"/>
                <a:gd name="T85" fmla="*/ 140 h 180"/>
                <a:gd name="T86" fmla="*/ 152 w 170"/>
                <a:gd name="T87" fmla="*/ 136 h 180"/>
                <a:gd name="T88" fmla="*/ 150 w 170"/>
                <a:gd name="T89" fmla="*/ 126 h 180"/>
                <a:gd name="T90" fmla="*/ 154 w 170"/>
                <a:gd name="T91" fmla="*/ 118 h 180"/>
                <a:gd name="T92" fmla="*/ 158 w 170"/>
                <a:gd name="T93" fmla="*/ 106 h 180"/>
                <a:gd name="T94" fmla="*/ 150 w 170"/>
                <a:gd name="T95" fmla="*/ 98 h 180"/>
                <a:gd name="T96" fmla="*/ 150 w 170"/>
                <a:gd name="T97" fmla="*/ 92 h 180"/>
                <a:gd name="T98" fmla="*/ 156 w 170"/>
                <a:gd name="T99" fmla="*/ 78 h 180"/>
                <a:gd name="T100" fmla="*/ 168 w 170"/>
                <a:gd name="T101" fmla="*/ 74 h 180"/>
                <a:gd name="T102" fmla="*/ 164 w 170"/>
                <a:gd name="T103" fmla="*/ 54 h 180"/>
                <a:gd name="T104" fmla="*/ 170 w 170"/>
                <a:gd name="T105" fmla="*/ 46 h 180"/>
                <a:gd name="T106" fmla="*/ 170 w 170"/>
                <a:gd name="T107" fmla="*/ 42 h 180"/>
                <a:gd name="T108" fmla="*/ 158 w 170"/>
                <a:gd name="T109" fmla="*/ 34 h 180"/>
                <a:gd name="T110" fmla="*/ 122 w 170"/>
                <a:gd name="T111" fmla="*/ 30 h 180"/>
                <a:gd name="T112" fmla="*/ 118 w 170"/>
                <a:gd name="T113" fmla="*/ 24 h 180"/>
                <a:gd name="T114" fmla="*/ 112 w 170"/>
                <a:gd name="T115" fmla="*/ 14 h 180"/>
                <a:gd name="T116" fmla="*/ 102 w 170"/>
                <a:gd name="T117" fmla="*/ 10 h 180"/>
                <a:gd name="T118" fmla="*/ 104 w 170"/>
                <a:gd name="T119" fmla="*/ 0 h 180"/>
                <a:gd name="T120" fmla="*/ 90 w 170"/>
                <a:gd name="T121" fmla="*/ 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0" h="180">
                  <a:moveTo>
                    <a:pt x="90" y="4"/>
                  </a:moveTo>
                  <a:lnTo>
                    <a:pt x="90" y="4"/>
                  </a:lnTo>
                  <a:lnTo>
                    <a:pt x="90" y="4"/>
                  </a:lnTo>
                  <a:lnTo>
                    <a:pt x="88" y="4"/>
                  </a:lnTo>
                  <a:lnTo>
                    <a:pt x="88" y="6"/>
                  </a:lnTo>
                  <a:lnTo>
                    <a:pt x="88" y="8"/>
                  </a:lnTo>
                  <a:lnTo>
                    <a:pt x="88" y="10"/>
                  </a:lnTo>
                  <a:lnTo>
                    <a:pt x="86" y="14"/>
                  </a:lnTo>
                  <a:lnTo>
                    <a:pt x="86" y="16"/>
                  </a:lnTo>
                  <a:lnTo>
                    <a:pt x="86" y="16"/>
                  </a:lnTo>
                  <a:lnTo>
                    <a:pt x="86" y="18"/>
                  </a:lnTo>
                  <a:lnTo>
                    <a:pt x="84" y="18"/>
                  </a:lnTo>
                  <a:lnTo>
                    <a:pt x="82" y="20"/>
                  </a:lnTo>
                  <a:lnTo>
                    <a:pt x="80" y="22"/>
                  </a:lnTo>
                  <a:lnTo>
                    <a:pt x="78" y="22"/>
                  </a:lnTo>
                  <a:lnTo>
                    <a:pt x="78" y="22"/>
                  </a:lnTo>
                  <a:lnTo>
                    <a:pt x="78" y="24"/>
                  </a:lnTo>
                  <a:lnTo>
                    <a:pt x="78" y="24"/>
                  </a:lnTo>
                  <a:lnTo>
                    <a:pt x="78" y="26"/>
                  </a:lnTo>
                  <a:lnTo>
                    <a:pt x="76" y="28"/>
                  </a:lnTo>
                  <a:lnTo>
                    <a:pt x="76" y="28"/>
                  </a:lnTo>
                  <a:lnTo>
                    <a:pt x="76" y="30"/>
                  </a:lnTo>
                  <a:lnTo>
                    <a:pt x="76" y="30"/>
                  </a:lnTo>
                  <a:lnTo>
                    <a:pt x="74" y="30"/>
                  </a:lnTo>
                  <a:lnTo>
                    <a:pt x="74" y="30"/>
                  </a:lnTo>
                  <a:lnTo>
                    <a:pt x="74" y="30"/>
                  </a:lnTo>
                  <a:lnTo>
                    <a:pt x="72" y="30"/>
                  </a:lnTo>
                  <a:lnTo>
                    <a:pt x="70" y="30"/>
                  </a:lnTo>
                  <a:lnTo>
                    <a:pt x="68" y="30"/>
                  </a:lnTo>
                  <a:lnTo>
                    <a:pt x="66" y="28"/>
                  </a:lnTo>
                  <a:lnTo>
                    <a:pt x="66" y="28"/>
                  </a:lnTo>
                  <a:lnTo>
                    <a:pt x="64" y="28"/>
                  </a:lnTo>
                  <a:lnTo>
                    <a:pt x="64" y="30"/>
                  </a:lnTo>
                  <a:lnTo>
                    <a:pt x="64" y="30"/>
                  </a:lnTo>
                  <a:lnTo>
                    <a:pt x="64" y="30"/>
                  </a:lnTo>
                  <a:lnTo>
                    <a:pt x="64" y="30"/>
                  </a:lnTo>
                  <a:lnTo>
                    <a:pt x="62" y="32"/>
                  </a:lnTo>
                  <a:lnTo>
                    <a:pt x="62" y="34"/>
                  </a:lnTo>
                  <a:lnTo>
                    <a:pt x="62" y="34"/>
                  </a:lnTo>
                  <a:lnTo>
                    <a:pt x="62" y="36"/>
                  </a:lnTo>
                  <a:lnTo>
                    <a:pt x="62" y="38"/>
                  </a:lnTo>
                  <a:lnTo>
                    <a:pt x="62" y="38"/>
                  </a:lnTo>
                  <a:lnTo>
                    <a:pt x="62" y="38"/>
                  </a:lnTo>
                  <a:lnTo>
                    <a:pt x="60" y="38"/>
                  </a:lnTo>
                  <a:lnTo>
                    <a:pt x="60" y="38"/>
                  </a:lnTo>
                  <a:lnTo>
                    <a:pt x="58" y="40"/>
                  </a:lnTo>
                  <a:lnTo>
                    <a:pt x="56" y="40"/>
                  </a:lnTo>
                  <a:lnTo>
                    <a:pt x="54" y="40"/>
                  </a:lnTo>
                  <a:lnTo>
                    <a:pt x="52" y="40"/>
                  </a:lnTo>
                  <a:lnTo>
                    <a:pt x="52" y="40"/>
                  </a:lnTo>
                  <a:lnTo>
                    <a:pt x="50" y="40"/>
                  </a:lnTo>
                  <a:lnTo>
                    <a:pt x="50" y="38"/>
                  </a:lnTo>
                  <a:lnTo>
                    <a:pt x="50" y="38"/>
                  </a:lnTo>
                  <a:lnTo>
                    <a:pt x="48" y="38"/>
                  </a:lnTo>
                  <a:lnTo>
                    <a:pt x="48" y="36"/>
                  </a:lnTo>
                  <a:lnTo>
                    <a:pt x="46" y="34"/>
                  </a:lnTo>
                  <a:lnTo>
                    <a:pt x="46" y="32"/>
                  </a:lnTo>
                  <a:lnTo>
                    <a:pt x="44" y="32"/>
                  </a:lnTo>
                  <a:lnTo>
                    <a:pt x="44" y="30"/>
                  </a:lnTo>
                  <a:lnTo>
                    <a:pt x="44" y="30"/>
                  </a:lnTo>
                  <a:lnTo>
                    <a:pt x="42" y="30"/>
                  </a:lnTo>
                  <a:lnTo>
                    <a:pt x="42" y="30"/>
                  </a:lnTo>
                  <a:lnTo>
                    <a:pt x="40" y="30"/>
                  </a:lnTo>
                  <a:lnTo>
                    <a:pt x="40" y="30"/>
                  </a:lnTo>
                  <a:lnTo>
                    <a:pt x="38" y="30"/>
                  </a:lnTo>
                  <a:lnTo>
                    <a:pt x="38" y="30"/>
                  </a:lnTo>
                  <a:lnTo>
                    <a:pt x="36" y="32"/>
                  </a:lnTo>
                  <a:lnTo>
                    <a:pt x="36" y="32"/>
                  </a:lnTo>
                  <a:lnTo>
                    <a:pt x="36" y="32"/>
                  </a:lnTo>
                  <a:lnTo>
                    <a:pt x="36" y="32"/>
                  </a:lnTo>
                  <a:lnTo>
                    <a:pt x="36" y="34"/>
                  </a:lnTo>
                  <a:lnTo>
                    <a:pt x="36" y="34"/>
                  </a:lnTo>
                  <a:lnTo>
                    <a:pt x="36" y="36"/>
                  </a:lnTo>
                  <a:lnTo>
                    <a:pt x="36" y="36"/>
                  </a:lnTo>
                  <a:lnTo>
                    <a:pt x="38" y="38"/>
                  </a:lnTo>
                  <a:lnTo>
                    <a:pt x="38" y="40"/>
                  </a:lnTo>
                  <a:lnTo>
                    <a:pt x="38" y="40"/>
                  </a:lnTo>
                  <a:lnTo>
                    <a:pt x="38" y="42"/>
                  </a:lnTo>
                  <a:lnTo>
                    <a:pt x="38" y="44"/>
                  </a:lnTo>
                  <a:lnTo>
                    <a:pt x="38" y="46"/>
                  </a:lnTo>
                  <a:lnTo>
                    <a:pt x="38" y="48"/>
                  </a:lnTo>
                  <a:lnTo>
                    <a:pt x="36" y="48"/>
                  </a:lnTo>
                  <a:lnTo>
                    <a:pt x="36" y="50"/>
                  </a:lnTo>
                  <a:lnTo>
                    <a:pt x="36" y="50"/>
                  </a:lnTo>
                  <a:lnTo>
                    <a:pt x="36" y="50"/>
                  </a:lnTo>
                  <a:lnTo>
                    <a:pt x="34" y="50"/>
                  </a:lnTo>
                  <a:lnTo>
                    <a:pt x="32" y="50"/>
                  </a:lnTo>
                  <a:lnTo>
                    <a:pt x="30" y="50"/>
                  </a:lnTo>
                  <a:lnTo>
                    <a:pt x="26" y="50"/>
                  </a:lnTo>
                  <a:lnTo>
                    <a:pt x="26" y="50"/>
                  </a:lnTo>
                  <a:lnTo>
                    <a:pt x="24" y="50"/>
                  </a:lnTo>
                  <a:lnTo>
                    <a:pt x="24" y="50"/>
                  </a:lnTo>
                  <a:lnTo>
                    <a:pt x="22" y="52"/>
                  </a:lnTo>
                  <a:lnTo>
                    <a:pt x="20" y="52"/>
                  </a:lnTo>
                  <a:lnTo>
                    <a:pt x="18" y="54"/>
                  </a:lnTo>
                  <a:lnTo>
                    <a:pt x="18" y="54"/>
                  </a:lnTo>
                  <a:lnTo>
                    <a:pt x="16" y="56"/>
                  </a:lnTo>
                  <a:lnTo>
                    <a:pt x="14" y="56"/>
                  </a:lnTo>
                  <a:lnTo>
                    <a:pt x="14" y="56"/>
                  </a:lnTo>
                  <a:lnTo>
                    <a:pt x="12" y="56"/>
                  </a:lnTo>
                  <a:lnTo>
                    <a:pt x="8" y="56"/>
                  </a:lnTo>
                  <a:lnTo>
                    <a:pt x="6" y="56"/>
                  </a:lnTo>
                  <a:lnTo>
                    <a:pt x="4" y="56"/>
                  </a:lnTo>
                  <a:lnTo>
                    <a:pt x="2" y="56"/>
                  </a:lnTo>
                  <a:lnTo>
                    <a:pt x="2" y="58"/>
                  </a:lnTo>
                  <a:lnTo>
                    <a:pt x="2" y="58"/>
                  </a:lnTo>
                  <a:lnTo>
                    <a:pt x="0" y="58"/>
                  </a:lnTo>
                  <a:lnTo>
                    <a:pt x="0" y="58"/>
                  </a:lnTo>
                  <a:lnTo>
                    <a:pt x="0" y="58"/>
                  </a:lnTo>
                  <a:lnTo>
                    <a:pt x="0" y="60"/>
                  </a:lnTo>
                  <a:lnTo>
                    <a:pt x="0" y="60"/>
                  </a:lnTo>
                  <a:lnTo>
                    <a:pt x="0" y="62"/>
                  </a:lnTo>
                  <a:lnTo>
                    <a:pt x="0" y="64"/>
                  </a:lnTo>
                  <a:lnTo>
                    <a:pt x="0" y="66"/>
                  </a:lnTo>
                  <a:lnTo>
                    <a:pt x="0" y="66"/>
                  </a:lnTo>
                  <a:lnTo>
                    <a:pt x="0" y="68"/>
                  </a:lnTo>
                  <a:lnTo>
                    <a:pt x="0" y="68"/>
                  </a:lnTo>
                  <a:lnTo>
                    <a:pt x="0" y="68"/>
                  </a:lnTo>
                  <a:lnTo>
                    <a:pt x="2" y="70"/>
                  </a:lnTo>
                  <a:lnTo>
                    <a:pt x="2" y="70"/>
                  </a:lnTo>
                  <a:lnTo>
                    <a:pt x="4" y="72"/>
                  </a:lnTo>
                  <a:lnTo>
                    <a:pt x="6" y="72"/>
                  </a:lnTo>
                  <a:lnTo>
                    <a:pt x="8" y="74"/>
                  </a:lnTo>
                  <a:lnTo>
                    <a:pt x="14" y="76"/>
                  </a:lnTo>
                  <a:lnTo>
                    <a:pt x="16" y="76"/>
                  </a:lnTo>
                  <a:lnTo>
                    <a:pt x="18" y="76"/>
                  </a:lnTo>
                  <a:lnTo>
                    <a:pt x="22" y="78"/>
                  </a:lnTo>
                  <a:lnTo>
                    <a:pt x="24" y="80"/>
                  </a:lnTo>
                  <a:lnTo>
                    <a:pt x="26" y="80"/>
                  </a:lnTo>
                  <a:lnTo>
                    <a:pt x="28" y="82"/>
                  </a:lnTo>
                  <a:lnTo>
                    <a:pt x="28" y="82"/>
                  </a:lnTo>
                  <a:lnTo>
                    <a:pt x="32" y="86"/>
                  </a:lnTo>
                  <a:lnTo>
                    <a:pt x="34" y="88"/>
                  </a:lnTo>
                  <a:lnTo>
                    <a:pt x="36" y="90"/>
                  </a:lnTo>
                  <a:lnTo>
                    <a:pt x="36" y="92"/>
                  </a:lnTo>
                  <a:lnTo>
                    <a:pt x="36" y="94"/>
                  </a:lnTo>
                  <a:lnTo>
                    <a:pt x="38" y="98"/>
                  </a:lnTo>
                  <a:lnTo>
                    <a:pt x="38" y="102"/>
                  </a:lnTo>
                  <a:lnTo>
                    <a:pt x="40" y="104"/>
                  </a:lnTo>
                  <a:lnTo>
                    <a:pt x="40" y="104"/>
                  </a:lnTo>
                  <a:lnTo>
                    <a:pt x="40" y="106"/>
                  </a:lnTo>
                  <a:lnTo>
                    <a:pt x="42" y="106"/>
                  </a:lnTo>
                  <a:lnTo>
                    <a:pt x="46" y="110"/>
                  </a:lnTo>
                  <a:lnTo>
                    <a:pt x="46" y="110"/>
                  </a:lnTo>
                  <a:lnTo>
                    <a:pt x="48" y="112"/>
                  </a:lnTo>
                  <a:lnTo>
                    <a:pt x="48" y="112"/>
                  </a:lnTo>
                  <a:lnTo>
                    <a:pt x="48" y="112"/>
                  </a:lnTo>
                  <a:lnTo>
                    <a:pt x="48" y="112"/>
                  </a:lnTo>
                  <a:lnTo>
                    <a:pt x="48" y="114"/>
                  </a:lnTo>
                  <a:lnTo>
                    <a:pt x="48" y="114"/>
                  </a:lnTo>
                  <a:lnTo>
                    <a:pt x="48" y="114"/>
                  </a:lnTo>
                  <a:lnTo>
                    <a:pt x="48" y="114"/>
                  </a:lnTo>
                  <a:lnTo>
                    <a:pt x="46" y="116"/>
                  </a:lnTo>
                  <a:lnTo>
                    <a:pt x="46" y="116"/>
                  </a:lnTo>
                  <a:lnTo>
                    <a:pt x="44" y="116"/>
                  </a:lnTo>
                  <a:lnTo>
                    <a:pt x="42" y="116"/>
                  </a:lnTo>
                  <a:lnTo>
                    <a:pt x="42" y="118"/>
                  </a:lnTo>
                  <a:lnTo>
                    <a:pt x="40" y="118"/>
                  </a:lnTo>
                  <a:lnTo>
                    <a:pt x="40" y="120"/>
                  </a:lnTo>
                  <a:lnTo>
                    <a:pt x="40" y="122"/>
                  </a:lnTo>
                  <a:lnTo>
                    <a:pt x="38" y="126"/>
                  </a:lnTo>
                  <a:lnTo>
                    <a:pt x="38" y="128"/>
                  </a:lnTo>
                  <a:lnTo>
                    <a:pt x="38" y="130"/>
                  </a:lnTo>
                  <a:lnTo>
                    <a:pt x="38" y="136"/>
                  </a:lnTo>
                  <a:lnTo>
                    <a:pt x="38" y="140"/>
                  </a:lnTo>
                  <a:lnTo>
                    <a:pt x="38" y="146"/>
                  </a:lnTo>
                  <a:lnTo>
                    <a:pt x="38" y="148"/>
                  </a:lnTo>
                  <a:lnTo>
                    <a:pt x="38" y="150"/>
                  </a:lnTo>
                  <a:lnTo>
                    <a:pt x="36" y="152"/>
                  </a:lnTo>
                  <a:lnTo>
                    <a:pt x="36" y="154"/>
                  </a:lnTo>
                  <a:lnTo>
                    <a:pt x="36" y="154"/>
                  </a:lnTo>
                  <a:lnTo>
                    <a:pt x="36" y="156"/>
                  </a:lnTo>
                  <a:lnTo>
                    <a:pt x="34" y="160"/>
                  </a:lnTo>
                  <a:lnTo>
                    <a:pt x="32" y="162"/>
                  </a:lnTo>
                  <a:lnTo>
                    <a:pt x="40" y="166"/>
                  </a:lnTo>
                  <a:lnTo>
                    <a:pt x="46" y="168"/>
                  </a:lnTo>
                  <a:lnTo>
                    <a:pt x="48" y="168"/>
                  </a:lnTo>
                  <a:lnTo>
                    <a:pt x="50" y="170"/>
                  </a:lnTo>
                  <a:lnTo>
                    <a:pt x="52" y="170"/>
                  </a:lnTo>
                  <a:lnTo>
                    <a:pt x="54" y="170"/>
                  </a:lnTo>
                  <a:lnTo>
                    <a:pt x="60" y="170"/>
                  </a:lnTo>
                  <a:lnTo>
                    <a:pt x="64" y="170"/>
                  </a:lnTo>
                  <a:lnTo>
                    <a:pt x="66" y="170"/>
                  </a:lnTo>
                  <a:lnTo>
                    <a:pt x="68" y="170"/>
                  </a:lnTo>
                  <a:lnTo>
                    <a:pt x="70" y="170"/>
                  </a:lnTo>
                  <a:lnTo>
                    <a:pt x="70" y="170"/>
                  </a:lnTo>
                  <a:lnTo>
                    <a:pt x="72" y="170"/>
                  </a:lnTo>
                  <a:lnTo>
                    <a:pt x="72" y="172"/>
                  </a:lnTo>
                  <a:lnTo>
                    <a:pt x="76" y="174"/>
                  </a:lnTo>
                  <a:lnTo>
                    <a:pt x="76" y="176"/>
                  </a:lnTo>
                  <a:lnTo>
                    <a:pt x="78" y="178"/>
                  </a:lnTo>
                  <a:lnTo>
                    <a:pt x="80" y="178"/>
                  </a:lnTo>
                  <a:lnTo>
                    <a:pt x="80" y="178"/>
                  </a:lnTo>
                  <a:lnTo>
                    <a:pt x="80" y="180"/>
                  </a:lnTo>
                  <a:lnTo>
                    <a:pt x="82" y="180"/>
                  </a:lnTo>
                  <a:lnTo>
                    <a:pt x="84" y="180"/>
                  </a:lnTo>
                  <a:lnTo>
                    <a:pt x="86" y="180"/>
                  </a:lnTo>
                  <a:lnTo>
                    <a:pt x="88" y="180"/>
                  </a:lnTo>
                  <a:lnTo>
                    <a:pt x="92" y="180"/>
                  </a:lnTo>
                  <a:lnTo>
                    <a:pt x="96" y="180"/>
                  </a:lnTo>
                  <a:lnTo>
                    <a:pt x="102" y="178"/>
                  </a:lnTo>
                  <a:lnTo>
                    <a:pt x="104" y="178"/>
                  </a:lnTo>
                  <a:lnTo>
                    <a:pt x="108" y="178"/>
                  </a:lnTo>
                  <a:lnTo>
                    <a:pt x="108" y="176"/>
                  </a:lnTo>
                  <a:lnTo>
                    <a:pt x="108" y="174"/>
                  </a:lnTo>
                  <a:lnTo>
                    <a:pt x="106" y="170"/>
                  </a:lnTo>
                  <a:lnTo>
                    <a:pt x="106" y="170"/>
                  </a:lnTo>
                  <a:lnTo>
                    <a:pt x="106" y="168"/>
                  </a:lnTo>
                  <a:lnTo>
                    <a:pt x="106" y="166"/>
                  </a:lnTo>
                  <a:lnTo>
                    <a:pt x="106" y="164"/>
                  </a:lnTo>
                  <a:lnTo>
                    <a:pt x="106" y="164"/>
                  </a:lnTo>
                  <a:lnTo>
                    <a:pt x="108" y="162"/>
                  </a:lnTo>
                  <a:lnTo>
                    <a:pt x="108" y="160"/>
                  </a:lnTo>
                  <a:lnTo>
                    <a:pt x="108" y="158"/>
                  </a:lnTo>
                  <a:lnTo>
                    <a:pt x="110" y="158"/>
                  </a:lnTo>
                  <a:lnTo>
                    <a:pt x="110" y="156"/>
                  </a:lnTo>
                  <a:lnTo>
                    <a:pt x="112" y="156"/>
                  </a:lnTo>
                  <a:lnTo>
                    <a:pt x="114" y="156"/>
                  </a:lnTo>
                  <a:lnTo>
                    <a:pt x="114" y="156"/>
                  </a:lnTo>
                  <a:lnTo>
                    <a:pt x="116" y="156"/>
                  </a:lnTo>
                  <a:lnTo>
                    <a:pt x="120" y="156"/>
                  </a:lnTo>
                  <a:lnTo>
                    <a:pt x="122" y="156"/>
                  </a:lnTo>
                  <a:lnTo>
                    <a:pt x="128" y="154"/>
                  </a:lnTo>
                  <a:lnTo>
                    <a:pt x="132" y="154"/>
                  </a:lnTo>
                  <a:lnTo>
                    <a:pt x="134" y="154"/>
                  </a:lnTo>
                  <a:lnTo>
                    <a:pt x="134" y="156"/>
                  </a:lnTo>
                  <a:lnTo>
                    <a:pt x="136" y="156"/>
                  </a:lnTo>
                  <a:lnTo>
                    <a:pt x="136" y="156"/>
                  </a:lnTo>
                  <a:lnTo>
                    <a:pt x="140" y="158"/>
                  </a:lnTo>
                  <a:lnTo>
                    <a:pt x="142" y="160"/>
                  </a:lnTo>
                  <a:lnTo>
                    <a:pt x="142" y="162"/>
                  </a:lnTo>
                  <a:lnTo>
                    <a:pt x="144" y="162"/>
                  </a:lnTo>
                  <a:lnTo>
                    <a:pt x="146" y="164"/>
                  </a:lnTo>
                  <a:lnTo>
                    <a:pt x="150" y="164"/>
                  </a:lnTo>
                  <a:lnTo>
                    <a:pt x="152" y="164"/>
                  </a:lnTo>
                  <a:lnTo>
                    <a:pt x="152" y="166"/>
                  </a:lnTo>
                  <a:lnTo>
                    <a:pt x="154" y="166"/>
                  </a:lnTo>
                  <a:lnTo>
                    <a:pt x="154" y="166"/>
                  </a:lnTo>
                  <a:lnTo>
                    <a:pt x="156" y="166"/>
                  </a:lnTo>
                  <a:lnTo>
                    <a:pt x="156" y="164"/>
                  </a:lnTo>
                  <a:lnTo>
                    <a:pt x="156" y="164"/>
                  </a:lnTo>
                  <a:lnTo>
                    <a:pt x="158" y="164"/>
                  </a:lnTo>
                  <a:lnTo>
                    <a:pt x="158" y="162"/>
                  </a:lnTo>
                  <a:lnTo>
                    <a:pt x="160" y="160"/>
                  </a:lnTo>
                  <a:lnTo>
                    <a:pt x="160" y="158"/>
                  </a:lnTo>
                  <a:lnTo>
                    <a:pt x="162" y="154"/>
                  </a:lnTo>
                  <a:lnTo>
                    <a:pt x="162" y="152"/>
                  </a:lnTo>
                  <a:lnTo>
                    <a:pt x="164" y="150"/>
                  </a:lnTo>
                  <a:lnTo>
                    <a:pt x="164" y="150"/>
                  </a:lnTo>
                  <a:lnTo>
                    <a:pt x="164" y="146"/>
                  </a:lnTo>
                  <a:lnTo>
                    <a:pt x="164" y="144"/>
                  </a:lnTo>
                  <a:lnTo>
                    <a:pt x="164" y="144"/>
                  </a:lnTo>
                  <a:lnTo>
                    <a:pt x="164" y="142"/>
                  </a:lnTo>
                  <a:lnTo>
                    <a:pt x="164" y="142"/>
                  </a:lnTo>
                  <a:lnTo>
                    <a:pt x="164" y="140"/>
                  </a:lnTo>
                  <a:lnTo>
                    <a:pt x="162" y="140"/>
                  </a:lnTo>
                  <a:lnTo>
                    <a:pt x="162" y="140"/>
                  </a:lnTo>
                  <a:lnTo>
                    <a:pt x="162" y="140"/>
                  </a:lnTo>
                  <a:lnTo>
                    <a:pt x="160" y="138"/>
                  </a:lnTo>
                  <a:lnTo>
                    <a:pt x="158" y="138"/>
                  </a:lnTo>
                  <a:lnTo>
                    <a:pt x="156" y="138"/>
                  </a:lnTo>
                  <a:lnTo>
                    <a:pt x="154" y="138"/>
                  </a:lnTo>
                  <a:lnTo>
                    <a:pt x="152" y="136"/>
                  </a:lnTo>
                  <a:lnTo>
                    <a:pt x="152" y="136"/>
                  </a:lnTo>
                  <a:lnTo>
                    <a:pt x="152" y="136"/>
                  </a:lnTo>
                  <a:lnTo>
                    <a:pt x="152" y="134"/>
                  </a:lnTo>
                  <a:lnTo>
                    <a:pt x="150" y="132"/>
                  </a:lnTo>
                  <a:lnTo>
                    <a:pt x="150" y="130"/>
                  </a:lnTo>
                  <a:lnTo>
                    <a:pt x="150" y="128"/>
                  </a:lnTo>
                  <a:lnTo>
                    <a:pt x="150" y="126"/>
                  </a:lnTo>
                  <a:lnTo>
                    <a:pt x="150" y="124"/>
                  </a:lnTo>
                  <a:lnTo>
                    <a:pt x="150" y="124"/>
                  </a:lnTo>
                  <a:lnTo>
                    <a:pt x="150" y="122"/>
                  </a:lnTo>
                  <a:lnTo>
                    <a:pt x="152" y="120"/>
                  </a:lnTo>
                  <a:lnTo>
                    <a:pt x="152" y="120"/>
                  </a:lnTo>
                  <a:lnTo>
                    <a:pt x="154" y="118"/>
                  </a:lnTo>
                  <a:lnTo>
                    <a:pt x="156" y="116"/>
                  </a:lnTo>
                  <a:lnTo>
                    <a:pt x="156" y="114"/>
                  </a:lnTo>
                  <a:lnTo>
                    <a:pt x="158" y="112"/>
                  </a:lnTo>
                  <a:lnTo>
                    <a:pt x="158" y="112"/>
                  </a:lnTo>
                  <a:lnTo>
                    <a:pt x="158" y="110"/>
                  </a:lnTo>
                  <a:lnTo>
                    <a:pt x="158" y="106"/>
                  </a:lnTo>
                  <a:lnTo>
                    <a:pt x="158" y="104"/>
                  </a:lnTo>
                  <a:lnTo>
                    <a:pt x="158" y="102"/>
                  </a:lnTo>
                  <a:lnTo>
                    <a:pt x="156" y="102"/>
                  </a:lnTo>
                  <a:lnTo>
                    <a:pt x="154" y="100"/>
                  </a:lnTo>
                  <a:lnTo>
                    <a:pt x="152" y="98"/>
                  </a:lnTo>
                  <a:lnTo>
                    <a:pt x="150" y="98"/>
                  </a:lnTo>
                  <a:lnTo>
                    <a:pt x="150" y="96"/>
                  </a:lnTo>
                  <a:lnTo>
                    <a:pt x="150" y="96"/>
                  </a:lnTo>
                  <a:lnTo>
                    <a:pt x="148" y="96"/>
                  </a:lnTo>
                  <a:lnTo>
                    <a:pt x="148" y="94"/>
                  </a:lnTo>
                  <a:lnTo>
                    <a:pt x="148" y="94"/>
                  </a:lnTo>
                  <a:lnTo>
                    <a:pt x="150" y="92"/>
                  </a:lnTo>
                  <a:lnTo>
                    <a:pt x="150" y="90"/>
                  </a:lnTo>
                  <a:lnTo>
                    <a:pt x="150" y="88"/>
                  </a:lnTo>
                  <a:lnTo>
                    <a:pt x="152" y="86"/>
                  </a:lnTo>
                  <a:lnTo>
                    <a:pt x="152" y="84"/>
                  </a:lnTo>
                  <a:lnTo>
                    <a:pt x="154" y="80"/>
                  </a:lnTo>
                  <a:lnTo>
                    <a:pt x="156" y="78"/>
                  </a:lnTo>
                  <a:lnTo>
                    <a:pt x="158" y="78"/>
                  </a:lnTo>
                  <a:lnTo>
                    <a:pt x="158" y="76"/>
                  </a:lnTo>
                  <a:lnTo>
                    <a:pt x="158" y="76"/>
                  </a:lnTo>
                  <a:lnTo>
                    <a:pt x="160" y="76"/>
                  </a:lnTo>
                  <a:lnTo>
                    <a:pt x="164" y="74"/>
                  </a:lnTo>
                  <a:lnTo>
                    <a:pt x="168" y="74"/>
                  </a:lnTo>
                  <a:lnTo>
                    <a:pt x="166" y="72"/>
                  </a:lnTo>
                  <a:lnTo>
                    <a:pt x="166" y="66"/>
                  </a:lnTo>
                  <a:lnTo>
                    <a:pt x="164" y="62"/>
                  </a:lnTo>
                  <a:lnTo>
                    <a:pt x="164" y="58"/>
                  </a:lnTo>
                  <a:lnTo>
                    <a:pt x="164" y="54"/>
                  </a:lnTo>
                  <a:lnTo>
                    <a:pt x="164" y="54"/>
                  </a:lnTo>
                  <a:lnTo>
                    <a:pt x="164" y="52"/>
                  </a:lnTo>
                  <a:lnTo>
                    <a:pt x="164" y="52"/>
                  </a:lnTo>
                  <a:lnTo>
                    <a:pt x="166" y="50"/>
                  </a:lnTo>
                  <a:lnTo>
                    <a:pt x="168" y="48"/>
                  </a:lnTo>
                  <a:lnTo>
                    <a:pt x="170" y="48"/>
                  </a:lnTo>
                  <a:lnTo>
                    <a:pt x="170" y="46"/>
                  </a:lnTo>
                  <a:lnTo>
                    <a:pt x="170" y="46"/>
                  </a:lnTo>
                  <a:lnTo>
                    <a:pt x="170" y="46"/>
                  </a:lnTo>
                  <a:lnTo>
                    <a:pt x="170" y="44"/>
                  </a:lnTo>
                  <a:lnTo>
                    <a:pt x="170" y="44"/>
                  </a:lnTo>
                  <a:lnTo>
                    <a:pt x="170" y="44"/>
                  </a:lnTo>
                  <a:lnTo>
                    <a:pt x="170" y="42"/>
                  </a:lnTo>
                  <a:lnTo>
                    <a:pt x="168" y="42"/>
                  </a:lnTo>
                  <a:lnTo>
                    <a:pt x="166" y="40"/>
                  </a:lnTo>
                  <a:lnTo>
                    <a:pt x="164" y="38"/>
                  </a:lnTo>
                  <a:lnTo>
                    <a:pt x="162" y="36"/>
                  </a:lnTo>
                  <a:lnTo>
                    <a:pt x="160" y="34"/>
                  </a:lnTo>
                  <a:lnTo>
                    <a:pt x="158" y="34"/>
                  </a:lnTo>
                  <a:lnTo>
                    <a:pt x="136" y="34"/>
                  </a:lnTo>
                  <a:lnTo>
                    <a:pt x="134" y="34"/>
                  </a:lnTo>
                  <a:lnTo>
                    <a:pt x="130" y="32"/>
                  </a:lnTo>
                  <a:lnTo>
                    <a:pt x="128" y="32"/>
                  </a:lnTo>
                  <a:lnTo>
                    <a:pt x="124" y="30"/>
                  </a:lnTo>
                  <a:lnTo>
                    <a:pt x="122" y="30"/>
                  </a:lnTo>
                  <a:lnTo>
                    <a:pt x="120" y="28"/>
                  </a:lnTo>
                  <a:lnTo>
                    <a:pt x="120" y="28"/>
                  </a:lnTo>
                  <a:lnTo>
                    <a:pt x="120" y="28"/>
                  </a:lnTo>
                  <a:lnTo>
                    <a:pt x="120" y="28"/>
                  </a:lnTo>
                  <a:lnTo>
                    <a:pt x="118" y="26"/>
                  </a:lnTo>
                  <a:lnTo>
                    <a:pt x="118" y="24"/>
                  </a:lnTo>
                  <a:lnTo>
                    <a:pt x="118" y="22"/>
                  </a:lnTo>
                  <a:lnTo>
                    <a:pt x="116" y="18"/>
                  </a:lnTo>
                  <a:lnTo>
                    <a:pt x="114" y="16"/>
                  </a:lnTo>
                  <a:lnTo>
                    <a:pt x="114" y="16"/>
                  </a:lnTo>
                  <a:lnTo>
                    <a:pt x="112" y="14"/>
                  </a:lnTo>
                  <a:lnTo>
                    <a:pt x="112" y="14"/>
                  </a:lnTo>
                  <a:lnTo>
                    <a:pt x="108" y="12"/>
                  </a:lnTo>
                  <a:lnTo>
                    <a:pt x="106" y="12"/>
                  </a:lnTo>
                  <a:lnTo>
                    <a:pt x="104" y="12"/>
                  </a:lnTo>
                  <a:lnTo>
                    <a:pt x="104" y="10"/>
                  </a:lnTo>
                  <a:lnTo>
                    <a:pt x="102" y="10"/>
                  </a:lnTo>
                  <a:lnTo>
                    <a:pt x="102" y="10"/>
                  </a:lnTo>
                  <a:lnTo>
                    <a:pt x="102" y="8"/>
                  </a:lnTo>
                  <a:lnTo>
                    <a:pt x="102" y="8"/>
                  </a:lnTo>
                  <a:lnTo>
                    <a:pt x="102" y="6"/>
                  </a:lnTo>
                  <a:lnTo>
                    <a:pt x="102" y="4"/>
                  </a:lnTo>
                  <a:lnTo>
                    <a:pt x="104" y="2"/>
                  </a:lnTo>
                  <a:lnTo>
                    <a:pt x="104" y="0"/>
                  </a:lnTo>
                  <a:lnTo>
                    <a:pt x="102" y="0"/>
                  </a:lnTo>
                  <a:lnTo>
                    <a:pt x="98" y="2"/>
                  </a:lnTo>
                  <a:lnTo>
                    <a:pt x="96" y="2"/>
                  </a:lnTo>
                  <a:lnTo>
                    <a:pt x="92" y="2"/>
                  </a:lnTo>
                  <a:lnTo>
                    <a:pt x="90" y="2"/>
                  </a:lnTo>
                  <a:lnTo>
                    <a:pt x="90" y="4"/>
                  </a:lnTo>
                  <a:lnTo>
                    <a:pt x="90" y="4"/>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48" name="Freeform 285"/>
            <p:cNvSpPr>
              <a:spLocks/>
            </p:cNvSpPr>
            <p:nvPr/>
          </p:nvSpPr>
          <p:spPr bwMode="auto">
            <a:xfrm>
              <a:off x="6030335" y="2657328"/>
              <a:ext cx="33052" cy="57838"/>
            </a:xfrm>
            <a:custGeom>
              <a:avLst/>
              <a:gdLst>
                <a:gd name="T0" fmla="*/ 12 w 16"/>
                <a:gd name="T1" fmla="*/ 0 h 28"/>
                <a:gd name="T2" fmla="*/ 12 w 16"/>
                <a:gd name="T3" fmla="*/ 0 h 28"/>
                <a:gd name="T4" fmla="*/ 12 w 16"/>
                <a:gd name="T5" fmla="*/ 0 h 28"/>
                <a:gd name="T6" fmla="*/ 12 w 16"/>
                <a:gd name="T7" fmla="*/ 0 h 28"/>
                <a:gd name="T8" fmla="*/ 12 w 16"/>
                <a:gd name="T9" fmla="*/ 0 h 28"/>
                <a:gd name="T10" fmla="*/ 12 w 16"/>
                <a:gd name="T11" fmla="*/ 2 h 28"/>
                <a:gd name="T12" fmla="*/ 10 w 16"/>
                <a:gd name="T13" fmla="*/ 2 h 28"/>
                <a:gd name="T14" fmla="*/ 10 w 16"/>
                <a:gd name="T15" fmla="*/ 4 h 28"/>
                <a:gd name="T16" fmla="*/ 10 w 16"/>
                <a:gd name="T17" fmla="*/ 4 h 28"/>
                <a:gd name="T18" fmla="*/ 10 w 16"/>
                <a:gd name="T19" fmla="*/ 6 h 28"/>
                <a:gd name="T20" fmla="*/ 8 w 16"/>
                <a:gd name="T21" fmla="*/ 6 h 28"/>
                <a:gd name="T22" fmla="*/ 8 w 16"/>
                <a:gd name="T23" fmla="*/ 6 h 28"/>
                <a:gd name="T24" fmla="*/ 4 w 16"/>
                <a:gd name="T25" fmla="*/ 8 h 28"/>
                <a:gd name="T26" fmla="*/ 4 w 16"/>
                <a:gd name="T27" fmla="*/ 8 h 28"/>
                <a:gd name="T28" fmla="*/ 2 w 16"/>
                <a:gd name="T29" fmla="*/ 10 h 28"/>
                <a:gd name="T30" fmla="*/ 2 w 16"/>
                <a:gd name="T31" fmla="*/ 10 h 28"/>
                <a:gd name="T32" fmla="*/ 0 w 16"/>
                <a:gd name="T33" fmla="*/ 12 h 28"/>
                <a:gd name="T34" fmla="*/ 0 w 16"/>
                <a:gd name="T35" fmla="*/ 12 h 28"/>
                <a:gd name="T36" fmla="*/ 0 w 16"/>
                <a:gd name="T37" fmla="*/ 14 h 28"/>
                <a:gd name="T38" fmla="*/ 0 w 16"/>
                <a:gd name="T39" fmla="*/ 14 h 28"/>
                <a:gd name="T40" fmla="*/ 0 w 16"/>
                <a:gd name="T41" fmla="*/ 16 h 28"/>
                <a:gd name="T42" fmla="*/ 2 w 16"/>
                <a:gd name="T43" fmla="*/ 18 h 28"/>
                <a:gd name="T44" fmla="*/ 2 w 16"/>
                <a:gd name="T45" fmla="*/ 18 h 28"/>
                <a:gd name="T46" fmla="*/ 2 w 16"/>
                <a:gd name="T47" fmla="*/ 20 h 28"/>
                <a:gd name="T48" fmla="*/ 2 w 16"/>
                <a:gd name="T49" fmla="*/ 22 h 28"/>
                <a:gd name="T50" fmla="*/ 4 w 16"/>
                <a:gd name="T51" fmla="*/ 22 h 28"/>
                <a:gd name="T52" fmla="*/ 6 w 16"/>
                <a:gd name="T53" fmla="*/ 24 h 28"/>
                <a:gd name="T54" fmla="*/ 6 w 16"/>
                <a:gd name="T55" fmla="*/ 26 h 28"/>
                <a:gd name="T56" fmla="*/ 8 w 16"/>
                <a:gd name="T57" fmla="*/ 26 h 28"/>
                <a:gd name="T58" fmla="*/ 8 w 16"/>
                <a:gd name="T59" fmla="*/ 28 h 28"/>
                <a:gd name="T60" fmla="*/ 10 w 16"/>
                <a:gd name="T61" fmla="*/ 28 h 28"/>
                <a:gd name="T62" fmla="*/ 10 w 16"/>
                <a:gd name="T63" fmla="*/ 28 h 28"/>
                <a:gd name="T64" fmla="*/ 10 w 16"/>
                <a:gd name="T65" fmla="*/ 28 h 28"/>
                <a:gd name="T66" fmla="*/ 10 w 16"/>
                <a:gd name="T67" fmla="*/ 28 h 28"/>
                <a:gd name="T68" fmla="*/ 12 w 16"/>
                <a:gd name="T69" fmla="*/ 26 h 28"/>
                <a:gd name="T70" fmla="*/ 12 w 16"/>
                <a:gd name="T71" fmla="*/ 26 h 28"/>
                <a:gd name="T72" fmla="*/ 14 w 16"/>
                <a:gd name="T73" fmla="*/ 24 h 28"/>
                <a:gd name="T74" fmla="*/ 14 w 16"/>
                <a:gd name="T75" fmla="*/ 22 h 28"/>
                <a:gd name="T76" fmla="*/ 16 w 16"/>
                <a:gd name="T77" fmla="*/ 20 h 28"/>
                <a:gd name="T78" fmla="*/ 16 w 16"/>
                <a:gd name="T79" fmla="*/ 18 h 28"/>
                <a:gd name="T80" fmla="*/ 16 w 16"/>
                <a:gd name="T81" fmla="*/ 16 h 28"/>
                <a:gd name="T82" fmla="*/ 16 w 16"/>
                <a:gd name="T83" fmla="*/ 14 h 28"/>
                <a:gd name="T84" fmla="*/ 16 w 16"/>
                <a:gd name="T85" fmla="*/ 12 h 28"/>
                <a:gd name="T86" fmla="*/ 16 w 16"/>
                <a:gd name="T87" fmla="*/ 10 h 28"/>
                <a:gd name="T88" fmla="*/ 16 w 16"/>
                <a:gd name="T89" fmla="*/ 8 h 28"/>
                <a:gd name="T90" fmla="*/ 16 w 16"/>
                <a:gd name="T91" fmla="*/ 6 h 28"/>
                <a:gd name="T92" fmla="*/ 16 w 16"/>
                <a:gd name="T93" fmla="*/ 4 h 28"/>
                <a:gd name="T94" fmla="*/ 14 w 16"/>
                <a:gd name="T95" fmla="*/ 2 h 28"/>
                <a:gd name="T96" fmla="*/ 14 w 16"/>
                <a:gd name="T97" fmla="*/ 2 h 28"/>
                <a:gd name="T98" fmla="*/ 14 w 16"/>
                <a:gd name="T99" fmla="*/ 2 h 28"/>
                <a:gd name="T100" fmla="*/ 14 w 16"/>
                <a:gd name="T101" fmla="*/ 0 h 28"/>
                <a:gd name="T102" fmla="*/ 12 w 16"/>
                <a:gd name="T10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 h="28">
                  <a:moveTo>
                    <a:pt x="12" y="0"/>
                  </a:moveTo>
                  <a:lnTo>
                    <a:pt x="12" y="0"/>
                  </a:lnTo>
                  <a:lnTo>
                    <a:pt x="12" y="0"/>
                  </a:lnTo>
                  <a:lnTo>
                    <a:pt x="12" y="0"/>
                  </a:lnTo>
                  <a:lnTo>
                    <a:pt x="12" y="0"/>
                  </a:lnTo>
                  <a:lnTo>
                    <a:pt x="12" y="2"/>
                  </a:lnTo>
                  <a:lnTo>
                    <a:pt x="10" y="2"/>
                  </a:lnTo>
                  <a:lnTo>
                    <a:pt x="10" y="4"/>
                  </a:lnTo>
                  <a:lnTo>
                    <a:pt x="10" y="4"/>
                  </a:lnTo>
                  <a:lnTo>
                    <a:pt x="10" y="6"/>
                  </a:lnTo>
                  <a:lnTo>
                    <a:pt x="8" y="6"/>
                  </a:lnTo>
                  <a:lnTo>
                    <a:pt x="8" y="6"/>
                  </a:lnTo>
                  <a:lnTo>
                    <a:pt x="4" y="8"/>
                  </a:lnTo>
                  <a:lnTo>
                    <a:pt x="4" y="8"/>
                  </a:lnTo>
                  <a:lnTo>
                    <a:pt x="2" y="10"/>
                  </a:lnTo>
                  <a:lnTo>
                    <a:pt x="2" y="10"/>
                  </a:lnTo>
                  <a:lnTo>
                    <a:pt x="0" y="12"/>
                  </a:lnTo>
                  <a:lnTo>
                    <a:pt x="0" y="12"/>
                  </a:lnTo>
                  <a:lnTo>
                    <a:pt x="0" y="14"/>
                  </a:lnTo>
                  <a:lnTo>
                    <a:pt x="0" y="14"/>
                  </a:lnTo>
                  <a:lnTo>
                    <a:pt x="0" y="16"/>
                  </a:lnTo>
                  <a:lnTo>
                    <a:pt x="2" y="18"/>
                  </a:lnTo>
                  <a:lnTo>
                    <a:pt x="2" y="18"/>
                  </a:lnTo>
                  <a:lnTo>
                    <a:pt x="2" y="20"/>
                  </a:lnTo>
                  <a:lnTo>
                    <a:pt x="2" y="22"/>
                  </a:lnTo>
                  <a:lnTo>
                    <a:pt x="4" y="22"/>
                  </a:lnTo>
                  <a:lnTo>
                    <a:pt x="6" y="24"/>
                  </a:lnTo>
                  <a:lnTo>
                    <a:pt x="6" y="26"/>
                  </a:lnTo>
                  <a:lnTo>
                    <a:pt x="8" y="26"/>
                  </a:lnTo>
                  <a:lnTo>
                    <a:pt x="8" y="28"/>
                  </a:lnTo>
                  <a:lnTo>
                    <a:pt x="10" y="28"/>
                  </a:lnTo>
                  <a:lnTo>
                    <a:pt x="10" y="28"/>
                  </a:lnTo>
                  <a:lnTo>
                    <a:pt x="10" y="28"/>
                  </a:lnTo>
                  <a:lnTo>
                    <a:pt x="10" y="28"/>
                  </a:lnTo>
                  <a:lnTo>
                    <a:pt x="12" y="26"/>
                  </a:lnTo>
                  <a:lnTo>
                    <a:pt x="12" y="26"/>
                  </a:lnTo>
                  <a:lnTo>
                    <a:pt x="14" y="24"/>
                  </a:lnTo>
                  <a:lnTo>
                    <a:pt x="14" y="22"/>
                  </a:lnTo>
                  <a:lnTo>
                    <a:pt x="16" y="20"/>
                  </a:lnTo>
                  <a:lnTo>
                    <a:pt x="16" y="18"/>
                  </a:lnTo>
                  <a:lnTo>
                    <a:pt x="16" y="16"/>
                  </a:lnTo>
                  <a:lnTo>
                    <a:pt x="16" y="14"/>
                  </a:lnTo>
                  <a:lnTo>
                    <a:pt x="16" y="12"/>
                  </a:lnTo>
                  <a:lnTo>
                    <a:pt x="16" y="10"/>
                  </a:lnTo>
                  <a:lnTo>
                    <a:pt x="16" y="8"/>
                  </a:lnTo>
                  <a:lnTo>
                    <a:pt x="16" y="6"/>
                  </a:lnTo>
                  <a:lnTo>
                    <a:pt x="16" y="4"/>
                  </a:lnTo>
                  <a:lnTo>
                    <a:pt x="14" y="2"/>
                  </a:lnTo>
                  <a:lnTo>
                    <a:pt x="14" y="2"/>
                  </a:lnTo>
                  <a:lnTo>
                    <a:pt x="14" y="2"/>
                  </a:lnTo>
                  <a:lnTo>
                    <a:pt x="14" y="0"/>
                  </a:lnTo>
                  <a:lnTo>
                    <a:pt x="12"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49" name="Freeform 286"/>
            <p:cNvSpPr>
              <a:spLocks/>
            </p:cNvSpPr>
            <p:nvPr/>
          </p:nvSpPr>
          <p:spPr bwMode="auto">
            <a:xfrm>
              <a:off x="6030335" y="2657328"/>
              <a:ext cx="33052" cy="57838"/>
            </a:xfrm>
            <a:custGeom>
              <a:avLst/>
              <a:gdLst>
                <a:gd name="T0" fmla="*/ 12 w 16"/>
                <a:gd name="T1" fmla="*/ 0 h 28"/>
                <a:gd name="T2" fmla="*/ 12 w 16"/>
                <a:gd name="T3" fmla="*/ 0 h 28"/>
                <a:gd name="T4" fmla="*/ 12 w 16"/>
                <a:gd name="T5" fmla="*/ 0 h 28"/>
                <a:gd name="T6" fmla="*/ 12 w 16"/>
                <a:gd name="T7" fmla="*/ 0 h 28"/>
                <a:gd name="T8" fmla="*/ 12 w 16"/>
                <a:gd name="T9" fmla="*/ 0 h 28"/>
                <a:gd name="T10" fmla="*/ 12 w 16"/>
                <a:gd name="T11" fmla="*/ 2 h 28"/>
                <a:gd name="T12" fmla="*/ 10 w 16"/>
                <a:gd name="T13" fmla="*/ 2 h 28"/>
                <a:gd name="T14" fmla="*/ 10 w 16"/>
                <a:gd name="T15" fmla="*/ 4 h 28"/>
                <a:gd name="T16" fmla="*/ 10 w 16"/>
                <a:gd name="T17" fmla="*/ 4 h 28"/>
                <a:gd name="T18" fmla="*/ 10 w 16"/>
                <a:gd name="T19" fmla="*/ 6 h 28"/>
                <a:gd name="T20" fmla="*/ 8 w 16"/>
                <a:gd name="T21" fmla="*/ 6 h 28"/>
                <a:gd name="T22" fmla="*/ 8 w 16"/>
                <a:gd name="T23" fmla="*/ 6 h 28"/>
                <a:gd name="T24" fmla="*/ 4 w 16"/>
                <a:gd name="T25" fmla="*/ 8 h 28"/>
                <a:gd name="T26" fmla="*/ 4 w 16"/>
                <a:gd name="T27" fmla="*/ 8 h 28"/>
                <a:gd name="T28" fmla="*/ 2 w 16"/>
                <a:gd name="T29" fmla="*/ 10 h 28"/>
                <a:gd name="T30" fmla="*/ 2 w 16"/>
                <a:gd name="T31" fmla="*/ 10 h 28"/>
                <a:gd name="T32" fmla="*/ 0 w 16"/>
                <a:gd name="T33" fmla="*/ 12 h 28"/>
                <a:gd name="T34" fmla="*/ 0 w 16"/>
                <a:gd name="T35" fmla="*/ 12 h 28"/>
                <a:gd name="T36" fmla="*/ 0 w 16"/>
                <a:gd name="T37" fmla="*/ 14 h 28"/>
                <a:gd name="T38" fmla="*/ 0 w 16"/>
                <a:gd name="T39" fmla="*/ 14 h 28"/>
                <a:gd name="T40" fmla="*/ 0 w 16"/>
                <a:gd name="T41" fmla="*/ 16 h 28"/>
                <a:gd name="T42" fmla="*/ 2 w 16"/>
                <a:gd name="T43" fmla="*/ 18 h 28"/>
                <a:gd name="T44" fmla="*/ 2 w 16"/>
                <a:gd name="T45" fmla="*/ 18 h 28"/>
                <a:gd name="T46" fmla="*/ 2 w 16"/>
                <a:gd name="T47" fmla="*/ 20 h 28"/>
                <a:gd name="T48" fmla="*/ 2 w 16"/>
                <a:gd name="T49" fmla="*/ 22 h 28"/>
                <a:gd name="T50" fmla="*/ 4 w 16"/>
                <a:gd name="T51" fmla="*/ 22 h 28"/>
                <a:gd name="T52" fmla="*/ 6 w 16"/>
                <a:gd name="T53" fmla="*/ 24 h 28"/>
                <a:gd name="T54" fmla="*/ 6 w 16"/>
                <a:gd name="T55" fmla="*/ 26 h 28"/>
                <a:gd name="T56" fmla="*/ 8 w 16"/>
                <a:gd name="T57" fmla="*/ 26 h 28"/>
                <a:gd name="T58" fmla="*/ 8 w 16"/>
                <a:gd name="T59" fmla="*/ 28 h 28"/>
                <a:gd name="T60" fmla="*/ 10 w 16"/>
                <a:gd name="T61" fmla="*/ 28 h 28"/>
                <a:gd name="T62" fmla="*/ 10 w 16"/>
                <a:gd name="T63" fmla="*/ 28 h 28"/>
                <a:gd name="T64" fmla="*/ 10 w 16"/>
                <a:gd name="T65" fmla="*/ 28 h 28"/>
                <a:gd name="T66" fmla="*/ 10 w 16"/>
                <a:gd name="T67" fmla="*/ 28 h 28"/>
                <a:gd name="T68" fmla="*/ 12 w 16"/>
                <a:gd name="T69" fmla="*/ 26 h 28"/>
                <a:gd name="T70" fmla="*/ 12 w 16"/>
                <a:gd name="T71" fmla="*/ 26 h 28"/>
                <a:gd name="T72" fmla="*/ 14 w 16"/>
                <a:gd name="T73" fmla="*/ 24 h 28"/>
                <a:gd name="T74" fmla="*/ 14 w 16"/>
                <a:gd name="T75" fmla="*/ 22 h 28"/>
                <a:gd name="T76" fmla="*/ 16 w 16"/>
                <a:gd name="T77" fmla="*/ 20 h 28"/>
                <a:gd name="T78" fmla="*/ 16 w 16"/>
                <a:gd name="T79" fmla="*/ 18 h 28"/>
                <a:gd name="T80" fmla="*/ 16 w 16"/>
                <a:gd name="T81" fmla="*/ 16 h 28"/>
                <a:gd name="T82" fmla="*/ 16 w 16"/>
                <a:gd name="T83" fmla="*/ 14 h 28"/>
                <a:gd name="T84" fmla="*/ 16 w 16"/>
                <a:gd name="T85" fmla="*/ 12 h 28"/>
                <a:gd name="T86" fmla="*/ 16 w 16"/>
                <a:gd name="T87" fmla="*/ 10 h 28"/>
                <a:gd name="T88" fmla="*/ 16 w 16"/>
                <a:gd name="T89" fmla="*/ 8 h 28"/>
                <a:gd name="T90" fmla="*/ 16 w 16"/>
                <a:gd name="T91" fmla="*/ 6 h 28"/>
                <a:gd name="T92" fmla="*/ 16 w 16"/>
                <a:gd name="T93" fmla="*/ 4 h 28"/>
                <a:gd name="T94" fmla="*/ 14 w 16"/>
                <a:gd name="T95" fmla="*/ 2 h 28"/>
                <a:gd name="T96" fmla="*/ 14 w 16"/>
                <a:gd name="T97" fmla="*/ 2 h 28"/>
                <a:gd name="T98" fmla="*/ 14 w 16"/>
                <a:gd name="T99" fmla="*/ 2 h 28"/>
                <a:gd name="T100" fmla="*/ 14 w 16"/>
                <a:gd name="T101" fmla="*/ 0 h 28"/>
                <a:gd name="T102" fmla="*/ 12 w 16"/>
                <a:gd name="T10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 h="28">
                  <a:moveTo>
                    <a:pt x="12" y="0"/>
                  </a:moveTo>
                  <a:lnTo>
                    <a:pt x="12" y="0"/>
                  </a:lnTo>
                  <a:lnTo>
                    <a:pt x="12" y="0"/>
                  </a:lnTo>
                  <a:lnTo>
                    <a:pt x="12" y="0"/>
                  </a:lnTo>
                  <a:lnTo>
                    <a:pt x="12" y="0"/>
                  </a:lnTo>
                  <a:lnTo>
                    <a:pt x="12" y="2"/>
                  </a:lnTo>
                  <a:lnTo>
                    <a:pt x="10" y="2"/>
                  </a:lnTo>
                  <a:lnTo>
                    <a:pt x="10" y="4"/>
                  </a:lnTo>
                  <a:lnTo>
                    <a:pt x="10" y="4"/>
                  </a:lnTo>
                  <a:lnTo>
                    <a:pt x="10" y="6"/>
                  </a:lnTo>
                  <a:lnTo>
                    <a:pt x="8" y="6"/>
                  </a:lnTo>
                  <a:lnTo>
                    <a:pt x="8" y="6"/>
                  </a:lnTo>
                  <a:lnTo>
                    <a:pt x="4" y="8"/>
                  </a:lnTo>
                  <a:lnTo>
                    <a:pt x="4" y="8"/>
                  </a:lnTo>
                  <a:lnTo>
                    <a:pt x="2" y="10"/>
                  </a:lnTo>
                  <a:lnTo>
                    <a:pt x="2" y="10"/>
                  </a:lnTo>
                  <a:lnTo>
                    <a:pt x="0" y="12"/>
                  </a:lnTo>
                  <a:lnTo>
                    <a:pt x="0" y="12"/>
                  </a:lnTo>
                  <a:lnTo>
                    <a:pt x="0" y="14"/>
                  </a:lnTo>
                  <a:lnTo>
                    <a:pt x="0" y="14"/>
                  </a:lnTo>
                  <a:lnTo>
                    <a:pt x="0" y="16"/>
                  </a:lnTo>
                  <a:lnTo>
                    <a:pt x="2" y="18"/>
                  </a:lnTo>
                  <a:lnTo>
                    <a:pt x="2" y="18"/>
                  </a:lnTo>
                  <a:lnTo>
                    <a:pt x="2" y="20"/>
                  </a:lnTo>
                  <a:lnTo>
                    <a:pt x="2" y="22"/>
                  </a:lnTo>
                  <a:lnTo>
                    <a:pt x="4" y="22"/>
                  </a:lnTo>
                  <a:lnTo>
                    <a:pt x="6" y="24"/>
                  </a:lnTo>
                  <a:lnTo>
                    <a:pt x="6" y="26"/>
                  </a:lnTo>
                  <a:lnTo>
                    <a:pt x="8" y="26"/>
                  </a:lnTo>
                  <a:lnTo>
                    <a:pt x="8" y="28"/>
                  </a:lnTo>
                  <a:lnTo>
                    <a:pt x="10" y="28"/>
                  </a:lnTo>
                  <a:lnTo>
                    <a:pt x="10" y="28"/>
                  </a:lnTo>
                  <a:lnTo>
                    <a:pt x="10" y="28"/>
                  </a:lnTo>
                  <a:lnTo>
                    <a:pt x="10" y="28"/>
                  </a:lnTo>
                  <a:lnTo>
                    <a:pt x="12" y="26"/>
                  </a:lnTo>
                  <a:lnTo>
                    <a:pt x="12" y="26"/>
                  </a:lnTo>
                  <a:lnTo>
                    <a:pt x="14" y="24"/>
                  </a:lnTo>
                  <a:lnTo>
                    <a:pt x="14" y="22"/>
                  </a:lnTo>
                  <a:lnTo>
                    <a:pt x="16" y="20"/>
                  </a:lnTo>
                  <a:lnTo>
                    <a:pt x="16" y="18"/>
                  </a:lnTo>
                  <a:lnTo>
                    <a:pt x="16" y="16"/>
                  </a:lnTo>
                  <a:lnTo>
                    <a:pt x="16" y="14"/>
                  </a:lnTo>
                  <a:lnTo>
                    <a:pt x="16" y="12"/>
                  </a:lnTo>
                  <a:lnTo>
                    <a:pt x="16" y="10"/>
                  </a:lnTo>
                  <a:lnTo>
                    <a:pt x="16" y="8"/>
                  </a:lnTo>
                  <a:lnTo>
                    <a:pt x="16" y="6"/>
                  </a:lnTo>
                  <a:lnTo>
                    <a:pt x="16" y="4"/>
                  </a:lnTo>
                  <a:lnTo>
                    <a:pt x="14" y="2"/>
                  </a:lnTo>
                  <a:lnTo>
                    <a:pt x="14" y="2"/>
                  </a:lnTo>
                  <a:lnTo>
                    <a:pt x="14" y="2"/>
                  </a:lnTo>
                  <a:lnTo>
                    <a:pt x="14" y="0"/>
                  </a:lnTo>
                  <a:lnTo>
                    <a:pt x="12" y="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50" name="Freeform 287"/>
            <p:cNvSpPr>
              <a:spLocks/>
            </p:cNvSpPr>
            <p:nvPr/>
          </p:nvSpPr>
          <p:spPr bwMode="auto">
            <a:xfrm>
              <a:off x="6166672" y="2834973"/>
              <a:ext cx="66103" cy="41313"/>
            </a:xfrm>
            <a:custGeom>
              <a:avLst/>
              <a:gdLst>
                <a:gd name="T0" fmla="*/ 28 w 32"/>
                <a:gd name="T1" fmla="*/ 2 h 20"/>
                <a:gd name="T2" fmla="*/ 28 w 32"/>
                <a:gd name="T3" fmla="*/ 2 h 20"/>
                <a:gd name="T4" fmla="*/ 26 w 32"/>
                <a:gd name="T5" fmla="*/ 0 h 20"/>
                <a:gd name="T6" fmla="*/ 26 w 32"/>
                <a:gd name="T7" fmla="*/ 0 h 20"/>
                <a:gd name="T8" fmla="*/ 24 w 32"/>
                <a:gd name="T9" fmla="*/ 0 h 20"/>
                <a:gd name="T10" fmla="*/ 24 w 32"/>
                <a:gd name="T11" fmla="*/ 2 h 20"/>
                <a:gd name="T12" fmla="*/ 22 w 32"/>
                <a:gd name="T13" fmla="*/ 2 h 20"/>
                <a:gd name="T14" fmla="*/ 18 w 32"/>
                <a:gd name="T15" fmla="*/ 2 h 20"/>
                <a:gd name="T16" fmla="*/ 18 w 32"/>
                <a:gd name="T17" fmla="*/ 4 h 20"/>
                <a:gd name="T18" fmla="*/ 16 w 32"/>
                <a:gd name="T19" fmla="*/ 4 h 20"/>
                <a:gd name="T20" fmla="*/ 16 w 32"/>
                <a:gd name="T21" fmla="*/ 4 h 20"/>
                <a:gd name="T22" fmla="*/ 14 w 32"/>
                <a:gd name="T23" fmla="*/ 4 h 20"/>
                <a:gd name="T24" fmla="*/ 12 w 32"/>
                <a:gd name="T25" fmla="*/ 2 h 20"/>
                <a:gd name="T26" fmla="*/ 8 w 32"/>
                <a:gd name="T27" fmla="*/ 2 h 20"/>
                <a:gd name="T28" fmla="*/ 6 w 32"/>
                <a:gd name="T29" fmla="*/ 2 h 20"/>
                <a:gd name="T30" fmla="*/ 4 w 32"/>
                <a:gd name="T31" fmla="*/ 2 h 20"/>
                <a:gd name="T32" fmla="*/ 2 w 32"/>
                <a:gd name="T33" fmla="*/ 2 h 20"/>
                <a:gd name="T34" fmla="*/ 2 w 32"/>
                <a:gd name="T35" fmla="*/ 2 h 20"/>
                <a:gd name="T36" fmla="*/ 0 w 32"/>
                <a:gd name="T37" fmla="*/ 2 h 20"/>
                <a:gd name="T38" fmla="*/ 0 w 32"/>
                <a:gd name="T39" fmla="*/ 2 h 20"/>
                <a:gd name="T40" fmla="*/ 0 w 32"/>
                <a:gd name="T41" fmla="*/ 2 h 20"/>
                <a:gd name="T42" fmla="*/ 0 w 32"/>
                <a:gd name="T43" fmla="*/ 4 h 20"/>
                <a:gd name="T44" fmla="*/ 0 w 32"/>
                <a:gd name="T45" fmla="*/ 4 h 20"/>
                <a:gd name="T46" fmla="*/ 2 w 32"/>
                <a:gd name="T47" fmla="*/ 4 h 20"/>
                <a:gd name="T48" fmla="*/ 2 w 32"/>
                <a:gd name="T49" fmla="*/ 6 h 20"/>
                <a:gd name="T50" fmla="*/ 4 w 32"/>
                <a:gd name="T51" fmla="*/ 6 h 20"/>
                <a:gd name="T52" fmla="*/ 4 w 32"/>
                <a:gd name="T53" fmla="*/ 8 h 20"/>
                <a:gd name="T54" fmla="*/ 4 w 32"/>
                <a:gd name="T55" fmla="*/ 10 h 20"/>
                <a:gd name="T56" fmla="*/ 6 w 32"/>
                <a:gd name="T57" fmla="*/ 12 h 20"/>
                <a:gd name="T58" fmla="*/ 6 w 32"/>
                <a:gd name="T59" fmla="*/ 14 h 20"/>
                <a:gd name="T60" fmla="*/ 6 w 32"/>
                <a:gd name="T61" fmla="*/ 14 h 20"/>
                <a:gd name="T62" fmla="*/ 6 w 32"/>
                <a:gd name="T63" fmla="*/ 14 h 20"/>
                <a:gd name="T64" fmla="*/ 8 w 32"/>
                <a:gd name="T65" fmla="*/ 14 h 20"/>
                <a:gd name="T66" fmla="*/ 10 w 32"/>
                <a:gd name="T67" fmla="*/ 14 h 20"/>
                <a:gd name="T68" fmla="*/ 12 w 32"/>
                <a:gd name="T69" fmla="*/ 14 h 20"/>
                <a:gd name="T70" fmla="*/ 14 w 32"/>
                <a:gd name="T71" fmla="*/ 14 h 20"/>
                <a:gd name="T72" fmla="*/ 14 w 32"/>
                <a:gd name="T73" fmla="*/ 14 h 20"/>
                <a:gd name="T74" fmla="*/ 16 w 32"/>
                <a:gd name="T75" fmla="*/ 16 h 20"/>
                <a:gd name="T76" fmla="*/ 18 w 32"/>
                <a:gd name="T77" fmla="*/ 16 h 20"/>
                <a:gd name="T78" fmla="*/ 22 w 32"/>
                <a:gd name="T79" fmla="*/ 18 h 20"/>
                <a:gd name="T80" fmla="*/ 26 w 32"/>
                <a:gd name="T81" fmla="*/ 20 h 20"/>
                <a:gd name="T82" fmla="*/ 26 w 32"/>
                <a:gd name="T83" fmla="*/ 20 h 20"/>
                <a:gd name="T84" fmla="*/ 28 w 32"/>
                <a:gd name="T85" fmla="*/ 20 h 20"/>
                <a:gd name="T86" fmla="*/ 28 w 32"/>
                <a:gd name="T87" fmla="*/ 20 h 20"/>
                <a:gd name="T88" fmla="*/ 30 w 32"/>
                <a:gd name="T89" fmla="*/ 20 h 20"/>
                <a:gd name="T90" fmla="*/ 30 w 32"/>
                <a:gd name="T91" fmla="*/ 20 h 20"/>
                <a:gd name="T92" fmla="*/ 30 w 32"/>
                <a:gd name="T93" fmla="*/ 20 h 20"/>
                <a:gd name="T94" fmla="*/ 30 w 32"/>
                <a:gd name="T95" fmla="*/ 20 h 20"/>
                <a:gd name="T96" fmla="*/ 32 w 32"/>
                <a:gd name="T97" fmla="*/ 20 h 20"/>
                <a:gd name="T98" fmla="*/ 32 w 32"/>
                <a:gd name="T99" fmla="*/ 20 h 20"/>
                <a:gd name="T100" fmla="*/ 32 w 32"/>
                <a:gd name="T101" fmla="*/ 18 h 20"/>
                <a:gd name="T102" fmla="*/ 32 w 32"/>
                <a:gd name="T103" fmla="*/ 18 h 20"/>
                <a:gd name="T104" fmla="*/ 30 w 32"/>
                <a:gd name="T105" fmla="*/ 16 h 20"/>
                <a:gd name="T106" fmla="*/ 30 w 32"/>
                <a:gd name="T107" fmla="*/ 12 h 20"/>
                <a:gd name="T108" fmla="*/ 30 w 32"/>
                <a:gd name="T109" fmla="*/ 10 h 20"/>
                <a:gd name="T110" fmla="*/ 30 w 32"/>
                <a:gd name="T111" fmla="*/ 8 h 20"/>
                <a:gd name="T112" fmla="*/ 30 w 32"/>
                <a:gd name="T113" fmla="*/ 6 h 20"/>
                <a:gd name="T114" fmla="*/ 28 w 32"/>
                <a:gd name="T115" fmla="*/ 4 h 20"/>
                <a:gd name="T116" fmla="*/ 28 w 32"/>
                <a:gd name="T117" fmla="*/ 2 h 20"/>
                <a:gd name="T118" fmla="*/ 28 w 32"/>
                <a:gd name="T119" fmla="*/ 2 h 20"/>
                <a:gd name="T120" fmla="*/ 28 w 32"/>
                <a:gd name="T121" fmla="*/ 2 h 20"/>
                <a:gd name="T122" fmla="*/ 28 w 32"/>
                <a:gd name="T123"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 h="20">
                  <a:moveTo>
                    <a:pt x="28" y="2"/>
                  </a:moveTo>
                  <a:lnTo>
                    <a:pt x="28" y="2"/>
                  </a:lnTo>
                  <a:lnTo>
                    <a:pt x="26" y="0"/>
                  </a:lnTo>
                  <a:lnTo>
                    <a:pt x="26" y="0"/>
                  </a:lnTo>
                  <a:lnTo>
                    <a:pt x="24" y="0"/>
                  </a:lnTo>
                  <a:lnTo>
                    <a:pt x="24" y="2"/>
                  </a:lnTo>
                  <a:lnTo>
                    <a:pt x="22" y="2"/>
                  </a:lnTo>
                  <a:lnTo>
                    <a:pt x="18" y="2"/>
                  </a:lnTo>
                  <a:lnTo>
                    <a:pt x="18" y="4"/>
                  </a:lnTo>
                  <a:lnTo>
                    <a:pt x="16" y="4"/>
                  </a:lnTo>
                  <a:lnTo>
                    <a:pt x="16" y="4"/>
                  </a:lnTo>
                  <a:lnTo>
                    <a:pt x="14" y="4"/>
                  </a:lnTo>
                  <a:lnTo>
                    <a:pt x="12" y="2"/>
                  </a:lnTo>
                  <a:lnTo>
                    <a:pt x="8" y="2"/>
                  </a:lnTo>
                  <a:lnTo>
                    <a:pt x="6" y="2"/>
                  </a:lnTo>
                  <a:lnTo>
                    <a:pt x="4" y="2"/>
                  </a:lnTo>
                  <a:lnTo>
                    <a:pt x="2" y="2"/>
                  </a:lnTo>
                  <a:lnTo>
                    <a:pt x="2" y="2"/>
                  </a:lnTo>
                  <a:lnTo>
                    <a:pt x="0" y="2"/>
                  </a:lnTo>
                  <a:lnTo>
                    <a:pt x="0" y="2"/>
                  </a:lnTo>
                  <a:lnTo>
                    <a:pt x="0" y="2"/>
                  </a:lnTo>
                  <a:lnTo>
                    <a:pt x="0" y="4"/>
                  </a:lnTo>
                  <a:lnTo>
                    <a:pt x="0" y="4"/>
                  </a:lnTo>
                  <a:lnTo>
                    <a:pt x="2" y="4"/>
                  </a:lnTo>
                  <a:lnTo>
                    <a:pt x="2" y="6"/>
                  </a:lnTo>
                  <a:lnTo>
                    <a:pt x="4" y="6"/>
                  </a:lnTo>
                  <a:lnTo>
                    <a:pt x="4" y="8"/>
                  </a:lnTo>
                  <a:lnTo>
                    <a:pt x="4" y="10"/>
                  </a:lnTo>
                  <a:lnTo>
                    <a:pt x="6" y="12"/>
                  </a:lnTo>
                  <a:lnTo>
                    <a:pt x="6" y="14"/>
                  </a:lnTo>
                  <a:lnTo>
                    <a:pt x="6" y="14"/>
                  </a:lnTo>
                  <a:lnTo>
                    <a:pt x="6" y="14"/>
                  </a:lnTo>
                  <a:lnTo>
                    <a:pt x="8" y="14"/>
                  </a:lnTo>
                  <a:lnTo>
                    <a:pt x="10" y="14"/>
                  </a:lnTo>
                  <a:lnTo>
                    <a:pt x="12" y="14"/>
                  </a:lnTo>
                  <a:lnTo>
                    <a:pt x="14" y="14"/>
                  </a:lnTo>
                  <a:lnTo>
                    <a:pt x="14" y="14"/>
                  </a:lnTo>
                  <a:lnTo>
                    <a:pt x="16" y="16"/>
                  </a:lnTo>
                  <a:lnTo>
                    <a:pt x="18" y="16"/>
                  </a:lnTo>
                  <a:lnTo>
                    <a:pt x="22" y="18"/>
                  </a:lnTo>
                  <a:lnTo>
                    <a:pt x="26" y="20"/>
                  </a:lnTo>
                  <a:lnTo>
                    <a:pt x="26" y="20"/>
                  </a:lnTo>
                  <a:lnTo>
                    <a:pt x="28" y="20"/>
                  </a:lnTo>
                  <a:lnTo>
                    <a:pt x="28" y="20"/>
                  </a:lnTo>
                  <a:lnTo>
                    <a:pt x="30" y="20"/>
                  </a:lnTo>
                  <a:lnTo>
                    <a:pt x="30" y="20"/>
                  </a:lnTo>
                  <a:lnTo>
                    <a:pt x="30" y="20"/>
                  </a:lnTo>
                  <a:lnTo>
                    <a:pt x="30" y="20"/>
                  </a:lnTo>
                  <a:lnTo>
                    <a:pt x="32" y="20"/>
                  </a:lnTo>
                  <a:lnTo>
                    <a:pt x="32" y="20"/>
                  </a:lnTo>
                  <a:lnTo>
                    <a:pt x="32" y="18"/>
                  </a:lnTo>
                  <a:lnTo>
                    <a:pt x="32" y="18"/>
                  </a:lnTo>
                  <a:lnTo>
                    <a:pt x="30" y="16"/>
                  </a:lnTo>
                  <a:lnTo>
                    <a:pt x="30" y="12"/>
                  </a:lnTo>
                  <a:lnTo>
                    <a:pt x="30" y="10"/>
                  </a:lnTo>
                  <a:lnTo>
                    <a:pt x="30" y="8"/>
                  </a:lnTo>
                  <a:lnTo>
                    <a:pt x="30" y="6"/>
                  </a:lnTo>
                  <a:lnTo>
                    <a:pt x="28" y="4"/>
                  </a:lnTo>
                  <a:lnTo>
                    <a:pt x="28" y="2"/>
                  </a:lnTo>
                  <a:lnTo>
                    <a:pt x="28" y="2"/>
                  </a:lnTo>
                  <a:lnTo>
                    <a:pt x="28" y="2"/>
                  </a:lnTo>
                  <a:lnTo>
                    <a:pt x="28" y="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51" name="Freeform 288"/>
            <p:cNvSpPr>
              <a:spLocks/>
            </p:cNvSpPr>
            <p:nvPr/>
          </p:nvSpPr>
          <p:spPr bwMode="auto">
            <a:xfrm>
              <a:off x="6166672" y="2834973"/>
              <a:ext cx="66103" cy="41313"/>
            </a:xfrm>
            <a:custGeom>
              <a:avLst/>
              <a:gdLst>
                <a:gd name="T0" fmla="*/ 28 w 32"/>
                <a:gd name="T1" fmla="*/ 2 h 20"/>
                <a:gd name="T2" fmla="*/ 28 w 32"/>
                <a:gd name="T3" fmla="*/ 2 h 20"/>
                <a:gd name="T4" fmla="*/ 26 w 32"/>
                <a:gd name="T5" fmla="*/ 0 h 20"/>
                <a:gd name="T6" fmla="*/ 26 w 32"/>
                <a:gd name="T7" fmla="*/ 0 h 20"/>
                <a:gd name="T8" fmla="*/ 24 w 32"/>
                <a:gd name="T9" fmla="*/ 0 h 20"/>
                <a:gd name="T10" fmla="*/ 24 w 32"/>
                <a:gd name="T11" fmla="*/ 2 h 20"/>
                <a:gd name="T12" fmla="*/ 22 w 32"/>
                <a:gd name="T13" fmla="*/ 2 h 20"/>
                <a:gd name="T14" fmla="*/ 18 w 32"/>
                <a:gd name="T15" fmla="*/ 2 h 20"/>
                <a:gd name="T16" fmla="*/ 18 w 32"/>
                <a:gd name="T17" fmla="*/ 4 h 20"/>
                <a:gd name="T18" fmla="*/ 16 w 32"/>
                <a:gd name="T19" fmla="*/ 4 h 20"/>
                <a:gd name="T20" fmla="*/ 16 w 32"/>
                <a:gd name="T21" fmla="*/ 4 h 20"/>
                <a:gd name="T22" fmla="*/ 14 w 32"/>
                <a:gd name="T23" fmla="*/ 4 h 20"/>
                <a:gd name="T24" fmla="*/ 12 w 32"/>
                <a:gd name="T25" fmla="*/ 2 h 20"/>
                <a:gd name="T26" fmla="*/ 8 w 32"/>
                <a:gd name="T27" fmla="*/ 2 h 20"/>
                <a:gd name="T28" fmla="*/ 6 w 32"/>
                <a:gd name="T29" fmla="*/ 2 h 20"/>
                <a:gd name="T30" fmla="*/ 4 w 32"/>
                <a:gd name="T31" fmla="*/ 2 h 20"/>
                <a:gd name="T32" fmla="*/ 2 w 32"/>
                <a:gd name="T33" fmla="*/ 2 h 20"/>
                <a:gd name="T34" fmla="*/ 2 w 32"/>
                <a:gd name="T35" fmla="*/ 2 h 20"/>
                <a:gd name="T36" fmla="*/ 0 w 32"/>
                <a:gd name="T37" fmla="*/ 2 h 20"/>
                <a:gd name="T38" fmla="*/ 0 w 32"/>
                <a:gd name="T39" fmla="*/ 2 h 20"/>
                <a:gd name="T40" fmla="*/ 0 w 32"/>
                <a:gd name="T41" fmla="*/ 2 h 20"/>
                <a:gd name="T42" fmla="*/ 0 w 32"/>
                <a:gd name="T43" fmla="*/ 4 h 20"/>
                <a:gd name="T44" fmla="*/ 0 w 32"/>
                <a:gd name="T45" fmla="*/ 4 h 20"/>
                <a:gd name="T46" fmla="*/ 2 w 32"/>
                <a:gd name="T47" fmla="*/ 4 h 20"/>
                <a:gd name="T48" fmla="*/ 2 w 32"/>
                <a:gd name="T49" fmla="*/ 6 h 20"/>
                <a:gd name="T50" fmla="*/ 4 w 32"/>
                <a:gd name="T51" fmla="*/ 6 h 20"/>
                <a:gd name="T52" fmla="*/ 4 w 32"/>
                <a:gd name="T53" fmla="*/ 8 h 20"/>
                <a:gd name="T54" fmla="*/ 4 w 32"/>
                <a:gd name="T55" fmla="*/ 10 h 20"/>
                <a:gd name="T56" fmla="*/ 6 w 32"/>
                <a:gd name="T57" fmla="*/ 12 h 20"/>
                <a:gd name="T58" fmla="*/ 6 w 32"/>
                <a:gd name="T59" fmla="*/ 14 h 20"/>
                <a:gd name="T60" fmla="*/ 6 w 32"/>
                <a:gd name="T61" fmla="*/ 14 h 20"/>
                <a:gd name="T62" fmla="*/ 6 w 32"/>
                <a:gd name="T63" fmla="*/ 14 h 20"/>
                <a:gd name="T64" fmla="*/ 8 w 32"/>
                <a:gd name="T65" fmla="*/ 14 h 20"/>
                <a:gd name="T66" fmla="*/ 10 w 32"/>
                <a:gd name="T67" fmla="*/ 14 h 20"/>
                <a:gd name="T68" fmla="*/ 12 w 32"/>
                <a:gd name="T69" fmla="*/ 14 h 20"/>
                <a:gd name="T70" fmla="*/ 14 w 32"/>
                <a:gd name="T71" fmla="*/ 14 h 20"/>
                <a:gd name="T72" fmla="*/ 14 w 32"/>
                <a:gd name="T73" fmla="*/ 14 h 20"/>
                <a:gd name="T74" fmla="*/ 16 w 32"/>
                <a:gd name="T75" fmla="*/ 16 h 20"/>
                <a:gd name="T76" fmla="*/ 18 w 32"/>
                <a:gd name="T77" fmla="*/ 16 h 20"/>
                <a:gd name="T78" fmla="*/ 22 w 32"/>
                <a:gd name="T79" fmla="*/ 18 h 20"/>
                <a:gd name="T80" fmla="*/ 26 w 32"/>
                <a:gd name="T81" fmla="*/ 20 h 20"/>
                <a:gd name="T82" fmla="*/ 26 w 32"/>
                <a:gd name="T83" fmla="*/ 20 h 20"/>
                <a:gd name="T84" fmla="*/ 28 w 32"/>
                <a:gd name="T85" fmla="*/ 20 h 20"/>
                <a:gd name="T86" fmla="*/ 28 w 32"/>
                <a:gd name="T87" fmla="*/ 20 h 20"/>
                <a:gd name="T88" fmla="*/ 30 w 32"/>
                <a:gd name="T89" fmla="*/ 20 h 20"/>
                <a:gd name="T90" fmla="*/ 30 w 32"/>
                <a:gd name="T91" fmla="*/ 20 h 20"/>
                <a:gd name="T92" fmla="*/ 30 w 32"/>
                <a:gd name="T93" fmla="*/ 20 h 20"/>
                <a:gd name="T94" fmla="*/ 30 w 32"/>
                <a:gd name="T95" fmla="*/ 20 h 20"/>
                <a:gd name="T96" fmla="*/ 32 w 32"/>
                <a:gd name="T97" fmla="*/ 20 h 20"/>
                <a:gd name="T98" fmla="*/ 32 w 32"/>
                <a:gd name="T99" fmla="*/ 20 h 20"/>
                <a:gd name="T100" fmla="*/ 32 w 32"/>
                <a:gd name="T101" fmla="*/ 18 h 20"/>
                <a:gd name="T102" fmla="*/ 32 w 32"/>
                <a:gd name="T103" fmla="*/ 18 h 20"/>
                <a:gd name="T104" fmla="*/ 30 w 32"/>
                <a:gd name="T105" fmla="*/ 16 h 20"/>
                <a:gd name="T106" fmla="*/ 30 w 32"/>
                <a:gd name="T107" fmla="*/ 12 h 20"/>
                <a:gd name="T108" fmla="*/ 30 w 32"/>
                <a:gd name="T109" fmla="*/ 10 h 20"/>
                <a:gd name="T110" fmla="*/ 30 w 32"/>
                <a:gd name="T111" fmla="*/ 8 h 20"/>
                <a:gd name="T112" fmla="*/ 30 w 32"/>
                <a:gd name="T113" fmla="*/ 6 h 20"/>
                <a:gd name="T114" fmla="*/ 28 w 32"/>
                <a:gd name="T115" fmla="*/ 4 h 20"/>
                <a:gd name="T116" fmla="*/ 28 w 32"/>
                <a:gd name="T117" fmla="*/ 2 h 20"/>
                <a:gd name="T118" fmla="*/ 28 w 32"/>
                <a:gd name="T119" fmla="*/ 2 h 20"/>
                <a:gd name="T120" fmla="*/ 28 w 32"/>
                <a:gd name="T121" fmla="*/ 2 h 20"/>
                <a:gd name="T122" fmla="*/ 28 w 32"/>
                <a:gd name="T123"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 h="20">
                  <a:moveTo>
                    <a:pt x="28" y="2"/>
                  </a:moveTo>
                  <a:lnTo>
                    <a:pt x="28" y="2"/>
                  </a:lnTo>
                  <a:lnTo>
                    <a:pt x="26" y="0"/>
                  </a:lnTo>
                  <a:lnTo>
                    <a:pt x="26" y="0"/>
                  </a:lnTo>
                  <a:lnTo>
                    <a:pt x="24" y="0"/>
                  </a:lnTo>
                  <a:lnTo>
                    <a:pt x="24" y="2"/>
                  </a:lnTo>
                  <a:lnTo>
                    <a:pt x="22" y="2"/>
                  </a:lnTo>
                  <a:lnTo>
                    <a:pt x="18" y="2"/>
                  </a:lnTo>
                  <a:lnTo>
                    <a:pt x="18" y="4"/>
                  </a:lnTo>
                  <a:lnTo>
                    <a:pt x="16" y="4"/>
                  </a:lnTo>
                  <a:lnTo>
                    <a:pt x="16" y="4"/>
                  </a:lnTo>
                  <a:lnTo>
                    <a:pt x="14" y="4"/>
                  </a:lnTo>
                  <a:lnTo>
                    <a:pt x="12" y="2"/>
                  </a:lnTo>
                  <a:lnTo>
                    <a:pt x="8" y="2"/>
                  </a:lnTo>
                  <a:lnTo>
                    <a:pt x="6" y="2"/>
                  </a:lnTo>
                  <a:lnTo>
                    <a:pt x="4" y="2"/>
                  </a:lnTo>
                  <a:lnTo>
                    <a:pt x="2" y="2"/>
                  </a:lnTo>
                  <a:lnTo>
                    <a:pt x="2" y="2"/>
                  </a:lnTo>
                  <a:lnTo>
                    <a:pt x="0" y="2"/>
                  </a:lnTo>
                  <a:lnTo>
                    <a:pt x="0" y="2"/>
                  </a:lnTo>
                  <a:lnTo>
                    <a:pt x="0" y="2"/>
                  </a:lnTo>
                  <a:lnTo>
                    <a:pt x="0" y="4"/>
                  </a:lnTo>
                  <a:lnTo>
                    <a:pt x="0" y="4"/>
                  </a:lnTo>
                  <a:lnTo>
                    <a:pt x="2" y="4"/>
                  </a:lnTo>
                  <a:lnTo>
                    <a:pt x="2" y="6"/>
                  </a:lnTo>
                  <a:lnTo>
                    <a:pt x="4" y="6"/>
                  </a:lnTo>
                  <a:lnTo>
                    <a:pt x="4" y="8"/>
                  </a:lnTo>
                  <a:lnTo>
                    <a:pt x="4" y="10"/>
                  </a:lnTo>
                  <a:lnTo>
                    <a:pt x="6" y="12"/>
                  </a:lnTo>
                  <a:lnTo>
                    <a:pt x="6" y="14"/>
                  </a:lnTo>
                  <a:lnTo>
                    <a:pt x="6" y="14"/>
                  </a:lnTo>
                  <a:lnTo>
                    <a:pt x="6" y="14"/>
                  </a:lnTo>
                  <a:lnTo>
                    <a:pt x="8" y="14"/>
                  </a:lnTo>
                  <a:lnTo>
                    <a:pt x="10" y="14"/>
                  </a:lnTo>
                  <a:lnTo>
                    <a:pt x="12" y="14"/>
                  </a:lnTo>
                  <a:lnTo>
                    <a:pt x="14" y="14"/>
                  </a:lnTo>
                  <a:lnTo>
                    <a:pt x="14" y="14"/>
                  </a:lnTo>
                  <a:lnTo>
                    <a:pt x="16" y="16"/>
                  </a:lnTo>
                  <a:lnTo>
                    <a:pt x="18" y="16"/>
                  </a:lnTo>
                  <a:lnTo>
                    <a:pt x="22" y="18"/>
                  </a:lnTo>
                  <a:lnTo>
                    <a:pt x="26" y="20"/>
                  </a:lnTo>
                  <a:lnTo>
                    <a:pt x="26" y="20"/>
                  </a:lnTo>
                  <a:lnTo>
                    <a:pt x="28" y="20"/>
                  </a:lnTo>
                  <a:lnTo>
                    <a:pt x="28" y="20"/>
                  </a:lnTo>
                  <a:lnTo>
                    <a:pt x="30" y="20"/>
                  </a:lnTo>
                  <a:lnTo>
                    <a:pt x="30" y="20"/>
                  </a:lnTo>
                  <a:lnTo>
                    <a:pt x="30" y="20"/>
                  </a:lnTo>
                  <a:lnTo>
                    <a:pt x="30" y="20"/>
                  </a:lnTo>
                  <a:lnTo>
                    <a:pt x="32" y="20"/>
                  </a:lnTo>
                  <a:lnTo>
                    <a:pt x="32" y="20"/>
                  </a:lnTo>
                  <a:lnTo>
                    <a:pt x="32" y="18"/>
                  </a:lnTo>
                  <a:lnTo>
                    <a:pt x="32" y="18"/>
                  </a:lnTo>
                  <a:lnTo>
                    <a:pt x="30" y="16"/>
                  </a:lnTo>
                  <a:lnTo>
                    <a:pt x="30" y="12"/>
                  </a:lnTo>
                  <a:lnTo>
                    <a:pt x="30" y="10"/>
                  </a:lnTo>
                  <a:lnTo>
                    <a:pt x="30" y="8"/>
                  </a:lnTo>
                  <a:lnTo>
                    <a:pt x="30" y="6"/>
                  </a:lnTo>
                  <a:lnTo>
                    <a:pt x="28" y="4"/>
                  </a:lnTo>
                  <a:lnTo>
                    <a:pt x="28" y="2"/>
                  </a:lnTo>
                  <a:lnTo>
                    <a:pt x="28" y="2"/>
                  </a:lnTo>
                  <a:lnTo>
                    <a:pt x="28" y="2"/>
                  </a:lnTo>
                  <a:lnTo>
                    <a:pt x="28" y="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52" name="Freeform 289"/>
            <p:cNvSpPr>
              <a:spLocks/>
            </p:cNvSpPr>
            <p:nvPr/>
          </p:nvSpPr>
          <p:spPr bwMode="auto">
            <a:xfrm>
              <a:off x="5960101" y="2483814"/>
              <a:ext cx="359435" cy="351159"/>
            </a:xfrm>
            <a:custGeom>
              <a:avLst/>
              <a:gdLst>
                <a:gd name="T0" fmla="*/ 14 w 174"/>
                <a:gd name="T1" fmla="*/ 58 h 170"/>
                <a:gd name="T2" fmla="*/ 10 w 174"/>
                <a:gd name="T3" fmla="*/ 54 h 170"/>
                <a:gd name="T4" fmla="*/ 2 w 174"/>
                <a:gd name="T5" fmla="*/ 50 h 170"/>
                <a:gd name="T6" fmla="*/ 0 w 174"/>
                <a:gd name="T7" fmla="*/ 40 h 170"/>
                <a:gd name="T8" fmla="*/ 4 w 174"/>
                <a:gd name="T9" fmla="*/ 32 h 170"/>
                <a:gd name="T10" fmla="*/ 6 w 174"/>
                <a:gd name="T11" fmla="*/ 20 h 170"/>
                <a:gd name="T12" fmla="*/ 16 w 174"/>
                <a:gd name="T13" fmla="*/ 16 h 170"/>
                <a:gd name="T14" fmla="*/ 24 w 174"/>
                <a:gd name="T15" fmla="*/ 12 h 170"/>
                <a:gd name="T16" fmla="*/ 26 w 174"/>
                <a:gd name="T17" fmla="*/ 10 h 170"/>
                <a:gd name="T18" fmla="*/ 30 w 174"/>
                <a:gd name="T19" fmla="*/ 16 h 170"/>
                <a:gd name="T20" fmla="*/ 32 w 174"/>
                <a:gd name="T21" fmla="*/ 16 h 170"/>
                <a:gd name="T22" fmla="*/ 36 w 174"/>
                <a:gd name="T23" fmla="*/ 12 h 170"/>
                <a:gd name="T24" fmla="*/ 42 w 174"/>
                <a:gd name="T25" fmla="*/ 14 h 170"/>
                <a:gd name="T26" fmla="*/ 46 w 174"/>
                <a:gd name="T27" fmla="*/ 4 h 170"/>
                <a:gd name="T28" fmla="*/ 54 w 174"/>
                <a:gd name="T29" fmla="*/ 6 h 170"/>
                <a:gd name="T30" fmla="*/ 70 w 174"/>
                <a:gd name="T31" fmla="*/ 6 h 170"/>
                <a:gd name="T32" fmla="*/ 80 w 174"/>
                <a:gd name="T33" fmla="*/ 0 h 170"/>
                <a:gd name="T34" fmla="*/ 84 w 174"/>
                <a:gd name="T35" fmla="*/ 2 h 170"/>
                <a:gd name="T36" fmla="*/ 86 w 174"/>
                <a:gd name="T37" fmla="*/ 26 h 170"/>
                <a:gd name="T38" fmla="*/ 82 w 174"/>
                <a:gd name="T39" fmla="*/ 38 h 170"/>
                <a:gd name="T40" fmla="*/ 80 w 174"/>
                <a:gd name="T41" fmla="*/ 48 h 170"/>
                <a:gd name="T42" fmla="*/ 86 w 174"/>
                <a:gd name="T43" fmla="*/ 52 h 170"/>
                <a:gd name="T44" fmla="*/ 92 w 174"/>
                <a:gd name="T45" fmla="*/ 62 h 170"/>
                <a:gd name="T46" fmla="*/ 104 w 174"/>
                <a:gd name="T47" fmla="*/ 80 h 170"/>
                <a:gd name="T48" fmla="*/ 120 w 174"/>
                <a:gd name="T49" fmla="*/ 98 h 170"/>
                <a:gd name="T50" fmla="*/ 130 w 174"/>
                <a:gd name="T51" fmla="*/ 102 h 170"/>
                <a:gd name="T52" fmla="*/ 138 w 174"/>
                <a:gd name="T53" fmla="*/ 100 h 170"/>
                <a:gd name="T54" fmla="*/ 142 w 174"/>
                <a:gd name="T55" fmla="*/ 100 h 170"/>
                <a:gd name="T56" fmla="*/ 142 w 174"/>
                <a:gd name="T57" fmla="*/ 106 h 170"/>
                <a:gd name="T58" fmla="*/ 150 w 174"/>
                <a:gd name="T59" fmla="*/ 114 h 170"/>
                <a:gd name="T60" fmla="*/ 154 w 174"/>
                <a:gd name="T61" fmla="*/ 122 h 170"/>
                <a:gd name="T62" fmla="*/ 170 w 174"/>
                <a:gd name="T63" fmla="*/ 134 h 170"/>
                <a:gd name="T64" fmla="*/ 174 w 174"/>
                <a:gd name="T65" fmla="*/ 140 h 170"/>
                <a:gd name="T66" fmla="*/ 170 w 174"/>
                <a:gd name="T67" fmla="*/ 142 h 170"/>
                <a:gd name="T68" fmla="*/ 164 w 174"/>
                <a:gd name="T69" fmla="*/ 142 h 170"/>
                <a:gd name="T70" fmla="*/ 156 w 174"/>
                <a:gd name="T71" fmla="*/ 134 h 170"/>
                <a:gd name="T72" fmla="*/ 150 w 174"/>
                <a:gd name="T73" fmla="*/ 136 h 170"/>
                <a:gd name="T74" fmla="*/ 144 w 174"/>
                <a:gd name="T75" fmla="*/ 142 h 170"/>
                <a:gd name="T76" fmla="*/ 148 w 174"/>
                <a:gd name="T77" fmla="*/ 150 h 170"/>
                <a:gd name="T78" fmla="*/ 150 w 174"/>
                <a:gd name="T79" fmla="*/ 156 h 170"/>
                <a:gd name="T80" fmla="*/ 144 w 174"/>
                <a:gd name="T81" fmla="*/ 162 h 170"/>
                <a:gd name="T82" fmla="*/ 140 w 174"/>
                <a:gd name="T83" fmla="*/ 170 h 170"/>
                <a:gd name="T84" fmla="*/ 134 w 174"/>
                <a:gd name="T85" fmla="*/ 170 h 170"/>
                <a:gd name="T86" fmla="*/ 130 w 174"/>
                <a:gd name="T87" fmla="*/ 166 h 170"/>
                <a:gd name="T88" fmla="*/ 132 w 174"/>
                <a:gd name="T89" fmla="*/ 150 h 170"/>
                <a:gd name="T90" fmla="*/ 132 w 174"/>
                <a:gd name="T91" fmla="*/ 144 h 170"/>
                <a:gd name="T92" fmla="*/ 124 w 174"/>
                <a:gd name="T93" fmla="*/ 138 h 170"/>
                <a:gd name="T94" fmla="*/ 120 w 174"/>
                <a:gd name="T95" fmla="*/ 130 h 170"/>
                <a:gd name="T96" fmla="*/ 112 w 174"/>
                <a:gd name="T97" fmla="*/ 128 h 170"/>
                <a:gd name="T98" fmla="*/ 108 w 174"/>
                <a:gd name="T99" fmla="*/ 126 h 170"/>
                <a:gd name="T100" fmla="*/ 110 w 174"/>
                <a:gd name="T101" fmla="*/ 118 h 170"/>
                <a:gd name="T102" fmla="*/ 106 w 174"/>
                <a:gd name="T103" fmla="*/ 116 h 170"/>
                <a:gd name="T104" fmla="*/ 88 w 174"/>
                <a:gd name="T105" fmla="*/ 112 h 170"/>
                <a:gd name="T106" fmla="*/ 70 w 174"/>
                <a:gd name="T107" fmla="*/ 96 h 170"/>
                <a:gd name="T108" fmla="*/ 58 w 174"/>
                <a:gd name="T109" fmla="*/ 86 h 170"/>
                <a:gd name="T110" fmla="*/ 54 w 174"/>
                <a:gd name="T111" fmla="*/ 74 h 170"/>
                <a:gd name="T112" fmla="*/ 52 w 174"/>
                <a:gd name="T113" fmla="*/ 62 h 170"/>
                <a:gd name="T114" fmla="*/ 42 w 174"/>
                <a:gd name="T115" fmla="*/ 56 h 170"/>
                <a:gd name="T116" fmla="*/ 32 w 174"/>
                <a:gd name="T117" fmla="*/ 56 h 170"/>
                <a:gd name="T118" fmla="*/ 30 w 174"/>
                <a:gd name="T119" fmla="*/ 62 h 170"/>
                <a:gd name="T120" fmla="*/ 26 w 174"/>
                <a:gd name="T121"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4" h="170">
                  <a:moveTo>
                    <a:pt x="12" y="64"/>
                  </a:moveTo>
                  <a:lnTo>
                    <a:pt x="12" y="64"/>
                  </a:lnTo>
                  <a:lnTo>
                    <a:pt x="12" y="64"/>
                  </a:lnTo>
                  <a:lnTo>
                    <a:pt x="12" y="60"/>
                  </a:lnTo>
                  <a:lnTo>
                    <a:pt x="14" y="58"/>
                  </a:lnTo>
                  <a:lnTo>
                    <a:pt x="14" y="58"/>
                  </a:lnTo>
                  <a:lnTo>
                    <a:pt x="12" y="56"/>
                  </a:lnTo>
                  <a:lnTo>
                    <a:pt x="12" y="56"/>
                  </a:lnTo>
                  <a:lnTo>
                    <a:pt x="12" y="54"/>
                  </a:lnTo>
                  <a:lnTo>
                    <a:pt x="12" y="54"/>
                  </a:lnTo>
                  <a:lnTo>
                    <a:pt x="12" y="54"/>
                  </a:lnTo>
                  <a:lnTo>
                    <a:pt x="10" y="54"/>
                  </a:lnTo>
                  <a:lnTo>
                    <a:pt x="8" y="52"/>
                  </a:lnTo>
                  <a:lnTo>
                    <a:pt x="6" y="52"/>
                  </a:lnTo>
                  <a:lnTo>
                    <a:pt x="4" y="52"/>
                  </a:lnTo>
                  <a:lnTo>
                    <a:pt x="4" y="52"/>
                  </a:lnTo>
                  <a:lnTo>
                    <a:pt x="2" y="50"/>
                  </a:lnTo>
                  <a:lnTo>
                    <a:pt x="2" y="50"/>
                  </a:lnTo>
                  <a:lnTo>
                    <a:pt x="2" y="50"/>
                  </a:lnTo>
                  <a:lnTo>
                    <a:pt x="0" y="48"/>
                  </a:lnTo>
                  <a:lnTo>
                    <a:pt x="0" y="46"/>
                  </a:lnTo>
                  <a:lnTo>
                    <a:pt x="0" y="44"/>
                  </a:lnTo>
                  <a:lnTo>
                    <a:pt x="0" y="44"/>
                  </a:lnTo>
                  <a:lnTo>
                    <a:pt x="0" y="40"/>
                  </a:lnTo>
                  <a:lnTo>
                    <a:pt x="0" y="38"/>
                  </a:lnTo>
                  <a:lnTo>
                    <a:pt x="0" y="38"/>
                  </a:lnTo>
                  <a:lnTo>
                    <a:pt x="0" y="36"/>
                  </a:lnTo>
                  <a:lnTo>
                    <a:pt x="0" y="34"/>
                  </a:lnTo>
                  <a:lnTo>
                    <a:pt x="0" y="34"/>
                  </a:lnTo>
                  <a:lnTo>
                    <a:pt x="4" y="32"/>
                  </a:lnTo>
                  <a:lnTo>
                    <a:pt x="4" y="30"/>
                  </a:lnTo>
                  <a:lnTo>
                    <a:pt x="6" y="28"/>
                  </a:lnTo>
                  <a:lnTo>
                    <a:pt x="6" y="28"/>
                  </a:lnTo>
                  <a:lnTo>
                    <a:pt x="6" y="26"/>
                  </a:lnTo>
                  <a:lnTo>
                    <a:pt x="6" y="24"/>
                  </a:lnTo>
                  <a:lnTo>
                    <a:pt x="6" y="20"/>
                  </a:lnTo>
                  <a:lnTo>
                    <a:pt x="6" y="18"/>
                  </a:lnTo>
                  <a:lnTo>
                    <a:pt x="6" y="16"/>
                  </a:lnTo>
                  <a:lnTo>
                    <a:pt x="8" y="16"/>
                  </a:lnTo>
                  <a:lnTo>
                    <a:pt x="12" y="16"/>
                  </a:lnTo>
                  <a:lnTo>
                    <a:pt x="14" y="16"/>
                  </a:lnTo>
                  <a:lnTo>
                    <a:pt x="16" y="16"/>
                  </a:lnTo>
                  <a:lnTo>
                    <a:pt x="18" y="16"/>
                  </a:lnTo>
                  <a:lnTo>
                    <a:pt x="20" y="16"/>
                  </a:lnTo>
                  <a:lnTo>
                    <a:pt x="20" y="16"/>
                  </a:lnTo>
                  <a:lnTo>
                    <a:pt x="22" y="14"/>
                  </a:lnTo>
                  <a:lnTo>
                    <a:pt x="22" y="12"/>
                  </a:lnTo>
                  <a:lnTo>
                    <a:pt x="24" y="12"/>
                  </a:lnTo>
                  <a:lnTo>
                    <a:pt x="24" y="10"/>
                  </a:lnTo>
                  <a:lnTo>
                    <a:pt x="26" y="10"/>
                  </a:lnTo>
                  <a:lnTo>
                    <a:pt x="26" y="10"/>
                  </a:lnTo>
                  <a:lnTo>
                    <a:pt x="26" y="10"/>
                  </a:lnTo>
                  <a:lnTo>
                    <a:pt x="26" y="10"/>
                  </a:lnTo>
                  <a:lnTo>
                    <a:pt x="26" y="10"/>
                  </a:lnTo>
                  <a:lnTo>
                    <a:pt x="28" y="12"/>
                  </a:lnTo>
                  <a:lnTo>
                    <a:pt x="28" y="12"/>
                  </a:lnTo>
                  <a:lnTo>
                    <a:pt x="28" y="14"/>
                  </a:lnTo>
                  <a:lnTo>
                    <a:pt x="28" y="14"/>
                  </a:lnTo>
                  <a:lnTo>
                    <a:pt x="30" y="16"/>
                  </a:lnTo>
                  <a:lnTo>
                    <a:pt x="30" y="16"/>
                  </a:lnTo>
                  <a:lnTo>
                    <a:pt x="30" y="16"/>
                  </a:lnTo>
                  <a:lnTo>
                    <a:pt x="32" y="16"/>
                  </a:lnTo>
                  <a:lnTo>
                    <a:pt x="32" y="16"/>
                  </a:lnTo>
                  <a:lnTo>
                    <a:pt x="32" y="16"/>
                  </a:lnTo>
                  <a:lnTo>
                    <a:pt x="32" y="16"/>
                  </a:lnTo>
                  <a:lnTo>
                    <a:pt x="32" y="16"/>
                  </a:lnTo>
                  <a:lnTo>
                    <a:pt x="34" y="14"/>
                  </a:lnTo>
                  <a:lnTo>
                    <a:pt x="34" y="12"/>
                  </a:lnTo>
                  <a:lnTo>
                    <a:pt x="34" y="12"/>
                  </a:lnTo>
                  <a:lnTo>
                    <a:pt x="36" y="12"/>
                  </a:lnTo>
                  <a:lnTo>
                    <a:pt x="36" y="12"/>
                  </a:lnTo>
                  <a:lnTo>
                    <a:pt x="36" y="12"/>
                  </a:lnTo>
                  <a:lnTo>
                    <a:pt x="36" y="12"/>
                  </a:lnTo>
                  <a:lnTo>
                    <a:pt x="38" y="12"/>
                  </a:lnTo>
                  <a:lnTo>
                    <a:pt x="40" y="14"/>
                  </a:lnTo>
                  <a:lnTo>
                    <a:pt x="40" y="14"/>
                  </a:lnTo>
                  <a:lnTo>
                    <a:pt x="42" y="14"/>
                  </a:lnTo>
                  <a:lnTo>
                    <a:pt x="42" y="14"/>
                  </a:lnTo>
                  <a:lnTo>
                    <a:pt x="42" y="12"/>
                  </a:lnTo>
                  <a:lnTo>
                    <a:pt x="42" y="12"/>
                  </a:lnTo>
                  <a:lnTo>
                    <a:pt x="44" y="12"/>
                  </a:lnTo>
                  <a:lnTo>
                    <a:pt x="44" y="10"/>
                  </a:lnTo>
                  <a:lnTo>
                    <a:pt x="44" y="8"/>
                  </a:lnTo>
                  <a:lnTo>
                    <a:pt x="46" y="4"/>
                  </a:lnTo>
                  <a:lnTo>
                    <a:pt x="46" y="2"/>
                  </a:lnTo>
                  <a:lnTo>
                    <a:pt x="48" y="4"/>
                  </a:lnTo>
                  <a:lnTo>
                    <a:pt x="50" y="4"/>
                  </a:lnTo>
                  <a:lnTo>
                    <a:pt x="52" y="6"/>
                  </a:lnTo>
                  <a:lnTo>
                    <a:pt x="52" y="6"/>
                  </a:lnTo>
                  <a:lnTo>
                    <a:pt x="54" y="6"/>
                  </a:lnTo>
                  <a:lnTo>
                    <a:pt x="56" y="6"/>
                  </a:lnTo>
                  <a:lnTo>
                    <a:pt x="60" y="6"/>
                  </a:lnTo>
                  <a:lnTo>
                    <a:pt x="64" y="6"/>
                  </a:lnTo>
                  <a:lnTo>
                    <a:pt x="66" y="6"/>
                  </a:lnTo>
                  <a:lnTo>
                    <a:pt x="68" y="6"/>
                  </a:lnTo>
                  <a:lnTo>
                    <a:pt x="70" y="6"/>
                  </a:lnTo>
                  <a:lnTo>
                    <a:pt x="70" y="4"/>
                  </a:lnTo>
                  <a:lnTo>
                    <a:pt x="74" y="2"/>
                  </a:lnTo>
                  <a:lnTo>
                    <a:pt x="76" y="0"/>
                  </a:lnTo>
                  <a:lnTo>
                    <a:pt x="78" y="0"/>
                  </a:lnTo>
                  <a:lnTo>
                    <a:pt x="78" y="0"/>
                  </a:lnTo>
                  <a:lnTo>
                    <a:pt x="80" y="0"/>
                  </a:lnTo>
                  <a:lnTo>
                    <a:pt x="80" y="0"/>
                  </a:lnTo>
                  <a:lnTo>
                    <a:pt x="80" y="0"/>
                  </a:lnTo>
                  <a:lnTo>
                    <a:pt x="82" y="0"/>
                  </a:lnTo>
                  <a:lnTo>
                    <a:pt x="82" y="0"/>
                  </a:lnTo>
                  <a:lnTo>
                    <a:pt x="84" y="2"/>
                  </a:lnTo>
                  <a:lnTo>
                    <a:pt x="84" y="2"/>
                  </a:lnTo>
                  <a:lnTo>
                    <a:pt x="86" y="4"/>
                  </a:lnTo>
                  <a:lnTo>
                    <a:pt x="88" y="8"/>
                  </a:lnTo>
                  <a:lnTo>
                    <a:pt x="90" y="10"/>
                  </a:lnTo>
                  <a:lnTo>
                    <a:pt x="92" y="20"/>
                  </a:lnTo>
                  <a:lnTo>
                    <a:pt x="90" y="24"/>
                  </a:lnTo>
                  <a:lnTo>
                    <a:pt x="86" y="26"/>
                  </a:lnTo>
                  <a:lnTo>
                    <a:pt x="86" y="26"/>
                  </a:lnTo>
                  <a:lnTo>
                    <a:pt x="84" y="28"/>
                  </a:lnTo>
                  <a:lnTo>
                    <a:pt x="84" y="28"/>
                  </a:lnTo>
                  <a:lnTo>
                    <a:pt x="84" y="30"/>
                  </a:lnTo>
                  <a:lnTo>
                    <a:pt x="82" y="34"/>
                  </a:lnTo>
                  <a:lnTo>
                    <a:pt x="82" y="38"/>
                  </a:lnTo>
                  <a:lnTo>
                    <a:pt x="80" y="38"/>
                  </a:lnTo>
                  <a:lnTo>
                    <a:pt x="80" y="40"/>
                  </a:lnTo>
                  <a:lnTo>
                    <a:pt x="80" y="42"/>
                  </a:lnTo>
                  <a:lnTo>
                    <a:pt x="80" y="46"/>
                  </a:lnTo>
                  <a:lnTo>
                    <a:pt x="80" y="46"/>
                  </a:lnTo>
                  <a:lnTo>
                    <a:pt x="80" y="48"/>
                  </a:lnTo>
                  <a:lnTo>
                    <a:pt x="82" y="50"/>
                  </a:lnTo>
                  <a:lnTo>
                    <a:pt x="82" y="50"/>
                  </a:lnTo>
                  <a:lnTo>
                    <a:pt x="82" y="50"/>
                  </a:lnTo>
                  <a:lnTo>
                    <a:pt x="82" y="52"/>
                  </a:lnTo>
                  <a:lnTo>
                    <a:pt x="84" y="52"/>
                  </a:lnTo>
                  <a:lnTo>
                    <a:pt x="86" y="52"/>
                  </a:lnTo>
                  <a:lnTo>
                    <a:pt x="88" y="54"/>
                  </a:lnTo>
                  <a:lnTo>
                    <a:pt x="88" y="54"/>
                  </a:lnTo>
                  <a:lnTo>
                    <a:pt x="90" y="56"/>
                  </a:lnTo>
                  <a:lnTo>
                    <a:pt x="90" y="58"/>
                  </a:lnTo>
                  <a:lnTo>
                    <a:pt x="92" y="60"/>
                  </a:lnTo>
                  <a:lnTo>
                    <a:pt x="92" y="62"/>
                  </a:lnTo>
                  <a:lnTo>
                    <a:pt x="94" y="66"/>
                  </a:lnTo>
                  <a:lnTo>
                    <a:pt x="96" y="68"/>
                  </a:lnTo>
                  <a:lnTo>
                    <a:pt x="96" y="68"/>
                  </a:lnTo>
                  <a:lnTo>
                    <a:pt x="98" y="72"/>
                  </a:lnTo>
                  <a:lnTo>
                    <a:pt x="102" y="76"/>
                  </a:lnTo>
                  <a:lnTo>
                    <a:pt x="104" y="80"/>
                  </a:lnTo>
                  <a:lnTo>
                    <a:pt x="108" y="84"/>
                  </a:lnTo>
                  <a:lnTo>
                    <a:pt x="110" y="88"/>
                  </a:lnTo>
                  <a:lnTo>
                    <a:pt x="112" y="90"/>
                  </a:lnTo>
                  <a:lnTo>
                    <a:pt x="116" y="94"/>
                  </a:lnTo>
                  <a:lnTo>
                    <a:pt x="118" y="96"/>
                  </a:lnTo>
                  <a:lnTo>
                    <a:pt x="120" y="98"/>
                  </a:lnTo>
                  <a:lnTo>
                    <a:pt x="122" y="100"/>
                  </a:lnTo>
                  <a:lnTo>
                    <a:pt x="124" y="100"/>
                  </a:lnTo>
                  <a:lnTo>
                    <a:pt x="124" y="102"/>
                  </a:lnTo>
                  <a:lnTo>
                    <a:pt x="126" y="102"/>
                  </a:lnTo>
                  <a:lnTo>
                    <a:pt x="126" y="102"/>
                  </a:lnTo>
                  <a:lnTo>
                    <a:pt x="130" y="102"/>
                  </a:lnTo>
                  <a:lnTo>
                    <a:pt x="132" y="102"/>
                  </a:lnTo>
                  <a:lnTo>
                    <a:pt x="134" y="102"/>
                  </a:lnTo>
                  <a:lnTo>
                    <a:pt x="134" y="102"/>
                  </a:lnTo>
                  <a:lnTo>
                    <a:pt x="136" y="102"/>
                  </a:lnTo>
                  <a:lnTo>
                    <a:pt x="138" y="100"/>
                  </a:lnTo>
                  <a:lnTo>
                    <a:pt x="138" y="100"/>
                  </a:lnTo>
                  <a:lnTo>
                    <a:pt x="140" y="100"/>
                  </a:lnTo>
                  <a:lnTo>
                    <a:pt x="140" y="100"/>
                  </a:lnTo>
                  <a:lnTo>
                    <a:pt x="140" y="100"/>
                  </a:lnTo>
                  <a:lnTo>
                    <a:pt x="142" y="100"/>
                  </a:lnTo>
                  <a:lnTo>
                    <a:pt x="142" y="100"/>
                  </a:lnTo>
                  <a:lnTo>
                    <a:pt x="142" y="100"/>
                  </a:lnTo>
                  <a:lnTo>
                    <a:pt x="142" y="102"/>
                  </a:lnTo>
                  <a:lnTo>
                    <a:pt x="142" y="102"/>
                  </a:lnTo>
                  <a:lnTo>
                    <a:pt x="142" y="104"/>
                  </a:lnTo>
                  <a:lnTo>
                    <a:pt x="142" y="104"/>
                  </a:lnTo>
                  <a:lnTo>
                    <a:pt x="142" y="106"/>
                  </a:lnTo>
                  <a:lnTo>
                    <a:pt x="142" y="106"/>
                  </a:lnTo>
                  <a:lnTo>
                    <a:pt x="144" y="106"/>
                  </a:lnTo>
                  <a:lnTo>
                    <a:pt x="144" y="108"/>
                  </a:lnTo>
                  <a:lnTo>
                    <a:pt x="146" y="110"/>
                  </a:lnTo>
                  <a:lnTo>
                    <a:pt x="148" y="112"/>
                  </a:lnTo>
                  <a:lnTo>
                    <a:pt x="148" y="112"/>
                  </a:lnTo>
                  <a:lnTo>
                    <a:pt x="150" y="114"/>
                  </a:lnTo>
                  <a:lnTo>
                    <a:pt x="150" y="116"/>
                  </a:lnTo>
                  <a:lnTo>
                    <a:pt x="150" y="118"/>
                  </a:lnTo>
                  <a:lnTo>
                    <a:pt x="152" y="118"/>
                  </a:lnTo>
                  <a:lnTo>
                    <a:pt x="152" y="120"/>
                  </a:lnTo>
                  <a:lnTo>
                    <a:pt x="152" y="120"/>
                  </a:lnTo>
                  <a:lnTo>
                    <a:pt x="154" y="122"/>
                  </a:lnTo>
                  <a:lnTo>
                    <a:pt x="156" y="122"/>
                  </a:lnTo>
                  <a:lnTo>
                    <a:pt x="158" y="124"/>
                  </a:lnTo>
                  <a:lnTo>
                    <a:pt x="162" y="126"/>
                  </a:lnTo>
                  <a:lnTo>
                    <a:pt x="166" y="130"/>
                  </a:lnTo>
                  <a:lnTo>
                    <a:pt x="168" y="132"/>
                  </a:lnTo>
                  <a:lnTo>
                    <a:pt x="170" y="134"/>
                  </a:lnTo>
                  <a:lnTo>
                    <a:pt x="172" y="136"/>
                  </a:lnTo>
                  <a:lnTo>
                    <a:pt x="172" y="136"/>
                  </a:lnTo>
                  <a:lnTo>
                    <a:pt x="172" y="138"/>
                  </a:lnTo>
                  <a:lnTo>
                    <a:pt x="172" y="138"/>
                  </a:lnTo>
                  <a:lnTo>
                    <a:pt x="174" y="138"/>
                  </a:lnTo>
                  <a:lnTo>
                    <a:pt x="174" y="140"/>
                  </a:lnTo>
                  <a:lnTo>
                    <a:pt x="172" y="140"/>
                  </a:lnTo>
                  <a:lnTo>
                    <a:pt x="172" y="140"/>
                  </a:lnTo>
                  <a:lnTo>
                    <a:pt x="172" y="142"/>
                  </a:lnTo>
                  <a:lnTo>
                    <a:pt x="170" y="142"/>
                  </a:lnTo>
                  <a:lnTo>
                    <a:pt x="170" y="142"/>
                  </a:lnTo>
                  <a:lnTo>
                    <a:pt x="170" y="142"/>
                  </a:lnTo>
                  <a:lnTo>
                    <a:pt x="168" y="142"/>
                  </a:lnTo>
                  <a:lnTo>
                    <a:pt x="168" y="144"/>
                  </a:lnTo>
                  <a:lnTo>
                    <a:pt x="166" y="142"/>
                  </a:lnTo>
                  <a:lnTo>
                    <a:pt x="166" y="142"/>
                  </a:lnTo>
                  <a:lnTo>
                    <a:pt x="166" y="142"/>
                  </a:lnTo>
                  <a:lnTo>
                    <a:pt x="164" y="142"/>
                  </a:lnTo>
                  <a:lnTo>
                    <a:pt x="164" y="140"/>
                  </a:lnTo>
                  <a:lnTo>
                    <a:pt x="162" y="140"/>
                  </a:lnTo>
                  <a:lnTo>
                    <a:pt x="160" y="138"/>
                  </a:lnTo>
                  <a:lnTo>
                    <a:pt x="158" y="136"/>
                  </a:lnTo>
                  <a:lnTo>
                    <a:pt x="158" y="134"/>
                  </a:lnTo>
                  <a:lnTo>
                    <a:pt x="156" y="134"/>
                  </a:lnTo>
                  <a:lnTo>
                    <a:pt x="156" y="134"/>
                  </a:lnTo>
                  <a:lnTo>
                    <a:pt x="154" y="134"/>
                  </a:lnTo>
                  <a:lnTo>
                    <a:pt x="154" y="134"/>
                  </a:lnTo>
                  <a:lnTo>
                    <a:pt x="152" y="134"/>
                  </a:lnTo>
                  <a:lnTo>
                    <a:pt x="150" y="136"/>
                  </a:lnTo>
                  <a:lnTo>
                    <a:pt x="150" y="136"/>
                  </a:lnTo>
                  <a:lnTo>
                    <a:pt x="148" y="136"/>
                  </a:lnTo>
                  <a:lnTo>
                    <a:pt x="148" y="138"/>
                  </a:lnTo>
                  <a:lnTo>
                    <a:pt x="146" y="138"/>
                  </a:lnTo>
                  <a:lnTo>
                    <a:pt x="146" y="138"/>
                  </a:lnTo>
                  <a:lnTo>
                    <a:pt x="146" y="140"/>
                  </a:lnTo>
                  <a:lnTo>
                    <a:pt x="144" y="142"/>
                  </a:lnTo>
                  <a:lnTo>
                    <a:pt x="144" y="144"/>
                  </a:lnTo>
                  <a:lnTo>
                    <a:pt x="144" y="146"/>
                  </a:lnTo>
                  <a:lnTo>
                    <a:pt x="144" y="146"/>
                  </a:lnTo>
                  <a:lnTo>
                    <a:pt x="144" y="146"/>
                  </a:lnTo>
                  <a:lnTo>
                    <a:pt x="146" y="148"/>
                  </a:lnTo>
                  <a:lnTo>
                    <a:pt x="148" y="150"/>
                  </a:lnTo>
                  <a:lnTo>
                    <a:pt x="148" y="152"/>
                  </a:lnTo>
                  <a:lnTo>
                    <a:pt x="148" y="154"/>
                  </a:lnTo>
                  <a:lnTo>
                    <a:pt x="150" y="154"/>
                  </a:lnTo>
                  <a:lnTo>
                    <a:pt x="150" y="156"/>
                  </a:lnTo>
                  <a:lnTo>
                    <a:pt x="150" y="156"/>
                  </a:lnTo>
                  <a:lnTo>
                    <a:pt x="150" y="156"/>
                  </a:lnTo>
                  <a:lnTo>
                    <a:pt x="148" y="158"/>
                  </a:lnTo>
                  <a:lnTo>
                    <a:pt x="148" y="160"/>
                  </a:lnTo>
                  <a:lnTo>
                    <a:pt x="146" y="160"/>
                  </a:lnTo>
                  <a:lnTo>
                    <a:pt x="144" y="162"/>
                  </a:lnTo>
                  <a:lnTo>
                    <a:pt x="144" y="162"/>
                  </a:lnTo>
                  <a:lnTo>
                    <a:pt x="144" y="162"/>
                  </a:lnTo>
                  <a:lnTo>
                    <a:pt x="144" y="164"/>
                  </a:lnTo>
                  <a:lnTo>
                    <a:pt x="142" y="166"/>
                  </a:lnTo>
                  <a:lnTo>
                    <a:pt x="142" y="168"/>
                  </a:lnTo>
                  <a:lnTo>
                    <a:pt x="142" y="168"/>
                  </a:lnTo>
                  <a:lnTo>
                    <a:pt x="140" y="170"/>
                  </a:lnTo>
                  <a:lnTo>
                    <a:pt x="140" y="170"/>
                  </a:lnTo>
                  <a:lnTo>
                    <a:pt x="138" y="170"/>
                  </a:lnTo>
                  <a:lnTo>
                    <a:pt x="138" y="170"/>
                  </a:lnTo>
                  <a:lnTo>
                    <a:pt x="136" y="170"/>
                  </a:lnTo>
                  <a:lnTo>
                    <a:pt x="136" y="170"/>
                  </a:lnTo>
                  <a:lnTo>
                    <a:pt x="134" y="170"/>
                  </a:lnTo>
                  <a:lnTo>
                    <a:pt x="134" y="170"/>
                  </a:lnTo>
                  <a:lnTo>
                    <a:pt x="132" y="170"/>
                  </a:lnTo>
                  <a:lnTo>
                    <a:pt x="132" y="170"/>
                  </a:lnTo>
                  <a:lnTo>
                    <a:pt x="132" y="168"/>
                  </a:lnTo>
                  <a:lnTo>
                    <a:pt x="130" y="168"/>
                  </a:lnTo>
                  <a:lnTo>
                    <a:pt x="130" y="168"/>
                  </a:lnTo>
                  <a:lnTo>
                    <a:pt x="130" y="166"/>
                  </a:lnTo>
                  <a:lnTo>
                    <a:pt x="130" y="164"/>
                  </a:lnTo>
                  <a:lnTo>
                    <a:pt x="132" y="162"/>
                  </a:lnTo>
                  <a:lnTo>
                    <a:pt x="132" y="156"/>
                  </a:lnTo>
                  <a:lnTo>
                    <a:pt x="132" y="154"/>
                  </a:lnTo>
                  <a:lnTo>
                    <a:pt x="132" y="154"/>
                  </a:lnTo>
                  <a:lnTo>
                    <a:pt x="132" y="150"/>
                  </a:lnTo>
                  <a:lnTo>
                    <a:pt x="134" y="148"/>
                  </a:lnTo>
                  <a:lnTo>
                    <a:pt x="134" y="146"/>
                  </a:lnTo>
                  <a:lnTo>
                    <a:pt x="134" y="146"/>
                  </a:lnTo>
                  <a:lnTo>
                    <a:pt x="134" y="144"/>
                  </a:lnTo>
                  <a:lnTo>
                    <a:pt x="132" y="144"/>
                  </a:lnTo>
                  <a:lnTo>
                    <a:pt x="132" y="144"/>
                  </a:lnTo>
                  <a:lnTo>
                    <a:pt x="132" y="142"/>
                  </a:lnTo>
                  <a:lnTo>
                    <a:pt x="130" y="142"/>
                  </a:lnTo>
                  <a:lnTo>
                    <a:pt x="130" y="142"/>
                  </a:lnTo>
                  <a:lnTo>
                    <a:pt x="128" y="140"/>
                  </a:lnTo>
                  <a:lnTo>
                    <a:pt x="124" y="140"/>
                  </a:lnTo>
                  <a:lnTo>
                    <a:pt x="124" y="138"/>
                  </a:lnTo>
                  <a:lnTo>
                    <a:pt x="122" y="138"/>
                  </a:lnTo>
                  <a:lnTo>
                    <a:pt x="122" y="136"/>
                  </a:lnTo>
                  <a:lnTo>
                    <a:pt x="122" y="136"/>
                  </a:lnTo>
                  <a:lnTo>
                    <a:pt x="120" y="132"/>
                  </a:lnTo>
                  <a:lnTo>
                    <a:pt x="120" y="132"/>
                  </a:lnTo>
                  <a:lnTo>
                    <a:pt x="120" y="130"/>
                  </a:lnTo>
                  <a:lnTo>
                    <a:pt x="118" y="128"/>
                  </a:lnTo>
                  <a:lnTo>
                    <a:pt x="118" y="128"/>
                  </a:lnTo>
                  <a:lnTo>
                    <a:pt x="116" y="128"/>
                  </a:lnTo>
                  <a:lnTo>
                    <a:pt x="116" y="128"/>
                  </a:lnTo>
                  <a:lnTo>
                    <a:pt x="114" y="128"/>
                  </a:lnTo>
                  <a:lnTo>
                    <a:pt x="112" y="128"/>
                  </a:lnTo>
                  <a:lnTo>
                    <a:pt x="110" y="128"/>
                  </a:lnTo>
                  <a:lnTo>
                    <a:pt x="110" y="128"/>
                  </a:lnTo>
                  <a:lnTo>
                    <a:pt x="110" y="128"/>
                  </a:lnTo>
                  <a:lnTo>
                    <a:pt x="108" y="126"/>
                  </a:lnTo>
                  <a:lnTo>
                    <a:pt x="108" y="126"/>
                  </a:lnTo>
                  <a:lnTo>
                    <a:pt x="108" y="126"/>
                  </a:lnTo>
                  <a:lnTo>
                    <a:pt x="108" y="124"/>
                  </a:lnTo>
                  <a:lnTo>
                    <a:pt x="108" y="124"/>
                  </a:lnTo>
                  <a:lnTo>
                    <a:pt x="110" y="122"/>
                  </a:lnTo>
                  <a:lnTo>
                    <a:pt x="110" y="122"/>
                  </a:lnTo>
                  <a:lnTo>
                    <a:pt x="110" y="120"/>
                  </a:lnTo>
                  <a:lnTo>
                    <a:pt x="110" y="118"/>
                  </a:lnTo>
                  <a:lnTo>
                    <a:pt x="110" y="118"/>
                  </a:lnTo>
                  <a:lnTo>
                    <a:pt x="110" y="118"/>
                  </a:lnTo>
                  <a:lnTo>
                    <a:pt x="108" y="118"/>
                  </a:lnTo>
                  <a:lnTo>
                    <a:pt x="108" y="116"/>
                  </a:lnTo>
                  <a:lnTo>
                    <a:pt x="106" y="116"/>
                  </a:lnTo>
                  <a:lnTo>
                    <a:pt x="106" y="116"/>
                  </a:lnTo>
                  <a:lnTo>
                    <a:pt x="102" y="114"/>
                  </a:lnTo>
                  <a:lnTo>
                    <a:pt x="100" y="114"/>
                  </a:lnTo>
                  <a:lnTo>
                    <a:pt x="94" y="112"/>
                  </a:lnTo>
                  <a:lnTo>
                    <a:pt x="90" y="112"/>
                  </a:lnTo>
                  <a:lnTo>
                    <a:pt x="90" y="112"/>
                  </a:lnTo>
                  <a:lnTo>
                    <a:pt x="88" y="112"/>
                  </a:lnTo>
                  <a:lnTo>
                    <a:pt x="88" y="110"/>
                  </a:lnTo>
                  <a:lnTo>
                    <a:pt x="86" y="108"/>
                  </a:lnTo>
                  <a:lnTo>
                    <a:pt x="82" y="106"/>
                  </a:lnTo>
                  <a:lnTo>
                    <a:pt x="78" y="102"/>
                  </a:lnTo>
                  <a:lnTo>
                    <a:pt x="74" y="100"/>
                  </a:lnTo>
                  <a:lnTo>
                    <a:pt x="70" y="96"/>
                  </a:lnTo>
                  <a:lnTo>
                    <a:pt x="68" y="94"/>
                  </a:lnTo>
                  <a:lnTo>
                    <a:pt x="66" y="92"/>
                  </a:lnTo>
                  <a:lnTo>
                    <a:pt x="62" y="90"/>
                  </a:lnTo>
                  <a:lnTo>
                    <a:pt x="60" y="88"/>
                  </a:lnTo>
                  <a:lnTo>
                    <a:pt x="60" y="88"/>
                  </a:lnTo>
                  <a:lnTo>
                    <a:pt x="58" y="86"/>
                  </a:lnTo>
                  <a:lnTo>
                    <a:pt x="58" y="86"/>
                  </a:lnTo>
                  <a:lnTo>
                    <a:pt x="58" y="84"/>
                  </a:lnTo>
                  <a:lnTo>
                    <a:pt x="56" y="82"/>
                  </a:lnTo>
                  <a:lnTo>
                    <a:pt x="56" y="80"/>
                  </a:lnTo>
                  <a:lnTo>
                    <a:pt x="56" y="78"/>
                  </a:lnTo>
                  <a:lnTo>
                    <a:pt x="54" y="74"/>
                  </a:lnTo>
                  <a:lnTo>
                    <a:pt x="54" y="70"/>
                  </a:lnTo>
                  <a:lnTo>
                    <a:pt x="54" y="68"/>
                  </a:lnTo>
                  <a:lnTo>
                    <a:pt x="54" y="66"/>
                  </a:lnTo>
                  <a:lnTo>
                    <a:pt x="52" y="64"/>
                  </a:lnTo>
                  <a:lnTo>
                    <a:pt x="52" y="62"/>
                  </a:lnTo>
                  <a:lnTo>
                    <a:pt x="52" y="62"/>
                  </a:lnTo>
                  <a:lnTo>
                    <a:pt x="50" y="60"/>
                  </a:lnTo>
                  <a:lnTo>
                    <a:pt x="50" y="58"/>
                  </a:lnTo>
                  <a:lnTo>
                    <a:pt x="48" y="58"/>
                  </a:lnTo>
                  <a:lnTo>
                    <a:pt x="46" y="58"/>
                  </a:lnTo>
                  <a:lnTo>
                    <a:pt x="44" y="56"/>
                  </a:lnTo>
                  <a:lnTo>
                    <a:pt x="42" y="56"/>
                  </a:lnTo>
                  <a:lnTo>
                    <a:pt x="40" y="56"/>
                  </a:lnTo>
                  <a:lnTo>
                    <a:pt x="36" y="56"/>
                  </a:lnTo>
                  <a:lnTo>
                    <a:pt x="34" y="56"/>
                  </a:lnTo>
                  <a:lnTo>
                    <a:pt x="34" y="56"/>
                  </a:lnTo>
                  <a:lnTo>
                    <a:pt x="34" y="56"/>
                  </a:lnTo>
                  <a:lnTo>
                    <a:pt x="32" y="56"/>
                  </a:lnTo>
                  <a:lnTo>
                    <a:pt x="32" y="56"/>
                  </a:lnTo>
                  <a:lnTo>
                    <a:pt x="32" y="58"/>
                  </a:lnTo>
                  <a:lnTo>
                    <a:pt x="32" y="58"/>
                  </a:lnTo>
                  <a:lnTo>
                    <a:pt x="32" y="60"/>
                  </a:lnTo>
                  <a:lnTo>
                    <a:pt x="32" y="62"/>
                  </a:lnTo>
                  <a:lnTo>
                    <a:pt x="30" y="62"/>
                  </a:lnTo>
                  <a:lnTo>
                    <a:pt x="30" y="64"/>
                  </a:lnTo>
                  <a:lnTo>
                    <a:pt x="30" y="64"/>
                  </a:lnTo>
                  <a:lnTo>
                    <a:pt x="30" y="64"/>
                  </a:lnTo>
                  <a:lnTo>
                    <a:pt x="28" y="64"/>
                  </a:lnTo>
                  <a:lnTo>
                    <a:pt x="28" y="64"/>
                  </a:lnTo>
                  <a:lnTo>
                    <a:pt x="26" y="64"/>
                  </a:lnTo>
                  <a:lnTo>
                    <a:pt x="26" y="66"/>
                  </a:lnTo>
                  <a:lnTo>
                    <a:pt x="22" y="66"/>
                  </a:lnTo>
                  <a:lnTo>
                    <a:pt x="20" y="66"/>
                  </a:lnTo>
                  <a:lnTo>
                    <a:pt x="14" y="64"/>
                  </a:lnTo>
                  <a:lnTo>
                    <a:pt x="12" y="6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53" name="Freeform 290"/>
            <p:cNvSpPr>
              <a:spLocks/>
            </p:cNvSpPr>
            <p:nvPr/>
          </p:nvSpPr>
          <p:spPr bwMode="auto">
            <a:xfrm>
              <a:off x="5960101" y="2483814"/>
              <a:ext cx="359435" cy="351159"/>
            </a:xfrm>
            <a:custGeom>
              <a:avLst/>
              <a:gdLst>
                <a:gd name="T0" fmla="*/ 14 w 174"/>
                <a:gd name="T1" fmla="*/ 58 h 170"/>
                <a:gd name="T2" fmla="*/ 10 w 174"/>
                <a:gd name="T3" fmla="*/ 54 h 170"/>
                <a:gd name="T4" fmla="*/ 2 w 174"/>
                <a:gd name="T5" fmla="*/ 50 h 170"/>
                <a:gd name="T6" fmla="*/ 0 w 174"/>
                <a:gd name="T7" fmla="*/ 40 h 170"/>
                <a:gd name="T8" fmla="*/ 4 w 174"/>
                <a:gd name="T9" fmla="*/ 32 h 170"/>
                <a:gd name="T10" fmla="*/ 6 w 174"/>
                <a:gd name="T11" fmla="*/ 20 h 170"/>
                <a:gd name="T12" fmla="*/ 16 w 174"/>
                <a:gd name="T13" fmla="*/ 16 h 170"/>
                <a:gd name="T14" fmla="*/ 24 w 174"/>
                <a:gd name="T15" fmla="*/ 12 h 170"/>
                <a:gd name="T16" fmla="*/ 26 w 174"/>
                <a:gd name="T17" fmla="*/ 10 h 170"/>
                <a:gd name="T18" fmla="*/ 30 w 174"/>
                <a:gd name="T19" fmla="*/ 16 h 170"/>
                <a:gd name="T20" fmla="*/ 32 w 174"/>
                <a:gd name="T21" fmla="*/ 16 h 170"/>
                <a:gd name="T22" fmla="*/ 36 w 174"/>
                <a:gd name="T23" fmla="*/ 12 h 170"/>
                <a:gd name="T24" fmla="*/ 42 w 174"/>
                <a:gd name="T25" fmla="*/ 14 h 170"/>
                <a:gd name="T26" fmla="*/ 46 w 174"/>
                <a:gd name="T27" fmla="*/ 4 h 170"/>
                <a:gd name="T28" fmla="*/ 54 w 174"/>
                <a:gd name="T29" fmla="*/ 6 h 170"/>
                <a:gd name="T30" fmla="*/ 70 w 174"/>
                <a:gd name="T31" fmla="*/ 6 h 170"/>
                <a:gd name="T32" fmla="*/ 80 w 174"/>
                <a:gd name="T33" fmla="*/ 0 h 170"/>
                <a:gd name="T34" fmla="*/ 84 w 174"/>
                <a:gd name="T35" fmla="*/ 2 h 170"/>
                <a:gd name="T36" fmla="*/ 86 w 174"/>
                <a:gd name="T37" fmla="*/ 26 h 170"/>
                <a:gd name="T38" fmla="*/ 82 w 174"/>
                <a:gd name="T39" fmla="*/ 38 h 170"/>
                <a:gd name="T40" fmla="*/ 80 w 174"/>
                <a:gd name="T41" fmla="*/ 48 h 170"/>
                <a:gd name="T42" fmla="*/ 86 w 174"/>
                <a:gd name="T43" fmla="*/ 52 h 170"/>
                <a:gd name="T44" fmla="*/ 92 w 174"/>
                <a:gd name="T45" fmla="*/ 62 h 170"/>
                <a:gd name="T46" fmla="*/ 104 w 174"/>
                <a:gd name="T47" fmla="*/ 80 h 170"/>
                <a:gd name="T48" fmla="*/ 120 w 174"/>
                <a:gd name="T49" fmla="*/ 98 h 170"/>
                <a:gd name="T50" fmla="*/ 130 w 174"/>
                <a:gd name="T51" fmla="*/ 102 h 170"/>
                <a:gd name="T52" fmla="*/ 138 w 174"/>
                <a:gd name="T53" fmla="*/ 100 h 170"/>
                <a:gd name="T54" fmla="*/ 142 w 174"/>
                <a:gd name="T55" fmla="*/ 100 h 170"/>
                <a:gd name="T56" fmla="*/ 142 w 174"/>
                <a:gd name="T57" fmla="*/ 106 h 170"/>
                <a:gd name="T58" fmla="*/ 150 w 174"/>
                <a:gd name="T59" fmla="*/ 114 h 170"/>
                <a:gd name="T60" fmla="*/ 154 w 174"/>
                <a:gd name="T61" fmla="*/ 122 h 170"/>
                <a:gd name="T62" fmla="*/ 170 w 174"/>
                <a:gd name="T63" fmla="*/ 134 h 170"/>
                <a:gd name="T64" fmla="*/ 174 w 174"/>
                <a:gd name="T65" fmla="*/ 140 h 170"/>
                <a:gd name="T66" fmla="*/ 170 w 174"/>
                <a:gd name="T67" fmla="*/ 142 h 170"/>
                <a:gd name="T68" fmla="*/ 164 w 174"/>
                <a:gd name="T69" fmla="*/ 142 h 170"/>
                <a:gd name="T70" fmla="*/ 156 w 174"/>
                <a:gd name="T71" fmla="*/ 134 h 170"/>
                <a:gd name="T72" fmla="*/ 150 w 174"/>
                <a:gd name="T73" fmla="*/ 136 h 170"/>
                <a:gd name="T74" fmla="*/ 144 w 174"/>
                <a:gd name="T75" fmla="*/ 142 h 170"/>
                <a:gd name="T76" fmla="*/ 148 w 174"/>
                <a:gd name="T77" fmla="*/ 150 h 170"/>
                <a:gd name="T78" fmla="*/ 150 w 174"/>
                <a:gd name="T79" fmla="*/ 156 h 170"/>
                <a:gd name="T80" fmla="*/ 144 w 174"/>
                <a:gd name="T81" fmla="*/ 162 h 170"/>
                <a:gd name="T82" fmla="*/ 140 w 174"/>
                <a:gd name="T83" fmla="*/ 170 h 170"/>
                <a:gd name="T84" fmla="*/ 134 w 174"/>
                <a:gd name="T85" fmla="*/ 170 h 170"/>
                <a:gd name="T86" fmla="*/ 130 w 174"/>
                <a:gd name="T87" fmla="*/ 166 h 170"/>
                <a:gd name="T88" fmla="*/ 132 w 174"/>
                <a:gd name="T89" fmla="*/ 150 h 170"/>
                <a:gd name="T90" fmla="*/ 132 w 174"/>
                <a:gd name="T91" fmla="*/ 144 h 170"/>
                <a:gd name="T92" fmla="*/ 124 w 174"/>
                <a:gd name="T93" fmla="*/ 138 h 170"/>
                <a:gd name="T94" fmla="*/ 120 w 174"/>
                <a:gd name="T95" fmla="*/ 130 h 170"/>
                <a:gd name="T96" fmla="*/ 112 w 174"/>
                <a:gd name="T97" fmla="*/ 128 h 170"/>
                <a:gd name="T98" fmla="*/ 108 w 174"/>
                <a:gd name="T99" fmla="*/ 126 h 170"/>
                <a:gd name="T100" fmla="*/ 110 w 174"/>
                <a:gd name="T101" fmla="*/ 118 h 170"/>
                <a:gd name="T102" fmla="*/ 106 w 174"/>
                <a:gd name="T103" fmla="*/ 116 h 170"/>
                <a:gd name="T104" fmla="*/ 88 w 174"/>
                <a:gd name="T105" fmla="*/ 112 h 170"/>
                <a:gd name="T106" fmla="*/ 70 w 174"/>
                <a:gd name="T107" fmla="*/ 96 h 170"/>
                <a:gd name="T108" fmla="*/ 58 w 174"/>
                <a:gd name="T109" fmla="*/ 86 h 170"/>
                <a:gd name="T110" fmla="*/ 54 w 174"/>
                <a:gd name="T111" fmla="*/ 74 h 170"/>
                <a:gd name="T112" fmla="*/ 52 w 174"/>
                <a:gd name="T113" fmla="*/ 62 h 170"/>
                <a:gd name="T114" fmla="*/ 42 w 174"/>
                <a:gd name="T115" fmla="*/ 56 h 170"/>
                <a:gd name="T116" fmla="*/ 32 w 174"/>
                <a:gd name="T117" fmla="*/ 56 h 170"/>
                <a:gd name="T118" fmla="*/ 30 w 174"/>
                <a:gd name="T119" fmla="*/ 62 h 170"/>
                <a:gd name="T120" fmla="*/ 26 w 174"/>
                <a:gd name="T121"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4" h="170">
                  <a:moveTo>
                    <a:pt x="12" y="64"/>
                  </a:moveTo>
                  <a:lnTo>
                    <a:pt x="12" y="64"/>
                  </a:lnTo>
                  <a:lnTo>
                    <a:pt x="12" y="64"/>
                  </a:lnTo>
                  <a:lnTo>
                    <a:pt x="12" y="60"/>
                  </a:lnTo>
                  <a:lnTo>
                    <a:pt x="14" y="58"/>
                  </a:lnTo>
                  <a:lnTo>
                    <a:pt x="14" y="58"/>
                  </a:lnTo>
                  <a:lnTo>
                    <a:pt x="12" y="56"/>
                  </a:lnTo>
                  <a:lnTo>
                    <a:pt x="12" y="56"/>
                  </a:lnTo>
                  <a:lnTo>
                    <a:pt x="12" y="54"/>
                  </a:lnTo>
                  <a:lnTo>
                    <a:pt x="12" y="54"/>
                  </a:lnTo>
                  <a:lnTo>
                    <a:pt x="12" y="54"/>
                  </a:lnTo>
                  <a:lnTo>
                    <a:pt x="10" y="54"/>
                  </a:lnTo>
                  <a:lnTo>
                    <a:pt x="8" y="52"/>
                  </a:lnTo>
                  <a:lnTo>
                    <a:pt x="6" y="52"/>
                  </a:lnTo>
                  <a:lnTo>
                    <a:pt x="4" y="52"/>
                  </a:lnTo>
                  <a:lnTo>
                    <a:pt x="4" y="52"/>
                  </a:lnTo>
                  <a:lnTo>
                    <a:pt x="2" y="50"/>
                  </a:lnTo>
                  <a:lnTo>
                    <a:pt x="2" y="50"/>
                  </a:lnTo>
                  <a:lnTo>
                    <a:pt x="2" y="50"/>
                  </a:lnTo>
                  <a:lnTo>
                    <a:pt x="0" y="48"/>
                  </a:lnTo>
                  <a:lnTo>
                    <a:pt x="0" y="46"/>
                  </a:lnTo>
                  <a:lnTo>
                    <a:pt x="0" y="44"/>
                  </a:lnTo>
                  <a:lnTo>
                    <a:pt x="0" y="44"/>
                  </a:lnTo>
                  <a:lnTo>
                    <a:pt x="0" y="40"/>
                  </a:lnTo>
                  <a:lnTo>
                    <a:pt x="0" y="38"/>
                  </a:lnTo>
                  <a:lnTo>
                    <a:pt x="0" y="38"/>
                  </a:lnTo>
                  <a:lnTo>
                    <a:pt x="0" y="36"/>
                  </a:lnTo>
                  <a:lnTo>
                    <a:pt x="0" y="34"/>
                  </a:lnTo>
                  <a:lnTo>
                    <a:pt x="0" y="34"/>
                  </a:lnTo>
                  <a:lnTo>
                    <a:pt x="4" y="32"/>
                  </a:lnTo>
                  <a:lnTo>
                    <a:pt x="4" y="30"/>
                  </a:lnTo>
                  <a:lnTo>
                    <a:pt x="6" y="28"/>
                  </a:lnTo>
                  <a:lnTo>
                    <a:pt x="6" y="28"/>
                  </a:lnTo>
                  <a:lnTo>
                    <a:pt x="6" y="26"/>
                  </a:lnTo>
                  <a:lnTo>
                    <a:pt x="6" y="24"/>
                  </a:lnTo>
                  <a:lnTo>
                    <a:pt x="6" y="20"/>
                  </a:lnTo>
                  <a:lnTo>
                    <a:pt x="6" y="18"/>
                  </a:lnTo>
                  <a:lnTo>
                    <a:pt x="6" y="16"/>
                  </a:lnTo>
                  <a:lnTo>
                    <a:pt x="8" y="16"/>
                  </a:lnTo>
                  <a:lnTo>
                    <a:pt x="12" y="16"/>
                  </a:lnTo>
                  <a:lnTo>
                    <a:pt x="14" y="16"/>
                  </a:lnTo>
                  <a:lnTo>
                    <a:pt x="16" y="16"/>
                  </a:lnTo>
                  <a:lnTo>
                    <a:pt x="18" y="16"/>
                  </a:lnTo>
                  <a:lnTo>
                    <a:pt x="20" y="16"/>
                  </a:lnTo>
                  <a:lnTo>
                    <a:pt x="20" y="16"/>
                  </a:lnTo>
                  <a:lnTo>
                    <a:pt x="22" y="14"/>
                  </a:lnTo>
                  <a:lnTo>
                    <a:pt x="22" y="12"/>
                  </a:lnTo>
                  <a:lnTo>
                    <a:pt x="24" y="12"/>
                  </a:lnTo>
                  <a:lnTo>
                    <a:pt x="24" y="10"/>
                  </a:lnTo>
                  <a:lnTo>
                    <a:pt x="26" y="10"/>
                  </a:lnTo>
                  <a:lnTo>
                    <a:pt x="26" y="10"/>
                  </a:lnTo>
                  <a:lnTo>
                    <a:pt x="26" y="10"/>
                  </a:lnTo>
                  <a:lnTo>
                    <a:pt x="26" y="10"/>
                  </a:lnTo>
                  <a:lnTo>
                    <a:pt x="26" y="10"/>
                  </a:lnTo>
                  <a:lnTo>
                    <a:pt x="28" y="12"/>
                  </a:lnTo>
                  <a:lnTo>
                    <a:pt x="28" y="12"/>
                  </a:lnTo>
                  <a:lnTo>
                    <a:pt x="28" y="14"/>
                  </a:lnTo>
                  <a:lnTo>
                    <a:pt x="28" y="14"/>
                  </a:lnTo>
                  <a:lnTo>
                    <a:pt x="30" y="16"/>
                  </a:lnTo>
                  <a:lnTo>
                    <a:pt x="30" y="16"/>
                  </a:lnTo>
                  <a:lnTo>
                    <a:pt x="30" y="16"/>
                  </a:lnTo>
                  <a:lnTo>
                    <a:pt x="32" y="16"/>
                  </a:lnTo>
                  <a:lnTo>
                    <a:pt x="32" y="16"/>
                  </a:lnTo>
                  <a:lnTo>
                    <a:pt x="32" y="16"/>
                  </a:lnTo>
                  <a:lnTo>
                    <a:pt x="32" y="16"/>
                  </a:lnTo>
                  <a:lnTo>
                    <a:pt x="32" y="16"/>
                  </a:lnTo>
                  <a:lnTo>
                    <a:pt x="34" y="14"/>
                  </a:lnTo>
                  <a:lnTo>
                    <a:pt x="34" y="12"/>
                  </a:lnTo>
                  <a:lnTo>
                    <a:pt x="34" y="12"/>
                  </a:lnTo>
                  <a:lnTo>
                    <a:pt x="36" y="12"/>
                  </a:lnTo>
                  <a:lnTo>
                    <a:pt x="36" y="12"/>
                  </a:lnTo>
                  <a:lnTo>
                    <a:pt x="36" y="12"/>
                  </a:lnTo>
                  <a:lnTo>
                    <a:pt x="36" y="12"/>
                  </a:lnTo>
                  <a:lnTo>
                    <a:pt x="38" y="12"/>
                  </a:lnTo>
                  <a:lnTo>
                    <a:pt x="40" y="14"/>
                  </a:lnTo>
                  <a:lnTo>
                    <a:pt x="40" y="14"/>
                  </a:lnTo>
                  <a:lnTo>
                    <a:pt x="42" y="14"/>
                  </a:lnTo>
                  <a:lnTo>
                    <a:pt x="42" y="14"/>
                  </a:lnTo>
                  <a:lnTo>
                    <a:pt x="42" y="12"/>
                  </a:lnTo>
                  <a:lnTo>
                    <a:pt x="42" y="12"/>
                  </a:lnTo>
                  <a:lnTo>
                    <a:pt x="44" y="12"/>
                  </a:lnTo>
                  <a:lnTo>
                    <a:pt x="44" y="10"/>
                  </a:lnTo>
                  <a:lnTo>
                    <a:pt x="44" y="8"/>
                  </a:lnTo>
                  <a:lnTo>
                    <a:pt x="46" y="4"/>
                  </a:lnTo>
                  <a:lnTo>
                    <a:pt x="46" y="2"/>
                  </a:lnTo>
                  <a:lnTo>
                    <a:pt x="48" y="4"/>
                  </a:lnTo>
                  <a:lnTo>
                    <a:pt x="50" y="4"/>
                  </a:lnTo>
                  <a:lnTo>
                    <a:pt x="52" y="6"/>
                  </a:lnTo>
                  <a:lnTo>
                    <a:pt x="52" y="6"/>
                  </a:lnTo>
                  <a:lnTo>
                    <a:pt x="54" y="6"/>
                  </a:lnTo>
                  <a:lnTo>
                    <a:pt x="56" y="6"/>
                  </a:lnTo>
                  <a:lnTo>
                    <a:pt x="60" y="6"/>
                  </a:lnTo>
                  <a:lnTo>
                    <a:pt x="64" y="6"/>
                  </a:lnTo>
                  <a:lnTo>
                    <a:pt x="66" y="6"/>
                  </a:lnTo>
                  <a:lnTo>
                    <a:pt x="68" y="6"/>
                  </a:lnTo>
                  <a:lnTo>
                    <a:pt x="70" y="6"/>
                  </a:lnTo>
                  <a:lnTo>
                    <a:pt x="70" y="4"/>
                  </a:lnTo>
                  <a:lnTo>
                    <a:pt x="74" y="2"/>
                  </a:lnTo>
                  <a:lnTo>
                    <a:pt x="76" y="0"/>
                  </a:lnTo>
                  <a:lnTo>
                    <a:pt x="78" y="0"/>
                  </a:lnTo>
                  <a:lnTo>
                    <a:pt x="78" y="0"/>
                  </a:lnTo>
                  <a:lnTo>
                    <a:pt x="80" y="0"/>
                  </a:lnTo>
                  <a:lnTo>
                    <a:pt x="80" y="0"/>
                  </a:lnTo>
                  <a:lnTo>
                    <a:pt x="80" y="0"/>
                  </a:lnTo>
                  <a:lnTo>
                    <a:pt x="82" y="0"/>
                  </a:lnTo>
                  <a:lnTo>
                    <a:pt x="82" y="0"/>
                  </a:lnTo>
                  <a:lnTo>
                    <a:pt x="84" y="2"/>
                  </a:lnTo>
                  <a:lnTo>
                    <a:pt x="84" y="2"/>
                  </a:lnTo>
                  <a:lnTo>
                    <a:pt x="86" y="4"/>
                  </a:lnTo>
                  <a:lnTo>
                    <a:pt x="88" y="8"/>
                  </a:lnTo>
                  <a:lnTo>
                    <a:pt x="90" y="10"/>
                  </a:lnTo>
                  <a:lnTo>
                    <a:pt x="92" y="20"/>
                  </a:lnTo>
                  <a:lnTo>
                    <a:pt x="90" y="24"/>
                  </a:lnTo>
                  <a:lnTo>
                    <a:pt x="86" y="26"/>
                  </a:lnTo>
                  <a:lnTo>
                    <a:pt x="86" y="26"/>
                  </a:lnTo>
                  <a:lnTo>
                    <a:pt x="84" y="28"/>
                  </a:lnTo>
                  <a:lnTo>
                    <a:pt x="84" y="28"/>
                  </a:lnTo>
                  <a:lnTo>
                    <a:pt x="84" y="30"/>
                  </a:lnTo>
                  <a:lnTo>
                    <a:pt x="82" y="34"/>
                  </a:lnTo>
                  <a:lnTo>
                    <a:pt x="82" y="38"/>
                  </a:lnTo>
                  <a:lnTo>
                    <a:pt x="80" y="38"/>
                  </a:lnTo>
                  <a:lnTo>
                    <a:pt x="80" y="40"/>
                  </a:lnTo>
                  <a:lnTo>
                    <a:pt x="80" y="42"/>
                  </a:lnTo>
                  <a:lnTo>
                    <a:pt x="80" y="46"/>
                  </a:lnTo>
                  <a:lnTo>
                    <a:pt x="80" y="46"/>
                  </a:lnTo>
                  <a:lnTo>
                    <a:pt x="80" y="48"/>
                  </a:lnTo>
                  <a:lnTo>
                    <a:pt x="82" y="50"/>
                  </a:lnTo>
                  <a:lnTo>
                    <a:pt x="82" y="50"/>
                  </a:lnTo>
                  <a:lnTo>
                    <a:pt x="82" y="50"/>
                  </a:lnTo>
                  <a:lnTo>
                    <a:pt x="82" y="52"/>
                  </a:lnTo>
                  <a:lnTo>
                    <a:pt x="84" y="52"/>
                  </a:lnTo>
                  <a:lnTo>
                    <a:pt x="86" y="52"/>
                  </a:lnTo>
                  <a:lnTo>
                    <a:pt x="88" y="54"/>
                  </a:lnTo>
                  <a:lnTo>
                    <a:pt x="88" y="54"/>
                  </a:lnTo>
                  <a:lnTo>
                    <a:pt x="90" y="56"/>
                  </a:lnTo>
                  <a:lnTo>
                    <a:pt x="90" y="58"/>
                  </a:lnTo>
                  <a:lnTo>
                    <a:pt x="92" y="60"/>
                  </a:lnTo>
                  <a:lnTo>
                    <a:pt x="92" y="62"/>
                  </a:lnTo>
                  <a:lnTo>
                    <a:pt x="94" y="66"/>
                  </a:lnTo>
                  <a:lnTo>
                    <a:pt x="96" y="68"/>
                  </a:lnTo>
                  <a:lnTo>
                    <a:pt x="96" y="68"/>
                  </a:lnTo>
                  <a:lnTo>
                    <a:pt x="98" y="72"/>
                  </a:lnTo>
                  <a:lnTo>
                    <a:pt x="102" y="76"/>
                  </a:lnTo>
                  <a:lnTo>
                    <a:pt x="104" y="80"/>
                  </a:lnTo>
                  <a:lnTo>
                    <a:pt x="108" y="84"/>
                  </a:lnTo>
                  <a:lnTo>
                    <a:pt x="110" y="88"/>
                  </a:lnTo>
                  <a:lnTo>
                    <a:pt x="112" y="90"/>
                  </a:lnTo>
                  <a:lnTo>
                    <a:pt x="116" y="94"/>
                  </a:lnTo>
                  <a:lnTo>
                    <a:pt x="118" y="96"/>
                  </a:lnTo>
                  <a:lnTo>
                    <a:pt x="120" y="98"/>
                  </a:lnTo>
                  <a:lnTo>
                    <a:pt x="122" y="100"/>
                  </a:lnTo>
                  <a:lnTo>
                    <a:pt x="124" y="100"/>
                  </a:lnTo>
                  <a:lnTo>
                    <a:pt x="124" y="102"/>
                  </a:lnTo>
                  <a:lnTo>
                    <a:pt x="126" y="102"/>
                  </a:lnTo>
                  <a:lnTo>
                    <a:pt x="126" y="102"/>
                  </a:lnTo>
                  <a:lnTo>
                    <a:pt x="130" y="102"/>
                  </a:lnTo>
                  <a:lnTo>
                    <a:pt x="132" y="102"/>
                  </a:lnTo>
                  <a:lnTo>
                    <a:pt x="134" y="102"/>
                  </a:lnTo>
                  <a:lnTo>
                    <a:pt x="134" y="102"/>
                  </a:lnTo>
                  <a:lnTo>
                    <a:pt x="136" y="102"/>
                  </a:lnTo>
                  <a:lnTo>
                    <a:pt x="138" y="100"/>
                  </a:lnTo>
                  <a:lnTo>
                    <a:pt x="138" y="100"/>
                  </a:lnTo>
                  <a:lnTo>
                    <a:pt x="140" y="100"/>
                  </a:lnTo>
                  <a:lnTo>
                    <a:pt x="140" y="100"/>
                  </a:lnTo>
                  <a:lnTo>
                    <a:pt x="140" y="100"/>
                  </a:lnTo>
                  <a:lnTo>
                    <a:pt x="142" y="100"/>
                  </a:lnTo>
                  <a:lnTo>
                    <a:pt x="142" y="100"/>
                  </a:lnTo>
                  <a:lnTo>
                    <a:pt x="142" y="100"/>
                  </a:lnTo>
                  <a:lnTo>
                    <a:pt x="142" y="102"/>
                  </a:lnTo>
                  <a:lnTo>
                    <a:pt x="142" y="102"/>
                  </a:lnTo>
                  <a:lnTo>
                    <a:pt x="142" y="104"/>
                  </a:lnTo>
                  <a:lnTo>
                    <a:pt x="142" y="104"/>
                  </a:lnTo>
                  <a:lnTo>
                    <a:pt x="142" y="106"/>
                  </a:lnTo>
                  <a:lnTo>
                    <a:pt x="142" y="106"/>
                  </a:lnTo>
                  <a:lnTo>
                    <a:pt x="144" y="106"/>
                  </a:lnTo>
                  <a:lnTo>
                    <a:pt x="144" y="108"/>
                  </a:lnTo>
                  <a:lnTo>
                    <a:pt x="146" y="110"/>
                  </a:lnTo>
                  <a:lnTo>
                    <a:pt x="148" y="112"/>
                  </a:lnTo>
                  <a:lnTo>
                    <a:pt x="148" y="112"/>
                  </a:lnTo>
                  <a:lnTo>
                    <a:pt x="150" y="114"/>
                  </a:lnTo>
                  <a:lnTo>
                    <a:pt x="150" y="116"/>
                  </a:lnTo>
                  <a:lnTo>
                    <a:pt x="150" y="118"/>
                  </a:lnTo>
                  <a:lnTo>
                    <a:pt x="152" y="118"/>
                  </a:lnTo>
                  <a:lnTo>
                    <a:pt x="152" y="120"/>
                  </a:lnTo>
                  <a:lnTo>
                    <a:pt x="152" y="120"/>
                  </a:lnTo>
                  <a:lnTo>
                    <a:pt x="154" y="122"/>
                  </a:lnTo>
                  <a:lnTo>
                    <a:pt x="156" y="122"/>
                  </a:lnTo>
                  <a:lnTo>
                    <a:pt x="158" y="124"/>
                  </a:lnTo>
                  <a:lnTo>
                    <a:pt x="162" y="126"/>
                  </a:lnTo>
                  <a:lnTo>
                    <a:pt x="166" y="130"/>
                  </a:lnTo>
                  <a:lnTo>
                    <a:pt x="168" y="132"/>
                  </a:lnTo>
                  <a:lnTo>
                    <a:pt x="170" y="134"/>
                  </a:lnTo>
                  <a:lnTo>
                    <a:pt x="172" y="136"/>
                  </a:lnTo>
                  <a:lnTo>
                    <a:pt x="172" y="136"/>
                  </a:lnTo>
                  <a:lnTo>
                    <a:pt x="172" y="138"/>
                  </a:lnTo>
                  <a:lnTo>
                    <a:pt x="172" y="138"/>
                  </a:lnTo>
                  <a:lnTo>
                    <a:pt x="174" y="138"/>
                  </a:lnTo>
                  <a:lnTo>
                    <a:pt x="174" y="140"/>
                  </a:lnTo>
                  <a:lnTo>
                    <a:pt x="172" y="140"/>
                  </a:lnTo>
                  <a:lnTo>
                    <a:pt x="172" y="140"/>
                  </a:lnTo>
                  <a:lnTo>
                    <a:pt x="172" y="142"/>
                  </a:lnTo>
                  <a:lnTo>
                    <a:pt x="170" y="142"/>
                  </a:lnTo>
                  <a:lnTo>
                    <a:pt x="170" y="142"/>
                  </a:lnTo>
                  <a:lnTo>
                    <a:pt x="170" y="142"/>
                  </a:lnTo>
                  <a:lnTo>
                    <a:pt x="168" y="142"/>
                  </a:lnTo>
                  <a:lnTo>
                    <a:pt x="168" y="144"/>
                  </a:lnTo>
                  <a:lnTo>
                    <a:pt x="166" y="142"/>
                  </a:lnTo>
                  <a:lnTo>
                    <a:pt x="166" y="142"/>
                  </a:lnTo>
                  <a:lnTo>
                    <a:pt x="166" y="142"/>
                  </a:lnTo>
                  <a:lnTo>
                    <a:pt x="164" y="142"/>
                  </a:lnTo>
                  <a:lnTo>
                    <a:pt x="164" y="140"/>
                  </a:lnTo>
                  <a:lnTo>
                    <a:pt x="162" y="140"/>
                  </a:lnTo>
                  <a:lnTo>
                    <a:pt x="160" y="138"/>
                  </a:lnTo>
                  <a:lnTo>
                    <a:pt x="158" y="136"/>
                  </a:lnTo>
                  <a:lnTo>
                    <a:pt x="158" y="134"/>
                  </a:lnTo>
                  <a:lnTo>
                    <a:pt x="156" y="134"/>
                  </a:lnTo>
                  <a:lnTo>
                    <a:pt x="156" y="134"/>
                  </a:lnTo>
                  <a:lnTo>
                    <a:pt x="154" y="134"/>
                  </a:lnTo>
                  <a:lnTo>
                    <a:pt x="154" y="134"/>
                  </a:lnTo>
                  <a:lnTo>
                    <a:pt x="152" y="134"/>
                  </a:lnTo>
                  <a:lnTo>
                    <a:pt x="150" y="136"/>
                  </a:lnTo>
                  <a:lnTo>
                    <a:pt x="150" y="136"/>
                  </a:lnTo>
                  <a:lnTo>
                    <a:pt x="148" y="136"/>
                  </a:lnTo>
                  <a:lnTo>
                    <a:pt x="148" y="138"/>
                  </a:lnTo>
                  <a:lnTo>
                    <a:pt x="146" y="138"/>
                  </a:lnTo>
                  <a:lnTo>
                    <a:pt x="146" y="138"/>
                  </a:lnTo>
                  <a:lnTo>
                    <a:pt x="146" y="140"/>
                  </a:lnTo>
                  <a:lnTo>
                    <a:pt x="144" y="142"/>
                  </a:lnTo>
                  <a:lnTo>
                    <a:pt x="144" y="144"/>
                  </a:lnTo>
                  <a:lnTo>
                    <a:pt x="144" y="146"/>
                  </a:lnTo>
                  <a:lnTo>
                    <a:pt x="144" y="146"/>
                  </a:lnTo>
                  <a:lnTo>
                    <a:pt x="144" y="146"/>
                  </a:lnTo>
                  <a:lnTo>
                    <a:pt x="146" y="148"/>
                  </a:lnTo>
                  <a:lnTo>
                    <a:pt x="148" y="150"/>
                  </a:lnTo>
                  <a:lnTo>
                    <a:pt x="148" y="152"/>
                  </a:lnTo>
                  <a:lnTo>
                    <a:pt x="148" y="154"/>
                  </a:lnTo>
                  <a:lnTo>
                    <a:pt x="150" y="154"/>
                  </a:lnTo>
                  <a:lnTo>
                    <a:pt x="150" y="156"/>
                  </a:lnTo>
                  <a:lnTo>
                    <a:pt x="150" y="156"/>
                  </a:lnTo>
                  <a:lnTo>
                    <a:pt x="150" y="156"/>
                  </a:lnTo>
                  <a:lnTo>
                    <a:pt x="148" y="158"/>
                  </a:lnTo>
                  <a:lnTo>
                    <a:pt x="148" y="160"/>
                  </a:lnTo>
                  <a:lnTo>
                    <a:pt x="146" y="160"/>
                  </a:lnTo>
                  <a:lnTo>
                    <a:pt x="144" y="162"/>
                  </a:lnTo>
                  <a:lnTo>
                    <a:pt x="144" y="162"/>
                  </a:lnTo>
                  <a:lnTo>
                    <a:pt x="144" y="162"/>
                  </a:lnTo>
                  <a:lnTo>
                    <a:pt x="144" y="164"/>
                  </a:lnTo>
                  <a:lnTo>
                    <a:pt x="142" y="166"/>
                  </a:lnTo>
                  <a:lnTo>
                    <a:pt x="142" y="168"/>
                  </a:lnTo>
                  <a:lnTo>
                    <a:pt x="142" y="168"/>
                  </a:lnTo>
                  <a:lnTo>
                    <a:pt x="140" y="170"/>
                  </a:lnTo>
                  <a:lnTo>
                    <a:pt x="140" y="170"/>
                  </a:lnTo>
                  <a:lnTo>
                    <a:pt x="138" y="170"/>
                  </a:lnTo>
                  <a:lnTo>
                    <a:pt x="138" y="170"/>
                  </a:lnTo>
                  <a:lnTo>
                    <a:pt x="136" y="170"/>
                  </a:lnTo>
                  <a:lnTo>
                    <a:pt x="136" y="170"/>
                  </a:lnTo>
                  <a:lnTo>
                    <a:pt x="134" y="170"/>
                  </a:lnTo>
                  <a:lnTo>
                    <a:pt x="134" y="170"/>
                  </a:lnTo>
                  <a:lnTo>
                    <a:pt x="132" y="170"/>
                  </a:lnTo>
                  <a:lnTo>
                    <a:pt x="132" y="170"/>
                  </a:lnTo>
                  <a:lnTo>
                    <a:pt x="132" y="168"/>
                  </a:lnTo>
                  <a:lnTo>
                    <a:pt x="130" y="168"/>
                  </a:lnTo>
                  <a:lnTo>
                    <a:pt x="130" y="168"/>
                  </a:lnTo>
                  <a:lnTo>
                    <a:pt x="130" y="166"/>
                  </a:lnTo>
                  <a:lnTo>
                    <a:pt x="130" y="164"/>
                  </a:lnTo>
                  <a:lnTo>
                    <a:pt x="132" y="162"/>
                  </a:lnTo>
                  <a:lnTo>
                    <a:pt x="132" y="156"/>
                  </a:lnTo>
                  <a:lnTo>
                    <a:pt x="132" y="154"/>
                  </a:lnTo>
                  <a:lnTo>
                    <a:pt x="132" y="154"/>
                  </a:lnTo>
                  <a:lnTo>
                    <a:pt x="132" y="150"/>
                  </a:lnTo>
                  <a:lnTo>
                    <a:pt x="134" y="148"/>
                  </a:lnTo>
                  <a:lnTo>
                    <a:pt x="134" y="146"/>
                  </a:lnTo>
                  <a:lnTo>
                    <a:pt x="134" y="146"/>
                  </a:lnTo>
                  <a:lnTo>
                    <a:pt x="134" y="144"/>
                  </a:lnTo>
                  <a:lnTo>
                    <a:pt x="132" y="144"/>
                  </a:lnTo>
                  <a:lnTo>
                    <a:pt x="132" y="144"/>
                  </a:lnTo>
                  <a:lnTo>
                    <a:pt x="132" y="142"/>
                  </a:lnTo>
                  <a:lnTo>
                    <a:pt x="130" y="142"/>
                  </a:lnTo>
                  <a:lnTo>
                    <a:pt x="130" y="142"/>
                  </a:lnTo>
                  <a:lnTo>
                    <a:pt x="128" y="140"/>
                  </a:lnTo>
                  <a:lnTo>
                    <a:pt x="124" y="140"/>
                  </a:lnTo>
                  <a:lnTo>
                    <a:pt x="124" y="138"/>
                  </a:lnTo>
                  <a:lnTo>
                    <a:pt x="122" y="138"/>
                  </a:lnTo>
                  <a:lnTo>
                    <a:pt x="122" y="136"/>
                  </a:lnTo>
                  <a:lnTo>
                    <a:pt x="122" y="136"/>
                  </a:lnTo>
                  <a:lnTo>
                    <a:pt x="120" y="132"/>
                  </a:lnTo>
                  <a:lnTo>
                    <a:pt x="120" y="132"/>
                  </a:lnTo>
                  <a:lnTo>
                    <a:pt x="120" y="130"/>
                  </a:lnTo>
                  <a:lnTo>
                    <a:pt x="118" y="128"/>
                  </a:lnTo>
                  <a:lnTo>
                    <a:pt x="118" y="128"/>
                  </a:lnTo>
                  <a:lnTo>
                    <a:pt x="116" y="128"/>
                  </a:lnTo>
                  <a:lnTo>
                    <a:pt x="116" y="128"/>
                  </a:lnTo>
                  <a:lnTo>
                    <a:pt x="114" y="128"/>
                  </a:lnTo>
                  <a:lnTo>
                    <a:pt x="112" y="128"/>
                  </a:lnTo>
                  <a:lnTo>
                    <a:pt x="110" y="128"/>
                  </a:lnTo>
                  <a:lnTo>
                    <a:pt x="110" y="128"/>
                  </a:lnTo>
                  <a:lnTo>
                    <a:pt x="110" y="128"/>
                  </a:lnTo>
                  <a:lnTo>
                    <a:pt x="108" y="126"/>
                  </a:lnTo>
                  <a:lnTo>
                    <a:pt x="108" y="126"/>
                  </a:lnTo>
                  <a:lnTo>
                    <a:pt x="108" y="126"/>
                  </a:lnTo>
                  <a:lnTo>
                    <a:pt x="108" y="124"/>
                  </a:lnTo>
                  <a:lnTo>
                    <a:pt x="108" y="124"/>
                  </a:lnTo>
                  <a:lnTo>
                    <a:pt x="110" y="122"/>
                  </a:lnTo>
                  <a:lnTo>
                    <a:pt x="110" y="122"/>
                  </a:lnTo>
                  <a:lnTo>
                    <a:pt x="110" y="120"/>
                  </a:lnTo>
                  <a:lnTo>
                    <a:pt x="110" y="118"/>
                  </a:lnTo>
                  <a:lnTo>
                    <a:pt x="110" y="118"/>
                  </a:lnTo>
                  <a:lnTo>
                    <a:pt x="110" y="118"/>
                  </a:lnTo>
                  <a:lnTo>
                    <a:pt x="108" y="118"/>
                  </a:lnTo>
                  <a:lnTo>
                    <a:pt x="108" y="116"/>
                  </a:lnTo>
                  <a:lnTo>
                    <a:pt x="106" y="116"/>
                  </a:lnTo>
                  <a:lnTo>
                    <a:pt x="106" y="116"/>
                  </a:lnTo>
                  <a:lnTo>
                    <a:pt x="102" y="114"/>
                  </a:lnTo>
                  <a:lnTo>
                    <a:pt x="100" y="114"/>
                  </a:lnTo>
                  <a:lnTo>
                    <a:pt x="94" y="112"/>
                  </a:lnTo>
                  <a:lnTo>
                    <a:pt x="90" y="112"/>
                  </a:lnTo>
                  <a:lnTo>
                    <a:pt x="90" y="112"/>
                  </a:lnTo>
                  <a:lnTo>
                    <a:pt x="88" y="112"/>
                  </a:lnTo>
                  <a:lnTo>
                    <a:pt x="88" y="110"/>
                  </a:lnTo>
                  <a:lnTo>
                    <a:pt x="86" y="108"/>
                  </a:lnTo>
                  <a:lnTo>
                    <a:pt x="82" y="106"/>
                  </a:lnTo>
                  <a:lnTo>
                    <a:pt x="78" y="102"/>
                  </a:lnTo>
                  <a:lnTo>
                    <a:pt x="74" y="100"/>
                  </a:lnTo>
                  <a:lnTo>
                    <a:pt x="70" y="96"/>
                  </a:lnTo>
                  <a:lnTo>
                    <a:pt x="68" y="94"/>
                  </a:lnTo>
                  <a:lnTo>
                    <a:pt x="66" y="92"/>
                  </a:lnTo>
                  <a:lnTo>
                    <a:pt x="62" y="90"/>
                  </a:lnTo>
                  <a:lnTo>
                    <a:pt x="60" y="88"/>
                  </a:lnTo>
                  <a:lnTo>
                    <a:pt x="60" y="88"/>
                  </a:lnTo>
                  <a:lnTo>
                    <a:pt x="58" y="86"/>
                  </a:lnTo>
                  <a:lnTo>
                    <a:pt x="58" y="86"/>
                  </a:lnTo>
                  <a:lnTo>
                    <a:pt x="58" y="84"/>
                  </a:lnTo>
                  <a:lnTo>
                    <a:pt x="56" y="82"/>
                  </a:lnTo>
                  <a:lnTo>
                    <a:pt x="56" y="80"/>
                  </a:lnTo>
                  <a:lnTo>
                    <a:pt x="56" y="78"/>
                  </a:lnTo>
                  <a:lnTo>
                    <a:pt x="54" y="74"/>
                  </a:lnTo>
                  <a:lnTo>
                    <a:pt x="54" y="70"/>
                  </a:lnTo>
                  <a:lnTo>
                    <a:pt x="54" y="68"/>
                  </a:lnTo>
                  <a:lnTo>
                    <a:pt x="54" y="66"/>
                  </a:lnTo>
                  <a:lnTo>
                    <a:pt x="52" y="64"/>
                  </a:lnTo>
                  <a:lnTo>
                    <a:pt x="52" y="62"/>
                  </a:lnTo>
                  <a:lnTo>
                    <a:pt x="52" y="62"/>
                  </a:lnTo>
                  <a:lnTo>
                    <a:pt x="50" y="60"/>
                  </a:lnTo>
                  <a:lnTo>
                    <a:pt x="50" y="58"/>
                  </a:lnTo>
                  <a:lnTo>
                    <a:pt x="48" y="58"/>
                  </a:lnTo>
                  <a:lnTo>
                    <a:pt x="46" y="58"/>
                  </a:lnTo>
                  <a:lnTo>
                    <a:pt x="44" y="56"/>
                  </a:lnTo>
                  <a:lnTo>
                    <a:pt x="42" y="56"/>
                  </a:lnTo>
                  <a:lnTo>
                    <a:pt x="40" y="56"/>
                  </a:lnTo>
                  <a:lnTo>
                    <a:pt x="36" y="56"/>
                  </a:lnTo>
                  <a:lnTo>
                    <a:pt x="34" y="56"/>
                  </a:lnTo>
                  <a:lnTo>
                    <a:pt x="34" y="56"/>
                  </a:lnTo>
                  <a:lnTo>
                    <a:pt x="34" y="56"/>
                  </a:lnTo>
                  <a:lnTo>
                    <a:pt x="32" y="56"/>
                  </a:lnTo>
                  <a:lnTo>
                    <a:pt x="32" y="56"/>
                  </a:lnTo>
                  <a:lnTo>
                    <a:pt x="32" y="58"/>
                  </a:lnTo>
                  <a:lnTo>
                    <a:pt x="32" y="58"/>
                  </a:lnTo>
                  <a:lnTo>
                    <a:pt x="32" y="60"/>
                  </a:lnTo>
                  <a:lnTo>
                    <a:pt x="32" y="62"/>
                  </a:lnTo>
                  <a:lnTo>
                    <a:pt x="30" y="62"/>
                  </a:lnTo>
                  <a:lnTo>
                    <a:pt x="30" y="64"/>
                  </a:lnTo>
                  <a:lnTo>
                    <a:pt x="30" y="64"/>
                  </a:lnTo>
                  <a:lnTo>
                    <a:pt x="30" y="64"/>
                  </a:lnTo>
                  <a:lnTo>
                    <a:pt x="28" y="64"/>
                  </a:lnTo>
                  <a:lnTo>
                    <a:pt x="28" y="64"/>
                  </a:lnTo>
                  <a:lnTo>
                    <a:pt x="26" y="64"/>
                  </a:lnTo>
                  <a:lnTo>
                    <a:pt x="26" y="66"/>
                  </a:lnTo>
                  <a:lnTo>
                    <a:pt x="22" y="66"/>
                  </a:lnTo>
                  <a:lnTo>
                    <a:pt x="20" y="66"/>
                  </a:lnTo>
                  <a:lnTo>
                    <a:pt x="14" y="64"/>
                  </a:lnTo>
                  <a:lnTo>
                    <a:pt x="12" y="64"/>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54" name="Freeform 291"/>
            <p:cNvSpPr>
              <a:spLocks/>
            </p:cNvSpPr>
            <p:nvPr/>
          </p:nvSpPr>
          <p:spPr bwMode="auto">
            <a:xfrm>
              <a:off x="6017941" y="2731691"/>
              <a:ext cx="41314" cy="70232"/>
            </a:xfrm>
            <a:custGeom>
              <a:avLst/>
              <a:gdLst>
                <a:gd name="T0" fmla="*/ 2 w 20"/>
                <a:gd name="T1" fmla="*/ 4 h 34"/>
                <a:gd name="T2" fmla="*/ 2 w 20"/>
                <a:gd name="T3" fmla="*/ 4 h 34"/>
                <a:gd name="T4" fmla="*/ 2 w 20"/>
                <a:gd name="T5" fmla="*/ 2 h 34"/>
                <a:gd name="T6" fmla="*/ 4 w 20"/>
                <a:gd name="T7" fmla="*/ 2 h 34"/>
                <a:gd name="T8" fmla="*/ 6 w 20"/>
                <a:gd name="T9" fmla="*/ 2 h 34"/>
                <a:gd name="T10" fmla="*/ 10 w 20"/>
                <a:gd name="T11" fmla="*/ 2 h 34"/>
                <a:gd name="T12" fmla="*/ 12 w 20"/>
                <a:gd name="T13" fmla="*/ 0 h 34"/>
                <a:gd name="T14" fmla="*/ 14 w 20"/>
                <a:gd name="T15" fmla="*/ 0 h 34"/>
                <a:gd name="T16" fmla="*/ 16 w 20"/>
                <a:gd name="T17" fmla="*/ 0 h 34"/>
                <a:gd name="T18" fmla="*/ 16 w 20"/>
                <a:gd name="T19" fmla="*/ 0 h 34"/>
                <a:gd name="T20" fmla="*/ 18 w 20"/>
                <a:gd name="T21" fmla="*/ 0 h 34"/>
                <a:gd name="T22" fmla="*/ 18 w 20"/>
                <a:gd name="T23" fmla="*/ 0 h 34"/>
                <a:gd name="T24" fmla="*/ 18 w 20"/>
                <a:gd name="T25" fmla="*/ 0 h 34"/>
                <a:gd name="T26" fmla="*/ 18 w 20"/>
                <a:gd name="T27" fmla="*/ 2 h 34"/>
                <a:gd name="T28" fmla="*/ 18 w 20"/>
                <a:gd name="T29" fmla="*/ 4 h 34"/>
                <a:gd name="T30" fmla="*/ 20 w 20"/>
                <a:gd name="T31" fmla="*/ 4 h 34"/>
                <a:gd name="T32" fmla="*/ 20 w 20"/>
                <a:gd name="T33" fmla="*/ 6 h 34"/>
                <a:gd name="T34" fmla="*/ 20 w 20"/>
                <a:gd name="T35" fmla="*/ 10 h 34"/>
                <a:gd name="T36" fmla="*/ 20 w 20"/>
                <a:gd name="T37" fmla="*/ 14 h 34"/>
                <a:gd name="T38" fmla="*/ 20 w 20"/>
                <a:gd name="T39" fmla="*/ 18 h 34"/>
                <a:gd name="T40" fmla="*/ 18 w 20"/>
                <a:gd name="T41" fmla="*/ 22 h 34"/>
                <a:gd name="T42" fmla="*/ 18 w 20"/>
                <a:gd name="T43" fmla="*/ 24 h 34"/>
                <a:gd name="T44" fmla="*/ 18 w 20"/>
                <a:gd name="T45" fmla="*/ 28 h 34"/>
                <a:gd name="T46" fmla="*/ 18 w 20"/>
                <a:gd name="T47" fmla="*/ 28 h 34"/>
                <a:gd name="T48" fmla="*/ 18 w 20"/>
                <a:gd name="T49" fmla="*/ 30 h 34"/>
                <a:gd name="T50" fmla="*/ 18 w 20"/>
                <a:gd name="T51" fmla="*/ 32 h 34"/>
                <a:gd name="T52" fmla="*/ 18 w 20"/>
                <a:gd name="T53" fmla="*/ 32 h 34"/>
                <a:gd name="T54" fmla="*/ 16 w 20"/>
                <a:gd name="T55" fmla="*/ 34 h 34"/>
                <a:gd name="T56" fmla="*/ 16 w 20"/>
                <a:gd name="T57" fmla="*/ 34 h 34"/>
                <a:gd name="T58" fmla="*/ 14 w 20"/>
                <a:gd name="T59" fmla="*/ 34 h 34"/>
                <a:gd name="T60" fmla="*/ 14 w 20"/>
                <a:gd name="T61" fmla="*/ 34 h 34"/>
                <a:gd name="T62" fmla="*/ 12 w 20"/>
                <a:gd name="T63" fmla="*/ 34 h 34"/>
                <a:gd name="T64" fmla="*/ 10 w 20"/>
                <a:gd name="T65" fmla="*/ 34 h 34"/>
                <a:gd name="T66" fmla="*/ 8 w 20"/>
                <a:gd name="T67" fmla="*/ 34 h 34"/>
                <a:gd name="T68" fmla="*/ 6 w 20"/>
                <a:gd name="T69" fmla="*/ 34 h 34"/>
                <a:gd name="T70" fmla="*/ 4 w 20"/>
                <a:gd name="T71" fmla="*/ 32 h 34"/>
                <a:gd name="T72" fmla="*/ 4 w 20"/>
                <a:gd name="T73" fmla="*/ 32 h 34"/>
                <a:gd name="T74" fmla="*/ 4 w 20"/>
                <a:gd name="T75" fmla="*/ 32 h 34"/>
                <a:gd name="T76" fmla="*/ 4 w 20"/>
                <a:gd name="T77" fmla="*/ 32 h 34"/>
                <a:gd name="T78" fmla="*/ 4 w 20"/>
                <a:gd name="T79" fmla="*/ 30 h 34"/>
                <a:gd name="T80" fmla="*/ 4 w 20"/>
                <a:gd name="T81" fmla="*/ 30 h 34"/>
                <a:gd name="T82" fmla="*/ 4 w 20"/>
                <a:gd name="T83" fmla="*/ 28 h 34"/>
                <a:gd name="T84" fmla="*/ 4 w 20"/>
                <a:gd name="T85" fmla="*/ 26 h 34"/>
                <a:gd name="T86" fmla="*/ 4 w 20"/>
                <a:gd name="T87" fmla="*/ 24 h 34"/>
                <a:gd name="T88" fmla="*/ 4 w 20"/>
                <a:gd name="T89" fmla="*/ 20 h 34"/>
                <a:gd name="T90" fmla="*/ 4 w 20"/>
                <a:gd name="T91" fmla="*/ 16 h 34"/>
                <a:gd name="T92" fmla="*/ 4 w 20"/>
                <a:gd name="T93" fmla="*/ 14 h 34"/>
                <a:gd name="T94" fmla="*/ 2 w 20"/>
                <a:gd name="T95" fmla="*/ 12 h 34"/>
                <a:gd name="T96" fmla="*/ 2 w 20"/>
                <a:gd name="T97" fmla="*/ 12 h 34"/>
                <a:gd name="T98" fmla="*/ 2 w 20"/>
                <a:gd name="T99" fmla="*/ 10 h 34"/>
                <a:gd name="T100" fmla="*/ 0 w 20"/>
                <a:gd name="T101" fmla="*/ 8 h 34"/>
                <a:gd name="T102" fmla="*/ 0 w 20"/>
                <a:gd name="T103" fmla="*/ 8 h 34"/>
                <a:gd name="T104" fmla="*/ 0 w 20"/>
                <a:gd name="T105" fmla="*/ 6 h 34"/>
                <a:gd name="T106" fmla="*/ 2 w 20"/>
                <a:gd name="T107" fmla="*/ 6 h 34"/>
                <a:gd name="T108" fmla="*/ 2 w 20"/>
                <a:gd name="T109" fmla="*/ 4 h 34"/>
                <a:gd name="T110" fmla="*/ 2 w 20"/>
                <a:gd name="T111" fmla="*/ 4 h 34"/>
                <a:gd name="T112" fmla="*/ 2 w 20"/>
                <a:gd name="T113"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 h="34">
                  <a:moveTo>
                    <a:pt x="2" y="4"/>
                  </a:moveTo>
                  <a:lnTo>
                    <a:pt x="2" y="4"/>
                  </a:lnTo>
                  <a:lnTo>
                    <a:pt x="2" y="2"/>
                  </a:lnTo>
                  <a:lnTo>
                    <a:pt x="4" y="2"/>
                  </a:lnTo>
                  <a:lnTo>
                    <a:pt x="6" y="2"/>
                  </a:lnTo>
                  <a:lnTo>
                    <a:pt x="10" y="2"/>
                  </a:lnTo>
                  <a:lnTo>
                    <a:pt x="12" y="0"/>
                  </a:lnTo>
                  <a:lnTo>
                    <a:pt x="14" y="0"/>
                  </a:lnTo>
                  <a:lnTo>
                    <a:pt x="16" y="0"/>
                  </a:lnTo>
                  <a:lnTo>
                    <a:pt x="16" y="0"/>
                  </a:lnTo>
                  <a:lnTo>
                    <a:pt x="18" y="0"/>
                  </a:lnTo>
                  <a:lnTo>
                    <a:pt x="18" y="0"/>
                  </a:lnTo>
                  <a:lnTo>
                    <a:pt x="18" y="0"/>
                  </a:lnTo>
                  <a:lnTo>
                    <a:pt x="18" y="2"/>
                  </a:lnTo>
                  <a:lnTo>
                    <a:pt x="18" y="4"/>
                  </a:lnTo>
                  <a:lnTo>
                    <a:pt x="20" y="4"/>
                  </a:lnTo>
                  <a:lnTo>
                    <a:pt x="20" y="6"/>
                  </a:lnTo>
                  <a:lnTo>
                    <a:pt x="20" y="10"/>
                  </a:lnTo>
                  <a:lnTo>
                    <a:pt x="20" y="14"/>
                  </a:lnTo>
                  <a:lnTo>
                    <a:pt x="20" y="18"/>
                  </a:lnTo>
                  <a:lnTo>
                    <a:pt x="18" y="22"/>
                  </a:lnTo>
                  <a:lnTo>
                    <a:pt x="18" y="24"/>
                  </a:lnTo>
                  <a:lnTo>
                    <a:pt x="18" y="28"/>
                  </a:lnTo>
                  <a:lnTo>
                    <a:pt x="18" y="28"/>
                  </a:lnTo>
                  <a:lnTo>
                    <a:pt x="18" y="30"/>
                  </a:lnTo>
                  <a:lnTo>
                    <a:pt x="18" y="32"/>
                  </a:lnTo>
                  <a:lnTo>
                    <a:pt x="18" y="32"/>
                  </a:lnTo>
                  <a:lnTo>
                    <a:pt x="16" y="34"/>
                  </a:lnTo>
                  <a:lnTo>
                    <a:pt x="16" y="34"/>
                  </a:lnTo>
                  <a:lnTo>
                    <a:pt x="14" y="34"/>
                  </a:lnTo>
                  <a:lnTo>
                    <a:pt x="14" y="34"/>
                  </a:lnTo>
                  <a:lnTo>
                    <a:pt x="12" y="34"/>
                  </a:lnTo>
                  <a:lnTo>
                    <a:pt x="10" y="34"/>
                  </a:lnTo>
                  <a:lnTo>
                    <a:pt x="8" y="34"/>
                  </a:lnTo>
                  <a:lnTo>
                    <a:pt x="6" y="34"/>
                  </a:lnTo>
                  <a:lnTo>
                    <a:pt x="4" y="32"/>
                  </a:lnTo>
                  <a:lnTo>
                    <a:pt x="4" y="32"/>
                  </a:lnTo>
                  <a:lnTo>
                    <a:pt x="4" y="32"/>
                  </a:lnTo>
                  <a:lnTo>
                    <a:pt x="4" y="32"/>
                  </a:lnTo>
                  <a:lnTo>
                    <a:pt x="4" y="30"/>
                  </a:lnTo>
                  <a:lnTo>
                    <a:pt x="4" y="30"/>
                  </a:lnTo>
                  <a:lnTo>
                    <a:pt x="4" y="28"/>
                  </a:lnTo>
                  <a:lnTo>
                    <a:pt x="4" y="26"/>
                  </a:lnTo>
                  <a:lnTo>
                    <a:pt x="4" y="24"/>
                  </a:lnTo>
                  <a:lnTo>
                    <a:pt x="4" y="20"/>
                  </a:lnTo>
                  <a:lnTo>
                    <a:pt x="4" y="16"/>
                  </a:lnTo>
                  <a:lnTo>
                    <a:pt x="4" y="14"/>
                  </a:lnTo>
                  <a:lnTo>
                    <a:pt x="2" y="12"/>
                  </a:lnTo>
                  <a:lnTo>
                    <a:pt x="2" y="12"/>
                  </a:lnTo>
                  <a:lnTo>
                    <a:pt x="2" y="10"/>
                  </a:lnTo>
                  <a:lnTo>
                    <a:pt x="0" y="8"/>
                  </a:lnTo>
                  <a:lnTo>
                    <a:pt x="0" y="8"/>
                  </a:lnTo>
                  <a:lnTo>
                    <a:pt x="0" y="6"/>
                  </a:lnTo>
                  <a:lnTo>
                    <a:pt x="2" y="6"/>
                  </a:lnTo>
                  <a:lnTo>
                    <a:pt x="2" y="4"/>
                  </a:lnTo>
                  <a:lnTo>
                    <a:pt x="2" y="4"/>
                  </a:lnTo>
                  <a:lnTo>
                    <a:pt x="2" y="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55" name="Freeform 292"/>
            <p:cNvSpPr>
              <a:spLocks/>
            </p:cNvSpPr>
            <p:nvPr/>
          </p:nvSpPr>
          <p:spPr bwMode="auto">
            <a:xfrm>
              <a:off x="6017941" y="2731691"/>
              <a:ext cx="41314" cy="70232"/>
            </a:xfrm>
            <a:custGeom>
              <a:avLst/>
              <a:gdLst>
                <a:gd name="T0" fmla="*/ 2 w 20"/>
                <a:gd name="T1" fmla="*/ 4 h 34"/>
                <a:gd name="T2" fmla="*/ 2 w 20"/>
                <a:gd name="T3" fmla="*/ 4 h 34"/>
                <a:gd name="T4" fmla="*/ 2 w 20"/>
                <a:gd name="T5" fmla="*/ 2 h 34"/>
                <a:gd name="T6" fmla="*/ 4 w 20"/>
                <a:gd name="T7" fmla="*/ 2 h 34"/>
                <a:gd name="T8" fmla="*/ 6 w 20"/>
                <a:gd name="T9" fmla="*/ 2 h 34"/>
                <a:gd name="T10" fmla="*/ 10 w 20"/>
                <a:gd name="T11" fmla="*/ 2 h 34"/>
                <a:gd name="T12" fmla="*/ 12 w 20"/>
                <a:gd name="T13" fmla="*/ 0 h 34"/>
                <a:gd name="T14" fmla="*/ 14 w 20"/>
                <a:gd name="T15" fmla="*/ 0 h 34"/>
                <a:gd name="T16" fmla="*/ 16 w 20"/>
                <a:gd name="T17" fmla="*/ 0 h 34"/>
                <a:gd name="T18" fmla="*/ 16 w 20"/>
                <a:gd name="T19" fmla="*/ 0 h 34"/>
                <a:gd name="T20" fmla="*/ 18 w 20"/>
                <a:gd name="T21" fmla="*/ 0 h 34"/>
                <a:gd name="T22" fmla="*/ 18 w 20"/>
                <a:gd name="T23" fmla="*/ 0 h 34"/>
                <a:gd name="T24" fmla="*/ 18 w 20"/>
                <a:gd name="T25" fmla="*/ 0 h 34"/>
                <a:gd name="T26" fmla="*/ 18 w 20"/>
                <a:gd name="T27" fmla="*/ 2 h 34"/>
                <a:gd name="T28" fmla="*/ 18 w 20"/>
                <a:gd name="T29" fmla="*/ 4 h 34"/>
                <a:gd name="T30" fmla="*/ 20 w 20"/>
                <a:gd name="T31" fmla="*/ 4 h 34"/>
                <a:gd name="T32" fmla="*/ 20 w 20"/>
                <a:gd name="T33" fmla="*/ 6 h 34"/>
                <a:gd name="T34" fmla="*/ 20 w 20"/>
                <a:gd name="T35" fmla="*/ 10 h 34"/>
                <a:gd name="T36" fmla="*/ 20 w 20"/>
                <a:gd name="T37" fmla="*/ 14 h 34"/>
                <a:gd name="T38" fmla="*/ 20 w 20"/>
                <a:gd name="T39" fmla="*/ 18 h 34"/>
                <a:gd name="T40" fmla="*/ 18 w 20"/>
                <a:gd name="T41" fmla="*/ 22 h 34"/>
                <a:gd name="T42" fmla="*/ 18 w 20"/>
                <a:gd name="T43" fmla="*/ 24 h 34"/>
                <a:gd name="T44" fmla="*/ 18 w 20"/>
                <a:gd name="T45" fmla="*/ 28 h 34"/>
                <a:gd name="T46" fmla="*/ 18 w 20"/>
                <a:gd name="T47" fmla="*/ 28 h 34"/>
                <a:gd name="T48" fmla="*/ 18 w 20"/>
                <a:gd name="T49" fmla="*/ 30 h 34"/>
                <a:gd name="T50" fmla="*/ 18 w 20"/>
                <a:gd name="T51" fmla="*/ 32 h 34"/>
                <a:gd name="T52" fmla="*/ 18 w 20"/>
                <a:gd name="T53" fmla="*/ 32 h 34"/>
                <a:gd name="T54" fmla="*/ 16 w 20"/>
                <a:gd name="T55" fmla="*/ 34 h 34"/>
                <a:gd name="T56" fmla="*/ 16 w 20"/>
                <a:gd name="T57" fmla="*/ 34 h 34"/>
                <a:gd name="T58" fmla="*/ 14 w 20"/>
                <a:gd name="T59" fmla="*/ 34 h 34"/>
                <a:gd name="T60" fmla="*/ 14 w 20"/>
                <a:gd name="T61" fmla="*/ 34 h 34"/>
                <a:gd name="T62" fmla="*/ 12 w 20"/>
                <a:gd name="T63" fmla="*/ 34 h 34"/>
                <a:gd name="T64" fmla="*/ 10 w 20"/>
                <a:gd name="T65" fmla="*/ 34 h 34"/>
                <a:gd name="T66" fmla="*/ 8 w 20"/>
                <a:gd name="T67" fmla="*/ 34 h 34"/>
                <a:gd name="T68" fmla="*/ 6 w 20"/>
                <a:gd name="T69" fmla="*/ 34 h 34"/>
                <a:gd name="T70" fmla="*/ 4 w 20"/>
                <a:gd name="T71" fmla="*/ 32 h 34"/>
                <a:gd name="T72" fmla="*/ 4 w 20"/>
                <a:gd name="T73" fmla="*/ 32 h 34"/>
                <a:gd name="T74" fmla="*/ 4 w 20"/>
                <a:gd name="T75" fmla="*/ 32 h 34"/>
                <a:gd name="T76" fmla="*/ 4 w 20"/>
                <a:gd name="T77" fmla="*/ 32 h 34"/>
                <a:gd name="T78" fmla="*/ 4 w 20"/>
                <a:gd name="T79" fmla="*/ 30 h 34"/>
                <a:gd name="T80" fmla="*/ 4 w 20"/>
                <a:gd name="T81" fmla="*/ 30 h 34"/>
                <a:gd name="T82" fmla="*/ 4 w 20"/>
                <a:gd name="T83" fmla="*/ 28 h 34"/>
                <a:gd name="T84" fmla="*/ 4 w 20"/>
                <a:gd name="T85" fmla="*/ 26 h 34"/>
                <a:gd name="T86" fmla="*/ 4 w 20"/>
                <a:gd name="T87" fmla="*/ 24 h 34"/>
                <a:gd name="T88" fmla="*/ 4 w 20"/>
                <a:gd name="T89" fmla="*/ 20 h 34"/>
                <a:gd name="T90" fmla="*/ 4 w 20"/>
                <a:gd name="T91" fmla="*/ 16 h 34"/>
                <a:gd name="T92" fmla="*/ 4 w 20"/>
                <a:gd name="T93" fmla="*/ 14 h 34"/>
                <a:gd name="T94" fmla="*/ 2 w 20"/>
                <a:gd name="T95" fmla="*/ 12 h 34"/>
                <a:gd name="T96" fmla="*/ 2 w 20"/>
                <a:gd name="T97" fmla="*/ 12 h 34"/>
                <a:gd name="T98" fmla="*/ 2 w 20"/>
                <a:gd name="T99" fmla="*/ 10 h 34"/>
                <a:gd name="T100" fmla="*/ 0 w 20"/>
                <a:gd name="T101" fmla="*/ 8 h 34"/>
                <a:gd name="T102" fmla="*/ 0 w 20"/>
                <a:gd name="T103" fmla="*/ 8 h 34"/>
                <a:gd name="T104" fmla="*/ 0 w 20"/>
                <a:gd name="T105" fmla="*/ 6 h 34"/>
                <a:gd name="T106" fmla="*/ 2 w 20"/>
                <a:gd name="T107" fmla="*/ 6 h 34"/>
                <a:gd name="T108" fmla="*/ 2 w 20"/>
                <a:gd name="T109" fmla="*/ 4 h 34"/>
                <a:gd name="T110" fmla="*/ 2 w 20"/>
                <a:gd name="T111" fmla="*/ 4 h 34"/>
                <a:gd name="T112" fmla="*/ 2 w 20"/>
                <a:gd name="T113"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 h="34">
                  <a:moveTo>
                    <a:pt x="2" y="4"/>
                  </a:moveTo>
                  <a:lnTo>
                    <a:pt x="2" y="4"/>
                  </a:lnTo>
                  <a:lnTo>
                    <a:pt x="2" y="2"/>
                  </a:lnTo>
                  <a:lnTo>
                    <a:pt x="4" y="2"/>
                  </a:lnTo>
                  <a:lnTo>
                    <a:pt x="6" y="2"/>
                  </a:lnTo>
                  <a:lnTo>
                    <a:pt x="10" y="2"/>
                  </a:lnTo>
                  <a:lnTo>
                    <a:pt x="12" y="0"/>
                  </a:lnTo>
                  <a:lnTo>
                    <a:pt x="14" y="0"/>
                  </a:lnTo>
                  <a:lnTo>
                    <a:pt x="16" y="0"/>
                  </a:lnTo>
                  <a:lnTo>
                    <a:pt x="16" y="0"/>
                  </a:lnTo>
                  <a:lnTo>
                    <a:pt x="18" y="0"/>
                  </a:lnTo>
                  <a:lnTo>
                    <a:pt x="18" y="0"/>
                  </a:lnTo>
                  <a:lnTo>
                    <a:pt x="18" y="0"/>
                  </a:lnTo>
                  <a:lnTo>
                    <a:pt x="18" y="2"/>
                  </a:lnTo>
                  <a:lnTo>
                    <a:pt x="18" y="4"/>
                  </a:lnTo>
                  <a:lnTo>
                    <a:pt x="20" y="4"/>
                  </a:lnTo>
                  <a:lnTo>
                    <a:pt x="20" y="6"/>
                  </a:lnTo>
                  <a:lnTo>
                    <a:pt x="20" y="10"/>
                  </a:lnTo>
                  <a:lnTo>
                    <a:pt x="20" y="14"/>
                  </a:lnTo>
                  <a:lnTo>
                    <a:pt x="20" y="18"/>
                  </a:lnTo>
                  <a:lnTo>
                    <a:pt x="18" y="22"/>
                  </a:lnTo>
                  <a:lnTo>
                    <a:pt x="18" y="24"/>
                  </a:lnTo>
                  <a:lnTo>
                    <a:pt x="18" y="28"/>
                  </a:lnTo>
                  <a:lnTo>
                    <a:pt x="18" y="28"/>
                  </a:lnTo>
                  <a:lnTo>
                    <a:pt x="18" y="30"/>
                  </a:lnTo>
                  <a:lnTo>
                    <a:pt x="18" y="32"/>
                  </a:lnTo>
                  <a:lnTo>
                    <a:pt x="18" y="32"/>
                  </a:lnTo>
                  <a:lnTo>
                    <a:pt x="16" y="34"/>
                  </a:lnTo>
                  <a:lnTo>
                    <a:pt x="16" y="34"/>
                  </a:lnTo>
                  <a:lnTo>
                    <a:pt x="14" y="34"/>
                  </a:lnTo>
                  <a:lnTo>
                    <a:pt x="14" y="34"/>
                  </a:lnTo>
                  <a:lnTo>
                    <a:pt x="12" y="34"/>
                  </a:lnTo>
                  <a:lnTo>
                    <a:pt x="10" y="34"/>
                  </a:lnTo>
                  <a:lnTo>
                    <a:pt x="8" y="34"/>
                  </a:lnTo>
                  <a:lnTo>
                    <a:pt x="6" y="34"/>
                  </a:lnTo>
                  <a:lnTo>
                    <a:pt x="4" y="32"/>
                  </a:lnTo>
                  <a:lnTo>
                    <a:pt x="4" y="32"/>
                  </a:lnTo>
                  <a:lnTo>
                    <a:pt x="4" y="32"/>
                  </a:lnTo>
                  <a:lnTo>
                    <a:pt x="4" y="32"/>
                  </a:lnTo>
                  <a:lnTo>
                    <a:pt x="4" y="30"/>
                  </a:lnTo>
                  <a:lnTo>
                    <a:pt x="4" y="30"/>
                  </a:lnTo>
                  <a:lnTo>
                    <a:pt x="4" y="28"/>
                  </a:lnTo>
                  <a:lnTo>
                    <a:pt x="4" y="26"/>
                  </a:lnTo>
                  <a:lnTo>
                    <a:pt x="4" y="24"/>
                  </a:lnTo>
                  <a:lnTo>
                    <a:pt x="4" y="20"/>
                  </a:lnTo>
                  <a:lnTo>
                    <a:pt x="4" y="16"/>
                  </a:lnTo>
                  <a:lnTo>
                    <a:pt x="4" y="14"/>
                  </a:lnTo>
                  <a:lnTo>
                    <a:pt x="2" y="12"/>
                  </a:lnTo>
                  <a:lnTo>
                    <a:pt x="2" y="12"/>
                  </a:lnTo>
                  <a:lnTo>
                    <a:pt x="2" y="10"/>
                  </a:lnTo>
                  <a:lnTo>
                    <a:pt x="0" y="8"/>
                  </a:lnTo>
                  <a:lnTo>
                    <a:pt x="0" y="8"/>
                  </a:lnTo>
                  <a:lnTo>
                    <a:pt x="0" y="6"/>
                  </a:lnTo>
                  <a:lnTo>
                    <a:pt x="2" y="6"/>
                  </a:lnTo>
                  <a:lnTo>
                    <a:pt x="2" y="4"/>
                  </a:lnTo>
                  <a:lnTo>
                    <a:pt x="2" y="4"/>
                  </a:lnTo>
                  <a:lnTo>
                    <a:pt x="2" y="4"/>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56" name="Freeform 293"/>
            <p:cNvSpPr>
              <a:spLocks/>
            </p:cNvSpPr>
            <p:nvPr/>
          </p:nvSpPr>
          <p:spPr bwMode="auto">
            <a:xfrm>
              <a:off x="5935312" y="2161574"/>
              <a:ext cx="252019" cy="309846"/>
            </a:xfrm>
            <a:custGeom>
              <a:avLst/>
              <a:gdLst>
                <a:gd name="T0" fmla="*/ 118 w 122"/>
                <a:gd name="T1" fmla="*/ 62 h 150"/>
                <a:gd name="T2" fmla="*/ 112 w 122"/>
                <a:gd name="T3" fmla="*/ 48 h 150"/>
                <a:gd name="T4" fmla="*/ 112 w 122"/>
                <a:gd name="T5" fmla="*/ 38 h 150"/>
                <a:gd name="T6" fmla="*/ 114 w 122"/>
                <a:gd name="T7" fmla="*/ 18 h 150"/>
                <a:gd name="T8" fmla="*/ 110 w 122"/>
                <a:gd name="T9" fmla="*/ 12 h 150"/>
                <a:gd name="T10" fmla="*/ 102 w 122"/>
                <a:gd name="T11" fmla="*/ 12 h 150"/>
                <a:gd name="T12" fmla="*/ 88 w 122"/>
                <a:gd name="T13" fmla="*/ 18 h 150"/>
                <a:gd name="T14" fmla="*/ 78 w 122"/>
                <a:gd name="T15" fmla="*/ 20 h 150"/>
                <a:gd name="T16" fmla="*/ 74 w 122"/>
                <a:gd name="T17" fmla="*/ 18 h 150"/>
                <a:gd name="T18" fmla="*/ 70 w 122"/>
                <a:gd name="T19" fmla="*/ 12 h 150"/>
                <a:gd name="T20" fmla="*/ 62 w 122"/>
                <a:gd name="T21" fmla="*/ 0 h 150"/>
                <a:gd name="T22" fmla="*/ 44 w 122"/>
                <a:gd name="T23" fmla="*/ 16 h 150"/>
                <a:gd name="T24" fmla="*/ 46 w 122"/>
                <a:gd name="T25" fmla="*/ 20 h 150"/>
                <a:gd name="T26" fmla="*/ 46 w 122"/>
                <a:gd name="T27" fmla="*/ 24 h 150"/>
                <a:gd name="T28" fmla="*/ 42 w 122"/>
                <a:gd name="T29" fmla="*/ 24 h 150"/>
                <a:gd name="T30" fmla="*/ 38 w 122"/>
                <a:gd name="T31" fmla="*/ 24 h 150"/>
                <a:gd name="T32" fmla="*/ 22 w 122"/>
                <a:gd name="T33" fmla="*/ 32 h 150"/>
                <a:gd name="T34" fmla="*/ 22 w 122"/>
                <a:gd name="T35" fmla="*/ 42 h 150"/>
                <a:gd name="T36" fmla="*/ 20 w 122"/>
                <a:gd name="T37" fmla="*/ 50 h 150"/>
                <a:gd name="T38" fmla="*/ 14 w 122"/>
                <a:gd name="T39" fmla="*/ 58 h 150"/>
                <a:gd name="T40" fmla="*/ 6 w 122"/>
                <a:gd name="T41" fmla="*/ 62 h 150"/>
                <a:gd name="T42" fmla="*/ 2 w 122"/>
                <a:gd name="T43" fmla="*/ 66 h 150"/>
                <a:gd name="T44" fmla="*/ 0 w 122"/>
                <a:gd name="T45" fmla="*/ 72 h 150"/>
                <a:gd name="T46" fmla="*/ 10 w 122"/>
                <a:gd name="T47" fmla="*/ 88 h 150"/>
                <a:gd name="T48" fmla="*/ 8 w 122"/>
                <a:gd name="T49" fmla="*/ 94 h 150"/>
                <a:gd name="T50" fmla="*/ 8 w 122"/>
                <a:gd name="T51" fmla="*/ 98 h 150"/>
                <a:gd name="T52" fmla="*/ 14 w 122"/>
                <a:gd name="T53" fmla="*/ 102 h 150"/>
                <a:gd name="T54" fmla="*/ 22 w 122"/>
                <a:gd name="T55" fmla="*/ 106 h 150"/>
                <a:gd name="T56" fmla="*/ 30 w 122"/>
                <a:gd name="T57" fmla="*/ 112 h 150"/>
                <a:gd name="T58" fmla="*/ 32 w 122"/>
                <a:gd name="T59" fmla="*/ 116 h 150"/>
                <a:gd name="T60" fmla="*/ 30 w 122"/>
                <a:gd name="T61" fmla="*/ 118 h 150"/>
                <a:gd name="T62" fmla="*/ 26 w 122"/>
                <a:gd name="T63" fmla="*/ 124 h 150"/>
                <a:gd name="T64" fmla="*/ 26 w 122"/>
                <a:gd name="T65" fmla="*/ 136 h 150"/>
                <a:gd name="T66" fmla="*/ 36 w 122"/>
                <a:gd name="T67" fmla="*/ 146 h 150"/>
                <a:gd name="T68" fmla="*/ 40 w 122"/>
                <a:gd name="T69" fmla="*/ 146 h 150"/>
                <a:gd name="T70" fmla="*/ 48 w 122"/>
                <a:gd name="T71" fmla="*/ 142 h 150"/>
                <a:gd name="T72" fmla="*/ 54 w 122"/>
                <a:gd name="T73" fmla="*/ 148 h 150"/>
                <a:gd name="T74" fmla="*/ 64 w 122"/>
                <a:gd name="T75" fmla="*/ 150 h 150"/>
                <a:gd name="T76" fmla="*/ 72 w 122"/>
                <a:gd name="T77" fmla="*/ 150 h 150"/>
                <a:gd name="T78" fmla="*/ 84 w 122"/>
                <a:gd name="T79" fmla="*/ 142 h 150"/>
                <a:gd name="T80" fmla="*/ 98 w 122"/>
                <a:gd name="T81" fmla="*/ 134 h 150"/>
                <a:gd name="T82" fmla="*/ 104 w 122"/>
                <a:gd name="T83" fmla="*/ 130 h 150"/>
                <a:gd name="T84" fmla="*/ 104 w 122"/>
                <a:gd name="T85" fmla="*/ 120 h 150"/>
                <a:gd name="T86" fmla="*/ 96 w 122"/>
                <a:gd name="T87" fmla="*/ 108 h 150"/>
                <a:gd name="T88" fmla="*/ 86 w 122"/>
                <a:gd name="T89" fmla="*/ 98 h 150"/>
                <a:gd name="T90" fmla="*/ 82 w 122"/>
                <a:gd name="T91" fmla="*/ 92 h 150"/>
                <a:gd name="T92" fmla="*/ 82 w 122"/>
                <a:gd name="T93" fmla="*/ 88 h 150"/>
                <a:gd name="T94" fmla="*/ 84 w 122"/>
                <a:gd name="T95" fmla="*/ 84 h 150"/>
                <a:gd name="T96" fmla="*/ 96 w 122"/>
                <a:gd name="T97" fmla="*/ 78 h 150"/>
                <a:gd name="T98" fmla="*/ 110 w 122"/>
                <a:gd name="T99" fmla="*/ 7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2" h="150">
                  <a:moveTo>
                    <a:pt x="122" y="72"/>
                  </a:moveTo>
                  <a:lnTo>
                    <a:pt x="122" y="72"/>
                  </a:lnTo>
                  <a:lnTo>
                    <a:pt x="120" y="70"/>
                  </a:lnTo>
                  <a:lnTo>
                    <a:pt x="118" y="62"/>
                  </a:lnTo>
                  <a:lnTo>
                    <a:pt x="116" y="58"/>
                  </a:lnTo>
                  <a:lnTo>
                    <a:pt x="114" y="54"/>
                  </a:lnTo>
                  <a:lnTo>
                    <a:pt x="114" y="50"/>
                  </a:lnTo>
                  <a:lnTo>
                    <a:pt x="112" y="48"/>
                  </a:lnTo>
                  <a:lnTo>
                    <a:pt x="112" y="46"/>
                  </a:lnTo>
                  <a:lnTo>
                    <a:pt x="112" y="44"/>
                  </a:lnTo>
                  <a:lnTo>
                    <a:pt x="112" y="42"/>
                  </a:lnTo>
                  <a:lnTo>
                    <a:pt x="112" y="38"/>
                  </a:lnTo>
                  <a:lnTo>
                    <a:pt x="112" y="34"/>
                  </a:lnTo>
                  <a:lnTo>
                    <a:pt x="114" y="30"/>
                  </a:lnTo>
                  <a:lnTo>
                    <a:pt x="114" y="20"/>
                  </a:lnTo>
                  <a:lnTo>
                    <a:pt x="114" y="18"/>
                  </a:lnTo>
                  <a:lnTo>
                    <a:pt x="114" y="16"/>
                  </a:lnTo>
                  <a:lnTo>
                    <a:pt x="112" y="14"/>
                  </a:lnTo>
                  <a:lnTo>
                    <a:pt x="110" y="12"/>
                  </a:lnTo>
                  <a:lnTo>
                    <a:pt x="110" y="12"/>
                  </a:lnTo>
                  <a:lnTo>
                    <a:pt x="108" y="12"/>
                  </a:lnTo>
                  <a:lnTo>
                    <a:pt x="106" y="12"/>
                  </a:lnTo>
                  <a:lnTo>
                    <a:pt x="104" y="12"/>
                  </a:lnTo>
                  <a:lnTo>
                    <a:pt x="102" y="12"/>
                  </a:lnTo>
                  <a:lnTo>
                    <a:pt x="100" y="14"/>
                  </a:lnTo>
                  <a:lnTo>
                    <a:pt x="98" y="14"/>
                  </a:lnTo>
                  <a:lnTo>
                    <a:pt x="92" y="16"/>
                  </a:lnTo>
                  <a:lnTo>
                    <a:pt x="88" y="18"/>
                  </a:lnTo>
                  <a:lnTo>
                    <a:pt x="86" y="18"/>
                  </a:lnTo>
                  <a:lnTo>
                    <a:pt x="84" y="20"/>
                  </a:lnTo>
                  <a:lnTo>
                    <a:pt x="82" y="20"/>
                  </a:lnTo>
                  <a:lnTo>
                    <a:pt x="78" y="20"/>
                  </a:lnTo>
                  <a:lnTo>
                    <a:pt x="76" y="20"/>
                  </a:lnTo>
                  <a:lnTo>
                    <a:pt x="76" y="20"/>
                  </a:lnTo>
                  <a:lnTo>
                    <a:pt x="76" y="20"/>
                  </a:lnTo>
                  <a:lnTo>
                    <a:pt x="74" y="18"/>
                  </a:lnTo>
                  <a:lnTo>
                    <a:pt x="74" y="18"/>
                  </a:lnTo>
                  <a:lnTo>
                    <a:pt x="72" y="16"/>
                  </a:lnTo>
                  <a:lnTo>
                    <a:pt x="72" y="16"/>
                  </a:lnTo>
                  <a:lnTo>
                    <a:pt x="70" y="12"/>
                  </a:lnTo>
                  <a:lnTo>
                    <a:pt x="68" y="10"/>
                  </a:lnTo>
                  <a:lnTo>
                    <a:pt x="66" y="8"/>
                  </a:lnTo>
                  <a:lnTo>
                    <a:pt x="64" y="4"/>
                  </a:lnTo>
                  <a:lnTo>
                    <a:pt x="62" y="0"/>
                  </a:lnTo>
                  <a:lnTo>
                    <a:pt x="46" y="4"/>
                  </a:lnTo>
                  <a:lnTo>
                    <a:pt x="44" y="8"/>
                  </a:lnTo>
                  <a:lnTo>
                    <a:pt x="44" y="14"/>
                  </a:lnTo>
                  <a:lnTo>
                    <a:pt x="44" y="16"/>
                  </a:lnTo>
                  <a:lnTo>
                    <a:pt x="44" y="18"/>
                  </a:lnTo>
                  <a:lnTo>
                    <a:pt x="44" y="18"/>
                  </a:lnTo>
                  <a:lnTo>
                    <a:pt x="44" y="18"/>
                  </a:lnTo>
                  <a:lnTo>
                    <a:pt x="46" y="20"/>
                  </a:lnTo>
                  <a:lnTo>
                    <a:pt x="46" y="22"/>
                  </a:lnTo>
                  <a:lnTo>
                    <a:pt x="46" y="22"/>
                  </a:lnTo>
                  <a:lnTo>
                    <a:pt x="46" y="22"/>
                  </a:lnTo>
                  <a:lnTo>
                    <a:pt x="46" y="24"/>
                  </a:lnTo>
                  <a:lnTo>
                    <a:pt x="44" y="24"/>
                  </a:lnTo>
                  <a:lnTo>
                    <a:pt x="44" y="24"/>
                  </a:lnTo>
                  <a:lnTo>
                    <a:pt x="44" y="24"/>
                  </a:lnTo>
                  <a:lnTo>
                    <a:pt x="42" y="24"/>
                  </a:lnTo>
                  <a:lnTo>
                    <a:pt x="42" y="24"/>
                  </a:lnTo>
                  <a:lnTo>
                    <a:pt x="40" y="24"/>
                  </a:lnTo>
                  <a:lnTo>
                    <a:pt x="40" y="24"/>
                  </a:lnTo>
                  <a:lnTo>
                    <a:pt x="38" y="24"/>
                  </a:lnTo>
                  <a:lnTo>
                    <a:pt x="36" y="24"/>
                  </a:lnTo>
                  <a:lnTo>
                    <a:pt x="30" y="26"/>
                  </a:lnTo>
                  <a:lnTo>
                    <a:pt x="22" y="30"/>
                  </a:lnTo>
                  <a:lnTo>
                    <a:pt x="22" y="32"/>
                  </a:lnTo>
                  <a:lnTo>
                    <a:pt x="22" y="36"/>
                  </a:lnTo>
                  <a:lnTo>
                    <a:pt x="22" y="38"/>
                  </a:lnTo>
                  <a:lnTo>
                    <a:pt x="22" y="40"/>
                  </a:lnTo>
                  <a:lnTo>
                    <a:pt x="22" y="42"/>
                  </a:lnTo>
                  <a:lnTo>
                    <a:pt x="22" y="44"/>
                  </a:lnTo>
                  <a:lnTo>
                    <a:pt x="22" y="46"/>
                  </a:lnTo>
                  <a:lnTo>
                    <a:pt x="20" y="48"/>
                  </a:lnTo>
                  <a:lnTo>
                    <a:pt x="20" y="50"/>
                  </a:lnTo>
                  <a:lnTo>
                    <a:pt x="18" y="52"/>
                  </a:lnTo>
                  <a:lnTo>
                    <a:pt x="16" y="56"/>
                  </a:lnTo>
                  <a:lnTo>
                    <a:pt x="14" y="58"/>
                  </a:lnTo>
                  <a:lnTo>
                    <a:pt x="14" y="58"/>
                  </a:lnTo>
                  <a:lnTo>
                    <a:pt x="12" y="60"/>
                  </a:lnTo>
                  <a:lnTo>
                    <a:pt x="10" y="60"/>
                  </a:lnTo>
                  <a:lnTo>
                    <a:pt x="8" y="62"/>
                  </a:lnTo>
                  <a:lnTo>
                    <a:pt x="6" y="62"/>
                  </a:lnTo>
                  <a:lnTo>
                    <a:pt x="4" y="64"/>
                  </a:lnTo>
                  <a:lnTo>
                    <a:pt x="4" y="64"/>
                  </a:lnTo>
                  <a:lnTo>
                    <a:pt x="2" y="64"/>
                  </a:lnTo>
                  <a:lnTo>
                    <a:pt x="2" y="66"/>
                  </a:lnTo>
                  <a:lnTo>
                    <a:pt x="2" y="66"/>
                  </a:lnTo>
                  <a:lnTo>
                    <a:pt x="2" y="68"/>
                  </a:lnTo>
                  <a:lnTo>
                    <a:pt x="2" y="70"/>
                  </a:lnTo>
                  <a:lnTo>
                    <a:pt x="0" y="72"/>
                  </a:lnTo>
                  <a:lnTo>
                    <a:pt x="0" y="76"/>
                  </a:lnTo>
                  <a:lnTo>
                    <a:pt x="0" y="80"/>
                  </a:lnTo>
                  <a:lnTo>
                    <a:pt x="0" y="82"/>
                  </a:lnTo>
                  <a:lnTo>
                    <a:pt x="10" y="88"/>
                  </a:lnTo>
                  <a:lnTo>
                    <a:pt x="10" y="88"/>
                  </a:lnTo>
                  <a:lnTo>
                    <a:pt x="8" y="92"/>
                  </a:lnTo>
                  <a:lnTo>
                    <a:pt x="8" y="94"/>
                  </a:lnTo>
                  <a:lnTo>
                    <a:pt x="8" y="94"/>
                  </a:lnTo>
                  <a:lnTo>
                    <a:pt x="8" y="96"/>
                  </a:lnTo>
                  <a:lnTo>
                    <a:pt x="8" y="96"/>
                  </a:lnTo>
                  <a:lnTo>
                    <a:pt x="8" y="98"/>
                  </a:lnTo>
                  <a:lnTo>
                    <a:pt x="8" y="98"/>
                  </a:lnTo>
                  <a:lnTo>
                    <a:pt x="8" y="98"/>
                  </a:lnTo>
                  <a:lnTo>
                    <a:pt x="10" y="100"/>
                  </a:lnTo>
                  <a:lnTo>
                    <a:pt x="12" y="100"/>
                  </a:lnTo>
                  <a:lnTo>
                    <a:pt x="14" y="102"/>
                  </a:lnTo>
                  <a:lnTo>
                    <a:pt x="16" y="104"/>
                  </a:lnTo>
                  <a:lnTo>
                    <a:pt x="18" y="104"/>
                  </a:lnTo>
                  <a:lnTo>
                    <a:pt x="20" y="104"/>
                  </a:lnTo>
                  <a:lnTo>
                    <a:pt x="22" y="106"/>
                  </a:lnTo>
                  <a:lnTo>
                    <a:pt x="26" y="108"/>
                  </a:lnTo>
                  <a:lnTo>
                    <a:pt x="28" y="110"/>
                  </a:lnTo>
                  <a:lnTo>
                    <a:pt x="30" y="112"/>
                  </a:lnTo>
                  <a:lnTo>
                    <a:pt x="30" y="112"/>
                  </a:lnTo>
                  <a:lnTo>
                    <a:pt x="32" y="114"/>
                  </a:lnTo>
                  <a:lnTo>
                    <a:pt x="32" y="114"/>
                  </a:lnTo>
                  <a:lnTo>
                    <a:pt x="32" y="114"/>
                  </a:lnTo>
                  <a:lnTo>
                    <a:pt x="32" y="116"/>
                  </a:lnTo>
                  <a:lnTo>
                    <a:pt x="32" y="116"/>
                  </a:lnTo>
                  <a:lnTo>
                    <a:pt x="32" y="116"/>
                  </a:lnTo>
                  <a:lnTo>
                    <a:pt x="30" y="118"/>
                  </a:lnTo>
                  <a:lnTo>
                    <a:pt x="30" y="118"/>
                  </a:lnTo>
                  <a:lnTo>
                    <a:pt x="28" y="120"/>
                  </a:lnTo>
                  <a:lnTo>
                    <a:pt x="26" y="122"/>
                  </a:lnTo>
                  <a:lnTo>
                    <a:pt x="26" y="122"/>
                  </a:lnTo>
                  <a:lnTo>
                    <a:pt x="26" y="124"/>
                  </a:lnTo>
                  <a:lnTo>
                    <a:pt x="26" y="124"/>
                  </a:lnTo>
                  <a:lnTo>
                    <a:pt x="26" y="128"/>
                  </a:lnTo>
                  <a:lnTo>
                    <a:pt x="26" y="132"/>
                  </a:lnTo>
                  <a:lnTo>
                    <a:pt x="26" y="136"/>
                  </a:lnTo>
                  <a:lnTo>
                    <a:pt x="28" y="142"/>
                  </a:lnTo>
                  <a:lnTo>
                    <a:pt x="28" y="144"/>
                  </a:lnTo>
                  <a:lnTo>
                    <a:pt x="32" y="146"/>
                  </a:lnTo>
                  <a:lnTo>
                    <a:pt x="36" y="146"/>
                  </a:lnTo>
                  <a:lnTo>
                    <a:pt x="36" y="146"/>
                  </a:lnTo>
                  <a:lnTo>
                    <a:pt x="38" y="146"/>
                  </a:lnTo>
                  <a:lnTo>
                    <a:pt x="38" y="146"/>
                  </a:lnTo>
                  <a:lnTo>
                    <a:pt x="40" y="146"/>
                  </a:lnTo>
                  <a:lnTo>
                    <a:pt x="42" y="144"/>
                  </a:lnTo>
                  <a:lnTo>
                    <a:pt x="46" y="144"/>
                  </a:lnTo>
                  <a:lnTo>
                    <a:pt x="46" y="142"/>
                  </a:lnTo>
                  <a:lnTo>
                    <a:pt x="48" y="142"/>
                  </a:lnTo>
                  <a:lnTo>
                    <a:pt x="48" y="144"/>
                  </a:lnTo>
                  <a:lnTo>
                    <a:pt x="50" y="144"/>
                  </a:lnTo>
                  <a:lnTo>
                    <a:pt x="52" y="146"/>
                  </a:lnTo>
                  <a:lnTo>
                    <a:pt x="54" y="148"/>
                  </a:lnTo>
                  <a:lnTo>
                    <a:pt x="56" y="148"/>
                  </a:lnTo>
                  <a:lnTo>
                    <a:pt x="58" y="148"/>
                  </a:lnTo>
                  <a:lnTo>
                    <a:pt x="62" y="150"/>
                  </a:lnTo>
                  <a:lnTo>
                    <a:pt x="64" y="150"/>
                  </a:lnTo>
                  <a:lnTo>
                    <a:pt x="66" y="150"/>
                  </a:lnTo>
                  <a:lnTo>
                    <a:pt x="68" y="150"/>
                  </a:lnTo>
                  <a:lnTo>
                    <a:pt x="70" y="150"/>
                  </a:lnTo>
                  <a:lnTo>
                    <a:pt x="72" y="150"/>
                  </a:lnTo>
                  <a:lnTo>
                    <a:pt x="74" y="148"/>
                  </a:lnTo>
                  <a:lnTo>
                    <a:pt x="76" y="146"/>
                  </a:lnTo>
                  <a:lnTo>
                    <a:pt x="82" y="144"/>
                  </a:lnTo>
                  <a:lnTo>
                    <a:pt x="84" y="142"/>
                  </a:lnTo>
                  <a:lnTo>
                    <a:pt x="88" y="142"/>
                  </a:lnTo>
                  <a:lnTo>
                    <a:pt x="92" y="138"/>
                  </a:lnTo>
                  <a:lnTo>
                    <a:pt x="96" y="136"/>
                  </a:lnTo>
                  <a:lnTo>
                    <a:pt x="98" y="134"/>
                  </a:lnTo>
                  <a:lnTo>
                    <a:pt x="102" y="132"/>
                  </a:lnTo>
                  <a:lnTo>
                    <a:pt x="102" y="130"/>
                  </a:lnTo>
                  <a:lnTo>
                    <a:pt x="102" y="130"/>
                  </a:lnTo>
                  <a:lnTo>
                    <a:pt x="104" y="130"/>
                  </a:lnTo>
                  <a:lnTo>
                    <a:pt x="104" y="128"/>
                  </a:lnTo>
                  <a:lnTo>
                    <a:pt x="104" y="126"/>
                  </a:lnTo>
                  <a:lnTo>
                    <a:pt x="104" y="124"/>
                  </a:lnTo>
                  <a:lnTo>
                    <a:pt x="104" y="120"/>
                  </a:lnTo>
                  <a:lnTo>
                    <a:pt x="104" y="116"/>
                  </a:lnTo>
                  <a:lnTo>
                    <a:pt x="104" y="114"/>
                  </a:lnTo>
                  <a:lnTo>
                    <a:pt x="100" y="112"/>
                  </a:lnTo>
                  <a:lnTo>
                    <a:pt x="96" y="108"/>
                  </a:lnTo>
                  <a:lnTo>
                    <a:pt x="92" y="104"/>
                  </a:lnTo>
                  <a:lnTo>
                    <a:pt x="90" y="102"/>
                  </a:lnTo>
                  <a:lnTo>
                    <a:pt x="88" y="100"/>
                  </a:lnTo>
                  <a:lnTo>
                    <a:pt x="86" y="98"/>
                  </a:lnTo>
                  <a:lnTo>
                    <a:pt x="84" y="96"/>
                  </a:lnTo>
                  <a:lnTo>
                    <a:pt x="82" y="94"/>
                  </a:lnTo>
                  <a:lnTo>
                    <a:pt x="82" y="92"/>
                  </a:lnTo>
                  <a:lnTo>
                    <a:pt x="82" y="92"/>
                  </a:lnTo>
                  <a:lnTo>
                    <a:pt x="82" y="90"/>
                  </a:lnTo>
                  <a:lnTo>
                    <a:pt x="82" y="90"/>
                  </a:lnTo>
                  <a:lnTo>
                    <a:pt x="82" y="88"/>
                  </a:lnTo>
                  <a:lnTo>
                    <a:pt x="82" y="88"/>
                  </a:lnTo>
                  <a:lnTo>
                    <a:pt x="82" y="86"/>
                  </a:lnTo>
                  <a:lnTo>
                    <a:pt x="82" y="86"/>
                  </a:lnTo>
                  <a:lnTo>
                    <a:pt x="84" y="84"/>
                  </a:lnTo>
                  <a:lnTo>
                    <a:pt x="84" y="84"/>
                  </a:lnTo>
                  <a:lnTo>
                    <a:pt x="86" y="84"/>
                  </a:lnTo>
                  <a:lnTo>
                    <a:pt x="88" y="82"/>
                  </a:lnTo>
                  <a:lnTo>
                    <a:pt x="92" y="80"/>
                  </a:lnTo>
                  <a:lnTo>
                    <a:pt x="96" y="78"/>
                  </a:lnTo>
                  <a:lnTo>
                    <a:pt x="98" y="78"/>
                  </a:lnTo>
                  <a:lnTo>
                    <a:pt x="102" y="76"/>
                  </a:lnTo>
                  <a:lnTo>
                    <a:pt x="106" y="76"/>
                  </a:lnTo>
                  <a:lnTo>
                    <a:pt x="110" y="74"/>
                  </a:lnTo>
                  <a:lnTo>
                    <a:pt x="116" y="74"/>
                  </a:lnTo>
                  <a:lnTo>
                    <a:pt x="122" y="7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57" name="Freeform 294"/>
            <p:cNvSpPr>
              <a:spLocks/>
            </p:cNvSpPr>
            <p:nvPr/>
          </p:nvSpPr>
          <p:spPr bwMode="auto">
            <a:xfrm>
              <a:off x="5935312" y="2161574"/>
              <a:ext cx="252019" cy="309846"/>
            </a:xfrm>
            <a:custGeom>
              <a:avLst/>
              <a:gdLst>
                <a:gd name="T0" fmla="*/ 118 w 122"/>
                <a:gd name="T1" fmla="*/ 62 h 150"/>
                <a:gd name="T2" fmla="*/ 112 w 122"/>
                <a:gd name="T3" fmla="*/ 48 h 150"/>
                <a:gd name="T4" fmla="*/ 112 w 122"/>
                <a:gd name="T5" fmla="*/ 38 h 150"/>
                <a:gd name="T6" fmla="*/ 114 w 122"/>
                <a:gd name="T7" fmla="*/ 18 h 150"/>
                <a:gd name="T8" fmla="*/ 110 w 122"/>
                <a:gd name="T9" fmla="*/ 12 h 150"/>
                <a:gd name="T10" fmla="*/ 102 w 122"/>
                <a:gd name="T11" fmla="*/ 12 h 150"/>
                <a:gd name="T12" fmla="*/ 88 w 122"/>
                <a:gd name="T13" fmla="*/ 18 h 150"/>
                <a:gd name="T14" fmla="*/ 78 w 122"/>
                <a:gd name="T15" fmla="*/ 20 h 150"/>
                <a:gd name="T16" fmla="*/ 74 w 122"/>
                <a:gd name="T17" fmla="*/ 18 h 150"/>
                <a:gd name="T18" fmla="*/ 70 w 122"/>
                <a:gd name="T19" fmla="*/ 12 h 150"/>
                <a:gd name="T20" fmla="*/ 62 w 122"/>
                <a:gd name="T21" fmla="*/ 0 h 150"/>
                <a:gd name="T22" fmla="*/ 44 w 122"/>
                <a:gd name="T23" fmla="*/ 16 h 150"/>
                <a:gd name="T24" fmla="*/ 46 w 122"/>
                <a:gd name="T25" fmla="*/ 20 h 150"/>
                <a:gd name="T26" fmla="*/ 46 w 122"/>
                <a:gd name="T27" fmla="*/ 24 h 150"/>
                <a:gd name="T28" fmla="*/ 42 w 122"/>
                <a:gd name="T29" fmla="*/ 24 h 150"/>
                <a:gd name="T30" fmla="*/ 38 w 122"/>
                <a:gd name="T31" fmla="*/ 24 h 150"/>
                <a:gd name="T32" fmla="*/ 22 w 122"/>
                <a:gd name="T33" fmla="*/ 32 h 150"/>
                <a:gd name="T34" fmla="*/ 22 w 122"/>
                <a:gd name="T35" fmla="*/ 42 h 150"/>
                <a:gd name="T36" fmla="*/ 20 w 122"/>
                <a:gd name="T37" fmla="*/ 50 h 150"/>
                <a:gd name="T38" fmla="*/ 14 w 122"/>
                <a:gd name="T39" fmla="*/ 58 h 150"/>
                <a:gd name="T40" fmla="*/ 6 w 122"/>
                <a:gd name="T41" fmla="*/ 62 h 150"/>
                <a:gd name="T42" fmla="*/ 2 w 122"/>
                <a:gd name="T43" fmla="*/ 66 h 150"/>
                <a:gd name="T44" fmla="*/ 0 w 122"/>
                <a:gd name="T45" fmla="*/ 72 h 150"/>
                <a:gd name="T46" fmla="*/ 10 w 122"/>
                <a:gd name="T47" fmla="*/ 88 h 150"/>
                <a:gd name="T48" fmla="*/ 8 w 122"/>
                <a:gd name="T49" fmla="*/ 94 h 150"/>
                <a:gd name="T50" fmla="*/ 8 w 122"/>
                <a:gd name="T51" fmla="*/ 98 h 150"/>
                <a:gd name="T52" fmla="*/ 14 w 122"/>
                <a:gd name="T53" fmla="*/ 102 h 150"/>
                <a:gd name="T54" fmla="*/ 22 w 122"/>
                <a:gd name="T55" fmla="*/ 106 h 150"/>
                <a:gd name="T56" fmla="*/ 30 w 122"/>
                <a:gd name="T57" fmla="*/ 112 h 150"/>
                <a:gd name="T58" fmla="*/ 32 w 122"/>
                <a:gd name="T59" fmla="*/ 116 h 150"/>
                <a:gd name="T60" fmla="*/ 30 w 122"/>
                <a:gd name="T61" fmla="*/ 118 h 150"/>
                <a:gd name="T62" fmla="*/ 26 w 122"/>
                <a:gd name="T63" fmla="*/ 124 h 150"/>
                <a:gd name="T64" fmla="*/ 26 w 122"/>
                <a:gd name="T65" fmla="*/ 136 h 150"/>
                <a:gd name="T66" fmla="*/ 36 w 122"/>
                <a:gd name="T67" fmla="*/ 146 h 150"/>
                <a:gd name="T68" fmla="*/ 40 w 122"/>
                <a:gd name="T69" fmla="*/ 146 h 150"/>
                <a:gd name="T70" fmla="*/ 48 w 122"/>
                <a:gd name="T71" fmla="*/ 142 h 150"/>
                <a:gd name="T72" fmla="*/ 54 w 122"/>
                <a:gd name="T73" fmla="*/ 148 h 150"/>
                <a:gd name="T74" fmla="*/ 64 w 122"/>
                <a:gd name="T75" fmla="*/ 150 h 150"/>
                <a:gd name="T76" fmla="*/ 72 w 122"/>
                <a:gd name="T77" fmla="*/ 150 h 150"/>
                <a:gd name="T78" fmla="*/ 84 w 122"/>
                <a:gd name="T79" fmla="*/ 142 h 150"/>
                <a:gd name="T80" fmla="*/ 98 w 122"/>
                <a:gd name="T81" fmla="*/ 134 h 150"/>
                <a:gd name="T82" fmla="*/ 104 w 122"/>
                <a:gd name="T83" fmla="*/ 130 h 150"/>
                <a:gd name="T84" fmla="*/ 104 w 122"/>
                <a:gd name="T85" fmla="*/ 120 h 150"/>
                <a:gd name="T86" fmla="*/ 96 w 122"/>
                <a:gd name="T87" fmla="*/ 108 h 150"/>
                <a:gd name="T88" fmla="*/ 86 w 122"/>
                <a:gd name="T89" fmla="*/ 98 h 150"/>
                <a:gd name="T90" fmla="*/ 82 w 122"/>
                <a:gd name="T91" fmla="*/ 92 h 150"/>
                <a:gd name="T92" fmla="*/ 82 w 122"/>
                <a:gd name="T93" fmla="*/ 88 h 150"/>
                <a:gd name="T94" fmla="*/ 84 w 122"/>
                <a:gd name="T95" fmla="*/ 84 h 150"/>
                <a:gd name="T96" fmla="*/ 96 w 122"/>
                <a:gd name="T97" fmla="*/ 78 h 150"/>
                <a:gd name="T98" fmla="*/ 110 w 122"/>
                <a:gd name="T99" fmla="*/ 7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2" h="150">
                  <a:moveTo>
                    <a:pt x="122" y="72"/>
                  </a:moveTo>
                  <a:lnTo>
                    <a:pt x="122" y="72"/>
                  </a:lnTo>
                  <a:lnTo>
                    <a:pt x="120" y="70"/>
                  </a:lnTo>
                  <a:lnTo>
                    <a:pt x="118" y="62"/>
                  </a:lnTo>
                  <a:lnTo>
                    <a:pt x="116" y="58"/>
                  </a:lnTo>
                  <a:lnTo>
                    <a:pt x="114" y="54"/>
                  </a:lnTo>
                  <a:lnTo>
                    <a:pt x="114" y="50"/>
                  </a:lnTo>
                  <a:lnTo>
                    <a:pt x="112" y="48"/>
                  </a:lnTo>
                  <a:lnTo>
                    <a:pt x="112" y="46"/>
                  </a:lnTo>
                  <a:lnTo>
                    <a:pt x="112" y="44"/>
                  </a:lnTo>
                  <a:lnTo>
                    <a:pt x="112" y="42"/>
                  </a:lnTo>
                  <a:lnTo>
                    <a:pt x="112" y="38"/>
                  </a:lnTo>
                  <a:lnTo>
                    <a:pt x="112" y="34"/>
                  </a:lnTo>
                  <a:lnTo>
                    <a:pt x="114" y="30"/>
                  </a:lnTo>
                  <a:lnTo>
                    <a:pt x="114" y="20"/>
                  </a:lnTo>
                  <a:lnTo>
                    <a:pt x="114" y="18"/>
                  </a:lnTo>
                  <a:lnTo>
                    <a:pt x="114" y="16"/>
                  </a:lnTo>
                  <a:lnTo>
                    <a:pt x="112" y="14"/>
                  </a:lnTo>
                  <a:lnTo>
                    <a:pt x="110" y="12"/>
                  </a:lnTo>
                  <a:lnTo>
                    <a:pt x="110" y="12"/>
                  </a:lnTo>
                  <a:lnTo>
                    <a:pt x="108" y="12"/>
                  </a:lnTo>
                  <a:lnTo>
                    <a:pt x="106" y="12"/>
                  </a:lnTo>
                  <a:lnTo>
                    <a:pt x="104" y="12"/>
                  </a:lnTo>
                  <a:lnTo>
                    <a:pt x="102" y="12"/>
                  </a:lnTo>
                  <a:lnTo>
                    <a:pt x="100" y="14"/>
                  </a:lnTo>
                  <a:lnTo>
                    <a:pt x="98" y="14"/>
                  </a:lnTo>
                  <a:lnTo>
                    <a:pt x="92" y="16"/>
                  </a:lnTo>
                  <a:lnTo>
                    <a:pt x="88" y="18"/>
                  </a:lnTo>
                  <a:lnTo>
                    <a:pt x="86" y="18"/>
                  </a:lnTo>
                  <a:lnTo>
                    <a:pt x="84" y="20"/>
                  </a:lnTo>
                  <a:lnTo>
                    <a:pt x="82" y="20"/>
                  </a:lnTo>
                  <a:lnTo>
                    <a:pt x="78" y="20"/>
                  </a:lnTo>
                  <a:lnTo>
                    <a:pt x="76" y="20"/>
                  </a:lnTo>
                  <a:lnTo>
                    <a:pt x="76" y="20"/>
                  </a:lnTo>
                  <a:lnTo>
                    <a:pt x="76" y="20"/>
                  </a:lnTo>
                  <a:lnTo>
                    <a:pt x="74" y="18"/>
                  </a:lnTo>
                  <a:lnTo>
                    <a:pt x="74" y="18"/>
                  </a:lnTo>
                  <a:lnTo>
                    <a:pt x="72" y="16"/>
                  </a:lnTo>
                  <a:lnTo>
                    <a:pt x="72" y="16"/>
                  </a:lnTo>
                  <a:lnTo>
                    <a:pt x="70" y="12"/>
                  </a:lnTo>
                  <a:lnTo>
                    <a:pt x="68" y="10"/>
                  </a:lnTo>
                  <a:lnTo>
                    <a:pt x="66" y="8"/>
                  </a:lnTo>
                  <a:lnTo>
                    <a:pt x="64" y="4"/>
                  </a:lnTo>
                  <a:lnTo>
                    <a:pt x="62" y="0"/>
                  </a:lnTo>
                  <a:lnTo>
                    <a:pt x="46" y="4"/>
                  </a:lnTo>
                  <a:lnTo>
                    <a:pt x="44" y="8"/>
                  </a:lnTo>
                  <a:lnTo>
                    <a:pt x="44" y="14"/>
                  </a:lnTo>
                  <a:lnTo>
                    <a:pt x="44" y="16"/>
                  </a:lnTo>
                  <a:lnTo>
                    <a:pt x="44" y="18"/>
                  </a:lnTo>
                  <a:lnTo>
                    <a:pt x="44" y="18"/>
                  </a:lnTo>
                  <a:lnTo>
                    <a:pt x="44" y="18"/>
                  </a:lnTo>
                  <a:lnTo>
                    <a:pt x="46" y="20"/>
                  </a:lnTo>
                  <a:lnTo>
                    <a:pt x="46" y="22"/>
                  </a:lnTo>
                  <a:lnTo>
                    <a:pt x="46" y="22"/>
                  </a:lnTo>
                  <a:lnTo>
                    <a:pt x="46" y="22"/>
                  </a:lnTo>
                  <a:lnTo>
                    <a:pt x="46" y="24"/>
                  </a:lnTo>
                  <a:lnTo>
                    <a:pt x="44" y="24"/>
                  </a:lnTo>
                  <a:lnTo>
                    <a:pt x="44" y="24"/>
                  </a:lnTo>
                  <a:lnTo>
                    <a:pt x="44" y="24"/>
                  </a:lnTo>
                  <a:lnTo>
                    <a:pt x="42" y="24"/>
                  </a:lnTo>
                  <a:lnTo>
                    <a:pt x="42" y="24"/>
                  </a:lnTo>
                  <a:lnTo>
                    <a:pt x="40" y="24"/>
                  </a:lnTo>
                  <a:lnTo>
                    <a:pt x="40" y="24"/>
                  </a:lnTo>
                  <a:lnTo>
                    <a:pt x="38" y="24"/>
                  </a:lnTo>
                  <a:lnTo>
                    <a:pt x="36" y="24"/>
                  </a:lnTo>
                  <a:lnTo>
                    <a:pt x="30" y="26"/>
                  </a:lnTo>
                  <a:lnTo>
                    <a:pt x="22" y="30"/>
                  </a:lnTo>
                  <a:lnTo>
                    <a:pt x="22" y="32"/>
                  </a:lnTo>
                  <a:lnTo>
                    <a:pt x="22" y="36"/>
                  </a:lnTo>
                  <a:lnTo>
                    <a:pt x="22" y="38"/>
                  </a:lnTo>
                  <a:lnTo>
                    <a:pt x="22" y="40"/>
                  </a:lnTo>
                  <a:lnTo>
                    <a:pt x="22" y="42"/>
                  </a:lnTo>
                  <a:lnTo>
                    <a:pt x="22" y="44"/>
                  </a:lnTo>
                  <a:lnTo>
                    <a:pt x="22" y="46"/>
                  </a:lnTo>
                  <a:lnTo>
                    <a:pt x="20" y="48"/>
                  </a:lnTo>
                  <a:lnTo>
                    <a:pt x="20" y="50"/>
                  </a:lnTo>
                  <a:lnTo>
                    <a:pt x="18" y="52"/>
                  </a:lnTo>
                  <a:lnTo>
                    <a:pt x="16" y="56"/>
                  </a:lnTo>
                  <a:lnTo>
                    <a:pt x="14" y="58"/>
                  </a:lnTo>
                  <a:lnTo>
                    <a:pt x="14" y="58"/>
                  </a:lnTo>
                  <a:lnTo>
                    <a:pt x="12" y="60"/>
                  </a:lnTo>
                  <a:lnTo>
                    <a:pt x="10" y="60"/>
                  </a:lnTo>
                  <a:lnTo>
                    <a:pt x="8" y="62"/>
                  </a:lnTo>
                  <a:lnTo>
                    <a:pt x="6" y="62"/>
                  </a:lnTo>
                  <a:lnTo>
                    <a:pt x="4" y="64"/>
                  </a:lnTo>
                  <a:lnTo>
                    <a:pt x="4" y="64"/>
                  </a:lnTo>
                  <a:lnTo>
                    <a:pt x="2" y="64"/>
                  </a:lnTo>
                  <a:lnTo>
                    <a:pt x="2" y="66"/>
                  </a:lnTo>
                  <a:lnTo>
                    <a:pt x="2" y="66"/>
                  </a:lnTo>
                  <a:lnTo>
                    <a:pt x="2" y="68"/>
                  </a:lnTo>
                  <a:lnTo>
                    <a:pt x="2" y="70"/>
                  </a:lnTo>
                  <a:lnTo>
                    <a:pt x="0" y="72"/>
                  </a:lnTo>
                  <a:lnTo>
                    <a:pt x="0" y="76"/>
                  </a:lnTo>
                  <a:lnTo>
                    <a:pt x="0" y="80"/>
                  </a:lnTo>
                  <a:lnTo>
                    <a:pt x="0" y="82"/>
                  </a:lnTo>
                  <a:lnTo>
                    <a:pt x="10" y="88"/>
                  </a:lnTo>
                  <a:lnTo>
                    <a:pt x="10" y="88"/>
                  </a:lnTo>
                  <a:lnTo>
                    <a:pt x="8" y="92"/>
                  </a:lnTo>
                  <a:lnTo>
                    <a:pt x="8" y="94"/>
                  </a:lnTo>
                  <a:lnTo>
                    <a:pt x="8" y="94"/>
                  </a:lnTo>
                  <a:lnTo>
                    <a:pt x="8" y="96"/>
                  </a:lnTo>
                  <a:lnTo>
                    <a:pt x="8" y="96"/>
                  </a:lnTo>
                  <a:lnTo>
                    <a:pt x="8" y="98"/>
                  </a:lnTo>
                  <a:lnTo>
                    <a:pt x="8" y="98"/>
                  </a:lnTo>
                  <a:lnTo>
                    <a:pt x="8" y="98"/>
                  </a:lnTo>
                  <a:lnTo>
                    <a:pt x="10" y="100"/>
                  </a:lnTo>
                  <a:lnTo>
                    <a:pt x="12" y="100"/>
                  </a:lnTo>
                  <a:lnTo>
                    <a:pt x="14" y="102"/>
                  </a:lnTo>
                  <a:lnTo>
                    <a:pt x="16" y="104"/>
                  </a:lnTo>
                  <a:lnTo>
                    <a:pt x="18" y="104"/>
                  </a:lnTo>
                  <a:lnTo>
                    <a:pt x="20" y="104"/>
                  </a:lnTo>
                  <a:lnTo>
                    <a:pt x="22" y="106"/>
                  </a:lnTo>
                  <a:lnTo>
                    <a:pt x="26" y="108"/>
                  </a:lnTo>
                  <a:lnTo>
                    <a:pt x="28" y="110"/>
                  </a:lnTo>
                  <a:lnTo>
                    <a:pt x="30" y="112"/>
                  </a:lnTo>
                  <a:lnTo>
                    <a:pt x="30" y="112"/>
                  </a:lnTo>
                  <a:lnTo>
                    <a:pt x="32" y="114"/>
                  </a:lnTo>
                  <a:lnTo>
                    <a:pt x="32" y="114"/>
                  </a:lnTo>
                  <a:lnTo>
                    <a:pt x="32" y="114"/>
                  </a:lnTo>
                  <a:lnTo>
                    <a:pt x="32" y="116"/>
                  </a:lnTo>
                  <a:lnTo>
                    <a:pt x="32" y="116"/>
                  </a:lnTo>
                  <a:lnTo>
                    <a:pt x="32" y="116"/>
                  </a:lnTo>
                  <a:lnTo>
                    <a:pt x="30" y="118"/>
                  </a:lnTo>
                  <a:lnTo>
                    <a:pt x="30" y="118"/>
                  </a:lnTo>
                  <a:lnTo>
                    <a:pt x="28" y="120"/>
                  </a:lnTo>
                  <a:lnTo>
                    <a:pt x="26" y="122"/>
                  </a:lnTo>
                  <a:lnTo>
                    <a:pt x="26" y="122"/>
                  </a:lnTo>
                  <a:lnTo>
                    <a:pt x="26" y="124"/>
                  </a:lnTo>
                  <a:lnTo>
                    <a:pt x="26" y="124"/>
                  </a:lnTo>
                  <a:lnTo>
                    <a:pt x="26" y="128"/>
                  </a:lnTo>
                  <a:lnTo>
                    <a:pt x="26" y="132"/>
                  </a:lnTo>
                  <a:lnTo>
                    <a:pt x="26" y="136"/>
                  </a:lnTo>
                  <a:lnTo>
                    <a:pt x="28" y="142"/>
                  </a:lnTo>
                  <a:lnTo>
                    <a:pt x="28" y="144"/>
                  </a:lnTo>
                  <a:lnTo>
                    <a:pt x="32" y="146"/>
                  </a:lnTo>
                  <a:lnTo>
                    <a:pt x="36" y="146"/>
                  </a:lnTo>
                  <a:lnTo>
                    <a:pt x="36" y="146"/>
                  </a:lnTo>
                  <a:lnTo>
                    <a:pt x="38" y="146"/>
                  </a:lnTo>
                  <a:lnTo>
                    <a:pt x="38" y="146"/>
                  </a:lnTo>
                  <a:lnTo>
                    <a:pt x="40" y="146"/>
                  </a:lnTo>
                  <a:lnTo>
                    <a:pt x="42" y="144"/>
                  </a:lnTo>
                  <a:lnTo>
                    <a:pt x="46" y="144"/>
                  </a:lnTo>
                  <a:lnTo>
                    <a:pt x="46" y="142"/>
                  </a:lnTo>
                  <a:lnTo>
                    <a:pt x="48" y="142"/>
                  </a:lnTo>
                  <a:lnTo>
                    <a:pt x="48" y="144"/>
                  </a:lnTo>
                  <a:lnTo>
                    <a:pt x="50" y="144"/>
                  </a:lnTo>
                  <a:lnTo>
                    <a:pt x="52" y="146"/>
                  </a:lnTo>
                  <a:lnTo>
                    <a:pt x="54" y="148"/>
                  </a:lnTo>
                  <a:lnTo>
                    <a:pt x="56" y="148"/>
                  </a:lnTo>
                  <a:lnTo>
                    <a:pt x="58" y="148"/>
                  </a:lnTo>
                  <a:lnTo>
                    <a:pt x="62" y="150"/>
                  </a:lnTo>
                  <a:lnTo>
                    <a:pt x="64" y="150"/>
                  </a:lnTo>
                  <a:lnTo>
                    <a:pt x="66" y="150"/>
                  </a:lnTo>
                  <a:lnTo>
                    <a:pt x="68" y="150"/>
                  </a:lnTo>
                  <a:lnTo>
                    <a:pt x="70" y="150"/>
                  </a:lnTo>
                  <a:lnTo>
                    <a:pt x="72" y="150"/>
                  </a:lnTo>
                  <a:lnTo>
                    <a:pt x="74" y="148"/>
                  </a:lnTo>
                  <a:lnTo>
                    <a:pt x="76" y="146"/>
                  </a:lnTo>
                  <a:lnTo>
                    <a:pt x="82" y="144"/>
                  </a:lnTo>
                  <a:lnTo>
                    <a:pt x="84" y="142"/>
                  </a:lnTo>
                  <a:lnTo>
                    <a:pt x="88" y="142"/>
                  </a:lnTo>
                  <a:lnTo>
                    <a:pt x="92" y="138"/>
                  </a:lnTo>
                  <a:lnTo>
                    <a:pt x="96" y="136"/>
                  </a:lnTo>
                  <a:lnTo>
                    <a:pt x="98" y="134"/>
                  </a:lnTo>
                  <a:lnTo>
                    <a:pt x="102" y="132"/>
                  </a:lnTo>
                  <a:lnTo>
                    <a:pt x="102" y="130"/>
                  </a:lnTo>
                  <a:lnTo>
                    <a:pt x="102" y="130"/>
                  </a:lnTo>
                  <a:lnTo>
                    <a:pt x="104" y="130"/>
                  </a:lnTo>
                  <a:lnTo>
                    <a:pt x="104" y="128"/>
                  </a:lnTo>
                  <a:lnTo>
                    <a:pt x="104" y="126"/>
                  </a:lnTo>
                  <a:lnTo>
                    <a:pt x="104" y="124"/>
                  </a:lnTo>
                  <a:lnTo>
                    <a:pt x="104" y="120"/>
                  </a:lnTo>
                  <a:lnTo>
                    <a:pt x="104" y="116"/>
                  </a:lnTo>
                  <a:lnTo>
                    <a:pt x="104" y="114"/>
                  </a:lnTo>
                  <a:lnTo>
                    <a:pt x="100" y="112"/>
                  </a:lnTo>
                  <a:lnTo>
                    <a:pt x="96" y="108"/>
                  </a:lnTo>
                  <a:lnTo>
                    <a:pt x="92" y="104"/>
                  </a:lnTo>
                  <a:lnTo>
                    <a:pt x="90" y="102"/>
                  </a:lnTo>
                  <a:lnTo>
                    <a:pt x="88" y="100"/>
                  </a:lnTo>
                  <a:lnTo>
                    <a:pt x="86" y="98"/>
                  </a:lnTo>
                  <a:lnTo>
                    <a:pt x="84" y="96"/>
                  </a:lnTo>
                  <a:lnTo>
                    <a:pt x="82" y="94"/>
                  </a:lnTo>
                  <a:lnTo>
                    <a:pt x="82" y="92"/>
                  </a:lnTo>
                  <a:lnTo>
                    <a:pt x="82" y="92"/>
                  </a:lnTo>
                  <a:lnTo>
                    <a:pt x="82" y="90"/>
                  </a:lnTo>
                  <a:lnTo>
                    <a:pt x="82" y="90"/>
                  </a:lnTo>
                  <a:lnTo>
                    <a:pt x="82" y="88"/>
                  </a:lnTo>
                  <a:lnTo>
                    <a:pt x="82" y="88"/>
                  </a:lnTo>
                  <a:lnTo>
                    <a:pt x="82" y="86"/>
                  </a:lnTo>
                  <a:lnTo>
                    <a:pt x="82" y="86"/>
                  </a:lnTo>
                  <a:lnTo>
                    <a:pt x="84" y="84"/>
                  </a:lnTo>
                  <a:lnTo>
                    <a:pt x="84" y="84"/>
                  </a:lnTo>
                  <a:lnTo>
                    <a:pt x="86" y="84"/>
                  </a:lnTo>
                  <a:lnTo>
                    <a:pt x="88" y="82"/>
                  </a:lnTo>
                  <a:lnTo>
                    <a:pt x="92" y="80"/>
                  </a:lnTo>
                  <a:lnTo>
                    <a:pt x="96" y="78"/>
                  </a:lnTo>
                  <a:lnTo>
                    <a:pt x="98" y="78"/>
                  </a:lnTo>
                  <a:lnTo>
                    <a:pt x="102" y="76"/>
                  </a:lnTo>
                  <a:lnTo>
                    <a:pt x="106" y="76"/>
                  </a:lnTo>
                  <a:lnTo>
                    <a:pt x="110" y="74"/>
                  </a:lnTo>
                  <a:lnTo>
                    <a:pt x="116" y="74"/>
                  </a:lnTo>
                  <a:lnTo>
                    <a:pt x="122" y="7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58" name="Freeform 295"/>
            <p:cNvSpPr>
              <a:spLocks/>
            </p:cNvSpPr>
            <p:nvPr/>
          </p:nvSpPr>
          <p:spPr bwMode="auto">
            <a:xfrm>
              <a:off x="6166672" y="2157443"/>
              <a:ext cx="272675" cy="214827"/>
            </a:xfrm>
            <a:custGeom>
              <a:avLst/>
              <a:gdLst>
                <a:gd name="T0" fmla="*/ 10 w 132"/>
                <a:gd name="T1" fmla="*/ 74 h 104"/>
                <a:gd name="T2" fmla="*/ 6 w 132"/>
                <a:gd name="T3" fmla="*/ 64 h 104"/>
                <a:gd name="T4" fmla="*/ 2 w 132"/>
                <a:gd name="T5" fmla="*/ 54 h 104"/>
                <a:gd name="T6" fmla="*/ 0 w 132"/>
                <a:gd name="T7" fmla="*/ 48 h 104"/>
                <a:gd name="T8" fmla="*/ 0 w 132"/>
                <a:gd name="T9" fmla="*/ 46 h 104"/>
                <a:gd name="T10" fmla="*/ 0 w 132"/>
                <a:gd name="T11" fmla="*/ 40 h 104"/>
                <a:gd name="T12" fmla="*/ 2 w 132"/>
                <a:gd name="T13" fmla="*/ 30 h 104"/>
                <a:gd name="T14" fmla="*/ 4 w 132"/>
                <a:gd name="T15" fmla="*/ 18 h 104"/>
                <a:gd name="T16" fmla="*/ 14 w 132"/>
                <a:gd name="T17" fmla="*/ 12 h 104"/>
                <a:gd name="T18" fmla="*/ 26 w 132"/>
                <a:gd name="T19" fmla="*/ 6 h 104"/>
                <a:gd name="T20" fmla="*/ 32 w 132"/>
                <a:gd name="T21" fmla="*/ 2 h 104"/>
                <a:gd name="T22" fmla="*/ 38 w 132"/>
                <a:gd name="T23" fmla="*/ 0 h 104"/>
                <a:gd name="T24" fmla="*/ 44 w 132"/>
                <a:gd name="T25" fmla="*/ 0 h 104"/>
                <a:gd name="T26" fmla="*/ 46 w 132"/>
                <a:gd name="T27" fmla="*/ 0 h 104"/>
                <a:gd name="T28" fmla="*/ 48 w 132"/>
                <a:gd name="T29" fmla="*/ 2 h 104"/>
                <a:gd name="T30" fmla="*/ 54 w 132"/>
                <a:gd name="T31" fmla="*/ 4 h 104"/>
                <a:gd name="T32" fmla="*/ 58 w 132"/>
                <a:gd name="T33" fmla="*/ 6 h 104"/>
                <a:gd name="T34" fmla="*/ 62 w 132"/>
                <a:gd name="T35" fmla="*/ 6 h 104"/>
                <a:gd name="T36" fmla="*/ 70 w 132"/>
                <a:gd name="T37" fmla="*/ 4 h 104"/>
                <a:gd name="T38" fmla="*/ 78 w 132"/>
                <a:gd name="T39" fmla="*/ 4 h 104"/>
                <a:gd name="T40" fmla="*/ 88 w 132"/>
                <a:gd name="T41" fmla="*/ 6 h 104"/>
                <a:gd name="T42" fmla="*/ 96 w 132"/>
                <a:gd name="T43" fmla="*/ 10 h 104"/>
                <a:gd name="T44" fmla="*/ 102 w 132"/>
                <a:gd name="T45" fmla="*/ 12 h 104"/>
                <a:gd name="T46" fmla="*/ 106 w 132"/>
                <a:gd name="T47" fmla="*/ 16 h 104"/>
                <a:gd name="T48" fmla="*/ 114 w 132"/>
                <a:gd name="T49" fmla="*/ 22 h 104"/>
                <a:gd name="T50" fmla="*/ 122 w 132"/>
                <a:gd name="T51" fmla="*/ 30 h 104"/>
                <a:gd name="T52" fmla="*/ 120 w 132"/>
                <a:gd name="T53" fmla="*/ 36 h 104"/>
                <a:gd name="T54" fmla="*/ 120 w 132"/>
                <a:gd name="T55" fmla="*/ 42 h 104"/>
                <a:gd name="T56" fmla="*/ 120 w 132"/>
                <a:gd name="T57" fmla="*/ 46 h 104"/>
                <a:gd name="T58" fmla="*/ 120 w 132"/>
                <a:gd name="T59" fmla="*/ 48 h 104"/>
                <a:gd name="T60" fmla="*/ 122 w 132"/>
                <a:gd name="T61" fmla="*/ 50 h 104"/>
                <a:gd name="T62" fmla="*/ 122 w 132"/>
                <a:gd name="T63" fmla="*/ 50 h 104"/>
                <a:gd name="T64" fmla="*/ 124 w 132"/>
                <a:gd name="T65" fmla="*/ 50 h 104"/>
                <a:gd name="T66" fmla="*/ 128 w 132"/>
                <a:gd name="T67" fmla="*/ 50 h 104"/>
                <a:gd name="T68" fmla="*/ 130 w 132"/>
                <a:gd name="T69" fmla="*/ 50 h 104"/>
                <a:gd name="T70" fmla="*/ 130 w 132"/>
                <a:gd name="T71" fmla="*/ 50 h 104"/>
                <a:gd name="T72" fmla="*/ 132 w 132"/>
                <a:gd name="T73" fmla="*/ 52 h 104"/>
                <a:gd name="T74" fmla="*/ 132 w 132"/>
                <a:gd name="T75" fmla="*/ 54 h 104"/>
                <a:gd name="T76" fmla="*/ 132 w 132"/>
                <a:gd name="T77" fmla="*/ 60 h 104"/>
                <a:gd name="T78" fmla="*/ 132 w 132"/>
                <a:gd name="T79" fmla="*/ 64 h 104"/>
                <a:gd name="T80" fmla="*/ 132 w 132"/>
                <a:gd name="T81" fmla="*/ 70 h 104"/>
                <a:gd name="T82" fmla="*/ 132 w 132"/>
                <a:gd name="T83" fmla="*/ 78 h 104"/>
                <a:gd name="T84" fmla="*/ 132 w 132"/>
                <a:gd name="T85" fmla="*/ 86 h 104"/>
                <a:gd name="T86" fmla="*/ 132 w 132"/>
                <a:gd name="T87" fmla="*/ 90 h 104"/>
                <a:gd name="T88" fmla="*/ 132 w 132"/>
                <a:gd name="T89" fmla="*/ 92 h 104"/>
                <a:gd name="T90" fmla="*/ 130 w 132"/>
                <a:gd name="T91" fmla="*/ 94 h 104"/>
                <a:gd name="T92" fmla="*/ 128 w 132"/>
                <a:gd name="T93" fmla="*/ 96 h 104"/>
                <a:gd name="T94" fmla="*/ 122 w 132"/>
                <a:gd name="T95" fmla="*/ 100 h 104"/>
                <a:gd name="T96" fmla="*/ 96 w 132"/>
                <a:gd name="T97" fmla="*/ 102 h 104"/>
                <a:gd name="T98" fmla="*/ 68 w 132"/>
                <a:gd name="T99" fmla="*/ 100 h 104"/>
                <a:gd name="T100" fmla="*/ 58 w 132"/>
                <a:gd name="T101" fmla="*/ 94 h 104"/>
                <a:gd name="T102" fmla="*/ 50 w 132"/>
                <a:gd name="T103" fmla="*/ 92 h 104"/>
                <a:gd name="T104" fmla="*/ 30 w 132"/>
                <a:gd name="T105" fmla="*/ 86 h 104"/>
                <a:gd name="T106" fmla="*/ 24 w 132"/>
                <a:gd name="T107" fmla="*/ 82 h 104"/>
                <a:gd name="T108" fmla="*/ 20 w 132"/>
                <a:gd name="T109" fmla="*/ 80 h 104"/>
                <a:gd name="T110" fmla="*/ 10 w 132"/>
                <a:gd name="T111"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2" h="104">
                  <a:moveTo>
                    <a:pt x="10" y="74"/>
                  </a:moveTo>
                  <a:lnTo>
                    <a:pt x="10" y="74"/>
                  </a:lnTo>
                  <a:lnTo>
                    <a:pt x="8" y="70"/>
                  </a:lnTo>
                  <a:lnTo>
                    <a:pt x="6" y="64"/>
                  </a:lnTo>
                  <a:lnTo>
                    <a:pt x="4" y="58"/>
                  </a:lnTo>
                  <a:lnTo>
                    <a:pt x="2" y="54"/>
                  </a:lnTo>
                  <a:lnTo>
                    <a:pt x="2" y="50"/>
                  </a:lnTo>
                  <a:lnTo>
                    <a:pt x="0" y="48"/>
                  </a:lnTo>
                  <a:lnTo>
                    <a:pt x="0" y="48"/>
                  </a:lnTo>
                  <a:lnTo>
                    <a:pt x="0" y="46"/>
                  </a:lnTo>
                  <a:lnTo>
                    <a:pt x="0" y="44"/>
                  </a:lnTo>
                  <a:lnTo>
                    <a:pt x="0" y="40"/>
                  </a:lnTo>
                  <a:lnTo>
                    <a:pt x="2" y="36"/>
                  </a:lnTo>
                  <a:lnTo>
                    <a:pt x="2" y="30"/>
                  </a:lnTo>
                  <a:lnTo>
                    <a:pt x="2" y="22"/>
                  </a:lnTo>
                  <a:lnTo>
                    <a:pt x="4" y="18"/>
                  </a:lnTo>
                  <a:lnTo>
                    <a:pt x="8" y="16"/>
                  </a:lnTo>
                  <a:lnTo>
                    <a:pt x="14" y="12"/>
                  </a:lnTo>
                  <a:lnTo>
                    <a:pt x="20" y="10"/>
                  </a:lnTo>
                  <a:lnTo>
                    <a:pt x="26" y="6"/>
                  </a:lnTo>
                  <a:lnTo>
                    <a:pt x="30" y="4"/>
                  </a:lnTo>
                  <a:lnTo>
                    <a:pt x="32" y="2"/>
                  </a:lnTo>
                  <a:lnTo>
                    <a:pt x="36" y="2"/>
                  </a:lnTo>
                  <a:lnTo>
                    <a:pt x="38" y="0"/>
                  </a:lnTo>
                  <a:lnTo>
                    <a:pt x="42" y="0"/>
                  </a:lnTo>
                  <a:lnTo>
                    <a:pt x="44" y="0"/>
                  </a:lnTo>
                  <a:lnTo>
                    <a:pt x="44" y="0"/>
                  </a:lnTo>
                  <a:lnTo>
                    <a:pt x="46" y="0"/>
                  </a:lnTo>
                  <a:lnTo>
                    <a:pt x="46" y="0"/>
                  </a:lnTo>
                  <a:lnTo>
                    <a:pt x="48" y="2"/>
                  </a:lnTo>
                  <a:lnTo>
                    <a:pt x="50" y="2"/>
                  </a:lnTo>
                  <a:lnTo>
                    <a:pt x="54" y="4"/>
                  </a:lnTo>
                  <a:lnTo>
                    <a:pt x="56" y="6"/>
                  </a:lnTo>
                  <a:lnTo>
                    <a:pt x="58" y="6"/>
                  </a:lnTo>
                  <a:lnTo>
                    <a:pt x="60" y="6"/>
                  </a:lnTo>
                  <a:lnTo>
                    <a:pt x="62" y="6"/>
                  </a:lnTo>
                  <a:lnTo>
                    <a:pt x="66" y="6"/>
                  </a:lnTo>
                  <a:lnTo>
                    <a:pt x="70" y="4"/>
                  </a:lnTo>
                  <a:lnTo>
                    <a:pt x="76" y="4"/>
                  </a:lnTo>
                  <a:lnTo>
                    <a:pt x="78" y="4"/>
                  </a:lnTo>
                  <a:lnTo>
                    <a:pt x="80" y="4"/>
                  </a:lnTo>
                  <a:lnTo>
                    <a:pt x="88" y="6"/>
                  </a:lnTo>
                  <a:lnTo>
                    <a:pt x="92" y="8"/>
                  </a:lnTo>
                  <a:lnTo>
                    <a:pt x="96" y="10"/>
                  </a:lnTo>
                  <a:lnTo>
                    <a:pt x="98" y="10"/>
                  </a:lnTo>
                  <a:lnTo>
                    <a:pt x="102" y="12"/>
                  </a:lnTo>
                  <a:lnTo>
                    <a:pt x="104" y="14"/>
                  </a:lnTo>
                  <a:lnTo>
                    <a:pt x="106" y="16"/>
                  </a:lnTo>
                  <a:lnTo>
                    <a:pt x="110" y="18"/>
                  </a:lnTo>
                  <a:lnTo>
                    <a:pt x="114" y="22"/>
                  </a:lnTo>
                  <a:lnTo>
                    <a:pt x="120" y="28"/>
                  </a:lnTo>
                  <a:lnTo>
                    <a:pt x="122" y="30"/>
                  </a:lnTo>
                  <a:lnTo>
                    <a:pt x="120" y="32"/>
                  </a:lnTo>
                  <a:lnTo>
                    <a:pt x="120" y="36"/>
                  </a:lnTo>
                  <a:lnTo>
                    <a:pt x="120" y="38"/>
                  </a:lnTo>
                  <a:lnTo>
                    <a:pt x="120" y="42"/>
                  </a:lnTo>
                  <a:lnTo>
                    <a:pt x="120" y="44"/>
                  </a:lnTo>
                  <a:lnTo>
                    <a:pt x="120" y="46"/>
                  </a:lnTo>
                  <a:lnTo>
                    <a:pt x="120" y="46"/>
                  </a:lnTo>
                  <a:lnTo>
                    <a:pt x="120" y="48"/>
                  </a:lnTo>
                  <a:lnTo>
                    <a:pt x="120" y="48"/>
                  </a:lnTo>
                  <a:lnTo>
                    <a:pt x="122" y="50"/>
                  </a:lnTo>
                  <a:lnTo>
                    <a:pt x="122" y="50"/>
                  </a:lnTo>
                  <a:lnTo>
                    <a:pt x="122" y="50"/>
                  </a:lnTo>
                  <a:lnTo>
                    <a:pt x="124" y="50"/>
                  </a:lnTo>
                  <a:lnTo>
                    <a:pt x="124" y="50"/>
                  </a:lnTo>
                  <a:lnTo>
                    <a:pt x="126" y="50"/>
                  </a:lnTo>
                  <a:lnTo>
                    <a:pt x="128" y="50"/>
                  </a:lnTo>
                  <a:lnTo>
                    <a:pt x="128" y="50"/>
                  </a:lnTo>
                  <a:lnTo>
                    <a:pt x="130" y="50"/>
                  </a:lnTo>
                  <a:lnTo>
                    <a:pt x="130" y="50"/>
                  </a:lnTo>
                  <a:lnTo>
                    <a:pt x="130" y="50"/>
                  </a:lnTo>
                  <a:lnTo>
                    <a:pt x="130" y="50"/>
                  </a:lnTo>
                  <a:lnTo>
                    <a:pt x="132" y="52"/>
                  </a:lnTo>
                  <a:lnTo>
                    <a:pt x="132" y="52"/>
                  </a:lnTo>
                  <a:lnTo>
                    <a:pt x="132" y="54"/>
                  </a:lnTo>
                  <a:lnTo>
                    <a:pt x="132" y="56"/>
                  </a:lnTo>
                  <a:lnTo>
                    <a:pt x="132" y="60"/>
                  </a:lnTo>
                  <a:lnTo>
                    <a:pt x="132" y="62"/>
                  </a:lnTo>
                  <a:lnTo>
                    <a:pt x="132" y="64"/>
                  </a:lnTo>
                  <a:lnTo>
                    <a:pt x="130" y="66"/>
                  </a:lnTo>
                  <a:lnTo>
                    <a:pt x="132" y="70"/>
                  </a:lnTo>
                  <a:lnTo>
                    <a:pt x="132" y="74"/>
                  </a:lnTo>
                  <a:lnTo>
                    <a:pt x="132" y="78"/>
                  </a:lnTo>
                  <a:lnTo>
                    <a:pt x="132" y="82"/>
                  </a:lnTo>
                  <a:lnTo>
                    <a:pt x="132" y="86"/>
                  </a:lnTo>
                  <a:lnTo>
                    <a:pt x="132" y="88"/>
                  </a:lnTo>
                  <a:lnTo>
                    <a:pt x="132" y="90"/>
                  </a:lnTo>
                  <a:lnTo>
                    <a:pt x="132" y="92"/>
                  </a:lnTo>
                  <a:lnTo>
                    <a:pt x="132" y="92"/>
                  </a:lnTo>
                  <a:lnTo>
                    <a:pt x="132" y="94"/>
                  </a:lnTo>
                  <a:lnTo>
                    <a:pt x="130" y="94"/>
                  </a:lnTo>
                  <a:lnTo>
                    <a:pt x="128" y="96"/>
                  </a:lnTo>
                  <a:lnTo>
                    <a:pt x="128" y="96"/>
                  </a:lnTo>
                  <a:lnTo>
                    <a:pt x="126" y="98"/>
                  </a:lnTo>
                  <a:lnTo>
                    <a:pt x="122" y="100"/>
                  </a:lnTo>
                  <a:lnTo>
                    <a:pt x="120" y="100"/>
                  </a:lnTo>
                  <a:lnTo>
                    <a:pt x="96" y="102"/>
                  </a:lnTo>
                  <a:lnTo>
                    <a:pt x="74" y="104"/>
                  </a:lnTo>
                  <a:lnTo>
                    <a:pt x="68" y="100"/>
                  </a:lnTo>
                  <a:lnTo>
                    <a:pt x="62" y="96"/>
                  </a:lnTo>
                  <a:lnTo>
                    <a:pt x="58" y="94"/>
                  </a:lnTo>
                  <a:lnTo>
                    <a:pt x="54" y="94"/>
                  </a:lnTo>
                  <a:lnTo>
                    <a:pt x="50" y="92"/>
                  </a:lnTo>
                  <a:lnTo>
                    <a:pt x="40" y="90"/>
                  </a:lnTo>
                  <a:lnTo>
                    <a:pt x="30" y="86"/>
                  </a:lnTo>
                  <a:lnTo>
                    <a:pt x="26" y="84"/>
                  </a:lnTo>
                  <a:lnTo>
                    <a:pt x="24" y="82"/>
                  </a:lnTo>
                  <a:lnTo>
                    <a:pt x="22" y="82"/>
                  </a:lnTo>
                  <a:lnTo>
                    <a:pt x="20" y="80"/>
                  </a:lnTo>
                  <a:lnTo>
                    <a:pt x="16" y="78"/>
                  </a:lnTo>
                  <a:lnTo>
                    <a:pt x="10" y="7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59" name="Freeform 296"/>
            <p:cNvSpPr>
              <a:spLocks/>
            </p:cNvSpPr>
            <p:nvPr/>
          </p:nvSpPr>
          <p:spPr bwMode="auto">
            <a:xfrm>
              <a:off x="6166672" y="2157443"/>
              <a:ext cx="272675" cy="214827"/>
            </a:xfrm>
            <a:custGeom>
              <a:avLst/>
              <a:gdLst>
                <a:gd name="T0" fmla="*/ 10 w 132"/>
                <a:gd name="T1" fmla="*/ 74 h 104"/>
                <a:gd name="T2" fmla="*/ 6 w 132"/>
                <a:gd name="T3" fmla="*/ 64 h 104"/>
                <a:gd name="T4" fmla="*/ 2 w 132"/>
                <a:gd name="T5" fmla="*/ 54 h 104"/>
                <a:gd name="T6" fmla="*/ 0 w 132"/>
                <a:gd name="T7" fmla="*/ 48 h 104"/>
                <a:gd name="T8" fmla="*/ 0 w 132"/>
                <a:gd name="T9" fmla="*/ 46 h 104"/>
                <a:gd name="T10" fmla="*/ 0 w 132"/>
                <a:gd name="T11" fmla="*/ 40 h 104"/>
                <a:gd name="T12" fmla="*/ 2 w 132"/>
                <a:gd name="T13" fmla="*/ 30 h 104"/>
                <a:gd name="T14" fmla="*/ 4 w 132"/>
                <a:gd name="T15" fmla="*/ 18 h 104"/>
                <a:gd name="T16" fmla="*/ 14 w 132"/>
                <a:gd name="T17" fmla="*/ 12 h 104"/>
                <a:gd name="T18" fmla="*/ 26 w 132"/>
                <a:gd name="T19" fmla="*/ 6 h 104"/>
                <a:gd name="T20" fmla="*/ 32 w 132"/>
                <a:gd name="T21" fmla="*/ 2 h 104"/>
                <a:gd name="T22" fmla="*/ 38 w 132"/>
                <a:gd name="T23" fmla="*/ 0 h 104"/>
                <a:gd name="T24" fmla="*/ 44 w 132"/>
                <a:gd name="T25" fmla="*/ 0 h 104"/>
                <a:gd name="T26" fmla="*/ 46 w 132"/>
                <a:gd name="T27" fmla="*/ 0 h 104"/>
                <a:gd name="T28" fmla="*/ 48 w 132"/>
                <a:gd name="T29" fmla="*/ 2 h 104"/>
                <a:gd name="T30" fmla="*/ 54 w 132"/>
                <a:gd name="T31" fmla="*/ 4 h 104"/>
                <a:gd name="T32" fmla="*/ 58 w 132"/>
                <a:gd name="T33" fmla="*/ 6 h 104"/>
                <a:gd name="T34" fmla="*/ 62 w 132"/>
                <a:gd name="T35" fmla="*/ 6 h 104"/>
                <a:gd name="T36" fmla="*/ 70 w 132"/>
                <a:gd name="T37" fmla="*/ 4 h 104"/>
                <a:gd name="T38" fmla="*/ 78 w 132"/>
                <a:gd name="T39" fmla="*/ 4 h 104"/>
                <a:gd name="T40" fmla="*/ 88 w 132"/>
                <a:gd name="T41" fmla="*/ 6 h 104"/>
                <a:gd name="T42" fmla="*/ 96 w 132"/>
                <a:gd name="T43" fmla="*/ 10 h 104"/>
                <a:gd name="T44" fmla="*/ 102 w 132"/>
                <a:gd name="T45" fmla="*/ 12 h 104"/>
                <a:gd name="T46" fmla="*/ 106 w 132"/>
                <a:gd name="T47" fmla="*/ 16 h 104"/>
                <a:gd name="T48" fmla="*/ 114 w 132"/>
                <a:gd name="T49" fmla="*/ 22 h 104"/>
                <a:gd name="T50" fmla="*/ 122 w 132"/>
                <a:gd name="T51" fmla="*/ 30 h 104"/>
                <a:gd name="T52" fmla="*/ 120 w 132"/>
                <a:gd name="T53" fmla="*/ 36 h 104"/>
                <a:gd name="T54" fmla="*/ 120 w 132"/>
                <a:gd name="T55" fmla="*/ 42 h 104"/>
                <a:gd name="T56" fmla="*/ 120 w 132"/>
                <a:gd name="T57" fmla="*/ 46 h 104"/>
                <a:gd name="T58" fmla="*/ 120 w 132"/>
                <a:gd name="T59" fmla="*/ 48 h 104"/>
                <a:gd name="T60" fmla="*/ 122 w 132"/>
                <a:gd name="T61" fmla="*/ 50 h 104"/>
                <a:gd name="T62" fmla="*/ 122 w 132"/>
                <a:gd name="T63" fmla="*/ 50 h 104"/>
                <a:gd name="T64" fmla="*/ 124 w 132"/>
                <a:gd name="T65" fmla="*/ 50 h 104"/>
                <a:gd name="T66" fmla="*/ 128 w 132"/>
                <a:gd name="T67" fmla="*/ 50 h 104"/>
                <a:gd name="T68" fmla="*/ 130 w 132"/>
                <a:gd name="T69" fmla="*/ 50 h 104"/>
                <a:gd name="T70" fmla="*/ 130 w 132"/>
                <a:gd name="T71" fmla="*/ 50 h 104"/>
                <a:gd name="T72" fmla="*/ 132 w 132"/>
                <a:gd name="T73" fmla="*/ 52 h 104"/>
                <a:gd name="T74" fmla="*/ 132 w 132"/>
                <a:gd name="T75" fmla="*/ 54 h 104"/>
                <a:gd name="T76" fmla="*/ 132 w 132"/>
                <a:gd name="T77" fmla="*/ 60 h 104"/>
                <a:gd name="T78" fmla="*/ 132 w 132"/>
                <a:gd name="T79" fmla="*/ 64 h 104"/>
                <a:gd name="T80" fmla="*/ 132 w 132"/>
                <a:gd name="T81" fmla="*/ 70 h 104"/>
                <a:gd name="T82" fmla="*/ 132 w 132"/>
                <a:gd name="T83" fmla="*/ 78 h 104"/>
                <a:gd name="T84" fmla="*/ 132 w 132"/>
                <a:gd name="T85" fmla="*/ 86 h 104"/>
                <a:gd name="T86" fmla="*/ 132 w 132"/>
                <a:gd name="T87" fmla="*/ 90 h 104"/>
                <a:gd name="T88" fmla="*/ 132 w 132"/>
                <a:gd name="T89" fmla="*/ 92 h 104"/>
                <a:gd name="T90" fmla="*/ 130 w 132"/>
                <a:gd name="T91" fmla="*/ 94 h 104"/>
                <a:gd name="T92" fmla="*/ 128 w 132"/>
                <a:gd name="T93" fmla="*/ 96 h 104"/>
                <a:gd name="T94" fmla="*/ 122 w 132"/>
                <a:gd name="T95" fmla="*/ 100 h 104"/>
                <a:gd name="T96" fmla="*/ 96 w 132"/>
                <a:gd name="T97" fmla="*/ 102 h 104"/>
                <a:gd name="T98" fmla="*/ 68 w 132"/>
                <a:gd name="T99" fmla="*/ 100 h 104"/>
                <a:gd name="T100" fmla="*/ 58 w 132"/>
                <a:gd name="T101" fmla="*/ 94 h 104"/>
                <a:gd name="T102" fmla="*/ 50 w 132"/>
                <a:gd name="T103" fmla="*/ 92 h 104"/>
                <a:gd name="T104" fmla="*/ 30 w 132"/>
                <a:gd name="T105" fmla="*/ 86 h 104"/>
                <a:gd name="T106" fmla="*/ 24 w 132"/>
                <a:gd name="T107" fmla="*/ 82 h 104"/>
                <a:gd name="T108" fmla="*/ 20 w 132"/>
                <a:gd name="T109" fmla="*/ 80 h 104"/>
                <a:gd name="T110" fmla="*/ 10 w 132"/>
                <a:gd name="T111"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2" h="104">
                  <a:moveTo>
                    <a:pt x="10" y="74"/>
                  </a:moveTo>
                  <a:lnTo>
                    <a:pt x="10" y="74"/>
                  </a:lnTo>
                  <a:lnTo>
                    <a:pt x="8" y="70"/>
                  </a:lnTo>
                  <a:lnTo>
                    <a:pt x="6" y="64"/>
                  </a:lnTo>
                  <a:lnTo>
                    <a:pt x="4" y="58"/>
                  </a:lnTo>
                  <a:lnTo>
                    <a:pt x="2" y="54"/>
                  </a:lnTo>
                  <a:lnTo>
                    <a:pt x="2" y="50"/>
                  </a:lnTo>
                  <a:lnTo>
                    <a:pt x="0" y="48"/>
                  </a:lnTo>
                  <a:lnTo>
                    <a:pt x="0" y="48"/>
                  </a:lnTo>
                  <a:lnTo>
                    <a:pt x="0" y="46"/>
                  </a:lnTo>
                  <a:lnTo>
                    <a:pt x="0" y="44"/>
                  </a:lnTo>
                  <a:lnTo>
                    <a:pt x="0" y="40"/>
                  </a:lnTo>
                  <a:lnTo>
                    <a:pt x="2" y="36"/>
                  </a:lnTo>
                  <a:lnTo>
                    <a:pt x="2" y="30"/>
                  </a:lnTo>
                  <a:lnTo>
                    <a:pt x="2" y="22"/>
                  </a:lnTo>
                  <a:lnTo>
                    <a:pt x="4" y="18"/>
                  </a:lnTo>
                  <a:lnTo>
                    <a:pt x="8" y="16"/>
                  </a:lnTo>
                  <a:lnTo>
                    <a:pt x="14" y="12"/>
                  </a:lnTo>
                  <a:lnTo>
                    <a:pt x="20" y="10"/>
                  </a:lnTo>
                  <a:lnTo>
                    <a:pt x="26" y="6"/>
                  </a:lnTo>
                  <a:lnTo>
                    <a:pt x="30" y="4"/>
                  </a:lnTo>
                  <a:lnTo>
                    <a:pt x="32" y="2"/>
                  </a:lnTo>
                  <a:lnTo>
                    <a:pt x="36" y="2"/>
                  </a:lnTo>
                  <a:lnTo>
                    <a:pt x="38" y="0"/>
                  </a:lnTo>
                  <a:lnTo>
                    <a:pt x="42" y="0"/>
                  </a:lnTo>
                  <a:lnTo>
                    <a:pt x="44" y="0"/>
                  </a:lnTo>
                  <a:lnTo>
                    <a:pt x="44" y="0"/>
                  </a:lnTo>
                  <a:lnTo>
                    <a:pt x="46" y="0"/>
                  </a:lnTo>
                  <a:lnTo>
                    <a:pt x="46" y="0"/>
                  </a:lnTo>
                  <a:lnTo>
                    <a:pt x="48" y="2"/>
                  </a:lnTo>
                  <a:lnTo>
                    <a:pt x="50" y="2"/>
                  </a:lnTo>
                  <a:lnTo>
                    <a:pt x="54" y="4"/>
                  </a:lnTo>
                  <a:lnTo>
                    <a:pt x="56" y="6"/>
                  </a:lnTo>
                  <a:lnTo>
                    <a:pt x="58" y="6"/>
                  </a:lnTo>
                  <a:lnTo>
                    <a:pt x="60" y="6"/>
                  </a:lnTo>
                  <a:lnTo>
                    <a:pt x="62" y="6"/>
                  </a:lnTo>
                  <a:lnTo>
                    <a:pt x="66" y="6"/>
                  </a:lnTo>
                  <a:lnTo>
                    <a:pt x="70" y="4"/>
                  </a:lnTo>
                  <a:lnTo>
                    <a:pt x="76" y="4"/>
                  </a:lnTo>
                  <a:lnTo>
                    <a:pt x="78" y="4"/>
                  </a:lnTo>
                  <a:lnTo>
                    <a:pt x="80" y="4"/>
                  </a:lnTo>
                  <a:lnTo>
                    <a:pt x="88" y="6"/>
                  </a:lnTo>
                  <a:lnTo>
                    <a:pt x="92" y="8"/>
                  </a:lnTo>
                  <a:lnTo>
                    <a:pt x="96" y="10"/>
                  </a:lnTo>
                  <a:lnTo>
                    <a:pt x="98" y="10"/>
                  </a:lnTo>
                  <a:lnTo>
                    <a:pt x="102" y="12"/>
                  </a:lnTo>
                  <a:lnTo>
                    <a:pt x="104" y="14"/>
                  </a:lnTo>
                  <a:lnTo>
                    <a:pt x="106" y="16"/>
                  </a:lnTo>
                  <a:lnTo>
                    <a:pt x="110" y="18"/>
                  </a:lnTo>
                  <a:lnTo>
                    <a:pt x="114" y="22"/>
                  </a:lnTo>
                  <a:lnTo>
                    <a:pt x="120" y="28"/>
                  </a:lnTo>
                  <a:lnTo>
                    <a:pt x="122" y="30"/>
                  </a:lnTo>
                  <a:lnTo>
                    <a:pt x="120" y="32"/>
                  </a:lnTo>
                  <a:lnTo>
                    <a:pt x="120" y="36"/>
                  </a:lnTo>
                  <a:lnTo>
                    <a:pt x="120" y="38"/>
                  </a:lnTo>
                  <a:lnTo>
                    <a:pt x="120" y="42"/>
                  </a:lnTo>
                  <a:lnTo>
                    <a:pt x="120" y="44"/>
                  </a:lnTo>
                  <a:lnTo>
                    <a:pt x="120" y="46"/>
                  </a:lnTo>
                  <a:lnTo>
                    <a:pt x="120" y="46"/>
                  </a:lnTo>
                  <a:lnTo>
                    <a:pt x="120" y="48"/>
                  </a:lnTo>
                  <a:lnTo>
                    <a:pt x="120" y="48"/>
                  </a:lnTo>
                  <a:lnTo>
                    <a:pt x="122" y="50"/>
                  </a:lnTo>
                  <a:lnTo>
                    <a:pt x="122" y="50"/>
                  </a:lnTo>
                  <a:lnTo>
                    <a:pt x="122" y="50"/>
                  </a:lnTo>
                  <a:lnTo>
                    <a:pt x="124" y="50"/>
                  </a:lnTo>
                  <a:lnTo>
                    <a:pt x="124" y="50"/>
                  </a:lnTo>
                  <a:lnTo>
                    <a:pt x="126" y="50"/>
                  </a:lnTo>
                  <a:lnTo>
                    <a:pt x="128" y="50"/>
                  </a:lnTo>
                  <a:lnTo>
                    <a:pt x="128" y="50"/>
                  </a:lnTo>
                  <a:lnTo>
                    <a:pt x="130" y="50"/>
                  </a:lnTo>
                  <a:lnTo>
                    <a:pt x="130" y="50"/>
                  </a:lnTo>
                  <a:lnTo>
                    <a:pt x="130" y="50"/>
                  </a:lnTo>
                  <a:lnTo>
                    <a:pt x="130" y="50"/>
                  </a:lnTo>
                  <a:lnTo>
                    <a:pt x="132" y="52"/>
                  </a:lnTo>
                  <a:lnTo>
                    <a:pt x="132" y="52"/>
                  </a:lnTo>
                  <a:lnTo>
                    <a:pt x="132" y="54"/>
                  </a:lnTo>
                  <a:lnTo>
                    <a:pt x="132" y="56"/>
                  </a:lnTo>
                  <a:lnTo>
                    <a:pt x="132" y="60"/>
                  </a:lnTo>
                  <a:lnTo>
                    <a:pt x="132" y="62"/>
                  </a:lnTo>
                  <a:lnTo>
                    <a:pt x="132" y="64"/>
                  </a:lnTo>
                  <a:lnTo>
                    <a:pt x="130" y="66"/>
                  </a:lnTo>
                  <a:lnTo>
                    <a:pt x="132" y="70"/>
                  </a:lnTo>
                  <a:lnTo>
                    <a:pt x="132" y="74"/>
                  </a:lnTo>
                  <a:lnTo>
                    <a:pt x="132" y="78"/>
                  </a:lnTo>
                  <a:lnTo>
                    <a:pt x="132" y="82"/>
                  </a:lnTo>
                  <a:lnTo>
                    <a:pt x="132" y="86"/>
                  </a:lnTo>
                  <a:lnTo>
                    <a:pt x="132" y="88"/>
                  </a:lnTo>
                  <a:lnTo>
                    <a:pt x="132" y="90"/>
                  </a:lnTo>
                  <a:lnTo>
                    <a:pt x="132" y="92"/>
                  </a:lnTo>
                  <a:lnTo>
                    <a:pt x="132" y="92"/>
                  </a:lnTo>
                  <a:lnTo>
                    <a:pt x="132" y="94"/>
                  </a:lnTo>
                  <a:lnTo>
                    <a:pt x="130" y="94"/>
                  </a:lnTo>
                  <a:lnTo>
                    <a:pt x="128" y="96"/>
                  </a:lnTo>
                  <a:lnTo>
                    <a:pt x="128" y="96"/>
                  </a:lnTo>
                  <a:lnTo>
                    <a:pt x="126" y="98"/>
                  </a:lnTo>
                  <a:lnTo>
                    <a:pt x="122" y="100"/>
                  </a:lnTo>
                  <a:lnTo>
                    <a:pt x="120" y="100"/>
                  </a:lnTo>
                  <a:lnTo>
                    <a:pt x="96" y="102"/>
                  </a:lnTo>
                  <a:lnTo>
                    <a:pt x="74" y="104"/>
                  </a:lnTo>
                  <a:lnTo>
                    <a:pt x="68" y="100"/>
                  </a:lnTo>
                  <a:lnTo>
                    <a:pt x="62" y="96"/>
                  </a:lnTo>
                  <a:lnTo>
                    <a:pt x="58" y="94"/>
                  </a:lnTo>
                  <a:lnTo>
                    <a:pt x="54" y="94"/>
                  </a:lnTo>
                  <a:lnTo>
                    <a:pt x="50" y="92"/>
                  </a:lnTo>
                  <a:lnTo>
                    <a:pt x="40" y="90"/>
                  </a:lnTo>
                  <a:lnTo>
                    <a:pt x="30" y="86"/>
                  </a:lnTo>
                  <a:lnTo>
                    <a:pt x="26" y="84"/>
                  </a:lnTo>
                  <a:lnTo>
                    <a:pt x="24" y="82"/>
                  </a:lnTo>
                  <a:lnTo>
                    <a:pt x="22" y="82"/>
                  </a:lnTo>
                  <a:lnTo>
                    <a:pt x="20" y="80"/>
                  </a:lnTo>
                  <a:lnTo>
                    <a:pt x="16" y="78"/>
                  </a:lnTo>
                  <a:lnTo>
                    <a:pt x="10" y="74"/>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60" name="Freeform 300"/>
            <p:cNvSpPr>
              <a:spLocks/>
            </p:cNvSpPr>
            <p:nvPr/>
          </p:nvSpPr>
          <p:spPr bwMode="auto">
            <a:xfrm>
              <a:off x="6092307" y="1504701"/>
              <a:ext cx="318121" cy="627955"/>
            </a:xfrm>
            <a:custGeom>
              <a:avLst/>
              <a:gdLst>
                <a:gd name="T0" fmla="*/ 6 w 154"/>
                <a:gd name="T1" fmla="*/ 222 h 304"/>
                <a:gd name="T2" fmla="*/ 10 w 154"/>
                <a:gd name="T3" fmla="*/ 208 h 304"/>
                <a:gd name="T4" fmla="*/ 22 w 154"/>
                <a:gd name="T5" fmla="*/ 204 h 304"/>
                <a:gd name="T6" fmla="*/ 24 w 154"/>
                <a:gd name="T7" fmla="*/ 198 h 304"/>
                <a:gd name="T8" fmla="*/ 18 w 154"/>
                <a:gd name="T9" fmla="*/ 180 h 304"/>
                <a:gd name="T10" fmla="*/ 12 w 154"/>
                <a:gd name="T11" fmla="*/ 160 h 304"/>
                <a:gd name="T12" fmla="*/ 6 w 154"/>
                <a:gd name="T13" fmla="*/ 126 h 304"/>
                <a:gd name="T14" fmla="*/ 10 w 154"/>
                <a:gd name="T15" fmla="*/ 116 h 304"/>
                <a:gd name="T16" fmla="*/ 16 w 154"/>
                <a:gd name="T17" fmla="*/ 116 h 304"/>
                <a:gd name="T18" fmla="*/ 26 w 154"/>
                <a:gd name="T19" fmla="*/ 116 h 304"/>
                <a:gd name="T20" fmla="*/ 30 w 154"/>
                <a:gd name="T21" fmla="*/ 112 h 304"/>
                <a:gd name="T22" fmla="*/ 22 w 154"/>
                <a:gd name="T23" fmla="*/ 106 h 304"/>
                <a:gd name="T24" fmla="*/ 22 w 154"/>
                <a:gd name="T25" fmla="*/ 100 h 304"/>
                <a:gd name="T26" fmla="*/ 28 w 154"/>
                <a:gd name="T27" fmla="*/ 82 h 304"/>
                <a:gd name="T28" fmla="*/ 30 w 154"/>
                <a:gd name="T29" fmla="*/ 72 h 304"/>
                <a:gd name="T30" fmla="*/ 38 w 154"/>
                <a:gd name="T31" fmla="*/ 68 h 304"/>
                <a:gd name="T32" fmla="*/ 42 w 154"/>
                <a:gd name="T33" fmla="*/ 58 h 304"/>
                <a:gd name="T34" fmla="*/ 50 w 154"/>
                <a:gd name="T35" fmla="*/ 58 h 304"/>
                <a:gd name="T36" fmla="*/ 52 w 154"/>
                <a:gd name="T37" fmla="*/ 52 h 304"/>
                <a:gd name="T38" fmla="*/ 54 w 154"/>
                <a:gd name="T39" fmla="*/ 44 h 304"/>
                <a:gd name="T40" fmla="*/ 62 w 154"/>
                <a:gd name="T41" fmla="*/ 38 h 304"/>
                <a:gd name="T42" fmla="*/ 62 w 154"/>
                <a:gd name="T43" fmla="*/ 28 h 304"/>
                <a:gd name="T44" fmla="*/ 68 w 154"/>
                <a:gd name="T45" fmla="*/ 28 h 304"/>
                <a:gd name="T46" fmla="*/ 78 w 154"/>
                <a:gd name="T47" fmla="*/ 26 h 304"/>
                <a:gd name="T48" fmla="*/ 86 w 154"/>
                <a:gd name="T49" fmla="*/ 18 h 304"/>
                <a:gd name="T50" fmla="*/ 104 w 154"/>
                <a:gd name="T51" fmla="*/ 18 h 304"/>
                <a:gd name="T52" fmla="*/ 114 w 154"/>
                <a:gd name="T53" fmla="*/ 14 h 304"/>
                <a:gd name="T54" fmla="*/ 128 w 154"/>
                <a:gd name="T55" fmla="*/ 0 h 304"/>
                <a:gd name="T56" fmla="*/ 146 w 154"/>
                <a:gd name="T57" fmla="*/ 20 h 304"/>
                <a:gd name="T58" fmla="*/ 150 w 154"/>
                <a:gd name="T59" fmla="*/ 34 h 304"/>
                <a:gd name="T60" fmla="*/ 154 w 154"/>
                <a:gd name="T61" fmla="*/ 58 h 304"/>
                <a:gd name="T62" fmla="*/ 150 w 154"/>
                <a:gd name="T63" fmla="*/ 66 h 304"/>
                <a:gd name="T64" fmla="*/ 136 w 154"/>
                <a:gd name="T65" fmla="*/ 76 h 304"/>
                <a:gd name="T66" fmla="*/ 128 w 154"/>
                <a:gd name="T67" fmla="*/ 88 h 304"/>
                <a:gd name="T68" fmla="*/ 128 w 154"/>
                <a:gd name="T69" fmla="*/ 106 h 304"/>
                <a:gd name="T70" fmla="*/ 126 w 154"/>
                <a:gd name="T71" fmla="*/ 112 h 304"/>
                <a:gd name="T72" fmla="*/ 112 w 154"/>
                <a:gd name="T73" fmla="*/ 122 h 304"/>
                <a:gd name="T74" fmla="*/ 102 w 154"/>
                <a:gd name="T75" fmla="*/ 130 h 304"/>
                <a:gd name="T76" fmla="*/ 86 w 154"/>
                <a:gd name="T77" fmla="*/ 132 h 304"/>
                <a:gd name="T78" fmla="*/ 80 w 154"/>
                <a:gd name="T79" fmla="*/ 142 h 304"/>
                <a:gd name="T80" fmla="*/ 76 w 154"/>
                <a:gd name="T81" fmla="*/ 164 h 304"/>
                <a:gd name="T82" fmla="*/ 78 w 154"/>
                <a:gd name="T83" fmla="*/ 180 h 304"/>
                <a:gd name="T84" fmla="*/ 90 w 154"/>
                <a:gd name="T85" fmla="*/ 194 h 304"/>
                <a:gd name="T86" fmla="*/ 92 w 154"/>
                <a:gd name="T87" fmla="*/ 204 h 304"/>
                <a:gd name="T88" fmla="*/ 80 w 154"/>
                <a:gd name="T89" fmla="*/ 208 h 304"/>
                <a:gd name="T90" fmla="*/ 70 w 154"/>
                <a:gd name="T91" fmla="*/ 212 h 304"/>
                <a:gd name="T92" fmla="*/ 72 w 154"/>
                <a:gd name="T93" fmla="*/ 216 h 304"/>
                <a:gd name="T94" fmla="*/ 82 w 154"/>
                <a:gd name="T95" fmla="*/ 216 h 304"/>
                <a:gd name="T96" fmla="*/ 90 w 154"/>
                <a:gd name="T97" fmla="*/ 228 h 304"/>
                <a:gd name="T98" fmla="*/ 86 w 154"/>
                <a:gd name="T99" fmla="*/ 234 h 304"/>
                <a:gd name="T100" fmla="*/ 74 w 154"/>
                <a:gd name="T101" fmla="*/ 246 h 304"/>
                <a:gd name="T102" fmla="*/ 72 w 154"/>
                <a:gd name="T103" fmla="*/ 258 h 304"/>
                <a:gd name="T104" fmla="*/ 72 w 154"/>
                <a:gd name="T105" fmla="*/ 268 h 304"/>
                <a:gd name="T106" fmla="*/ 60 w 154"/>
                <a:gd name="T107" fmla="*/ 276 h 304"/>
                <a:gd name="T108" fmla="*/ 56 w 154"/>
                <a:gd name="T109" fmla="*/ 286 h 304"/>
                <a:gd name="T110" fmla="*/ 44 w 154"/>
                <a:gd name="T111" fmla="*/ 296 h 304"/>
                <a:gd name="T112" fmla="*/ 38 w 154"/>
                <a:gd name="T113" fmla="*/ 304 h 304"/>
                <a:gd name="T114" fmla="*/ 26 w 154"/>
                <a:gd name="T115" fmla="*/ 300 h 304"/>
                <a:gd name="T116" fmla="*/ 22 w 154"/>
                <a:gd name="T117" fmla="*/ 294 h 304"/>
                <a:gd name="T118" fmla="*/ 24 w 154"/>
                <a:gd name="T119" fmla="*/ 280 h 304"/>
                <a:gd name="T120" fmla="*/ 16 w 154"/>
                <a:gd name="T121" fmla="*/ 276 h 304"/>
                <a:gd name="T122" fmla="*/ 14 w 154"/>
                <a:gd name="T123" fmla="*/ 272 h 304"/>
                <a:gd name="T124" fmla="*/ 6 w 154"/>
                <a:gd name="T125" fmla="*/ 25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304">
                  <a:moveTo>
                    <a:pt x="0" y="236"/>
                  </a:moveTo>
                  <a:lnTo>
                    <a:pt x="0" y="236"/>
                  </a:lnTo>
                  <a:lnTo>
                    <a:pt x="2" y="232"/>
                  </a:lnTo>
                  <a:lnTo>
                    <a:pt x="4" y="230"/>
                  </a:lnTo>
                  <a:lnTo>
                    <a:pt x="6" y="226"/>
                  </a:lnTo>
                  <a:lnTo>
                    <a:pt x="6" y="224"/>
                  </a:lnTo>
                  <a:lnTo>
                    <a:pt x="6" y="222"/>
                  </a:lnTo>
                  <a:lnTo>
                    <a:pt x="6" y="218"/>
                  </a:lnTo>
                  <a:lnTo>
                    <a:pt x="8" y="216"/>
                  </a:lnTo>
                  <a:lnTo>
                    <a:pt x="8" y="212"/>
                  </a:lnTo>
                  <a:lnTo>
                    <a:pt x="10" y="210"/>
                  </a:lnTo>
                  <a:lnTo>
                    <a:pt x="10" y="210"/>
                  </a:lnTo>
                  <a:lnTo>
                    <a:pt x="10" y="210"/>
                  </a:lnTo>
                  <a:lnTo>
                    <a:pt x="10" y="208"/>
                  </a:lnTo>
                  <a:lnTo>
                    <a:pt x="12" y="208"/>
                  </a:lnTo>
                  <a:lnTo>
                    <a:pt x="12" y="208"/>
                  </a:lnTo>
                  <a:lnTo>
                    <a:pt x="16" y="206"/>
                  </a:lnTo>
                  <a:lnTo>
                    <a:pt x="18" y="206"/>
                  </a:lnTo>
                  <a:lnTo>
                    <a:pt x="20" y="204"/>
                  </a:lnTo>
                  <a:lnTo>
                    <a:pt x="22" y="204"/>
                  </a:lnTo>
                  <a:lnTo>
                    <a:pt x="22" y="204"/>
                  </a:lnTo>
                  <a:lnTo>
                    <a:pt x="22" y="202"/>
                  </a:lnTo>
                  <a:lnTo>
                    <a:pt x="24" y="202"/>
                  </a:lnTo>
                  <a:lnTo>
                    <a:pt x="24" y="202"/>
                  </a:lnTo>
                  <a:lnTo>
                    <a:pt x="24" y="200"/>
                  </a:lnTo>
                  <a:lnTo>
                    <a:pt x="24" y="200"/>
                  </a:lnTo>
                  <a:lnTo>
                    <a:pt x="24" y="198"/>
                  </a:lnTo>
                  <a:lnTo>
                    <a:pt x="24" y="198"/>
                  </a:lnTo>
                  <a:lnTo>
                    <a:pt x="24" y="196"/>
                  </a:lnTo>
                  <a:lnTo>
                    <a:pt x="24" y="192"/>
                  </a:lnTo>
                  <a:lnTo>
                    <a:pt x="22" y="190"/>
                  </a:lnTo>
                  <a:lnTo>
                    <a:pt x="22" y="188"/>
                  </a:lnTo>
                  <a:lnTo>
                    <a:pt x="20" y="184"/>
                  </a:lnTo>
                  <a:lnTo>
                    <a:pt x="20" y="182"/>
                  </a:lnTo>
                  <a:lnTo>
                    <a:pt x="18" y="180"/>
                  </a:lnTo>
                  <a:lnTo>
                    <a:pt x="16" y="176"/>
                  </a:lnTo>
                  <a:lnTo>
                    <a:pt x="14" y="172"/>
                  </a:lnTo>
                  <a:lnTo>
                    <a:pt x="14" y="170"/>
                  </a:lnTo>
                  <a:lnTo>
                    <a:pt x="12" y="168"/>
                  </a:lnTo>
                  <a:lnTo>
                    <a:pt x="12" y="166"/>
                  </a:lnTo>
                  <a:lnTo>
                    <a:pt x="12" y="164"/>
                  </a:lnTo>
                  <a:lnTo>
                    <a:pt x="12" y="160"/>
                  </a:lnTo>
                  <a:lnTo>
                    <a:pt x="10" y="152"/>
                  </a:lnTo>
                  <a:lnTo>
                    <a:pt x="8" y="146"/>
                  </a:lnTo>
                  <a:lnTo>
                    <a:pt x="8" y="138"/>
                  </a:lnTo>
                  <a:lnTo>
                    <a:pt x="6" y="134"/>
                  </a:lnTo>
                  <a:lnTo>
                    <a:pt x="6" y="130"/>
                  </a:lnTo>
                  <a:lnTo>
                    <a:pt x="6" y="128"/>
                  </a:lnTo>
                  <a:lnTo>
                    <a:pt x="6" y="126"/>
                  </a:lnTo>
                  <a:lnTo>
                    <a:pt x="6" y="124"/>
                  </a:lnTo>
                  <a:lnTo>
                    <a:pt x="6" y="122"/>
                  </a:lnTo>
                  <a:lnTo>
                    <a:pt x="8" y="120"/>
                  </a:lnTo>
                  <a:lnTo>
                    <a:pt x="8" y="118"/>
                  </a:lnTo>
                  <a:lnTo>
                    <a:pt x="8" y="116"/>
                  </a:lnTo>
                  <a:lnTo>
                    <a:pt x="10" y="116"/>
                  </a:lnTo>
                  <a:lnTo>
                    <a:pt x="10" y="116"/>
                  </a:lnTo>
                  <a:lnTo>
                    <a:pt x="10" y="114"/>
                  </a:lnTo>
                  <a:lnTo>
                    <a:pt x="10" y="114"/>
                  </a:lnTo>
                  <a:lnTo>
                    <a:pt x="12" y="114"/>
                  </a:lnTo>
                  <a:lnTo>
                    <a:pt x="12" y="114"/>
                  </a:lnTo>
                  <a:lnTo>
                    <a:pt x="12" y="114"/>
                  </a:lnTo>
                  <a:lnTo>
                    <a:pt x="14" y="116"/>
                  </a:lnTo>
                  <a:lnTo>
                    <a:pt x="16" y="116"/>
                  </a:lnTo>
                  <a:lnTo>
                    <a:pt x="18" y="116"/>
                  </a:lnTo>
                  <a:lnTo>
                    <a:pt x="20" y="118"/>
                  </a:lnTo>
                  <a:lnTo>
                    <a:pt x="22" y="118"/>
                  </a:lnTo>
                  <a:lnTo>
                    <a:pt x="24" y="118"/>
                  </a:lnTo>
                  <a:lnTo>
                    <a:pt x="24" y="118"/>
                  </a:lnTo>
                  <a:lnTo>
                    <a:pt x="24" y="118"/>
                  </a:lnTo>
                  <a:lnTo>
                    <a:pt x="26" y="116"/>
                  </a:lnTo>
                  <a:lnTo>
                    <a:pt x="26" y="116"/>
                  </a:lnTo>
                  <a:lnTo>
                    <a:pt x="28" y="116"/>
                  </a:lnTo>
                  <a:lnTo>
                    <a:pt x="28" y="114"/>
                  </a:lnTo>
                  <a:lnTo>
                    <a:pt x="30" y="114"/>
                  </a:lnTo>
                  <a:lnTo>
                    <a:pt x="30" y="114"/>
                  </a:lnTo>
                  <a:lnTo>
                    <a:pt x="30" y="112"/>
                  </a:lnTo>
                  <a:lnTo>
                    <a:pt x="30" y="112"/>
                  </a:lnTo>
                  <a:lnTo>
                    <a:pt x="30" y="112"/>
                  </a:lnTo>
                  <a:lnTo>
                    <a:pt x="30" y="110"/>
                  </a:lnTo>
                  <a:lnTo>
                    <a:pt x="28" y="110"/>
                  </a:lnTo>
                  <a:lnTo>
                    <a:pt x="28" y="110"/>
                  </a:lnTo>
                  <a:lnTo>
                    <a:pt x="26" y="108"/>
                  </a:lnTo>
                  <a:lnTo>
                    <a:pt x="24" y="108"/>
                  </a:lnTo>
                  <a:lnTo>
                    <a:pt x="22" y="106"/>
                  </a:lnTo>
                  <a:lnTo>
                    <a:pt x="22" y="106"/>
                  </a:lnTo>
                  <a:lnTo>
                    <a:pt x="22" y="106"/>
                  </a:lnTo>
                  <a:lnTo>
                    <a:pt x="22" y="104"/>
                  </a:lnTo>
                  <a:lnTo>
                    <a:pt x="22" y="104"/>
                  </a:lnTo>
                  <a:lnTo>
                    <a:pt x="22" y="104"/>
                  </a:lnTo>
                  <a:lnTo>
                    <a:pt x="22" y="102"/>
                  </a:lnTo>
                  <a:lnTo>
                    <a:pt x="22" y="100"/>
                  </a:lnTo>
                  <a:lnTo>
                    <a:pt x="24" y="98"/>
                  </a:lnTo>
                  <a:lnTo>
                    <a:pt x="26" y="96"/>
                  </a:lnTo>
                  <a:lnTo>
                    <a:pt x="28" y="94"/>
                  </a:lnTo>
                  <a:lnTo>
                    <a:pt x="28" y="92"/>
                  </a:lnTo>
                  <a:lnTo>
                    <a:pt x="28" y="90"/>
                  </a:lnTo>
                  <a:lnTo>
                    <a:pt x="28" y="88"/>
                  </a:lnTo>
                  <a:lnTo>
                    <a:pt x="28" y="82"/>
                  </a:lnTo>
                  <a:lnTo>
                    <a:pt x="28" y="80"/>
                  </a:lnTo>
                  <a:lnTo>
                    <a:pt x="28" y="78"/>
                  </a:lnTo>
                  <a:lnTo>
                    <a:pt x="28" y="76"/>
                  </a:lnTo>
                  <a:lnTo>
                    <a:pt x="30" y="74"/>
                  </a:lnTo>
                  <a:lnTo>
                    <a:pt x="30" y="74"/>
                  </a:lnTo>
                  <a:lnTo>
                    <a:pt x="30" y="74"/>
                  </a:lnTo>
                  <a:lnTo>
                    <a:pt x="30" y="72"/>
                  </a:lnTo>
                  <a:lnTo>
                    <a:pt x="32" y="72"/>
                  </a:lnTo>
                  <a:lnTo>
                    <a:pt x="34" y="72"/>
                  </a:lnTo>
                  <a:lnTo>
                    <a:pt x="36" y="70"/>
                  </a:lnTo>
                  <a:lnTo>
                    <a:pt x="38" y="70"/>
                  </a:lnTo>
                  <a:lnTo>
                    <a:pt x="38" y="70"/>
                  </a:lnTo>
                  <a:lnTo>
                    <a:pt x="38" y="70"/>
                  </a:lnTo>
                  <a:lnTo>
                    <a:pt x="38" y="68"/>
                  </a:lnTo>
                  <a:lnTo>
                    <a:pt x="38" y="68"/>
                  </a:lnTo>
                  <a:lnTo>
                    <a:pt x="40" y="64"/>
                  </a:lnTo>
                  <a:lnTo>
                    <a:pt x="40" y="62"/>
                  </a:lnTo>
                  <a:lnTo>
                    <a:pt x="40" y="60"/>
                  </a:lnTo>
                  <a:lnTo>
                    <a:pt x="40" y="60"/>
                  </a:lnTo>
                  <a:lnTo>
                    <a:pt x="42" y="58"/>
                  </a:lnTo>
                  <a:lnTo>
                    <a:pt x="42" y="58"/>
                  </a:lnTo>
                  <a:lnTo>
                    <a:pt x="42" y="58"/>
                  </a:lnTo>
                  <a:lnTo>
                    <a:pt x="42" y="58"/>
                  </a:lnTo>
                  <a:lnTo>
                    <a:pt x="44" y="58"/>
                  </a:lnTo>
                  <a:lnTo>
                    <a:pt x="44" y="58"/>
                  </a:lnTo>
                  <a:lnTo>
                    <a:pt x="46" y="58"/>
                  </a:lnTo>
                  <a:lnTo>
                    <a:pt x="48" y="58"/>
                  </a:lnTo>
                  <a:lnTo>
                    <a:pt x="50" y="58"/>
                  </a:lnTo>
                  <a:lnTo>
                    <a:pt x="50" y="58"/>
                  </a:lnTo>
                  <a:lnTo>
                    <a:pt x="52" y="58"/>
                  </a:lnTo>
                  <a:lnTo>
                    <a:pt x="52" y="58"/>
                  </a:lnTo>
                  <a:lnTo>
                    <a:pt x="52" y="56"/>
                  </a:lnTo>
                  <a:lnTo>
                    <a:pt x="52" y="56"/>
                  </a:lnTo>
                  <a:lnTo>
                    <a:pt x="52" y="54"/>
                  </a:lnTo>
                  <a:lnTo>
                    <a:pt x="52" y="52"/>
                  </a:lnTo>
                  <a:lnTo>
                    <a:pt x="54" y="50"/>
                  </a:lnTo>
                  <a:lnTo>
                    <a:pt x="54" y="48"/>
                  </a:lnTo>
                  <a:lnTo>
                    <a:pt x="54" y="48"/>
                  </a:lnTo>
                  <a:lnTo>
                    <a:pt x="54" y="46"/>
                  </a:lnTo>
                  <a:lnTo>
                    <a:pt x="54" y="46"/>
                  </a:lnTo>
                  <a:lnTo>
                    <a:pt x="54" y="44"/>
                  </a:lnTo>
                  <a:lnTo>
                    <a:pt x="54" y="44"/>
                  </a:lnTo>
                  <a:lnTo>
                    <a:pt x="56" y="44"/>
                  </a:lnTo>
                  <a:lnTo>
                    <a:pt x="58" y="42"/>
                  </a:lnTo>
                  <a:lnTo>
                    <a:pt x="60" y="40"/>
                  </a:lnTo>
                  <a:lnTo>
                    <a:pt x="62" y="40"/>
                  </a:lnTo>
                  <a:lnTo>
                    <a:pt x="62" y="40"/>
                  </a:lnTo>
                  <a:lnTo>
                    <a:pt x="62" y="38"/>
                  </a:lnTo>
                  <a:lnTo>
                    <a:pt x="62" y="38"/>
                  </a:lnTo>
                  <a:lnTo>
                    <a:pt x="62" y="36"/>
                  </a:lnTo>
                  <a:lnTo>
                    <a:pt x="62" y="34"/>
                  </a:lnTo>
                  <a:lnTo>
                    <a:pt x="62" y="32"/>
                  </a:lnTo>
                  <a:lnTo>
                    <a:pt x="62" y="30"/>
                  </a:lnTo>
                  <a:lnTo>
                    <a:pt x="62" y="30"/>
                  </a:lnTo>
                  <a:lnTo>
                    <a:pt x="62" y="28"/>
                  </a:lnTo>
                  <a:lnTo>
                    <a:pt x="62" y="28"/>
                  </a:lnTo>
                  <a:lnTo>
                    <a:pt x="62" y="28"/>
                  </a:lnTo>
                  <a:lnTo>
                    <a:pt x="62" y="26"/>
                  </a:lnTo>
                  <a:lnTo>
                    <a:pt x="64" y="26"/>
                  </a:lnTo>
                  <a:lnTo>
                    <a:pt x="64" y="26"/>
                  </a:lnTo>
                  <a:lnTo>
                    <a:pt x="64" y="26"/>
                  </a:lnTo>
                  <a:lnTo>
                    <a:pt x="66" y="28"/>
                  </a:lnTo>
                  <a:lnTo>
                    <a:pt x="68" y="28"/>
                  </a:lnTo>
                  <a:lnTo>
                    <a:pt x="70" y="28"/>
                  </a:lnTo>
                  <a:lnTo>
                    <a:pt x="70" y="30"/>
                  </a:lnTo>
                  <a:lnTo>
                    <a:pt x="72" y="30"/>
                  </a:lnTo>
                  <a:lnTo>
                    <a:pt x="72" y="30"/>
                  </a:lnTo>
                  <a:lnTo>
                    <a:pt x="74" y="28"/>
                  </a:lnTo>
                  <a:lnTo>
                    <a:pt x="76" y="28"/>
                  </a:lnTo>
                  <a:lnTo>
                    <a:pt x="78" y="26"/>
                  </a:lnTo>
                  <a:lnTo>
                    <a:pt x="80" y="26"/>
                  </a:lnTo>
                  <a:lnTo>
                    <a:pt x="80" y="24"/>
                  </a:lnTo>
                  <a:lnTo>
                    <a:pt x="82" y="24"/>
                  </a:lnTo>
                  <a:lnTo>
                    <a:pt x="82" y="22"/>
                  </a:lnTo>
                  <a:lnTo>
                    <a:pt x="84" y="20"/>
                  </a:lnTo>
                  <a:lnTo>
                    <a:pt x="86" y="18"/>
                  </a:lnTo>
                  <a:lnTo>
                    <a:pt x="86" y="18"/>
                  </a:lnTo>
                  <a:lnTo>
                    <a:pt x="88" y="18"/>
                  </a:lnTo>
                  <a:lnTo>
                    <a:pt x="90" y="18"/>
                  </a:lnTo>
                  <a:lnTo>
                    <a:pt x="92" y="18"/>
                  </a:lnTo>
                  <a:lnTo>
                    <a:pt x="96" y="16"/>
                  </a:lnTo>
                  <a:lnTo>
                    <a:pt x="98" y="16"/>
                  </a:lnTo>
                  <a:lnTo>
                    <a:pt x="100" y="16"/>
                  </a:lnTo>
                  <a:lnTo>
                    <a:pt x="104" y="18"/>
                  </a:lnTo>
                  <a:lnTo>
                    <a:pt x="106" y="18"/>
                  </a:lnTo>
                  <a:lnTo>
                    <a:pt x="108" y="18"/>
                  </a:lnTo>
                  <a:lnTo>
                    <a:pt x="110" y="18"/>
                  </a:lnTo>
                  <a:lnTo>
                    <a:pt x="110" y="16"/>
                  </a:lnTo>
                  <a:lnTo>
                    <a:pt x="112" y="16"/>
                  </a:lnTo>
                  <a:lnTo>
                    <a:pt x="112" y="16"/>
                  </a:lnTo>
                  <a:lnTo>
                    <a:pt x="114" y="14"/>
                  </a:lnTo>
                  <a:lnTo>
                    <a:pt x="114" y="12"/>
                  </a:lnTo>
                  <a:lnTo>
                    <a:pt x="116" y="10"/>
                  </a:lnTo>
                  <a:lnTo>
                    <a:pt x="118" y="8"/>
                  </a:lnTo>
                  <a:lnTo>
                    <a:pt x="118" y="8"/>
                  </a:lnTo>
                  <a:lnTo>
                    <a:pt x="120" y="6"/>
                  </a:lnTo>
                  <a:lnTo>
                    <a:pt x="124" y="4"/>
                  </a:lnTo>
                  <a:lnTo>
                    <a:pt x="128" y="0"/>
                  </a:lnTo>
                  <a:lnTo>
                    <a:pt x="132" y="6"/>
                  </a:lnTo>
                  <a:lnTo>
                    <a:pt x="136" y="10"/>
                  </a:lnTo>
                  <a:lnTo>
                    <a:pt x="138" y="14"/>
                  </a:lnTo>
                  <a:lnTo>
                    <a:pt x="140" y="14"/>
                  </a:lnTo>
                  <a:lnTo>
                    <a:pt x="142" y="16"/>
                  </a:lnTo>
                  <a:lnTo>
                    <a:pt x="144" y="18"/>
                  </a:lnTo>
                  <a:lnTo>
                    <a:pt x="146" y="20"/>
                  </a:lnTo>
                  <a:lnTo>
                    <a:pt x="148" y="20"/>
                  </a:lnTo>
                  <a:lnTo>
                    <a:pt x="148" y="22"/>
                  </a:lnTo>
                  <a:lnTo>
                    <a:pt x="150" y="24"/>
                  </a:lnTo>
                  <a:lnTo>
                    <a:pt x="150" y="24"/>
                  </a:lnTo>
                  <a:lnTo>
                    <a:pt x="150" y="26"/>
                  </a:lnTo>
                  <a:lnTo>
                    <a:pt x="150" y="28"/>
                  </a:lnTo>
                  <a:lnTo>
                    <a:pt x="150" y="34"/>
                  </a:lnTo>
                  <a:lnTo>
                    <a:pt x="152" y="36"/>
                  </a:lnTo>
                  <a:lnTo>
                    <a:pt x="152" y="40"/>
                  </a:lnTo>
                  <a:lnTo>
                    <a:pt x="152" y="44"/>
                  </a:lnTo>
                  <a:lnTo>
                    <a:pt x="154" y="50"/>
                  </a:lnTo>
                  <a:lnTo>
                    <a:pt x="154" y="54"/>
                  </a:lnTo>
                  <a:lnTo>
                    <a:pt x="154" y="56"/>
                  </a:lnTo>
                  <a:lnTo>
                    <a:pt x="154" y="58"/>
                  </a:lnTo>
                  <a:lnTo>
                    <a:pt x="154" y="60"/>
                  </a:lnTo>
                  <a:lnTo>
                    <a:pt x="154" y="62"/>
                  </a:lnTo>
                  <a:lnTo>
                    <a:pt x="152" y="64"/>
                  </a:lnTo>
                  <a:lnTo>
                    <a:pt x="152" y="64"/>
                  </a:lnTo>
                  <a:lnTo>
                    <a:pt x="152" y="64"/>
                  </a:lnTo>
                  <a:lnTo>
                    <a:pt x="152" y="66"/>
                  </a:lnTo>
                  <a:lnTo>
                    <a:pt x="150" y="66"/>
                  </a:lnTo>
                  <a:lnTo>
                    <a:pt x="148" y="68"/>
                  </a:lnTo>
                  <a:lnTo>
                    <a:pt x="146" y="68"/>
                  </a:lnTo>
                  <a:lnTo>
                    <a:pt x="144" y="70"/>
                  </a:lnTo>
                  <a:lnTo>
                    <a:pt x="142" y="70"/>
                  </a:lnTo>
                  <a:lnTo>
                    <a:pt x="140" y="72"/>
                  </a:lnTo>
                  <a:lnTo>
                    <a:pt x="138" y="74"/>
                  </a:lnTo>
                  <a:lnTo>
                    <a:pt x="136" y="76"/>
                  </a:lnTo>
                  <a:lnTo>
                    <a:pt x="134" y="76"/>
                  </a:lnTo>
                  <a:lnTo>
                    <a:pt x="132" y="78"/>
                  </a:lnTo>
                  <a:lnTo>
                    <a:pt x="130" y="80"/>
                  </a:lnTo>
                  <a:lnTo>
                    <a:pt x="130" y="82"/>
                  </a:lnTo>
                  <a:lnTo>
                    <a:pt x="130" y="84"/>
                  </a:lnTo>
                  <a:lnTo>
                    <a:pt x="128" y="86"/>
                  </a:lnTo>
                  <a:lnTo>
                    <a:pt x="128" y="88"/>
                  </a:lnTo>
                  <a:lnTo>
                    <a:pt x="128" y="94"/>
                  </a:lnTo>
                  <a:lnTo>
                    <a:pt x="128" y="98"/>
                  </a:lnTo>
                  <a:lnTo>
                    <a:pt x="128" y="98"/>
                  </a:lnTo>
                  <a:lnTo>
                    <a:pt x="128" y="100"/>
                  </a:lnTo>
                  <a:lnTo>
                    <a:pt x="128" y="102"/>
                  </a:lnTo>
                  <a:lnTo>
                    <a:pt x="128" y="104"/>
                  </a:lnTo>
                  <a:lnTo>
                    <a:pt x="128" y="106"/>
                  </a:lnTo>
                  <a:lnTo>
                    <a:pt x="128" y="108"/>
                  </a:lnTo>
                  <a:lnTo>
                    <a:pt x="128" y="108"/>
                  </a:lnTo>
                  <a:lnTo>
                    <a:pt x="128" y="108"/>
                  </a:lnTo>
                  <a:lnTo>
                    <a:pt x="128" y="110"/>
                  </a:lnTo>
                  <a:lnTo>
                    <a:pt x="128" y="110"/>
                  </a:lnTo>
                  <a:lnTo>
                    <a:pt x="126" y="110"/>
                  </a:lnTo>
                  <a:lnTo>
                    <a:pt x="126" y="112"/>
                  </a:lnTo>
                  <a:lnTo>
                    <a:pt x="124" y="112"/>
                  </a:lnTo>
                  <a:lnTo>
                    <a:pt x="122" y="114"/>
                  </a:lnTo>
                  <a:lnTo>
                    <a:pt x="116" y="116"/>
                  </a:lnTo>
                  <a:lnTo>
                    <a:pt x="114" y="118"/>
                  </a:lnTo>
                  <a:lnTo>
                    <a:pt x="114" y="118"/>
                  </a:lnTo>
                  <a:lnTo>
                    <a:pt x="112" y="120"/>
                  </a:lnTo>
                  <a:lnTo>
                    <a:pt x="112" y="122"/>
                  </a:lnTo>
                  <a:lnTo>
                    <a:pt x="108" y="124"/>
                  </a:lnTo>
                  <a:lnTo>
                    <a:pt x="108" y="126"/>
                  </a:lnTo>
                  <a:lnTo>
                    <a:pt x="106" y="128"/>
                  </a:lnTo>
                  <a:lnTo>
                    <a:pt x="106" y="130"/>
                  </a:lnTo>
                  <a:lnTo>
                    <a:pt x="104" y="130"/>
                  </a:lnTo>
                  <a:lnTo>
                    <a:pt x="104" y="130"/>
                  </a:lnTo>
                  <a:lnTo>
                    <a:pt x="102" y="130"/>
                  </a:lnTo>
                  <a:lnTo>
                    <a:pt x="100" y="132"/>
                  </a:lnTo>
                  <a:lnTo>
                    <a:pt x="98" y="132"/>
                  </a:lnTo>
                  <a:lnTo>
                    <a:pt x="94" y="132"/>
                  </a:lnTo>
                  <a:lnTo>
                    <a:pt x="92" y="132"/>
                  </a:lnTo>
                  <a:lnTo>
                    <a:pt x="88" y="132"/>
                  </a:lnTo>
                  <a:lnTo>
                    <a:pt x="88" y="132"/>
                  </a:lnTo>
                  <a:lnTo>
                    <a:pt x="86" y="132"/>
                  </a:lnTo>
                  <a:lnTo>
                    <a:pt x="86" y="134"/>
                  </a:lnTo>
                  <a:lnTo>
                    <a:pt x="84" y="134"/>
                  </a:lnTo>
                  <a:lnTo>
                    <a:pt x="84" y="134"/>
                  </a:lnTo>
                  <a:lnTo>
                    <a:pt x="82" y="136"/>
                  </a:lnTo>
                  <a:lnTo>
                    <a:pt x="82" y="136"/>
                  </a:lnTo>
                  <a:lnTo>
                    <a:pt x="80" y="138"/>
                  </a:lnTo>
                  <a:lnTo>
                    <a:pt x="80" y="142"/>
                  </a:lnTo>
                  <a:lnTo>
                    <a:pt x="78" y="144"/>
                  </a:lnTo>
                  <a:lnTo>
                    <a:pt x="78" y="146"/>
                  </a:lnTo>
                  <a:lnTo>
                    <a:pt x="76" y="150"/>
                  </a:lnTo>
                  <a:lnTo>
                    <a:pt x="76" y="152"/>
                  </a:lnTo>
                  <a:lnTo>
                    <a:pt x="76" y="156"/>
                  </a:lnTo>
                  <a:lnTo>
                    <a:pt x="76" y="160"/>
                  </a:lnTo>
                  <a:lnTo>
                    <a:pt x="76" y="164"/>
                  </a:lnTo>
                  <a:lnTo>
                    <a:pt x="76" y="168"/>
                  </a:lnTo>
                  <a:lnTo>
                    <a:pt x="76" y="172"/>
                  </a:lnTo>
                  <a:lnTo>
                    <a:pt x="76" y="174"/>
                  </a:lnTo>
                  <a:lnTo>
                    <a:pt x="76" y="176"/>
                  </a:lnTo>
                  <a:lnTo>
                    <a:pt x="76" y="178"/>
                  </a:lnTo>
                  <a:lnTo>
                    <a:pt x="78" y="178"/>
                  </a:lnTo>
                  <a:lnTo>
                    <a:pt x="78" y="180"/>
                  </a:lnTo>
                  <a:lnTo>
                    <a:pt x="78" y="182"/>
                  </a:lnTo>
                  <a:lnTo>
                    <a:pt x="80" y="182"/>
                  </a:lnTo>
                  <a:lnTo>
                    <a:pt x="82" y="184"/>
                  </a:lnTo>
                  <a:lnTo>
                    <a:pt x="86" y="188"/>
                  </a:lnTo>
                  <a:lnTo>
                    <a:pt x="88" y="190"/>
                  </a:lnTo>
                  <a:lnTo>
                    <a:pt x="88" y="192"/>
                  </a:lnTo>
                  <a:lnTo>
                    <a:pt x="90" y="194"/>
                  </a:lnTo>
                  <a:lnTo>
                    <a:pt x="92" y="198"/>
                  </a:lnTo>
                  <a:lnTo>
                    <a:pt x="92" y="198"/>
                  </a:lnTo>
                  <a:lnTo>
                    <a:pt x="92" y="200"/>
                  </a:lnTo>
                  <a:lnTo>
                    <a:pt x="94" y="202"/>
                  </a:lnTo>
                  <a:lnTo>
                    <a:pt x="94" y="202"/>
                  </a:lnTo>
                  <a:lnTo>
                    <a:pt x="94" y="202"/>
                  </a:lnTo>
                  <a:lnTo>
                    <a:pt x="92" y="204"/>
                  </a:lnTo>
                  <a:lnTo>
                    <a:pt x="92" y="204"/>
                  </a:lnTo>
                  <a:lnTo>
                    <a:pt x="92" y="204"/>
                  </a:lnTo>
                  <a:lnTo>
                    <a:pt x="90" y="206"/>
                  </a:lnTo>
                  <a:lnTo>
                    <a:pt x="88" y="206"/>
                  </a:lnTo>
                  <a:lnTo>
                    <a:pt x="86" y="206"/>
                  </a:lnTo>
                  <a:lnTo>
                    <a:pt x="84" y="208"/>
                  </a:lnTo>
                  <a:lnTo>
                    <a:pt x="80" y="208"/>
                  </a:lnTo>
                  <a:lnTo>
                    <a:pt x="76" y="210"/>
                  </a:lnTo>
                  <a:lnTo>
                    <a:pt x="74" y="210"/>
                  </a:lnTo>
                  <a:lnTo>
                    <a:pt x="72" y="210"/>
                  </a:lnTo>
                  <a:lnTo>
                    <a:pt x="70" y="212"/>
                  </a:lnTo>
                  <a:lnTo>
                    <a:pt x="70" y="212"/>
                  </a:lnTo>
                  <a:lnTo>
                    <a:pt x="70" y="212"/>
                  </a:lnTo>
                  <a:lnTo>
                    <a:pt x="70" y="212"/>
                  </a:lnTo>
                  <a:lnTo>
                    <a:pt x="70" y="214"/>
                  </a:lnTo>
                  <a:lnTo>
                    <a:pt x="70" y="214"/>
                  </a:lnTo>
                  <a:lnTo>
                    <a:pt x="70" y="214"/>
                  </a:lnTo>
                  <a:lnTo>
                    <a:pt x="70" y="214"/>
                  </a:lnTo>
                  <a:lnTo>
                    <a:pt x="70" y="216"/>
                  </a:lnTo>
                  <a:lnTo>
                    <a:pt x="70" y="216"/>
                  </a:lnTo>
                  <a:lnTo>
                    <a:pt x="72" y="216"/>
                  </a:lnTo>
                  <a:lnTo>
                    <a:pt x="74" y="214"/>
                  </a:lnTo>
                  <a:lnTo>
                    <a:pt x="78" y="214"/>
                  </a:lnTo>
                  <a:lnTo>
                    <a:pt x="80" y="214"/>
                  </a:lnTo>
                  <a:lnTo>
                    <a:pt x="80" y="214"/>
                  </a:lnTo>
                  <a:lnTo>
                    <a:pt x="80" y="214"/>
                  </a:lnTo>
                  <a:lnTo>
                    <a:pt x="82" y="214"/>
                  </a:lnTo>
                  <a:lnTo>
                    <a:pt x="82" y="216"/>
                  </a:lnTo>
                  <a:lnTo>
                    <a:pt x="84" y="216"/>
                  </a:lnTo>
                  <a:lnTo>
                    <a:pt x="86" y="218"/>
                  </a:lnTo>
                  <a:lnTo>
                    <a:pt x="86" y="220"/>
                  </a:lnTo>
                  <a:lnTo>
                    <a:pt x="88" y="222"/>
                  </a:lnTo>
                  <a:lnTo>
                    <a:pt x="90" y="226"/>
                  </a:lnTo>
                  <a:lnTo>
                    <a:pt x="90" y="226"/>
                  </a:lnTo>
                  <a:lnTo>
                    <a:pt x="90" y="228"/>
                  </a:lnTo>
                  <a:lnTo>
                    <a:pt x="90" y="230"/>
                  </a:lnTo>
                  <a:lnTo>
                    <a:pt x="90" y="230"/>
                  </a:lnTo>
                  <a:lnTo>
                    <a:pt x="90" y="230"/>
                  </a:lnTo>
                  <a:lnTo>
                    <a:pt x="90" y="232"/>
                  </a:lnTo>
                  <a:lnTo>
                    <a:pt x="90" y="232"/>
                  </a:lnTo>
                  <a:lnTo>
                    <a:pt x="88" y="234"/>
                  </a:lnTo>
                  <a:lnTo>
                    <a:pt x="86" y="234"/>
                  </a:lnTo>
                  <a:lnTo>
                    <a:pt x="84" y="236"/>
                  </a:lnTo>
                  <a:lnTo>
                    <a:pt x="82" y="236"/>
                  </a:lnTo>
                  <a:lnTo>
                    <a:pt x="82" y="236"/>
                  </a:lnTo>
                  <a:lnTo>
                    <a:pt x="80" y="240"/>
                  </a:lnTo>
                  <a:lnTo>
                    <a:pt x="76" y="242"/>
                  </a:lnTo>
                  <a:lnTo>
                    <a:pt x="74" y="244"/>
                  </a:lnTo>
                  <a:lnTo>
                    <a:pt x="74" y="246"/>
                  </a:lnTo>
                  <a:lnTo>
                    <a:pt x="72" y="246"/>
                  </a:lnTo>
                  <a:lnTo>
                    <a:pt x="72" y="248"/>
                  </a:lnTo>
                  <a:lnTo>
                    <a:pt x="72" y="248"/>
                  </a:lnTo>
                  <a:lnTo>
                    <a:pt x="72" y="250"/>
                  </a:lnTo>
                  <a:lnTo>
                    <a:pt x="72" y="252"/>
                  </a:lnTo>
                  <a:lnTo>
                    <a:pt x="72" y="254"/>
                  </a:lnTo>
                  <a:lnTo>
                    <a:pt x="72" y="258"/>
                  </a:lnTo>
                  <a:lnTo>
                    <a:pt x="72" y="260"/>
                  </a:lnTo>
                  <a:lnTo>
                    <a:pt x="72" y="262"/>
                  </a:lnTo>
                  <a:lnTo>
                    <a:pt x="72" y="264"/>
                  </a:lnTo>
                  <a:lnTo>
                    <a:pt x="72" y="266"/>
                  </a:lnTo>
                  <a:lnTo>
                    <a:pt x="72" y="266"/>
                  </a:lnTo>
                  <a:lnTo>
                    <a:pt x="72" y="268"/>
                  </a:lnTo>
                  <a:lnTo>
                    <a:pt x="72" y="268"/>
                  </a:lnTo>
                  <a:lnTo>
                    <a:pt x="70" y="268"/>
                  </a:lnTo>
                  <a:lnTo>
                    <a:pt x="70" y="270"/>
                  </a:lnTo>
                  <a:lnTo>
                    <a:pt x="68" y="270"/>
                  </a:lnTo>
                  <a:lnTo>
                    <a:pt x="66" y="272"/>
                  </a:lnTo>
                  <a:lnTo>
                    <a:pt x="62" y="274"/>
                  </a:lnTo>
                  <a:lnTo>
                    <a:pt x="62" y="274"/>
                  </a:lnTo>
                  <a:lnTo>
                    <a:pt x="60" y="276"/>
                  </a:lnTo>
                  <a:lnTo>
                    <a:pt x="60" y="276"/>
                  </a:lnTo>
                  <a:lnTo>
                    <a:pt x="60" y="278"/>
                  </a:lnTo>
                  <a:lnTo>
                    <a:pt x="58" y="280"/>
                  </a:lnTo>
                  <a:lnTo>
                    <a:pt x="58" y="284"/>
                  </a:lnTo>
                  <a:lnTo>
                    <a:pt x="58" y="284"/>
                  </a:lnTo>
                  <a:lnTo>
                    <a:pt x="56" y="286"/>
                  </a:lnTo>
                  <a:lnTo>
                    <a:pt x="56" y="286"/>
                  </a:lnTo>
                  <a:lnTo>
                    <a:pt x="54" y="288"/>
                  </a:lnTo>
                  <a:lnTo>
                    <a:pt x="50" y="290"/>
                  </a:lnTo>
                  <a:lnTo>
                    <a:pt x="48" y="292"/>
                  </a:lnTo>
                  <a:lnTo>
                    <a:pt x="46" y="292"/>
                  </a:lnTo>
                  <a:lnTo>
                    <a:pt x="46" y="294"/>
                  </a:lnTo>
                  <a:lnTo>
                    <a:pt x="44" y="294"/>
                  </a:lnTo>
                  <a:lnTo>
                    <a:pt x="44" y="296"/>
                  </a:lnTo>
                  <a:lnTo>
                    <a:pt x="42" y="298"/>
                  </a:lnTo>
                  <a:lnTo>
                    <a:pt x="42" y="300"/>
                  </a:lnTo>
                  <a:lnTo>
                    <a:pt x="40" y="302"/>
                  </a:lnTo>
                  <a:lnTo>
                    <a:pt x="40" y="302"/>
                  </a:lnTo>
                  <a:lnTo>
                    <a:pt x="40" y="304"/>
                  </a:lnTo>
                  <a:lnTo>
                    <a:pt x="40" y="304"/>
                  </a:lnTo>
                  <a:lnTo>
                    <a:pt x="38" y="304"/>
                  </a:lnTo>
                  <a:lnTo>
                    <a:pt x="38" y="304"/>
                  </a:lnTo>
                  <a:lnTo>
                    <a:pt x="36" y="304"/>
                  </a:lnTo>
                  <a:lnTo>
                    <a:pt x="34" y="304"/>
                  </a:lnTo>
                  <a:lnTo>
                    <a:pt x="32" y="302"/>
                  </a:lnTo>
                  <a:lnTo>
                    <a:pt x="30" y="302"/>
                  </a:lnTo>
                  <a:lnTo>
                    <a:pt x="28" y="302"/>
                  </a:lnTo>
                  <a:lnTo>
                    <a:pt x="26" y="300"/>
                  </a:lnTo>
                  <a:lnTo>
                    <a:pt x="24" y="298"/>
                  </a:lnTo>
                  <a:lnTo>
                    <a:pt x="24" y="298"/>
                  </a:lnTo>
                  <a:lnTo>
                    <a:pt x="22" y="298"/>
                  </a:lnTo>
                  <a:lnTo>
                    <a:pt x="22" y="296"/>
                  </a:lnTo>
                  <a:lnTo>
                    <a:pt x="22" y="296"/>
                  </a:lnTo>
                  <a:lnTo>
                    <a:pt x="22" y="294"/>
                  </a:lnTo>
                  <a:lnTo>
                    <a:pt x="22" y="294"/>
                  </a:lnTo>
                  <a:lnTo>
                    <a:pt x="22" y="290"/>
                  </a:lnTo>
                  <a:lnTo>
                    <a:pt x="24" y="288"/>
                  </a:lnTo>
                  <a:lnTo>
                    <a:pt x="24" y="284"/>
                  </a:lnTo>
                  <a:lnTo>
                    <a:pt x="24" y="282"/>
                  </a:lnTo>
                  <a:lnTo>
                    <a:pt x="24" y="282"/>
                  </a:lnTo>
                  <a:lnTo>
                    <a:pt x="24" y="280"/>
                  </a:lnTo>
                  <a:lnTo>
                    <a:pt x="24" y="280"/>
                  </a:lnTo>
                  <a:lnTo>
                    <a:pt x="24" y="278"/>
                  </a:lnTo>
                  <a:lnTo>
                    <a:pt x="24" y="278"/>
                  </a:lnTo>
                  <a:lnTo>
                    <a:pt x="24" y="278"/>
                  </a:lnTo>
                  <a:lnTo>
                    <a:pt x="22" y="278"/>
                  </a:lnTo>
                  <a:lnTo>
                    <a:pt x="22" y="278"/>
                  </a:lnTo>
                  <a:lnTo>
                    <a:pt x="20" y="276"/>
                  </a:lnTo>
                  <a:lnTo>
                    <a:pt x="16" y="276"/>
                  </a:lnTo>
                  <a:lnTo>
                    <a:pt x="16" y="276"/>
                  </a:lnTo>
                  <a:lnTo>
                    <a:pt x="16" y="276"/>
                  </a:lnTo>
                  <a:lnTo>
                    <a:pt x="16" y="276"/>
                  </a:lnTo>
                  <a:lnTo>
                    <a:pt x="14" y="276"/>
                  </a:lnTo>
                  <a:lnTo>
                    <a:pt x="14" y="274"/>
                  </a:lnTo>
                  <a:lnTo>
                    <a:pt x="14" y="274"/>
                  </a:lnTo>
                  <a:lnTo>
                    <a:pt x="14" y="272"/>
                  </a:lnTo>
                  <a:lnTo>
                    <a:pt x="14" y="270"/>
                  </a:lnTo>
                  <a:lnTo>
                    <a:pt x="12" y="268"/>
                  </a:lnTo>
                  <a:lnTo>
                    <a:pt x="12" y="266"/>
                  </a:lnTo>
                  <a:lnTo>
                    <a:pt x="12" y="264"/>
                  </a:lnTo>
                  <a:lnTo>
                    <a:pt x="12" y="260"/>
                  </a:lnTo>
                  <a:lnTo>
                    <a:pt x="10" y="256"/>
                  </a:lnTo>
                  <a:lnTo>
                    <a:pt x="6" y="250"/>
                  </a:lnTo>
                  <a:lnTo>
                    <a:pt x="2" y="242"/>
                  </a:lnTo>
                  <a:lnTo>
                    <a:pt x="0" y="236"/>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61" name="Freeform 302"/>
            <p:cNvSpPr>
              <a:spLocks/>
            </p:cNvSpPr>
            <p:nvPr/>
          </p:nvSpPr>
          <p:spPr bwMode="auto">
            <a:xfrm>
              <a:off x="5526299" y="1380762"/>
              <a:ext cx="49577" cy="57838"/>
            </a:xfrm>
            <a:custGeom>
              <a:avLst/>
              <a:gdLst>
                <a:gd name="T0" fmla="*/ 10 w 24"/>
                <a:gd name="T1" fmla="*/ 0 h 28"/>
                <a:gd name="T2" fmla="*/ 10 w 24"/>
                <a:gd name="T3" fmla="*/ 0 h 28"/>
                <a:gd name="T4" fmla="*/ 8 w 24"/>
                <a:gd name="T5" fmla="*/ 0 h 28"/>
                <a:gd name="T6" fmla="*/ 6 w 24"/>
                <a:gd name="T7" fmla="*/ 2 h 28"/>
                <a:gd name="T8" fmla="*/ 6 w 24"/>
                <a:gd name="T9" fmla="*/ 4 h 28"/>
                <a:gd name="T10" fmla="*/ 4 w 24"/>
                <a:gd name="T11" fmla="*/ 4 h 28"/>
                <a:gd name="T12" fmla="*/ 4 w 24"/>
                <a:gd name="T13" fmla="*/ 6 h 28"/>
                <a:gd name="T14" fmla="*/ 2 w 24"/>
                <a:gd name="T15" fmla="*/ 8 h 28"/>
                <a:gd name="T16" fmla="*/ 2 w 24"/>
                <a:gd name="T17" fmla="*/ 12 h 28"/>
                <a:gd name="T18" fmla="*/ 0 w 24"/>
                <a:gd name="T19" fmla="*/ 14 h 28"/>
                <a:gd name="T20" fmla="*/ 0 w 24"/>
                <a:gd name="T21" fmla="*/ 16 h 28"/>
                <a:gd name="T22" fmla="*/ 0 w 24"/>
                <a:gd name="T23" fmla="*/ 18 h 28"/>
                <a:gd name="T24" fmla="*/ 0 w 24"/>
                <a:gd name="T25" fmla="*/ 20 h 28"/>
                <a:gd name="T26" fmla="*/ 0 w 24"/>
                <a:gd name="T27" fmla="*/ 22 h 28"/>
                <a:gd name="T28" fmla="*/ 0 w 24"/>
                <a:gd name="T29" fmla="*/ 24 h 28"/>
                <a:gd name="T30" fmla="*/ 0 w 24"/>
                <a:gd name="T31" fmla="*/ 26 h 28"/>
                <a:gd name="T32" fmla="*/ 0 w 24"/>
                <a:gd name="T33" fmla="*/ 26 h 28"/>
                <a:gd name="T34" fmla="*/ 0 w 24"/>
                <a:gd name="T35" fmla="*/ 26 h 28"/>
                <a:gd name="T36" fmla="*/ 0 w 24"/>
                <a:gd name="T37" fmla="*/ 28 h 28"/>
                <a:gd name="T38" fmla="*/ 2 w 24"/>
                <a:gd name="T39" fmla="*/ 28 h 28"/>
                <a:gd name="T40" fmla="*/ 2 w 24"/>
                <a:gd name="T41" fmla="*/ 28 h 28"/>
                <a:gd name="T42" fmla="*/ 2 w 24"/>
                <a:gd name="T43" fmla="*/ 28 h 28"/>
                <a:gd name="T44" fmla="*/ 4 w 24"/>
                <a:gd name="T45" fmla="*/ 28 h 28"/>
                <a:gd name="T46" fmla="*/ 4 w 24"/>
                <a:gd name="T47" fmla="*/ 28 h 28"/>
                <a:gd name="T48" fmla="*/ 6 w 24"/>
                <a:gd name="T49" fmla="*/ 28 h 28"/>
                <a:gd name="T50" fmla="*/ 8 w 24"/>
                <a:gd name="T51" fmla="*/ 28 h 28"/>
                <a:gd name="T52" fmla="*/ 10 w 24"/>
                <a:gd name="T53" fmla="*/ 26 h 28"/>
                <a:gd name="T54" fmla="*/ 12 w 24"/>
                <a:gd name="T55" fmla="*/ 26 h 28"/>
                <a:gd name="T56" fmla="*/ 14 w 24"/>
                <a:gd name="T57" fmla="*/ 24 h 28"/>
                <a:gd name="T58" fmla="*/ 16 w 24"/>
                <a:gd name="T59" fmla="*/ 22 h 28"/>
                <a:gd name="T60" fmla="*/ 18 w 24"/>
                <a:gd name="T61" fmla="*/ 22 h 28"/>
                <a:gd name="T62" fmla="*/ 20 w 24"/>
                <a:gd name="T63" fmla="*/ 20 h 28"/>
                <a:gd name="T64" fmla="*/ 20 w 24"/>
                <a:gd name="T65" fmla="*/ 18 h 28"/>
                <a:gd name="T66" fmla="*/ 22 w 24"/>
                <a:gd name="T67" fmla="*/ 16 h 28"/>
                <a:gd name="T68" fmla="*/ 24 w 24"/>
                <a:gd name="T69" fmla="*/ 14 h 28"/>
                <a:gd name="T70" fmla="*/ 24 w 24"/>
                <a:gd name="T71" fmla="*/ 14 h 28"/>
                <a:gd name="T72" fmla="*/ 24 w 24"/>
                <a:gd name="T73" fmla="*/ 12 h 28"/>
                <a:gd name="T74" fmla="*/ 24 w 24"/>
                <a:gd name="T75" fmla="*/ 10 h 28"/>
                <a:gd name="T76" fmla="*/ 24 w 24"/>
                <a:gd name="T77" fmla="*/ 10 h 28"/>
                <a:gd name="T78" fmla="*/ 24 w 24"/>
                <a:gd name="T79" fmla="*/ 8 h 28"/>
                <a:gd name="T80" fmla="*/ 24 w 24"/>
                <a:gd name="T81" fmla="*/ 8 h 28"/>
                <a:gd name="T82" fmla="*/ 22 w 24"/>
                <a:gd name="T83" fmla="*/ 6 h 28"/>
                <a:gd name="T84" fmla="*/ 22 w 24"/>
                <a:gd name="T85" fmla="*/ 6 h 28"/>
                <a:gd name="T86" fmla="*/ 20 w 24"/>
                <a:gd name="T87" fmla="*/ 4 h 28"/>
                <a:gd name="T88" fmla="*/ 18 w 24"/>
                <a:gd name="T89" fmla="*/ 2 h 28"/>
                <a:gd name="T90" fmla="*/ 16 w 24"/>
                <a:gd name="T91" fmla="*/ 2 h 28"/>
                <a:gd name="T92" fmla="*/ 14 w 24"/>
                <a:gd name="T93" fmla="*/ 0 h 28"/>
                <a:gd name="T94" fmla="*/ 14 w 24"/>
                <a:gd name="T95" fmla="*/ 0 h 28"/>
                <a:gd name="T96" fmla="*/ 12 w 24"/>
                <a:gd name="T97" fmla="*/ 0 h 28"/>
                <a:gd name="T98" fmla="*/ 12 w 24"/>
                <a:gd name="T99" fmla="*/ 0 h 28"/>
                <a:gd name="T100" fmla="*/ 10 w 24"/>
                <a:gd name="T101" fmla="*/ 0 h 28"/>
                <a:gd name="T102" fmla="*/ 10 w 24"/>
                <a:gd name="T10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 h="28">
                  <a:moveTo>
                    <a:pt x="10" y="0"/>
                  </a:moveTo>
                  <a:lnTo>
                    <a:pt x="10" y="0"/>
                  </a:lnTo>
                  <a:lnTo>
                    <a:pt x="8" y="0"/>
                  </a:lnTo>
                  <a:lnTo>
                    <a:pt x="6" y="2"/>
                  </a:lnTo>
                  <a:lnTo>
                    <a:pt x="6" y="4"/>
                  </a:lnTo>
                  <a:lnTo>
                    <a:pt x="4" y="4"/>
                  </a:lnTo>
                  <a:lnTo>
                    <a:pt x="4" y="6"/>
                  </a:lnTo>
                  <a:lnTo>
                    <a:pt x="2" y="8"/>
                  </a:lnTo>
                  <a:lnTo>
                    <a:pt x="2" y="12"/>
                  </a:lnTo>
                  <a:lnTo>
                    <a:pt x="0" y="14"/>
                  </a:lnTo>
                  <a:lnTo>
                    <a:pt x="0" y="16"/>
                  </a:lnTo>
                  <a:lnTo>
                    <a:pt x="0" y="18"/>
                  </a:lnTo>
                  <a:lnTo>
                    <a:pt x="0" y="20"/>
                  </a:lnTo>
                  <a:lnTo>
                    <a:pt x="0" y="22"/>
                  </a:lnTo>
                  <a:lnTo>
                    <a:pt x="0" y="24"/>
                  </a:lnTo>
                  <a:lnTo>
                    <a:pt x="0" y="26"/>
                  </a:lnTo>
                  <a:lnTo>
                    <a:pt x="0" y="26"/>
                  </a:lnTo>
                  <a:lnTo>
                    <a:pt x="0" y="26"/>
                  </a:lnTo>
                  <a:lnTo>
                    <a:pt x="0" y="28"/>
                  </a:lnTo>
                  <a:lnTo>
                    <a:pt x="2" y="28"/>
                  </a:lnTo>
                  <a:lnTo>
                    <a:pt x="2" y="28"/>
                  </a:lnTo>
                  <a:lnTo>
                    <a:pt x="2" y="28"/>
                  </a:lnTo>
                  <a:lnTo>
                    <a:pt x="4" y="28"/>
                  </a:lnTo>
                  <a:lnTo>
                    <a:pt x="4" y="28"/>
                  </a:lnTo>
                  <a:lnTo>
                    <a:pt x="6" y="28"/>
                  </a:lnTo>
                  <a:lnTo>
                    <a:pt x="8" y="28"/>
                  </a:lnTo>
                  <a:lnTo>
                    <a:pt x="10" y="26"/>
                  </a:lnTo>
                  <a:lnTo>
                    <a:pt x="12" y="26"/>
                  </a:lnTo>
                  <a:lnTo>
                    <a:pt x="14" y="24"/>
                  </a:lnTo>
                  <a:lnTo>
                    <a:pt x="16" y="22"/>
                  </a:lnTo>
                  <a:lnTo>
                    <a:pt x="18" y="22"/>
                  </a:lnTo>
                  <a:lnTo>
                    <a:pt x="20" y="20"/>
                  </a:lnTo>
                  <a:lnTo>
                    <a:pt x="20" y="18"/>
                  </a:lnTo>
                  <a:lnTo>
                    <a:pt x="22" y="16"/>
                  </a:lnTo>
                  <a:lnTo>
                    <a:pt x="24" y="14"/>
                  </a:lnTo>
                  <a:lnTo>
                    <a:pt x="24" y="14"/>
                  </a:lnTo>
                  <a:lnTo>
                    <a:pt x="24" y="12"/>
                  </a:lnTo>
                  <a:lnTo>
                    <a:pt x="24" y="10"/>
                  </a:lnTo>
                  <a:lnTo>
                    <a:pt x="24" y="10"/>
                  </a:lnTo>
                  <a:lnTo>
                    <a:pt x="24" y="8"/>
                  </a:lnTo>
                  <a:lnTo>
                    <a:pt x="24" y="8"/>
                  </a:lnTo>
                  <a:lnTo>
                    <a:pt x="22" y="6"/>
                  </a:lnTo>
                  <a:lnTo>
                    <a:pt x="22" y="6"/>
                  </a:lnTo>
                  <a:lnTo>
                    <a:pt x="20" y="4"/>
                  </a:lnTo>
                  <a:lnTo>
                    <a:pt x="18" y="2"/>
                  </a:lnTo>
                  <a:lnTo>
                    <a:pt x="16" y="2"/>
                  </a:lnTo>
                  <a:lnTo>
                    <a:pt x="14" y="0"/>
                  </a:lnTo>
                  <a:lnTo>
                    <a:pt x="14" y="0"/>
                  </a:lnTo>
                  <a:lnTo>
                    <a:pt x="12" y="0"/>
                  </a:lnTo>
                  <a:lnTo>
                    <a:pt x="12" y="0"/>
                  </a:lnTo>
                  <a:lnTo>
                    <a:pt x="10" y="0"/>
                  </a:lnTo>
                  <a:lnTo>
                    <a:pt x="10"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62" name="Freeform 303"/>
            <p:cNvSpPr>
              <a:spLocks/>
            </p:cNvSpPr>
            <p:nvPr/>
          </p:nvSpPr>
          <p:spPr bwMode="auto">
            <a:xfrm>
              <a:off x="5526299" y="1380762"/>
              <a:ext cx="49577" cy="57838"/>
            </a:xfrm>
            <a:custGeom>
              <a:avLst/>
              <a:gdLst>
                <a:gd name="T0" fmla="*/ 10 w 24"/>
                <a:gd name="T1" fmla="*/ 0 h 28"/>
                <a:gd name="T2" fmla="*/ 10 w 24"/>
                <a:gd name="T3" fmla="*/ 0 h 28"/>
                <a:gd name="T4" fmla="*/ 8 w 24"/>
                <a:gd name="T5" fmla="*/ 0 h 28"/>
                <a:gd name="T6" fmla="*/ 6 w 24"/>
                <a:gd name="T7" fmla="*/ 2 h 28"/>
                <a:gd name="T8" fmla="*/ 6 w 24"/>
                <a:gd name="T9" fmla="*/ 4 h 28"/>
                <a:gd name="T10" fmla="*/ 4 w 24"/>
                <a:gd name="T11" fmla="*/ 4 h 28"/>
                <a:gd name="T12" fmla="*/ 4 w 24"/>
                <a:gd name="T13" fmla="*/ 6 h 28"/>
                <a:gd name="T14" fmla="*/ 2 w 24"/>
                <a:gd name="T15" fmla="*/ 8 h 28"/>
                <a:gd name="T16" fmla="*/ 2 w 24"/>
                <a:gd name="T17" fmla="*/ 12 h 28"/>
                <a:gd name="T18" fmla="*/ 0 w 24"/>
                <a:gd name="T19" fmla="*/ 14 h 28"/>
                <a:gd name="T20" fmla="*/ 0 w 24"/>
                <a:gd name="T21" fmla="*/ 16 h 28"/>
                <a:gd name="T22" fmla="*/ 0 w 24"/>
                <a:gd name="T23" fmla="*/ 18 h 28"/>
                <a:gd name="T24" fmla="*/ 0 w 24"/>
                <a:gd name="T25" fmla="*/ 20 h 28"/>
                <a:gd name="T26" fmla="*/ 0 w 24"/>
                <a:gd name="T27" fmla="*/ 22 h 28"/>
                <a:gd name="T28" fmla="*/ 0 w 24"/>
                <a:gd name="T29" fmla="*/ 24 h 28"/>
                <a:gd name="T30" fmla="*/ 0 w 24"/>
                <a:gd name="T31" fmla="*/ 26 h 28"/>
                <a:gd name="T32" fmla="*/ 0 w 24"/>
                <a:gd name="T33" fmla="*/ 26 h 28"/>
                <a:gd name="T34" fmla="*/ 0 w 24"/>
                <a:gd name="T35" fmla="*/ 26 h 28"/>
                <a:gd name="T36" fmla="*/ 0 w 24"/>
                <a:gd name="T37" fmla="*/ 28 h 28"/>
                <a:gd name="T38" fmla="*/ 2 w 24"/>
                <a:gd name="T39" fmla="*/ 28 h 28"/>
                <a:gd name="T40" fmla="*/ 2 w 24"/>
                <a:gd name="T41" fmla="*/ 28 h 28"/>
                <a:gd name="T42" fmla="*/ 2 w 24"/>
                <a:gd name="T43" fmla="*/ 28 h 28"/>
                <a:gd name="T44" fmla="*/ 4 w 24"/>
                <a:gd name="T45" fmla="*/ 28 h 28"/>
                <a:gd name="T46" fmla="*/ 4 w 24"/>
                <a:gd name="T47" fmla="*/ 28 h 28"/>
                <a:gd name="T48" fmla="*/ 6 w 24"/>
                <a:gd name="T49" fmla="*/ 28 h 28"/>
                <a:gd name="T50" fmla="*/ 8 w 24"/>
                <a:gd name="T51" fmla="*/ 28 h 28"/>
                <a:gd name="T52" fmla="*/ 10 w 24"/>
                <a:gd name="T53" fmla="*/ 26 h 28"/>
                <a:gd name="T54" fmla="*/ 12 w 24"/>
                <a:gd name="T55" fmla="*/ 26 h 28"/>
                <a:gd name="T56" fmla="*/ 14 w 24"/>
                <a:gd name="T57" fmla="*/ 24 h 28"/>
                <a:gd name="T58" fmla="*/ 16 w 24"/>
                <a:gd name="T59" fmla="*/ 22 h 28"/>
                <a:gd name="T60" fmla="*/ 18 w 24"/>
                <a:gd name="T61" fmla="*/ 22 h 28"/>
                <a:gd name="T62" fmla="*/ 20 w 24"/>
                <a:gd name="T63" fmla="*/ 20 h 28"/>
                <a:gd name="T64" fmla="*/ 20 w 24"/>
                <a:gd name="T65" fmla="*/ 18 h 28"/>
                <a:gd name="T66" fmla="*/ 22 w 24"/>
                <a:gd name="T67" fmla="*/ 16 h 28"/>
                <a:gd name="T68" fmla="*/ 24 w 24"/>
                <a:gd name="T69" fmla="*/ 14 h 28"/>
                <a:gd name="T70" fmla="*/ 24 w 24"/>
                <a:gd name="T71" fmla="*/ 14 h 28"/>
                <a:gd name="T72" fmla="*/ 24 w 24"/>
                <a:gd name="T73" fmla="*/ 12 h 28"/>
                <a:gd name="T74" fmla="*/ 24 w 24"/>
                <a:gd name="T75" fmla="*/ 10 h 28"/>
                <a:gd name="T76" fmla="*/ 24 w 24"/>
                <a:gd name="T77" fmla="*/ 10 h 28"/>
                <a:gd name="T78" fmla="*/ 24 w 24"/>
                <a:gd name="T79" fmla="*/ 8 h 28"/>
                <a:gd name="T80" fmla="*/ 24 w 24"/>
                <a:gd name="T81" fmla="*/ 8 h 28"/>
                <a:gd name="T82" fmla="*/ 22 w 24"/>
                <a:gd name="T83" fmla="*/ 6 h 28"/>
                <a:gd name="T84" fmla="*/ 22 w 24"/>
                <a:gd name="T85" fmla="*/ 6 h 28"/>
                <a:gd name="T86" fmla="*/ 20 w 24"/>
                <a:gd name="T87" fmla="*/ 4 h 28"/>
                <a:gd name="T88" fmla="*/ 18 w 24"/>
                <a:gd name="T89" fmla="*/ 2 h 28"/>
                <a:gd name="T90" fmla="*/ 16 w 24"/>
                <a:gd name="T91" fmla="*/ 2 h 28"/>
                <a:gd name="T92" fmla="*/ 14 w 24"/>
                <a:gd name="T93" fmla="*/ 0 h 28"/>
                <a:gd name="T94" fmla="*/ 14 w 24"/>
                <a:gd name="T95" fmla="*/ 0 h 28"/>
                <a:gd name="T96" fmla="*/ 12 w 24"/>
                <a:gd name="T97" fmla="*/ 0 h 28"/>
                <a:gd name="T98" fmla="*/ 12 w 24"/>
                <a:gd name="T99" fmla="*/ 0 h 28"/>
                <a:gd name="T100" fmla="*/ 10 w 24"/>
                <a:gd name="T101" fmla="*/ 0 h 28"/>
                <a:gd name="T102" fmla="*/ 10 w 24"/>
                <a:gd name="T10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 h="28">
                  <a:moveTo>
                    <a:pt x="10" y="0"/>
                  </a:moveTo>
                  <a:lnTo>
                    <a:pt x="10" y="0"/>
                  </a:lnTo>
                  <a:lnTo>
                    <a:pt x="8" y="0"/>
                  </a:lnTo>
                  <a:lnTo>
                    <a:pt x="6" y="2"/>
                  </a:lnTo>
                  <a:lnTo>
                    <a:pt x="6" y="4"/>
                  </a:lnTo>
                  <a:lnTo>
                    <a:pt x="4" y="4"/>
                  </a:lnTo>
                  <a:lnTo>
                    <a:pt x="4" y="6"/>
                  </a:lnTo>
                  <a:lnTo>
                    <a:pt x="2" y="8"/>
                  </a:lnTo>
                  <a:lnTo>
                    <a:pt x="2" y="12"/>
                  </a:lnTo>
                  <a:lnTo>
                    <a:pt x="0" y="14"/>
                  </a:lnTo>
                  <a:lnTo>
                    <a:pt x="0" y="16"/>
                  </a:lnTo>
                  <a:lnTo>
                    <a:pt x="0" y="18"/>
                  </a:lnTo>
                  <a:lnTo>
                    <a:pt x="0" y="20"/>
                  </a:lnTo>
                  <a:lnTo>
                    <a:pt x="0" y="22"/>
                  </a:lnTo>
                  <a:lnTo>
                    <a:pt x="0" y="24"/>
                  </a:lnTo>
                  <a:lnTo>
                    <a:pt x="0" y="26"/>
                  </a:lnTo>
                  <a:lnTo>
                    <a:pt x="0" y="26"/>
                  </a:lnTo>
                  <a:lnTo>
                    <a:pt x="0" y="26"/>
                  </a:lnTo>
                  <a:lnTo>
                    <a:pt x="0" y="28"/>
                  </a:lnTo>
                  <a:lnTo>
                    <a:pt x="2" y="28"/>
                  </a:lnTo>
                  <a:lnTo>
                    <a:pt x="2" y="28"/>
                  </a:lnTo>
                  <a:lnTo>
                    <a:pt x="2" y="28"/>
                  </a:lnTo>
                  <a:lnTo>
                    <a:pt x="4" y="28"/>
                  </a:lnTo>
                  <a:lnTo>
                    <a:pt x="4" y="28"/>
                  </a:lnTo>
                  <a:lnTo>
                    <a:pt x="6" y="28"/>
                  </a:lnTo>
                  <a:lnTo>
                    <a:pt x="8" y="28"/>
                  </a:lnTo>
                  <a:lnTo>
                    <a:pt x="10" y="26"/>
                  </a:lnTo>
                  <a:lnTo>
                    <a:pt x="12" y="26"/>
                  </a:lnTo>
                  <a:lnTo>
                    <a:pt x="14" y="24"/>
                  </a:lnTo>
                  <a:lnTo>
                    <a:pt x="16" y="22"/>
                  </a:lnTo>
                  <a:lnTo>
                    <a:pt x="18" y="22"/>
                  </a:lnTo>
                  <a:lnTo>
                    <a:pt x="20" y="20"/>
                  </a:lnTo>
                  <a:lnTo>
                    <a:pt x="20" y="18"/>
                  </a:lnTo>
                  <a:lnTo>
                    <a:pt x="22" y="16"/>
                  </a:lnTo>
                  <a:lnTo>
                    <a:pt x="24" y="14"/>
                  </a:lnTo>
                  <a:lnTo>
                    <a:pt x="24" y="14"/>
                  </a:lnTo>
                  <a:lnTo>
                    <a:pt x="24" y="12"/>
                  </a:lnTo>
                  <a:lnTo>
                    <a:pt x="24" y="10"/>
                  </a:lnTo>
                  <a:lnTo>
                    <a:pt x="24" y="10"/>
                  </a:lnTo>
                  <a:lnTo>
                    <a:pt x="24" y="8"/>
                  </a:lnTo>
                  <a:lnTo>
                    <a:pt x="24" y="8"/>
                  </a:lnTo>
                  <a:lnTo>
                    <a:pt x="22" y="6"/>
                  </a:lnTo>
                  <a:lnTo>
                    <a:pt x="22" y="6"/>
                  </a:lnTo>
                  <a:lnTo>
                    <a:pt x="20" y="4"/>
                  </a:lnTo>
                  <a:lnTo>
                    <a:pt x="18" y="2"/>
                  </a:lnTo>
                  <a:lnTo>
                    <a:pt x="16" y="2"/>
                  </a:lnTo>
                  <a:lnTo>
                    <a:pt x="14" y="0"/>
                  </a:lnTo>
                  <a:lnTo>
                    <a:pt x="14" y="0"/>
                  </a:lnTo>
                  <a:lnTo>
                    <a:pt x="12" y="0"/>
                  </a:lnTo>
                  <a:lnTo>
                    <a:pt x="12" y="0"/>
                  </a:lnTo>
                  <a:lnTo>
                    <a:pt x="10" y="0"/>
                  </a:lnTo>
                  <a:lnTo>
                    <a:pt x="10" y="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63" name="Freeform 304"/>
            <p:cNvSpPr>
              <a:spLocks/>
            </p:cNvSpPr>
            <p:nvPr/>
          </p:nvSpPr>
          <p:spPr bwMode="auto">
            <a:xfrm>
              <a:off x="6344325" y="2450764"/>
              <a:ext cx="243755" cy="173514"/>
            </a:xfrm>
            <a:custGeom>
              <a:avLst/>
              <a:gdLst>
                <a:gd name="T0" fmla="*/ 38 w 118"/>
                <a:gd name="T1" fmla="*/ 64 h 84"/>
                <a:gd name="T2" fmla="*/ 30 w 118"/>
                <a:gd name="T3" fmla="*/ 58 h 84"/>
                <a:gd name="T4" fmla="*/ 6 w 118"/>
                <a:gd name="T5" fmla="*/ 46 h 84"/>
                <a:gd name="T6" fmla="*/ 4 w 118"/>
                <a:gd name="T7" fmla="*/ 44 h 84"/>
                <a:gd name="T8" fmla="*/ 2 w 118"/>
                <a:gd name="T9" fmla="*/ 44 h 84"/>
                <a:gd name="T10" fmla="*/ 0 w 118"/>
                <a:gd name="T11" fmla="*/ 36 h 84"/>
                <a:gd name="T12" fmla="*/ 2 w 118"/>
                <a:gd name="T13" fmla="*/ 30 h 84"/>
                <a:gd name="T14" fmla="*/ 10 w 118"/>
                <a:gd name="T15" fmla="*/ 28 h 84"/>
                <a:gd name="T16" fmla="*/ 14 w 118"/>
                <a:gd name="T17" fmla="*/ 26 h 84"/>
                <a:gd name="T18" fmla="*/ 16 w 118"/>
                <a:gd name="T19" fmla="*/ 24 h 84"/>
                <a:gd name="T20" fmla="*/ 22 w 118"/>
                <a:gd name="T21" fmla="*/ 14 h 84"/>
                <a:gd name="T22" fmla="*/ 30 w 118"/>
                <a:gd name="T23" fmla="*/ 0 h 84"/>
                <a:gd name="T24" fmla="*/ 42 w 118"/>
                <a:gd name="T25" fmla="*/ 0 h 84"/>
                <a:gd name="T26" fmla="*/ 50 w 118"/>
                <a:gd name="T27" fmla="*/ 0 h 84"/>
                <a:gd name="T28" fmla="*/ 52 w 118"/>
                <a:gd name="T29" fmla="*/ 2 h 84"/>
                <a:gd name="T30" fmla="*/ 58 w 118"/>
                <a:gd name="T31" fmla="*/ 6 h 84"/>
                <a:gd name="T32" fmla="*/ 64 w 118"/>
                <a:gd name="T33" fmla="*/ 6 h 84"/>
                <a:gd name="T34" fmla="*/ 72 w 118"/>
                <a:gd name="T35" fmla="*/ 8 h 84"/>
                <a:gd name="T36" fmla="*/ 80 w 118"/>
                <a:gd name="T37" fmla="*/ 8 h 84"/>
                <a:gd name="T38" fmla="*/ 86 w 118"/>
                <a:gd name="T39" fmla="*/ 6 h 84"/>
                <a:gd name="T40" fmla="*/ 98 w 118"/>
                <a:gd name="T41" fmla="*/ 12 h 84"/>
                <a:gd name="T42" fmla="*/ 106 w 118"/>
                <a:gd name="T43" fmla="*/ 22 h 84"/>
                <a:gd name="T44" fmla="*/ 108 w 118"/>
                <a:gd name="T45" fmla="*/ 26 h 84"/>
                <a:gd name="T46" fmla="*/ 110 w 118"/>
                <a:gd name="T47" fmla="*/ 32 h 84"/>
                <a:gd name="T48" fmla="*/ 110 w 118"/>
                <a:gd name="T49" fmla="*/ 40 h 84"/>
                <a:gd name="T50" fmla="*/ 114 w 118"/>
                <a:gd name="T51" fmla="*/ 52 h 84"/>
                <a:gd name="T52" fmla="*/ 116 w 118"/>
                <a:gd name="T53" fmla="*/ 66 h 84"/>
                <a:gd name="T54" fmla="*/ 114 w 118"/>
                <a:gd name="T55" fmla="*/ 70 h 84"/>
                <a:gd name="T56" fmla="*/ 110 w 118"/>
                <a:gd name="T57" fmla="*/ 76 h 84"/>
                <a:gd name="T58" fmla="*/ 92 w 118"/>
                <a:gd name="T59" fmla="*/ 80 h 84"/>
                <a:gd name="T60" fmla="*/ 80 w 118"/>
                <a:gd name="T61" fmla="*/ 84 h 84"/>
                <a:gd name="T62" fmla="*/ 74 w 118"/>
                <a:gd name="T63" fmla="*/ 84 h 84"/>
                <a:gd name="T64" fmla="*/ 70 w 118"/>
                <a:gd name="T65" fmla="*/ 84 h 84"/>
                <a:gd name="T66" fmla="*/ 68 w 118"/>
                <a:gd name="T67" fmla="*/ 82 h 84"/>
                <a:gd name="T68" fmla="*/ 68 w 118"/>
                <a:gd name="T69" fmla="*/ 78 h 84"/>
                <a:gd name="T70" fmla="*/ 66 w 118"/>
                <a:gd name="T71" fmla="*/ 72 h 84"/>
                <a:gd name="T72" fmla="*/ 64 w 118"/>
                <a:gd name="T73" fmla="*/ 70 h 84"/>
                <a:gd name="T74" fmla="*/ 58 w 118"/>
                <a:gd name="T75" fmla="*/ 66 h 84"/>
                <a:gd name="T76" fmla="*/ 52 w 118"/>
                <a:gd name="T77" fmla="*/ 64 h 84"/>
                <a:gd name="T78" fmla="*/ 48 w 118"/>
                <a:gd name="T79" fmla="*/ 66 h 84"/>
                <a:gd name="T80" fmla="*/ 46 w 118"/>
                <a:gd name="T81" fmla="*/ 70 h 84"/>
                <a:gd name="T82" fmla="*/ 46 w 118"/>
                <a:gd name="T83" fmla="*/ 70 h 84"/>
                <a:gd name="T84" fmla="*/ 44 w 118"/>
                <a:gd name="T85" fmla="*/ 70 h 84"/>
                <a:gd name="T86" fmla="*/ 40 w 118"/>
                <a:gd name="T87" fmla="*/ 6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8" h="84">
                  <a:moveTo>
                    <a:pt x="40" y="68"/>
                  </a:moveTo>
                  <a:lnTo>
                    <a:pt x="40" y="68"/>
                  </a:lnTo>
                  <a:lnTo>
                    <a:pt x="38" y="64"/>
                  </a:lnTo>
                  <a:lnTo>
                    <a:pt x="34" y="62"/>
                  </a:lnTo>
                  <a:lnTo>
                    <a:pt x="32" y="60"/>
                  </a:lnTo>
                  <a:lnTo>
                    <a:pt x="30" y="58"/>
                  </a:lnTo>
                  <a:lnTo>
                    <a:pt x="26" y="56"/>
                  </a:lnTo>
                  <a:lnTo>
                    <a:pt x="18" y="54"/>
                  </a:lnTo>
                  <a:lnTo>
                    <a:pt x="6" y="46"/>
                  </a:lnTo>
                  <a:lnTo>
                    <a:pt x="6" y="46"/>
                  </a:lnTo>
                  <a:lnTo>
                    <a:pt x="4" y="46"/>
                  </a:lnTo>
                  <a:lnTo>
                    <a:pt x="4" y="44"/>
                  </a:lnTo>
                  <a:lnTo>
                    <a:pt x="4" y="44"/>
                  </a:lnTo>
                  <a:lnTo>
                    <a:pt x="2" y="44"/>
                  </a:lnTo>
                  <a:lnTo>
                    <a:pt x="2" y="44"/>
                  </a:lnTo>
                  <a:lnTo>
                    <a:pt x="2" y="42"/>
                  </a:lnTo>
                  <a:lnTo>
                    <a:pt x="2" y="38"/>
                  </a:lnTo>
                  <a:lnTo>
                    <a:pt x="0" y="36"/>
                  </a:lnTo>
                  <a:lnTo>
                    <a:pt x="0" y="32"/>
                  </a:lnTo>
                  <a:lnTo>
                    <a:pt x="0" y="30"/>
                  </a:lnTo>
                  <a:lnTo>
                    <a:pt x="2" y="30"/>
                  </a:lnTo>
                  <a:lnTo>
                    <a:pt x="6" y="30"/>
                  </a:lnTo>
                  <a:lnTo>
                    <a:pt x="8" y="28"/>
                  </a:lnTo>
                  <a:lnTo>
                    <a:pt x="10" y="28"/>
                  </a:lnTo>
                  <a:lnTo>
                    <a:pt x="12" y="28"/>
                  </a:lnTo>
                  <a:lnTo>
                    <a:pt x="12" y="28"/>
                  </a:lnTo>
                  <a:lnTo>
                    <a:pt x="14" y="26"/>
                  </a:lnTo>
                  <a:lnTo>
                    <a:pt x="14" y="26"/>
                  </a:lnTo>
                  <a:lnTo>
                    <a:pt x="14" y="26"/>
                  </a:lnTo>
                  <a:lnTo>
                    <a:pt x="16" y="24"/>
                  </a:lnTo>
                  <a:lnTo>
                    <a:pt x="18" y="22"/>
                  </a:lnTo>
                  <a:lnTo>
                    <a:pt x="18" y="18"/>
                  </a:lnTo>
                  <a:lnTo>
                    <a:pt x="22" y="14"/>
                  </a:lnTo>
                  <a:lnTo>
                    <a:pt x="22" y="12"/>
                  </a:lnTo>
                  <a:lnTo>
                    <a:pt x="24" y="10"/>
                  </a:lnTo>
                  <a:lnTo>
                    <a:pt x="30" y="0"/>
                  </a:lnTo>
                  <a:lnTo>
                    <a:pt x="32" y="0"/>
                  </a:lnTo>
                  <a:lnTo>
                    <a:pt x="38" y="0"/>
                  </a:lnTo>
                  <a:lnTo>
                    <a:pt x="42" y="0"/>
                  </a:lnTo>
                  <a:lnTo>
                    <a:pt x="46" y="0"/>
                  </a:lnTo>
                  <a:lnTo>
                    <a:pt x="48" y="0"/>
                  </a:lnTo>
                  <a:lnTo>
                    <a:pt x="50" y="0"/>
                  </a:lnTo>
                  <a:lnTo>
                    <a:pt x="52" y="0"/>
                  </a:lnTo>
                  <a:lnTo>
                    <a:pt x="52" y="0"/>
                  </a:lnTo>
                  <a:lnTo>
                    <a:pt x="52" y="2"/>
                  </a:lnTo>
                  <a:lnTo>
                    <a:pt x="54" y="2"/>
                  </a:lnTo>
                  <a:lnTo>
                    <a:pt x="56" y="4"/>
                  </a:lnTo>
                  <a:lnTo>
                    <a:pt x="58" y="6"/>
                  </a:lnTo>
                  <a:lnTo>
                    <a:pt x="58" y="6"/>
                  </a:lnTo>
                  <a:lnTo>
                    <a:pt x="60" y="6"/>
                  </a:lnTo>
                  <a:lnTo>
                    <a:pt x="64" y="6"/>
                  </a:lnTo>
                  <a:lnTo>
                    <a:pt x="66" y="8"/>
                  </a:lnTo>
                  <a:lnTo>
                    <a:pt x="70" y="8"/>
                  </a:lnTo>
                  <a:lnTo>
                    <a:pt x="72" y="8"/>
                  </a:lnTo>
                  <a:lnTo>
                    <a:pt x="76" y="8"/>
                  </a:lnTo>
                  <a:lnTo>
                    <a:pt x="78" y="8"/>
                  </a:lnTo>
                  <a:lnTo>
                    <a:pt x="80" y="8"/>
                  </a:lnTo>
                  <a:lnTo>
                    <a:pt x="82" y="8"/>
                  </a:lnTo>
                  <a:lnTo>
                    <a:pt x="82" y="6"/>
                  </a:lnTo>
                  <a:lnTo>
                    <a:pt x="86" y="6"/>
                  </a:lnTo>
                  <a:lnTo>
                    <a:pt x="88" y="4"/>
                  </a:lnTo>
                  <a:lnTo>
                    <a:pt x="92" y="6"/>
                  </a:lnTo>
                  <a:lnTo>
                    <a:pt x="98" y="12"/>
                  </a:lnTo>
                  <a:lnTo>
                    <a:pt x="100" y="16"/>
                  </a:lnTo>
                  <a:lnTo>
                    <a:pt x="104" y="18"/>
                  </a:lnTo>
                  <a:lnTo>
                    <a:pt x="106" y="22"/>
                  </a:lnTo>
                  <a:lnTo>
                    <a:pt x="108" y="22"/>
                  </a:lnTo>
                  <a:lnTo>
                    <a:pt x="108" y="24"/>
                  </a:lnTo>
                  <a:lnTo>
                    <a:pt x="108" y="26"/>
                  </a:lnTo>
                  <a:lnTo>
                    <a:pt x="110" y="28"/>
                  </a:lnTo>
                  <a:lnTo>
                    <a:pt x="110" y="30"/>
                  </a:lnTo>
                  <a:lnTo>
                    <a:pt x="110" y="32"/>
                  </a:lnTo>
                  <a:lnTo>
                    <a:pt x="110" y="36"/>
                  </a:lnTo>
                  <a:lnTo>
                    <a:pt x="110" y="38"/>
                  </a:lnTo>
                  <a:lnTo>
                    <a:pt x="110" y="40"/>
                  </a:lnTo>
                  <a:lnTo>
                    <a:pt x="110" y="42"/>
                  </a:lnTo>
                  <a:lnTo>
                    <a:pt x="112" y="46"/>
                  </a:lnTo>
                  <a:lnTo>
                    <a:pt x="114" y="52"/>
                  </a:lnTo>
                  <a:lnTo>
                    <a:pt x="118" y="58"/>
                  </a:lnTo>
                  <a:lnTo>
                    <a:pt x="118" y="64"/>
                  </a:lnTo>
                  <a:lnTo>
                    <a:pt x="116" y="66"/>
                  </a:lnTo>
                  <a:lnTo>
                    <a:pt x="116" y="68"/>
                  </a:lnTo>
                  <a:lnTo>
                    <a:pt x="116" y="70"/>
                  </a:lnTo>
                  <a:lnTo>
                    <a:pt x="114" y="70"/>
                  </a:lnTo>
                  <a:lnTo>
                    <a:pt x="114" y="72"/>
                  </a:lnTo>
                  <a:lnTo>
                    <a:pt x="112" y="74"/>
                  </a:lnTo>
                  <a:lnTo>
                    <a:pt x="110" y="76"/>
                  </a:lnTo>
                  <a:lnTo>
                    <a:pt x="106" y="78"/>
                  </a:lnTo>
                  <a:lnTo>
                    <a:pt x="104" y="80"/>
                  </a:lnTo>
                  <a:lnTo>
                    <a:pt x="92" y="80"/>
                  </a:lnTo>
                  <a:lnTo>
                    <a:pt x="90" y="82"/>
                  </a:lnTo>
                  <a:lnTo>
                    <a:pt x="86" y="82"/>
                  </a:lnTo>
                  <a:lnTo>
                    <a:pt x="80" y="84"/>
                  </a:lnTo>
                  <a:lnTo>
                    <a:pt x="78" y="84"/>
                  </a:lnTo>
                  <a:lnTo>
                    <a:pt x="74" y="84"/>
                  </a:lnTo>
                  <a:lnTo>
                    <a:pt x="74" y="84"/>
                  </a:lnTo>
                  <a:lnTo>
                    <a:pt x="72" y="84"/>
                  </a:lnTo>
                  <a:lnTo>
                    <a:pt x="72" y="84"/>
                  </a:lnTo>
                  <a:lnTo>
                    <a:pt x="70" y="84"/>
                  </a:lnTo>
                  <a:lnTo>
                    <a:pt x="70" y="84"/>
                  </a:lnTo>
                  <a:lnTo>
                    <a:pt x="70" y="82"/>
                  </a:lnTo>
                  <a:lnTo>
                    <a:pt x="68" y="82"/>
                  </a:lnTo>
                  <a:lnTo>
                    <a:pt x="68" y="82"/>
                  </a:lnTo>
                  <a:lnTo>
                    <a:pt x="68" y="80"/>
                  </a:lnTo>
                  <a:lnTo>
                    <a:pt x="68" y="78"/>
                  </a:lnTo>
                  <a:lnTo>
                    <a:pt x="68" y="76"/>
                  </a:lnTo>
                  <a:lnTo>
                    <a:pt x="68" y="74"/>
                  </a:lnTo>
                  <a:lnTo>
                    <a:pt x="66" y="72"/>
                  </a:lnTo>
                  <a:lnTo>
                    <a:pt x="66" y="72"/>
                  </a:lnTo>
                  <a:lnTo>
                    <a:pt x="66" y="70"/>
                  </a:lnTo>
                  <a:lnTo>
                    <a:pt x="64" y="70"/>
                  </a:lnTo>
                  <a:lnTo>
                    <a:pt x="62" y="68"/>
                  </a:lnTo>
                  <a:lnTo>
                    <a:pt x="60" y="68"/>
                  </a:lnTo>
                  <a:lnTo>
                    <a:pt x="58" y="66"/>
                  </a:lnTo>
                  <a:lnTo>
                    <a:pt x="56" y="66"/>
                  </a:lnTo>
                  <a:lnTo>
                    <a:pt x="54" y="66"/>
                  </a:lnTo>
                  <a:lnTo>
                    <a:pt x="52" y="64"/>
                  </a:lnTo>
                  <a:lnTo>
                    <a:pt x="50" y="66"/>
                  </a:lnTo>
                  <a:lnTo>
                    <a:pt x="50" y="66"/>
                  </a:lnTo>
                  <a:lnTo>
                    <a:pt x="48" y="66"/>
                  </a:lnTo>
                  <a:lnTo>
                    <a:pt x="48" y="66"/>
                  </a:lnTo>
                  <a:lnTo>
                    <a:pt x="48" y="68"/>
                  </a:lnTo>
                  <a:lnTo>
                    <a:pt x="46" y="70"/>
                  </a:lnTo>
                  <a:lnTo>
                    <a:pt x="46" y="70"/>
                  </a:lnTo>
                  <a:lnTo>
                    <a:pt x="46" y="70"/>
                  </a:lnTo>
                  <a:lnTo>
                    <a:pt x="46" y="70"/>
                  </a:lnTo>
                  <a:lnTo>
                    <a:pt x="46" y="70"/>
                  </a:lnTo>
                  <a:lnTo>
                    <a:pt x="44" y="70"/>
                  </a:lnTo>
                  <a:lnTo>
                    <a:pt x="44" y="70"/>
                  </a:lnTo>
                  <a:lnTo>
                    <a:pt x="42" y="68"/>
                  </a:lnTo>
                  <a:lnTo>
                    <a:pt x="42" y="68"/>
                  </a:lnTo>
                  <a:lnTo>
                    <a:pt x="40" y="6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64" name="Freeform 305"/>
            <p:cNvSpPr>
              <a:spLocks/>
            </p:cNvSpPr>
            <p:nvPr/>
          </p:nvSpPr>
          <p:spPr bwMode="auto">
            <a:xfrm>
              <a:off x="6344325" y="2450764"/>
              <a:ext cx="243755" cy="173514"/>
            </a:xfrm>
            <a:custGeom>
              <a:avLst/>
              <a:gdLst>
                <a:gd name="T0" fmla="*/ 38 w 118"/>
                <a:gd name="T1" fmla="*/ 64 h 84"/>
                <a:gd name="T2" fmla="*/ 30 w 118"/>
                <a:gd name="T3" fmla="*/ 58 h 84"/>
                <a:gd name="T4" fmla="*/ 6 w 118"/>
                <a:gd name="T5" fmla="*/ 46 h 84"/>
                <a:gd name="T6" fmla="*/ 4 w 118"/>
                <a:gd name="T7" fmla="*/ 44 h 84"/>
                <a:gd name="T8" fmla="*/ 2 w 118"/>
                <a:gd name="T9" fmla="*/ 44 h 84"/>
                <a:gd name="T10" fmla="*/ 0 w 118"/>
                <a:gd name="T11" fmla="*/ 36 h 84"/>
                <a:gd name="T12" fmla="*/ 2 w 118"/>
                <a:gd name="T13" fmla="*/ 30 h 84"/>
                <a:gd name="T14" fmla="*/ 10 w 118"/>
                <a:gd name="T15" fmla="*/ 28 h 84"/>
                <a:gd name="T16" fmla="*/ 14 w 118"/>
                <a:gd name="T17" fmla="*/ 26 h 84"/>
                <a:gd name="T18" fmla="*/ 16 w 118"/>
                <a:gd name="T19" fmla="*/ 24 h 84"/>
                <a:gd name="T20" fmla="*/ 22 w 118"/>
                <a:gd name="T21" fmla="*/ 14 h 84"/>
                <a:gd name="T22" fmla="*/ 30 w 118"/>
                <a:gd name="T23" fmla="*/ 0 h 84"/>
                <a:gd name="T24" fmla="*/ 42 w 118"/>
                <a:gd name="T25" fmla="*/ 0 h 84"/>
                <a:gd name="T26" fmla="*/ 50 w 118"/>
                <a:gd name="T27" fmla="*/ 0 h 84"/>
                <a:gd name="T28" fmla="*/ 52 w 118"/>
                <a:gd name="T29" fmla="*/ 2 h 84"/>
                <a:gd name="T30" fmla="*/ 58 w 118"/>
                <a:gd name="T31" fmla="*/ 6 h 84"/>
                <a:gd name="T32" fmla="*/ 64 w 118"/>
                <a:gd name="T33" fmla="*/ 6 h 84"/>
                <a:gd name="T34" fmla="*/ 72 w 118"/>
                <a:gd name="T35" fmla="*/ 8 h 84"/>
                <a:gd name="T36" fmla="*/ 80 w 118"/>
                <a:gd name="T37" fmla="*/ 8 h 84"/>
                <a:gd name="T38" fmla="*/ 86 w 118"/>
                <a:gd name="T39" fmla="*/ 6 h 84"/>
                <a:gd name="T40" fmla="*/ 98 w 118"/>
                <a:gd name="T41" fmla="*/ 12 h 84"/>
                <a:gd name="T42" fmla="*/ 106 w 118"/>
                <a:gd name="T43" fmla="*/ 22 h 84"/>
                <a:gd name="T44" fmla="*/ 108 w 118"/>
                <a:gd name="T45" fmla="*/ 26 h 84"/>
                <a:gd name="T46" fmla="*/ 110 w 118"/>
                <a:gd name="T47" fmla="*/ 32 h 84"/>
                <a:gd name="T48" fmla="*/ 110 w 118"/>
                <a:gd name="T49" fmla="*/ 40 h 84"/>
                <a:gd name="T50" fmla="*/ 114 w 118"/>
                <a:gd name="T51" fmla="*/ 52 h 84"/>
                <a:gd name="T52" fmla="*/ 116 w 118"/>
                <a:gd name="T53" fmla="*/ 66 h 84"/>
                <a:gd name="T54" fmla="*/ 114 w 118"/>
                <a:gd name="T55" fmla="*/ 70 h 84"/>
                <a:gd name="T56" fmla="*/ 110 w 118"/>
                <a:gd name="T57" fmla="*/ 76 h 84"/>
                <a:gd name="T58" fmla="*/ 92 w 118"/>
                <a:gd name="T59" fmla="*/ 80 h 84"/>
                <a:gd name="T60" fmla="*/ 80 w 118"/>
                <a:gd name="T61" fmla="*/ 84 h 84"/>
                <a:gd name="T62" fmla="*/ 74 w 118"/>
                <a:gd name="T63" fmla="*/ 84 h 84"/>
                <a:gd name="T64" fmla="*/ 70 w 118"/>
                <a:gd name="T65" fmla="*/ 84 h 84"/>
                <a:gd name="T66" fmla="*/ 68 w 118"/>
                <a:gd name="T67" fmla="*/ 82 h 84"/>
                <a:gd name="T68" fmla="*/ 68 w 118"/>
                <a:gd name="T69" fmla="*/ 78 h 84"/>
                <a:gd name="T70" fmla="*/ 66 w 118"/>
                <a:gd name="T71" fmla="*/ 72 h 84"/>
                <a:gd name="T72" fmla="*/ 64 w 118"/>
                <a:gd name="T73" fmla="*/ 70 h 84"/>
                <a:gd name="T74" fmla="*/ 58 w 118"/>
                <a:gd name="T75" fmla="*/ 66 h 84"/>
                <a:gd name="T76" fmla="*/ 52 w 118"/>
                <a:gd name="T77" fmla="*/ 64 h 84"/>
                <a:gd name="T78" fmla="*/ 48 w 118"/>
                <a:gd name="T79" fmla="*/ 66 h 84"/>
                <a:gd name="T80" fmla="*/ 46 w 118"/>
                <a:gd name="T81" fmla="*/ 70 h 84"/>
                <a:gd name="T82" fmla="*/ 46 w 118"/>
                <a:gd name="T83" fmla="*/ 70 h 84"/>
                <a:gd name="T84" fmla="*/ 44 w 118"/>
                <a:gd name="T85" fmla="*/ 70 h 84"/>
                <a:gd name="T86" fmla="*/ 40 w 118"/>
                <a:gd name="T87" fmla="*/ 6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8" h="84">
                  <a:moveTo>
                    <a:pt x="40" y="68"/>
                  </a:moveTo>
                  <a:lnTo>
                    <a:pt x="40" y="68"/>
                  </a:lnTo>
                  <a:lnTo>
                    <a:pt x="38" y="64"/>
                  </a:lnTo>
                  <a:lnTo>
                    <a:pt x="34" y="62"/>
                  </a:lnTo>
                  <a:lnTo>
                    <a:pt x="32" y="60"/>
                  </a:lnTo>
                  <a:lnTo>
                    <a:pt x="30" y="58"/>
                  </a:lnTo>
                  <a:lnTo>
                    <a:pt x="26" y="56"/>
                  </a:lnTo>
                  <a:lnTo>
                    <a:pt x="18" y="54"/>
                  </a:lnTo>
                  <a:lnTo>
                    <a:pt x="6" y="46"/>
                  </a:lnTo>
                  <a:lnTo>
                    <a:pt x="6" y="46"/>
                  </a:lnTo>
                  <a:lnTo>
                    <a:pt x="4" y="46"/>
                  </a:lnTo>
                  <a:lnTo>
                    <a:pt x="4" y="44"/>
                  </a:lnTo>
                  <a:lnTo>
                    <a:pt x="4" y="44"/>
                  </a:lnTo>
                  <a:lnTo>
                    <a:pt x="2" y="44"/>
                  </a:lnTo>
                  <a:lnTo>
                    <a:pt x="2" y="44"/>
                  </a:lnTo>
                  <a:lnTo>
                    <a:pt x="2" y="42"/>
                  </a:lnTo>
                  <a:lnTo>
                    <a:pt x="2" y="38"/>
                  </a:lnTo>
                  <a:lnTo>
                    <a:pt x="0" y="36"/>
                  </a:lnTo>
                  <a:lnTo>
                    <a:pt x="0" y="32"/>
                  </a:lnTo>
                  <a:lnTo>
                    <a:pt x="0" y="30"/>
                  </a:lnTo>
                  <a:lnTo>
                    <a:pt x="2" y="30"/>
                  </a:lnTo>
                  <a:lnTo>
                    <a:pt x="6" y="30"/>
                  </a:lnTo>
                  <a:lnTo>
                    <a:pt x="8" y="28"/>
                  </a:lnTo>
                  <a:lnTo>
                    <a:pt x="10" y="28"/>
                  </a:lnTo>
                  <a:lnTo>
                    <a:pt x="12" y="28"/>
                  </a:lnTo>
                  <a:lnTo>
                    <a:pt x="12" y="28"/>
                  </a:lnTo>
                  <a:lnTo>
                    <a:pt x="14" y="26"/>
                  </a:lnTo>
                  <a:lnTo>
                    <a:pt x="14" y="26"/>
                  </a:lnTo>
                  <a:lnTo>
                    <a:pt x="14" y="26"/>
                  </a:lnTo>
                  <a:lnTo>
                    <a:pt x="16" y="24"/>
                  </a:lnTo>
                  <a:lnTo>
                    <a:pt x="18" y="22"/>
                  </a:lnTo>
                  <a:lnTo>
                    <a:pt x="18" y="18"/>
                  </a:lnTo>
                  <a:lnTo>
                    <a:pt x="22" y="14"/>
                  </a:lnTo>
                  <a:lnTo>
                    <a:pt x="22" y="12"/>
                  </a:lnTo>
                  <a:lnTo>
                    <a:pt x="24" y="10"/>
                  </a:lnTo>
                  <a:lnTo>
                    <a:pt x="30" y="0"/>
                  </a:lnTo>
                  <a:lnTo>
                    <a:pt x="32" y="0"/>
                  </a:lnTo>
                  <a:lnTo>
                    <a:pt x="38" y="0"/>
                  </a:lnTo>
                  <a:lnTo>
                    <a:pt x="42" y="0"/>
                  </a:lnTo>
                  <a:lnTo>
                    <a:pt x="46" y="0"/>
                  </a:lnTo>
                  <a:lnTo>
                    <a:pt x="48" y="0"/>
                  </a:lnTo>
                  <a:lnTo>
                    <a:pt x="50" y="0"/>
                  </a:lnTo>
                  <a:lnTo>
                    <a:pt x="52" y="0"/>
                  </a:lnTo>
                  <a:lnTo>
                    <a:pt x="52" y="0"/>
                  </a:lnTo>
                  <a:lnTo>
                    <a:pt x="52" y="2"/>
                  </a:lnTo>
                  <a:lnTo>
                    <a:pt x="54" y="2"/>
                  </a:lnTo>
                  <a:lnTo>
                    <a:pt x="56" y="4"/>
                  </a:lnTo>
                  <a:lnTo>
                    <a:pt x="58" y="6"/>
                  </a:lnTo>
                  <a:lnTo>
                    <a:pt x="58" y="6"/>
                  </a:lnTo>
                  <a:lnTo>
                    <a:pt x="60" y="6"/>
                  </a:lnTo>
                  <a:lnTo>
                    <a:pt x="64" y="6"/>
                  </a:lnTo>
                  <a:lnTo>
                    <a:pt x="66" y="8"/>
                  </a:lnTo>
                  <a:lnTo>
                    <a:pt x="70" y="8"/>
                  </a:lnTo>
                  <a:lnTo>
                    <a:pt x="72" y="8"/>
                  </a:lnTo>
                  <a:lnTo>
                    <a:pt x="76" y="8"/>
                  </a:lnTo>
                  <a:lnTo>
                    <a:pt x="78" y="8"/>
                  </a:lnTo>
                  <a:lnTo>
                    <a:pt x="80" y="8"/>
                  </a:lnTo>
                  <a:lnTo>
                    <a:pt x="82" y="8"/>
                  </a:lnTo>
                  <a:lnTo>
                    <a:pt x="82" y="6"/>
                  </a:lnTo>
                  <a:lnTo>
                    <a:pt x="86" y="6"/>
                  </a:lnTo>
                  <a:lnTo>
                    <a:pt x="88" y="4"/>
                  </a:lnTo>
                  <a:lnTo>
                    <a:pt x="92" y="6"/>
                  </a:lnTo>
                  <a:lnTo>
                    <a:pt x="98" y="12"/>
                  </a:lnTo>
                  <a:lnTo>
                    <a:pt x="100" y="16"/>
                  </a:lnTo>
                  <a:lnTo>
                    <a:pt x="104" y="18"/>
                  </a:lnTo>
                  <a:lnTo>
                    <a:pt x="106" y="22"/>
                  </a:lnTo>
                  <a:lnTo>
                    <a:pt x="108" y="22"/>
                  </a:lnTo>
                  <a:lnTo>
                    <a:pt x="108" y="24"/>
                  </a:lnTo>
                  <a:lnTo>
                    <a:pt x="108" y="26"/>
                  </a:lnTo>
                  <a:lnTo>
                    <a:pt x="110" y="28"/>
                  </a:lnTo>
                  <a:lnTo>
                    <a:pt x="110" y="30"/>
                  </a:lnTo>
                  <a:lnTo>
                    <a:pt x="110" y="32"/>
                  </a:lnTo>
                  <a:lnTo>
                    <a:pt x="110" y="36"/>
                  </a:lnTo>
                  <a:lnTo>
                    <a:pt x="110" y="38"/>
                  </a:lnTo>
                  <a:lnTo>
                    <a:pt x="110" y="40"/>
                  </a:lnTo>
                  <a:lnTo>
                    <a:pt x="110" y="42"/>
                  </a:lnTo>
                  <a:lnTo>
                    <a:pt x="112" y="46"/>
                  </a:lnTo>
                  <a:lnTo>
                    <a:pt x="114" y="52"/>
                  </a:lnTo>
                  <a:lnTo>
                    <a:pt x="118" y="58"/>
                  </a:lnTo>
                  <a:lnTo>
                    <a:pt x="118" y="64"/>
                  </a:lnTo>
                  <a:lnTo>
                    <a:pt x="116" y="66"/>
                  </a:lnTo>
                  <a:lnTo>
                    <a:pt x="116" y="68"/>
                  </a:lnTo>
                  <a:lnTo>
                    <a:pt x="116" y="70"/>
                  </a:lnTo>
                  <a:lnTo>
                    <a:pt x="114" y="70"/>
                  </a:lnTo>
                  <a:lnTo>
                    <a:pt x="114" y="72"/>
                  </a:lnTo>
                  <a:lnTo>
                    <a:pt x="112" y="74"/>
                  </a:lnTo>
                  <a:lnTo>
                    <a:pt x="110" y="76"/>
                  </a:lnTo>
                  <a:lnTo>
                    <a:pt x="106" y="78"/>
                  </a:lnTo>
                  <a:lnTo>
                    <a:pt x="104" y="80"/>
                  </a:lnTo>
                  <a:lnTo>
                    <a:pt x="92" y="80"/>
                  </a:lnTo>
                  <a:lnTo>
                    <a:pt x="90" y="82"/>
                  </a:lnTo>
                  <a:lnTo>
                    <a:pt x="86" y="82"/>
                  </a:lnTo>
                  <a:lnTo>
                    <a:pt x="80" y="84"/>
                  </a:lnTo>
                  <a:lnTo>
                    <a:pt x="78" y="84"/>
                  </a:lnTo>
                  <a:lnTo>
                    <a:pt x="74" y="84"/>
                  </a:lnTo>
                  <a:lnTo>
                    <a:pt x="74" y="84"/>
                  </a:lnTo>
                  <a:lnTo>
                    <a:pt x="72" y="84"/>
                  </a:lnTo>
                  <a:lnTo>
                    <a:pt x="72" y="84"/>
                  </a:lnTo>
                  <a:lnTo>
                    <a:pt x="70" y="84"/>
                  </a:lnTo>
                  <a:lnTo>
                    <a:pt x="70" y="84"/>
                  </a:lnTo>
                  <a:lnTo>
                    <a:pt x="70" y="82"/>
                  </a:lnTo>
                  <a:lnTo>
                    <a:pt x="68" y="82"/>
                  </a:lnTo>
                  <a:lnTo>
                    <a:pt x="68" y="82"/>
                  </a:lnTo>
                  <a:lnTo>
                    <a:pt x="68" y="80"/>
                  </a:lnTo>
                  <a:lnTo>
                    <a:pt x="68" y="78"/>
                  </a:lnTo>
                  <a:lnTo>
                    <a:pt x="68" y="76"/>
                  </a:lnTo>
                  <a:lnTo>
                    <a:pt x="68" y="74"/>
                  </a:lnTo>
                  <a:lnTo>
                    <a:pt x="66" y="72"/>
                  </a:lnTo>
                  <a:lnTo>
                    <a:pt x="66" y="72"/>
                  </a:lnTo>
                  <a:lnTo>
                    <a:pt x="66" y="70"/>
                  </a:lnTo>
                  <a:lnTo>
                    <a:pt x="64" y="70"/>
                  </a:lnTo>
                  <a:lnTo>
                    <a:pt x="62" y="68"/>
                  </a:lnTo>
                  <a:lnTo>
                    <a:pt x="60" y="68"/>
                  </a:lnTo>
                  <a:lnTo>
                    <a:pt x="58" y="66"/>
                  </a:lnTo>
                  <a:lnTo>
                    <a:pt x="56" y="66"/>
                  </a:lnTo>
                  <a:lnTo>
                    <a:pt x="54" y="66"/>
                  </a:lnTo>
                  <a:lnTo>
                    <a:pt x="52" y="64"/>
                  </a:lnTo>
                  <a:lnTo>
                    <a:pt x="50" y="66"/>
                  </a:lnTo>
                  <a:lnTo>
                    <a:pt x="50" y="66"/>
                  </a:lnTo>
                  <a:lnTo>
                    <a:pt x="48" y="66"/>
                  </a:lnTo>
                  <a:lnTo>
                    <a:pt x="48" y="66"/>
                  </a:lnTo>
                  <a:lnTo>
                    <a:pt x="48" y="68"/>
                  </a:lnTo>
                  <a:lnTo>
                    <a:pt x="46" y="70"/>
                  </a:lnTo>
                  <a:lnTo>
                    <a:pt x="46" y="70"/>
                  </a:lnTo>
                  <a:lnTo>
                    <a:pt x="46" y="70"/>
                  </a:lnTo>
                  <a:lnTo>
                    <a:pt x="46" y="70"/>
                  </a:lnTo>
                  <a:lnTo>
                    <a:pt x="46" y="70"/>
                  </a:lnTo>
                  <a:lnTo>
                    <a:pt x="44" y="70"/>
                  </a:lnTo>
                  <a:lnTo>
                    <a:pt x="44" y="70"/>
                  </a:lnTo>
                  <a:lnTo>
                    <a:pt x="42" y="68"/>
                  </a:lnTo>
                  <a:lnTo>
                    <a:pt x="42" y="68"/>
                  </a:lnTo>
                  <a:lnTo>
                    <a:pt x="40" y="68"/>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65" name="Freeform 306"/>
            <p:cNvSpPr>
              <a:spLocks/>
            </p:cNvSpPr>
            <p:nvPr/>
          </p:nvSpPr>
          <p:spPr bwMode="auto">
            <a:xfrm>
              <a:off x="6327799" y="2041767"/>
              <a:ext cx="214836" cy="177645"/>
            </a:xfrm>
            <a:custGeom>
              <a:avLst/>
              <a:gdLst>
                <a:gd name="T0" fmla="*/ 12 w 104"/>
                <a:gd name="T1" fmla="*/ 38 h 86"/>
                <a:gd name="T2" fmla="*/ 10 w 104"/>
                <a:gd name="T3" fmla="*/ 42 h 86"/>
                <a:gd name="T4" fmla="*/ 4 w 104"/>
                <a:gd name="T5" fmla="*/ 54 h 86"/>
                <a:gd name="T6" fmla="*/ 2 w 104"/>
                <a:gd name="T7" fmla="*/ 60 h 86"/>
                <a:gd name="T8" fmla="*/ 18 w 104"/>
                <a:gd name="T9" fmla="*/ 66 h 86"/>
                <a:gd name="T10" fmla="*/ 26 w 104"/>
                <a:gd name="T11" fmla="*/ 70 h 86"/>
                <a:gd name="T12" fmla="*/ 36 w 104"/>
                <a:gd name="T13" fmla="*/ 78 h 86"/>
                <a:gd name="T14" fmla="*/ 42 w 104"/>
                <a:gd name="T15" fmla="*/ 84 h 86"/>
                <a:gd name="T16" fmla="*/ 42 w 104"/>
                <a:gd name="T17" fmla="*/ 76 h 86"/>
                <a:gd name="T18" fmla="*/ 42 w 104"/>
                <a:gd name="T19" fmla="*/ 72 h 86"/>
                <a:gd name="T20" fmla="*/ 44 w 104"/>
                <a:gd name="T21" fmla="*/ 70 h 86"/>
                <a:gd name="T22" fmla="*/ 48 w 104"/>
                <a:gd name="T23" fmla="*/ 68 h 86"/>
                <a:gd name="T24" fmla="*/ 58 w 104"/>
                <a:gd name="T25" fmla="*/ 66 h 86"/>
                <a:gd name="T26" fmla="*/ 62 w 104"/>
                <a:gd name="T27" fmla="*/ 66 h 86"/>
                <a:gd name="T28" fmla="*/ 72 w 104"/>
                <a:gd name="T29" fmla="*/ 68 h 86"/>
                <a:gd name="T30" fmla="*/ 74 w 104"/>
                <a:gd name="T31" fmla="*/ 68 h 86"/>
                <a:gd name="T32" fmla="*/ 76 w 104"/>
                <a:gd name="T33" fmla="*/ 68 h 86"/>
                <a:gd name="T34" fmla="*/ 76 w 104"/>
                <a:gd name="T35" fmla="*/ 64 h 86"/>
                <a:gd name="T36" fmla="*/ 78 w 104"/>
                <a:gd name="T37" fmla="*/ 58 h 86"/>
                <a:gd name="T38" fmla="*/ 78 w 104"/>
                <a:gd name="T39" fmla="*/ 56 h 86"/>
                <a:gd name="T40" fmla="*/ 82 w 104"/>
                <a:gd name="T41" fmla="*/ 54 h 86"/>
                <a:gd name="T42" fmla="*/ 90 w 104"/>
                <a:gd name="T43" fmla="*/ 52 h 86"/>
                <a:gd name="T44" fmla="*/ 94 w 104"/>
                <a:gd name="T45" fmla="*/ 52 h 86"/>
                <a:gd name="T46" fmla="*/ 98 w 104"/>
                <a:gd name="T47" fmla="*/ 50 h 86"/>
                <a:gd name="T48" fmla="*/ 98 w 104"/>
                <a:gd name="T49" fmla="*/ 48 h 86"/>
                <a:gd name="T50" fmla="*/ 96 w 104"/>
                <a:gd name="T51" fmla="*/ 44 h 86"/>
                <a:gd name="T52" fmla="*/ 92 w 104"/>
                <a:gd name="T53" fmla="*/ 40 h 86"/>
                <a:gd name="T54" fmla="*/ 90 w 104"/>
                <a:gd name="T55" fmla="*/ 38 h 86"/>
                <a:gd name="T56" fmla="*/ 92 w 104"/>
                <a:gd name="T57" fmla="*/ 32 h 86"/>
                <a:gd name="T58" fmla="*/ 96 w 104"/>
                <a:gd name="T59" fmla="*/ 24 h 86"/>
                <a:gd name="T60" fmla="*/ 98 w 104"/>
                <a:gd name="T61" fmla="*/ 20 h 86"/>
                <a:gd name="T62" fmla="*/ 100 w 104"/>
                <a:gd name="T63" fmla="*/ 18 h 86"/>
                <a:gd name="T64" fmla="*/ 102 w 104"/>
                <a:gd name="T65" fmla="*/ 20 h 86"/>
                <a:gd name="T66" fmla="*/ 104 w 104"/>
                <a:gd name="T67" fmla="*/ 16 h 86"/>
                <a:gd name="T68" fmla="*/ 104 w 104"/>
                <a:gd name="T69" fmla="*/ 12 h 86"/>
                <a:gd name="T70" fmla="*/ 100 w 104"/>
                <a:gd name="T71" fmla="*/ 8 h 86"/>
                <a:gd name="T72" fmla="*/ 96 w 104"/>
                <a:gd name="T73" fmla="*/ 6 h 86"/>
                <a:gd name="T74" fmla="*/ 86 w 104"/>
                <a:gd name="T75" fmla="*/ 2 h 86"/>
                <a:gd name="T76" fmla="*/ 78 w 104"/>
                <a:gd name="T77" fmla="*/ 0 h 86"/>
                <a:gd name="T78" fmla="*/ 72 w 104"/>
                <a:gd name="T79" fmla="*/ 0 h 86"/>
                <a:gd name="T80" fmla="*/ 66 w 104"/>
                <a:gd name="T81" fmla="*/ 2 h 86"/>
                <a:gd name="T82" fmla="*/ 58 w 104"/>
                <a:gd name="T83" fmla="*/ 8 h 86"/>
                <a:gd name="T84" fmla="*/ 48 w 104"/>
                <a:gd name="T85" fmla="*/ 14 h 86"/>
                <a:gd name="T86" fmla="*/ 44 w 104"/>
                <a:gd name="T87" fmla="*/ 18 h 86"/>
                <a:gd name="T88" fmla="*/ 38 w 104"/>
                <a:gd name="T89" fmla="*/ 18 h 86"/>
                <a:gd name="T90" fmla="*/ 22 w 104"/>
                <a:gd name="T91" fmla="*/ 18 h 86"/>
                <a:gd name="T92" fmla="*/ 16 w 104"/>
                <a:gd name="T93" fmla="*/ 26 h 86"/>
                <a:gd name="T94" fmla="*/ 12 w 104"/>
                <a:gd name="T95" fmla="*/ 3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86">
                  <a:moveTo>
                    <a:pt x="12" y="36"/>
                  </a:moveTo>
                  <a:lnTo>
                    <a:pt x="12" y="36"/>
                  </a:lnTo>
                  <a:lnTo>
                    <a:pt x="12" y="38"/>
                  </a:lnTo>
                  <a:lnTo>
                    <a:pt x="12" y="40"/>
                  </a:lnTo>
                  <a:lnTo>
                    <a:pt x="10" y="40"/>
                  </a:lnTo>
                  <a:lnTo>
                    <a:pt x="10" y="42"/>
                  </a:lnTo>
                  <a:lnTo>
                    <a:pt x="8" y="46"/>
                  </a:lnTo>
                  <a:lnTo>
                    <a:pt x="6" y="50"/>
                  </a:lnTo>
                  <a:lnTo>
                    <a:pt x="4" y="54"/>
                  </a:lnTo>
                  <a:lnTo>
                    <a:pt x="2" y="56"/>
                  </a:lnTo>
                  <a:lnTo>
                    <a:pt x="0" y="58"/>
                  </a:lnTo>
                  <a:lnTo>
                    <a:pt x="2" y="60"/>
                  </a:lnTo>
                  <a:lnTo>
                    <a:pt x="10" y="62"/>
                  </a:lnTo>
                  <a:lnTo>
                    <a:pt x="14" y="64"/>
                  </a:lnTo>
                  <a:lnTo>
                    <a:pt x="18" y="66"/>
                  </a:lnTo>
                  <a:lnTo>
                    <a:pt x="20" y="66"/>
                  </a:lnTo>
                  <a:lnTo>
                    <a:pt x="24" y="68"/>
                  </a:lnTo>
                  <a:lnTo>
                    <a:pt x="26" y="70"/>
                  </a:lnTo>
                  <a:lnTo>
                    <a:pt x="28" y="72"/>
                  </a:lnTo>
                  <a:lnTo>
                    <a:pt x="32" y="74"/>
                  </a:lnTo>
                  <a:lnTo>
                    <a:pt x="36" y="78"/>
                  </a:lnTo>
                  <a:lnTo>
                    <a:pt x="42" y="84"/>
                  </a:lnTo>
                  <a:lnTo>
                    <a:pt x="44" y="86"/>
                  </a:lnTo>
                  <a:lnTo>
                    <a:pt x="42" y="84"/>
                  </a:lnTo>
                  <a:lnTo>
                    <a:pt x="42" y="80"/>
                  </a:lnTo>
                  <a:lnTo>
                    <a:pt x="42" y="78"/>
                  </a:lnTo>
                  <a:lnTo>
                    <a:pt x="42" y="76"/>
                  </a:lnTo>
                  <a:lnTo>
                    <a:pt x="42" y="74"/>
                  </a:lnTo>
                  <a:lnTo>
                    <a:pt x="42" y="72"/>
                  </a:lnTo>
                  <a:lnTo>
                    <a:pt x="42" y="72"/>
                  </a:lnTo>
                  <a:lnTo>
                    <a:pt x="42" y="72"/>
                  </a:lnTo>
                  <a:lnTo>
                    <a:pt x="42" y="70"/>
                  </a:lnTo>
                  <a:lnTo>
                    <a:pt x="44" y="70"/>
                  </a:lnTo>
                  <a:lnTo>
                    <a:pt x="44" y="70"/>
                  </a:lnTo>
                  <a:lnTo>
                    <a:pt x="46" y="68"/>
                  </a:lnTo>
                  <a:lnTo>
                    <a:pt x="48" y="68"/>
                  </a:lnTo>
                  <a:lnTo>
                    <a:pt x="50" y="66"/>
                  </a:lnTo>
                  <a:lnTo>
                    <a:pt x="54" y="66"/>
                  </a:lnTo>
                  <a:lnTo>
                    <a:pt x="58" y="66"/>
                  </a:lnTo>
                  <a:lnTo>
                    <a:pt x="58" y="66"/>
                  </a:lnTo>
                  <a:lnTo>
                    <a:pt x="60" y="66"/>
                  </a:lnTo>
                  <a:lnTo>
                    <a:pt x="62" y="66"/>
                  </a:lnTo>
                  <a:lnTo>
                    <a:pt x="66" y="68"/>
                  </a:lnTo>
                  <a:lnTo>
                    <a:pt x="68" y="68"/>
                  </a:lnTo>
                  <a:lnTo>
                    <a:pt x="72" y="68"/>
                  </a:lnTo>
                  <a:lnTo>
                    <a:pt x="72" y="68"/>
                  </a:lnTo>
                  <a:lnTo>
                    <a:pt x="74" y="68"/>
                  </a:lnTo>
                  <a:lnTo>
                    <a:pt x="74" y="68"/>
                  </a:lnTo>
                  <a:lnTo>
                    <a:pt x="76" y="68"/>
                  </a:lnTo>
                  <a:lnTo>
                    <a:pt x="76" y="68"/>
                  </a:lnTo>
                  <a:lnTo>
                    <a:pt x="76" y="68"/>
                  </a:lnTo>
                  <a:lnTo>
                    <a:pt x="76" y="66"/>
                  </a:lnTo>
                  <a:lnTo>
                    <a:pt x="76" y="66"/>
                  </a:lnTo>
                  <a:lnTo>
                    <a:pt x="76" y="64"/>
                  </a:lnTo>
                  <a:lnTo>
                    <a:pt x="78" y="62"/>
                  </a:lnTo>
                  <a:lnTo>
                    <a:pt x="78" y="60"/>
                  </a:lnTo>
                  <a:lnTo>
                    <a:pt x="78" y="58"/>
                  </a:lnTo>
                  <a:lnTo>
                    <a:pt x="78" y="58"/>
                  </a:lnTo>
                  <a:lnTo>
                    <a:pt x="78" y="56"/>
                  </a:lnTo>
                  <a:lnTo>
                    <a:pt x="78" y="56"/>
                  </a:lnTo>
                  <a:lnTo>
                    <a:pt x="80" y="56"/>
                  </a:lnTo>
                  <a:lnTo>
                    <a:pt x="80" y="54"/>
                  </a:lnTo>
                  <a:lnTo>
                    <a:pt x="82" y="54"/>
                  </a:lnTo>
                  <a:lnTo>
                    <a:pt x="84" y="54"/>
                  </a:lnTo>
                  <a:lnTo>
                    <a:pt x="86" y="54"/>
                  </a:lnTo>
                  <a:lnTo>
                    <a:pt x="90" y="52"/>
                  </a:lnTo>
                  <a:lnTo>
                    <a:pt x="92" y="52"/>
                  </a:lnTo>
                  <a:lnTo>
                    <a:pt x="94" y="52"/>
                  </a:lnTo>
                  <a:lnTo>
                    <a:pt x="94" y="52"/>
                  </a:lnTo>
                  <a:lnTo>
                    <a:pt x="96" y="50"/>
                  </a:lnTo>
                  <a:lnTo>
                    <a:pt x="98" y="50"/>
                  </a:lnTo>
                  <a:lnTo>
                    <a:pt x="98" y="50"/>
                  </a:lnTo>
                  <a:lnTo>
                    <a:pt x="98" y="48"/>
                  </a:lnTo>
                  <a:lnTo>
                    <a:pt x="98" y="48"/>
                  </a:lnTo>
                  <a:lnTo>
                    <a:pt x="98" y="48"/>
                  </a:lnTo>
                  <a:lnTo>
                    <a:pt x="98" y="46"/>
                  </a:lnTo>
                  <a:lnTo>
                    <a:pt x="98" y="46"/>
                  </a:lnTo>
                  <a:lnTo>
                    <a:pt x="96" y="44"/>
                  </a:lnTo>
                  <a:lnTo>
                    <a:pt x="94" y="44"/>
                  </a:lnTo>
                  <a:lnTo>
                    <a:pt x="94" y="42"/>
                  </a:lnTo>
                  <a:lnTo>
                    <a:pt x="92" y="40"/>
                  </a:lnTo>
                  <a:lnTo>
                    <a:pt x="92" y="40"/>
                  </a:lnTo>
                  <a:lnTo>
                    <a:pt x="92" y="38"/>
                  </a:lnTo>
                  <a:lnTo>
                    <a:pt x="90" y="38"/>
                  </a:lnTo>
                  <a:lnTo>
                    <a:pt x="90" y="36"/>
                  </a:lnTo>
                  <a:lnTo>
                    <a:pt x="92" y="36"/>
                  </a:lnTo>
                  <a:lnTo>
                    <a:pt x="92" y="32"/>
                  </a:lnTo>
                  <a:lnTo>
                    <a:pt x="92" y="30"/>
                  </a:lnTo>
                  <a:lnTo>
                    <a:pt x="94" y="26"/>
                  </a:lnTo>
                  <a:lnTo>
                    <a:pt x="96" y="24"/>
                  </a:lnTo>
                  <a:lnTo>
                    <a:pt x="96" y="22"/>
                  </a:lnTo>
                  <a:lnTo>
                    <a:pt x="96" y="22"/>
                  </a:lnTo>
                  <a:lnTo>
                    <a:pt x="98" y="20"/>
                  </a:lnTo>
                  <a:lnTo>
                    <a:pt x="98" y="20"/>
                  </a:lnTo>
                  <a:lnTo>
                    <a:pt x="100" y="20"/>
                  </a:lnTo>
                  <a:lnTo>
                    <a:pt x="100" y="18"/>
                  </a:lnTo>
                  <a:lnTo>
                    <a:pt x="102" y="18"/>
                  </a:lnTo>
                  <a:lnTo>
                    <a:pt x="102" y="20"/>
                  </a:lnTo>
                  <a:lnTo>
                    <a:pt x="102" y="20"/>
                  </a:lnTo>
                  <a:lnTo>
                    <a:pt x="104" y="20"/>
                  </a:lnTo>
                  <a:lnTo>
                    <a:pt x="104" y="20"/>
                  </a:lnTo>
                  <a:lnTo>
                    <a:pt x="104" y="16"/>
                  </a:lnTo>
                  <a:lnTo>
                    <a:pt x="104" y="16"/>
                  </a:lnTo>
                  <a:lnTo>
                    <a:pt x="104" y="14"/>
                  </a:lnTo>
                  <a:lnTo>
                    <a:pt x="104" y="12"/>
                  </a:lnTo>
                  <a:lnTo>
                    <a:pt x="104" y="12"/>
                  </a:lnTo>
                  <a:lnTo>
                    <a:pt x="102" y="10"/>
                  </a:lnTo>
                  <a:lnTo>
                    <a:pt x="100" y="8"/>
                  </a:lnTo>
                  <a:lnTo>
                    <a:pt x="100" y="8"/>
                  </a:lnTo>
                  <a:lnTo>
                    <a:pt x="98" y="6"/>
                  </a:lnTo>
                  <a:lnTo>
                    <a:pt x="96" y="6"/>
                  </a:lnTo>
                  <a:lnTo>
                    <a:pt x="94" y="4"/>
                  </a:lnTo>
                  <a:lnTo>
                    <a:pt x="90" y="2"/>
                  </a:lnTo>
                  <a:lnTo>
                    <a:pt x="86" y="2"/>
                  </a:lnTo>
                  <a:lnTo>
                    <a:pt x="82" y="0"/>
                  </a:lnTo>
                  <a:lnTo>
                    <a:pt x="80" y="0"/>
                  </a:lnTo>
                  <a:lnTo>
                    <a:pt x="78" y="0"/>
                  </a:lnTo>
                  <a:lnTo>
                    <a:pt x="76" y="0"/>
                  </a:lnTo>
                  <a:lnTo>
                    <a:pt x="74" y="0"/>
                  </a:lnTo>
                  <a:lnTo>
                    <a:pt x="72" y="0"/>
                  </a:lnTo>
                  <a:lnTo>
                    <a:pt x="70" y="0"/>
                  </a:lnTo>
                  <a:lnTo>
                    <a:pt x="68" y="2"/>
                  </a:lnTo>
                  <a:lnTo>
                    <a:pt x="66" y="2"/>
                  </a:lnTo>
                  <a:lnTo>
                    <a:pt x="64" y="4"/>
                  </a:lnTo>
                  <a:lnTo>
                    <a:pt x="62" y="4"/>
                  </a:lnTo>
                  <a:lnTo>
                    <a:pt x="58" y="8"/>
                  </a:lnTo>
                  <a:lnTo>
                    <a:pt x="54" y="10"/>
                  </a:lnTo>
                  <a:lnTo>
                    <a:pt x="50" y="14"/>
                  </a:lnTo>
                  <a:lnTo>
                    <a:pt x="48" y="14"/>
                  </a:lnTo>
                  <a:lnTo>
                    <a:pt x="48" y="16"/>
                  </a:lnTo>
                  <a:lnTo>
                    <a:pt x="46" y="16"/>
                  </a:lnTo>
                  <a:lnTo>
                    <a:pt x="44" y="18"/>
                  </a:lnTo>
                  <a:lnTo>
                    <a:pt x="42" y="18"/>
                  </a:lnTo>
                  <a:lnTo>
                    <a:pt x="42" y="18"/>
                  </a:lnTo>
                  <a:lnTo>
                    <a:pt x="38" y="18"/>
                  </a:lnTo>
                  <a:lnTo>
                    <a:pt x="34" y="18"/>
                  </a:lnTo>
                  <a:lnTo>
                    <a:pt x="30" y="18"/>
                  </a:lnTo>
                  <a:lnTo>
                    <a:pt x="22" y="18"/>
                  </a:lnTo>
                  <a:lnTo>
                    <a:pt x="20" y="18"/>
                  </a:lnTo>
                  <a:lnTo>
                    <a:pt x="18" y="20"/>
                  </a:lnTo>
                  <a:lnTo>
                    <a:pt x="16" y="26"/>
                  </a:lnTo>
                  <a:lnTo>
                    <a:pt x="14" y="28"/>
                  </a:lnTo>
                  <a:lnTo>
                    <a:pt x="12" y="32"/>
                  </a:lnTo>
                  <a:lnTo>
                    <a:pt x="12" y="34"/>
                  </a:lnTo>
                  <a:lnTo>
                    <a:pt x="12" y="36"/>
                  </a:lnTo>
                  <a:lnTo>
                    <a:pt x="12" y="36"/>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66" name="Freeform 307"/>
            <p:cNvSpPr>
              <a:spLocks/>
            </p:cNvSpPr>
            <p:nvPr/>
          </p:nvSpPr>
          <p:spPr bwMode="auto">
            <a:xfrm>
              <a:off x="6327799" y="2041767"/>
              <a:ext cx="214836" cy="177645"/>
            </a:xfrm>
            <a:custGeom>
              <a:avLst/>
              <a:gdLst>
                <a:gd name="T0" fmla="*/ 12 w 104"/>
                <a:gd name="T1" fmla="*/ 38 h 86"/>
                <a:gd name="T2" fmla="*/ 10 w 104"/>
                <a:gd name="T3" fmla="*/ 42 h 86"/>
                <a:gd name="T4" fmla="*/ 4 w 104"/>
                <a:gd name="T5" fmla="*/ 54 h 86"/>
                <a:gd name="T6" fmla="*/ 2 w 104"/>
                <a:gd name="T7" fmla="*/ 60 h 86"/>
                <a:gd name="T8" fmla="*/ 18 w 104"/>
                <a:gd name="T9" fmla="*/ 66 h 86"/>
                <a:gd name="T10" fmla="*/ 26 w 104"/>
                <a:gd name="T11" fmla="*/ 70 h 86"/>
                <a:gd name="T12" fmla="*/ 36 w 104"/>
                <a:gd name="T13" fmla="*/ 78 h 86"/>
                <a:gd name="T14" fmla="*/ 42 w 104"/>
                <a:gd name="T15" fmla="*/ 84 h 86"/>
                <a:gd name="T16" fmla="*/ 42 w 104"/>
                <a:gd name="T17" fmla="*/ 76 h 86"/>
                <a:gd name="T18" fmla="*/ 42 w 104"/>
                <a:gd name="T19" fmla="*/ 72 h 86"/>
                <a:gd name="T20" fmla="*/ 44 w 104"/>
                <a:gd name="T21" fmla="*/ 70 h 86"/>
                <a:gd name="T22" fmla="*/ 48 w 104"/>
                <a:gd name="T23" fmla="*/ 68 h 86"/>
                <a:gd name="T24" fmla="*/ 58 w 104"/>
                <a:gd name="T25" fmla="*/ 66 h 86"/>
                <a:gd name="T26" fmla="*/ 62 w 104"/>
                <a:gd name="T27" fmla="*/ 66 h 86"/>
                <a:gd name="T28" fmla="*/ 72 w 104"/>
                <a:gd name="T29" fmla="*/ 68 h 86"/>
                <a:gd name="T30" fmla="*/ 74 w 104"/>
                <a:gd name="T31" fmla="*/ 68 h 86"/>
                <a:gd name="T32" fmla="*/ 76 w 104"/>
                <a:gd name="T33" fmla="*/ 68 h 86"/>
                <a:gd name="T34" fmla="*/ 76 w 104"/>
                <a:gd name="T35" fmla="*/ 64 h 86"/>
                <a:gd name="T36" fmla="*/ 78 w 104"/>
                <a:gd name="T37" fmla="*/ 58 h 86"/>
                <a:gd name="T38" fmla="*/ 78 w 104"/>
                <a:gd name="T39" fmla="*/ 56 h 86"/>
                <a:gd name="T40" fmla="*/ 82 w 104"/>
                <a:gd name="T41" fmla="*/ 54 h 86"/>
                <a:gd name="T42" fmla="*/ 90 w 104"/>
                <a:gd name="T43" fmla="*/ 52 h 86"/>
                <a:gd name="T44" fmla="*/ 94 w 104"/>
                <a:gd name="T45" fmla="*/ 52 h 86"/>
                <a:gd name="T46" fmla="*/ 98 w 104"/>
                <a:gd name="T47" fmla="*/ 50 h 86"/>
                <a:gd name="T48" fmla="*/ 98 w 104"/>
                <a:gd name="T49" fmla="*/ 48 h 86"/>
                <a:gd name="T50" fmla="*/ 96 w 104"/>
                <a:gd name="T51" fmla="*/ 44 h 86"/>
                <a:gd name="T52" fmla="*/ 92 w 104"/>
                <a:gd name="T53" fmla="*/ 40 h 86"/>
                <a:gd name="T54" fmla="*/ 90 w 104"/>
                <a:gd name="T55" fmla="*/ 38 h 86"/>
                <a:gd name="T56" fmla="*/ 92 w 104"/>
                <a:gd name="T57" fmla="*/ 32 h 86"/>
                <a:gd name="T58" fmla="*/ 96 w 104"/>
                <a:gd name="T59" fmla="*/ 24 h 86"/>
                <a:gd name="T60" fmla="*/ 98 w 104"/>
                <a:gd name="T61" fmla="*/ 20 h 86"/>
                <a:gd name="T62" fmla="*/ 100 w 104"/>
                <a:gd name="T63" fmla="*/ 18 h 86"/>
                <a:gd name="T64" fmla="*/ 102 w 104"/>
                <a:gd name="T65" fmla="*/ 20 h 86"/>
                <a:gd name="T66" fmla="*/ 104 w 104"/>
                <a:gd name="T67" fmla="*/ 16 h 86"/>
                <a:gd name="T68" fmla="*/ 104 w 104"/>
                <a:gd name="T69" fmla="*/ 12 h 86"/>
                <a:gd name="T70" fmla="*/ 100 w 104"/>
                <a:gd name="T71" fmla="*/ 8 h 86"/>
                <a:gd name="T72" fmla="*/ 96 w 104"/>
                <a:gd name="T73" fmla="*/ 6 h 86"/>
                <a:gd name="T74" fmla="*/ 86 w 104"/>
                <a:gd name="T75" fmla="*/ 2 h 86"/>
                <a:gd name="T76" fmla="*/ 78 w 104"/>
                <a:gd name="T77" fmla="*/ 0 h 86"/>
                <a:gd name="T78" fmla="*/ 72 w 104"/>
                <a:gd name="T79" fmla="*/ 0 h 86"/>
                <a:gd name="T80" fmla="*/ 66 w 104"/>
                <a:gd name="T81" fmla="*/ 2 h 86"/>
                <a:gd name="T82" fmla="*/ 58 w 104"/>
                <a:gd name="T83" fmla="*/ 8 h 86"/>
                <a:gd name="T84" fmla="*/ 48 w 104"/>
                <a:gd name="T85" fmla="*/ 14 h 86"/>
                <a:gd name="T86" fmla="*/ 44 w 104"/>
                <a:gd name="T87" fmla="*/ 18 h 86"/>
                <a:gd name="T88" fmla="*/ 38 w 104"/>
                <a:gd name="T89" fmla="*/ 18 h 86"/>
                <a:gd name="T90" fmla="*/ 22 w 104"/>
                <a:gd name="T91" fmla="*/ 18 h 86"/>
                <a:gd name="T92" fmla="*/ 16 w 104"/>
                <a:gd name="T93" fmla="*/ 26 h 86"/>
                <a:gd name="T94" fmla="*/ 12 w 104"/>
                <a:gd name="T95" fmla="*/ 3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86">
                  <a:moveTo>
                    <a:pt x="12" y="36"/>
                  </a:moveTo>
                  <a:lnTo>
                    <a:pt x="12" y="36"/>
                  </a:lnTo>
                  <a:lnTo>
                    <a:pt x="12" y="38"/>
                  </a:lnTo>
                  <a:lnTo>
                    <a:pt x="12" y="40"/>
                  </a:lnTo>
                  <a:lnTo>
                    <a:pt x="10" y="40"/>
                  </a:lnTo>
                  <a:lnTo>
                    <a:pt x="10" y="42"/>
                  </a:lnTo>
                  <a:lnTo>
                    <a:pt x="8" y="46"/>
                  </a:lnTo>
                  <a:lnTo>
                    <a:pt x="6" y="50"/>
                  </a:lnTo>
                  <a:lnTo>
                    <a:pt x="4" y="54"/>
                  </a:lnTo>
                  <a:lnTo>
                    <a:pt x="2" y="56"/>
                  </a:lnTo>
                  <a:lnTo>
                    <a:pt x="0" y="58"/>
                  </a:lnTo>
                  <a:lnTo>
                    <a:pt x="2" y="60"/>
                  </a:lnTo>
                  <a:lnTo>
                    <a:pt x="10" y="62"/>
                  </a:lnTo>
                  <a:lnTo>
                    <a:pt x="14" y="64"/>
                  </a:lnTo>
                  <a:lnTo>
                    <a:pt x="18" y="66"/>
                  </a:lnTo>
                  <a:lnTo>
                    <a:pt x="20" y="66"/>
                  </a:lnTo>
                  <a:lnTo>
                    <a:pt x="24" y="68"/>
                  </a:lnTo>
                  <a:lnTo>
                    <a:pt x="26" y="70"/>
                  </a:lnTo>
                  <a:lnTo>
                    <a:pt x="28" y="72"/>
                  </a:lnTo>
                  <a:lnTo>
                    <a:pt x="32" y="74"/>
                  </a:lnTo>
                  <a:lnTo>
                    <a:pt x="36" y="78"/>
                  </a:lnTo>
                  <a:lnTo>
                    <a:pt x="42" y="84"/>
                  </a:lnTo>
                  <a:lnTo>
                    <a:pt x="44" y="86"/>
                  </a:lnTo>
                  <a:lnTo>
                    <a:pt x="42" y="84"/>
                  </a:lnTo>
                  <a:lnTo>
                    <a:pt x="42" y="80"/>
                  </a:lnTo>
                  <a:lnTo>
                    <a:pt x="42" y="78"/>
                  </a:lnTo>
                  <a:lnTo>
                    <a:pt x="42" y="76"/>
                  </a:lnTo>
                  <a:lnTo>
                    <a:pt x="42" y="74"/>
                  </a:lnTo>
                  <a:lnTo>
                    <a:pt x="42" y="72"/>
                  </a:lnTo>
                  <a:lnTo>
                    <a:pt x="42" y="72"/>
                  </a:lnTo>
                  <a:lnTo>
                    <a:pt x="42" y="72"/>
                  </a:lnTo>
                  <a:lnTo>
                    <a:pt x="42" y="70"/>
                  </a:lnTo>
                  <a:lnTo>
                    <a:pt x="44" y="70"/>
                  </a:lnTo>
                  <a:lnTo>
                    <a:pt x="44" y="70"/>
                  </a:lnTo>
                  <a:lnTo>
                    <a:pt x="46" y="68"/>
                  </a:lnTo>
                  <a:lnTo>
                    <a:pt x="48" y="68"/>
                  </a:lnTo>
                  <a:lnTo>
                    <a:pt x="50" y="66"/>
                  </a:lnTo>
                  <a:lnTo>
                    <a:pt x="54" y="66"/>
                  </a:lnTo>
                  <a:lnTo>
                    <a:pt x="58" y="66"/>
                  </a:lnTo>
                  <a:lnTo>
                    <a:pt x="58" y="66"/>
                  </a:lnTo>
                  <a:lnTo>
                    <a:pt x="60" y="66"/>
                  </a:lnTo>
                  <a:lnTo>
                    <a:pt x="62" y="66"/>
                  </a:lnTo>
                  <a:lnTo>
                    <a:pt x="66" y="68"/>
                  </a:lnTo>
                  <a:lnTo>
                    <a:pt x="68" y="68"/>
                  </a:lnTo>
                  <a:lnTo>
                    <a:pt x="72" y="68"/>
                  </a:lnTo>
                  <a:lnTo>
                    <a:pt x="72" y="68"/>
                  </a:lnTo>
                  <a:lnTo>
                    <a:pt x="74" y="68"/>
                  </a:lnTo>
                  <a:lnTo>
                    <a:pt x="74" y="68"/>
                  </a:lnTo>
                  <a:lnTo>
                    <a:pt x="76" y="68"/>
                  </a:lnTo>
                  <a:lnTo>
                    <a:pt x="76" y="68"/>
                  </a:lnTo>
                  <a:lnTo>
                    <a:pt x="76" y="68"/>
                  </a:lnTo>
                  <a:lnTo>
                    <a:pt x="76" y="66"/>
                  </a:lnTo>
                  <a:lnTo>
                    <a:pt x="76" y="66"/>
                  </a:lnTo>
                  <a:lnTo>
                    <a:pt x="76" y="64"/>
                  </a:lnTo>
                  <a:lnTo>
                    <a:pt x="78" y="62"/>
                  </a:lnTo>
                  <a:lnTo>
                    <a:pt x="78" y="60"/>
                  </a:lnTo>
                  <a:lnTo>
                    <a:pt x="78" y="58"/>
                  </a:lnTo>
                  <a:lnTo>
                    <a:pt x="78" y="58"/>
                  </a:lnTo>
                  <a:lnTo>
                    <a:pt x="78" y="56"/>
                  </a:lnTo>
                  <a:lnTo>
                    <a:pt x="78" y="56"/>
                  </a:lnTo>
                  <a:lnTo>
                    <a:pt x="80" y="56"/>
                  </a:lnTo>
                  <a:lnTo>
                    <a:pt x="80" y="54"/>
                  </a:lnTo>
                  <a:lnTo>
                    <a:pt x="82" y="54"/>
                  </a:lnTo>
                  <a:lnTo>
                    <a:pt x="84" y="54"/>
                  </a:lnTo>
                  <a:lnTo>
                    <a:pt x="86" y="54"/>
                  </a:lnTo>
                  <a:lnTo>
                    <a:pt x="90" y="52"/>
                  </a:lnTo>
                  <a:lnTo>
                    <a:pt x="92" y="52"/>
                  </a:lnTo>
                  <a:lnTo>
                    <a:pt x="94" y="52"/>
                  </a:lnTo>
                  <a:lnTo>
                    <a:pt x="94" y="52"/>
                  </a:lnTo>
                  <a:lnTo>
                    <a:pt x="96" y="50"/>
                  </a:lnTo>
                  <a:lnTo>
                    <a:pt x="98" y="50"/>
                  </a:lnTo>
                  <a:lnTo>
                    <a:pt x="98" y="50"/>
                  </a:lnTo>
                  <a:lnTo>
                    <a:pt x="98" y="48"/>
                  </a:lnTo>
                  <a:lnTo>
                    <a:pt x="98" y="48"/>
                  </a:lnTo>
                  <a:lnTo>
                    <a:pt x="98" y="48"/>
                  </a:lnTo>
                  <a:lnTo>
                    <a:pt x="98" y="46"/>
                  </a:lnTo>
                  <a:lnTo>
                    <a:pt x="98" y="46"/>
                  </a:lnTo>
                  <a:lnTo>
                    <a:pt x="96" y="44"/>
                  </a:lnTo>
                  <a:lnTo>
                    <a:pt x="94" y="44"/>
                  </a:lnTo>
                  <a:lnTo>
                    <a:pt x="94" y="42"/>
                  </a:lnTo>
                  <a:lnTo>
                    <a:pt x="92" y="40"/>
                  </a:lnTo>
                  <a:lnTo>
                    <a:pt x="92" y="40"/>
                  </a:lnTo>
                  <a:lnTo>
                    <a:pt x="92" y="38"/>
                  </a:lnTo>
                  <a:lnTo>
                    <a:pt x="90" y="38"/>
                  </a:lnTo>
                  <a:lnTo>
                    <a:pt x="90" y="36"/>
                  </a:lnTo>
                  <a:lnTo>
                    <a:pt x="92" y="36"/>
                  </a:lnTo>
                  <a:lnTo>
                    <a:pt x="92" y="32"/>
                  </a:lnTo>
                  <a:lnTo>
                    <a:pt x="92" y="30"/>
                  </a:lnTo>
                  <a:lnTo>
                    <a:pt x="94" y="26"/>
                  </a:lnTo>
                  <a:lnTo>
                    <a:pt x="96" y="24"/>
                  </a:lnTo>
                  <a:lnTo>
                    <a:pt x="96" y="22"/>
                  </a:lnTo>
                  <a:lnTo>
                    <a:pt x="96" y="22"/>
                  </a:lnTo>
                  <a:lnTo>
                    <a:pt x="98" y="20"/>
                  </a:lnTo>
                  <a:lnTo>
                    <a:pt x="98" y="20"/>
                  </a:lnTo>
                  <a:lnTo>
                    <a:pt x="100" y="20"/>
                  </a:lnTo>
                  <a:lnTo>
                    <a:pt x="100" y="18"/>
                  </a:lnTo>
                  <a:lnTo>
                    <a:pt x="102" y="18"/>
                  </a:lnTo>
                  <a:lnTo>
                    <a:pt x="102" y="20"/>
                  </a:lnTo>
                  <a:lnTo>
                    <a:pt x="102" y="20"/>
                  </a:lnTo>
                  <a:lnTo>
                    <a:pt x="104" y="20"/>
                  </a:lnTo>
                  <a:lnTo>
                    <a:pt x="104" y="20"/>
                  </a:lnTo>
                  <a:lnTo>
                    <a:pt x="104" y="16"/>
                  </a:lnTo>
                  <a:lnTo>
                    <a:pt x="104" y="16"/>
                  </a:lnTo>
                  <a:lnTo>
                    <a:pt x="104" y="14"/>
                  </a:lnTo>
                  <a:lnTo>
                    <a:pt x="104" y="12"/>
                  </a:lnTo>
                  <a:lnTo>
                    <a:pt x="104" y="12"/>
                  </a:lnTo>
                  <a:lnTo>
                    <a:pt x="102" y="10"/>
                  </a:lnTo>
                  <a:lnTo>
                    <a:pt x="100" y="8"/>
                  </a:lnTo>
                  <a:lnTo>
                    <a:pt x="100" y="8"/>
                  </a:lnTo>
                  <a:lnTo>
                    <a:pt x="98" y="6"/>
                  </a:lnTo>
                  <a:lnTo>
                    <a:pt x="96" y="6"/>
                  </a:lnTo>
                  <a:lnTo>
                    <a:pt x="94" y="4"/>
                  </a:lnTo>
                  <a:lnTo>
                    <a:pt x="90" y="2"/>
                  </a:lnTo>
                  <a:lnTo>
                    <a:pt x="86" y="2"/>
                  </a:lnTo>
                  <a:lnTo>
                    <a:pt x="82" y="0"/>
                  </a:lnTo>
                  <a:lnTo>
                    <a:pt x="80" y="0"/>
                  </a:lnTo>
                  <a:lnTo>
                    <a:pt x="78" y="0"/>
                  </a:lnTo>
                  <a:lnTo>
                    <a:pt x="76" y="0"/>
                  </a:lnTo>
                  <a:lnTo>
                    <a:pt x="74" y="0"/>
                  </a:lnTo>
                  <a:lnTo>
                    <a:pt x="72" y="0"/>
                  </a:lnTo>
                  <a:lnTo>
                    <a:pt x="70" y="0"/>
                  </a:lnTo>
                  <a:lnTo>
                    <a:pt x="68" y="2"/>
                  </a:lnTo>
                  <a:lnTo>
                    <a:pt x="66" y="2"/>
                  </a:lnTo>
                  <a:lnTo>
                    <a:pt x="64" y="4"/>
                  </a:lnTo>
                  <a:lnTo>
                    <a:pt x="62" y="4"/>
                  </a:lnTo>
                  <a:lnTo>
                    <a:pt x="58" y="8"/>
                  </a:lnTo>
                  <a:lnTo>
                    <a:pt x="54" y="10"/>
                  </a:lnTo>
                  <a:lnTo>
                    <a:pt x="50" y="14"/>
                  </a:lnTo>
                  <a:lnTo>
                    <a:pt x="48" y="14"/>
                  </a:lnTo>
                  <a:lnTo>
                    <a:pt x="48" y="16"/>
                  </a:lnTo>
                  <a:lnTo>
                    <a:pt x="46" y="16"/>
                  </a:lnTo>
                  <a:lnTo>
                    <a:pt x="44" y="18"/>
                  </a:lnTo>
                  <a:lnTo>
                    <a:pt x="42" y="18"/>
                  </a:lnTo>
                  <a:lnTo>
                    <a:pt x="42" y="18"/>
                  </a:lnTo>
                  <a:lnTo>
                    <a:pt x="38" y="18"/>
                  </a:lnTo>
                  <a:lnTo>
                    <a:pt x="34" y="18"/>
                  </a:lnTo>
                  <a:lnTo>
                    <a:pt x="30" y="18"/>
                  </a:lnTo>
                  <a:lnTo>
                    <a:pt x="22" y="18"/>
                  </a:lnTo>
                  <a:lnTo>
                    <a:pt x="20" y="18"/>
                  </a:lnTo>
                  <a:lnTo>
                    <a:pt x="18" y="20"/>
                  </a:lnTo>
                  <a:lnTo>
                    <a:pt x="16" y="26"/>
                  </a:lnTo>
                  <a:lnTo>
                    <a:pt x="14" y="28"/>
                  </a:lnTo>
                  <a:lnTo>
                    <a:pt x="12" y="32"/>
                  </a:lnTo>
                  <a:lnTo>
                    <a:pt x="12" y="34"/>
                  </a:lnTo>
                  <a:lnTo>
                    <a:pt x="12" y="36"/>
                  </a:lnTo>
                  <a:lnTo>
                    <a:pt x="12" y="36"/>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67" name="Freeform 311"/>
            <p:cNvSpPr>
              <a:spLocks/>
            </p:cNvSpPr>
            <p:nvPr/>
          </p:nvSpPr>
          <p:spPr bwMode="auto">
            <a:xfrm>
              <a:off x="6410427" y="2041767"/>
              <a:ext cx="293333" cy="256139"/>
            </a:xfrm>
            <a:custGeom>
              <a:avLst/>
              <a:gdLst>
                <a:gd name="T0" fmla="*/ 26 w 142"/>
                <a:gd name="T1" fmla="*/ 124 h 124"/>
                <a:gd name="T2" fmla="*/ 64 w 142"/>
                <a:gd name="T3" fmla="*/ 122 h 124"/>
                <a:gd name="T4" fmla="*/ 94 w 142"/>
                <a:gd name="T5" fmla="*/ 118 h 124"/>
                <a:gd name="T6" fmla="*/ 108 w 142"/>
                <a:gd name="T7" fmla="*/ 116 h 124"/>
                <a:gd name="T8" fmla="*/ 116 w 142"/>
                <a:gd name="T9" fmla="*/ 112 h 124"/>
                <a:gd name="T10" fmla="*/ 122 w 142"/>
                <a:gd name="T11" fmla="*/ 102 h 124"/>
                <a:gd name="T12" fmla="*/ 128 w 142"/>
                <a:gd name="T13" fmla="*/ 86 h 124"/>
                <a:gd name="T14" fmla="*/ 134 w 142"/>
                <a:gd name="T15" fmla="*/ 74 h 124"/>
                <a:gd name="T16" fmla="*/ 138 w 142"/>
                <a:gd name="T17" fmla="*/ 70 h 124"/>
                <a:gd name="T18" fmla="*/ 140 w 142"/>
                <a:gd name="T19" fmla="*/ 64 h 124"/>
                <a:gd name="T20" fmla="*/ 142 w 142"/>
                <a:gd name="T21" fmla="*/ 50 h 124"/>
                <a:gd name="T22" fmla="*/ 142 w 142"/>
                <a:gd name="T23" fmla="*/ 34 h 124"/>
                <a:gd name="T24" fmla="*/ 138 w 142"/>
                <a:gd name="T25" fmla="*/ 22 h 124"/>
                <a:gd name="T26" fmla="*/ 134 w 142"/>
                <a:gd name="T27" fmla="*/ 14 h 124"/>
                <a:gd name="T28" fmla="*/ 124 w 142"/>
                <a:gd name="T29" fmla="*/ 10 h 124"/>
                <a:gd name="T30" fmla="*/ 102 w 142"/>
                <a:gd name="T31" fmla="*/ 2 h 124"/>
                <a:gd name="T32" fmla="*/ 90 w 142"/>
                <a:gd name="T33" fmla="*/ 6 h 124"/>
                <a:gd name="T34" fmla="*/ 86 w 142"/>
                <a:gd name="T35" fmla="*/ 8 h 124"/>
                <a:gd name="T36" fmla="*/ 80 w 142"/>
                <a:gd name="T37" fmla="*/ 6 h 124"/>
                <a:gd name="T38" fmla="*/ 72 w 142"/>
                <a:gd name="T39" fmla="*/ 2 h 124"/>
                <a:gd name="T40" fmla="*/ 70 w 142"/>
                <a:gd name="T41" fmla="*/ 4 h 124"/>
                <a:gd name="T42" fmla="*/ 68 w 142"/>
                <a:gd name="T43" fmla="*/ 8 h 124"/>
                <a:gd name="T44" fmla="*/ 64 w 142"/>
                <a:gd name="T45" fmla="*/ 20 h 124"/>
                <a:gd name="T46" fmla="*/ 62 w 142"/>
                <a:gd name="T47" fmla="*/ 20 h 124"/>
                <a:gd name="T48" fmla="*/ 58 w 142"/>
                <a:gd name="T49" fmla="*/ 22 h 124"/>
                <a:gd name="T50" fmla="*/ 54 w 142"/>
                <a:gd name="T51" fmla="*/ 28 h 124"/>
                <a:gd name="T52" fmla="*/ 52 w 142"/>
                <a:gd name="T53" fmla="*/ 38 h 124"/>
                <a:gd name="T54" fmla="*/ 52 w 142"/>
                <a:gd name="T55" fmla="*/ 42 h 124"/>
                <a:gd name="T56" fmla="*/ 58 w 142"/>
                <a:gd name="T57" fmla="*/ 48 h 124"/>
                <a:gd name="T58" fmla="*/ 58 w 142"/>
                <a:gd name="T59" fmla="*/ 50 h 124"/>
                <a:gd name="T60" fmla="*/ 56 w 142"/>
                <a:gd name="T61" fmla="*/ 52 h 124"/>
                <a:gd name="T62" fmla="*/ 46 w 142"/>
                <a:gd name="T63" fmla="*/ 54 h 124"/>
                <a:gd name="T64" fmla="*/ 40 w 142"/>
                <a:gd name="T65" fmla="*/ 56 h 124"/>
                <a:gd name="T66" fmla="*/ 38 w 142"/>
                <a:gd name="T67" fmla="*/ 60 h 124"/>
                <a:gd name="T68" fmla="*/ 36 w 142"/>
                <a:gd name="T69" fmla="*/ 66 h 124"/>
                <a:gd name="T70" fmla="*/ 36 w 142"/>
                <a:gd name="T71" fmla="*/ 68 h 124"/>
                <a:gd name="T72" fmla="*/ 32 w 142"/>
                <a:gd name="T73" fmla="*/ 70 h 124"/>
                <a:gd name="T74" fmla="*/ 20 w 142"/>
                <a:gd name="T75" fmla="*/ 66 h 124"/>
                <a:gd name="T76" fmla="*/ 10 w 142"/>
                <a:gd name="T77" fmla="*/ 68 h 124"/>
                <a:gd name="T78" fmla="*/ 4 w 142"/>
                <a:gd name="T79" fmla="*/ 70 h 124"/>
                <a:gd name="T80" fmla="*/ 2 w 142"/>
                <a:gd name="T81" fmla="*/ 74 h 124"/>
                <a:gd name="T82" fmla="*/ 2 w 142"/>
                <a:gd name="T83" fmla="*/ 80 h 124"/>
                <a:gd name="T84" fmla="*/ 2 w 142"/>
                <a:gd name="T85" fmla="*/ 92 h 124"/>
                <a:gd name="T86" fmla="*/ 2 w 142"/>
                <a:gd name="T87" fmla="*/ 102 h 124"/>
                <a:gd name="T88" fmla="*/ 4 w 142"/>
                <a:gd name="T89" fmla="*/ 106 h 124"/>
                <a:gd name="T90" fmla="*/ 6 w 142"/>
                <a:gd name="T91" fmla="*/ 106 h 124"/>
                <a:gd name="T92" fmla="*/ 12 w 142"/>
                <a:gd name="T93" fmla="*/ 106 h 124"/>
                <a:gd name="T94" fmla="*/ 14 w 142"/>
                <a:gd name="T95" fmla="*/ 108 h 124"/>
                <a:gd name="T96" fmla="*/ 14 w 142"/>
                <a:gd name="T97" fmla="*/ 11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2" h="124">
                  <a:moveTo>
                    <a:pt x="12" y="124"/>
                  </a:moveTo>
                  <a:lnTo>
                    <a:pt x="12" y="124"/>
                  </a:lnTo>
                  <a:lnTo>
                    <a:pt x="16" y="124"/>
                  </a:lnTo>
                  <a:lnTo>
                    <a:pt x="26" y="124"/>
                  </a:lnTo>
                  <a:lnTo>
                    <a:pt x="40" y="124"/>
                  </a:lnTo>
                  <a:lnTo>
                    <a:pt x="48" y="122"/>
                  </a:lnTo>
                  <a:lnTo>
                    <a:pt x="56" y="122"/>
                  </a:lnTo>
                  <a:lnTo>
                    <a:pt x="64" y="122"/>
                  </a:lnTo>
                  <a:lnTo>
                    <a:pt x="74" y="122"/>
                  </a:lnTo>
                  <a:lnTo>
                    <a:pt x="82" y="120"/>
                  </a:lnTo>
                  <a:lnTo>
                    <a:pt x="90" y="120"/>
                  </a:lnTo>
                  <a:lnTo>
                    <a:pt x="94" y="118"/>
                  </a:lnTo>
                  <a:lnTo>
                    <a:pt x="98" y="118"/>
                  </a:lnTo>
                  <a:lnTo>
                    <a:pt x="102" y="116"/>
                  </a:lnTo>
                  <a:lnTo>
                    <a:pt x="106" y="116"/>
                  </a:lnTo>
                  <a:lnTo>
                    <a:pt x="108" y="116"/>
                  </a:lnTo>
                  <a:lnTo>
                    <a:pt x="112" y="114"/>
                  </a:lnTo>
                  <a:lnTo>
                    <a:pt x="114" y="112"/>
                  </a:lnTo>
                  <a:lnTo>
                    <a:pt x="116" y="112"/>
                  </a:lnTo>
                  <a:lnTo>
                    <a:pt x="116" y="112"/>
                  </a:lnTo>
                  <a:lnTo>
                    <a:pt x="118" y="110"/>
                  </a:lnTo>
                  <a:lnTo>
                    <a:pt x="120" y="108"/>
                  </a:lnTo>
                  <a:lnTo>
                    <a:pt x="122" y="106"/>
                  </a:lnTo>
                  <a:lnTo>
                    <a:pt x="122" y="102"/>
                  </a:lnTo>
                  <a:lnTo>
                    <a:pt x="126" y="98"/>
                  </a:lnTo>
                  <a:lnTo>
                    <a:pt x="126" y="96"/>
                  </a:lnTo>
                  <a:lnTo>
                    <a:pt x="128" y="92"/>
                  </a:lnTo>
                  <a:lnTo>
                    <a:pt x="128" y="86"/>
                  </a:lnTo>
                  <a:lnTo>
                    <a:pt x="130" y="84"/>
                  </a:lnTo>
                  <a:lnTo>
                    <a:pt x="130" y="80"/>
                  </a:lnTo>
                  <a:lnTo>
                    <a:pt x="132" y="76"/>
                  </a:lnTo>
                  <a:lnTo>
                    <a:pt x="134" y="74"/>
                  </a:lnTo>
                  <a:lnTo>
                    <a:pt x="134" y="74"/>
                  </a:lnTo>
                  <a:lnTo>
                    <a:pt x="134" y="74"/>
                  </a:lnTo>
                  <a:lnTo>
                    <a:pt x="136" y="72"/>
                  </a:lnTo>
                  <a:lnTo>
                    <a:pt x="138" y="70"/>
                  </a:lnTo>
                  <a:lnTo>
                    <a:pt x="138" y="70"/>
                  </a:lnTo>
                  <a:lnTo>
                    <a:pt x="140" y="68"/>
                  </a:lnTo>
                  <a:lnTo>
                    <a:pt x="140" y="66"/>
                  </a:lnTo>
                  <a:lnTo>
                    <a:pt x="140" y="64"/>
                  </a:lnTo>
                  <a:lnTo>
                    <a:pt x="142" y="60"/>
                  </a:lnTo>
                  <a:lnTo>
                    <a:pt x="142" y="56"/>
                  </a:lnTo>
                  <a:lnTo>
                    <a:pt x="142" y="54"/>
                  </a:lnTo>
                  <a:lnTo>
                    <a:pt x="142" y="50"/>
                  </a:lnTo>
                  <a:lnTo>
                    <a:pt x="142" y="46"/>
                  </a:lnTo>
                  <a:lnTo>
                    <a:pt x="142" y="42"/>
                  </a:lnTo>
                  <a:lnTo>
                    <a:pt x="142" y="38"/>
                  </a:lnTo>
                  <a:lnTo>
                    <a:pt x="142" y="34"/>
                  </a:lnTo>
                  <a:lnTo>
                    <a:pt x="142" y="30"/>
                  </a:lnTo>
                  <a:lnTo>
                    <a:pt x="140" y="28"/>
                  </a:lnTo>
                  <a:lnTo>
                    <a:pt x="140" y="24"/>
                  </a:lnTo>
                  <a:lnTo>
                    <a:pt x="138" y="22"/>
                  </a:lnTo>
                  <a:lnTo>
                    <a:pt x="138" y="18"/>
                  </a:lnTo>
                  <a:lnTo>
                    <a:pt x="136" y="16"/>
                  </a:lnTo>
                  <a:lnTo>
                    <a:pt x="136" y="16"/>
                  </a:lnTo>
                  <a:lnTo>
                    <a:pt x="134" y="14"/>
                  </a:lnTo>
                  <a:lnTo>
                    <a:pt x="132" y="14"/>
                  </a:lnTo>
                  <a:lnTo>
                    <a:pt x="130" y="12"/>
                  </a:lnTo>
                  <a:lnTo>
                    <a:pt x="128" y="10"/>
                  </a:lnTo>
                  <a:lnTo>
                    <a:pt x="124" y="10"/>
                  </a:lnTo>
                  <a:lnTo>
                    <a:pt x="120" y="8"/>
                  </a:lnTo>
                  <a:lnTo>
                    <a:pt x="114" y="6"/>
                  </a:lnTo>
                  <a:lnTo>
                    <a:pt x="108" y="4"/>
                  </a:lnTo>
                  <a:lnTo>
                    <a:pt x="102" y="2"/>
                  </a:lnTo>
                  <a:lnTo>
                    <a:pt x="96" y="0"/>
                  </a:lnTo>
                  <a:lnTo>
                    <a:pt x="94" y="2"/>
                  </a:lnTo>
                  <a:lnTo>
                    <a:pt x="92" y="4"/>
                  </a:lnTo>
                  <a:lnTo>
                    <a:pt x="90" y="6"/>
                  </a:lnTo>
                  <a:lnTo>
                    <a:pt x="88" y="6"/>
                  </a:lnTo>
                  <a:lnTo>
                    <a:pt x="86" y="8"/>
                  </a:lnTo>
                  <a:lnTo>
                    <a:pt x="86" y="8"/>
                  </a:lnTo>
                  <a:lnTo>
                    <a:pt x="86" y="8"/>
                  </a:lnTo>
                  <a:lnTo>
                    <a:pt x="84" y="8"/>
                  </a:lnTo>
                  <a:lnTo>
                    <a:pt x="84" y="8"/>
                  </a:lnTo>
                  <a:lnTo>
                    <a:pt x="82" y="8"/>
                  </a:lnTo>
                  <a:lnTo>
                    <a:pt x="80" y="6"/>
                  </a:lnTo>
                  <a:lnTo>
                    <a:pt x="78" y="4"/>
                  </a:lnTo>
                  <a:lnTo>
                    <a:pt x="76" y="4"/>
                  </a:lnTo>
                  <a:lnTo>
                    <a:pt x="74" y="2"/>
                  </a:lnTo>
                  <a:lnTo>
                    <a:pt x="72" y="2"/>
                  </a:lnTo>
                  <a:lnTo>
                    <a:pt x="72" y="2"/>
                  </a:lnTo>
                  <a:lnTo>
                    <a:pt x="72" y="2"/>
                  </a:lnTo>
                  <a:lnTo>
                    <a:pt x="70" y="2"/>
                  </a:lnTo>
                  <a:lnTo>
                    <a:pt x="70" y="4"/>
                  </a:lnTo>
                  <a:lnTo>
                    <a:pt x="70" y="4"/>
                  </a:lnTo>
                  <a:lnTo>
                    <a:pt x="68" y="6"/>
                  </a:lnTo>
                  <a:lnTo>
                    <a:pt x="68" y="6"/>
                  </a:lnTo>
                  <a:lnTo>
                    <a:pt x="68" y="8"/>
                  </a:lnTo>
                  <a:lnTo>
                    <a:pt x="66" y="10"/>
                  </a:lnTo>
                  <a:lnTo>
                    <a:pt x="66" y="14"/>
                  </a:lnTo>
                  <a:lnTo>
                    <a:pt x="66" y="16"/>
                  </a:lnTo>
                  <a:lnTo>
                    <a:pt x="64" y="20"/>
                  </a:lnTo>
                  <a:lnTo>
                    <a:pt x="64" y="22"/>
                  </a:lnTo>
                  <a:lnTo>
                    <a:pt x="64" y="20"/>
                  </a:lnTo>
                  <a:lnTo>
                    <a:pt x="62" y="20"/>
                  </a:lnTo>
                  <a:lnTo>
                    <a:pt x="62" y="20"/>
                  </a:lnTo>
                  <a:lnTo>
                    <a:pt x="60" y="20"/>
                  </a:lnTo>
                  <a:lnTo>
                    <a:pt x="60" y="20"/>
                  </a:lnTo>
                  <a:lnTo>
                    <a:pt x="58" y="20"/>
                  </a:lnTo>
                  <a:lnTo>
                    <a:pt x="58" y="22"/>
                  </a:lnTo>
                  <a:lnTo>
                    <a:pt x="58" y="22"/>
                  </a:lnTo>
                  <a:lnTo>
                    <a:pt x="56" y="24"/>
                  </a:lnTo>
                  <a:lnTo>
                    <a:pt x="56" y="26"/>
                  </a:lnTo>
                  <a:lnTo>
                    <a:pt x="54" y="28"/>
                  </a:lnTo>
                  <a:lnTo>
                    <a:pt x="52" y="30"/>
                  </a:lnTo>
                  <a:lnTo>
                    <a:pt x="52" y="34"/>
                  </a:lnTo>
                  <a:lnTo>
                    <a:pt x="52" y="36"/>
                  </a:lnTo>
                  <a:lnTo>
                    <a:pt x="52" y="38"/>
                  </a:lnTo>
                  <a:lnTo>
                    <a:pt x="52" y="40"/>
                  </a:lnTo>
                  <a:lnTo>
                    <a:pt x="52" y="40"/>
                  </a:lnTo>
                  <a:lnTo>
                    <a:pt x="52" y="40"/>
                  </a:lnTo>
                  <a:lnTo>
                    <a:pt x="52" y="42"/>
                  </a:lnTo>
                  <a:lnTo>
                    <a:pt x="54" y="42"/>
                  </a:lnTo>
                  <a:lnTo>
                    <a:pt x="56" y="44"/>
                  </a:lnTo>
                  <a:lnTo>
                    <a:pt x="56" y="46"/>
                  </a:lnTo>
                  <a:lnTo>
                    <a:pt x="58" y="48"/>
                  </a:lnTo>
                  <a:lnTo>
                    <a:pt x="58" y="48"/>
                  </a:lnTo>
                  <a:lnTo>
                    <a:pt x="58" y="48"/>
                  </a:lnTo>
                  <a:lnTo>
                    <a:pt x="58" y="50"/>
                  </a:lnTo>
                  <a:lnTo>
                    <a:pt x="58" y="50"/>
                  </a:lnTo>
                  <a:lnTo>
                    <a:pt x="58" y="50"/>
                  </a:lnTo>
                  <a:lnTo>
                    <a:pt x="58" y="52"/>
                  </a:lnTo>
                  <a:lnTo>
                    <a:pt x="56" y="52"/>
                  </a:lnTo>
                  <a:lnTo>
                    <a:pt x="56" y="52"/>
                  </a:lnTo>
                  <a:lnTo>
                    <a:pt x="54" y="52"/>
                  </a:lnTo>
                  <a:lnTo>
                    <a:pt x="52" y="54"/>
                  </a:lnTo>
                  <a:lnTo>
                    <a:pt x="50" y="54"/>
                  </a:lnTo>
                  <a:lnTo>
                    <a:pt x="46" y="54"/>
                  </a:lnTo>
                  <a:lnTo>
                    <a:pt x="44" y="56"/>
                  </a:lnTo>
                  <a:lnTo>
                    <a:pt x="42" y="56"/>
                  </a:lnTo>
                  <a:lnTo>
                    <a:pt x="40" y="56"/>
                  </a:lnTo>
                  <a:lnTo>
                    <a:pt x="40" y="56"/>
                  </a:lnTo>
                  <a:lnTo>
                    <a:pt x="38" y="58"/>
                  </a:lnTo>
                  <a:lnTo>
                    <a:pt x="38" y="58"/>
                  </a:lnTo>
                  <a:lnTo>
                    <a:pt x="38" y="58"/>
                  </a:lnTo>
                  <a:lnTo>
                    <a:pt x="38" y="60"/>
                  </a:lnTo>
                  <a:lnTo>
                    <a:pt x="38" y="62"/>
                  </a:lnTo>
                  <a:lnTo>
                    <a:pt x="38" y="64"/>
                  </a:lnTo>
                  <a:lnTo>
                    <a:pt x="38" y="66"/>
                  </a:lnTo>
                  <a:lnTo>
                    <a:pt x="36" y="66"/>
                  </a:lnTo>
                  <a:lnTo>
                    <a:pt x="36" y="68"/>
                  </a:lnTo>
                  <a:lnTo>
                    <a:pt x="36" y="68"/>
                  </a:lnTo>
                  <a:lnTo>
                    <a:pt x="36" y="68"/>
                  </a:lnTo>
                  <a:lnTo>
                    <a:pt x="36" y="68"/>
                  </a:lnTo>
                  <a:lnTo>
                    <a:pt x="34" y="70"/>
                  </a:lnTo>
                  <a:lnTo>
                    <a:pt x="34" y="70"/>
                  </a:lnTo>
                  <a:lnTo>
                    <a:pt x="32" y="70"/>
                  </a:lnTo>
                  <a:lnTo>
                    <a:pt x="32" y="70"/>
                  </a:lnTo>
                  <a:lnTo>
                    <a:pt x="28" y="70"/>
                  </a:lnTo>
                  <a:lnTo>
                    <a:pt x="26" y="68"/>
                  </a:lnTo>
                  <a:lnTo>
                    <a:pt x="22" y="68"/>
                  </a:lnTo>
                  <a:lnTo>
                    <a:pt x="20" y="66"/>
                  </a:lnTo>
                  <a:lnTo>
                    <a:pt x="18" y="66"/>
                  </a:lnTo>
                  <a:lnTo>
                    <a:pt x="18" y="66"/>
                  </a:lnTo>
                  <a:lnTo>
                    <a:pt x="14" y="68"/>
                  </a:lnTo>
                  <a:lnTo>
                    <a:pt x="10" y="68"/>
                  </a:lnTo>
                  <a:lnTo>
                    <a:pt x="8" y="68"/>
                  </a:lnTo>
                  <a:lnTo>
                    <a:pt x="6" y="70"/>
                  </a:lnTo>
                  <a:lnTo>
                    <a:pt x="4" y="70"/>
                  </a:lnTo>
                  <a:lnTo>
                    <a:pt x="4" y="70"/>
                  </a:lnTo>
                  <a:lnTo>
                    <a:pt x="2" y="72"/>
                  </a:lnTo>
                  <a:lnTo>
                    <a:pt x="2" y="72"/>
                  </a:lnTo>
                  <a:lnTo>
                    <a:pt x="2" y="72"/>
                  </a:lnTo>
                  <a:lnTo>
                    <a:pt x="2" y="74"/>
                  </a:lnTo>
                  <a:lnTo>
                    <a:pt x="0" y="74"/>
                  </a:lnTo>
                  <a:lnTo>
                    <a:pt x="0" y="76"/>
                  </a:lnTo>
                  <a:lnTo>
                    <a:pt x="2" y="78"/>
                  </a:lnTo>
                  <a:lnTo>
                    <a:pt x="2" y="80"/>
                  </a:lnTo>
                  <a:lnTo>
                    <a:pt x="2" y="84"/>
                  </a:lnTo>
                  <a:lnTo>
                    <a:pt x="4" y="86"/>
                  </a:lnTo>
                  <a:lnTo>
                    <a:pt x="2" y="88"/>
                  </a:lnTo>
                  <a:lnTo>
                    <a:pt x="2" y="92"/>
                  </a:lnTo>
                  <a:lnTo>
                    <a:pt x="2" y="94"/>
                  </a:lnTo>
                  <a:lnTo>
                    <a:pt x="2" y="98"/>
                  </a:lnTo>
                  <a:lnTo>
                    <a:pt x="2" y="100"/>
                  </a:lnTo>
                  <a:lnTo>
                    <a:pt x="2" y="102"/>
                  </a:lnTo>
                  <a:lnTo>
                    <a:pt x="2" y="104"/>
                  </a:lnTo>
                  <a:lnTo>
                    <a:pt x="2" y="104"/>
                  </a:lnTo>
                  <a:lnTo>
                    <a:pt x="2" y="106"/>
                  </a:lnTo>
                  <a:lnTo>
                    <a:pt x="4" y="106"/>
                  </a:lnTo>
                  <a:lnTo>
                    <a:pt x="4" y="106"/>
                  </a:lnTo>
                  <a:lnTo>
                    <a:pt x="4" y="106"/>
                  </a:lnTo>
                  <a:lnTo>
                    <a:pt x="6" y="106"/>
                  </a:lnTo>
                  <a:lnTo>
                    <a:pt x="6" y="106"/>
                  </a:lnTo>
                  <a:lnTo>
                    <a:pt x="8" y="106"/>
                  </a:lnTo>
                  <a:lnTo>
                    <a:pt x="10" y="106"/>
                  </a:lnTo>
                  <a:lnTo>
                    <a:pt x="10" y="106"/>
                  </a:lnTo>
                  <a:lnTo>
                    <a:pt x="12" y="106"/>
                  </a:lnTo>
                  <a:lnTo>
                    <a:pt x="12" y="106"/>
                  </a:lnTo>
                  <a:lnTo>
                    <a:pt x="12" y="106"/>
                  </a:lnTo>
                  <a:lnTo>
                    <a:pt x="12" y="108"/>
                  </a:lnTo>
                  <a:lnTo>
                    <a:pt x="14" y="108"/>
                  </a:lnTo>
                  <a:lnTo>
                    <a:pt x="14" y="110"/>
                  </a:lnTo>
                  <a:lnTo>
                    <a:pt x="14" y="110"/>
                  </a:lnTo>
                  <a:lnTo>
                    <a:pt x="14" y="112"/>
                  </a:lnTo>
                  <a:lnTo>
                    <a:pt x="14" y="116"/>
                  </a:lnTo>
                  <a:lnTo>
                    <a:pt x="14" y="118"/>
                  </a:lnTo>
                  <a:lnTo>
                    <a:pt x="14" y="120"/>
                  </a:lnTo>
                  <a:lnTo>
                    <a:pt x="12" y="12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68" name="Freeform 312"/>
            <p:cNvSpPr>
              <a:spLocks/>
            </p:cNvSpPr>
            <p:nvPr/>
          </p:nvSpPr>
          <p:spPr bwMode="auto">
            <a:xfrm>
              <a:off x="6410427" y="2041767"/>
              <a:ext cx="293333" cy="256139"/>
            </a:xfrm>
            <a:custGeom>
              <a:avLst/>
              <a:gdLst>
                <a:gd name="T0" fmla="*/ 26 w 142"/>
                <a:gd name="T1" fmla="*/ 124 h 124"/>
                <a:gd name="T2" fmla="*/ 64 w 142"/>
                <a:gd name="T3" fmla="*/ 122 h 124"/>
                <a:gd name="T4" fmla="*/ 94 w 142"/>
                <a:gd name="T5" fmla="*/ 118 h 124"/>
                <a:gd name="T6" fmla="*/ 108 w 142"/>
                <a:gd name="T7" fmla="*/ 116 h 124"/>
                <a:gd name="T8" fmla="*/ 116 w 142"/>
                <a:gd name="T9" fmla="*/ 112 h 124"/>
                <a:gd name="T10" fmla="*/ 122 w 142"/>
                <a:gd name="T11" fmla="*/ 102 h 124"/>
                <a:gd name="T12" fmla="*/ 128 w 142"/>
                <a:gd name="T13" fmla="*/ 86 h 124"/>
                <a:gd name="T14" fmla="*/ 134 w 142"/>
                <a:gd name="T15" fmla="*/ 74 h 124"/>
                <a:gd name="T16" fmla="*/ 138 w 142"/>
                <a:gd name="T17" fmla="*/ 70 h 124"/>
                <a:gd name="T18" fmla="*/ 140 w 142"/>
                <a:gd name="T19" fmla="*/ 64 h 124"/>
                <a:gd name="T20" fmla="*/ 142 w 142"/>
                <a:gd name="T21" fmla="*/ 50 h 124"/>
                <a:gd name="T22" fmla="*/ 142 w 142"/>
                <a:gd name="T23" fmla="*/ 34 h 124"/>
                <a:gd name="T24" fmla="*/ 138 w 142"/>
                <a:gd name="T25" fmla="*/ 22 h 124"/>
                <a:gd name="T26" fmla="*/ 134 w 142"/>
                <a:gd name="T27" fmla="*/ 14 h 124"/>
                <a:gd name="T28" fmla="*/ 124 w 142"/>
                <a:gd name="T29" fmla="*/ 10 h 124"/>
                <a:gd name="T30" fmla="*/ 102 w 142"/>
                <a:gd name="T31" fmla="*/ 2 h 124"/>
                <a:gd name="T32" fmla="*/ 90 w 142"/>
                <a:gd name="T33" fmla="*/ 6 h 124"/>
                <a:gd name="T34" fmla="*/ 86 w 142"/>
                <a:gd name="T35" fmla="*/ 8 h 124"/>
                <a:gd name="T36" fmla="*/ 80 w 142"/>
                <a:gd name="T37" fmla="*/ 6 h 124"/>
                <a:gd name="T38" fmla="*/ 72 w 142"/>
                <a:gd name="T39" fmla="*/ 2 h 124"/>
                <a:gd name="T40" fmla="*/ 70 w 142"/>
                <a:gd name="T41" fmla="*/ 4 h 124"/>
                <a:gd name="T42" fmla="*/ 68 w 142"/>
                <a:gd name="T43" fmla="*/ 8 h 124"/>
                <a:gd name="T44" fmla="*/ 64 w 142"/>
                <a:gd name="T45" fmla="*/ 20 h 124"/>
                <a:gd name="T46" fmla="*/ 62 w 142"/>
                <a:gd name="T47" fmla="*/ 20 h 124"/>
                <a:gd name="T48" fmla="*/ 58 w 142"/>
                <a:gd name="T49" fmla="*/ 22 h 124"/>
                <a:gd name="T50" fmla="*/ 54 w 142"/>
                <a:gd name="T51" fmla="*/ 28 h 124"/>
                <a:gd name="T52" fmla="*/ 52 w 142"/>
                <a:gd name="T53" fmla="*/ 38 h 124"/>
                <a:gd name="T54" fmla="*/ 52 w 142"/>
                <a:gd name="T55" fmla="*/ 42 h 124"/>
                <a:gd name="T56" fmla="*/ 58 w 142"/>
                <a:gd name="T57" fmla="*/ 48 h 124"/>
                <a:gd name="T58" fmla="*/ 58 w 142"/>
                <a:gd name="T59" fmla="*/ 50 h 124"/>
                <a:gd name="T60" fmla="*/ 56 w 142"/>
                <a:gd name="T61" fmla="*/ 52 h 124"/>
                <a:gd name="T62" fmla="*/ 46 w 142"/>
                <a:gd name="T63" fmla="*/ 54 h 124"/>
                <a:gd name="T64" fmla="*/ 40 w 142"/>
                <a:gd name="T65" fmla="*/ 56 h 124"/>
                <a:gd name="T66" fmla="*/ 38 w 142"/>
                <a:gd name="T67" fmla="*/ 60 h 124"/>
                <a:gd name="T68" fmla="*/ 36 w 142"/>
                <a:gd name="T69" fmla="*/ 66 h 124"/>
                <a:gd name="T70" fmla="*/ 36 w 142"/>
                <a:gd name="T71" fmla="*/ 68 h 124"/>
                <a:gd name="T72" fmla="*/ 32 w 142"/>
                <a:gd name="T73" fmla="*/ 70 h 124"/>
                <a:gd name="T74" fmla="*/ 20 w 142"/>
                <a:gd name="T75" fmla="*/ 66 h 124"/>
                <a:gd name="T76" fmla="*/ 10 w 142"/>
                <a:gd name="T77" fmla="*/ 68 h 124"/>
                <a:gd name="T78" fmla="*/ 4 w 142"/>
                <a:gd name="T79" fmla="*/ 70 h 124"/>
                <a:gd name="T80" fmla="*/ 2 w 142"/>
                <a:gd name="T81" fmla="*/ 74 h 124"/>
                <a:gd name="T82" fmla="*/ 2 w 142"/>
                <a:gd name="T83" fmla="*/ 80 h 124"/>
                <a:gd name="T84" fmla="*/ 2 w 142"/>
                <a:gd name="T85" fmla="*/ 92 h 124"/>
                <a:gd name="T86" fmla="*/ 2 w 142"/>
                <a:gd name="T87" fmla="*/ 102 h 124"/>
                <a:gd name="T88" fmla="*/ 4 w 142"/>
                <a:gd name="T89" fmla="*/ 106 h 124"/>
                <a:gd name="T90" fmla="*/ 6 w 142"/>
                <a:gd name="T91" fmla="*/ 106 h 124"/>
                <a:gd name="T92" fmla="*/ 12 w 142"/>
                <a:gd name="T93" fmla="*/ 106 h 124"/>
                <a:gd name="T94" fmla="*/ 14 w 142"/>
                <a:gd name="T95" fmla="*/ 108 h 124"/>
                <a:gd name="T96" fmla="*/ 14 w 142"/>
                <a:gd name="T97" fmla="*/ 11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2" h="124">
                  <a:moveTo>
                    <a:pt x="12" y="124"/>
                  </a:moveTo>
                  <a:lnTo>
                    <a:pt x="12" y="124"/>
                  </a:lnTo>
                  <a:lnTo>
                    <a:pt x="16" y="124"/>
                  </a:lnTo>
                  <a:lnTo>
                    <a:pt x="26" y="124"/>
                  </a:lnTo>
                  <a:lnTo>
                    <a:pt x="40" y="124"/>
                  </a:lnTo>
                  <a:lnTo>
                    <a:pt x="48" y="122"/>
                  </a:lnTo>
                  <a:lnTo>
                    <a:pt x="56" y="122"/>
                  </a:lnTo>
                  <a:lnTo>
                    <a:pt x="64" y="122"/>
                  </a:lnTo>
                  <a:lnTo>
                    <a:pt x="74" y="122"/>
                  </a:lnTo>
                  <a:lnTo>
                    <a:pt x="82" y="120"/>
                  </a:lnTo>
                  <a:lnTo>
                    <a:pt x="90" y="120"/>
                  </a:lnTo>
                  <a:lnTo>
                    <a:pt x="94" y="118"/>
                  </a:lnTo>
                  <a:lnTo>
                    <a:pt x="98" y="118"/>
                  </a:lnTo>
                  <a:lnTo>
                    <a:pt x="102" y="116"/>
                  </a:lnTo>
                  <a:lnTo>
                    <a:pt x="106" y="116"/>
                  </a:lnTo>
                  <a:lnTo>
                    <a:pt x="108" y="116"/>
                  </a:lnTo>
                  <a:lnTo>
                    <a:pt x="112" y="114"/>
                  </a:lnTo>
                  <a:lnTo>
                    <a:pt x="114" y="112"/>
                  </a:lnTo>
                  <a:lnTo>
                    <a:pt x="116" y="112"/>
                  </a:lnTo>
                  <a:lnTo>
                    <a:pt x="116" y="112"/>
                  </a:lnTo>
                  <a:lnTo>
                    <a:pt x="118" y="110"/>
                  </a:lnTo>
                  <a:lnTo>
                    <a:pt x="120" y="108"/>
                  </a:lnTo>
                  <a:lnTo>
                    <a:pt x="122" y="106"/>
                  </a:lnTo>
                  <a:lnTo>
                    <a:pt x="122" y="102"/>
                  </a:lnTo>
                  <a:lnTo>
                    <a:pt x="126" y="98"/>
                  </a:lnTo>
                  <a:lnTo>
                    <a:pt x="126" y="96"/>
                  </a:lnTo>
                  <a:lnTo>
                    <a:pt x="128" y="92"/>
                  </a:lnTo>
                  <a:lnTo>
                    <a:pt x="128" y="86"/>
                  </a:lnTo>
                  <a:lnTo>
                    <a:pt x="130" y="84"/>
                  </a:lnTo>
                  <a:lnTo>
                    <a:pt x="130" y="80"/>
                  </a:lnTo>
                  <a:lnTo>
                    <a:pt x="132" y="76"/>
                  </a:lnTo>
                  <a:lnTo>
                    <a:pt x="134" y="74"/>
                  </a:lnTo>
                  <a:lnTo>
                    <a:pt x="134" y="74"/>
                  </a:lnTo>
                  <a:lnTo>
                    <a:pt x="134" y="74"/>
                  </a:lnTo>
                  <a:lnTo>
                    <a:pt x="136" y="72"/>
                  </a:lnTo>
                  <a:lnTo>
                    <a:pt x="138" y="70"/>
                  </a:lnTo>
                  <a:lnTo>
                    <a:pt x="138" y="70"/>
                  </a:lnTo>
                  <a:lnTo>
                    <a:pt x="140" y="68"/>
                  </a:lnTo>
                  <a:lnTo>
                    <a:pt x="140" y="66"/>
                  </a:lnTo>
                  <a:lnTo>
                    <a:pt x="140" y="64"/>
                  </a:lnTo>
                  <a:lnTo>
                    <a:pt x="142" y="60"/>
                  </a:lnTo>
                  <a:lnTo>
                    <a:pt x="142" y="56"/>
                  </a:lnTo>
                  <a:lnTo>
                    <a:pt x="142" y="54"/>
                  </a:lnTo>
                  <a:lnTo>
                    <a:pt x="142" y="50"/>
                  </a:lnTo>
                  <a:lnTo>
                    <a:pt x="142" y="46"/>
                  </a:lnTo>
                  <a:lnTo>
                    <a:pt x="142" y="42"/>
                  </a:lnTo>
                  <a:lnTo>
                    <a:pt x="142" y="38"/>
                  </a:lnTo>
                  <a:lnTo>
                    <a:pt x="142" y="34"/>
                  </a:lnTo>
                  <a:lnTo>
                    <a:pt x="142" y="30"/>
                  </a:lnTo>
                  <a:lnTo>
                    <a:pt x="140" y="28"/>
                  </a:lnTo>
                  <a:lnTo>
                    <a:pt x="140" y="24"/>
                  </a:lnTo>
                  <a:lnTo>
                    <a:pt x="138" y="22"/>
                  </a:lnTo>
                  <a:lnTo>
                    <a:pt x="138" y="18"/>
                  </a:lnTo>
                  <a:lnTo>
                    <a:pt x="136" y="16"/>
                  </a:lnTo>
                  <a:lnTo>
                    <a:pt x="136" y="16"/>
                  </a:lnTo>
                  <a:lnTo>
                    <a:pt x="134" y="14"/>
                  </a:lnTo>
                  <a:lnTo>
                    <a:pt x="132" y="14"/>
                  </a:lnTo>
                  <a:lnTo>
                    <a:pt x="130" y="12"/>
                  </a:lnTo>
                  <a:lnTo>
                    <a:pt x="128" y="10"/>
                  </a:lnTo>
                  <a:lnTo>
                    <a:pt x="124" y="10"/>
                  </a:lnTo>
                  <a:lnTo>
                    <a:pt x="120" y="8"/>
                  </a:lnTo>
                  <a:lnTo>
                    <a:pt x="114" y="6"/>
                  </a:lnTo>
                  <a:lnTo>
                    <a:pt x="108" y="4"/>
                  </a:lnTo>
                  <a:lnTo>
                    <a:pt x="102" y="2"/>
                  </a:lnTo>
                  <a:lnTo>
                    <a:pt x="96" y="0"/>
                  </a:lnTo>
                  <a:lnTo>
                    <a:pt x="94" y="2"/>
                  </a:lnTo>
                  <a:lnTo>
                    <a:pt x="92" y="4"/>
                  </a:lnTo>
                  <a:lnTo>
                    <a:pt x="90" y="6"/>
                  </a:lnTo>
                  <a:lnTo>
                    <a:pt x="88" y="6"/>
                  </a:lnTo>
                  <a:lnTo>
                    <a:pt x="86" y="8"/>
                  </a:lnTo>
                  <a:lnTo>
                    <a:pt x="86" y="8"/>
                  </a:lnTo>
                  <a:lnTo>
                    <a:pt x="86" y="8"/>
                  </a:lnTo>
                  <a:lnTo>
                    <a:pt x="84" y="8"/>
                  </a:lnTo>
                  <a:lnTo>
                    <a:pt x="84" y="8"/>
                  </a:lnTo>
                  <a:lnTo>
                    <a:pt x="82" y="8"/>
                  </a:lnTo>
                  <a:lnTo>
                    <a:pt x="80" y="6"/>
                  </a:lnTo>
                  <a:lnTo>
                    <a:pt x="78" y="4"/>
                  </a:lnTo>
                  <a:lnTo>
                    <a:pt x="76" y="4"/>
                  </a:lnTo>
                  <a:lnTo>
                    <a:pt x="74" y="2"/>
                  </a:lnTo>
                  <a:lnTo>
                    <a:pt x="72" y="2"/>
                  </a:lnTo>
                  <a:lnTo>
                    <a:pt x="72" y="2"/>
                  </a:lnTo>
                  <a:lnTo>
                    <a:pt x="72" y="2"/>
                  </a:lnTo>
                  <a:lnTo>
                    <a:pt x="70" y="2"/>
                  </a:lnTo>
                  <a:lnTo>
                    <a:pt x="70" y="4"/>
                  </a:lnTo>
                  <a:lnTo>
                    <a:pt x="70" y="4"/>
                  </a:lnTo>
                  <a:lnTo>
                    <a:pt x="68" y="6"/>
                  </a:lnTo>
                  <a:lnTo>
                    <a:pt x="68" y="6"/>
                  </a:lnTo>
                  <a:lnTo>
                    <a:pt x="68" y="8"/>
                  </a:lnTo>
                  <a:lnTo>
                    <a:pt x="66" y="10"/>
                  </a:lnTo>
                  <a:lnTo>
                    <a:pt x="66" y="14"/>
                  </a:lnTo>
                  <a:lnTo>
                    <a:pt x="66" y="16"/>
                  </a:lnTo>
                  <a:lnTo>
                    <a:pt x="64" y="20"/>
                  </a:lnTo>
                  <a:lnTo>
                    <a:pt x="64" y="22"/>
                  </a:lnTo>
                  <a:lnTo>
                    <a:pt x="64" y="20"/>
                  </a:lnTo>
                  <a:lnTo>
                    <a:pt x="62" y="20"/>
                  </a:lnTo>
                  <a:lnTo>
                    <a:pt x="62" y="20"/>
                  </a:lnTo>
                  <a:lnTo>
                    <a:pt x="60" y="20"/>
                  </a:lnTo>
                  <a:lnTo>
                    <a:pt x="60" y="20"/>
                  </a:lnTo>
                  <a:lnTo>
                    <a:pt x="58" y="20"/>
                  </a:lnTo>
                  <a:lnTo>
                    <a:pt x="58" y="22"/>
                  </a:lnTo>
                  <a:lnTo>
                    <a:pt x="58" y="22"/>
                  </a:lnTo>
                  <a:lnTo>
                    <a:pt x="56" y="24"/>
                  </a:lnTo>
                  <a:lnTo>
                    <a:pt x="56" y="26"/>
                  </a:lnTo>
                  <a:lnTo>
                    <a:pt x="54" y="28"/>
                  </a:lnTo>
                  <a:lnTo>
                    <a:pt x="52" y="30"/>
                  </a:lnTo>
                  <a:lnTo>
                    <a:pt x="52" y="34"/>
                  </a:lnTo>
                  <a:lnTo>
                    <a:pt x="52" y="36"/>
                  </a:lnTo>
                  <a:lnTo>
                    <a:pt x="52" y="38"/>
                  </a:lnTo>
                  <a:lnTo>
                    <a:pt x="52" y="40"/>
                  </a:lnTo>
                  <a:lnTo>
                    <a:pt x="52" y="40"/>
                  </a:lnTo>
                  <a:lnTo>
                    <a:pt x="52" y="40"/>
                  </a:lnTo>
                  <a:lnTo>
                    <a:pt x="52" y="42"/>
                  </a:lnTo>
                  <a:lnTo>
                    <a:pt x="54" y="42"/>
                  </a:lnTo>
                  <a:lnTo>
                    <a:pt x="56" y="44"/>
                  </a:lnTo>
                  <a:lnTo>
                    <a:pt x="56" y="46"/>
                  </a:lnTo>
                  <a:lnTo>
                    <a:pt x="58" y="48"/>
                  </a:lnTo>
                  <a:lnTo>
                    <a:pt x="58" y="48"/>
                  </a:lnTo>
                  <a:lnTo>
                    <a:pt x="58" y="48"/>
                  </a:lnTo>
                  <a:lnTo>
                    <a:pt x="58" y="50"/>
                  </a:lnTo>
                  <a:lnTo>
                    <a:pt x="58" y="50"/>
                  </a:lnTo>
                  <a:lnTo>
                    <a:pt x="58" y="50"/>
                  </a:lnTo>
                  <a:lnTo>
                    <a:pt x="58" y="52"/>
                  </a:lnTo>
                  <a:lnTo>
                    <a:pt x="56" y="52"/>
                  </a:lnTo>
                  <a:lnTo>
                    <a:pt x="56" y="52"/>
                  </a:lnTo>
                  <a:lnTo>
                    <a:pt x="54" y="52"/>
                  </a:lnTo>
                  <a:lnTo>
                    <a:pt x="52" y="54"/>
                  </a:lnTo>
                  <a:lnTo>
                    <a:pt x="50" y="54"/>
                  </a:lnTo>
                  <a:lnTo>
                    <a:pt x="46" y="54"/>
                  </a:lnTo>
                  <a:lnTo>
                    <a:pt x="44" y="56"/>
                  </a:lnTo>
                  <a:lnTo>
                    <a:pt x="42" y="56"/>
                  </a:lnTo>
                  <a:lnTo>
                    <a:pt x="40" y="56"/>
                  </a:lnTo>
                  <a:lnTo>
                    <a:pt x="40" y="56"/>
                  </a:lnTo>
                  <a:lnTo>
                    <a:pt x="38" y="58"/>
                  </a:lnTo>
                  <a:lnTo>
                    <a:pt x="38" y="58"/>
                  </a:lnTo>
                  <a:lnTo>
                    <a:pt x="38" y="58"/>
                  </a:lnTo>
                  <a:lnTo>
                    <a:pt x="38" y="60"/>
                  </a:lnTo>
                  <a:lnTo>
                    <a:pt x="38" y="62"/>
                  </a:lnTo>
                  <a:lnTo>
                    <a:pt x="38" y="64"/>
                  </a:lnTo>
                  <a:lnTo>
                    <a:pt x="38" y="66"/>
                  </a:lnTo>
                  <a:lnTo>
                    <a:pt x="36" y="66"/>
                  </a:lnTo>
                  <a:lnTo>
                    <a:pt x="36" y="68"/>
                  </a:lnTo>
                  <a:lnTo>
                    <a:pt x="36" y="68"/>
                  </a:lnTo>
                  <a:lnTo>
                    <a:pt x="36" y="68"/>
                  </a:lnTo>
                  <a:lnTo>
                    <a:pt x="36" y="68"/>
                  </a:lnTo>
                  <a:lnTo>
                    <a:pt x="34" y="70"/>
                  </a:lnTo>
                  <a:lnTo>
                    <a:pt x="34" y="70"/>
                  </a:lnTo>
                  <a:lnTo>
                    <a:pt x="32" y="70"/>
                  </a:lnTo>
                  <a:lnTo>
                    <a:pt x="32" y="70"/>
                  </a:lnTo>
                  <a:lnTo>
                    <a:pt x="28" y="70"/>
                  </a:lnTo>
                  <a:lnTo>
                    <a:pt x="26" y="68"/>
                  </a:lnTo>
                  <a:lnTo>
                    <a:pt x="22" y="68"/>
                  </a:lnTo>
                  <a:lnTo>
                    <a:pt x="20" y="66"/>
                  </a:lnTo>
                  <a:lnTo>
                    <a:pt x="18" y="66"/>
                  </a:lnTo>
                  <a:lnTo>
                    <a:pt x="18" y="66"/>
                  </a:lnTo>
                  <a:lnTo>
                    <a:pt x="14" y="68"/>
                  </a:lnTo>
                  <a:lnTo>
                    <a:pt x="10" y="68"/>
                  </a:lnTo>
                  <a:lnTo>
                    <a:pt x="8" y="68"/>
                  </a:lnTo>
                  <a:lnTo>
                    <a:pt x="6" y="70"/>
                  </a:lnTo>
                  <a:lnTo>
                    <a:pt x="4" y="70"/>
                  </a:lnTo>
                  <a:lnTo>
                    <a:pt x="4" y="70"/>
                  </a:lnTo>
                  <a:lnTo>
                    <a:pt x="2" y="72"/>
                  </a:lnTo>
                  <a:lnTo>
                    <a:pt x="2" y="72"/>
                  </a:lnTo>
                  <a:lnTo>
                    <a:pt x="2" y="72"/>
                  </a:lnTo>
                  <a:lnTo>
                    <a:pt x="2" y="74"/>
                  </a:lnTo>
                  <a:lnTo>
                    <a:pt x="0" y="74"/>
                  </a:lnTo>
                  <a:lnTo>
                    <a:pt x="0" y="76"/>
                  </a:lnTo>
                  <a:lnTo>
                    <a:pt x="2" y="78"/>
                  </a:lnTo>
                  <a:lnTo>
                    <a:pt x="2" y="80"/>
                  </a:lnTo>
                  <a:lnTo>
                    <a:pt x="2" y="84"/>
                  </a:lnTo>
                  <a:lnTo>
                    <a:pt x="4" y="86"/>
                  </a:lnTo>
                  <a:lnTo>
                    <a:pt x="2" y="88"/>
                  </a:lnTo>
                  <a:lnTo>
                    <a:pt x="2" y="92"/>
                  </a:lnTo>
                  <a:lnTo>
                    <a:pt x="2" y="94"/>
                  </a:lnTo>
                  <a:lnTo>
                    <a:pt x="2" y="98"/>
                  </a:lnTo>
                  <a:lnTo>
                    <a:pt x="2" y="100"/>
                  </a:lnTo>
                  <a:lnTo>
                    <a:pt x="2" y="102"/>
                  </a:lnTo>
                  <a:lnTo>
                    <a:pt x="2" y="104"/>
                  </a:lnTo>
                  <a:lnTo>
                    <a:pt x="2" y="104"/>
                  </a:lnTo>
                  <a:lnTo>
                    <a:pt x="2" y="106"/>
                  </a:lnTo>
                  <a:lnTo>
                    <a:pt x="4" y="106"/>
                  </a:lnTo>
                  <a:lnTo>
                    <a:pt x="4" y="106"/>
                  </a:lnTo>
                  <a:lnTo>
                    <a:pt x="4" y="106"/>
                  </a:lnTo>
                  <a:lnTo>
                    <a:pt x="6" y="106"/>
                  </a:lnTo>
                  <a:lnTo>
                    <a:pt x="6" y="106"/>
                  </a:lnTo>
                  <a:lnTo>
                    <a:pt x="8" y="106"/>
                  </a:lnTo>
                  <a:lnTo>
                    <a:pt x="10" y="106"/>
                  </a:lnTo>
                  <a:lnTo>
                    <a:pt x="10" y="106"/>
                  </a:lnTo>
                  <a:lnTo>
                    <a:pt x="12" y="106"/>
                  </a:lnTo>
                  <a:lnTo>
                    <a:pt x="12" y="106"/>
                  </a:lnTo>
                  <a:lnTo>
                    <a:pt x="12" y="106"/>
                  </a:lnTo>
                  <a:lnTo>
                    <a:pt x="12" y="108"/>
                  </a:lnTo>
                  <a:lnTo>
                    <a:pt x="14" y="108"/>
                  </a:lnTo>
                  <a:lnTo>
                    <a:pt x="14" y="110"/>
                  </a:lnTo>
                  <a:lnTo>
                    <a:pt x="14" y="110"/>
                  </a:lnTo>
                  <a:lnTo>
                    <a:pt x="14" y="112"/>
                  </a:lnTo>
                  <a:lnTo>
                    <a:pt x="14" y="116"/>
                  </a:lnTo>
                  <a:lnTo>
                    <a:pt x="14" y="118"/>
                  </a:lnTo>
                  <a:lnTo>
                    <a:pt x="14" y="120"/>
                  </a:lnTo>
                  <a:lnTo>
                    <a:pt x="12" y="124"/>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69" name="Freeform 313"/>
            <p:cNvSpPr>
              <a:spLocks/>
            </p:cNvSpPr>
            <p:nvPr/>
          </p:nvSpPr>
          <p:spPr bwMode="auto">
            <a:xfrm>
              <a:off x="5935312" y="2339220"/>
              <a:ext cx="41314" cy="37182"/>
            </a:xfrm>
            <a:custGeom>
              <a:avLst/>
              <a:gdLst>
                <a:gd name="T0" fmla="*/ 20 w 20"/>
                <a:gd name="T1" fmla="*/ 18 h 18"/>
                <a:gd name="T2" fmla="*/ 0 w 20"/>
                <a:gd name="T3" fmla="*/ 18 h 18"/>
                <a:gd name="T4" fmla="*/ 0 w 20"/>
                <a:gd name="T5" fmla="*/ 16 h 18"/>
                <a:gd name="T6" fmla="*/ 0 w 20"/>
                <a:gd name="T7" fmla="*/ 12 h 18"/>
                <a:gd name="T8" fmla="*/ 2 w 20"/>
                <a:gd name="T9" fmla="*/ 12 h 18"/>
                <a:gd name="T10" fmla="*/ 2 w 20"/>
                <a:gd name="T11" fmla="*/ 10 h 18"/>
                <a:gd name="T12" fmla="*/ 2 w 20"/>
                <a:gd name="T13" fmla="*/ 10 h 18"/>
                <a:gd name="T14" fmla="*/ 4 w 20"/>
                <a:gd name="T15" fmla="*/ 8 h 18"/>
                <a:gd name="T16" fmla="*/ 6 w 20"/>
                <a:gd name="T17" fmla="*/ 4 h 18"/>
                <a:gd name="T18" fmla="*/ 10 w 20"/>
                <a:gd name="T19" fmla="*/ 0 h 18"/>
                <a:gd name="T20" fmla="*/ 10 w 20"/>
                <a:gd name="T21" fmla="*/ 2 h 18"/>
                <a:gd name="T22" fmla="*/ 10 w 20"/>
                <a:gd name="T23" fmla="*/ 4 h 18"/>
                <a:gd name="T24" fmla="*/ 10 w 20"/>
                <a:gd name="T25" fmla="*/ 6 h 18"/>
                <a:gd name="T26" fmla="*/ 8 w 20"/>
                <a:gd name="T27" fmla="*/ 8 h 18"/>
                <a:gd name="T28" fmla="*/ 8 w 20"/>
                <a:gd name="T29" fmla="*/ 10 h 18"/>
                <a:gd name="T30" fmla="*/ 8 w 20"/>
                <a:gd name="T31" fmla="*/ 10 h 18"/>
                <a:gd name="T32" fmla="*/ 10 w 20"/>
                <a:gd name="T33" fmla="*/ 10 h 18"/>
                <a:gd name="T34" fmla="*/ 10 w 20"/>
                <a:gd name="T35" fmla="*/ 12 h 18"/>
                <a:gd name="T36" fmla="*/ 10 w 20"/>
                <a:gd name="T37" fmla="*/ 12 h 18"/>
                <a:gd name="T38" fmla="*/ 12 w 20"/>
                <a:gd name="T39" fmla="*/ 12 h 18"/>
                <a:gd name="T40" fmla="*/ 12 w 20"/>
                <a:gd name="T41" fmla="*/ 14 h 18"/>
                <a:gd name="T42" fmla="*/ 14 w 20"/>
                <a:gd name="T43" fmla="*/ 14 h 18"/>
                <a:gd name="T44" fmla="*/ 18 w 20"/>
                <a:gd name="T45" fmla="*/ 16 h 18"/>
                <a:gd name="T46" fmla="*/ 20 w 20"/>
                <a:gd name="T4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18">
                  <a:moveTo>
                    <a:pt x="20" y="18"/>
                  </a:moveTo>
                  <a:lnTo>
                    <a:pt x="0" y="18"/>
                  </a:lnTo>
                  <a:lnTo>
                    <a:pt x="0" y="16"/>
                  </a:lnTo>
                  <a:lnTo>
                    <a:pt x="0" y="12"/>
                  </a:lnTo>
                  <a:lnTo>
                    <a:pt x="2" y="12"/>
                  </a:lnTo>
                  <a:lnTo>
                    <a:pt x="2" y="10"/>
                  </a:lnTo>
                  <a:lnTo>
                    <a:pt x="2" y="10"/>
                  </a:lnTo>
                  <a:lnTo>
                    <a:pt x="4" y="8"/>
                  </a:lnTo>
                  <a:lnTo>
                    <a:pt x="6" y="4"/>
                  </a:lnTo>
                  <a:lnTo>
                    <a:pt x="10" y="0"/>
                  </a:lnTo>
                  <a:lnTo>
                    <a:pt x="10" y="2"/>
                  </a:lnTo>
                  <a:lnTo>
                    <a:pt x="10" y="4"/>
                  </a:lnTo>
                  <a:lnTo>
                    <a:pt x="10" y="6"/>
                  </a:lnTo>
                  <a:lnTo>
                    <a:pt x="8" y="8"/>
                  </a:lnTo>
                  <a:lnTo>
                    <a:pt x="8" y="10"/>
                  </a:lnTo>
                  <a:lnTo>
                    <a:pt x="8" y="10"/>
                  </a:lnTo>
                  <a:lnTo>
                    <a:pt x="10" y="10"/>
                  </a:lnTo>
                  <a:lnTo>
                    <a:pt x="10" y="12"/>
                  </a:lnTo>
                  <a:lnTo>
                    <a:pt x="10" y="12"/>
                  </a:lnTo>
                  <a:lnTo>
                    <a:pt x="12" y="12"/>
                  </a:lnTo>
                  <a:lnTo>
                    <a:pt x="12" y="14"/>
                  </a:lnTo>
                  <a:lnTo>
                    <a:pt x="14" y="14"/>
                  </a:lnTo>
                  <a:lnTo>
                    <a:pt x="18" y="16"/>
                  </a:lnTo>
                  <a:lnTo>
                    <a:pt x="20" y="1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70" name="Freeform 314"/>
            <p:cNvSpPr>
              <a:spLocks/>
            </p:cNvSpPr>
            <p:nvPr/>
          </p:nvSpPr>
          <p:spPr bwMode="auto">
            <a:xfrm>
              <a:off x="5935312" y="2339220"/>
              <a:ext cx="41314" cy="37182"/>
            </a:xfrm>
            <a:custGeom>
              <a:avLst/>
              <a:gdLst>
                <a:gd name="T0" fmla="*/ 20 w 20"/>
                <a:gd name="T1" fmla="*/ 18 h 18"/>
                <a:gd name="T2" fmla="*/ 0 w 20"/>
                <a:gd name="T3" fmla="*/ 18 h 18"/>
                <a:gd name="T4" fmla="*/ 0 w 20"/>
                <a:gd name="T5" fmla="*/ 16 h 18"/>
                <a:gd name="T6" fmla="*/ 0 w 20"/>
                <a:gd name="T7" fmla="*/ 12 h 18"/>
                <a:gd name="T8" fmla="*/ 2 w 20"/>
                <a:gd name="T9" fmla="*/ 12 h 18"/>
                <a:gd name="T10" fmla="*/ 2 w 20"/>
                <a:gd name="T11" fmla="*/ 10 h 18"/>
                <a:gd name="T12" fmla="*/ 2 w 20"/>
                <a:gd name="T13" fmla="*/ 10 h 18"/>
                <a:gd name="T14" fmla="*/ 4 w 20"/>
                <a:gd name="T15" fmla="*/ 8 h 18"/>
                <a:gd name="T16" fmla="*/ 6 w 20"/>
                <a:gd name="T17" fmla="*/ 4 h 18"/>
                <a:gd name="T18" fmla="*/ 10 w 20"/>
                <a:gd name="T19" fmla="*/ 0 h 18"/>
                <a:gd name="T20" fmla="*/ 10 w 20"/>
                <a:gd name="T21" fmla="*/ 2 h 18"/>
                <a:gd name="T22" fmla="*/ 10 w 20"/>
                <a:gd name="T23" fmla="*/ 4 h 18"/>
                <a:gd name="T24" fmla="*/ 10 w 20"/>
                <a:gd name="T25" fmla="*/ 6 h 18"/>
                <a:gd name="T26" fmla="*/ 8 w 20"/>
                <a:gd name="T27" fmla="*/ 8 h 18"/>
                <a:gd name="T28" fmla="*/ 8 w 20"/>
                <a:gd name="T29" fmla="*/ 10 h 18"/>
                <a:gd name="T30" fmla="*/ 8 w 20"/>
                <a:gd name="T31" fmla="*/ 10 h 18"/>
                <a:gd name="T32" fmla="*/ 10 w 20"/>
                <a:gd name="T33" fmla="*/ 10 h 18"/>
                <a:gd name="T34" fmla="*/ 10 w 20"/>
                <a:gd name="T35" fmla="*/ 12 h 18"/>
                <a:gd name="T36" fmla="*/ 10 w 20"/>
                <a:gd name="T37" fmla="*/ 12 h 18"/>
                <a:gd name="T38" fmla="*/ 12 w 20"/>
                <a:gd name="T39" fmla="*/ 12 h 18"/>
                <a:gd name="T40" fmla="*/ 12 w 20"/>
                <a:gd name="T41" fmla="*/ 14 h 18"/>
                <a:gd name="T42" fmla="*/ 14 w 20"/>
                <a:gd name="T43" fmla="*/ 14 h 18"/>
                <a:gd name="T44" fmla="*/ 18 w 20"/>
                <a:gd name="T45" fmla="*/ 16 h 18"/>
                <a:gd name="T46" fmla="*/ 20 w 20"/>
                <a:gd name="T4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18">
                  <a:moveTo>
                    <a:pt x="20" y="18"/>
                  </a:moveTo>
                  <a:lnTo>
                    <a:pt x="0" y="18"/>
                  </a:lnTo>
                  <a:lnTo>
                    <a:pt x="0" y="16"/>
                  </a:lnTo>
                  <a:lnTo>
                    <a:pt x="0" y="12"/>
                  </a:lnTo>
                  <a:lnTo>
                    <a:pt x="2" y="12"/>
                  </a:lnTo>
                  <a:lnTo>
                    <a:pt x="2" y="10"/>
                  </a:lnTo>
                  <a:lnTo>
                    <a:pt x="2" y="10"/>
                  </a:lnTo>
                  <a:lnTo>
                    <a:pt x="4" y="8"/>
                  </a:lnTo>
                  <a:lnTo>
                    <a:pt x="6" y="4"/>
                  </a:lnTo>
                  <a:lnTo>
                    <a:pt x="10" y="0"/>
                  </a:lnTo>
                  <a:lnTo>
                    <a:pt x="10" y="2"/>
                  </a:lnTo>
                  <a:lnTo>
                    <a:pt x="10" y="4"/>
                  </a:lnTo>
                  <a:lnTo>
                    <a:pt x="10" y="6"/>
                  </a:lnTo>
                  <a:lnTo>
                    <a:pt x="8" y="8"/>
                  </a:lnTo>
                  <a:lnTo>
                    <a:pt x="8" y="10"/>
                  </a:lnTo>
                  <a:lnTo>
                    <a:pt x="8" y="10"/>
                  </a:lnTo>
                  <a:lnTo>
                    <a:pt x="10" y="10"/>
                  </a:lnTo>
                  <a:lnTo>
                    <a:pt x="10" y="12"/>
                  </a:lnTo>
                  <a:lnTo>
                    <a:pt x="10" y="12"/>
                  </a:lnTo>
                  <a:lnTo>
                    <a:pt x="12" y="12"/>
                  </a:lnTo>
                  <a:lnTo>
                    <a:pt x="12" y="14"/>
                  </a:lnTo>
                  <a:lnTo>
                    <a:pt x="14" y="14"/>
                  </a:lnTo>
                  <a:lnTo>
                    <a:pt x="18" y="16"/>
                  </a:lnTo>
                  <a:lnTo>
                    <a:pt x="20" y="18"/>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71" name="Freeform 315"/>
            <p:cNvSpPr>
              <a:spLocks/>
            </p:cNvSpPr>
            <p:nvPr/>
          </p:nvSpPr>
          <p:spPr bwMode="auto">
            <a:xfrm>
              <a:off x="6104701" y="2310300"/>
              <a:ext cx="214836" cy="119808"/>
            </a:xfrm>
            <a:custGeom>
              <a:avLst/>
              <a:gdLst>
                <a:gd name="T0" fmla="*/ 0 w 104"/>
                <a:gd name="T1" fmla="*/ 16 h 58"/>
                <a:gd name="T2" fmla="*/ 0 w 104"/>
                <a:gd name="T3" fmla="*/ 14 h 58"/>
                <a:gd name="T4" fmla="*/ 2 w 104"/>
                <a:gd name="T5" fmla="*/ 12 h 58"/>
                <a:gd name="T6" fmla="*/ 4 w 104"/>
                <a:gd name="T7" fmla="*/ 10 h 58"/>
                <a:gd name="T8" fmla="*/ 10 w 104"/>
                <a:gd name="T9" fmla="*/ 8 h 58"/>
                <a:gd name="T10" fmla="*/ 16 w 104"/>
                <a:gd name="T11" fmla="*/ 4 h 58"/>
                <a:gd name="T12" fmla="*/ 24 w 104"/>
                <a:gd name="T13" fmla="*/ 4 h 58"/>
                <a:gd name="T14" fmla="*/ 34 w 104"/>
                <a:gd name="T15" fmla="*/ 0 h 58"/>
                <a:gd name="T16" fmla="*/ 44 w 104"/>
                <a:gd name="T17" fmla="*/ 4 h 58"/>
                <a:gd name="T18" fmla="*/ 52 w 104"/>
                <a:gd name="T19" fmla="*/ 8 h 58"/>
                <a:gd name="T20" fmla="*/ 56 w 104"/>
                <a:gd name="T21" fmla="*/ 10 h 58"/>
                <a:gd name="T22" fmla="*/ 70 w 104"/>
                <a:gd name="T23" fmla="*/ 14 h 58"/>
                <a:gd name="T24" fmla="*/ 84 w 104"/>
                <a:gd name="T25" fmla="*/ 20 h 58"/>
                <a:gd name="T26" fmla="*/ 92 w 104"/>
                <a:gd name="T27" fmla="*/ 22 h 58"/>
                <a:gd name="T28" fmla="*/ 104 w 104"/>
                <a:gd name="T29" fmla="*/ 30 h 58"/>
                <a:gd name="T30" fmla="*/ 92 w 104"/>
                <a:gd name="T31" fmla="*/ 36 h 58"/>
                <a:gd name="T32" fmla="*/ 82 w 104"/>
                <a:gd name="T33" fmla="*/ 42 h 58"/>
                <a:gd name="T34" fmla="*/ 76 w 104"/>
                <a:gd name="T35" fmla="*/ 48 h 58"/>
                <a:gd name="T36" fmla="*/ 74 w 104"/>
                <a:gd name="T37" fmla="*/ 50 h 58"/>
                <a:gd name="T38" fmla="*/ 66 w 104"/>
                <a:gd name="T39" fmla="*/ 58 h 58"/>
                <a:gd name="T40" fmla="*/ 62 w 104"/>
                <a:gd name="T41" fmla="*/ 56 h 58"/>
                <a:gd name="T42" fmla="*/ 60 w 104"/>
                <a:gd name="T43" fmla="*/ 54 h 58"/>
                <a:gd name="T44" fmla="*/ 58 w 104"/>
                <a:gd name="T45" fmla="*/ 54 h 58"/>
                <a:gd name="T46" fmla="*/ 58 w 104"/>
                <a:gd name="T47" fmla="*/ 52 h 58"/>
                <a:gd name="T48" fmla="*/ 58 w 104"/>
                <a:gd name="T49" fmla="*/ 50 h 58"/>
                <a:gd name="T50" fmla="*/ 58 w 104"/>
                <a:gd name="T51" fmla="*/ 48 h 58"/>
                <a:gd name="T52" fmla="*/ 58 w 104"/>
                <a:gd name="T53" fmla="*/ 46 h 58"/>
                <a:gd name="T54" fmla="*/ 58 w 104"/>
                <a:gd name="T55" fmla="*/ 44 h 58"/>
                <a:gd name="T56" fmla="*/ 58 w 104"/>
                <a:gd name="T57" fmla="*/ 42 h 58"/>
                <a:gd name="T58" fmla="*/ 56 w 104"/>
                <a:gd name="T59" fmla="*/ 42 h 58"/>
                <a:gd name="T60" fmla="*/ 52 w 104"/>
                <a:gd name="T61" fmla="*/ 42 h 58"/>
                <a:gd name="T62" fmla="*/ 50 w 104"/>
                <a:gd name="T63" fmla="*/ 42 h 58"/>
                <a:gd name="T64" fmla="*/ 46 w 104"/>
                <a:gd name="T65" fmla="*/ 42 h 58"/>
                <a:gd name="T66" fmla="*/ 46 w 104"/>
                <a:gd name="T67" fmla="*/ 42 h 58"/>
                <a:gd name="T68" fmla="*/ 44 w 104"/>
                <a:gd name="T69" fmla="*/ 44 h 58"/>
                <a:gd name="T70" fmla="*/ 44 w 104"/>
                <a:gd name="T71" fmla="*/ 48 h 58"/>
                <a:gd name="T72" fmla="*/ 44 w 104"/>
                <a:gd name="T73" fmla="*/ 50 h 58"/>
                <a:gd name="T74" fmla="*/ 42 w 104"/>
                <a:gd name="T75" fmla="*/ 50 h 58"/>
                <a:gd name="T76" fmla="*/ 40 w 104"/>
                <a:gd name="T77" fmla="*/ 52 h 58"/>
                <a:gd name="T78" fmla="*/ 36 w 104"/>
                <a:gd name="T79" fmla="*/ 52 h 58"/>
                <a:gd name="T80" fmla="*/ 34 w 104"/>
                <a:gd name="T81" fmla="*/ 52 h 58"/>
                <a:gd name="T82" fmla="*/ 32 w 104"/>
                <a:gd name="T83" fmla="*/ 52 h 58"/>
                <a:gd name="T84" fmla="*/ 30 w 104"/>
                <a:gd name="T85" fmla="*/ 50 h 58"/>
                <a:gd name="T86" fmla="*/ 26 w 104"/>
                <a:gd name="T87" fmla="*/ 46 h 58"/>
                <a:gd name="T88" fmla="*/ 22 w 104"/>
                <a:gd name="T89" fmla="*/ 42 h 58"/>
                <a:gd name="T90" fmla="*/ 14 w 104"/>
                <a:gd name="T91" fmla="*/ 36 h 58"/>
                <a:gd name="T92" fmla="*/ 8 w 104"/>
                <a:gd name="T93" fmla="*/ 30 h 58"/>
                <a:gd name="T94" fmla="*/ 4 w 104"/>
                <a:gd name="T95" fmla="*/ 26 h 58"/>
                <a:gd name="T96" fmla="*/ 0 w 104"/>
                <a:gd name="T97" fmla="*/ 22 h 58"/>
                <a:gd name="T98" fmla="*/ 0 w 104"/>
                <a:gd name="T99" fmla="*/ 18 h 58"/>
                <a:gd name="T100" fmla="*/ 0 w 104"/>
                <a:gd name="T101" fmla="*/ 1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 h="58">
                  <a:moveTo>
                    <a:pt x="0" y="16"/>
                  </a:moveTo>
                  <a:lnTo>
                    <a:pt x="0" y="16"/>
                  </a:lnTo>
                  <a:lnTo>
                    <a:pt x="0" y="14"/>
                  </a:lnTo>
                  <a:lnTo>
                    <a:pt x="0" y="14"/>
                  </a:lnTo>
                  <a:lnTo>
                    <a:pt x="0" y="12"/>
                  </a:lnTo>
                  <a:lnTo>
                    <a:pt x="2" y="12"/>
                  </a:lnTo>
                  <a:lnTo>
                    <a:pt x="2" y="12"/>
                  </a:lnTo>
                  <a:lnTo>
                    <a:pt x="4" y="10"/>
                  </a:lnTo>
                  <a:lnTo>
                    <a:pt x="6" y="8"/>
                  </a:lnTo>
                  <a:lnTo>
                    <a:pt x="10" y="8"/>
                  </a:lnTo>
                  <a:lnTo>
                    <a:pt x="14" y="6"/>
                  </a:lnTo>
                  <a:lnTo>
                    <a:pt x="16" y="4"/>
                  </a:lnTo>
                  <a:lnTo>
                    <a:pt x="20" y="4"/>
                  </a:lnTo>
                  <a:lnTo>
                    <a:pt x="24" y="4"/>
                  </a:lnTo>
                  <a:lnTo>
                    <a:pt x="28" y="2"/>
                  </a:lnTo>
                  <a:lnTo>
                    <a:pt x="34" y="0"/>
                  </a:lnTo>
                  <a:lnTo>
                    <a:pt x="40" y="0"/>
                  </a:lnTo>
                  <a:lnTo>
                    <a:pt x="44" y="4"/>
                  </a:lnTo>
                  <a:lnTo>
                    <a:pt x="50" y="6"/>
                  </a:lnTo>
                  <a:lnTo>
                    <a:pt x="52" y="8"/>
                  </a:lnTo>
                  <a:lnTo>
                    <a:pt x="54" y="8"/>
                  </a:lnTo>
                  <a:lnTo>
                    <a:pt x="56" y="10"/>
                  </a:lnTo>
                  <a:lnTo>
                    <a:pt x="60" y="12"/>
                  </a:lnTo>
                  <a:lnTo>
                    <a:pt x="70" y="14"/>
                  </a:lnTo>
                  <a:lnTo>
                    <a:pt x="80" y="18"/>
                  </a:lnTo>
                  <a:lnTo>
                    <a:pt x="84" y="20"/>
                  </a:lnTo>
                  <a:lnTo>
                    <a:pt x="88" y="20"/>
                  </a:lnTo>
                  <a:lnTo>
                    <a:pt x="92" y="22"/>
                  </a:lnTo>
                  <a:lnTo>
                    <a:pt x="96" y="26"/>
                  </a:lnTo>
                  <a:lnTo>
                    <a:pt x="104" y="30"/>
                  </a:lnTo>
                  <a:lnTo>
                    <a:pt x="100" y="32"/>
                  </a:lnTo>
                  <a:lnTo>
                    <a:pt x="92" y="36"/>
                  </a:lnTo>
                  <a:lnTo>
                    <a:pt x="88" y="40"/>
                  </a:lnTo>
                  <a:lnTo>
                    <a:pt x="82" y="42"/>
                  </a:lnTo>
                  <a:lnTo>
                    <a:pt x="78" y="46"/>
                  </a:lnTo>
                  <a:lnTo>
                    <a:pt x="76" y="48"/>
                  </a:lnTo>
                  <a:lnTo>
                    <a:pt x="74" y="48"/>
                  </a:lnTo>
                  <a:lnTo>
                    <a:pt x="74" y="50"/>
                  </a:lnTo>
                  <a:lnTo>
                    <a:pt x="70" y="54"/>
                  </a:lnTo>
                  <a:lnTo>
                    <a:pt x="66" y="58"/>
                  </a:lnTo>
                  <a:lnTo>
                    <a:pt x="66" y="58"/>
                  </a:lnTo>
                  <a:lnTo>
                    <a:pt x="62" y="56"/>
                  </a:lnTo>
                  <a:lnTo>
                    <a:pt x="60" y="56"/>
                  </a:lnTo>
                  <a:lnTo>
                    <a:pt x="60" y="54"/>
                  </a:lnTo>
                  <a:lnTo>
                    <a:pt x="58" y="54"/>
                  </a:lnTo>
                  <a:lnTo>
                    <a:pt x="58" y="54"/>
                  </a:lnTo>
                  <a:lnTo>
                    <a:pt x="58" y="52"/>
                  </a:lnTo>
                  <a:lnTo>
                    <a:pt x="58" y="52"/>
                  </a:lnTo>
                  <a:lnTo>
                    <a:pt x="58" y="52"/>
                  </a:lnTo>
                  <a:lnTo>
                    <a:pt x="58" y="50"/>
                  </a:lnTo>
                  <a:lnTo>
                    <a:pt x="58" y="50"/>
                  </a:lnTo>
                  <a:lnTo>
                    <a:pt x="58" y="48"/>
                  </a:lnTo>
                  <a:lnTo>
                    <a:pt x="58" y="46"/>
                  </a:lnTo>
                  <a:lnTo>
                    <a:pt x="58" y="46"/>
                  </a:lnTo>
                  <a:lnTo>
                    <a:pt x="60" y="44"/>
                  </a:lnTo>
                  <a:lnTo>
                    <a:pt x="58" y="44"/>
                  </a:lnTo>
                  <a:lnTo>
                    <a:pt x="58" y="44"/>
                  </a:lnTo>
                  <a:lnTo>
                    <a:pt x="58" y="42"/>
                  </a:lnTo>
                  <a:lnTo>
                    <a:pt x="58" y="42"/>
                  </a:lnTo>
                  <a:lnTo>
                    <a:pt x="56" y="42"/>
                  </a:lnTo>
                  <a:lnTo>
                    <a:pt x="54" y="42"/>
                  </a:lnTo>
                  <a:lnTo>
                    <a:pt x="52" y="42"/>
                  </a:lnTo>
                  <a:lnTo>
                    <a:pt x="50" y="42"/>
                  </a:lnTo>
                  <a:lnTo>
                    <a:pt x="50" y="42"/>
                  </a:lnTo>
                  <a:lnTo>
                    <a:pt x="48" y="42"/>
                  </a:lnTo>
                  <a:lnTo>
                    <a:pt x="46" y="42"/>
                  </a:lnTo>
                  <a:lnTo>
                    <a:pt x="46" y="42"/>
                  </a:lnTo>
                  <a:lnTo>
                    <a:pt x="46" y="42"/>
                  </a:lnTo>
                  <a:lnTo>
                    <a:pt x="46" y="44"/>
                  </a:lnTo>
                  <a:lnTo>
                    <a:pt x="44" y="44"/>
                  </a:lnTo>
                  <a:lnTo>
                    <a:pt x="44" y="46"/>
                  </a:lnTo>
                  <a:lnTo>
                    <a:pt x="44" y="48"/>
                  </a:lnTo>
                  <a:lnTo>
                    <a:pt x="44" y="50"/>
                  </a:lnTo>
                  <a:lnTo>
                    <a:pt x="44" y="50"/>
                  </a:lnTo>
                  <a:lnTo>
                    <a:pt x="44" y="50"/>
                  </a:lnTo>
                  <a:lnTo>
                    <a:pt x="42" y="50"/>
                  </a:lnTo>
                  <a:lnTo>
                    <a:pt x="40" y="52"/>
                  </a:lnTo>
                  <a:lnTo>
                    <a:pt x="40" y="52"/>
                  </a:lnTo>
                  <a:lnTo>
                    <a:pt x="38" y="52"/>
                  </a:lnTo>
                  <a:lnTo>
                    <a:pt x="36" y="52"/>
                  </a:lnTo>
                  <a:lnTo>
                    <a:pt x="36" y="52"/>
                  </a:lnTo>
                  <a:lnTo>
                    <a:pt x="34" y="52"/>
                  </a:lnTo>
                  <a:lnTo>
                    <a:pt x="34" y="52"/>
                  </a:lnTo>
                  <a:lnTo>
                    <a:pt x="32" y="52"/>
                  </a:lnTo>
                  <a:lnTo>
                    <a:pt x="32" y="50"/>
                  </a:lnTo>
                  <a:lnTo>
                    <a:pt x="30" y="50"/>
                  </a:lnTo>
                  <a:lnTo>
                    <a:pt x="28" y="48"/>
                  </a:lnTo>
                  <a:lnTo>
                    <a:pt x="26" y="46"/>
                  </a:lnTo>
                  <a:lnTo>
                    <a:pt x="22" y="42"/>
                  </a:lnTo>
                  <a:lnTo>
                    <a:pt x="22" y="42"/>
                  </a:lnTo>
                  <a:lnTo>
                    <a:pt x="18" y="38"/>
                  </a:lnTo>
                  <a:lnTo>
                    <a:pt x="14" y="36"/>
                  </a:lnTo>
                  <a:lnTo>
                    <a:pt x="10" y="32"/>
                  </a:lnTo>
                  <a:lnTo>
                    <a:pt x="8" y="30"/>
                  </a:lnTo>
                  <a:lnTo>
                    <a:pt x="6" y="28"/>
                  </a:lnTo>
                  <a:lnTo>
                    <a:pt x="4" y="26"/>
                  </a:lnTo>
                  <a:lnTo>
                    <a:pt x="2" y="24"/>
                  </a:lnTo>
                  <a:lnTo>
                    <a:pt x="0" y="22"/>
                  </a:lnTo>
                  <a:lnTo>
                    <a:pt x="0" y="20"/>
                  </a:lnTo>
                  <a:lnTo>
                    <a:pt x="0" y="18"/>
                  </a:lnTo>
                  <a:lnTo>
                    <a:pt x="0" y="18"/>
                  </a:lnTo>
                  <a:lnTo>
                    <a:pt x="0" y="16"/>
                  </a:lnTo>
                  <a:lnTo>
                    <a:pt x="0" y="16"/>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72" name="Freeform 316"/>
            <p:cNvSpPr>
              <a:spLocks/>
            </p:cNvSpPr>
            <p:nvPr/>
          </p:nvSpPr>
          <p:spPr bwMode="auto">
            <a:xfrm>
              <a:off x="6104701" y="2310300"/>
              <a:ext cx="214836" cy="119808"/>
            </a:xfrm>
            <a:custGeom>
              <a:avLst/>
              <a:gdLst>
                <a:gd name="T0" fmla="*/ 0 w 104"/>
                <a:gd name="T1" fmla="*/ 16 h 58"/>
                <a:gd name="T2" fmla="*/ 0 w 104"/>
                <a:gd name="T3" fmla="*/ 14 h 58"/>
                <a:gd name="T4" fmla="*/ 2 w 104"/>
                <a:gd name="T5" fmla="*/ 12 h 58"/>
                <a:gd name="T6" fmla="*/ 4 w 104"/>
                <a:gd name="T7" fmla="*/ 10 h 58"/>
                <a:gd name="T8" fmla="*/ 10 w 104"/>
                <a:gd name="T9" fmla="*/ 8 h 58"/>
                <a:gd name="T10" fmla="*/ 16 w 104"/>
                <a:gd name="T11" fmla="*/ 4 h 58"/>
                <a:gd name="T12" fmla="*/ 24 w 104"/>
                <a:gd name="T13" fmla="*/ 4 h 58"/>
                <a:gd name="T14" fmla="*/ 34 w 104"/>
                <a:gd name="T15" fmla="*/ 0 h 58"/>
                <a:gd name="T16" fmla="*/ 44 w 104"/>
                <a:gd name="T17" fmla="*/ 4 h 58"/>
                <a:gd name="T18" fmla="*/ 52 w 104"/>
                <a:gd name="T19" fmla="*/ 8 h 58"/>
                <a:gd name="T20" fmla="*/ 56 w 104"/>
                <a:gd name="T21" fmla="*/ 10 h 58"/>
                <a:gd name="T22" fmla="*/ 70 w 104"/>
                <a:gd name="T23" fmla="*/ 14 h 58"/>
                <a:gd name="T24" fmla="*/ 84 w 104"/>
                <a:gd name="T25" fmla="*/ 20 h 58"/>
                <a:gd name="T26" fmla="*/ 92 w 104"/>
                <a:gd name="T27" fmla="*/ 22 h 58"/>
                <a:gd name="T28" fmla="*/ 104 w 104"/>
                <a:gd name="T29" fmla="*/ 30 h 58"/>
                <a:gd name="T30" fmla="*/ 92 w 104"/>
                <a:gd name="T31" fmla="*/ 36 h 58"/>
                <a:gd name="T32" fmla="*/ 82 w 104"/>
                <a:gd name="T33" fmla="*/ 42 h 58"/>
                <a:gd name="T34" fmla="*/ 76 w 104"/>
                <a:gd name="T35" fmla="*/ 48 h 58"/>
                <a:gd name="T36" fmla="*/ 74 w 104"/>
                <a:gd name="T37" fmla="*/ 50 h 58"/>
                <a:gd name="T38" fmla="*/ 66 w 104"/>
                <a:gd name="T39" fmla="*/ 58 h 58"/>
                <a:gd name="T40" fmla="*/ 62 w 104"/>
                <a:gd name="T41" fmla="*/ 56 h 58"/>
                <a:gd name="T42" fmla="*/ 60 w 104"/>
                <a:gd name="T43" fmla="*/ 54 h 58"/>
                <a:gd name="T44" fmla="*/ 58 w 104"/>
                <a:gd name="T45" fmla="*/ 54 h 58"/>
                <a:gd name="T46" fmla="*/ 58 w 104"/>
                <a:gd name="T47" fmla="*/ 52 h 58"/>
                <a:gd name="T48" fmla="*/ 58 w 104"/>
                <a:gd name="T49" fmla="*/ 50 h 58"/>
                <a:gd name="T50" fmla="*/ 58 w 104"/>
                <a:gd name="T51" fmla="*/ 48 h 58"/>
                <a:gd name="T52" fmla="*/ 58 w 104"/>
                <a:gd name="T53" fmla="*/ 46 h 58"/>
                <a:gd name="T54" fmla="*/ 58 w 104"/>
                <a:gd name="T55" fmla="*/ 44 h 58"/>
                <a:gd name="T56" fmla="*/ 58 w 104"/>
                <a:gd name="T57" fmla="*/ 42 h 58"/>
                <a:gd name="T58" fmla="*/ 56 w 104"/>
                <a:gd name="T59" fmla="*/ 42 h 58"/>
                <a:gd name="T60" fmla="*/ 52 w 104"/>
                <a:gd name="T61" fmla="*/ 42 h 58"/>
                <a:gd name="T62" fmla="*/ 50 w 104"/>
                <a:gd name="T63" fmla="*/ 42 h 58"/>
                <a:gd name="T64" fmla="*/ 46 w 104"/>
                <a:gd name="T65" fmla="*/ 42 h 58"/>
                <a:gd name="T66" fmla="*/ 46 w 104"/>
                <a:gd name="T67" fmla="*/ 42 h 58"/>
                <a:gd name="T68" fmla="*/ 44 w 104"/>
                <a:gd name="T69" fmla="*/ 44 h 58"/>
                <a:gd name="T70" fmla="*/ 44 w 104"/>
                <a:gd name="T71" fmla="*/ 48 h 58"/>
                <a:gd name="T72" fmla="*/ 44 w 104"/>
                <a:gd name="T73" fmla="*/ 50 h 58"/>
                <a:gd name="T74" fmla="*/ 42 w 104"/>
                <a:gd name="T75" fmla="*/ 50 h 58"/>
                <a:gd name="T76" fmla="*/ 40 w 104"/>
                <a:gd name="T77" fmla="*/ 52 h 58"/>
                <a:gd name="T78" fmla="*/ 36 w 104"/>
                <a:gd name="T79" fmla="*/ 52 h 58"/>
                <a:gd name="T80" fmla="*/ 34 w 104"/>
                <a:gd name="T81" fmla="*/ 52 h 58"/>
                <a:gd name="T82" fmla="*/ 32 w 104"/>
                <a:gd name="T83" fmla="*/ 52 h 58"/>
                <a:gd name="T84" fmla="*/ 30 w 104"/>
                <a:gd name="T85" fmla="*/ 50 h 58"/>
                <a:gd name="T86" fmla="*/ 26 w 104"/>
                <a:gd name="T87" fmla="*/ 46 h 58"/>
                <a:gd name="T88" fmla="*/ 22 w 104"/>
                <a:gd name="T89" fmla="*/ 42 h 58"/>
                <a:gd name="T90" fmla="*/ 14 w 104"/>
                <a:gd name="T91" fmla="*/ 36 h 58"/>
                <a:gd name="T92" fmla="*/ 8 w 104"/>
                <a:gd name="T93" fmla="*/ 30 h 58"/>
                <a:gd name="T94" fmla="*/ 4 w 104"/>
                <a:gd name="T95" fmla="*/ 26 h 58"/>
                <a:gd name="T96" fmla="*/ 0 w 104"/>
                <a:gd name="T97" fmla="*/ 22 h 58"/>
                <a:gd name="T98" fmla="*/ 0 w 104"/>
                <a:gd name="T99" fmla="*/ 18 h 58"/>
                <a:gd name="T100" fmla="*/ 0 w 104"/>
                <a:gd name="T101" fmla="*/ 1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 h="58">
                  <a:moveTo>
                    <a:pt x="0" y="16"/>
                  </a:moveTo>
                  <a:lnTo>
                    <a:pt x="0" y="16"/>
                  </a:lnTo>
                  <a:lnTo>
                    <a:pt x="0" y="14"/>
                  </a:lnTo>
                  <a:lnTo>
                    <a:pt x="0" y="14"/>
                  </a:lnTo>
                  <a:lnTo>
                    <a:pt x="0" y="12"/>
                  </a:lnTo>
                  <a:lnTo>
                    <a:pt x="2" y="12"/>
                  </a:lnTo>
                  <a:lnTo>
                    <a:pt x="2" y="12"/>
                  </a:lnTo>
                  <a:lnTo>
                    <a:pt x="4" y="10"/>
                  </a:lnTo>
                  <a:lnTo>
                    <a:pt x="6" y="8"/>
                  </a:lnTo>
                  <a:lnTo>
                    <a:pt x="10" y="8"/>
                  </a:lnTo>
                  <a:lnTo>
                    <a:pt x="14" y="6"/>
                  </a:lnTo>
                  <a:lnTo>
                    <a:pt x="16" y="4"/>
                  </a:lnTo>
                  <a:lnTo>
                    <a:pt x="20" y="4"/>
                  </a:lnTo>
                  <a:lnTo>
                    <a:pt x="24" y="4"/>
                  </a:lnTo>
                  <a:lnTo>
                    <a:pt x="28" y="2"/>
                  </a:lnTo>
                  <a:lnTo>
                    <a:pt x="34" y="0"/>
                  </a:lnTo>
                  <a:lnTo>
                    <a:pt x="40" y="0"/>
                  </a:lnTo>
                  <a:lnTo>
                    <a:pt x="44" y="4"/>
                  </a:lnTo>
                  <a:lnTo>
                    <a:pt x="50" y="6"/>
                  </a:lnTo>
                  <a:lnTo>
                    <a:pt x="52" y="8"/>
                  </a:lnTo>
                  <a:lnTo>
                    <a:pt x="54" y="8"/>
                  </a:lnTo>
                  <a:lnTo>
                    <a:pt x="56" y="10"/>
                  </a:lnTo>
                  <a:lnTo>
                    <a:pt x="60" y="12"/>
                  </a:lnTo>
                  <a:lnTo>
                    <a:pt x="70" y="14"/>
                  </a:lnTo>
                  <a:lnTo>
                    <a:pt x="80" y="18"/>
                  </a:lnTo>
                  <a:lnTo>
                    <a:pt x="84" y="20"/>
                  </a:lnTo>
                  <a:lnTo>
                    <a:pt x="88" y="20"/>
                  </a:lnTo>
                  <a:lnTo>
                    <a:pt x="92" y="22"/>
                  </a:lnTo>
                  <a:lnTo>
                    <a:pt x="96" y="26"/>
                  </a:lnTo>
                  <a:lnTo>
                    <a:pt x="104" y="30"/>
                  </a:lnTo>
                  <a:lnTo>
                    <a:pt x="100" y="32"/>
                  </a:lnTo>
                  <a:lnTo>
                    <a:pt x="92" y="36"/>
                  </a:lnTo>
                  <a:lnTo>
                    <a:pt x="88" y="40"/>
                  </a:lnTo>
                  <a:lnTo>
                    <a:pt x="82" y="42"/>
                  </a:lnTo>
                  <a:lnTo>
                    <a:pt x="78" y="46"/>
                  </a:lnTo>
                  <a:lnTo>
                    <a:pt x="76" y="48"/>
                  </a:lnTo>
                  <a:lnTo>
                    <a:pt x="74" y="48"/>
                  </a:lnTo>
                  <a:lnTo>
                    <a:pt x="74" y="50"/>
                  </a:lnTo>
                  <a:lnTo>
                    <a:pt x="70" y="54"/>
                  </a:lnTo>
                  <a:lnTo>
                    <a:pt x="66" y="58"/>
                  </a:lnTo>
                  <a:lnTo>
                    <a:pt x="66" y="58"/>
                  </a:lnTo>
                  <a:lnTo>
                    <a:pt x="62" y="56"/>
                  </a:lnTo>
                  <a:lnTo>
                    <a:pt x="60" y="56"/>
                  </a:lnTo>
                  <a:lnTo>
                    <a:pt x="60" y="54"/>
                  </a:lnTo>
                  <a:lnTo>
                    <a:pt x="58" y="54"/>
                  </a:lnTo>
                  <a:lnTo>
                    <a:pt x="58" y="54"/>
                  </a:lnTo>
                  <a:lnTo>
                    <a:pt x="58" y="52"/>
                  </a:lnTo>
                  <a:lnTo>
                    <a:pt x="58" y="52"/>
                  </a:lnTo>
                  <a:lnTo>
                    <a:pt x="58" y="52"/>
                  </a:lnTo>
                  <a:lnTo>
                    <a:pt x="58" y="50"/>
                  </a:lnTo>
                  <a:lnTo>
                    <a:pt x="58" y="50"/>
                  </a:lnTo>
                  <a:lnTo>
                    <a:pt x="58" y="48"/>
                  </a:lnTo>
                  <a:lnTo>
                    <a:pt x="58" y="46"/>
                  </a:lnTo>
                  <a:lnTo>
                    <a:pt x="58" y="46"/>
                  </a:lnTo>
                  <a:lnTo>
                    <a:pt x="60" y="44"/>
                  </a:lnTo>
                  <a:lnTo>
                    <a:pt x="58" y="44"/>
                  </a:lnTo>
                  <a:lnTo>
                    <a:pt x="58" y="44"/>
                  </a:lnTo>
                  <a:lnTo>
                    <a:pt x="58" y="42"/>
                  </a:lnTo>
                  <a:lnTo>
                    <a:pt x="58" y="42"/>
                  </a:lnTo>
                  <a:lnTo>
                    <a:pt x="56" y="42"/>
                  </a:lnTo>
                  <a:lnTo>
                    <a:pt x="54" y="42"/>
                  </a:lnTo>
                  <a:lnTo>
                    <a:pt x="52" y="42"/>
                  </a:lnTo>
                  <a:lnTo>
                    <a:pt x="50" y="42"/>
                  </a:lnTo>
                  <a:lnTo>
                    <a:pt x="50" y="42"/>
                  </a:lnTo>
                  <a:lnTo>
                    <a:pt x="48" y="42"/>
                  </a:lnTo>
                  <a:lnTo>
                    <a:pt x="46" y="42"/>
                  </a:lnTo>
                  <a:lnTo>
                    <a:pt x="46" y="42"/>
                  </a:lnTo>
                  <a:lnTo>
                    <a:pt x="46" y="42"/>
                  </a:lnTo>
                  <a:lnTo>
                    <a:pt x="46" y="44"/>
                  </a:lnTo>
                  <a:lnTo>
                    <a:pt x="44" y="44"/>
                  </a:lnTo>
                  <a:lnTo>
                    <a:pt x="44" y="46"/>
                  </a:lnTo>
                  <a:lnTo>
                    <a:pt x="44" y="48"/>
                  </a:lnTo>
                  <a:lnTo>
                    <a:pt x="44" y="50"/>
                  </a:lnTo>
                  <a:lnTo>
                    <a:pt x="44" y="50"/>
                  </a:lnTo>
                  <a:lnTo>
                    <a:pt x="44" y="50"/>
                  </a:lnTo>
                  <a:lnTo>
                    <a:pt x="42" y="50"/>
                  </a:lnTo>
                  <a:lnTo>
                    <a:pt x="40" y="52"/>
                  </a:lnTo>
                  <a:lnTo>
                    <a:pt x="40" y="52"/>
                  </a:lnTo>
                  <a:lnTo>
                    <a:pt x="38" y="52"/>
                  </a:lnTo>
                  <a:lnTo>
                    <a:pt x="36" y="52"/>
                  </a:lnTo>
                  <a:lnTo>
                    <a:pt x="36" y="52"/>
                  </a:lnTo>
                  <a:lnTo>
                    <a:pt x="34" y="52"/>
                  </a:lnTo>
                  <a:lnTo>
                    <a:pt x="34" y="52"/>
                  </a:lnTo>
                  <a:lnTo>
                    <a:pt x="32" y="52"/>
                  </a:lnTo>
                  <a:lnTo>
                    <a:pt x="32" y="50"/>
                  </a:lnTo>
                  <a:lnTo>
                    <a:pt x="30" y="50"/>
                  </a:lnTo>
                  <a:lnTo>
                    <a:pt x="28" y="48"/>
                  </a:lnTo>
                  <a:lnTo>
                    <a:pt x="26" y="46"/>
                  </a:lnTo>
                  <a:lnTo>
                    <a:pt x="22" y="42"/>
                  </a:lnTo>
                  <a:lnTo>
                    <a:pt x="22" y="42"/>
                  </a:lnTo>
                  <a:lnTo>
                    <a:pt x="18" y="38"/>
                  </a:lnTo>
                  <a:lnTo>
                    <a:pt x="14" y="36"/>
                  </a:lnTo>
                  <a:lnTo>
                    <a:pt x="10" y="32"/>
                  </a:lnTo>
                  <a:lnTo>
                    <a:pt x="8" y="30"/>
                  </a:lnTo>
                  <a:lnTo>
                    <a:pt x="6" y="28"/>
                  </a:lnTo>
                  <a:lnTo>
                    <a:pt x="4" y="26"/>
                  </a:lnTo>
                  <a:lnTo>
                    <a:pt x="2" y="24"/>
                  </a:lnTo>
                  <a:lnTo>
                    <a:pt x="0" y="22"/>
                  </a:lnTo>
                  <a:lnTo>
                    <a:pt x="0" y="20"/>
                  </a:lnTo>
                  <a:lnTo>
                    <a:pt x="0" y="18"/>
                  </a:lnTo>
                  <a:lnTo>
                    <a:pt x="0" y="18"/>
                  </a:lnTo>
                  <a:lnTo>
                    <a:pt x="0" y="16"/>
                  </a:lnTo>
                  <a:lnTo>
                    <a:pt x="0" y="16"/>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73" name="Freeform 317"/>
            <p:cNvSpPr>
              <a:spLocks/>
            </p:cNvSpPr>
            <p:nvPr/>
          </p:nvSpPr>
          <p:spPr bwMode="auto">
            <a:xfrm>
              <a:off x="6241038" y="2364007"/>
              <a:ext cx="177653" cy="86757"/>
            </a:xfrm>
            <a:custGeom>
              <a:avLst/>
              <a:gdLst>
                <a:gd name="T0" fmla="*/ 38 w 86"/>
                <a:gd name="T1" fmla="*/ 4 h 42"/>
                <a:gd name="T2" fmla="*/ 86 w 86"/>
                <a:gd name="T3" fmla="*/ 0 h 42"/>
                <a:gd name="T4" fmla="*/ 80 w 86"/>
                <a:gd name="T5" fmla="*/ 42 h 42"/>
                <a:gd name="T6" fmla="*/ 76 w 86"/>
                <a:gd name="T7" fmla="*/ 38 h 42"/>
                <a:gd name="T8" fmla="*/ 72 w 86"/>
                <a:gd name="T9" fmla="*/ 36 h 42"/>
                <a:gd name="T10" fmla="*/ 70 w 86"/>
                <a:gd name="T11" fmla="*/ 34 h 42"/>
                <a:gd name="T12" fmla="*/ 70 w 86"/>
                <a:gd name="T13" fmla="*/ 32 h 42"/>
                <a:gd name="T14" fmla="*/ 68 w 86"/>
                <a:gd name="T15" fmla="*/ 32 h 42"/>
                <a:gd name="T16" fmla="*/ 66 w 86"/>
                <a:gd name="T17" fmla="*/ 32 h 42"/>
                <a:gd name="T18" fmla="*/ 64 w 86"/>
                <a:gd name="T19" fmla="*/ 30 h 42"/>
                <a:gd name="T20" fmla="*/ 62 w 86"/>
                <a:gd name="T21" fmla="*/ 30 h 42"/>
                <a:gd name="T22" fmla="*/ 60 w 86"/>
                <a:gd name="T23" fmla="*/ 30 h 42"/>
                <a:gd name="T24" fmla="*/ 58 w 86"/>
                <a:gd name="T25" fmla="*/ 30 h 42"/>
                <a:gd name="T26" fmla="*/ 56 w 86"/>
                <a:gd name="T27" fmla="*/ 32 h 42"/>
                <a:gd name="T28" fmla="*/ 52 w 86"/>
                <a:gd name="T29" fmla="*/ 32 h 42"/>
                <a:gd name="T30" fmla="*/ 50 w 86"/>
                <a:gd name="T31" fmla="*/ 32 h 42"/>
                <a:gd name="T32" fmla="*/ 42 w 86"/>
                <a:gd name="T33" fmla="*/ 34 h 42"/>
                <a:gd name="T34" fmla="*/ 40 w 86"/>
                <a:gd name="T35" fmla="*/ 36 h 42"/>
                <a:gd name="T36" fmla="*/ 38 w 86"/>
                <a:gd name="T37" fmla="*/ 36 h 42"/>
                <a:gd name="T38" fmla="*/ 34 w 86"/>
                <a:gd name="T39" fmla="*/ 36 h 42"/>
                <a:gd name="T40" fmla="*/ 30 w 86"/>
                <a:gd name="T41" fmla="*/ 36 h 42"/>
                <a:gd name="T42" fmla="*/ 24 w 86"/>
                <a:gd name="T43" fmla="*/ 36 h 42"/>
                <a:gd name="T44" fmla="*/ 20 w 86"/>
                <a:gd name="T45" fmla="*/ 36 h 42"/>
                <a:gd name="T46" fmla="*/ 16 w 86"/>
                <a:gd name="T47" fmla="*/ 34 h 42"/>
                <a:gd name="T48" fmla="*/ 8 w 86"/>
                <a:gd name="T49" fmla="*/ 34 h 42"/>
                <a:gd name="T50" fmla="*/ 0 w 86"/>
                <a:gd name="T51" fmla="*/ 32 h 42"/>
                <a:gd name="T52" fmla="*/ 4 w 86"/>
                <a:gd name="T53" fmla="*/ 28 h 42"/>
                <a:gd name="T54" fmla="*/ 8 w 86"/>
                <a:gd name="T55" fmla="*/ 24 h 42"/>
                <a:gd name="T56" fmla="*/ 10 w 86"/>
                <a:gd name="T57" fmla="*/ 24 h 42"/>
                <a:gd name="T58" fmla="*/ 10 w 86"/>
                <a:gd name="T59" fmla="*/ 22 h 42"/>
                <a:gd name="T60" fmla="*/ 14 w 86"/>
                <a:gd name="T61" fmla="*/ 20 h 42"/>
                <a:gd name="T62" fmla="*/ 18 w 86"/>
                <a:gd name="T63" fmla="*/ 16 h 42"/>
                <a:gd name="T64" fmla="*/ 22 w 86"/>
                <a:gd name="T65" fmla="*/ 14 h 42"/>
                <a:gd name="T66" fmla="*/ 26 w 86"/>
                <a:gd name="T67" fmla="*/ 10 h 42"/>
                <a:gd name="T68" fmla="*/ 34 w 86"/>
                <a:gd name="T69" fmla="*/ 6 h 42"/>
                <a:gd name="T70" fmla="*/ 38 w 86"/>
                <a:gd name="T71"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6" h="42">
                  <a:moveTo>
                    <a:pt x="38" y="4"/>
                  </a:moveTo>
                  <a:lnTo>
                    <a:pt x="86" y="0"/>
                  </a:lnTo>
                  <a:lnTo>
                    <a:pt x="80" y="42"/>
                  </a:lnTo>
                  <a:lnTo>
                    <a:pt x="76" y="38"/>
                  </a:lnTo>
                  <a:lnTo>
                    <a:pt x="72" y="36"/>
                  </a:lnTo>
                  <a:lnTo>
                    <a:pt x="70" y="34"/>
                  </a:lnTo>
                  <a:lnTo>
                    <a:pt x="70" y="32"/>
                  </a:lnTo>
                  <a:lnTo>
                    <a:pt x="68" y="32"/>
                  </a:lnTo>
                  <a:lnTo>
                    <a:pt x="66" y="32"/>
                  </a:lnTo>
                  <a:lnTo>
                    <a:pt x="64" y="30"/>
                  </a:lnTo>
                  <a:lnTo>
                    <a:pt x="62" y="30"/>
                  </a:lnTo>
                  <a:lnTo>
                    <a:pt x="60" y="30"/>
                  </a:lnTo>
                  <a:lnTo>
                    <a:pt x="58" y="30"/>
                  </a:lnTo>
                  <a:lnTo>
                    <a:pt x="56" y="32"/>
                  </a:lnTo>
                  <a:lnTo>
                    <a:pt x="52" y="32"/>
                  </a:lnTo>
                  <a:lnTo>
                    <a:pt x="50" y="32"/>
                  </a:lnTo>
                  <a:lnTo>
                    <a:pt x="42" y="34"/>
                  </a:lnTo>
                  <a:lnTo>
                    <a:pt x="40" y="36"/>
                  </a:lnTo>
                  <a:lnTo>
                    <a:pt x="38" y="36"/>
                  </a:lnTo>
                  <a:lnTo>
                    <a:pt x="34" y="36"/>
                  </a:lnTo>
                  <a:lnTo>
                    <a:pt x="30" y="36"/>
                  </a:lnTo>
                  <a:lnTo>
                    <a:pt x="24" y="36"/>
                  </a:lnTo>
                  <a:lnTo>
                    <a:pt x="20" y="36"/>
                  </a:lnTo>
                  <a:lnTo>
                    <a:pt x="16" y="34"/>
                  </a:lnTo>
                  <a:lnTo>
                    <a:pt x="8" y="34"/>
                  </a:lnTo>
                  <a:lnTo>
                    <a:pt x="0" y="32"/>
                  </a:lnTo>
                  <a:lnTo>
                    <a:pt x="4" y="28"/>
                  </a:lnTo>
                  <a:lnTo>
                    <a:pt x="8" y="24"/>
                  </a:lnTo>
                  <a:lnTo>
                    <a:pt x="10" y="24"/>
                  </a:lnTo>
                  <a:lnTo>
                    <a:pt x="10" y="22"/>
                  </a:lnTo>
                  <a:lnTo>
                    <a:pt x="14" y="20"/>
                  </a:lnTo>
                  <a:lnTo>
                    <a:pt x="18" y="16"/>
                  </a:lnTo>
                  <a:lnTo>
                    <a:pt x="22" y="14"/>
                  </a:lnTo>
                  <a:lnTo>
                    <a:pt x="26" y="10"/>
                  </a:lnTo>
                  <a:lnTo>
                    <a:pt x="34" y="6"/>
                  </a:lnTo>
                  <a:lnTo>
                    <a:pt x="38" y="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74" name="Freeform 318"/>
            <p:cNvSpPr>
              <a:spLocks/>
            </p:cNvSpPr>
            <p:nvPr/>
          </p:nvSpPr>
          <p:spPr bwMode="auto">
            <a:xfrm>
              <a:off x="6241038" y="2364007"/>
              <a:ext cx="177653" cy="86757"/>
            </a:xfrm>
            <a:custGeom>
              <a:avLst/>
              <a:gdLst>
                <a:gd name="T0" fmla="*/ 38 w 86"/>
                <a:gd name="T1" fmla="*/ 4 h 42"/>
                <a:gd name="T2" fmla="*/ 86 w 86"/>
                <a:gd name="T3" fmla="*/ 0 h 42"/>
                <a:gd name="T4" fmla="*/ 80 w 86"/>
                <a:gd name="T5" fmla="*/ 42 h 42"/>
                <a:gd name="T6" fmla="*/ 76 w 86"/>
                <a:gd name="T7" fmla="*/ 38 h 42"/>
                <a:gd name="T8" fmla="*/ 72 w 86"/>
                <a:gd name="T9" fmla="*/ 36 h 42"/>
                <a:gd name="T10" fmla="*/ 70 w 86"/>
                <a:gd name="T11" fmla="*/ 34 h 42"/>
                <a:gd name="T12" fmla="*/ 70 w 86"/>
                <a:gd name="T13" fmla="*/ 32 h 42"/>
                <a:gd name="T14" fmla="*/ 68 w 86"/>
                <a:gd name="T15" fmla="*/ 32 h 42"/>
                <a:gd name="T16" fmla="*/ 66 w 86"/>
                <a:gd name="T17" fmla="*/ 32 h 42"/>
                <a:gd name="T18" fmla="*/ 64 w 86"/>
                <a:gd name="T19" fmla="*/ 30 h 42"/>
                <a:gd name="T20" fmla="*/ 62 w 86"/>
                <a:gd name="T21" fmla="*/ 30 h 42"/>
                <a:gd name="T22" fmla="*/ 60 w 86"/>
                <a:gd name="T23" fmla="*/ 30 h 42"/>
                <a:gd name="T24" fmla="*/ 58 w 86"/>
                <a:gd name="T25" fmla="*/ 30 h 42"/>
                <a:gd name="T26" fmla="*/ 56 w 86"/>
                <a:gd name="T27" fmla="*/ 32 h 42"/>
                <a:gd name="T28" fmla="*/ 52 w 86"/>
                <a:gd name="T29" fmla="*/ 32 h 42"/>
                <a:gd name="T30" fmla="*/ 50 w 86"/>
                <a:gd name="T31" fmla="*/ 32 h 42"/>
                <a:gd name="T32" fmla="*/ 42 w 86"/>
                <a:gd name="T33" fmla="*/ 34 h 42"/>
                <a:gd name="T34" fmla="*/ 40 w 86"/>
                <a:gd name="T35" fmla="*/ 36 h 42"/>
                <a:gd name="T36" fmla="*/ 38 w 86"/>
                <a:gd name="T37" fmla="*/ 36 h 42"/>
                <a:gd name="T38" fmla="*/ 34 w 86"/>
                <a:gd name="T39" fmla="*/ 36 h 42"/>
                <a:gd name="T40" fmla="*/ 30 w 86"/>
                <a:gd name="T41" fmla="*/ 36 h 42"/>
                <a:gd name="T42" fmla="*/ 24 w 86"/>
                <a:gd name="T43" fmla="*/ 36 h 42"/>
                <a:gd name="T44" fmla="*/ 20 w 86"/>
                <a:gd name="T45" fmla="*/ 36 h 42"/>
                <a:gd name="T46" fmla="*/ 16 w 86"/>
                <a:gd name="T47" fmla="*/ 34 h 42"/>
                <a:gd name="T48" fmla="*/ 8 w 86"/>
                <a:gd name="T49" fmla="*/ 34 h 42"/>
                <a:gd name="T50" fmla="*/ 0 w 86"/>
                <a:gd name="T51" fmla="*/ 32 h 42"/>
                <a:gd name="T52" fmla="*/ 4 w 86"/>
                <a:gd name="T53" fmla="*/ 28 h 42"/>
                <a:gd name="T54" fmla="*/ 8 w 86"/>
                <a:gd name="T55" fmla="*/ 24 h 42"/>
                <a:gd name="T56" fmla="*/ 10 w 86"/>
                <a:gd name="T57" fmla="*/ 24 h 42"/>
                <a:gd name="T58" fmla="*/ 10 w 86"/>
                <a:gd name="T59" fmla="*/ 22 h 42"/>
                <a:gd name="T60" fmla="*/ 14 w 86"/>
                <a:gd name="T61" fmla="*/ 20 h 42"/>
                <a:gd name="T62" fmla="*/ 18 w 86"/>
                <a:gd name="T63" fmla="*/ 16 h 42"/>
                <a:gd name="T64" fmla="*/ 22 w 86"/>
                <a:gd name="T65" fmla="*/ 14 h 42"/>
                <a:gd name="T66" fmla="*/ 26 w 86"/>
                <a:gd name="T67" fmla="*/ 10 h 42"/>
                <a:gd name="T68" fmla="*/ 34 w 86"/>
                <a:gd name="T69" fmla="*/ 6 h 42"/>
                <a:gd name="T70" fmla="*/ 38 w 86"/>
                <a:gd name="T71"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6" h="42">
                  <a:moveTo>
                    <a:pt x="38" y="4"/>
                  </a:moveTo>
                  <a:lnTo>
                    <a:pt x="86" y="0"/>
                  </a:lnTo>
                  <a:lnTo>
                    <a:pt x="80" y="42"/>
                  </a:lnTo>
                  <a:lnTo>
                    <a:pt x="76" y="38"/>
                  </a:lnTo>
                  <a:lnTo>
                    <a:pt x="72" y="36"/>
                  </a:lnTo>
                  <a:lnTo>
                    <a:pt x="70" y="34"/>
                  </a:lnTo>
                  <a:lnTo>
                    <a:pt x="70" y="32"/>
                  </a:lnTo>
                  <a:lnTo>
                    <a:pt x="68" y="32"/>
                  </a:lnTo>
                  <a:lnTo>
                    <a:pt x="66" y="32"/>
                  </a:lnTo>
                  <a:lnTo>
                    <a:pt x="64" y="30"/>
                  </a:lnTo>
                  <a:lnTo>
                    <a:pt x="62" y="30"/>
                  </a:lnTo>
                  <a:lnTo>
                    <a:pt x="60" y="30"/>
                  </a:lnTo>
                  <a:lnTo>
                    <a:pt x="58" y="30"/>
                  </a:lnTo>
                  <a:lnTo>
                    <a:pt x="56" y="32"/>
                  </a:lnTo>
                  <a:lnTo>
                    <a:pt x="52" y="32"/>
                  </a:lnTo>
                  <a:lnTo>
                    <a:pt x="50" y="32"/>
                  </a:lnTo>
                  <a:lnTo>
                    <a:pt x="42" y="34"/>
                  </a:lnTo>
                  <a:lnTo>
                    <a:pt x="40" y="36"/>
                  </a:lnTo>
                  <a:lnTo>
                    <a:pt x="38" y="36"/>
                  </a:lnTo>
                  <a:lnTo>
                    <a:pt x="34" y="36"/>
                  </a:lnTo>
                  <a:lnTo>
                    <a:pt x="30" y="36"/>
                  </a:lnTo>
                  <a:lnTo>
                    <a:pt x="24" y="36"/>
                  </a:lnTo>
                  <a:lnTo>
                    <a:pt x="20" y="36"/>
                  </a:lnTo>
                  <a:lnTo>
                    <a:pt x="16" y="34"/>
                  </a:lnTo>
                  <a:lnTo>
                    <a:pt x="8" y="34"/>
                  </a:lnTo>
                  <a:lnTo>
                    <a:pt x="0" y="32"/>
                  </a:lnTo>
                  <a:lnTo>
                    <a:pt x="4" y="28"/>
                  </a:lnTo>
                  <a:lnTo>
                    <a:pt x="8" y="24"/>
                  </a:lnTo>
                  <a:lnTo>
                    <a:pt x="10" y="24"/>
                  </a:lnTo>
                  <a:lnTo>
                    <a:pt x="10" y="22"/>
                  </a:lnTo>
                  <a:lnTo>
                    <a:pt x="14" y="20"/>
                  </a:lnTo>
                  <a:lnTo>
                    <a:pt x="18" y="16"/>
                  </a:lnTo>
                  <a:lnTo>
                    <a:pt x="22" y="14"/>
                  </a:lnTo>
                  <a:lnTo>
                    <a:pt x="26" y="10"/>
                  </a:lnTo>
                  <a:lnTo>
                    <a:pt x="34" y="6"/>
                  </a:lnTo>
                  <a:lnTo>
                    <a:pt x="38" y="4"/>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75" name="Freeform 319"/>
            <p:cNvSpPr>
              <a:spLocks/>
            </p:cNvSpPr>
            <p:nvPr/>
          </p:nvSpPr>
          <p:spPr bwMode="auto">
            <a:xfrm>
              <a:off x="5699820" y="1967404"/>
              <a:ext cx="20658" cy="12394"/>
            </a:xfrm>
            <a:custGeom>
              <a:avLst/>
              <a:gdLst>
                <a:gd name="T0" fmla="*/ 0 w 10"/>
                <a:gd name="T1" fmla="*/ 2 h 6"/>
                <a:gd name="T2" fmla="*/ 0 w 10"/>
                <a:gd name="T3" fmla="*/ 2 h 6"/>
                <a:gd name="T4" fmla="*/ 0 w 10"/>
                <a:gd name="T5" fmla="*/ 2 h 6"/>
                <a:gd name="T6" fmla="*/ 0 w 10"/>
                <a:gd name="T7" fmla="*/ 2 h 6"/>
                <a:gd name="T8" fmla="*/ 0 w 10"/>
                <a:gd name="T9" fmla="*/ 4 h 6"/>
                <a:gd name="T10" fmla="*/ 0 w 10"/>
                <a:gd name="T11" fmla="*/ 4 h 6"/>
                <a:gd name="T12" fmla="*/ 0 w 10"/>
                <a:gd name="T13" fmla="*/ 6 h 6"/>
                <a:gd name="T14" fmla="*/ 0 w 10"/>
                <a:gd name="T15" fmla="*/ 6 h 6"/>
                <a:gd name="T16" fmla="*/ 2 w 10"/>
                <a:gd name="T17" fmla="*/ 6 h 6"/>
                <a:gd name="T18" fmla="*/ 2 w 10"/>
                <a:gd name="T19" fmla="*/ 6 h 6"/>
                <a:gd name="T20" fmla="*/ 2 w 10"/>
                <a:gd name="T21" fmla="*/ 6 h 6"/>
                <a:gd name="T22" fmla="*/ 2 w 10"/>
                <a:gd name="T23" fmla="*/ 6 h 6"/>
                <a:gd name="T24" fmla="*/ 4 w 10"/>
                <a:gd name="T25" fmla="*/ 6 h 6"/>
                <a:gd name="T26" fmla="*/ 6 w 10"/>
                <a:gd name="T27" fmla="*/ 6 h 6"/>
                <a:gd name="T28" fmla="*/ 6 w 10"/>
                <a:gd name="T29" fmla="*/ 6 h 6"/>
                <a:gd name="T30" fmla="*/ 8 w 10"/>
                <a:gd name="T31" fmla="*/ 4 h 6"/>
                <a:gd name="T32" fmla="*/ 8 w 10"/>
                <a:gd name="T33" fmla="*/ 4 h 6"/>
                <a:gd name="T34" fmla="*/ 10 w 10"/>
                <a:gd name="T35" fmla="*/ 2 h 6"/>
                <a:gd name="T36" fmla="*/ 10 w 10"/>
                <a:gd name="T37" fmla="*/ 2 h 6"/>
                <a:gd name="T38" fmla="*/ 10 w 10"/>
                <a:gd name="T39" fmla="*/ 2 h 6"/>
                <a:gd name="T40" fmla="*/ 10 w 10"/>
                <a:gd name="T41" fmla="*/ 2 h 6"/>
                <a:gd name="T42" fmla="*/ 8 w 10"/>
                <a:gd name="T43" fmla="*/ 0 h 6"/>
                <a:gd name="T44" fmla="*/ 8 w 10"/>
                <a:gd name="T45" fmla="*/ 0 h 6"/>
                <a:gd name="T46" fmla="*/ 6 w 10"/>
                <a:gd name="T47" fmla="*/ 0 h 6"/>
                <a:gd name="T48" fmla="*/ 4 w 10"/>
                <a:gd name="T49" fmla="*/ 0 h 6"/>
                <a:gd name="T50" fmla="*/ 4 w 10"/>
                <a:gd name="T51" fmla="*/ 0 h 6"/>
                <a:gd name="T52" fmla="*/ 2 w 10"/>
                <a:gd name="T53" fmla="*/ 0 h 6"/>
                <a:gd name="T54" fmla="*/ 2 w 10"/>
                <a:gd name="T55" fmla="*/ 2 h 6"/>
                <a:gd name="T56" fmla="*/ 0 w 10"/>
                <a:gd name="T57" fmla="*/ 2 h 6"/>
                <a:gd name="T58" fmla="*/ 0 w 10"/>
                <a:gd name="T5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6">
                  <a:moveTo>
                    <a:pt x="0" y="2"/>
                  </a:moveTo>
                  <a:lnTo>
                    <a:pt x="0" y="2"/>
                  </a:lnTo>
                  <a:lnTo>
                    <a:pt x="0" y="2"/>
                  </a:lnTo>
                  <a:lnTo>
                    <a:pt x="0" y="2"/>
                  </a:lnTo>
                  <a:lnTo>
                    <a:pt x="0" y="4"/>
                  </a:lnTo>
                  <a:lnTo>
                    <a:pt x="0" y="4"/>
                  </a:lnTo>
                  <a:lnTo>
                    <a:pt x="0" y="6"/>
                  </a:lnTo>
                  <a:lnTo>
                    <a:pt x="0" y="6"/>
                  </a:lnTo>
                  <a:lnTo>
                    <a:pt x="2" y="6"/>
                  </a:lnTo>
                  <a:lnTo>
                    <a:pt x="2" y="6"/>
                  </a:lnTo>
                  <a:lnTo>
                    <a:pt x="2" y="6"/>
                  </a:lnTo>
                  <a:lnTo>
                    <a:pt x="2" y="6"/>
                  </a:lnTo>
                  <a:lnTo>
                    <a:pt x="4" y="6"/>
                  </a:lnTo>
                  <a:lnTo>
                    <a:pt x="6" y="6"/>
                  </a:lnTo>
                  <a:lnTo>
                    <a:pt x="6" y="6"/>
                  </a:lnTo>
                  <a:lnTo>
                    <a:pt x="8" y="4"/>
                  </a:lnTo>
                  <a:lnTo>
                    <a:pt x="8" y="4"/>
                  </a:lnTo>
                  <a:lnTo>
                    <a:pt x="10" y="2"/>
                  </a:lnTo>
                  <a:lnTo>
                    <a:pt x="10" y="2"/>
                  </a:lnTo>
                  <a:lnTo>
                    <a:pt x="10" y="2"/>
                  </a:lnTo>
                  <a:lnTo>
                    <a:pt x="10" y="2"/>
                  </a:lnTo>
                  <a:lnTo>
                    <a:pt x="8" y="0"/>
                  </a:lnTo>
                  <a:lnTo>
                    <a:pt x="8" y="0"/>
                  </a:lnTo>
                  <a:lnTo>
                    <a:pt x="6" y="0"/>
                  </a:lnTo>
                  <a:lnTo>
                    <a:pt x="4" y="0"/>
                  </a:lnTo>
                  <a:lnTo>
                    <a:pt x="4" y="0"/>
                  </a:lnTo>
                  <a:lnTo>
                    <a:pt x="2" y="0"/>
                  </a:lnTo>
                  <a:lnTo>
                    <a:pt x="2" y="2"/>
                  </a:lnTo>
                  <a:lnTo>
                    <a:pt x="0" y="2"/>
                  </a:lnTo>
                  <a:lnTo>
                    <a:pt x="0" y="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76" name="Freeform 320"/>
            <p:cNvSpPr>
              <a:spLocks/>
            </p:cNvSpPr>
            <p:nvPr/>
          </p:nvSpPr>
          <p:spPr bwMode="auto">
            <a:xfrm>
              <a:off x="5699820" y="1967404"/>
              <a:ext cx="20658" cy="12394"/>
            </a:xfrm>
            <a:custGeom>
              <a:avLst/>
              <a:gdLst>
                <a:gd name="T0" fmla="*/ 0 w 10"/>
                <a:gd name="T1" fmla="*/ 2 h 6"/>
                <a:gd name="T2" fmla="*/ 0 w 10"/>
                <a:gd name="T3" fmla="*/ 2 h 6"/>
                <a:gd name="T4" fmla="*/ 0 w 10"/>
                <a:gd name="T5" fmla="*/ 2 h 6"/>
                <a:gd name="T6" fmla="*/ 0 w 10"/>
                <a:gd name="T7" fmla="*/ 2 h 6"/>
                <a:gd name="T8" fmla="*/ 0 w 10"/>
                <a:gd name="T9" fmla="*/ 4 h 6"/>
                <a:gd name="T10" fmla="*/ 0 w 10"/>
                <a:gd name="T11" fmla="*/ 4 h 6"/>
                <a:gd name="T12" fmla="*/ 0 w 10"/>
                <a:gd name="T13" fmla="*/ 6 h 6"/>
                <a:gd name="T14" fmla="*/ 0 w 10"/>
                <a:gd name="T15" fmla="*/ 6 h 6"/>
                <a:gd name="T16" fmla="*/ 2 w 10"/>
                <a:gd name="T17" fmla="*/ 6 h 6"/>
                <a:gd name="T18" fmla="*/ 2 w 10"/>
                <a:gd name="T19" fmla="*/ 6 h 6"/>
                <a:gd name="T20" fmla="*/ 2 w 10"/>
                <a:gd name="T21" fmla="*/ 6 h 6"/>
                <a:gd name="T22" fmla="*/ 2 w 10"/>
                <a:gd name="T23" fmla="*/ 6 h 6"/>
                <a:gd name="T24" fmla="*/ 4 w 10"/>
                <a:gd name="T25" fmla="*/ 6 h 6"/>
                <a:gd name="T26" fmla="*/ 6 w 10"/>
                <a:gd name="T27" fmla="*/ 6 h 6"/>
                <a:gd name="T28" fmla="*/ 6 w 10"/>
                <a:gd name="T29" fmla="*/ 6 h 6"/>
                <a:gd name="T30" fmla="*/ 8 w 10"/>
                <a:gd name="T31" fmla="*/ 4 h 6"/>
                <a:gd name="T32" fmla="*/ 8 w 10"/>
                <a:gd name="T33" fmla="*/ 4 h 6"/>
                <a:gd name="T34" fmla="*/ 10 w 10"/>
                <a:gd name="T35" fmla="*/ 2 h 6"/>
                <a:gd name="T36" fmla="*/ 10 w 10"/>
                <a:gd name="T37" fmla="*/ 2 h 6"/>
                <a:gd name="T38" fmla="*/ 10 w 10"/>
                <a:gd name="T39" fmla="*/ 2 h 6"/>
                <a:gd name="T40" fmla="*/ 10 w 10"/>
                <a:gd name="T41" fmla="*/ 2 h 6"/>
                <a:gd name="T42" fmla="*/ 8 w 10"/>
                <a:gd name="T43" fmla="*/ 0 h 6"/>
                <a:gd name="T44" fmla="*/ 8 w 10"/>
                <a:gd name="T45" fmla="*/ 0 h 6"/>
                <a:gd name="T46" fmla="*/ 6 w 10"/>
                <a:gd name="T47" fmla="*/ 0 h 6"/>
                <a:gd name="T48" fmla="*/ 4 w 10"/>
                <a:gd name="T49" fmla="*/ 0 h 6"/>
                <a:gd name="T50" fmla="*/ 4 w 10"/>
                <a:gd name="T51" fmla="*/ 0 h 6"/>
                <a:gd name="T52" fmla="*/ 2 w 10"/>
                <a:gd name="T53" fmla="*/ 0 h 6"/>
                <a:gd name="T54" fmla="*/ 2 w 10"/>
                <a:gd name="T55" fmla="*/ 2 h 6"/>
                <a:gd name="T56" fmla="*/ 0 w 10"/>
                <a:gd name="T57" fmla="*/ 2 h 6"/>
                <a:gd name="T58" fmla="*/ 0 w 10"/>
                <a:gd name="T5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6">
                  <a:moveTo>
                    <a:pt x="0" y="2"/>
                  </a:moveTo>
                  <a:lnTo>
                    <a:pt x="0" y="2"/>
                  </a:lnTo>
                  <a:lnTo>
                    <a:pt x="0" y="2"/>
                  </a:lnTo>
                  <a:lnTo>
                    <a:pt x="0" y="2"/>
                  </a:lnTo>
                  <a:lnTo>
                    <a:pt x="0" y="4"/>
                  </a:lnTo>
                  <a:lnTo>
                    <a:pt x="0" y="4"/>
                  </a:lnTo>
                  <a:lnTo>
                    <a:pt x="0" y="6"/>
                  </a:lnTo>
                  <a:lnTo>
                    <a:pt x="0" y="6"/>
                  </a:lnTo>
                  <a:lnTo>
                    <a:pt x="2" y="6"/>
                  </a:lnTo>
                  <a:lnTo>
                    <a:pt x="2" y="6"/>
                  </a:lnTo>
                  <a:lnTo>
                    <a:pt x="2" y="6"/>
                  </a:lnTo>
                  <a:lnTo>
                    <a:pt x="2" y="6"/>
                  </a:lnTo>
                  <a:lnTo>
                    <a:pt x="4" y="6"/>
                  </a:lnTo>
                  <a:lnTo>
                    <a:pt x="6" y="6"/>
                  </a:lnTo>
                  <a:lnTo>
                    <a:pt x="6" y="6"/>
                  </a:lnTo>
                  <a:lnTo>
                    <a:pt x="8" y="4"/>
                  </a:lnTo>
                  <a:lnTo>
                    <a:pt x="8" y="4"/>
                  </a:lnTo>
                  <a:lnTo>
                    <a:pt x="10" y="2"/>
                  </a:lnTo>
                  <a:lnTo>
                    <a:pt x="10" y="2"/>
                  </a:lnTo>
                  <a:lnTo>
                    <a:pt x="10" y="2"/>
                  </a:lnTo>
                  <a:lnTo>
                    <a:pt x="10" y="2"/>
                  </a:lnTo>
                  <a:lnTo>
                    <a:pt x="8" y="0"/>
                  </a:lnTo>
                  <a:lnTo>
                    <a:pt x="8" y="0"/>
                  </a:lnTo>
                  <a:lnTo>
                    <a:pt x="6" y="0"/>
                  </a:lnTo>
                  <a:lnTo>
                    <a:pt x="4" y="0"/>
                  </a:lnTo>
                  <a:lnTo>
                    <a:pt x="4" y="0"/>
                  </a:lnTo>
                  <a:lnTo>
                    <a:pt x="2" y="0"/>
                  </a:lnTo>
                  <a:lnTo>
                    <a:pt x="2" y="2"/>
                  </a:lnTo>
                  <a:lnTo>
                    <a:pt x="0" y="2"/>
                  </a:lnTo>
                  <a:lnTo>
                    <a:pt x="0" y="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77" name="Freeform 321"/>
            <p:cNvSpPr>
              <a:spLocks/>
            </p:cNvSpPr>
            <p:nvPr/>
          </p:nvSpPr>
          <p:spPr bwMode="auto">
            <a:xfrm>
              <a:off x="5559350" y="2145049"/>
              <a:ext cx="61972" cy="57838"/>
            </a:xfrm>
            <a:custGeom>
              <a:avLst/>
              <a:gdLst>
                <a:gd name="T0" fmla="*/ 20 w 30"/>
                <a:gd name="T1" fmla="*/ 26 h 28"/>
                <a:gd name="T2" fmla="*/ 20 w 30"/>
                <a:gd name="T3" fmla="*/ 26 h 28"/>
                <a:gd name="T4" fmla="*/ 18 w 30"/>
                <a:gd name="T5" fmla="*/ 26 h 28"/>
                <a:gd name="T6" fmla="*/ 16 w 30"/>
                <a:gd name="T7" fmla="*/ 26 h 28"/>
                <a:gd name="T8" fmla="*/ 12 w 30"/>
                <a:gd name="T9" fmla="*/ 28 h 28"/>
                <a:gd name="T10" fmla="*/ 10 w 30"/>
                <a:gd name="T11" fmla="*/ 28 h 28"/>
                <a:gd name="T12" fmla="*/ 6 w 30"/>
                <a:gd name="T13" fmla="*/ 28 h 28"/>
                <a:gd name="T14" fmla="*/ 6 w 30"/>
                <a:gd name="T15" fmla="*/ 28 h 28"/>
                <a:gd name="T16" fmla="*/ 4 w 30"/>
                <a:gd name="T17" fmla="*/ 28 h 28"/>
                <a:gd name="T18" fmla="*/ 4 w 30"/>
                <a:gd name="T19" fmla="*/ 26 h 28"/>
                <a:gd name="T20" fmla="*/ 4 w 30"/>
                <a:gd name="T21" fmla="*/ 26 h 28"/>
                <a:gd name="T22" fmla="*/ 2 w 30"/>
                <a:gd name="T23" fmla="*/ 26 h 28"/>
                <a:gd name="T24" fmla="*/ 2 w 30"/>
                <a:gd name="T25" fmla="*/ 24 h 28"/>
                <a:gd name="T26" fmla="*/ 2 w 30"/>
                <a:gd name="T27" fmla="*/ 24 h 28"/>
                <a:gd name="T28" fmla="*/ 2 w 30"/>
                <a:gd name="T29" fmla="*/ 22 h 28"/>
                <a:gd name="T30" fmla="*/ 0 w 30"/>
                <a:gd name="T31" fmla="*/ 20 h 28"/>
                <a:gd name="T32" fmla="*/ 0 w 30"/>
                <a:gd name="T33" fmla="*/ 18 h 28"/>
                <a:gd name="T34" fmla="*/ 0 w 30"/>
                <a:gd name="T35" fmla="*/ 16 h 28"/>
                <a:gd name="T36" fmla="*/ 2 w 30"/>
                <a:gd name="T37" fmla="*/ 14 h 28"/>
                <a:gd name="T38" fmla="*/ 2 w 30"/>
                <a:gd name="T39" fmla="*/ 10 h 28"/>
                <a:gd name="T40" fmla="*/ 4 w 30"/>
                <a:gd name="T41" fmla="*/ 8 h 28"/>
                <a:gd name="T42" fmla="*/ 4 w 30"/>
                <a:gd name="T43" fmla="*/ 6 h 28"/>
                <a:gd name="T44" fmla="*/ 6 w 30"/>
                <a:gd name="T45" fmla="*/ 6 h 28"/>
                <a:gd name="T46" fmla="*/ 8 w 30"/>
                <a:gd name="T47" fmla="*/ 4 h 28"/>
                <a:gd name="T48" fmla="*/ 8 w 30"/>
                <a:gd name="T49" fmla="*/ 2 h 28"/>
                <a:gd name="T50" fmla="*/ 10 w 30"/>
                <a:gd name="T51" fmla="*/ 2 h 28"/>
                <a:gd name="T52" fmla="*/ 12 w 30"/>
                <a:gd name="T53" fmla="*/ 0 h 28"/>
                <a:gd name="T54" fmla="*/ 12 w 30"/>
                <a:gd name="T55" fmla="*/ 0 h 28"/>
                <a:gd name="T56" fmla="*/ 14 w 30"/>
                <a:gd name="T57" fmla="*/ 0 h 28"/>
                <a:gd name="T58" fmla="*/ 14 w 30"/>
                <a:gd name="T59" fmla="*/ 0 h 28"/>
                <a:gd name="T60" fmla="*/ 16 w 30"/>
                <a:gd name="T61" fmla="*/ 0 h 28"/>
                <a:gd name="T62" fmla="*/ 18 w 30"/>
                <a:gd name="T63" fmla="*/ 2 h 28"/>
                <a:gd name="T64" fmla="*/ 20 w 30"/>
                <a:gd name="T65" fmla="*/ 2 h 28"/>
                <a:gd name="T66" fmla="*/ 22 w 30"/>
                <a:gd name="T67" fmla="*/ 2 h 28"/>
                <a:gd name="T68" fmla="*/ 22 w 30"/>
                <a:gd name="T69" fmla="*/ 4 h 28"/>
                <a:gd name="T70" fmla="*/ 24 w 30"/>
                <a:gd name="T71" fmla="*/ 6 h 28"/>
                <a:gd name="T72" fmla="*/ 26 w 30"/>
                <a:gd name="T73" fmla="*/ 8 h 28"/>
                <a:gd name="T74" fmla="*/ 28 w 30"/>
                <a:gd name="T75" fmla="*/ 10 h 28"/>
                <a:gd name="T76" fmla="*/ 28 w 30"/>
                <a:gd name="T77" fmla="*/ 12 h 28"/>
                <a:gd name="T78" fmla="*/ 30 w 30"/>
                <a:gd name="T79" fmla="*/ 14 h 28"/>
                <a:gd name="T80" fmla="*/ 30 w 30"/>
                <a:gd name="T81" fmla="*/ 16 h 28"/>
                <a:gd name="T82" fmla="*/ 30 w 30"/>
                <a:gd name="T83" fmla="*/ 18 h 28"/>
                <a:gd name="T84" fmla="*/ 30 w 30"/>
                <a:gd name="T85" fmla="*/ 18 h 28"/>
                <a:gd name="T86" fmla="*/ 30 w 30"/>
                <a:gd name="T87" fmla="*/ 20 h 28"/>
                <a:gd name="T88" fmla="*/ 30 w 30"/>
                <a:gd name="T89" fmla="*/ 20 h 28"/>
                <a:gd name="T90" fmla="*/ 30 w 30"/>
                <a:gd name="T91" fmla="*/ 20 h 28"/>
                <a:gd name="T92" fmla="*/ 28 w 30"/>
                <a:gd name="T93" fmla="*/ 22 h 28"/>
                <a:gd name="T94" fmla="*/ 26 w 30"/>
                <a:gd name="T95" fmla="*/ 22 h 28"/>
                <a:gd name="T96" fmla="*/ 24 w 30"/>
                <a:gd name="T97" fmla="*/ 24 h 28"/>
                <a:gd name="T98" fmla="*/ 20 w 30"/>
                <a:gd name="T99" fmla="*/ 26 h 28"/>
                <a:gd name="T100" fmla="*/ 20 w 30"/>
                <a:gd name="T101"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 h="28">
                  <a:moveTo>
                    <a:pt x="20" y="26"/>
                  </a:moveTo>
                  <a:lnTo>
                    <a:pt x="20" y="26"/>
                  </a:lnTo>
                  <a:lnTo>
                    <a:pt x="18" y="26"/>
                  </a:lnTo>
                  <a:lnTo>
                    <a:pt x="16" y="26"/>
                  </a:lnTo>
                  <a:lnTo>
                    <a:pt x="12" y="28"/>
                  </a:lnTo>
                  <a:lnTo>
                    <a:pt x="10" y="28"/>
                  </a:lnTo>
                  <a:lnTo>
                    <a:pt x="6" y="28"/>
                  </a:lnTo>
                  <a:lnTo>
                    <a:pt x="6" y="28"/>
                  </a:lnTo>
                  <a:lnTo>
                    <a:pt x="4" y="28"/>
                  </a:lnTo>
                  <a:lnTo>
                    <a:pt x="4" y="26"/>
                  </a:lnTo>
                  <a:lnTo>
                    <a:pt x="4" y="26"/>
                  </a:lnTo>
                  <a:lnTo>
                    <a:pt x="2" y="26"/>
                  </a:lnTo>
                  <a:lnTo>
                    <a:pt x="2" y="24"/>
                  </a:lnTo>
                  <a:lnTo>
                    <a:pt x="2" y="24"/>
                  </a:lnTo>
                  <a:lnTo>
                    <a:pt x="2" y="22"/>
                  </a:lnTo>
                  <a:lnTo>
                    <a:pt x="0" y="20"/>
                  </a:lnTo>
                  <a:lnTo>
                    <a:pt x="0" y="18"/>
                  </a:lnTo>
                  <a:lnTo>
                    <a:pt x="0" y="16"/>
                  </a:lnTo>
                  <a:lnTo>
                    <a:pt x="2" y="14"/>
                  </a:lnTo>
                  <a:lnTo>
                    <a:pt x="2" y="10"/>
                  </a:lnTo>
                  <a:lnTo>
                    <a:pt x="4" y="8"/>
                  </a:lnTo>
                  <a:lnTo>
                    <a:pt x="4" y="6"/>
                  </a:lnTo>
                  <a:lnTo>
                    <a:pt x="6" y="6"/>
                  </a:lnTo>
                  <a:lnTo>
                    <a:pt x="8" y="4"/>
                  </a:lnTo>
                  <a:lnTo>
                    <a:pt x="8" y="2"/>
                  </a:lnTo>
                  <a:lnTo>
                    <a:pt x="10" y="2"/>
                  </a:lnTo>
                  <a:lnTo>
                    <a:pt x="12" y="0"/>
                  </a:lnTo>
                  <a:lnTo>
                    <a:pt x="12" y="0"/>
                  </a:lnTo>
                  <a:lnTo>
                    <a:pt x="14" y="0"/>
                  </a:lnTo>
                  <a:lnTo>
                    <a:pt x="14" y="0"/>
                  </a:lnTo>
                  <a:lnTo>
                    <a:pt x="16" y="0"/>
                  </a:lnTo>
                  <a:lnTo>
                    <a:pt x="18" y="2"/>
                  </a:lnTo>
                  <a:lnTo>
                    <a:pt x="20" y="2"/>
                  </a:lnTo>
                  <a:lnTo>
                    <a:pt x="22" y="2"/>
                  </a:lnTo>
                  <a:lnTo>
                    <a:pt x="22" y="4"/>
                  </a:lnTo>
                  <a:lnTo>
                    <a:pt x="24" y="6"/>
                  </a:lnTo>
                  <a:lnTo>
                    <a:pt x="26" y="8"/>
                  </a:lnTo>
                  <a:lnTo>
                    <a:pt x="28" y="10"/>
                  </a:lnTo>
                  <a:lnTo>
                    <a:pt x="28" y="12"/>
                  </a:lnTo>
                  <a:lnTo>
                    <a:pt x="30" y="14"/>
                  </a:lnTo>
                  <a:lnTo>
                    <a:pt x="30" y="16"/>
                  </a:lnTo>
                  <a:lnTo>
                    <a:pt x="30" y="18"/>
                  </a:lnTo>
                  <a:lnTo>
                    <a:pt x="30" y="18"/>
                  </a:lnTo>
                  <a:lnTo>
                    <a:pt x="30" y="20"/>
                  </a:lnTo>
                  <a:lnTo>
                    <a:pt x="30" y="20"/>
                  </a:lnTo>
                  <a:lnTo>
                    <a:pt x="30" y="20"/>
                  </a:lnTo>
                  <a:lnTo>
                    <a:pt x="28" y="22"/>
                  </a:lnTo>
                  <a:lnTo>
                    <a:pt x="26" y="22"/>
                  </a:lnTo>
                  <a:lnTo>
                    <a:pt x="24" y="24"/>
                  </a:lnTo>
                  <a:lnTo>
                    <a:pt x="20" y="26"/>
                  </a:lnTo>
                  <a:lnTo>
                    <a:pt x="20" y="26"/>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78" name="Freeform 322"/>
            <p:cNvSpPr>
              <a:spLocks/>
            </p:cNvSpPr>
            <p:nvPr/>
          </p:nvSpPr>
          <p:spPr bwMode="auto">
            <a:xfrm>
              <a:off x="5559350" y="2145049"/>
              <a:ext cx="61972" cy="57838"/>
            </a:xfrm>
            <a:custGeom>
              <a:avLst/>
              <a:gdLst>
                <a:gd name="T0" fmla="*/ 20 w 30"/>
                <a:gd name="T1" fmla="*/ 26 h 28"/>
                <a:gd name="T2" fmla="*/ 20 w 30"/>
                <a:gd name="T3" fmla="*/ 26 h 28"/>
                <a:gd name="T4" fmla="*/ 18 w 30"/>
                <a:gd name="T5" fmla="*/ 26 h 28"/>
                <a:gd name="T6" fmla="*/ 16 w 30"/>
                <a:gd name="T7" fmla="*/ 26 h 28"/>
                <a:gd name="T8" fmla="*/ 12 w 30"/>
                <a:gd name="T9" fmla="*/ 28 h 28"/>
                <a:gd name="T10" fmla="*/ 10 w 30"/>
                <a:gd name="T11" fmla="*/ 28 h 28"/>
                <a:gd name="T12" fmla="*/ 6 w 30"/>
                <a:gd name="T13" fmla="*/ 28 h 28"/>
                <a:gd name="T14" fmla="*/ 6 w 30"/>
                <a:gd name="T15" fmla="*/ 28 h 28"/>
                <a:gd name="T16" fmla="*/ 4 w 30"/>
                <a:gd name="T17" fmla="*/ 28 h 28"/>
                <a:gd name="T18" fmla="*/ 4 w 30"/>
                <a:gd name="T19" fmla="*/ 26 h 28"/>
                <a:gd name="T20" fmla="*/ 4 w 30"/>
                <a:gd name="T21" fmla="*/ 26 h 28"/>
                <a:gd name="T22" fmla="*/ 2 w 30"/>
                <a:gd name="T23" fmla="*/ 26 h 28"/>
                <a:gd name="T24" fmla="*/ 2 w 30"/>
                <a:gd name="T25" fmla="*/ 24 h 28"/>
                <a:gd name="T26" fmla="*/ 2 w 30"/>
                <a:gd name="T27" fmla="*/ 24 h 28"/>
                <a:gd name="T28" fmla="*/ 2 w 30"/>
                <a:gd name="T29" fmla="*/ 22 h 28"/>
                <a:gd name="T30" fmla="*/ 0 w 30"/>
                <a:gd name="T31" fmla="*/ 20 h 28"/>
                <a:gd name="T32" fmla="*/ 0 w 30"/>
                <a:gd name="T33" fmla="*/ 18 h 28"/>
                <a:gd name="T34" fmla="*/ 0 w 30"/>
                <a:gd name="T35" fmla="*/ 16 h 28"/>
                <a:gd name="T36" fmla="*/ 2 w 30"/>
                <a:gd name="T37" fmla="*/ 14 h 28"/>
                <a:gd name="T38" fmla="*/ 2 w 30"/>
                <a:gd name="T39" fmla="*/ 10 h 28"/>
                <a:gd name="T40" fmla="*/ 4 w 30"/>
                <a:gd name="T41" fmla="*/ 8 h 28"/>
                <a:gd name="T42" fmla="*/ 4 w 30"/>
                <a:gd name="T43" fmla="*/ 6 h 28"/>
                <a:gd name="T44" fmla="*/ 6 w 30"/>
                <a:gd name="T45" fmla="*/ 6 h 28"/>
                <a:gd name="T46" fmla="*/ 8 w 30"/>
                <a:gd name="T47" fmla="*/ 4 h 28"/>
                <a:gd name="T48" fmla="*/ 8 w 30"/>
                <a:gd name="T49" fmla="*/ 2 h 28"/>
                <a:gd name="T50" fmla="*/ 10 w 30"/>
                <a:gd name="T51" fmla="*/ 2 h 28"/>
                <a:gd name="T52" fmla="*/ 12 w 30"/>
                <a:gd name="T53" fmla="*/ 0 h 28"/>
                <a:gd name="T54" fmla="*/ 12 w 30"/>
                <a:gd name="T55" fmla="*/ 0 h 28"/>
                <a:gd name="T56" fmla="*/ 14 w 30"/>
                <a:gd name="T57" fmla="*/ 0 h 28"/>
                <a:gd name="T58" fmla="*/ 14 w 30"/>
                <a:gd name="T59" fmla="*/ 0 h 28"/>
                <a:gd name="T60" fmla="*/ 16 w 30"/>
                <a:gd name="T61" fmla="*/ 0 h 28"/>
                <a:gd name="T62" fmla="*/ 18 w 30"/>
                <a:gd name="T63" fmla="*/ 2 h 28"/>
                <a:gd name="T64" fmla="*/ 20 w 30"/>
                <a:gd name="T65" fmla="*/ 2 h 28"/>
                <a:gd name="T66" fmla="*/ 22 w 30"/>
                <a:gd name="T67" fmla="*/ 2 h 28"/>
                <a:gd name="T68" fmla="*/ 22 w 30"/>
                <a:gd name="T69" fmla="*/ 4 h 28"/>
                <a:gd name="T70" fmla="*/ 24 w 30"/>
                <a:gd name="T71" fmla="*/ 6 h 28"/>
                <a:gd name="T72" fmla="*/ 26 w 30"/>
                <a:gd name="T73" fmla="*/ 8 h 28"/>
                <a:gd name="T74" fmla="*/ 28 w 30"/>
                <a:gd name="T75" fmla="*/ 10 h 28"/>
                <a:gd name="T76" fmla="*/ 28 w 30"/>
                <a:gd name="T77" fmla="*/ 12 h 28"/>
                <a:gd name="T78" fmla="*/ 30 w 30"/>
                <a:gd name="T79" fmla="*/ 14 h 28"/>
                <a:gd name="T80" fmla="*/ 30 w 30"/>
                <a:gd name="T81" fmla="*/ 16 h 28"/>
                <a:gd name="T82" fmla="*/ 30 w 30"/>
                <a:gd name="T83" fmla="*/ 18 h 28"/>
                <a:gd name="T84" fmla="*/ 30 w 30"/>
                <a:gd name="T85" fmla="*/ 18 h 28"/>
                <a:gd name="T86" fmla="*/ 30 w 30"/>
                <a:gd name="T87" fmla="*/ 20 h 28"/>
                <a:gd name="T88" fmla="*/ 30 w 30"/>
                <a:gd name="T89" fmla="*/ 20 h 28"/>
                <a:gd name="T90" fmla="*/ 30 w 30"/>
                <a:gd name="T91" fmla="*/ 20 h 28"/>
                <a:gd name="T92" fmla="*/ 28 w 30"/>
                <a:gd name="T93" fmla="*/ 22 h 28"/>
                <a:gd name="T94" fmla="*/ 26 w 30"/>
                <a:gd name="T95" fmla="*/ 22 h 28"/>
                <a:gd name="T96" fmla="*/ 24 w 30"/>
                <a:gd name="T97" fmla="*/ 24 h 28"/>
                <a:gd name="T98" fmla="*/ 20 w 30"/>
                <a:gd name="T99" fmla="*/ 26 h 28"/>
                <a:gd name="T100" fmla="*/ 20 w 30"/>
                <a:gd name="T101"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 h="28">
                  <a:moveTo>
                    <a:pt x="20" y="26"/>
                  </a:moveTo>
                  <a:lnTo>
                    <a:pt x="20" y="26"/>
                  </a:lnTo>
                  <a:lnTo>
                    <a:pt x="18" y="26"/>
                  </a:lnTo>
                  <a:lnTo>
                    <a:pt x="16" y="26"/>
                  </a:lnTo>
                  <a:lnTo>
                    <a:pt x="12" y="28"/>
                  </a:lnTo>
                  <a:lnTo>
                    <a:pt x="10" y="28"/>
                  </a:lnTo>
                  <a:lnTo>
                    <a:pt x="6" y="28"/>
                  </a:lnTo>
                  <a:lnTo>
                    <a:pt x="6" y="28"/>
                  </a:lnTo>
                  <a:lnTo>
                    <a:pt x="4" y="28"/>
                  </a:lnTo>
                  <a:lnTo>
                    <a:pt x="4" y="26"/>
                  </a:lnTo>
                  <a:lnTo>
                    <a:pt x="4" y="26"/>
                  </a:lnTo>
                  <a:lnTo>
                    <a:pt x="2" y="26"/>
                  </a:lnTo>
                  <a:lnTo>
                    <a:pt x="2" y="24"/>
                  </a:lnTo>
                  <a:lnTo>
                    <a:pt x="2" y="24"/>
                  </a:lnTo>
                  <a:lnTo>
                    <a:pt x="2" y="22"/>
                  </a:lnTo>
                  <a:lnTo>
                    <a:pt x="0" y="20"/>
                  </a:lnTo>
                  <a:lnTo>
                    <a:pt x="0" y="18"/>
                  </a:lnTo>
                  <a:lnTo>
                    <a:pt x="0" y="16"/>
                  </a:lnTo>
                  <a:lnTo>
                    <a:pt x="2" y="14"/>
                  </a:lnTo>
                  <a:lnTo>
                    <a:pt x="2" y="10"/>
                  </a:lnTo>
                  <a:lnTo>
                    <a:pt x="4" y="8"/>
                  </a:lnTo>
                  <a:lnTo>
                    <a:pt x="4" y="6"/>
                  </a:lnTo>
                  <a:lnTo>
                    <a:pt x="6" y="6"/>
                  </a:lnTo>
                  <a:lnTo>
                    <a:pt x="8" y="4"/>
                  </a:lnTo>
                  <a:lnTo>
                    <a:pt x="8" y="2"/>
                  </a:lnTo>
                  <a:lnTo>
                    <a:pt x="10" y="2"/>
                  </a:lnTo>
                  <a:lnTo>
                    <a:pt x="12" y="0"/>
                  </a:lnTo>
                  <a:lnTo>
                    <a:pt x="12" y="0"/>
                  </a:lnTo>
                  <a:lnTo>
                    <a:pt x="14" y="0"/>
                  </a:lnTo>
                  <a:lnTo>
                    <a:pt x="14" y="0"/>
                  </a:lnTo>
                  <a:lnTo>
                    <a:pt x="16" y="0"/>
                  </a:lnTo>
                  <a:lnTo>
                    <a:pt x="18" y="2"/>
                  </a:lnTo>
                  <a:lnTo>
                    <a:pt x="20" y="2"/>
                  </a:lnTo>
                  <a:lnTo>
                    <a:pt x="22" y="2"/>
                  </a:lnTo>
                  <a:lnTo>
                    <a:pt x="22" y="4"/>
                  </a:lnTo>
                  <a:lnTo>
                    <a:pt x="24" y="6"/>
                  </a:lnTo>
                  <a:lnTo>
                    <a:pt x="26" y="8"/>
                  </a:lnTo>
                  <a:lnTo>
                    <a:pt x="28" y="10"/>
                  </a:lnTo>
                  <a:lnTo>
                    <a:pt x="28" y="12"/>
                  </a:lnTo>
                  <a:lnTo>
                    <a:pt x="30" y="14"/>
                  </a:lnTo>
                  <a:lnTo>
                    <a:pt x="30" y="16"/>
                  </a:lnTo>
                  <a:lnTo>
                    <a:pt x="30" y="18"/>
                  </a:lnTo>
                  <a:lnTo>
                    <a:pt x="30" y="18"/>
                  </a:lnTo>
                  <a:lnTo>
                    <a:pt x="30" y="20"/>
                  </a:lnTo>
                  <a:lnTo>
                    <a:pt x="30" y="20"/>
                  </a:lnTo>
                  <a:lnTo>
                    <a:pt x="30" y="20"/>
                  </a:lnTo>
                  <a:lnTo>
                    <a:pt x="28" y="22"/>
                  </a:lnTo>
                  <a:lnTo>
                    <a:pt x="26" y="22"/>
                  </a:lnTo>
                  <a:lnTo>
                    <a:pt x="24" y="24"/>
                  </a:lnTo>
                  <a:lnTo>
                    <a:pt x="20" y="26"/>
                  </a:lnTo>
                  <a:lnTo>
                    <a:pt x="20" y="26"/>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79" name="Freeform 323"/>
            <p:cNvSpPr>
              <a:spLocks/>
            </p:cNvSpPr>
            <p:nvPr/>
          </p:nvSpPr>
          <p:spPr bwMode="auto">
            <a:xfrm>
              <a:off x="5575878" y="2004586"/>
              <a:ext cx="24789" cy="45444"/>
            </a:xfrm>
            <a:custGeom>
              <a:avLst/>
              <a:gdLst>
                <a:gd name="T0" fmla="*/ 10 w 12"/>
                <a:gd name="T1" fmla="*/ 0 h 22"/>
                <a:gd name="T2" fmla="*/ 10 w 12"/>
                <a:gd name="T3" fmla="*/ 0 h 22"/>
                <a:gd name="T4" fmla="*/ 10 w 12"/>
                <a:gd name="T5" fmla="*/ 0 h 22"/>
                <a:gd name="T6" fmla="*/ 10 w 12"/>
                <a:gd name="T7" fmla="*/ 0 h 22"/>
                <a:gd name="T8" fmla="*/ 10 w 12"/>
                <a:gd name="T9" fmla="*/ 0 h 22"/>
                <a:gd name="T10" fmla="*/ 8 w 12"/>
                <a:gd name="T11" fmla="*/ 0 h 22"/>
                <a:gd name="T12" fmla="*/ 8 w 12"/>
                <a:gd name="T13" fmla="*/ 0 h 22"/>
                <a:gd name="T14" fmla="*/ 6 w 12"/>
                <a:gd name="T15" fmla="*/ 2 h 22"/>
                <a:gd name="T16" fmla="*/ 4 w 12"/>
                <a:gd name="T17" fmla="*/ 2 h 22"/>
                <a:gd name="T18" fmla="*/ 2 w 12"/>
                <a:gd name="T19" fmla="*/ 4 h 22"/>
                <a:gd name="T20" fmla="*/ 2 w 12"/>
                <a:gd name="T21" fmla="*/ 6 h 22"/>
                <a:gd name="T22" fmla="*/ 0 w 12"/>
                <a:gd name="T23" fmla="*/ 6 h 22"/>
                <a:gd name="T24" fmla="*/ 0 w 12"/>
                <a:gd name="T25" fmla="*/ 8 h 22"/>
                <a:gd name="T26" fmla="*/ 0 w 12"/>
                <a:gd name="T27" fmla="*/ 8 h 22"/>
                <a:gd name="T28" fmla="*/ 0 w 12"/>
                <a:gd name="T29" fmla="*/ 10 h 22"/>
                <a:gd name="T30" fmla="*/ 0 w 12"/>
                <a:gd name="T31" fmla="*/ 12 h 22"/>
                <a:gd name="T32" fmla="*/ 0 w 12"/>
                <a:gd name="T33" fmla="*/ 12 h 22"/>
                <a:gd name="T34" fmla="*/ 0 w 12"/>
                <a:gd name="T35" fmla="*/ 14 h 22"/>
                <a:gd name="T36" fmla="*/ 0 w 12"/>
                <a:gd name="T37" fmla="*/ 16 h 22"/>
                <a:gd name="T38" fmla="*/ 0 w 12"/>
                <a:gd name="T39" fmla="*/ 16 h 22"/>
                <a:gd name="T40" fmla="*/ 0 w 12"/>
                <a:gd name="T41" fmla="*/ 16 h 22"/>
                <a:gd name="T42" fmla="*/ 0 w 12"/>
                <a:gd name="T43" fmla="*/ 18 h 22"/>
                <a:gd name="T44" fmla="*/ 2 w 12"/>
                <a:gd name="T45" fmla="*/ 20 h 22"/>
                <a:gd name="T46" fmla="*/ 2 w 12"/>
                <a:gd name="T47" fmla="*/ 20 h 22"/>
                <a:gd name="T48" fmla="*/ 4 w 12"/>
                <a:gd name="T49" fmla="*/ 20 h 22"/>
                <a:gd name="T50" fmla="*/ 4 w 12"/>
                <a:gd name="T51" fmla="*/ 22 h 22"/>
                <a:gd name="T52" fmla="*/ 4 w 12"/>
                <a:gd name="T53" fmla="*/ 22 h 22"/>
                <a:gd name="T54" fmla="*/ 6 w 12"/>
                <a:gd name="T55" fmla="*/ 22 h 22"/>
                <a:gd name="T56" fmla="*/ 6 w 12"/>
                <a:gd name="T57" fmla="*/ 20 h 22"/>
                <a:gd name="T58" fmla="*/ 8 w 12"/>
                <a:gd name="T59" fmla="*/ 20 h 22"/>
                <a:gd name="T60" fmla="*/ 8 w 12"/>
                <a:gd name="T61" fmla="*/ 18 h 22"/>
                <a:gd name="T62" fmla="*/ 10 w 12"/>
                <a:gd name="T63" fmla="*/ 18 h 22"/>
                <a:gd name="T64" fmla="*/ 10 w 12"/>
                <a:gd name="T65" fmla="*/ 16 h 22"/>
                <a:gd name="T66" fmla="*/ 12 w 12"/>
                <a:gd name="T67" fmla="*/ 14 h 22"/>
                <a:gd name="T68" fmla="*/ 12 w 12"/>
                <a:gd name="T69" fmla="*/ 12 h 22"/>
                <a:gd name="T70" fmla="*/ 12 w 12"/>
                <a:gd name="T71" fmla="*/ 12 h 22"/>
                <a:gd name="T72" fmla="*/ 12 w 12"/>
                <a:gd name="T73" fmla="*/ 10 h 22"/>
                <a:gd name="T74" fmla="*/ 12 w 12"/>
                <a:gd name="T75" fmla="*/ 8 h 22"/>
                <a:gd name="T76" fmla="*/ 12 w 12"/>
                <a:gd name="T77" fmla="*/ 6 h 22"/>
                <a:gd name="T78" fmla="*/ 12 w 12"/>
                <a:gd name="T79" fmla="*/ 6 h 22"/>
                <a:gd name="T80" fmla="*/ 12 w 12"/>
                <a:gd name="T81" fmla="*/ 4 h 22"/>
                <a:gd name="T82" fmla="*/ 12 w 12"/>
                <a:gd name="T83" fmla="*/ 2 h 22"/>
                <a:gd name="T84" fmla="*/ 12 w 12"/>
                <a:gd name="T85" fmla="*/ 2 h 22"/>
                <a:gd name="T86" fmla="*/ 12 w 12"/>
                <a:gd name="T87" fmla="*/ 0 h 22"/>
                <a:gd name="T88" fmla="*/ 12 w 12"/>
                <a:gd name="T89" fmla="*/ 0 h 22"/>
                <a:gd name="T90" fmla="*/ 10 w 12"/>
                <a:gd name="T9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 h="22">
                  <a:moveTo>
                    <a:pt x="10" y="0"/>
                  </a:moveTo>
                  <a:lnTo>
                    <a:pt x="10" y="0"/>
                  </a:lnTo>
                  <a:lnTo>
                    <a:pt x="10" y="0"/>
                  </a:lnTo>
                  <a:lnTo>
                    <a:pt x="10" y="0"/>
                  </a:lnTo>
                  <a:lnTo>
                    <a:pt x="10" y="0"/>
                  </a:lnTo>
                  <a:lnTo>
                    <a:pt x="8" y="0"/>
                  </a:lnTo>
                  <a:lnTo>
                    <a:pt x="8" y="0"/>
                  </a:lnTo>
                  <a:lnTo>
                    <a:pt x="6" y="2"/>
                  </a:lnTo>
                  <a:lnTo>
                    <a:pt x="4" y="2"/>
                  </a:lnTo>
                  <a:lnTo>
                    <a:pt x="2" y="4"/>
                  </a:lnTo>
                  <a:lnTo>
                    <a:pt x="2" y="6"/>
                  </a:lnTo>
                  <a:lnTo>
                    <a:pt x="0" y="6"/>
                  </a:lnTo>
                  <a:lnTo>
                    <a:pt x="0" y="8"/>
                  </a:lnTo>
                  <a:lnTo>
                    <a:pt x="0" y="8"/>
                  </a:lnTo>
                  <a:lnTo>
                    <a:pt x="0" y="10"/>
                  </a:lnTo>
                  <a:lnTo>
                    <a:pt x="0" y="12"/>
                  </a:lnTo>
                  <a:lnTo>
                    <a:pt x="0" y="12"/>
                  </a:lnTo>
                  <a:lnTo>
                    <a:pt x="0" y="14"/>
                  </a:lnTo>
                  <a:lnTo>
                    <a:pt x="0" y="16"/>
                  </a:lnTo>
                  <a:lnTo>
                    <a:pt x="0" y="16"/>
                  </a:lnTo>
                  <a:lnTo>
                    <a:pt x="0" y="16"/>
                  </a:lnTo>
                  <a:lnTo>
                    <a:pt x="0" y="18"/>
                  </a:lnTo>
                  <a:lnTo>
                    <a:pt x="2" y="20"/>
                  </a:lnTo>
                  <a:lnTo>
                    <a:pt x="2" y="20"/>
                  </a:lnTo>
                  <a:lnTo>
                    <a:pt x="4" y="20"/>
                  </a:lnTo>
                  <a:lnTo>
                    <a:pt x="4" y="22"/>
                  </a:lnTo>
                  <a:lnTo>
                    <a:pt x="4" y="22"/>
                  </a:lnTo>
                  <a:lnTo>
                    <a:pt x="6" y="22"/>
                  </a:lnTo>
                  <a:lnTo>
                    <a:pt x="6" y="20"/>
                  </a:lnTo>
                  <a:lnTo>
                    <a:pt x="8" y="20"/>
                  </a:lnTo>
                  <a:lnTo>
                    <a:pt x="8" y="18"/>
                  </a:lnTo>
                  <a:lnTo>
                    <a:pt x="10" y="18"/>
                  </a:lnTo>
                  <a:lnTo>
                    <a:pt x="10" y="16"/>
                  </a:lnTo>
                  <a:lnTo>
                    <a:pt x="12" y="14"/>
                  </a:lnTo>
                  <a:lnTo>
                    <a:pt x="12" y="12"/>
                  </a:lnTo>
                  <a:lnTo>
                    <a:pt x="12" y="12"/>
                  </a:lnTo>
                  <a:lnTo>
                    <a:pt x="12" y="10"/>
                  </a:lnTo>
                  <a:lnTo>
                    <a:pt x="12" y="8"/>
                  </a:lnTo>
                  <a:lnTo>
                    <a:pt x="12" y="6"/>
                  </a:lnTo>
                  <a:lnTo>
                    <a:pt x="12" y="6"/>
                  </a:lnTo>
                  <a:lnTo>
                    <a:pt x="12" y="4"/>
                  </a:lnTo>
                  <a:lnTo>
                    <a:pt x="12" y="2"/>
                  </a:lnTo>
                  <a:lnTo>
                    <a:pt x="12" y="2"/>
                  </a:lnTo>
                  <a:lnTo>
                    <a:pt x="12" y="0"/>
                  </a:lnTo>
                  <a:lnTo>
                    <a:pt x="12" y="0"/>
                  </a:lnTo>
                  <a:lnTo>
                    <a:pt x="10"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80" name="Freeform 324"/>
            <p:cNvSpPr>
              <a:spLocks/>
            </p:cNvSpPr>
            <p:nvPr/>
          </p:nvSpPr>
          <p:spPr bwMode="auto">
            <a:xfrm>
              <a:off x="5575878" y="2004586"/>
              <a:ext cx="24789" cy="45444"/>
            </a:xfrm>
            <a:custGeom>
              <a:avLst/>
              <a:gdLst>
                <a:gd name="T0" fmla="*/ 10 w 12"/>
                <a:gd name="T1" fmla="*/ 0 h 22"/>
                <a:gd name="T2" fmla="*/ 10 w 12"/>
                <a:gd name="T3" fmla="*/ 0 h 22"/>
                <a:gd name="T4" fmla="*/ 10 w 12"/>
                <a:gd name="T5" fmla="*/ 0 h 22"/>
                <a:gd name="T6" fmla="*/ 10 w 12"/>
                <a:gd name="T7" fmla="*/ 0 h 22"/>
                <a:gd name="T8" fmla="*/ 10 w 12"/>
                <a:gd name="T9" fmla="*/ 0 h 22"/>
                <a:gd name="T10" fmla="*/ 8 w 12"/>
                <a:gd name="T11" fmla="*/ 0 h 22"/>
                <a:gd name="T12" fmla="*/ 8 w 12"/>
                <a:gd name="T13" fmla="*/ 0 h 22"/>
                <a:gd name="T14" fmla="*/ 6 w 12"/>
                <a:gd name="T15" fmla="*/ 2 h 22"/>
                <a:gd name="T16" fmla="*/ 4 w 12"/>
                <a:gd name="T17" fmla="*/ 2 h 22"/>
                <a:gd name="T18" fmla="*/ 2 w 12"/>
                <a:gd name="T19" fmla="*/ 4 h 22"/>
                <a:gd name="T20" fmla="*/ 2 w 12"/>
                <a:gd name="T21" fmla="*/ 6 h 22"/>
                <a:gd name="T22" fmla="*/ 0 w 12"/>
                <a:gd name="T23" fmla="*/ 6 h 22"/>
                <a:gd name="T24" fmla="*/ 0 w 12"/>
                <a:gd name="T25" fmla="*/ 8 h 22"/>
                <a:gd name="T26" fmla="*/ 0 w 12"/>
                <a:gd name="T27" fmla="*/ 8 h 22"/>
                <a:gd name="T28" fmla="*/ 0 w 12"/>
                <a:gd name="T29" fmla="*/ 10 h 22"/>
                <a:gd name="T30" fmla="*/ 0 w 12"/>
                <a:gd name="T31" fmla="*/ 12 h 22"/>
                <a:gd name="T32" fmla="*/ 0 w 12"/>
                <a:gd name="T33" fmla="*/ 12 h 22"/>
                <a:gd name="T34" fmla="*/ 0 w 12"/>
                <a:gd name="T35" fmla="*/ 14 h 22"/>
                <a:gd name="T36" fmla="*/ 0 w 12"/>
                <a:gd name="T37" fmla="*/ 16 h 22"/>
                <a:gd name="T38" fmla="*/ 0 w 12"/>
                <a:gd name="T39" fmla="*/ 16 h 22"/>
                <a:gd name="T40" fmla="*/ 0 w 12"/>
                <a:gd name="T41" fmla="*/ 16 h 22"/>
                <a:gd name="T42" fmla="*/ 0 w 12"/>
                <a:gd name="T43" fmla="*/ 18 h 22"/>
                <a:gd name="T44" fmla="*/ 2 w 12"/>
                <a:gd name="T45" fmla="*/ 20 h 22"/>
                <a:gd name="T46" fmla="*/ 2 w 12"/>
                <a:gd name="T47" fmla="*/ 20 h 22"/>
                <a:gd name="T48" fmla="*/ 4 w 12"/>
                <a:gd name="T49" fmla="*/ 20 h 22"/>
                <a:gd name="T50" fmla="*/ 4 w 12"/>
                <a:gd name="T51" fmla="*/ 22 h 22"/>
                <a:gd name="T52" fmla="*/ 4 w 12"/>
                <a:gd name="T53" fmla="*/ 22 h 22"/>
                <a:gd name="T54" fmla="*/ 6 w 12"/>
                <a:gd name="T55" fmla="*/ 22 h 22"/>
                <a:gd name="T56" fmla="*/ 6 w 12"/>
                <a:gd name="T57" fmla="*/ 20 h 22"/>
                <a:gd name="T58" fmla="*/ 8 w 12"/>
                <a:gd name="T59" fmla="*/ 20 h 22"/>
                <a:gd name="T60" fmla="*/ 8 w 12"/>
                <a:gd name="T61" fmla="*/ 18 h 22"/>
                <a:gd name="T62" fmla="*/ 10 w 12"/>
                <a:gd name="T63" fmla="*/ 18 h 22"/>
                <a:gd name="T64" fmla="*/ 10 w 12"/>
                <a:gd name="T65" fmla="*/ 16 h 22"/>
                <a:gd name="T66" fmla="*/ 12 w 12"/>
                <a:gd name="T67" fmla="*/ 14 h 22"/>
                <a:gd name="T68" fmla="*/ 12 w 12"/>
                <a:gd name="T69" fmla="*/ 12 h 22"/>
                <a:gd name="T70" fmla="*/ 12 w 12"/>
                <a:gd name="T71" fmla="*/ 12 h 22"/>
                <a:gd name="T72" fmla="*/ 12 w 12"/>
                <a:gd name="T73" fmla="*/ 10 h 22"/>
                <a:gd name="T74" fmla="*/ 12 w 12"/>
                <a:gd name="T75" fmla="*/ 8 h 22"/>
                <a:gd name="T76" fmla="*/ 12 w 12"/>
                <a:gd name="T77" fmla="*/ 6 h 22"/>
                <a:gd name="T78" fmla="*/ 12 w 12"/>
                <a:gd name="T79" fmla="*/ 6 h 22"/>
                <a:gd name="T80" fmla="*/ 12 w 12"/>
                <a:gd name="T81" fmla="*/ 4 h 22"/>
                <a:gd name="T82" fmla="*/ 12 w 12"/>
                <a:gd name="T83" fmla="*/ 2 h 22"/>
                <a:gd name="T84" fmla="*/ 12 w 12"/>
                <a:gd name="T85" fmla="*/ 2 h 22"/>
                <a:gd name="T86" fmla="*/ 12 w 12"/>
                <a:gd name="T87" fmla="*/ 0 h 22"/>
                <a:gd name="T88" fmla="*/ 12 w 12"/>
                <a:gd name="T89" fmla="*/ 0 h 22"/>
                <a:gd name="T90" fmla="*/ 10 w 12"/>
                <a:gd name="T9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 h="22">
                  <a:moveTo>
                    <a:pt x="10" y="0"/>
                  </a:moveTo>
                  <a:lnTo>
                    <a:pt x="10" y="0"/>
                  </a:lnTo>
                  <a:lnTo>
                    <a:pt x="10" y="0"/>
                  </a:lnTo>
                  <a:lnTo>
                    <a:pt x="10" y="0"/>
                  </a:lnTo>
                  <a:lnTo>
                    <a:pt x="10" y="0"/>
                  </a:lnTo>
                  <a:lnTo>
                    <a:pt x="8" y="0"/>
                  </a:lnTo>
                  <a:lnTo>
                    <a:pt x="8" y="0"/>
                  </a:lnTo>
                  <a:lnTo>
                    <a:pt x="6" y="2"/>
                  </a:lnTo>
                  <a:lnTo>
                    <a:pt x="4" y="2"/>
                  </a:lnTo>
                  <a:lnTo>
                    <a:pt x="2" y="4"/>
                  </a:lnTo>
                  <a:lnTo>
                    <a:pt x="2" y="6"/>
                  </a:lnTo>
                  <a:lnTo>
                    <a:pt x="0" y="6"/>
                  </a:lnTo>
                  <a:lnTo>
                    <a:pt x="0" y="8"/>
                  </a:lnTo>
                  <a:lnTo>
                    <a:pt x="0" y="8"/>
                  </a:lnTo>
                  <a:lnTo>
                    <a:pt x="0" y="10"/>
                  </a:lnTo>
                  <a:lnTo>
                    <a:pt x="0" y="12"/>
                  </a:lnTo>
                  <a:lnTo>
                    <a:pt x="0" y="12"/>
                  </a:lnTo>
                  <a:lnTo>
                    <a:pt x="0" y="14"/>
                  </a:lnTo>
                  <a:lnTo>
                    <a:pt x="0" y="16"/>
                  </a:lnTo>
                  <a:lnTo>
                    <a:pt x="0" y="16"/>
                  </a:lnTo>
                  <a:lnTo>
                    <a:pt x="0" y="16"/>
                  </a:lnTo>
                  <a:lnTo>
                    <a:pt x="0" y="18"/>
                  </a:lnTo>
                  <a:lnTo>
                    <a:pt x="2" y="20"/>
                  </a:lnTo>
                  <a:lnTo>
                    <a:pt x="2" y="20"/>
                  </a:lnTo>
                  <a:lnTo>
                    <a:pt x="4" y="20"/>
                  </a:lnTo>
                  <a:lnTo>
                    <a:pt x="4" y="22"/>
                  </a:lnTo>
                  <a:lnTo>
                    <a:pt x="4" y="22"/>
                  </a:lnTo>
                  <a:lnTo>
                    <a:pt x="6" y="22"/>
                  </a:lnTo>
                  <a:lnTo>
                    <a:pt x="6" y="20"/>
                  </a:lnTo>
                  <a:lnTo>
                    <a:pt x="8" y="20"/>
                  </a:lnTo>
                  <a:lnTo>
                    <a:pt x="8" y="18"/>
                  </a:lnTo>
                  <a:lnTo>
                    <a:pt x="10" y="18"/>
                  </a:lnTo>
                  <a:lnTo>
                    <a:pt x="10" y="16"/>
                  </a:lnTo>
                  <a:lnTo>
                    <a:pt x="12" y="14"/>
                  </a:lnTo>
                  <a:lnTo>
                    <a:pt x="12" y="12"/>
                  </a:lnTo>
                  <a:lnTo>
                    <a:pt x="12" y="12"/>
                  </a:lnTo>
                  <a:lnTo>
                    <a:pt x="12" y="10"/>
                  </a:lnTo>
                  <a:lnTo>
                    <a:pt x="12" y="8"/>
                  </a:lnTo>
                  <a:lnTo>
                    <a:pt x="12" y="6"/>
                  </a:lnTo>
                  <a:lnTo>
                    <a:pt x="12" y="6"/>
                  </a:lnTo>
                  <a:lnTo>
                    <a:pt x="12" y="4"/>
                  </a:lnTo>
                  <a:lnTo>
                    <a:pt x="12" y="2"/>
                  </a:lnTo>
                  <a:lnTo>
                    <a:pt x="12" y="2"/>
                  </a:lnTo>
                  <a:lnTo>
                    <a:pt x="12" y="0"/>
                  </a:lnTo>
                  <a:lnTo>
                    <a:pt x="12" y="0"/>
                  </a:lnTo>
                  <a:lnTo>
                    <a:pt x="10" y="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81" name="Freeform 325"/>
            <p:cNvSpPr>
              <a:spLocks/>
            </p:cNvSpPr>
            <p:nvPr/>
          </p:nvSpPr>
          <p:spPr bwMode="auto">
            <a:xfrm>
              <a:off x="5728741" y="1897172"/>
              <a:ext cx="20658" cy="41313"/>
            </a:xfrm>
            <a:custGeom>
              <a:avLst/>
              <a:gdLst>
                <a:gd name="T0" fmla="*/ 6 w 10"/>
                <a:gd name="T1" fmla="*/ 0 h 20"/>
                <a:gd name="T2" fmla="*/ 6 w 10"/>
                <a:gd name="T3" fmla="*/ 0 h 20"/>
                <a:gd name="T4" fmla="*/ 6 w 10"/>
                <a:gd name="T5" fmla="*/ 0 h 20"/>
                <a:gd name="T6" fmla="*/ 6 w 10"/>
                <a:gd name="T7" fmla="*/ 0 h 20"/>
                <a:gd name="T8" fmla="*/ 6 w 10"/>
                <a:gd name="T9" fmla="*/ 0 h 20"/>
                <a:gd name="T10" fmla="*/ 4 w 10"/>
                <a:gd name="T11" fmla="*/ 2 h 20"/>
                <a:gd name="T12" fmla="*/ 4 w 10"/>
                <a:gd name="T13" fmla="*/ 2 h 20"/>
                <a:gd name="T14" fmla="*/ 2 w 10"/>
                <a:gd name="T15" fmla="*/ 4 h 20"/>
                <a:gd name="T16" fmla="*/ 2 w 10"/>
                <a:gd name="T17" fmla="*/ 4 h 20"/>
                <a:gd name="T18" fmla="*/ 0 w 10"/>
                <a:gd name="T19" fmla="*/ 6 h 20"/>
                <a:gd name="T20" fmla="*/ 0 w 10"/>
                <a:gd name="T21" fmla="*/ 8 h 20"/>
                <a:gd name="T22" fmla="*/ 0 w 10"/>
                <a:gd name="T23" fmla="*/ 10 h 20"/>
                <a:gd name="T24" fmla="*/ 0 w 10"/>
                <a:gd name="T25" fmla="*/ 10 h 20"/>
                <a:gd name="T26" fmla="*/ 0 w 10"/>
                <a:gd name="T27" fmla="*/ 12 h 20"/>
                <a:gd name="T28" fmla="*/ 0 w 10"/>
                <a:gd name="T29" fmla="*/ 12 h 20"/>
                <a:gd name="T30" fmla="*/ 0 w 10"/>
                <a:gd name="T31" fmla="*/ 14 h 20"/>
                <a:gd name="T32" fmla="*/ 0 w 10"/>
                <a:gd name="T33" fmla="*/ 16 h 20"/>
                <a:gd name="T34" fmla="*/ 0 w 10"/>
                <a:gd name="T35" fmla="*/ 16 h 20"/>
                <a:gd name="T36" fmla="*/ 2 w 10"/>
                <a:gd name="T37" fmla="*/ 18 h 20"/>
                <a:gd name="T38" fmla="*/ 2 w 10"/>
                <a:gd name="T39" fmla="*/ 18 h 20"/>
                <a:gd name="T40" fmla="*/ 2 w 10"/>
                <a:gd name="T41" fmla="*/ 18 h 20"/>
                <a:gd name="T42" fmla="*/ 4 w 10"/>
                <a:gd name="T43" fmla="*/ 20 h 20"/>
                <a:gd name="T44" fmla="*/ 4 w 10"/>
                <a:gd name="T45" fmla="*/ 20 h 20"/>
                <a:gd name="T46" fmla="*/ 6 w 10"/>
                <a:gd name="T47" fmla="*/ 20 h 20"/>
                <a:gd name="T48" fmla="*/ 6 w 10"/>
                <a:gd name="T49" fmla="*/ 20 h 20"/>
                <a:gd name="T50" fmla="*/ 6 w 10"/>
                <a:gd name="T51" fmla="*/ 20 h 20"/>
                <a:gd name="T52" fmla="*/ 8 w 10"/>
                <a:gd name="T53" fmla="*/ 20 h 20"/>
                <a:gd name="T54" fmla="*/ 8 w 10"/>
                <a:gd name="T55" fmla="*/ 18 h 20"/>
                <a:gd name="T56" fmla="*/ 8 w 10"/>
                <a:gd name="T57" fmla="*/ 18 h 20"/>
                <a:gd name="T58" fmla="*/ 10 w 10"/>
                <a:gd name="T59" fmla="*/ 18 h 20"/>
                <a:gd name="T60" fmla="*/ 10 w 10"/>
                <a:gd name="T61" fmla="*/ 16 h 20"/>
                <a:gd name="T62" fmla="*/ 10 w 10"/>
                <a:gd name="T63" fmla="*/ 14 h 20"/>
                <a:gd name="T64" fmla="*/ 10 w 10"/>
                <a:gd name="T65" fmla="*/ 14 h 20"/>
                <a:gd name="T66" fmla="*/ 10 w 10"/>
                <a:gd name="T67" fmla="*/ 12 h 20"/>
                <a:gd name="T68" fmla="*/ 10 w 10"/>
                <a:gd name="T69" fmla="*/ 10 h 20"/>
                <a:gd name="T70" fmla="*/ 10 w 10"/>
                <a:gd name="T71" fmla="*/ 8 h 20"/>
                <a:gd name="T72" fmla="*/ 10 w 10"/>
                <a:gd name="T73" fmla="*/ 6 h 20"/>
                <a:gd name="T74" fmla="*/ 10 w 10"/>
                <a:gd name="T75" fmla="*/ 4 h 20"/>
                <a:gd name="T76" fmla="*/ 10 w 10"/>
                <a:gd name="T77" fmla="*/ 4 h 20"/>
                <a:gd name="T78" fmla="*/ 8 w 10"/>
                <a:gd name="T79" fmla="*/ 2 h 20"/>
                <a:gd name="T80" fmla="*/ 8 w 10"/>
                <a:gd name="T81" fmla="*/ 2 h 20"/>
                <a:gd name="T82" fmla="*/ 8 w 10"/>
                <a:gd name="T83" fmla="*/ 0 h 20"/>
                <a:gd name="T84" fmla="*/ 6 w 10"/>
                <a:gd name="T8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 h="20">
                  <a:moveTo>
                    <a:pt x="6" y="0"/>
                  </a:moveTo>
                  <a:lnTo>
                    <a:pt x="6" y="0"/>
                  </a:lnTo>
                  <a:lnTo>
                    <a:pt x="6" y="0"/>
                  </a:lnTo>
                  <a:lnTo>
                    <a:pt x="6" y="0"/>
                  </a:lnTo>
                  <a:lnTo>
                    <a:pt x="6" y="0"/>
                  </a:lnTo>
                  <a:lnTo>
                    <a:pt x="4" y="2"/>
                  </a:lnTo>
                  <a:lnTo>
                    <a:pt x="4" y="2"/>
                  </a:lnTo>
                  <a:lnTo>
                    <a:pt x="2" y="4"/>
                  </a:lnTo>
                  <a:lnTo>
                    <a:pt x="2" y="4"/>
                  </a:lnTo>
                  <a:lnTo>
                    <a:pt x="0" y="6"/>
                  </a:lnTo>
                  <a:lnTo>
                    <a:pt x="0" y="8"/>
                  </a:lnTo>
                  <a:lnTo>
                    <a:pt x="0" y="10"/>
                  </a:lnTo>
                  <a:lnTo>
                    <a:pt x="0" y="10"/>
                  </a:lnTo>
                  <a:lnTo>
                    <a:pt x="0" y="12"/>
                  </a:lnTo>
                  <a:lnTo>
                    <a:pt x="0" y="12"/>
                  </a:lnTo>
                  <a:lnTo>
                    <a:pt x="0" y="14"/>
                  </a:lnTo>
                  <a:lnTo>
                    <a:pt x="0" y="16"/>
                  </a:lnTo>
                  <a:lnTo>
                    <a:pt x="0" y="16"/>
                  </a:lnTo>
                  <a:lnTo>
                    <a:pt x="2" y="18"/>
                  </a:lnTo>
                  <a:lnTo>
                    <a:pt x="2" y="18"/>
                  </a:lnTo>
                  <a:lnTo>
                    <a:pt x="2" y="18"/>
                  </a:lnTo>
                  <a:lnTo>
                    <a:pt x="4" y="20"/>
                  </a:lnTo>
                  <a:lnTo>
                    <a:pt x="4" y="20"/>
                  </a:lnTo>
                  <a:lnTo>
                    <a:pt x="6" y="20"/>
                  </a:lnTo>
                  <a:lnTo>
                    <a:pt x="6" y="20"/>
                  </a:lnTo>
                  <a:lnTo>
                    <a:pt x="6" y="20"/>
                  </a:lnTo>
                  <a:lnTo>
                    <a:pt x="8" y="20"/>
                  </a:lnTo>
                  <a:lnTo>
                    <a:pt x="8" y="18"/>
                  </a:lnTo>
                  <a:lnTo>
                    <a:pt x="8" y="18"/>
                  </a:lnTo>
                  <a:lnTo>
                    <a:pt x="10" y="18"/>
                  </a:lnTo>
                  <a:lnTo>
                    <a:pt x="10" y="16"/>
                  </a:lnTo>
                  <a:lnTo>
                    <a:pt x="10" y="14"/>
                  </a:lnTo>
                  <a:lnTo>
                    <a:pt x="10" y="14"/>
                  </a:lnTo>
                  <a:lnTo>
                    <a:pt x="10" y="12"/>
                  </a:lnTo>
                  <a:lnTo>
                    <a:pt x="10" y="10"/>
                  </a:lnTo>
                  <a:lnTo>
                    <a:pt x="10" y="8"/>
                  </a:lnTo>
                  <a:lnTo>
                    <a:pt x="10" y="6"/>
                  </a:lnTo>
                  <a:lnTo>
                    <a:pt x="10" y="4"/>
                  </a:lnTo>
                  <a:lnTo>
                    <a:pt x="10" y="4"/>
                  </a:lnTo>
                  <a:lnTo>
                    <a:pt x="8" y="2"/>
                  </a:lnTo>
                  <a:lnTo>
                    <a:pt x="8" y="2"/>
                  </a:lnTo>
                  <a:lnTo>
                    <a:pt x="8" y="0"/>
                  </a:lnTo>
                  <a:lnTo>
                    <a:pt x="6"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82" name="Freeform 326"/>
            <p:cNvSpPr>
              <a:spLocks/>
            </p:cNvSpPr>
            <p:nvPr/>
          </p:nvSpPr>
          <p:spPr bwMode="auto">
            <a:xfrm>
              <a:off x="5728741" y="1897172"/>
              <a:ext cx="20658" cy="41313"/>
            </a:xfrm>
            <a:custGeom>
              <a:avLst/>
              <a:gdLst>
                <a:gd name="T0" fmla="*/ 6 w 10"/>
                <a:gd name="T1" fmla="*/ 0 h 20"/>
                <a:gd name="T2" fmla="*/ 6 w 10"/>
                <a:gd name="T3" fmla="*/ 0 h 20"/>
                <a:gd name="T4" fmla="*/ 6 w 10"/>
                <a:gd name="T5" fmla="*/ 0 h 20"/>
                <a:gd name="T6" fmla="*/ 6 w 10"/>
                <a:gd name="T7" fmla="*/ 0 h 20"/>
                <a:gd name="T8" fmla="*/ 6 w 10"/>
                <a:gd name="T9" fmla="*/ 0 h 20"/>
                <a:gd name="T10" fmla="*/ 4 w 10"/>
                <a:gd name="T11" fmla="*/ 2 h 20"/>
                <a:gd name="T12" fmla="*/ 4 w 10"/>
                <a:gd name="T13" fmla="*/ 2 h 20"/>
                <a:gd name="T14" fmla="*/ 2 w 10"/>
                <a:gd name="T15" fmla="*/ 4 h 20"/>
                <a:gd name="T16" fmla="*/ 2 w 10"/>
                <a:gd name="T17" fmla="*/ 4 h 20"/>
                <a:gd name="T18" fmla="*/ 0 w 10"/>
                <a:gd name="T19" fmla="*/ 6 h 20"/>
                <a:gd name="T20" fmla="*/ 0 w 10"/>
                <a:gd name="T21" fmla="*/ 8 h 20"/>
                <a:gd name="T22" fmla="*/ 0 w 10"/>
                <a:gd name="T23" fmla="*/ 10 h 20"/>
                <a:gd name="T24" fmla="*/ 0 w 10"/>
                <a:gd name="T25" fmla="*/ 10 h 20"/>
                <a:gd name="T26" fmla="*/ 0 w 10"/>
                <a:gd name="T27" fmla="*/ 12 h 20"/>
                <a:gd name="T28" fmla="*/ 0 w 10"/>
                <a:gd name="T29" fmla="*/ 12 h 20"/>
                <a:gd name="T30" fmla="*/ 0 w 10"/>
                <a:gd name="T31" fmla="*/ 14 h 20"/>
                <a:gd name="T32" fmla="*/ 0 w 10"/>
                <a:gd name="T33" fmla="*/ 16 h 20"/>
                <a:gd name="T34" fmla="*/ 0 w 10"/>
                <a:gd name="T35" fmla="*/ 16 h 20"/>
                <a:gd name="T36" fmla="*/ 2 w 10"/>
                <a:gd name="T37" fmla="*/ 18 h 20"/>
                <a:gd name="T38" fmla="*/ 2 w 10"/>
                <a:gd name="T39" fmla="*/ 18 h 20"/>
                <a:gd name="T40" fmla="*/ 2 w 10"/>
                <a:gd name="T41" fmla="*/ 18 h 20"/>
                <a:gd name="T42" fmla="*/ 4 w 10"/>
                <a:gd name="T43" fmla="*/ 20 h 20"/>
                <a:gd name="T44" fmla="*/ 4 w 10"/>
                <a:gd name="T45" fmla="*/ 20 h 20"/>
                <a:gd name="T46" fmla="*/ 6 w 10"/>
                <a:gd name="T47" fmla="*/ 20 h 20"/>
                <a:gd name="T48" fmla="*/ 6 w 10"/>
                <a:gd name="T49" fmla="*/ 20 h 20"/>
                <a:gd name="T50" fmla="*/ 6 w 10"/>
                <a:gd name="T51" fmla="*/ 20 h 20"/>
                <a:gd name="T52" fmla="*/ 8 w 10"/>
                <a:gd name="T53" fmla="*/ 20 h 20"/>
                <a:gd name="T54" fmla="*/ 8 w 10"/>
                <a:gd name="T55" fmla="*/ 18 h 20"/>
                <a:gd name="T56" fmla="*/ 8 w 10"/>
                <a:gd name="T57" fmla="*/ 18 h 20"/>
                <a:gd name="T58" fmla="*/ 10 w 10"/>
                <a:gd name="T59" fmla="*/ 18 h 20"/>
                <a:gd name="T60" fmla="*/ 10 w 10"/>
                <a:gd name="T61" fmla="*/ 16 h 20"/>
                <a:gd name="T62" fmla="*/ 10 w 10"/>
                <a:gd name="T63" fmla="*/ 14 h 20"/>
                <a:gd name="T64" fmla="*/ 10 w 10"/>
                <a:gd name="T65" fmla="*/ 14 h 20"/>
                <a:gd name="T66" fmla="*/ 10 w 10"/>
                <a:gd name="T67" fmla="*/ 12 h 20"/>
                <a:gd name="T68" fmla="*/ 10 w 10"/>
                <a:gd name="T69" fmla="*/ 10 h 20"/>
                <a:gd name="T70" fmla="*/ 10 w 10"/>
                <a:gd name="T71" fmla="*/ 8 h 20"/>
                <a:gd name="T72" fmla="*/ 10 w 10"/>
                <a:gd name="T73" fmla="*/ 6 h 20"/>
                <a:gd name="T74" fmla="*/ 10 w 10"/>
                <a:gd name="T75" fmla="*/ 4 h 20"/>
                <a:gd name="T76" fmla="*/ 10 w 10"/>
                <a:gd name="T77" fmla="*/ 4 h 20"/>
                <a:gd name="T78" fmla="*/ 8 w 10"/>
                <a:gd name="T79" fmla="*/ 2 h 20"/>
                <a:gd name="T80" fmla="*/ 8 w 10"/>
                <a:gd name="T81" fmla="*/ 2 h 20"/>
                <a:gd name="T82" fmla="*/ 8 w 10"/>
                <a:gd name="T83" fmla="*/ 0 h 20"/>
                <a:gd name="T84" fmla="*/ 6 w 10"/>
                <a:gd name="T8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 h="20">
                  <a:moveTo>
                    <a:pt x="6" y="0"/>
                  </a:moveTo>
                  <a:lnTo>
                    <a:pt x="6" y="0"/>
                  </a:lnTo>
                  <a:lnTo>
                    <a:pt x="6" y="0"/>
                  </a:lnTo>
                  <a:lnTo>
                    <a:pt x="6" y="0"/>
                  </a:lnTo>
                  <a:lnTo>
                    <a:pt x="6" y="0"/>
                  </a:lnTo>
                  <a:lnTo>
                    <a:pt x="4" y="2"/>
                  </a:lnTo>
                  <a:lnTo>
                    <a:pt x="4" y="2"/>
                  </a:lnTo>
                  <a:lnTo>
                    <a:pt x="2" y="4"/>
                  </a:lnTo>
                  <a:lnTo>
                    <a:pt x="2" y="4"/>
                  </a:lnTo>
                  <a:lnTo>
                    <a:pt x="0" y="6"/>
                  </a:lnTo>
                  <a:lnTo>
                    <a:pt x="0" y="8"/>
                  </a:lnTo>
                  <a:lnTo>
                    <a:pt x="0" y="10"/>
                  </a:lnTo>
                  <a:lnTo>
                    <a:pt x="0" y="10"/>
                  </a:lnTo>
                  <a:lnTo>
                    <a:pt x="0" y="12"/>
                  </a:lnTo>
                  <a:lnTo>
                    <a:pt x="0" y="12"/>
                  </a:lnTo>
                  <a:lnTo>
                    <a:pt x="0" y="14"/>
                  </a:lnTo>
                  <a:lnTo>
                    <a:pt x="0" y="16"/>
                  </a:lnTo>
                  <a:lnTo>
                    <a:pt x="0" y="16"/>
                  </a:lnTo>
                  <a:lnTo>
                    <a:pt x="2" y="18"/>
                  </a:lnTo>
                  <a:lnTo>
                    <a:pt x="2" y="18"/>
                  </a:lnTo>
                  <a:lnTo>
                    <a:pt x="2" y="18"/>
                  </a:lnTo>
                  <a:lnTo>
                    <a:pt x="4" y="20"/>
                  </a:lnTo>
                  <a:lnTo>
                    <a:pt x="4" y="20"/>
                  </a:lnTo>
                  <a:lnTo>
                    <a:pt x="6" y="20"/>
                  </a:lnTo>
                  <a:lnTo>
                    <a:pt x="6" y="20"/>
                  </a:lnTo>
                  <a:lnTo>
                    <a:pt x="6" y="20"/>
                  </a:lnTo>
                  <a:lnTo>
                    <a:pt x="8" y="20"/>
                  </a:lnTo>
                  <a:lnTo>
                    <a:pt x="8" y="18"/>
                  </a:lnTo>
                  <a:lnTo>
                    <a:pt x="8" y="18"/>
                  </a:lnTo>
                  <a:lnTo>
                    <a:pt x="10" y="18"/>
                  </a:lnTo>
                  <a:lnTo>
                    <a:pt x="10" y="16"/>
                  </a:lnTo>
                  <a:lnTo>
                    <a:pt x="10" y="14"/>
                  </a:lnTo>
                  <a:lnTo>
                    <a:pt x="10" y="14"/>
                  </a:lnTo>
                  <a:lnTo>
                    <a:pt x="10" y="12"/>
                  </a:lnTo>
                  <a:lnTo>
                    <a:pt x="10" y="10"/>
                  </a:lnTo>
                  <a:lnTo>
                    <a:pt x="10" y="8"/>
                  </a:lnTo>
                  <a:lnTo>
                    <a:pt x="10" y="6"/>
                  </a:lnTo>
                  <a:lnTo>
                    <a:pt x="10" y="4"/>
                  </a:lnTo>
                  <a:lnTo>
                    <a:pt x="10" y="4"/>
                  </a:lnTo>
                  <a:lnTo>
                    <a:pt x="8" y="2"/>
                  </a:lnTo>
                  <a:lnTo>
                    <a:pt x="8" y="2"/>
                  </a:lnTo>
                  <a:lnTo>
                    <a:pt x="8" y="0"/>
                  </a:lnTo>
                  <a:lnTo>
                    <a:pt x="6" y="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83" name="Freeform 327"/>
            <p:cNvSpPr>
              <a:spLocks/>
            </p:cNvSpPr>
            <p:nvPr/>
          </p:nvSpPr>
          <p:spPr bwMode="auto">
            <a:xfrm>
              <a:off x="5604797" y="1992193"/>
              <a:ext cx="223098" cy="380078"/>
            </a:xfrm>
            <a:custGeom>
              <a:avLst/>
              <a:gdLst>
                <a:gd name="T0" fmla="*/ 12 w 108"/>
                <a:gd name="T1" fmla="*/ 12 h 184"/>
                <a:gd name="T2" fmla="*/ 2 w 108"/>
                <a:gd name="T3" fmla="*/ 24 h 184"/>
                <a:gd name="T4" fmla="*/ 2 w 108"/>
                <a:gd name="T5" fmla="*/ 28 h 184"/>
                <a:gd name="T6" fmla="*/ 8 w 108"/>
                <a:gd name="T7" fmla="*/ 32 h 184"/>
                <a:gd name="T8" fmla="*/ 10 w 108"/>
                <a:gd name="T9" fmla="*/ 46 h 184"/>
                <a:gd name="T10" fmla="*/ 6 w 108"/>
                <a:gd name="T11" fmla="*/ 50 h 184"/>
                <a:gd name="T12" fmla="*/ 2 w 108"/>
                <a:gd name="T13" fmla="*/ 56 h 184"/>
                <a:gd name="T14" fmla="*/ 6 w 108"/>
                <a:gd name="T15" fmla="*/ 62 h 184"/>
                <a:gd name="T16" fmla="*/ 14 w 108"/>
                <a:gd name="T17" fmla="*/ 64 h 184"/>
                <a:gd name="T18" fmla="*/ 16 w 108"/>
                <a:gd name="T19" fmla="*/ 72 h 184"/>
                <a:gd name="T20" fmla="*/ 12 w 108"/>
                <a:gd name="T21" fmla="*/ 78 h 184"/>
                <a:gd name="T22" fmla="*/ 24 w 108"/>
                <a:gd name="T23" fmla="*/ 82 h 184"/>
                <a:gd name="T24" fmla="*/ 38 w 108"/>
                <a:gd name="T25" fmla="*/ 84 h 184"/>
                <a:gd name="T26" fmla="*/ 44 w 108"/>
                <a:gd name="T27" fmla="*/ 92 h 184"/>
                <a:gd name="T28" fmla="*/ 50 w 108"/>
                <a:gd name="T29" fmla="*/ 96 h 184"/>
                <a:gd name="T30" fmla="*/ 44 w 108"/>
                <a:gd name="T31" fmla="*/ 104 h 184"/>
                <a:gd name="T32" fmla="*/ 34 w 108"/>
                <a:gd name="T33" fmla="*/ 110 h 184"/>
                <a:gd name="T34" fmla="*/ 24 w 108"/>
                <a:gd name="T35" fmla="*/ 110 h 184"/>
                <a:gd name="T36" fmla="*/ 22 w 108"/>
                <a:gd name="T37" fmla="*/ 118 h 184"/>
                <a:gd name="T38" fmla="*/ 26 w 108"/>
                <a:gd name="T39" fmla="*/ 128 h 184"/>
                <a:gd name="T40" fmla="*/ 24 w 108"/>
                <a:gd name="T41" fmla="*/ 138 h 184"/>
                <a:gd name="T42" fmla="*/ 16 w 108"/>
                <a:gd name="T43" fmla="*/ 142 h 184"/>
                <a:gd name="T44" fmla="*/ 18 w 108"/>
                <a:gd name="T45" fmla="*/ 144 h 184"/>
                <a:gd name="T46" fmla="*/ 34 w 108"/>
                <a:gd name="T47" fmla="*/ 146 h 184"/>
                <a:gd name="T48" fmla="*/ 40 w 108"/>
                <a:gd name="T49" fmla="*/ 148 h 184"/>
                <a:gd name="T50" fmla="*/ 34 w 108"/>
                <a:gd name="T51" fmla="*/ 152 h 184"/>
                <a:gd name="T52" fmla="*/ 24 w 108"/>
                <a:gd name="T53" fmla="*/ 158 h 184"/>
                <a:gd name="T54" fmla="*/ 12 w 108"/>
                <a:gd name="T55" fmla="*/ 172 h 184"/>
                <a:gd name="T56" fmla="*/ 10 w 108"/>
                <a:gd name="T57" fmla="*/ 182 h 184"/>
                <a:gd name="T58" fmla="*/ 18 w 108"/>
                <a:gd name="T59" fmla="*/ 182 h 184"/>
                <a:gd name="T60" fmla="*/ 36 w 108"/>
                <a:gd name="T61" fmla="*/ 172 h 184"/>
                <a:gd name="T62" fmla="*/ 48 w 108"/>
                <a:gd name="T63" fmla="*/ 166 h 184"/>
                <a:gd name="T64" fmla="*/ 62 w 108"/>
                <a:gd name="T65" fmla="*/ 172 h 184"/>
                <a:gd name="T66" fmla="*/ 72 w 108"/>
                <a:gd name="T67" fmla="*/ 166 h 184"/>
                <a:gd name="T68" fmla="*/ 92 w 108"/>
                <a:gd name="T69" fmla="*/ 160 h 184"/>
                <a:gd name="T70" fmla="*/ 100 w 108"/>
                <a:gd name="T71" fmla="*/ 156 h 184"/>
                <a:gd name="T72" fmla="*/ 92 w 108"/>
                <a:gd name="T73" fmla="*/ 152 h 184"/>
                <a:gd name="T74" fmla="*/ 88 w 108"/>
                <a:gd name="T75" fmla="*/ 146 h 184"/>
                <a:gd name="T76" fmla="*/ 96 w 108"/>
                <a:gd name="T77" fmla="*/ 142 h 184"/>
                <a:gd name="T78" fmla="*/ 104 w 108"/>
                <a:gd name="T79" fmla="*/ 144 h 184"/>
                <a:gd name="T80" fmla="*/ 108 w 108"/>
                <a:gd name="T81" fmla="*/ 134 h 184"/>
                <a:gd name="T82" fmla="*/ 106 w 108"/>
                <a:gd name="T83" fmla="*/ 122 h 184"/>
                <a:gd name="T84" fmla="*/ 94 w 108"/>
                <a:gd name="T85" fmla="*/ 118 h 184"/>
                <a:gd name="T86" fmla="*/ 86 w 108"/>
                <a:gd name="T87" fmla="*/ 114 h 184"/>
                <a:gd name="T88" fmla="*/ 84 w 108"/>
                <a:gd name="T89" fmla="*/ 98 h 184"/>
                <a:gd name="T90" fmla="*/ 82 w 108"/>
                <a:gd name="T91" fmla="*/ 90 h 184"/>
                <a:gd name="T92" fmla="*/ 74 w 108"/>
                <a:gd name="T93" fmla="*/ 88 h 184"/>
                <a:gd name="T94" fmla="*/ 74 w 108"/>
                <a:gd name="T95" fmla="*/ 80 h 184"/>
                <a:gd name="T96" fmla="*/ 74 w 108"/>
                <a:gd name="T97" fmla="*/ 74 h 184"/>
                <a:gd name="T98" fmla="*/ 66 w 108"/>
                <a:gd name="T99" fmla="*/ 72 h 184"/>
                <a:gd name="T100" fmla="*/ 66 w 108"/>
                <a:gd name="T101" fmla="*/ 66 h 184"/>
                <a:gd name="T102" fmla="*/ 68 w 108"/>
                <a:gd name="T103" fmla="*/ 54 h 184"/>
                <a:gd name="T104" fmla="*/ 58 w 108"/>
                <a:gd name="T105" fmla="*/ 48 h 184"/>
                <a:gd name="T106" fmla="*/ 44 w 108"/>
                <a:gd name="T107" fmla="*/ 38 h 184"/>
                <a:gd name="T108" fmla="*/ 46 w 108"/>
                <a:gd name="T109" fmla="*/ 36 h 184"/>
                <a:gd name="T110" fmla="*/ 56 w 108"/>
                <a:gd name="T111" fmla="*/ 34 h 184"/>
                <a:gd name="T112" fmla="*/ 58 w 108"/>
                <a:gd name="T113" fmla="*/ 22 h 184"/>
                <a:gd name="T114" fmla="*/ 54 w 108"/>
                <a:gd name="T115" fmla="*/ 16 h 184"/>
                <a:gd name="T116" fmla="*/ 40 w 108"/>
                <a:gd name="T117" fmla="*/ 20 h 184"/>
                <a:gd name="T118" fmla="*/ 34 w 108"/>
                <a:gd name="T119" fmla="*/ 16 h 184"/>
                <a:gd name="T120" fmla="*/ 36 w 108"/>
                <a:gd name="T121" fmla="*/ 2 h 184"/>
                <a:gd name="T122" fmla="*/ 28 w 108"/>
                <a:gd name="T1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8" h="184">
                  <a:moveTo>
                    <a:pt x="16" y="4"/>
                  </a:moveTo>
                  <a:lnTo>
                    <a:pt x="16" y="4"/>
                  </a:lnTo>
                  <a:lnTo>
                    <a:pt x="16" y="4"/>
                  </a:lnTo>
                  <a:lnTo>
                    <a:pt x="14" y="6"/>
                  </a:lnTo>
                  <a:lnTo>
                    <a:pt x="14" y="8"/>
                  </a:lnTo>
                  <a:lnTo>
                    <a:pt x="14" y="10"/>
                  </a:lnTo>
                  <a:lnTo>
                    <a:pt x="12" y="12"/>
                  </a:lnTo>
                  <a:lnTo>
                    <a:pt x="12" y="14"/>
                  </a:lnTo>
                  <a:lnTo>
                    <a:pt x="10" y="16"/>
                  </a:lnTo>
                  <a:lnTo>
                    <a:pt x="10" y="16"/>
                  </a:lnTo>
                  <a:lnTo>
                    <a:pt x="8" y="18"/>
                  </a:lnTo>
                  <a:lnTo>
                    <a:pt x="4" y="20"/>
                  </a:lnTo>
                  <a:lnTo>
                    <a:pt x="2" y="22"/>
                  </a:lnTo>
                  <a:lnTo>
                    <a:pt x="2" y="24"/>
                  </a:lnTo>
                  <a:lnTo>
                    <a:pt x="0" y="24"/>
                  </a:lnTo>
                  <a:lnTo>
                    <a:pt x="0" y="26"/>
                  </a:lnTo>
                  <a:lnTo>
                    <a:pt x="0" y="26"/>
                  </a:lnTo>
                  <a:lnTo>
                    <a:pt x="0" y="26"/>
                  </a:lnTo>
                  <a:lnTo>
                    <a:pt x="0" y="26"/>
                  </a:lnTo>
                  <a:lnTo>
                    <a:pt x="0" y="28"/>
                  </a:lnTo>
                  <a:lnTo>
                    <a:pt x="2" y="28"/>
                  </a:lnTo>
                  <a:lnTo>
                    <a:pt x="2" y="28"/>
                  </a:lnTo>
                  <a:lnTo>
                    <a:pt x="4" y="28"/>
                  </a:lnTo>
                  <a:lnTo>
                    <a:pt x="6" y="30"/>
                  </a:lnTo>
                  <a:lnTo>
                    <a:pt x="8" y="30"/>
                  </a:lnTo>
                  <a:lnTo>
                    <a:pt x="8" y="30"/>
                  </a:lnTo>
                  <a:lnTo>
                    <a:pt x="8" y="32"/>
                  </a:lnTo>
                  <a:lnTo>
                    <a:pt x="8" y="32"/>
                  </a:lnTo>
                  <a:lnTo>
                    <a:pt x="10" y="34"/>
                  </a:lnTo>
                  <a:lnTo>
                    <a:pt x="10" y="38"/>
                  </a:lnTo>
                  <a:lnTo>
                    <a:pt x="10" y="40"/>
                  </a:lnTo>
                  <a:lnTo>
                    <a:pt x="10" y="42"/>
                  </a:lnTo>
                  <a:lnTo>
                    <a:pt x="10" y="44"/>
                  </a:lnTo>
                  <a:lnTo>
                    <a:pt x="12" y="44"/>
                  </a:lnTo>
                  <a:lnTo>
                    <a:pt x="10" y="46"/>
                  </a:lnTo>
                  <a:lnTo>
                    <a:pt x="10" y="48"/>
                  </a:lnTo>
                  <a:lnTo>
                    <a:pt x="10" y="48"/>
                  </a:lnTo>
                  <a:lnTo>
                    <a:pt x="10" y="48"/>
                  </a:lnTo>
                  <a:lnTo>
                    <a:pt x="10" y="48"/>
                  </a:lnTo>
                  <a:lnTo>
                    <a:pt x="8" y="50"/>
                  </a:lnTo>
                  <a:lnTo>
                    <a:pt x="8" y="50"/>
                  </a:lnTo>
                  <a:lnTo>
                    <a:pt x="6" y="50"/>
                  </a:lnTo>
                  <a:lnTo>
                    <a:pt x="4" y="52"/>
                  </a:lnTo>
                  <a:lnTo>
                    <a:pt x="4" y="52"/>
                  </a:lnTo>
                  <a:lnTo>
                    <a:pt x="2" y="52"/>
                  </a:lnTo>
                  <a:lnTo>
                    <a:pt x="2" y="52"/>
                  </a:lnTo>
                  <a:lnTo>
                    <a:pt x="2" y="54"/>
                  </a:lnTo>
                  <a:lnTo>
                    <a:pt x="2" y="54"/>
                  </a:lnTo>
                  <a:lnTo>
                    <a:pt x="2" y="56"/>
                  </a:lnTo>
                  <a:lnTo>
                    <a:pt x="2" y="56"/>
                  </a:lnTo>
                  <a:lnTo>
                    <a:pt x="2" y="58"/>
                  </a:lnTo>
                  <a:lnTo>
                    <a:pt x="4" y="60"/>
                  </a:lnTo>
                  <a:lnTo>
                    <a:pt x="4" y="60"/>
                  </a:lnTo>
                  <a:lnTo>
                    <a:pt x="4" y="62"/>
                  </a:lnTo>
                  <a:lnTo>
                    <a:pt x="6" y="62"/>
                  </a:lnTo>
                  <a:lnTo>
                    <a:pt x="6" y="62"/>
                  </a:lnTo>
                  <a:lnTo>
                    <a:pt x="8" y="62"/>
                  </a:lnTo>
                  <a:lnTo>
                    <a:pt x="10" y="62"/>
                  </a:lnTo>
                  <a:lnTo>
                    <a:pt x="12" y="62"/>
                  </a:lnTo>
                  <a:lnTo>
                    <a:pt x="12" y="62"/>
                  </a:lnTo>
                  <a:lnTo>
                    <a:pt x="14" y="62"/>
                  </a:lnTo>
                  <a:lnTo>
                    <a:pt x="14" y="64"/>
                  </a:lnTo>
                  <a:lnTo>
                    <a:pt x="14" y="64"/>
                  </a:lnTo>
                  <a:lnTo>
                    <a:pt x="16" y="64"/>
                  </a:lnTo>
                  <a:lnTo>
                    <a:pt x="16" y="66"/>
                  </a:lnTo>
                  <a:lnTo>
                    <a:pt x="16" y="66"/>
                  </a:lnTo>
                  <a:lnTo>
                    <a:pt x="16" y="68"/>
                  </a:lnTo>
                  <a:lnTo>
                    <a:pt x="16" y="70"/>
                  </a:lnTo>
                  <a:lnTo>
                    <a:pt x="16" y="70"/>
                  </a:lnTo>
                  <a:lnTo>
                    <a:pt x="16" y="72"/>
                  </a:lnTo>
                  <a:lnTo>
                    <a:pt x="16" y="72"/>
                  </a:lnTo>
                  <a:lnTo>
                    <a:pt x="14" y="74"/>
                  </a:lnTo>
                  <a:lnTo>
                    <a:pt x="14" y="76"/>
                  </a:lnTo>
                  <a:lnTo>
                    <a:pt x="12" y="76"/>
                  </a:lnTo>
                  <a:lnTo>
                    <a:pt x="12" y="78"/>
                  </a:lnTo>
                  <a:lnTo>
                    <a:pt x="12" y="78"/>
                  </a:lnTo>
                  <a:lnTo>
                    <a:pt x="12" y="78"/>
                  </a:lnTo>
                  <a:lnTo>
                    <a:pt x="14" y="80"/>
                  </a:lnTo>
                  <a:lnTo>
                    <a:pt x="14" y="80"/>
                  </a:lnTo>
                  <a:lnTo>
                    <a:pt x="16" y="80"/>
                  </a:lnTo>
                  <a:lnTo>
                    <a:pt x="18" y="82"/>
                  </a:lnTo>
                  <a:lnTo>
                    <a:pt x="18" y="82"/>
                  </a:lnTo>
                  <a:lnTo>
                    <a:pt x="20" y="82"/>
                  </a:lnTo>
                  <a:lnTo>
                    <a:pt x="24" y="82"/>
                  </a:lnTo>
                  <a:lnTo>
                    <a:pt x="28" y="82"/>
                  </a:lnTo>
                  <a:lnTo>
                    <a:pt x="32" y="82"/>
                  </a:lnTo>
                  <a:lnTo>
                    <a:pt x="34" y="82"/>
                  </a:lnTo>
                  <a:lnTo>
                    <a:pt x="34" y="82"/>
                  </a:lnTo>
                  <a:lnTo>
                    <a:pt x="36" y="82"/>
                  </a:lnTo>
                  <a:lnTo>
                    <a:pt x="36" y="84"/>
                  </a:lnTo>
                  <a:lnTo>
                    <a:pt x="38" y="84"/>
                  </a:lnTo>
                  <a:lnTo>
                    <a:pt x="38" y="86"/>
                  </a:lnTo>
                  <a:lnTo>
                    <a:pt x="40" y="88"/>
                  </a:lnTo>
                  <a:lnTo>
                    <a:pt x="40" y="90"/>
                  </a:lnTo>
                  <a:lnTo>
                    <a:pt x="42" y="92"/>
                  </a:lnTo>
                  <a:lnTo>
                    <a:pt x="42" y="92"/>
                  </a:lnTo>
                  <a:lnTo>
                    <a:pt x="42" y="92"/>
                  </a:lnTo>
                  <a:lnTo>
                    <a:pt x="44" y="92"/>
                  </a:lnTo>
                  <a:lnTo>
                    <a:pt x="46" y="94"/>
                  </a:lnTo>
                  <a:lnTo>
                    <a:pt x="48" y="94"/>
                  </a:lnTo>
                  <a:lnTo>
                    <a:pt x="48" y="94"/>
                  </a:lnTo>
                  <a:lnTo>
                    <a:pt x="50" y="94"/>
                  </a:lnTo>
                  <a:lnTo>
                    <a:pt x="50" y="94"/>
                  </a:lnTo>
                  <a:lnTo>
                    <a:pt x="50" y="94"/>
                  </a:lnTo>
                  <a:lnTo>
                    <a:pt x="50" y="96"/>
                  </a:lnTo>
                  <a:lnTo>
                    <a:pt x="50" y="96"/>
                  </a:lnTo>
                  <a:lnTo>
                    <a:pt x="50" y="98"/>
                  </a:lnTo>
                  <a:lnTo>
                    <a:pt x="50" y="98"/>
                  </a:lnTo>
                  <a:lnTo>
                    <a:pt x="48" y="100"/>
                  </a:lnTo>
                  <a:lnTo>
                    <a:pt x="48" y="102"/>
                  </a:lnTo>
                  <a:lnTo>
                    <a:pt x="46" y="104"/>
                  </a:lnTo>
                  <a:lnTo>
                    <a:pt x="44" y="104"/>
                  </a:lnTo>
                  <a:lnTo>
                    <a:pt x="44" y="106"/>
                  </a:lnTo>
                  <a:lnTo>
                    <a:pt x="42" y="106"/>
                  </a:lnTo>
                  <a:lnTo>
                    <a:pt x="40" y="108"/>
                  </a:lnTo>
                  <a:lnTo>
                    <a:pt x="38" y="108"/>
                  </a:lnTo>
                  <a:lnTo>
                    <a:pt x="36" y="110"/>
                  </a:lnTo>
                  <a:lnTo>
                    <a:pt x="34" y="110"/>
                  </a:lnTo>
                  <a:lnTo>
                    <a:pt x="34" y="110"/>
                  </a:lnTo>
                  <a:lnTo>
                    <a:pt x="32" y="110"/>
                  </a:lnTo>
                  <a:lnTo>
                    <a:pt x="30" y="110"/>
                  </a:lnTo>
                  <a:lnTo>
                    <a:pt x="28" y="110"/>
                  </a:lnTo>
                  <a:lnTo>
                    <a:pt x="26" y="110"/>
                  </a:lnTo>
                  <a:lnTo>
                    <a:pt x="26" y="110"/>
                  </a:lnTo>
                  <a:lnTo>
                    <a:pt x="24" y="110"/>
                  </a:lnTo>
                  <a:lnTo>
                    <a:pt x="24" y="110"/>
                  </a:lnTo>
                  <a:lnTo>
                    <a:pt x="24" y="110"/>
                  </a:lnTo>
                  <a:lnTo>
                    <a:pt x="24" y="110"/>
                  </a:lnTo>
                  <a:lnTo>
                    <a:pt x="24" y="112"/>
                  </a:lnTo>
                  <a:lnTo>
                    <a:pt x="22" y="114"/>
                  </a:lnTo>
                  <a:lnTo>
                    <a:pt x="22" y="116"/>
                  </a:lnTo>
                  <a:lnTo>
                    <a:pt x="22" y="116"/>
                  </a:lnTo>
                  <a:lnTo>
                    <a:pt x="22" y="118"/>
                  </a:lnTo>
                  <a:lnTo>
                    <a:pt x="24" y="122"/>
                  </a:lnTo>
                  <a:lnTo>
                    <a:pt x="24" y="122"/>
                  </a:lnTo>
                  <a:lnTo>
                    <a:pt x="24" y="122"/>
                  </a:lnTo>
                  <a:lnTo>
                    <a:pt x="24" y="124"/>
                  </a:lnTo>
                  <a:lnTo>
                    <a:pt x="26" y="126"/>
                  </a:lnTo>
                  <a:lnTo>
                    <a:pt x="26" y="126"/>
                  </a:lnTo>
                  <a:lnTo>
                    <a:pt x="26" y="128"/>
                  </a:lnTo>
                  <a:lnTo>
                    <a:pt x="28" y="128"/>
                  </a:lnTo>
                  <a:lnTo>
                    <a:pt x="26" y="130"/>
                  </a:lnTo>
                  <a:lnTo>
                    <a:pt x="26" y="132"/>
                  </a:lnTo>
                  <a:lnTo>
                    <a:pt x="26" y="132"/>
                  </a:lnTo>
                  <a:lnTo>
                    <a:pt x="26" y="136"/>
                  </a:lnTo>
                  <a:lnTo>
                    <a:pt x="24" y="136"/>
                  </a:lnTo>
                  <a:lnTo>
                    <a:pt x="24" y="138"/>
                  </a:lnTo>
                  <a:lnTo>
                    <a:pt x="24" y="138"/>
                  </a:lnTo>
                  <a:lnTo>
                    <a:pt x="22" y="138"/>
                  </a:lnTo>
                  <a:lnTo>
                    <a:pt x="20" y="140"/>
                  </a:lnTo>
                  <a:lnTo>
                    <a:pt x="18" y="140"/>
                  </a:lnTo>
                  <a:lnTo>
                    <a:pt x="18" y="142"/>
                  </a:lnTo>
                  <a:lnTo>
                    <a:pt x="18" y="142"/>
                  </a:lnTo>
                  <a:lnTo>
                    <a:pt x="16" y="142"/>
                  </a:lnTo>
                  <a:lnTo>
                    <a:pt x="16" y="142"/>
                  </a:lnTo>
                  <a:lnTo>
                    <a:pt x="16" y="142"/>
                  </a:lnTo>
                  <a:lnTo>
                    <a:pt x="16" y="144"/>
                  </a:lnTo>
                  <a:lnTo>
                    <a:pt x="18" y="144"/>
                  </a:lnTo>
                  <a:lnTo>
                    <a:pt x="18" y="144"/>
                  </a:lnTo>
                  <a:lnTo>
                    <a:pt x="18" y="144"/>
                  </a:lnTo>
                  <a:lnTo>
                    <a:pt x="18" y="144"/>
                  </a:lnTo>
                  <a:lnTo>
                    <a:pt x="20" y="146"/>
                  </a:lnTo>
                  <a:lnTo>
                    <a:pt x="22" y="146"/>
                  </a:lnTo>
                  <a:lnTo>
                    <a:pt x="24" y="146"/>
                  </a:lnTo>
                  <a:lnTo>
                    <a:pt x="28" y="146"/>
                  </a:lnTo>
                  <a:lnTo>
                    <a:pt x="32" y="146"/>
                  </a:lnTo>
                  <a:lnTo>
                    <a:pt x="34" y="146"/>
                  </a:lnTo>
                  <a:lnTo>
                    <a:pt x="34" y="146"/>
                  </a:lnTo>
                  <a:lnTo>
                    <a:pt x="36" y="146"/>
                  </a:lnTo>
                  <a:lnTo>
                    <a:pt x="38" y="146"/>
                  </a:lnTo>
                  <a:lnTo>
                    <a:pt x="38" y="146"/>
                  </a:lnTo>
                  <a:lnTo>
                    <a:pt x="40" y="148"/>
                  </a:lnTo>
                  <a:lnTo>
                    <a:pt x="40" y="148"/>
                  </a:lnTo>
                  <a:lnTo>
                    <a:pt x="40" y="148"/>
                  </a:lnTo>
                  <a:lnTo>
                    <a:pt x="40" y="148"/>
                  </a:lnTo>
                  <a:lnTo>
                    <a:pt x="40" y="150"/>
                  </a:lnTo>
                  <a:lnTo>
                    <a:pt x="38" y="150"/>
                  </a:lnTo>
                  <a:lnTo>
                    <a:pt x="38" y="152"/>
                  </a:lnTo>
                  <a:lnTo>
                    <a:pt x="38" y="152"/>
                  </a:lnTo>
                  <a:lnTo>
                    <a:pt x="36" y="152"/>
                  </a:lnTo>
                  <a:lnTo>
                    <a:pt x="36" y="152"/>
                  </a:lnTo>
                  <a:lnTo>
                    <a:pt x="34" y="152"/>
                  </a:lnTo>
                  <a:lnTo>
                    <a:pt x="32" y="152"/>
                  </a:lnTo>
                  <a:lnTo>
                    <a:pt x="30" y="152"/>
                  </a:lnTo>
                  <a:lnTo>
                    <a:pt x="30" y="152"/>
                  </a:lnTo>
                  <a:lnTo>
                    <a:pt x="28" y="154"/>
                  </a:lnTo>
                  <a:lnTo>
                    <a:pt x="28" y="154"/>
                  </a:lnTo>
                  <a:lnTo>
                    <a:pt x="26" y="156"/>
                  </a:lnTo>
                  <a:lnTo>
                    <a:pt x="24" y="158"/>
                  </a:lnTo>
                  <a:lnTo>
                    <a:pt x="22" y="160"/>
                  </a:lnTo>
                  <a:lnTo>
                    <a:pt x="20" y="162"/>
                  </a:lnTo>
                  <a:lnTo>
                    <a:pt x="18" y="164"/>
                  </a:lnTo>
                  <a:lnTo>
                    <a:pt x="16" y="168"/>
                  </a:lnTo>
                  <a:lnTo>
                    <a:pt x="14" y="170"/>
                  </a:lnTo>
                  <a:lnTo>
                    <a:pt x="12" y="172"/>
                  </a:lnTo>
                  <a:lnTo>
                    <a:pt x="12" y="172"/>
                  </a:lnTo>
                  <a:lnTo>
                    <a:pt x="10" y="176"/>
                  </a:lnTo>
                  <a:lnTo>
                    <a:pt x="10" y="176"/>
                  </a:lnTo>
                  <a:lnTo>
                    <a:pt x="10" y="178"/>
                  </a:lnTo>
                  <a:lnTo>
                    <a:pt x="10" y="180"/>
                  </a:lnTo>
                  <a:lnTo>
                    <a:pt x="10" y="182"/>
                  </a:lnTo>
                  <a:lnTo>
                    <a:pt x="10" y="182"/>
                  </a:lnTo>
                  <a:lnTo>
                    <a:pt x="10" y="182"/>
                  </a:lnTo>
                  <a:lnTo>
                    <a:pt x="10" y="182"/>
                  </a:lnTo>
                  <a:lnTo>
                    <a:pt x="12" y="184"/>
                  </a:lnTo>
                  <a:lnTo>
                    <a:pt x="12" y="184"/>
                  </a:lnTo>
                  <a:lnTo>
                    <a:pt x="14" y="184"/>
                  </a:lnTo>
                  <a:lnTo>
                    <a:pt x="14" y="184"/>
                  </a:lnTo>
                  <a:lnTo>
                    <a:pt x="16" y="182"/>
                  </a:lnTo>
                  <a:lnTo>
                    <a:pt x="18" y="182"/>
                  </a:lnTo>
                  <a:lnTo>
                    <a:pt x="20" y="180"/>
                  </a:lnTo>
                  <a:lnTo>
                    <a:pt x="24" y="178"/>
                  </a:lnTo>
                  <a:lnTo>
                    <a:pt x="28" y="176"/>
                  </a:lnTo>
                  <a:lnTo>
                    <a:pt x="30" y="176"/>
                  </a:lnTo>
                  <a:lnTo>
                    <a:pt x="32" y="174"/>
                  </a:lnTo>
                  <a:lnTo>
                    <a:pt x="34" y="174"/>
                  </a:lnTo>
                  <a:lnTo>
                    <a:pt x="36" y="172"/>
                  </a:lnTo>
                  <a:lnTo>
                    <a:pt x="38" y="170"/>
                  </a:lnTo>
                  <a:lnTo>
                    <a:pt x="40" y="168"/>
                  </a:lnTo>
                  <a:lnTo>
                    <a:pt x="42" y="168"/>
                  </a:lnTo>
                  <a:lnTo>
                    <a:pt x="44" y="166"/>
                  </a:lnTo>
                  <a:lnTo>
                    <a:pt x="46" y="166"/>
                  </a:lnTo>
                  <a:lnTo>
                    <a:pt x="46" y="166"/>
                  </a:lnTo>
                  <a:lnTo>
                    <a:pt x="48" y="166"/>
                  </a:lnTo>
                  <a:lnTo>
                    <a:pt x="50" y="168"/>
                  </a:lnTo>
                  <a:lnTo>
                    <a:pt x="52" y="168"/>
                  </a:lnTo>
                  <a:lnTo>
                    <a:pt x="56" y="170"/>
                  </a:lnTo>
                  <a:lnTo>
                    <a:pt x="58" y="170"/>
                  </a:lnTo>
                  <a:lnTo>
                    <a:pt x="60" y="170"/>
                  </a:lnTo>
                  <a:lnTo>
                    <a:pt x="62" y="172"/>
                  </a:lnTo>
                  <a:lnTo>
                    <a:pt x="62" y="172"/>
                  </a:lnTo>
                  <a:lnTo>
                    <a:pt x="64" y="172"/>
                  </a:lnTo>
                  <a:lnTo>
                    <a:pt x="64" y="172"/>
                  </a:lnTo>
                  <a:lnTo>
                    <a:pt x="66" y="172"/>
                  </a:lnTo>
                  <a:lnTo>
                    <a:pt x="66" y="170"/>
                  </a:lnTo>
                  <a:lnTo>
                    <a:pt x="68" y="170"/>
                  </a:lnTo>
                  <a:lnTo>
                    <a:pt x="70" y="168"/>
                  </a:lnTo>
                  <a:lnTo>
                    <a:pt x="72" y="166"/>
                  </a:lnTo>
                  <a:lnTo>
                    <a:pt x="76" y="164"/>
                  </a:lnTo>
                  <a:lnTo>
                    <a:pt x="78" y="162"/>
                  </a:lnTo>
                  <a:lnTo>
                    <a:pt x="80" y="162"/>
                  </a:lnTo>
                  <a:lnTo>
                    <a:pt x="82" y="162"/>
                  </a:lnTo>
                  <a:lnTo>
                    <a:pt x="82" y="160"/>
                  </a:lnTo>
                  <a:lnTo>
                    <a:pt x="84" y="160"/>
                  </a:lnTo>
                  <a:lnTo>
                    <a:pt x="92" y="160"/>
                  </a:lnTo>
                  <a:lnTo>
                    <a:pt x="94" y="160"/>
                  </a:lnTo>
                  <a:lnTo>
                    <a:pt x="96" y="160"/>
                  </a:lnTo>
                  <a:lnTo>
                    <a:pt x="96" y="158"/>
                  </a:lnTo>
                  <a:lnTo>
                    <a:pt x="98" y="158"/>
                  </a:lnTo>
                  <a:lnTo>
                    <a:pt x="98" y="158"/>
                  </a:lnTo>
                  <a:lnTo>
                    <a:pt x="100" y="158"/>
                  </a:lnTo>
                  <a:lnTo>
                    <a:pt x="100" y="156"/>
                  </a:lnTo>
                  <a:lnTo>
                    <a:pt x="100" y="156"/>
                  </a:lnTo>
                  <a:lnTo>
                    <a:pt x="100" y="156"/>
                  </a:lnTo>
                  <a:lnTo>
                    <a:pt x="98" y="154"/>
                  </a:lnTo>
                  <a:lnTo>
                    <a:pt x="98" y="154"/>
                  </a:lnTo>
                  <a:lnTo>
                    <a:pt x="96" y="154"/>
                  </a:lnTo>
                  <a:lnTo>
                    <a:pt x="94" y="152"/>
                  </a:lnTo>
                  <a:lnTo>
                    <a:pt x="92" y="152"/>
                  </a:lnTo>
                  <a:lnTo>
                    <a:pt x="90" y="150"/>
                  </a:lnTo>
                  <a:lnTo>
                    <a:pt x="90" y="150"/>
                  </a:lnTo>
                  <a:lnTo>
                    <a:pt x="88" y="148"/>
                  </a:lnTo>
                  <a:lnTo>
                    <a:pt x="88" y="148"/>
                  </a:lnTo>
                  <a:lnTo>
                    <a:pt x="88" y="148"/>
                  </a:lnTo>
                  <a:lnTo>
                    <a:pt x="88" y="146"/>
                  </a:lnTo>
                  <a:lnTo>
                    <a:pt x="88" y="146"/>
                  </a:lnTo>
                  <a:lnTo>
                    <a:pt x="90" y="146"/>
                  </a:lnTo>
                  <a:lnTo>
                    <a:pt x="90" y="144"/>
                  </a:lnTo>
                  <a:lnTo>
                    <a:pt x="92" y="144"/>
                  </a:lnTo>
                  <a:lnTo>
                    <a:pt x="92" y="144"/>
                  </a:lnTo>
                  <a:lnTo>
                    <a:pt x="94" y="142"/>
                  </a:lnTo>
                  <a:lnTo>
                    <a:pt x="94" y="142"/>
                  </a:lnTo>
                  <a:lnTo>
                    <a:pt x="96" y="142"/>
                  </a:lnTo>
                  <a:lnTo>
                    <a:pt x="96" y="142"/>
                  </a:lnTo>
                  <a:lnTo>
                    <a:pt x="100" y="144"/>
                  </a:lnTo>
                  <a:lnTo>
                    <a:pt x="100" y="144"/>
                  </a:lnTo>
                  <a:lnTo>
                    <a:pt x="102" y="144"/>
                  </a:lnTo>
                  <a:lnTo>
                    <a:pt x="104" y="144"/>
                  </a:lnTo>
                  <a:lnTo>
                    <a:pt x="104" y="144"/>
                  </a:lnTo>
                  <a:lnTo>
                    <a:pt x="104" y="144"/>
                  </a:lnTo>
                  <a:lnTo>
                    <a:pt x="106" y="142"/>
                  </a:lnTo>
                  <a:lnTo>
                    <a:pt x="106" y="142"/>
                  </a:lnTo>
                  <a:lnTo>
                    <a:pt x="106" y="140"/>
                  </a:lnTo>
                  <a:lnTo>
                    <a:pt x="106" y="140"/>
                  </a:lnTo>
                  <a:lnTo>
                    <a:pt x="108" y="138"/>
                  </a:lnTo>
                  <a:lnTo>
                    <a:pt x="108" y="136"/>
                  </a:lnTo>
                  <a:lnTo>
                    <a:pt x="108" y="134"/>
                  </a:lnTo>
                  <a:lnTo>
                    <a:pt x="108" y="132"/>
                  </a:lnTo>
                  <a:lnTo>
                    <a:pt x="108" y="130"/>
                  </a:lnTo>
                  <a:lnTo>
                    <a:pt x="108" y="126"/>
                  </a:lnTo>
                  <a:lnTo>
                    <a:pt x="108" y="124"/>
                  </a:lnTo>
                  <a:lnTo>
                    <a:pt x="106" y="124"/>
                  </a:lnTo>
                  <a:lnTo>
                    <a:pt x="106" y="122"/>
                  </a:lnTo>
                  <a:lnTo>
                    <a:pt x="106" y="122"/>
                  </a:lnTo>
                  <a:lnTo>
                    <a:pt x="106" y="120"/>
                  </a:lnTo>
                  <a:lnTo>
                    <a:pt x="104" y="120"/>
                  </a:lnTo>
                  <a:lnTo>
                    <a:pt x="104" y="120"/>
                  </a:lnTo>
                  <a:lnTo>
                    <a:pt x="102" y="118"/>
                  </a:lnTo>
                  <a:lnTo>
                    <a:pt x="100" y="118"/>
                  </a:lnTo>
                  <a:lnTo>
                    <a:pt x="96" y="118"/>
                  </a:lnTo>
                  <a:lnTo>
                    <a:pt x="94" y="118"/>
                  </a:lnTo>
                  <a:lnTo>
                    <a:pt x="90" y="116"/>
                  </a:lnTo>
                  <a:lnTo>
                    <a:pt x="90" y="116"/>
                  </a:lnTo>
                  <a:lnTo>
                    <a:pt x="88" y="116"/>
                  </a:lnTo>
                  <a:lnTo>
                    <a:pt x="88" y="116"/>
                  </a:lnTo>
                  <a:lnTo>
                    <a:pt x="86" y="114"/>
                  </a:lnTo>
                  <a:lnTo>
                    <a:pt x="86" y="114"/>
                  </a:lnTo>
                  <a:lnTo>
                    <a:pt x="86" y="114"/>
                  </a:lnTo>
                  <a:lnTo>
                    <a:pt x="86" y="112"/>
                  </a:lnTo>
                  <a:lnTo>
                    <a:pt x="86" y="110"/>
                  </a:lnTo>
                  <a:lnTo>
                    <a:pt x="86" y="108"/>
                  </a:lnTo>
                  <a:lnTo>
                    <a:pt x="86" y="104"/>
                  </a:lnTo>
                  <a:lnTo>
                    <a:pt x="86" y="102"/>
                  </a:lnTo>
                  <a:lnTo>
                    <a:pt x="86" y="100"/>
                  </a:lnTo>
                  <a:lnTo>
                    <a:pt x="84" y="98"/>
                  </a:lnTo>
                  <a:lnTo>
                    <a:pt x="84" y="96"/>
                  </a:lnTo>
                  <a:lnTo>
                    <a:pt x="84" y="94"/>
                  </a:lnTo>
                  <a:lnTo>
                    <a:pt x="84" y="92"/>
                  </a:lnTo>
                  <a:lnTo>
                    <a:pt x="84" y="92"/>
                  </a:lnTo>
                  <a:lnTo>
                    <a:pt x="82" y="90"/>
                  </a:lnTo>
                  <a:lnTo>
                    <a:pt x="82" y="90"/>
                  </a:lnTo>
                  <a:lnTo>
                    <a:pt x="82" y="90"/>
                  </a:lnTo>
                  <a:lnTo>
                    <a:pt x="80" y="90"/>
                  </a:lnTo>
                  <a:lnTo>
                    <a:pt x="80" y="90"/>
                  </a:lnTo>
                  <a:lnTo>
                    <a:pt x="78" y="90"/>
                  </a:lnTo>
                  <a:lnTo>
                    <a:pt x="76" y="88"/>
                  </a:lnTo>
                  <a:lnTo>
                    <a:pt x="74" y="88"/>
                  </a:lnTo>
                  <a:lnTo>
                    <a:pt x="74" y="88"/>
                  </a:lnTo>
                  <a:lnTo>
                    <a:pt x="74" y="88"/>
                  </a:lnTo>
                  <a:lnTo>
                    <a:pt x="72" y="88"/>
                  </a:lnTo>
                  <a:lnTo>
                    <a:pt x="72" y="86"/>
                  </a:lnTo>
                  <a:lnTo>
                    <a:pt x="72" y="86"/>
                  </a:lnTo>
                  <a:lnTo>
                    <a:pt x="72" y="86"/>
                  </a:lnTo>
                  <a:lnTo>
                    <a:pt x="72" y="84"/>
                  </a:lnTo>
                  <a:lnTo>
                    <a:pt x="72" y="82"/>
                  </a:lnTo>
                  <a:lnTo>
                    <a:pt x="74" y="80"/>
                  </a:lnTo>
                  <a:lnTo>
                    <a:pt x="74" y="78"/>
                  </a:lnTo>
                  <a:lnTo>
                    <a:pt x="74" y="78"/>
                  </a:lnTo>
                  <a:lnTo>
                    <a:pt x="74" y="76"/>
                  </a:lnTo>
                  <a:lnTo>
                    <a:pt x="74" y="76"/>
                  </a:lnTo>
                  <a:lnTo>
                    <a:pt x="74" y="76"/>
                  </a:lnTo>
                  <a:lnTo>
                    <a:pt x="74" y="74"/>
                  </a:lnTo>
                  <a:lnTo>
                    <a:pt x="74" y="74"/>
                  </a:lnTo>
                  <a:lnTo>
                    <a:pt x="74" y="74"/>
                  </a:lnTo>
                  <a:lnTo>
                    <a:pt x="72" y="74"/>
                  </a:lnTo>
                  <a:lnTo>
                    <a:pt x="70" y="74"/>
                  </a:lnTo>
                  <a:lnTo>
                    <a:pt x="70" y="74"/>
                  </a:lnTo>
                  <a:lnTo>
                    <a:pt x="68" y="74"/>
                  </a:lnTo>
                  <a:lnTo>
                    <a:pt x="66" y="72"/>
                  </a:lnTo>
                  <a:lnTo>
                    <a:pt x="66" y="72"/>
                  </a:lnTo>
                  <a:lnTo>
                    <a:pt x="66" y="72"/>
                  </a:lnTo>
                  <a:lnTo>
                    <a:pt x="64" y="72"/>
                  </a:lnTo>
                  <a:lnTo>
                    <a:pt x="64" y="72"/>
                  </a:lnTo>
                  <a:lnTo>
                    <a:pt x="64" y="70"/>
                  </a:lnTo>
                  <a:lnTo>
                    <a:pt x="64" y="70"/>
                  </a:lnTo>
                  <a:lnTo>
                    <a:pt x="64" y="68"/>
                  </a:lnTo>
                  <a:lnTo>
                    <a:pt x="66" y="66"/>
                  </a:lnTo>
                  <a:lnTo>
                    <a:pt x="66" y="64"/>
                  </a:lnTo>
                  <a:lnTo>
                    <a:pt x="66" y="60"/>
                  </a:lnTo>
                  <a:lnTo>
                    <a:pt x="68" y="58"/>
                  </a:lnTo>
                  <a:lnTo>
                    <a:pt x="68" y="58"/>
                  </a:lnTo>
                  <a:lnTo>
                    <a:pt x="68" y="56"/>
                  </a:lnTo>
                  <a:lnTo>
                    <a:pt x="68" y="56"/>
                  </a:lnTo>
                  <a:lnTo>
                    <a:pt x="68" y="54"/>
                  </a:lnTo>
                  <a:lnTo>
                    <a:pt x="68" y="54"/>
                  </a:lnTo>
                  <a:lnTo>
                    <a:pt x="66" y="54"/>
                  </a:lnTo>
                  <a:lnTo>
                    <a:pt x="66" y="52"/>
                  </a:lnTo>
                  <a:lnTo>
                    <a:pt x="64" y="50"/>
                  </a:lnTo>
                  <a:lnTo>
                    <a:pt x="62" y="50"/>
                  </a:lnTo>
                  <a:lnTo>
                    <a:pt x="60" y="48"/>
                  </a:lnTo>
                  <a:lnTo>
                    <a:pt x="58" y="48"/>
                  </a:lnTo>
                  <a:lnTo>
                    <a:pt x="54" y="46"/>
                  </a:lnTo>
                  <a:lnTo>
                    <a:pt x="50" y="44"/>
                  </a:lnTo>
                  <a:lnTo>
                    <a:pt x="48" y="42"/>
                  </a:lnTo>
                  <a:lnTo>
                    <a:pt x="46" y="42"/>
                  </a:lnTo>
                  <a:lnTo>
                    <a:pt x="44" y="40"/>
                  </a:lnTo>
                  <a:lnTo>
                    <a:pt x="44" y="40"/>
                  </a:lnTo>
                  <a:lnTo>
                    <a:pt x="44" y="38"/>
                  </a:lnTo>
                  <a:lnTo>
                    <a:pt x="44" y="38"/>
                  </a:lnTo>
                  <a:lnTo>
                    <a:pt x="44" y="38"/>
                  </a:lnTo>
                  <a:lnTo>
                    <a:pt x="44" y="36"/>
                  </a:lnTo>
                  <a:lnTo>
                    <a:pt x="44" y="36"/>
                  </a:lnTo>
                  <a:lnTo>
                    <a:pt x="44" y="36"/>
                  </a:lnTo>
                  <a:lnTo>
                    <a:pt x="44" y="36"/>
                  </a:lnTo>
                  <a:lnTo>
                    <a:pt x="46" y="36"/>
                  </a:lnTo>
                  <a:lnTo>
                    <a:pt x="48" y="34"/>
                  </a:lnTo>
                  <a:lnTo>
                    <a:pt x="50" y="34"/>
                  </a:lnTo>
                  <a:lnTo>
                    <a:pt x="52" y="34"/>
                  </a:lnTo>
                  <a:lnTo>
                    <a:pt x="54" y="34"/>
                  </a:lnTo>
                  <a:lnTo>
                    <a:pt x="54" y="34"/>
                  </a:lnTo>
                  <a:lnTo>
                    <a:pt x="54" y="34"/>
                  </a:lnTo>
                  <a:lnTo>
                    <a:pt x="56" y="34"/>
                  </a:lnTo>
                  <a:lnTo>
                    <a:pt x="56" y="32"/>
                  </a:lnTo>
                  <a:lnTo>
                    <a:pt x="56" y="32"/>
                  </a:lnTo>
                  <a:lnTo>
                    <a:pt x="58" y="30"/>
                  </a:lnTo>
                  <a:lnTo>
                    <a:pt x="58" y="28"/>
                  </a:lnTo>
                  <a:lnTo>
                    <a:pt x="58" y="26"/>
                  </a:lnTo>
                  <a:lnTo>
                    <a:pt x="58" y="24"/>
                  </a:lnTo>
                  <a:lnTo>
                    <a:pt x="58" y="22"/>
                  </a:lnTo>
                  <a:lnTo>
                    <a:pt x="58" y="20"/>
                  </a:lnTo>
                  <a:lnTo>
                    <a:pt x="58" y="20"/>
                  </a:lnTo>
                  <a:lnTo>
                    <a:pt x="58" y="18"/>
                  </a:lnTo>
                  <a:lnTo>
                    <a:pt x="58" y="18"/>
                  </a:lnTo>
                  <a:lnTo>
                    <a:pt x="56" y="18"/>
                  </a:lnTo>
                  <a:lnTo>
                    <a:pt x="56" y="16"/>
                  </a:lnTo>
                  <a:lnTo>
                    <a:pt x="54" y="16"/>
                  </a:lnTo>
                  <a:lnTo>
                    <a:pt x="52" y="16"/>
                  </a:lnTo>
                  <a:lnTo>
                    <a:pt x="52" y="16"/>
                  </a:lnTo>
                  <a:lnTo>
                    <a:pt x="50" y="18"/>
                  </a:lnTo>
                  <a:lnTo>
                    <a:pt x="46" y="18"/>
                  </a:lnTo>
                  <a:lnTo>
                    <a:pt x="42" y="18"/>
                  </a:lnTo>
                  <a:lnTo>
                    <a:pt x="40" y="18"/>
                  </a:lnTo>
                  <a:lnTo>
                    <a:pt x="40" y="20"/>
                  </a:lnTo>
                  <a:lnTo>
                    <a:pt x="38" y="20"/>
                  </a:lnTo>
                  <a:lnTo>
                    <a:pt x="36" y="18"/>
                  </a:lnTo>
                  <a:lnTo>
                    <a:pt x="36" y="18"/>
                  </a:lnTo>
                  <a:lnTo>
                    <a:pt x="34" y="18"/>
                  </a:lnTo>
                  <a:lnTo>
                    <a:pt x="34" y="18"/>
                  </a:lnTo>
                  <a:lnTo>
                    <a:pt x="34" y="16"/>
                  </a:lnTo>
                  <a:lnTo>
                    <a:pt x="34" y="16"/>
                  </a:lnTo>
                  <a:lnTo>
                    <a:pt x="34" y="14"/>
                  </a:lnTo>
                  <a:lnTo>
                    <a:pt x="34" y="12"/>
                  </a:lnTo>
                  <a:lnTo>
                    <a:pt x="34" y="10"/>
                  </a:lnTo>
                  <a:lnTo>
                    <a:pt x="36" y="8"/>
                  </a:lnTo>
                  <a:lnTo>
                    <a:pt x="36" y="4"/>
                  </a:lnTo>
                  <a:lnTo>
                    <a:pt x="36" y="4"/>
                  </a:lnTo>
                  <a:lnTo>
                    <a:pt x="36" y="2"/>
                  </a:lnTo>
                  <a:lnTo>
                    <a:pt x="34" y="2"/>
                  </a:lnTo>
                  <a:lnTo>
                    <a:pt x="34" y="2"/>
                  </a:lnTo>
                  <a:lnTo>
                    <a:pt x="34" y="0"/>
                  </a:lnTo>
                  <a:lnTo>
                    <a:pt x="32" y="0"/>
                  </a:lnTo>
                  <a:lnTo>
                    <a:pt x="32" y="0"/>
                  </a:lnTo>
                  <a:lnTo>
                    <a:pt x="30" y="0"/>
                  </a:lnTo>
                  <a:lnTo>
                    <a:pt x="28" y="0"/>
                  </a:lnTo>
                  <a:lnTo>
                    <a:pt x="26" y="0"/>
                  </a:lnTo>
                  <a:lnTo>
                    <a:pt x="24" y="2"/>
                  </a:lnTo>
                  <a:lnTo>
                    <a:pt x="20" y="2"/>
                  </a:lnTo>
                  <a:lnTo>
                    <a:pt x="18" y="4"/>
                  </a:lnTo>
                  <a:lnTo>
                    <a:pt x="16" y="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84" name="Freeform 328"/>
            <p:cNvSpPr>
              <a:spLocks/>
            </p:cNvSpPr>
            <p:nvPr/>
          </p:nvSpPr>
          <p:spPr bwMode="auto">
            <a:xfrm>
              <a:off x="5604797" y="1992193"/>
              <a:ext cx="223098" cy="380078"/>
            </a:xfrm>
            <a:custGeom>
              <a:avLst/>
              <a:gdLst>
                <a:gd name="T0" fmla="*/ 12 w 108"/>
                <a:gd name="T1" fmla="*/ 12 h 184"/>
                <a:gd name="T2" fmla="*/ 2 w 108"/>
                <a:gd name="T3" fmla="*/ 24 h 184"/>
                <a:gd name="T4" fmla="*/ 2 w 108"/>
                <a:gd name="T5" fmla="*/ 28 h 184"/>
                <a:gd name="T6" fmla="*/ 8 w 108"/>
                <a:gd name="T7" fmla="*/ 32 h 184"/>
                <a:gd name="T8" fmla="*/ 10 w 108"/>
                <a:gd name="T9" fmla="*/ 46 h 184"/>
                <a:gd name="T10" fmla="*/ 6 w 108"/>
                <a:gd name="T11" fmla="*/ 50 h 184"/>
                <a:gd name="T12" fmla="*/ 2 w 108"/>
                <a:gd name="T13" fmla="*/ 56 h 184"/>
                <a:gd name="T14" fmla="*/ 6 w 108"/>
                <a:gd name="T15" fmla="*/ 62 h 184"/>
                <a:gd name="T16" fmla="*/ 14 w 108"/>
                <a:gd name="T17" fmla="*/ 64 h 184"/>
                <a:gd name="T18" fmla="*/ 16 w 108"/>
                <a:gd name="T19" fmla="*/ 72 h 184"/>
                <a:gd name="T20" fmla="*/ 12 w 108"/>
                <a:gd name="T21" fmla="*/ 78 h 184"/>
                <a:gd name="T22" fmla="*/ 24 w 108"/>
                <a:gd name="T23" fmla="*/ 82 h 184"/>
                <a:gd name="T24" fmla="*/ 38 w 108"/>
                <a:gd name="T25" fmla="*/ 84 h 184"/>
                <a:gd name="T26" fmla="*/ 44 w 108"/>
                <a:gd name="T27" fmla="*/ 92 h 184"/>
                <a:gd name="T28" fmla="*/ 50 w 108"/>
                <a:gd name="T29" fmla="*/ 96 h 184"/>
                <a:gd name="T30" fmla="*/ 44 w 108"/>
                <a:gd name="T31" fmla="*/ 104 h 184"/>
                <a:gd name="T32" fmla="*/ 34 w 108"/>
                <a:gd name="T33" fmla="*/ 110 h 184"/>
                <a:gd name="T34" fmla="*/ 24 w 108"/>
                <a:gd name="T35" fmla="*/ 110 h 184"/>
                <a:gd name="T36" fmla="*/ 22 w 108"/>
                <a:gd name="T37" fmla="*/ 118 h 184"/>
                <a:gd name="T38" fmla="*/ 26 w 108"/>
                <a:gd name="T39" fmla="*/ 128 h 184"/>
                <a:gd name="T40" fmla="*/ 24 w 108"/>
                <a:gd name="T41" fmla="*/ 138 h 184"/>
                <a:gd name="T42" fmla="*/ 16 w 108"/>
                <a:gd name="T43" fmla="*/ 142 h 184"/>
                <a:gd name="T44" fmla="*/ 18 w 108"/>
                <a:gd name="T45" fmla="*/ 144 h 184"/>
                <a:gd name="T46" fmla="*/ 34 w 108"/>
                <a:gd name="T47" fmla="*/ 146 h 184"/>
                <a:gd name="T48" fmla="*/ 40 w 108"/>
                <a:gd name="T49" fmla="*/ 148 h 184"/>
                <a:gd name="T50" fmla="*/ 34 w 108"/>
                <a:gd name="T51" fmla="*/ 152 h 184"/>
                <a:gd name="T52" fmla="*/ 24 w 108"/>
                <a:gd name="T53" fmla="*/ 158 h 184"/>
                <a:gd name="T54" fmla="*/ 12 w 108"/>
                <a:gd name="T55" fmla="*/ 172 h 184"/>
                <a:gd name="T56" fmla="*/ 10 w 108"/>
                <a:gd name="T57" fmla="*/ 182 h 184"/>
                <a:gd name="T58" fmla="*/ 18 w 108"/>
                <a:gd name="T59" fmla="*/ 182 h 184"/>
                <a:gd name="T60" fmla="*/ 36 w 108"/>
                <a:gd name="T61" fmla="*/ 172 h 184"/>
                <a:gd name="T62" fmla="*/ 48 w 108"/>
                <a:gd name="T63" fmla="*/ 166 h 184"/>
                <a:gd name="T64" fmla="*/ 62 w 108"/>
                <a:gd name="T65" fmla="*/ 172 h 184"/>
                <a:gd name="T66" fmla="*/ 72 w 108"/>
                <a:gd name="T67" fmla="*/ 166 h 184"/>
                <a:gd name="T68" fmla="*/ 92 w 108"/>
                <a:gd name="T69" fmla="*/ 160 h 184"/>
                <a:gd name="T70" fmla="*/ 100 w 108"/>
                <a:gd name="T71" fmla="*/ 156 h 184"/>
                <a:gd name="T72" fmla="*/ 92 w 108"/>
                <a:gd name="T73" fmla="*/ 152 h 184"/>
                <a:gd name="T74" fmla="*/ 88 w 108"/>
                <a:gd name="T75" fmla="*/ 146 h 184"/>
                <a:gd name="T76" fmla="*/ 96 w 108"/>
                <a:gd name="T77" fmla="*/ 142 h 184"/>
                <a:gd name="T78" fmla="*/ 104 w 108"/>
                <a:gd name="T79" fmla="*/ 144 h 184"/>
                <a:gd name="T80" fmla="*/ 108 w 108"/>
                <a:gd name="T81" fmla="*/ 134 h 184"/>
                <a:gd name="T82" fmla="*/ 106 w 108"/>
                <a:gd name="T83" fmla="*/ 122 h 184"/>
                <a:gd name="T84" fmla="*/ 94 w 108"/>
                <a:gd name="T85" fmla="*/ 118 h 184"/>
                <a:gd name="T86" fmla="*/ 86 w 108"/>
                <a:gd name="T87" fmla="*/ 114 h 184"/>
                <a:gd name="T88" fmla="*/ 84 w 108"/>
                <a:gd name="T89" fmla="*/ 98 h 184"/>
                <a:gd name="T90" fmla="*/ 82 w 108"/>
                <a:gd name="T91" fmla="*/ 90 h 184"/>
                <a:gd name="T92" fmla="*/ 74 w 108"/>
                <a:gd name="T93" fmla="*/ 88 h 184"/>
                <a:gd name="T94" fmla="*/ 74 w 108"/>
                <a:gd name="T95" fmla="*/ 80 h 184"/>
                <a:gd name="T96" fmla="*/ 74 w 108"/>
                <a:gd name="T97" fmla="*/ 74 h 184"/>
                <a:gd name="T98" fmla="*/ 66 w 108"/>
                <a:gd name="T99" fmla="*/ 72 h 184"/>
                <a:gd name="T100" fmla="*/ 66 w 108"/>
                <a:gd name="T101" fmla="*/ 66 h 184"/>
                <a:gd name="T102" fmla="*/ 68 w 108"/>
                <a:gd name="T103" fmla="*/ 54 h 184"/>
                <a:gd name="T104" fmla="*/ 58 w 108"/>
                <a:gd name="T105" fmla="*/ 48 h 184"/>
                <a:gd name="T106" fmla="*/ 44 w 108"/>
                <a:gd name="T107" fmla="*/ 38 h 184"/>
                <a:gd name="T108" fmla="*/ 46 w 108"/>
                <a:gd name="T109" fmla="*/ 36 h 184"/>
                <a:gd name="T110" fmla="*/ 56 w 108"/>
                <a:gd name="T111" fmla="*/ 34 h 184"/>
                <a:gd name="T112" fmla="*/ 58 w 108"/>
                <a:gd name="T113" fmla="*/ 22 h 184"/>
                <a:gd name="T114" fmla="*/ 54 w 108"/>
                <a:gd name="T115" fmla="*/ 16 h 184"/>
                <a:gd name="T116" fmla="*/ 40 w 108"/>
                <a:gd name="T117" fmla="*/ 20 h 184"/>
                <a:gd name="T118" fmla="*/ 34 w 108"/>
                <a:gd name="T119" fmla="*/ 16 h 184"/>
                <a:gd name="T120" fmla="*/ 36 w 108"/>
                <a:gd name="T121" fmla="*/ 2 h 184"/>
                <a:gd name="T122" fmla="*/ 28 w 108"/>
                <a:gd name="T1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8" h="184">
                  <a:moveTo>
                    <a:pt x="16" y="4"/>
                  </a:moveTo>
                  <a:lnTo>
                    <a:pt x="16" y="4"/>
                  </a:lnTo>
                  <a:lnTo>
                    <a:pt x="16" y="4"/>
                  </a:lnTo>
                  <a:lnTo>
                    <a:pt x="14" y="6"/>
                  </a:lnTo>
                  <a:lnTo>
                    <a:pt x="14" y="8"/>
                  </a:lnTo>
                  <a:lnTo>
                    <a:pt x="14" y="10"/>
                  </a:lnTo>
                  <a:lnTo>
                    <a:pt x="12" y="12"/>
                  </a:lnTo>
                  <a:lnTo>
                    <a:pt x="12" y="14"/>
                  </a:lnTo>
                  <a:lnTo>
                    <a:pt x="10" y="16"/>
                  </a:lnTo>
                  <a:lnTo>
                    <a:pt x="10" y="16"/>
                  </a:lnTo>
                  <a:lnTo>
                    <a:pt x="8" y="18"/>
                  </a:lnTo>
                  <a:lnTo>
                    <a:pt x="4" y="20"/>
                  </a:lnTo>
                  <a:lnTo>
                    <a:pt x="2" y="22"/>
                  </a:lnTo>
                  <a:lnTo>
                    <a:pt x="2" y="24"/>
                  </a:lnTo>
                  <a:lnTo>
                    <a:pt x="0" y="24"/>
                  </a:lnTo>
                  <a:lnTo>
                    <a:pt x="0" y="26"/>
                  </a:lnTo>
                  <a:lnTo>
                    <a:pt x="0" y="26"/>
                  </a:lnTo>
                  <a:lnTo>
                    <a:pt x="0" y="26"/>
                  </a:lnTo>
                  <a:lnTo>
                    <a:pt x="0" y="26"/>
                  </a:lnTo>
                  <a:lnTo>
                    <a:pt x="0" y="28"/>
                  </a:lnTo>
                  <a:lnTo>
                    <a:pt x="2" y="28"/>
                  </a:lnTo>
                  <a:lnTo>
                    <a:pt x="2" y="28"/>
                  </a:lnTo>
                  <a:lnTo>
                    <a:pt x="4" y="28"/>
                  </a:lnTo>
                  <a:lnTo>
                    <a:pt x="6" y="30"/>
                  </a:lnTo>
                  <a:lnTo>
                    <a:pt x="8" y="30"/>
                  </a:lnTo>
                  <a:lnTo>
                    <a:pt x="8" y="30"/>
                  </a:lnTo>
                  <a:lnTo>
                    <a:pt x="8" y="32"/>
                  </a:lnTo>
                  <a:lnTo>
                    <a:pt x="8" y="32"/>
                  </a:lnTo>
                  <a:lnTo>
                    <a:pt x="10" y="34"/>
                  </a:lnTo>
                  <a:lnTo>
                    <a:pt x="10" y="38"/>
                  </a:lnTo>
                  <a:lnTo>
                    <a:pt x="10" y="40"/>
                  </a:lnTo>
                  <a:lnTo>
                    <a:pt x="10" y="42"/>
                  </a:lnTo>
                  <a:lnTo>
                    <a:pt x="10" y="44"/>
                  </a:lnTo>
                  <a:lnTo>
                    <a:pt x="12" y="44"/>
                  </a:lnTo>
                  <a:lnTo>
                    <a:pt x="10" y="46"/>
                  </a:lnTo>
                  <a:lnTo>
                    <a:pt x="10" y="48"/>
                  </a:lnTo>
                  <a:lnTo>
                    <a:pt x="10" y="48"/>
                  </a:lnTo>
                  <a:lnTo>
                    <a:pt x="10" y="48"/>
                  </a:lnTo>
                  <a:lnTo>
                    <a:pt x="10" y="48"/>
                  </a:lnTo>
                  <a:lnTo>
                    <a:pt x="8" y="50"/>
                  </a:lnTo>
                  <a:lnTo>
                    <a:pt x="8" y="50"/>
                  </a:lnTo>
                  <a:lnTo>
                    <a:pt x="6" y="50"/>
                  </a:lnTo>
                  <a:lnTo>
                    <a:pt x="4" y="52"/>
                  </a:lnTo>
                  <a:lnTo>
                    <a:pt x="4" y="52"/>
                  </a:lnTo>
                  <a:lnTo>
                    <a:pt x="2" y="52"/>
                  </a:lnTo>
                  <a:lnTo>
                    <a:pt x="2" y="52"/>
                  </a:lnTo>
                  <a:lnTo>
                    <a:pt x="2" y="54"/>
                  </a:lnTo>
                  <a:lnTo>
                    <a:pt x="2" y="54"/>
                  </a:lnTo>
                  <a:lnTo>
                    <a:pt x="2" y="56"/>
                  </a:lnTo>
                  <a:lnTo>
                    <a:pt x="2" y="56"/>
                  </a:lnTo>
                  <a:lnTo>
                    <a:pt x="2" y="58"/>
                  </a:lnTo>
                  <a:lnTo>
                    <a:pt x="4" y="60"/>
                  </a:lnTo>
                  <a:lnTo>
                    <a:pt x="4" y="60"/>
                  </a:lnTo>
                  <a:lnTo>
                    <a:pt x="4" y="62"/>
                  </a:lnTo>
                  <a:lnTo>
                    <a:pt x="6" y="62"/>
                  </a:lnTo>
                  <a:lnTo>
                    <a:pt x="6" y="62"/>
                  </a:lnTo>
                  <a:lnTo>
                    <a:pt x="8" y="62"/>
                  </a:lnTo>
                  <a:lnTo>
                    <a:pt x="10" y="62"/>
                  </a:lnTo>
                  <a:lnTo>
                    <a:pt x="12" y="62"/>
                  </a:lnTo>
                  <a:lnTo>
                    <a:pt x="12" y="62"/>
                  </a:lnTo>
                  <a:lnTo>
                    <a:pt x="14" y="62"/>
                  </a:lnTo>
                  <a:lnTo>
                    <a:pt x="14" y="64"/>
                  </a:lnTo>
                  <a:lnTo>
                    <a:pt x="14" y="64"/>
                  </a:lnTo>
                  <a:lnTo>
                    <a:pt x="16" y="64"/>
                  </a:lnTo>
                  <a:lnTo>
                    <a:pt x="16" y="66"/>
                  </a:lnTo>
                  <a:lnTo>
                    <a:pt x="16" y="66"/>
                  </a:lnTo>
                  <a:lnTo>
                    <a:pt x="16" y="68"/>
                  </a:lnTo>
                  <a:lnTo>
                    <a:pt x="16" y="70"/>
                  </a:lnTo>
                  <a:lnTo>
                    <a:pt x="16" y="70"/>
                  </a:lnTo>
                  <a:lnTo>
                    <a:pt x="16" y="72"/>
                  </a:lnTo>
                  <a:lnTo>
                    <a:pt x="16" y="72"/>
                  </a:lnTo>
                  <a:lnTo>
                    <a:pt x="14" y="74"/>
                  </a:lnTo>
                  <a:lnTo>
                    <a:pt x="14" y="76"/>
                  </a:lnTo>
                  <a:lnTo>
                    <a:pt x="12" y="76"/>
                  </a:lnTo>
                  <a:lnTo>
                    <a:pt x="12" y="78"/>
                  </a:lnTo>
                  <a:lnTo>
                    <a:pt x="12" y="78"/>
                  </a:lnTo>
                  <a:lnTo>
                    <a:pt x="12" y="78"/>
                  </a:lnTo>
                  <a:lnTo>
                    <a:pt x="14" y="80"/>
                  </a:lnTo>
                  <a:lnTo>
                    <a:pt x="14" y="80"/>
                  </a:lnTo>
                  <a:lnTo>
                    <a:pt x="16" y="80"/>
                  </a:lnTo>
                  <a:lnTo>
                    <a:pt x="18" y="82"/>
                  </a:lnTo>
                  <a:lnTo>
                    <a:pt x="18" y="82"/>
                  </a:lnTo>
                  <a:lnTo>
                    <a:pt x="20" y="82"/>
                  </a:lnTo>
                  <a:lnTo>
                    <a:pt x="24" y="82"/>
                  </a:lnTo>
                  <a:lnTo>
                    <a:pt x="28" y="82"/>
                  </a:lnTo>
                  <a:lnTo>
                    <a:pt x="32" y="82"/>
                  </a:lnTo>
                  <a:lnTo>
                    <a:pt x="34" y="82"/>
                  </a:lnTo>
                  <a:lnTo>
                    <a:pt x="34" y="82"/>
                  </a:lnTo>
                  <a:lnTo>
                    <a:pt x="36" y="82"/>
                  </a:lnTo>
                  <a:lnTo>
                    <a:pt x="36" y="84"/>
                  </a:lnTo>
                  <a:lnTo>
                    <a:pt x="38" y="84"/>
                  </a:lnTo>
                  <a:lnTo>
                    <a:pt x="38" y="86"/>
                  </a:lnTo>
                  <a:lnTo>
                    <a:pt x="40" y="88"/>
                  </a:lnTo>
                  <a:lnTo>
                    <a:pt x="40" y="90"/>
                  </a:lnTo>
                  <a:lnTo>
                    <a:pt x="42" y="92"/>
                  </a:lnTo>
                  <a:lnTo>
                    <a:pt x="42" y="92"/>
                  </a:lnTo>
                  <a:lnTo>
                    <a:pt x="42" y="92"/>
                  </a:lnTo>
                  <a:lnTo>
                    <a:pt x="44" y="92"/>
                  </a:lnTo>
                  <a:lnTo>
                    <a:pt x="46" y="94"/>
                  </a:lnTo>
                  <a:lnTo>
                    <a:pt x="48" y="94"/>
                  </a:lnTo>
                  <a:lnTo>
                    <a:pt x="48" y="94"/>
                  </a:lnTo>
                  <a:lnTo>
                    <a:pt x="50" y="94"/>
                  </a:lnTo>
                  <a:lnTo>
                    <a:pt x="50" y="94"/>
                  </a:lnTo>
                  <a:lnTo>
                    <a:pt x="50" y="94"/>
                  </a:lnTo>
                  <a:lnTo>
                    <a:pt x="50" y="96"/>
                  </a:lnTo>
                  <a:lnTo>
                    <a:pt x="50" y="96"/>
                  </a:lnTo>
                  <a:lnTo>
                    <a:pt x="50" y="98"/>
                  </a:lnTo>
                  <a:lnTo>
                    <a:pt x="50" y="98"/>
                  </a:lnTo>
                  <a:lnTo>
                    <a:pt x="48" y="100"/>
                  </a:lnTo>
                  <a:lnTo>
                    <a:pt x="48" y="102"/>
                  </a:lnTo>
                  <a:lnTo>
                    <a:pt x="46" y="104"/>
                  </a:lnTo>
                  <a:lnTo>
                    <a:pt x="44" y="104"/>
                  </a:lnTo>
                  <a:lnTo>
                    <a:pt x="44" y="106"/>
                  </a:lnTo>
                  <a:lnTo>
                    <a:pt x="42" y="106"/>
                  </a:lnTo>
                  <a:lnTo>
                    <a:pt x="40" y="108"/>
                  </a:lnTo>
                  <a:lnTo>
                    <a:pt x="38" y="108"/>
                  </a:lnTo>
                  <a:lnTo>
                    <a:pt x="36" y="110"/>
                  </a:lnTo>
                  <a:lnTo>
                    <a:pt x="34" y="110"/>
                  </a:lnTo>
                  <a:lnTo>
                    <a:pt x="34" y="110"/>
                  </a:lnTo>
                  <a:lnTo>
                    <a:pt x="32" y="110"/>
                  </a:lnTo>
                  <a:lnTo>
                    <a:pt x="30" y="110"/>
                  </a:lnTo>
                  <a:lnTo>
                    <a:pt x="28" y="110"/>
                  </a:lnTo>
                  <a:lnTo>
                    <a:pt x="26" y="110"/>
                  </a:lnTo>
                  <a:lnTo>
                    <a:pt x="26" y="110"/>
                  </a:lnTo>
                  <a:lnTo>
                    <a:pt x="24" y="110"/>
                  </a:lnTo>
                  <a:lnTo>
                    <a:pt x="24" y="110"/>
                  </a:lnTo>
                  <a:lnTo>
                    <a:pt x="24" y="110"/>
                  </a:lnTo>
                  <a:lnTo>
                    <a:pt x="24" y="110"/>
                  </a:lnTo>
                  <a:lnTo>
                    <a:pt x="24" y="112"/>
                  </a:lnTo>
                  <a:lnTo>
                    <a:pt x="22" y="114"/>
                  </a:lnTo>
                  <a:lnTo>
                    <a:pt x="22" y="116"/>
                  </a:lnTo>
                  <a:lnTo>
                    <a:pt x="22" y="116"/>
                  </a:lnTo>
                  <a:lnTo>
                    <a:pt x="22" y="118"/>
                  </a:lnTo>
                  <a:lnTo>
                    <a:pt x="24" y="122"/>
                  </a:lnTo>
                  <a:lnTo>
                    <a:pt x="24" y="122"/>
                  </a:lnTo>
                  <a:lnTo>
                    <a:pt x="24" y="122"/>
                  </a:lnTo>
                  <a:lnTo>
                    <a:pt x="24" y="124"/>
                  </a:lnTo>
                  <a:lnTo>
                    <a:pt x="26" y="126"/>
                  </a:lnTo>
                  <a:lnTo>
                    <a:pt x="26" y="126"/>
                  </a:lnTo>
                  <a:lnTo>
                    <a:pt x="26" y="128"/>
                  </a:lnTo>
                  <a:lnTo>
                    <a:pt x="28" y="128"/>
                  </a:lnTo>
                  <a:lnTo>
                    <a:pt x="26" y="130"/>
                  </a:lnTo>
                  <a:lnTo>
                    <a:pt x="26" y="132"/>
                  </a:lnTo>
                  <a:lnTo>
                    <a:pt x="26" y="132"/>
                  </a:lnTo>
                  <a:lnTo>
                    <a:pt x="26" y="136"/>
                  </a:lnTo>
                  <a:lnTo>
                    <a:pt x="24" y="136"/>
                  </a:lnTo>
                  <a:lnTo>
                    <a:pt x="24" y="138"/>
                  </a:lnTo>
                  <a:lnTo>
                    <a:pt x="24" y="138"/>
                  </a:lnTo>
                  <a:lnTo>
                    <a:pt x="22" y="138"/>
                  </a:lnTo>
                  <a:lnTo>
                    <a:pt x="20" y="140"/>
                  </a:lnTo>
                  <a:lnTo>
                    <a:pt x="18" y="140"/>
                  </a:lnTo>
                  <a:lnTo>
                    <a:pt x="18" y="142"/>
                  </a:lnTo>
                  <a:lnTo>
                    <a:pt x="18" y="142"/>
                  </a:lnTo>
                  <a:lnTo>
                    <a:pt x="16" y="142"/>
                  </a:lnTo>
                  <a:lnTo>
                    <a:pt x="16" y="142"/>
                  </a:lnTo>
                  <a:lnTo>
                    <a:pt x="16" y="142"/>
                  </a:lnTo>
                  <a:lnTo>
                    <a:pt x="16" y="144"/>
                  </a:lnTo>
                  <a:lnTo>
                    <a:pt x="18" y="144"/>
                  </a:lnTo>
                  <a:lnTo>
                    <a:pt x="18" y="144"/>
                  </a:lnTo>
                  <a:lnTo>
                    <a:pt x="18" y="144"/>
                  </a:lnTo>
                  <a:lnTo>
                    <a:pt x="18" y="144"/>
                  </a:lnTo>
                  <a:lnTo>
                    <a:pt x="20" y="146"/>
                  </a:lnTo>
                  <a:lnTo>
                    <a:pt x="22" y="146"/>
                  </a:lnTo>
                  <a:lnTo>
                    <a:pt x="24" y="146"/>
                  </a:lnTo>
                  <a:lnTo>
                    <a:pt x="28" y="146"/>
                  </a:lnTo>
                  <a:lnTo>
                    <a:pt x="32" y="146"/>
                  </a:lnTo>
                  <a:lnTo>
                    <a:pt x="34" y="146"/>
                  </a:lnTo>
                  <a:lnTo>
                    <a:pt x="34" y="146"/>
                  </a:lnTo>
                  <a:lnTo>
                    <a:pt x="36" y="146"/>
                  </a:lnTo>
                  <a:lnTo>
                    <a:pt x="38" y="146"/>
                  </a:lnTo>
                  <a:lnTo>
                    <a:pt x="38" y="146"/>
                  </a:lnTo>
                  <a:lnTo>
                    <a:pt x="40" y="148"/>
                  </a:lnTo>
                  <a:lnTo>
                    <a:pt x="40" y="148"/>
                  </a:lnTo>
                  <a:lnTo>
                    <a:pt x="40" y="148"/>
                  </a:lnTo>
                  <a:lnTo>
                    <a:pt x="40" y="148"/>
                  </a:lnTo>
                  <a:lnTo>
                    <a:pt x="40" y="150"/>
                  </a:lnTo>
                  <a:lnTo>
                    <a:pt x="38" y="150"/>
                  </a:lnTo>
                  <a:lnTo>
                    <a:pt x="38" y="152"/>
                  </a:lnTo>
                  <a:lnTo>
                    <a:pt x="38" y="152"/>
                  </a:lnTo>
                  <a:lnTo>
                    <a:pt x="36" y="152"/>
                  </a:lnTo>
                  <a:lnTo>
                    <a:pt x="36" y="152"/>
                  </a:lnTo>
                  <a:lnTo>
                    <a:pt x="34" y="152"/>
                  </a:lnTo>
                  <a:lnTo>
                    <a:pt x="32" y="152"/>
                  </a:lnTo>
                  <a:lnTo>
                    <a:pt x="30" y="152"/>
                  </a:lnTo>
                  <a:lnTo>
                    <a:pt x="30" y="152"/>
                  </a:lnTo>
                  <a:lnTo>
                    <a:pt x="28" y="154"/>
                  </a:lnTo>
                  <a:lnTo>
                    <a:pt x="28" y="154"/>
                  </a:lnTo>
                  <a:lnTo>
                    <a:pt x="26" y="156"/>
                  </a:lnTo>
                  <a:lnTo>
                    <a:pt x="24" y="158"/>
                  </a:lnTo>
                  <a:lnTo>
                    <a:pt x="22" y="160"/>
                  </a:lnTo>
                  <a:lnTo>
                    <a:pt x="20" y="162"/>
                  </a:lnTo>
                  <a:lnTo>
                    <a:pt x="18" y="164"/>
                  </a:lnTo>
                  <a:lnTo>
                    <a:pt x="16" y="168"/>
                  </a:lnTo>
                  <a:lnTo>
                    <a:pt x="14" y="170"/>
                  </a:lnTo>
                  <a:lnTo>
                    <a:pt x="12" y="172"/>
                  </a:lnTo>
                  <a:lnTo>
                    <a:pt x="12" y="172"/>
                  </a:lnTo>
                  <a:lnTo>
                    <a:pt x="10" y="176"/>
                  </a:lnTo>
                  <a:lnTo>
                    <a:pt x="10" y="176"/>
                  </a:lnTo>
                  <a:lnTo>
                    <a:pt x="10" y="178"/>
                  </a:lnTo>
                  <a:lnTo>
                    <a:pt x="10" y="180"/>
                  </a:lnTo>
                  <a:lnTo>
                    <a:pt x="10" y="182"/>
                  </a:lnTo>
                  <a:lnTo>
                    <a:pt x="10" y="182"/>
                  </a:lnTo>
                  <a:lnTo>
                    <a:pt x="10" y="182"/>
                  </a:lnTo>
                  <a:lnTo>
                    <a:pt x="10" y="182"/>
                  </a:lnTo>
                  <a:lnTo>
                    <a:pt x="12" y="184"/>
                  </a:lnTo>
                  <a:lnTo>
                    <a:pt x="12" y="184"/>
                  </a:lnTo>
                  <a:lnTo>
                    <a:pt x="14" y="184"/>
                  </a:lnTo>
                  <a:lnTo>
                    <a:pt x="14" y="184"/>
                  </a:lnTo>
                  <a:lnTo>
                    <a:pt x="16" y="182"/>
                  </a:lnTo>
                  <a:lnTo>
                    <a:pt x="18" y="182"/>
                  </a:lnTo>
                  <a:lnTo>
                    <a:pt x="20" y="180"/>
                  </a:lnTo>
                  <a:lnTo>
                    <a:pt x="24" y="178"/>
                  </a:lnTo>
                  <a:lnTo>
                    <a:pt x="28" y="176"/>
                  </a:lnTo>
                  <a:lnTo>
                    <a:pt x="30" y="176"/>
                  </a:lnTo>
                  <a:lnTo>
                    <a:pt x="32" y="174"/>
                  </a:lnTo>
                  <a:lnTo>
                    <a:pt x="34" y="174"/>
                  </a:lnTo>
                  <a:lnTo>
                    <a:pt x="36" y="172"/>
                  </a:lnTo>
                  <a:lnTo>
                    <a:pt x="38" y="170"/>
                  </a:lnTo>
                  <a:lnTo>
                    <a:pt x="40" y="168"/>
                  </a:lnTo>
                  <a:lnTo>
                    <a:pt x="42" y="168"/>
                  </a:lnTo>
                  <a:lnTo>
                    <a:pt x="44" y="166"/>
                  </a:lnTo>
                  <a:lnTo>
                    <a:pt x="46" y="166"/>
                  </a:lnTo>
                  <a:lnTo>
                    <a:pt x="46" y="166"/>
                  </a:lnTo>
                  <a:lnTo>
                    <a:pt x="48" y="166"/>
                  </a:lnTo>
                  <a:lnTo>
                    <a:pt x="50" y="168"/>
                  </a:lnTo>
                  <a:lnTo>
                    <a:pt x="52" y="168"/>
                  </a:lnTo>
                  <a:lnTo>
                    <a:pt x="56" y="170"/>
                  </a:lnTo>
                  <a:lnTo>
                    <a:pt x="58" y="170"/>
                  </a:lnTo>
                  <a:lnTo>
                    <a:pt x="60" y="170"/>
                  </a:lnTo>
                  <a:lnTo>
                    <a:pt x="62" y="172"/>
                  </a:lnTo>
                  <a:lnTo>
                    <a:pt x="62" y="172"/>
                  </a:lnTo>
                  <a:lnTo>
                    <a:pt x="64" y="172"/>
                  </a:lnTo>
                  <a:lnTo>
                    <a:pt x="64" y="172"/>
                  </a:lnTo>
                  <a:lnTo>
                    <a:pt x="66" y="172"/>
                  </a:lnTo>
                  <a:lnTo>
                    <a:pt x="66" y="170"/>
                  </a:lnTo>
                  <a:lnTo>
                    <a:pt x="68" y="170"/>
                  </a:lnTo>
                  <a:lnTo>
                    <a:pt x="70" y="168"/>
                  </a:lnTo>
                  <a:lnTo>
                    <a:pt x="72" y="166"/>
                  </a:lnTo>
                  <a:lnTo>
                    <a:pt x="76" y="164"/>
                  </a:lnTo>
                  <a:lnTo>
                    <a:pt x="78" y="162"/>
                  </a:lnTo>
                  <a:lnTo>
                    <a:pt x="80" y="162"/>
                  </a:lnTo>
                  <a:lnTo>
                    <a:pt x="82" y="162"/>
                  </a:lnTo>
                  <a:lnTo>
                    <a:pt x="82" y="160"/>
                  </a:lnTo>
                  <a:lnTo>
                    <a:pt x="84" y="160"/>
                  </a:lnTo>
                  <a:lnTo>
                    <a:pt x="92" y="160"/>
                  </a:lnTo>
                  <a:lnTo>
                    <a:pt x="94" y="160"/>
                  </a:lnTo>
                  <a:lnTo>
                    <a:pt x="96" y="160"/>
                  </a:lnTo>
                  <a:lnTo>
                    <a:pt x="96" y="158"/>
                  </a:lnTo>
                  <a:lnTo>
                    <a:pt x="98" y="158"/>
                  </a:lnTo>
                  <a:lnTo>
                    <a:pt x="98" y="158"/>
                  </a:lnTo>
                  <a:lnTo>
                    <a:pt x="100" y="158"/>
                  </a:lnTo>
                  <a:lnTo>
                    <a:pt x="100" y="156"/>
                  </a:lnTo>
                  <a:lnTo>
                    <a:pt x="100" y="156"/>
                  </a:lnTo>
                  <a:lnTo>
                    <a:pt x="100" y="156"/>
                  </a:lnTo>
                  <a:lnTo>
                    <a:pt x="98" y="154"/>
                  </a:lnTo>
                  <a:lnTo>
                    <a:pt x="98" y="154"/>
                  </a:lnTo>
                  <a:lnTo>
                    <a:pt x="96" y="154"/>
                  </a:lnTo>
                  <a:lnTo>
                    <a:pt x="94" y="152"/>
                  </a:lnTo>
                  <a:lnTo>
                    <a:pt x="92" y="152"/>
                  </a:lnTo>
                  <a:lnTo>
                    <a:pt x="90" y="150"/>
                  </a:lnTo>
                  <a:lnTo>
                    <a:pt x="90" y="150"/>
                  </a:lnTo>
                  <a:lnTo>
                    <a:pt x="88" y="148"/>
                  </a:lnTo>
                  <a:lnTo>
                    <a:pt x="88" y="148"/>
                  </a:lnTo>
                  <a:lnTo>
                    <a:pt x="88" y="148"/>
                  </a:lnTo>
                  <a:lnTo>
                    <a:pt x="88" y="146"/>
                  </a:lnTo>
                  <a:lnTo>
                    <a:pt x="88" y="146"/>
                  </a:lnTo>
                  <a:lnTo>
                    <a:pt x="90" y="146"/>
                  </a:lnTo>
                  <a:lnTo>
                    <a:pt x="90" y="144"/>
                  </a:lnTo>
                  <a:lnTo>
                    <a:pt x="92" y="144"/>
                  </a:lnTo>
                  <a:lnTo>
                    <a:pt x="92" y="144"/>
                  </a:lnTo>
                  <a:lnTo>
                    <a:pt x="94" y="142"/>
                  </a:lnTo>
                  <a:lnTo>
                    <a:pt x="94" y="142"/>
                  </a:lnTo>
                  <a:lnTo>
                    <a:pt x="96" y="142"/>
                  </a:lnTo>
                  <a:lnTo>
                    <a:pt x="96" y="142"/>
                  </a:lnTo>
                  <a:lnTo>
                    <a:pt x="100" y="144"/>
                  </a:lnTo>
                  <a:lnTo>
                    <a:pt x="100" y="144"/>
                  </a:lnTo>
                  <a:lnTo>
                    <a:pt x="102" y="144"/>
                  </a:lnTo>
                  <a:lnTo>
                    <a:pt x="104" y="144"/>
                  </a:lnTo>
                  <a:lnTo>
                    <a:pt x="104" y="144"/>
                  </a:lnTo>
                  <a:lnTo>
                    <a:pt x="104" y="144"/>
                  </a:lnTo>
                  <a:lnTo>
                    <a:pt x="106" y="142"/>
                  </a:lnTo>
                  <a:lnTo>
                    <a:pt x="106" y="142"/>
                  </a:lnTo>
                  <a:lnTo>
                    <a:pt x="106" y="140"/>
                  </a:lnTo>
                  <a:lnTo>
                    <a:pt x="106" y="140"/>
                  </a:lnTo>
                  <a:lnTo>
                    <a:pt x="108" y="138"/>
                  </a:lnTo>
                  <a:lnTo>
                    <a:pt x="108" y="136"/>
                  </a:lnTo>
                  <a:lnTo>
                    <a:pt x="108" y="134"/>
                  </a:lnTo>
                  <a:lnTo>
                    <a:pt x="108" y="132"/>
                  </a:lnTo>
                  <a:lnTo>
                    <a:pt x="108" y="130"/>
                  </a:lnTo>
                  <a:lnTo>
                    <a:pt x="108" y="126"/>
                  </a:lnTo>
                  <a:lnTo>
                    <a:pt x="108" y="124"/>
                  </a:lnTo>
                  <a:lnTo>
                    <a:pt x="106" y="124"/>
                  </a:lnTo>
                  <a:lnTo>
                    <a:pt x="106" y="122"/>
                  </a:lnTo>
                  <a:lnTo>
                    <a:pt x="106" y="122"/>
                  </a:lnTo>
                  <a:lnTo>
                    <a:pt x="106" y="120"/>
                  </a:lnTo>
                  <a:lnTo>
                    <a:pt x="104" y="120"/>
                  </a:lnTo>
                  <a:lnTo>
                    <a:pt x="104" y="120"/>
                  </a:lnTo>
                  <a:lnTo>
                    <a:pt x="102" y="118"/>
                  </a:lnTo>
                  <a:lnTo>
                    <a:pt x="100" y="118"/>
                  </a:lnTo>
                  <a:lnTo>
                    <a:pt x="96" y="118"/>
                  </a:lnTo>
                  <a:lnTo>
                    <a:pt x="94" y="118"/>
                  </a:lnTo>
                  <a:lnTo>
                    <a:pt x="90" y="116"/>
                  </a:lnTo>
                  <a:lnTo>
                    <a:pt x="90" y="116"/>
                  </a:lnTo>
                  <a:lnTo>
                    <a:pt x="88" y="116"/>
                  </a:lnTo>
                  <a:lnTo>
                    <a:pt x="88" y="116"/>
                  </a:lnTo>
                  <a:lnTo>
                    <a:pt x="86" y="114"/>
                  </a:lnTo>
                  <a:lnTo>
                    <a:pt x="86" y="114"/>
                  </a:lnTo>
                  <a:lnTo>
                    <a:pt x="86" y="114"/>
                  </a:lnTo>
                  <a:lnTo>
                    <a:pt x="86" y="112"/>
                  </a:lnTo>
                  <a:lnTo>
                    <a:pt x="86" y="110"/>
                  </a:lnTo>
                  <a:lnTo>
                    <a:pt x="86" y="108"/>
                  </a:lnTo>
                  <a:lnTo>
                    <a:pt x="86" y="104"/>
                  </a:lnTo>
                  <a:lnTo>
                    <a:pt x="86" y="102"/>
                  </a:lnTo>
                  <a:lnTo>
                    <a:pt x="86" y="100"/>
                  </a:lnTo>
                  <a:lnTo>
                    <a:pt x="84" y="98"/>
                  </a:lnTo>
                  <a:lnTo>
                    <a:pt x="84" y="96"/>
                  </a:lnTo>
                  <a:lnTo>
                    <a:pt x="84" y="94"/>
                  </a:lnTo>
                  <a:lnTo>
                    <a:pt x="84" y="92"/>
                  </a:lnTo>
                  <a:lnTo>
                    <a:pt x="84" y="92"/>
                  </a:lnTo>
                  <a:lnTo>
                    <a:pt x="82" y="90"/>
                  </a:lnTo>
                  <a:lnTo>
                    <a:pt x="82" y="90"/>
                  </a:lnTo>
                  <a:lnTo>
                    <a:pt x="82" y="90"/>
                  </a:lnTo>
                  <a:lnTo>
                    <a:pt x="80" y="90"/>
                  </a:lnTo>
                  <a:lnTo>
                    <a:pt x="80" y="90"/>
                  </a:lnTo>
                  <a:lnTo>
                    <a:pt x="78" y="90"/>
                  </a:lnTo>
                  <a:lnTo>
                    <a:pt x="76" y="88"/>
                  </a:lnTo>
                  <a:lnTo>
                    <a:pt x="74" y="88"/>
                  </a:lnTo>
                  <a:lnTo>
                    <a:pt x="74" y="88"/>
                  </a:lnTo>
                  <a:lnTo>
                    <a:pt x="74" y="88"/>
                  </a:lnTo>
                  <a:lnTo>
                    <a:pt x="72" y="88"/>
                  </a:lnTo>
                  <a:lnTo>
                    <a:pt x="72" y="86"/>
                  </a:lnTo>
                  <a:lnTo>
                    <a:pt x="72" y="86"/>
                  </a:lnTo>
                  <a:lnTo>
                    <a:pt x="72" y="86"/>
                  </a:lnTo>
                  <a:lnTo>
                    <a:pt x="72" y="84"/>
                  </a:lnTo>
                  <a:lnTo>
                    <a:pt x="72" y="82"/>
                  </a:lnTo>
                  <a:lnTo>
                    <a:pt x="74" y="80"/>
                  </a:lnTo>
                  <a:lnTo>
                    <a:pt x="74" y="78"/>
                  </a:lnTo>
                  <a:lnTo>
                    <a:pt x="74" y="78"/>
                  </a:lnTo>
                  <a:lnTo>
                    <a:pt x="74" y="76"/>
                  </a:lnTo>
                  <a:lnTo>
                    <a:pt x="74" y="76"/>
                  </a:lnTo>
                  <a:lnTo>
                    <a:pt x="74" y="76"/>
                  </a:lnTo>
                  <a:lnTo>
                    <a:pt x="74" y="74"/>
                  </a:lnTo>
                  <a:lnTo>
                    <a:pt x="74" y="74"/>
                  </a:lnTo>
                  <a:lnTo>
                    <a:pt x="74" y="74"/>
                  </a:lnTo>
                  <a:lnTo>
                    <a:pt x="72" y="74"/>
                  </a:lnTo>
                  <a:lnTo>
                    <a:pt x="70" y="74"/>
                  </a:lnTo>
                  <a:lnTo>
                    <a:pt x="70" y="74"/>
                  </a:lnTo>
                  <a:lnTo>
                    <a:pt x="68" y="74"/>
                  </a:lnTo>
                  <a:lnTo>
                    <a:pt x="66" y="72"/>
                  </a:lnTo>
                  <a:lnTo>
                    <a:pt x="66" y="72"/>
                  </a:lnTo>
                  <a:lnTo>
                    <a:pt x="66" y="72"/>
                  </a:lnTo>
                  <a:lnTo>
                    <a:pt x="64" y="72"/>
                  </a:lnTo>
                  <a:lnTo>
                    <a:pt x="64" y="72"/>
                  </a:lnTo>
                  <a:lnTo>
                    <a:pt x="64" y="70"/>
                  </a:lnTo>
                  <a:lnTo>
                    <a:pt x="64" y="70"/>
                  </a:lnTo>
                  <a:lnTo>
                    <a:pt x="64" y="68"/>
                  </a:lnTo>
                  <a:lnTo>
                    <a:pt x="66" y="66"/>
                  </a:lnTo>
                  <a:lnTo>
                    <a:pt x="66" y="64"/>
                  </a:lnTo>
                  <a:lnTo>
                    <a:pt x="66" y="60"/>
                  </a:lnTo>
                  <a:lnTo>
                    <a:pt x="68" y="58"/>
                  </a:lnTo>
                  <a:lnTo>
                    <a:pt x="68" y="58"/>
                  </a:lnTo>
                  <a:lnTo>
                    <a:pt x="68" y="56"/>
                  </a:lnTo>
                  <a:lnTo>
                    <a:pt x="68" y="56"/>
                  </a:lnTo>
                  <a:lnTo>
                    <a:pt x="68" y="54"/>
                  </a:lnTo>
                  <a:lnTo>
                    <a:pt x="68" y="54"/>
                  </a:lnTo>
                  <a:lnTo>
                    <a:pt x="66" y="54"/>
                  </a:lnTo>
                  <a:lnTo>
                    <a:pt x="66" y="52"/>
                  </a:lnTo>
                  <a:lnTo>
                    <a:pt x="64" y="50"/>
                  </a:lnTo>
                  <a:lnTo>
                    <a:pt x="62" y="50"/>
                  </a:lnTo>
                  <a:lnTo>
                    <a:pt x="60" y="48"/>
                  </a:lnTo>
                  <a:lnTo>
                    <a:pt x="58" y="48"/>
                  </a:lnTo>
                  <a:lnTo>
                    <a:pt x="54" y="46"/>
                  </a:lnTo>
                  <a:lnTo>
                    <a:pt x="50" y="44"/>
                  </a:lnTo>
                  <a:lnTo>
                    <a:pt x="48" y="42"/>
                  </a:lnTo>
                  <a:lnTo>
                    <a:pt x="46" y="42"/>
                  </a:lnTo>
                  <a:lnTo>
                    <a:pt x="44" y="40"/>
                  </a:lnTo>
                  <a:lnTo>
                    <a:pt x="44" y="40"/>
                  </a:lnTo>
                  <a:lnTo>
                    <a:pt x="44" y="38"/>
                  </a:lnTo>
                  <a:lnTo>
                    <a:pt x="44" y="38"/>
                  </a:lnTo>
                  <a:lnTo>
                    <a:pt x="44" y="38"/>
                  </a:lnTo>
                  <a:lnTo>
                    <a:pt x="44" y="36"/>
                  </a:lnTo>
                  <a:lnTo>
                    <a:pt x="44" y="36"/>
                  </a:lnTo>
                  <a:lnTo>
                    <a:pt x="44" y="36"/>
                  </a:lnTo>
                  <a:lnTo>
                    <a:pt x="44" y="36"/>
                  </a:lnTo>
                  <a:lnTo>
                    <a:pt x="46" y="36"/>
                  </a:lnTo>
                  <a:lnTo>
                    <a:pt x="48" y="34"/>
                  </a:lnTo>
                  <a:lnTo>
                    <a:pt x="50" y="34"/>
                  </a:lnTo>
                  <a:lnTo>
                    <a:pt x="52" y="34"/>
                  </a:lnTo>
                  <a:lnTo>
                    <a:pt x="54" y="34"/>
                  </a:lnTo>
                  <a:lnTo>
                    <a:pt x="54" y="34"/>
                  </a:lnTo>
                  <a:lnTo>
                    <a:pt x="54" y="34"/>
                  </a:lnTo>
                  <a:lnTo>
                    <a:pt x="56" y="34"/>
                  </a:lnTo>
                  <a:lnTo>
                    <a:pt x="56" y="32"/>
                  </a:lnTo>
                  <a:lnTo>
                    <a:pt x="56" y="32"/>
                  </a:lnTo>
                  <a:lnTo>
                    <a:pt x="58" y="30"/>
                  </a:lnTo>
                  <a:lnTo>
                    <a:pt x="58" y="28"/>
                  </a:lnTo>
                  <a:lnTo>
                    <a:pt x="58" y="26"/>
                  </a:lnTo>
                  <a:lnTo>
                    <a:pt x="58" y="24"/>
                  </a:lnTo>
                  <a:lnTo>
                    <a:pt x="58" y="22"/>
                  </a:lnTo>
                  <a:lnTo>
                    <a:pt x="58" y="20"/>
                  </a:lnTo>
                  <a:lnTo>
                    <a:pt x="58" y="20"/>
                  </a:lnTo>
                  <a:lnTo>
                    <a:pt x="58" y="18"/>
                  </a:lnTo>
                  <a:lnTo>
                    <a:pt x="58" y="18"/>
                  </a:lnTo>
                  <a:lnTo>
                    <a:pt x="56" y="18"/>
                  </a:lnTo>
                  <a:lnTo>
                    <a:pt x="56" y="16"/>
                  </a:lnTo>
                  <a:lnTo>
                    <a:pt x="54" y="16"/>
                  </a:lnTo>
                  <a:lnTo>
                    <a:pt x="52" y="16"/>
                  </a:lnTo>
                  <a:lnTo>
                    <a:pt x="52" y="16"/>
                  </a:lnTo>
                  <a:lnTo>
                    <a:pt x="50" y="18"/>
                  </a:lnTo>
                  <a:lnTo>
                    <a:pt x="46" y="18"/>
                  </a:lnTo>
                  <a:lnTo>
                    <a:pt x="42" y="18"/>
                  </a:lnTo>
                  <a:lnTo>
                    <a:pt x="40" y="18"/>
                  </a:lnTo>
                  <a:lnTo>
                    <a:pt x="40" y="20"/>
                  </a:lnTo>
                  <a:lnTo>
                    <a:pt x="38" y="20"/>
                  </a:lnTo>
                  <a:lnTo>
                    <a:pt x="36" y="18"/>
                  </a:lnTo>
                  <a:lnTo>
                    <a:pt x="36" y="18"/>
                  </a:lnTo>
                  <a:lnTo>
                    <a:pt x="34" y="18"/>
                  </a:lnTo>
                  <a:lnTo>
                    <a:pt x="34" y="18"/>
                  </a:lnTo>
                  <a:lnTo>
                    <a:pt x="34" y="16"/>
                  </a:lnTo>
                  <a:lnTo>
                    <a:pt x="34" y="16"/>
                  </a:lnTo>
                  <a:lnTo>
                    <a:pt x="34" y="14"/>
                  </a:lnTo>
                  <a:lnTo>
                    <a:pt x="34" y="12"/>
                  </a:lnTo>
                  <a:lnTo>
                    <a:pt x="34" y="10"/>
                  </a:lnTo>
                  <a:lnTo>
                    <a:pt x="36" y="8"/>
                  </a:lnTo>
                  <a:lnTo>
                    <a:pt x="36" y="4"/>
                  </a:lnTo>
                  <a:lnTo>
                    <a:pt x="36" y="4"/>
                  </a:lnTo>
                  <a:lnTo>
                    <a:pt x="36" y="2"/>
                  </a:lnTo>
                  <a:lnTo>
                    <a:pt x="34" y="2"/>
                  </a:lnTo>
                  <a:lnTo>
                    <a:pt x="34" y="2"/>
                  </a:lnTo>
                  <a:lnTo>
                    <a:pt x="34" y="0"/>
                  </a:lnTo>
                  <a:lnTo>
                    <a:pt x="32" y="0"/>
                  </a:lnTo>
                  <a:lnTo>
                    <a:pt x="32" y="0"/>
                  </a:lnTo>
                  <a:lnTo>
                    <a:pt x="30" y="0"/>
                  </a:lnTo>
                  <a:lnTo>
                    <a:pt x="28" y="0"/>
                  </a:lnTo>
                  <a:lnTo>
                    <a:pt x="26" y="0"/>
                  </a:lnTo>
                  <a:lnTo>
                    <a:pt x="24" y="2"/>
                  </a:lnTo>
                  <a:lnTo>
                    <a:pt x="20" y="2"/>
                  </a:lnTo>
                  <a:lnTo>
                    <a:pt x="18" y="4"/>
                  </a:lnTo>
                  <a:lnTo>
                    <a:pt x="16" y="4"/>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85" name="Freeform 329"/>
            <p:cNvSpPr>
              <a:spLocks/>
            </p:cNvSpPr>
            <p:nvPr/>
          </p:nvSpPr>
          <p:spPr bwMode="auto">
            <a:xfrm>
              <a:off x="6526107" y="2459026"/>
              <a:ext cx="99155" cy="119808"/>
            </a:xfrm>
            <a:custGeom>
              <a:avLst/>
              <a:gdLst>
                <a:gd name="T0" fmla="*/ 0 w 48"/>
                <a:gd name="T1" fmla="*/ 0 h 58"/>
                <a:gd name="T2" fmla="*/ 8 w 48"/>
                <a:gd name="T3" fmla="*/ 0 h 58"/>
                <a:gd name="T4" fmla="*/ 14 w 48"/>
                <a:gd name="T5" fmla="*/ 0 h 58"/>
                <a:gd name="T6" fmla="*/ 18 w 48"/>
                <a:gd name="T7" fmla="*/ 0 h 58"/>
                <a:gd name="T8" fmla="*/ 20 w 48"/>
                <a:gd name="T9" fmla="*/ 0 h 58"/>
                <a:gd name="T10" fmla="*/ 24 w 48"/>
                <a:gd name="T11" fmla="*/ 2 h 58"/>
                <a:gd name="T12" fmla="*/ 28 w 48"/>
                <a:gd name="T13" fmla="*/ 4 h 58"/>
                <a:gd name="T14" fmla="*/ 30 w 48"/>
                <a:gd name="T15" fmla="*/ 6 h 58"/>
                <a:gd name="T16" fmla="*/ 36 w 48"/>
                <a:gd name="T17" fmla="*/ 12 h 58"/>
                <a:gd name="T18" fmla="*/ 42 w 48"/>
                <a:gd name="T19" fmla="*/ 20 h 58"/>
                <a:gd name="T20" fmla="*/ 46 w 48"/>
                <a:gd name="T21" fmla="*/ 28 h 58"/>
                <a:gd name="T22" fmla="*/ 48 w 48"/>
                <a:gd name="T23" fmla="*/ 30 h 58"/>
                <a:gd name="T24" fmla="*/ 48 w 48"/>
                <a:gd name="T25" fmla="*/ 34 h 58"/>
                <a:gd name="T26" fmla="*/ 48 w 48"/>
                <a:gd name="T27" fmla="*/ 36 h 58"/>
                <a:gd name="T28" fmla="*/ 48 w 48"/>
                <a:gd name="T29" fmla="*/ 40 h 58"/>
                <a:gd name="T30" fmla="*/ 46 w 48"/>
                <a:gd name="T31" fmla="*/ 46 h 58"/>
                <a:gd name="T32" fmla="*/ 42 w 48"/>
                <a:gd name="T33" fmla="*/ 52 h 58"/>
                <a:gd name="T34" fmla="*/ 40 w 48"/>
                <a:gd name="T35" fmla="*/ 56 h 58"/>
                <a:gd name="T36" fmla="*/ 38 w 48"/>
                <a:gd name="T37" fmla="*/ 52 h 58"/>
                <a:gd name="T38" fmla="*/ 36 w 48"/>
                <a:gd name="T39" fmla="*/ 48 h 58"/>
                <a:gd name="T40" fmla="*/ 34 w 48"/>
                <a:gd name="T41" fmla="*/ 48 h 58"/>
                <a:gd name="T42" fmla="*/ 34 w 48"/>
                <a:gd name="T43" fmla="*/ 48 h 58"/>
                <a:gd name="T44" fmla="*/ 32 w 48"/>
                <a:gd name="T45" fmla="*/ 48 h 58"/>
                <a:gd name="T46" fmla="*/ 30 w 48"/>
                <a:gd name="T47" fmla="*/ 50 h 58"/>
                <a:gd name="T48" fmla="*/ 30 w 48"/>
                <a:gd name="T49" fmla="*/ 54 h 58"/>
                <a:gd name="T50" fmla="*/ 26 w 48"/>
                <a:gd name="T51" fmla="*/ 48 h 58"/>
                <a:gd name="T52" fmla="*/ 22 w 48"/>
                <a:gd name="T53" fmla="*/ 40 h 58"/>
                <a:gd name="T54" fmla="*/ 22 w 48"/>
                <a:gd name="T55" fmla="*/ 36 h 58"/>
                <a:gd name="T56" fmla="*/ 22 w 48"/>
                <a:gd name="T57" fmla="*/ 28 h 58"/>
                <a:gd name="T58" fmla="*/ 20 w 48"/>
                <a:gd name="T59" fmla="*/ 24 h 58"/>
                <a:gd name="T60" fmla="*/ 20 w 48"/>
                <a:gd name="T61" fmla="*/ 20 h 58"/>
                <a:gd name="T62" fmla="*/ 18 w 48"/>
                <a:gd name="T63" fmla="*/ 18 h 58"/>
                <a:gd name="T64" fmla="*/ 12 w 48"/>
                <a:gd name="T65" fmla="*/ 12 h 58"/>
                <a:gd name="T66" fmla="*/ 2 w 48"/>
                <a:gd name="T67"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 h="58">
                  <a:moveTo>
                    <a:pt x="0" y="0"/>
                  </a:moveTo>
                  <a:lnTo>
                    <a:pt x="0" y="0"/>
                  </a:lnTo>
                  <a:lnTo>
                    <a:pt x="2" y="0"/>
                  </a:lnTo>
                  <a:lnTo>
                    <a:pt x="8" y="0"/>
                  </a:lnTo>
                  <a:lnTo>
                    <a:pt x="10" y="0"/>
                  </a:lnTo>
                  <a:lnTo>
                    <a:pt x="14" y="0"/>
                  </a:lnTo>
                  <a:lnTo>
                    <a:pt x="16" y="0"/>
                  </a:lnTo>
                  <a:lnTo>
                    <a:pt x="18" y="0"/>
                  </a:lnTo>
                  <a:lnTo>
                    <a:pt x="20" y="0"/>
                  </a:lnTo>
                  <a:lnTo>
                    <a:pt x="20" y="0"/>
                  </a:lnTo>
                  <a:lnTo>
                    <a:pt x="22" y="2"/>
                  </a:lnTo>
                  <a:lnTo>
                    <a:pt x="24" y="2"/>
                  </a:lnTo>
                  <a:lnTo>
                    <a:pt x="26" y="4"/>
                  </a:lnTo>
                  <a:lnTo>
                    <a:pt x="28" y="4"/>
                  </a:lnTo>
                  <a:lnTo>
                    <a:pt x="30" y="6"/>
                  </a:lnTo>
                  <a:lnTo>
                    <a:pt x="30" y="6"/>
                  </a:lnTo>
                  <a:lnTo>
                    <a:pt x="34" y="10"/>
                  </a:lnTo>
                  <a:lnTo>
                    <a:pt x="36" y="12"/>
                  </a:lnTo>
                  <a:lnTo>
                    <a:pt x="38" y="16"/>
                  </a:lnTo>
                  <a:lnTo>
                    <a:pt x="42" y="20"/>
                  </a:lnTo>
                  <a:lnTo>
                    <a:pt x="44" y="24"/>
                  </a:lnTo>
                  <a:lnTo>
                    <a:pt x="46" y="28"/>
                  </a:lnTo>
                  <a:lnTo>
                    <a:pt x="48" y="30"/>
                  </a:lnTo>
                  <a:lnTo>
                    <a:pt x="48" y="30"/>
                  </a:lnTo>
                  <a:lnTo>
                    <a:pt x="48" y="32"/>
                  </a:lnTo>
                  <a:lnTo>
                    <a:pt x="48" y="34"/>
                  </a:lnTo>
                  <a:lnTo>
                    <a:pt x="48" y="36"/>
                  </a:lnTo>
                  <a:lnTo>
                    <a:pt x="48" y="36"/>
                  </a:lnTo>
                  <a:lnTo>
                    <a:pt x="48" y="38"/>
                  </a:lnTo>
                  <a:lnTo>
                    <a:pt x="48" y="40"/>
                  </a:lnTo>
                  <a:lnTo>
                    <a:pt x="46" y="42"/>
                  </a:lnTo>
                  <a:lnTo>
                    <a:pt x="46" y="46"/>
                  </a:lnTo>
                  <a:lnTo>
                    <a:pt x="44" y="48"/>
                  </a:lnTo>
                  <a:lnTo>
                    <a:pt x="42" y="52"/>
                  </a:lnTo>
                  <a:lnTo>
                    <a:pt x="40" y="58"/>
                  </a:lnTo>
                  <a:lnTo>
                    <a:pt x="40" y="56"/>
                  </a:lnTo>
                  <a:lnTo>
                    <a:pt x="38" y="54"/>
                  </a:lnTo>
                  <a:lnTo>
                    <a:pt x="38" y="52"/>
                  </a:lnTo>
                  <a:lnTo>
                    <a:pt x="36" y="50"/>
                  </a:lnTo>
                  <a:lnTo>
                    <a:pt x="36" y="48"/>
                  </a:lnTo>
                  <a:lnTo>
                    <a:pt x="36" y="48"/>
                  </a:lnTo>
                  <a:lnTo>
                    <a:pt x="34" y="48"/>
                  </a:lnTo>
                  <a:lnTo>
                    <a:pt x="34" y="48"/>
                  </a:lnTo>
                  <a:lnTo>
                    <a:pt x="34" y="48"/>
                  </a:lnTo>
                  <a:lnTo>
                    <a:pt x="32" y="48"/>
                  </a:lnTo>
                  <a:lnTo>
                    <a:pt x="32" y="48"/>
                  </a:lnTo>
                  <a:lnTo>
                    <a:pt x="32" y="48"/>
                  </a:lnTo>
                  <a:lnTo>
                    <a:pt x="30" y="50"/>
                  </a:lnTo>
                  <a:lnTo>
                    <a:pt x="30" y="52"/>
                  </a:lnTo>
                  <a:lnTo>
                    <a:pt x="30" y="54"/>
                  </a:lnTo>
                  <a:lnTo>
                    <a:pt x="30" y="56"/>
                  </a:lnTo>
                  <a:lnTo>
                    <a:pt x="26" y="48"/>
                  </a:lnTo>
                  <a:lnTo>
                    <a:pt x="24" y="42"/>
                  </a:lnTo>
                  <a:lnTo>
                    <a:pt x="22" y="40"/>
                  </a:lnTo>
                  <a:lnTo>
                    <a:pt x="22" y="38"/>
                  </a:lnTo>
                  <a:lnTo>
                    <a:pt x="22" y="36"/>
                  </a:lnTo>
                  <a:lnTo>
                    <a:pt x="22" y="34"/>
                  </a:lnTo>
                  <a:lnTo>
                    <a:pt x="22" y="28"/>
                  </a:lnTo>
                  <a:lnTo>
                    <a:pt x="20" y="26"/>
                  </a:lnTo>
                  <a:lnTo>
                    <a:pt x="20" y="24"/>
                  </a:lnTo>
                  <a:lnTo>
                    <a:pt x="20" y="22"/>
                  </a:lnTo>
                  <a:lnTo>
                    <a:pt x="20" y="20"/>
                  </a:lnTo>
                  <a:lnTo>
                    <a:pt x="20" y="20"/>
                  </a:lnTo>
                  <a:lnTo>
                    <a:pt x="18" y="18"/>
                  </a:lnTo>
                  <a:lnTo>
                    <a:pt x="16" y="16"/>
                  </a:lnTo>
                  <a:lnTo>
                    <a:pt x="12" y="12"/>
                  </a:lnTo>
                  <a:lnTo>
                    <a:pt x="8" y="8"/>
                  </a:lnTo>
                  <a:lnTo>
                    <a:pt x="2" y="4"/>
                  </a:lnTo>
                  <a:lnTo>
                    <a:pt x="0"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86" name="Freeform 330"/>
            <p:cNvSpPr>
              <a:spLocks/>
            </p:cNvSpPr>
            <p:nvPr/>
          </p:nvSpPr>
          <p:spPr bwMode="auto">
            <a:xfrm>
              <a:off x="6526107" y="2459026"/>
              <a:ext cx="99155" cy="119808"/>
            </a:xfrm>
            <a:custGeom>
              <a:avLst/>
              <a:gdLst>
                <a:gd name="T0" fmla="*/ 0 w 48"/>
                <a:gd name="T1" fmla="*/ 0 h 58"/>
                <a:gd name="T2" fmla="*/ 8 w 48"/>
                <a:gd name="T3" fmla="*/ 0 h 58"/>
                <a:gd name="T4" fmla="*/ 14 w 48"/>
                <a:gd name="T5" fmla="*/ 0 h 58"/>
                <a:gd name="T6" fmla="*/ 18 w 48"/>
                <a:gd name="T7" fmla="*/ 0 h 58"/>
                <a:gd name="T8" fmla="*/ 20 w 48"/>
                <a:gd name="T9" fmla="*/ 0 h 58"/>
                <a:gd name="T10" fmla="*/ 24 w 48"/>
                <a:gd name="T11" fmla="*/ 2 h 58"/>
                <a:gd name="T12" fmla="*/ 28 w 48"/>
                <a:gd name="T13" fmla="*/ 4 h 58"/>
                <a:gd name="T14" fmla="*/ 30 w 48"/>
                <a:gd name="T15" fmla="*/ 6 h 58"/>
                <a:gd name="T16" fmla="*/ 36 w 48"/>
                <a:gd name="T17" fmla="*/ 12 h 58"/>
                <a:gd name="T18" fmla="*/ 42 w 48"/>
                <a:gd name="T19" fmla="*/ 20 h 58"/>
                <a:gd name="T20" fmla="*/ 46 w 48"/>
                <a:gd name="T21" fmla="*/ 28 h 58"/>
                <a:gd name="T22" fmla="*/ 48 w 48"/>
                <a:gd name="T23" fmla="*/ 30 h 58"/>
                <a:gd name="T24" fmla="*/ 48 w 48"/>
                <a:gd name="T25" fmla="*/ 34 h 58"/>
                <a:gd name="T26" fmla="*/ 48 w 48"/>
                <a:gd name="T27" fmla="*/ 36 h 58"/>
                <a:gd name="T28" fmla="*/ 48 w 48"/>
                <a:gd name="T29" fmla="*/ 40 h 58"/>
                <a:gd name="T30" fmla="*/ 46 w 48"/>
                <a:gd name="T31" fmla="*/ 46 h 58"/>
                <a:gd name="T32" fmla="*/ 42 w 48"/>
                <a:gd name="T33" fmla="*/ 52 h 58"/>
                <a:gd name="T34" fmla="*/ 40 w 48"/>
                <a:gd name="T35" fmla="*/ 56 h 58"/>
                <a:gd name="T36" fmla="*/ 38 w 48"/>
                <a:gd name="T37" fmla="*/ 52 h 58"/>
                <a:gd name="T38" fmla="*/ 36 w 48"/>
                <a:gd name="T39" fmla="*/ 48 h 58"/>
                <a:gd name="T40" fmla="*/ 34 w 48"/>
                <a:gd name="T41" fmla="*/ 48 h 58"/>
                <a:gd name="T42" fmla="*/ 34 w 48"/>
                <a:gd name="T43" fmla="*/ 48 h 58"/>
                <a:gd name="T44" fmla="*/ 32 w 48"/>
                <a:gd name="T45" fmla="*/ 48 h 58"/>
                <a:gd name="T46" fmla="*/ 30 w 48"/>
                <a:gd name="T47" fmla="*/ 50 h 58"/>
                <a:gd name="T48" fmla="*/ 30 w 48"/>
                <a:gd name="T49" fmla="*/ 54 h 58"/>
                <a:gd name="T50" fmla="*/ 26 w 48"/>
                <a:gd name="T51" fmla="*/ 48 h 58"/>
                <a:gd name="T52" fmla="*/ 22 w 48"/>
                <a:gd name="T53" fmla="*/ 40 h 58"/>
                <a:gd name="T54" fmla="*/ 22 w 48"/>
                <a:gd name="T55" fmla="*/ 36 h 58"/>
                <a:gd name="T56" fmla="*/ 22 w 48"/>
                <a:gd name="T57" fmla="*/ 28 h 58"/>
                <a:gd name="T58" fmla="*/ 20 w 48"/>
                <a:gd name="T59" fmla="*/ 24 h 58"/>
                <a:gd name="T60" fmla="*/ 20 w 48"/>
                <a:gd name="T61" fmla="*/ 20 h 58"/>
                <a:gd name="T62" fmla="*/ 18 w 48"/>
                <a:gd name="T63" fmla="*/ 18 h 58"/>
                <a:gd name="T64" fmla="*/ 12 w 48"/>
                <a:gd name="T65" fmla="*/ 12 h 58"/>
                <a:gd name="T66" fmla="*/ 2 w 48"/>
                <a:gd name="T67"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 h="58">
                  <a:moveTo>
                    <a:pt x="0" y="0"/>
                  </a:moveTo>
                  <a:lnTo>
                    <a:pt x="0" y="0"/>
                  </a:lnTo>
                  <a:lnTo>
                    <a:pt x="2" y="0"/>
                  </a:lnTo>
                  <a:lnTo>
                    <a:pt x="8" y="0"/>
                  </a:lnTo>
                  <a:lnTo>
                    <a:pt x="10" y="0"/>
                  </a:lnTo>
                  <a:lnTo>
                    <a:pt x="14" y="0"/>
                  </a:lnTo>
                  <a:lnTo>
                    <a:pt x="16" y="0"/>
                  </a:lnTo>
                  <a:lnTo>
                    <a:pt x="18" y="0"/>
                  </a:lnTo>
                  <a:lnTo>
                    <a:pt x="20" y="0"/>
                  </a:lnTo>
                  <a:lnTo>
                    <a:pt x="20" y="0"/>
                  </a:lnTo>
                  <a:lnTo>
                    <a:pt x="22" y="2"/>
                  </a:lnTo>
                  <a:lnTo>
                    <a:pt x="24" y="2"/>
                  </a:lnTo>
                  <a:lnTo>
                    <a:pt x="26" y="4"/>
                  </a:lnTo>
                  <a:lnTo>
                    <a:pt x="28" y="4"/>
                  </a:lnTo>
                  <a:lnTo>
                    <a:pt x="30" y="6"/>
                  </a:lnTo>
                  <a:lnTo>
                    <a:pt x="30" y="6"/>
                  </a:lnTo>
                  <a:lnTo>
                    <a:pt x="34" y="10"/>
                  </a:lnTo>
                  <a:lnTo>
                    <a:pt x="36" y="12"/>
                  </a:lnTo>
                  <a:lnTo>
                    <a:pt x="38" y="16"/>
                  </a:lnTo>
                  <a:lnTo>
                    <a:pt x="42" y="20"/>
                  </a:lnTo>
                  <a:lnTo>
                    <a:pt x="44" y="24"/>
                  </a:lnTo>
                  <a:lnTo>
                    <a:pt x="46" y="28"/>
                  </a:lnTo>
                  <a:lnTo>
                    <a:pt x="48" y="30"/>
                  </a:lnTo>
                  <a:lnTo>
                    <a:pt x="48" y="30"/>
                  </a:lnTo>
                  <a:lnTo>
                    <a:pt x="48" y="32"/>
                  </a:lnTo>
                  <a:lnTo>
                    <a:pt x="48" y="34"/>
                  </a:lnTo>
                  <a:lnTo>
                    <a:pt x="48" y="36"/>
                  </a:lnTo>
                  <a:lnTo>
                    <a:pt x="48" y="36"/>
                  </a:lnTo>
                  <a:lnTo>
                    <a:pt x="48" y="38"/>
                  </a:lnTo>
                  <a:lnTo>
                    <a:pt x="48" y="40"/>
                  </a:lnTo>
                  <a:lnTo>
                    <a:pt x="46" y="42"/>
                  </a:lnTo>
                  <a:lnTo>
                    <a:pt x="46" y="46"/>
                  </a:lnTo>
                  <a:lnTo>
                    <a:pt x="44" y="48"/>
                  </a:lnTo>
                  <a:lnTo>
                    <a:pt x="42" y="52"/>
                  </a:lnTo>
                  <a:lnTo>
                    <a:pt x="40" y="58"/>
                  </a:lnTo>
                  <a:lnTo>
                    <a:pt x="40" y="56"/>
                  </a:lnTo>
                  <a:lnTo>
                    <a:pt x="38" y="54"/>
                  </a:lnTo>
                  <a:lnTo>
                    <a:pt x="38" y="52"/>
                  </a:lnTo>
                  <a:lnTo>
                    <a:pt x="36" y="50"/>
                  </a:lnTo>
                  <a:lnTo>
                    <a:pt x="36" y="48"/>
                  </a:lnTo>
                  <a:lnTo>
                    <a:pt x="36" y="48"/>
                  </a:lnTo>
                  <a:lnTo>
                    <a:pt x="34" y="48"/>
                  </a:lnTo>
                  <a:lnTo>
                    <a:pt x="34" y="48"/>
                  </a:lnTo>
                  <a:lnTo>
                    <a:pt x="34" y="48"/>
                  </a:lnTo>
                  <a:lnTo>
                    <a:pt x="32" y="48"/>
                  </a:lnTo>
                  <a:lnTo>
                    <a:pt x="32" y="48"/>
                  </a:lnTo>
                  <a:lnTo>
                    <a:pt x="32" y="48"/>
                  </a:lnTo>
                  <a:lnTo>
                    <a:pt x="30" y="50"/>
                  </a:lnTo>
                  <a:lnTo>
                    <a:pt x="30" y="52"/>
                  </a:lnTo>
                  <a:lnTo>
                    <a:pt x="30" y="54"/>
                  </a:lnTo>
                  <a:lnTo>
                    <a:pt x="30" y="56"/>
                  </a:lnTo>
                  <a:lnTo>
                    <a:pt x="26" y="48"/>
                  </a:lnTo>
                  <a:lnTo>
                    <a:pt x="24" y="42"/>
                  </a:lnTo>
                  <a:lnTo>
                    <a:pt x="22" y="40"/>
                  </a:lnTo>
                  <a:lnTo>
                    <a:pt x="22" y="38"/>
                  </a:lnTo>
                  <a:lnTo>
                    <a:pt x="22" y="36"/>
                  </a:lnTo>
                  <a:lnTo>
                    <a:pt x="22" y="34"/>
                  </a:lnTo>
                  <a:lnTo>
                    <a:pt x="22" y="28"/>
                  </a:lnTo>
                  <a:lnTo>
                    <a:pt x="20" y="26"/>
                  </a:lnTo>
                  <a:lnTo>
                    <a:pt x="20" y="24"/>
                  </a:lnTo>
                  <a:lnTo>
                    <a:pt x="20" y="22"/>
                  </a:lnTo>
                  <a:lnTo>
                    <a:pt x="20" y="20"/>
                  </a:lnTo>
                  <a:lnTo>
                    <a:pt x="20" y="20"/>
                  </a:lnTo>
                  <a:lnTo>
                    <a:pt x="18" y="18"/>
                  </a:lnTo>
                  <a:lnTo>
                    <a:pt x="16" y="16"/>
                  </a:lnTo>
                  <a:lnTo>
                    <a:pt x="12" y="12"/>
                  </a:lnTo>
                  <a:lnTo>
                    <a:pt x="8" y="8"/>
                  </a:lnTo>
                  <a:lnTo>
                    <a:pt x="2" y="4"/>
                  </a:lnTo>
                  <a:lnTo>
                    <a:pt x="0" y="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87" name="Freeform 331"/>
            <p:cNvSpPr>
              <a:spLocks/>
            </p:cNvSpPr>
            <p:nvPr/>
          </p:nvSpPr>
          <p:spPr bwMode="auto">
            <a:xfrm>
              <a:off x="6501319" y="2694509"/>
              <a:ext cx="66103" cy="45444"/>
            </a:xfrm>
            <a:custGeom>
              <a:avLst/>
              <a:gdLst>
                <a:gd name="T0" fmla="*/ 6 w 32"/>
                <a:gd name="T1" fmla="*/ 20 h 22"/>
                <a:gd name="T2" fmla="*/ 6 w 32"/>
                <a:gd name="T3" fmla="*/ 20 h 22"/>
                <a:gd name="T4" fmla="*/ 8 w 32"/>
                <a:gd name="T5" fmla="*/ 20 h 22"/>
                <a:gd name="T6" fmla="*/ 10 w 32"/>
                <a:gd name="T7" fmla="*/ 22 h 22"/>
                <a:gd name="T8" fmla="*/ 12 w 32"/>
                <a:gd name="T9" fmla="*/ 22 h 22"/>
                <a:gd name="T10" fmla="*/ 14 w 32"/>
                <a:gd name="T11" fmla="*/ 22 h 22"/>
                <a:gd name="T12" fmla="*/ 14 w 32"/>
                <a:gd name="T13" fmla="*/ 22 h 22"/>
                <a:gd name="T14" fmla="*/ 16 w 32"/>
                <a:gd name="T15" fmla="*/ 22 h 22"/>
                <a:gd name="T16" fmla="*/ 18 w 32"/>
                <a:gd name="T17" fmla="*/ 22 h 22"/>
                <a:gd name="T18" fmla="*/ 20 w 32"/>
                <a:gd name="T19" fmla="*/ 20 h 22"/>
                <a:gd name="T20" fmla="*/ 22 w 32"/>
                <a:gd name="T21" fmla="*/ 20 h 22"/>
                <a:gd name="T22" fmla="*/ 24 w 32"/>
                <a:gd name="T23" fmla="*/ 18 h 22"/>
                <a:gd name="T24" fmla="*/ 24 w 32"/>
                <a:gd name="T25" fmla="*/ 18 h 22"/>
                <a:gd name="T26" fmla="*/ 26 w 32"/>
                <a:gd name="T27" fmla="*/ 16 h 22"/>
                <a:gd name="T28" fmla="*/ 28 w 32"/>
                <a:gd name="T29" fmla="*/ 14 h 22"/>
                <a:gd name="T30" fmla="*/ 30 w 32"/>
                <a:gd name="T31" fmla="*/ 14 h 22"/>
                <a:gd name="T32" fmla="*/ 30 w 32"/>
                <a:gd name="T33" fmla="*/ 12 h 22"/>
                <a:gd name="T34" fmla="*/ 30 w 32"/>
                <a:gd name="T35" fmla="*/ 12 h 22"/>
                <a:gd name="T36" fmla="*/ 30 w 32"/>
                <a:gd name="T37" fmla="*/ 10 h 22"/>
                <a:gd name="T38" fmla="*/ 32 w 32"/>
                <a:gd name="T39" fmla="*/ 10 h 22"/>
                <a:gd name="T40" fmla="*/ 30 w 32"/>
                <a:gd name="T41" fmla="*/ 10 h 22"/>
                <a:gd name="T42" fmla="*/ 30 w 32"/>
                <a:gd name="T43" fmla="*/ 8 h 22"/>
                <a:gd name="T44" fmla="*/ 30 w 32"/>
                <a:gd name="T45" fmla="*/ 8 h 22"/>
                <a:gd name="T46" fmla="*/ 28 w 32"/>
                <a:gd name="T47" fmla="*/ 6 h 22"/>
                <a:gd name="T48" fmla="*/ 26 w 32"/>
                <a:gd name="T49" fmla="*/ 6 h 22"/>
                <a:gd name="T50" fmla="*/ 26 w 32"/>
                <a:gd name="T51" fmla="*/ 4 h 22"/>
                <a:gd name="T52" fmla="*/ 22 w 32"/>
                <a:gd name="T53" fmla="*/ 4 h 22"/>
                <a:gd name="T54" fmla="*/ 20 w 32"/>
                <a:gd name="T55" fmla="*/ 2 h 22"/>
                <a:gd name="T56" fmla="*/ 16 w 32"/>
                <a:gd name="T57" fmla="*/ 0 h 22"/>
                <a:gd name="T58" fmla="*/ 14 w 32"/>
                <a:gd name="T59" fmla="*/ 0 h 22"/>
                <a:gd name="T60" fmla="*/ 0 w 32"/>
                <a:gd name="T61" fmla="*/ 2 h 22"/>
                <a:gd name="T62" fmla="*/ 0 w 32"/>
                <a:gd name="T63" fmla="*/ 14 h 22"/>
                <a:gd name="T64" fmla="*/ 2 w 32"/>
                <a:gd name="T65" fmla="*/ 16 h 22"/>
                <a:gd name="T66" fmla="*/ 4 w 32"/>
                <a:gd name="T67" fmla="*/ 18 h 22"/>
                <a:gd name="T68" fmla="*/ 6 w 32"/>
                <a:gd name="T69" fmla="*/ 20 h 22"/>
                <a:gd name="T70" fmla="*/ 6 w 32"/>
                <a:gd name="T71"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22">
                  <a:moveTo>
                    <a:pt x="6" y="20"/>
                  </a:moveTo>
                  <a:lnTo>
                    <a:pt x="6" y="20"/>
                  </a:lnTo>
                  <a:lnTo>
                    <a:pt x="8" y="20"/>
                  </a:lnTo>
                  <a:lnTo>
                    <a:pt x="10" y="22"/>
                  </a:lnTo>
                  <a:lnTo>
                    <a:pt x="12" y="22"/>
                  </a:lnTo>
                  <a:lnTo>
                    <a:pt x="14" y="22"/>
                  </a:lnTo>
                  <a:lnTo>
                    <a:pt x="14" y="22"/>
                  </a:lnTo>
                  <a:lnTo>
                    <a:pt x="16" y="22"/>
                  </a:lnTo>
                  <a:lnTo>
                    <a:pt x="18" y="22"/>
                  </a:lnTo>
                  <a:lnTo>
                    <a:pt x="20" y="20"/>
                  </a:lnTo>
                  <a:lnTo>
                    <a:pt x="22" y="20"/>
                  </a:lnTo>
                  <a:lnTo>
                    <a:pt x="24" y="18"/>
                  </a:lnTo>
                  <a:lnTo>
                    <a:pt x="24" y="18"/>
                  </a:lnTo>
                  <a:lnTo>
                    <a:pt x="26" y="16"/>
                  </a:lnTo>
                  <a:lnTo>
                    <a:pt x="28" y="14"/>
                  </a:lnTo>
                  <a:lnTo>
                    <a:pt x="30" y="14"/>
                  </a:lnTo>
                  <a:lnTo>
                    <a:pt x="30" y="12"/>
                  </a:lnTo>
                  <a:lnTo>
                    <a:pt x="30" y="12"/>
                  </a:lnTo>
                  <a:lnTo>
                    <a:pt x="30" y="10"/>
                  </a:lnTo>
                  <a:lnTo>
                    <a:pt x="32" y="10"/>
                  </a:lnTo>
                  <a:lnTo>
                    <a:pt x="30" y="10"/>
                  </a:lnTo>
                  <a:lnTo>
                    <a:pt x="30" y="8"/>
                  </a:lnTo>
                  <a:lnTo>
                    <a:pt x="30" y="8"/>
                  </a:lnTo>
                  <a:lnTo>
                    <a:pt x="28" y="6"/>
                  </a:lnTo>
                  <a:lnTo>
                    <a:pt x="26" y="6"/>
                  </a:lnTo>
                  <a:lnTo>
                    <a:pt x="26" y="4"/>
                  </a:lnTo>
                  <a:lnTo>
                    <a:pt x="22" y="4"/>
                  </a:lnTo>
                  <a:lnTo>
                    <a:pt x="20" y="2"/>
                  </a:lnTo>
                  <a:lnTo>
                    <a:pt x="16" y="0"/>
                  </a:lnTo>
                  <a:lnTo>
                    <a:pt x="14" y="0"/>
                  </a:lnTo>
                  <a:lnTo>
                    <a:pt x="0" y="2"/>
                  </a:lnTo>
                  <a:lnTo>
                    <a:pt x="0" y="14"/>
                  </a:lnTo>
                  <a:lnTo>
                    <a:pt x="2" y="16"/>
                  </a:lnTo>
                  <a:lnTo>
                    <a:pt x="4" y="18"/>
                  </a:lnTo>
                  <a:lnTo>
                    <a:pt x="6" y="20"/>
                  </a:lnTo>
                  <a:lnTo>
                    <a:pt x="6" y="2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88" name="Freeform 332"/>
            <p:cNvSpPr>
              <a:spLocks/>
            </p:cNvSpPr>
            <p:nvPr/>
          </p:nvSpPr>
          <p:spPr bwMode="auto">
            <a:xfrm>
              <a:off x="6501319" y="2694509"/>
              <a:ext cx="66103" cy="45444"/>
            </a:xfrm>
            <a:custGeom>
              <a:avLst/>
              <a:gdLst>
                <a:gd name="T0" fmla="*/ 6 w 32"/>
                <a:gd name="T1" fmla="*/ 20 h 22"/>
                <a:gd name="T2" fmla="*/ 6 w 32"/>
                <a:gd name="T3" fmla="*/ 20 h 22"/>
                <a:gd name="T4" fmla="*/ 8 w 32"/>
                <a:gd name="T5" fmla="*/ 20 h 22"/>
                <a:gd name="T6" fmla="*/ 10 w 32"/>
                <a:gd name="T7" fmla="*/ 22 h 22"/>
                <a:gd name="T8" fmla="*/ 12 w 32"/>
                <a:gd name="T9" fmla="*/ 22 h 22"/>
                <a:gd name="T10" fmla="*/ 14 w 32"/>
                <a:gd name="T11" fmla="*/ 22 h 22"/>
                <a:gd name="T12" fmla="*/ 14 w 32"/>
                <a:gd name="T13" fmla="*/ 22 h 22"/>
                <a:gd name="T14" fmla="*/ 16 w 32"/>
                <a:gd name="T15" fmla="*/ 22 h 22"/>
                <a:gd name="T16" fmla="*/ 18 w 32"/>
                <a:gd name="T17" fmla="*/ 22 h 22"/>
                <a:gd name="T18" fmla="*/ 20 w 32"/>
                <a:gd name="T19" fmla="*/ 20 h 22"/>
                <a:gd name="T20" fmla="*/ 22 w 32"/>
                <a:gd name="T21" fmla="*/ 20 h 22"/>
                <a:gd name="T22" fmla="*/ 24 w 32"/>
                <a:gd name="T23" fmla="*/ 18 h 22"/>
                <a:gd name="T24" fmla="*/ 24 w 32"/>
                <a:gd name="T25" fmla="*/ 18 h 22"/>
                <a:gd name="T26" fmla="*/ 26 w 32"/>
                <a:gd name="T27" fmla="*/ 16 h 22"/>
                <a:gd name="T28" fmla="*/ 28 w 32"/>
                <a:gd name="T29" fmla="*/ 14 h 22"/>
                <a:gd name="T30" fmla="*/ 30 w 32"/>
                <a:gd name="T31" fmla="*/ 14 h 22"/>
                <a:gd name="T32" fmla="*/ 30 w 32"/>
                <a:gd name="T33" fmla="*/ 12 h 22"/>
                <a:gd name="T34" fmla="*/ 30 w 32"/>
                <a:gd name="T35" fmla="*/ 12 h 22"/>
                <a:gd name="T36" fmla="*/ 30 w 32"/>
                <a:gd name="T37" fmla="*/ 10 h 22"/>
                <a:gd name="T38" fmla="*/ 32 w 32"/>
                <a:gd name="T39" fmla="*/ 10 h 22"/>
                <a:gd name="T40" fmla="*/ 30 w 32"/>
                <a:gd name="T41" fmla="*/ 10 h 22"/>
                <a:gd name="T42" fmla="*/ 30 w 32"/>
                <a:gd name="T43" fmla="*/ 8 h 22"/>
                <a:gd name="T44" fmla="*/ 30 w 32"/>
                <a:gd name="T45" fmla="*/ 8 h 22"/>
                <a:gd name="T46" fmla="*/ 28 w 32"/>
                <a:gd name="T47" fmla="*/ 6 h 22"/>
                <a:gd name="T48" fmla="*/ 26 w 32"/>
                <a:gd name="T49" fmla="*/ 6 h 22"/>
                <a:gd name="T50" fmla="*/ 26 w 32"/>
                <a:gd name="T51" fmla="*/ 4 h 22"/>
                <a:gd name="T52" fmla="*/ 22 w 32"/>
                <a:gd name="T53" fmla="*/ 4 h 22"/>
                <a:gd name="T54" fmla="*/ 20 w 32"/>
                <a:gd name="T55" fmla="*/ 2 h 22"/>
                <a:gd name="T56" fmla="*/ 16 w 32"/>
                <a:gd name="T57" fmla="*/ 0 h 22"/>
                <a:gd name="T58" fmla="*/ 14 w 32"/>
                <a:gd name="T59" fmla="*/ 0 h 22"/>
                <a:gd name="T60" fmla="*/ 0 w 32"/>
                <a:gd name="T61" fmla="*/ 2 h 22"/>
                <a:gd name="T62" fmla="*/ 0 w 32"/>
                <a:gd name="T63" fmla="*/ 14 h 22"/>
                <a:gd name="T64" fmla="*/ 2 w 32"/>
                <a:gd name="T65" fmla="*/ 16 h 22"/>
                <a:gd name="T66" fmla="*/ 4 w 32"/>
                <a:gd name="T67" fmla="*/ 18 h 22"/>
                <a:gd name="T68" fmla="*/ 6 w 32"/>
                <a:gd name="T69" fmla="*/ 20 h 22"/>
                <a:gd name="T70" fmla="*/ 6 w 32"/>
                <a:gd name="T71"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22">
                  <a:moveTo>
                    <a:pt x="6" y="20"/>
                  </a:moveTo>
                  <a:lnTo>
                    <a:pt x="6" y="20"/>
                  </a:lnTo>
                  <a:lnTo>
                    <a:pt x="8" y="20"/>
                  </a:lnTo>
                  <a:lnTo>
                    <a:pt x="10" y="22"/>
                  </a:lnTo>
                  <a:lnTo>
                    <a:pt x="12" y="22"/>
                  </a:lnTo>
                  <a:lnTo>
                    <a:pt x="14" y="22"/>
                  </a:lnTo>
                  <a:lnTo>
                    <a:pt x="14" y="22"/>
                  </a:lnTo>
                  <a:lnTo>
                    <a:pt x="16" y="22"/>
                  </a:lnTo>
                  <a:lnTo>
                    <a:pt x="18" y="22"/>
                  </a:lnTo>
                  <a:lnTo>
                    <a:pt x="20" y="20"/>
                  </a:lnTo>
                  <a:lnTo>
                    <a:pt x="22" y="20"/>
                  </a:lnTo>
                  <a:lnTo>
                    <a:pt x="24" y="18"/>
                  </a:lnTo>
                  <a:lnTo>
                    <a:pt x="24" y="18"/>
                  </a:lnTo>
                  <a:lnTo>
                    <a:pt x="26" y="16"/>
                  </a:lnTo>
                  <a:lnTo>
                    <a:pt x="28" y="14"/>
                  </a:lnTo>
                  <a:lnTo>
                    <a:pt x="30" y="14"/>
                  </a:lnTo>
                  <a:lnTo>
                    <a:pt x="30" y="12"/>
                  </a:lnTo>
                  <a:lnTo>
                    <a:pt x="30" y="12"/>
                  </a:lnTo>
                  <a:lnTo>
                    <a:pt x="30" y="10"/>
                  </a:lnTo>
                  <a:lnTo>
                    <a:pt x="32" y="10"/>
                  </a:lnTo>
                  <a:lnTo>
                    <a:pt x="30" y="10"/>
                  </a:lnTo>
                  <a:lnTo>
                    <a:pt x="30" y="8"/>
                  </a:lnTo>
                  <a:lnTo>
                    <a:pt x="30" y="8"/>
                  </a:lnTo>
                  <a:lnTo>
                    <a:pt x="28" y="6"/>
                  </a:lnTo>
                  <a:lnTo>
                    <a:pt x="26" y="6"/>
                  </a:lnTo>
                  <a:lnTo>
                    <a:pt x="26" y="4"/>
                  </a:lnTo>
                  <a:lnTo>
                    <a:pt x="22" y="4"/>
                  </a:lnTo>
                  <a:lnTo>
                    <a:pt x="20" y="2"/>
                  </a:lnTo>
                  <a:lnTo>
                    <a:pt x="16" y="0"/>
                  </a:lnTo>
                  <a:lnTo>
                    <a:pt x="14" y="0"/>
                  </a:lnTo>
                  <a:lnTo>
                    <a:pt x="0" y="2"/>
                  </a:lnTo>
                  <a:lnTo>
                    <a:pt x="0" y="14"/>
                  </a:lnTo>
                  <a:lnTo>
                    <a:pt x="2" y="16"/>
                  </a:lnTo>
                  <a:lnTo>
                    <a:pt x="4" y="18"/>
                  </a:lnTo>
                  <a:lnTo>
                    <a:pt x="6" y="20"/>
                  </a:lnTo>
                  <a:lnTo>
                    <a:pt x="6" y="2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89" name="Freeform 333"/>
            <p:cNvSpPr>
              <a:spLocks/>
            </p:cNvSpPr>
            <p:nvPr/>
          </p:nvSpPr>
          <p:spPr bwMode="auto">
            <a:xfrm>
              <a:off x="6344325" y="2698641"/>
              <a:ext cx="156994" cy="169382"/>
            </a:xfrm>
            <a:custGeom>
              <a:avLst/>
              <a:gdLst>
                <a:gd name="T0" fmla="*/ 34 w 76"/>
                <a:gd name="T1" fmla="*/ 58 h 82"/>
                <a:gd name="T2" fmla="*/ 30 w 76"/>
                <a:gd name="T3" fmla="*/ 56 h 82"/>
                <a:gd name="T4" fmla="*/ 20 w 76"/>
                <a:gd name="T5" fmla="*/ 56 h 82"/>
                <a:gd name="T6" fmla="*/ 16 w 76"/>
                <a:gd name="T7" fmla="*/ 54 h 82"/>
                <a:gd name="T8" fmla="*/ 16 w 76"/>
                <a:gd name="T9" fmla="*/ 50 h 82"/>
                <a:gd name="T10" fmla="*/ 14 w 76"/>
                <a:gd name="T11" fmla="*/ 44 h 82"/>
                <a:gd name="T12" fmla="*/ 8 w 76"/>
                <a:gd name="T13" fmla="*/ 40 h 82"/>
                <a:gd name="T14" fmla="*/ 2 w 76"/>
                <a:gd name="T15" fmla="*/ 34 h 82"/>
                <a:gd name="T16" fmla="*/ 0 w 76"/>
                <a:gd name="T17" fmla="*/ 26 h 82"/>
                <a:gd name="T18" fmla="*/ 16 w 76"/>
                <a:gd name="T19" fmla="*/ 12 h 82"/>
                <a:gd name="T20" fmla="*/ 24 w 76"/>
                <a:gd name="T21" fmla="*/ 14 h 82"/>
                <a:gd name="T22" fmla="*/ 26 w 76"/>
                <a:gd name="T23" fmla="*/ 14 h 82"/>
                <a:gd name="T24" fmla="*/ 38 w 76"/>
                <a:gd name="T25" fmla="*/ 4 h 82"/>
                <a:gd name="T26" fmla="*/ 46 w 76"/>
                <a:gd name="T27" fmla="*/ 4 h 82"/>
                <a:gd name="T28" fmla="*/ 54 w 76"/>
                <a:gd name="T29" fmla="*/ 6 h 82"/>
                <a:gd name="T30" fmla="*/ 60 w 76"/>
                <a:gd name="T31" fmla="*/ 6 h 82"/>
                <a:gd name="T32" fmla="*/ 66 w 76"/>
                <a:gd name="T33" fmla="*/ 2 h 82"/>
                <a:gd name="T34" fmla="*/ 70 w 76"/>
                <a:gd name="T35" fmla="*/ 0 h 82"/>
                <a:gd name="T36" fmla="*/ 72 w 76"/>
                <a:gd name="T37" fmla="*/ 14 h 82"/>
                <a:gd name="T38" fmla="*/ 66 w 76"/>
                <a:gd name="T39" fmla="*/ 16 h 82"/>
                <a:gd name="T40" fmla="*/ 60 w 76"/>
                <a:gd name="T41" fmla="*/ 22 h 82"/>
                <a:gd name="T42" fmla="*/ 58 w 76"/>
                <a:gd name="T43" fmla="*/ 24 h 82"/>
                <a:gd name="T44" fmla="*/ 60 w 76"/>
                <a:gd name="T45" fmla="*/ 28 h 82"/>
                <a:gd name="T46" fmla="*/ 60 w 76"/>
                <a:gd name="T47" fmla="*/ 32 h 82"/>
                <a:gd name="T48" fmla="*/ 58 w 76"/>
                <a:gd name="T49" fmla="*/ 34 h 82"/>
                <a:gd name="T50" fmla="*/ 52 w 76"/>
                <a:gd name="T51" fmla="*/ 34 h 82"/>
                <a:gd name="T52" fmla="*/ 48 w 76"/>
                <a:gd name="T53" fmla="*/ 32 h 82"/>
                <a:gd name="T54" fmla="*/ 44 w 76"/>
                <a:gd name="T55" fmla="*/ 30 h 82"/>
                <a:gd name="T56" fmla="*/ 42 w 76"/>
                <a:gd name="T57" fmla="*/ 30 h 82"/>
                <a:gd name="T58" fmla="*/ 42 w 76"/>
                <a:gd name="T59" fmla="*/ 32 h 82"/>
                <a:gd name="T60" fmla="*/ 46 w 76"/>
                <a:gd name="T61" fmla="*/ 36 h 82"/>
                <a:gd name="T62" fmla="*/ 46 w 76"/>
                <a:gd name="T63" fmla="*/ 38 h 82"/>
                <a:gd name="T64" fmla="*/ 42 w 76"/>
                <a:gd name="T65" fmla="*/ 42 h 82"/>
                <a:gd name="T66" fmla="*/ 40 w 76"/>
                <a:gd name="T67" fmla="*/ 44 h 82"/>
                <a:gd name="T68" fmla="*/ 40 w 76"/>
                <a:gd name="T69" fmla="*/ 46 h 82"/>
                <a:gd name="T70" fmla="*/ 46 w 76"/>
                <a:gd name="T71" fmla="*/ 50 h 82"/>
                <a:gd name="T72" fmla="*/ 56 w 76"/>
                <a:gd name="T73" fmla="*/ 54 h 82"/>
                <a:gd name="T74" fmla="*/ 62 w 76"/>
                <a:gd name="T75" fmla="*/ 58 h 82"/>
                <a:gd name="T76" fmla="*/ 66 w 76"/>
                <a:gd name="T77" fmla="*/ 64 h 82"/>
                <a:gd name="T78" fmla="*/ 66 w 76"/>
                <a:gd name="T79" fmla="*/ 66 h 82"/>
                <a:gd name="T80" fmla="*/ 62 w 76"/>
                <a:gd name="T81" fmla="*/ 64 h 82"/>
                <a:gd name="T82" fmla="*/ 54 w 76"/>
                <a:gd name="T83" fmla="*/ 66 h 82"/>
                <a:gd name="T84" fmla="*/ 48 w 76"/>
                <a:gd name="T85" fmla="*/ 68 h 82"/>
                <a:gd name="T86" fmla="*/ 46 w 76"/>
                <a:gd name="T87" fmla="*/ 70 h 82"/>
                <a:gd name="T88" fmla="*/ 48 w 76"/>
                <a:gd name="T89" fmla="*/ 74 h 82"/>
                <a:gd name="T90" fmla="*/ 52 w 76"/>
                <a:gd name="T91" fmla="*/ 78 h 82"/>
                <a:gd name="T92" fmla="*/ 52 w 76"/>
                <a:gd name="T93" fmla="*/ 80 h 82"/>
                <a:gd name="T94" fmla="*/ 46 w 76"/>
                <a:gd name="T95" fmla="*/ 82 h 82"/>
                <a:gd name="T96" fmla="*/ 38 w 76"/>
                <a:gd name="T97" fmla="*/ 82 h 82"/>
                <a:gd name="T98" fmla="*/ 30 w 76"/>
                <a:gd name="T99" fmla="*/ 82 h 82"/>
                <a:gd name="T100" fmla="*/ 26 w 76"/>
                <a:gd name="T101" fmla="*/ 80 h 82"/>
                <a:gd name="T102" fmla="*/ 26 w 76"/>
                <a:gd name="T103" fmla="*/ 74 h 82"/>
                <a:gd name="T104" fmla="*/ 26 w 76"/>
                <a:gd name="T105" fmla="*/ 70 h 82"/>
                <a:gd name="T106" fmla="*/ 24 w 76"/>
                <a:gd name="T107" fmla="*/ 68 h 82"/>
                <a:gd name="T108" fmla="*/ 18 w 76"/>
                <a:gd name="T109" fmla="*/ 68 h 82"/>
                <a:gd name="T110" fmla="*/ 18 w 76"/>
                <a:gd name="T111" fmla="*/ 66 h 82"/>
                <a:gd name="T112" fmla="*/ 18 w 76"/>
                <a:gd name="T113" fmla="*/ 64 h 82"/>
                <a:gd name="T114" fmla="*/ 26 w 76"/>
                <a:gd name="T115" fmla="*/ 62 h 82"/>
                <a:gd name="T116" fmla="*/ 32 w 76"/>
                <a:gd name="T117" fmla="*/ 62 h 82"/>
                <a:gd name="T118" fmla="*/ 34 w 76"/>
                <a:gd name="T119" fmla="*/ 6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6" h="82">
                  <a:moveTo>
                    <a:pt x="34" y="58"/>
                  </a:moveTo>
                  <a:lnTo>
                    <a:pt x="34" y="58"/>
                  </a:lnTo>
                  <a:lnTo>
                    <a:pt x="34" y="58"/>
                  </a:lnTo>
                  <a:lnTo>
                    <a:pt x="34" y="58"/>
                  </a:lnTo>
                  <a:lnTo>
                    <a:pt x="32" y="56"/>
                  </a:lnTo>
                  <a:lnTo>
                    <a:pt x="32" y="56"/>
                  </a:lnTo>
                  <a:lnTo>
                    <a:pt x="30" y="56"/>
                  </a:lnTo>
                  <a:lnTo>
                    <a:pt x="30" y="56"/>
                  </a:lnTo>
                  <a:lnTo>
                    <a:pt x="26" y="56"/>
                  </a:lnTo>
                  <a:lnTo>
                    <a:pt x="24" y="56"/>
                  </a:lnTo>
                  <a:lnTo>
                    <a:pt x="20" y="56"/>
                  </a:lnTo>
                  <a:lnTo>
                    <a:pt x="20" y="56"/>
                  </a:lnTo>
                  <a:lnTo>
                    <a:pt x="18" y="56"/>
                  </a:lnTo>
                  <a:lnTo>
                    <a:pt x="18" y="56"/>
                  </a:lnTo>
                  <a:lnTo>
                    <a:pt x="18" y="56"/>
                  </a:lnTo>
                  <a:lnTo>
                    <a:pt x="16" y="54"/>
                  </a:lnTo>
                  <a:lnTo>
                    <a:pt x="16" y="54"/>
                  </a:lnTo>
                  <a:lnTo>
                    <a:pt x="16" y="54"/>
                  </a:lnTo>
                  <a:lnTo>
                    <a:pt x="16" y="52"/>
                  </a:lnTo>
                  <a:lnTo>
                    <a:pt x="16" y="50"/>
                  </a:lnTo>
                  <a:lnTo>
                    <a:pt x="16" y="48"/>
                  </a:lnTo>
                  <a:lnTo>
                    <a:pt x="16" y="46"/>
                  </a:lnTo>
                  <a:lnTo>
                    <a:pt x="16" y="46"/>
                  </a:lnTo>
                  <a:lnTo>
                    <a:pt x="14" y="44"/>
                  </a:lnTo>
                  <a:lnTo>
                    <a:pt x="14" y="44"/>
                  </a:lnTo>
                  <a:lnTo>
                    <a:pt x="12" y="42"/>
                  </a:lnTo>
                  <a:lnTo>
                    <a:pt x="10" y="40"/>
                  </a:lnTo>
                  <a:lnTo>
                    <a:pt x="8" y="40"/>
                  </a:lnTo>
                  <a:lnTo>
                    <a:pt x="6" y="38"/>
                  </a:lnTo>
                  <a:lnTo>
                    <a:pt x="4" y="36"/>
                  </a:lnTo>
                  <a:lnTo>
                    <a:pt x="2" y="34"/>
                  </a:lnTo>
                  <a:lnTo>
                    <a:pt x="2" y="34"/>
                  </a:lnTo>
                  <a:lnTo>
                    <a:pt x="2" y="34"/>
                  </a:lnTo>
                  <a:lnTo>
                    <a:pt x="2" y="32"/>
                  </a:lnTo>
                  <a:lnTo>
                    <a:pt x="2" y="30"/>
                  </a:lnTo>
                  <a:lnTo>
                    <a:pt x="0" y="26"/>
                  </a:lnTo>
                  <a:lnTo>
                    <a:pt x="0" y="24"/>
                  </a:lnTo>
                  <a:lnTo>
                    <a:pt x="0" y="22"/>
                  </a:lnTo>
                  <a:lnTo>
                    <a:pt x="14" y="12"/>
                  </a:lnTo>
                  <a:lnTo>
                    <a:pt x="16" y="12"/>
                  </a:lnTo>
                  <a:lnTo>
                    <a:pt x="18" y="14"/>
                  </a:lnTo>
                  <a:lnTo>
                    <a:pt x="20" y="14"/>
                  </a:lnTo>
                  <a:lnTo>
                    <a:pt x="22" y="14"/>
                  </a:lnTo>
                  <a:lnTo>
                    <a:pt x="24" y="14"/>
                  </a:lnTo>
                  <a:lnTo>
                    <a:pt x="24" y="14"/>
                  </a:lnTo>
                  <a:lnTo>
                    <a:pt x="24" y="14"/>
                  </a:lnTo>
                  <a:lnTo>
                    <a:pt x="26" y="14"/>
                  </a:lnTo>
                  <a:lnTo>
                    <a:pt x="26" y="14"/>
                  </a:lnTo>
                  <a:lnTo>
                    <a:pt x="28" y="12"/>
                  </a:lnTo>
                  <a:lnTo>
                    <a:pt x="32" y="10"/>
                  </a:lnTo>
                  <a:lnTo>
                    <a:pt x="34" y="8"/>
                  </a:lnTo>
                  <a:lnTo>
                    <a:pt x="38" y="4"/>
                  </a:lnTo>
                  <a:lnTo>
                    <a:pt x="38" y="4"/>
                  </a:lnTo>
                  <a:lnTo>
                    <a:pt x="42" y="4"/>
                  </a:lnTo>
                  <a:lnTo>
                    <a:pt x="44" y="2"/>
                  </a:lnTo>
                  <a:lnTo>
                    <a:pt x="46" y="4"/>
                  </a:lnTo>
                  <a:lnTo>
                    <a:pt x="48" y="4"/>
                  </a:lnTo>
                  <a:lnTo>
                    <a:pt x="50" y="4"/>
                  </a:lnTo>
                  <a:lnTo>
                    <a:pt x="52" y="6"/>
                  </a:lnTo>
                  <a:lnTo>
                    <a:pt x="54" y="6"/>
                  </a:lnTo>
                  <a:lnTo>
                    <a:pt x="56" y="6"/>
                  </a:lnTo>
                  <a:lnTo>
                    <a:pt x="58" y="8"/>
                  </a:lnTo>
                  <a:lnTo>
                    <a:pt x="58" y="8"/>
                  </a:lnTo>
                  <a:lnTo>
                    <a:pt x="60" y="6"/>
                  </a:lnTo>
                  <a:lnTo>
                    <a:pt x="62" y="6"/>
                  </a:lnTo>
                  <a:lnTo>
                    <a:pt x="62" y="6"/>
                  </a:lnTo>
                  <a:lnTo>
                    <a:pt x="64" y="4"/>
                  </a:lnTo>
                  <a:lnTo>
                    <a:pt x="66" y="2"/>
                  </a:lnTo>
                  <a:lnTo>
                    <a:pt x="68" y="2"/>
                  </a:lnTo>
                  <a:lnTo>
                    <a:pt x="68" y="0"/>
                  </a:lnTo>
                  <a:lnTo>
                    <a:pt x="70" y="0"/>
                  </a:lnTo>
                  <a:lnTo>
                    <a:pt x="70" y="0"/>
                  </a:lnTo>
                  <a:lnTo>
                    <a:pt x="72" y="0"/>
                  </a:lnTo>
                  <a:lnTo>
                    <a:pt x="76" y="0"/>
                  </a:lnTo>
                  <a:lnTo>
                    <a:pt x="76" y="12"/>
                  </a:lnTo>
                  <a:lnTo>
                    <a:pt x="72" y="14"/>
                  </a:lnTo>
                  <a:lnTo>
                    <a:pt x="70" y="14"/>
                  </a:lnTo>
                  <a:lnTo>
                    <a:pt x="68" y="14"/>
                  </a:lnTo>
                  <a:lnTo>
                    <a:pt x="68" y="14"/>
                  </a:lnTo>
                  <a:lnTo>
                    <a:pt x="66" y="16"/>
                  </a:lnTo>
                  <a:lnTo>
                    <a:pt x="64" y="16"/>
                  </a:lnTo>
                  <a:lnTo>
                    <a:pt x="62" y="20"/>
                  </a:lnTo>
                  <a:lnTo>
                    <a:pt x="62" y="20"/>
                  </a:lnTo>
                  <a:lnTo>
                    <a:pt x="60" y="22"/>
                  </a:lnTo>
                  <a:lnTo>
                    <a:pt x="58" y="22"/>
                  </a:lnTo>
                  <a:lnTo>
                    <a:pt x="58" y="24"/>
                  </a:lnTo>
                  <a:lnTo>
                    <a:pt x="58" y="24"/>
                  </a:lnTo>
                  <a:lnTo>
                    <a:pt x="58" y="24"/>
                  </a:lnTo>
                  <a:lnTo>
                    <a:pt x="58" y="24"/>
                  </a:lnTo>
                  <a:lnTo>
                    <a:pt x="58" y="26"/>
                  </a:lnTo>
                  <a:lnTo>
                    <a:pt x="60" y="28"/>
                  </a:lnTo>
                  <a:lnTo>
                    <a:pt x="60" y="28"/>
                  </a:lnTo>
                  <a:lnTo>
                    <a:pt x="60" y="30"/>
                  </a:lnTo>
                  <a:lnTo>
                    <a:pt x="60" y="30"/>
                  </a:lnTo>
                  <a:lnTo>
                    <a:pt x="60" y="30"/>
                  </a:lnTo>
                  <a:lnTo>
                    <a:pt x="60" y="32"/>
                  </a:lnTo>
                  <a:lnTo>
                    <a:pt x="60" y="32"/>
                  </a:lnTo>
                  <a:lnTo>
                    <a:pt x="60" y="32"/>
                  </a:lnTo>
                  <a:lnTo>
                    <a:pt x="58" y="32"/>
                  </a:lnTo>
                  <a:lnTo>
                    <a:pt x="58" y="34"/>
                  </a:lnTo>
                  <a:lnTo>
                    <a:pt x="56" y="34"/>
                  </a:lnTo>
                  <a:lnTo>
                    <a:pt x="54" y="34"/>
                  </a:lnTo>
                  <a:lnTo>
                    <a:pt x="54" y="34"/>
                  </a:lnTo>
                  <a:lnTo>
                    <a:pt x="52" y="34"/>
                  </a:lnTo>
                  <a:lnTo>
                    <a:pt x="52" y="34"/>
                  </a:lnTo>
                  <a:lnTo>
                    <a:pt x="50" y="34"/>
                  </a:lnTo>
                  <a:lnTo>
                    <a:pt x="50" y="34"/>
                  </a:lnTo>
                  <a:lnTo>
                    <a:pt x="48" y="32"/>
                  </a:lnTo>
                  <a:lnTo>
                    <a:pt x="48" y="32"/>
                  </a:lnTo>
                  <a:lnTo>
                    <a:pt x="46" y="30"/>
                  </a:lnTo>
                  <a:lnTo>
                    <a:pt x="46" y="30"/>
                  </a:lnTo>
                  <a:lnTo>
                    <a:pt x="44" y="30"/>
                  </a:lnTo>
                  <a:lnTo>
                    <a:pt x="44" y="30"/>
                  </a:lnTo>
                  <a:lnTo>
                    <a:pt x="42" y="30"/>
                  </a:lnTo>
                  <a:lnTo>
                    <a:pt x="42" y="30"/>
                  </a:lnTo>
                  <a:lnTo>
                    <a:pt x="42" y="30"/>
                  </a:lnTo>
                  <a:lnTo>
                    <a:pt x="40" y="32"/>
                  </a:lnTo>
                  <a:lnTo>
                    <a:pt x="40" y="32"/>
                  </a:lnTo>
                  <a:lnTo>
                    <a:pt x="40" y="32"/>
                  </a:lnTo>
                  <a:lnTo>
                    <a:pt x="42" y="32"/>
                  </a:lnTo>
                  <a:lnTo>
                    <a:pt x="42" y="34"/>
                  </a:lnTo>
                  <a:lnTo>
                    <a:pt x="44" y="34"/>
                  </a:lnTo>
                  <a:lnTo>
                    <a:pt x="44" y="36"/>
                  </a:lnTo>
                  <a:lnTo>
                    <a:pt x="46" y="36"/>
                  </a:lnTo>
                  <a:lnTo>
                    <a:pt x="46" y="36"/>
                  </a:lnTo>
                  <a:lnTo>
                    <a:pt x="46" y="36"/>
                  </a:lnTo>
                  <a:lnTo>
                    <a:pt x="46" y="38"/>
                  </a:lnTo>
                  <a:lnTo>
                    <a:pt x="46" y="38"/>
                  </a:lnTo>
                  <a:lnTo>
                    <a:pt x="46" y="38"/>
                  </a:lnTo>
                  <a:lnTo>
                    <a:pt x="46" y="40"/>
                  </a:lnTo>
                  <a:lnTo>
                    <a:pt x="44" y="40"/>
                  </a:lnTo>
                  <a:lnTo>
                    <a:pt x="42" y="42"/>
                  </a:lnTo>
                  <a:lnTo>
                    <a:pt x="42" y="42"/>
                  </a:lnTo>
                  <a:lnTo>
                    <a:pt x="40" y="44"/>
                  </a:lnTo>
                  <a:lnTo>
                    <a:pt x="40" y="44"/>
                  </a:lnTo>
                  <a:lnTo>
                    <a:pt x="40" y="44"/>
                  </a:lnTo>
                  <a:lnTo>
                    <a:pt x="40" y="46"/>
                  </a:lnTo>
                  <a:lnTo>
                    <a:pt x="40" y="46"/>
                  </a:lnTo>
                  <a:lnTo>
                    <a:pt x="40" y="46"/>
                  </a:lnTo>
                  <a:lnTo>
                    <a:pt x="40" y="46"/>
                  </a:lnTo>
                  <a:lnTo>
                    <a:pt x="40" y="48"/>
                  </a:lnTo>
                  <a:lnTo>
                    <a:pt x="42" y="48"/>
                  </a:lnTo>
                  <a:lnTo>
                    <a:pt x="44" y="48"/>
                  </a:lnTo>
                  <a:lnTo>
                    <a:pt x="46" y="50"/>
                  </a:lnTo>
                  <a:lnTo>
                    <a:pt x="48" y="50"/>
                  </a:lnTo>
                  <a:lnTo>
                    <a:pt x="48" y="50"/>
                  </a:lnTo>
                  <a:lnTo>
                    <a:pt x="52" y="52"/>
                  </a:lnTo>
                  <a:lnTo>
                    <a:pt x="56" y="54"/>
                  </a:lnTo>
                  <a:lnTo>
                    <a:pt x="58" y="56"/>
                  </a:lnTo>
                  <a:lnTo>
                    <a:pt x="60" y="56"/>
                  </a:lnTo>
                  <a:lnTo>
                    <a:pt x="62" y="58"/>
                  </a:lnTo>
                  <a:lnTo>
                    <a:pt x="62" y="58"/>
                  </a:lnTo>
                  <a:lnTo>
                    <a:pt x="64" y="60"/>
                  </a:lnTo>
                  <a:lnTo>
                    <a:pt x="64" y="62"/>
                  </a:lnTo>
                  <a:lnTo>
                    <a:pt x="66" y="64"/>
                  </a:lnTo>
                  <a:lnTo>
                    <a:pt x="66" y="64"/>
                  </a:lnTo>
                  <a:lnTo>
                    <a:pt x="66" y="66"/>
                  </a:lnTo>
                  <a:lnTo>
                    <a:pt x="66" y="66"/>
                  </a:lnTo>
                  <a:lnTo>
                    <a:pt x="66" y="66"/>
                  </a:lnTo>
                  <a:lnTo>
                    <a:pt x="66" y="66"/>
                  </a:lnTo>
                  <a:lnTo>
                    <a:pt x="64" y="66"/>
                  </a:lnTo>
                  <a:lnTo>
                    <a:pt x="64" y="66"/>
                  </a:lnTo>
                  <a:lnTo>
                    <a:pt x="62" y="66"/>
                  </a:lnTo>
                  <a:lnTo>
                    <a:pt x="62" y="64"/>
                  </a:lnTo>
                  <a:lnTo>
                    <a:pt x="60" y="64"/>
                  </a:lnTo>
                  <a:lnTo>
                    <a:pt x="60" y="64"/>
                  </a:lnTo>
                  <a:lnTo>
                    <a:pt x="56" y="64"/>
                  </a:lnTo>
                  <a:lnTo>
                    <a:pt x="54" y="66"/>
                  </a:lnTo>
                  <a:lnTo>
                    <a:pt x="52" y="66"/>
                  </a:lnTo>
                  <a:lnTo>
                    <a:pt x="50" y="66"/>
                  </a:lnTo>
                  <a:lnTo>
                    <a:pt x="48" y="68"/>
                  </a:lnTo>
                  <a:lnTo>
                    <a:pt x="48" y="68"/>
                  </a:lnTo>
                  <a:lnTo>
                    <a:pt x="48" y="68"/>
                  </a:lnTo>
                  <a:lnTo>
                    <a:pt x="48" y="70"/>
                  </a:lnTo>
                  <a:lnTo>
                    <a:pt x="46" y="70"/>
                  </a:lnTo>
                  <a:lnTo>
                    <a:pt x="46" y="70"/>
                  </a:lnTo>
                  <a:lnTo>
                    <a:pt x="46" y="70"/>
                  </a:lnTo>
                  <a:lnTo>
                    <a:pt x="46" y="72"/>
                  </a:lnTo>
                  <a:lnTo>
                    <a:pt x="48" y="72"/>
                  </a:lnTo>
                  <a:lnTo>
                    <a:pt x="48" y="74"/>
                  </a:lnTo>
                  <a:lnTo>
                    <a:pt x="50" y="74"/>
                  </a:lnTo>
                  <a:lnTo>
                    <a:pt x="50" y="76"/>
                  </a:lnTo>
                  <a:lnTo>
                    <a:pt x="52" y="76"/>
                  </a:lnTo>
                  <a:lnTo>
                    <a:pt x="52" y="78"/>
                  </a:lnTo>
                  <a:lnTo>
                    <a:pt x="52" y="78"/>
                  </a:lnTo>
                  <a:lnTo>
                    <a:pt x="52" y="78"/>
                  </a:lnTo>
                  <a:lnTo>
                    <a:pt x="52" y="78"/>
                  </a:lnTo>
                  <a:lnTo>
                    <a:pt x="52" y="80"/>
                  </a:lnTo>
                  <a:lnTo>
                    <a:pt x="50" y="80"/>
                  </a:lnTo>
                  <a:lnTo>
                    <a:pt x="48" y="80"/>
                  </a:lnTo>
                  <a:lnTo>
                    <a:pt x="48" y="82"/>
                  </a:lnTo>
                  <a:lnTo>
                    <a:pt x="46" y="82"/>
                  </a:lnTo>
                  <a:lnTo>
                    <a:pt x="44" y="82"/>
                  </a:lnTo>
                  <a:lnTo>
                    <a:pt x="42" y="82"/>
                  </a:lnTo>
                  <a:lnTo>
                    <a:pt x="40" y="82"/>
                  </a:lnTo>
                  <a:lnTo>
                    <a:pt x="38" y="82"/>
                  </a:lnTo>
                  <a:lnTo>
                    <a:pt x="36" y="82"/>
                  </a:lnTo>
                  <a:lnTo>
                    <a:pt x="34" y="82"/>
                  </a:lnTo>
                  <a:lnTo>
                    <a:pt x="32" y="82"/>
                  </a:lnTo>
                  <a:lnTo>
                    <a:pt x="30" y="82"/>
                  </a:lnTo>
                  <a:lnTo>
                    <a:pt x="28" y="82"/>
                  </a:lnTo>
                  <a:lnTo>
                    <a:pt x="28" y="80"/>
                  </a:lnTo>
                  <a:lnTo>
                    <a:pt x="26" y="80"/>
                  </a:lnTo>
                  <a:lnTo>
                    <a:pt x="26" y="80"/>
                  </a:lnTo>
                  <a:lnTo>
                    <a:pt x="26" y="80"/>
                  </a:lnTo>
                  <a:lnTo>
                    <a:pt x="26" y="78"/>
                  </a:lnTo>
                  <a:lnTo>
                    <a:pt x="26" y="76"/>
                  </a:lnTo>
                  <a:lnTo>
                    <a:pt x="26" y="74"/>
                  </a:lnTo>
                  <a:lnTo>
                    <a:pt x="26" y="74"/>
                  </a:lnTo>
                  <a:lnTo>
                    <a:pt x="26" y="72"/>
                  </a:lnTo>
                  <a:lnTo>
                    <a:pt x="26" y="70"/>
                  </a:lnTo>
                  <a:lnTo>
                    <a:pt x="26" y="70"/>
                  </a:lnTo>
                  <a:lnTo>
                    <a:pt x="26" y="70"/>
                  </a:lnTo>
                  <a:lnTo>
                    <a:pt x="26" y="70"/>
                  </a:lnTo>
                  <a:lnTo>
                    <a:pt x="26" y="70"/>
                  </a:lnTo>
                  <a:lnTo>
                    <a:pt x="24" y="68"/>
                  </a:lnTo>
                  <a:lnTo>
                    <a:pt x="24" y="68"/>
                  </a:lnTo>
                  <a:lnTo>
                    <a:pt x="22" y="68"/>
                  </a:lnTo>
                  <a:lnTo>
                    <a:pt x="20" y="68"/>
                  </a:lnTo>
                  <a:lnTo>
                    <a:pt x="18" y="68"/>
                  </a:lnTo>
                  <a:lnTo>
                    <a:pt x="18" y="68"/>
                  </a:lnTo>
                  <a:lnTo>
                    <a:pt x="18" y="66"/>
                  </a:lnTo>
                  <a:lnTo>
                    <a:pt x="18" y="66"/>
                  </a:lnTo>
                  <a:lnTo>
                    <a:pt x="18" y="66"/>
                  </a:lnTo>
                  <a:lnTo>
                    <a:pt x="18" y="66"/>
                  </a:lnTo>
                  <a:lnTo>
                    <a:pt x="18" y="64"/>
                  </a:lnTo>
                  <a:lnTo>
                    <a:pt x="18" y="64"/>
                  </a:lnTo>
                  <a:lnTo>
                    <a:pt x="18" y="64"/>
                  </a:lnTo>
                  <a:lnTo>
                    <a:pt x="20" y="64"/>
                  </a:lnTo>
                  <a:lnTo>
                    <a:pt x="22" y="62"/>
                  </a:lnTo>
                  <a:lnTo>
                    <a:pt x="24" y="62"/>
                  </a:lnTo>
                  <a:lnTo>
                    <a:pt x="26" y="62"/>
                  </a:lnTo>
                  <a:lnTo>
                    <a:pt x="28" y="62"/>
                  </a:lnTo>
                  <a:lnTo>
                    <a:pt x="28" y="62"/>
                  </a:lnTo>
                  <a:lnTo>
                    <a:pt x="30" y="62"/>
                  </a:lnTo>
                  <a:lnTo>
                    <a:pt x="32" y="62"/>
                  </a:lnTo>
                  <a:lnTo>
                    <a:pt x="32" y="62"/>
                  </a:lnTo>
                  <a:lnTo>
                    <a:pt x="32" y="60"/>
                  </a:lnTo>
                  <a:lnTo>
                    <a:pt x="34" y="60"/>
                  </a:lnTo>
                  <a:lnTo>
                    <a:pt x="34" y="60"/>
                  </a:lnTo>
                  <a:lnTo>
                    <a:pt x="34" y="58"/>
                  </a:lnTo>
                  <a:lnTo>
                    <a:pt x="34" y="58"/>
                  </a:lnTo>
                  <a:lnTo>
                    <a:pt x="34" y="5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90" name="Freeform 334"/>
            <p:cNvSpPr>
              <a:spLocks/>
            </p:cNvSpPr>
            <p:nvPr/>
          </p:nvSpPr>
          <p:spPr bwMode="auto">
            <a:xfrm>
              <a:off x="6344325" y="2698641"/>
              <a:ext cx="156994" cy="169382"/>
            </a:xfrm>
            <a:custGeom>
              <a:avLst/>
              <a:gdLst>
                <a:gd name="T0" fmla="*/ 34 w 76"/>
                <a:gd name="T1" fmla="*/ 58 h 82"/>
                <a:gd name="T2" fmla="*/ 30 w 76"/>
                <a:gd name="T3" fmla="*/ 56 h 82"/>
                <a:gd name="T4" fmla="*/ 20 w 76"/>
                <a:gd name="T5" fmla="*/ 56 h 82"/>
                <a:gd name="T6" fmla="*/ 16 w 76"/>
                <a:gd name="T7" fmla="*/ 54 h 82"/>
                <a:gd name="T8" fmla="*/ 16 w 76"/>
                <a:gd name="T9" fmla="*/ 50 h 82"/>
                <a:gd name="T10" fmla="*/ 14 w 76"/>
                <a:gd name="T11" fmla="*/ 44 h 82"/>
                <a:gd name="T12" fmla="*/ 8 w 76"/>
                <a:gd name="T13" fmla="*/ 40 h 82"/>
                <a:gd name="T14" fmla="*/ 2 w 76"/>
                <a:gd name="T15" fmla="*/ 34 h 82"/>
                <a:gd name="T16" fmla="*/ 0 w 76"/>
                <a:gd name="T17" fmla="*/ 26 h 82"/>
                <a:gd name="T18" fmla="*/ 16 w 76"/>
                <a:gd name="T19" fmla="*/ 12 h 82"/>
                <a:gd name="T20" fmla="*/ 24 w 76"/>
                <a:gd name="T21" fmla="*/ 14 h 82"/>
                <a:gd name="T22" fmla="*/ 26 w 76"/>
                <a:gd name="T23" fmla="*/ 14 h 82"/>
                <a:gd name="T24" fmla="*/ 38 w 76"/>
                <a:gd name="T25" fmla="*/ 4 h 82"/>
                <a:gd name="T26" fmla="*/ 46 w 76"/>
                <a:gd name="T27" fmla="*/ 4 h 82"/>
                <a:gd name="T28" fmla="*/ 54 w 76"/>
                <a:gd name="T29" fmla="*/ 6 h 82"/>
                <a:gd name="T30" fmla="*/ 60 w 76"/>
                <a:gd name="T31" fmla="*/ 6 h 82"/>
                <a:gd name="T32" fmla="*/ 66 w 76"/>
                <a:gd name="T33" fmla="*/ 2 h 82"/>
                <a:gd name="T34" fmla="*/ 70 w 76"/>
                <a:gd name="T35" fmla="*/ 0 h 82"/>
                <a:gd name="T36" fmla="*/ 72 w 76"/>
                <a:gd name="T37" fmla="*/ 14 h 82"/>
                <a:gd name="T38" fmla="*/ 66 w 76"/>
                <a:gd name="T39" fmla="*/ 16 h 82"/>
                <a:gd name="T40" fmla="*/ 60 w 76"/>
                <a:gd name="T41" fmla="*/ 22 h 82"/>
                <a:gd name="T42" fmla="*/ 58 w 76"/>
                <a:gd name="T43" fmla="*/ 24 h 82"/>
                <a:gd name="T44" fmla="*/ 60 w 76"/>
                <a:gd name="T45" fmla="*/ 28 h 82"/>
                <a:gd name="T46" fmla="*/ 60 w 76"/>
                <a:gd name="T47" fmla="*/ 32 h 82"/>
                <a:gd name="T48" fmla="*/ 58 w 76"/>
                <a:gd name="T49" fmla="*/ 34 h 82"/>
                <a:gd name="T50" fmla="*/ 52 w 76"/>
                <a:gd name="T51" fmla="*/ 34 h 82"/>
                <a:gd name="T52" fmla="*/ 48 w 76"/>
                <a:gd name="T53" fmla="*/ 32 h 82"/>
                <a:gd name="T54" fmla="*/ 44 w 76"/>
                <a:gd name="T55" fmla="*/ 30 h 82"/>
                <a:gd name="T56" fmla="*/ 42 w 76"/>
                <a:gd name="T57" fmla="*/ 30 h 82"/>
                <a:gd name="T58" fmla="*/ 42 w 76"/>
                <a:gd name="T59" fmla="*/ 32 h 82"/>
                <a:gd name="T60" fmla="*/ 46 w 76"/>
                <a:gd name="T61" fmla="*/ 36 h 82"/>
                <a:gd name="T62" fmla="*/ 46 w 76"/>
                <a:gd name="T63" fmla="*/ 38 h 82"/>
                <a:gd name="T64" fmla="*/ 42 w 76"/>
                <a:gd name="T65" fmla="*/ 42 h 82"/>
                <a:gd name="T66" fmla="*/ 40 w 76"/>
                <a:gd name="T67" fmla="*/ 44 h 82"/>
                <a:gd name="T68" fmla="*/ 40 w 76"/>
                <a:gd name="T69" fmla="*/ 46 h 82"/>
                <a:gd name="T70" fmla="*/ 46 w 76"/>
                <a:gd name="T71" fmla="*/ 50 h 82"/>
                <a:gd name="T72" fmla="*/ 56 w 76"/>
                <a:gd name="T73" fmla="*/ 54 h 82"/>
                <a:gd name="T74" fmla="*/ 62 w 76"/>
                <a:gd name="T75" fmla="*/ 58 h 82"/>
                <a:gd name="T76" fmla="*/ 66 w 76"/>
                <a:gd name="T77" fmla="*/ 64 h 82"/>
                <a:gd name="T78" fmla="*/ 66 w 76"/>
                <a:gd name="T79" fmla="*/ 66 h 82"/>
                <a:gd name="T80" fmla="*/ 62 w 76"/>
                <a:gd name="T81" fmla="*/ 64 h 82"/>
                <a:gd name="T82" fmla="*/ 54 w 76"/>
                <a:gd name="T83" fmla="*/ 66 h 82"/>
                <a:gd name="T84" fmla="*/ 48 w 76"/>
                <a:gd name="T85" fmla="*/ 68 h 82"/>
                <a:gd name="T86" fmla="*/ 46 w 76"/>
                <a:gd name="T87" fmla="*/ 70 h 82"/>
                <a:gd name="T88" fmla="*/ 48 w 76"/>
                <a:gd name="T89" fmla="*/ 74 h 82"/>
                <a:gd name="T90" fmla="*/ 52 w 76"/>
                <a:gd name="T91" fmla="*/ 78 h 82"/>
                <a:gd name="T92" fmla="*/ 52 w 76"/>
                <a:gd name="T93" fmla="*/ 80 h 82"/>
                <a:gd name="T94" fmla="*/ 46 w 76"/>
                <a:gd name="T95" fmla="*/ 82 h 82"/>
                <a:gd name="T96" fmla="*/ 38 w 76"/>
                <a:gd name="T97" fmla="*/ 82 h 82"/>
                <a:gd name="T98" fmla="*/ 30 w 76"/>
                <a:gd name="T99" fmla="*/ 82 h 82"/>
                <a:gd name="T100" fmla="*/ 26 w 76"/>
                <a:gd name="T101" fmla="*/ 80 h 82"/>
                <a:gd name="T102" fmla="*/ 26 w 76"/>
                <a:gd name="T103" fmla="*/ 74 h 82"/>
                <a:gd name="T104" fmla="*/ 26 w 76"/>
                <a:gd name="T105" fmla="*/ 70 h 82"/>
                <a:gd name="T106" fmla="*/ 24 w 76"/>
                <a:gd name="T107" fmla="*/ 68 h 82"/>
                <a:gd name="T108" fmla="*/ 18 w 76"/>
                <a:gd name="T109" fmla="*/ 68 h 82"/>
                <a:gd name="T110" fmla="*/ 18 w 76"/>
                <a:gd name="T111" fmla="*/ 66 h 82"/>
                <a:gd name="T112" fmla="*/ 18 w 76"/>
                <a:gd name="T113" fmla="*/ 64 h 82"/>
                <a:gd name="T114" fmla="*/ 26 w 76"/>
                <a:gd name="T115" fmla="*/ 62 h 82"/>
                <a:gd name="T116" fmla="*/ 32 w 76"/>
                <a:gd name="T117" fmla="*/ 62 h 82"/>
                <a:gd name="T118" fmla="*/ 34 w 76"/>
                <a:gd name="T119" fmla="*/ 6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6" h="82">
                  <a:moveTo>
                    <a:pt x="34" y="58"/>
                  </a:moveTo>
                  <a:lnTo>
                    <a:pt x="34" y="58"/>
                  </a:lnTo>
                  <a:lnTo>
                    <a:pt x="34" y="58"/>
                  </a:lnTo>
                  <a:lnTo>
                    <a:pt x="34" y="58"/>
                  </a:lnTo>
                  <a:lnTo>
                    <a:pt x="32" y="56"/>
                  </a:lnTo>
                  <a:lnTo>
                    <a:pt x="32" y="56"/>
                  </a:lnTo>
                  <a:lnTo>
                    <a:pt x="30" y="56"/>
                  </a:lnTo>
                  <a:lnTo>
                    <a:pt x="30" y="56"/>
                  </a:lnTo>
                  <a:lnTo>
                    <a:pt x="26" y="56"/>
                  </a:lnTo>
                  <a:lnTo>
                    <a:pt x="24" y="56"/>
                  </a:lnTo>
                  <a:lnTo>
                    <a:pt x="20" y="56"/>
                  </a:lnTo>
                  <a:lnTo>
                    <a:pt x="20" y="56"/>
                  </a:lnTo>
                  <a:lnTo>
                    <a:pt x="18" y="56"/>
                  </a:lnTo>
                  <a:lnTo>
                    <a:pt x="18" y="56"/>
                  </a:lnTo>
                  <a:lnTo>
                    <a:pt x="18" y="56"/>
                  </a:lnTo>
                  <a:lnTo>
                    <a:pt x="16" y="54"/>
                  </a:lnTo>
                  <a:lnTo>
                    <a:pt x="16" y="54"/>
                  </a:lnTo>
                  <a:lnTo>
                    <a:pt x="16" y="54"/>
                  </a:lnTo>
                  <a:lnTo>
                    <a:pt x="16" y="52"/>
                  </a:lnTo>
                  <a:lnTo>
                    <a:pt x="16" y="50"/>
                  </a:lnTo>
                  <a:lnTo>
                    <a:pt x="16" y="48"/>
                  </a:lnTo>
                  <a:lnTo>
                    <a:pt x="16" y="46"/>
                  </a:lnTo>
                  <a:lnTo>
                    <a:pt x="16" y="46"/>
                  </a:lnTo>
                  <a:lnTo>
                    <a:pt x="14" y="44"/>
                  </a:lnTo>
                  <a:lnTo>
                    <a:pt x="14" y="44"/>
                  </a:lnTo>
                  <a:lnTo>
                    <a:pt x="12" y="42"/>
                  </a:lnTo>
                  <a:lnTo>
                    <a:pt x="10" y="40"/>
                  </a:lnTo>
                  <a:lnTo>
                    <a:pt x="8" y="40"/>
                  </a:lnTo>
                  <a:lnTo>
                    <a:pt x="6" y="38"/>
                  </a:lnTo>
                  <a:lnTo>
                    <a:pt x="4" y="36"/>
                  </a:lnTo>
                  <a:lnTo>
                    <a:pt x="2" y="34"/>
                  </a:lnTo>
                  <a:lnTo>
                    <a:pt x="2" y="34"/>
                  </a:lnTo>
                  <a:lnTo>
                    <a:pt x="2" y="34"/>
                  </a:lnTo>
                  <a:lnTo>
                    <a:pt x="2" y="32"/>
                  </a:lnTo>
                  <a:lnTo>
                    <a:pt x="2" y="30"/>
                  </a:lnTo>
                  <a:lnTo>
                    <a:pt x="0" y="26"/>
                  </a:lnTo>
                  <a:lnTo>
                    <a:pt x="0" y="24"/>
                  </a:lnTo>
                  <a:lnTo>
                    <a:pt x="0" y="22"/>
                  </a:lnTo>
                  <a:lnTo>
                    <a:pt x="14" y="12"/>
                  </a:lnTo>
                  <a:lnTo>
                    <a:pt x="16" y="12"/>
                  </a:lnTo>
                  <a:lnTo>
                    <a:pt x="18" y="14"/>
                  </a:lnTo>
                  <a:lnTo>
                    <a:pt x="20" y="14"/>
                  </a:lnTo>
                  <a:lnTo>
                    <a:pt x="22" y="14"/>
                  </a:lnTo>
                  <a:lnTo>
                    <a:pt x="24" y="14"/>
                  </a:lnTo>
                  <a:lnTo>
                    <a:pt x="24" y="14"/>
                  </a:lnTo>
                  <a:lnTo>
                    <a:pt x="24" y="14"/>
                  </a:lnTo>
                  <a:lnTo>
                    <a:pt x="26" y="14"/>
                  </a:lnTo>
                  <a:lnTo>
                    <a:pt x="26" y="14"/>
                  </a:lnTo>
                  <a:lnTo>
                    <a:pt x="28" y="12"/>
                  </a:lnTo>
                  <a:lnTo>
                    <a:pt x="32" y="10"/>
                  </a:lnTo>
                  <a:lnTo>
                    <a:pt x="34" y="8"/>
                  </a:lnTo>
                  <a:lnTo>
                    <a:pt x="38" y="4"/>
                  </a:lnTo>
                  <a:lnTo>
                    <a:pt x="38" y="4"/>
                  </a:lnTo>
                  <a:lnTo>
                    <a:pt x="42" y="4"/>
                  </a:lnTo>
                  <a:lnTo>
                    <a:pt x="44" y="2"/>
                  </a:lnTo>
                  <a:lnTo>
                    <a:pt x="46" y="4"/>
                  </a:lnTo>
                  <a:lnTo>
                    <a:pt x="48" y="4"/>
                  </a:lnTo>
                  <a:lnTo>
                    <a:pt x="50" y="4"/>
                  </a:lnTo>
                  <a:lnTo>
                    <a:pt x="52" y="6"/>
                  </a:lnTo>
                  <a:lnTo>
                    <a:pt x="54" y="6"/>
                  </a:lnTo>
                  <a:lnTo>
                    <a:pt x="56" y="6"/>
                  </a:lnTo>
                  <a:lnTo>
                    <a:pt x="58" y="8"/>
                  </a:lnTo>
                  <a:lnTo>
                    <a:pt x="58" y="8"/>
                  </a:lnTo>
                  <a:lnTo>
                    <a:pt x="60" y="6"/>
                  </a:lnTo>
                  <a:lnTo>
                    <a:pt x="62" y="6"/>
                  </a:lnTo>
                  <a:lnTo>
                    <a:pt x="62" y="6"/>
                  </a:lnTo>
                  <a:lnTo>
                    <a:pt x="64" y="4"/>
                  </a:lnTo>
                  <a:lnTo>
                    <a:pt x="66" y="2"/>
                  </a:lnTo>
                  <a:lnTo>
                    <a:pt x="68" y="2"/>
                  </a:lnTo>
                  <a:lnTo>
                    <a:pt x="68" y="0"/>
                  </a:lnTo>
                  <a:lnTo>
                    <a:pt x="70" y="0"/>
                  </a:lnTo>
                  <a:lnTo>
                    <a:pt x="70" y="0"/>
                  </a:lnTo>
                  <a:lnTo>
                    <a:pt x="72" y="0"/>
                  </a:lnTo>
                  <a:lnTo>
                    <a:pt x="76" y="0"/>
                  </a:lnTo>
                  <a:lnTo>
                    <a:pt x="76" y="12"/>
                  </a:lnTo>
                  <a:lnTo>
                    <a:pt x="72" y="14"/>
                  </a:lnTo>
                  <a:lnTo>
                    <a:pt x="70" y="14"/>
                  </a:lnTo>
                  <a:lnTo>
                    <a:pt x="68" y="14"/>
                  </a:lnTo>
                  <a:lnTo>
                    <a:pt x="68" y="14"/>
                  </a:lnTo>
                  <a:lnTo>
                    <a:pt x="66" y="16"/>
                  </a:lnTo>
                  <a:lnTo>
                    <a:pt x="64" y="16"/>
                  </a:lnTo>
                  <a:lnTo>
                    <a:pt x="62" y="20"/>
                  </a:lnTo>
                  <a:lnTo>
                    <a:pt x="62" y="20"/>
                  </a:lnTo>
                  <a:lnTo>
                    <a:pt x="60" y="22"/>
                  </a:lnTo>
                  <a:lnTo>
                    <a:pt x="58" y="22"/>
                  </a:lnTo>
                  <a:lnTo>
                    <a:pt x="58" y="24"/>
                  </a:lnTo>
                  <a:lnTo>
                    <a:pt x="58" y="24"/>
                  </a:lnTo>
                  <a:lnTo>
                    <a:pt x="58" y="24"/>
                  </a:lnTo>
                  <a:lnTo>
                    <a:pt x="58" y="24"/>
                  </a:lnTo>
                  <a:lnTo>
                    <a:pt x="58" y="26"/>
                  </a:lnTo>
                  <a:lnTo>
                    <a:pt x="60" y="28"/>
                  </a:lnTo>
                  <a:lnTo>
                    <a:pt x="60" y="28"/>
                  </a:lnTo>
                  <a:lnTo>
                    <a:pt x="60" y="30"/>
                  </a:lnTo>
                  <a:lnTo>
                    <a:pt x="60" y="30"/>
                  </a:lnTo>
                  <a:lnTo>
                    <a:pt x="60" y="30"/>
                  </a:lnTo>
                  <a:lnTo>
                    <a:pt x="60" y="32"/>
                  </a:lnTo>
                  <a:lnTo>
                    <a:pt x="60" y="32"/>
                  </a:lnTo>
                  <a:lnTo>
                    <a:pt x="60" y="32"/>
                  </a:lnTo>
                  <a:lnTo>
                    <a:pt x="58" y="32"/>
                  </a:lnTo>
                  <a:lnTo>
                    <a:pt x="58" y="34"/>
                  </a:lnTo>
                  <a:lnTo>
                    <a:pt x="56" y="34"/>
                  </a:lnTo>
                  <a:lnTo>
                    <a:pt x="54" y="34"/>
                  </a:lnTo>
                  <a:lnTo>
                    <a:pt x="54" y="34"/>
                  </a:lnTo>
                  <a:lnTo>
                    <a:pt x="52" y="34"/>
                  </a:lnTo>
                  <a:lnTo>
                    <a:pt x="52" y="34"/>
                  </a:lnTo>
                  <a:lnTo>
                    <a:pt x="50" y="34"/>
                  </a:lnTo>
                  <a:lnTo>
                    <a:pt x="50" y="34"/>
                  </a:lnTo>
                  <a:lnTo>
                    <a:pt x="48" y="32"/>
                  </a:lnTo>
                  <a:lnTo>
                    <a:pt x="48" y="32"/>
                  </a:lnTo>
                  <a:lnTo>
                    <a:pt x="46" y="30"/>
                  </a:lnTo>
                  <a:lnTo>
                    <a:pt x="46" y="30"/>
                  </a:lnTo>
                  <a:lnTo>
                    <a:pt x="44" y="30"/>
                  </a:lnTo>
                  <a:lnTo>
                    <a:pt x="44" y="30"/>
                  </a:lnTo>
                  <a:lnTo>
                    <a:pt x="42" y="30"/>
                  </a:lnTo>
                  <a:lnTo>
                    <a:pt x="42" y="30"/>
                  </a:lnTo>
                  <a:lnTo>
                    <a:pt x="42" y="30"/>
                  </a:lnTo>
                  <a:lnTo>
                    <a:pt x="40" y="32"/>
                  </a:lnTo>
                  <a:lnTo>
                    <a:pt x="40" y="32"/>
                  </a:lnTo>
                  <a:lnTo>
                    <a:pt x="40" y="32"/>
                  </a:lnTo>
                  <a:lnTo>
                    <a:pt x="42" y="32"/>
                  </a:lnTo>
                  <a:lnTo>
                    <a:pt x="42" y="34"/>
                  </a:lnTo>
                  <a:lnTo>
                    <a:pt x="44" y="34"/>
                  </a:lnTo>
                  <a:lnTo>
                    <a:pt x="44" y="36"/>
                  </a:lnTo>
                  <a:lnTo>
                    <a:pt x="46" y="36"/>
                  </a:lnTo>
                  <a:lnTo>
                    <a:pt x="46" y="36"/>
                  </a:lnTo>
                  <a:lnTo>
                    <a:pt x="46" y="36"/>
                  </a:lnTo>
                  <a:lnTo>
                    <a:pt x="46" y="38"/>
                  </a:lnTo>
                  <a:lnTo>
                    <a:pt x="46" y="38"/>
                  </a:lnTo>
                  <a:lnTo>
                    <a:pt x="46" y="38"/>
                  </a:lnTo>
                  <a:lnTo>
                    <a:pt x="46" y="40"/>
                  </a:lnTo>
                  <a:lnTo>
                    <a:pt x="44" y="40"/>
                  </a:lnTo>
                  <a:lnTo>
                    <a:pt x="42" y="42"/>
                  </a:lnTo>
                  <a:lnTo>
                    <a:pt x="42" y="42"/>
                  </a:lnTo>
                  <a:lnTo>
                    <a:pt x="40" y="44"/>
                  </a:lnTo>
                  <a:lnTo>
                    <a:pt x="40" y="44"/>
                  </a:lnTo>
                  <a:lnTo>
                    <a:pt x="40" y="44"/>
                  </a:lnTo>
                  <a:lnTo>
                    <a:pt x="40" y="46"/>
                  </a:lnTo>
                  <a:lnTo>
                    <a:pt x="40" y="46"/>
                  </a:lnTo>
                  <a:lnTo>
                    <a:pt x="40" y="46"/>
                  </a:lnTo>
                  <a:lnTo>
                    <a:pt x="40" y="46"/>
                  </a:lnTo>
                  <a:lnTo>
                    <a:pt x="40" y="48"/>
                  </a:lnTo>
                  <a:lnTo>
                    <a:pt x="42" y="48"/>
                  </a:lnTo>
                  <a:lnTo>
                    <a:pt x="44" y="48"/>
                  </a:lnTo>
                  <a:lnTo>
                    <a:pt x="46" y="50"/>
                  </a:lnTo>
                  <a:lnTo>
                    <a:pt x="48" y="50"/>
                  </a:lnTo>
                  <a:lnTo>
                    <a:pt x="48" y="50"/>
                  </a:lnTo>
                  <a:lnTo>
                    <a:pt x="52" y="52"/>
                  </a:lnTo>
                  <a:lnTo>
                    <a:pt x="56" y="54"/>
                  </a:lnTo>
                  <a:lnTo>
                    <a:pt x="58" y="56"/>
                  </a:lnTo>
                  <a:lnTo>
                    <a:pt x="60" y="56"/>
                  </a:lnTo>
                  <a:lnTo>
                    <a:pt x="62" y="58"/>
                  </a:lnTo>
                  <a:lnTo>
                    <a:pt x="62" y="58"/>
                  </a:lnTo>
                  <a:lnTo>
                    <a:pt x="64" y="60"/>
                  </a:lnTo>
                  <a:lnTo>
                    <a:pt x="64" y="62"/>
                  </a:lnTo>
                  <a:lnTo>
                    <a:pt x="66" y="64"/>
                  </a:lnTo>
                  <a:lnTo>
                    <a:pt x="66" y="64"/>
                  </a:lnTo>
                  <a:lnTo>
                    <a:pt x="66" y="66"/>
                  </a:lnTo>
                  <a:lnTo>
                    <a:pt x="66" y="66"/>
                  </a:lnTo>
                  <a:lnTo>
                    <a:pt x="66" y="66"/>
                  </a:lnTo>
                  <a:lnTo>
                    <a:pt x="66" y="66"/>
                  </a:lnTo>
                  <a:lnTo>
                    <a:pt x="64" y="66"/>
                  </a:lnTo>
                  <a:lnTo>
                    <a:pt x="64" y="66"/>
                  </a:lnTo>
                  <a:lnTo>
                    <a:pt x="62" y="66"/>
                  </a:lnTo>
                  <a:lnTo>
                    <a:pt x="62" y="64"/>
                  </a:lnTo>
                  <a:lnTo>
                    <a:pt x="60" y="64"/>
                  </a:lnTo>
                  <a:lnTo>
                    <a:pt x="60" y="64"/>
                  </a:lnTo>
                  <a:lnTo>
                    <a:pt x="56" y="64"/>
                  </a:lnTo>
                  <a:lnTo>
                    <a:pt x="54" y="66"/>
                  </a:lnTo>
                  <a:lnTo>
                    <a:pt x="52" y="66"/>
                  </a:lnTo>
                  <a:lnTo>
                    <a:pt x="50" y="66"/>
                  </a:lnTo>
                  <a:lnTo>
                    <a:pt x="48" y="68"/>
                  </a:lnTo>
                  <a:lnTo>
                    <a:pt x="48" y="68"/>
                  </a:lnTo>
                  <a:lnTo>
                    <a:pt x="48" y="68"/>
                  </a:lnTo>
                  <a:lnTo>
                    <a:pt x="48" y="70"/>
                  </a:lnTo>
                  <a:lnTo>
                    <a:pt x="46" y="70"/>
                  </a:lnTo>
                  <a:lnTo>
                    <a:pt x="46" y="70"/>
                  </a:lnTo>
                  <a:lnTo>
                    <a:pt x="46" y="70"/>
                  </a:lnTo>
                  <a:lnTo>
                    <a:pt x="46" y="72"/>
                  </a:lnTo>
                  <a:lnTo>
                    <a:pt x="48" y="72"/>
                  </a:lnTo>
                  <a:lnTo>
                    <a:pt x="48" y="74"/>
                  </a:lnTo>
                  <a:lnTo>
                    <a:pt x="50" y="74"/>
                  </a:lnTo>
                  <a:lnTo>
                    <a:pt x="50" y="76"/>
                  </a:lnTo>
                  <a:lnTo>
                    <a:pt x="52" y="76"/>
                  </a:lnTo>
                  <a:lnTo>
                    <a:pt x="52" y="78"/>
                  </a:lnTo>
                  <a:lnTo>
                    <a:pt x="52" y="78"/>
                  </a:lnTo>
                  <a:lnTo>
                    <a:pt x="52" y="78"/>
                  </a:lnTo>
                  <a:lnTo>
                    <a:pt x="52" y="78"/>
                  </a:lnTo>
                  <a:lnTo>
                    <a:pt x="52" y="80"/>
                  </a:lnTo>
                  <a:lnTo>
                    <a:pt x="50" y="80"/>
                  </a:lnTo>
                  <a:lnTo>
                    <a:pt x="48" y="80"/>
                  </a:lnTo>
                  <a:lnTo>
                    <a:pt x="48" y="82"/>
                  </a:lnTo>
                  <a:lnTo>
                    <a:pt x="46" y="82"/>
                  </a:lnTo>
                  <a:lnTo>
                    <a:pt x="44" y="82"/>
                  </a:lnTo>
                  <a:lnTo>
                    <a:pt x="42" y="82"/>
                  </a:lnTo>
                  <a:lnTo>
                    <a:pt x="40" y="82"/>
                  </a:lnTo>
                  <a:lnTo>
                    <a:pt x="38" y="82"/>
                  </a:lnTo>
                  <a:lnTo>
                    <a:pt x="36" y="82"/>
                  </a:lnTo>
                  <a:lnTo>
                    <a:pt x="34" y="82"/>
                  </a:lnTo>
                  <a:lnTo>
                    <a:pt x="32" y="82"/>
                  </a:lnTo>
                  <a:lnTo>
                    <a:pt x="30" y="82"/>
                  </a:lnTo>
                  <a:lnTo>
                    <a:pt x="28" y="82"/>
                  </a:lnTo>
                  <a:lnTo>
                    <a:pt x="28" y="80"/>
                  </a:lnTo>
                  <a:lnTo>
                    <a:pt x="26" y="80"/>
                  </a:lnTo>
                  <a:lnTo>
                    <a:pt x="26" y="80"/>
                  </a:lnTo>
                  <a:lnTo>
                    <a:pt x="26" y="80"/>
                  </a:lnTo>
                  <a:lnTo>
                    <a:pt x="26" y="78"/>
                  </a:lnTo>
                  <a:lnTo>
                    <a:pt x="26" y="76"/>
                  </a:lnTo>
                  <a:lnTo>
                    <a:pt x="26" y="74"/>
                  </a:lnTo>
                  <a:lnTo>
                    <a:pt x="26" y="74"/>
                  </a:lnTo>
                  <a:lnTo>
                    <a:pt x="26" y="72"/>
                  </a:lnTo>
                  <a:lnTo>
                    <a:pt x="26" y="70"/>
                  </a:lnTo>
                  <a:lnTo>
                    <a:pt x="26" y="70"/>
                  </a:lnTo>
                  <a:lnTo>
                    <a:pt x="26" y="70"/>
                  </a:lnTo>
                  <a:lnTo>
                    <a:pt x="26" y="70"/>
                  </a:lnTo>
                  <a:lnTo>
                    <a:pt x="26" y="70"/>
                  </a:lnTo>
                  <a:lnTo>
                    <a:pt x="24" y="68"/>
                  </a:lnTo>
                  <a:lnTo>
                    <a:pt x="24" y="68"/>
                  </a:lnTo>
                  <a:lnTo>
                    <a:pt x="22" y="68"/>
                  </a:lnTo>
                  <a:lnTo>
                    <a:pt x="20" y="68"/>
                  </a:lnTo>
                  <a:lnTo>
                    <a:pt x="18" y="68"/>
                  </a:lnTo>
                  <a:lnTo>
                    <a:pt x="18" y="68"/>
                  </a:lnTo>
                  <a:lnTo>
                    <a:pt x="18" y="66"/>
                  </a:lnTo>
                  <a:lnTo>
                    <a:pt x="18" y="66"/>
                  </a:lnTo>
                  <a:lnTo>
                    <a:pt x="18" y="66"/>
                  </a:lnTo>
                  <a:lnTo>
                    <a:pt x="18" y="66"/>
                  </a:lnTo>
                  <a:lnTo>
                    <a:pt x="18" y="64"/>
                  </a:lnTo>
                  <a:lnTo>
                    <a:pt x="18" y="64"/>
                  </a:lnTo>
                  <a:lnTo>
                    <a:pt x="18" y="64"/>
                  </a:lnTo>
                  <a:lnTo>
                    <a:pt x="20" y="64"/>
                  </a:lnTo>
                  <a:lnTo>
                    <a:pt x="22" y="62"/>
                  </a:lnTo>
                  <a:lnTo>
                    <a:pt x="24" y="62"/>
                  </a:lnTo>
                  <a:lnTo>
                    <a:pt x="26" y="62"/>
                  </a:lnTo>
                  <a:lnTo>
                    <a:pt x="28" y="62"/>
                  </a:lnTo>
                  <a:lnTo>
                    <a:pt x="28" y="62"/>
                  </a:lnTo>
                  <a:lnTo>
                    <a:pt x="30" y="62"/>
                  </a:lnTo>
                  <a:lnTo>
                    <a:pt x="32" y="62"/>
                  </a:lnTo>
                  <a:lnTo>
                    <a:pt x="32" y="62"/>
                  </a:lnTo>
                  <a:lnTo>
                    <a:pt x="32" y="60"/>
                  </a:lnTo>
                  <a:lnTo>
                    <a:pt x="34" y="60"/>
                  </a:lnTo>
                  <a:lnTo>
                    <a:pt x="34" y="60"/>
                  </a:lnTo>
                  <a:lnTo>
                    <a:pt x="34" y="58"/>
                  </a:lnTo>
                  <a:lnTo>
                    <a:pt x="34" y="58"/>
                  </a:lnTo>
                  <a:lnTo>
                    <a:pt x="34" y="58"/>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91" name="Freeform 335"/>
            <p:cNvSpPr>
              <a:spLocks/>
            </p:cNvSpPr>
            <p:nvPr/>
          </p:nvSpPr>
          <p:spPr bwMode="auto">
            <a:xfrm>
              <a:off x="6460005" y="2872154"/>
              <a:ext cx="70234" cy="20656"/>
            </a:xfrm>
            <a:custGeom>
              <a:avLst/>
              <a:gdLst>
                <a:gd name="T0" fmla="*/ 14 w 34"/>
                <a:gd name="T1" fmla="*/ 10 h 10"/>
                <a:gd name="T2" fmla="*/ 14 w 34"/>
                <a:gd name="T3" fmla="*/ 10 h 10"/>
                <a:gd name="T4" fmla="*/ 14 w 34"/>
                <a:gd name="T5" fmla="*/ 10 h 10"/>
                <a:gd name="T6" fmla="*/ 12 w 34"/>
                <a:gd name="T7" fmla="*/ 10 h 10"/>
                <a:gd name="T8" fmla="*/ 10 w 34"/>
                <a:gd name="T9" fmla="*/ 10 h 10"/>
                <a:gd name="T10" fmla="*/ 6 w 34"/>
                <a:gd name="T11" fmla="*/ 8 h 10"/>
                <a:gd name="T12" fmla="*/ 4 w 34"/>
                <a:gd name="T13" fmla="*/ 8 h 10"/>
                <a:gd name="T14" fmla="*/ 2 w 34"/>
                <a:gd name="T15" fmla="*/ 8 h 10"/>
                <a:gd name="T16" fmla="*/ 2 w 34"/>
                <a:gd name="T17" fmla="*/ 8 h 10"/>
                <a:gd name="T18" fmla="*/ 0 w 34"/>
                <a:gd name="T19" fmla="*/ 8 h 10"/>
                <a:gd name="T20" fmla="*/ 0 w 34"/>
                <a:gd name="T21" fmla="*/ 6 h 10"/>
                <a:gd name="T22" fmla="*/ 0 w 34"/>
                <a:gd name="T23" fmla="*/ 6 h 10"/>
                <a:gd name="T24" fmla="*/ 0 w 34"/>
                <a:gd name="T25" fmla="*/ 6 h 10"/>
                <a:gd name="T26" fmla="*/ 0 w 34"/>
                <a:gd name="T27" fmla="*/ 6 h 10"/>
                <a:gd name="T28" fmla="*/ 0 w 34"/>
                <a:gd name="T29" fmla="*/ 4 h 10"/>
                <a:gd name="T30" fmla="*/ 0 w 34"/>
                <a:gd name="T31" fmla="*/ 4 h 10"/>
                <a:gd name="T32" fmla="*/ 0 w 34"/>
                <a:gd name="T33" fmla="*/ 4 h 10"/>
                <a:gd name="T34" fmla="*/ 2 w 34"/>
                <a:gd name="T35" fmla="*/ 4 h 10"/>
                <a:gd name="T36" fmla="*/ 2 w 34"/>
                <a:gd name="T37" fmla="*/ 4 h 10"/>
                <a:gd name="T38" fmla="*/ 6 w 34"/>
                <a:gd name="T39" fmla="*/ 4 h 10"/>
                <a:gd name="T40" fmla="*/ 12 w 34"/>
                <a:gd name="T41" fmla="*/ 4 h 10"/>
                <a:gd name="T42" fmla="*/ 14 w 34"/>
                <a:gd name="T43" fmla="*/ 4 h 10"/>
                <a:gd name="T44" fmla="*/ 16 w 34"/>
                <a:gd name="T45" fmla="*/ 2 h 10"/>
                <a:gd name="T46" fmla="*/ 20 w 34"/>
                <a:gd name="T47" fmla="*/ 2 h 10"/>
                <a:gd name="T48" fmla="*/ 26 w 34"/>
                <a:gd name="T49" fmla="*/ 0 h 10"/>
                <a:gd name="T50" fmla="*/ 28 w 34"/>
                <a:gd name="T51" fmla="*/ 0 h 10"/>
                <a:gd name="T52" fmla="*/ 28 w 34"/>
                <a:gd name="T53" fmla="*/ 0 h 10"/>
                <a:gd name="T54" fmla="*/ 30 w 34"/>
                <a:gd name="T55" fmla="*/ 0 h 10"/>
                <a:gd name="T56" fmla="*/ 30 w 34"/>
                <a:gd name="T57" fmla="*/ 0 h 10"/>
                <a:gd name="T58" fmla="*/ 30 w 34"/>
                <a:gd name="T59" fmla="*/ 2 h 10"/>
                <a:gd name="T60" fmla="*/ 32 w 34"/>
                <a:gd name="T61" fmla="*/ 2 h 10"/>
                <a:gd name="T62" fmla="*/ 32 w 34"/>
                <a:gd name="T63" fmla="*/ 4 h 10"/>
                <a:gd name="T64" fmla="*/ 32 w 34"/>
                <a:gd name="T65" fmla="*/ 4 h 10"/>
                <a:gd name="T66" fmla="*/ 34 w 34"/>
                <a:gd name="T67" fmla="*/ 6 h 10"/>
                <a:gd name="T68" fmla="*/ 34 w 34"/>
                <a:gd name="T69" fmla="*/ 6 h 10"/>
                <a:gd name="T70" fmla="*/ 34 w 34"/>
                <a:gd name="T71" fmla="*/ 8 h 10"/>
                <a:gd name="T72" fmla="*/ 34 w 34"/>
                <a:gd name="T73" fmla="*/ 8 h 10"/>
                <a:gd name="T74" fmla="*/ 32 w 34"/>
                <a:gd name="T75" fmla="*/ 8 h 10"/>
                <a:gd name="T76" fmla="*/ 32 w 34"/>
                <a:gd name="T77" fmla="*/ 8 h 10"/>
                <a:gd name="T78" fmla="*/ 30 w 34"/>
                <a:gd name="T79" fmla="*/ 8 h 10"/>
                <a:gd name="T80" fmla="*/ 28 w 34"/>
                <a:gd name="T81" fmla="*/ 10 h 10"/>
                <a:gd name="T82" fmla="*/ 24 w 34"/>
                <a:gd name="T83" fmla="*/ 10 h 10"/>
                <a:gd name="T84" fmla="*/ 22 w 34"/>
                <a:gd name="T85" fmla="*/ 10 h 10"/>
                <a:gd name="T86" fmla="*/ 18 w 34"/>
                <a:gd name="T87" fmla="*/ 10 h 10"/>
                <a:gd name="T88" fmla="*/ 14 w 34"/>
                <a:gd name="T8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10">
                  <a:moveTo>
                    <a:pt x="14" y="10"/>
                  </a:moveTo>
                  <a:lnTo>
                    <a:pt x="14" y="10"/>
                  </a:lnTo>
                  <a:lnTo>
                    <a:pt x="14" y="10"/>
                  </a:lnTo>
                  <a:lnTo>
                    <a:pt x="12" y="10"/>
                  </a:lnTo>
                  <a:lnTo>
                    <a:pt x="10" y="10"/>
                  </a:lnTo>
                  <a:lnTo>
                    <a:pt x="6" y="8"/>
                  </a:lnTo>
                  <a:lnTo>
                    <a:pt x="4" y="8"/>
                  </a:lnTo>
                  <a:lnTo>
                    <a:pt x="2" y="8"/>
                  </a:lnTo>
                  <a:lnTo>
                    <a:pt x="2" y="8"/>
                  </a:lnTo>
                  <a:lnTo>
                    <a:pt x="0" y="8"/>
                  </a:lnTo>
                  <a:lnTo>
                    <a:pt x="0" y="6"/>
                  </a:lnTo>
                  <a:lnTo>
                    <a:pt x="0" y="6"/>
                  </a:lnTo>
                  <a:lnTo>
                    <a:pt x="0" y="6"/>
                  </a:lnTo>
                  <a:lnTo>
                    <a:pt x="0" y="6"/>
                  </a:lnTo>
                  <a:lnTo>
                    <a:pt x="0" y="4"/>
                  </a:lnTo>
                  <a:lnTo>
                    <a:pt x="0" y="4"/>
                  </a:lnTo>
                  <a:lnTo>
                    <a:pt x="0" y="4"/>
                  </a:lnTo>
                  <a:lnTo>
                    <a:pt x="2" y="4"/>
                  </a:lnTo>
                  <a:lnTo>
                    <a:pt x="2" y="4"/>
                  </a:lnTo>
                  <a:lnTo>
                    <a:pt x="6" y="4"/>
                  </a:lnTo>
                  <a:lnTo>
                    <a:pt x="12" y="4"/>
                  </a:lnTo>
                  <a:lnTo>
                    <a:pt x="14" y="4"/>
                  </a:lnTo>
                  <a:lnTo>
                    <a:pt x="16" y="2"/>
                  </a:lnTo>
                  <a:lnTo>
                    <a:pt x="20" y="2"/>
                  </a:lnTo>
                  <a:lnTo>
                    <a:pt x="26" y="0"/>
                  </a:lnTo>
                  <a:lnTo>
                    <a:pt x="28" y="0"/>
                  </a:lnTo>
                  <a:lnTo>
                    <a:pt x="28" y="0"/>
                  </a:lnTo>
                  <a:lnTo>
                    <a:pt x="30" y="0"/>
                  </a:lnTo>
                  <a:lnTo>
                    <a:pt x="30" y="0"/>
                  </a:lnTo>
                  <a:lnTo>
                    <a:pt x="30" y="2"/>
                  </a:lnTo>
                  <a:lnTo>
                    <a:pt x="32" y="2"/>
                  </a:lnTo>
                  <a:lnTo>
                    <a:pt x="32" y="4"/>
                  </a:lnTo>
                  <a:lnTo>
                    <a:pt x="32" y="4"/>
                  </a:lnTo>
                  <a:lnTo>
                    <a:pt x="34" y="6"/>
                  </a:lnTo>
                  <a:lnTo>
                    <a:pt x="34" y="6"/>
                  </a:lnTo>
                  <a:lnTo>
                    <a:pt x="34" y="8"/>
                  </a:lnTo>
                  <a:lnTo>
                    <a:pt x="34" y="8"/>
                  </a:lnTo>
                  <a:lnTo>
                    <a:pt x="32" y="8"/>
                  </a:lnTo>
                  <a:lnTo>
                    <a:pt x="32" y="8"/>
                  </a:lnTo>
                  <a:lnTo>
                    <a:pt x="30" y="8"/>
                  </a:lnTo>
                  <a:lnTo>
                    <a:pt x="28" y="10"/>
                  </a:lnTo>
                  <a:lnTo>
                    <a:pt x="24" y="10"/>
                  </a:lnTo>
                  <a:lnTo>
                    <a:pt x="22" y="10"/>
                  </a:lnTo>
                  <a:lnTo>
                    <a:pt x="18" y="10"/>
                  </a:lnTo>
                  <a:lnTo>
                    <a:pt x="14" y="1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92" name="Freeform 336"/>
            <p:cNvSpPr>
              <a:spLocks/>
            </p:cNvSpPr>
            <p:nvPr/>
          </p:nvSpPr>
          <p:spPr bwMode="auto">
            <a:xfrm>
              <a:off x="6460005" y="2872154"/>
              <a:ext cx="70234" cy="20656"/>
            </a:xfrm>
            <a:custGeom>
              <a:avLst/>
              <a:gdLst>
                <a:gd name="T0" fmla="*/ 14 w 34"/>
                <a:gd name="T1" fmla="*/ 10 h 10"/>
                <a:gd name="T2" fmla="*/ 14 w 34"/>
                <a:gd name="T3" fmla="*/ 10 h 10"/>
                <a:gd name="T4" fmla="*/ 14 w 34"/>
                <a:gd name="T5" fmla="*/ 10 h 10"/>
                <a:gd name="T6" fmla="*/ 12 w 34"/>
                <a:gd name="T7" fmla="*/ 10 h 10"/>
                <a:gd name="T8" fmla="*/ 10 w 34"/>
                <a:gd name="T9" fmla="*/ 10 h 10"/>
                <a:gd name="T10" fmla="*/ 6 w 34"/>
                <a:gd name="T11" fmla="*/ 8 h 10"/>
                <a:gd name="T12" fmla="*/ 4 w 34"/>
                <a:gd name="T13" fmla="*/ 8 h 10"/>
                <a:gd name="T14" fmla="*/ 2 w 34"/>
                <a:gd name="T15" fmla="*/ 8 h 10"/>
                <a:gd name="T16" fmla="*/ 2 w 34"/>
                <a:gd name="T17" fmla="*/ 8 h 10"/>
                <a:gd name="T18" fmla="*/ 0 w 34"/>
                <a:gd name="T19" fmla="*/ 8 h 10"/>
                <a:gd name="T20" fmla="*/ 0 w 34"/>
                <a:gd name="T21" fmla="*/ 6 h 10"/>
                <a:gd name="T22" fmla="*/ 0 w 34"/>
                <a:gd name="T23" fmla="*/ 6 h 10"/>
                <a:gd name="T24" fmla="*/ 0 w 34"/>
                <a:gd name="T25" fmla="*/ 6 h 10"/>
                <a:gd name="T26" fmla="*/ 0 w 34"/>
                <a:gd name="T27" fmla="*/ 6 h 10"/>
                <a:gd name="T28" fmla="*/ 0 w 34"/>
                <a:gd name="T29" fmla="*/ 4 h 10"/>
                <a:gd name="T30" fmla="*/ 0 w 34"/>
                <a:gd name="T31" fmla="*/ 4 h 10"/>
                <a:gd name="T32" fmla="*/ 0 w 34"/>
                <a:gd name="T33" fmla="*/ 4 h 10"/>
                <a:gd name="T34" fmla="*/ 2 w 34"/>
                <a:gd name="T35" fmla="*/ 4 h 10"/>
                <a:gd name="T36" fmla="*/ 2 w 34"/>
                <a:gd name="T37" fmla="*/ 4 h 10"/>
                <a:gd name="T38" fmla="*/ 6 w 34"/>
                <a:gd name="T39" fmla="*/ 4 h 10"/>
                <a:gd name="T40" fmla="*/ 12 w 34"/>
                <a:gd name="T41" fmla="*/ 4 h 10"/>
                <a:gd name="T42" fmla="*/ 14 w 34"/>
                <a:gd name="T43" fmla="*/ 4 h 10"/>
                <a:gd name="T44" fmla="*/ 16 w 34"/>
                <a:gd name="T45" fmla="*/ 2 h 10"/>
                <a:gd name="T46" fmla="*/ 20 w 34"/>
                <a:gd name="T47" fmla="*/ 2 h 10"/>
                <a:gd name="T48" fmla="*/ 26 w 34"/>
                <a:gd name="T49" fmla="*/ 0 h 10"/>
                <a:gd name="T50" fmla="*/ 28 w 34"/>
                <a:gd name="T51" fmla="*/ 0 h 10"/>
                <a:gd name="T52" fmla="*/ 28 w 34"/>
                <a:gd name="T53" fmla="*/ 0 h 10"/>
                <a:gd name="T54" fmla="*/ 30 w 34"/>
                <a:gd name="T55" fmla="*/ 0 h 10"/>
                <a:gd name="T56" fmla="*/ 30 w 34"/>
                <a:gd name="T57" fmla="*/ 0 h 10"/>
                <a:gd name="T58" fmla="*/ 30 w 34"/>
                <a:gd name="T59" fmla="*/ 2 h 10"/>
                <a:gd name="T60" fmla="*/ 32 w 34"/>
                <a:gd name="T61" fmla="*/ 2 h 10"/>
                <a:gd name="T62" fmla="*/ 32 w 34"/>
                <a:gd name="T63" fmla="*/ 4 h 10"/>
                <a:gd name="T64" fmla="*/ 32 w 34"/>
                <a:gd name="T65" fmla="*/ 4 h 10"/>
                <a:gd name="T66" fmla="*/ 34 w 34"/>
                <a:gd name="T67" fmla="*/ 6 h 10"/>
                <a:gd name="T68" fmla="*/ 34 w 34"/>
                <a:gd name="T69" fmla="*/ 6 h 10"/>
                <a:gd name="T70" fmla="*/ 34 w 34"/>
                <a:gd name="T71" fmla="*/ 8 h 10"/>
                <a:gd name="T72" fmla="*/ 34 w 34"/>
                <a:gd name="T73" fmla="*/ 8 h 10"/>
                <a:gd name="T74" fmla="*/ 32 w 34"/>
                <a:gd name="T75" fmla="*/ 8 h 10"/>
                <a:gd name="T76" fmla="*/ 32 w 34"/>
                <a:gd name="T77" fmla="*/ 8 h 10"/>
                <a:gd name="T78" fmla="*/ 30 w 34"/>
                <a:gd name="T79" fmla="*/ 8 h 10"/>
                <a:gd name="T80" fmla="*/ 28 w 34"/>
                <a:gd name="T81" fmla="*/ 10 h 10"/>
                <a:gd name="T82" fmla="*/ 24 w 34"/>
                <a:gd name="T83" fmla="*/ 10 h 10"/>
                <a:gd name="T84" fmla="*/ 22 w 34"/>
                <a:gd name="T85" fmla="*/ 10 h 10"/>
                <a:gd name="T86" fmla="*/ 18 w 34"/>
                <a:gd name="T87" fmla="*/ 10 h 10"/>
                <a:gd name="T88" fmla="*/ 14 w 34"/>
                <a:gd name="T8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10">
                  <a:moveTo>
                    <a:pt x="14" y="10"/>
                  </a:moveTo>
                  <a:lnTo>
                    <a:pt x="14" y="10"/>
                  </a:lnTo>
                  <a:lnTo>
                    <a:pt x="14" y="10"/>
                  </a:lnTo>
                  <a:lnTo>
                    <a:pt x="12" y="10"/>
                  </a:lnTo>
                  <a:lnTo>
                    <a:pt x="10" y="10"/>
                  </a:lnTo>
                  <a:lnTo>
                    <a:pt x="6" y="8"/>
                  </a:lnTo>
                  <a:lnTo>
                    <a:pt x="4" y="8"/>
                  </a:lnTo>
                  <a:lnTo>
                    <a:pt x="2" y="8"/>
                  </a:lnTo>
                  <a:lnTo>
                    <a:pt x="2" y="8"/>
                  </a:lnTo>
                  <a:lnTo>
                    <a:pt x="0" y="8"/>
                  </a:lnTo>
                  <a:lnTo>
                    <a:pt x="0" y="6"/>
                  </a:lnTo>
                  <a:lnTo>
                    <a:pt x="0" y="6"/>
                  </a:lnTo>
                  <a:lnTo>
                    <a:pt x="0" y="6"/>
                  </a:lnTo>
                  <a:lnTo>
                    <a:pt x="0" y="6"/>
                  </a:lnTo>
                  <a:lnTo>
                    <a:pt x="0" y="4"/>
                  </a:lnTo>
                  <a:lnTo>
                    <a:pt x="0" y="4"/>
                  </a:lnTo>
                  <a:lnTo>
                    <a:pt x="0" y="4"/>
                  </a:lnTo>
                  <a:lnTo>
                    <a:pt x="2" y="4"/>
                  </a:lnTo>
                  <a:lnTo>
                    <a:pt x="2" y="4"/>
                  </a:lnTo>
                  <a:lnTo>
                    <a:pt x="6" y="4"/>
                  </a:lnTo>
                  <a:lnTo>
                    <a:pt x="12" y="4"/>
                  </a:lnTo>
                  <a:lnTo>
                    <a:pt x="14" y="4"/>
                  </a:lnTo>
                  <a:lnTo>
                    <a:pt x="16" y="2"/>
                  </a:lnTo>
                  <a:lnTo>
                    <a:pt x="20" y="2"/>
                  </a:lnTo>
                  <a:lnTo>
                    <a:pt x="26" y="0"/>
                  </a:lnTo>
                  <a:lnTo>
                    <a:pt x="28" y="0"/>
                  </a:lnTo>
                  <a:lnTo>
                    <a:pt x="28" y="0"/>
                  </a:lnTo>
                  <a:lnTo>
                    <a:pt x="30" y="0"/>
                  </a:lnTo>
                  <a:lnTo>
                    <a:pt x="30" y="0"/>
                  </a:lnTo>
                  <a:lnTo>
                    <a:pt x="30" y="2"/>
                  </a:lnTo>
                  <a:lnTo>
                    <a:pt x="32" y="2"/>
                  </a:lnTo>
                  <a:lnTo>
                    <a:pt x="32" y="4"/>
                  </a:lnTo>
                  <a:lnTo>
                    <a:pt x="32" y="4"/>
                  </a:lnTo>
                  <a:lnTo>
                    <a:pt x="34" y="6"/>
                  </a:lnTo>
                  <a:lnTo>
                    <a:pt x="34" y="6"/>
                  </a:lnTo>
                  <a:lnTo>
                    <a:pt x="34" y="8"/>
                  </a:lnTo>
                  <a:lnTo>
                    <a:pt x="34" y="8"/>
                  </a:lnTo>
                  <a:lnTo>
                    <a:pt x="32" y="8"/>
                  </a:lnTo>
                  <a:lnTo>
                    <a:pt x="32" y="8"/>
                  </a:lnTo>
                  <a:lnTo>
                    <a:pt x="30" y="8"/>
                  </a:lnTo>
                  <a:lnTo>
                    <a:pt x="28" y="10"/>
                  </a:lnTo>
                  <a:lnTo>
                    <a:pt x="24" y="10"/>
                  </a:lnTo>
                  <a:lnTo>
                    <a:pt x="22" y="10"/>
                  </a:lnTo>
                  <a:lnTo>
                    <a:pt x="18" y="10"/>
                  </a:lnTo>
                  <a:lnTo>
                    <a:pt x="14" y="1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93" name="Freeform 337"/>
            <p:cNvSpPr>
              <a:spLocks/>
            </p:cNvSpPr>
            <p:nvPr/>
          </p:nvSpPr>
          <p:spPr bwMode="auto">
            <a:xfrm>
              <a:off x="6703760" y="2934123"/>
              <a:ext cx="57841" cy="28919"/>
            </a:xfrm>
            <a:custGeom>
              <a:avLst/>
              <a:gdLst>
                <a:gd name="T0" fmla="*/ 14 w 28"/>
                <a:gd name="T1" fmla="*/ 10 h 14"/>
                <a:gd name="T2" fmla="*/ 14 w 28"/>
                <a:gd name="T3" fmla="*/ 10 h 14"/>
                <a:gd name="T4" fmla="*/ 12 w 28"/>
                <a:gd name="T5" fmla="*/ 10 h 14"/>
                <a:gd name="T6" fmla="*/ 12 w 28"/>
                <a:gd name="T7" fmla="*/ 10 h 14"/>
                <a:gd name="T8" fmla="*/ 8 w 28"/>
                <a:gd name="T9" fmla="*/ 12 h 14"/>
                <a:gd name="T10" fmla="*/ 4 w 28"/>
                <a:gd name="T11" fmla="*/ 12 h 14"/>
                <a:gd name="T12" fmla="*/ 2 w 28"/>
                <a:gd name="T13" fmla="*/ 14 h 14"/>
                <a:gd name="T14" fmla="*/ 2 w 28"/>
                <a:gd name="T15" fmla="*/ 14 h 14"/>
                <a:gd name="T16" fmla="*/ 0 w 28"/>
                <a:gd name="T17" fmla="*/ 12 h 14"/>
                <a:gd name="T18" fmla="*/ 0 w 28"/>
                <a:gd name="T19" fmla="*/ 12 h 14"/>
                <a:gd name="T20" fmla="*/ 0 w 28"/>
                <a:gd name="T21" fmla="*/ 12 h 14"/>
                <a:gd name="T22" fmla="*/ 0 w 28"/>
                <a:gd name="T23" fmla="*/ 12 h 14"/>
                <a:gd name="T24" fmla="*/ 0 w 28"/>
                <a:gd name="T25" fmla="*/ 12 h 14"/>
                <a:gd name="T26" fmla="*/ 0 w 28"/>
                <a:gd name="T27" fmla="*/ 10 h 14"/>
                <a:gd name="T28" fmla="*/ 0 w 28"/>
                <a:gd name="T29" fmla="*/ 10 h 14"/>
                <a:gd name="T30" fmla="*/ 0 w 28"/>
                <a:gd name="T31" fmla="*/ 8 h 14"/>
                <a:gd name="T32" fmla="*/ 0 w 28"/>
                <a:gd name="T33" fmla="*/ 6 h 14"/>
                <a:gd name="T34" fmla="*/ 0 w 28"/>
                <a:gd name="T35" fmla="*/ 4 h 14"/>
                <a:gd name="T36" fmla="*/ 0 w 28"/>
                <a:gd name="T37" fmla="*/ 4 h 14"/>
                <a:gd name="T38" fmla="*/ 0 w 28"/>
                <a:gd name="T39" fmla="*/ 4 h 14"/>
                <a:gd name="T40" fmla="*/ 0 w 28"/>
                <a:gd name="T41" fmla="*/ 4 h 14"/>
                <a:gd name="T42" fmla="*/ 2 w 28"/>
                <a:gd name="T43" fmla="*/ 4 h 14"/>
                <a:gd name="T44" fmla="*/ 2 w 28"/>
                <a:gd name="T45" fmla="*/ 4 h 14"/>
                <a:gd name="T46" fmla="*/ 6 w 28"/>
                <a:gd name="T47" fmla="*/ 2 h 14"/>
                <a:gd name="T48" fmla="*/ 12 w 28"/>
                <a:gd name="T49" fmla="*/ 2 h 14"/>
                <a:gd name="T50" fmla="*/ 14 w 28"/>
                <a:gd name="T51" fmla="*/ 2 h 14"/>
                <a:gd name="T52" fmla="*/ 16 w 28"/>
                <a:gd name="T53" fmla="*/ 2 h 14"/>
                <a:gd name="T54" fmla="*/ 20 w 28"/>
                <a:gd name="T55" fmla="*/ 2 h 14"/>
                <a:gd name="T56" fmla="*/ 24 w 28"/>
                <a:gd name="T57" fmla="*/ 0 h 14"/>
                <a:gd name="T58" fmla="*/ 26 w 28"/>
                <a:gd name="T59" fmla="*/ 0 h 14"/>
                <a:gd name="T60" fmla="*/ 28 w 28"/>
                <a:gd name="T61" fmla="*/ 0 h 14"/>
                <a:gd name="T62" fmla="*/ 28 w 28"/>
                <a:gd name="T63" fmla="*/ 0 h 14"/>
                <a:gd name="T64" fmla="*/ 28 w 28"/>
                <a:gd name="T65" fmla="*/ 0 h 14"/>
                <a:gd name="T66" fmla="*/ 28 w 28"/>
                <a:gd name="T67" fmla="*/ 0 h 14"/>
                <a:gd name="T68" fmla="*/ 28 w 28"/>
                <a:gd name="T69" fmla="*/ 0 h 14"/>
                <a:gd name="T70" fmla="*/ 28 w 28"/>
                <a:gd name="T71" fmla="*/ 2 h 14"/>
                <a:gd name="T72" fmla="*/ 28 w 28"/>
                <a:gd name="T73" fmla="*/ 2 h 14"/>
                <a:gd name="T74" fmla="*/ 26 w 28"/>
                <a:gd name="T75" fmla="*/ 4 h 14"/>
                <a:gd name="T76" fmla="*/ 24 w 28"/>
                <a:gd name="T77" fmla="*/ 6 h 14"/>
                <a:gd name="T78" fmla="*/ 24 w 28"/>
                <a:gd name="T79" fmla="*/ 6 h 14"/>
                <a:gd name="T80" fmla="*/ 24 w 28"/>
                <a:gd name="T81" fmla="*/ 8 h 14"/>
                <a:gd name="T82" fmla="*/ 24 w 28"/>
                <a:gd name="T83" fmla="*/ 8 h 14"/>
                <a:gd name="T84" fmla="*/ 24 w 28"/>
                <a:gd name="T85" fmla="*/ 8 h 14"/>
                <a:gd name="T86" fmla="*/ 22 w 28"/>
                <a:gd name="T87" fmla="*/ 10 h 14"/>
                <a:gd name="T88" fmla="*/ 22 w 28"/>
                <a:gd name="T89" fmla="*/ 10 h 14"/>
                <a:gd name="T90" fmla="*/ 20 w 28"/>
                <a:gd name="T91" fmla="*/ 10 h 14"/>
                <a:gd name="T92" fmla="*/ 18 w 28"/>
                <a:gd name="T93" fmla="*/ 10 h 14"/>
                <a:gd name="T94" fmla="*/ 14 w 28"/>
                <a:gd name="T95"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 h="14">
                  <a:moveTo>
                    <a:pt x="14" y="10"/>
                  </a:moveTo>
                  <a:lnTo>
                    <a:pt x="14" y="10"/>
                  </a:lnTo>
                  <a:lnTo>
                    <a:pt x="12" y="10"/>
                  </a:lnTo>
                  <a:lnTo>
                    <a:pt x="12" y="10"/>
                  </a:lnTo>
                  <a:lnTo>
                    <a:pt x="8" y="12"/>
                  </a:lnTo>
                  <a:lnTo>
                    <a:pt x="4" y="12"/>
                  </a:lnTo>
                  <a:lnTo>
                    <a:pt x="2" y="14"/>
                  </a:lnTo>
                  <a:lnTo>
                    <a:pt x="2" y="14"/>
                  </a:lnTo>
                  <a:lnTo>
                    <a:pt x="0" y="12"/>
                  </a:lnTo>
                  <a:lnTo>
                    <a:pt x="0" y="12"/>
                  </a:lnTo>
                  <a:lnTo>
                    <a:pt x="0" y="12"/>
                  </a:lnTo>
                  <a:lnTo>
                    <a:pt x="0" y="12"/>
                  </a:lnTo>
                  <a:lnTo>
                    <a:pt x="0" y="12"/>
                  </a:lnTo>
                  <a:lnTo>
                    <a:pt x="0" y="10"/>
                  </a:lnTo>
                  <a:lnTo>
                    <a:pt x="0" y="10"/>
                  </a:lnTo>
                  <a:lnTo>
                    <a:pt x="0" y="8"/>
                  </a:lnTo>
                  <a:lnTo>
                    <a:pt x="0" y="6"/>
                  </a:lnTo>
                  <a:lnTo>
                    <a:pt x="0" y="4"/>
                  </a:lnTo>
                  <a:lnTo>
                    <a:pt x="0" y="4"/>
                  </a:lnTo>
                  <a:lnTo>
                    <a:pt x="0" y="4"/>
                  </a:lnTo>
                  <a:lnTo>
                    <a:pt x="0" y="4"/>
                  </a:lnTo>
                  <a:lnTo>
                    <a:pt x="2" y="4"/>
                  </a:lnTo>
                  <a:lnTo>
                    <a:pt x="2" y="4"/>
                  </a:lnTo>
                  <a:lnTo>
                    <a:pt x="6" y="2"/>
                  </a:lnTo>
                  <a:lnTo>
                    <a:pt x="12" y="2"/>
                  </a:lnTo>
                  <a:lnTo>
                    <a:pt x="14" y="2"/>
                  </a:lnTo>
                  <a:lnTo>
                    <a:pt x="16" y="2"/>
                  </a:lnTo>
                  <a:lnTo>
                    <a:pt x="20" y="2"/>
                  </a:lnTo>
                  <a:lnTo>
                    <a:pt x="24" y="0"/>
                  </a:lnTo>
                  <a:lnTo>
                    <a:pt x="26" y="0"/>
                  </a:lnTo>
                  <a:lnTo>
                    <a:pt x="28" y="0"/>
                  </a:lnTo>
                  <a:lnTo>
                    <a:pt x="28" y="0"/>
                  </a:lnTo>
                  <a:lnTo>
                    <a:pt x="28" y="0"/>
                  </a:lnTo>
                  <a:lnTo>
                    <a:pt x="28" y="0"/>
                  </a:lnTo>
                  <a:lnTo>
                    <a:pt x="28" y="0"/>
                  </a:lnTo>
                  <a:lnTo>
                    <a:pt x="28" y="2"/>
                  </a:lnTo>
                  <a:lnTo>
                    <a:pt x="28" y="2"/>
                  </a:lnTo>
                  <a:lnTo>
                    <a:pt x="26" y="4"/>
                  </a:lnTo>
                  <a:lnTo>
                    <a:pt x="24" y="6"/>
                  </a:lnTo>
                  <a:lnTo>
                    <a:pt x="24" y="6"/>
                  </a:lnTo>
                  <a:lnTo>
                    <a:pt x="24" y="8"/>
                  </a:lnTo>
                  <a:lnTo>
                    <a:pt x="24" y="8"/>
                  </a:lnTo>
                  <a:lnTo>
                    <a:pt x="24" y="8"/>
                  </a:lnTo>
                  <a:lnTo>
                    <a:pt x="22" y="10"/>
                  </a:lnTo>
                  <a:lnTo>
                    <a:pt x="22" y="10"/>
                  </a:lnTo>
                  <a:lnTo>
                    <a:pt x="20" y="10"/>
                  </a:lnTo>
                  <a:lnTo>
                    <a:pt x="18" y="10"/>
                  </a:lnTo>
                  <a:lnTo>
                    <a:pt x="14" y="1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94" name="Freeform 338"/>
            <p:cNvSpPr>
              <a:spLocks/>
            </p:cNvSpPr>
            <p:nvPr/>
          </p:nvSpPr>
          <p:spPr bwMode="auto">
            <a:xfrm>
              <a:off x="6703760" y="2934123"/>
              <a:ext cx="57841" cy="28919"/>
            </a:xfrm>
            <a:custGeom>
              <a:avLst/>
              <a:gdLst>
                <a:gd name="T0" fmla="*/ 14 w 28"/>
                <a:gd name="T1" fmla="*/ 10 h 14"/>
                <a:gd name="T2" fmla="*/ 14 w 28"/>
                <a:gd name="T3" fmla="*/ 10 h 14"/>
                <a:gd name="T4" fmla="*/ 12 w 28"/>
                <a:gd name="T5" fmla="*/ 10 h 14"/>
                <a:gd name="T6" fmla="*/ 12 w 28"/>
                <a:gd name="T7" fmla="*/ 10 h 14"/>
                <a:gd name="T8" fmla="*/ 8 w 28"/>
                <a:gd name="T9" fmla="*/ 12 h 14"/>
                <a:gd name="T10" fmla="*/ 4 w 28"/>
                <a:gd name="T11" fmla="*/ 12 h 14"/>
                <a:gd name="T12" fmla="*/ 2 w 28"/>
                <a:gd name="T13" fmla="*/ 14 h 14"/>
                <a:gd name="T14" fmla="*/ 2 w 28"/>
                <a:gd name="T15" fmla="*/ 14 h 14"/>
                <a:gd name="T16" fmla="*/ 0 w 28"/>
                <a:gd name="T17" fmla="*/ 12 h 14"/>
                <a:gd name="T18" fmla="*/ 0 w 28"/>
                <a:gd name="T19" fmla="*/ 12 h 14"/>
                <a:gd name="T20" fmla="*/ 0 w 28"/>
                <a:gd name="T21" fmla="*/ 12 h 14"/>
                <a:gd name="T22" fmla="*/ 0 w 28"/>
                <a:gd name="T23" fmla="*/ 12 h 14"/>
                <a:gd name="T24" fmla="*/ 0 w 28"/>
                <a:gd name="T25" fmla="*/ 12 h 14"/>
                <a:gd name="T26" fmla="*/ 0 w 28"/>
                <a:gd name="T27" fmla="*/ 10 h 14"/>
                <a:gd name="T28" fmla="*/ 0 w 28"/>
                <a:gd name="T29" fmla="*/ 10 h 14"/>
                <a:gd name="T30" fmla="*/ 0 w 28"/>
                <a:gd name="T31" fmla="*/ 8 h 14"/>
                <a:gd name="T32" fmla="*/ 0 w 28"/>
                <a:gd name="T33" fmla="*/ 6 h 14"/>
                <a:gd name="T34" fmla="*/ 0 w 28"/>
                <a:gd name="T35" fmla="*/ 4 h 14"/>
                <a:gd name="T36" fmla="*/ 0 w 28"/>
                <a:gd name="T37" fmla="*/ 4 h 14"/>
                <a:gd name="T38" fmla="*/ 0 w 28"/>
                <a:gd name="T39" fmla="*/ 4 h 14"/>
                <a:gd name="T40" fmla="*/ 0 w 28"/>
                <a:gd name="T41" fmla="*/ 4 h 14"/>
                <a:gd name="T42" fmla="*/ 2 w 28"/>
                <a:gd name="T43" fmla="*/ 4 h 14"/>
                <a:gd name="T44" fmla="*/ 2 w 28"/>
                <a:gd name="T45" fmla="*/ 4 h 14"/>
                <a:gd name="T46" fmla="*/ 6 w 28"/>
                <a:gd name="T47" fmla="*/ 2 h 14"/>
                <a:gd name="T48" fmla="*/ 12 w 28"/>
                <a:gd name="T49" fmla="*/ 2 h 14"/>
                <a:gd name="T50" fmla="*/ 14 w 28"/>
                <a:gd name="T51" fmla="*/ 2 h 14"/>
                <a:gd name="T52" fmla="*/ 16 w 28"/>
                <a:gd name="T53" fmla="*/ 2 h 14"/>
                <a:gd name="T54" fmla="*/ 20 w 28"/>
                <a:gd name="T55" fmla="*/ 2 h 14"/>
                <a:gd name="T56" fmla="*/ 24 w 28"/>
                <a:gd name="T57" fmla="*/ 0 h 14"/>
                <a:gd name="T58" fmla="*/ 26 w 28"/>
                <a:gd name="T59" fmla="*/ 0 h 14"/>
                <a:gd name="T60" fmla="*/ 28 w 28"/>
                <a:gd name="T61" fmla="*/ 0 h 14"/>
                <a:gd name="T62" fmla="*/ 28 w 28"/>
                <a:gd name="T63" fmla="*/ 0 h 14"/>
                <a:gd name="T64" fmla="*/ 28 w 28"/>
                <a:gd name="T65" fmla="*/ 0 h 14"/>
                <a:gd name="T66" fmla="*/ 28 w 28"/>
                <a:gd name="T67" fmla="*/ 0 h 14"/>
                <a:gd name="T68" fmla="*/ 28 w 28"/>
                <a:gd name="T69" fmla="*/ 0 h 14"/>
                <a:gd name="T70" fmla="*/ 28 w 28"/>
                <a:gd name="T71" fmla="*/ 2 h 14"/>
                <a:gd name="T72" fmla="*/ 28 w 28"/>
                <a:gd name="T73" fmla="*/ 2 h 14"/>
                <a:gd name="T74" fmla="*/ 26 w 28"/>
                <a:gd name="T75" fmla="*/ 4 h 14"/>
                <a:gd name="T76" fmla="*/ 24 w 28"/>
                <a:gd name="T77" fmla="*/ 6 h 14"/>
                <a:gd name="T78" fmla="*/ 24 w 28"/>
                <a:gd name="T79" fmla="*/ 6 h 14"/>
                <a:gd name="T80" fmla="*/ 24 w 28"/>
                <a:gd name="T81" fmla="*/ 8 h 14"/>
                <a:gd name="T82" fmla="*/ 24 w 28"/>
                <a:gd name="T83" fmla="*/ 8 h 14"/>
                <a:gd name="T84" fmla="*/ 24 w 28"/>
                <a:gd name="T85" fmla="*/ 8 h 14"/>
                <a:gd name="T86" fmla="*/ 22 w 28"/>
                <a:gd name="T87" fmla="*/ 10 h 14"/>
                <a:gd name="T88" fmla="*/ 22 w 28"/>
                <a:gd name="T89" fmla="*/ 10 h 14"/>
                <a:gd name="T90" fmla="*/ 20 w 28"/>
                <a:gd name="T91" fmla="*/ 10 h 14"/>
                <a:gd name="T92" fmla="*/ 18 w 28"/>
                <a:gd name="T93" fmla="*/ 10 h 14"/>
                <a:gd name="T94" fmla="*/ 14 w 28"/>
                <a:gd name="T95"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 h="14">
                  <a:moveTo>
                    <a:pt x="14" y="10"/>
                  </a:moveTo>
                  <a:lnTo>
                    <a:pt x="14" y="10"/>
                  </a:lnTo>
                  <a:lnTo>
                    <a:pt x="12" y="10"/>
                  </a:lnTo>
                  <a:lnTo>
                    <a:pt x="12" y="10"/>
                  </a:lnTo>
                  <a:lnTo>
                    <a:pt x="8" y="12"/>
                  </a:lnTo>
                  <a:lnTo>
                    <a:pt x="4" y="12"/>
                  </a:lnTo>
                  <a:lnTo>
                    <a:pt x="2" y="14"/>
                  </a:lnTo>
                  <a:lnTo>
                    <a:pt x="2" y="14"/>
                  </a:lnTo>
                  <a:lnTo>
                    <a:pt x="0" y="12"/>
                  </a:lnTo>
                  <a:lnTo>
                    <a:pt x="0" y="12"/>
                  </a:lnTo>
                  <a:lnTo>
                    <a:pt x="0" y="12"/>
                  </a:lnTo>
                  <a:lnTo>
                    <a:pt x="0" y="12"/>
                  </a:lnTo>
                  <a:lnTo>
                    <a:pt x="0" y="12"/>
                  </a:lnTo>
                  <a:lnTo>
                    <a:pt x="0" y="10"/>
                  </a:lnTo>
                  <a:lnTo>
                    <a:pt x="0" y="10"/>
                  </a:lnTo>
                  <a:lnTo>
                    <a:pt x="0" y="8"/>
                  </a:lnTo>
                  <a:lnTo>
                    <a:pt x="0" y="6"/>
                  </a:lnTo>
                  <a:lnTo>
                    <a:pt x="0" y="4"/>
                  </a:lnTo>
                  <a:lnTo>
                    <a:pt x="0" y="4"/>
                  </a:lnTo>
                  <a:lnTo>
                    <a:pt x="0" y="4"/>
                  </a:lnTo>
                  <a:lnTo>
                    <a:pt x="0" y="4"/>
                  </a:lnTo>
                  <a:lnTo>
                    <a:pt x="2" y="4"/>
                  </a:lnTo>
                  <a:lnTo>
                    <a:pt x="2" y="4"/>
                  </a:lnTo>
                  <a:lnTo>
                    <a:pt x="6" y="2"/>
                  </a:lnTo>
                  <a:lnTo>
                    <a:pt x="12" y="2"/>
                  </a:lnTo>
                  <a:lnTo>
                    <a:pt x="14" y="2"/>
                  </a:lnTo>
                  <a:lnTo>
                    <a:pt x="16" y="2"/>
                  </a:lnTo>
                  <a:lnTo>
                    <a:pt x="20" y="2"/>
                  </a:lnTo>
                  <a:lnTo>
                    <a:pt x="24" y="0"/>
                  </a:lnTo>
                  <a:lnTo>
                    <a:pt x="26" y="0"/>
                  </a:lnTo>
                  <a:lnTo>
                    <a:pt x="28" y="0"/>
                  </a:lnTo>
                  <a:lnTo>
                    <a:pt x="28" y="0"/>
                  </a:lnTo>
                  <a:lnTo>
                    <a:pt x="28" y="0"/>
                  </a:lnTo>
                  <a:lnTo>
                    <a:pt x="28" y="0"/>
                  </a:lnTo>
                  <a:lnTo>
                    <a:pt x="28" y="0"/>
                  </a:lnTo>
                  <a:lnTo>
                    <a:pt x="28" y="2"/>
                  </a:lnTo>
                  <a:lnTo>
                    <a:pt x="28" y="2"/>
                  </a:lnTo>
                  <a:lnTo>
                    <a:pt x="26" y="4"/>
                  </a:lnTo>
                  <a:lnTo>
                    <a:pt x="24" y="6"/>
                  </a:lnTo>
                  <a:lnTo>
                    <a:pt x="24" y="6"/>
                  </a:lnTo>
                  <a:lnTo>
                    <a:pt x="24" y="8"/>
                  </a:lnTo>
                  <a:lnTo>
                    <a:pt x="24" y="8"/>
                  </a:lnTo>
                  <a:lnTo>
                    <a:pt x="24" y="8"/>
                  </a:lnTo>
                  <a:lnTo>
                    <a:pt x="22" y="10"/>
                  </a:lnTo>
                  <a:lnTo>
                    <a:pt x="22" y="10"/>
                  </a:lnTo>
                  <a:lnTo>
                    <a:pt x="20" y="10"/>
                  </a:lnTo>
                  <a:lnTo>
                    <a:pt x="18" y="10"/>
                  </a:lnTo>
                  <a:lnTo>
                    <a:pt x="14" y="1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95" name="Freeform 339"/>
            <p:cNvSpPr>
              <a:spLocks/>
            </p:cNvSpPr>
            <p:nvPr/>
          </p:nvSpPr>
          <p:spPr bwMode="auto">
            <a:xfrm>
              <a:off x="6146015" y="2500339"/>
              <a:ext cx="107417" cy="70232"/>
            </a:xfrm>
            <a:custGeom>
              <a:avLst/>
              <a:gdLst>
                <a:gd name="T0" fmla="*/ 52 w 52"/>
                <a:gd name="T1" fmla="*/ 8 h 34"/>
                <a:gd name="T2" fmla="*/ 52 w 52"/>
                <a:gd name="T3" fmla="*/ 8 h 34"/>
                <a:gd name="T4" fmla="*/ 50 w 52"/>
                <a:gd name="T5" fmla="*/ 10 h 34"/>
                <a:gd name="T6" fmla="*/ 48 w 52"/>
                <a:gd name="T7" fmla="*/ 12 h 34"/>
                <a:gd name="T8" fmla="*/ 46 w 52"/>
                <a:gd name="T9" fmla="*/ 16 h 34"/>
                <a:gd name="T10" fmla="*/ 44 w 52"/>
                <a:gd name="T11" fmla="*/ 16 h 34"/>
                <a:gd name="T12" fmla="*/ 44 w 52"/>
                <a:gd name="T13" fmla="*/ 18 h 34"/>
                <a:gd name="T14" fmla="*/ 42 w 52"/>
                <a:gd name="T15" fmla="*/ 18 h 34"/>
                <a:gd name="T16" fmla="*/ 42 w 52"/>
                <a:gd name="T17" fmla="*/ 18 h 34"/>
                <a:gd name="T18" fmla="*/ 38 w 52"/>
                <a:gd name="T19" fmla="*/ 20 h 34"/>
                <a:gd name="T20" fmla="*/ 34 w 52"/>
                <a:gd name="T21" fmla="*/ 22 h 34"/>
                <a:gd name="T22" fmla="*/ 32 w 52"/>
                <a:gd name="T23" fmla="*/ 22 h 34"/>
                <a:gd name="T24" fmla="*/ 30 w 52"/>
                <a:gd name="T25" fmla="*/ 24 h 34"/>
                <a:gd name="T26" fmla="*/ 30 w 52"/>
                <a:gd name="T27" fmla="*/ 24 h 34"/>
                <a:gd name="T28" fmla="*/ 28 w 52"/>
                <a:gd name="T29" fmla="*/ 24 h 34"/>
                <a:gd name="T30" fmla="*/ 26 w 52"/>
                <a:gd name="T31" fmla="*/ 28 h 34"/>
                <a:gd name="T32" fmla="*/ 24 w 52"/>
                <a:gd name="T33" fmla="*/ 30 h 34"/>
                <a:gd name="T34" fmla="*/ 24 w 52"/>
                <a:gd name="T35" fmla="*/ 32 h 34"/>
                <a:gd name="T36" fmla="*/ 20 w 52"/>
                <a:gd name="T37" fmla="*/ 34 h 34"/>
                <a:gd name="T38" fmla="*/ 20 w 52"/>
                <a:gd name="T39" fmla="*/ 32 h 34"/>
                <a:gd name="T40" fmla="*/ 20 w 52"/>
                <a:gd name="T41" fmla="*/ 28 h 34"/>
                <a:gd name="T42" fmla="*/ 18 w 52"/>
                <a:gd name="T43" fmla="*/ 26 h 34"/>
                <a:gd name="T44" fmla="*/ 18 w 52"/>
                <a:gd name="T45" fmla="*/ 24 h 34"/>
                <a:gd name="T46" fmla="*/ 18 w 52"/>
                <a:gd name="T47" fmla="*/ 22 h 34"/>
                <a:gd name="T48" fmla="*/ 18 w 52"/>
                <a:gd name="T49" fmla="*/ 22 h 34"/>
                <a:gd name="T50" fmla="*/ 18 w 52"/>
                <a:gd name="T51" fmla="*/ 20 h 34"/>
                <a:gd name="T52" fmla="*/ 16 w 52"/>
                <a:gd name="T53" fmla="*/ 20 h 34"/>
                <a:gd name="T54" fmla="*/ 16 w 52"/>
                <a:gd name="T55" fmla="*/ 20 h 34"/>
                <a:gd name="T56" fmla="*/ 14 w 52"/>
                <a:gd name="T57" fmla="*/ 18 h 34"/>
                <a:gd name="T58" fmla="*/ 12 w 52"/>
                <a:gd name="T59" fmla="*/ 18 h 34"/>
                <a:gd name="T60" fmla="*/ 12 w 52"/>
                <a:gd name="T61" fmla="*/ 18 h 34"/>
                <a:gd name="T62" fmla="*/ 4 w 52"/>
                <a:gd name="T63" fmla="*/ 12 h 34"/>
                <a:gd name="T64" fmla="*/ 0 w 52"/>
                <a:gd name="T65" fmla="*/ 0 h 34"/>
                <a:gd name="T66" fmla="*/ 2 w 52"/>
                <a:gd name="T67" fmla="*/ 0 h 34"/>
                <a:gd name="T68" fmla="*/ 10 w 52"/>
                <a:gd name="T69" fmla="*/ 2 h 34"/>
                <a:gd name="T70" fmla="*/ 14 w 52"/>
                <a:gd name="T71" fmla="*/ 4 h 34"/>
                <a:gd name="T72" fmla="*/ 16 w 52"/>
                <a:gd name="T73" fmla="*/ 4 h 34"/>
                <a:gd name="T74" fmla="*/ 20 w 52"/>
                <a:gd name="T75" fmla="*/ 6 h 34"/>
                <a:gd name="T76" fmla="*/ 22 w 52"/>
                <a:gd name="T77" fmla="*/ 6 h 34"/>
                <a:gd name="T78" fmla="*/ 24 w 52"/>
                <a:gd name="T79" fmla="*/ 6 h 34"/>
                <a:gd name="T80" fmla="*/ 24 w 52"/>
                <a:gd name="T81" fmla="*/ 4 h 34"/>
                <a:gd name="T82" fmla="*/ 26 w 52"/>
                <a:gd name="T83" fmla="*/ 4 h 34"/>
                <a:gd name="T84" fmla="*/ 30 w 52"/>
                <a:gd name="T85" fmla="*/ 4 h 34"/>
                <a:gd name="T86" fmla="*/ 32 w 52"/>
                <a:gd name="T87" fmla="*/ 2 h 34"/>
                <a:gd name="T88" fmla="*/ 36 w 52"/>
                <a:gd name="T89" fmla="*/ 0 h 34"/>
                <a:gd name="T90" fmla="*/ 36 w 52"/>
                <a:gd name="T91" fmla="*/ 0 h 34"/>
                <a:gd name="T92" fmla="*/ 40 w 52"/>
                <a:gd name="T93" fmla="*/ 0 h 34"/>
                <a:gd name="T94" fmla="*/ 42 w 52"/>
                <a:gd name="T95" fmla="*/ 0 h 34"/>
                <a:gd name="T96" fmla="*/ 42 w 52"/>
                <a:gd name="T97" fmla="*/ 2 h 34"/>
                <a:gd name="T98" fmla="*/ 44 w 52"/>
                <a:gd name="T99" fmla="*/ 2 h 34"/>
                <a:gd name="T100" fmla="*/ 46 w 52"/>
                <a:gd name="T101" fmla="*/ 2 h 34"/>
                <a:gd name="T102" fmla="*/ 48 w 52"/>
                <a:gd name="T103" fmla="*/ 4 h 34"/>
                <a:gd name="T104" fmla="*/ 52 w 52"/>
                <a:gd name="T105" fmla="*/ 6 h 34"/>
                <a:gd name="T106" fmla="*/ 52 w 52"/>
                <a:gd name="T107" fmla="*/ 6 h 34"/>
                <a:gd name="T108" fmla="*/ 52 w 52"/>
                <a:gd name="T109"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 h="34">
                  <a:moveTo>
                    <a:pt x="52" y="8"/>
                  </a:moveTo>
                  <a:lnTo>
                    <a:pt x="52" y="8"/>
                  </a:lnTo>
                  <a:lnTo>
                    <a:pt x="50" y="10"/>
                  </a:lnTo>
                  <a:lnTo>
                    <a:pt x="48" y="12"/>
                  </a:lnTo>
                  <a:lnTo>
                    <a:pt x="46" y="16"/>
                  </a:lnTo>
                  <a:lnTo>
                    <a:pt x="44" y="16"/>
                  </a:lnTo>
                  <a:lnTo>
                    <a:pt x="44" y="18"/>
                  </a:lnTo>
                  <a:lnTo>
                    <a:pt x="42" y="18"/>
                  </a:lnTo>
                  <a:lnTo>
                    <a:pt x="42" y="18"/>
                  </a:lnTo>
                  <a:lnTo>
                    <a:pt x="38" y="20"/>
                  </a:lnTo>
                  <a:lnTo>
                    <a:pt x="34" y="22"/>
                  </a:lnTo>
                  <a:lnTo>
                    <a:pt x="32" y="22"/>
                  </a:lnTo>
                  <a:lnTo>
                    <a:pt x="30" y="24"/>
                  </a:lnTo>
                  <a:lnTo>
                    <a:pt x="30" y="24"/>
                  </a:lnTo>
                  <a:lnTo>
                    <a:pt x="28" y="24"/>
                  </a:lnTo>
                  <a:lnTo>
                    <a:pt x="26" y="28"/>
                  </a:lnTo>
                  <a:lnTo>
                    <a:pt x="24" y="30"/>
                  </a:lnTo>
                  <a:lnTo>
                    <a:pt x="24" y="32"/>
                  </a:lnTo>
                  <a:lnTo>
                    <a:pt x="20" y="34"/>
                  </a:lnTo>
                  <a:lnTo>
                    <a:pt x="20" y="32"/>
                  </a:lnTo>
                  <a:lnTo>
                    <a:pt x="20" y="28"/>
                  </a:lnTo>
                  <a:lnTo>
                    <a:pt x="18" y="26"/>
                  </a:lnTo>
                  <a:lnTo>
                    <a:pt x="18" y="24"/>
                  </a:lnTo>
                  <a:lnTo>
                    <a:pt x="18" y="22"/>
                  </a:lnTo>
                  <a:lnTo>
                    <a:pt x="18" y="22"/>
                  </a:lnTo>
                  <a:lnTo>
                    <a:pt x="18" y="20"/>
                  </a:lnTo>
                  <a:lnTo>
                    <a:pt x="16" y="20"/>
                  </a:lnTo>
                  <a:lnTo>
                    <a:pt x="16" y="20"/>
                  </a:lnTo>
                  <a:lnTo>
                    <a:pt x="14" y="18"/>
                  </a:lnTo>
                  <a:lnTo>
                    <a:pt x="12" y="18"/>
                  </a:lnTo>
                  <a:lnTo>
                    <a:pt x="12" y="18"/>
                  </a:lnTo>
                  <a:lnTo>
                    <a:pt x="4" y="12"/>
                  </a:lnTo>
                  <a:lnTo>
                    <a:pt x="0" y="0"/>
                  </a:lnTo>
                  <a:lnTo>
                    <a:pt x="2" y="0"/>
                  </a:lnTo>
                  <a:lnTo>
                    <a:pt x="10" y="2"/>
                  </a:lnTo>
                  <a:lnTo>
                    <a:pt x="14" y="4"/>
                  </a:lnTo>
                  <a:lnTo>
                    <a:pt x="16" y="4"/>
                  </a:lnTo>
                  <a:lnTo>
                    <a:pt x="20" y="6"/>
                  </a:lnTo>
                  <a:lnTo>
                    <a:pt x="22" y="6"/>
                  </a:lnTo>
                  <a:lnTo>
                    <a:pt x="24" y="6"/>
                  </a:lnTo>
                  <a:lnTo>
                    <a:pt x="24" y="4"/>
                  </a:lnTo>
                  <a:lnTo>
                    <a:pt x="26" y="4"/>
                  </a:lnTo>
                  <a:lnTo>
                    <a:pt x="30" y="4"/>
                  </a:lnTo>
                  <a:lnTo>
                    <a:pt x="32" y="2"/>
                  </a:lnTo>
                  <a:lnTo>
                    <a:pt x="36" y="0"/>
                  </a:lnTo>
                  <a:lnTo>
                    <a:pt x="36" y="0"/>
                  </a:lnTo>
                  <a:lnTo>
                    <a:pt x="40" y="0"/>
                  </a:lnTo>
                  <a:lnTo>
                    <a:pt x="42" y="0"/>
                  </a:lnTo>
                  <a:lnTo>
                    <a:pt x="42" y="2"/>
                  </a:lnTo>
                  <a:lnTo>
                    <a:pt x="44" y="2"/>
                  </a:lnTo>
                  <a:lnTo>
                    <a:pt x="46" y="2"/>
                  </a:lnTo>
                  <a:lnTo>
                    <a:pt x="48" y="4"/>
                  </a:lnTo>
                  <a:lnTo>
                    <a:pt x="52" y="6"/>
                  </a:lnTo>
                  <a:lnTo>
                    <a:pt x="52" y="6"/>
                  </a:lnTo>
                  <a:lnTo>
                    <a:pt x="52" y="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96" name="Freeform 340"/>
            <p:cNvSpPr>
              <a:spLocks/>
            </p:cNvSpPr>
            <p:nvPr/>
          </p:nvSpPr>
          <p:spPr bwMode="auto">
            <a:xfrm>
              <a:off x="6146015" y="2500339"/>
              <a:ext cx="107417" cy="70232"/>
            </a:xfrm>
            <a:custGeom>
              <a:avLst/>
              <a:gdLst>
                <a:gd name="T0" fmla="*/ 52 w 52"/>
                <a:gd name="T1" fmla="*/ 8 h 34"/>
                <a:gd name="T2" fmla="*/ 52 w 52"/>
                <a:gd name="T3" fmla="*/ 8 h 34"/>
                <a:gd name="T4" fmla="*/ 50 w 52"/>
                <a:gd name="T5" fmla="*/ 10 h 34"/>
                <a:gd name="T6" fmla="*/ 48 w 52"/>
                <a:gd name="T7" fmla="*/ 12 h 34"/>
                <a:gd name="T8" fmla="*/ 46 w 52"/>
                <a:gd name="T9" fmla="*/ 16 h 34"/>
                <a:gd name="T10" fmla="*/ 44 w 52"/>
                <a:gd name="T11" fmla="*/ 16 h 34"/>
                <a:gd name="T12" fmla="*/ 44 w 52"/>
                <a:gd name="T13" fmla="*/ 18 h 34"/>
                <a:gd name="T14" fmla="*/ 42 w 52"/>
                <a:gd name="T15" fmla="*/ 18 h 34"/>
                <a:gd name="T16" fmla="*/ 42 w 52"/>
                <a:gd name="T17" fmla="*/ 18 h 34"/>
                <a:gd name="T18" fmla="*/ 38 w 52"/>
                <a:gd name="T19" fmla="*/ 20 h 34"/>
                <a:gd name="T20" fmla="*/ 34 w 52"/>
                <a:gd name="T21" fmla="*/ 22 h 34"/>
                <a:gd name="T22" fmla="*/ 32 w 52"/>
                <a:gd name="T23" fmla="*/ 22 h 34"/>
                <a:gd name="T24" fmla="*/ 30 w 52"/>
                <a:gd name="T25" fmla="*/ 24 h 34"/>
                <a:gd name="T26" fmla="*/ 30 w 52"/>
                <a:gd name="T27" fmla="*/ 24 h 34"/>
                <a:gd name="T28" fmla="*/ 28 w 52"/>
                <a:gd name="T29" fmla="*/ 24 h 34"/>
                <a:gd name="T30" fmla="*/ 26 w 52"/>
                <a:gd name="T31" fmla="*/ 28 h 34"/>
                <a:gd name="T32" fmla="*/ 24 w 52"/>
                <a:gd name="T33" fmla="*/ 30 h 34"/>
                <a:gd name="T34" fmla="*/ 24 w 52"/>
                <a:gd name="T35" fmla="*/ 32 h 34"/>
                <a:gd name="T36" fmla="*/ 20 w 52"/>
                <a:gd name="T37" fmla="*/ 34 h 34"/>
                <a:gd name="T38" fmla="*/ 20 w 52"/>
                <a:gd name="T39" fmla="*/ 32 h 34"/>
                <a:gd name="T40" fmla="*/ 20 w 52"/>
                <a:gd name="T41" fmla="*/ 28 h 34"/>
                <a:gd name="T42" fmla="*/ 18 w 52"/>
                <a:gd name="T43" fmla="*/ 26 h 34"/>
                <a:gd name="T44" fmla="*/ 18 w 52"/>
                <a:gd name="T45" fmla="*/ 24 h 34"/>
                <a:gd name="T46" fmla="*/ 18 w 52"/>
                <a:gd name="T47" fmla="*/ 22 h 34"/>
                <a:gd name="T48" fmla="*/ 18 w 52"/>
                <a:gd name="T49" fmla="*/ 22 h 34"/>
                <a:gd name="T50" fmla="*/ 18 w 52"/>
                <a:gd name="T51" fmla="*/ 20 h 34"/>
                <a:gd name="T52" fmla="*/ 16 w 52"/>
                <a:gd name="T53" fmla="*/ 20 h 34"/>
                <a:gd name="T54" fmla="*/ 16 w 52"/>
                <a:gd name="T55" fmla="*/ 20 h 34"/>
                <a:gd name="T56" fmla="*/ 14 w 52"/>
                <a:gd name="T57" fmla="*/ 18 h 34"/>
                <a:gd name="T58" fmla="*/ 12 w 52"/>
                <a:gd name="T59" fmla="*/ 18 h 34"/>
                <a:gd name="T60" fmla="*/ 12 w 52"/>
                <a:gd name="T61" fmla="*/ 18 h 34"/>
                <a:gd name="T62" fmla="*/ 4 w 52"/>
                <a:gd name="T63" fmla="*/ 12 h 34"/>
                <a:gd name="T64" fmla="*/ 0 w 52"/>
                <a:gd name="T65" fmla="*/ 0 h 34"/>
                <a:gd name="T66" fmla="*/ 2 w 52"/>
                <a:gd name="T67" fmla="*/ 0 h 34"/>
                <a:gd name="T68" fmla="*/ 10 w 52"/>
                <a:gd name="T69" fmla="*/ 2 h 34"/>
                <a:gd name="T70" fmla="*/ 14 w 52"/>
                <a:gd name="T71" fmla="*/ 4 h 34"/>
                <a:gd name="T72" fmla="*/ 16 w 52"/>
                <a:gd name="T73" fmla="*/ 4 h 34"/>
                <a:gd name="T74" fmla="*/ 20 w 52"/>
                <a:gd name="T75" fmla="*/ 6 h 34"/>
                <a:gd name="T76" fmla="*/ 22 w 52"/>
                <a:gd name="T77" fmla="*/ 6 h 34"/>
                <a:gd name="T78" fmla="*/ 24 w 52"/>
                <a:gd name="T79" fmla="*/ 6 h 34"/>
                <a:gd name="T80" fmla="*/ 24 w 52"/>
                <a:gd name="T81" fmla="*/ 4 h 34"/>
                <a:gd name="T82" fmla="*/ 26 w 52"/>
                <a:gd name="T83" fmla="*/ 4 h 34"/>
                <a:gd name="T84" fmla="*/ 30 w 52"/>
                <a:gd name="T85" fmla="*/ 4 h 34"/>
                <a:gd name="T86" fmla="*/ 32 w 52"/>
                <a:gd name="T87" fmla="*/ 2 h 34"/>
                <a:gd name="T88" fmla="*/ 36 w 52"/>
                <a:gd name="T89" fmla="*/ 0 h 34"/>
                <a:gd name="T90" fmla="*/ 36 w 52"/>
                <a:gd name="T91" fmla="*/ 0 h 34"/>
                <a:gd name="T92" fmla="*/ 40 w 52"/>
                <a:gd name="T93" fmla="*/ 0 h 34"/>
                <a:gd name="T94" fmla="*/ 42 w 52"/>
                <a:gd name="T95" fmla="*/ 0 h 34"/>
                <a:gd name="T96" fmla="*/ 42 w 52"/>
                <a:gd name="T97" fmla="*/ 2 h 34"/>
                <a:gd name="T98" fmla="*/ 44 w 52"/>
                <a:gd name="T99" fmla="*/ 2 h 34"/>
                <a:gd name="T100" fmla="*/ 46 w 52"/>
                <a:gd name="T101" fmla="*/ 2 h 34"/>
                <a:gd name="T102" fmla="*/ 48 w 52"/>
                <a:gd name="T103" fmla="*/ 4 h 34"/>
                <a:gd name="T104" fmla="*/ 52 w 52"/>
                <a:gd name="T105" fmla="*/ 6 h 34"/>
                <a:gd name="T106" fmla="*/ 52 w 52"/>
                <a:gd name="T107" fmla="*/ 6 h 34"/>
                <a:gd name="T108" fmla="*/ 52 w 52"/>
                <a:gd name="T109"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 h="34">
                  <a:moveTo>
                    <a:pt x="52" y="8"/>
                  </a:moveTo>
                  <a:lnTo>
                    <a:pt x="52" y="8"/>
                  </a:lnTo>
                  <a:lnTo>
                    <a:pt x="50" y="10"/>
                  </a:lnTo>
                  <a:lnTo>
                    <a:pt x="48" y="12"/>
                  </a:lnTo>
                  <a:lnTo>
                    <a:pt x="46" y="16"/>
                  </a:lnTo>
                  <a:lnTo>
                    <a:pt x="44" y="16"/>
                  </a:lnTo>
                  <a:lnTo>
                    <a:pt x="44" y="18"/>
                  </a:lnTo>
                  <a:lnTo>
                    <a:pt x="42" y="18"/>
                  </a:lnTo>
                  <a:lnTo>
                    <a:pt x="42" y="18"/>
                  </a:lnTo>
                  <a:lnTo>
                    <a:pt x="38" y="20"/>
                  </a:lnTo>
                  <a:lnTo>
                    <a:pt x="34" y="22"/>
                  </a:lnTo>
                  <a:lnTo>
                    <a:pt x="32" y="22"/>
                  </a:lnTo>
                  <a:lnTo>
                    <a:pt x="30" y="24"/>
                  </a:lnTo>
                  <a:lnTo>
                    <a:pt x="30" y="24"/>
                  </a:lnTo>
                  <a:lnTo>
                    <a:pt x="28" y="24"/>
                  </a:lnTo>
                  <a:lnTo>
                    <a:pt x="26" y="28"/>
                  </a:lnTo>
                  <a:lnTo>
                    <a:pt x="24" y="30"/>
                  </a:lnTo>
                  <a:lnTo>
                    <a:pt x="24" y="32"/>
                  </a:lnTo>
                  <a:lnTo>
                    <a:pt x="20" y="34"/>
                  </a:lnTo>
                  <a:lnTo>
                    <a:pt x="20" y="32"/>
                  </a:lnTo>
                  <a:lnTo>
                    <a:pt x="20" y="28"/>
                  </a:lnTo>
                  <a:lnTo>
                    <a:pt x="18" y="26"/>
                  </a:lnTo>
                  <a:lnTo>
                    <a:pt x="18" y="24"/>
                  </a:lnTo>
                  <a:lnTo>
                    <a:pt x="18" y="22"/>
                  </a:lnTo>
                  <a:lnTo>
                    <a:pt x="18" y="22"/>
                  </a:lnTo>
                  <a:lnTo>
                    <a:pt x="18" y="20"/>
                  </a:lnTo>
                  <a:lnTo>
                    <a:pt x="16" y="20"/>
                  </a:lnTo>
                  <a:lnTo>
                    <a:pt x="16" y="20"/>
                  </a:lnTo>
                  <a:lnTo>
                    <a:pt x="14" y="18"/>
                  </a:lnTo>
                  <a:lnTo>
                    <a:pt x="12" y="18"/>
                  </a:lnTo>
                  <a:lnTo>
                    <a:pt x="12" y="18"/>
                  </a:lnTo>
                  <a:lnTo>
                    <a:pt x="4" y="12"/>
                  </a:lnTo>
                  <a:lnTo>
                    <a:pt x="0" y="0"/>
                  </a:lnTo>
                  <a:lnTo>
                    <a:pt x="2" y="0"/>
                  </a:lnTo>
                  <a:lnTo>
                    <a:pt x="10" y="2"/>
                  </a:lnTo>
                  <a:lnTo>
                    <a:pt x="14" y="4"/>
                  </a:lnTo>
                  <a:lnTo>
                    <a:pt x="16" y="4"/>
                  </a:lnTo>
                  <a:lnTo>
                    <a:pt x="20" y="6"/>
                  </a:lnTo>
                  <a:lnTo>
                    <a:pt x="22" y="6"/>
                  </a:lnTo>
                  <a:lnTo>
                    <a:pt x="24" y="6"/>
                  </a:lnTo>
                  <a:lnTo>
                    <a:pt x="24" y="4"/>
                  </a:lnTo>
                  <a:lnTo>
                    <a:pt x="26" y="4"/>
                  </a:lnTo>
                  <a:lnTo>
                    <a:pt x="30" y="4"/>
                  </a:lnTo>
                  <a:lnTo>
                    <a:pt x="32" y="2"/>
                  </a:lnTo>
                  <a:lnTo>
                    <a:pt x="36" y="0"/>
                  </a:lnTo>
                  <a:lnTo>
                    <a:pt x="36" y="0"/>
                  </a:lnTo>
                  <a:lnTo>
                    <a:pt x="40" y="0"/>
                  </a:lnTo>
                  <a:lnTo>
                    <a:pt x="42" y="0"/>
                  </a:lnTo>
                  <a:lnTo>
                    <a:pt x="42" y="2"/>
                  </a:lnTo>
                  <a:lnTo>
                    <a:pt x="44" y="2"/>
                  </a:lnTo>
                  <a:lnTo>
                    <a:pt x="46" y="2"/>
                  </a:lnTo>
                  <a:lnTo>
                    <a:pt x="48" y="4"/>
                  </a:lnTo>
                  <a:lnTo>
                    <a:pt x="52" y="6"/>
                  </a:lnTo>
                  <a:lnTo>
                    <a:pt x="52" y="6"/>
                  </a:lnTo>
                  <a:lnTo>
                    <a:pt x="52" y="8"/>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97" name="Freeform 341"/>
            <p:cNvSpPr>
              <a:spLocks/>
            </p:cNvSpPr>
            <p:nvPr/>
          </p:nvSpPr>
          <p:spPr bwMode="auto">
            <a:xfrm>
              <a:off x="6187330" y="2512734"/>
              <a:ext cx="115680" cy="161120"/>
            </a:xfrm>
            <a:custGeom>
              <a:avLst/>
              <a:gdLst>
                <a:gd name="T0" fmla="*/ 56 w 56"/>
                <a:gd name="T1" fmla="*/ 18 h 78"/>
                <a:gd name="T2" fmla="*/ 46 w 56"/>
                <a:gd name="T3" fmla="*/ 20 h 78"/>
                <a:gd name="T4" fmla="*/ 40 w 56"/>
                <a:gd name="T5" fmla="*/ 20 h 78"/>
                <a:gd name="T6" fmla="*/ 34 w 56"/>
                <a:gd name="T7" fmla="*/ 22 h 78"/>
                <a:gd name="T8" fmla="*/ 28 w 56"/>
                <a:gd name="T9" fmla="*/ 24 h 78"/>
                <a:gd name="T10" fmla="*/ 24 w 56"/>
                <a:gd name="T11" fmla="*/ 26 h 78"/>
                <a:gd name="T12" fmla="*/ 22 w 56"/>
                <a:gd name="T13" fmla="*/ 30 h 78"/>
                <a:gd name="T14" fmla="*/ 20 w 56"/>
                <a:gd name="T15" fmla="*/ 30 h 78"/>
                <a:gd name="T16" fmla="*/ 20 w 56"/>
                <a:gd name="T17" fmla="*/ 32 h 78"/>
                <a:gd name="T18" fmla="*/ 22 w 56"/>
                <a:gd name="T19" fmla="*/ 36 h 78"/>
                <a:gd name="T20" fmla="*/ 24 w 56"/>
                <a:gd name="T21" fmla="*/ 40 h 78"/>
                <a:gd name="T22" fmla="*/ 26 w 56"/>
                <a:gd name="T23" fmla="*/ 46 h 78"/>
                <a:gd name="T24" fmla="*/ 30 w 56"/>
                <a:gd name="T25" fmla="*/ 50 h 78"/>
                <a:gd name="T26" fmla="*/ 32 w 56"/>
                <a:gd name="T27" fmla="*/ 52 h 78"/>
                <a:gd name="T28" fmla="*/ 38 w 56"/>
                <a:gd name="T29" fmla="*/ 56 h 78"/>
                <a:gd name="T30" fmla="*/ 42 w 56"/>
                <a:gd name="T31" fmla="*/ 56 h 78"/>
                <a:gd name="T32" fmla="*/ 44 w 56"/>
                <a:gd name="T33" fmla="*/ 58 h 78"/>
                <a:gd name="T34" fmla="*/ 46 w 56"/>
                <a:gd name="T35" fmla="*/ 62 h 78"/>
                <a:gd name="T36" fmla="*/ 48 w 56"/>
                <a:gd name="T37" fmla="*/ 66 h 78"/>
                <a:gd name="T38" fmla="*/ 50 w 56"/>
                <a:gd name="T39" fmla="*/ 72 h 78"/>
                <a:gd name="T40" fmla="*/ 52 w 56"/>
                <a:gd name="T41" fmla="*/ 74 h 78"/>
                <a:gd name="T42" fmla="*/ 52 w 56"/>
                <a:gd name="T43" fmla="*/ 76 h 78"/>
                <a:gd name="T44" fmla="*/ 50 w 56"/>
                <a:gd name="T45" fmla="*/ 78 h 78"/>
                <a:gd name="T46" fmla="*/ 48 w 56"/>
                <a:gd name="T47" fmla="*/ 76 h 78"/>
                <a:gd name="T48" fmla="*/ 46 w 56"/>
                <a:gd name="T49" fmla="*/ 74 h 78"/>
                <a:gd name="T50" fmla="*/ 44 w 56"/>
                <a:gd name="T51" fmla="*/ 68 h 78"/>
                <a:gd name="T52" fmla="*/ 40 w 56"/>
                <a:gd name="T53" fmla="*/ 64 h 78"/>
                <a:gd name="T54" fmla="*/ 38 w 56"/>
                <a:gd name="T55" fmla="*/ 62 h 78"/>
                <a:gd name="T56" fmla="*/ 34 w 56"/>
                <a:gd name="T57" fmla="*/ 60 h 78"/>
                <a:gd name="T58" fmla="*/ 28 w 56"/>
                <a:gd name="T59" fmla="*/ 56 h 78"/>
                <a:gd name="T60" fmla="*/ 26 w 56"/>
                <a:gd name="T61" fmla="*/ 56 h 78"/>
                <a:gd name="T62" fmla="*/ 18 w 56"/>
                <a:gd name="T63" fmla="*/ 52 h 78"/>
                <a:gd name="T64" fmla="*/ 16 w 56"/>
                <a:gd name="T65" fmla="*/ 52 h 78"/>
                <a:gd name="T66" fmla="*/ 14 w 56"/>
                <a:gd name="T67" fmla="*/ 50 h 78"/>
                <a:gd name="T68" fmla="*/ 14 w 56"/>
                <a:gd name="T69" fmla="*/ 50 h 78"/>
                <a:gd name="T70" fmla="*/ 12 w 56"/>
                <a:gd name="T71" fmla="*/ 48 h 78"/>
                <a:gd name="T72" fmla="*/ 14 w 56"/>
                <a:gd name="T73" fmla="*/ 44 h 78"/>
                <a:gd name="T74" fmla="*/ 14 w 56"/>
                <a:gd name="T75" fmla="*/ 42 h 78"/>
                <a:gd name="T76" fmla="*/ 14 w 56"/>
                <a:gd name="T77" fmla="*/ 40 h 78"/>
                <a:gd name="T78" fmla="*/ 12 w 56"/>
                <a:gd name="T79" fmla="*/ 40 h 78"/>
                <a:gd name="T80" fmla="*/ 10 w 56"/>
                <a:gd name="T81" fmla="*/ 38 h 78"/>
                <a:gd name="T82" fmla="*/ 8 w 56"/>
                <a:gd name="T83" fmla="*/ 36 h 78"/>
                <a:gd name="T84" fmla="*/ 4 w 56"/>
                <a:gd name="T85" fmla="*/ 34 h 78"/>
                <a:gd name="T86" fmla="*/ 2 w 56"/>
                <a:gd name="T87" fmla="*/ 32 h 78"/>
                <a:gd name="T88" fmla="*/ 0 w 56"/>
                <a:gd name="T89" fmla="*/ 32 h 78"/>
                <a:gd name="T90" fmla="*/ 0 w 56"/>
                <a:gd name="T91" fmla="*/ 30 h 78"/>
                <a:gd name="T92" fmla="*/ 2 w 56"/>
                <a:gd name="T93" fmla="*/ 26 h 78"/>
                <a:gd name="T94" fmla="*/ 6 w 56"/>
                <a:gd name="T95" fmla="*/ 22 h 78"/>
                <a:gd name="T96" fmla="*/ 10 w 56"/>
                <a:gd name="T97" fmla="*/ 18 h 78"/>
                <a:gd name="T98" fmla="*/ 12 w 56"/>
                <a:gd name="T99" fmla="*/ 16 h 78"/>
                <a:gd name="T100" fmla="*/ 18 w 56"/>
                <a:gd name="T101" fmla="*/ 14 h 78"/>
                <a:gd name="T102" fmla="*/ 22 w 56"/>
                <a:gd name="T103" fmla="*/ 12 h 78"/>
                <a:gd name="T104" fmla="*/ 24 w 56"/>
                <a:gd name="T105" fmla="*/ 10 h 78"/>
                <a:gd name="T106" fmla="*/ 28 w 56"/>
                <a:gd name="T107" fmla="*/ 8 h 78"/>
                <a:gd name="T108" fmla="*/ 32 w 56"/>
                <a:gd name="T109" fmla="*/ 2 h 78"/>
                <a:gd name="T110" fmla="*/ 32 w 56"/>
                <a:gd name="T111" fmla="*/ 0 h 78"/>
                <a:gd name="T112" fmla="*/ 38 w 56"/>
                <a:gd name="T113" fmla="*/ 2 h 78"/>
                <a:gd name="T114" fmla="*/ 40 w 56"/>
                <a:gd name="T115" fmla="*/ 4 h 78"/>
                <a:gd name="T116" fmla="*/ 48 w 56"/>
                <a:gd name="T117" fmla="*/ 6 h 78"/>
                <a:gd name="T118" fmla="*/ 56 w 56"/>
                <a:gd name="T119" fmla="*/ 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 h="78">
                  <a:moveTo>
                    <a:pt x="56" y="8"/>
                  </a:moveTo>
                  <a:lnTo>
                    <a:pt x="56" y="18"/>
                  </a:lnTo>
                  <a:lnTo>
                    <a:pt x="54" y="18"/>
                  </a:lnTo>
                  <a:lnTo>
                    <a:pt x="46" y="20"/>
                  </a:lnTo>
                  <a:lnTo>
                    <a:pt x="44" y="20"/>
                  </a:lnTo>
                  <a:lnTo>
                    <a:pt x="40" y="20"/>
                  </a:lnTo>
                  <a:lnTo>
                    <a:pt x="36" y="22"/>
                  </a:lnTo>
                  <a:lnTo>
                    <a:pt x="34" y="22"/>
                  </a:lnTo>
                  <a:lnTo>
                    <a:pt x="30" y="24"/>
                  </a:lnTo>
                  <a:lnTo>
                    <a:pt x="28" y="24"/>
                  </a:lnTo>
                  <a:lnTo>
                    <a:pt x="26" y="26"/>
                  </a:lnTo>
                  <a:lnTo>
                    <a:pt x="24" y="26"/>
                  </a:lnTo>
                  <a:lnTo>
                    <a:pt x="22" y="28"/>
                  </a:lnTo>
                  <a:lnTo>
                    <a:pt x="22" y="30"/>
                  </a:lnTo>
                  <a:lnTo>
                    <a:pt x="20" y="30"/>
                  </a:lnTo>
                  <a:lnTo>
                    <a:pt x="20" y="30"/>
                  </a:lnTo>
                  <a:lnTo>
                    <a:pt x="20" y="32"/>
                  </a:lnTo>
                  <a:lnTo>
                    <a:pt x="20" y="32"/>
                  </a:lnTo>
                  <a:lnTo>
                    <a:pt x="20" y="34"/>
                  </a:lnTo>
                  <a:lnTo>
                    <a:pt x="22" y="36"/>
                  </a:lnTo>
                  <a:lnTo>
                    <a:pt x="22" y="38"/>
                  </a:lnTo>
                  <a:lnTo>
                    <a:pt x="24" y="40"/>
                  </a:lnTo>
                  <a:lnTo>
                    <a:pt x="24" y="44"/>
                  </a:lnTo>
                  <a:lnTo>
                    <a:pt x="26" y="46"/>
                  </a:lnTo>
                  <a:lnTo>
                    <a:pt x="28" y="50"/>
                  </a:lnTo>
                  <a:lnTo>
                    <a:pt x="30" y="50"/>
                  </a:lnTo>
                  <a:lnTo>
                    <a:pt x="30" y="52"/>
                  </a:lnTo>
                  <a:lnTo>
                    <a:pt x="32" y="52"/>
                  </a:lnTo>
                  <a:lnTo>
                    <a:pt x="34" y="54"/>
                  </a:lnTo>
                  <a:lnTo>
                    <a:pt x="38" y="56"/>
                  </a:lnTo>
                  <a:lnTo>
                    <a:pt x="40" y="56"/>
                  </a:lnTo>
                  <a:lnTo>
                    <a:pt x="42" y="56"/>
                  </a:lnTo>
                  <a:lnTo>
                    <a:pt x="42" y="58"/>
                  </a:lnTo>
                  <a:lnTo>
                    <a:pt x="44" y="58"/>
                  </a:lnTo>
                  <a:lnTo>
                    <a:pt x="46" y="60"/>
                  </a:lnTo>
                  <a:lnTo>
                    <a:pt x="46" y="62"/>
                  </a:lnTo>
                  <a:lnTo>
                    <a:pt x="48" y="64"/>
                  </a:lnTo>
                  <a:lnTo>
                    <a:pt x="48" y="66"/>
                  </a:lnTo>
                  <a:lnTo>
                    <a:pt x="50" y="68"/>
                  </a:lnTo>
                  <a:lnTo>
                    <a:pt x="50" y="72"/>
                  </a:lnTo>
                  <a:lnTo>
                    <a:pt x="52" y="74"/>
                  </a:lnTo>
                  <a:lnTo>
                    <a:pt x="52" y="74"/>
                  </a:lnTo>
                  <a:lnTo>
                    <a:pt x="52" y="76"/>
                  </a:lnTo>
                  <a:lnTo>
                    <a:pt x="52" y="76"/>
                  </a:lnTo>
                  <a:lnTo>
                    <a:pt x="52" y="76"/>
                  </a:lnTo>
                  <a:lnTo>
                    <a:pt x="50" y="78"/>
                  </a:lnTo>
                  <a:lnTo>
                    <a:pt x="50" y="76"/>
                  </a:lnTo>
                  <a:lnTo>
                    <a:pt x="48" y="76"/>
                  </a:lnTo>
                  <a:lnTo>
                    <a:pt x="48" y="76"/>
                  </a:lnTo>
                  <a:lnTo>
                    <a:pt x="46" y="74"/>
                  </a:lnTo>
                  <a:lnTo>
                    <a:pt x="46" y="72"/>
                  </a:lnTo>
                  <a:lnTo>
                    <a:pt x="44" y="68"/>
                  </a:lnTo>
                  <a:lnTo>
                    <a:pt x="42" y="66"/>
                  </a:lnTo>
                  <a:lnTo>
                    <a:pt x="40" y="64"/>
                  </a:lnTo>
                  <a:lnTo>
                    <a:pt x="38" y="62"/>
                  </a:lnTo>
                  <a:lnTo>
                    <a:pt x="38" y="62"/>
                  </a:lnTo>
                  <a:lnTo>
                    <a:pt x="36" y="60"/>
                  </a:lnTo>
                  <a:lnTo>
                    <a:pt x="34" y="60"/>
                  </a:lnTo>
                  <a:lnTo>
                    <a:pt x="32" y="58"/>
                  </a:lnTo>
                  <a:lnTo>
                    <a:pt x="28" y="56"/>
                  </a:lnTo>
                  <a:lnTo>
                    <a:pt x="28" y="56"/>
                  </a:lnTo>
                  <a:lnTo>
                    <a:pt x="26" y="56"/>
                  </a:lnTo>
                  <a:lnTo>
                    <a:pt x="20" y="54"/>
                  </a:lnTo>
                  <a:lnTo>
                    <a:pt x="18" y="52"/>
                  </a:lnTo>
                  <a:lnTo>
                    <a:pt x="16" y="52"/>
                  </a:lnTo>
                  <a:lnTo>
                    <a:pt x="16" y="52"/>
                  </a:lnTo>
                  <a:lnTo>
                    <a:pt x="14" y="52"/>
                  </a:lnTo>
                  <a:lnTo>
                    <a:pt x="14" y="50"/>
                  </a:lnTo>
                  <a:lnTo>
                    <a:pt x="14" y="50"/>
                  </a:lnTo>
                  <a:lnTo>
                    <a:pt x="14" y="50"/>
                  </a:lnTo>
                  <a:lnTo>
                    <a:pt x="14" y="50"/>
                  </a:lnTo>
                  <a:lnTo>
                    <a:pt x="12" y="48"/>
                  </a:lnTo>
                  <a:lnTo>
                    <a:pt x="14" y="46"/>
                  </a:lnTo>
                  <a:lnTo>
                    <a:pt x="14" y="44"/>
                  </a:lnTo>
                  <a:lnTo>
                    <a:pt x="14" y="44"/>
                  </a:lnTo>
                  <a:lnTo>
                    <a:pt x="14" y="42"/>
                  </a:lnTo>
                  <a:lnTo>
                    <a:pt x="14" y="40"/>
                  </a:lnTo>
                  <a:lnTo>
                    <a:pt x="14" y="40"/>
                  </a:lnTo>
                  <a:lnTo>
                    <a:pt x="14" y="40"/>
                  </a:lnTo>
                  <a:lnTo>
                    <a:pt x="12" y="40"/>
                  </a:lnTo>
                  <a:lnTo>
                    <a:pt x="12" y="38"/>
                  </a:lnTo>
                  <a:lnTo>
                    <a:pt x="10" y="38"/>
                  </a:lnTo>
                  <a:lnTo>
                    <a:pt x="10" y="36"/>
                  </a:lnTo>
                  <a:lnTo>
                    <a:pt x="8" y="36"/>
                  </a:lnTo>
                  <a:lnTo>
                    <a:pt x="6" y="36"/>
                  </a:lnTo>
                  <a:lnTo>
                    <a:pt x="4" y="34"/>
                  </a:lnTo>
                  <a:lnTo>
                    <a:pt x="2" y="34"/>
                  </a:lnTo>
                  <a:lnTo>
                    <a:pt x="2" y="32"/>
                  </a:lnTo>
                  <a:lnTo>
                    <a:pt x="0" y="32"/>
                  </a:lnTo>
                  <a:lnTo>
                    <a:pt x="0" y="32"/>
                  </a:lnTo>
                  <a:lnTo>
                    <a:pt x="0" y="32"/>
                  </a:lnTo>
                  <a:lnTo>
                    <a:pt x="0" y="30"/>
                  </a:lnTo>
                  <a:lnTo>
                    <a:pt x="0" y="28"/>
                  </a:lnTo>
                  <a:lnTo>
                    <a:pt x="2" y="26"/>
                  </a:lnTo>
                  <a:lnTo>
                    <a:pt x="4" y="24"/>
                  </a:lnTo>
                  <a:lnTo>
                    <a:pt x="6" y="22"/>
                  </a:lnTo>
                  <a:lnTo>
                    <a:pt x="8" y="18"/>
                  </a:lnTo>
                  <a:lnTo>
                    <a:pt x="10" y="18"/>
                  </a:lnTo>
                  <a:lnTo>
                    <a:pt x="10" y="18"/>
                  </a:lnTo>
                  <a:lnTo>
                    <a:pt x="12" y="16"/>
                  </a:lnTo>
                  <a:lnTo>
                    <a:pt x="14" y="16"/>
                  </a:lnTo>
                  <a:lnTo>
                    <a:pt x="18" y="14"/>
                  </a:lnTo>
                  <a:lnTo>
                    <a:pt x="22" y="12"/>
                  </a:lnTo>
                  <a:lnTo>
                    <a:pt x="22" y="12"/>
                  </a:lnTo>
                  <a:lnTo>
                    <a:pt x="24" y="12"/>
                  </a:lnTo>
                  <a:lnTo>
                    <a:pt x="24" y="10"/>
                  </a:lnTo>
                  <a:lnTo>
                    <a:pt x="26" y="10"/>
                  </a:lnTo>
                  <a:lnTo>
                    <a:pt x="28" y="8"/>
                  </a:lnTo>
                  <a:lnTo>
                    <a:pt x="30" y="4"/>
                  </a:lnTo>
                  <a:lnTo>
                    <a:pt x="32" y="2"/>
                  </a:lnTo>
                  <a:lnTo>
                    <a:pt x="32" y="2"/>
                  </a:lnTo>
                  <a:lnTo>
                    <a:pt x="32" y="0"/>
                  </a:lnTo>
                  <a:lnTo>
                    <a:pt x="34" y="2"/>
                  </a:lnTo>
                  <a:lnTo>
                    <a:pt x="38" y="2"/>
                  </a:lnTo>
                  <a:lnTo>
                    <a:pt x="38" y="4"/>
                  </a:lnTo>
                  <a:lnTo>
                    <a:pt x="40" y="4"/>
                  </a:lnTo>
                  <a:lnTo>
                    <a:pt x="44" y="4"/>
                  </a:lnTo>
                  <a:lnTo>
                    <a:pt x="48" y="6"/>
                  </a:lnTo>
                  <a:lnTo>
                    <a:pt x="56" y="8"/>
                  </a:lnTo>
                  <a:lnTo>
                    <a:pt x="56" y="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98" name="Freeform 342"/>
            <p:cNvSpPr>
              <a:spLocks/>
            </p:cNvSpPr>
            <p:nvPr/>
          </p:nvSpPr>
          <p:spPr bwMode="auto">
            <a:xfrm>
              <a:off x="6187330" y="2512734"/>
              <a:ext cx="115680" cy="161120"/>
            </a:xfrm>
            <a:custGeom>
              <a:avLst/>
              <a:gdLst>
                <a:gd name="T0" fmla="*/ 56 w 56"/>
                <a:gd name="T1" fmla="*/ 18 h 78"/>
                <a:gd name="T2" fmla="*/ 46 w 56"/>
                <a:gd name="T3" fmla="*/ 20 h 78"/>
                <a:gd name="T4" fmla="*/ 40 w 56"/>
                <a:gd name="T5" fmla="*/ 20 h 78"/>
                <a:gd name="T6" fmla="*/ 34 w 56"/>
                <a:gd name="T7" fmla="*/ 22 h 78"/>
                <a:gd name="T8" fmla="*/ 28 w 56"/>
                <a:gd name="T9" fmla="*/ 24 h 78"/>
                <a:gd name="T10" fmla="*/ 24 w 56"/>
                <a:gd name="T11" fmla="*/ 26 h 78"/>
                <a:gd name="T12" fmla="*/ 22 w 56"/>
                <a:gd name="T13" fmla="*/ 30 h 78"/>
                <a:gd name="T14" fmla="*/ 20 w 56"/>
                <a:gd name="T15" fmla="*/ 30 h 78"/>
                <a:gd name="T16" fmla="*/ 20 w 56"/>
                <a:gd name="T17" fmla="*/ 32 h 78"/>
                <a:gd name="T18" fmla="*/ 22 w 56"/>
                <a:gd name="T19" fmla="*/ 36 h 78"/>
                <a:gd name="T20" fmla="*/ 24 w 56"/>
                <a:gd name="T21" fmla="*/ 40 h 78"/>
                <a:gd name="T22" fmla="*/ 26 w 56"/>
                <a:gd name="T23" fmla="*/ 46 h 78"/>
                <a:gd name="T24" fmla="*/ 30 w 56"/>
                <a:gd name="T25" fmla="*/ 50 h 78"/>
                <a:gd name="T26" fmla="*/ 32 w 56"/>
                <a:gd name="T27" fmla="*/ 52 h 78"/>
                <a:gd name="T28" fmla="*/ 38 w 56"/>
                <a:gd name="T29" fmla="*/ 56 h 78"/>
                <a:gd name="T30" fmla="*/ 42 w 56"/>
                <a:gd name="T31" fmla="*/ 56 h 78"/>
                <a:gd name="T32" fmla="*/ 44 w 56"/>
                <a:gd name="T33" fmla="*/ 58 h 78"/>
                <a:gd name="T34" fmla="*/ 46 w 56"/>
                <a:gd name="T35" fmla="*/ 62 h 78"/>
                <a:gd name="T36" fmla="*/ 48 w 56"/>
                <a:gd name="T37" fmla="*/ 66 h 78"/>
                <a:gd name="T38" fmla="*/ 50 w 56"/>
                <a:gd name="T39" fmla="*/ 72 h 78"/>
                <a:gd name="T40" fmla="*/ 52 w 56"/>
                <a:gd name="T41" fmla="*/ 74 h 78"/>
                <a:gd name="T42" fmla="*/ 52 w 56"/>
                <a:gd name="T43" fmla="*/ 76 h 78"/>
                <a:gd name="T44" fmla="*/ 50 w 56"/>
                <a:gd name="T45" fmla="*/ 78 h 78"/>
                <a:gd name="T46" fmla="*/ 48 w 56"/>
                <a:gd name="T47" fmla="*/ 76 h 78"/>
                <a:gd name="T48" fmla="*/ 46 w 56"/>
                <a:gd name="T49" fmla="*/ 74 h 78"/>
                <a:gd name="T50" fmla="*/ 44 w 56"/>
                <a:gd name="T51" fmla="*/ 68 h 78"/>
                <a:gd name="T52" fmla="*/ 40 w 56"/>
                <a:gd name="T53" fmla="*/ 64 h 78"/>
                <a:gd name="T54" fmla="*/ 38 w 56"/>
                <a:gd name="T55" fmla="*/ 62 h 78"/>
                <a:gd name="T56" fmla="*/ 34 w 56"/>
                <a:gd name="T57" fmla="*/ 60 h 78"/>
                <a:gd name="T58" fmla="*/ 28 w 56"/>
                <a:gd name="T59" fmla="*/ 56 h 78"/>
                <a:gd name="T60" fmla="*/ 26 w 56"/>
                <a:gd name="T61" fmla="*/ 56 h 78"/>
                <a:gd name="T62" fmla="*/ 18 w 56"/>
                <a:gd name="T63" fmla="*/ 52 h 78"/>
                <a:gd name="T64" fmla="*/ 16 w 56"/>
                <a:gd name="T65" fmla="*/ 52 h 78"/>
                <a:gd name="T66" fmla="*/ 14 w 56"/>
                <a:gd name="T67" fmla="*/ 50 h 78"/>
                <a:gd name="T68" fmla="*/ 14 w 56"/>
                <a:gd name="T69" fmla="*/ 50 h 78"/>
                <a:gd name="T70" fmla="*/ 12 w 56"/>
                <a:gd name="T71" fmla="*/ 48 h 78"/>
                <a:gd name="T72" fmla="*/ 14 w 56"/>
                <a:gd name="T73" fmla="*/ 44 h 78"/>
                <a:gd name="T74" fmla="*/ 14 w 56"/>
                <a:gd name="T75" fmla="*/ 42 h 78"/>
                <a:gd name="T76" fmla="*/ 14 w 56"/>
                <a:gd name="T77" fmla="*/ 40 h 78"/>
                <a:gd name="T78" fmla="*/ 12 w 56"/>
                <a:gd name="T79" fmla="*/ 40 h 78"/>
                <a:gd name="T80" fmla="*/ 10 w 56"/>
                <a:gd name="T81" fmla="*/ 38 h 78"/>
                <a:gd name="T82" fmla="*/ 8 w 56"/>
                <a:gd name="T83" fmla="*/ 36 h 78"/>
                <a:gd name="T84" fmla="*/ 4 w 56"/>
                <a:gd name="T85" fmla="*/ 34 h 78"/>
                <a:gd name="T86" fmla="*/ 2 w 56"/>
                <a:gd name="T87" fmla="*/ 32 h 78"/>
                <a:gd name="T88" fmla="*/ 0 w 56"/>
                <a:gd name="T89" fmla="*/ 32 h 78"/>
                <a:gd name="T90" fmla="*/ 0 w 56"/>
                <a:gd name="T91" fmla="*/ 30 h 78"/>
                <a:gd name="T92" fmla="*/ 2 w 56"/>
                <a:gd name="T93" fmla="*/ 26 h 78"/>
                <a:gd name="T94" fmla="*/ 6 w 56"/>
                <a:gd name="T95" fmla="*/ 22 h 78"/>
                <a:gd name="T96" fmla="*/ 10 w 56"/>
                <a:gd name="T97" fmla="*/ 18 h 78"/>
                <a:gd name="T98" fmla="*/ 12 w 56"/>
                <a:gd name="T99" fmla="*/ 16 h 78"/>
                <a:gd name="T100" fmla="*/ 18 w 56"/>
                <a:gd name="T101" fmla="*/ 14 h 78"/>
                <a:gd name="T102" fmla="*/ 22 w 56"/>
                <a:gd name="T103" fmla="*/ 12 h 78"/>
                <a:gd name="T104" fmla="*/ 24 w 56"/>
                <a:gd name="T105" fmla="*/ 10 h 78"/>
                <a:gd name="T106" fmla="*/ 28 w 56"/>
                <a:gd name="T107" fmla="*/ 8 h 78"/>
                <a:gd name="T108" fmla="*/ 32 w 56"/>
                <a:gd name="T109" fmla="*/ 2 h 78"/>
                <a:gd name="T110" fmla="*/ 32 w 56"/>
                <a:gd name="T111" fmla="*/ 0 h 78"/>
                <a:gd name="T112" fmla="*/ 38 w 56"/>
                <a:gd name="T113" fmla="*/ 2 h 78"/>
                <a:gd name="T114" fmla="*/ 40 w 56"/>
                <a:gd name="T115" fmla="*/ 4 h 78"/>
                <a:gd name="T116" fmla="*/ 48 w 56"/>
                <a:gd name="T117" fmla="*/ 6 h 78"/>
                <a:gd name="T118" fmla="*/ 56 w 56"/>
                <a:gd name="T119" fmla="*/ 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 h="78">
                  <a:moveTo>
                    <a:pt x="56" y="8"/>
                  </a:moveTo>
                  <a:lnTo>
                    <a:pt x="56" y="18"/>
                  </a:lnTo>
                  <a:lnTo>
                    <a:pt x="54" y="18"/>
                  </a:lnTo>
                  <a:lnTo>
                    <a:pt x="46" y="20"/>
                  </a:lnTo>
                  <a:lnTo>
                    <a:pt x="44" y="20"/>
                  </a:lnTo>
                  <a:lnTo>
                    <a:pt x="40" y="20"/>
                  </a:lnTo>
                  <a:lnTo>
                    <a:pt x="36" y="22"/>
                  </a:lnTo>
                  <a:lnTo>
                    <a:pt x="34" y="22"/>
                  </a:lnTo>
                  <a:lnTo>
                    <a:pt x="30" y="24"/>
                  </a:lnTo>
                  <a:lnTo>
                    <a:pt x="28" y="24"/>
                  </a:lnTo>
                  <a:lnTo>
                    <a:pt x="26" y="26"/>
                  </a:lnTo>
                  <a:lnTo>
                    <a:pt x="24" y="26"/>
                  </a:lnTo>
                  <a:lnTo>
                    <a:pt x="22" y="28"/>
                  </a:lnTo>
                  <a:lnTo>
                    <a:pt x="22" y="30"/>
                  </a:lnTo>
                  <a:lnTo>
                    <a:pt x="20" y="30"/>
                  </a:lnTo>
                  <a:lnTo>
                    <a:pt x="20" y="30"/>
                  </a:lnTo>
                  <a:lnTo>
                    <a:pt x="20" y="32"/>
                  </a:lnTo>
                  <a:lnTo>
                    <a:pt x="20" y="32"/>
                  </a:lnTo>
                  <a:lnTo>
                    <a:pt x="20" y="34"/>
                  </a:lnTo>
                  <a:lnTo>
                    <a:pt x="22" y="36"/>
                  </a:lnTo>
                  <a:lnTo>
                    <a:pt x="22" y="38"/>
                  </a:lnTo>
                  <a:lnTo>
                    <a:pt x="24" y="40"/>
                  </a:lnTo>
                  <a:lnTo>
                    <a:pt x="24" y="44"/>
                  </a:lnTo>
                  <a:lnTo>
                    <a:pt x="26" y="46"/>
                  </a:lnTo>
                  <a:lnTo>
                    <a:pt x="28" y="50"/>
                  </a:lnTo>
                  <a:lnTo>
                    <a:pt x="30" y="50"/>
                  </a:lnTo>
                  <a:lnTo>
                    <a:pt x="30" y="52"/>
                  </a:lnTo>
                  <a:lnTo>
                    <a:pt x="32" y="52"/>
                  </a:lnTo>
                  <a:lnTo>
                    <a:pt x="34" y="54"/>
                  </a:lnTo>
                  <a:lnTo>
                    <a:pt x="38" y="56"/>
                  </a:lnTo>
                  <a:lnTo>
                    <a:pt x="40" y="56"/>
                  </a:lnTo>
                  <a:lnTo>
                    <a:pt x="42" y="56"/>
                  </a:lnTo>
                  <a:lnTo>
                    <a:pt x="42" y="58"/>
                  </a:lnTo>
                  <a:lnTo>
                    <a:pt x="44" y="58"/>
                  </a:lnTo>
                  <a:lnTo>
                    <a:pt x="46" y="60"/>
                  </a:lnTo>
                  <a:lnTo>
                    <a:pt x="46" y="62"/>
                  </a:lnTo>
                  <a:lnTo>
                    <a:pt x="48" y="64"/>
                  </a:lnTo>
                  <a:lnTo>
                    <a:pt x="48" y="66"/>
                  </a:lnTo>
                  <a:lnTo>
                    <a:pt x="50" y="68"/>
                  </a:lnTo>
                  <a:lnTo>
                    <a:pt x="50" y="72"/>
                  </a:lnTo>
                  <a:lnTo>
                    <a:pt x="52" y="74"/>
                  </a:lnTo>
                  <a:lnTo>
                    <a:pt x="52" y="74"/>
                  </a:lnTo>
                  <a:lnTo>
                    <a:pt x="52" y="76"/>
                  </a:lnTo>
                  <a:lnTo>
                    <a:pt x="52" y="76"/>
                  </a:lnTo>
                  <a:lnTo>
                    <a:pt x="52" y="76"/>
                  </a:lnTo>
                  <a:lnTo>
                    <a:pt x="50" y="78"/>
                  </a:lnTo>
                  <a:lnTo>
                    <a:pt x="50" y="76"/>
                  </a:lnTo>
                  <a:lnTo>
                    <a:pt x="48" y="76"/>
                  </a:lnTo>
                  <a:lnTo>
                    <a:pt x="48" y="76"/>
                  </a:lnTo>
                  <a:lnTo>
                    <a:pt x="46" y="74"/>
                  </a:lnTo>
                  <a:lnTo>
                    <a:pt x="46" y="72"/>
                  </a:lnTo>
                  <a:lnTo>
                    <a:pt x="44" y="68"/>
                  </a:lnTo>
                  <a:lnTo>
                    <a:pt x="42" y="66"/>
                  </a:lnTo>
                  <a:lnTo>
                    <a:pt x="40" y="64"/>
                  </a:lnTo>
                  <a:lnTo>
                    <a:pt x="38" y="62"/>
                  </a:lnTo>
                  <a:lnTo>
                    <a:pt x="38" y="62"/>
                  </a:lnTo>
                  <a:lnTo>
                    <a:pt x="36" y="60"/>
                  </a:lnTo>
                  <a:lnTo>
                    <a:pt x="34" y="60"/>
                  </a:lnTo>
                  <a:lnTo>
                    <a:pt x="32" y="58"/>
                  </a:lnTo>
                  <a:lnTo>
                    <a:pt x="28" y="56"/>
                  </a:lnTo>
                  <a:lnTo>
                    <a:pt x="28" y="56"/>
                  </a:lnTo>
                  <a:lnTo>
                    <a:pt x="26" y="56"/>
                  </a:lnTo>
                  <a:lnTo>
                    <a:pt x="20" y="54"/>
                  </a:lnTo>
                  <a:lnTo>
                    <a:pt x="18" y="52"/>
                  </a:lnTo>
                  <a:lnTo>
                    <a:pt x="16" y="52"/>
                  </a:lnTo>
                  <a:lnTo>
                    <a:pt x="16" y="52"/>
                  </a:lnTo>
                  <a:lnTo>
                    <a:pt x="14" y="52"/>
                  </a:lnTo>
                  <a:lnTo>
                    <a:pt x="14" y="50"/>
                  </a:lnTo>
                  <a:lnTo>
                    <a:pt x="14" y="50"/>
                  </a:lnTo>
                  <a:lnTo>
                    <a:pt x="14" y="50"/>
                  </a:lnTo>
                  <a:lnTo>
                    <a:pt x="14" y="50"/>
                  </a:lnTo>
                  <a:lnTo>
                    <a:pt x="12" y="48"/>
                  </a:lnTo>
                  <a:lnTo>
                    <a:pt x="14" y="46"/>
                  </a:lnTo>
                  <a:lnTo>
                    <a:pt x="14" y="44"/>
                  </a:lnTo>
                  <a:lnTo>
                    <a:pt x="14" y="44"/>
                  </a:lnTo>
                  <a:lnTo>
                    <a:pt x="14" y="42"/>
                  </a:lnTo>
                  <a:lnTo>
                    <a:pt x="14" y="40"/>
                  </a:lnTo>
                  <a:lnTo>
                    <a:pt x="14" y="40"/>
                  </a:lnTo>
                  <a:lnTo>
                    <a:pt x="14" y="40"/>
                  </a:lnTo>
                  <a:lnTo>
                    <a:pt x="12" y="40"/>
                  </a:lnTo>
                  <a:lnTo>
                    <a:pt x="12" y="38"/>
                  </a:lnTo>
                  <a:lnTo>
                    <a:pt x="10" y="38"/>
                  </a:lnTo>
                  <a:lnTo>
                    <a:pt x="10" y="36"/>
                  </a:lnTo>
                  <a:lnTo>
                    <a:pt x="8" y="36"/>
                  </a:lnTo>
                  <a:lnTo>
                    <a:pt x="6" y="36"/>
                  </a:lnTo>
                  <a:lnTo>
                    <a:pt x="4" y="34"/>
                  </a:lnTo>
                  <a:lnTo>
                    <a:pt x="2" y="34"/>
                  </a:lnTo>
                  <a:lnTo>
                    <a:pt x="2" y="32"/>
                  </a:lnTo>
                  <a:lnTo>
                    <a:pt x="0" y="32"/>
                  </a:lnTo>
                  <a:lnTo>
                    <a:pt x="0" y="32"/>
                  </a:lnTo>
                  <a:lnTo>
                    <a:pt x="0" y="32"/>
                  </a:lnTo>
                  <a:lnTo>
                    <a:pt x="0" y="30"/>
                  </a:lnTo>
                  <a:lnTo>
                    <a:pt x="0" y="28"/>
                  </a:lnTo>
                  <a:lnTo>
                    <a:pt x="2" y="26"/>
                  </a:lnTo>
                  <a:lnTo>
                    <a:pt x="4" y="24"/>
                  </a:lnTo>
                  <a:lnTo>
                    <a:pt x="6" y="22"/>
                  </a:lnTo>
                  <a:lnTo>
                    <a:pt x="8" y="18"/>
                  </a:lnTo>
                  <a:lnTo>
                    <a:pt x="10" y="18"/>
                  </a:lnTo>
                  <a:lnTo>
                    <a:pt x="10" y="18"/>
                  </a:lnTo>
                  <a:lnTo>
                    <a:pt x="12" y="16"/>
                  </a:lnTo>
                  <a:lnTo>
                    <a:pt x="14" y="16"/>
                  </a:lnTo>
                  <a:lnTo>
                    <a:pt x="18" y="14"/>
                  </a:lnTo>
                  <a:lnTo>
                    <a:pt x="22" y="12"/>
                  </a:lnTo>
                  <a:lnTo>
                    <a:pt x="22" y="12"/>
                  </a:lnTo>
                  <a:lnTo>
                    <a:pt x="24" y="12"/>
                  </a:lnTo>
                  <a:lnTo>
                    <a:pt x="24" y="10"/>
                  </a:lnTo>
                  <a:lnTo>
                    <a:pt x="26" y="10"/>
                  </a:lnTo>
                  <a:lnTo>
                    <a:pt x="28" y="8"/>
                  </a:lnTo>
                  <a:lnTo>
                    <a:pt x="30" y="4"/>
                  </a:lnTo>
                  <a:lnTo>
                    <a:pt x="32" y="2"/>
                  </a:lnTo>
                  <a:lnTo>
                    <a:pt x="32" y="2"/>
                  </a:lnTo>
                  <a:lnTo>
                    <a:pt x="32" y="0"/>
                  </a:lnTo>
                  <a:lnTo>
                    <a:pt x="34" y="2"/>
                  </a:lnTo>
                  <a:lnTo>
                    <a:pt x="38" y="2"/>
                  </a:lnTo>
                  <a:lnTo>
                    <a:pt x="38" y="4"/>
                  </a:lnTo>
                  <a:lnTo>
                    <a:pt x="40" y="4"/>
                  </a:lnTo>
                  <a:lnTo>
                    <a:pt x="44" y="4"/>
                  </a:lnTo>
                  <a:lnTo>
                    <a:pt x="48" y="6"/>
                  </a:lnTo>
                  <a:lnTo>
                    <a:pt x="56" y="8"/>
                  </a:lnTo>
                  <a:lnTo>
                    <a:pt x="56" y="8"/>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299" name="Freeform 343"/>
            <p:cNvSpPr>
              <a:spLocks/>
            </p:cNvSpPr>
            <p:nvPr/>
          </p:nvSpPr>
          <p:spPr bwMode="auto">
            <a:xfrm>
              <a:off x="6369113" y="2682117"/>
              <a:ext cx="53708" cy="45444"/>
            </a:xfrm>
            <a:custGeom>
              <a:avLst/>
              <a:gdLst>
                <a:gd name="T0" fmla="*/ 26 w 26"/>
                <a:gd name="T1" fmla="*/ 0 h 22"/>
                <a:gd name="T2" fmla="*/ 26 w 26"/>
                <a:gd name="T3" fmla="*/ 10 h 22"/>
                <a:gd name="T4" fmla="*/ 24 w 26"/>
                <a:gd name="T5" fmla="*/ 12 h 22"/>
                <a:gd name="T6" fmla="*/ 22 w 26"/>
                <a:gd name="T7" fmla="*/ 16 h 22"/>
                <a:gd name="T8" fmla="*/ 18 w 26"/>
                <a:gd name="T9" fmla="*/ 18 h 22"/>
                <a:gd name="T10" fmla="*/ 16 w 26"/>
                <a:gd name="T11" fmla="*/ 20 h 22"/>
                <a:gd name="T12" fmla="*/ 14 w 26"/>
                <a:gd name="T13" fmla="*/ 22 h 22"/>
                <a:gd name="T14" fmla="*/ 14 w 26"/>
                <a:gd name="T15" fmla="*/ 22 h 22"/>
                <a:gd name="T16" fmla="*/ 12 w 26"/>
                <a:gd name="T17" fmla="*/ 22 h 22"/>
                <a:gd name="T18" fmla="*/ 12 w 26"/>
                <a:gd name="T19" fmla="*/ 22 h 22"/>
                <a:gd name="T20" fmla="*/ 12 w 26"/>
                <a:gd name="T21" fmla="*/ 22 h 22"/>
                <a:gd name="T22" fmla="*/ 10 w 26"/>
                <a:gd name="T23" fmla="*/ 22 h 22"/>
                <a:gd name="T24" fmla="*/ 8 w 26"/>
                <a:gd name="T25" fmla="*/ 22 h 22"/>
                <a:gd name="T26" fmla="*/ 6 w 26"/>
                <a:gd name="T27" fmla="*/ 20 h 22"/>
                <a:gd name="T28" fmla="*/ 2 w 26"/>
                <a:gd name="T29" fmla="*/ 20 h 22"/>
                <a:gd name="T30" fmla="*/ 2 w 26"/>
                <a:gd name="T31" fmla="*/ 18 h 22"/>
                <a:gd name="T32" fmla="*/ 0 w 26"/>
                <a:gd name="T33" fmla="*/ 8 h 22"/>
                <a:gd name="T34" fmla="*/ 12 w 26"/>
                <a:gd name="T35" fmla="*/ 6 h 22"/>
                <a:gd name="T36" fmla="*/ 16 w 26"/>
                <a:gd name="T37" fmla="*/ 2 h 22"/>
                <a:gd name="T38" fmla="*/ 18 w 26"/>
                <a:gd name="T39" fmla="*/ 2 h 22"/>
                <a:gd name="T40" fmla="*/ 20 w 26"/>
                <a:gd name="T41" fmla="*/ 0 h 22"/>
                <a:gd name="T42" fmla="*/ 20 w 26"/>
                <a:gd name="T43" fmla="*/ 0 h 22"/>
                <a:gd name="T44" fmla="*/ 22 w 26"/>
                <a:gd name="T45" fmla="*/ 0 h 22"/>
                <a:gd name="T46" fmla="*/ 24 w 26"/>
                <a:gd name="T47" fmla="*/ 0 h 22"/>
                <a:gd name="T48" fmla="*/ 24 w 26"/>
                <a:gd name="T49" fmla="*/ 0 h 22"/>
                <a:gd name="T50" fmla="*/ 26 w 26"/>
                <a:gd name="T5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22">
                  <a:moveTo>
                    <a:pt x="26" y="0"/>
                  </a:moveTo>
                  <a:lnTo>
                    <a:pt x="26" y="10"/>
                  </a:lnTo>
                  <a:lnTo>
                    <a:pt x="24" y="12"/>
                  </a:lnTo>
                  <a:lnTo>
                    <a:pt x="22" y="16"/>
                  </a:lnTo>
                  <a:lnTo>
                    <a:pt x="18" y="18"/>
                  </a:lnTo>
                  <a:lnTo>
                    <a:pt x="16" y="20"/>
                  </a:lnTo>
                  <a:lnTo>
                    <a:pt x="14" y="22"/>
                  </a:lnTo>
                  <a:lnTo>
                    <a:pt x="14" y="22"/>
                  </a:lnTo>
                  <a:lnTo>
                    <a:pt x="12" y="22"/>
                  </a:lnTo>
                  <a:lnTo>
                    <a:pt x="12" y="22"/>
                  </a:lnTo>
                  <a:lnTo>
                    <a:pt x="12" y="22"/>
                  </a:lnTo>
                  <a:lnTo>
                    <a:pt x="10" y="22"/>
                  </a:lnTo>
                  <a:lnTo>
                    <a:pt x="8" y="22"/>
                  </a:lnTo>
                  <a:lnTo>
                    <a:pt x="6" y="20"/>
                  </a:lnTo>
                  <a:lnTo>
                    <a:pt x="2" y="20"/>
                  </a:lnTo>
                  <a:lnTo>
                    <a:pt x="2" y="18"/>
                  </a:lnTo>
                  <a:lnTo>
                    <a:pt x="0" y="8"/>
                  </a:lnTo>
                  <a:lnTo>
                    <a:pt x="12" y="6"/>
                  </a:lnTo>
                  <a:lnTo>
                    <a:pt x="16" y="2"/>
                  </a:lnTo>
                  <a:lnTo>
                    <a:pt x="18" y="2"/>
                  </a:lnTo>
                  <a:lnTo>
                    <a:pt x="20" y="0"/>
                  </a:lnTo>
                  <a:lnTo>
                    <a:pt x="20" y="0"/>
                  </a:lnTo>
                  <a:lnTo>
                    <a:pt x="22" y="0"/>
                  </a:lnTo>
                  <a:lnTo>
                    <a:pt x="24" y="0"/>
                  </a:lnTo>
                  <a:lnTo>
                    <a:pt x="24" y="0"/>
                  </a:lnTo>
                  <a:lnTo>
                    <a:pt x="26"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00" name="Freeform 344"/>
            <p:cNvSpPr>
              <a:spLocks/>
            </p:cNvSpPr>
            <p:nvPr/>
          </p:nvSpPr>
          <p:spPr bwMode="auto">
            <a:xfrm>
              <a:off x="6369113" y="2682117"/>
              <a:ext cx="53708" cy="45444"/>
            </a:xfrm>
            <a:custGeom>
              <a:avLst/>
              <a:gdLst>
                <a:gd name="T0" fmla="*/ 26 w 26"/>
                <a:gd name="T1" fmla="*/ 0 h 22"/>
                <a:gd name="T2" fmla="*/ 26 w 26"/>
                <a:gd name="T3" fmla="*/ 10 h 22"/>
                <a:gd name="T4" fmla="*/ 24 w 26"/>
                <a:gd name="T5" fmla="*/ 12 h 22"/>
                <a:gd name="T6" fmla="*/ 22 w 26"/>
                <a:gd name="T7" fmla="*/ 16 h 22"/>
                <a:gd name="T8" fmla="*/ 18 w 26"/>
                <a:gd name="T9" fmla="*/ 18 h 22"/>
                <a:gd name="T10" fmla="*/ 16 w 26"/>
                <a:gd name="T11" fmla="*/ 20 h 22"/>
                <a:gd name="T12" fmla="*/ 14 w 26"/>
                <a:gd name="T13" fmla="*/ 22 h 22"/>
                <a:gd name="T14" fmla="*/ 14 w 26"/>
                <a:gd name="T15" fmla="*/ 22 h 22"/>
                <a:gd name="T16" fmla="*/ 12 w 26"/>
                <a:gd name="T17" fmla="*/ 22 h 22"/>
                <a:gd name="T18" fmla="*/ 12 w 26"/>
                <a:gd name="T19" fmla="*/ 22 h 22"/>
                <a:gd name="T20" fmla="*/ 12 w 26"/>
                <a:gd name="T21" fmla="*/ 22 h 22"/>
                <a:gd name="T22" fmla="*/ 10 w 26"/>
                <a:gd name="T23" fmla="*/ 22 h 22"/>
                <a:gd name="T24" fmla="*/ 8 w 26"/>
                <a:gd name="T25" fmla="*/ 22 h 22"/>
                <a:gd name="T26" fmla="*/ 6 w 26"/>
                <a:gd name="T27" fmla="*/ 20 h 22"/>
                <a:gd name="T28" fmla="*/ 2 w 26"/>
                <a:gd name="T29" fmla="*/ 20 h 22"/>
                <a:gd name="T30" fmla="*/ 2 w 26"/>
                <a:gd name="T31" fmla="*/ 18 h 22"/>
                <a:gd name="T32" fmla="*/ 0 w 26"/>
                <a:gd name="T33" fmla="*/ 8 h 22"/>
                <a:gd name="T34" fmla="*/ 12 w 26"/>
                <a:gd name="T35" fmla="*/ 6 h 22"/>
                <a:gd name="T36" fmla="*/ 16 w 26"/>
                <a:gd name="T37" fmla="*/ 2 h 22"/>
                <a:gd name="T38" fmla="*/ 18 w 26"/>
                <a:gd name="T39" fmla="*/ 2 h 22"/>
                <a:gd name="T40" fmla="*/ 20 w 26"/>
                <a:gd name="T41" fmla="*/ 0 h 22"/>
                <a:gd name="T42" fmla="*/ 20 w 26"/>
                <a:gd name="T43" fmla="*/ 0 h 22"/>
                <a:gd name="T44" fmla="*/ 22 w 26"/>
                <a:gd name="T45" fmla="*/ 0 h 22"/>
                <a:gd name="T46" fmla="*/ 24 w 26"/>
                <a:gd name="T47" fmla="*/ 0 h 22"/>
                <a:gd name="T48" fmla="*/ 24 w 26"/>
                <a:gd name="T49" fmla="*/ 0 h 22"/>
                <a:gd name="T50" fmla="*/ 26 w 26"/>
                <a:gd name="T5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22">
                  <a:moveTo>
                    <a:pt x="26" y="0"/>
                  </a:moveTo>
                  <a:lnTo>
                    <a:pt x="26" y="10"/>
                  </a:lnTo>
                  <a:lnTo>
                    <a:pt x="24" y="12"/>
                  </a:lnTo>
                  <a:lnTo>
                    <a:pt x="22" y="16"/>
                  </a:lnTo>
                  <a:lnTo>
                    <a:pt x="18" y="18"/>
                  </a:lnTo>
                  <a:lnTo>
                    <a:pt x="16" y="20"/>
                  </a:lnTo>
                  <a:lnTo>
                    <a:pt x="14" y="22"/>
                  </a:lnTo>
                  <a:lnTo>
                    <a:pt x="14" y="22"/>
                  </a:lnTo>
                  <a:lnTo>
                    <a:pt x="12" y="22"/>
                  </a:lnTo>
                  <a:lnTo>
                    <a:pt x="12" y="22"/>
                  </a:lnTo>
                  <a:lnTo>
                    <a:pt x="12" y="22"/>
                  </a:lnTo>
                  <a:lnTo>
                    <a:pt x="10" y="22"/>
                  </a:lnTo>
                  <a:lnTo>
                    <a:pt x="8" y="22"/>
                  </a:lnTo>
                  <a:lnTo>
                    <a:pt x="6" y="20"/>
                  </a:lnTo>
                  <a:lnTo>
                    <a:pt x="2" y="20"/>
                  </a:lnTo>
                  <a:lnTo>
                    <a:pt x="2" y="18"/>
                  </a:lnTo>
                  <a:lnTo>
                    <a:pt x="0" y="8"/>
                  </a:lnTo>
                  <a:lnTo>
                    <a:pt x="12" y="6"/>
                  </a:lnTo>
                  <a:lnTo>
                    <a:pt x="16" y="2"/>
                  </a:lnTo>
                  <a:lnTo>
                    <a:pt x="18" y="2"/>
                  </a:lnTo>
                  <a:lnTo>
                    <a:pt x="20" y="0"/>
                  </a:lnTo>
                  <a:lnTo>
                    <a:pt x="20" y="0"/>
                  </a:lnTo>
                  <a:lnTo>
                    <a:pt x="22" y="0"/>
                  </a:lnTo>
                  <a:lnTo>
                    <a:pt x="24" y="0"/>
                  </a:lnTo>
                  <a:lnTo>
                    <a:pt x="24" y="0"/>
                  </a:lnTo>
                  <a:lnTo>
                    <a:pt x="26" y="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01" name="Freeform 345"/>
            <p:cNvSpPr>
              <a:spLocks/>
            </p:cNvSpPr>
            <p:nvPr/>
          </p:nvSpPr>
          <p:spPr bwMode="auto">
            <a:xfrm>
              <a:off x="6352588" y="2657328"/>
              <a:ext cx="41314" cy="41313"/>
            </a:xfrm>
            <a:custGeom>
              <a:avLst/>
              <a:gdLst>
                <a:gd name="T0" fmla="*/ 0 w 20"/>
                <a:gd name="T1" fmla="*/ 2 h 20"/>
                <a:gd name="T2" fmla="*/ 4 w 20"/>
                <a:gd name="T3" fmla="*/ 0 h 20"/>
                <a:gd name="T4" fmla="*/ 6 w 20"/>
                <a:gd name="T5" fmla="*/ 0 h 20"/>
                <a:gd name="T6" fmla="*/ 8 w 20"/>
                <a:gd name="T7" fmla="*/ 2 h 20"/>
                <a:gd name="T8" fmla="*/ 10 w 20"/>
                <a:gd name="T9" fmla="*/ 4 h 20"/>
                <a:gd name="T10" fmla="*/ 12 w 20"/>
                <a:gd name="T11" fmla="*/ 4 h 20"/>
                <a:gd name="T12" fmla="*/ 14 w 20"/>
                <a:gd name="T13" fmla="*/ 6 h 20"/>
                <a:gd name="T14" fmla="*/ 16 w 20"/>
                <a:gd name="T15" fmla="*/ 6 h 20"/>
                <a:gd name="T16" fmla="*/ 16 w 20"/>
                <a:gd name="T17" fmla="*/ 6 h 20"/>
                <a:gd name="T18" fmla="*/ 16 w 20"/>
                <a:gd name="T19" fmla="*/ 8 h 20"/>
                <a:gd name="T20" fmla="*/ 18 w 20"/>
                <a:gd name="T21" fmla="*/ 10 h 20"/>
                <a:gd name="T22" fmla="*/ 18 w 20"/>
                <a:gd name="T23" fmla="*/ 14 h 20"/>
                <a:gd name="T24" fmla="*/ 20 w 20"/>
                <a:gd name="T25" fmla="*/ 14 h 20"/>
                <a:gd name="T26" fmla="*/ 20 w 20"/>
                <a:gd name="T27" fmla="*/ 16 h 20"/>
                <a:gd name="T28" fmla="*/ 20 w 20"/>
                <a:gd name="T29" fmla="*/ 16 h 20"/>
                <a:gd name="T30" fmla="*/ 20 w 20"/>
                <a:gd name="T31" fmla="*/ 18 h 20"/>
                <a:gd name="T32" fmla="*/ 8 w 20"/>
                <a:gd name="T33" fmla="*/ 20 h 20"/>
                <a:gd name="T34" fmla="*/ 8 w 20"/>
                <a:gd name="T35" fmla="*/ 18 h 20"/>
                <a:gd name="T36" fmla="*/ 8 w 20"/>
                <a:gd name="T37" fmla="*/ 18 h 20"/>
                <a:gd name="T38" fmla="*/ 6 w 20"/>
                <a:gd name="T39" fmla="*/ 16 h 20"/>
                <a:gd name="T40" fmla="*/ 6 w 20"/>
                <a:gd name="T41" fmla="*/ 14 h 20"/>
                <a:gd name="T42" fmla="*/ 6 w 20"/>
                <a:gd name="T43" fmla="*/ 12 h 20"/>
                <a:gd name="T44" fmla="*/ 2 w 20"/>
                <a:gd name="T45" fmla="*/ 8 h 20"/>
                <a:gd name="T46" fmla="*/ 0 w 20"/>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20">
                  <a:moveTo>
                    <a:pt x="0" y="2"/>
                  </a:moveTo>
                  <a:lnTo>
                    <a:pt x="4" y="0"/>
                  </a:lnTo>
                  <a:lnTo>
                    <a:pt x="6" y="0"/>
                  </a:lnTo>
                  <a:lnTo>
                    <a:pt x="8" y="2"/>
                  </a:lnTo>
                  <a:lnTo>
                    <a:pt x="10" y="4"/>
                  </a:lnTo>
                  <a:lnTo>
                    <a:pt x="12" y="4"/>
                  </a:lnTo>
                  <a:lnTo>
                    <a:pt x="14" y="6"/>
                  </a:lnTo>
                  <a:lnTo>
                    <a:pt x="16" y="6"/>
                  </a:lnTo>
                  <a:lnTo>
                    <a:pt x="16" y="6"/>
                  </a:lnTo>
                  <a:lnTo>
                    <a:pt x="16" y="8"/>
                  </a:lnTo>
                  <a:lnTo>
                    <a:pt x="18" y="10"/>
                  </a:lnTo>
                  <a:lnTo>
                    <a:pt x="18" y="14"/>
                  </a:lnTo>
                  <a:lnTo>
                    <a:pt x="20" y="14"/>
                  </a:lnTo>
                  <a:lnTo>
                    <a:pt x="20" y="16"/>
                  </a:lnTo>
                  <a:lnTo>
                    <a:pt x="20" y="16"/>
                  </a:lnTo>
                  <a:lnTo>
                    <a:pt x="20" y="18"/>
                  </a:lnTo>
                  <a:lnTo>
                    <a:pt x="8" y="20"/>
                  </a:lnTo>
                  <a:lnTo>
                    <a:pt x="8" y="18"/>
                  </a:lnTo>
                  <a:lnTo>
                    <a:pt x="8" y="18"/>
                  </a:lnTo>
                  <a:lnTo>
                    <a:pt x="6" y="16"/>
                  </a:lnTo>
                  <a:lnTo>
                    <a:pt x="6" y="14"/>
                  </a:lnTo>
                  <a:lnTo>
                    <a:pt x="6" y="12"/>
                  </a:lnTo>
                  <a:lnTo>
                    <a:pt x="2" y="8"/>
                  </a:lnTo>
                  <a:lnTo>
                    <a:pt x="0" y="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02" name="Freeform 346"/>
            <p:cNvSpPr>
              <a:spLocks/>
            </p:cNvSpPr>
            <p:nvPr/>
          </p:nvSpPr>
          <p:spPr bwMode="auto">
            <a:xfrm>
              <a:off x="6352588" y="2657328"/>
              <a:ext cx="41314" cy="41313"/>
            </a:xfrm>
            <a:custGeom>
              <a:avLst/>
              <a:gdLst>
                <a:gd name="T0" fmla="*/ 0 w 20"/>
                <a:gd name="T1" fmla="*/ 2 h 20"/>
                <a:gd name="T2" fmla="*/ 4 w 20"/>
                <a:gd name="T3" fmla="*/ 0 h 20"/>
                <a:gd name="T4" fmla="*/ 6 w 20"/>
                <a:gd name="T5" fmla="*/ 0 h 20"/>
                <a:gd name="T6" fmla="*/ 8 w 20"/>
                <a:gd name="T7" fmla="*/ 2 h 20"/>
                <a:gd name="T8" fmla="*/ 10 w 20"/>
                <a:gd name="T9" fmla="*/ 4 h 20"/>
                <a:gd name="T10" fmla="*/ 12 w 20"/>
                <a:gd name="T11" fmla="*/ 4 h 20"/>
                <a:gd name="T12" fmla="*/ 14 w 20"/>
                <a:gd name="T13" fmla="*/ 6 h 20"/>
                <a:gd name="T14" fmla="*/ 16 w 20"/>
                <a:gd name="T15" fmla="*/ 6 h 20"/>
                <a:gd name="T16" fmla="*/ 16 w 20"/>
                <a:gd name="T17" fmla="*/ 6 h 20"/>
                <a:gd name="T18" fmla="*/ 16 w 20"/>
                <a:gd name="T19" fmla="*/ 8 h 20"/>
                <a:gd name="T20" fmla="*/ 18 w 20"/>
                <a:gd name="T21" fmla="*/ 10 h 20"/>
                <a:gd name="T22" fmla="*/ 18 w 20"/>
                <a:gd name="T23" fmla="*/ 14 h 20"/>
                <a:gd name="T24" fmla="*/ 20 w 20"/>
                <a:gd name="T25" fmla="*/ 14 h 20"/>
                <a:gd name="T26" fmla="*/ 20 w 20"/>
                <a:gd name="T27" fmla="*/ 16 h 20"/>
                <a:gd name="T28" fmla="*/ 20 w 20"/>
                <a:gd name="T29" fmla="*/ 16 h 20"/>
                <a:gd name="T30" fmla="*/ 20 w 20"/>
                <a:gd name="T31" fmla="*/ 18 h 20"/>
                <a:gd name="T32" fmla="*/ 8 w 20"/>
                <a:gd name="T33" fmla="*/ 20 h 20"/>
                <a:gd name="T34" fmla="*/ 8 w 20"/>
                <a:gd name="T35" fmla="*/ 18 h 20"/>
                <a:gd name="T36" fmla="*/ 8 w 20"/>
                <a:gd name="T37" fmla="*/ 18 h 20"/>
                <a:gd name="T38" fmla="*/ 6 w 20"/>
                <a:gd name="T39" fmla="*/ 16 h 20"/>
                <a:gd name="T40" fmla="*/ 6 w 20"/>
                <a:gd name="T41" fmla="*/ 14 h 20"/>
                <a:gd name="T42" fmla="*/ 6 w 20"/>
                <a:gd name="T43" fmla="*/ 12 h 20"/>
                <a:gd name="T44" fmla="*/ 2 w 20"/>
                <a:gd name="T45" fmla="*/ 8 h 20"/>
                <a:gd name="T46" fmla="*/ 0 w 20"/>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20">
                  <a:moveTo>
                    <a:pt x="0" y="2"/>
                  </a:moveTo>
                  <a:lnTo>
                    <a:pt x="4" y="0"/>
                  </a:lnTo>
                  <a:lnTo>
                    <a:pt x="6" y="0"/>
                  </a:lnTo>
                  <a:lnTo>
                    <a:pt x="8" y="2"/>
                  </a:lnTo>
                  <a:lnTo>
                    <a:pt x="10" y="4"/>
                  </a:lnTo>
                  <a:lnTo>
                    <a:pt x="12" y="4"/>
                  </a:lnTo>
                  <a:lnTo>
                    <a:pt x="14" y="6"/>
                  </a:lnTo>
                  <a:lnTo>
                    <a:pt x="16" y="6"/>
                  </a:lnTo>
                  <a:lnTo>
                    <a:pt x="16" y="6"/>
                  </a:lnTo>
                  <a:lnTo>
                    <a:pt x="16" y="8"/>
                  </a:lnTo>
                  <a:lnTo>
                    <a:pt x="18" y="10"/>
                  </a:lnTo>
                  <a:lnTo>
                    <a:pt x="18" y="14"/>
                  </a:lnTo>
                  <a:lnTo>
                    <a:pt x="20" y="14"/>
                  </a:lnTo>
                  <a:lnTo>
                    <a:pt x="20" y="16"/>
                  </a:lnTo>
                  <a:lnTo>
                    <a:pt x="20" y="16"/>
                  </a:lnTo>
                  <a:lnTo>
                    <a:pt x="20" y="18"/>
                  </a:lnTo>
                  <a:lnTo>
                    <a:pt x="8" y="20"/>
                  </a:lnTo>
                  <a:lnTo>
                    <a:pt x="8" y="18"/>
                  </a:lnTo>
                  <a:lnTo>
                    <a:pt x="8" y="18"/>
                  </a:lnTo>
                  <a:lnTo>
                    <a:pt x="6" y="16"/>
                  </a:lnTo>
                  <a:lnTo>
                    <a:pt x="6" y="14"/>
                  </a:lnTo>
                  <a:lnTo>
                    <a:pt x="6" y="12"/>
                  </a:lnTo>
                  <a:lnTo>
                    <a:pt x="2" y="8"/>
                  </a:lnTo>
                  <a:lnTo>
                    <a:pt x="0" y="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03" name="Freeform 347"/>
            <p:cNvSpPr>
              <a:spLocks/>
            </p:cNvSpPr>
            <p:nvPr/>
          </p:nvSpPr>
          <p:spPr bwMode="auto">
            <a:xfrm>
              <a:off x="6303011" y="2636671"/>
              <a:ext cx="57841" cy="53707"/>
            </a:xfrm>
            <a:custGeom>
              <a:avLst/>
              <a:gdLst>
                <a:gd name="T0" fmla="*/ 0 w 28"/>
                <a:gd name="T1" fmla="*/ 20 h 26"/>
                <a:gd name="T2" fmla="*/ 0 w 28"/>
                <a:gd name="T3" fmla="*/ 20 h 26"/>
                <a:gd name="T4" fmla="*/ 0 w 28"/>
                <a:gd name="T5" fmla="*/ 18 h 26"/>
                <a:gd name="T6" fmla="*/ 0 w 28"/>
                <a:gd name="T7" fmla="*/ 16 h 26"/>
                <a:gd name="T8" fmla="*/ 2 w 28"/>
                <a:gd name="T9" fmla="*/ 16 h 26"/>
                <a:gd name="T10" fmla="*/ 2 w 28"/>
                <a:gd name="T11" fmla="*/ 14 h 26"/>
                <a:gd name="T12" fmla="*/ 4 w 28"/>
                <a:gd name="T13" fmla="*/ 10 h 26"/>
                <a:gd name="T14" fmla="*/ 6 w 28"/>
                <a:gd name="T15" fmla="*/ 6 h 26"/>
                <a:gd name="T16" fmla="*/ 6 w 28"/>
                <a:gd name="T17" fmla="*/ 4 h 26"/>
                <a:gd name="T18" fmla="*/ 8 w 28"/>
                <a:gd name="T19" fmla="*/ 4 h 26"/>
                <a:gd name="T20" fmla="*/ 10 w 28"/>
                <a:gd name="T21" fmla="*/ 2 h 26"/>
                <a:gd name="T22" fmla="*/ 10 w 28"/>
                <a:gd name="T23" fmla="*/ 2 h 26"/>
                <a:gd name="T24" fmla="*/ 10 w 28"/>
                <a:gd name="T25" fmla="*/ 2 h 26"/>
                <a:gd name="T26" fmla="*/ 12 w 28"/>
                <a:gd name="T27" fmla="*/ 0 h 26"/>
                <a:gd name="T28" fmla="*/ 12 w 28"/>
                <a:gd name="T29" fmla="*/ 2 h 26"/>
                <a:gd name="T30" fmla="*/ 14 w 28"/>
                <a:gd name="T31" fmla="*/ 2 h 26"/>
                <a:gd name="T32" fmla="*/ 14 w 28"/>
                <a:gd name="T33" fmla="*/ 2 h 26"/>
                <a:gd name="T34" fmla="*/ 16 w 28"/>
                <a:gd name="T35" fmla="*/ 2 h 26"/>
                <a:gd name="T36" fmla="*/ 18 w 28"/>
                <a:gd name="T37" fmla="*/ 2 h 26"/>
                <a:gd name="T38" fmla="*/ 22 w 28"/>
                <a:gd name="T39" fmla="*/ 4 h 26"/>
                <a:gd name="T40" fmla="*/ 24 w 28"/>
                <a:gd name="T41" fmla="*/ 4 h 26"/>
                <a:gd name="T42" fmla="*/ 24 w 28"/>
                <a:gd name="T43" fmla="*/ 4 h 26"/>
                <a:gd name="T44" fmla="*/ 24 w 28"/>
                <a:gd name="T45" fmla="*/ 4 h 26"/>
                <a:gd name="T46" fmla="*/ 26 w 28"/>
                <a:gd name="T47" fmla="*/ 6 h 26"/>
                <a:gd name="T48" fmla="*/ 26 w 28"/>
                <a:gd name="T49" fmla="*/ 8 h 26"/>
                <a:gd name="T50" fmla="*/ 28 w 28"/>
                <a:gd name="T51" fmla="*/ 10 h 26"/>
                <a:gd name="T52" fmla="*/ 22 w 28"/>
                <a:gd name="T53" fmla="*/ 12 h 26"/>
                <a:gd name="T54" fmla="*/ 22 w 28"/>
                <a:gd name="T55" fmla="*/ 12 h 26"/>
                <a:gd name="T56" fmla="*/ 18 w 28"/>
                <a:gd name="T57" fmla="*/ 12 h 26"/>
                <a:gd name="T58" fmla="*/ 18 w 28"/>
                <a:gd name="T59" fmla="*/ 12 h 26"/>
                <a:gd name="T60" fmla="*/ 16 w 28"/>
                <a:gd name="T61" fmla="*/ 14 h 26"/>
                <a:gd name="T62" fmla="*/ 14 w 28"/>
                <a:gd name="T63" fmla="*/ 14 h 26"/>
                <a:gd name="T64" fmla="*/ 14 w 28"/>
                <a:gd name="T65" fmla="*/ 14 h 26"/>
                <a:gd name="T66" fmla="*/ 14 w 28"/>
                <a:gd name="T67" fmla="*/ 16 h 26"/>
                <a:gd name="T68" fmla="*/ 14 w 28"/>
                <a:gd name="T69" fmla="*/ 16 h 26"/>
                <a:gd name="T70" fmla="*/ 14 w 28"/>
                <a:gd name="T71" fmla="*/ 16 h 26"/>
                <a:gd name="T72" fmla="*/ 14 w 28"/>
                <a:gd name="T73" fmla="*/ 18 h 26"/>
                <a:gd name="T74" fmla="*/ 14 w 28"/>
                <a:gd name="T75" fmla="*/ 20 h 26"/>
                <a:gd name="T76" fmla="*/ 14 w 28"/>
                <a:gd name="T77" fmla="*/ 22 h 26"/>
                <a:gd name="T78" fmla="*/ 16 w 28"/>
                <a:gd name="T79" fmla="*/ 26 h 26"/>
                <a:gd name="T80" fmla="*/ 16 w 28"/>
                <a:gd name="T81" fmla="*/ 26 h 26"/>
                <a:gd name="T82" fmla="*/ 10 w 28"/>
                <a:gd name="T83" fmla="*/ 26 h 26"/>
                <a:gd name="T84" fmla="*/ 6 w 28"/>
                <a:gd name="T85" fmla="*/ 24 h 26"/>
                <a:gd name="T86" fmla="*/ 4 w 28"/>
                <a:gd name="T87" fmla="*/ 24 h 26"/>
                <a:gd name="T88" fmla="*/ 2 w 28"/>
                <a:gd name="T89" fmla="*/ 22 h 26"/>
                <a:gd name="T90" fmla="*/ 2 w 28"/>
                <a:gd name="T91" fmla="*/ 22 h 26"/>
                <a:gd name="T92" fmla="*/ 0 w 28"/>
                <a:gd name="T93" fmla="*/ 22 h 26"/>
                <a:gd name="T94" fmla="*/ 0 w 28"/>
                <a:gd name="T95" fmla="*/ 20 h 26"/>
                <a:gd name="T96" fmla="*/ 0 w 28"/>
                <a:gd name="T9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 h="26">
                  <a:moveTo>
                    <a:pt x="0" y="20"/>
                  </a:moveTo>
                  <a:lnTo>
                    <a:pt x="0" y="20"/>
                  </a:lnTo>
                  <a:lnTo>
                    <a:pt x="0" y="18"/>
                  </a:lnTo>
                  <a:lnTo>
                    <a:pt x="0" y="16"/>
                  </a:lnTo>
                  <a:lnTo>
                    <a:pt x="2" y="16"/>
                  </a:lnTo>
                  <a:lnTo>
                    <a:pt x="2" y="14"/>
                  </a:lnTo>
                  <a:lnTo>
                    <a:pt x="4" y="10"/>
                  </a:lnTo>
                  <a:lnTo>
                    <a:pt x="6" y="6"/>
                  </a:lnTo>
                  <a:lnTo>
                    <a:pt x="6" y="4"/>
                  </a:lnTo>
                  <a:lnTo>
                    <a:pt x="8" y="4"/>
                  </a:lnTo>
                  <a:lnTo>
                    <a:pt x="10" y="2"/>
                  </a:lnTo>
                  <a:lnTo>
                    <a:pt x="10" y="2"/>
                  </a:lnTo>
                  <a:lnTo>
                    <a:pt x="10" y="2"/>
                  </a:lnTo>
                  <a:lnTo>
                    <a:pt x="12" y="0"/>
                  </a:lnTo>
                  <a:lnTo>
                    <a:pt x="12" y="2"/>
                  </a:lnTo>
                  <a:lnTo>
                    <a:pt x="14" y="2"/>
                  </a:lnTo>
                  <a:lnTo>
                    <a:pt x="14" y="2"/>
                  </a:lnTo>
                  <a:lnTo>
                    <a:pt x="16" y="2"/>
                  </a:lnTo>
                  <a:lnTo>
                    <a:pt x="18" y="2"/>
                  </a:lnTo>
                  <a:lnTo>
                    <a:pt x="22" y="4"/>
                  </a:lnTo>
                  <a:lnTo>
                    <a:pt x="24" y="4"/>
                  </a:lnTo>
                  <a:lnTo>
                    <a:pt x="24" y="4"/>
                  </a:lnTo>
                  <a:lnTo>
                    <a:pt x="24" y="4"/>
                  </a:lnTo>
                  <a:lnTo>
                    <a:pt x="26" y="6"/>
                  </a:lnTo>
                  <a:lnTo>
                    <a:pt x="26" y="8"/>
                  </a:lnTo>
                  <a:lnTo>
                    <a:pt x="28" y="10"/>
                  </a:lnTo>
                  <a:lnTo>
                    <a:pt x="22" y="12"/>
                  </a:lnTo>
                  <a:lnTo>
                    <a:pt x="22" y="12"/>
                  </a:lnTo>
                  <a:lnTo>
                    <a:pt x="18" y="12"/>
                  </a:lnTo>
                  <a:lnTo>
                    <a:pt x="18" y="12"/>
                  </a:lnTo>
                  <a:lnTo>
                    <a:pt x="16" y="14"/>
                  </a:lnTo>
                  <a:lnTo>
                    <a:pt x="14" y="14"/>
                  </a:lnTo>
                  <a:lnTo>
                    <a:pt x="14" y="14"/>
                  </a:lnTo>
                  <a:lnTo>
                    <a:pt x="14" y="16"/>
                  </a:lnTo>
                  <a:lnTo>
                    <a:pt x="14" y="16"/>
                  </a:lnTo>
                  <a:lnTo>
                    <a:pt x="14" y="16"/>
                  </a:lnTo>
                  <a:lnTo>
                    <a:pt x="14" y="18"/>
                  </a:lnTo>
                  <a:lnTo>
                    <a:pt x="14" y="20"/>
                  </a:lnTo>
                  <a:lnTo>
                    <a:pt x="14" y="22"/>
                  </a:lnTo>
                  <a:lnTo>
                    <a:pt x="16" y="26"/>
                  </a:lnTo>
                  <a:lnTo>
                    <a:pt x="16" y="26"/>
                  </a:lnTo>
                  <a:lnTo>
                    <a:pt x="10" y="26"/>
                  </a:lnTo>
                  <a:lnTo>
                    <a:pt x="6" y="24"/>
                  </a:lnTo>
                  <a:lnTo>
                    <a:pt x="4" y="24"/>
                  </a:lnTo>
                  <a:lnTo>
                    <a:pt x="2" y="22"/>
                  </a:lnTo>
                  <a:lnTo>
                    <a:pt x="2" y="22"/>
                  </a:lnTo>
                  <a:lnTo>
                    <a:pt x="0" y="22"/>
                  </a:lnTo>
                  <a:lnTo>
                    <a:pt x="0" y="20"/>
                  </a:lnTo>
                  <a:lnTo>
                    <a:pt x="0" y="2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04" name="Freeform 348"/>
            <p:cNvSpPr>
              <a:spLocks/>
            </p:cNvSpPr>
            <p:nvPr/>
          </p:nvSpPr>
          <p:spPr bwMode="auto">
            <a:xfrm>
              <a:off x="6303011" y="2636671"/>
              <a:ext cx="57841" cy="53707"/>
            </a:xfrm>
            <a:custGeom>
              <a:avLst/>
              <a:gdLst>
                <a:gd name="T0" fmla="*/ 0 w 28"/>
                <a:gd name="T1" fmla="*/ 20 h 26"/>
                <a:gd name="T2" fmla="*/ 0 w 28"/>
                <a:gd name="T3" fmla="*/ 20 h 26"/>
                <a:gd name="T4" fmla="*/ 0 w 28"/>
                <a:gd name="T5" fmla="*/ 18 h 26"/>
                <a:gd name="T6" fmla="*/ 0 w 28"/>
                <a:gd name="T7" fmla="*/ 16 h 26"/>
                <a:gd name="T8" fmla="*/ 2 w 28"/>
                <a:gd name="T9" fmla="*/ 16 h 26"/>
                <a:gd name="T10" fmla="*/ 2 w 28"/>
                <a:gd name="T11" fmla="*/ 14 h 26"/>
                <a:gd name="T12" fmla="*/ 4 w 28"/>
                <a:gd name="T13" fmla="*/ 10 h 26"/>
                <a:gd name="T14" fmla="*/ 6 w 28"/>
                <a:gd name="T15" fmla="*/ 6 h 26"/>
                <a:gd name="T16" fmla="*/ 6 w 28"/>
                <a:gd name="T17" fmla="*/ 4 h 26"/>
                <a:gd name="T18" fmla="*/ 8 w 28"/>
                <a:gd name="T19" fmla="*/ 4 h 26"/>
                <a:gd name="T20" fmla="*/ 10 w 28"/>
                <a:gd name="T21" fmla="*/ 2 h 26"/>
                <a:gd name="T22" fmla="*/ 10 w 28"/>
                <a:gd name="T23" fmla="*/ 2 h 26"/>
                <a:gd name="T24" fmla="*/ 10 w 28"/>
                <a:gd name="T25" fmla="*/ 2 h 26"/>
                <a:gd name="T26" fmla="*/ 12 w 28"/>
                <a:gd name="T27" fmla="*/ 0 h 26"/>
                <a:gd name="T28" fmla="*/ 12 w 28"/>
                <a:gd name="T29" fmla="*/ 2 h 26"/>
                <a:gd name="T30" fmla="*/ 14 w 28"/>
                <a:gd name="T31" fmla="*/ 2 h 26"/>
                <a:gd name="T32" fmla="*/ 14 w 28"/>
                <a:gd name="T33" fmla="*/ 2 h 26"/>
                <a:gd name="T34" fmla="*/ 16 w 28"/>
                <a:gd name="T35" fmla="*/ 2 h 26"/>
                <a:gd name="T36" fmla="*/ 18 w 28"/>
                <a:gd name="T37" fmla="*/ 2 h 26"/>
                <a:gd name="T38" fmla="*/ 22 w 28"/>
                <a:gd name="T39" fmla="*/ 4 h 26"/>
                <a:gd name="T40" fmla="*/ 24 w 28"/>
                <a:gd name="T41" fmla="*/ 4 h 26"/>
                <a:gd name="T42" fmla="*/ 24 w 28"/>
                <a:gd name="T43" fmla="*/ 4 h 26"/>
                <a:gd name="T44" fmla="*/ 24 w 28"/>
                <a:gd name="T45" fmla="*/ 4 h 26"/>
                <a:gd name="T46" fmla="*/ 26 w 28"/>
                <a:gd name="T47" fmla="*/ 6 h 26"/>
                <a:gd name="T48" fmla="*/ 26 w 28"/>
                <a:gd name="T49" fmla="*/ 8 h 26"/>
                <a:gd name="T50" fmla="*/ 28 w 28"/>
                <a:gd name="T51" fmla="*/ 10 h 26"/>
                <a:gd name="T52" fmla="*/ 22 w 28"/>
                <a:gd name="T53" fmla="*/ 12 h 26"/>
                <a:gd name="T54" fmla="*/ 22 w 28"/>
                <a:gd name="T55" fmla="*/ 12 h 26"/>
                <a:gd name="T56" fmla="*/ 18 w 28"/>
                <a:gd name="T57" fmla="*/ 12 h 26"/>
                <a:gd name="T58" fmla="*/ 18 w 28"/>
                <a:gd name="T59" fmla="*/ 12 h 26"/>
                <a:gd name="T60" fmla="*/ 16 w 28"/>
                <a:gd name="T61" fmla="*/ 14 h 26"/>
                <a:gd name="T62" fmla="*/ 14 w 28"/>
                <a:gd name="T63" fmla="*/ 14 h 26"/>
                <a:gd name="T64" fmla="*/ 14 w 28"/>
                <a:gd name="T65" fmla="*/ 14 h 26"/>
                <a:gd name="T66" fmla="*/ 14 w 28"/>
                <a:gd name="T67" fmla="*/ 16 h 26"/>
                <a:gd name="T68" fmla="*/ 14 w 28"/>
                <a:gd name="T69" fmla="*/ 16 h 26"/>
                <a:gd name="T70" fmla="*/ 14 w 28"/>
                <a:gd name="T71" fmla="*/ 16 h 26"/>
                <a:gd name="T72" fmla="*/ 14 w 28"/>
                <a:gd name="T73" fmla="*/ 18 h 26"/>
                <a:gd name="T74" fmla="*/ 14 w 28"/>
                <a:gd name="T75" fmla="*/ 20 h 26"/>
                <a:gd name="T76" fmla="*/ 14 w 28"/>
                <a:gd name="T77" fmla="*/ 22 h 26"/>
                <a:gd name="T78" fmla="*/ 16 w 28"/>
                <a:gd name="T79" fmla="*/ 26 h 26"/>
                <a:gd name="T80" fmla="*/ 16 w 28"/>
                <a:gd name="T81" fmla="*/ 26 h 26"/>
                <a:gd name="T82" fmla="*/ 10 w 28"/>
                <a:gd name="T83" fmla="*/ 26 h 26"/>
                <a:gd name="T84" fmla="*/ 6 w 28"/>
                <a:gd name="T85" fmla="*/ 24 h 26"/>
                <a:gd name="T86" fmla="*/ 4 w 28"/>
                <a:gd name="T87" fmla="*/ 24 h 26"/>
                <a:gd name="T88" fmla="*/ 2 w 28"/>
                <a:gd name="T89" fmla="*/ 22 h 26"/>
                <a:gd name="T90" fmla="*/ 2 w 28"/>
                <a:gd name="T91" fmla="*/ 22 h 26"/>
                <a:gd name="T92" fmla="*/ 0 w 28"/>
                <a:gd name="T93" fmla="*/ 22 h 26"/>
                <a:gd name="T94" fmla="*/ 0 w 28"/>
                <a:gd name="T95" fmla="*/ 20 h 26"/>
                <a:gd name="T96" fmla="*/ 0 w 28"/>
                <a:gd name="T9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 h="26">
                  <a:moveTo>
                    <a:pt x="0" y="20"/>
                  </a:moveTo>
                  <a:lnTo>
                    <a:pt x="0" y="20"/>
                  </a:lnTo>
                  <a:lnTo>
                    <a:pt x="0" y="18"/>
                  </a:lnTo>
                  <a:lnTo>
                    <a:pt x="0" y="16"/>
                  </a:lnTo>
                  <a:lnTo>
                    <a:pt x="2" y="16"/>
                  </a:lnTo>
                  <a:lnTo>
                    <a:pt x="2" y="14"/>
                  </a:lnTo>
                  <a:lnTo>
                    <a:pt x="4" y="10"/>
                  </a:lnTo>
                  <a:lnTo>
                    <a:pt x="6" y="6"/>
                  </a:lnTo>
                  <a:lnTo>
                    <a:pt x="6" y="4"/>
                  </a:lnTo>
                  <a:lnTo>
                    <a:pt x="8" y="4"/>
                  </a:lnTo>
                  <a:lnTo>
                    <a:pt x="10" y="2"/>
                  </a:lnTo>
                  <a:lnTo>
                    <a:pt x="10" y="2"/>
                  </a:lnTo>
                  <a:lnTo>
                    <a:pt x="10" y="2"/>
                  </a:lnTo>
                  <a:lnTo>
                    <a:pt x="12" y="0"/>
                  </a:lnTo>
                  <a:lnTo>
                    <a:pt x="12" y="2"/>
                  </a:lnTo>
                  <a:lnTo>
                    <a:pt x="14" y="2"/>
                  </a:lnTo>
                  <a:lnTo>
                    <a:pt x="14" y="2"/>
                  </a:lnTo>
                  <a:lnTo>
                    <a:pt x="16" y="2"/>
                  </a:lnTo>
                  <a:lnTo>
                    <a:pt x="18" y="2"/>
                  </a:lnTo>
                  <a:lnTo>
                    <a:pt x="22" y="4"/>
                  </a:lnTo>
                  <a:lnTo>
                    <a:pt x="24" y="4"/>
                  </a:lnTo>
                  <a:lnTo>
                    <a:pt x="24" y="4"/>
                  </a:lnTo>
                  <a:lnTo>
                    <a:pt x="24" y="4"/>
                  </a:lnTo>
                  <a:lnTo>
                    <a:pt x="26" y="6"/>
                  </a:lnTo>
                  <a:lnTo>
                    <a:pt x="26" y="8"/>
                  </a:lnTo>
                  <a:lnTo>
                    <a:pt x="28" y="10"/>
                  </a:lnTo>
                  <a:lnTo>
                    <a:pt x="22" y="12"/>
                  </a:lnTo>
                  <a:lnTo>
                    <a:pt x="22" y="12"/>
                  </a:lnTo>
                  <a:lnTo>
                    <a:pt x="18" y="12"/>
                  </a:lnTo>
                  <a:lnTo>
                    <a:pt x="18" y="12"/>
                  </a:lnTo>
                  <a:lnTo>
                    <a:pt x="16" y="14"/>
                  </a:lnTo>
                  <a:lnTo>
                    <a:pt x="14" y="14"/>
                  </a:lnTo>
                  <a:lnTo>
                    <a:pt x="14" y="14"/>
                  </a:lnTo>
                  <a:lnTo>
                    <a:pt x="14" y="16"/>
                  </a:lnTo>
                  <a:lnTo>
                    <a:pt x="14" y="16"/>
                  </a:lnTo>
                  <a:lnTo>
                    <a:pt x="14" y="16"/>
                  </a:lnTo>
                  <a:lnTo>
                    <a:pt x="14" y="18"/>
                  </a:lnTo>
                  <a:lnTo>
                    <a:pt x="14" y="20"/>
                  </a:lnTo>
                  <a:lnTo>
                    <a:pt x="14" y="22"/>
                  </a:lnTo>
                  <a:lnTo>
                    <a:pt x="16" y="26"/>
                  </a:lnTo>
                  <a:lnTo>
                    <a:pt x="16" y="26"/>
                  </a:lnTo>
                  <a:lnTo>
                    <a:pt x="10" y="26"/>
                  </a:lnTo>
                  <a:lnTo>
                    <a:pt x="6" y="24"/>
                  </a:lnTo>
                  <a:lnTo>
                    <a:pt x="4" y="24"/>
                  </a:lnTo>
                  <a:lnTo>
                    <a:pt x="2" y="22"/>
                  </a:lnTo>
                  <a:lnTo>
                    <a:pt x="2" y="22"/>
                  </a:lnTo>
                  <a:lnTo>
                    <a:pt x="0" y="22"/>
                  </a:lnTo>
                  <a:lnTo>
                    <a:pt x="0" y="20"/>
                  </a:lnTo>
                  <a:lnTo>
                    <a:pt x="0" y="2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05" name="Freeform 349"/>
            <p:cNvSpPr>
              <a:spLocks/>
            </p:cNvSpPr>
            <p:nvPr/>
          </p:nvSpPr>
          <p:spPr bwMode="auto">
            <a:xfrm>
              <a:off x="6228644" y="2554046"/>
              <a:ext cx="111549" cy="128070"/>
            </a:xfrm>
            <a:custGeom>
              <a:avLst/>
              <a:gdLst>
                <a:gd name="T0" fmla="*/ 46 w 54"/>
                <a:gd name="T1" fmla="*/ 12 h 62"/>
                <a:gd name="T2" fmla="*/ 50 w 54"/>
                <a:gd name="T3" fmla="*/ 20 h 62"/>
                <a:gd name="T4" fmla="*/ 52 w 54"/>
                <a:gd name="T5" fmla="*/ 26 h 62"/>
                <a:gd name="T6" fmla="*/ 54 w 54"/>
                <a:gd name="T7" fmla="*/ 30 h 62"/>
                <a:gd name="T8" fmla="*/ 54 w 54"/>
                <a:gd name="T9" fmla="*/ 34 h 62"/>
                <a:gd name="T10" fmla="*/ 54 w 54"/>
                <a:gd name="T11" fmla="*/ 38 h 62"/>
                <a:gd name="T12" fmla="*/ 52 w 54"/>
                <a:gd name="T13" fmla="*/ 44 h 62"/>
                <a:gd name="T14" fmla="*/ 48 w 54"/>
                <a:gd name="T15" fmla="*/ 42 h 62"/>
                <a:gd name="T16" fmla="*/ 48 w 54"/>
                <a:gd name="T17" fmla="*/ 42 h 62"/>
                <a:gd name="T18" fmla="*/ 46 w 54"/>
                <a:gd name="T19" fmla="*/ 42 h 62"/>
                <a:gd name="T20" fmla="*/ 44 w 54"/>
                <a:gd name="T21" fmla="*/ 46 h 62"/>
                <a:gd name="T22" fmla="*/ 40 w 54"/>
                <a:gd name="T23" fmla="*/ 52 h 62"/>
                <a:gd name="T24" fmla="*/ 38 w 54"/>
                <a:gd name="T25" fmla="*/ 56 h 62"/>
                <a:gd name="T26" fmla="*/ 36 w 54"/>
                <a:gd name="T27" fmla="*/ 60 h 62"/>
                <a:gd name="T28" fmla="*/ 36 w 54"/>
                <a:gd name="T29" fmla="*/ 62 h 62"/>
                <a:gd name="T30" fmla="*/ 32 w 54"/>
                <a:gd name="T31" fmla="*/ 58 h 62"/>
                <a:gd name="T32" fmla="*/ 32 w 54"/>
                <a:gd name="T33" fmla="*/ 56 h 62"/>
                <a:gd name="T34" fmla="*/ 32 w 54"/>
                <a:gd name="T35" fmla="*/ 54 h 62"/>
                <a:gd name="T36" fmla="*/ 30 w 54"/>
                <a:gd name="T37" fmla="*/ 50 h 62"/>
                <a:gd name="T38" fmla="*/ 28 w 54"/>
                <a:gd name="T39" fmla="*/ 46 h 62"/>
                <a:gd name="T40" fmla="*/ 24 w 54"/>
                <a:gd name="T41" fmla="*/ 42 h 62"/>
                <a:gd name="T42" fmla="*/ 22 w 54"/>
                <a:gd name="T43" fmla="*/ 38 h 62"/>
                <a:gd name="T44" fmla="*/ 20 w 54"/>
                <a:gd name="T45" fmla="*/ 36 h 62"/>
                <a:gd name="T46" fmla="*/ 14 w 54"/>
                <a:gd name="T47" fmla="*/ 34 h 62"/>
                <a:gd name="T48" fmla="*/ 10 w 54"/>
                <a:gd name="T49" fmla="*/ 32 h 62"/>
                <a:gd name="T50" fmla="*/ 8 w 54"/>
                <a:gd name="T51" fmla="*/ 30 h 62"/>
                <a:gd name="T52" fmla="*/ 4 w 54"/>
                <a:gd name="T53" fmla="*/ 24 h 62"/>
                <a:gd name="T54" fmla="*/ 2 w 54"/>
                <a:gd name="T55" fmla="*/ 18 h 62"/>
                <a:gd name="T56" fmla="*/ 0 w 54"/>
                <a:gd name="T57" fmla="*/ 14 h 62"/>
                <a:gd name="T58" fmla="*/ 0 w 54"/>
                <a:gd name="T59" fmla="*/ 12 h 62"/>
                <a:gd name="T60" fmla="*/ 0 w 54"/>
                <a:gd name="T61" fmla="*/ 10 h 62"/>
                <a:gd name="T62" fmla="*/ 2 w 54"/>
                <a:gd name="T63" fmla="*/ 8 h 62"/>
                <a:gd name="T64" fmla="*/ 6 w 54"/>
                <a:gd name="T65" fmla="*/ 6 h 62"/>
                <a:gd name="T66" fmla="*/ 10 w 54"/>
                <a:gd name="T67" fmla="*/ 4 h 62"/>
                <a:gd name="T68" fmla="*/ 16 w 54"/>
                <a:gd name="T69" fmla="*/ 2 h 62"/>
                <a:gd name="T70" fmla="*/ 24 w 54"/>
                <a:gd name="T71" fmla="*/ 0 h 62"/>
                <a:gd name="T72" fmla="*/ 34 w 54"/>
                <a:gd name="T73" fmla="*/ 0 h 62"/>
                <a:gd name="T74" fmla="*/ 40 w 54"/>
                <a:gd name="T75" fmla="*/ 4 h 62"/>
                <a:gd name="T76" fmla="*/ 46 w 54"/>
                <a:gd name="T77" fmla="*/ 1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62">
                  <a:moveTo>
                    <a:pt x="46" y="12"/>
                  </a:moveTo>
                  <a:lnTo>
                    <a:pt x="46" y="12"/>
                  </a:lnTo>
                  <a:lnTo>
                    <a:pt x="48" y="16"/>
                  </a:lnTo>
                  <a:lnTo>
                    <a:pt x="50" y="20"/>
                  </a:lnTo>
                  <a:lnTo>
                    <a:pt x="50" y="22"/>
                  </a:lnTo>
                  <a:lnTo>
                    <a:pt x="52" y="26"/>
                  </a:lnTo>
                  <a:lnTo>
                    <a:pt x="52" y="28"/>
                  </a:lnTo>
                  <a:lnTo>
                    <a:pt x="54" y="30"/>
                  </a:lnTo>
                  <a:lnTo>
                    <a:pt x="54" y="34"/>
                  </a:lnTo>
                  <a:lnTo>
                    <a:pt x="54" y="34"/>
                  </a:lnTo>
                  <a:lnTo>
                    <a:pt x="54" y="36"/>
                  </a:lnTo>
                  <a:lnTo>
                    <a:pt x="54" y="38"/>
                  </a:lnTo>
                  <a:lnTo>
                    <a:pt x="52" y="40"/>
                  </a:lnTo>
                  <a:lnTo>
                    <a:pt x="52" y="44"/>
                  </a:lnTo>
                  <a:lnTo>
                    <a:pt x="50" y="42"/>
                  </a:lnTo>
                  <a:lnTo>
                    <a:pt x="48" y="42"/>
                  </a:lnTo>
                  <a:lnTo>
                    <a:pt x="48" y="42"/>
                  </a:lnTo>
                  <a:lnTo>
                    <a:pt x="48" y="42"/>
                  </a:lnTo>
                  <a:lnTo>
                    <a:pt x="46" y="42"/>
                  </a:lnTo>
                  <a:lnTo>
                    <a:pt x="46" y="42"/>
                  </a:lnTo>
                  <a:lnTo>
                    <a:pt x="44" y="44"/>
                  </a:lnTo>
                  <a:lnTo>
                    <a:pt x="44" y="46"/>
                  </a:lnTo>
                  <a:lnTo>
                    <a:pt x="42" y="48"/>
                  </a:lnTo>
                  <a:lnTo>
                    <a:pt x="40" y="52"/>
                  </a:lnTo>
                  <a:lnTo>
                    <a:pt x="38" y="54"/>
                  </a:lnTo>
                  <a:lnTo>
                    <a:pt x="38" y="56"/>
                  </a:lnTo>
                  <a:lnTo>
                    <a:pt x="36" y="58"/>
                  </a:lnTo>
                  <a:lnTo>
                    <a:pt x="36" y="60"/>
                  </a:lnTo>
                  <a:lnTo>
                    <a:pt x="36" y="60"/>
                  </a:lnTo>
                  <a:lnTo>
                    <a:pt x="36" y="62"/>
                  </a:lnTo>
                  <a:lnTo>
                    <a:pt x="30" y="58"/>
                  </a:lnTo>
                  <a:lnTo>
                    <a:pt x="32" y="58"/>
                  </a:lnTo>
                  <a:lnTo>
                    <a:pt x="32" y="56"/>
                  </a:lnTo>
                  <a:lnTo>
                    <a:pt x="32" y="56"/>
                  </a:lnTo>
                  <a:lnTo>
                    <a:pt x="32" y="56"/>
                  </a:lnTo>
                  <a:lnTo>
                    <a:pt x="32" y="54"/>
                  </a:lnTo>
                  <a:lnTo>
                    <a:pt x="30" y="52"/>
                  </a:lnTo>
                  <a:lnTo>
                    <a:pt x="30" y="50"/>
                  </a:lnTo>
                  <a:lnTo>
                    <a:pt x="28" y="48"/>
                  </a:lnTo>
                  <a:lnTo>
                    <a:pt x="28" y="46"/>
                  </a:lnTo>
                  <a:lnTo>
                    <a:pt x="26" y="44"/>
                  </a:lnTo>
                  <a:lnTo>
                    <a:pt x="24" y="42"/>
                  </a:lnTo>
                  <a:lnTo>
                    <a:pt x="24" y="40"/>
                  </a:lnTo>
                  <a:lnTo>
                    <a:pt x="22" y="38"/>
                  </a:lnTo>
                  <a:lnTo>
                    <a:pt x="20" y="38"/>
                  </a:lnTo>
                  <a:lnTo>
                    <a:pt x="20" y="36"/>
                  </a:lnTo>
                  <a:lnTo>
                    <a:pt x="18" y="36"/>
                  </a:lnTo>
                  <a:lnTo>
                    <a:pt x="14" y="34"/>
                  </a:lnTo>
                  <a:lnTo>
                    <a:pt x="12" y="34"/>
                  </a:lnTo>
                  <a:lnTo>
                    <a:pt x="10" y="32"/>
                  </a:lnTo>
                  <a:lnTo>
                    <a:pt x="10" y="32"/>
                  </a:lnTo>
                  <a:lnTo>
                    <a:pt x="8" y="30"/>
                  </a:lnTo>
                  <a:lnTo>
                    <a:pt x="6" y="28"/>
                  </a:lnTo>
                  <a:lnTo>
                    <a:pt x="4" y="24"/>
                  </a:lnTo>
                  <a:lnTo>
                    <a:pt x="4" y="22"/>
                  </a:lnTo>
                  <a:lnTo>
                    <a:pt x="2" y="18"/>
                  </a:lnTo>
                  <a:lnTo>
                    <a:pt x="2" y="16"/>
                  </a:lnTo>
                  <a:lnTo>
                    <a:pt x="0" y="14"/>
                  </a:lnTo>
                  <a:lnTo>
                    <a:pt x="0" y="14"/>
                  </a:lnTo>
                  <a:lnTo>
                    <a:pt x="0" y="12"/>
                  </a:lnTo>
                  <a:lnTo>
                    <a:pt x="0" y="12"/>
                  </a:lnTo>
                  <a:lnTo>
                    <a:pt x="0" y="10"/>
                  </a:lnTo>
                  <a:lnTo>
                    <a:pt x="2" y="10"/>
                  </a:lnTo>
                  <a:lnTo>
                    <a:pt x="2" y="8"/>
                  </a:lnTo>
                  <a:lnTo>
                    <a:pt x="4" y="6"/>
                  </a:lnTo>
                  <a:lnTo>
                    <a:pt x="6" y="6"/>
                  </a:lnTo>
                  <a:lnTo>
                    <a:pt x="8" y="4"/>
                  </a:lnTo>
                  <a:lnTo>
                    <a:pt x="10" y="4"/>
                  </a:lnTo>
                  <a:lnTo>
                    <a:pt x="14" y="2"/>
                  </a:lnTo>
                  <a:lnTo>
                    <a:pt x="16" y="2"/>
                  </a:lnTo>
                  <a:lnTo>
                    <a:pt x="20" y="0"/>
                  </a:lnTo>
                  <a:lnTo>
                    <a:pt x="24" y="0"/>
                  </a:lnTo>
                  <a:lnTo>
                    <a:pt x="26" y="0"/>
                  </a:lnTo>
                  <a:lnTo>
                    <a:pt x="34" y="0"/>
                  </a:lnTo>
                  <a:lnTo>
                    <a:pt x="36" y="0"/>
                  </a:lnTo>
                  <a:lnTo>
                    <a:pt x="40" y="4"/>
                  </a:lnTo>
                  <a:lnTo>
                    <a:pt x="44" y="8"/>
                  </a:lnTo>
                  <a:lnTo>
                    <a:pt x="46" y="10"/>
                  </a:lnTo>
                  <a:lnTo>
                    <a:pt x="46" y="1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06" name="Freeform 350"/>
            <p:cNvSpPr>
              <a:spLocks/>
            </p:cNvSpPr>
            <p:nvPr/>
          </p:nvSpPr>
          <p:spPr bwMode="auto">
            <a:xfrm>
              <a:off x="6228644" y="2554046"/>
              <a:ext cx="111549" cy="128070"/>
            </a:xfrm>
            <a:custGeom>
              <a:avLst/>
              <a:gdLst>
                <a:gd name="T0" fmla="*/ 46 w 54"/>
                <a:gd name="T1" fmla="*/ 12 h 62"/>
                <a:gd name="T2" fmla="*/ 50 w 54"/>
                <a:gd name="T3" fmla="*/ 20 h 62"/>
                <a:gd name="T4" fmla="*/ 52 w 54"/>
                <a:gd name="T5" fmla="*/ 26 h 62"/>
                <a:gd name="T6" fmla="*/ 54 w 54"/>
                <a:gd name="T7" fmla="*/ 30 h 62"/>
                <a:gd name="T8" fmla="*/ 54 w 54"/>
                <a:gd name="T9" fmla="*/ 34 h 62"/>
                <a:gd name="T10" fmla="*/ 54 w 54"/>
                <a:gd name="T11" fmla="*/ 38 h 62"/>
                <a:gd name="T12" fmla="*/ 52 w 54"/>
                <a:gd name="T13" fmla="*/ 44 h 62"/>
                <a:gd name="T14" fmla="*/ 48 w 54"/>
                <a:gd name="T15" fmla="*/ 42 h 62"/>
                <a:gd name="T16" fmla="*/ 48 w 54"/>
                <a:gd name="T17" fmla="*/ 42 h 62"/>
                <a:gd name="T18" fmla="*/ 46 w 54"/>
                <a:gd name="T19" fmla="*/ 42 h 62"/>
                <a:gd name="T20" fmla="*/ 44 w 54"/>
                <a:gd name="T21" fmla="*/ 46 h 62"/>
                <a:gd name="T22" fmla="*/ 40 w 54"/>
                <a:gd name="T23" fmla="*/ 52 h 62"/>
                <a:gd name="T24" fmla="*/ 38 w 54"/>
                <a:gd name="T25" fmla="*/ 56 h 62"/>
                <a:gd name="T26" fmla="*/ 36 w 54"/>
                <a:gd name="T27" fmla="*/ 60 h 62"/>
                <a:gd name="T28" fmla="*/ 36 w 54"/>
                <a:gd name="T29" fmla="*/ 62 h 62"/>
                <a:gd name="T30" fmla="*/ 32 w 54"/>
                <a:gd name="T31" fmla="*/ 58 h 62"/>
                <a:gd name="T32" fmla="*/ 32 w 54"/>
                <a:gd name="T33" fmla="*/ 56 h 62"/>
                <a:gd name="T34" fmla="*/ 32 w 54"/>
                <a:gd name="T35" fmla="*/ 54 h 62"/>
                <a:gd name="T36" fmla="*/ 30 w 54"/>
                <a:gd name="T37" fmla="*/ 50 h 62"/>
                <a:gd name="T38" fmla="*/ 28 w 54"/>
                <a:gd name="T39" fmla="*/ 46 h 62"/>
                <a:gd name="T40" fmla="*/ 24 w 54"/>
                <a:gd name="T41" fmla="*/ 42 h 62"/>
                <a:gd name="T42" fmla="*/ 22 w 54"/>
                <a:gd name="T43" fmla="*/ 38 h 62"/>
                <a:gd name="T44" fmla="*/ 20 w 54"/>
                <a:gd name="T45" fmla="*/ 36 h 62"/>
                <a:gd name="T46" fmla="*/ 14 w 54"/>
                <a:gd name="T47" fmla="*/ 34 h 62"/>
                <a:gd name="T48" fmla="*/ 10 w 54"/>
                <a:gd name="T49" fmla="*/ 32 h 62"/>
                <a:gd name="T50" fmla="*/ 8 w 54"/>
                <a:gd name="T51" fmla="*/ 30 h 62"/>
                <a:gd name="T52" fmla="*/ 4 w 54"/>
                <a:gd name="T53" fmla="*/ 24 h 62"/>
                <a:gd name="T54" fmla="*/ 2 w 54"/>
                <a:gd name="T55" fmla="*/ 18 h 62"/>
                <a:gd name="T56" fmla="*/ 0 w 54"/>
                <a:gd name="T57" fmla="*/ 14 h 62"/>
                <a:gd name="T58" fmla="*/ 0 w 54"/>
                <a:gd name="T59" fmla="*/ 12 h 62"/>
                <a:gd name="T60" fmla="*/ 0 w 54"/>
                <a:gd name="T61" fmla="*/ 10 h 62"/>
                <a:gd name="T62" fmla="*/ 2 w 54"/>
                <a:gd name="T63" fmla="*/ 8 h 62"/>
                <a:gd name="T64" fmla="*/ 6 w 54"/>
                <a:gd name="T65" fmla="*/ 6 h 62"/>
                <a:gd name="T66" fmla="*/ 10 w 54"/>
                <a:gd name="T67" fmla="*/ 4 h 62"/>
                <a:gd name="T68" fmla="*/ 16 w 54"/>
                <a:gd name="T69" fmla="*/ 2 h 62"/>
                <a:gd name="T70" fmla="*/ 24 w 54"/>
                <a:gd name="T71" fmla="*/ 0 h 62"/>
                <a:gd name="T72" fmla="*/ 34 w 54"/>
                <a:gd name="T73" fmla="*/ 0 h 62"/>
                <a:gd name="T74" fmla="*/ 40 w 54"/>
                <a:gd name="T75" fmla="*/ 4 h 62"/>
                <a:gd name="T76" fmla="*/ 46 w 54"/>
                <a:gd name="T77" fmla="*/ 1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62">
                  <a:moveTo>
                    <a:pt x="46" y="12"/>
                  </a:moveTo>
                  <a:lnTo>
                    <a:pt x="46" y="12"/>
                  </a:lnTo>
                  <a:lnTo>
                    <a:pt x="48" y="16"/>
                  </a:lnTo>
                  <a:lnTo>
                    <a:pt x="50" y="20"/>
                  </a:lnTo>
                  <a:lnTo>
                    <a:pt x="50" y="22"/>
                  </a:lnTo>
                  <a:lnTo>
                    <a:pt x="52" y="26"/>
                  </a:lnTo>
                  <a:lnTo>
                    <a:pt x="52" y="28"/>
                  </a:lnTo>
                  <a:lnTo>
                    <a:pt x="54" y="30"/>
                  </a:lnTo>
                  <a:lnTo>
                    <a:pt x="54" y="34"/>
                  </a:lnTo>
                  <a:lnTo>
                    <a:pt x="54" y="34"/>
                  </a:lnTo>
                  <a:lnTo>
                    <a:pt x="54" y="36"/>
                  </a:lnTo>
                  <a:lnTo>
                    <a:pt x="54" y="38"/>
                  </a:lnTo>
                  <a:lnTo>
                    <a:pt x="52" y="40"/>
                  </a:lnTo>
                  <a:lnTo>
                    <a:pt x="52" y="44"/>
                  </a:lnTo>
                  <a:lnTo>
                    <a:pt x="50" y="42"/>
                  </a:lnTo>
                  <a:lnTo>
                    <a:pt x="48" y="42"/>
                  </a:lnTo>
                  <a:lnTo>
                    <a:pt x="48" y="42"/>
                  </a:lnTo>
                  <a:lnTo>
                    <a:pt x="48" y="42"/>
                  </a:lnTo>
                  <a:lnTo>
                    <a:pt x="46" y="42"/>
                  </a:lnTo>
                  <a:lnTo>
                    <a:pt x="46" y="42"/>
                  </a:lnTo>
                  <a:lnTo>
                    <a:pt x="44" y="44"/>
                  </a:lnTo>
                  <a:lnTo>
                    <a:pt x="44" y="46"/>
                  </a:lnTo>
                  <a:lnTo>
                    <a:pt x="42" y="48"/>
                  </a:lnTo>
                  <a:lnTo>
                    <a:pt x="40" y="52"/>
                  </a:lnTo>
                  <a:lnTo>
                    <a:pt x="38" y="54"/>
                  </a:lnTo>
                  <a:lnTo>
                    <a:pt x="38" y="56"/>
                  </a:lnTo>
                  <a:lnTo>
                    <a:pt x="36" y="58"/>
                  </a:lnTo>
                  <a:lnTo>
                    <a:pt x="36" y="60"/>
                  </a:lnTo>
                  <a:lnTo>
                    <a:pt x="36" y="60"/>
                  </a:lnTo>
                  <a:lnTo>
                    <a:pt x="36" y="62"/>
                  </a:lnTo>
                  <a:lnTo>
                    <a:pt x="30" y="58"/>
                  </a:lnTo>
                  <a:lnTo>
                    <a:pt x="32" y="58"/>
                  </a:lnTo>
                  <a:lnTo>
                    <a:pt x="32" y="56"/>
                  </a:lnTo>
                  <a:lnTo>
                    <a:pt x="32" y="56"/>
                  </a:lnTo>
                  <a:lnTo>
                    <a:pt x="32" y="56"/>
                  </a:lnTo>
                  <a:lnTo>
                    <a:pt x="32" y="54"/>
                  </a:lnTo>
                  <a:lnTo>
                    <a:pt x="30" y="52"/>
                  </a:lnTo>
                  <a:lnTo>
                    <a:pt x="30" y="50"/>
                  </a:lnTo>
                  <a:lnTo>
                    <a:pt x="28" y="48"/>
                  </a:lnTo>
                  <a:lnTo>
                    <a:pt x="28" y="46"/>
                  </a:lnTo>
                  <a:lnTo>
                    <a:pt x="26" y="44"/>
                  </a:lnTo>
                  <a:lnTo>
                    <a:pt x="24" y="42"/>
                  </a:lnTo>
                  <a:lnTo>
                    <a:pt x="24" y="40"/>
                  </a:lnTo>
                  <a:lnTo>
                    <a:pt x="22" y="38"/>
                  </a:lnTo>
                  <a:lnTo>
                    <a:pt x="20" y="38"/>
                  </a:lnTo>
                  <a:lnTo>
                    <a:pt x="20" y="36"/>
                  </a:lnTo>
                  <a:lnTo>
                    <a:pt x="18" y="36"/>
                  </a:lnTo>
                  <a:lnTo>
                    <a:pt x="14" y="34"/>
                  </a:lnTo>
                  <a:lnTo>
                    <a:pt x="12" y="34"/>
                  </a:lnTo>
                  <a:lnTo>
                    <a:pt x="10" y="32"/>
                  </a:lnTo>
                  <a:lnTo>
                    <a:pt x="10" y="32"/>
                  </a:lnTo>
                  <a:lnTo>
                    <a:pt x="8" y="30"/>
                  </a:lnTo>
                  <a:lnTo>
                    <a:pt x="6" y="28"/>
                  </a:lnTo>
                  <a:lnTo>
                    <a:pt x="4" y="24"/>
                  </a:lnTo>
                  <a:lnTo>
                    <a:pt x="4" y="22"/>
                  </a:lnTo>
                  <a:lnTo>
                    <a:pt x="2" y="18"/>
                  </a:lnTo>
                  <a:lnTo>
                    <a:pt x="2" y="16"/>
                  </a:lnTo>
                  <a:lnTo>
                    <a:pt x="0" y="14"/>
                  </a:lnTo>
                  <a:lnTo>
                    <a:pt x="0" y="14"/>
                  </a:lnTo>
                  <a:lnTo>
                    <a:pt x="0" y="12"/>
                  </a:lnTo>
                  <a:lnTo>
                    <a:pt x="0" y="12"/>
                  </a:lnTo>
                  <a:lnTo>
                    <a:pt x="0" y="10"/>
                  </a:lnTo>
                  <a:lnTo>
                    <a:pt x="2" y="10"/>
                  </a:lnTo>
                  <a:lnTo>
                    <a:pt x="2" y="8"/>
                  </a:lnTo>
                  <a:lnTo>
                    <a:pt x="4" y="6"/>
                  </a:lnTo>
                  <a:lnTo>
                    <a:pt x="6" y="6"/>
                  </a:lnTo>
                  <a:lnTo>
                    <a:pt x="8" y="4"/>
                  </a:lnTo>
                  <a:lnTo>
                    <a:pt x="10" y="4"/>
                  </a:lnTo>
                  <a:lnTo>
                    <a:pt x="14" y="2"/>
                  </a:lnTo>
                  <a:lnTo>
                    <a:pt x="16" y="2"/>
                  </a:lnTo>
                  <a:lnTo>
                    <a:pt x="20" y="0"/>
                  </a:lnTo>
                  <a:lnTo>
                    <a:pt x="24" y="0"/>
                  </a:lnTo>
                  <a:lnTo>
                    <a:pt x="26" y="0"/>
                  </a:lnTo>
                  <a:lnTo>
                    <a:pt x="34" y="0"/>
                  </a:lnTo>
                  <a:lnTo>
                    <a:pt x="36" y="0"/>
                  </a:lnTo>
                  <a:lnTo>
                    <a:pt x="40" y="4"/>
                  </a:lnTo>
                  <a:lnTo>
                    <a:pt x="44" y="8"/>
                  </a:lnTo>
                  <a:lnTo>
                    <a:pt x="46" y="10"/>
                  </a:lnTo>
                  <a:lnTo>
                    <a:pt x="46" y="1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07" name="Freeform 351"/>
            <p:cNvSpPr>
              <a:spLocks/>
            </p:cNvSpPr>
            <p:nvPr/>
          </p:nvSpPr>
          <p:spPr bwMode="auto">
            <a:xfrm>
              <a:off x="6315405" y="2545784"/>
              <a:ext cx="111549" cy="148726"/>
            </a:xfrm>
            <a:custGeom>
              <a:avLst/>
              <a:gdLst>
                <a:gd name="T0" fmla="*/ 20 w 54"/>
                <a:gd name="T1" fmla="*/ 2 h 72"/>
                <a:gd name="T2" fmla="*/ 18 w 54"/>
                <a:gd name="T3" fmla="*/ 2 h 72"/>
                <a:gd name="T4" fmla="*/ 14 w 54"/>
                <a:gd name="T5" fmla="*/ 2 h 72"/>
                <a:gd name="T6" fmla="*/ 12 w 54"/>
                <a:gd name="T7" fmla="*/ 4 h 72"/>
                <a:gd name="T8" fmla="*/ 10 w 54"/>
                <a:gd name="T9" fmla="*/ 4 h 72"/>
                <a:gd name="T10" fmla="*/ 4 w 54"/>
                <a:gd name="T11" fmla="*/ 8 h 72"/>
                <a:gd name="T12" fmla="*/ 2 w 54"/>
                <a:gd name="T13" fmla="*/ 8 h 72"/>
                <a:gd name="T14" fmla="*/ 2 w 54"/>
                <a:gd name="T15" fmla="*/ 12 h 72"/>
                <a:gd name="T16" fmla="*/ 4 w 54"/>
                <a:gd name="T17" fmla="*/ 16 h 72"/>
                <a:gd name="T18" fmla="*/ 8 w 54"/>
                <a:gd name="T19" fmla="*/ 24 h 72"/>
                <a:gd name="T20" fmla="*/ 10 w 54"/>
                <a:gd name="T21" fmla="*/ 30 h 72"/>
                <a:gd name="T22" fmla="*/ 12 w 54"/>
                <a:gd name="T23" fmla="*/ 34 h 72"/>
                <a:gd name="T24" fmla="*/ 12 w 54"/>
                <a:gd name="T25" fmla="*/ 38 h 72"/>
                <a:gd name="T26" fmla="*/ 12 w 54"/>
                <a:gd name="T27" fmla="*/ 40 h 72"/>
                <a:gd name="T28" fmla="*/ 10 w 54"/>
                <a:gd name="T29" fmla="*/ 46 h 72"/>
                <a:gd name="T30" fmla="*/ 14 w 54"/>
                <a:gd name="T31" fmla="*/ 48 h 72"/>
                <a:gd name="T32" fmla="*/ 18 w 54"/>
                <a:gd name="T33" fmla="*/ 48 h 72"/>
                <a:gd name="T34" fmla="*/ 20 w 54"/>
                <a:gd name="T35" fmla="*/ 50 h 72"/>
                <a:gd name="T36" fmla="*/ 22 w 54"/>
                <a:gd name="T37" fmla="*/ 52 h 72"/>
                <a:gd name="T38" fmla="*/ 24 w 54"/>
                <a:gd name="T39" fmla="*/ 54 h 72"/>
                <a:gd name="T40" fmla="*/ 30 w 54"/>
                <a:gd name="T41" fmla="*/ 56 h 72"/>
                <a:gd name="T42" fmla="*/ 32 w 54"/>
                <a:gd name="T43" fmla="*/ 60 h 72"/>
                <a:gd name="T44" fmla="*/ 34 w 54"/>
                <a:gd name="T45" fmla="*/ 60 h 72"/>
                <a:gd name="T46" fmla="*/ 36 w 54"/>
                <a:gd name="T47" fmla="*/ 64 h 72"/>
                <a:gd name="T48" fmla="*/ 38 w 54"/>
                <a:gd name="T49" fmla="*/ 68 h 72"/>
                <a:gd name="T50" fmla="*/ 38 w 54"/>
                <a:gd name="T51" fmla="*/ 70 h 72"/>
                <a:gd name="T52" fmla="*/ 42 w 54"/>
                <a:gd name="T53" fmla="*/ 70 h 72"/>
                <a:gd name="T54" fmla="*/ 46 w 54"/>
                <a:gd name="T55" fmla="*/ 68 h 72"/>
                <a:gd name="T56" fmla="*/ 48 w 54"/>
                <a:gd name="T57" fmla="*/ 66 h 72"/>
                <a:gd name="T58" fmla="*/ 52 w 54"/>
                <a:gd name="T59" fmla="*/ 66 h 72"/>
                <a:gd name="T60" fmla="*/ 52 w 54"/>
                <a:gd name="T61" fmla="*/ 58 h 72"/>
                <a:gd name="T62" fmla="*/ 52 w 54"/>
                <a:gd name="T63" fmla="*/ 54 h 72"/>
                <a:gd name="T64" fmla="*/ 50 w 54"/>
                <a:gd name="T65" fmla="*/ 52 h 72"/>
                <a:gd name="T66" fmla="*/ 46 w 54"/>
                <a:gd name="T67" fmla="*/ 44 h 72"/>
                <a:gd name="T68" fmla="*/ 44 w 54"/>
                <a:gd name="T69" fmla="*/ 40 h 72"/>
                <a:gd name="T70" fmla="*/ 42 w 54"/>
                <a:gd name="T71" fmla="*/ 36 h 72"/>
                <a:gd name="T72" fmla="*/ 42 w 54"/>
                <a:gd name="T73" fmla="*/ 34 h 72"/>
                <a:gd name="T74" fmla="*/ 42 w 54"/>
                <a:gd name="T75" fmla="*/ 32 h 72"/>
                <a:gd name="T76" fmla="*/ 44 w 54"/>
                <a:gd name="T77" fmla="*/ 30 h 72"/>
                <a:gd name="T78" fmla="*/ 48 w 54"/>
                <a:gd name="T79" fmla="*/ 26 h 72"/>
                <a:gd name="T80" fmla="*/ 54 w 54"/>
                <a:gd name="T81" fmla="*/ 22 h 72"/>
                <a:gd name="T82" fmla="*/ 52 w 54"/>
                <a:gd name="T83" fmla="*/ 18 h 72"/>
                <a:gd name="T84" fmla="*/ 46 w 54"/>
                <a:gd name="T85" fmla="*/ 14 h 72"/>
                <a:gd name="T86" fmla="*/ 40 w 54"/>
                <a:gd name="T87" fmla="*/ 10 h 72"/>
                <a:gd name="T88" fmla="*/ 22 w 54"/>
                <a:gd name="T89" fmla="*/ 0 h 72"/>
                <a:gd name="T90" fmla="*/ 20 w 54"/>
                <a:gd name="T91"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 h="72">
                  <a:moveTo>
                    <a:pt x="20" y="2"/>
                  </a:moveTo>
                  <a:lnTo>
                    <a:pt x="20" y="2"/>
                  </a:lnTo>
                  <a:lnTo>
                    <a:pt x="20" y="2"/>
                  </a:lnTo>
                  <a:lnTo>
                    <a:pt x="18" y="2"/>
                  </a:lnTo>
                  <a:lnTo>
                    <a:pt x="16" y="2"/>
                  </a:lnTo>
                  <a:lnTo>
                    <a:pt x="14" y="2"/>
                  </a:lnTo>
                  <a:lnTo>
                    <a:pt x="12" y="2"/>
                  </a:lnTo>
                  <a:lnTo>
                    <a:pt x="12" y="4"/>
                  </a:lnTo>
                  <a:lnTo>
                    <a:pt x="10" y="4"/>
                  </a:lnTo>
                  <a:lnTo>
                    <a:pt x="10" y="4"/>
                  </a:lnTo>
                  <a:lnTo>
                    <a:pt x="6" y="6"/>
                  </a:lnTo>
                  <a:lnTo>
                    <a:pt x="4" y="8"/>
                  </a:lnTo>
                  <a:lnTo>
                    <a:pt x="2" y="8"/>
                  </a:lnTo>
                  <a:lnTo>
                    <a:pt x="2" y="8"/>
                  </a:lnTo>
                  <a:lnTo>
                    <a:pt x="0" y="10"/>
                  </a:lnTo>
                  <a:lnTo>
                    <a:pt x="2" y="12"/>
                  </a:lnTo>
                  <a:lnTo>
                    <a:pt x="4" y="14"/>
                  </a:lnTo>
                  <a:lnTo>
                    <a:pt x="4" y="16"/>
                  </a:lnTo>
                  <a:lnTo>
                    <a:pt x="6" y="20"/>
                  </a:lnTo>
                  <a:lnTo>
                    <a:pt x="8" y="24"/>
                  </a:lnTo>
                  <a:lnTo>
                    <a:pt x="10" y="26"/>
                  </a:lnTo>
                  <a:lnTo>
                    <a:pt x="10" y="30"/>
                  </a:lnTo>
                  <a:lnTo>
                    <a:pt x="12" y="32"/>
                  </a:lnTo>
                  <a:lnTo>
                    <a:pt x="12" y="34"/>
                  </a:lnTo>
                  <a:lnTo>
                    <a:pt x="12" y="38"/>
                  </a:lnTo>
                  <a:lnTo>
                    <a:pt x="12" y="38"/>
                  </a:lnTo>
                  <a:lnTo>
                    <a:pt x="12" y="38"/>
                  </a:lnTo>
                  <a:lnTo>
                    <a:pt x="12" y="40"/>
                  </a:lnTo>
                  <a:lnTo>
                    <a:pt x="10" y="44"/>
                  </a:lnTo>
                  <a:lnTo>
                    <a:pt x="10" y="46"/>
                  </a:lnTo>
                  <a:lnTo>
                    <a:pt x="10" y="48"/>
                  </a:lnTo>
                  <a:lnTo>
                    <a:pt x="14" y="48"/>
                  </a:lnTo>
                  <a:lnTo>
                    <a:pt x="16" y="48"/>
                  </a:lnTo>
                  <a:lnTo>
                    <a:pt x="18" y="48"/>
                  </a:lnTo>
                  <a:lnTo>
                    <a:pt x="20" y="50"/>
                  </a:lnTo>
                  <a:lnTo>
                    <a:pt x="20" y="50"/>
                  </a:lnTo>
                  <a:lnTo>
                    <a:pt x="20" y="50"/>
                  </a:lnTo>
                  <a:lnTo>
                    <a:pt x="22" y="52"/>
                  </a:lnTo>
                  <a:lnTo>
                    <a:pt x="22" y="54"/>
                  </a:lnTo>
                  <a:lnTo>
                    <a:pt x="24" y="54"/>
                  </a:lnTo>
                  <a:lnTo>
                    <a:pt x="28" y="56"/>
                  </a:lnTo>
                  <a:lnTo>
                    <a:pt x="30" y="56"/>
                  </a:lnTo>
                  <a:lnTo>
                    <a:pt x="30" y="58"/>
                  </a:lnTo>
                  <a:lnTo>
                    <a:pt x="32" y="60"/>
                  </a:lnTo>
                  <a:lnTo>
                    <a:pt x="34" y="60"/>
                  </a:lnTo>
                  <a:lnTo>
                    <a:pt x="34" y="60"/>
                  </a:lnTo>
                  <a:lnTo>
                    <a:pt x="34" y="62"/>
                  </a:lnTo>
                  <a:lnTo>
                    <a:pt x="36" y="64"/>
                  </a:lnTo>
                  <a:lnTo>
                    <a:pt x="36" y="68"/>
                  </a:lnTo>
                  <a:lnTo>
                    <a:pt x="38" y="68"/>
                  </a:lnTo>
                  <a:lnTo>
                    <a:pt x="38" y="70"/>
                  </a:lnTo>
                  <a:lnTo>
                    <a:pt x="38" y="70"/>
                  </a:lnTo>
                  <a:lnTo>
                    <a:pt x="40" y="72"/>
                  </a:lnTo>
                  <a:lnTo>
                    <a:pt x="42" y="70"/>
                  </a:lnTo>
                  <a:lnTo>
                    <a:pt x="44" y="68"/>
                  </a:lnTo>
                  <a:lnTo>
                    <a:pt x="46" y="68"/>
                  </a:lnTo>
                  <a:lnTo>
                    <a:pt x="48" y="66"/>
                  </a:lnTo>
                  <a:lnTo>
                    <a:pt x="48" y="66"/>
                  </a:lnTo>
                  <a:lnTo>
                    <a:pt x="50" y="66"/>
                  </a:lnTo>
                  <a:lnTo>
                    <a:pt x="52" y="66"/>
                  </a:lnTo>
                  <a:lnTo>
                    <a:pt x="52" y="62"/>
                  </a:lnTo>
                  <a:lnTo>
                    <a:pt x="52" y="58"/>
                  </a:lnTo>
                  <a:lnTo>
                    <a:pt x="52" y="56"/>
                  </a:lnTo>
                  <a:lnTo>
                    <a:pt x="52" y="54"/>
                  </a:lnTo>
                  <a:lnTo>
                    <a:pt x="50" y="54"/>
                  </a:lnTo>
                  <a:lnTo>
                    <a:pt x="50" y="52"/>
                  </a:lnTo>
                  <a:lnTo>
                    <a:pt x="48" y="48"/>
                  </a:lnTo>
                  <a:lnTo>
                    <a:pt x="46" y="44"/>
                  </a:lnTo>
                  <a:lnTo>
                    <a:pt x="44" y="42"/>
                  </a:lnTo>
                  <a:lnTo>
                    <a:pt x="44" y="40"/>
                  </a:lnTo>
                  <a:lnTo>
                    <a:pt x="42" y="38"/>
                  </a:lnTo>
                  <a:lnTo>
                    <a:pt x="42" y="36"/>
                  </a:lnTo>
                  <a:lnTo>
                    <a:pt x="42" y="36"/>
                  </a:lnTo>
                  <a:lnTo>
                    <a:pt x="42" y="34"/>
                  </a:lnTo>
                  <a:lnTo>
                    <a:pt x="42" y="32"/>
                  </a:lnTo>
                  <a:lnTo>
                    <a:pt x="42" y="32"/>
                  </a:lnTo>
                  <a:lnTo>
                    <a:pt x="42" y="32"/>
                  </a:lnTo>
                  <a:lnTo>
                    <a:pt x="44" y="30"/>
                  </a:lnTo>
                  <a:lnTo>
                    <a:pt x="44" y="28"/>
                  </a:lnTo>
                  <a:lnTo>
                    <a:pt x="48" y="26"/>
                  </a:lnTo>
                  <a:lnTo>
                    <a:pt x="50" y="26"/>
                  </a:lnTo>
                  <a:lnTo>
                    <a:pt x="54" y="22"/>
                  </a:lnTo>
                  <a:lnTo>
                    <a:pt x="54" y="22"/>
                  </a:lnTo>
                  <a:lnTo>
                    <a:pt x="52" y="18"/>
                  </a:lnTo>
                  <a:lnTo>
                    <a:pt x="48" y="16"/>
                  </a:lnTo>
                  <a:lnTo>
                    <a:pt x="46" y="14"/>
                  </a:lnTo>
                  <a:lnTo>
                    <a:pt x="44" y="12"/>
                  </a:lnTo>
                  <a:lnTo>
                    <a:pt x="40" y="10"/>
                  </a:lnTo>
                  <a:lnTo>
                    <a:pt x="32" y="8"/>
                  </a:lnTo>
                  <a:lnTo>
                    <a:pt x="22" y="0"/>
                  </a:lnTo>
                  <a:lnTo>
                    <a:pt x="22" y="2"/>
                  </a:lnTo>
                  <a:lnTo>
                    <a:pt x="20" y="2"/>
                  </a:lnTo>
                  <a:lnTo>
                    <a:pt x="20" y="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08" name="Freeform 352"/>
            <p:cNvSpPr>
              <a:spLocks/>
            </p:cNvSpPr>
            <p:nvPr/>
          </p:nvSpPr>
          <p:spPr bwMode="auto">
            <a:xfrm>
              <a:off x="6315405" y="2545784"/>
              <a:ext cx="111549" cy="148726"/>
            </a:xfrm>
            <a:custGeom>
              <a:avLst/>
              <a:gdLst>
                <a:gd name="T0" fmla="*/ 20 w 54"/>
                <a:gd name="T1" fmla="*/ 2 h 72"/>
                <a:gd name="T2" fmla="*/ 18 w 54"/>
                <a:gd name="T3" fmla="*/ 2 h 72"/>
                <a:gd name="T4" fmla="*/ 14 w 54"/>
                <a:gd name="T5" fmla="*/ 2 h 72"/>
                <a:gd name="T6" fmla="*/ 12 w 54"/>
                <a:gd name="T7" fmla="*/ 4 h 72"/>
                <a:gd name="T8" fmla="*/ 10 w 54"/>
                <a:gd name="T9" fmla="*/ 4 h 72"/>
                <a:gd name="T10" fmla="*/ 4 w 54"/>
                <a:gd name="T11" fmla="*/ 8 h 72"/>
                <a:gd name="T12" fmla="*/ 2 w 54"/>
                <a:gd name="T13" fmla="*/ 8 h 72"/>
                <a:gd name="T14" fmla="*/ 2 w 54"/>
                <a:gd name="T15" fmla="*/ 12 h 72"/>
                <a:gd name="T16" fmla="*/ 4 w 54"/>
                <a:gd name="T17" fmla="*/ 16 h 72"/>
                <a:gd name="T18" fmla="*/ 8 w 54"/>
                <a:gd name="T19" fmla="*/ 24 h 72"/>
                <a:gd name="T20" fmla="*/ 10 w 54"/>
                <a:gd name="T21" fmla="*/ 30 h 72"/>
                <a:gd name="T22" fmla="*/ 12 w 54"/>
                <a:gd name="T23" fmla="*/ 34 h 72"/>
                <a:gd name="T24" fmla="*/ 12 w 54"/>
                <a:gd name="T25" fmla="*/ 38 h 72"/>
                <a:gd name="T26" fmla="*/ 12 w 54"/>
                <a:gd name="T27" fmla="*/ 40 h 72"/>
                <a:gd name="T28" fmla="*/ 10 w 54"/>
                <a:gd name="T29" fmla="*/ 46 h 72"/>
                <a:gd name="T30" fmla="*/ 14 w 54"/>
                <a:gd name="T31" fmla="*/ 48 h 72"/>
                <a:gd name="T32" fmla="*/ 18 w 54"/>
                <a:gd name="T33" fmla="*/ 48 h 72"/>
                <a:gd name="T34" fmla="*/ 20 w 54"/>
                <a:gd name="T35" fmla="*/ 50 h 72"/>
                <a:gd name="T36" fmla="*/ 22 w 54"/>
                <a:gd name="T37" fmla="*/ 52 h 72"/>
                <a:gd name="T38" fmla="*/ 24 w 54"/>
                <a:gd name="T39" fmla="*/ 54 h 72"/>
                <a:gd name="T40" fmla="*/ 30 w 54"/>
                <a:gd name="T41" fmla="*/ 56 h 72"/>
                <a:gd name="T42" fmla="*/ 32 w 54"/>
                <a:gd name="T43" fmla="*/ 60 h 72"/>
                <a:gd name="T44" fmla="*/ 34 w 54"/>
                <a:gd name="T45" fmla="*/ 60 h 72"/>
                <a:gd name="T46" fmla="*/ 36 w 54"/>
                <a:gd name="T47" fmla="*/ 64 h 72"/>
                <a:gd name="T48" fmla="*/ 38 w 54"/>
                <a:gd name="T49" fmla="*/ 68 h 72"/>
                <a:gd name="T50" fmla="*/ 38 w 54"/>
                <a:gd name="T51" fmla="*/ 70 h 72"/>
                <a:gd name="T52" fmla="*/ 42 w 54"/>
                <a:gd name="T53" fmla="*/ 70 h 72"/>
                <a:gd name="T54" fmla="*/ 46 w 54"/>
                <a:gd name="T55" fmla="*/ 68 h 72"/>
                <a:gd name="T56" fmla="*/ 48 w 54"/>
                <a:gd name="T57" fmla="*/ 66 h 72"/>
                <a:gd name="T58" fmla="*/ 52 w 54"/>
                <a:gd name="T59" fmla="*/ 66 h 72"/>
                <a:gd name="T60" fmla="*/ 52 w 54"/>
                <a:gd name="T61" fmla="*/ 58 h 72"/>
                <a:gd name="T62" fmla="*/ 52 w 54"/>
                <a:gd name="T63" fmla="*/ 54 h 72"/>
                <a:gd name="T64" fmla="*/ 50 w 54"/>
                <a:gd name="T65" fmla="*/ 52 h 72"/>
                <a:gd name="T66" fmla="*/ 46 w 54"/>
                <a:gd name="T67" fmla="*/ 44 h 72"/>
                <a:gd name="T68" fmla="*/ 44 w 54"/>
                <a:gd name="T69" fmla="*/ 40 h 72"/>
                <a:gd name="T70" fmla="*/ 42 w 54"/>
                <a:gd name="T71" fmla="*/ 36 h 72"/>
                <a:gd name="T72" fmla="*/ 42 w 54"/>
                <a:gd name="T73" fmla="*/ 34 h 72"/>
                <a:gd name="T74" fmla="*/ 42 w 54"/>
                <a:gd name="T75" fmla="*/ 32 h 72"/>
                <a:gd name="T76" fmla="*/ 44 w 54"/>
                <a:gd name="T77" fmla="*/ 30 h 72"/>
                <a:gd name="T78" fmla="*/ 48 w 54"/>
                <a:gd name="T79" fmla="*/ 26 h 72"/>
                <a:gd name="T80" fmla="*/ 54 w 54"/>
                <a:gd name="T81" fmla="*/ 22 h 72"/>
                <a:gd name="T82" fmla="*/ 52 w 54"/>
                <a:gd name="T83" fmla="*/ 18 h 72"/>
                <a:gd name="T84" fmla="*/ 46 w 54"/>
                <a:gd name="T85" fmla="*/ 14 h 72"/>
                <a:gd name="T86" fmla="*/ 40 w 54"/>
                <a:gd name="T87" fmla="*/ 10 h 72"/>
                <a:gd name="T88" fmla="*/ 22 w 54"/>
                <a:gd name="T89" fmla="*/ 0 h 72"/>
                <a:gd name="T90" fmla="*/ 20 w 54"/>
                <a:gd name="T91"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 h="72">
                  <a:moveTo>
                    <a:pt x="20" y="2"/>
                  </a:moveTo>
                  <a:lnTo>
                    <a:pt x="20" y="2"/>
                  </a:lnTo>
                  <a:lnTo>
                    <a:pt x="20" y="2"/>
                  </a:lnTo>
                  <a:lnTo>
                    <a:pt x="18" y="2"/>
                  </a:lnTo>
                  <a:lnTo>
                    <a:pt x="16" y="2"/>
                  </a:lnTo>
                  <a:lnTo>
                    <a:pt x="14" y="2"/>
                  </a:lnTo>
                  <a:lnTo>
                    <a:pt x="12" y="2"/>
                  </a:lnTo>
                  <a:lnTo>
                    <a:pt x="12" y="4"/>
                  </a:lnTo>
                  <a:lnTo>
                    <a:pt x="10" y="4"/>
                  </a:lnTo>
                  <a:lnTo>
                    <a:pt x="10" y="4"/>
                  </a:lnTo>
                  <a:lnTo>
                    <a:pt x="6" y="6"/>
                  </a:lnTo>
                  <a:lnTo>
                    <a:pt x="4" y="8"/>
                  </a:lnTo>
                  <a:lnTo>
                    <a:pt x="2" y="8"/>
                  </a:lnTo>
                  <a:lnTo>
                    <a:pt x="2" y="8"/>
                  </a:lnTo>
                  <a:lnTo>
                    <a:pt x="0" y="10"/>
                  </a:lnTo>
                  <a:lnTo>
                    <a:pt x="2" y="12"/>
                  </a:lnTo>
                  <a:lnTo>
                    <a:pt x="4" y="14"/>
                  </a:lnTo>
                  <a:lnTo>
                    <a:pt x="4" y="16"/>
                  </a:lnTo>
                  <a:lnTo>
                    <a:pt x="6" y="20"/>
                  </a:lnTo>
                  <a:lnTo>
                    <a:pt x="8" y="24"/>
                  </a:lnTo>
                  <a:lnTo>
                    <a:pt x="10" y="26"/>
                  </a:lnTo>
                  <a:lnTo>
                    <a:pt x="10" y="30"/>
                  </a:lnTo>
                  <a:lnTo>
                    <a:pt x="12" y="32"/>
                  </a:lnTo>
                  <a:lnTo>
                    <a:pt x="12" y="34"/>
                  </a:lnTo>
                  <a:lnTo>
                    <a:pt x="12" y="38"/>
                  </a:lnTo>
                  <a:lnTo>
                    <a:pt x="12" y="38"/>
                  </a:lnTo>
                  <a:lnTo>
                    <a:pt x="12" y="38"/>
                  </a:lnTo>
                  <a:lnTo>
                    <a:pt x="12" y="40"/>
                  </a:lnTo>
                  <a:lnTo>
                    <a:pt x="10" y="44"/>
                  </a:lnTo>
                  <a:lnTo>
                    <a:pt x="10" y="46"/>
                  </a:lnTo>
                  <a:lnTo>
                    <a:pt x="10" y="48"/>
                  </a:lnTo>
                  <a:lnTo>
                    <a:pt x="14" y="48"/>
                  </a:lnTo>
                  <a:lnTo>
                    <a:pt x="16" y="48"/>
                  </a:lnTo>
                  <a:lnTo>
                    <a:pt x="18" y="48"/>
                  </a:lnTo>
                  <a:lnTo>
                    <a:pt x="20" y="50"/>
                  </a:lnTo>
                  <a:lnTo>
                    <a:pt x="20" y="50"/>
                  </a:lnTo>
                  <a:lnTo>
                    <a:pt x="20" y="50"/>
                  </a:lnTo>
                  <a:lnTo>
                    <a:pt x="22" y="52"/>
                  </a:lnTo>
                  <a:lnTo>
                    <a:pt x="22" y="54"/>
                  </a:lnTo>
                  <a:lnTo>
                    <a:pt x="24" y="54"/>
                  </a:lnTo>
                  <a:lnTo>
                    <a:pt x="28" y="56"/>
                  </a:lnTo>
                  <a:lnTo>
                    <a:pt x="30" y="56"/>
                  </a:lnTo>
                  <a:lnTo>
                    <a:pt x="30" y="58"/>
                  </a:lnTo>
                  <a:lnTo>
                    <a:pt x="32" y="60"/>
                  </a:lnTo>
                  <a:lnTo>
                    <a:pt x="34" y="60"/>
                  </a:lnTo>
                  <a:lnTo>
                    <a:pt x="34" y="60"/>
                  </a:lnTo>
                  <a:lnTo>
                    <a:pt x="34" y="62"/>
                  </a:lnTo>
                  <a:lnTo>
                    <a:pt x="36" y="64"/>
                  </a:lnTo>
                  <a:lnTo>
                    <a:pt x="36" y="68"/>
                  </a:lnTo>
                  <a:lnTo>
                    <a:pt x="38" y="68"/>
                  </a:lnTo>
                  <a:lnTo>
                    <a:pt x="38" y="70"/>
                  </a:lnTo>
                  <a:lnTo>
                    <a:pt x="38" y="70"/>
                  </a:lnTo>
                  <a:lnTo>
                    <a:pt x="40" y="72"/>
                  </a:lnTo>
                  <a:lnTo>
                    <a:pt x="42" y="70"/>
                  </a:lnTo>
                  <a:lnTo>
                    <a:pt x="44" y="68"/>
                  </a:lnTo>
                  <a:lnTo>
                    <a:pt x="46" y="68"/>
                  </a:lnTo>
                  <a:lnTo>
                    <a:pt x="48" y="66"/>
                  </a:lnTo>
                  <a:lnTo>
                    <a:pt x="48" y="66"/>
                  </a:lnTo>
                  <a:lnTo>
                    <a:pt x="50" y="66"/>
                  </a:lnTo>
                  <a:lnTo>
                    <a:pt x="52" y="66"/>
                  </a:lnTo>
                  <a:lnTo>
                    <a:pt x="52" y="62"/>
                  </a:lnTo>
                  <a:lnTo>
                    <a:pt x="52" y="58"/>
                  </a:lnTo>
                  <a:lnTo>
                    <a:pt x="52" y="56"/>
                  </a:lnTo>
                  <a:lnTo>
                    <a:pt x="52" y="54"/>
                  </a:lnTo>
                  <a:lnTo>
                    <a:pt x="50" y="54"/>
                  </a:lnTo>
                  <a:lnTo>
                    <a:pt x="50" y="52"/>
                  </a:lnTo>
                  <a:lnTo>
                    <a:pt x="48" y="48"/>
                  </a:lnTo>
                  <a:lnTo>
                    <a:pt x="46" y="44"/>
                  </a:lnTo>
                  <a:lnTo>
                    <a:pt x="44" y="42"/>
                  </a:lnTo>
                  <a:lnTo>
                    <a:pt x="44" y="40"/>
                  </a:lnTo>
                  <a:lnTo>
                    <a:pt x="42" y="38"/>
                  </a:lnTo>
                  <a:lnTo>
                    <a:pt x="42" y="36"/>
                  </a:lnTo>
                  <a:lnTo>
                    <a:pt x="42" y="36"/>
                  </a:lnTo>
                  <a:lnTo>
                    <a:pt x="42" y="34"/>
                  </a:lnTo>
                  <a:lnTo>
                    <a:pt x="42" y="32"/>
                  </a:lnTo>
                  <a:lnTo>
                    <a:pt x="42" y="32"/>
                  </a:lnTo>
                  <a:lnTo>
                    <a:pt x="42" y="32"/>
                  </a:lnTo>
                  <a:lnTo>
                    <a:pt x="44" y="30"/>
                  </a:lnTo>
                  <a:lnTo>
                    <a:pt x="44" y="28"/>
                  </a:lnTo>
                  <a:lnTo>
                    <a:pt x="48" y="26"/>
                  </a:lnTo>
                  <a:lnTo>
                    <a:pt x="50" y="26"/>
                  </a:lnTo>
                  <a:lnTo>
                    <a:pt x="54" y="22"/>
                  </a:lnTo>
                  <a:lnTo>
                    <a:pt x="54" y="22"/>
                  </a:lnTo>
                  <a:lnTo>
                    <a:pt x="52" y="18"/>
                  </a:lnTo>
                  <a:lnTo>
                    <a:pt x="48" y="16"/>
                  </a:lnTo>
                  <a:lnTo>
                    <a:pt x="46" y="14"/>
                  </a:lnTo>
                  <a:lnTo>
                    <a:pt x="44" y="12"/>
                  </a:lnTo>
                  <a:lnTo>
                    <a:pt x="40" y="10"/>
                  </a:lnTo>
                  <a:lnTo>
                    <a:pt x="32" y="8"/>
                  </a:lnTo>
                  <a:lnTo>
                    <a:pt x="22" y="0"/>
                  </a:lnTo>
                  <a:lnTo>
                    <a:pt x="22" y="2"/>
                  </a:lnTo>
                  <a:lnTo>
                    <a:pt x="20" y="2"/>
                  </a:lnTo>
                  <a:lnTo>
                    <a:pt x="20" y="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09" name="Freeform 353"/>
            <p:cNvSpPr>
              <a:spLocks/>
            </p:cNvSpPr>
            <p:nvPr/>
          </p:nvSpPr>
          <p:spPr bwMode="auto">
            <a:xfrm>
              <a:off x="6303011" y="2512734"/>
              <a:ext cx="57841" cy="53707"/>
            </a:xfrm>
            <a:custGeom>
              <a:avLst/>
              <a:gdLst>
                <a:gd name="T0" fmla="*/ 26 w 28"/>
                <a:gd name="T1" fmla="*/ 20 h 26"/>
                <a:gd name="T2" fmla="*/ 26 w 28"/>
                <a:gd name="T3" fmla="*/ 20 h 26"/>
                <a:gd name="T4" fmla="*/ 26 w 28"/>
                <a:gd name="T5" fmla="*/ 20 h 26"/>
                <a:gd name="T6" fmla="*/ 24 w 28"/>
                <a:gd name="T7" fmla="*/ 20 h 26"/>
                <a:gd name="T8" fmla="*/ 22 w 28"/>
                <a:gd name="T9" fmla="*/ 20 h 26"/>
                <a:gd name="T10" fmla="*/ 20 w 28"/>
                <a:gd name="T11" fmla="*/ 20 h 26"/>
                <a:gd name="T12" fmla="*/ 18 w 28"/>
                <a:gd name="T13" fmla="*/ 20 h 26"/>
                <a:gd name="T14" fmla="*/ 18 w 28"/>
                <a:gd name="T15" fmla="*/ 20 h 26"/>
                <a:gd name="T16" fmla="*/ 16 w 28"/>
                <a:gd name="T17" fmla="*/ 20 h 26"/>
                <a:gd name="T18" fmla="*/ 16 w 28"/>
                <a:gd name="T19" fmla="*/ 22 h 26"/>
                <a:gd name="T20" fmla="*/ 12 w 28"/>
                <a:gd name="T21" fmla="*/ 22 h 26"/>
                <a:gd name="T22" fmla="*/ 10 w 28"/>
                <a:gd name="T23" fmla="*/ 24 h 26"/>
                <a:gd name="T24" fmla="*/ 8 w 28"/>
                <a:gd name="T25" fmla="*/ 26 h 26"/>
                <a:gd name="T26" fmla="*/ 6 w 28"/>
                <a:gd name="T27" fmla="*/ 26 h 26"/>
                <a:gd name="T28" fmla="*/ 6 w 28"/>
                <a:gd name="T29" fmla="*/ 26 h 26"/>
                <a:gd name="T30" fmla="*/ 0 w 28"/>
                <a:gd name="T31" fmla="*/ 20 h 26"/>
                <a:gd name="T32" fmla="*/ 0 w 28"/>
                <a:gd name="T33" fmla="*/ 8 h 26"/>
                <a:gd name="T34" fmla="*/ 0 w 28"/>
                <a:gd name="T35" fmla="*/ 8 h 26"/>
                <a:gd name="T36" fmla="*/ 0 w 28"/>
                <a:gd name="T37" fmla="*/ 6 h 26"/>
                <a:gd name="T38" fmla="*/ 2 w 28"/>
                <a:gd name="T39" fmla="*/ 4 h 26"/>
                <a:gd name="T40" fmla="*/ 4 w 28"/>
                <a:gd name="T41" fmla="*/ 4 h 26"/>
                <a:gd name="T42" fmla="*/ 6 w 28"/>
                <a:gd name="T43" fmla="*/ 2 h 26"/>
                <a:gd name="T44" fmla="*/ 6 w 28"/>
                <a:gd name="T45" fmla="*/ 2 h 26"/>
                <a:gd name="T46" fmla="*/ 8 w 28"/>
                <a:gd name="T47" fmla="*/ 0 h 26"/>
                <a:gd name="T48" fmla="*/ 10 w 28"/>
                <a:gd name="T49" fmla="*/ 0 h 26"/>
                <a:gd name="T50" fmla="*/ 10 w 28"/>
                <a:gd name="T51" fmla="*/ 0 h 26"/>
                <a:gd name="T52" fmla="*/ 12 w 28"/>
                <a:gd name="T53" fmla="*/ 0 h 26"/>
                <a:gd name="T54" fmla="*/ 14 w 28"/>
                <a:gd name="T55" fmla="*/ 0 h 26"/>
                <a:gd name="T56" fmla="*/ 18 w 28"/>
                <a:gd name="T57" fmla="*/ 2 h 26"/>
                <a:gd name="T58" fmla="*/ 20 w 28"/>
                <a:gd name="T59" fmla="*/ 2 h 26"/>
                <a:gd name="T60" fmla="*/ 20 w 28"/>
                <a:gd name="T61" fmla="*/ 4 h 26"/>
                <a:gd name="T62" fmla="*/ 20 w 28"/>
                <a:gd name="T63" fmla="*/ 8 h 26"/>
                <a:gd name="T64" fmla="*/ 22 w 28"/>
                <a:gd name="T65" fmla="*/ 10 h 26"/>
                <a:gd name="T66" fmla="*/ 22 w 28"/>
                <a:gd name="T67" fmla="*/ 12 h 26"/>
                <a:gd name="T68" fmla="*/ 22 w 28"/>
                <a:gd name="T69" fmla="*/ 14 h 26"/>
                <a:gd name="T70" fmla="*/ 24 w 28"/>
                <a:gd name="T71" fmla="*/ 14 h 26"/>
                <a:gd name="T72" fmla="*/ 24 w 28"/>
                <a:gd name="T73" fmla="*/ 16 h 26"/>
                <a:gd name="T74" fmla="*/ 24 w 28"/>
                <a:gd name="T75" fmla="*/ 16 h 26"/>
                <a:gd name="T76" fmla="*/ 24 w 28"/>
                <a:gd name="T77" fmla="*/ 16 h 26"/>
                <a:gd name="T78" fmla="*/ 26 w 28"/>
                <a:gd name="T79" fmla="*/ 16 h 26"/>
                <a:gd name="T80" fmla="*/ 28 w 28"/>
                <a:gd name="T81" fmla="*/ 18 h 26"/>
                <a:gd name="T82" fmla="*/ 28 w 28"/>
                <a:gd name="T83" fmla="*/ 18 h 26"/>
                <a:gd name="T84" fmla="*/ 26 w 28"/>
                <a:gd name="T85" fmla="*/ 18 h 26"/>
                <a:gd name="T86" fmla="*/ 26 w 28"/>
                <a:gd name="T8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26">
                  <a:moveTo>
                    <a:pt x="26" y="20"/>
                  </a:moveTo>
                  <a:lnTo>
                    <a:pt x="26" y="20"/>
                  </a:lnTo>
                  <a:lnTo>
                    <a:pt x="26" y="20"/>
                  </a:lnTo>
                  <a:lnTo>
                    <a:pt x="24" y="20"/>
                  </a:lnTo>
                  <a:lnTo>
                    <a:pt x="22" y="20"/>
                  </a:lnTo>
                  <a:lnTo>
                    <a:pt x="20" y="20"/>
                  </a:lnTo>
                  <a:lnTo>
                    <a:pt x="18" y="20"/>
                  </a:lnTo>
                  <a:lnTo>
                    <a:pt x="18" y="20"/>
                  </a:lnTo>
                  <a:lnTo>
                    <a:pt x="16" y="20"/>
                  </a:lnTo>
                  <a:lnTo>
                    <a:pt x="16" y="22"/>
                  </a:lnTo>
                  <a:lnTo>
                    <a:pt x="12" y="22"/>
                  </a:lnTo>
                  <a:lnTo>
                    <a:pt x="10" y="24"/>
                  </a:lnTo>
                  <a:lnTo>
                    <a:pt x="8" y="26"/>
                  </a:lnTo>
                  <a:lnTo>
                    <a:pt x="6" y="26"/>
                  </a:lnTo>
                  <a:lnTo>
                    <a:pt x="6" y="26"/>
                  </a:lnTo>
                  <a:lnTo>
                    <a:pt x="0" y="20"/>
                  </a:lnTo>
                  <a:lnTo>
                    <a:pt x="0" y="8"/>
                  </a:lnTo>
                  <a:lnTo>
                    <a:pt x="0" y="8"/>
                  </a:lnTo>
                  <a:lnTo>
                    <a:pt x="0" y="6"/>
                  </a:lnTo>
                  <a:lnTo>
                    <a:pt x="2" y="4"/>
                  </a:lnTo>
                  <a:lnTo>
                    <a:pt x="4" y="4"/>
                  </a:lnTo>
                  <a:lnTo>
                    <a:pt x="6" y="2"/>
                  </a:lnTo>
                  <a:lnTo>
                    <a:pt x="6" y="2"/>
                  </a:lnTo>
                  <a:lnTo>
                    <a:pt x="8" y="0"/>
                  </a:lnTo>
                  <a:lnTo>
                    <a:pt x="10" y="0"/>
                  </a:lnTo>
                  <a:lnTo>
                    <a:pt x="10" y="0"/>
                  </a:lnTo>
                  <a:lnTo>
                    <a:pt x="12" y="0"/>
                  </a:lnTo>
                  <a:lnTo>
                    <a:pt x="14" y="0"/>
                  </a:lnTo>
                  <a:lnTo>
                    <a:pt x="18" y="2"/>
                  </a:lnTo>
                  <a:lnTo>
                    <a:pt x="20" y="2"/>
                  </a:lnTo>
                  <a:lnTo>
                    <a:pt x="20" y="4"/>
                  </a:lnTo>
                  <a:lnTo>
                    <a:pt x="20" y="8"/>
                  </a:lnTo>
                  <a:lnTo>
                    <a:pt x="22" y="10"/>
                  </a:lnTo>
                  <a:lnTo>
                    <a:pt x="22" y="12"/>
                  </a:lnTo>
                  <a:lnTo>
                    <a:pt x="22" y="14"/>
                  </a:lnTo>
                  <a:lnTo>
                    <a:pt x="24" y="14"/>
                  </a:lnTo>
                  <a:lnTo>
                    <a:pt x="24" y="16"/>
                  </a:lnTo>
                  <a:lnTo>
                    <a:pt x="24" y="16"/>
                  </a:lnTo>
                  <a:lnTo>
                    <a:pt x="24" y="16"/>
                  </a:lnTo>
                  <a:lnTo>
                    <a:pt x="26" y="16"/>
                  </a:lnTo>
                  <a:lnTo>
                    <a:pt x="28" y="18"/>
                  </a:lnTo>
                  <a:lnTo>
                    <a:pt x="28" y="18"/>
                  </a:lnTo>
                  <a:lnTo>
                    <a:pt x="26" y="18"/>
                  </a:lnTo>
                  <a:lnTo>
                    <a:pt x="26" y="2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10" name="Freeform 354"/>
            <p:cNvSpPr>
              <a:spLocks/>
            </p:cNvSpPr>
            <p:nvPr/>
          </p:nvSpPr>
          <p:spPr bwMode="auto">
            <a:xfrm>
              <a:off x="6303011" y="2512734"/>
              <a:ext cx="57841" cy="53707"/>
            </a:xfrm>
            <a:custGeom>
              <a:avLst/>
              <a:gdLst>
                <a:gd name="T0" fmla="*/ 26 w 28"/>
                <a:gd name="T1" fmla="*/ 20 h 26"/>
                <a:gd name="T2" fmla="*/ 26 w 28"/>
                <a:gd name="T3" fmla="*/ 20 h 26"/>
                <a:gd name="T4" fmla="*/ 26 w 28"/>
                <a:gd name="T5" fmla="*/ 20 h 26"/>
                <a:gd name="T6" fmla="*/ 24 w 28"/>
                <a:gd name="T7" fmla="*/ 20 h 26"/>
                <a:gd name="T8" fmla="*/ 22 w 28"/>
                <a:gd name="T9" fmla="*/ 20 h 26"/>
                <a:gd name="T10" fmla="*/ 20 w 28"/>
                <a:gd name="T11" fmla="*/ 20 h 26"/>
                <a:gd name="T12" fmla="*/ 18 w 28"/>
                <a:gd name="T13" fmla="*/ 20 h 26"/>
                <a:gd name="T14" fmla="*/ 18 w 28"/>
                <a:gd name="T15" fmla="*/ 20 h 26"/>
                <a:gd name="T16" fmla="*/ 16 w 28"/>
                <a:gd name="T17" fmla="*/ 20 h 26"/>
                <a:gd name="T18" fmla="*/ 16 w 28"/>
                <a:gd name="T19" fmla="*/ 22 h 26"/>
                <a:gd name="T20" fmla="*/ 12 w 28"/>
                <a:gd name="T21" fmla="*/ 22 h 26"/>
                <a:gd name="T22" fmla="*/ 10 w 28"/>
                <a:gd name="T23" fmla="*/ 24 h 26"/>
                <a:gd name="T24" fmla="*/ 8 w 28"/>
                <a:gd name="T25" fmla="*/ 26 h 26"/>
                <a:gd name="T26" fmla="*/ 6 w 28"/>
                <a:gd name="T27" fmla="*/ 26 h 26"/>
                <a:gd name="T28" fmla="*/ 6 w 28"/>
                <a:gd name="T29" fmla="*/ 26 h 26"/>
                <a:gd name="T30" fmla="*/ 0 w 28"/>
                <a:gd name="T31" fmla="*/ 20 h 26"/>
                <a:gd name="T32" fmla="*/ 0 w 28"/>
                <a:gd name="T33" fmla="*/ 8 h 26"/>
                <a:gd name="T34" fmla="*/ 0 w 28"/>
                <a:gd name="T35" fmla="*/ 8 h 26"/>
                <a:gd name="T36" fmla="*/ 0 w 28"/>
                <a:gd name="T37" fmla="*/ 6 h 26"/>
                <a:gd name="T38" fmla="*/ 2 w 28"/>
                <a:gd name="T39" fmla="*/ 4 h 26"/>
                <a:gd name="T40" fmla="*/ 4 w 28"/>
                <a:gd name="T41" fmla="*/ 4 h 26"/>
                <a:gd name="T42" fmla="*/ 6 w 28"/>
                <a:gd name="T43" fmla="*/ 2 h 26"/>
                <a:gd name="T44" fmla="*/ 6 w 28"/>
                <a:gd name="T45" fmla="*/ 2 h 26"/>
                <a:gd name="T46" fmla="*/ 8 w 28"/>
                <a:gd name="T47" fmla="*/ 0 h 26"/>
                <a:gd name="T48" fmla="*/ 10 w 28"/>
                <a:gd name="T49" fmla="*/ 0 h 26"/>
                <a:gd name="T50" fmla="*/ 10 w 28"/>
                <a:gd name="T51" fmla="*/ 0 h 26"/>
                <a:gd name="T52" fmla="*/ 12 w 28"/>
                <a:gd name="T53" fmla="*/ 0 h 26"/>
                <a:gd name="T54" fmla="*/ 14 w 28"/>
                <a:gd name="T55" fmla="*/ 0 h 26"/>
                <a:gd name="T56" fmla="*/ 18 w 28"/>
                <a:gd name="T57" fmla="*/ 2 h 26"/>
                <a:gd name="T58" fmla="*/ 20 w 28"/>
                <a:gd name="T59" fmla="*/ 2 h 26"/>
                <a:gd name="T60" fmla="*/ 20 w 28"/>
                <a:gd name="T61" fmla="*/ 4 h 26"/>
                <a:gd name="T62" fmla="*/ 20 w 28"/>
                <a:gd name="T63" fmla="*/ 8 h 26"/>
                <a:gd name="T64" fmla="*/ 22 w 28"/>
                <a:gd name="T65" fmla="*/ 10 h 26"/>
                <a:gd name="T66" fmla="*/ 22 w 28"/>
                <a:gd name="T67" fmla="*/ 12 h 26"/>
                <a:gd name="T68" fmla="*/ 22 w 28"/>
                <a:gd name="T69" fmla="*/ 14 h 26"/>
                <a:gd name="T70" fmla="*/ 24 w 28"/>
                <a:gd name="T71" fmla="*/ 14 h 26"/>
                <a:gd name="T72" fmla="*/ 24 w 28"/>
                <a:gd name="T73" fmla="*/ 16 h 26"/>
                <a:gd name="T74" fmla="*/ 24 w 28"/>
                <a:gd name="T75" fmla="*/ 16 h 26"/>
                <a:gd name="T76" fmla="*/ 24 w 28"/>
                <a:gd name="T77" fmla="*/ 16 h 26"/>
                <a:gd name="T78" fmla="*/ 26 w 28"/>
                <a:gd name="T79" fmla="*/ 16 h 26"/>
                <a:gd name="T80" fmla="*/ 28 w 28"/>
                <a:gd name="T81" fmla="*/ 18 h 26"/>
                <a:gd name="T82" fmla="*/ 28 w 28"/>
                <a:gd name="T83" fmla="*/ 18 h 26"/>
                <a:gd name="T84" fmla="*/ 26 w 28"/>
                <a:gd name="T85" fmla="*/ 18 h 26"/>
                <a:gd name="T86" fmla="*/ 26 w 28"/>
                <a:gd name="T8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26">
                  <a:moveTo>
                    <a:pt x="26" y="20"/>
                  </a:moveTo>
                  <a:lnTo>
                    <a:pt x="26" y="20"/>
                  </a:lnTo>
                  <a:lnTo>
                    <a:pt x="26" y="20"/>
                  </a:lnTo>
                  <a:lnTo>
                    <a:pt x="24" y="20"/>
                  </a:lnTo>
                  <a:lnTo>
                    <a:pt x="22" y="20"/>
                  </a:lnTo>
                  <a:lnTo>
                    <a:pt x="20" y="20"/>
                  </a:lnTo>
                  <a:lnTo>
                    <a:pt x="18" y="20"/>
                  </a:lnTo>
                  <a:lnTo>
                    <a:pt x="18" y="20"/>
                  </a:lnTo>
                  <a:lnTo>
                    <a:pt x="16" y="20"/>
                  </a:lnTo>
                  <a:lnTo>
                    <a:pt x="16" y="22"/>
                  </a:lnTo>
                  <a:lnTo>
                    <a:pt x="12" y="22"/>
                  </a:lnTo>
                  <a:lnTo>
                    <a:pt x="10" y="24"/>
                  </a:lnTo>
                  <a:lnTo>
                    <a:pt x="8" y="26"/>
                  </a:lnTo>
                  <a:lnTo>
                    <a:pt x="6" y="26"/>
                  </a:lnTo>
                  <a:lnTo>
                    <a:pt x="6" y="26"/>
                  </a:lnTo>
                  <a:lnTo>
                    <a:pt x="0" y="20"/>
                  </a:lnTo>
                  <a:lnTo>
                    <a:pt x="0" y="8"/>
                  </a:lnTo>
                  <a:lnTo>
                    <a:pt x="0" y="8"/>
                  </a:lnTo>
                  <a:lnTo>
                    <a:pt x="0" y="6"/>
                  </a:lnTo>
                  <a:lnTo>
                    <a:pt x="2" y="4"/>
                  </a:lnTo>
                  <a:lnTo>
                    <a:pt x="4" y="4"/>
                  </a:lnTo>
                  <a:lnTo>
                    <a:pt x="6" y="2"/>
                  </a:lnTo>
                  <a:lnTo>
                    <a:pt x="6" y="2"/>
                  </a:lnTo>
                  <a:lnTo>
                    <a:pt x="8" y="0"/>
                  </a:lnTo>
                  <a:lnTo>
                    <a:pt x="10" y="0"/>
                  </a:lnTo>
                  <a:lnTo>
                    <a:pt x="10" y="0"/>
                  </a:lnTo>
                  <a:lnTo>
                    <a:pt x="12" y="0"/>
                  </a:lnTo>
                  <a:lnTo>
                    <a:pt x="14" y="0"/>
                  </a:lnTo>
                  <a:lnTo>
                    <a:pt x="18" y="2"/>
                  </a:lnTo>
                  <a:lnTo>
                    <a:pt x="20" y="2"/>
                  </a:lnTo>
                  <a:lnTo>
                    <a:pt x="20" y="4"/>
                  </a:lnTo>
                  <a:lnTo>
                    <a:pt x="20" y="8"/>
                  </a:lnTo>
                  <a:lnTo>
                    <a:pt x="22" y="10"/>
                  </a:lnTo>
                  <a:lnTo>
                    <a:pt x="22" y="12"/>
                  </a:lnTo>
                  <a:lnTo>
                    <a:pt x="22" y="14"/>
                  </a:lnTo>
                  <a:lnTo>
                    <a:pt x="24" y="14"/>
                  </a:lnTo>
                  <a:lnTo>
                    <a:pt x="24" y="16"/>
                  </a:lnTo>
                  <a:lnTo>
                    <a:pt x="24" y="16"/>
                  </a:lnTo>
                  <a:lnTo>
                    <a:pt x="24" y="16"/>
                  </a:lnTo>
                  <a:lnTo>
                    <a:pt x="26" y="16"/>
                  </a:lnTo>
                  <a:lnTo>
                    <a:pt x="28" y="18"/>
                  </a:lnTo>
                  <a:lnTo>
                    <a:pt x="28" y="18"/>
                  </a:lnTo>
                  <a:lnTo>
                    <a:pt x="26" y="18"/>
                  </a:lnTo>
                  <a:lnTo>
                    <a:pt x="26" y="2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11" name="Freeform 355"/>
            <p:cNvSpPr>
              <a:spLocks/>
            </p:cNvSpPr>
            <p:nvPr/>
          </p:nvSpPr>
          <p:spPr bwMode="auto">
            <a:xfrm>
              <a:off x="6327799" y="2145049"/>
              <a:ext cx="33052" cy="33050"/>
            </a:xfrm>
            <a:custGeom>
              <a:avLst/>
              <a:gdLst>
                <a:gd name="T0" fmla="*/ 0 w 16"/>
                <a:gd name="T1" fmla="*/ 10 h 16"/>
                <a:gd name="T2" fmla="*/ 16 w 16"/>
                <a:gd name="T3" fmla="*/ 16 h 16"/>
                <a:gd name="T4" fmla="*/ 16 w 16"/>
                <a:gd name="T5" fmla="*/ 12 h 16"/>
                <a:gd name="T6" fmla="*/ 16 w 16"/>
                <a:gd name="T7" fmla="*/ 10 h 16"/>
                <a:gd name="T8" fmla="*/ 16 w 16"/>
                <a:gd name="T9" fmla="*/ 10 h 16"/>
                <a:gd name="T10" fmla="*/ 16 w 16"/>
                <a:gd name="T11" fmla="*/ 8 h 16"/>
                <a:gd name="T12" fmla="*/ 14 w 16"/>
                <a:gd name="T13" fmla="*/ 8 h 16"/>
                <a:gd name="T14" fmla="*/ 14 w 16"/>
                <a:gd name="T15" fmla="*/ 6 h 16"/>
                <a:gd name="T16" fmla="*/ 12 w 16"/>
                <a:gd name="T17" fmla="*/ 4 h 16"/>
                <a:gd name="T18" fmla="*/ 10 w 16"/>
                <a:gd name="T19" fmla="*/ 4 h 16"/>
                <a:gd name="T20" fmla="*/ 8 w 16"/>
                <a:gd name="T21" fmla="*/ 2 h 16"/>
                <a:gd name="T22" fmla="*/ 6 w 16"/>
                <a:gd name="T23" fmla="*/ 0 h 16"/>
                <a:gd name="T24" fmla="*/ 0 w 16"/>
                <a:gd name="T25"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6">
                  <a:moveTo>
                    <a:pt x="0" y="10"/>
                  </a:moveTo>
                  <a:lnTo>
                    <a:pt x="16" y="16"/>
                  </a:lnTo>
                  <a:lnTo>
                    <a:pt x="16" y="12"/>
                  </a:lnTo>
                  <a:lnTo>
                    <a:pt x="16" y="10"/>
                  </a:lnTo>
                  <a:lnTo>
                    <a:pt x="16" y="10"/>
                  </a:lnTo>
                  <a:lnTo>
                    <a:pt x="16" y="8"/>
                  </a:lnTo>
                  <a:lnTo>
                    <a:pt x="14" y="8"/>
                  </a:lnTo>
                  <a:lnTo>
                    <a:pt x="14" y="6"/>
                  </a:lnTo>
                  <a:lnTo>
                    <a:pt x="12" y="4"/>
                  </a:lnTo>
                  <a:lnTo>
                    <a:pt x="10" y="4"/>
                  </a:lnTo>
                  <a:lnTo>
                    <a:pt x="8" y="2"/>
                  </a:lnTo>
                  <a:lnTo>
                    <a:pt x="6" y="0"/>
                  </a:lnTo>
                  <a:lnTo>
                    <a:pt x="0" y="1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12" name="Freeform 356"/>
            <p:cNvSpPr>
              <a:spLocks/>
            </p:cNvSpPr>
            <p:nvPr/>
          </p:nvSpPr>
          <p:spPr bwMode="auto">
            <a:xfrm>
              <a:off x="6327799" y="2145049"/>
              <a:ext cx="33052" cy="33050"/>
            </a:xfrm>
            <a:custGeom>
              <a:avLst/>
              <a:gdLst>
                <a:gd name="T0" fmla="*/ 0 w 16"/>
                <a:gd name="T1" fmla="*/ 10 h 16"/>
                <a:gd name="T2" fmla="*/ 16 w 16"/>
                <a:gd name="T3" fmla="*/ 16 h 16"/>
                <a:gd name="T4" fmla="*/ 16 w 16"/>
                <a:gd name="T5" fmla="*/ 12 h 16"/>
                <a:gd name="T6" fmla="*/ 16 w 16"/>
                <a:gd name="T7" fmla="*/ 10 h 16"/>
                <a:gd name="T8" fmla="*/ 16 w 16"/>
                <a:gd name="T9" fmla="*/ 10 h 16"/>
                <a:gd name="T10" fmla="*/ 16 w 16"/>
                <a:gd name="T11" fmla="*/ 8 h 16"/>
                <a:gd name="T12" fmla="*/ 14 w 16"/>
                <a:gd name="T13" fmla="*/ 8 h 16"/>
                <a:gd name="T14" fmla="*/ 14 w 16"/>
                <a:gd name="T15" fmla="*/ 6 h 16"/>
                <a:gd name="T16" fmla="*/ 12 w 16"/>
                <a:gd name="T17" fmla="*/ 4 h 16"/>
                <a:gd name="T18" fmla="*/ 10 w 16"/>
                <a:gd name="T19" fmla="*/ 4 h 16"/>
                <a:gd name="T20" fmla="*/ 8 w 16"/>
                <a:gd name="T21" fmla="*/ 2 h 16"/>
                <a:gd name="T22" fmla="*/ 6 w 16"/>
                <a:gd name="T23" fmla="*/ 0 h 16"/>
                <a:gd name="T24" fmla="*/ 0 w 16"/>
                <a:gd name="T25"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6">
                  <a:moveTo>
                    <a:pt x="0" y="10"/>
                  </a:moveTo>
                  <a:lnTo>
                    <a:pt x="16" y="16"/>
                  </a:lnTo>
                  <a:lnTo>
                    <a:pt x="16" y="12"/>
                  </a:lnTo>
                  <a:lnTo>
                    <a:pt x="16" y="10"/>
                  </a:lnTo>
                  <a:lnTo>
                    <a:pt x="16" y="10"/>
                  </a:lnTo>
                  <a:lnTo>
                    <a:pt x="16" y="8"/>
                  </a:lnTo>
                  <a:lnTo>
                    <a:pt x="14" y="8"/>
                  </a:lnTo>
                  <a:lnTo>
                    <a:pt x="14" y="6"/>
                  </a:lnTo>
                  <a:lnTo>
                    <a:pt x="12" y="4"/>
                  </a:lnTo>
                  <a:lnTo>
                    <a:pt x="10" y="4"/>
                  </a:lnTo>
                  <a:lnTo>
                    <a:pt x="8" y="2"/>
                  </a:lnTo>
                  <a:lnTo>
                    <a:pt x="6" y="0"/>
                  </a:lnTo>
                  <a:lnTo>
                    <a:pt x="0" y="1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13" name="Freeform 357"/>
            <p:cNvSpPr>
              <a:spLocks/>
            </p:cNvSpPr>
            <p:nvPr/>
          </p:nvSpPr>
          <p:spPr bwMode="auto">
            <a:xfrm>
              <a:off x="6406296" y="2227675"/>
              <a:ext cx="479246" cy="367684"/>
            </a:xfrm>
            <a:custGeom>
              <a:avLst/>
              <a:gdLst>
                <a:gd name="T0" fmla="*/ 228 w 232"/>
                <a:gd name="T1" fmla="*/ 66 h 178"/>
                <a:gd name="T2" fmla="*/ 210 w 232"/>
                <a:gd name="T3" fmla="*/ 50 h 178"/>
                <a:gd name="T4" fmla="*/ 180 w 232"/>
                <a:gd name="T5" fmla="*/ 30 h 178"/>
                <a:gd name="T6" fmla="*/ 172 w 232"/>
                <a:gd name="T7" fmla="*/ 22 h 178"/>
                <a:gd name="T8" fmla="*/ 168 w 232"/>
                <a:gd name="T9" fmla="*/ 6 h 178"/>
                <a:gd name="T10" fmla="*/ 162 w 232"/>
                <a:gd name="T11" fmla="*/ 2 h 178"/>
                <a:gd name="T12" fmla="*/ 144 w 232"/>
                <a:gd name="T13" fmla="*/ 2 h 178"/>
                <a:gd name="T14" fmla="*/ 122 w 232"/>
                <a:gd name="T15" fmla="*/ 16 h 178"/>
                <a:gd name="T16" fmla="*/ 112 w 232"/>
                <a:gd name="T17" fmla="*/ 24 h 178"/>
                <a:gd name="T18" fmla="*/ 92 w 232"/>
                <a:gd name="T19" fmla="*/ 30 h 178"/>
                <a:gd name="T20" fmla="*/ 42 w 232"/>
                <a:gd name="T21" fmla="*/ 32 h 178"/>
                <a:gd name="T22" fmla="*/ 16 w 232"/>
                <a:gd name="T23" fmla="*/ 44 h 178"/>
                <a:gd name="T24" fmla="*/ 16 w 232"/>
                <a:gd name="T25" fmla="*/ 58 h 178"/>
                <a:gd name="T26" fmla="*/ 6 w 232"/>
                <a:gd name="T27" fmla="*/ 66 h 178"/>
                <a:gd name="T28" fmla="*/ 16 w 232"/>
                <a:gd name="T29" fmla="*/ 108 h 178"/>
                <a:gd name="T30" fmla="*/ 24 w 232"/>
                <a:gd name="T31" fmla="*/ 110 h 178"/>
                <a:gd name="T32" fmla="*/ 36 w 232"/>
                <a:gd name="T33" fmla="*/ 116 h 178"/>
                <a:gd name="T34" fmla="*/ 52 w 232"/>
                <a:gd name="T35" fmla="*/ 116 h 178"/>
                <a:gd name="T36" fmla="*/ 68 w 232"/>
                <a:gd name="T37" fmla="*/ 110 h 178"/>
                <a:gd name="T38" fmla="*/ 82 w 232"/>
                <a:gd name="T39" fmla="*/ 112 h 178"/>
                <a:gd name="T40" fmla="*/ 92 w 232"/>
                <a:gd name="T41" fmla="*/ 120 h 178"/>
                <a:gd name="T42" fmla="*/ 104 w 232"/>
                <a:gd name="T43" fmla="*/ 140 h 178"/>
                <a:gd name="T44" fmla="*/ 106 w 232"/>
                <a:gd name="T45" fmla="*/ 150 h 178"/>
                <a:gd name="T46" fmla="*/ 98 w 232"/>
                <a:gd name="T47" fmla="*/ 170 h 178"/>
                <a:gd name="T48" fmla="*/ 110 w 232"/>
                <a:gd name="T49" fmla="*/ 158 h 178"/>
                <a:gd name="T50" fmla="*/ 114 w 232"/>
                <a:gd name="T51" fmla="*/ 142 h 178"/>
                <a:gd name="T52" fmla="*/ 116 w 232"/>
                <a:gd name="T53" fmla="*/ 126 h 178"/>
                <a:gd name="T54" fmla="*/ 126 w 232"/>
                <a:gd name="T55" fmla="*/ 122 h 178"/>
                <a:gd name="T56" fmla="*/ 134 w 232"/>
                <a:gd name="T57" fmla="*/ 124 h 178"/>
                <a:gd name="T58" fmla="*/ 136 w 232"/>
                <a:gd name="T59" fmla="*/ 136 h 178"/>
                <a:gd name="T60" fmla="*/ 140 w 232"/>
                <a:gd name="T61" fmla="*/ 142 h 178"/>
                <a:gd name="T62" fmla="*/ 150 w 232"/>
                <a:gd name="T63" fmla="*/ 144 h 178"/>
                <a:gd name="T64" fmla="*/ 150 w 232"/>
                <a:gd name="T65" fmla="*/ 156 h 178"/>
                <a:gd name="T66" fmla="*/ 144 w 232"/>
                <a:gd name="T67" fmla="*/ 162 h 178"/>
                <a:gd name="T68" fmla="*/ 136 w 232"/>
                <a:gd name="T69" fmla="*/ 166 h 178"/>
                <a:gd name="T70" fmla="*/ 130 w 232"/>
                <a:gd name="T71" fmla="*/ 174 h 178"/>
                <a:gd name="T72" fmla="*/ 138 w 232"/>
                <a:gd name="T73" fmla="*/ 178 h 178"/>
                <a:gd name="T74" fmla="*/ 154 w 232"/>
                <a:gd name="T75" fmla="*/ 176 h 178"/>
                <a:gd name="T76" fmla="*/ 166 w 232"/>
                <a:gd name="T77" fmla="*/ 176 h 178"/>
                <a:gd name="T78" fmla="*/ 186 w 232"/>
                <a:gd name="T79" fmla="*/ 166 h 178"/>
                <a:gd name="T80" fmla="*/ 192 w 232"/>
                <a:gd name="T81" fmla="*/ 164 h 178"/>
                <a:gd name="T82" fmla="*/ 188 w 232"/>
                <a:gd name="T83" fmla="*/ 158 h 178"/>
                <a:gd name="T84" fmla="*/ 178 w 232"/>
                <a:gd name="T85" fmla="*/ 158 h 178"/>
                <a:gd name="T86" fmla="*/ 166 w 232"/>
                <a:gd name="T87" fmla="*/ 152 h 178"/>
                <a:gd name="T88" fmla="*/ 164 w 232"/>
                <a:gd name="T89" fmla="*/ 146 h 178"/>
                <a:gd name="T90" fmla="*/ 176 w 232"/>
                <a:gd name="T91" fmla="*/ 138 h 178"/>
                <a:gd name="T92" fmla="*/ 180 w 232"/>
                <a:gd name="T93" fmla="*/ 132 h 178"/>
                <a:gd name="T94" fmla="*/ 184 w 232"/>
                <a:gd name="T95" fmla="*/ 128 h 178"/>
                <a:gd name="T96" fmla="*/ 194 w 232"/>
                <a:gd name="T97" fmla="*/ 128 h 178"/>
                <a:gd name="T98" fmla="*/ 218 w 232"/>
                <a:gd name="T99" fmla="*/ 120 h 178"/>
                <a:gd name="T100" fmla="*/ 222 w 232"/>
                <a:gd name="T101" fmla="*/ 114 h 178"/>
                <a:gd name="T102" fmla="*/ 228 w 232"/>
                <a:gd name="T103" fmla="*/ 94 h 178"/>
                <a:gd name="T104" fmla="*/ 232 w 232"/>
                <a:gd name="T105" fmla="*/ 7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2" h="178">
                  <a:moveTo>
                    <a:pt x="232" y="72"/>
                  </a:moveTo>
                  <a:lnTo>
                    <a:pt x="232" y="72"/>
                  </a:lnTo>
                  <a:lnTo>
                    <a:pt x="230" y="70"/>
                  </a:lnTo>
                  <a:lnTo>
                    <a:pt x="230" y="68"/>
                  </a:lnTo>
                  <a:lnTo>
                    <a:pt x="228" y="68"/>
                  </a:lnTo>
                  <a:lnTo>
                    <a:pt x="228" y="66"/>
                  </a:lnTo>
                  <a:lnTo>
                    <a:pt x="226" y="64"/>
                  </a:lnTo>
                  <a:lnTo>
                    <a:pt x="224" y="62"/>
                  </a:lnTo>
                  <a:lnTo>
                    <a:pt x="222" y="60"/>
                  </a:lnTo>
                  <a:lnTo>
                    <a:pt x="218" y="56"/>
                  </a:lnTo>
                  <a:lnTo>
                    <a:pt x="214" y="54"/>
                  </a:lnTo>
                  <a:lnTo>
                    <a:pt x="210" y="50"/>
                  </a:lnTo>
                  <a:lnTo>
                    <a:pt x="204" y="48"/>
                  </a:lnTo>
                  <a:lnTo>
                    <a:pt x="196" y="42"/>
                  </a:lnTo>
                  <a:lnTo>
                    <a:pt x="190" y="38"/>
                  </a:lnTo>
                  <a:lnTo>
                    <a:pt x="186" y="36"/>
                  </a:lnTo>
                  <a:lnTo>
                    <a:pt x="182" y="32"/>
                  </a:lnTo>
                  <a:lnTo>
                    <a:pt x="180" y="30"/>
                  </a:lnTo>
                  <a:lnTo>
                    <a:pt x="178" y="28"/>
                  </a:lnTo>
                  <a:lnTo>
                    <a:pt x="176" y="28"/>
                  </a:lnTo>
                  <a:lnTo>
                    <a:pt x="176" y="26"/>
                  </a:lnTo>
                  <a:lnTo>
                    <a:pt x="174" y="24"/>
                  </a:lnTo>
                  <a:lnTo>
                    <a:pt x="174" y="24"/>
                  </a:lnTo>
                  <a:lnTo>
                    <a:pt x="172" y="22"/>
                  </a:lnTo>
                  <a:lnTo>
                    <a:pt x="172" y="20"/>
                  </a:lnTo>
                  <a:lnTo>
                    <a:pt x="172" y="16"/>
                  </a:lnTo>
                  <a:lnTo>
                    <a:pt x="170" y="12"/>
                  </a:lnTo>
                  <a:lnTo>
                    <a:pt x="170" y="10"/>
                  </a:lnTo>
                  <a:lnTo>
                    <a:pt x="168" y="6"/>
                  </a:lnTo>
                  <a:lnTo>
                    <a:pt x="168" y="6"/>
                  </a:lnTo>
                  <a:lnTo>
                    <a:pt x="168" y="4"/>
                  </a:lnTo>
                  <a:lnTo>
                    <a:pt x="166" y="4"/>
                  </a:lnTo>
                  <a:lnTo>
                    <a:pt x="166" y="2"/>
                  </a:lnTo>
                  <a:lnTo>
                    <a:pt x="164" y="2"/>
                  </a:lnTo>
                  <a:lnTo>
                    <a:pt x="164" y="2"/>
                  </a:lnTo>
                  <a:lnTo>
                    <a:pt x="162" y="2"/>
                  </a:lnTo>
                  <a:lnTo>
                    <a:pt x="160" y="2"/>
                  </a:lnTo>
                  <a:lnTo>
                    <a:pt x="156" y="0"/>
                  </a:lnTo>
                  <a:lnTo>
                    <a:pt x="154" y="2"/>
                  </a:lnTo>
                  <a:lnTo>
                    <a:pt x="150" y="2"/>
                  </a:lnTo>
                  <a:lnTo>
                    <a:pt x="146" y="2"/>
                  </a:lnTo>
                  <a:lnTo>
                    <a:pt x="144" y="2"/>
                  </a:lnTo>
                  <a:lnTo>
                    <a:pt x="138" y="2"/>
                  </a:lnTo>
                  <a:lnTo>
                    <a:pt x="132" y="4"/>
                  </a:lnTo>
                  <a:lnTo>
                    <a:pt x="128" y="6"/>
                  </a:lnTo>
                  <a:lnTo>
                    <a:pt x="126" y="8"/>
                  </a:lnTo>
                  <a:lnTo>
                    <a:pt x="124" y="12"/>
                  </a:lnTo>
                  <a:lnTo>
                    <a:pt x="122" y="16"/>
                  </a:lnTo>
                  <a:lnTo>
                    <a:pt x="120" y="18"/>
                  </a:lnTo>
                  <a:lnTo>
                    <a:pt x="120" y="20"/>
                  </a:lnTo>
                  <a:lnTo>
                    <a:pt x="118" y="20"/>
                  </a:lnTo>
                  <a:lnTo>
                    <a:pt x="118" y="22"/>
                  </a:lnTo>
                  <a:lnTo>
                    <a:pt x="116" y="22"/>
                  </a:lnTo>
                  <a:lnTo>
                    <a:pt x="112" y="24"/>
                  </a:lnTo>
                  <a:lnTo>
                    <a:pt x="110" y="24"/>
                  </a:lnTo>
                  <a:lnTo>
                    <a:pt x="106" y="26"/>
                  </a:lnTo>
                  <a:lnTo>
                    <a:pt x="104" y="26"/>
                  </a:lnTo>
                  <a:lnTo>
                    <a:pt x="100" y="28"/>
                  </a:lnTo>
                  <a:lnTo>
                    <a:pt x="96" y="28"/>
                  </a:lnTo>
                  <a:lnTo>
                    <a:pt x="92" y="30"/>
                  </a:lnTo>
                  <a:lnTo>
                    <a:pt x="84" y="30"/>
                  </a:lnTo>
                  <a:lnTo>
                    <a:pt x="76" y="32"/>
                  </a:lnTo>
                  <a:lnTo>
                    <a:pt x="66" y="32"/>
                  </a:lnTo>
                  <a:lnTo>
                    <a:pt x="58" y="32"/>
                  </a:lnTo>
                  <a:lnTo>
                    <a:pt x="50" y="32"/>
                  </a:lnTo>
                  <a:lnTo>
                    <a:pt x="42" y="32"/>
                  </a:lnTo>
                  <a:lnTo>
                    <a:pt x="28" y="32"/>
                  </a:lnTo>
                  <a:lnTo>
                    <a:pt x="18" y="32"/>
                  </a:lnTo>
                  <a:lnTo>
                    <a:pt x="16" y="32"/>
                  </a:lnTo>
                  <a:lnTo>
                    <a:pt x="16" y="36"/>
                  </a:lnTo>
                  <a:lnTo>
                    <a:pt x="16" y="40"/>
                  </a:lnTo>
                  <a:lnTo>
                    <a:pt x="16" y="44"/>
                  </a:lnTo>
                  <a:lnTo>
                    <a:pt x="16" y="48"/>
                  </a:lnTo>
                  <a:lnTo>
                    <a:pt x="16" y="52"/>
                  </a:lnTo>
                  <a:lnTo>
                    <a:pt x="16" y="54"/>
                  </a:lnTo>
                  <a:lnTo>
                    <a:pt x="16" y="56"/>
                  </a:lnTo>
                  <a:lnTo>
                    <a:pt x="16" y="58"/>
                  </a:lnTo>
                  <a:lnTo>
                    <a:pt x="16" y="58"/>
                  </a:lnTo>
                  <a:lnTo>
                    <a:pt x="16" y="60"/>
                  </a:lnTo>
                  <a:lnTo>
                    <a:pt x="16" y="60"/>
                  </a:lnTo>
                  <a:lnTo>
                    <a:pt x="14" y="62"/>
                  </a:lnTo>
                  <a:lnTo>
                    <a:pt x="12" y="62"/>
                  </a:lnTo>
                  <a:lnTo>
                    <a:pt x="10" y="64"/>
                  </a:lnTo>
                  <a:lnTo>
                    <a:pt x="6" y="66"/>
                  </a:lnTo>
                  <a:lnTo>
                    <a:pt x="6" y="68"/>
                  </a:lnTo>
                  <a:lnTo>
                    <a:pt x="0" y="108"/>
                  </a:lnTo>
                  <a:lnTo>
                    <a:pt x="2" y="108"/>
                  </a:lnTo>
                  <a:lnTo>
                    <a:pt x="8" y="108"/>
                  </a:lnTo>
                  <a:lnTo>
                    <a:pt x="12" y="108"/>
                  </a:lnTo>
                  <a:lnTo>
                    <a:pt x="16" y="108"/>
                  </a:lnTo>
                  <a:lnTo>
                    <a:pt x="18" y="108"/>
                  </a:lnTo>
                  <a:lnTo>
                    <a:pt x="20" y="108"/>
                  </a:lnTo>
                  <a:lnTo>
                    <a:pt x="22" y="108"/>
                  </a:lnTo>
                  <a:lnTo>
                    <a:pt x="22" y="108"/>
                  </a:lnTo>
                  <a:lnTo>
                    <a:pt x="22" y="110"/>
                  </a:lnTo>
                  <a:lnTo>
                    <a:pt x="24" y="110"/>
                  </a:lnTo>
                  <a:lnTo>
                    <a:pt x="26" y="112"/>
                  </a:lnTo>
                  <a:lnTo>
                    <a:pt x="28" y="114"/>
                  </a:lnTo>
                  <a:lnTo>
                    <a:pt x="28" y="114"/>
                  </a:lnTo>
                  <a:lnTo>
                    <a:pt x="30" y="114"/>
                  </a:lnTo>
                  <a:lnTo>
                    <a:pt x="34" y="116"/>
                  </a:lnTo>
                  <a:lnTo>
                    <a:pt x="36" y="116"/>
                  </a:lnTo>
                  <a:lnTo>
                    <a:pt x="40" y="116"/>
                  </a:lnTo>
                  <a:lnTo>
                    <a:pt x="42" y="116"/>
                  </a:lnTo>
                  <a:lnTo>
                    <a:pt x="46" y="116"/>
                  </a:lnTo>
                  <a:lnTo>
                    <a:pt x="48" y="116"/>
                  </a:lnTo>
                  <a:lnTo>
                    <a:pt x="50" y="116"/>
                  </a:lnTo>
                  <a:lnTo>
                    <a:pt x="52" y="116"/>
                  </a:lnTo>
                  <a:lnTo>
                    <a:pt x="52" y="116"/>
                  </a:lnTo>
                  <a:lnTo>
                    <a:pt x="56" y="114"/>
                  </a:lnTo>
                  <a:lnTo>
                    <a:pt x="58" y="112"/>
                  </a:lnTo>
                  <a:lnTo>
                    <a:pt x="60" y="112"/>
                  </a:lnTo>
                  <a:lnTo>
                    <a:pt x="66" y="112"/>
                  </a:lnTo>
                  <a:lnTo>
                    <a:pt x="68" y="110"/>
                  </a:lnTo>
                  <a:lnTo>
                    <a:pt x="72" y="110"/>
                  </a:lnTo>
                  <a:lnTo>
                    <a:pt x="74" y="110"/>
                  </a:lnTo>
                  <a:lnTo>
                    <a:pt x="76" y="110"/>
                  </a:lnTo>
                  <a:lnTo>
                    <a:pt x="78" y="112"/>
                  </a:lnTo>
                  <a:lnTo>
                    <a:pt x="80" y="112"/>
                  </a:lnTo>
                  <a:lnTo>
                    <a:pt x="82" y="112"/>
                  </a:lnTo>
                  <a:lnTo>
                    <a:pt x="82" y="114"/>
                  </a:lnTo>
                  <a:lnTo>
                    <a:pt x="84" y="114"/>
                  </a:lnTo>
                  <a:lnTo>
                    <a:pt x="86" y="116"/>
                  </a:lnTo>
                  <a:lnTo>
                    <a:pt x="88" y="116"/>
                  </a:lnTo>
                  <a:lnTo>
                    <a:pt x="90" y="118"/>
                  </a:lnTo>
                  <a:lnTo>
                    <a:pt x="92" y="120"/>
                  </a:lnTo>
                  <a:lnTo>
                    <a:pt x="94" y="124"/>
                  </a:lnTo>
                  <a:lnTo>
                    <a:pt x="96" y="126"/>
                  </a:lnTo>
                  <a:lnTo>
                    <a:pt x="100" y="130"/>
                  </a:lnTo>
                  <a:lnTo>
                    <a:pt x="102" y="134"/>
                  </a:lnTo>
                  <a:lnTo>
                    <a:pt x="104" y="138"/>
                  </a:lnTo>
                  <a:lnTo>
                    <a:pt x="104" y="140"/>
                  </a:lnTo>
                  <a:lnTo>
                    <a:pt x="106" y="142"/>
                  </a:lnTo>
                  <a:lnTo>
                    <a:pt x="106" y="144"/>
                  </a:lnTo>
                  <a:lnTo>
                    <a:pt x="106" y="146"/>
                  </a:lnTo>
                  <a:lnTo>
                    <a:pt x="106" y="146"/>
                  </a:lnTo>
                  <a:lnTo>
                    <a:pt x="106" y="148"/>
                  </a:lnTo>
                  <a:lnTo>
                    <a:pt x="106" y="150"/>
                  </a:lnTo>
                  <a:lnTo>
                    <a:pt x="106" y="152"/>
                  </a:lnTo>
                  <a:lnTo>
                    <a:pt x="104" y="154"/>
                  </a:lnTo>
                  <a:lnTo>
                    <a:pt x="104" y="156"/>
                  </a:lnTo>
                  <a:lnTo>
                    <a:pt x="102" y="160"/>
                  </a:lnTo>
                  <a:lnTo>
                    <a:pt x="100" y="164"/>
                  </a:lnTo>
                  <a:lnTo>
                    <a:pt x="98" y="170"/>
                  </a:lnTo>
                  <a:lnTo>
                    <a:pt x="100" y="168"/>
                  </a:lnTo>
                  <a:lnTo>
                    <a:pt x="104" y="164"/>
                  </a:lnTo>
                  <a:lnTo>
                    <a:pt x="106" y="162"/>
                  </a:lnTo>
                  <a:lnTo>
                    <a:pt x="108" y="160"/>
                  </a:lnTo>
                  <a:lnTo>
                    <a:pt x="110" y="160"/>
                  </a:lnTo>
                  <a:lnTo>
                    <a:pt x="110" y="158"/>
                  </a:lnTo>
                  <a:lnTo>
                    <a:pt x="110" y="156"/>
                  </a:lnTo>
                  <a:lnTo>
                    <a:pt x="112" y="154"/>
                  </a:lnTo>
                  <a:lnTo>
                    <a:pt x="112" y="152"/>
                  </a:lnTo>
                  <a:lnTo>
                    <a:pt x="112" y="150"/>
                  </a:lnTo>
                  <a:lnTo>
                    <a:pt x="114" y="146"/>
                  </a:lnTo>
                  <a:lnTo>
                    <a:pt x="114" y="142"/>
                  </a:lnTo>
                  <a:lnTo>
                    <a:pt x="114" y="136"/>
                  </a:lnTo>
                  <a:lnTo>
                    <a:pt x="114" y="134"/>
                  </a:lnTo>
                  <a:lnTo>
                    <a:pt x="114" y="132"/>
                  </a:lnTo>
                  <a:lnTo>
                    <a:pt x="116" y="130"/>
                  </a:lnTo>
                  <a:lnTo>
                    <a:pt x="116" y="128"/>
                  </a:lnTo>
                  <a:lnTo>
                    <a:pt x="116" y="126"/>
                  </a:lnTo>
                  <a:lnTo>
                    <a:pt x="118" y="126"/>
                  </a:lnTo>
                  <a:lnTo>
                    <a:pt x="118" y="124"/>
                  </a:lnTo>
                  <a:lnTo>
                    <a:pt x="120" y="124"/>
                  </a:lnTo>
                  <a:lnTo>
                    <a:pt x="120" y="124"/>
                  </a:lnTo>
                  <a:lnTo>
                    <a:pt x="124" y="122"/>
                  </a:lnTo>
                  <a:lnTo>
                    <a:pt x="126" y="122"/>
                  </a:lnTo>
                  <a:lnTo>
                    <a:pt x="128" y="122"/>
                  </a:lnTo>
                  <a:lnTo>
                    <a:pt x="130" y="122"/>
                  </a:lnTo>
                  <a:lnTo>
                    <a:pt x="132" y="122"/>
                  </a:lnTo>
                  <a:lnTo>
                    <a:pt x="132" y="122"/>
                  </a:lnTo>
                  <a:lnTo>
                    <a:pt x="132" y="122"/>
                  </a:lnTo>
                  <a:lnTo>
                    <a:pt x="134" y="124"/>
                  </a:lnTo>
                  <a:lnTo>
                    <a:pt x="134" y="124"/>
                  </a:lnTo>
                  <a:lnTo>
                    <a:pt x="134" y="126"/>
                  </a:lnTo>
                  <a:lnTo>
                    <a:pt x="134" y="126"/>
                  </a:lnTo>
                  <a:lnTo>
                    <a:pt x="136" y="130"/>
                  </a:lnTo>
                  <a:lnTo>
                    <a:pt x="136" y="132"/>
                  </a:lnTo>
                  <a:lnTo>
                    <a:pt x="136" y="136"/>
                  </a:lnTo>
                  <a:lnTo>
                    <a:pt x="136" y="138"/>
                  </a:lnTo>
                  <a:lnTo>
                    <a:pt x="136" y="138"/>
                  </a:lnTo>
                  <a:lnTo>
                    <a:pt x="136" y="140"/>
                  </a:lnTo>
                  <a:lnTo>
                    <a:pt x="138" y="140"/>
                  </a:lnTo>
                  <a:lnTo>
                    <a:pt x="138" y="142"/>
                  </a:lnTo>
                  <a:lnTo>
                    <a:pt x="140" y="142"/>
                  </a:lnTo>
                  <a:lnTo>
                    <a:pt x="140" y="142"/>
                  </a:lnTo>
                  <a:lnTo>
                    <a:pt x="142" y="144"/>
                  </a:lnTo>
                  <a:lnTo>
                    <a:pt x="144" y="144"/>
                  </a:lnTo>
                  <a:lnTo>
                    <a:pt x="146" y="144"/>
                  </a:lnTo>
                  <a:lnTo>
                    <a:pt x="146" y="144"/>
                  </a:lnTo>
                  <a:lnTo>
                    <a:pt x="150" y="144"/>
                  </a:lnTo>
                  <a:lnTo>
                    <a:pt x="150" y="148"/>
                  </a:lnTo>
                  <a:lnTo>
                    <a:pt x="150" y="150"/>
                  </a:lnTo>
                  <a:lnTo>
                    <a:pt x="150" y="152"/>
                  </a:lnTo>
                  <a:lnTo>
                    <a:pt x="150" y="154"/>
                  </a:lnTo>
                  <a:lnTo>
                    <a:pt x="150" y="154"/>
                  </a:lnTo>
                  <a:lnTo>
                    <a:pt x="150" y="156"/>
                  </a:lnTo>
                  <a:lnTo>
                    <a:pt x="148" y="158"/>
                  </a:lnTo>
                  <a:lnTo>
                    <a:pt x="146" y="160"/>
                  </a:lnTo>
                  <a:lnTo>
                    <a:pt x="146" y="162"/>
                  </a:lnTo>
                  <a:lnTo>
                    <a:pt x="146" y="162"/>
                  </a:lnTo>
                  <a:lnTo>
                    <a:pt x="144" y="162"/>
                  </a:lnTo>
                  <a:lnTo>
                    <a:pt x="144" y="162"/>
                  </a:lnTo>
                  <a:lnTo>
                    <a:pt x="140" y="164"/>
                  </a:lnTo>
                  <a:lnTo>
                    <a:pt x="138" y="164"/>
                  </a:lnTo>
                  <a:lnTo>
                    <a:pt x="136" y="164"/>
                  </a:lnTo>
                  <a:lnTo>
                    <a:pt x="136" y="164"/>
                  </a:lnTo>
                  <a:lnTo>
                    <a:pt x="136" y="164"/>
                  </a:lnTo>
                  <a:lnTo>
                    <a:pt x="136" y="166"/>
                  </a:lnTo>
                  <a:lnTo>
                    <a:pt x="134" y="166"/>
                  </a:lnTo>
                  <a:lnTo>
                    <a:pt x="132" y="170"/>
                  </a:lnTo>
                  <a:lnTo>
                    <a:pt x="132" y="172"/>
                  </a:lnTo>
                  <a:lnTo>
                    <a:pt x="130" y="174"/>
                  </a:lnTo>
                  <a:lnTo>
                    <a:pt x="130" y="174"/>
                  </a:lnTo>
                  <a:lnTo>
                    <a:pt x="130" y="174"/>
                  </a:lnTo>
                  <a:lnTo>
                    <a:pt x="132" y="176"/>
                  </a:lnTo>
                  <a:lnTo>
                    <a:pt x="132" y="176"/>
                  </a:lnTo>
                  <a:lnTo>
                    <a:pt x="134" y="176"/>
                  </a:lnTo>
                  <a:lnTo>
                    <a:pt x="134" y="176"/>
                  </a:lnTo>
                  <a:lnTo>
                    <a:pt x="136" y="176"/>
                  </a:lnTo>
                  <a:lnTo>
                    <a:pt x="138" y="178"/>
                  </a:lnTo>
                  <a:lnTo>
                    <a:pt x="140" y="178"/>
                  </a:lnTo>
                  <a:lnTo>
                    <a:pt x="142" y="178"/>
                  </a:lnTo>
                  <a:lnTo>
                    <a:pt x="144" y="176"/>
                  </a:lnTo>
                  <a:lnTo>
                    <a:pt x="148" y="176"/>
                  </a:lnTo>
                  <a:lnTo>
                    <a:pt x="150" y="176"/>
                  </a:lnTo>
                  <a:lnTo>
                    <a:pt x="154" y="176"/>
                  </a:lnTo>
                  <a:lnTo>
                    <a:pt x="158" y="176"/>
                  </a:lnTo>
                  <a:lnTo>
                    <a:pt x="160" y="176"/>
                  </a:lnTo>
                  <a:lnTo>
                    <a:pt x="162" y="176"/>
                  </a:lnTo>
                  <a:lnTo>
                    <a:pt x="164" y="176"/>
                  </a:lnTo>
                  <a:lnTo>
                    <a:pt x="164" y="176"/>
                  </a:lnTo>
                  <a:lnTo>
                    <a:pt x="166" y="176"/>
                  </a:lnTo>
                  <a:lnTo>
                    <a:pt x="168" y="174"/>
                  </a:lnTo>
                  <a:lnTo>
                    <a:pt x="172" y="172"/>
                  </a:lnTo>
                  <a:lnTo>
                    <a:pt x="174" y="172"/>
                  </a:lnTo>
                  <a:lnTo>
                    <a:pt x="178" y="170"/>
                  </a:lnTo>
                  <a:lnTo>
                    <a:pt x="184" y="166"/>
                  </a:lnTo>
                  <a:lnTo>
                    <a:pt x="186" y="166"/>
                  </a:lnTo>
                  <a:lnTo>
                    <a:pt x="188" y="166"/>
                  </a:lnTo>
                  <a:lnTo>
                    <a:pt x="190" y="166"/>
                  </a:lnTo>
                  <a:lnTo>
                    <a:pt x="190" y="164"/>
                  </a:lnTo>
                  <a:lnTo>
                    <a:pt x="192" y="164"/>
                  </a:lnTo>
                  <a:lnTo>
                    <a:pt x="192" y="164"/>
                  </a:lnTo>
                  <a:lnTo>
                    <a:pt x="192" y="164"/>
                  </a:lnTo>
                  <a:lnTo>
                    <a:pt x="192" y="162"/>
                  </a:lnTo>
                  <a:lnTo>
                    <a:pt x="190" y="162"/>
                  </a:lnTo>
                  <a:lnTo>
                    <a:pt x="190" y="160"/>
                  </a:lnTo>
                  <a:lnTo>
                    <a:pt x="190" y="160"/>
                  </a:lnTo>
                  <a:lnTo>
                    <a:pt x="188" y="160"/>
                  </a:lnTo>
                  <a:lnTo>
                    <a:pt x="188" y="158"/>
                  </a:lnTo>
                  <a:lnTo>
                    <a:pt x="186" y="158"/>
                  </a:lnTo>
                  <a:lnTo>
                    <a:pt x="186" y="158"/>
                  </a:lnTo>
                  <a:lnTo>
                    <a:pt x="184" y="158"/>
                  </a:lnTo>
                  <a:lnTo>
                    <a:pt x="182" y="158"/>
                  </a:lnTo>
                  <a:lnTo>
                    <a:pt x="178" y="158"/>
                  </a:lnTo>
                  <a:lnTo>
                    <a:pt x="178" y="158"/>
                  </a:lnTo>
                  <a:lnTo>
                    <a:pt x="176" y="158"/>
                  </a:lnTo>
                  <a:lnTo>
                    <a:pt x="174" y="158"/>
                  </a:lnTo>
                  <a:lnTo>
                    <a:pt x="172" y="156"/>
                  </a:lnTo>
                  <a:lnTo>
                    <a:pt x="168" y="154"/>
                  </a:lnTo>
                  <a:lnTo>
                    <a:pt x="166" y="154"/>
                  </a:lnTo>
                  <a:lnTo>
                    <a:pt x="166" y="152"/>
                  </a:lnTo>
                  <a:lnTo>
                    <a:pt x="164" y="152"/>
                  </a:lnTo>
                  <a:lnTo>
                    <a:pt x="164" y="150"/>
                  </a:lnTo>
                  <a:lnTo>
                    <a:pt x="164" y="150"/>
                  </a:lnTo>
                  <a:lnTo>
                    <a:pt x="162" y="148"/>
                  </a:lnTo>
                  <a:lnTo>
                    <a:pt x="162" y="148"/>
                  </a:lnTo>
                  <a:lnTo>
                    <a:pt x="164" y="146"/>
                  </a:lnTo>
                  <a:lnTo>
                    <a:pt x="164" y="144"/>
                  </a:lnTo>
                  <a:lnTo>
                    <a:pt x="164" y="144"/>
                  </a:lnTo>
                  <a:lnTo>
                    <a:pt x="168" y="142"/>
                  </a:lnTo>
                  <a:lnTo>
                    <a:pt x="170" y="142"/>
                  </a:lnTo>
                  <a:lnTo>
                    <a:pt x="174" y="140"/>
                  </a:lnTo>
                  <a:lnTo>
                    <a:pt x="176" y="138"/>
                  </a:lnTo>
                  <a:lnTo>
                    <a:pt x="176" y="138"/>
                  </a:lnTo>
                  <a:lnTo>
                    <a:pt x="176" y="138"/>
                  </a:lnTo>
                  <a:lnTo>
                    <a:pt x="178" y="136"/>
                  </a:lnTo>
                  <a:lnTo>
                    <a:pt x="178" y="136"/>
                  </a:lnTo>
                  <a:lnTo>
                    <a:pt x="180" y="134"/>
                  </a:lnTo>
                  <a:lnTo>
                    <a:pt x="180" y="132"/>
                  </a:lnTo>
                  <a:lnTo>
                    <a:pt x="182" y="130"/>
                  </a:lnTo>
                  <a:lnTo>
                    <a:pt x="182" y="128"/>
                  </a:lnTo>
                  <a:lnTo>
                    <a:pt x="182" y="128"/>
                  </a:lnTo>
                  <a:lnTo>
                    <a:pt x="184" y="128"/>
                  </a:lnTo>
                  <a:lnTo>
                    <a:pt x="184" y="128"/>
                  </a:lnTo>
                  <a:lnTo>
                    <a:pt x="184" y="128"/>
                  </a:lnTo>
                  <a:lnTo>
                    <a:pt x="186" y="128"/>
                  </a:lnTo>
                  <a:lnTo>
                    <a:pt x="188" y="128"/>
                  </a:lnTo>
                  <a:lnTo>
                    <a:pt x="188" y="128"/>
                  </a:lnTo>
                  <a:lnTo>
                    <a:pt x="192" y="128"/>
                  </a:lnTo>
                  <a:lnTo>
                    <a:pt x="194" y="128"/>
                  </a:lnTo>
                  <a:lnTo>
                    <a:pt x="194" y="128"/>
                  </a:lnTo>
                  <a:lnTo>
                    <a:pt x="198" y="128"/>
                  </a:lnTo>
                  <a:lnTo>
                    <a:pt x="202" y="128"/>
                  </a:lnTo>
                  <a:lnTo>
                    <a:pt x="206" y="126"/>
                  </a:lnTo>
                  <a:lnTo>
                    <a:pt x="210" y="124"/>
                  </a:lnTo>
                  <a:lnTo>
                    <a:pt x="214" y="122"/>
                  </a:lnTo>
                  <a:lnTo>
                    <a:pt x="218" y="120"/>
                  </a:lnTo>
                  <a:lnTo>
                    <a:pt x="218" y="120"/>
                  </a:lnTo>
                  <a:lnTo>
                    <a:pt x="220" y="118"/>
                  </a:lnTo>
                  <a:lnTo>
                    <a:pt x="222" y="118"/>
                  </a:lnTo>
                  <a:lnTo>
                    <a:pt x="222" y="116"/>
                  </a:lnTo>
                  <a:lnTo>
                    <a:pt x="222" y="116"/>
                  </a:lnTo>
                  <a:lnTo>
                    <a:pt x="222" y="114"/>
                  </a:lnTo>
                  <a:lnTo>
                    <a:pt x="222" y="112"/>
                  </a:lnTo>
                  <a:lnTo>
                    <a:pt x="222" y="108"/>
                  </a:lnTo>
                  <a:lnTo>
                    <a:pt x="222" y="106"/>
                  </a:lnTo>
                  <a:lnTo>
                    <a:pt x="224" y="102"/>
                  </a:lnTo>
                  <a:lnTo>
                    <a:pt x="224" y="100"/>
                  </a:lnTo>
                  <a:lnTo>
                    <a:pt x="228" y="94"/>
                  </a:lnTo>
                  <a:lnTo>
                    <a:pt x="230" y="88"/>
                  </a:lnTo>
                  <a:lnTo>
                    <a:pt x="230" y="84"/>
                  </a:lnTo>
                  <a:lnTo>
                    <a:pt x="232" y="82"/>
                  </a:lnTo>
                  <a:lnTo>
                    <a:pt x="232" y="80"/>
                  </a:lnTo>
                  <a:lnTo>
                    <a:pt x="232" y="76"/>
                  </a:lnTo>
                  <a:lnTo>
                    <a:pt x="232" y="76"/>
                  </a:lnTo>
                  <a:lnTo>
                    <a:pt x="232" y="74"/>
                  </a:lnTo>
                  <a:lnTo>
                    <a:pt x="232" y="74"/>
                  </a:lnTo>
                  <a:lnTo>
                    <a:pt x="232" y="7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14" name="Freeform 359"/>
            <p:cNvSpPr>
              <a:spLocks/>
            </p:cNvSpPr>
            <p:nvPr/>
          </p:nvSpPr>
          <p:spPr bwMode="auto">
            <a:xfrm>
              <a:off x="5294939" y="3202658"/>
              <a:ext cx="239624" cy="264402"/>
            </a:xfrm>
            <a:custGeom>
              <a:avLst/>
              <a:gdLst>
                <a:gd name="T0" fmla="*/ 116 w 116"/>
                <a:gd name="T1" fmla="*/ 6 h 128"/>
                <a:gd name="T2" fmla="*/ 116 w 116"/>
                <a:gd name="T3" fmla="*/ 2 h 128"/>
                <a:gd name="T4" fmla="*/ 114 w 116"/>
                <a:gd name="T5" fmla="*/ 0 h 128"/>
                <a:gd name="T6" fmla="*/ 108 w 116"/>
                <a:gd name="T7" fmla="*/ 2 h 128"/>
                <a:gd name="T8" fmla="*/ 66 w 116"/>
                <a:gd name="T9" fmla="*/ 6 h 128"/>
                <a:gd name="T10" fmla="*/ 64 w 116"/>
                <a:gd name="T11" fmla="*/ 10 h 128"/>
                <a:gd name="T12" fmla="*/ 60 w 116"/>
                <a:gd name="T13" fmla="*/ 10 h 128"/>
                <a:gd name="T14" fmla="*/ 52 w 116"/>
                <a:gd name="T15" fmla="*/ 8 h 128"/>
                <a:gd name="T16" fmla="*/ 46 w 116"/>
                <a:gd name="T17" fmla="*/ 8 h 128"/>
                <a:gd name="T18" fmla="*/ 44 w 116"/>
                <a:gd name="T19" fmla="*/ 10 h 128"/>
                <a:gd name="T20" fmla="*/ 44 w 116"/>
                <a:gd name="T21" fmla="*/ 22 h 128"/>
                <a:gd name="T22" fmla="*/ 42 w 116"/>
                <a:gd name="T23" fmla="*/ 28 h 128"/>
                <a:gd name="T24" fmla="*/ 36 w 116"/>
                <a:gd name="T25" fmla="*/ 36 h 128"/>
                <a:gd name="T26" fmla="*/ 26 w 116"/>
                <a:gd name="T27" fmla="*/ 40 h 128"/>
                <a:gd name="T28" fmla="*/ 20 w 116"/>
                <a:gd name="T29" fmla="*/ 44 h 128"/>
                <a:gd name="T30" fmla="*/ 18 w 116"/>
                <a:gd name="T31" fmla="*/ 50 h 128"/>
                <a:gd name="T32" fmla="*/ 18 w 116"/>
                <a:gd name="T33" fmla="*/ 56 h 128"/>
                <a:gd name="T34" fmla="*/ 20 w 116"/>
                <a:gd name="T35" fmla="*/ 66 h 128"/>
                <a:gd name="T36" fmla="*/ 18 w 116"/>
                <a:gd name="T37" fmla="*/ 70 h 128"/>
                <a:gd name="T38" fmla="*/ 14 w 116"/>
                <a:gd name="T39" fmla="*/ 70 h 128"/>
                <a:gd name="T40" fmla="*/ 10 w 116"/>
                <a:gd name="T41" fmla="*/ 72 h 128"/>
                <a:gd name="T42" fmla="*/ 10 w 116"/>
                <a:gd name="T43" fmla="*/ 74 h 128"/>
                <a:gd name="T44" fmla="*/ 12 w 116"/>
                <a:gd name="T45" fmla="*/ 80 h 128"/>
                <a:gd name="T46" fmla="*/ 12 w 116"/>
                <a:gd name="T47" fmla="*/ 82 h 128"/>
                <a:gd name="T48" fmla="*/ 6 w 116"/>
                <a:gd name="T49" fmla="*/ 86 h 128"/>
                <a:gd name="T50" fmla="*/ 4 w 116"/>
                <a:gd name="T51" fmla="*/ 92 h 128"/>
                <a:gd name="T52" fmla="*/ 0 w 116"/>
                <a:gd name="T53" fmla="*/ 104 h 128"/>
                <a:gd name="T54" fmla="*/ 2 w 116"/>
                <a:gd name="T55" fmla="*/ 122 h 128"/>
                <a:gd name="T56" fmla="*/ 10 w 116"/>
                <a:gd name="T57" fmla="*/ 126 h 128"/>
                <a:gd name="T58" fmla="*/ 28 w 116"/>
                <a:gd name="T59" fmla="*/ 128 h 128"/>
                <a:gd name="T60" fmla="*/ 40 w 116"/>
                <a:gd name="T61" fmla="*/ 128 h 128"/>
                <a:gd name="T62" fmla="*/ 42 w 116"/>
                <a:gd name="T63" fmla="*/ 126 h 128"/>
                <a:gd name="T64" fmla="*/ 44 w 116"/>
                <a:gd name="T65" fmla="*/ 122 h 128"/>
                <a:gd name="T66" fmla="*/ 42 w 116"/>
                <a:gd name="T67" fmla="*/ 108 h 128"/>
                <a:gd name="T68" fmla="*/ 44 w 116"/>
                <a:gd name="T69" fmla="*/ 100 h 128"/>
                <a:gd name="T70" fmla="*/ 48 w 116"/>
                <a:gd name="T71" fmla="*/ 92 h 128"/>
                <a:gd name="T72" fmla="*/ 54 w 116"/>
                <a:gd name="T73" fmla="*/ 86 h 128"/>
                <a:gd name="T74" fmla="*/ 58 w 116"/>
                <a:gd name="T75" fmla="*/ 86 h 128"/>
                <a:gd name="T76" fmla="*/ 66 w 116"/>
                <a:gd name="T77" fmla="*/ 90 h 128"/>
                <a:gd name="T78" fmla="*/ 68 w 116"/>
                <a:gd name="T79" fmla="*/ 90 h 128"/>
                <a:gd name="T80" fmla="*/ 70 w 116"/>
                <a:gd name="T81" fmla="*/ 86 h 128"/>
                <a:gd name="T82" fmla="*/ 72 w 116"/>
                <a:gd name="T83" fmla="*/ 80 h 128"/>
                <a:gd name="T84" fmla="*/ 68 w 116"/>
                <a:gd name="T85" fmla="*/ 66 h 128"/>
                <a:gd name="T86" fmla="*/ 66 w 116"/>
                <a:gd name="T87" fmla="*/ 48 h 128"/>
                <a:gd name="T88" fmla="*/ 66 w 116"/>
                <a:gd name="T89" fmla="*/ 42 h 128"/>
                <a:gd name="T90" fmla="*/ 70 w 116"/>
                <a:gd name="T91" fmla="*/ 40 h 128"/>
                <a:gd name="T92" fmla="*/ 76 w 116"/>
                <a:gd name="T93" fmla="*/ 38 h 128"/>
                <a:gd name="T94" fmla="*/ 90 w 116"/>
                <a:gd name="T95" fmla="*/ 38 h 128"/>
                <a:gd name="T96" fmla="*/ 100 w 116"/>
                <a:gd name="T97" fmla="*/ 38 h 128"/>
                <a:gd name="T98" fmla="*/ 104 w 116"/>
                <a:gd name="T99" fmla="*/ 38 h 128"/>
                <a:gd name="T100" fmla="*/ 108 w 116"/>
                <a:gd name="T101" fmla="*/ 32 h 128"/>
                <a:gd name="T102" fmla="*/ 114 w 116"/>
                <a:gd name="T103" fmla="*/ 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6" h="128">
                  <a:moveTo>
                    <a:pt x="116" y="8"/>
                  </a:moveTo>
                  <a:lnTo>
                    <a:pt x="116" y="8"/>
                  </a:lnTo>
                  <a:lnTo>
                    <a:pt x="116" y="8"/>
                  </a:lnTo>
                  <a:lnTo>
                    <a:pt x="116" y="6"/>
                  </a:lnTo>
                  <a:lnTo>
                    <a:pt x="116" y="4"/>
                  </a:lnTo>
                  <a:lnTo>
                    <a:pt x="116" y="4"/>
                  </a:lnTo>
                  <a:lnTo>
                    <a:pt x="116" y="2"/>
                  </a:lnTo>
                  <a:lnTo>
                    <a:pt x="116" y="2"/>
                  </a:lnTo>
                  <a:lnTo>
                    <a:pt x="116" y="2"/>
                  </a:lnTo>
                  <a:lnTo>
                    <a:pt x="116" y="0"/>
                  </a:lnTo>
                  <a:lnTo>
                    <a:pt x="116" y="0"/>
                  </a:lnTo>
                  <a:lnTo>
                    <a:pt x="114" y="0"/>
                  </a:lnTo>
                  <a:lnTo>
                    <a:pt x="112" y="0"/>
                  </a:lnTo>
                  <a:lnTo>
                    <a:pt x="112" y="0"/>
                  </a:lnTo>
                  <a:lnTo>
                    <a:pt x="108" y="2"/>
                  </a:lnTo>
                  <a:lnTo>
                    <a:pt x="108" y="2"/>
                  </a:lnTo>
                  <a:lnTo>
                    <a:pt x="106" y="2"/>
                  </a:lnTo>
                  <a:lnTo>
                    <a:pt x="68" y="2"/>
                  </a:lnTo>
                  <a:lnTo>
                    <a:pt x="68" y="2"/>
                  </a:lnTo>
                  <a:lnTo>
                    <a:pt x="66" y="6"/>
                  </a:lnTo>
                  <a:lnTo>
                    <a:pt x="66" y="6"/>
                  </a:lnTo>
                  <a:lnTo>
                    <a:pt x="64" y="8"/>
                  </a:lnTo>
                  <a:lnTo>
                    <a:pt x="64" y="10"/>
                  </a:lnTo>
                  <a:lnTo>
                    <a:pt x="64" y="10"/>
                  </a:lnTo>
                  <a:lnTo>
                    <a:pt x="62" y="10"/>
                  </a:lnTo>
                  <a:lnTo>
                    <a:pt x="62" y="10"/>
                  </a:lnTo>
                  <a:lnTo>
                    <a:pt x="62" y="10"/>
                  </a:lnTo>
                  <a:lnTo>
                    <a:pt x="60" y="10"/>
                  </a:lnTo>
                  <a:lnTo>
                    <a:pt x="60" y="10"/>
                  </a:lnTo>
                  <a:lnTo>
                    <a:pt x="56" y="10"/>
                  </a:lnTo>
                  <a:lnTo>
                    <a:pt x="54" y="8"/>
                  </a:lnTo>
                  <a:lnTo>
                    <a:pt x="52" y="8"/>
                  </a:lnTo>
                  <a:lnTo>
                    <a:pt x="48" y="8"/>
                  </a:lnTo>
                  <a:lnTo>
                    <a:pt x="48" y="8"/>
                  </a:lnTo>
                  <a:lnTo>
                    <a:pt x="46" y="8"/>
                  </a:lnTo>
                  <a:lnTo>
                    <a:pt x="46" y="8"/>
                  </a:lnTo>
                  <a:lnTo>
                    <a:pt x="46" y="8"/>
                  </a:lnTo>
                  <a:lnTo>
                    <a:pt x="44" y="8"/>
                  </a:lnTo>
                  <a:lnTo>
                    <a:pt x="44" y="10"/>
                  </a:lnTo>
                  <a:lnTo>
                    <a:pt x="44" y="10"/>
                  </a:lnTo>
                  <a:lnTo>
                    <a:pt x="44" y="12"/>
                  </a:lnTo>
                  <a:lnTo>
                    <a:pt x="44" y="14"/>
                  </a:lnTo>
                  <a:lnTo>
                    <a:pt x="44" y="16"/>
                  </a:lnTo>
                  <a:lnTo>
                    <a:pt x="44" y="22"/>
                  </a:lnTo>
                  <a:lnTo>
                    <a:pt x="44" y="24"/>
                  </a:lnTo>
                  <a:lnTo>
                    <a:pt x="42" y="26"/>
                  </a:lnTo>
                  <a:lnTo>
                    <a:pt x="42" y="26"/>
                  </a:lnTo>
                  <a:lnTo>
                    <a:pt x="42" y="28"/>
                  </a:lnTo>
                  <a:lnTo>
                    <a:pt x="40" y="32"/>
                  </a:lnTo>
                  <a:lnTo>
                    <a:pt x="38" y="34"/>
                  </a:lnTo>
                  <a:lnTo>
                    <a:pt x="38" y="36"/>
                  </a:lnTo>
                  <a:lnTo>
                    <a:pt x="36" y="36"/>
                  </a:lnTo>
                  <a:lnTo>
                    <a:pt x="36" y="38"/>
                  </a:lnTo>
                  <a:lnTo>
                    <a:pt x="34" y="38"/>
                  </a:lnTo>
                  <a:lnTo>
                    <a:pt x="30" y="40"/>
                  </a:lnTo>
                  <a:lnTo>
                    <a:pt x="26" y="40"/>
                  </a:lnTo>
                  <a:lnTo>
                    <a:pt x="24" y="40"/>
                  </a:lnTo>
                  <a:lnTo>
                    <a:pt x="24" y="42"/>
                  </a:lnTo>
                  <a:lnTo>
                    <a:pt x="22" y="42"/>
                  </a:lnTo>
                  <a:lnTo>
                    <a:pt x="20" y="44"/>
                  </a:lnTo>
                  <a:lnTo>
                    <a:pt x="18" y="46"/>
                  </a:lnTo>
                  <a:lnTo>
                    <a:pt x="18" y="48"/>
                  </a:lnTo>
                  <a:lnTo>
                    <a:pt x="18" y="48"/>
                  </a:lnTo>
                  <a:lnTo>
                    <a:pt x="18" y="50"/>
                  </a:lnTo>
                  <a:lnTo>
                    <a:pt x="18" y="50"/>
                  </a:lnTo>
                  <a:lnTo>
                    <a:pt x="18" y="52"/>
                  </a:lnTo>
                  <a:lnTo>
                    <a:pt x="18" y="52"/>
                  </a:lnTo>
                  <a:lnTo>
                    <a:pt x="18" y="56"/>
                  </a:lnTo>
                  <a:lnTo>
                    <a:pt x="18" y="60"/>
                  </a:lnTo>
                  <a:lnTo>
                    <a:pt x="18" y="62"/>
                  </a:lnTo>
                  <a:lnTo>
                    <a:pt x="20" y="66"/>
                  </a:lnTo>
                  <a:lnTo>
                    <a:pt x="20" y="66"/>
                  </a:lnTo>
                  <a:lnTo>
                    <a:pt x="20" y="68"/>
                  </a:lnTo>
                  <a:lnTo>
                    <a:pt x="18" y="68"/>
                  </a:lnTo>
                  <a:lnTo>
                    <a:pt x="18" y="70"/>
                  </a:lnTo>
                  <a:lnTo>
                    <a:pt x="18" y="70"/>
                  </a:lnTo>
                  <a:lnTo>
                    <a:pt x="18" y="70"/>
                  </a:lnTo>
                  <a:lnTo>
                    <a:pt x="16" y="70"/>
                  </a:lnTo>
                  <a:lnTo>
                    <a:pt x="16" y="70"/>
                  </a:lnTo>
                  <a:lnTo>
                    <a:pt x="14" y="70"/>
                  </a:lnTo>
                  <a:lnTo>
                    <a:pt x="12" y="70"/>
                  </a:lnTo>
                  <a:lnTo>
                    <a:pt x="12" y="72"/>
                  </a:lnTo>
                  <a:lnTo>
                    <a:pt x="10" y="72"/>
                  </a:lnTo>
                  <a:lnTo>
                    <a:pt x="10" y="72"/>
                  </a:lnTo>
                  <a:lnTo>
                    <a:pt x="10" y="72"/>
                  </a:lnTo>
                  <a:lnTo>
                    <a:pt x="10" y="72"/>
                  </a:lnTo>
                  <a:lnTo>
                    <a:pt x="10" y="72"/>
                  </a:lnTo>
                  <a:lnTo>
                    <a:pt x="10" y="74"/>
                  </a:lnTo>
                  <a:lnTo>
                    <a:pt x="10" y="76"/>
                  </a:lnTo>
                  <a:lnTo>
                    <a:pt x="10" y="76"/>
                  </a:lnTo>
                  <a:lnTo>
                    <a:pt x="12" y="78"/>
                  </a:lnTo>
                  <a:lnTo>
                    <a:pt x="12" y="80"/>
                  </a:lnTo>
                  <a:lnTo>
                    <a:pt x="12" y="82"/>
                  </a:lnTo>
                  <a:lnTo>
                    <a:pt x="12" y="82"/>
                  </a:lnTo>
                  <a:lnTo>
                    <a:pt x="12" y="82"/>
                  </a:lnTo>
                  <a:lnTo>
                    <a:pt x="12" y="82"/>
                  </a:lnTo>
                  <a:lnTo>
                    <a:pt x="12" y="84"/>
                  </a:lnTo>
                  <a:lnTo>
                    <a:pt x="10" y="84"/>
                  </a:lnTo>
                  <a:lnTo>
                    <a:pt x="8" y="86"/>
                  </a:lnTo>
                  <a:lnTo>
                    <a:pt x="6" y="86"/>
                  </a:lnTo>
                  <a:lnTo>
                    <a:pt x="6" y="88"/>
                  </a:lnTo>
                  <a:lnTo>
                    <a:pt x="6" y="88"/>
                  </a:lnTo>
                  <a:lnTo>
                    <a:pt x="4" y="90"/>
                  </a:lnTo>
                  <a:lnTo>
                    <a:pt x="4" y="92"/>
                  </a:lnTo>
                  <a:lnTo>
                    <a:pt x="2" y="94"/>
                  </a:lnTo>
                  <a:lnTo>
                    <a:pt x="2" y="98"/>
                  </a:lnTo>
                  <a:lnTo>
                    <a:pt x="0" y="102"/>
                  </a:lnTo>
                  <a:lnTo>
                    <a:pt x="0" y="104"/>
                  </a:lnTo>
                  <a:lnTo>
                    <a:pt x="0" y="108"/>
                  </a:lnTo>
                  <a:lnTo>
                    <a:pt x="2" y="114"/>
                  </a:lnTo>
                  <a:lnTo>
                    <a:pt x="2" y="120"/>
                  </a:lnTo>
                  <a:lnTo>
                    <a:pt x="2" y="122"/>
                  </a:lnTo>
                  <a:lnTo>
                    <a:pt x="4" y="124"/>
                  </a:lnTo>
                  <a:lnTo>
                    <a:pt x="6" y="124"/>
                  </a:lnTo>
                  <a:lnTo>
                    <a:pt x="8" y="126"/>
                  </a:lnTo>
                  <a:lnTo>
                    <a:pt x="10" y="126"/>
                  </a:lnTo>
                  <a:lnTo>
                    <a:pt x="12" y="126"/>
                  </a:lnTo>
                  <a:lnTo>
                    <a:pt x="18" y="126"/>
                  </a:lnTo>
                  <a:lnTo>
                    <a:pt x="24" y="128"/>
                  </a:lnTo>
                  <a:lnTo>
                    <a:pt x="28" y="128"/>
                  </a:lnTo>
                  <a:lnTo>
                    <a:pt x="32" y="128"/>
                  </a:lnTo>
                  <a:lnTo>
                    <a:pt x="36" y="128"/>
                  </a:lnTo>
                  <a:lnTo>
                    <a:pt x="38" y="128"/>
                  </a:lnTo>
                  <a:lnTo>
                    <a:pt x="40" y="128"/>
                  </a:lnTo>
                  <a:lnTo>
                    <a:pt x="40" y="128"/>
                  </a:lnTo>
                  <a:lnTo>
                    <a:pt x="40" y="128"/>
                  </a:lnTo>
                  <a:lnTo>
                    <a:pt x="42" y="128"/>
                  </a:lnTo>
                  <a:lnTo>
                    <a:pt x="42" y="126"/>
                  </a:lnTo>
                  <a:lnTo>
                    <a:pt x="42" y="126"/>
                  </a:lnTo>
                  <a:lnTo>
                    <a:pt x="42" y="124"/>
                  </a:lnTo>
                  <a:lnTo>
                    <a:pt x="44" y="124"/>
                  </a:lnTo>
                  <a:lnTo>
                    <a:pt x="44" y="122"/>
                  </a:lnTo>
                  <a:lnTo>
                    <a:pt x="44" y="120"/>
                  </a:lnTo>
                  <a:lnTo>
                    <a:pt x="44" y="118"/>
                  </a:lnTo>
                  <a:lnTo>
                    <a:pt x="42" y="112"/>
                  </a:lnTo>
                  <a:lnTo>
                    <a:pt x="42" y="108"/>
                  </a:lnTo>
                  <a:lnTo>
                    <a:pt x="42" y="108"/>
                  </a:lnTo>
                  <a:lnTo>
                    <a:pt x="42" y="106"/>
                  </a:lnTo>
                  <a:lnTo>
                    <a:pt x="44" y="104"/>
                  </a:lnTo>
                  <a:lnTo>
                    <a:pt x="44" y="100"/>
                  </a:lnTo>
                  <a:lnTo>
                    <a:pt x="46" y="96"/>
                  </a:lnTo>
                  <a:lnTo>
                    <a:pt x="46" y="94"/>
                  </a:lnTo>
                  <a:lnTo>
                    <a:pt x="46" y="94"/>
                  </a:lnTo>
                  <a:lnTo>
                    <a:pt x="48" y="92"/>
                  </a:lnTo>
                  <a:lnTo>
                    <a:pt x="50" y="88"/>
                  </a:lnTo>
                  <a:lnTo>
                    <a:pt x="52" y="88"/>
                  </a:lnTo>
                  <a:lnTo>
                    <a:pt x="54" y="88"/>
                  </a:lnTo>
                  <a:lnTo>
                    <a:pt x="54" y="86"/>
                  </a:lnTo>
                  <a:lnTo>
                    <a:pt x="56" y="86"/>
                  </a:lnTo>
                  <a:lnTo>
                    <a:pt x="56" y="86"/>
                  </a:lnTo>
                  <a:lnTo>
                    <a:pt x="56" y="86"/>
                  </a:lnTo>
                  <a:lnTo>
                    <a:pt x="58" y="86"/>
                  </a:lnTo>
                  <a:lnTo>
                    <a:pt x="60" y="88"/>
                  </a:lnTo>
                  <a:lnTo>
                    <a:pt x="62" y="88"/>
                  </a:lnTo>
                  <a:lnTo>
                    <a:pt x="64" y="90"/>
                  </a:lnTo>
                  <a:lnTo>
                    <a:pt x="66" y="90"/>
                  </a:lnTo>
                  <a:lnTo>
                    <a:pt x="66" y="90"/>
                  </a:lnTo>
                  <a:lnTo>
                    <a:pt x="66" y="90"/>
                  </a:lnTo>
                  <a:lnTo>
                    <a:pt x="68" y="90"/>
                  </a:lnTo>
                  <a:lnTo>
                    <a:pt x="68" y="90"/>
                  </a:lnTo>
                  <a:lnTo>
                    <a:pt x="68" y="88"/>
                  </a:lnTo>
                  <a:lnTo>
                    <a:pt x="70" y="88"/>
                  </a:lnTo>
                  <a:lnTo>
                    <a:pt x="70" y="88"/>
                  </a:lnTo>
                  <a:lnTo>
                    <a:pt x="70" y="86"/>
                  </a:lnTo>
                  <a:lnTo>
                    <a:pt x="70" y="84"/>
                  </a:lnTo>
                  <a:lnTo>
                    <a:pt x="70" y="84"/>
                  </a:lnTo>
                  <a:lnTo>
                    <a:pt x="72" y="82"/>
                  </a:lnTo>
                  <a:lnTo>
                    <a:pt x="72" y="80"/>
                  </a:lnTo>
                  <a:lnTo>
                    <a:pt x="70" y="76"/>
                  </a:lnTo>
                  <a:lnTo>
                    <a:pt x="70" y="74"/>
                  </a:lnTo>
                  <a:lnTo>
                    <a:pt x="70" y="70"/>
                  </a:lnTo>
                  <a:lnTo>
                    <a:pt x="68" y="66"/>
                  </a:lnTo>
                  <a:lnTo>
                    <a:pt x="66" y="58"/>
                  </a:lnTo>
                  <a:lnTo>
                    <a:pt x="66" y="54"/>
                  </a:lnTo>
                  <a:lnTo>
                    <a:pt x="66" y="50"/>
                  </a:lnTo>
                  <a:lnTo>
                    <a:pt x="66" y="48"/>
                  </a:lnTo>
                  <a:lnTo>
                    <a:pt x="66" y="46"/>
                  </a:lnTo>
                  <a:lnTo>
                    <a:pt x="66" y="44"/>
                  </a:lnTo>
                  <a:lnTo>
                    <a:pt x="66" y="44"/>
                  </a:lnTo>
                  <a:lnTo>
                    <a:pt x="66" y="42"/>
                  </a:lnTo>
                  <a:lnTo>
                    <a:pt x="68" y="42"/>
                  </a:lnTo>
                  <a:lnTo>
                    <a:pt x="68" y="40"/>
                  </a:lnTo>
                  <a:lnTo>
                    <a:pt x="68" y="40"/>
                  </a:lnTo>
                  <a:lnTo>
                    <a:pt x="70" y="40"/>
                  </a:lnTo>
                  <a:lnTo>
                    <a:pt x="70" y="38"/>
                  </a:lnTo>
                  <a:lnTo>
                    <a:pt x="70" y="38"/>
                  </a:lnTo>
                  <a:lnTo>
                    <a:pt x="72" y="38"/>
                  </a:lnTo>
                  <a:lnTo>
                    <a:pt x="76" y="38"/>
                  </a:lnTo>
                  <a:lnTo>
                    <a:pt x="78" y="38"/>
                  </a:lnTo>
                  <a:lnTo>
                    <a:pt x="80" y="38"/>
                  </a:lnTo>
                  <a:lnTo>
                    <a:pt x="86" y="38"/>
                  </a:lnTo>
                  <a:lnTo>
                    <a:pt x="90" y="38"/>
                  </a:lnTo>
                  <a:lnTo>
                    <a:pt x="94" y="40"/>
                  </a:lnTo>
                  <a:lnTo>
                    <a:pt x="96" y="40"/>
                  </a:lnTo>
                  <a:lnTo>
                    <a:pt x="98" y="40"/>
                  </a:lnTo>
                  <a:lnTo>
                    <a:pt x="100" y="38"/>
                  </a:lnTo>
                  <a:lnTo>
                    <a:pt x="102" y="38"/>
                  </a:lnTo>
                  <a:lnTo>
                    <a:pt x="102" y="38"/>
                  </a:lnTo>
                  <a:lnTo>
                    <a:pt x="104" y="38"/>
                  </a:lnTo>
                  <a:lnTo>
                    <a:pt x="104" y="38"/>
                  </a:lnTo>
                  <a:lnTo>
                    <a:pt x="106" y="36"/>
                  </a:lnTo>
                  <a:lnTo>
                    <a:pt x="106" y="36"/>
                  </a:lnTo>
                  <a:lnTo>
                    <a:pt x="108" y="34"/>
                  </a:lnTo>
                  <a:lnTo>
                    <a:pt x="108" y="32"/>
                  </a:lnTo>
                  <a:lnTo>
                    <a:pt x="110" y="28"/>
                  </a:lnTo>
                  <a:lnTo>
                    <a:pt x="110" y="26"/>
                  </a:lnTo>
                  <a:lnTo>
                    <a:pt x="112" y="24"/>
                  </a:lnTo>
                  <a:lnTo>
                    <a:pt x="114" y="16"/>
                  </a:lnTo>
                  <a:lnTo>
                    <a:pt x="114" y="12"/>
                  </a:lnTo>
                  <a:lnTo>
                    <a:pt x="116" y="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15" name="Freeform 361"/>
            <p:cNvSpPr>
              <a:spLocks/>
            </p:cNvSpPr>
            <p:nvPr/>
          </p:nvSpPr>
          <p:spPr bwMode="auto">
            <a:xfrm>
              <a:off x="5782449" y="3768642"/>
              <a:ext cx="99155" cy="214827"/>
            </a:xfrm>
            <a:custGeom>
              <a:avLst/>
              <a:gdLst>
                <a:gd name="T0" fmla="*/ 0 w 48"/>
                <a:gd name="T1" fmla="*/ 36 h 104"/>
                <a:gd name="T2" fmla="*/ 4 w 48"/>
                <a:gd name="T3" fmla="*/ 44 h 104"/>
                <a:gd name="T4" fmla="*/ 6 w 48"/>
                <a:gd name="T5" fmla="*/ 46 h 104"/>
                <a:gd name="T6" fmla="*/ 6 w 48"/>
                <a:gd name="T7" fmla="*/ 50 h 104"/>
                <a:gd name="T8" fmla="*/ 8 w 48"/>
                <a:gd name="T9" fmla="*/ 62 h 104"/>
                <a:gd name="T10" fmla="*/ 10 w 48"/>
                <a:gd name="T11" fmla="*/ 70 h 104"/>
                <a:gd name="T12" fmla="*/ 10 w 48"/>
                <a:gd name="T13" fmla="*/ 80 h 104"/>
                <a:gd name="T14" fmla="*/ 10 w 48"/>
                <a:gd name="T15" fmla="*/ 86 h 104"/>
                <a:gd name="T16" fmla="*/ 12 w 48"/>
                <a:gd name="T17" fmla="*/ 90 h 104"/>
                <a:gd name="T18" fmla="*/ 16 w 48"/>
                <a:gd name="T19" fmla="*/ 104 h 104"/>
                <a:gd name="T20" fmla="*/ 34 w 48"/>
                <a:gd name="T21" fmla="*/ 92 h 104"/>
                <a:gd name="T22" fmla="*/ 32 w 48"/>
                <a:gd name="T23" fmla="*/ 82 h 104"/>
                <a:gd name="T24" fmla="*/ 30 w 48"/>
                <a:gd name="T25" fmla="*/ 72 h 104"/>
                <a:gd name="T26" fmla="*/ 30 w 48"/>
                <a:gd name="T27" fmla="*/ 66 h 104"/>
                <a:gd name="T28" fmla="*/ 32 w 48"/>
                <a:gd name="T29" fmla="*/ 62 h 104"/>
                <a:gd name="T30" fmla="*/ 32 w 48"/>
                <a:gd name="T31" fmla="*/ 62 h 104"/>
                <a:gd name="T32" fmla="*/ 34 w 48"/>
                <a:gd name="T33" fmla="*/ 58 h 104"/>
                <a:gd name="T34" fmla="*/ 38 w 48"/>
                <a:gd name="T35" fmla="*/ 54 h 104"/>
                <a:gd name="T36" fmla="*/ 40 w 48"/>
                <a:gd name="T37" fmla="*/ 52 h 104"/>
                <a:gd name="T38" fmla="*/ 42 w 48"/>
                <a:gd name="T39" fmla="*/ 44 h 104"/>
                <a:gd name="T40" fmla="*/ 44 w 48"/>
                <a:gd name="T41" fmla="*/ 36 h 104"/>
                <a:gd name="T42" fmla="*/ 46 w 48"/>
                <a:gd name="T43" fmla="*/ 26 h 104"/>
                <a:gd name="T44" fmla="*/ 48 w 48"/>
                <a:gd name="T45" fmla="*/ 18 h 104"/>
                <a:gd name="T46" fmla="*/ 48 w 48"/>
                <a:gd name="T47" fmla="*/ 14 h 104"/>
                <a:gd name="T48" fmla="*/ 46 w 48"/>
                <a:gd name="T49" fmla="*/ 2 h 104"/>
                <a:gd name="T50" fmla="*/ 32 w 48"/>
                <a:gd name="T51" fmla="*/ 2 h 104"/>
                <a:gd name="T52" fmla="*/ 30 w 48"/>
                <a:gd name="T53" fmla="*/ 8 h 104"/>
                <a:gd name="T54" fmla="*/ 28 w 48"/>
                <a:gd name="T55" fmla="*/ 12 h 104"/>
                <a:gd name="T56" fmla="*/ 28 w 48"/>
                <a:gd name="T57" fmla="*/ 16 h 104"/>
                <a:gd name="T58" fmla="*/ 26 w 48"/>
                <a:gd name="T59" fmla="*/ 16 h 104"/>
                <a:gd name="T60" fmla="*/ 24 w 48"/>
                <a:gd name="T61" fmla="*/ 18 h 104"/>
                <a:gd name="T62" fmla="*/ 22 w 48"/>
                <a:gd name="T63" fmla="*/ 18 h 104"/>
                <a:gd name="T64" fmla="*/ 16 w 48"/>
                <a:gd name="T65" fmla="*/ 20 h 104"/>
                <a:gd name="T66" fmla="*/ 12 w 48"/>
                <a:gd name="T67" fmla="*/ 20 h 104"/>
                <a:gd name="T68" fmla="*/ 10 w 48"/>
                <a:gd name="T69" fmla="*/ 22 h 104"/>
                <a:gd name="T70" fmla="*/ 10 w 48"/>
                <a:gd name="T71" fmla="*/ 22 h 104"/>
                <a:gd name="T72" fmla="*/ 6 w 48"/>
                <a:gd name="T73" fmla="*/ 28 h 104"/>
                <a:gd name="T74" fmla="*/ 0 w 48"/>
                <a:gd name="T75" fmla="*/ 3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 h="104">
                  <a:moveTo>
                    <a:pt x="0" y="36"/>
                  </a:moveTo>
                  <a:lnTo>
                    <a:pt x="0" y="36"/>
                  </a:lnTo>
                  <a:lnTo>
                    <a:pt x="2" y="40"/>
                  </a:lnTo>
                  <a:lnTo>
                    <a:pt x="4" y="44"/>
                  </a:lnTo>
                  <a:lnTo>
                    <a:pt x="4" y="46"/>
                  </a:lnTo>
                  <a:lnTo>
                    <a:pt x="6" y="46"/>
                  </a:lnTo>
                  <a:lnTo>
                    <a:pt x="6" y="48"/>
                  </a:lnTo>
                  <a:lnTo>
                    <a:pt x="6" y="50"/>
                  </a:lnTo>
                  <a:lnTo>
                    <a:pt x="8" y="56"/>
                  </a:lnTo>
                  <a:lnTo>
                    <a:pt x="8" y="62"/>
                  </a:lnTo>
                  <a:lnTo>
                    <a:pt x="10" y="66"/>
                  </a:lnTo>
                  <a:lnTo>
                    <a:pt x="10" y="70"/>
                  </a:lnTo>
                  <a:lnTo>
                    <a:pt x="10" y="76"/>
                  </a:lnTo>
                  <a:lnTo>
                    <a:pt x="10" y="80"/>
                  </a:lnTo>
                  <a:lnTo>
                    <a:pt x="10" y="84"/>
                  </a:lnTo>
                  <a:lnTo>
                    <a:pt x="10" y="86"/>
                  </a:lnTo>
                  <a:lnTo>
                    <a:pt x="12" y="88"/>
                  </a:lnTo>
                  <a:lnTo>
                    <a:pt x="12" y="90"/>
                  </a:lnTo>
                  <a:lnTo>
                    <a:pt x="14" y="96"/>
                  </a:lnTo>
                  <a:lnTo>
                    <a:pt x="16" y="104"/>
                  </a:lnTo>
                  <a:lnTo>
                    <a:pt x="34" y="96"/>
                  </a:lnTo>
                  <a:lnTo>
                    <a:pt x="34" y="92"/>
                  </a:lnTo>
                  <a:lnTo>
                    <a:pt x="32" y="86"/>
                  </a:lnTo>
                  <a:lnTo>
                    <a:pt x="32" y="82"/>
                  </a:lnTo>
                  <a:lnTo>
                    <a:pt x="32" y="76"/>
                  </a:lnTo>
                  <a:lnTo>
                    <a:pt x="30" y="72"/>
                  </a:lnTo>
                  <a:lnTo>
                    <a:pt x="30" y="68"/>
                  </a:lnTo>
                  <a:lnTo>
                    <a:pt x="30" y="66"/>
                  </a:lnTo>
                  <a:lnTo>
                    <a:pt x="30" y="64"/>
                  </a:lnTo>
                  <a:lnTo>
                    <a:pt x="32" y="62"/>
                  </a:lnTo>
                  <a:lnTo>
                    <a:pt x="32" y="62"/>
                  </a:lnTo>
                  <a:lnTo>
                    <a:pt x="32" y="62"/>
                  </a:lnTo>
                  <a:lnTo>
                    <a:pt x="32" y="60"/>
                  </a:lnTo>
                  <a:lnTo>
                    <a:pt x="34" y="58"/>
                  </a:lnTo>
                  <a:lnTo>
                    <a:pt x="36" y="56"/>
                  </a:lnTo>
                  <a:lnTo>
                    <a:pt x="38" y="54"/>
                  </a:lnTo>
                  <a:lnTo>
                    <a:pt x="40" y="52"/>
                  </a:lnTo>
                  <a:lnTo>
                    <a:pt x="40" y="52"/>
                  </a:lnTo>
                  <a:lnTo>
                    <a:pt x="42" y="48"/>
                  </a:lnTo>
                  <a:lnTo>
                    <a:pt x="42" y="44"/>
                  </a:lnTo>
                  <a:lnTo>
                    <a:pt x="44" y="40"/>
                  </a:lnTo>
                  <a:lnTo>
                    <a:pt x="44" y="36"/>
                  </a:lnTo>
                  <a:lnTo>
                    <a:pt x="46" y="30"/>
                  </a:lnTo>
                  <a:lnTo>
                    <a:pt x="46" y="26"/>
                  </a:lnTo>
                  <a:lnTo>
                    <a:pt x="48" y="22"/>
                  </a:lnTo>
                  <a:lnTo>
                    <a:pt x="48" y="18"/>
                  </a:lnTo>
                  <a:lnTo>
                    <a:pt x="48" y="16"/>
                  </a:lnTo>
                  <a:lnTo>
                    <a:pt x="48" y="14"/>
                  </a:lnTo>
                  <a:lnTo>
                    <a:pt x="46" y="8"/>
                  </a:lnTo>
                  <a:lnTo>
                    <a:pt x="46" y="2"/>
                  </a:lnTo>
                  <a:lnTo>
                    <a:pt x="46" y="0"/>
                  </a:lnTo>
                  <a:lnTo>
                    <a:pt x="32" y="2"/>
                  </a:lnTo>
                  <a:lnTo>
                    <a:pt x="32" y="4"/>
                  </a:lnTo>
                  <a:lnTo>
                    <a:pt x="30" y="8"/>
                  </a:lnTo>
                  <a:lnTo>
                    <a:pt x="30" y="10"/>
                  </a:lnTo>
                  <a:lnTo>
                    <a:pt x="28" y="12"/>
                  </a:lnTo>
                  <a:lnTo>
                    <a:pt x="28" y="14"/>
                  </a:lnTo>
                  <a:lnTo>
                    <a:pt x="28" y="16"/>
                  </a:lnTo>
                  <a:lnTo>
                    <a:pt x="28" y="16"/>
                  </a:lnTo>
                  <a:lnTo>
                    <a:pt x="26" y="16"/>
                  </a:lnTo>
                  <a:lnTo>
                    <a:pt x="26" y="18"/>
                  </a:lnTo>
                  <a:lnTo>
                    <a:pt x="24" y="18"/>
                  </a:lnTo>
                  <a:lnTo>
                    <a:pt x="24" y="18"/>
                  </a:lnTo>
                  <a:lnTo>
                    <a:pt x="22" y="18"/>
                  </a:lnTo>
                  <a:lnTo>
                    <a:pt x="20" y="20"/>
                  </a:lnTo>
                  <a:lnTo>
                    <a:pt x="16" y="20"/>
                  </a:lnTo>
                  <a:lnTo>
                    <a:pt x="14" y="20"/>
                  </a:lnTo>
                  <a:lnTo>
                    <a:pt x="12" y="20"/>
                  </a:lnTo>
                  <a:lnTo>
                    <a:pt x="12" y="20"/>
                  </a:lnTo>
                  <a:lnTo>
                    <a:pt x="10" y="22"/>
                  </a:lnTo>
                  <a:lnTo>
                    <a:pt x="10" y="22"/>
                  </a:lnTo>
                  <a:lnTo>
                    <a:pt x="10" y="22"/>
                  </a:lnTo>
                  <a:lnTo>
                    <a:pt x="8" y="24"/>
                  </a:lnTo>
                  <a:lnTo>
                    <a:pt x="6" y="28"/>
                  </a:lnTo>
                  <a:lnTo>
                    <a:pt x="4" y="30"/>
                  </a:lnTo>
                  <a:lnTo>
                    <a:pt x="0" y="34"/>
                  </a:lnTo>
                  <a:lnTo>
                    <a:pt x="0" y="36"/>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16" name="Freeform 363"/>
            <p:cNvSpPr>
              <a:spLocks/>
            </p:cNvSpPr>
            <p:nvPr/>
          </p:nvSpPr>
          <p:spPr bwMode="auto">
            <a:xfrm>
              <a:off x="6117096" y="4768412"/>
              <a:ext cx="293333" cy="442047"/>
            </a:xfrm>
            <a:custGeom>
              <a:avLst/>
              <a:gdLst>
                <a:gd name="T0" fmla="*/ 8 w 142"/>
                <a:gd name="T1" fmla="*/ 2 h 214"/>
                <a:gd name="T2" fmla="*/ 16 w 142"/>
                <a:gd name="T3" fmla="*/ 0 h 214"/>
                <a:gd name="T4" fmla="*/ 20 w 142"/>
                <a:gd name="T5" fmla="*/ 0 h 214"/>
                <a:gd name="T6" fmla="*/ 30 w 142"/>
                <a:gd name="T7" fmla="*/ 6 h 214"/>
                <a:gd name="T8" fmla="*/ 40 w 142"/>
                <a:gd name="T9" fmla="*/ 8 h 214"/>
                <a:gd name="T10" fmla="*/ 60 w 142"/>
                <a:gd name="T11" fmla="*/ 10 h 214"/>
                <a:gd name="T12" fmla="*/ 82 w 142"/>
                <a:gd name="T13" fmla="*/ 6 h 214"/>
                <a:gd name="T14" fmla="*/ 92 w 142"/>
                <a:gd name="T15" fmla="*/ 6 h 214"/>
                <a:gd name="T16" fmla="*/ 96 w 142"/>
                <a:gd name="T17" fmla="*/ 10 h 214"/>
                <a:gd name="T18" fmla="*/ 100 w 142"/>
                <a:gd name="T19" fmla="*/ 16 h 214"/>
                <a:gd name="T20" fmla="*/ 104 w 142"/>
                <a:gd name="T21" fmla="*/ 18 h 214"/>
                <a:gd name="T22" fmla="*/ 124 w 142"/>
                <a:gd name="T23" fmla="*/ 20 h 214"/>
                <a:gd name="T24" fmla="*/ 142 w 142"/>
                <a:gd name="T25" fmla="*/ 22 h 214"/>
                <a:gd name="T26" fmla="*/ 136 w 142"/>
                <a:gd name="T27" fmla="*/ 34 h 214"/>
                <a:gd name="T28" fmla="*/ 134 w 142"/>
                <a:gd name="T29" fmla="*/ 44 h 214"/>
                <a:gd name="T30" fmla="*/ 136 w 142"/>
                <a:gd name="T31" fmla="*/ 70 h 214"/>
                <a:gd name="T32" fmla="*/ 136 w 142"/>
                <a:gd name="T33" fmla="*/ 82 h 214"/>
                <a:gd name="T34" fmla="*/ 134 w 142"/>
                <a:gd name="T35" fmla="*/ 88 h 214"/>
                <a:gd name="T36" fmla="*/ 128 w 142"/>
                <a:gd name="T37" fmla="*/ 92 h 214"/>
                <a:gd name="T38" fmla="*/ 124 w 142"/>
                <a:gd name="T39" fmla="*/ 94 h 214"/>
                <a:gd name="T40" fmla="*/ 120 w 142"/>
                <a:gd name="T41" fmla="*/ 96 h 214"/>
                <a:gd name="T42" fmla="*/ 118 w 142"/>
                <a:gd name="T43" fmla="*/ 100 h 214"/>
                <a:gd name="T44" fmla="*/ 116 w 142"/>
                <a:gd name="T45" fmla="*/ 118 h 214"/>
                <a:gd name="T46" fmla="*/ 120 w 142"/>
                <a:gd name="T47" fmla="*/ 142 h 214"/>
                <a:gd name="T48" fmla="*/ 122 w 142"/>
                <a:gd name="T49" fmla="*/ 172 h 214"/>
                <a:gd name="T50" fmla="*/ 120 w 142"/>
                <a:gd name="T51" fmla="*/ 194 h 214"/>
                <a:gd name="T52" fmla="*/ 116 w 142"/>
                <a:gd name="T53" fmla="*/ 204 h 214"/>
                <a:gd name="T54" fmla="*/ 114 w 142"/>
                <a:gd name="T55" fmla="*/ 210 h 214"/>
                <a:gd name="T56" fmla="*/ 108 w 142"/>
                <a:gd name="T57" fmla="*/ 214 h 214"/>
                <a:gd name="T58" fmla="*/ 98 w 142"/>
                <a:gd name="T59" fmla="*/ 214 h 214"/>
                <a:gd name="T60" fmla="*/ 90 w 142"/>
                <a:gd name="T61" fmla="*/ 212 h 214"/>
                <a:gd name="T62" fmla="*/ 88 w 142"/>
                <a:gd name="T63" fmla="*/ 208 h 214"/>
                <a:gd name="T64" fmla="*/ 84 w 142"/>
                <a:gd name="T65" fmla="*/ 202 h 214"/>
                <a:gd name="T66" fmla="*/ 82 w 142"/>
                <a:gd name="T67" fmla="*/ 200 h 214"/>
                <a:gd name="T68" fmla="*/ 80 w 142"/>
                <a:gd name="T69" fmla="*/ 202 h 214"/>
                <a:gd name="T70" fmla="*/ 76 w 142"/>
                <a:gd name="T71" fmla="*/ 204 h 214"/>
                <a:gd name="T72" fmla="*/ 68 w 142"/>
                <a:gd name="T73" fmla="*/ 206 h 214"/>
                <a:gd name="T74" fmla="*/ 64 w 142"/>
                <a:gd name="T75" fmla="*/ 192 h 214"/>
                <a:gd name="T76" fmla="*/ 58 w 142"/>
                <a:gd name="T77" fmla="*/ 184 h 214"/>
                <a:gd name="T78" fmla="*/ 52 w 142"/>
                <a:gd name="T79" fmla="*/ 182 h 214"/>
                <a:gd name="T80" fmla="*/ 46 w 142"/>
                <a:gd name="T81" fmla="*/ 182 h 214"/>
                <a:gd name="T82" fmla="*/ 46 w 142"/>
                <a:gd name="T83" fmla="*/ 178 h 214"/>
                <a:gd name="T84" fmla="*/ 46 w 142"/>
                <a:gd name="T85" fmla="*/ 166 h 214"/>
                <a:gd name="T86" fmla="*/ 46 w 142"/>
                <a:gd name="T87" fmla="*/ 160 h 214"/>
                <a:gd name="T88" fmla="*/ 42 w 142"/>
                <a:gd name="T89" fmla="*/ 142 h 214"/>
                <a:gd name="T90" fmla="*/ 42 w 142"/>
                <a:gd name="T91" fmla="*/ 124 h 214"/>
                <a:gd name="T92" fmla="*/ 40 w 142"/>
                <a:gd name="T93" fmla="*/ 104 h 214"/>
                <a:gd name="T94" fmla="*/ 34 w 142"/>
                <a:gd name="T95" fmla="*/ 86 h 214"/>
                <a:gd name="T96" fmla="*/ 26 w 142"/>
                <a:gd name="T97" fmla="*/ 68 h 214"/>
                <a:gd name="T98" fmla="*/ 16 w 142"/>
                <a:gd name="T99" fmla="*/ 50 h 214"/>
                <a:gd name="T100" fmla="*/ 10 w 142"/>
                <a:gd name="T101" fmla="*/ 38 h 214"/>
                <a:gd name="T102" fmla="*/ 2 w 142"/>
                <a:gd name="T103" fmla="*/ 28 h 214"/>
                <a:gd name="T104" fmla="*/ 0 w 142"/>
                <a:gd name="T105" fmla="*/ 24 h 214"/>
                <a:gd name="T106" fmla="*/ 0 w 142"/>
                <a:gd name="T107" fmla="*/ 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2" h="214">
                  <a:moveTo>
                    <a:pt x="2" y="6"/>
                  </a:moveTo>
                  <a:lnTo>
                    <a:pt x="2" y="6"/>
                  </a:lnTo>
                  <a:lnTo>
                    <a:pt x="4" y="4"/>
                  </a:lnTo>
                  <a:lnTo>
                    <a:pt x="8" y="2"/>
                  </a:lnTo>
                  <a:lnTo>
                    <a:pt x="10" y="2"/>
                  </a:lnTo>
                  <a:lnTo>
                    <a:pt x="12" y="0"/>
                  </a:lnTo>
                  <a:lnTo>
                    <a:pt x="14" y="0"/>
                  </a:lnTo>
                  <a:lnTo>
                    <a:pt x="16" y="0"/>
                  </a:lnTo>
                  <a:lnTo>
                    <a:pt x="16" y="0"/>
                  </a:lnTo>
                  <a:lnTo>
                    <a:pt x="16" y="0"/>
                  </a:lnTo>
                  <a:lnTo>
                    <a:pt x="18" y="0"/>
                  </a:lnTo>
                  <a:lnTo>
                    <a:pt x="20" y="0"/>
                  </a:lnTo>
                  <a:lnTo>
                    <a:pt x="22" y="2"/>
                  </a:lnTo>
                  <a:lnTo>
                    <a:pt x="24" y="2"/>
                  </a:lnTo>
                  <a:lnTo>
                    <a:pt x="28" y="6"/>
                  </a:lnTo>
                  <a:lnTo>
                    <a:pt x="30" y="6"/>
                  </a:lnTo>
                  <a:lnTo>
                    <a:pt x="32" y="6"/>
                  </a:lnTo>
                  <a:lnTo>
                    <a:pt x="34" y="8"/>
                  </a:lnTo>
                  <a:lnTo>
                    <a:pt x="38" y="8"/>
                  </a:lnTo>
                  <a:lnTo>
                    <a:pt x="40" y="8"/>
                  </a:lnTo>
                  <a:lnTo>
                    <a:pt x="44" y="8"/>
                  </a:lnTo>
                  <a:lnTo>
                    <a:pt x="52" y="8"/>
                  </a:lnTo>
                  <a:lnTo>
                    <a:pt x="58" y="10"/>
                  </a:lnTo>
                  <a:lnTo>
                    <a:pt x="60" y="10"/>
                  </a:lnTo>
                  <a:lnTo>
                    <a:pt x="62" y="10"/>
                  </a:lnTo>
                  <a:lnTo>
                    <a:pt x="66" y="8"/>
                  </a:lnTo>
                  <a:lnTo>
                    <a:pt x="76" y="8"/>
                  </a:lnTo>
                  <a:lnTo>
                    <a:pt x="82" y="6"/>
                  </a:lnTo>
                  <a:lnTo>
                    <a:pt x="84" y="6"/>
                  </a:lnTo>
                  <a:lnTo>
                    <a:pt x="86" y="6"/>
                  </a:lnTo>
                  <a:lnTo>
                    <a:pt x="88" y="6"/>
                  </a:lnTo>
                  <a:lnTo>
                    <a:pt x="92" y="6"/>
                  </a:lnTo>
                  <a:lnTo>
                    <a:pt x="94" y="8"/>
                  </a:lnTo>
                  <a:lnTo>
                    <a:pt x="94" y="8"/>
                  </a:lnTo>
                  <a:lnTo>
                    <a:pt x="96" y="8"/>
                  </a:lnTo>
                  <a:lnTo>
                    <a:pt x="96" y="10"/>
                  </a:lnTo>
                  <a:lnTo>
                    <a:pt x="96" y="10"/>
                  </a:lnTo>
                  <a:lnTo>
                    <a:pt x="98" y="12"/>
                  </a:lnTo>
                  <a:lnTo>
                    <a:pt x="98" y="14"/>
                  </a:lnTo>
                  <a:lnTo>
                    <a:pt x="100" y="16"/>
                  </a:lnTo>
                  <a:lnTo>
                    <a:pt x="100" y="16"/>
                  </a:lnTo>
                  <a:lnTo>
                    <a:pt x="102" y="16"/>
                  </a:lnTo>
                  <a:lnTo>
                    <a:pt x="102" y="18"/>
                  </a:lnTo>
                  <a:lnTo>
                    <a:pt x="104" y="18"/>
                  </a:lnTo>
                  <a:lnTo>
                    <a:pt x="106" y="18"/>
                  </a:lnTo>
                  <a:lnTo>
                    <a:pt x="110" y="18"/>
                  </a:lnTo>
                  <a:lnTo>
                    <a:pt x="116" y="20"/>
                  </a:lnTo>
                  <a:lnTo>
                    <a:pt x="124" y="20"/>
                  </a:lnTo>
                  <a:lnTo>
                    <a:pt x="128" y="20"/>
                  </a:lnTo>
                  <a:lnTo>
                    <a:pt x="130" y="20"/>
                  </a:lnTo>
                  <a:lnTo>
                    <a:pt x="138" y="22"/>
                  </a:lnTo>
                  <a:lnTo>
                    <a:pt x="142" y="22"/>
                  </a:lnTo>
                  <a:lnTo>
                    <a:pt x="142" y="24"/>
                  </a:lnTo>
                  <a:lnTo>
                    <a:pt x="140" y="28"/>
                  </a:lnTo>
                  <a:lnTo>
                    <a:pt x="138" y="32"/>
                  </a:lnTo>
                  <a:lnTo>
                    <a:pt x="136" y="34"/>
                  </a:lnTo>
                  <a:lnTo>
                    <a:pt x="136" y="36"/>
                  </a:lnTo>
                  <a:lnTo>
                    <a:pt x="134" y="38"/>
                  </a:lnTo>
                  <a:lnTo>
                    <a:pt x="134" y="40"/>
                  </a:lnTo>
                  <a:lnTo>
                    <a:pt x="134" y="44"/>
                  </a:lnTo>
                  <a:lnTo>
                    <a:pt x="134" y="48"/>
                  </a:lnTo>
                  <a:lnTo>
                    <a:pt x="136" y="54"/>
                  </a:lnTo>
                  <a:lnTo>
                    <a:pt x="136" y="62"/>
                  </a:lnTo>
                  <a:lnTo>
                    <a:pt x="136" y="70"/>
                  </a:lnTo>
                  <a:lnTo>
                    <a:pt x="138" y="72"/>
                  </a:lnTo>
                  <a:lnTo>
                    <a:pt x="138" y="76"/>
                  </a:lnTo>
                  <a:lnTo>
                    <a:pt x="136" y="80"/>
                  </a:lnTo>
                  <a:lnTo>
                    <a:pt x="136" y="82"/>
                  </a:lnTo>
                  <a:lnTo>
                    <a:pt x="136" y="86"/>
                  </a:lnTo>
                  <a:lnTo>
                    <a:pt x="136" y="86"/>
                  </a:lnTo>
                  <a:lnTo>
                    <a:pt x="134" y="88"/>
                  </a:lnTo>
                  <a:lnTo>
                    <a:pt x="134" y="88"/>
                  </a:lnTo>
                  <a:lnTo>
                    <a:pt x="134" y="88"/>
                  </a:lnTo>
                  <a:lnTo>
                    <a:pt x="132" y="90"/>
                  </a:lnTo>
                  <a:lnTo>
                    <a:pt x="132" y="90"/>
                  </a:lnTo>
                  <a:lnTo>
                    <a:pt x="128" y="92"/>
                  </a:lnTo>
                  <a:lnTo>
                    <a:pt x="128" y="92"/>
                  </a:lnTo>
                  <a:lnTo>
                    <a:pt x="126" y="92"/>
                  </a:lnTo>
                  <a:lnTo>
                    <a:pt x="126" y="94"/>
                  </a:lnTo>
                  <a:lnTo>
                    <a:pt x="124" y="94"/>
                  </a:lnTo>
                  <a:lnTo>
                    <a:pt x="122" y="94"/>
                  </a:lnTo>
                  <a:lnTo>
                    <a:pt x="120" y="94"/>
                  </a:lnTo>
                  <a:lnTo>
                    <a:pt x="120" y="96"/>
                  </a:lnTo>
                  <a:lnTo>
                    <a:pt x="120" y="96"/>
                  </a:lnTo>
                  <a:lnTo>
                    <a:pt x="118" y="96"/>
                  </a:lnTo>
                  <a:lnTo>
                    <a:pt x="118" y="98"/>
                  </a:lnTo>
                  <a:lnTo>
                    <a:pt x="118" y="100"/>
                  </a:lnTo>
                  <a:lnTo>
                    <a:pt x="118" y="100"/>
                  </a:lnTo>
                  <a:lnTo>
                    <a:pt x="116" y="104"/>
                  </a:lnTo>
                  <a:lnTo>
                    <a:pt x="116" y="108"/>
                  </a:lnTo>
                  <a:lnTo>
                    <a:pt x="116" y="112"/>
                  </a:lnTo>
                  <a:lnTo>
                    <a:pt x="116" y="118"/>
                  </a:lnTo>
                  <a:lnTo>
                    <a:pt x="116" y="122"/>
                  </a:lnTo>
                  <a:lnTo>
                    <a:pt x="118" y="126"/>
                  </a:lnTo>
                  <a:lnTo>
                    <a:pt x="118" y="134"/>
                  </a:lnTo>
                  <a:lnTo>
                    <a:pt x="120" y="142"/>
                  </a:lnTo>
                  <a:lnTo>
                    <a:pt x="120" y="148"/>
                  </a:lnTo>
                  <a:lnTo>
                    <a:pt x="120" y="154"/>
                  </a:lnTo>
                  <a:lnTo>
                    <a:pt x="122" y="162"/>
                  </a:lnTo>
                  <a:lnTo>
                    <a:pt x="122" y="172"/>
                  </a:lnTo>
                  <a:lnTo>
                    <a:pt x="120" y="180"/>
                  </a:lnTo>
                  <a:lnTo>
                    <a:pt x="120" y="186"/>
                  </a:lnTo>
                  <a:lnTo>
                    <a:pt x="120" y="190"/>
                  </a:lnTo>
                  <a:lnTo>
                    <a:pt x="120" y="194"/>
                  </a:lnTo>
                  <a:lnTo>
                    <a:pt x="118" y="198"/>
                  </a:lnTo>
                  <a:lnTo>
                    <a:pt x="118" y="202"/>
                  </a:lnTo>
                  <a:lnTo>
                    <a:pt x="118" y="204"/>
                  </a:lnTo>
                  <a:lnTo>
                    <a:pt x="116" y="204"/>
                  </a:lnTo>
                  <a:lnTo>
                    <a:pt x="116" y="206"/>
                  </a:lnTo>
                  <a:lnTo>
                    <a:pt x="116" y="206"/>
                  </a:lnTo>
                  <a:lnTo>
                    <a:pt x="114" y="208"/>
                  </a:lnTo>
                  <a:lnTo>
                    <a:pt x="114" y="210"/>
                  </a:lnTo>
                  <a:lnTo>
                    <a:pt x="112" y="210"/>
                  </a:lnTo>
                  <a:lnTo>
                    <a:pt x="110" y="212"/>
                  </a:lnTo>
                  <a:lnTo>
                    <a:pt x="110" y="212"/>
                  </a:lnTo>
                  <a:lnTo>
                    <a:pt x="108" y="214"/>
                  </a:lnTo>
                  <a:lnTo>
                    <a:pt x="106" y="214"/>
                  </a:lnTo>
                  <a:lnTo>
                    <a:pt x="104" y="214"/>
                  </a:lnTo>
                  <a:lnTo>
                    <a:pt x="102" y="214"/>
                  </a:lnTo>
                  <a:lnTo>
                    <a:pt x="98" y="214"/>
                  </a:lnTo>
                  <a:lnTo>
                    <a:pt x="96" y="214"/>
                  </a:lnTo>
                  <a:lnTo>
                    <a:pt x="94" y="212"/>
                  </a:lnTo>
                  <a:lnTo>
                    <a:pt x="90" y="212"/>
                  </a:lnTo>
                  <a:lnTo>
                    <a:pt x="90" y="212"/>
                  </a:lnTo>
                  <a:lnTo>
                    <a:pt x="88" y="212"/>
                  </a:lnTo>
                  <a:lnTo>
                    <a:pt x="88" y="210"/>
                  </a:lnTo>
                  <a:lnTo>
                    <a:pt x="88" y="210"/>
                  </a:lnTo>
                  <a:lnTo>
                    <a:pt x="88" y="208"/>
                  </a:lnTo>
                  <a:lnTo>
                    <a:pt x="86" y="206"/>
                  </a:lnTo>
                  <a:lnTo>
                    <a:pt x="86" y="204"/>
                  </a:lnTo>
                  <a:lnTo>
                    <a:pt x="84" y="202"/>
                  </a:lnTo>
                  <a:lnTo>
                    <a:pt x="84" y="202"/>
                  </a:lnTo>
                  <a:lnTo>
                    <a:pt x="84" y="200"/>
                  </a:lnTo>
                  <a:lnTo>
                    <a:pt x="84" y="200"/>
                  </a:lnTo>
                  <a:lnTo>
                    <a:pt x="82" y="200"/>
                  </a:lnTo>
                  <a:lnTo>
                    <a:pt x="82" y="200"/>
                  </a:lnTo>
                  <a:lnTo>
                    <a:pt x="82" y="200"/>
                  </a:lnTo>
                  <a:lnTo>
                    <a:pt x="82" y="200"/>
                  </a:lnTo>
                  <a:lnTo>
                    <a:pt x="80" y="202"/>
                  </a:lnTo>
                  <a:lnTo>
                    <a:pt x="80" y="202"/>
                  </a:lnTo>
                  <a:lnTo>
                    <a:pt x="80" y="204"/>
                  </a:lnTo>
                  <a:lnTo>
                    <a:pt x="78" y="204"/>
                  </a:lnTo>
                  <a:lnTo>
                    <a:pt x="78" y="204"/>
                  </a:lnTo>
                  <a:lnTo>
                    <a:pt x="76" y="204"/>
                  </a:lnTo>
                  <a:lnTo>
                    <a:pt x="74" y="204"/>
                  </a:lnTo>
                  <a:lnTo>
                    <a:pt x="72" y="204"/>
                  </a:lnTo>
                  <a:lnTo>
                    <a:pt x="70" y="206"/>
                  </a:lnTo>
                  <a:lnTo>
                    <a:pt x="68" y="206"/>
                  </a:lnTo>
                  <a:lnTo>
                    <a:pt x="66" y="200"/>
                  </a:lnTo>
                  <a:lnTo>
                    <a:pt x="66" y="196"/>
                  </a:lnTo>
                  <a:lnTo>
                    <a:pt x="64" y="194"/>
                  </a:lnTo>
                  <a:lnTo>
                    <a:pt x="64" y="192"/>
                  </a:lnTo>
                  <a:lnTo>
                    <a:pt x="62" y="190"/>
                  </a:lnTo>
                  <a:lnTo>
                    <a:pt x="60" y="188"/>
                  </a:lnTo>
                  <a:lnTo>
                    <a:pt x="58" y="184"/>
                  </a:lnTo>
                  <a:lnTo>
                    <a:pt x="58" y="184"/>
                  </a:lnTo>
                  <a:lnTo>
                    <a:pt x="56" y="184"/>
                  </a:lnTo>
                  <a:lnTo>
                    <a:pt x="56" y="182"/>
                  </a:lnTo>
                  <a:lnTo>
                    <a:pt x="54" y="182"/>
                  </a:lnTo>
                  <a:lnTo>
                    <a:pt x="52" y="182"/>
                  </a:lnTo>
                  <a:lnTo>
                    <a:pt x="50" y="182"/>
                  </a:lnTo>
                  <a:lnTo>
                    <a:pt x="48" y="182"/>
                  </a:lnTo>
                  <a:lnTo>
                    <a:pt x="48" y="182"/>
                  </a:lnTo>
                  <a:lnTo>
                    <a:pt x="46" y="182"/>
                  </a:lnTo>
                  <a:lnTo>
                    <a:pt x="46" y="182"/>
                  </a:lnTo>
                  <a:lnTo>
                    <a:pt x="46" y="180"/>
                  </a:lnTo>
                  <a:lnTo>
                    <a:pt x="46" y="180"/>
                  </a:lnTo>
                  <a:lnTo>
                    <a:pt x="46" y="178"/>
                  </a:lnTo>
                  <a:lnTo>
                    <a:pt x="46" y="178"/>
                  </a:lnTo>
                  <a:lnTo>
                    <a:pt x="46" y="174"/>
                  </a:lnTo>
                  <a:lnTo>
                    <a:pt x="46" y="172"/>
                  </a:lnTo>
                  <a:lnTo>
                    <a:pt x="46" y="166"/>
                  </a:lnTo>
                  <a:lnTo>
                    <a:pt x="46" y="164"/>
                  </a:lnTo>
                  <a:lnTo>
                    <a:pt x="46" y="162"/>
                  </a:lnTo>
                  <a:lnTo>
                    <a:pt x="46" y="162"/>
                  </a:lnTo>
                  <a:lnTo>
                    <a:pt x="46" y="160"/>
                  </a:lnTo>
                  <a:lnTo>
                    <a:pt x="46" y="156"/>
                  </a:lnTo>
                  <a:lnTo>
                    <a:pt x="44" y="150"/>
                  </a:lnTo>
                  <a:lnTo>
                    <a:pt x="44" y="144"/>
                  </a:lnTo>
                  <a:lnTo>
                    <a:pt x="42" y="142"/>
                  </a:lnTo>
                  <a:lnTo>
                    <a:pt x="42" y="140"/>
                  </a:lnTo>
                  <a:lnTo>
                    <a:pt x="42" y="136"/>
                  </a:lnTo>
                  <a:lnTo>
                    <a:pt x="42" y="132"/>
                  </a:lnTo>
                  <a:lnTo>
                    <a:pt x="42" y="124"/>
                  </a:lnTo>
                  <a:lnTo>
                    <a:pt x="42" y="114"/>
                  </a:lnTo>
                  <a:lnTo>
                    <a:pt x="42" y="108"/>
                  </a:lnTo>
                  <a:lnTo>
                    <a:pt x="40" y="106"/>
                  </a:lnTo>
                  <a:lnTo>
                    <a:pt x="40" y="104"/>
                  </a:lnTo>
                  <a:lnTo>
                    <a:pt x="40" y="100"/>
                  </a:lnTo>
                  <a:lnTo>
                    <a:pt x="38" y="96"/>
                  </a:lnTo>
                  <a:lnTo>
                    <a:pt x="36" y="90"/>
                  </a:lnTo>
                  <a:lnTo>
                    <a:pt x="34" y="86"/>
                  </a:lnTo>
                  <a:lnTo>
                    <a:pt x="34" y="84"/>
                  </a:lnTo>
                  <a:lnTo>
                    <a:pt x="30" y="78"/>
                  </a:lnTo>
                  <a:lnTo>
                    <a:pt x="28" y="74"/>
                  </a:lnTo>
                  <a:lnTo>
                    <a:pt x="26" y="68"/>
                  </a:lnTo>
                  <a:lnTo>
                    <a:pt x="24" y="64"/>
                  </a:lnTo>
                  <a:lnTo>
                    <a:pt x="22" y="58"/>
                  </a:lnTo>
                  <a:lnTo>
                    <a:pt x="18" y="54"/>
                  </a:lnTo>
                  <a:lnTo>
                    <a:pt x="16" y="50"/>
                  </a:lnTo>
                  <a:lnTo>
                    <a:pt x="14" y="46"/>
                  </a:lnTo>
                  <a:lnTo>
                    <a:pt x="14" y="42"/>
                  </a:lnTo>
                  <a:lnTo>
                    <a:pt x="12" y="40"/>
                  </a:lnTo>
                  <a:lnTo>
                    <a:pt x="10" y="38"/>
                  </a:lnTo>
                  <a:lnTo>
                    <a:pt x="10" y="36"/>
                  </a:lnTo>
                  <a:lnTo>
                    <a:pt x="6" y="34"/>
                  </a:lnTo>
                  <a:lnTo>
                    <a:pt x="4" y="30"/>
                  </a:lnTo>
                  <a:lnTo>
                    <a:pt x="2" y="28"/>
                  </a:lnTo>
                  <a:lnTo>
                    <a:pt x="2" y="28"/>
                  </a:lnTo>
                  <a:lnTo>
                    <a:pt x="0" y="26"/>
                  </a:lnTo>
                  <a:lnTo>
                    <a:pt x="0" y="26"/>
                  </a:lnTo>
                  <a:lnTo>
                    <a:pt x="0" y="24"/>
                  </a:lnTo>
                  <a:lnTo>
                    <a:pt x="0" y="22"/>
                  </a:lnTo>
                  <a:lnTo>
                    <a:pt x="0" y="20"/>
                  </a:lnTo>
                  <a:lnTo>
                    <a:pt x="0" y="16"/>
                  </a:lnTo>
                  <a:lnTo>
                    <a:pt x="0" y="14"/>
                  </a:lnTo>
                  <a:lnTo>
                    <a:pt x="2" y="8"/>
                  </a:lnTo>
                  <a:lnTo>
                    <a:pt x="2" y="6"/>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17" name="Freeform 365"/>
            <p:cNvSpPr>
              <a:spLocks/>
            </p:cNvSpPr>
            <p:nvPr/>
          </p:nvSpPr>
          <p:spPr bwMode="auto">
            <a:xfrm>
              <a:off x="5249493" y="3619917"/>
              <a:ext cx="202441" cy="173514"/>
            </a:xfrm>
            <a:custGeom>
              <a:avLst/>
              <a:gdLst>
                <a:gd name="T0" fmla="*/ 16 w 98"/>
                <a:gd name="T1" fmla="*/ 68 h 84"/>
                <a:gd name="T2" fmla="*/ 16 w 98"/>
                <a:gd name="T3" fmla="*/ 76 h 84"/>
                <a:gd name="T4" fmla="*/ 18 w 98"/>
                <a:gd name="T5" fmla="*/ 78 h 84"/>
                <a:gd name="T6" fmla="*/ 20 w 98"/>
                <a:gd name="T7" fmla="*/ 78 h 84"/>
                <a:gd name="T8" fmla="*/ 24 w 98"/>
                <a:gd name="T9" fmla="*/ 78 h 84"/>
                <a:gd name="T10" fmla="*/ 28 w 98"/>
                <a:gd name="T11" fmla="*/ 78 h 84"/>
                <a:gd name="T12" fmla="*/ 32 w 98"/>
                <a:gd name="T13" fmla="*/ 78 h 84"/>
                <a:gd name="T14" fmla="*/ 36 w 98"/>
                <a:gd name="T15" fmla="*/ 84 h 84"/>
                <a:gd name="T16" fmla="*/ 38 w 98"/>
                <a:gd name="T17" fmla="*/ 80 h 84"/>
                <a:gd name="T18" fmla="*/ 44 w 98"/>
                <a:gd name="T19" fmla="*/ 74 h 84"/>
                <a:gd name="T20" fmla="*/ 48 w 98"/>
                <a:gd name="T21" fmla="*/ 72 h 84"/>
                <a:gd name="T22" fmla="*/ 60 w 98"/>
                <a:gd name="T23" fmla="*/ 68 h 84"/>
                <a:gd name="T24" fmla="*/ 76 w 98"/>
                <a:gd name="T25" fmla="*/ 70 h 84"/>
                <a:gd name="T26" fmla="*/ 86 w 98"/>
                <a:gd name="T27" fmla="*/ 72 h 84"/>
                <a:gd name="T28" fmla="*/ 98 w 98"/>
                <a:gd name="T29" fmla="*/ 70 h 84"/>
                <a:gd name="T30" fmla="*/ 94 w 98"/>
                <a:gd name="T31" fmla="*/ 60 h 84"/>
                <a:gd name="T32" fmla="*/ 90 w 98"/>
                <a:gd name="T33" fmla="*/ 54 h 84"/>
                <a:gd name="T34" fmla="*/ 84 w 98"/>
                <a:gd name="T35" fmla="*/ 50 h 84"/>
                <a:gd name="T36" fmla="*/ 82 w 98"/>
                <a:gd name="T37" fmla="*/ 48 h 84"/>
                <a:gd name="T38" fmla="*/ 80 w 98"/>
                <a:gd name="T39" fmla="*/ 42 h 84"/>
                <a:gd name="T40" fmla="*/ 74 w 98"/>
                <a:gd name="T41" fmla="*/ 34 h 84"/>
                <a:gd name="T42" fmla="*/ 70 w 98"/>
                <a:gd name="T43" fmla="*/ 28 h 84"/>
                <a:gd name="T44" fmla="*/ 64 w 98"/>
                <a:gd name="T45" fmla="*/ 20 h 84"/>
                <a:gd name="T46" fmla="*/ 60 w 98"/>
                <a:gd name="T47" fmla="*/ 14 h 84"/>
                <a:gd name="T48" fmla="*/ 56 w 98"/>
                <a:gd name="T49" fmla="*/ 12 h 84"/>
                <a:gd name="T50" fmla="*/ 50 w 98"/>
                <a:gd name="T51" fmla="*/ 10 h 84"/>
                <a:gd name="T52" fmla="*/ 46 w 98"/>
                <a:gd name="T53" fmla="*/ 8 h 84"/>
                <a:gd name="T54" fmla="*/ 44 w 98"/>
                <a:gd name="T55" fmla="*/ 2 h 84"/>
                <a:gd name="T56" fmla="*/ 42 w 98"/>
                <a:gd name="T57" fmla="*/ 0 h 84"/>
                <a:gd name="T58" fmla="*/ 40 w 98"/>
                <a:gd name="T59" fmla="*/ 0 h 84"/>
                <a:gd name="T60" fmla="*/ 34 w 98"/>
                <a:gd name="T61" fmla="*/ 0 h 84"/>
                <a:gd name="T62" fmla="*/ 26 w 98"/>
                <a:gd name="T63" fmla="*/ 4 h 84"/>
                <a:gd name="T64" fmla="*/ 16 w 98"/>
                <a:gd name="T65" fmla="*/ 18 h 84"/>
                <a:gd name="T66" fmla="*/ 10 w 98"/>
                <a:gd name="T67" fmla="*/ 24 h 84"/>
                <a:gd name="T68" fmla="*/ 4 w 98"/>
                <a:gd name="T69" fmla="*/ 26 h 84"/>
                <a:gd name="T70" fmla="*/ 0 w 98"/>
                <a:gd name="T71" fmla="*/ 26 h 84"/>
                <a:gd name="T72" fmla="*/ 0 w 98"/>
                <a:gd name="T73" fmla="*/ 28 h 84"/>
                <a:gd name="T74" fmla="*/ 0 w 98"/>
                <a:gd name="T75" fmla="*/ 30 h 84"/>
                <a:gd name="T76" fmla="*/ 4 w 98"/>
                <a:gd name="T77" fmla="*/ 30 h 84"/>
                <a:gd name="T78" fmla="*/ 10 w 98"/>
                <a:gd name="T79" fmla="*/ 32 h 84"/>
                <a:gd name="T80" fmla="*/ 14 w 98"/>
                <a:gd name="T81" fmla="*/ 36 h 84"/>
                <a:gd name="T82" fmla="*/ 20 w 98"/>
                <a:gd name="T83" fmla="*/ 42 h 84"/>
                <a:gd name="T84" fmla="*/ 24 w 98"/>
                <a:gd name="T85" fmla="*/ 46 h 84"/>
                <a:gd name="T86" fmla="*/ 28 w 98"/>
                <a:gd name="T87" fmla="*/ 50 h 84"/>
                <a:gd name="T88" fmla="*/ 28 w 98"/>
                <a:gd name="T89" fmla="*/ 50 h 84"/>
                <a:gd name="T90" fmla="*/ 24 w 98"/>
                <a:gd name="T91" fmla="*/ 52 h 84"/>
                <a:gd name="T92" fmla="*/ 20 w 98"/>
                <a:gd name="T93" fmla="*/ 56 h 84"/>
                <a:gd name="T94" fmla="*/ 18 w 98"/>
                <a:gd name="T95" fmla="*/ 58 h 84"/>
                <a:gd name="T96" fmla="*/ 18 w 98"/>
                <a:gd name="T97" fmla="*/ 6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84">
                  <a:moveTo>
                    <a:pt x="18" y="66"/>
                  </a:moveTo>
                  <a:lnTo>
                    <a:pt x="18" y="66"/>
                  </a:lnTo>
                  <a:lnTo>
                    <a:pt x="16" y="68"/>
                  </a:lnTo>
                  <a:lnTo>
                    <a:pt x="16" y="72"/>
                  </a:lnTo>
                  <a:lnTo>
                    <a:pt x="16" y="74"/>
                  </a:lnTo>
                  <a:lnTo>
                    <a:pt x="16" y="76"/>
                  </a:lnTo>
                  <a:lnTo>
                    <a:pt x="16" y="76"/>
                  </a:lnTo>
                  <a:lnTo>
                    <a:pt x="18" y="78"/>
                  </a:lnTo>
                  <a:lnTo>
                    <a:pt x="18" y="78"/>
                  </a:lnTo>
                  <a:lnTo>
                    <a:pt x="18" y="78"/>
                  </a:lnTo>
                  <a:lnTo>
                    <a:pt x="18" y="78"/>
                  </a:lnTo>
                  <a:lnTo>
                    <a:pt x="20" y="78"/>
                  </a:lnTo>
                  <a:lnTo>
                    <a:pt x="20" y="78"/>
                  </a:lnTo>
                  <a:lnTo>
                    <a:pt x="22" y="78"/>
                  </a:lnTo>
                  <a:lnTo>
                    <a:pt x="24" y="78"/>
                  </a:lnTo>
                  <a:lnTo>
                    <a:pt x="26" y="78"/>
                  </a:lnTo>
                  <a:lnTo>
                    <a:pt x="28" y="78"/>
                  </a:lnTo>
                  <a:lnTo>
                    <a:pt x="28" y="78"/>
                  </a:lnTo>
                  <a:lnTo>
                    <a:pt x="30" y="78"/>
                  </a:lnTo>
                  <a:lnTo>
                    <a:pt x="30" y="78"/>
                  </a:lnTo>
                  <a:lnTo>
                    <a:pt x="32" y="78"/>
                  </a:lnTo>
                  <a:lnTo>
                    <a:pt x="32" y="78"/>
                  </a:lnTo>
                  <a:lnTo>
                    <a:pt x="34" y="82"/>
                  </a:lnTo>
                  <a:lnTo>
                    <a:pt x="36" y="84"/>
                  </a:lnTo>
                  <a:lnTo>
                    <a:pt x="36" y="84"/>
                  </a:lnTo>
                  <a:lnTo>
                    <a:pt x="36" y="82"/>
                  </a:lnTo>
                  <a:lnTo>
                    <a:pt x="38" y="80"/>
                  </a:lnTo>
                  <a:lnTo>
                    <a:pt x="42" y="76"/>
                  </a:lnTo>
                  <a:lnTo>
                    <a:pt x="42" y="74"/>
                  </a:lnTo>
                  <a:lnTo>
                    <a:pt x="44" y="74"/>
                  </a:lnTo>
                  <a:lnTo>
                    <a:pt x="44" y="74"/>
                  </a:lnTo>
                  <a:lnTo>
                    <a:pt x="46" y="74"/>
                  </a:lnTo>
                  <a:lnTo>
                    <a:pt x="48" y="72"/>
                  </a:lnTo>
                  <a:lnTo>
                    <a:pt x="50" y="70"/>
                  </a:lnTo>
                  <a:lnTo>
                    <a:pt x="54" y="70"/>
                  </a:lnTo>
                  <a:lnTo>
                    <a:pt x="60" y="68"/>
                  </a:lnTo>
                  <a:lnTo>
                    <a:pt x="62" y="68"/>
                  </a:lnTo>
                  <a:lnTo>
                    <a:pt x="70" y="70"/>
                  </a:lnTo>
                  <a:lnTo>
                    <a:pt x="76" y="70"/>
                  </a:lnTo>
                  <a:lnTo>
                    <a:pt x="80" y="72"/>
                  </a:lnTo>
                  <a:lnTo>
                    <a:pt x="82" y="72"/>
                  </a:lnTo>
                  <a:lnTo>
                    <a:pt x="86" y="72"/>
                  </a:lnTo>
                  <a:lnTo>
                    <a:pt x="92" y="72"/>
                  </a:lnTo>
                  <a:lnTo>
                    <a:pt x="98" y="72"/>
                  </a:lnTo>
                  <a:lnTo>
                    <a:pt x="98" y="70"/>
                  </a:lnTo>
                  <a:lnTo>
                    <a:pt x="96" y="64"/>
                  </a:lnTo>
                  <a:lnTo>
                    <a:pt x="94" y="62"/>
                  </a:lnTo>
                  <a:lnTo>
                    <a:pt x="94" y="60"/>
                  </a:lnTo>
                  <a:lnTo>
                    <a:pt x="92" y="56"/>
                  </a:lnTo>
                  <a:lnTo>
                    <a:pt x="90" y="54"/>
                  </a:lnTo>
                  <a:lnTo>
                    <a:pt x="90" y="54"/>
                  </a:lnTo>
                  <a:lnTo>
                    <a:pt x="88" y="54"/>
                  </a:lnTo>
                  <a:lnTo>
                    <a:pt x="86" y="52"/>
                  </a:lnTo>
                  <a:lnTo>
                    <a:pt x="84" y="50"/>
                  </a:lnTo>
                  <a:lnTo>
                    <a:pt x="82" y="50"/>
                  </a:lnTo>
                  <a:lnTo>
                    <a:pt x="82" y="48"/>
                  </a:lnTo>
                  <a:lnTo>
                    <a:pt x="82" y="48"/>
                  </a:lnTo>
                  <a:lnTo>
                    <a:pt x="80" y="46"/>
                  </a:lnTo>
                  <a:lnTo>
                    <a:pt x="80" y="44"/>
                  </a:lnTo>
                  <a:lnTo>
                    <a:pt x="80" y="42"/>
                  </a:lnTo>
                  <a:lnTo>
                    <a:pt x="80" y="38"/>
                  </a:lnTo>
                  <a:lnTo>
                    <a:pt x="80" y="36"/>
                  </a:lnTo>
                  <a:lnTo>
                    <a:pt x="74" y="34"/>
                  </a:lnTo>
                  <a:lnTo>
                    <a:pt x="72" y="30"/>
                  </a:lnTo>
                  <a:lnTo>
                    <a:pt x="70" y="30"/>
                  </a:lnTo>
                  <a:lnTo>
                    <a:pt x="70" y="28"/>
                  </a:lnTo>
                  <a:lnTo>
                    <a:pt x="68" y="26"/>
                  </a:lnTo>
                  <a:lnTo>
                    <a:pt x="66" y="24"/>
                  </a:lnTo>
                  <a:lnTo>
                    <a:pt x="64" y="20"/>
                  </a:lnTo>
                  <a:lnTo>
                    <a:pt x="62" y="18"/>
                  </a:lnTo>
                  <a:lnTo>
                    <a:pt x="60" y="16"/>
                  </a:lnTo>
                  <a:lnTo>
                    <a:pt x="60" y="14"/>
                  </a:lnTo>
                  <a:lnTo>
                    <a:pt x="58" y="12"/>
                  </a:lnTo>
                  <a:lnTo>
                    <a:pt x="58" y="12"/>
                  </a:lnTo>
                  <a:lnTo>
                    <a:pt x="56" y="12"/>
                  </a:lnTo>
                  <a:lnTo>
                    <a:pt x="56" y="10"/>
                  </a:lnTo>
                  <a:lnTo>
                    <a:pt x="52" y="10"/>
                  </a:lnTo>
                  <a:lnTo>
                    <a:pt x="50" y="10"/>
                  </a:lnTo>
                  <a:lnTo>
                    <a:pt x="48" y="8"/>
                  </a:lnTo>
                  <a:lnTo>
                    <a:pt x="48" y="8"/>
                  </a:lnTo>
                  <a:lnTo>
                    <a:pt x="46" y="8"/>
                  </a:lnTo>
                  <a:lnTo>
                    <a:pt x="46" y="6"/>
                  </a:lnTo>
                  <a:lnTo>
                    <a:pt x="44" y="4"/>
                  </a:lnTo>
                  <a:lnTo>
                    <a:pt x="44" y="2"/>
                  </a:lnTo>
                  <a:lnTo>
                    <a:pt x="42" y="2"/>
                  </a:lnTo>
                  <a:lnTo>
                    <a:pt x="42" y="0"/>
                  </a:lnTo>
                  <a:lnTo>
                    <a:pt x="42" y="0"/>
                  </a:lnTo>
                  <a:lnTo>
                    <a:pt x="42" y="0"/>
                  </a:lnTo>
                  <a:lnTo>
                    <a:pt x="40" y="0"/>
                  </a:lnTo>
                  <a:lnTo>
                    <a:pt x="40" y="0"/>
                  </a:lnTo>
                  <a:lnTo>
                    <a:pt x="38" y="0"/>
                  </a:lnTo>
                  <a:lnTo>
                    <a:pt x="36" y="0"/>
                  </a:lnTo>
                  <a:lnTo>
                    <a:pt x="34" y="0"/>
                  </a:lnTo>
                  <a:lnTo>
                    <a:pt x="30" y="2"/>
                  </a:lnTo>
                  <a:lnTo>
                    <a:pt x="28" y="2"/>
                  </a:lnTo>
                  <a:lnTo>
                    <a:pt x="26" y="4"/>
                  </a:lnTo>
                  <a:lnTo>
                    <a:pt x="22" y="10"/>
                  </a:lnTo>
                  <a:lnTo>
                    <a:pt x="18" y="14"/>
                  </a:lnTo>
                  <a:lnTo>
                    <a:pt x="16" y="18"/>
                  </a:lnTo>
                  <a:lnTo>
                    <a:pt x="12" y="20"/>
                  </a:lnTo>
                  <a:lnTo>
                    <a:pt x="10" y="22"/>
                  </a:lnTo>
                  <a:lnTo>
                    <a:pt x="10" y="24"/>
                  </a:lnTo>
                  <a:lnTo>
                    <a:pt x="8" y="24"/>
                  </a:lnTo>
                  <a:lnTo>
                    <a:pt x="8" y="24"/>
                  </a:lnTo>
                  <a:lnTo>
                    <a:pt x="4" y="26"/>
                  </a:lnTo>
                  <a:lnTo>
                    <a:pt x="2" y="26"/>
                  </a:lnTo>
                  <a:lnTo>
                    <a:pt x="0" y="26"/>
                  </a:lnTo>
                  <a:lnTo>
                    <a:pt x="0" y="26"/>
                  </a:lnTo>
                  <a:lnTo>
                    <a:pt x="0" y="28"/>
                  </a:lnTo>
                  <a:lnTo>
                    <a:pt x="0" y="28"/>
                  </a:lnTo>
                  <a:lnTo>
                    <a:pt x="0" y="28"/>
                  </a:lnTo>
                  <a:lnTo>
                    <a:pt x="0" y="28"/>
                  </a:lnTo>
                  <a:lnTo>
                    <a:pt x="0" y="30"/>
                  </a:lnTo>
                  <a:lnTo>
                    <a:pt x="0" y="30"/>
                  </a:lnTo>
                  <a:lnTo>
                    <a:pt x="2" y="30"/>
                  </a:lnTo>
                  <a:lnTo>
                    <a:pt x="2" y="30"/>
                  </a:lnTo>
                  <a:lnTo>
                    <a:pt x="4" y="30"/>
                  </a:lnTo>
                  <a:lnTo>
                    <a:pt x="8" y="30"/>
                  </a:lnTo>
                  <a:lnTo>
                    <a:pt x="10" y="32"/>
                  </a:lnTo>
                  <a:lnTo>
                    <a:pt x="10" y="32"/>
                  </a:lnTo>
                  <a:lnTo>
                    <a:pt x="12" y="32"/>
                  </a:lnTo>
                  <a:lnTo>
                    <a:pt x="12" y="34"/>
                  </a:lnTo>
                  <a:lnTo>
                    <a:pt x="14" y="36"/>
                  </a:lnTo>
                  <a:lnTo>
                    <a:pt x="16" y="36"/>
                  </a:lnTo>
                  <a:lnTo>
                    <a:pt x="18" y="40"/>
                  </a:lnTo>
                  <a:lnTo>
                    <a:pt x="20" y="42"/>
                  </a:lnTo>
                  <a:lnTo>
                    <a:pt x="22" y="44"/>
                  </a:lnTo>
                  <a:lnTo>
                    <a:pt x="22" y="46"/>
                  </a:lnTo>
                  <a:lnTo>
                    <a:pt x="24" y="46"/>
                  </a:lnTo>
                  <a:lnTo>
                    <a:pt x="26" y="48"/>
                  </a:lnTo>
                  <a:lnTo>
                    <a:pt x="26" y="48"/>
                  </a:lnTo>
                  <a:lnTo>
                    <a:pt x="28" y="50"/>
                  </a:lnTo>
                  <a:lnTo>
                    <a:pt x="28" y="50"/>
                  </a:lnTo>
                  <a:lnTo>
                    <a:pt x="28" y="50"/>
                  </a:lnTo>
                  <a:lnTo>
                    <a:pt x="28" y="50"/>
                  </a:lnTo>
                  <a:lnTo>
                    <a:pt x="26" y="52"/>
                  </a:lnTo>
                  <a:lnTo>
                    <a:pt x="26" y="52"/>
                  </a:lnTo>
                  <a:lnTo>
                    <a:pt x="24" y="52"/>
                  </a:lnTo>
                  <a:lnTo>
                    <a:pt x="24" y="54"/>
                  </a:lnTo>
                  <a:lnTo>
                    <a:pt x="20" y="54"/>
                  </a:lnTo>
                  <a:lnTo>
                    <a:pt x="20" y="56"/>
                  </a:lnTo>
                  <a:lnTo>
                    <a:pt x="18" y="56"/>
                  </a:lnTo>
                  <a:lnTo>
                    <a:pt x="18" y="56"/>
                  </a:lnTo>
                  <a:lnTo>
                    <a:pt x="18" y="58"/>
                  </a:lnTo>
                  <a:lnTo>
                    <a:pt x="18" y="60"/>
                  </a:lnTo>
                  <a:lnTo>
                    <a:pt x="18" y="62"/>
                  </a:lnTo>
                  <a:lnTo>
                    <a:pt x="18" y="64"/>
                  </a:lnTo>
                  <a:lnTo>
                    <a:pt x="18" y="66"/>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18" name="Freeform 370"/>
            <p:cNvSpPr>
              <a:spLocks/>
            </p:cNvSpPr>
            <p:nvPr/>
          </p:nvSpPr>
          <p:spPr bwMode="auto">
            <a:xfrm>
              <a:off x="5414750" y="3293545"/>
              <a:ext cx="495773" cy="557723"/>
            </a:xfrm>
            <a:custGeom>
              <a:avLst/>
              <a:gdLst>
                <a:gd name="T0" fmla="*/ 4 w 240"/>
                <a:gd name="T1" fmla="*/ 186 h 270"/>
                <a:gd name="T2" fmla="*/ 12 w 240"/>
                <a:gd name="T3" fmla="*/ 176 h 270"/>
                <a:gd name="T4" fmla="*/ 16 w 240"/>
                <a:gd name="T5" fmla="*/ 176 h 270"/>
                <a:gd name="T6" fmla="*/ 26 w 240"/>
                <a:gd name="T7" fmla="*/ 182 h 270"/>
                <a:gd name="T8" fmla="*/ 44 w 240"/>
                <a:gd name="T9" fmla="*/ 184 h 270"/>
                <a:gd name="T10" fmla="*/ 78 w 240"/>
                <a:gd name="T11" fmla="*/ 184 h 270"/>
                <a:gd name="T12" fmla="*/ 92 w 240"/>
                <a:gd name="T13" fmla="*/ 184 h 270"/>
                <a:gd name="T14" fmla="*/ 96 w 240"/>
                <a:gd name="T15" fmla="*/ 182 h 270"/>
                <a:gd name="T16" fmla="*/ 98 w 240"/>
                <a:gd name="T17" fmla="*/ 174 h 270"/>
                <a:gd name="T18" fmla="*/ 94 w 240"/>
                <a:gd name="T19" fmla="*/ 164 h 270"/>
                <a:gd name="T20" fmla="*/ 90 w 240"/>
                <a:gd name="T21" fmla="*/ 162 h 270"/>
                <a:gd name="T22" fmla="*/ 84 w 240"/>
                <a:gd name="T23" fmla="*/ 162 h 270"/>
                <a:gd name="T24" fmla="*/ 78 w 240"/>
                <a:gd name="T25" fmla="*/ 148 h 270"/>
                <a:gd name="T26" fmla="*/ 78 w 240"/>
                <a:gd name="T27" fmla="*/ 130 h 270"/>
                <a:gd name="T28" fmla="*/ 84 w 240"/>
                <a:gd name="T29" fmla="*/ 82 h 270"/>
                <a:gd name="T30" fmla="*/ 86 w 240"/>
                <a:gd name="T31" fmla="*/ 60 h 270"/>
                <a:gd name="T32" fmla="*/ 84 w 240"/>
                <a:gd name="T33" fmla="*/ 48 h 270"/>
                <a:gd name="T34" fmla="*/ 78 w 240"/>
                <a:gd name="T35" fmla="*/ 38 h 270"/>
                <a:gd name="T36" fmla="*/ 76 w 240"/>
                <a:gd name="T37" fmla="*/ 24 h 270"/>
                <a:gd name="T38" fmla="*/ 78 w 240"/>
                <a:gd name="T39" fmla="*/ 18 h 270"/>
                <a:gd name="T40" fmla="*/ 82 w 240"/>
                <a:gd name="T41" fmla="*/ 16 h 270"/>
                <a:gd name="T42" fmla="*/ 88 w 240"/>
                <a:gd name="T43" fmla="*/ 16 h 270"/>
                <a:gd name="T44" fmla="*/ 88 w 240"/>
                <a:gd name="T45" fmla="*/ 6 h 270"/>
                <a:gd name="T46" fmla="*/ 102 w 240"/>
                <a:gd name="T47" fmla="*/ 10 h 270"/>
                <a:gd name="T48" fmla="*/ 138 w 240"/>
                <a:gd name="T49" fmla="*/ 40 h 270"/>
                <a:gd name="T50" fmla="*/ 186 w 240"/>
                <a:gd name="T51" fmla="*/ 80 h 270"/>
                <a:gd name="T52" fmla="*/ 206 w 240"/>
                <a:gd name="T53" fmla="*/ 92 h 270"/>
                <a:gd name="T54" fmla="*/ 216 w 240"/>
                <a:gd name="T55" fmla="*/ 98 h 270"/>
                <a:gd name="T56" fmla="*/ 218 w 240"/>
                <a:gd name="T57" fmla="*/ 102 h 270"/>
                <a:gd name="T58" fmla="*/ 218 w 240"/>
                <a:gd name="T59" fmla="*/ 118 h 270"/>
                <a:gd name="T60" fmla="*/ 222 w 240"/>
                <a:gd name="T61" fmla="*/ 122 h 270"/>
                <a:gd name="T62" fmla="*/ 228 w 240"/>
                <a:gd name="T63" fmla="*/ 122 h 270"/>
                <a:gd name="T64" fmla="*/ 238 w 240"/>
                <a:gd name="T65" fmla="*/ 140 h 270"/>
                <a:gd name="T66" fmla="*/ 238 w 240"/>
                <a:gd name="T67" fmla="*/ 160 h 270"/>
                <a:gd name="T68" fmla="*/ 236 w 240"/>
                <a:gd name="T69" fmla="*/ 166 h 270"/>
                <a:gd name="T70" fmla="*/ 232 w 240"/>
                <a:gd name="T71" fmla="*/ 168 h 270"/>
                <a:gd name="T72" fmla="*/ 226 w 240"/>
                <a:gd name="T73" fmla="*/ 168 h 270"/>
                <a:gd name="T74" fmla="*/ 226 w 240"/>
                <a:gd name="T75" fmla="*/ 172 h 270"/>
                <a:gd name="T76" fmla="*/ 226 w 240"/>
                <a:gd name="T77" fmla="*/ 176 h 270"/>
                <a:gd name="T78" fmla="*/ 224 w 240"/>
                <a:gd name="T79" fmla="*/ 180 h 270"/>
                <a:gd name="T80" fmla="*/ 208 w 240"/>
                <a:gd name="T81" fmla="*/ 180 h 270"/>
                <a:gd name="T82" fmla="*/ 190 w 240"/>
                <a:gd name="T83" fmla="*/ 182 h 270"/>
                <a:gd name="T84" fmla="*/ 176 w 240"/>
                <a:gd name="T85" fmla="*/ 190 h 270"/>
                <a:gd name="T86" fmla="*/ 158 w 240"/>
                <a:gd name="T87" fmla="*/ 188 h 270"/>
                <a:gd name="T88" fmla="*/ 152 w 240"/>
                <a:gd name="T89" fmla="*/ 190 h 270"/>
                <a:gd name="T90" fmla="*/ 146 w 240"/>
                <a:gd name="T91" fmla="*/ 198 h 270"/>
                <a:gd name="T92" fmla="*/ 138 w 240"/>
                <a:gd name="T93" fmla="*/ 206 h 270"/>
                <a:gd name="T94" fmla="*/ 126 w 240"/>
                <a:gd name="T95" fmla="*/ 210 h 270"/>
                <a:gd name="T96" fmla="*/ 118 w 240"/>
                <a:gd name="T97" fmla="*/ 214 h 270"/>
                <a:gd name="T98" fmla="*/ 112 w 240"/>
                <a:gd name="T99" fmla="*/ 228 h 270"/>
                <a:gd name="T100" fmla="*/ 102 w 240"/>
                <a:gd name="T101" fmla="*/ 242 h 270"/>
                <a:gd name="T102" fmla="*/ 96 w 240"/>
                <a:gd name="T103" fmla="*/ 256 h 270"/>
                <a:gd name="T104" fmla="*/ 64 w 240"/>
                <a:gd name="T105" fmla="*/ 266 h 270"/>
                <a:gd name="T106" fmla="*/ 62 w 240"/>
                <a:gd name="T107" fmla="*/ 250 h 270"/>
                <a:gd name="T108" fmla="*/ 56 w 240"/>
                <a:gd name="T109" fmla="*/ 242 h 270"/>
                <a:gd name="T110" fmla="*/ 48 w 240"/>
                <a:gd name="T111" fmla="*/ 238 h 270"/>
                <a:gd name="T112" fmla="*/ 34 w 240"/>
                <a:gd name="T113" fmla="*/ 234 h 270"/>
                <a:gd name="T114" fmla="*/ 14 w 240"/>
                <a:gd name="T115" fmla="*/ 220 h 270"/>
                <a:gd name="T116" fmla="*/ 8 w 240"/>
                <a:gd name="T117" fmla="*/ 212 h 270"/>
                <a:gd name="T118" fmla="*/ 2 w 240"/>
                <a:gd name="T119" fmla="*/ 206 h 270"/>
                <a:gd name="T120" fmla="*/ 0 w 240"/>
                <a:gd name="T121"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0" h="270">
                  <a:moveTo>
                    <a:pt x="0" y="194"/>
                  </a:moveTo>
                  <a:lnTo>
                    <a:pt x="0" y="194"/>
                  </a:lnTo>
                  <a:lnTo>
                    <a:pt x="0" y="192"/>
                  </a:lnTo>
                  <a:lnTo>
                    <a:pt x="2" y="188"/>
                  </a:lnTo>
                  <a:lnTo>
                    <a:pt x="4" y="186"/>
                  </a:lnTo>
                  <a:lnTo>
                    <a:pt x="6" y="182"/>
                  </a:lnTo>
                  <a:lnTo>
                    <a:pt x="8" y="180"/>
                  </a:lnTo>
                  <a:lnTo>
                    <a:pt x="10" y="178"/>
                  </a:lnTo>
                  <a:lnTo>
                    <a:pt x="10" y="178"/>
                  </a:lnTo>
                  <a:lnTo>
                    <a:pt x="12" y="176"/>
                  </a:lnTo>
                  <a:lnTo>
                    <a:pt x="12" y="176"/>
                  </a:lnTo>
                  <a:lnTo>
                    <a:pt x="14" y="174"/>
                  </a:lnTo>
                  <a:lnTo>
                    <a:pt x="14" y="174"/>
                  </a:lnTo>
                  <a:lnTo>
                    <a:pt x="16" y="174"/>
                  </a:lnTo>
                  <a:lnTo>
                    <a:pt x="16" y="176"/>
                  </a:lnTo>
                  <a:lnTo>
                    <a:pt x="18" y="176"/>
                  </a:lnTo>
                  <a:lnTo>
                    <a:pt x="20" y="178"/>
                  </a:lnTo>
                  <a:lnTo>
                    <a:pt x="22" y="180"/>
                  </a:lnTo>
                  <a:lnTo>
                    <a:pt x="24" y="180"/>
                  </a:lnTo>
                  <a:lnTo>
                    <a:pt x="26" y="182"/>
                  </a:lnTo>
                  <a:lnTo>
                    <a:pt x="28" y="182"/>
                  </a:lnTo>
                  <a:lnTo>
                    <a:pt x="30" y="182"/>
                  </a:lnTo>
                  <a:lnTo>
                    <a:pt x="34" y="182"/>
                  </a:lnTo>
                  <a:lnTo>
                    <a:pt x="36" y="184"/>
                  </a:lnTo>
                  <a:lnTo>
                    <a:pt x="44" y="184"/>
                  </a:lnTo>
                  <a:lnTo>
                    <a:pt x="52" y="184"/>
                  </a:lnTo>
                  <a:lnTo>
                    <a:pt x="58" y="184"/>
                  </a:lnTo>
                  <a:lnTo>
                    <a:pt x="66" y="184"/>
                  </a:lnTo>
                  <a:lnTo>
                    <a:pt x="72" y="184"/>
                  </a:lnTo>
                  <a:lnTo>
                    <a:pt x="78" y="184"/>
                  </a:lnTo>
                  <a:lnTo>
                    <a:pt x="82" y="184"/>
                  </a:lnTo>
                  <a:lnTo>
                    <a:pt x="84" y="184"/>
                  </a:lnTo>
                  <a:lnTo>
                    <a:pt x="88" y="184"/>
                  </a:lnTo>
                  <a:lnTo>
                    <a:pt x="90" y="184"/>
                  </a:lnTo>
                  <a:lnTo>
                    <a:pt x="92" y="184"/>
                  </a:lnTo>
                  <a:lnTo>
                    <a:pt x="94" y="184"/>
                  </a:lnTo>
                  <a:lnTo>
                    <a:pt x="94" y="184"/>
                  </a:lnTo>
                  <a:lnTo>
                    <a:pt x="96" y="184"/>
                  </a:lnTo>
                  <a:lnTo>
                    <a:pt x="96" y="182"/>
                  </a:lnTo>
                  <a:lnTo>
                    <a:pt x="96" y="182"/>
                  </a:lnTo>
                  <a:lnTo>
                    <a:pt x="96" y="180"/>
                  </a:lnTo>
                  <a:lnTo>
                    <a:pt x="98" y="180"/>
                  </a:lnTo>
                  <a:lnTo>
                    <a:pt x="98" y="178"/>
                  </a:lnTo>
                  <a:lnTo>
                    <a:pt x="98" y="176"/>
                  </a:lnTo>
                  <a:lnTo>
                    <a:pt x="98" y="174"/>
                  </a:lnTo>
                  <a:lnTo>
                    <a:pt x="98" y="172"/>
                  </a:lnTo>
                  <a:lnTo>
                    <a:pt x="96" y="168"/>
                  </a:lnTo>
                  <a:lnTo>
                    <a:pt x="96" y="166"/>
                  </a:lnTo>
                  <a:lnTo>
                    <a:pt x="96" y="166"/>
                  </a:lnTo>
                  <a:lnTo>
                    <a:pt x="94" y="164"/>
                  </a:lnTo>
                  <a:lnTo>
                    <a:pt x="94" y="164"/>
                  </a:lnTo>
                  <a:lnTo>
                    <a:pt x="94" y="164"/>
                  </a:lnTo>
                  <a:lnTo>
                    <a:pt x="92" y="164"/>
                  </a:lnTo>
                  <a:lnTo>
                    <a:pt x="90" y="164"/>
                  </a:lnTo>
                  <a:lnTo>
                    <a:pt x="90" y="162"/>
                  </a:lnTo>
                  <a:lnTo>
                    <a:pt x="88" y="162"/>
                  </a:lnTo>
                  <a:lnTo>
                    <a:pt x="86" y="162"/>
                  </a:lnTo>
                  <a:lnTo>
                    <a:pt x="84" y="162"/>
                  </a:lnTo>
                  <a:lnTo>
                    <a:pt x="84" y="162"/>
                  </a:lnTo>
                  <a:lnTo>
                    <a:pt x="84" y="162"/>
                  </a:lnTo>
                  <a:lnTo>
                    <a:pt x="82" y="158"/>
                  </a:lnTo>
                  <a:lnTo>
                    <a:pt x="80" y="156"/>
                  </a:lnTo>
                  <a:lnTo>
                    <a:pt x="80" y="154"/>
                  </a:lnTo>
                  <a:lnTo>
                    <a:pt x="80" y="150"/>
                  </a:lnTo>
                  <a:lnTo>
                    <a:pt x="78" y="148"/>
                  </a:lnTo>
                  <a:lnTo>
                    <a:pt x="78" y="144"/>
                  </a:lnTo>
                  <a:lnTo>
                    <a:pt x="78" y="142"/>
                  </a:lnTo>
                  <a:lnTo>
                    <a:pt x="78" y="138"/>
                  </a:lnTo>
                  <a:lnTo>
                    <a:pt x="78" y="134"/>
                  </a:lnTo>
                  <a:lnTo>
                    <a:pt x="78" y="130"/>
                  </a:lnTo>
                  <a:lnTo>
                    <a:pt x="78" y="122"/>
                  </a:lnTo>
                  <a:lnTo>
                    <a:pt x="80" y="114"/>
                  </a:lnTo>
                  <a:lnTo>
                    <a:pt x="82" y="106"/>
                  </a:lnTo>
                  <a:lnTo>
                    <a:pt x="84" y="90"/>
                  </a:lnTo>
                  <a:lnTo>
                    <a:pt x="84" y="82"/>
                  </a:lnTo>
                  <a:lnTo>
                    <a:pt x="86" y="74"/>
                  </a:lnTo>
                  <a:lnTo>
                    <a:pt x="86" y="70"/>
                  </a:lnTo>
                  <a:lnTo>
                    <a:pt x="86" y="68"/>
                  </a:lnTo>
                  <a:lnTo>
                    <a:pt x="86" y="64"/>
                  </a:lnTo>
                  <a:lnTo>
                    <a:pt x="86" y="60"/>
                  </a:lnTo>
                  <a:lnTo>
                    <a:pt x="86" y="58"/>
                  </a:lnTo>
                  <a:lnTo>
                    <a:pt x="86" y="54"/>
                  </a:lnTo>
                  <a:lnTo>
                    <a:pt x="86" y="52"/>
                  </a:lnTo>
                  <a:lnTo>
                    <a:pt x="84" y="50"/>
                  </a:lnTo>
                  <a:lnTo>
                    <a:pt x="84" y="48"/>
                  </a:lnTo>
                  <a:lnTo>
                    <a:pt x="84" y="46"/>
                  </a:lnTo>
                  <a:lnTo>
                    <a:pt x="80" y="44"/>
                  </a:lnTo>
                  <a:lnTo>
                    <a:pt x="78" y="42"/>
                  </a:lnTo>
                  <a:lnTo>
                    <a:pt x="78" y="40"/>
                  </a:lnTo>
                  <a:lnTo>
                    <a:pt x="78" y="38"/>
                  </a:lnTo>
                  <a:lnTo>
                    <a:pt x="76" y="36"/>
                  </a:lnTo>
                  <a:lnTo>
                    <a:pt x="76" y="34"/>
                  </a:lnTo>
                  <a:lnTo>
                    <a:pt x="76" y="32"/>
                  </a:lnTo>
                  <a:lnTo>
                    <a:pt x="76" y="28"/>
                  </a:lnTo>
                  <a:lnTo>
                    <a:pt x="76" y="24"/>
                  </a:lnTo>
                  <a:lnTo>
                    <a:pt x="76" y="22"/>
                  </a:lnTo>
                  <a:lnTo>
                    <a:pt x="76" y="20"/>
                  </a:lnTo>
                  <a:lnTo>
                    <a:pt x="76" y="20"/>
                  </a:lnTo>
                  <a:lnTo>
                    <a:pt x="76" y="18"/>
                  </a:lnTo>
                  <a:lnTo>
                    <a:pt x="78" y="18"/>
                  </a:lnTo>
                  <a:lnTo>
                    <a:pt x="78" y="18"/>
                  </a:lnTo>
                  <a:lnTo>
                    <a:pt x="78" y="16"/>
                  </a:lnTo>
                  <a:lnTo>
                    <a:pt x="80" y="16"/>
                  </a:lnTo>
                  <a:lnTo>
                    <a:pt x="80" y="16"/>
                  </a:lnTo>
                  <a:lnTo>
                    <a:pt x="82" y="16"/>
                  </a:lnTo>
                  <a:lnTo>
                    <a:pt x="84" y="16"/>
                  </a:lnTo>
                  <a:lnTo>
                    <a:pt x="86" y="16"/>
                  </a:lnTo>
                  <a:lnTo>
                    <a:pt x="86" y="16"/>
                  </a:lnTo>
                  <a:lnTo>
                    <a:pt x="86" y="16"/>
                  </a:lnTo>
                  <a:lnTo>
                    <a:pt x="88" y="16"/>
                  </a:lnTo>
                  <a:lnTo>
                    <a:pt x="88" y="14"/>
                  </a:lnTo>
                  <a:lnTo>
                    <a:pt x="88" y="14"/>
                  </a:lnTo>
                  <a:lnTo>
                    <a:pt x="88" y="12"/>
                  </a:lnTo>
                  <a:lnTo>
                    <a:pt x="88" y="10"/>
                  </a:lnTo>
                  <a:lnTo>
                    <a:pt x="88" y="6"/>
                  </a:lnTo>
                  <a:lnTo>
                    <a:pt x="88" y="2"/>
                  </a:lnTo>
                  <a:lnTo>
                    <a:pt x="88" y="0"/>
                  </a:lnTo>
                  <a:lnTo>
                    <a:pt x="94" y="4"/>
                  </a:lnTo>
                  <a:lnTo>
                    <a:pt x="98" y="8"/>
                  </a:lnTo>
                  <a:lnTo>
                    <a:pt x="102" y="10"/>
                  </a:lnTo>
                  <a:lnTo>
                    <a:pt x="108" y="14"/>
                  </a:lnTo>
                  <a:lnTo>
                    <a:pt x="114" y="20"/>
                  </a:lnTo>
                  <a:lnTo>
                    <a:pt x="120" y="24"/>
                  </a:lnTo>
                  <a:lnTo>
                    <a:pt x="126" y="30"/>
                  </a:lnTo>
                  <a:lnTo>
                    <a:pt x="138" y="40"/>
                  </a:lnTo>
                  <a:lnTo>
                    <a:pt x="152" y="52"/>
                  </a:lnTo>
                  <a:lnTo>
                    <a:pt x="166" y="64"/>
                  </a:lnTo>
                  <a:lnTo>
                    <a:pt x="174" y="70"/>
                  </a:lnTo>
                  <a:lnTo>
                    <a:pt x="180" y="74"/>
                  </a:lnTo>
                  <a:lnTo>
                    <a:pt x="186" y="80"/>
                  </a:lnTo>
                  <a:lnTo>
                    <a:pt x="192" y="84"/>
                  </a:lnTo>
                  <a:lnTo>
                    <a:pt x="198" y="88"/>
                  </a:lnTo>
                  <a:lnTo>
                    <a:pt x="204" y="92"/>
                  </a:lnTo>
                  <a:lnTo>
                    <a:pt x="204" y="92"/>
                  </a:lnTo>
                  <a:lnTo>
                    <a:pt x="206" y="92"/>
                  </a:lnTo>
                  <a:lnTo>
                    <a:pt x="210" y="94"/>
                  </a:lnTo>
                  <a:lnTo>
                    <a:pt x="212" y="94"/>
                  </a:lnTo>
                  <a:lnTo>
                    <a:pt x="214" y="96"/>
                  </a:lnTo>
                  <a:lnTo>
                    <a:pt x="216" y="96"/>
                  </a:lnTo>
                  <a:lnTo>
                    <a:pt x="216" y="98"/>
                  </a:lnTo>
                  <a:lnTo>
                    <a:pt x="218" y="98"/>
                  </a:lnTo>
                  <a:lnTo>
                    <a:pt x="218" y="98"/>
                  </a:lnTo>
                  <a:lnTo>
                    <a:pt x="218" y="100"/>
                  </a:lnTo>
                  <a:lnTo>
                    <a:pt x="218" y="102"/>
                  </a:lnTo>
                  <a:lnTo>
                    <a:pt x="218" y="102"/>
                  </a:lnTo>
                  <a:lnTo>
                    <a:pt x="218" y="106"/>
                  </a:lnTo>
                  <a:lnTo>
                    <a:pt x="218" y="110"/>
                  </a:lnTo>
                  <a:lnTo>
                    <a:pt x="218" y="114"/>
                  </a:lnTo>
                  <a:lnTo>
                    <a:pt x="218" y="116"/>
                  </a:lnTo>
                  <a:lnTo>
                    <a:pt x="218" y="118"/>
                  </a:lnTo>
                  <a:lnTo>
                    <a:pt x="220" y="118"/>
                  </a:lnTo>
                  <a:lnTo>
                    <a:pt x="220" y="120"/>
                  </a:lnTo>
                  <a:lnTo>
                    <a:pt x="220" y="120"/>
                  </a:lnTo>
                  <a:lnTo>
                    <a:pt x="220" y="122"/>
                  </a:lnTo>
                  <a:lnTo>
                    <a:pt x="222" y="122"/>
                  </a:lnTo>
                  <a:lnTo>
                    <a:pt x="222" y="122"/>
                  </a:lnTo>
                  <a:lnTo>
                    <a:pt x="224" y="122"/>
                  </a:lnTo>
                  <a:lnTo>
                    <a:pt x="224" y="122"/>
                  </a:lnTo>
                  <a:lnTo>
                    <a:pt x="226" y="122"/>
                  </a:lnTo>
                  <a:lnTo>
                    <a:pt x="228" y="122"/>
                  </a:lnTo>
                  <a:lnTo>
                    <a:pt x="232" y="120"/>
                  </a:lnTo>
                  <a:lnTo>
                    <a:pt x="234" y="120"/>
                  </a:lnTo>
                  <a:lnTo>
                    <a:pt x="236" y="126"/>
                  </a:lnTo>
                  <a:lnTo>
                    <a:pt x="236" y="132"/>
                  </a:lnTo>
                  <a:lnTo>
                    <a:pt x="238" y="140"/>
                  </a:lnTo>
                  <a:lnTo>
                    <a:pt x="238" y="144"/>
                  </a:lnTo>
                  <a:lnTo>
                    <a:pt x="238" y="148"/>
                  </a:lnTo>
                  <a:lnTo>
                    <a:pt x="240" y="152"/>
                  </a:lnTo>
                  <a:lnTo>
                    <a:pt x="240" y="156"/>
                  </a:lnTo>
                  <a:lnTo>
                    <a:pt x="238" y="160"/>
                  </a:lnTo>
                  <a:lnTo>
                    <a:pt x="238" y="160"/>
                  </a:lnTo>
                  <a:lnTo>
                    <a:pt x="238" y="162"/>
                  </a:lnTo>
                  <a:lnTo>
                    <a:pt x="238" y="164"/>
                  </a:lnTo>
                  <a:lnTo>
                    <a:pt x="238" y="164"/>
                  </a:lnTo>
                  <a:lnTo>
                    <a:pt x="236" y="166"/>
                  </a:lnTo>
                  <a:lnTo>
                    <a:pt x="236" y="166"/>
                  </a:lnTo>
                  <a:lnTo>
                    <a:pt x="236" y="168"/>
                  </a:lnTo>
                  <a:lnTo>
                    <a:pt x="236" y="168"/>
                  </a:lnTo>
                  <a:lnTo>
                    <a:pt x="234" y="168"/>
                  </a:lnTo>
                  <a:lnTo>
                    <a:pt x="232" y="168"/>
                  </a:lnTo>
                  <a:lnTo>
                    <a:pt x="232" y="168"/>
                  </a:lnTo>
                  <a:lnTo>
                    <a:pt x="230" y="168"/>
                  </a:lnTo>
                  <a:lnTo>
                    <a:pt x="228" y="168"/>
                  </a:lnTo>
                  <a:lnTo>
                    <a:pt x="226" y="168"/>
                  </a:lnTo>
                  <a:lnTo>
                    <a:pt x="226" y="168"/>
                  </a:lnTo>
                  <a:lnTo>
                    <a:pt x="226" y="168"/>
                  </a:lnTo>
                  <a:lnTo>
                    <a:pt x="226" y="168"/>
                  </a:lnTo>
                  <a:lnTo>
                    <a:pt x="226" y="168"/>
                  </a:lnTo>
                  <a:lnTo>
                    <a:pt x="226" y="170"/>
                  </a:lnTo>
                  <a:lnTo>
                    <a:pt x="226" y="172"/>
                  </a:lnTo>
                  <a:lnTo>
                    <a:pt x="226" y="172"/>
                  </a:lnTo>
                  <a:lnTo>
                    <a:pt x="226" y="174"/>
                  </a:lnTo>
                  <a:lnTo>
                    <a:pt x="226" y="176"/>
                  </a:lnTo>
                  <a:lnTo>
                    <a:pt x="226" y="176"/>
                  </a:lnTo>
                  <a:lnTo>
                    <a:pt x="226" y="176"/>
                  </a:lnTo>
                  <a:lnTo>
                    <a:pt x="226" y="176"/>
                  </a:lnTo>
                  <a:lnTo>
                    <a:pt x="226" y="178"/>
                  </a:lnTo>
                  <a:lnTo>
                    <a:pt x="224" y="178"/>
                  </a:lnTo>
                  <a:lnTo>
                    <a:pt x="224" y="178"/>
                  </a:lnTo>
                  <a:lnTo>
                    <a:pt x="224" y="180"/>
                  </a:lnTo>
                  <a:lnTo>
                    <a:pt x="220" y="180"/>
                  </a:lnTo>
                  <a:lnTo>
                    <a:pt x="218" y="180"/>
                  </a:lnTo>
                  <a:lnTo>
                    <a:pt x="216" y="180"/>
                  </a:lnTo>
                  <a:lnTo>
                    <a:pt x="214" y="180"/>
                  </a:lnTo>
                  <a:lnTo>
                    <a:pt x="208" y="180"/>
                  </a:lnTo>
                  <a:lnTo>
                    <a:pt x="202" y="180"/>
                  </a:lnTo>
                  <a:lnTo>
                    <a:pt x="198" y="180"/>
                  </a:lnTo>
                  <a:lnTo>
                    <a:pt x="194" y="180"/>
                  </a:lnTo>
                  <a:lnTo>
                    <a:pt x="192" y="182"/>
                  </a:lnTo>
                  <a:lnTo>
                    <a:pt x="190" y="182"/>
                  </a:lnTo>
                  <a:lnTo>
                    <a:pt x="188" y="182"/>
                  </a:lnTo>
                  <a:lnTo>
                    <a:pt x="186" y="182"/>
                  </a:lnTo>
                  <a:lnTo>
                    <a:pt x="186" y="184"/>
                  </a:lnTo>
                  <a:lnTo>
                    <a:pt x="182" y="186"/>
                  </a:lnTo>
                  <a:lnTo>
                    <a:pt x="176" y="190"/>
                  </a:lnTo>
                  <a:lnTo>
                    <a:pt x="174" y="190"/>
                  </a:lnTo>
                  <a:lnTo>
                    <a:pt x="170" y="188"/>
                  </a:lnTo>
                  <a:lnTo>
                    <a:pt x="166" y="188"/>
                  </a:lnTo>
                  <a:lnTo>
                    <a:pt x="162" y="188"/>
                  </a:lnTo>
                  <a:lnTo>
                    <a:pt x="158" y="188"/>
                  </a:lnTo>
                  <a:lnTo>
                    <a:pt x="156" y="188"/>
                  </a:lnTo>
                  <a:lnTo>
                    <a:pt x="156" y="188"/>
                  </a:lnTo>
                  <a:lnTo>
                    <a:pt x="154" y="188"/>
                  </a:lnTo>
                  <a:lnTo>
                    <a:pt x="152" y="188"/>
                  </a:lnTo>
                  <a:lnTo>
                    <a:pt x="152" y="190"/>
                  </a:lnTo>
                  <a:lnTo>
                    <a:pt x="150" y="190"/>
                  </a:lnTo>
                  <a:lnTo>
                    <a:pt x="150" y="192"/>
                  </a:lnTo>
                  <a:lnTo>
                    <a:pt x="148" y="194"/>
                  </a:lnTo>
                  <a:lnTo>
                    <a:pt x="146" y="196"/>
                  </a:lnTo>
                  <a:lnTo>
                    <a:pt x="146" y="198"/>
                  </a:lnTo>
                  <a:lnTo>
                    <a:pt x="144" y="198"/>
                  </a:lnTo>
                  <a:lnTo>
                    <a:pt x="142" y="202"/>
                  </a:lnTo>
                  <a:lnTo>
                    <a:pt x="140" y="204"/>
                  </a:lnTo>
                  <a:lnTo>
                    <a:pt x="138" y="206"/>
                  </a:lnTo>
                  <a:lnTo>
                    <a:pt x="138" y="206"/>
                  </a:lnTo>
                  <a:lnTo>
                    <a:pt x="136" y="206"/>
                  </a:lnTo>
                  <a:lnTo>
                    <a:pt x="136" y="208"/>
                  </a:lnTo>
                  <a:lnTo>
                    <a:pt x="134" y="208"/>
                  </a:lnTo>
                  <a:lnTo>
                    <a:pt x="128" y="210"/>
                  </a:lnTo>
                  <a:lnTo>
                    <a:pt x="126" y="210"/>
                  </a:lnTo>
                  <a:lnTo>
                    <a:pt x="122" y="210"/>
                  </a:lnTo>
                  <a:lnTo>
                    <a:pt x="120" y="212"/>
                  </a:lnTo>
                  <a:lnTo>
                    <a:pt x="120" y="212"/>
                  </a:lnTo>
                  <a:lnTo>
                    <a:pt x="118" y="212"/>
                  </a:lnTo>
                  <a:lnTo>
                    <a:pt x="118" y="214"/>
                  </a:lnTo>
                  <a:lnTo>
                    <a:pt x="118" y="214"/>
                  </a:lnTo>
                  <a:lnTo>
                    <a:pt x="116" y="216"/>
                  </a:lnTo>
                  <a:lnTo>
                    <a:pt x="114" y="220"/>
                  </a:lnTo>
                  <a:lnTo>
                    <a:pt x="112" y="226"/>
                  </a:lnTo>
                  <a:lnTo>
                    <a:pt x="112" y="228"/>
                  </a:lnTo>
                  <a:lnTo>
                    <a:pt x="110" y="232"/>
                  </a:lnTo>
                  <a:lnTo>
                    <a:pt x="108" y="232"/>
                  </a:lnTo>
                  <a:lnTo>
                    <a:pt x="108" y="234"/>
                  </a:lnTo>
                  <a:lnTo>
                    <a:pt x="104" y="238"/>
                  </a:lnTo>
                  <a:lnTo>
                    <a:pt x="102" y="242"/>
                  </a:lnTo>
                  <a:lnTo>
                    <a:pt x="100" y="244"/>
                  </a:lnTo>
                  <a:lnTo>
                    <a:pt x="100" y="246"/>
                  </a:lnTo>
                  <a:lnTo>
                    <a:pt x="98" y="248"/>
                  </a:lnTo>
                  <a:lnTo>
                    <a:pt x="98" y="250"/>
                  </a:lnTo>
                  <a:lnTo>
                    <a:pt x="96" y="256"/>
                  </a:lnTo>
                  <a:lnTo>
                    <a:pt x="96" y="262"/>
                  </a:lnTo>
                  <a:lnTo>
                    <a:pt x="94" y="266"/>
                  </a:lnTo>
                  <a:lnTo>
                    <a:pt x="78" y="268"/>
                  </a:lnTo>
                  <a:lnTo>
                    <a:pt x="64" y="270"/>
                  </a:lnTo>
                  <a:lnTo>
                    <a:pt x="64" y="266"/>
                  </a:lnTo>
                  <a:lnTo>
                    <a:pt x="64" y="260"/>
                  </a:lnTo>
                  <a:lnTo>
                    <a:pt x="64" y="258"/>
                  </a:lnTo>
                  <a:lnTo>
                    <a:pt x="62" y="254"/>
                  </a:lnTo>
                  <a:lnTo>
                    <a:pt x="62" y="252"/>
                  </a:lnTo>
                  <a:lnTo>
                    <a:pt x="62" y="250"/>
                  </a:lnTo>
                  <a:lnTo>
                    <a:pt x="60" y="250"/>
                  </a:lnTo>
                  <a:lnTo>
                    <a:pt x="60" y="248"/>
                  </a:lnTo>
                  <a:lnTo>
                    <a:pt x="58" y="246"/>
                  </a:lnTo>
                  <a:lnTo>
                    <a:pt x="58" y="244"/>
                  </a:lnTo>
                  <a:lnTo>
                    <a:pt x="56" y="242"/>
                  </a:lnTo>
                  <a:lnTo>
                    <a:pt x="54" y="242"/>
                  </a:lnTo>
                  <a:lnTo>
                    <a:pt x="52" y="240"/>
                  </a:lnTo>
                  <a:lnTo>
                    <a:pt x="50" y="238"/>
                  </a:lnTo>
                  <a:lnTo>
                    <a:pt x="50" y="238"/>
                  </a:lnTo>
                  <a:lnTo>
                    <a:pt x="48" y="238"/>
                  </a:lnTo>
                  <a:lnTo>
                    <a:pt x="46" y="236"/>
                  </a:lnTo>
                  <a:lnTo>
                    <a:pt x="44" y="236"/>
                  </a:lnTo>
                  <a:lnTo>
                    <a:pt x="42" y="236"/>
                  </a:lnTo>
                  <a:lnTo>
                    <a:pt x="36" y="234"/>
                  </a:lnTo>
                  <a:lnTo>
                    <a:pt x="34" y="234"/>
                  </a:lnTo>
                  <a:lnTo>
                    <a:pt x="24" y="232"/>
                  </a:lnTo>
                  <a:lnTo>
                    <a:pt x="18" y="230"/>
                  </a:lnTo>
                  <a:lnTo>
                    <a:pt x="18" y="228"/>
                  </a:lnTo>
                  <a:lnTo>
                    <a:pt x="16" y="224"/>
                  </a:lnTo>
                  <a:lnTo>
                    <a:pt x="14" y="220"/>
                  </a:lnTo>
                  <a:lnTo>
                    <a:pt x="14" y="218"/>
                  </a:lnTo>
                  <a:lnTo>
                    <a:pt x="12" y="216"/>
                  </a:lnTo>
                  <a:lnTo>
                    <a:pt x="10" y="214"/>
                  </a:lnTo>
                  <a:lnTo>
                    <a:pt x="10" y="212"/>
                  </a:lnTo>
                  <a:lnTo>
                    <a:pt x="8" y="212"/>
                  </a:lnTo>
                  <a:lnTo>
                    <a:pt x="6" y="210"/>
                  </a:lnTo>
                  <a:lnTo>
                    <a:pt x="4" y="208"/>
                  </a:lnTo>
                  <a:lnTo>
                    <a:pt x="2" y="208"/>
                  </a:lnTo>
                  <a:lnTo>
                    <a:pt x="2" y="208"/>
                  </a:lnTo>
                  <a:lnTo>
                    <a:pt x="2" y="206"/>
                  </a:lnTo>
                  <a:lnTo>
                    <a:pt x="0" y="204"/>
                  </a:lnTo>
                  <a:lnTo>
                    <a:pt x="0" y="202"/>
                  </a:lnTo>
                  <a:lnTo>
                    <a:pt x="0" y="200"/>
                  </a:lnTo>
                  <a:lnTo>
                    <a:pt x="0" y="196"/>
                  </a:lnTo>
                  <a:lnTo>
                    <a:pt x="0" y="19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19" name="Freeform 372"/>
            <p:cNvSpPr>
              <a:spLocks/>
            </p:cNvSpPr>
            <p:nvPr/>
          </p:nvSpPr>
          <p:spPr bwMode="auto">
            <a:xfrm>
              <a:off x="5377567" y="3859531"/>
              <a:ext cx="95022" cy="103282"/>
            </a:xfrm>
            <a:custGeom>
              <a:avLst/>
              <a:gdLst>
                <a:gd name="T0" fmla="*/ 46 w 46"/>
                <a:gd name="T1" fmla="*/ 24 h 50"/>
                <a:gd name="T2" fmla="*/ 46 w 46"/>
                <a:gd name="T3" fmla="*/ 18 h 50"/>
                <a:gd name="T4" fmla="*/ 44 w 46"/>
                <a:gd name="T5" fmla="*/ 12 h 50"/>
                <a:gd name="T6" fmla="*/ 44 w 46"/>
                <a:gd name="T7" fmla="*/ 8 h 50"/>
                <a:gd name="T8" fmla="*/ 42 w 46"/>
                <a:gd name="T9" fmla="*/ 6 h 50"/>
                <a:gd name="T10" fmla="*/ 38 w 46"/>
                <a:gd name="T11" fmla="*/ 4 h 50"/>
                <a:gd name="T12" fmla="*/ 34 w 46"/>
                <a:gd name="T13" fmla="*/ 2 h 50"/>
                <a:gd name="T14" fmla="*/ 28 w 46"/>
                <a:gd name="T15" fmla="*/ 0 h 50"/>
                <a:gd name="T16" fmla="*/ 26 w 46"/>
                <a:gd name="T17" fmla="*/ 0 h 50"/>
                <a:gd name="T18" fmla="*/ 26 w 46"/>
                <a:gd name="T19" fmla="*/ 0 h 50"/>
                <a:gd name="T20" fmla="*/ 22 w 46"/>
                <a:gd name="T21" fmla="*/ 0 h 50"/>
                <a:gd name="T22" fmla="*/ 18 w 46"/>
                <a:gd name="T23" fmla="*/ 4 h 50"/>
                <a:gd name="T24" fmla="*/ 14 w 46"/>
                <a:gd name="T25" fmla="*/ 6 h 50"/>
                <a:gd name="T26" fmla="*/ 10 w 46"/>
                <a:gd name="T27" fmla="*/ 6 h 50"/>
                <a:gd name="T28" fmla="*/ 0 w 46"/>
                <a:gd name="T29" fmla="*/ 10 h 50"/>
                <a:gd name="T30" fmla="*/ 0 w 46"/>
                <a:gd name="T31" fmla="*/ 16 h 50"/>
                <a:gd name="T32" fmla="*/ 2 w 46"/>
                <a:gd name="T33" fmla="*/ 20 h 50"/>
                <a:gd name="T34" fmla="*/ 2 w 46"/>
                <a:gd name="T35" fmla="*/ 22 h 50"/>
                <a:gd name="T36" fmla="*/ 4 w 46"/>
                <a:gd name="T37" fmla="*/ 24 h 50"/>
                <a:gd name="T38" fmla="*/ 6 w 46"/>
                <a:gd name="T39" fmla="*/ 24 h 50"/>
                <a:gd name="T40" fmla="*/ 8 w 46"/>
                <a:gd name="T41" fmla="*/ 24 h 50"/>
                <a:gd name="T42" fmla="*/ 12 w 46"/>
                <a:gd name="T43" fmla="*/ 26 h 50"/>
                <a:gd name="T44" fmla="*/ 12 w 46"/>
                <a:gd name="T45" fmla="*/ 26 h 50"/>
                <a:gd name="T46" fmla="*/ 14 w 46"/>
                <a:gd name="T47" fmla="*/ 28 h 50"/>
                <a:gd name="T48" fmla="*/ 14 w 46"/>
                <a:gd name="T49" fmla="*/ 30 h 50"/>
                <a:gd name="T50" fmla="*/ 14 w 46"/>
                <a:gd name="T51" fmla="*/ 34 h 50"/>
                <a:gd name="T52" fmla="*/ 14 w 46"/>
                <a:gd name="T53" fmla="*/ 36 h 50"/>
                <a:gd name="T54" fmla="*/ 16 w 46"/>
                <a:gd name="T55" fmla="*/ 38 h 50"/>
                <a:gd name="T56" fmla="*/ 16 w 46"/>
                <a:gd name="T57" fmla="*/ 40 h 50"/>
                <a:gd name="T58" fmla="*/ 18 w 46"/>
                <a:gd name="T59" fmla="*/ 40 h 50"/>
                <a:gd name="T60" fmla="*/ 22 w 46"/>
                <a:gd name="T61" fmla="*/ 42 h 50"/>
                <a:gd name="T62" fmla="*/ 26 w 46"/>
                <a:gd name="T63" fmla="*/ 42 h 50"/>
                <a:gd name="T64" fmla="*/ 28 w 46"/>
                <a:gd name="T65" fmla="*/ 42 h 50"/>
                <a:gd name="T66" fmla="*/ 30 w 46"/>
                <a:gd name="T67" fmla="*/ 44 h 50"/>
                <a:gd name="T68" fmla="*/ 32 w 46"/>
                <a:gd name="T69" fmla="*/ 48 h 50"/>
                <a:gd name="T70" fmla="*/ 34 w 46"/>
                <a:gd name="T7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50">
                  <a:moveTo>
                    <a:pt x="46" y="24"/>
                  </a:moveTo>
                  <a:lnTo>
                    <a:pt x="46" y="24"/>
                  </a:lnTo>
                  <a:lnTo>
                    <a:pt x="46" y="22"/>
                  </a:lnTo>
                  <a:lnTo>
                    <a:pt x="46" y="18"/>
                  </a:lnTo>
                  <a:lnTo>
                    <a:pt x="46" y="14"/>
                  </a:lnTo>
                  <a:lnTo>
                    <a:pt x="44" y="12"/>
                  </a:lnTo>
                  <a:lnTo>
                    <a:pt x="44" y="10"/>
                  </a:lnTo>
                  <a:lnTo>
                    <a:pt x="44" y="8"/>
                  </a:lnTo>
                  <a:lnTo>
                    <a:pt x="44" y="8"/>
                  </a:lnTo>
                  <a:lnTo>
                    <a:pt x="42" y="6"/>
                  </a:lnTo>
                  <a:lnTo>
                    <a:pt x="40" y="6"/>
                  </a:lnTo>
                  <a:lnTo>
                    <a:pt x="38" y="4"/>
                  </a:lnTo>
                  <a:lnTo>
                    <a:pt x="36" y="2"/>
                  </a:lnTo>
                  <a:lnTo>
                    <a:pt x="34" y="2"/>
                  </a:lnTo>
                  <a:lnTo>
                    <a:pt x="30" y="0"/>
                  </a:lnTo>
                  <a:lnTo>
                    <a:pt x="28" y="0"/>
                  </a:lnTo>
                  <a:lnTo>
                    <a:pt x="28" y="0"/>
                  </a:lnTo>
                  <a:lnTo>
                    <a:pt x="26" y="0"/>
                  </a:lnTo>
                  <a:lnTo>
                    <a:pt x="26" y="0"/>
                  </a:lnTo>
                  <a:lnTo>
                    <a:pt x="26" y="0"/>
                  </a:lnTo>
                  <a:lnTo>
                    <a:pt x="24" y="0"/>
                  </a:lnTo>
                  <a:lnTo>
                    <a:pt x="22" y="0"/>
                  </a:lnTo>
                  <a:lnTo>
                    <a:pt x="20" y="2"/>
                  </a:lnTo>
                  <a:lnTo>
                    <a:pt x="18" y="4"/>
                  </a:lnTo>
                  <a:lnTo>
                    <a:pt x="16" y="4"/>
                  </a:lnTo>
                  <a:lnTo>
                    <a:pt x="14" y="6"/>
                  </a:lnTo>
                  <a:lnTo>
                    <a:pt x="12" y="6"/>
                  </a:lnTo>
                  <a:lnTo>
                    <a:pt x="10" y="6"/>
                  </a:lnTo>
                  <a:lnTo>
                    <a:pt x="6" y="8"/>
                  </a:lnTo>
                  <a:lnTo>
                    <a:pt x="0" y="10"/>
                  </a:lnTo>
                  <a:lnTo>
                    <a:pt x="0" y="12"/>
                  </a:lnTo>
                  <a:lnTo>
                    <a:pt x="0" y="16"/>
                  </a:lnTo>
                  <a:lnTo>
                    <a:pt x="0" y="18"/>
                  </a:lnTo>
                  <a:lnTo>
                    <a:pt x="2" y="20"/>
                  </a:lnTo>
                  <a:lnTo>
                    <a:pt x="2" y="22"/>
                  </a:lnTo>
                  <a:lnTo>
                    <a:pt x="2" y="22"/>
                  </a:lnTo>
                  <a:lnTo>
                    <a:pt x="4" y="22"/>
                  </a:lnTo>
                  <a:lnTo>
                    <a:pt x="4" y="24"/>
                  </a:lnTo>
                  <a:lnTo>
                    <a:pt x="4" y="24"/>
                  </a:lnTo>
                  <a:lnTo>
                    <a:pt x="6" y="24"/>
                  </a:lnTo>
                  <a:lnTo>
                    <a:pt x="6" y="24"/>
                  </a:lnTo>
                  <a:lnTo>
                    <a:pt x="8" y="24"/>
                  </a:lnTo>
                  <a:lnTo>
                    <a:pt x="10" y="26"/>
                  </a:lnTo>
                  <a:lnTo>
                    <a:pt x="12" y="26"/>
                  </a:lnTo>
                  <a:lnTo>
                    <a:pt x="12" y="26"/>
                  </a:lnTo>
                  <a:lnTo>
                    <a:pt x="12" y="26"/>
                  </a:lnTo>
                  <a:lnTo>
                    <a:pt x="14" y="26"/>
                  </a:lnTo>
                  <a:lnTo>
                    <a:pt x="14" y="28"/>
                  </a:lnTo>
                  <a:lnTo>
                    <a:pt x="14" y="28"/>
                  </a:lnTo>
                  <a:lnTo>
                    <a:pt x="14" y="30"/>
                  </a:lnTo>
                  <a:lnTo>
                    <a:pt x="14" y="32"/>
                  </a:lnTo>
                  <a:lnTo>
                    <a:pt x="14" y="34"/>
                  </a:lnTo>
                  <a:lnTo>
                    <a:pt x="14" y="34"/>
                  </a:lnTo>
                  <a:lnTo>
                    <a:pt x="14" y="36"/>
                  </a:lnTo>
                  <a:lnTo>
                    <a:pt x="16" y="38"/>
                  </a:lnTo>
                  <a:lnTo>
                    <a:pt x="16" y="38"/>
                  </a:lnTo>
                  <a:lnTo>
                    <a:pt x="16" y="40"/>
                  </a:lnTo>
                  <a:lnTo>
                    <a:pt x="16" y="40"/>
                  </a:lnTo>
                  <a:lnTo>
                    <a:pt x="16" y="40"/>
                  </a:lnTo>
                  <a:lnTo>
                    <a:pt x="18" y="40"/>
                  </a:lnTo>
                  <a:lnTo>
                    <a:pt x="20" y="40"/>
                  </a:lnTo>
                  <a:lnTo>
                    <a:pt x="22" y="42"/>
                  </a:lnTo>
                  <a:lnTo>
                    <a:pt x="24" y="42"/>
                  </a:lnTo>
                  <a:lnTo>
                    <a:pt x="26" y="42"/>
                  </a:lnTo>
                  <a:lnTo>
                    <a:pt x="28" y="42"/>
                  </a:lnTo>
                  <a:lnTo>
                    <a:pt x="28" y="42"/>
                  </a:lnTo>
                  <a:lnTo>
                    <a:pt x="30" y="42"/>
                  </a:lnTo>
                  <a:lnTo>
                    <a:pt x="30" y="44"/>
                  </a:lnTo>
                  <a:lnTo>
                    <a:pt x="30" y="44"/>
                  </a:lnTo>
                  <a:lnTo>
                    <a:pt x="32" y="48"/>
                  </a:lnTo>
                  <a:lnTo>
                    <a:pt x="32" y="50"/>
                  </a:lnTo>
                  <a:lnTo>
                    <a:pt x="34" y="50"/>
                  </a:lnTo>
                  <a:lnTo>
                    <a:pt x="46" y="2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20" name="Freeform 373"/>
            <p:cNvSpPr>
              <a:spLocks/>
            </p:cNvSpPr>
            <p:nvPr/>
          </p:nvSpPr>
          <p:spPr bwMode="auto">
            <a:xfrm>
              <a:off x="5377567" y="3859531"/>
              <a:ext cx="95022" cy="103282"/>
            </a:xfrm>
            <a:custGeom>
              <a:avLst/>
              <a:gdLst>
                <a:gd name="T0" fmla="*/ 46 w 46"/>
                <a:gd name="T1" fmla="*/ 24 h 50"/>
                <a:gd name="T2" fmla="*/ 46 w 46"/>
                <a:gd name="T3" fmla="*/ 18 h 50"/>
                <a:gd name="T4" fmla="*/ 44 w 46"/>
                <a:gd name="T5" fmla="*/ 12 h 50"/>
                <a:gd name="T6" fmla="*/ 44 w 46"/>
                <a:gd name="T7" fmla="*/ 8 h 50"/>
                <a:gd name="T8" fmla="*/ 42 w 46"/>
                <a:gd name="T9" fmla="*/ 6 h 50"/>
                <a:gd name="T10" fmla="*/ 38 w 46"/>
                <a:gd name="T11" fmla="*/ 4 h 50"/>
                <a:gd name="T12" fmla="*/ 34 w 46"/>
                <a:gd name="T13" fmla="*/ 2 h 50"/>
                <a:gd name="T14" fmla="*/ 28 w 46"/>
                <a:gd name="T15" fmla="*/ 0 h 50"/>
                <a:gd name="T16" fmla="*/ 26 w 46"/>
                <a:gd name="T17" fmla="*/ 0 h 50"/>
                <a:gd name="T18" fmla="*/ 26 w 46"/>
                <a:gd name="T19" fmla="*/ 0 h 50"/>
                <a:gd name="T20" fmla="*/ 22 w 46"/>
                <a:gd name="T21" fmla="*/ 0 h 50"/>
                <a:gd name="T22" fmla="*/ 18 w 46"/>
                <a:gd name="T23" fmla="*/ 4 h 50"/>
                <a:gd name="T24" fmla="*/ 14 w 46"/>
                <a:gd name="T25" fmla="*/ 6 h 50"/>
                <a:gd name="T26" fmla="*/ 10 w 46"/>
                <a:gd name="T27" fmla="*/ 6 h 50"/>
                <a:gd name="T28" fmla="*/ 0 w 46"/>
                <a:gd name="T29" fmla="*/ 10 h 50"/>
                <a:gd name="T30" fmla="*/ 0 w 46"/>
                <a:gd name="T31" fmla="*/ 16 h 50"/>
                <a:gd name="T32" fmla="*/ 2 w 46"/>
                <a:gd name="T33" fmla="*/ 20 h 50"/>
                <a:gd name="T34" fmla="*/ 2 w 46"/>
                <a:gd name="T35" fmla="*/ 22 h 50"/>
                <a:gd name="T36" fmla="*/ 4 w 46"/>
                <a:gd name="T37" fmla="*/ 24 h 50"/>
                <a:gd name="T38" fmla="*/ 6 w 46"/>
                <a:gd name="T39" fmla="*/ 24 h 50"/>
                <a:gd name="T40" fmla="*/ 8 w 46"/>
                <a:gd name="T41" fmla="*/ 24 h 50"/>
                <a:gd name="T42" fmla="*/ 12 w 46"/>
                <a:gd name="T43" fmla="*/ 26 h 50"/>
                <a:gd name="T44" fmla="*/ 12 w 46"/>
                <a:gd name="T45" fmla="*/ 26 h 50"/>
                <a:gd name="T46" fmla="*/ 14 w 46"/>
                <a:gd name="T47" fmla="*/ 28 h 50"/>
                <a:gd name="T48" fmla="*/ 14 w 46"/>
                <a:gd name="T49" fmla="*/ 30 h 50"/>
                <a:gd name="T50" fmla="*/ 14 w 46"/>
                <a:gd name="T51" fmla="*/ 34 h 50"/>
                <a:gd name="T52" fmla="*/ 14 w 46"/>
                <a:gd name="T53" fmla="*/ 36 h 50"/>
                <a:gd name="T54" fmla="*/ 16 w 46"/>
                <a:gd name="T55" fmla="*/ 38 h 50"/>
                <a:gd name="T56" fmla="*/ 16 w 46"/>
                <a:gd name="T57" fmla="*/ 40 h 50"/>
                <a:gd name="T58" fmla="*/ 18 w 46"/>
                <a:gd name="T59" fmla="*/ 40 h 50"/>
                <a:gd name="T60" fmla="*/ 22 w 46"/>
                <a:gd name="T61" fmla="*/ 42 h 50"/>
                <a:gd name="T62" fmla="*/ 26 w 46"/>
                <a:gd name="T63" fmla="*/ 42 h 50"/>
                <a:gd name="T64" fmla="*/ 28 w 46"/>
                <a:gd name="T65" fmla="*/ 42 h 50"/>
                <a:gd name="T66" fmla="*/ 30 w 46"/>
                <a:gd name="T67" fmla="*/ 44 h 50"/>
                <a:gd name="T68" fmla="*/ 32 w 46"/>
                <a:gd name="T69" fmla="*/ 48 h 50"/>
                <a:gd name="T70" fmla="*/ 34 w 46"/>
                <a:gd name="T7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50">
                  <a:moveTo>
                    <a:pt x="46" y="24"/>
                  </a:moveTo>
                  <a:lnTo>
                    <a:pt x="46" y="24"/>
                  </a:lnTo>
                  <a:lnTo>
                    <a:pt x="46" y="22"/>
                  </a:lnTo>
                  <a:lnTo>
                    <a:pt x="46" y="18"/>
                  </a:lnTo>
                  <a:lnTo>
                    <a:pt x="46" y="14"/>
                  </a:lnTo>
                  <a:lnTo>
                    <a:pt x="44" y="12"/>
                  </a:lnTo>
                  <a:lnTo>
                    <a:pt x="44" y="10"/>
                  </a:lnTo>
                  <a:lnTo>
                    <a:pt x="44" y="8"/>
                  </a:lnTo>
                  <a:lnTo>
                    <a:pt x="44" y="8"/>
                  </a:lnTo>
                  <a:lnTo>
                    <a:pt x="42" y="6"/>
                  </a:lnTo>
                  <a:lnTo>
                    <a:pt x="40" y="6"/>
                  </a:lnTo>
                  <a:lnTo>
                    <a:pt x="38" y="4"/>
                  </a:lnTo>
                  <a:lnTo>
                    <a:pt x="36" y="2"/>
                  </a:lnTo>
                  <a:lnTo>
                    <a:pt x="34" y="2"/>
                  </a:lnTo>
                  <a:lnTo>
                    <a:pt x="30" y="0"/>
                  </a:lnTo>
                  <a:lnTo>
                    <a:pt x="28" y="0"/>
                  </a:lnTo>
                  <a:lnTo>
                    <a:pt x="28" y="0"/>
                  </a:lnTo>
                  <a:lnTo>
                    <a:pt x="26" y="0"/>
                  </a:lnTo>
                  <a:lnTo>
                    <a:pt x="26" y="0"/>
                  </a:lnTo>
                  <a:lnTo>
                    <a:pt x="26" y="0"/>
                  </a:lnTo>
                  <a:lnTo>
                    <a:pt x="24" y="0"/>
                  </a:lnTo>
                  <a:lnTo>
                    <a:pt x="22" y="0"/>
                  </a:lnTo>
                  <a:lnTo>
                    <a:pt x="20" y="2"/>
                  </a:lnTo>
                  <a:lnTo>
                    <a:pt x="18" y="4"/>
                  </a:lnTo>
                  <a:lnTo>
                    <a:pt x="16" y="4"/>
                  </a:lnTo>
                  <a:lnTo>
                    <a:pt x="14" y="6"/>
                  </a:lnTo>
                  <a:lnTo>
                    <a:pt x="12" y="6"/>
                  </a:lnTo>
                  <a:lnTo>
                    <a:pt x="10" y="6"/>
                  </a:lnTo>
                  <a:lnTo>
                    <a:pt x="6" y="8"/>
                  </a:lnTo>
                  <a:lnTo>
                    <a:pt x="0" y="10"/>
                  </a:lnTo>
                  <a:lnTo>
                    <a:pt x="0" y="12"/>
                  </a:lnTo>
                  <a:lnTo>
                    <a:pt x="0" y="16"/>
                  </a:lnTo>
                  <a:lnTo>
                    <a:pt x="0" y="18"/>
                  </a:lnTo>
                  <a:lnTo>
                    <a:pt x="2" y="20"/>
                  </a:lnTo>
                  <a:lnTo>
                    <a:pt x="2" y="22"/>
                  </a:lnTo>
                  <a:lnTo>
                    <a:pt x="2" y="22"/>
                  </a:lnTo>
                  <a:lnTo>
                    <a:pt x="4" y="22"/>
                  </a:lnTo>
                  <a:lnTo>
                    <a:pt x="4" y="24"/>
                  </a:lnTo>
                  <a:lnTo>
                    <a:pt x="4" y="24"/>
                  </a:lnTo>
                  <a:lnTo>
                    <a:pt x="6" y="24"/>
                  </a:lnTo>
                  <a:lnTo>
                    <a:pt x="6" y="24"/>
                  </a:lnTo>
                  <a:lnTo>
                    <a:pt x="8" y="24"/>
                  </a:lnTo>
                  <a:lnTo>
                    <a:pt x="10" y="26"/>
                  </a:lnTo>
                  <a:lnTo>
                    <a:pt x="12" y="26"/>
                  </a:lnTo>
                  <a:lnTo>
                    <a:pt x="12" y="26"/>
                  </a:lnTo>
                  <a:lnTo>
                    <a:pt x="12" y="26"/>
                  </a:lnTo>
                  <a:lnTo>
                    <a:pt x="14" y="26"/>
                  </a:lnTo>
                  <a:lnTo>
                    <a:pt x="14" y="28"/>
                  </a:lnTo>
                  <a:lnTo>
                    <a:pt x="14" y="28"/>
                  </a:lnTo>
                  <a:lnTo>
                    <a:pt x="14" y="30"/>
                  </a:lnTo>
                  <a:lnTo>
                    <a:pt x="14" y="32"/>
                  </a:lnTo>
                  <a:lnTo>
                    <a:pt x="14" y="34"/>
                  </a:lnTo>
                  <a:lnTo>
                    <a:pt x="14" y="34"/>
                  </a:lnTo>
                  <a:lnTo>
                    <a:pt x="14" y="36"/>
                  </a:lnTo>
                  <a:lnTo>
                    <a:pt x="16" y="38"/>
                  </a:lnTo>
                  <a:lnTo>
                    <a:pt x="16" y="38"/>
                  </a:lnTo>
                  <a:lnTo>
                    <a:pt x="16" y="40"/>
                  </a:lnTo>
                  <a:lnTo>
                    <a:pt x="16" y="40"/>
                  </a:lnTo>
                  <a:lnTo>
                    <a:pt x="16" y="40"/>
                  </a:lnTo>
                  <a:lnTo>
                    <a:pt x="18" y="40"/>
                  </a:lnTo>
                  <a:lnTo>
                    <a:pt x="20" y="40"/>
                  </a:lnTo>
                  <a:lnTo>
                    <a:pt x="22" y="42"/>
                  </a:lnTo>
                  <a:lnTo>
                    <a:pt x="24" y="42"/>
                  </a:lnTo>
                  <a:lnTo>
                    <a:pt x="26" y="42"/>
                  </a:lnTo>
                  <a:lnTo>
                    <a:pt x="28" y="42"/>
                  </a:lnTo>
                  <a:lnTo>
                    <a:pt x="28" y="42"/>
                  </a:lnTo>
                  <a:lnTo>
                    <a:pt x="30" y="42"/>
                  </a:lnTo>
                  <a:lnTo>
                    <a:pt x="30" y="44"/>
                  </a:lnTo>
                  <a:lnTo>
                    <a:pt x="30" y="44"/>
                  </a:lnTo>
                  <a:lnTo>
                    <a:pt x="32" y="48"/>
                  </a:lnTo>
                  <a:lnTo>
                    <a:pt x="32" y="50"/>
                  </a:lnTo>
                  <a:lnTo>
                    <a:pt x="34" y="50"/>
                  </a:lnTo>
                  <a:lnTo>
                    <a:pt x="46" y="24"/>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21" name="Freeform 374"/>
            <p:cNvSpPr>
              <a:spLocks/>
            </p:cNvSpPr>
            <p:nvPr/>
          </p:nvSpPr>
          <p:spPr bwMode="auto">
            <a:xfrm>
              <a:off x="5848552" y="3719068"/>
              <a:ext cx="326384" cy="326372"/>
            </a:xfrm>
            <a:custGeom>
              <a:avLst/>
              <a:gdLst>
                <a:gd name="T0" fmla="*/ 130 w 158"/>
                <a:gd name="T1" fmla="*/ 98 h 158"/>
                <a:gd name="T2" fmla="*/ 136 w 158"/>
                <a:gd name="T3" fmla="*/ 86 h 158"/>
                <a:gd name="T4" fmla="*/ 140 w 158"/>
                <a:gd name="T5" fmla="*/ 68 h 158"/>
                <a:gd name="T6" fmla="*/ 144 w 158"/>
                <a:gd name="T7" fmla="*/ 56 h 158"/>
                <a:gd name="T8" fmla="*/ 148 w 158"/>
                <a:gd name="T9" fmla="*/ 50 h 158"/>
                <a:gd name="T10" fmla="*/ 156 w 158"/>
                <a:gd name="T11" fmla="*/ 44 h 158"/>
                <a:gd name="T12" fmla="*/ 158 w 158"/>
                <a:gd name="T13" fmla="*/ 40 h 158"/>
                <a:gd name="T14" fmla="*/ 158 w 158"/>
                <a:gd name="T15" fmla="*/ 26 h 158"/>
                <a:gd name="T16" fmla="*/ 156 w 158"/>
                <a:gd name="T17" fmla="*/ 0 h 158"/>
                <a:gd name="T18" fmla="*/ 144 w 158"/>
                <a:gd name="T19" fmla="*/ 6 h 158"/>
                <a:gd name="T20" fmla="*/ 140 w 158"/>
                <a:gd name="T21" fmla="*/ 12 h 158"/>
                <a:gd name="T22" fmla="*/ 138 w 158"/>
                <a:gd name="T23" fmla="*/ 14 h 158"/>
                <a:gd name="T24" fmla="*/ 136 w 158"/>
                <a:gd name="T25" fmla="*/ 12 h 158"/>
                <a:gd name="T26" fmla="*/ 132 w 158"/>
                <a:gd name="T27" fmla="*/ 6 h 158"/>
                <a:gd name="T28" fmla="*/ 126 w 158"/>
                <a:gd name="T29" fmla="*/ 4 h 158"/>
                <a:gd name="T30" fmla="*/ 116 w 158"/>
                <a:gd name="T31" fmla="*/ 4 h 158"/>
                <a:gd name="T32" fmla="*/ 112 w 158"/>
                <a:gd name="T33" fmla="*/ 6 h 158"/>
                <a:gd name="T34" fmla="*/ 110 w 158"/>
                <a:gd name="T35" fmla="*/ 8 h 158"/>
                <a:gd name="T36" fmla="*/ 110 w 158"/>
                <a:gd name="T37" fmla="*/ 12 h 158"/>
                <a:gd name="T38" fmla="*/ 108 w 158"/>
                <a:gd name="T39" fmla="*/ 14 h 158"/>
                <a:gd name="T40" fmla="*/ 102 w 158"/>
                <a:gd name="T41" fmla="*/ 14 h 158"/>
                <a:gd name="T42" fmla="*/ 96 w 158"/>
                <a:gd name="T43" fmla="*/ 12 h 158"/>
                <a:gd name="T44" fmla="*/ 92 w 158"/>
                <a:gd name="T45" fmla="*/ 6 h 158"/>
                <a:gd name="T46" fmla="*/ 86 w 158"/>
                <a:gd name="T47" fmla="*/ 4 h 158"/>
                <a:gd name="T48" fmla="*/ 78 w 158"/>
                <a:gd name="T49" fmla="*/ 6 h 158"/>
                <a:gd name="T50" fmla="*/ 66 w 158"/>
                <a:gd name="T51" fmla="*/ 6 h 158"/>
                <a:gd name="T52" fmla="*/ 62 w 158"/>
                <a:gd name="T53" fmla="*/ 6 h 158"/>
                <a:gd name="T54" fmla="*/ 60 w 158"/>
                <a:gd name="T55" fmla="*/ 10 h 158"/>
                <a:gd name="T56" fmla="*/ 60 w 158"/>
                <a:gd name="T57" fmla="*/ 14 h 158"/>
                <a:gd name="T58" fmla="*/ 58 w 158"/>
                <a:gd name="T59" fmla="*/ 12 h 158"/>
                <a:gd name="T60" fmla="*/ 54 w 158"/>
                <a:gd name="T61" fmla="*/ 6 h 158"/>
                <a:gd name="T62" fmla="*/ 52 w 158"/>
                <a:gd name="T63" fmla="*/ 2 h 158"/>
                <a:gd name="T64" fmla="*/ 44 w 158"/>
                <a:gd name="T65" fmla="*/ 2 h 158"/>
                <a:gd name="T66" fmla="*/ 32 w 158"/>
                <a:gd name="T67" fmla="*/ 4 h 158"/>
                <a:gd name="T68" fmla="*/ 28 w 158"/>
                <a:gd name="T69" fmla="*/ 6 h 158"/>
                <a:gd name="T70" fmla="*/ 24 w 158"/>
                <a:gd name="T71" fmla="*/ 14 h 158"/>
                <a:gd name="T72" fmla="*/ 20 w 158"/>
                <a:gd name="T73" fmla="*/ 20 h 158"/>
                <a:gd name="T74" fmla="*/ 18 w 158"/>
                <a:gd name="T75" fmla="*/ 24 h 158"/>
                <a:gd name="T76" fmla="*/ 14 w 158"/>
                <a:gd name="T77" fmla="*/ 26 h 158"/>
                <a:gd name="T78" fmla="*/ 16 w 158"/>
                <a:gd name="T79" fmla="*/ 42 h 158"/>
                <a:gd name="T80" fmla="*/ 14 w 158"/>
                <a:gd name="T81" fmla="*/ 60 h 158"/>
                <a:gd name="T82" fmla="*/ 8 w 158"/>
                <a:gd name="T83" fmla="*/ 76 h 158"/>
                <a:gd name="T84" fmla="*/ 2 w 158"/>
                <a:gd name="T85" fmla="*/ 82 h 158"/>
                <a:gd name="T86" fmla="*/ 0 w 158"/>
                <a:gd name="T87" fmla="*/ 86 h 158"/>
                <a:gd name="T88" fmla="*/ 0 w 158"/>
                <a:gd name="T89" fmla="*/ 96 h 158"/>
                <a:gd name="T90" fmla="*/ 2 w 158"/>
                <a:gd name="T91" fmla="*/ 116 h 158"/>
                <a:gd name="T92" fmla="*/ 14 w 158"/>
                <a:gd name="T93" fmla="*/ 122 h 158"/>
                <a:gd name="T94" fmla="*/ 22 w 158"/>
                <a:gd name="T95" fmla="*/ 120 h 158"/>
                <a:gd name="T96" fmla="*/ 28 w 158"/>
                <a:gd name="T97" fmla="*/ 120 h 158"/>
                <a:gd name="T98" fmla="*/ 30 w 158"/>
                <a:gd name="T99" fmla="*/ 122 h 158"/>
                <a:gd name="T100" fmla="*/ 38 w 158"/>
                <a:gd name="T101" fmla="*/ 132 h 158"/>
                <a:gd name="T102" fmla="*/ 40 w 158"/>
                <a:gd name="T103" fmla="*/ 136 h 158"/>
                <a:gd name="T104" fmla="*/ 40 w 158"/>
                <a:gd name="T105" fmla="*/ 144 h 158"/>
                <a:gd name="T106" fmla="*/ 40 w 158"/>
                <a:gd name="T107" fmla="*/ 150 h 158"/>
                <a:gd name="T108" fmla="*/ 44 w 158"/>
                <a:gd name="T109" fmla="*/ 154 h 158"/>
                <a:gd name="T110" fmla="*/ 50 w 158"/>
                <a:gd name="T111" fmla="*/ 158 h 158"/>
                <a:gd name="T112" fmla="*/ 58 w 158"/>
                <a:gd name="T113" fmla="*/ 158 h 158"/>
                <a:gd name="T114" fmla="*/ 76 w 158"/>
                <a:gd name="T115" fmla="*/ 150 h 158"/>
                <a:gd name="T116" fmla="*/ 92 w 158"/>
                <a:gd name="T117" fmla="*/ 136 h 158"/>
                <a:gd name="T118" fmla="*/ 100 w 158"/>
                <a:gd name="T119" fmla="*/ 124 h 158"/>
                <a:gd name="T120" fmla="*/ 110 w 158"/>
                <a:gd name="T121" fmla="*/ 114 h 158"/>
                <a:gd name="T122" fmla="*/ 124 w 158"/>
                <a:gd name="T123" fmla="*/ 10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8" h="158">
                  <a:moveTo>
                    <a:pt x="126" y="102"/>
                  </a:moveTo>
                  <a:lnTo>
                    <a:pt x="126" y="102"/>
                  </a:lnTo>
                  <a:lnTo>
                    <a:pt x="128" y="100"/>
                  </a:lnTo>
                  <a:lnTo>
                    <a:pt x="130" y="98"/>
                  </a:lnTo>
                  <a:lnTo>
                    <a:pt x="130" y="96"/>
                  </a:lnTo>
                  <a:lnTo>
                    <a:pt x="132" y="94"/>
                  </a:lnTo>
                  <a:lnTo>
                    <a:pt x="134" y="90"/>
                  </a:lnTo>
                  <a:lnTo>
                    <a:pt x="136" y="86"/>
                  </a:lnTo>
                  <a:lnTo>
                    <a:pt x="138" y="82"/>
                  </a:lnTo>
                  <a:lnTo>
                    <a:pt x="138" y="80"/>
                  </a:lnTo>
                  <a:lnTo>
                    <a:pt x="140" y="72"/>
                  </a:lnTo>
                  <a:lnTo>
                    <a:pt x="140" y="68"/>
                  </a:lnTo>
                  <a:lnTo>
                    <a:pt x="142" y="64"/>
                  </a:lnTo>
                  <a:lnTo>
                    <a:pt x="142" y="60"/>
                  </a:lnTo>
                  <a:lnTo>
                    <a:pt x="144" y="58"/>
                  </a:lnTo>
                  <a:lnTo>
                    <a:pt x="144" y="56"/>
                  </a:lnTo>
                  <a:lnTo>
                    <a:pt x="146" y="54"/>
                  </a:lnTo>
                  <a:lnTo>
                    <a:pt x="146" y="52"/>
                  </a:lnTo>
                  <a:lnTo>
                    <a:pt x="148" y="50"/>
                  </a:lnTo>
                  <a:lnTo>
                    <a:pt x="148" y="50"/>
                  </a:lnTo>
                  <a:lnTo>
                    <a:pt x="150" y="48"/>
                  </a:lnTo>
                  <a:lnTo>
                    <a:pt x="152" y="48"/>
                  </a:lnTo>
                  <a:lnTo>
                    <a:pt x="154" y="46"/>
                  </a:lnTo>
                  <a:lnTo>
                    <a:pt x="156" y="44"/>
                  </a:lnTo>
                  <a:lnTo>
                    <a:pt x="156" y="44"/>
                  </a:lnTo>
                  <a:lnTo>
                    <a:pt x="156" y="44"/>
                  </a:lnTo>
                  <a:lnTo>
                    <a:pt x="156" y="42"/>
                  </a:lnTo>
                  <a:lnTo>
                    <a:pt x="158" y="40"/>
                  </a:lnTo>
                  <a:lnTo>
                    <a:pt x="158" y="38"/>
                  </a:lnTo>
                  <a:lnTo>
                    <a:pt x="158" y="34"/>
                  </a:lnTo>
                  <a:lnTo>
                    <a:pt x="158" y="30"/>
                  </a:lnTo>
                  <a:lnTo>
                    <a:pt x="158" y="26"/>
                  </a:lnTo>
                  <a:lnTo>
                    <a:pt x="158" y="22"/>
                  </a:lnTo>
                  <a:lnTo>
                    <a:pt x="158" y="18"/>
                  </a:lnTo>
                  <a:lnTo>
                    <a:pt x="156" y="10"/>
                  </a:lnTo>
                  <a:lnTo>
                    <a:pt x="156" y="0"/>
                  </a:lnTo>
                  <a:lnTo>
                    <a:pt x="152" y="2"/>
                  </a:lnTo>
                  <a:lnTo>
                    <a:pt x="148" y="4"/>
                  </a:lnTo>
                  <a:lnTo>
                    <a:pt x="146" y="4"/>
                  </a:lnTo>
                  <a:lnTo>
                    <a:pt x="144" y="6"/>
                  </a:lnTo>
                  <a:lnTo>
                    <a:pt x="144" y="6"/>
                  </a:lnTo>
                  <a:lnTo>
                    <a:pt x="144" y="8"/>
                  </a:lnTo>
                  <a:lnTo>
                    <a:pt x="142" y="10"/>
                  </a:lnTo>
                  <a:lnTo>
                    <a:pt x="140" y="12"/>
                  </a:lnTo>
                  <a:lnTo>
                    <a:pt x="140" y="12"/>
                  </a:lnTo>
                  <a:lnTo>
                    <a:pt x="140" y="14"/>
                  </a:lnTo>
                  <a:lnTo>
                    <a:pt x="138" y="14"/>
                  </a:lnTo>
                  <a:lnTo>
                    <a:pt x="138" y="14"/>
                  </a:lnTo>
                  <a:lnTo>
                    <a:pt x="138" y="14"/>
                  </a:lnTo>
                  <a:lnTo>
                    <a:pt x="138" y="14"/>
                  </a:lnTo>
                  <a:lnTo>
                    <a:pt x="136" y="14"/>
                  </a:lnTo>
                  <a:lnTo>
                    <a:pt x="136" y="12"/>
                  </a:lnTo>
                  <a:lnTo>
                    <a:pt x="136" y="12"/>
                  </a:lnTo>
                  <a:lnTo>
                    <a:pt x="134" y="10"/>
                  </a:lnTo>
                  <a:lnTo>
                    <a:pt x="132" y="8"/>
                  </a:lnTo>
                  <a:lnTo>
                    <a:pt x="132" y="6"/>
                  </a:lnTo>
                  <a:lnTo>
                    <a:pt x="132" y="6"/>
                  </a:lnTo>
                  <a:lnTo>
                    <a:pt x="132" y="6"/>
                  </a:lnTo>
                  <a:lnTo>
                    <a:pt x="130" y="6"/>
                  </a:lnTo>
                  <a:lnTo>
                    <a:pt x="126" y="4"/>
                  </a:lnTo>
                  <a:lnTo>
                    <a:pt x="124" y="4"/>
                  </a:lnTo>
                  <a:lnTo>
                    <a:pt x="122" y="4"/>
                  </a:lnTo>
                  <a:lnTo>
                    <a:pt x="118" y="4"/>
                  </a:lnTo>
                  <a:lnTo>
                    <a:pt x="116" y="4"/>
                  </a:lnTo>
                  <a:lnTo>
                    <a:pt x="114" y="4"/>
                  </a:lnTo>
                  <a:lnTo>
                    <a:pt x="114" y="4"/>
                  </a:lnTo>
                  <a:lnTo>
                    <a:pt x="112" y="4"/>
                  </a:lnTo>
                  <a:lnTo>
                    <a:pt x="112" y="6"/>
                  </a:lnTo>
                  <a:lnTo>
                    <a:pt x="112" y="6"/>
                  </a:lnTo>
                  <a:lnTo>
                    <a:pt x="112" y="6"/>
                  </a:lnTo>
                  <a:lnTo>
                    <a:pt x="112" y="6"/>
                  </a:lnTo>
                  <a:lnTo>
                    <a:pt x="110" y="8"/>
                  </a:lnTo>
                  <a:lnTo>
                    <a:pt x="110" y="10"/>
                  </a:lnTo>
                  <a:lnTo>
                    <a:pt x="110" y="10"/>
                  </a:lnTo>
                  <a:lnTo>
                    <a:pt x="110" y="12"/>
                  </a:lnTo>
                  <a:lnTo>
                    <a:pt x="110" y="12"/>
                  </a:lnTo>
                  <a:lnTo>
                    <a:pt x="110" y="14"/>
                  </a:lnTo>
                  <a:lnTo>
                    <a:pt x="110" y="14"/>
                  </a:lnTo>
                  <a:lnTo>
                    <a:pt x="110" y="14"/>
                  </a:lnTo>
                  <a:lnTo>
                    <a:pt x="108" y="14"/>
                  </a:lnTo>
                  <a:lnTo>
                    <a:pt x="108" y="14"/>
                  </a:lnTo>
                  <a:lnTo>
                    <a:pt x="106" y="14"/>
                  </a:lnTo>
                  <a:lnTo>
                    <a:pt x="104" y="14"/>
                  </a:lnTo>
                  <a:lnTo>
                    <a:pt x="102" y="14"/>
                  </a:lnTo>
                  <a:lnTo>
                    <a:pt x="100" y="14"/>
                  </a:lnTo>
                  <a:lnTo>
                    <a:pt x="100" y="12"/>
                  </a:lnTo>
                  <a:lnTo>
                    <a:pt x="98" y="12"/>
                  </a:lnTo>
                  <a:lnTo>
                    <a:pt x="96" y="12"/>
                  </a:lnTo>
                  <a:lnTo>
                    <a:pt x="96" y="10"/>
                  </a:lnTo>
                  <a:lnTo>
                    <a:pt x="94" y="8"/>
                  </a:lnTo>
                  <a:lnTo>
                    <a:pt x="92" y="6"/>
                  </a:lnTo>
                  <a:lnTo>
                    <a:pt x="92" y="6"/>
                  </a:lnTo>
                  <a:lnTo>
                    <a:pt x="90" y="4"/>
                  </a:lnTo>
                  <a:lnTo>
                    <a:pt x="90" y="4"/>
                  </a:lnTo>
                  <a:lnTo>
                    <a:pt x="88" y="4"/>
                  </a:lnTo>
                  <a:lnTo>
                    <a:pt x="86" y="4"/>
                  </a:lnTo>
                  <a:lnTo>
                    <a:pt x="86" y="4"/>
                  </a:lnTo>
                  <a:lnTo>
                    <a:pt x="84" y="4"/>
                  </a:lnTo>
                  <a:lnTo>
                    <a:pt x="82" y="4"/>
                  </a:lnTo>
                  <a:lnTo>
                    <a:pt x="78" y="6"/>
                  </a:lnTo>
                  <a:lnTo>
                    <a:pt x="76" y="6"/>
                  </a:lnTo>
                  <a:lnTo>
                    <a:pt x="74" y="6"/>
                  </a:lnTo>
                  <a:lnTo>
                    <a:pt x="70" y="6"/>
                  </a:lnTo>
                  <a:lnTo>
                    <a:pt x="66" y="6"/>
                  </a:lnTo>
                  <a:lnTo>
                    <a:pt x="64" y="6"/>
                  </a:lnTo>
                  <a:lnTo>
                    <a:pt x="64" y="6"/>
                  </a:lnTo>
                  <a:lnTo>
                    <a:pt x="62" y="6"/>
                  </a:lnTo>
                  <a:lnTo>
                    <a:pt x="62" y="6"/>
                  </a:lnTo>
                  <a:lnTo>
                    <a:pt x="60" y="6"/>
                  </a:lnTo>
                  <a:lnTo>
                    <a:pt x="60" y="8"/>
                  </a:lnTo>
                  <a:lnTo>
                    <a:pt x="60" y="8"/>
                  </a:lnTo>
                  <a:lnTo>
                    <a:pt x="60" y="10"/>
                  </a:lnTo>
                  <a:lnTo>
                    <a:pt x="60" y="12"/>
                  </a:lnTo>
                  <a:lnTo>
                    <a:pt x="60" y="12"/>
                  </a:lnTo>
                  <a:lnTo>
                    <a:pt x="60" y="12"/>
                  </a:lnTo>
                  <a:lnTo>
                    <a:pt x="60" y="14"/>
                  </a:lnTo>
                  <a:lnTo>
                    <a:pt x="60" y="14"/>
                  </a:lnTo>
                  <a:lnTo>
                    <a:pt x="58" y="14"/>
                  </a:lnTo>
                  <a:lnTo>
                    <a:pt x="58" y="14"/>
                  </a:lnTo>
                  <a:lnTo>
                    <a:pt x="58" y="12"/>
                  </a:lnTo>
                  <a:lnTo>
                    <a:pt x="58" y="12"/>
                  </a:lnTo>
                  <a:lnTo>
                    <a:pt x="56" y="10"/>
                  </a:lnTo>
                  <a:lnTo>
                    <a:pt x="56" y="10"/>
                  </a:lnTo>
                  <a:lnTo>
                    <a:pt x="54" y="6"/>
                  </a:lnTo>
                  <a:lnTo>
                    <a:pt x="54" y="4"/>
                  </a:lnTo>
                  <a:lnTo>
                    <a:pt x="54" y="4"/>
                  </a:lnTo>
                  <a:lnTo>
                    <a:pt x="54" y="4"/>
                  </a:lnTo>
                  <a:lnTo>
                    <a:pt x="52" y="2"/>
                  </a:lnTo>
                  <a:lnTo>
                    <a:pt x="50" y="2"/>
                  </a:lnTo>
                  <a:lnTo>
                    <a:pt x="50" y="2"/>
                  </a:lnTo>
                  <a:lnTo>
                    <a:pt x="48" y="2"/>
                  </a:lnTo>
                  <a:lnTo>
                    <a:pt x="44" y="2"/>
                  </a:lnTo>
                  <a:lnTo>
                    <a:pt x="42" y="2"/>
                  </a:lnTo>
                  <a:lnTo>
                    <a:pt x="38" y="2"/>
                  </a:lnTo>
                  <a:lnTo>
                    <a:pt x="34" y="2"/>
                  </a:lnTo>
                  <a:lnTo>
                    <a:pt x="32" y="4"/>
                  </a:lnTo>
                  <a:lnTo>
                    <a:pt x="30" y="4"/>
                  </a:lnTo>
                  <a:lnTo>
                    <a:pt x="30" y="4"/>
                  </a:lnTo>
                  <a:lnTo>
                    <a:pt x="28" y="6"/>
                  </a:lnTo>
                  <a:lnTo>
                    <a:pt x="28" y="6"/>
                  </a:lnTo>
                  <a:lnTo>
                    <a:pt x="26" y="8"/>
                  </a:lnTo>
                  <a:lnTo>
                    <a:pt x="26" y="8"/>
                  </a:lnTo>
                  <a:lnTo>
                    <a:pt x="24" y="10"/>
                  </a:lnTo>
                  <a:lnTo>
                    <a:pt x="24" y="14"/>
                  </a:lnTo>
                  <a:lnTo>
                    <a:pt x="22" y="16"/>
                  </a:lnTo>
                  <a:lnTo>
                    <a:pt x="22" y="18"/>
                  </a:lnTo>
                  <a:lnTo>
                    <a:pt x="20" y="20"/>
                  </a:lnTo>
                  <a:lnTo>
                    <a:pt x="20" y="20"/>
                  </a:lnTo>
                  <a:lnTo>
                    <a:pt x="20" y="22"/>
                  </a:lnTo>
                  <a:lnTo>
                    <a:pt x="18" y="22"/>
                  </a:lnTo>
                  <a:lnTo>
                    <a:pt x="18" y="24"/>
                  </a:lnTo>
                  <a:lnTo>
                    <a:pt x="18" y="24"/>
                  </a:lnTo>
                  <a:lnTo>
                    <a:pt x="16" y="24"/>
                  </a:lnTo>
                  <a:lnTo>
                    <a:pt x="16" y="24"/>
                  </a:lnTo>
                  <a:lnTo>
                    <a:pt x="14" y="24"/>
                  </a:lnTo>
                  <a:lnTo>
                    <a:pt x="14" y="26"/>
                  </a:lnTo>
                  <a:lnTo>
                    <a:pt x="14" y="32"/>
                  </a:lnTo>
                  <a:lnTo>
                    <a:pt x="16" y="38"/>
                  </a:lnTo>
                  <a:lnTo>
                    <a:pt x="16" y="40"/>
                  </a:lnTo>
                  <a:lnTo>
                    <a:pt x="16" y="42"/>
                  </a:lnTo>
                  <a:lnTo>
                    <a:pt x="16" y="46"/>
                  </a:lnTo>
                  <a:lnTo>
                    <a:pt x="16" y="50"/>
                  </a:lnTo>
                  <a:lnTo>
                    <a:pt x="14" y="54"/>
                  </a:lnTo>
                  <a:lnTo>
                    <a:pt x="14" y="60"/>
                  </a:lnTo>
                  <a:lnTo>
                    <a:pt x="12" y="64"/>
                  </a:lnTo>
                  <a:lnTo>
                    <a:pt x="12" y="68"/>
                  </a:lnTo>
                  <a:lnTo>
                    <a:pt x="10" y="72"/>
                  </a:lnTo>
                  <a:lnTo>
                    <a:pt x="8" y="76"/>
                  </a:lnTo>
                  <a:lnTo>
                    <a:pt x="8" y="76"/>
                  </a:lnTo>
                  <a:lnTo>
                    <a:pt x="6" y="78"/>
                  </a:lnTo>
                  <a:lnTo>
                    <a:pt x="4" y="80"/>
                  </a:lnTo>
                  <a:lnTo>
                    <a:pt x="2" y="82"/>
                  </a:lnTo>
                  <a:lnTo>
                    <a:pt x="2" y="84"/>
                  </a:lnTo>
                  <a:lnTo>
                    <a:pt x="0" y="86"/>
                  </a:lnTo>
                  <a:lnTo>
                    <a:pt x="0" y="86"/>
                  </a:lnTo>
                  <a:lnTo>
                    <a:pt x="0" y="86"/>
                  </a:lnTo>
                  <a:lnTo>
                    <a:pt x="0" y="88"/>
                  </a:lnTo>
                  <a:lnTo>
                    <a:pt x="0" y="90"/>
                  </a:lnTo>
                  <a:lnTo>
                    <a:pt x="0" y="92"/>
                  </a:lnTo>
                  <a:lnTo>
                    <a:pt x="0" y="96"/>
                  </a:lnTo>
                  <a:lnTo>
                    <a:pt x="0" y="100"/>
                  </a:lnTo>
                  <a:lnTo>
                    <a:pt x="0" y="106"/>
                  </a:lnTo>
                  <a:lnTo>
                    <a:pt x="2" y="112"/>
                  </a:lnTo>
                  <a:lnTo>
                    <a:pt x="2" y="116"/>
                  </a:lnTo>
                  <a:lnTo>
                    <a:pt x="4" y="120"/>
                  </a:lnTo>
                  <a:lnTo>
                    <a:pt x="8" y="120"/>
                  </a:lnTo>
                  <a:lnTo>
                    <a:pt x="12" y="122"/>
                  </a:lnTo>
                  <a:lnTo>
                    <a:pt x="14" y="122"/>
                  </a:lnTo>
                  <a:lnTo>
                    <a:pt x="16" y="122"/>
                  </a:lnTo>
                  <a:lnTo>
                    <a:pt x="16" y="122"/>
                  </a:lnTo>
                  <a:lnTo>
                    <a:pt x="18" y="122"/>
                  </a:lnTo>
                  <a:lnTo>
                    <a:pt x="22" y="120"/>
                  </a:lnTo>
                  <a:lnTo>
                    <a:pt x="24" y="120"/>
                  </a:lnTo>
                  <a:lnTo>
                    <a:pt x="26" y="120"/>
                  </a:lnTo>
                  <a:lnTo>
                    <a:pt x="28" y="120"/>
                  </a:lnTo>
                  <a:lnTo>
                    <a:pt x="28" y="120"/>
                  </a:lnTo>
                  <a:lnTo>
                    <a:pt x="28" y="120"/>
                  </a:lnTo>
                  <a:lnTo>
                    <a:pt x="28" y="120"/>
                  </a:lnTo>
                  <a:lnTo>
                    <a:pt x="30" y="122"/>
                  </a:lnTo>
                  <a:lnTo>
                    <a:pt x="30" y="122"/>
                  </a:lnTo>
                  <a:lnTo>
                    <a:pt x="32" y="124"/>
                  </a:lnTo>
                  <a:lnTo>
                    <a:pt x="32" y="126"/>
                  </a:lnTo>
                  <a:lnTo>
                    <a:pt x="34" y="128"/>
                  </a:lnTo>
                  <a:lnTo>
                    <a:pt x="38" y="132"/>
                  </a:lnTo>
                  <a:lnTo>
                    <a:pt x="38" y="134"/>
                  </a:lnTo>
                  <a:lnTo>
                    <a:pt x="40" y="134"/>
                  </a:lnTo>
                  <a:lnTo>
                    <a:pt x="40" y="136"/>
                  </a:lnTo>
                  <a:lnTo>
                    <a:pt x="40" y="136"/>
                  </a:lnTo>
                  <a:lnTo>
                    <a:pt x="40" y="138"/>
                  </a:lnTo>
                  <a:lnTo>
                    <a:pt x="40" y="138"/>
                  </a:lnTo>
                  <a:lnTo>
                    <a:pt x="40" y="142"/>
                  </a:lnTo>
                  <a:lnTo>
                    <a:pt x="40" y="144"/>
                  </a:lnTo>
                  <a:lnTo>
                    <a:pt x="40" y="146"/>
                  </a:lnTo>
                  <a:lnTo>
                    <a:pt x="40" y="148"/>
                  </a:lnTo>
                  <a:lnTo>
                    <a:pt x="40" y="150"/>
                  </a:lnTo>
                  <a:lnTo>
                    <a:pt x="40" y="150"/>
                  </a:lnTo>
                  <a:lnTo>
                    <a:pt x="40" y="150"/>
                  </a:lnTo>
                  <a:lnTo>
                    <a:pt x="42" y="152"/>
                  </a:lnTo>
                  <a:lnTo>
                    <a:pt x="42" y="154"/>
                  </a:lnTo>
                  <a:lnTo>
                    <a:pt x="44" y="154"/>
                  </a:lnTo>
                  <a:lnTo>
                    <a:pt x="46" y="156"/>
                  </a:lnTo>
                  <a:lnTo>
                    <a:pt x="48" y="156"/>
                  </a:lnTo>
                  <a:lnTo>
                    <a:pt x="48" y="158"/>
                  </a:lnTo>
                  <a:lnTo>
                    <a:pt x="50" y="158"/>
                  </a:lnTo>
                  <a:lnTo>
                    <a:pt x="52" y="158"/>
                  </a:lnTo>
                  <a:lnTo>
                    <a:pt x="54" y="158"/>
                  </a:lnTo>
                  <a:lnTo>
                    <a:pt x="56" y="158"/>
                  </a:lnTo>
                  <a:lnTo>
                    <a:pt x="58" y="158"/>
                  </a:lnTo>
                  <a:lnTo>
                    <a:pt x="62" y="158"/>
                  </a:lnTo>
                  <a:lnTo>
                    <a:pt x="64" y="158"/>
                  </a:lnTo>
                  <a:lnTo>
                    <a:pt x="68" y="156"/>
                  </a:lnTo>
                  <a:lnTo>
                    <a:pt x="76" y="150"/>
                  </a:lnTo>
                  <a:lnTo>
                    <a:pt x="84" y="142"/>
                  </a:lnTo>
                  <a:lnTo>
                    <a:pt x="88" y="140"/>
                  </a:lnTo>
                  <a:lnTo>
                    <a:pt x="90" y="136"/>
                  </a:lnTo>
                  <a:lnTo>
                    <a:pt x="92" y="136"/>
                  </a:lnTo>
                  <a:lnTo>
                    <a:pt x="92" y="134"/>
                  </a:lnTo>
                  <a:lnTo>
                    <a:pt x="96" y="130"/>
                  </a:lnTo>
                  <a:lnTo>
                    <a:pt x="98" y="128"/>
                  </a:lnTo>
                  <a:lnTo>
                    <a:pt x="100" y="124"/>
                  </a:lnTo>
                  <a:lnTo>
                    <a:pt x="102" y="122"/>
                  </a:lnTo>
                  <a:lnTo>
                    <a:pt x="106" y="120"/>
                  </a:lnTo>
                  <a:lnTo>
                    <a:pt x="108" y="116"/>
                  </a:lnTo>
                  <a:lnTo>
                    <a:pt x="110" y="114"/>
                  </a:lnTo>
                  <a:lnTo>
                    <a:pt x="112" y="112"/>
                  </a:lnTo>
                  <a:lnTo>
                    <a:pt x="114" y="112"/>
                  </a:lnTo>
                  <a:lnTo>
                    <a:pt x="118" y="108"/>
                  </a:lnTo>
                  <a:lnTo>
                    <a:pt x="124" y="106"/>
                  </a:lnTo>
                  <a:lnTo>
                    <a:pt x="126" y="104"/>
                  </a:lnTo>
                  <a:lnTo>
                    <a:pt x="126" y="10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22" name="Freeform 376"/>
            <p:cNvSpPr>
              <a:spLocks/>
            </p:cNvSpPr>
            <p:nvPr/>
          </p:nvSpPr>
          <p:spPr bwMode="auto">
            <a:xfrm>
              <a:off x="6216249" y="3814087"/>
              <a:ext cx="371830" cy="289190"/>
            </a:xfrm>
            <a:custGeom>
              <a:avLst/>
              <a:gdLst>
                <a:gd name="T0" fmla="*/ 174 w 180"/>
                <a:gd name="T1" fmla="*/ 100 h 140"/>
                <a:gd name="T2" fmla="*/ 162 w 180"/>
                <a:gd name="T3" fmla="*/ 100 h 140"/>
                <a:gd name="T4" fmla="*/ 146 w 180"/>
                <a:gd name="T5" fmla="*/ 102 h 140"/>
                <a:gd name="T6" fmla="*/ 140 w 180"/>
                <a:gd name="T7" fmla="*/ 100 h 140"/>
                <a:gd name="T8" fmla="*/ 138 w 180"/>
                <a:gd name="T9" fmla="*/ 106 h 140"/>
                <a:gd name="T10" fmla="*/ 130 w 180"/>
                <a:gd name="T11" fmla="*/ 108 h 140"/>
                <a:gd name="T12" fmla="*/ 112 w 180"/>
                <a:gd name="T13" fmla="*/ 108 h 140"/>
                <a:gd name="T14" fmla="*/ 108 w 180"/>
                <a:gd name="T15" fmla="*/ 112 h 140"/>
                <a:gd name="T16" fmla="*/ 102 w 180"/>
                <a:gd name="T17" fmla="*/ 118 h 140"/>
                <a:gd name="T18" fmla="*/ 88 w 180"/>
                <a:gd name="T19" fmla="*/ 120 h 140"/>
                <a:gd name="T20" fmla="*/ 80 w 180"/>
                <a:gd name="T21" fmla="*/ 118 h 140"/>
                <a:gd name="T22" fmla="*/ 76 w 180"/>
                <a:gd name="T23" fmla="*/ 110 h 140"/>
                <a:gd name="T24" fmla="*/ 70 w 180"/>
                <a:gd name="T25" fmla="*/ 106 h 140"/>
                <a:gd name="T26" fmla="*/ 64 w 180"/>
                <a:gd name="T27" fmla="*/ 106 h 140"/>
                <a:gd name="T28" fmla="*/ 58 w 180"/>
                <a:gd name="T29" fmla="*/ 114 h 140"/>
                <a:gd name="T30" fmla="*/ 46 w 180"/>
                <a:gd name="T31" fmla="*/ 122 h 140"/>
                <a:gd name="T32" fmla="*/ 34 w 180"/>
                <a:gd name="T33" fmla="*/ 124 h 140"/>
                <a:gd name="T34" fmla="*/ 24 w 180"/>
                <a:gd name="T35" fmla="*/ 140 h 140"/>
                <a:gd name="T36" fmla="*/ 16 w 180"/>
                <a:gd name="T37" fmla="*/ 120 h 140"/>
                <a:gd name="T38" fmla="*/ 6 w 180"/>
                <a:gd name="T39" fmla="*/ 102 h 140"/>
                <a:gd name="T40" fmla="*/ 0 w 180"/>
                <a:gd name="T41" fmla="*/ 92 h 140"/>
                <a:gd name="T42" fmla="*/ 6 w 180"/>
                <a:gd name="T43" fmla="*/ 78 h 140"/>
                <a:gd name="T44" fmla="*/ 18 w 180"/>
                <a:gd name="T45" fmla="*/ 62 h 140"/>
                <a:gd name="T46" fmla="*/ 26 w 180"/>
                <a:gd name="T47" fmla="*/ 60 h 140"/>
                <a:gd name="T48" fmla="*/ 36 w 180"/>
                <a:gd name="T49" fmla="*/ 62 h 140"/>
                <a:gd name="T50" fmla="*/ 38 w 180"/>
                <a:gd name="T51" fmla="*/ 56 h 140"/>
                <a:gd name="T52" fmla="*/ 42 w 180"/>
                <a:gd name="T53" fmla="*/ 52 h 140"/>
                <a:gd name="T54" fmla="*/ 54 w 180"/>
                <a:gd name="T55" fmla="*/ 52 h 140"/>
                <a:gd name="T56" fmla="*/ 60 w 180"/>
                <a:gd name="T57" fmla="*/ 48 h 140"/>
                <a:gd name="T58" fmla="*/ 66 w 180"/>
                <a:gd name="T59" fmla="*/ 40 h 140"/>
                <a:gd name="T60" fmla="*/ 76 w 180"/>
                <a:gd name="T61" fmla="*/ 38 h 140"/>
                <a:gd name="T62" fmla="*/ 80 w 180"/>
                <a:gd name="T63" fmla="*/ 34 h 140"/>
                <a:gd name="T64" fmla="*/ 84 w 180"/>
                <a:gd name="T65" fmla="*/ 26 h 140"/>
                <a:gd name="T66" fmla="*/ 94 w 180"/>
                <a:gd name="T67" fmla="*/ 20 h 140"/>
                <a:gd name="T68" fmla="*/ 100 w 180"/>
                <a:gd name="T69" fmla="*/ 8 h 140"/>
                <a:gd name="T70" fmla="*/ 112 w 180"/>
                <a:gd name="T71" fmla="*/ 0 h 140"/>
                <a:gd name="T72" fmla="*/ 116 w 180"/>
                <a:gd name="T73" fmla="*/ 0 h 140"/>
                <a:gd name="T74" fmla="*/ 124 w 180"/>
                <a:gd name="T75" fmla="*/ 14 h 140"/>
                <a:gd name="T76" fmla="*/ 130 w 180"/>
                <a:gd name="T77" fmla="*/ 26 h 140"/>
                <a:gd name="T78" fmla="*/ 128 w 180"/>
                <a:gd name="T79" fmla="*/ 36 h 140"/>
                <a:gd name="T80" fmla="*/ 134 w 180"/>
                <a:gd name="T81" fmla="*/ 40 h 140"/>
                <a:gd name="T82" fmla="*/ 134 w 180"/>
                <a:gd name="T83" fmla="*/ 48 h 140"/>
                <a:gd name="T84" fmla="*/ 138 w 180"/>
                <a:gd name="T85" fmla="*/ 48 h 140"/>
                <a:gd name="T86" fmla="*/ 146 w 180"/>
                <a:gd name="T87" fmla="*/ 46 h 140"/>
                <a:gd name="T88" fmla="*/ 148 w 180"/>
                <a:gd name="T89" fmla="*/ 52 h 140"/>
                <a:gd name="T90" fmla="*/ 148 w 180"/>
                <a:gd name="T91" fmla="*/ 60 h 140"/>
                <a:gd name="T92" fmla="*/ 156 w 180"/>
                <a:gd name="T93" fmla="*/ 62 h 140"/>
                <a:gd name="T94" fmla="*/ 164 w 180"/>
                <a:gd name="T95" fmla="*/ 64 h 140"/>
                <a:gd name="T96" fmla="*/ 164 w 180"/>
                <a:gd name="T97" fmla="*/ 74 h 140"/>
                <a:gd name="T98" fmla="*/ 166 w 180"/>
                <a:gd name="T99" fmla="*/ 80 h 140"/>
                <a:gd name="T100" fmla="*/ 174 w 180"/>
                <a:gd name="T101" fmla="*/ 82 h 140"/>
                <a:gd name="T102" fmla="*/ 180 w 180"/>
                <a:gd name="T103" fmla="*/ 92 h 140"/>
                <a:gd name="T104" fmla="*/ 178 w 180"/>
                <a:gd name="T105" fmla="*/ 9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 h="140">
                  <a:moveTo>
                    <a:pt x="178" y="100"/>
                  </a:moveTo>
                  <a:lnTo>
                    <a:pt x="178" y="100"/>
                  </a:lnTo>
                  <a:lnTo>
                    <a:pt x="178" y="100"/>
                  </a:lnTo>
                  <a:lnTo>
                    <a:pt x="176" y="100"/>
                  </a:lnTo>
                  <a:lnTo>
                    <a:pt x="174" y="100"/>
                  </a:lnTo>
                  <a:lnTo>
                    <a:pt x="174" y="100"/>
                  </a:lnTo>
                  <a:lnTo>
                    <a:pt x="172" y="100"/>
                  </a:lnTo>
                  <a:lnTo>
                    <a:pt x="170" y="98"/>
                  </a:lnTo>
                  <a:lnTo>
                    <a:pt x="170" y="98"/>
                  </a:lnTo>
                  <a:lnTo>
                    <a:pt x="168" y="100"/>
                  </a:lnTo>
                  <a:lnTo>
                    <a:pt x="166" y="100"/>
                  </a:lnTo>
                  <a:lnTo>
                    <a:pt x="162" y="100"/>
                  </a:lnTo>
                  <a:lnTo>
                    <a:pt x="156" y="102"/>
                  </a:lnTo>
                  <a:lnTo>
                    <a:pt x="154" y="102"/>
                  </a:lnTo>
                  <a:lnTo>
                    <a:pt x="152" y="102"/>
                  </a:lnTo>
                  <a:lnTo>
                    <a:pt x="152" y="102"/>
                  </a:lnTo>
                  <a:lnTo>
                    <a:pt x="150" y="102"/>
                  </a:lnTo>
                  <a:lnTo>
                    <a:pt x="146" y="102"/>
                  </a:lnTo>
                  <a:lnTo>
                    <a:pt x="144" y="100"/>
                  </a:lnTo>
                  <a:lnTo>
                    <a:pt x="142" y="100"/>
                  </a:lnTo>
                  <a:lnTo>
                    <a:pt x="142" y="100"/>
                  </a:lnTo>
                  <a:lnTo>
                    <a:pt x="142" y="100"/>
                  </a:lnTo>
                  <a:lnTo>
                    <a:pt x="140" y="100"/>
                  </a:lnTo>
                  <a:lnTo>
                    <a:pt x="140" y="100"/>
                  </a:lnTo>
                  <a:lnTo>
                    <a:pt x="140" y="102"/>
                  </a:lnTo>
                  <a:lnTo>
                    <a:pt x="140" y="102"/>
                  </a:lnTo>
                  <a:lnTo>
                    <a:pt x="140" y="104"/>
                  </a:lnTo>
                  <a:lnTo>
                    <a:pt x="140" y="106"/>
                  </a:lnTo>
                  <a:lnTo>
                    <a:pt x="140" y="106"/>
                  </a:lnTo>
                  <a:lnTo>
                    <a:pt x="138" y="106"/>
                  </a:lnTo>
                  <a:lnTo>
                    <a:pt x="138" y="106"/>
                  </a:lnTo>
                  <a:lnTo>
                    <a:pt x="138" y="108"/>
                  </a:lnTo>
                  <a:lnTo>
                    <a:pt x="136" y="108"/>
                  </a:lnTo>
                  <a:lnTo>
                    <a:pt x="134" y="108"/>
                  </a:lnTo>
                  <a:lnTo>
                    <a:pt x="132" y="108"/>
                  </a:lnTo>
                  <a:lnTo>
                    <a:pt x="130" y="108"/>
                  </a:lnTo>
                  <a:lnTo>
                    <a:pt x="128" y="108"/>
                  </a:lnTo>
                  <a:lnTo>
                    <a:pt x="124" y="108"/>
                  </a:lnTo>
                  <a:lnTo>
                    <a:pt x="118" y="108"/>
                  </a:lnTo>
                  <a:lnTo>
                    <a:pt x="116" y="108"/>
                  </a:lnTo>
                  <a:lnTo>
                    <a:pt x="114" y="108"/>
                  </a:lnTo>
                  <a:lnTo>
                    <a:pt x="112" y="108"/>
                  </a:lnTo>
                  <a:lnTo>
                    <a:pt x="112" y="108"/>
                  </a:lnTo>
                  <a:lnTo>
                    <a:pt x="110" y="108"/>
                  </a:lnTo>
                  <a:lnTo>
                    <a:pt x="108" y="110"/>
                  </a:lnTo>
                  <a:lnTo>
                    <a:pt x="108" y="110"/>
                  </a:lnTo>
                  <a:lnTo>
                    <a:pt x="108" y="110"/>
                  </a:lnTo>
                  <a:lnTo>
                    <a:pt x="108" y="112"/>
                  </a:lnTo>
                  <a:lnTo>
                    <a:pt x="106" y="114"/>
                  </a:lnTo>
                  <a:lnTo>
                    <a:pt x="106" y="116"/>
                  </a:lnTo>
                  <a:lnTo>
                    <a:pt x="106" y="116"/>
                  </a:lnTo>
                  <a:lnTo>
                    <a:pt x="106" y="116"/>
                  </a:lnTo>
                  <a:lnTo>
                    <a:pt x="104" y="118"/>
                  </a:lnTo>
                  <a:lnTo>
                    <a:pt x="102" y="118"/>
                  </a:lnTo>
                  <a:lnTo>
                    <a:pt x="102" y="118"/>
                  </a:lnTo>
                  <a:lnTo>
                    <a:pt x="100" y="118"/>
                  </a:lnTo>
                  <a:lnTo>
                    <a:pt x="98" y="120"/>
                  </a:lnTo>
                  <a:lnTo>
                    <a:pt x="94" y="120"/>
                  </a:lnTo>
                  <a:lnTo>
                    <a:pt x="90" y="120"/>
                  </a:lnTo>
                  <a:lnTo>
                    <a:pt x="88" y="120"/>
                  </a:lnTo>
                  <a:lnTo>
                    <a:pt x="86" y="120"/>
                  </a:lnTo>
                  <a:lnTo>
                    <a:pt x="84" y="120"/>
                  </a:lnTo>
                  <a:lnTo>
                    <a:pt x="84" y="120"/>
                  </a:lnTo>
                  <a:lnTo>
                    <a:pt x="82" y="118"/>
                  </a:lnTo>
                  <a:lnTo>
                    <a:pt x="82" y="118"/>
                  </a:lnTo>
                  <a:lnTo>
                    <a:pt x="80" y="118"/>
                  </a:lnTo>
                  <a:lnTo>
                    <a:pt x="80" y="118"/>
                  </a:lnTo>
                  <a:lnTo>
                    <a:pt x="80" y="116"/>
                  </a:lnTo>
                  <a:lnTo>
                    <a:pt x="80" y="116"/>
                  </a:lnTo>
                  <a:lnTo>
                    <a:pt x="78" y="114"/>
                  </a:lnTo>
                  <a:lnTo>
                    <a:pt x="78" y="110"/>
                  </a:lnTo>
                  <a:lnTo>
                    <a:pt x="76" y="110"/>
                  </a:lnTo>
                  <a:lnTo>
                    <a:pt x="76" y="108"/>
                  </a:lnTo>
                  <a:lnTo>
                    <a:pt x="76" y="108"/>
                  </a:lnTo>
                  <a:lnTo>
                    <a:pt x="74" y="106"/>
                  </a:lnTo>
                  <a:lnTo>
                    <a:pt x="72" y="106"/>
                  </a:lnTo>
                  <a:lnTo>
                    <a:pt x="72" y="106"/>
                  </a:lnTo>
                  <a:lnTo>
                    <a:pt x="70" y="106"/>
                  </a:lnTo>
                  <a:lnTo>
                    <a:pt x="68" y="104"/>
                  </a:lnTo>
                  <a:lnTo>
                    <a:pt x="68" y="104"/>
                  </a:lnTo>
                  <a:lnTo>
                    <a:pt x="66" y="104"/>
                  </a:lnTo>
                  <a:lnTo>
                    <a:pt x="66" y="104"/>
                  </a:lnTo>
                  <a:lnTo>
                    <a:pt x="66" y="106"/>
                  </a:lnTo>
                  <a:lnTo>
                    <a:pt x="64" y="106"/>
                  </a:lnTo>
                  <a:lnTo>
                    <a:pt x="64" y="106"/>
                  </a:lnTo>
                  <a:lnTo>
                    <a:pt x="64" y="108"/>
                  </a:lnTo>
                  <a:lnTo>
                    <a:pt x="62" y="110"/>
                  </a:lnTo>
                  <a:lnTo>
                    <a:pt x="62" y="112"/>
                  </a:lnTo>
                  <a:lnTo>
                    <a:pt x="60" y="112"/>
                  </a:lnTo>
                  <a:lnTo>
                    <a:pt x="58" y="114"/>
                  </a:lnTo>
                  <a:lnTo>
                    <a:pt x="56" y="114"/>
                  </a:lnTo>
                  <a:lnTo>
                    <a:pt x="54" y="116"/>
                  </a:lnTo>
                  <a:lnTo>
                    <a:pt x="54" y="116"/>
                  </a:lnTo>
                  <a:lnTo>
                    <a:pt x="50" y="118"/>
                  </a:lnTo>
                  <a:lnTo>
                    <a:pt x="48" y="120"/>
                  </a:lnTo>
                  <a:lnTo>
                    <a:pt x="46" y="122"/>
                  </a:lnTo>
                  <a:lnTo>
                    <a:pt x="44" y="122"/>
                  </a:lnTo>
                  <a:lnTo>
                    <a:pt x="40" y="122"/>
                  </a:lnTo>
                  <a:lnTo>
                    <a:pt x="38" y="122"/>
                  </a:lnTo>
                  <a:lnTo>
                    <a:pt x="36" y="122"/>
                  </a:lnTo>
                  <a:lnTo>
                    <a:pt x="36" y="124"/>
                  </a:lnTo>
                  <a:lnTo>
                    <a:pt x="34" y="124"/>
                  </a:lnTo>
                  <a:lnTo>
                    <a:pt x="32" y="126"/>
                  </a:lnTo>
                  <a:lnTo>
                    <a:pt x="30" y="128"/>
                  </a:lnTo>
                  <a:lnTo>
                    <a:pt x="30" y="130"/>
                  </a:lnTo>
                  <a:lnTo>
                    <a:pt x="28" y="134"/>
                  </a:lnTo>
                  <a:lnTo>
                    <a:pt x="26" y="136"/>
                  </a:lnTo>
                  <a:lnTo>
                    <a:pt x="24" y="140"/>
                  </a:lnTo>
                  <a:lnTo>
                    <a:pt x="22" y="136"/>
                  </a:lnTo>
                  <a:lnTo>
                    <a:pt x="20" y="134"/>
                  </a:lnTo>
                  <a:lnTo>
                    <a:pt x="18" y="130"/>
                  </a:lnTo>
                  <a:lnTo>
                    <a:pt x="18" y="128"/>
                  </a:lnTo>
                  <a:lnTo>
                    <a:pt x="16" y="126"/>
                  </a:lnTo>
                  <a:lnTo>
                    <a:pt x="16" y="120"/>
                  </a:lnTo>
                  <a:lnTo>
                    <a:pt x="14" y="114"/>
                  </a:lnTo>
                  <a:lnTo>
                    <a:pt x="12" y="112"/>
                  </a:lnTo>
                  <a:lnTo>
                    <a:pt x="12" y="110"/>
                  </a:lnTo>
                  <a:lnTo>
                    <a:pt x="10" y="108"/>
                  </a:lnTo>
                  <a:lnTo>
                    <a:pt x="10" y="106"/>
                  </a:lnTo>
                  <a:lnTo>
                    <a:pt x="6" y="102"/>
                  </a:lnTo>
                  <a:lnTo>
                    <a:pt x="4" y="100"/>
                  </a:lnTo>
                  <a:lnTo>
                    <a:pt x="2" y="98"/>
                  </a:lnTo>
                  <a:lnTo>
                    <a:pt x="2" y="96"/>
                  </a:lnTo>
                  <a:lnTo>
                    <a:pt x="2" y="94"/>
                  </a:lnTo>
                  <a:lnTo>
                    <a:pt x="0" y="94"/>
                  </a:lnTo>
                  <a:lnTo>
                    <a:pt x="0" y="92"/>
                  </a:lnTo>
                  <a:lnTo>
                    <a:pt x="0" y="92"/>
                  </a:lnTo>
                  <a:lnTo>
                    <a:pt x="2" y="88"/>
                  </a:lnTo>
                  <a:lnTo>
                    <a:pt x="2" y="86"/>
                  </a:lnTo>
                  <a:lnTo>
                    <a:pt x="2" y="84"/>
                  </a:lnTo>
                  <a:lnTo>
                    <a:pt x="4" y="80"/>
                  </a:lnTo>
                  <a:lnTo>
                    <a:pt x="6" y="78"/>
                  </a:lnTo>
                  <a:lnTo>
                    <a:pt x="8" y="74"/>
                  </a:lnTo>
                  <a:lnTo>
                    <a:pt x="8" y="74"/>
                  </a:lnTo>
                  <a:lnTo>
                    <a:pt x="8" y="72"/>
                  </a:lnTo>
                  <a:lnTo>
                    <a:pt x="12" y="68"/>
                  </a:lnTo>
                  <a:lnTo>
                    <a:pt x="14" y="66"/>
                  </a:lnTo>
                  <a:lnTo>
                    <a:pt x="18" y="62"/>
                  </a:lnTo>
                  <a:lnTo>
                    <a:pt x="20" y="62"/>
                  </a:lnTo>
                  <a:lnTo>
                    <a:pt x="22" y="60"/>
                  </a:lnTo>
                  <a:lnTo>
                    <a:pt x="22" y="60"/>
                  </a:lnTo>
                  <a:lnTo>
                    <a:pt x="22" y="60"/>
                  </a:lnTo>
                  <a:lnTo>
                    <a:pt x="24" y="60"/>
                  </a:lnTo>
                  <a:lnTo>
                    <a:pt x="26" y="60"/>
                  </a:lnTo>
                  <a:lnTo>
                    <a:pt x="30" y="62"/>
                  </a:lnTo>
                  <a:lnTo>
                    <a:pt x="32" y="62"/>
                  </a:lnTo>
                  <a:lnTo>
                    <a:pt x="34" y="62"/>
                  </a:lnTo>
                  <a:lnTo>
                    <a:pt x="34" y="62"/>
                  </a:lnTo>
                  <a:lnTo>
                    <a:pt x="36" y="62"/>
                  </a:lnTo>
                  <a:lnTo>
                    <a:pt x="36" y="62"/>
                  </a:lnTo>
                  <a:lnTo>
                    <a:pt x="36" y="62"/>
                  </a:lnTo>
                  <a:lnTo>
                    <a:pt x="36" y="62"/>
                  </a:lnTo>
                  <a:lnTo>
                    <a:pt x="38" y="60"/>
                  </a:lnTo>
                  <a:lnTo>
                    <a:pt x="38" y="58"/>
                  </a:lnTo>
                  <a:lnTo>
                    <a:pt x="38" y="58"/>
                  </a:lnTo>
                  <a:lnTo>
                    <a:pt x="38" y="56"/>
                  </a:lnTo>
                  <a:lnTo>
                    <a:pt x="40" y="54"/>
                  </a:lnTo>
                  <a:lnTo>
                    <a:pt x="40" y="54"/>
                  </a:lnTo>
                  <a:lnTo>
                    <a:pt x="40" y="52"/>
                  </a:lnTo>
                  <a:lnTo>
                    <a:pt x="40" y="52"/>
                  </a:lnTo>
                  <a:lnTo>
                    <a:pt x="42" y="52"/>
                  </a:lnTo>
                  <a:lnTo>
                    <a:pt x="42" y="52"/>
                  </a:lnTo>
                  <a:lnTo>
                    <a:pt x="44" y="52"/>
                  </a:lnTo>
                  <a:lnTo>
                    <a:pt x="46" y="52"/>
                  </a:lnTo>
                  <a:lnTo>
                    <a:pt x="48" y="52"/>
                  </a:lnTo>
                  <a:lnTo>
                    <a:pt x="50" y="52"/>
                  </a:lnTo>
                  <a:lnTo>
                    <a:pt x="52" y="52"/>
                  </a:lnTo>
                  <a:lnTo>
                    <a:pt x="54" y="52"/>
                  </a:lnTo>
                  <a:lnTo>
                    <a:pt x="56" y="52"/>
                  </a:lnTo>
                  <a:lnTo>
                    <a:pt x="56" y="52"/>
                  </a:lnTo>
                  <a:lnTo>
                    <a:pt x="56" y="50"/>
                  </a:lnTo>
                  <a:lnTo>
                    <a:pt x="58" y="50"/>
                  </a:lnTo>
                  <a:lnTo>
                    <a:pt x="58" y="50"/>
                  </a:lnTo>
                  <a:lnTo>
                    <a:pt x="60" y="48"/>
                  </a:lnTo>
                  <a:lnTo>
                    <a:pt x="60" y="46"/>
                  </a:lnTo>
                  <a:lnTo>
                    <a:pt x="62" y="44"/>
                  </a:lnTo>
                  <a:lnTo>
                    <a:pt x="62" y="42"/>
                  </a:lnTo>
                  <a:lnTo>
                    <a:pt x="64" y="40"/>
                  </a:lnTo>
                  <a:lnTo>
                    <a:pt x="64" y="40"/>
                  </a:lnTo>
                  <a:lnTo>
                    <a:pt x="66" y="40"/>
                  </a:lnTo>
                  <a:lnTo>
                    <a:pt x="68" y="40"/>
                  </a:lnTo>
                  <a:lnTo>
                    <a:pt x="68" y="40"/>
                  </a:lnTo>
                  <a:lnTo>
                    <a:pt x="72" y="40"/>
                  </a:lnTo>
                  <a:lnTo>
                    <a:pt x="74" y="40"/>
                  </a:lnTo>
                  <a:lnTo>
                    <a:pt x="76" y="40"/>
                  </a:lnTo>
                  <a:lnTo>
                    <a:pt x="76" y="38"/>
                  </a:lnTo>
                  <a:lnTo>
                    <a:pt x="78" y="38"/>
                  </a:lnTo>
                  <a:lnTo>
                    <a:pt x="78" y="38"/>
                  </a:lnTo>
                  <a:lnTo>
                    <a:pt x="78" y="38"/>
                  </a:lnTo>
                  <a:lnTo>
                    <a:pt x="78" y="38"/>
                  </a:lnTo>
                  <a:lnTo>
                    <a:pt x="80" y="36"/>
                  </a:lnTo>
                  <a:lnTo>
                    <a:pt x="80" y="34"/>
                  </a:lnTo>
                  <a:lnTo>
                    <a:pt x="80" y="32"/>
                  </a:lnTo>
                  <a:lnTo>
                    <a:pt x="82" y="30"/>
                  </a:lnTo>
                  <a:lnTo>
                    <a:pt x="82" y="28"/>
                  </a:lnTo>
                  <a:lnTo>
                    <a:pt x="82" y="28"/>
                  </a:lnTo>
                  <a:lnTo>
                    <a:pt x="84" y="26"/>
                  </a:lnTo>
                  <a:lnTo>
                    <a:pt x="84" y="26"/>
                  </a:lnTo>
                  <a:lnTo>
                    <a:pt x="88" y="24"/>
                  </a:lnTo>
                  <a:lnTo>
                    <a:pt x="90" y="24"/>
                  </a:lnTo>
                  <a:lnTo>
                    <a:pt x="92" y="24"/>
                  </a:lnTo>
                  <a:lnTo>
                    <a:pt x="92" y="22"/>
                  </a:lnTo>
                  <a:lnTo>
                    <a:pt x="94" y="22"/>
                  </a:lnTo>
                  <a:lnTo>
                    <a:pt x="94" y="20"/>
                  </a:lnTo>
                  <a:lnTo>
                    <a:pt x="96" y="18"/>
                  </a:lnTo>
                  <a:lnTo>
                    <a:pt x="96" y="18"/>
                  </a:lnTo>
                  <a:lnTo>
                    <a:pt x="98" y="14"/>
                  </a:lnTo>
                  <a:lnTo>
                    <a:pt x="98" y="12"/>
                  </a:lnTo>
                  <a:lnTo>
                    <a:pt x="98" y="10"/>
                  </a:lnTo>
                  <a:lnTo>
                    <a:pt x="100" y="8"/>
                  </a:lnTo>
                  <a:lnTo>
                    <a:pt x="104" y="6"/>
                  </a:lnTo>
                  <a:lnTo>
                    <a:pt x="106" y="4"/>
                  </a:lnTo>
                  <a:lnTo>
                    <a:pt x="108" y="2"/>
                  </a:lnTo>
                  <a:lnTo>
                    <a:pt x="108" y="2"/>
                  </a:lnTo>
                  <a:lnTo>
                    <a:pt x="110" y="2"/>
                  </a:lnTo>
                  <a:lnTo>
                    <a:pt x="112" y="0"/>
                  </a:lnTo>
                  <a:lnTo>
                    <a:pt x="112" y="0"/>
                  </a:lnTo>
                  <a:lnTo>
                    <a:pt x="114" y="0"/>
                  </a:lnTo>
                  <a:lnTo>
                    <a:pt x="114" y="0"/>
                  </a:lnTo>
                  <a:lnTo>
                    <a:pt x="116" y="0"/>
                  </a:lnTo>
                  <a:lnTo>
                    <a:pt x="116" y="0"/>
                  </a:lnTo>
                  <a:lnTo>
                    <a:pt x="116" y="0"/>
                  </a:lnTo>
                  <a:lnTo>
                    <a:pt x="118" y="2"/>
                  </a:lnTo>
                  <a:lnTo>
                    <a:pt x="118" y="2"/>
                  </a:lnTo>
                  <a:lnTo>
                    <a:pt x="120" y="4"/>
                  </a:lnTo>
                  <a:lnTo>
                    <a:pt x="120" y="8"/>
                  </a:lnTo>
                  <a:lnTo>
                    <a:pt x="122" y="10"/>
                  </a:lnTo>
                  <a:lnTo>
                    <a:pt x="124" y="14"/>
                  </a:lnTo>
                  <a:lnTo>
                    <a:pt x="126" y="18"/>
                  </a:lnTo>
                  <a:lnTo>
                    <a:pt x="128" y="20"/>
                  </a:lnTo>
                  <a:lnTo>
                    <a:pt x="128" y="22"/>
                  </a:lnTo>
                  <a:lnTo>
                    <a:pt x="128" y="24"/>
                  </a:lnTo>
                  <a:lnTo>
                    <a:pt x="130" y="24"/>
                  </a:lnTo>
                  <a:lnTo>
                    <a:pt x="130" y="26"/>
                  </a:lnTo>
                  <a:lnTo>
                    <a:pt x="128" y="28"/>
                  </a:lnTo>
                  <a:lnTo>
                    <a:pt x="128" y="32"/>
                  </a:lnTo>
                  <a:lnTo>
                    <a:pt x="128" y="32"/>
                  </a:lnTo>
                  <a:lnTo>
                    <a:pt x="128" y="34"/>
                  </a:lnTo>
                  <a:lnTo>
                    <a:pt x="128" y="36"/>
                  </a:lnTo>
                  <a:lnTo>
                    <a:pt x="128" y="36"/>
                  </a:lnTo>
                  <a:lnTo>
                    <a:pt x="128" y="38"/>
                  </a:lnTo>
                  <a:lnTo>
                    <a:pt x="128" y="38"/>
                  </a:lnTo>
                  <a:lnTo>
                    <a:pt x="130" y="38"/>
                  </a:lnTo>
                  <a:lnTo>
                    <a:pt x="130" y="40"/>
                  </a:lnTo>
                  <a:lnTo>
                    <a:pt x="132" y="40"/>
                  </a:lnTo>
                  <a:lnTo>
                    <a:pt x="134" y="40"/>
                  </a:lnTo>
                  <a:lnTo>
                    <a:pt x="134" y="40"/>
                  </a:lnTo>
                  <a:lnTo>
                    <a:pt x="134" y="42"/>
                  </a:lnTo>
                  <a:lnTo>
                    <a:pt x="134" y="42"/>
                  </a:lnTo>
                  <a:lnTo>
                    <a:pt x="134" y="44"/>
                  </a:lnTo>
                  <a:lnTo>
                    <a:pt x="134" y="46"/>
                  </a:lnTo>
                  <a:lnTo>
                    <a:pt x="134" y="48"/>
                  </a:lnTo>
                  <a:lnTo>
                    <a:pt x="134" y="48"/>
                  </a:lnTo>
                  <a:lnTo>
                    <a:pt x="136" y="48"/>
                  </a:lnTo>
                  <a:lnTo>
                    <a:pt x="136" y="48"/>
                  </a:lnTo>
                  <a:lnTo>
                    <a:pt x="136" y="48"/>
                  </a:lnTo>
                  <a:lnTo>
                    <a:pt x="136" y="48"/>
                  </a:lnTo>
                  <a:lnTo>
                    <a:pt x="138" y="48"/>
                  </a:lnTo>
                  <a:lnTo>
                    <a:pt x="140" y="48"/>
                  </a:lnTo>
                  <a:lnTo>
                    <a:pt x="140" y="48"/>
                  </a:lnTo>
                  <a:lnTo>
                    <a:pt x="142" y="48"/>
                  </a:lnTo>
                  <a:lnTo>
                    <a:pt x="144" y="46"/>
                  </a:lnTo>
                  <a:lnTo>
                    <a:pt x="144" y="46"/>
                  </a:lnTo>
                  <a:lnTo>
                    <a:pt x="146" y="46"/>
                  </a:lnTo>
                  <a:lnTo>
                    <a:pt x="146" y="46"/>
                  </a:lnTo>
                  <a:lnTo>
                    <a:pt x="146" y="48"/>
                  </a:lnTo>
                  <a:lnTo>
                    <a:pt x="146" y="48"/>
                  </a:lnTo>
                  <a:lnTo>
                    <a:pt x="146" y="48"/>
                  </a:lnTo>
                  <a:lnTo>
                    <a:pt x="148" y="50"/>
                  </a:lnTo>
                  <a:lnTo>
                    <a:pt x="148" y="52"/>
                  </a:lnTo>
                  <a:lnTo>
                    <a:pt x="148" y="54"/>
                  </a:lnTo>
                  <a:lnTo>
                    <a:pt x="148" y="56"/>
                  </a:lnTo>
                  <a:lnTo>
                    <a:pt x="148" y="58"/>
                  </a:lnTo>
                  <a:lnTo>
                    <a:pt x="148" y="58"/>
                  </a:lnTo>
                  <a:lnTo>
                    <a:pt x="148" y="60"/>
                  </a:lnTo>
                  <a:lnTo>
                    <a:pt x="148" y="60"/>
                  </a:lnTo>
                  <a:lnTo>
                    <a:pt x="150" y="60"/>
                  </a:lnTo>
                  <a:lnTo>
                    <a:pt x="150" y="60"/>
                  </a:lnTo>
                  <a:lnTo>
                    <a:pt x="150" y="62"/>
                  </a:lnTo>
                  <a:lnTo>
                    <a:pt x="152" y="62"/>
                  </a:lnTo>
                  <a:lnTo>
                    <a:pt x="154" y="62"/>
                  </a:lnTo>
                  <a:lnTo>
                    <a:pt x="156" y="62"/>
                  </a:lnTo>
                  <a:lnTo>
                    <a:pt x="158" y="62"/>
                  </a:lnTo>
                  <a:lnTo>
                    <a:pt x="160" y="62"/>
                  </a:lnTo>
                  <a:lnTo>
                    <a:pt x="162" y="62"/>
                  </a:lnTo>
                  <a:lnTo>
                    <a:pt x="162" y="62"/>
                  </a:lnTo>
                  <a:lnTo>
                    <a:pt x="162" y="64"/>
                  </a:lnTo>
                  <a:lnTo>
                    <a:pt x="164" y="64"/>
                  </a:lnTo>
                  <a:lnTo>
                    <a:pt x="164" y="64"/>
                  </a:lnTo>
                  <a:lnTo>
                    <a:pt x="164" y="66"/>
                  </a:lnTo>
                  <a:lnTo>
                    <a:pt x="164" y="66"/>
                  </a:lnTo>
                  <a:lnTo>
                    <a:pt x="164" y="68"/>
                  </a:lnTo>
                  <a:lnTo>
                    <a:pt x="164" y="72"/>
                  </a:lnTo>
                  <a:lnTo>
                    <a:pt x="164" y="74"/>
                  </a:lnTo>
                  <a:lnTo>
                    <a:pt x="164" y="76"/>
                  </a:lnTo>
                  <a:lnTo>
                    <a:pt x="164" y="76"/>
                  </a:lnTo>
                  <a:lnTo>
                    <a:pt x="164" y="78"/>
                  </a:lnTo>
                  <a:lnTo>
                    <a:pt x="164" y="78"/>
                  </a:lnTo>
                  <a:lnTo>
                    <a:pt x="166" y="80"/>
                  </a:lnTo>
                  <a:lnTo>
                    <a:pt x="166" y="80"/>
                  </a:lnTo>
                  <a:lnTo>
                    <a:pt x="166" y="80"/>
                  </a:lnTo>
                  <a:lnTo>
                    <a:pt x="168" y="80"/>
                  </a:lnTo>
                  <a:lnTo>
                    <a:pt x="170" y="80"/>
                  </a:lnTo>
                  <a:lnTo>
                    <a:pt x="172" y="82"/>
                  </a:lnTo>
                  <a:lnTo>
                    <a:pt x="172" y="82"/>
                  </a:lnTo>
                  <a:lnTo>
                    <a:pt x="174" y="82"/>
                  </a:lnTo>
                  <a:lnTo>
                    <a:pt x="174" y="84"/>
                  </a:lnTo>
                  <a:lnTo>
                    <a:pt x="174" y="84"/>
                  </a:lnTo>
                  <a:lnTo>
                    <a:pt x="176" y="86"/>
                  </a:lnTo>
                  <a:lnTo>
                    <a:pt x="178" y="88"/>
                  </a:lnTo>
                  <a:lnTo>
                    <a:pt x="178" y="90"/>
                  </a:lnTo>
                  <a:lnTo>
                    <a:pt x="180" y="92"/>
                  </a:lnTo>
                  <a:lnTo>
                    <a:pt x="180" y="92"/>
                  </a:lnTo>
                  <a:lnTo>
                    <a:pt x="180" y="92"/>
                  </a:lnTo>
                  <a:lnTo>
                    <a:pt x="180" y="94"/>
                  </a:lnTo>
                  <a:lnTo>
                    <a:pt x="180" y="96"/>
                  </a:lnTo>
                  <a:lnTo>
                    <a:pt x="180" y="98"/>
                  </a:lnTo>
                  <a:lnTo>
                    <a:pt x="178" y="98"/>
                  </a:lnTo>
                  <a:lnTo>
                    <a:pt x="178" y="98"/>
                  </a:lnTo>
                  <a:lnTo>
                    <a:pt x="178" y="10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23" name="Freeform 378"/>
            <p:cNvSpPr>
              <a:spLocks/>
            </p:cNvSpPr>
            <p:nvPr/>
          </p:nvSpPr>
          <p:spPr bwMode="auto">
            <a:xfrm>
              <a:off x="6509582" y="3082850"/>
              <a:ext cx="318121" cy="375946"/>
            </a:xfrm>
            <a:custGeom>
              <a:avLst/>
              <a:gdLst>
                <a:gd name="T0" fmla="*/ 4 w 154"/>
                <a:gd name="T1" fmla="*/ 180 h 182"/>
                <a:gd name="T2" fmla="*/ 14 w 154"/>
                <a:gd name="T3" fmla="*/ 172 h 182"/>
                <a:gd name="T4" fmla="*/ 20 w 154"/>
                <a:gd name="T5" fmla="*/ 168 h 182"/>
                <a:gd name="T6" fmla="*/ 36 w 154"/>
                <a:gd name="T7" fmla="*/ 166 h 182"/>
                <a:gd name="T8" fmla="*/ 54 w 154"/>
                <a:gd name="T9" fmla="*/ 164 h 182"/>
                <a:gd name="T10" fmla="*/ 74 w 154"/>
                <a:gd name="T11" fmla="*/ 162 h 182"/>
                <a:gd name="T12" fmla="*/ 94 w 154"/>
                <a:gd name="T13" fmla="*/ 164 h 182"/>
                <a:gd name="T14" fmla="*/ 110 w 154"/>
                <a:gd name="T15" fmla="*/ 168 h 182"/>
                <a:gd name="T16" fmla="*/ 116 w 154"/>
                <a:gd name="T17" fmla="*/ 168 h 182"/>
                <a:gd name="T18" fmla="*/ 118 w 154"/>
                <a:gd name="T19" fmla="*/ 172 h 182"/>
                <a:gd name="T20" fmla="*/ 122 w 154"/>
                <a:gd name="T21" fmla="*/ 176 h 182"/>
                <a:gd name="T22" fmla="*/ 124 w 154"/>
                <a:gd name="T23" fmla="*/ 176 h 182"/>
                <a:gd name="T24" fmla="*/ 128 w 154"/>
                <a:gd name="T25" fmla="*/ 174 h 182"/>
                <a:gd name="T26" fmla="*/ 134 w 154"/>
                <a:gd name="T27" fmla="*/ 170 h 182"/>
                <a:gd name="T28" fmla="*/ 146 w 154"/>
                <a:gd name="T29" fmla="*/ 160 h 182"/>
                <a:gd name="T30" fmla="*/ 148 w 154"/>
                <a:gd name="T31" fmla="*/ 148 h 182"/>
                <a:gd name="T32" fmla="*/ 148 w 154"/>
                <a:gd name="T33" fmla="*/ 140 h 182"/>
                <a:gd name="T34" fmla="*/ 148 w 154"/>
                <a:gd name="T35" fmla="*/ 136 h 182"/>
                <a:gd name="T36" fmla="*/ 152 w 154"/>
                <a:gd name="T37" fmla="*/ 134 h 182"/>
                <a:gd name="T38" fmla="*/ 154 w 154"/>
                <a:gd name="T39" fmla="*/ 132 h 182"/>
                <a:gd name="T40" fmla="*/ 154 w 154"/>
                <a:gd name="T41" fmla="*/ 128 h 182"/>
                <a:gd name="T42" fmla="*/ 152 w 154"/>
                <a:gd name="T43" fmla="*/ 122 h 182"/>
                <a:gd name="T44" fmla="*/ 148 w 154"/>
                <a:gd name="T45" fmla="*/ 116 h 182"/>
                <a:gd name="T46" fmla="*/ 140 w 154"/>
                <a:gd name="T47" fmla="*/ 104 h 182"/>
                <a:gd name="T48" fmla="*/ 126 w 154"/>
                <a:gd name="T49" fmla="*/ 86 h 182"/>
                <a:gd name="T50" fmla="*/ 120 w 154"/>
                <a:gd name="T51" fmla="*/ 78 h 182"/>
                <a:gd name="T52" fmla="*/ 110 w 154"/>
                <a:gd name="T53" fmla="*/ 62 h 182"/>
                <a:gd name="T54" fmla="*/ 104 w 154"/>
                <a:gd name="T55" fmla="*/ 50 h 182"/>
                <a:gd name="T56" fmla="*/ 100 w 154"/>
                <a:gd name="T57" fmla="*/ 46 h 182"/>
                <a:gd name="T58" fmla="*/ 100 w 154"/>
                <a:gd name="T59" fmla="*/ 36 h 182"/>
                <a:gd name="T60" fmla="*/ 100 w 154"/>
                <a:gd name="T61" fmla="*/ 32 h 182"/>
                <a:gd name="T62" fmla="*/ 100 w 154"/>
                <a:gd name="T63" fmla="*/ 30 h 182"/>
                <a:gd name="T64" fmla="*/ 102 w 154"/>
                <a:gd name="T65" fmla="*/ 30 h 182"/>
                <a:gd name="T66" fmla="*/ 104 w 154"/>
                <a:gd name="T67" fmla="*/ 32 h 182"/>
                <a:gd name="T68" fmla="*/ 108 w 154"/>
                <a:gd name="T69" fmla="*/ 40 h 182"/>
                <a:gd name="T70" fmla="*/ 112 w 154"/>
                <a:gd name="T71" fmla="*/ 44 h 182"/>
                <a:gd name="T72" fmla="*/ 118 w 154"/>
                <a:gd name="T73" fmla="*/ 54 h 182"/>
                <a:gd name="T74" fmla="*/ 122 w 154"/>
                <a:gd name="T75" fmla="*/ 58 h 182"/>
                <a:gd name="T76" fmla="*/ 126 w 154"/>
                <a:gd name="T77" fmla="*/ 60 h 182"/>
                <a:gd name="T78" fmla="*/ 128 w 154"/>
                <a:gd name="T79" fmla="*/ 60 h 182"/>
                <a:gd name="T80" fmla="*/ 132 w 154"/>
                <a:gd name="T81" fmla="*/ 56 h 182"/>
                <a:gd name="T82" fmla="*/ 134 w 154"/>
                <a:gd name="T83" fmla="*/ 48 h 182"/>
                <a:gd name="T84" fmla="*/ 120 w 154"/>
                <a:gd name="T85" fmla="*/ 6 h 182"/>
                <a:gd name="T86" fmla="*/ 100 w 154"/>
                <a:gd name="T87" fmla="*/ 4 h 182"/>
                <a:gd name="T88" fmla="*/ 88 w 154"/>
                <a:gd name="T89" fmla="*/ 2 h 182"/>
                <a:gd name="T90" fmla="*/ 76 w 154"/>
                <a:gd name="T91" fmla="*/ 0 h 182"/>
                <a:gd name="T92" fmla="*/ 70 w 154"/>
                <a:gd name="T93" fmla="*/ 0 h 182"/>
                <a:gd name="T94" fmla="*/ 66 w 154"/>
                <a:gd name="T95" fmla="*/ 0 h 182"/>
                <a:gd name="T96" fmla="*/ 64 w 154"/>
                <a:gd name="T97" fmla="*/ 2 h 182"/>
                <a:gd name="T98" fmla="*/ 62 w 154"/>
                <a:gd name="T99" fmla="*/ 8 h 182"/>
                <a:gd name="T100" fmla="*/ 62 w 154"/>
                <a:gd name="T101" fmla="*/ 16 h 182"/>
                <a:gd name="T102" fmla="*/ 60 w 154"/>
                <a:gd name="T103" fmla="*/ 18 h 182"/>
                <a:gd name="T104" fmla="*/ 58 w 154"/>
                <a:gd name="T105" fmla="*/ 18 h 182"/>
                <a:gd name="T106" fmla="*/ 54 w 154"/>
                <a:gd name="T107" fmla="*/ 18 h 182"/>
                <a:gd name="T108" fmla="*/ 48 w 154"/>
                <a:gd name="T109" fmla="*/ 12 h 182"/>
                <a:gd name="T110" fmla="*/ 44 w 154"/>
                <a:gd name="T111" fmla="*/ 6 h 182"/>
                <a:gd name="T112" fmla="*/ 40 w 154"/>
                <a:gd name="T113" fmla="*/ 2 h 182"/>
                <a:gd name="T114" fmla="*/ 36 w 154"/>
                <a:gd name="T115" fmla="*/ 2 h 182"/>
                <a:gd name="T116" fmla="*/ 26 w 154"/>
                <a:gd name="T117" fmla="*/ 2 h 182"/>
                <a:gd name="T118" fmla="*/ 10 w 154"/>
                <a:gd name="T119" fmla="*/ 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2">
                  <a:moveTo>
                    <a:pt x="0" y="4"/>
                  </a:moveTo>
                  <a:lnTo>
                    <a:pt x="0" y="182"/>
                  </a:lnTo>
                  <a:lnTo>
                    <a:pt x="4" y="180"/>
                  </a:lnTo>
                  <a:lnTo>
                    <a:pt x="10" y="176"/>
                  </a:lnTo>
                  <a:lnTo>
                    <a:pt x="12" y="174"/>
                  </a:lnTo>
                  <a:lnTo>
                    <a:pt x="14" y="172"/>
                  </a:lnTo>
                  <a:lnTo>
                    <a:pt x="18" y="170"/>
                  </a:lnTo>
                  <a:lnTo>
                    <a:pt x="20" y="168"/>
                  </a:lnTo>
                  <a:lnTo>
                    <a:pt x="20" y="168"/>
                  </a:lnTo>
                  <a:lnTo>
                    <a:pt x="26" y="168"/>
                  </a:lnTo>
                  <a:lnTo>
                    <a:pt x="30" y="166"/>
                  </a:lnTo>
                  <a:lnTo>
                    <a:pt x="36" y="166"/>
                  </a:lnTo>
                  <a:lnTo>
                    <a:pt x="42" y="164"/>
                  </a:lnTo>
                  <a:lnTo>
                    <a:pt x="48" y="164"/>
                  </a:lnTo>
                  <a:lnTo>
                    <a:pt x="54" y="164"/>
                  </a:lnTo>
                  <a:lnTo>
                    <a:pt x="62" y="164"/>
                  </a:lnTo>
                  <a:lnTo>
                    <a:pt x="68" y="162"/>
                  </a:lnTo>
                  <a:lnTo>
                    <a:pt x="74" y="162"/>
                  </a:lnTo>
                  <a:lnTo>
                    <a:pt x="82" y="164"/>
                  </a:lnTo>
                  <a:lnTo>
                    <a:pt x="88" y="164"/>
                  </a:lnTo>
                  <a:lnTo>
                    <a:pt x="94" y="164"/>
                  </a:lnTo>
                  <a:lnTo>
                    <a:pt x="100" y="164"/>
                  </a:lnTo>
                  <a:lnTo>
                    <a:pt x="106" y="166"/>
                  </a:lnTo>
                  <a:lnTo>
                    <a:pt x="110" y="168"/>
                  </a:lnTo>
                  <a:lnTo>
                    <a:pt x="112" y="168"/>
                  </a:lnTo>
                  <a:lnTo>
                    <a:pt x="114" y="168"/>
                  </a:lnTo>
                  <a:lnTo>
                    <a:pt x="116" y="168"/>
                  </a:lnTo>
                  <a:lnTo>
                    <a:pt x="116" y="170"/>
                  </a:lnTo>
                  <a:lnTo>
                    <a:pt x="116" y="170"/>
                  </a:lnTo>
                  <a:lnTo>
                    <a:pt x="118" y="172"/>
                  </a:lnTo>
                  <a:lnTo>
                    <a:pt x="120" y="174"/>
                  </a:lnTo>
                  <a:lnTo>
                    <a:pt x="122" y="174"/>
                  </a:lnTo>
                  <a:lnTo>
                    <a:pt x="122" y="176"/>
                  </a:lnTo>
                  <a:lnTo>
                    <a:pt x="122" y="176"/>
                  </a:lnTo>
                  <a:lnTo>
                    <a:pt x="124" y="176"/>
                  </a:lnTo>
                  <a:lnTo>
                    <a:pt x="124" y="176"/>
                  </a:lnTo>
                  <a:lnTo>
                    <a:pt x="124" y="176"/>
                  </a:lnTo>
                  <a:lnTo>
                    <a:pt x="126" y="176"/>
                  </a:lnTo>
                  <a:lnTo>
                    <a:pt x="128" y="174"/>
                  </a:lnTo>
                  <a:lnTo>
                    <a:pt x="130" y="174"/>
                  </a:lnTo>
                  <a:lnTo>
                    <a:pt x="132" y="172"/>
                  </a:lnTo>
                  <a:lnTo>
                    <a:pt x="134" y="170"/>
                  </a:lnTo>
                  <a:lnTo>
                    <a:pt x="138" y="166"/>
                  </a:lnTo>
                  <a:lnTo>
                    <a:pt x="142" y="162"/>
                  </a:lnTo>
                  <a:lnTo>
                    <a:pt x="146" y="160"/>
                  </a:lnTo>
                  <a:lnTo>
                    <a:pt x="148" y="156"/>
                  </a:lnTo>
                  <a:lnTo>
                    <a:pt x="148" y="154"/>
                  </a:lnTo>
                  <a:lnTo>
                    <a:pt x="148" y="148"/>
                  </a:lnTo>
                  <a:lnTo>
                    <a:pt x="148" y="144"/>
                  </a:lnTo>
                  <a:lnTo>
                    <a:pt x="148" y="140"/>
                  </a:lnTo>
                  <a:lnTo>
                    <a:pt x="148" y="140"/>
                  </a:lnTo>
                  <a:lnTo>
                    <a:pt x="148" y="138"/>
                  </a:lnTo>
                  <a:lnTo>
                    <a:pt x="148" y="136"/>
                  </a:lnTo>
                  <a:lnTo>
                    <a:pt x="148" y="136"/>
                  </a:lnTo>
                  <a:lnTo>
                    <a:pt x="148" y="136"/>
                  </a:lnTo>
                  <a:lnTo>
                    <a:pt x="150" y="134"/>
                  </a:lnTo>
                  <a:lnTo>
                    <a:pt x="152" y="134"/>
                  </a:lnTo>
                  <a:lnTo>
                    <a:pt x="152" y="132"/>
                  </a:lnTo>
                  <a:lnTo>
                    <a:pt x="154" y="132"/>
                  </a:lnTo>
                  <a:lnTo>
                    <a:pt x="154" y="132"/>
                  </a:lnTo>
                  <a:lnTo>
                    <a:pt x="154" y="130"/>
                  </a:lnTo>
                  <a:lnTo>
                    <a:pt x="154" y="128"/>
                  </a:lnTo>
                  <a:lnTo>
                    <a:pt x="154" y="128"/>
                  </a:lnTo>
                  <a:lnTo>
                    <a:pt x="154" y="126"/>
                  </a:lnTo>
                  <a:lnTo>
                    <a:pt x="152" y="124"/>
                  </a:lnTo>
                  <a:lnTo>
                    <a:pt x="152" y="122"/>
                  </a:lnTo>
                  <a:lnTo>
                    <a:pt x="152" y="120"/>
                  </a:lnTo>
                  <a:lnTo>
                    <a:pt x="150" y="118"/>
                  </a:lnTo>
                  <a:lnTo>
                    <a:pt x="148" y="116"/>
                  </a:lnTo>
                  <a:lnTo>
                    <a:pt x="146" y="112"/>
                  </a:lnTo>
                  <a:lnTo>
                    <a:pt x="144" y="108"/>
                  </a:lnTo>
                  <a:lnTo>
                    <a:pt x="140" y="104"/>
                  </a:lnTo>
                  <a:lnTo>
                    <a:pt x="134" y="96"/>
                  </a:lnTo>
                  <a:lnTo>
                    <a:pt x="128" y="90"/>
                  </a:lnTo>
                  <a:lnTo>
                    <a:pt x="126" y="86"/>
                  </a:lnTo>
                  <a:lnTo>
                    <a:pt x="124" y="84"/>
                  </a:lnTo>
                  <a:lnTo>
                    <a:pt x="122" y="80"/>
                  </a:lnTo>
                  <a:lnTo>
                    <a:pt x="120" y="78"/>
                  </a:lnTo>
                  <a:lnTo>
                    <a:pt x="118" y="74"/>
                  </a:lnTo>
                  <a:lnTo>
                    <a:pt x="116" y="70"/>
                  </a:lnTo>
                  <a:lnTo>
                    <a:pt x="110" y="62"/>
                  </a:lnTo>
                  <a:lnTo>
                    <a:pt x="106" y="58"/>
                  </a:lnTo>
                  <a:lnTo>
                    <a:pt x="104" y="52"/>
                  </a:lnTo>
                  <a:lnTo>
                    <a:pt x="104" y="50"/>
                  </a:lnTo>
                  <a:lnTo>
                    <a:pt x="102" y="48"/>
                  </a:lnTo>
                  <a:lnTo>
                    <a:pt x="102" y="46"/>
                  </a:lnTo>
                  <a:lnTo>
                    <a:pt x="100" y="46"/>
                  </a:lnTo>
                  <a:lnTo>
                    <a:pt x="100" y="42"/>
                  </a:lnTo>
                  <a:lnTo>
                    <a:pt x="100" y="38"/>
                  </a:lnTo>
                  <a:lnTo>
                    <a:pt x="100" y="36"/>
                  </a:lnTo>
                  <a:lnTo>
                    <a:pt x="100" y="34"/>
                  </a:lnTo>
                  <a:lnTo>
                    <a:pt x="100" y="34"/>
                  </a:lnTo>
                  <a:lnTo>
                    <a:pt x="100" y="32"/>
                  </a:lnTo>
                  <a:lnTo>
                    <a:pt x="100" y="32"/>
                  </a:lnTo>
                  <a:lnTo>
                    <a:pt x="100" y="30"/>
                  </a:lnTo>
                  <a:lnTo>
                    <a:pt x="100" y="30"/>
                  </a:lnTo>
                  <a:lnTo>
                    <a:pt x="100" y="30"/>
                  </a:lnTo>
                  <a:lnTo>
                    <a:pt x="102" y="30"/>
                  </a:lnTo>
                  <a:lnTo>
                    <a:pt x="102" y="30"/>
                  </a:lnTo>
                  <a:lnTo>
                    <a:pt x="104" y="30"/>
                  </a:lnTo>
                  <a:lnTo>
                    <a:pt x="104" y="30"/>
                  </a:lnTo>
                  <a:lnTo>
                    <a:pt x="104" y="32"/>
                  </a:lnTo>
                  <a:lnTo>
                    <a:pt x="104" y="32"/>
                  </a:lnTo>
                  <a:lnTo>
                    <a:pt x="106" y="34"/>
                  </a:lnTo>
                  <a:lnTo>
                    <a:pt x="108" y="40"/>
                  </a:lnTo>
                  <a:lnTo>
                    <a:pt x="110" y="42"/>
                  </a:lnTo>
                  <a:lnTo>
                    <a:pt x="110" y="42"/>
                  </a:lnTo>
                  <a:lnTo>
                    <a:pt x="112" y="44"/>
                  </a:lnTo>
                  <a:lnTo>
                    <a:pt x="114" y="48"/>
                  </a:lnTo>
                  <a:lnTo>
                    <a:pt x="116" y="50"/>
                  </a:lnTo>
                  <a:lnTo>
                    <a:pt x="118" y="54"/>
                  </a:lnTo>
                  <a:lnTo>
                    <a:pt x="120" y="56"/>
                  </a:lnTo>
                  <a:lnTo>
                    <a:pt x="122" y="58"/>
                  </a:lnTo>
                  <a:lnTo>
                    <a:pt x="122" y="58"/>
                  </a:lnTo>
                  <a:lnTo>
                    <a:pt x="124" y="60"/>
                  </a:lnTo>
                  <a:lnTo>
                    <a:pt x="124" y="60"/>
                  </a:lnTo>
                  <a:lnTo>
                    <a:pt x="126" y="60"/>
                  </a:lnTo>
                  <a:lnTo>
                    <a:pt x="128" y="60"/>
                  </a:lnTo>
                  <a:lnTo>
                    <a:pt x="128" y="60"/>
                  </a:lnTo>
                  <a:lnTo>
                    <a:pt x="128" y="60"/>
                  </a:lnTo>
                  <a:lnTo>
                    <a:pt x="130" y="58"/>
                  </a:lnTo>
                  <a:lnTo>
                    <a:pt x="130" y="58"/>
                  </a:lnTo>
                  <a:lnTo>
                    <a:pt x="132" y="56"/>
                  </a:lnTo>
                  <a:lnTo>
                    <a:pt x="132" y="52"/>
                  </a:lnTo>
                  <a:lnTo>
                    <a:pt x="134" y="50"/>
                  </a:lnTo>
                  <a:lnTo>
                    <a:pt x="134" y="48"/>
                  </a:lnTo>
                  <a:lnTo>
                    <a:pt x="134" y="46"/>
                  </a:lnTo>
                  <a:lnTo>
                    <a:pt x="134" y="28"/>
                  </a:lnTo>
                  <a:lnTo>
                    <a:pt x="120" y="6"/>
                  </a:lnTo>
                  <a:lnTo>
                    <a:pt x="112" y="6"/>
                  </a:lnTo>
                  <a:lnTo>
                    <a:pt x="100" y="4"/>
                  </a:lnTo>
                  <a:lnTo>
                    <a:pt x="100" y="4"/>
                  </a:lnTo>
                  <a:lnTo>
                    <a:pt x="96" y="4"/>
                  </a:lnTo>
                  <a:lnTo>
                    <a:pt x="92" y="4"/>
                  </a:lnTo>
                  <a:lnTo>
                    <a:pt x="88" y="2"/>
                  </a:lnTo>
                  <a:lnTo>
                    <a:pt x="82" y="0"/>
                  </a:lnTo>
                  <a:lnTo>
                    <a:pt x="80" y="0"/>
                  </a:lnTo>
                  <a:lnTo>
                    <a:pt x="76" y="0"/>
                  </a:lnTo>
                  <a:lnTo>
                    <a:pt x="74" y="0"/>
                  </a:lnTo>
                  <a:lnTo>
                    <a:pt x="72" y="0"/>
                  </a:lnTo>
                  <a:lnTo>
                    <a:pt x="70" y="0"/>
                  </a:lnTo>
                  <a:lnTo>
                    <a:pt x="68" y="0"/>
                  </a:lnTo>
                  <a:lnTo>
                    <a:pt x="66" y="0"/>
                  </a:lnTo>
                  <a:lnTo>
                    <a:pt x="66" y="0"/>
                  </a:lnTo>
                  <a:lnTo>
                    <a:pt x="64" y="0"/>
                  </a:lnTo>
                  <a:lnTo>
                    <a:pt x="64" y="2"/>
                  </a:lnTo>
                  <a:lnTo>
                    <a:pt x="64" y="2"/>
                  </a:lnTo>
                  <a:lnTo>
                    <a:pt x="62" y="4"/>
                  </a:lnTo>
                  <a:lnTo>
                    <a:pt x="62" y="4"/>
                  </a:lnTo>
                  <a:lnTo>
                    <a:pt x="62" y="8"/>
                  </a:lnTo>
                  <a:lnTo>
                    <a:pt x="62" y="10"/>
                  </a:lnTo>
                  <a:lnTo>
                    <a:pt x="62" y="12"/>
                  </a:lnTo>
                  <a:lnTo>
                    <a:pt x="62" y="16"/>
                  </a:lnTo>
                  <a:lnTo>
                    <a:pt x="62" y="16"/>
                  </a:lnTo>
                  <a:lnTo>
                    <a:pt x="60" y="18"/>
                  </a:lnTo>
                  <a:lnTo>
                    <a:pt x="60" y="18"/>
                  </a:lnTo>
                  <a:lnTo>
                    <a:pt x="60" y="18"/>
                  </a:lnTo>
                  <a:lnTo>
                    <a:pt x="60" y="18"/>
                  </a:lnTo>
                  <a:lnTo>
                    <a:pt x="58" y="18"/>
                  </a:lnTo>
                  <a:lnTo>
                    <a:pt x="58" y="18"/>
                  </a:lnTo>
                  <a:lnTo>
                    <a:pt x="56" y="18"/>
                  </a:lnTo>
                  <a:lnTo>
                    <a:pt x="54" y="18"/>
                  </a:lnTo>
                  <a:lnTo>
                    <a:pt x="52" y="16"/>
                  </a:lnTo>
                  <a:lnTo>
                    <a:pt x="50" y="14"/>
                  </a:lnTo>
                  <a:lnTo>
                    <a:pt x="48" y="12"/>
                  </a:lnTo>
                  <a:lnTo>
                    <a:pt x="48" y="12"/>
                  </a:lnTo>
                  <a:lnTo>
                    <a:pt x="44" y="8"/>
                  </a:lnTo>
                  <a:lnTo>
                    <a:pt x="44" y="6"/>
                  </a:lnTo>
                  <a:lnTo>
                    <a:pt x="42" y="4"/>
                  </a:lnTo>
                  <a:lnTo>
                    <a:pt x="40" y="4"/>
                  </a:lnTo>
                  <a:lnTo>
                    <a:pt x="40" y="2"/>
                  </a:lnTo>
                  <a:lnTo>
                    <a:pt x="40" y="2"/>
                  </a:lnTo>
                  <a:lnTo>
                    <a:pt x="38" y="2"/>
                  </a:lnTo>
                  <a:lnTo>
                    <a:pt x="36" y="2"/>
                  </a:lnTo>
                  <a:lnTo>
                    <a:pt x="32" y="0"/>
                  </a:lnTo>
                  <a:lnTo>
                    <a:pt x="30" y="0"/>
                  </a:lnTo>
                  <a:lnTo>
                    <a:pt x="26" y="2"/>
                  </a:lnTo>
                  <a:lnTo>
                    <a:pt x="22" y="2"/>
                  </a:lnTo>
                  <a:lnTo>
                    <a:pt x="16" y="2"/>
                  </a:lnTo>
                  <a:lnTo>
                    <a:pt x="10" y="2"/>
                  </a:lnTo>
                  <a:lnTo>
                    <a:pt x="4" y="4"/>
                  </a:lnTo>
                  <a:lnTo>
                    <a:pt x="0" y="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24" name="Freeform 380"/>
            <p:cNvSpPr>
              <a:spLocks/>
            </p:cNvSpPr>
            <p:nvPr/>
          </p:nvSpPr>
          <p:spPr bwMode="auto">
            <a:xfrm>
              <a:off x="5534562" y="2876286"/>
              <a:ext cx="586665" cy="669268"/>
            </a:xfrm>
            <a:custGeom>
              <a:avLst/>
              <a:gdLst>
                <a:gd name="T0" fmla="*/ 98 w 284"/>
                <a:gd name="T1" fmla="*/ 50 h 324"/>
                <a:gd name="T2" fmla="*/ 98 w 284"/>
                <a:gd name="T3" fmla="*/ 56 h 324"/>
                <a:gd name="T4" fmla="*/ 92 w 284"/>
                <a:gd name="T5" fmla="*/ 66 h 324"/>
                <a:gd name="T6" fmla="*/ 98 w 284"/>
                <a:gd name="T7" fmla="*/ 70 h 324"/>
                <a:gd name="T8" fmla="*/ 102 w 284"/>
                <a:gd name="T9" fmla="*/ 76 h 324"/>
                <a:gd name="T10" fmla="*/ 98 w 284"/>
                <a:gd name="T11" fmla="*/ 92 h 324"/>
                <a:gd name="T12" fmla="*/ 92 w 284"/>
                <a:gd name="T13" fmla="*/ 98 h 324"/>
                <a:gd name="T14" fmla="*/ 80 w 284"/>
                <a:gd name="T15" fmla="*/ 98 h 324"/>
                <a:gd name="T16" fmla="*/ 76 w 284"/>
                <a:gd name="T17" fmla="*/ 104 h 324"/>
                <a:gd name="T18" fmla="*/ 78 w 284"/>
                <a:gd name="T19" fmla="*/ 112 h 324"/>
                <a:gd name="T20" fmla="*/ 84 w 284"/>
                <a:gd name="T21" fmla="*/ 118 h 324"/>
                <a:gd name="T22" fmla="*/ 72 w 284"/>
                <a:gd name="T23" fmla="*/ 126 h 324"/>
                <a:gd name="T24" fmla="*/ 56 w 284"/>
                <a:gd name="T25" fmla="*/ 142 h 324"/>
                <a:gd name="T26" fmla="*/ 40 w 284"/>
                <a:gd name="T27" fmla="*/ 152 h 324"/>
                <a:gd name="T28" fmla="*/ 30 w 284"/>
                <a:gd name="T29" fmla="*/ 152 h 324"/>
                <a:gd name="T30" fmla="*/ 28 w 284"/>
                <a:gd name="T31" fmla="*/ 158 h 324"/>
                <a:gd name="T32" fmla="*/ 20 w 284"/>
                <a:gd name="T33" fmla="*/ 158 h 324"/>
                <a:gd name="T34" fmla="*/ 16 w 284"/>
                <a:gd name="T35" fmla="*/ 158 h 324"/>
                <a:gd name="T36" fmla="*/ 14 w 284"/>
                <a:gd name="T37" fmla="*/ 166 h 324"/>
                <a:gd name="T38" fmla="*/ 6 w 284"/>
                <a:gd name="T39" fmla="*/ 168 h 324"/>
                <a:gd name="T40" fmla="*/ 44 w 284"/>
                <a:gd name="T41" fmla="*/ 212 h 324"/>
                <a:gd name="T42" fmla="*/ 108 w 284"/>
                <a:gd name="T43" fmla="*/ 266 h 324"/>
                <a:gd name="T44" fmla="*/ 146 w 284"/>
                <a:gd name="T45" fmla="*/ 294 h 324"/>
                <a:gd name="T46" fmla="*/ 158 w 284"/>
                <a:gd name="T47" fmla="*/ 300 h 324"/>
                <a:gd name="T48" fmla="*/ 160 w 284"/>
                <a:gd name="T49" fmla="*/ 316 h 324"/>
                <a:gd name="T50" fmla="*/ 164 w 284"/>
                <a:gd name="T51" fmla="*/ 324 h 324"/>
                <a:gd name="T52" fmla="*/ 176 w 284"/>
                <a:gd name="T53" fmla="*/ 322 h 324"/>
                <a:gd name="T54" fmla="*/ 178 w 284"/>
                <a:gd name="T55" fmla="*/ 312 h 324"/>
                <a:gd name="T56" fmla="*/ 192 w 284"/>
                <a:gd name="T57" fmla="*/ 312 h 324"/>
                <a:gd name="T58" fmla="*/ 202 w 284"/>
                <a:gd name="T59" fmla="*/ 312 h 324"/>
                <a:gd name="T60" fmla="*/ 212 w 284"/>
                <a:gd name="T61" fmla="*/ 300 h 324"/>
                <a:gd name="T62" fmla="*/ 220 w 284"/>
                <a:gd name="T63" fmla="*/ 294 h 324"/>
                <a:gd name="T64" fmla="*/ 224 w 284"/>
                <a:gd name="T65" fmla="*/ 284 h 324"/>
                <a:gd name="T66" fmla="*/ 240 w 284"/>
                <a:gd name="T67" fmla="*/ 280 h 324"/>
                <a:gd name="T68" fmla="*/ 250 w 284"/>
                <a:gd name="T69" fmla="*/ 274 h 324"/>
                <a:gd name="T70" fmla="*/ 262 w 284"/>
                <a:gd name="T71" fmla="*/ 260 h 324"/>
                <a:gd name="T72" fmla="*/ 280 w 284"/>
                <a:gd name="T73" fmla="*/ 252 h 324"/>
                <a:gd name="T74" fmla="*/ 284 w 284"/>
                <a:gd name="T75" fmla="*/ 236 h 324"/>
                <a:gd name="T76" fmla="*/ 278 w 284"/>
                <a:gd name="T77" fmla="*/ 228 h 324"/>
                <a:gd name="T78" fmla="*/ 262 w 284"/>
                <a:gd name="T79" fmla="*/ 228 h 324"/>
                <a:gd name="T80" fmla="*/ 252 w 284"/>
                <a:gd name="T81" fmla="*/ 220 h 324"/>
                <a:gd name="T82" fmla="*/ 250 w 284"/>
                <a:gd name="T83" fmla="*/ 202 h 324"/>
                <a:gd name="T84" fmla="*/ 254 w 284"/>
                <a:gd name="T85" fmla="*/ 104 h 324"/>
                <a:gd name="T86" fmla="*/ 246 w 284"/>
                <a:gd name="T87" fmla="*/ 102 h 324"/>
                <a:gd name="T88" fmla="*/ 244 w 284"/>
                <a:gd name="T89" fmla="*/ 90 h 324"/>
                <a:gd name="T90" fmla="*/ 240 w 284"/>
                <a:gd name="T91" fmla="*/ 86 h 324"/>
                <a:gd name="T92" fmla="*/ 230 w 284"/>
                <a:gd name="T93" fmla="*/ 82 h 324"/>
                <a:gd name="T94" fmla="*/ 224 w 284"/>
                <a:gd name="T95" fmla="*/ 68 h 324"/>
                <a:gd name="T96" fmla="*/ 226 w 284"/>
                <a:gd name="T97" fmla="*/ 54 h 324"/>
                <a:gd name="T98" fmla="*/ 234 w 284"/>
                <a:gd name="T99" fmla="*/ 48 h 324"/>
                <a:gd name="T100" fmla="*/ 240 w 284"/>
                <a:gd name="T101" fmla="*/ 44 h 324"/>
                <a:gd name="T102" fmla="*/ 234 w 284"/>
                <a:gd name="T103" fmla="*/ 36 h 324"/>
                <a:gd name="T104" fmla="*/ 234 w 284"/>
                <a:gd name="T105" fmla="*/ 28 h 324"/>
                <a:gd name="T106" fmla="*/ 236 w 284"/>
                <a:gd name="T107" fmla="*/ 22 h 324"/>
                <a:gd name="T108" fmla="*/ 242 w 284"/>
                <a:gd name="T109" fmla="*/ 20 h 324"/>
                <a:gd name="T110" fmla="*/ 240 w 284"/>
                <a:gd name="T111" fmla="*/ 6 h 324"/>
                <a:gd name="T112" fmla="*/ 196 w 284"/>
                <a:gd name="T113" fmla="*/ 0 h 324"/>
                <a:gd name="T114" fmla="*/ 172 w 284"/>
                <a:gd name="T115" fmla="*/ 4 h 324"/>
                <a:gd name="T116" fmla="*/ 152 w 284"/>
                <a:gd name="T117" fmla="*/ 10 h 324"/>
                <a:gd name="T118" fmla="*/ 128 w 284"/>
                <a:gd name="T119" fmla="*/ 12 h 324"/>
                <a:gd name="T120" fmla="*/ 116 w 284"/>
                <a:gd name="T121" fmla="*/ 22 h 324"/>
                <a:gd name="T122" fmla="*/ 100 w 284"/>
                <a:gd name="T123" fmla="*/ 24 h 324"/>
                <a:gd name="T124" fmla="*/ 92 w 284"/>
                <a:gd name="T125" fmla="*/ 3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4" h="324">
                  <a:moveTo>
                    <a:pt x="88" y="42"/>
                  </a:moveTo>
                  <a:lnTo>
                    <a:pt x="88" y="42"/>
                  </a:lnTo>
                  <a:lnTo>
                    <a:pt x="90" y="42"/>
                  </a:lnTo>
                  <a:lnTo>
                    <a:pt x="94" y="46"/>
                  </a:lnTo>
                  <a:lnTo>
                    <a:pt x="96" y="48"/>
                  </a:lnTo>
                  <a:lnTo>
                    <a:pt x="98" y="50"/>
                  </a:lnTo>
                  <a:lnTo>
                    <a:pt x="98" y="50"/>
                  </a:lnTo>
                  <a:lnTo>
                    <a:pt x="100" y="52"/>
                  </a:lnTo>
                  <a:lnTo>
                    <a:pt x="100" y="52"/>
                  </a:lnTo>
                  <a:lnTo>
                    <a:pt x="100" y="52"/>
                  </a:lnTo>
                  <a:lnTo>
                    <a:pt x="100" y="54"/>
                  </a:lnTo>
                  <a:lnTo>
                    <a:pt x="100" y="54"/>
                  </a:lnTo>
                  <a:lnTo>
                    <a:pt x="100" y="56"/>
                  </a:lnTo>
                  <a:lnTo>
                    <a:pt x="98" y="56"/>
                  </a:lnTo>
                  <a:lnTo>
                    <a:pt x="98" y="58"/>
                  </a:lnTo>
                  <a:lnTo>
                    <a:pt x="96" y="60"/>
                  </a:lnTo>
                  <a:lnTo>
                    <a:pt x="94" y="62"/>
                  </a:lnTo>
                  <a:lnTo>
                    <a:pt x="94" y="64"/>
                  </a:lnTo>
                  <a:lnTo>
                    <a:pt x="92" y="64"/>
                  </a:lnTo>
                  <a:lnTo>
                    <a:pt x="92" y="66"/>
                  </a:lnTo>
                  <a:lnTo>
                    <a:pt x="92" y="66"/>
                  </a:lnTo>
                  <a:lnTo>
                    <a:pt x="92" y="66"/>
                  </a:lnTo>
                  <a:lnTo>
                    <a:pt x="92" y="68"/>
                  </a:lnTo>
                  <a:lnTo>
                    <a:pt x="92" y="68"/>
                  </a:lnTo>
                  <a:lnTo>
                    <a:pt x="94" y="68"/>
                  </a:lnTo>
                  <a:lnTo>
                    <a:pt x="96" y="68"/>
                  </a:lnTo>
                  <a:lnTo>
                    <a:pt x="96" y="70"/>
                  </a:lnTo>
                  <a:lnTo>
                    <a:pt x="98" y="70"/>
                  </a:lnTo>
                  <a:lnTo>
                    <a:pt x="100" y="70"/>
                  </a:lnTo>
                  <a:lnTo>
                    <a:pt x="100" y="70"/>
                  </a:lnTo>
                  <a:lnTo>
                    <a:pt x="100" y="72"/>
                  </a:lnTo>
                  <a:lnTo>
                    <a:pt x="102" y="72"/>
                  </a:lnTo>
                  <a:lnTo>
                    <a:pt x="102" y="74"/>
                  </a:lnTo>
                  <a:lnTo>
                    <a:pt x="102" y="74"/>
                  </a:lnTo>
                  <a:lnTo>
                    <a:pt x="102" y="76"/>
                  </a:lnTo>
                  <a:lnTo>
                    <a:pt x="102" y="78"/>
                  </a:lnTo>
                  <a:lnTo>
                    <a:pt x="102" y="80"/>
                  </a:lnTo>
                  <a:lnTo>
                    <a:pt x="102" y="82"/>
                  </a:lnTo>
                  <a:lnTo>
                    <a:pt x="100" y="86"/>
                  </a:lnTo>
                  <a:lnTo>
                    <a:pt x="100" y="88"/>
                  </a:lnTo>
                  <a:lnTo>
                    <a:pt x="98" y="90"/>
                  </a:lnTo>
                  <a:lnTo>
                    <a:pt x="98" y="92"/>
                  </a:lnTo>
                  <a:lnTo>
                    <a:pt x="98" y="94"/>
                  </a:lnTo>
                  <a:lnTo>
                    <a:pt x="96" y="94"/>
                  </a:lnTo>
                  <a:lnTo>
                    <a:pt x="96" y="96"/>
                  </a:lnTo>
                  <a:lnTo>
                    <a:pt x="94" y="96"/>
                  </a:lnTo>
                  <a:lnTo>
                    <a:pt x="94" y="98"/>
                  </a:lnTo>
                  <a:lnTo>
                    <a:pt x="94" y="98"/>
                  </a:lnTo>
                  <a:lnTo>
                    <a:pt x="92" y="98"/>
                  </a:lnTo>
                  <a:lnTo>
                    <a:pt x="92" y="98"/>
                  </a:lnTo>
                  <a:lnTo>
                    <a:pt x="90" y="98"/>
                  </a:lnTo>
                  <a:lnTo>
                    <a:pt x="86" y="98"/>
                  </a:lnTo>
                  <a:lnTo>
                    <a:pt x="84" y="98"/>
                  </a:lnTo>
                  <a:lnTo>
                    <a:pt x="82" y="98"/>
                  </a:lnTo>
                  <a:lnTo>
                    <a:pt x="80" y="98"/>
                  </a:lnTo>
                  <a:lnTo>
                    <a:pt x="80" y="98"/>
                  </a:lnTo>
                  <a:lnTo>
                    <a:pt x="80" y="98"/>
                  </a:lnTo>
                  <a:lnTo>
                    <a:pt x="78" y="98"/>
                  </a:lnTo>
                  <a:lnTo>
                    <a:pt x="78" y="100"/>
                  </a:lnTo>
                  <a:lnTo>
                    <a:pt x="78" y="100"/>
                  </a:lnTo>
                  <a:lnTo>
                    <a:pt x="76" y="102"/>
                  </a:lnTo>
                  <a:lnTo>
                    <a:pt x="76" y="102"/>
                  </a:lnTo>
                  <a:lnTo>
                    <a:pt x="76" y="104"/>
                  </a:lnTo>
                  <a:lnTo>
                    <a:pt x="76" y="106"/>
                  </a:lnTo>
                  <a:lnTo>
                    <a:pt x="76" y="108"/>
                  </a:lnTo>
                  <a:lnTo>
                    <a:pt x="76" y="108"/>
                  </a:lnTo>
                  <a:lnTo>
                    <a:pt x="76" y="108"/>
                  </a:lnTo>
                  <a:lnTo>
                    <a:pt x="76" y="110"/>
                  </a:lnTo>
                  <a:lnTo>
                    <a:pt x="78" y="110"/>
                  </a:lnTo>
                  <a:lnTo>
                    <a:pt x="78" y="112"/>
                  </a:lnTo>
                  <a:lnTo>
                    <a:pt x="80" y="112"/>
                  </a:lnTo>
                  <a:lnTo>
                    <a:pt x="82" y="114"/>
                  </a:lnTo>
                  <a:lnTo>
                    <a:pt x="82" y="114"/>
                  </a:lnTo>
                  <a:lnTo>
                    <a:pt x="84" y="114"/>
                  </a:lnTo>
                  <a:lnTo>
                    <a:pt x="84" y="116"/>
                  </a:lnTo>
                  <a:lnTo>
                    <a:pt x="84" y="116"/>
                  </a:lnTo>
                  <a:lnTo>
                    <a:pt x="84" y="118"/>
                  </a:lnTo>
                  <a:lnTo>
                    <a:pt x="82" y="118"/>
                  </a:lnTo>
                  <a:lnTo>
                    <a:pt x="82" y="120"/>
                  </a:lnTo>
                  <a:lnTo>
                    <a:pt x="82" y="120"/>
                  </a:lnTo>
                  <a:lnTo>
                    <a:pt x="80" y="122"/>
                  </a:lnTo>
                  <a:lnTo>
                    <a:pt x="78" y="122"/>
                  </a:lnTo>
                  <a:lnTo>
                    <a:pt x="76" y="124"/>
                  </a:lnTo>
                  <a:lnTo>
                    <a:pt x="72" y="126"/>
                  </a:lnTo>
                  <a:lnTo>
                    <a:pt x="70" y="128"/>
                  </a:lnTo>
                  <a:lnTo>
                    <a:pt x="66" y="130"/>
                  </a:lnTo>
                  <a:lnTo>
                    <a:pt x="66" y="132"/>
                  </a:lnTo>
                  <a:lnTo>
                    <a:pt x="64" y="132"/>
                  </a:lnTo>
                  <a:lnTo>
                    <a:pt x="62" y="136"/>
                  </a:lnTo>
                  <a:lnTo>
                    <a:pt x="58" y="138"/>
                  </a:lnTo>
                  <a:lnTo>
                    <a:pt x="56" y="142"/>
                  </a:lnTo>
                  <a:lnTo>
                    <a:pt x="54" y="144"/>
                  </a:lnTo>
                  <a:lnTo>
                    <a:pt x="52" y="144"/>
                  </a:lnTo>
                  <a:lnTo>
                    <a:pt x="50" y="146"/>
                  </a:lnTo>
                  <a:lnTo>
                    <a:pt x="46" y="148"/>
                  </a:lnTo>
                  <a:lnTo>
                    <a:pt x="44" y="150"/>
                  </a:lnTo>
                  <a:lnTo>
                    <a:pt x="42" y="150"/>
                  </a:lnTo>
                  <a:lnTo>
                    <a:pt x="40" y="152"/>
                  </a:lnTo>
                  <a:lnTo>
                    <a:pt x="40" y="152"/>
                  </a:lnTo>
                  <a:lnTo>
                    <a:pt x="38" y="152"/>
                  </a:lnTo>
                  <a:lnTo>
                    <a:pt x="36" y="150"/>
                  </a:lnTo>
                  <a:lnTo>
                    <a:pt x="34" y="150"/>
                  </a:lnTo>
                  <a:lnTo>
                    <a:pt x="32" y="150"/>
                  </a:lnTo>
                  <a:lnTo>
                    <a:pt x="32" y="150"/>
                  </a:lnTo>
                  <a:lnTo>
                    <a:pt x="30" y="152"/>
                  </a:lnTo>
                  <a:lnTo>
                    <a:pt x="30" y="152"/>
                  </a:lnTo>
                  <a:lnTo>
                    <a:pt x="30" y="152"/>
                  </a:lnTo>
                  <a:lnTo>
                    <a:pt x="28" y="154"/>
                  </a:lnTo>
                  <a:lnTo>
                    <a:pt x="28" y="156"/>
                  </a:lnTo>
                  <a:lnTo>
                    <a:pt x="28" y="158"/>
                  </a:lnTo>
                  <a:lnTo>
                    <a:pt x="28" y="158"/>
                  </a:lnTo>
                  <a:lnTo>
                    <a:pt x="28" y="158"/>
                  </a:lnTo>
                  <a:lnTo>
                    <a:pt x="28" y="158"/>
                  </a:lnTo>
                  <a:lnTo>
                    <a:pt x="26" y="158"/>
                  </a:lnTo>
                  <a:lnTo>
                    <a:pt x="26" y="158"/>
                  </a:lnTo>
                  <a:lnTo>
                    <a:pt x="24" y="158"/>
                  </a:lnTo>
                  <a:lnTo>
                    <a:pt x="22" y="158"/>
                  </a:lnTo>
                  <a:lnTo>
                    <a:pt x="22" y="158"/>
                  </a:lnTo>
                  <a:lnTo>
                    <a:pt x="20" y="158"/>
                  </a:lnTo>
                  <a:lnTo>
                    <a:pt x="18" y="158"/>
                  </a:lnTo>
                  <a:lnTo>
                    <a:pt x="18" y="158"/>
                  </a:lnTo>
                  <a:lnTo>
                    <a:pt x="16" y="158"/>
                  </a:lnTo>
                  <a:lnTo>
                    <a:pt x="16" y="158"/>
                  </a:lnTo>
                  <a:lnTo>
                    <a:pt x="16" y="158"/>
                  </a:lnTo>
                  <a:lnTo>
                    <a:pt x="16" y="158"/>
                  </a:lnTo>
                  <a:lnTo>
                    <a:pt x="16" y="158"/>
                  </a:lnTo>
                  <a:lnTo>
                    <a:pt x="14" y="160"/>
                  </a:lnTo>
                  <a:lnTo>
                    <a:pt x="14" y="160"/>
                  </a:lnTo>
                  <a:lnTo>
                    <a:pt x="14" y="162"/>
                  </a:lnTo>
                  <a:lnTo>
                    <a:pt x="16" y="164"/>
                  </a:lnTo>
                  <a:lnTo>
                    <a:pt x="16" y="164"/>
                  </a:lnTo>
                  <a:lnTo>
                    <a:pt x="14" y="166"/>
                  </a:lnTo>
                  <a:lnTo>
                    <a:pt x="14" y="166"/>
                  </a:lnTo>
                  <a:lnTo>
                    <a:pt x="14" y="166"/>
                  </a:lnTo>
                  <a:lnTo>
                    <a:pt x="14" y="166"/>
                  </a:lnTo>
                  <a:lnTo>
                    <a:pt x="12" y="166"/>
                  </a:lnTo>
                  <a:lnTo>
                    <a:pt x="12" y="168"/>
                  </a:lnTo>
                  <a:lnTo>
                    <a:pt x="10" y="168"/>
                  </a:lnTo>
                  <a:lnTo>
                    <a:pt x="8" y="168"/>
                  </a:lnTo>
                  <a:lnTo>
                    <a:pt x="6" y="168"/>
                  </a:lnTo>
                  <a:lnTo>
                    <a:pt x="4" y="168"/>
                  </a:lnTo>
                  <a:lnTo>
                    <a:pt x="2" y="166"/>
                  </a:lnTo>
                  <a:lnTo>
                    <a:pt x="0" y="166"/>
                  </a:lnTo>
                  <a:lnTo>
                    <a:pt x="30" y="202"/>
                  </a:lnTo>
                  <a:lnTo>
                    <a:pt x="36" y="206"/>
                  </a:lnTo>
                  <a:lnTo>
                    <a:pt x="40" y="210"/>
                  </a:lnTo>
                  <a:lnTo>
                    <a:pt x="44" y="212"/>
                  </a:lnTo>
                  <a:lnTo>
                    <a:pt x="50" y="216"/>
                  </a:lnTo>
                  <a:lnTo>
                    <a:pt x="56" y="222"/>
                  </a:lnTo>
                  <a:lnTo>
                    <a:pt x="62" y="226"/>
                  </a:lnTo>
                  <a:lnTo>
                    <a:pt x="68" y="232"/>
                  </a:lnTo>
                  <a:lnTo>
                    <a:pt x="80" y="242"/>
                  </a:lnTo>
                  <a:lnTo>
                    <a:pt x="94" y="254"/>
                  </a:lnTo>
                  <a:lnTo>
                    <a:pt x="108" y="266"/>
                  </a:lnTo>
                  <a:lnTo>
                    <a:pt x="114" y="272"/>
                  </a:lnTo>
                  <a:lnTo>
                    <a:pt x="122" y="276"/>
                  </a:lnTo>
                  <a:lnTo>
                    <a:pt x="128" y="282"/>
                  </a:lnTo>
                  <a:lnTo>
                    <a:pt x="134" y="286"/>
                  </a:lnTo>
                  <a:lnTo>
                    <a:pt x="140" y="290"/>
                  </a:lnTo>
                  <a:lnTo>
                    <a:pt x="146" y="294"/>
                  </a:lnTo>
                  <a:lnTo>
                    <a:pt x="146" y="294"/>
                  </a:lnTo>
                  <a:lnTo>
                    <a:pt x="148" y="294"/>
                  </a:lnTo>
                  <a:lnTo>
                    <a:pt x="152" y="296"/>
                  </a:lnTo>
                  <a:lnTo>
                    <a:pt x="154" y="296"/>
                  </a:lnTo>
                  <a:lnTo>
                    <a:pt x="156" y="298"/>
                  </a:lnTo>
                  <a:lnTo>
                    <a:pt x="158" y="298"/>
                  </a:lnTo>
                  <a:lnTo>
                    <a:pt x="158" y="300"/>
                  </a:lnTo>
                  <a:lnTo>
                    <a:pt x="158" y="300"/>
                  </a:lnTo>
                  <a:lnTo>
                    <a:pt x="160" y="300"/>
                  </a:lnTo>
                  <a:lnTo>
                    <a:pt x="160" y="302"/>
                  </a:lnTo>
                  <a:lnTo>
                    <a:pt x="160" y="304"/>
                  </a:lnTo>
                  <a:lnTo>
                    <a:pt x="160" y="306"/>
                  </a:lnTo>
                  <a:lnTo>
                    <a:pt x="160" y="308"/>
                  </a:lnTo>
                  <a:lnTo>
                    <a:pt x="160" y="312"/>
                  </a:lnTo>
                  <a:lnTo>
                    <a:pt x="160" y="316"/>
                  </a:lnTo>
                  <a:lnTo>
                    <a:pt x="160" y="318"/>
                  </a:lnTo>
                  <a:lnTo>
                    <a:pt x="160" y="320"/>
                  </a:lnTo>
                  <a:lnTo>
                    <a:pt x="160" y="320"/>
                  </a:lnTo>
                  <a:lnTo>
                    <a:pt x="162" y="322"/>
                  </a:lnTo>
                  <a:lnTo>
                    <a:pt x="162" y="324"/>
                  </a:lnTo>
                  <a:lnTo>
                    <a:pt x="162" y="324"/>
                  </a:lnTo>
                  <a:lnTo>
                    <a:pt x="164" y="324"/>
                  </a:lnTo>
                  <a:lnTo>
                    <a:pt x="164" y="324"/>
                  </a:lnTo>
                  <a:lnTo>
                    <a:pt x="164" y="324"/>
                  </a:lnTo>
                  <a:lnTo>
                    <a:pt x="166" y="324"/>
                  </a:lnTo>
                  <a:lnTo>
                    <a:pt x="168" y="324"/>
                  </a:lnTo>
                  <a:lnTo>
                    <a:pt x="170" y="324"/>
                  </a:lnTo>
                  <a:lnTo>
                    <a:pt x="174" y="322"/>
                  </a:lnTo>
                  <a:lnTo>
                    <a:pt x="176" y="322"/>
                  </a:lnTo>
                  <a:lnTo>
                    <a:pt x="176" y="320"/>
                  </a:lnTo>
                  <a:lnTo>
                    <a:pt x="176" y="318"/>
                  </a:lnTo>
                  <a:lnTo>
                    <a:pt x="176" y="316"/>
                  </a:lnTo>
                  <a:lnTo>
                    <a:pt x="176" y="316"/>
                  </a:lnTo>
                  <a:lnTo>
                    <a:pt x="176" y="314"/>
                  </a:lnTo>
                  <a:lnTo>
                    <a:pt x="176" y="314"/>
                  </a:lnTo>
                  <a:lnTo>
                    <a:pt x="178" y="312"/>
                  </a:lnTo>
                  <a:lnTo>
                    <a:pt x="178" y="312"/>
                  </a:lnTo>
                  <a:lnTo>
                    <a:pt x="180" y="312"/>
                  </a:lnTo>
                  <a:lnTo>
                    <a:pt x="182" y="312"/>
                  </a:lnTo>
                  <a:lnTo>
                    <a:pt x="184" y="312"/>
                  </a:lnTo>
                  <a:lnTo>
                    <a:pt x="186" y="312"/>
                  </a:lnTo>
                  <a:lnTo>
                    <a:pt x="188" y="312"/>
                  </a:lnTo>
                  <a:lnTo>
                    <a:pt x="192" y="312"/>
                  </a:lnTo>
                  <a:lnTo>
                    <a:pt x="196" y="312"/>
                  </a:lnTo>
                  <a:lnTo>
                    <a:pt x="196" y="312"/>
                  </a:lnTo>
                  <a:lnTo>
                    <a:pt x="198" y="312"/>
                  </a:lnTo>
                  <a:lnTo>
                    <a:pt x="200" y="312"/>
                  </a:lnTo>
                  <a:lnTo>
                    <a:pt x="200" y="312"/>
                  </a:lnTo>
                  <a:lnTo>
                    <a:pt x="202" y="312"/>
                  </a:lnTo>
                  <a:lnTo>
                    <a:pt x="202" y="312"/>
                  </a:lnTo>
                  <a:lnTo>
                    <a:pt x="204" y="310"/>
                  </a:lnTo>
                  <a:lnTo>
                    <a:pt x="204" y="308"/>
                  </a:lnTo>
                  <a:lnTo>
                    <a:pt x="206" y="306"/>
                  </a:lnTo>
                  <a:lnTo>
                    <a:pt x="208" y="304"/>
                  </a:lnTo>
                  <a:lnTo>
                    <a:pt x="210" y="302"/>
                  </a:lnTo>
                  <a:lnTo>
                    <a:pt x="210" y="300"/>
                  </a:lnTo>
                  <a:lnTo>
                    <a:pt x="212" y="300"/>
                  </a:lnTo>
                  <a:lnTo>
                    <a:pt x="212" y="300"/>
                  </a:lnTo>
                  <a:lnTo>
                    <a:pt x="216" y="298"/>
                  </a:lnTo>
                  <a:lnTo>
                    <a:pt x="218" y="296"/>
                  </a:lnTo>
                  <a:lnTo>
                    <a:pt x="218" y="296"/>
                  </a:lnTo>
                  <a:lnTo>
                    <a:pt x="220" y="296"/>
                  </a:lnTo>
                  <a:lnTo>
                    <a:pt x="220" y="294"/>
                  </a:lnTo>
                  <a:lnTo>
                    <a:pt x="220" y="294"/>
                  </a:lnTo>
                  <a:lnTo>
                    <a:pt x="220" y="290"/>
                  </a:lnTo>
                  <a:lnTo>
                    <a:pt x="220" y="290"/>
                  </a:lnTo>
                  <a:lnTo>
                    <a:pt x="222" y="288"/>
                  </a:lnTo>
                  <a:lnTo>
                    <a:pt x="222" y="286"/>
                  </a:lnTo>
                  <a:lnTo>
                    <a:pt x="222" y="286"/>
                  </a:lnTo>
                  <a:lnTo>
                    <a:pt x="222" y="286"/>
                  </a:lnTo>
                  <a:lnTo>
                    <a:pt x="224" y="284"/>
                  </a:lnTo>
                  <a:lnTo>
                    <a:pt x="224" y="284"/>
                  </a:lnTo>
                  <a:lnTo>
                    <a:pt x="226" y="284"/>
                  </a:lnTo>
                  <a:lnTo>
                    <a:pt x="226" y="284"/>
                  </a:lnTo>
                  <a:lnTo>
                    <a:pt x="230" y="282"/>
                  </a:lnTo>
                  <a:lnTo>
                    <a:pt x="234" y="282"/>
                  </a:lnTo>
                  <a:lnTo>
                    <a:pt x="238" y="280"/>
                  </a:lnTo>
                  <a:lnTo>
                    <a:pt x="240" y="280"/>
                  </a:lnTo>
                  <a:lnTo>
                    <a:pt x="242" y="280"/>
                  </a:lnTo>
                  <a:lnTo>
                    <a:pt x="244" y="280"/>
                  </a:lnTo>
                  <a:lnTo>
                    <a:pt x="246" y="278"/>
                  </a:lnTo>
                  <a:lnTo>
                    <a:pt x="246" y="278"/>
                  </a:lnTo>
                  <a:lnTo>
                    <a:pt x="246" y="278"/>
                  </a:lnTo>
                  <a:lnTo>
                    <a:pt x="248" y="276"/>
                  </a:lnTo>
                  <a:lnTo>
                    <a:pt x="250" y="274"/>
                  </a:lnTo>
                  <a:lnTo>
                    <a:pt x="250" y="270"/>
                  </a:lnTo>
                  <a:lnTo>
                    <a:pt x="252" y="268"/>
                  </a:lnTo>
                  <a:lnTo>
                    <a:pt x="252" y="268"/>
                  </a:lnTo>
                  <a:lnTo>
                    <a:pt x="254" y="266"/>
                  </a:lnTo>
                  <a:lnTo>
                    <a:pt x="254" y="266"/>
                  </a:lnTo>
                  <a:lnTo>
                    <a:pt x="258" y="262"/>
                  </a:lnTo>
                  <a:lnTo>
                    <a:pt x="262" y="260"/>
                  </a:lnTo>
                  <a:lnTo>
                    <a:pt x="264" y="258"/>
                  </a:lnTo>
                  <a:lnTo>
                    <a:pt x="266" y="258"/>
                  </a:lnTo>
                  <a:lnTo>
                    <a:pt x="268" y="256"/>
                  </a:lnTo>
                  <a:lnTo>
                    <a:pt x="272" y="254"/>
                  </a:lnTo>
                  <a:lnTo>
                    <a:pt x="276" y="254"/>
                  </a:lnTo>
                  <a:lnTo>
                    <a:pt x="278" y="252"/>
                  </a:lnTo>
                  <a:lnTo>
                    <a:pt x="280" y="252"/>
                  </a:lnTo>
                  <a:lnTo>
                    <a:pt x="280" y="250"/>
                  </a:lnTo>
                  <a:lnTo>
                    <a:pt x="282" y="250"/>
                  </a:lnTo>
                  <a:lnTo>
                    <a:pt x="282" y="248"/>
                  </a:lnTo>
                  <a:lnTo>
                    <a:pt x="284" y="246"/>
                  </a:lnTo>
                  <a:lnTo>
                    <a:pt x="284" y="244"/>
                  </a:lnTo>
                  <a:lnTo>
                    <a:pt x="284" y="238"/>
                  </a:lnTo>
                  <a:lnTo>
                    <a:pt x="284" y="236"/>
                  </a:lnTo>
                  <a:lnTo>
                    <a:pt x="284" y="234"/>
                  </a:lnTo>
                  <a:lnTo>
                    <a:pt x="282" y="232"/>
                  </a:lnTo>
                  <a:lnTo>
                    <a:pt x="282" y="232"/>
                  </a:lnTo>
                  <a:lnTo>
                    <a:pt x="282" y="230"/>
                  </a:lnTo>
                  <a:lnTo>
                    <a:pt x="282" y="230"/>
                  </a:lnTo>
                  <a:lnTo>
                    <a:pt x="280" y="230"/>
                  </a:lnTo>
                  <a:lnTo>
                    <a:pt x="278" y="228"/>
                  </a:lnTo>
                  <a:lnTo>
                    <a:pt x="278" y="228"/>
                  </a:lnTo>
                  <a:lnTo>
                    <a:pt x="274" y="228"/>
                  </a:lnTo>
                  <a:lnTo>
                    <a:pt x="272" y="228"/>
                  </a:lnTo>
                  <a:lnTo>
                    <a:pt x="268" y="228"/>
                  </a:lnTo>
                  <a:lnTo>
                    <a:pt x="264" y="228"/>
                  </a:lnTo>
                  <a:lnTo>
                    <a:pt x="264" y="228"/>
                  </a:lnTo>
                  <a:lnTo>
                    <a:pt x="262" y="228"/>
                  </a:lnTo>
                  <a:lnTo>
                    <a:pt x="260" y="228"/>
                  </a:lnTo>
                  <a:lnTo>
                    <a:pt x="260" y="226"/>
                  </a:lnTo>
                  <a:lnTo>
                    <a:pt x="258" y="226"/>
                  </a:lnTo>
                  <a:lnTo>
                    <a:pt x="258" y="226"/>
                  </a:lnTo>
                  <a:lnTo>
                    <a:pt x="256" y="224"/>
                  </a:lnTo>
                  <a:lnTo>
                    <a:pt x="254" y="222"/>
                  </a:lnTo>
                  <a:lnTo>
                    <a:pt x="252" y="220"/>
                  </a:lnTo>
                  <a:lnTo>
                    <a:pt x="252" y="220"/>
                  </a:lnTo>
                  <a:lnTo>
                    <a:pt x="252" y="218"/>
                  </a:lnTo>
                  <a:lnTo>
                    <a:pt x="252" y="216"/>
                  </a:lnTo>
                  <a:lnTo>
                    <a:pt x="250" y="214"/>
                  </a:lnTo>
                  <a:lnTo>
                    <a:pt x="250" y="210"/>
                  </a:lnTo>
                  <a:lnTo>
                    <a:pt x="250" y="206"/>
                  </a:lnTo>
                  <a:lnTo>
                    <a:pt x="250" y="202"/>
                  </a:lnTo>
                  <a:lnTo>
                    <a:pt x="250" y="190"/>
                  </a:lnTo>
                  <a:lnTo>
                    <a:pt x="252" y="176"/>
                  </a:lnTo>
                  <a:lnTo>
                    <a:pt x="252" y="160"/>
                  </a:lnTo>
                  <a:lnTo>
                    <a:pt x="252" y="144"/>
                  </a:lnTo>
                  <a:lnTo>
                    <a:pt x="254" y="116"/>
                  </a:lnTo>
                  <a:lnTo>
                    <a:pt x="254" y="104"/>
                  </a:lnTo>
                  <a:lnTo>
                    <a:pt x="254" y="104"/>
                  </a:lnTo>
                  <a:lnTo>
                    <a:pt x="250" y="104"/>
                  </a:lnTo>
                  <a:lnTo>
                    <a:pt x="250" y="104"/>
                  </a:lnTo>
                  <a:lnTo>
                    <a:pt x="248" y="104"/>
                  </a:lnTo>
                  <a:lnTo>
                    <a:pt x="246" y="104"/>
                  </a:lnTo>
                  <a:lnTo>
                    <a:pt x="246" y="104"/>
                  </a:lnTo>
                  <a:lnTo>
                    <a:pt x="246" y="104"/>
                  </a:lnTo>
                  <a:lnTo>
                    <a:pt x="246" y="102"/>
                  </a:lnTo>
                  <a:lnTo>
                    <a:pt x="244" y="102"/>
                  </a:lnTo>
                  <a:lnTo>
                    <a:pt x="244" y="102"/>
                  </a:lnTo>
                  <a:lnTo>
                    <a:pt x="244" y="100"/>
                  </a:lnTo>
                  <a:lnTo>
                    <a:pt x="244" y="98"/>
                  </a:lnTo>
                  <a:lnTo>
                    <a:pt x="244" y="96"/>
                  </a:lnTo>
                  <a:lnTo>
                    <a:pt x="244" y="92"/>
                  </a:lnTo>
                  <a:lnTo>
                    <a:pt x="244" y="90"/>
                  </a:lnTo>
                  <a:lnTo>
                    <a:pt x="242" y="90"/>
                  </a:lnTo>
                  <a:lnTo>
                    <a:pt x="242" y="88"/>
                  </a:lnTo>
                  <a:lnTo>
                    <a:pt x="242" y="88"/>
                  </a:lnTo>
                  <a:lnTo>
                    <a:pt x="242" y="86"/>
                  </a:lnTo>
                  <a:lnTo>
                    <a:pt x="242" y="86"/>
                  </a:lnTo>
                  <a:lnTo>
                    <a:pt x="240" y="86"/>
                  </a:lnTo>
                  <a:lnTo>
                    <a:pt x="240" y="86"/>
                  </a:lnTo>
                  <a:lnTo>
                    <a:pt x="238" y="84"/>
                  </a:lnTo>
                  <a:lnTo>
                    <a:pt x="236" y="84"/>
                  </a:lnTo>
                  <a:lnTo>
                    <a:pt x="234" y="84"/>
                  </a:lnTo>
                  <a:lnTo>
                    <a:pt x="232" y="84"/>
                  </a:lnTo>
                  <a:lnTo>
                    <a:pt x="230" y="82"/>
                  </a:lnTo>
                  <a:lnTo>
                    <a:pt x="230" y="82"/>
                  </a:lnTo>
                  <a:lnTo>
                    <a:pt x="230" y="82"/>
                  </a:lnTo>
                  <a:lnTo>
                    <a:pt x="228" y="80"/>
                  </a:lnTo>
                  <a:lnTo>
                    <a:pt x="226" y="78"/>
                  </a:lnTo>
                  <a:lnTo>
                    <a:pt x="226" y="76"/>
                  </a:lnTo>
                  <a:lnTo>
                    <a:pt x="226" y="74"/>
                  </a:lnTo>
                  <a:lnTo>
                    <a:pt x="224" y="72"/>
                  </a:lnTo>
                  <a:lnTo>
                    <a:pt x="224" y="70"/>
                  </a:lnTo>
                  <a:lnTo>
                    <a:pt x="224" y="68"/>
                  </a:lnTo>
                  <a:lnTo>
                    <a:pt x="224" y="66"/>
                  </a:lnTo>
                  <a:lnTo>
                    <a:pt x="224" y="64"/>
                  </a:lnTo>
                  <a:lnTo>
                    <a:pt x="224" y="62"/>
                  </a:lnTo>
                  <a:lnTo>
                    <a:pt x="224" y="60"/>
                  </a:lnTo>
                  <a:lnTo>
                    <a:pt x="224" y="58"/>
                  </a:lnTo>
                  <a:lnTo>
                    <a:pt x="224" y="56"/>
                  </a:lnTo>
                  <a:lnTo>
                    <a:pt x="226" y="54"/>
                  </a:lnTo>
                  <a:lnTo>
                    <a:pt x="226" y="52"/>
                  </a:lnTo>
                  <a:lnTo>
                    <a:pt x="226" y="50"/>
                  </a:lnTo>
                  <a:lnTo>
                    <a:pt x="228" y="50"/>
                  </a:lnTo>
                  <a:lnTo>
                    <a:pt x="228" y="50"/>
                  </a:lnTo>
                  <a:lnTo>
                    <a:pt x="230" y="48"/>
                  </a:lnTo>
                  <a:lnTo>
                    <a:pt x="232" y="48"/>
                  </a:lnTo>
                  <a:lnTo>
                    <a:pt x="234" y="48"/>
                  </a:lnTo>
                  <a:lnTo>
                    <a:pt x="236" y="48"/>
                  </a:lnTo>
                  <a:lnTo>
                    <a:pt x="238" y="48"/>
                  </a:lnTo>
                  <a:lnTo>
                    <a:pt x="240" y="46"/>
                  </a:lnTo>
                  <a:lnTo>
                    <a:pt x="240" y="46"/>
                  </a:lnTo>
                  <a:lnTo>
                    <a:pt x="240" y="46"/>
                  </a:lnTo>
                  <a:lnTo>
                    <a:pt x="240" y="46"/>
                  </a:lnTo>
                  <a:lnTo>
                    <a:pt x="240" y="44"/>
                  </a:lnTo>
                  <a:lnTo>
                    <a:pt x="240" y="44"/>
                  </a:lnTo>
                  <a:lnTo>
                    <a:pt x="240" y="44"/>
                  </a:lnTo>
                  <a:lnTo>
                    <a:pt x="240" y="42"/>
                  </a:lnTo>
                  <a:lnTo>
                    <a:pt x="238" y="42"/>
                  </a:lnTo>
                  <a:lnTo>
                    <a:pt x="238" y="40"/>
                  </a:lnTo>
                  <a:lnTo>
                    <a:pt x="236" y="38"/>
                  </a:lnTo>
                  <a:lnTo>
                    <a:pt x="234" y="36"/>
                  </a:lnTo>
                  <a:lnTo>
                    <a:pt x="234" y="36"/>
                  </a:lnTo>
                  <a:lnTo>
                    <a:pt x="234" y="34"/>
                  </a:lnTo>
                  <a:lnTo>
                    <a:pt x="234" y="34"/>
                  </a:lnTo>
                  <a:lnTo>
                    <a:pt x="232" y="32"/>
                  </a:lnTo>
                  <a:lnTo>
                    <a:pt x="232" y="32"/>
                  </a:lnTo>
                  <a:lnTo>
                    <a:pt x="234" y="30"/>
                  </a:lnTo>
                  <a:lnTo>
                    <a:pt x="234" y="28"/>
                  </a:lnTo>
                  <a:lnTo>
                    <a:pt x="234" y="26"/>
                  </a:lnTo>
                  <a:lnTo>
                    <a:pt x="234" y="24"/>
                  </a:lnTo>
                  <a:lnTo>
                    <a:pt x="234" y="24"/>
                  </a:lnTo>
                  <a:lnTo>
                    <a:pt x="236" y="22"/>
                  </a:lnTo>
                  <a:lnTo>
                    <a:pt x="236" y="22"/>
                  </a:lnTo>
                  <a:lnTo>
                    <a:pt x="236" y="22"/>
                  </a:lnTo>
                  <a:lnTo>
                    <a:pt x="236" y="22"/>
                  </a:lnTo>
                  <a:lnTo>
                    <a:pt x="238" y="22"/>
                  </a:lnTo>
                  <a:lnTo>
                    <a:pt x="240" y="22"/>
                  </a:lnTo>
                  <a:lnTo>
                    <a:pt x="242" y="22"/>
                  </a:lnTo>
                  <a:lnTo>
                    <a:pt x="242" y="22"/>
                  </a:lnTo>
                  <a:lnTo>
                    <a:pt x="242" y="22"/>
                  </a:lnTo>
                  <a:lnTo>
                    <a:pt x="242" y="22"/>
                  </a:lnTo>
                  <a:lnTo>
                    <a:pt x="242" y="20"/>
                  </a:lnTo>
                  <a:lnTo>
                    <a:pt x="242" y="20"/>
                  </a:lnTo>
                  <a:lnTo>
                    <a:pt x="242" y="18"/>
                  </a:lnTo>
                  <a:lnTo>
                    <a:pt x="242" y="16"/>
                  </a:lnTo>
                  <a:lnTo>
                    <a:pt x="242" y="16"/>
                  </a:lnTo>
                  <a:lnTo>
                    <a:pt x="242" y="12"/>
                  </a:lnTo>
                  <a:lnTo>
                    <a:pt x="242" y="8"/>
                  </a:lnTo>
                  <a:lnTo>
                    <a:pt x="240" y="6"/>
                  </a:lnTo>
                  <a:lnTo>
                    <a:pt x="240" y="4"/>
                  </a:lnTo>
                  <a:lnTo>
                    <a:pt x="234" y="4"/>
                  </a:lnTo>
                  <a:lnTo>
                    <a:pt x="222" y="2"/>
                  </a:lnTo>
                  <a:lnTo>
                    <a:pt x="214" y="2"/>
                  </a:lnTo>
                  <a:lnTo>
                    <a:pt x="208" y="2"/>
                  </a:lnTo>
                  <a:lnTo>
                    <a:pt x="200" y="0"/>
                  </a:lnTo>
                  <a:lnTo>
                    <a:pt x="196" y="0"/>
                  </a:lnTo>
                  <a:lnTo>
                    <a:pt x="192" y="2"/>
                  </a:lnTo>
                  <a:lnTo>
                    <a:pt x="186" y="2"/>
                  </a:lnTo>
                  <a:lnTo>
                    <a:pt x="180" y="2"/>
                  </a:lnTo>
                  <a:lnTo>
                    <a:pt x="178" y="2"/>
                  </a:lnTo>
                  <a:lnTo>
                    <a:pt x="176" y="4"/>
                  </a:lnTo>
                  <a:lnTo>
                    <a:pt x="174" y="4"/>
                  </a:lnTo>
                  <a:lnTo>
                    <a:pt x="172" y="4"/>
                  </a:lnTo>
                  <a:lnTo>
                    <a:pt x="168" y="6"/>
                  </a:lnTo>
                  <a:lnTo>
                    <a:pt x="164" y="8"/>
                  </a:lnTo>
                  <a:lnTo>
                    <a:pt x="162" y="10"/>
                  </a:lnTo>
                  <a:lnTo>
                    <a:pt x="160" y="10"/>
                  </a:lnTo>
                  <a:lnTo>
                    <a:pt x="158" y="10"/>
                  </a:lnTo>
                  <a:lnTo>
                    <a:pt x="156" y="10"/>
                  </a:lnTo>
                  <a:lnTo>
                    <a:pt x="152" y="10"/>
                  </a:lnTo>
                  <a:lnTo>
                    <a:pt x="144" y="10"/>
                  </a:lnTo>
                  <a:lnTo>
                    <a:pt x="138" y="10"/>
                  </a:lnTo>
                  <a:lnTo>
                    <a:pt x="134" y="10"/>
                  </a:lnTo>
                  <a:lnTo>
                    <a:pt x="132" y="10"/>
                  </a:lnTo>
                  <a:lnTo>
                    <a:pt x="130" y="12"/>
                  </a:lnTo>
                  <a:lnTo>
                    <a:pt x="130" y="12"/>
                  </a:lnTo>
                  <a:lnTo>
                    <a:pt x="128" y="12"/>
                  </a:lnTo>
                  <a:lnTo>
                    <a:pt x="126" y="12"/>
                  </a:lnTo>
                  <a:lnTo>
                    <a:pt x="126" y="14"/>
                  </a:lnTo>
                  <a:lnTo>
                    <a:pt x="124" y="16"/>
                  </a:lnTo>
                  <a:lnTo>
                    <a:pt x="122" y="18"/>
                  </a:lnTo>
                  <a:lnTo>
                    <a:pt x="120" y="20"/>
                  </a:lnTo>
                  <a:lnTo>
                    <a:pt x="118" y="22"/>
                  </a:lnTo>
                  <a:lnTo>
                    <a:pt x="116" y="22"/>
                  </a:lnTo>
                  <a:lnTo>
                    <a:pt x="116" y="22"/>
                  </a:lnTo>
                  <a:lnTo>
                    <a:pt x="114" y="22"/>
                  </a:lnTo>
                  <a:lnTo>
                    <a:pt x="112" y="24"/>
                  </a:lnTo>
                  <a:lnTo>
                    <a:pt x="108" y="24"/>
                  </a:lnTo>
                  <a:lnTo>
                    <a:pt x="106" y="24"/>
                  </a:lnTo>
                  <a:lnTo>
                    <a:pt x="102" y="24"/>
                  </a:lnTo>
                  <a:lnTo>
                    <a:pt x="100" y="24"/>
                  </a:lnTo>
                  <a:lnTo>
                    <a:pt x="98" y="24"/>
                  </a:lnTo>
                  <a:lnTo>
                    <a:pt x="98" y="26"/>
                  </a:lnTo>
                  <a:lnTo>
                    <a:pt x="96" y="26"/>
                  </a:lnTo>
                  <a:lnTo>
                    <a:pt x="96" y="26"/>
                  </a:lnTo>
                  <a:lnTo>
                    <a:pt x="94" y="26"/>
                  </a:lnTo>
                  <a:lnTo>
                    <a:pt x="94" y="28"/>
                  </a:lnTo>
                  <a:lnTo>
                    <a:pt x="92" y="30"/>
                  </a:lnTo>
                  <a:lnTo>
                    <a:pt x="92" y="32"/>
                  </a:lnTo>
                  <a:lnTo>
                    <a:pt x="90" y="34"/>
                  </a:lnTo>
                  <a:lnTo>
                    <a:pt x="90" y="40"/>
                  </a:lnTo>
                  <a:lnTo>
                    <a:pt x="88" y="4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25" name="Freeform 382"/>
            <p:cNvSpPr>
              <a:spLocks/>
            </p:cNvSpPr>
            <p:nvPr/>
          </p:nvSpPr>
          <p:spPr bwMode="auto">
            <a:xfrm>
              <a:off x="5980758" y="3719068"/>
              <a:ext cx="285069" cy="433784"/>
            </a:xfrm>
            <a:custGeom>
              <a:avLst/>
              <a:gdLst>
                <a:gd name="T0" fmla="*/ 12 w 138"/>
                <a:gd name="T1" fmla="*/ 150 h 210"/>
                <a:gd name="T2" fmla="*/ 28 w 138"/>
                <a:gd name="T3" fmla="*/ 136 h 210"/>
                <a:gd name="T4" fmla="*/ 36 w 138"/>
                <a:gd name="T5" fmla="*/ 126 h 210"/>
                <a:gd name="T6" fmla="*/ 48 w 138"/>
                <a:gd name="T7" fmla="*/ 114 h 210"/>
                <a:gd name="T8" fmla="*/ 60 w 138"/>
                <a:gd name="T9" fmla="*/ 106 h 210"/>
                <a:gd name="T10" fmla="*/ 66 w 138"/>
                <a:gd name="T11" fmla="*/ 100 h 210"/>
                <a:gd name="T12" fmla="*/ 72 w 138"/>
                <a:gd name="T13" fmla="*/ 86 h 210"/>
                <a:gd name="T14" fmla="*/ 76 w 138"/>
                <a:gd name="T15" fmla="*/ 68 h 210"/>
                <a:gd name="T16" fmla="*/ 80 w 138"/>
                <a:gd name="T17" fmla="*/ 56 h 210"/>
                <a:gd name="T18" fmla="*/ 84 w 138"/>
                <a:gd name="T19" fmla="*/ 50 h 210"/>
                <a:gd name="T20" fmla="*/ 92 w 138"/>
                <a:gd name="T21" fmla="*/ 46 h 210"/>
                <a:gd name="T22" fmla="*/ 94 w 138"/>
                <a:gd name="T23" fmla="*/ 40 h 210"/>
                <a:gd name="T24" fmla="*/ 94 w 138"/>
                <a:gd name="T25" fmla="*/ 26 h 210"/>
                <a:gd name="T26" fmla="*/ 92 w 138"/>
                <a:gd name="T27" fmla="*/ 0 h 210"/>
                <a:gd name="T28" fmla="*/ 98 w 138"/>
                <a:gd name="T29" fmla="*/ 0 h 210"/>
                <a:gd name="T30" fmla="*/ 98 w 138"/>
                <a:gd name="T31" fmla="*/ 2 h 210"/>
                <a:gd name="T32" fmla="*/ 100 w 138"/>
                <a:gd name="T33" fmla="*/ 8 h 210"/>
                <a:gd name="T34" fmla="*/ 104 w 138"/>
                <a:gd name="T35" fmla="*/ 18 h 210"/>
                <a:gd name="T36" fmla="*/ 112 w 138"/>
                <a:gd name="T37" fmla="*/ 32 h 210"/>
                <a:gd name="T38" fmla="*/ 112 w 138"/>
                <a:gd name="T39" fmla="*/ 38 h 210"/>
                <a:gd name="T40" fmla="*/ 110 w 138"/>
                <a:gd name="T41" fmla="*/ 40 h 210"/>
                <a:gd name="T42" fmla="*/ 106 w 138"/>
                <a:gd name="T43" fmla="*/ 42 h 210"/>
                <a:gd name="T44" fmla="*/ 106 w 138"/>
                <a:gd name="T45" fmla="*/ 44 h 210"/>
                <a:gd name="T46" fmla="*/ 108 w 138"/>
                <a:gd name="T47" fmla="*/ 46 h 210"/>
                <a:gd name="T48" fmla="*/ 110 w 138"/>
                <a:gd name="T49" fmla="*/ 52 h 210"/>
                <a:gd name="T50" fmla="*/ 112 w 138"/>
                <a:gd name="T51" fmla="*/ 56 h 210"/>
                <a:gd name="T52" fmla="*/ 116 w 138"/>
                <a:gd name="T53" fmla="*/ 62 h 210"/>
                <a:gd name="T54" fmla="*/ 116 w 138"/>
                <a:gd name="T55" fmla="*/ 68 h 210"/>
                <a:gd name="T56" fmla="*/ 114 w 138"/>
                <a:gd name="T57" fmla="*/ 70 h 210"/>
                <a:gd name="T58" fmla="*/ 108 w 138"/>
                <a:gd name="T59" fmla="*/ 74 h 210"/>
                <a:gd name="T60" fmla="*/ 108 w 138"/>
                <a:gd name="T61" fmla="*/ 78 h 210"/>
                <a:gd name="T62" fmla="*/ 112 w 138"/>
                <a:gd name="T63" fmla="*/ 86 h 210"/>
                <a:gd name="T64" fmla="*/ 120 w 138"/>
                <a:gd name="T65" fmla="*/ 94 h 210"/>
                <a:gd name="T66" fmla="*/ 126 w 138"/>
                <a:gd name="T67" fmla="*/ 104 h 210"/>
                <a:gd name="T68" fmla="*/ 122 w 138"/>
                <a:gd name="T69" fmla="*/ 120 h 210"/>
                <a:gd name="T70" fmla="*/ 116 w 138"/>
                <a:gd name="T71" fmla="*/ 130 h 210"/>
                <a:gd name="T72" fmla="*/ 114 w 138"/>
                <a:gd name="T73" fmla="*/ 138 h 210"/>
                <a:gd name="T74" fmla="*/ 116 w 138"/>
                <a:gd name="T75" fmla="*/ 144 h 210"/>
                <a:gd name="T76" fmla="*/ 124 w 138"/>
                <a:gd name="T77" fmla="*/ 154 h 210"/>
                <a:gd name="T78" fmla="*/ 128 w 138"/>
                <a:gd name="T79" fmla="*/ 168 h 210"/>
                <a:gd name="T80" fmla="*/ 134 w 138"/>
                <a:gd name="T81" fmla="*/ 180 h 210"/>
                <a:gd name="T82" fmla="*/ 90 w 138"/>
                <a:gd name="T83" fmla="*/ 192 h 210"/>
                <a:gd name="T84" fmla="*/ 72 w 138"/>
                <a:gd name="T85" fmla="*/ 194 h 210"/>
                <a:gd name="T86" fmla="*/ 66 w 138"/>
                <a:gd name="T87" fmla="*/ 196 h 210"/>
                <a:gd name="T88" fmla="*/ 62 w 138"/>
                <a:gd name="T89" fmla="*/ 200 h 210"/>
                <a:gd name="T90" fmla="*/ 60 w 138"/>
                <a:gd name="T91" fmla="*/ 206 h 210"/>
                <a:gd name="T92" fmla="*/ 38 w 138"/>
                <a:gd name="T93" fmla="*/ 204 h 210"/>
                <a:gd name="T94" fmla="*/ 38 w 138"/>
                <a:gd name="T95" fmla="*/ 194 h 210"/>
                <a:gd name="T96" fmla="*/ 40 w 138"/>
                <a:gd name="T97" fmla="*/ 190 h 210"/>
                <a:gd name="T98" fmla="*/ 44 w 138"/>
                <a:gd name="T99" fmla="*/ 182 h 210"/>
                <a:gd name="T100" fmla="*/ 44 w 138"/>
                <a:gd name="T101" fmla="*/ 178 h 210"/>
                <a:gd name="T102" fmla="*/ 40 w 138"/>
                <a:gd name="T103" fmla="*/ 172 h 210"/>
                <a:gd name="T104" fmla="*/ 34 w 138"/>
                <a:gd name="T105" fmla="*/ 168 h 210"/>
                <a:gd name="T106" fmla="*/ 10 w 138"/>
                <a:gd name="T107" fmla="*/ 1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8" h="210">
                  <a:moveTo>
                    <a:pt x="0" y="158"/>
                  </a:moveTo>
                  <a:lnTo>
                    <a:pt x="0" y="158"/>
                  </a:lnTo>
                  <a:lnTo>
                    <a:pt x="4" y="156"/>
                  </a:lnTo>
                  <a:lnTo>
                    <a:pt x="12" y="150"/>
                  </a:lnTo>
                  <a:lnTo>
                    <a:pt x="20" y="142"/>
                  </a:lnTo>
                  <a:lnTo>
                    <a:pt x="24" y="140"/>
                  </a:lnTo>
                  <a:lnTo>
                    <a:pt x="26" y="136"/>
                  </a:lnTo>
                  <a:lnTo>
                    <a:pt x="28" y="136"/>
                  </a:lnTo>
                  <a:lnTo>
                    <a:pt x="30" y="134"/>
                  </a:lnTo>
                  <a:lnTo>
                    <a:pt x="32" y="130"/>
                  </a:lnTo>
                  <a:lnTo>
                    <a:pt x="34" y="128"/>
                  </a:lnTo>
                  <a:lnTo>
                    <a:pt x="36" y="126"/>
                  </a:lnTo>
                  <a:lnTo>
                    <a:pt x="38" y="122"/>
                  </a:lnTo>
                  <a:lnTo>
                    <a:pt x="42" y="120"/>
                  </a:lnTo>
                  <a:lnTo>
                    <a:pt x="44" y="116"/>
                  </a:lnTo>
                  <a:lnTo>
                    <a:pt x="48" y="114"/>
                  </a:lnTo>
                  <a:lnTo>
                    <a:pt x="48" y="112"/>
                  </a:lnTo>
                  <a:lnTo>
                    <a:pt x="50" y="112"/>
                  </a:lnTo>
                  <a:lnTo>
                    <a:pt x="56" y="108"/>
                  </a:lnTo>
                  <a:lnTo>
                    <a:pt x="60" y="106"/>
                  </a:lnTo>
                  <a:lnTo>
                    <a:pt x="62" y="104"/>
                  </a:lnTo>
                  <a:lnTo>
                    <a:pt x="64" y="102"/>
                  </a:lnTo>
                  <a:lnTo>
                    <a:pt x="64" y="102"/>
                  </a:lnTo>
                  <a:lnTo>
                    <a:pt x="66" y="100"/>
                  </a:lnTo>
                  <a:lnTo>
                    <a:pt x="68" y="98"/>
                  </a:lnTo>
                  <a:lnTo>
                    <a:pt x="68" y="94"/>
                  </a:lnTo>
                  <a:lnTo>
                    <a:pt x="70" y="90"/>
                  </a:lnTo>
                  <a:lnTo>
                    <a:pt x="72" y="86"/>
                  </a:lnTo>
                  <a:lnTo>
                    <a:pt x="74" y="84"/>
                  </a:lnTo>
                  <a:lnTo>
                    <a:pt x="74" y="80"/>
                  </a:lnTo>
                  <a:lnTo>
                    <a:pt x="76" y="72"/>
                  </a:lnTo>
                  <a:lnTo>
                    <a:pt x="76" y="68"/>
                  </a:lnTo>
                  <a:lnTo>
                    <a:pt x="78" y="64"/>
                  </a:lnTo>
                  <a:lnTo>
                    <a:pt x="78" y="60"/>
                  </a:lnTo>
                  <a:lnTo>
                    <a:pt x="80" y="58"/>
                  </a:lnTo>
                  <a:lnTo>
                    <a:pt x="80" y="56"/>
                  </a:lnTo>
                  <a:lnTo>
                    <a:pt x="82" y="54"/>
                  </a:lnTo>
                  <a:lnTo>
                    <a:pt x="82" y="52"/>
                  </a:lnTo>
                  <a:lnTo>
                    <a:pt x="84" y="52"/>
                  </a:lnTo>
                  <a:lnTo>
                    <a:pt x="84" y="50"/>
                  </a:lnTo>
                  <a:lnTo>
                    <a:pt x="86" y="50"/>
                  </a:lnTo>
                  <a:lnTo>
                    <a:pt x="88" y="48"/>
                  </a:lnTo>
                  <a:lnTo>
                    <a:pt x="90" y="46"/>
                  </a:lnTo>
                  <a:lnTo>
                    <a:pt x="92" y="46"/>
                  </a:lnTo>
                  <a:lnTo>
                    <a:pt x="92" y="44"/>
                  </a:lnTo>
                  <a:lnTo>
                    <a:pt x="92" y="44"/>
                  </a:lnTo>
                  <a:lnTo>
                    <a:pt x="94" y="42"/>
                  </a:lnTo>
                  <a:lnTo>
                    <a:pt x="94" y="40"/>
                  </a:lnTo>
                  <a:lnTo>
                    <a:pt x="94" y="38"/>
                  </a:lnTo>
                  <a:lnTo>
                    <a:pt x="94" y="36"/>
                  </a:lnTo>
                  <a:lnTo>
                    <a:pt x="94" y="30"/>
                  </a:lnTo>
                  <a:lnTo>
                    <a:pt x="94" y="26"/>
                  </a:lnTo>
                  <a:lnTo>
                    <a:pt x="94" y="22"/>
                  </a:lnTo>
                  <a:lnTo>
                    <a:pt x="94" y="20"/>
                  </a:lnTo>
                  <a:lnTo>
                    <a:pt x="94" y="10"/>
                  </a:lnTo>
                  <a:lnTo>
                    <a:pt x="92" y="0"/>
                  </a:lnTo>
                  <a:lnTo>
                    <a:pt x="92" y="0"/>
                  </a:lnTo>
                  <a:lnTo>
                    <a:pt x="94" y="0"/>
                  </a:lnTo>
                  <a:lnTo>
                    <a:pt x="96" y="0"/>
                  </a:lnTo>
                  <a:lnTo>
                    <a:pt x="98" y="0"/>
                  </a:lnTo>
                  <a:lnTo>
                    <a:pt x="98" y="0"/>
                  </a:lnTo>
                  <a:lnTo>
                    <a:pt x="98" y="0"/>
                  </a:lnTo>
                  <a:lnTo>
                    <a:pt x="98" y="0"/>
                  </a:lnTo>
                  <a:lnTo>
                    <a:pt x="98" y="2"/>
                  </a:lnTo>
                  <a:lnTo>
                    <a:pt x="100" y="4"/>
                  </a:lnTo>
                  <a:lnTo>
                    <a:pt x="100" y="4"/>
                  </a:lnTo>
                  <a:lnTo>
                    <a:pt x="100" y="8"/>
                  </a:lnTo>
                  <a:lnTo>
                    <a:pt x="100" y="8"/>
                  </a:lnTo>
                  <a:lnTo>
                    <a:pt x="100" y="10"/>
                  </a:lnTo>
                  <a:lnTo>
                    <a:pt x="102" y="12"/>
                  </a:lnTo>
                  <a:lnTo>
                    <a:pt x="102" y="14"/>
                  </a:lnTo>
                  <a:lnTo>
                    <a:pt x="104" y="18"/>
                  </a:lnTo>
                  <a:lnTo>
                    <a:pt x="108" y="24"/>
                  </a:lnTo>
                  <a:lnTo>
                    <a:pt x="110" y="28"/>
                  </a:lnTo>
                  <a:lnTo>
                    <a:pt x="112" y="30"/>
                  </a:lnTo>
                  <a:lnTo>
                    <a:pt x="112" y="32"/>
                  </a:lnTo>
                  <a:lnTo>
                    <a:pt x="112" y="34"/>
                  </a:lnTo>
                  <a:lnTo>
                    <a:pt x="112" y="36"/>
                  </a:lnTo>
                  <a:lnTo>
                    <a:pt x="112" y="36"/>
                  </a:lnTo>
                  <a:lnTo>
                    <a:pt x="112" y="38"/>
                  </a:lnTo>
                  <a:lnTo>
                    <a:pt x="112" y="38"/>
                  </a:lnTo>
                  <a:lnTo>
                    <a:pt x="112" y="40"/>
                  </a:lnTo>
                  <a:lnTo>
                    <a:pt x="112" y="40"/>
                  </a:lnTo>
                  <a:lnTo>
                    <a:pt x="110" y="40"/>
                  </a:lnTo>
                  <a:lnTo>
                    <a:pt x="108" y="42"/>
                  </a:lnTo>
                  <a:lnTo>
                    <a:pt x="108" y="42"/>
                  </a:lnTo>
                  <a:lnTo>
                    <a:pt x="106" y="42"/>
                  </a:lnTo>
                  <a:lnTo>
                    <a:pt x="106" y="42"/>
                  </a:lnTo>
                  <a:lnTo>
                    <a:pt x="106" y="42"/>
                  </a:lnTo>
                  <a:lnTo>
                    <a:pt x="106" y="42"/>
                  </a:lnTo>
                  <a:lnTo>
                    <a:pt x="106" y="44"/>
                  </a:lnTo>
                  <a:lnTo>
                    <a:pt x="106" y="44"/>
                  </a:lnTo>
                  <a:lnTo>
                    <a:pt x="106" y="44"/>
                  </a:lnTo>
                  <a:lnTo>
                    <a:pt x="108" y="44"/>
                  </a:lnTo>
                  <a:lnTo>
                    <a:pt x="108" y="46"/>
                  </a:lnTo>
                  <a:lnTo>
                    <a:pt x="108" y="46"/>
                  </a:lnTo>
                  <a:lnTo>
                    <a:pt x="110" y="46"/>
                  </a:lnTo>
                  <a:lnTo>
                    <a:pt x="110" y="48"/>
                  </a:lnTo>
                  <a:lnTo>
                    <a:pt x="110" y="50"/>
                  </a:lnTo>
                  <a:lnTo>
                    <a:pt x="110" y="52"/>
                  </a:lnTo>
                  <a:lnTo>
                    <a:pt x="112" y="54"/>
                  </a:lnTo>
                  <a:lnTo>
                    <a:pt x="112" y="54"/>
                  </a:lnTo>
                  <a:lnTo>
                    <a:pt x="112" y="56"/>
                  </a:lnTo>
                  <a:lnTo>
                    <a:pt x="112" y="56"/>
                  </a:lnTo>
                  <a:lnTo>
                    <a:pt x="114" y="58"/>
                  </a:lnTo>
                  <a:lnTo>
                    <a:pt x="116" y="60"/>
                  </a:lnTo>
                  <a:lnTo>
                    <a:pt x="116" y="60"/>
                  </a:lnTo>
                  <a:lnTo>
                    <a:pt x="116" y="62"/>
                  </a:lnTo>
                  <a:lnTo>
                    <a:pt x="116" y="62"/>
                  </a:lnTo>
                  <a:lnTo>
                    <a:pt x="116" y="64"/>
                  </a:lnTo>
                  <a:lnTo>
                    <a:pt x="116" y="66"/>
                  </a:lnTo>
                  <a:lnTo>
                    <a:pt x="116" y="68"/>
                  </a:lnTo>
                  <a:lnTo>
                    <a:pt x="116" y="68"/>
                  </a:lnTo>
                  <a:lnTo>
                    <a:pt x="116" y="70"/>
                  </a:lnTo>
                  <a:lnTo>
                    <a:pt x="114" y="70"/>
                  </a:lnTo>
                  <a:lnTo>
                    <a:pt x="114" y="70"/>
                  </a:lnTo>
                  <a:lnTo>
                    <a:pt x="112" y="72"/>
                  </a:lnTo>
                  <a:lnTo>
                    <a:pt x="110" y="72"/>
                  </a:lnTo>
                  <a:lnTo>
                    <a:pt x="110" y="74"/>
                  </a:lnTo>
                  <a:lnTo>
                    <a:pt x="108" y="74"/>
                  </a:lnTo>
                  <a:lnTo>
                    <a:pt x="108" y="74"/>
                  </a:lnTo>
                  <a:lnTo>
                    <a:pt x="108" y="76"/>
                  </a:lnTo>
                  <a:lnTo>
                    <a:pt x="108" y="76"/>
                  </a:lnTo>
                  <a:lnTo>
                    <a:pt x="108" y="78"/>
                  </a:lnTo>
                  <a:lnTo>
                    <a:pt x="110" y="80"/>
                  </a:lnTo>
                  <a:lnTo>
                    <a:pt x="110" y="82"/>
                  </a:lnTo>
                  <a:lnTo>
                    <a:pt x="110" y="84"/>
                  </a:lnTo>
                  <a:lnTo>
                    <a:pt x="112" y="86"/>
                  </a:lnTo>
                  <a:lnTo>
                    <a:pt x="114" y="86"/>
                  </a:lnTo>
                  <a:lnTo>
                    <a:pt x="114" y="88"/>
                  </a:lnTo>
                  <a:lnTo>
                    <a:pt x="118" y="92"/>
                  </a:lnTo>
                  <a:lnTo>
                    <a:pt x="120" y="94"/>
                  </a:lnTo>
                  <a:lnTo>
                    <a:pt x="120" y="96"/>
                  </a:lnTo>
                  <a:lnTo>
                    <a:pt x="122" y="98"/>
                  </a:lnTo>
                  <a:lnTo>
                    <a:pt x="122" y="100"/>
                  </a:lnTo>
                  <a:lnTo>
                    <a:pt x="126" y="104"/>
                  </a:lnTo>
                  <a:lnTo>
                    <a:pt x="128" y="112"/>
                  </a:lnTo>
                  <a:lnTo>
                    <a:pt x="126" y="116"/>
                  </a:lnTo>
                  <a:lnTo>
                    <a:pt x="122" y="118"/>
                  </a:lnTo>
                  <a:lnTo>
                    <a:pt x="122" y="120"/>
                  </a:lnTo>
                  <a:lnTo>
                    <a:pt x="122" y="120"/>
                  </a:lnTo>
                  <a:lnTo>
                    <a:pt x="120" y="124"/>
                  </a:lnTo>
                  <a:lnTo>
                    <a:pt x="118" y="128"/>
                  </a:lnTo>
                  <a:lnTo>
                    <a:pt x="116" y="130"/>
                  </a:lnTo>
                  <a:lnTo>
                    <a:pt x="116" y="132"/>
                  </a:lnTo>
                  <a:lnTo>
                    <a:pt x="116" y="136"/>
                  </a:lnTo>
                  <a:lnTo>
                    <a:pt x="114" y="138"/>
                  </a:lnTo>
                  <a:lnTo>
                    <a:pt x="114" y="138"/>
                  </a:lnTo>
                  <a:lnTo>
                    <a:pt x="114" y="140"/>
                  </a:lnTo>
                  <a:lnTo>
                    <a:pt x="116" y="140"/>
                  </a:lnTo>
                  <a:lnTo>
                    <a:pt x="116" y="142"/>
                  </a:lnTo>
                  <a:lnTo>
                    <a:pt x="116" y="144"/>
                  </a:lnTo>
                  <a:lnTo>
                    <a:pt x="118" y="146"/>
                  </a:lnTo>
                  <a:lnTo>
                    <a:pt x="120" y="148"/>
                  </a:lnTo>
                  <a:lnTo>
                    <a:pt x="124" y="152"/>
                  </a:lnTo>
                  <a:lnTo>
                    <a:pt x="124" y="154"/>
                  </a:lnTo>
                  <a:lnTo>
                    <a:pt x="126" y="156"/>
                  </a:lnTo>
                  <a:lnTo>
                    <a:pt x="126" y="158"/>
                  </a:lnTo>
                  <a:lnTo>
                    <a:pt x="128" y="162"/>
                  </a:lnTo>
                  <a:lnTo>
                    <a:pt x="128" y="168"/>
                  </a:lnTo>
                  <a:lnTo>
                    <a:pt x="130" y="172"/>
                  </a:lnTo>
                  <a:lnTo>
                    <a:pt x="132" y="176"/>
                  </a:lnTo>
                  <a:lnTo>
                    <a:pt x="132" y="178"/>
                  </a:lnTo>
                  <a:lnTo>
                    <a:pt x="134" y="180"/>
                  </a:lnTo>
                  <a:lnTo>
                    <a:pt x="136" y="182"/>
                  </a:lnTo>
                  <a:lnTo>
                    <a:pt x="138" y="186"/>
                  </a:lnTo>
                  <a:lnTo>
                    <a:pt x="92" y="192"/>
                  </a:lnTo>
                  <a:lnTo>
                    <a:pt x="90" y="192"/>
                  </a:lnTo>
                  <a:lnTo>
                    <a:pt x="82" y="192"/>
                  </a:lnTo>
                  <a:lnTo>
                    <a:pt x="78" y="192"/>
                  </a:lnTo>
                  <a:lnTo>
                    <a:pt x="74" y="192"/>
                  </a:lnTo>
                  <a:lnTo>
                    <a:pt x="72" y="194"/>
                  </a:lnTo>
                  <a:lnTo>
                    <a:pt x="70" y="194"/>
                  </a:lnTo>
                  <a:lnTo>
                    <a:pt x="70" y="194"/>
                  </a:lnTo>
                  <a:lnTo>
                    <a:pt x="68" y="194"/>
                  </a:lnTo>
                  <a:lnTo>
                    <a:pt x="66" y="196"/>
                  </a:lnTo>
                  <a:lnTo>
                    <a:pt x="64" y="196"/>
                  </a:lnTo>
                  <a:lnTo>
                    <a:pt x="64" y="198"/>
                  </a:lnTo>
                  <a:lnTo>
                    <a:pt x="62" y="198"/>
                  </a:lnTo>
                  <a:lnTo>
                    <a:pt x="62" y="200"/>
                  </a:lnTo>
                  <a:lnTo>
                    <a:pt x="60" y="200"/>
                  </a:lnTo>
                  <a:lnTo>
                    <a:pt x="60" y="202"/>
                  </a:lnTo>
                  <a:lnTo>
                    <a:pt x="60" y="202"/>
                  </a:lnTo>
                  <a:lnTo>
                    <a:pt x="60" y="206"/>
                  </a:lnTo>
                  <a:lnTo>
                    <a:pt x="60" y="208"/>
                  </a:lnTo>
                  <a:lnTo>
                    <a:pt x="40" y="210"/>
                  </a:lnTo>
                  <a:lnTo>
                    <a:pt x="40" y="208"/>
                  </a:lnTo>
                  <a:lnTo>
                    <a:pt x="38" y="204"/>
                  </a:lnTo>
                  <a:lnTo>
                    <a:pt x="38" y="202"/>
                  </a:lnTo>
                  <a:lnTo>
                    <a:pt x="38" y="198"/>
                  </a:lnTo>
                  <a:lnTo>
                    <a:pt x="38" y="196"/>
                  </a:lnTo>
                  <a:lnTo>
                    <a:pt x="38" y="194"/>
                  </a:lnTo>
                  <a:lnTo>
                    <a:pt x="38" y="194"/>
                  </a:lnTo>
                  <a:lnTo>
                    <a:pt x="38" y="192"/>
                  </a:lnTo>
                  <a:lnTo>
                    <a:pt x="40" y="190"/>
                  </a:lnTo>
                  <a:lnTo>
                    <a:pt x="40" y="190"/>
                  </a:lnTo>
                  <a:lnTo>
                    <a:pt x="42" y="188"/>
                  </a:lnTo>
                  <a:lnTo>
                    <a:pt x="44" y="186"/>
                  </a:lnTo>
                  <a:lnTo>
                    <a:pt x="44" y="184"/>
                  </a:lnTo>
                  <a:lnTo>
                    <a:pt x="44" y="182"/>
                  </a:lnTo>
                  <a:lnTo>
                    <a:pt x="44" y="182"/>
                  </a:lnTo>
                  <a:lnTo>
                    <a:pt x="46" y="180"/>
                  </a:lnTo>
                  <a:lnTo>
                    <a:pt x="46" y="180"/>
                  </a:lnTo>
                  <a:lnTo>
                    <a:pt x="44" y="178"/>
                  </a:lnTo>
                  <a:lnTo>
                    <a:pt x="44" y="178"/>
                  </a:lnTo>
                  <a:lnTo>
                    <a:pt x="44" y="176"/>
                  </a:lnTo>
                  <a:lnTo>
                    <a:pt x="42" y="174"/>
                  </a:lnTo>
                  <a:lnTo>
                    <a:pt x="40" y="172"/>
                  </a:lnTo>
                  <a:lnTo>
                    <a:pt x="38" y="172"/>
                  </a:lnTo>
                  <a:lnTo>
                    <a:pt x="36" y="170"/>
                  </a:lnTo>
                  <a:lnTo>
                    <a:pt x="36" y="170"/>
                  </a:lnTo>
                  <a:lnTo>
                    <a:pt x="34" y="168"/>
                  </a:lnTo>
                  <a:lnTo>
                    <a:pt x="32" y="168"/>
                  </a:lnTo>
                  <a:lnTo>
                    <a:pt x="24" y="166"/>
                  </a:lnTo>
                  <a:lnTo>
                    <a:pt x="18" y="164"/>
                  </a:lnTo>
                  <a:lnTo>
                    <a:pt x="10" y="162"/>
                  </a:lnTo>
                  <a:lnTo>
                    <a:pt x="0" y="15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26" name="Freeform 384"/>
            <p:cNvSpPr>
              <a:spLocks/>
            </p:cNvSpPr>
            <p:nvPr/>
          </p:nvSpPr>
          <p:spPr bwMode="auto">
            <a:xfrm>
              <a:off x="6356719" y="4801462"/>
              <a:ext cx="293333" cy="326372"/>
            </a:xfrm>
            <a:custGeom>
              <a:avLst/>
              <a:gdLst>
                <a:gd name="T0" fmla="*/ 60 w 142"/>
                <a:gd name="T1" fmla="*/ 2 h 158"/>
                <a:gd name="T2" fmla="*/ 92 w 142"/>
                <a:gd name="T3" fmla="*/ 14 h 158"/>
                <a:gd name="T4" fmla="*/ 96 w 142"/>
                <a:gd name="T5" fmla="*/ 28 h 158"/>
                <a:gd name="T6" fmla="*/ 96 w 142"/>
                <a:gd name="T7" fmla="*/ 36 h 158"/>
                <a:gd name="T8" fmla="*/ 100 w 142"/>
                <a:gd name="T9" fmla="*/ 40 h 158"/>
                <a:gd name="T10" fmla="*/ 104 w 142"/>
                <a:gd name="T11" fmla="*/ 42 h 158"/>
                <a:gd name="T12" fmla="*/ 106 w 142"/>
                <a:gd name="T13" fmla="*/ 48 h 158"/>
                <a:gd name="T14" fmla="*/ 106 w 142"/>
                <a:gd name="T15" fmla="*/ 54 h 158"/>
                <a:gd name="T16" fmla="*/ 110 w 142"/>
                <a:gd name="T17" fmla="*/ 54 h 158"/>
                <a:gd name="T18" fmla="*/ 114 w 142"/>
                <a:gd name="T19" fmla="*/ 54 h 158"/>
                <a:gd name="T20" fmla="*/ 116 w 142"/>
                <a:gd name="T21" fmla="*/ 54 h 158"/>
                <a:gd name="T22" fmla="*/ 118 w 142"/>
                <a:gd name="T23" fmla="*/ 60 h 158"/>
                <a:gd name="T24" fmla="*/ 120 w 142"/>
                <a:gd name="T25" fmla="*/ 68 h 158"/>
                <a:gd name="T26" fmla="*/ 122 w 142"/>
                <a:gd name="T27" fmla="*/ 70 h 158"/>
                <a:gd name="T28" fmla="*/ 128 w 142"/>
                <a:gd name="T29" fmla="*/ 72 h 158"/>
                <a:gd name="T30" fmla="*/ 142 w 142"/>
                <a:gd name="T31" fmla="*/ 78 h 158"/>
                <a:gd name="T32" fmla="*/ 138 w 142"/>
                <a:gd name="T33" fmla="*/ 86 h 158"/>
                <a:gd name="T34" fmla="*/ 130 w 142"/>
                <a:gd name="T35" fmla="*/ 92 h 158"/>
                <a:gd name="T36" fmla="*/ 122 w 142"/>
                <a:gd name="T37" fmla="*/ 100 h 158"/>
                <a:gd name="T38" fmla="*/ 118 w 142"/>
                <a:gd name="T39" fmla="*/ 104 h 158"/>
                <a:gd name="T40" fmla="*/ 110 w 142"/>
                <a:gd name="T41" fmla="*/ 106 h 158"/>
                <a:gd name="T42" fmla="*/ 108 w 142"/>
                <a:gd name="T43" fmla="*/ 110 h 158"/>
                <a:gd name="T44" fmla="*/ 106 w 142"/>
                <a:gd name="T45" fmla="*/ 120 h 158"/>
                <a:gd name="T46" fmla="*/ 106 w 142"/>
                <a:gd name="T47" fmla="*/ 122 h 158"/>
                <a:gd name="T48" fmla="*/ 100 w 142"/>
                <a:gd name="T49" fmla="*/ 124 h 158"/>
                <a:gd name="T50" fmla="*/ 96 w 142"/>
                <a:gd name="T51" fmla="*/ 124 h 158"/>
                <a:gd name="T52" fmla="*/ 92 w 142"/>
                <a:gd name="T53" fmla="*/ 132 h 158"/>
                <a:gd name="T54" fmla="*/ 86 w 142"/>
                <a:gd name="T55" fmla="*/ 138 h 158"/>
                <a:gd name="T56" fmla="*/ 82 w 142"/>
                <a:gd name="T57" fmla="*/ 142 h 158"/>
                <a:gd name="T58" fmla="*/ 74 w 142"/>
                <a:gd name="T59" fmla="*/ 144 h 158"/>
                <a:gd name="T60" fmla="*/ 68 w 142"/>
                <a:gd name="T61" fmla="*/ 142 h 158"/>
                <a:gd name="T62" fmla="*/ 60 w 142"/>
                <a:gd name="T63" fmla="*/ 138 h 158"/>
                <a:gd name="T64" fmla="*/ 54 w 142"/>
                <a:gd name="T65" fmla="*/ 136 h 158"/>
                <a:gd name="T66" fmla="*/ 50 w 142"/>
                <a:gd name="T67" fmla="*/ 138 h 158"/>
                <a:gd name="T68" fmla="*/ 46 w 142"/>
                <a:gd name="T69" fmla="*/ 142 h 158"/>
                <a:gd name="T70" fmla="*/ 42 w 142"/>
                <a:gd name="T71" fmla="*/ 150 h 158"/>
                <a:gd name="T72" fmla="*/ 40 w 142"/>
                <a:gd name="T73" fmla="*/ 154 h 158"/>
                <a:gd name="T74" fmla="*/ 34 w 142"/>
                <a:gd name="T75" fmla="*/ 158 h 158"/>
                <a:gd name="T76" fmla="*/ 26 w 142"/>
                <a:gd name="T77" fmla="*/ 158 h 158"/>
                <a:gd name="T78" fmla="*/ 14 w 142"/>
                <a:gd name="T79" fmla="*/ 156 h 158"/>
                <a:gd name="T80" fmla="*/ 12 w 142"/>
                <a:gd name="T81" fmla="*/ 152 h 158"/>
                <a:gd name="T82" fmla="*/ 10 w 142"/>
                <a:gd name="T83" fmla="*/ 142 h 158"/>
                <a:gd name="T84" fmla="*/ 8 w 142"/>
                <a:gd name="T85" fmla="*/ 138 h 158"/>
                <a:gd name="T86" fmla="*/ 2 w 142"/>
                <a:gd name="T87" fmla="*/ 118 h 158"/>
                <a:gd name="T88" fmla="*/ 0 w 142"/>
                <a:gd name="T89" fmla="*/ 98 h 158"/>
                <a:gd name="T90" fmla="*/ 2 w 142"/>
                <a:gd name="T91" fmla="*/ 84 h 158"/>
                <a:gd name="T92" fmla="*/ 4 w 142"/>
                <a:gd name="T93" fmla="*/ 80 h 158"/>
                <a:gd name="T94" fmla="*/ 8 w 142"/>
                <a:gd name="T95" fmla="*/ 78 h 158"/>
                <a:gd name="T96" fmla="*/ 14 w 142"/>
                <a:gd name="T97" fmla="*/ 74 h 158"/>
                <a:gd name="T98" fmla="*/ 18 w 142"/>
                <a:gd name="T99" fmla="*/ 72 h 158"/>
                <a:gd name="T100" fmla="*/ 20 w 142"/>
                <a:gd name="T101" fmla="*/ 64 h 158"/>
                <a:gd name="T102" fmla="*/ 20 w 142"/>
                <a:gd name="T103" fmla="*/ 46 h 158"/>
                <a:gd name="T104" fmla="*/ 18 w 142"/>
                <a:gd name="T105" fmla="*/ 26 h 158"/>
                <a:gd name="T106" fmla="*/ 20 w 142"/>
                <a:gd name="T107" fmla="*/ 16 h 158"/>
                <a:gd name="T108" fmla="*/ 42 w 142"/>
                <a:gd name="T10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2" h="158">
                  <a:moveTo>
                    <a:pt x="50" y="2"/>
                  </a:moveTo>
                  <a:lnTo>
                    <a:pt x="50" y="2"/>
                  </a:lnTo>
                  <a:lnTo>
                    <a:pt x="54" y="2"/>
                  </a:lnTo>
                  <a:lnTo>
                    <a:pt x="60" y="2"/>
                  </a:lnTo>
                  <a:lnTo>
                    <a:pt x="74" y="4"/>
                  </a:lnTo>
                  <a:lnTo>
                    <a:pt x="84" y="4"/>
                  </a:lnTo>
                  <a:lnTo>
                    <a:pt x="90" y="4"/>
                  </a:lnTo>
                  <a:lnTo>
                    <a:pt x="92" y="14"/>
                  </a:lnTo>
                  <a:lnTo>
                    <a:pt x="94" y="20"/>
                  </a:lnTo>
                  <a:lnTo>
                    <a:pt x="94" y="26"/>
                  </a:lnTo>
                  <a:lnTo>
                    <a:pt x="94" y="28"/>
                  </a:lnTo>
                  <a:lnTo>
                    <a:pt x="96" y="28"/>
                  </a:lnTo>
                  <a:lnTo>
                    <a:pt x="96" y="32"/>
                  </a:lnTo>
                  <a:lnTo>
                    <a:pt x="96" y="34"/>
                  </a:lnTo>
                  <a:lnTo>
                    <a:pt x="96" y="36"/>
                  </a:lnTo>
                  <a:lnTo>
                    <a:pt x="96" y="36"/>
                  </a:lnTo>
                  <a:lnTo>
                    <a:pt x="96" y="38"/>
                  </a:lnTo>
                  <a:lnTo>
                    <a:pt x="96" y="38"/>
                  </a:lnTo>
                  <a:lnTo>
                    <a:pt x="98" y="40"/>
                  </a:lnTo>
                  <a:lnTo>
                    <a:pt x="100" y="40"/>
                  </a:lnTo>
                  <a:lnTo>
                    <a:pt x="102" y="40"/>
                  </a:lnTo>
                  <a:lnTo>
                    <a:pt x="104" y="40"/>
                  </a:lnTo>
                  <a:lnTo>
                    <a:pt x="104" y="42"/>
                  </a:lnTo>
                  <a:lnTo>
                    <a:pt x="104" y="42"/>
                  </a:lnTo>
                  <a:lnTo>
                    <a:pt x="104" y="42"/>
                  </a:lnTo>
                  <a:lnTo>
                    <a:pt x="106" y="44"/>
                  </a:lnTo>
                  <a:lnTo>
                    <a:pt x="106" y="46"/>
                  </a:lnTo>
                  <a:lnTo>
                    <a:pt x="106" y="48"/>
                  </a:lnTo>
                  <a:lnTo>
                    <a:pt x="106" y="50"/>
                  </a:lnTo>
                  <a:lnTo>
                    <a:pt x="106" y="52"/>
                  </a:lnTo>
                  <a:lnTo>
                    <a:pt x="106" y="52"/>
                  </a:lnTo>
                  <a:lnTo>
                    <a:pt x="106" y="54"/>
                  </a:lnTo>
                  <a:lnTo>
                    <a:pt x="108" y="54"/>
                  </a:lnTo>
                  <a:lnTo>
                    <a:pt x="108" y="54"/>
                  </a:lnTo>
                  <a:lnTo>
                    <a:pt x="108" y="54"/>
                  </a:lnTo>
                  <a:lnTo>
                    <a:pt x="110" y="54"/>
                  </a:lnTo>
                  <a:lnTo>
                    <a:pt x="110" y="54"/>
                  </a:lnTo>
                  <a:lnTo>
                    <a:pt x="112" y="54"/>
                  </a:lnTo>
                  <a:lnTo>
                    <a:pt x="114" y="54"/>
                  </a:lnTo>
                  <a:lnTo>
                    <a:pt x="114" y="54"/>
                  </a:lnTo>
                  <a:lnTo>
                    <a:pt x="116" y="54"/>
                  </a:lnTo>
                  <a:lnTo>
                    <a:pt x="116" y="54"/>
                  </a:lnTo>
                  <a:lnTo>
                    <a:pt x="116" y="54"/>
                  </a:lnTo>
                  <a:lnTo>
                    <a:pt x="116" y="54"/>
                  </a:lnTo>
                  <a:lnTo>
                    <a:pt x="118" y="56"/>
                  </a:lnTo>
                  <a:lnTo>
                    <a:pt x="118" y="56"/>
                  </a:lnTo>
                  <a:lnTo>
                    <a:pt x="118" y="58"/>
                  </a:lnTo>
                  <a:lnTo>
                    <a:pt x="118" y="60"/>
                  </a:lnTo>
                  <a:lnTo>
                    <a:pt x="118" y="62"/>
                  </a:lnTo>
                  <a:lnTo>
                    <a:pt x="118" y="64"/>
                  </a:lnTo>
                  <a:lnTo>
                    <a:pt x="120" y="66"/>
                  </a:lnTo>
                  <a:lnTo>
                    <a:pt x="120" y="68"/>
                  </a:lnTo>
                  <a:lnTo>
                    <a:pt x="120" y="68"/>
                  </a:lnTo>
                  <a:lnTo>
                    <a:pt x="120" y="70"/>
                  </a:lnTo>
                  <a:lnTo>
                    <a:pt x="120" y="70"/>
                  </a:lnTo>
                  <a:lnTo>
                    <a:pt x="122" y="70"/>
                  </a:lnTo>
                  <a:lnTo>
                    <a:pt x="122" y="70"/>
                  </a:lnTo>
                  <a:lnTo>
                    <a:pt x="124" y="70"/>
                  </a:lnTo>
                  <a:lnTo>
                    <a:pt x="126" y="70"/>
                  </a:lnTo>
                  <a:lnTo>
                    <a:pt x="128" y="72"/>
                  </a:lnTo>
                  <a:lnTo>
                    <a:pt x="128" y="72"/>
                  </a:lnTo>
                  <a:lnTo>
                    <a:pt x="130" y="72"/>
                  </a:lnTo>
                  <a:lnTo>
                    <a:pt x="136" y="74"/>
                  </a:lnTo>
                  <a:lnTo>
                    <a:pt x="142" y="78"/>
                  </a:lnTo>
                  <a:lnTo>
                    <a:pt x="140" y="82"/>
                  </a:lnTo>
                  <a:lnTo>
                    <a:pt x="138" y="84"/>
                  </a:lnTo>
                  <a:lnTo>
                    <a:pt x="138" y="86"/>
                  </a:lnTo>
                  <a:lnTo>
                    <a:pt x="138" y="86"/>
                  </a:lnTo>
                  <a:lnTo>
                    <a:pt x="136" y="88"/>
                  </a:lnTo>
                  <a:lnTo>
                    <a:pt x="136" y="88"/>
                  </a:lnTo>
                  <a:lnTo>
                    <a:pt x="134" y="90"/>
                  </a:lnTo>
                  <a:lnTo>
                    <a:pt x="130" y="92"/>
                  </a:lnTo>
                  <a:lnTo>
                    <a:pt x="128" y="94"/>
                  </a:lnTo>
                  <a:lnTo>
                    <a:pt x="128" y="96"/>
                  </a:lnTo>
                  <a:lnTo>
                    <a:pt x="124" y="98"/>
                  </a:lnTo>
                  <a:lnTo>
                    <a:pt x="122" y="100"/>
                  </a:lnTo>
                  <a:lnTo>
                    <a:pt x="122" y="102"/>
                  </a:lnTo>
                  <a:lnTo>
                    <a:pt x="120" y="102"/>
                  </a:lnTo>
                  <a:lnTo>
                    <a:pt x="120" y="102"/>
                  </a:lnTo>
                  <a:lnTo>
                    <a:pt x="118" y="104"/>
                  </a:lnTo>
                  <a:lnTo>
                    <a:pt x="114" y="104"/>
                  </a:lnTo>
                  <a:lnTo>
                    <a:pt x="114" y="106"/>
                  </a:lnTo>
                  <a:lnTo>
                    <a:pt x="112" y="106"/>
                  </a:lnTo>
                  <a:lnTo>
                    <a:pt x="110" y="106"/>
                  </a:lnTo>
                  <a:lnTo>
                    <a:pt x="110" y="108"/>
                  </a:lnTo>
                  <a:lnTo>
                    <a:pt x="108" y="108"/>
                  </a:lnTo>
                  <a:lnTo>
                    <a:pt x="108" y="110"/>
                  </a:lnTo>
                  <a:lnTo>
                    <a:pt x="108" y="110"/>
                  </a:lnTo>
                  <a:lnTo>
                    <a:pt x="108" y="112"/>
                  </a:lnTo>
                  <a:lnTo>
                    <a:pt x="108" y="116"/>
                  </a:lnTo>
                  <a:lnTo>
                    <a:pt x="108" y="118"/>
                  </a:lnTo>
                  <a:lnTo>
                    <a:pt x="106" y="120"/>
                  </a:lnTo>
                  <a:lnTo>
                    <a:pt x="106" y="120"/>
                  </a:lnTo>
                  <a:lnTo>
                    <a:pt x="106" y="122"/>
                  </a:lnTo>
                  <a:lnTo>
                    <a:pt x="106" y="122"/>
                  </a:lnTo>
                  <a:lnTo>
                    <a:pt x="106" y="122"/>
                  </a:lnTo>
                  <a:lnTo>
                    <a:pt x="104" y="122"/>
                  </a:lnTo>
                  <a:lnTo>
                    <a:pt x="104" y="122"/>
                  </a:lnTo>
                  <a:lnTo>
                    <a:pt x="102" y="122"/>
                  </a:lnTo>
                  <a:lnTo>
                    <a:pt x="100" y="124"/>
                  </a:lnTo>
                  <a:lnTo>
                    <a:pt x="98" y="124"/>
                  </a:lnTo>
                  <a:lnTo>
                    <a:pt x="96" y="124"/>
                  </a:lnTo>
                  <a:lnTo>
                    <a:pt x="96" y="124"/>
                  </a:lnTo>
                  <a:lnTo>
                    <a:pt x="96" y="124"/>
                  </a:lnTo>
                  <a:lnTo>
                    <a:pt x="94" y="126"/>
                  </a:lnTo>
                  <a:lnTo>
                    <a:pt x="94" y="128"/>
                  </a:lnTo>
                  <a:lnTo>
                    <a:pt x="92" y="128"/>
                  </a:lnTo>
                  <a:lnTo>
                    <a:pt x="92" y="132"/>
                  </a:lnTo>
                  <a:lnTo>
                    <a:pt x="90" y="132"/>
                  </a:lnTo>
                  <a:lnTo>
                    <a:pt x="90" y="134"/>
                  </a:lnTo>
                  <a:lnTo>
                    <a:pt x="88" y="136"/>
                  </a:lnTo>
                  <a:lnTo>
                    <a:pt x="86" y="138"/>
                  </a:lnTo>
                  <a:lnTo>
                    <a:pt x="84" y="140"/>
                  </a:lnTo>
                  <a:lnTo>
                    <a:pt x="84" y="140"/>
                  </a:lnTo>
                  <a:lnTo>
                    <a:pt x="82" y="142"/>
                  </a:lnTo>
                  <a:lnTo>
                    <a:pt x="82" y="142"/>
                  </a:lnTo>
                  <a:lnTo>
                    <a:pt x="80" y="142"/>
                  </a:lnTo>
                  <a:lnTo>
                    <a:pt x="78" y="144"/>
                  </a:lnTo>
                  <a:lnTo>
                    <a:pt x="76" y="144"/>
                  </a:lnTo>
                  <a:lnTo>
                    <a:pt x="74" y="144"/>
                  </a:lnTo>
                  <a:lnTo>
                    <a:pt x="72" y="144"/>
                  </a:lnTo>
                  <a:lnTo>
                    <a:pt x="70" y="142"/>
                  </a:lnTo>
                  <a:lnTo>
                    <a:pt x="68" y="142"/>
                  </a:lnTo>
                  <a:lnTo>
                    <a:pt x="68" y="142"/>
                  </a:lnTo>
                  <a:lnTo>
                    <a:pt x="66" y="142"/>
                  </a:lnTo>
                  <a:lnTo>
                    <a:pt x="66" y="142"/>
                  </a:lnTo>
                  <a:lnTo>
                    <a:pt x="62" y="140"/>
                  </a:lnTo>
                  <a:lnTo>
                    <a:pt x="60" y="138"/>
                  </a:lnTo>
                  <a:lnTo>
                    <a:pt x="60" y="138"/>
                  </a:lnTo>
                  <a:lnTo>
                    <a:pt x="58" y="136"/>
                  </a:lnTo>
                  <a:lnTo>
                    <a:pt x="56" y="136"/>
                  </a:lnTo>
                  <a:lnTo>
                    <a:pt x="54" y="136"/>
                  </a:lnTo>
                  <a:lnTo>
                    <a:pt x="52" y="136"/>
                  </a:lnTo>
                  <a:lnTo>
                    <a:pt x="50" y="136"/>
                  </a:lnTo>
                  <a:lnTo>
                    <a:pt x="50" y="136"/>
                  </a:lnTo>
                  <a:lnTo>
                    <a:pt x="50" y="138"/>
                  </a:lnTo>
                  <a:lnTo>
                    <a:pt x="48" y="138"/>
                  </a:lnTo>
                  <a:lnTo>
                    <a:pt x="48" y="138"/>
                  </a:lnTo>
                  <a:lnTo>
                    <a:pt x="46" y="140"/>
                  </a:lnTo>
                  <a:lnTo>
                    <a:pt x="46" y="142"/>
                  </a:lnTo>
                  <a:lnTo>
                    <a:pt x="44" y="144"/>
                  </a:lnTo>
                  <a:lnTo>
                    <a:pt x="44" y="146"/>
                  </a:lnTo>
                  <a:lnTo>
                    <a:pt x="44" y="146"/>
                  </a:lnTo>
                  <a:lnTo>
                    <a:pt x="42" y="150"/>
                  </a:lnTo>
                  <a:lnTo>
                    <a:pt x="42" y="152"/>
                  </a:lnTo>
                  <a:lnTo>
                    <a:pt x="42" y="152"/>
                  </a:lnTo>
                  <a:lnTo>
                    <a:pt x="40" y="154"/>
                  </a:lnTo>
                  <a:lnTo>
                    <a:pt x="40" y="154"/>
                  </a:lnTo>
                  <a:lnTo>
                    <a:pt x="40" y="156"/>
                  </a:lnTo>
                  <a:lnTo>
                    <a:pt x="38" y="156"/>
                  </a:lnTo>
                  <a:lnTo>
                    <a:pt x="34" y="158"/>
                  </a:lnTo>
                  <a:lnTo>
                    <a:pt x="34" y="158"/>
                  </a:lnTo>
                  <a:lnTo>
                    <a:pt x="32" y="158"/>
                  </a:lnTo>
                  <a:lnTo>
                    <a:pt x="30" y="158"/>
                  </a:lnTo>
                  <a:lnTo>
                    <a:pt x="28" y="158"/>
                  </a:lnTo>
                  <a:lnTo>
                    <a:pt x="26" y="158"/>
                  </a:lnTo>
                  <a:lnTo>
                    <a:pt x="22" y="158"/>
                  </a:lnTo>
                  <a:lnTo>
                    <a:pt x="20" y="158"/>
                  </a:lnTo>
                  <a:lnTo>
                    <a:pt x="18" y="156"/>
                  </a:lnTo>
                  <a:lnTo>
                    <a:pt x="14" y="156"/>
                  </a:lnTo>
                  <a:lnTo>
                    <a:pt x="14" y="154"/>
                  </a:lnTo>
                  <a:lnTo>
                    <a:pt x="14" y="154"/>
                  </a:lnTo>
                  <a:lnTo>
                    <a:pt x="12" y="154"/>
                  </a:lnTo>
                  <a:lnTo>
                    <a:pt x="12" y="152"/>
                  </a:lnTo>
                  <a:lnTo>
                    <a:pt x="12" y="152"/>
                  </a:lnTo>
                  <a:lnTo>
                    <a:pt x="12" y="150"/>
                  </a:lnTo>
                  <a:lnTo>
                    <a:pt x="12" y="146"/>
                  </a:lnTo>
                  <a:lnTo>
                    <a:pt x="10" y="142"/>
                  </a:lnTo>
                  <a:lnTo>
                    <a:pt x="10" y="140"/>
                  </a:lnTo>
                  <a:lnTo>
                    <a:pt x="10" y="140"/>
                  </a:lnTo>
                  <a:lnTo>
                    <a:pt x="8" y="138"/>
                  </a:lnTo>
                  <a:lnTo>
                    <a:pt x="8" y="138"/>
                  </a:lnTo>
                  <a:lnTo>
                    <a:pt x="6" y="136"/>
                  </a:lnTo>
                  <a:lnTo>
                    <a:pt x="4" y="132"/>
                  </a:lnTo>
                  <a:lnTo>
                    <a:pt x="2" y="126"/>
                  </a:lnTo>
                  <a:lnTo>
                    <a:pt x="2" y="118"/>
                  </a:lnTo>
                  <a:lnTo>
                    <a:pt x="0" y="110"/>
                  </a:lnTo>
                  <a:lnTo>
                    <a:pt x="0" y="106"/>
                  </a:lnTo>
                  <a:lnTo>
                    <a:pt x="0" y="102"/>
                  </a:lnTo>
                  <a:lnTo>
                    <a:pt x="0" y="98"/>
                  </a:lnTo>
                  <a:lnTo>
                    <a:pt x="0" y="94"/>
                  </a:lnTo>
                  <a:lnTo>
                    <a:pt x="0" y="90"/>
                  </a:lnTo>
                  <a:lnTo>
                    <a:pt x="0" y="86"/>
                  </a:lnTo>
                  <a:lnTo>
                    <a:pt x="2" y="84"/>
                  </a:lnTo>
                  <a:lnTo>
                    <a:pt x="2" y="82"/>
                  </a:lnTo>
                  <a:lnTo>
                    <a:pt x="2" y="82"/>
                  </a:lnTo>
                  <a:lnTo>
                    <a:pt x="2" y="80"/>
                  </a:lnTo>
                  <a:lnTo>
                    <a:pt x="4" y="80"/>
                  </a:lnTo>
                  <a:lnTo>
                    <a:pt x="4" y="80"/>
                  </a:lnTo>
                  <a:lnTo>
                    <a:pt x="6" y="78"/>
                  </a:lnTo>
                  <a:lnTo>
                    <a:pt x="6" y="78"/>
                  </a:lnTo>
                  <a:lnTo>
                    <a:pt x="8" y="78"/>
                  </a:lnTo>
                  <a:lnTo>
                    <a:pt x="10" y="78"/>
                  </a:lnTo>
                  <a:lnTo>
                    <a:pt x="10" y="78"/>
                  </a:lnTo>
                  <a:lnTo>
                    <a:pt x="12" y="76"/>
                  </a:lnTo>
                  <a:lnTo>
                    <a:pt x="14" y="74"/>
                  </a:lnTo>
                  <a:lnTo>
                    <a:pt x="16" y="74"/>
                  </a:lnTo>
                  <a:lnTo>
                    <a:pt x="16" y="74"/>
                  </a:lnTo>
                  <a:lnTo>
                    <a:pt x="18" y="72"/>
                  </a:lnTo>
                  <a:lnTo>
                    <a:pt x="18" y="72"/>
                  </a:lnTo>
                  <a:lnTo>
                    <a:pt x="18" y="70"/>
                  </a:lnTo>
                  <a:lnTo>
                    <a:pt x="20" y="70"/>
                  </a:lnTo>
                  <a:lnTo>
                    <a:pt x="20" y="68"/>
                  </a:lnTo>
                  <a:lnTo>
                    <a:pt x="20" y="64"/>
                  </a:lnTo>
                  <a:lnTo>
                    <a:pt x="20" y="62"/>
                  </a:lnTo>
                  <a:lnTo>
                    <a:pt x="20" y="58"/>
                  </a:lnTo>
                  <a:lnTo>
                    <a:pt x="20" y="54"/>
                  </a:lnTo>
                  <a:lnTo>
                    <a:pt x="20" y="46"/>
                  </a:lnTo>
                  <a:lnTo>
                    <a:pt x="18" y="40"/>
                  </a:lnTo>
                  <a:lnTo>
                    <a:pt x="18" y="32"/>
                  </a:lnTo>
                  <a:lnTo>
                    <a:pt x="18" y="28"/>
                  </a:lnTo>
                  <a:lnTo>
                    <a:pt x="18" y="26"/>
                  </a:lnTo>
                  <a:lnTo>
                    <a:pt x="18" y="22"/>
                  </a:lnTo>
                  <a:lnTo>
                    <a:pt x="18" y="20"/>
                  </a:lnTo>
                  <a:lnTo>
                    <a:pt x="20" y="18"/>
                  </a:lnTo>
                  <a:lnTo>
                    <a:pt x="20" y="16"/>
                  </a:lnTo>
                  <a:lnTo>
                    <a:pt x="22" y="12"/>
                  </a:lnTo>
                  <a:lnTo>
                    <a:pt x="26" y="8"/>
                  </a:lnTo>
                  <a:lnTo>
                    <a:pt x="26" y="6"/>
                  </a:lnTo>
                  <a:lnTo>
                    <a:pt x="42" y="0"/>
                  </a:lnTo>
                  <a:lnTo>
                    <a:pt x="46" y="0"/>
                  </a:lnTo>
                  <a:lnTo>
                    <a:pt x="48" y="2"/>
                  </a:lnTo>
                  <a:lnTo>
                    <a:pt x="50" y="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27" name="Freeform 386"/>
            <p:cNvSpPr>
              <a:spLocks/>
            </p:cNvSpPr>
            <p:nvPr/>
          </p:nvSpPr>
          <p:spPr bwMode="auto">
            <a:xfrm>
              <a:off x="5770055" y="3843005"/>
              <a:ext cx="45445" cy="148726"/>
            </a:xfrm>
            <a:custGeom>
              <a:avLst/>
              <a:gdLst>
                <a:gd name="T0" fmla="*/ 14 w 22"/>
                <a:gd name="T1" fmla="*/ 72 h 72"/>
                <a:gd name="T2" fmla="*/ 14 w 22"/>
                <a:gd name="T3" fmla="*/ 72 h 72"/>
                <a:gd name="T4" fmla="*/ 12 w 22"/>
                <a:gd name="T5" fmla="*/ 64 h 72"/>
                <a:gd name="T6" fmla="*/ 10 w 22"/>
                <a:gd name="T7" fmla="*/ 58 h 72"/>
                <a:gd name="T8" fmla="*/ 8 w 22"/>
                <a:gd name="T9" fmla="*/ 52 h 72"/>
                <a:gd name="T10" fmla="*/ 8 w 22"/>
                <a:gd name="T11" fmla="*/ 48 h 72"/>
                <a:gd name="T12" fmla="*/ 6 w 22"/>
                <a:gd name="T13" fmla="*/ 42 h 72"/>
                <a:gd name="T14" fmla="*/ 6 w 22"/>
                <a:gd name="T15" fmla="*/ 38 h 72"/>
                <a:gd name="T16" fmla="*/ 6 w 22"/>
                <a:gd name="T17" fmla="*/ 32 h 72"/>
                <a:gd name="T18" fmla="*/ 6 w 22"/>
                <a:gd name="T19" fmla="*/ 32 h 72"/>
                <a:gd name="T20" fmla="*/ 6 w 22"/>
                <a:gd name="T21" fmla="*/ 30 h 72"/>
                <a:gd name="T22" fmla="*/ 8 w 22"/>
                <a:gd name="T23" fmla="*/ 26 h 72"/>
                <a:gd name="T24" fmla="*/ 8 w 22"/>
                <a:gd name="T25" fmla="*/ 24 h 72"/>
                <a:gd name="T26" fmla="*/ 8 w 22"/>
                <a:gd name="T27" fmla="*/ 22 h 72"/>
                <a:gd name="T28" fmla="*/ 8 w 22"/>
                <a:gd name="T29" fmla="*/ 20 h 72"/>
                <a:gd name="T30" fmla="*/ 8 w 22"/>
                <a:gd name="T31" fmla="*/ 20 h 72"/>
                <a:gd name="T32" fmla="*/ 8 w 22"/>
                <a:gd name="T33" fmla="*/ 20 h 72"/>
                <a:gd name="T34" fmla="*/ 6 w 22"/>
                <a:gd name="T35" fmla="*/ 20 h 72"/>
                <a:gd name="T36" fmla="*/ 6 w 22"/>
                <a:gd name="T37" fmla="*/ 18 h 72"/>
                <a:gd name="T38" fmla="*/ 4 w 22"/>
                <a:gd name="T39" fmla="*/ 18 h 72"/>
                <a:gd name="T40" fmla="*/ 2 w 22"/>
                <a:gd name="T41" fmla="*/ 16 h 72"/>
                <a:gd name="T42" fmla="*/ 2 w 22"/>
                <a:gd name="T43" fmla="*/ 16 h 72"/>
                <a:gd name="T44" fmla="*/ 0 w 22"/>
                <a:gd name="T45" fmla="*/ 16 h 72"/>
                <a:gd name="T46" fmla="*/ 0 w 22"/>
                <a:gd name="T47" fmla="*/ 16 h 72"/>
                <a:gd name="T48" fmla="*/ 0 w 22"/>
                <a:gd name="T49" fmla="*/ 14 h 72"/>
                <a:gd name="T50" fmla="*/ 0 w 22"/>
                <a:gd name="T51" fmla="*/ 12 h 72"/>
                <a:gd name="T52" fmla="*/ 0 w 22"/>
                <a:gd name="T53" fmla="*/ 10 h 72"/>
                <a:gd name="T54" fmla="*/ 0 w 22"/>
                <a:gd name="T55" fmla="*/ 8 h 72"/>
                <a:gd name="T56" fmla="*/ 0 w 22"/>
                <a:gd name="T57" fmla="*/ 4 h 72"/>
                <a:gd name="T58" fmla="*/ 0 w 22"/>
                <a:gd name="T59" fmla="*/ 2 h 72"/>
                <a:gd name="T60" fmla="*/ 6 w 22"/>
                <a:gd name="T61" fmla="*/ 0 h 72"/>
                <a:gd name="T62" fmla="*/ 10 w 22"/>
                <a:gd name="T63" fmla="*/ 4 h 72"/>
                <a:gd name="T64" fmla="*/ 12 w 22"/>
                <a:gd name="T65" fmla="*/ 8 h 72"/>
                <a:gd name="T66" fmla="*/ 12 w 22"/>
                <a:gd name="T67" fmla="*/ 10 h 72"/>
                <a:gd name="T68" fmla="*/ 12 w 22"/>
                <a:gd name="T69" fmla="*/ 10 h 72"/>
                <a:gd name="T70" fmla="*/ 14 w 22"/>
                <a:gd name="T71" fmla="*/ 12 h 72"/>
                <a:gd name="T72" fmla="*/ 14 w 22"/>
                <a:gd name="T73" fmla="*/ 14 h 72"/>
                <a:gd name="T74" fmla="*/ 14 w 22"/>
                <a:gd name="T75" fmla="*/ 20 h 72"/>
                <a:gd name="T76" fmla="*/ 16 w 22"/>
                <a:gd name="T77" fmla="*/ 26 h 72"/>
                <a:gd name="T78" fmla="*/ 16 w 22"/>
                <a:gd name="T79" fmla="*/ 30 h 72"/>
                <a:gd name="T80" fmla="*/ 16 w 22"/>
                <a:gd name="T81" fmla="*/ 36 h 72"/>
                <a:gd name="T82" fmla="*/ 16 w 22"/>
                <a:gd name="T83" fmla="*/ 40 h 72"/>
                <a:gd name="T84" fmla="*/ 18 w 22"/>
                <a:gd name="T85" fmla="*/ 46 h 72"/>
                <a:gd name="T86" fmla="*/ 18 w 22"/>
                <a:gd name="T87" fmla="*/ 48 h 72"/>
                <a:gd name="T88" fmla="*/ 18 w 22"/>
                <a:gd name="T89" fmla="*/ 50 h 72"/>
                <a:gd name="T90" fmla="*/ 18 w 22"/>
                <a:gd name="T91" fmla="*/ 52 h 72"/>
                <a:gd name="T92" fmla="*/ 18 w 22"/>
                <a:gd name="T93" fmla="*/ 54 h 72"/>
                <a:gd name="T94" fmla="*/ 20 w 22"/>
                <a:gd name="T95" fmla="*/ 62 h 72"/>
                <a:gd name="T96" fmla="*/ 22 w 22"/>
                <a:gd name="T97" fmla="*/ 68 h 72"/>
                <a:gd name="T98" fmla="*/ 14 w 22"/>
                <a:gd name="T9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 h="72">
                  <a:moveTo>
                    <a:pt x="14" y="72"/>
                  </a:moveTo>
                  <a:lnTo>
                    <a:pt x="14" y="72"/>
                  </a:lnTo>
                  <a:lnTo>
                    <a:pt x="12" y="64"/>
                  </a:lnTo>
                  <a:lnTo>
                    <a:pt x="10" y="58"/>
                  </a:lnTo>
                  <a:lnTo>
                    <a:pt x="8" y="52"/>
                  </a:lnTo>
                  <a:lnTo>
                    <a:pt x="8" y="48"/>
                  </a:lnTo>
                  <a:lnTo>
                    <a:pt x="6" y="42"/>
                  </a:lnTo>
                  <a:lnTo>
                    <a:pt x="6" y="38"/>
                  </a:lnTo>
                  <a:lnTo>
                    <a:pt x="6" y="32"/>
                  </a:lnTo>
                  <a:lnTo>
                    <a:pt x="6" y="32"/>
                  </a:lnTo>
                  <a:lnTo>
                    <a:pt x="6" y="30"/>
                  </a:lnTo>
                  <a:lnTo>
                    <a:pt x="8" y="26"/>
                  </a:lnTo>
                  <a:lnTo>
                    <a:pt x="8" y="24"/>
                  </a:lnTo>
                  <a:lnTo>
                    <a:pt x="8" y="22"/>
                  </a:lnTo>
                  <a:lnTo>
                    <a:pt x="8" y="20"/>
                  </a:lnTo>
                  <a:lnTo>
                    <a:pt x="8" y="20"/>
                  </a:lnTo>
                  <a:lnTo>
                    <a:pt x="8" y="20"/>
                  </a:lnTo>
                  <a:lnTo>
                    <a:pt x="6" y="20"/>
                  </a:lnTo>
                  <a:lnTo>
                    <a:pt x="6" y="18"/>
                  </a:lnTo>
                  <a:lnTo>
                    <a:pt x="4" y="18"/>
                  </a:lnTo>
                  <a:lnTo>
                    <a:pt x="2" y="16"/>
                  </a:lnTo>
                  <a:lnTo>
                    <a:pt x="2" y="16"/>
                  </a:lnTo>
                  <a:lnTo>
                    <a:pt x="0" y="16"/>
                  </a:lnTo>
                  <a:lnTo>
                    <a:pt x="0" y="16"/>
                  </a:lnTo>
                  <a:lnTo>
                    <a:pt x="0" y="14"/>
                  </a:lnTo>
                  <a:lnTo>
                    <a:pt x="0" y="12"/>
                  </a:lnTo>
                  <a:lnTo>
                    <a:pt x="0" y="10"/>
                  </a:lnTo>
                  <a:lnTo>
                    <a:pt x="0" y="8"/>
                  </a:lnTo>
                  <a:lnTo>
                    <a:pt x="0" y="4"/>
                  </a:lnTo>
                  <a:lnTo>
                    <a:pt x="0" y="2"/>
                  </a:lnTo>
                  <a:lnTo>
                    <a:pt x="6" y="0"/>
                  </a:lnTo>
                  <a:lnTo>
                    <a:pt x="10" y="4"/>
                  </a:lnTo>
                  <a:lnTo>
                    <a:pt x="12" y="8"/>
                  </a:lnTo>
                  <a:lnTo>
                    <a:pt x="12" y="10"/>
                  </a:lnTo>
                  <a:lnTo>
                    <a:pt x="12" y="10"/>
                  </a:lnTo>
                  <a:lnTo>
                    <a:pt x="14" y="12"/>
                  </a:lnTo>
                  <a:lnTo>
                    <a:pt x="14" y="14"/>
                  </a:lnTo>
                  <a:lnTo>
                    <a:pt x="14" y="20"/>
                  </a:lnTo>
                  <a:lnTo>
                    <a:pt x="16" y="26"/>
                  </a:lnTo>
                  <a:lnTo>
                    <a:pt x="16" y="30"/>
                  </a:lnTo>
                  <a:lnTo>
                    <a:pt x="16" y="36"/>
                  </a:lnTo>
                  <a:lnTo>
                    <a:pt x="16" y="40"/>
                  </a:lnTo>
                  <a:lnTo>
                    <a:pt x="18" y="46"/>
                  </a:lnTo>
                  <a:lnTo>
                    <a:pt x="18" y="48"/>
                  </a:lnTo>
                  <a:lnTo>
                    <a:pt x="18" y="50"/>
                  </a:lnTo>
                  <a:lnTo>
                    <a:pt x="18" y="52"/>
                  </a:lnTo>
                  <a:lnTo>
                    <a:pt x="18" y="54"/>
                  </a:lnTo>
                  <a:lnTo>
                    <a:pt x="20" y="62"/>
                  </a:lnTo>
                  <a:lnTo>
                    <a:pt x="22" y="68"/>
                  </a:lnTo>
                  <a:lnTo>
                    <a:pt x="14" y="7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28" name="Freeform 387"/>
            <p:cNvSpPr>
              <a:spLocks/>
            </p:cNvSpPr>
            <p:nvPr/>
          </p:nvSpPr>
          <p:spPr bwMode="auto">
            <a:xfrm>
              <a:off x="5770055" y="3843005"/>
              <a:ext cx="45445" cy="148726"/>
            </a:xfrm>
            <a:custGeom>
              <a:avLst/>
              <a:gdLst>
                <a:gd name="T0" fmla="*/ 14 w 22"/>
                <a:gd name="T1" fmla="*/ 72 h 72"/>
                <a:gd name="T2" fmla="*/ 14 w 22"/>
                <a:gd name="T3" fmla="*/ 72 h 72"/>
                <a:gd name="T4" fmla="*/ 12 w 22"/>
                <a:gd name="T5" fmla="*/ 64 h 72"/>
                <a:gd name="T6" fmla="*/ 10 w 22"/>
                <a:gd name="T7" fmla="*/ 58 h 72"/>
                <a:gd name="T8" fmla="*/ 8 w 22"/>
                <a:gd name="T9" fmla="*/ 52 h 72"/>
                <a:gd name="T10" fmla="*/ 8 w 22"/>
                <a:gd name="T11" fmla="*/ 48 h 72"/>
                <a:gd name="T12" fmla="*/ 6 w 22"/>
                <a:gd name="T13" fmla="*/ 42 h 72"/>
                <a:gd name="T14" fmla="*/ 6 w 22"/>
                <a:gd name="T15" fmla="*/ 38 h 72"/>
                <a:gd name="T16" fmla="*/ 6 w 22"/>
                <a:gd name="T17" fmla="*/ 32 h 72"/>
                <a:gd name="T18" fmla="*/ 6 w 22"/>
                <a:gd name="T19" fmla="*/ 32 h 72"/>
                <a:gd name="T20" fmla="*/ 6 w 22"/>
                <a:gd name="T21" fmla="*/ 30 h 72"/>
                <a:gd name="T22" fmla="*/ 8 w 22"/>
                <a:gd name="T23" fmla="*/ 26 h 72"/>
                <a:gd name="T24" fmla="*/ 8 w 22"/>
                <a:gd name="T25" fmla="*/ 24 h 72"/>
                <a:gd name="T26" fmla="*/ 8 w 22"/>
                <a:gd name="T27" fmla="*/ 22 h 72"/>
                <a:gd name="T28" fmla="*/ 8 w 22"/>
                <a:gd name="T29" fmla="*/ 20 h 72"/>
                <a:gd name="T30" fmla="*/ 8 w 22"/>
                <a:gd name="T31" fmla="*/ 20 h 72"/>
                <a:gd name="T32" fmla="*/ 8 w 22"/>
                <a:gd name="T33" fmla="*/ 20 h 72"/>
                <a:gd name="T34" fmla="*/ 6 w 22"/>
                <a:gd name="T35" fmla="*/ 20 h 72"/>
                <a:gd name="T36" fmla="*/ 6 w 22"/>
                <a:gd name="T37" fmla="*/ 18 h 72"/>
                <a:gd name="T38" fmla="*/ 4 w 22"/>
                <a:gd name="T39" fmla="*/ 18 h 72"/>
                <a:gd name="T40" fmla="*/ 2 w 22"/>
                <a:gd name="T41" fmla="*/ 16 h 72"/>
                <a:gd name="T42" fmla="*/ 2 w 22"/>
                <a:gd name="T43" fmla="*/ 16 h 72"/>
                <a:gd name="T44" fmla="*/ 0 w 22"/>
                <a:gd name="T45" fmla="*/ 16 h 72"/>
                <a:gd name="T46" fmla="*/ 0 w 22"/>
                <a:gd name="T47" fmla="*/ 16 h 72"/>
                <a:gd name="T48" fmla="*/ 0 w 22"/>
                <a:gd name="T49" fmla="*/ 14 h 72"/>
                <a:gd name="T50" fmla="*/ 0 w 22"/>
                <a:gd name="T51" fmla="*/ 12 h 72"/>
                <a:gd name="T52" fmla="*/ 0 w 22"/>
                <a:gd name="T53" fmla="*/ 10 h 72"/>
                <a:gd name="T54" fmla="*/ 0 w 22"/>
                <a:gd name="T55" fmla="*/ 8 h 72"/>
                <a:gd name="T56" fmla="*/ 0 w 22"/>
                <a:gd name="T57" fmla="*/ 4 h 72"/>
                <a:gd name="T58" fmla="*/ 0 w 22"/>
                <a:gd name="T59" fmla="*/ 2 h 72"/>
                <a:gd name="T60" fmla="*/ 6 w 22"/>
                <a:gd name="T61" fmla="*/ 0 h 72"/>
                <a:gd name="T62" fmla="*/ 10 w 22"/>
                <a:gd name="T63" fmla="*/ 4 h 72"/>
                <a:gd name="T64" fmla="*/ 12 w 22"/>
                <a:gd name="T65" fmla="*/ 8 h 72"/>
                <a:gd name="T66" fmla="*/ 12 w 22"/>
                <a:gd name="T67" fmla="*/ 10 h 72"/>
                <a:gd name="T68" fmla="*/ 12 w 22"/>
                <a:gd name="T69" fmla="*/ 10 h 72"/>
                <a:gd name="T70" fmla="*/ 14 w 22"/>
                <a:gd name="T71" fmla="*/ 12 h 72"/>
                <a:gd name="T72" fmla="*/ 14 w 22"/>
                <a:gd name="T73" fmla="*/ 14 h 72"/>
                <a:gd name="T74" fmla="*/ 14 w 22"/>
                <a:gd name="T75" fmla="*/ 20 h 72"/>
                <a:gd name="T76" fmla="*/ 16 w 22"/>
                <a:gd name="T77" fmla="*/ 26 h 72"/>
                <a:gd name="T78" fmla="*/ 16 w 22"/>
                <a:gd name="T79" fmla="*/ 30 h 72"/>
                <a:gd name="T80" fmla="*/ 16 w 22"/>
                <a:gd name="T81" fmla="*/ 36 h 72"/>
                <a:gd name="T82" fmla="*/ 16 w 22"/>
                <a:gd name="T83" fmla="*/ 40 h 72"/>
                <a:gd name="T84" fmla="*/ 18 w 22"/>
                <a:gd name="T85" fmla="*/ 46 h 72"/>
                <a:gd name="T86" fmla="*/ 18 w 22"/>
                <a:gd name="T87" fmla="*/ 48 h 72"/>
                <a:gd name="T88" fmla="*/ 18 w 22"/>
                <a:gd name="T89" fmla="*/ 50 h 72"/>
                <a:gd name="T90" fmla="*/ 18 w 22"/>
                <a:gd name="T91" fmla="*/ 52 h 72"/>
                <a:gd name="T92" fmla="*/ 18 w 22"/>
                <a:gd name="T93" fmla="*/ 54 h 72"/>
                <a:gd name="T94" fmla="*/ 20 w 22"/>
                <a:gd name="T95" fmla="*/ 62 h 72"/>
                <a:gd name="T96" fmla="*/ 22 w 22"/>
                <a:gd name="T97" fmla="*/ 68 h 72"/>
                <a:gd name="T98" fmla="*/ 14 w 22"/>
                <a:gd name="T9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 h="72">
                  <a:moveTo>
                    <a:pt x="14" y="72"/>
                  </a:moveTo>
                  <a:lnTo>
                    <a:pt x="14" y="72"/>
                  </a:lnTo>
                  <a:lnTo>
                    <a:pt x="12" y="64"/>
                  </a:lnTo>
                  <a:lnTo>
                    <a:pt x="10" y="58"/>
                  </a:lnTo>
                  <a:lnTo>
                    <a:pt x="8" y="52"/>
                  </a:lnTo>
                  <a:lnTo>
                    <a:pt x="8" y="48"/>
                  </a:lnTo>
                  <a:lnTo>
                    <a:pt x="6" y="42"/>
                  </a:lnTo>
                  <a:lnTo>
                    <a:pt x="6" y="38"/>
                  </a:lnTo>
                  <a:lnTo>
                    <a:pt x="6" y="32"/>
                  </a:lnTo>
                  <a:lnTo>
                    <a:pt x="6" y="32"/>
                  </a:lnTo>
                  <a:lnTo>
                    <a:pt x="6" y="30"/>
                  </a:lnTo>
                  <a:lnTo>
                    <a:pt x="8" y="26"/>
                  </a:lnTo>
                  <a:lnTo>
                    <a:pt x="8" y="24"/>
                  </a:lnTo>
                  <a:lnTo>
                    <a:pt x="8" y="22"/>
                  </a:lnTo>
                  <a:lnTo>
                    <a:pt x="8" y="20"/>
                  </a:lnTo>
                  <a:lnTo>
                    <a:pt x="8" y="20"/>
                  </a:lnTo>
                  <a:lnTo>
                    <a:pt x="8" y="20"/>
                  </a:lnTo>
                  <a:lnTo>
                    <a:pt x="6" y="20"/>
                  </a:lnTo>
                  <a:lnTo>
                    <a:pt x="6" y="18"/>
                  </a:lnTo>
                  <a:lnTo>
                    <a:pt x="4" y="18"/>
                  </a:lnTo>
                  <a:lnTo>
                    <a:pt x="2" y="16"/>
                  </a:lnTo>
                  <a:lnTo>
                    <a:pt x="2" y="16"/>
                  </a:lnTo>
                  <a:lnTo>
                    <a:pt x="0" y="16"/>
                  </a:lnTo>
                  <a:lnTo>
                    <a:pt x="0" y="16"/>
                  </a:lnTo>
                  <a:lnTo>
                    <a:pt x="0" y="14"/>
                  </a:lnTo>
                  <a:lnTo>
                    <a:pt x="0" y="12"/>
                  </a:lnTo>
                  <a:lnTo>
                    <a:pt x="0" y="10"/>
                  </a:lnTo>
                  <a:lnTo>
                    <a:pt x="0" y="8"/>
                  </a:lnTo>
                  <a:lnTo>
                    <a:pt x="0" y="4"/>
                  </a:lnTo>
                  <a:lnTo>
                    <a:pt x="0" y="2"/>
                  </a:lnTo>
                  <a:lnTo>
                    <a:pt x="6" y="0"/>
                  </a:lnTo>
                  <a:lnTo>
                    <a:pt x="10" y="4"/>
                  </a:lnTo>
                  <a:lnTo>
                    <a:pt x="12" y="8"/>
                  </a:lnTo>
                  <a:lnTo>
                    <a:pt x="12" y="10"/>
                  </a:lnTo>
                  <a:lnTo>
                    <a:pt x="12" y="10"/>
                  </a:lnTo>
                  <a:lnTo>
                    <a:pt x="14" y="12"/>
                  </a:lnTo>
                  <a:lnTo>
                    <a:pt x="14" y="14"/>
                  </a:lnTo>
                  <a:lnTo>
                    <a:pt x="14" y="20"/>
                  </a:lnTo>
                  <a:lnTo>
                    <a:pt x="16" y="26"/>
                  </a:lnTo>
                  <a:lnTo>
                    <a:pt x="16" y="30"/>
                  </a:lnTo>
                  <a:lnTo>
                    <a:pt x="16" y="36"/>
                  </a:lnTo>
                  <a:lnTo>
                    <a:pt x="16" y="40"/>
                  </a:lnTo>
                  <a:lnTo>
                    <a:pt x="18" y="46"/>
                  </a:lnTo>
                  <a:lnTo>
                    <a:pt x="18" y="48"/>
                  </a:lnTo>
                  <a:lnTo>
                    <a:pt x="18" y="50"/>
                  </a:lnTo>
                  <a:lnTo>
                    <a:pt x="18" y="52"/>
                  </a:lnTo>
                  <a:lnTo>
                    <a:pt x="18" y="54"/>
                  </a:lnTo>
                  <a:lnTo>
                    <a:pt x="20" y="62"/>
                  </a:lnTo>
                  <a:lnTo>
                    <a:pt x="22" y="68"/>
                  </a:lnTo>
                  <a:lnTo>
                    <a:pt x="14" y="7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29" name="Freeform 388"/>
            <p:cNvSpPr>
              <a:spLocks/>
            </p:cNvSpPr>
            <p:nvPr/>
          </p:nvSpPr>
          <p:spPr bwMode="auto">
            <a:xfrm>
              <a:off x="5447802" y="3909106"/>
              <a:ext cx="136338" cy="152857"/>
            </a:xfrm>
            <a:custGeom>
              <a:avLst/>
              <a:gdLst>
                <a:gd name="T0" fmla="*/ 14 w 66"/>
                <a:gd name="T1" fmla="*/ 0 h 74"/>
                <a:gd name="T2" fmla="*/ 16 w 66"/>
                <a:gd name="T3" fmla="*/ 8 h 74"/>
                <a:gd name="T4" fmla="*/ 20 w 66"/>
                <a:gd name="T5" fmla="*/ 14 h 74"/>
                <a:gd name="T6" fmla="*/ 22 w 66"/>
                <a:gd name="T7" fmla="*/ 18 h 74"/>
                <a:gd name="T8" fmla="*/ 24 w 66"/>
                <a:gd name="T9" fmla="*/ 20 h 74"/>
                <a:gd name="T10" fmla="*/ 26 w 66"/>
                <a:gd name="T11" fmla="*/ 20 h 74"/>
                <a:gd name="T12" fmla="*/ 32 w 66"/>
                <a:gd name="T13" fmla="*/ 22 h 74"/>
                <a:gd name="T14" fmla="*/ 34 w 66"/>
                <a:gd name="T15" fmla="*/ 24 h 74"/>
                <a:gd name="T16" fmla="*/ 36 w 66"/>
                <a:gd name="T17" fmla="*/ 30 h 74"/>
                <a:gd name="T18" fmla="*/ 36 w 66"/>
                <a:gd name="T19" fmla="*/ 34 h 74"/>
                <a:gd name="T20" fmla="*/ 38 w 66"/>
                <a:gd name="T21" fmla="*/ 36 h 74"/>
                <a:gd name="T22" fmla="*/ 40 w 66"/>
                <a:gd name="T23" fmla="*/ 36 h 74"/>
                <a:gd name="T24" fmla="*/ 44 w 66"/>
                <a:gd name="T25" fmla="*/ 36 h 74"/>
                <a:gd name="T26" fmla="*/ 46 w 66"/>
                <a:gd name="T27" fmla="*/ 38 h 74"/>
                <a:gd name="T28" fmla="*/ 46 w 66"/>
                <a:gd name="T29" fmla="*/ 38 h 74"/>
                <a:gd name="T30" fmla="*/ 48 w 66"/>
                <a:gd name="T31" fmla="*/ 40 h 74"/>
                <a:gd name="T32" fmla="*/ 48 w 66"/>
                <a:gd name="T33" fmla="*/ 42 h 74"/>
                <a:gd name="T34" fmla="*/ 48 w 66"/>
                <a:gd name="T35" fmla="*/ 46 h 74"/>
                <a:gd name="T36" fmla="*/ 48 w 66"/>
                <a:gd name="T37" fmla="*/ 50 h 74"/>
                <a:gd name="T38" fmla="*/ 48 w 66"/>
                <a:gd name="T39" fmla="*/ 52 h 74"/>
                <a:gd name="T40" fmla="*/ 48 w 66"/>
                <a:gd name="T41" fmla="*/ 54 h 74"/>
                <a:gd name="T42" fmla="*/ 50 w 66"/>
                <a:gd name="T43" fmla="*/ 56 h 74"/>
                <a:gd name="T44" fmla="*/ 56 w 66"/>
                <a:gd name="T45" fmla="*/ 58 h 74"/>
                <a:gd name="T46" fmla="*/ 64 w 66"/>
                <a:gd name="T47" fmla="*/ 60 h 74"/>
                <a:gd name="T48" fmla="*/ 64 w 66"/>
                <a:gd name="T49" fmla="*/ 64 h 74"/>
                <a:gd name="T50" fmla="*/ 62 w 66"/>
                <a:gd name="T51" fmla="*/ 68 h 74"/>
                <a:gd name="T52" fmla="*/ 62 w 66"/>
                <a:gd name="T53" fmla="*/ 70 h 74"/>
                <a:gd name="T54" fmla="*/ 58 w 66"/>
                <a:gd name="T55" fmla="*/ 72 h 74"/>
                <a:gd name="T56" fmla="*/ 56 w 66"/>
                <a:gd name="T57" fmla="*/ 74 h 74"/>
                <a:gd name="T58" fmla="*/ 54 w 66"/>
                <a:gd name="T59" fmla="*/ 74 h 74"/>
                <a:gd name="T60" fmla="*/ 52 w 66"/>
                <a:gd name="T61" fmla="*/ 74 h 74"/>
                <a:gd name="T62" fmla="*/ 48 w 66"/>
                <a:gd name="T63" fmla="*/ 74 h 74"/>
                <a:gd name="T64" fmla="*/ 42 w 66"/>
                <a:gd name="T65" fmla="*/ 72 h 74"/>
                <a:gd name="T66" fmla="*/ 38 w 66"/>
                <a:gd name="T67" fmla="*/ 70 h 74"/>
                <a:gd name="T68" fmla="*/ 34 w 66"/>
                <a:gd name="T69" fmla="*/ 68 h 74"/>
                <a:gd name="T70" fmla="*/ 28 w 66"/>
                <a:gd name="T71" fmla="*/ 62 h 74"/>
                <a:gd name="T72" fmla="*/ 22 w 66"/>
                <a:gd name="T73" fmla="*/ 56 h 74"/>
                <a:gd name="T74" fmla="*/ 14 w 66"/>
                <a:gd name="T75" fmla="*/ 46 h 74"/>
                <a:gd name="T76" fmla="*/ 4 w 66"/>
                <a:gd name="T77"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6" h="74">
                  <a:moveTo>
                    <a:pt x="0" y="28"/>
                  </a:moveTo>
                  <a:lnTo>
                    <a:pt x="14" y="0"/>
                  </a:lnTo>
                  <a:lnTo>
                    <a:pt x="14" y="4"/>
                  </a:lnTo>
                  <a:lnTo>
                    <a:pt x="16" y="8"/>
                  </a:lnTo>
                  <a:lnTo>
                    <a:pt x="18" y="12"/>
                  </a:lnTo>
                  <a:lnTo>
                    <a:pt x="20" y="14"/>
                  </a:lnTo>
                  <a:lnTo>
                    <a:pt x="20" y="16"/>
                  </a:lnTo>
                  <a:lnTo>
                    <a:pt x="22" y="18"/>
                  </a:lnTo>
                  <a:lnTo>
                    <a:pt x="22" y="18"/>
                  </a:lnTo>
                  <a:lnTo>
                    <a:pt x="24" y="20"/>
                  </a:lnTo>
                  <a:lnTo>
                    <a:pt x="24" y="20"/>
                  </a:lnTo>
                  <a:lnTo>
                    <a:pt x="26" y="20"/>
                  </a:lnTo>
                  <a:lnTo>
                    <a:pt x="28" y="20"/>
                  </a:lnTo>
                  <a:lnTo>
                    <a:pt x="32" y="22"/>
                  </a:lnTo>
                  <a:lnTo>
                    <a:pt x="34" y="22"/>
                  </a:lnTo>
                  <a:lnTo>
                    <a:pt x="34" y="24"/>
                  </a:lnTo>
                  <a:lnTo>
                    <a:pt x="34" y="28"/>
                  </a:lnTo>
                  <a:lnTo>
                    <a:pt x="36" y="30"/>
                  </a:lnTo>
                  <a:lnTo>
                    <a:pt x="36" y="32"/>
                  </a:lnTo>
                  <a:lnTo>
                    <a:pt x="36" y="34"/>
                  </a:lnTo>
                  <a:lnTo>
                    <a:pt x="38" y="34"/>
                  </a:lnTo>
                  <a:lnTo>
                    <a:pt x="38" y="36"/>
                  </a:lnTo>
                  <a:lnTo>
                    <a:pt x="38" y="36"/>
                  </a:lnTo>
                  <a:lnTo>
                    <a:pt x="40" y="36"/>
                  </a:lnTo>
                  <a:lnTo>
                    <a:pt x="42" y="36"/>
                  </a:lnTo>
                  <a:lnTo>
                    <a:pt x="44" y="36"/>
                  </a:lnTo>
                  <a:lnTo>
                    <a:pt x="44" y="38"/>
                  </a:lnTo>
                  <a:lnTo>
                    <a:pt x="46" y="38"/>
                  </a:lnTo>
                  <a:lnTo>
                    <a:pt x="46" y="38"/>
                  </a:lnTo>
                  <a:lnTo>
                    <a:pt x="46" y="38"/>
                  </a:lnTo>
                  <a:lnTo>
                    <a:pt x="46" y="38"/>
                  </a:lnTo>
                  <a:lnTo>
                    <a:pt x="48" y="40"/>
                  </a:lnTo>
                  <a:lnTo>
                    <a:pt x="48" y="40"/>
                  </a:lnTo>
                  <a:lnTo>
                    <a:pt x="48" y="42"/>
                  </a:lnTo>
                  <a:lnTo>
                    <a:pt x="48" y="44"/>
                  </a:lnTo>
                  <a:lnTo>
                    <a:pt x="48" y="46"/>
                  </a:lnTo>
                  <a:lnTo>
                    <a:pt x="48" y="48"/>
                  </a:lnTo>
                  <a:lnTo>
                    <a:pt x="48" y="50"/>
                  </a:lnTo>
                  <a:lnTo>
                    <a:pt x="48" y="52"/>
                  </a:lnTo>
                  <a:lnTo>
                    <a:pt x="48" y="52"/>
                  </a:lnTo>
                  <a:lnTo>
                    <a:pt x="48" y="54"/>
                  </a:lnTo>
                  <a:lnTo>
                    <a:pt x="48" y="54"/>
                  </a:lnTo>
                  <a:lnTo>
                    <a:pt x="50" y="54"/>
                  </a:lnTo>
                  <a:lnTo>
                    <a:pt x="50" y="56"/>
                  </a:lnTo>
                  <a:lnTo>
                    <a:pt x="52" y="56"/>
                  </a:lnTo>
                  <a:lnTo>
                    <a:pt x="56" y="58"/>
                  </a:lnTo>
                  <a:lnTo>
                    <a:pt x="58" y="58"/>
                  </a:lnTo>
                  <a:lnTo>
                    <a:pt x="64" y="60"/>
                  </a:lnTo>
                  <a:lnTo>
                    <a:pt x="66" y="60"/>
                  </a:lnTo>
                  <a:lnTo>
                    <a:pt x="64" y="64"/>
                  </a:lnTo>
                  <a:lnTo>
                    <a:pt x="64" y="66"/>
                  </a:lnTo>
                  <a:lnTo>
                    <a:pt x="62" y="68"/>
                  </a:lnTo>
                  <a:lnTo>
                    <a:pt x="62" y="68"/>
                  </a:lnTo>
                  <a:lnTo>
                    <a:pt x="62" y="70"/>
                  </a:lnTo>
                  <a:lnTo>
                    <a:pt x="60" y="70"/>
                  </a:lnTo>
                  <a:lnTo>
                    <a:pt x="58" y="72"/>
                  </a:lnTo>
                  <a:lnTo>
                    <a:pt x="58" y="74"/>
                  </a:lnTo>
                  <a:lnTo>
                    <a:pt x="56" y="74"/>
                  </a:lnTo>
                  <a:lnTo>
                    <a:pt x="54" y="74"/>
                  </a:lnTo>
                  <a:lnTo>
                    <a:pt x="54" y="74"/>
                  </a:lnTo>
                  <a:lnTo>
                    <a:pt x="52" y="74"/>
                  </a:lnTo>
                  <a:lnTo>
                    <a:pt x="52" y="74"/>
                  </a:lnTo>
                  <a:lnTo>
                    <a:pt x="50" y="74"/>
                  </a:lnTo>
                  <a:lnTo>
                    <a:pt x="48" y="74"/>
                  </a:lnTo>
                  <a:lnTo>
                    <a:pt x="44" y="74"/>
                  </a:lnTo>
                  <a:lnTo>
                    <a:pt x="42" y="72"/>
                  </a:lnTo>
                  <a:lnTo>
                    <a:pt x="40" y="72"/>
                  </a:lnTo>
                  <a:lnTo>
                    <a:pt x="38" y="70"/>
                  </a:lnTo>
                  <a:lnTo>
                    <a:pt x="36" y="70"/>
                  </a:lnTo>
                  <a:lnTo>
                    <a:pt x="34" y="68"/>
                  </a:lnTo>
                  <a:lnTo>
                    <a:pt x="32" y="66"/>
                  </a:lnTo>
                  <a:lnTo>
                    <a:pt x="28" y="62"/>
                  </a:lnTo>
                  <a:lnTo>
                    <a:pt x="26" y="60"/>
                  </a:lnTo>
                  <a:lnTo>
                    <a:pt x="22" y="56"/>
                  </a:lnTo>
                  <a:lnTo>
                    <a:pt x="20" y="52"/>
                  </a:lnTo>
                  <a:lnTo>
                    <a:pt x="14" y="46"/>
                  </a:lnTo>
                  <a:lnTo>
                    <a:pt x="8" y="38"/>
                  </a:lnTo>
                  <a:lnTo>
                    <a:pt x="4" y="32"/>
                  </a:lnTo>
                  <a:lnTo>
                    <a:pt x="0" y="2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30" name="Freeform 390"/>
            <p:cNvSpPr>
              <a:spLocks/>
            </p:cNvSpPr>
            <p:nvPr/>
          </p:nvSpPr>
          <p:spPr bwMode="auto">
            <a:xfrm>
              <a:off x="6538502" y="4718838"/>
              <a:ext cx="223098" cy="264402"/>
            </a:xfrm>
            <a:custGeom>
              <a:avLst/>
              <a:gdLst>
                <a:gd name="T0" fmla="*/ 64 w 108"/>
                <a:gd name="T1" fmla="*/ 4 h 128"/>
                <a:gd name="T2" fmla="*/ 60 w 108"/>
                <a:gd name="T3" fmla="*/ 10 h 128"/>
                <a:gd name="T4" fmla="*/ 54 w 108"/>
                <a:gd name="T5" fmla="*/ 10 h 128"/>
                <a:gd name="T6" fmla="*/ 48 w 108"/>
                <a:gd name="T7" fmla="*/ 10 h 128"/>
                <a:gd name="T8" fmla="*/ 48 w 108"/>
                <a:gd name="T9" fmla="*/ 14 h 128"/>
                <a:gd name="T10" fmla="*/ 46 w 108"/>
                <a:gd name="T11" fmla="*/ 20 h 128"/>
                <a:gd name="T12" fmla="*/ 44 w 108"/>
                <a:gd name="T13" fmla="*/ 24 h 128"/>
                <a:gd name="T14" fmla="*/ 40 w 108"/>
                <a:gd name="T15" fmla="*/ 26 h 128"/>
                <a:gd name="T16" fmla="*/ 34 w 108"/>
                <a:gd name="T17" fmla="*/ 26 h 128"/>
                <a:gd name="T18" fmla="*/ 32 w 108"/>
                <a:gd name="T19" fmla="*/ 30 h 128"/>
                <a:gd name="T20" fmla="*/ 32 w 108"/>
                <a:gd name="T21" fmla="*/ 36 h 128"/>
                <a:gd name="T22" fmla="*/ 30 w 108"/>
                <a:gd name="T23" fmla="*/ 38 h 128"/>
                <a:gd name="T24" fmla="*/ 24 w 108"/>
                <a:gd name="T25" fmla="*/ 40 h 128"/>
                <a:gd name="T26" fmla="*/ 12 w 108"/>
                <a:gd name="T27" fmla="*/ 40 h 128"/>
                <a:gd name="T28" fmla="*/ 4 w 108"/>
                <a:gd name="T29" fmla="*/ 42 h 128"/>
                <a:gd name="T30" fmla="*/ 6 w 108"/>
                <a:gd name="T31" fmla="*/ 66 h 128"/>
                <a:gd name="T32" fmla="*/ 6 w 108"/>
                <a:gd name="T33" fmla="*/ 74 h 128"/>
                <a:gd name="T34" fmla="*/ 8 w 108"/>
                <a:gd name="T35" fmla="*/ 78 h 128"/>
                <a:gd name="T36" fmla="*/ 16 w 108"/>
                <a:gd name="T37" fmla="*/ 80 h 128"/>
                <a:gd name="T38" fmla="*/ 18 w 108"/>
                <a:gd name="T39" fmla="*/ 84 h 128"/>
                <a:gd name="T40" fmla="*/ 18 w 108"/>
                <a:gd name="T41" fmla="*/ 90 h 128"/>
                <a:gd name="T42" fmla="*/ 20 w 108"/>
                <a:gd name="T43" fmla="*/ 94 h 128"/>
                <a:gd name="T44" fmla="*/ 24 w 108"/>
                <a:gd name="T45" fmla="*/ 94 h 128"/>
                <a:gd name="T46" fmla="*/ 28 w 108"/>
                <a:gd name="T47" fmla="*/ 94 h 128"/>
                <a:gd name="T48" fmla="*/ 30 w 108"/>
                <a:gd name="T49" fmla="*/ 96 h 128"/>
                <a:gd name="T50" fmla="*/ 30 w 108"/>
                <a:gd name="T51" fmla="*/ 104 h 128"/>
                <a:gd name="T52" fmla="*/ 32 w 108"/>
                <a:gd name="T53" fmla="*/ 110 h 128"/>
                <a:gd name="T54" fmla="*/ 36 w 108"/>
                <a:gd name="T55" fmla="*/ 110 h 128"/>
                <a:gd name="T56" fmla="*/ 42 w 108"/>
                <a:gd name="T57" fmla="*/ 112 h 128"/>
                <a:gd name="T58" fmla="*/ 60 w 108"/>
                <a:gd name="T59" fmla="*/ 120 h 128"/>
                <a:gd name="T60" fmla="*/ 64 w 108"/>
                <a:gd name="T61" fmla="*/ 122 h 128"/>
                <a:gd name="T62" fmla="*/ 68 w 108"/>
                <a:gd name="T63" fmla="*/ 126 h 128"/>
                <a:gd name="T64" fmla="*/ 74 w 108"/>
                <a:gd name="T65" fmla="*/ 128 h 128"/>
                <a:gd name="T66" fmla="*/ 84 w 108"/>
                <a:gd name="T67" fmla="*/ 126 h 128"/>
                <a:gd name="T68" fmla="*/ 86 w 108"/>
                <a:gd name="T69" fmla="*/ 116 h 128"/>
                <a:gd name="T70" fmla="*/ 90 w 108"/>
                <a:gd name="T71" fmla="*/ 112 h 128"/>
                <a:gd name="T72" fmla="*/ 94 w 108"/>
                <a:gd name="T73" fmla="*/ 110 h 128"/>
                <a:gd name="T74" fmla="*/ 96 w 108"/>
                <a:gd name="T75" fmla="*/ 106 h 128"/>
                <a:gd name="T76" fmla="*/ 94 w 108"/>
                <a:gd name="T77" fmla="*/ 96 h 128"/>
                <a:gd name="T78" fmla="*/ 94 w 108"/>
                <a:gd name="T79" fmla="*/ 90 h 128"/>
                <a:gd name="T80" fmla="*/ 98 w 108"/>
                <a:gd name="T81" fmla="*/ 88 h 128"/>
                <a:gd name="T82" fmla="*/ 106 w 108"/>
                <a:gd name="T83" fmla="*/ 82 h 128"/>
                <a:gd name="T84" fmla="*/ 108 w 108"/>
                <a:gd name="T85" fmla="*/ 78 h 128"/>
                <a:gd name="T86" fmla="*/ 108 w 108"/>
                <a:gd name="T87" fmla="*/ 74 h 128"/>
                <a:gd name="T88" fmla="*/ 104 w 108"/>
                <a:gd name="T89" fmla="*/ 64 h 128"/>
                <a:gd name="T90" fmla="*/ 102 w 108"/>
                <a:gd name="T91" fmla="*/ 56 h 128"/>
                <a:gd name="T92" fmla="*/ 106 w 108"/>
                <a:gd name="T93" fmla="*/ 42 h 128"/>
                <a:gd name="T94" fmla="*/ 108 w 108"/>
                <a:gd name="T95" fmla="*/ 34 h 128"/>
                <a:gd name="T96" fmla="*/ 106 w 108"/>
                <a:gd name="T97" fmla="*/ 26 h 128"/>
                <a:gd name="T98" fmla="*/ 102 w 108"/>
                <a:gd name="T99" fmla="*/ 20 h 128"/>
                <a:gd name="T100" fmla="*/ 96 w 108"/>
                <a:gd name="T101" fmla="*/ 16 h 128"/>
                <a:gd name="T102" fmla="*/ 86 w 108"/>
                <a:gd name="T103" fmla="*/ 16 h 128"/>
                <a:gd name="T104" fmla="*/ 80 w 108"/>
                <a:gd name="T105" fmla="*/ 14 h 128"/>
                <a:gd name="T106" fmla="*/ 78 w 108"/>
                <a:gd name="T107" fmla="*/ 12 h 128"/>
                <a:gd name="T108" fmla="*/ 74 w 108"/>
                <a:gd name="T109" fmla="*/ 6 h 128"/>
                <a:gd name="T110" fmla="*/ 72 w 108"/>
                <a:gd name="T111" fmla="*/ 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8" h="128">
                  <a:moveTo>
                    <a:pt x="66" y="0"/>
                  </a:moveTo>
                  <a:lnTo>
                    <a:pt x="66" y="0"/>
                  </a:lnTo>
                  <a:lnTo>
                    <a:pt x="66" y="2"/>
                  </a:lnTo>
                  <a:lnTo>
                    <a:pt x="64" y="4"/>
                  </a:lnTo>
                  <a:lnTo>
                    <a:pt x="62" y="8"/>
                  </a:lnTo>
                  <a:lnTo>
                    <a:pt x="62" y="8"/>
                  </a:lnTo>
                  <a:lnTo>
                    <a:pt x="62" y="10"/>
                  </a:lnTo>
                  <a:lnTo>
                    <a:pt x="60" y="10"/>
                  </a:lnTo>
                  <a:lnTo>
                    <a:pt x="60" y="10"/>
                  </a:lnTo>
                  <a:lnTo>
                    <a:pt x="58" y="10"/>
                  </a:lnTo>
                  <a:lnTo>
                    <a:pt x="56" y="10"/>
                  </a:lnTo>
                  <a:lnTo>
                    <a:pt x="54" y="10"/>
                  </a:lnTo>
                  <a:lnTo>
                    <a:pt x="52" y="10"/>
                  </a:lnTo>
                  <a:lnTo>
                    <a:pt x="50" y="10"/>
                  </a:lnTo>
                  <a:lnTo>
                    <a:pt x="48" y="10"/>
                  </a:lnTo>
                  <a:lnTo>
                    <a:pt x="48" y="10"/>
                  </a:lnTo>
                  <a:lnTo>
                    <a:pt x="48" y="10"/>
                  </a:lnTo>
                  <a:lnTo>
                    <a:pt x="48" y="12"/>
                  </a:lnTo>
                  <a:lnTo>
                    <a:pt x="48" y="12"/>
                  </a:lnTo>
                  <a:lnTo>
                    <a:pt x="48" y="14"/>
                  </a:lnTo>
                  <a:lnTo>
                    <a:pt x="46" y="14"/>
                  </a:lnTo>
                  <a:lnTo>
                    <a:pt x="48" y="16"/>
                  </a:lnTo>
                  <a:lnTo>
                    <a:pt x="48" y="18"/>
                  </a:lnTo>
                  <a:lnTo>
                    <a:pt x="46" y="20"/>
                  </a:lnTo>
                  <a:lnTo>
                    <a:pt x="46" y="22"/>
                  </a:lnTo>
                  <a:lnTo>
                    <a:pt x="46" y="22"/>
                  </a:lnTo>
                  <a:lnTo>
                    <a:pt x="46" y="22"/>
                  </a:lnTo>
                  <a:lnTo>
                    <a:pt x="44" y="24"/>
                  </a:lnTo>
                  <a:lnTo>
                    <a:pt x="42" y="24"/>
                  </a:lnTo>
                  <a:lnTo>
                    <a:pt x="40" y="24"/>
                  </a:lnTo>
                  <a:lnTo>
                    <a:pt x="40" y="26"/>
                  </a:lnTo>
                  <a:lnTo>
                    <a:pt x="40" y="26"/>
                  </a:lnTo>
                  <a:lnTo>
                    <a:pt x="36" y="26"/>
                  </a:lnTo>
                  <a:lnTo>
                    <a:pt x="34" y="26"/>
                  </a:lnTo>
                  <a:lnTo>
                    <a:pt x="34" y="26"/>
                  </a:lnTo>
                  <a:lnTo>
                    <a:pt x="34" y="26"/>
                  </a:lnTo>
                  <a:lnTo>
                    <a:pt x="34" y="28"/>
                  </a:lnTo>
                  <a:lnTo>
                    <a:pt x="32" y="28"/>
                  </a:lnTo>
                  <a:lnTo>
                    <a:pt x="32" y="28"/>
                  </a:lnTo>
                  <a:lnTo>
                    <a:pt x="32" y="30"/>
                  </a:lnTo>
                  <a:lnTo>
                    <a:pt x="32" y="32"/>
                  </a:lnTo>
                  <a:lnTo>
                    <a:pt x="32" y="34"/>
                  </a:lnTo>
                  <a:lnTo>
                    <a:pt x="32" y="36"/>
                  </a:lnTo>
                  <a:lnTo>
                    <a:pt x="32" y="36"/>
                  </a:lnTo>
                  <a:lnTo>
                    <a:pt x="32" y="38"/>
                  </a:lnTo>
                  <a:lnTo>
                    <a:pt x="32" y="38"/>
                  </a:lnTo>
                  <a:lnTo>
                    <a:pt x="30" y="38"/>
                  </a:lnTo>
                  <a:lnTo>
                    <a:pt x="30" y="38"/>
                  </a:lnTo>
                  <a:lnTo>
                    <a:pt x="28" y="40"/>
                  </a:lnTo>
                  <a:lnTo>
                    <a:pt x="28" y="40"/>
                  </a:lnTo>
                  <a:lnTo>
                    <a:pt x="26" y="40"/>
                  </a:lnTo>
                  <a:lnTo>
                    <a:pt x="24" y="40"/>
                  </a:lnTo>
                  <a:lnTo>
                    <a:pt x="22" y="40"/>
                  </a:lnTo>
                  <a:lnTo>
                    <a:pt x="20" y="42"/>
                  </a:lnTo>
                  <a:lnTo>
                    <a:pt x="16" y="40"/>
                  </a:lnTo>
                  <a:lnTo>
                    <a:pt x="12" y="40"/>
                  </a:lnTo>
                  <a:lnTo>
                    <a:pt x="12" y="40"/>
                  </a:lnTo>
                  <a:lnTo>
                    <a:pt x="10" y="40"/>
                  </a:lnTo>
                  <a:lnTo>
                    <a:pt x="8" y="42"/>
                  </a:lnTo>
                  <a:lnTo>
                    <a:pt x="4" y="42"/>
                  </a:lnTo>
                  <a:lnTo>
                    <a:pt x="0" y="44"/>
                  </a:lnTo>
                  <a:lnTo>
                    <a:pt x="4" y="52"/>
                  </a:lnTo>
                  <a:lnTo>
                    <a:pt x="6" y="60"/>
                  </a:lnTo>
                  <a:lnTo>
                    <a:pt x="6" y="66"/>
                  </a:lnTo>
                  <a:lnTo>
                    <a:pt x="6" y="68"/>
                  </a:lnTo>
                  <a:lnTo>
                    <a:pt x="6" y="68"/>
                  </a:lnTo>
                  <a:lnTo>
                    <a:pt x="6" y="72"/>
                  </a:lnTo>
                  <a:lnTo>
                    <a:pt x="6" y="74"/>
                  </a:lnTo>
                  <a:lnTo>
                    <a:pt x="8" y="76"/>
                  </a:lnTo>
                  <a:lnTo>
                    <a:pt x="8" y="76"/>
                  </a:lnTo>
                  <a:lnTo>
                    <a:pt x="8" y="78"/>
                  </a:lnTo>
                  <a:lnTo>
                    <a:pt x="8" y="78"/>
                  </a:lnTo>
                  <a:lnTo>
                    <a:pt x="10" y="78"/>
                  </a:lnTo>
                  <a:lnTo>
                    <a:pt x="12" y="80"/>
                  </a:lnTo>
                  <a:lnTo>
                    <a:pt x="14" y="80"/>
                  </a:lnTo>
                  <a:lnTo>
                    <a:pt x="16" y="80"/>
                  </a:lnTo>
                  <a:lnTo>
                    <a:pt x="16" y="82"/>
                  </a:lnTo>
                  <a:lnTo>
                    <a:pt x="16" y="82"/>
                  </a:lnTo>
                  <a:lnTo>
                    <a:pt x="16" y="82"/>
                  </a:lnTo>
                  <a:lnTo>
                    <a:pt x="18" y="84"/>
                  </a:lnTo>
                  <a:lnTo>
                    <a:pt x="18" y="86"/>
                  </a:lnTo>
                  <a:lnTo>
                    <a:pt x="18" y="88"/>
                  </a:lnTo>
                  <a:lnTo>
                    <a:pt x="18" y="90"/>
                  </a:lnTo>
                  <a:lnTo>
                    <a:pt x="18" y="90"/>
                  </a:lnTo>
                  <a:lnTo>
                    <a:pt x="18" y="92"/>
                  </a:lnTo>
                  <a:lnTo>
                    <a:pt x="18" y="92"/>
                  </a:lnTo>
                  <a:lnTo>
                    <a:pt x="20" y="94"/>
                  </a:lnTo>
                  <a:lnTo>
                    <a:pt x="20" y="94"/>
                  </a:lnTo>
                  <a:lnTo>
                    <a:pt x="20" y="94"/>
                  </a:lnTo>
                  <a:lnTo>
                    <a:pt x="22" y="94"/>
                  </a:lnTo>
                  <a:lnTo>
                    <a:pt x="22" y="94"/>
                  </a:lnTo>
                  <a:lnTo>
                    <a:pt x="24" y="94"/>
                  </a:lnTo>
                  <a:lnTo>
                    <a:pt x="26" y="94"/>
                  </a:lnTo>
                  <a:lnTo>
                    <a:pt x="26" y="94"/>
                  </a:lnTo>
                  <a:lnTo>
                    <a:pt x="28" y="94"/>
                  </a:lnTo>
                  <a:lnTo>
                    <a:pt x="28" y="94"/>
                  </a:lnTo>
                  <a:lnTo>
                    <a:pt x="28" y="94"/>
                  </a:lnTo>
                  <a:lnTo>
                    <a:pt x="28" y="94"/>
                  </a:lnTo>
                  <a:lnTo>
                    <a:pt x="30" y="96"/>
                  </a:lnTo>
                  <a:lnTo>
                    <a:pt x="30" y="96"/>
                  </a:lnTo>
                  <a:lnTo>
                    <a:pt x="30" y="96"/>
                  </a:lnTo>
                  <a:lnTo>
                    <a:pt x="30" y="100"/>
                  </a:lnTo>
                  <a:lnTo>
                    <a:pt x="30" y="102"/>
                  </a:lnTo>
                  <a:lnTo>
                    <a:pt x="30" y="104"/>
                  </a:lnTo>
                  <a:lnTo>
                    <a:pt x="32" y="106"/>
                  </a:lnTo>
                  <a:lnTo>
                    <a:pt x="32" y="108"/>
                  </a:lnTo>
                  <a:lnTo>
                    <a:pt x="32" y="108"/>
                  </a:lnTo>
                  <a:lnTo>
                    <a:pt x="32" y="110"/>
                  </a:lnTo>
                  <a:lnTo>
                    <a:pt x="32" y="110"/>
                  </a:lnTo>
                  <a:lnTo>
                    <a:pt x="34" y="110"/>
                  </a:lnTo>
                  <a:lnTo>
                    <a:pt x="34" y="110"/>
                  </a:lnTo>
                  <a:lnTo>
                    <a:pt x="36" y="110"/>
                  </a:lnTo>
                  <a:lnTo>
                    <a:pt x="38" y="110"/>
                  </a:lnTo>
                  <a:lnTo>
                    <a:pt x="40" y="110"/>
                  </a:lnTo>
                  <a:lnTo>
                    <a:pt x="40" y="112"/>
                  </a:lnTo>
                  <a:lnTo>
                    <a:pt x="42" y="112"/>
                  </a:lnTo>
                  <a:lnTo>
                    <a:pt x="48" y="114"/>
                  </a:lnTo>
                  <a:lnTo>
                    <a:pt x="54" y="118"/>
                  </a:lnTo>
                  <a:lnTo>
                    <a:pt x="58" y="118"/>
                  </a:lnTo>
                  <a:lnTo>
                    <a:pt x="60" y="120"/>
                  </a:lnTo>
                  <a:lnTo>
                    <a:pt x="62" y="122"/>
                  </a:lnTo>
                  <a:lnTo>
                    <a:pt x="64" y="122"/>
                  </a:lnTo>
                  <a:lnTo>
                    <a:pt x="64" y="122"/>
                  </a:lnTo>
                  <a:lnTo>
                    <a:pt x="64" y="122"/>
                  </a:lnTo>
                  <a:lnTo>
                    <a:pt x="66" y="124"/>
                  </a:lnTo>
                  <a:lnTo>
                    <a:pt x="66" y="126"/>
                  </a:lnTo>
                  <a:lnTo>
                    <a:pt x="66" y="126"/>
                  </a:lnTo>
                  <a:lnTo>
                    <a:pt x="68" y="126"/>
                  </a:lnTo>
                  <a:lnTo>
                    <a:pt x="68" y="128"/>
                  </a:lnTo>
                  <a:lnTo>
                    <a:pt x="70" y="128"/>
                  </a:lnTo>
                  <a:lnTo>
                    <a:pt x="72" y="128"/>
                  </a:lnTo>
                  <a:lnTo>
                    <a:pt x="74" y="128"/>
                  </a:lnTo>
                  <a:lnTo>
                    <a:pt x="76" y="128"/>
                  </a:lnTo>
                  <a:lnTo>
                    <a:pt x="82" y="126"/>
                  </a:lnTo>
                  <a:lnTo>
                    <a:pt x="84" y="126"/>
                  </a:lnTo>
                  <a:lnTo>
                    <a:pt x="84" y="126"/>
                  </a:lnTo>
                  <a:lnTo>
                    <a:pt x="84" y="122"/>
                  </a:lnTo>
                  <a:lnTo>
                    <a:pt x="84" y="120"/>
                  </a:lnTo>
                  <a:lnTo>
                    <a:pt x="86" y="118"/>
                  </a:lnTo>
                  <a:lnTo>
                    <a:pt x="86" y="116"/>
                  </a:lnTo>
                  <a:lnTo>
                    <a:pt x="86" y="116"/>
                  </a:lnTo>
                  <a:lnTo>
                    <a:pt x="88" y="114"/>
                  </a:lnTo>
                  <a:lnTo>
                    <a:pt x="88" y="114"/>
                  </a:lnTo>
                  <a:lnTo>
                    <a:pt x="90" y="112"/>
                  </a:lnTo>
                  <a:lnTo>
                    <a:pt x="92" y="112"/>
                  </a:lnTo>
                  <a:lnTo>
                    <a:pt x="94" y="112"/>
                  </a:lnTo>
                  <a:lnTo>
                    <a:pt x="94" y="112"/>
                  </a:lnTo>
                  <a:lnTo>
                    <a:pt x="94" y="110"/>
                  </a:lnTo>
                  <a:lnTo>
                    <a:pt x="96" y="110"/>
                  </a:lnTo>
                  <a:lnTo>
                    <a:pt x="96" y="108"/>
                  </a:lnTo>
                  <a:lnTo>
                    <a:pt x="96" y="108"/>
                  </a:lnTo>
                  <a:lnTo>
                    <a:pt x="96" y="106"/>
                  </a:lnTo>
                  <a:lnTo>
                    <a:pt x="94" y="104"/>
                  </a:lnTo>
                  <a:lnTo>
                    <a:pt x="94" y="100"/>
                  </a:lnTo>
                  <a:lnTo>
                    <a:pt x="94" y="98"/>
                  </a:lnTo>
                  <a:lnTo>
                    <a:pt x="94" y="96"/>
                  </a:lnTo>
                  <a:lnTo>
                    <a:pt x="94" y="94"/>
                  </a:lnTo>
                  <a:lnTo>
                    <a:pt x="94" y="92"/>
                  </a:lnTo>
                  <a:lnTo>
                    <a:pt x="94" y="92"/>
                  </a:lnTo>
                  <a:lnTo>
                    <a:pt x="94" y="90"/>
                  </a:lnTo>
                  <a:lnTo>
                    <a:pt x="94" y="90"/>
                  </a:lnTo>
                  <a:lnTo>
                    <a:pt x="96" y="88"/>
                  </a:lnTo>
                  <a:lnTo>
                    <a:pt x="98" y="88"/>
                  </a:lnTo>
                  <a:lnTo>
                    <a:pt x="98" y="88"/>
                  </a:lnTo>
                  <a:lnTo>
                    <a:pt x="102" y="86"/>
                  </a:lnTo>
                  <a:lnTo>
                    <a:pt x="102" y="86"/>
                  </a:lnTo>
                  <a:lnTo>
                    <a:pt x="104" y="84"/>
                  </a:lnTo>
                  <a:lnTo>
                    <a:pt x="106" y="82"/>
                  </a:lnTo>
                  <a:lnTo>
                    <a:pt x="106" y="80"/>
                  </a:lnTo>
                  <a:lnTo>
                    <a:pt x="108" y="80"/>
                  </a:lnTo>
                  <a:lnTo>
                    <a:pt x="108" y="78"/>
                  </a:lnTo>
                  <a:lnTo>
                    <a:pt x="108" y="78"/>
                  </a:lnTo>
                  <a:lnTo>
                    <a:pt x="108" y="76"/>
                  </a:lnTo>
                  <a:lnTo>
                    <a:pt x="108" y="76"/>
                  </a:lnTo>
                  <a:lnTo>
                    <a:pt x="108" y="76"/>
                  </a:lnTo>
                  <a:lnTo>
                    <a:pt x="108" y="74"/>
                  </a:lnTo>
                  <a:lnTo>
                    <a:pt x="108" y="72"/>
                  </a:lnTo>
                  <a:lnTo>
                    <a:pt x="106" y="70"/>
                  </a:lnTo>
                  <a:lnTo>
                    <a:pt x="104" y="66"/>
                  </a:lnTo>
                  <a:lnTo>
                    <a:pt x="104" y="64"/>
                  </a:lnTo>
                  <a:lnTo>
                    <a:pt x="102" y="64"/>
                  </a:lnTo>
                  <a:lnTo>
                    <a:pt x="102" y="62"/>
                  </a:lnTo>
                  <a:lnTo>
                    <a:pt x="102" y="58"/>
                  </a:lnTo>
                  <a:lnTo>
                    <a:pt x="102" y="56"/>
                  </a:lnTo>
                  <a:lnTo>
                    <a:pt x="102" y="52"/>
                  </a:lnTo>
                  <a:lnTo>
                    <a:pt x="102" y="50"/>
                  </a:lnTo>
                  <a:lnTo>
                    <a:pt x="104" y="48"/>
                  </a:lnTo>
                  <a:lnTo>
                    <a:pt x="106" y="42"/>
                  </a:lnTo>
                  <a:lnTo>
                    <a:pt x="106" y="40"/>
                  </a:lnTo>
                  <a:lnTo>
                    <a:pt x="106" y="38"/>
                  </a:lnTo>
                  <a:lnTo>
                    <a:pt x="108" y="34"/>
                  </a:lnTo>
                  <a:lnTo>
                    <a:pt x="108" y="34"/>
                  </a:lnTo>
                  <a:lnTo>
                    <a:pt x="108" y="32"/>
                  </a:lnTo>
                  <a:lnTo>
                    <a:pt x="108" y="30"/>
                  </a:lnTo>
                  <a:lnTo>
                    <a:pt x="106" y="28"/>
                  </a:lnTo>
                  <a:lnTo>
                    <a:pt x="106" y="26"/>
                  </a:lnTo>
                  <a:lnTo>
                    <a:pt x="104" y="24"/>
                  </a:lnTo>
                  <a:lnTo>
                    <a:pt x="104" y="22"/>
                  </a:lnTo>
                  <a:lnTo>
                    <a:pt x="102" y="20"/>
                  </a:lnTo>
                  <a:lnTo>
                    <a:pt x="102" y="20"/>
                  </a:lnTo>
                  <a:lnTo>
                    <a:pt x="100" y="18"/>
                  </a:lnTo>
                  <a:lnTo>
                    <a:pt x="98" y="18"/>
                  </a:lnTo>
                  <a:lnTo>
                    <a:pt x="98" y="16"/>
                  </a:lnTo>
                  <a:lnTo>
                    <a:pt x="96" y="16"/>
                  </a:lnTo>
                  <a:lnTo>
                    <a:pt x="96" y="16"/>
                  </a:lnTo>
                  <a:lnTo>
                    <a:pt x="92" y="16"/>
                  </a:lnTo>
                  <a:lnTo>
                    <a:pt x="90" y="16"/>
                  </a:lnTo>
                  <a:lnTo>
                    <a:pt x="86" y="16"/>
                  </a:lnTo>
                  <a:lnTo>
                    <a:pt x="84" y="16"/>
                  </a:lnTo>
                  <a:lnTo>
                    <a:pt x="82" y="16"/>
                  </a:lnTo>
                  <a:lnTo>
                    <a:pt x="80" y="14"/>
                  </a:lnTo>
                  <a:lnTo>
                    <a:pt x="80" y="14"/>
                  </a:lnTo>
                  <a:lnTo>
                    <a:pt x="78" y="14"/>
                  </a:lnTo>
                  <a:lnTo>
                    <a:pt x="78" y="14"/>
                  </a:lnTo>
                  <a:lnTo>
                    <a:pt x="78" y="14"/>
                  </a:lnTo>
                  <a:lnTo>
                    <a:pt x="78" y="12"/>
                  </a:lnTo>
                  <a:lnTo>
                    <a:pt x="76" y="10"/>
                  </a:lnTo>
                  <a:lnTo>
                    <a:pt x="76" y="8"/>
                  </a:lnTo>
                  <a:lnTo>
                    <a:pt x="74" y="6"/>
                  </a:lnTo>
                  <a:lnTo>
                    <a:pt x="74" y="6"/>
                  </a:lnTo>
                  <a:lnTo>
                    <a:pt x="74" y="4"/>
                  </a:lnTo>
                  <a:lnTo>
                    <a:pt x="74" y="4"/>
                  </a:lnTo>
                  <a:lnTo>
                    <a:pt x="72" y="2"/>
                  </a:lnTo>
                  <a:lnTo>
                    <a:pt x="72" y="2"/>
                  </a:lnTo>
                  <a:lnTo>
                    <a:pt x="72" y="2"/>
                  </a:lnTo>
                  <a:lnTo>
                    <a:pt x="70" y="2"/>
                  </a:lnTo>
                  <a:lnTo>
                    <a:pt x="66"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31" name="Freeform 392"/>
            <p:cNvSpPr>
              <a:spLocks/>
            </p:cNvSpPr>
            <p:nvPr/>
          </p:nvSpPr>
          <p:spPr bwMode="auto">
            <a:xfrm>
              <a:off x="5294939" y="3219182"/>
              <a:ext cx="322252" cy="475097"/>
            </a:xfrm>
            <a:custGeom>
              <a:avLst/>
              <a:gdLst>
                <a:gd name="T0" fmla="*/ 112 w 156"/>
                <a:gd name="T1" fmla="*/ 16 h 230"/>
                <a:gd name="T2" fmla="*/ 106 w 156"/>
                <a:gd name="T3" fmla="*/ 26 h 230"/>
                <a:gd name="T4" fmla="*/ 102 w 156"/>
                <a:gd name="T5" fmla="*/ 30 h 230"/>
                <a:gd name="T6" fmla="*/ 90 w 156"/>
                <a:gd name="T7" fmla="*/ 30 h 230"/>
                <a:gd name="T8" fmla="*/ 72 w 156"/>
                <a:gd name="T9" fmla="*/ 30 h 230"/>
                <a:gd name="T10" fmla="*/ 68 w 156"/>
                <a:gd name="T11" fmla="*/ 32 h 230"/>
                <a:gd name="T12" fmla="*/ 66 w 156"/>
                <a:gd name="T13" fmla="*/ 38 h 230"/>
                <a:gd name="T14" fmla="*/ 68 w 156"/>
                <a:gd name="T15" fmla="*/ 58 h 230"/>
                <a:gd name="T16" fmla="*/ 70 w 156"/>
                <a:gd name="T17" fmla="*/ 74 h 230"/>
                <a:gd name="T18" fmla="*/ 70 w 156"/>
                <a:gd name="T19" fmla="*/ 80 h 230"/>
                <a:gd name="T20" fmla="*/ 66 w 156"/>
                <a:gd name="T21" fmla="*/ 82 h 230"/>
                <a:gd name="T22" fmla="*/ 58 w 156"/>
                <a:gd name="T23" fmla="*/ 78 h 230"/>
                <a:gd name="T24" fmla="*/ 52 w 156"/>
                <a:gd name="T25" fmla="*/ 78 h 230"/>
                <a:gd name="T26" fmla="*/ 46 w 156"/>
                <a:gd name="T27" fmla="*/ 86 h 230"/>
                <a:gd name="T28" fmla="*/ 42 w 156"/>
                <a:gd name="T29" fmla="*/ 98 h 230"/>
                <a:gd name="T30" fmla="*/ 44 w 156"/>
                <a:gd name="T31" fmla="*/ 114 h 230"/>
                <a:gd name="T32" fmla="*/ 42 w 156"/>
                <a:gd name="T33" fmla="*/ 120 h 230"/>
                <a:gd name="T34" fmla="*/ 36 w 156"/>
                <a:gd name="T35" fmla="*/ 120 h 230"/>
                <a:gd name="T36" fmla="*/ 12 w 156"/>
                <a:gd name="T37" fmla="*/ 118 h 230"/>
                <a:gd name="T38" fmla="*/ 2 w 156"/>
                <a:gd name="T39" fmla="*/ 114 h 230"/>
                <a:gd name="T40" fmla="*/ 0 w 156"/>
                <a:gd name="T41" fmla="*/ 146 h 230"/>
                <a:gd name="T42" fmla="*/ 2 w 156"/>
                <a:gd name="T43" fmla="*/ 158 h 230"/>
                <a:gd name="T44" fmla="*/ 6 w 156"/>
                <a:gd name="T45" fmla="*/ 164 h 230"/>
                <a:gd name="T46" fmla="*/ 8 w 156"/>
                <a:gd name="T47" fmla="*/ 178 h 230"/>
                <a:gd name="T48" fmla="*/ 8 w 156"/>
                <a:gd name="T49" fmla="*/ 196 h 230"/>
                <a:gd name="T50" fmla="*/ 18 w 156"/>
                <a:gd name="T51" fmla="*/ 194 h 230"/>
                <a:gd name="T52" fmla="*/ 22 w 156"/>
                <a:gd name="T53" fmla="*/ 198 h 230"/>
                <a:gd name="T54" fmla="*/ 26 w 156"/>
                <a:gd name="T55" fmla="*/ 204 h 230"/>
                <a:gd name="T56" fmla="*/ 36 w 156"/>
                <a:gd name="T57" fmla="*/ 206 h 230"/>
                <a:gd name="T58" fmla="*/ 42 w 156"/>
                <a:gd name="T59" fmla="*/ 214 h 230"/>
                <a:gd name="T60" fmla="*/ 50 w 156"/>
                <a:gd name="T61" fmla="*/ 226 h 230"/>
                <a:gd name="T62" fmla="*/ 62 w 156"/>
                <a:gd name="T63" fmla="*/ 222 h 230"/>
                <a:gd name="T64" fmla="*/ 70 w 156"/>
                <a:gd name="T65" fmla="*/ 212 h 230"/>
                <a:gd name="T66" fmla="*/ 74 w 156"/>
                <a:gd name="T67" fmla="*/ 212 h 230"/>
                <a:gd name="T68" fmla="*/ 84 w 156"/>
                <a:gd name="T69" fmla="*/ 218 h 230"/>
                <a:gd name="T70" fmla="*/ 102 w 156"/>
                <a:gd name="T71" fmla="*/ 220 h 230"/>
                <a:gd name="T72" fmla="*/ 134 w 156"/>
                <a:gd name="T73" fmla="*/ 222 h 230"/>
                <a:gd name="T74" fmla="*/ 150 w 156"/>
                <a:gd name="T75" fmla="*/ 220 h 230"/>
                <a:gd name="T76" fmla="*/ 154 w 156"/>
                <a:gd name="T77" fmla="*/ 218 h 230"/>
                <a:gd name="T78" fmla="*/ 156 w 156"/>
                <a:gd name="T79" fmla="*/ 210 h 230"/>
                <a:gd name="T80" fmla="*/ 152 w 156"/>
                <a:gd name="T81" fmla="*/ 202 h 230"/>
                <a:gd name="T82" fmla="*/ 146 w 156"/>
                <a:gd name="T83" fmla="*/ 200 h 230"/>
                <a:gd name="T84" fmla="*/ 142 w 156"/>
                <a:gd name="T85" fmla="*/ 198 h 230"/>
                <a:gd name="T86" fmla="*/ 136 w 156"/>
                <a:gd name="T87" fmla="*/ 184 h 230"/>
                <a:gd name="T88" fmla="*/ 136 w 156"/>
                <a:gd name="T89" fmla="*/ 166 h 230"/>
                <a:gd name="T90" fmla="*/ 142 w 156"/>
                <a:gd name="T91" fmla="*/ 118 h 230"/>
                <a:gd name="T92" fmla="*/ 144 w 156"/>
                <a:gd name="T93" fmla="*/ 96 h 230"/>
                <a:gd name="T94" fmla="*/ 142 w 156"/>
                <a:gd name="T95" fmla="*/ 84 h 230"/>
                <a:gd name="T96" fmla="*/ 134 w 156"/>
                <a:gd name="T97" fmla="*/ 76 h 230"/>
                <a:gd name="T98" fmla="*/ 134 w 156"/>
                <a:gd name="T99" fmla="*/ 60 h 230"/>
                <a:gd name="T100" fmla="*/ 134 w 156"/>
                <a:gd name="T101" fmla="*/ 54 h 230"/>
                <a:gd name="T102" fmla="*/ 140 w 156"/>
                <a:gd name="T103" fmla="*/ 52 h 230"/>
                <a:gd name="T104" fmla="*/ 146 w 156"/>
                <a:gd name="T105" fmla="*/ 52 h 230"/>
                <a:gd name="T106" fmla="*/ 146 w 156"/>
                <a:gd name="T107" fmla="*/ 4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6" h="230">
                  <a:moveTo>
                    <a:pt x="114" y="0"/>
                  </a:moveTo>
                  <a:lnTo>
                    <a:pt x="114" y="0"/>
                  </a:lnTo>
                  <a:lnTo>
                    <a:pt x="114" y="4"/>
                  </a:lnTo>
                  <a:lnTo>
                    <a:pt x="114" y="8"/>
                  </a:lnTo>
                  <a:lnTo>
                    <a:pt x="112" y="16"/>
                  </a:lnTo>
                  <a:lnTo>
                    <a:pt x="110" y="18"/>
                  </a:lnTo>
                  <a:lnTo>
                    <a:pt x="110" y="20"/>
                  </a:lnTo>
                  <a:lnTo>
                    <a:pt x="108" y="24"/>
                  </a:lnTo>
                  <a:lnTo>
                    <a:pt x="106" y="26"/>
                  </a:lnTo>
                  <a:lnTo>
                    <a:pt x="106" y="26"/>
                  </a:lnTo>
                  <a:lnTo>
                    <a:pt x="106" y="28"/>
                  </a:lnTo>
                  <a:lnTo>
                    <a:pt x="104" y="30"/>
                  </a:lnTo>
                  <a:lnTo>
                    <a:pt x="104" y="30"/>
                  </a:lnTo>
                  <a:lnTo>
                    <a:pt x="102" y="30"/>
                  </a:lnTo>
                  <a:lnTo>
                    <a:pt x="102" y="30"/>
                  </a:lnTo>
                  <a:lnTo>
                    <a:pt x="100" y="30"/>
                  </a:lnTo>
                  <a:lnTo>
                    <a:pt x="98" y="30"/>
                  </a:lnTo>
                  <a:lnTo>
                    <a:pt x="96" y="30"/>
                  </a:lnTo>
                  <a:lnTo>
                    <a:pt x="92" y="30"/>
                  </a:lnTo>
                  <a:lnTo>
                    <a:pt x="90" y="30"/>
                  </a:lnTo>
                  <a:lnTo>
                    <a:pt x="84" y="30"/>
                  </a:lnTo>
                  <a:lnTo>
                    <a:pt x="80" y="30"/>
                  </a:lnTo>
                  <a:lnTo>
                    <a:pt x="78" y="30"/>
                  </a:lnTo>
                  <a:lnTo>
                    <a:pt x="74" y="30"/>
                  </a:lnTo>
                  <a:lnTo>
                    <a:pt x="72" y="30"/>
                  </a:lnTo>
                  <a:lnTo>
                    <a:pt x="70" y="30"/>
                  </a:lnTo>
                  <a:lnTo>
                    <a:pt x="70" y="30"/>
                  </a:lnTo>
                  <a:lnTo>
                    <a:pt x="70" y="32"/>
                  </a:lnTo>
                  <a:lnTo>
                    <a:pt x="68" y="32"/>
                  </a:lnTo>
                  <a:lnTo>
                    <a:pt x="68" y="32"/>
                  </a:lnTo>
                  <a:lnTo>
                    <a:pt x="68" y="34"/>
                  </a:lnTo>
                  <a:lnTo>
                    <a:pt x="66" y="34"/>
                  </a:lnTo>
                  <a:lnTo>
                    <a:pt x="66" y="36"/>
                  </a:lnTo>
                  <a:lnTo>
                    <a:pt x="66" y="36"/>
                  </a:lnTo>
                  <a:lnTo>
                    <a:pt x="66" y="38"/>
                  </a:lnTo>
                  <a:lnTo>
                    <a:pt x="66" y="40"/>
                  </a:lnTo>
                  <a:lnTo>
                    <a:pt x="66" y="42"/>
                  </a:lnTo>
                  <a:lnTo>
                    <a:pt x="66" y="46"/>
                  </a:lnTo>
                  <a:lnTo>
                    <a:pt x="66" y="50"/>
                  </a:lnTo>
                  <a:lnTo>
                    <a:pt x="68" y="58"/>
                  </a:lnTo>
                  <a:lnTo>
                    <a:pt x="70" y="62"/>
                  </a:lnTo>
                  <a:lnTo>
                    <a:pt x="70" y="64"/>
                  </a:lnTo>
                  <a:lnTo>
                    <a:pt x="70" y="68"/>
                  </a:lnTo>
                  <a:lnTo>
                    <a:pt x="70" y="72"/>
                  </a:lnTo>
                  <a:lnTo>
                    <a:pt x="70" y="74"/>
                  </a:lnTo>
                  <a:lnTo>
                    <a:pt x="70" y="74"/>
                  </a:lnTo>
                  <a:lnTo>
                    <a:pt x="70" y="76"/>
                  </a:lnTo>
                  <a:lnTo>
                    <a:pt x="70" y="78"/>
                  </a:lnTo>
                  <a:lnTo>
                    <a:pt x="70" y="78"/>
                  </a:lnTo>
                  <a:lnTo>
                    <a:pt x="70" y="80"/>
                  </a:lnTo>
                  <a:lnTo>
                    <a:pt x="68" y="80"/>
                  </a:lnTo>
                  <a:lnTo>
                    <a:pt x="68" y="82"/>
                  </a:lnTo>
                  <a:lnTo>
                    <a:pt x="68" y="82"/>
                  </a:lnTo>
                  <a:lnTo>
                    <a:pt x="66" y="82"/>
                  </a:lnTo>
                  <a:lnTo>
                    <a:pt x="66" y="82"/>
                  </a:lnTo>
                  <a:lnTo>
                    <a:pt x="66" y="82"/>
                  </a:lnTo>
                  <a:lnTo>
                    <a:pt x="64" y="80"/>
                  </a:lnTo>
                  <a:lnTo>
                    <a:pt x="62" y="80"/>
                  </a:lnTo>
                  <a:lnTo>
                    <a:pt x="60" y="80"/>
                  </a:lnTo>
                  <a:lnTo>
                    <a:pt x="58" y="78"/>
                  </a:lnTo>
                  <a:lnTo>
                    <a:pt x="56" y="78"/>
                  </a:lnTo>
                  <a:lnTo>
                    <a:pt x="56" y="78"/>
                  </a:lnTo>
                  <a:lnTo>
                    <a:pt x="56" y="78"/>
                  </a:lnTo>
                  <a:lnTo>
                    <a:pt x="54" y="78"/>
                  </a:lnTo>
                  <a:lnTo>
                    <a:pt x="52" y="78"/>
                  </a:lnTo>
                  <a:lnTo>
                    <a:pt x="52" y="80"/>
                  </a:lnTo>
                  <a:lnTo>
                    <a:pt x="50" y="80"/>
                  </a:lnTo>
                  <a:lnTo>
                    <a:pt x="48" y="82"/>
                  </a:lnTo>
                  <a:lnTo>
                    <a:pt x="46" y="86"/>
                  </a:lnTo>
                  <a:lnTo>
                    <a:pt x="46" y="86"/>
                  </a:lnTo>
                  <a:lnTo>
                    <a:pt x="46" y="88"/>
                  </a:lnTo>
                  <a:lnTo>
                    <a:pt x="44" y="92"/>
                  </a:lnTo>
                  <a:lnTo>
                    <a:pt x="44" y="94"/>
                  </a:lnTo>
                  <a:lnTo>
                    <a:pt x="42" y="98"/>
                  </a:lnTo>
                  <a:lnTo>
                    <a:pt x="42" y="98"/>
                  </a:lnTo>
                  <a:lnTo>
                    <a:pt x="42" y="100"/>
                  </a:lnTo>
                  <a:lnTo>
                    <a:pt x="42" y="102"/>
                  </a:lnTo>
                  <a:lnTo>
                    <a:pt x="44" y="110"/>
                  </a:lnTo>
                  <a:lnTo>
                    <a:pt x="44" y="112"/>
                  </a:lnTo>
                  <a:lnTo>
                    <a:pt x="44" y="114"/>
                  </a:lnTo>
                  <a:lnTo>
                    <a:pt x="44" y="116"/>
                  </a:lnTo>
                  <a:lnTo>
                    <a:pt x="42" y="116"/>
                  </a:lnTo>
                  <a:lnTo>
                    <a:pt x="42" y="118"/>
                  </a:lnTo>
                  <a:lnTo>
                    <a:pt x="42" y="118"/>
                  </a:lnTo>
                  <a:lnTo>
                    <a:pt x="42" y="120"/>
                  </a:lnTo>
                  <a:lnTo>
                    <a:pt x="40" y="120"/>
                  </a:lnTo>
                  <a:lnTo>
                    <a:pt x="40" y="120"/>
                  </a:lnTo>
                  <a:lnTo>
                    <a:pt x="38" y="120"/>
                  </a:lnTo>
                  <a:lnTo>
                    <a:pt x="38" y="120"/>
                  </a:lnTo>
                  <a:lnTo>
                    <a:pt x="36" y="120"/>
                  </a:lnTo>
                  <a:lnTo>
                    <a:pt x="32" y="120"/>
                  </a:lnTo>
                  <a:lnTo>
                    <a:pt x="28" y="120"/>
                  </a:lnTo>
                  <a:lnTo>
                    <a:pt x="24" y="118"/>
                  </a:lnTo>
                  <a:lnTo>
                    <a:pt x="18" y="118"/>
                  </a:lnTo>
                  <a:lnTo>
                    <a:pt x="12" y="118"/>
                  </a:lnTo>
                  <a:lnTo>
                    <a:pt x="10" y="118"/>
                  </a:lnTo>
                  <a:lnTo>
                    <a:pt x="8" y="116"/>
                  </a:lnTo>
                  <a:lnTo>
                    <a:pt x="6" y="116"/>
                  </a:lnTo>
                  <a:lnTo>
                    <a:pt x="4" y="116"/>
                  </a:lnTo>
                  <a:lnTo>
                    <a:pt x="2" y="114"/>
                  </a:lnTo>
                  <a:lnTo>
                    <a:pt x="2" y="120"/>
                  </a:lnTo>
                  <a:lnTo>
                    <a:pt x="2" y="126"/>
                  </a:lnTo>
                  <a:lnTo>
                    <a:pt x="0" y="132"/>
                  </a:lnTo>
                  <a:lnTo>
                    <a:pt x="0" y="140"/>
                  </a:lnTo>
                  <a:lnTo>
                    <a:pt x="0" y="146"/>
                  </a:lnTo>
                  <a:lnTo>
                    <a:pt x="0" y="150"/>
                  </a:lnTo>
                  <a:lnTo>
                    <a:pt x="2" y="154"/>
                  </a:lnTo>
                  <a:lnTo>
                    <a:pt x="2" y="156"/>
                  </a:lnTo>
                  <a:lnTo>
                    <a:pt x="2" y="158"/>
                  </a:lnTo>
                  <a:lnTo>
                    <a:pt x="2" y="158"/>
                  </a:lnTo>
                  <a:lnTo>
                    <a:pt x="2" y="160"/>
                  </a:lnTo>
                  <a:lnTo>
                    <a:pt x="4" y="160"/>
                  </a:lnTo>
                  <a:lnTo>
                    <a:pt x="6" y="162"/>
                  </a:lnTo>
                  <a:lnTo>
                    <a:pt x="6" y="162"/>
                  </a:lnTo>
                  <a:lnTo>
                    <a:pt x="6" y="164"/>
                  </a:lnTo>
                  <a:lnTo>
                    <a:pt x="6" y="164"/>
                  </a:lnTo>
                  <a:lnTo>
                    <a:pt x="6" y="168"/>
                  </a:lnTo>
                  <a:lnTo>
                    <a:pt x="6" y="170"/>
                  </a:lnTo>
                  <a:lnTo>
                    <a:pt x="8" y="172"/>
                  </a:lnTo>
                  <a:lnTo>
                    <a:pt x="8" y="178"/>
                  </a:lnTo>
                  <a:lnTo>
                    <a:pt x="8" y="184"/>
                  </a:lnTo>
                  <a:lnTo>
                    <a:pt x="6" y="188"/>
                  </a:lnTo>
                  <a:lnTo>
                    <a:pt x="6" y="192"/>
                  </a:lnTo>
                  <a:lnTo>
                    <a:pt x="6" y="196"/>
                  </a:lnTo>
                  <a:lnTo>
                    <a:pt x="8" y="196"/>
                  </a:lnTo>
                  <a:lnTo>
                    <a:pt x="12" y="196"/>
                  </a:lnTo>
                  <a:lnTo>
                    <a:pt x="14" y="194"/>
                  </a:lnTo>
                  <a:lnTo>
                    <a:pt x="16" y="194"/>
                  </a:lnTo>
                  <a:lnTo>
                    <a:pt x="18" y="194"/>
                  </a:lnTo>
                  <a:lnTo>
                    <a:pt x="18" y="194"/>
                  </a:lnTo>
                  <a:lnTo>
                    <a:pt x="18" y="194"/>
                  </a:lnTo>
                  <a:lnTo>
                    <a:pt x="20" y="194"/>
                  </a:lnTo>
                  <a:lnTo>
                    <a:pt x="20" y="196"/>
                  </a:lnTo>
                  <a:lnTo>
                    <a:pt x="20" y="196"/>
                  </a:lnTo>
                  <a:lnTo>
                    <a:pt x="22" y="198"/>
                  </a:lnTo>
                  <a:lnTo>
                    <a:pt x="22" y="198"/>
                  </a:lnTo>
                  <a:lnTo>
                    <a:pt x="24" y="202"/>
                  </a:lnTo>
                  <a:lnTo>
                    <a:pt x="24" y="202"/>
                  </a:lnTo>
                  <a:lnTo>
                    <a:pt x="26" y="204"/>
                  </a:lnTo>
                  <a:lnTo>
                    <a:pt x="26" y="204"/>
                  </a:lnTo>
                  <a:lnTo>
                    <a:pt x="28" y="204"/>
                  </a:lnTo>
                  <a:lnTo>
                    <a:pt x="30" y="206"/>
                  </a:lnTo>
                  <a:lnTo>
                    <a:pt x="34" y="206"/>
                  </a:lnTo>
                  <a:lnTo>
                    <a:pt x="34" y="206"/>
                  </a:lnTo>
                  <a:lnTo>
                    <a:pt x="36" y="206"/>
                  </a:lnTo>
                  <a:lnTo>
                    <a:pt x="36" y="208"/>
                  </a:lnTo>
                  <a:lnTo>
                    <a:pt x="36" y="208"/>
                  </a:lnTo>
                  <a:lnTo>
                    <a:pt x="38" y="210"/>
                  </a:lnTo>
                  <a:lnTo>
                    <a:pt x="40" y="212"/>
                  </a:lnTo>
                  <a:lnTo>
                    <a:pt x="42" y="214"/>
                  </a:lnTo>
                  <a:lnTo>
                    <a:pt x="44" y="220"/>
                  </a:lnTo>
                  <a:lnTo>
                    <a:pt x="46" y="222"/>
                  </a:lnTo>
                  <a:lnTo>
                    <a:pt x="46" y="224"/>
                  </a:lnTo>
                  <a:lnTo>
                    <a:pt x="48" y="224"/>
                  </a:lnTo>
                  <a:lnTo>
                    <a:pt x="50" y="226"/>
                  </a:lnTo>
                  <a:lnTo>
                    <a:pt x="52" y="228"/>
                  </a:lnTo>
                  <a:lnTo>
                    <a:pt x="56" y="230"/>
                  </a:lnTo>
                  <a:lnTo>
                    <a:pt x="58" y="228"/>
                  </a:lnTo>
                  <a:lnTo>
                    <a:pt x="60" y="224"/>
                  </a:lnTo>
                  <a:lnTo>
                    <a:pt x="62" y="222"/>
                  </a:lnTo>
                  <a:lnTo>
                    <a:pt x="64" y="218"/>
                  </a:lnTo>
                  <a:lnTo>
                    <a:pt x="66" y="216"/>
                  </a:lnTo>
                  <a:lnTo>
                    <a:pt x="66" y="214"/>
                  </a:lnTo>
                  <a:lnTo>
                    <a:pt x="68" y="214"/>
                  </a:lnTo>
                  <a:lnTo>
                    <a:pt x="70" y="212"/>
                  </a:lnTo>
                  <a:lnTo>
                    <a:pt x="70" y="212"/>
                  </a:lnTo>
                  <a:lnTo>
                    <a:pt x="72" y="212"/>
                  </a:lnTo>
                  <a:lnTo>
                    <a:pt x="72" y="212"/>
                  </a:lnTo>
                  <a:lnTo>
                    <a:pt x="72" y="212"/>
                  </a:lnTo>
                  <a:lnTo>
                    <a:pt x="74" y="212"/>
                  </a:lnTo>
                  <a:lnTo>
                    <a:pt x="76" y="212"/>
                  </a:lnTo>
                  <a:lnTo>
                    <a:pt x="78" y="214"/>
                  </a:lnTo>
                  <a:lnTo>
                    <a:pt x="80" y="216"/>
                  </a:lnTo>
                  <a:lnTo>
                    <a:pt x="82" y="216"/>
                  </a:lnTo>
                  <a:lnTo>
                    <a:pt x="84" y="218"/>
                  </a:lnTo>
                  <a:lnTo>
                    <a:pt x="86" y="218"/>
                  </a:lnTo>
                  <a:lnTo>
                    <a:pt x="88" y="218"/>
                  </a:lnTo>
                  <a:lnTo>
                    <a:pt x="92" y="220"/>
                  </a:lnTo>
                  <a:lnTo>
                    <a:pt x="94" y="220"/>
                  </a:lnTo>
                  <a:lnTo>
                    <a:pt x="102" y="220"/>
                  </a:lnTo>
                  <a:lnTo>
                    <a:pt x="108" y="220"/>
                  </a:lnTo>
                  <a:lnTo>
                    <a:pt x="116" y="222"/>
                  </a:lnTo>
                  <a:lnTo>
                    <a:pt x="124" y="222"/>
                  </a:lnTo>
                  <a:lnTo>
                    <a:pt x="130" y="222"/>
                  </a:lnTo>
                  <a:lnTo>
                    <a:pt x="134" y="222"/>
                  </a:lnTo>
                  <a:lnTo>
                    <a:pt x="140" y="222"/>
                  </a:lnTo>
                  <a:lnTo>
                    <a:pt x="142" y="222"/>
                  </a:lnTo>
                  <a:lnTo>
                    <a:pt x="146" y="222"/>
                  </a:lnTo>
                  <a:lnTo>
                    <a:pt x="148" y="222"/>
                  </a:lnTo>
                  <a:lnTo>
                    <a:pt x="150" y="220"/>
                  </a:lnTo>
                  <a:lnTo>
                    <a:pt x="152" y="220"/>
                  </a:lnTo>
                  <a:lnTo>
                    <a:pt x="152" y="220"/>
                  </a:lnTo>
                  <a:lnTo>
                    <a:pt x="154" y="220"/>
                  </a:lnTo>
                  <a:lnTo>
                    <a:pt x="154" y="218"/>
                  </a:lnTo>
                  <a:lnTo>
                    <a:pt x="154" y="218"/>
                  </a:lnTo>
                  <a:lnTo>
                    <a:pt x="154" y="218"/>
                  </a:lnTo>
                  <a:lnTo>
                    <a:pt x="156" y="216"/>
                  </a:lnTo>
                  <a:lnTo>
                    <a:pt x="156" y="214"/>
                  </a:lnTo>
                  <a:lnTo>
                    <a:pt x="156" y="212"/>
                  </a:lnTo>
                  <a:lnTo>
                    <a:pt x="156" y="210"/>
                  </a:lnTo>
                  <a:lnTo>
                    <a:pt x="156" y="208"/>
                  </a:lnTo>
                  <a:lnTo>
                    <a:pt x="154" y="204"/>
                  </a:lnTo>
                  <a:lnTo>
                    <a:pt x="154" y="202"/>
                  </a:lnTo>
                  <a:lnTo>
                    <a:pt x="154" y="202"/>
                  </a:lnTo>
                  <a:lnTo>
                    <a:pt x="152" y="202"/>
                  </a:lnTo>
                  <a:lnTo>
                    <a:pt x="152" y="200"/>
                  </a:lnTo>
                  <a:lnTo>
                    <a:pt x="152" y="200"/>
                  </a:lnTo>
                  <a:lnTo>
                    <a:pt x="150" y="200"/>
                  </a:lnTo>
                  <a:lnTo>
                    <a:pt x="148" y="200"/>
                  </a:lnTo>
                  <a:lnTo>
                    <a:pt x="146" y="200"/>
                  </a:lnTo>
                  <a:lnTo>
                    <a:pt x="146" y="198"/>
                  </a:lnTo>
                  <a:lnTo>
                    <a:pt x="144" y="198"/>
                  </a:lnTo>
                  <a:lnTo>
                    <a:pt x="142" y="198"/>
                  </a:lnTo>
                  <a:lnTo>
                    <a:pt x="142" y="198"/>
                  </a:lnTo>
                  <a:lnTo>
                    <a:pt x="142" y="198"/>
                  </a:lnTo>
                  <a:lnTo>
                    <a:pt x="140" y="196"/>
                  </a:lnTo>
                  <a:lnTo>
                    <a:pt x="138" y="192"/>
                  </a:lnTo>
                  <a:lnTo>
                    <a:pt x="138" y="190"/>
                  </a:lnTo>
                  <a:lnTo>
                    <a:pt x="138" y="186"/>
                  </a:lnTo>
                  <a:lnTo>
                    <a:pt x="136" y="184"/>
                  </a:lnTo>
                  <a:lnTo>
                    <a:pt x="136" y="180"/>
                  </a:lnTo>
                  <a:lnTo>
                    <a:pt x="136" y="178"/>
                  </a:lnTo>
                  <a:lnTo>
                    <a:pt x="136" y="174"/>
                  </a:lnTo>
                  <a:lnTo>
                    <a:pt x="136" y="170"/>
                  </a:lnTo>
                  <a:lnTo>
                    <a:pt x="136" y="166"/>
                  </a:lnTo>
                  <a:lnTo>
                    <a:pt x="136" y="158"/>
                  </a:lnTo>
                  <a:lnTo>
                    <a:pt x="138" y="150"/>
                  </a:lnTo>
                  <a:lnTo>
                    <a:pt x="140" y="142"/>
                  </a:lnTo>
                  <a:lnTo>
                    <a:pt x="142" y="126"/>
                  </a:lnTo>
                  <a:lnTo>
                    <a:pt x="142" y="118"/>
                  </a:lnTo>
                  <a:lnTo>
                    <a:pt x="144" y="110"/>
                  </a:lnTo>
                  <a:lnTo>
                    <a:pt x="144" y="108"/>
                  </a:lnTo>
                  <a:lnTo>
                    <a:pt x="144" y="104"/>
                  </a:lnTo>
                  <a:lnTo>
                    <a:pt x="144" y="100"/>
                  </a:lnTo>
                  <a:lnTo>
                    <a:pt x="144" y="96"/>
                  </a:lnTo>
                  <a:lnTo>
                    <a:pt x="144" y="94"/>
                  </a:lnTo>
                  <a:lnTo>
                    <a:pt x="144" y="90"/>
                  </a:lnTo>
                  <a:lnTo>
                    <a:pt x="144" y="88"/>
                  </a:lnTo>
                  <a:lnTo>
                    <a:pt x="142" y="86"/>
                  </a:lnTo>
                  <a:lnTo>
                    <a:pt x="142" y="84"/>
                  </a:lnTo>
                  <a:lnTo>
                    <a:pt x="142" y="82"/>
                  </a:lnTo>
                  <a:lnTo>
                    <a:pt x="138" y="80"/>
                  </a:lnTo>
                  <a:lnTo>
                    <a:pt x="136" y="78"/>
                  </a:lnTo>
                  <a:lnTo>
                    <a:pt x="136" y="76"/>
                  </a:lnTo>
                  <a:lnTo>
                    <a:pt x="134" y="76"/>
                  </a:lnTo>
                  <a:lnTo>
                    <a:pt x="134" y="72"/>
                  </a:lnTo>
                  <a:lnTo>
                    <a:pt x="134" y="70"/>
                  </a:lnTo>
                  <a:lnTo>
                    <a:pt x="134" y="68"/>
                  </a:lnTo>
                  <a:lnTo>
                    <a:pt x="134" y="64"/>
                  </a:lnTo>
                  <a:lnTo>
                    <a:pt x="134" y="60"/>
                  </a:lnTo>
                  <a:lnTo>
                    <a:pt x="134" y="58"/>
                  </a:lnTo>
                  <a:lnTo>
                    <a:pt x="134" y="56"/>
                  </a:lnTo>
                  <a:lnTo>
                    <a:pt x="134" y="56"/>
                  </a:lnTo>
                  <a:lnTo>
                    <a:pt x="134" y="54"/>
                  </a:lnTo>
                  <a:lnTo>
                    <a:pt x="134" y="54"/>
                  </a:lnTo>
                  <a:lnTo>
                    <a:pt x="136" y="54"/>
                  </a:lnTo>
                  <a:lnTo>
                    <a:pt x="136" y="52"/>
                  </a:lnTo>
                  <a:lnTo>
                    <a:pt x="138" y="52"/>
                  </a:lnTo>
                  <a:lnTo>
                    <a:pt x="138" y="52"/>
                  </a:lnTo>
                  <a:lnTo>
                    <a:pt x="140" y="52"/>
                  </a:lnTo>
                  <a:lnTo>
                    <a:pt x="142" y="52"/>
                  </a:lnTo>
                  <a:lnTo>
                    <a:pt x="144" y="52"/>
                  </a:lnTo>
                  <a:lnTo>
                    <a:pt x="144" y="52"/>
                  </a:lnTo>
                  <a:lnTo>
                    <a:pt x="144" y="52"/>
                  </a:lnTo>
                  <a:lnTo>
                    <a:pt x="146" y="52"/>
                  </a:lnTo>
                  <a:lnTo>
                    <a:pt x="146" y="50"/>
                  </a:lnTo>
                  <a:lnTo>
                    <a:pt x="146" y="50"/>
                  </a:lnTo>
                  <a:lnTo>
                    <a:pt x="146" y="48"/>
                  </a:lnTo>
                  <a:lnTo>
                    <a:pt x="146" y="46"/>
                  </a:lnTo>
                  <a:lnTo>
                    <a:pt x="146" y="42"/>
                  </a:lnTo>
                  <a:lnTo>
                    <a:pt x="146" y="38"/>
                  </a:lnTo>
                  <a:lnTo>
                    <a:pt x="146" y="36"/>
                  </a:lnTo>
                  <a:lnTo>
                    <a:pt x="114"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32" name="Freeform 394"/>
            <p:cNvSpPr>
              <a:spLocks/>
            </p:cNvSpPr>
            <p:nvPr/>
          </p:nvSpPr>
          <p:spPr bwMode="auto">
            <a:xfrm>
              <a:off x="6121227" y="4061964"/>
              <a:ext cx="214836" cy="301583"/>
            </a:xfrm>
            <a:custGeom>
              <a:avLst/>
              <a:gdLst>
                <a:gd name="T0" fmla="*/ 4 w 104"/>
                <a:gd name="T1" fmla="*/ 128 h 146"/>
                <a:gd name="T2" fmla="*/ 10 w 104"/>
                <a:gd name="T3" fmla="*/ 116 h 146"/>
                <a:gd name="T4" fmla="*/ 8 w 104"/>
                <a:gd name="T5" fmla="*/ 114 h 146"/>
                <a:gd name="T6" fmla="*/ 2 w 104"/>
                <a:gd name="T7" fmla="*/ 110 h 146"/>
                <a:gd name="T8" fmla="*/ 2 w 104"/>
                <a:gd name="T9" fmla="*/ 104 h 146"/>
                <a:gd name="T10" fmla="*/ 4 w 104"/>
                <a:gd name="T11" fmla="*/ 100 h 146"/>
                <a:gd name="T12" fmla="*/ 16 w 104"/>
                <a:gd name="T13" fmla="*/ 96 h 146"/>
                <a:gd name="T14" fmla="*/ 20 w 104"/>
                <a:gd name="T15" fmla="*/ 96 h 146"/>
                <a:gd name="T16" fmla="*/ 24 w 104"/>
                <a:gd name="T17" fmla="*/ 102 h 146"/>
                <a:gd name="T18" fmla="*/ 28 w 104"/>
                <a:gd name="T19" fmla="*/ 106 h 146"/>
                <a:gd name="T20" fmla="*/ 34 w 104"/>
                <a:gd name="T21" fmla="*/ 104 h 146"/>
                <a:gd name="T22" fmla="*/ 42 w 104"/>
                <a:gd name="T23" fmla="*/ 96 h 146"/>
                <a:gd name="T24" fmla="*/ 48 w 104"/>
                <a:gd name="T25" fmla="*/ 88 h 146"/>
                <a:gd name="T26" fmla="*/ 48 w 104"/>
                <a:gd name="T27" fmla="*/ 78 h 146"/>
                <a:gd name="T28" fmla="*/ 44 w 104"/>
                <a:gd name="T29" fmla="*/ 72 h 146"/>
                <a:gd name="T30" fmla="*/ 36 w 104"/>
                <a:gd name="T31" fmla="*/ 64 h 146"/>
                <a:gd name="T32" fmla="*/ 34 w 104"/>
                <a:gd name="T33" fmla="*/ 56 h 146"/>
                <a:gd name="T34" fmla="*/ 36 w 104"/>
                <a:gd name="T35" fmla="*/ 50 h 146"/>
                <a:gd name="T36" fmla="*/ 36 w 104"/>
                <a:gd name="T37" fmla="*/ 44 h 146"/>
                <a:gd name="T38" fmla="*/ 34 w 104"/>
                <a:gd name="T39" fmla="*/ 40 h 146"/>
                <a:gd name="T40" fmla="*/ 28 w 104"/>
                <a:gd name="T41" fmla="*/ 40 h 146"/>
                <a:gd name="T42" fmla="*/ 24 w 104"/>
                <a:gd name="T43" fmla="*/ 38 h 146"/>
                <a:gd name="T44" fmla="*/ 24 w 104"/>
                <a:gd name="T45" fmla="*/ 30 h 146"/>
                <a:gd name="T46" fmla="*/ 74 w 104"/>
                <a:gd name="T47" fmla="*/ 14 h 146"/>
                <a:gd name="T48" fmla="*/ 82 w 104"/>
                <a:gd name="T49" fmla="*/ 4 h 146"/>
                <a:gd name="T50" fmla="*/ 92 w 104"/>
                <a:gd name="T51" fmla="*/ 0 h 146"/>
                <a:gd name="T52" fmla="*/ 100 w 104"/>
                <a:gd name="T53" fmla="*/ 2 h 146"/>
                <a:gd name="T54" fmla="*/ 104 w 104"/>
                <a:gd name="T55" fmla="*/ 6 h 146"/>
                <a:gd name="T56" fmla="*/ 102 w 104"/>
                <a:gd name="T57" fmla="*/ 16 h 146"/>
                <a:gd name="T58" fmla="*/ 98 w 104"/>
                <a:gd name="T59" fmla="*/ 24 h 146"/>
                <a:gd name="T60" fmla="*/ 94 w 104"/>
                <a:gd name="T61" fmla="*/ 28 h 146"/>
                <a:gd name="T62" fmla="*/ 92 w 104"/>
                <a:gd name="T63" fmla="*/ 42 h 146"/>
                <a:gd name="T64" fmla="*/ 94 w 104"/>
                <a:gd name="T65" fmla="*/ 68 h 146"/>
                <a:gd name="T66" fmla="*/ 90 w 104"/>
                <a:gd name="T67" fmla="*/ 78 h 146"/>
                <a:gd name="T68" fmla="*/ 84 w 104"/>
                <a:gd name="T69" fmla="*/ 84 h 146"/>
                <a:gd name="T70" fmla="*/ 82 w 104"/>
                <a:gd name="T71" fmla="*/ 92 h 146"/>
                <a:gd name="T72" fmla="*/ 82 w 104"/>
                <a:gd name="T73" fmla="*/ 104 h 146"/>
                <a:gd name="T74" fmla="*/ 80 w 104"/>
                <a:gd name="T75" fmla="*/ 106 h 146"/>
                <a:gd name="T76" fmla="*/ 72 w 104"/>
                <a:gd name="T77" fmla="*/ 106 h 146"/>
                <a:gd name="T78" fmla="*/ 70 w 104"/>
                <a:gd name="T79" fmla="*/ 110 h 146"/>
                <a:gd name="T80" fmla="*/ 70 w 104"/>
                <a:gd name="T81" fmla="*/ 122 h 146"/>
                <a:gd name="T82" fmla="*/ 70 w 104"/>
                <a:gd name="T83" fmla="*/ 130 h 146"/>
                <a:gd name="T84" fmla="*/ 64 w 104"/>
                <a:gd name="T85" fmla="*/ 132 h 146"/>
                <a:gd name="T86" fmla="*/ 54 w 104"/>
                <a:gd name="T87" fmla="*/ 136 h 146"/>
                <a:gd name="T88" fmla="*/ 52 w 104"/>
                <a:gd name="T89" fmla="*/ 140 h 146"/>
                <a:gd name="T90" fmla="*/ 46 w 104"/>
                <a:gd name="T91" fmla="*/ 142 h 146"/>
                <a:gd name="T92" fmla="*/ 38 w 104"/>
                <a:gd name="T93" fmla="*/ 140 h 146"/>
                <a:gd name="T94" fmla="*/ 32 w 104"/>
                <a:gd name="T95" fmla="*/ 136 h 146"/>
                <a:gd name="T96" fmla="*/ 24 w 104"/>
                <a:gd name="T97" fmla="*/ 140 h 146"/>
                <a:gd name="T98" fmla="*/ 10 w 104"/>
                <a:gd name="T99" fmla="*/ 146 h 146"/>
                <a:gd name="T100" fmla="*/ 8 w 104"/>
                <a:gd name="T101" fmla="*/ 140 h 146"/>
                <a:gd name="T102" fmla="*/ 6 w 104"/>
                <a:gd name="T103"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4" h="146">
                  <a:moveTo>
                    <a:pt x="0" y="134"/>
                  </a:moveTo>
                  <a:lnTo>
                    <a:pt x="0" y="134"/>
                  </a:lnTo>
                  <a:lnTo>
                    <a:pt x="2" y="132"/>
                  </a:lnTo>
                  <a:lnTo>
                    <a:pt x="4" y="130"/>
                  </a:lnTo>
                  <a:lnTo>
                    <a:pt x="4" y="128"/>
                  </a:lnTo>
                  <a:lnTo>
                    <a:pt x="6" y="124"/>
                  </a:lnTo>
                  <a:lnTo>
                    <a:pt x="8" y="122"/>
                  </a:lnTo>
                  <a:lnTo>
                    <a:pt x="8" y="120"/>
                  </a:lnTo>
                  <a:lnTo>
                    <a:pt x="10" y="118"/>
                  </a:lnTo>
                  <a:lnTo>
                    <a:pt x="10" y="116"/>
                  </a:lnTo>
                  <a:lnTo>
                    <a:pt x="10" y="116"/>
                  </a:lnTo>
                  <a:lnTo>
                    <a:pt x="10" y="116"/>
                  </a:lnTo>
                  <a:lnTo>
                    <a:pt x="10" y="116"/>
                  </a:lnTo>
                  <a:lnTo>
                    <a:pt x="10" y="114"/>
                  </a:lnTo>
                  <a:lnTo>
                    <a:pt x="8" y="114"/>
                  </a:lnTo>
                  <a:lnTo>
                    <a:pt x="8" y="114"/>
                  </a:lnTo>
                  <a:lnTo>
                    <a:pt x="6" y="112"/>
                  </a:lnTo>
                  <a:lnTo>
                    <a:pt x="4" y="112"/>
                  </a:lnTo>
                  <a:lnTo>
                    <a:pt x="4" y="112"/>
                  </a:lnTo>
                  <a:lnTo>
                    <a:pt x="2" y="110"/>
                  </a:lnTo>
                  <a:lnTo>
                    <a:pt x="2" y="110"/>
                  </a:lnTo>
                  <a:lnTo>
                    <a:pt x="2" y="108"/>
                  </a:lnTo>
                  <a:lnTo>
                    <a:pt x="2" y="106"/>
                  </a:lnTo>
                  <a:lnTo>
                    <a:pt x="2" y="106"/>
                  </a:lnTo>
                  <a:lnTo>
                    <a:pt x="2" y="104"/>
                  </a:lnTo>
                  <a:lnTo>
                    <a:pt x="2" y="104"/>
                  </a:lnTo>
                  <a:lnTo>
                    <a:pt x="2" y="102"/>
                  </a:lnTo>
                  <a:lnTo>
                    <a:pt x="2" y="102"/>
                  </a:lnTo>
                  <a:lnTo>
                    <a:pt x="2" y="102"/>
                  </a:lnTo>
                  <a:lnTo>
                    <a:pt x="4" y="100"/>
                  </a:lnTo>
                  <a:lnTo>
                    <a:pt x="4" y="100"/>
                  </a:lnTo>
                  <a:lnTo>
                    <a:pt x="6" y="100"/>
                  </a:lnTo>
                  <a:lnTo>
                    <a:pt x="8" y="98"/>
                  </a:lnTo>
                  <a:lnTo>
                    <a:pt x="12" y="98"/>
                  </a:lnTo>
                  <a:lnTo>
                    <a:pt x="16" y="96"/>
                  </a:lnTo>
                  <a:lnTo>
                    <a:pt x="16" y="96"/>
                  </a:lnTo>
                  <a:lnTo>
                    <a:pt x="18" y="96"/>
                  </a:lnTo>
                  <a:lnTo>
                    <a:pt x="18" y="96"/>
                  </a:lnTo>
                  <a:lnTo>
                    <a:pt x="20" y="96"/>
                  </a:lnTo>
                  <a:lnTo>
                    <a:pt x="20" y="96"/>
                  </a:lnTo>
                  <a:lnTo>
                    <a:pt x="20" y="96"/>
                  </a:lnTo>
                  <a:lnTo>
                    <a:pt x="20" y="98"/>
                  </a:lnTo>
                  <a:lnTo>
                    <a:pt x="22" y="100"/>
                  </a:lnTo>
                  <a:lnTo>
                    <a:pt x="22" y="102"/>
                  </a:lnTo>
                  <a:lnTo>
                    <a:pt x="24" y="102"/>
                  </a:lnTo>
                  <a:lnTo>
                    <a:pt x="24" y="104"/>
                  </a:lnTo>
                  <a:lnTo>
                    <a:pt x="26" y="106"/>
                  </a:lnTo>
                  <a:lnTo>
                    <a:pt x="26" y="106"/>
                  </a:lnTo>
                  <a:lnTo>
                    <a:pt x="26" y="106"/>
                  </a:lnTo>
                  <a:lnTo>
                    <a:pt x="28" y="106"/>
                  </a:lnTo>
                  <a:lnTo>
                    <a:pt x="28" y="106"/>
                  </a:lnTo>
                  <a:lnTo>
                    <a:pt x="30" y="106"/>
                  </a:lnTo>
                  <a:lnTo>
                    <a:pt x="30" y="106"/>
                  </a:lnTo>
                  <a:lnTo>
                    <a:pt x="32" y="104"/>
                  </a:lnTo>
                  <a:lnTo>
                    <a:pt x="34" y="104"/>
                  </a:lnTo>
                  <a:lnTo>
                    <a:pt x="36" y="102"/>
                  </a:lnTo>
                  <a:lnTo>
                    <a:pt x="38" y="102"/>
                  </a:lnTo>
                  <a:lnTo>
                    <a:pt x="40" y="100"/>
                  </a:lnTo>
                  <a:lnTo>
                    <a:pt x="42" y="98"/>
                  </a:lnTo>
                  <a:lnTo>
                    <a:pt x="42" y="96"/>
                  </a:lnTo>
                  <a:lnTo>
                    <a:pt x="44" y="94"/>
                  </a:lnTo>
                  <a:lnTo>
                    <a:pt x="46" y="92"/>
                  </a:lnTo>
                  <a:lnTo>
                    <a:pt x="46" y="90"/>
                  </a:lnTo>
                  <a:lnTo>
                    <a:pt x="48" y="88"/>
                  </a:lnTo>
                  <a:lnTo>
                    <a:pt x="48" y="88"/>
                  </a:lnTo>
                  <a:lnTo>
                    <a:pt x="48" y="86"/>
                  </a:lnTo>
                  <a:lnTo>
                    <a:pt x="48" y="84"/>
                  </a:lnTo>
                  <a:lnTo>
                    <a:pt x="48" y="82"/>
                  </a:lnTo>
                  <a:lnTo>
                    <a:pt x="48" y="80"/>
                  </a:lnTo>
                  <a:lnTo>
                    <a:pt x="48" y="78"/>
                  </a:lnTo>
                  <a:lnTo>
                    <a:pt x="46" y="76"/>
                  </a:lnTo>
                  <a:lnTo>
                    <a:pt x="46" y="74"/>
                  </a:lnTo>
                  <a:lnTo>
                    <a:pt x="46" y="74"/>
                  </a:lnTo>
                  <a:lnTo>
                    <a:pt x="44" y="72"/>
                  </a:lnTo>
                  <a:lnTo>
                    <a:pt x="44" y="72"/>
                  </a:lnTo>
                  <a:lnTo>
                    <a:pt x="42" y="70"/>
                  </a:lnTo>
                  <a:lnTo>
                    <a:pt x="40" y="68"/>
                  </a:lnTo>
                  <a:lnTo>
                    <a:pt x="38" y="68"/>
                  </a:lnTo>
                  <a:lnTo>
                    <a:pt x="38" y="66"/>
                  </a:lnTo>
                  <a:lnTo>
                    <a:pt x="36" y="64"/>
                  </a:lnTo>
                  <a:lnTo>
                    <a:pt x="36" y="62"/>
                  </a:lnTo>
                  <a:lnTo>
                    <a:pt x="34" y="60"/>
                  </a:lnTo>
                  <a:lnTo>
                    <a:pt x="34" y="58"/>
                  </a:lnTo>
                  <a:lnTo>
                    <a:pt x="34" y="58"/>
                  </a:lnTo>
                  <a:lnTo>
                    <a:pt x="34" y="56"/>
                  </a:lnTo>
                  <a:lnTo>
                    <a:pt x="34" y="56"/>
                  </a:lnTo>
                  <a:lnTo>
                    <a:pt x="34" y="54"/>
                  </a:lnTo>
                  <a:lnTo>
                    <a:pt x="36" y="52"/>
                  </a:lnTo>
                  <a:lnTo>
                    <a:pt x="36" y="50"/>
                  </a:lnTo>
                  <a:lnTo>
                    <a:pt x="36" y="50"/>
                  </a:lnTo>
                  <a:lnTo>
                    <a:pt x="38" y="48"/>
                  </a:lnTo>
                  <a:lnTo>
                    <a:pt x="38" y="48"/>
                  </a:lnTo>
                  <a:lnTo>
                    <a:pt x="36" y="46"/>
                  </a:lnTo>
                  <a:lnTo>
                    <a:pt x="36" y="46"/>
                  </a:lnTo>
                  <a:lnTo>
                    <a:pt x="36" y="44"/>
                  </a:lnTo>
                  <a:lnTo>
                    <a:pt x="36" y="42"/>
                  </a:lnTo>
                  <a:lnTo>
                    <a:pt x="36" y="42"/>
                  </a:lnTo>
                  <a:lnTo>
                    <a:pt x="34" y="40"/>
                  </a:lnTo>
                  <a:lnTo>
                    <a:pt x="34" y="40"/>
                  </a:lnTo>
                  <a:lnTo>
                    <a:pt x="34" y="40"/>
                  </a:lnTo>
                  <a:lnTo>
                    <a:pt x="34" y="38"/>
                  </a:lnTo>
                  <a:lnTo>
                    <a:pt x="32" y="38"/>
                  </a:lnTo>
                  <a:lnTo>
                    <a:pt x="30" y="38"/>
                  </a:lnTo>
                  <a:lnTo>
                    <a:pt x="28" y="40"/>
                  </a:lnTo>
                  <a:lnTo>
                    <a:pt x="28" y="40"/>
                  </a:lnTo>
                  <a:lnTo>
                    <a:pt x="26" y="40"/>
                  </a:lnTo>
                  <a:lnTo>
                    <a:pt x="24" y="40"/>
                  </a:lnTo>
                  <a:lnTo>
                    <a:pt x="24" y="38"/>
                  </a:lnTo>
                  <a:lnTo>
                    <a:pt x="24" y="38"/>
                  </a:lnTo>
                  <a:lnTo>
                    <a:pt x="24" y="38"/>
                  </a:lnTo>
                  <a:lnTo>
                    <a:pt x="24" y="38"/>
                  </a:lnTo>
                  <a:lnTo>
                    <a:pt x="24" y="36"/>
                  </a:lnTo>
                  <a:lnTo>
                    <a:pt x="22" y="36"/>
                  </a:lnTo>
                  <a:lnTo>
                    <a:pt x="22" y="34"/>
                  </a:lnTo>
                  <a:lnTo>
                    <a:pt x="24" y="30"/>
                  </a:lnTo>
                  <a:lnTo>
                    <a:pt x="24" y="28"/>
                  </a:lnTo>
                  <a:lnTo>
                    <a:pt x="24" y="26"/>
                  </a:lnTo>
                  <a:lnTo>
                    <a:pt x="70" y="20"/>
                  </a:lnTo>
                  <a:lnTo>
                    <a:pt x="72" y="16"/>
                  </a:lnTo>
                  <a:lnTo>
                    <a:pt x="74" y="14"/>
                  </a:lnTo>
                  <a:lnTo>
                    <a:pt x="74" y="10"/>
                  </a:lnTo>
                  <a:lnTo>
                    <a:pt x="76" y="8"/>
                  </a:lnTo>
                  <a:lnTo>
                    <a:pt x="78" y="6"/>
                  </a:lnTo>
                  <a:lnTo>
                    <a:pt x="80" y="4"/>
                  </a:lnTo>
                  <a:lnTo>
                    <a:pt x="82" y="4"/>
                  </a:lnTo>
                  <a:lnTo>
                    <a:pt x="82" y="2"/>
                  </a:lnTo>
                  <a:lnTo>
                    <a:pt x="84" y="2"/>
                  </a:lnTo>
                  <a:lnTo>
                    <a:pt x="84" y="2"/>
                  </a:lnTo>
                  <a:lnTo>
                    <a:pt x="88" y="2"/>
                  </a:lnTo>
                  <a:lnTo>
                    <a:pt x="92" y="0"/>
                  </a:lnTo>
                  <a:lnTo>
                    <a:pt x="92" y="0"/>
                  </a:lnTo>
                  <a:lnTo>
                    <a:pt x="94" y="0"/>
                  </a:lnTo>
                  <a:lnTo>
                    <a:pt x="98" y="2"/>
                  </a:lnTo>
                  <a:lnTo>
                    <a:pt x="98" y="2"/>
                  </a:lnTo>
                  <a:lnTo>
                    <a:pt x="100" y="2"/>
                  </a:lnTo>
                  <a:lnTo>
                    <a:pt x="102" y="4"/>
                  </a:lnTo>
                  <a:lnTo>
                    <a:pt x="102" y="4"/>
                  </a:lnTo>
                  <a:lnTo>
                    <a:pt x="102" y="4"/>
                  </a:lnTo>
                  <a:lnTo>
                    <a:pt x="102" y="4"/>
                  </a:lnTo>
                  <a:lnTo>
                    <a:pt x="104" y="6"/>
                  </a:lnTo>
                  <a:lnTo>
                    <a:pt x="104" y="6"/>
                  </a:lnTo>
                  <a:lnTo>
                    <a:pt x="104" y="8"/>
                  </a:lnTo>
                  <a:lnTo>
                    <a:pt x="102" y="10"/>
                  </a:lnTo>
                  <a:lnTo>
                    <a:pt x="102" y="14"/>
                  </a:lnTo>
                  <a:lnTo>
                    <a:pt x="102" y="16"/>
                  </a:lnTo>
                  <a:lnTo>
                    <a:pt x="100" y="18"/>
                  </a:lnTo>
                  <a:lnTo>
                    <a:pt x="100" y="22"/>
                  </a:lnTo>
                  <a:lnTo>
                    <a:pt x="98" y="22"/>
                  </a:lnTo>
                  <a:lnTo>
                    <a:pt x="98" y="24"/>
                  </a:lnTo>
                  <a:lnTo>
                    <a:pt x="98" y="24"/>
                  </a:lnTo>
                  <a:lnTo>
                    <a:pt x="96" y="24"/>
                  </a:lnTo>
                  <a:lnTo>
                    <a:pt x="94" y="26"/>
                  </a:lnTo>
                  <a:lnTo>
                    <a:pt x="94" y="26"/>
                  </a:lnTo>
                  <a:lnTo>
                    <a:pt x="94" y="26"/>
                  </a:lnTo>
                  <a:lnTo>
                    <a:pt x="94" y="28"/>
                  </a:lnTo>
                  <a:lnTo>
                    <a:pt x="92" y="32"/>
                  </a:lnTo>
                  <a:lnTo>
                    <a:pt x="92" y="34"/>
                  </a:lnTo>
                  <a:lnTo>
                    <a:pt x="92" y="36"/>
                  </a:lnTo>
                  <a:lnTo>
                    <a:pt x="92" y="40"/>
                  </a:lnTo>
                  <a:lnTo>
                    <a:pt x="92" y="42"/>
                  </a:lnTo>
                  <a:lnTo>
                    <a:pt x="92" y="50"/>
                  </a:lnTo>
                  <a:lnTo>
                    <a:pt x="94" y="56"/>
                  </a:lnTo>
                  <a:lnTo>
                    <a:pt x="94" y="62"/>
                  </a:lnTo>
                  <a:lnTo>
                    <a:pt x="94" y="66"/>
                  </a:lnTo>
                  <a:lnTo>
                    <a:pt x="94" y="68"/>
                  </a:lnTo>
                  <a:lnTo>
                    <a:pt x="94" y="70"/>
                  </a:lnTo>
                  <a:lnTo>
                    <a:pt x="92" y="72"/>
                  </a:lnTo>
                  <a:lnTo>
                    <a:pt x="92" y="74"/>
                  </a:lnTo>
                  <a:lnTo>
                    <a:pt x="92" y="76"/>
                  </a:lnTo>
                  <a:lnTo>
                    <a:pt x="90" y="78"/>
                  </a:lnTo>
                  <a:lnTo>
                    <a:pt x="90" y="80"/>
                  </a:lnTo>
                  <a:lnTo>
                    <a:pt x="88" y="80"/>
                  </a:lnTo>
                  <a:lnTo>
                    <a:pt x="86" y="82"/>
                  </a:lnTo>
                  <a:lnTo>
                    <a:pt x="84" y="84"/>
                  </a:lnTo>
                  <a:lnTo>
                    <a:pt x="84" y="84"/>
                  </a:lnTo>
                  <a:lnTo>
                    <a:pt x="84" y="86"/>
                  </a:lnTo>
                  <a:lnTo>
                    <a:pt x="84" y="86"/>
                  </a:lnTo>
                  <a:lnTo>
                    <a:pt x="84" y="88"/>
                  </a:lnTo>
                  <a:lnTo>
                    <a:pt x="82" y="90"/>
                  </a:lnTo>
                  <a:lnTo>
                    <a:pt x="82" y="92"/>
                  </a:lnTo>
                  <a:lnTo>
                    <a:pt x="84" y="96"/>
                  </a:lnTo>
                  <a:lnTo>
                    <a:pt x="84" y="98"/>
                  </a:lnTo>
                  <a:lnTo>
                    <a:pt x="84" y="100"/>
                  </a:lnTo>
                  <a:lnTo>
                    <a:pt x="82" y="102"/>
                  </a:lnTo>
                  <a:lnTo>
                    <a:pt x="82" y="104"/>
                  </a:lnTo>
                  <a:lnTo>
                    <a:pt x="82" y="104"/>
                  </a:lnTo>
                  <a:lnTo>
                    <a:pt x="82" y="104"/>
                  </a:lnTo>
                  <a:lnTo>
                    <a:pt x="82" y="106"/>
                  </a:lnTo>
                  <a:lnTo>
                    <a:pt x="80" y="106"/>
                  </a:lnTo>
                  <a:lnTo>
                    <a:pt x="80" y="106"/>
                  </a:lnTo>
                  <a:lnTo>
                    <a:pt x="78" y="106"/>
                  </a:lnTo>
                  <a:lnTo>
                    <a:pt x="76" y="106"/>
                  </a:lnTo>
                  <a:lnTo>
                    <a:pt x="74" y="106"/>
                  </a:lnTo>
                  <a:lnTo>
                    <a:pt x="72" y="106"/>
                  </a:lnTo>
                  <a:lnTo>
                    <a:pt x="72" y="106"/>
                  </a:lnTo>
                  <a:lnTo>
                    <a:pt x="70" y="106"/>
                  </a:lnTo>
                  <a:lnTo>
                    <a:pt x="70" y="106"/>
                  </a:lnTo>
                  <a:lnTo>
                    <a:pt x="70" y="108"/>
                  </a:lnTo>
                  <a:lnTo>
                    <a:pt x="70" y="108"/>
                  </a:lnTo>
                  <a:lnTo>
                    <a:pt x="70" y="110"/>
                  </a:lnTo>
                  <a:lnTo>
                    <a:pt x="70" y="110"/>
                  </a:lnTo>
                  <a:lnTo>
                    <a:pt x="70" y="112"/>
                  </a:lnTo>
                  <a:lnTo>
                    <a:pt x="70" y="114"/>
                  </a:lnTo>
                  <a:lnTo>
                    <a:pt x="70" y="118"/>
                  </a:lnTo>
                  <a:lnTo>
                    <a:pt x="70" y="122"/>
                  </a:lnTo>
                  <a:lnTo>
                    <a:pt x="70" y="124"/>
                  </a:lnTo>
                  <a:lnTo>
                    <a:pt x="70" y="126"/>
                  </a:lnTo>
                  <a:lnTo>
                    <a:pt x="70" y="128"/>
                  </a:lnTo>
                  <a:lnTo>
                    <a:pt x="70" y="128"/>
                  </a:lnTo>
                  <a:lnTo>
                    <a:pt x="70" y="130"/>
                  </a:lnTo>
                  <a:lnTo>
                    <a:pt x="68" y="130"/>
                  </a:lnTo>
                  <a:lnTo>
                    <a:pt x="68" y="130"/>
                  </a:lnTo>
                  <a:lnTo>
                    <a:pt x="66" y="130"/>
                  </a:lnTo>
                  <a:lnTo>
                    <a:pt x="66" y="132"/>
                  </a:lnTo>
                  <a:lnTo>
                    <a:pt x="64" y="132"/>
                  </a:lnTo>
                  <a:lnTo>
                    <a:pt x="62" y="132"/>
                  </a:lnTo>
                  <a:lnTo>
                    <a:pt x="60" y="134"/>
                  </a:lnTo>
                  <a:lnTo>
                    <a:pt x="56" y="134"/>
                  </a:lnTo>
                  <a:lnTo>
                    <a:pt x="54" y="134"/>
                  </a:lnTo>
                  <a:lnTo>
                    <a:pt x="54" y="136"/>
                  </a:lnTo>
                  <a:lnTo>
                    <a:pt x="54" y="136"/>
                  </a:lnTo>
                  <a:lnTo>
                    <a:pt x="54" y="136"/>
                  </a:lnTo>
                  <a:lnTo>
                    <a:pt x="52" y="136"/>
                  </a:lnTo>
                  <a:lnTo>
                    <a:pt x="52" y="138"/>
                  </a:lnTo>
                  <a:lnTo>
                    <a:pt x="52" y="140"/>
                  </a:lnTo>
                  <a:lnTo>
                    <a:pt x="50" y="140"/>
                  </a:lnTo>
                  <a:lnTo>
                    <a:pt x="50" y="140"/>
                  </a:lnTo>
                  <a:lnTo>
                    <a:pt x="50" y="142"/>
                  </a:lnTo>
                  <a:lnTo>
                    <a:pt x="48" y="142"/>
                  </a:lnTo>
                  <a:lnTo>
                    <a:pt x="46" y="142"/>
                  </a:lnTo>
                  <a:lnTo>
                    <a:pt x="44" y="142"/>
                  </a:lnTo>
                  <a:lnTo>
                    <a:pt x="42" y="142"/>
                  </a:lnTo>
                  <a:lnTo>
                    <a:pt x="42" y="142"/>
                  </a:lnTo>
                  <a:lnTo>
                    <a:pt x="38" y="140"/>
                  </a:lnTo>
                  <a:lnTo>
                    <a:pt x="38" y="140"/>
                  </a:lnTo>
                  <a:lnTo>
                    <a:pt x="36" y="140"/>
                  </a:lnTo>
                  <a:lnTo>
                    <a:pt x="36" y="138"/>
                  </a:lnTo>
                  <a:lnTo>
                    <a:pt x="34" y="136"/>
                  </a:lnTo>
                  <a:lnTo>
                    <a:pt x="32" y="136"/>
                  </a:lnTo>
                  <a:lnTo>
                    <a:pt x="32" y="136"/>
                  </a:lnTo>
                  <a:lnTo>
                    <a:pt x="30" y="136"/>
                  </a:lnTo>
                  <a:lnTo>
                    <a:pt x="30" y="136"/>
                  </a:lnTo>
                  <a:lnTo>
                    <a:pt x="28" y="138"/>
                  </a:lnTo>
                  <a:lnTo>
                    <a:pt x="26" y="138"/>
                  </a:lnTo>
                  <a:lnTo>
                    <a:pt x="24" y="140"/>
                  </a:lnTo>
                  <a:lnTo>
                    <a:pt x="22" y="140"/>
                  </a:lnTo>
                  <a:lnTo>
                    <a:pt x="18" y="142"/>
                  </a:lnTo>
                  <a:lnTo>
                    <a:pt x="16" y="144"/>
                  </a:lnTo>
                  <a:lnTo>
                    <a:pt x="14" y="144"/>
                  </a:lnTo>
                  <a:lnTo>
                    <a:pt x="10" y="146"/>
                  </a:lnTo>
                  <a:lnTo>
                    <a:pt x="8" y="146"/>
                  </a:lnTo>
                  <a:lnTo>
                    <a:pt x="8" y="146"/>
                  </a:lnTo>
                  <a:lnTo>
                    <a:pt x="8" y="144"/>
                  </a:lnTo>
                  <a:lnTo>
                    <a:pt x="8" y="142"/>
                  </a:lnTo>
                  <a:lnTo>
                    <a:pt x="8" y="140"/>
                  </a:lnTo>
                  <a:lnTo>
                    <a:pt x="8" y="140"/>
                  </a:lnTo>
                  <a:lnTo>
                    <a:pt x="8" y="138"/>
                  </a:lnTo>
                  <a:lnTo>
                    <a:pt x="8" y="138"/>
                  </a:lnTo>
                  <a:lnTo>
                    <a:pt x="8" y="138"/>
                  </a:lnTo>
                  <a:lnTo>
                    <a:pt x="6" y="138"/>
                  </a:lnTo>
                  <a:lnTo>
                    <a:pt x="4" y="136"/>
                  </a:lnTo>
                  <a:lnTo>
                    <a:pt x="4" y="136"/>
                  </a:lnTo>
                  <a:lnTo>
                    <a:pt x="0" y="136"/>
                  </a:lnTo>
                  <a:lnTo>
                    <a:pt x="0" y="13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33" name="Freeform 396"/>
            <p:cNvSpPr>
              <a:spLocks/>
            </p:cNvSpPr>
            <p:nvPr/>
          </p:nvSpPr>
          <p:spPr bwMode="auto">
            <a:xfrm>
              <a:off x="6137752" y="4020651"/>
              <a:ext cx="582533" cy="648611"/>
            </a:xfrm>
            <a:custGeom>
              <a:avLst/>
              <a:gdLst>
                <a:gd name="T0" fmla="*/ 0 w 282"/>
                <a:gd name="T1" fmla="*/ 176 h 314"/>
                <a:gd name="T2" fmla="*/ 26 w 282"/>
                <a:gd name="T3" fmla="*/ 186 h 314"/>
                <a:gd name="T4" fmla="*/ 56 w 282"/>
                <a:gd name="T5" fmla="*/ 178 h 314"/>
                <a:gd name="T6" fmla="*/ 72 w 282"/>
                <a:gd name="T7" fmla="*/ 188 h 314"/>
                <a:gd name="T8" fmla="*/ 76 w 282"/>
                <a:gd name="T9" fmla="*/ 208 h 314"/>
                <a:gd name="T10" fmla="*/ 82 w 282"/>
                <a:gd name="T11" fmla="*/ 218 h 314"/>
                <a:gd name="T12" fmla="*/ 96 w 282"/>
                <a:gd name="T13" fmla="*/ 222 h 314"/>
                <a:gd name="T14" fmla="*/ 110 w 282"/>
                <a:gd name="T15" fmla="*/ 216 h 314"/>
                <a:gd name="T16" fmla="*/ 112 w 282"/>
                <a:gd name="T17" fmla="*/ 200 h 314"/>
                <a:gd name="T18" fmla="*/ 120 w 282"/>
                <a:gd name="T19" fmla="*/ 200 h 314"/>
                <a:gd name="T20" fmla="*/ 126 w 282"/>
                <a:gd name="T21" fmla="*/ 214 h 314"/>
                <a:gd name="T22" fmla="*/ 140 w 282"/>
                <a:gd name="T23" fmla="*/ 208 h 314"/>
                <a:gd name="T24" fmla="*/ 146 w 282"/>
                <a:gd name="T25" fmla="*/ 232 h 314"/>
                <a:gd name="T26" fmla="*/ 150 w 282"/>
                <a:gd name="T27" fmla="*/ 264 h 314"/>
                <a:gd name="T28" fmla="*/ 170 w 282"/>
                <a:gd name="T29" fmla="*/ 268 h 314"/>
                <a:gd name="T30" fmla="*/ 190 w 282"/>
                <a:gd name="T31" fmla="*/ 272 h 314"/>
                <a:gd name="T32" fmla="*/ 196 w 282"/>
                <a:gd name="T33" fmla="*/ 288 h 314"/>
                <a:gd name="T34" fmla="*/ 204 w 282"/>
                <a:gd name="T35" fmla="*/ 280 h 314"/>
                <a:gd name="T36" fmla="*/ 216 w 282"/>
                <a:gd name="T37" fmla="*/ 276 h 314"/>
                <a:gd name="T38" fmla="*/ 222 w 282"/>
                <a:gd name="T39" fmla="*/ 286 h 314"/>
                <a:gd name="T40" fmla="*/ 230 w 282"/>
                <a:gd name="T41" fmla="*/ 300 h 314"/>
                <a:gd name="T42" fmla="*/ 244 w 282"/>
                <a:gd name="T43" fmla="*/ 314 h 314"/>
                <a:gd name="T44" fmla="*/ 256 w 282"/>
                <a:gd name="T45" fmla="*/ 304 h 314"/>
                <a:gd name="T46" fmla="*/ 254 w 282"/>
                <a:gd name="T47" fmla="*/ 284 h 314"/>
                <a:gd name="T48" fmla="*/ 240 w 282"/>
                <a:gd name="T49" fmla="*/ 280 h 314"/>
                <a:gd name="T50" fmla="*/ 238 w 282"/>
                <a:gd name="T51" fmla="*/ 254 h 314"/>
                <a:gd name="T52" fmla="*/ 250 w 282"/>
                <a:gd name="T53" fmla="*/ 222 h 314"/>
                <a:gd name="T54" fmla="*/ 262 w 282"/>
                <a:gd name="T55" fmla="*/ 208 h 314"/>
                <a:gd name="T56" fmla="*/ 258 w 282"/>
                <a:gd name="T57" fmla="*/ 178 h 314"/>
                <a:gd name="T58" fmla="*/ 256 w 282"/>
                <a:gd name="T59" fmla="*/ 154 h 314"/>
                <a:gd name="T60" fmla="*/ 248 w 282"/>
                <a:gd name="T61" fmla="*/ 136 h 314"/>
                <a:gd name="T62" fmla="*/ 240 w 282"/>
                <a:gd name="T63" fmla="*/ 130 h 314"/>
                <a:gd name="T64" fmla="*/ 246 w 282"/>
                <a:gd name="T65" fmla="*/ 118 h 314"/>
                <a:gd name="T66" fmla="*/ 244 w 282"/>
                <a:gd name="T67" fmla="*/ 108 h 314"/>
                <a:gd name="T68" fmla="*/ 254 w 282"/>
                <a:gd name="T69" fmla="*/ 82 h 314"/>
                <a:gd name="T70" fmla="*/ 262 w 282"/>
                <a:gd name="T71" fmla="*/ 66 h 314"/>
                <a:gd name="T72" fmla="*/ 282 w 282"/>
                <a:gd name="T73" fmla="*/ 56 h 314"/>
                <a:gd name="T74" fmla="*/ 276 w 282"/>
                <a:gd name="T75" fmla="*/ 48 h 314"/>
                <a:gd name="T76" fmla="*/ 272 w 282"/>
                <a:gd name="T77" fmla="*/ 42 h 314"/>
                <a:gd name="T78" fmla="*/ 264 w 282"/>
                <a:gd name="T79" fmla="*/ 20 h 314"/>
                <a:gd name="T80" fmla="*/ 250 w 282"/>
                <a:gd name="T81" fmla="*/ 10 h 314"/>
                <a:gd name="T82" fmla="*/ 222 w 282"/>
                <a:gd name="T83" fmla="*/ 8 h 314"/>
                <a:gd name="T84" fmla="*/ 208 w 282"/>
                <a:gd name="T85" fmla="*/ 0 h 314"/>
                <a:gd name="T86" fmla="*/ 182 w 282"/>
                <a:gd name="T87" fmla="*/ 2 h 314"/>
                <a:gd name="T88" fmla="*/ 176 w 282"/>
                <a:gd name="T89" fmla="*/ 6 h 314"/>
                <a:gd name="T90" fmla="*/ 152 w 282"/>
                <a:gd name="T91" fmla="*/ 8 h 314"/>
                <a:gd name="T92" fmla="*/ 144 w 282"/>
                <a:gd name="T93" fmla="*/ 16 h 314"/>
                <a:gd name="T94" fmla="*/ 122 w 282"/>
                <a:gd name="T95" fmla="*/ 20 h 314"/>
                <a:gd name="T96" fmla="*/ 114 w 282"/>
                <a:gd name="T97" fmla="*/ 8 h 314"/>
                <a:gd name="T98" fmla="*/ 102 w 282"/>
                <a:gd name="T99" fmla="*/ 8 h 314"/>
                <a:gd name="T100" fmla="*/ 86 w 282"/>
                <a:gd name="T101" fmla="*/ 22 h 314"/>
                <a:gd name="T102" fmla="*/ 96 w 282"/>
                <a:gd name="T103" fmla="*/ 32 h 314"/>
                <a:gd name="T104" fmla="*/ 86 w 282"/>
                <a:gd name="T105" fmla="*/ 48 h 314"/>
                <a:gd name="T106" fmla="*/ 86 w 282"/>
                <a:gd name="T107" fmla="*/ 88 h 314"/>
                <a:gd name="T108" fmla="*/ 76 w 282"/>
                <a:gd name="T109" fmla="*/ 106 h 314"/>
                <a:gd name="T110" fmla="*/ 74 w 282"/>
                <a:gd name="T111" fmla="*/ 126 h 314"/>
                <a:gd name="T112" fmla="*/ 62 w 282"/>
                <a:gd name="T113" fmla="*/ 128 h 314"/>
                <a:gd name="T114" fmla="*/ 62 w 282"/>
                <a:gd name="T115" fmla="*/ 148 h 314"/>
                <a:gd name="T116" fmla="*/ 46 w 282"/>
                <a:gd name="T117" fmla="*/ 156 h 314"/>
                <a:gd name="T118" fmla="*/ 38 w 282"/>
                <a:gd name="T119" fmla="*/ 162 h 314"/>
                <a:gd name="T120" fmla="*/ 22 w 282"/>
                <a:gd name="T121" fmla="*/ 158 h 314"/>
                <a:gd name="T122" fmla="*/ 4 w 282"/>
                <a:gd name="T123" fmla="*/ 172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2" h="314">
                  <a:moveTo>
                    <a:pt x="6" y="172"/>
                  </a:moveTo>
                  <a:lnTo>
                    <a:pt x="6" y="172"/>
                  </a:lnTo>
                  <a:lnTo>
                    <a:pt x="6" y="172"/>
                  </a:lnTo>
                  <a:lnTo>
                    <a:pt x="6" y="172"/>
                  </a:lnTo>
                  <a:lnTo>
                    <a:pt x="6" y="174"/>
                  </a:lnTo>
                  <a:lnTo>
                    <a:pt x="4" y="174"/>
                  </a:lnTo>
                  <a:lnTo>
                    <a:pt x="4" y="174"/>
                  </a:lnTo>
                  <a:lnTo>
                    <a:pt x="2" y="174"/>
                  </a:lnTo>
                  <a:lnTo>
                    <a:pt x="2" y="176"/>
                  </a:lnTo>
                  <a:lnTo>
                    <a:pt x="0" y="176"/>
                  </a:lnTo>
                  <a:lnTo>
                    <a:pt x="0" y="176"/>
                  </a:lnTo>
                  <a:lnTo>
                    <a:pt x="0" y="178"/>
                  </a:lnTo>
                  <a:lnTo>
                    <a:pt x="0" y="180"/>
                  </a:lnTo>
                  <a:lnTo>
                    <a:pt x="0" y="182"/>
                  </a:lnTo>
                  <a:lnTo>
                    <a:pt x="2" y="182"/>
                  </a:lnTo>
                  <a:lnTo>
                    <a:pt x="4" y="184"/>
                  </a:lnTo>
                  <a:lnTo>
                    <a:pt x="6" y="184"/>
                  </a:lnTo>
                  <a:lnTo>
                    <a:pt x="12" y="184"/>
                  </a:lnTo>
                  <a:lnTo>
                    <a:pt x="16" y="184"/>
                  </a:lnTo>
                  <a:lnTo>
                    <a:pt x="20" y="186"/>
                  </a:lnTo>
                  <a:lnTo>
                    <a:pt x="22" y="186"/>
                  </a:lnTo>
                  <a:lnTo>
                    <a:pt x="26" y="186"/>
                  </a:lnTo>
                  <a:lnTo>
                    <a:pt x="28" y="184"/>
                  </a:lnTo>
                  <a:lnTo>
                    <a:pt x="28" y="184"/>
                  </a:lnTo>
                  <a:lnTo>
                    <a:pt x="30" y="184"/>
                  </a:lnTo>
                  <a:lnTo>
                    <a:pt x="34" y="182"/>
                  </a:lnTo>
                  <a:lnTo>
                    <a:pt x="38" y="180"/>
                  </a:lnTo>
                  <a:lnTo>
                    <a:pt x="40" y="180"/>
                  </a:lnTo>
                  <a:lnTo>
                    <a:pt x="42" y="180"/>
                  </a:lnTo>
                  <a:lnTo>
                    <a:pt x="46" y="180"/>
                  </a:lnTo>
                  <a:lnTo>
                    <a:pt x="48" y="178"/>
                  </a:lnTo>
                  <a:lnTo>
                    <a:pt x="52" y="178"/>
                  </a:lnTo>
                  <a:lnTo>
                    <a:pt x="56" y="178"/>
                  </a:lnTo>
                  <a:lnTo>
                    <a:pt x="60" y="180"/>
                  </a:lnTo>
                  <a:lnTo>
                    <a:pt x="62" y="180"/>
                  </a:lnTo>
                  <a:lnTo>
                    <a:pt x="64" y="180"/>
                  </a:lnTo>
                  <a:lnTo>
                    <a:pt x="66" y="180"/>
                  </a:lnTo>
                  <a:lnTo>
                    <a:pt x="66" y="182"/>
                  </a:lnTo>
                  <a:lnTo>
                    <a:pt x="68" y="182"/>
                  </a:lnTo>
                  <a:lnTo>
                    <a:pt x="70" y="182"/>
                  </a:lnTo>
                  <a:lnTo>
                    <a:pt x="70" y="184"/>
                  </a:lnTo>
                  <a:lnTo>
                    <a:pt x="70" y="184"/>
                  </a:lnTo>
                  <a:lnTo>
                    <a:pt x="72" y="186"/>
                  </a:lnTo>
                  <a:lnTo>
                    <a:pt x="72" y="188"/>
                  </a:lnTo>
                  <a:lnTo>
                    <a:pt x="72" y="190"/>
                  </a:lnTo>
                  <a:lnTo>
                    <a:pt x="72" y="190"/>
                  </a:lnTo>
                  <a:lnTo>
                    <a:pt x="72" y="194"/>
                  </a:lnTo>
                  <a:lnTo>
                    <a:pt x="72" y="198"/>
                  </a:lnTo>
                  <a:lnTo>
                    <a:pt x="72" y="202"/>
                  </a:lnTo>
                  <a:lnTo>
                    <a:pt x="74" y="204"/>
                  </a:lnTo>
                  <a:lnTo>
                    <a:pt x="74" y="204"/>
                  </a:lnTo>
                  <a:lnTo>
                    <a:pt x="74" y="206"/>
                  </a:lnTo>
                  <a:lnTo>
                    <a:pt x="74" y="206"/>
                  </a:lnTo>
                  <a:lnTo>
                    <a:pt x="76" y="208"/>
                  </a:lnTo>
                  <a:lnTo>
                    <a:pt x="76" y="208"/>
                  </a:lnTo>
                  <a:lnTo>
                    <a:pt x="78" y="208"/>
                  </a:lnTo>
                  <a:lnTo>
                    <a:pt x="80" y="208"/>
                  </a:lnTo>
                  <a:lnTo>
                    <a:pt x="80" y="210"/>
                  </a:lnTo>
                  <a:lnTo>
                    <a:pt x="82" y="210"/>
                  </a:lnTo>
                  <a:lnTo>
                    <a:pt x="82" y="210"/>
                  </a:lnTo>
                  <a:lnTo>
                    <a:pt x="82" y="210"/>
                  </a:lnTo>
                  <a:lnTo>
                    <a:pt x="82" y="212"/>
                  </a:lnTo>
                  <a:lnTo>
                    <a:pt x="82" y="212"/>
                  </a:lnTo>
                  <a:lnTo>
                    <a:pt x="82" y="214"/>
                  </a:lnTo>
                  <a:lnTo>
                    <a:pt x="82" y="216"/>
                  </a:lnTo>
                  <a:lnTo>
                    <a:pt x="82" y="218"/>
                  </a:lnTo>
                  <a:lnTo>
                    <a:pt x="82" y="218"/>
                  </a:lnTo>
                  <a:lnTo>
                    <a:pt x="82" y="218"/>
                  </a:lnTo>
                  <a:lnTo>
                    <a:pt x="82" y="218"/>
                  </a:lnTo>
                  <a:lnTo>
                    <a:pt x="84" y="220"/>
                  </a:lnTo>
                  <a:lnTo>
                    <a:pt x="84" y="220"/>
                  </a:lnTo>
                  <a:lnTo>
                    <a:pt x="86" y="220"/>
                  </a:lnTo>
                  <a:lnTo>
                    <a:pt x="88" y="222"/>
                  </a:lnTo>
                  <a:lnTo>
                    <a:pt x="90" y="222"/>
                  </a:lnTo>
                  <a:lnTo>
                    <a:pt x="92" y="222"/>
                  </a:lnTo>
                  <a:lnTo>
                    <a:pt x="94" y="222"/>
                  </a:lnTo>
                  <a:lnTo>
                    <a:pt x="96" y="222"/>
                  </a:lnTo>
                  <a:lnTo>
                    <a:pt x="98" y="222"/>
                  </a:lnTo>
                  <a:lnTo>
                    <a:pt x="100" y="222"/>
                  </a:lnTo>
                  <a:lnTo>
                    <a:pt x="102" y="222"/>
                  </a:lnTo>
                  <a:lnTo>
                    <a:pt x="102" y="220"/>
                  </a:lnTo>
                  <a:lnTo>
                    <a:pt x="104" y="220"/>
                  </a:lnTo>
                  <a:lnTo>
                    <a:pt x="106" y="220"/>
                  </a:lnTo>
                  <a:lnTo>
                    <a:pt x="108" y="220"/>
                  </a:lnTo>
                  <a:lnTo>
                    <a:pt x="108" y="218"/>
                  </a:lnTo>
                  <a:lnTo>
                    <a:pt x="108" y="218"/>
                  </a:lnTo>
                  <a:lnTo>
                    <a:pt x="110" y="218"/>
                  </a:lnTo>
                  <a:lnTo>
                    <a:pt x="110" y="216"/>
                  </a:lnTo>
                  <a:lnTo>
                    <a:pt x="110" y="216"/>
                  </a:lnTo>
                  <a:lnTo>
                    <a:pt x="110" y="212"/>
                  </a:lnTo>
                  <a:lnTo>
                    <a:pt x="110" y="210"/>
                  </a:lnTo>
                  <a:lnTo>
                    <a:pt x="110" y="208"/>
                  </a:lnTo>
                  <a:lnTo>
                    <a:pt x="108" y="206"/>
                  </a:lnTo>
                  <a:lnTo>
                    <a:pt x="110" y="204"/>
                  </a:lnTo>
                  <a:lnTo>
                    <a:pt x="110" y="202"/>
                  </a:lnTo>
                  <a:lnTo>
                    <a:pt x="110" y="202"/>
                  </a:lnTo>
                  <a:lnTo>
                    <a:pt x="110" y="202"/>
                  </a:lnTo>
                  <a:lnTo>
                    <a:pt x="110" y="200"/>
                  </a:lnTo>
                  <a:lnTo>
                    <a:pt x="112" y="200"/>
                  </a:lnTo>
                  <a:lnTo>
                    <a:pt x="112" y="198"/>
                  </a:lnTo>
                  <a:lnTo>
                    <a:pt x="114" y="198"/>
                  </a:lnTo>
                  <a:lnTo>
                    <a:pt x="114" y="196"/>
                  </a:lnTo>
                  <a:lnTo>
                    <a:pt x="116" y="196"/>
                  </a:lnTo>
                  <a:lnTo>
                    <a:pt x="116" y="196"/>
                  </a:lnTo>
                  <a:lnTo>
                    <a:pt x="116" y="196"/>
                  </a:lnTo>
                  <a:lnTo>
                    <a:pt x="118" y="196"/>
                  </a:lnTo>
                  <a:lnTo>
                    <a:pt x="118" y="198"/>
                  </a:lnTo>
                  <a:lnTo>
                    <a:pt x="118" y="198"/>
                  </a:lnTo>
                  <a:lnTo>
                    <a:pt x="118" y="200"/>
                  </a:lnTo>
                  <a:lnTo>
                    <a:pt x="120" y="200"/>
                  </a:lnTo>
                  <a:lnTo>
                    <a:pt x="120" y="202"/>
                  </a:lnTo>
                  <a:lnTo>
                    <a:pt x="120" y="206"/>
                  </a:lnTo>
                  <a:lnTo>
                    <a:pt x="120" y="208"/>
                  </a:lnTo>
                  <a:lnTo>
                    <a:pt x="122" y="210"/>
                  </a:lnTo>
                  <a:lnTo>
                    <a:pt x="122" y="212"/>
                  </a:lnTo>
                  <a:lnTo>
                    <a:pt x="122" y="212"/>
                  </a:lnTo>
                  <a:lnTo>
                    <a:pt x="124" y="214"/>
                  </a:lnTo>
                  <a:lnTo>
                    <a:pt x="124" y="214"/>
                  </a:lnTo>
                  <a:lnTo>
                    <a:pt x="124" y="214"/>
                  </a:lnTo>
                  <a:lnTo>
                    <a:pt x="124" y="214"/>
                  </a:lnTo>
                  <a:lnTo>
                    <a:pt x="126" y="214"/>
                  </a:lnTo>
                  <a:lnTo>
                    <a:pt x="126" y="212"/>
                  </a:lnTo>
                  <a:lnTo>
                    <a:pt x="128" y="212"/>
                  </a:lnTo>
                  <a:lnTo>
                    <a:pt x="128" y="210"/>
                  </a:lnTo>
                  <a:lnTo>
                    <a:pt x="130" y="210"/>
                  </a:lnTo>
                  <a:lnTo>
                    <a:pt x="130" y="210"/>
                  </a:lnTo>
                  <a:lnTo>
                    <a:pt x="132" y="208"/>
                  </a:lnTo>
                  <a:lnTo>
                    <a:pt x="134" y="208"/>
                  </a:lnTo>
                  <a:lnTo>
                    <a:pt x="136" y="208"/>
                  </a:lnTo>
                  <a:lnTo>
                    <a:pt x="138" y="208"/>
                  </a:lnTo>
                  <a:lnTo>
                    <a:pt x="138" y="208"/>
                  </a:lnTo>
                  <a:lnTo>
                    <a:pt x="140" y="208"/>
                  </a:lnTo>
                  <a:lnTo>
                    <a:pt x="140" y="208"/>
                  </a:lnTo>
                  <a:lnTo>
                    <a:pt x="142" y="210"/>
                  </a:lnTo>
                  <a:lnTo>
                    <a:pt x="142" y="210"/>
                  </a:lnTo>
                  <a:lnTo>
                    <a:pt x="144" y="212"/>
                  </a:lnTo>
                  <a:lnTo>
                    <a:pt x="144" y="214"/>
                  </a:lnTo>
                  <a:lnTo>
                    <a:pt x="146" y="216"/>
                  </a:lnTo>
                  <a:lnTo>
                    <a:pt x="146" y="218"/>
                  </a:lnTo>
                  <a:lnTo>
                    <a:pt x="146" y="220"/>
                  </a:lnTo>
                  <a:lnTo>
                    <a:pt x="146" y="224"/>
                  </a:lnTo>
                  <a:lnTo>
                    <a:pt x="146" y="228"/>
                  </a:lnTo>
                  <a:lnTo>
                    <a:pt x="146" y="232"/>
                  </a:lnTo>
                  <a:lnTo>
                    <a:pt x="146" y="242"/>
                  </a:lnTo>
                  <a:lnTo>
                    <a:pt x="146" y="250"/>
                  </a:lnTo>
                  <a:lnTo>
                    <a:pt x="146" y="252"/>
                  </a:lnTo>
                  <a:lnTo>
                    <a:pt x="146" y="256"/>
                  </a:lnTo>
                  <a:lnTo>
                    <a:pt x="146" y="256"/>
                  </a:lnTo>
                  <a:lnTo>
                    <a:pt x="146" y="258"/>
                  </a:lnTo>
                  <a:lnTo>
                    <a:pt x="146" y="260"/>
                  </a:lnTo>
                  <a:lnTo>
                    <a:pt x="146" y="262"/>
                  </a:lnTo>
                  <a:lnTo>
                    <a:pt x="148" y="262"/>
                  </a:lnTo>
                  <a:lnTo>
                    <a:pt x="148" y="264"/>
                  </a:lnTo>
                  <a:lnTo>
                    <a:pt x="150" y="264"/>
                  </a:lnTo>
                  <a:lnTo>
                    <a:pt x="150" y="266"/>
                  </a:lnTo>
                  <a:lnTo>
                    <a:pt x="152" y="266"/>
                  </a:lnTo>
                  <a:lnTo>
                    <a:pt x="152" y="268"/>
                  </a:lnTo>
                  <a:lnTo>
                    <a:pt x="154" y="268"/>
                  </a:lnTo>
                  <a:lnTo>
                    <a:pt x="156" y="268"/>
                  </a:lnTo>
                  <a:lnTo>
                    <a:pt x="156" y="268"/>
                  </a:lnTo>
                  <a:lnTo>
                    <a:pt x="158" y="270"/>
                  </a:lnTo>
                  <a:lnTo>
                    <a:pt x="160" y="270"/>
                  </a:lnTo>
                  <a:lnTo>
                    <a:pt x="162" y="270"/>
                  </a:lnTo>
                  <a:lnTo>
                    <a:pt x="166" y="270"/>
                  </a:lnTo>
                  <a:lnTo>
                    <a:pt x="170" y="268"/>
                  </a:lnTo>
                  <a:lnTo>
                    <a:pt x="172" y="268"/>
                  </a:lnTo>
                  <a:lnTo>
                    <a:pt x="174" y="268"/>
                  </a:lnTo>
                  <a:lnTo>
                    <a:pt x="180" y="268"/>
                  </a:lnTo>
                  <a:lnTo>
                    <a:pt x="182" y="268"/>
                  </a:lnTo>
                  <a:lnTo>
                    <a:pt x="184" y="270"/>
                  </a:lnTo>
                  <a:lnTo>
                    <a:pt x="186" y="270"/>
                  </a:lnTo>
                  <a:lnTo>
                    <a:pt x="188" y="270"/>
                  </a:lnTo>
                  <a:lnTo>
                    <a:pt x="188" y="270"/>
                  </a:lnTo>
                  <a:lnTo>
                    <a:pt x="188" y="272"/>
                  </a:lnTo>
                  <a:lnTo>
                    <a:pt x="188" y="272"/>
                  </a:lnTo>
                  <a:lnTo>
                    <a:pt x="190" y="272"/>
                  </a:lnTo>
                  <a:lnTo>
                    <a:pt x="190" y="274"/>
                  </a:lnTo>
                  <a:lnTo>
                    <a:pt x="190" y="276"/>
                  </a:lnTo>
                  <a:lnTo>
                    <a:pt x="190" y="278"/>
                  </a:lnTo>
                  <a:lnTo>
                    <a:pt x="190" y="280"/>
                  </a:lnTo>
                  <a:lnTo>
                    <a:pt x="192" y="282"/>
                  </a:lnTo>
                  <a:lnTo>
                    <a:pt x="192" y="284"/>
                  </a:lnTo>
                  <a:lnTo>
                    <a:pt x="192" y="286"/>
                  </a:lnTo>
                  <a:lnTo>
                    <a:pt x="192" y="286"/>
                  </a:lnTo>
                  <a:lnTo>
                    <a:pt x="192" y="286"/>
                  </a:lnTo>
                  <a:lnTo>
                    <a:pt x="194" y="286"/>
                  </a:lnTo>
                  <a:lnTo>
                    <a:pt x="196" y="288"/>
                  </a:lnTo>
                  <a:lnTo>
                    <a:pt x="196" y="288"/>
                  </a:lnTo>
                  <a:lnTo>
                    <a:pt x="198" y="288"/>
                  </a:lnTo>
                  <a:lnTo>
                    <a:pt x="198" y="288"/>
                  </a:lnTo>
                  <a:lnTo>
                    <a:pt x="200" y="288"/>
                  </a:lnTo>
                  <a:lnTo>
                    <a:pt x="200" y="288"/>
                  </a:lnTo>
                  <a:lnTo>
                    <a:pt x="200" y="288"/>
                  </a:lnTo>
                  <a:lnTo>
                    <a:pt x="200" y="286"/>
                  </a:lnTo>
                  <a:lnTo>
                    <a:pt x="202" y="286"/>
                  </a:lnTo>
                  <a:lnTo>
                    <a:pt x="202" y="284"/>
                  </a:lnTo>
                  <a:lnTo>
                    <a:pt x="202" y="282"/>
                  </a:lnTo>
                  <a:lnTo>
                    <a:pt x="204" y="280"/>
                  </a:lnTo>
                  <a:lnTo>
                    <a:pt x="204" y="280"/>
                  </a:lnTo>
                  <a:lnTo>
                    <a:pt x="204" y="280"/>
                  </a:lnTo>
                  <a:lnTo>
                    <a:pt x="204" y="278"/>
                  </a:lnTo>
                  <a:lnTo>
                    <a:pt x="206" y="278"/>
                  </a:lnTo>
                  <a:lnTo>
                    <a:pt x="208" y="278"/>
                  </a:lnTo>
                  <a:lnTo>
                    <a:pt x="210" y="276"/>
                  </a:lnTo>
                  <a:lnTo>
                    <a:pt x="212" y="276"/>
                  </a:lnTo>
                  <a:lnTo>
                    <a:pt x="212" y="276"/>
                  </a:lnTo>
                  <a:lnTo>
                    <a:pt x="214" y="276"/>
                  </a:lnTo>
                  <a:lnTo>
                    <a:pt x="214" y="276"/>
                  </a:lnTo>
                  <a:lnTo>
                    <a:pt x="216" y="276"/>
                  </a:lnTo>
                  <a:lnTo>
                    <a:pt x="216" y="278"/>
                  </a:lnTo>
                  <a:lnTo>
                    <a:pt x="216" y="278"/>
                  </a:lnTo>
                  <a:lnTo>
                    <a:pt x="216" y="280"/>
                  </a:lnTo>
                  <a:lnTo>
                    <a:pt x="216" y="282"/>
                  </a:lnTo>
                  <a:lnTo>
                    <a:pt x="216" y="282"/>
                  </a:lnTo>
                  <a:lnTo>
                    <a:pt x="218" y="282"/>
                  </a:lnTo>
                  <a:lnTo>
                    <a:pt x="218" y="284"/>
                  </a:lnTo>
                  <a:lnTo>
                    <a:pt x="218" y="284"/>
                  </a:lnTo>
                  <a:lnTo>
                    <a:pt x="220" y="284"/>
                  </a:lnTo>
                  <a:lnTo>
                    <a:pt x="220" y="284"/>
                  </a:lnTo>
                  <a:lnTo>
                    <a:pt x="222" y="286"/>
                  </a:lnTo>
                  <a:lnTo>
                    <a:pt x="224" y="286"/>
                  </a:lnTo>
                  <a:lnTo>
                    <a:pt x="226" y="288"/>
                  </a:lnTo>
                  <a:lnTo>
                    <a:pt x="228" y="288"/>
                  </a:lnTo>
                  <a:lnTo>
                    <a:pt x="228" y="288"/>
                  </a:lnTo>
                  <a:lnTo>
                    <a:pt x="228" y="288"/>
                  </a:lnTo>
                  <a:lnTo>
                    <a:pt x="228" y="290"/>
                  </a:lnTo>
                  <a:lnTo>
                    <a:pt x="228" y="290"/>
                  </a:lnTo>
                  <a:lnTo>
                    <a:pt x="230" y="292"/>
                  </a:lnTo>
                  <a:lnTo>
                    <a:pt x="230" y="294"/>
                  </a:lnTo>
                  <a:lnTo>
                    <a:pt x="230" y="296"/>
                  </a:lnTo>
                  <a:lnTo>
                    <a:pt x="230" y="300"/>
                  </a:lnTo>
                  <a:lnTo>
                    <a:pt x="230" y="302"/>
                  </a:lnTo>
                  <a:lnTo>
                    <a:pt x="232" y="304"/>
                  </a:lnTo>
                  <a:lnTo>
                    <a:pt x="232" y="306"/>
                  </a:lnTo>
                  <a:lnTo>
                    <a:pt x="234" y="308"/>
                  </a:lnTo>
                  <a:lnTo>
                    <a:pt x="236" y="310"/>
                  </a:lnTo>
                  <a:lnTo>
                    <a:pt x="236" y="310"/>
                  </a:lnTo>
                  <a:lnTo>
                    <a:pt x="236" y="312"/>
                  </a:lnTo>
                  <a:lnTo>
                    <a:pt x="238" y="312"/>
                  </a:lnTo>
                  <a:lnTo>
                    <a:pt x="240" y="312"/>
                  </a:lnTo>
                  <a:lnTo>
                    <a:pt x="242" y="314"/>
                  </a:lnTo>
                  <a:lnTo>
                    <a:pt x="244" y="314"/>
                  </a:lnTo>
                  <a:lnTo>
                    <a:pt x="246" y="314"/>
                  </a:lnTo>
                  <a:lnTo>
                    <a:pt x="248" y="314"/>
                  </a:lnTo>
                  <a:lnTo>
                    <a:pt x="250" y="312"/>
                  </a:lnTo>
                  <a:lnTo>
                    <a:pt x="252" y="312"/>
                  </a:lnTo>
                  <a:lnTo>
                    <a:pt x="252" y="312"/>
                  </a:lnTo>
                  <a:lnTo>
                    <a:pt x="254" y="312"/>
                  </a:lnTo>
                  <a:lnTo>
                    <a:pt x="254" y="310"/>
                  </a:lnTo>
                  <a:lnTo>
                    <a:pt x="254" y="310"/>
                  </a:lnTo>
                  <a:lnTo>
                    <a:pt x="256" y="308"/>
                  </a:lnTo>
                  <a:lnTo>
                    <a:pt x="256" y="308"/>
                  </a:lnTo>
                  <a:lnTo>
                    <a:pt x="256" y="304"/>
                  </a:lnTo>
                  <a:lnTo>
                    <a:pt x="258" y="302"/>
                  </a:lnTo>
                  <a:lnTo>
                    <a:pt x="258" y="300"/>
                  </a:lnTo>
                  <a:lnTo>
                    <a:pt x="258" y="298"/>
                  </a:lnTo>
                  <a:lnTo>
                    <a:pt x="258" y="296"/>
                  </a:lnTo>
                  <a:lnTo>
                    <a:pt x="258" y="292"/>
                  </a:lnTo>
                  <a:lnTo>
                    <a:pt x="258" y="290"/>
                  </a:lnTo>
                  <a:lnTo>
                    <a:pt x="256" y="288"/>
                  </a:lnTo>
                  <a:lnTo>
                    <a:pt x="256" y="286"/>
                  </a:lnTo>
                  <a:lnTo>
                    <a:pt x="256" y="286"/>
                  </a:lnTo>
                  <a:lnTo>
                    <a:pt x="256" y="286"/>
                  </a:lnTo>
                  <a:lnTo>
                    <a:pt x="254" y="284"/>
                  </a:lnTo>
                  <a:lnTo>
                    <a:pt x="254" y="284"/>
                  </a:lnTo>
                  <a:lnTo>
                    <a:pt x="254" y="284"/>
                  </a:lnTo>
                  <a:lnTo>
                    <a:pt x="252" y="284"/>
                  </a:lnTo>
                  <a:lnTo>
                    <a:pt x="252" y="284"/>
                  </a:lnTo>
                  <a:lnTo>
                    <a:pt x="250" y="284"/>
                  </a:lnTo>
                  <a:lnTo>
                    <a:pt x="246" y="284"/>
                  </a:lnTo>
                  <a:lnTo>
                    <a:pt x="246" y="284"/>
                  </a:lnTo>
                  <a:lnTo>
                    <a:pt x="244" y="284"/>
                  </a:lnTo>
                  <a:lnTo>
                    <a:pt x="244" y="282"/>
                  </a:lnTo>
                  <a:lnTo>
                    <a:pt x="242" y="282"/>
                  </a:lnTo>
                  <a:lnTo>
                    <a:pt x="240" y="280"/>
                  </a:lnTo>
                  <a:lnTo>
                    <a:pt x="240" y="278"/>
                  </a:lnTo>
                  <a:lnTo>
                    <a:pt x="238" y="278"/>
                  </a:lnTo>
                  <a:lnTo>
                    <a:pt x="238" y="276"/>
                  </a:lnTo>
                  <a:lnTo>
                    <a:pt x="238" y="274"/>
                  </a:lnTo>
                  <a:lnTo>
                    <a:pt x="238" y="272"/>
                  </a:lnTo>
                  <a:lnTo>
                    <a:pt x="236" y="270"/>
                  </a:lnTo>
                  <a:lnTo>
                    <a:pt x="236" y="268"/>
                  </a:lnTo>
                  <a:lnTo>
                    <a:pt x="236" y="264"/>
                  </a:lnTo>
                  <a:lnTo>
                    <a:pt x="236" y="262"/>
                  </a:lnTo>
                  <a:lnTo>
                    <a:pt x="238" y="258"/>
                  </a:lnTo>
                  <a:lnTo>
                    <a:pt x="238" y="254"/>
                  </a:lnTo>
                  <a:lnTo>
                    <a:pt x="238" y="248"/>
                  </a:lnTo>
                  <a:lnTo>
                    <a:pt x="240" y="242"/>
                  </a:lnTo>
                  <a:lnTo>
                    <a:pt x="240" y="238"/>
                  </a:lnTo>
                  <a:lnTo>
                    <a:pt x="242" y="232"/>
                  </a:lnTo>
                  <a:lnTo>
                    <a:pt x="244" y="230"/>
                  </a:lnTo>
                  <a:lnTo>
                    <a:pt x="244" y="228"/>
                  </a:lnTo>
                  <a:lnTo>
                    <a:pt x="246" y="224"/>
                  </a:lnTo>
                  <a:lnTo>
                    <a:pt x="246" y="224"/>
                  </a:lnTo>
                  <a:lnTo>
                    <a:pt x="248" y="222"/>
                  </a:lnTo>
                  <a:lnTo>
                    <a:pt x="248" y="222"/>
                  </a:lnTo>
                  <a:lnTo>
                    <a:pt x="250" y="222"/>
                  </a:lnTo>
                  <a:lnTo>
                    <a:pt x="254" y="220"/>
                  </a:lnTo>
                  <a:lnTo>
                    <a:pt x="256" y="220"/>
                  </a:lnTo>
                  <a:lnTo>
                    <a:pt x="256" y="220"/>
                  </a:lnTo>
                  <a:lnTo>
                    <a:pt x="258" y="218"/>
                  </a:lnTo>
                  <a:lnTo>
                    <a:pt x="258" y="218"/>
                  </a:lnTo>
                  <a:lnTo>
                    <a:pt x="260" y="218"/>
                  </a:lnTo>
                  <a:lnTo>
                    <a:pt x="260" y="216"/>
                  </a:lnTo>
                  <a:lnTo>
                    <a:pt x="260" y="216"/>
                  </a:lnTo>
                  <a:lnTo>
                    <a:pt x="260" y="212"/>
                  </a:lnTo>
                  <a:lnTo>
                    <a:pt x="262" y="210"/>
                  </a:lnTo>
                  <a:lnTo>
                    <a:pt x="262" y="208"/>
                  </a:lnTo>
                  <a:lnTo>
                    <a:pt x="262" y="206"/>
                  </a:lnTo>
                  <a:lnTo>
                    <a:pt x="262" y="204"/>
                  </a:lnTo>
                  <a:lnTo>
                    <a:pt x="262" y="202"/>
                  </a:lnTo>
                  <a:lnTo>
                    <a:pt x="262" y="200"/>
                  </a:lnTo>
                  <a:lnTo>
                    <a:pt x="262" y="196"/>
                  </a:lnTo>
                  <a:lnTo>
                    <a:pt x="262" y="194"/>
                  </a:lnTo>
                  <a:lnTo>
                    <a:pt x="262" y="192"/>
                  </a:lnTo>
                  <a:lnTo>
                    <a:pt x="260" y="190"/>
                  </a:lnTo>
                  <a:lnTo>
                    <a:pt x="260" y="186"/>
                  </a:lnTo>
                  <a:lnTo>
                    <a:pt x="258" y="182"/>
                  </a:lnTo>
                  <a:lnTo>
                    <a:pt x="258" y="178"/>
                  </a:lnTo>
                  <a:lnTo>
                    <a:pt x="256" y="176"/>
                  </a:lnTo>
                  <a:lnTo>
                    <a:pt x="256" y="174"/>
                  </a:lnTo>
                  <a:lnTo>
                    <a:pt x="256" y="172"/>
                  </a:lnTo>
                  <a:lnTo>
                    <a:pt x="256" y="172"/>
                  </a:lnTo>
                  <a:lnTo>
                    <a:pt x="256" y="168"/>
                  </a:lnTo>
                  <a:lnTo>
                    <a:pt x="258" y="164"/>
                  </a:lnTo>
                  <a:lnTo>
                    <a:pt x="258" y="162"/>
                  </a:lnTo>
                  <a:lnTo>
                    <a:pt x="258" y="160"/>
                  </a:lnTo>
                  <a:lnTo>
                    <a:pt x="256" y="160"/>
                  </a:lnTo>
                  <a:lnTo>
                    <a:pt x="256" y="158"/>
                  </a:lnTo>
                  <a:lnTo>
                    <a:pt x="256" y="154"/>
                  </a:lnTo>
                  <a:lnTo>
                    <a:pt x="254" y="150"/>
                  </a:lnTo>
                  <a:lnTo>
                    <a:pt x="252" y="150"/>
                  </a:lnTo>
                  <a:lnTo>
                    <a:pt x="250" y="148"/>
                  </a:lnTo>
                  <a:lnTo>
                    <a:pt x="248" y="146"/>
                  </a:lnTo>
                  <a:lnTo>
                    <a:pt x="248" y="146"/>
                  </a:lnTo>
                  <a:lnTo>
                    <a:pt x="248" y="146"/>
                  </a:lnTo>
                  <a:lnTo>
                    <a:pt x="248" y="144"/>
                  </a:lnTo>
                  <a:lnTo>
                    <a:pt x="248" y="144"/>
                  </a:lnTo>
                  <a:lnTo>
                    <a:pt x="248" y="142"/>
                  </a:lnTo>
                  <a:lnTo>
                    <a:pt x="248" y="138"/>
                  </a:lnTo>
                  <a:lnTo>
                    <a:pt x="248" y="136"/>
                  </a:lnTo>
                  <a:lnTo>
                    <a:pt x="250" y="132"/>
                  </a:lnTo>
                  <a:lnTo>
                    <a:pt x="250" y="130"/>
                  </a:lnTo>
                  <a:lnTo>
                    <a:pt x="250" y="130"/>
                  </a:lnTo>
                  <a:lnTo>
                    <a:pt x="246" y="130"/>
                  </a:lnTo>
                  <a:lnTo>
                    <a:pt x="244" y="132"/>
                  </a:lnTo>
                  <a:lnTo>
                    <a:pt x="244" y="132"/>
                  </a:lnTo>
                  <a:lnTo>
                    <a:pt x="242" y="132"/>
                  </a:lnTo>
                  <a:lnTo>
                    <a:pt x="242" y="132"/>
                  </a:lnTo>
                  <a:lnTo>
                    <a:pt x="242" y="130"/>
                  </a:lnTo>
                  <a:lnTo>
                    <a:pt x="240" y="130"/>
                  </a:lnTo>
                  <a:lnTo>
                    <a:pt x="240" y="130"/>
                  </a:lnTo>
                  <a:lnTo>
                    <a:pt x="240" y="128"/>
                  </a:lnTo>
                  <a:lnTo>
                    <a:pt x="240" y="126"/>
                  </a:lnTo>
                  <a:lnTo>
                    <a:pt x="240" y="126"/>
                  </a:lnTo>
                  <a:lnTo>
                    <a:pt x="240" y="124"/>
                  </a:lnTo>
                  <a:lnTo>
                    <a:pt x="240" y="124"/>
                  </a:lnTo>
                  <a:lnTo>
                    <a:pt x="240" y="122"/>
                  </a:lnTo>
                  <a:lnTo>
                    <a:pt x="242" y="122"/>
                  </a:lnTo>
                  <a:lnTo>
                    <a:pt x="242" y="120"/>
                  </a:lnTo>
                  <a:lnTo>
                    <a:pt x="244" y="120"/>
                  </a:lnTo>
                  <a:lnTo>
                    <a:pt x="246" y="118"/>
                  </a:lnTo>
                  <a:lnTo>
                    <a:pt x="246" y="118"/>
                  </a:lnTo>
                  <a:lnTo>
                    <a:pt x="246" y="118"/>
                  </a:lnTo>
                  <a:lnTo>
                    <a:pt x="246" y="116"/>
                  </a:lnTo>
                  <a:lnTo>
                    <a:pt x="246" y="116"/>
                  </a:lnTo>
                  <a:lnTo>
                    <a:pt x="246" y="114"/>
                  </a:lnTo>
                  <a:lnTo>
                    <a:pt x="246" y="114"/>
                  </a:lnTo>
                  <a:lnTo>
                    <a:pt x="246" y="112"/>
                  </a:lnTo>
                  <a:lnTo>
                    <a:pt x="244" y="110"/>
                  </a:lnTo>
                  <a:lnTo>
                    <a:pt x="244" y="110"/>
                  </a:lnTo>
                  <a:lnTo>
                    <a:pt x="244" y="108"/>
                  </a:lnTo>
                  <a:lnTo>
                    <a:pt x="244" y="108"/>
                  </a:lnTo>
                  <a:lnTo>
                    <a:pt x="244" y="108"/>
                  </a:lnTo>
                  <a:lnTo>
                    <a:pt x="244" y="108"/>
                  </a:lnTo>
                  <a:lnTo>
                    <a:pt x="246" y="106"/>
                  </a:lnTo>
                  <a:lnTo>
                    <a:pt x="246" y="106"/>
                  </a:lnTo>
                  <a:lnTo>
                    <a:pt x="248" y="106"/>
                  </a:lnTo>
                  <a:lnTo>
                    <a:pt x="250" y="104"/>
                  </a:lnTo>
                  <a:lnTo>
                    <a:pt x="252" y="104"/>
                  </a:lnTo>
                  <a:lnTo>
                    <a:pt x="254" y="104"/>
                  </a:lnTo>
                  <a:lnTo>
                    <a:pt x="254" y="98"/>
                  </a:lnTo>
                  <a:lnTo>
                    <a:pt x="254" y="94"/>
                  </a:lnTo>
                  <a:lnTo>
                    <a:pt x="254" y="88"/>
                  </a:lnTo>
                  <a:lnTo>
                    <a:pt x="254" y="82"/>
                  </a:lnTo>
                  <a:lnTo>
                    <a:pt x="254" y="80"/>
                  </a:lnTo>
                  <a:lnTo>
                    <a:pt x="254" y="76"/>
                  </a:lnTo>
                  <a:lnTo>
                    <a:pt x="254" y="74"/>
                  </a:lnTo>
                  <a:lnTo>
                    <a:pt x="256" y="72"/>
                  </a:lnTo>
                  <a:lnTo>
                    <a:pt x="256" y="70"/>
                  </a:lnTo>
                  <a:lnTo>
                    <a:pt x="256" y="68"/>
                  </a:lnTo>
                  <a:lnTo>
                    <a:pt x="258" y="68"/>
                  </a:lnTo>
                  <a:lnTo>
                    <a:pt x="258" y="68"/>
                  </a:lnTo>
                  <a:lnTo>
                    <a:pt x="258" y="66"/>
                  </a:lnTo>
                  <a:lnTo>
                    <a:pt x="260" y="66"/>
                  </a:lnTo>
                  <a:lnTo>
                    <a:pt x="262" y="66"/>
                  </a:lnTo>
                  <a:lnTo>
                    <a:pt x="264" y="64"/>
                  </a:lnTo>
                  <a:lnTo>
                    <a:pt x="268" y="64"/>
                  </a:lnTo>
                  <a:lnTo>
                    <a:pt x="270" y="62"/>
                  </a:lnTo>
                  <a:lnTo>
                    <a:pt x="272" y="62"/>
                  </a:lnTo>
                  <a:lnTo>
                    <a:pt x="276" y="60"/>
                  </a:lnTo>
                  <a:lnTo>
                    <a:pt x="278" y="60"/>
                  </a:lnTo>
                  <a:lnTo>
                    <a:pt x="280" y="60"/>
                  </a:lnTo>
                  <a:lnTo>
                    <a:pt x="280" y="58"/>
                  </a:lnTo>
                  <a:lnTo>
                    <a:pt x="280" y="58"/>
                  </a:lnTo>
                  <a:lnTo>
                    <a:pt x="282" y="58"/>
                  </a:lnTo>
                  <a:lnTo>
                    <a:pt x="282" y="56"/>
                  </a:lnTo>
                  <a:lnTo>
                    <a:pt x="282" y="54"/>
                  </a:lnTo>
                  <a:lnTo>
                    <a:pt x="282" y="54"/>
                  </a:lnTo>
                  <a:lnTo>
                    <a:pt x="282" y="52"/>
                  </a:lnTo>
                  <a:lnTo>
                    <a:pt x="282" y="50"/>
                  </a:lnTo>
                  <a:lnTo>
                    <a:pt x="282" y="50"/>
                  </a:lnTo>
                  <a:lnTo>
                    <a:pt x="282" y="50"/>
                  </a:lnTo>
                  <a:lnTo>
                    <a:pt x="282" y="48"/>
                  </a:lnTo>
                  <a:lnTo>
                    <a:pt x="280" y="48"/>
                  </a:lnTo>
                  <a:lnTo>
                    <a:pt x="280" y="48"/>
                  </a:lnTo>
                  <a:lnTo>
                    <a:pt x="278" y="48"/>
                  </a:lnTo>
                  <a:lnTo>
                    <a:pt x="276" y="48"/>
                  </a:lnTo>
                  <a:lnTo>
                    <a:pt x="276" y="48"/>
                  </a:lnTo>
                  <a:lnTo>
                    <a:pt x="274" y="48"/>
                  </a:lnTo>
                  <a:lnTo>
                    <a:pt x="274" y="48"/>
                  </a:lnTo>
                  <a:lnTo>
                    <a:pt x="272" y="48"/>
                  </a:lnTo>
                  <a:lnTo>
                    <a:pt x="272" y="48"/>
                  </a:lnTo>
                  <a:lnTo>
                    <a:pt x="272" y="48"/>
                  </a:lnTo>
                  <a:lnTo>
                    <a:pt x="272" y="46"/>
                  </a:lnTo>
                  <a:lnTo>
                    <a:pt x="272" y="46"/>
                  </a:lnTo>
                  <a:lnTo>
                    <a:pt x="272" y="44"/>
                  </a:lnTo>
                  <a:lnTo>
                    <a:pt x="272" y="42"/>
                  </a:lnTo>
                  <a:lnTo>
                    <a:pt x="272" y="42"/>
                  </a:lnTo>
                  <a:lnTo>
                    <a:pt x="272" y="40"/>
                  </a:lnTo>
                  <a:lnTo>
                    <a:pt x="272" y="36"/>
                  </a:lnTo>
                  <a:lnTo>
                    <a:pt x="270" y="30"/>
                  </a:lnTo>
                  <a:lnTo>
                    <a:pt x="270" y="24"/>
                  </a:lnTo>
                  <a:lnTo>
                    <a:pt x="268" y="22"/>
                  </a:lnTo>
                  <a:lnTo>
                    <a:pt x="268" y="22"/>
                  </a:lnTo>
                  <a:lnTo>
                    <a:pt x="268" y="20"/>
                  </a:lnTo>
                  <a:lnTo>
                    <a:pt x="268" y="20"/>
                  </a:lnTo>
                  <a:lnTo>
                    <a:pt x="266" y="20"/>
                  </a:lnTo>
                  <a:lnTo>
                    <a:pt x="266" y="20"/>
                  </a:lnTo>
                  <a:lnTo>
                    <a:pt x="264" y="20"/>
                  </a:lnTo>
                  <a:lnTo>
                    <a:pt x="262" y="20"/>
                  </a:lnTo>
                  <a:lnTo>
                    <a:pt x="260" y="18"/>
                  </a:lnTo>
                  <a:lnTo>
                    <a:pt x="260" y="18"/>
                  </a:lnTo>
                  <a:lnTo>
                    <a:pt x="258" y="18"/>
                  </a:lnTo>
                  <a:lnTo>
                    <a:pt x="258" y="16"/>
                  </a:lnTo>
                  <a:lnTo>
                    <a:pt x="256" y="14"/>
                  </a:lnTo>
                  <a:lnTo>
                    <a:pt x="256" y="12"/>
                  </a:lnTo>
                  <a:lnTo>
                    <a:pt x="254" y="12"/>
                  </a:lnTo>
                  <a:lnTo>
                    <a:pt x="254" y="10"/>
                  </a:lnTo>
                  <a:lnTo>
                    <a:pt x="252" y="10"/>
                  </a:lnTo>
                  <a:lnTo>
                    <a:pt x="250" y="10"/>
                  </a:lnTo>
                  <a:lnTo>
                    <a:pt x="248" y="10"/>
                  </a:lnTo>
                  <a:lnTo>
                    <a:pt x="246" y="10"/>
                  </a:lnTo>
                  <a:lnTo>
                    <a:pt x="244" y="10"/>
                  </a:lnTo>
                  <a:lnTo>
                    <a:pt x="242" y="10"/>
                  </a:lnTo>
                  <a:lnTo>
                    <a:pt x="238" y="10"/>
                  </a:lnTo>
                  <a:lnTo>
                    <a:pt x="232" y="10"/>
                  </a:lnTo>
                  <a:lnTo>
                    <a:pt x="230" y="10"/>
                  </a:lnTo>
                  <a:lnTo>
                    <a:pt x="228" y="10"/>
                  </a:lnTo>
                  <a:lnTo>
                    <a:pt x="226" y="10"/>
                  </a:lnTo>
                  <a:lnTo>
                    <a:pt x="224" y="10"/>
                  </a:lnTo>
                  <a:lnTo>
                    <a:pt x="222" y="8"/>
                  </a:lnTo>
                  <a:lnTo>
                    <a:pt x="220" y="8"/>
                  </a:lnTo>
                  <a:lnTo>
                    <a:pt x="220" y="8"/>
                  </a:lnTo>
                  <a:lnTo>
                    <a:pt x="220" y="6"/>
                  </a:lnTo>
                  <a:lnTo>
                    <a:pt x="218" y="4"/>
                  </a:lnTo>
                  <a:lnTo>
                    <a:pt x="216" y="2"/>
                  </a:lnTo>
                  <a:lnTo>
                    <a:pt x="216" y="0"/>
                  </a:lnTo>
                  <a:lnTo>
                    <a:pt x="216" y="0"/>
                  </a:lnTo>
                  <a:lnTo>
                    <a:pt x="214" y="0"/>
                  </a:lnTo>
                  <a:lnTo>
                    <a:pt x="214" y="0"/>
                  </a:lnTo>
                  <a:lnTo>
                    <a:pt x="212" y="0"/>
                  </a:lnTo>
                  <a:lnTo>
                    <a:pt x="208" y="0"/>
                  </a:lnTo>
                  <a:lnTo>
                    <a:pt x="208" y="0"/>
                  </a:lnTo>
                  <a:lnTo>
                    <a:pt x="206" y="0"/>
                  </a:lnTo>
                  <a:lnTo>
                    <a:pt x="204" y="0"/>
                  </a:lnTo>
                  <a:lnTo>
                    <a:pt x="198" y="2"/>
                  </a:lnTo>
                  <a:lnTo>
                    <a:pt x="194" y="2"/>
                  </a:lnTo>
                  <a:lnTo>
                    <a:pt x="192" y="4"/>
                  </a:lnTo>
                  <a:lnTo>
                    <a:pt x="190" y="4"/>
                  </a:lnTo>
                  <a:lnTo>
                    <a:pt x="188" y="4"/>
                  </a:lnTo>
                  <a:lnTo>
                    <a:pt x="188" y="2"/>
                  </a:lnTo>
                  <a:lnTo>
                    <a:pt x="184" y="2"/>
                  </a:lnTo>
                  <a:lnTo>
                    <a:pt x="182" y="2"/>
                  </a:lnTo>
                  <a:lnTo>
                    <a:pt x="180" y="0"/>
                  </a:lnTo>
                  <a:lnTo>
                    <a:pt x="180" y="0"/>
                  </a:lnTo>
                  <a:lnTo>
                    <a:pt x="178" y="0"/>
                  </a:lnTo>
                  <a:lnTo>
                    <a:pt x="178" y="0"/>
                  </a:lnTo>
                  <a:lnTo>
                    <a:pt x="178" y="2"/>
                  </a:lnTo>
                  <a:lnTo>
                    <a:pt x="178" y="2"/>
                  </a:lnTo>
                  <a:lnTo>
                    <a:pt x="176" y="2"/>
                  </a:lnTo>
                  <a:lnTo>
                    <a:pt x="176" y="4"/>
                  </a:lnTo>
                  <a:lnTo>
                    <a:pt x="176" y="6"/>
                  </a:lnTo>
                  <a:lnTo>
                    <a:pt x="176" y="6"/>
                  </a:lnTo>
                  <a:lnTo>
                    <a:pt x="176" y="6"/>
                  </a:lnTo>
                  <a:lnTo>
                    <a:pt x="176" y="8"/>
                  </a:lnTo>
                  <a:lnTo>
                    <a:pt x="174" y="8"/>
                  </a:lnTo>
                  <a:lnTo>
                    <a:pt x="174" y="8"/>
                  </a:lnTo>
                  <a:lnTo>
                    <a:pt x="172" y="8"/>
                  </a:lnTo>
                  <a:lnTo>
                    <a:pt x="170" y="8"/>
                  </a:lnTo>
                  <a:lnTo>
                    <a:pt x="168" y="10"/>
                  </a:lnTo>
                  <a:lnTo>
                    <a:pt x="166" y="8"/>
                  </a:lnTo>
                  <a:lnTo>
                    <a:pt x="162" y="8"/>
                  </a:lnTo>
                  <a:lnTo>
                    <a:pt x="156" y="8"/>
                  </a:lnTo>
                  <a:lnTo>
                    <a:pt x="154" y="8"/>
                  </a:lnTo>
                  <a:lnTo>
                    <a:pt x="152" y="8"/>
                  </a:lnTo>
                  <a:lnTo>
                    <a:pt x="150" y="8"/>
                  </a:lnTo>
                  <a:lnTo>
                    <a:pt x="148" y="8"/>
                  </a:lnTo>
                  <a:lnTo>
                    <a:pt x="148" y="10"/>
                  </a:lnTo>
                  <a:lnTo>
                    <a:pt x="146" y="10"/>
                  </a:lnTo>
                  <a:lnTo>
                    <a:pt x="146" y="10"/>
                  </a:lnTo>
                  <a:lnTo>
                    <a:pt x="146" y="12"/>
                  </a:lnTo>
                  <a:lnTo>
                    <a:pt x="146" y="14"/>
                  </a:lnTo>
                  <a:lnTo>
                    <a:pt x="144" y="16"/>
                  </a:lnTo>
                  <a:lnTo>
                    <a:pt x="144" y="16"/>
                  </a:lnTo>
                  <a:lnTo>
                    <a:pt x="144" y="16"/>
                  </a:lnTo>
                  <a:lnTo>
                    <a:pt x="144" y="16"/>
                  </a:lnTo>
                  <a:lnTo>
                    <a:pt x="142" y="18"/>
                  </a:lnTo>
                  <a:lnTo>
                    <a:pt x="140" y="18"/>
                  </a:lnTo>
                  <a:lnTo>
                    <a:pt x="138" y="18"/>
                  </a:lnTo>
                  <a:lnTo>
                    <a:pt x="138" y="20"/>
                  </a:lnTo>
                  <a:lnTo>
                    <a:pt x="136" y="20"/>
                  </a:lnTo>
                  <a:lnTo>
                    <a:pt x="132" y="20"/>
                  </a:lnTo>
                  <a:lnTo>
                    <a:pt x="128" y="20"/>
                  </a:lnTo>
                  <a:lnTo>
                    <a:pt x="126" y="20"/>
                  </a:lnTo>
                  <a:lnTo>
                    <a:pt x="124" y="20"/>
                  </a:lnTo>
                  <a:lnTo>
                    <a:pt x="122" y="20"/>
                  </a:lnTo>
                  <a:lnTo>
                    <a:pt x="122" y="20"/>
                  </a:lnTo>
                  <a:lnTo>
                    <a:pt x="120" y="20"/>
                  </a:lnTo>
                  <a:lnTo>
                    <a:pt x="118" y="18"/>
                  </a:lnTo>
                  <a:lnTo>
                    <a:pt x="118" y="18"/>
                  </a:lnTo>
                  <a:lnTo>
                    <a:pt x="118" y="18"/>
                  </a:lnTo>
                  <a:lnTo>
                    <a:pt x="118" y="16"/>
                  </a:lnTo>
                  <a:lnTo>
                    <a:pt x="116" y="16"/>
                  </a:lnTo>
                  <a:lnTo>
                    <a:pt x="116" y="14"/>
                  </a:lnTo>
                  <a:lnTo>
                    <a:pt x="116" y="12"/>
                  </a:lnTo>
                  <a:lnTo>
                    <a:pt x="114" y="10"/>
                  </a:lnTo>
                  <a:lnTo>
                    <a:pt x="114" y="8"/>
                  </a:lnTo>
                  <a:lnTo>
                    <a:pt x="114" y="8"/>
                  </a:lnTo>
                  <a:lnTo>
                    <a:pt x="112" y="8"/>
                  </a:lnTo>
                  <a:lnTo>
                    <a:pt x="110" y="6"/>
                  </a:lnTo>
                  <a:lnTo>
                    <a:pt x="110" y="6"/>
                  </a:lnTo>
                  <a:lnTo>
                    <a:pt x="108" y="6"/>
                  </a:lnTo>
                  <a:lnTo>
                    <a:pt x="106" y="6"/>
                  </a:lnTo>
                  <a:lnTo>
                    <a:pt x="106" y="4"/>
                  </a:lnTo>
                  <a:lnTo>
                    <a:pt x="104" y="6"/>
                  </a:lnTo>
                  <a:lnTo>
                    <a:pt x="104" y="6"/>
                  </a:lnTo>
                  <a:lnTo>
                    <a:pt x="104" y="6"/>
                  </a:lnTo>
                  <a:lnTo>
                    <a:pt x="102" y="6"/>
                  </a:lnTo>
                  <a:lnTo>
                    <a:pt x="102" y="8"/>
                  </a:lnTo>
                  <a:lnTo>
                    <a:pt x="102" y="8"/>
                  </a:lnTo>
                  <a:lnTo>
                    <a:pt x="100" y="12"/>
                  </a:lnTo>
                  <a:lnTo>
                    <a:pt x="100" y="12"/>
                  </a:lnTo>
                  <a:lnTo>
                    <a:pt x="98" y="14"/>
                  </a:lnTo>
                  <a:lnTo>
                    <a:pt x="96" y="14"/>
                  </a:lnTo>
                  <a:lnTo>
                    <a:pt x="94" y="16"/>
                  </a:lnTo>
                  <a:lnTo>
                    <a:pt x="92" y="16"/>
                  </a:lnTo>
                  <a:lnTo>
                    <a:pt x="92" y="16"/>
                  </a:lnTo>
                  <a:lnTo>
                    <a:pt x="88" y="20"/>
                  </a:lnTo>
                  <a:lnTo>
                    <a:pt x="86" y="22"/>
                  </a:lnTo>
                  <a:lnTo>
                    <a:pt x="86" y="22"/>
                  </a:lnTo>
                  <a:lnTo>
                    <a:pt x="90" y="22"/>
                  </a:lnTo>
                  <a:lnTo>
                    <a:pt x="92" y="22"/>
                  </a:lnTo>
                  <a:lnTo>
                    <a:pt x="94" y="24"/>
                  </a:lnTo>
                  <a:lnTo>
                    <a:pt x="94" y="24"/>
                  </a:lnTo>
                  <a:lnTo>
                    <a:pt x="94" y="24"/>
                  </a:lnTo>
                  <a:lnTo>
                    <a:pt x="94" y="24"/>
                  </a:lnTo>
                  <a:lnTo>
                    <a:pt x="96" y="26"/>
                  </a:lnTo>
                  <a:lnTo>
                    <a:pt x="96" y="26"/>
                  </a:lnTo>
                  <a:lnTo>
                    <a:pt x="96" y="28"/>
                  </a:lnTo>
                  <a:lnTo>
                    <a:pt x="96" y="28"/>
                  </a:lnTo>
                  <a:lnTo>
                    <a:pt x="96" y="32"/>
                  </a:lnTo>
                  <a:lnTo>
                    <a:pt x="94" y="34"/>
                  </a:lnTo>
                  <a:lnTo>
                    <a:pt x="94" y="36"/>
                  </a:lnTo>
                  <a:lnTo>
                    <a:pt x="94" y="40"/>
                  </a:lnTo>
                  <a:lnTo>
                    <a:pt x="92" y="42"/>
                  </a:lnTo>
                  <a:lnTo>
                    <a:pt x="92" y="44"/>
                  </a:lnTo>
                  <a:lnTo>
                    <a:pt x="90" y="44"/>
                  </a:lnTo>
                  <a:lnTo>
                    <a:pt x="90" y="44"/>
                  </a:lnTo>
                  <a:lnTo>
                    <a:pt x="90" y="46"/>
                  </a:lnTo>
                  <a:lnTo>
                    <a:pt x="88" y="46"/>
                  </a:lnTo>
                  <a:lnTo>
                    <a:pt x="88" y="46"/>
                  </a:lnTo>
                  <a:lnTo>
                    <a:pt x="86" y="48"/>
                  </a:lnTo>
                  <a:lnTo>
                    <a:pt x="86" y="50"/>
                  </a:lnTo>
                  <a:lnTo>
                    <a:pt x="86" y="52"/>
                  </a:lnTo>
                  <a:lnTo>
                    <a:pt x="86" y="54"/>
                  </a:lnTo>
                  <a:lnTo>
                    <a:pt x="84" y="58"/>
                  </a:lnTo>
                  <a:lnTo>
                    <a:pt x="84" y="60"/>
                  </a:lnTo>
                  <a:lnTo>
                    <a:pt x="86" y="64"/>
                  </a:lnTo>
                  <a:lnTo>
                    <a:pt x="86" y="70"/>
                  </a:lnTo>
                  <a:lnTo>
                    <a:pt x="86" y="76"/>
                  </a:lnTo>
                  <a:lnTo>
                    <a:pt x="86" y="82"/>
                  </a:lnTo>
                  <a:lnTo>
                    <a:pt x="86" y="86"/>
                  </a:lnTo>
                  <a:lnTo>
                    <a:pt x="86" y="88"/>
                  </a:lnTo>
                  <a:lnTo>
                    <a:pt x="86" y="90"/>
                  </a:lnTo>
                  <a:lnTo>
                    <a:pt x="86" y="94"/>
                  </a:lnTo>
                  <a:lnTo>
                    <a:pt x="84" y="94"/>
                  </a:lnTo>
                  <a:lnTo>
                    <a:pt x="84" y="96"/>
                  </a:lnTo>
                  <a:lnTo>
                    <a:pt x="82" y="98"/>
                  </a:lnTo>
                  <a:lnTo>
                    <a:pt x="82" y="100"/>
                  </a:lnTo>
                  <a:lnTo>
                    <a:pt x="82" y="100"/>
                  </a:lnTo>
                  <a:lnTo>
                    <a:pt x="80" y="102"/>
                  </a:lnTo>
                  <a:lnTo>
                    <a:pt x="78" y="104"/>
                  </a:lnTo>
                  <a:lnTo>
                    <a:pt x="76" y="104"/>
                  </a:lnTo>
                  <a:lnTo>
                    <a:pt x="76" y="106"/>
                  </a:lnTo>
                  <a:lnTo>
                    <a:pt x="76" y="106"/>
                  </a:lnTo>
                  <a:lnTo>
                    <a:pt x="76" y="108"/>
                  </a:lnTo>
                  <a:lnTo>
                    <a:pt x="76" y="110"/>
                  </a:lnTo>
                  <a:lnTo>
                    <a:pt x="76" y="114"/>
                  </a:lnTo>
                  <a:lnTo>
                    <a:pt x="76" y="116"/>
                  </a:lnTo>
                  <a:lnTo>
                    <a:pt x="76" y="118"/>
                  </a:lnTo>
                  <a:lnTo>
                    <a:pt x="76" y="122"/>
                  </a:lnTo>
                  <a:lnTo>
                    <a:pt x="76" y="122"/>
                  </a:lnTo>
                  <a:lnTo>
                    <a:pt x="76" y="124"/>
                  </a:lnTo>
                  <a:lnTo>
                    <a:pt x="74" y="124"/>
                  </a:lnTo>
                  <a:lnTo>
                    <a:pt x="74" y="126"/>
                  </a:lnTo>
                  <a:lnTo>
                    <a:pt x="74" y="126"/>
                  </a:lnTo>
                  <a:lnTo>
                    <a:pt x="74" y="126"/>
                  </a:lnTo>
                  <a:lnTo>
                    <a:pt x="72" y="126"/>
                  </a:lnTo>
                  <a:lnTo>
                    <a:pt x="70" y="126"/>
                  </a:lnTo>
                  <a:lnTo>
                    <a:pt x="68" y="126"/>
                  </a:lnTo>
                  <a:lnTo>
                    <a:pt x="66" y="126"/>
                  </a:lnTo>
                  <a:lnTo>
                    <a:pt x="66" y="126"/>
                  </a:lnTo>
                  <a:lnTo>
                    <a:pt x="64" y="126"/>
                  </a:lnTo>
                  <a:lnTo>
                    <a:pt x="64" y="126"/>
                  </a:lnTo>
                  <a:lnTo>
                    <a:pt x="64" y="126"/>
                  </a:lnTo>
                  <a:lnTo>
                    <a:pt x="62" y="128"/>
                  </a:lnTo>
                  <a:lnTo>
                    <a:pt x="62" y="128"/>
                  </a:lnTo>
                  <a:lnTo>
                    <a:pt x="62" y="130"/>
                  </a:lnTo>
                  <a:lnTo>
                    <a:pt x="62" y="132"/>
                  </a:lnTo>
                  <a:lnTo>
                    <a:pt x="62" y="132"/>
                  </a:lnTo>
                  <a:lnTo>
                    <a:pt x="62" y="134"/>
                  </a:lnTo>
                  <a:lnTo>
                    <a:pt x="62" y="138"/>
                  </a:lnTo>
                  <a:lnTo>
                    <a:pt x="62" y="142"/>
                  </a:lnTo>
                  <a:lnTo>
                    <a:pt x="62" y="144"/>
                  </a:lnTo>
                  <a:lnTo>
                    <a:pt x="62" y="146"/>
                  </a:lnTo>
                  <a:lnTo>
                    <a:pt x="62" y="148"/>
                  </a:lnTo>
                  <a:lnTo>
                    <a:pt x="62" y="148"/>
                  </a:lnTo>
                  <a:lnTo>
                    <a:pt x="62" y="150"/>
                  </a:lnTo>
                  <a:lnTo>
                    <a:pt x="62" y="150"/>
                  </a:lnTo>
                  <a:lnTo>
                    <a:pt x="60" y="150"/>
                  </a:lnTo>
                  <a:lnTo>
                    <a:pt x="60" y="152"/>
                  </a:lnTo>
                  <a:lnTo>
                    <a:pt x="58" y="152"/>
                  </a:lnTo>
                  <a:lnTo>
                    <a:pt x="56" y="152"/>
                  </a:lnTo>
                  <a:lnTo>
                    <a:pt x="54" y="154"/>
                  </a:lnTo>
                  <a:lnTo>
                    <a:pt x="52" y="154"/>
                  </a:lnTo>
                  <a:lnTo>
                    <a:pt x="50" y="154"/>
                  </a:lnTo>
                  <a:lnTo>
                    <a:pt x="48" y="156"/>
                  </a:lnTo>
                  <a:lnTo>
                    <a:pt x="46" y="156"/>
                  </a:lnTo>
                  <a:lnTo>
                    <a:pt x="46" y="156"/>
                  </a:lnTo>
                  <a:lnTo>
                    <a:pt x="46" y="156"/>
                  </a:lnTo>
                  <a:lnTo>
                    <a:pt x="46" y="158"/>
                  </a:lnTo>
                  <a:lnTo>
                    <a:pt x="44" y="158"/>
                  </a:lnTo>
                  <a:lnTo>
                    <a:pt x="44" y="160"/>
                  </a:lnTo>
                  <a:lnTo>
                    <a:pt x="44" y="160"/>
                  </a:lnTo>
                  <a:lnTo>
                    <a:pt x="42" y="162"/>
                  </a:lnTo>
                  <a:lnTo>
                    <a:pt x="42" y="162"/>
                  </a:lnTo>
                  <a:lnTo>
                    <a:pt x="40" y="162"/>
                  </a:lnTo>
                  <a:lnTo>
                    <a:pt x="38" y="162"/>
                  </a:lnTo>
                  <a:lnTo>
                    <a:pt x="38" y="162"/>
                  </a:lnTo>
                  <a:lnTo>
                    <a:pt x="36" y="162"/>
                  </a:lnTo>
                  <a:lnTo>
                    <a:pt x="34" y="162"/>
                  </a:lnTo>
                  <a:lnTo>
                    <a:pt x="32" y="162"/>
                  </a:lnTo>
                  <a:lnTo>
                    <a:pt x="30" y="160"/>
                  </a:lnTo>
                  <a:lnTo>
                    <a:pt x="30" y="160"/>
                  </a:lnTo>
                  <a:lnTo>
                    <a:pt x="28" y="158"/>
                  </a:lnTo>
                  <a:lnTo>
                    <a:pt x="26" y="158"/>
                  </a:lnTo>
                  <a:lnTo>
                    <a:pt x="24" y="156"/>
                  </a:lnTo>
                  <a:lnTo>
                    <a:pt x="24" y="156"/>
                  </a:lnTo>
                  <a:lnTo>
                    <a:pt x="22" y="156"/>
                  </a:lnTo>
                  <a:lnTo>
                    <a:pt x="22" y="158"/>
                  </a:lnTo>
                  <a:lnTo>
                    <a:pt x="20" y="158"/>
                  </a:lnTo>
                  <a:lnTo>
                    <a:pt x="20" y="158"/>
                  </a:lnTo>
                  <a:lnTo>
                    <a:pt x="16" y="160"/>
                  </a:lnTo>
                  <a:lnTo>
                    <a:pt x="14" y="162"/>
                  </a:lnTo>
                  <a:lnTo>
                    <a:pt x="10" y="162"/>
                  </a:lnTo>
                  <a:lnTo>
                    <a:pt x="8" y="164"/>
                  </a:lnTo>
                  <a:lnTo>
                    <a:pt x="6" y="164"/>
                  </a:lnTo>
                  <a:lnTo>
                    <a:pt x="4" y="166"/>
                  </a:lnTo>
                  <a:lnTo>
                    <a:pt x="0" y="166"/>
                  </a:lnTo>
                  <a:lnTo>
                    <a:pt x="4" y="172"/>
                  </a:lnTo>
                  <a:lnTo>
                    <a:pt x="4" y="172"/>
                  </a:lnTo>
                  <a:lnTo>
                    <a:pt x="6" y="172"/>
                  </a:lnTo>
                  <a:lnTo>
                    <a:pt x="6" y="172"/>
                  </a:lnTo>
                  <a:lnTo>
                    <a:pt x="6" y="17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34" name="Freeform 398"/>
            <p:cNvSpPr>
              <a:spLocks/>
            </p:cNvSpPr>
            <p:nvPr/>
          </p:nvSpPr>
          <p:spPr bwMode="auto">
            <a:xfrm>
              <a:off x="6121227" y="4388334"/>
              <a:ext cx="375961" cy="425522"/>
            </a:xfrm>
            <a:custGeom>
              <a:avLst/>
              <a:gdLst>
                <a:gd name="T0" fmla="*/ 24 w 182"/>
                <a:gd name="T1" fmla="*/ 6 h 206"/>
                <a:gd name="T2" fmla="*/ 42 w 182"/>
                <a:gd name="T3" fmla="*/ 4 h 206"/>
                <a:gd name="T4" fmla="*/ 64 w 182"/>
                <a:gd name="T5" fmla="*/ 0 h 206"/>
                <a:gd name="T6" fmla="*/ 78 w 182"/>
                <a:gd name="T7" fmla="*/ 4 h 206"/>
                <a:gd name="T8" fmla="*/ 80 w 182"/>
                <a:gd name="T9" fmla="*/ 16 h 206"/>
                <a:gd name="T10" fmla="*/ 84 w 182"/>
                <a:gd name="T11" fmla="*/ 30 h 206"/>
                <a:gd name="T12" fmla="*/ 90 w 182"/>
                <a:gd name="T13" fmla="*/ 32 h 206"/>
                <a:gd name="T14" fmla="*/ 90 w 182"/>
                <a:gd name="T15" fmla="*/ 40 h 206"/>
                <a:gd name="T16" fmla="*/ 100 w 182"/>
                <a:gd name="T17" fmla="*/ 44 h 206"/>
                <a:gd name="T18" fmla="*/ 112 w 182"/>
                <a:gd name="T19" fmla="*/ 42 h 206"/>
                <a:gd name="T20" fmla="*/ 118 w 182"/>
                <a:gd name="T21" fmla="*/ 38 h 206"/>
                <a:gd name="T22" fmla="*/ 118 w 182"/>
                <a:gd name="T23" fmla="*/ 24 h 206"/>
                <a:gd name="T24" fmla="*/ 124 w 182"/>
                <a:gd name="T25" fmla="*/ 18 h 206"/>
                <a:gd name="T26" fmla="*/ 126 w 182"/>
                <a:gd name="T27" fmla="*/ 22 h 206"/>
                <a:gd name="T28" fmla="*/ 130 w 182"/>
                <a:gd name="T29" fmla="*/ 36 h 206"/>
                <a:gd name="T30" fmla="*/ 136 w 182"/>
                <a:gd name="T31" fmla="*/ 32 h 206"/>
                <a:gd name="T32" fmla="*/ 146 w 182"/>
                <a:gd name="T33" fmla="*/ 30 h 206"/>
                <a:gd name="T34" fmla="*/ 152 w 182"/>
                <a:gd name="T35" fmla="*/ 38 h 206"/>
                <a:gd name="T36" fmla="*/ 154 w 182"/>
                <a:gd name="T37" fmla="*/ 72 h 206"/>
                <a:gd name="T38" fmla="*/ 154 w 182"/>
                <a:gd name="T39" fmla="*/ 84 h 206"/>
                <a:gd name="T40" fmla="*/ 162 w 182"/>
                <a:gd name="T41" fmla="*/ 90 h 206"/>
                <a:gd name="T42" fmla="*/ 180 w 182"/>
                <a:gd name="T43" fmla="*/ 90 h 206"/>
                <a:gd name="T44" fmla="*/ 180 w 182"/>
                <a:gd name="T45" fmla="*/ 118 h 206"/>
                <a:gd name="T46" fmla="*/ 176 w 182"/>
                <a:gd name="T47" fmla="*/ 126 h 206"/>
                <a:gd name="T48" fmla="*/ 164 w 182"/>
                <a:gd name="T49" fmla="*/ 124 h 206"/>
                <a:gd name="T50" fmla="*/ 162 w 182"/>
                <a:gd name="T51" fmla="*/ 118 h 206"/>
                <a:gd name="T52" fmla="*/ 156 w 182"/>
                <a:gd name="T53" fmla="*/ 116 h 206"/>
                <a:gd name="T54" fmla="*/ 154 w 182"/>
                <a:gd name="T55" fmla="*/ 120 h 206"/>
                <a:gd name="T56" fmla="*/ 152 w 182"/>
                <a:gd name="T57" fmla="*/ 126 h 206"/>
                <a:gd name="T58" fmla="*/ 144 w 182"/>
                <a:gd name="T59" fmla="*/ 126 h 206"/>
                <a:gd name="T60" fmla="*/ 140 w 182"/>
                <a:gd name="T61" fmla="*/ 136 h 206"/>
                <a:gd name="T62" fmla="*/ 144 w 182"/>
                <a:gd name="T63" fmla="*/ 166 h 206"/>
                <a:gd name="T64" fmla="*/ 146 w 182"/>
                <a:gd name="T65" fmla="*/ 182 h 206"/>
                <a:gd name="T66" fmla="*/ 156 w 182"/>
                <a:gd name="T67" fmla="*/ 192 h 206"/>
                <a:gd name="T68" fmla="*/ 128 w 182"/>
                <a:gd name="T69" fmla="*/ 204 h 206"/>
                <a:gd name="T70" fmla="*/ 100 w 182"/>
                <a:gd name="T71" fmla="*/ 202 h 206"/>
                <a:gd name="T72" fmla="*/ 94 w 182"/>
                <a:gd name="T73" fmla="*/ 194 h 206"/>
                <a:gd name="T74" fmla="*/ 82 w 182"/>
                <a:gd name="T75" fmla="*/ 192 h 206"/>
                <a:gd name="T76" fmla="*/ 50 w 182"/>
                <a:gd name="T77" fmla="*/ 194 h 206"/>
                <a:gd name="T78" fmla="*/ 26 w 182"/>
                <a:gd name="T79" fmla="*/ 190 h 206"/>
                <a:gd name="T80" fmla="*/ 14 w 182"/>
                <a:gd name="T81" fmla="*/ 184 h 206"/>
                <a:gd name="T82" fmla="*/ 0 w 182"/>
                <a:gd name="T83" fmla="*/ 188 h 206"/>
                <a:gd name="T84" fmla="*/ 0 w 182"/>
                <a:gd name="T85" fmla="*/ 164 h 206"/>
                <a:gd name="T86" fmla="*/ 16 w 182"/>
                <a:gd name="T87" fmla="*/ 136 h 206"/>
                <a:gd name="T88" fmla="*/ 26 w 182"/>
                <a:gd name="T89" fmla="*/ 114 h 206"/>
                <a:gd name="T90" fmla="*/ 32 w 182"/>
                <a:gd name="T91" fmla="*/ 112 h 206"/>
                <a:gd name="T92" fmla="*/ 36 w 182"/>
                <a:gd name="T93" fmla="*/ 102 h 206"/>
                <a:gd name="T94" fmla="*/ 32 w 182"/>
                <a:gd name="T95" fmla="*/ 90 h 206"/>
                <a:gd name="T96" fmla="*/ 24 w 182"/>
                <a:gd name="T97" fmla="*/ 70 h 206"/>
                <a:gd name="T98" fmla="*/ 22 w 182"/>
                <a:gd name="T99" fmla="*/ 42 h 206"/>
                <a:gd name="T100" fmla="*/ 14 w 182"/>
                <a:gd name="T101" fmla="*/ 36 h 206"/>
                <a:gd name="T102" fmla="*/ 12 w 182"/>
                <a:gd name="T103" fmla="*/ 26 h 206"/>
                <a:gd name="T104" fmla="*/ 14 w 182"/>
                <a:gd name="T105" fmla="*/ 14 h 206"/>
                <a:gd name="T106" fmla="*/ 8 w 182"/>
                <a:gd name="T107" fmla="*/ 12 h 206"/>
                <a:gd name="T108" fmla="*/ 4 w 182"/>
                <a:gd name="T109" fmla="*/ 1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2" h="206">
                  <a:moveTo>
                    <a:pt x="8" y="4"/>
                  </a:moveTo>
                  <a:lnTo>
                    <a:pt x="8" y="4"/>
                  </a:lnTo>
                  <a:lnTo>
                    <a:pt x="10" y="4"/>
                  </a:lnTo>
                  <a:lnTo>
                    <a:pt x="12" y="6"/>
                  </a:lnTo>
                  <a:lnTo>
                    <a:pt x="14" y="6"/>
                  </a:lnTo>
                  <a:lnTo>
                    <a:pt x="18" y="6"/>
                  </a:lnTo>
                  <a:lnTo>
                    <a:pt x="24" y="6"/>
                  </a:lnTo>
                  <a:lnTo>
                    <a:pt x="28" y="6"/>
                  </a:lnTo>
                  <a:lnTo>
                    <a:pt x="30" y="8"/>
                  </a:lnTo>
                  <a:lnTo>
                    <a:pt x="32" y="6"/>
                  </a:lnTo>
                  <a:lnTo>
                    <a:pt x="36" y="6"/>
                  </a:lnTo>
                  <a:lnTo>
                    <a:pt x="36" y="6"/>
                  </a:lnTo>
                  <a:lnTo>
                    <a:pt x="38" y="6"/>
                  </a:lnTo>
                  <a:lnTo>
                    <a:pt x="42" y="4"/>
                  </a:lnTo>
                  <a:lnTo>
                    <a:pt x="46" y="2"/>
                  </a:lnTo>
                  <a:lnTo>
                    <a:pt x="48" y="2"/>
                  </a:lnTo>
                  <a:lnTo>
                    <a:pt x="50" y="2"/>
                  </a:lnTo>
                  <a:lnTo>
                    <a:pt x="52" y="0"/>
                  </a:lnTo>
                  <a:lnTo>
                    <a:pt x="56" y="0"/>
                  </a:lnTo>
                  <a:lnTo>
                    <a:pt x="60" y="0"/>
                  </a:lnTo>
                  <a:lnTo>
                    <a:pt x="64" y="0"/>
                  </a:lnTo>
                  <a:lnTo>
                    <a:pt x="68" y="2"/>
                  </a:lnTo>
                  <a:lnTo>
                    <a:pt x="70" y="2"/>
                  </a:lnTo>
                  <a:lnTo>
                    <a:pt x="72" y="2"/>
                  </a:lnTo>
                  <a:lnTo>
                    <a:pt x="74" y="2"/>
                  </a:lnTo>
                  <a:lnTo>
                    <a:pt x="74" y="2"/>
                  </a:lnTo>
                  <a:lnTo>
                    <a:pt x="76" y="4"/>
                  </a:lnTo>
                  <a:lnTo>
                    <a:pt x="78" y="4"/>
                  </a:lnTo>
                  <a:lnTo>
                    <a:pt x="78" y="6"/>
                  </a:lnTo>
                  <a:lnTo>
                    <a:pt x="78" y="6"/>
                  </a:lnTo>
                  <a:lnTo>
                    <a:pt x="78" y="8"/>
                  </a:lnTo>
                  <a:lnTo>
                    <a:pt x="80" y="10"/>
                  </a:lnTo>
                  <a:lnTo>
                    <a:pt x="80" y="10"/>
                  </a:lnTo>
                  <a:lnTo>
                    <a:pt x="80" y="12"/>
                  </a:lnTo>
                  <a:lnTo>
                    <a:pt x="80" y="16"/>
                  </a:lnTo>
                  <a:lnTo>
                    <a:pt x="80" y="20"/>
                  </a:lnTo>
                  <a:lnTo>
                    <a:pt x="80" y="24"/>
                  </a:lnTo>
                  <a:lnTo>
                    <a:pt x="80" y="26"/>
                  </a:lnTo>
                  <a:lnTo>
                    <a:pt x="82" y="26"/>
                  </a:lnTo>
                  <a:lnTo>
                    <a:pt x="82" y="28"/>
                  </a:lnTo>
                  <a:lnTo>
                    <a:pt x="82" y="28"/>
                  </a:lnTo>
                  <a:lnTo>
                    <a:pt x="84" y="30"/>
                  </a:lnTo>
                  <a:lnTo>
                    <a:pt x="84" y="30"/>
                  </a:lnTo>
                  <a:lnTo>
                    <a:pt x="86" y="30"/>
                  </a:lnTo>
                  <a:lnTo>
                    <a:pt x="88" y="30"/>
                  </a:lnTo>
                  <a:lnTo>
                    <a:pt x="88" y="30"/>
                  </a:lnTo>
                  <a:lnTo>
                    <a:pt x="88" y="32"/>
                  </a:lnTo>
                  <a:lnTo>
                    <a:pt x="90" y="32"/>
                  </a:lnTo>
                  <a:lnTo>
                    <a:pt x="90" y="32"/>
                  </a:lnTo>
                  <a:lnTo>
                    <a:pt x="90" y="34"/>
                  </a:lnTo>
                  <a:lnTo>
                    <a:pt x="90" y="34"/>
                  </a:lnTo>
                  <a:lnTo>
                    <a:pt x="90" y="36"/>
                  </a:lnTo>
                  <a:lnTo>
                    <a:pt x="90" y="38"/>
                  </a:lnTo>
                  <a:lnTo>
                    <a:pt x="90" y="38"/>
                  </a:lnTo>
                  <a:lnTo>
                    <a:pt x="90" y="40"/>
                  </a:lnTo>
                  <a:lnTo>
                    <a:pt x="90" y="40"/>
                  </a:lnTo>
                  <a:lnTo>
                    <a:pt x="90" y="40"/>
                  </a:lnTo>
                  <a:lnTo>
                    <a:pt x="92" y="42"/>
                  </a:lnTo>
                  <a:lnTo>
                    <a:pt x="92" y="42"/>
                  </a:lnTo>
                  <a:lnTo>
                    <a:pt x="94" y="42"/>
                  </a:lnTo>
                  <a:lnTo>
                    <a:pt x="96" y="44"/>
                  </a:lnTo>
                  <a:lnTo>
                    <a:pt x="98" y="44"/>
                  </a:lnTo>
                  <a:lnTo>
                    <a:pt x="100" y="44"/>
                  </a:lnTo>
                  <a:lnTo>
                    <a:pt x="102" y="44"/>
                  </a:lnTo>
                  <a:lnTo>
                    <a:pt x="104" y="44"/>
                  </a:lnTo>
                  <a:lnTo>
                    <a:pt x="106" y="44"/>
                  </a:lnTo>
                  <a:lnTo>
                    <a:pt x="106" y="44"/>
                  </a:lnTo>
                  <a:lnTo>
                    <a:pt x="108" y="44"/>
                  </a:lnTo>
                  <a:lnTo>
                    <a:pt x="110" y="42"/>
                  </a:lnTo>
                  <a:lnTo>
                    <a:pt x="112" y="42"/>
                  </a:lnTo>
                  <a:lnTo>
                    <a:pt x="114" y="42"/>
                  </a:lnTo>
                  <a:lnTo>
                    <a:pt x="114" y="42"/>
                  </a:lnTo>
                  <a:lnTo>
                    <a:pt x="116" y="40"/>
                  </a:lnTo>
                  <a:lnTo>
                    <a:pt x="116" y="40"/>
                  </a:lnTo>
                  <a:lnTo>
                    <a:pt x="116" y="38"/>
                  </a:lnTo>
                  <a:lnTo>
                    <a:pt x="116" y="38"/>
                  </a:lnTo>
                  <a:lnTo>
                    <a:pt x="118" y="38"/>
                  </a:lnTo>
                  <a:lnTo>
                    <a:pt x="118" y="34"/>
                  </a:lnTo>
                  <a:lnTo>
                    <a:pt x="116" y="32"/>
                  </a:lnTo>
                  <a:lnTo>
                    <a:pt x="116" y="30"/>
                  </a:lnTo>
                  <a:lnTo>
                    <a:pt x="116" y="28"/>
                  </a:lnTo>
                  <a:lnTo>
                    <a:pt x="116" y="26"/>
                  </a:lnTo>
                  <a:lnTo>
                    <a:pt x="116" y="24"/>
                  </a:lnTo>
                  <a:lnTo>
                    <a:pt x="118" y="24"/>
                  </a:lnTo>
                  <a:lnTo>
                    <a:pt x="118" y="24"/>
                  </a:lnTo>
                  <a:lnTo>
                    <a:pt x="118" y="22"/>
                  </a:lnTo>
                  <a:lnTo>
                    <a:pt x="120" y="20"/>
                  </a:lnTo>
                  <a:lnTo>
                    <a:pt x="120" y="20"/>
                  </a:lnTo>
                  <a:lnTo>
                    <a:pt x="122" y="20"/>
                  </a:lnTo>
                  <a:lnTo>
                    <a:pt x="122" y="18"/>
                  </a:lnTo>
                  <a:lnTo>
                    <a:pt x="124" y="18"/>
                  </a:lnTo>
                  <a:lnTo>
                    <a:pt x="124" y="18"/>
                  </a:lnTo>
                  <a:lnTo>
                    <a:pt x="124" y="18"/>
                  </a:lnTo>
                  <a:lnTo>
                    <a:pt x="124" y="18"/>
                  </a:lnTo>
                  <a:lnTo>
                    <a:pt x="126" y="20"/>
                  </a:lnTo>
                  <a:lnTo>
                    <a:pt x="126" y="20"/>
                  </a:lnTo>
                  <a:lnTo>
                    <a:pt x="126" y="22"/>
                  </a:lnTo>
                  <a:lnTo>
                    <a:pt x="126" y="22"/>
                  </a:lnTo>
                  <a:lnTo>
                    <a:pt x="128" y="24"/>
                  </a:lnTo>
                  <a:lnTo>
                    <a:pt x="128" y="26"/>
                  </a:lnTo>
                  <a:lnTo>
                    <a:pt x="128" y="30"/>
                  </a:lnTo>
                  <a:lnTo>
                    <a:pt x="130" y="32"/>
                  </a:lnTo>
                  <a:lnTo>
                    <a:pt x="130" y="34"/>
                  </a:lnTo>
                  <a:lnTo>
                    <a:pt x="130" y="34"/>
                  </a:lnTo>
                  <a:lnTo>
                    <a:pt x="130" y="36"/>
                  </a:lnTo>
                  <a:lnTo>
                    <a:pt x="132" y="36"/>
                  </a:lnTo>
                  <a:lnTo>
                    <a:pt x="132" y="36"/>
                  </a:lnTo>
                  <a:lnTo>
                    <a:pt x="132" y="36"/>
                  </a:lnTo>
                  <a:lnTo>
                    <a:pt x="134" y="36"/>
                  </a:lnTo>
                  <a:lnTo>
                    <a:pt x="134" y="34"/>
                  </a:lnTo>
                  <a:lnTo>
                    <a:pt x="134" y="34"/>
                  </a:lnTo>
                  <a:lnTo>
                    <a:pt x="136" y="32"/>
                  </a:lnTo>
                  <a:lnTo>
                    <a:pt x="138" y="32"/>
                  </a:lnTo>
                  <a:lnTo>
                    <a:pt x="138" y="32"/>
                  </a:lnTo>
                  <a:lnTo>
                    <a:pt x="140" y="30"/>
                  </a:lnTo>
                  <a:lnTo>
                    <a:pt x="142" y="30"/>
                  </a:lnTo>
                  <a:lnTo>
                    <a:pt x="144" y="30"/>
                  </a:lnTo>
                  <a:lnTo>
                    <a:pt x="146" y="30"/>
                  </a:lnTo>
                  <a:lnTo>
                    <a:pt x="146" y="30"/>
                  </a:lnTo>
                  <a:lnTo>
                    <a:pt x="148" y="30"/>
                  </a:lnTo>
                  <a:lnTo>
                    <a:pt x="148" y="30"/>
                  </a:lnTo>
                  <a:lnTo>
                    <a:pt x="150" y="32"/>
                  </a:lnTo>
                  <a:lnTo>
                    <a:pt x="150" y="32"/>
                  </a:lnTo>
                  <a:lnTo>
                    <a:pt x="150" y="34"/>
                  </a:lnTo>
                  <a:lnTo>
                    <a:pt x="152" y="36"/>
                  </a:lnTo>
                  <a:lnTo>
                    <a:pt x="152" y="38"/>
                  </a:lnTo>
                  <a:lnTo>
                    <a:pt x="154" y="40"/>
                  </a:lnTo>
                  <a:lnTo>
                    <a:pt x="154" y="42"/>
                  </a:lnTo>
                  <a:lnTo>
                    <a:pt x="154" y="46"/>
                  </a:lnTo>
                  <a:lnTo>
                    <a:pt x="154" y="50"/>
                  </a:lnTo>
                  <a:lnTo>
                    <a:pt x="154" y="54"/>
                  </a:lnTo>
                  <a:lnTo>
                    <a:pt x="154" y="64"/>
                  </a:lnTo>
                  <a:lnTo>
                    <a:pt x="154" y="72"/>
                  </a:lnTo>
                  <a:lnTo>
                    <a:pt x="154" y="74"/>
                  </a:lnTo>
                  <a:lnTo>
                    <a:pt x="154" y="78"/>
                  </a:lnTo>
                  <a:lnTo>
                    <a:pt x="154" y="80"/>
                  </a:lnTo>
                  <a:lnTo>
                    <a:pt x="154" y="80"/>
                  </a:lnTo>
                  <a:lnTo>
                    <a:pt x="154" y="82"/>
                  </a:lnTo>
                  <a:lnTo>
                    <a:pt x="154" y="84"/>
                  </a:lnTo>
                  <a:lnTo>
                    <a:pt x="154" y="84"/>
                  </a:lnTo>
                  <a:lnTo>
                    <a:pt x="156" y="86"/>
                  </a:lnTo>
                  <a:lnTo>
                    <a:pt x="156" y="86"/>
                  </a:lnTo>
                  <a:lnTo>
                    <a:pt x="158" y="88"/>
                  </a:lnTo>
                  <a:lnTo>
                    <a:pt x="160" y="88"/>
                  </a:lnTo>
                  <a:lnTo>
                    <a:pt x="160" y="90"/>
                  </a:lnTo>
                  <a:lnTo>
                    <a:pt x="162" y="90"/>
                  </a:lnTo>
                  <a:lnTo>
                    <a:pt x="162" y="90"/>
                  </a:lnTo>
                  <a:lnTo>
                    <a:pt x="164" y="92"/>
                  </a:lnTo>
                  <a:lnTo>
                    <a:pt x="164" y="92"/>
                  </a:lnTo>
                  <a:lnTo>
                    <a:pt x="168" y="92"/>
                  </a:lnTo>
                  <a:lnTo>
                    <a:pt x="170" y="92"/>
                  </a:lnTo>
                  <a:lnTo>
                    <a:pt x="172" y="92"/>
                  </a:lnTo>
                  <a:lnTo>
                    <a:pt x="178" y="92"/>
                  </a:lnTo>
                  <a:lnTo>
                    <a:pt x="180" y="90"/>
                  </a:lnTo>
                  <a:lnTo>
                    <a:pt x="180" y="96"/>
                  </a:lnTo>
                  <a:lnTo>
                    <a:pt x="180" y="100"/>
                  </a:lnTo>
                  <a:lnTo>
                    <a:pt x="182" y="106"/>
                  </a:lnTo>
                  <a:lnTo>
                    <a:pt x="182" y="108"/>
                  </a:lnTo>
                  <a:lnTo>
                    <a:pt x="182" y="112"/>
                  </a:lnTo>
                  <a:lnTo>
                    <a:pt x="182" y="114"/>
                  </a:lnTo>
                  <a:lnTo>
                    <a:pt x="180" y="118"/>
                  </a:lnTo>
                  <a:lnTo>
                    <a:pt x="180" y="120"/>
                  </a:lnTo>
                  <a:lnTo>
                    <a:pt x="180" y="122"/>
                  </a:lnTo>
                  <a:lnTo>
                    <a:pt x="178" y="124"/>
                  </a:lnTo>
                  <a:lnTo>
                    <a:pt x="178" y="124"/>
                  </a:lnTo>
                  <a:lnTo>
                    <a:pt x="178" y="124"/>
                  </a:lnTo>
                  <a:lnTo>
                    <a:pt x="178" y="126"/>
                  </a:lnTo>
                  <a:lnTo>
                    <a:pt x="176" y="126"/>
                  </a:lnTo>
                  <a:lnTo>
                    <a:pt x="176" y="126"/>
                  </a:lnTo>
                  <a:lnTo>
                    <a:pt x="174" y="126"/>
                  </a:lnTo>
                  <a:lnTo>
                    <a:pt x="172" y="126"/>
                  </a:lnTo>
                  <a:lnTo>
                    <a:pt x="170" y="126"/>
                  </a:lnTo>
                  <a:lnTo>
                    <a:pt x="168" y="126"/>
                  </a:lnTo>
                  <a:lnTo>
                    <a:pt x="166" y="126"/>
                  </a:lnTo>
                  <a:lnTo>
                    <a:pt x="164" y="124"/>
                  </a:lnTo>
                  <a:lnTo>
                    <a:pt x="164" y="124"/>
                  </a:lnTo>
                  <a:lnTo>
                    <a:pt x="164" y="124"/>
                  </a:lnTo>
                  <a:lnTo>
                    <a:pt x="164" y="124"/>
                  </a:lnTo>
                  <a:lnTo>
                    <a:pt x="162" y="122"/>
                  </a:lnTo>
                  <a:lnTo>
                    <a:pt x="162" y="120"/>
                  </a:lnTo>
                  <a:lnTo>
                    <a:pt x="162" y="120"/>
                  </a:lnTo>
                  <a:lnTo>
                    <a:pt x="162" y="118"/>
                  </a:lnTo>
                  <a:lnTo>
                    <a:pt x="160" y="116"/>
                  </a:lnTo>
                  <a:lnTo>
                    <a:pt x="160" y="116"/>
                  </a:lnTo>
                  <a:lnTo>
                    <a:pt x="160" y="116"/>
                  </a:lnTo>
                  <a:lnTo>
                    <a:pt x="160" y="116"/>
                  </a:lnTo>
                  <a:lnTo>
                    <a:pt x="158" y="116"/>
                  </a:lnTo>
                  <a:lnTo>
                    <a:pt x="156" y="116"/>
                  </a:lnTo>
                  <a:lnTo>
                    <a:pt x="156" y="116"/>
                  </a:lnTo>
                  <a:lnTo>
                    <a:pt x="154" y="116"/>
                  </a:lnTo>
                  <a:lnTo>
                    <a:pt x="154" y="116"/>
                  </a:lnTo>
                  <a:lnTo>
                    <a:pt x="154" y="118"/>
                  </a:lnTo>
                  <a:lnTo>
                    <a:pt x="154" y="118"/>
                  </a:lnTo>
                  <a:lnTo>
                    <a:pt x="154" y="118"/>
                  </a:lnTo>
                  <a:lnTo>
                    <a:pt x="154" y="120"/>
                  </a:lnTo>
                  <a:lnTo>
                    <a:pt x="154" y="120"/>
                  </a:lnTo>
                  <a:lnTo>
                    <a:pt x="154" y="122"/>
                  </a:lnTo>
                  <a:lnTo>
                    <a:pt x="154" y="124"/>
                  </a:lnTo>
                  <a:lnTo>
                    <a:pt x="154" y="124"/>
                  </a:lnTo>
                  <a:lnTo>
                    <a:pt x="154" y="124"/>
                  </a:lnTo>
                  <a:lnTo>
                    <a:pt x="154" y="124"/>
                  </a:lnTo>
                  <a:lnTo>
                    <a:pt x="154" y="126"/>
                  </a:lnTo>
                  <a:lnTo>
                    <a:pt x="152" y="126"/>
                  </a:lnTo>
                  <a:lnTo>
                    <a:pt x="152" y="126"/>
                  </a:lnTo>
                  <a:lnTo>
                    <a:pt x="150" y="126"/>
                  </a:lnTo>
                  <a:lnTo>
                    <a:pt x="148" y="126"/>
                  </a:lnTo>
                  <a:lnTo>
                    <a:pt x="148" y="126"/>
                  </a:lnTo>
                  <a:lnTo>
                    <a:pt x="146" y="126"/>
                  </a:lnTo>
                  <a:lnTo>
                    <a:pt x="144" y="126"/>
                  </a:lnTo>
                  <a:lnTo>
                    <a:pt x="144" y="126"/>
                  </a:lnTo>
                  <a:lnTo>
                    <a:pt x="144" y="126"/>
                  </a:lnTo>
                  <a:lnTo>
                    <a:pt x="144" y="126"/>
                  </a:lnTo>
                  <a:lnTo>
                    <a:pt x="142" y="128"/>
                  </a:lnTo>
                  <a:lnTo>
                    <a:pt x="142" y="130"/>
                  </a:lnTo>
                  <a:lnTo>
                    <a:pt x="142" y="132"/>
                  </a:lnTo>
                  <a:lnTo>
                    <a:pt x="142" y="134"/>
                  </a:lnTo>
                  <a:lnTo>
                    <a:pt x="140" y="136"/>
                  </a:lnTo>
                  <a:lnTo>
                    <a:pt x="140" y="140"/>
                  </a:lnTo>
                  <a:lnTo>
                    <a:pt x="142" y="142"/>
                  </a:lnTo>
                  <a:lnTo>
                    <a:pt x="142" y="144"/>
                  </a:lnTo>
                  <a:lnTo>
                    <a:pt x="142" y="150"/>
                  </a:lnTo>
                  <a:lnTo>
                    <a:pt x="142" y="156"/>
                  </a:lnTo>
                  <a:lnTo>
                    <a:pt x="144" y="162"/>
                  </a:lnTo>
                  <a:lnTo>
                    <a:pt x="144" y="166"/>
                  </a:lnTo>
                  <a:lnTo>
                    <a:pt x="144" y="172"/>
                  </a:lnTo>
                  <a:lnTo>
                    <a:pt x="144" y="176"/>
                  </a:lnTo>
                  <a:lnTo>
                    <a:pt x="144" y="176"/>
                  </a:lnTo>
                  <a:lnTo>
                    <a:pt x="144" y="178"/>
                  </a:lnTo>
                  <a:lnTo>
                    <a:pt x="146" y="178"/>
                  </a:lnTo>
                  <a:lnTo>
                    <a:pt x="146" y="180"/>
                  </a:lnTo>
                  <a:lnTo>
                    <a:pt x="146" y="182"/>
                  </a:lnTo>
                  <a:lnTo>
                    <a:pt x="148" y="184"/>
                  </a:lnTo>
                  <a:lnTo>
                    <a:pt x="150" y="186"/>
                  </a:lnTo>
                  <a:lnTo>
                    <a:pt x="152" y="186"/>
                  </a:lnTo>
                  <a:lnTo>
                    <a:pt x="154" y="188"/>
                  </a:lnTo>
                  <a:lnTo>
                    <a:pt x="154" y="190"/>
                  </a:lnTo>
                  <a:lnTo>
                    <a:pt x="156" y="192"/>
                  </a:lnTo>
                  <a:lnTo>
                    <a:pt x="156" y="192"/>
                  </a:lnTo>
                  <a:lnTo>
                    <a:pt x="156" y="194"/>
                  </a:lnTo>
                  <a:lnTo>
                    <a:pt x="156" y="194"/>
                  </a:lnTo>
                  <a:lnTo>
                    <a:pt x="156" y="196"/>
                  </a:lnTo>
                  <a:lnTo>
                    <a:pt x="156" y="200"/>
                  </a:lnTo>
                  <a:lnTo>
                    <a:pt x="140" y="206"/>
                  </a:lnTo>
                  <a:lnTo>
                    <a:pt x="136" y="206"/>
                  </a:lnTo>
                  <a:lnTo>
                    <a:pt x="128" y="204"/>
                  </a:lnTo>
                  <a:lnTo>
                    <a:pt x="126" y="204"/>
                  </a:lnTo>
                  <a:lnTo>
                    <a:pt x="120" y="204"/>
                  </a:lnTo>
                  <a:lnTo>
                    <a:pt x="112" y="204"/>
                  </a:lnTo>
                  <a:lnTo>
                    <a:pt x="108" y="204"/>
                  </a:lnTo>
                  <a:lnTo>
                    <a:pt x="104" y="204"/>
                  </a:lnTo>
                  <a:lnTo>
                    <a:pt x="102" y="202"/>
                  </a:lnTo>
                  <a:lnTo>
                    <a:pt x="100" y="202"/>
                  </a:lnTo>
                  <a:lnTo>
                    <a:pt x="98" y="202"/>
                  </a:lnTo>
                  <a:lnTo>
                    <a:pt x="98" y="200"/>
                  </a:lnTo>
                  <a:lnTo>
                    <a:pt x="96" y="200"/>
                  </a:lnTo>
                  <a:lnTo>
                    <a:pt x="96" y="200"/>
                  </a:lnTo>
                  <a:lnTo>
                    <a:pt x="96" y="196"/>
                  </a:lnTo>
                  <a:lnTo>
                    <a:pt x="94" y="196"/>
                  </a:lnTo>
                  <a:lnTo>
                    <a:pt x="94" y="194"/>
                  </a:lnTo>
                  <a:lnTo>
                    <a:pt x="94" y="194"/>
                  </a:lnTo>
                  <a:lnTo>
                    <a:pt x="92" y="192"/>
                  </a:lnTo>
                  <a:lnTo>
                    <a:pt x="90" y="192"/>
                  </a:lnTo>
                  <a:lnTo>
                    <a:pt x="88" y="192"/>
                  </a:lnTo>
                  <a:lnTo>
                    <a:pt x="86" y="192"/>
                  </a:lnTo>
                  <a:lnTo>
                    <a:pt x="84" y="192"/>
                  </a:lnTo>
                  <a:lnTo>
                    <a:pt x="82" y="192"/>
                  </a:lnTo>
                  <a:lnTo>
                    <a:pt x="80" y="192"/>
                  </a:lnTo>
                  <a:lnTo>
                    <a:pt x="74" y="192"/>
                  </a:lnTo>
                  <a:lnTo>
                    <a:pt x="64" y="194"/>
                  </a:lnTo>
                  <a:lnTo>
                    <a:pt x="60" y="194"/>
                  </a:lnTo>
                  <a:lnTo>
                    <a:pt x="58" y="194"/>
                  </a:lnTo>
                  <a:lnTo>
                    <a:pt x="56" y="194"/>
                  </a:lnTo>
                  <a:lnTo>
                    <a:pt x="50" y="194"/>
                  </a:lnTo>
                  <a:lnTo>
                    <a:pt x="42" y="194"/>
                  </a:lnTo>
                  <a:lnTo>
                    <a:pt x="40" y="192"/>
                  </a:lnTo>
                  <a:lnTo>
                    <a:pt x="36" y="192"/>
                  </a:lnTo>
                  <a:lnTo>
                    <a:pt x="32" y="192"/>
                  </a:lnTo>
                  <a:lnTo>
                    <a:pt x="30" y="192"/>
                  </a:lnTo>
                  <a:lnTo>
                    <a:pt x="28" y="190"/>
                  </a:lnTo>
                  <a:lnTo>
                    <a:pt x="26" y="190"/>
                  </a:lnTo>
                  <a:lnTo>
                    <a:pt x="22" y="188"/>
                  </a:lnTo>
                  <a:lnTo>
                    <a:pt x="20" y="186"/>
                  </a:lnTo>
                  <a:lnTo>
                    <a:pt x="18" y="186"/>
                  </a:lnTo>
                  <a:lnTo>
                    <a:pt x="16" y="184"/>
                  </a:lnTo>
                  <a:lnTo>
                    <a:pt x="16" y="184"/>
                  </a:lnTo>
                  <a:lnTo>
                    <a:pt x="14" y="184"/>
                  </a:lnTo>
                  <a:lnTo>
                    <a:pt x="14" y="184"/>
                  </a:lnTo>
                  <a:lnTo>
                    <a:pt x="14" y="184"/>
                  </a:lnTo>
                  <a:lnTo>
                    <a:pt x="10" y="186"/>
                  </a:lnTo>
                  <a:lnTo>
                    <a:pt x="8" y="186"/>
                  </a:lnTo>
                  <a:lnTo>
                    <a:pt x="6" y="188"/>
                  </a:lnTo>
                  <a:lnTo>
                    <a:pt x="2" y="190"/>
                  </a:lnTo>
                  <a:lnTo>
                    <a:pt x="0" y="190"/>
                  </a:lnTo>
                  <a:lnTo>
                    <a:pt x="0" y="188"/>
                  </a:lnTo>
                  <a:lnTo>
                    <a:pt x="0" y="180"/>
                  </a:lnTo>
                  <a:lnTo>
                    <a:pt x="0" y="176"/>
                  </a:lnTo>
                  <a:lnTo>
                    <a:pt x="0" y="172"/>
                  </a:lnTo>
                  <a:lnTo>
                    <a:pt x="0" y="168"/>
                  </a:lnTo>
                  <a:lnTo>
                    <a:pt x="0" y="166"/>
                  </a:lnTo>
                  <a:lnTo>
                    <a:pt x="0" y="166"/>
                  </a:lnTo>
                  <a:lnTo>
                    <a:pt x="0" y="164"/>
                  </a:lnTo>
                  <a:lnTo>
                    <a:pt x="2" y="162"/>
                  </a:lnTo>
                  <a:lnTo>
                    <a:pt x="2" y="158"/>
                  </a:lnTo>
                  <a:lnTo>
                    <a:pt x="6" y="154"/>
                  </a:lnTo>
                  <a:lnTo>
                    <a:pt x="8" y="150"/>
                  </a:lnTo>
                  <a:lnTo>
                    <a:pt x="12" y="144"/>
                  </a:lnTo>
                  <a:lnTo>
                    <a:pt x="14" y="140"/>
                  </a:lnTo>
                  <a:lnTo>
                    <a:pt x="16" y="136"/>
                  </a:lnTo>
                  <a:lnTo>
                    <a:pt x="18" y="132"/>
                  </a:lnTo>
                  <a:lnTo>
                    <a:pt x="20" y="128"/>
                  </a:lnTo>
                  <a:lnTo>
                    <a:pt x="22" y="122"/>
                  </a:lnTo>
                  <a:lnTo>
                    <a:pt x="24" y="118"/>
                  </a:lnTo>
                  <a:lnTo>
                    <a:pt x="24" y="116"/>
                  </a:lnTo>
                  <a:lnTo>
                    <a:pt x="24" y="116"/>
                  </a:lnTo>
                  <a:lnTo>
                    <a:pt x="26" y="114"/>
                  </a:lnTo>
                  <a:lnTo>
                    <a:pt x="26" y="114"/>
                  </a:lnTo>
                  <a:lnTo>
                    <a:pt x="26" y="112"/>
                  </a:lnTo>
                  <a:lnTo>
                    <a:pt x="26" y="112"/>
                  </a:lnTo>
                  <a:lnTo>
                    <a:pt x="28" y="112"/>
                  </a:lnTo>
                  <a:lnTo>
                    <a:pt x="30" y="112"/>
                  </a:lnTo>
                  <a:lnTo>
                    <a:pt x="32" y="112"/>
                  </a:lnTo>
                  <a:lnTo>
                    <a:pt x="32" y="112"/>
                  </a:lnTo>
                  <a:lnTo>
                    <a:pt x="32" y="112"/>
                  </a:lnTo>
                  <a:lnTo>
                    <a:pt x="32" y="110"/>
                  </a:lnTo>
                  <a:lnTo>
                    <a:pt x="34" y="110"/>
                  </a:lnTo>
                  <a:lnTo>
                    <a:pt x="34" y="108"/>
                  </a:lnTo>
                  <a:lnTo>
                    <a:pt x="34" y="106"/>
                  </a:lnTo>
                  <a:lnTo>
                    <a:pt x="36" y="104"/>
                  </a:lnTo>
                  <a:lnTo>
                    <a:pt x="36" y="102"/>
                  </a:lnTo>
                  <a:lnTo>
                    <a:pt x="36" y="100"/>
                  </a:lnTo>
                  <a:lnTo>
                    <a:pt x="36" y="98"/>
                  </a:lnTo>
                  <a:lnTo>
                    <a:pt x="36" y="96"/>
                  </a:lnTo>
                  <a:lnTo>
                    <a:pt x="36" y="96"/>
                  </a:lnTo>
                  <a:lnTo>
                    <a:pt x="36" y="94"/>
                  </a:lnTo>
                  <a:lnTo>
                    <a:pt x="34" y="92"/>
                  </a:lnTo>
                  <a:lnTo>
                    <a:pt x="32" y="90"/>
                  </a:lnTo>
                  <a:lnTo>
                    <a:pt x="32" y="88"/>
                  </a:lnTo>
                  <a:lnTo>
                    <a:pt x="28" y="84"/>
                  </a:lnTo>
                  <a:lnTo>
                    <a:pt x="28" y="82"/>
                  </a:lnTo>
                  <a:lnTo>
                    <a:pt x="26" y="80"/>
                  </a:lnTo>
                  <a:lnTo>
                    <a:pt x="26" y="78"/>
                  </a:lnTo>
                  <a:lnTo>
                    <a:pt x="26" y="76"/>
                  </a:lnTo>
                  <a:lnTo>
                    <a:pt x="24" y="70"/>
                  </a:lnTo>
                  <a:lnTo>
                    <a:pt x="24" y="62"/>
                  </a:lnTo>
                  <a:lnTo>
                    <a:pt x="22" y="58"/>
                  </a:lnTo>
                  <a:lnTo>
                    <a:pt x="22" y="56"/>
                  </a:lnTo>
                  <a:lnTo>
                    <a:pt x="22" y="50"/>
                  </a:lnTo>
                  <a:lnTo>
                    <a:pt x="22" y="48"/>
                  </a:lnTo>
                  <a:lnTo>
                    <a:pt x="22" y="44"/>
                  </a:lnTo>
                  <a:lnTo>
                    <a:pt x="22" y="42"/>
                  </a:lnTo>
                  <a:lnTo>
                    <a:pt x="22" y="42"/>
                  </a:lnTo>
                  <a:lnTo>
                    <a:pt x="22" y="40"/>
                  </a:lnTo>
                  <a:lnTo>
                    <a:pt x="20" y="40"/>
                  </a:lnTo>
                  <a:lnTo>
                    <a:pt x="20" y="38"/>
                  </a:lnTo>
                  <a:lnTo>
                    <a:pt x="20" y="38"/>
                  </a:lnTo>
                  <a:lnTo>
                    <a:pt x="16" y="38"/>
                  </a:lnTo>
                  <a:lnTo>
                    <a:pt x="14" y="36"/>
                  </a:lnTo>
                  <a:lnTo>
                    <a:pt x="14" y="36"/>
                  </a:lnTo>
                  <a:lnTo>
                    <a:pt x="14" y="36"/>
                  </a:lnTo>
                  <a:lnTo>
                    <a:pt x="12" y="34"/>
                  </a:lnTo>
                  <a:lnTo>
                    <a:pt x="12" y="32"/>
                  </a:lnTo>
                  <a:lnTo>
                    <a:pt x="12" y="32"/>
                  </a:lnTo>
                  <a:lnTo>
                    <a:pt x="12" y="30"/>
                  </a:lnTo>
                  <a:lnTo>
                    <a:pt x="12" y="26"/>
                  </a:lnTo>
                  <a:lnTo>
                    <a:pt x="14" y="24"/>
                  </a:lnTo>
                  <a:lnTo>
                    <a:pt x="14" y="20"/>
                  </a:lnTo>
                  <a:lnTo>
                    <a:pt x="14" y="18"/>
                  </a:lnTo>
                  <a:lnTo>
                    <a:pt x="14" y="18"/>
                  </a:lnTo>
                  <a:lnTo>
                    <a:pt x="14" y="16"/>
                  </a:lnTo>
                  <a:lnTo>
                    <a:pt x="14" y="14"/>
                  </a:lnTo>
                  <a:lnTo>
                    <a:pt x="14" y="14"/>
                  </a:lnTo>
                  <a:lnTo>
                    <a:pt x="14" y="12"/>
                  </a:lnTo>
                  <a:lnTo>
                    <a:pt x="12" y="12"/>
                  </a:lnTo>
                  <a:lnTo>
                    <a:pt x="12" y="12"/>
                  </a:lnTo>
                  <a:lnTo>
                    <a:pt x="12" y="12"/>
                  </a:lnTo>
                  <a:lnTo>
                    <a:pt x="10" y="12"/>
                  </a:lnTo>
                  <a:lnTo>
                    <a:pt x="8" y="12"/>
                  </a:lnTo>
                  <a:lnTo>
                    <a:pt x="8" y="12"/>
                  </a:lnTo>
                  <a:lnTo>
                    <a:pt x="6" y="12"/>
                  </a:lnTo>
                  <a:lnTo>
                    <a:pt x="6" y="12"/>
                  </a:lnTo>
                  <a:lnTo>
                    <a:pt x="6" y="12"/>
                  </a:lnTo>
                  <a:lnTo>
                    <a:pt x="4" y="12"/>
                  </a:lnTo>
                  <a:lnTo>
                    <a:pt x="4" y="12"/>
                  </a:lnTo>
                  <a:lnTo>
                    <a:pt x="4" y="12"/>
                  </a:lnTo>
                  <a:lnTo>
                    <a:pt x="4" y="10"/>
                  </a:lnTo>
                  <a:lnTo>
                    <a:pt x="6" y="8"/>
                  </a:lnTo>
                  <a:lnTo>
                    <a:pt x="6" y="8"/>
                  </a:lnTo>
                  <a:lnTo>
                    <a:pt x="8" y="4"/>
                  </a:lnTo>
                  <a:lnTo>
                    <a:pt x="8" y="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35" name="Freeform 400"/>
            <p:cNvSpPr>
              <a:spLocks/>
            </p:cNvSpPr>
            <p:nvPr/>
          </p:nvSpPr>
          <p:spPr bwMode="auto">
            <a:xfrm>
              <a:off x="6782257" y="4028914"/>
              <a:ext cx="239624" cy="313977"/>
            </a:xfrm>
            <a:custGeom>
              <a:avLst/>
              <a:gdLst>
                <a:gd name="T0" fmla="*/ 78 w 116"/>
                <a:gd name="T1" fmla="*/ 148 h 152"/>
                <a:gd name="T2" fmla="*/ 64 w 116"/>
                <a:gd name="T3" fmla="*/ 142 h 152"/>
                <a:gd name="T4" fmla="*/ 62 w 116"/>
                <a:gd name="T5" fmla="*/ 138 h 152"/>
                <a:gd name="T6" fmla="*/ 60 w 116"/>
                <a:gd name="T7" fmla="*/ 132 h 152"/>
                <a:gd name="T8" fmla="*/ 60 w 116"/>
                <a:gd name="T9" fmla="*/ 128 h 152"/>
                <a:gd name="T10" fmla="*/ 56 w 116"/>
                <a:gd name="T11" fmla="*/ 126 h 152"/>
                <a:gd name="T12" fmla="*/ 46 w 116"/>
                <a:gd name="T13" fmla="*/ 124 h 152"/>
                <a:gd name="T14" fmla="*/ 40 w 116"/>
                <a:gd name="T15" fmla="*/ 118 h 152"/>
                <a:gd name="T16" fmla="*/ 26 w 116"/>
                <a:gd name="T17" fmla="*/ 106 h 152"/>
                <a:gd name="T18" fmla="*/ 18 w 116"/>
                <a:gd name="T19" fmla="*/ 98 h 152"/>
                <a:gd name="T20" fmla="*/ 10 w 116"/>
                <a:gd name="T21" fmla="*/ 98 h 152"/>
                <a:gd name="T22" fmla="*/ 4 w 116"/>
                <a:gd name="T23" fmla="*/ 98 h 152"/>
                <a:gd name="T24" fmla="*/ 2 w 116"/>
                <a:gd name="T25" fmla="*/ 96 h 152"/>
                <a:gd name="T26" fmla="*/ 0 w 116"/>
                <a:gd name="T27" fmla="*/ 88 h 152"/>
                <a:gd name="T28" fmla="*/ 2 w 116"/>
                <a:gd name="T29" fmla="*/ 76 h 152"/>
                <a:gd name="T30" fmla="*/ 8 w 116"/>
                <a:gd name="T31" fmla="*/ 64 h 152"/>
                <a:gd name="T32" fmla="*/ 12 w 116"/>
                <a:gd name="T33" fmla="*/ 54 h 152"/>
                <a:gd name="T34" fmla="*/ 12 w 116"/>
                <a:gd name="T35" fmla="*/ 38 h 152"/>
                <a:gd name="T36" fmla="*/ 10 w 116"/>
                <a:gd name="T37" fmla="*/ 28 h 152"/>
                <a:gd name="T38" fmla="*/ 4 w 116"/>
                <a:gd name="T39" fmla="*/ 16 h 152"/>
                <a:gd name="T40" fmla="*/ 30 w 116"/>
                <a:gd name="T41" fmla="*/ 0 h 152"/>
                <a:gd name="T42" fmla="*/ 40 w 116"/>
                <a:gd name="T43" fmla="*/ 4 h 152"/>
                <a:gd name="T44" fmla="*/ 48 w 116"/>
                <a:gd name="T45" fmla="*/ 8 h 152"/>
                <a:gd name="T46" fmla="*/ 52 w 116"/>
                <a:gd name="T47" fmla="*/ 14 h 152"/>
                <a:gd name="T48" fmla="*/ 52 w 116"/>
                <a:gd name="T49" fmla="*/ 20 h 152"/>
                <a:gd name="T50" fmla="*/ 54 w 116"/>
                <a:gd name="T51" fmla="*/ 24 h 152"/>
                <a:gd name="T52" fmla="*/ 62 w 116"/>
                <a:gd name="T53" fmla="*/ 26 h 152"/>
                <a:gd name="T54" fmla="*/ 72 w 116"/>
                <a:gd name="T55" fmla="*/ 26 h 152"/>
                <a:gd name="T56" fmla="*/ 80 w 116"/>
                <a:gd name="T57" fmla="*/ 24 h 152"/>
                <a:gd name="T58" fmla="*/ 86 w 116"/>
                <a:gd name="T59" fmla="*/ 20 h 152"/>
                <a:gd name="T60" fmla="*/ 84 w 116"/>
                <a:gd name="T61" fmla="*/ 14 h 152"/>
                <a:gd name="T62" fmla="*/ 88 w 116"/>
                <a:gd name="T63" fmla="*/ 12 h 152"/>
                <a:gd name="T64" fmla="*/ 98 w 116"/>
                <a:gd name="T65" fmla="*/ 12 h 152"/>
                <a:gd name="T66" fmla="*/ 106 w 116"/>
                <a:gd name="T67" fmla="*/ 14 h 152"/>
                <a:gd name="T68" fmla="*/ 110 w 116"/>
                <a:gd name="T69" fmla="*/ 18 h 152"/>
                <a:gd name="T70" fmla="*/ 112 w 116"/>
                <a:gd name="T71" fmla="*/ 26 h 152"/>
                <a:gd name="T72" fmla="*/ 108 w 116"/>
                <a:gd name="T73" fmla="*/ 32 h 152"/>
                <a:gd name="T74" fmla="*/ 104 w 116"/>
                <a:gd name="T75" fmla="*/ 40 h 152"/>
                <a:gd name="T76" fmla="*/ 102 w 116"/>
                <a:gd name="T77" fmla="*/ 54 h 152"/>
                <a:gd name="T78" fmla="*/ 102 w 116"/>
                <a:gd name="T79" fmla="*/ 72 h 152"/>
                <a:gd name="T80" fmla="*/ 102 w 116"/>
                <a:gd name="T81" fmla="*/ 90 h 152"/>
                <a:gd name="T82" fmla="*/ 106 w 116"/>
                <a:gd name="T83" fmla="*/ 102 h 152"/>
                <a:gd name="T84" fmla="*/ 110 w 116"/>
                <a:gd name="T85" fmla="*/ 106 h 152"/>
                <a:gd name="T86" fmla="*/ 108 w 116"/>
                <a:gd name="T87" fmla="*/ 112 h 152"/>
                <a:gd name="T88" fmla="*/ 104 w 116"/>
                <a:gd name="T89" fmla="*/ 118 h 152"/>
                <a:gd name="T90" fmla="*/ 102 w 116"/>
                <a:gd name="T91" fmla="*/ 124 h 152"/>
                <a:gd name="T92" fmla="*/ 94 w 116"/>
                <a:gd name="T93" fmla="*/ 130 h 152"/>
                <a:gd name="T94" fmla="*/ 90 w 116"/>
                <a:gd name="T95" fmla="*/ 134 h 152"/>
                <a:gd name="T96" fmla="*/ 88 w 116"/>
                <a:gd name="T97" fmla="*/ 14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6" h="152">
                  <a:moveTo>
                    <a:pt x="84" y="152"/>
                  </a:moveTo>
                  <a:lnTo>
                    <a:pt x="84" y="152"/>
                  </a:lnTo>
                  <a:lnTo>
                    <a:pt x="80" y="150"/>
                  </a:lnTo>
                  <a:lnTo>
                    <a:pt x="78" y="148"/>
                  </a:lnTo>
                  <a:lnTo>
                    <a:pt x="74" y="148"/>
                  </a:lnTo>
                  <a:lnTo>
                    <a:pt x="70" y="146"/>
                  </a:lnTo>
                  <a:lnTo>
                    <a:pt x="66" y="144"/>
                  </a:lnTo>
                  <a:lnTo>
                    <a:pt x="64" y="142"/>
                  </a:lnTo>
                  <a:lnTo>
                    <a:pt x="64" y="140"/>
                  </a:lnTo>
                  <a:lnTo>
                    <a:pt x="62" y="140"/>
                  </a:lnTo>
                  <a:lnTo>
                    <a:pt x="62" y="140"/>
                  </a:lnTo>
                  <a:lnTo>
                    <a:pt x="62" y="138"/>
                  </a:lnTo>
                  <a:lnTo>
                    <a:pt x="62" y="138"/>
                  </a:lnTo>
                  <a:lnTo>
                    <a:pt x="60" y="136"/>
                  </a:lnTo>
                  <a:lnTo>
                    <a:pt x="60" y="134"/>
                  </a:lnTo>
                  <a:lnTo>
                    <a:pt x="60" y="132"/>
                  </a:lnTo>
                  <a:lnTo>
                    <a:pt x="60" y="132"/>
                  </a:lnTo>
                  <a:lnTo>
                    <a:pt x="60" y="130"/>
                  </a:lnTo>
                  <a:lnTo>
                    <a:pt x="60" y="128"/>
                  </a:lnTo>
                  <a:lnTo>
                    <a:pt x="60" y="128"/>
                  </a:lnTo>
                  <a:lnTo>
                    <a:pt x="60" y="128"/>
                  </a:lnTo>
                  <a:lnTo>
                    <a:pt x="60" y="126"/>
                  </a:lnTo>
                  <a:lnTo>
                    <a:pt x="58" y="126"/>
                  </a:lnTo>
                  <a:lnTo>
                    <a:pt x="56" y="126"/>
                  </a:lnTo>
                  <a:lnTo>
                    <a:pt x="54" y="124"/>
                  </a:lnTo>
                  <a:lnTo>
                    <a:pt x="52" y="124"/>
                  </a:lnTo>
                  <a:lnTo>
                    <a:pt x="48" y="124"/>
                  </a:lnTo>
                  <a:lnTo>
                    <a:pt x="46" y="124"/>
                  </a:lnTo>
                  <a:lnTo>
                    <a:pt x="44" y="122"/>
                  </a:lnTo>
                  <a:lnTo>
                    <a:pt x="42" y="122"/>
                  </a:lnTo>
                  <a:lnTo>
                    <a:pt x="42" y="120"/>
                  </a:lnTo>
                  <a:lnTo>
                    <a:pt x="40" y="118"/>
                  </a:lnTo>
                  <a:lnTo>
                    <a:pt x="38" y="118"/>
                  </a:lnTo>
                  <a:lnTo>
                    <a:pt x="34" y="114"/>
                  </a:lnTo>
                  <a:lnTo>
                    <a:pt x="30" y="110"/>
                  </a:lnTo>
                  <a:lnTo>
                    <a:pt x="26" y="106"/>
                  </a:lnTo>
                  <a:lnTo>
                    <a:pt x="22" y="102"/>
                  </a:lnTo>
                  <a:lnTo>
                    <a:pt x="20" y="102"/>
                  </a:lnTo>
                  <a:lnTo>
                    <a:pt x="18" y="100"/>
                  </a:lnTo>
                  <a:lnTo>
                    <a:pt x="18" y="98"/>
                  </a:lnTo>
                  <a:lnTo>
                    <a:pt x="16" y="98"/>
                  </a:lnTo>
                  <a:lnTo>
                    <a:pt x="14" y="98"/>
                  </a:lnTo>
                  <a:lnTo>
                    <a:pt x="12" y="98"/>
                  </a:lnTo>
                  <a:lnTo>
                    <a:pt x="10" y="98"/>
                  </a:lnTo>
                  <a:lnTo>
                    <a:pt x="8" y="98"/>
                  </a:lnTo>
                  <a:lnTo>
                    <a:pt x="6" y="98"/>
                  </a:lnTo>
                  <a:lnTo>
                    <a:pt x="6" y="98"/>
                  </a:lnTo>
                  <a:lnTo>
                    <a:pt x="4" y="98"/>
                  </a:lnTo>
                  <a:lnTo>
                    <a:pt x="4" y="98"/>
                  </a:lnTo>
                  <a:lnTo>
                    <a:pt x="4" y="98"/>
                  </a:lnTo>
                  <a:lnTo>
                    <a:pt x="2" y="96"/>
                  </a:lnTo>
                  <a:lnTo>
                    <a:pt x="2" y="96"/>
                  </a:lnTo>
                  <a:lnTo>
                    <a:pt x="2" y="94"/>
                  </a:lnTo>
                  <a:lnTo>
                    <a:pt x="0" y="92"/>
                  </a:lnTo>
                  <a:lnTo>
                    <a:pt x="0" y="90"/>
                  </a:lnTo>
                  <a:lnTo>
                    <a:pt x="0" y="88"/>
                  </a:lnTo>
                  <a:lnTo>
                    <a:pt x="0" y="86"/>
                  </a:lnTo>
                  <a:lnTo>
                    <a:pt x="0" y="84"/>
                  </a:lnTo>
                  <a:lnTo>
                    <a:pt x="2" y="80"/>
                  </a:lnTo>
                  <a:lnTo>
                    <a:pt x="2" y="76"/>
                  </a:lnTo>
                  <a:lnTo>
                    <a:pt x="2" y="74"/>
                  </a:lnTo>
                  <a:lnTo>
                    <a:pt x="4" y="72"/>
                  </a:lnTo>
                  <a:lnTo>
                    <a:pt x="4" y="70"/>
                  </a:lnTo>
                  <a:lnTo>
                    <a:pt x="8" y="64"/>
                  </a:lnTo>
                  <a:lnTo>
                    <a:pt x="10" y="60"/>
                  </a:lnTo>
                  <a:lnTo>
                    <a:pt x="10" y="58"/>
                  </a:lnTo>
                  <a:lnTo>
                    <a:pt x="12" y="56"/>
                  </a:lnTo>
                  <a:lnTo>
                    <a:pt x="12" y="54"/>
                  </a:lnTo>
                  <a:lnTo>
                    <a:pt x="12" y="50"/>
                  </a:lnTo>
                  <a:lnTo>
                    <a:pt x="12" y="46"/>
                  </a:lnTo>
                  <a:lnTo>
                    <a:pt x="12" y="42"/>
                  </a:lnTo>
                  <a:lnTo>
                    <a:pt x="12" y="38"/>
                  </a:lnTo>
                  <a:lnTo>
                    <a:pt x="12" y="34"/>
                  </a:lnTo>
                  <a:lnTo>
                    <a:pt x="12" y="32"/>
                  </a:lnTo>
                  <a:lnTo>
                    <a:pt x="12" y="28"/>
                  </a:lnTo>
                  <a:lnTo>
                    <a:pt x="10" y="28"/>
                  </a:lnTo>
                  <a:lnTo>
                    <a:pt x="10" y="24"/>
                  </a:lnTo>
                  <a:lnTo>
                    <a:pt x="8" y="22"/>
                  </a:lnTo>
                  <a:lnTo>
                    <a:pt x="6" y="20"/>
                  </a:lnTo>
                  <a:lnTo>
                    <a:pt x="4" y="16"/>
                  </a:lnTo>
                  <a:lnTo>
                    <a:pt x="2" y="14"/>
                  </a:lnTo>
                  <a:lnTo>
                    <a:pt x="22" y="0"/>
                  </a:lnTo>
                  <a:lnTo>
                    <a:pt x="24" y="0"/>
                  </a:lnTo>
                  <a:lnTo>
                    <a:pt x="30" y="0"/>
                  </a:lnTo>
                  <a:lnTo>
                    <a:pt x="34" y="2"/>
                  </a:lnTo>
                  <a:lnTo>
                    <a:pt x="36" y="2"/>
                  </a:lnTo>
                  <a:lnTo>
                    <a:pt x="38" y="2"/>
                  </a:lnTo>
                  <a:lnTo>
                    <a:pt x="40" y="4"/>
                  </a:lnTo>
                  <a:lnTo>
                    <a:pt x="42" y="4"/>
                  </a:lnTo>
                  <a:lnTo>
                    <a:pt x="44" y="6"/>
                  </a:lnTo>
                  <a:lnTo>
                    <a:pt x="46" y="8"/>
                  </a:lnTo>
                  <a:lnTo>
                    <a:pt x="48" y="8"/>
                  </a:lnTo>
                  <a:lnTo>
                    <a:pt x="50" y="10"/>
                  </a:lnTo>
                  <a:lnTo>
                    <a:pt x="50" y="12"/>
                  </a:lnTo>
                  <a:lnTo>
                    <a:pt x="52" y="12"/>
                  </a:lnTo>
                  <a:lnTo>
                    <a:pt x="52" y="14"/>
                  </a:lnTo>
                  <a:lnTo>
                    <a:pt x="52" y="16"/>
                  </a:lnTo>
                  <a:lnTo>
                    <a:pt x="52" y="18"/>
                  </a:lnTo>
                  <a:lnTo>
                    <a:pt x="52" y="20"/>
                  </a:lnTo>
                  <a:lnTo>
                    <a:pt x="52" y="20"/>
                  </a:lnTo>
                  <a:lnTo>
                    <a:pt x="52" y="22"/>
                  </a:lnTo>
                  <a:lnTo>
                    <a:pt x="52" y="22"/>
                  </a:lnTo>
                  <a:lnTo>
                    <a:pt x="54" y="22"/>
                  </a:lnTo>
                  <a:lnTo>
                    <a:pt x="54" y="24"/>
                  </a:lnTo>
                  <a:lnTo>
                    <a:pt x="56" y="24"/>
                  </a:lnTo>
                  <a:lnTo>
                    <a:pt x="58" y="24"/>
                  </a:lnTo>
                  <a:lnTo>
                    <a:pt x="60" y="26"/>
                  </a:lnTo>
                  <a:lnTo>
                    <a:pt x="62" y="26"/>
                  </a:lnTo>
                  <a:lnTo>
                    <a:pt x="64" y="26"/>
                  </a:lnTo>
                  <a:lnTo>
                    <a:pt x="68" y="26"/>
                  </a:lnTo>
                  <a:lnTo>
                    <a:pt x="70" y="26"/>
                  </a:lnTo>
                  <a:lnTo>
                    <a:pt x="72" y="26"/>
                  </a:lnTo>
                  <a:lnTo>
                    <a:pt x="74" y="24"/>
                  </a:lnTo>
                  <a:lnTo>
                    <a:pt x="76" y="24"/>
                  </a:lnTo>
                  <a:lnTo>
                    <a:pt x="78" y="24"/>
                  </a:lnTo>
                  <a:lnTo>
                    <a:pt x="80" y="24"/>
                  </a:lnTo>
                  <a:lnTo>
                    <a:pt x="82" y="22"/>
                  </a:lnTo>
                  <a:lnTo>
                    <a:pt x="84" y="22"/>
                  </a:lnTo>
                  <a:lnTo>
                    <a:pt x="86" y="20"/>
                  </a:lnTo>
                  <a:lnTo>
                    <a:pt x="86" y="20"/>
                  </a:lnTo>
                  <a:lnTo>
                    <a:pt x="86" y="20"/>
                  </a:lnTo>
                  <a:lnTo>
                    <a:pt x="86" y="18"/>
                  </a:lnTo>
                  <a:lnTo>
                    <a:pt x="84" y="16"/>
                  </a:lnTo>
                  <a:lnTo>
                    <a:pt x="84" y="14"/>
                  </a:lnTo>
                  <a:lnTo>
                    <a:pt x="86" y="14"/>
                  </a:lnTo>
                  <a:lnTo>
                    <a:pt x="86" y="14"/>
                  </a:lnTo>
                  <a:lnTo>
                    <a:pt x="86" y="12"/>
                  </a:lnTo>
                  <a:lnTo>
                    <a:pt x="88" y="12"/>
                  </a:lnTo>
                  <a:lnTo>
                    <a:pt x="88" y="12"/>
                  </a:lnTo>
                  <a:lnTo>
                    <a:pt x="92" y="12"/>
                  </a:lnTo>
                  <a:lnTo>
                    <a:pt x="94" y="12"/>
                  </a:lnTo>
                  <a:lnTo>
                    <a:pt x="98" y="12"/>
                  </a:lnTo>
                  <a:lnTo>
                    <a:pt x="100" y="12"/>
                  </a:lnTo>
                  <a:lnTo>
                    <a:pt x="102" y="12"/>
                  </a:lnTo>
                  <a:lnTo>
                    <a:pt x="104" y="12"/>
                  </a:lnTo>
                  <a:lnTo>
                    <a:pt x="106" y="14"/>
                  </a:lnTo>
                  <a:lnTo>
                    <a:pt x="106" y="14"/>
                  </a:lnTo>
                  <a:lnTo>
                    <a:pt x="108" y="16"/>
                  </a:lnTo>
                  <a:lnTo>
                    <a:pt x="108" y="18"/>
                  </a:lnTo>
                  <a:lnTo>
                    <a:pt x="110" y="18"/>
                  </a:lnTo>
                  <a:lnTo>
                    <a:pt x="112" y="20"/>
                  </a:lnTo>
                  <a:lnTo>
                    <a:pt x="114" y="22"/>
                  </a:lnTo>
                  <a:lnTo>
                    <a:pt x="116" y="22"/>
                  </a:lnTo>
                  <a:lnTo>
                    <a:pt x="112" y="26"/>
                  </a:lnTo>
                  <a:lnTo>
                    <a:pt x="110" y="28"/>
                  </a:lnTo>
                  <a:lnTo>
                    <a:pt x="110" y="28"/>
                  </a:lnTo>
                  <a:lnTo>
                    <a:pt x="108" y="30"/>
                  </a:lnTo>
                  <a:lnTo>
                    <a:pt x="108" y="32"/>
                  </a:lnTo>
                  <a:lnTo>
                    <a:pt x="106" y="34"/>
                  </a:lnTo>
                  <a:lnTo>
                    <a:pt x="104" y="36"/>
                  </a:lnTo>
                  <a:lnTo>
                    <a:pt x="104" y="38"/>
                  </a:lnTo>
                  <a:lnTo>
                    <a:pt x="104" y="40"/>
                  </a:lnTo>
                  <a:lnTo>
                    <a:pt x="104" y="42"/>
                  </a:lnTo>
                  <a:lnTo>
                    <a:pt x="102" y="46"/>
                  </a:lnTo>
                  <a:lnTo>
                    <a:pt x="102" y="50"/>
                  </a:lnTo>
                  <a:lnTo>
                    <a:pt x="102" y="54"/>
                  </a:lnTo>
                  <a:lnTo>
                    <a:pt x="102" y="58"/>
                  </a:lnTo>
                  <a:lnTo>
                    <a:pt x="102" y="62"/>
                  </a:lnTo>
                  <a:lnTo>
                    <a:pt x="102" y="66"/>
                  </a:lnTo>
                  <a:lnTo>
                    <a:pt x="102" y="72"/>
                  </a:lnTo>
                  <a:lnTo>
                    <a:pt x="102" y="76"/>
                  </a:lnTo>
                  <a:lnTo>
                    <a:pt x="102" y="80"/>
                  </a:lnTo>
                  <a:lnTo>
                    <a:pt x="102" y="84"/>
                  </a:lnTo>
                  <a:lnTo>
                    <a:pt x="102" y="90"/>
                  </a:lnTo>
                  <a:lnTo>
                    <a:pt x="104" y="92"/>
                  </a:lnTo>
                  <a:lnTo>
                    <a:pt x="104" y="96"/>
                  </a:lnTo>
                  <a:lnTo>
                    <a:pt x="106" y="100"/>
                  </a:lnTo>
                  <a:lnTo>
                    <a:pt x="106" y="102"/>
                  </a:lnTo>
                  <a:lnTo>
                    <a:pt x="108" y="102"/>
                  </a:lnTo>
                  <a:lnTo>
                    <a:pt x="108" y="104"/>
                  </a:lnTo>
                  <a:lnTo>
                    <a:pt x="108" y="104"/>
                  </a:lnTo>
                  <a:lnTo>
                    <a:pt x="110" y="106"/>
                  </a:lnTo>
                  <a:lnTo>
                    <a:pt x="112" y="106"/>
                  </a:lnTo>
                  <a:lnTo>
                    <a:pt x="110" y="108"/>
                  </a:lnTo>
                  <a:lnTo>
                    <a:pt x="108" y="110"/>
                  </a:lnTo>
                  <a:lnTo>
                    <a:pt x="108" y="112"/>
                  </a:lnTo>
                  <a:lnTo>
                    <a:pt x="106" y="112"/>
                  </a:lnTo>
                  <a:lnTo>
                    <a:pt x="106" y="114"/>
                  </a:lnTo>
                  <a:lnTo>
                    <a:pt x="106" y="114"/>
                  </a:lnTo>
                  <a:lnTo>
                    <a:pt x="104" y="118"/>
                  </a:lnTo>
                  <a:lnTo>
                    <a:pt x="104" y="120"/>
                  </a:lnTo>
                  <a:lnTo>
                    <a:pt x="102" y="122"/>
                  </a:lnTo>
                  <a:lnTo>
                    <a:pt x="102" y="122"/>
                  </a:lnTo>
                  <a:lnTo>
                    <a:pt x="102" y="124"/>
                  </a:lnTo>
                  <a:lnTo>
                    <a:pt x="100" y="124"/>
                  </a:lnTo>
                  <a:lnTo>
                    <a:pt x="96" y="126"/>
                  </a:lnTo>
                  <a:lnTo>
                    <a:pt x="96" y="128"/>
                  </a:lnTo>
                  <a:lnTo>
                    <a:pt x="94" y="130"/>
                  </a:lnTo>
                  <a:lnTo>
                    <a:pt x="92" y="130"/>
                  </a:lnTo>
                  <a:lnTo>
                    <a:pt x="92" y="132"/>
                  </a:lnTo>
                  <a:lnTo>
                    <a:pt x="90" y="132"/>
                  </a:lnTo>
                  <a:lnTo>
                    <a:pt x="90" y="134"/>
                  </a:lnTo>
                  <a:lnTo>
                    <a:pt x="90" y="136"/>
                  </a:lnTo>
                  <a:lnTo>
                    <a:pt x="90" y="140"/>
                  </a:lnTo>
                  <a:lnTo>
                    <a:pt x="90" y="140"/>
                  </a:lnTo>
                  <a:lnTo>
                    <a:pt x="88" y="142"/>
                  </a:lnTo>
                  <a:lnTo>
                    <a:pt x="88" y="144"/>
                  </a:lnTo>
                  <a:lnTo>
                    <a:pt x="86" y="148"/>
                  </a:lnTo>
                  <a:lnTo>
                    <a:pt x="84" y="15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36" name="Freeform 402"/>
            <p:cNvSpPr>
              <a:spLocks/>
            </p:cNvSpPr>
            <p:nvPr/>
          </p:nvSpPr>
          <p:spPr bwMode="auto">
            <a:xfrm>
              <a:off x="6992962" y="3772773"/>
              <a:ext cx="322252" cy="479228"/>
            </a:xfrm>
            <a:custGeom>
              <a:avLst/>
              <a:gdLst>
                <a:gd name="T0" fmla="*/ 36 w 156"/>
                <a:gd name="T1" fmla="*/ 42 h 232"/>
                <a:gd name="T2" fmla="*/ 50 w 156"/>
                <a:gd name="T3" fmla="*/ 58 h 232"/>
                <a:gd name="T4" fmla="*/ 58 w 156"/>
                <a:gd name="T5" fmla="*/ 66 h 232"/>
                <a:gd name="T6" fmla="*/ 64 w 156"/>
                <a:gd name="T7" fmla="*/ 66 h 232"/>
                <a:gd name="T8" fmla="*/ 74 w 156"/>
                <a:gd name="T9" fmla="*/ 64 h 232"/>
                <a:gd name="T10" fmla="*/ 80 w 156"/>
                <a:gd name="T11" fmla="*/ 66 h 232"/>
                <a:gd name="T12" fmla="*/ 88 w 156"/>
                <a:gd name="T13" fmla="*/ 72 h 232"/>
                <a:gd name="T14" fmla="*/ 92 w 156"/>
                <a:gd name="T15" fmla="*/ 76 h 232"/>
                <a:gd name="T16" fmla="*/ 90 w 156"/>
                <a:gd name="T17" fmla="*/ 80 h 232"/>
                <a:gd name="T18" fmla="*/ 88 w 156"/>
                <a:gd name="T19" fmla="*/ 84 h 232"/>
                <a:gd name="T20" fmla="*/ 78 w 156"/>
                <a:gd name="T21" fmla="*/ 90 h 232"/>
                <a:gd name="T22" fmla="*/ 76 w 156"/>
                <a:gd name="T23" fmla="*/ 92 h 232"/>
                <a:gd name="T24" fmla="*/ 76 w 156"/>
                <a:gd name="T25" fmla="*/ 102 h 232"/>
                <a:gd name="T26" fmla="*/ 74 w 156"/>
                <a:gd name="T27" fmla="*/ 110 h 232"/>
                <a:gd name="T28" fmla="*/ 70 w 156"/>
                <a:gd name="T29" fmla="*/ 118 h 232"/>
                <a:gd name="T30" fmla="*/ 60 w 156"/>
                <a:gd name="T31" fmla="*/ 126 h 232"/>
                <a:gd name="T32" fmla="*/ 52 w 156"/>
                <a:gd name="T33" fmla="*/ 130 h 232"/>
                <a:gd name="T34" fmla="*/ 38 w 156"/>
                <a:gd name="T35" fmla="*/ 132 h 232"/>
                <a:gd name="T36" fmla="*/ 28 w 156"/>
                <a:gd name="T37" fmla="*/ 132 h 232"/>
                <a:gd name="T38" fmla="*/ 24 w 156"/>
                <a:gd name="T39" fmla="*/ 132 h 232"/>
                <a:gd name="T40" fmla="*/ 18 w 156"/>
                <a:gd name="T41" fmla="*/ 140 h 232"/>
                <a:gd name="T42" fmla="*/ 8 w 156"/>
                <a:gd name="T43" fmla="*/ 152 h 232"/>
                <a:gd name="T44" fmla="*/ 4 w 156"/>
                <a:gd name="T45" fmla="*/ 158 h 232"/>
                <a:gd name="T46" fmla="*/ 0 w 156"/>
                <a:gd name="T47" fmla="*/ 166 h 232"/>
                <a:gd name="T48" fmla="*/ 0 w 156"/>
                <a:gd name="T49" fmla="*/ 182 h 232"/>
                <a:gd name="T50" fmla="*/ 0 w 156"/>
                <a:gd name="T51" fmla="*/ 200 h 232"/>
                <a:gd name="T52" fmla="*/ 2 w 156"/>
                <a:gd name="T53" fmla="*/ 218 h 232"/>
                <a:gd name="T54" fmla="*/ 4 w 156"/>
                <a:gd name="T55" fmla="*/ 228 h 232"/>
                <a:gd name="T56" fmla="*/ 10 w 156"/>
                <a:gd name="T57" fmla="*/ 232 h 232"/>
                <a:gd name="T58" fmla="*/ 22 w 156"/>
                <a:gd name="T59" fmla="*/ 216 h 232"/>
                <a:gd name="T60" fmla="*/ 28 w 156"/>
                <a:gd name="T61" fmla="*/ 202 h 232"/>
                <a:gd name="T62" fmla="*/ 36 w 156"/>
                <a:gd name="T63" fmla="*/ 196 h 232"/>
                <a:gd name="T64" fmla="*/ 46 w 156"/>
                <a:gd name="T65" fmla="*/ 190 h 232"/>
                <a:gd name="T66" fmla="*/ 68 w 156"/>
                <a:gd name="T67" fmla="*/ 170 h 232"/>
                <a:gd name="T68" fmla="*/ 94 w 156"/>
                <a:gd name="T69" fmla="*/ 144 h 232"/>
                <a:gd name="T70" fmla="*/ 110 w 156"/>
                <a:gd name="T71" fmla="*/ 128 h 232"/>
                <a:gd name="T72" fmla="*/ 116 w 156"/>
                <a:gd name="T73" fmla="*/ 116 h 232"/>
                <a:gd name="T74" fmla="*/ 120 w 156"/>
                <a:gd name="T75" fmla="*/ 106 h 232"/>
                <a:gd name="T76" fmla="*/ 124 w 156"/>
                <a:gd name="T77" fmla="*/ 88 h 232"/>
                <a:gd name="T78" fmla="*/ 130 w 156"/>
                <a:gd name="T79" fmla="*/ 68 h 232"/>
                <a:gd name="T80" fmla="*/ 138 w 156"/>
                <a:gd name="T81" fmla="*/ 58 h 232"/>
                <a:gd name="T82" fmla="*/ 146 w 156"/>
                <a:gd name="T83" fmla="*/ 48 h 232"/>
                <a:gd name="T84" fmla="*/ 148 w 156"/>
                <a:gd name="T85" fmla="*/ 34 h 232"/>
                <a:gd name="T86" fmla="*/ 154 w 156"/>
                <a:gd name="T87" fmla="*/ 28 h 232"/>
                <a:gd name="T88" fmla="*/ 156 w 156"/>
                <a:gd name="T89" fmla="*/ 24 h 232"/>
                <a:gd name="T90" fmla="*/ 156 w 156"/>
                <a:gd name="T91" fmla="*/ 20 h 232"/>
                <a:gd name="T92" fmla="*/ 150 w 156"/>
                <a:gd name="T93" fmla="*/ 16 h 232"/>
                <a:gd name="T94" fmla="*/ 144 w 156"/>
                <a:gd name="T95" fmla="*/ 6 h 232"/>
                <a:gd name="T96" fmla="*/ 138 w 156"/>
                <a:gd name="T97" fmla="*/ 0 h 232"/>
                <a:gd name="T98" fmla="*/ 134 w 156"/>
                <a:gd name="T99" fmla="*/ 0 h 232"/>
                <a:gd name="T100" fmla="*/ 130 w 156"/>
                <a:gd name="T101" fmla="*/ 2 h 232"/>
                <a:gd name="T102" fmla="*/ 124 w 156"/>
                <a:gd name="T103" fmla="*/ 12 h 232"/>
                <a:gd name="T104" fmla="*/ 118 w 156"/>
                <a:gd name="T105" fmla="*/ 14 h 232"/>
                <a:gd name="T106" fmla="*/ 108 w 156"/>
                <a:gd name="T107" fmla="*/ 16 h 232"/>
                <a:gd name="T108" fmla="*/ 100 w 156"/>
                <a:gd name="T109" fmla="*/ 18 h 232"/>
                <a:gd name="T110" fmla="*/ 88 w 156"/>
                <a:gd name="T111" fmla="*/ 26 h 232"/>
                <a:gd name="T112" fmla="*/ 82 w 156"/>
                <a:gd name="T113" fmla="*/ 28 h 232"/>
                <a:gd name="T114" fmla="*/ 68 w 156"/>
                <a:gd name="T115" fmla="*/ 28 h 232"/>
                <a:gd name="T116" fmla="*/ 54 w 156"/>
                <a:gd name="T117" fmla="*/ 26 h 232"/>
                <a:gd name="T118" fmla="*/ 24 w 156"/>
                <a:gd name="T119" fmla="*/ 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6" h="232">
                  <a:moveTo>
                    <a:pt x="24" y="32"/>
                  </a:moveTo>
                  <a:lnTo>
                    <a:pt x="24" y="32"/>
                  </a:lnTo>
                  <a:lnTo>
                    <a:pt x="30" y="36"/>
                  </a:lnTo>
                  <a:lnTo>
                    <a:pt x="36" y="42"/>
                  </a:lnTo>
                  <a:lnTo>
                    <a:pt x="38" y="44"/>
                  </a:lnTo>
                  <a:lnTo>
                    <a:pt x="42" y="48"/>
                  </a:lnTo>
                  <a:lnTo>
                    <a:pt x="48" y="56"/>
                  </a:lnTo>
                  <a:lnTo>
                    <a:pt x="50" y="58"/>
                  </a:lnTo>
                  <a:lnTo>
                    <a:pt x="54" y="62"/>
                  </a:lnTo>
                  <a:lnTo>
                    <a:pt x="56" y="64"/>
                  </a:lnTo>
                  <a:lnTo>
                    <a:pt x="58" y="64"/>
                  </a:lnTo>
                  <a:lnTo>
                    <a:pt x="58" y="66"/>
                  </a:lnTo>
                  <a:lnTo>
                    <a:pt x="60" y="66"/>
                  </a:lnTo>
                  <a:lnTo>
                    <a:pt x="60" y="66"/>
                  </a:lnTo>
                  <a:lnTo>
                    <a:pt x="62" y="66"/>
                  </a:lnTo>
                  <a:lnTo>
                    <a:pt x="64" y="66"/>
                  </a:lnTo>
                  <a:lnTo>
                    <a:pt x="66" y="66"/>
                  </a:lnTo>
                  <a:lnTo>
                    <a:pt x="68" y="66"/>
                  </a:lnTo>
                  <a:lnTo>
                    <a:pt x="72" y="66"/>
                  </a:lnTo>
                  <a:lnTo>
                    <a:pt x="74" y="64"/>
                  </a:lnTo>
                  <a:lnTo>
                    <a:pt x="76" y="64"/>
                  </a:lnTo>
                  <a:lnTo>
                    <a:pt x="76" y="64"/>
                  </a:lnTo>
                  <a:lnTo>
                    <a:pt x="78" y="64"/>
                  </a:lnTo>
                  <a:lnTo>
                    <a:pt x="80" y="66"/>
                  </a:lnTo>
                  <a:lnTo>
                    <a:pt x="82" y="68"/>
                  </a:lnTo>
                  <a:lnTo>
                    <a:pt x="84" y="68"/>
                  </a:lnTo>
                  <a:lnTo>
                    <a:pt x="86" y="70"/>
                  </a:lnTo>
                  <a:lnTo>
                    <a:pt x="88" y="72"/>
                  </a:lnTo>
                  <a:lnTo>
                    <a:pt x="90" y="74"/>
                  </a:lnTo>
                  <a:lnTo>
                    <a:pt x="90" y="74"/>
                  </a:lnTo>
                  <a:lnTo>
                    <a:pt x="90" y="76"/>
                  </a:lnTo>
                  <a:lnTo>
                    <a:pt x="92" y="76"/>
                  </a:lnTo>
                  <a:lnTo>
                    <a:pt x="92" y="78"/>
                  </a:lnTo>
                  <a:lnTo>
                    <a:pt x="92" y="78"/>
                  </a:lnTo>
                  <a:lnTo>
                    <a:pt x="92" y="80"/>
                  </a:lnTo>
                  <a:lnTo>
                    <a:pt x="90" y="80"/>
                  </a:lnTo>
                  <a:lnTo>
                    <a:pt x="90" y="82"/>
                  </a:lnTo>
                  <a:lnTo>
                    <a:pt x="90" y="82"/>
                  </a:lnTo>
                  <a:lnTo>
                    <a:pt x="88" y="84"/>
                  </a:lnTo>
                  <a:lnTo>
                    <a:pt x="88" y="84"/>
                  </a:lnTo>
                  <a:lnTo>
                    <a:pt x="84" y="86"/>
                  </a:lnTo>
                  <a:lnTo>
                    <a:pt x="82" y="88"/>
                  </a:lnTo>
                  <a:lnTo>
                    <a:pt x="80" y="88"/>
                  </a:lnTo>
                  <a:lnTo>
                    <a:pt x="78" y="90"/>
                  </a:lnTo>
                  <a:lnTo>
                    <a:pt x="78" y="90"/>
                  </a:lnTo>
                  <a:lnTo>
                    <a:pt x="78" y="90"/>
                  </a:lnTo>
                  <a:lnTo>
                    <a:pt x="76" y="92"/>
                  </a:lnTo>
                  <a:lnTo>
                    <a:pt x="76" y="92"/>
                  </a:lnTo>
                  <a:lnTo>
                    <a:pt x="76" y="94"/>
                  </a:lnTo>
                  <a:lnTo>
                    <a:pt x="76" y="96"/>
                  </a:lnTo>
                  <a:lnTo>
                    <a:pt x="76" y="98"/>
                  </a:lnTo>
                  <a:lnTo>
                    <a:pt x="76" y="102"/>
                  </a:lnTo>
                  <a:lnTo>
                    <a:pt x="76" y="104"/>
                  </a:lnTo>
                  <a:lnTo>
                    <a:pt x="74" y="108"/>
                  </a:lnTo>
                  <a:lnTo>
                    <a:pt x="74" y="110"/>
                  </a:lnTo>
                  <a:lnTo>
                    <a:pt x="74" y="110"/>
                  </a:lnTo>
                  <a:lnTo>
                    <a:pt x="74" y="112"/>
                  </a:lnTo>
                  <a:lnTo>
                    <a:pt x="72" y="114"/>
                  </a:lnTo>
                  <a:lnTo>
                    <a:pt x="72" y="116"/>
                  </a:lnTo>
                  <a:lnTo>
                    <a:pt x="70" y="118"/>
                  </a:lnTo>
                  <a:lnTo>
                    <a:pt x="68" y="120"/>
                  </a:lnTo>
                  <a:lnTo>
                    <a:pt x="66" y="122"/>
                  </a:lnTo>
                  <a:lnTo>
                    <a:pt x="62" y="124"/>
                  </a:lnTo>
                  <a:lnTo>
                    <a:pt x="60" y="126"/>
                  </a:lnTo>
                  <a:lnTo>
                    <a:pt x="58" y="126"/>
                  </a:lnTo>
                  <a:lnTo>
                    <a:pt x="56" y="128"/>
                  </a:lnTo>
                  <a:lnTo>
                    <a:pt x="54" y="128"/>
                  </a:lnTo>
                  <a:lnTo>
                    <a:pt x="52" y="130"/>
                  </a:lnTo>
                  <a:lnTo>
                    <a:pt x="50" y="130"/>
                  </a:lnTo>
                  <a:lnTo>
                    <a:pt x="44" y="132"/>
                  </a:lnTo>
                  <a:lnTo>
                    <a:pt x="40" y="132"/>
                  </a:lnTo>
                  <a:lnTo>
                    <a:pt x="38" y="132"/>
                  </a:lnTo>
                  <a:lnTo>
                    <a:pt x="36" y="132"/>
                  </a:lnTo>
                  <a:lnTo>
                    <a:pt x="32" y="132"/>
                  </a:lnTo>
                  <a:lnTo>
                    <a:pt x="30" y="132"/>
                  </a:lnTo>
                  <a:lnTo>
                    <a:pt x="28" y="132"/>
                  </a:lnTo>
                  <a:lnTo>
                    <a:pt x="26" y="132"/>
                  </a:lnTo>
                  <a:lnTo>
                    <a:pt x="26" y="132"/>
                  </a:lnTo>
                  <a:lnTo>
                    <a:pt x="24" y="132"/>
                  </a:lnTo>
                  <a:lnTo>
                    <a:pt x="24" y="132"/>
                  </a:lnTo>
                  <a:lnTo>
                    <a:pt x="24" y="134"/>
                  </a:lnTo>
                  <a:lnTo>
                    <a:pt x="22" y="136"/>
                  </a:lnTo>
                  <a:lnTo>
                    <a:pt x="20" y="138"/>
                  </a:lnTo>
                  <a:lnTo>
                    <a:pt x="18" y="140"/>
                  </a:lnTo>
                  <a:lnTo>
                    <a:pt x="14" y="146"/>
                  </a:lnTo>
                  <a:lnTo>
                    <a:pt x="14" y="148"/>
                  </a:lnTo>
                  <a:lnTo>
                    <a:pt x="10" y="150"/>
                  </a:lnTo>
                  <a:lnTo>
                    <a:pt x="8" y="152"/>
                  </a:lnTo>
                  <a:lnTo>
                    <a:pt x="6" y="154"/>
                  </a:lnTo>
                  <a:lnTo>
                    <a:pt x="6" y="154"/>
                  </a:lnTo>
                  <a:lnTo>
                    <a:pt x="4" y="156"/>
                  </a:lnTo>
                  <a:lnTo>
                    <a:pt x="4" y="158"/>
                  </a:lnTo>
                  <a:lnTo>
                    <a:pt x="2" y="162"/>
                  </a:lnTo>
                  <a:lnTo>
                    <a:pt x="2" y="162"/>
                  </a:lnTo>
                  <a:lnTo>
                    <a:pt x="2" y="164"/>
                  </a:lnTo>
                  <a:lnTo>
                    <a:pt x="0" y="166"/>
                  </a:lnTo>
                  <a:lnTo>
                    <a:pt x="0" y="170"/>
                  </a:lnTo>
                  <a:lnTo>
                    <a:pt x="0" y="174"/>
                  </a:lnTo>
                  <a:lnTo>
                    <a:pt x="0" y="178"/>
                  </a:lnTo>
                  <a:lnTo>
                    <a:pt x="0" y="182"/>
                  </a:lnTo>
                  <a:lnTo>
                    <a:pt x="0" y="186"/>
                  </a:lnTo>
                  <a:lnTo>
                    <a:pt x="0" y="192"/>
                  </a:lnTo>
                  <a:lnTo>
                    <a:pt x="0" y="196"/>
                  </a:lnTo>
                  <a:lnTo>
                    <a:pt x="0" y="200"/>
                  </a:lnTo>
                  <a:lnTo>
                    <a:pt x="0" y="206"/>
                  </a:lnTo>
                  <a:lnTo>
                    <a:pt x="0" y="210"/>
                  </a:lnTo>
                  <a:lnTo>
                    <a:pt x="0" y="214"/>
                  </a:lnTo>
                  <a:lnTo>
                    <a:pt x="2" y="218"/>
                  </a:lnTo>
                  <a:lnTo>
                    <a:pt x="2" y="222"/>
                  </a:lnTo>
                  <a:lnTo>
                    <a:pt x="4" y="224"/>
                  </a:lnTo>
                  <a:lnTo>
                    <a:pt x="4" y="226"/>
                  </a:lnTo>
                  <a:lnTo>
                    <a:pt x="4" y="228"/>
                  </a:lnTo>
                  <a:lnTo>
                    <a:pt x="6" y="228"/>
                  </a:lnTo>
                  <a:lnTo>
                    <a:pt x="6" y="228"/>
                  </a:lnTo>
                  <a:lnTo>
                    <a:pt x="8" y="230"/>
                  </a:lnTo>
                  <a:lnTo>
                    <a:pt x="10" y="232"/>
                  </a:lnTo>
                  <a:lnTo>
                    <a:pt x="14" y="226"/>
                  </a:lnTo>
                  <a:lnTo>
                    <a:pt x="18" y="220"/>
                  </a:lnTo>
                  <a:lnTo>
                    <a:pt x="22" y="216"/>
                  </a:lnTo>
                  <a:lnTo>
                    <a:pt x="22" y="216"/>
                  </a:lnTo>
                  <a:lnTo>
                    <a:pt x="22" y="214"/>
                  </a:lnTo>
                  <a:lnTo>
                    <a:pt x="26" y="208"/>
                  </a:lnTo>
                  <a:lnTo>
                    <a:pt x="28" y="204"/>
                  </a:lnTo>
                  <a:lnTo>
                    <a:pt x="28" y="202"/>
                  </a:lnTo>
                  <a:lnTo>
                    <a:pt x="30" y="202"/>
                  </a:lnTo>
                  <a:lnTo>
                    <a:pt x="32" y="200"/>
                  </a:lnTo>
                  <a:lnTo>
                    <a:pt x="34" y="198"/>
                  </a:lnTo>
                  <a:lnTo>
                    <a:pt x="36" y="196"/>
                  </a:lnTo>
                  <a:lnTo>
                    <a:pt x="38" y="196"/>
                  </a:lnTo>
                  <a:lnTo>
                    <a:pt x="42" y="192"/>
                  </a:lnTo>
                  <a:lnTo>
                    <a:pt x="44" y="192"/>
                  </a:lnTo>
                  <a:lnTo>
                    <a:pt x="46" y="190"/>
                  </a:lnTo>
                  <a:lnTo>
                    <a:pt x="50" y="188"/>
                  </a:lnTo>
                  <a:lnTo>
                    <a:pt x="52" y="184"/>
                  </a:lnTo>
                  <a:lnTo>
                    <a:pt x="60" y="178"/>
                  </a:lnTo>
                  <a:lnTo>
                    <a:pt x="68" y="170"/>
                  </a:lnTo>
                  <a:lnTo>
                    <a:pt x="74" y="164"/>
                  </a:lnTo>
                  <a:lnTo>
                    <a:pt x="80" y="158"/>
                  </a:lnTo>
                  <a:lnTo>
                    <a:pt x="88" y="152"/>
                  </a:lnTo>
                  <a:lnTo>
                    <a:pt x="94" y="144"/>
                  </a:lnTo>
                  <a:lnTo>
                    <a:pt x="98" y="142"/>
                  </a:lnTo>
                  <a:lnTo>
                    <a:pt x="100" y="138"/>
                  </a:lnTo>
                  <a:lnTo>
                    <a:pt x="104" y="134"/>
                  </a:lnTo>
                  <a:lnTo>
                    <a:pt x="110" y="128"/>
                  </a:lnTo>
                  <a:lnTo>
                    <a:pt x="112" y="124"/>
                  </a:lnTo>
                  <a:lnTo>
                    <a:pt x="114" y="122"/>
                  </a:lnTo>
                  <a:lnTo>
                    <a:pt x="116" y="118"/>
                  </a:lnTo>
                  <a:lnTo>
                    <a:pt x="116" y="116"/>
                  </a:lnTo>
                  <a:lnTo>
                    <a:pt x="118" y="114"/>
                  </a:lnTo>
                  <a:lnTo>
                    <a:pt x="118" y="112"/>
                  </a:lnTo>
                  <a:lnTo>
                    <a:pt x="118" y="110"/>
                  </a:lnTo>
                  <a:lnTo>
                    <a:pt x="120" y="106"/>
                  </a:lnTo>
                  <a:lnTo>
                    <a:pt x="120" y="102"/>
                  </a:lnTo>
                  <a:lnTo>
                    <a:pt x="122" y="94"/>
                  </a:lnTo>
                  <a:lnTo>
                    <a:pt x="122" y="90"/>
                  </a:lnTo>
                  <a:lnTo>
                    <a:pt x="124" y="88"/>
                  </a:lnTo>
                  <a:lnTo>
                    <a:pt x="124" y="82"/>
                  </a:lnTo>
                  <a:lnTo>
                    <a:pt x="128" y="76"/>
                  </a:lnTo>
                  <a:lnTo>
                    <a:pt x="130" y="70"/>
                  </a:lnTo>
                  <a:lnTo>
                    <a:pt x="130" y="68"/>
                  </a:lnTo>
                  <a:lnTo>
                    <a:pt x="132" y="66"/>
                  </a:lnTo>
                  <a:lnTo>
                    <a:pt x="134" y="64"/>
                  </a:lnTo>
                  <a:lnTo>
                    <a:pt x="134" y="62"/>
                  </a:lnTo>
                  <a:lnTo>
                    <a:pt x="138" y="58"/>
                  </a:lnTo>
                  <a:lnTo>
                    <a:pt x="142" y="54"/>
                  </a:lnTo>
                  <a:lnTo>
                    <a:pt x="144" y="52"/>
                  </a:lnTo>
                  <a:lnTo>
                    <a:pt x="144" y="50"/>
                  </a:lnTo>
                  <a:lnTo>
                    <a:pt x="146" y="48"/>
                  </a:lnTo>
                  <a:lnTo>
                    <a:pt x="146" y="46"/>
                  </a:lnTo>
                  <a:lnTo>
                    <a:pt x="146" y="40"/>
                  </a:lnTo>
                  <a:lnTo>
                    <a:pt x="148" y="36"/>
                  </a:lnTo>
                  <a:lnTo>
                    <a:pt x="148" y="34"/>
                  </a:lnTo>
                  <a:lnTo>
                    <a:pt x="150" y="32"/>
                  </a:lnTo>
                  <a:lnTo>
                    <a:pt x="150" y="32"/>
                  </a:lnTo>
                  <a:lnTo>
                    <a:pt x="152" y="30"/>
                  </a:lnTo>
                  <a:lnTo>
                    <a:pt x="154" y="28"/>
                  </a:lnTo>
                  <a:lnTo>
                    <a:pt x="156" y="26"/>
                  </a:lnTo>
                  <a:lnTo>
                    <a:pt x="156" y="26"/>
                  </a:lnTo>
                  <a:lnTo>
                    <a:pt x="156" y="24"/>
                  </a:lnTo>
                  <a:lnTo>
                    <a:pt x="156" y="24"/>
                  </a:lnTo>
                  <a:lnTo>
                    <a:pt x="156" y="24"/>
                  </a:lnTo>
                  <a:lnTo>
                    <a:pt x="156" y="22"/>
                  </a:lnTo>
                  <a:lnTo>
                    <a:pt x="156" y="22"/>
                  </a:lnTo>
                  <a:lnTo>
                    <a:pt x="156" y="20"/>
                  </a:lnTo>
                  <a:lnTo>
                    <a:pt x="154" y="20"/>
                  </a:lnTo>
                  <a:lnTo>
                    <a:pt x="154" y="18"/>
                  </a:lnTo>
                  <a:lnTo>
                    <a:pt x="150" y="16"/>
                  </a:lnTo>
                  <a:lnTo>
                    <a:pt x="150" y="16"/>
                  </a:lnTo>
                  <a:lnTo>
                    <a:pt x="148" y="14"/>
                  </a:lnTo>
                  <a:lnTo>
                    <a:pt x="146" y="12"/>
                  </a:lnTo>
                  <a:lnTo>
                    <a:pt x="146" y="10"/>
                  </a:lnTo>
                  <a:lnTo>
                    <a:pt x="144" y="6"/>
                  </a:lnTo>
                  <a:lnTo>
                    <a:pt x="142" y="4"/>
                  </a:lnTo>
                  <a:lnTo>
                    <a:pt x="140" y="2"/>
                  </a:lnTo>
                  <a:lnTo>
                    <a:pt x="140" y="0"/>
                  </a:lnTo>
                  <a:lnTo>
                    <a:pt x="138" y="0"/>
                  </a:lnTo>
                  <a:lnTo>
                    <a:pt x="138" y="0"/>
                  </a:lnTo>
                  <a:lnTo>
                    <a:pt x="136" y="0"/>
                  </a:lnTo>
                  <a:lnTo>
                    <a:pt x="136" y="0"/>
                  </a:lnTo>
                  <a:lnTo>
                    <a:pt x="134" y="0"/>
                  </a:lnTo>
                  <a:lnTo>
                    <a:pt x="134" y="0"/>
                  </a:lnTo>
                  <a:lnTo>
                    <a:pt x="134" y="2"/>
                  </a:lnTo>
                  <a:lnTo>
                    <a:pt x="132" y="2"/>
                  </a:lnTo>
                  <a:lnTo>
                    <a:pt x="130" y="2"/>
                  </a:lnTo>
                  <a:lnTo>
                    <a:pt x="130" y="6"/>
                  </a:lnTo>
                  <a:lnTo>
                    <a:pt x="128" y="8"/>
                  </a:lnTo>
                  <a:lnTo>
                    <a:pt x="126" y="10"/>
                  </a:lnTo>
                  <a:lnTo>
                    <a:pt x="124" y="12"/>
                  </a:lnTo>
                  <a:lnTo>
                    <a:pt x="122" y="12"/>
                  </a:lnTo>
                  <a:lnTo>
                    <a:pt x="122" y="14"/>
                  </a:lnTo>
                  <a:lnTo>
                    <a:pt x="120" y="14"/>
                  </a:lnTo>
                  <a:lnTo>
                    <a:pt x="118" y="14"/>
                  </a:lnTo>
                  <a:lnTo>
                    <a:pt x="116" y="14"/>
                  </a:lnTo>
                  <a:lnTo>
                    <a:pt x="114" y="14"/>
                  </a:lnTo>
                  <a:lnTo>
                    <a:pt x="110" y="16"/>
                  </a:lnTo>
                  <a:lnTo>
                    <a:pt x="108" y="16"/>
                  </a:lnTo>
                  <a:lnTo>
                    <a:pt x="106" y="16"/>
                  </a:lnTo>
                  <a:lnTo>
                    <a:pt x="104" y="16"/>
                  </a:lnTo>
                  <a:lnTo>
                    <a:pt x="104" y="16"/>
                  </a:lnTo>
                  <a:lnTo>
                    <a:pt x="100" y="18"/>
                  </a:lnTo>
                  <a:lnTo>
                    <a:pt x="96" y="22"/>
                  </a:lnTo>
                  <a:lnTo>
                    <a:pt x="94" y="22"/>
                  </a:lnTo>
                  <a:lnTo>
                    <a:pt x="92" y="24"/>
                  </a:lnTo>
                  <a:lnTo>
                    <a:pt x="88" y="26"/>
                  </a:lnTo>
                  <a:lnTo>
                    <a:pt x="86" y="28"/>
                  </a:lnTo>
                  <a:lnTo>
                    <a:pt x="86" y="28"/>
                  </a:lnTo>
                  <a:lnTo>
                    <a:pt x="84" y="28"/>
                  </a:lnTo>
                  <a:lnTo>
                    <a:pt x="82" y="28"/>
                  </a:lnTo>
                  <a:lnTo>
                    <a:pt x="80" y="28"/>
                  </a:lnTo>
                  <a:lnTo>
                    <a:pt x="76" y="28"/>
                  </a:lnTo>
                  <a:lnTo>
                    <a:pt x="72" y="28"/>
                  </a:lnTo>
                  <a:lnTo>
                    <a:pt x="68" y="28"/>
                  </a:lnTo>
                  <a:lnTo>
                    <a:pt x="62" y="28"/>
                  </a:lnTo>
                  <a:lnTo>
                    <a:pt x="60" y="26"/>
                  </a:lnTo>
                  <a:lnTo>
                    <a:pt x="56" y="26"/>
                  </a:lnTo>
                  <a:lnTo>
                    <a:pt x="54" y="26"/>
                  </a:lnTo>
                  <a:lnTo>
                    <a:pt x="52" y="24"/>
                  </a:lnTo>
                  <a:lnTo>
                    <a:pt x="46" y="22"/>
                  </a:lnTo>
                  <a:lnTo>
                    <a:pt x="40" y="20"/>
                  </a:lnTo>
                  <a:lnTo>
                    <a:pt x="24" y="3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37" name="Freeform 404"/>
            <p:cNvSpPr>
              <a:spLocks/>
            </p:cNvSpPr>
            <p:nvPr/>
          </p:nvSpPr>
          <p:spPr bwMode="auto">
            <a:xfrm>
              <a:off x="6055124" y="3020880"/>
              <a:ext cx="458590" cy="545329"/>
            </a:xfrm>
            <a:custGeom>
              <a:avLst/>
              <a:gdLst>
                <a:gd name="T0" fmla="*/ 38 w 222"/>
                <a:gd name="T1" fmla="*/ 10 h 264"/>
                <a:gd name="T2" fmla="*/ 56 w 222"/>
                <a:gd name="T3" fmla="*/ 10 h 264"/>
                <a:gd name="T4" fmla="*/ 76 w 222"/>
                <a:gd name="T5" fmla="*/ 14 h 264"/>
                <a:gd name="T6" fmla="*/ 82 w 222"/>
                <a:gd name="T7" fmla="*/ 18 h 264"/>
                <a:gd name="T8" fmla="*/ 84 w 222"/>
                <a:gd name="T9" fmla="*/ 28 h 264"/>
                <a:gd name="T10" fmla="*/ 94 w 222"/>
                <a:gd name="T11" fmla="*/ 30 h 264"/>
                <a:gd name="T12" fmla="*/ 106 w 222"/>
                <a:gd name="T13" fmla="*/ 30 h 264"/>
                <a:gd name="T14" fmla="*/ 108 w 222"/>
                <a:gd name="T15" fmla="*/ 34 h 264"/>
                <a:gd name="T16" fmla="*/ 110 w 222"/>
                <a:gd name="T17" fmla="*/ 40 h 264"/>
                <a:gd name="T18" fmla="*/ 126 w 222"/>
                <a:gd name="T19" fmla="*/ 44 h 264"/>
                <a:gd name="T20" fmla="*/ 140 w 222"/>
                <a:gd name="T21" fmla="*/ 48 h 264"/>
                <a:gd name="T22" fmla="*/ 144 w 222"/>
                <a:gd name="T23" fmla="*/ 46 h 264"/>
                <a:gd name="T24" fmla="*/ 146 w 222"/>
                <a:gd name="T25" fmla="*/ 36 h 264"/>
                <a:gd name="T26" fmla="*/ 146 w 222"/>
                <a:gd name="T27" fmla="*/ 22 h 264"/>
                <a:gd name="T28" fmla="*/ 152 w 222"/>
                <a:gd name="T29" fmla="*/ 14 h 264"/>
                <a:gd name="T30" fmla="*/ 162 w 222"/>
                <a:gd name="T31" fmla="*/ 2 h 264"/>
                <a:gd name="T32" fmla="*/ 170 w 222"/>
                <a:gd name="T33" fmla="*/ 0 h 264"/>
                <a:gd name="T34" fmla="*/ 180 w 222"/>
                <a:gd name="T35" fmla="*/ 2 h 264"/>
                <a:gd name="T36" fmla="*/ 190 w 222"/>
                <a:gd name="T37" fmla="*/ 12 h 264"/>
                <a:gd name="T38" fmla="*/ 198 w 222"/>
                <a:gd name="T39" fmla="*/ 18 h 264"/>
                <a:gd name="T40" fmla="*/ 212 w 222"/>
                <a:gd name="T41" fmla="*/ 16 h 264"/>
                <a:gd name="T42" fmla="*/ 220 w 222"/>
                <a:gd name="T43" fmla="*/ 20 h 264"/>
                <a:gd name="T44" fmla="*/ 222 w 222"/>
                <a:gd name="T45" fmla="*/ 26 h 264"/>
                <a:gd name="T46" fmla="*/ 220 w 222"/>
                <a:gd name="T47" fmla="*/ 218 h 264"/>
                <a:gd name="T48" fmla="*/ 220 w 222"/>
                <a:gd name="T49" fmla="*/ 234 h 264"/>
                <a:gd name="T50" fmla="*/ 216 w 222"/>
                <a:gd name="T51" fmla="*/ 238 h 264"/>
                <a:gd name="T52" fmla="*/ 208 w 222"/>
                <a:gd name="T53" fmla="*/ 238 h 264"/>
                <a:gd name="T54" fmla="*/ 208 w 222"/>
                <a:gd name="T55" fmla="*/ 250 h 264"/>
                <a:gd name="T56" fmla="*/ 204 w 222"/>
                <a:gd name="T57" fmla="*/ 264 h 264"/>
                <a:gd name="T58" fmla="*/ 192 w 222"/>
                <a:gd name="T59" fmla="*/ 258 h 264"/>
                <a:gd name="T60" fmla="*/ 172 w 222"/>
                <a:gd name="T61" fmla="*/ 242 h 264"/>
                <a:gd name="T62" fmla="*/ 150 w 222"/>
                <a:gd name="T63" fmla="*/ 232 h 264"/>
                <a:gd name="T64" fmla="*/ 144 w 222"/>
                <a:gd name="T65" fmla="*/ 226 h 264"/>
                <a:gd name="T66" fmla="*/ 138 w 222"/>
                <a:gd name="T67" fmla="*/ 216 h 264"/>
                <a:gd name="T68" fmla="*/ 126 w 222"/>
                <a:gd name="T69" fmla="*/ 214 h 264"/>
                <a:gd name="T70" fmla="*/ 112 w 222"/>
                <a:gd name="T71" fmla="*/ 212 h 264"/>
                <a:gd name="T72" fmla="*/ 110 w 222"/>
                <a:gd name="T73" fmla="*/ 204 h 264"/>
                <a:gd name="T74" fmla="*/ 106 w 222"/>
                <a:gd name="T75" fmla="*/ 198 h 264"/>
                <a:gd name="T76" fmla="*/ 96 w 222"/>
                <a:gd name="T77" fmla="*/ 196 h 264"/>
                <a:gd name="T78" fmla="*/ 94 w 222"/>
                <a:gd name="T79" fmla="*/ 190 h 264"/>
                <a:gd name="T80" fmla="*/ 88 w 222"/>
                <a:gd name="T81" fmla="*/ 188 h 264"/>
                <a:gd name="T82" fmla="*/ 70 w 222"/>
                <a:gd name="T83" fmla="*/ 184 h 264"/>
                <a:gd name="T84" fmla="*/ 56 w 222"/>
                <a:gd name="T85" fmla="*/ 184 h 264"/>
                <a:gd name="T86" fmla="*/ 52 w 222"/>
                <a:gd name="T87" fmla="*/ 178 h 264"/>
                <a:gd name="T88" fmla="*/ 48 w 222"/>
                <a:gd name="T89" fmla="*/ 174 h 264"/>
                <a:gd name="T90" fmla="*/ 34 w 222"/>
                <a:gd name="T91" fmla="*/ 176 h 264"/>
                <a:gd name="T92" fmla="*/ 30 w 222"/>
                <a:gd name="T93" fmla="*/ 160 h 264"/>
                <a:gd name="T94" fmla="*/ 22 w 222"/>
                <a:gd name="T95" fmla="*/ 158 h 264"/>
                <a:gd name="T96" fmla="*/ 8 w 222"/>
                <a:gd name="T97" fmla="*/ 156 h 264"/>
                <a:gd name="T98" fmla="*/ 0 w 222"/>
                <a:gd name="T99" fmla="*/ 150 h 264"/>
                <a:gd name="T100" fmla="*/ 0 w 222"/>
                <a:gd name="T101" fmla="*/ 136 h 264"/>
                <a:gd name="T102" fmla="*/ 2 w 222"/>
                <a:gd name="T103" fmla="*/ 46 h 264"/>
                <a:gd name="T104" fmla="*/ 18 w 222"/>
                <a:gd name="T105" fmla="*/ 26 h 264"/>
                <a:gd name="T106" fmla="*/ 26 w 222"/>
                <a:gd name="T107" fmla="*/ 24 h 264"/>
                <a:gd name="T108" fmla="*/ 28 w 222"/>
                <a:gd name="T109" fmla="*/ 8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2" h="264">
                  <a:moveTo>
                    <a:pt x="26" y="2"/>
                  </a:moveTo>
                  <a:lnTo>
                    <a:pt x="26" y="2"/>
                  </a:lnTo>
                  <a:lnTo>
                    <a:pt x="32" y="4"/>
                  </a:lnTo>
                  <a:lnTo>
                    <a:pt x="36" y="8"/>
                  </a:lnTo>
                  <a:lnTo>
                    <a:pt x="38" y="8"/>
                  </a:lnTo>
                  <a:lnTo>
                    <a:pt x="38" y="10"/>
                  </a:lnTo>
                  <a:lnTo>
                    <a:pt x="40" y="10"/>
                  </a:lnTo>
                  <a:lnTo>
                    <a:pt x="40" y="10"/>
                  </a:lnTo>
                  <a:lnTo>
                    <a:pt x="44" y="10"/>
                  </a:lnTo>
                  <a:lnTo>
                    <a:pt x="48" y="10"/>
                  </a:lnTo>
                  <a:lnTo>
                    <a:pt x="52" y="10"/>
                  </a:lnTo>
                  <a:lnTo>
                    <a:pt x="56" y="10"/>
                  </a:lnTo>
                  <a:lnTo>
                    <a:pt x="60" y="12"/>
                  </a:lnTo>
                  <a:lnTo>
                    <a:pt x="64" y="12"/>
                  </a:lnTo>
                  <a:lnTo>
                    <a:pt x="70" y="12"/>
                  </a:lnTo>
                  <a:lnTo>
                    <a:pt x="72" y="12"/>
                  </a:lnTo>
                  <a:lnTo>
                    <a:pt x="74" y="12"/>
                  </a:lnTo>
                  <a:lnTo>
                    <a:pt x="76" y="14"/>
                  </a:lnTo>
                  <a:lnTo>
                    <a:pt x="78" y="14"/>
                  </a:lnTo>
                  <a:lnTo>
                    <a:pt x="80" y="14"/>
                  </a:lnTo>
                  <a:lnTo>
                    <a:pt x="80" y="16"/>
                  </a:lnTo>
                  <a:lnTo>
                    <a:pt x="80" y="16"/>
                  </a:lnTo>
                  <a:lnTo>
                    <a:pt x="82" y="16"/>
                  </a:lnTo>
                  <a:lnTo>
                    <a:pt x="82" y="18"/>
                  </a:lnTo>
                  <a:lnTo>
                    <a:pt x="82" y="20"/>
                  </a:lnTo>
                  <a:lnTo>
                    <a:pt x="82" y="22"/>
                  </a:lnTo>
                  <a:lnTo>
                    <a:pt x="84" y="24"/>
                  </a:lnTo>
                  <a:lnTo>
                    <a:pt x="84" y="26"/>
                  </a:lnTo>
                  <a:lnTo>
                    <a:pt x="84" y="26"/>
                  </a:lnTo>
                  <a:lnTo>
                    <a:pt x="84" y="28"/>
                  </a:lnTo>
                  <a:lnTo>
                    <a:pt x="84" y="28"/>
                  </a:lnTo>
                  <a:lnTo>
                    <a:pt x="86" y="28"/>
                  </a:lnTo>
                  <a:lnTo>
                    <a:pt x="86" y="28"/>
                  </a:lnTo>
                  <a:lnTo>
                    <a:pt x="88" y="30"/>
                  </a:lnTo>
                  <a:lnTo>
                    <a:pt x="90" y="30"/>
                  </a:lnTo>
                  <a:lnTo>
                    <a:pt x="94" y="30"/>
                  </a:lnTo>
                  <a:lnTo>
                    <a:pt x="96" y="30"/>
                  </a:lnTo>
                  <a:lnTo>
                    <a:pt x="100" y="30"/>
                  </a:lnTo>
                  <a:lnTo>
                    <a:pt x="102" y="30"/>
                  </a:lnTo>
                  <a:lnTo>
                    <a:pt x="104" y="30"/>
                  </a:lnTo>
                  <a:lnTo>
                    <a:pt x="104" y="30"/>
                  </a:lnTo>
                  <a:lnTo>
                    <a:pt x="106" y="30"/>
                  </a:lnTo>
                  <a:lnTo>
                    <a:pt x="108" y="30"/>
                  </a:lnTo>
                  <a:lnTo>
                    <a:pt x="108" y="32"/>
                  </a:lnTo>
                  <a:lnTo>
                    <a:pt x="108" y="32"/>
                  </a:lnTo>
                  <a:lnTo>
                    <a:pt x="108" y="32"/>
                  </a:lnTo>
                  <a:lnTo>
                    <a:pt x="108" y="32"/>
                  </a:lnTo>
                  <a:lnTo>
                    <a:pt x="108" y="34"/>
                  </a:lnTo>
                  <a:lnTo>
                    <a:pt x="108" y="34"/>
                  </a:lnTo>
                  <a:lnTo>
                    <a:pt x="108" y="38"/>
                  </a:lnTo>
                  <a:lnTo>
                    <a:pt x="108" y="38"/>
                  </a:lnTo>
                  <a:lnTo>
                    <a:pt x="108" y="38"/>
                  </a:lnTo>
                  <a:lnTo>
                    <a:pt x="110" y="40"/>
                  </a:lnTo>
                  <a:lnTo>
                    <a:pt x="110" y="40"/>
                  </a:lnTo>
                  <a:lnTo>
                    <a:pt x="112" y="40"/>
                  </a:lnTo>
                  <a:lnTo>
                    <a:pt x="112" y="40"/>
                  </a:lnTo>
                  <a:lnTo>
                    <a:pt x="116" y="42"/>
                  </a:lnTo>
                  <a:lnTo>
                    <a:pt x="118" y="42"/>
                  </a:lnTo>
                  <a:lnTo>
                    <a:pt x="124" y="42"/>
                  </a:lnTo>
                  <a:lnTo>
                    <a:pt x="126" y="44"/>
                  </a:lnTo>
                  <a:lnTo>
                    <a:pt x="128" y="44"/>
                  </a:lnTo>
                  <a:lnTo>
                    <a:pt x="130" y="44"/>
                  </a:lnTo>
                  <a:lnTo>
                    <a:pt x="132" y="44"/>
                  </a:lnTo>
                  <a:lnTo>
                    <a:pt x="136" y="46"/>
                  </a:lnTo>
                  <a:lnTo>
                    <a:pt x="138" y="48"/>
                  </a:lnTo>
                  <a:lnTo>
                    <a:pt x="140" y="48"/>
                  </a:lnTo>
                  <a:lnTo>
                    <a:pt x="140" y="48"/>
                  </a:lnTo>
                  <a:lnTo>
                    <a:pt x="142" y="48"/>
                  </a:lnTo>
                  <a:lnTo>
                    <a:pt x="142" y="48"/>
                  </a:lnTo>
                  <a:lnTo>
                    <a:pt x="142" y="48"/>
                  </a:lnTo>
                  <a:lnTo>
                    <a:pt x="144" y="46"/>
                  </a:lnTo>
                  <a:lnTo>
                    <a:pt x="144" y="46"/>
                  </a:lnTo>
                  <a:lnTo>
                    <a:pt x="144" y="46"/>
                  </a:lnTo>
                  <a:lnTo>
                    <a:pt x="146" y="42"/>
                  </a:lnTo>
                  <a:lnTo>
                    <a:pt x="146" y="42"/>
                  </a:lnTo>
                  <a:lnTo>
                    <a:pt x="146" y="40"/>
                  </a:lnTo>
                  <a:lnTo>
                    <a:pt x="146" y="40"/>
                  </a:lnTo>
                  <a:lnTo>
                    <a:pt x="146" y="36"/>
                  </a:lnTo>
                  <a:lnTo>
                    <a:pt x="146" y="34"/>
                  </a:lnTo>
                  <a:lnTo>
                    <a:pt x="146" y="30"/>
                  </a:lnTo>
                  <a:lnTo>
                    <a:pt x="146" y="28"/>
                  </a:lnTo>
                  <a:lnTo>
                    <a:pt x="146" y="24"/>
                  </a:lnTo>
                  <a:lnTo>
                    <a:pt x="146" y="22"/>
                  </a:lnTo>
                  <a:lnTo>
                    <a:pt x="146" y="22"/>
                  </a:lnTo>
                  <a:lnTo>
                    <a:pt x="146" y="20"/>
                  </a:lnTo>
                  <a:lnTo>
                    <a:pt x="146" y="20"/>
                  </a:lnTo>
                  <a:lnTo>
                    <a:pt x="148" y="18"/>
                  </a:lnTo>
                  <a:lnTo>
                    <a:pt x="148" y="18"/>
                  </a:lnTo>
                  <a:lnTo>
                    <a:pt x="150" y="16"/>
                  </a:lnTo>
                  <a:lnTo>
                    <a:pt x="152" y="14"/>
                  </a:lnTo>
                  <a:lnTo>
                    <a:pt x="154" y="12"/>
                  </a:lnTo>
                  <a:lnTo>
                    <a:pt x="156" y="10"/>
                  </a:lnTo>
                  <a:lnTo>
                    <a:pt x="158" y="8"/>
                  </a:lnTo>
                  <a:lnTo>
                    <a:pt x="158" y="6"/>
                  </a:lnTo>
                  <a:lnTo>
                    <a:pt x="160" y="4"/>
                  </a:lnTo>
                  <a:lnTo>
                    <a:pt x="162" y="2"/>
                  </a:lnTo>
                  <a:lnTo>
                    <a:pt x="162" y="2"/>
                  </a:lnTo>
                  <a:lnTo>
                    <a:pt x="164" y="0"/>
                  </a:lnTo>
                  <a:lnTo>
                    <a:pt x="164" y="0"/>
                  </a:lnTo>
                  <a:lnTo>
                    <a:pt x="166" y="0"/>
                  </a:lnTo>
                  <a:lnTo>
                    <a:pt x="168" y="0"/>
                  </a:lnTo>
                  <a:lnTo>
                    <a:pt x="170" y="0"/>
                  </a:lnTo>
                  <a:lnTo>
                    <a:pt x="172" y="0"/>
                  </a:lnTo>
                  <a:lnTo>
                    <a:pt x="174" y="0"/>
                  </a:lnTo>
                  <a:lnTo>
                    <a:pt x="176" y="0"/>
                  </a:lnTo>
                  <a:lnTo>
                    <a:pt x="178" y="0"/>
                  </a:lnTo>
                  <a:lnTo>
                    <a:pt x="178" y="0"/>
                  </a:lnTo>
                  <a:lnTo>
                    <a:pt x="180" y="2"/>
                  </a:lnTo>
                  <a:lnTo>
                    <a:pt x="180" y="2"/>
                  </a:lnTo>
                  <a:lnTo>
                    <a:pt x="182" y="4"/>
                  </a:lnTo>
                  <a:lnTo>
                    <a:pt x="184" y="6"/>
                  </a:lnTo>
                  <a:lnTo>
                    <a:pt x="186" y="8"/>
                  </a:lnTo>
                  <a:lnTo>
                    <a:pt x="188" y="10"/>
                  </a:lnTo>
                  <a:lnTo>
                    <a:pt x="190" y="12"/>
                  </a:lnTo>
                  <a:lnTo>
                    <a:pt x="192" y="14"/>
                  </a:lnTo>
                  <a:lnTo>
                    <a:pt x="194" y="16"/>
                  </a:lnTo>
                  <a:lnTo>
                    <a:pt x="194" y="16"/>
                  </a:lnTo>
                  <a:lnTo>
                    <a:pt x="196" y="16"/>
                  </a:lnTo>
                  <a:lnTo>
                    <a:pt x="196" y="18"/>
                  </a:lnTo>
                  <a:lnTo>
                    <a:pt x="198" y="18"/>
                  </a:lnTo>
                  <a:lnTo>
                    <a:pt x="200" y="16"/>
                  </a:lnTo>
                  <a:lnTo>
                    <a:pt x="202" y="16"/>
                  </a:lnTo>
                  <a:lnTo>
                    <a:pt x="206" y="16"/>
                  </a:lnTo>
                  <a:lnTo>
                    <a:pt x="208" y="16"/>
                  </a:lnTo>
                  <a:lnTo>
                    <a:pt x="208" y="16"/>
                  </a:lnTo>
                  <a:lnTo>
                    <a:pt x="212" y="16"/>
                  </a:lnTo>
                  <a:lnTo>
                    <a:pt x="214" y="16"/>
                  </a:lnTo>
                  <a:lnTo>
                    <a:pt x="216" y="18"/>
                  </a:lnTo>
                  <a:lnTo>
                    <a:pt x="218" y="18"/>
                  </a:lnTo>
                  <a:lnTo>
                    <a:pt x="218" y="18"/>
                  </a:lnTo>
                  <a:lnTo>
                    <a:pt x="220" y="20"/>
                  </a:lnTo>
                  <a:lnTo>
                    <a:pt x="220" y="20"/>
                  </a:lnTo>
                  <a:lnTo>
                    <a:pt x="220" y="20"/>
                  </a:lnTo>
                  <a:lnTo>
                    <a:pt x="222" y="22"/>
                  </a:lnTo>
                  <a:lnTo>
                    <a:pt x="222" y="22"/>
                  </a:lnTo>
                  <a:lnTo>
                    <a:pt x="222" y="22"/>
                  </a:lnTo>
                  <a:lnTo>
                    <a:pt x="222" y="24"/>
                  </a:lnTo>
                  <a:lnTo>
                    <a:pt x="222" y="26"/>
                  </a:lnTo>
                  <a:lnTo>
                    <a:pt x="220" y="28"/>
                  </a:lnTo>
                  <a:lnTo>
                    <a:pt x="220" y="34"/>
                  </a:lnTo>
                  <a:lnTo>
                    <a:pt x="220" y="34"/>
                  </a:lnTo>
                  <a:lnTo>
                    <a:pt x="220" y="210"/>
                  </a:lnTo>
                  <a:lnTo>
                    <a:pt x="220" y="214"/>
                  </a:lnTo>
                  <a:lnTo>
                    <a:pt x="220" y="218"/>
                  </a:lnTo>
                  <a:lnTo>
                    <a:pt x="222" y="222"/>
                  </a:lnTo>
                  <a:lnTo>
                    <a:pt x="222" y="226"/>
                  </a:lnTo>
                  <a:lnTo>
                    <a:pt x="222" y="228"/>
                  </a:lnTo>
                  <a:lnTo>
                    <a:pt x="220" y="230"/>
                  </a:lnTo>
                  <a:lnTo>
                    <a:pt x="220" y="232"/>
                  </a:lnTo>
                  <a:lnTo>
                    <a:pt x="220" y="234"/>
                  </a:lnTo>
                  <a:lnTo>
                    <a:pt x="220" y="234"/>
                  </a:lnTo>
                  <a:lnTo>
                    <a:pt x="218" y="236"/>
                  </a:lnTo>
                  <a:lnTo>
                    <a:pt x="218" y="236"/>
                  </a:lnTo>
                  <a:lnTo>
                    <a:pt x="218" y="236"/>
                  </a:lnTo>
                  <a:lnTo>
                    <a:pt x="216" y="238"/>
                  </a:lnTo>
                  <a:lnTo>
                    <a:pt x="216" y="238"/>
                  </a:lnTo>
                  <a:lnTo>
                    <a:pt x="214" y="238"/>
                  </a:lnTo>
                  <a:lnTo>
                    <a:pt x="212" y="238"/>
                  </a:lnTo>
                  <a:lnTo>
                    <a:pt x="210" y="238"/>
                  </a:lnTo>
                  <a:lnTo>
                    <a:pt x="210" y="238"/>
                  </a:lnTo>
                  <a:lnTo>
                    <a:pt x="210" y="238"/>
                  </a:lnTo>
                  <a:lnTo>
                    <a:pt x="208" y="238"/>
                  </a:lnTo>
                  <a:lnTo>
                    <a:pt x="208" y="240"/>
                  </a:lnTo>
                  <a:lnTo>
                    <a:pt x="208" y="242"/>
                  </a:lnTo>
                  <a:lnTo>
                    <a:pt x="208" y="244"/>
                  </a:lnTo>
                  <a:lnTo>
                    <a:pt x="208" y="244"/>
                  </a:lnTo>
                  <a:lnTo>
                    <a:pt x="208" y="248"/>
                  </a:lnTo>
                  <a:lnTo>
                    <a:pt x="208" y="250"/>
                  </a:lnTo>
                  <a:lnTo>
                    <a:pt x="208" y="254"/>
                  </a:lnTo>
                  <a:lnTo>
                    <a:pt x="210" y="258"/>
                  </a:lnTo>
                  <a:lnTo>
                    <a:pt x="210" y="262"/>
                  </a:lnTo>
                  <a:lnTo>
                    <a:pt x="212" y="264"/>
                  </a:lnTo>
                  <a:lnTo>
                    <a:pt x="208" y="264"/>
                  </a:lnTo>
                  <a:lnTo>
                    <a:pt x="204" y="264"/>
                  </a:lnTo>
                  <a:lnTo>
                    <a:pt x="202" y="264"/>
                  </a:lnTo>
                  <a:lnTo>
                    <a:pt x="202" y="264"/>
                  </a:lnTo>
                  <a:lnTo>
                    <a:pt x="200" y="264"/>
                  </a:lnTo>
                  <a:lnTo>
                    <a:pt x="198" y="262"/>
                  </a:lnTo>
                  <a:lnTo>
                    <a:pt x="196" y="260"/>
                  </a:lnTo>
                  <a:lnTo>
                    <a:pt x="192" y="258"/>
                  </a:lnTo>
                  <a:lnTo>
                    <a:pt x="190" y="254"/>
                  </a:lnTo>
                  <a:lnTo>
                    <a:pt x="182" y="250"/>
                  </a:lnTo>
                  <a:lnTo>
                    <a:pt x="180" y="246"/>
                  </a:lnTo>
                  <a:lnTo>
                    <a:pt x="178" y="244"/>
                  </a:lnTo>
                  <a:lnTo>
                    <a:pt x="176" y="244"/>
                  </a:lnTo>
                  <a:lnTo>
                    <a:pt x="172" y="242"/>
                  </a:lnTo>
                  <a:lnTo>
                    <a:pt x="168" y="240"/>
                  </a:lnTo>
                  <a:lnTo>
                    <a:pt x="164" y="238"/>
                  </a:lnTo>
                  <a:lnTo>
                    <a:pt x="162" y="238"/>
                  </a:lnTo>
                  <a:lnTo>
                    <a:pt x="156" y="234"/>
                  </a:lnTo>
                  <a:lnTo>
                    <a:pt x="152" y="232"/>
                  </a:lnTo>
                  <a:lnTo>
                    <a:pt x="150" y="232"/>
                  </a:lnTo>
                  <a:lnTo>
                    <a:pt x="148" y="230"/>
                  </a:lnTo>
                  <a:lnTo>
                    <a:pt x="146" y="230"/>
                  </a:lnTo>
                  <a:lnTo>
                    <a:pt x="146" y="228"/>
                  </a:lnTo>
                  <a:lnTo>
                    <a:pt x="144" y="228"/>
                  </a:lnTo>
                  <a:lnTo>
                    <a:pt x="144" y="228"/>
                  </a:lnTo>
                  <a:lnTo>
                    <a:pt x="144" y="226"/>
                  </a:lnTo>
                  <a:lnTo>
                    <a:pt x="142" y="222"/>
                  </a:lnTo>
                  <a:lnTo>
                    <a:pt x="140" y="220"/>
                  </a:lnTo>
                  <a:lnTo>
                    <a:pt x="140" y="218"/>
                  </a:lnTo>
                  <a:lnTo>
                    <a:pt x="138" y="216"/>
                  </a:lnTo>
                  <a:lnTo>
                    <a:pt x="138" y="216"/>
                  </a:lnTo>
                  <a:lnTo>
                    <a:pt x="138" y="216"/>
                  </a:lnTo>
                  <a:lnTo>
                    <a:pt x="136" y="214"/>
                  </a:lnTo>
                  <a:lnTo>
                    <a:pt x="136" y="214"/>
                  </a:lnTo>
                  <a:lnTo>
                    <a:pt x="134" y="214"/>
                  </a:lnTo>
                  <a:lnTo>
                    <a:pt x="132" y="214"/>
                  </a:lnTo>
                  <a:lnTo>
                    <a:pt x="128" y="214"/>
                  </a:lnTo>
                  <a:lnTo>
                    <a:pt x="126" y="214"/>
                  </a:lnTo>
                  <a:lnTo>
                    <a:pt x="122" y="214"/>
                  </a:lnTo>
                  <a:lnTo>
                    <a:pt x="118" y="214"/>
                  </a:lnTo>
                  <a:lnTo>
                    <a:pt x="116" y="214"/>
                  </a:lnTo>
                  <a:lnTo>
                    <a:pt x="114" y="212"/>
                  </a:lnTo>
                  <a:lnTo>
                    <a:pt x="114" y="212"/>
                  </a:lnTo>
                  <a:lnTo>
                    <a:pt x="112" y="212"/>
                  </a:lnTo>
                  <a:lnTo>
                    <a:pt x="112" y="212"/>
                  </a:lnTo>
                  <a:lnTo>
                    <a:pt x="112" y="210"/>
                  </a:lnTo>
                  <a:lnTo>
                    <a:pt x="112" y="210"/>
                  </a:lnTo>
                  <a:lnTo>
                    <a:pt x="110" y="208"/>
                  </a:lnTo>
                  <a:lnTo>
                    <a:pt x="110" y="206"/>
                  </a:lnTo>
                  <a:lnTo>
                    <a:pt x="110" y="204"/>
                  </a:lnTo>
                  <a:lnTo>
                    <a:pt x="108" y="202"/>
                  </a:lnTo>
                  <a:lnTo>
                    <a:pt x="108" y="200"/>
                  </a:lnTo>
                  <a:lnTo>
                    <a:pt x="108" y="200"/>
                  </a:lnTo>
                  <a:lnTo>
                    <a:pt x="108" y="198"/>
                  </a:lnTo>
                  <a:lnTo>
                    <a:pt x="108" y="198"/>
                  </a:lnTo>
                  <a:lnTo>
                    <a:pt x="106" y="198"/>
                  </a:lnTo>
                  <a:lnTo>
                    <a:pt x="104" y="198"/>
                  </a:lnTo>
                  <a:lnTo>
                    <a:pt x="102" y="198"/>
                  </a:lnTo>
                  <a:lnTo>
                    <a:pt x="102" y="196"/>
                  </a:lnTo>
                  <a:lnTo>
                    <a:pt x="100" y="196"/>
                  </a:lnTo>
                  <a:lnTo>
                    <a:pt x="98" y="196"/>
                  </a:lnTo>
                  <a:lnTo>
                    <a:pt x="96" y="196"/>
                  </a:lnTo>
                  <a:lnTo>
                    <a:pt x="96" y="196"/>
                  </a:lnTo>
                  <a:lnTo>
                    <a:pt x="96" y="194"/>
                  </a:lnTo>
                  <a:lnTo>
                    <a:pt x="94" y="194"/>
                  </a:lnTo>
                  <a:lnTo>
                    <a:pt x="94" y="194"/>
                  </a:lnTo>
                  <a:lnTo>
                    <a:pt x="94" y="192"/>
                  </a:lnTo>
                  <a:lnTo>
                    <a:pt x="94" y="190"/>
                  </a:lnTo>
                  <a:lnTo>
                    <a:pt x="94" y="190"/>
                  </a:lnTo>
                  <a:lnTo>
                    <a:pt x="94" y="188"/>
                  </a:lnTo>
                  <a:lnTo>
                    <a:pt x="94" y="188"/>
                  </a:lnTo>
                  <a:lnTo>
                    <a:pt x="92" y="188"/>
                  </a:lnTo>
                  <a:lnTo>
                    <a:pt x="90" y="188"/>
                  </a:lnTo>
                  <a:lnTo>
                    <a:pt x="88" y="188"/>
                  </a:lnTo>
                  <a:lnTo>
                    <a:pt x="86" y="188"/>
                  </a:lnTo>
                  <a:lnTo>
                    <a:pt x="82" y="188"/>
                  </a:lnTo>
                  <a:lnTo>
                    <a:pt x="80" y="188"/>
                  </a:lnTo>
                  <a:lnTo>
                    <a:pt x="76" y="186"/>
                  </a:lnTo>
                  <a:lnTo>
                    <a:pt x="74" y="184"/>
                  </a:lnTo>
                  <a:lnTo>
                    <a:pt x="70" y="184"/>
                  </a:lnTo>
                  <a:lnTo>
                    <a:pt x="70" y="184"/>
                  </a:lnTo>
                  <a:lnTo>
                    <a:pt x="66" y="184"/>
                  </a:lnTo>
                  <a:lnTo>
                    <a:pt x="62" y="184"/>
                  </a:lnTo>
                  <a:lnTo>
                    <a:pt x="60" y="184"/>
                  </a:lnTo>
                  <a:lnTo>
                    <a:pt x="58" y="184"/>
                  </a:lnTo>
                  <a:lnTo>
                    <a:pt x="56" y="184"/>
                  </a:lnTo>
                  <a:lnTo>
                    <a:pt x="56" y="184"/>
                  </a:lnTo>
                  <a:lnTo>
                    <a:pt x="54" y="182"/>
                  </a:lnTo>
                  <a:lnTo>
                    <a:pt x="54" y="182"/>
                  </a:lnTo>
                  <a:lnTo>
                    <a:pt x="54" y="182"/>
                  </a:lnTo>
                  <a:lnTo>
                    <a:pt x="54" y="180"/>
                  </a:lnTo>
                  <a:lnTo>
                    <a:pt x="52" y="178"/>
                  </a:lnTo>
                  <a:lnTo>
                    <a:pt x="52" y="176"/>
                  </a:lnTo>
                  <a:lnTo>
                    <a:pt x="52" y="176"/>
                  </a:lnTo>
                  <a:lnTo>
                    <a:pt x="52" y="176"/>
                  </a:lnTo>
                  <a:lnTo>
                    <a:pt x="52" y="174"/>
                  </a:lnTo>
                  <a:lnTo>
                    <a:pt x="50" y="174"/>
                  </a:lnTo>
                  <a:lnTo>
                    <a:pt x="48" y="174"/>
                  </a:lnTo>
                  <a:lnTo>
                    <a:pt x="48" y="174"/>
                  </a:lnTo>
                  <a:lnTo>
                    <a:pt x="44" y="174"/>
                  </a:lnTo>
                  <a:lnTo>
                    <a:pt x="42" y="174"/>
                  </a:lnTo>
                  <a:lnTo>
                    <a:pt x="38" y="174"/>
                  </a:lnTo>
                  <a:lnTo>
                    <a:pt x="36" y="174"/>
                  </a:lnTo>
                  <a:lnTo>
                    <a:pt x="34" y="176"/>
                  </a:lnTo>
                  <a:lnTo>
                    <a:pt x="34" y="174"/>
                  </a:lnTo>
                  <a:lnTo>
                    <a:pt x="32" y="168"/>
                  </a:lnTo>
                  <a:lnTo>
                    <a:pt x="32" y="166"/>
                  </a:lnTo>
                  <a:lnTo>
                    <a:pt x="32" y="164"/>
                  </a:lnTo>
                  <a:lnTo>
                    <a:pt x="32" y="162"/>
                  </a:lnTo>
                  <a:lnTo>
                    <a:pt x="30" y="160"/>
                  </a:lnTo>
                  <a:lnTo>
                    <a:pt x="30" y="160"/>
                  </a:lnTo>
                  <a:lnTo>
                    <a:pt x="30" y="160"/>
                  </a:lnTo>
                  <a:lnTo>
                    <a:pt x="28" y="160"/>
                  </a:lnTo>
                  <a:lnTo>
                    <a:pt x="28" y="158"/>
                  </a:lnTo>
                  <a:lnTo>
                    <a:pt x="26" y="158"/>
                  </a:lnTo>
                  <a:lnTo>
                    <a:pt x="22" y="158"/>
                  </a:lnTo>
                  <a:lnTo>
                    <a:pt x="20" y="158"/>
                  </a:lnTo>
                  <a:lnTo>
                    <a:pt x="16" y="158"/>
                  </a:lnTo>
                  <a:lnTo>
                    <a:pt x="12" y="158"/>
                  </a:lnTo>
                  <a:lnTo>
                    <a:pt x="12" y="158"/>
                  </a:lnTo>
                  <a:lnTo>
                    <a:pt x="10" y="158"/>
                  </a:lnTo>
                  <a:lnTo>
                    <a:pt x="8" y="156"/>
                  </a:lnTo>
                  <a:lnTo>
                    <a:pt x="8" y="156"/>
                  </a:lnTo>
                  <a:lnTo>
                    <a:pt x="6" y="156"/>
                  </a:lnTo>
                  <a:lnTo>
                    <a:pt x="6" y="156"/>
                  </a:lnTo>
                  <a:lnTo>
                    <a:pt x="4" y="154"/>
                  </a:lnTo>
                  <a:lnTo>
                    <a:pt x="2" y="150"/>
                  </a:lnTo>
                  <a:lnTo>
                    <a:pt x="0" y="150"/>
                  </a:lnTo>
                  <a:lnTo>
                    <a:pt x="0" y="148"/>
                  </a:lnTo>
                  <a:lnTo>
                    <a:pt x="0" y="148"/>
                  </a:lnTo>
                  <a:lnTo>
                    <a:pt x="0" y="146"/>
                  </a:lnTo>
                  <a:lnTo>
                    <a:pt x="0" y="142"/>
                  </a:lnTo>
                  <a:lnTo>
                    <a:pt x="0" y="140"/>
                  </a:lnTo>
                  <a:lnTo>
                    <a:pt x="0" y="136"/>
                  </a:lnTo>
                  <a:lnTo>
                    <a:pt x="0" y="132"/>
                  </a:lnTo>
                  <a:lnTo>
                    <a:pt x="0" y="120"/>
                  </a:lnTo>
                  <a:lnTo>
                    <a:pt x="0" y="106"/>
                  </a:lnTo>
                  <a:lnTo>
                    <a:pt x="0" y="90"/>
                  </a:lnTo>
                  <a:lnTo>
                    <a:pt x="0" y="74"/>
                  </a:lnTo>
                  <a:lnTo>
                    <a:pt x="2" y="46"/>
                  </a:lnTo>
                  <a:lnTo>
                    <a:pt x="2" y="34"/>
                  </a:lnTo>
                  <a:lnTo>
                    <a:pt x="8" y="30"/>
                  </a:lnTo>
                  <a:lnTo>
                    <a:pt x="14" y="28"/>
                  </a:lnTo>
                  <a:lnTo>
                    <a:pt x="16" y="26"/>
                  </a:lnTo>
                  <a:lnTo>
                    <a:pt x="18" y="26"/>
                  </a:lnTo>
                  <a:lnTo>
                    <a:pt x="18" y="26"/>
                  </a:lnTo>
                  <a:lnTo>
                    <a:pt x="20" y="26"/>
                  </a:lnTo>
                  <a:lnTo>
                    <a:pt x="22" y="26"/>
                  </a:lnTo>
                  <a:lnTo>
                    <a:pt x="22" y="26"/>
                  </a:lnTo>
                  <a:lnTo>
                    <a:pt x="24" y="26"/>
                  </a:lnTo>
                  <a:lnTo>
                    <a:pt x="24" y="24"/>
                  </a:lnTo>
                  <a:lnTo>
                    <a:pt x="26" y="24"/>
                  </a:lnTo>
                  <a:lnTo>
                    <a:pt x="26" y="22"/>
                  </a:lnTo>
                  <a:lnTo>
                    <a:pt x="26" y="22"/>
                  </a:lnTo>
                  <a:lnTo>
                    <a:pt x="26" y="20"/>
                  </a:lnTo>
                  <a:lnTo>
                    <a:pt x="26" y="16"/>
                  </a:lnTo>
                  <a:lnTo>
                    <a:pt x="28" y="12"/>
                  </a:lnTo>
                  <a:lnTo>
                    <a:pt x="28" y="8"/>
                  </a:lnTo>
                  <a:lnTo>
                    <a:pt x="28" y="4"/>
                  </a:lnTo>
                  <a:lnTo>
                    <a:pt x="26" y="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38" name="Freeform 410"/>
            <p:cNvSpPr>
              <a:spLocks/>
            </p:cNvSpPr>
            <p:nvPr/>
          </p:nvSpPr>
          <p:spPr bwMode="auto">
            <a:xfrm>
              <a:off x="6418691" y="3405091"/>
              <a:ext cx="454458" cy="665136"/>
            </a:xfrm>
            <a:custGeom>
              <a:avLst/>
              <a:gdLst>
                <a:gd name="T0" fmla="*/ 38 w 220"/>
                <a:gd name="T1" fmla="*/ 112 h 322"/>
                <a:gd name="T2" fmla="*/ 32 w 220"/>
                <a:gd name="T3" fmla="*/ 122 h 322"/>
                <a:gd name="T4" fmla="*/ 20 w 220"/>
                <a:gd name="T5" fmla="*/ 132 h 322"/>
                <a:gd name="T6" fmla="*/ 14 w 220"/>
                <a:gd name="T7" fmla="*/ 156 h 322"/>
                <a:gd name="T8" fmla="*/ 4 w 220"/>
                <a:gd name="T9" fmla="*/ 156 h 322"/>
                <a:gd name="T10" fmla="*/ 0 w 220"/>
                <a:gd name="T11" fmla="*/ 164 h 322"/>
                <a:gd name="T12" fmla="*/ 8 w 220"/>
                <a:gd name="T13" fmla="*/ 170 h 322"/>
                <a:gd name="T14" fmla="*/ 12 w 220"/>
                <a:gd name="T15" fmla="*/ 178 h 322"/>
                <a:gd name="T16" fmla="*/ 20 w 220"/>
                <a:gd name="T17" fmla="*/ 184 h 322"/>
                <a:gd name="T18" fmla="*/ 18 w 220"/>
                <a:gd name="T19" fmla="*/ 194 h 322"/>
                <a:gd name="T20" fmla="*/ 22 w 220"/>
                <a:gd name="T21" fmla="*/ 206 h 322"/>
                <a:gd name="T22" fmla="*/ 32 w 220"/>
                <a:gd name="T23" fmla="*/ 224 h 322"/>
                <a:gd name="T24" fmla="*/ 32 w 220"/>
                <a:gd name="T25" fmla="*/ 236 h 322"/>
                <a:gd name="T26" fmla="*/ 36 w 220"/>
                <a:gd name="T27" fmla="*/ 244 h 322"/>
                <a:gd name="T28" fmla="*/ 44 w 220"/>
                <a:gd name="T29" fmla="*/ 244 h 322"/>
                <a:gd name="T30" fmla="*/ 50 w 220"/>
                <a:gd name="T31" fmla="*/ 250 h 322"/>
                <a:gd name="T32" fmla="*/ 52 w 220"/>
                <a:gd name="T33" fmla="*/ 260 h 322"/>
                <a:gd name="T34" fmla="*/ 64 w 220"/>
                <a:gd name="T35" fmla="*/ 262 h 322"/>
                <a:gd name="T36" fmla="*/ 66 w 220"/>
                <a:gd name="T37" fmla="*/ 276 h 322"/>
                <a:gd name="T38" fmla="*/ 76 w 220"/>
                <a:gd name="T39" fmla="*/ 280 h 322"/>
                <a:gd name="T40" fmla="*/ 82 w 220"/>
                <a:gd name="T41" fmla="*/ 292 h 322"/>
                <a:gd name="T42" fmla="*/ 82 w 220"/>
                <a:gd name="T43" fmla="*/ 302 h 322"/>
                <a:gd name="T44" fmla="*/ 94 w 220"/>
                <a:gd name="T45" fmla="*/ 308 h 322"/>
                <a:gd name="T46" fmla="*/ 118 w 220"/>
                <a:gd name="T47" fmla="*/ 308 h 322"/>
                <a:gd name="T48" fmla="*/ 128 w 220"/>
                <a:gd name="T49" fmla="*/ 316 h 322"/>
                <a:gd name="T50" fmla="*/ 148 w 220"/>
                <a:gd name="T51" fmla="*/ 320 h 322"/>
                <a:gd name="T52" fmla="*/ 180 w 220"/>
                <a:gd name="T53" fmla="*/ 316 h 322"/>
                <a:gd name="T54" fmla="*/ 198 w 220"/>
                <a:gd name="T55" fmla="*/ 286 h 322"/>
                <a:gd name="T56" fmla="*/ 182 w 220"/>
                <a:gd name="T57" fmla="*/ 272 h 322"/>
                <a:gd name="T58" fmla="*/ 182 w 220"/>
                <a:gd name="T59" fmla="*/ 260 h 322"/>
                <a:gd name="T60" fmla="*/ 172 w 220"/>
                <a:gd name="T61" fmla="*/ 256 h 322"/>
                <a:gd name="T62" fmla="*/ 164 w 220"/>
                <a:gd name="T63" fmla="*/ 244 h 322"/>
                <a:gd name="T64" fmla="*/ 176 w 220"/>
                <a:gd name="T65" fmla="*/ 242 h 322"/>
                <a:gd name="T66" fmla="*/ 182 w 220"/>
                <a:gd name="T67" fmla="*/ 236 h 322"/>
                <a:gd name="T68" fmla="*/ 184 w 220"/>
                <a:gd name="T69" fmla="*/ 210 h 322"/>
                <a:gd name="T70" fmla="*/ 192 w 220"/>
                <a:gd name="T71" fmla="*/ 210 h 322"/>
                <a:gd name="T72" fmla="*/ 198 w 220"/>
                <a:gd name="T73" fmla="*/ 206 h 322"/>
                <a:gd name="T74" fmla="*/ 196 w 220"/>
                <a:gd name="T75" fmla="*/ 180 h 322"/>
                <a:gd name="T76" fmla="*/ 204 w 220"/>
                <a:gd name="T77" fmla="*/ 174 h 322"/>
                <a:gd name="T78" fmla="*/ 218 w 220"/>
                <a:gd name="T79" fmla="*/ 168 h 322"/>
                <a:gd name="T80" fmla="*/ 220 w 220"/>
                <a:gd name="T81" fmla="*/ 144 h 322"/>
                <a:gd name="T82" fmla="*/ 212 w 220"/>
                <a:gd name="T83" fmla="*/ 132 h 322"/>
                <a:gd name="T84" fmla="*/ 204 w 220"/>
                <a:gd name="T85" fmla="*/ 126 h 322"/>
                <a:gd name="T86" fmla="*/ 208 w 220"/>
                <a:gd name="T87" fmla="*/ 118 h 322"/>
                <a:gd name="T88" fmla="*/ 218 w 220"/>
                <a:gd name="T89" fmla="*/ 120 h 322"/>
                <a:gd name="T90" fmla="*/ 216 w 220"/>
                <a:gd name="T91" fmla="*/ 106 h 322"/>
                <a:gd name="T92" fmla="*/ 210 w 220"/>
                <a:gd name="T93" fmla="*/ 78 h 322"/>
                <a:gd name="T94" fmla="*/ 220 w 220"/>
                <a:gd name="T95" fmla="*/ 46 h 322"/>
                <a:gd name="T96" fmla="*/ 212 w 220"/>
                <a:gd name="T97" fmla="*/ 16 h 322"/>
                <a:gd name="T98" fmla="*/ 190 w 220"/>
                <a:gd name="T99" fmla="*/ 2 h 322"/>
                <a:gd name="T100" fmla="*/ 168 w 220"/>
                <a:gd name="T101" fmla="*/ 20 h 322"/>
                <a:gd name="T102" fmla="*/ 160 w 220"/>
                <a:gd name="T103" fmla="*/ 12 h 322"/>
                <a:gd name="T104" fmla="*/ 118 w 220"/>
                <a:gd name="T105" fmla="*/ 6 h 322"/>
                <a:gd name="T106" fmla="*/ 64 w 220"/>
                <a:gd name="T107" fmla="*/ 12 h 322"/>
                <a:gd name="T108" fmla="*/ 46 w 220"/>
                <a:gd name="T109" fmla="*/ 32 h 322"/>
                <a:gd name="T110" fmla="*/ 42 w 220"/>
                <a:gd name="T111" fmla="*/ 50 h 322"/>
                <a:gd name="T112" fmla="*/ 32 w 220"/>
                <a:gd name="T113" fmla="*/ 52 h 322"/>
                <a:gd name="T114" fmla="*/ 34 w 220"/>
                <a:gd name="T115" fmla="*/ 7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0" h="322">
                  <a:moveTo>
                    <a:pt x="36" y="78"/>
                  </a:moveTo>
                  <a:lnTo>
                    <a:pt x="36" y="78"/>
                  </a:lnTo>
                  <a:lnTo>
                    <a:pt x="36" y="84"/>
                  </a:lnTo>
                  <a:lnTo>
                    <a:pt x="36" y="90"/>
                  </a:lnTo>
                  <a:lnTo>
                    <a:pt x="38" y="98"/>
                  </a:lnTo>
                  <a:lnTo>
                    <a:pt x="38" y="100"/>
                  </a:lnTo>
                  <a:lnTo>
                    <a:pt x="38" y="104"/>
                  </a:lnTo>
                  <a:lnTo>
                    <a:pt x="38" y="108"/>
                  </a:lnTo>
                  <a:lnTo>
                    <a:pt x="38" y="112"/>
                  </a:lnTo>
                  <a:lnTo>
                    <a:pt x="36" y="114"/>
                  </a:lnTo>
                  <a:lnTo>
                    <a:pt x="36" y="118"/>
                  </a:lnTo>
                  <a:lnTo>
                    <a:pt x="36" y="118"/>
                  </a:lnTo>
                  <a:lnTo>
                    <a:pt x="36" y="120"/>
                  </a:lnTo>
                  <a:lnTo>
                    <a:pt x="34" y="120"/>
                  </a:lnTo>
                  <a:lnTo>
                    <a:pt x="34" y="122"/>
                  </a:lnTo>
                  <a:lnTo>
                    <a:pt x="34" y="122"/>
                  </a:lnTo>
                  <a:lnTo>
                    <a:pt x="34" y="122"/>
                  </a:lnTo>
                  <a:lnTo>
                    <a:pt x="32" y="122"/>
                  </a:lnTo>
                  <a:lnTo>
                    <a:pt x="32" y="124"/>
                  </a:lnTo>
                  <a:lnTo>
                    <a:pt x="30" y="124"/>
                  </a:lnTo>
                  <a:lnTo>
                    <a:pt x="26" y="124"/>
                  </a:lnTo>
                  <a:lnTo>
                    <a:pt x="26" y="124"/>
                  </a:lnTo>
                  <a:lnTo>
                    <a:pt x="24" y="124"/>
                  </a:lnTo>
                  <a:lnTo>
                    <a:pt x="24" y="126"/>
                  </a:lnTo>
                  <a:lnTo>
                    <a:pt x="22" y="128"/>
                  </a:lnTo>
                  <a:lnTo>
                    <a:pt x="20" y="130"/>
                  </a:lnTo>
                  <a:lnTo>
                    <a:pt x="20" y="132"/>
                  </a:lnTo>
                  <a:lnTo>
                    <a:pt x="18" y="138"/>
                  </a:lnTo>
                  <a:lnTo>
                    <a:pt x="16" y="142"/>
                  </a:lnTo>
                  <a:lnTo>
                    <a:pt x="16" y="142"/>
                  </a:lnTo>
                  <a:lnTo>
                    <a:pt x="16" y="144"/>
                  </a:lnTo>
                  <a:lnTo>
                    <a:pt x="14" y="150"/>
                  </a:lnTo>
                  <a:lnTo>
                    <a:pt x="14" y="152"/>
                  </a:lnTo>
                  <a:lnTo>
                    <a:pt x="14" y="154"/>
                  </a:lnTo>
                  <a:lnTo>
                    <a:pt x="14" y="154"/>
                  </a:lnTo>
                  <a:lnTo>
                    <a:pt x="14" y="156"/>
                  </a:lnTo>
                  <a:lnTo>
                    <a:pt x="12" y="156"/>
                  </a:lnTo>
                  <a:lnTo>
                    <a:pt x="12" y="156"/>
                  </a:lnTo>
                  <a:lnTo>
                    <a:pt x="12" y="156"/>
                  </a:lnTo>
                  <a:lnTo>
                    <a:pt x="12" y="156"/>
                  </a:lnTo>
                  <a:lnTo>
                    <a:pt x="10" y="156"/>
                  </a:lnTo>
                  <a:lnTo>
                    <a:pt x="8" y="156"/>
                  </a:lnTo>
                  <a:lnTo>
                    <a:pt x="6" y="156"/>
                  </a:lnTo>
                  <a:lnTo>
                    <a:pt x="6" y="156"/>
                  </a:lnTo>
                  <a:lnTo>
                    <a:pt x="4" y="156"/>
                  </a:lnTo>
                  <a:lnTo>
                    <a:pt x="2" y="156"/>
                  </a:lnTo>
                  <a:lnTo>
                    <a:pt x="2" y="156"/>
                  </a:lnTo>
                  <a:lnTo>
                    <a:pt x="2" y="156"/>
                  </a:lnTo>
                  <a:lnTo>
                    <a:pt x="0" y="158"/>
                  </a:lnTo>
                  <a:lnTo>
                    <a:pt x="0" y="158"/>
                  </a:lnTo>
                  <a:lnTo>
                    <a:pt x="0" y="160"/>
                  </a:lnTo>
                  <a:lnTo>
                    <a:pt x="0" y="162"/>
                  </a:lnTo>
                  <a:lnTo>
                    <a:pt x="0" y="162"/>
                  </a:lnTo>
                  <a:lnTo>
                    <a:pt x="0" y="164"/>
                  </a:lnTo>
                  <a:lnTo>
                    <a:pt x="0" y="166"/>
                  </a:lnTo>
                  <a:lnTo>
                    <a:pt x="0" y="166"/>
                  </a:lnTo>
                  <a:lnTo>
                    <a:pt x="0" y="166"/>
                  </a:lnTo>
                  <a:lnTo>
                    <a:pt x="2" y="168"/>
                  </a:lnTo>
                  <a:lnTo>
                    <a:pt x="2" y="168"/>
                  </a:lnTo>
                  <a:lnTo>
                    <a:pt x="4" y="168"/>
                  </a:lnTo>
                  <a:lnTo>
                    <a:pt x="6" y="168"/>
                  </a:lnTo>
                  <a:lnTo>
                    <a:pt x="8" y="170"/>
                  </a:lnTo>
                  <a:lnTo>
                    <a:pt x="8" y="170"/>
                  </a:lnTo>
                  <a:lnTo>
                    <a:pt x="10" y="170"/>
                  </a:lnTo>
                  <a:lnTo>
                    <a:pt x="10" y="170"/>
                  </a:lnTo>
                  <a:lnTo>
                    <a:pt x="10" y="170"/>
                  </a:lnTo>
                  <a:lnTo>
                    <a:pt x="12" y="172"/>
                  </a:lnTo>
                  <a:lnTo>
                    <a:pt x="12" y="172"/>
                  </a:lnTo>
                  <a:lnTo>
                    <a:pt x="12" y="174"/>
                  </a:lnTo>
                  <a:lnTo>
                    <a:pt x="12" y="174"/>
                  </a:lnTo>
                  <a:lnTo>
                    <a:pt x="12" y="176"/>
                  </a:lnTo>
                  <a:lnTo>
                    <a:pt x="12" y="178"/>
                  </a:lnTo>
                  <a:lnTo>
                    <a:pt x="12" y="180"/>
                  </a:lnTo>
                  <a:lnTo>
                    <a:pt x="14" y="182"/>
                  </a:lnTo>
                  <a:lnTo>
                    <a:pt x="14" y="182"/>
                  </a:lnTo>
                  <a:lnTo>
                    <a:pt x="14" y="182"/>
                  </a:lnTo>
                  <a:lnTo>
                    <a:pt x="14" y="182"/>
                  </a:lnTo>
                  <a:lnTo>
                    <a:pt x="14" y="184"/>
                  </a:lnTo>
                  <a:lnTo>
                    <a:pt x="16" y="184"/>
                  </a:lnTo>
                  <a:lnTo>
                    <a:pt x="18" y="184"/>
                  </a:lnTo>
                  <a:lnTo>
                    <a:pt x="20" y="184"/>
                  </a:lnTo>
                  <a:lnTo>
                    <a:pt x="20" y="186"/>
                  </a:lnTo>
                  <a:lnTo>
                    <a:pt x="20" y="186"/>
                  </a:lnTo>
                  <a:lnTo>
                    <a:pt x="20" y="186"/>
                  </a:lnTo>
                  <a:lnTo>
                    <a:pt x="20" y="188"/>
                  </a:lnTo>
                  <a:lnTo>
                    <a:pt x="20" y="190"/>
                  </a:lnTo>
                  <a:lnTo>
                    <a:pt x="20" y="192"/>
                  </a:lnTo>
                  <a:lnTo>
                    <a:pt x="20" y="192"/>
                  </a:lnTo>
                  <a:lnTo>
                    <a:pt x="20" y="194"/>
                  </a:lnTo>
                  <a:lnTo>
                    <a:pt x="18" y="194"/>
                  </a:lnTo>
                  <a:lnTo>
                    <a:pt x="18" y="196"/>
                  </a:lnTo>
                  <a:lnTo>
                    <a:pt x="18" y="196"/>
                  </a:lnTo>
                  <a:lnTo>
                    <a:pt x="18" y="198"/>
                  </a:lnTo>
                  <a:lnTo>
                    <a:pt x="18" y="198"/>
                  </a:lnTo>
                  <a:lnTo>
                    <a:pt x="18" y="198"/>
                  </a:lnTo>
                  <a:lnTo>
                    <a:pt x="18" y="200"/>
                  </a:lnTo>
                  <a:lnTo>
                    <a:pt x="20" y="202"/>
                  </a:lnTo>
                  <a:lnTo>
                    <a:pt x="20" y="202"/>
                  </a:lnTo>
                  <a:lnTo>
                    <a:pt x="22" y="206"/>
                  </a:lnTo>
                  <a:lnTo>
                    <a:pt x="24" y="206"/>
                  </a:lnTo>
                  <a:lnTo>
                    <a:pt x="24" y="208"/>
                  </a:lnTo>
                  <a:lnTo>
                    <a:pt x="26" y="212"/>
                  </a:lnTo>
                  <a:lnTo>
                    <a:pt x="28" y="216"/>
                  </a:lnTo>
                  <a:lnTo>
                    <a:pt x="30" y="216"/>
                  </a:lnTo>
                  <a:lnTo>
                    <a:pt x="30" y="218"/>
                  </a:lnTo>
                  <a:lnTo>
                    <a:pt x="30" y="220"/>
                  </a:lnTo>
                  <a:lnTo>
                    <a:pt x="32" y="222"/>
                  </a:lnTo>
                  <a:lnTo>
                    <a:pt x="32" y="224"/>
                  </a:lnTo>
                  <a:lnTo>
                    <a:pt x="30" y="226"/>
                  </a:lnTo>
                  <a:lnTo>
                    <a:pt x="30" y="228"/>
                  </a:lnTo>
                  <a:lnTo>
                    <a:pt x="30" y="230"/>
                  </a:lnTo>
                  <a:lnTo>
                    <a:pt x="30" y="232"/>
                  </a:lnTo>
                  <a:lnTo>
                    <a:pt x="30" y="234"/>
                  </a:lnTo>
                  <a:lnTo>
                    <a:pt x="30" y="234"/>
                  </a:lnTo>
                  <a:lnTo>
                    <a:pt x="30" y="234"/>
                  </a:lnTo>
                  <a:lnTo>
                    <a:pt x="30" y="236"/>
                  </a:lnTo>
                  <a:lnTo>
                    <a:pt x="32" y="236"/>
                  </a:lnTo>
                  <a:lnTo>
                    <a:pt x="32" y="236"/>
                  </a:lnTo>
                  <a:lnTo>
                    <a:pt x="34" y="238"/>
                  </a:lnTo>
                  <a:lnTo>
                    <a:pt x="36" y="238"/>
                  </a:lnTo>
                  <a:lnTo>
                    <a:pt x="36" y="238"/>
                  </a:lnTo>
                  <a:lnTo>
                    <a:pt x="36" y="238"/>
                  </a:lnTo>
                  <a:lnTo>
                    <a:pt x="36" y="240"/>
                  </a:lnTo>
                  <a:lnTo>
                    <a:pt x="36" y="242"/>
                  </a:lnTo>
                  <a:lnTo>
                    <a:pt x="36" y="244"/>
                  </a:lnTo>
                  <a:lnTo>
                    <a:pt x="36" y="244"/>
                  </a:lnTo>
                  <a:lnTo>
                    <a:pt x="36" y="246"/>
                  </a:lnTo>
                  <a:lnTo>
                    <a:pt x="38" y="246"/>
                  </a:lnTo>
                  <a:lnTo>
                    <a:pt x="38" y="246"/>
                  </a:lnTo>
                  <a:lnTo>
                    <a:pt x="38" y="246"/>
                  </a:lnTo>
                  <a:lnTo>
                    <a:pt x="38" y="246"/>
                  </a:lnTo>
                  <a:lnTo>
                    <a:pt x="40" y="246"/>
                  </a:lnTo>
                  <a:lnTo>
                    <a:pt x="42" y="246"/>
                  </a:lnTo>
                  <a:lnTo>
                    <a:pt x="42" y="246"/>
                  </a:lnTo>
                  <a:lnTo>
                    <a:pt x="44" y="244"/>
                  </a:lnTo>
                  <a:lnTo>
                    <a:pt x="46" y="244"/>
                  </a:lnTo>
                  <a:lnTo>
                    <a:pt x="46" y="244"/>
                  </a:lnTo>
                  <a:lnTo>
                    <a:pt x="48" y="244"/>
                  </a:lnTo>
                  <a:lnTo>
                    <a:pt x="48" y="244"/>
                  </a:lnTo>
                  <a:lnTo>
                    <a:pt x="48" y="244"/>
                  </a:lnTo>
                  <a:lnTo>
                    <a:pt x="48" y="246"/>
                  </a:lnTo>
                  <a:lnTo>
                    <a:pt x="48" y="246"/>
                  </a:lnTo>
                  <a:lnTo>
                    <a:pt x="48" y="248"/>
                  </a:lnTo>
                  <a:lnTo>
                    <a:pt x="50" y="250"/>
                  </a:lnTo>
                  <a:lnTo>
                    <a:pt x="50" y="252"/>
                  </a:lnTo>
                  <a:lnTo>
                    <a:pt x="50" y="254"/>
                  </a:lnTo>
                  <a:lnTo>
                    <a:pt x="50" y="256"/>
                  </a:lnTo>
                  <a:lnTo>
                    <a:pt x="50" y="256"/>
                  </a:lnTo>
                  <a:lnTo>
                    <a:pt x="50" y="258"/>
                  </a:lnTo>
                  <a:lnTo>
                    <a:pt x="50" y="258"/>
                  </a:lnTo>
                  <a:lnTo>
                    <a:pt x="52" y="258"/>
                  </a:lnTo>
                  <a:lnTo>
                    <a:pt x="52" y="258"/>
                  </a:lnTo>
                  <a:lnTo>
                    <a:pt x="52" y="260"/>
                  </a:lnTo>
                  <a:lnTo>
                    <a:pt x="54" y="260"/>
                  </a:lnTo>
                  <a:lnTo>
                    <a:pt x="56" y="260"/>
                  </a:lnTo>
                  <a:lnTo>
                    <a:pt x="58" y="260"/>
                  </a:lnTo>
                  <a:lnTo>
                    <a:pt x="60" y="260"/>
                  </a:lnTo>
                  <a:lnTo>
                    <a:pt x="62" y="260"/>
                  </a:lnTo>
                  <a:lnTo>
                    <a:pt x="64" y="260"/>
                  </a:lnTo>
                  <a:lnTo>
                    <a:pt x="64" y="260"/>
                  </a:lnTo>
                  <a:lnTo>
                    <a:pt x="64" y="260"/>
                  </a:lnTo>
                  <a:lnTo>
                    <a:pt x="64" y="262"/>
                  </a:lnTo>
                  <a:lnTo>
                    <a:pt x="66" y="262"/>
                  </a:lnTo>
                  <a:lnTo>
                    <a:pt x="66" y="264"/>
                  </a:lnTo>
                  <a:lnTo>
                    <a:pt x="66" y="264"/>
                  </a:lnTo>
                  <a:lnTo>
                    <a:pt x="66" y="266"/>
                  </a:lnTo>
                  <a:lnTo>
                    <a:pt x="66" y="268"/>
                  </a:lnTo>
                  <a:lnTo>
                    <a:pt x="66" y="272"/>
                  </a:lnTo>
                  <a:lnTo>
                    <a:pt x="66" y="274"/>
                  </a:lnTo>
                  <a:lnTo>
                    <a:pt x="66" y="274"/>
                  </a:lnTo>
                  <a:lnTo>
                    <a:pt x="66" y="276"/>
                  </a:lnTo>
                  <a:lnTo>
                    <a:pt x="66" y="276"/>
                  </a:lnTo>
                  <a:lnTo>
                    <a:pt x="68" y="278"/>
                  </a:lnTo>
                  <a:lnTo>
                    <a:pt x="68" y="278"/>
                  </a:lnTo>
                  <a:lnTo>
                    <a:pt x="68" y="278"/>
                  </a:lnTo>
                  <a:lnTo>
                    <a:pt x="70" y="278"/>
                  </a:lnTo>
                  <a:lnTo>
                    <a:pt x="70" y="278"/>
                  </a:lnTo>
                  <a:lnTo>
                    <a:pt x="74" y="280"/>
                  </a:lnTo>
                  <a:lnTo>
                    <a:pt x="74" y="280"/>
                  </a:lnTo>
                  <a:lnTo>
                    <a:pt x="76" y="280"/>
                  </a:lnTo>
                  <a:lnTo>
                    <a:pt x="76" y="280"/>
                  </a:lnTo>
                  <a:lnTo>
                    <a:pt x="76" y="282"/>
                  </a:lnTo>
                  <a:lnTo>
                    <a:pt x="78" y="284"/>
                  </a:lnTo>
                  <a:lnTo>
                    <a:pt x="80" y="286"/>
                  </a:lnTo>
                  <a:lnTo>
                    <a:pt x="80" y="288"/>
                  </a:lnTo>
                  <a:lnTo>
                    <a:pt x="82" y="290"/>
                  </a:lnTo>
                  <a:lnTo>
                    <a:pt x="82" y="290"/>
                  </a:lnTo>
                  <a:lnTo>
                    <a:pt x="82" y="290"/>
                  </a:lnTo>
                  <a:lnTo>
                    <a:pt x="82" y="292"/>
                  </a:lnTo>
                  <a:lnTo>
                    <a:pt x="82" y="292"/>
                  </a:lnTo>
                  <a:lnTo>
                    <a:pt x="80" y="294"/>
                  </a:lnTo>
                  <a:lnTo>
                    <a:pt x="80" y="296"/>
                  </a:lnTo>
                  <a:lnTo>
                    <a:pt x="80" y="296"/>
                  </a:lnTo>
                  <a:lnTo>
                    <a:pt x="80" y="298"/>
                  </a:lnTo>
                  <a:lnTo>
                    <a:pt x="80" y="298"/>
                  </a:lnTo>
                  <a:lnTo>
                    <a:pt x="80" y="300"/>
                  </a:lnTo>
                  <a:lnTo>
                    <a:pt x="82" y="300"/>
                  </a:lnTo>
                  <a:lnTo>
                    <a:pt x="82" y="302"/>
                  </a:lnTo>
                  <a:lnTo>
                    <a:pt x="82" y="304"/>
                  </a:lnTo>
                  <a:lnTo>
                    <a:pt x="84" y="304"/>
                  </a:lnTo>
                  <a:lnTo>
                    <a:pt x="84" y="304"/>
                  </a:lnTo>
                  <a:lnTo>
                    <a:pt x="86" y="306"/>
                  </a:lnTo>
                  <a:lnTo>
                    <a:pt x="86" y="306"/>
                  </a:lnTo>
                  <a:lnTo>
                    <a:pt x="88" y="306"/>
                  </a:lnTo>
                  <a:lnTo>
                    <a:pt x="90" y="308"/>
                  </a:lnTo>
                  <a:lnTo>
                    <a:pt x="92" y="308"/>
                  </a:lnTo>
                  <a:lnTo>
                    <a:pt x="94" y="308"/>
                  </a:lnTo>
                  <a:lnTo>
                    <a:pt x="98" y="308"/>
                  </a:lnTo>
                  <a:lnTo>
                    <a:pt x="102" y="306"/>
                  </a:lnTo>
                  <a:lnTo>
                    <a:pt x="106" y="306"/>
                  </a:lnTo>
                  <a:lnTo>
                    <a:pt x="110" y="306"/>
                  </a:lnTo>
                  <a:lnTo>
                    <a:pt x="112" y="306"/>
                  </a:lnTo>
                  <a:lnTo>
                    <a:pt x="114" y="306"/>
                  </a:lnTo>
                  <a:lnTo>
                    <a:pt x="116" y="308"/>
                  </a:lnTo>
                  <a:lnTo>
                    <a:pt x="118" y="308"/>
                  </a:lnTo>
                  <a:lnTo>
                    <a:pt x="118" y="308"/>
                  </a:lnTo>
                  <a:lnTo>
                    <a:pt x="120" y="308"/>
                  </a:lnTo>
                  <a:lnTo>
                    <a:pt x="120" y="310"/>
                  </a:lnTo>
                  <a:lnTo>
                    <a:pt x="122" y="312"/>
                  </a:lnTo>
                  <a:lnTo>
                    <a:pt x="122" y="314"/>
                  </a:lnTo>
                  <a:lnTo>
                    <a:pt x="124" y="316"/>
                  </a:lnTo>
                  <a:lnTo>
                    <a:pt x="124" y="316"/>
                  </a:lnTo>
                  <a:lnTo>
                    <a:pt x="124" y="316"/>
                  </a:lnTo>
                  <a:lnTo>
                    <a:pt x="126" y="316"/>
                  </a:lnTo>
                  <a:lnTo>
                    <a:pt x="128" y="316"/>
                  </a:lnTo>
                  <a:lnTo>
                    <a:pt x="130" y="316"/>
                  </a:lnTo>
                  <a:lnTo>
                    <a:pt x="132" y="318"/>
                  </a:lnTo>
                  <a:lnTo>
                    <a:pt x="132" y="318"/>
                  </a:lnTo>
                  <a:lnTo>
                    <a:pt x="134" y="318"/>
                  </a:lnTo>
                  <a:lnTo>
                    <a:pt x="134" y="318"/>
                  </a:lnTo>
                  <a:lnTo>
                    <a:pt x="134" y="320"/>
                  </a:lnTo>
                  <a:lnTo>
                    <a:pt x="134" y="320"/>
                  </a:lnTo>
                  <a:lnTo>
                    <a:pt x="140" y="320"/>
                  </a:lnTo>
                  <a:lnTo>
                    <a:pt x="148" y="320"/>
                  </a:lnTo>
                  <a:lnTo>
                    <a:pt x="152" y="320"/>
                  </a:lnTo>
                  <a:lnTo>
                    <a:pt x="156" y="322"/>
                  </a:lnTo>
                  <a:lnTo>
                    <a:pt x="160" y="322"/>
                  </a:lnTo>
                  <a:lnTo>
                    <a:pt x="162" y="322"/>
                  </a:lnTo>
                  <a:lnTo>
                    <a:pt x="164" y="322"/>
                  </a:lnTo>
                  <a:lnTo>
                    <a:pt x="166" y="322"/>
                  </a:lnTo>
                  <a:lnTo>
                    <a:pt x="168" y="320"/>
                  </a:lnTo>
                  <a:lnTo>
                    <a:pt x="174" y="318"/>
                  </a:lnTo>
                  <a:lnTo>
                    <a:pt x="180" y="316"/>
                  </a:lnTo>
                  <a:lnTo>
                    <a:pt x="200" y="300"/>
                  </a:lnTo>
                  <a:lnTo>
                    <a:pt x="200" y="298"/>
                  </a:lnTo>
                  <a:lnTo>
                    <a:pt x="200" y="294"/>
                  </a:lnTo>
                  <a:lnTo>
                    <a:pt x="200" y="292"/>
                  </a:lnTo>
                  <a:lnTo>
                    <a:pt x="200" y="292"/>
                  </a:lnTo>
                  <a:lnTo>
                    <a:pt x="200" y="290"/>
                  </a:lnTo>
                  <a:lnTo>
                    <a:pt x="200" y="288"/>
                  </a:lnTo>
                  <a:lnTo>
                    <a:pt x="198" y="288"/>
                  </a:lnTo>
                  <a:lnTo>
                    <a:pt x="198" y="286"/>
                  </a:lnTo>
                  <a:lnTo>
                    <a:pt x="196" y="282"/>
                  </a:lnTo>
                  <a:lnTo>
                    <a:pt x="194" y="280"/>
                  </a:lnTo>
                  <a:lnTo>
                    <a:pt x="192" y="280"/>
                  </a:lnTo>
                  <a:lnTo>
                    <a:pt x="192" y="278"/>
                  </a:lnTo>
                  <a:lnTo>
                    <a:pt x="188" y="276"/>
                  </a:lnTo>
                  <a:lnTo>
                    <a:pt x="186" y="276"/>
                  </a:lnTo>
                  <a:lnTo>
                    <a:pt x="184" y="274"/>
                  </a:lnTo>
                  <a:lnTo>
                    <a:pt x="182" y="272"/>
                  </a:lnTo>
                  <a:lnTo>
                    <a:pt x="182" y="272"/>
                  </a:lnTo>
                  <a:lnTo>
                    <a:pt x="182" y="272"/>
                  </a:lnTo>
                  <a:lnTo>
                    <a:pt x="182" y="270"/>
                  </a:lnTo>
                  <a:lnTo>
                    <a:pt x="182" y="270"/>
                  </a:lnTo>
                  <a:lnTo>
                    <a:pt x="182" y="268"/>
                  </a:lnTo>
                  <a:lnTo>
                    <a:pt x="182" y="266"/>
                  </a:lnTo>
                  <a:lnTo>
                    <a:pt x="182" y="264"/>
                  </a:lnTo>
                  <a:lnTo>
                    <a:pt x="182" y="262"/>
                  </a:lnTo>
                  <a:lnTo>
                    <a:pt x="182" y="260"/>
                  </a:lnTo>
                  <a:lnTo>
                    <a:pt x="182" y="260"/>
                  </a:lnTo>
                  <a:lnTo>
                    <a:pt x="180" y="260"/>
                  </a:lnTo>
                  <a:lnTo>
                    <a:pt x="180" y="260"/>
                  </a:lnTo>
                  <a:lnTo>
                    <a:pt x="180" y="258"/>
                  </a:lnTo>
                  <a:lnTo>
                    <a:pt x="178" y="258"/>
                  </a:lnTo>
                  <a:lnTo>
                    <a:pt x="178" y="258"/>
                  </a:lnTo>
                  <a:lnTo>
                    <a:pt x="176" y="258"/>
                  </a:lnTo>
                  <a:lnTo>
                    <a:pt x="174" y="258"/>
                  </a:lnTo>
                  <a:lnTo>
                    <a:pt x="174" y="258"/>
                  </a:lnTo>
                  <a:lnTo>
                    <a:pt x="172" y="256"/>
                  </a:lnTo>
                  <a:lnTo>
                    <a:pt x="170" y="256"/>
                  </a:lnTo>
                  <a:lnTo>
                    <a:pt x="168" y="254"/>
                  </a:lnTo>
                  <a:lnTo>
                    <a:pt x="168" y="250"/>
                  </a:lnTo>
                  <a:lnTo>
                    <a:pt x="166" y="248"/>
                  </a:lnTo>
                  <a:lnTo>
                    <a:pt x="166" y="248"/>
                  </a:lnTo>
                  <a:lnTo>
                    <a:pt x="166" y="246"/>
                  </a:lnTo>
                  <a:lnTo>
                    <a:pt x="164" y="246"/>
                  </a:lnTo>
                  <a:lnTo>
                    <a:pt x="164" y="244"/>
                  </a:lnTo>
                  <a:lnTo>
                    <a:pt x="164" y="244"/>
                  </a:lnTo>
                  <a:lnTo>
                    <a:pt x="166" y="244"/>
                  </a:lnTo>
                  <a:lnTo>
                    <a:pt x="166" y="242"/>
                  </a:lnTo>
                  <a:lnTo>
                    <a:pt x="166" y="242"/>
                  </a:lnTo>
                  <a:lnTo>
                    <a:pt x="168" y="242"/>
                  </a:lnTo>
                  <a:lnTo>
                    <a:pt x="168" y="242"/>
                  </a:lnTo>
                  <a:lnTo>
                    <a:pt x="170" y="242"/>
                  </a:lnTo>
                  <a:lnTo>
                    <a:pt x="172" y="242"/>
                  </a:lnTo>
                  <a:lnTo>
                    <a:pt x="174" y="242"/>
                  </a:lnTo>
                  <a:lnTo>
                    <a:pt x="176" y="242"/>
                  </a:lnTo>
                  <a:lnTo>
                    <a:pt x="178" y="242"/>
                  </a:lnTo>
                  <a:lnTo>
                    <a:pt x="178" y="242"/>
                  </a:lnTo>
                  <a:lnTo>
                    <a:pt x="180" y="242"/>
                  </a:lnTo>
                  <a:lnTo>
                    <a:pt x="180" y="242"/>
                  </a:lnTo>
                  <a:lnTo>
                    <a:pt x="180" y="242"/>
                  </a:lnTo>
                  <a:lnTo>
                    <a:pt x="182" y="240"/>
                  </a:lnTo>
                  <a:lnTo>
                    <a:pt x="182" y="240"/>
                  </a:lnTo>
                  <a:lnTo>
                    <a:pt x="182" y="238"/>
                  </a:lnTo>
                  <a:lnTo>
                    <a:pt x="182" y="236"/>
                  </a:lnTo>
                  <a:lnTo>
                    <a:pt x="182" y="234"/>
                  </a:lnTo>
                  <a:lnTo>
                    <a:pt x="182" y="230"/>
                  </a:lnTo>
                  <a:lnTo>
                    <a:pt x="182" y="226"/>
                  </a:lnTo>
                  <a:lnTo>
                    <a:pt x="182" y="220"/>
                  </a:lnTo>
                  <a:lnTo>
                    <a:pt x="182" y="218"/>
                  </a:lnTo>
                  <a:lnTo>
                    <a:pt x="182" y="216"/>
                  </a:lnTo>
                  <a:lnTo>
                    <a:pt x="182" y="214"/>
                  </a:lnTo>
                  <a:lnTo>
                    <a:pt x="182" y="212"/>
                  </a:lnTo>
                  <a:lnTo>
                    <a:pt x="184" y="210"/>
                  </a:lnTo>
                  <a:lnTo>
                    <a:pt x="184" y="210"/>
                  </a:lnTo>
                  <a:lnTo>
                    <a:pt x="184" y="210"/>
                  </a:lnTo>
                  <a:lnTo>
                    <a:pt x="184" y="208"/>
                  </a:lnTo>
                  <a:lnTo>
                    <a:pt x="186" y="208"/>
                  </a:lnTo>
                  <a:lnTo>
                    <a:pt x="186" y="208"/>
                  </a:lnTo>
                  <a:lnTo>
                    <a:pt x="186" y="208"/>
                  </a:lnTo>
                  <a:lnTo>
                    <a:pt x="188" y="208"/>
                  </a:lnTo>
                  <a:lnTo>
                    <a:pt x="190" y="208"/>
                  </a:lnTo>
                  <a:lnTo>
                    <a:pt x="192" y="210"/>
                  </a:lnTo>
                  <a:lnTo>
                    <a:pt x="194" y="210"/>
                  </a:lnTo>
                  <a:lnTo>
                    <a:pt x="194" y="210"/>
                  </a:lnTo>
                  <a:lnTo>
                    <a:pt x="196" y="210"/>
                  </a:lnTo>
                  <a:lnTo>
                    <a:pt x="196" y="208"/>
                  </a:lnTo>
                  <a:lnTo>
                    <a:pt x="196" y="208"/>
                  </a:lnTo>
                  <a:lnTo>
                    <a:pt x="196" y="208"/>
                  </a:lnTo>
                  <a:lnTo>
                    <a:pt x="196" y="208"/>
                  </a:lnTo>
                  <a:lnTo>
                    <a:pt x="198" y="206"/>
                  </a:lnTo>
                  <a:lnTo>
                    <a:pt x="198" y="206"/>
                  </a:lnTo>
                  <a:lnTo>
                    <a:pt x="198" y="204"/>
                  </a:lnTo>
                  <a:lnTo>
                    <a:pt x="198" y="202"/>
                  </a:lnTo>
                  <a:lnTo>
                    <a:pt x="198" y="200"/>
                  </a:lnTo>
                  <a:lnTo>
                    <a:pt x="198" y="198"/>
                  </a:lnTo>
                  <a:lnTo>
                    <a:pt x="198" y="192"/>
                  </a:lnTo>
                  <a:lnTo>
                    <a:pt x="196" y="188"/>
                  </a:lnTo>
                  <a:lnTo>
                    <a:pt x="196" y="184"/>
                  </a:lnTo>
                  <a:lnTo>
                    <a:pt x="196" y="182"/>
                  </a:lnTo>
                  <a:lnTo>
                    <a:pt x="196" y="180"/>
                  </a:lnTo>
                  <a:lnTo>
                    <a:pt x="198" y="178"/>
                  </a:lnTo>
                  <a:lnTo>
                    <a:pt x="198" y="176"/>
                  </a:lnTo>
                  <a:lnTo>
                    <a:pt x="198" y="176"/>
                  </a:lnTo>
                  <a:lnTo>
                    <a:pt x="198" y="176"/>
                  </a:lnTo>
                  <a:lnTo>
                    <a:pt x="200" y="174"/>
                  </a:lnTo>
                  <a:lnTo>
                    <a:pt x="200" y="174"/>
                  </a:lnTo>
                  <a:lnTo>
                    <a:pt x="202" y="174"/>
                  </a:lnTo>
                  <a:lnTo>
                    <a:pt x="202" y="174"/>
                  </a:lnTo>
                  <a:lnTo>
                    <a:pt x="204" y="174"/>
                  </a:lnTo>
                  <a:lnTo>
                    <a:pt x="208" y="174"/>
                  </a:lnTo>
                  <a:lnTo>
                    <a:pt x="210" y="174"/>
                  </a:lnTo>
                  <a:lnTo>
                    <a:pt x="214" y="174"/>
                  </a:lnTo>
                  <a:lnTo>
                    <a:pt x="214" y="174"/>
                  </a:lnTo>
                  <a:lnTo>
                    <a:pt x="216" y="174"/>
                  </a:lnTo>
                  <a:lnTo>
                    <a:pt x="216" y="172"/>
                  </a:lnTo>
                  <a:lnTo>
                    <a:pt x="216" y="172"/>
                  </a:lnTo>
                  <a:lnTo>
                    <a:pt x="218" y="170"/>
                  </a:lnTo>
                  <a:lnTo>
                    <a:pt x="218" y="168"/>
                  </a:lnTo>
                  <a:lnTo>
                    <a:pt x="220" y="166"/>
                  </a:lnTo>
                  <a:lnTo>
                    <a:pt x="220" y="164"/>
                  </a:lnTo>
                  <a:lnTo>
                    <a:pt x="220" y="162"/>
                  </a:lnTo>
                  <a:lnTo>
                    <a:pt x="220" y="158"/>
                  </a:lnTo>
                  <a:lnTo>
                    <a:pt x="220" y="156"/>
                  </a:lnTo>
                  <a:lnTo>
                    <a:pt x="220" y="152"/>
                  </a:lnTo>
                  <a:lnTo>
                    <a:pt x="220" y="150"/>
                  </a:lnTo>
                  <a:lnTo>
                    <a:pt x="220" y="146"/>
                  </a:lnTo>
                  <a:lnTo>
                    <a:pt x="220" y="144"/>
                  </a:lnTo>
                  <a:lnTo>
                    <a:pt x="218" y="140"/>
                  </a:lnTo>
                  <a:lnTo>
                    <a:pt x="218" y="138"/>
                  </a:lnTo>
                  <a:lnTo>
                    <a:pt x="218" y="136"/>
                  </a:lnTo>
                  <a:lnTo>
                    <a:pt x="216" y="134"/>
                  </a:lnTo>
                  <a:lnTo>
                    <a:pt x="214" y="132"/>
                  </a:lnTo>
                  <a:lnTo>
                    <a:pt x="214" y="132"/>
                  </a:lnTo>
                  <a:lnTo>
                    <a:pt x="214" y="132"/>
                  </a:lnTo>
                  <a:lnTo>
                    <a:pt x="212" y="132"/>
                  </a:lnTo>
                  <a:lnTo>
                    <a:pt x="212" y="132"/>
                  </a:lnTo>
                  <a:lnTo>
                    <a:pt x="210" y="132"/>
                  </a:lnTo>
                  <a:lnTo>
                    <a:pt x="208" y="132"/>
                  </a:lnTo>
                  <a:lnTo>
                    <a:pt x="206" y="130"/>
                  </a:lnTo>
                  <a:lnTo>
                    <a:pt x="206" y="130"/>
                  </a:lnTo>
                  <a:lnTo>
                    <a:pt x="206" y="130"/>
                  </a:lnTo>
                  <a:lnTo>
                    <a:pt x="204" y="130"/>
                  </a:lnTo>
                  <a:lnTo>
                    <a:pt x="204" y="128"/>
                  </a:lnTo>
                  <a:lnTo>
                    <a:pt x="204" y="128"/>
                  </a:lnTo>
                  <a:lnTo>
                    <a:pt x="204" y="126"/>
                  </a:lnTo>
                  <a:lnTo>
                    <a:pt x="204" y="124"/>
                  </a:lnTo>
                  <a:lnTo>
                    <a:pt x="204" y="122"/>
                  </a:lnTo>
                  <a:lnTo>
                    <a:pt x="204" y="120"/>
                  </a:lnTo>
                  <a:lnTo>
                    <a:pt x="204" y="120"/>
                  </a:lnTo>
                  <a:lnTo>
                    <a:pt x="206" y="118"/>
                  </a:lnTo>
                  <a:lnTo>
                    <a:pt x="206" y="118"/>
                  </a:lnTo>
                  <a:lnTo>
                    <a:pt x="206" y="118"/>
                  </a:lnTo>
                  <a:lnTo>
                    <a:pt x="206" y="118"/>
                  </a:lnTo>
                  <a:lnTo>
                    <a:pt x="208" y="118"/>
                  </a:lnTo>
                  <a:lnTo>
                    <a:pt x="208" y="118"/>
                  </a:lnTo>
                  <a:lnTo>
                    <a:pt x="210" y="118"/>
                  </a:lnTo>
                  <a:lnTo>
                    <a:pt x="212" y="118"/>
                  </a:lnTo>
                  <a:lnTo>
                    <a:pt x="214" y="120"/>
                  </a:lnTo>
                  <a:lnTo>
                    <a:pt x="216" y="120"/>
                  </a:lnTo>
                  <a:lnTo>
                    <a:pt x="216" y="120"/>
                  </a:lnTo>
                  <a:lnTo>
                    <a:pt x="218" y="120"/>
                  </a:lnTo>
                  <a:lnTo>
                    <a:pt x="218" y="120"/>
                  </a:lnTo>
                  <a:lnTo>
                    <a:pt x="218" y="120"/>
                  </a:lnTo>
                  <a:lnTo>
                    <a:pt x="218" y="118"/>
                  </a:lnTo>
                  <a:lnTo>
                    <a:pt x="220" y="118"/>
                  </a:lnTo>
                  <a:lnTo>
                    <a:pt x="220" y="118"/>
                  </a:lnTo>
                  <a:lnTo>
                    <a:pt x="220" y="116"/>
                  </a:lnTo>
                  <a:lnTo>
                    <a:pt x="220" y="116"/>
                  </a:lnTo>
                  <a:lnTo>
                    <a:pt x="220" y="114"/>
                  </a:lnTo>
                  <a:lnTo>
                    <a:pt x="218" y="110"/>
                  </a:lnTo>
                  <a:lnTo>
                    <a:pt x="218" y="108"/>
                  </a:lnTo>
                  <a:lnTo>
                    <a:pt x="216" y="106"/>
                  </a:lnTo>
                  <a:lnTo>
                    <a:pt x="216" y="104"/>
                  </a:lnTo>
                  <a:lnTo>
                    <a:pt x="214" y="100"/>
                  </a:lnTo>
                  <a:lnTo>
                    <a:pt x="212" y="96"/>
                  </a:lnTo>
                  <a:lnTo>
                    <a:pt x="212" y="94"/>
                  </a:lnTo>
                  <a:lnTo>
                    <a:pt x="212" y="92"/>
                  </a:lnTo>
                  <a:lnTo>
                    <a:pt x="212" y="88"/>
                  </a:lnTo>
                  <a:lnTo>
                    <a:pt x="210" y="84"/>
                  </a:lnTo>
                  <a:lnTo>
                    <a:pt x="210" y="80"/>
                  </a:lnTo>
                  <a:lnTo>
                    <a:pt x="210" y="78"/>
                  </a:lnTo>
                  <a:lnTo>
                    <a:pt x="210" y="76"/>
                  </a:lnTo>
                  <a:lnTo>
                    <a:pt x="210" y="74"/>
                  </a:lnTo>
                  <a:lnTo>
                    <a:pt x="210" y="72"/>
                  </a:lnTo>
                  <a:lnTo>
                    <a:pt x="212" y="70"/>
                  </a:lnTo>
                  <a:lnTo>
                    <a:pt x="212" y="66"/>
                  </a:lnTo>
                  <a:lnTo>
                    <a:pt x="214" y="62"/>
                  </a:lnTo>
                  <a:lnTo>
                    <a:pt x="216" y="58"/>
                  </a:lnTo>
                  <a:lnTo>
                    <a:pt x="220" y="50"/>
                  </a:lnTo>
                  <a:lnTo>
                    <a:pt x="220" y="46"/>
                  </a:lnTo>
                  <a:lnTo>
                    <a:pt x="220" y="40"/>
                  </a:lnTo>
                  <a:lnTo>
                    <a:pt x="220" y="36"/>
                  </a:lnTo>
                  <a:lnTo>
                    <a:pt x="220" y="34"/>
                  </a:lnTo>
                  <a:lnTo>
                    <a:pt x="220" y="32"/>
                  </a:lnTo>
                  <a:lnTo>
                    <a:pt x="218" y="28"/>
                  </a:lnTo>
                  <a:lnTo>
                    <a:pt x="216" y="24"/>
                  </a:lnTo>
                  <a:lnTo>
                    <a:pt x="216" y="20"/>
                  </a:lnTo>
                  <a:lnTo>
                    <a:pt x="214" y="18"/>
                  </a:lnTo>
                  <a:lnTo>
                    <a:pt x="212" y="16"/>
                  </a:lnTo>
                  <a:lnTo>
                    <a:pt x="212" y="14"/>
                  </a:lnTo>
                  <a:lnTo>
                    <a:pt x="212" y="14"/>
                  </a:lnTo>
                  <a:lnTo>
                    <a:pt x="210" y="12"/>
                  </a:lnTo>
                  <a:lnTo>
                    <a:pt x="208" y="10"/>
                  </a:lnTo>
                  <a:lnTo>
                    <a:pt x="204" y="8"/>
                  </a:lnTo>
                  <a:lnTo>
                    <a:pt x="200" y="6"/>
                  </a:lnTo>
                  <a:lnTo>
                    <a:pt x="196" y="2"/>
                  </a:lnTo>
                  <a:lnTo>
                    <a:pt x="192" y="0"/>
                  </a:lnTo>
                  <a:lnTo>
                    <a:pt x="190" y="2"/>
                  </a:lnTo>
                  <a:lnTo>
                    <a:pt x="188" y="6"/>
                  </a:lnTo>
                  <a:lnTo>
                    <a:pt x="184" y="10"/>
                  </a:lnTo>
                  <a:lnTo>
                    <a:pt x="180" y="14"/>
                  </a:lnTo>
                  <a:lnTo>
                    <a:pt x="178" y="16"/>
                  </a:lnTo>
                  <a:lnTo>
                    <a:pt x="176" y="16"/>
                  </a:lnTo>
                  <a:lnTo>
                    <a:pt x="174" y="18"/>
                  </a:lnTo>
                  <a:lnTo>
                    <a:pt x="172" y="18"/>
                  </a:lnTo>
                  <a:lnTo>
                    <a:pt x="170" y="20"/>
                  </a:lnTo>
                  <a:lnTo>
                    <a:pt x="168" y="20"/>
                  </a:lnTo>
                  <a:lnTo>
                    <a:pt x="168" y="20"/>
                  </a:lnTo>
                  <a:lnTo>
                    <a:pt x="168" y="20"/>
                  </a:lnTo>
                  <a:lnTo>
                    <a:pt x="166" y="20"/>
                  </a:lnTo>
                  <a:lnTo>
                    <a:pt x="166" y="18"/>
                  </a:lnTo>
                  <a:lnTo>
                    <a:pt x="164" y="18"/>
                  </a:lnTo>
                  <a:lnTo>
                    <a:pt x="164" y="16"/>
                  </a:lnTo>
                  <a:lnTo>
                    <a:pt x="162" y="14"/>
                  </a:lnTo>
                  <a:lnTo>
                    <a:pt x="160" y="12"/>
                  </a:lnTo>
                  <a:lnTo>
                    <a:pt x="160" y="12"/>
                  </a:lnTo>
                  <a:lnTo>
                    <a:pt x="158" y="12"/>
                  </a:lnTo>
                  <a:lnTo>
                    <a:pt x="156" y="12"/>
                  </a:lnTo>
                  <a:lnTo>
                    <a:pt x="154" y="10"/>
                  </a:lnTo>
                  <a:lnTo>
                    <a:pt x="150" y="10"/>
                  </a:lnTo>
                  <a:lnTo>
                    <a:pt x="144" y="8"/>
                  </a:lnTo>
                  <a:lnTo>
                    <a:pt x="138" y="8"/>
                  </a:lnTo>
                  <a:lnTo>
                    <a:pt x="132" y="8"/>
                  </a:lnTo>
                  <a:lnTo>
                    <a:pt x="126" y="6"/>
                  </a:lnTo>
                  <a:lnTo>
                    <a:pt x="118" y="6"/>
                  </a:lnTo>
                  <a:lnTo>
                    <a:pt x="112" y="6"/>
                  </a:lnTo>
                  <a:lnTo>
                    <a:pt x="106" y="6"/>
                  </a:lnTo>
                  <a:lnTo>
                    <a:pt x="98" y="6"/>
                  </a:lnTo>
                  <a:lnTo>
                    <a:pt x="92" y="8"/>
                  </a:lnTo>
                  <a:lnTo>
                    <a:pt x="86" y="8"/>
                  </a:lnTo>
                  <a:lnTo>
                    <a:pt x="80" y="8"/>
                  </a:lnTo>
                  <a:lnTo>
                    <a:pt x="74" y="10"/>
                  </a:lnTo>
                  <a:lnTo>
                    <a:pt x="70" y="10"/>
                  </a:lnTo>
                  <a:lnTo>
                    <a:pt x="64" y="12"/>
                  </a:lnTo>
                  <a:lnTo>
                    <a:pt x="64" y="12"/>
                  </a:lnTo>
                  <a:lnTo>
                    <a:pt x="62" y="14"/>
                  </a:lnTo>
                  <a:lnTo>
                    <a:pt x="58" y="16"/>
                  </a:lnTo>
                  <a:lnTo>
                    <a:pt x="56" y="18"/>
                  </a:lnTo>
                  <a:lnTo>
                    <a:pt x="54" y="20"/>
                  </a:lnTo>
                  <a:lnTo>
                    <a:pt x="48" y="22"/>
                  </a:lnTo>
                  <a:lnTo>
                    <a:pt x="44" y="24"/>
                  </a:lnTo>
                  <a:lnTo>
                    <a:pt x="44" y="28"/>
                  </a:lnTo>
                  <a:lnTo>
                    <a:pt x="46" y="32"/>
                  </a:lnTo>
                  <a:lnTo>
                    <a:pt x="46" y="36"/>
                  </a:lnTo>
                  <a:lnTo>
                    <a:pt x="46" y="40"/>
                  </a:lnTo>
                  <a:lnTo>
                    <a:pt x="46" y="42"/>
                  </a:lnTo>
                  <a:lnTo>
                    <a:pt x="44" y="44"/>
                  </a:lnTo>
                  <a:lnTo>
                    <a:pt x="44" y="46"/>
                  </a:lnTo>
                  <a:lnTo>
                    <a:pt x="44" y="48"/>
                  </a:lnTo>
                  <a:lnTo>
                    <a:pt x="44" y="48"/>
                  </a:lnTo>
                  <a:lnTo>
                    <a:pt x="42" y="50"/>
                  </a:lnTo>
                  <a:lnTo>
                    <a:pt x="42" y="50"/>
                  </a:lnTo>
                  <a:lnTo>
                    <a:pt x="42" y="50"/>
                  </a:lnTo>
                  <a:lnTo>
                    <a:pt x="42" y="50"/>
                  </a:lnTo>
                  <a:lnTo>
                    <a:pt x="40" y="52"/>
                  </a:lnTo>
                  <a:lnTo>
                    <a:pt x="38" y="52"/>
                  </a:lnTo>
                  <a:lnTo>
                    <a:pt x="36" y="52"/>
                  </a:lnTo>
                  <a:lnTo>
                    <a:pt x="36" y="52"/>
                  </a:lnTo>
                  <a:lnTo>
                    <a:pt x="34" y="52"/>
                  </a:lnTo>
                  <a:lnTo>
                    <a:pt x="34" y="52"/>
                  </a:lnTo>
                  <a:lnTo>
                    <a:pt x="32" y="52"/>
                  </a:lnTo>
                  <a:lnTo>
                    <a:pt x="32" y="54"/>
                  </a:lnTo>
                  <a:lnTo>
                    <a:pt x="32" y="56"/>
                  </a:lnTo>
                  <a:lnTo>
                    <a:pt x="32" y="58"/>
                  </a:lnTo>
                  <a:lnTo>
                    <a:pt x="32" y="58"/>
                  </a:lnTo>
                  <a:lnTo>
                    <a:pt x="32" y="62"/>
                  </a:lnTo>
                  <a:lnTo>
                    <a:pt x="32" y="64"/>
                  </a:lnTo>
                  <a:lnTo>
                    <a:pt x="32" y="68"/>
                  </a:lnTo>
                  <a:lnTo>
                    <a:pt x="34" y="72"/>
                  </a:lnTo>
                  <a:lnTo>
                    <a:pt x="34" y="76"/>
                  </a:lnTo>
                  <a:lnTo>
                    <a:pt x="36" y="7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39" name="Freeform 412"/>
            <p:cNvSpPr>
              <a:spLocks/>
            </p:cNvSpPr>
            <p:nvPr/>
          </p:nvSpPr>
          <p:spPr bwMode="auto">
            <a:xfrm>
              <a:off x="6026203" y="4115670"/>
              <a:ext cx="194178" cy="227220"/>
            </a:xfrm>
            <a:custGeom>
              <a:avLst/>
              <a:gdLst>
                <a:gd name="T0" fmla="*/ 60 w 94"/>
                <a:gd name="T1" fmla="*/ 0 h 110"/>
                <a:gd name="T2" fmla="*/ 48 w 94"/>
                <a:gd name="T3" fmla="*/ 0 h 110"/>
                <a:gd name="T4" fmla="*/ 42 w 94"/>
                <a:gd name="T5" fmla="*/ 4 h 110"/>
                <a:gd name="T6" fmla="*/ 38 w 94"/>
                <a:gd name="T7" fmla="*/ 8 h 110"/>
                <a:gd name="T8" fmla="*/ 38 w 94"/>
                <a:gd name="T9" fmla="*/ 16 h 110"/>
                <a:gd name="T10" fmla="*/ 36 w 94"/>
                <a:gd name="T11" fmla="*/ 24 h 110"/>
                <a:gd name="T12" fmla="*/ 34 w 94"/>
                <a:gd name="T13" fmla="*/ 26 h 110"/>
                <a:gd name="T14" fmla="*/ 28 w 94"/>
                <a:gd name="T15" fmla="*/ 28 h 110"/>
                <a:gd name="T16" fmla="*/ 20 w 94"/>
                <a:gd name="T17" fmla="*/ 28 h 110"/>
                <a:gd name="T18" fmla="*/ 16 w 94"/>
                <a:gd name="T19" fmla="*/ 24 h 110"/>
                <a:gd name="T20" fmla="*/ 16 w 94"/>
                <a:gd name="T21" fmla="*/ 34 h 110"/>
                <a:gd name="T22" fmla="*/ 16 w 94"/>
                <a:gd name="T23" fmla="*/ 42 h 110"/>
                <a:gd name="T24" fmla="*/ 14 w 94"/>
                <a:gd name="T25" fmla="*/ 44 h 110"/>
                <a:gd name="T26" fmla="*/ 4 w 94"/>
                <a:gd name="T27" fmla="*/ 48 h 110"/>
                <a:gd name="T28" fmla="*/ 2 w 94"/>
                <a:gd name="T29" fmla="*/ 50 h 110"/>
                <a:gd name="T30" fmla="*/ 2 w 94"/>
                <a:gd name="T31" fmla="*/ 52 h 110"/>
                <a:gd name="T32" fmla="*/ 4 w 94"/>
                <a:gd name="T33" fmla="*/ 54 h 110"/>
                <a:gd name="T34" fmla="*/ 8 w 94"/>
                <a:gd name="T35" fmla="*/ 56 h 110"/>
                <a:gd name="T36" fmla="*/ 8 w 94"/>
                <a:gd name="T37" fmla="*/ 62 h 110"/>
                <a:gd name="T38" fmla="*/ 8 w 94"/>
                <a:gd name="T39" fmla="*/ 68 h 110"/>
                <a:gd name="T40" fmla="*/ 10 w 94"/>
                <a:gd name="T41" fmla="*/ 74 h 110"/>
                <a:gd name="T42" fmla="*/ 22 w 94"/>
                <a:gd name="T43" fmla="*/ 82 h 110"/>
                <a:gd name="T44" fmla="*/ 32 w 94"/>
                <a:gd name="T45" fmla="*/ 94 h 110"/>
                <a:gd name="T46" fmla="*/ 48 w 94"/>
                <a:gd name="T47" fmla="*/ 106 h 110"/>
                <a:gd name="T48" fmla="*/ 54 w 94"/>
                <a:gd name="T49" fmla="*/ 96 h 110"/>
                <a:gd name="T50" fmla="*/ 56 w 94"/>
                <a:gd name="T51" fmla="*/ 90 h 110"/>
                <a:gd name="T52" fmla="*/ 54 w 94"/>
                <a:gd name="T53" fmla="*/ 88 h 110"/>
                <a:gd name="T54" fmla="*/ 48 w 94"/>
                <a:gd name="T55" fmla="*/ 86 h 110"/>
                <a:gd name="T56" fmla="*/ 46 w 94"/>
                <a:gd name="T57" fmla="*/ 80 h 110"/>
                <a:gd name="T58" fmla="*/ 48 w 94"/>
                <a:gd name="T59" fmla="*/ 76 h 110"/>
                <a:gd name="T60" fmla="*/ 50 w 94"/>
                <a:gd name="T61" fmla="*/ 74 h 110"/>
                <a:gd name="T62" fmla="*/ 60 w 94"/>
                <a:gd name="T63" fmla="*/ 70 h 110"/>
                <a:gd name="T64" fmla="*/ 64 w 94"/>
                <a:gd name="T65" fmla="*/ 70 h 110"/>
                <a:gd name="T66" fmla="*/ 68 w 94"/>
                <a:gd name="T67" fmla="*/ 74 h 110"/>
                <a:gd name="T68" fmla="*/ 72 w 94"/>
                <a:gd name="T69" fmla="*/ 80 h 110"/>
                <a:gd name="T70" fmla="*/ 74 w 94"/>
                <a:gd name="T71" fmla="*/ 80 h 110"/>
                <a:gd name="T72" fmla="*/ 80 w 94"/>
                <a:gd name="T73" fmla="*/ 78 h 110"/>
                <a:gd name="T74" fmla="*/ 88 w 94"/>
                <a:gd name="T75" fmla="*/ 72 h 110"/>
                <a:gd name="T76" fmla="*/ 92 w 94"/>
                <a:gd name="T77" fmla="*/ 64 h 110"/>
                <a:gd name="T78" fmla="*/ 94 w 94"/>
                <a:gd name="T79" fmla="*/ 58 h 110"/>
                <a:gd name="T80" fmla="*/ 92 w 94"/>
                <a:gd name="T81" fmla="*/ 50 h 110"/>
                <a:gd name="T82" fmla="*/ 90 w 94"/>
                <a:gd name="T83" fmla="*/ 46 h 110"/>
                <a:gd name="T84" fmla="*/ 84 w 94"/>
                <a:gd name="T85" fmla="*/ 40 h 110"/>
                <a:gd name="T86" fmla="*/ 80 w 94"/>
                <a:gd name="T87" fmla="*/ 32 h 110"/>
                <a:gd name="T88" fmla="*/ 80 w 94"/>
                <a:gd name="T89" fmla="*/ 28 h 110"/>
                <a:gd name="T90" fmla="*/ 82 w 94"/>
                <a:gd name="T91" fmla="*/ 22 h 110"/>
                <a:gd name="T92" fmla="*/ 82 w 94"/>
                <a:gd name="T93" fmla="*/ 18 h 110"/>
                <a:gd name="T94" fmla="*/ 80 w 94"/>
                <a:gd name="T95" fmla="*/ 14 h 110"/>
                <a:gd name="T96" fmla="*/ 76 w 94"/>
                <a:gd name="T97" fmla="*/ 12 h 110"/>
                <a:gd name="T98" fmla="*/ 70 w 94"/>
                <a:gd name="T99" fmla="*/ 12 h 110"/>
                <a:gd name="T100" fmla="*/ 70 w 94"/>
                <a:gd name="T101" fmla="*/ 12 h 110"/>
                <a:gd name="T102" fmla="*/ 68 w 94"/>
                <a:gd name="T103"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4" h="110">
                  <a:moveTo>
                    <a:pt x="70" y="0"/>
                  </a:moveTo>
                  <a:lnTo>
                    <a:pt x="70" y="0"/>
                  </a:lnTo>
                  <a:lnTo>
                    <a:pt x="66" y="0"/>
                  </a:lnTo>
                  <a:lnTo>
                    <a:pt x="60" y="0"/>
                  </a:lnTo>
                  <a:lnTo>
                    <a:pt x="56" y="0"/>
                  </a:lnTo>
                  <a:lnTo>
                    <a:pt x="52" y="0"/>
                  </a:lnTo>
                  <a:lnTo>
                    <a:pt x="50" y="0"/>
                  </a:lnTo>
                  <a:lnTo>
                    <a:pt x="48" y="0"/>
                  </a:lnTo>
                  <a:lnTo>
                    <a:pt x="46" y="0"/>
                  </a:lnTo>
                  <a:lnTo>
                    <a:pt x="46" y="2"/>
                  </a:lnTo>
                  <a:lnTo>
                    <a:pt x="44" y="2"/>
                  </a:lnTo>
                  <a:lnTo>
                    <a:pt x="42" y="4"/>
                  </a:lnTo>
                  <a:lnTo>
                    <a:pt x="40" y="4"/>
                  </a:lnTo>
                  <a:lnTo>
                    <a:pt x="40" y="6"/>
                  </a:lnTo>
                  <a:lnTo>
                    <a:pt x="38" y="6"/>
                  </a:lnTo>
                  <a:lnTo>
                    <a:pt x="38" y="8"/>
                  </a:lnTo>
                  <a:lnTo>
                    <a:pt x="38" y="8"/>
                  </a:lnTo>
                  <a:lnTo>
                    <a:pt x="38" y="10"/>
                  </a:lnTo>
                  <a:lnTo>
                    <a:pt x="38" y="12"/>
                  </a:lnTo>
                  <a:lnTo>
                    <a:pt x="38" y="16"/>
                  </a:lnTo>
                  <a:lnTo>
                    <a:pt x="38" y="16"/>
                  </a:lnTo>
                  <a:lnTo>
                    <a:pt x="38" y="20"/>
                  </a:lnTo>
                  <a:lnTo>
                    <a:pt x="36" y="22"/>
                  </a:lnTo>
                  <a:lnTo>
                    <a:pt x="36" y="24"/>
                  </a:lnTo>
                  <a:lnTo>
                    <a:pt x="36" y="26"/>
                  </a:lnTo>
                  <a:lnTo>
                    <a:pt x="34" y="26"/>
                  </a:lnTo>
                  <a:lnTo>
                    <a:pt x="34" y="26"/>
                  </a:lnTo>
                  <a:lnTo>
                    <a:pt x="34" y="26"/>
                  </a:lnTo>
                  <a:lnTo>
                    <a:pt x="34" y="28"/>
                  </a:lnTo>
                  <a:lnTo>
                    <a:pt x="32" y="28"/>
                  </a:lnTo>
                  <a:lnTo>
                    <a:pt x="30" y="28"/>
                  </a:lnTo>
                  <a:lnTo>
                    <a:pt x="28" y="28"/>
                  </a:lnTo>
                  <a:lnTo>
                    <a:pt x="24" y="28"/>
                  </a:lnTo>
                  <a:lnTo>
                    <a:pt x="22" y="28"/>
                  </a:lnTo>
                  <a:lnTo>
                    <a:pt x="20" y="28"/>
                  </a:lnTo>
                  <a:lnTo>
                    <a:pt x="20" y="28"/>
                  </a:lnTo>
                  <a:lnTo>
                    <a:pt x="18" y="28"/>
                  </a:lnTo>
                  <a:lnTo>
                    <a:pt x="18" y="26"/>
                  </a:lnTo>
                  <a:lnTo>
                    <a:pt x="16" y="26"/>
                  </a:lnTo>
                  <a:lnTo>
                    <a:pt x="16" y="24"/>
                  </a:lnTo>
                  <a:lnTo>
                    <a:pt x="16" y="26"/>
                  </a:lnTo>
                  <a:lnTo>
                    <a:pt x="16" y="28"/>
                  </a:lnTo>
                  <a:lnTo>
                    <a:pt x="16" y="32"/>
                  </a:lnTo>
                  <a:lnTo>
                    <a:pt x="16" y="34"/>
                  </a:lnTo>
                  <a:lnTo>
                    <a:pt x="16" y="38"/>
                  </a:lnTo>
                  <a:lnTo>
                    <a:pt x="16" y="40"/>
                  </a:lnTo>
                  <a:lnTo>
                    <a:pt x="16" y="40"/>
                  </a:lnTo>
                  <a:lnTo>
                    <a:pt x="16" y="42"/>
                  </a:lnTo>
                  <a:lnTo>
                    <a:pt x="16" y="42"/>
                  </a:lnTo>
                  <a:lnTo>
                    <a:pt x="16" y="44"/>
                  </a:lnTo>
                  <a:lnTo>
                    <a:pt x="14" y="44"/>
                  </a:lnTo>
                  <a:lnTo>
                    <a:pt x="14" y="44"/>
                  </a:lnTo>
                  <a:lnTo>
                    <a:pt x="12" y="46"/>
                  </a:lnTo>
                  <a:lnTo>
                    <a:pt x="10" y="46"/>
                  </a:lnTo>
                  <a:lnTo>
                    <a:pt x="6" y="46"/>
                  </a:lnTo>
                  <a:lnTo>
                    <a:pt x="4" y="48"/>
                  </a:lnTo>
                  <a:lnTo>
                    <a:pt x="4" y="48"/>
                  </a:lnTo>
                  <a:lnTo>
                    <a:pt x="4" y="48"/>
                  </a:lnTo>
                  <a:lnTo>
                    <a:pt x="2" y="48"/>
                  </a:lnTo>
                  <a:lnTo>
                    <a:pt x="2" y="50"/>
                  </a:lnTo>
                  <a:lnTo>
                    <a:pt x="2" y="52"/>
                  </a:lnTo>
                  <a:lnTo>
                    <a:pt x="0" y="52"/>
                  </a:lnTo>
                  <a:lnTo>
                    <a:pt x="0" y="52"/>
                  </a:lnTo>
                  <a:lnTo>
                    <a:pt x="2" y="52"/>
                  </a:lnTo>
                  <a:lnTo>
                    <a:pt x="2" y="54"/>
                  </a:lnTo>
                  <a:lnTo>
                    <a:pt x="2" y="54"/>
                  </a:lnTo>
                  <a:lnTo>
                    <a:pt x="4" y="54"/>
                  </a:lnTo>
                  <a:lnTo>
                    <a:pt x="4" y="54"/>
                  </a:lnTo>
                  <a:lnTo>
                    <a:pt x="6" y="54"/>
                  </a:lnTo>
                  <a:lnTo>
                    <a:pt x="8" y="56"/>
                  </a:lnTo>
                  <a:lnTo>
                    <a:pt x="8" y="56"/>
                  </a:lnTo>
                  <a:lnTo>
                    <a:pt x="8" y="56"/>
                  </a:lnTo>
                  <a:lnTo>
                    <a:pt x="8" y="56"/>
                  </a:lnTo>
                  <a:lnTo>
                    <a:pt x="8" y="58"/>
                  </a:lnTo>
                  <a:lnTo>
                    <a:pt x="8" y="60"/>
                  </a:lnTo>
                  <a:lnTo>
                    <a:pt x="8" y="62"/>
                  </a:lnTo>
                  <a:lnTo>
                    <a:pt x="8" y="64"/>
                  </a:lnTo>
                  <a:lnTo>
                    <a:pt x="8" y="66"/>
                  </a:lnTo>
                  <a:lnTo>
                    <a:pt x="6" y="68"/>
                  </a:lnTo>
                  <a:lnTo>
                    <a:pt x="8" y="68"/>
                  </a:lnTo>
                  <a:lnTo>
                    <a:pt x="8" y="70"/>
                  </a:lnTo>
                  <a:lnTo>
                    <a:pt x="8" y="70"/>
                  </a:lnTo>
                  <a:lnTo>
                    <a:pt x="8" y="72"/>
                  </a:lnTo>
                  <a:lnTo>
                    <a:pt x="10" y="74"/>
                  </a:lnTo>
                  <a:lnTo>
                    <a:pt x="10" y="74"/>
                  </a:lnTo>
                  <a:lnTo>
                    <a:pt x="12" y="76"/>
                  </a:lnTo>
                  <a:lnTo>
                    <a:pt x="16" y="78"/>
                  </a:lnTo>
                  <a:lnTo>
                    <a:pt x="22" y="82"/>
                  </a:lnTo>
                  <a:lnTo>
                    <a:pt x="24" y="84"/>
                  </a:lnTo>
                  <a:lnTo>
                    <a:pt x="26" y="86"/>
                  </a:lnTo>
                  <a:lnTo>
                    <a:pt x="28" y="90"/>
                  </a:lnTo>
                  <a:lnTo>
                    <a:pt x="32" y="94"/>
                  </a:lnTo>
                  <a:lnTo>
                    <a:pt x="36" y="100"/>
                  </a:lnTo>
                  <a:lnTo>
                    <a:pt x="40" y="104"/>
                  </a:lnTo>
                  <a:lnTo>
                    <a:pt x="46" y="110"/>
                  </a:lnTo>
                  <a:lnTo>
                    <a:pt x="48" y="106"/>
                  </a:lnTo>
                  <a:lnTo>
                    <a:pt x="50" y="104"/>
                  </a:lnTo>
                  <a:lnTo>
                    <a:pt x="50" y="102"/>
                  </a:lnTo>
                  <a:lnTo>
                    <a:pt x="52" y="100"/>
                  </a:lnTo>
                  <a:lnTo>
                    <a:pt x="54" y="96"/>
                  </a:lnTo>
                  <a:lnTo>
                    <a:pt x="54" y="94"/>
                  </a:lnTo>
                  <a:lnTo>
                    <a:pt x="56" y="92"/>
                  </a:lnTo>
                  <a:lnTo>
                    <a:pt x="56" y="92"/>
                  </a:lnTo>
                  <a:lnTo>
                    <a:pt x="56" y="90"/>
                  </a:lnTo>
                  <a:lnTo>
                    <a:pt x="56" y="90"/>
                  </a:lnTo>
                  <a:lnTo>
                    <a:pt x="56" y="90"/>
                  </a:lnTo>
                  <a:lnTo>
                    <a:pt x="54" y="90"/>
                  </a:lnTo>
                  <a:lnTo>
                    <a:pt x="54" y="88"/>
                  </a:lnTo>
                  <a:lnTo>
                    <a:pt x="54" y="88"/>
                  </a:lnTo>
                  <a:lnTo>
                    <a:pt x="52" y="88"/>
                  </a:lnTo>
                  <a:lnTo>
                    <a:pt x="50" y="86"/>
                  </a:lnTo>
                  <a:lnTo>
                    <a:pt x="48" y="86"/>
                  </a:lnTo>
                  <a:lnTo>
                    <a:pt x="48" y="84"/>
                  </a:lnTo>
                  <a:lnTo>
                    <a:pt x="48" y="84"/>
                  </a:lnTo>
                  <a:lnTo>
                    <a:pt x="48" y="82"/>
                  </a:lnTo>
                  <a:lnTo>
                    <a:pt x="46" y="80"/>
                  </a:lnTo>
                  <a:lnTo>
                    <a:pt x="46" y="80"/>
                  </a:lnTo>
                  <a:lnTo>
                    <a:pt x="46" y="78"/>
                  </a:lnTo>
                  <a:lnTo>
                    <a:pt x="46" y="78"/>
                  </a:lnTo>
                  <a:lnTo>
                    <a:pt x="48" y="76"/>
                  </a:lnTo>
                  <a:lnTo>
                    <a:pt x="48" y="76"/>
                  </a:lnTo>
                  <a:lnTo>
                    <a:pt x="48" y="76"/>
                  </a:lnTo>
                  <a:lnTo>
                    <a:pt x="48" y="76"/>
                  </a:lnTo>
                  <a:lnTo>
                    <a:pt x="50" y="74"/>
                  </a:lnTo>
                  <a:lnTo>
                    <a:pt x="52" y="74"/>
                  </a:lnTo>
                  <a:lnTo>
                    <a:pt x="54" y="72"/>
                  </a:lnTo>
                  <a:lnTo>
                    <a:pt x="58" y="72"/>
                  </a:lnTo>
                  <a:lnTo>
                    <a:pt x="60" y="70"/>
                  </a:lnTo>
                  <a:lnTo>
                    <a:pt x="62" y="70"/>
                  </a:lnTo>
                  <a:lnTo>
                    <a:pt x="64" y="70"/>
                  </a:lnTo>
                  <a:lnTo>
                    <a:pt x="64" y="70"/>
                  </a:lnTo>
                  <a:lnTo>
                    <a:pt x="64" y="70"/>
                  </a:lnTo>
                  <a:lnTo>
                    <a:pt x="66" y="70"/>
                  </a:lnTo>
                  <a:lnTo>
                    <a:pt x="66" y="70"/>
                  </a:lnTo>
                  <a:lnTo>
                    <a:pt x="66" y="72"/>
                  </a:lnTo>
                  <a:lnTo>
                    <a:pt x="68" y="74"/>
                  </a:lnTo>
                  <a:lnTo>
                    <a:pt x="68" y="76"/>
                  </a:lnTo>
                  <a:lnTo>
                    <a:pt x="70" y="78"/>
                  </a:lnTo>
                  <a:lnTo>
                    <a:pt x="70" y="78"/>
                  </a:lnTo>
                  <a:lnTo>
                    <a:pt x="72" y="80"/>
                  </a:lnTo>
                  <a:lnTo>
                    <a:pt x="72" y="80"/>
                  </a:lnTo>
                  <a:lnTo>
                    <a:pt x="72" y="80"/>
                  </a:lnTo>
                  <a:lnTo>
                    <a:pt x="72" y="80"/>
                  </a:lnTo>
                  <a:lnTo>
                    <a:pt x="74" y="80"/>
                  </a:lnTo>
                  <a:lnTo>
                    <a:pt x="76" y="80"/>
                  </a:lnTo>
                  <a:lnTo>
                    <a:pt x="76" y="80"/>
                  </a:lnTo>
                  <a:lnTo>
                    <a:pt x="78" y="80"/>
                  </a:lnTo>
                  <a:lnTo>
                    <a:pt x="80" y="78"/>
                  </a:lnTo>
                  <a:lnTo>
                    <a:pt x="82" y="78"/>
                  </a:lnTo>
                  <a:lnTo>
                    <a:pt x="84" y="76"/>
                  </a:lnTo>
                  <a:lnTo>
                    <a:pt x="86" y="74"/>
                  </a:lnTo>
                  <a:lnTo>
                    <a:pt x="88" y="72"/>
                  </a:lnTo>
                  <a:lnTo>
                    <a:pt x="88" y="70"/>
                  </a:lnTo>
                  <a:lnTo>
                    <a:pt x="90" y="68"/>
                  </a:lnTo>
                  <a:lnTo>
                    <a:pt x="92" y="66"/>
                  </a:lnTo>
                  <a:lnTo>
                    <a:pt x="92" y="64"/>
                  </a:lnTo>
                  <a:lnTo>
                    <a:pt x="94" y="64"/>
                  </a:lnTo>
                  <a:lnTo>
                    <a:pt x="94" y="62"/>
                  </a:lnTo>
                  <a:lnTo>
                    <a:pt x="94" y="60"/>
                  </a:lnTo>
                  <a:lnTo>
                    <a:pt x="94" y="58"/>
                  </a:lnTo>
                  <a:lnTo>
                    <a:pt x="94" y="56"/>
                  </a:lnTo>
                  <a:lnTo>
                    <a:pt x="94" y="54"/>
                  </a:lnTo>
                  <a:lnTo>
                    <a:pt x="94" y="52"/>
                  </a:lnTo>
                  <a:lnTo>
                    <a:pt x="92" y="50"/>
                  </a:lnTo>
                  <a:lnTo>
                    <a:pt x="92" y="48"/>
                  </a:lnTo>
                  <a:lnTo>
                    <a:pt x="92" y="48"/>
                  </a:lnTo>
                  <a:lnTo>
                    <a:pt x="90" y="46"/>
                  </a:lnTo>
                  <a:lnTo>
                    <a:pt x="90" y="46"/>
                  </a:lnTo>
                  <a:lnTo>
                    <a:pt x="88" y="44"/>
                  </a:lnTo>
                  <a:lnTo>
                    <a:pt x="86" y="42"/>
                  </a:lnTo>
                  <a:lnTo>
                    <a:pt x="84" y="42"/>
                  </a:lnTo>
                  <a:lnTo>
                    <a:pt x="84" y="40"/>
                  </a:lnTo>
                  <a:lnTo>
                    <a:pt x="82" y="38"/>
                  </a:lnTo>
                  <a:lnTo>
                    <a:pt x="80" y="36"/>
                  </a:lnTo>
                  <a:lnTo>
                    <a:pt x="80" y="34"/>
                  </a:lnTo>
                  <a:lnTo>
                    <a:pt x="80" y="32"/>
                  </a:lnTo>
                  <a:lnTo>
                    <a:pt x="80" y="32"/>
                  </a:lnTo>
                  <a:lnTo>
                    <a:pt x="80" y="30"/>
                  </a:lnTo>
                  <a:lnTo>
                    <a:pt x="80" y="30"/>
                  </a:lnTo>
                  <a:lnTo>
                    <a:pt x="80" y="28"/>
                  </a:lnTo>
                  <a:lnTo>
                    <a:pt x="82" y="26"/>
                  </a:lnTo>
                  <a:lnTo>
                    <a:pt x="82" y="24"/>
                  </a:lnTo>
                  <a:lnTo>
                    <a:pt x="82" y="24"/>
                  </a:lnTo>
                  <a:lnTo>
                    <a:pt x="82" y="22"/>
                  </a:lnTo>
                  <a:lnTo>
                    <a:pt x="82" y="22"/>
                  </a:lnTo>
                  <a:lnTo>
                    <a:pt x="82" y="20"/>
                  </a:lnTo>
                  <a:lnTo>
                    <a:pt x="82" y="18"/>
                  </a:lnTo>
                  <a:lnTo>
                    <a:pt x="82" y="18"/>
                  </a:lnTo>
                  <a:lnTo>
                    <a:pt x="82" y="16"/>
                  </a:lnTo>
                  <a:lnTo>
                    <a:pt x="82" y="14"/>
                  </a:lnTo>
                  <a:lnTo>
                    <a:pt x="80" y="14"/>
                  </a:lnTo>
                  <a:lnTo>
                    <a:pt x="80" y="14"/>
                  </a:lnTo>
                  <a:lnTo>
                    <a:pt x="80" y="12"/>
                  </a:lnTo>
                  <a:lnTo>
                    <a:pt x="78" y="12"/>
                  </a:lnTo>
                  <a:lnTo>
                    <a:pt x="78" y="12"/>
                  </a:lnTo>
                  <a:lnTo>
                    <a:pt x="76" y="12"/>
                  </a:lnTo>
                  <a:lnTo>
                    <a:pt x="74" y="12"/>
                  </a:lnTo>
                  <a:lnTo>
                    <a:pt x="74" y="14"/>
                  </a:lnTo>
                  <a:lnTo>
                    <a:pt x="72" y="14"/>
                  </a:lnTo>
                  <a:lnTo>
                    <a:pt x="70" y="12"/>
                  </a:lnTo>
                  <a:lnTo>
                    <a:pt x="70" y="12"/>
                  </a:lnTo>
                  <a:lnTo>
                    <a:pt x="70" y="12"/>
                  </a:lnTo>
                  <a:lnTo>
                    <a:pt x="70" y="12"/>
                  </a:lnTo>
                  <a:lnTo>
                    <a:pt x="70" y="12"/>
                  </a:lnTo>
                  <a:lnTo>
                    <a:pt x="68" y="10"/>
                  </a:lnTo>
                  <a:lnTo>
                    <a:pt x="68" y="10"/>
                  </a:lnTo>
                  <a:lnTo>
                    <a:pt x="68" y="8"/>
                  </a:lnTo>
                  <a:lnTo>
                    <a:pt x="68" y="4"/>
                  </a:lnTo>
                  <a:lnTo>
                    <a:pt x="70" y="0"/>
                  </a:lnTo>
                  <a:lnTo>
                    <a:pt x="70"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40" name="Freeform 414"/>
            <p:cNvSpPr>
              <a:spLocks/>
            </p:cNvSpPr>
            <p:nvPr/>
          </p:nvSpPr>
          <p:spPr bwMode="auto">
            <a:xfrm>
              <a:off x="5518036" y="3843005"/>
              <a:ext cx="194178" cy="190039"/>
            </a:xfrm>
            <a:custGeom>
              <a:avLst/>
              <a:gdLst>
                <a:gd name="T0" fmla="*/ 28 w 94"/>
                <a:gd name="T1" fmla="*/ 92 h 92"/>
                <a:gd name="T2" fmla="*/ 18 w 94"/>
                <a:gd name="T3" fmla="*/ 88 h 92"/>
                <a:gd name="T4" fmla="*/ 14 w 94"/>
                <a:gd name="T5" fmla="*/ 86 h 92"/>
                <a:gd name="T6" fmla="*/ 14 w 94"/>
                <a:gd name="T7" fmla="*/ 84 h 92"/>
                <a:gd name="T8" fmla="*/ 14 w 94"/>
                <a:gd name="T9" fmla="*/ 78 h 92"/>
                <a:gd name="T10" fmla="*/ 12 w 94"/>
                <a:gd name="T11" fmla="*/ 72 h 92"/>
                <a:gd name="T12" fmla="*/ 12 w 94"/>
                <a:gd name="T13" fmla="*/ 70 h 92"/>
                <a:gd name="T14" fmla="*/ 10 w 94"/>
                <a:gd name="T15" fmla="*/ 68 h 92"/>
                <a:gd name="T16" fmla="*/ 4 w 94"/>
                <a:gd name="T17" fmla="*/ 68 h 92"/>
                <a:gd name="T18" fmla="*/ 2 w 94"/>
                <a:gd name="T19" fmla="*/ 66 h 92"/>
                <a:gd name="T20" fmla="*/ 0 w 94"/>
                <a:gd name="T21" fmla="*/ 62 h 92"/>
                <a:gd name="T22" fmla="*/ 0 w 94"/>
                <a:gd name="T23" fmla="*/ 54 h 92"/>
                <a:gd name="T24" fmla="*/ 0 w 94"/>
                <a:gd name="T25" fmla="*/ 42 h 92"/>
                <a:gd name="T26" fmla="*/ 2 w 94"/>
                <a:gd name="T27" fmla="*/ 36 h 92"/>
                <a:gd name="T28" fmla="*/ 4 w 94"/>
                <a:gd name="T29" fmla="*/ 32 h 92"/>
                <a:gd name="T30" fmla="*/ 10 w 94"/>
                <a:gd name="T31" fmla="*/ 30 h 92"/>
                <a:gd name="T32" fmla="*/ 16 w 94"/>
                <a:gd name="T33" fmla="*/ 26 h 92"/>
                <a:gd name="T34" fmla="*/ 18 w 94"/>
                <a:gd name="T35" fmla="*/ 24 h 92"/>
                <a:gd name="T36" fmla="*/ 20 w 94"/>
                <a:gd name="T37" fmla="*/ 22 h 92"/>
                <a:gd name="T38" fmla="*/ 18 w 94"/>
                <a:gd name="T39" fmla="*/ 20 h 92"/>
                <a:gd name="T40" fmla="*/ 12 w 94"/>
                <a:gd name="T41" fmla="*/ 18 h 92"/>
                <a:gd name="T42" fmla="*/ 10 w 94"/>
                <a:gd name="T43" fmla="*/ 16 h 92"/>
                <a:gd name="T44" fmla="*/ 10 w 94"/>
                <a:gd name="T45" fmla="*/ 14 h 92"/>
                <a:gd name="T46" fmla="*/ 10 w 94"/>
                <a:gd name="T47" fmla="*/ 10 h 92"/>
                <a:gd name="T48" fmla="*/ 14 w 94"/>
                <a:gd name="T49" fmla="*/ 2 h 92"/>
                <a:gd name="T50" fmla="*/ 48 w 94"/>
                <a:gd name="T51" fmla="*/ 2 h 92"/>
                <a:gd name="T52" fmla="*/ 54 w 94"/>
                <a:gd name="T53" fmla="*/ 6 h 92"/>
                <a:gd name="T54" fmla="*/ 60 w 94"/>
                <a:gd name="T55" fmla="*/ 6 h 92"/>
                <a:gd name="T56" fmla="*/ 78 w 94"/>
                <a:gd name="T57" fmla="*/ 6 h 92"/>
                <a:gd name="T58" fmla="*/ 82 w 94"/>
                <a:gd name="T59" fmla="*/ 12 h 92"/>
                <a:gd name="T60" fmla="*/ 84 w 94"/>
                <a:gd name="T61" fmla="*/ 18 h 92"/>
                <a:gd name="T62" fmla="*/ 84 w 94"/>
                <a:gd name="T63" fmla="*/ 20 h 92"/>
                <a:gd name="T64" fmla="*/ 88 w 94"/>
                <a:gd name="T65" fmla="*/ 22 h 92"/>
                <a:gd name="T66" fmla="*/ 92 w 94"/>
                <a:gd name="T67" fmla="*/ 24 h 92"/>
                <a:gd name="T68" fmla="*/ 92 w 94"/>
                <a:gd name="T69" fmla="*/ 26 h 92"/>
                <a:gd name="T70" fmla="*/ 94 w 94"/>
                <a:gd name="T71" fmla="*/ 32 h 92"/>
                <a:gd name="T72" fmla="*/ 92 w 94"/>
                <a:gd name="T73" fmla="*/ 36 h 92"/>
                <a:gd name="T74" fmla="*/ 90 w 94"/>
                <a:gd name="T75" fmla="*/ 38 h 92"/>
                <a:gd name="T76" fmla="*/ 84 w 94"/>
                <a:gd name="T77" fmla="*/ 38 h 92"/>
                <a:gd name="T78" fmla="*/ 82 w 94"/>
                <a:gd name="T79" fmla="*/ 40 h 92"/>
                <a:gd name="T80" fmla="*/ 82 w 94"/>
                <a:gd name="T81" fmla="*/ 46 h 92"/>
                <a:gd name="T82" fmla="*/ 82 w 94"/>
                <a:gd name="T83" fmla="*/ 56 h 92"/>
                <a:gd name="T84" fmla="*/ 82 w 94"/>
                <a:gd name="T85" fmla="*/ 66 h 92"/>
                <a:gd name="T86" fmla="*/ 80 w 94"/>
                <a:gd name="T87" fmla="*/ 84 h 92"/>
                <a:gd name="T88" fmla="*/ 58 w 94"/>
                <a:gd name="T89" fmla="*/ 84 h 92"/>
                <a:gd name="T90" fmla="*/ 48 w 94"/>
                <a:gd name="T91" fmla="*/ 86 h 92"/>
                <a:gd name="T92" fmla="*/ 38 w 94"/>
                <a:gd name="T93" fmla="*/ 9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2">
                  <a:moveTo>
                    <a:pt x="30" y="92"/>
                  </a:moveTo>
                  <a:lnTo>
                    <a:pt x="30" y="92"/>
                  </a:lnTo>
                  <a:lnTo>
                    <a:pt x="28" y="92"/>
                  </a:lnTo>
                  <a:lnTo>
                    <a:pt x="24" y="90"/>
                  </a:lnTo>
                  <a:lnTo>
                    <a:pt x="20" y="90"/>
                  </a:lnTo>
                  <a:lnTo>
                    <a:pt x="18" y="88"/>
                  </a:lnTo>
                  <a:lnTo>
                    <a:pt x="16" y="86"/>
                  </a:lnTo>
                  <a:lnTo>
                    <a:pt x="16" y="86"/>
                  </a:lnTo>
                  <a:lnTo>
                    <a:pt x="14" y="86"/>
                  </a:lnTo>
                  <a:lnTo>
                    <a:pt x="14" y="86"/>
                  </a:lnTo>
                  <a:lnTo>
                    <a:pt x="14" y="84"/>
                  </a:lnTo>
                  <a:lnTo>
                    <a:pt x="14" y="84"/>
                  </a:lnTo>
                  <a:lnTo>
                    <a:pt x="14" y="82"/>
                  </a:lnTo>
                  <a:lnTo>
                    <a:pt x="14" y="80"/>
                  </a:lnTo>
                  <a:lnTo>
                    <a:pt x="14" y="78"/>
                  </a:lnTo>
                  <a:lnTo>
                    <a:pt x="14" y="76"/>
                  </a:lnTo>
                  <a:lnTo>
                    <a:pt x="14" y="72"/>
                  </a:lnTo>
                  <a:lnTo>
                    <a:pt x="12" y="72"/>
                  </a:lnTo>
                  <a:lnTo>
                    <a:pt x="12" y="70"/>
                  </a:lnTo>
                  <a:lnTo>
                    <a:pt x="12" y="70"/>
                  </a:lnTo>
                  <a:lnTo>
                    <a:pt x="12" y="70"/>
                  </a:lnTo>
                  <a:lnTo>
                    <a:pt x="12" y="70"/>
                  </a:lnTo>
                  <a:lnTo>
                    <a:pt x="12" y="68"/>
                  </a:lnTo>
                  <a:lnTo>
                    <a:pt x="10" y="68"/>
                  </a:lnTo>
                  <a:lnTo>
                    <a:pt x="8" y="68"/>
                  </a:lnTo>
                  <a:lnTo>
                    <a:pt x="8" y="68"/>
                  </a:lnTo>
                  <a:lnTo>
                    <a:pt x="4" y="68"/>
                  </a:lnTo>
                  <a:lnTo>
                    <a:pt x="4" y="68"/>
                  </a:lnTo>
                  <a:lnTo>
                    <a:pt x="4" y="66"/>
                  </a:lnTo>
                  <a:lnTo>
                    <a:pt x="2" y="66"/>
                  </a:lnTo>
                  <a:lnTo>
                    <a:pt x="2" y="66"/>
                  </a:lnTo>
                  <a:lnTo>
                    <a:pt x="2" y="64"/>
                  </a:lnTo>
                  <a:lnTo>
                    <a:pt x="0" y="62"/>
                  </a:lnTo>
                  <a:lnTo>
                    <a:pt x="0" y="60"/>
                  </a:lnTo>
                  <a:lnTo>
                    <a:pt x="0" y="54"/>
                  </a:lnTo>
                  <a:lnTo>
                    <a:pt x="0" y="54"/>
                  </a:lnTo>
                  <a:lnTo>
                    <a:pt x="0" y="50"/>
                  </a:lnTo>
                  <a:lnTo>
                    <a:pt x="0" y="46"/>
                  </a:lnTo>
                  <a:lnTo>
                    <a:pt x="0" y="42"/>
                  </a:lnTo>
                  <a:lnTo>
                    <a:pt x="2" y="38"/>
                  </a:lnTo>
                  <a:lnTo>
                    <a:pt x="2" y="36"/>
                  </a:lnTo>
                  <a:lnTo>
                    <a:pt x="2" y="36"/>
                  </a:lnTo>
                  <a:lnTo>
                    <a:pt x="4" y="34"/>
                  </a:lnTo>
                  <a:lnTo>
                    <a:pt x="4" y="34"/>
                  </a:lnTo>
                  <a:lnTo>
                    <a:pt x="4" y="32"/>
                  </a:lnTo>
                  <a:lnTo>
                    <a:pt x="6" y="32"/>
                  </a:lnTo>
                  <a:lnTo>
                    <a:pt x="6" y="32"/>
                  </a:lnTo>
                  <a:lnTo>
                    <a:pt x="10" y="30"/>
                  </a:lnTo>
                  <a:lnTo>
                    <a:pt x="12" y="28"/>
                  </a:lnTo>
                  <a:lnTo>
                    <a:pt x="14" y="28"/>
                  </a:lnTo>
                  <a:lnTo>
                    <a:pt x="16" y="26"/>
                  </a:lnTo>
                  <a:lnTo>
                    <a:pt x="18" y="26"/>
                  </a:lnTo>
                  <a:lnTo>
                    <a:pt x="18" y="26"/>
                  </a:lnTo>
                  <a:lnTo>
                    <a:pt x="18" y="24"/>
                  </a:lnTo>
                  <a:lnTo>
                    <a:pt x="20" y="24"/>
                  </a:lnTo>
                  <a:lnTo>
                    <a:pt x="20" y="22"/>
                  </a:lnTo>
                  <a:lnTo>
                    <a:pt x="20" y="22"/>
                  </a:lnTo>
                  <a:lnTo>
                    <a:pt x="20" y="22"/>
                  </a:lnTo>
                  <a:lnTo>
                    <a:pt x="18" y="22"/>
                  </a:lnTo>
                  <a:lnTo>
                    <a:pt x="18" y="20"/>
                  </a:lnTo>
                  <a:lnTo>
                    <a:pt x="16" y="20"/>
                  </a:lnTo>
                  <a:lnTo>
                    <a:pt x="14" y="18"/>
                  </a:lnTo>
                  <a:lnTo>
                    <a:pt x="12" y="18"/>
                  </a:lnTo>
                  <a:lnTo>
                    <a:pt x="12" y="16"/>
                  </a:lnTo>
                  <a:lnTo>
                    <a:pt x="10" y="16"/>
                  </a:lnTo>
                  <a:lnTo>
                    <a:pt x="10" y="16"/>
                  </a:lnTo>
                  <a:lnTo>
                    <a:pt x="10" y="14"/>
                  </a:lnTo>
                  <a:lnTo>
                    <a:pt x="10" y="14"/>
                  </a:lnTo>
                  <a:lnTo>
                    <a:pt x="10" y="14"/>
                  </a:lnTo>
                  <a:lnTo>
                    <a:pt x="10" y="12"/>
                  </a:lnTo>
                  <a:lnTo>
                    <a:pt x="10" y="10"/>
                  </a:lnTo>
                  <a:lnTo>
                    <a:pt x="10" y="10"/>
                  </a:lnTo>
                  <a:lnTo>
                    <a:pt x="12" y="8"/>
                  </a:lnTo>
                  <a:lnTo>
                    <a:pt x="14" y="4"/>
                  </a:lnTo>
                  <a:lnTo>
                    <a:pt x="14" y="2"/>
                  </a:lnTo>
                  <a:lnTo>
                    <a:pt x="28" y="2"/>
                  </a:lnTo>
                  <a:lnTo>
                    <a:pt x="44" y="0"/>
                  </a:lnTo>
                  <a:lnTo>
                    <a:pt x="48" y="2"/>
                  </a:lnTo>
                  <a:lnTo>
                    <a:pt x="52" y="4"/>
                  </a:lnTo>
                  <a:lnTo>
                    <a:pt x="52" y="4"/>
                  </a:lnTo>
                  <a:lnTo>
                    <a:pt x="54" y="6"/>
                  </a:lnTo>
                  <a:lnTo>
                    <a:pt x="54" y="6"/>
                  </a:lnTo>
                  <a:lnTo>
                    <a:pt x="56" y="6"/>
                  </a:lnTo>
                  <a:lnTo>
                    <a:pt x="60" y="6"/>
                  </a:lnTo>
                  <a:lnTo>
                    <a:pt x="66" y="6"/>
                  </a:lnTo>
                  <a:lnTo>
                    <a:pt x="70" y="6"/>
                  </a:lnTo>
                  <a:lnTo>
                    <a:pt x="78" y="6"/>
                  </a:lnTo>
                  <a:lnTo>
                    <a:pt x="82" y="6"/>
                  </a:lnTo>
                  <a:lnTo>
                    <a:pt x="82" y="8"/>
                  </a:lnTo>
                  <a:lnTo>
                    <a:pt x="82" y="12"/>
                  </a:lnTo>
                  <a:lnTo>
                    <a:pt x="82" y="14"/>
                  </a:lnTo>
                  <a:lnTo>
                    <a:pt x="82" y="16"/>
                  </a:lnTo>
                  <a:lnTo>
                    <a:pt x="84" y="18"/>
                  </a:lnTo>
                  <a:lnTo>
                    <a:pt x="84" y="20"/>
                  </a:lnTo>
                  <a:lnTo>
                    <a:pt x="84" y="20"/>
                  </a:lnTo>
                  <a:lnTo>
                    <a:pt x="84" y="20"/>
                  </a:lnTo>
                  <a:lnTo>
                    <a:pt x="84" y="22"/>
                  </a:lnTo>
                  <a:lnTo>
                    <a:pt x="86" y="22"/>
                  </a:lnTo>
                  <a:lnTo>
                    <a:pt x="88" y="22"/>
                  </a:lnTo>
                  <a:lnTo>
                    <a:pt x="90" y="24"/>
                  </a:lnTo>
                  <a:lnTo>
                    <a:pt x="90" y="24"/>
                  </a:lnTo>
                  <a:lnTo>
                    <a:pt x="92" y="24"/>
                  </a:lnTo>
                  <a:lnTo>
                    <a:pt x="92" y="24"/>
                  </a:lnTo>
                  <a:lnTo>
                    <a:pt x="92" y="26"/>
                  </a:lnTo>
                  <a:lnTo>
                    <a:pt x="92" y="26"/>
                  </a:lnTo>
                  <a:lnTo>
                    <a:pt x="94" y="28"/>
                  </a:lnTo>
                  <a:lnTo>
                    <a:pt x="94" y="30"/>
                  </a:lnTo>
                  <a:lnTo>
                    <a:pt x="94" y="32"/>
                  </a:lnTo>
                  <a:lnTo>
                    <a:pt x="92" y="32"/>
                  </a:lnTo>
                  <a:lnTo>
                    <a:pt x="92" y="34"/>
                  </a:lnTo>
                  <a:lnTo>
                    <a:pt x="92" y="36"/>
                  </a:lnTo>
                  <a:lnTo>
                    <a:pt x="92" y="36"/>
                  </a:lnTo>
                  <a:lnTo>
                    <a:pt x="90" y="38"/>
                  </a:lnTo>
                  <a:lnTo>
                    <a:pt x="90" y="38"/>
                  </a:lnTo>
                  <a:lnTo>
                    <a:pt x="88" y="38"/>
                  </a:lnTo>
                  <a:lnTo>
                    <a:pt x="86" y="38"/>
                  </a:lnTo>
                  <a:lnTo>
                    <a:pt x="84" y="38"/>
                  </a:lnTo>
                  <a:lnTo>
                    <a:pt x="84" y="38"/>
                  </a:lnTo>
                  <a:lnTo>
                    <a:pt x="84" y="38"/>
                  </a:lnTo>
                  <a:lnTo>
                    <a:pt x="82" y="40"/>
                  </a:lnTo>
                  <a:lnTo>
                    <a:pt x="82" y="42"/>
                  </a:lnTo>
                  <a:lnTo>
                    <a:pt x="82" y="42"/>
                  </a:lnTo>
                  <a:lnTo>
                    <a:pt x="82" y="46"/>
                  </a:lnTo>
                  <a:lnTo>
                    <a:pt x="82" y="48"/>
                  </a:lnTo>
                  <a:lnTo>
                    <a:pt x="82" y="52"/>
                  </a:lnTo>
                  <a:lnTo>
                    <a:pt x="82" y="56"/>
                  </a:lnTo>
                  <a:lnTo>
                    <a:pt x="82" y="60"/>
                  </a:lnTo>
                  <a:lnTo>
                    <a:pt x="82" y="64"/>
                  </a:lnTo>
                  <a:lnTo>
                    <a:pt x="82" y="66"/>
                  </a:lnTo>
                  <a:lnTo>
                    <a:pt x="82" y="74"/>
                  </a:lnTo>
                  <a:lnTo>
                    <a:pt x="84" y="84"/>
                  </a:lnTo>
                  <a:lnTo>
                    <a:pt x="80" y="84"/>
                  </a:lnTo>
                  <a:lnTo>
                    <a:pt x="70" y="84"/>
                  </a:lnTo>
                  <a:lnTo>
                    <a:pt x="62" y="84"/>
                  </a:lnTo>
                  <a:lnTo>
                    <a:pt x="58" y="84"/>
                  </a:lnTo>
                  <a:lnTo>
                    <a:pt x="52" y="84"/>
                  </a:lnTo>
                  <a:lnTo>
                    <a:pt x="50" y="86"/>
                  </a:lnTo>
                  <a:lnTo>
                    <a:pt x="48" y="86"/>
                  </a:lnTo>
                  <a:lnTo>
                    <a:pt x="46" y="86"/>
                  </a:lnTo>
                  <a:lnTo>
                    <a:pt x="44" y="86"/>
                  </a:lnTo>
                  <a:lnTo>
                    <a:pt x="38" y="90"/>
                  </a:lnTo>
                  <a:lnTo>
                    <a:pt x="30" y="9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41" name="Freeform 416"/>
            <p:cNvSpPr>
              <a:spLocks/>
            </p:cNvSpPr>
            <p:nvPr/>
          </p:nvSpPr>
          <p:spPr bwMode="auto">
            <a:xfrm>
              <a:off x="6059255" y="4148720"/>
              <a:ext cx="45445" cy="24788"/>
            </a:xfrm>
            <a:custGeom>
              <a:avLst/>
              <a:gdLst>
                <a:gd name="T0" fmla="*/ 22 w 22"/>
                <a:gd name="T1" fmla="*/ 0 h 12"/>
                <a:gd name="T2" fmla="*/ 2 w 22"/>
                <a:gd name="T3" fmla="*/ 2 h 12"/>
                <a:gd name="T4" fmla="*/ 0 w 22"/>
                <a:gd name="T5" fmla="*/ 8 h 12"/>
                <a:gd name="T6" fmla="*/ 2 w 22"/>
                <a:gd name="T7" fmla="*/ 10 h 12"/>
                <a:gd name="T8" fmla="*/ 2 w 22"/>
                <a:gd name="T9" fmla="*/ 12 h 12"/>
                <a:gd name="T10" fmla="*/ 4 w 22"/>
                <a:gd name="T11" fmla="*/ 12 h 12"/>
                <a:gd name="T12" fmla="*/ 4 w 22"/>
                <a:gd name="T13" fmla="*/ 12 h 12"/>
                <a:gd name="T14" fmla="*/ 6 w 22"/>
                <a:gd name="T15" fmla="*/ 12 h 12"/>
                <a:gd name="T16" fmla="*/ 8 w 22"/>
                <a:gd name="T17" fmla="*/ 12 h 12"/>
                <a:gd name="T18" fmla="*/ 10 w 22"/>
                <a:gd name="T19" fmla="*/ 12 h 12"/>
                <a:gd name="T20" fmla="*/ 12 w 22"/>
                <a:gd name="T21" fmla="*/ 12 h 12"/>
                <a:gd name="T22" fmla="*/ 14 w 22"/>
                <a:gd name="T23" fmla="*/ 12 h 12"/>
                <a:gd name="T24" fmla="*/ 16 w 22"/>
                <a:gd name="T25" fmla="*/ 12 h 12"/>
                <a:gd name="T26" fmla="*/ 18 w 22"/>
                <a:gd name="T27" fmla="*/ 12 h 12"/>
                <a:gd name="T28" fmla="*/ 18 w 22"/>
                <a:gd name="T29" fmla="*/ 12 h 12"/>
                <a:gd name="T30" fmla="*/ 18 w 22"/>
                <a:gd name="T31" fmla="*/ 10 h 12"/>
                <a:gd name="T32" fmla="*/ 20 w 22"/>
                <a:gd name="T33" fmla="*/ 10 h 12"/>
                <a:gd name="T34" fmla="*/ 20 w 22"/>
                <a:gd name="T35" fmla="*/ 10 h 12"/>
                <a:gd name="T36" fmla="*/ 20 w 22"/>
                <a:gd name="T37" fmla="*/ 8 h 12"/>
                <a:gd name="T38" fmla="*/ 22 w 22"/>
                <a:gd name="T39" fmla="*/ 6 h 12"/>
                <a:gd name="T40" fmla="*/ 22 w 22"/>
                <a:gd name="T41" fmla="*/ 4 h 12"/>
                <a:gd name="T42" fmla="*/ 22 w 22"/>
                <a:gd name="T43" fmla="*/ 2 h 12"/>
                <a:gd name="T44" fmla="*/ 22 w 22"/>
                <a:gd name="T4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12">
                  <a:moveTo>
                    <a:pt x="22" y="0"/>
                  </a:moveTo>
                  <a:lnTo>
                    <a:pt x="2" y="2"/>
                  </a:lnTo>
                  <a:lnTo>
                    <a:pt x="0" y="8"/>
                  </a:lnTo>
                  <a:lnTo>
                    <a:pt x="2" y="10"/>
                  </a:lnTo>
                  <a:lnTo>
                    <a:pt x="2" y="12"/>
                  </a:lnTo>
                  <a:lnTo>
                    <a:pt x="4" y="12"/>
                  </a:lnTo>
                  <a:lnTo>
                    <a:pt x="4" y="12"/>
                  </a:lnTo>
                  <a:lnTo>
                    <a:pt x="6" y="12"/>
                  </a:lnTo>
                  <a:lnTo>
                    <a:pt x="8" y="12"/>
                  </a:lnTo>
                  <a:lnTo>
                    <a:pt x="10" y="12"/>
                  </a:lnTo>
                  <a:lnTo>
                    <a:pt x="12" y="12"/>
                  </a:lnTo>
                  <a:lnTo>
                    <a:pt x="14" y="12"/>
                  </a:lnTo>
                  <a:lnTo>
                    <a:pt x="16" y="12"/>
                  </a:lnTo>
                  <a:lnTo>
                    <a:pt x="18" y="12"/>
                  </a:lnTo>
                  <a:lnTo>
                    <a:pt x="18" y="12"/>
                  </a:lnTo>
                  <a:lnTo>
                    <a:pt x="18" y="10"/>
                  </a:lnTo>
                  <a:lnTo>
                    <a:pt x="20" y="10"/>
                  </a:lnTo>
                  <a:lnTo>
                    <a:pt x="20" y="10"/>
                  </a:lnTo>
                  <a:lnTo>
                    <a:pt x="20" y="8"/>
                  </a:lnTo>
                  <a:lnTo>
                    <a:pt x="22" y="6"/>
                  </a:lnTo>
                  <a:lnTo>
                    <a:pt x="22" y="4"/>
                  </a:lnTo>
                  <a:lnTo>
                    <a:pt x="22" y="2"/>
                  </a:lnTo>
                  <a:lnTo>
                    <a:pt x="22"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42" name="Freeform 417"/>
            <p:cNvSpPr>
              <a:spLocks/>
            </p:cNvSpPr>
            <p:nvPr/>
          </p:nvSpPr>
          <p:spPr bwMode="auto">
            <a:xfrm>
              <a:off x="6059255" y="4148720"/>
              <a:ext cx="45445" cy="24788"/>
            </a:xfrm>
            <a:custGeom>
              <a:avLst/>
              <a:gdLst>
                <a:gd name="T0" fmla="*/ 22 w 22"/>
                <a:gd name="T1" fmla="*/ 0 h 12"/>
                <a:gd name="T2" fmla="*/ 2 w 22"/>
                <a:gd name="T3" fmla="*/ 2 h 12"/>
                <a:gd name="T4" fmla="*/ 0 w 22"/>
                <a:gd name="T5" fmla="*/ 8 h 12"/>
                <a:gd name="T6" fmla="*/ 2 w 22"/>
                <a:gd name="T7" fmla="*/ 10 h 12"/>
                <a:gd name="T8" fmla="*/ 2 w 22"/>
                <a:gd name="T9" fmla="*/ 12 h 12"/>
                <a:gd name="T10" fmla="*/ 4 w 22"/>
                <a:gd name="T11" fmla="*/ 12 h 12"/>
                <a:gd name="T12" fmla="*/ 4 w 22"/>
                <a:gd name="T13" fmla="*/ 12 h 12"/>
                <a:gd name="T14" fmla="*/ 6 w 22"/>
                <a:gd name="T15" fmla="*/ 12 h 12"/>
                <a:gd name="T16" fmla="*/ 8 w 22"/>
                <a:gd name="T17" fmla="*/ 12 h 12"/>
                <a:gd name="T18" fmla="*/ 10 w 22"/>
                <a:gd name="T19" fmla="*/ 12 h 12"/>
                <a:gd name="T20" fmla="*/ 12 w 22"/>
                <a:gd name="T21" fmla="*/ 12 h 12"/>
                <a:gd name="T22" fmla="*/ 14 w 22"/>
                <a:gd name="T23" fmla="*/ 12 h 12"/>
                <a:gd name="T24" fmla="*/ 16 w 22"/>
                <a:gd name="T25" fmla="*/ 12 h 12"/>
                <a:gd name="T26" fmla="*/ 18 w 22"/>
                <a:gd name="T27" fmla="*/ 12 h 12"/>
                <a:gd name="T28" fmla="*/ 18 w 22"/>
                <a:gd name="T29" fmla="*/ 12 h 12"/>
                <a:gd name="T30" fmla="*/ 18 w 22"/>
                <a:gd name="T31" fmla="*/ 10 h 12"/>
                <a:gd name="T32" fmla="*/ 20 w 22"/>
                <a:gd name="T33" fmla="*/ 10 h 12"/>
                <a:gd name="T34" fmla="*/ 20 w 22"/>
                <a:gd name="T35" fmla="*/ 10 h 12"/>
                <a:gd name="T36" fmla="*/ 20 w 22"/>
                <a:gd name="T37" fmla="*/ 8 h 12"/>
                <a:gd name="T38" fmla="*/ 22 w 22"/>
                <a:gd name="T39" fmla="*/ 6 h 12"/>
                <a:gd name="T40" fmla="*/ 22 w 22"/>
                <a:gd name="T41" fmla="*/ 4 h 12"/>
                <a:gd name="T42" fmla="*/ 22 w 22"/>
                <a:gd name="T43" fmla="*/ 2 h 12"/>
                <a:gd name="T44" fmla="*/ 22 w 22"/>
                <a:gd name="T4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12">
                  <a:moveTo>
                    <a:pt x="22" y="0"/>
                  </a:moveTo>
                  <a:lnTo>
                    <a:pt x="2" y="2"/>
                  </a:lnTo>
                  <a:lnTo>
                    <a:pt x="0" y="8"/>
                  </a:lnTo>
                  <a:lnTo>
                    <a:pt x="2" y="10"/>
                  </a:lnTo>
                  <a:lnTo>
                    <a:pt x="2" y="12"/>
                  </a:lnTo>
                  <a:lnTo>
                    <a:pt x="4" y="12"/>
                  </a:lnTo>
                  <a:lnTo>
                    <a:pt x="4" y="12"/>
                  </a:lnTo>
                  <a:lnTo>
                    <a:pt x="6" y="12"/>
                  </a:lnTo>
                  <a:lnTo>
                    <a:pt x="8" y="12"/>
                  </a:lnTo>
                  <a:lnTo>
                    <a:pt x="10" y="12"/>
                  </a:lnTo>
                  <a:lnTo>
                    <a:pt x="12" y="12"/>
                  </a:lnTo>
                  <a:lnTo>
                    <a:pt x="14" y="12"/>
                  </a:lnTo>
                  <a:lnTo>
                    <a:pt x="16" y="12"/>
                  </a:lnTo>
                  <a:lnTo>
                    <a:pt x="18" y="12"/>
                  </a:lnTo>
                  <a:lnTo>
                    <a:pt x="18" y="12"/>
                  </a:lnTo>
                  <a:lnTo>
                    <a:pt x="18" y="10"/>
                  </a:lnTo>
                  <a:lnTo>
                    <a:pt x="20" y="10"/>
                  </a:lnTo>
                  <a:lnTo>
                    <a:pt x="20" y="10"/>
                  </a:lnTo>
                  <a:lnTo>
                    <a:pt x="20" y="8"/>
                  </a:lnTo>
                  <a:lnTo>
                    <a:pt x="22" y="6"/>
                  </a:lnTo>
                  <a:lnTo>
                    <a:pt x="22" y="4"/>
                  </a:lnTo>
                  <a:lnTo>
                    <a:pt x="22" y="2"/>
                  </a:lnTo>
                  <a:lnTo>
                    <a:pt x="22" y="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43" name="Freeform 418"/>
            <p:cNvSpPr>
              <a:spLocks/>
            </p:cNvSpPr>
            <p:nvPr/>
          </p:nvSpPr>
          <p:spPr bwMode="auto">
            <a:xfrm>
              <a:off x="6633526" y="4235478"/>
              <a:ext cx="57841" cy="57838"/>
            </a:xfrm>
            <a:custGeom>
              <a:avLst/>
              <a:gdLst>
                <a:gd name="T0" fmla="*/ 14 w 28"/>
                <a:gd name="T1" fmla="*/ 0 h 28"/>
                <a:gd name="T2" fmla="*/ 14 w 28"/>
                <a:gd name="T3" fmla="*/ 0 h 28"/>
                <a:gd name="T4" fmla="*/ 12 w 28"/>
                <a:gd name="T5" fmla="*/ 0 h 28"/>
                <a:gd name="T6" fmla="*/ 10 w 28"/>
                <a:gd name="T7" fmla="*/ 0 h 28"/>
                <a:gd name="T8" fmla="*/ 8 w 28"/>
                <a:gd name="T9" fmla="*/ 2 h 28"/>
                <a:gd name="T10" fmla="*/ 6 w 28"/>
                <a:gd name="T11" fmla="*/ 2 h 28"/>
                <a:gd name="T12" fmla="*/ 6 w 28"/>
                <a:gd name="T13" fmla="*/ 2 h 28"/>
                <a:gd name="T14" fmla="*/ 6 w 28"/>
                <a:gd name="T15" fmla="*/ 2 h 28"/>
                <a:gd name="T16" fmla="*/ 6 w 28"/>
                <a:gd name="T17" fmla="*/ 4 h 28"/>
                <a:gd name="T18" fmla="*/ 6 w 28"/>
                <a:gd name="T19" fmla="*/ 4 h 28"/>
                <a:gd name="T20" fmla="*/ 6 w 28"/>
                <a:gd name="T21" fmla="*/ 4 h 28"/>
                <a:gd name="T22" fmla="*/ 6 w 28"/>
                <a:gd name="T23" fmla="*/ 6 h 28"/>
                <a:gd name="T24" fmla="*/ 6 w 28"/>
                <a:gd name="T25" fmla="*/ 6 h 28"/>
                <a:gd name="T26" fmla="*/ 6 w 28"/>
                <a:gd name="T27" fmla="*/ 8 h 28"/>
                <a:gd name="T28" fmla="*/ 6 w 28"/>
                <a:gd name="T29" fmla="*/ 10 h 28"/>
                <a:gd name="T30" fmla="*/ 6 w 28"/>
                <a:gd name="T31" fmla="*/ 10 h 28"/>
                <a:gd name="T32" fmla="*/ 6 w 28"/>
                <a:gd name="T33" fmla="*/ 12 h 28"/>
                <a:gd name="T34" fmla="*/ 6 w 28"/>
                <a:gd name="T35" fmla="*/ 12 h 28"/>
                <a:gd name="T36" fmla="*/ 6 w 28"/>
                <a:gd name="T37" fmla="*/ 12 h 28"/>
                <a:gd name="T38" fmla="*/ 6 w 28"/>
                <a:gd name="T39" fmla="*/ 14 h 28"/>
                <a:gd name="T40" fmla="*/ 6 w 28"/>
                <a:gd name="T41" fmla="*/ 14 h 28"/>
                <a:gd name="T42" fmla="*/ 4 w 28"/>
                <a:gd name="T43" fmla="*/ 16 h 28"/>
                <a:gd name="T44" fmla="*/ 2 w 28"/>
                <a:gd name="T45" fmla="*/ 16 h 28"/>
                <a:gd name="T46" fmla="*/ 2 w 28"/>
                <a:gd name="T47" fmla="*/ 18 h 28"/>
                <a:gd name="T48" fmla="*/ 2 w 28"/>
                <a:gd name="T49" fmla="*/ 18 h 28"/>
                <a:gd name="T50" fmla="*/ 2 w 28"/>
                <a:gd name="T51" fmla="*/ 20 h 28"/>
                <a:gd name="T52" fmla="*/ 0 w 28"/>
                <a:gd name="T53" fmla="*/ 20 h 28"/>
                <a:gd name="T54" fmla="*/ 0 w 28"/>
                <a:gd name="T55" fmla="*/ 22 h 28"/>
                <a:gd name="T56" fmla="*/ 0 w 28"/>
                <a:gd name="T57" fmla="*/ 22 h 28"/>
                <a:gd name="T58" fmla="*/ 0 w 28"/>
                <a:gd name="T59" fmla="*/ 24 h 28"/>
                <a:gd name="T60" fmla="*/ 2 w 28"/>
                <a:gd name="T61" fmla="*/ 26 h 28"/>
                <a:gd name="T62" fmla="*/ 2 w 28"/>
                <a:gd name="T63" fmla="*/ 26 h 28"/>
                <a:gd name="T64" fmla="*/ 2 w 28"/>
                <a:gd name="T65" fmla="*/ 28 h 28"/>
                <a:gd name="T66" fmla="*/ 2 w 28"/>
                <a:gd name="T67" fmla="*/ 28 h 28"/>
                <a:gd name="T68" fmla="*/ 2 w 28"/>
                <a:gd name="T69" fmla="*/ 28 h 28"/>
                <a:gd name="T70" fmla="*/ 4 w 28"/>
                <a:gd name="T71" fmla="*/ 28 h 28"/>
                <a:gd name="T72" fmla="*/ 6 w 28"/>
                <a:gd name="T73" fmla="*/ 28 h 28"/>
                <a:gd name="T74" fmla="*/ 6 w 28"/>
                <a:gd name="T75" fmla="*/ 26 h 28"/>
                <a:gd name="T76" fmla="*/ 10 w 28"/>
                <a:gd name="T77" fmla="*/ 26 h 28"/>
                <a:gd name="T78" fmla="*/ 10 w 28"/>
                <a:gd name="T79" fmla="*/ 26 h 28"/>
                <a:gd name="T80" fmla="*/ 12 w 28"/>
                <a:gd name="T81" fmla="*/ 26 h 28"/>
                <a:gd name="T82" fmla="*/ 16 w 28"/>
                <a:gd name="T83" fmla="*/ 26 h 28"/>
                <a:gd name="T84" fmla="*/ 18 w 28"/>
                <a:gd name="T85" fmla="*/ 26 h 28"/>
                <a:gd name="T86" fmla="*/ 20 w 28"/>
                <a:gd name="T87" fmla="*/ 26 h 28"/>
                <a:gd name="T88" fmla="*/ 22 w 28"/>
                <a:gd name="T89" fmla="*/ 26 h 28"/>
                <a:gd name="T90" fmla="*/ 22 w 28"/>
                <a:gd name="T91" fmla="*/ 26 h 28"/>
                <a:gd name="T92" fmla="*/ 24 w 28"/>
                <a:gd name="T93" fmla="*/ 26 h 28"/>
                <a:gd name="T94" fmla="*/ 24 w 28"/>
                <a:gd name="T95" fmla="*/ 24 h 28"/>
                <a:gd name="T96" fmla="*/ 26 w 28"/>
                <a:gd name="T97" fmla="*/ 22 h 28"/>
                <a:gd name="T98" fmla="*/ 28 w 28"/>
                <a:gd name="T99" fmla="*/ 20 h 28"/>
                <a:gd name="T100" fmla="*/ 28 w 28"/>
                <a:gd name="T101" fmla="*/ 20 h 28"/>
                <a:gd name="T102" fmla="*/ 24 w 28"/>
                <a:gd name="T103" fmla="*/ 2 h 28"/>
                <a:gd name="T104" fmla="*/ 14 w 28"/>
                <a:gd name="T10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 h="28">
                  <a:moveTo>
                    <a:pt x="14" y="0"/>
                  </a:moveTo>
                  <a:lnTo>
                    <a:pt x="14" y="0"/>
                  </a:lnTo>
                  <a:lnTo>
                    <a:pt x="12" y="0"/>
                  </a:lnTo>
                  <a:lnTo>
                    <a:pt x="10" y="0"/>
                  </a:lnTo>
                  <a:lnTo>
                    <a:pt x="8" y="2"/>
                  </a:lnTo>
                  <a:lnTo>
                    <a:pt x="6" y="2"/>
                  </a:lnTo>
                  <a:lnTo>
                    <a:pt x="6" y="2"/>
                  </a:lnTo>
                  <a:lnTo>
                    <a:pt x="6" y="2"/>
                  </a:lnTo>
                  <a:lnTo>
                    <a:pt x="6" y="4"/>
                  </a:lnTo>
                  <a:lnTo>
                    <a:pt x="6" y="4"/>
                  </a:lnTo>
                  <a:lnTo>
                    <a:pt x="6" y="4"/>
                  </a:lnTo>
                  <a:lnTo>
                    <a:pt x="6" y="6"/>
                  </a:lnTo>
                  <a:lnTo>
                    <a:pt x="6" y="6"/>
                  </a:lnTo>
                  <a:lnTo>
                    <a:pt x="6" y="8"/>
                  </a:lnTo>
                  <a:lnTo>
                    <a:pt x="6" y="10"/>
                  </a:lnTo>
                  <a:lnTo>
                    <a:pt x="6" y="10"/>
                  </a:lnTo>
                  <a:lnTo>
                    <a:pt x="6" y="12"/>
                  </a:lnTo>
                  <a:lnTo>
                    <a:pt x="6" y="12"/>
                  </a:lnTo>
                  <a:lnTo>
                    <a:pt x="6" y="12"/>
                  </a:lnTo>
                  <a:lnTo>
                    <a:pt x="6" y="14"/>
                  </a:lnTo>
                  <a:lnTo>
                    <a:pt x="6" y="14"/>
                  </a:lnTo>
                  <a:lnTo>
                    <a:pt x="4" y="16"/>
                  </a:lnTo>
                  <a:lnTo>
                    <a:pt x="2" y="16"/>
                  </a:lnTo>
                  <a:lnTo>
                    <a:pt x="2" y="18"/>
                  </a:lnTo>
                  <a:lnTo>
                    <a:pt x="2" y="18"/>
                  </a:lnTo>
                  <a:lnTo>
                    <a:pt x="2" y="20"/>
                  </a:lnTo>
                  <a:lnTo>
                    <a:pt x="0" y="20"/>
                  </a:lnTo>
                  <a:lnTo>
                    <a:pt x="0" y="22"/>
                  </a:lnTo>
                  <a:lnTo>
                    <a:pt x="0" y="22"/>
                  </a:lnTo>
                  <a:lnTo>
                    <a:pt x="0" y="24"/>
                  </a:lnTo>
                  <a:lnTo>
                    <a:pt x="2" y="26"/>
                  </a:lnTo>
                  <a:lnTo>
                    <a:pt x="2" y="26"/>
                  </a:lnTo>
                  <a:lnTo>
                    <a:pt x="2" y="28"/>
                  </a:lnTo>
                  <a:lnTo>
                    <a:pt x="2" y="28"/>
                  </a:lnTo>
                  <a:lnTo>
                    <a:pt x="2" y="28"/>
                  </a:lnTo>
                  <a:lnTo>
                    <a:pt x="4" y="28"/>
                  </a:lnTo>
                  <a:lnTo>
                    <a:pt x="6" y="28"/>
                  </a:lnTo>
                  <a:lnTo>
                    <a:pt x="6" y="26"/>
                  </a:lnTo>
                  <a:lnTo>
                    <a:pt x="10" y="26"/>
                  </a:lnTo>
                  <a:lnTo>
                    <a:pt x="10" y="26"/>
                  </a:lnTo>
                  <a:lnTo>
                    <a:pt x="12" y="26"/>
                  </a:lnTo>
                  <a:lnTo>
                    <a:pt x="16" y="26"/>
                  </a:lnTo>
                  <a:lnTo>
                    <a:pt x="18" y="26"/>
                  </a:lnTo>
                  <a:lnTo>
                    <a:pt x="20" y="26"/>
                  </a:lnTo>
                  <a:lnTo>
                    <a:pt x="22" y="26"/>
                  </a:lnTo>
                  <a:lnTo>
                    <a:pt x="22" y="26"/>
                  </a:lnTo>
                  <a:lnTo>
                    <a:pt x="24" y="26"/>
                  </a:lnTo>
                  <a:lnTo>
                    <a:pt x="24" y="24"/>
                  </a:lnTo>
                  <a:lnTo>
                    <a:pt x="26" y="22"/>
                  </a:lnTo>
                  <a:lnTo>
                    <a:pt x="28" y="20"/>
                  </a:lnTo>
                  <a:lnTo>
                    <a:pt x="28" y="20"/>
                  </a:lnTo>
                  <a:lnTo>
                    <a:pt x="24" y="2"/>
                  </a:lnTo>
                  <a:lnTo>
                    <a:pt x="14"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44" name="Freeform 419"/>
            <p:cNvSpPr>
              <a:spLocks/>
            </p:cNvSpPr>
            <p:nvPr/>
          </p:nvSpPr>
          <p:spPr bwMode="auto">
            <a:xfrm>
              <a:off x="6633526" y="4235478"/>
              <a:ext cx="57841" cy="57838"/>
            </a:xfrm>
            <a:custGeom>
              <a:avLst/>
              <a:gdLst>
                <a:gd name="T0" fmla="*/ 14 w 28"/>
                <a:gd name="T1" fmla="*/ 0 h 28"/>
                <a:gd name="T2" fmla="*/ 14 w 28"/>
                <a:gd name="T3" fmla="*/ 0 h 28"/>
                <a:gd name="T4" fmla="*/ 12 w 28"/>
                <a:gd name="T5" fmla="*/ 0 h 28"/>
                <a:gd name="T6" fmla="*/ 10 w 28"/>
                <a:gd name="T7" fmla="*/ 0 h 28"/>
                <a:gd name="T8" fmla="*/ 8 w 28"/>
                <a:gd name="T9" fmla="*/ 2 h 28"/>
                <a:gd name="T10" fmla="*/ 6 w 28"/>
                <a:gd name="T11" fmla="*/ 2 h 28"/>
                <a:gd name="T12" fmla="*/ 6 w 28"/>
                <a:gd name="T13" fmla="*/ 2 h 28"/>
                <a:gd name="T14" fmla="*/ 6 w 28"/>
                <a:gd name="T15" fmla="*/ 2 h 28"/>
                <a:gd name="T16" fmla="*/ 6 w 28"/>
                <a:gd name="T17" fmla="*/ 4 h 28"/>
                <a:gd name="T18" fmla="*/ 6 w 28"/>
                <a:gd name="T19" fmla="*/ 4 h 28"/>
                <a:gd name="T20" fmla="*/ 6 w 28"/>
                <a:gd name="T21" fmla="*/ 4 h 28"/>
                <a:gd name="T22" fmla="*/ 6 w 28"/>
                <a:gd name="T23" fmla="*/ 6 h 28"/>
                <a:gd name="T24" fmla="*/ 6 w 28"/>
                <a:gd name="T25" fmla="*/ 6 h 28"/>
                <a:gd name="T26" fmla="*/ 6 w 28"/>
                <a:gd name="T27" fmla="*/ 8 h 28"/>
                <a:gd name="T28" fmla="*/ 6 w 28"/>
                <a:gd name="T29" fmla="*/ 10 h 28"/>
                <a:gd name="T30" fmla="*/ 6 w 28"/>
                <a:gd name="T31" fmla="*/ 10 h 28"/>
                <a:gd name="T32" fmla="*/ 6 w 28"/>
                <a:gd name="T33" fmla="*/ 12 h 28"/>
                <a:gd name="T34" fmla="*/ 6 w 28"/>
                <a:gd name="T35" fmla="*/ 12 h 28"/>
                <a:gd name="T36" fmla="*/ 6 w 28"/>
                <a:gd name="T37" fmla="*/ 12 h 28"/>
                <a:gd name="T38" fmla="*/ 6 w 28"/>
                <a:gd name="T39" fmla="*/ 14 h 28"/>
                <a:gd name="T40" fmla="*/ 6 w 28"/>
                <a:gd name="T41" fmla="*/ 14 h 28"/>
                <a:gd name="T42" fmla="*/ 4 w 28"/>
                <a:gd name="T43" fmla="*/ 16 h 28"/>
                <a:gd name="T44" fmla="*/ 2 w 28"/>
                <a:gd name="T45" fmla="*/ 16 h 28"/>
                <a:gd name="T46" fmla="*/ 2 w 28"/>
                <a:gd name="T47" fmla="*/ 18 h 28"/>
                <a:gd name="T48" fmla="*/ 2 w 28"/>
                <a:gd name="T49" fmla="*/ 18 h 28"/>
                <a:gd name="T50" fmla="*/ 2 w 28"/>
                <a:gd name="T51" fmla="*/ 20 h 28"/>
                <a:gd name="T52" fmla="*/ 0 w 28"/>
                <a:gd name="T53" fmla="*/ 20 h 28"/>
                <a:gd name="T54" fmla="*/ 0 w 28"/>
                <a:gd name="T55" fmla="*/ 22 h 28"/>
                <a:gd name="T56" fmla="*/ 0 w 28"/>
                <a:gd name="T57" fmla="*/ 22 h 28"/>
                <a:gd name="T58" fmla="*/ 0 w 28"/>
                <a:gd name="T59" fmla="*/ 24 h 28"/>
                <a:gd name="T60" fmla="*/ 2 w 28"/>
                <a:gd name="T61" fmla="*/ 26 h 28"/>
                <a:gd name="T62" fmla="*/ 2 w 28"/>
                <a:gd name="T63" fmla="*/ 26 h 28"/>
                <a:gd name="T64" fmla="*/ 2 w 28"/>
                <a:gd name="T65" fmla="*/ 28 h 28"/>
                <a:gd name="T66" fmla="*/ 2 w 28"/>
                <a:gd name="T67" fmla="*/ 28 h 28"/>
                <a:gd name="T68" fmla="*/ 2 w 28"/>
                <a:gd name="T69" fmla="*/ 28 h 28"/>
                <a:gd name="T70" fmla="*/ 4 w 28"/>
                <a:gd name="T71" fmla="*/ 28 h 28"/>
                <a:gd name="T72" fmla="*/ 6 w 28"/>
                <a:gd name="T73" fmla="*/ 28 h 28"/>
                <a:gd name="T74" fmla="*/ 6 w 28"/>
                <a:gd name="T75" fmla="*/ 26 h 28"/>
                <a:gd name="T76" fmla="*/ 10 w 28"/>
                <a:gd name="T77" fmla="*/ 26 h 28"/>
                <a:gd name="T78" fmla="*/ 10 w 28"/>
                <a:gd name="T79" fmla="*/ 26 h 28"/>
                <a:gd name="T80" fmla="*/ 12 w 28"/>
                <a:gd name="T81" fmla="*/ 26 h 28"/>
                <a:gd name="T82" fmla="*/ 16 w 28"/>
                <a:gd name="T83" fmla="*/ 26 h 28"/>
                <a:gd name="T84" fmla="*/ 18 w 28"/>
                <a:gd name="T85" fmla="*/ 26 h 28"/>
                <a:gd name="T86" fmla="*/ 20 w 28"/>
                <a:gd name="T87" fmla="*/ 26 h 28"/>
                <a:gd name="T88" fmla="*/ 22 w 28"/>
                <a:gd name="T89" fmla="*/ 26 h 28"/>
                <a:gd name="T90" fmla="*/ 22 w 28"/>
                <a:gd name="T91" fmla="*/ 26 h 28"/>
                <a:gd name="T92" fmla="*/ 24 w 28"/>
                <a:gd name="T93" fmla="*/ 26 h 28"/>
                <a:gd name="T94" fmla="*/ 24 w 28"/>
                <a:gd name="T95" fmla="*/ 24 h 28"/>
                <a:gd name="T96" fmla="*/ 26 w 28"/>
                <a:gd name="T97" fmla="*/ 22 h 28"/>
                <a:gd name="T98" fmla="*/ 28 w 28"/>
                <a:gd name="T99" fmla="*/ 20 h 28"/>
                <a:gd name="T100" fmla="*/ 28 w 28"/>
                <a:gd name="T101" fmla="*/ 20 h 28"/>
                <a:gd name="T102" fmla="*/ 24 w 28"/>
                <a:gd name="T103" fmla="*/ 2 h 28"/>
                <a:gd name="T104" fmla="*/ 14 w 28"/>
                <a:gd name="T10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 h="28">
                  <a:moveTo>
                    <a:pt x="14" y="0"/>
                  </a:moveTo>
                  <a:lnTo>
                    <a:pt x="14" y="0"/>
                  </a:lnTo>
                  <a:lnTo>
                    <a:pt x="12" y="0"/>
                  </a:lnTo>
                  <a:lnTo>
                    <a:pt x="10" y="0"/>
                  </a:lnTo>
                  <a:lnTo>
                    <a:pt x="8" y="2"/>
                  </a:lnTo>
                  <a:lnTo>
                    <a:pt x="6" y="2"/>
                  </a:lnTo>
                  <a:lnTo>
                    <a:pt x="6" y="2"/>
                  </a:lnTo>
                  <a:lnTo>
                    <a:pt x="6" y="2"/>
                  </a:lnTo>
                  <a:lnTo>
                    <a:pt x="6" y="4"/>
                  </a:lnTo>
                  <a:lnTo>
                    <a:pt x="6" y="4"/>
                  </a:lnTo>
                  <a:lnTo>
                    <a:pt x="6" y="4"/>
                  </a:lnTo>
                  <a:lnTo>
                    <a:pt x="6" y="6"/>
                  </a:lnTo>
                  <a:lnTo>
                    <a:pt x="6" y="6"/>
                  </a:lnTo>
                  <a:lnTo>
                    <a:pt x="6" y="8"/>
                  </a:lnTo>
                  <a:lnTo>
                    <a:pt x="6" y="10"/>
                  </a:lnTo>
                  <a:lnTo>
                    <a:pt x="6" y="10"/>
                  </a:lnTo>
                  <a:lnTo>
                    <a:pt x="6" y="12"/>
                  </a:lnTo>
                  <a:lnTo>
                    <a:pt x="6" y="12"/>
                  </a:lnTo>
                  <a:lnTo>
                    <a:pt x="6" y="12"/>
                  </a:lnTo>
                  <a:lnTo>
                    <a:pt x="6" y="14"/>
                  </a:lnTo>
                  <a:lnTo>
                    <a:pt x="6" y="14"/>
                  </a:lnTo>
                  <a:lnTo>
                    <a:pt x="4" y="16"/>
                  </a:lnTo>
                  <a:lnTo>
                    <a:pt x="2" y="16"/>
                  </a:lnTo>
                  <a:lnTo>
                    <a:pt x="2" y="18"/>
                  </a:lnTo>
                  <a:lnTo>
                    <a:pt x="2" y="18"/>
                  </a:lnTo>
                  <a:lnTo>
                    <a:pt x="2" y="20"/>
                  </a:lnTo>
                  <a:lnTo>
                    <a:pt x="0" y="20"/>
                  </a:lnTo>
                  <a:lnTo>
                    <a:pt x="0" y="22"/>
                  </a:lnTo>
                  <a:lnTo>
                    <a:pt x="0" y="22"/>
                  </a:lnTo>
                  <a:lnTo>
                    <a:pt x="0" y="24"/>
                  </a:lnTo>
                  <a:lnTo>
                    <a:pt x="2" y="26"/>
                  </a:lnTo>
                  <a:lnTo>
                    <a:pt x="2" y="26"/>
                  </a:lnTo>
                  <a:lnTo>
                    <a:pt x="2" y="28"/>
                  </a:lnTo>
                  <a:lnTo>
                    <a:pt x="2" y="28"/>
                  </a:lnTo>
                  <a:lnTo>
                    <a:pt x="2" y="28"/>
                  </a:lnTo>
                  <a:lnTo>
                    <a:pt x="4" y="28"/>
                  </a:lnTo>
                  <a:lnTo>
                    <a:pt x="6" y="28"/>
                  </a:lnTo>
                  <a:lnTo>
                    <a:pt x="6" y="26"/>
                  </a:lnTo>
                  <a:lnTo>
                    <a:pt x="10" y="26"/>
                  </a:lnTo>
                  <a:lnTo>
                    <a:pt x="10" y="26"/>
                  </a:lnTo>
                  <a:lnTo>
                    <a:pt x="12" y="26"/>
                  </a:lnTo>
                  <a:lnTo>
                    <a:pt x="16" y="26"/>
                  </a:lnTo>
                  <a:lnTo>
                    <a:pt x="18" y="26"/>
                  </a:lnTo>
                  <a:lnTo>
                    <a:pt x="20" y="26"/>
                  </a:lnTo>
                  <a:lnTo>
                    <a:pt x="22" y="26"/>
                  </a:lnTo>
                  <a:lnTo>
                    <a:pt x="22" y="26"/>
                  </a:lnTo>
                  <a:lnTo>
                    <a:pt x="24" y="26"/>
                  </a:lnTo>
                  <a:lnTo>
                    <a:pt x="24" y="24"/>
                  </a:lnTo>
                  <a:lnTo>
                    <a:pt x="26" y="22"/>
                  </a:lnTo>
                  <a:lnTo>
                    <a:pt x="28" y="20"/>
                  </a:lnTo>
                  <a:lnTo>
                    <a:pt x="28" y="20"/>
                  </a:lnTo>
                  <a:lnTo>
                    <a:pt x="24" y="2"/>
                  </a:lnTo>
                  <a:lnTo>
                    <a:pt x="14" y="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45" name="Freeform 420"/>
            <p:cNvSpPr>
              <a:spLocks/>
            </p:cNvSpPr>
            <p:nvPr/>
          </p:nvSpPr>
          <p:spPr bwMode="auto">
            <a:xfrm>
              <a:off x="5608928" y="3681886"/>
              <a:ext cx="239624" cy="177645"/>
            </a:xfrm>
            <a:custGeom>
              <a:avLst/>
              <a:gdLst>
                <a:gd name="T0" fmla="*/ 116 w 116"/>
                <a:gd name="T1" fmla="*/ 46 h 86"/>
                <a:gd name="T2" fmla="*/ 114 w 116"/>
                <a:gd name="T3" fmla="*/ 54 h 86"/>
                <a:gd name="T4" fmla="*/ 112 w 116"/>
                <a:gd name="T5" fmla="*/ 58 h 86"/>
                <a:gd name="T6" fmla="*/ 110 w 116"/>
                <a:gd name="T7" fmla="*/ 60 h 86"/>
                <a:gd name="T8" fmla="*/ 104 w 116"/>
                <a:gd name="T9" fmla="*/ 62 h 86"/>
                <a:gd name="T10" fmla="*/ 96 w 116"/>
                <a:gd name="T11" fmla="*/ 62 h 86"/>
                <a:gd name="T12" fmla="*/ 94 w 116"/>
                <a:gd name="T13" fmla="*/ 64 h 86"/>
                <a:gd name="T14" fmla="*/ 90 w 116"/>
                <a:gd name="T15" fmla="*/ 70 h 86"/>
                <a:gd name="T16" fmla="*/ 84 w 116"/>
                <a:gd name="T17" fmla="*/ 78 h 86"/>
                <a:gd name="T18" fmla="*/ 68 w 116"/>
                <a:gd name="T19" fmla="*/ 78 h 86"/>
                <a:gd name="T20" fmla="*/ 64 w 116"/>
                <a:gd name="T21" fmla="*/ 78 h 86"/>
                <a:gd name="T22" fmla="*/ 56 w 116"/>
                <a:gd name="T23" fmla="*/ 72 h 86"/>
                <a:gd name="T24" fmla="*/ 52 w 116"/>
                <a:gd name="T25" fmla="*/ 70 h 86"/>
                <a:gd name="T26" fmla="*/ 48 w 116"/>
                <a:gd name="T27" fmla="*/ 70 h 86"/>
                <a:gd name="T28" fmla="*/ 46 w 116"/>
                <a:gd name="T29" fmla="*/ 72 h 86"/>
                <a:gd name="T30" fmla="*/ 42 w 116"/>
                <a:gd name="T31" fmla="*/ 76 h 86"/>
                <a:gd name="T32" fmla="*/ 38 w 116"/>
                <a:gd name="T33" fmla="*/ 84 h 86"/>
                <a:gd name="T34" fmla="*/ 22 w 116"/>
                <a:gd name="T35" fmla="*/ 84 h 86"/>
                <a:gd name="T36" fmla="*/ 12 w 116"/>
                <a:gd name="T37" fmla="*/ 84 h 86"/>
                <a:gd name="T38" fmla="*/ 8 w 116"/>
                <a:gd name="T39" fmla="*/ 82 h 86"/>
                <a:gd name="T40" fmla="*/ 2 w 116"/>
                <a:gd name="T41" fmla="*/ 74 h 86"/>
                <a:gd name="T42" fmla="*/ 4 w 116"/>
                <a:gd name="T43" fmla="*/ 60 h 86"/>
                <a:gd name="T44" fmla="*/ 8 w 116"/>
                <a:gd name="T45" fmla="*/ 54 h 86"/>
                <a:gd name="T46" fmla="*/ 14 w 116"/>
                <a:gd name="T47" fmla="*/ 46 h 86"/>
                <a:gd name="T48" fmla="*/ 18 w 116"/>
                <a:gd name="T49" fmla="*/ 38 h 86"/>
                <a:gd name="T50" fmla="*/ 24 w 116"/>
                <a:gd name="T51" fmla="*/ 26 h 86"/>
                <a:gd name="T52" fmla="*/ 26 w 116"/>
                <a:gd name="T53" fmla="*/ 24 h 86"/>
                <a:gd name="T54" fmla="*/ 32 w 116"/>
                <a:gd name="T55" fmla="*/ 22 h 86"/>
                <a:gd name="T56" fmla="*/ 42 w 116"/>
                <a:gd name="T57" fmla="*/ 20 h 86"/>
                <a:gd name="T58" fmla="*/ 44 w 116"/>
                <a:gd name="T59" fmla="*/ 18 h 86"/>
                <a:gd name="T60" fmla="*/ 50 w 116"/>
                <a:gd name="T61" fmla="*/ 12 h 86"/>
                <a:gd name="T62" fmla="*/ 54 w 116"/>
                <a:gd name="T63" fmla="*/ 6 h 86"/>
                <a:gd name="T64" fmla="*/ 58 w 116"/>
                <a:gd name="T65" fmla="*/ 2 h 86"/>
                <a:gd name="T66" fmla="*/ 60 w 116"/>
                <a:gd name="T67" fmla="*/ 0 h 86"/>
                <a:gd name="T68" fmla="*/ 68 w 116"/>
                <a:gd name="T69" fmla="*/ 0 h 86"/>
                <a:gd name="T70" fmla="*/ 80 w 116"/>
                <a:gd name="T71" fmla="*/ 2 h 86"/>
                <a:gd name="T72" fmla="*/ 86 w 116"/>
                <a:gd name="T73" fmla="*/ 8 h 86"/>
                <a:gd name="T74" fmla="*/ 88 w 116"/>
                <a:gd name="T75" fmla="*/ 12 h 86"/>
                <a:gd name="T76" fmla="*/ 94 w 116"/>
                <a:gd name="T77" fmla="*/ 14 h 86"/>
                <a:gd name="T78" fmla="*/ 96 w 116"/>
                <a:gd name="T79" fmla="*/ 16 h 86"/>
                <a:gd name="T80" fmla="*/ 98 w 116"/>
                <a:gd name="T81" fmla="*/ 20 h 86"/>
                <a:gd name="T82" fmla="*/ 96 w 116"/>
                <a:gd name="T83" fmla="*/ 26 h 86"/>
                <a:gd name="T84" fmla="*/ 96 w 116"/>
                <a:gd name="T85" fmla="*/ 30 h 86"/>
                <a:gd name="T86" fmla="*/ 98 w 116"/>
                <a:gd name="T87" fmla="*/ 32 h 86"/>
                <a:gd name="T88" fmla="*/ 102 w 116"/>
                <a:gd name="T89" fmla="*/ 32 h 86"/>
                <a:gd name="T90" fmla="*/ 106 w 116"/>
                <a:gd name="T91" fmla="*/ 32 h 86"/>
                <a:gd name="T92" fmla="*/ 108 w 116"/>
                <a:gd name="T93" fmla="*/ 34 h 86"/>
                <a:gd name="T94" fmla="*/ 112 w 116"/>
                <a:gd name="T95" fmla="*/ 3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6" h="86">
                  <a:moveTo>
                    <a:pt x="116" y="44"/>
                  </a:moveTo>
                  <a:lnTo>
                    <a:pt x="116" y="44"/>
                  </a:lnTo>
                  <a:lnTo>
                    <a:pt x="116" y="46"/>
                  </a:lnTo>
                  <a:lnTo>
                    <a:pt x="114" y="50"/>
                  </a:lnTo>
                  <a:lnTo>
                    <a:pt x="114" y="52"/>
                  </a:lnTo>
                  <a:lnTo>
                    <a:pt x="114" y="54"/>
                  </a:lnTo>
                  <a:lnTo>
                    <a:pt x="112" y="56"/>
                  </a:lnTo>
                  <a:lnTo>
                    <a:pt x="112" y="58"/>
                  </a:lnTo>
                  <a:lnTo>
                    <a:pt x="112" y="58"/>
                  </a:lnTo>
                  <a:lnTo>
                    <a:pt x="110" y="60"/>
                  </a:lnTo>
                  <a:lnTo>
                    <a:pt x="110" y="60"/>
                  </a:lnTo>
                  <a:lnTo>
                    <a:pt x="110" y="60"/>
                  </a:lnTo>
                  <a:lnTo>
                    <a:pt x="108" y="60"/>
                  </a:lnTo>
                  <a:lnTo>
                    <a:pt x="106" y="60"/>
                  </a:lnTo>
                  <a:lnTo>
                    <a:pt x="104" y="62"/>
                  </a:lnTo>
                  <a:lnTo>
                    <a:pt x="102" y="62"/>
                  </a:lnTo>
                  <a:lnTo>
                    <a:pt x="98" y="62"/>
                  </a:lnTo>
                  <a:lnTo>
                    <a:pt x="96" y="62"/>
                  </a:lnTo>
                  <a:lnTo>
                    <a:pt x="96" y="64"/>
                  </a:lnTo>
                  <a:lnTo>
                    <a:pt x="96" y="64"/>
                  </a:lnTo>
                  <a:lnTo>
                    <a:pt x="94" y="64"/>
                  </a:lnTo>
                  <a:lnTo>
                    <a:pt x="94" y="64"/>
                  </a:lnTo>
                  <a:lnTo>
                    <a:pt x="92" y="66"/>
                  </a:lnTo>
                  <a:lnTo>
                    <a:pt x="90" y="70"/>
                  </a:lnTo>
                  <a:lnTo>
                    <a:pt x="88" y="72"/>
                  </a:lnTo>
                  <a:lnTo>
                    <a:pt x="84" y="76"/>
                  </a:lnTo>
                  <a:lnTo>
                    <a:pt x="84" y="78"/>
                  </a:lnTo>
                  <a:lnTo>
                    <a:pt x="78" y="80"/>
                  </a:lnTo>
                  <a:lnTo>
                    <a:pt x="72" y="80"/>
                  </a:lnTo>
                  <a:lnTo>
                    <a:pt x="68" y="78"/>
                  </a:lnTo>
                  <a:lnTo>
                    <a:pt x="66" y="78"/>
                  </a:lnTo>
                  <a:lnTo>
                    <a:pt x="64" y="78"/>
                  </a:lnTo>
                  <a:lnTo>
                    <a:pt x="64" y="78"/>
                  </a:lnTo>
                  <a:lnTo>
                    <a:pt x="62" y="76"/>
                  </a:lnTo>
                  <a:lnTo>
                    <a:pt x="60" y="74"/>
                  </a:lnTo>
                  <a:lnTo>
                    <a:pt x="56" y="72"/>
                  </a:lnTo>
                  <a:lnTo>
                    <a:pt x="56" y="72"/>
                  </a:lnTo>
                  <a:lnTo>
                    <a:pt x="54" y="72"/>
                  </a:lnTo>
                  <a:lnTo>
                    <a:pt x="52" y="70"/>
                  </a:lnTo>
                  <a:lnTo>
                    <a:pt x="50" y="70"/>
                  </a:lnTo>
                  <a:lnTo>
                    <a:pt x="48" y="70"/>
                  </a:lnTo>
                  <a:lnTo>
                    <a:pt x="48" y="70"/>
                  </a:lnTo>
                  <a:lnTo>
                    <a:pt x="46" y="70"/>
                  </a:lnTo>
                  <a:lnTo>
                    <a:pt x="46" y="72"/>
                  </a:lnTo>
                  <a:lnTo>
                    <a:pt x="46" y="72"/>
                  </a:lnTo>
                  <a:lnTo>
                    <a:pt x="44" y="72"/>
                  </a:lnTo>
                  <a:lnTo>
                    <a:pt x="44" y="74"/>
                  </a:lnTo>
                  <a:lnTo>
                    <a:pt x="42" y="76"/>
                  </a:lnTo>
                  <a:lnTo>
                    <a:pt x="40" y="78"/>
                  </a:lnTo>
                  <a:lnTo>
                    <a:pt x="40" y="84"/>
                  </a:lnTo>
                  <a:lnTo>
                    <a:pt x="38" y="84"/>
                  </a:lnTo>
                  <a:lnTo>
                    <a:pt x="34" y="84"/>
                  </a:lnTo>
                  <a:lnTo>
                    <a:pt x="26" y="86"/>
                  </a:lnTo>
                  <a:lnTo>
                    <a:pt x="22" y="84"/>
                  </a:lnTo>
                  <a:lnTo>
                    <a:pt x="18" y="84"/>
                  </a:lnTo>
                  <a:lnTo>
                    <a:pt x="12" y="84"/>
                  </a:lnTo>
                  <a:lnTo>
                    <a:pt x="12" y="84"/>
                  </a:lnTo>
                  <a:lnTo>
                    <a:pt x="10" y="84"/>
                  </a:lnTo>
                  <a:lnTo>
                    <a:pt x="8" y="84"/>
                  </a:lnTo>
                  <a:lnTo>
                    <a:pt x="8" y="82"/>
                  </a:lnTo>
                  <a:lnTo>
                    <a:pt x="4" y="80"/>
                  </a:lnTo>
                  <a:lnTo>
                    <a:pt x="0" y="78"/>
                  </a:lnTo>
                  <a:lnTo>
                    <a:pt x="2" y="74"/>
                  </a:lnTo>
                  <a:lnTo>
                    <a:pt x="2" y="70"/>
                  </a:lnTo>
                  <a:lnTo>
                    <a:pt x="4" y="62"/>
                  </a:lnTo>
                  <a:lnTo>
                    <a:pt x="4" y="60"/>
                  </a:lnTo>
                  <a:lnTo>
                    <a:pt x="6" y="58"/>
                  </a:lnTo>
                  <a:lnTo>
                    <a:pt x="6" y="56"/>
                  </a:lnTo>
                  <a:lnTo>
                    <a:pt x="8" y="54"/>
                  </a:lnTo>
                  <a:lnTo>
                    <a:pt x="10" y="50"/>
                  </a:lnTo>
                  <a:lnTo>
                    <a:pt x="14" y="46"/>
                  </a:lnTo>
                  <a:lnTo>
                    <a:pt x="14" y="46"/>
                  </a:lnTo>
                  <a:lnTo>
                    <a:pt x="16" y="44"/>
                  </a:lnTo>
                  <a:lnTo>
                    <a:pt x="16" y="42"/>
                  </a:lnTo>
                  <a:lnTo>
                    <a:pt x="18" y="38"/>
                  </a:lnTo>
                  <a:lnTo>
                    <a:pt x="20" y="32"/>
                  </a:lnTo>
                  <a:lnTo>
                    <a:pt x="22" y="28"/>
                  </a:lnTo>
                  <a:lnTo>
                    <a:pt x="24" y="26"/>
                  </a:lnTo>
                  <a:lnTo>
                    <a:pt x="24" y="26"/>
                  </a:lnTo>
                  <a:lnTo>
                    <a:pt x="24" y="26"/>
                  </a:lnTo>
                  <a:lnTo>
                    <a:pt x="26" y="24"/>
                  </a:lnTo>
                  <a:lnTo>
                    <a:pt x="26" y="24"/>
                  </a:lnTo>
                  <a:lnTo>
                    <a:pt x="28" y="22"/>
                  </a:lnTo>
                  <a:lnTo>
                    <a:pt x="32" y="22"/>
                  </a:lnTo>
                  <a:lnTo>
                    <a:pt x="34" y="22"/>
                  </a:lnTo>
                  <a:lnTo>
                    <a:pt x="40" y="20"/>
                  </a:lnTo>
                  <a:lnTo>
                    <a:pt x="42" y="20"/>
                  </a:lnTo>
                  <a:lnTo>
                    <a:pt x="42" y="20"/>
                  </a:lnTo>
                  <a:lnTo>
                    <a:pt x="44" y="18"/>
                  </a:lnTo>
                  <a:lnTo>
                    <a:pt x="44" y="18"/>
                  </a:lnTo>
                  <a:lnTo>
                    <a:pt x="46" y="18"/>
                  </a:lnTo>
                  <a:lnTo>
                    <a:pt x="48" y="16"/>
                  </a:lnTo>
                  <a:lnTo>
                    <a:pt x="50" y="12"/>
                  </a:lnTo>
                  <a:lnTo>
                    <a:pt x="52" y="10"/>
                  </a:lnTo>
                  <a:lnTo>
                    <a:pt x="52" y="8"/>
                  </a:lnTo>
                  <a:lnTo>
                    <a:pt x="54" y="6"/>
                  </a:lnTo>
                  <a:lnTo>
                    <a:pt x="56" y="4"/>
                  </a:lnTo>
                  <a:lnTo>
                    <a:pt x="56" y="2"/>
                  </a:lnTo>
                  <a:lnTo>
                    <a:pt x="58" y="2"/>
                  </a:lnTo>
                  <a:lnTo>
                    <a:pt x="58" y="2"/>
                  </a:lnTo>
                  <a:lnTo>
                    <a:pt x="60" y="0"/>
                  </a:lnTo>
                  <a:lnTo>
                    <a:pt x="60" y="0"/>
                  </a:lnTo>
                  <a:lnTo>
                    <a:pt x="62" y="0"/>
                  </a:lnTo>
                  <a:lnTo>
                    <a:pt x="64" y="0"/>
                  </a:lnTo>
                  <a:lnTo>
                    <a:pt x="68" y="0"/>
                  </a:lnTo>
                  <a:lnTo>
                    <a:pt x="72" y="0"/>
                  </a:lnTo>
                  <a:lnTo>
                    <a:pt x="76" y="2"/>
                  </a:lnTo>
                  <a:lnTo>
                    <a:pt x="80" y="2"/>
                  </a:lnTo>
                  <a:lnTo>
                    <a:pt x="82" y="2"/>
                  </a:lnTo>
                  <a:lnTo>
                    <a:pt x="84" y="6"/>
                  </a:lnTo>
                  <a:lnTo>
                    <a:pt x="86" y="8"/>
                  </a:lnTo>
                  <a:lnTo>
                    <a:pt x="86" y="10"/>
                  </a:lnTo>
                  <a:lnTo>
                    <a:pt x="88" y="10"/>
                  </a:lnTo>
                  <a:lnTo>
                    <a:pt x="88" y="12"/>
                  </a:lnTo>
                  <a:lnTo>
                    <a:pt x="90" y="12"/>
                  </a:lnTo>
                  <a:lnTo>
                    <a:pt x="92" y="14"/>
                  </a:lnTo>
                  <a:lnTo>
                    <a:pt x="94" y="14"/>
                  </a:lnTo>
                  <a:lnTo>
                    <a:pt x="94" y="14"/>
                  </a:lnTo>
                  <a:lnTo>
                    <a:pt x="96" y="16"/>
                  </a:lnTo>
                  <a:lnTo>
                    <a:pt x="96" y="16"/>
                  </a:lnTo>
                  <a:lnTo>
                    <a:pt x="96" y="16"/>
                  </a:lnTo>
                  <a:lnTo>
                    <a:pt x="96" y="18"/>
                  </a:lnTo>
                  <a:lnTo>
                    <a:pt x="98" y="20"/>
                  </a:lnTo>
                  <a:lnTo>
                    <a:pt x="98" y="22"/>
                  </a:lnTo>
                  <a:lnTo>
                    <a:pt x="96" y="24"/>
                  </a:lnTo>
                  <a:lnTo>
                    <a:pt x="96" y="26"/>
                  </a:lnTo>
                  <a:lnTo>
                    <a:pt x="96" y="28"/>
                  </a:lnTo>
                  <a:lnTo>
                    <a:pt x="96" y="28"/>
                  </a:lnTo>
                  <a:lnTo>
                    <a:pt x="96" y="30"/>
                  </a:lnTo>
                  <a:lnTo>
                    <a:pt x="98" y="30"/>
                  </a:lnTo>
                  <a:lnTo>
                    <a:pt x="98" y="30"/>
                  </a:lnTo>
                  <a:lnTo>
                    <a:pt x="98" y="32"/>
                  </a:lnTo>
                  <a:lnTo>
                    <a:pt x="98" y="32"/>
                  </a:lnTo>
                  <a:lnTo>
                    <a:pt x="100" y="32"/>
                  </a:lnTo>
                  <a:lnTo>
                    <a:pt x="102" y="32"/>
                  </a:lnTo>
                  <a:lnTo>
                    <a:pt x="102" y="32"/>
                  </a:lnTo>
                  <a:lnTo>
                    <a:pt x="106" y="32"/>
                  </a:lnTo>
                  <a:lnTo>
                    <a:pt x="106" y="32"/>
                  </a:lnTo>
                  <a:lnTo>
                    <a:pt x="108" y="32"/>
                  </a:lnTo>
                  <a:lnTo>
                    <a:pt x="108" y="32"/>
                  </a:lnTo>
                  <a:lnTo>
                    <a:pt x="108" y="34"/>
                  </a:lnTo>
                  <a:lnTo>
                    <a:pt x="110" y="34"/>
                  </a:lnTo>
                  <a:lnTo>
                    <a:pt x="112" y="36"/>
                  </a:lnTo>
                  <a:lnTo>
                    <a:pt x="112" y="38"/>
                  </a:lnTo>
                  <a:lnTo>
                    <a:pt x="114" y="42"/>
                  </a:lnTo>
                  <a:lnTo>
                    <a:pt x="116" y="4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46" name="Freeform 422"/>
            <p:cNvSpPr>
              <a:spLocks/>
            </p:cNvSpPr>
            <p:nvPr/>
          </p:nvSpPr>
          <p:spPr bwMode="auto">
            <a:xfrm>
              <a:off x="5323859" y="3760379"/>
              <a:ext cx="235492" cy="190039"/>
            </a:xfrm>
            <a:custGeom>
              <a:avLst/>
              <a:gdLst>
                <a:gd name="T0" fmla="*/ 0 w 114"/>
                <a:gd name="T1" fmla="*/ 14 h 92"/>
                <a:gd name="T2" fmla="*/ 6 w 114"/>
                <a:gd name="T3" fmla="*/ 8 h 92"/>
                <a:gd name="T4" fmla="*/ 10 w 114"/>
                <a:gd name="T5" fmla="*/ 6 h 92"/>
                <a:gd name="T6" fmla="*/ 18 w 114"/>
                <a:gd name="T7" fmla="*/ 2 h 92"/>
                <a:gd name="T8" fmla="*/ 34 w 114"/>
                <a:gd name="T9" fmla="*/ 2 h 92"/>
                <a:gd name="T10" fmla="*/ 46 w 114"/>
                <a:gd name="T11" fmla="*/ 4 h 92"/>
                <a:gd name="T12" fmla="*/ 62 w 114"/>
                <a:gd name="T13" fmla="*/ 4 h 92"/>
                <a:gd name="T14" fmla="*/ 80 w 114"/>
                <a:gd name="T15" fmla="*/ 8 h 92"/>
                <a:gd name="T16" fmla="*/ 90 w 114"/>
                <a:gd name="T17" fmla="*/ 10 h 92"/>
                <a:gd name="T18" fmla="*/ 94 w 114"/>
                <a:gd name="T19" fmla="*/ 12 h 92"/>
                <a:gd name="T20" fmla="*/ 100 w 114"/>
                <a:gd name="T21" fmla="*/ 16 h 92"/>
                <a:gd name="T22" fmla="*/ 104 w 114"/>
                <a:gd name="T23" fmla="*/ 22 h 92"/>
                <a:gd name="T24" fmla="*/ 104 w 114"/>
                <a:gd name="T25" fmla="*/ 26 h 92"/>
                <a:gd name="T26" fmla="*/ 108 w 114"/>
                <a:gd name="T27" fmla="*/ 34 h 92"/>
                <a:gd name="T28" fmla="*/ 108 w 114"/>
                <a:gd name="T29" fmla="*/ 44 h 92"/>
                <a:gd name="T30" fmla="*/ 104 w 114"/>
                <a:gd name="T31" fmla="*/ 50 h 92"/>
                <a:gd name="T32" fmla="*/ 104 w 114"/>
                <a:gd name="T33" fmla="*/ 54 h 92"/>
                <a:gd name="T34" fmla="*/ 104 w 114"/>
                <a:gd name="T35" fmla="*/ 56 h 92"/>
                <a:gd name="T36" fmla="*/ 108 w 114"/>
                <a:gd name="T37" fmla="*/ 58 h 92"/>
                <a:gd name="T38" fmla="*/ 112 w 114"/>
                <a:gd name="T39" fmla="*/ 62 h 92"/>
                <a:gd name="T40" fmla="*/ 114 w 114"/>
                <a:gd name="T41" fmla="*/ 62 h 92"/>
                <a:gd name="T42" fmla="*/ 112 w 114"/>
                <a:gd name="T43" fmla="*/ 66 h 92"/>
                <a:gd name="T44" fmla="*/ 108 w 114"/>
                <a:gd name="T45" fmla="*/ 68 h 92"/>
                <a:gd name="T46" fmla="*/ 100 w 114"/>
                <a:gd name="T47" fmla="*/ 72 h 92"/>
                <a:gd name="T48" fmla="*/ 98 w 114"/>
                <a:gd name="T49" fmla="*/ 74 h 92"/>
                <a:gd name="T50" fmla="*/ 96 w 114"/>
                <a:gd name="T51" fmla="*/ 76 h 92"/>
                <a:gd name="T52" fmla="*/ 94 w 114"/>
                <a:gd name="T53" fmla="*/ 84 h 92"/>
                <a:gd name="T54" fmla="*/ 92 w 114"/>
                <a:gd name="T55" fmla="*/ 92 h 92"/>
                <a:gd name="T56" fmla="*/ 84 w 114"/>
                <a:gd name="T57" fmla="*/ 90 h 92"/>
                <a:gd name="T58" fmla="*/ 80 w 114"/>
                <a:gd name="T59" fmla="*/ 88 h 92"/>
                <a:gd name="T60" fmla="*/ 78 w 114"/>
                <a:gd name="T61" fmla="*/ 82 h 92"/>
                <a:gd name="T62" fmla="*/ 72 w 114"/>
                <a:gd name="T63" fmla="*/ 72 h 92"/>
                <a:gd name="T64" fmla="*/ 72 w 114"/>
                <a:gd name="T65" fmla="*/ 62 h 92"/>
                <a:gd name="T66" fmla="*/ 70 w 114"/>
                <a:gd name="T67" fmla="*/ 56 h 92"/>
                <a:gd name="T68" fmla="*/ 66 w 114"/>
                <a:gd name="T69" fmla="*/ 52 h 92"/>
                <a:gd name="T70" fmla="*/ 58 w 114"/>
                <a:gd name="T71" fmla="*/ 48 h 92"/>
                <a:gd name="T72" fmla="*/ 54 w 114"/>
                <a:gd name="T73" fmla="*/ 46 h 92"/>
                <a:gd name="T74" fmla="*/ 52 w 114"/>
                <a:gd name="T75" fmla="*/ 46 h 92"/>
                <a:gd name="T76" fmla="*/ 46 w 114"/>
                <a:gd name="T77" fmla="*/ 50 h 92"/>
                <a:gd name="T78" fmla="*/ 40 w 114"/>
                <a:gd name="T79" fmla="*/ 52 h 92"/>
                <a:gd name="T80" fmla="*/ 32 w 114"/>
                <a:gd name="T81" fmla="*/ 56 h 92"/>
                <a:gd name="T82" fmla="*/ 18 w 114"/>
                <a:gd name="T83" fmla="*/ 50 h 92"/>
                <a:gd name="T84" fmla="*/ 8 w 114"/>
                <a:gd name="T85" fmla="*/ 40 h 92"/>
                <a:gd name="T86" fmla="*/ 6 w 114"/>
                <a:gd name="T87" fmla="*/ 36 h 92"/>
                <a:gd name="T88" fmla="*/ 2 w 114"/>
                <a:gd name="T89" fmla="*/ 2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4" h="92">
                  <a:moveTo>
                    <a:pt x="0" y="16"/>
                  </a:moveTo>
                  <a:lnTo>
                    <a:pt x="0" y="16"/>
                  </a:lnTo>
                  <a:lnTo>
                    <a:pt x="0" y="14"/>
                  </a:lnTo>
                  <a:lnTo>
                    <a:pt x="2" y="12"/>
                  </a:lnTo>
                  <a:lnTo>
                    <a:pt x="6" y="8"/>
                  </a:lnTo>
                  <a:lnTo>
                    <a:pt x="6" y="8"/>
                  </a:lnTo>
                  <a:lnTo>
                    <a:pt x="8" y="6"/>
                  </a:lnTo>
                  <a:lnTo>
                    <a:pt x="8" y="6"/>
                  </a:lnTo>
                  <a:lnTo>
                    <a:pt x="10" y="6"/>
                  </a:lnTo>
                  <a:lnTo>
                    <a:pt x="12" y="4"/>
                  </a:lnTo>
                  <a:lnTo>
                    <a:pt x="14" y="2"/>
                  </a:lnTo>
                  <a:lnTo>
                    <a:pt x="18" y="2"/>
                  </a:lnTo>
                  <a:lnTo>
                    <a:pt x="22" y="0"/>
                  </a:lnTo>
                  <a:lnTo>
                    <a:pt x="26" y="0"/>
                  </a:lnTo>
                  <a:lnTo>
                    <a:pt x="34" y="2"/>
                  </a:lnTo>
                  <a:lnTo>
                    <a:pt x="40" y="2"/>
                  </a:lnTo>
                  <a:lnTo>
                    <a:pt x="42" y="4"/>
                  </a:lnTo>
                  <a:lnTo>
                    <a:pt x="46" y="4"/>
                  </a:lnTo>
                  <a:lnTo>
                    <a:pt x="50" y="4"/>
                  </a:lnTo>
                  <a:lnTo>
                    <a:pt x="54" y="4"/>
                  </a:lnTo>
                  <a:lnTo>
                    <a:pt x="62" y="4"/>
                  </a:lnTo>
                  <a:lnTo>
                    <a:pt x="68" y="6"/>
                  </a:lnTo>
                  <a:lnTo>
                    <a:pt x="76" y="8"/>
                  </a:lnTo>
                  <a:lnTo>
                    <a:pt x="80" y="8"/>
                  </a:lnTo>
                  <a:lnTo>
                    <a:pt x="84" y="10"/>
                  </a:lnTo>
                  <a:lnTo>
                    <a:pt x="88" y="10"/>
                  </a:lnTo>
                  <a:lnTo>
                    <a:pt x="90" y="10"/>
                  </a:lnTo>
                  <a:lnTo>
                    <a:pt x="92" y="12"/>
                  </a:lnTo>
                  <a:lnTo>
                    <a:pt x="92" y="12"/>
                  </a:lnTo>
                  <a:lnTo>
                    <a:pt x="94" y="12"/>
                  </a:lnTo>
                  <a:lnTo>
                    <a:pt x="96" y="14"/>
                  </a:lnTo>
                  <a:lnTo>
                    <a:pt x="98" y="16"/>
                  </a:lnTo>
                  <a:lnTo>
                    <a:pt x="100" y="16"/>
                  </a:lnTo>
                  <a:lnTo>
                    <a:pt x="100" y="18"/>
                  </a:lnTo>
                  <a:lnTo>
                    <a:pt x="102" y="20"/>
                  </a:lnTo>
                  <a:lnTo>
                    <a:pt x="104" y="22"/>
                  </a:lnTo>
                  <a:lnTo>
                    <a:pt x="104" y="22"/>
                  </a:lnTo>
                  <a:lnTo>
                    <a:pt x="104" y="24"/>
                  </a:lnTo>
                  <a:lnTo>
                    <a:pt x="104" y="26"/>
                  </a:lnTo>
                  <a:lnTo>
                    <a:pt x="106" y="28"/>
                  </a:lnTo>
                  <a:lnTo>
                    <a:pt x="106" y="32"/>
                  </a:lnTo>
                  <a:lnTo>
                    <a:pt x="108" y="34"/>
                  </a:lnTo>
                  <a:lnTo>
                    <a:pt x="108" y="40"/>
                  </a:lnTo>
                  <a:lnTo>
                    <a:pt x="108" y="42"/>
                  </a:lnTo>
                  <a:lnTo>
                    <a:pt x="108" y="44"/>
                  </a:lnTo>
                  <a:lnTo>
                    <a:pt x="106" y="48"/>
                  </a:lnTo>
                  <a:lnTo>
                    <a:pt x="104" y="50"/>
                  </a:lnTo>
                  <a:lnTo>
                    <a:pt x="104" y="50"/>
                  </a:lnTo>
                  <a:lnTo>
                    <a:pt x="104" y="52"/>
                  </a:lnTo>
                  <a:lnTo>
                    <a:pt x="104" y="54"/>
                  </a:lnTo>
                  <a:lnTo>
                    <a:pt x="104" y="54"/>
                  </a:lnTo>
                  <a:lnTo>
                    <a:pt x="104" y="54"/>
                  </a:lnTo>
                  <a:lnTo>
                    <a:pt x="104" y="56"/>
                  </a:lnTo>
                  <a:lnTo>
                    <a:pt x="104" y="56"/>
                  </a:lnTo>
                  <a:lnTo>
                    <a:pt x="106" y="56"/>
                  </a:lnTo>
                  <a:lnTo>
                    <a:pt x="106" y="58"/>
                  </a:lnTo>
                  <a:lnTo>
                    <a:pt x="108" y="58"/>
                  </a:lnTo>
                  <a:lnTo>
                    <a:pt x="110" y="60"/>
                  </a:lnTo>
                  <a:lnTo>
                    <a:pt x="112" y="60"/>
                  </a:lnTo>
                  <a:lnTo>
                    <a:pt x="112" y="62"/>
                  </a:lnTo>
                  <a:lnTo>
                    <a:pt x="112" y="62"/>
                  </a:lnTo>
                  <a:lnTo>
                    <a:pt x="114" y="62"/>
                  </a:lnTo>
                  <a:lnTo>
                    <a:pt x="114" y="62"/>
                  </a:lnTo>
                  <a:lnTo>
                    <a:pt x="114" y="64"/>
                  </a:lnTo>
                  <a:lnTo>
                    <a:pt x="112" y="64"/>
                  </a:lnTo>
                  <a:lnTo>
                    <a:pt x="112" y="66"/>
                  </a:lnTo>
                  <a:lnTo>
                    <a:pt x="110" y="66"/>
                  </a:lnTo>
                  <a:lnTo>
                    <a:pt x="110" y="66"/>
                  </a:lnTo>
                  <a:lnTo>
                    <a:pt x="108" y="68"/>
                  </a:lnTo>
                  <a:lnTo>
                    <a:pt x="106" y="68"/>
                  </a:lnTo>
                  <a:lnTo>
                    <a:pt x="104" y="70"/>
                  </a:lnTo>
                  <a:lnTo>
                    <a:pt x="100" y="72"/>
                  </a:lnTo>
                  <a:lnTo>
                    <a:pt x="100" y="72"/>
                  </a:lnTo>
                  <a:lnTo>
                    <a:pt x="98" y="72"/>
                  </a:lnTo>
                  <a:lnTo>
                    <a:pt x="98" y="74"/>
                  </a:lnTo>
                  <a:lnTo>
                    <a:pt x="96" y="74"/>
                  </a:lnTo>
                  <a:lnTo>
                    <a:pt x="96" y="74"/>
                  </a:lnTo>
                  <a:lnTo>
                    <a:pt x="96" y="76"/>
                  </a:lnTo>
                  <a:lnTo>
                    <a:pt x="96" y="78"/>
                  </a:lnTo>
                  <a:lnTo>
                    <a:pt x="94" y="82"/>
                  </a:lnTo>
                  <a:lnTo>
                    <a:pt x="94" y="84"/>
                  </a:lnTo>
                  <a:lnTo>
                    <a:pt x="94" y="90"/>
                  </a:lnTo>
                  <a:lnTo>
                    <a:pt x="92" y="92"/>
                  </a:lnTo>
                  <a:lnTo>
                    <a:pt x="92" y="92"/>
                  </a:lnTo>
                  <a:lnTo>
                    <a:pt x="88" y="92"/>
                  </a:lnTo>
                  <a:lnTo>
                    <a:pt x="86" y="92"/>
                  </a:lnTo>
                  <a:lnTo>
                    <a:pt x="84" y="90"/>
                  </a:lnTo>
                  <a:lnTo>
                    <a:pt x="82" y="90"/>
                  </a:lnTo>
                  <a:lnTo>
                    <a:pt x="82" y="90"/>
                  </a:lnTo>
                  <a:lnTo>
                    <a:pt x="80" y="88"/>
                  </a:lnTo>
                  <a:lnTo>
                    <a:pt x="80" y="88"/>
                  </a:lnTo>
                  <a:lnTo>
                    <a:pt x="78" y="86"/>
                  </a:lnTo>
                  <a:lnTo>
                    <a:pt x="78" y="82"/>
                  </a:lnTo>
                  <a:lnTo>
                    <a:pt x="76" y="80"/>
                  </a:lnTo>
                  <a:lnTo>
                    <a:pt x="74" y="74"/>
                  </a:lnTo>
                  <a:lnTo>
                    <a:pt x="72" y="72"/>
                  </a:lnTo>
                  <a:lnTo>
                    <a:pt x="72" y="70"/>
                  </a:lnTo>
                  <a:lnTo>
                    <a:pt x="72" y="64"/>
                  </a:lnTo>
                  <a:lnTo>
                    <a:pt x="72" y="62"/>
                  </a:lnTo>
                  <a:lnTo>
                    <a:pt x="70" y="60"/>
                  </a:lnTo>
                  <a:lnTo>
                    <a:pt x="70" y="58"/>
                  </a:lnTo>
                  <a:lnTo>
                    <a:pt x="70" y="56"/>
                  </a:lnTo>
                  <a:lnTo>
                    <a:pt x="68" y="56"/>
                  </a:lnTo>
                  <a:lnTo>
                    <a:pt x="68" y="54"/>
                  </a:lnTo>
                  <a:lnTo>
                    <a:pt x="66" y="52"/>
                  </a:lnTo>
                  <a:lnTo>
                    <a:pt x="64" y="52"/>
                  </a:lnTo>
                  <a:lnTo>
                    <a:pt x="62" y="50"/>
                  </a:lnTo>
                  <a:lnTo>
                    <a:pt x="58" y="48"/>
                  </a:lnTo>
                  <a:lnTo>
                    <a:pt x="56" y="48"/>
                  </a:lnTo>
                  <a:lnTo>
                    <a:pt x="54" y="46"/>
                  </a:lnTo>
                  <a:lnTo>
                    <a:pt x="54" y="46"/>
                  </a:lnTo>
                  <a:lnTo>
                    <a:pt x="52" y="46"/>
                  </a:lnTo>
                  <a:lnTo>
                    <a:pt x="52" y="46"/>
                  </a:lnTo>
                  <a:lnTo>
                    <a:pt x="52" y="46"/>
                  </a:lnTo>
                  <a:lnTo>
                    <a:pt x="50" y="48"/>
                  </a:lnTo>
                  <a:lnTo>
                    <a:pt x="48" y="48"/>
                  </a:lnTo>
                  <a:lnTo>
                    <a:pt x="46" y="50"/>
                  </a:lnTo>
                  <a:lnTo>
                    <a:pt x="42" y="52"/>
                  </a:lnTo>
                  <a:lnTo>
                    <a:pt x="42" y="52"/>
                  </a:lnTo>
                  <a:lnTo>
                    <a:pt x="40" y="52"/>
                  </a:lnTo>
                  <a:lnTo>
                    <a:pt x="38" y="54"/>
                  </a:lnTo>
                  <a:lnTo>
                    <a:pt x="36" y="54"/>
                  </a:lnTo>
                  <a:lnTo>
                    <a:pt x="32" y="56"/>
                  </a:lnTo>
                  <a:lnTo>
                    <a:pt x="24" y="56"/>
                  </a:lnTo>
                  <a:lnTo>
                    <a:pt x="22" y="54"/>
                  </a:lnTo>
                  <a:lnTo>
                    <a:pt x="18" y="50"/>
                  </a:lnTo>
                  <a:lnTo>
                    <a:pt x="14" y="46"/>
                  </a:lnTo>
                  <a:lnTo>
                    <a:pt x="12" y="44"/>
                  </a:lnTo>
                  <a:lnTo>
                    <a:pt x="8" y="40"/>
                  </a:lnTo>
                  <a:lnTo>
                    <a:pt x="8" y="40"/>
                  </a:lnTo>
                  <a:lnTo>
                    <a:pt x="8" y="38"/>
                  </a:lnTo>
                  <a:lnTo>
                    <a:pt x="6" y="36"/>
                  </a:lnTo>
                  <a:lnTo>
                    <a:pt x="4" y="32"/>
                  </a:lnTo>
                  <a:lnTo>
                    <a:pt x="4" y="28"/>
                  </a:lnTo>
                  <a:lnTo>
                    <a:pt x="2" y="26"/>
                  </a:lnTo>
                  <a:lnTo>
                    <a:pt x="0" y="18"/>
                  </a:lnTo>
                  <a:lnTo>
                    <a:pt x="0" y="16"/>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47" name="Freeform 424"/>
            <p:cNvSpPr>
              <a:spLocks/>
            </p:cNvSpPr>
            <p:nvPr/>
          </p:nvSpPr>
          <p:spPr bwMode="auto">
            <a:xfrm>
              <a:off x="5687426" y="3826481"/>
              <a:ext cx="111549" cy="198301"/>
            </a:xfrm>
            <a:custGeom>
              <a:avLst/>
              <a:gdLst>
                <a:gd name="T0" fmla="*/ 0 w 54"/>
                <a:gd name="T1" fmla="*/ 84 h 96"/>
                <a:gd name="T2" fmla="*/ 0 w 54"/>
                <a:gd name="T3" fmla="*/ 68 h 96"/>
                <a:gd name="T4" fmla="*/ 0 w 54"/>
                <a:gd name="T5" fmla="*/ 56 h 96"/>
                <a:gd name="T6" fmla="*/ 0 w 54"/>
                <a:gd name="T7" fmla="*/ 50 h 96"/>
                <a:gd name="T8" fmla="*/ 2 w 54"/>
                <a:gd name="T9" fmla="*/ 46 h 96"/>
                <a:gd name="T10" fmla="*/ 6 w 54"/>
                <a:gd name="T11" fmla="*/ 46 h 96"/>
                <a:gd name="T12" fmla="*/ 10 w 54"/>
                <a:gd name="T13" fmla="*/ 44 h 96"/>
                <a:gd name="T14" fmla="*/ 12 w 54"/>
                <a:gd name="T15" fmla="*/ 42 h 96"/>
                <a:gd name="T16" fmla="*/ 12 w 54"/>
                <a:gd name="T17" fmla="*/ 36 h 96"/>
                <a:gd name="T18" fmla="*/ 10 w 54"/>
                <a:gd name="T19" fmla="*/ 34 h 96"/>
                <a:gd name="T20" fmla="*/ 8 w 54"/>
                <a:gd name="T21" fmla="*/ 32 h 96"/>
                <a:gd name="T22" fmla="*/ 2 w 54"/>
                <a:gd name="T23" fmla="*/ 30 h 96"/>
                <a:gd name="T24" fmla="*/ 2 w 54"/>
                <a:gd name="T25" fmla="*/ 28 h 96"/>
                <a:gd name="T26" fmla="*/ 0 w 54"/>
                <a:gd name="T27" fmla="*/ 22 h 96"/>
                <a:gd name="T28" fmla="*/ 0 w 54"/>
                <a:gd name="T29" fmla="*/ 14 h 96"/>
                <a:gd name="T30" fmla="*/ 4 w 54"/>
                <a:gd name="T31" fmla="*/ 6 h 96"/>
                <a:gd name="T32" fmla="*/ 8 w 54"/>
                <a:gd name="T33" fmla="*/ 2 h 96"/>
                <a:gd name="T34" fmla="*/ 10 w 54"/>
                <a:gd name="T35" fmla="*/ 0 h 96"/>
                <a:gd name="T36" fmla="*/ 14 w 54"/>
                <a:gd name="T37" fmla="*/ 0 h 96"/>
                <a:gd name="T38" fmla="*/ 20 w 54"/>
                <a:gd name="T39" fmla="*/ 2 h 96"/>
                <a:gd name="T40" fmla="*/ 26 w 54"/>
                <a:gd name="T41" fmla="*/ 6 h 96"/>
                <a:gd name="T42" fmla="*/ 30 w 54"/>
                <a:gd name="T43" fmla="*/ 8 h 96"/>
                <a:gd name="T44" fmla="*/ 40 w 54"/>
                <a:gd name="T45" fmla="*/ 12 h 96"/>
                <a:gd name="T46" fmla="*/ 40 w 54"/>
                <a:gd name="T47" fmla="*/ 20 h 96"/>
                <a:gd name="T48" fmla="*/ 40 w 54"/>
                <a:gd name="T49" fmla="*/ 24 h 96"/>
                <a:gd name="T50" fmla="*/ 44 w 54"/>
                <a:gd name="T51" fmla="*/ 26 h 96"/>
                <a:gd name="T52" fmla="*/ 46 w 54"/>
                <a:gd name="T53" fmla="*/ 28 h 96"/>
                <a:gd name="T54" fmla="*/ 48 w 54"/>
                <a:gd name="T55" fmla="*/ 30 h 96"/>
                <a:gd name="T56" fmla="*/ 46 w 54"/>
                <a:gd name="T57" fmla="*/ 38 h 96"/>
                <a:gd name="T58" fmla="*/ 46 w 54"/>
                <a:gd name="T59" fmla="*/ 44 h 96"/>
                <a:gd name="T60" fmla="*/ 48 w 54"/>
                <a:gd name="T61" fmla="*/ 60 h 96"/>
                <a:gd name="T62" fmla="*/ 54 w 54"/>
                <a:gd name="T63" fmla="*/ 80 h 96"/>
                <a:gd name="T64" fmla="*/ 50 w 54"/>
                <a:gd name="T65" fmla="*/ 84 h 96"/>
                <a:gd name="T66" fmla="*/ 46 w 54"/>
                <a:gd name="T67" fmla="*/ 88 h 96"/>
                <a:gd name="T68" fmla="*/ 44 w 54"/>
                <a:gd name="T69" fmla="*/ 88 h 96"/>
                <a:gd name="T70" fmla="*/ 40 w 54"/>
                <a:gd name="T71" fmla="*/ 86 h 96"/>
                <a:gd name="T72" fmla="*/ 36 w 54"/>
                <a:gd name="T73" fmla="*/ 86 h 96"/>
                <a:gd name="T74" fmla="*/ 34 w 54"/>
                <a:gd name="T75" fmla="*/ 88 h 96"/>
                <a:gd name="T76" fmla="*/ 30 w 54"/>
                <a:gd name="T77" fmla="*/ 94 h 96"/>
                <a:gd name="T78" fmla="*/ 26 w 54"/>
                <a:gd name="T79" fmla="*/ 96 h 96"/>
                <a:gd name="T80" fmla="*/ 20 w 54"/>
                <a:gd name="T81" fmla="*/ 96 h 96"/>
                <a:gd name="T82" fmla="*/ 14 w 54"/>
                <a:gd name="T8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 h="96">
                  <a:moveTo>
                    <a:pt x="2" y="92"/>
                  </a:moveTo>
                  <a:lnTo>
                    <a:pt x="2" y="92"/>
                  </a:lnTo>
                  <a:lnTo>
                    <a:pt x="0" y="84"/>
                  </a:lnTo>
                  <a:lnTo>
                    <a:pt x="0" y="76"/>
                  </a:lnTo>
                  <a:lnTo>
                    <a:pt x="0" y="72"/>
                  </a:lnTo>
                  <a:lnTo>
                    <a:pt x="0" y="68"/>
                  </a:lnTo>
                  <a:lnTo>
                    <a:pt x="0" y="64"/>
                  </a:lnTo>
                  <a:lnTo>
                    <a:pt x="0" y="60"/>
                  </a:lnTo>
                  <a:lnTo>
                    <a:pt x="0" y="56"/>
                  </a:lnTo>
                  <a:lnTo>
                    <a:pt x="0" y="54"/>
                  </a:lnTo>
                  <a:lnTo>
                    <a:pt x="0" y="50"/>
                  </a:lnTo>
                  <a:lnTo>
                    <a:pt x="0" y="50"/>
                  </a:lnTo>
                  <a:lnTo>
                    <a:pt x="0" y="48"/>
                  </a:lnTo>
                  <a:lnTo>
                    <a:pt x="2" y="48"/>
                  </a:lnTo>
                  <a:lnTo>
                    <a:pt x="2" y="46"/>
                  </a:lnTo>
                  <a:lnTo>
                    <a:pt x="2" y="46"/>
                  </a:lnTo>
                  <a:lnTo>
                    <a:pt x="4" y="46"/>
                  </a:lnTo>
                  <a:lnTo>
                    <a:pt x="6" y="46"/>
                  </a:lnTo>
                  <a:lnTo>
                    <a:pt x="8" y="46"/>
                  </a:lnTo>
                  <a:lnTo>
                    <a:pt x="8" y="46"/>
                  </a:lnTo>
                  <a:lnTo>
                    <a:pt x="10" y="44"/>
                  </a:lnTo>
                  <a:lnTo>
                    <a:pt x="10" y="44"/>
                  </a:lnTo>
                  <a:lnTo>
                    <a:pt x="10" y="42"/>
                  </a:lnTo>
                  <a:lnTo>
                    <a:pt x="12" y="42"/>
                  </a:lnTo>
                  <a:lnTo>
                    <a:pt x="12" y="40"/>
                  </a:lnTo>
                  <a:lnTo>
                    <a:pt x="12" y="38"/>
                  </a:lnTo>
                  <a:lnTo>
                    <a:pt x="12" y="36"/>
                  </a:lnTo>
                  <a:lnTo>
                    <a:pt x="12" y="34"/>
                  </a:lnTo>
                  <a:lnTo>
                    <a:pt x="10" y="34"/>
                  </a:lnTo>
                  <a:lnTo>
                    <a:pt x="10" y="34"/>
                  </a:lnTo>
                  <a:lnTo>
                    <a:pt x="10" y="32"/>
                  </a:lnTo>
                  <a:lnTo>
                    <a:pt x="10" y="32"/>
                  </a:lnTo>
                  <a:lnTo>
                    <a:pt x="8" y="32"/>
                  </a:lnTo>
                  <a:lnTo>
                    <a:pt x="6" y="30"/>
                  </a:lnTo>
                  <a:lnTo>
                    <a:pt x="4" y="30"/>
                  </a:lnTo>
                  <a:lnTo>
                    <a:pt x="2" y="30"/>
                  </a:lnTo>
                  <a:lnTo>
                    <a:pt x="2" y="28"/>
                  </a:lnTo>
                  <a:lnTo>
                    <a:pt x="2" y="28"/>
                  </a:lnTo>
                  <a:lnTo>
                    <a:pt x="2" y="28"/>
                  </a:lnTo>
                  <a:lnTo>
                    <a:pt x="2" y="28"/>
                  </a:lnTo>
                  <a:lnTo>
                    <a:pt x="0" y="26"/>
                  </a:lnTo>
                  <a:lnTo>
                    <a:pt x="0" y="22"/>
                  </a:lnTo>
                  <a:lnTo>
                    <a:pt x="0" y="20"/>
                  </a:lnTo>
                  <a:lnTo>
                    <a:pt x="0" y="16"/>
                  </a:lnTo>
                  <a:lnTo>
                    <a:pt x="0" y="14"/>
                  </a:lnTo>
                  <a:lnTo>
                    <a:pt x="2" y="12"/>
                  </a:lnTo>
                  <a:lnTo>
                    <a:pt x="2" y="8"/>
                  </a:lnTo>
                  <a:lnTo>
                    <a:pt x="4" y="6"/>
                  </a:lnTo>
                  <a:lnTo>
                    <a:pt x="6" y="4"/>
                  </a:lnTo>
                  <a:lnTo>
                    <a:pt x="6" y="2"/>
                  </a:lnTo>
                  <a:lnTo>
                    <a:pt x="8" y="2"/>
                  </a:lnTo>
                  <a:lnTo>
                    <a:pt x="8" y="2"/>
                  </a:lnTo>
                  <a:lnTo>
                    <a:pt x="8" y="0"/>
                  </a:lnTo>
                  <a:lnTo>
                    <a:pt x="10" y="0"/>
                  </a:lnTo>
                  <a:lnTo>
                    <a:pt x="10" y="0"/>
                  </a:lnTo>
                  <a:lnTo>
                    <a:pt x="12" y="0"/>
                  </a:lnTo>
                  <a:lnTo>
                    <a:pt x="14" y="0"/>
                  </a:lnTo>
                  <a:lnTo>
                    <a:pt x="16" y="2"/>
                  </a:lnTo>
                  <a:lnTo>
                    <a:pt x="18" y="2"/>
                  </a:lnTo>
                  <a:lnTo>
                    <a:pt x="20" y="2"/>
                  </a:lnTo>
                  <a:lnTo>
                    <a:pt x="22" y="4"/>
                  </a:lnTo>
                  <a:lnTo>
                    <a:pt x="24" y="6"/>
                  </a:lnTo>
                  <a:lnTo>
                    <a:pt x="26" y="6"/>
                  </a:lnTo>
                  <a:lnTo>
                    <a:pt x="26" y="8"/>
                  </a:lnTo>
                  <a:lnTo>
                    <a:pt x="28" y="8"/>
                  </a:lnTo>
                  <a:lnTo>
                    <a:pt x="30" y="8"/>
                  </a:lnTo>
                  <a:lnTo>
                    <a:pt x="34" y="10"/>
                  </a:lnTo>
                  <a:lnTo>
                    <a:pt x="40" y="10"/>
                  </a:lnTo>
                  <a:lnTo>
                    <a:pt x="40" y="12"/>
                  </a:lnTo>
                  <a:lnTo>
                    <a:pt x="40" y="16"/>
                  </a:lnTo>
                  <a:lnTo>
                    <a:pt x="40" y="18"/>
                  </a:lnTo>
                  <a:lnTo>
                    <a:pt x="40" y="20"/>
                  </a:lnTo>
                  <a:lnTo>
                    <a:pt x="40" y="22"/>
                  </a:lnTo>
                  <a:lnTo>
                    <a:pt x="40" y="24"/>
                  </a:lnTo>
                  <a:lnTo>
                    <a:pt x="40" y="24"/>
                  </a:lnTo>
                  <a:lnTo>
                    <a:pt x="42" y="24"/>
                  </a:lnTo>
                  <a:lnTo>
                    <a:pt x="42" y="24"/>
                  </a:lnTo>
                  <a:lnTo>
                    <a:pt x="44" y="26"/>
                  </a:lnTo>
                  <a:lnTo>
                    <a:pt x="46" y="26"/>
                  </a:lnTo>
                  <a:lnTo>
                    <a:pt x="46" y="28"/>
                  </a:lnTo>
                  <a:lnTo>
                    <a:pt x="46" y="28"/>
                  </a:lnTo>
                  <a:lnTo>
                    <a:pt x="48" y="28"/>
                  </a:lnTo>
                  <a:lnTo>
                    <a:pt x="48" y="28"/>
                  </a:lnTo>
                  <a:lnTo>
                    <a:pt x="48" y="30"/>
                  </a:lnTo>
                  <a:lnTo>
                    <a:pt x="48" y="32"/>
                  </a:lnTo>
                  <a:lnTo>
                    <a:pt x="46" y="34"/>
                  </a:lnTo>
                  <a:lnTo>
                    <a:pt x="46" y="38"/>
                  </a:lnTo>
                  <a:lnTo>
                    <a:pt x="46" y="38"/>
                  </a:lnTo>
                  <a:lnTo>
                    <a:pt x="46" y="40"/>
                  </a:lnTo>
                  <a:lnTo>
                    <a:pt x="46" y="44"/>
                  </a:lnTo>
                  <a:lnTo>
                    <a:pt x="46" y="50"/>
                  </a:lnTo>
                  <a:lnTo>
                    <a:pt x="48" y="56"/>
                  </a:lnTo>
                  <a:lnTo>
                    <a:pt x="48" y="60"/>
                  </a:lnTo>
                  <a:lnTo>
                    <a:pt x="50" y="66"/>
                  </a:lnTo>
                  <a:lnTo>
                    <a:pt x="50" y="72"/>
                  </a:lnTo>
                  <a:lnTo>
                    <a:pt x="54" y="80"/>
                  </a:lnTo>
                  <a:lnTo>
                    <a:pt x="52" y="80"/>
                  </a:lnTo>
                  <a:lnTo>
                    <a:pt x="50" y="82"/>
                  </a:lnTo>
                  <a:lnTo>
                    <a:pt x="50" y="84"/>
                  </a:lnTo>
                  <a:lnTo>
                    <a:pt x="48" y="86"/>
                  </a:lnTo>
                  <a:lnTo>
                    <a:pt x="48" y="86"/>
                  </a:lnTo>
                  <a:lnTo>
                    <a:pt x="46" y="88"/>
                  </a:lnTo>
                  <a:lnTo>
                    <a:pt x="46" y="88"/>
                  </a:lnTo>
                  <a:lnTo>
                    <a:pt x="46" y="88"/>
                  </a:lnTo>
                  <a:lnTo>
                    <a:pt x="44" y="88"/>
                  </a:lnTo>
                  <a:lnTo>
                    <a:pt x="42" y="88"/>
                  </a:lnTo>
                  <a:lnTo>
                    <a:pt x="42" y="88"/>
                  </a:lnTo>
                  <a:lnTo>
                    <a:pt x="40" y="86"/>
                  </a:lnTo>
                  <a:lnTo>
                    <a:pt x="38" y="86"/>
                  </a:lnTo>
                  <a:lnTo>
                    <a:pt x="36" y="86"/>
                  </a:lnTo>
                  <a:lnTo>
                    <a:pt x="36" y="86"/>
                  </a:lnTo>
                  <a:lnTo>
                    <a:pt x="36" y="88"/>
                  </a:lnTo>
                  <a:lnTo>
                    <a:pt x="34" y="88"/>
                  </a:lnTo>
                  <a:lnTo>
                    <a:pt x="34" y="88"/>
                  </a:lnTo>
                  <a:lnTo>
                    <a:pt x="32" y="90"/>
                  </a:lnTo>
                  <a:lnTo>
                    <a:pt x="30" y="94"/>
                  </a:lnTo>
                  <a:lnTo>
                    <a:pt x="30" y="94"/>
                  </a:lnTo>
                  <a:lnTo>
                    <a:pt x="30" y="94"/>
                  </a:lnTo>
                  <a:lnTo>
                    <a:pt x="28" y="96"/>
                  </a:lnTo>
                  <a:lnTo>
                    <a:pt x="26" y="96"/>
                  </a:lnTo>
                  <a:lnTo>
                    <a:pt x="26" y="96"/>
                  </a:lnTo>
                  <a:lnTo>
                    <a:pt x="24" y="96"/>
                  </a:lnTo>
                  <a:lnTo>
                    <a:pt x="20" y="96"/>
                  </a:lnTo>
                  <a:lnTo>
                    <a:pt x="18" y="96"/>
                  </a:lnTo>
                  <a:lnTo>
                    <a:pt x="16" y="96"/>
                  </a:lnTo>
                  <a:lnTo>
                    <a:pt x="14" y="96"/>
                  </a:lnTo>
                  <a:lnTo>
                    <a:pt x="8" y="94"/>
                  </a:lnTo>
                  <a:lnTo>
                    <a:pt x="2" y="9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48" name="Freeform 426"/>
            <p:cNvSpPr>
              <a:spLocks/>
            </p:cNvSpPr>
            <p:nvPr/>
          </p:nvSpPr>
          <p:spPr bwMode="auto">
            <a:xfrm>
              <a:off x="6650052" y="4276789"/>
              <a:ext cx="53708" cy="53707"/>
            </a:xfrm>
            <a:custGeom>
              <a:avLst/>
              <a:gdLst>
                <a:gd name="T0" fmla="*/ 14 w 26"/>
                <a:gd name="T1" fmla="*/ 24 h 26"/>
                <a:gd name="T2" fmla="*/ 14 w 26"/>
                <a:gd name="T3" fmla="*/ 24 h 26"/>
                <a:gd name="T4" fmla="*/ 14 w 26"/>
                <a:gd name="T5" fmla="*/ 24 h 26"/>
                <a:gd name="T6" fmla="*/ 16 w 26"/>
                <a:gd name="T7" fmla="*/ 24 h 26"/>
                <a:gd name="T8" fmla="*/ 20 w 26"/>
                <a:gd name="T9" fmla="*/ 24 h 26"/>
                <a:gd name="T10" fmla="*/ 22 w 26"/>
                <a:gd name="T11" fmla="*/ 24 h 26"/>
                <a:gd name="T12" fmla="*/ 24 w 26"/>
                <a:gd name="T13" fmla="*/ 24 h 26"/>
                <a:gd name="T14" fmla="*/ 24 w 26"/>
                <a:gd name="T15" fmla="*/ 24 h 26"/>
                <a:gd name="T16" fmla="*/ 26 w 26"/>
                <a:gd name="T17" fmla="*/ 22 h 26"/>
                <a:gd name="T18" fmla="*/ 26 w 26"/>
                <a:gd name="T19" fmla="*/ 22 h 26"/>
                <a:gd name="T20" fmla="*/ 26 w 26"/>
                <a:gd name="T21" fmla="*/ 22 h 26"/>
                <a:gd name="T22" fmla="*/ 26 w 26"/>
                <a:gd name="T23" fmla="*/ 20 h 26"/>
                <a:gd name="T24" fmla="*/ 26 w 26"/>
                <a:gd name="T25" fmla="*/ 20 h 26"/>
                <a:gd name="T26" fmla="*/ 26 w 26"/>
                <a:gd name="T27" fmla="*/ 20 h 26"/>
                <a:gd name="T28" fmla="*/ 26 w 26"/>
                <a:gd name="T29" fmla="*/ 16 h 26"/>
                <a:gd name="T30" fmla="*/ 26 w 26"/>
                <a:gd name="T31" fmla="*/ 14 h 26"/>
                <a:gd name="T32" fmla="*/ 26 w 26"/>
                <a:gd name="T33" fmla="*/ 12 h 26"/>
                <a:gd name="T34" fmla="*/ 24 w 26"/>
                <a:gd name="T35" fmla="*/ 10 h 26"/>
                <a:gd name="T36" fmla="*/ 24 w 26"/>
                <a:gd name="T37" fmla="*/ 6 h 26"/>
                <a:gd name="T38" fmla="*/ 22 w 26"/>
                <a:gd name="T39" fmla="*/ 4 h 26"/>
                <a:gd name="T40" fmla="*/ 22 w 26"/>
                <a:gd name="T41" fmla="*/ 2 h 26"/>
                <a:gd name="T42" fmla="*/ 20 w 26"/>
                <a:gd name="T43" fmla="*/ 0 h 26"/>
                <a:gd name="T44" fmla="*/ 20 w 26"/>
                <a:gd name="T45" fmla="*/ 0 h 26"/>
                <a:gd name="T46" fmla="*/ 18 w 26"/>
                <a:gd name="T47" fmla="*/ 2 h 26"/>
                <a:gd name="T48" fmla="*/ 16 w 26"/>
                <a:gd name="T49" fmla="*/ 4 h 26"/>
                <a:gd name="T50" fmla="*/ 16 w 26"/>
                <a:gd name="T51" fmla="*/ 4 h 26"/>
                <a:gd name="T52" fmla="*/ 14 w 26"/>
                <a:gd name="T53" fmla="*/ 6 h 26"/>
                <a:gd name="T54" fmla="*/ 14 w 26"/>
                <a:gd name="T55" fmla="*/ 6 h 26"/>
                <a:gd name="T56" fmla="*/ 12 w 26"/>
                <a:gd name="T57" fmla="*/ 6 h 26"/>
                <a:gd name="T58" fmla="*/ 10 w 26"/>
                <a:gd name="T59" fmla="*/ 6 h 26"/>
                <a:gd name="T60" fmla="*/ 8 w 26"/>
                <a:gd name="T61" fmla="*/ 6 h 26"/>
                <a:gd name="T62" fmla="*/ 4 w 26"/>
                <a:gd name="T63" fmla="*/ 6 h 26"/>
                <a:gd name="T64" fmla="*/ 2 w 26"/>
                <a:gd name="T65" fmla="*/ 6 h 26"/>
                <a:gd name="T66" fmla="*/ 2 w 26"/>
                <a:gd name="T67" fmla="*/ 8 h 26"/>
                <a:gd name="T68" fmla="*/ 0 w 26"/>
                <a:gd name="T69" fmla="*/ 12 h 26"/>
                <a:gd name="T70" fmla="*/ 0 w 26"/>
                <a:gd name="T71" fmla="*/ 14 h 26"/>
                <a:gd name="T72" fmla="*/ 0 w 26"/>
                <a:gd name="T73" fmla="*/ 18 h 26"/>
                <a:gd name="T74" fmla="*/ 0 w 26"/>
                <a:gd name="T75" fmla="*/ 20 h 26"/>
                <a:gd name="T76" fmla="*/ 0 w 26"/>
                <a:gd name="T77" fmla="*/ 20 h 26"/>
                <a:gd name="T78" fmla="*/ 0 w 26"/>
                <a:gd name="T79" fmla="*/ 22 h 26"/>
                <a:gd name="T80" fmla="*/ 0 w 26"/>
                <a:gd name="T81" fmla="*/ 22 h 26"/>
                <a:gd name="T82" fmla="*/ 0 w 26"/>
                <a:gd name="T83" fmla="*/ 22 h 26"/>
                <a:gd name="T84" fmla="*/ 2 w 26"/>
                <a:gd name="T85" fmla="*/ 24 h 26"/>
                <a:gd name="T86" fmla="*/ 4 w 26"/>
                <a:gd name="T87" fmla="*/ 26 h 26"/>
                <a:gd name="T88" fmla="*/ 6 w 26"/>
                <a:gd name="T89" fmla="*/ 26 h 26"/>
                <a:gd name="T90" fmla="*/ 8 w 26"/>
                <a:gd name="T91" fmla="*/ 26 h 26"/>
                <a:gd name="T92" fmla="*/ 12 w 26"/>
                <a:gd name="T93" fmla="*/ 24 h 26"/>
                <a:gd name="T94" fmla="*/ 14 w 26"/>
                <a:gd name="T9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26">
                  <a:moveTo>
                    <a:pt x="14" y="24"/>
                  </a:moveTo>
                  <a:lnTo>
                    <a:pt x="14" y="24"/>
                  </a:lnTo>
                  <a:lnTo>
                    <a:pt x="14" y="24"/>
                  </a:lnTo>
                  <a:lnTo>
                    <a:pt x="16" y="24"/>
                  </a:lnTo>
                  <a:lnTo>
                    <a:pt x="20" y="24"/>
                  </a:lnTo>
                  <a:lnTo>
                    <a:pt x="22" y="24"/>
                  </a:lnTo>
                  <a:lnTo>
                    <a:pt x="24" y="24"/>
                  </a:lnTo>
                  <a:lnTo>
                    <a:pt x="24" y="24"/>
                  </a:lnTo>
                  <a:lnTo>
                    <a:pt x="26" y="22"/>
                  </a:lnTo>
                  <a:lnTo>
                    <a:pt x="26" y="22"/>
                  </a:lnTo>
                  <a:lnTo>
                    <a:pt x="26" y="22"/>
                  </a:lnTo>
                  <a:lnTo>
                    <a:pt x="26" y="20"/>
                  </a:lnTo>
                  <a:lnTo>
                    <a:pt x="26" y="20"/>
                  </a:lnTo>
                  <a:lnTo>
                    <a:pt x="26" y="20"/>
                  </a:lnTo>
                  <a:lnTo>
                    <a:pt x="26" y="16"/>
                  </a:lnTo>
                  <a:lnTo>
                    <a:pt x="26" y="14"/>
                  </a:lnTo>
                  <a:lnTo>
                    <a:pt x="26" y="12"/>
                  </a:lnTo>
                  <a:lnTo>
                    <a:pt x="24" y="10"/>
                  </a:lnTo>
                  <a:lnTo>
                    <a:pt x="24" y="6"/>
                  </a:lnTo>
                  <a:lnTo>
                    <a:pt x="22" y="4"/>
                  </a:lnTo>
                  <a:lnTo>
                    <a:pt x="22" y="2"/>
                  </a:lnTo>
                  <a:lnTo>
                    <a:pt x="20" y="0"/>
                  </a:lnTo>
                  <a:lnTo>
                    <a:pt x="20" y="0"/>
                  </a:lnTo>
                  <a:lnTo>
                    <a:pt x="18" y="2"/>
                  </a:lnTo>
                  <a:lnTo>
                    <a:pt x="16" y="4"/>
                  </a:lnTo>
                  <a:lnTo>
                    <a:pt x="16" y="4"/>
                  </a:lnTo>
                  <a:lnTo>
                    <a:pt x="14" y="6"/>
                  </a:lnTo>
                  <a:lnTo>
                    <a:pt x="14" y="6"/>
                  </a:lnTo>
                  <a:lnTo>
                    <a:pt x="12" y="6"/>
                  </a:lnTo>
                  <a:lnTo>
                    <a:pt x="10" y="6"/>
                  </a:lnTo>
                  <a:lnTo>
                    <a:pt x="8" y="6"/>
                  </a:lnTo>
                  <a:lnTo>
                    <a:pt x="4" y="6"/>
                  </a:lnTo>
                  <a:lnTo>
                    <a:pt x="2" y="6"/>
                  </a:lnTo>
                  <a:lnTo>
                    <a:pt x="2" y="8"/>
                  </a:lnTo>
                  <a:lnTo>
                    <a:pt x="0" y="12"/>
                  </a:lnTo>
                  <a:lnTo>
                    <a:pt x="0" y="14"/>
                  </a:lnTo>
                  <a:lnTo>
                    <a:pt x="0" y="18"/>
                  </a:lnTo>
                  <a:lnTo>
                    <a:pt x="0" y="20"/>
                  </a:lnTo>
                  <a:lnTo>
                    <a:pt x="0" y="20"/>
                  </a:lnTo>
                  <a:lnTo>
                    <a:pt x="0" y="22"/>
                  </a:lnTo>
                  <a:lnTo>
                    <a:pt x="0" y="22"/>
                  </a:lnTo>
                  <a:lnTo>
                    <a:pt x="0" y="22"/>
                  </a:lnTo>
                  <a:lnTo>
                    <a:pt x="2" y="24"/>
                  </a:lnTo>
                  <a:lnTo>
                    <a:pt x="4" y="26"/>
                  </a:lnTo>
                  <a:lnTo>
                    <a:pt x="6" y="26"/>
                  </a:lnTo>
                  <a:lnTo>
                    <a:pt x="8" y="26"/>
                  </a:lnTo>
                  <a:lnTo>
                    <a:pt x="12" y="24"/>
                  </a:lnTo>
                  <a:lnTo>
                    <a:pt x="14" y="2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49" name="Freeform 427"/>
            <p:cNvSpPr>
              <a:spLocks/>
            </p:cNvSpPr>
            <p:nvPr/>
          </p:nvSpPr>
          <p:spPr bwMode="auto">
            <a:xfrm>
              <a:off x="6650052" y="4276789"/>
              <a:ext cx="53708" cy="53707"/>
            </a:xfrm>
            <a:custGeom>
              <a:avLst/>
              <a:gdLst>
                <a:gd name="T0" fmla="*/ 14 w 26"/>
                <a:gd name="T1" fmla="*/ 24 h 26"/>
                <a:gd name="T2" fmla="*/ 14 w 26"/>
                <a:gd name="T3" fmla="*/ 24 h 26"/>
                <a:gd name="T4" fmla="*/ 14 w 26"/>
                <a:gd name="T5" fmla="*/ 24 h 26"/>
                <a:gd name="T6" fmla="*/ 16 w 26"/>
                <a:gd name="T7" fmla="*/ 24 h 26"/>
                <a:gd name="T8" fmla="*/ 20 w 26"/>
                <a:gd name="T9" fmla="*/ 24 h 26"/>
                <a:gd name="T10" fmla="*/ 22 w 26"/>
                <a:gd name="T11" fmla="*/ 24 h 26"/>
                <a:gd name="T12" fmla="*/ 24 w 26"/>
                <a:gd name="T13" fmla="*/ 24 h 26"/>
                <a:gd name="T14" fmla="*/ 24 w 26"/>
                <a:gd name="T15" fmla="*/ 24 h 26"/>
                <a:gd name="T16" fmla="*/ 26 w 26"/>
                <a:gd name="T17" fmla="*/ 22 h 26"/>
                <a:gd name="T18" fmla="*/ 26 w 26"/>
                <a:gd name="T19" fmla="*/ 22 h 26"/>
                <a:gd name="T20" fmla="*/ 26 w 26"/>
                <a:gd name="T21" fmla="*/ 22 h 26"/>
                <a:gd name="T22" fmla="*/ 26 w 26"/>
                <a:gd name="T23" fmla="*/ 20 h 26"/>
                <a:gd name="T24" fmla="*/ 26 w 26"/>
                <a:gd name="T25" fmla="*/ 20 h 26"/>
                <a:gd name="T26" fmla="*/ 26 w 26"/>
                <a:gd name="T27" fmla="*/ 20 h 26"/>
                <a:gd name="T28" fmla="*/ 26 w 26"/>
                <a:gd name="T29" fmla="*/ 16 h 26"/>
                <a:gd name="T30" fmla="*/ 26 w 26"/>
                <a:gd name="T31" fmla="*/ 14 h 26"/>
                <a:gd name="T32" fmla="*/ 26 w 26"/>
                <a:gd name="T33" fmla="*/ 12 h 26"/>
                <a:gd name="T34" fmla="*/ 24 w 26"/>
                <a:gd name="T35" fmla="*/ 10 h 26"/>
                <a:gd name="T36" fmla="*/ 24 w 26"/>
                <a:gd name="T37" fmla="*/ 6 h 26"/>
                <a:gd name="T38" fmla="*/ 22 w 26"/>
                <a:gd name="T39" fmla="*/ 4 h 26"/>
                <a:gd name="T40" fmla="*/ 22 w 26"/>
                <a:gd name="T41" fmla="*/ 2 h 26"/>
                <a:gd name="T42" fmla="*/ 20 w 26"/>
                <a:gd name="T43" fmla="*/ 0 h 26"/>
                <a:gd name="T44" fmla="*/ 20 w 26"/>
                <a:gd name="T45" fmla="*/ 0 h 26"/>
                <a:gd name="T46" fmla="*/ 18 w 26"/>
                <a:gd name="T47" fmla="*/ 2 h 26"/>
                <a:gd name="T48" fmla="*/ 16 w 26"/>
                <a:gd name="T49" fmla="*/ 4 h 26"/>
                <a:gd name="T50" fmla="*/ 16 w 26"/>
                <a:gd name="T51" fmla="*/ 4 h 26"/>
                <a:gd name="T52" fmla="*/ 14 w 26"/>
                <a:gd name="T53" fmla="*/ 6 h 26"/>
                <a:gd name="T54" fmla="*/ 14 w 26"/>
                <a:gd name="T55" fmla="*/ 6 h 26"/>
                <a:gd name="T56" fmla="*/ 12 w 26"/>
                <a:gd name="T57" fmla="*/ 6 h 26"/>
                <a:gd name="T58" fmla="*/ 10 w 26"/>
                <a:gd name="T59" fmla="*/ 6 h 26"/>
                <a:gd name="T60" fmla="*/ 8 w 26"/>
                <a:gd name="T61" fmla="*/ 6 h 26"/>
                <a:gd name="T62" fmla="*/ 4 w 26"/>
                <a:gd name="T63" fmla="*/ 6 h 26"/>
                <a:gd name="T64" fmla="*/ 2 w 26"/>
                <a:gd name="T65" fmla="*/ 6 h 26"/>
                <a:gd name="T66" fmla="*/ 2 w 26"/>
                <a:gd name="T67" fmla="*/ 8 h 26"/>
                <a:gd name="T68" fmla="*/ 0 w 26"/>
                <a:gd name="T69" fmla="*/ 12 h 26"/>
                <a:gd name="T70" fmla="*/ 0 w 26"/>
                <a:gd name="T71" fmla="*/ 14 h 26"/>
                <a:gd name="T72" fmla="*/ 0 w 26"/>
                <a:gd name="T73" fmla="*/ 18 h 26"/>
                <a:gd name="T74" fmla="*/ 0 w 26"/>
                <a:gd name="T75" fmla="*/ 20 h 26"/>
                <a:gd name="T76" fmla="*/ 0 w 26"/>
                <a:gd name="T77" fmla="*/ 20 h 26"/>
                <a:gd name="T78" fmla="*/ 0 w 26"/>
                <a:gd name="T79" fmla="*/ 22 h 26"/>
                <a:gd name="T80" fmla="*/ 0 w 26"/>
                <a:gd name="T81" fmla="*/ 22 h 26"/>
                <a:gd name="T82" fmla="*/ 0 w 26"/>
                <a:gd name="T83" fmla="*/ 22 h 26"/>
                <a:gd name="T84" fmla="*/ 2 w 26"/>
                <a:gd name="T85" fmla="*/ 24 h 26"/>
                <a:gd name="T86" fmla="*/ 4 w 26"/>
                <a:gd name="T87" fmla="*/ 26 h 26"/>
                <a:gd name="T88" fmla="*/ 6 w 26"/>
                <a:gd name="T89" fmla="*/ 26 h 26"/>
                <a:gd name="T90" fmla="*/ 8 w 26"/>
                <a:gd name="T91" fmla="*/ 26 h 26"/>
                <a:gd name="T92" fmla="*/ 12 w 26"/>
                <a:gd name="T93" fmla="*/ 24 h 26"/>
                <a:gd name="T94" fmla="*/ 14 w 26"/>
                <a:gd name="T9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26">
                  <a:moveTo>
                    <a:pt x="14" y="24"/>
                  </a:moveTo>
                  <a:lnTo>
                    <a:pt x="14" y="24"/>
                  </a:lnTo>
                  <a:lnTo>
                    <a:pt x="14" y="24"/>
                  </a:lnTo>
                  <a:lnTo>
                    <a:pt x="16" y="24"/>
                  </a:lnTo>
                  <a:lnTo>
                    <a:pt x="20" y="24"/>
                  </a:lnTo>
                  <a:lnTo>
                    <a:pt x="22" y="24"/>
                  </a:lnTo>
                  <a:lnTo>
                    <a:pt x="24" y="24"/>
                  </a:lnTo>
                  <a:lnTo>
                    <a:pt x="24" y="24"/>
                  </a:lnTo>
                  <a:lnTo>
                    <a:pt x="26" y="22"/>
                  </a:lnTo>
                  <a:lnTo>
                    <a:pt x="26" y="22"/>
                  </a:lnTo>
                  <a:lnTo>
                    <a:pt x="26" y="22"/>
                  </a:lnTo>
                  <a:lnTo>
                    <a:pt x="26" y="20"/>
                  </a:lnTo>
                  <a:lnTo>
                    <a:pt x="26" y="20"/>
                  </a:lnTo>
                  <a:lnTo>
                    <a:pt x="26" y="20"/>
                  </a:lnTo>
                  <a:lnTo>
                    <a:pt x="26" y="16"/>
                  </a:lnTo>
                  <a:lnTo>
                    <a:pt x="26" y="14"/>
                  </a:lnTo>
                  <a:lnTo>
                    <a:pt x="26" y="12"/>
                  </a:lnTo>
                  <a:lnTo>
                    <a:pt x="24" y="10"/>
                  </a:lnTo>
                  <a:lnTo>
                    <a:pt x="24" y="6"/>
                  </a:lnTo>
                  <a:lnTo>
                    <a:pt x="22" y="4"/>
                  </a:lnTo>
                  <a:lnTo>
                    <a:pt x="22" y="2"/>
                  </a:lnTo>
                  <a:lnTo>
                    <a:pt x="20" y="0"/>
                  </a:lnTo>
                  <a:lnTo>
                    <a:pt x="20" y="0"/>
                  </a:lnTo>
                  <a:lnTo>
                    <a:pt x="18" y="2"/>
                  </a:lnTo>
                  <a:lnTo>
                    <a:pt x="16" y="4"/>
                  </a:lnTo>
                  <a:lnTo>
                    <a:pt x="16" y="4"/>
                  </a:lnTo>
                  <a:lnTo>
                    <a:pt x="14" y="6"/>
                  </a:lnTo>
                  <a:lnTo>
                    <a:pt x="14" y="6"/>
                  </a:lnTo>
                  <a:lnTo>
                    <a:pt x="12" y="6"/>
                  </a:lnTo>
                  <a:lnTo>
                    <a:pt x="10" y="6"/>
                  </a:lnTo>
                  <a:lnTo>
                    <a:pt x="8" y="6"/>
                  </a:lnTo>
                  <a:lnTo>
                    <a:pt x="4" y="6"/>
                  </a:lnTo>
                  <a:lnTo>
                    <a:pt x="2" y="6"/>
                  </a:lnTo>
                  <a:lnTo>
                    <a:pt x="2" y="8"/>
                  </a:lnTo>
                  <a:lnTo>
                    <a:pt x="0" y="12"/>
                  </a:lnTo>
                  <a:lnTo>
                    <a:pt x="0" y="14"/>
                  </a:lnTo>
                  <a:lnTo>
                    <a:pt x="0" y="18"/>
                  </a:lnTo>
                  <a:lnTo>
                    <a:pt x="0" y="20"/>
                  </a:lnTo>
                  <a:lnTo>
                    <a:pt x="0" y="20"/>
                  </a:lnTo>
                  <a:lnTo>
                    <a:pt x="0" y="22"/>
                  </a:lnTo>
                  <a:lnTo>
                    <a:pt x="0" y="22"/>
                  </a:lnTo>
                  <a:lnTo>
                    <a:pt x="0" y="22"/>
                  </a:lnTo>
                  <a:lnTo>
                    <a:pt x="2" y="24"/>
                  </a:lnTo>
                  <a:lnTo>
                    <a:pt x="4" y="26"/>
                  </a:lnTo>
                  <a:lnTo>
                    <a:pt x="6" y="26"/>
                  </a:lnTo>
                  <a:lnTo>
                    <a:pt x="8" y="26"/>
                  </a:lnTo>
                  <a:lnTo>
                    <a:pt x="12" y="24"/>
                  </a:lnTo>
                  <a:lnTo>
                    <a:pt x="14" y="24"/>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50" name="Freeform 428"/>
            <p:cNvSpPr>
              <a:spLocks/>
            </p:cNvSpPr>
            <p:nvPr/>
          </p:nvSpPr>
          <p:spPr bwMode="auto">
            <a:xfrm>
              <a:off x="6257563" y="4958452"/>
              <a:ext cx="491641" cy="462703"/>
            </a:xfrm>
            <a:custGeom>
              <a:avLst/>
              <a:gdLst>
                <a:gd name="T0" fmla="*/ 204 w 238"/>
                <a:gd name="T1" fmla="*/ 10 h 224"/>
                <a:gd name="T2" fmla="*/ 200 w 238"/>
                <a:gd name="T3" fmla="*/ 6 h 224"/>
                <a:gd name="T4" fmla="*/ 186 w 238"/>
                <a:gd name="T5" fmla="*/ 8 h 224"/>
                <a:gd name="T6" fmla="*/ 176 w 238"/>
                <a:gd name="T7" fmla="*/ 16 h 224"/>
                <a:gd name="T8" fmla="*/ 166 w 238"/>
                <a:gd name="T9" fmla="*/ 26 h 224"/>
                <a:gd name="T10" fmla="*/ 156 w 238"/>
                <a:gd name="T11" fmla="*/ 32 h 224"/>
                <a:gd name="T12" fmla="*/ 154 w 238"/>
                <a:gd name="T13" fmla="*/ 44 h 224"/>
                <a:gd name="T14" fmla="*/ 146 w 238"/>
                <a:gd name="T15" fmla="*/ 46 h 224"/>
                <a:gd name="T16" fmla="*/ 140 w 238"/>
                <a:gd name="T17" fmla="*/ 54 h 224"/>
                <a:gd name="T18" fmla="*/ 130 w 238"/>
                <a:gd name="T19" fmla="*/ 64 h 224"/>
                <a:gd name="T20" fmla="*/ 118 w 238"/>
                <a:gd name="T21" fmla="*/ 66 h 224"/>
                <a:gd name="T22" fmla="*/ 108 w 238"/>
                <a:gd name="T23" fmla="*/ 60 h 224"/>
                <a:gd name="T24" fmla="*/ 98 w 238"/>
                <a:gd name="T25" fmla="*/ 60 h 224"/>
                <a:gd name="T26" fmla="*/ 92 w 238"/>
                <a:gd name="T27" fmla="*/ 70 h 224"/>
                <a:gd name="T28" fmla="*/ 86 w 238"/>
                <a:gd name="T29" fmla="*/ 80 h 224"/>
                <a:gd name="T30" fmla="*/ 72 w 238"/>
                <a:gd name="T31" fmla="*/ 82 h 224"/>
                <a:gd name="T32" fmla="*/ 60 w 238"/>
                <a:gd name="T33" fmla="*/ 76 h 224"/>
                <a:gd name="T34" fmla="*/ 58 w 238"/>
                <a:gd name="T35" fmla="*/ 62 h 224"/>
                <a:gd name="T36" fmla="*/ 52 w 238"/>
                <a:gd name="T37" fmla="*/ 88 h 224"/>
                <a:gd name="T38" fmla="*/ 50 w 238"/>
                <a:gd name="T39" fmla="*/ 112 h 224"/>
                <a:gd name="T40" fmla="*/ 42 w 238"/>
                <a:gd name="T41" fmla="*/ 120 h 224"/>
                <a:gd name="T42" fmla="*/ 26 w 238"/>
                <a:gd name="T43" fmla="*/ 122 h 224"/>
                <a:gd name="T44" fmla="*/ 18 w 238"/>
                <a:gd name="T45" fmla="*/ 114 h 224"/>
                <a:gd name="T46" fmla="*/ 14 w 238"/>
                <a:gd name="T47" fmla="*/ 108 h 224"/>
                <a:gd name="T48" fmla="*/ 10 w 238"/>
                <a:gd name="T49" fmla="*/ 112 h 224"/>
                <a:gd name="T50" fmla="*/ 2 w 238"/>
                <a:gd name="T51" fmla="*/ 118 h 224"/>
                <a:gd name="T52" fmla="*/ 2 w 238"/>
                <a:gd name="T53" fmla="*/ 134 h 224"/>
                <a:gd name="T54" fmla="*/ 6 w 238"/>
                <a:gd name="T55" fmla="*/ 138 h 224"/>
                <a:gd name="T56" fmla="*/ 14 w 238"/>
                <a:gd name="T57" fmla="*/ 140 h 224"/>
                <a:gd name="T58" fmla="*/ 14 w 238"/>
                <a:gd name="T59" fmla="*/ 156 h 224"/>
                <a:gd name="T60" fmla="*/ 18 w 238"/>
                <a:gd name="T61" fmla="*/ 160 h 224"/>
                <a:gd name="T62" fmla="*/ 20 w 238"/>
                <a:gd name="T63" fmla="*/ 166 h 224"/>
                <a:gd name="T64" fmla="*/ 26 w 238"/>
                <a:gd name="T65" fmla="*/ 168 h 224"/>
                <a:gd name="T66" fmla="*/ 28 w 238"/>
                <a:gd name="T67" fmla="*/ 172 h 224"/>
                <a:gd name="T68" fmla="*/ 24 w 238"/>
                <a:gd name="T69" fmla="*/ 182 h 224"/>
                <a:gd name="T70" fmla="*/ 18 w 238"/>
                <a:gd name="T71" fmla="*/ 186 h 224"/>
                <a:gd name="T72" fmla="*/ 22 w 238"/>
                <a:gd name="T73" fmla="*/ 198 h 224"/>
                <a:gd name="T74" fmla="*/ 36 w 238"/>
                <a:gd name="T75" fmla="*/ 214 h 224"/>
                <a:gd name="T76" fmla="*/ 50 w 238"/>
                <a:gd name="T77" fmla="*/ 222 h 224"/>
                <a:gd name="T78" fmla="*/ 64 w 238"/>
                <a:gd name="T79" fmla="*/ 222 h 224"/>
                <a:gd name="T80" fmla="*/ 76 w 238"/>
                <a:gd name="T81" fmla="*/ 210 h 224"/>
                <a:gd name="T82" fmla="*/ 82 w 238"/>
                <a:gd name="T83" fmla="*/ 204 h 224"/>
                <a:gd name="T84" fmla="*/ 100 w 238"/>
                <a:gd name="T85" fmla="*/ 204 h 224"/>
                <a:gd name="T86" fmla="*/ 110 w 238"/>
                <a:gd name="T87" fmla="*/ 208 h 224"/>
                <a:gd name="T88" fmla="*/ 116 w 238"/>
                <a:gd name="T89" fmla="*/ 212 h 224"/>
                <a:gd name="T90" fmla="*/ 130 w 238"/>
                <a:gd name="T91" fmla="*/ 204 h 224"/>
                <a:gd name="T92" fmla="*/ 142 w 238"/>
                <a:gd name="T93" fmla="*/ 198 h 224"/>
                <a:gd name="T94" fmla="*/ 164 w 238"/>
                <a:gd name="T95" fmla="*/ 192 h 224"/>
                <a:gd name="T96" fmla="*/ 172 w 238"/>
                <a:gd name="T97" fmla="*/ 182 h 224"/>
                <a:gd name="T98" fmla="*/ 180 w 238"/>
                <a:gd name="T99" fmla="*/ 168 h 224"/>
                <a:gd name="T100" fmla="*/ 198 w 238"/>
                <a:gd name="T101" fmla="*/ 156 h 224"/>
                <a:gd name="T102" fmla="*/ 212 w 238"/>
                <a:gd name="T103" fmla="*/ 142 h 224"/>
                <a:gd name="T104" fmla="*/ 214 w 238"/>
                <a:gd name="T105" fmla="*/ 124 h 224"/>
                <a:gd name="T106" fmla="*/ 220 w 238"/>
                <a:gd name="T107" fmla="*/ 112 h 224"/>
                <a:gd name="T108" fmla="*/ 228 w 238"/>
                <a:gd name="T109" fmla="*/ 110 h 224"/>
                <a:gd name="T110" fmla="*/ 236 w 238"/>
                <a:gd name="T111" fmla="*/ 102 h 224"/>
                <a:gd name="T112" fmla="*/ 222 w 238"/>
                <a:gd name="T113" fmla="*/ 76 h 224"/>
                <a:gd name="T114" fmla="*/ 218 w 238"/>
                <a:gd name="T115" fmla="*/ 1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224">
                  <a:moveTo>
                    <a:pt x="218" y="10"/>
                  </a:moveTo>
                  <a:lnTo>
                    <a:pt x="218" y="10"/>
                  </a:lnTo>
                  <a:lnTo>
                    <a:pt x="216" y="10"/>
                  </a:lnTo>
                  <a:lnTo>
                    <a:pt x="212" y="10"/>
                  </a:lnTo>
                  <a:lnTo>
                    <a:pt x="210" y="10"/>
                  </a:lnTo>
                  <a:lnTo>
                    <a:pt x="206" y="10"/>
                  </a:lnTo>
                  <a:lnTo>
                    <a:pt x="204" y="10"/>
                  </a:lnTo>
                  <a:lnTo>
                    <a:pt x="204" y="10"/>
                  </a:lnTo>
                  <a:lnTo>
                    <a:pt x="202" y="10"/>
                  </a:lnTo>
                  <a:lnTo>
                    <a:pt x="202" y="10"/>
                  </a:lnTo>
                  <a:lnTo>
                    <a:pt x="202" y="10"/>
                  </a:lnTo>
                  <a:lnTo>
                    <a:pt x="200" y="8"/>
                  </a:lnTo>
                  <a:lnTo>
                    <a:pt x="200" y="6"/>
                  </a:lnTo>
                  <a:lnTo>
                    <a:pt x="200" y="6"/>
                  </a:lnTo>
                  <a:lnTo>
                    <a:pt x="198" y="6"/>
                  </a:lnTo>
                  <a:lnTo>
                    <a:pt x="198" y="4"/>
                  </a:lnTo>
                  <a:lnTo>
                    <a:pt x="196" y="4"/>
                  </a:lnTo>
                  <a:lnTo>
                    <a:pt x="194" y="2"/>
                  </a:lnTo>
                  <a:lnTo>
                    <a:pt x="190" y="0"/>
                  </a:lnTo>
                  <a:lnTo>
                    <a:pt x="188" y="4"/>
                  </a:lnTo>
                  <a:lnTo>
                    <a:pt x="186" y="8"/>
                  </a:lnTo>
                  <a:lnTo>
                    <a:pt x="186" y="8"/>
                  </a:lnTo>
                  <a:lnTo>
                    <a:pt x="186" y="10"/>
                  </a:lnTo>
                  <a:lnTo>
                    <a:pt x="184" y="10"/>
                  </a:lnTo>
                  <a:lnTo>
                    <a:pt x="184" y="12"/>
                  </a:lnTo>
                  <a:lnTo>
                    <a:pt x="182" y="14"/>
                  </a:lnTo>
                  <a:lnTo>
                    <a:pt x="178" y="14"/>
                  </a:lnTo>
                  <a:lnTo>
                    <a:pt x="176" y="16"/>
                  </a:lnTo>
                  <a:lnTo>
                    <a:pt x="174" y="18"/>
                  </a:lnTo>
                  <a:lnTo>
                    <a:pt x="172" y="20"/>
                  </a:lnTo>
                  <a:lnTo>
                    <a:pt x="170" y="24"/>
                  </a:lnTo>
                  <a:lnTo>
                    <a:pt x="170" y="24"/>
                  </a:lnTo>
                  <a:lnTo>
                    <a:pt x="168" y="26"/>
                  </a:lnTo>
                  <a:lnTo>
                    <a:pt x="168" y="26"/>
                  </a:lnTo>
                  <a:lnTo>
                    <a:pt x="166" y="26"/>
                  </a:lnTo>
                  <a:lnTo>
                    <a:pt x="162" y="28"/>
                  </a:lnTo>
                  <a:lnTo>
                    <a:pt x="160" y="28"/>
                  </a:lnTo>
                  <a:lnTo>
                    <a:pt x="160" y="30"/>
                  </a:lnTo>
                  <a:lnTo>
                    <a:pt x="158" y="30"/>
                  </a:lnTo>
                  <a:lnTo>
                    <a:pt x="158" y="30"/>
                  </a:lnTo>
                  <a:lnTo>
                    <a:pt x="156" y="32"/>
                  </a:lnTo>
                  <a:lnTo>
                    <a:pt x="156" y="32"/>
                  </a:lnTo>
                  <a:lnTo>
                    <a:pt x="156" y="34"/>
                  </a:lnTo>
                  <a:lnTo>
                    <a:pt x="156" y="36"/>
                  </a:lnTo>
                  <a:lnTo>
                    <a:pt x="156" y="38"/>
                  </a:lnTo>
                  <a:lnTo>
                    <a:pt x="156" y="40"/>
                  </a:lnTo>
                  <a:lnTo>
                    <a:pt x="154" y="42"/>
                  </a:lnTo>
                  <a:lnTo>
                    <a:pt x="154" y="44"/>
                  </a:lnTo>
                  <a:lnTo>
                    <a:pt x="154" y="44"/>
                  </a:lnTo>
                  <a:lnTo>
                    <a:pt x="154" y="46"/>
                  </a:lnTo>
                  <a:lnTo>
                    <a:pt x="152" y="46"/>
                  </a:lnTo>
                  <a:lnTo>
                    <a:pt x="152" y="46"/>
                  </a:lnTo>
                  <a:lnTo>
                    <a:pt x="152" y="46"/>
                  </a:lnTo>
                  <a:lnTo>
                    <a:pt x="150" y="46"/>
                  </a:lnTo>
                  <a:lnTo>
                    <a:pt x="148" y="46"/>
                  </a:lnTo>
                  <a:lnTo>
                    <a:pt x="146" y="46"/>
                  </a:lnTo>
                  <a:lnTo>
                    <a:pt x="144" y="48"/>
                  </a:lnTo>
                  <a:lnTo>
                    <a:pt x="144" y="48"/>
                  </a:lnTo>
                  <a:lnTo>
                    <a:pt x="144" y="48"/>
                  </a:lnTo>
                  <a:lnTo>
                    <a:pt x="142" y="50"/>
                  </a:lnTo>
                  <a:lnTo>
                    <a:pt x="142" y="50"/>
                  </a:lnTo>
                  <a:lnTo>
                    <a:pt x="140" y="52"/>
                  </a:lnTo>
                  <a:lnTo>
                    <a:pt x="140" y="54"/>
                  </a:lnTo>
                  <a:lnTo>
                    <a:pt x="138" y="56"/>
                  </a:lnTo>
                  <a:lnTo>
                    <a:pt x="138" y="56"/>
                  </a:lnTo>
                  <a:lnTo>
                    <a:pt x="136" y="60"/>
                  </a:lnTo>
                  <a:lnTo>
                    <a:pt x="134" y="62"/>
                  </a:lnTo>
                  <a:lnTo>
                    <a:pt x="134" y="62"/>
                  </a:lnTo>
                  <a:lnTo>
                    <a:pt x="132" y="64"/>
                  </a:lnTo>
                  <a:lnTo>
                    <a:pt x="130" y="64"/>
                  </a:lnTo>
                  <a:lnTo>
                    <a:pt x="130" y="66"/>
                  </a:lnTo>
                  <a:lnTo>
                    <a:pt x="128" y="66"/>
                  </a:lnTo>
                  <a:lnTo>
                    <a:pt x="126" y="66"/>
                  </a:lnTo>
                  <a:lnTo>
                    <a:pt x="124" y="66"/>
                  </a:lnTo>
                  <a:lnTo>
                    <a:pt x="122" y="66"/>
                  </a:lnTo>
                  <a:lnTo>
                    <a:pt x="120" y="66"/>
                  </a:lnTo>
                  <a:lnTo>
                    <a:pt x="118" y="66"/>
                  </a:lnTo>
                  <a:lnTo>
                    <a:pt x="118" y="66"/>
                  </a:lnTo>
                  <a:lnTo>
                    <a:pt x="116" y="66"/>
                  </a:lnTo>
                  <a:lnTo>
                    <a:pt x="114" y="66"/>
                  </a:lnTo>
                  <a:lnTo>
                    <a:pt x="114" y="64"/>
                  </a:lnTo>
                  <a:lnTo>
                    <a:pt x="110" y="62"/>
                  </a:lnTo>
                  <a:lnTo>
                    <a:pt x="108" y="62"/>
                  </a:lnTo>
                  <a:lnTo>
                    <a:pt x="108" y="60"/>
                  </a:lnTo>
                  <a:lnTo>
                    <a:pt x="106" y="60"/>
                  </a:lnTo>
                  <a:lnTo>
                    <a:pt x="104" y="60"/>
                  </a:lnTo>
                  <a:lnTo>
                    <a:pt x="102" y="60"/>
                  </a:lnTo>
                  <a:lnTo>
                    <a:pt x="100" y="60"/>
                  </a:lnTo>
                  <a:lnTo>
                    <a:pt x="98" y="60"/>
                  </a:lnTo>
                  <a:lnTo>
                    <a:pt x="98" y="60"/>
                  </a:lnTo>
                  <a:lnTo>
                    <a:pt x="98" y="60"/>
                  </a:lnTo>
                  <a:lnTo>
                    <a:pt x="96" y="62"/>
                  </a:lnTo>
                  <a:lnTo>
                    <a:pt x="96" y="62"/>
                  </a:lnTo>
                  <a:lnTo>
                    <a:pt x="96" y="64"/>
                  </a:lnTo>
                  <a:lnTo>
                    <a:pt x="94" y="66"/>
                  </a:lnTo>
                  <a:lnTo>
                    <a:pt x="92" y="68"/>
                  </a:lnTo>
                  <a:lnTo>
                    <a:pt x="92" y="68"/>
                  </a:lnTo>
                  <a:lnTo>
                    <a:pt x="92" y="70"/>
                  </a:lnTo>
                  <a:lnTo>
                    <a:pt x="92" y="72"/>
                  </a:lnTo>
                  <a:lnTo>
                    <a:pt x="90" y="74"/>
                  </a:lnTo>
                  <a:lnTo>
                    <a:pt x="90" y="76"/>
                  </a:lnTo>
                  <a:lnTo>
                    <a:pt x="90" y="76"/>
                  </a:lnTo>
                  <a:lnTo>
                    <a:pt x="88" y="78"/>
                  </a:lnTo>
                  <a:lnTo>
                    <a:pt x="88" y="78"/>
                  </a:lnTo>
                  <a:lnTo>
                    <a:pt x="86" y="80"/>
                  </a:lnTo>
                  <a:lnTo>
                    <a:pt x="84" y="82"/>
                  </a:lnTo>
                  <a:lnTo>
                    <a:pt x="82" y="82"/>
                  </a:lnTo>
                  <a:lnTo>
                    <a:pt x="82" y="82"/>
                  </a:lnTo>
                  <a:lnTo>
                    <a:pt x="80" y="82"/>
                  </a:lnTo>
                  <a:lnTo>
                    <a:pt x="76" y="82"/>
                  </a:lnTo>
                  <a:lnTo>
                    <a:pt x="74" y="82"/>
                  </a:lnTo>
                  <a:lnTo>
                    <a:pt x="72" y="82"/>
                  </a:lnTo>
                  <a:lnTo>
                    <a:pt x="68" y="80"/>
                  </a:lnTo>
                  <a:lnTo>
                    <a:pt x="66" y="80"/>
                  </a:lnTo>
                  <a:lnTo>
                    <a:pt x="64" y="78"/>
                  </a:lnTo>
                  <a:lnTo>
                    <a:pt x="62" y="78"/>
                  </a:lnTo>
                  <a:lnTo>
                    <a:pt x="62" y="78"/>
                  </a:lnTo>
                  <a:lnTo>
                    <a:pt x="62" y="78"/>
                  </a:lnTo>
                  <a:lnTo>
                    <a:pt x="60" y="76"/>
                  </a:lnTo>
                  <a:lnTo>
                    <a:pt x="60" y="74"/>
                  </a:lnTo>
                  <a:lnTo>
                    <a:pt x="60" y="72"/>
                  </a:lnTo>
                  <a:lnTo>
                    <a:pt x="60" y="70"/>
                  </a:lnTo>
                  <a:lnTo>
                    <a:pt x="58" y="66"/>
                  </a:lnTo>
                  <a:lnTo>
                    <a:pt x="58" y="64"/>
                  </a:lnTo>
                  <a:lnTo>
                    <a:pt x="58" y="62"/>
                  </a:lnTo>
                  <a:lnTo>
                    <a:pt x="58" y="62"/>
                  </a:lnTo>
                  <a:lnTo>
                    <a:pt x="56" y="60"/>
                  </a:lnTo>
                  <a:lnTo>
                    <a:pt x="56" y="58"/>
                  </a:lnTo>
                  <a:lnTo>
                    <a:pt x="52" y="56"/>
                  </a:lnTo>
                  <a:lnTo>
                    <a:pt x="52" y="62"/>
                  </a:lnTo>
                  <a:lnTo>
                    <a:pt x="54" y="70"/>
                  </a:lnTo>
                  <a:lnTo>
                    <a:pt x="54" y="80"/>
                  </a:lnTo>
                  <a:lnTo>
                    <a:pt x="52" y="88"/>
                  </a:lnTo>
                  <a:lnTo>
                    <a:pt x="52" y="94"/>
                  </a:lnTo>
                  <a:lnTo>
                    <a:pt x="52" y="98"/>
                  </a:lnTo>
                  <a:lnTo>
                    <a:pt x="52" y="102"/>
                  </a:lnTo>
                  <a:lnTo>
                    <a:pt x="50" y="106"/>
                  </a:lnTo>
                  <a:lnTo>
                    <a:pt x="50" y="110"/>
                  </a:lnTo>
                  <a:lnTo>
                    <a:pt x="50" y="112"/>
                  </a:lnTo>
                  <a:lnTo>
                    <a:pt x="50" y="112"/>
                  </a:lnTo>
                  <a:lnTo>
                    <a:pt x="48" y="114"/>
                  </a:lnTo>
                  <a:lnTo>
                    <a:pt x="48" y="116"/>
                  </a:lnTo>
                  <a:lnTo>
                    <a:pt x="46" y="116"/>
                  </a:lnTo>
                  <a:lnTo>
                    <a:pt x="46" y="118"/>
                  </a:lnTo>
                  <a:lnTo>
                    <a:pt x="44" y="118"/>
                  </a:lnTo>
                  <a:lnTo>
                    <a:pt x="42" y="120"/>
                  </a:lnTo>
                  <a:lnTo>
                    <a:pt x="42" y="120"/>
                  </a:lnTo>
                  <a:lnTo>
                    <a:pt x="40" y="122"/>
                  </a:lnTo>
                  <a:lnTo>
                    <a:pt x="38" y="122"/>
                  </a:lnTo>
                  <a:lnTo>
                    <a:pt x="36" y="122"/>
                  </a:lnTo>
                  <a:lnTo>
                    <a:pt x="34" y="122"/>
                  </a:lnTo>
                  <a:lnTo>
                    <a:pt x="30" y="122"/>
                  </a:lnTo>
                  <a:lnTo>
                    <a:pt x="28" y="122"/>
                  </a:lnTo>
                  <a:lnTo>
                    <a:pt x="26" y="122"/>
                  </a:lnTo>
                  <a:lnTo>
                    <a:pt x="24" y="120"/>
                  </a:lnTo>
                  <a:lnTo>
                    <a:pt x="22" y="120"/>
                  </a:lnTo>
                  <a:lnTo>
                    <a:pt x="22" y="120"/>
                  </a:lnTo>
                  <a:lnTo>
                    <a:pt x="20" y="118"/>
                  </a:lnTo>
                  <a:lnTo>
                    <a:pt x="20" y="118"/>
                  </a:lnTo>
                  <a:lnTo>
                    <a:pt x="20" y="116"/>
                  </a:lnTo>
                  <a:lnTo>
                    <a:pt x="18" y="114"/>
                  </a:lnTo>
                  <a:lnTo>
                    <a:pt x="18" y="112"/>
                  </a:lnTo>
                  <a:lnTo>
                    <a:pt x="18" y="110"/>
                  </a:lnTo>
                  <a:lnTo>
                    <a:pt x="16" y="110"/>
                  </a:lnTo>
                  <a:lnTo>
                    <a:pt x="16" y="108"/>
                  </a:lnTo>
                  <a:lnTo>
                    <a:pt x="16" y="108"/>
                  </a:lnTo>
                  <a:lnTo>
                    <a:pt x="16" y="108"/>
                  </a:lnTo>
                  <a:lnTo>
                    <a:pt x="14" y="108"/>
                  </a:lnTo>
                  <a:lnTo>
                    <a:pt x="14" y="108"/>
                  </a:lnTo>
                  <a:lnTo>
                    <a:pt x="14" y="108"/>
                  </a:lnTo>
                  <a:lnTo>
                    <a:pt x="14" y="110"/>
                  </a:lnTo>
                  <a:lnTo>
                    <a:pt x="12" y="110"/>
                  </a:lnTo>
                  <a:lnTo>
                    <a:pt x="12" y="112"/>
                  </a:lnTo>
                  <a:lnTo>
                    <a:pt x="12" y="112"/>
                  </a:lnTo>
                  <a:lnTo>
                    <a:pt x="10" y="112"/>
                  </a:lnTo>
                  <a:lnTo>
                    <a:pt x="8" y="112"/>
                  </a:lnTo>
                  <a:lnTo>
                    <a:pt x="8" y="112"/>
                  </a:lnTo>
                  <a:lnTo>
                    <a:pt x="6" y="112"/>
                  </a:lnTo>
                  <a:lnTo>
                    <a:pt x="2" y="114"/>
                  </a:lnTo>
                  <a:lnTo>
                    <a:pt x="0" y="114"/>
                  </a:lnTo>
                  <a:lnTo>
                    <a:pt x="2" y="116"/>
                  </a:lnTo>
                  <a:lnTo>
                    <a:pt x="2" y="118"/>
                  </a:lnTo>
                  <a:lnTo>
                    <a:pt x="2" y="120"/>
                  </a:lnTo>
                  <a:lnTo>
                    <a:pt x="2" y="122"/>
                  </a:lnTo>
                  <a:lnTo>
                    <a:pt x="2" y="124"/>
                  </a:lnTo>
                  <a:lnTo>
                    <a:pt x="2" y="128"/>
                  </a:lnTo>
                  <a:lnTo>
                    <a:pt x="2" y="130"/>
                  </a:lnTo>
                  <a:lnTo>
                    <a:pt x="2" y="132"/>
                  </a:lnTo>
                  <a:lnTo>
                    <a:pt x="2" y="134"/>
                  </a:lnTo>
                  <a:lnTo>
                    <a:pt x="2" y="134"/>
                  </a:lnTo>
                  <a:lnTo>
                    <a:pt x="2" y="134"/>
                  </a:lnTo>
                  <a:lnTo>
                    <a:pt x="2" y="136"/>
                  </a:lnTo>
                  <a:lnTo>
                    <a:pt x="4" y="136"/>
                  </a:lnTo>
                  <a:lnTo>
                    <a:pt x="4" y="136"/>
                  </a:lnTo>
                  <a:lnTo>
                    <a:pt x="4" y="136"/>
                  </a:lnTo>
                  <a:lnTo>
                    <a:pt x="6" y="138"/>
                  </a:lnTo>
                  <a:lnTo>
                    <a:pt x="8" y="138"/>
                  </a:lnTo>
                  <a:lnTo>
                    <a:pt x="10" y="138"/>
                  </a:lnTo>
                  <a:lnTo>
                    <a:pt x="12" y="138"/>
                  </a:lnTo>
                  <a:lnTo>
                    <a:pt x="12" y="138"/>
                  </a:lnTo>
                  <a:lnTo>
                    <a:pt x="14" y="140"/>
                  </a:lnTo>
                  <a:lnTo>
                    <a:pt x="14" y="140"/>
                  </a:lnTo>
                  <a:lnTo>
                    <a:pt x="14" y="140"/>
                  </a:lnTo>
                  <a:lnTo>
                    <a:pt x="14" y="142"/>
                  </a:lnTo>
                  <a:lnTo>
                    <a:pt x="14" y="142"/>
                  </a:lnTo>
                  <a:lnTo>
                    <a:pt x="14" y="144"/>
                  </a:lnTo>
                  <a:lnTo>
                    <a:pt x="14" y="146"/>
                  </a:lnTo>
                  <a:lnTo>
                    <a:pt x="14" y="150"/>
                  </a:lnTo>
                  <a:lnTo>
                    <a:pt x="14" y="152"/>
                  </a:lnTo>
                  <a:lnTo>
                    <a:pt x="14" y="156"/>
                  </a:lnTo>
                  <a:lnTo>
                    <a:pt x="14" y="156"/>
                  </a:lnTo>
                  <a:lnTo>
                    <a:pt x="14" y="158"/>
                  </a:lnTo>
                  <a:lnTo>
                    <a:pt x="14" y="158"/>
                  </a:lnTo>
                  <a:lnTo>
                    <a:pt x="14" y="160"/>
                  </a:lnTo>
                  <a:lnTo>
                    <a:pt x="14" y="160"/>
                  </a:lnTo>
                  <a:lnTo>
                    <a:pt x="16" y="160"/>
                  </a:lnTo>
                  <a:lnTo>
                    <a:pt x="18" y="160"/>
                  </a:lnTo>
                  <a:lnTo>
                    <a:pt x="20" y="162"/>
                  </a:lnTo>
                  <a:lnTo>
                    <a:pt x="20" y="162"/>
                  </a:lnTo>
                  <a:lnTo>
                    <a:pt x="22" y="162"/>
                  </a:lnTo>
                  <a:lnTo>
                    <a:pt x="22" y="162"/>
                  </a:lnTo>
                  <a:lnTo>
                    <a:pt x="22" y="164"/>
                  </a:lnTo>
                  <a:lnTo>
                    <a:pt x="22" y="166"/>
                  </a:lnTo>
                  <a:lnTo>
                    <a:pt x="20" y="166"/>
                  </a:lnTo>
                  <a:lnTo>
                    <a:pt x="20" y="168"/>
                  </a:lnTo>
                  <a:lnTo>
                    <a:pt x="22" y="168"/>
                  </a:lnTo>
                  <a:lnTo>
                    <a:pt x="22" y="168"/>
                  </a:lnTo>
                  <a:lnTo>
                    <a:pt x="22" y="168"/>
                  </a:lnTo>
                  <a:lnTo>
                    <a:pt x="22" y="168"/>
                  </a:lnTo>
                  <a:lnTo>
                    <a:pt x="24" y="168"/>
                  </a:lnTo>
                  <a:lnTo>
                    <a:pt x="26" y="168"/>
                  </a:lnTo>
                  <a:lnTo>
                    <a:pt x="26" y="168"/>
                  </a:lnTo>
                  <a:lnTo>
                    <a:pt x="28" y="168"/>
                  </a:lnTo>
                  <a:lnTo>
                    <a:pt x="28" y="168"/>
                  </a:lnTo>
                  <a:lnTo>
                    <a:pt x="28" y="168"/>
                  </a:lnTo>
                  <a:lnTo>
                    <a:pt x="28" y="168"/>
                  </a:lnTo>
                  <a:lnTo>
                    <a:pt x="28" y="170"/>
                  </a:lnTo>
                  <a:lnTo>
                    <a:pt x="28" y="172"/>
                  </a:lnTo>
                  <a:lnTo>
                    <a:pt x="28" y="172"/>
                  </a:lnTo>
                  <a:lnTo>
                    <a:pt x="28" y="174"/>
                  </a:lnTo>
                  <a:lnTo>
                    <a:pt x="28" y="176"/>
                  </a:lnTo>
                  <a:lnTo>
                    <a:pt x="26" y="178"/>
                  </a:lnTo>
                  <a:lnTo>
                    <a:pt x="26" y="180"/>
                  </a:lnTo>
                  <a:lnTo>
                    <a:pt x="26" y="182"/>
                  </a:lnTo>
                  <a:lnTo>
                    <a:pt x="24" y="182"/>
                  </a:lnTo>
                  <a:lnTo>
                    <a:pt x="24" y="182"/>
                  </a:lnTo>
                  <a:lnTo>
                    <a:pt x="22" y="184"/>
                  </a:lnTo>
                  <a:lnTo>
                    <a:pt x="20" y="184"/>
                  </a:lnTo>
                  <a:lnTo>
                    <a:pt x="20" y="186"/>
                  </a:lnTo>
                  <a:lnTo>
                    <a:pt x="18" y="186"/>
                  </a:lnTo>
                  <a:lnTo>
                    <a:pt x="18" y="186"/>
                  </a:lnTo>
                  <a:lnTo>
                    <a:pt x="18" y="186"/>
                  </a:lnTo>
                  <a:lnTo>
                    <a:pt x="18" y="188"/>
                  </a:lnTo>
                  <a:lnTo>
                    <a:pt x="18" y="190"/>
                  </a:lnTo>
                  <a:lnTo>
                    <a:pt x="18" y="190"/>
                  </a:lnTo>
                  <a:lnTo>
                    <a:pt x="18" y="192"/>
                  </a:lnTo>
                  <a:lnTo>
                    <a:pt x="20" y="194"/>
                  </a:lnTo>
                  <a:lnTo>
                    <a:pt x="20" y="196"/>
                  </a:lnTo>
                  <a:lnTo>
                    <a:pt x="22" y="198"/>
                  </a:lnTo>
                  <a:lnTo>
                    <a:pt x="24" y="200"/>
                  </a:lnTo>
                  <a:lnTo>
                    <a:pt x="26" y="204"/>
                  </a:lnTo>
                  <a:lnTo>
                    <a:pt x="28" y="206"/>
                  </a:lnTo>
                  <a:lnTo>
                    <a:pt x="30" y="208"/>
                  </a:lnTo>
                  <a:lnTo>
                    <a:pt x="32" y="210"/>
                  </a:lnTo>
                  <a:lnTo>
                    <a:pt x="34" y="212"/>
                  </a:lnTo>
                  <a:lnTo>
                    <a:pt x="36" y="214"/>
                  </a:lnTo>
                  <a:lnTo>
                    <a:pt x="38" y="216"/>
                  </a:lnTo>
                  <a:lnTo>
                    <a:pt x="42" y="218"/>
                  </a:lnTo>
                  <a:lnTo>
                    <a:pt x="42" y="220"/>
                  </a:lnTo>
                  <a:lnTo>
                    <a:pt x="44" y="220"/>
                  </a:lnTo>
                  <a:lnTo>
                    <a:pt x="46" y="222"/>
                  </a:lnTo>
                  <a:lnTo>
                    <a:pt x="48" y="222"/>
                  </a:lnTo>
                  <a:lnTo>
                    <a:pt x="50" y="222"/>
                  </a:lnTo>
                  <a:lnTo>
                    <a:pt x="54" y="222"/>
                  </a:lnTo>
                  <a:lnTo>
                    <a:pt x="56" y="224"/>
                  </a:lnTo>
                  <a:lnTo>
                    <a:pt x="58" y="224"/>
                  </a:lnTo>
                  <a:lnTo>
                    <a:pt x="60" y="222"/>
                  </a:lnTo>
                  <a:lnTo>
                    <a:pt x="62" y="222"/>
                  </a:lnTo>
                  <a:lnTo>
                    <a:pt x="64" y="222"/>
                  </a:lnTo>
                  <a:lnTo>
                    <a:pt x="64" y="222"/>
                  </a:lnTo>
                  <a:lnTo>
                    <a:pt x="66" y="220"/>
                  </a:lnTo>
                  <a:lnTo>
                    <a:pt x="68" y="220"/>
                  </a:lnTo>
                  <a:lnTo>
                    <a:pt x="70" y="218"/>
                  </a:lnTo>
                  <a:lnTo>
                    <a:pt x="72" y="216"/>
                  </a:lnTo>
                  <a:lnTo>
                    <a:pt x="72" y="216"/>
                  </a:lnTo>
                  <a:lnTo>
                    <a:pt x="74" y="214"/>
                  </a:lnTo>
                  <a:lnTo>
                    <a:pt x="76" y="210"/>
                  </a:lnTo>
                  <a:lnTo>
                    <a:pt x="76" y="208"/>
                  </a:lnTo>
                  <a:lnTo>
                    <a:pt x="78" y="208"/>
                  </a:lnTo>
                  <a:lnTo>
                    <a:pt x="78" y="206"/>
                  </a:lnTo>
                  <a:lnTo>
                    <a:pt x="78" y="206"/>
                  </a:lnTo>
                  <a:lnTo>
                    <a:pt x="80" y="206"/>
                  </a:lnTo>
                  <a:lnTo>
                    <a:pt x="80" y="204"/>
                  </a:lnTo>
                  <a:lnTo>
                    <a:pt x="82" y="204"/>
                  </a:lnTo>
                  <a:lnTo>
                    <a:pt x="84" y="204"/>
                  </a:lnTo>
                  <a:lnTo>
                    <a:pt x="86" y="204"/>
                  </a:lnTo>
                  <a:lnTo>
                    <a:pt x="88" y="202"/>
                  </a:lnTo>
                  <a:lnTo>
                    <a:pt x="90" y="202"/>
                  </a:lnTo>
                  <a:lnTo>
                    <a:pt x="94" y="202"/>
                  </a:lnTo>
                  <a:lnTo>
                    <a:pt x="98" y="204"/>
                  </a:lnTo>
                  <a:lnTo>
                    <a:pt x="100" y="204"/>
                  </a:lnTo>
                  <a:lnTo>
                    <a:pt x="104" y="204"/>
                  </a:lnTo>
                  <a:lnTo>
                    <a:pt x="104" y="204"/>
                  </a:lnTo>
                  <a:lnTo>
                    <a:pt x="106" y="206"/>
                  </a:lnTo>
                  <a:lnTo>
                    <a:pt x="108" y="206"/>
                  </a:lnTo>
                  <a:lnTo>
                    <a:pt x="110" y="206"/>
                  </a:lnTo>
                  <a:lnTo>
                    <a:pt x="110" y="206"/>
                  </a:lnTo>
                  <a:lnTo>
                    <a:pt x="110" y="208"/>
                  </a:lnTo>
                  <a:lnTo>
                    <a:pt x="110" y="210"/>
                  </a:lnTo>
                  <a:lnTo>
                    <a:pt x="112" y="212"/>
                  </a:lnTo>
                  <a:lnTo>
                    <a:pt x="112" y="212"/>
                  </a:lnTo>
                  <a:lnTo>
                    <a:pt x="112" y="212"/>
                  </a:lnTo>
                  <a:lnTo>
                    <a:pt x="114" y="212"/>
                  </a:lnTo>
                  <a:lnTo>
                    <a:pt x="114" y="212"/>
                  </a:lnTo>
                  <a:lnTo>
                    <a:pt x="116" y="212"/>
                  </a:lnTo>
                  <a:lnTo>
                    <a:pt x="116" y="212"/>
                  </a:lnTo>
                  <a:lnTo>
                    <a:pt x="118" y="210"/>
                  </a:lnTo>
                  <a:lnTo>
                    <a:pt x="120" y="210"/>
                  </a:lnTo>
                  <a:lnTo>
                    <a:pt x="124" y="208"/>
                  </a:lnTo>
                  <a:lnTo>
                    <a:pt x="126" y="206"/>
                  </a:lnTo>
                  <a:lnTo>
                    <a:pt x="128" y="204"/>
                  </a:lnTo>
                  <a:lnTo>
                    <a:pt x="130" y="204"/>
                  </a:lnTo>
                  <a:lnTo>
                    <a:pt x="132" y="202"/>
                  </a:lnTo>
                  <a:lnTo>
                    <a:pt x="134" y="200"/>
                  </a:lnTo>
                  <a:lnTo>
                    <a:pt x="136" y="200"/>
                  </a:lnTo>
                  <a:lnTo>
                    <a:pt x="136" y="198"/>
                  </a:lnTo>
                  <a:lnTo>
                    <a:pt x="138" y="198"/>
                  </a:lnTo>
                  <a:lnTo>
                    <a:pt x="138" y="198"/>
                  </a:lnTo>
                  <a:lnTo>
                    <a:pt x="142" y="198"/>
                  </a:lnTo>
                  <a:lnTo>
                    <a:pt x="144" y="198"/>
                  </a:lnTo>
                  <a:lnTo>
                    <a:pt x="148" y="198"/>
                  </a:lnTo>
                  <a:lnTo>
                    <a:pt x="152" y="196"/>
                  </a:lnTo>
                  <a:lnTo>
                    <a:pt x="156" y="196"/>
                  </a:lnTo>
                  <a:lnTo>
                    <a:pt x="158" y="196"/>
                  </a:lnTo>
                  <a:lnTo>
                    <a:pt x="160" y="194"/>
                  </a:lnTo>
                  <a:lnTo>
                    <a:pt x="164" y="192"/>
                  </a:lnTo>
                  <a:lnTo>
                    <a:pt x="166" y="190"/>
                  </a:lnTo>
                  <a:lnTo>
                    <a:pt x="168" y="190"/>
                  </a:lnTo>
                  <a:lnTo>
                    <a:pt x="170" y="188"/>
                  </a:lnTo>
                  <a:lnTo>
                    <a:pt x="170" y="188"/>
                  </a:lnTo>
                  <a:lnTo>
                    <a:pt x="170" y="186"/>
                  </a:lnTo>
                  <a:lnTo>
                    <a:pt x="172" y="184"/>
                  </a:lnTo>
                  <a:lnTo>
                    <a:pt x="172" y="182"/>
                  </a:lnTo>
                  <a:lnTo>
                    <a:pt x="174" y="178"/>
                  </a:lnTo>
                  <a:lnTo>
                    <a:pt x="176" y="176"/>
                  </a:lnTo>
                  <a:lnTo>
                    <a:pt x="176" y="174"/>
                  </a:lnTo>
                  <a:lnTo>
                    <a:pt x="178" y="172"/>
                  </a:lnTo>
                  <a:lnTo>
                    <a:pt x="178" y="170"/>
                  </a:lnTo>
                  <a:lnTo>
                    <a:pt x="180" y="170"/>
                  </a:lnTo>
                  <a:lnTo>
                    <a:pt x="180" y="168"/>
                  </a:lnTo>
                  <a:lnTo>
                    <a:pt x="182" y="166"/>
                  </a:lnTo>
                  <a:lnTo>
                    <a:pt x="184" y="166"/>
                  </a:lnTo>
                  <a:lnTo>
                    <a:pt x="186" y="164"/>
                  </a:lnTo>
                  <a:lnTo>
                    <a:pt x="190" y="162"/>
                  </a:lnTo>
                  <a:lnTo>
                    <a:pt x="192" y="162"/>
                  </a:lnTo>
                  <a:lnTo>
                    <a:pt x="192" y="160"/>
                  </a:lnTo>
                  <a:lnTo>
                    <a:pt x="198" y="156"/>
                  </a:lnTo>
                  <a:lnTo>
                    <a:pt x="202" y="152"/>
                  </a:lnTo>
                  <a:lnTo>
                    <a:pt x="206" y="150"/>
                  </a:lnTo>
                  <a:lnTo>
                    <a:pt x="208" y="148"/>
                  </a:lnTo>
                  <a:lnTo>
                    <a:pt x="210" y="146"/>
                  </a:lnTo>
                  <a:lnTo>
                    <a:pt x="210" y="144"/>
                  </a:lnTo>
                  <a:lnTo>
                    <a:pt x="210" y="144"/>
                  </a:lnTo>
                  <a:lnTo>
                    <a:pt x="212" y="142"/>
                  </a:lnTo>
                  <a:lnTo>
                    <a:pt x="212" y="140"/>
                  </a:lnTo>
                  <a:lnTo>
                    <a:pt x="212" y="138"/>
                  </a:lnTo>
                  <a:lnTo>
                    <a:pt x="212" y="136"/>
                  </a:lnTo>
                  <a:lnTo>
                    <a:pt x="214" y="130"/>
                  </a:lnTo>
                  <a:lnTo>
                    <a:pt x="214" y="128"/>
                  </a:lnTo>
                  <a:lnTo>
                    <a:pt x="214" y="126"/>
                  </a:lnTo>
                  <a:lnTo>
                    <a:pt x="214" y="124"/>
                  </a:lnTo>
                  <a:lnTo>
                    <a:pt x="216" y="120"/>
                  </a:lnTo>
                  <a:lnTo>
                    <a:pt x="216" y="118"/>
                  </a:lnTo>
                  <a:lnTo>
                    <a:pt x="216" y="116"/>
                  </a:lnTo>
                  <a:lnTo>
                    <a:pt x="218" y="114"/>
                  </a:lnTo>
                  <a:lnTo>
                    <a:pt x="218" y="112"/>
                  </a:lnTo>
                  <a:lnTo>
                    <a:pt x="218" y="112"/>
                  </a:lnTo>
                  <a:lnTo>
                    <a:pt x="220" y="112"/>
                  </a:lnTo>
                  <a:lnTo>
                    <a:pt x="220" y="112"/>
                  </a:lnTo>
                  <a:lnTo>
                    <a:pt x="220" y="112"/>
                  </a:lnTo>
                  <a:lnTo>
                    <a:pt x="222" y="112"/>
                  </a:lnTo>
                  <a:lnTo>
                    <a:pt x="224" y="112"/>
                  </a:lnTo>
                  <a:lnTo>
                    <a:pt x="226" y="112"/>
                  </a:lnTo>
                  <a:lnTo>
                    <a:pt x="228" y="112"/>
                  </a:lnTo>
                  <a:lnTo>
                    <a:pt x="228" y="110"/>
                  </a:lnTo>
                  <a:lnTo>
                    <a:pt x="230" y="110"/>
                  </a:lnTo>
                  <a:lnTo>
                    <a:pt x="230" y="110"/>
                  </a:lnTo>
                  <a:lnTo>
                    <a:pt x="230" y="110"/>
                  </a:lnTo>
                  <a:lnTo>
                    <a:pt x="232" y="108"/>
                  </a:lnTo>
                  <a:lnTo>
                    <a:pt x="232" y="106"/>
                  </a:lnTo>
                  <a:lnTo>
                    <a:pt x="234" y="104"/>
                  </a:lnTo>
                  <a:lnTo>
                    <a:pt x="236" y="102"/>
                  </a:lnTo>
                  <a:lnTo>
                    <a:pt x="238" y="96"/>
                  </a:lnTo>
                  <a:lnTo>
                    <a:pt x="238" y="94"/>
                  </a:lnTo>
                  <a:lnTo>
                    <a:pt x="226" y="90"/>
                  </a:lnTo>
                  <a:lnTo>
                    <a:pt x="226" y="86"/>
                  </a:lnTo>
                  <a:lnTo>
                    <a:pt x="224" y="82"/>
                  </a:lnTo>
                  <a:lnTo>
                    <a:pt x="224" y="78"/>
                  </a:lnTo>
                  <a:lnTo>
                    <a:pt x="222" y="76"/>
                  </a:lnTo>
                  <a:lnTo>
                    <a:pt x="220" y="72"/>
                  </a:lnTo>
                  <a:lnTo>
                    <a:pt x="218" y="68"/>
                  </a:lnTo>
                  <a:lnTo>
                    <a:pt x="218" y="62"/>
                  </a:lnTo>
                  <a:lnTo>
                    <a:pt x="218" y="52"/>
                  </a:lnTo>
                  <a:lnTo>
                    <a:pt x="218" y="44"/>
                  </a:lnTo>
                  <a:lnTo>
                    <a:pt x="218" y="36"/>
                  </a:lnTo>
                  <a:lnTo>
                    <a:pt x="218" y="1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51" name="Freeform 430"/>
            <p:cNvSpPr>
              <a:spLocks/>
            </p:cNvSpPr>
            <p:nvPr/>
          </p:nvSpPr>
          <p:spPr bwMode="auto">
            <a:xfrm>
              <a:off x="6674840" y="4553585"/>
              <a:ext cx="318121" cy="599037"/>
            </a:xfrm>
            <a:custGeom>
              <a:avLst/>
              <a:gdLst>
                <a:gd name="T0" fmla="*/ 16 w 154"/>
                <a:gd name="T1" fmla="*/ 264 h 290"/>
                <a:gd name="T2" fmla="*/ 18 w 154"/>
                <a:gd name="T3" fmla="*/ 200 h 290"/>
                <a:gd name="T4" fmla="*/ 26 w 154"/>
                <a:gd name="T5" fmla="*/ 192 h 290"/>
                <a:gd name="T6" fmla="*/ 28 w 154"/>
                <a:gd name="T7" fmla="*/ 180 h 290"/>
                <a:gd name="T8" fmla="*/ 30 w 154"/>
                <a:gd name="T9" fmla="*/ 168 h 290"/>
                <a:gd name="T10" fmla="*/ 42 w 154"/>
                <a:gd name="T11" fmla="*/ 160 h 290"/>
                <a:gd name="T12" fmla="*/ 40 w 154"/>
                <a:gd name="T13" fmla="*/ 150 h 290"/>
                <a:gd name="T14" fmla="*/ 36 w 154"/>
                <a:gd name="T15" fmla="*/ 130 h 290"/>
                <a:gd name="T16" fmla="*/ 40 w 154"/>
                <a:gd name="T17" fmla="*/ 110 h 290"/>
                <a:gd name="T18" fmla="*/ 32 w 154"/>
                <a:gd name="T19" fmla="*/ 98 h 290"/>
                <a:gd name="T20" fmla="*/ 16 w 154"/>
                <a:gd name="T21" fmla="*/ 96 h 290"/>
                <a:gd name="T22" fmla="*/ 10 w 154"/>
                <a:gd name="T23" fmla="*/ 88 h 290"/>
                <a:gd name="T24" fmla="*/ 4 w 154"/>
                <a:gd name="T25" fmla="*/ 82 h 290"/>
                <a:gd name="T26" fmla="*/ 22 w 154"/>
                <a:gd name="T27" fmla="*/ 78 h 290"/>
                <a:gd name="T28" fmla="*/ 28 w 154"/>
                <a:gd name="T29" fmla="*/ 68 h 290"/>
                <a:gd name="T30" fmla="*/ 44 w 154"/>
                <a:gd name="T31" fmla="*/ 64 h 290"/>
                <a:gd name="T32" fmla="*/ 60 w 154"/>
                <a:gd name="T33" fmla="*/ 68 h 290"/>
                <a:gd name="T34" fmla="*/ 62 w 154"/>
                <a:gd name="T35" fmla="*/ 78 h 290"/>
                <a:gd name="T36" fmla="*/ 56 w 154"/>
                <a:gd name="T37" fmla="*/ 94 h 290"/>
                <a:gd name="T38" fmla="*/ 62 w 154"/>
                <a:gd name="T39" fmla="*/ 102 h 290"/>
                <a:gd name="T40" fmla="*/ 72 w 154"/>
                <a:gd name="T41" fmla="*/ 100 h 290"/>
                <a:gd name="T42" fmla="*/ 76 w 154"/>
                <a:gd name="T43" fmla="*/ 90 h 290"/>
                <a:gd name="T44" fmla="*/ 86 w 154"/>
                <a:gd name="T45" fmla="*/ 82 h 290"/>
                <a:gd name="T46" fmla="*/ 84 w 154"/>
                <a:gd name="T47" fmla="*/ 70 h 290"/>
                <a:gd name="T48" fmla="*/ 70 w 154"/>
                <a:gd name="T49" fmla="*/ 46 h 290"/>
                <a:gd name="T50" fmla="*/ 64 w 154"/>
                <a:gd name="T51" fmla="*/ 36 h 290"/>
                <a:gd name="T52" fmla="*/ 68 w 154"/>
                <a:gd name="T53" fmla="*/ 16 h 290"/>
                <a:gd name="T54" fmla="*/ 76 w 154"/>
                <a:gd name="T55" fmla="*/ 8 h 290"/>
                <a:gd name="T56" fmla="*/ 80 w 154"/>
                <a:gd name="T57" fmla="*/ 18 h 290"/>
                <a:gd name="T58" fmla="*/ 94 w 154"/>
                <a:gd name="T59" fmla="*/ 22 h 290"/>
                <a:gd name="T60" fmla="*/ 110 w 154"/>
                <a:gd name="T61" fmla="*/ 22 h 290"/>
                <a:gd name="T62" fmla="*/ 112 w 154"/>
                <a:gd name="T63" fmla="*/ 14 h 290"/>
                <a:gd name="T64" fmla="*/ 120 w 154"/>
                <a:gd name="T65" fmla="*/ 10 h 290"/>
                <a:gd name="T66" fmla="*/ 130 w 154"/>
                <a:gd name="T67" fmla="*/ 10 h 290"/>
                <a:gd name="T68" fmla="*/ 138 w 154"/>
                <a:gd name="T69" fmla="*/ 4 h 290"/>
                <a:gd name="T70" fmla="*/ 152 w 154"/>
                <a:gd name="T71" fmla="*/ 50 h 290"/>
                <a:gd name="T72" fmla="*/ 150 w 154"/>
                <a:gd name="T73" fmla="*/ 84 h 290"/>
                <a:gd name="T74" fmla="*/ 142 w 154"/>
                <a:gd name="T75" fmla="*/ 96 h 290"/>
                <a:gd name="T76" fmla="*/ 136 w 154"/>
                <a:gd name="T77" fmla="*/ 104 h 290"/>
                <a:gd name="T78" fmla="*/ 116 w 154"/>
                <a:gd name="T79" fmla="*/ 106 h 290"/>
                <a:gd name="T80" fmla="*/ 114 w 154"/>
                <a:gd name="T81" fmla="*/ 114 h 290"/>
                <a:gd name="T82" fmla="*/ 102 w 154"/>
                <a:gd name="T83" fmla="*/ 118 h 290"/>
                <a:gd name="T84" fmla="*/ 96 w 154"/>
                <a:gd name="T85" fmla="*/ 126 h 290"/>
                <a:gd name="T86" fmla="*/ 94 w 154"/>
                <a:gd name="T87" fmla="*/ 140 h 290"/>
                <a:gd name="T88" fmla="*/ 82 w 154"/>
                <a:gd name="T89" fmla="*/ 144 h 290"/>
                <a:gd name="T90" fmla="*/ 72 w 154"/>
                <a:gd name="T91" fmla="*/ 156 h 290"/>
                <a:gd name="T92" fmla="*/ 68 w 154"/>
                <a:gd name="T93" fmla="*/ 184 h 290"/>
                <a:gd name="T94" fmla="*/ 72 w 154"/>
                <a:gd name="T95" fmla="*/ 192 h 290"/>
                <a:gd name="T96" fmla="*/ 74 w 154"/>
                <a:gd name="T97" fmla="*/ 206 h 290"/>
                <a:gd name="T98" fmla="*/ 74 w 154"/>
                <a:gd name="T99" fmla="*/ 232 h 290"/>
                <a:gd name="T100" fmla="*/ 70 w 154"/>
                <a:gd name="T101" fmla="*/ 236 h 290"/>
                <a:gd name="T102" fmla="*/ 68 w 154"/>
                <a:gd name="T103" fmla="*/ 244 h 290"/>
                <a:gd name="T104" fmla="*/ 58 w 154"/>
                <a:gd name="T105" fmla="*/ 244 h 290"/>
                <a:gd name="T106" fmla="*/ 54 w 154"/>
                <a:gd name="T107" fmla="*/ 248 h 290"/>
                <a:gd name="T108" fmla="*/ 42 w 154"/>
                <a:gd name="T109" fmla="*/ 248 h 290"/>
                <a:gd name="T110" fmla="*/ 40 w 154"/>
                <a:gd name="T111" fmla="*/ 258 h 290"/>
                <a:gd name="T112" fmla="*/ 38 w 154"/>
                <a:gd name="T113" fmla="*/ 286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4" h="290">
                  <a:moveTo>
                    <a:pt x="36" y="290"/>
                  </a:moveTo>
                  <a:lnTo>
                    <a:pt x="26" y="286"/>
                  </a:lnTo>
                  <a:lnTo>
                    <a:pt x="24" y="282"/>
                  </a:lnTo>
                  <a:lnTo>
                    <a:pt x="24" y="278"/>
                  </a:lnTo>
                  <a:lnTo>
                    <a:pt x="22" y="274"/>
                  </a:lnTo>
                  <a:lnTo>
                    <a:pt x="20" y="272"/>
                  </a:lnTo>
                  <a:lnTo>
                    <a:pt x="18" y="268"/>
                  </a:lnTo>
                  <a:lnTo>
                    <a:pt x="16" y="264"/>
                  </a:lnTo>
                  <a:lnTo>
                    <a:pt x="16" y="258"/>
                  </a:lnTo>
                  <a:lnTo>
                    <a:pt x="18" y="248"/>
                  </a:lnTo>
                  <a:lnTo>
                    <a:pt x="18" y="240"/>
                  </a:lnTo>
                  <a:lnTo>
                    <a:pt x="18" y="232"/>
                  </a:lnTo>
                  <a:lnTo>
                    <a:pt x="18" y="206"/>
                  </a:lnTo>
                  <a:lnTo>
                    <a:pt x="18" y="204"/>
                  </a:lnTo>
                  <a:lnTo>
                    <a:pt x="18" y="202"/>
                  </a:lnTo>
                  <a:lnTo>
                    <a:pt x="18" y="200"/>
                  </a:lnTo>
                  <a:lnTo>
                    <a:pt x="20" y="198"/>
                  </a:lnTo>
                  <a:lnTo>
                    <a:pt x="20" y="196"/>
                  </a:lnTo>
                  <a:lnTo>
                    <a:pt x="20" y="194"/>
                  </a:lnTo>
                  <a:lnTo>
                    <a:pt x="22" y="194"/>
                  </a:lnTo>
                  <a:lnTo>
                    <a:pt x="22" y="194"/>
                  </a:lnTo>
                  <a:lnTo>
                    <a:pt x="24" y="192"/>
                  </a:lnTo>
                  <a:lnTo>
                    <a:pt x="26" y="192"/>
                  </a:lnTo>
                  <a:lnTo>
                    <a:pt x="26" y="192"/>
                  </a:lnTo>
                  <a:lnTo>
                    <a:pt x="28" y="190"/>
                  </a:lnTo>
                  <a:lnTo>
                    <a:pt x="28" y="190"/>
                  </a:lnTo>
                  <a:lnTo>
                    <a:pt x="28" y="188"/>
                  </a:lnTo>
                  <a:lnTo>
                    <a:pt x="28" y="188"/>
                  </a:lnTo>
                  <a:lnTo>
                    <a:pt x="30" y="186"/>
                  </a:lnTo>
                  <a:lnTo>
                    <a:pt x="30" y="186"/>
                  </a:lnTo>
                  <a:lnTo>
                    <a:pt x="28" y="182"/>
                  </a:lnTo>
                  <a:lnTo>
                    <a:pt x="28" y="180"/>
                  </a:lnTo>
                  <a:lnTo>
                    <a:pt x="28" y="178"/>
                  </a:lnTo>
                  <a:lnTo>
                    <a:pt x="28" y="174"/>
                  </a:lnTo>
                  <a:lnTo>
                    <a:pt x="28" y="174"/>
                  </a:lnTo>
                  <a:lnTo>
                    <a:pt x="28" y="172"/>
                  </a:lnTo>
                  <a:lnTo>
                    <a:pt x="28" y="172"/>
                  </a:lnTo>
                  <a:lnTo>
                    <a:pt x="28" y="170"/>
                  </a:lnTo>
                  <a:lnTo>
                    <a:pt x="28" y="170"/>
                  </a:lnTo>
                  <a:lnTo>
                    <a:pt x="30" y="168"/>
                  </a:lnTo>
                  <a:lnTo>
                    <a:pt x="30" y="168"/>
                  </a:lnTo>
                  <a:lnTo>
                    <a:pt x="32" y="166"/>
                  </a:lnTo>
                  <a:lnTo>
                    <a:pt x="36" y="166"/>
                  </a:lnTo>
                  <a:lnTo>
                    <a:pt x="36" y="164"/>
                  </a:lnTo>
                  <a:lnTo>
                    <a:pt x="38" y="164"/>
                  </a:lnTo>
                  <a:lnTo>
                    <a:pt x="38" y="162"/>
                  </a:lnTo>
                  <a:lnTo>
                    <a:pt x="40" y="160"/>
                  </a:lnTo>
                  <a:lnTo>
                    <a:pt x="42" y="160"/>
                  </a:lnTo>
                  <a:lnTo>
                    <a:pt x="42" y="158"/>
                  </a:lnTo>
                  <a:lnTo>
                    <a:pt x="42" y="158"/>
                  </a:lnTo>
                  <a:lnTo>
                    <a:pt x="42" y="156"/>
                  </a:lnTo>
                  <a:lnTo>
                    <a:pt x="42" y="156"/>
                  </a:lnTo>
                  <a:lnTo>
                    <a:pt x="42" y="156"/>
                  </a:lnTo>
                  <a:lnTo>
                    <a:pt x="42" y="154"/>
                  </a:lnTo>
                  <a:lnTo>
                    <a:pt x="40" y="152"/>
                  </a:lnTo>
                  <a:lnTo>
                    <a:pt x="40" y="150"/>
                  </a:lnTo>
                  <a:lnTo>
                    <a:pt x="38" y="146"/>
                  </a:lnTo>
                  <a:lnTo>
                    <a:pt x="38" y="144"/>
                  </a:lnTo>
                  <a:lnTo>
                    <a:pt x="36" y="144"/>
                  </a:lnTo>
                  <a:lnTo>
                    <a:pt x="36" y="140"/>
                  </a:lnTo>
                  <a:lnTo>
                    <a:pt x="36" y="138"/>
                  </a:lnTo>
                  <a:lnTo>
                    <a:pt x="36" y="136"/>
                  </a:lnTo>
                  <a:lnTo>
                    <a:pt x="36" y="132"/>
                  </a:lnTo>
                  <a:lnTo>
                    <a:pt x="36" y="130"/>
                  </a:lnTo>
                  <a:lnTo>
                    <a:pt x="38" y="128"/>
                  </a:lnTo>
                  <a:lnTo>
                    <a:pt x="38" y="122"/>
                  </a:lnTo>
                  <a:lnTo>
                    <a:pt x="40" y="120"/>
                  </a:lnTo>
                  <a:lnTo>
                    <a:pt x="40" y="118"/>
                  </a:lnTo>
                  <a:lnTo>
                    <a:pt x="42" y="114"/>
                  </a:lnTo>
                  <a:lnTo>
                    <a:pt x="42" y="114"/>
                  </a:lnTo>
                  <a:lnTo>
                    <a:pt x="42" y="112"/>
                  </a:lnTo>
                  <a:lnTo>
                    <a:pt x="40" y="110"/>
                  </a:lnTo>
                  <a:lnTo>
                    <a:pt x="40" y="108"/>
                  </a:lnTo>
                  <a:lnTo>
                    <a:pt x="40" y="106"/>
                  </a:lnTo>
                  <a:lnTo>
                    <a:pt x="38" y="104"/>
                  </a:lnTo>
                  <a:lnTo>
                    <a:pt x="38" y="102"/>
                  </a:lnTo>
                  <a:lnTo>
                    <a:pt x="36" y="100"/>
                  </a:lnTo>
                  <a:lnTo>
                    <a:pt x="34" y="100"/>
                  </a:lnTo>
                  <a:lnTo>
                    <a:pt x="34" y="98"/>
                  </a:lnTo>
                  <a:lnTo>
                    <a:pt x="32" y="98"/>
                  </a:lnTo>
                  <a:lnTo>
                    <a:pt x="32" y="98"/>
                  </a:lnTo>
                  <a:lnTo>
                    <a:pt x="30" y="96"/>
                  </a:lnTo>
                  <a:lnTo>
                    <a:pt x="30" y="96"/>
                  </a:lnTo>
                  <a:lnTo>
                    <a:pt x="26" y="96"/>
                  </a:lnTo>
                  <a:lnTo>
                    <a:pt x="24" y="96"/>
                  </a:lnTo>
                  <a:lnTo>
                    <a:pt x="20" y="96"/>
                  </a:lnTo>
                  <a:lnTo>
                    <a:pt x="18" y="96"/>
                  </a:lnTo>
                  <a:lnTo>
                    <a:pt x="16" y="96"/>
                  </a:lnTo>
                  <a:lnTo>
                    <a:pt x="14" y="96"/>
                  </a:lnTo>
                  <a:lnTo>
                    <a:pt x="14" y="94"/>
                  </a:lnTo>
                  <a:lnTo>
                    <a:pt x="12" y="94"/>
                  </a:lnTo>
                  <a:lnTo>
                    <a:pt x="12" y="94"/>
                  </a:lnTo>
                  <a:lnTo>
                    <a:pt x="12" y="94"/>
                  </a:lnTo>
                  <a:lnTo>
                    <a:pt x="12" y="92"/>
                  </a:lnTo>
                  <a:lnTo>
                    <a:pt x="10" y="90"/>
                  </a:lnTo>
                  <a:lnTo>
                    <a:pt x="10" y="88"/>
                  </a:lnTo>
                  <a:lnTo>
                    <a:pt x="8" y="88"/>
                  </a:lnTo>
                  <a:lnTo>
                    <a:pt x="8" y="86"/>
                  </a:lnTo>
                  <a:lnTo>
                    <a:pt x="8" y="84"/>
                  </a:lnTo>
                  <a:lnTo>
                    <a:pt x="8" y="84"/>
                  </a:lnTo>
                  <a:lnTo>
                    <a:pt x="6" y="84"/>
                  </a:lnTo>
                  <a:lnTo>
                    <a:pt x="6" y="82"/>
                  </a:lnTo>
                  <a:lnTo>
                    <a:pt x="6" y="82"/>
                  </a:lnTo>
                  <a:lnTo>
                    <a:pt x="4" y="82"/>
                  </a:lnTo>
                  <a:lnTo>
                    <a:pt x="0" y="82"/>
                  </a:lnTo>
                  <a:lnTo>
                    <a:pt x="4" y="80"/>
                  </a:lnTo>
                  <a:lnTo>
                    <a:pt x="8" y="80"/>
                  </a:lnTo>
                  <a:lnTo>
                    <a:pt x="10" y="80"/>
                  </a:lnTo>
                  <a:lnTo>
                    <a:pt x="14" y="80"/>
                  </a:lnTo>
                  <a:lnTo>
                    <a:pt x="18" y="78"/>
                  </a:lnTo>
                  <a:lnTo>
                    <a:pt x="20" y="78"/>
                  </a:lnTo>
                  <a:lnTo>
                    <a:pt x="22" y="78"/>
                  </a:lnTo>
                  <a:lnTo>
                    <a:pt x="24" y="76"/>
                  </a:lnTo>
                  <a:lnTo>
                    <a:pt x="24" y="76"/>
                  </a:lnTo>
                  <a:lnTo>
                    <a:pt x="24" y="76"/>
                  </a:lnTo>
                  <a:lnTo>
                    <a:pt x="26" y="74"/>
                  </a:lnTo>
                  <a:lnTo>
                    <a:pt x="26" y="72"/>
                  </a:lnTo>
                  <a:lnTo>
                    <a:pt x="26" y="72"/>
                  </a:lnTo>
                  <a:lnTo>
                    <a:pt x="26" y="68"/>
                  </a:lnTo>
                  <a:lnTo>
                    <a:pt x="28" y="68"/>
                  </a:lnTo>
                  <a:lnTo>
                    <a:pt x="28" y="66"/>
                  </a:lnTo>
                  <a:lnTo>
                    <a:pt x="28" y="66"/>
                  </a:lnTo>
                  <a:lnTo>
                    <a:pt x="30" y="64"/>
                  </a:lnTo>
                  <a:lnTo>
                    <a:pt x="32" y="64"/>
                  </a:lnTo>
                  <a:lnTo>
                    <a:pt x="34" y="62"/>
                  </a:lnTo>
                  <a:lnTo>
                    <a:pt x="38" y="62"/>
                  </a:lnTo>
                  <a:lnTo>
                    <a:pt x="40" y="62"/>
                  </a:lnTo>
                  <a:lnTo>
                    <a:pt x="44" y="64"/>
                  </a:lnTo>
                  <a:lnTo>
                    <a:pt x="48" y="64"/>
                  </a:lnTo>
                  <a:lnTo>
                    <a:pt x="50" y="66"/>
                  </a:lnTo>
                  <a:lnTo>
                    <a:pt x="52" y="66"/>
                  </a:lnTo>
                  <a:lnTo>
                    <a:pt x="54" y="66"/>
                  </a:lnTo>
                  <a:lnTo>
                    <a:pt x="56" y="68"/>
                  </a:lnTo>
                  <a:lnTo>
                    <a:pt x="58" y="68"/>
                  </a:lnTo>
                  <a:lnTo>
                    <a:pt x="60" y="68"/>
                  </a:lnTo>
                  <a:lnTo>
                    <a:pt x="60" y="68"/>
                  </a:lnTo>
                  <a:lnTo>
                    <a:pt x="62" y="68"/>
                  </a:lnTo>
                  <a:lnTo>
                    <a:pt x="62" y="70"/>
                  </a:lnTo>
                  <a:lnTo>
                    <a:pt x="62" y="70"/>
                  </a:lnTo>
                  <a:lnTo>
                    <a:pt x="62" y="70"/>
                  </a:lnTo>
                  <a:lnTo>
                    <a:pt x="62" y="72"/>
                  </a:lnTo>
                  <a:lnTo>
                    <a:pt x="62" y="72"/>
                  </a:lnTo>
                  <a:lnTo>
                    <a:pt x="62" y="74"/>
                  </a:lnTo>
                  <a:lnTo>
                    <a:pt x="62" y="78"/>
                  </a:lnTo>
                  <a:lnTo>
                    <a:pt x="62" y="80"/>
                  </a:lnTo>
                  <a:lnTo>
                    <a:pt x="60" y="82"/>
                  </a:lnTo>
                  <a:lnTo>
                    <a:pt x="60" y="84"/>
                  </a:lnTo>
                  <a:lnTo>
                    <a:pt x="58" y="88"/>
                  </a:lnTo>
                  <a:lnTo>
                    <a:pt x="58" y="90"/>
                  </a:lnTo>
                  <a:lnTo>
                    <a:pt x="56" y="92"/>
                  </a:lnTo>
                  <a:lnTo>
                    <a:pt x="56" y="94"/>
                  </a:lnTo>
                  <a:lnTo>
                    <a:pt x="56" y="94"/>
                  </a:lnTo>
                  <a:lnTo>
                    <a:pt x="56" y="94"/>
                  </a:lnTo>
                  <a:lnTo>
                    <a:pt x="56" y="96"/>
                  </a:lnTo>
                  <a:lnTo>
                    <a:pt x="58" y="96"/>
                  </a:lnTo>
                  <a:lnTo>
                    <a:pt x="58" y="98"/>
                  </a:lnTo>
                  <a:lnTo>
                    <a:pt x="58" y="100"/>
                  </a:lnTo>
                  <a:lnTo>
                    <a:pt x="60" y="100"/>
                  </a:lnTo>
                  <a:lnTo>
                    <a:pt x="60" y="100"/>
                  </a:lnTo>
                  <a:lnTo>
                    <a:pt x="62" y="102"/>
                  </a:lnTo>
                  <a:lnTo>
                    <a:pt x="62" y="102"/>
                  </a:lnTo>
                  <a:lnTo>
                    <a:pt x="64" y="102"/>
                  </a:lnTo>
                  <a:lnTo>
                    <a:pt x="64" y="102"/>
                  </a:lnTo>
                  <a:lnTo>
                    <a:pt x="66" y="102"/>
                  </a:lnTo>
                  <a:lnTo>
                    <a:pt x="68" y="102"/>
                  </a:lnTo>
                  <a:lnTo>
                    <a:pt x="68" y="102"/>
                  </a:lnTo>
                  <a:lnTo>
                    <a:pt x="70" y="100"/>
                  </a:lnTo>
                  <a:lnTo>
                    <a:pt x="72" y="100"/>
                  </a:lnTo>
                  <a:lnTo>
                    <a:pt x="72" y="100"/>
                  </a:lnTo>
                  <a:lnTo>
                    <a:pt x="72" y="100"/>
                  </a:lnTo>
                  <a:lnTo>
                    <a:pt x="74" y="100"/>
                  </a:lnTo>
                  <a:lnTo>
                    <a:pt x="74" y="98"/>
                  </a:lnTo>
                  <a:lnTo>
                    <a:pt x="74" y="96"/>
                  </a:lnTo>
                  <a:lnTo>
                    <a:pt x="74" y="94"/>
                  </a:lnTo>
                  <a:lnTo>
                    <a:pt x="76" y="92"/>
                  </a:lnTo>
                  <a:lnTo>
                    <a:pt x="76" y="90"/>
                  </a:lnTo>
                  <a:lnTo>
                    <a:pt x="76" y="90"/>
                  </a:lnTo>
                  <a:lnTo>
                    <a:pt x="78" y="88"/>
                  </a:lnTo>
                  <a:lnTo>
                    <a:pt x="78" y="88"/>
                  </a:lnTo>
                  <a:lnTo>
                    <a:pt x="82" y="86"/>
                  </a:lnTo>
                  <a:lnTo>
                    <a:pt x="84" y="86"/>
                  </a:lnTo>
                  <a:lnTo>
                    <a:pt x="84" y="84"/>
                  </a:lnTo>
                  <a:lnTo>
                    <a:pt x="86" y="84"/>
                  </a:lnTo>
                  <a:lnTo>
                    <a:pt x="86" y="82"/>
                  </a:lnTo>
                  <a:lnTo>
                    <a:pt x="86" y="82"/>
                  </a:lnTo>
                  <a:lnTo>
                    <a:pt x="86" y="82"/>
                  </a:lnTo>
                  <a:lnTo>
                    <a:pt x="86" y="82"/>
                  </a:lnTo>
                  <a:lnTo>
                    <a:pt x="86" y="80"/>
                  </a:lnTo>
                  <a:lnTo>
                    <a:pt x="86" y="78"/>
                  </a:lnTo>
                  <a:lnTo>
                    <a:pt x="86" y="76"/>
                  </a:lnTo>
                  <a:lnTo>
                    <a:pt x="84" y="72"/>
                  </a:lnTo>
                  <a:lnTo>
                    <a:pt x="84" y="70"/>
                  </a:lnTo>
                  <a:lnTo>
                    <a:pt x="84" y="66"/>
                  </a:lnTo>
                  <a:lnTo>
                    <a:pt x="82" y="64"/>
                  </a:lnTo>
                  <a:lnTo>
                    <a:pt x="80" y="62"/>
                  </a:lnTo>
                  <a:lnTo>
                    <a:pt x="80" y="60"/>
                  </a:lnTo>
                  <a:lnTo>
                    <a:pt x="78" y="56"/>
                  </a:lnTo>
                  <a:lnTo>
                    <a:pt x="76" y="54"/>
                  </a:lnTo>
                  <a:lnTo>
                    <a:pt x="74" y="50"/>
                  </a:lnTo>
                  <a:lnTo>
                    <a:pt x="70" y="46"/>
                  </a:lnTo>
                  <a:lnTo>
                    <a:pt x="68" y="44"/>
                  </a:lnTo>
                  <a:lnTo>
                    <a:pt x="66" y="42"/>
                  </a:lnTo>
                  <a:lnTo>
                    <a:pt x="66" y="40"/>
                  </a:lnTo>
                  <a:lnTo>
                    <a:pt x="64" y="40"/>
                  </a:lnTo>
                  <a:lnTo>
                    <a:pt x="64" y="38"/>
                  </a:lnTo>
                  <a:lnTo>
                    <a:pt x="64" y="38"/>
                  </a:lnTo>
                  <a:lnTo>
                    <a:pt x="64" y="36"/>
                  </a:lnTo>
                  <a:lnTo>
                    <a:pt x="64" y="36"/>
                  </a:lnTo>
                  <a:lnTo>
                    <a:pt x="64" y="34"/>
                  </a:lnTo>
                  <a:lnTo>
                    <a:pt x="64" y="32"/>
                  </a:lnTo>
                  <a:lnTo>
                    <a:pt x="64" y="30"/>
                  </a:lnTo>
                  <a:lnTo>
                    <a:pt x="66" y="28"/>
                  </a:lnTo>
                  <a:lnTo>
                    <a:pt x="66" y="24"/>
                  </a:lnTo>
                  <a:lnTo>
                    <a:pt x="68" y="20"/>
                  </a:lnTo>
                  <a:lnTo>
                    <a:pt x="68" y="18"/>
                  </a:lnTo>
                  <a:lnTo>
                    <a:pt x="68" y="16"/>
                  </a:lnTo>
                  <a:lnTo>
                    <a:pt x="68" y="14"/>
                  </a:lnTo>
                  <a:lnTo>
                    <a:pt x="68" y="12"/>
                  </a:lnTo>
                  <a:lnTo>
                    <a:pt x="68" y="10"/>
                  </a:lnTo>
                  <a:lnTo>
                    <a:pt x="68" y="6"/>
                  </a:lnTo>
                  <a:lnTo>
                    <a:pt x="66" y="0"/>
                  </a:lnTo>
                  <a:lnTo>
                    <a:pt x="68" y="2"/>
                  </a:lnTo>
                  <a:lnTo>
                    <a:pt x="72" y="4"/>
                  </a:lnTo>
                  <a:lnTo>
                    <a:pt x="76" y="8"/>
                  </a:lnTo>
                  <a:lnTo>
                    <a:pt x="76" y="8"/>
                  </a:lnTo>
                  <a:lnTo>
                    <a:pt x="78" y="10"/>
                  </a:lnTo>
                  <a:lnTo>
                    <a:pt x="78" y="10"/>
                  </a:lnTo>
                  <a:lnTo>
                    <a:pt x="78" y="12"/>
                  </a:lnTo>
                  <a:lnTo>
                    <a:pt x="80" y="14"/>
                  </a:lnTo>
                  <a:lnTo>
                    <a:pt x="80" y="16"/>
                  </a:lnTo>
                  <a:lnTo>
                    <a:pt x="80" y="16"/>
                  </a:lnTo>
                  <a:lnTo>
                    <a:pt x="80" y="18"/>
                  </a:lnTo>
                  <a:lnTo>
                    <a:pt x="82" y="18"/>
                  </a:lnTo>
                  <a:lnTo>
                    <a:pt x="82" y="18"/>
                  </a:lnTo>
                  <a:lnTo>
                    <a:pt x="84" y="20"/>
                  </a:lnTo>
                  <a:lnTo>
                    <a:pt x="86" y="20"/>
                  </a:lnTo>
                  <a:lnTo>
                    <a:pt x="88" y="22"/>
                  </a:lnTo>
                  <a:lnTo>
                    <a:pt x="90" y="22"/>
                  </a:lnTo>
                  <a:lnTo>
                    <a:pt x="92" y="22"/>
                  </a:lnTo>
                  <a:lnTo>
                    <a:pt x="94" y="22"/>
                  </a:lnTo>
                  <a:lnTo>
                    <a:pt x="96" y="22"/>
                  </a:lnTo>
                  <a:lnTo>
                    <a:pt x="98" y="22"/>
                  </a:lnTo>
                  <a:lnTo>
                    <a:pt x="100" y="22"/>
                  </a:lnTo>
                  <a:lnTo>
                    <a:pt x="102" y="22"/>
                  </a:lnTo>
                  <a:lnTo>
                    <a:pt x="104" y="22"/>
                  </a:lnTo>
                  <a:lnTo>
                    <a:pt x="106" y="22"/>
                  </a:lnTo>
                  <a:lnTo>
                    <a:pt x="108" y="22"/>
                  </a:lnTo>
                  <a:lnTo>
                    <a:pt x="110" y="22"/>
                  </a:lnTo>
                  <a:lnTo>
                    <a:pt x="110" y="20"/>
                  </a:lnTo>
                  <a:lnTo>
                    <a:pt x="112" y="20"/>
                  </a:lnTo>
                  <a:lnTo>
                    <a:pt x="112" y="20"/>
                  </a:lnTo>
                  <a:lnTo>
                    <a:pt x="112" y="18"/>
                  </a:lnTo>
                  <a:lnTo>
                    <a:pt x="112" y="18"/>
                  </a:lnTo>
                  <a:lnTo>
                    <a:pt x="112" y="16"/>
                  </a:lnTo>
                  <a:lnTo>
                    <a:pt x="112" y="14"/>
                  </a:lnTo>
                  <a:lnTo>
                    <a:pt x="112" y="14"/>
                  </a:lnTo>
                  <a:lnTo>
                    <a:pt x="114" y="12"/>
                  </a:lnTo>
                  <a:lnTo>
                    <a:pt x="114" y="12"/>
                  </a:lnTo>
                  <a:lnTo>
                    <a:pt x="114" y="12"/>
                  </a:lnTo>
                  <a:lnTo>
                    <a:pt x="114" y="10"/>
                  </a:lnTo>
                  <a:lnTo>
                    <a:pt x="116" y="10"/>
                  </a:lnTo>
                  <a:lnTo>
                    <a:pt x="116" y="10"/>
                  </a:lnTo>
                  <a:lnTo>
                    <a:pt x="118" y="10"/>
                  </a:lnTo>
                  <a:lnTo>
                    <a:pt x="120" y="10"/>
                  </a:lnTo>
                  <a:lnTo>
                    <a:pt x="122" y="12"/>
                  </a:lnTo>
                  <a:lnTo>
                    <a:pt x="124" y="12"/>
                  </a:lnTo>
                  <a:lnTo>
                    <a:pt x="126" y="12"/>
                  </a:lnTo>
                  <a:lnTo>
                    <a:pt x="128" y="12"/>
                  </a:lnTo>
                  <a:lnTo>
                    <a:pt x="128" y="12"/>
                  </a:lnTo>
                  <a:lnTo>
                    <a:pt x="130" y="12"/>
                  </a:lnTo>
                  <a:lnTo>
                    <a:pt x="130" y="12"/>
                  </a:lnTo>
                  <a:lnTo>
                    <a:pt x="130" y="10"/>
                  </a:lnTo>
                  <a:lnTo>
                    <a:pt x="132" y="10"/>
                  </a:lnTo>
                  <a:lnTo>
                    <a:pt x="132" y="8"/>
                  </a:lnTo>
                  <a:lnTo>
                    <a:pt x="132" y="6"/>
                  </a:lnTo>
                  <a:lnTo>
                    <a:pt x="134" y="6"/>
                  </a:lnTo>
                  <a:lnTo>
                    <a:pt x="134" y="6"/>
                  </a:lnTo>
                  <a:lnTo>
                    <a:pt x="134" y="4"/>
                  </a:lnTo>
                  <a:lnTo>
                    <a:pt x="136" y="4"/>
                  </a:lnTo>
                  <a:lnTo>
                    <a:pt x="138" y="4"/>
                  </a:lnTo>
                  <a:lnTo>
                    <a:pt x="140" y="2"/>
                  </a:lnTo>
                  <a:lnTo>
                    <a:pt x="144" y="2"/>
                  </a:lnTo>
                  <a:lnTo>
                    <a:pt x="148" y="2"/>
                  </a:lnTo>
                  <a:lnTo>
                    <a:pt x="150" y="2"/>
                  </a:lnTo>
                  <a:lnTo>
                    <a:pt x="150" y="30"/>
                  </a:lnTo>
                  <a:lnTo>
                    <a:pt x="152" y="36"/>
                  </a:lnTo>
                  <a:lnTo>
                    <a:pt x="152" y="42"/>
                  </a:lnTo>
                  <a:lnTo>
                    <a:pt x="152" y="50"/>
                  </a:lnTo>
                  <a:lnTo>
                    <a:pt x="152" y="58"/>
                  </a:lnTo>
                  <a:lnTo>
                    <a:pt x="154" y="66"/>
                  </a:lnTo>
                  <a:lnTo>
                    <a:pt x="154" y="68"/>
                  </a:lnTo>
                  <a:lnTo>
                    <a:pt x="154" y="72"/>
                  </a:lnTo>
                  <a:lnTo>
                    <a:pt x="152" y="76"/>
                  </a:lnTo>
                  <a:lnTo>
                    <a:pt x="152" y="78"/>
                  </a:lnTo>
                  <a:lnTo>
                    <a:pt x="152" y="82"/>
                  </a:lnTo>
                  <a:lnTo>
                    <a:pt x="150" y="84"/>
                  </a:lnTo>
                  <a:lnTo>
                    <a:pt x="150" y="86"/>
                  </a:lnTo>
                  <a:lnTo>
                    <a:pt x="150" y="86"/>
                  </a:lnTo>
                  <a:lnTo>
                    <a:pt x="148" y="88"/>
                  </a:lnTo>
                  <a:lnTo>
                    <a:pt x="146" y="90"/>
                  </a:lnTo>
                  <a:lnTo>
                    <a:pt x="144" y="92"/>
                  </a:lnTo>
                  <a:lnTo>
                    <a:pt x="142" y="94"/>
                  </a:lnTo>
                  <a:lnTo>
                    <a:pt x="142" y="94"/>
                  </a:lnTo>
                  <a:lnTo>
                    <a:pt x="142" y="96"/>
                  </a:lnTo>
                  <a:lnTo>
                    <a:pt x="140" y="96"/>
                  </a:lnTo>
                  <a:lnTo>
                    <a:pt x="140" y="100"/>
                  </a:lnTo>
                  <a:lnTo>
                    <a:pt x="140" y="100"/>
                  </a:lnTo>
                  <a:lnTo>
                    <a:pt x="140" y="102"/>
                  </a:lnTo>
                  <a:lnTo>
                    <a:pt x="140" y="102"/>
                  </a:lnTo>
                  <a:lnTo>
                    <a:pt x="138" y="104"/>
                  </a:lnTo>
                  <a:lnTo>
                    <a:pt x="138" y="104"/>
                  </a:lnTo>
                  <a:lnTo>
                    <a:pt x="136" y="104"/>
                  </a:lnTo>
                  <a:lnTo>
                    <a:pt x="134" y="106"/>
                  </a:lnTo>
                  <a:lnTo>
                    <a:pt x="134" y="106"/>
                  </a:lnTo>
                  <a:lnTo>
                    <a:pt x="130" y="106"/>
                  </a:lnTo>
                  <a:lnTo>
                    <a:pt x="126" y="106"/>
                  </a:lnTo>
                  <a:lnTo>
                    <a:pt x="122" y="106"/>
                  </a:lnTo>
                  <a:lnTo>
                    <a:pt x="120" y="106"/>
                  </a:lnTo>
                  <a:lnTo>
                    <a:pt x="118" y="106"/>
                  </a:lnTo>
                  <a:lnTo>
                    <a:pt x="116" y="106"/>
                  </a:lnTo>
                  <a:lnTo>
                    <a:pt x="116" y="106"/>
                  </a:lnTo>
                  <a:lnTo>
                    <a:pt x="114" y="108"/>
                  </a:lnTo>
                  <a:lnTo>
                    <a:pt x="114" y="108"/>
                  </a:lnTo>
                  <a:lnTo>
                    <a:pt x="114" y="108"/>
                  </a:lnTo>
                  <a:lnTo>
                    <a:pt x="114" y="110"/>
                  </a:lnTo>
                  <a:lnTo>
                    <a:pt x="114" y="112"/>
                  </a:lnTo>
                  <a:lnTo>
                    <a:pt x="114" y="114"/>
                  </a:lnTo>
                  <a:lnTo>
                    <a:pt x="114" y="114"/>
                  </a:lnTo>
                  <a:lnTo>
                    <a:pt x="112" y="114"/>
                  </a:lnTo>
                  <a:lnTo>
                    <a:pt x="112" y="116"/>
                  </a:lnTo>
                  <a:lnTo>
                    <a:pt x="112" y="116"/>
                  </a:lnTo>
                  <a:lnTo>
                    <a:pt x="110" y="116"/>
                  </a:lnTo>
                  <a:lnTo>
                    <a:pt x="108" y="116"/>
                  </a:lnTo>
                  <a:lnTo>
                    <a:pt x="104" y="118"/>
                  </a:lnTo>
                  <a:lnTo>
                    <a:pt x="104" y="118"/>
                  </a:lnTo>
                  <a:lnTo>
                    <a:pt x="102" y="118"/>
                  </a:lnTo>
                  <a:lnTo>
                    <a:pt x="102" y="120"/>
                  </a:lnTo>
                  <a:lnTo>
                    <a:pt x="100" y="120"/>
                  </a:lnTo>
                  <a:lnTo>
                    <a:pt x="98" y="122"/>
                  </a:lnTo>
                  <a:lnTo>
                    <a:pt x="98" y="122"/>
                  </a:lnTo>
                  <a:lnTo>
                    <a:pt x="98" y="122"/>
                  </a:lnTo>
                  <a:lnTo>
                    <a:pt x="98" y="124"/>
                  </a:lnTo>
                  <a:lnTo>
                    <a:pt x="96" y="124"/>
                  </a:lnTo>
                  <a:lnTo>
                    <a:pt x="96" y="126"/>
                  </a:lnTo>
                  <a:lnTo>
                    <a:pt x="96" y="130"/>
                  </a:lnTo>
                  <a:lnTo>
                    <a:pt x="96" y="132"/>
                  </a:lnTo>
                  <a:lnTo>
                    <a:pt x="96" y="134"/>
                  </a:lnTo>
                  <a:lnTo>
                    <a:pt x="96" y="138"/>
                  </a:lnTo>
                  <a:lnTo>
                    <a:pt x="96" y="138"/>
                  </a:lnTo>
                  <a:lnTo>
                    <a:pt x="96" y="140"/>
                  </a:lnTo>
                  <a:lnTo>
                    <a:pt x="96" y="140"/>
                  </a:lnTo>
                  <a:lnTo>
                    <a:pt x="94" y="140"/>
                  </a:lnTo>
                  <a:lnTo>
                    <a:pt x="94" y="142"/>
                  </a:lnTo>
                  <a:lnTo>
                    <a:pt x="94" y="142"/>
                  </a:lnTo>
                  <a:lnTo>
                    <a:pt x="92" y="142"/>
                  </a:lnTo>
                  <a:lnTo>
                    <a:pt x="90" y="142"/>
                  </a:lnTo>
                  <a:lnTo>
                    <a:pt x="88" y="142"/>
                  </a:lnTo>
                  <a:lnTo>
                    <a:pt x="86" y="144"/>
                  </a:lnTo>
                  <a:lnTo>
                    <a:pt x="84" y="144"/>
                  </a:lnTo>
                  <a:lnTo>
                    <a:pt x="82" y="144"/>
                  </a:lnTo>
                  <a:lnTo>
                    <a:pt x="80" y="146"/>
                  </a:lnTo>
                  <a:lnTo>
                    <a:pt x="78" y="146"/>
                  </a:lnTo>
                  <a:lnTo>
                    <a:pt x="76" y="148"/>
                  </a:lnTo>
                  <a:lnTo>
                    <a:pt x="76" y="150"/>
                  </a:lnTo>
                  <a:lnTo>
                    <a:pt x="74" y="150"/>
                  </a:lnTo>
                  <a:lnTo>
                    <a:pt x="74" y="152"/>
                  </a:lnTo>
                  <a:lnTo>
                    <a:pt x="72" y="154"/>
                  </a:lnTo>
                  <a:lnTo>
                    <a:pt x="72" y="156"/>
                  </a:lnTo>
                  <a:lnTo>
                    <a:pt x="70" y="158"/>
                  </a:lnTo>
                  <a:lnTo>
                    <a:pt x="70" y="162"/>
                  </a:lnTo>
                  <a:lnTo>
                    <a:pt x="70" y="166"/>
                  </a:lnTo>
                  <a:lnTo>
                    <a:pt x="68" y="170"/>
                  </a:lnTo>
                  <a:lnTo>
                    <a:pt x="68" y="174"/>
                  </a:lnTo>
                  <a:lnTo>
                    <a:pt x="68" y="178"/>
                  </a:lnTo>
                  <a:lnTo>
                    <a:pt x="68" y="180"/>
                  </a:lnTo>
                  <a:lnTo>
                    <a:pt x="68" y="184"/>
                  </a:lnTo>
                  <a:lnTo>
                    <a:pt x="68" y="186"/>
                  </a:lnTo>
                  <a:lnTo>
                    <a:pt x="68" y="186"/>
                  </a:lnTo>
                  <a:lnTo>
                    <a:pt x="68" y="188"/>
                  </a:lnTo>
                  <a:lnTo>
                    <a:pt x="70" y="190"/>
                  </a:lnTo>
                  <a:lnTo>
                    <a:pt x="70" y="190"/>
                  </a:lnTo>
                  <a:lnTo>
                    <a:pt x="70" y="190"/>
                  </a:lnTo>
                  <a:lnTo>
                    <a:pt x="72" y="192"/>
                  </a:lnTo>
                  <a:lnTo>
                    <a:pt x="72" y="192"/>
                  </a:lnTo>
                  <a:lnTo>
                    <a:pt x="72" y="192"/>
                  </a:lnTo>
                  <a:lnTo>
                    <a:pt x="74" y="192"/>
                  </a:lnTo>
                  <a:lnTo>
                    <a:pt x="74" y="194"/>
                  </a:lnTo>
                  <a:lnTo>
                    <a:pt x="74" y="196"/>
                  </a:lnTo>
                  <a:lnTo>
                    <a:pt x="74" y="196"/>
                  </a:lnTo>
                  <a:lnTo>
                    <a:pt x="74" y="198"/>
                  </a:lnTo>
                  <a:lnTo>
                    <a:pt x="74" y="202"/>
                  </a:lnTo>
                  <a:lnTo>
                    <a:pt x="74" y="206"/>
                  </a:lnTo>
                  <a:lnTo>
                    <a:pt x="74" y="214"/>
                  </a:lnTo>
                  <a:lnTo>
                    <a:pt x="74" y="218"/>
                  </a:lnTo>
                  <a:lnTo>
                    <a:pt x="74" y="222"/>
                  </a:lnTo>
                  <a:lnTo>
                    <a:pt x="74" y="222"/>
                  </a:lnTo>
                  <a:lnTo>
                    <a:pt x="74" y="224"/>
                  </a:lnTo>
                  <a:lnTo>
                    <a:pt x="74" y="228"/>
                  </a:lnTo>
                  <a:lnTo>
                    <a:pt x="74" y="230"/>
                  </a:lnTo>
                  <a:lnTo>
                    <a:pt x="74" y="232"/>
                  </a:lnTo>
                  <a:lnTo>
                    <a:pt x="74" y="234"/>
                  </a:lnTo>
                  <a:lnTo>
                    <a:pt x="74" y="234"/>
                  </a:lnTo>
                  <a:lnTo>
                    <a:pt x="74" y="234"/>
                  </a:lnTo>
                  <a:lnTo>
                    <a:pt x="74" y="234"/>
                  </a:lnTo>
                  <a:lnTo>
                    <a:pt x="74" y="236"/>
                  </a:lnTo>
                  <a:lnTo>
                    <a:pt x="72" y="236"/>
                  </a:lnTo>
                  <a:lnTo>
                    <a:pt x="70" y="236"/>
                  </a:lnTo>
                  <a:lnTo>
                    <a:pt x="70" y="236"/>
                  </a:lnTo>
                  <a:lnTo>
                    <a:pt x="70" y="236"/>
                  </a:lnTo>
                  <a:lnTo>
                    <a:pt x="68" y="238"/>
                  </a:lnTo>
                  <a:lnTo>
                    <a:pt x="68" y="238"/>
                  </a:lnTo>
                  <a:lnTo>
                    <a:pt x="68" y="240"/>
                  </a:lnTo>
                  <a:lnTo>
                    <a:pt x="68" y="242"/>
                  </a:lnTo>
                  <a:lnTo>
                    <a:pt x="68" y="242"/>
                  </a:lnTo>
                  <a:lnTo>
                    <a:pt x="68" y="244"/>
                  </a:lnTo>
                  <a:lnTo>
                    <a:pt x="68" y="244"/>
                  </a:lnTo>
                  <a:lnTo>
                    <a:pt x="68" y="244"/>
                  </a:lnTo>
                  <a:lnTo>
                    <a:pt x="66" y="244"/>
                  </a:lnTo>
                  <a:lnTo>
                    <a:pt x="64" y="244"/>
                  </a:lnTo>
                  <a:lnTo>
                    <a:pt x="62" y="244"/>
                  </a:lnTo>
                  <a:lnTo>
                    <a:pt x="60" y="244"/>
                  </a:lnTo>
                  <a:lnTo>
                    <a:pt x="60" y="244"/>
                  </a:lnTo>
                  <a:lnTo>
                    <a:pt x="58" y="244"/>
                  </a:lnTo>
                  <a:lnTo>
                    <a:pt x="58" y="244"/>
                  </a:lnTo>
                  <a:lnTo>
                    <a:pt x="56" y="244"/>
                  </a:lnTo>
                  <a:lnTo>
                    <a:pt x="56" y="244"/>
                  </a:lnTo>
                  <a:lnTo>
                    <a:pt x="56" y="244"/>
                  </a:lnTo>
                  <a:lnTo>
                    <a:pt x="56" y="246"/>
                  </a:lnTo>
                  <a:lnTo>
                    <a:pt x="54" y="248"/>
                  </a:lnTo>
                  <a:lnTo>
                    <a:pt x="54" y="248"/>
                  </a:lnTo>
                  <a:lnTo>
                    <a:pt x="54" y="248"/>
                  </a:lnTo>
                  <a:lnTo>
                    <a:pt x="54" y="248"/>
                  </a:lnTo>
                  <a:lnTo>
                    <a:pt x="52" y="248"/>
                  </a:lnTo>
                  <a:lnTo>
                    <a:pt x="52" y="248"/>
                  </a:lnTo>
                  <a:lnTo>
                    <a:pt x="50" y="248"/>
                  </a:lnTo>
                  <a:lnTo>
                    <a:pt x="48" y="248"/>
                  </a:lnTo>
                  <a:lnTo>
                    <a:pt x="46" y="248"/>
                  </a:lnTo>
                  <a:lnTo>
                    <a:pt x="44" y="248"/>
                  </a:lnTo>
                  <a:lnTo>
                    <a:pt x="42" y="248"/>
                  </a:lnTo>
                  <a:lnTo>
                    <a:pt x="42" y="248"/>
                  </a:lnTo>
                  <a:lnTo>
                    <a:pt x="40" y="250"/>
                  </a:lnTo>
                  <a:lnTo>
                    <a:pt x="40" y="250"/>
                  </a:lnTo>
                  <a:lnTo>
                    <a:pt x="40" y="250"/>
                  </a:lnTo>
                  <a:lnTo>
                    <a:pt x="40" y="250"/>
                  </a:lnTo>
                  <a:lnTo>
                    <a:pt x="40" y="252"/>
                  </a:lnTo>
                  <a:lnTo>
                    <a:pt x="40" y="254"/>
                  </a:lnTo>
                  <a:lnTo>
                    <a:pt x="40" y="254"/>
                  </a:lnTo>
                  <a:lnTo>
                    <a:pt x="40" y="258"/>
                  </a:lnTo>
                  <a:lnTo>
                    <a:pt x="40" y="260"/>
                  </a:lnTo>
                  <a:lnTo>
                    <a:pt x="40" y="266"/>
                  </a:lnTo>
                  <a:lnTo>
                    <a:pt x="40" y="270"/>
                  </a:lnTo>
                  <a:lnTo>
                    <a:pt x="40" y="276"/>
                  </a:lnTo>
                  <a:lnTo>
                    <a:pt x="40" y="280"/>
                  </a:lnTo>
                  <a:lnTo>
                    <a:pt x="40" y="282"/>
                  </a:lnTo>
                  <a:lnTo>
                    <a:pt x="38" y="284"/>
                  </a:lnTo>
                  <a:lnTo>
                    <a:pt x="38" y="286"/>
                  </a:lnTo>
                  <a:lnTo>
                    <a:pt x="36" y="29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52" name="Freeform 432"/>
            <p:cNvSpPr>
              <a:spLocks/>
            </p:cNvSpPr>
            <p:nvPr/>
          </p:nvSpPr>
          <p:spPr bwMode="auto">
            <a:xfrm>
              <a:off x="6662446" y="4231346"/>
              <a:ext cx="322252" cy="367684"/>
            </a:xfrm>
            <a:custGeom>
              <a:avLst/>
              <a:gdLst>
                <a:gd name="T0" fmla="*/ 146 w 156"/>
                <a:gd name="T1" fmla="*/ 158 h 178"/>
                <a:gd name="T2" fmla="*/ 138 w 156"/>
                <a:gd name="T3" fmla="*/ 162 h 178"/>
                <a:gd name="T4" fmla="*/ 136 w 156"/>
                <a:gd name="T5" fmla="*/ 168 h 178"/>
                <a:gd name="T6" fmla="*/ 130 w 156"/>
                <a:gd name="T7" fmla="*/ 168 h 178"/>
                <a:gd name="T8" fmla="*/ 122 w 156"/>
                <a:gd name="T9" fmla="*/ 166 h 178"/>
                <a:gd name="T10" fmla="*/ 118 w 156"/>
                <a:gd name="T11" fmla="*/ 170 h 178"/>
                <a:gd name="T12" fmla="*/ 118 w 156"/>
                <a:gd name="T13" fmla="*/ 176 h 178"/>
                <a:gd name="T14" fmla="*/ 112 w 156"/>
                <a:gd name="T15" fmla="*/ 178 h 178"/>
                <a:gd name="T16" fmla="*/ 102 w 156"/>
                <a:gd name="T17" fmla="*/ 178 h 178"/>
                <a:gd name="T18" fmla="*/ 92 w 156"/>
                <a:gd name="T19" fmla="*/ 176 h 178"/>
                <a:gd name="T20" fmla="*/ 86 w 156"/>
                <a:gd name="T21" fmla="*/ 172 h 178"/>
                <a:gd name="T22" fmla="*/ 84 w 156"/>
                <a:gd name="T23" fmla="*/ 166 h 178"/>
                <a:gd name="T24" fmla="*/ 72 w 156"/>
                <a:gd name="T25" fmla="*/ 156 h 178"/>
                <a:gd name="T26" fmla="*/ 56 w 156"/>
                <a:gd name="T27" fmla="*/ 146 h 178"/>
                <a:gd name="T28" fmla="*/ 46 w 156"/>
                <a:gd name="T29" fmla="*/ 134 h 178"/>
                <a:gd name="T30" fmla="*/ 34 w 156"/>
                <a:gd name="T31" fmla="*/ 126 h 178"/>
                <a:gd name="T32" fmla="*/ 24 w 156"/>
                <a:gd name="T33" fmla="*/ 116 h 178"/>
                <a:gd name="T34" fmla="*/ 20 w 156"/>
                <a:gd name="T35" fmla="*/ 110 h 178"/>
                <a:gd name="T36" fmla="*/ 18 w 156"/>
                <a:gd name="T37" fmla="*/ 106 h 178"/>
                <a:gd name="T38" fmla="*/ 10 w 156"/>
                <a:gd name="T39" fmla="*/ 106 h 178"/>
                <a:gd name="T40" fmla="*/ 10 w 156"/>
                <a:gd name="T41" fmla="*/ 96 h 178"/>
                <a:gd name="T42" fmla="*/ 6 w 156"/>
                <a:gd name="T43" fmla="*/ 84 h 178"/>
                <a:gd name="T44" fmla="*/ 2 w 156"/>
                <a:gd name="T45" fmla="*/ 70 h 178"/>
                <a:gd name="T46" fmla="*/ 4 w 156"/>
                <a:gd name="T47" fmla="*/ 58 h 178"/>
                <a:gd name="T48" fmla="*/ 4 w 156"/>
                <a:gd name="T49" fmla="*/ 46 h 178"/>
                <a:gd name="T50" fmla="*/ 14 w 156"/>
                <a:gd name="T51" fmla="*/ 46 h 178"/>
                <a:gd name="T52" fmla="*/ 20 w 156"/>
                <a:gd name="T53" fmla="*/ 44 h 178"/>
                <a:gd name="T54" fmla="*/ 20 w 156"/>
                <a:gd name="T55" fmla="*/ 38 h 178"/>
                <a:gd name="T56" fmla="*/ 16 w 156"/>
                <a:gd name="T57" fmla="*/ 26 h 178"/>
                <a:gd name="T58" fmla="*/ 16 w 156"/>
                <a:gd name="T59" fmla="*/ 0 h 178"/>
                <a:gd name="T60" fmla="*/ 24 w 156"/>
                <a:gd name="T61" fmla="*/ 0 h 178"/>
                <a:gd name="T62" fmla="*/ 36 w 156"/>
                <a:gd name="T63" fmla="*/ 2 h 178"/>
                <a:gd name="T64" fmla="*/ 66 w 156"/>
                <a:gd name="T65" fmla="*/ 0 h 178"/>
                <a:gd name="T66" fmla="*/ 76 w 156"/>
                <a:gd name="T67" fmla="*/ 0 h 178"/>
                <a:gd name="T68" fmla="*/ 88 w 156"/>
                <a:gd name="T69" fmla="*/ 12 h 178"/>
                <a:gd name="T70" fmla="*/ 102 w 156"/>
                <a:gd name="T71" fmla="*/ 24 h 178"/>
                <a:gd name="T72" fmla="*/ 112 w 156"/>
                <a:gd name="T73" fmla="*/ 26 h 178"/>
                <a:gd name="T74" fmla="*/ 118 w 156"/>
                <a:gd name="T75" fmla="*/ 30 h 178"/>
                <a:gd name="T76" fmla="*/ 118 w 156"/>
                <a:gd name="T77" fmla="*/ 36 h 178"/>
                <a:gd name="T78" fmla="*/ 120 w 156"/>
                <a:gd name="T79" fmla="*/ 42 h 178"/>
                <a:gd name="T80" fmla="*/ 132 w 156"/>
                <a:gd name="T81" fmla="*/ 50 h 178"/>
                <a:gd name="T82" fmla="*/ 142 w 156"/>
                <a:gd name="T83" fmla="*/ 64 h 178"/>
                <a:gd name="T84" fmla="*/ 142 w 156"/>
                <a:gd name="T85" fmla="*/ 72 h 178"/>
                <a:gd name="T86" fmla="*/ 138 w 156"/>
                <a:gd name="T87" fmla="*/ 78 h 178"/>
                <a:gd name="T88" fmla="*/ 134 w 156"/>
                <a:gd name="T89" fmla="*/ 86 h 178"/>
                <a:gd name="T90" fmla="*/ 136 w 156"/>
                <a:gd name="T91" fmla="*/ 90 h 178"/>
                <a:gd name="T92" fmla="*/ 140 w 156"/>
                <a:gd name="T93" fmla="*/ 90 h 178"/>
                <a:gd name="T94" fmla="*/ 144 w 156"/>
                <a:gd name="T95" fmla="*/ 92 h 178"/>
                <a:gd name="T96" fmla="*/ 144 w 156"/>
                <a:gd name="T97" fmla="*/ 100 h 178"/>
                <a:gd name="T98" fmla="*/ 142 w 156"/>
                <a:gd name="T99" fmla="*/ 112 h 178"/>
                <a:gd name="T100" fmla="*/ 146 w 156"/>
                <a:gd name="T101" fmla="*/ 126 h 178"/>
                <a:gd name="T102" fmla="*/ 146 w 156"/>
                <a:gd name="T103" fmla="*/ 142 h 178"/>
                <a:gd name="T104" fmla="*/ 150 w 156"/>
                <a:gd name="T105" fmla="*/ 146 h 178"/>
                <a:gd name="T106" fmla="*/ 154 w 156"/>
                <a:gd name="T107" fmla="*/ 1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6" h="178">
                  <a:moveTo>
                    <a:pt x="156" y="158"/>
                  </a:moveTo>
                  <a:lnTo>
                    <a:pt x="156" y="158"/>
                  </a:lnTo>
                  <a:lnTo>
                    <a:pt x="154" y="158"/>
                  </a:lnTo>
                  <a:lnTo>
                    <a:pt x="150" y="158"/>
                  </a:lnTo>
                  <a:lnTo>
                    <a:pt x="146" y="158"/>
                  </a:lnTo>
                  <a:lnTo>
                    <a:pt x="144" y="160"/>
                  </a:lnTo>
                  <a:lnTo>
                    <a:pt x="142" y="160"/>
                  </a:lnTo>
                  <a:lnTo>
                    <a:pt x="140" y="160"/>
                  </a:lnTo>
                  <a:lnTo>
                    <a:pt x="140" y="162"/>
                  </a:lnTo>
                  <a:lnTo>
                    <a:pt x="138" y="162"/>
                  </a:lnTo>
                  <a:lnTo>
                    <a:pt x="138" y="162"/>
                  </a:lnTo>
                  <a:lnTo>
                    <a:pt x="138" y="164"/>
                  </a:lnTo>
                  <a:lnTo>
                    <a:pt x="136" y="166"/>
                  </a:lnTo>
                  <a:lnTo>
                    <a:pt x="136" y="166"/>
                  </a:lnTo>
                  <a:lnTo>
                    <a:pt x="136" y="168"/>
                  </a:lnTo>
                  <a:lnTo>
                    <a:pt x="136" y="168"/>
                  </a:lnTo>
                  <a:lnTo>
                    <a:pt x="134" y="168"/>
                  </a:lnTo>
                  <a:lnTo>
                    <a:pt x="134" y="168"/>
                  </a:lnTo>
                  <a:lnTo>
                    <a:pt x="132" y="168"/>
                  </a:lnTo>
                  <a:lnTo>
                    <a:pt x="130" y="168"/>
                  </a:lnTo>
                  <a:lnTo>
                    <a:pt x="128" y="168"/>
                  </a:lnTo>
                  <a:lnTo>
                    <a:pt x="126" y="166"/>
                  </a:lnTo>
                  <a:lnTo>
                    <a:pt x="122" y="166"/>
                  </a:lnTo>
                  <a:lnTo>
                    <a:pt x="122" y="166"/>
                  </a:lnTo>
                  <a:lnTo>
                    <a:pt x="122" y="166"/>
                  </a:lnTo>
                  <a:lnTo>
                    <a:pt x="120" y="166"/>
                  </a:lnTo>
                  <a:lnTo>
                    <a:pt x="120" y="168"/>
                  </a:lnTo>
                  <a:lnTo>
                    <a:pt x="120" y="168"/>
                  </a:lnTo>
                  <a:lnTo>
                    <a:pt x="118" y="168"/>
                  </a:lnTo>
                  <a:lnTo>
                    <a:pt x="118" y="170"/>
                  </a:lnTo>
                  <a:lnTo>
                    <a:pt x="118" y="170"/>
                  </a:lnTo>
                  <a:lnTo>
                    <a:pt x="118" y="172"/>
                  </a:lnTo>
                  <a:lnTo>
                    <a:pt x="118" y="174"/>
                  </a:lnTo>
                  <a:lnTo>
                    <a:pt x="118" y="174"/>
                  </a:lnTo>
                  <a:lnTo>
                    <a:pt x="118" y="176"/>
                  </a:lnTo>
                  <a:lnTo>
                    <a:pt x="116" y="176"/>
                  </a:lnTo>
                  <a:lnTo>
                    <a:pt x="116" y="176"/>
                  </a:lnTo>
                  <a:lnTo>
                    <a:pt x="116" y="178"/>
                  </a:lnTo>
                  <a:lnTo>
                    <a:pt x="114" y="178"/>
                  </a:lnTo>
                  <a:lnTo>
                    <a:pt x="112" y="178"/>
                  </a:lnTo>
                  <a:lnTo>
                    <a:pt x="110" y="178"/>
                  </a:lnTo>
                  <a:lnTo>
                    <a:pt x="108" y="178"/>
                  </a:lnTo>
                  <a:lnTo>
                    <a:pt x="106" y="178"/>
                  </a:lnTo>
                  <a:lnTo>
                    <a:pt x="104" y="178"/>
                  </a:lnTo>
                  <a:lnTo>
                    <a:pt x="102" y="178"/>
                  </a:lnTo>
                  <a:lnTo>
                    <a:pt x="100" y="178"/>
                  </a:lnTo>
                  <a:lnTo>
                    <a:pt x="98" y="178"/>
                  </a:lnTo>
                  <a:lnTo>
                    <a:pt x="96" y="178"/>
                  </a:lnTo>
                  <a:lnTo>
                    <a:pt x="94" y="178"/>
                  </a:lnTo>
                  <a:lnTo>
                    <a:pt x="92" y="176"/>
                  </a:lnTo>
                  <a:lnTo>
                    <a:pt x="90" y="176"/>
                  </a:lnTo>
                  <a:lnTo>
                    <a:pt x="88" y="176"/>
                  </a:lnTo>
                  <a:lnTo>
                    <a:pt x="88" y="174"/>
                  </a:lnTo>
                  <a:lnTo>
                    <a:pt x="86" y="174"/>
                  </a:lnTo>
                  <a:lnTo>
                    <a:pt x="86" y="172"/>
                  </a:lnTo>
                  <a:lnTo>
                    <a:pt x="86" y="172"/>
                  </a:lnTo>
                  <a:lnTo>
                    <a:pt x="86" y="170"/>
                  </a:lnTo>
                  <a:lnTo>
                    <a:pt x="84" y="168"/>
                  </a:lnTo>
                  <a:lnTo>
                    <a:pt x="84" y="166"/>
                  </a:lnTo>
                  <a:lnTo>
                    <a:pt x="84" y="166"/>
                  </a:lnTo>
                  <a:lnTo>
                    <a:pt x="82" y="164"/>
                  </a:lnTo>
                  <a:lnTo>
                    <a:pt x="82" y="162"/>
                  </a:lnTo>
                  <a:lnTo>
                    <a:pt x="78" y="160"/>
                  </a:lnTo>
                  <a:lnTo>
                    <a:pt x="74" y="158"/>
                  </a:lnTo>
                  <a:lnTo>
                    <a:pt x="72" y="156"/>
                  </a:lnTo>
                  <a:lnTo>
                    <a:pt x="68" y="152"/>
                  </a:lnTo>
                  <a:lnTo>
                    <a:pt x="64" y="150"/>
                  </a:lnTo>
                  <a:lnTo>
                    <a:pt x="60" y="150"/>
                  </a:lnTo>
                  <a:lnTo>
                    <a:pt x="58" y="148"/>
                  </a:lnTo>
                  <a:lnTo>
                    <a:pt x="56" y="146"/>
                  </a:lnTo>
                  <a:lnTo>
                    <a:pt x="54" y="146"/>
                  </a:lnTo>
                  <a:lnTo>
                    <a:pt x="52" y="144"/>
                  </a:lnTo>
                  <a:lnTo>
                    <a:pt x="50" y="140"/>
                  </a:lnTo>
                  <a:lnTo>
                    <a:pt x="46" y="136"/>
                  </a:lnTo>
                  <a:lnTo>
                    <a:pt x="46" y="134"/>
                  </a:lnTo>
                  <a:lnTo>
                    <a:pt x="44" y="132"/>
                  </a:lnTo>
                  <a:lnTo>
                    <a:pt x="42" y="132"/>
                  </a:lnTo>
                  <a:lnTo>
                    <a:pt x="42" y="130"/>
                  </a:lnTo>
                  <a:lnTo>
                    <a:pt x="38" y="128"/>
                  </a:lnTo>
                  <a:lnTo>
                    <a:pt x="34" y="126"/>
                  </a:lnTo>
                  <a:lnTo>
                    <a:pt x="32" y="126"/>
                  </a:lnTo>
                  <a:lnTo>
                    <a:pt x="30" y="124"/>
                  </a:lnTo>
                  <a:lnTo>
                    <a:pt x="28" y="122"/>
                  </a:lnTo>
                  <a:lnTo>
                    <a:pt x="26" y="120"/>
                  </a:lnTo>
                  <a:lnTo>
                    <a:pt x="24" y="116"/>
                  </a:lnTo>
                  <a:lnTo>
                    <a:pt x="22" y="116"/>
                  </a:lnTo>
                  <a:lnTo>
                    <a:pt x="22" y="114"/>
                  </a:lnTo>
                  <a:lnTo>
                    <a:pt x="22" y="114"/>
                  </a:lnTo>
                  <a:lnTo>
                    <a:pt x="20" y="112"/>
                  </a:lnTo>
                  <a:lnTo>
                    <a:pt x="20" y="110"/>
                  </a:lnTo>
                  <a:lnTo>
                    <a:pt x="20" y="108"/>
                  </a:lnTo>
                  <a:lnTo>
                    <a:pt x="20" y="108"/>
                  </a:lnTo>
                  <a:lnTo>
                    <a:pt x="20" y="106"/>
                  </a:lnTo>
                  <a:lnTo>
                    <a:pt x="20" y="106"/>
                  </a:lnTo>
                  <a:lnTo>
                    <a:pt x="18" y="106"/>
                  </a:lnTo>
                  <a:lnTo>
                    <a:pt x="18" y="106"/>
                  </a:lnTo>
                  <a:lnTo>
                    <a:pt x="16" y="106"/>
                  </a:lnTo>
                  <a:lnTo>
                    <a:pt x="14" y="106"/>
                  </a:lnTo>
                  <a:lnTo>
                    <a:pt x="12" y="106"/>
                  </a:lnTo>
                  <a:lnTo>
                    <a:pt x="10" y="106"/>
                  </a:lnTo>
                  <a:lnTo>
                    <a:pt x="8" y="106"/>
                  </a:lnTo>
                  <a:lnTo>
                    <a:pt x="8" y="104"/>
                  </a:lnTo>
                  <a:lnTo>
                    <a:pt x="10" y="102"/>
                  </a:lnTo>
                  <a:lnTo>
                    <a:pt x="10" y="100"/>
                  </a:lnTo>
                  <a:lnTo>
                    <a:pt x="10" y="96"/>
                  </a:lnTo>
                  <a:lnTo>
                    <a:pt x="10" y="94"/>
                  </a:lnTo>
                  <a:lnTo>
                    <a:pt x="8" y="92"/>
                  </a:lnTo>
                  <a:lnTo>
                    <a:pt x="8" y="88"/>
                  </a:lnTo>
                  <a:lnTo>
                    <a:pt x="8" y="86"/>
                  </a:lnTo>
                  <a:lnTo>
                    <a:pt x="6" y="84"/>
                  </a:lnTo>
                  <a:lnTo>
                    <a:pt x="6" y="80"/>
                  </a:lnTo>
                  <a:lnTo>
                    <a:pt x="4" y="76"/>
                  </a:lnTo>
                  <a:lnTo>
                    <a:pt x="4" y="74"/>
                  </a:lnTo>
                  <a:lnTo>
                    <a:pt x="2" y="72"/>
                  </a:lnTo>
                  <a:lnTo>
                    <a:pt x="2" y="70"/>
                  </a:lnTo>
                  <a:lnTo>
                    <a:pt x="2" y="68"/>
                  </a:lnTo>
                  <a:lnTo>
                    <a:pt x="4" y="64"/>
                  </a:lnTo>
                  <a:lnTo>
                    <a:pt x="4" y="62"/>
                  </a:lnTo>
                  <a:lnTo>
                    <a:pt x="4" y="60"/>
                  </a:lnTo>
                  <a:lnTo>
                    <a:pt x="4" y="58"/>
                  </a:lnTo>
                  <a:lnTo>
                    <a:pt x="4" y="56"/>
                  </a:lnTo>
                  <a:lnTo>
                    <a:pt x="4" y="56"/>
                  </a:lnTo>
                  <a:lnTo>
                    <a:pt x="2" y="52"/>
                  </a:lnTo>
                  <a:lnTo>
                    <a:pt x="0" y="48"/>
                  </a:lnTo>
                  <a:lnTo>
                    <a:pt x="4" y="46"/>
                  </a:lnTo>
                  <a:lnTo>
                    <a:pt x="6" y="46"/>
                  </a:lnTo>
                  <a:lnTo>
                    <a:pt x="8" y="46"/>
                  </a:lnTo>
                  <a:lnTo>
                    <a:pt x="8" y="46"/>
                  </a:lnTo>
                  <a:lnTo>
                    <a:pt x="10" y="46"/>
                  </a:lnTo>
                  <a:lnTo>
                    <a:pt x="14" y="46"/>
                  </a:lnTo>
                  <a:lnTo>
                    <a:pt x="16" y="46"/>
                  </a:lnTo>
                  <a:lnTo>
                    <a:pt x="18" y="46"/>
                  </a:lnTo>
                  <a:lnTo>
                    <a:pt x="18" y="44"/>
                  </a:lnTo>
                  <a:lnTo>
                    <a:pt x="20" y="44"/>
                  </a:lnTo>
                  <a:lnTo>
                    <a:pt x="20" y="44"/>
                  </a:lnTo>
                  <a:lnTo>
                    <a:pt x="20" y="44"/>
                  </a:lnTo>
                  <a:lnTo>
                    <a:pt x="20" y="42"/>
                  </a:lnTo>
                  <a:lnTo>
                    <a:pt x="20" y="42"/>
                  </a:lnTo>
                  <a:lnTo>
                    <a:pt x="20" y="40"/>
                  </a:lnTo>
                  <a:lnTo>
                    <a:pt x="20" y="38"/>
                  </a:lnTo>
                  <a:lnTo>
                    <a:pt x="20" y="36"/>
                  </a:lnTo>
                  <a:lnTo>
                    <a:pt x="20" y="34"/>
                  </a:lnTo>
                  <a:lnTo>
                    <a:pt x="18" y="32"/>
                  </a:lnTo>
                  <a:lnTo>
                    <a:pt x="18" y="28"/>
                  </a:lnTo>
                  <a:lnTo>
                    <a:pt x="16" y="26"/>
                  </a:lnTo>
                  <a:lnTo>
                    <a:pt x="16" y="24"/>
                  </a:lnTo>
                  <a:lnTo>
                    <a:pt x="14" y="20"/>
                  </a:lnTo>
                  <a:lnTo>
                    <a:pt x="10" y="4"/>
                  </a:lnTo>
                  <a:lnTo>
                    <a:pt x="14" y="2"/>
                  </a:lnTo>
                  <a:lnTo>
                    <a:pt x="16" y="0"/>
                  </a:lnTo>
                  <a:lnTo>
                    <a:pt x="18" y="0"/>
                  </a:lnTo>
                  <a:lnTo>
                    <a:pt x="18" y="0"/>
                  </a:lnTo>
                  <a:lnTo>
                    <a:pt x="20" y="0"/>
                  </a:lnTo>
                  <a:lnTo>
                    <a:pt x="22" y="0"/>
                  </a:lnTo>
                  <a:lnTo>
                    <a:pt x="24" y="0"/>
                  </a:lnTo>
                  <a:lnTo>
                    <a:pt x="26" y="0"/>
                  </a:lnTo>
                  <a:lnTo>
                    <a:pt x="30" y="0"/>
                  </a:lnTo>
                  <a:lnTo>
                    <a:pt x="32" y="2"/>
                  </a:lnTo>
                  <a:lnTo>
                    <a:pt x="34" y="2"/>
                  </a:lnTo>
                  <a:lnTo>
                    <a:pt x="36" y="2"/>
                  </a:lnTo>
                  <a:lnTo>
                    <a:pt x="40" y="2"/>
                  </a:lnTo>
                  <a:lnTo>
                    <a:pt x="48" y="0"/>
                  </a:lnTo>
                  <a:lnTo>
                    <a:pt x="56" y="0"/>
                  </a:lnTo>
                  <a:lnTo>
                    <a:pt x="62" y="0"/>
                  </a:lnTo>
                  <a:lnTo>
                    <a:pt x="66" y="0"/>
                  </a:lnTo>
                  <a:lnTo>
                    <a:pt x="68" y="0"/>
                  </a:lnTo>
                  <a:lnTo>
                    <a:pt x="72" y="0"/>
                  </a:lnTo>
                  <a:lnTo>
                    <a:pt x="72" y="0"/>
                  </a:lnTo>
                  <a:lnTo>
                    <a:pt x="74" y="0"/>
                  </a:lnTo>
                  <a:lnTo>
                    <a:pt x="76" y="0"/>
                  </a:lnTo>
                  <a:lnTo>
                    <a:pt x="78" y="2"/>
                  </a:lnTo>
                  <a:lnTo>
                    <a:pt x="80" y="4"/>
                  </a:lnTo>
                  <a:lnTo>
                    <a:pt x="82" y="4"/>
                  </a:lnTo>
                  <a:lnTo>
                    <a:pt x="84" y="8"/>
                  </a:lnTo>
                  <a:lnTo>
                    <a:pt x="88" y="12"/>
                  </a:lnTo>
                  <a:lnTo>
                    <a:pt x="92" y="16"/>
                  </a:lnTo>
                  <a:lnTo>
                    <a:pt x="96" y="20"/>
                  </a:lnTo>
                  <a:lnTo>
                    <a:pt x="98" y="20"/>
                  </a:lnTo>
                  <a:lnTo>
                    <a:pt x="100" y="22"/>
                  </a:lnTo>
                  <a:lnTo>
                    <a:pt x="102" y="24"/>
                  </a:lnTo>
                  <a:lnTo>
                    <a:pt x="102" y="24"/>
                  </a:lnTo>
                  <a:lnTo>
                    <a:pt x="104" y="26"/>
                  </a:lnTo>
                  <a:lnTo>
                    <a:pt x="106" y="26"/>
                  </a:lnTo>
                  <a:lnTo>
                    <a:pt x="110" y="26"/>
                  </a:lnTo>
                  <a:lnTo>
                    <a:pt x="112" y="26"/>
                  </a:lnTo>
                  <a:lnTo>
                    <a:pt x="114" y="28"/>
                  </a:lnTo>
                  <a:lnTo>
                    <a:pt x="116" y="28"/>
                  </a:lnTo>
                  <a:lnTo>
                    <a:pt x="118" y="28"/>
                  </a:lnTo>
                  <a:lnTo>
                    <a:pt x="118" y="30"/>
                  </a:lnTo>
                  <a:lnTo>
                    <a:pt x="118" y="30"/>
                  </a:lnTo>
                  <a:lnTo>
                    <a:pt x="118" y="30"/>
                  </a:lnTo>
                  <a:lnTo>
                    <a:pt x="118" y="32"/>
                  </a:lnTo>
                  <a:lnTo>
                    <a:pt x="118" y="34"/>
                  </a:lnTo>
                  <a:lnTo>
                    <a:pt x="118" y="34"/>
                  </a:lnTo>
                  <a:lnTo>
                    <a:pt x="118" y="36"/>
                  </a:lnTo>
                  <a:lnTo>
                    <a:pt x="118" y="38"/>
                  </a:lnTo>
                  <a:lnTo>
                    <a:pt x="120" y="40"/>
                  </a:lnTo>
                  <a:lnTo>
                    <a:pt x="120" y="40"/>
                  </a:lnTo>
                  <a:lnTo>
                    <a:pt x="120" y="42"/>
                  </a:lnTo>
                  <a:lnTo>
                    <a:pt x="120" y="42"/>
                  </a:lnTo>
                  <a:lnTo>
                    <a:pt x="122" y="44"/>
                  </a:lnTo>
                  <a:lnTo>
                    <a:pt x="122" y="44"/>
                  </a:lnTo>
                  <a:lnTo>
                    <a:pt x="124" y="46"/>
                  </a:lnTo>
                  <a:lnTo>
                    <a:pt x="128" y="48"/>
                  </a:lnTo>
                  <a:lnTo>
                    <a:pt x="132" y="50"/>
                  </a:lnTo>
                  <a:lnTo>
                    <a:pt x="136" y="52"/>
                  </a:lnTo>
                  <a:lnTo>
                    <a:pt x="138" y="52"/>
                  </a:lnTo>
                  <a:lnTo>
                    <a:pt x="142" y="54"/>
                  </a:lnTo>
                  <a:lnTo>
                    <a:pt x="142" y="62"/>
                  </a:lnTo>
                  <a:lnTo>
                    <a:pt x="142" y="64"/>
                  </a:lnTo>
                  <a:lnTo>
                    <a:pt x="142" y="68"/>
                  </a:lnTo>
                  <a:lnTo>
                    <a:pt x="142" y="68"/>
                  </a:lnTo>
                  <a:lnTo>
                    <a:pt x="144" y="70"/>
                  </a:lnTo>
                  <a:lnTo>
                    <a:pt x="142" y="72"/>
                  </a:lnTo>
                  <a:lnTo>
                    <a:pt x="142" y="72"/>
                  </a:lnTo>
                  <a:lnTo>
                    <a:pt x="142" y="74"/>
                  </a:lnTo>
                  <a:lnTo>
                    <a:pt x="142" y="74"/>
                  </a:lnTo>
                  <a:lnTo>
                    <a:pt x="140" y="76"/>
                  </a:lnTo>
                  <a:lnTo>
                    <a:pt x="138" y="78"/>
                  </a:lnTo>
                  <a:lnTo>
                    <a:pt x="138" y="78"/>
                  </a:lnTo>
                  <a:lnTo>
                    <a:pt x="136" y="78"/>
                  </a:lnTo>
                  <a:lnTo>
                    <a:pt x="136" y="82"/>
                  </a:lnTo>
                  <a:lnTo>
                    <a:pt x="136" y="82"/>
                  </a:lnTo>
                  <a:lnTo>
                    <a:pt x="134" y="84"/>
                  </a:lnTo>
                  <a:lnTo>
                    <a:pt x="134" y="86"/>
                  </a:lnTo>
                  <a:lnTo>
                    <a:pt x="134" y="88"/>
                  </a:lnTo>
                  <a:lnTo>
                    <a:pt x="134" y="88"/>
                  </a:lnTo>
                  <a:lnTo>
                    <a:pt x="134" y="90"/>
                  </a:lnTo>
                  <a:lnTo>
                    <a:pt x="136" y="90"/>
                  </a:lnTo>
                  <a:lnTo>
                    <a:pt x="136" y="90"/>
                  </a:lnTo>
                  <a:lnTo>
                    <a:pt x="136" y="90"/>
                  </a:lnTo>
                  <a:lnTo>
                    <a:pt x="136" y="90"/>
                  </a:lnTo>
                  <a:lnTo>
                    <a:pt x="138" y="90"/>
                  </a:lnTo>
                  <a:lnTo>
                    <a:pt x="140" y="90"/>
                  </a:lnTo>
                  <a:lnTo>
                    <a:pt x="140" y="90"/>
                  </a:lnTo>
                  <a:lnTo>
                    <a:pt x="142" y="90"/>
                  </a:lnTo>
                  <a:lnTo>
                    <a:pt x="142" y="92"/>
                  </a:lnTo>
                  <a:lnTo>
                    <a:pt x="144" y="92"/>
                  </a:lnTo>
                  <a:lnTo>
                    <a:pt x="144" y="92"/>
                  </a:lnTo>
                  <a:lnTo>
                    <a:pt x="144" y="92"/>
                  </a:lnTo>
                  <a:lnTo>
                    <a:pt x="144" y="94"/>
                  </a:lnTo>
                  <a:lnTo>
                    <a:pt x="144" y="94"/>
                  </a:lnTo>
                  <a:lnTo>
                    <a:pt x="144" y="96"/>
                  </a:lnTo>
                  <a:lnTo>
                    <a:pt x="144" y="96"/>
                  </a:lnTo>
                  <a:lnTo>
                    <a:pt x="144" y="100"/>
                  </a:lnTo>
                  <a:lnTo>
                    <a:pt x="142" y="104"/>
                  </a:lnTo>
                  <a:lnTo>
                    <a:pt x="142" y="106"/>
                  </a:lnTo>
                  <a:lnTo>
                    <a:pt x="142" y="108"/>
                  </a:lnTo>
                  <a:lnTo>
                    <a:pt x="142" y="110"/>
                  </a:lnTo>
                  <a:lnTo>
                    <a:pt x="142" y="112"/>
                  </a:lnTo>
                  <a:lnTo>
                    <a:pt x="144" y="116"/>
                  </a:lnTo>
                  <a:lnTo>
                    <a:pt x="146" y="122"/>
                  </a:lnTo>
                  <a:lnTo>
                    <a:pt x="146" y="124"/>
                  </a:lnTo>
                  <a:lnTo>
                    <a:pt x="146" y="124"/>
                  </a:lnTo>
                  <a:lnTo>
                    <a:pt x="146" y="126"/>
                  </a:lnTo>
                  <a:lnTo>
                    <a:pt x="146" y="130"/>
                  </a:lnTo>
                  <a:lnTo>
                    <a:pt x="146" y="134"/>
                  </a:lnTo>
                  <a:lnTo>
                    <a:pt x="146" y="136"/>
                  </a:lnTo>
                  <a:lnTo>
                    <a:pt x="146" y="140"/>
                  </a:lnTo>
                  <a:lnTo>
                    <a:pt x="146" y="142"/>
                  </a:lnTo>
                  <a:lnTo>
                    <a:pt x="146" y="142"/>
                  </a:lnTo>
                  <a:lnTo>
                    <a:pt x="146" y="144"/>
                  </a:lnTo>
                  <a:lnTo>
                    <a:pt x="146" y="144"/>
                  </a:lnTo>
                  <a:lnTo>
                    <a:pt x="148" y="144"/>
                  </a:lnTo>
                  <a:lnTo>
                    <a:pt x="150" y="146"/>
                  </a:lnTo>
                  <a:lnTo>
                    <a:pt x="152" y="148"/>
                  </a:lnTo>
                  <a:lnTo>
                    <a:pt x="152" y="148"/>
                  </a:lnTo>
                  <a:lnTo>
                    <a:pt x="152" y="150"/>
                  </a:lnTo>
                  <a:lnTo>
                    <a:pt x="154" y="150"/>
                  </a:lnTo>
                  <a:lnTo>
                    <a:pt x="154" y="152"/>
                  </a:lnTo>
                  <a:lnTo>
                    <a:pt x="156" y="154"/>
                  </a:lnTo>
                  <a:lnTo>
                    <a:pt x="156" y="15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53" name="Freeform 434"/>
            <p:cNvSpPr>
              <a:spLocks/>
            </p:cNvSpPr>
            <p:nvPr/>
          </p:nvSpPr>
          <p:spPr bwMode="auto">
            <a:xfrm>
              <a:off x="6658315" y="4057833"/>
              <a:ext cx="152863" cy="185908"/>
            </a:xfrm>
            <a:custGeom>
              <a:avLst/>
              <a:gdLst>
                <a:gd name="T0" fmla="*/ 64 w 74"/>
                <a:gd name="T1" fmla="*/ 0 h 90"/>
                <a:gd name="T2" fmla="*/ 68 w 74"/>
                <a:gd name="T3" fmla="*/ 6 h 90"/>
                <a:gd name="T4" fmla="*/ 70 w 74"/>
                <a:gd name="T5" fmla="*/ 10 h 90"/>
                <a:gd name="T6" fmla="*/ 72 w 74"/>
                <a:gd name="T7" fmla="*/ 14 h 90"/>
                <a:gd name="T8" fmla="*/ 74 w 74"/>
                <a:gd name="T9" fmla="*/ 20 h 90"/>
                <a:gd name="T10" fmla="*/ 74 w 74"/>
                <a:gd name="T11" fmla="*/ 28 h 90"/>
                <a:gd name="T12" fmla="*/ 74 w 74"/>
                <a:gd name="T13" fmla="*/ 36 h 90"/>
                <a:gd name="T14" fmla="*/ 72 w 74"/>
                <a:gd name="T15" fmla="*/ 42 h 90"/>
                <a:gd name="T16" fmla="*/ 70 w 74"/>
                <a:gd name="T17" fmla="*/ 46 h 90"/>
                <a:gd name="T18" fmla="*/ 66 w 74"/>
                <a:gd name="T19" fmla="*/ 56 h 90"/>
                <a:gd name="T20" fmla="*/ 64 w 74"/>
                <a:gd name="T21" fmla="*/ 60 h 90"/>
                <a:gd name="T22" fmla="*/ 62 w 74"/>
                <a:gd name="T23" fmla="*/ 68 h 90"/>
                <a:gd name="T24" fmla="*/ 62 w 74"/>
                <a:gd name="T25" fmla="*/ 72 h 90"/>
                <a:gd name="T26" fmla="*/ 62 w 74"/>
                <a:gd name="T27" fmla="*/ 76 h 90"/>
                <a:gd name="T28" fmla="*/ 62 w 74"/>
                <a:gd name="T29" fmla="*/ 78 h 90"/>
                <a:gd name="T30" fmla="*/ 66 w 74"/>
                <a:gd name="T31" fmla="*/ 84 h 90"/>
                <a:gd name="T32" fmla="*/ 44 w 74"/>
                <a:gd name="T33" fmla="*/ 86 h 90"/>
                <a:gd name="T34" fmla="*/ 36 w 74"/>
                <a:gd name="T35" fmla="*/ 86 h 90"/>
                <a:gd name="T36" fmla="*/ 32 w 74"/>
                <a:gd name="T37" fmla="*/ 86 h 90"/>
                <a:gd name="T38" fmla="*/ 26 w 74"/>
                <a:gd name="T39" fmla="*/ 84 h 90"/>
                <a:gd name="T40" fmla="*/ 22 w 74"/>
                <a:gd name="T41" fmla="*/ 84 h 90"/>
                <a:gd name="T42" fmla="*/ 18 w 74"/>
                <a:gd name="T43" fmla="*/ 86 h 90"/>
                <a:gd name="T44" fmla="*/ 16 w 74"/>
                <a:gd name="T45" fmla="*/ 86 h 90"/>
                <a:gd name="T46" fmla="*/ 2 w 74"/>
                <a:gd name="T47" fmla="*/ 86 h 90"/>
                <a:gd name="T48" fmla="*/ 0 w 74"/>
                <a:gd name="T49" fmla="*/ 76 h 90"/>
                <a:gd name="T50" fmla="*/ 2 w 74"/>
                <a:gd name="T51" fmla="*/ 64 h 90"/>
                <a:gd name="T52" fmla="*/ 2 w 74"/>
                <a:gd name="T53" fmla="*/ 58 h 90"/>
                <a:gd name="T54" fmla="*/ 4 w 74"/>
                <a:gd name="T55" fmla="*/ 54 h 90"/>
                <a:gd name="T56" fmla="*/ 4 w 74"/>
                <a:gd name="T57" fmla="*/ 50 h 90"/>
                <a:gd name="T58" fmla="*/ 6 w 74"/>
                <a:gd name="T59" fmla="*/ 50 h 90"/>
                <a:gd name="T60" fmla="*/ 8 w 74"/>
                <a:gd name="T61" fmla="*/ 48 h 90"/>
                <a:gd name="T62" fmla="*/ 12 w 74"/>
                <a:gd name="T63" fmla="*/ 46 h 90"/>
                <a:gd name="T64" fmla="*/ 18 w 74"/>
                <a:gd name="T65" fmla="*/ 44 h 90"/>
                <a:gd name="T66" fmla="*/ 26 w 74"/>
                <a:gd name="T67" fmla="*/ 42 h 90"/>
                <a:gd name="T68" fmla="*/ 28 w 74"/>
                <a:gd name="T69" fmla="*/ 42 h 90"/>
                <a:gd name="T70" fmla="*/ 30 w 74"/>
                <a:gd name="T71" fmla="*/ 40 h 90"/>
                <a:gd name="T72" fmla="*/ 30 w 74"/>
                <a:gd name="T73" fmla="*/ 38 h 90"/>
                <a:gd name="T74" fmla="*/ 30 w 74"/>
                <a:gd name="T75" fmla="*/ 36 h 90"/>
                <a:gd name="T76" fmla="*/ 30 w 74"/>
                <a:gd name="T77" fmla="*/ 32 h 90"/>
                <a:gd name="T78" fmla="*/ 30 w 74"/>
                <a:gd name="T79" fmla="*/ 30 h 90"/>
                <a:gd name="T80" fmla="*/ 30 w 74"/>
                <a:gd name="T81" fmla="*/ 30 h 90"/>
                <a:gd name="T82" fmla="*/ 26 w 74"/>
                <a:gd name="T83" fmla="*/ 30 h 90"/>
                <a:gd name="T84" fmla="*/ 24 w 74"/>
                <a:gd name="T85" fmla="*/ 30 h 90"/>
                <a:gd name="T86" fmla="*/ 22 w 74"/>
                <a:gd name="T87" fmla="*/ 30 h 90"/>
                <a:gd name="T88" fmla="*/ 20 w 74"/>
                <a:gd name="T89" fmla="*/ 30 h 90"/>
                <a:gd name="T90" fmla="*/ 20 w 74"/>
                <a:gd name="T91" fmla="*/ 28 h 90"/>
                <a:gd name="T92" fmla="*/ 20 w 74"/>
                <a:gd name="T93" fmla="*/ 26 h 90"/>
                <a:gd name="T94" fmla="*/ 20 w 74"/>
                <a:gd name="T95" fmla="*/ 24 h 90"/>
                <a:gd name="T96" fmla="*/ 20 w 74"/>
                <a:gd name="T97" fmla="*/ 18 h 90"/>
                <a:gd name="T98" fmla="*/ 18 w 74"/>
                <a:gd name="T99" fmla="*/ 4 h 90"/>
                <a:gd name="T100" fmla="*/ 32 w 74"/>
                <a:gd name="T101" fmla="*/ 4 h 90"/>
                <a:gd name="T102" fmla="*/ 40 w 74"/>
                <a:gd name="T103" fmla="*/ 6 h 90"/>
                <a:gd name="T104" fmla="*/ 46 w 74"/>
                <a:gd name="T105" fmla="*/ 6 h 90"/>
                <a:gd name="T106" fmla="*/ 50 w 74"/>
                <a:gd name="T107" fmla="*/ 4 h 90"/>
                <a:gd name="T108" fmla="*/ 58 w 74"/>
                <a:gd name="T109" fmla="*/ 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4" h="90">
                  <a:moveTo>
                    <a:pt x="64" y="0"/>
                  </a:moveTo>
                  <a:lnTo>
                    <a:pt x="64" y="0"/>
                  </a:lnTo>
                  <a:lnTo>
                    <a:pt x="66" y="2"/>
                  </a:lnTo>
                  <a:lnTo>
                    <a:pt x="68" y="6"/>
                  </a:lnTo>
                  <a:lnTo>
                    <a:pt x="70" y="8"/>
                  </a:lnTo>
                  <a:lnTo>
                    <a:pt x="70" y="10"/>
                  </a:lnTo>
                  <a:lnTo>
                    <a:pt x="72" y="12"/>
                  </a:lnTo>
                  <a:lnTo>
                    <a:pt x="72" y="14"/>
                  </a:lnTo>
                  <a:lnTo>
                    <a:pt x="72" y="18"/>
                  </a:lnTo>
                  <a:lnTo>
                    <a:pt x="74" y="20"/>
                  </a:lnTo>
                  <a:lnTo>
                    <a:pt x="74" y="24"/>
                  </a:lnTo>
                  <a:lnTo>
                    <a:pt x="74" y="28"/>
                  </a:lnTo>
                  <a:lnTo>
                    <a:pt x="74" y="32"/>
                  </a:lnTo>
                  <a:lnTo>
                    <a:pt x="74" y="36"/>
                  </a:lnTo>
                  <a:lnTo>
                    <a:pt x="72" y="40"/>
                  </a:lnTo>
                  <a:lnTo>
                    <a:pt x="72" y="42"/>
                  </a:lnTo>
                  <a:lnTo>
                    <a:pt x="72" y="44"/>
                  </a:lnTo>
                  <a:lnTo>
                    <a:pt x="70" y="46"/>
                  </a:lnTo>
                  <a:lnTo>
                    <a:pt x="68" y="50"/>
                  </a:lnTo>
                  <a:lnTo>
                    <a:pt x="66" y="56"/>
                  </a:lnTo>
                  <a:lnTo>
                    <a:pt x="64" y="58"/>
                  </a:lnTo>
                  <a:lnTo>
                    <a:pt x="64" y="60"/>
                  </a:lnTo>
                  <a:lnTo>
                    <a:pt x="64" y="62"/>
                  </a:lnTo>
                  <a:lnTo>
                    <a:pt x="62" y="68"/>
                  </a:lnTo>
                  <a:lnTo>
                    <a:pt x="62" y="70"/>
                  </a:lnTo>
                  <a:lnTo>
                    <a:pt x="62" y="72"/>
                  </a:lnTo>
                  <a:lnTo>
                    <a:pt x="62" y="74"/>
                  </a:lnTo>
                  <a:lnTo>
                    <a:pt x="62" y="76"/>
                  </a:lnTo>
                  <a:lnTo>
                    <a:pt x="62" y="76"/>
                  </a:lnTo>
                  <a:lnTo>
                    <a:pt x="62" y="78"/>
                  </a:lnTo>
                  <a:lnTo>
                    <a:pt x="64" y="80"/>
                  </a:lnTo>
                  <a:lnTo>
                    <a:pt x="66" y="84"/>
                  </a:lnTo>
                  <a:lnTo>
                    <a:pt x="54" y="86"/>
                  </a:lnTo>
                  <a:lnTo>
                    <a:pt x="44" y="86"/>
                  </a:lnTo>
                  <a:lnTo>
                    <a:pt x="38" y="86"/>
                  </a:lnTo>
                  <a:lnTo>
                    <a:pt x="36" y="86"/>
                  </a:lnTo>
                  <a:lnTo>
                    <a:pt x="34" y="86"/>
                  </a:lnTo>
                  <a:lnTo>
                    <a:pt x="32" y="86"/>
                  </a:lnTo>
                  <a:lnTo>
                    <a:pt x="28" y="84"/>
                  </a:lnTo>
                  <a:lnTo>
                    <a:pt x="26" y="84"/>
                  </a:lnTo>
                  <a:lnTo>
                    <a:pt x="24" y="84"/>
                  </a:lnTo>
                  <a:lnTo>
                    <a:pt x="22" y="84"/>
                  </a:lnTo>
                  <a:lnTo>
                    <a:pt x="20" y="84"/>
                  </a:lnTo>
                  <a:lnTo>
                    <a:pt x="18" y="86"/>
                  </a:lnTo>
                  <a:lnTo>
                    <a:pt x="18" y="86"/>
                  </a:lnTo>
                  <a:lnTo>
                    <a:pt x="16" y="86"/>
                  </a:lnTo>
                  <a:lnTo>
                    <a:pt x="12" y="90"/>
                  </a:lnTo>
                  <a:lnTo>
                    <a:pt x="2" y="86"/>
                  </a:lnTo>
                  <a:lnTo>
                    <a:pt x="0" y="80"/>
                  </a:lnTo>
                  <a:lnTo>
                    <a:pt x="0" y="76"/>
                  </a:lnTo>
                  <a:lnTo>
                    <a:pt x="0" y="70"/>
                  </a:lnTo>
                  <a:lnTo>
                    <a:pt x="2" y="64"/>
                  </a:lnTo>
                  <a:lnTo>
                    <a:pt x="2" y="62"/>
                  </a:lnTo>
                  <a:lnTo>
                    <a:pt x="2" y="58"/>
                  </a:lnTo>
                  <a:lnTo>
                    <a:pt x="2" y="56"/>
                  </a:lnTo>
                  <a:lnTo>
                    <a:pt x="4" y="54"/>
                  </a:lnTo>
                  <a:lnTo>
                    <a:pt x="4" y="52"/>
                  </a:lnTo>
                  <a:lnTo>
                    <a:pt x="4" y="50"/>
                  </a:lnTo>
                  <a:lnTo>
                    <a:pt x="6" y="50"/>
                  </a:lnTo>
                  <a:lnTo>
                    <a:pt x="6" y="50"/>
                  </a:lnTo>
                  <a:lnTo>
                    <a:pt x="6" y="48"/>
                  </a:lnTo>
                  <a:lnTo>
                    <a:pt x="8" y="48"/>
                  </a:lnTo>
                  <a:lnTo>
                    <a:pt x="10" y="48"/>
                  </a:lnTo>
                  <a:lnTo>
                    <a:pt x="12" y="46"/>
                  </a:lnTo>
                  <a:lnTo>
                    <a:pt x="16" y="46"/>
                  </a:lnTo>
                  <a:lnTo>
                    <a:pt x="18" y="44"/>
                  </a:lnTo>
                  <a:lnTo>
                    <a:pt x="20" y="44"/>
                  </a:lnTo>
                  <a:lnTo>
                    <a:pt x="26" y="42"/>
                  </a:lnTo>
                  <a:lnTo>
                    <a:pt x="26" y="42"/>
                  </a:lnTo>
                  <a:lnTo>
                    <a:pt x="28" y="42"/>
                  </a:lnTo>
                  <a:lnTo>
                    <a:pt x="28" y="40"/>
                  </a:lnTo>
                  <a:lnTo>
                    <a:pt x="30" y="40"/>
                  </a:lnTo>
                  <a:lnTo>
                    <a:pt x="30" y="38"/>
                  </a:lnTo>
                  <a:lnTo>
                    <a:pt x="30" y="38"/>
                  </a:lnTo>
                  <a:lnTo>
                    <a:pt x="30" y="36"/>
                  </a:lnTo>
                  <a:lnTo>
                    <a:pt x="30" y="36"/>
                  </a:lnTo>
                  <a:lnTo>
                    <a:pt x="30" y="34"/>
                  </a:lnTo>
                  <a:lnTo>
                    <a:pt x="30" y="32"/>
                  </a:lnTo>
                  <a:lnTo>
                    <a:pt x="30" y="32"/>
                  </a:lnTo>
                  <a:lnTo>
                    <a:pt x="30" y="30"/>
                  </a:lnTo>
                  <a:lnTo>
                    <a:pt x="30" y="30"/>
                  </a:lnTo>
                  <a:lnTo>
                    <a:pt x="30" y="30"/>
                  </a:lnTo>
                  <a:lnTo>
                    <a:pt x="28" y="30"/>
                  </a:lnTo>
                  <a:lnTo>
                    <a:pt x="26" y="30"/>
                  </a:lnTo>
                  <a:lnTo>
                    <a:pt x="26" y="30"/>
                  </a:lnTo>
                  <a:lnTo>
                    <a:pt x="24" y="30"/>
                  </a:lnTo>
                  <a:lnTo>
                    <a:pt x="22" y="30"/>
                  </a:lnTo>
                  <a:lnTo>
                    <a:pt x="22" y="30"/>
                  </a:lnTo>
                  <a:lnTo>
                    <a:pt x="20" y="30"/>
                  </a:lnTo>
                  <a:lnTo>
                    <a:pt x="20" y="30"/>
                  </a:lnTo>
                  <a:lnTo>
                    <a:pt x="20" y="28"/>
                  </a:lnTo>
                  <a:lnTo>
                    <a:pt x="20" y="28"/>
                  </a:lnTo>
                  <a:lnTo>
                    <a:pt x="20" y="28"/>
                  </a:lnTo>
                  <a:lnTo>
                    <a:pt x="20" y="26"/>
                  </a:lnTo>
                  <a:lnTo>
                    <a:pt x="20" y="24"/>
                  </a:lnTo>
                  <a:lnTo>
                    <a:pt x="20" y="24"/>
                  </a:lnTo>
                  <a:lnTo>
                    <a:pt x="20" y="22"/>
                  </a:lnTo>
                  <a:lnTo>
                    <a:pt x="20" y="18"/>
                  </a:lnTo>
                  <a:lnTo>
                    <a:pt x="18" y="12"/>
                  </a:lnTo>
                  <a:lnTo>
                    <a:pt x="18" y="4"/>
                  </a:lnTo>
                  <a:lnTo>
                    <a:pt x="24" y="4"/>
                  </a:lnTo>
                  <a:lnTo>
                    <a:pt x="32" y="4"/>
                  </a:lnTo>
                  <a:lnTo>
                    <a:pt x="36" y="4"/>
                  </a:lnTo>
                  <a:lnTo>
                    <a:pt x="40" y="6"/>
                  </a:lnTo>
                  <a:lnTo>
                    <a:pt x="44" y="6"/>
                  </a:lnTo>
                  <a:lnTo>
                    <a:pt x="46" y="6"/>
                  </a:lnTo>
                  <a:lnTo>
                    <a:pt x="48" y="6"/>
                  </a:lnTo>
                  <a:lnTo>
                    <a:pt x="50" y="4"/>
                  </a:lnTo>
                  <a:lnTo>
                    <a:pt x="52" y="4"/>
                  </a:lnTo>
                  <a:lnTo>
                    <a:pt x="58" y="2"/>
                  </a:lnTo>
                  <a:lnTo>
                    <a:pt x="64"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54" name="Freeform 436"/>
            <p:cNvSpPr>
              <a:spLocks/>
            </p:cNvSpPr>
            <p:nvPr/>
          </p:nvSpPr>
          <p:spPr bwMode="auto">
            <a:xfrm>
              <a:off x="6410427" y="4450303"/>
              <a:ext cx="367699" cy="359421"/>
            </a:xfrm>
            <a:custGeom>
              <a:avLst/>
              <a:gdLst>
                <a:gd name="T0" fmla="*/ 72 w 178"/>
                <a:gd name="T1" fmla="*/ 170 h 174"/>
                <a:gd name="T2" fmla="*/ 86 w 178"/>
                <a:gd name="T3" fmla="*/ 170 h 174"/>
                <a:gd name="T4" fmla="*/ 92 w 178"/>
                <a:gd name="T5" fmla="*/ 168 h 174"/>
                <a:gd name="T6" fmla="*/ 94 w 178"/>
                <a:gd name="T7" fmla="*/ 160 h 174"/>
                <a:gd name="T8" fmla="*/ 98 w 178"/>
                <a:gd name="T9" fmla="*/ 156 h 174"/>
                <a:gd name="T10" fmla="*/ 106 w 178"/>
                <a:gd name="T11" fmla="*/ 152 h 174"/>
                <a:gd name="T12" fmla="*/ 108 w 178"/>
                <a:gd name="T13" fmla="*/ 144 h 174"/>
                <a:gd name="T14" fmla="*/ 110 w 178"/>
                <a:gd name="T15" fmla="*/ 140 h 174"/>
                <a:gd name="T16" fmla="*/ 122 w 178"/>
                <a:gd name="T17" fmla="*/ 140 h 174"/>
                <a:gd name="T18" fmla="*/ 128 w 178"/>
                <a:gd name="T19" fmla="*/ 132 h 174"/>
                <a:gd name="T20" fmla="*/ 146 w 178"/>
                <a:gd name="T21" fmla="*/ 128 h 174"/>
                <a:gd name="T22" fmla="*/ 152 w 178"/>
                <a:gd name="T23" fmla="*/ 124 h 174"/>
                <a:gd name="T24" fmla="*/ 156 w 178"/>
                <a:gd name="T25" fmla="*/ 116 h 174"/>
                <a:gd name="T26" fmla="*/ 166 w 178"/>
                <a:gd name="T27" fmla="*/ 108 h 174"/>
                <a:gd name="T28" fmla="*/ 168 w 178"/>
                <a:gd name="T29" fmla="*/ 88 h 174"/>
                <a:gd name="T30" fmla="*/ 174 w 178"/>
                <a:gd name="T31" fmla="*/ 80 h 174"/>
                <a:gd name="T32" fmla="*/ 178 w 178"/>
                <a:gd name="T33" fmla="*/ 76 h 174"/>
                <a:gd name="T34" fmla="*/ 174 w 178"/>
                <a:gd name="T35" fmla="*/ 62 h 174"/>
                <a:gd name="T36" fmla="*/ 174 w 178"/>
                <a:gd name="T37" fmla="*/ 38 h 174"/>
                <a:gd name="T38" fmla="*/ 162 w 178"/>
                <a:gd name="T39" fmla="*/ 24 h 174"/>
                <a:gd name="T40" fmla="*/ 146 w 178"/>
                <a:gd name="T41" fmla="*/ 14 h 174"/>
                <a:gd name="T42" fmla="*/ 142 w 178"/>
                <a:gd name="T43" fmla="*/ 4 h 174"/>
                <a:gd name="T44" fmla="*/ 138 w 178"/>
                <a:gd name="T45" fmla="*/ 0 h 174"/>
                <a:gd name="T46" fmla="*/ 130 w 178"/>
                <a:gd name="T47" fmla="*/ 2 h 174"/>
                <a:gd name="T48" fmla="*/ 126 w 178"/>
                <a:gd name="T49" fmla="*/ 10 h 174"/>
                <a:gd name="T50" fmla="*/ 116 w 178"/>
                <a:gd name="T51" fmla="*/ 16 h 174"/>
                <a:gd name="T52" fmla="*/ 108 w 178"/>
                <a:gd name="T53" fmla="*/ 30 h 174"/>
                <a:gd name="T54" fmla="*/ 104 w 178"/>
                <a:gd name="T55" fmla="*/ 56 h 174"/>
                <a:gd name="T56" fmla="*/ 106 w 178"/>
                <a:gd name="T57" fmla="*/ 70 h 174"/>
                <a:gd name="T58" fmla="*/ 114 w 178"/>
                <a:gd name="T59" fmla="*/ 76 h 174"/>
                <a:gd name="T60" fmla="*/ 122 w 178"/>
                <a:gd name="T61" fmla="*/ 76 h 174"/>
                <a:gd name="T62" fmla="*/ 124 w 178"/>
                <a:gd name="T63" fmla="*/ 82 h 174"/>
                <a:gd name="T64" fmla="*/ 124 w 178"/>
                <a:gd name="T65" fmla="*/ 96 h 174"/>
                <a:gd name="T66" fmla="*/ 120 w 178"/>
                <a:gd name="T67" fmla="*/ 104 h 174"/>
                <a:gd name="T68" fmla="*/ 108 w 178"/>
                <a:gd name="T69" fmla="*/ 106 h 174"/>
                <a:gd name="T70" fmla="*/ 102 w 178"/>
                <a:gd name="T71" fmla="*/ 100 h 174"/>
                <a:gd name="T72" fmla="*/ 98 w 178"/>
                <a:gd name="T73" fmla="*/ 86 h 174"/>
                <a:gd name="T74" fmla="*/ 96 w 178"/>
                <a:gd name="T75" fmla="*/ 80 h 174"/>
                <a:gd name="T76" fmla="*/ 86 w 178"/>
                <a:gd name="T77" fmla="*/ 76 h 174"/>
                <a:gd name="T78" fmla="*/ 84 w 178"/>
                <a:gd name="T79" fmla="*/ 70 h 174"/>
                <a:gd name="T80" fmla="*/ 78 w 178"/>
                <a:gd name="T81" fmla="*/ 68 h 174"/>
                <a:gd name="T82" fmla="*/ 70 w 178"/>
                <a:gd name="T83" fmla="*/ 72 h 174"/>
                <a:gd name="T84" fmla="*/ 68 w 178"/>
                <a:gd name="T85" fmla="*/ 80 h 174"/>
                <a:gd name="T86" fmla="*/ 64 w 178"/>
                <a:gd name="T87" fmla="*/ 80 h 174"/>
                <a:gd name="T88" fmla="*/ 58 w 178"/>
                <a:gd name="T89" fmla="*/ 74 h 174"/>
                <a:gd name="T90" fmla="*/ 56 w 178"/>
                <a:gd name="T91" fmla="*/ 64 h 174"/>
                <a:gd name="T92" fmla="*/ 50 w 178"/>
                <a:gd name="T93" fmla="*/ 62 h 174"/>
                <a:gd name="T94" fmla="*/ 42 w 178"/>
                <a:gd name="T95" fmla="*/ 76 h 174"/>
                <a:gd name="T96" fmla="*/ 40 w 178"/>
                <a:gd name="T97" fmla="*/ 92 h 174"/>
                <a:gd name="T98" fmla="*/ 36 w 178"/>
                <a:gd name="T99" fmla="*/ 96 h 174"/>
                <a:gd name="T100" fmla="*/ 24 w 178"/>
                <a:gd name="T101" fmla="*/ 94 h 174"/>
                <a:gd name="T102" fmla="*/ 22 w 178"/>
                <a:gd name="T103" fmla="*/ 90 h 174"/>
                <a:gd name="T104" fmla="*/ 18 w 178"/>
                <a:gd name="T105" fmla="*/ 86 h 174"/>
                <a:gd name="T106" fmla="*/ 14 w 178"/>
                <a:gd name="T107" fmla="*/ 88 h 174"/>
                <a:gd name="T108" fmla="*/ 14 w 178"/>
                <a:gd name="T109" fmla="*/ 94 h 174"/>
                <a:gd name="T110" fmla="*/ 10 w 178"/>
                <a:gd name="T111" fmla="*/ 96 h 174"/>
                <a:gd name="T112" fmla="*/ 4 w 178"/>
                <a:gd name="T113" fmla="*/ 96 h 174"/>
                <a:gd name="T114" fmla="*/ 0 w 178"/>
                <a:gd name="T115" fmla="*/ 106 h 174"/>
                <a:gd name="T116" fmla="*/ 4 w 178"/>
                <a:gd name="T117" fmla="*/ 130 h 174"/>
                <a:gd name="T118" fmla="*/ 6 w 178"/>
                <a:gd name="T119" fmla="*/ 148 h 174"/>
                <a:gd name="T120" fmla="*/ 14 w 178"/>
                <a:gd name="T121" fmla="*/ 158 h 174"/>
                <a:gd name="T122" fmla="*/ 16 w 178"/>
                <a:gd name="T123" fmla="*/ 166 h 174"/>
                <a:gd name="T124" fmla="*/ 34 w 178"/>
                <a:gd name="T125" fmla="*/ 17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8" h="174">
                  <a:moveTo>
                    <a:pt x="62" y="174"/>
                  </a:moveTo>
                  <a:lnTo>
                    <a:pt x="62" y="174"/>
                  </a:lnTo>
                  <a:lnTo>
                    <a:pt x="66" y="172"/>
                  </a:lnTo>
                  <a:lnTo>
                    <a:pt x="70" y="172"/>
                  </a:lnTo>
                  <a:lnTo>
                    <a:pt x="72" y="170"/>
                  </a:lnTo>
                  <a:lnTo>
                    <a:pt x="72" y="170"/>
                  </a:lnTo>
                  <a:lnTo>
                    <a:pt x="74" y="170"/>
                  </a:lnTo>
                  <a:lnTo>
                    <a:pt x="78" y="170"/>
                  </a:lnTo>
                  <a:lnTo>
                    <a:pt x="82" y="172"/>
                  </a:lnTo>
                  <a:lnTo>
                    <a:pt x="84" y="170"/>
                  </a:lnTo>
                  <a:lnTo>
                    <a:pt x="84" y="170"/>
                  </a:lnTo>
                  <a:lnTo>
                    <a:pt x="86" y="170"/>
                  </a:lnTo>
                  <a:lnTo>
                    <a:pt x="88" y="170"/>
                  </a:lnTo>
                  <a:lnTo>
                    <a:pt x="90" y="170"/>
                  </a:lnTo>
                  <a:lnTo>
                    <a:pt x="92" y="168"/>
                  </a:lnTo>
                  <a:lnTo>
                    <a:pt x="92" y="168"/>
                  </a:lnTo>
                  <a:lnTo>
                    <a:pt x="92" y="168"/>
                  </a:lnTo>
                  <a:lnTo>
                    <a:pt x="92" y="168"/>
                  </a:lnTo>
                  <a:lnTo>
                    <a:pt x="94" y="166"/>
                  </a:lnTo>
                  <a:lnTo>
                    <a:pt x="94" y="166"/>
                  </a:lnTo>
                  <a:lnTo>
                    <a:pt x="94" y="164"/>
                  </a:lnTo>
                  <a:lnTo>
                    <a:pt x="94" y="162"/>
                  </a:lnTo>
                  <a:lnTo>
                    <a:pt x="94" y="160"/>
                  </a:lnTo>
                  <a:lnTo>
                    <a:pt x="94" y="160"/>
                  </a:lnTo>
                  <a:lnTo>
                    <a:pt x="94" y="158"/>
                  </a:lnTo>
                  <a:lnTo>
                    <a:pt x="94" y="158"/>
                  </a:lnTo>
                  <a:lnTo>
                    <a:pt x="94" y="156"/>
                  </a:lnTo>
                  <a:lnTo>
                    <a:pt x="96" y="156"/>
                  </a:lnTo>
                  <a:lnTo>
                    <a:pt x="96" y="156"/>
                  </a:lnTo>
                  <a:lnTo>
                    <a:pt x="98" y="156"/>
                  </a:lnTo>
                  <a:lnTo>
                    <a:pt x="100" y="156"/>
                  </a:lnTo>
                  <a:lnTo>
                    <a:pt x="102" y="156"/>
                  </a:lnTo>
                  <a:lnTo>
                    <a:pt x="102" y="156"/>
                  </a:lnTo>
                  <a:lnTo>
                    <a:pt x="104" y="154"/>
                  </a:lnTo>
                  <a:lnTo>
                    <a:pt x="106" y="154"/>
                  </a:lnTo>
                  <a:lnTo>
                    <a:pt x="106" y="152"/>
                  </a:lnTo>
                  <a:lnTo>
                    <a:pt x="108" y="152"/>
                  </a:lnTo>
                  <a:lnTo>
                    <a:pt x="108" y="152"/>
                  </a:lnTo>
                  <a:lnTo>
                    <a:pt x="108" y="150"/>
                  </a:lnTo>
                  <a:lnTo>
                    <a:pt x="108" y="150"/>
                  </a:lnTo>
                  <a:lnTo>
                    <a:pt x="108" y="146"/>
                  </a:lnTo>
                  <a:lnTo>
                    <a:pt x="108" y="144"/>
                  </a:lnTo>
                  <a:lnTo>
                    <a:pt x="108" y="144"/>
                  </a:lnTo>
                  <a:lnTo>
                    <a:pt x="108" y="142"/>
                  </a:lnTo>
                  <a:lnTo>
                    <a:pt x="108" y="142"/>
                  </a:lnTo>
                  <a:lnTo>
                    <a:pt x="110" y="142"/>
                  </a:lnTo>
                  <a:lnTo>
                    <a:pt x="110" y="140"/>
                  </a:lnTo>
                  <a:lnTo>
                    <a:pt x="110" y="140"/>
                  </a:lnTo>
                  <a:lnTo>
                    <a:pt x="112" y="140"/>
                  </a:lnTo>
                  <a:lnTo>
                    <a:pt x="114" y="140"/>
                  </a:lnTo>
                  <a:lnTo>
                    <a:pt x="116" y="140"/>
                  </a:lnTo>
                  <a:lnTo>
                    <a:pt x="118" y="140"/>
                  </a:lnTo>
                  <a:lnTo>
                    <a:pt x="120" y="140"/>
                  </a:lnTo>
                  <a:lnTo>
                    <a:pt x="122" y="140"/>
                  </a:lnTo>
                  <a:lnTo>
                    <a:pt x="122" y="140"/>
                  </a:lnTo>
                  <a:lnTo>
                    <a:pt x="122" y="140"/>
                  </a:lnTo>
                  <a:lnTo>
                    <a:pt x="124" y="138"/>
                  </a:lnTo>
                  <a:lnTo>
                    <a:pt x="124" y="138"/>
                  </a:lnTo>
                  <a:lnTo>
                    <a:pt x="126" y="134"/>
                  </a:lnTo>
                  <a:lnTo>
                    <a:pt x="128" y="132"/>
                  </a:lnTo>
                  <a:lnTo>
                    <a:pt x="128" y="132"/>
                  </a:lnTo>
                  <a:lnTo>
                    <a:pt x="132" y="132"/>
                  </a:lnTo>
                  <a:lnTo>
                    <a:pt x="134" y="130"/>
                  </a:lnTo>
                  <a:lnTo>
                    <a:pt x="138" y="130"/>
                  </a:lnTo>
                  <a:lnTo>
                    <a:pt x="142" y="130"/>
                  </a:lnTo>
                  <a:lnTo>
                    <a:pt x="146" y="128"/>
                  </a:lnTo>
                  <a:lnTo>
                    <a:pt x="148" y="128"/>
                  </a:lnTo>
                  <a:lnTo>
                    <a:pt x="148" y="128"/>
                  </a:lnTo>
                  <a:lnTo>
                    <a:pt x="150" y="126"/>
                  </a:lnTo>
                  <a:lnTo>
                    <a:pt x="152" y="126"/>
                  </a:lnTo>
                  <a:lnTo>
                    <a:pt x="152" y="126"/>
                  </a:lnTo>
                  <a:lnTo>
                    <a:pt x="152" y="124"/>
                  </a:lnTo>
                  <a:lnTo>
                    <a:pt x="152" y="124"/>
                  </a:lnTo>
                  <a:lnTo>
                    <a:pt x="154" y="122"/>
                  </a:lnTo>
                  <a:lnTo>
                    <a:pt x="154" y="118"/>
                  </a:lnTo>
                  <a:lnTo>
                    <a:pt x="154" y="118"/>
                  </a:lnTo>
                  <a:lnTo>
                    <a:pt x="154" y="116"/>
                  </a:lnTo>
                  <a:lnTo>
                    <a:pt x="156" y="116"/>
                  </a:lnTo>
                  <a:lnTo>
                    <a:pt x="158" y="114"/>
                  </a:lnTo>
                  <a:lnTo>
                    <a:pt x="160" y="114"/>
                  </a:lnTo>
                  <a:lnTo>
                    <a:pt x="162" y="114"/>
                  </a:lnTo>
                  <a:lnTo>
                    <a:pt x="166" y="112"/>
                  </a:lnTo>
                  <a:lnTo>
                    <a:pt x="166" y="112"/>
                  </a:lnTo>
                  <a:lnTo>
                    <a:pt x="166" y="108"/>
                  </a:lnTo>
                  <a:lnTo>
                    <a:pt x="166" y="104"/>
                  </a:lnTo>
                  <a:lnTo>
                    <a:pt x="166" y="100"/>
                  </a:lnTo>
                  <a:lnTo>
                    <a:pt x="166" y="96"/>
                  </a:lnTo>
                  <a:lnTo>
                    <a:pt x="168" y="90"/>
                  </a:lnTo>
                  <a:lnTo>
                    <a:pt x="168" y="88"/>
                  </a:lnTo>
                  <a:lnTo>
                    <a:pt x="168" y="88"/>
                  </a:lnTo>
                  <a:lnTo>
                    <a:pt x="168" y="86"/>
                  </a:lnTo>
                  <a:lnTo>
                    <a:pt x="168" y="84"/>
                  </a:lnTo>
                  <a:lnTo>
                    <a:pt x="170" y="84"/>
                  </a:lnTo>
                  <a:lnTo>
                    <a:pt x="170" y="82"/>
                  </a:lnTo>
                  <a:lnTo>
                    <a:pt x="174" y="80"/>
                  </a:lnTo>
                  <a:lnTo>
                    <a:pt x="174" y="80"/>
                  </a:lnTo>
                  <a:lnTo>
                    <a:pt x="176" y="78"/>
                  </a:lnTo>
                  <a:lnTo>
                    <a:pt x="176" y="78"/>
                  </a:lnTo>
                  <a:lnTo>
                    <a:pt x="176" y="78"/>
                  </a:lnTo>
                  <a:lnTo>
                    <a:pt x="176" y="78"/>
                  </a:lnTo>
                  <a:lnTo>
                    <a:pt x="178" y="76"/>
                  </a:lnTo>
                  <a:lnTo>
                    <a:pt x="178" y="76"/>
                  </a:lnTo>
                  <a:lnTo>
                    <a:pt x="178" y="74"/>
                  </a:lnTo>
                  <a:lnTo>
                    <a:pt x="176" y="74"/>
                  </a:lnTo>
                  <a:lnTo>
                    <a:pt x="176" y="72"/>
                  </a:lnTo>
                  <a:lnTo>
                    <a:pt x="176" y="68"/>
                  </a:lnTo>
                  <a:lnTo>
                    <a:pt x="174" y="64"/>
                  </a:lnTo>
                  <a:lnTo>
                    <a:pt x="174" y="62"/>
                  </a:lnTo>
                  <a:lnTo>
                    <a:pt x="174" y="60"/>
                  </a:lnTo>
                  <a:lnTo>
                    <a:pt x="174" y="58"/>
                  </a:lnTo>
                  <a:lnTo>
                    <a:pt x="174" y="56"/>
                  </a:lnTo>
                  <a:lnTo>
                    <a:pt x="174" y="48"/>
                  </a:lnTo>
                  <a:lnTo>
                    <a:pt x="174" y="40"/>
                  </a:lnTo>
                  <a:lnTo>
                    <a:pt x="174" y="38"/>
                  </a:lnTo>
                  <a:lnTo>
                    <a:pt x="172" y="34"/>
                  </a:lnTo>
                  <a:lnTo>
                    <a:pt x="168" y="30"/>
                  </a:lnTo>
                  <a:lnTo>
                    <a:pt x="166" y="28"/>
                  </a:lnTo>
                  <a:lnTo>
                    <a:pt x="166" y="26"/>
                  </a:lnTo>
                  <a:lnTo>
                    <a:pt x="164" y="26"/>
                  </a:lnTo>
                  <a:lnTo>
                    <a:pt x="162" y="24"/>
                  </a:lnTo>
                  <a:lnTo>
                    <a:pt x="158" y="22"/>
                  </a:lnTo>
                  <a:lnTo>
                    <a:pt x="154" y="22"/>
                  </a:lnTo>
                  <a:lnTo>
                    <a:pt x="154" y="20"/>
                  </a:lnTo>
                  <a:lnTo>
                    <a:pt x="152" y="20"/>
                  </a:lnTo>
                  <a:lnTo>
                    <a:pt x="150" y="18"/>
                  </a:lnTo>
                  <a:lnTo>
                    <a:pt x="146" y="14"/>
                  </a:lnTo>
                  <a:lnTo>
                    <a:pt x="144" y="12"/>
                  </a:lnTo>
                  <a:lnTo>
                    <a:pt x="144" y="10"/>
                  </a:lnTo>
                  <a:lnTo>
                    <a:pt x="142" y="8"/>
                  </a:lnTo>
                  <a:lnTo>
                    <a:pt x="142" y="8"/>
                  </a:lnTo>
                  <a:lnTo>
                    <a:pt x="142" y="6"/>
                  </a:lnTo>
                  <a:lnTo>
                    <a:pt x="142" y="4"/>
                  </a:lnTo>
                  <a:lnTo>
                    <a:pt x="142" y="4"/>
                  </a:lnTo>
                  <a:lnTo>
                    <a:pt x="140" y="2"/>
                  </a:lnTo>
                  <a:lnTo>
                    <a:pt x="140" y="2"/>
                  </a:lnTo>
                  <a:lnTo>
                    <a:pt x="140" y="0"/>
                  </a:lnTo>
                  <a:lnTo>
                    <a:pt x="140" y="0"/>
                  </a:lnTo>
                  <a:lnTo>
                    <a:pt x="138" y="0"/>
                  </a:lnTo>
                  <a:lnTo>
                    <a:pt x="138" y="0"/>
                  </a:lnTo>
                  <a:lnTo>
                    <a:pt x="136" y="0"/>
                  </a:lnTo>
                  <a:lnTo>
                    <a:pt x="134" y="0"/>
                  </a:lnTo>
                  <a:lnTo>
                    <a:pt x="130" y="0"/>
                  </a:lnTo>
                  <a:lnTo>
                    <a:pt x="130" y="2"/>
                  </a:lnTo>
                  <a:lnTo>
                    <a:pt x="130" y="2"/>
                  </a:lnTo>
                  <a:lnTo>
                    <a:pt x="128" y="6"/>
                  </a:lnTo>
                  <a:lnTo>
                    <a:pt x="128" y="8"/>
                  </a:lnTo>
                  <a:lnTo>
                    <a:pt x="128" y="10"/>
                  </a:lnTo>
                  <a:lnTo>
                    <a:pt x="126" y="10"/>
                  </a:lnTo>
                  <a:lnTo>
                    <a:pt x="126" y="10"/>
                  </a:lnTo>
                  <a:lnTo>
                    <a:pt x="126" y="10"/>
                  </a:lnTo>
                  <a:lnTo>
                    <a:pt x="124" y="12"/>
                  </a:lnTo>
                  <a:lnTo>
                    <a:pt x="122" y="12"/>
                  </a:lnTo>
                  <a:lnTo>
                    <a:pt x="122" y="12"/>
                  </a:lnTo>
                  <a:lnTo>
                    <a:pt x="118" y="14"/>
                  </a:lnTo>
                  <a:lnTo>
                    <a:pt x="116" y="14"/>
                  </a:lnTo>
                  <a:lnTo>
                    <a:pt x="116" y="16"/>
                  </a:lnTo>
                  <a:lnTo>
                    <a:pt x="114" y="16"/>
                  </a:lnTo>
                  <a:lnTo>
                    <a:pt x="114" y="18"/>
                  </a:lnTo>
                  <a:lnTo>
                    <a:pt x="112" y="20"/>
                  </a:lnTo>
                  <a:lnTo>
                    <a:pt x="110" y="22"/>
                  </a:lnTo>
                  <a:lnTo>
                    <a:pt x="110" y="26"/>
                  </a:lnTo>
                  <a:lnTo>
                    <a:pt x="108" y="30"/>
                  </a:lnTo>
                  <a:lnTo>
                    <a:pt x="108" y="34"/>
                  </a:lnTo>
                  <a:lnTo>
                    <a:pt x="106" y="40"/>
                  </a:lnTo>
                  <a:lnTo>
                    <a:pt x="106" y="48"/>
                  </a:lnTo>
                  <a:lnTo>
                    <a:pt x="104" y="50"/>
                  </a:lnTo>
                  <a:lnTo>
                    <a:pt x="104" y="54"/>
                  </a:lnTo>
                  <a:lnTo>
                    <a:pt x="104" y="56"/>
                  </a:lnTo>
                  <a:lnTo>
                    <a:pt x="104" y="60"/>
                  </a:lnTo>
                  <a:lnTo>
                    <a:pt x="104" y="62"/>
                  </a:lnTo>
                  <a:lnTo>
                    <a:pt x="104" y="64"/>
                  </a:lnTo>
                  <a:lnTo>
                    <a:pt x="106" y="66"/>
                  </a:lnTo>
                  <a:lnTo>
                    <a:pt x="106" y="70"/>
                  </a:lnTo>
                  <a:lnTo>
                    <a:pt x="106" y="70"/>
                  </a:lnTo>
                  <a:lnTo>
                    <a:pt x="106" y="70"/>
                  </a:lnTo>
                  <a:lnTo>
                    <a:pt x="108" y="72"/>
                  </a:lnTo>
                  <a:lnTo>
                    <a:pt x="110" y="74"/>
                  </a:lnTo>
                  <a:lnTo>
                    <a:pt x="112" y="74"/>
                  </a:lnTo>
                  <a:lnTo>
                    <a:pt x="112" y="76"/>
                  </a:lnTo>
                  <a:lnTo>
                    <a:pt x="114" y="76"/>
                  </a:lnTo>
                  <a:lnTo>
                    <a:pt x="114" y="76"/>
                  </a:lnTo>
                  <a:lnTo>
                    <a:pt x="118" y="76"/>
                  </a:lnTo>
                  <a:lnTo>
                    <a:pt x="118" y="76"/>
                  </a:lnTo>
                  <a:lnTo>
                    <a:pt x="120" y="76"/>
                  </a:lnTo>
                  <a:lnTo>
                    <a:pt x="122" y="76"/>
                  </a:lnTo>
                  <a:lnTo>
                    <a:pt x="122" y="76"/>
                  </a:lnTo>
                  <a:lnTo>
                    <a:pt x="122" y="76"/>
                  </a:lnTo>
                  <a:lnTo>
                    <a:pt x="122" y="78"/>
                  </a:lnTo>
                  <a:lnTo>
                    <a:pt x="124" y="78"/>
                  </a:lnTo>
                  <a:lnTo>
                    <a:pt x="124" y="78"/>
                  </a:lnTo>
                  <a:lnTo>
                    <a:pt x="124" y="80"/>
                  </a:lnTo>
                  <a:lnTo>
                    <a:pt x="124" y="82"/>
                  </a:lnTo>
                  <a:lnTo>
                    <a:pt x="126" y="84"/>
                  </a:lnTo>
                  <a:lnTo>
                    <a:pt x="126" y="88"/>
                  </a:lnTo>
                  <a:lnTo>
                    <a:pt x="126" y="90"/>
                  </a:lnTo>
                  <a:lnTo>
                    <a:pt x="126" y="92"/>
                  </a:lnTo>
                  <a:lnTo>
                    <a:pt x="124" y="94"/>
                  </a:lnTo>
                  <a:lnTo>
                    <a:pt x="124" y="96"/>
                  </a:lnTo>
                  <a:lnTo>
                    <a:pt x="124" y="100"/>
                  </a:lnTo>
                  <a:lnTo>
                    <a:pt x="124" y="100"/>
                  </a:lnTo>
                  <a:lnTo>
                    <a:pt x="122" y="102"/>
                  </a:lnTo>
                  <a:lnTo>
                    <a:pt x="122" y="102"/>
                  </a:lnTo>
                  <a:lnTo>
                    <a:pt x="122" y="104"/>
                  </a:lnTo>
                  <a:lnTo>
                    <a:pt x="120" y="104"/>
                  </a:lnTo>
                  <a:lnTo>
                    <a:pt x="120" y="104"/>
                  </a:lnTo>
                  <a:lnTo>
                    <a:pt x="118" y="104"/>
                  </a:lnTo>
                  <a:lnTo>
                    <a:pt x="116" y="106"/>
                  </a:lnTo>
                  <a:lnTo>
                    <a:pt x="114" y="106"/>
                  </a:lnTo>
                  <a:lnTo>
                    <a:pt x="112" y="106"/>
                  </a:lnTo>
                  <a:lnTo>
                    <a:pt x="108" y="106"/>
                  </a:lnTo>
                  <a:lnTo>
                    <a:pt x="106" y="104"/>
                  </a:lnTo>
                  <a:lnTo>
                    <a:pt x="106" y="104"/>
                  </a:lnTo>
                  <a:lnTo>
                    <a:pt x="104" y="104"/>
                  </a:lnTo>
                  <a:lnTo>
                    <a:pt x="104" y="104"/>
                  </a:lnTo>
                  <a:lnTo>
                    <a:pt x="102" y="102"/>
                  </a:lnTo>
                  <a:lnTo>
                    <a:pt x="102" y="100"/>
                  </a:lnTo>
                  <a:lnTo>
                    <a:pt x="100" y="98"/>
                  </a:lnTo>
                  <a:lnTo>
                    <a:pt x="100" y="96"/>
                  </a:lnTo>
                  <a:lnTo>
                    <a:pt x="98" y="96"/>
                  </a:lnTo>
                  <a:lnTo>
                    <a:pt x="98" y="94"/>
                  </a:lnTo>
                  <a:lnTo>
                    <a:pt x="98" y="88"/>
                  </a:lnTo>
                  <a:lnTo>
                    <a:pt x="98" y="86"/>
                  </a:lnTo>
                  <a:lnTo>
                    <a:pt x="98" y="84"/>
                  </a:lnTo>
                  <a:lnTo>
                    <a:pt x="96" y="82"/>
                  </a:lnTo>
                  <a:lnTo>
                    <a:pt x="96" y="82"/>
                  </a:lnTo>
                  <a:lnTo>
                    <a:pt x="96" y="82"/>
                  </a:lnTo>
                  <a:lnTo>
                    <a:pt x="96" y="80"/>
                  </a:lnTo>
                  <a:lnTo>
                    <a:pt x="96" y="80"/>
                  </a:lnTo>
                  <a:lnTo>
                    <a:pt x="94" y="80"/>
                  </a:lnTo>
                  <a:lnTo>
                    <a:pt x="92" y="78"/>
                  </a:lnTo>
                  <a:lnTo>
                    <a:pt x="90" y="78"/>
                  </a:lnTo>
                  <a:lnTo>
                    <a:pt x="88" y="78"/>
                  </a:lnTo>
                  <a:lnTo>
                    <a:pt x="86" y="76"/>
                  </a:lnTo>
                  <a:lnTo>
                    <a:pt x="86" y="76"/>
                  </a:lnTo>
                  <a:lnTo>
                    <a:pt x="84" y="76"/>
                  </a:lnTo>
                  <a:lnTo>
                    <a:pt x="84" y="74"/>
                  </a:lnTo>
                  <a:lnTo>
                    <a:pt x="84" y="74"/>
                  </a:lnTo>
                  <a:lnTo>
                    <a:pt x="84" y="74"/>
                  </a:lnTo>
                  <a:lnTo>
                    <a:pt x="84" y="72"/>
                  </a:lnTo>
                  <a:lnTo>
                    <a:pt x="84" y="70"/>
                  </a:lnTo>
                  <a:lnTo>
                    <a:pt x="84" y="70"/>
                  </a:lnTo>
                  <a:lnTo>
                    <a:pt x="82" y="70"/>
                  </a:lnTo>
                  <a:lnTo>
                    <a:pt x="82" y="68"/>
                  </a:lnTo>
                  <a:lnTo>
                    <a:pt x="82" y="68"/>
                  </a:lnTo>
                  <a:lnTo>
                    <a:pt x="80" y="68"/>
                  </a:lnTo>
                  <a:lnTo>
                    <a:pt x="78" y="68"/>
                  </a:lnTo>
                  <a:lnTo>
                    <a:pt x="76" y="70"/>
                  </a:lnTo>
                  <a:lnTo>
                    <a:pt x="76" y="70"/>
                  </a:lnTo>
                  <a:lnTo>
                    <a:pt x="74" y="70"/>
                  </a:lnTo>
                  <a:lnTo>
                    <a:pt x="72" y="70"/>
                  </a:lnTo>
                  <a:lnTo>
                    <a:pt x="72" y="72"/>
                  </a:lnTo>
                  <a:lnTo>
                    <a:pt x="70" y="72"/>
                  </a:lnTo>
                  <a:lnTo>
                    <a:pt x="70" y="72"/>
                  </a:lnTo>
                  <a:lnTo>
                    <a:pt x="70" y="74"/>
                  </a:lnTo>
                  <a:lnTo>
                    <a:pt x="70" y="76"/>
                  </a:lnTo>
                  <a:lnTo>
                    <a:pt x="68" y="78"/>
                  </a:lnTo>
                  <a:lnTo>
                    <a:pt x="68" y="78"/>
                  </a:lnTo>
                  <a:lnTo>
                    <a:pt x="68" y="80"/>
                  </a:lnTo>
                  <a:lnTo>
                    <a:pt x="68" y="80"/>
                  </a:lnTo>
                  <a:lnTo>
                    <a:pt x="66" y="80"/>
                  </a:lnTo>
                  <a:lnTo>
                    <a:pt x="66" y="80"/>
                  </a:lnTo>
                  <a:lnTo>
                    <a:pt x="66" y="80"/>
                  </a:lnTo>
                  <a:lnTo>
                    <a:pt x="64" y="80"/>
                  </a:lnTo>
                  <a:lnTo>
                    <a:pt x="64" y="80"/>
                  </a:lnTo>
                  <a:lnTo>
                    <a:pt x="62" y="78"/>
                  </a:lnTo>
                  <a:lnTo>
                    <a:pt x="60" y="78"/>
                  </a:lnTo>
                  <a:lnTo>
                    <a:pt x="60" y="78"/>
                  </a:lnTo>
                  <a:lnTo>
                    <a:pt x="60" y="78"/>
                  </a:lnTo>
                  <a:lnTo>
                    <a:pt x="60" y="76"/>
                  </a:lnTo>
                  <a:lnTo>
                    <a:pt x="58" y="74"/>
                  </a:lnTo>
                  <a:lnTo>
                    <a:pt x="58" y="72"/>
                  </a:lnTo>
                  <a:lnTo>
                    <a:pt x="58" y="70"/>
                  </a:lnTo>
                  <a:lnTo>
                    <a:pt x="58" y="68"/>
                  </a:lnTo>
                  <a:lnTo>
                    <a:pt x="58" y="66"/>
                  </a:lnTo>
                  <a:lnTo>
                    <a:pt x="58" y="64"/>
                  </a:lnTo>
                  <a:lnTo>
                    <a:pt x="56" y="64"/>
                  </a:lnTo>
                  <a:lnTo>
                    <a:pt x="56" y="64"/>
                  </a:lnTo>
                  <a:lnTo>
                    <a:pt x="56" y="62"/>
                  </a:lnTo>
                  <a:lnTo>
                    <a:pt x="54" y="62"/>
                  </a:lnTo>
                  <a:lnTo>
                    <a:pt x="54" y="62"/>
                  </a:lnTo>
                  <a:lnTo>
                    <a:pt x="52" y="62"/>
                  </a:lnTo>
                  <a:lnTo>
                    <a:pt x="50" y="62"/>
                  </a:lnTo>
                  <a:lnTo>
                    <a:pt x="46" y="62"/>
                  </a:lnTo>
                  <a:lnTo>
                    <a:pt x="42" y="60"/>
                  </a:lnTo>
                  <a:lnTo>
                    <a:pt x="40" y="62"/>
                  </a:lnTo>
                  <a:lnTo>
                    <a:pt x="40" y="66"/>
                  </a:lnTo>
                  <a:lnTo>
                    <a:pt x="42" y="70"/>
                  </a:lnTo>
                  <a:lnTo>
                    <a:pt x="42" y="76"/>
                  </a:lnTo>
                  <a:lnTo>
                    <a:pt x="42" y="78"/>
                  </a:lnTo>
                  <a:lnTo>
                    <a:pt x="42" y="82"/>
                  </a:lnTo>
                  <a:lnTo>
                    <a:pt x="42" y="84"/>
                  </a:lnTo>
                  <a:lnTo>
                    <a:pt x="42" y="88"/>
                  </a:lnTo>
                  <a:lnTo>
                    <a:pt x="40" y="90"/>
                  </a:lnTo>
                  <a:lnTo>
                    <a:pt x="40" y="92"/>
                  </a:lnTo>
                  <a:lnTo>
                    <a:pt x="40" y="94"/>
                  </a:lnTo>
                  <a:lnTo>
                    <a:pt x="38" y="94"/>
                  </a:lnTo>
                  <a:lnTo>
                    <a:pt x="38" y="94"/>
                  </a:lnTo>
                  <a:lnTo>
                    <a:pt x="38" y="96"/>
                  </a:lnTo>
                  <a:lnTo>
                    <a:pt x="36" y="96"/>
                  </a:lnTo>
                  <a:lnTo>
                    <a:pt x="36" y="96"/>
                  </a:lnTo>
                  <a:lnTo>
                    <a:pt x="34" y="96"/>
                  </a:lnTo>
                  <a:lnTo>
                    <a:pt x="32" y="96"/>
                  </a:lnTo>
                  <a:lnTo>
                    <a:pt x="30" y="96"/>
                  </a:lnTo>
                  <a:lnTo>
                    <a:pt x="28" y="96"/>
                  </a:lnTo>
                  <a:lnTo>
                    <a:pt x="26" y="96"/>
                  </a:lnTo>
                  <a:lnTo>
                    <a:pt x="24" y="94"/>
                  </a:lnTo>
                  <a:lnTo>
                    <a:pt x="24" y="94"/>
                  </a:lnTo>
                  <a:lnTo>
                    <a:pt x="24" y="94"/>
                  </a:lnTo>
                  <a:lnTo>
                    <a:pt x="24" y="94"/>
                  </a:lnTo>
                  <a:lnTo>
                    <a:pt x="22" y="92"/>
                  </a:lnTo>
                  <a:lnTo>
                    <a:pt x="22" y="90"/>
                  </a:lnTo>
                  <a:lnTo>
                    <a:pt x="22" y="90"/>
                  </a:lnTo>
                  <a:lnTo>
                    <a:pt x="22" y="88"/>
                  </a:lnTo>
                  <a:lnTo>
                    <a:pt x="20" y="86"/>
                  </a:lnTo>
                  <a:lnTo>
                    <a:pt x="20" y="86"/>
                  </a:lnTo>
                  <a:lnTo>
                    <a:pt x="20" y="86"/>
                  </a:lnTo>
                  <a:lnTo>
                    <a:pt x="20" y="86"/>
                  </a:lnTo>
                  <a:lnTo>
                    <a:pt x="18" y="86"/>
                  </a:lnTo>
                  <a:lnTo>
                    <a:pt x="16" y="86"/>
                  </a:lnTo>
                  <a:lnTo>
                    <a:pt x="16" y="86"/>
                  </a:lnTo>
                  <a:lnTo>
                    <a:pt x="14" y="86"/>
                  </a:lnTo>
                  <a:lnTo>
                    <a:pt x="14" y="86"/>
                  </a:lnTo>
                  <a:lnTo>
                    <a:pt x="14" y="88"/>
                  </a:lnTo>
                  <a:lnTo>
                    <a:pt x="14" y="88"/>
                  </a:lnTo>
                  <a:lnTo>
                    <a:pt x="14" y="88"/>
                  </a:lnTo>
                  <a:lnTo>
                    <a:pt x="14" y="90"/>
                  </a:lnTo>
                  <a:lnTo>
                    <a:pt x="14" y="90"/>
                  </a:lnTo>
                  <a:lnTo>
                    <a:pt x="14" y="92"/>
                  </a:lnTo>
                  <a:lnTo>
                    <a:pt x="14" y="94"/>
                  </a:lnTo>
                  <a:lnTo>
                    <a:pt x="14" y="94"/>
                  </a:lnTo>
                  <a:lnTo>
                    <a:pt x="14" y="94"/>
                  </a:lnTo>
                  <a:lnTo>
                    <a:pt x="14" y="94"/>
                  </a:lnTo>
                  <a:lnTo>
                    <a:pt x="14" y="96"/>
                  </a:lnTo>
                  <a:lnTo>
                    <a:pt x="12" y="96"/>
                  </a:lnTo>
                  <a:lnTo>
                    <a:pt x="12" y="96"/>
                  </a:lnTo>
                  <a:lnTo>
                    <a:pt x="10" y="96"/>
                  </a:lnTo>
                  <a:lnTo>
                    <a:pt x="8" y="96"/>
                  </a:lnTo>
                  <a:lnTo>
                    <a:pt x="8" y="96"/>
                  </a:lnTo>
                  <a:lnTo>
                    <a:pt x="6" y="96"/>
                  </a:lnTo>
                  <a:lnTo>
                    <a:pt x="4" y="96"/>
                  </a:lnTo>
                  <a:lnTo>
                    <a:pt x="4" y="96"/>
                  </a:lnTo>
                  <a:lnTo>
                    <a:pt x="4" y="96"/>
                  </a:lnTo>
                  <a:lnTo>
                    <a:pt x="4" y="96"/>
                  </a:lnTo>
                  <a:lnTo>
                    <a:pt x="2" y="98"/>
                  </a:lnTo>
                  <a:lnTo>
                    <a:pt x="2" y="100"/>
                  </a:lnTo>
                  <a:lnTo>
                    <a:pt x="2" y="102"/>
                  </a:lnTo>
                  <a:lnTo>
                    <a:pt x="2" y="104"/>
                  </a:lnTo>
                  <a:lnTo>
                    <a:pt x="0" y="106"/>
                  </a:lnTo>
                  <a:lnTo>
                    <a:pt x="0" y="110"/>
                  </a:lnTo>
                  <a:lnTo>
                    <a:pt x="2" y="112"/>
                  </a:lnTo>
                  <a:lnTo>
                    <a:pt x="2" y="114"/>
                  </a:lnTo>
                  <a:lnTo>
                    <a:pt x="2" y="120"/>
                  </a:lnTo>
                  <a:lnTo>
                    <a:pt x="2" y="126"/>
                  </a:lnTo>
                  <a:lnTo>
                    <a:pt x="4" y="130"/>
                  </a:lnTo>
                  <a:lnTo>
                    <a:pt x="4" y="134"/>
                  </a:lnTo>
                  <a:lnTo>
                    <a:pt x="4" y="142"/>
                  </a:lnTo>
                  <a:lnTo>
                    <a:pt x="4" y="144"/>
                  </a:lnTo>
                  <a:lnTo>
                    <a:pt x="4" y="146"/>
                  </a:lnTo>
                  <a:lnTo>
                    <a:pt x="4" y="148"/>
                  </a:lnTo>
                  <a:lnTo>
                    <a:pt x="6" y="148"/>
                  </a:lnTo>
                  <a:lnTo>
                    <a:pt x="6" y="150"/>
                  </a:lnTo>
                  <a:lnTo>
                    <a:pt x="6" y="150"/>
                  </a:lnTo>
                  <a:lnTo>
                    <a:pt x="8" y="152"/>
                  </a:lnTo>
                  <a:lnTo>
                    <a:pt x="10" y="154"/>
                  </a:lnTo>
                  <a:lnTo>
                    <a:pt x="12" y="156"/>
                  </a:lnTo>
                  <a:lnTo>
                    <a:pt x="14" y="158"/>
                  </a:lnTo>
                  <a:lnTo>
                    <a:pt x="14" y="160"/>
                  </a:lnTo>
                  <a:lnTo>
                    <a:pt x="16" y="162"/>
                  </a:lnTo>
                  <a:lnTo>
                    <a:pt x="16" y="162"/>
                  </a:lnTo>
                  <a:lnTo>
                    <a:pt x="16" y="162"/>
                  </a:lnTo>
                  <a:lnTo>
                    <a:pt x="16" y="164"/>
                  </a:lnTo>
                  <a:lnTo>
                    <a:pt x="16" y="166"/>
                  </a:lnTo>
                  <a:lnTo>
                    <a:pt x="16" y="170"/>
                  </a:lnTo>
                  <a:lnTo>
                    <a:pt x="20" y="170"/>
                  </a:lnTo>
                  <a:lnTo>
                    <a:pt x="22" y="172"/>
                  </a:lnTo>
                  <a:lnTo>
                    <a:pt x="24" y="172"/>
                  </a:lnTo>
                  <a:lnTo>
                    <a:pt x="28" y="172"/>
                  </a:lnTo>
                  <a:lnTo>
                    <a:pt x="34" y="172"/>
                  </a:lnTo>
                  <a:lnTo>
                    <a:pt x="46" y="174"/>
                  </a:lnTo>
                  <a:lnTo>
                    <a:pt x="58" y="174"/>
                  </a:lnTo>
                  <a:lnTo>
                    <a:pt x="62" y="17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55" name="Freeform 438"/>
            <p:cNvSpPr>
              <a:spLocks/>
            </p:cNvSpPr>
            <p:nvPr/>
          </p:nvSpPr>
          <p:spPr bwMode="auto">
            <a:xfrm>
              <a:off x="6166672" y="3409222"/>
              <a:ext cx="330516" cy="541198"/>
            </a:xfrm>
            <a:custGeom>
              <a:avLst/>
              <a:gdLst>
                <a:gd name="T0" fmla="*/ 28 w 160"/>
                <a:gd name="T1" fmla="*/ 12 h 262"/>
                <a:gd name="T2" fmla="*/ 40 w 160"/>
                <a:gd name="T3" fmla="*/ 50 h 262"/>
                <a:gd name="T4" fmla="*/ 40 w 160"/>
                <a:gd name="T5" fmla="*/ 88 h 262"/>
                <a:gd name="T6" fmla="*/ 34 w 160"/>
                <a:gd name="T7" fmla="*/ 108 h 262"/>
                <a:gd name="T8" fmla="*/ 26 w 160"/>
                <a:gd name="T9" fmla="*/ 112 h 262"/>
                <a:gd name="T10" fmla="*/ 18 w 160"/>
                <a:gd name="T11" fmla="*/ 120 h 262"/>
                <a:gd name="T12" fmla="*/ 8 w 160"/>
                <a:gd name="T13" fmla="*/ 128 h 262"/>
                <a:gd name="T14" fmla="*/ 0 w 160"/>
                <a:gd name="T15" fmla="*/ 138 h 262"/>
                <a:gd name="T16" fmla="*/ 4 w 160"/>
                <a:gd name="T17" fmla="*/ 150 h 262"/>
                <a:gd name="T18" fmla="*/ 8 w 160"/>
                <a:gd name="T19" fmla="*/ 154 h 262"/>
                <a:gd name="T20" fmla="*/ 14 w 160"/>
                <a:gd name="T21" fmla="*/ 168 h 262"/>
                <a:gd name="T22" fmla="*/ 22 w 160"/>
                <a:gd name="T23" fmla="*/ 186 h 262"/>
                <a:gd name="T24" fmla="*/ 16 w 160"/>
                <a:gd name="T25" fmla="*/ 192 h 262"/>
                <a:gd name="T26" fmla="*/ 16 w 160"/>
                <a:gd name="T27" fmla="*/ 194 h 262"/>
                <a:gd name="T28" fmla="*/ 20 w 160"/>
                <a:gd name="T29" fmla="*/ 202 h 262"/>
                <a:gd name="T30" fmla="*/ 26 w 160"/>
                <a:gd name="T31" fmla="*/ 212 h 262"/>
                <a:gd name="T32" fmla="*/ 26 w 160"/>
                <a:gd name="T33" fmla="*/ 220 h 262"/>
                <a:gd name="T34" fmla="*/ 18 w 160"/>
                <a:gd name="T35" fmla="*/ 224 h 262"/>
                <a:gd name="T36" fmla="*/ 22 w 160"/>
                <a:gd name="T37" fmla="*/ 236 h 262"/>
                <a:gd name="T38" fmla="*/ 32 w 160"/>
                <a:gd name="T39" fmla="*/ 250 h 262"/>
                <a:gd name="T40" fmla="*/ 46 w 160"/>
                <a:gd name="T41" fmla="*/ 258 h 262"/>
                <a:gd name="T42" fmla="*/ 60 w 160"/>
                <a:gd name="T43" fmla="*/ 258 h 262"/>
                <a:gd name="T44" fmla="*/ 62 w 160"/>
                <a:gd name="T45" fmla="*/ 252 h 262"/>
                <a:gd name="T46" fmla="*/ 68 w 160"/>
                <a:gd name="T47" fmla="*/ 248 h 262"/>
                <a:gd name="T48" fmla="*/ 80 w 160"/>
                <a:gd name="T49" fmla="*/ 248 h 262"/>
                <a:gd name="T50" fmla="*/ 86 w 160"/>
                <a:gd name="T51" fmla="*/ 238 h 262"/>
                <a:gd name="T52" fmla="*/ 96 w 160"/>
                <a:gd name="T53" fmla="*/ 236 h 262"/>
                <a:gd name="T54" fmla="*/ 104 w 160"/>
                <a:gd name="T55" fmla="*/ 232 h 262"/>
                <a:gd name="T56" fmla="*/ 108 w 160"/>
                <a:gd name="T57" fmla="*/ 222 h 262"/>
                <a:gd name="T58" fmla="*/ 118 w 160"/>
                <a:gd name="T59" fmla="*/ 216 h 262"/>
                <a:gd name="T60" fmla="*/ 130 w 160"/>
                <a:gd name="T61" fmla="*/ 200 h 262"/>
                <a:gd name="T62" fmla="*/ 138 w 160"/>
                <a:gd name="T63" fmla="*/ 196 h 262"/>
                <a:gd name="T64" fmla="*/ 142 w 160"/>
                <a:gd name="T65" fmla="*/ 188 h 262"/>
                <a:gd name="T66" fmla="*/ 136 w 160"/>
                <a:gd name="T67" fmla="*/ 182 h 262"/>
                <a:gd name="T68" fmla="*/ 134 w 160"/>
                <a:gd name="T69" fmla="*/ 176 h 262"/>
                <a:gd name="T70" fmla="*/ 132 w 160"/>
                <a:gd name="T71" fmla="*/ 168 h 262"/>
                <a:gd name="T72" fmla="*/ 122 w 160"/>
                <a:gd name="T73" fmla="*/ 166 h 262"/>
                <a:gd name="T74" fmla="*/ 122 w 160"/>
                <a:gd name="T75" fmla="*/ 158 h 262"/>
                <a:gd name="T76" fmla="*/ 128 w 160"/>
                <a:gd name="T77" fmla="*/ 156 h 262"/>
                <a:gd name="T78" fmla="*/ 134 w 160"/>
                <a:gd name="T79" fmla="*/ 154 h 262"/>
                <a:gd name="T80" fmla="*/ 138 w 160"/>
                <a:gd name="T81" fmla="*/ 140 h 262"/>
                <a:gd name="T82" fmla="*/ 148 w 160"/>
                <a:gd name="T83" fmla="*/ 124 h 262"/>
                <a:gd name="T84" fmla="*/ 156 w 160"/>
                <a:gd name="T85" fmla="*/ 120 h 262"/>
                <a:gd name="T86" fmla="*/ 160 w 160"/>
                <a:gd name="T87" fmla="*/ 106 h 262"/>
                <a:gd name="T88" fmla="*/ 154 w 160"/>
                <a:gd name="T89" fmla="*/ 78 h 262"/>
                <a:gd name="T90" fmla="*/ 138 w 160"/>
                <a:gd name="T91" fmla="*/ 70 h 262"/>
                <a:gd name="T92" fmla="*/ 114 w 160"/>
                <a:gd name="T93" fmla="*/ 52 h 262"/>
                <a:gd name="T94" fmla="*/ 92 w 160"/>
                <a:gd name="T95" fmla="*/ 42 h 262"/>
                <a:gd name="T96" fmla="*/ 86 w 160"/>
                <a:gd name="T97" fmla="*/ 30 h 262"/>
                <a:gd name="T98" fmla="*/ 78 w 160"/>
                <a:gd name="T99" fmla="*/ 26 h 262"/>
                <a:gd name="T100" fmla="*/ 60 w 160"/>
                <a:gd name="T101" fmla="*/ 26 h 262"/>
                <a:gd name="T102" fmla="*/ 54 w 160"/>
                <a:gd name="T103" fmla="*/ 16 h 262"/>
                <a:gd name="T104" fmla="*/ 50 w 160"/>
                <a:gd name="T105" fmla="*/ 10 h 262"/>
                <a:gd name="T106" fmla="*/ 40 w 160"/>
                <a:gd name="T107" fmla="*/ 8 h 262"/>
                <a:gd name="T108" fmla="*/ 38 w 160"/>
                <a:gd name="T109" fmla="*/ 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 h="262">
                  <a:moveTo>
                    <a:pt x="26" y="0"/>
                  </a:moveTo>
                  <a:lnTo>
                    <a:pt x="26" y="0"/>
                  </a:lnTo>
                  <a:lnTo>
                    <a:pt x="26" y="4"/>
                  </a:lnTo>
                  <a:lnTo>
                    <a:pt x="26" y="6"/>
                  </a:lnTo>
                  <a:lnTo>
                    <a:pt x="28" y="8"/>
                  </a:lnTo>
                  <a:lnTo>
                    <a:pt x="28" y="10"/>
                  </a:lnTo>
                  <a:lnTo>
                    <a:pt x="28" y="12"/>
                  </a:lnTo>
                  <a:lnTo>
                    <a:pt x="30" y="16"/>
                  </a:lnTo>
                  <a:lnTo>
                    <a:pt x="34" y="22"/>
                  </a:lnTo>
                  <a:lnTo>
                    <a:pt x="36" y="28"/>
                  </a:lnTo>
                  <a:lnTo>
                    <a:pt x="36" y="30"/>
                  </a:lnTo>
                  <a:lnTo>
                    <a:pt x="36" y="32"/>
                  </a:lnTo>
                  <a:lnTo>
                    <a:pt x="38" y="40"/>
                  </a:lnTo>
                  <a:lnTo>
                    <a:pt x="40" y="50"/>
                  </a:lnTo>
                  <a:lnTo>
                    <a:pt x="40" y="54"/>
                  </a:lnTo>
                  <a:lnTo>
                    <a:pt x="40" y="60"/>
                  </a:lnTo>
                  <a:lnTo>
                    <a:pt x="40" y="66"/>
                  </a:lnTo>
                  <a:lnTo>
                    <a:pt x="40" y="72"/>
                  </a:lnTo>
                  <a:lnTo>
                    <a:pt x="40" y="78"/>
                  </a:lnTo>
                  <a:lnTo>
                    <a:pt x="40" y="84"/>
                  </a:lnTo>
                  <a:lnTo>
                    <a:pt x="40" y="88"/>
                  </a:lnTo>
                  <a:lnTo>
                    <a:pt x="38" y="94"/>
                  </a:lnTo>
                  <a:lnTo>
                    <a:pt x="38" y="96"/>
                  </a:lnTo>
                  <a:lnTo>
                    <a:pt x="38" y="98"/>
                  </a:lnTo>
                  <a:lnTo>
                    <a:pt x="36" y="102"/>
                  </a:lnTo>
                  <a:lnTo>
                    <a:pt x="36" y="104"/>
                  </a:lnTo>
                  <a:lnTo>
                    <a:pt x="34" y="106"/>
                  </a:lnTo>
                  <a:lnTo>
                    <a:pt x="34" y="108"/>
                  </a:lnTo>
                  <a:lnTo>
                    <a:pt x="32" y="108"/>
                  </a:lnTo>
                  <a:lnTo>
                    <a:pt x="32" y="110"/>
                  </a:lnTo>
                  <a:lnTo>
                    <a:pt x="32" y="110"/>
                  </a:lnTo>
                  <a:lnTo>
                    <a:pt x="32" y="110"/>
                  </a:lnTo>
                  <a:lnTo>
                    <a:pt x="30" y="112"/>
                  </a:lnTo>
                  <a:lnTo>
                    <a:pt x="28" y="112"/>
                  </a:lnTo>
                  <a:lnTo>
                    <a:pt x="26" y="112"/>
                  </a:lnTo>
                  <a:lnTo>
                    <a:pt x="24" y="112"/>
                  </a:lnTo>
                  <a:lnTo>
                    <a:pt x="22" y="112"/>
                  </a:lnTo>
                  <a:lnTo>
                    <a:pt x="22" y="112"/>
                  </a:lnTo>
                  <a:lnTo>
                    <a:pt x="20" y="114"/>
                  </a:lnTo>
                  <a:lnTo>
                    <a:pt x="20" y="114"/>
                  </a:lnTo>
                  <a:lnTo>
                    <a:pt x="18" y="118"/>
                  </a:lnTo>
                  <a:lnTo>
                    <a:pt x="18" y="120"/>
                  </a:lnTo>
                  <a:lnTo>
                    <a:pt x="16" y="122"/>
                  </a:lnTo>
                  <a:lnTo>
                    <a:pt x="16" y="122"/>
                  </a:lnTo>
                  <a:lnTo>
                    <a:pt x="14" y="122"/>
                  </a:lnTo>
                  <a:lnTo>
                    <a:pt x="14" y="124"/>
                  </a:lnTo>
                  <a:lnTo>
                    <a:pt x="12" y="126"/>
                  </a:lnTo>
                  <a:lnTo>
                    <a:pt x="8" y="126"/>
                  </a:lnTo>
                  <a:lnTo>
                    <a:pt x="8" y="128"/>
                  </a:lnTo>
                  <a:lnTo>
                    <a:pt x="6" y="128"/>
                  </a:lnTo>
                  <a:lnTo>
                    <a:pt x="4" y="130"/>
                  </a:lnTo>
                  <a:lnTo>
                    <a:pt x="4" y="132"/>
                  </a:lnTo>
                  <a:lnTo>
                    <a:pt x="2" y="134"/>
                  </a:lnTo>
                  <a:lnTo>
                    <a:pt x="2" y="136"/>
                  </a:lnTo>
                  <a:lnTo>
                    <a:pt x="0" y="136"/>
                  </a:lnTo>
                  <a:lnTo>
                    <a:pt x="0" y="138"/>
                  </a:lnTo>
                  <a:lnTo>
                    <a:pt x="0" y="140"/>
                  </a:lnTo>
                  <a:lnTo>
                    <a:pt x="0" y="142"/>
                  </a:lnTo>
                  <a:lnTo>
                    <a:pt x="0" y="144"/>
                  </a:lnTo>
                  <a:lnTo>
                    <a:pt x="0" y="148"/>
                  </a:lnTo>
                  <a:lnTo>
                    <a:pt x="2" y="150"/>
                  </a:lnTo>
                  <a:lnTo>
                    <a:pt x="2" y="150"/>
                  </a:lnTo>
                  <a:lnTo>
                    <a:pt x="4" y="150"/>
                  </a:lnTo>
                  <a:lnTo>
                    <a:pt x="6" y="150"/>
                  </a:lnTo>
                  <a:lnTo>
                    <a:pt x="6" y="150"/>
                  </a:lnTo>
                  <a:lnTo>
                    <a:pt x="8" y="150"/>
                  </a:lnTo>
                  <a:lnTo>
                    <a:pt x="8" y="150"/>
                  </a:lnTo>
                  <a:lnTo>
                    <a:pt x="8" y="150"/>
                  </a:lnTo>
                  <a:lnTo>
                    <a:pt x="8" y="152"/>
                  </a:lnTo>
                  <a:lnTo>
                    <a:pt x="8" y="154"/>
                  </a:lnTo>
                  <a:lnTo>
                    <a:pt x="10" y="154"/>
                  </a:lnTo>
                  <a:lnTo>
                    <a:pt x="10" y="158"/>
                  </a:lnTo>
                  <a:lnTo>
                    <a:pt x="10" y="158"/>
                  </a:lnTo>
                  <a:lnTo>
                    <a:pt x="10" y="160"/>
                  </a:lnTo>
                  <a:lnTo>
                    <a:pt x="10" y="162"/>
                  </a:lnTo>
                  <a:lnTo>
                    <a:pt x="12" y="164"/>
                  </a:lnTo>
                  <a:lnTo>
                    <a:pt x="14" y="168"/>
                  </a:lnTo>
                  <a:lnTo>
                    <a:pt x="18" y="174"/>
                  </a:lnTo>
                  <a:lnTo>
                    <a:pt x="20" y="178"/>
                  </a:lnTo>
                  <a:lnTo>
                    <a:pt x="20" y="180"/>
                  </a:lnTo>
                  <a:lnTo>
                    <a:pt x="22" y="182"/>
                  </a:lnTo>
                  <a:lnTo>
                    <a:pt x="22" y="184"/>
                  </a:lnTo>
                  <a:lnTo>
                    <a:pt x="22" y="186"/>
                  </a:lnTo>
                  <a:lnTo>
                    <a:pt x="22" y="186"/>
                  </a:lnTo>
                  <a:lnTo>
                    <a:pt x="22" y="188"/>
                  </a:lnTo>
                  <a:lnTo>
                    <a:pt x="22" y="190"/>
                  </a:lnTo>
                  <a:lnTo>
                    <a:pt x="22" y="190"/>
                  </a:lnTo>
                  <a:lnTo>
                    <a:pt x="20" y="190"/>
                  </a:lnTo>
                  <a:lnTo>
                    <a:pt x="20" y="190"/>
                  </a:lnTo>
                  <a:lnTo>
                    <a:pt x="18" y="192"/>
                  </a:lnTo>
                  <a:lnTo>
                    <a:pt x="16" y="192"/>
                  </a:lnTo>
                  <a:lnTo>
                    <a:pt x="16" y="192"/>
                  </a:lnTo>
                  <a:lnTo>
                    <a:pt x="16" y="192"/>
                  </a:lnTo>
                  <a:lnTo>
                    <a:pt x="14" y="192"/>
                  </a:lnTo>
                  <a:lnTo>
                    <a:pt x="14" y="192"/>
                  </a:lnTo>
                  <a:lnTo>
                    <a:pt x="14" y="194"/>
                  </a:lnTo>
                  <a:lnTo>
                    <a:pt x="16" y="194"/>
                  </a:lnTo>
                  <a:lnTo>
                    <a:pt x="16" y="194"/>
                  </a:lnTo>
                  <a:lnTo>
                    <a:pt x="18" y="194"/>
                  </a:lnTo>
                  <a:lnTo>
                    <a:pt x="18" y="196"/>
                  </a:lnTo>
                  <a:lnTo>
                    <a:pt x="18" y="196"/>
                  </a:lnTo>
                  <a:lnTo>
                    <a:pt x="18" y="196"/>
                  </a:lnTo>
                  <a:lnTo>
                    <a:pt x="20" y="198"/>
                  </a:lnTo>
                  <a:lnTo>
                    <a:pt x="20" y="200"/>
                  </a:lnTo>
                  <a:lnTo>
                    <a:pt x="20" y="202"/>
                  </a:lnTo>
                  <a:lnTo>
                    <a:pt x="20" y="204"/>
                  </a:lnTo>
                  <a:lnTo>
                    <a:pt x="22" y="204"/>
                  </a:lnTo>
                  <a:lnTo>
                    <a:pt x="22" y="206"/>
                  </a:lnTo>
                  <a:lnTo>
                    <a:pt x="22" y="206"/>
                  </a:lnTo>
                  <a:lnTo>
                    <a:pt x="24" y="208"/>
                  </a:lnTo>
                  <a:lnTo>
                    <a:pt x="26" y="210"/>
                  </a:lnTo>
                  <a:lnTo>
                    <a:pt x="26" y="212"/>
                  </a:lnTo>
                  <a:lnTo>
                    <a:pt x="26" y="212"/>
                  </a:lnTo>
                  <a:lnTo>
                    <a:pt x="26" y="212"/>
                  </a:lnTo>
                  <a:lnTo>
                    <a:pt x="26" y="214"/>
                  </a:lnTo>
                  <a:lnTo>
                    <a:pt x="26" y="216"/>
                  </a:lnTo>
                  <a:lnTo>
                    <a:pt x="26" y="218"/>
                  </a:lnTo>
                  <a:lnTo>
                    <a:pt x="26" y="218"/>
                  </a:lnTo>
                  <a:lnTo>
                    <a:pt x="26" y="220"/>
                  </a:lnTo>
                  <a:lnTo>
                    <a:pt x="24" y="220"/>
                  </a:lnTo>
                  <a:lnTo>
                    <a:pt x="24" y="220"/>
                  </a:lnTo>
                  <a:lnTo>
                    <a:pt x="22" y="222"/>
                  </a:lnTo>
                  <a:lnTo>
                    <a:pt x="20" y="222"/>
                  </a:lnTo>
                  <a:lnTo>
                    <a:pt x="18" y="224"/>
                  </a:lnTo>
                  <a:lnTo>
                    <a:pt x="18" y="224"/>
                  </a:lnTo>
                  <a:lnTo>
                    <a:pt x="18" y="224"/>
                  </a:lnTo>
                  <a:lnTo>
                    <a:pt x="18" y="226"/>
                  </a:lnTo>
                  <a:lnTo>
                    <a:pt x="18" y="226"/>
                  </a:lnTo>
                  <a:lnTo>
                    <a:pt x="18" y="228"/>
                  </a:lnTo>
                  <a:lnTo>
                    <a:pt x="18" y="230"/>
                  </a:lnTo>
                  <a:lnTo>
                    <a:pt x="20" y="232"/>
                  </a:lnTo>
                  <a:lnTo>
                    <a:pt x="20" y="234"/>
                  </a:lnTo>
                  <a:lnTo>
                    <a:pt x="22" y="236"/>
                  </a:lnTo>
                  <a:lnTo>
                    <a:pt x="22" y="238"/>
                  </a:lnTo>
                  <a:lnTo>
                    <a:pt x="24" y="240"/>
                  </a:lnTo>
                  <a:lnTo>
                    <a:pt x="28" y="242"/>
                  </a:lnTo>
                  <a:lnTo>
                    <a:pt x="30" y="244"/>
                  </a:lnTo>
                  <a:lnTo>
                    <a:pt x="30" y="246"/>
                  </a:lnTo>
                  <a:lnTo>
                    <a:pt x="32" y="248"/>
                  </a:lnTo>
                  <a:lnTo>
                    <a:pt x="32" y="250"/>
                  </a:lnTo>
                  <a:lnTo>
                    <a:pt x="34" y="256"/>
                  </a:lnTo>
                  <a:lnTo>
                    <a:pt x="38" y="262"/>
                  </a:lnTo>
                  <a:lnTo>
                    <a:pt x="40" y="260"/>
                  </a:lnTo>
                  <a:lnTo>
                    <a:pt x="44" y="258"/>
                  </a:lnTo>
                  <a:lnTo>
                    <a:pt x="44" y="258"/>
                  </a:lnTo>
                  <a:lnTo>
                    <a:pt x="46" y="258"/>
                  </a:lnTo>
                  <a:lnTo>
                    <a:pt x="46" y="258"/>
                  </a:lnTo>
                  <a:lnTo>
                    <a:pt x="48" y="258"/>
                  </a:lnTo>
                  <a:lnTo>
                    <a:pt x="50" y="258"/>
                  </a:lnTo>
                  <a:lnTo>
                    <a:pt x="54" y="258"/>
                  </a:lnTo>
                  <a:lnTo>
                    <a:pt x="54" y="258"/>
                  </a:lnTo>
                  <a:lnTo>
                    <a:pt x="56" y="258"/>
                  </a:lnTo>
                  <a:lnTo>
                    <a:pt x="58" y="258"/>
                  </a:lnTo>
                  <a:lnTo>
                    <a:pt x="60" y="258"/>
                  </a:lnTo>
                  <a:lnTo>
                    <a:pt x="60" y="258"/>
                  </a:lnTo>
                  <a:lnTo>
                    <a:pt x="60" y="258"/>
                  </a:lnTo>
                  <a:lnTo>
                    <a:pt x="60" y="258"/>
                  </a:lnTo>
                  <a:lnTo>
                    <a:pt x="62" y="256"/>
                  </a:lnTo>
                  <a:lnTo>
                    <a:pt x="62" y="256"/>
                  </a:lnTo>
                  <a:lnTo>
                    <a:pt x="62" y="254"/>
                  </a:lnTo>
                  <a:lnTo>
                    <a:pt x="62" y="252"/>
                  </a:lnTo>
                  <a:lnTo>
                    <a:pt x="64" y="250"/>
                  </a:lnTo>
                  <a:lnTo>
                    <a:pt x="64" y="250"/>
                  </a:lnTo>
                  <a:lnTo>
                    <a:pt x="64" y="250"/>
                  </a:lnTo>
                  <a:lnTo>
                    <a:pt x="64" y="250"/>
                  </a:lnTo>
                  <a:lnTo>
                    <a:pt x="64" y="248"/>
                  </a:lnTo>
                  <a:lnTo>
                    <a:pt x="66" y="248"/>
                  </a:lnTo>
                  <a:lnTo>
                    <a:pt x="68" y="248"/>
                  </a:lnTo>
                  <a:lnTo>
                    <a:pt x="70" y="248"/>
                  </a:lnTo>
                  <a:lnTo>
                    <a:pt x="72" y="248"/>
                  </a:lnTo>
                  <a:lnTo>
                    <a:pt x="74" y="248"/>
                  </a:lnTo>
                  <a:lnTo>
                    <a:pt x="76" y="248"/>
                  </a:lnTo>
                  <a:lnTo>
                    <a:pt x="78" y="248"/>
                  </a:lnTo>
                  <a:lnTo>
                    <a:pt x="80" y="248"/>
                  </a:lnTo>
                  <a:lnTo>
                    <a:pt x="80" y="248"/>
                  </a:lnTo>
                  <a:lnTo>
                    <a:pt x="80" y="248"/>
                  </a:lnTo>
                  <a:lnTo>
                    <a:pt x="82" y="246"/>
                  </a:lnTo>
                  <a:lnTo>
                    <a:pt x="82" y="246"/>
                  </a:lnTo>
                  <a:lnTo>
                    <a:pt x="84" y="244"/>
                  </a:lnTo>
                  <a:lnTo>
                    <a:pt x="84" y="242"/>
                  </a:lnTo>
                  <a:lnTo>
                    <a:pt x="86" y="240"/>
                  </a:lnTo>
                  <a:lnTo>
                    <a:pt x="86" y="238"/>
                  </a:lnTo>
                  <a:lnTo>
                    <a:pt x="88" y="238"/>
                  </a:lnTo>
                  <a:lnTo>
                    <a:pt x="88" y="238"/>
                  </a:lnTo>
                  <a:lnTo>
                    <a:pt x="90" y="238"/>
                  </a:lnTo>
                  <a:lnTo>
                    <a:pt x="90" y="236"/>
                  </a:lnTo>
                  <a:lnTo>
                    <a:pt x="92" y="236"/>
                  </a:lnTo>
                  <a:lnTo>
                    <a:pt x="94" y="236"/>
                  </a:lnTo>
                  <a:lnTo>
                    <a:pt x="96" y="236"/>
                  </a:lnTo>
                  <a:lnTo>
                    <a:pt x="98" y="236"/>
                  </a:lnTo>
                  <a:lnTo>
                    <a:pt x="100" y="236"/>
                  </a:lnTo>
                  <a:lnTo>
                    <a:pt x="100" y="234"/>
                  </a:lnTo>
                  <a:lnTo>
                    <a:pt x="102" y="234"/>
                  </a:lnTo>
                  <a:lnTo>
                    <a:pt x="102" y="234"/>
                  </a:lnTo>
                  <a:lnTo>
                    <a:pt x="102" y="234"/>
                  </a:lnTo>
                  <a:lnTo>
                    <a:pt x="104" y="232"/>
                  </a:lnTo>
                  <a:lnTo>
                    <a:pt x="104" y="230"/>
                  </a:lnTo>
                  <a:lnTo>
                    <a:pt x="104" y="230"/>
                  </a:lnTo>
                  <a:lnTo>
                    <a:pt x="106" y="226"/>
                  </a:lnTo>
                  <a:lnTo>
                    <a:pt x="106" y="224"/>
                  </a:lnTo>
                  <a:lnTo>
                    <a:pt x="106" y="224"/>
                  </a:lnTo>
                  <a:lnTo>
                    <a:pt x="108" y="224"/>
                  </a:lnTo>
                  <a:lnTo>
                    <a:pt x="108" y="222"/>
                  </a:lnTo>
                  <a:lnTo>
                    <a:pt x="112" y="222"/>
                  </a:lnTo>
                  <a:lnTo>
                    <a:pt x="114" y="220"/>
                  </a:lnTo>
                  <a:lnTo>
                    <a:pt x="116" y="220"/>
                  </a:lnTo>
                  <a:lnTo>
                    <a:pt x="116" y="220"/>
                  </a:lnTo>
                  <a:lnTo>
                    <a:pt x="118" y="218"/>
                  </a:lnTo>
                  <a:lnTo>
                    <a:pt x="118" y="218"/>
                  </a:lnTo>
                  <a:lnTo>
                    <a:pt x="118" y="216"/>
                  </a:lnTo>
                  <a:lnTo>
                    <a:pt x="120" y="214"/>
                  </a:lnTo>
                  <a:lnTo>
                    <a:pt x="120" y="210"/>
                  </a:lnTo>
                  <a:lnTo>
                    <a:pt x="122" y="208"/>
                  </a:lnTo>
                  <a:lnTo>
                    <a:pt x="122" y="208"/>
                  </a:lnTo>
                  <a:lnTo>
                    <a:pt x="124" y="206"/>
                  </a:lnTo>
                  <a:lnTo>
                    <a:pt x="126" y="202"/>
                  </a:lnTo>
                  <a:lnTo>
                    <a:pt x="130" y="200"/>
                  </a:lnTo>
                  <a:lnTo>
                    <a:pt x="130" y="200"/>
                  </a:lnTo>
                  <a:lnTo>
                    <a:pt x="132" y="198"/>
                  </a:lnTo>
                  <a:lnTo>
                    <a:pt x="132" y="198"/>
                  </a:lnTo>
                  <a:lnTo>
                    <a:pt x="134" y="198"/>
                  </a:lnTo>
                  <a:lnTo>
                    <a:pt x="136" y="198"/>
                  </a:lnTo>
                  <a:lnTo>
                    <a:pt x="138" y="196"/>
                  </a:lnTo>
                  <a:lnTo>
                    <a:pt x="138" y="196"/>
                  </a:lnTo>
                  <a:lnTo>
                    <a:pt x="138" y="196"/>
                  </a:lnTo>
                  <a:lnTo>
                    <a:pt x="140" y="196"/>
                  </a:lnTo>
                  <a:lnTo>
                    <a:pt x="140" y="194"/>
                  </a:lnTo>
                  <a:lnTo>
                    <a:pt x="142" y="192"/>
                  </a:lnTo>
                  <a:lnTo>
                    <a:pt x="142" y="192"/>
                  </a:lnTo>
                  <a:lnTo>
                    <a:pt x="142" y="190"/>
                  </a:lnTo>
                  <a:lnTo>
                    <a:pt x="142" y="188"/>
                  </a:lnTo>
                  <a:lnTo>
                    <a:pt x="142" y="186"/>
                  </a:lnTo>
                  <a:lnTo>
                    <a:pt x="142" y="184"/>
                  </a:lnTo>
                  <a:lnTo>
                    <a:pt x="142" y="184"/>
                  </a:lnTo>
                  <a:lnTo>
                    <a:pt x="140" y="184"/>
                  </a:lnTo>
                  <a:lnTo>
                    <a:pt x="140" y="184"/>
                  </a:lnTo>
                  <a:lnTo>
                    <a:pt x="138" y="182"/>
                  </a:lnTo>
                  <a:lnTo>
                    <a:pt x="136" y="182"/>
                  </a:lnTo>
                  <a:lnTo>
                    <a:pt x="136" y="182"/>
                  </a:lnTo>
                  <a:lnTo>
                    <a:pt x="136" y="180"/>
                  </a:lnTo>
                  <a:lnTo>
                    <a:pt x="134" y="180"/>
                  </a:lnTo>
                  <a:lnTo>
                    <a:pt x="134" y="180"/>
                  </a:lnTo>
                  <a:lnTo>
                    <a:pt x="134" y="178"/>
                  </a:lnTo>
                  <a:lnTo>
                    <a:pt x="134" y="178"/>
                  </a:lnTo>
                  <a:lnTo>
                    <a:pt x="134" y="176"/>
                  </a:lnTo>
                  <a:lnTo>
                    <a:pt x="134" y="174"/>
                  </a:lnTo>
                  <a:lnTo>
                    <a:pt x="134" y="172"/>
                  </a:lnTo>
                  <a:lnTo>
                    <a:pt x="134" y="170"/>
                  </a:lnTo>
                  <a:lnTo>
                    <a:pt x="132" y="170"/>
                  </a:lnTo>
                  <a:lnTo>
                    <a:pt x="132" y="170"/>
                  </a:lnTo>
                  <a:lnTo>
                    <a:pt x="132" y="170"/>
                  </a:lnTo>
                  <a:lnTo>
                    <a:pt x="132" y="168"/>
                  </a:lnTo>
                  <a:lnTo>
                    <a:pt x="130" y="168"/>
                  </a:lnTo>
                  <a:lnTo>
                    <a:pt x="128" y="168"/>
                  </a:lnTo>
                  <a:lnTo>
                    <a:pt x="126" y="168"/>
                  </a:lnTo>
                  <a:lnTo>
                    <a:pt x="126" y="168"/>
                  </a:lnTo>
                  <a:lnTo>
                    <a:pt x="124" y="166"/>
                  </a:lnTo>
                  <a:lnTo>
                    <a:pt x="122" y="166"/>
                  </a:lnTo>
                  <a:lnTo>
                    <a:pt x="122" y="166"/>
                  </a:lnTo>
                  <a:lnTo>
                    <a:pt x="122" y="166"/>
                  </a:lnTo>
                  <a:lnTo>
                    <a:pt x="122" y="164"/>
                  </a:lnTo>
                  <a:lnTo>
                    <a:pt x="122" y="164"/>
                  </a:lnTo>
                  <a:lnTo>
                    <a:pt x="122" y="162"/>
                  </a:lnTo>
                  <a:lnTo>
                    <a:pt x="122" y="160"/>
                  </a:lnTo>
                  <a:lnTo>
                    <a:pt x="122" y="158"/>
                  </a:lnTo>
                  <a:lnTo>
                    <a:pt x="122" y="158"/>
                  </a:lnTo>
                  <a:lnTo>
                    <a:pt x="122" y="156"/>
                  </a:lnTo>
                  <a:lnTo>
                    <a:pt x="124" y="156"/>
                  </a:lnTo>
                  <a:lnTo>
                    <a:pt x="124" y="156"/>
                  </a:lnTo>
                  <a:lnTo>
                    <a:pt x="124" y="156"/>
                  </a:lnTo>
                  <a:lnTo>
                    <a:pt x="126" y="156"/>
                  </a:lnTo>
                  <a:lnTo>
                    <a:pt x="126" y="156"/>
                  </a:lnTo>
                  <a:lnTo>
                    <a:pt x="128" y="156"/>
                  </a:lnTo>
                  <a:lnTo>
                    <a:pt x="130" y="156"/>
                  </a:lnTo>
                  <a:lnTo>
                    <a:pt x="132" y="156"/>
                  </a:lnTo>
                  <a:lnTo>
                    <a:pt x="132" y="156"/>
                  </a:lnTo>
                  <a:lnTo>
                    <a:pt x="134" y="156"/>
                  </a:lnTo>
                  <a:lnTo>
                    <a:pt x="134" y="156"/>
                  </a:lnTo>
                  <a:lnTo>
                    <a:pt x="134" y="154"/>
                  </a:lnTo>
                  <a:lnTo>
                    <a:pt x="134" y="154"/>
                  </a:lnTo>
                  <a:lnTo>
                    <a:pt x="136" y="154"/>
                  </a:lnTo>
                  <a:lnTo>
                    <a:pt x="136" y="152"/>
                  </a:lnTo>
                  <a:lnTo>
                    <a:pt x="136" y="150"/>
                  </a:lnTo>
                  <a:lnTo>
                    <a:pt x="136" y="148"/>
                  </a:lnTo>
                  <a:lnTo>
                    <a:pt x="136" y="144"/>
                  </a:lnTo>
                  <a:lnTo>
                    <a:pt x="138" y="142"/>
                  </a:lnTo>
                  <a:lnTo>
                    <a:pt x="138" y="140"/>
                  </a:lnTo>
                  <a:lnTo>
                    <a:pt x="140" y="136"/>
                  </a:lnTo>
                  <a:lnTo>
                    <a:pt x="142" y="132"/>
                  </a:lnTo>
                  <a:lnTo>
                    <a:pt x="142" y="130"/>
                  </a:lnTo>
                  <a:lnTo>
                    <a:pt x="144" y="126"/>
                  </a:lnTo>
                  <a:lnTo>
                    <a:pt x="146" y="126"/>
                  </a:lnTo>
                  <a:lnTo>
                    <a:pt x="146" y="124"/>
                  </a:lnTo>
                  <a:lnTo>
                    <a:pt x="148" y="124"/>
                  </a:lnTo>
                  <a:lnTo>
                    <a:pt x="148" y="122"/>
                  </a:lnTo>
                  <a:lnTo>
                    <a:pt x="152" y="122"/>
                  </a:lnTo>
                  <a:lnTo>
                    <a:pt x="152" y="122"/>
                  </a:lnTo>
                  <a:lnTo>
                    <a:pt x="154" y="122"/>
                  </a:lnTo>
                  <a:lnTo>
                    <a:pt x="156" y="122"/>
                  </a:lnTo>
                  <a:lnTo>
                    <a:pt x="156" y="120"/>
                  </a:lnTo>
                  <a:lnTo>
                    <a:pt x="156" y="120"/>
                  </a:lnTo>
                  <a:lnTo>
                    <a:pt x="156" y="120"/>
                  </a:lnTo>
                  <a:lnTo>
                    <a:pt x="158" y="118"/>
                  </a:lnTo>
                  <a:lnTo>
                    <a:pt x="158" y="118"/>
                  </a:lnTo>
                  <a:lnTo>
                    <a:pt x="158" y="116"/>
                  </a:lnTo>
                  <a:lnTo>
                    <a:pt x="158" y="114"/>
                  </a:lnTo>
                  <a:lnTo>
                    <a:pt x="158" y="110"/>
                  </a:lnTo>
                  <a:lnTo>
                    <a:pt x="160" y="106"/>
                  </a:lnTo>
                  <a:lnTo>
                    <a:pt x="160" y="104"/>
                  </a:lnTo>
                  <a:lnTo>
                    <a:pt x="160" y="100"/>
                  </a:lnTo>
                  <a:lnTo>
                    <a:pt x="160" y="96"/>
                  </a:lnTo>
                  <a:lnTo>
                    <a:pt x="158" y="90"/>
                  </a:lnTo>
                  <a:lnTo>
                    <a:pt x="158" y="84"/>
                  </a:lnTo>
                  <a:lnTo>
                    <a:pt x="158" y="78"/>
                  </a:lnTo>
                  <a:lnTo>
                    <a:pt x="154" y="78"/>
                  </a:lnTo>
                  <a:lnTo>
                    <a:pt x="150" y="78"/>
                  </a:lnTo>
                  <a:lnTo>
                    <a:pt x="148" y="76"/>
                  </a:lnTo>
                  <a:lnTo>
                    <a:pt x="148" y="76"/>
                  </a:lnTo>
                  <a:lnTo>
                    <a:pt x="146" y="76"/>
                  </a:lnTo>
                  <a:lnTo>
                    <a:pt x="144" y="76"/>
                  </a:lnTo>
                  <a:lnTo>
                    <a:pt x="142" y="74"/>
                  </a:lnTo>
                  <a:lnTo>
                    <a:pt x="138" y="70"/>
                  </a:lnTo>
                  <a:lnTo>
                    <a:pt x="134" y="68"/>
                  </a:lnTo>
                  <a:lnTo>
                    <a:pt x="128" y="62"/>
                  </a:lnTo>
                  <a:lnTo>
                    <a:pt x="126" y="60"/>
                  </a:lnTo>
                  <a:lnTo>
                    <a:pt x="124" y="58"/>
                  </a:lnTo>
                  <a:lnTo>
                    <a:pt x="120" y="56"/>
                  </a:lnTo>
                  <a:lnTo>
                    <a:pt x="118" y="54"/>
                  </a:lnTo>
                  <a:lnTo>
                    <a:pt x="114" y="52"/>
                  </a:lnTo>
                  <a:lnTo>
                    <a:pt x="110" y="50"/>
                  </a:lnTo>
                  <a:lnTo>
                    <a:pt x="108" y="50"/>
                  </a:lnTo>
                  <a:lnTo>
                    <a:pt x="102" y="48"/>
                  </a:lnTo>
                  <a:lnTo>
                    <a:pt x="98" y="46"/>
                  </a:lnTo>
                  <a:lnTo>
                    <a:pt x="96" y="44"/>
                  </a:lnTo>
                  <a:lnTo>
                    <a:pt x="92" y="42"/>
                  </a:lnTo>
                  <a:lnTo>
                    <a:pt x="92" y="42"/>
                  </a:lnTo>
                  <a:lnTo>
                    <a:pt x="90" y="42"/>
                  </a:lnTo>
                  <a:lnTo>
                    <a:pt x="90" y="40"/>
                  </a:lnTo>
                  <a:lnTo>
                    <a:pt x="90" y="40"/>
                  </a:lnTo>
                  <a:lnTo>
                    <a:pt x="88" y="38"/>
                  </a:lnTo>
                  <a:lnTo>
                    <a:pt x="88" y="34"/>
                  </a:lnTo>
                  <a:lnTo>
                    <a:pt x="86" y="32"/>
                  </a:lnTo>
                  <a:lnTo>
                    <a:pt x="86" y="30"/>
                  </a:lnTo>
                  <a:lnTo>
                    <a:pt x="84" y="30"/>
                  </a:lnTo>
                  <a:lnTo>
                    <a:pt x="84" y="28"/>
                  </a:lnTo>
                  <a:lnTo>
                    <a:pt x="84" y="28"/>
                  </a:lnTo>
                  <a:lnTo>
                    <a:pt x="82" y="28"/>
                  </a:lnTo>
                  <a:lnTo>
                    <a:pt x="80" y="28"/>
                  </a:lnTo>
                  <a:lnTo>
                    <a:pt x="80" y="26"/>
                  </a:lnTo>
                  <a:lnTo>
                    <a:pt x="78" y="26"/>
                  </a:lnTo>
                  <a:lnTo>
                    <a:pt x="74" y="26"/>
                  </a:lnTo>
                  <a:lnTo>
                    <a:pt x="70" y="26"/>
                  </a:lnTo>
                  <a:lnTo>
                    <a:pt x="66" y="26"/>
                  </a:lnTo>
                  <a:lnTo>
                    <a:pt x="64" y="26"/>
                  </a:lnTo>
                  <a:lnTo>
                    <a:pt x="62" y="26"/>
                  </a:lnTo>
                  <a:lnTo>
                    <a:pt x="60" y="26"/>
                  </a:lnTo>
                  <a:lnTo>
                    <a:pt x="60" y="26"/>
                  </a:lnTo>
                  <a:lnTo>
                    <a:pt x="58" y="24"/>
                  </a:lnTo>
                  <a:lnTo>
                    <a:pt x="58" y="24"/>
                  </a:lnTo>
                  <a:lnTo>
                    <a:pt x="58" y="24"/>
                  </a:lnTo>
                  <a:lnTo>
                    <a:pt x="56" y="22"/>
                  </a:lnTo>
                  <a:lnTo>
                    <a:pt x="56" y="20"/>
                  </a:lnTo>
                  <a:lnTo>
                    <a:pt x="56" y="18"/>
                  </a:lnTo>
                  <a:lnTo>
                    <a:pt x="54" y="16"/>
                  </a:lnTo>
                  <a:lnTo>
                    <a:pt x="54" y="14"/>
                  </a:lnTo>
                  <a:lnTo>
                    <a:pt x="54" y="12"/>
                  </a:lnTo>
                  <a:lnTo>
                    <a:pt x="54" y="12"/>
                  </a:lnTo>
                  <a:lnTo>
                    <a:pt x="52" y="12"/>
                  </a:lnTo>
                  <a:lnTo>
                    <a:pt x="52" y="12"/>
                  </a:lnTo>
                  <a:lnTo>
                    <a:pt x="52" y="10"/>
                  </a:lnTo>
                  <a:lnTo>
                    <a:pt x="50" y="10"/>
                  </a:lnTo>
                  <a:lnTo>
                    <a:pt x="48" y="10"/>
                  </a:lnTo>
                  <a:lnTo>
                    <a:pt x="46" y="10"/>
                  </a:lnTo>
                  <a:lnTo>
                    <a:pt x="44" y="10"/>
                  </a:lnTo>
                  <a:lnTo>
                    <a:pt x="42" y="8"/>
                  </a:lnTo>
                  <a:lnTo>
                    <a:pt x="42" y="8"/>
                  </a:lnTo>
                  <a:lnTo>
                    <a:pt x="40" y="8"/>
                  </a:lnTo>
                  <a:lnTo>
                    <a:pt x="40" y="8"/>
                  </a:lnTo>
                  <a:lnTo>
                    <a:pt x="40" y="6"/>
                  </a:lnTo>
                  <a:lnTo>
                    <a:pt x="40" y="6"/>
                  </a:lnTo>
                  <a:lnTo>
                    <a:pt x="40" y="4"/>
                  </a:lnTo>
                  <a:lnTo>
                    <a:pt x="40" y="2"/>
                  </a:lnTo>
                  <a:lnTo>
                    <a:pt x="40" y="2"/>
                  </a:lnTo>
                  <a:lnTo>
                    <a:pt x="38" y="2"/>
                  </a:lnTo>
                  <a:lnTo>
                    <a:pt x="38" y="2"/>
                  </a:lnTo>
                  <a:lnTo>
                    <a:pt x="38" y="0"/>
                  </a:lnTo>
                  <a:lnTo>
                    <a:pt x="36" y="0"/>
                  </a:lnTo>
                  <a:lnTo>
                    <a:pt x="34" y="0"/>
                  </a:lnTo>
                  <a:lnTo>
                    <a:pt x="32" y="0"/>
                  </a:lnTo>
                  <a:lnTo>
                    <a:pt x="28" y="0"/>
                  </a:lnTo>
                  <a:lnTo>
                    <a:pt x="26"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56" name="Freeform 440"/>
            <p:cNvSpPr>
              <a:spLocks/>
            </p:cNvSpPr>
            <p:nvPr/>
          </p:nvSpPr>
          <p:spPr bwMode="auto">
            <a:xfrm>
              <a:off x="5778317" y="3380302"/>
              <a:ext cx="470984" cy="392472"/>
            </a:xfrm>
            <a:custGeom>
              <a:avLst/>
              <a:gdLst>
                <a:gd name="T0" fmla="*/ 54 w 228"/>
                <a:gd name="T1" fmla="*/ 184 h 190"/>
                <a:gd name="T2" fmla="*/ 60 w 228"/>
                <a:gd name="T3" fmla="*/ 172 h 190"/>
                <a:gd name="T4" fmla="*/ 68 w 228"/>
                <a:gd name="T5" fmla="*/ 168 h 190"/>
                <a:gd name="T6" fmla="*/ 84 w 228"/>
                <a:gd name="T7" fmla="*/ 168 h 190"/>
                <a:gd name="T8" fmla="*/ 90 w 228"/>
                <a:gd name="T9" fmla="*/ 174 h 190"/>
                <a:gd name="T10" fmla="*/ 92 w 228"/>
                <a:gd name="T11" fmla="*/ 178 h 190"/>
                <a:gd name="T12" fmla="*/ 94 w 228"/>
                <a:gd name="T13" fmla="*/ 174 h 190"/>
                <a:gd name="T14" fmla="*/ 98 w 228"/>
                <a:gd name="T15" fmla="*/ 170 h 190"/>
                <a:gd name="T16" fmla="*/ 114 w 228"/>
                <a:gd name="T17" fmla="*/ 170 h 190"/>
                <a:gd name="T18" fmla="*/ 124 w 228"/>
                <a:gd name="T19" fmla="*/ 170 h 190"/>
                <a:gd name="T20" fmla="*/ 132 w 228"/>
                <a:gd name="T21" fmla="*/ 176 h 190"/>
                <a:gd name="T22" fmla="*/ 142 w 228"/>
                <a:gd name="T23" fmla="*/ 178 h 190"/>
                <a:gd name="T24" fmla="*/ 144 w 228"/>
                <a:gd name="T25" fmla="*/ 176 h 190"/>
                <a:gd name="T26" fmla="*/ 146 w 228"/>
                <a:gd name="T27" fmla="*/ 170 h 190"/>
                <a:gd name="T28" fmla="*/ 152 w 228"/>
                <a:gd name="T29" fmla="*/ 168 h 190"/>
                <a:gd name="T30" fmla="*/ 166 w 228"/>
                <a:gd name="T31" fmla="*/ 170 h 190"/>
                <a:gd name="T32" fmla="*/ 170 w 228"/>
                <a:gd name="T33" fmla="*/ 178 h 190"/>
                <a:gd name="T34" fmla="*/ 174 w 228"/>
                <a:gd name="T35" fmla="*/ 178 h 190"/>
                <a:gd name="T36" fmla="*/ 180 w 228"/>
                <a:gd name="T37" fmla="*/ 170 h 190"/>
                <a:gd name="T38" fmla="*/ 188 w 228"/>
                <a:gd name="T39" fmla="*/ 156 h 190"/>
                <a:gd name="T40" fmla="*/ 192 w 228"/>
                <a:gd name="T41" fmla="*/ 146 h 190"/>
                <a:gd name="T42" fmla="*/ 202 w 228"/>
                <a:gd name="T43" fmla="*/ 138 h 190"/>
                <a:gd name="T44" fmla="*/ 208 w 228"/>
                <a:gd name="T45" fmla="*/ 128 h 190"/>
                <a:gd name="T46" fmla="*/ 216 w 228"/>
                <a:gd name="T47" fmla="*/ 126 h 190"/>
                <a:gd name="T48" fmla="*/ 222 w 228"/>
                <a:gd name="T49" fmla="*/ 120 h 190"/>
                <a:gd name="T50" fmla="*/ 226 w 228"/>
                <a:gd name="T51" fmla="*/ 108 h 190"/>
                <a:gd name="T52" fmla="*/ 228 w 228"/>
                <a:gd name="T53" fmla="*/ 74 h 190"/>
                <a:gd name="T54" fmla="*/ 224 w 228"/>
                <a:gd name="T55" fmla="*/ 40 h 190"/>
                <a:gd name="T56" fmla="*/ 216 w 228"/>
                <a:gd name="T57" fmla="*/ 20 h 190"/>
                <a:gd name="T58" fmla="*/ 202 w 228"/>
                <a:gd name="T59" fmla="*/ 10 h 190"/>
                <a:gd name="T60" fmla="*/ 188 w 228"/>
                <a:gd name="T61" fmla="*/ 10 h 190"/>
                <a:gd name="T62" fmla="*/ 186 w 228"/>
                <a:gd name="T63" fmla="*/ 4 h 190"/>
                <a:gd name="T64" fmla="*/ 180 w 228"/>
                <a:gd name="T65" fmla="*/ 0 h 190"/>
                <a:gd name="T66" fmla="*/ 164 w 228"/>
                <a:gd name="T67" fmla="*/ 4 h 190"/>
                <a:gd name="T68" fmla="*/ 154 w 228"/>
                <a:gd name="T69" fmla="*/ 12 h 190"/>
                <a:gd name="T70" fmla="*/ 136 w 228"/>
                <a:gd name="T71" fmla="*/ 22 h 190"/>
                <a:gd name="T72" fmla="*/ 130 w 228"/>
                <a:gd name="T73" fmla="*/ 32 h 190"/>
                <a:gd name="T74" fmla="*/ 122 w 228"/>
                <a:gd name="T75" fmla="*/ 36 h 190"/>
                <a:gd name="T76" fmla="*/ 106 w 228"/>
                <a:gd name="T77" fmla="*/ 40 h 190"/>
                <a:gd name="T78" fmla="*/ 102 w 228"/>
                <a:gd name="T79" fmla="*/ 46 h 190"/>
                <a:gd name="T80" fmla="*/ 100 w 228"/>
                <a:gd name="T81" fmla="*/ 54 h 190"/>
                <a:gd name="T82" fmla="*/ 90 w 228"/>
                <a:gd name="T83" fmla="*/ 60 h 190"/>
                <a:gd name="T84" fmla="*/ 82 w 228"/>
                <a:gd name="T85" fmla="*/ 68 h 190"/>
                <a:gd name="T86" fmla="*/ 70 w 228"/>
                <a:gd name="T87" fmla="*/ 68 h 190"/>
                <a:gd name="T88" fmla="*/ 60 w 228"/>
                <a:gd name="T89" fmla="*/ 68 h 190"/>
                <a:gd name="T90" fmla="*/ 56 w 228"/>
                <a:gd name="T91" fmla="*/ 76 h 190"/>
                <a:gd name="T92" fmla="*/ 62 w 228"/>
                <a:gd name="T93" fmla="*/ 106 h 190"/>
                <a:gd name="T94" fmla="*/ 60 w 228"/>
                <a:gd name="T95" fmla="*/ 122 h 190"/>
                <a:gd name="T96" fmla="*/ 58 w 228"/>
                <a:gd name="T97" fmla="*/ 126 h 190"/>
                <a:gd name="T98" fmla="*/ 50 w 228"/>
                <a:gd name="T99" fmla="*/ 126 h 190"/>
                <a:gd name="T100" fmla="*/ 50 w 228"/>
                <a:gd name="T101" fmla="*/ 130 h 190"/>
                <a:gd name="T102" fmla="*/ 48 w 228"/>
                <a:gd name="T103" fmla="*/ 136 h 190"/>
                <a:gd name="T104" fmla="*/ 40 w 228"/>
                <a:gd name="T105" fmla="*/ 138 h 190"/>
                <a:gd name="T106" fmla="*/ 16 w 228"/>
                <a:gd name="T107" fmla="*/ 140 h 190"/>
                <a:gd name="T108" fmla="*/ 0 w 228"/>
                <a:gd name="T109" fmla="*/ 148 h 190"/>
                <a:gd name="T110" fmla="*/ 6 w 228"/>
                <a:gd name="T111" fmla="*/ 158 h 190"/>
                <a:gd name="T112" fmla="*/ 14 w 228"/>
                <a:gd name="T113" fmla="*/ 162 h 190"/>
                <a:gd name="T114" fmla="*/ 14 w 228"/>
                <a:gd name="T115" fmla="*/ 174 h 190"/>
                <a:gd name="T116" fmla="*/ 16 w 228"/>
                <a:gd name="T117" fmla="*/ 178 h 190"/>
                <a:gd name="T118" fmla="*/ 26 w 228"/>
                <a:gd name="T119" fmla="*/ 178 h 190"/>
                <a:gd name="T120" fmla="*/ 32 w 228"/>
                <a:gd name="T121" fmla="*/ 188 h 190"/>
                <a:gd name="T122" fmla="*/ 52 w 228"/>
                <a:gd name="T123" fmla="*/ 18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 h="190">
                  <a:moveTo>
                    <a:pt x="52" y="188"/>
                  </a:moveTo>
                  <a:lnTo>
                    <a:pt x="52" y="188"/>
                  </a:lnTo>
                  <a:lnTo>
                    <a:pt x="52" y="188"/>
                  </a:lnTo>
                  <a:lnTo>
                    <a:pt x="52" y="186"/>
                  </a:lnTo>
                  <a:lnTo>
                    <a:pt x="52" y="186"/>
                  </a:lnTo>
                  <a:lnTo>
                    <a:pt x="54" y="184"/>
                  </a:lnTo>
                  <a:lnTo>
                    <a:pt x="54" y="182"/>
                  </a:lnTo>
                  <a:lnTo>
                    <a:pt x="56" y="180"/>
                  </a:lnTo>
                  <a:lnTo>
                    <a:pt x="56" y="178"/>
                  </a:lnTo>
                  <a:lnTo>
                    <a:pt x="58" y="174"/>
                  </a:lnTo>
                  <a:lnTo>
                    <a:pt x="58" y="174"/>
                  </a:lnTo>
                  <a:lnTo>
                    <a:pt x="60" y="172"/>
                  </a:lnTo>
                  <a:lnTo>
                    <a:pt x="60" y="170"/>
                  </a:lnTo>
                  <a:lnTo>
                    <a:pt x="62" y="170"/>
                  </a:lnTo>
                  <a:lnTo>
                    <a:pt x="62" y="170"/>
                  </a:lnTo>
                  <a:lnTo>
                    <a:pt x="64" y="168"/>
                  </a:lnTo>
                  <a:lnTo>
                    <a:pt x="66" y="168"/>
                  </a:lnTo>
                  <a:lnTo>
                    <a:pt x="68" y="168"/>
                  </a:lnTo>
                  <a:lnTo>
                    <a:pt x="72" y="166"/>
                  </a:lnTo>
                  <a:lnTo>
                    <a:pt x="74" y="166"/>
                  </a:lnTo>
                  <a:lnTo>
                    <a:pt x="78" y="166"/>
                  </a:lnTo>
                  <a:lnTo>
                    <a:pt x="80" y="166"/>
                  </a:lnTo>
                  <a:lnTo>
                    <a:pt x="82" y="166"/>
                  </a:lnTo>
                  <a:lnTo>
                    <a:pt x="84" y="168"/>
                  </a:lnTo>
                  <a:lnTo>
                    <a:pt x="86" y="168"/>
                  </a:lnTo>
                  <a:lnTo>
                    <a:pt x="86" y="168"/>
                  </a:lnTo>
                  <a:lnTo>
                    <a:pt x="86" y="168"/>
                  </a:lnTo>
                  <a:lnTo>
                    <a:pt x="88" y="168"/>
                  </a:lnTo>
                  <a:lnTo>
                    <a:pt x="88" y="170"/>
                  </a:lnTo>
                  <a:lnTo>
                    <a:pt x="90" y="174"/>
                  </a:lnTo>
                  <a:lnTo>
                    <a:pt x="90" y="176"/>
                  </a:lnTo>
                  <a:lnTo>
                    <a:pt x="90" y="176"/>
                  </a:lnTo>
                  <a:lnTo>
                    <a:pt x="92" y="178"/>
                  </a:lnTo>
                  <a:lnTo>
                    <a:pt x="92" y="178"/>
                  </a:lnTo>
                  <a:lnTo>
                    <a:pt x="92" y="178"/>
                  </a:lnTo>
                  <a:lnTo>
                    <a:pt x="92" y="178"/>
                  </a:lnTo>
                  <a:lnTo>
                    <a:pt x="92" y="178"/>
                  </a:lnTo>
                  <a:lnTo>
                    <a:pt x="94" y="178"/>
                  </a:lnTo>
                  <a:lnTo>
                    <a:pt x="94" y="178"/>
                  </a:lnTo>
                  <a:lnTo>
                    <a:pt x="94" y="176"/>
                  </a:lnTo>
                  <a:lnTo>
                    <a:pt x="94" y="176"/>
                  </a:lnTo>
                  <a:lnTo>
                    <a:pt x="94" y="174"/>
                  </a:lnTo>
                  <a:lnTo>
                    <a:pt x="94" y="172"/>
                  </a:lnTo>
                  <a:lnTo>
                    <a:pt x="94" y="172"/>
                  </a:lnTo>
                  <a:lnTo>
                    <a:pt x="94" y="172"/>
                  </a:lnTo>
                  <a:lnTo>
                    <a:pt x="96" y="170"/>
                  </a:lnTo>
                  <a:lnTo>
                    <a:pt x="96" y="170"/>
                  </a:lnTo>
                  <a:lnTo>
                    <a:pt x="98" y="170"/>
                  </a:lnTo>
                  <a:lnTo>
                    <a:pt x="100" y="170"/>
                  </a:lnTo>
                  <a:lnTo>
                    <a:pt x="102" y="170"/>
                  </a:lnTo>
                  <a:lnTo>
                    <a:pt x="108" y="170"/>
                  </a:lnTo>
                  <a:lnTo>
                    <a:pt x="110" y="170"/>
                  </a:lnTo>
                  <a:lnTo>
                    <a:pt x="112" y="170"/>
                  </a:lnTo>
                  <a:lnTo>
                    <a:pt x="114" y="170"/>
                  </a:lnTo>
                  <a:lnTo>
                    <a:pt x="118" y="168"/>
                  </a:lnTo>
                  <a:lnTo>
                    <a:pt x="120" y="168"/>
                  </a:lnTo>
                  <a:lnTo>
                    <a:pt x="120" y="168"/>
                  </a:lnTo>
                  <a:lnTo>
                    <a:pt x="122" y="168"/>
                  </a:lnTo>
                  <a:lnTo>
                    <a:pt x="124" y="168"/>
                  </a:lnTo>
                  <a:lnTo>
                    <a:pt x="124" y="170"/>
                  </a:lnTo>
                  <a:lnTo>
                    <a:pt x="126" y="170"/>
                  </a:lnTo>
                  <a:lnTo>
                    <a:pt x="126" y="172"/>
                  </a:lnTo>
                  <a:lnTo>
                    <a:pt x="128" y="172"/>
                  </a:lnTo>
                  <a:lnTo>
                    <a:pt x="130" y="176"/>
                  </a:lnTo>
                  <a:lnTo>
                    <a:pt x="130" y="176"/>
                  </a:lnTo>
                  <a:lnTo>
                    <a:pt x="132" y="176"/>
                  </a:lnTo>
                  <a:lnTo>
                    <a:pt x="132" y="178"/>
                  </a:lnTo>
                  <a:lnTo>
                    <a:pt x="134" y="178"/>
                  </a:lnTo>
                  <a:lnTo>
                    <a:pt x="136" y="178"/>
                  </a:lnTo>
                  <a:lnTo>
                    <a:pt x="138" y="178"/>
                  </a:lnTo>
                  <a:lnTo>
                    <a:pt x="140" y="178"/>
                  </a:lnTo>
                  <a:lnTo>
                    <a:pt x="142" y="178"/>
                  </a:lnTo>
                  <a:lnTo>
                    <a:pt x="142" y="178"/>
                  </a:lnTo>
                  <a:lnTo>
                    <a:pt x="144" y="178"/>
                  </a:lnTo>
                  <a:lnTo>
                    <a:pt x="144" y="178"/>
                  </a:lnTo>
                  <a:lnTo>
                    <a:pt x="144" y="178"/>
                  </a:lnTo>
                  <a:lnTo>
                    <a:pt x="144" y="178"/>
                  </a:lnTo>
                  <a:lnTo>
                    <a:pt x="144" y="176"/>
                  </a:lnTo>
                  <a:lnTo>
                    <a:pt x="144" y="176"/>
                  </a:lnTo>
                  <a:lnTo>
                    <a:pt x="144" y="174"/>
                  </a:lnTo>
                  <a:lnTo>
                    <a:pt x="144" y="172"/>
                  </a:lnTo>
                  <a:lnTo>
                    <a:pt x="144" y="172"/>
                  </a:lnTo>
                  <a:lnTo>
                    <a:pt x="146" y="170"/>
                  </a:lnTo>
                  <a:lnTo>
                    <a:pt x="146" y="170"/>
                  </a:lnTo>
                  <a:lnTo>
                    <a:pt x="146" y="170"/>
                  </a:lnTo>
                  <a:lnTo>
                    <a:pt x="146" y="170"/>
                  </a:lnTo>
                  <a:lnTo>
                    <a:pt x="148" y="170"/>
                  </a:lnTo>
                  <a:lnTo>
                    <a:pt x="148" y="168"/>
                  </a:lnTo>
                  <a:lnTo>
                    <a:pt x="150" y="168"/>
                  </a:lnTo>
                  <a:lnTo>
                    <a:pt x="152" y="168"/>
                  </a:lnTo>
                  <a:lnTo>
                    <a:pt x="156" y="168"/>
                  </a:lnTo>
                  <a:lnTo>
                    <a:pt x="158" y="168"/>
                  </a:lnTo>
                  <a:lnTo>
                    <a:pt x="160" y="170"/>
                  </a:lnTo>
                  <a:lnTo>
                    <a:pt x="164" y="170"/>
                  </a:lnTo>
                  <a:lnTo>
                    <a:pt x="166" y="170"/>
                  </a:lnTo>
                  <a:lnTo>
                    <a:pt x="166" y="170"/>
                  </a:lnTo>
                  <a:lnTo>
                    <a:pt x="166" y="172"/>
                  </a:lnTo>
                  <a:lnTo>
                    <a:pt x="168" y="172"/>
                  </a:lnTo>
                  <a:lnTo>
                    <a:pt x="168" y="174"/>
                  </a:lnTo>
                  <a:lnTo>
                    <a:pt x="170" y="176"/>
                  </a:lnTo>
                  <a:lnTo>
                    <a:pt x="170" y="178"/>
                  </a:lnTo>
                  <a:lnTo>
                    <a:pt x="170" y="178"/>
                  </a:lnTo>
                  <a:lnTo>
                    <a:pt x="172" y="178"/>
                  </a:lnTo>
                  <a:lnTo>
                    <a:pt x="172" y="178"/>
                  </a:lnTo>
                  <a:lnTo>
                    <a:pt x="172" y="178"/>
                  </a:lnTo>
                  <a:lnTo>
                    <a:pt x="172" y="178"/>
                  </a:lnTo>
                  <a:lnTo>
                    <a:pt x="174" y="178"/>
                  </a:lnTo>
                  <a:lnTo>
                    <a:pt x="174" y="178"/>
                  </a:lnTo>
                  <a:lnTo>
                    <a:pt x="176" y="176"/>
                  </a:lnTo>
                  <a:lnTo>
                    <a:pt x="176" y="176"/>
                  </a:lnTo>
                  <a:lnTo>
                    <a:pt x="178" y="172"/>
                  </a:lnTo>
                  <a:lnTo>
                    <a:pt x="178" y="172"/>
                  </a:lnTo>
                  <a:lnTo>
                    <a:pt x="180" y="170"/>
                  </a:lnTo>
                  <a:lnTo>
                    <a:pt x="180" y="170"/>
                  </a:lnTo>
                  <a:lnTo>
                    <a:pt x="182" y="168"/>
                  </a:lnTo>
                  <a:lnTo>
                    <a:pt x="186" y="166"/>
                  </a:lnTo>
                  <a:lnTo>
                    <a:pt x="190" y="164"/>
                  </a:lnTo>
                  <a:lnTo>
                    <a:pt x="190" y="162"/>
                  </a:lnTo>
                  <a:lnTo>
                    <a:pt x="188" y="158"/>
                  </a:lnTo>
                  <a:lnTo>
                    <a:pt x="188" y="156"/>
                  </a:lnTo>
                  <a:lnTo>
                    <a:pt x="188" y="154"/>
                  </a:lnTo>
                  <a:lnTo>
                    <a:pt x="188" y="152"/>
                  </a:lnTo>
                  <a:lnTo>
                    <a:pt x="190" y="150"/>
                  </a:lnTo>
                  <a:lnTo>
                    <a:pt x="190" y="148"/>
                  </a:lnTo>
                  <a:lnTo>
                    <a:pt x="190" y="148"/>
                  </a:lnTo>
                  <a:lnTo>
                    <a:pt x="192" y="146"/>
                  </a:lnTo>
                  <a:lnTo>
                    <a:pt x="194" y="144"/>
                  </a:lnTo>
                  <a:lnTo>
                    <a:pt x="194" y="142"/>
                  </a:lnTo>
                  <a:lnTo>
                    <a:pt x="196" y="142"/>
                  </a:lnTo>
                  <a:lnTo>
                    <a:pt x="196" y="140"/>
                  </a:lnTo>
                  <a:lnTo>
                    <a:pt x="200" y="140"/>
                  </a:lnTo>
                  <a:lnTo>
                    <a:pt x="202" y="138"/>
                  </a:lnTo>
                  <a:lnTo>
                    <a:pt x="204" y="136"/>
                  </a:lnTo>
                  <a:lnTo>
                    <a:pt x="204" y="136"/>
                  </a:lnTo>
                  <a:lnTo>
                    <a:pt x="206" y="134"/>
                  </a:lnTo>
                  <a:lnTo>
                    <a:pt x="206" y="134"/>
                  </a:lnTo>
                  <a:lnTo>
                    <a:pt x="208" y="132"/>
                  </a:lnTo>
                  <a:lnTo>
                    <a:pt x="208" y="128"/>
                  </a:lnTo>
                  <a:lnTo>
                    <a:pt x="210" y="128"/>
                  </a:lnTo>
                  <a:lnTo>
                    <a:pt x="210" y="126"/>
                  </a:lnTo>
                  <a:lnTo>
                    <a:pt x="212" y="126"/>
                  </a:lnTo>
                  <a:lnTo>
                    <a:pt x="212" y="126"/>
                  </a:lnTo>
                  <a:lnTo>
                    <a:pt x="216" y="126"/>
                  </a:lnTo>
                  <a:lnTo>
                    <a:pt x="216" y="126"/>
                  </a:lnTo>
                  <a:lnTo>
                    <a:pt x="218" y="126"/>
                  </a:lnTo>
                  <a:lnTo>
                    <a:pt x="220" y="124"/>
                  </a:lnTo>
                  <a:lnTo>
                    <a:pt x="220" y="124"/>
                  </a:lnTo>
                  <a:lnTo>
                    <a:pt x="220" y="124"/>
                  </a:lnTo>
                  <a:lnTo>
                    <a:pt x="222" y="122"/>
                  </a:lnTo>
                  <a:lnTo>
                    <a:pt x="222" y="120"/>
                  </a:lnTo>
                  <a:lnTo>
                    <a:pt x="224" y="118"/>
                  </a:lnTo>
                  <a:lnTo>
                    <a:pt x="224" y="118"/>
                  </a:lnTo>
                  <a:lnTo>
                    <a:pt x="224" y="114"/>
                  </a:lnTo>
                  <a:lnTo>
                    <a:pt x="226" y="112"/>
                  </a:lnTo>
                  <a:lnTo>
                    <a:pt x="226" y="110"/>
                  </a:lnTo>
                  <a:lnTo>
                    <a:pt x="226" y="108"/>
                  </a:lnTo>
                  <a:lnTo>
                    <a:pt x="228" y="102"/>
                  </a:lnTo>
                  <a:lnTo>
                    <a:pt x="228" y="98"/>
                  </a:lnTo>
                  <a:lnTo>
                    <a:pt x="228" y="92"/>
                  </a:lnTo>
                  <a:lnTo>
                    <a:pt x="228" y="86"/>
                  </a:lnTo>
                  <a:lnTo>
                    <a:pt x="228" y="80"/>
                  </a:lnTo>
                  <a:lnTo>
                    <a:pt x="228" y="74"/>
                  </a:lnTo>
                  <a:lnTo>
                    <a:pt x="228" y="68"/>
                  </a:lnTo>
                  <a:lnTo>
                    <a:pt x="228" y="64"/>
                  </a:lnTo>
                  <a:lnTo>
                    <a:pt x="226" y="54"/>
                  </a:lnTo>
                  <a:lnTo>
                    <a:pt x="226" y="44"/>
                  </a:lnTo>
                  <a:lnTo>
                    <a:pt x="224" y="44"/>
                  </a:lnTo>
                  <a:lnTo>
                    <a:pt x="224" y="40"/>
                  </a:lnTo>
                  <a:lnTo>
                    <a:pt x="222" y="36"/>
                  </a:lnTo>
                  <a:lnTo>
                    <a:pt x="218" y="30"/>
                  </a:lnTo>
                  <a:lnTo>
                    <a:pt x="218" y="26"/>
                  </a:lnTo>
                  <a:lnTo>
                    <a:pt x="216" y="24"/>
                  </a:lnTo>
                  <a:lnTo>
                    <a:pt x="216" y="22"/>
                  </a:lnTo>
                  <a:lnTo>
                    <a:pt x="216" y="20"/>
                  </a:lnTo>
                  <a:lnTo>
                    <a:pt x="214" y="18"/>
                  </a:lnTo>
                  <a:lnTo>
                    <a:pt x="214" y="14"/>
                  </a:lnTo>
                  <a:lnTo>
                    <a:pt x="210" y="12"/>
                  </a:lnTo>
                  <a:lnTo>
                    <a:pt x="206" y="12"/>
                  </a:lnTo>
                  <a:lnTo>
                    <a:pt x="204" y="10"/>
                  </a:lnTo>
                  <a:lnTo>
                    <a:pt x="202" y="10"/>
                  </a:lnTo>
                  <a:lnTo>
                    <a:pt x="200" y="10"/>
                  </a:lnTo>
                  <a:lnTo>
                    <a:pt x="196" y="10"/>
                  </a:lnTo>
                  <a:lnTo>
                    <a:pt x="194" y="10"/>
                  </a:lnTo>
                  <a:lnTo>
                    <a:pt x="190" y="10"/>
                  </a:lnTo>
                  <a:lnTo>
                    <a:pt x="190" y="10"/>
                  </a:lnTo>
                  <a:lnTo>
                    <a:pt x="188" y="10"/>
                  </a:lnTo>
                  <a:lnTo>
                    <a:pt x="188" y="10"/>
                  </a:lnTo>
                  <a:lnTo>
                    <a:pt x="188" y="8"/>
                  </a:lnTo>
                  <a:lnTo>
                    <a:pt x="186" y="8"/>
                  </a:lnTo>
                  <a:lnTo>
                    <a:pt x="186" y="8"/>
                  </a:lnTo>
                  <a:lnTo>
                    <a:pt x="186" y="6"/>
                  </a:lnTo>
                  <a:lnTo>
                    <a:pt x="186" y="4"/>
                  </a:lnTo>
                  <a:lnTo>
                    <a:pt x="186" y="2"/>
                  </a:lnTo>
                  <a:lnTo>
                    <a:pt x="186" y="2"/>
                  </a:lnTo>
                  <a:lnTo>
                    <a:pt x="184" y="2"/>
                  </a:lnTo>
                  <a:lnTo>
                    <a:pt x="184" y="2"/>
                  </a:lnTo>
                  <a:lnTo>
                    <a:pt x="182" y="2"/>
                  </a:lnTo>
                  <a:lnTo>
                    <a:pt x="180" y="0"/>
                  </a:lnTo>
                  <a:lnTo>
                    <a:pt x="178" y="0"/>
                  </a:lnTo>
                  <a:lnTo>
                    <a:pt x="174" y="0"/>
                  </a:lnTo>
                  <a:lnTo>
                    <a:pt x="172" y="2"/>
                  </a:lnTo>
                  <a:lnTo>
                    <a:pt x="170" y="2"/>
                  </a:lnTo>
                  <a:lnTo>
                    <a:pt x="166" y="2"/>
                  </a:lnTo>
                  <a:lnTo>
                    <a:pt x="164" y="4"/>
                  </a:lnTo>
                  <a:lnTo>
                    <a:pt x="164" y="6"/>
                  </a:lnTo>
                  <a:lnTo>
                    <a:pt x="162" y="8"/>
                  </a:lnTo>
                  <a:lnTo>
                    <a:pt x="162" y="8"/>
                  </a:lnTo>
                  <a:lnTo>
                    <a:pt x="160" y="8"/>
                  </a:lnTo>
                  <a:lnTo>
                    <a:pt x="158" y="10"/>
                  </a:lnTo>
                  <a:lnTo>
                    <a:pt x="154" y="12"/>
                  </a:lnTo>
                  <a:lnTo>
                    <a:pt x="150" y="12"/>
                  </a:lnTo>
                  <a:lnTo>
                    <a:pt x="148" y="14"/>
                  </a:lnTo>
                  <a:lnTo>
                    <a:pt x="146" y="14"/>
                  </a:lnTo>
                  <a:lnTo>
                    <a:pt x="144" y="16"/>
                  </a:lnTo>
                  <a:lnTo>
                    <a:pt x="140" y="18"/>
                  </a:lnTo>
                  <a:lnTo>
                    <a:pt x="136" y="22"/>
                  </a:lnTo>
                  <a:lnTo>
                    <a:pt x="136" y="24"/>
                  </a:lnTo>
                  <a:lnTo>
                    <a:pt x="134" y="24"/>
                  </a:lnTo>
                  <a:lnTo>
                    <a:pt x="134" y="26"/>
                  </a:lnTo>
                  <a:lnTo>
                    <a:pt x="132" y="26"/>
                  </a:lnTo>
                  <a:lnTo>
                    <a:pt x="132" y="30"/>
                  </a:lnTo>
                  <a:lnTo>
                    <a:pt x="130" y="32"/>
                  </a:lnTo>
                  <a:lnTo>
                    <a:pt x="128" y="34"/>
                  </a:lnTo>
                  <a:lnTo>
                    <a:pt x="128" y="34"/>
                  </a:lnTo>
                  <a:lnTo>
                    <a:pt x="126" y="34"/>
                  </a:lnTo>
                  <a:lnTo>
                    <a:pt x="126" y="36"/>
                  </a:lnTo>
                  <a:lnTo>
                    <a:pt x="124" y="36"/>
                  </a:lnTo>
                  <a:lnTo>
                    <a:pt x="122" y="36"/>
                  </a:lnTo>
                  <a:lnTo>
                    <a:pt x="120" y="38"/>
                  </a:lnTo>
                  <a:lnTo>
                    <a:pt x="116" y="38"/>
                  </a:lnTo>
                  <a:lnTo>
                    <a:pt x="112" y="38"/>
                  </a:lnTo>
                  <a:lnTo>
                    <a:pt x="108" y="40"/>
                  </a:lnTo>
                  <a:lnTo>
                    <a:pt x="108" y="40"/>
                  </a:lnTo>
                  <a:lnTo>
                    <a:pt x="106" y="40"/>
                  </a:lnTo>
                  <a:lnTo>
                    <a:pt x="104" y="40"/>
                  </a:lnTo>
                  <a:lnTo>
                    <a:pt x="104" y="42"/>
                  </a:lnTo>
                  <a:lnTo>
                    <a:pt x="104" y="42"/>
                  </a:lnTo>
                  <a:lnTo>
                    <a:pt x="104" y="42"/>
                  </a:lnTo>
                  <a:lnTo>
                    <a:pt x="102" y="44"/>
                  </a:lnTo>
                  <a:lnTo>
                    <a:pt x="102" y="46"/>
                  </a:lnTo>
                  <a:lnTo>
                    <a:pt x="102" y="46"/>
                  </a:lnTo>
                  <a:lnTo>
                    <a:pt x="102" y="50"/>
                  </a:lnTo>
                  <a:lnTo>
                    <a:pt x="102" y="50"/>
                  </a:lnTo>
                  <a:lnTo>
                    <a:pt x="102" y="52"/>
                  </a:lnTo>
                  <a:lnTo>
                    <a:pt x="100" y="52"/>
                  </a:lnTo>
                  <a:lnTo>
                    <a:pt x="100" y="54"/>
                  </a:lnTo>
                  <a:lnTo>
                    <a:pt x="96" y="54"/>
                  </a:lnTo>
                  <a:lnTo>
                    <a:pt x="94" y="56"/>
                  </a:lnTo>
                  <a:lnTo>
                    <a:pt x="94" y="56"/>
                  </a:lnTo>
                  <a:lnTo>
                    <a:pt x="92" y="56"/>
                  </a:lnTo>
                  <a:lnTo>
                    <a:pt x="92" y="58"/>
                  </a:lnTo>
                  <a:lnTo>
                    <a:pt x="90" y="60"/>
                  </a:lnTo>
                  <a:lnTo>
                    <a:pt x="88" y="62"/>
                  </a:lnTo>
                  <a:lnTo>
                    <a:pt x="86" y="64"/>
                  </a:lnTo>
                  <a:lnTo>
                    <a:pt x="84" y="66"/>
                  </a:lnTo>
                  <a:lnTo>
                    <a:pt x="84" y="68"/>
                  </a:lnTo>
                  <a:lnTo>
                    <a:pt x="84" y="68"/>
                  </a:lnTo>
                  <a:lnTo>
                    <a:pt x="82" y="68"/>
                  </a:lnTo>
                  <a:lnTo>
                    <a:pt x="82" y="68"/>
                  </a:lnTo>
                  <a:lnTo>
                    <a:pt x="80" y="68"/>
                  </a:lnTo>
                  <a:lnTo>
                    <a:pt x="78" y="68"/>
                  </a:lnTo>
                  <a:lnTo>
                    <a:pt x="76" y="68"/>
                  </a:lnTo>
                  <a:lnTo>
                    <a:pt x="74" y="68"/>
                  </a:lnTo>
                  <a:lnTo>
                    <a:pt x="70" y="68"/>
                  </a:lnTo>
                  <a:lnTo>
                    <a:pt x="66" y="68"/>
                  </a:lnTo>
                  <a:lnTo>
                    <a:pt x="64" y="68"/>
                  </a:lnTo>
                  <a:lnTo>
                    <a:pt x="64" y="68"/>
                  </a:lnTo>
                  <a:lnTo>
                    <a:pt x="62" y="68"/>
                  </a:lnTo>
                  <a:lnTo>
                    <a:pt x="60" y="68"/>
                  </a:lnTo>
                  <a:lnTo>
                    <a:pt x="60" y="68"/>
                  </a:lnTo>
                  <a:lnTo>
                    <a:pt x="58" y="70"/>
                  </a:lnTo>
                  <a:lnTo>
                    <a:pt x="58" y="70"/>
                  </a:lnTo>
                  <a:lnTo>
                    <a:pt x="58" y="72"/>
                  </a:lnTo>
                  <a:lnTo>
                    <a:pt x="58" y="72"/>
                  </a:lnTo>
                  <a:lnTo>
                    <a:pt x="58" y="74"/>
                  </a:lnTo>
                  <a:lnTo>
                    <a:pt x="56" y="76"/>
                  </a:lnTo>
                  <a:lnTo>
                    <a:pt x="56" y="78"/>
                  </a:lnTo>
                  <a:lnTo>
                    <a:pt x="58" y="84"/>
                  </a:lnTo>
                  <a:lnTo>
                    <a:pt x="60" y="90"/>
                  </a:lnTo>
                  <a:lnTo>
                    <a:pt x="60" y="98"/>
                  </a:lnTo>
                  <a:lnTo>
                    <a:pt x="62" y="102"/>
                  </a:lnTo>
                  <a:lnTo>
                    <a:pt x="62" y="106"/>
                  </a:lnTo>
                  <a:lnTo>
                    <a:pt x="62" y="110"/>
                  </a:lnTo>
                  <a:lnTo>
                    <a:pt x="62" y="114"/>
                  </a:lnTo>
                  <a:lnTo>
                    <a:pt x="62" y="118"/>
                  </a:lnTo>
                  <a:lnTo>
                    <a:pt x="62" y="118"/>
                  </a:lnTo>
                  <a:lnTo>
                    <a:pt x="62" y="120"/>
                  </a:lnTo>
                  <a:lnTo>
                    <a:pt x="60" y="122"/>
                  </a:lnTo>
                  <a:lnTo>
                    <a:pt x="60" y="124"/>
                  </a:lnTo>
                  <a:lnTo>
                    <a:pt x="60" y="124"/>
                  </a:lnTo>
                  <a:lnTo>
                    <a:pt x="60" y="126"/>
                  </a:lnTo>
                  <a:lnTo>
                    <a:pt x="58" y="126"/>
                  </a:lnTo>
                  <a:lnTo>
                    <a:pt x="58" y="126"/>
                  </a:lnTo>
                  <a:lnTo>
                    <a:pt x="58" y="126"/>
                  </a:lnTo>
                  <a:lnTo>
                    <a:pt x="56" y="126"/>
                  </a:lnTo>
                  <a:lnTo>
                    <a:pt x="54" y="126"/>
                  </a:lnTo>
                  <a:lnTo>
                    <a:pt x="52" y="126"/>
                  </a:lnTo>
                  <a:lnTo>
                    <a:pt x="52" y="126"/>
                  </a:lnTo>
                  <a:lnTo>
                    <a:pt x="50" y="126"/>
                  </a:lnTo>
                  <a:lnTo>
                    <a:pt x="50" y="126"/>
                  </a:lnTo>
                  <a:lnTo>
                    <a:pt x="50" y="126"/>
                  </a:lnTo>
                  <a:lnTo>
                    <a:pt x="48" y="126"/>
                  </a:lnTo>
                  <a:lnTo>
                    <a:pt x="48" y="128"/>
                  </a:lnTo>
                  <a:lnTo>
                    <a:pt x="48" y="128"/>
                  </a:lnTo>
                  <a:lnTo>
                    <a:pt x="48" y="130"/>
                  </a:lnTo>
                  <a:lnTo>
                    <a:pt x="50" y="130"/>
                  </a:lnTo>
                  <a:lnTo>
                    <a:pt x="50" y="132"/>
                  </a:lnTo>
                  <a:lnTo>
                    <a:pt x="50" y="134"/>
                  </a:lnTo>
                  <a:lnTo>
                    <a:pt x="50" y="134"/>
                  </a:lnTo>
                  <a:lnTo>
                    <a:pt x="50" y="134"/>
                  </a:lnTo>
                  <a:lnTo>
                    <a:pt x="50" y="136"/>
                  </a:lnTo>
                  <a:lnTo>
                    <a:pt x="48" y="136"/>
                  </a:lnTo>
                  <a:lnTo>
                    <a:pt x="48" y="136"/>
                  </a:lnTo>
                  <a:lnTo>
                    <a:pt x="46" y="136"/>
                  </a:lnTo>
                  <a:lnTo>
                    <a:pt x="46" y="138"/>
                  </a:lnTo>
                  <a:lnTo>
                    <a:pt x="44" y="138"/>
                  </a:lnTo>
                  <a:lnTo>
                    <a:pt x="42" y="138"/>
                  </a:lnTo>
                  <a:lnTo>
                    <a:pt x="40" y="138"/>
                  </a:lnTo>
                  <a:lnTo>
                    <a:pt x="36" y="140"/>
                  </a:lnTo>
                  <a:lnTo>
                    <a:pt x="32" y="140"/>
                  </a:lnTo>
                  <a:lnTo>
                    <a:pt x="26" y="140"/>
                  </a:lnTo>
                  <a:lnTo>
                    <a:pt x="20" y="140"/>
                  </a:lnTo>
                  <a:lnTo>
                    <a:pt x="18" y="140"/>
                  </a:lnTo>
                  <a:lnTo>
                    <a:pt x="16" y="140"/>
                  </a:lnTo>
                  <a:lnTo>
                    <a:pt x="14" y="140"/>
                  </a:lnTo>
                  <a:lnTo>
                    <a:pt x="12" y="140"/>
                  </a:lnTo>
                  <a:lnTo>
                    <a:pt x="10" y="142"/>
                  </a:lnTo>
                  <a:lnTo>
                    <a:pt x="8" y="142"/>
                  </a:lnTo>
                  <a:lnTo>
                    <a:pt x="4" y="144"/>
                  </a:lnTo>
                  <a:lnTo>
                    <a:pt x="0" y="148"/>
                  </a:lnTo>
                  <a:lnTo>
                    <a:pt x="2" y="152"/>
                  </a:lnTo>
                  <a:lnTo>
                    <a:pt x="4" y="154"/>
                  </a:lnTo>
                  <a:lnTo>
                    <a:pt x="4" y="156"/>
                  </a:lnTo>
                  <a:lnTo>
                    <a:pt x="4" y="156"/>
                  </a:lnTo>
                  <a:lnTo>
                    <a:pt x="6" y="158"/>
                  </a:lnTo>
                  <a:lnTo>
                    <a:pt x="6" y="158"/>
                  </a:lnTo>
                  <a:lnTo>
                    <a:pt x="10" y="160"/>
                  </a:lnTo>
                  <a:lnTo>
                    <a:pt x="10" y="160"/>
                  </a:lnTo>
                  <a:lnTo>
                    <a:pt x="12" y="160"/>
                  </a:lnTo>
                  <a:lnTo>
                    <a:pt x="14" y="162"/>
                  </a:lnTo>
                  <a:lnTo>
                    <a:pt x="14" y="162"/>
                  </a:lnTo>
                  <a:lnTo>
                    <a:pt x="14" y="162"/>
                  </a:lnTo>
                  <a:lnTo>
                    <a:pt x="14" y="164"/>
                  </a:lnTo>
                  <a:lnTo>
                    <a:pt x="14" y="166"/>
                  </a:lnTo>
                  <a:lnTo>
                    <a:pt x="14" y="168"/>
                  </a:lnTo>
                  <a:lnTo>
                    <a:pt x="14" y="170"/>
                  </a:lnTo>
                  <a:lnTo>
                    <a:pt x="14" y="172"/>
                  </a:lnTo>
                  <a:lnTo>
                    <a:pt x="14" y="174"/>
                  </a:lnTo>
                  <a:lnTo>
                    <a:pt x="14" y="174"/>
                  </a:lnTo>
                  <a:lnTo>
                    <a:pt x="14" y="176"/>
                  </a:lnTo>
                  <a:lnTo>
                    <a:pt x="14" y="176"/>
                  </a:lnTo>
                  <a:lnTo>
                    <a:pt x="16" y="176"/>
                  </a:lnTo>
                  <a:lnTo>
                    <a:pt x="16" y="178"/>
                  </a:lnTo>
                  <a:lnTo>
                    <a:pt x="16" y="178"/>
                  </a:lnTo>
                  <a:lnTo>
                    <a:pt x="18" y="178"/>
                  </a:lnTo>
                  <a:lnTo>
                    <a:pt x="18" y="178"/>
                  </a:lnTo>
                  <a:lnTo>
                    <a:pt x="20" y="178"/>
                  </a:lnTo>
                  <a:lnTo>
                    <a:pt x="22" y="178"/>
                  </a:lnTo>
                  <a:lnTo>
                    <a:pt x="24" y="178"/>
                  </a:lnTo>
                  <a:lnTo>
                    <a:pt x="26" y="178"/>
                  </a:lnTo>
                  <a:lnTo>
                    <a:pt x="26" y="178"/>
                  </a:lnTo>
                  <a:lnTo>
                    <a:pt x="26" y="180"/>
                  </a:lnTo>
                  <a:lnTo>
                    <a:pt x="28" y="180"/>
                  </a:lnTo>
                  <a:lnTo>
                    <a:pt x="28" y="182"/>
                  </a:lnTo>
                  <a:lnTo>
                    <a:pt x="30" y="184"/>
                  </a:lnTo>
                  <a:lnTo>
                    <a:pt x="32" y="188"/>
                  </a:lnTo>
                  <a:lnTo>
                    <a:pt x="32" y="190"/>
                  </a:lnTo>
                  <a:lnTo>
                    <a:pt x="46" y="188"/>
                  </a:lnTo>
                  <a:lnTo>
                    <a:pt x="48" y="188"/>
                  </a:lnTo>
                  <a:lnTo>
                    <a:pt x="50" y="188"/>
                  </a:lnTo>
                  <a:lnTo>
                    <a:pt x="50" y="188"/>
                  </a:lnTo>
                  <a:lnTo>
                    <a:pt x="52" y="18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57" name="Freeform 444"/>
            <p:cNvSpPr>
              <a:spLocks/>
            </p:cNvSpPr>
            <p:nvPr/>
          </p:nvSpPr>
          <p:spPr bwMode="auto">
            <a:xfrm>
              <a:off x="5282545" y="3747987"/>
              <a:ext cx="95022" cy="45444"/>
            </a:xfrm>
            <a:custGeom>
              <a:avLst/>
              <a:gdLst>
                <a:gd name="T0" fmla="*/ 46 w 46"/>
                <a:gd name="T1" fmla="*/ 6 h 22"/>
                <a:gd name="T2" fmla="*/ 46 w 46"/>
                <a:gd name="T3" fmla="*/ 6 h 22"/>
                <a:gd name="T4" fmla="*/ 44 w 46"/>
                <a:gd name="T5" fmla="*/ 4 h 22"/>
                <a:gd name="T6" fmla="*/ 36 w 46"/>
                <a:gd name="T7" fmla="*/ 2 h 22"/>
                <a:gd name="T8" fmla="*/ 34 w 46"/>
                <a:gd name="T9" fmla="*/ 2 h 22"/>
                <a:gd name="T10" fmla="*/ 30 w 46"/>
                <a:gd name="T11" fmla="*/ 0 h 22"/>
                <a:gd name="T12" fmla="*/ 26 w 46"/>
                <a:gd name="T13" fmla="*/ 0 h 22"/>
                <a:gd name="T14" fmla="*/ 24 w 46"/>
                <a:gd name="T15" fmla="*/ 0 h 22"/>
                <a:gd name="T16" fmla="*/ 24 w 46"/>
                <a:gd name="T17" fmla="*/ 0 h 22"/>
                <a:gd name="T18" fmla="*/ 22 w 46"/>
                <a:gd name="T19" fmla="*/ 0 h 22"/>
                <a:gd name="T20" fmla="*/ 20 w 46"/>
                <a:gd name="T21" fmla="*/ 0 h 22"/>
                <a:gd name="T22" fmla="*/ 18 w 46"/>
                <a:gd name="T23" fmla="*/ 0 h 22"/>
                <a:gd name="T24" fmla="*/ 14 w 46"/>
                <a:gd name="T25" fmla="*/ 0 h 22"/>
                <a:gd name="T26" fmla="*/ 10 w 46"/>
                <a:gd name="T27" fmla="*/ 2 h 22"/>
                <a:gd name="T28" fmla="*/ 4 w 46"/>
                <a:gd name="T29" fmla="*/ 4 h 22"/>
                <a:gd name="T30" fmla="*/ 0 w 46"/>
                <a:gd name="T31" fmla="*/ 4 h 22"/>
                <a:gd name="T32" fmla="*/ 0 w 46"/>
                <a:gd name="T33" fmla="*/ 6 h 22"/>
                <a:gd name="T34" fmla="*/ 0 w 46"/>
                <a:gd name="T35" fmla="*/ 10 h 22"/>
                <a:gd name="T36" fmla="*/ 0 w 46"/>
                <a:gd name="T37" fmla="*/ 12 h 22"/>
                <a:gd name="T38" fmla="*/ 0 w 46"/>
                <a:gd name="T39" fmla="*/ 12 h 22"/>
                <a:gd name="T40" fmla="*/ 0 w 46"/>
                <a:gd name="T41" fmla="*/ 14 h 22"/>
                <a:gd name="T42" fmla="*/ 0 w 46"/>
                <a:gd name="T43" fmla="*/ 16 h 22"/>
                <a:gd name="T44" fmla="*/ 0 w 46"/>
                <a:gd name="T45" fmla="*/ 16 h 22"/>
                <a:gd name="T46" fmla="*/ 2 w 46"/>
                <a:gd name="T47" fmla="*/ 16 h 22"/>
                <a:gd name="T48" fmla="*/ 2 w 46"/>
                <a:gd name="T49" fmla="*/ 16 h 22"/>
                <a:gd name="T50" fmla="*/ 2 w 46"/>
                <a:gd name="T51" fmla="*/ 16 h 22"/>
                <a:gd name="T52" fmla="*/ 4 w 46"/>
                <a:gd name="T53" fmla="*/ 16 h 22"/>
                <a:gd name="T54" fmla="*/ 6 w 46"/>
                <a:gd name="T55" fmla="*/ 16 h 22"/>
                <a:gd name="T56" fmla="*/ 8 w 46"/>
                <a:gd name="T57" fmla="*/ 16 h 22"/>
                <a:gd name="T58" fmla="*/ 10 w 46"/>
                <a:gd name="T59" fmla="*/ 16 h 22"/>
                <a:gd name="T60" fmla="*/ 10 w 46"/>
                <a:gd name="T61" fmla="*/ 16 h 22"/>
                <a:gd name="T62" fmla="*/ 12 w 46"/>
                <a:gd name="T63" fmla="*/ 16 h 22"/>
                <a:gd name="T64" fmla="*/ 14 w 46"/>
                <a:gd name="T65" fmla="*/ 16 h 22"/>
                <a:gd name="T66" fmla="*/ 14 w 46"/>
                <a:gd name="T67" fmla="*/ 16 h 22"/>
                <a:gd name="T68" fmla="*/ 14 w 46"/>
                <a:gd name="T69" fmla="*/ 16 h 22"/>
                <a:gd name="T70" fmla="*/ 16 w 46"/>
                <a:gd name="T71" fmla="*/ 16 h 22"/>
                <a:gd name="T72" fmla="*/ 18 w 46"/>
                <a:gd name="T73" fmla="*/ 20 h 22"/>
                <a:gd name="T74" fmla="*/ 20 w 46"/>
                <a:gd name="T75" fmla="*/ 22 h 22"/>
                <a:gd name="T76" fmla="*/ 20 w 46"/>
                <a:gd name="T77" fmla="*/ 22 h 22"/>
                <a:gd name="T78" fmla="*/ 20 w 46"/>
                <a:gd name="T79" fmla="*/ 20 h 22"/>
                <a:gd name="T80" fmla="*/ 22 w 46"/>
                <a:gd name="T81" fmla="*/ 18 h 22"/>
                <a:gd name="T82" fmla="*/ 26 w 46"/>
                <a:gd name="T83" fmla="*/ 14 h 22"/>
                <a:gd name="T84" fmla="*/ 26 w 46"/>
                <a:gd name="T85" fmla="*/ 12 h 22"/>
                <a:gd name="T86" fmla="*/ 28 w 46"/>
                <a:gd name="T87" fmla="*/ 12 h 22"/>
                <a:gd name="T88" fmla="*/ 28 w 46"/>
                <a:gd name="T89" fmla="*/ 12 h 22"/>
                <a:gd name="T90" fmla="*/ 30 w 46"/>
                <a:gd name="T91" fmla="*/ 10 h 22"/>
                <a:gd name="T92" fmla="*/ 32 w 46"/>
                <a:gd name="T93" fmla="*/ 10 h 22"/>
                <a:gd name="T94" fmla="*/ 34 w 46"/>
                <a:gd name="T95" fmla="*/ 8 h 22"/>
                <a:gd name="T96" fmla="*/ 38 w 46"/>
                <a:gd name="T97" fmla="*/ 8 h 22"/>
                <a:gd name="T98" fmla="*/ 44 w 46"/>
                <a:gd name="T99" fmla="*/ 6 h 22"/>
                <a:gd name="T100" fmla="*/ 46 w 46"/>
                <a:gd name="T101"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 h="22">
                  <a:moveTo>
                    <a:pt x="46" y="6"/>
                  </a:moveTo>
                  <a:lnTo>
                    <a:pt x="46" y="6"/>
                  </a:lnTo>
                  <a:lnTo>
                    <a:pt x="44" y="4"/>
                  </a:lnTo>
                  <a:lnTo>
                    <a:pt x="36" y="2"/>
                  </a:lnTo>
                  <a:lnTo>
                    <a:pt x="34" y="2"/>
                  </a:lnTo>
                  <a:lnTo>
                    <a:pt x="30" y="0"/>
                  </a:lnTo>
                  <a:lnTo>
                    <a:pt x="26" y="0"/>
                  </a:lnTo>
                  <a:lnTo>
                    <a:pt x="24" y="0"/>
                  </a:lnTo>
                  <a:lnTo>
                    <a:pt x="24" y="0"/>
                  </a:lnTo>
                  <a:lnTo>
                    <a:pt x="22" y="0"/>
                  </a:lnTo>
                  <a:lnTo>
                    <a:pt x="20" y="0"/>
                  </a:lnTo>
                  <a:lnTo>
                    <a:pt x="18" y="0"/>
                  </a:lnTo>
                  <a:lnTo>
                    <a:pt x="14" y="0"/>
                  </a:lnTo>
                  <a:lnTo>
                    <a:pt x="10" y="2"/>
                  </a:lnTo>
                  <a:lnTo>
                    <a:pt x="4" y="4"/>
                  </a:lnTo>
                  <a:lnTo>
                    <a:pt x="0" y="4"/>
                  </a:lnTo>
                  <a:lnTo>
                    <a:pt x="0" y="6"/>
                  </a:lnTo>
                  <a:lnTo>
                    <a:pt x="0" y="10"/>
                  </a:lnTo>
                  <a:lnTo>
                    <a:pt x="0" y="12"/>
                  </a:lnTo>
                  <a:lnTo>
                    <a:pt x="0" y="12"/>
                  </a:lnTo>
                  <a:lnTo>
                    <a:pt x="0" y="14"/>
                  </a:lnTo>
                  <a:lnTo>
                    <a:pt x="0" y="16"/>
                  </a:lnTo>
                  <a:lnTo>
                    <a:pt x="0" y="16"/>
                  </a:lnTo>
                  <a:lnTo>
                    <a:pt x="2" y="16"/>
                  </a:lnTo>
                  <a:lnTo>
                    <a:pt x="2" y="16"/>
                  </a:lnTo>
                  <a:lnTo>
                    <a:pt x="2" y="16"/>
                  </a:lnTo>
                  <a:lnTo>
                    <a:pt x="4" y="16"/>
                  </a:lnTo>
                  <a:lnTo>
                    <a:pt x="6" y="16"/>
                  </a:lnTo>
                  <a:lnTo>
                    <a:pt x="8" y="16"/>
                  </a:lnTo>
                  <a:lnTo>
                    <a:pt x="10" y="16"/>
                  </a:lnTo>
                  <a:lnTo>
                    <a:pt x="10" y="16"/>
                  </a:lnTo>
                  <a:lnTo>
                    <a:pt x="12" y="16"/>
                  </a:lnTo>
                  <a:lnTo>
                    <a:pt x="14" y="16"/>
                  </a:lnTo>
                  <a:lnTo>
                    <a:pt x="14" y="16"/>
                  </a:lnTo>
                  <a:lnTo>
                    <a:pt x="14" y="16"/>
                  </a:lnTo>
                  <a:lnTo>
                    <a:pt x="16" y="16"/>
                  </a:lnTo>
                  <a:lnTo>
                    <a:pt x="18" y="20"/>
                  </a:lnTo>
                  <a:lnTo>
                    <a:pt x="20" y="22"/>
                  </a:lnTo>
                  <a:lnTo>
                    <a:pt x="20" y="22"/>
                  </a:lnTo>
                  <a:lnTo>
                    <a:pt x="20" y="20"/>
                  </a:lnTo>
                  <a:lnTo>
                    <a:pt x="22" y="18"/>
                  </a:lnTo>
                  <a:lnTo>
                    <a:pt x="26" y="14"/>
                  </a:lnTo>
                  <a:lnTo>
                    <a:pt x="26" y="12"/>
                  </a:lnTo>
                  <a:lnTo>
                    <a:pt x="28" y="12"/>
                  </a:lnTo>
                  <a:lnTo>
                    <a:pt x="28" y="12"/>
                  </a:lnTo>
                  <a:lnTo>
                    <a:pt x="30" y="10"/>
                  </a:lnTo>
                  <a:lnTo>
                    <a:pt x="32" y="10"/>
                  </a:lnTo>
                  <a:lnTo>
                    <a:pt x="34" y="8"/>
                  </a:lnTo>
                  <a:lnTo>
                    <a:pt x="38" y="8"/>
                  </a:lnTo>
                  <a:lnTo>
                    <a:pt x="44" y="6"/>
                  </a:lnTo>
                  <a:lnTo>
                    <a:pt x="46" y="6"/>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58" name="Freeform 446"/>
            <p:cNvSpPr>
              <a:spLocks/>
            </p:cNvSpPr>
            <p:nvPr/>
          </p:nvSpPr>
          <p:spPr bwMode="auto">
            <a:xfrm>
              <a:off x="6955043" y="4640508"/>
              <a:ext cx="247886" cy="491622"/>
            </a:xfrm>
            <a:custGeom>
              <a:avLst/>
              <a:gdLst>
                <a:gd name="T0" fmla="*/ 88 w 120"/>
                <a:gd name="T1" fmla="*/ 12 h 238"/>
                <a:gd name="T2" fmla="*/ 88 w 120"/>
                <a:gd name="T3" fmla="*/ 24 h 238"/>
                <a:gd name="T4" fmla="*/ 82 w 120"/>
                <a:gd name="T5" fmla="*/ 28 h 238"/>
                <a:gd name="T6" fmla="*/ 82 w 120"/>
                <a:gd name="T7" fmla="*/ 40 h 238"/>
                <a:gd name="T8" fmla="*/ 80 w 120"/>
                <a:gd name="T9" fmla="*/ 44 h 238"/>
                <a:gd name="T10" fmla="*/ 72 w 120"/>
                <a:gd name="T11" fmla="*/ 44 h 238"/>
                <a:gd name="T12" fmla="*/ 68 w 120"/>
                <a:gd name="T13" fmla="*/ 52 h 238"/>
                <a:gd name="T14" fmla="*/ 60 w 120"/>
                <a:gd name="T15" fmla="*/ 62 h 238"/>
                <a:gd name="T16" fmla="*/ 56 w 120"/>
                <a:gd name="T17" fmla="*/ 70 h 238"/>
                <a:gd name="T18" fmla="*/ 50 w 120"/>
                <a:gd name="T19" fmla="*/ 72 h 238"/>
                <a:gd name="T20" fmla="*/ 48 w 120"/>
                <a:gd name="T21" fmla="*/ 66 h 238"/>
                <a:gd name="T22" fmla="*/ 46 w 120"/>
                <a:gd name="T23" fmla="*/ 60 h 238"/>
                <a:gd name="T24" fmla="*/ 38 w 120"/>
                <a:gd name="T25" fmla="*/ 62 h 238"/>
                <a:gd name="T26" fmla="*/ 36 w 120"/>
                <a:gd name="T27" fmla="*/ 70 h 238"/>
                <a:gd name="T28" fmla="*/ 28 w 120"/>
                <a:gd name="T29" fmla="*/ 72 h 238"/>
                <a:gd name="T30" fmla="*/ 26 w 120"/>
                <a:gd name="T31" fmla="*/ 80 h 238"/>
                <a:gd name="T32" fmla="*/ 22 w 120"/>
                <a:gd name="T33" fmla="*/ 86 h 238"/>
                <a:gd name="T34" fmla="*/ 16 w 120"/>
                <a:gd name="T35" fmla="*/ 96 h 238"/>
                <a:gd name="T36" fmla="*/ 16 w 120"/>
                <a:gd name="T37" fmla="*/ 116 h 238"/>
                <a:gd name="T38" fmla="*/ 22 w 120"/>
                <a:gd name="T39" fmla="*/ 128 h 238"/>
                <a:gd name="T40" fmla="*/ 28 w 120"/>
                <a:gd name="T41" fmla="*/ 132 h 238"/>
                <a:gd name="T42" fmla="*/ 26 w 120"/>
                <a:gd name="T43" fmla="*/ 142 h 238"/>
                <a:gd name="T44" fmla="*/ 20 w 120"/>
                <a:gd name="T45" fmla="*/ 152 h 238"/>
                <a:gd name="T46" fmla="*/ 18 w 120"/>
                <a:gd name="T47" fmla="*/ 160 h 238"/>
                <a:gd name="T48" fmla="*/ 10 w 120"/>
                <a:gd name="T49" fmla="*/ 164 h 238"/>
                <a:gd name="T50" fmla="*/ 4 w 120"/>
                <a:gd name="T51" fmla="*/ 170 h 238"/>
                <a:gd name="T52" fmla="*/ 0 w 120"/>
                <a:gd name="T53" fmla="*/ 176 h 238"/>
                <a:gd name="T54" fmla="*/ 0 w 120"/>
                <a:gd name="T55" fmla="*/ 190 h 238"/>
                <a:gd name="T56" fmla="*/ 8 w 120"/>
                <a:gd name="T57" fmla="*/ 190 h 238"/>
                <a:gd name="T58" fmla="*/ 14 w 120"/>
                <a:gd name="T59" fmla="*/ 192 h 238"/>
                <a:gd name="T60" fmla="*/ 14 w 120"/>
                <a:gd name="T61" fmla="*/ 200 h 238"/>
                <a:gd name="T62" fmla="*/ 10 w 120"/>
                <a:gd name="T63" fmla="*/ 224 h 238"/>
                <a:gd name="T64" fmla="*/ 14 w 120"/>
                <a:gd name="T65" fmla="*/ 230 h 238"/>
                <a:gd name="T66" fmla="*/ 22 w 120"/>
                <a:gd name="T67" fmla="*/ 228 h 238"/>
                <a:gd name="T68" fmla="*/ 28 w 120"/>
                <a:gd name="T69" fmla="*/ 236 h 238"/>
                <a:gd name="T70" fmla="*/ 36 w 120"/>
                <a:gd name="T71" fmla="*/ 238 h 238"/>
                <a:gd name="T72" fmla="*/ 44 w 120"/>
                <a:gd name="T73" fmla="*/ 228 h 238"/>
                <a:gd name="T74" fmla="*/ 56 w 120"/>
                <a:gd name="T75" fmla="*/ 226 h 238"/>
                <a:gd name="T76" fmla="*/ 68 w 120"/>
                <a:gd name="T77" fmla="*/ 220 h 238"/>
                <a:gd name="T78" fmla="*/ 70 w 120"/>
                <a:gd name="T79" fmla="*/ 212 h 238"/>
                <a:gd name="T80" fmla="*/ 72 w 120"/>
                <a:gd name="T81" fmla="*/ 200 h 238"/>
                <a:gd name="T82" fmla="*/ 80 w 120"/>
                <a:gd name="T83" fmla="*/ 196 h 238"/>
                <a:gd name="T84" fmla="*/ 80 w 120"/>
                <a:gd name="T85" fmla="*/ 176 h 238"/>
                <a:gd name="T86" fmla="*/ 82 w 120"/>
                <a:gd name="T87" fmla="*/ 170 h 238"/>
                <a:gd name="T88" fmla="*/ 86 w 120"/>
                <a:gd name="T89" fmla="*/ 160 h 238"/>
                <a:gd name="T90" fmla="*/ 82 w 120"/>
                <a:gd name="T91" fmla="*/ 138 h 238"/>
                <a:gd name="T92" fmla="*/ 88 w 120"/>
                <a:gd name="T93" fmla="*/ 130 h 238"/>
                <a:gd name="T94" fmla="*/ 100 w 120"/>
                <a:gd name="T95" fmla="*/ 122 h 238"/>
                <a:gd name="T96" fmla="*/ 100 w 120"/>
                <a:gd name="T97" fmla="*/ 110 h 238"/>
                <a:gd name="T98" fmla="*/ 100 w 120"/>
                <a:gd name="T99" fmla="*/ 92 h 238"/>
                <a:gd name="T100" fmla="*/ 108 w 120"/>
                <a:gd name="T101" fmla="*/ 86 h 238"/>
                <a:gd name="T102" fmla="*/ 108 w 120"/>
                <a:gd name="T103" fmla="*/ 72 h 238"/>
                <a:gd name="T104" fmla="*/ 112 w 120"/>
                <a:gd name="T105" fmla="*/ 66 h 238"/>
                <a:gd name="T106" fmla="*/ 120 w 120"/>
                <a:gd name="T107" fmla="*/ 60 h 238"/>
                <a:gd name="T108" fmla="*/ 120 w 120"/>
                <a:gd name="T109" fmla="*/ 42 h 238"/>
                <a:gd name="T110" fmla="*/ 116 w 120"/>
                <a:gd name="T111" fmla="*/ 30 h 238"/>
                <a:gd name="T112" fmla="*/ 108 w 120"/>
                <a:gd name="T113" fmla="*/ 26 h 238"/>
                <a:gd name="T114" fmla="*/ 108 w 120"/>
                <a:gd name="T115" fmla="*/ 18 h 238"/>
                <a:gd name="T116" fmla="*/ 108 w 120"/>
                <a:gd name="T117" fmla="*/ 8 h 238"/>
                <a:gd name="T118" fmla="*/ 98 w 120"/>
                <a:gd name="T119" fmla="*/ 2 h 238"/>
                <a:gd name="T120" fmla="*/ 92 w 120"/>
                <a:gd name="T121" fmla="*/ 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0" h="238">
                  <a:moveTo>
                    <a:pt x="90" y="4"/>
                  </a:moveTo>
                  <a:lnTo>
                    <a:pt x="90" y="4"/>
                  </a:lnTo>
                  <a:lnTo>
                    <a:pt x="88" y="4"/>
                  </a:lnTo>
                  <a:lnTo>
                    <a:pt x="88" y="6"/>
                  </a:lnTo>
                  <a:lnTo>
                    <a:pt x="88" y="8"/>
                  </a:lnTo>
                  <a:lnTo>
                    <a:pt x="88" y="8"/>
                  </a:lnTo>
                  <a:lnTo>
                    <a:pt x="88" y="12"/>
                  </a:lnTo>
                  <a:lnTo>
                    <a:pt x="90" y="14"/>
                  </a:lnTo>
                  <a:lnTo>
                    <a:pt x="90" y="18"/>
                  </a:lnTo>
                  <a:lnTo>
                    <a:pt x="90" y="20"/>
                  </a:lnTo>
                  <a:lnTo>
                    <a:pt x="90" y="22"/>
                  </a:lnTo>
                  <a:lnTo>
                    <a:pt x="90" y="22"/>
                  </a:lnTo>
                  <a:lnTo>
                    <a:pt x="90" y="24"/>
                  </a:lnTo>
                  <a:lnTo>
                    <a:pt x="88" y="24"/>
                  </a:lnTo>
                  <a:lnTo>
                    <a:pt x="88" y="26"/>
                  </a:lnTo>
                  <a:lnTo>
                    <a:pt x="88" y="26"/>
                  </a:lnTo>
                  <a:lnTo>
                    <a:pt x="86" y="26"/>
                  </a:lnTo>
                  <a:lnTo>
                    <a:pt x="84" y="26"/>
                  </a:lnTo>
                  <a:lnTo>
                    <a:pt x="84" y="26"/>
                  </a:lnTo>
                  <a:lnTo>
                    <a:pt x="84" y="28"/>
                  </a:lnTo>
                  <a:lnTo>
                    <a:pt x="82" y="28"/>
                  </a:lnTo>
                  <a:lnTo>
                    <a:pt x="82" y="28"/>
                  </a:lnTo>
                  <a:lnTo>
                    <a:pt x="82" y="30"/>
                  </a:lnTo>
                  <a:lnTo>
                    <a:pt x="82" y="30"/>
                  </a:lnTo>
                  <a:lnTo>
                    <a:pt x="82" y="32"/>
                  </a:lnTo>
                  <a:lnTo>
                    <a:pt x="82" y="36"/>
                  </a:lnTo>
                  <a:lnTo>
                    <a:pt x="82" y="38"/>
                  </a:lnTo>
                  <a:lnTo>
                    <a:pt x="82" y="40"/>
                  </a:lnTo>
                  <a:lnTo>
                    <a:pt x="82" y="40"/>
                  </a:lnTo>
                  <a:lnTo>
                    <a:pt x="82" y="42"/>
                  </a:lnTo>
                  <a:lnTo>
                    <a:pt x="82" y="42"/>
                  </a:lnTo>
                  <a:lnTo>
                    <a:pt x="82" y="42"/>
                  </a:lnTo>
                  <a:lnTo>
                    <a:pt x="80" y="44"/>
                  </a:lnTo>
                  <a:lnTo>
                    <a:pt x="80" y="44"/>
                  </a:lnTo>
                  <a:lnTo>
                    <a:pt x="80" y="44"/>
                  </a:lnTo>
                  <a:lnTo>
                    <a:pt x="78" y="44"/>
                  </a:lnTo>
                  <a:lnTo>
                    <a:pt x="76" y="44"/>
                  </a:lnTo>
                  <a:lnTo>
                    <a:pt x="74" y="42"/>
                  </a:lnTo>
                  <a:lnTo>
                    <a:pt x="72" y="42"/>
                  </a:lnTo>
                  <a:lnTo>
                    <a:pt x="72" y="42"/>
                  </a:lnTo>
                  <a:lnTo>
                    <a:pt x="72" y="42"/>
                  </a:lnTo>
                  <a:lnTo>
                    <a:pt x="72" y="44"/>
                  </a:lnTo>
                  <a:lnTo>
                    <a:pt x="70" y="44"/>
                  </a:lnTo>
                  <a:lnTo>
                    <a:pt x="70" y="46"/>
                  </a:lnTo>
                  <a:lnTo>
                    <a:pt x="70" y="46"/>
                  </a:lnTo>
                  <a:lnTo>
                    <a:pt x="68" y="48"/>
                  </a:lnTo>
                  <a:lnTo>
                    <a:pt x="68" y="48"/>
                  </a:lnTo>
                  <a:lnTo>
                    <a:pt x="68" y="50"/>
                  </a:lnTo>
                  <a:lnTo>
                    <a:pt x="68" y="52"/>
                  </a:lnTo>
                  <a:lnTo>
                    <a:pt x="66" y="56"/>
                  </a:lnTo>
                  <a:lnTo>
                    <a:pt x="66" y="56"/>
                  </a:lnTo>
                  <a:lnTo>
                    <a:pt x="66" y="58"/>
                  </a:lnTo>
                  <a:lnTo>
                    <a:pt x="66" y="58"/>
                  </a:lnTo>
                  <a:lnTo>
                    <a:pt x="64" y="58"/>
                  </a:lnTo>
                  <a:lnTo>
                    <a:pt x="62" y="60"/>
                  </a:lnTo>
                  <a:lnTo>
                    <a:pt x="60" y="62"/>
                  </a:lnTo>
                  <a:lnTo>
                    <a:pt x="58" y="62"/>
                  </a:lnTo>
                  <a:lnTo>
                    <a:pt x="58" y="64"/>
                  </a:lnTo>
                  <a:lnTo>
                    <a:pt x="58" y="64"/>
                  </a:lnTo>
                  <a:lnTo>
                    <a:pt x="58" y="66"/>
                  </a:lnTo>
                  <a:lnTo>
                    <a:pt x="56" y="68"/>
                  </a:lnTo>
                  <a:lnTo>
                    <a:pt x="56" y="70"/>
                  </a:lnTo>
                  <a:lnTo>
                    <a:pt x="56" y="70"/>
                  </a:lnTo>
                  <a:lnTo>
                    <a:pt x="56" y="72"/>
                  </a:lnTo>
                  <a:lnTo>
                    <a:pt x="54" y="72"/>
                  </a:lnTo>
                  <a:lnTo>
                    <a:pt x="54" y="72"/>
                  </a:lnTo>
                  <a:lnTo>
                    <a:pt x="54" y="72"/>
                  </a:lnTo>
                  <a:lnTo>
                    <a:pt x="52" y="72"/>
                  </a:lnTo>
                  <a:lnTo>
                    <a:pt x="52" y="72"/>
                  </a:lnTo>
                  <a:lnTo>
                    <a:pt x="50" y="72"/>
                  </a:lnTo>
                  <a:lnTo>
                    <a:pt x="50" y="70"/>
                  </a:lnTo>
                  <a:lnTo>
                    <a:pt x="48" y="70"/>
                  </a:lnTo>
                  <a:lnTo>
                    <a:pt x="48" y="70"/>
                  </a:lnTo>
                  <a:lnTo>
                    <a:pt x="48" y="70"/>
                  </a:lnTo>
                  <a:lnTo>
                    <a:pt x="48" y="68"/>
                  </a:lnTo>
                  <a:lnTo>
                    <a:pt x="48" y="68"/>
                  </a:lnTo>
                  <a:lnTo>
                    <a:pt x="48" y="66"/>
                  </a:lnTo>
                  <a:lnTo>
                    <a:pt x="48" y="64"/>
                  </a:lnTo>
                  <a:lnTo>
                    <a:pt x="48" y="64"/>
                  </a:lnTo>
                  <a:lnTo>
                    <a:pt x="48" y="62"/>
                  </a:lnTo>
                  <a:lnTo>
                    <a:pt x="48" y="62"/>
                  </a:lnTo>
                  <a:lnTo>
                    <a:pt x="48" y="62"/>
                  </a:lnTo>
                  <a:lnTo>
                    <a:pt x="46" y="62"/>
                  </a:lnTo>
                  <a:lnTo>
                    <a:pt x="46" y="60"/>
                  </a:lnTo>
                  <a:lnTo>
                    <a:pt x="44" y="60"/>
                  </a:lnTo>
                  <a:lnTo>
                    <a:pt x="42" y="60"/>
                  </a:lnTo>
                  <a:lnTo>
                    <a:pt x="42" y="62"/>
                  </a:lnTo>
                  <a:lnTo>
                    <a:pt x="40" y="62"/>
                  </a:lnTo>
                  <a:lnTo>
                    <a:pt x="40" y="62"/>
                  </a:lnTo>
                  <a:lnTo>
                    <a:pt x="38" y="62"/>
                  </a:lnTo>
                  <a:lnTo>
                    <a:pt x="38" y="62"/>
                  </a:lnTo>
                  <a:lnTo>
                    <a:pt x="38" y="64"/>
                  </a:lnTo>
                  <a:lnTo>
                    <a:pt x="38" y="66"/>
                  </a:lnTo>
                  <a:lnTo>
                    <a:pt x="36" y="68"/>
                  </a:lnTo>
                  <a:lnTo>
                    <a:pt x="36" y="68"/>
                  </a:lnTo>
                  <a:lnTo>
                    <a:pt x="36" y="70"/>
                  </a:lnTo>
                  <a:lnTo>
                    <a:pt x="36" y="70"/>
                  </a:lnTo>
                  <a:lnTo>
                    <a:pt x="36" y="70"/>
                  </a:lnTo>
                  <a:lnTo>
                    <a:pt x="34" y="70"/>
                  </a:lnTo>
                  <a:lnTo>
                    <a:pt x="32" y="70"/>
                  </a:lnTo>
                  <a:lnTo>
                    <a:pt x="32" y="70"/>
                  </a:lnTo>
                  <a:lnTo>
                    <a:pt x="30" y="72"/>
                  </a:lnTo>
                  <a:lnTo>
                    <a:pt x="28" y="72"/>
                  </a:lnTo>
                  <a:lnTo>
                    <a:pt x="28" y="72"/>
                  </a:lnTo>
                  <a:lnTo>
                    <a:pt x="28" y="72"/>
                  </a:lnTo>
                  <a:lnTo>
                    <a:pt x="26" y="72"/>
                  </a:lnTo>
                  <a:lnTo>
                    <a:pt x="26" y="72"/>
                  </a:lnTo>
                  <a:lnTo>
                    <a:pt x="26" y="74"/>
                  </a:lnTo>
                  <a:lnTo>
                    <a:pt x="26" y="76"/>
                  </a:lnTo>
                  <a:lnTo>
                    <a:pt x="26" y="76"/>
                  </a:lnTo>
                  <a:lnTo>
                    <a:pt x="26" y="78"/>
                  </a:lnTo>
                  <a:lnTo>
                    <a:pt x="26" y="80"/>
                  </a:lnTo>
                  <a:lnTo>
                    <a:pt x="26" y="82"/>
                  </a:lnTo>
                  <a:lnTo>
                    <a:pt x="26" y="84"/>
                  </a:lnTo>
                  <a:lnTo>
                    <a:pt x="24" y="84"/>
                  </a:lnTo>
                  <a:lnTo>
                    <a:pt x="24" y="84"/>
                  </a:lnTo>
                  <a:lnTo>
                    <a:pt x="24" y="86"/>
                  </a:lnTo>
                  <a:lnTo>
                    <a:pt x="24" y="86"/>
                  </a:lnTo>
                  <a:lnTo>
                    <a:pt x="22" y="86"/>
                  </a:lnTo>
                  <a:lnTo>
                    <a:pt x="20" y="86"/>
                  </a:lnTo>
                  <a:lnTo>
                    <a:pt x="20" y="86"/>
                  </a:lnTo>
                  <a:lnTo>
                    <a:pt x="18" y="86"/>
                  </a:lnTo>
                  <a:lnTo>
                    <a:pt x="18" y="88"/>
                  </a:lnTo>
                  <a:lnTo>
                    <a:pt x="16" y="90"/>
                  </a:lnTo>
                  <a:lnTo>
                    <a:pt x="16" y="94"/>
                  </a:lnTo>
                  <a:lnTo>
                    <a:pt x="16" y="96"/>
                  </a:lnTo>
                  <a:lnTo>
                    <a:pt x="16" y="98"/>
                  </a:lnTo>
                  <a:lnTo>
                    <a:pt x="14" y="102"/>
                  </a:lnTo>
                  <a:lnTo>
                    <a:pt x="14" y="104"/>
                  </a:lnTo>
                  <a:lnTo>
                    <a:pt x="14" y="108"/>
                  </a:lnTo>
                  <a:lnTo>
                    <a:pt x="16" y="112"/>
                  </a:lnTo>
                  <a:lnTo>
                    <a:pt x="16" y="114"/>
                  </a:lnTo>
                  <a:lnTo>
                    <a:pt x="16" y="116"/>
                  </a:lnTo>
                  <a:lnTo>
                    <a:pt x="16" y="120"/>
                  </a:lnTo>
                  <a:lnTo>
                    <a:pt x="18" y="122"/>
                  </a:lnTo>
                  <a:lnTo>
                    <a:pt x="18" y="124"/>
                  </a:lnTo>
                  <a:lnTo>
                    <a:pt x="20" y="126"/>
                  </a:lnTo>
                  <a:lnTo>
                    <a:pt x="22" y="128"/>
                  </a:lnTo>
                  <a:lnTo>
                    <a:pt x="22" y="128"/>
                  </a:lnTo>
                  <a:lnTo>
                    <a:pt x="22" y="128"/>
                  </a:lnTo>
                  <a:lnTo>
                    <a:pt x="24" y="128"/>
                  </a:lnTo>
                  <a:lnTo>
                    <a:pt x="24" y="128"/>
                  </a:lnTo>
                  <a:lnTo>
                    <a:pt x="26" y="128"/>
                  </a:lnTo>
                  <a:lnTo>
                    <a:pt x="26" y="128"/>
                  </a:lnTo>
                  <a:lnTo>
                    <a:pt x="26" y="130"/>
                  </a:lnTo>
                  <a:lnTo>
                    <a:pt x="26" y="132"/>
                  </a:lnTo>
                  <a:lnTo>
                    <a:pt x="28" y="132"/>
                  </a:lnTo>
                  <a:lnTo>
                    <a:pt x="28" y="134"/>
                  </a:lnTo>
                  <a:lnTo>
                    <a:pt x="28" y="136"/>
                  </a:lnTo>
                  <a:lnTo>
                    <a:pt x="28" y="138"/>
                  </a:lnTo>
                  <a:lnTo>
                    <a:pt x="28" y="138"/>
                  </a:lnTo>
                  <a:lnTo>
                    <a:pt x="26" y="140"/>
                  </a:lnTo>
                  <a:lnTo>
                    <a:pt x="26" y="140"/>
                  </a:lnTo>
                  <a:lnTo>
                    <a:pt x="26" y="142"/>
                  </a:lnTo>
                  <a:lnTo>
                    <a:pt x="24" y="142"/>
                  </a:lnTo>
                  <a:lnTo>
                    <a:pt x="22" y="144"/>
                  </a:lnTo>
                  <a:lnTo>
                    <a:pt x="22" y="144"/>
                  </a:lnTo>
                  <a:lnTo>
                    <a:pt x="22" y="146"/>
                  </a:lnTo>
                  <a:lnTo>
                    <a:pt x="22" y="146"/>
                  </a:lnTo>
                  <a:lnTo>
                    <a:pt x="20" y="148"/>
                  </a:lnTo>
                  <a:lnTo>
                    <a:pt x="20" y="152"/>
                  </a:lnTo>
                  <a:lnTo>
                    <a:pt x="20" y="154"/>
                  </a:lnTo>
                  <a:lnTo>
                    <a:pt x="20" y="156"/>
                  </a:lnTo>
                  <a:lnTo>
                    <a:pt x="20" y="158"/>
                  </a:lnTo>
                  <a:lnTo>
                    <a:pt x="20" y="158"/>
                  </a:lnTo>
                  <a:lnTo>
                    <a:pt x="18" y="158"/>
                  </a:lnTo>
                  <a:lnTo>
                    <a:pt x="18" y="158"/>
                  </a:lnTo>
                  <a:lnTo>
                    <a:pt x="18" y="160"/>
                  </a:lnTo>
                  <a:lnTo>
                    <a:pt x="14" y="160"/>
                  </a:lnTo>
                  <a:lnTo>
                    <a:pt x="12" y="160"/>
                  </a:lnTo>
                  <a:lnTo>
                    <a:pt x="12" y="160"/>
                  </a:lnTo>
                  <a:lnTo>
                    <a:pt x="12" y="162"/>
                  </a:lnTo>
                  <a:lnTo>
                    <a:pt x="10" y="162"/>
                  </a:lnTo>
                  <a:lnTo>
                    <a:pt x="10" y="162"/>
                  </a:lnTo>
                  <a:lnTo>
                    <a:pt x="10" y="164"/>
                  </a:lnTo>
                  <a:lnTo>
                    <a:pt x="10" y="166"/>
                  </a:lnTo>
                  <a:lnTo>
                    <a:pt x="10" y="168"/>
                  </a:lnTo>
                  <a:lnTo>
                    <a:pt x="10" y="168"/>
                  </a:lnTo>
                  <a:lnTo>
                    <a:pt x="10" y="168"/>
                  </a:lnTo>
                  <a:lnTo>
                    <a:pt x="8" y="170"/>
                  </a:lnTo>
                  <a:lnTo>
                    <a:pt x="6" y="170"/>
                  </a:lnTo>
                  <a:lnTo>
                    <a:pt x="4" y="170"/>
                  </a:lnTo>
                  <a:lnTo>
                    <a:pt x="4" y="170"/>
                  </a:lnTo>
                  <a:lnTo>
                    <a:pt x="2" y="170"/>
                  </a:lnTo>
                  <a:lnTo>
                    <a:pt x="2" y="172"/>
                  </a:lnTo>
                  <a:lnTo>
                    <a:pt x="2" y="172"/>
                  </a:lnTo>
                  <a:lnTo>
                    <a:pt x="2" y="172"/>
                  </a:lnTo>
                  <a:lnTo>
                    <a:pt x="0" y="174"/>
                  </a:lnTo>
                  <a:lnTo>
                    <a:pt x="0" y="176"/>
                  </a:lnTo>
                  <a:lnTo>
                    <a:pt x="0" y="178"/>
                  </a:lnTo>
                  <a:lnTo>
                    <a:pt x="0" y="182"/>
                  </a:lnTo>
                  <a:lnTo>
                    <a:pt x="0" y="184"/>
                  </a:lnTo>
                  <a:lnTo>
                    <a:pt x="0" y="186"/>
                  </a:lnTo>
                  <a:lnTo>
                    <a:pt x="0" y="188"/>
                  </a:lnTo>
                  <a:lnTo>
                    <a:pt x="0" y="188"/>
                  </a:lnTo>
                  <a:lnTo>
                    <a:pt x="0" y="190"/>
                  </a:lnTo>
                  <a:lnTo>
                    <a:pt x="2" y="190"/>
                  </a:lnTo>
                  <a:lnTo>
                    <a:pt x="2" y="192"/>
                  </a:lnTo>
                  <a:lnTo>
                    <a:pt x="2" y="192"/>
                  </a:lnTo>
                  <a:lnTo>
                    <a:pt x="4" y="192"/>
                  </a:lnTo>
                  <a:lnTo>
                    <a:pt x="4" y="192"/>
                  </a:lnTo>
                  <a:lnTo>
                    <a:pt x="6" y="192"/>
                  </a:lnTo>
                  <a:lnTo>
                    <a:pt x="8" y="190"/>
                  </a:lnTo>
                  <a:lnTo>
                    <a:pt x="10" y="190"/>
                  </a:lnTo>
                  <a:lnTo>
                    <a:pt x="10" y="190"/>
                  </a:lnTo>
                  <a:lnTo>
                    <a:pt x="12" y="190"/>
                  </a:lnTo>
                  <a:lnTo>
                    <a:pt x="12" y="190"/>
                  </a:lnTo>
                  <a:lnTo>
                    <a:pt x="12" y="190"/>
                  </a:lnTo>
                  <a:lnTo>
                    <a:pt x="12" y="190"/>
                  </a:lnTo>
                  <a:lnTo>
                    <a:pt x="14" y="192"/>
                  </a:lnTo>
                  <a:lnTo>
                    <a:pt x="14" y="192"/>
                  </a:lnTo>
                  <a:lnTo>
                    <a:pt x="14" y="192"/>
                  </a:lnTo>
                  <a:lnTo>
                    <a:pt x="14" y="194"/>
                  </a:lnTo>
                  <a:lnTo>
                    <a:pt x="14" y="194"/>
                  </a:lnTo>
                  <a:lnTo>
                    <a:pt x="14" y="196"/>
                  </a:lnTo>
                  <a:lnTo>
                    <a:pt x="14" y="198"/>
                  </a:lnTo>
                  <a:lnTo>
                    <a:pt x="14" y="200"/>
                  </a:lnTo>
                  <a:lnTo>
                    <a:pt x="14" y="204"/>
                  </a:lnTo>
                  <a:lnTo>
                    <a:pt x="12" y="210"/>
                  </a:lnTo>
                  <a:lnTo>
                    <a:pt x="12" y="216"/>
                  </a:lnTo>
                  <a:lnTo>
                    <a:pt x="10" y="218"/>
                  </a:lnTo>
                  <a:lnTo>
                    <a:pt x="10" y="220"/>
                  </a:lnTo>
                  <a:lnTo>
                    <a:pt x="10" y="224"/>
                  </a:lnTo>
                  <a:lnTo>
                    <a:pt x="10" y="224"/>
                  </a:lnTo>
                  <a:lnTo>
                    <a:pt x="10" y="226"/>
                  </a:lnTo>
                  <a:lnTo>
                    <a:pt x="10" y="226"/>
                  </a:lnTo>
                  <a:lnTo>
                    <a:pt x="12" y="228"/>
                  </a:lnTo>
                  <a:lnTo>
                    <a:pt x="12" y="228"/>
                  </a:lnTo>
                  <a:lnTo>
                    <a:pt x="12" y="228"/>
                  </a:lnTo>
                  <a:lnTo>
                    <a:pt x="12" y="228"/>
                  </a:lnTo>
                  <a:lnTo>
                    <a:pt x="14" y="230"/>
                  </a:lnTo>
                  <a:lnTo>
                    <a:pt x="14" y="230"/>
                  </a:lnTo>
                  <a:lnTo>
                    <a:pt x="16" y="230"/>
                  </a:lnTo>
                  <a:lnTo>
                    <a:pt x="16" y="228"/>
                  </a:lnTo>
                  <a:lnTo>
                    <a:pt x="20" y="228"/>
                  </a:lnTo>
                  <a:lnTo>
                    <a:pt x="20" y="228"/>
                  </a:lnTo>
                  <a:lnTo>
                    <a:pt x="22" y="228"/>
                  </a:lnTo>
                  <a:lnTo>
                    <a:pt x="22" y="228"/>
                  </a:lnTo>
                  <a:lnTo>
                    <a:pt x="22" y="230"/>
                  </a:lnTo>
                  <a:lnTo>
                    <a:pt x="24" y="230"/>
                  </a:lnTo>
                  <a:lnTo>
                    <a:pt x="24" y="232"/>
                  </a:lnTo>
                  <a:lnTo>
                    <a:pt x="26" y="234"/>
                  </a:lnTo>
                  <a:lnTo>
                    <a:pt x="26" y="234"/>
                  </a:lnTo>
                  <a:lnTo>
                    <a:pt x="26" y="234"/>
                  </a:lnTo>
                  <a:lnTo>
                    <a:pt x="28" y="236"/>
                  </a:lnTo>
                  <a:lnTo>
                    <a:pt x="30" y="236"/>
                  </a:lnTo>
                  <a:lnTo>
                    <a:pt x="32" y="238"/>
                  </a:lnTo>
                  <a:lnTo>
                    <a:pt x="32" y="238"/>
                  </a:lnTo>
                  <a:lnTo>
                    <a:pt x="34" y="238"/>
                  </a:lnTo>
                  <a:lnTo>
                    <a:pt x="34" y="238"/>
                  </a:lnTo>
                  <a:lnTo>
                    <a:pt x="36" y="238"/>
                  </a:lnTo>
                  <a:lnTo>
                    <a:pt x="36" y="238"/>
                  </a:lnTo>
                  <a:lnTo>
                    <a:pt x="36" y="236"/>
                  </a:lnTo>
                  <a:lnTo>
                    <a:pt x="38" y="236"/>
                  </a:lnTo>
                  <a:lnTo>
                    <a:pt x="40" y="234"/>
                  </a:lnTo>
                  <a:lnTo>
                    <a:pt x="42" y="232"/>
                  </a:lnTo>
                  <a:lnTo>
                    <a:pt x="42" y="230"/>
                  </a:lnTo>
                  <a:lnTo>
                    <a:pt x="44" y="230"/>
                  </a:lnTo>
                  <a:lnTo>
                    <a:pt x="44" y="228"/>
                  </a:lnTo>
                  <a:lnTo>
                    <a:pt x="46" y="228"/>
                  </a:lnTo>
                  <a:lnTo>
                    <a:pt x="48" y="228"/>
                  </a:lnTo>
                  <a:lnTo>
                    <a:pt x="52" y="228"/>
                  </a:lnTo>
                  <a:lnTo>
                    <a:pt x="52" y="228"/>
                  </a:lnTo>
                  <a:lnTo>
                    <a:pt x="54" y="228"/>
                  </a:lnTo>
                  <a:lnTo>
                    <a:pt x="54" y="228"/>
                  </a:lnTo>
                  <a:lnTo>
                    <a:pt x="56" y="226"/>
                  </a:lnTo>
                  <a:lnTo>
                    <a:pt x="56" y="226"/>
                  </a:lnTo>
                  <a:lnTo>
                    <a:pt x="58" y="224"/>
                  </a:lnTo>
                  <a:lnTo>
                    <a:pt x="60" y="222"/>
                  </a:lnTo>
                  <a:lnTo>
                    <a:pt x="62" y="222"/>
                  </a:lnTo>
                  <a:lnTo>
                    <a:pt x="64" y="222"/>
                  </a:lnTo>
                  <a:lnTo>
                    <a:pt x="66" y="220"/>
                  </a:lnTo>
                  <a:lnTo>
                    <a:pt x="68" y="220"/>
                  </a:lnTo>
                  <a:lnTo>
                    <a:pt x="68" y="220"/>
                  </a:lnTo>
                  <a:lnTo>
                    <a:pt x="68" y="218"/>
                  </a:lnTo>
                  <a:lnTo>
                    <a:pt x="70" y="218"/>
                  </a:lnTo>
                  <a:lnTo>
                    <a:pt x="70" y="216"/>
                  </a:lnTo>
                  <a:lnTo>
                    <a:pt x="70" y="216"/>
                  </a:lnTo>
                  <a:lnTo>
                    <a:pt x="70" y="214"/>
                  </a:lnTo>
                  <a:lnTo>
                    <a:pt x="70" y="212"/>
                  </a:lnTo>
                  <a:lnTo>
                    <a:pt x="70" y="210"/>
                  </a:lnTo>
                  <a:lnTo>
                    <a:pt x="70" y="206"/>
                  </a:lnTo>
                  <a:lnTo>
                    <a:pt x="70" y="204"/>
                  </a:lnTo>
                  <a:lnTo>
                    <a:pt x="70" y="202"/>
                  </a:lnTo>
                  <a:lnTo>
                    <a:pt x="70" y="202"/>
                  </a:lnTo>
                  <a:lnTo>
                    <a:pt x="70" y="200"/>
                  </a:lnTo>
                  <a:lnTo>
                    <a:pt x="72" y="200"/>
                  </a:lnTo>
                  <a:lnTo>
                    <a:pt x="72" y="200"/>
                  </a:lnTo>
                  <a:lnTo>
                    <a:pt x="72" y="198"/>
                  </a:lnTo>
                  <a:lnTo>
                    <a:pt x="74" y="198"/>
                  </a:lnTo>
                  <a:lnTo>
                    <a:pt x="78" y="198"/>
                  </a:lnTo>
                  <a:lnTo>
                    <a:pt x="78" y="198"/>
                  </a:lnTo>
                  <a:lnTo>
                    <a:pt x="78" y="196"/>
                  </a:lnTo>
                  <a:lnTo>
                    <a:pt x="80" y="196"/>
                  </a:lnTo>
                  <a:lnTo>
                    <a:pt x="80" y="194"/>
                  </a:lnTo>
                  <a:lnTo>
                    <a:pt x="80" y="192"/>
                  </a:lnTo>
                  <a:lnTo>
                    <a:pt x="80" y="192"/>
                  </a:lnTo>
                  <a:lnTo>
                    <a:pt x="80" y="188"/>
                  </a:lnTo>
                  <a:lnTo>
                    <a:pt x="80" y="184"/>
                  </a:lnTo>
                  <a:lnTo>
                    <a:pt x="80" y="180"/>
                  </a:lnTo>
                  <a:lnTo>
                    <a:pt x="80" y="176"/>
                  </a:lnTo>
                  <a:lnTo>
                    <a:pt x="80" y="176"/>
                  </a:lnTo>
                  <a:lnTo>
                    <a:pt x="80" y="174"/>
                  </a:lnTo>
                  <a:lnTo>
                    <a:pt x="80" y="172"/>
                  </a:lnTo>
                  <a:lnTo>
                    <a:pt x="80" y="172"/>
                  </a:lnTo>
                  <a:lnTo>
                    <a:pt x="80" y="172"/>
                  </a:lnTo>
                  <a:lnTo>
                    <a:pt x="80" y="170"/>
                  </a:lnTo>
                  <a:lnTo>
                    <a:pt x="82" y="170"/>
                  </a:lnTo>
                  <a:lnTo>
                    <a:pt x="84" y="170"/>
                  </a:lnTo>
                  <a:lnTo>
                    <a:pt x="84" y="168"/>
                  </a:lnTo>
                  <a:lnTo>
                    <a:pt x="84" y="168"/>
                  </a:lnTo>
                  <a:lnTo>
                    <a:pt x="86" y="166"/>
                  </a:lnTo>
                  <a:lnTo>
                    <a:pt x="86" y="164"/>
                  </a:lnTo>
                  <a:lnTo>
                    <a:pt x="86" y="162"/>
                  </a:lnTo>
                  <a:lnTo>
                    <a:pt x="86" y="160"/>
                  </a:lnTo>
                  <a:lnTo>
                    <a:pt x="86" y="158"/>
                  </a:lnTo>
                  <a:lnTo>
                    <a:pt x="84" y="156"/>
                  </a:lnTo>
                  <a:lnTo>
                    <a:pt x="84" y="150"/>
                  </a:lnTo>
                  <a:lnTo>
                    <a:pt x="84" y="146"/>
                  </a:lnTo>
                  <a:lnTo>
                    <a:pt x="82" y="144"/>
                  </a:lnTo>
                  <a:lnTo>
                    <a:pt x="82" y="140"/>
                  </a:lnTo>
                  <a:lnTo>
                    <a:pt x="82" y="138"/>
                  </a:lnTo>
                  <a:lnTo>
                    <a:pt x="82" y="136"/>
                  </a:lnTo>
                  <a:lnTo>
                    <a:pt x="84" y="134"/>
                  </a:lnTo>
                  <a:lnTo>
                    <a:pt x="84" y="134"/>
                  </a:lnTo>
                  <a:lnTo>
                    <a:pt x="84" y="132"/>
                  </a:lnTo>
                  <a:lnTo>
                    <a:pt x="84" y="132"/>
                  </a:lnTo>
                  <a:lnTo>
                    <a:pt x="86" y="132"/>
                  </a:lnTo>
                  <a:lnTo>
                    <a:pt x="88" y="130"/>
                  </a:lnTo>
                  <a:lnTo>
                    <a:pt x="88" y="130"/>
                  </a:lnTo>
                  <a:lnTo>
                    <a:pt x="92" y="128"/>
                  </a:lnTo>
                  <a:lnTo>
                    <a:pt x="94" y="128"/>
                  </a:lnTo>
                  <a:lnTo>
                    <a:pt x="94" y="126"/>
                  </a:lnTo>
                  <a:lnTo>
                    <a:pt x="96" y="126"/>
                  </a:lnTo>
                  <a:lnTo>
                    <a:pt x="98" y="124"/>
                  </a:lnTo>
                  <a:lnTo>
                    <a:pt x="100" y="122"/>
                  </a:lnTo>
                  <a:lnTo>
                    <a:pt x="100" y="122"/>
                  </a:lnTo>
                  <a:lnTo>
                    <a:pt x="100" y="120"/>
                  </a:lnTo>
                  <a:lnTo>
                    <a:pt x="100" y="120"/>
                  </a:lnTo>
                  <a:lnTo>
                    <a:pt x="100" y="118"/>
                  </a:lnTo>
                  <a:lnTo>
                    <a:pt x="100" y="116"/>
                  </a:lnTo>
                  <a:lnTo>
                    <a:pt x="100" y="114"/>
                  </a:lnTo>
                  <a:lnTo>
                    <a:pt x="100" y="110"/>
                  </a:lnTo>
                  <a:lnTo>
                    <a:pt x="100" y="106"/>
                  </a:lnTo>
                  <a:lnTo>
                    <a:pt x="100" y="102"/>
                  </a:lnTo>
                  <a:lnTo>
                    <a:pt x="100" y="98"/>
                  </a:lnTo>
                  <a:lnTo>
                    <a:pt x="100" y="96"/>
                  </a:lnTo>
                  <a:lnTo>
                    <a:pt x="100" y="96"/>
                  </a:lnTo>
                  <a:lnTo>
                    <a:pt x="100" y="94"/>
                  </a:lnTo>
                  <a:lnTo>
                    <a:pt x="100" y="92"/>
                  </a:lnTo>
                  <a:lnTo>
                    <a:pt x="100" y="92"/>
                  </a:lnTo>
                  <a:lnTo>
                    <a:pt x="102" y="92"/>
                  </a:lnTo>
                  <a:lnTo>
                    <a:pt x="104" y="90"/>
                  </a:lnTo>
                  <a:lnTo>
                    <a:pt x="106" y="88"/>
                  </a:lnTo>
                  <a:lnTo>
                    <a:pt x="108" y="88"/>
                  </a:lnTo>
                  <a:lnTo>
                    <a:pt x="108" y="88"/>
                  </a:lnTo>
                  <a:lnTo>
                    <a:pt x="108" y="86"/>
                  </a:lnTo>
                  <a:lnTo>
                    <a:pt x="108" y="86"/>
                  </a:lnTo>
                  <a:lnTo>
                    <a:pt x="108" y="84"/>
                  </a:lnTo>
                  <a:lnTo>
                    <a:pt x="108" y="82"/>
                  </a:lnTo>
                  <a:lnTo>
                    <a:pt x="108" y="80"/>
                  </a:lnTo>
                  <a:lnTo>
                    <a:pt x="108" y="76"/>
                  </a:lnTo>
                  <a:lnTo>
                    <a:pt x="108" y="72"/>
                  </a:lnTo>
                  <a:lnTo>
                    <a:pt x="108" y="72"/>
                  </a:lnTo>
                  <a:lnTo>
                    <a:pt x="108" y="70"/>
                  </a:lnTo>
                  <a:lnTo>
                    <a:pt x="108" y="68"/>
                  </a:lnTo>
                  <a:lnTo>
                    <a:pt x="108" y="68"/>
                  </a:lnTo>
                  <a:lnTo>
                    <a:pt x="108" y="66"/>
                  </a:lnTo>
                  <a:lnTo>
                    <a:pt x="110" y="66"/>
                  </a:lnTo>
                  <a:lnTo>
                    <a:pt x="110" y="66"/>
                  </a:lnTo>
                  <a:lnTo>
                    <a:pt x="112" y="66"/>
                  </a:lnTo>
                  <a:lnTo>
                    <a:pt x="112" y="66"/>
                  </a:lnTo>
                  <a:lnTo>
                    <a:pt x="114" y="66"/>
                  </a:lnTo>
                  <a:lnTo>
                    <a:pt x="116" y="66"/>
                  </a:lnTo>
                  <a:lnTo>
                    <a:pt x="116" y="66"/>
                  </a:lnTo>
                  <a:lnTo>
                    <a:pt x="118" y="64"/>
                  </a:lnTo>
                  <a:lnTo>
                    <a:pt x="118" y="62"/>
                  </a:lnTo>
                  <a:lnTo>
                    <a:pt x="120" y="60"/>
                  </a:lnTo>
                  <a:lnTo>
                    <a:pt x="120" y="58"/>
                  </a:lnTo>
                  <a:lnTo>
                    <a:pt x="120" y="56"/>
                  </a:lnTo>
                  <a:lnTo>
                    <a:pt x="120" y="54"/>
                  </a:lnTo>
                  <a:lnTo>
                    <a:pt x="120" y="50"/>
                  </a:lnTo>
                  <a:lnTo>
                    <a:pt x="120" y="48"/>
                  </a:lnTo>
                  <a:lnTo>
                    <a:pt x="120" y="46"/>
                  </a:lnTo>
                  <a:lnTo>
                    <a:pt x="120" y="42"/>
                  </a:lnTo>
                  <a:lnTo>
                    <a:pt x="120" y="40"/>
                  </a:lnTo>
                  <a:lnTo>
                    <a:pt x="120" y="38"/>
                  </a:lnTo>
                  <a:lnTo>
                    <a:pt x="120" y="36"/>
                  </a:lnTo>
                  <a:lnTo>
                    <a:pt x="118" y="34"/>
                  </a:lnTo>
                  <a:lnTo>
                    <a:pt x="118" y="32"/>
                  </a:lnTo>
                  <a:lnTo>
                    <a:pt x="118" y="30"/>
                  </a:lnTo>
                  <a:lnTo>
                    <a:pt x="116" y="30"/>
                  </a:lnTo>
                  <a:lnTo>
                    <a:pt x="116" y="28"/>
                  </a:lnTo>
                  <a:lnTo>
                    <a:pt x="116" y="28"/>
                  </a:lnTo>
                  <a:lnTo>
                    <a:pt x="114" y="28"/>
                  </a:lnTo>
                  <a:lnTo>
                    <a:pt x="112" y="28"/>
                  </a:lnTo>
                  <a:lnTo>
                    <a:pt x="112" y="26"/>
                  </a:lnTo>
                  <a:lnTo>
                    <a:pt x="110" y="26"/>
                  </a:lnTo>
                  <a:lnTo>
                    <a:pt x="108" y="26"/>
                  </a:lnTo>
                  <a:lnTo>
                    <a:pt x="108" y="26"/>
                  </a:lnTo>
                  <a:lnTo>
                    <a:pt x="108" y="24"/>
                  </a:lnTo>
                  <a:lnTo>
                    <a:pt x="108" y="24"/>
                  </a:lnTo>
                  <a:lnTo>
                    <a:pt x="108" y="22"/>
                  </a:lnTo>
                  <a:lnTo>
                    <a:pt x="108" y="22"/>
                  </a:lnTo>
                  <a:lnTo>
                    <a:pt x="108" y="22"/>
                  </a:lnTo>
                  <a:lnTo>
                    <a:pt x="108" y="18"/>
                  </a:lnTo>
                  <a:lnTo>
                    <a:pt x="108" y="16"/>
                  </a:lnTo>
                  <a:lnTo>
                    <a:pt x="108" y="14"/>
                  </a:lnTo>
                  <a:lnTo>
                    <a:pt x="108" y="10"/>
                  </a:lnTo>
                  <a:lnTo>
                    <a:pt x="108" y="10"/>
                  </a:lnTo>
                  <a:lnTo>
                    <a:pt x="108" y="8"/>
                  </a:lnTo>
                  <a:lnTo>
                    <a:pt x="108" y="8"/>
                  </a:lnTo>
                  <a:lnTo>
                    <a:pt x="108" y="8"/>
                  </a:lnTo>
                  <a:lnTo>
                    <a:pt x="106" y="6"/>
                  </a:lnTo>
                  <a:lnTo>
                    <a:pt x="106" y="6"/>
                  </a:lnTo>
                  <a:lnTo>
                    <a:pt x="104" y="4"/>
                  </a:lnTo>
                  <a:lnTo>
                    <a:pt x="104" y="4"/>
                  </a:lnTo>
                  <a:lnTo>
                    <a:pt x="102" y="2"/>
                  </a:lnTo>
                  <a:lnTo>
                    <a:pt x="100" y="2"/>
                  </a:lnTo>
                  <a:lnTo>
                    <a:pt x="98" y="2"/>
                  </a:lnTo>
                  <a:lnTo>
                    <a:pt x="98" y="0"/>
                  </a:lnTo>
                  <a:lnTo>
                    <a:pt x="96" y="0"/>
                  </a:lnTo>
                  <a:lnTo>
                    <a:pt x="96" y="2"/>
                  </a:lnTo>
                  <a:lnTo>
                    <a:pt x="94" y="2"/>
                  </a:lnTo>
                  <a:lnTo>
                    <a:pt x="94" y="2"/>
                  </a:lnTo>
                  <a:lnTo>
                    <a:pt x="92" y="2"/>
                  </a:lnTo>
                  <a:lnTo>
                    <a:pt x="92" y="2"/>
                  </a:lnTo>
                  <a:lnTo>
                    <a:pt x="90" y="4"/>
                  </a:lnTo>
                  <a:lnTo>
                    <a:pt x="90" y="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59" name="Freeform 448"/>
            <p:cNvSpPr>
              <a:spLocks/>
            </p:cNvSpPr>
            <p:nvPr/>
          </p:nvSpPr>
          <p:spPr bwMode="auto">
            <a:xfrm>
              <a:off x="7009487" y="3776906"/>
              <a:ext cx="66103" cy="61969"/>
            </a:xfrm>
            <a:custGeom>
              <a:avLst/>
              <a:gdLst>
                <a:gd name="T0" fmla="*/ 18 w 32"/>
                <a:gd name="T1" fmla="*/ 30 h 30"/>
                <a:gd name="T2" fmla="*/ 18 w 32"/>
                <a:gd name="T3" fmla="*/ 30 h 30"/>
                <a:gd name="T4" fmla="*/ 14 w 32"/>
                <a:gd name="T5" fmla="*/ 30 h 30"/>
                <a:gd name="T6" fmla="*/ 12 w 32"/>
                <a:gd name="T7" fmla="*/ 30 h 30"/>
                <a:gd name="T8" fmla="*/ 10 w 32"/>
                <a:gd name="T9" fmla="*/ 30 h 30"/>
                <a:gd name="T10" fmla="*/ 8 w 32"/>
                <a:gd name="T11" fmla="*/ 30 h 30"/>
                <a:gd name="T12" fmla="*/ 4 w 32"/>
                <a:gd name="T13" fmla="*/ 28 h 30"/>
                <a:gd name="T14" fmla="*/ 4 w 32"/>
                <a:gd name="T15" fmla="*/ 28 h 30"/>
                <a:gd name="T16" fmla="*/ 2 w 32"/>
                <a:gd name="T17" fmla="*/ 28 h 30"/>
                <a:gd name="T18" fmla="*/ 2 w 32"/>
                <a:gd name="T19" fmla="*/ 28 h 30"/>
                <a:gd name="T20" fmla="*/ 0 w 32"/>
                <a:gd name="T21" fmla="*/ 28 h 30"/>
                <a:gd name="T22" fmla="*/ 0 w 32"/>
                <a:gd name="T23" fmla="*/ 26 h 30"/>
                <a:gd name="T24" fmla="*/ 0 w 32"/>
                <a:gd name="T25" fmla="*/ 26 h 30"/>
                <a:gd name="T26" fmla="*/ 0 w 32"/>
                <a:gd name="T27" fmla="*/ 24 h 30"/>
                <a:gd name="T28" fmla="*/ 0 w 32"/>
                <a:gd name="T29" fmla="*/ 22 h 30"/>
                <a:gd name="T30" fmla="*/ 0 w 32"/>
                <a:gd name="T31" fmla="*/ 20 h 30"/>
                <a:gd name="T32" fmla="*/ 0 w 32"/>
                <a:gd name="T33" fmla="*/ 18 h 30"/>
                <a:gd name="T34" fmla="*/ 0 w 32"/>
                <a:gd name="T35" fmla="*/ 16 h 30"/>
                <a:gd name="T36" fmla="*/ 0 w 32"/>
                <a:gd name="T37" fmla="*/ 12 h 30"/>
                <a:gd name="T38" fmla="*/ 2 w 32"/>
                <a:gd name="T39" fmla="*/ 8 h 30"/>
                <a:gd name="T40" fmla="*/ 2 w 32"/>
                <a:gd name="T41" fmla="*/ 4 h 30"/>
                <a:gd name="T42" fmla="*/ 4 w 32"/>
                <a:gd name="T43" fmla="*/ 0 h 30"/>
                <a:gd name="T44" fmla="*/ 32 w 32"/>
                <a:gd name="T45" fmla="*/ 18 h 30"/>
                <a:gd name="T46" fmla="*/ 18 w 32"/>
                <a:gd name="T4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0">
                  <a:moveTo>
                    <a:pt x="18" y="30"/>
                  </a:moveTo>
                  <a:lnTo>
                    <a:pt x="18" y="30"/>
                  </a:lnTo>
                  <a:lnTo>
                    <a:pt x="14" y="30"/>
                  </a:lnTo>
                  <a:lnTo>
                    <a:pt x="12" y="30"/>
                  </a:lnTo>
                  <a:lnTo>
                    <a:pt x="10" y="30"/>
                  </a:lnTo>
                  <a:lnTo>
                    <a:pt x="8" y="30"/>
                  </a:lnTo>
                  <a:lnTo>
                    <a:pt x="4" y="28"/>
                  </a:lnTo>
                  <a:lnTo>
                    <a:pt x="4" y="28"/>
                  </a:lnTo>
                  <a:lnTo>
                    <a:pt x="2" y="28"/>
                  </a:lnTo>
                  <a:lnTo>
                    <a:pt x="2" y="28"/>
                  </a:lnTo>
                  <a:lnTo>
                    <a:pt x="0" y="28"/>
                  </a:lnTo>
                  <a:lnTo>
                    <a:pt x="0" y="26"/>
                  </a:lnTo>
                  <a:lnTo>
                    <a:pt x="0" y="26"/>
                  </a:lnTo>
                  <a:lnTo>
                    <a:pt x="0" y="24"/>
                  </a:lnTo>
                  <a:lnTo>
                    <a:pt x="0" y="22"/>
                  </a:lnTo>
                  <a:lnTo>
                    <a:pt x="0" y="20"/>
                  </a:lnTo>
                  <a:lnTo>
                    <a:pt x="0" y="18"/>
                  </a:lnTo>
                  <a:lnTo>
                    <a:pt x="0" y="16"/>
                  </a:lnTo>
                  <a:lnTo>
                    <a:pt x="0" y="12"/>
                  </a:lnTo>
                  <a:lnTo>
                    <a:pt x="2" y="8"/>
                  </a:lnTo>
                  <a:lnTo>
                    <a:pt x="2" y="4"/>
                  </a:lnTo>
                  <a:lnTo>
                    <a:pt x="4" y="0"/>
                  </a:lnTo>
                  <a:lnTo>
                    <a:pt x="32" y="18"/>
                  </a:lnTo>
                  <a:lnTo>
                    <a:pt x="18" y="3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60" name="Freeform 449"/>
            <p:cNvSpPr>
              <a:spLocks/>
            </p:cNvSpPr>
            <p:nvPr/>
          </p:nvSpPr>
          <p:spPr bwMode="auto">
            <a:xfrm>
              <a:off x="7009487" y="3776906"/>
              <a:ext cx="66103" cy="61969"/>
            </a:xfrm>
            <a:custGeom>
              <a:avLst/>
              <a:gdLst>
                <a:gd name="T0" fmla="*/ 18 w 32"/>
                <a:gd name="T1" fmla="*/ 30 h 30"/>
                <a:gd name="T2" fmla="*/ 18 w 32"/>
                <a:gd name="T3" fmla="*/ 30 h 30"/>
                <a:gd name="T4" fmla="*/ 14 w 32"/>
                <a:gd name="T5" fmla="*/ 30 h 30"/>
                <a:gd name="T6" fmla="*/ 12 w 32"/>
                <a:gd name="T7" fmla="*/ 30 h 30"/>
                <a:gd name="T8" fmla="*/ 10 w 32"/>
                <a:gd name="T9" fmla="*/ 30 h 30"/>
                <a:gd name="T10" fmla="*/ 8 w 32"/>
                <a:gd name="T11" fmla="*/ 30 h 30"/>
                <a:gd name="T12" fmla="*/ 4 w 32"/>
                <a:gd name="T13" fmla="*/ 28 h 30"/>
                <a:gd name="T14" fmla="*/ 4 w 32"/>
                <a:gd name="T15" fmla="*/ 28 h 30"/>
                <a:gd name="T16" fmla="*/ 2 w 32"/>
                <a:gd name="T17" fmla="*/ 28 h 30"/>
                <a:gd name="T18" fmla="*/ 2 w 32"/>
                <a:gd name="T19" fmla="*/ 28 h 30"/>
                <a:gd name="T20" fmla="*/ 0 w 32"/>
                <a:gd name="T21" fmla="*/ 28 h 30"/>
                <a:gd name="T22" fmla="*/ 0 w 32"/>
                <a:gd name="T23" fmla="*/ 26 h 30"/>
                <a:gd name="T24" fmla="*/ 0 w 32"/>
                <a:gd name="T25" fmla="*/ 26 h 30"/>
                <a:gd name="T26" fmla="*/ 0 w 32"/>
                <a:gd name="T27" fmla="*/ 24 h 30"/>
                <a:gd name="T28" fmla="*/ 0 w 32"/>
                <a:gd name="T29" fmla="*/ 22 h 30"/>
                <a:gd name="T30" fmla="*/ 0 w 32"/>
                <a:gd name="T31" fmla="*/ 20 h 30"/>
                <a:gd name="T32" fmla="*/ 0 w 32"/>
                <a:gd name="T33" fmla="*/ 18 h 30"/>
                <a:gd name="T34" fmla="*/ 0 w 32"/>
                <a:gd name="T35" fmla="*/ 16 h 30"/>
                <a:gd name="T36" fmla="*/ 0 w 32"/>
                <a:gd name="T37" fmla="*/ 12 h 30"/>
                <a:gd name="T38" fmla="*/ 2 w 32"/>
                <a:gd name="T39" fmla="*/ 8 h 30"/>
                <a:gd name="T40" fmla="*/ 2 w 32"/>
                <a:gd name="T41" fmla="*/ 4 h 30"/>
                <a:gd name="T42" fmla="*/ 4 w 32"/>
                <a:gd name="T43" fmla="*/ 0 h 30"/>
                <a:gd name="T44" fmla="*/ 32 w 32"/>
                <a:gd name="T45" fmla="*/ 18 h 30"/>
                <a:gd name="T46" fmla="*/ 18 w 32"/>
                <a:gd name="T4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0">
                  <a:moveTo>
                    <a:pt x="18" y="30"/>
                  </a:moveTo>
                  <a:lnTo>
                    <a:pt x="18" y="30"/>
                  </a:lnTo>
                  <a:lnTo>
                    <a:pt x="14" y="30"/>
                  </a:lnTo>
                  <a:lnTo>
                    <a:pt x="12" y="30"/>
                  </a:lnTo>
                  <a:lnTo>
                    <a:pt x="10" y="30"/>
                  </a:lnTo>
                  <a:lnTo>
                    <a:pt x="8" y="30"/>
                  </a:lnTo>
                  <a:lnTo>
                    <a:pt x="4" y="28"/>
                  </a:lnTo>
                  <a:lnTo>
                    <a:pt x="4" y="28"/>
                  </a:lnTo>
                  <a:lnTo>
                    <a:pt x="2" y="28"/>
                  </a:lnTo>
                  <a:lnTo>
                    <a:pt x="2" y="28"/>
                  </a:lnTo>
                  <a:lnTo>
                    <a:pt x="0" y="28"/>
                  </a:lnTo>
                  <a:lnTo>
                    <a:pt x="0" y="26"/>
                  </a:lnTo>
                  <a:lnTo>
                    <a:pt x="0" y="26"/>
                  </a:lnTo>
                  <a:lnTo>
                    <a:pt x="0" y="24"/>
                  </a:lnTo>
                  <a:lnTo>
                    <a:pt x="0" y="22"/>
                  </a:lnTo>
                  <a:lnTo>
                    <a:pt x="0" y="20"/>
                  </a:lnTo>
                  <a:lnTo>
                    <a:pt x="0" y="18"/>
                  </a:lnTo>
                  <a:lnTo>
                    <a:pt x="0" y="16"/>
                  </a:lnTo>
                  <a:lnTo>
                    <a:pt x="0" y="12"/>
                  </a:lnTo>
                  <a:lnTo>
                    <a:pt x="2" y="8"/>
                  </a:lnTo>
                  <a:lnTo>
                    <a:pt x="2" y="4"/>
                  </a:lnTo>
                  <a:lnTo>
                    <a:pt x="4" y="0"/>
                  </a:lnTo>
                  <a:lnTo>
                    <a:pt x="32" y="18"/>
                  </a:lnTo>
                  <a:lnTo>
                    <a:pt x="18" y="3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61" name="Freeform 450"/>
            <p:cNvSpPr>
              <a:spLocks/>
            </p:cNvSpPr>
            <p:nvPr/>
          </p:nvSpPr>
          <p:spPr bwMode="auto">
            <a:xfrm>
              <a:off x="6757468" y="4532930"/>
              <a:ext cx="95022" cy="231352"/>
            </a:xfrm>
            <a:custGeom>
              <a:avLst/>
              <a:gdLst>
                <a:gd name="T0" fmla="*/ 0 w 46"/>
                <a:gd name="T1" fmla="*/ 68 h 112"/>
                <a:gd name="T2" fmla="*/ 0 w 46"/>
                <a:gd name="T3" fmla="*/ 54 h 112"/>
                <a:gd name="T4" fmla="*/ 2 w 46"/>
                <a:gd name="T5" fmla="*/ 46 h 112"/>
                <a:gd name="T6" fmla="*/ 2 w 46"/>
                <a:gd name="T7" fmla="*/ 42 h 112"/>
                <a:gd name="T8" fmla="*/ 8 w 46"/>
                <a:gd name="T9" fmla="*/ 40 h 112"/>
                <a:gd name="T10" fmla="*/ 10 w 46"/>
                <a:gd name="T11" fmla="*/ 38 h 112"/>
                <a:gd name="T12" fmla="*/ 10 w 46"/>
                <a:gd name="T13" fmla="*/ 34 h 112"/>
                <a:gd name="T14" fmla="*/ 10 w 46"/>
                <a:gd name="T15" fmla="*/ 30 h 112"/>
                <a:gd name="T16" fmla="*/ 6 w 46"/>
                <a:gd name="T17" fmla="*/ 22 h 112"/>
                <a:gd name="T18" fmla="*/ 6 w 46"/>
                <a:gd name="T19" fmla="*/ 14 h 112"/>
                <a:gd name="T20" fmla="*/ 10 w 46"/>
                <a:gd name="T21" fmla="*/ 0 h 112"/>
                <a:gd name="T22" fmla="*/ 18 w 46"/>
                <a:gd name="T23" fmla="*/ 4 h 112"/>
                <a:gd name="T24" fmla="*/ 28 w 46"/>
                <a:gd name="T25" fmla="*/ 16 h 112"/>
                <a:gd name="T26" fmla="*/ 28 w 46"/>
                <a:gd name="T27" fmla="*/ 24 h 112"/>
                <a:gd name="T28" fmla="*/ 28 w 46"/>
                <a:gd name="T29" fmla="*/ 30 h 112"/>
                <a:gd name="T30" fmla="*/ 24 w 46"/>
                <a:gd name="T31" fmla="*/ 40 h 112"/>
                <a:gd name="T32" fmla="*/ 24 w 46"/>
                <a:gd name="T33" fmla="*/ 46 h 112"/>
                <a:gd name="T34" fmla="*/ 24 w 46"/>
                <a:gd name="T35" fmla="*/ 48 h 112"/>
                <a:gd name="T36" fmla="*/ 26 w 46"/>
                <a:gd name="T37" fmla="*/ 52 h 112"/>
                <a:gd name="T38" fmla="*/ 34 w 46"/>
                <a:gd name="T39" fmla="*/ 60 h 112"/>
                <a:gd name="T40" fmla="*/ 40 w 46"/>
                <a:gd name="T41" fmla="*/ 70 h 112"/>
                <a:gd name="T42" fmla="*/ 42 w 46"/>
                <a:gd name="T43" fmla="*/ 76 h 112"/>
                <a:gd name="T44" fmla="*/ 46 w 46"/>
                <a:gd name="T45" fmla="*/ 86 h 112"/>
                <a:gd name="T46" fmla="*/ 46 w 46"/>
                <a:gd name="T47" fmla="*/ 92 h 112"/>
                <a:gd name="T48" fmla="*/ 46 w 46"/>
                <a:gd name="T49" fmla="*/ 92 h 112"/>
                <a:gd name="T50" fmla="*/ 42 w 46"/>
                <a:gd name="T51" fmla="*/ 96 h 112"/>
                <a:gd name="T52" fmla="*/ 38 w 46"/>
                <a:gd name="T53" fmla="*/ 98 h 112"/>
                <a:gd name="T54" fmla="*/ 36 w 46"/>
                <a:gd name="T55" fmla="*/ 102 h 112"/>
                <a:gd name="T56" fmla="*/ 34 w 46"/>
                <a:gd name="T57" fmla="*/ 108 h 112"/>
                <a:gd name="T58" fmla="*/ 32 w 46"/>
                <a:gd name="T59" fmla="*/ 110 h 112"/>
                <a:gd name="T60" fmla="*/ 28 w 46"/>
                <a:gd name="T61" fmla="*/ 112 h 112"/>
                <a:gd name="T62" fmla="*/ 24 w 46"/>
                <a:gd name="T63" fmla="*/ 112 h 112"/>
                <a:gd name="T64" fmla="*/ 22 w 46"/>
                <a:gd name="T65" fmla="*/ 112 h 112"/>
                <a:gd name="T66" fmla="*/ 18 w 46"/>
                <a:gd name="T67" fmla="*/ 110 h 112"/>
                <a:gd name="T68" fmla="*/ 16 w 46"/>
                <a:gd name="T69" fmla="*/ 106 h 112"/>
                <a:gd name="T70" fmla="*/ 16 w 46"/>
                <a:gd name="T71" fmla="*/ 104 h 112"/>
                <a:gd name="T72" fmla="*/ 18 w 46"/>
                <a:gd name="T73" fmla="*/ 98 h 112"/>
                <a:gd name="T74" fmla="*/ 22 w 46"/>
                <a:gd name="T75" fmla="*/ 90 h 112"/>
                <a:gd name="T76" fmla="*/ 22 w 46"/>
                <a:gd name="T77" fmla="*/ 84 h 112"/>
                <a:gd name="T78" fmla="*/ 22 w 46"/>
                <a:gd name="T79" fmla="*/ 80 h 112"/>
                <a:gd name="T80" fmla="*/ 20 w 46"/>
                <a:gd name="T81" fmla="*/ 78 h 112"/>
                <a:gd name="T82" fmla="*/ 16 w 46"/>
                <a:gd name="T83" fmla="*/ 78 h 112"/>
                <a:gd name="T84" fmla="*/ 10 w 46"/>
                <a:gd name="T85" fmla="*/ 76 h 112"/>
                <a:gd name="T86" fmla="*/ 0 w 46"/>
                <a:gd name="T87" fmla="*/ 7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 h="112">
                  <a:moveTo>
                    <a:pt x="0" y="70"/>
                  </a:moveTo>
                  <a:lnTo>
                    <a:pt x="0" y="70"/>
                  </a:lnTo>
                  <a:lnTo>
                    <a:pt x="0" y="68"/>
                  </a:lnTo>
                  <a:lnTo>
                    <a:pt x="0" y="64"/>
                  </a:lnTo>
                  <a:lnTo>
                    <a:pt x="0" y="60"/>
                  </a:lnTo>
                  <a:lnTo>
                    <a:pt x="0" y="54"/>
                  </a:lnTo>
                  <a:lnTo>
                    <a:pt x="0" y="50"/>
                  </a:lnTo>
                  <a:lnTo>
                    <a:pt x="0" y="48"/>
                  </a:lnTo>
                  <a:lnTo>
                    <a:pt x="2" y="46"/>
                  </a:lnTo>
                  <a:lnTo>
                    <a:pt x="2" y="44"/>
                  </a:lnTo>
                  <a:lnTo>
                    <a:pt x="2" y="44"/>
                  </a:lnTo>
                  <a:lnTo>
                    <a:pt x="2" y="42"/>
                  </a:lnTo>
                  <a:lnTo>
                    <a:pt x="4" y="42"/>
                  </a:lnTo>
                  <a:lnTo>
                    <a:pt x="6" y="40"/>
                  </a:lnTo>
                  <a:lnTo>
                    <a:pt x="8" y="40"/>
                  </a:lnTo>
                  <a:lnTo>
                    <a:pt x="8" y="38"/>
                  </a:lnTo>
                  <a:lnTo>
                    <a:pt x="10" y="38"/>
                  </a:lnTo>
                  <a:lnTo>
                    <a:pt x="10" y="38"/>
                  </a:lnTo>
                  <a:lnTo>
                    <a:pt x="10" y="36"/>
                  </a:lnTo>
                  <a:lnTo>
                    <a:pt x="10" y="36"/>
                  </a:lnTo>
                  <a:lnTo>
                    <a:pt x="10" y="34"/>
                  </a:lnTo>
                  <a:lnTo>
                    <a:pt x="10" y="34"/>
                  </a:lnTo>
                  <a:lnTo>
                    <a:pt x="10" y="32"/>
                  </a:lnTo>
                  <a:lnTo>
                    <a:pt x="10" y="30"/>
                  </a:lnTo>
                  <a:lnTo>
                    <a:pt x="8" y="28"/>
                  </a:lnTo>
                  <a:lnTo>
                    <a:pt x="8" y="24"/>
                  </a:lnTo>
                  <a:lnTo>
                    <a:pt x="6" y="22"/>
                  </a:lnTo>
                  <a:lnTo>
                    <a:pt x="6" y="20"/>
                  </a:lnTo>
                  <a:lnTo>
                    <a:pt x="6" y="18"/>
                  </a:lnTo>
                  <a:lnTo>
                    <a:pt x="6" y="14"/>
                  </a:lnTo>
                  <a:lnTo>
                    <a:pt x="6" y="8"/>
                  </a:lnTo>
                  <a:lnTo>
                    <a:pt x="8" y="0"/>
                  </a:lnTo>
                  <a:lnTo>
                    <a:pt x="10" y="0"/>
                  </a:lnTo>
                  <a:lnTo>
                    <a:pt x="12" y="2"/>
                  </a:lnTo>
                  <a:lnTo>
                    <a:pt x="14" y="2"/>
                  </a:lnTo>
                  <a:lnTo>
                    <a:pt x="18" y="4"/>
                  </a:lnTo>
                  <a:lnTo>
                    <a:pt x="22" y="6"/>
                  </a:lnTo>
                  <a:lnTo>
                    <a:pt x="26" y="10"/>
                  </a:lnTo>
                  <a:lnTo>
                    <a:pt x="28" y="16"/>
                  </a:lnTo>
                  <a:lnTo>
                    <a:pt x="28" y="20"/>
                  </a:lnTo>
                  <a:lnTo>
                    <a:pt x="28" y="22"/>
                  </a:lnTo>
                  <a:lnTo>
                    <a:pt x="28" y="24"/>
                  </a:lnTo>
                  <a:lnTo>
                    <a:pt x="28" y="26"/>
                  </a:lnTo>
                  <a:lnTo>
                    <a:pt x="28" y="26"/>
                  </a:lnTo>
                  <a:lnTo>
                    <a:pt x="28" y="30"/>
                  </a:lnTo>
                  <a:lnTo>
                    <a:pt x="26" y="34"/>
                  </a:lnTo>
                  <a:lnTo>
                    <a:pt x="26" y="36"/>
                  </a:lnTo>
                  <a:lnTo>
                    <a:pt x="24" y="40"/>
                  </a:lnTo>
                  <a:lnTo>
                    <a:pt x="24" y="42"/>
                  </a:lnTo>
                  <a:lnTo>
                    <a:pt x="24" y="44"/>
                  </a:lnTo>
                  <a:lnTo>
                    <a:pt x="24" y="46"/>
                  </a:lnTo>
                  <a:lnTo>
                    <a:pt x="24" y="46"/>
                  </a:lnTo>
                  <a:lnTo>
                    <a:pt x="24" y="48"/>
                  </a:lnTo>
                  <a:lnTo>
                    <a:pt x="24" y="48"/>
                  </a:lnTo>
                  <a:lnTo>
                    <a:pt x="24" y="50"/>
                  </a:lnTo>
                  <a:lnTo>
                    <a:pt x="26" y="50"/>
                  </a:lnTo>
                  <a:lnTo>
                    <a:pt x="26" y="52"/>
                  </a:lnTo>
                  <a:lnTo>
                    <a:pt x="28" y="54"/>
                  </a:lnTo>
                  <a:lnTo>
                    <a:pt x="30" y="56"/>
                  </a:lnTo>
                  <a:lnTo>
                    <a:pt x="34" y="60"/>
                  </a:lnTo>
                  <a:lnTo>
                    <a:pt x="36" y="64"/>
                  </a:lnTo>
                  <a:lnTo>
                    <a:pt x="38" y="66"/>
                  </a:lnTo>
                  <a:lnTo>
                    <a:pt x="40" y="70"/>
                  </a:lnTo>
                  <a:lnTo>
                    <a:pt x="40" y="72"/>
                  </a:lnTo>
                  <a:lnTo>
                    <a:pt x="42" y="74"/>
                  </a:lnTo>
                  <a:lnTo>
                    <a:pt x="42" y="76"/>
                  </a:lnTo>
                  <a:lnTo>
                    <a:pt x="44" y="80"/>
                  </a:lnTo>
                  <a:lnTo>
                    <a:pt x="44" y="82"/>
                  </a:lnTo>
                  <a:lnTo>
                    <a:pt x="46" y="86"/>
                  </a:lnTo>
                  <a:lnTo>
                    <a:pt x="46" y="88"/>
                  </a:lnTo>
                  <a:lnTo>
                    <a:pt x="46" y="90"/>
                  </a:lnTo>
                  <a:lnTo>
                    <a:pt x="46" y="92"/>
                  </a:lnTo>
                  <a:lnTo>
                    <a:pt x="46" y="92"/>
                  </a:lnTo>
                  <a:lnTo>
                    <a:pt x="46" y="92"/>
                  </a:lnTo>
                  <a:lnTo>
                    <a:pt x="46" y="92"/>
                  </a:lnTo>
                  <a:lnTo>
                    <a:pt x="44" y="94"/>
                  </a:lnTo>
                  <a:lnTo>
                    <a:pt x="44" y="94"/>
                  </a:lnTo>
                  <a:lnTo>
                    <a:pt x="42" y="96"/>
                  </a:lnTo>
                  <a:lnTo>
                    <a:pt x="42" y="96"/>
                  </a:lnTo>
                  <a:lnTo>
                    <a:pt x="38" y="98"/>
                  </a:lnTo>
                  <a:lnTo>
                    <a:pt x="38" y="98"/>
                  </a:lnTo>
                  <a:lnTo>
                    <a:pt x="36" y="100"/>
                  </a:lnTo>
                  <a:lnTo>
                    <a:pt x="36" y="100"/>
                  </a:lnTo>
                  <a:lnTo>
                    <a:pt x="36" y="102"/>
                  </a:lnTo>
                  <a:lnTo>
                    <a:pt x="34" y="104"/>
                  </a:lnTo>
                  <a:lnTo>
                    <a:pt x="34" y="106"/>
                  </a:lnTo>
                  <a:lnTo>
                    <a:pt x="34" y="108"/>
                  </a:lnTo>
                  <a:lnTo>
                    <a:pt x="32" y="110"/>
                  </a:lnTo>
                  <a:lnTo>
                    <a:pt x="32" y="110"/>
                  </a:lnTo>
                  <a:lnTo>
                    <a:pt x="32" y="110"/>
                  </a:lnTo>
                  <a:lnTo>
                    <a:pt x="32" y="110"/>
                  </a:lnTo>
                  <a:lnTo>
                    <a:pt x="30" y="112"/>
                  </a:lnTo>
                  <a:lnTo>
                    <a:pt x="28" y="112"/>
                  </a:lnTo>
                  <a:lnTo>
                    <a:pt x="28" y="112"/>
                  </a:lnTo>
                  <a:lnTo>
                    <a:pt x="26" y="112"/>
                  </a:lnTo>
                  <a:lnTo>
                    <a:pt x="24" y="112"/>
                  </a:lnTo>
                  <a:lnTo>
                    <a:pt x="24" y="112"/>
                  </a:lnTo>
                  <a:lnTo>
                    <a:pt x="22" y="112"/>
                  </a:lnTo>
                  <a:lnTo>
                    <a:pt x="22" y="112"/>
                  </a:lnTo>
                  <a:lnTo>
                    <a:pt x="20" y="110"/>
                  </a:lnTo>
                  <a:lnTo>
                    <a:pt x="20" y="110"/>
                  </a:lnTo>
                  <a:lnTo>
                    <a:pt x="18" y="110"/>
                  </a:lnTo>
                  <a:lnTo>
                    <a:pt x="18" y="108"/>
                  </a:lnTo>
                  <a:lnTo>
                    <a:pt x="18" y="108"/>
                  </a:lnTo>
                  <a:lnTo>
                    <a:pt x="16" y="106"/>
                  </a:lnTo>
                  <a:lnTo>
                    <a:pt x="16" y="106"/>
                  </a:lnTo>
                  <a:lnTo>
                    <a:pt x="16" y="104"/>
                  </a:lnTo>
                  <a:lnTo>
                    <a:pt x="16" y="104"/>
                  </a:lnTo>
                  <a:lnTo>
                    <a:pt x="16" y="102"/>
                  </a:lnTo>
                  <a:lnTo>
                    <a:pt x="18" y="100"/>
                  </a:lnTo>
                  <a:lnTo>
                    <a:pt x="18" y="98"/>
                  </a:lnTo>
                  <a:lnTo>
                    <a:pt x="20" y="94"/>
                  </a:lnTo>
                  <a:lnTo>
                    <a:pt x="20" y="92"/>
                  </a:lnTo>
                  <a:lnTo>
                    <a:pt x="22" y="90"/>
                  </a:lnTo>
                  <a:lnTo>
                    <a:pt x="22" y="88"/>
                  </a:lnTo>
                  <a:lnTo>
                    <a:pt x="22" y="84"/>
                  </a:lnTo>
                  <a:lnTo>
                    <a:pt x="22" y="84"/>
                  </a:lnTo>
                  <a:lnTo>
                    <a:pt x="22" y="82"/>
                  </a:lnTo>
                  <a:lnTo>
                    <a:pt x="22" y="80"/>
                  </a:lnTo>
                  <a:lnTo>
                    <a:pt x="22" y="80"/>
                  </a:lnTo>
                  <a:lnTo>
                    <a:pt x="22" y="80"/>
                  </a:lnTo>
                  <a:lnTo>
                    <a:pt x="22" y="78"/>
                  </a:lnTo>
                  <a:lnTo>
                    <a:pt x="20" y="78"/>
                  </a:lnTo>
                  <a:lnTo>
                    <a:pt x="20" y="78"/>
                  </a:lnTo>
                  <a:lnTo>
                    <a:pt x="18" y="78"/>
                  </a:lnTo>
                  <a:lnTo>
                    <a:pt x="16" y="78"/>
                  </a:lnTo>
                  <a:lnTo>
                    <a:pt x="14" y="76"/>
                  </a:lnTo>
                  <a:lnTo>
                    <a:pt x="12" y="76"/>
                  </a:lnTo>
                  <a:lnTo>
                    <a:pt x="10" y="76"/>
                  </a:lnTo>
                  <a:lnTo>
                    <a:pt x="8" y="74"/>
                  </a:lnTo>
                  <a:lnTo>
                    <a:pt x="4" y="74"/>
                  </a:lnTo>
                  <a:lnTo>
                    <a:pt x="0" y="7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62" name="Freeform 452"/>
            <p:cNvSpPr>
              <a:spLocks/>
            </p:cNvSpPr>
            <p:nvPr/>
          </p:nvSpPr>
          <p:spPr bwMode="auto">
            <a:xfrm>
              <a:off x="5993152" y="2868023"/>
              <a:ext cx="119811" cy="223090"/>
            </a:xfrm>
            <a:custGeom>
              <a:avLst/>
              <a:gdLst>
                <a:gd name="T0" fmla="*/ 28 w 58"/>
                <a:gd name="T1" fmla="*/ 108 h 108"/>
                <a:gd name="T2" fmla="*/ 24 w 58"/>
                <a:gd name="T3" fmla="*/ 106 h 108"/>
                <a:gd name="T4" fmla="*/ 22 w 58"/>
                <a:gd name="T5" fmla="*/ 104 h 108"/>
                <a:gd name="T6" fmla="*/ 22 w 58"/>
                <a:gd name="T7" fmla="*/ 96 h 108"/>
                <a:gd name="T8" fmla="*/ 20 w 58"/>
                <a:gd name="T9" fmla="*/ 92 h 108"/>
                <a:gd name="T10" fmla="*/ 18 w 58"/>
                <a:gd name="T11" fmla="*/ 88 h 108"/>
                <a:gd name="T12" fmla="*/ 10 w 58"/>
                <a:gd name="T13" fmla="*/ 86 h 108"/>
                <a:gd name="T14" fmla="*/ 6 w 58"/>
                <a:gd name="T15" fmla="*/ 84 h 108"/>
                <a:gd name="T16" fmla="*/ 2 w 58"/>
                <a:gd name="T17" fmla="*/ 76 h 108"/>
                <a:gd name="T18" fmla="*/ 0 w 58"/>
                <a:gd name="T19" fmla="*/ 68 h 108"/>
                <a:gd name="T20" fmla="*/ 2 w 58"/>
                <a:gd name="T21" fmla="*/ 60 h 108"/>
                <a:gd name="T22" fmla="*/ 6 w 58"/>
                <a:gd name="T23" fmla="*/ 54 h 108"/>
                <a:gd name="T24" fmla="*/ 12 w 58"/>
                <a:gd name="T25" fmla="*/ 52 h 108"/>
                <a:gd name="T26" fmla="*/ 18 w 58"/>
                <a:gd name="T27" fmla="*/ 50 h 108"/>
                <a:gd name="T28" fmla="*/ 18 w 58"/>
                <a:gd name="T29" fmla="*/ 48 h 108"/>
                <a:gd name="T30" fmla="*/ 16 w 58"/>
                <a:gd name="T31" fmla="*/ 44 h 108"/>
                <a:gd name="T32" fmla="*/ 12 w 58"/>
                <a:gd name="T33" fmla="*/ 38 h 108"/>
                <a:gd name="T34" fmla="*/ 10 w 58"/>
                <a:gd name="T35" fmla="*/ 34 h 108"/>
                <a:gd name="T36" fmla="*/ 12 w 58"/>
                <a:gd name="T37" fmla="*/ 28 h 108"/>
                <a:gd name="T38" fmla="*/ 14 w 58"/>
                <a:gd name="T39" fmla="*/ 26 h 108"/>
                <a:gd name="T40" fmla="*/ 20 w 58"/>
                <a:gd name="T41" fmla="*/ 26 h 108"/>
                <a:gd name="T42" fmla="*/ 20 w 58"/>
                <a:gd name="T43" fmla="*/ 24 h 108"/>
                <a:gd name="T44" fmla="*/ 20 w 58"/>
                <a:gd name="T45" fmla="*/ 16 h 108"/>
                <a:gd name="T46" fmla="*/ 22 w 58"/>
                <a:gd name="T47" fmla="*/ 6 h 108"/>
                <a:gd name="T48" fmla="*/ 28 w 58"/>
                <a:gd name="T49" fmla="*/ 2 h 108"/>
                <a:gd name="T50" fmla="*/ 34 w 58"/>
                <a:gd name="T51" fmla="*/ 0 h 108"/>
                <a:gd name="T52" fmla="*/ 40 w 58"/>
                <a:gd name="T53" fmla="*/ 4 h 108"/>
                <a:gd name="T54" fmla="*/ 48 w 58"/>
                <a:gd name="T55" fmla="*/ 8 h 108"/>
                <a:gd name="T56" fmla="*/ 54 w 58"/>
                <a:gd name="T57" fmla="*/ 10 h 108"/>
                <a:gd name="T58" fmla="*/ 54 w 58"/>
                <a:gd name="T59" fmla="*/ 12 h 108"/>
                <a:gd name="T60" fmla="*/ 52 w 58"/>
                <a:gd name="T61" fmla="*/ 18 h 108"/>
                <a:gd name="T62" fmla="*/ 50 w 58"/>
                <a:gd name="T63" fmla="*/ 22 h 108"/>
                <a:gd name="T64" fmla="*/ 52 w 58"/>
                <a:gd name="T65" fmla="*/ 26 h 108"/>
                <a:gd name="T66" fmla="*/ 56 w 58"/>
                <a:gd name="T67" fmla="*/ 32 h 108"/>
                <a:gd name="T68" fmla="*/ 56 w 58"/>
                <a:gd name="T69" fmla="*/ 42 h 108"/>
                <a:gd name="T70" fmla="*/ 54 w 58"/>
                <a:gd name="T71" fmla="*/ 48 h 108"/>
                <a:gd name="T72" fmla="*/ 50 w 58"/>
                <a:gd name="T73" fmla="*/ 50 h 108"/>
                <a:gd name="T74" fmla="*/ 44 w 58"/>
                <a:gd name="T75" fmla="*/ 50 h 108"/>
                <a:gd name="T76" fmla="*/ 42 w 58"/>
                <a:gd name="T77" fmla="*/ 54 h 108"/>
                <a:gd name="T78" fmla="*/ 42 w 58"/>
                <a:gd name="T79" fmla="*/ 62 h 108"/>
                <a:gd name="T80" fmla="*/ 42 w 58"/>
                <a:gd name="T81" fmla="*/ 66 h 108"/>
                <a:gd name="T82" fmla="*/ 46 w 58"/>
                <a:gd name="T83" fmla="*/ 66 h 108"/>
                <a:gd name="T84" fmla="*/ 52 w 58"/>
                <a:gd name="T85" fmla="*/ 70 h 108"/>
                <a:gd name="T86" fmla="*/ 58 w 58"/>
                <a:gd name="T87" fmla="*/ 78 h 108"/>
                <a:gd name="T88" fmla="*/ 56 w 58"/>
                <a:gd name="T89" fmla="*/ 92 h 108"/>
                <a:gd name="T90" fmla="*/ 54 w 58"/>
                <a:gd name="T91" fmla="*/ 98 h 108"/>
                <a:gd name="T92" fmla="*/ 52 w 58"/>
                <a:gd name="T93" fmla="*/ 100 h 108"/>
                <a:gd name="T94" fmla="*/ 42 w 58"/>
                <a:gd name="T95" fmla="*/ 10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 h="108">
                  <a:moveTo>
                    <a:pt x="32" y="106"/>
                  </a:moveTo>
                  <a:lnTo>
                    <a:pt x="32" y="106"/>
                  </a:lnTo>
                  <a:lnTo>
                    <a:pt x="32" y="106"/>
                  </a:lnTo>
                  <a:lnTo>
                    <a:pt x="28" y="108"/>
                  </a:lnTo>
                  <a:lnTo>
                    <a:pt x="28" y="108"/>
                  </a:lnTo>
                  <a:lnTo>
                    <a:pt x="26" y="108"/>
                  </a:lnTo>
                  <a:lnTo>
                    <a:pt x="24" y="108"/>
                  </a:lnTo>
                  <a:lnTo>
                    <a:pt x="24" y="106"/>
                  </a:lnTo>
                  <a:lnTo>
                    <a:pt x="24" y="106"/>
                  </a:lnTo>
                  <a:lnTo>
                    <a:pt x="24" y="106"/>
                  </a:lnTo>
                  <a:lnTo>
                    <a:pt x="22" y="106"/>
                  </a:lnTo>
                  <a:lnTo>
                    <a:pt x="22" y="104"/>
                  </a:lnTo>
                  <a:lnTo>
                    <a:pt x="22" y="104"/>
                  </a:lnTo>
                  <a:lnTo>
                    <a:pt x="22" y="102"/>
                  </a:lnTo>
                  <a:lnTo>
                    <a:pt x="22" y="98"/>
                  </a:lnTo>
                  <a:lnTo>
                    <a:pt x="22" y="96"/>
                  </a:lnTo>
                  <a:lnTo>
                    <a:pt x="22" y="94"/>
                  </a:lnTo>
                  <a:lnTo>
                    <a:pt x="20" y="92"/>
                  </a:lnTo>
                  <a:lnTo>
                    <a:pt x="20" y="92"/>
                  </a:lnTo>
                  <a:lnTo>
                    <a:pt x="20" y="92"/>
                  </a:lnTo>
                  <a:lnTo>
                    <a:pt x="20" y="90"/>
                  </a:lnTo>
                  <a:lnTo>
                    <a:pt x="20" y="90"/>
                  </a:lnTo>
                  <a:lnTo>
                    <a:pt x="18" y="90"/>
                  </a:lnTo>
                  <a:lnTo>
                    <a:pt x="18" y="88"/>
                  </a:lnTo>
                  <a:lnTo>
                    <a:pt x="16" y="88"/>
                  </a:lnTo>
                  <a:lnTo>
                    <a:pt x="14" y="88"/>
                  </a:lnTo>
                  <a:lnTo>
                    <a:pt x="12" y="88"/>
                  </a:lnTo>
                  <a:lnTo>
                    <a:pt x="10" y="86"/>
                  </a:lnTo>
                  <a:lnTo>
                    <a:pt x="8" y="86"/>
                  </a:lnTo>
                  <a:lnTo>
                    <a:pt x="8" y="86"/>
                  </a:lnTo>
                  <a:lnTo>
                    <a:pt x="8" y="86"/>
                  </a:lnTo>
                  <a:lnTo>
                    <a:pt x="6" y="84"/>
                  </a:lnTo>
                  <a:lnTo>
                    <a:pt x="4" y="82"/>
                  </a:lnTo>
                  <a:lnTo>
                    <a:pt x="4" y="80"/>
                  </a:lnTo>
                  <a:lnTo>
                    <a:pt x="2" y="78"/>
                  </a:lnTo>
                  <a:lnTo>
                    <a:pt x="2" y="76"/>
                  </a:lnTo>
                  <a:lnTo>
                    <a:pt x="2" y="74"/>
                  </a:lnTo>
                  <a:lnTo>
                    <a:pt x="0" y="72"/>
                  </a:lnTo>
                  <a:lnTo>
                    <a:pt x="0" y="70"/>
                  </a:lnTo>
                  <a:lnTo>
                    <a:pt x="0" y="68"/>
                  </a:lnTo>
                  <a:lnTo>
                    <a:pt x="0" y="66"/>
                  </a:lnTo>
                  <a:lnTo>
                    <a:pt x="2" y="64"/>
                  </a:lnTo>
                  <a:lnTo>
                    <a:pt x="2" y="62"/>
                  </a:lnTo>
                  <a:lnTo>
                    <a:pt x="2" y="60"/>
                  </a:lnTo>
                  <a:lnTo>
                    <a:pt x="2" y="58"/>
                  </a:lnTo>
                  <a:lnTo>
                    <a:pt x="4" y="56"/>
                  </a:lnTo>
                  <a:lnTo>
                    <a:pt x="4" y="54"/>
                  </a:lnTo>
                  <a:lnTo>
                    <a:pt x="6" y="54"/>
                  </a:lnTo>
                  <a:lnTo>
                    <a:pt x="6" y="54"/>
                  </a:lnTo>
                  <a:lnTo>
                    <a:pt x="8" y="52"/>
                  </a:lnTo>
                  <a:lnTo>
                    <a:pt x="10" y="52"/>
                  </a:lnTo>
                  <a:lnTo>
                    <a:pt x="12" y="52"/>
                  </a:lnTo>
                  <a:lnTo>
                    <a:pt x="14" y="52"/>
                  </a:lnTo>
                  <a:lnTo>
                    <a:pt x="16" y="52"/>
                  </a:lnTo>
                  <a:lnTo>
                    <a:pt x="18" y="50"/>
                  </a:lnTo>
                  <a:lnTo>
                    <a:pt x="18" y="50"/>
                  </a:lnTo>
                  <a:lnTo>
                    <a:pt x="18" y="50"/>
                  </a:lnTo>
                  <a:lnTo>
                    <a:pt x="18" y="50"/>
                  </a:lnTo>
                  <a:lnTo>
                    <a:pt x="18" y="48"/>
                  </a:lnTo>
                  <a:lnTo>
                    <a:pt x="18" y="48"/>
                  </a:lnTo>
                  <a:lnTo>
                    <a:pt x="18" y="48"/>
                  </a:lnTo>
                  <a:lnTo>
                    <a:pt x="18" y="46"/>
                  </a:lnTo>
                  <a:lnTo>
                    <a:pt x="16" y="46"/>
                  </a:lnTo>
                  <a:lnTo>
                    <a:pt x="16" y="44"/>
                  </a:lnTo>
                  <a:lnTo>
                    <a:pt x="14" y="42"/>
                  </a:lnTo>
                  <a:lnTo>
                    <a:pt x="12" y="40"/>
                  </a:lnTo>
                  <a:lnTo>
                    <a:pt x="12" y="40"/>
                  </a:lnTo>
                  <a:lnTo>
                    <a:pt x="12" y="38"/>
                  </a:lnTo>
                  <a:lnTo>
                    <a:pt x="10" y="38"/>
                  </a:lnTo>
                  <a:lnTo>
                    <a:pt x="10" y="36"/>
                  </a:lnTo>
                  <a:lnTo>
                    <a:pt x="10" y="36"/>
                  </a:lnTo>
                  <a:lnTo>
                    <a:pt x="10" y="34"/>
                  </a:lnTo>
                  <a:lnTo>
                    <a:pt x="12" y="32"/>
                  </a:lnTo>
                  <a:lnTo>
                    <a:pt x="12" y="30"/>
                  </a:lnTo>
                  <a:lnTo>
                    <a:pt x="12" y="28"/>
                  </a:lnTo>
                  <a:lnTo>
                    <a:pt x="12" y="28"/>
                  </a:lnTo>
                  <a:lnTo>
                    <a:pt x="14" y="28"/>
                  </a:lnTo>
                  <a:lnTo>
                    <a:pt x="14" y="26"/>
                  </a:lnTo>
                  <a:lnTo>
                    <a:pt x="14" y="26"/>
                  </a:lnTo>
                  <a:lnTo>
                    <a:pt x="14" y="26"/>
                  </a:lnTo>
                  <a:lnTo>
                    <a:pt x="16" y="26"/>
                  </a:lnTo>
                  <a:lnTo>
                    <a:pt x="18" y="28"/>
                  </a:lnTo>
                  <a:lnTo>
                    <a:pt x="20" y="28"/>
                  </a:lnTo>
                  <a:lnTo>
                    <a:pt x="20" y="26"/>
                  </a:lnTo>
                  <a:lnTo>
                    <a:pt x="20" y="26"/>
                  </a:lnTo>
                  <a:lnTo>
                    <a:pt x="20" y="26"/>
                  </a:lnTo>
                  <a:lnTo>
                    <a:pt x="20" y="24"/>
                  </a:lnTo>
                  <a:lnTo>
                    <a:pt x="20" y="24"/>
                  </a:lnTo>
                  <a:lnTo>
                    <a:pt x="20" y="22"/>
                  </a:lnTo>
                  <a:lnTo>
                    <a:pt x="20" y="20"/>
                  </a:lnTo>
                  <a:lnTo>
                    <a:pt x="20" y="20"/>
                  </a:lnTo>
                  <a:lnTo>
                    <a:pt x="20" y="16"/>
                  </a:lnTo>
                  <a:lnTo>
                    <a:pt x="20" y="14"/>
                  </a:lnTo>
                  <a:lnTo>
                    <a:pt x="18" y="10"/>
                  </a:lnTo>
                  <a:lnTo>
                    <a:pt x="18" y="8"/>
                  </a:lnTo>
                  <a:lnTo>
                    <a:pt x="22" y="6"/>
                  </a:lnTo>
                  <a:lnTo>
                    <a:pt x="24" y="2"/>
                  </a:lnTo>
                  <a:lnTo>
                    <a:pt x="26" y="2"/>
                  </a:lnTo>
                  <a:lnTo>
                    <a:pt x="28" y="2"/>
                  </a:lnTo>
                  <a:lnTo>
                    <a:pt x="28" y="2"/>
                  </a:lnTo>
                  <a:lnTo>
                    <a:pt x="30" y="0"/>
                  </a:lnTo>
                  <a:lnTo>
                    <a:pt x="34" y="0"/>
                  </a:lnTo>
                  <a:lnTo>
                    <a:pt x="34" y="0"/>
                  </a:lnTo>
                  <a:lnTo>
                    <a:pt x="34" y="0"/>
                  </a:lnTo>
                  <a:lnTo>
                    <a:pt x="36" y="2"/>
                  </a:lnTo>
                  <a:lnTo>
                    <a:pt x="36" y="2"/>
                  </a:lnTo>
                  <a:lnTo>
                    <a:pt x="38" y="4"/>
                  </a:lnTo>
                  <a:lnTo>
                    <a:pt x="40" y="4"/>
                  </a:lnTo>
                  <a:lnTo>
                    <a:pt x="42" y="6"/>
                  </a:lnTo>
                  <a:lnTo>
                    <a:pt x="44" y="6"/>
                  </a:lnTo>
                  <a:lnTo>
                    <a:pt x="44" y="8"/>
                  </a:lnTo>
                  <a:lnTo>
                    <a:pt x="48" y="8"/>
                  </a:lnTo>
                  <a:lnTo>
                    <a:pt x="50" y="8"/>
                  </a:lnTo>
                  <a:lnTo>
                    <a:pt x="52" y="10"/>
                  </a:lnTo>
                  <a:lnTo>
                    <a:pt x="52" y="10"/>
                  </a:lnTo>
                  <a:lnTo>
                    <a:pt x="54" y="10"/>
                  </a:lnTo>
                  <a:lnTo>
                    <a:pt x="54" y="10"/>
                  </a:lnTo>
                  <a:lnTo>
                    <a:pt x="54" y="10"/>
                  </a:lnTo>
                  <a:lnTo>
                    <a:pt x="54" y="12"/>
                  </a:lnTo>
                  <a:lnTo>
                    <a:pt x="54" y="12"/>
                  </a:lnTo>
                  <a:lnTo>
                    <a:pt x="54" y="14"/>
                  </a:lnTo>
                  <a:lnTo>
                    <a:pt x="54" y="14"/>
                  </a:lnTo>
                  <a:lnTo>
                    <a:pt x="52" y="16"/>
                  </a:lnTo>
                  <a:lnTo>
                    <a:pt x="52" y="18"/>
                  </a:lnTo>
                  <a:lnTo>
                    <a:pt x="50" y="20"/>
                  </a:lnTo>
                  <a:lnTo>
                    <a:pt x="50" y="20"/>
                  </a:lnTo>
                  <a:lnTo>
                    <a:pt x="50" y="22"/>
                  </a:lnTo>
                  <a:lnTo>
                    <a:pt x="50" y="22"/>
                  </a:lnTo>
                  <a:lnTo>
                    <a:pt x="50" y="24"/>
                  </a:lnTo>
                  <a:lnTo>
                    <a:pt x="52" y="24"/>
                  </a:lnTo>
                  <a:lnTo>
                    <a:pt x="52" y="26"/>
                  </a:lnTo>
                  <a:lnTo>
                    <a:pt x="52" y="26"/>
                  </a:lnTo>
                  <a:lnTo>
                    <a:pt x="54" y="28"/>
                  </a:lnTo>
                  <a:lnTo>
                    <a:pt x="56" y="30"/>
                  </a:lnTo>
                  <a:lnTo>
                    <a:pt x="56" y="30"/>
                  </a:lnTo>
                  <a:lnTo>
                    <a:pt x="56" y="32"/>
                  </a:lnTo>
                  <a:lnTo>
                    <a:pt x="56" y="34"/>
                  </a:lnTo>
                  <a:lnTo>
                    <a:pt x="56" y="38"/>
                  </a:lnTo>
                  <a:lnTo>
                    <a:pt x="56" y="40"/>
                  </a:lnTo>
                  <a:lnTo>
                    <a:pt x="56" y="42"/>
                  </a:lnTo>
                  <a:lnTo>
                    <a:pt x="56" y="44"/>
                  </a:lnTo>
                  <a:lnTo>
                    <a:pt x="54" y="46"/>
                  </a:lnTo>
                  <a:lnTo>
                    <a:pt x="54" y="48"/>
                  </a:lnTo>
                  <a:lnTo>
                    <a:pt x="54" y="48"/>
                  </a:lnTo>
                  <a:lnTo>
                    <a:pt x="54" y="48"/>
                  </a:lnTo>
                  <a:lnTo>
                    <a:pt x="52" y="48"/>
                  </a:lnTo>
                  <a:lnTo>
                    <a:pt x="52" y="50"/>
                  </a:lnTo>
                  <a:lnTo>
                    <a:pt x="50" y="50"/>
                  </a:lnTo>
                  <a:lnTo>
                    <a:pt x="48" y="50"/>
                  </a:lnTo>
                  <a:lnTo>
                    <a:pt x="48" y="50"/>
                  </a:lnTo>
                  <a:lnTo>
                    <a:pt x="46" y="50"/>
                  </a:lnTo>
                  <a:lnTo>
                    <a:pt x="44" y="50"/>
                  </a:lnTo>
                  <a:lnTo>
                    <a:pt x="44" y="52"/>
                  </a:lnTo>
                  <a:lnTo>
                    <a:pt x="44" y="52"/>
                  </a:lnTo>
                  <a:lnTo>
                    <a:pt x="42" y="52"/>
                  </a:lnTo>
                  <a:lnTo>
                    <a:pt x="42" y="54"/>
                  </a:lnTo>
                  <a:lnTo>
                    <a:pt x="42" y="56"/>
                  </a:lnTo>
                  <a:lnTo>
                    <a:pt x="42" y="58"/>
                  </a:lnTo>
                  <a:lnTo>
                    <a:pt x="42" y="60"/>
                  </a:lnTo>
                  <a:lnTo>
                    <a:pt x="42" y="62"/>
                  </a:lnTo>
                  <a:lnTo>
                    <a:pt x="42" y="64"/>
                  </a:lnTo>
                  <a:lnTo>
                    <a:pt x="42" y="64"/>
                  </a:lnTo>
                  <a:lnTo>
                    <a:pt x="42" y="66"/>
                  </a:lnTo>
                  <a:lnTo>
                    <a:pt x="42" y="66"/>
                  </a:lnTo>
                  <a:lnTo>
                    <a:pt x="44" y="66"/>
                  </a:lnTo>
                  <a:lnTo>
                    <a:pt x="44" y="66"/>
                  </a:lnTo>
                  <a:lnTo>
                    <a:pt x="46" y="66"/>
                  </a:lnTo>
                  <a:lnTo>
                    <a:pt x="46" y="66"/>
                  </a:lnTo>
                  <a:lnTo>
                    <a:pt x="50" y="68"/>
                  </a:lnTo>
                  <a:lnTo>
                    <a:pt x="50" y="68"/>
                  </a:lnTo>
                  <a:lnTo>
                    <a:pt x="52" y="68"/>
                  </a:lnTo>
                  <a:lnTo>
                    <a:pt x="52" y="70"/>
                  </a:lnTo>
                  <a:lnTo>
                    <a:pt x="52" y="70"/>
                  </a:lnTo>
                  <a:lnTo>
                    <a:pt x="54" y="72"/>
                  </a:lnTo>
                  <a:lnTo>
                    <a:pt x="58" y="76"/>
                  </a:lnTo>
                  <a:lnTo>
                    <a:pt x="58" y="78"/>
                  </a:lnTo>
                  <a:lnTo>
                    <a:pt x="58" y="82"/>
                  </a:lnTo>
                  <a:lnTo>
                    <a:pt x="58" y="86"/>
                  </a:lnTo>
                  <a:lnTo>
                    <a:pt x="58" y="88"/>
                  </a:lnTo>
                  <a:lnTo>
                    <a:pt x="56" y="92"/>
                  </a:lnTo>
                  <a:lnTo>
                    <a:pt x="56" y="94"/>
                  </a:lnTo>
                  <a:lnTo>
                    <a:pt x="56" y="96"/>
                  </a:lnTo>
                  <a:lnTo>
                    <a:pt x="56" y="98"/>
                  </a:lnTo>
                  <a:lnTo>
                    <a:pt x="54" y="98"/>
                  </a:lnTo>
                  <a:lnTo>
                    <a:pt x="54" y="98"/>
                  </a:lnTo>
                  <a:lnTo>
                    <a:pt x="52" y="100"/>
                  </a:lnTo>
                  <a:lnTo>
                    <a:pt x="52" y="100"/>
                  </a:lnTo>
                  <a:lnTo>
                    <a:pt x="52" y="100"/>
                  </a:lnTo>
                  <a:lnTo>
                    <a:pt x="48" y="100"/>
                  </a:lnTo>
                  <a:lnTo>
                    <a:pt x="48" y="100"/>
                  </a:lnTo>
                  <a:lnTo>
                    <a:pt x="46" y="100"/>
                  </a:lnTo>
                  <a:lnTo>
                    <a:pt x="42" y="102"/>
                  </a:lnTo>
                  <a:lnTo>
                    <a:pt x="38" y="104"/>
                  </a:lnTo>
                  <a:lnTo>
                    <a:pt x="32" y="106"/>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63" name="Freeform 454"/>
            <p:cNvSpPr>
              <a:spLocks/>
            </p:cNvSpPr>
            <p:nvPr/>
          </p:nvSpPr>
          <p:spPr bwMode="auto">
            <a:xfrm>
              <a:off x="5435408" y="2929993"/>
              <a:ext cx="309858" cy="293321"/>
            </a:xfrm>
            <a:custGeom>
              <a:avLst/>
              <a:gdLst>
                <a:gd name="T0" fmla="*/ 120 w 150"/>
                <a:gd name="T1" fmla="*/ 16 h 142"/>
                <a:gd name="T2" fmla="*/ 128 w 150"/>
                <a:gd name="T3" fmla="*/ 16 h 142"/>
                <a:gd name="T4" fmla="*/ 142 w 150"/>
                <a:gd name="T5" fmla="*/ 20 h 142"/>
                <a:gd name="T6" fmla="*/ 148 w 150"/>
                <a:gd name="T7" fmla="*/ 26 h 142"/>
                <a:gd name="T8" fmla="*/ 146 w 150"/>
                <a:gd name="T9" fmla="*/ 30 h 142"/>
                <a:gd name="T10" fmla="*/ 140 w 150"/>
                <a:gd name="T11" fmla="*/ 38 h 142"/>
                <a:gd name="T12" fmla="*/ 140 w 150"/>
                <a:gd name="T13" fmla="*/ 42 h 142"/>
                <a:gd name="T14" fmla="*/ 146 w 150"/>
                <a:gd name="T15" fmla="*/ 44 h 142"/>
                <a:gd name="T16" fmla="*/ 150 w 150"/>
                <a:gd name="T17" fmla="*/ 48 h 142"/>
                <a:gd name="T18" fmla="*/ 148 w 150"/>
                <a:gd name="T19" fmla="*/ 60 h 142"/>
                <a:gd name="T20" fmla="*/ 144 w 150"/>
                <a:gd name="T21" fmla="*/ 68 h 142"/>
                <a:gd name="T22" fmla="*/ 140 w 150"/>
                <a:gd name="T23" fmla="*/ 72 h 142"/>
                <a:gd name="T24" fmla="*/ 130 w 150"/>
                <a:gd name="T25" fmla="*/ 72 h 142"/>
                <a:gd name="T26" fmla="*/ 126 w 150"/>
                <a:gd name="T27" fmla="*/ 74 h 142"/>
                <a:gd name="T28" fmla="*/ 124 w 150"/>
                <a:gd name="T29" fmla="*/ 80 h 142"/>
                <a:gd name="T30" fmla="*/ 124 w 150"/>
                <a:gd name="T31" fmla="*/ 84 h 142"/>
                <a:gd name="T32" fmla="*/ 130 w 150"/>
                <a:gd name="T33" fmla="*/ 88 h 142"/>
                <a:gd name="T34" fmla="*/ 130 w 150"/>
                <a:gd name="T35" fmla="*/ 94 h 142"/>
                <a:gd name="T36" fmla="*/ 120 w 150"/>
                <a:gd name="T37" fmla="*/ 102 h 142"/>
                <a:gd name="T38" fmla="*/ 110 w 150"/>
                <a:gd name="T39" fmla="*/ 110 h 142"/>
                <a:gd name="T40" fmla="*/ 98 w 150"/>
                <a:gd name="T41" fmla="*/ 120 h 142"/>
                <a:gd name="T42" fmla="*/ 88 w 150"/>
                <a:gd name="T43" fmla="*/ 126 h 142"/>
                <a:gd name="T44" fmla="*/ 80 w 150"/>
                <a:gd name="T45" fmla="*/ 126 h 142"/>
                <a:gd name="T46" fmla="*/ 76 w 150"/>
                <a:gd name="T47" fmla="*/ 130 h 142"/>
                <a:gd name="T48" fmla="*/ 74 w 150"/>
                <a:gd name="T49" fmla="*/ 134 h 142"/>
                <a:gd name="T50" fmla="*/ 66 w 150"/>
                <a:gd name="T51" fmla="*/ 132 h 142"/>
                <a:gd name="T52" fmla="*/ 64 w 150"/>
                <a:gd name="T53" fmla="*/ 132 h 142"/>
                <a:gd name="T54" fmla="*/ 62 w 150"/>
                <a:gd name="T55" fmla="*/ 136 h 142"/>
                <a:gd name="T56" fmla="*/ 62 w 150"/>
                <a:gd name="T57" fmla="*/ 140 h 142"/>
                <a:gd name="T58" fmla="*/ 56 w 150"/>
                <a:gd name="T59" fmla="*/ 142 h 142"/>
                <a:gd name="T60" fmla="*/ 46 w 150"/>
                <a:gd name="T61" fmla="*/ 140 h 142"/>
                <a:gd name="T62" fmla="*/ 48 w 150"/>
                <a:gd name="T63" fmla="*/ 134 h 142"/>
                <a:gd name="T64" fmla="*/ 44 w 150"/>
                <a:gd name="T65" fmla="*/ 132 h 142"/>
                <a:gd name="T66" fmla="*/ 0 w 150"/>
                <a:gd name="T67" fmla="*/ 134 h 142"/>
                <a:gd name="T68" fmla="*/ 10 w 150"/>
                <a:gd name="T69" fmla="*/ 120 h 142"/>
                <a:gd name="T70" fmla="*/ 16 w 150"/>
                <a:gd name="T71" fmla="*/ 118 h 142"/>
                <a:gd name="T72" fmla="*/ 24 w 150"/>
                <a:gd name="T73" fmla="*/ 110 h 142"/>
                <a:gd name="T74" fmla="*/ 28 w 150"/>
                <a:gd name="T75" fmla="*/ 98 h 142"/>
                <a:gd name="T76" fmla="*/ 30 w 150"/>
                <a:gd name="T77" fmla="*/ 66 h 142"/>
                <a:gd name="T78" fmla="*/ 34 w 150"/>
                <a:gd name="T79" fmla="*/ 52 h 142"/>
                <a:gd name="T80" fmla="*/ 38 w 150"/>
                <a:gd name="T81" fmla="*/ 50 h 142"/>
                <a:gd name="T82" fmla="*/ 42 w 150"/>
                <a:gd name="T83" fmla="*/ 52 h 142"/>
                <a:gd name="T84" fmla="*/ 44 w 150"/>
                <a:gd name="T85" fmla="*/ 48 h 142"/>
                <a:gd name="T86" fmla="*/ 44 w 150"/>
                <a:gd name="T87" fmla="*/ 42 h 142"/>
                <a:gd name="T88" fmla="*/ 50 w 150"/>
                <a:gd name="T89" fmla="*/ 40 h 142"/>
                <a:gd name="T90" fmla="*/ 62 w 150"/>
                <a:gd name="T91" fmla="*/ 42 h 142"/>
                <a:gd name="T92" fmla="*/ 68 w 150"/>
                <a:gd name="T93" fmla="*/ 40 h 142"/>
                <a:gd name="T94" fmla="*/ 68 w 150"/>
                <a:gd name="T95" fmla="*/ 34 h 142"/>
                <a:gd name="T96" fmla="*/ 68 w 150"/>
                <a:gd name="T97" fmla="*/ 28 h 142"/>
                <a:gd name="T98" fmla="*/ 76 w 150"/>
                <a:gd name="T99" fmla="*/ 20 h 142"/>
                <a:gd name="T100" fmla="*/ 82 w 150"/>
                <a:gd name="T101" fmla="*/ 8 h 142"/>
                <a:gd name="T102" fmla="*/ 84 w 150"/>
                <a:gd name="T103" fmla="*/ 0 h 142"/>
                <a:gd name="T104" fmla="*/ 88 w 150"/>
                <a:gd name="T105" fmla="*/ 0 h 142"/>
                <a:gd name="T106" fmla="*/ 96 w 150"/>
                <a:gd name="T107" fmla="*/ 6 h 142"/>
                <a:gd name="T108" fmla="*/ 104 w 150"/>
                <a:gd name="T109" fmla="*/ 8 h 142"/>
                <a:gd name="T110" fmla="*/ 112 w 150"/>
                <a:gd name="T111" fmla="*/ 10 h 142"/>
                <a:gd name="T112" fmla="*/ 118 w 150"/>
                <a:gd name="T113"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0" h="142">
                  <a:moveTo>
                    <a:pt x="120" y="18"/>
                  </a:moveTo>
                  <a:lnTo>
                    <a:pt x="120" y="18"/>
                  </a:lnTo>
                  <a:lnTo>
                    <a:pt x="120" y="18"/>
                  </a:lnTo>
                  <a:lnTo>
                    <a:pt x="120" y="18"/>
                  </a:lnTo>
                  <a:lnTo>
                    <a:pt x="120" y="16"/>
                  </a:lnTo>
                  <a:lnTo>
                    <a:pt x="120" y="16"/>
                  </a:lnTo>
                  <a:lnTo>
                    <a:pt x="122" y="16"/>
                  </a:lnTo>
                  <a:lnTo>
                    <a:pt x="124" y="16"/>
                  </a:lnTo>
                  <a:lnTo>
                    <a:pt x="124" y="16"/>
                  </a:lnTo>
                  <a:lnTo>
                    <a:pt x="128" y="16"/>
                  </a:lnTo>
                  <a:lnTo>
                    <a:pt x="130" y="16"/>
                  </a:lnTo>
                  <a:lnTo>
                    <a:pt x="134" y="16"/>
                  </a:lnTo>
                  <a:lnTo>
                    <a:pt x="136" y="16"/>
                  </a:lnTo>
                  <a:lnTo>
                    <a:pt x="138" y="16"/>
                  </a:lnTo>
                  <a:lnTo>
                    <a:pt x="142" y="20"/>
                  </a:lnTo>
                  <a:lnTo>
                    <a:pt x="144" y="22"/>
                  </a:lnTo>
                  <a:lnTo>
                    <a:pt x="146" y="24"/>
                  </a:lnTo>
                  <a:lnTo>
                    <a:pt x="146" y="24"/>
                  </a:lnTo>
                  <a:lnTo>
                    <a:pt x="146" y="26"/>
                  </a:lnTo>
                  <a:lnTo>
                    <a:pt x="148" y="26"/>
                  </a:lnTo>
                  <a:lnTo>
                    <a:pt x="148" y="26"/>
                  </a:lnTo>
                  <a:lnTo>
                    <a:pt x="148" y="28"/>
                  </a:lnTo>
                  <a:lnTo>
                    <a:pt x="148" y="28"/>
                  </a:lnTo>
                  <a:lnTo>
                    <a:pt x="146" y="28"/>
                  </a:lnTo>
                  <a:lnTo>
                    <a:pt x="146" y="30"/>
                  </a:lnTo>
                  <a:lnTo>
                    <a:pt x="144" y="32"/>
                  </a:lnTo>
                  <a:lnTo>
                    <a:pt x="144" y="34"/>
                  </a:lnTo>
                  <a:lnTo>
                    <a:pt x="142" y="36"/>
                  </a:lnTo>
                  <a:lnTo>
                    <a:pt x="140" y="38"/>
                  </a:lnTo>
                  <a:lnTo>
                    <a:pt x="140" y="38"/>
                  </a:lnTo>
                  <a:lnTo>
                    <a:pt x="140" y="40"/>
                  </a:lnTo>
                  <a:lnTo>
                    <a:pt x="140" y="40"/>
                  </a:lnTo>
                  <a:lnTo>
                    <a:pt x="140" y="40"/>
                  </a:lnTo>
                  <a:lnTo>
                    <a:pt x="140" y="42"/>
                  </a:lnTo>
                  <a:lnTo>
                    <a:pt x="140" y="42"/>
                  </a:lnTo>
                  <a:lnTo>
                    <a:pt x="142" y="42"/>
                  </a:lnTo>
                  <a:lnTo>
                    <a:pt x="142" y="42"/>
                  </a:lnTo>
                  <a:lnTo>
                    <a:pt x="144" y="44"/>
                  </a:lnTo>
                  <a:lnTo>
                    <a:pt x="146" y="44"/>
                  </a:lnTo>
                  <a:lnTo>
                    <a:pt x="146" y="44"/>
                  </a:lnTo>
                  <a:lnTo>
                    <a:pt x="148" y="44"/>
                  </a:lnTo>
                  <a:lnTo>
                    <a:pt x="148" y="46"/>
                  </a:lnTo>
                  <a:lnTo>
                    <a:pt x="148" y="46"/>
                  </a:lnTo>
                  <a:lnTo>
                    <a:pt x="150" y="46"/>
                  </a:lnTo>
                  <a:lnTo>
                    <a:pt x="150" y="48"/>
                  </a:lnTo>
                  <a:lnTo>
                    <a:pt x="150" y="50"/>
                  </a:lnTo>
                  <a:lnTo>
                    <a:pt x="150" y="52"/>
                  </a:lnTo>
                  <a:lnTo>
                    <a:pt x="150" y="54"/>
                  </a:lnTo>
                  <a:lnTo>
                    <a:pt x="150" y="56"/>
                  </a:lnTo>
                  <a:lnTo>
                    <a:pt x="148" y="60"/>
                  </a:lnTo>
                  <a:lnTo>
                    <a:pt x="148" y="62"/>
                  </a:lnTo>
                  <a:lnTo>
                    <a:pt x="146" y="64"/>
                  </a:lnTo>
                  <a:lnTo>
                    <a:pt x="146" y="66"/>
                  </a:lnTo>
                  <a:lnTo>
                    <a:pt x="146" y="68"/>
                  </a:lnTo>
                  <a:lnTo>
                    <a:pt x="144" y="68"/>
                  </a:lnTo>
                  <a:lnTo>
                    <a:pt x="144" y="70"/>
                  </a:lnTo>
                  <a:lnTo>
                    <a:pt x="142" y="72"/>
                  </a:lnTo>
                  <a:lnTo>
                    <a:pt x="142" y="72"/>
                  </a:lnTo>
                  <a:lnTo>
                    <a:pt x="140" y="72"/>
                  </a:lnTo>
                  <a:lnTo>
                    <a:pt x="140" y="72"/>
                  </a:lnTo>
                  <a:lnTo>
                    <a:pt x="140" y="72"/>
                  </a:lnTo>
                  <a:lnTo>
                    <a:pt x="136" y="72"/>
                  </a:lnTo>
                  <a:lnTo>
                    <a:pt x="134" y="72"/>
                  </a:lnTo>
                  <a:lnTo>
                    <a:pt x="132" y="72"/>
                  </a:lnTo>
                  <a:lnTo>
                    <a:pt x="130" y="72"/>
                  </a:lnTo>
                  <a:lnTo>
                    <a:pt x="128" y="72"/>
                  </a:lnTo>
                  <a:lnTo>
                    <a:pt x="128" y="72"/>
                  </a:lnTo>
                  <a:lnTo>
                    <a:pt x="126" y="72"/>
                  </a:lnTo>
                  <a:lnTo>
                    <a:pt x="126" y="72"/>
                  </a:lnTo>
                  <a:lnTo>
                    <a:pt x="126" y="74"/>
                  </a:lnTo>
                  <a:lnTo>
                    <a:pt x="124" y="74"/>
                  </a:lnTo>
                  <a:lnTo>
                    <a:pt x="124" y="76"/>
                  </a:lnTo>
                  <a:lnTo>
                    <a:pt x="124" y="78"/>
                  </a:lnTo>
                  <a:lnTo>
                    <a:pt x="124" y="78"/>
                  </a:lnTo>
                  <a:lnTo>
                    <a:pt x="124" y="80"/>
                  </a:lnTo>
                  <a:lnTo>
                    <a:pt x="124" y="82"/>
                  </a:lnTo>
                  <a:lnTo>
                    <a:pt x="124" y="82"/>
                  </a:lnTo>
                  <a:lnTo>
                    <a:pt x="124" y="82"/>
                  </a:lnTo>
                  <a:lnTo>
                    <a:pt x="124" y="84"/>
                  </a:lnTo>
                  <a:lnTo>
                    <a:pt x="124" y="84"/>
                  </a:lnTo>
                  <a:lnTo>
                    <a:pt x="126" y="86"/>
                  </a:lnTo>
                  <a:lnTo>
                    <a:pt x="128" y="86"/>
                  </a:lnTo>
                  <a:lnTo>
                    <a:pt x="128" y="88"/>
                  </a:lnTo>
                  <a:lnTo>
                    <a:pt x="130" y="88"/>
                  </a:lnTo>
                  <a:lnTo>
                    <a:pt x="130" y="88"/>
                  </a:lnTo>
                  <a:lnTo>
                    <a:pt x="130" y="90"/>
                  </a:lnTo>
                  <a:lnTo>
                    <a:pt x="132" y="90"/>
                  </a:lnTo>
                  <a:lnTo>
                    <a:pt x="130" y="92"/>
                  </a:lnTo>
                  <a:lnTo>
                    <a:pt x="130" y="92"/>
                  </a:lnTo>
                  <a:lnTo>
                    <a:pt x="130" y="94"/>
                  </a:lnTo>
                  <a:lnTo>
                    <a:pt x="128" y="94"/>
                  </a:lnTo>
                  <a:lnTo>
                    <a:pt x="128" y="96"/>
                  </a:lnTo>
                  <a:lnTo>
                    <a:pt x="126" y="96"/>
                  </a:lnTo>
                  <a:lnTo>
                    <a:pt x="124" y="100"/>
                  </a:lnTo>
                  <a:lnTo>
                    <a:pt x="120" y="102"/>
                  </a:lnTo>
                  <a:lnTo>
                    <a:pt x="118" y="102"/>
                  </a:lnTo>
                  <a:lnTo>
                    <a:pt x="114" y="104"/>
                  </a:lnTo>
                  <a:lnTo>
                    <a:pt x="114" y="106"/>
                  </a:lnTo>
                  <a:lnTo>
                    <a:pt x="112" y="106"/>
                  </a:lnTo>
                  <a:lnTo>
                    <a:pt x="110" y="110"/>
                  </a:lnTo>
                  <a:lnTo>
                    <a:pt x="106" y="112"/>
                  </a:lnTo>
                  <a:lnTo>
                    <a:pt x="102" y="116"/>
                  </a:lnTo>
                  <a:lnTo>
                    <a:pt x="102" y="118"/>
                  </a:lnTo>
                  <a:lnTo>
                    <a:pt x="100" y="120"/>
                  </a:lnTo>
                  <a:lnTo>
                    <a:pt x="98" y="120"/>
                  </a:lnTo>
                  <a:lnTo>
                    <a:pt x="94" y="122"/>
                  </a:lnTo>
                  <a:lnTo>
                    <a:pt x="92" y="124"/>
                  </a:lnTo>
                  <a:lnTo>
                    <a:pt x="90" y="126"/>
                  </a:lnTo>
                  <a:lnTo>
                    <a:pt x="88" y="126"/>
                  </a:lnTo>
                  <a:lnTo>
                    <a:pt x="88" y="126"/>
                  </a:lnTo>
                  <a:lnTo>
                    <a:pt x="86" y="126"/>
                  </a:lnTo>
                  <a:lnTo>
                    <a:pt x="84" y="126"/>
                  </a:lnTo>
                  <a:lnTo>
                    <a:pt x="82" y="126"/>
                  </a:lnTo>
                  <a:lnTo>
                    <a:pt x="80" y="126"/>
                  </a:lnTo>
                  <a:lnTo>
                    <a:pt x="80" y="126"/>
                  </a:lnTo>
                  <a:lnTo>
                    <a:pt x="78" y="126"/>
                  </a:lnTo>
                  <a:lnTo>
                    <a:pt x="78" y="126"/>
                  </a:lnTo>
                  <a:lnTo>
                    <a:pt x="78" y="126"/>
                  </a:lnTo>
                  <a:lnTo>
                    <a:pt x="76" y="130"/>
                  </a:lnTo>
                  <a:lnTo>
                    <a:pt x="76" y="130"/>
                  </a:lnTo>
                  <a:lnTo>
                    <a:pt x="76" y="132"/>
                  </a:lnTo>
                  <a:lnTo>
                    <a:pt x="76" y="132"/>
                  </a:lnTo>
                  <a:lnTo>
                    <a:pt x="74" y="132"/>
                  </a:lnTo>
                  <a:lnTo>
                    <a:pt x="74" y="134"/>
                  </a:lnTo>
                  <a:lnTo>
                    <a:pt x="74" y="134"/>
                  </a:lnTo>
                  <a:lnTo>
                    <a:pt x="74" y="134"/>
                  </a:lnTo>
                  <a:lnTo>
                    <a:pt x="72" y="134"/>
                  </a:lnTo>
                  <a:lnTo>
                    <a:pt x="70" y="132"/>
                  </a:lnTo>
                  <a:lnTo>
                    <a:pt x="68" y="132"/>
                  </a:lnTo>
                  <a:lnTo>
                    <a:pt x="66" y="132"/>
                  </a:lnTo>
                  <a:lnTo>
                    <a:pt x="66" y="132"/>
                  </a:lnTo>
                  <a:lnTo>
                    <a:pt x="64" y="132"/>
                  </a:lnTo>
                  <a:lnTo>
                    <a:pt x="64" y="132"/>
                  </a:lnTo>
                  <a:lnTo>
                    <a:pt x="64" y="132"/>
                  </a:lnTo>
                  <a:lnTo>
                    <a:pt x="64" y="132"/>
                  </a:lnTo>
                  <a:lnTo>
                    <a:pt x="62" y="132"/>
                  </a:lnTo>
                  <a:lnTo>
                    <a:pt x="62" y="132"/>
                  </a:lnTo>
                  <a:lnTo>
                    <a:pt x="62" y="134"/>
                  </a:lnTo>
                  <a:lnTo>
                    <a:pt x="62" y="134"/>
                  </a:lnTo>
                  <a:lnTo>
                    <a:pt x="62" y="136"/>
                  </a:lnTo>
                  <a:lnTo>
                    <a:pt x="62" y="138"/>
                  </a:lnTo>
                  <a:lnTo>
                    <a:pt x="62" y="138"/>
                  </a:lnTo>
                  <a:lnTo>
                    <a:pt x="62" y="140"/>
                  </a:lnTo>
                  <a:lnTo>
                    <a:pt x="62" y="140"/>
                  </a:lnTo>
                  <a:lnTo>
                    <a:pt x="62" y="140"/>
                  </a:lnTo>
                  <a:lnTo>
                    <a:pt x="62" y="142"/>
                  </a:lnTo>
                  <a:lnTo>
                    <a:pt x="60" y="142"/>
                  </a:lnTo>
                  <a:lnTo>
                    <a:pt x="60" y="142"/>
                  </a:lnTo>
                  <a:lnTo>
                    <a:pt x="58" y="142"/>
                  </a:lnTo>
                  <a:lnTo>
                    <a:pt x="56" y="142"/>
                  </a:lnTo>
                  <a:lnTo>
                    <a:pt x="54" y="142"/>
                  </a:lnTo>
                  <a:lnTo>
                    <a:pt x="50" y="142"/>
                  </a:lnTo>
                  <a:lnTo>
                    <a:pt x="48" y="142"/>
                  </a:lnTo>
                  <a:lnTo>
                    <a:pt x="46" y="142"/>
                  </a:lnTo>
                  <a:lnTo>
                    <a:pt x="46" y="140"/>
                  </a:lnTo>
                  <a:lnTo>
                    <a:pt x="48" y="138"/>
                  </a:lnTo>
                  <a:lnTo>
                    <a:pt x="48" y="136"/>
                  </a:lnTo>
                  <a:lnTo>
                    <a:pt x="48" y="136"/>
                  </a:lnTo>
                  <a:lnTo>
                    <a:pt x="48" y="134"/>
                  </a:lnTo>
                  <a:lnTo>
                    <a:pt x="48" y="134"/>
                  </a:lnTo>
                  <a:lnTo>
                    <a:pt x="48" y="134"/>
                  </a:lnTo>
                  <a:lnTo>
                    <a:pt x="48" y="134"/>
                  </a:lnTo>
                  <a:lnTo>
                    <a:pt x="46" y="134"/>
                  </a:lnTo>
                  <a:lnTo>
                    <a:pt x="46" y="132"/>
                  </a:lnTo>
                  <a:lnTo>
                    <a:pt x="44" y="132"/>
                  </a:lnTo>
                  <a:lnTo>
                    <a:pt x="44" y="132"/>
                  </a:lnTo>
                  <a:lnTo>
                    <a:pt x="40" y="134"/>
                  </a:lnTo>
                  <a:lnTo>
                    <a:pt x="38" y="134"/>
                  </a:lnTo>
                  <a:lnTo>
                    <a:pt x="38" y="134"/>
                  </a:lnTo>
                  <a:lnTo>
                    <a:pt x="0" y="134"/>
                  </a:lnTo>
                  <a:lnTo>
                    <a:pt x="0" y="132"/>
                  </a:lnTo>
                  <a:lnTo>
                    <a:pt x="4" y="128"/>
                  </a:lnTo>
                  <a:lnTo>
                    <a:pt x="6" y="124"/>
                  </a:lnTo>
                  <a:lnTo>
                    <a:pt x="8" y="122"/>
                  </a:lnTo>
                  <a:lnTo>
                    <a:pt x="10" y="120"/>
                  </a:lnTo>
                  <a:lnTo>
                    <a:pt x="10" y="120"/>
                  </a:lnTo>
                  <a:lnTo>
                    <a:pt x="12" y="120"/>
                  </a:lnTo>
                  <a:lnTo>
                    <a:pt x="14" y="118"/>
                  </a:lnTo>
                  <a:lnTo>
                    <a:pt x="16" y="118"/>
                  </a:lnTo>
                  <a:lnTo>
                    <a:pt x="16" y="118"/>
                  </a:lnTo>
                  <a:lnTo>
                    <a:pt x="18" y="118"/>
                  </a:lnTo>
                  <a:lnTo>
                    <a:pt x="20" y="116"/>
                  </a:lnTo>
                  <a:lnTo>
                    <a:pt x="22" y="112"/>
                  </a:lnTo>
                  <a:lnTo>
                    <a:pt x="24" y="110"/>
                  </a:lnTo>
                  <a:lnTo>
                    <a:pt x="24" y="110"/>
                  </a:lnTo>
                  <a:lnTo>
                    <a:pt x="26" y="108"/>
                  </a:lnTo>
                  <a:lnTo>
                    <a:pt x="26" y="106"/>
                  </a:lnTo>
                  <a:lnTo>
                    <a:pt x="26" y="104"/>
                  </a:lnTo>
                  <a:lnTo>
                    <a:pt x="28" y="102"/>
                  </a:lnTo>
                  <a:lnTo>
                    <a:pt x="28" y="98"/>
                  </a:lnTo>
                  <a:lnTo>
                    <a:pt x="28" y="92"/>
                  </a:lnTo>
                  <a:lnTo>
                    <a:pt x="28" y="86"/>
                  </a:lnTo>
                  <a:lnTo>
                    <a:pt x="30" y="74"/>
                  </a:lnTo>
                  <a:lnTo>
                    <a:pt x="30" y="68"/>
                  </a:lnTo>
                  <a:lnTo>
                    <a:pt x="30" y="66"/>
                  </a:lnTo>
                  <a:lnTo>
                    <a:pt x="32" y="64"/>
                  </a:lnTo>
                  <a:lnTo>
                    <a:pt x="32" y="60"/>
                  </a:lnTo>
                  <a:lnTo>
                    <a:pt x="32" y="56"/>
                  </a:lnTo>
                  <a:lnTo>
                    <a:pt x="34" y="54"/>
                  </a:lnTo>
                  <a:lnTo>
                    <a:pt x="34" y="52"/>
                  </a:lnTo>
                  <a:lnTo>
                    <a:pt x="34" y="52"/>
                  </a:lnTo>
                  <a:lnTo>
                    <a:pt x="36" y="50"/>
                  </a:lnTo>
                  <a:lnTo>
                    <a:pt x="36" y="50"/>
                  </a:lnTo>
                  <a:lnTo>
                    <a:pt x="36" y="50"/>
                  </a:lnTo>
                  <a:lnTo>
                    <a:pt x="38" y="50"/>
                  </a:lnTo>
                  <a:lnTo>
                    <a:pt x="38" y="50"/>
                  </a:lnTo>
                  <a:lnTo>
                    <a:pt x="40" y="50"/>
                  </a:lnTo>
                  <a:lnTo>
                    <a:pt x="42" y="52"/>
                  </a:lnTo>
                  <a:lnTo>
                    <a:pt x="42" y="52"/>
                  </a:lnTo>
                  <a:lnTo>
                    <a:pt x="42" y="52"/>
                  </a:lnTo>
                  <a:lnTo>
                    <a:pt x="42" y="52"/>
                  </a:lnTo>
                  <a:lnTo>
                    <a:pt x="44" y="50"/>
                  </a:lnTo>
                  <a:lnTo>
                    <a:pt x="44" y="50"/>
                  </a:lnTo>
                  <a:lnTo>
                    <a:pt x="44" y="50"/>
                  </a:lnTo>
                  <a:lnTo>
                    <a:pt x="44" y="48"/>
                  </a:lnTo>
                  <a:lnTo>
                    <a:pt x="44" y="46"/>
                  </a:lnTo>
                  <a:lnTo>
                    <a:pt x="44" y="44"/>
                  </a:lnTo>
                  <a:lnTo>
                    <a:pt x="44" y="44"/>
                  </a:lnTo>
                  <a:lnTo>
                    <a:pt x="44" y="42"/>
                  </a:lnTo>
                  <a:lnTo>
                    <a:pt x="44" y="42"/>
                  </a:lnTo>
                  <a:lnTo>
                    <a:pt x="44" y="42"/>
                  </a:lnTo>
                  <a:lnTo>
                    <a:pt x="44" y="40"/>
                  </a:lnTo>
                  <a:lnTo>
                    <a:pt x="46" y="40"/>
                  </a:lnTo>
                  <a:lnTo>
                    <a:pt x="48" y="40"/>
                  </a:lnTo>
                  <a:lnTo>
                    <a:pt x="50" y="40"/>
                  </a:lnTo>
                  <a:lnTo>
                    <a:pt x="50" y="40"/>
                  </a:lnTo>
                  <a:lnTo>
                    <a:pt x="52" y="40"/>
                  </a:lnTo>
                  <a:lnTo>
                    <a:pt x="56" y="40"/>
                  </a:lnTo>
                  <a:lnTo>
                    <a:pt x="60" y="40"/>
                  </a:lnTo>
                  <a:lnTo>
                    <a:pt x="62" y="42"/>
                  </a:lnTo>
                  <a:lnTo>
                    <a:pt x="62" y="42"/>
                  </a:lnTo>
                  <a:lnTo>
                    <a:pt x="64" y="42"/>
                  </a:lnTo>
                  <a:lnTo>
                    <a:pt x="66" y="40"/>
                  </a:lnTo>
                  <a:lnTo>
                    <a:pt x="66" y="40"/>
                  </a:lnTo>
                  <a:lnTo>
                    <a:pt x="68" y="40"/>
                  </a:lnTo>
                  <a:lnTo>
                    <a:pt x="68" y="40"/>
                  </a:lnTo>
                  <a:lnTo>
                    <a:pt x="68" y="38"/>
                  </a:lnTo>
                  <a:lnTo>
                    <a:pt x="68" y="38"/>
                  </a:lnTo>
                  <a:lnTo>
                    <a:pt x="68" y="36"/>
                  </a:lnTo>
                  <a:lnTo>
                    <a:pt x="68" y="34"/>
                  </a:lnTo>
                  <a:lnTo>
                    <a:pt x="68" y="30"/>
                  </a:lnTo>
                  <a:lnTo>
                    <a:pt x="68" y="30"/>
                  </a:lnTo>
                  <a:lnTo>
                    <a:pt x="68" y="28"/>
                  </a:lnTo>
                  <a:lnTo>
                    <a:pt x="68" y="28"/>
                  </a:lnTo>
                  <a:lnTo>
                    <a:pt x="68" y="28"/>
                  </a:lnTo>
                  <a:lnTo>
                    <a:pt x="70" y="26"/>
                  </a:lnTo>
                  <a:lnTo>
                    <a:pt x="70" y="24"/>
                  </a:lnTo>
                  <a:lnTo>
                    <a:pt x="72" y="24"/>
                  </a:lnTo>
                  <a:lnTo>
                    <a:pt x="74" y="20"/>
                  </a:lnTo>
                  <a:lnTo>
                    <a:pt x="76" y="20"/>
                  </a:lnTo>
                  <a:lnTo>
                    <a:pt x="76" y="18"/>
                  </a:lnTo>
                  <a:lnTo>
                    <a:pt x="78" y="16"/>
                  </a:lnTo>
                  <a:lnTo>
                    <a:pt x="80" y="14"/>
                  </a:lnTo>
                  <a:lnTo>
                    <a:pt x="82" y="10"/>
                  </a:lnTo>
                  <a:lnTo>
                    <a:pt x="82" y="8"/>
                  </a:lnTo>
                  <a:lnTo>
                    <a:pt x="82" y="6"/>
                  </a:lnTo>
                  <a:lnTo>
                    <a:pt x="84" y="4"/>
                  </a:lnTo>
                  <a:lnTo>
                    <a:pt x="84" y="2"/>
                  </a:lnTo>
                  <a:lnTo>
                    <a:pt x="84" y="0"/>
                  </a:lnTo>
                  <a:lnTo>
                    <a:pt x="84" y="0"/>
                  </a:lnTo>
                  <a:lnTo>
                    <a:pt x="84" y="0"/>
                  </a:lnTo>
                  <a:lnTo>
                    <a:pt x="86" y="0"/>
                  </a:lnTo>
                  <a:lnTo>
                    <a:pt x="86" y="0"/>
                  </a:lnTo>
                  <a:lnTo>
                    <a:pt x="86" y="0"/>
                  </a:lnTo>
                  <a:lnTo>
                    <a:pt x="88" y="0"/>
                  </a:lnTo>
                  <a:lnTo>
                    <a:pt x="88" y="0"/>
                  </a:lnTo>
                  <a:lnTo>
                    <a:pt x="90" y="0"/>
                  </a:lnTo>
                  <a:lnTo>
                    <a:pt x="92" y="2"/>
                  </a:lnTo>
                  <a:lnTo>
                    <a:pt x="94" y="4"/>
                  </a:lnTo>
                  <a:lnTo>
                    <a:pt x="96" y="6"/>
                  </a:lnTo>
                  <a:lnTo>
                    <a:pt x="96" y="6"/>
                  </a:lnTo>
                  <a:lnTo>
                    <a:pt x="96" y="6"/>
                  </a:lnTo>
                  <a:lnTo>
                    <a:pt x="98" y="6"/>
                  </a:lnTo>
                  <a:lnTo>
                    <a:pt x="100" y="8"/>
                  </a:lnTo>
                  <a:lnTo>
                    <a:pt x="104" y="8"/>
                  </a:lnTo>
                  <a:lnTo>
                    <a:pt x="106" y="8"/>
                  </a:lnTo>
                  <a:lnTo>
                    <a:pt x="108" y="8"/>
                  </a:lnTo>
                  <a:lnTo>
                    <a:pt x="110" y="8"/>
                  </a:lnTo>
                  <a:lnTo>
                    <a:pt x="110" y="8"/>
                  </a:lnTo>
                  <a:lnTo>
                    <a:pt x="112" y="10"/>
                  </a:lnTo>
                  <a:lnTo>
                    <a:pt x="114" y="10"/>
                  </a:lnTo>
                  <a:lnTo>
                    <a:pt x="116" y="12"/>
                  </a:lnTo>
                  <a:lnTo>
                    <a:pt x="116" y="14"/>
                  </a:lnTo>
                  <a:lnTo>
                    <a:pt x="118" y="16"/>
                  </a:lnTo>
                  <a:lnTo>
                    <a:pt x="118" y="16"/>
                  </a:lnTo>
                  <a:lnTo>
                    <a:pt x="120" y="16"/>
                  </a:lnTo>
                  <a:lnTo>
                    <a:pt x="120" y="18"/>
                  </a:lnTo>
                  <a:lnTo>
                    <a:pt x="120" y="1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64" name="Freeform 459"/>
            <p:cNvSpPr>
              <a:spLocks/>
            </p:cNvSpPr>
            <p:nvPr/>
          </p:nvSpPr>
          <p:spPr bwMode="auto">
            <a:xfrm>
              <a:off x="6683102" y="5098915"/>
              <a:ext cx="45445" cy="53707"/>
            </a:xfrm>
            <a:custGeom>
              <a:avLst/>
              <a:gdLst>
                <a:gd name="T0" fmla="*/ 22 w 22"/>
                <a:gd name="T1" fmla="*/ 22 h 26"/>
                <a:gd name="T2" fmla="*/ 22 w 22"/>
                <a:gd name="T3" fmla="*/ 22 h 26"/>
                <a:gd name="T4" fmla="*/ 20 w 22"/>
                <a:gd name="T5" fmla="*/ 18 h 26"/>
                <a:gd name="T6" fmla="*/ 18 w 22"/>
                <a:gd name="T7" fmla="*/ 14 h 26"/>
                <a:gd name="T8" fmla="*/ 18 w 22"/>
                <a:gd name="T9" fmla="*/ 10 h 26"/>
                <a:gd name="T10" fmla="*/ 16 w 22"/>
                <a:gd name="T11" fmla="*/ 8 h 26"/>
                <a:gd name="T12" fmla="*/ 14 w 22"/>
                <a:gd name="T13" fmla="*/ 4 h 26"/>
                <a:gd name="T14" fmla="*/ 12 w 22"/>
                <a:gd name="T15" fmla="*/ 0 h 26"/>
                <a:gd name="T16" fmla="*/ 10 w 22"/>
                <a:gd name="T17" fmla="*/ 0 h 26"/>
                <a:gd name="T18" fmla="*/ 8 w 22"/>
                <a:gd name="T19" fmla="*/ 2 h 26"/>
                <a:gd name="T20" fmla="*/ 6 w 22"/>
                <a:gd name="T21" fmla="*/ 2 h 26"/>
                <a:gd name="T22" fmla="*/ 4 w 22"/>
                <a:gd name="T23" fmla="*/ 4 h 26"/>
                <a:gd name="T24" fmla="*/ 2 w 22"/>
                <a:gd name="T25" fmla="*/ 4 h 26"/>
                <a:gd name="T26" fmla="*/ 2 w 22"/>
                <a:gd name="T27" fmla="*/ 4 h 26"/>
                <a:gd name="T28" fmla="*/ 2 w 22"/>
                <a:gd name="T29" fmla="*/ 6 h 26"/>
                <a:gd name="T30" fmla="*/ 2 w 22"/>
                <a:gd name="T31" fmla="*/ 6 h 26"/>
                <a:gd name="T32" fmla="*/ 0 w 22"/>
                <a:gd name="T33" fmla="*/ 6 h 26"/>
                <a:gd name="T34" fmla="*/ 0 w 22"/>
                <a:gd name="T35" fmla="*/ 8 h 26"/>
                <a:gd name="T36" fmla="*/ 0 w 22"/>
                <a:gd name="T37" fmla="*/ 10 h 26"/>
                <a:gd name="T38" fmla="*/ 0 w 22"/>
                <a:gd name="T39" fmla="*/ 12 h 26"/>
                <a:gd name="T40" fmla="*/ 0 w 22"/>
                <a:gd name="T41" fmla="*/ 14 h 26"/>
                <a:gd name="T42" fmla="*/ 0 w 22"/>
                <a:gd name="T43" fmla="*/ 16 h 26"/>
                <a:gd name="T44" fmla="*/ 0 w 22"/>
                <a:gd name="T45" fmla="*/ 18 h 26"/>
                <a:gd name="T46" fmla="*/ 0 w 22"/>
                <a:gd name="T47" fmla="*/ 20 h 26"/>
                <a:gd name="T48" fmla="*/ 0 w 22"/>
                <a:gd name="T49" fmla="*/ 20 h 26"/>
                <a:gd name="T50" fmla="*/ 0 w 22"/>
                <a:gd name="T51" fmla="*/ 20 h 26"/>
                <a:gd name="T52" fmla="*/ 2 w 22"/>
                <a:gd name="T53" fmla="*/ 22 h 26"/>
                <a:gd name="T54" fmla="*/ 2 w 22"/>
                <a:gd name="T55" fmla="*/ 22 h 26"/>
                <a:gd name="T56" fmla="*/ 4 w 22"/>
                <a:gd name="T57" fmla="*/ 22 h 26"/>
                <a:gd name="T58" fmla="*/ 8 w 22"/>
                <a:gd name="T59" fmla="*/ 24 h 26"/>
                <a:gd name="T60" fmla="*/ 12 w 22"/>
                <a:gd name="T61" fmla="*/ 24 h 26"/>
                <a:gd name="T62" fmla="*/ 12 w 22"/>
                <a:gd name="T63" fmla="*/ 26 h 26"/>
                <a:gd name="T64" fmla="*/ 14 w 22"/>
                <a:gd name="T65" fmla="*/ 26 h 26"/>
                <a:gd name="T66" fmla="*/ 16 w 22"/>
                <a:gd name="T67" fmla="*/ 26 h 26"/>
                <a:gd name="T68" fmla="*/ 16 w 22"/>
                <a:gd name="T69" fmla="*/ 26 h 26"/>
                <a:gd name="T70" fmla="*/ 16 w 22"/>
                <a:gd name="T71" fmla="*/ 26 h 26"/>
                <a:gd name="T72" fmla="*/ 18 w 22"/>
                <a:gd name="T73" fmla="*/ 24 h 26"/>
                <a:gd name="T74" fmla="*/ 20 w 22"/>
                <a:gd name="T75" fmla="*/ 24 h 26"/>
                <a:gd name="T76" fmla="*/ 22 w 22"/>
                <a:gd name="T77"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6">
                  <a:moveTo>
                    <a:pt x="22" y="22"/>
                  </a:moveTo>
                  <a:lnTo>
                    <a:pt x="22" y="22"/>
                  </a:lnTo>
                  <a:lnTo>
                    <a:pt x="20" y="18"/>
                  </a:lnTo>
                  <a:lnTo>
                    <a:pt x="18" y="14"/>
                  </a:lnTo>
                  <a:lnTo>
                    <a:pt x="18" y="10"/>
                  </a:lnTo>
                  <a:lnTo>
                    <a:pt x="16" y="8"/>
                  </a:lnTo>
                  <a:lnTo>
                    <a:pt x="14" y="4"/>
                  </a:lnTo>
                  <a:lnTo>
                    <a:pt x="12" y="0"/>
                  </a:lnTo>
                  <a:lnTo>
                    <a:pt x="10" y="0"/>
                  </a:lnTo>
                  <a:lnTo>
                    <a:pt x="8" y="2"/>
                  </a:lnTo>
                  <a:lnTo>
                    <a:pt x="6" y="2"/>
                  </a:lnTo>
                  <a:lnTo>
                    <a:pt x="4" y="4"/>
                  </a:lnTo>
                  <a:lnTo>
                    <a:pt x="2" y="4"/>
                  </a:lnTo>
                  <a:lnTo>
                    <a:pt x="2" y="4"/>
                  </a:lnTo>
                  <a:lnTo>
                    <a:pt x="2" y="6"/>
                  </a:lnTo>
                  <a:lnTo>
                    <a:pt x="2" y="6"/>
                  </a:lnTo>
                  <a:lnTo>
                    <a:pt x="0" y="6"/>
                  </a:lnTo>
                  <a:lnTo>
                    <a:pt x="0" y="8"/>
                  </a:lnTo>
                  <a:lnTo>
                    <a:pt x="0" y="10"/>
                  </a:lnTo>
                  <a:lnTo>
                    <a:pt x="0" y="12"/>
                  </a:lnTo>
                  <a:lnTo>
                    <a:pt x="0" y="14"/>
                  </a:lnTo>
                  <a:lnTo>
                    <a:pt x="0" y="16"/>
                  </a:lnTo>
                  <a:lnTo>
                    <a:pt x="0" y="18"/>
                  </a:lnTo>
                  <a:lnTo>
                    <a:pt x="0" y="20"/>
                  </a:lnTo>
                  <a:lnTo>
                    <a:pt x="0" y="20"/>
                  </a:lnTo>
                  <a:lnTo>
                    <a:pt x="0" y="20"/>
                  </a:lnTo>
                  <a:lnTo>
                    <a:pt x="2" y="22"/>
                  </a:lnTo>
                  <a:lnTo>
                    <a:pt x="2" y="22"/>
                  </a:lnTo>
                  <a:lnTo>
                    <a:pt x="4" y="22"/>
                  </a:lnTo>
                  <a:lnTo>
                    <a:pt x="8" y="24"/>
                  </a:lnTo>
                  <a:lnTo>
                    <a:pt x="12" y="24"/>
                  </a:lnTo>
                  <a:lnTo>
                    <a:pt x="12" y="26"/>
                  </a:lnTo>
                  <a:lnTo>
                    <a:pt x="14" y="26"/>
                  </a:lnTo>
                  <a:lnTo>
                    <a:pt x="16" y="26"/>
                  </a:lnTo>
                  <a:lnTo>
                    <a:pt x="16" y="26"/>
                  </a:lnTo>
                  <a:lnTo>
                    <a:pt x="16" y="26"/>
                  </a:lnTo>
                  <a:lnTo>
                    <a:pt x="18" y="24"/>
                  </a:lnTo>
                  <a:lnTo>
                    <a:pt x="20" y="24"/>
                  </a:lnTo>
                  <a:lnTo>
                    <a:pt x="22" y="2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65" name="Freeform 460"/>
            <p:cNvSpPr>
              <a:spLocks/>
            </p:cNvSpPr>
            <p:nvPr/>
          </p:nvSpPr>
          <p:spPr bwMode="auto">
            <a:xfrm>
              <a:off x="6683102" y="5098915"/>
              <a:ext cx="45445" cy="53707"/>
            </a:xfrm>
            <a:custGeom>
              <a:avLst/>
              <a:gdLst>
                <a:gd name="T0" fmla="*/ 22 w 22"/>
                <a:gd name="T1" fmla="*/ 22 h 26"/>
                <a:gd name="T2" fmla="*/ 22 w 22"/>
                <a:gd name="T3" fmla="*/ 22 h 26"/>
                <a:gd name="T4" fmla="*/ 20 w 22"/>
                <a:gd name="T5" fmla="*/ 18 h 26"/>
                <a:gd name="T6" fmla="*/ 18 w 22"/>
                <a:gd name="T7" fmla="*/ 14 h 26"/>
                <a:gd name="T8" fmla="*/ 18 w 22"/>
                <a:gd name="T9" fmla="*/ 10 h 26"/>
                <a:gd name="T10" fmla="*/ 16 w 22"/>
                <a:gd name="T11" fmla="*/ 8 h 26"/>
                <a:gd name="T12" fmla="*/ 14 w 22"/>
                <a:gd name="T13" fmla="*/ 4 h 26"/>
                <a:gd name="T14" fmla="*/ 12 w 22"/>
                <a:gd name="T15" fmla="*/ 0 h 26"/>
                <a:gd name="T16" fmla="*/ 10 w 22"/>
                <a:gd name="T17" fmla="*/ 0 h 26"/>
                <a:gd name="T18" fmla="*/ 8 w 22"/>
                <a:gd name="T19" fmla="*/ 2 h 26"/>
                <a:gd name="T20" fmla="*/ 6 w 22"/>
                <a:gd name="T21" fmla="*/ 2 h 26"/>
                <a:gd name="T22" fmla="*/ 4 w 22"/>
                <a:gd name="T23" fmla="*/ 4 h 26"/>
                <a:gd name="T24" fmla="*/ 2 w 22"/>
                <a:gd name="T25" fmla="*/ 4 h 26"/>
                <a:gd name="T26" fmla="*/ 2 w 22"/>
                <a:gd name="T27" fmla="*/ 4 h 26"/>
                <a:gd name="T28" fmla="*/ 2 w 22"/>
                <a:gd name="T29" fmla="*/ 6 h 26"/>
                <a:gd name="T30" fmla="*/ 2 w 22"/>
                <a:gd name="T31" fmla="*/ 6 h 26"/>
                <a:gd name="T32" fmla="*/ 0 w 22"/>
                <a:gd name="T33" fmla="*/ 6 h 26"/>
                <a:gd name="T34" fmla="*/ 0 w 22"/>
                <a:gd name="T35" fmla="*/ 8 h 26"/>
                <a:gd name="T36" fmla="*/ 0 w 22"/>
                <a:gd name="T37" fmla="*/ 10 h 26"/>
                <a:gd name="T38" fmla="*/ 0 w 22"/>
                <a:gd name="T39" fmla="*/ 12 h 26"/>
                <a:gd name="T40" fmla="*/ 0 w 22"/>
                <a:gd name="T41" fmla="*/ 14 h 26"/>
                <a:gd name="T42" fmla="*/ 0 w 22"/>
                <a:gd name="T43" fmla="*/ 16 h 26"/>
                <a:gd name="T44" fmla="*/ 0 w 22"/>
                <a:gd name="T45" fmla="*/ 18 h 26"/>
                <a:gd name="T46" fmla="*/ 0 w 22"/>
                <a:gd name="T47" fmla="*/ 20 h 26"/>
                <a:gd name="T48" fmla="*/ 0 w 22"/>
                <a:gd name="T49" fmla="*/ 20 h 26"/>
                <a:gd name="T50" fmla="*/ 0 w 22"/>
                <a:gd name="T51" fmla="*/ 20 h 26"/>
                <a:gd name="T52" fmla="*/ 2 w 22"/>
                <a:gd name="T53" fmla="*/ 22 h 26"/>
                <a:gd name="T54" fmla="*/ 2 w 22"/>
                <a:gd name="T55" fmla="*/ 22 h 26"/>
                <a:gd name="T56" fmla="*/ 4 w 22"/>
                <a:gd name="T57" fmla="*/ 22 h 26"/>
                <a:gd name="T58" fmla="*/ 8 w 22"/>
                <a:gd name="T59" fmla="*/ 24 h 26"/>
                <a:gd name="T60" fmla="*/ 12 w 22"/>
                <a:gd name="T61" fmla="*/ 24 h 26"/>
                <a:gd name="T62" fmla="*/ 12 w 22"/>
                <a:gd name="T63" fmla="*/ 26 h 26"/>
                <a:gd name="T64" fmla="*/ 14 w 22"/>
                <a:gd name="T65" fmla="*/ 26 h 26"/>
                <a:gd name="T66" fmla="*/ 16 w 22"/>
                <a:gd name="T67" fmla="*/ 26 h 26"/>
                <a:gd name="T68" fmla="*/ 16 w 22"/>
                <a:gd name="T69" fmla="*/ 26 h 26"/>
                <a:gd name="T70" fmla="*/ 16 w 22"/>
                <a:gd name="T71" fmla="*/ 26 h 26"/>
                <a:gd name="T72" fmla="*/ 18 w 22"/>
                <a:gd name="T73" fmla="*/ 24 h 26"/>
                <a:gd name="T74" fmla="*/ 20 w 22"/>
                <a:gd name="T75" fmla="*/ 24 h 26"/>
                <a:gd name="T76" fmla="*/ 22 w 22"/>
                <a:gd name="T77"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6">
                  <a:moveTo>
                    <a:pt x="22" y="22"/>
                  </a:moveTo>
                  <a:lnTo>
                    <a:pt x="22" y="22"/>
                  </a:lnTo>
                  <a:lnTo>
                    <a:pt x="20" y="18"/>
                  </a:lnTo>
                  <a:lnTo>
                    <a:pt x="18" y="14"/>
                  </a:lnTo>
                  <a:lnTo>
                    <a:pt x="18" y="10"/>
                  </a:lnTo>
                  <a:lnTo>
                    <a:pt x="16" y="8"/>
                  </a:lnTo>
                  <a:lnTo>
                    <a:pt x="14" y="4"/>
                  </a:lnTo>
                  <a:lnTo>
                    <a:pt x="12" y="0"/>
                  </a:lnTo>
                  <a:lnTo>
                    <a:pt x="10" y="0"/>
                  </a:lnTo>
                  <a:lnTo>
                    <a:pt x="8" y="2"/>
                  </a:lnTo>
                  <a:lnTo>
                    <a:pt x="6" y="2"/>
                  </a:lnTo>
                  <a:lnTo>
                    <a:pt x="4" y="4"/>
                  </a:lnTo>
                  <a:lnTo>
                    <a:pt x="2" y="4"/>
                  </a:lnTo>
                  <a:lnTo>
                    <a:pt x="2" y="4"/>
                  </a:lnTo>
                  <a:lnTo>
                    <a:pt x="2" y="6"/>
                  </a:lnTo>
                  <a:lnTo>
                    <a:pt x="2" y="6"/>
                  </a:lnTo>
                  <a:lnTo>
                    <a:pt x="0" y="6"/>
                  </a:lnTo>
                  <a:lnTo>
                    <a:pt x="0" y="8"/>
                  </a:lnTo>
                  <a:lnTo>
                    <a:pt x="0" y="10"/>
                  </a:lnTo>
                  <a:lnTo>
                    <a:pt x="0" y="12"/>
                  </a:lnTo>
                  <a:lnTo>
                    <a:pt x="0" y="14"/>
                  </a:lnTo>
                  <a:lnTo>
                    <a:pt x="0" y="16"/>
                  </a:lnTo>
                  <a:lnTo>
                    <a:pt x="0" y="18"/>
                  </a:lnTo>
                  <a:lnTo>
                    <a:pt x="0" y="20"/>
                  </a:lnTo>
                  <a:lnTo>
                    <a:pt x="0" y="20"/>
                  </a:lnTo>
                  <a:lnTo>
                    <a:pt x="0" y="20"/>
                  </a:lnTo>
                  <a:lnTo>
                    <a:pt x="2" y="22"/>
                  </a:lnTo>
                  <a:lnTo>
                    <a:pt x="2" y="22"/>
                  </a:lnTo>
                  <a:lnTo>
                    <a:pt x="4" y="22"/>
                  </a:lnTo>
                  <a:lnTo>
                    <a:pt x="8" y="24"/>
                  </a:lnTo>
                  <a:lnTo>
                    <a:pt x="12" y="24"/>
                  </a:lnTo>
                  <a:lnTo>
                    <a:pt x="12" y="26"/>
                  </a:lnTo>
                  <a:lnTo>
                    <a:pt x="14" y="26"/>
                  </a:lnTo>
                  <a:lnTo>
                    <a:pt x="16" y="26"/>
                  </a:lnTo>
                  <a:lnTo>
                    <a:pt x="16" y="26"/>
                  </a:lnTo>
                  <a:lnTo>
                    <a:pt x="16" y="26"/>
                  </a:lnTo>
                  <a:lnTo>
                    <a:pt x="18" y="24"/>
                  </a:lnTo>
                  <a:lnTo>
                    <a:pt x="20" y="24"/>
                  </a:lnTo>
                  <a:lnTo>
                    <a:pt x="22" y="2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66" name="Freeform 461"/>
            <p:cNvSpPr>
              <a:spLocks/>
            </p:cNvSpPr>
            <p:nvPr/>
          </p:nvSpPr>
          <p:spPr bwMode="auto">
            <a:xfrm>
              <a:off x="6555028" y="5198066"/>
              <a:ext cx="86760" cy="74363"/>
            </a:xfrm>
            <a:custGeom>
              <a:avLst/>
              <a:gdLst>
                <a:gd name="T0" fmla="*/ 16 w 42"/>
                <a:gd name="T1" fmla="*/ 2 h 36"/>
                <a:gd name="T2" fmla="*/ 16 w 42"/>
                <a:gd name="T3" fmla="*/ 4 h 36"/>
                <a:gd name="T4" fmla="*/ 14 w 42"/>
                <a:gd name="T5" fmla="*/ 8 h 36"/>
                <a:gd name="T6" fmla="*/ 14 w 42"/>
                <a:gd name="T7" fmla="*/ 10 h 36"/>
                <a:gd name="T8" fmla="*/ 12 w 42"/>
                <a:gd name="T9" fmla="*/ 10 h 36"/>
                <a:gd name="T10" fmla="*/ 10 w 42"/>
                <a:gd name="T11" fmla="*/ 10 h 36"/>
                <a:gd name="T12" fmla="*/ 6 w 42"/>
                <a:gd name="T13" fmla="*/ 10 h 36"/>
                <a:gd name="T14" fmla="*/ 4 w 42"/>
                <a:gd name="T15" fmla="*/ 10 h 36"/>
                <a:gd name="T16" fmla="*/ 4 w 42"/>
                <a:gd name="T17" fmla="*/ 12 h 36"/>
                <a:gd name="T18" fmla="*/ 2 w 42"/>
                <a:gd name="T19" fmla="*/ 14 h 36"/>
                <a:gd name="T20" fmla="*/ 2 w 42"/>
                <a:gd name="T21" fmla="*/ 16 h 36"/>
                <a:gd name="T22" fmla="*/ 0 w 42"/>
                <a:gd name="T23" fmla="*/ 20 h 36"/>
                <a:gd name="T24" fmla="*/ 0 w 42"/>
                <a:gd name="T25" fmla="*/ 24 h 36"/>
                <a:gd name="T26" fmla="*/ 2 w 42"/>
                <a:gd name="T27" fmla="*/ 28 h 36"/>
                <a:gd name="T28" fmla="*/ 2 w 42"/>
                <a:gd name="T29" fmla="*/ 30 h 36"/>
                <a:gd name="T30" fmla="*/ 4 w 42"/>
                <a:gd name="T31" fmla="*/ 32 h 36"/>
                <a:gd name="T32" fmla="*/ 4 w 42"/>
                <a:gd name="T33" fmla="*/ 34 h 36"/>
                <a:gd name="T34" fmla="*/ 6 w 42"/>
                <a:gd name="T35" fmla="*/ 34 h 36"/>
                <a:gd name="T36" fmla="*/ 8 w 42"/>
                <a:gd name="T37" fmla="*/ 34 h 36"/>
                <a:gd name="T38" fmla="*/ 12 w 42"/>
                <a:gd name="T39" fmla="*/ 32 h 36"/>
                <a:gd name="T40" fmla="*/ 16 w 42"/>
                <a:gd name="T41" fmla="*/ 32 h 36"/>
                <a:gd name="T42" fmla="*/ 16 w 42"/>
                <a:gd name="T43" fmla="*/ 32 h 36"/>
                <a:gd name="T44" fmla="*/ 18 w 42"/>
                <a:gd name="T45" fmla="*/ 34 h 36"/>
                <a:gd name="T46" fmla="*/ 18 w 42"/>
                <a:gd name="T47" fmla="*/ 36 h 36"/>
                <a:gd name="T48" fmla="*/ 20 w 42"/>
                <a:gd name="T49" fmla="*/ 36 h 36"/>
                <a:gd name="T50" fmla="*/ 22 w 42"/>
                <a:gd name="T51" fmla="*/ 36 h 36"/>
                <a:gd name="T52" fmla="*/ 24 w 42"/>
                <a:gd name="T53" fmla="*/ 36 h 36"/>
                <a:gd name="T54" fmla="*/ 26 w 42"/>
                <a:gd name="T55" fmla="*/ 36 h 36"/>
                <a:gd name="T56" fmla="*/ 28 w 42"/>
                <a:gd name="T57" fmla="*/ 34 h 36"/>
                <a:gd name="T58" fmla="*/ 32 w 42"/>
                <a:gd name="T59" fmla="*/ 30 h 36"/>
                <a:gd name="T60" fmla="*/ 32 w 42"/>
                <a:gd name="T61" fmla="*/ 28 h 36"/>
                <a:gd name="T62" fmla="*/ 32 w 42"/>
                <a:gd name="T63" fmla="*/ 24 h 36"/>
                <a:gd name="T64" fmla="*/ 32 w 42"/>
                <a:gd name="T65" fmla="*/ 24 h 36"/>
                <a:gd name="T66" fmla="*/ 34 w 42"/>
                <a:gd name="T67" fmla="*/ 22 h 36"/>
                <a:gd name="T68" fmla="*/ 36 w 42"/>
                <a:gd name="T69" fmla="*/ 22 h 36"/>
                <a:gd name="T70" fmla="*/ 40 w 42"/>
                <a:gd name="T71" fmla="*/ 22 h 36"/>
                <a:gd name="T72" fmla="*/ 40 w 42"/>
                <a:gd name="T73" fmla="*/ 22 h 36"/>
                <a:gd name="T74" fmla="*/ 42 w 42"/>
                <a:gd name="T75" fmla="*/ 20 h 36"/>
                <a:gd name="T76" fmla="*/ 42 w 42"/>
                <a:gd name="T77" fmla="*/ 16 h 36"/>
                <a:gd name="T78" fmla="*/ 42 w 42"/>
                <a:gd name="T79" fmla="*/ 12 h 36"/>
                <a:gd name="T80" fmla="*/ 42 w 42"/>
                <a:gd name="T81" fmla="*/ 6 h 36"/>
                <a:gd name="T82" fmla="*/ 42 w 42"/>
                <a:gd name="T83" fmla="*/ 4 h 36"/>
                <a:gd name="T84" fmla="*/ 40 w 42"/>
                <a:gd name="T85" fmla="*/ 2 h 36"/>
                <a:gd name="T86" fmla="*/ 40 w 42"/>
                <a:gd name="T87" fmla="*/ 0 h 36"/>
                <a:gd name="T88" fmla="*/ 38 w 42"/>
                <a:gd name="T89" fmla="*/ 0 h 36"/>
                <a:gd name="T90" fmla="*/ 34 w 42"/>
                <a:gd name="T91" fmla="*/ 0 h 36"/>
                <a:gd name="T92" fmla="*/ 26 w 42"/>
                <a:gd name="T93" fmla="*/ 0 h 36"/>
                <a:gd name="T94" fmla="*/ 22 w 42"/>
                <a:gd name="T95" fmla="*/ 0 h 36"/>
                <a:gd name="T96" fmla="*/ 18 w 42"/>
                <a:gd name="T97" fmla="*/ 0 h 36"/>
                <a:gd name="T98" fmla="*/ 16 w 42"/>
                <a:gd name="T99"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 h="36">
                  <a:moveTo>
                    <a:pt x="16" y="2"/>
                  </a:moveTo>
                  <a:lnTo>
                    <a:pt x="16" y="2"/>
                  </a:lnTo>
                  <a:lnTo>
                    <a:pt x="16" y="2"/>
                  </a:lnTo>
                  <a:lnTo>
                    <a:pt x="16" y="4"/>
                  </a:lnTo>
                  <a:lnTo>
                    <a:pt x="14" y="6"/>
                  </a:lnTo>
                  <a:lnTo>
                    <a:pt x="14" y="8"/>
                  </a:lnTo>
                  <a:lnTo>
                    <a:pt x="14" y="10"/>
                  </a:lnTo>
                  <a:lnTo>
                    <a:pt x="14" y="10"/>
                  </a:lnTo>
                  <a:lnTo>
                    <a:pt x="12" y="10"/>
                  </a:lnTo>
                  <a:lnTo>
                    <a:pt x="12" y="10"/>
                  </a:lnTo>
                  <a:lnTo>
                    <a:pt x="10" y="10"/>
                  </a:lnTo>
                  <a:lnTo>
                    <a:pt x="10" y="10"/>
                  </a:lnTo>
                  <a:lnTo>
                    <a:pt x="8" y="10"/>
                  </a:lnTo>
                  <a:lnTo>
                    <a:pt x="6" y="10"/>
                  </a:lnTo>
                  <a:lnTo>
                    <a:pt x="6" y="10"/>
                  </a:lnTo>
                  <a:lnTo>
                    <a:pt x="4" y="10"/>
                  </a:lnTo>
                  <a:lnTo>
                    <a:pt x="4" y="10"/>
                  </a:lnTo>
                  <a:lnTo>
                    <a:pt x="4" y="12"/>
                  </a:lnTo>
                  <a:lnTo>
                    <a:pt x="2" y="12"/>
                  </a:lnTo>
                  <a:lnTo>
                    <a:pt x="2" y="14"/>
                  </a:lnTo>
                  <a:lnTo>
                    <a:pt x="2" y="14"/>
                  </a:lnTo>
                  <a:lnTo>
                    <a:pt x="2" y="16"/>
                  </a:lnTo>
                  <a:lnTo>
                    <a:pt x="2" y="18"/>
                  </a:lnTo>
                  <a:lnTo>
                    <a:pt x="0" y="20"/>
                  </a:lnTo>
                  <a:lnTo>
                    <a:pt x="0" y="22"/>
                  </a:lnTo>
                  <a:lnTo>
                    <a:pt x="0" y="24"/>
                  </a:lnTo>
                  <a:lnTo>
                    <a:pt x="2" y="26"/>
                  </a:lnTo>
                  <a:lnTo>
                    <a:pt x="2" y="28"/>
                  </a:lnTo>
                  <a:lnTo>
                    <a:pt x="2" y="30"/>
                  </a:lnTo>
                  <a:lnTo>
                    <a:pt x="2" y="30"/>
                  </a:lnTo>
                  <a:lnTo>
                    <a:pt x="2" y="32"/>
                  </a:lnTo>
                  <a:lnTo>
                    <a:pt x="4" y="32"/>
                  </a:lnTo>
                  <a:lnTo>
                    <a:pt x="4" y="34"/>
                  </a:lnTo>
                  <a:lnTo>
                    <a:pt x="4" y="34"/>
                  </a:lnTo>
                  <a:lnTo>
                    <a:pt x="6" y="34"/>
                  </a:lnTo>
                  <a:lnTo>
                    <a:pt x="6" y="34"/>
                  </a:lnTo>
                  <a:lnTo>
                    <a:pt x="6" y="34"/>
                  </a:lnTo>
                  <a:lnTo>
                    <a:pt x="8" y="34"/>
                  </a:lnTo>
                  <a:lnTo>
                    <a:pt x="10" y="34"/>
                  </a:lnTo>
                  <a:lnTo>
                    <a:pt x="12" y="32"/>
                  </a:lnTo>
                  <a:lnTo>
                    <a:pt x="14" y="32"/>
                  </a:lnTo>
                  <a:lnTo>
                    <a:pt x="16" y="32"/>
                  </a:lnTo>
                  <a:lnTo>
                    <a:pt x="16" y="32"/>
                  </a:lnTo>
                  <a:lnTo>
                    <a:pt x="16" y="32"/>
                  </a:lnTo>
                  <a:lnTo>
                    <a:pt x="18" y="32"/>
                  </a:lnTo>
                  <a:lnTo>
                    <a:pt x="18" y="34"/>
                  </a:lnTo>
                  <a:lnTo>
                    <a:pt x="18" y="34"/>
                  </a:lnTo>
                  <a:lnTo>
                    <a:pt x="18" y="36"/>
                  </a:lnTo>
                  <a:lnTo>
                    <a:pt x="20" y="36"/>
                  </a:lnTo>
                  <a:lnTo>
                    <a:pt x="20" y="36"/>
                  </a:lnTo>
                  <a:lnTo>
                    <a:pt x="20" y="36"/>
                  </a:lnTo>
                  <a:lnTo>
                    <a:pt x="22" y="36"/>
                  </a:lnTo>
                  <a:lnTo>
                    <a:pt x="22" y="36"/>
                  </a:lnTo>
                  <a:lnTo>
                    <a:pt x="24" y="36"/>
                  </a:lnTo>
                  <a:lnTo>
                    <a:pt x="26" y="36"/>
                  </a:lnTo>
                  <a:lnTo>
                    <a:pt x="26" y="36"/>
                  </a:lnTo>
                  <a:lnTo>
                    <a:pt x="28" y="36"/>
                  </a:lnTo>
                  <a:lnTo>
                    <a:pt x="28" y="34"/>
                  </a:lnTo>
                  <a:lnTo>
                    <a:pt x="30" y="32"/>
                  </a:lnTo>
                  <a:lnTo>
                    <a:pt x="32" y="30"/>
                  </a:lnTo>
                  <a:lnTo>
                    <a:pt x="32" y="30"/>
                  </a:lnTo>
                  <a:lnTo>
                    <a:pt x="32" y="28"/>
                  </a:lnTo>
                  <a:lnTo>
                    <a:pt x="32" y="26"/>
                  </a:lnTo>
                  <a:lnTo>
                    <a:pt x="32" y="24"/>
                  </a:lnTo>
                  <a:lnTo>
                    <a:pt x="32" y="24"/>
                  </a:lnTo>
                  <a:lnTo>
                    <a:pt x="32" y="24"/>
                  </a:lnTo>
                  <a:lnTo>
                    <a:pt x="34" y="22"/>
                  </a:lnTo>
                  <a:lnTo>
                    <a:pt x="34" y="22"/>
                  </a:lnTo>
                  <a:lnTo>
                    <a:pt x="34" y="22"/>
                  </a:lnTo>
                  <a:lnTo>
                    <a:pt x="36" y="22"/>
                  </a:lnTo>
                  <a:lnTo>
                    <a:pt x="38" y="22"/>
                  </a:lnTo>
                  <a:lnTo>
                    <a:pt x="40" y="22"/>
                  </a:lnTo>
                  <a:lnTo>
                    <a:pt x="40" y="22"/>
                  </a:lnTo>
                  <a:lnTo>
                    <a:pt x="40" y="22"/>
                  </a:lnTo>
                  <a:lnTo>
                    <a:pt x="42" y="20"/>
                  </a:lnTo>
                  <a:lnTo>
                    <a:pt x="42" y="20"/>
                  </a:lnTo>
                  <a:lnTo>
                    <a:pt x="42" y="18"/>
                  </a:lnTo>
                  <a:lnTo>
                    <a:pt x="42" y="16"/>
                  </a:lnTo>
                  <a:lnTo>
                    <a:pt x="42" y="14"/>
                  </a:lnTo>
                  <a:lnTo>
                    <a:pt x="42" y="12"/>
                  </a:lnTo>
                  <a:lnTo>
                    <a:pt x="42" y="8"/>
                  </a:lnTo>
                  <a:lnTo>
                    <a:pt x="42" y="6"/>
                  </a:lnTo>
                  <a:lnTo>
                    <a:pt x="42" y="6"/>
                  </a:lnTo>
                  <a:lnTo>
                    <a:pt x="42" y="4"/>
                  </a:lnTo>
                  <a:lnTo>
                    <a:pt x="42" y="2"/>
                  </a:lnTo>
                  <a:lnTo>
                    <a:pt x="40" y="2"/>
                  </a:lnTo>
                  <a:lnTo>
                    <a:pt x="40" y="0"/>
                  </a:lnTo>
                  <a:lnTo>
                    <a:pt x="40" y="0"/>
                  </a:lnTo>
                  <a:lnTo>
                    <a:pt x="38" y="0"/>
                  </a:lnTo>
                  <a:lnTo>
                    <a:pt x="38" y="0"/>
                  </a:lnTo>
                  <a:lnTo>
                    <a:pt x="36" y="0"/>
                  </a:lnTo>
                  <a:lnTo>
                    <a:pt x="34" y="0"/>
                  </a:lnTo>
                  <a:lnTo>
                    <a:pt x="30" y="0"/>
                  </a:lnTo>
                  <a:lnTo>
                    <a:pt x="26" y="0"/>
                  </a:lnTo>
                  <a:lnTo>
                    <a:pt x="24" y="0"/>
                  </a:lnTo>
                  <a:lnTo>
                    <a:pt x="22" y="0"/>
                  </a:lnTo>
                  <a:lnTo>
                    <a:pt x="20" y="0"/>
                  </a:lnTo>
                  <a:lnTo>
                    <a:pt x="18" y="0"/>
                  </a:lnTo>
                  <a:lnTo>
                    <a:pt x="18" y="2"/>
                  </a:lnTo>
                  <a:lnTo>
                    <a:pt x="16" y="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67" name="Freeform 463"/>
            <p:cNvSpPr>
              <a:spLocks/>
            </p:cNvSpPr>
            <p:nvPr/>
          </p:nvSpPr>
          <p:spPr bwMode="auto">
            <a:xfrm>
              <a:off x="3592786" y="3508373"/>
              <a:ext cx="90891" cy="82626"/>
            </a:xfrm>
            <a:custGeom>
              <a:avLst/>
              <a:gdLst>
                <a:gd name="T0" fmla="*/ 32 w 44"/>
                <a:gd name="T1" fmla="*/ 2 h 40"/>
                <a:gd name="T2" fmla="*/ 30 w 44"/>
                <a:gd name="T3" fmla="*/ 4 h 40"/>
                <a:gd name="T4" fmla="*/ 28 w 44"/>
                <a:gd name="T5" fmla="*/ 8 h 40"/>
                <a:gd name="T6" fmla="*/ 26 w 44"/>
                <a:gd name="T7" fmla="*/ 12 h 40"/>
                <a:gd name="T8" fmla="*/ 26 w 44"/>
                <a:gd name="T9" fmla="*/ 14 h 40"/>
                <a:gd name="T10" fmla="*/ 26 w 44"/>
                <a:gd name="T11" fmla="*/ 16 h 40"/>
                <a:gd name="T12" fmla="*/ 28 w 44"/>
                <a:gd name="T13" fmla="*/ 16 h 40"/>
                <a:gd name="T14" fmla="*/ 30 w 44"/>
                <a:gd name="T15" fmla="*/ 18 h 40"/>
                <a:gd name="T16" fmla="*/ 32 w 44"/>
                <a:gd name="T17" fmla="*/ 20 h 40"/>
                <a:gd name="T18" fmla="*/ 32 w 44"/>
                <a:gd name="T19" fmla="*/ 22 h 40"/>
                <a:gd name="T20" fmla="*/ 32 w 44"/>
                <a:gd name="T21" fmla="*/ 22 h 40"/>
                <a:gd name="T22" fmla="*/ 30 w 44"/>
                <a:gd name="T23" fmla="*/ 24 h 40"/>
                <a:gd name="T24" fmla="*/ 28 w 44"/>
                <a:gd name="T25" fmla="*/ 26 h 40"/>
                <a:gd name="T26" fmla="*/ 24 w 44"/>
                <a:gd name="T27" fmla="*/ 26 h 40"/>
                <a:gd name="T28" fmla="*/ 22 w 44"/>
                <a:gd name="T29" fmla="*/ 26 h 40"/>
                <a:gd name="T30" fmla="*/ 18 w 44"/>
                <a:gd name="T31" fmla="*/ 26 h 40"/>
                <a:gd name="T32" fmla="*/ 12 w 44"/>
                <a:gd name="T33" fmla="*/ 26 h 40"/>
                <a:gd name="T34" fmla="*/ 6 w 44"/>
                <a:gd name="T35" fmla="*/ 24 h 40"/>
                <a:gd name="T36" fmla="*/ 4 w 44"/>
                <a:gd name="T37" fmla="*/ 24 h 40"/>
                <a:gd name="T38" fmla="*/ 2 w 44"/>
                <a:gd name="T39" fmla="*/ 26 h 40"/>
                <a:gd name="T40" fmla="*/ 0 w 44"/>
                <a:gd name="T41" fmla="*/ 26 h 40"/>
                <a:gd name="T42" fmla="*/ 0 w 44"/>
                <a:gd name="T43" fmla="*/ 28 h 40"/>
                <a:gd name="T44" fmla="*/ 0 w 44"/>
                <a:gd name="T45" fmla="*/ 30 h 40"/>
                <a:gd name="T46" fmla="*/ 2 w 44"/>
                <a:gd name="T47" fmla="*/ 34 h 40"/>
                <a:gd name="T48" fmla="*/ 4 w 44"/>
                <a:gd name="T49" fmla="*/ 36 h 40"/>
                <a:gd name="T50" fmla="*/ 4 w 44"/>
                <a:gd name="T51" fmla="*/ 38 h 40"/>
                <a:gd name="T52" fmla="*/ 8 w 44"/>
                <a:gd name="T53" fmla="*/ 38 h 40"/>
                <a:gd name="T54" fmla="*/ 12 w 44"/>
                <a:gd name="T55" fmla="*/ 38 h 40"/>
                <a:gd name="T56" fmla="*/ 20 w 44"/>
                <a:gd name="T57" fmla="*/ 38 h 40"/>
                <a:gd name="T58" fmla="*/ 38 w 44"/>
                <a:gd name="T59" fmla="*/ 40 h 40"/>
                <a:gd name="T60" fmla="*/ 42 w 44"/>
                <a:gd name="T61" fmla="*/ 32 h 40"/>
                <a:gd name="T62" fmla="*/ 42 w 44"/>
                <a:gd name="T63" fmla="*/ 28 h 40"/>
                <a:gd name="T64" fmla="*/ 44 w 44"/>
                <a:gd name="T65" fmla="*/ 24 h 40"/>
                <a:gd name="T66" fmla="*/ 44 w 44"/>
                <a:gd name="T67" fmla="*/ 18 h 40"/>
                <a:gd name="T68" fmla="*/ 42 w 44"/>
                <a:gd name="T69" fmla="*/ 8 h 40"/>
                <a:gd name="T70" fmla="*/ 42 w 44"/>
                <a:gd name="T71" fmla="*/ 0 h 40"/>
                <a:gd name="T72" fmla="*/ 36 w 44"/>
                <a:gd name="T73" fmla="*/ 0 h 40"/>
                <a:gd name="T74" fmla="*/ 34 w 44"/>
                <a:gd name="T75"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 h="40">
                  <a:moveTo>
                    <a:pt x="32" y="2"/>
                  </a:moveTo>
                  <a:lnTo>
                    <a:pt x="32" y="2"/>
                  </a:lnTo>
                  <a:lnTo>
                    <a:pt x="32" y="2"/>
                  </a:lnTo>
                  <a:lnTo>
                    <a:pt x="30" y="4"/>
                  </a:lnTo>
                  <a:lnTo>
                    <a:pt x="30" y="6"/>
                  </a:lnTo>
                  <a:lnTo>
                    <a:pt x="28" y="8"/>
                  </a:lnTo>
                  <a:lnTo>
                    <a:pt x="28" y="10"/>
                  </a:lnTo>
                  <a:lnTo>
                    <a:pt x="26" y="12"/>
                  </a:lnTo>
                  <a:lnTo>
                    <a:pt x="26" y="12"/>
                  </a:lnTo>
                  <a:lnTo>
                    <a:pt x="26" y="14"/>
                  </a:lnTo>
                  <a:lnTo>
                    <a:pt x="26" y="14"/>
                  </a:lnTo>
                  <a:lnTo>
                    <a:pt x="26" y="16"/>
                  </a:lnTo>
                  <a:lnTo>
                    <a:pt x="28" y="16"/>
                  </a:lnTo>
                  <a:lnTo>
                    <a:pt x="28" y="16"/>
                  </a:lnTo>
                  <a:lnTo>
                    <a:pt x="30" y="18"/>
                  </a:lnTo>
                  <a:lnTo>
                    <a:pt x="30" y="18"/>
                  </a:lnTo>
                  <a:lnTo>
                    <a:pt x="32" y="20"/>
                  </a:lnTo>
                  <a:lnTo>
                    <a:pt x="32" y="20"/>
                  </a:lnTo>
                  <a:lnTo>
                    <a:pt x="32" y="22"/>
                  </a:lnTo>
                  <a:lnTo>
                    <a:pt x="32" y="22"/>
                  </a:lnTo>
                  <a:lnTo>
                    <a:pt x="32" y="22"/>
                  </a:lnTo>
                  <a:lnTo>
                    <a:pt x="32" y="22"/>
                  </a:lnTo>
                  <a:lnTo>
                    <a:pt x="32" y="24"/>
                  </a:lnTo>
                  <a:lnTo>
                    <a:pt x="30" y="24"/>
                  </a:lnTo>
                  <a:lnTo>
                    <a:pt x="28" y="24"/>
                  </a:lnTo>
                  <a:lnTo>
                    <a:pt x="28" y="26"/>
                  </a:lnTo>
                  <a:lnTo>
                    <a:pt x="26" y="26"/>
                  </a:lnTo>
                  <a:lnTo>
                    <a:pt x="24" y="26"/>
                  </a:lnTo>
                  <a:lnTo>
                    <a:pt x="22" y="26"/>
                  </a:lnTo>
                  <a:lnTo>
                    <a:pt x="22" y="26"/>
                  </a:lnTo>
                  <a:lnTo>
                    <a:pt x="20" y="26"/>
                  </a:lnTo>
                  <a:lnTo>
                    <a:pt x="18" y="26"/>
                  </a:lnTo>
                  <a:lnTo>
                    <a:pt x="14" y="26"/>
                  </a:lnTo>
                  <a:lnTo>
                    <a:pt x="12" y="26"/>
                  </a:lnTo>
                  <a:lnTo>
                    <a:pt x="8" y="24"/>
                  </a:lnTo>
                  <a:lnTo>
                    <a:pt x="6" y="24"/>
                  </a:lnTo>
                  <a:lnTo>
                    <a:pt x="4" y="24"/>
                  </a:lnTo>
                  <a:lnTo>
                    <a:pt x="4" y="24"/>
                  </a:lnTo>
                  <a:lnTo>
                    <a:pt x="2" y="26"/>
                  </a:lnTo>
                  <a:lnTo>
                    <a:pt x="2" y="26"/>
                  </a:lnTo>
                  <a:lnTo>
                    <a:pt x="0" y="26"/>
                  </a:lnTo>
                  <a:lnTo>
                    <a:pt x="0" y="26"/>
                  </a:lnTo>
                  <a:lnTo>
                    <a:pt x="0" y="28"/>
                  </a:lnTo>
                  <a:lnTo>
                    <a:pt x="0" y="28"/>
                  </a:lnTo>
                  <a:lnTo>
                    <a:pt x="0" y="28"/>
                  </a:lnTo>
                  <a:lnTo>
                    <a:pt x="0" y="30"/>
                  </a:lnTo>
                  <a:lnTo>
                    <a:pt x="0" y="32"/>
                  </a:lnTo>
                  <a:lnTo>
                    <a:pt x="2" y="34"/>
                  </a:lnTo>
                  <a:lnTo>
                    <a:pt x="2" y="36"/>
                  </a:lnTo>
                  <a:lnTo>
                    <a:pt x="4" y="36"/>
                  </a:lnTo>
                  <a:lnTo>
                    <a:pt x="4" y="38"/>
                  </a:lnTo>
                  <a:lnTo>
                    <a:pt x="4" y="38"/>
                  </a:lnTo>
                  <a:lnTo>
                    <a:pt x="6" y="38"/>
                  </a:lnTo>
                  <a:lnTo>
                    <a:pt x="8" y="38"/>
                  </a:lnTo>
                  <a:lnTo>
                    <a:pt x="10" y="38"/>
                  </a:lnTo>
                  <a:lnTo>
                    <a:pt x="12" y="38"/>
                  </a:lnTo>
                  <a:lnTo>
                    <a:pt x="16" y="38"/>
                  </a:lnTo>
                  <a:lnTo>
                    <a:pt x="20" y="38"/>
                  </a:lnTo>
                  <a:lnTo>
                    <a:pt x="20" y="38"/>
                  </a:lnTo>
                  <a:lnTo>
                    <a:pt x="38" y="40"/>
                  </a:lnTo>
                  <a:lnTo>
                    <a:pt x="40" y="36"/>
                  </a:lnTo>
                  <a:lnTo>
                    <a:pt x="42" y="32"/>
                  </a:lnTo>
                  <a:lnTo>
                    <a:pt x="42" y="30"/>
                  </a:lnTo>
                  <a:lnTo>
                    <a:pt x="42" y="28"/>
                  </a:lnTo>
                  <a:lnTo>
                    <a:pt x="42" y="26"/>
                  </a:lnTo>
                  <a:lnTo>
                    <a:pt x="44" y="24"/>
                  </a:lnTo>
                  <a:lnTo>
                    <a:pt x="44" y="22"/>
                  </a:lnTo>
                  <a:lnTo>
                    <a:pt x="44" y="18"/>
                  </a:lnTo>
                  <a:lnTo>
                    <a:pt x="42" y="12"/>
                  </a:lnTo>
                  <a:lnTo>
                    <a:pt x="42" y="8"/>
                  </a:lnTo>
                  <a:lnTo>
                    <a:pt x="42" y="0"/>
                  </a:lnTo>
                  <a:lnTo>
                    <a:pt x="42" y="0"/>
                  </a:lnTo>
                  <a:lnTo>
                    <a:pt x="38" y="0"/>
                  </a:lnTo>
                  <a:lnTo>
                    <a:pt x="36" y="0"/>
                  </a:lnTo>
                  <a:lnTo>
                    <a:pt x="34" y="2"/>
                  </a:lnTo>
                  <a:lnTo>
                    <a:pt x="34" y="2"/>
                  </a:lnTo>
                  <a:lnTo>
                    <a:pt x="32" y="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68" name="Freeform 465"/>
            <p:cNvSpPr>
              <a:spLocks/>
            </p:cNvSpPr>
            <p:nvPr/>
          </p:nvSpPr>
          <p:spPr bwMode="auto">
            <a:xfrm>
              <a:off x="3968747" y="3913237"/>
              <a:ext cx="132205" cy="260271"/>
            </a:xfrm>
            <a:custGeom>
              <a:avLst/>
              <a:gdLst>
                <a:gd name="T0" fmla="*/ 18 w 64"/>
                <a:gd name="T1" fmla="*/ 6 h 126"/>
                <a:gd name="T2" fmla="*/ 18 w 64"/>
                <a:gd name="T3" fmla="*/ 14 h 126"/>
                <a:gd name="T4" fmla="*/ 16 w 64"/>
                <a:gd name="T5" fmla="*/ 18 h 126"/>
                <a:gd name="T6" fmla="*/ 12 w 64"/>
                <a:gd name="T7" fmla="*/ 22 h 126"/>
                <a:gd name="T8" fmla="*/ 10 w 64"/>
                <a:gd name="T9" fmla="*/ 28 h 126"/>
                <a:gd name="T10" fmla="*/ 2 w 64"/>
                <a:gd name="T11" fmla="*/ 34 h 126"/>
                <a:gd name="T12" fmla="*/ 0 w 64"/>
                <a:gd name="T13" fmla="*/ 40 h 126"/>
                <a:gd name="T14" fmla="*/ 0 w 64"/>
                <a:gd name="T15" fmla="*/ 48 h 126"/>
                <a:gd name="T16" fmla="*/ 2 w 64"/>
                <a:gd name="T17" fmla="*/ 54 h 126"/>
                <a:gd name="T18" fmla="*/ 6 w 64"/>
                <a:gd name="T19" fmla="*/ 60 h 126"/>
                <a:gd name="T20" fmla="*/ 8 w 64"/>
                <a:gd name="T21" fmla="*/ 70 h 126"/>
                <a:gd name="T22" fmla="*/ 16 w 64"/>
                <a:gd name="T23" fmla="*/ 72 h 126"/>
                <a:gd name="T24" fmla="*/ 20 w 64"/>
                <a:gd name="T25" fmla="*/ 76 h 126"/>
                <a:gd name="T26" fmla="*/ 22 w 64"/>
                <a:gd name="T27" fmla="*/ 82 h 126"/>
                <a:gd name="T28" fmla="*/ 22 w 64"/>
                <a:gd name="T29" fmla="*/ 92 h 126"/>
                <a:gd name="T30" fmla="*/ 18 w 64"/>
                <a:gd name="T31" fmla="*/ 100 h 126"/>
                <a:gd name="T32" fmla="*/ 18 w 64"/>
                <a:gd name="T33" fmla="*/ 106 h 126"/>
                <a:gd name="T34" fmla="*/ 24 w 64"/>
                <a:gd name="T35" fmla="*/ 116 h 126"/>
                <a:gd name="T36" fmla="*/ 30 w 64"/>
                <a:gd name="T37" fmla="*/ 124 h 126"/>
                <a:gd name="T38" fmla="*/ 34 w 64"/>
                <a:gd name="T39" fmla="*/ 126 h 126"/>
                <a:gd name="T40" fmla="*/ 40 w 64"/>
                <a:gd name="T41" fmla="*/ 124 h 126"/>
                <a:gd name="T42" fmla="*/ 44 w 64"/>
                <a:gd name="T43" fmla="*/ 122 h 126"/>
                <a:gd name="T44" fmla="*/ 46 w 64"/>
                <a:gd name="T45" fmla="*/ 118 h 126"/>
                <a:gd name="T46" fmla="*/ 50 w 64"/>
                <a:gd name="T47" fmla="*/ 116 h 126"/>
                <a:gd name="T48" fmla="*/ 60 w 64"/>
                <a:gd name="T49" fmla="*/ 114 h 126"/>
                <a:gd name="T50" fmla="*/ 62 w 64"/>
                <a:gd name="T51" fmla="*/ 106 h 126"/>
                <a:gd name="T52" fmla="*/ 60 w 64"/>
                <a:gd name="T53" fmla="*/ 98 h 126"/>
                <a:gd name="T54" fmla="*/ 58 w 64"/>
                <a:gd name="T55" fmla="*/ 94 h 126"/>
                <a:gd name="T56" fmla="*/ 52 w 64"/>
                <a:gd name="T57" fmla="*/ 90 h 126"/>
                <a:gd name="T58" fmla="*/ 46 w 64"/>
                <a:gd name="T59" fmla="*/ 86 h 126"/>
                <a:gd name="T60" fmla="*/ 44 w 64"/>
                <a:gd name="T61" fmla="*/ 80 h 126"/>
                <a:gd name="T62" fmla="*/ 44 w 64"/>
                <a:gd name="T63" fmla="*/ 74 h 126"/>
                <a:gd name="T64" fmla="*/ 46 w 64"/>
                <a:gd name="T65" fmla="*/ 70 h 126"/>
                <a:gd name="T66" fmla="*/ 52 w 64"/>
                <a:gd name="T67" fmla="*/ 66 h 126"/>
                <a:gd name="T68" fmla="*/ 60 w 64"/>
                <a:gd name="T69" fmla="*/ 68 h 126"/>
                <a:gd name="T70" fmla="*/ 62 w 64"/>
                <a:gd name="T71" fmla="*/ 66 h 126"/>
                <a:gd name="T72" fmla="*/ 64 w 64"/>
                <a:gd name="T73" fmla="*/ 64 h 126"/>
                <a:gd name="T74" fmla="*/ 64 w 64"/>
                <a:gd name="T75" fmla="*/ 54 h 126"/>
                <a:gd name="T76" fmla="*/ 64 w 64"/>
                <a:gd name="T77" fmla="*/ 44 h 126"/>
                <a:gd name="T78" fmla="*/ 62 w 64"/>
                <a:gd name="T79" fmla="*/ 36 h 126"/>
                <a:gd name="T80" fmla="*/ 58 w 64"/>
                <a:gd name="T81" fmla="*/ 32 h 126"/>
                <a:gd name="T82" fmla="*/ 50 w 64"/>
                <a:gd name="T83" fmla="*/ 30 h 126"/>
                <a:gd name="T84" fmla="*/ 44 w 64"/>
                <a:gd name="T85" fmla="*/ 30 h 126"/>
                <a:gd name="T86" fmla="*/ 44 w 64"/>
                <a:gd name="T87" fmla="*/ 28 h 126"/>
                <a:gd name="T88" fmla="*/ 44 w 64"/>
                <a:gd name="T89" fmla="*/ 20 h 126"/>
                <a:gd name="T90" fmla="*/ 42 w 64"/>
                <a:gd name="T91" fmla="*/ 16 h 126"/>
                <a:gd name="T92" fmla="*/ 40 w 64"/>
                <a:gd name="T93" fmla="*/ 16 h 126"/>
                <a:gd name="T94" fmla="*/ 34 w 64"/>
                <a:gd name="T95" fmla="*/ 14 h 126"/>
                <a:gd name="T96" fmla="*/ 32 w 64"/>
                <a:gd name="T97" fmla="*/ 12 h 126"/>
                <a:gd name="T98" fmla="*/ 30 w 64"/>
                <a:gd name="T99" fmla="*/ 4 h 126"/>
                <a:gd name="T100" fmla="*/ 28 w 64"/>
                <a:gd name="T101" fmla="*/ 2 h 126"/>
                <a:gd name="T102" fmla="*/ 22 w 64"/>
                <a:gd name="T10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 h="126">
                  <a:moveTo>
                    <a:pt x="18" y="0"/>
                  </a:moveTo>
                  <a:lnTo>
                    <a:pt x="18" y="0"/>
                  </a:lnTo>
                  <a:lnTo>
                    <a:pt x="18" y="2"/>
                  </a:lnTo>
                  <a:lnTo>
                    <a:pt x="18" y="6"/>
                  </a:lnTo>
                  <a:lnTo>
                    <a:pt x="18" y="8"/>
                  </a:lnTo>
                  <a:lnTo>
                    <a:pt x="18" y="10"/>
                  </a:lnTo>
                  <a:lnTo>
                    <a:pt x="18" y="12"/>
                  </a:lnTo>
                  <a:lnTo>
                    <a:pt x="18" y="14"/>
                  </a:lnTo>
                  <a:lnTo>
                    <a:pt x="18" y="14"/>
                  </a:lnTo>
                  <a:lnTo>
                    <a:pt x="18" y="16"/>
                  </a:lnTo>
                  <a:lnTo>
                    <a:pt x="18" y="16"/>
                  </a:lnTo>
                  <a:lnTo>
                    <a:pt x="16" y="18"/>
                  </a:lnTo>
                  <a:lnTo>
                    <a:pt x="14" y="20"/>
                  </a:lnTo>
                  <a:lnTo>
                    <a:pt x="12" y="20"/>
                  </a:lnTo>
                  <a:lnTo>
                    <a:pt x="12" y="20"/>
                  </a:lnTo>
                  <a:lnTo>
                    <a:pt x="12" y="22"/>
                  </a:lnTo>
                  <a:lnTo>
                    <a:pt x="10" y="24"/>
                  </a:lnTo>
                  <a:lnTo>
                    <a:pt x="10" y="26"/>
                  </a:lnTo>
                  <a:lnTo>
                    <a:pt x="10" y="28"/>
                  </a:lnTo>
                  <a:lnTo>
                    <a:pt x="10" y="28"/>
                  </a:lnTo>
                  <a:lnTo>
                    <a:pt x="8" y="30"/>
                  </a:lnTo>
                  <a:lnTo>
                    <a:pt x="8" y="30"/>
                  </a:lnTo>
                  <a:lnTo>
                    <a:pt x="4" y="32"/>
                  </a:lnTo>
                  <a:lnTo>
                    <a:pt x="2" y="34"/>
                  </a:lnTo>
                  <a:lnTo>
                    <a:pt x="2" y="36"/>
                  </a:lnTo>
                  <a:lnTo>
                    <a:pt x="2" y="36"/>
                  </a:lnTo>
                  <a:lnTo>
                    <a:pt x="0" y="38"/>
                  </a:lnTo>
                  <a:lnTo>
                    <a:pt x="0" y="40"/>
                  </a:lnTo>
                  <a:lnTo>
                    <a:pt x="0" y="42"/>
                  </a:lnTo>
                  <a:lnTo>
                    <a:pt x="0" y="44"/>
                  </a:lnTo>
                  <a:lnTo>
                    <a:pt x="0" y="46"/>
                  </a:lnTo>
                  <a:lnTo>
                    <a:pt x="0" y="48"/>
                  </a:lnTo>
                  <a:lnTo>
                    <a:pt x="0" y="50"/>
                  </a:lnTo>
                  <a:lnTo>
                    <a:pt x="0" y="50"/>
                  </a:lnTo>
                  <a:lnTo>
                    <a:pt x="0" y="52"/>
                  </a:lnTo>
                  <a:lnTo>
                    <a:pt x="2" y="54"/>
                  </a:lnTo>
                  <a:lnTo>
                    <a:pt x="4" y="56"/>
                  </a:lnTo>
                  <a:lnTo>
                    <a:pt x="6" y="58"/>
                  </a:lnTo>
                  <a:lnTo>
                    <a:pt x="6" y="58"/>
                  </a:lnTo>
                  <a:lnTo>
                    <a:pt x="6" y="60"/>
                  </a:lnTo>
                  <a:lnTo>
                    <a:pt x="8" y="62"/>
                  </a:lnTo>
                  <a:lnTo>
                    <a:pt x="8" y="62"/>
                  </a:lnTo>
                  <a:lnTo>
                    <a:pt x="8" y="66"/>
                  </a:lnTo>
                  <a:lnTo>
                    <a:pt x="8" y="70"/>
                  </a:lnTo>
                  <a:lnTo>
                    <a:pt x="8" y="70"/>
                  </a:lnTo>
                  <a:lnTo>
                    <a:pt x="12" y="72"/>
                  </a:lnTo>
                  <a:lnTo>
                    <a:pt x="14" y="72"/>
                  </a:lnTo>
                  <a:lnTo>
                    <a:pt x="16" y="72"/>
                  </a:lnTo>
                  <a:lnTo>
                    <a:pt x="18" y="74"/>
                  </a:lnTo>
                  <a:lnTo>
                    <a:pt x="18" y="74"/>
                  </a:lnTo>
                  <a:lnTo>
                    <a:pt x="20" y="74"/>
                  </a:lnTo>
                  <a:lnTo>
                    <a:pt x="20" y="76"/>
                  </a:lnTo>
                  <a:lnTo>
                    <a:pt x="20" y="76"/>
                  </a:lnTo>
                  <a:lnTo>
                    <a:pt x="20" y="78"/>
                  </a:lnTo>
                  <a:lnTo>
                    <a:pt x="22" y="80"/>
                  </a:lnTo>
                  <a:lnTo>
                    <a:pt x="22" y="82"/>
                  </a:lnTo>
                  <a:lnTo>
                    <a:pt x="22" y="84"/>
                  </a:lnTo>
                  <a:lnTo>
                    <a:pt x="22" y="86"/>
                  </a:lnTo>
                  <a:lnTo>
                    <a:pt x="22" y="90"/>
                  </a:lnTo>
                  <a:lnTo>
                    <a:pt x="22" y="92"/>
                  </a:lnTo>
                  <a:lnTo>
                    <a:pt x="22" y="94"/>
                  </a:lnTo>
                  <a:lnTo>
                    <a:pt x="20" y="96"/>
                  </a:lnTo>
                  <a:lnTo>
                    <a:pt x="20" y="98"/>
                  </a:lnTo>
                  <a:lnTo>
                    <a:pt x="18" y="100"/>
                  </a:lnTo>
                  <a:lnTo>
                    <a:pt x="18" y="100"/>
                  </a:lnTo>
                  <a:lnTo>
                    <a:pt x="18" y="102"/>
                  </a:lnTo>
                  <a:lnTo>
                    <a:pt x="18" y="104"/>
                  </a:lnTo>
                  <a:lnTo>
                    <a:pt x="18" y="106"/>
                  </a:lnTo>
                  <a:lnTo>
                    <a:pt x="20" y="108"/>
                  </a:lnTo>
                  <a:lnTo>
                    <a:pt x="20" y="110"/>
                  </a:lnTo>
                  <a:lnTo>
                    <a:pt x="24" y="114"/>
                  </a:lnTo>
                  <a:lnTo>
                    <a:pt x="24" y="116"/>
                  </a:lnTo>
                  <a:lnTo>
                    <a:pt x="26" y="118"/>
                  </a:lnTo>
                  <a:lnTo>
                    <a:pt x="28" y="122"/>
                  </a:lnTo>
                  <a:lnTo>
                    <a:pt x="30" y="122"/>
                  </a:lnTo>
                  <a:lnTo>
                    <a:pt x="30" y="124"/>
                  </a:lnTo>
                  <a:lnTo>
                    <a:pt x="30" y="124"/>
                  </a:lnTo>
                  <a:lnTo>
                    <a:pt x="32" y="124"/>
                  </a:lnTo>
                  <a:lnTo>
                    <a:pt x="32" y="124"/>
                  </a:lnTo>
                  <a:lnTo>
                    <a:pt x="34" y="126"/>
                  </a:lnTo>
                  <a:lnTo>
                    <a:pt x="36" y="126"/>
                  </a:lnTo>
                  <a:lnTo>
                    <a:pt x="38" y="126"/>
                  </a:lnTo>
                  <a:lnTo>
                    <a:pt x="38" y="126"/>
                  </a:lnTo>
                  <a:lnTo>
                    <a:pt x="40" y="124"/>
                  </a:lnTo>
                  <a:lnTo>
                    <a:pt x="42" y="124"/>
                  </a:lnTo>
                  <a:lnTo>
                    <a:pt x="42" y="124"/>
                  </a:lnTo>
                  <a:lnTo>
                    <a:pt x="42" y="124"/>
                  </a:lnTo>
                  <a:lnTo>
                    <a:pt x="44" y="122"/>
                  </a:lnTo>
                  <a:lnTo>
                    <a:pt x="44" y="120"/>
                  </a:lnTo>
                  <a:lnTo>
                    <a:pt x="44" y="120"/>
                  </a:lnTo>
                  <a:lnTo>
                    <a:pt x="46" y="118"/>
                  </a:lnTo>
                  <a:lnTo>
                    <a:pt x="46" y="118"/>
                  </a:lnTo>
                  <a:lnTo>
                    <a:pt x="46" y="118"/>
                  </a:lnTo>
                  <a:lnTo>
                    <a:pt x="46" y="118"/>
                  </a:lnTo>
                  <a:lnTo>
                    <a:pt x="48" y="118"/>
                  </a:lnTo>
                  <a:lnTo>
                    <a:pt x="50" y="116"/>
                  </a:lnTo>
                  <a:lnTo>
                    <a:pt x="52" y="116"/>
                  </a:lnTo>
                  <a:lnTo>
                    <a:pt x="56" y="118"/>
                  </a:lnTo>
                  <a:lnTo>
                    <a:pt x="58" y="118"/>
                  </a:lnTo>
                  <a:lnTo>
                    <a:pt x="60" y="114"/>
                  </a:lnTo>
                  <a:lnTo>
                    <a:pt x="60" y="112"/>
                  </a:lnTo>
                  <a:lnTo>
                    <a:pt x="60" y="110"/>
                  </a:lnTo>
                  <a:lnTo>
                    <a:pt x="60" y="110"/>
                  </a:lnTo>
                  <a:lnTo>
                    <a:pt x="62" y="106"/>
                  </a:lnTo>
                  <a:lnTo>
                    <a:pt x="62" y="104"/>
                  </a:lnTo>
                  <a:lnTo>
                    <a:pt x="62" y="102"/>
                  </a:lnTo>
                  <a:lnTo>
                    <a:pt x="60" y="100"/>
                  </a:lnTo>
                  <a:lnTo>
                    <a:pt x="60" y="98"/>
                  </a:lnTo>
                  <a:lnTo>
                    <a:pt x="60" y="96"/>
                  </a:lnTo>
                  <a:lnTo>
                    <a:pt x="60" y="96"/>
                  </a:lnTo>
                  <a:lnTo>
                    <a:pt x="58" y="94"/>
                  </a:lnTo>
                  <a:lnTo>
                    <a:pt x="58" y="94"/>
                  </a:lnTo>
                  <a:lnTo>
                    <a:pt x="56" y="94"/>
                  </a:lnTo>
                  <a:lnTo>
                    <a:pt x="56" y="92"/>
                  </a:lnTo>
                  <a:lnTo>
                    <a:pt x="54" y="92"/>
                  </a:lnTo>
                  <a:lnTo>
                    <a:pt x="52" y="90"/>
                  </a:lnTo>
                  <a:lnTo>
                    <a:pt x="52" y="90"/>
                  </a:lnTo>
                  <a:lnTo>
                    <a:pt x="50" y="88"/>
                  </a:lnTo>
                  <a:lnTo>
                    <a:pt x="48" y="88"/>
                  </a:lnTo>
                  <a:lnTo>
                    <a:pt x="46" y="86"/>
                  </a:lnTo>
                  <a:lnTo>
                    <a:pt x="46" y="84"/>
                  </a:lnTo>
                  <a:lnTo>
                    <a:pt x="46" y="84"/>
                  </a:lnTo>
                  <a:lnTo>
                    <a:pt x="46" y="82"/>
                  </a:lnTo>
                  <a:lnTo>
                    <a:pt x="44" y="80"/>
                  </a:lnTo>
                  <a:lnTo>
                    <a:pt x="44" y="78"/>
                  </a:lnTo>
                  <a:lnTo>
                    <a:pt x="44" y="78"/>
                  </a:lnTo>
                  <a:lnTo>
                    <a:pt x="44" y="76"/>
                  </a:lnTo>
                  <a:lnTo>
                    <a:pt x="44" y="74"/>
                  </a:lnTo>
                  <a:lnTo>
                    <a:pt x="44" y="72"/>
                  </a:lnTo>
                  <a:lnTo>
                    <a:pt x="46" y="70"/>
                  </a:lnTo>
                  <a:lnTo>
                    <a:pt x="46" y="70"/>
                  </a:lnTo>
                  <a:lnTo>
                    <a:pt x="46" y="70"/>
                  </a:lnTo>
                  <a:lnTo>
                    <a:pt x="48" y="68"/>
                  </a:lnTo>
                  <a:lnTo>
                    <a:pt x="48" y="68"/>
                  </a:lnTo>
                  <a:lnTo>
                    <a:pt x="50" y="66"/>
                  </a:lnTo>
                  <a:lnTo>
                    <a:pt x="52" y="66"/>
                  </a:lnTo>
                  <a:lnTo>
                    <a:pt x="54" y="66"/>
                  </a:lnTo>
                  <a:lnTo>
                    <a:pt x="54" y="66"/>
                  </a:lnTo>
                  <a:lnTo>
                    <a:pt x="58" y="66"/>
                  </a:lnTo>
                  <a:lnTo>
                    <a:pt x="60" y="68"/>
                  </a:lnTo>
                  <a:lnTo>
                    <a:pt x="60" y="68"/>
                  </a:lnTo>
                  <a:lnTo>
                    <a:pt x="62" y="68"/>
                  </a:lnTo>
                  <a:lnTo>
                    <a:pt x="62" y="68"/>
                  </a:lnTo>
                  <a:lnTo>
                    <a:pt x="62" y="66"/>
                  </a:lnTo>
                  <a:lnTo>
                    <a:pt x="64" y="66"/>
                  </a:lnTo>
                  <a:lnTo>
                    <a:pt x="64" y="66"/>
                  </a:lnTo>
                  <a:lnTo>
                    <a:pt x="64" y="64"/>
                  </a:lnTo>
                  <a:lnTo>
                    <a:pt x="64" y="64"/>
                  </a:lnTo>
                  <a:lnTo>
                    <a:pt x="64" y="60"/>
                  </a:lnTo>
                  <a:lnTo>
                    <a:pt x="64" y="58"/>
                  </a:lnTo>
                  <a:lnTo>
                    <a:pt x="64" y="56"/>
                  </a:lnTo>
                  <a:lnTo>
                    <a:pt x="64" y="54"/>
                  </a:lnTo>
                  <a:lnTo>
                    <a:pt x="64" y="52"/>
                  </a:lnTo>
                  <a:lnTo>
                    <a:pt x="64" y="50"/>
                  </a:lnTo>
                  <a:lnTo>
                    <a:pt x="64" y="46"/>
                  </a:lnTo>
                  <a:lnTo>
                    <a:pt x="64" y="44"/>
                  </a:lnTo>
                  <a:lnTo>
                    <a:pt x="64" y="40"/>
                  </a:lnTo>
                  <a:lnTo>
                    <a:pt x="62" y="38"/>
                  </a:lnTo>
                  <a:lnTo>
                    <a:pt x="62" y="36"/>
                  </a:lnTo>
                  <a:lnTo>
                    <a:pt x="62" y="36"/>
                  </a:lnTo>
                  <a:lnTo>
                    <a:pt x="62" y="36"/>
                  </a:lnTo>
                  <a:lnTo>
                    <a:pt x="60" y="34"/>
                  </a:lnTo>
                  <a:lnTo>
                    <a:pt x="60" y="34"/>
                  </a:lnTo>
                  <a:lnTo>
                    <a:pt x="58" y="32"/>
                  </a:lnTo>
                  <a:lnTo>
                    <a:pt x="56" y="30"/>
                  </a:lnTo>
                  <a:lnTo>
                    <a:pt x="54" y="30"/>
                  </a:lnTo>
                  <a:lnTo>
                    <a:pt x="54" y="30"/>
                  </a:lnTo>
                  <a:lnTo>
                    <a:pt x="50" y="30"/>
                  </a:lnTo>
                  <a:lnTo>
                    <a:pt x="48" y="30"/>
                  </a:lnTo>
                  <a:lnTo>
                    <a:pt x="46" y="30"/>
                  </a:lnTo>
                  <a:lnTo>
                    <a:pt x="44" y="30"/>
                  </a:lnTo>
                  <a:lnTo>
                    <a:pt x="44" y="30"/>
                  </a:lnTo>
                  <a:lnTo>
                    <a:pt x="44" y="30"/>
                  </a:lnTo>
                  <a:lnTo>
                    <a:pt x="44" y="30"/>
                  </a:lnTo>
                  <a:lnTo>
                    <a:pt x="44" y="28"/>
                  </a:lnTo>
                  <a:lnTo>
                    <a:pt x="44" y="28"/>
                  </a:lnTo>
                  <a:lnTo>
                    <a:pt x="42" y="26"/>
                  </a:lnTo>
                  <a:lnTo>
                    <a:pt x="42" y="24"/>
                  </a:lnTo>
                  <a:lnTo>
                    <a:pt x="42" y="22"/>
                  </a:lnTo>
                  <a:lnTo>
                    <a:pt x="44" y="20"/>
                  </a:lnTo>
                  <a:lnTo>
                    <a:pt x="42" y="18"/>
                  </a:lnTo>
                  <a:lnTo>
                    <a:pt x="42" y="18"/>
                  </a:lnTo>
                  <a:lnTo>
                    <a:pt x="42" y="16"/>
                  </a:lnTo>
                  <a:lnTo>
                    <a:pt x="42" y="16"/>
                  </a:lnTo>
                  <a:lnTo>
                    <a:pt x="42" y="16"/>
                  </a:lnTo>
                  <a:lnTo>
                    <a:pt x="42" y="16"/>
                  </a:lnTo>
                  <a:lnTo>
                    <a:pt x="42" y="16"/>
                  </a:lnTo>
                  <a:lnTo>
                    <a:pt x="40" y="16"/>
                  </a:lnTo>
                  <a:lnTo>
                    <a:pt x="40" y="16"/>
                  </a:lnTo>
                  <a:lnTo>
                    <a:pt x="38" y="16"/>
                  </a:lnTo>
                  <a:lnTo>
                    <a:pt x="36" y="16"/>
                  </a:lnTo>
                  <a:lnTo>
                    <a:pt x="34" y="14"/>
                  </a:lnTo>
                  <a:lnTo>
                    <a:pt x="34" y="14"/>
                  </a:lnTo>
                  <a:lnTo>
                    <a:pt x="34" y="14"/>
                  </a:lnTo>
                  <a:lnTo>
                    <a:pt x="32" y="14"/>
                  </a:lnTo>
                  <a:lnTo>
                    <a:pt x="32" y="12"/>
                  </a:lnTo>
                  <a:lnTo>
                    <a:pt x="32" y="10"/>
                  </a:lnTo>
                  <a:lnTo>
                    <a:pt x="32" y="8"/>
                  </a:lnTo>
                  <a:lnTo>
                    <a:pt x="30" y="6"/>
                  </a:lnTo>
                  <a:lnTo>
                    <a:pt x="30" y="4"/>
                  </a:lnTo>
                  <a:lnTo>
                    <a:pt x="30" y="4"/>
                  </a:lnTo>
                  <a:lnTo>
                    <a:pt x="30" y="2"/>
                  </a:lnTo>
                  <a:lnTo>
                    <a:pt x="28" y="2"/>
                  </a:lnTo>
                  <a:lnTo>
                    <a:pt x="28" y="2"/>
                  </a:lnTo>
                  <a:lnTo>
                    <a:pt x="28" y="2"/>
                  </a:lnTo>
                  <a:lnTo>
                    <a:pt x="26" y="0"/>
                  </a:lnTo>
                  <a:lnTo>
                    <a:pt x="24" y="0"/>
                  </a:lnTo>
                  <a:lnTo>
                    <a:pt x="22" y="0"/>
                  </a:lnTo>
                  <a:lnTo>
                    <a:pt x="18" y="0"/>
                  </a:lnTo>
                  <a:lnTo>
                    <a:pt x="18"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69" name="Freeform 467"/>
            <p:cNvSpPr>
              <a:spLocks/>
            </p:cNvSpPr>
            <p:nvPr/>
          </p:nvSpPr>
          <p:spPr bwMode="auto">
            <a:xfrm>
              <a:off x="3584523" y="4057833"/>
              <a:ext cx="1193986" cy="1334403"/>
            </a:xfrm>
            <a:custGeom>
              <a:avLst/>
              <a:gdLst>
                <a:gd name="T0" fmla="*/ 64 w 578"/>
                <a:gd name="T1" fmla="*/ 62 h 646"/>
                <a:gd name="T2" fmla="*/ 62 w 578"/>
                <a:gd name="T3" fmla="*/ 94 h 646"/>
                <a:gd name="T4" fmla="*/ 56 w 578"/>
                <a:gd name="T5" fmla="*/ 128 h 646"/>
                <a:gd name="T6" fmla="*/ 38 w 578"/>
                <a:gd name="T7" fmla="*/ 152 h 646"/>
                <a:gd name="T8" fmla="*/ 16 w 578"/>
                <a:gd name="T9" fmla="*/ 172 h 646"/>
                <a:gd name="T10" fmla="*/ 0 w 578"/>
                <a:gd name="T11" fmla="*/ 198 h 646"/>
                <a:gd name="T12" fmla="*/ 18 w 578"/>
                <a:gd name="T13" fmla="*/ 232 h 646"/>
                <a:gd name="T14" fmla="*/ 38 w 578"/>
                <a:gd name="T15" fmla="*/ 244 h 646"/>
                <a:gd name="T16" fmla="*/ 58 w 578"/>
                <a:gd name="T17" fmla="*/ 252 h 646"/>
                <a:gd name="T18" fmla="*/ 96 w 578"/>
                <a:gd name="T19" fmla="*/ 254 h 646"/>
                <a:gd name="T20" fmla="*/ 110 w 578"/>
                <a:gd name="T21" fmla="*/ 240 h 646"/>
                <a:gd name="T22" fmla="*/ 132 w 578"/>
                <a:gd name="T23" fmla="*/ 262 h 646"/>
                <a:gd name="T24" fmla="*/ 162 w 578"/>
                <a:gd name="T25" fmla="*/ 286 h 646"/>
                <a:gd name="T26" fmla="*/ 176 w 578"/>
                <a:gd name="T27" fmla="*/ 300 h 646"/>
                <a:gd name="T28" fmla="*/ 200 w 578"/>
                <a:gd name="T29" fmla="*/ 316 h 646"/>
                <a:gd name="T30" fmla="*/ 202 w 578"/>
                <a:gd name="T31" fmla="*/ 326 h 646"/>
                <a:gd name="T32" fmla="*/ 214 w 578"/>
                <a:gd name="T33" fmla="*/ 354 h 646"/>
                <a:gd name="T34" fmla="*/ 236 w 578"/>
                <a:gd name="T35" fmla="*/ 364 h 646"/>
                <a:gd name="T36" fmla="*/ 248 w 578"/>
                <a:gd name="T37" fmla="*/ 382 h 646"/>
                <a:gd name="T38" fmla="*/ 234 w 578"/>
                <a:gd name="T39" fmla="*/ 420 h 646"/>
                <a:gd name="T40" fmla="*/ 248 w 578"/>
                <a:gd name="T41" fmla="*/ 438 h 646"/>
                <a:gd name="T42" fmla="*/ 282 w 578"/>
                <a:gd name="T43" fmla="*/ 450 h 646"/>
                <a:gd name="T44" fmla="*/ 294 w 578"/>
                <a:gd name="T45" fmla="*/ 468 h 646"/>
                <a:gd name="T46" fmla="*/ 302 w 578"/>
                <a:gd name="T47" fmla="*/ 512 h 646"/>
                <a:gd name="T48" fmla="*/ 314 w 578"/>
                <a:gd name="T49" fmla="*/ 532 h 646"/>
                <a:gd name="T50" fmla="*/ 294 w 578"/>
                <a:gd name="T51" fmla="*/ 550 h 646"/>
                <a:gd name="T52" fmla="*/ 278 w 578"/>
                <a:gd name="T53" fmla="*/ 592 h 646"/>
                <a:gd name="T54" fmla="*/ 332 w 578"/>
                <a:gd name="T55" fmla="*/ 640 h 646"/>
                <a:gd name="T56" fmla="*/ 338 w 578"/>
                <a:gd name="T57" fmla="*/ 588 h 646"/>
                <a:gd name="T58" fmla="*/ 342 w 578"/>
                <a:gd name="T59" fmla="*/ 606 h 646"/>
                <a:gd name="T60" fmla="*/ 358 w 578"/>
                <a:gd name="T61" fmla="*/ 590 h 646"/>
                <a:gd name="T62" fmla="*/ 368 w 578"/>
                <a:gd name="T63" fmla="*/ 562 h 646"/>
                <a:gd name="T64" fmla="*/ 388 w 578"/>
                <a:gd name="T65" fmla="*/ 502 h 646"/>
                <a:gd name="T66" fmla="*/ 408 w 578"/>
                <a:gd name="T67" fmla="*/ 478 h 646"/>
                <a:gd name="T68" fmla="*/ 464 w 578"/>
                <a:gd name="T69" fmla="*/ 454 h 646"/>
                <a:gd name="T70" fmla="*/ 490 w 578"/>
                <a:gd name="T71" fmla="*/ 434 h 646"/>
                <a:gd name="T72" fmla="*/ 504 w 578"/>
                <a:gd name="T73" fmla="*/ 372 h 646"/>
                <a:gd name="T74" fmla="*/ 512 w 578"/>
                <a:gd name="T75" fmla="*/ 304 h 646"/>
                <a:gd name="T76" fmla="*/ 530 w 578"/>
                <a:gd name="T77" fmla="*/ 276 h 646"/>
                <a:gd name="T78" fmla="*/ 542 w 578"/>
                <a:gd name="T79" fmla="*/ 248 h 646"/>
                <a:gd name="T80" fmla="*/ 562 w 578"/>
                <a:gd name="T81" fmla="*/ 230 h 646"/>
                <a:gd name="T82" fmla="*/ 568 w 578"/>
                <a:gd name="T83" fmla="*/ 208 h 646"/>
                <a:gd name="T84" fmla="*/ 576 w 578"/>
                <a:gd name="T85" fmla="*/ 186 h 646"/>
                <a:gd name="T86" fmla="*/ 564 w 578"/>
                <a:gd name="T87" fmla="*/ 158 h 646"/>
                <a:gd name="T88" fmla="*/ 532 w 578"/>
                <a:gd name="T89" fmla="*/ 132 h 646"/>
                <a:gd name="T90" fmla="*/ 512 w 578"/>
                <a:gd name="T91" fmla="*/ 118 h 646"/>
                <a:gd name="T92" fmla="*/ 470 w 578"/>
                <a:gd name="T93" fmla="*/ 106 h 646"/>
                <a:gd name="T94" fmla="*/ 432 w 578"/>
                <a:gd name="T95" fmla="*/ 96 h 646"/>
                <a:gd name="T96" fmla="*/ 376 w 578"/>
                <a:gd name="T97" fmla="*/ 90 h 646"/>
                <a:gd name="T98" fmla="*/ 366 w 578"/>
                <a:gd name="T99" fmla="*/ 94 h 646"/>
                <a:gd name="T100" fmla="*/ 354 w 578"/>
                <a:gd name="T101" fmla="*/ 76 h 646"/>
                <a:gd name="T102" fmla="*/ 320 w 578"/>
                <a:gd name="T103" fmla="*/ 104 h 646"/>
                <a:gd name="T104" fmla="*/ 350 w 578"/>
                <a:gd name="T105" fmla="*/ 54 h 646"/>
                <a:gd name="T106" fmla="*/ 322 w 578"/>
                <a:gd name="T107" fmla="*/ 16 h 646"/>
                <a:gd name="T108" fmla="*/ 292 w 578"/>
                <a:gd name="T109" fmla="*/ 40 h 646"/>
                <a:gd name="T110" fmla="*/ 262 w 578"/>
                <a:gd name="T111" fmla="*/ 42 h 646"/>
                <a:gd name="T112" fmla="*/ 230 w 578"/>
                <a:gd name="T113" fmla="*/ 50 h 646"/>
                <a:gd name="T114" fmla="*/ 204 w 578"/>
                <a:gd name="T115" fmla="*/ 34 h 646"/>
                <a:gd name="T116" fmla="*/ 194 w 578"/>
                <a:gd name="T117" fmla="*/ 0 h 646"/>
                <a:gd name="T118" fmla="*/ 158 w 578"/>
                <a:gd name="T119" fmla="*/ 16 h 646"/>
                <a:gd name="T120" fmla="*/ 136 w 578"/>
                <a:gd name="T121" fmla="*/ 10 h 646"/>
                <a:gd name="T122" fmla="*/ 146 w 578"/>
                <a:gd name="T123" fmla="*/ 40 h 646"/>
                <a:gd name="T124" fmla="*/ 116 w 578"/>
                <a:gd name="T125" fmla="*/ 58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8" h="646">
                  <a:moveTo>
                    <a:pt x="90" y="40"/>
                  </a:moveTo>
                  <a:lnTo>
                    <a:pt x="90" y="40"/>
                  </a:lnTo>
                  <a:lnTo>
                    <a:pt x="88" y="40"/>
                  </a:lnTo>
                  <a:lnTo>
                    <a:pt x="80" y="42"/>
                  </a:lnTo>
                  <a:lnTo>
                    <a:pt x="76" y="44"/>
                  </a:lnTo>
                  <a:lnTo>
                    <a:pt x="72" y="46"/>
                  </a:lnTo>
                  <a:lnTo>
                    <a:pt x="68" y="48"/>
                  </a:lnTo>
                  <a:lnTo>
                    <a:pt x="66" y="48"/>
                  </a:lnTo>
                  <a:lnTo>
                    <a:pt x="66" y="48"/>
                  </a:lnTo>
                  <a:lnTo>
                    <a:pt x="64" y="50"/>
                  </a:lnTo>
                  <a:lnTo>
                    <a:pt x="64" y="50"/>
                  </a:lnTo>
                  <a:lnTo>
                    <a:pt x="62" y="52"/>
                  </a:lnTo>
                  <a:lnTo>
                    <a:pt x="62" y="54"/>
                  </a:lnTo>
                  <a:lnTo>
                    <a:pt x="60" y="54"/>
                  </a:lnTo>
                  <a:lnTo>
                    <a:pt x="60" y="56"/>
                  </a:lnTo>
                  <a:lnTo>
                    <a:pt x="60" y="58"/>
                  </a:lnTo>
                  <a:lnTo>
                    <a:pt x="60" y="58"/>
                  </a:lnTo>
                  <a:lnTo>
                    <a:pt x="60" y="58"/>
                  </a:lnTo>
                  <a:lnTo>
                    <a:pt x="60" y="60"/>
                  </a:lnTo>
                  <a:lnTo>
                    <a:pt x="60" y="60"/>
                  </a:lnTo>
                  <a:lnTo>
                    <a:pt x="60" y="60"/>
                  </a:lnTo>
                  <a:lnTo>
                    <a:pt x="62" y="62"/>
                  </a:lnTo>
                  <a:lnTo>
                    <a:pt x="64" y="62"/>
                  </a:lnTo>
                  <a:lnTo>
                    <a:pt x="64" y="64"/>
                  </a:lnTo>
                  <a:lnTo>
                    <a:pt x="66" y="64"/>
                  </a:lnTo>
                  <a:lnTo>
                    <a:pt x="66" y="64"/>
                  </a:lnTo>
                  <a:lnTo>
                    <a:pt x="66" y="66"/>
                  </a:lnTo>
                  <a:lnTo>
                    <a:pt x="66" y="66"/>
                  </a:lnTo>
                  <a:lnTo>
                    <a:pt x="66" y="66"/>
                  </a:lnTo>
                  <a:lnTo>
                    <a:pt x="66" y="66"/>
                  </a:lnTo>
                  <a:lnTo>
                    <a:pt x="66" y="66"/>
                  </a:lnTo>
                  <a:lnTo>
                    <a:pt x="66" y="68"/>
                  </a:lnTo>
                  <a:lnTo>
                    <a:pt x="64" y="68"/>
                  </a:lnTo>
                  <a:lnTo>
                    <a:pt x="64" y="68"/>
                  </a:lnTo>
                  <a:lnTo>
                    <a:pt x="60" y="70"/>
                  </a:lnTo>
                  <a:lnTo>
                    <a:pt x="60" y="70"/>
                  </a:lnTo>
                  <a:lnTo>
                    <a:pt x="60" y="70"/>
                  </a:lnTo>
                  <a:lnTo>
                    <a:pt x="60" y="72"/>
                  </a:lnTo>
                  <a:lnTo>
                    <a:pt x="58" y="72"/>
                  </a:lnTo>
                  <a:lnTo>
                    <a:pt x="58" y="74"/>
                  </a:lnTo>
                  <a:lnTo>
                    <a:pt x="58" y="76"/>
                  </a:lnTo>
                  <a:lnTo>
                    <a:pt x="58" y="78"/>
                  </a:lnTo>
                  <a:lnTo>
                    <a:pt x="58" y="80"/>
                  </a:lnTo>
                  <a:lnTo>
                    <a:pt x="58" y="82"/>
                  </a:lnTo>
                  <a:lnTo>
                    <a:pt x="60" y="86"/>
                  </a:lnTo>
                  <a:lnTo>
                    <a:pt x="62" y="94"/>
                  </a:lnTo>
                  <a:lnTo>
                    <a:pt x="62" y="98"/>
                  </a:lnTo>
                  <a:lnTo>
                    <a:pt x="62" y="98"/>
                  </a:lnTo>
                  <a:lnTo>
                    <a:pt x="62" y="100"/>
                  </a:lnTo>
                  <a:lnTo>
                    <a:pt x="64" y="104"/>
                  </a:lnTo>
                  <a:lnTo>
                    <a:pt x="64" y="106"/>
                  </a:lnTo>
                  <a:lnTo>
                    <a:pt x="64" y="108"/>
                  </a:lnTo>
                  <a:lnTo>
                    <a:pt x="64" y="110"/>
                  </a:lnTo>
                  <a:lnTo>
                    <a:pt x="64" y="112"/>
                  </a:lnTo>
                  <a:lnTo>
                    <a:pt x="64" y="112"/>
                  </a:lnTo>
                  <a:lnTo>
                    <a:pt x="62" y="112"/>
                  </a:lnTo>
                  <a:lnTo>
                    <a:pt x="62" y="114"/>
                  </a:lnTo>
                  <a:lnTo>
                    <a:pt x="62" y="114"/>
                  </a:lnTo>
                  <a:lnTo>
                    <a:pt x="60" y="114"/>
                  </a:lnTo>
                  <a:lnTo>
                    <a:pt x="60" y="114"/>
                  </a:lnTo>
                  <a:lnTo>
                    <a:pt x="56" y="114"/>
                  </a:lnTo>
                  <a:lnTo>
                    <a:pt x="54" y="114"/>
                  </a:lnTo>
                  <a:lnTo>
                    <a:pt x="52" y="114"/>
                  </a:lnTo>
                  <a:lnTo>
                    <a:pt x="50" y="114"/>
                  </a:lnTo>
                  <a:lnTo>
                    <a:pt x="48" y="114"/>
                  </a:lnTo>
                  <a:lnTo>
                    <a:pt x="50" y="116"/>
                  </a:lnTo>
                  <a:lnTo>
                    <a:pt x="52" y="122"/>
                  </a:lnTo>
                  <a:lnTo>
                    <a:pt x="54" y="124"/>
                  </a:lnTo>
                  <a:lnTo>
                    <a:pt x="56" y="128"/>
                  </a:lnTo>
                  <a:lnTo>
                    <a:pt x="58" y="132"/>
                  </a:lnTo>
                  <a:lnTo>
                    <a:pt x="58" y="132"/>
                  </a:lnTo>
                  <a:lnTo>
                    <a:pt x="58" y="134"/>
                  </a:lnTo>
                  <a:lnTo>
                    <a:pt x="58" y="134"/>
                  </a:lnTo>
                  <a:lnTo>
                    <a:pt x="58" y="136"/>
                  </a:lnTo>
                  <a:lnTo>
                    <a:pt x="58" y="138"/>
                  </a:lnTo>
                  <a:lnTo>
                    <a:pt x="56" y="140"/>
                  </a:lnTo>
                  <a:lnTo>
                    <a:pt x="56" y="142"/>
                  </a:lnTo>
                  <a:lnTo>
                    <a:pt x="56" y="144"/>
                  </a:lnTo>
                  <a:lnTo>
                    <a:pt x="54" y="146"/>
                  </a:lnTo>
                  <a:lnTo>
                    <a:pt x="54" y="146"/>
                  </a:lnTo>
                  <a:lnTo>
                    <a:pt x="54" y="148"/>
                  </a:lnTo>
                  <a:lnTo>
                    <a:pt x="52" y="148"/>
                  </a:lnTo>
                  <a:lnTo>
                    <a:pt x="50" y="150"/>
                  </a:lnTo>
                  <a:lnTo>
                    <a:pt x="48" y="150"/>
                  </a:lnTo>
                  <a:lnTo>
                    <a:pt x="48" y="152"/>
                  </a:lnTo>
                  <a:lnTo>
                    <a:pt x="46" y="152"/>
                  </a:lnTo>
                  <a:lnTo>
                    <a:pt x="44" y="152"/>
                  </a:lnTo>
                  <a:lnTo>
                    <a:pt x="42" y="154"/>
                  </a:lnTo>
                  <a:lnTo>
                    <a:pt x="42" y="154"/>
                  </a:lnTo>
                  <a:lnTo>
                    <a:pt x="42" y="154"/>
                  </a:lnTo>
                  <a:lnTo>
                    <a:pt x="40" y="152"/>
                  </a:lnTo>
                  <a:lnTo>
                    <a:pt x="38" y="152"/>
                  </a:lnTo>
                  <a:lnTo>
                    <a:pt x="36" y="152"/>
                  </a:lnTo>
                  <a:lnTo>
                    <a:pt x="34" y="150"/>
                  </a:lnTo>
                  <a:lnTo>
                    <a:pt x="32" y="150"/>
                  </a:lnTo>
                  <a:lnTo>
                    <a:pt x="30" y="150"/>
                  </a:lnTo>
                  <a:lnTo>
                    <a:pt x="30" y="150"/>
                  </a:lnTo>
                  <a:lnTo>
                    <a:pt x="30" y="150"/>
                  </a:lnTo>
                  <a:lnTo>
                    <a:pt x="28" y="150"/>
                  </a:lnTo>
                  <a:lnTo>
                    <a:pt x="26" y="150"/>
                  </a:lnTo>
                  <a:lnTo>
                    <a:pt x="26" y="152"/>
                  </a:lnTo>
                  <a:lnTo>
                    <a:pt x="24" y="152"/>
                  </a:lnTo>
                  <a:lnTo>
                    <a:pt x="22" y="154"/>
                  </a:lnTo>
                  <a:lnTo>
                    <a:pt x="22" y="154"/>
                  </a:lnTo>
                  <a:lnTo>
                    <a:pt x="20" y="156"/>
                  </a:lnTo>
                  <a:lnTo>
                    <a:pt x="20" y="156"/>
                  </a:lnTo>
                  <a:lnTo>
                    <a:pt x="18" y="158"/>
                  </a:lnTo>
                  <a:lnTo>
                    <a:pt x="18" y="160"/>
                  </a:lnTo>
                  <a:lnTo>
                    <a:pt x="18" y="162"/>
                  </a:lnTo>
                  <a:lnTo>
                    <a:pt x="16" y="164"/>
                  </a:lnTo>
                  <a:lnTo>
                    <a:pt x="16" y="166"/>
                  </a:lnTo>
                  <a:lnTo>
                    <a:pt x="16" y="168"/>
                  </a:lnTo>
                  <a:lnTo>
                    <a:pt x="16" y="170"/>
                  </a:lnTo>
                  <a:lnTo>
                    <a:pt x="16" y="172"/>
                  </a:lnTo>
                  <a:lnTo>
                    <a:pt x="16" y="172"/>
                  </a:lnTo>
                  <a:lnTo>
                    <a:pt x="18" y="176"/>
                  </a:lnTo>
                  <a:lnTo>
                    <a:pt x="18" y="176"/>
                  </a:lnTo>
                  <a:lnTo>
                    <a:pt x="18" y="178"/>
                  </a:lnTo>
                  <a:lnTo>
                    <a:pt x="18" y="180"/>
                  </a:lnTo>
                  <a:lnTo>
                    <a:pt x="18" y="180"/>
                  </a:lnTo>
                  <a:lnTo>
                    <a:pt x="18" y="180"/>
                  </a:lnTo>
                  <a:lnTo>
                    <a:pt x="18" y="182"/>
                  </a:lnTo>
                  <a:lnTo>
                    <a:pt x="16" y="182"/>
                  </a:lnTo>
                  <a:lnTo>
                    <a:pt x="16" y="184"/>
                  </a:lnTo>
                  <a:lnTo>
                    <a:pt x="14" y="184"/>
                  </a:lnTo>
                  <a:lnTo>
                    <a:pt x="12" y="186"/>
                  </a:lnTo>
                  <a:lnTo>
                    <a:pt x="10" y="186"/>
                  </a:lnTo>
                  <a:lnTo>
                    <a:pt x="10" y="186"/>
                  </a:lnTo>
                  <a:lnTo>
                    <a:pt x="8" y="188"/>
                  </a:lnTo>
                  <a:lnTo>
                    <a:pt x="6" y="188"/>
                  </a:lnTo>
                  <a:lnTo>
                    <a:pt x="4" y="188"/>
                  </a:lnTo>
                  <a:lnTo>
                    <a:pt x="4" y="188"/>
                  </a:lnTo>
                  <a:lnTo>
                    <a:pt x="4" y="190"/>
                  </a:lnTo>
                  <a:lnTo>
                    <a:pt x="2" y="190"/>
                  </a:lnTo>
                  <a:lnTo>
                    <a:pt x="2" y="192"/>
                  </a:lnTo>
                  <a:lnTo>
                    <a:pt x="2" y="194"/>
                  </a:lnTo>
                  <a:lnTo>
                    <a:pt x="0" y="196"/>
                  </a:lnTo>
                  <a:lnTo>
                    <a:pt x="0" y="198"/>
                  </a:lnTo>
                  <a:lnTo>
                    <a:pt x="0" y="200"/>
                  </a:lnTo>
                  <a:lnTo>
                    <a:pt x="0" y="202"/>
                  </a:lnTo>
                  <a:lnTo>
                    <a:pt x="0" y="202"/>
                  </a:lnTo>
                  <a:lnTo>
                    <a:pt x="0" y="204"/>
                  </a:lnTo>
                  <a:lnTo>
                    <a:pt x="0" y="206"/>
                  </a:lnTo>
                  <a:lnTo>
                    <a:pt x="2" y="208"/>
                  </a:lnTo>
                  <a:lnTo>
                    <a:pt x="2" y="210"/>
                  </a:lnTo>
                  <a:lnTo>
                    <a:pt x="4" y="212"/>
                  </a:lnTo>
                  <a:lnTo>
                    <a:pt x="4" y="212"/>
                  </a:lnTo>
                  <a:lnTo>
                    <a:pt x="4" y="214"/>
                  </a:lnTo>
                  <a:lnTo>
                    <a:pt x="6" y="214"/>
                  </a:lnTo>
                  <a:lnTo>
                    <a:pt x="8" y="216"/>
                  </a:lnTo>
                  <a:lnTo>
                    <a:pt x="12" y="220"/>
                  </a:lnTo>
                  <a:lnTo>
                    <a:pt x="12" y="220"/>
                  </a:lnTo>
                  <a:lnTo>
                    <a:pt x="14" y="220"/>
                  </a:lnTo>
                  <a:lnTo>
                    <a:pt x="14" y="222"/>
                  </a:lnTo>
                  <a:lnTo>
                    <a:pt x="14" y="224"/>
                  </a:lnTo>
                  <a:lnTo>
                    <a:pt x="16" y="226"/>
                  </a:lnTo>
                  <a:lnTo>
                    <a:pt x="16" y="228"/>
                  </a:lnTo>
                  <a:lnTo>
                    <a:pt x="16" y="230"/>
                  </a:lnTo>
                  <a:lnTo>
                    <a:pt x="16" y="230"/>
                  </a:lnTo>
                  <a:lnTo>
                    <a:pt x="18" y="232"/>
                  </a:lnTo>
                  <a:lnTo>
                    <a:pt x="18" y="232"/>
                  </a:lnTo>
                  <a:lnTo>
                    <a:pt x="18" y="232"/>
                  </a:lnTo>
                  <a:lnTo>
                    <a:pt x="20" y="232"/>
                  </a:lnTo>
                  <a:lnTo>
                    <a:pt x="22" y="232"/>
                  </a:lnTo>
                  <a:lnTo>
                    <a:pt x="22" y="232"/>
                  </a:lnTo>
                  <a:lnTo>
                    <a:pt x="24" y="232"/>
                  </a:lnTo>
                  <a:lnTo>
                    <a:pt x="26" y="232"/>
                  </a:lnTo>
                  <a:lnTo>
                    <a:pt x="26" y="232"/>
                  </a:lnTo>
                  <a:lnTo>
                    <a:pt x="28" y="232"/>
                  </a:lnTo>
                  <a:lnTo>
                    <a:pt x="28" y="234"/>
                  </a:lnTo>
                  <a:lnTo>
                    <a:pt x="28" y="234"/>
                  </a:lnTo>
                  <a:lnTo>
                    <a:pt x="28" y="234"/>
                  </a:lnTo>
                  <a:lnTo>
                    <a:pt x="28" y="238"/>
                  </a:lnTo>
                  <a:lnTo>
                    <a:pt x="28" y="238"/>
                  </a:lnTo>
                  <a:lnTo>
                    <a:pt x="28" y="240"/>
                  </a:lnTo>
                  <a:lnTo>
                    <a:pt x="30" y="240"/>
                  </a:lnTo>
                  <a:lnTo>
                    <a:pt x="30" y="242"/>
                  </a:lnTo>
                  <a:lnTo>
                    <a:pt x="30" y="242"/>
                  </a:lnTo>
                  <a:lnTo>
                    <a:pt x="30" y="242"/>
                  </a:lnTo>
                  <a:lnTo>
                    <a:pt x="30" y="242"/>
                  </a:lnTo>
                  <a:lnTo>
                    <a:pt x="32" y="242"/>
                  </a:lnTo>
                  <a:lnTo>
                    <a:pt x="34" y="242"/>
                  </a:lnTo>
                  <a:lnTo>
                    <a:pt x="36" y="244"/>
                  </a:lnTo>
                  <a:lnTo>
                    <a:pt x="38" y="244"/>
                  </a:lnTo>
                  <a:lnTo>
                    <a:pt x="40" y="244"/>
                  </a:lnTo>
                  <a:lnTo>
                    <a:pt x="42" y="244"/>
                  </a:lnTo>
                  <a:lnTo>
                    <a:pt x="42" y="244"/>
                  </a:lnTo>
                  <a:lnTo>
                    <a:pt x="44" y="242"/>
                  </a:lnTo>
                  <a:lnTo>
                    <a:pt x="44" y="242"/>
                  </a:lnTo>
                  <a:lnTo>
                    <a:pt x="46" y="242"/>
                  </a:lnTo>
                  <a:lnTo>
                    <a:pt x="48" y="238"/>
                  </a:lnTo>
                  <a:lnTo>
                    <a:pt x="50" y="238"/>
                  </a:lnTo>
                  <a:lnTo>
                    <a:pt x="52" y="236"/>
                  </a:lnTo>
                  <a:lnTo>
                    <a:pt x="52" y="236"/>
                  </a:lnTo>
                  <a:lnTo>
                    <a:pt x="52" y="236"/>
                  </a:lnTo>
                  <a:lnTo>
                    <a:pt x="54" y="236"/>
                  </a:lnTo>
                  <a:lnTo>
                    <a:pt x="54" y="236"/>
                  </a:lnTo>
                  <a:lnTo>
                    <a:pt x="54" y="236"/>
                  </a:lnTo>
                  <a:lnTo>
                    <a:pt x="56" y="238"/>
                  </a:lnTo>
                  <a:lnTo>
                    <a:pt x="56" y="238"/>
                  </a:lnTo>
                  <a:lnTo>
                    <a:pt x="56" y="240"/>
                  </a:lnTo>
                  <a:lnTo>
                    <a:pt x="56" y="240"/>
                  </a:lnTo>
                  <a:lnTo>
                    <a:pt x="56" y="242"/>
                  </a:lnTo>
                  <a:lnTo>
                    <a:pt x="58" y="244"/>
                  </a:lnTo>
                  <a:lnTo>
                    <a:pt x="58" y="248"/>
                  </a:lnTo>
                  <a:lnTo>
                    <a:pt x="58" y="250"/>
                  </a:lnTo>
                  <a:lnTo>
                    <a:pt x="58" y="252"/>
                  </a:lnTo>
                  <a:lnTo>
                    <a:pt x="58" y="254"/>
                  </a:lnTo>
                  <a:lnTo>
                    <a:pt x="60" y="254"/>
                  </a:lnTo>
                  <a:lnTo>
                    <a:pt x="60" y="256"/>
                  </a:lnTo>
                  <a:lnTo>
                    <a:pt x="60" y="256"/>
                  </a:lnTo>
                  <a:lnTo>
                    <a:pt x="60" y="256"/>
                  </a:lnTo>
                  <a:lnTo>
                    <a:pt x="62" y="258"/>
                  </a:lnTo>
                  <a:lnTo>
                    <a:pt x="64" y="258"/>
                  </a:lnTo>
                  <a:lnTo>
                    <a:pt x="66" y="260"/>
                  </a:lnTo>
                  <a:lnTo>
                    <a:pt x="70" y="260"/>
                  </a:lnTo>
                  <a:lnTo>
                    <a:pt x="72" y="262"/>
                  </a:lnTo>
                  <a:lnTo>
                    <a:pt x="76" y="262"/>
                  </a:lnTo>
                  <a:lnTo>
                    <a:pt x="80" y="262"/>
                  </a:lnTo>
                  <a:lnTo>
                    <a:pt x="82" y="262"/>
                  </a:lnTo>
                  <a:lnTo>
                    <a:pt x="84" y="262"/>
                  </a:lnTo>
                  <a:lnTo>
                    <a:pt x="84" y="262"/>
                  </a:lnTo>
                  <a:lnTo>
                    <a:pt x="86" y="262"/>
                  </a:lnTo>
                  <a:lnTo>
                    <a:pt x="88" y="262"/>
                  </a:lnTo>
                  <a:lnTo>
                    <a:pt x="90" y="260"/>
                  </a:lnTo>
                  <a:lnTo>
                    <a:pt x="92" y="258"/>
                  </a:lnTo>
                  <a:lnTo>
                    <a:pt x="94" y="258"/>
                  </a:lnTo>
                  <a:lnTo>
                    <a:pt x="94" y="256"/>
                  </a:lnTo>
                  <a:lnTo>
                    <a:pt x="96" y="256"/>
                  </a:lnTo>
                  <a:lnTo>
                    <a:pt x="96" y="254"/>
                  </a:lnTo>
                  <a:lnTo>
                    <a:pt x="98" y="254"/>
                  </a:lnTo>
                  <a:lnTo>
                    <a:pt x="98" y="252"/>
                  </a:lnTo>
                  <a:lnTo>
                    <a:pt x="98" y="250"/>
                  </a:lnTo>
                  <a:lnTo>
                    <a:pt x="100" y="250"/>
                  </a:lnTo>
                  <a:lnTo>
                    <a:pt x="100" y="248"/>
                  </a:lnTo>
                  <a:lnTo>
                    <a:pt x="100" y="248"/>
                  </a:lnTo>
                  <a:lnTo>
                    <a:pt x="100" y="248"/>
                  </a:lnTo>
                  <a:lnTo>
                    <a:pt x="102" y="248"/>
                  </a:lnTo>
                  <a:lnTo>
                    <a:pt x="102" y="248"/>
                  </a:lnTo>
                  <a:lnTo>
                    <a:pt x="102" y="248"/>
                  </a:lnTo>
                  <a:lnTo>
                    <a:pt x="104" y="248"/>
                  </a:lnTo>
                  <a:lnTo>
                    <a:pt x="106" y="248"/>
                  </a:lnTo>
                  <a:lnTo>
                    <a:pt x="106" y="248"/>
                  </a:lnTo>
                  <a:lnTo>
                    <a:pt x="108" y="250"/>
                  </a:lnTo>
                  <a:lnTo>
                    <a:pt x="108" y="248"/>
                  </a:lnTo>
                  <a:lnTo>
                    <a:pt x="108" y="248"/>
                  </a:lnTo>
                  <a:lnTo>
                    <a:pt x="108" y="248"/>
                  </a:lnTo>
                  <a:lnTo>
                    <a:pt x="108" y="248"/>
                  </a:lnTo>
                  <a:lnTo>
                    <a:pt x="110" y="246"/>
                  </a:lnTo>
                  <a:lnTo>
                    <a:pt x="110" y="246"/>
                  </a:lnTo>
                  <a:lnTo>
                    <a:pt x="110" y="244"/>
                  </a:lnTo>
                  <a:lnTo>
                    <a:pt x="110" y="242"/>
                  </a:lnTo>
                  <a:lnTo>
                    <a:pt x="110" y="240"/>
                  </a:lnTo>
                  <a:lnTo>
                    <a:pt x="110" y="240"/>
                  </a:lnTo>
                  <a:lnTo>
                    <a:pt x="110" y="238"/>
                  </a:lnTo>
                  <a:lnTo>
                    <a:pt x="110" y="238"/>
                  </a:lnTo>
                  <a:lnTo>
                    <a:pt x="112" y="238"/>
                  </a:lnTo>
                  <a:lnTo>
                    <a:pt x="112" y="238"/>
                  </a:lnTo>
                  <a:lnTo>
                    <a:pt x="112" y="236"/>
                  </a:lnTo>
                  <a:lnTo>
                    <a:pt x="114" y="236"/>
                  </a:lnTo>
                  <a:lnTo>
                    <a:pt x="118" y="236"/>
                  </a:lnTo>
                  <a:lnTo>
                    <a:pt x="120" y="236"/>
                  </a:lnTo>
                  <a:lnTo>
                    <a:pt x="122" y="238"/>
                  </a:lnTo>
                  <a:lnTo>
                    <a:pt x="126" y="238"/>
                  </a:lnTo>
                  <a:lnTo>
                    <a:pt x="126" y="238"/>
                  </a:lnTo>
                  <a:lnTo>
                    <a:pt x="128" y="238"/>
                  </a:lnTo>
                  <a:lnTo>
                    <a:pt x="128" y="240"/>
                  </a:lnTo>
                  <a:lnTo>
                    <a:pt x="130" y="240"/>
                  </a:lnTo>
                  <a:lnTo>
                    <a:pt x="130" y="242"/>
                  </a:lnTo>
                  <a:lnTo>
                    <a:pt x="130" y="242"/>
                  </a:lnTo>
                  <a:lnTo>
                    <a:pt x="130" y="244"/>
                  </a:lnTo>
                  <a:lnTo>
                    <a:pt x="132" y="246"/>
                  </a:lnTo>
                  <a:lnTo>
                    <a:pt x="132" y="248"/>
                  </a:lnTo>
                  <a:lnTo>
                    <a:pt x="132" y="250"/>
                  </a:lnTo>
                  <a:lnTo>
                    <a:pt x="132" y="254"/>
                  </a:lnTo>
                  <a:lnTo>
                    <a:pt x="132" y="262"/>
                  </a:lnTo>
                  <a:lnTo>
                    <a:pt x="132" y="266"/>
                  </a:lnTo>
                  <a:lnTo>
                    <a:pt x="132" y="268"/>
                  </a:lnTo>
                  <a:lnTo>
                    <a:pt x="132" y="270"/>
                  </a:lnTo>
                  <a:lnTo>
                    <a:pt x="132" y="272"/>
                  </a:lnTo>
                  <a:lnTo>
                    <a:pt x="134" y="276"/>
                  </a:lnTo>
                  <a:lnTo>
                    <a:pt x="136" y="278"/>
                  </a:lnTo>
                  <a:lnTo>
                    <a:pt x="136" y="280"/>
                  </a:lnTo>
                  <a:lnTo>
                    <a:pt x="138" y="284"/>
                  </a:lnTo>
                  <a:lnTo>
                    <a:pt x="138" y="284"/>
                  </a:lnTo>
                  <a:lnTo>
                    <a:pt x="140" y="286"/>
                  </a:lnTo>
                  <a:lnTo>
                    <a:pt x="140" y="286"/>
                  </a:lnTo>
                  <a:lnTo>
                    <a:pt x="140" y="286"/>
                  </a:lnTo>
                  <a:lnTo>
                    <a:pt x="142" y="286"/>
                  </a:lnTo>
                  <a:lnTo>
                    <a:pt x="144" y="286"/>
                  </a:lnTo>
                  <a:lnTo>
                    <a:pt x="144" y="286"/>
                  </a:lnTo>
                  <a:lnTo>
                    <a:pt x="148" y="286"/>
                  </a:lnTo>
                  <a:lnTo>
                    <a:pt x="152" y="286"/>
                  </a:lnTo>
                  <a:lnTo>
                    <a:pt x="154" y="286"/>
                  </a:lnTo>
                  <a:lnTo>
                    <a:pt x="158" y="286"/>
                  </a:lnTo>
                  <a:lnTo>
                    <a:pt x="158" y="286"/>
                  </a:lnTo>
                  <a:lnTo>
                    <a:pt x="160" y="286"/>
                  </a:lnTo>
                  <a:lnTo>
                    <a:pt x="162" y="286"/>
                  </a:lnTo>
                  <a:lnTo>
                    <a:pt x="162" y="286"/>
                  </a:lnTo>
                  <a:lnTo>
                    <a:pt x="162" y="286"/>
                  </a:lnTo>
                  <a:lnTo>
                    <a:pt x="164" y="286"/>
                  </a:lnTo>
                  <a:lnTo>
                    <a:pt x="164" y="288"/>
                  </a:lnTo>
                  <a:lnTo>
                    <a:pt x="164" y="288"/>
                  </a:lnTo>
                  <a:lnTo>
                    <a:pt x="164" y="290"/>
                  </a:lnTo>
                  <a:lnTo>
                    <a:pt x="166" y="290"/>
                  </a:lnTo>
                  <a:lnTo>
                    <a:pt x="168" y="290"/>
                  </a:lnTo>
                  <a:lnTo>
                    <a:pt x="170" y="290"/>
                  </a:lnTo>
                  <a:lnTo>
                    <a:pt x="172" y="290"/>
                  </a:lnTo>
                  <a:lnTo>
                    <a:pt x="174" y="290"/>
                  </a:lnTo>
                  <a:lnTo>
                    <a:pt x="174" y="292"/>
                  </a:lnTo>
                  <a:lnTo>
                    <a:pt x="174" y="292"/>
                  </a:lnTo>
                  <a:lnTo>
                    <a:pt x="174" y="292"/>
                  </a:lnTo>
                  <a:lnTo>
                    <a:pt x="176" y="292"/>
                  </a:lnTo>
                  <a:lnTo>
                    <a:pt x="176" y="292"/>
                  </a:lnTo>
                  <a:lnTo>
                    <a:pt x="176" y="294"/>
                  </a:lnTo>
                  <a:lnTo>
                    <a:pt x="176" y="294"/>
                  </a:lnTo>
                  <a:lnTo>
                    <a:pt x="176" y="296"/>
                  </a:lnTo>
                  <a:lnTo>
                    <a:pt x="176" y="298"/>
                  </a:lnTo>
                  <a:lnTo>
                    <a:pt x="176" y="298"/>
                  </a:lnTo>
                  <a:lnTo>
                    <a:pt x="176" y="300"/>
                  </a:lnTo>
                  <a:lnTo>
                    <a:pt x="176" y="300"/>
                  </a:lnTo>
                  <a:lnTo>
                    <a:pt x="176" y="300"/>
                  </a:lnTo>
                  <a:lnTo>
                    <a:pt x="178" y="300"/>
                  </a:lnTo>
                  <a:lnTo>
                    <a:pt x="178" y="302"/>
                  </a:lnTo>
                  <a:lnTo>
                    <a:pt x="180" y="302"/>
                  </a:lnTo>
                  <a:lnTo>
                    <a:pt x="182" y="302"/>
                  </a:lnTo>
                  <a:lnTo>
                    <a:pt x="184" y="302"/>
                  </a:lnTo>
                  <a:lnTo>
                    <a:pt x="188" y="302"/>
                  </a:lnTo>
                  <a:lnTo>
                    <a:pt x="190" y="302"/>
                  </a:lnTo>
                  <a:lnTo>
                    <a:pt x="192" y="302"/>
                  </a:lnTo>
                  <a:lnTo>
                    <a:pt x="194" y="302"/>
                  </a:lnTo>
                  <a:lnTo>
                    <a:pt x="196" y="302"/>
                  </a:lnTo>
                  <a:lnTo>
                    <a:pt x="196" y="304"/>
                  </a:lnTo>
                  <a:lnTo>
                    <a:pt x="198" y="304"/>
                  </a:lnTo>
                  <a:lnTo>
                    <a:pt x="198" y="304"/>
                  </a:lnTo>
                  <a:lnTo>
                    <a:pt x="200" y="304"/>
                  </a:lnTo>
                  <a:lnTo>
                    <a:pt x="200" y="304"/>
                  </a:lnTo>
                  <a:lnTo>
                    <a:pt x="200" y="306"/>
                  </a:lnTo>
                  <a:lnTo>
                    <a:pt x="200" y="306"/>
                  </a:lnTo>
                  <a:lnTo>
                    <a:pt x="200" y="308"/>
                  </a:lnTo>
                  <a:lnTo>
                    <a:pt x="200" y="310"/>
                  </a:lnTo>
                  <a:lnTo>
                    <a:pt x="200" y="312"/>
                  </a:lnTo>
                  <a:lnTo>
                    <a:pt x="200" y="314"/>
                  </a:lnTo>
                  <a:lnTo>
                    <a:pt x="200" y="316"/>
                  </a:lnTo>
                  <a:lnTo>
                    <a:pt x="200" y="316"/>
                  </a:lnTo>
                  <a:lnTo>
                    <a:pt x="200" y="318"/>
                  </a:lnTo>
                  <a:lnTo>
                    <a:pt x="202" y="318"/>
                  </a:lnTo>
                  <a:lnTo>
                    <a:pt x="202" y="318"/>
                  </a:lnTo>
                  <a:lnTo>
                    <a:pt x="202" y="318"/>
                  </a:lnTo>
                  <a:lnTo>
                    <a:pt x="202" y="320"/>
                  </a:lnTo>
                  <a:lnTo>
                    <a:pt x="204" y="320"/>
                  </a:lnTo>
                  <a:lnTo>
                    <a:pt x="206" y="320"/>
                  </a:lnTo>
                  <a:lnTo>
                    <a:pt x="206" y="320"/>
                  </a:lnTo>
                  <a:lnTo>
                    <a:pt x="208" y="320"/>
                  </a:lnTo>
                  <a:lnTo>
                    <a:pt x="208" y="320"/>
                  </a:lnTo>
                  <a:lnTo>
                    <a:pt x="208" y="320"/>
                  </a:lnTo>
                  <a:lnTo>
                    <a:pt x="208" y="320"/>
                  </a:lnTo>
                  <a:lnTo>
                    <a:pt x="208" y="320"/>
                  </a:lnTo>
                  <a:lnTo>
                    <a:pt x="208" y="320"/>
                  </a:lnTo>
                  <a:lnTo>
                    <a:pt x="208" y="322"/>
                  </a:lnTo>
                  <a:lnTo>
                    <a:pt x="208" y="322"/>
                  </a:lnTo>
                  <a:lnTo>
                    <a:pt x="208" y="322"/>
                  </a:lnTo>
                  <a:lnTo>
                    <a:pt x="206" y="322"/>
                  </a:lnTo>
                  <a:lnTo>
                    <a:pt x="204" y="324"/>
                  </a:lnTo>
                  <a:lnTo>
                    <a:pt x="202" y="324"/>
                  </a:lnTo>
                  <a:lnTo>
                    <a:pt x="202" y="326"/>
                  </a:lnTo>
                  <a:lnTo>
                    <a:pt x="202" y="326"/>
                  </a:lnTo>
                  <a:lnTo>
                    <a:pt x="202" y="326"/>
                  </a:lnTo>
                  <a:lnTo>
                    <a:pt x="200" y="328"/>
                  </a:lnTo>
                  <a:lnTo>
                    <a:pt x="200" y="330"/>
                  </a:lnTo>
                  <a:lnTo>
                    <a:pt x="200" y="332"/>
                  </a:lnTo>
                  <a:lnTo>
                    <a:pt x="200" y="336"/>
                  </a:lnTo>
                  <a:lnTo>
                    <a:pt x="200" y="338"/>
                  </a:lnTo>
                  <a:lnTo>
                    <a:pt x="200" y="342"/>
                  </a:lnTo>
                  <a:lnTo>
                    <a:pt x="202" y="344"/>
                  </a:lnTo>
                  <a:lnTo>
                    <a:pt x="202" y="344"/>
                  </a:lnTo>
                  <a:lnTo>
                    <a:pt x="202" y="346"/>
                  </a:lnTo>
                  <a:lnTo>
                    <a:pt x="202" y="346"/>
                  </a:lnTo>
                  <a:lnTo>
                    <a:pt x="202" y="346"/>
                  </a:lnTo>
                  <a:lnTo>
                    <a:pt x="204" y="346"/>
                  </a:lnTo>
                  <a:lnTo>
                    <a:pt x="206" y="348"/>
                  </a:lnTo>
                  <a:lnTo>
                    <a:pt x="206" y="348"/>
                  </a:lnTo>
                  <a:lnTo>
                    <a:pt x="208" y="348"/>
                  </a:lnTo>
                  <a:lnTo>
                    <a:pt x="208" y="348"/>
                  </a:lnTo>
                  <a:lnTo>
                    <a:pt x="208" y="350"/>
                  </a:lnTo>
                  <a:lnTo>
                    <a:pt x="210" y="352"/>
                  </a:lnTo>
                  <a:lnTo>
                    <a:pt x="210" y="352"/>
                  </a:lnTo>
                  <a:lnTo>
                    <a:pt x="210" y="352"/>
                  </a:lnTo>
                  <a:lnTo>
                    <a:pt x="212" y="354"/>
                  </a:lnTo>
                  <a:lnTo>
                    <a:pt x="214" y="354"/>
                  </a:lnTo>
                  <a:lnTo>
                    <a:pt x="214" y="354"/>
                  </a:lnTo>
                  <a:lnTo>
                    <a:pt x="216" y="354"/>
                  </a:lnTo>
                  <a:lnTo>
                    <a:pt x="218" y="352"/>
                  </a:lnTo>
                  <a:lnTo>
                    <a:pt x="222" y="352"/>
                  </a:lnTo>
                  <a:lnTo>
                    <a:pt x="224" y="352"/>
                  </a:lnTo>
                  <a:lnTo>
                    <a:pt x="226" y="352"/>
                  </a:lnTo>
                  <a:lnTo>
                    <a:pt x="228" y="352"/>
                  </a:lnTo>
                  <a:lnTo>
                    <a:pt x="230" y="352"/>
                  </a:lnTo>
                  <a:lnTo>
                    <a:pt x="230" y="352"/>
                  </a:lnTo>
                  <a:lnTo>
                    <a:pt x="232" y="352"/>
                  </a:lnTo>
                  <a:lnTo>
                    <a:pt x="232" y="352"/>
                  </a:lnTo>
                  <a:lnTo>
                    <a:pt x="232" y="354"/>
                  </a:lnTo>
                  <a:lnTo>
                    <a:pt x="232" y="354"/>
                  </a:lnTo>
                  <a:lnTo>
                    <a:pt x="232" y="356"/>
                  </a:lnTo>
                  <a:lnTo>
                    <a:pt x="232" y="358"/>
                  </a:lnTo>
                  <a:lnTo>
                    <a:pt x="232" y="360"/>
                  </a:lnTo>
                  <a:lnTo>
                    <a:pt x="232" y="362"/>
                  </a:lnTo>
                  <a:lnTo>
                    <a:pt x="232" y="362"/>
                  </a:lnTo>
                  <a:lnTo>
                    <a:pt x="232" y="362"/>
                  </a:lnTo>
                  <a:lnTo>
                    <a:pt x="232" y="364"/>
                  </a:lnTo>
                  <a:lnTo>
                    <a:pt x="232" y="364"/>
                  </a:lnTo>
                  <a:lnTo>
                    <a:pt x="234" y="364"/>
                  </a:lnTo>
                  <a:lnTo>
                    <a:pt x="234" y="364"/>
                  </a:lnTo>
                  <a:lnTo>
                    <a:pt x="236" y="364"/>
                  </a:lnTo>
                  <a:lnTo>
                    <a:pt x="236" y="364"/>
                  </a:lnTo>
                  <a:lnTo>
                    <a:pt x="238" y="364"/>
                  </a:lnTo>
                  <a:lnTo>
                    <a:pt x="238" y="364"/>
                  </a:lnTo>
                  <a:lnTo>
                    <a:pt x="240" y="364"/>
                  </a:lnTo>
                  <a:lnTo>
                    <a:pt x="240" y="364"/>
                  </a:lnTo>
                  <a:lnTo>
                    <a:pt x="240" y="364"/>
                  </a:lnTo>
                  <a:lnTo>
                    <a:pt x="240" y="366"/>
                  </a:lnTo>
                  <a:lnTo>
                    <a:pt x="242" y="366"/>
                  </a:lnTo>
                  <a:lnTo>
                    <a:pt x="242" y="368"/>
                  </a:lnTo>
                  <a:lnTo>
                    <a:pt x="242" y="368"/>
                  </a:lnTo>
                  <a:lnTo>
                    <a:pt x="242" y="370"/>
                  </a:lnTo>
                  <a:lnTo>
                    <a:pt x="242" y="374"/>
                  </a:lnTo>
                  <a:lnTo>
                    <a:pt x="242" y="374"/>
                  </a:lnTo>
                  <a:lnTo>
                    <a:pt x="242" y="376"/>
                  </a:lnTo>
                  <a:lnTo>
                    <a:pt x="242" y="376"/>
                  </a:lnTo>
                  <a:lnTo>
                    <a:pt x="242" y="376"/>
                  </a:lnTo>
                  <a:lnTo>
                    <a:pt x="244" y="378"/>
                  </a:lnTo>
                  <a:lnTo>
                    <a:pt x="246" y="378"/>
                  </a:lnTo>
                  <a:lnTo>
                    <a:pt x="246" y="378"/>
                  </a:lnTo>
                  <a:lnTo>
                    <a:pt x="248" y="380"/>
                  </a:lnTo>
                  <a:lnTo>
                    <a:pt x="248" y="380"/>
                  </a:lnTo>
                  <a:lnTo>
                    <a:pt x="248" y="380"/>
                  </a:lnTo>
                  <a:lnTo>
                    <a:pt x="248" y="382"/>
                  </a:lnTo>
                  <a:lnTo>
                    <a:pt x="248" y="384"/>
                  </a:lnTo>
                  <a:lnTo>
                    <a:pt x="248" y="386"/>
                  </a:lnTo>
                  <a:lnTo>
                    <a:pt x="248" y="390"/>
                  </a:lnTo>
                  <a:lnTo>
                    <a:pt x="248" y="392"/>
                  </a:lnTo>
                  <a:lnTo>
                    <a:pt x="248" y="394"/>
                  </a:lnTo>
                  <a:lnTo>
                    <a:pt x="246" y="396"/>
                  </a:lnTo>
                  <a:lnTo>
                    <a:pt x="246" y="398"/>
                  </a:lnTo>
                  <a:lnTo>
                    <a:pt x="246" y="400"/>
                  </a:lnTo>
                  <a:lnTo>
                    <a:pt x="244" y="404"/>
                  </a:lnTo>
                  <a:lnTo>
                    <a:pt x="242" y="406"/>
                  </a:lnTo>
                  <a:lnTo>
                    <a:pt x="242" y="406"/>
                  </a:lnTo>
                  <a:lnTo>
                    <a:pt x="240" y="408"/>
                  </a:lnTo>
                  <a:lnTo>
                    <a:pt x="240" y="408"/>
                  </a:lnTo>
                  <a:lnTo>
                    <a:pt x="238" y="408"/>
                  </a:lnTo>
                  <a:lnTo>
                    <a:pt x="236" y="408"/>
                  </a:lnTo>
                  <a:lnTo>
                    <a:pt x="232" y="410"/>
                  </a:lnTo>
                  <a:lnTo>
                    <a:pt x="232" y="410"/>
                  </a:lnTo>
                  <a:lnTo>
                    <a:pt x="232" y="414"/>
                  </a:lnTo>
                  <a:lnTo>
                    <a:pt x="234" y="416"/>
                  </a:lnTo>
                  <a:lnTo>
                    <a:pt x="234" y="418"/>
                  </a:lnTo>
                  <a:lnTo>
                    <a:pt x="234" y="420"/>
                  </a:lnTo>
                  <a:lnTo>
                    <a:pt x="234" y="420"/>
                  </a:lnTo>
                  <a:lnTo>
                    <a:pt x="234" y="420"/>
                  </a:lnTo>
                  <a:lnTo>
                    <a:pt x="234" y="420"/>
                  </a:lnTo>
                  <a:lnTo>
                    <a:pt x="236" y="420"/>
                  </a:lnTo>
                  <a:lnTo>
                    <a:pt x="236" y="422"/>
                  </a:lnTo>
                  <a:lnTo>
                    <a:pt x="238" y="422"/>
                  </a:lnTo>
                  <a:lnTo>
                    <a:pt x="240" y="422"/>
                  </a:lnTo>
                  <a:lnTo>
                    <a:pt x="240" y="422"/>
                  </a:lnTo>
                  <a:lnTo>
                    <a:pt x="242" y="422"/>
                  </a:lnTo>
                  <a:lnTo>
                    <a:pt x="244" y="424"/>
                  </a:lnTo>
                  <a:lnTo>
                    <a:pt x="244" y="424"/>
                  </a:lnTo>
                  <a:lnTo>
                    <a:pt x="244" y="424"/>
                  </a:lnTo>
                  <a:lnTo>
                    <a:pt x="244" y="424"/>
                  </a:lnTo>
                  <a:lnTo>
                    <a:pt x="244" y="426"/>
                  </a:lnTo>
                  <a:lnTo>
                    <a:pt x="246" y="426"/>
                  </a:lnTo>
                  <a:lnTo>
                    <a:pt x="246" y="428"/>
                  </a:lnTo>
                  <a:lnTo>
                    <a:pt x="244" y="430"/>
                  </a:lnTo>
                  <a:lnTo>
                    <a:pt x="244" y="432"/>
                  </a:lnTo>
                  <a:lnTo>
                    <a:pt x="244" y="434"/>
                  </a:lnTo>
                  <a:lnTo>
                    <a:pt x="246" y="436"/>
                  </a:lnTo>
                  <a:lnTo>
                    <a:pt x="246" y="436"/>
                  </a:lnTo>
                  <a:lnTo>
                    <a:pt x="246" y="436"/>
                  </a:lnTo>
                  <a:lnTo>
                    <a:pt x="246" y="436"/>
                  </a:lnTo>
                  <a:lnTo>
                    <a:pt x="246" y="438"/>
                  </a:lnTo>
                  <a:lnTo>
                    <a:pt x="248" y="438"/>
                  </a:lnTo>
                  <a:lnTo>
                    <a:pt x="250" y="438"/>
                  </a:lnTo>
                  <a:lnTo>
                    <a:pt x="252" y="438"/>
                  </a:lnTo>
                  <a:lnTo>
                    <a:pt x="254" y="438"/>
                  </a:lnTo>
                  <a:lnTo>
                    <a:pt x="256" y="438"/>
                  </a:lnTo>
                  <a:lnTo>
                    <a:pt x="258" y="438"/>
                  </a:lnTo>
                  <a:lnTo>
                    <a:pt x="258" y="438"/>
                  </a:lnTo>
                  <a:lnTo>
                    <a:pt x="258" y="440"/>
                  </a:lnTo>
                  <a:lnTo>
                    <a:pt x="260" y="440"/>
                  </a:lnTo>
                  <a:lnTo>
                    <a:pt x="260" y="440"/>
                  </a:lnTo>
                  <a:lnTo>
                    <a:pt x="260" y="442"/>
                  </a:lnTo>
                  <a:lnTo>
                    <a:pt x="262" y="444"/>
                  </a:lnTo>
                  <a:lnTo>
                    <a:pt x="262" y="446"/>
                  </a:lnTo>
                  <a:lnTo>
                    <a:pt x="262" y="446"/>
                  </a:lnTo>
                  <a:lnTo>
                    <a:pt x="264" y="448"/>
                  </a:lnTo>
                  <a:lnTo>
                    <a:pt x="264" y="448"/>
                  </a:lnTo>
                  <a:lnTo>
                    <a:pt x="266" y="448"/>
                  </a:lnTo>
                  <a:lnTo>
                    <a:pt x="268" y="450"/>
                  </a:lnTo>
                  <a:lnTo>
                    <a:pt x="270" y="450"/>
                  </a:lnTo>
                  <a:lnTo>
                    <a:pt x="272" y="450"/>
                  </a:lnTo>
                  <a:lnTo>
                    <a:pt x="274" y="450"/>
                  </a:lnTo>
                  <a:lnTo>
                    <a:pt x="278" y="450"/>
                  </a:lnTo>
                  <a:lnTo>
                    <a:pt x="280" y="450"/>
                  </a:lnTo>
                  <a:lnTo>
                    <a:pt x="282" y="450"/>
                  </a:lnTo>
                  <a:lnTo>
                    <a:pt x="282" y="450"/>
                  </a:lnTo>
                  <a:lnTo>
                    <a:pt x="282" y="450"/>
                  </a:lnTo>
                  <a:lnTo>
                    <a:pt x="284" y="450"/>
                  </a:lnTo>
                  <a:lnTo>
                    <a:pt x="284" y="450"/>
                  </a:lnTo>
                  <a:lnTo>
                    <a:pt x="284" y="452"/>
                  </a:lnTo>
                  <a:lnTo>
                    <a:pt x="284" y="452"/>
                  </a:lnTo>
                  <a:lnTo>
                    <a:pt x="286" y="452"/>
                  </a:lnTo>
                  <a:lnTo>
                    <a:pt x="286" y="454"/>
                  </a:lnTo>
                  <a:lnTo>
                    <a:pt x="286" y="456"/>
                  </a:lnTo>
                  <a:lnTo>
                    <a:pt x="284" y="458"/>
                  </a:lnTo>
                  <a:lnTo>
                    <a:pt x="284" y="462"/>
                  </a:lnTo>
                  <a:lnTo>
                    <a:pt x="284" y="464"/>
                  </a:lnTo>
                  <a:lnTo>
                    <a:pt x="284" y="464"/>
                  </a:lnTo>
                  <a:lnTo>
                    <a:pt x="284" y="466"/>
                  </a:lnTo>
                  <a:lnTo>
                    <a:pt x="284" y="466"/>
                  </a:lnTo>
                  <a:lnTo>
                    <a:pt x="286" y="468"/>
                  </a:lnTo>
                  <a:lnTo>
                    <a:pt x="286" y="468"/>
                  </a:lnTo>
                  <a:lnTo>
                    <a:pt x="286" y="468"/>
                  </a:lnTo>
                  <a:lnTo>
                    <a:pt x="288" y="468"/>
                  </a:lnTo>
                  <a:lnTo>
                    <a:pt x="288" y="468"/>
                  </a:lnTo>
                  <a:lnTo>
                    <a:pt x="290" y="468"/>
                  </a:lnTo>
                  <a:lnTo>
                    <a:pt x="292" y="468"/>
                  </a:lnTo>
                  <a:lnTo>
                    <a:pt x="294" y="468"/>
                  </a:lnTo>
                  <a:lnTo>
                    <a:pt x="296" y="468"/>
                  </a:lnTo>
                  <a:lnTo>
                    <a:pt x="296" y="468"/>
                  </a:lnTo>
                  <a:lnTo>
                    <a:pt x="296" y="468"/>
                  </a:lnTo>
                  <a:lnTo>
                    <a:pt x="298" y="468"/>
                  </a:lnTo>
                  <a:lnTo>
                    <a:pt x="298" y="468"/>
                  </a:lnTo>
                  <a:lnTo>
                    <a:pt x="298" y="470"/>
                  </a:lnTo>
                  <a:lnTo>
                    <a:pt x="300" y="470"/>
                  </a:lnTo>
                  <a:lnTo>
                    <a:pt x="300" y="472"/>
                  </a:lnTo>
                  <a:lnTo>
                    <a:pt x="300" y="474"/>
                  </a:lnTo>
                  <a:lnTo>
                    <a:pt x="300" y="476"/>
                  </a:lnTo>
                  <a:lnTo>
                    <a:pt x="300" y="478"/>
                  </a:lnTo>
                  <a:lnTo>
                    <a:pt x="302" y="482"/>
                  </a:lnTo>
                  <a:lnTo>
                    <a:pt x="300" y="486"/>
                  </a:lnTo>
                  <a:lnTo>
                    <a:pt x="300" y="492"/>
                  </a:lnTo>
                  <a:lnTo>
                    <a:pt x="300" y="498"/>
                  </a:lnTo>
                  <a:lnTo>
                    <a:pt x="300" y="500"/>
                  </a:lnTo>
                  <a:lnTo>
                    <a:pt x="300" y="502"/>
                  </a:lnTo>
                  <a:lnTo>
                    <a:pt x="300" y="504"/>
                  </a:lnTo>
                  <a:lnTo>
                    <a:pt x="302" y="506"/>
                  </a:lnTo>
                  <a:lnTo>
                    <a:pt x="302" y="508"/>
                  </a:lnTo>
                  <a:lnTo>
                    <a:pt x="302" y="508"/>
                  </a:lnTo>
                  <a:lnTo>
                    <a:pt x="302" y="510"/>
                  </a:lnTo>
                  <a:lnTo>
                    <a:pt x="302" y="512"/>
                  </a:lnTo>
                  <a:lnTo>
                    <a:pt x="302" y="514"/>
                  </a:lnTo>
                  <a:lnTo>
                    <a:pt x="302" y="516"/>
                  </a:lnTo>
                  <a:lnTo>
                    <a:pt x="302" y="520"/>
                  </a:lnTo>
                  <a:lnTo>
                    <a:pt x="304" y="522"/>
                  </a:lnTo>
                  <a:lnTo>
                    <a:pt x="304" y="522"/>
                  </a:lnTo>
                  <a:lnTo>
                    <a:pt x="304" y="524"/>
                  </a:lnTo>
                  <a:lnTo>
                    <a:pt x="304" y="524"/>
                  </a:lnTo>
                  <a:lnTo>
                    <a:pt x="304" y="526"/>
                  </a:lnTo>
                  <a:lnTo>
                    <a:pt x="306" y="526"/>
                  </a:lnTo>
                  <a:lnTo>
                    <a:pt x="306" y="526"/>
                  </a:lnTo>
                  <a:lnTo>
                    <a:pt x="306" y="526"/>
                  </a:lnTo>
                  <a:lnTo>
                    <a:pt x="308" y="526"/>
                  </a:lnTo>
                  <a:lnTo>
                    <a:pt x="308" y="526"/>
                  </a:lnTo>
                  <a:lnTo>
                    <a:pt x="310" y="526"/>
                  </a:lnTo>
                  <a:lnTo>
                    <a:pt x="310" y="526"/>
                  </a:lnTo>
                  <a:lnTo>
                    <a:pt x="312" y="526"/>
                  </a:lnTo>
                  <a:lnTo>
                    <a:pt x="312" y="526"/>
                  </a:lnTo>
                  <a:lnTo>
                    <a:pt x="312" y="526"/>
                  </a:lnTo>
                  <a:lnTo>
                    <a:pt x="312" y="526"/>
                  </a:lnTo>
                  <a:lnTo>
                    <a:pt x="314" y="526"/>
                  </a:lnTo>
                  <a:lnTo>
                    <a:pt x="314" y="528"/>
                  </a:lnTo>
                  <a:lnTo>
                    <a:pt x="314" y="530"/>
                  </a:lnTo>
                  <a:lnTo>
                    <a:pt x="314" y="532"/>
                  </a:lnTo>
                  <a:lnTo>
                    <a:pt x="314" y="532"/>
                  </a:lnTo>
                  <a:lnTo>
                    <a:pt x="314" y="534"/>
                  </a:lnTo>
                  <a:lnTo>
                    <a:pt x="314" y="536"/>
                  </a:lnTo>
                  <a:lnTo>
                    <a:pt x="314" y="536"/>
                  </a:lnTo>
                  <a:lnTo>
                    <a:pt x="314" y="538"/>
                  </a:lnTo>
                  <a:lnTo>
                    <a:pt x="312" y="538"/>
                  </a:lnTo>
                  <a:lnTo>
                    <a:pt x="312" y="538"/>
                  </a:lnTo>
                  <a:lnTo>
                    <a:pt x="310" y="538"/>
                  </a:lnTo>
                  <a:lnTo>
                    <a:pt x="310" y="538"/>
                  </a:lnTo>
                  <a:lnTo>
                    <a:pt x="308" y="538"/>
                  </a:lnTo>
                  <a:lnTo>
                    <a:pt x="304" y="538"/>
                  </a:lnTo>
                  <a:lnTo>
                    <a:pt x="304" y="538"/>
                  </a:lnTo>
                  <a:lnTo>
                    <a:pt x="302" y="538"/>
                  </a:lnTo>
                  <a:lnTo>
                    <a:pt x="302" y="538"/>
                  </a:lnTo>
                  <a:lnTo>
                    <a:pt x="302" y="540"/>
                  </a:lnTo>
                  <a:lnTo>
                    <a:pt x="300" y="540"/>
                  </a:lnTo>
                  <a:lnTo>
                    <a:pt x="300" y="542"/>
                  </a:lnTo>
                  <a:lnTo>
                    <a:pt x="298" y="544"/>
                  </a:lnTo>
                  <a:lnTo>
                    <a:pt x="296" y="546"/>
                  </a:lnTo>
                  <a:lnTo>
                    <a:pt x="296" y="548"/>
                  </a:lnTo>
                  <a:lnTo>
                    <a:pt x="294" y="548"/>
                  </a:lnTo>
                  <a:lnTo>
                    <a:pt x="294" y="550"/>
                  </a:lnTo>
                  <a:lnTo>
                    <a:pt x="294" y="550"/>
                  </a:lnTo>
                  <a:lnTo>
                    <a:pt x="292" y="550"/>
                  </a:lnTo>
                  <a:lnTo>
                    <a:pt x="290" y="550"/>
                  </a:lnTo>
                  <a:lnTo>
                    <a:pt x="288" y="552"/>
                  </a:lnTo>
                  <a:lnTo>
                    <a:pt x="288" y="552"/>
                  </a:lnTo>
                  <a:lnTo>
                    <a:pt x="286" y="552"/>
                  </a:lnTo>
                  <a:lnTo>
                    <a:pt x="286" y="554"/>
                  </a:lnTo>
                  <a:lnTo>
                    <a:pt x="284" y="556"/>
                  </a:lnTo>
                  <a:lnTo>
                    <a:pt x="282" y="560"/>
                  </a:lnTo>
                  <a:lnTo>
                    <a:pt x="280" y="562"/>
                  </a:lnTo>
                  <a:lnTo>
                    <a:pt x="278" y="564"/>
                  </a:lnTo>
                  <a:lnTo>
                    <a:pt x="276" y="566"/>
                  </a:lnTo>
                  <a:lnTo>
                    <a:pt x="274" y="570"/>
                  </a:lnTo>
                  <a:lnTo>
                    <a:pt x="272" y="572"/>
                  </a:lnTo>
                  <a:lnTo>
                    <a:pt x="270" y="574"/>
                  </a:lnTo>
                  <a:lnTo>
                    <a:pt x="268" y="578"/>
                  </a:lnTo>
                  <a:lnTo>
                    <a:pt x="266" y="582"/>
                  </a:lnTo>
                  <a:lnTo>
                    <a:pt x="268" y="586"/>
                  </a:lnTo>
                  <a:lnTo>
                    <a:pt x="270" y="588"/>
                  </a:lnTo>
                  <a:lnTo>
                    <a:pt x="272" y="588"/>
                  </a:lnTo>
                  <a:lnTo>
                    <a:pt x="272" y="590"/>
                  </a:lnTo>
                  <a:lnTo>
                    <a:pt x="274" y="590"/>
                  </a:lnTo>
                  <a:lnTo>
                    <a:pt x="274" y="592"/>
                  </a:lnTo>
                  <a:lnTo>
                    <a:pt x="278" y="592"/>
                  </a:lnTo>
                  <a:lnTo>
                    <a:pt x="282" y="594"/>
                  </a:lnTo>
                  <a:lnTo>
                    <a:pt x="284" y="594"/>
                  </a:lnTo>
                  <a:lnTo>
                    <a:pt x="286" y="596"/>
                  </a:lnTo>
                  <a:lnTo>
                    <a:pt x="290" y="598"/>
                  </a:lnTo>
                  <a:lnTo>
                    <a:pt x="294" y="600"/>
                  </a:lnTo>
                  <a:lnTo>
                    <a:pt x="298" y="604"/>
                  </a:lnTo>
                  <a:lnTo>
                    <a:pt x="302" y="608"/>
                  </a:lnTo>
                  <a:lnTo>
                    <a:pt x="306" y="612"/>
                  </a:lnTo>
                  <a:lnTo>
                    <a:pt x="310" y="616"/>
                  </a:lnTo>
                  <a:lnTo>
                    <a:pt x="314" y="620"/>
                  </a:lnTo>
                  <a:lnTo>
                    <a:pt x="316" y="624"/>
                  </a:lnTo>
                  <a:lnTo>
                    <a:pt x="318" y="626"/>
                  </a:lnTo>
                  <a:lnTo>
                    <a:pt x="320" y="630"/>
                  </a:lnTo>
                  <a:lnTo>
                    <a:pt x="322" y="632"/>
                  </a:lnTo>
                  <a:lnTo>
                    <a:pt x="324" y="634"/>
                  </a:lnTo>
                  <a:lnTo>
                    <a:pt x="324" y="636"/>
                  </a:lnTo>
                  <a:lnTo>
                    <a:pt x="324" y="636"/>
                  </a:lnTo>
                  <a:lnTo>
                    <a:pt x="324" y="638"/>
                  </a:lnTo>
                  <a:lnTo>
                    <a:pt x="324" y="642"/>
                  </a:lnTo>
                  <a:lnTo>
                    <a:pt x="326" y="646"/>
                  </a:lnTo>
                  <a:lnTo>
                    <a:pt x="326" y="646"/>
                  </a:lnTo>
                  <a:lnTo>
                    <a:pt x="330" y="642"/>
                  </a:lnTo>
                  <a:lnTo>
                    <a:pt x="332" y="640"/>
                  </a:lnTo>
                  <a:lnTo>
                    <a:pt x="332" y="638"/>
                  </a:lnTo>
                  <a:lnTo>
                    <a:pt x="334" y="636"/>
                  </a:lnTo>
                  <a:lnTo>
                    <a:pt x="334" y="634"/>
                  </a:lnTo>
                  <a:lnTo>
                    <a:pt x="334" y="634"/>
                  </a:lnTo>
                  <a:lnTo>
                    <a:pt x="336" y="632"/>
                  </a:lnTo>
                  <a:lnTo>
                    <a:pt x="336" y="628"/>
                  </a:lnTo>
                  <a:lnTo>
                    <a:pt x="336" y="626"/>
                  </a:lnTo>
                  <a:lnTo>
                    <a:pt x="334" y="622"/>
                  </a:lnTo>
                  <a:lnTo>
                    <a:pt x="334" y="620"/>
                  </a:lnTo>
                  <a:lnTo>
                    <a:pt x="336" y="618"/>
                  </a:lnTo>
                  <a:lnTo>
                    <a:pt x="336" y="614"/>
                  </a:lnTo>
                  <a:lnTo>
                    <a:pt x="336" y="612"/>
                  </a:lnTo>
                  <a:lnTo>
                    <a:pt x="338" y="608"/>
                  </a:lnTo>
                  <a:lnTo>
                    <a:pt x="338" y="606"/>
                  </a:lnTo>
                  <a:lnTo>
                    <a:pt x="338" y="604"/>
                  </a:lnTo>
                  <a:lnTo>
                    <a:pt x="338" y="604"/>
                  </a:lnTo>
                  <a:lnTo>
                    <a:pt x="338" y="600"/>
                  </a:lnTo>
                  <a:lnTo>
                    <a:pt x="338" y="594"/>
                  </a:lnTo>
                  <a:lnTo>
                    <a:pt x="338" y="592"/>
                  </a:lnTo>
                  <a:lnTo>
                    <a:pt x="338" y="590"/>
                  </a:lnTo>
                  <a:lnTo>
                    <a:pt x="338" y="590"/>
                  </a:lnTo>
                  <a:lnTo>
                    <a:pt x="338" y="588"/>
                  </a:lnTo>
                  <a:lnTo>
                    <a:pt x="338" y="588"/>
                  </a:lnTo>
                  <a:lnTo>
                    <a:pt x="338" y="586"/>
                  </a:lnTo>
                  <a:lnTo>
                    <a:pt x="338" y="586"/>
                  </a:lnTo>
                  <a:lnTo>
                    <a:pt x="340" y="586"/>
                  </a:lnTo>
                  <a:lnTo>
                    <a:pt x="340" y="586"/>
                  </a:lnTo>
                  <a:lnTo>
                    <a:pt x="340" y="586"/>
                  </a:lnTo>
                  <a:lnTo>
                    <a:pt x="342" y="586"/>
                  </a:lnTo>
                  <a:lnTo>
                    <a:pt x="344" y="586"/>
                  </a:lnTo>
                  <a:lnTo>
                    <a:pt x="344" y="586"/>
                  </a:lnTo>
                  <a:lnTo>
                    <a:pt x="346" y="588"/>
                  </a:lnTo>
                  <a:lnTo>
                    <a:pt x="346" y="588"/>
                  </a:lnTo>
                  <a:lnTo>
                    <a:pt x="348" y="590"/>
                  </a:lnTo>
                  <a:lnTo>
                    <a:pt x="348" y="590"/>
                  </a:lnTo>
                  <a:lnTo>
                    <a:pt x="348" y="590"/>
                  </a:lnTo>
                  <a:lnTo>
                    <a:pt x="348" y="592"/>
                  </a:lnTo>
                  <a:lnTo>
                    <a:pt x="348" y="592"/>
                  </a:lnTo>
                  <a:lnTo>
                    <a:pt x="348" y="594"/>
                  </a:lnTo>
                  <a:lnTo>
                    <a:pt x="348" y="596"/>
                  </a:lnTo>
                  <a:lnTo>
                    <a:pt x="348" y="598"/>
                  </a:lnTo>
                  <a:lnTo>
                    <a:pt x="346" y="600"/>
                  </a:lnTo>
                  <a:lnTo>
                    <a:pt x="346" y="602"/>
                  </a:lnTo>
                  <a:lnTo>
                    <a:pt x="346" y="602"/>
                  </a:lnTo>
                  <a:lnTo>
                    <a:pt x="344" y="604"/>
                  </a:lnTo>
                  <a:lnTo>
                    <a:pt x="342" y="606"/>
                  </a:lnTo>
                  <a:lnTo>
                    <a:pt x="342" y="606"/>
                  </a:lnTo>
                  <a:lnTo>
                    <a:pt x="342" y="608"/>
                  </a:lnTo>
                  <a:lnTo>
                    <a:pt x="342" y="608"/>
                  </a:lnTo>
                  <a:lnTo>
                    <a:pt x="342" y="608"/>
                  </a:lnTo>
                  <a:lnTo>
                    <a:pt x="344" y="608"/>
                  </a:lnTo>
                  <a:lnTo>
                    <a:pt x="344" y="610"/>
                  </a:lnTo>
                  <a:lnTo>
                    <a:pt x="344" y="610"/>
                  </a:lnTo>
                  <a:lnTo>
                    <a:pt x="346" y="610"/>
                  </a:lnTo>
                  <a:lnTo>
                    <a:pt x="348" y="608"/>
                  </a:lnTo>
                  <a:lnTo>
                    <a:pt x="350" y="608"/>
                  </a:lnTo>
                  <a:lnTo>
                    <a:pt x="352" y="606"/>
                  </a:lnTo>
                  <a:lnTo>
                    <a:pt x="354" y="606"/>
                  </a:lnTo>
                  <a:lnTo>
                    <a:pt x="354" y="604"/>
                  </a:lnTo>
                  <a:lnTo>
                    <a:pt x="356" y="604"/>
                  </a:lnTo>
                  <a:lnTo>
                    <a:pt x="356" y="602"/>
                  </a:lnTo>
                  <a:lnTo>
                    <a:pt x="356" y="602"/>
                  </a:lnTo>
                  <a:lnTo>
                    <a:pt x="356" y="600"/>
                  </a:lnTo>
                  <a:lnTo>
                    <a:pt x="358" y="598"/>
                  </a:lnTo>
                  <a:lnTo>
                    <a:pt x="358" y="596"/>
                  </a:lnTo>
                  <a:lnTo>
                    <a:pt x="358" y="594"/>
                  </a:lnTo>
                  <a:lnTo>
                    <a:pt x="358" y="594"/>
                  </a:lnTo>
                  <a:lnTo>
                    <a:pt x="358" y="592"/>
                  </a:lnTo>
                  <a:lnTo>
                    <a:pt x="358" y="590"/>
                  </a:lnTo>
                  <a:lnTo>
                    <a:pt x="358" y="590"/>
                  </a:lnTo>
                  <a:lnTo>
                    <a:pt x="360" y="590"/>
                  </a:lnTo>
                  <a:lnTo>
                    <a:pt x="360" y="588"/>
                  </a:lnTo>
                  <a:lnTo>
                    <a:pt x="364" y="588"/>
                  </a:lnTo>
                  <a:lnTo>
                    <a:pt x="364" y="586"/>
                  </a:lnTo>
                  <a:lnTo>
                    <a:pt x="366" y="586"/>
                  </a:lnTo>
                  <a:lnTo>
                    <a:pt x="366" y="586"/>
                  </a:lnTo>
                  <a:lnTo>
                    <a:pt x="368" y="584"/>
                  </a:lnTo>
                  <a:lnTo>
                    <a:pt x="368" y="584"/>
                  </a:lnTo>
                  <a:lnTo>
                    <a:pt x="368" y="582"/>
                  </a:lnTo>
                  <a:lnTo>
                    <a:pt x="368" y="582"/>
                  </a:lnTo>
                  <a:lnTo>
                    <a:pt x="368" y="580"/>
                  </a:lnTo>
                  <a:lnTo>
                    <a:pt x="366" y="576"/>
                  </a:lnTo>
                  <a:lnTo>
                    <a:pt x="366" y="574"/>
                  </a:lnTo>
                  <a:lnTo>
                    <a:pt x="366" y="570"/>
                  </a:lnTo>
                  <a:lnTo>
                    <a:pt x="364" y="568"/>
                  </a:lnTo>
                  <a:lnTo>
                    <a:pt x="364" y="566"/>
                  </a:lnTo>
                  <a:lnTo>
                    <a:pt x="364" y="566"/>
                  </a:lnTo>
                  <a:lnTo>
                    <a:pt x="364" y="564"/>
                  </a:lnTo>
                  <a:lnTo>
                    <a:pt x="366" y="564"/>
                  </a:lnTo>
                  <a:lnTo>
                    <a:pt x="366" y="562"/>
                  </a:lnTo>
                  <a:lnTo>
                    <a:pt x="366" y="562"/>
                  </a:lnTo>
                  <a:lnTo>
                    <a:pt x="368" y="562"/>
                  </a:lnTo>
                  <a:lnTo>
                    <a:pt x="368" y="560"/>
                  </a:lnTo>
                  <a:lnTo>
                    <a:pt x="370" y="560"/>
                  </a:lnTo>
                  <a:lnTo>
                    <a:pt x="374" y="558"/>
                  </a:lnTo>
                  <a:lnTo>
                    <a:pt x="376" y="558"/>
                  </a:lnTo>
                  <a:lnTo>
                    <a:pt x="378" y="556"/>
                  </a:lnTo>
                  <a:lnTo>
                    <a:pt x="378" y="556"/>
                  </a:lnTo>
                  <a:lnTo>
                    <a:pt x="380" y="556"/>
                  </a:lnTo>
                  <a:lnTo>
                    <a:pt x="380" y="554"/>
                  </a:lnTo>
                  <a:lnTo>
                    <a:pt x="380" y="554"/>
                  </a:lnTo>
                  <a:lnTo>
                    <a:pt x="382" y="554"/>
                  </a:lnTo>
                  <a:lnTo>
                    <a:pt x="382" y="552"/>
                  </a:lnTo>
                  <a:lnTo>
                    <a:pt x="384" y="550"/>
                  </a:lnTo>
                  <a:lnTo>
                    <a:pt x="384" y="548"/>
                  </a:lnTo>
                  <a:lnTo>
                    <a:pt x="384" y="544"/>
                  </a:lnTo>
                  <a:lnTo>
                    <a:pt x="384" y="540"/>
                  </a:lnTo>
                  <a:lnTo>
                    <a:pt x="386" y="538"/>
                  </a:lnTo>
                  <a:lnTo>
                    <a:pt x="386" y="530"/>
                  </a:lnTo>
                  <a:lnTo>
                    <a:pt x="386" y="516"/>
                  </a:lnTo>
                  <a:lnTo>
                    <a:pt x="386" y="514"/>
                  </a:lnTo>
                  <a:lnTo>
                    <a:pt x="386" y="510"/>
                  </a:lnTo>
                  <a:lnTo>
                    <a:pt x="386" y="508"/>
                  </a:lnTo>
                  <a:lnTo>
                    <a:pt x="386" y="506"/>
                  </a:lnTo>
                  <a:lnTo>
                    <a:pt x="388" y="502"/>
                  </a:lnTo>
                  <a:lnTo>
                    <a:pt x="388" y="500"/>
                  </a:lnTo>
                  <a:lnTo>
                    <a:pt x="388" y="498"/>
                  </a:lnTo>
                  <a:lnTo>
                    <a:pt x="390" y="496"/>
                  </a:lnTo>
                  <a:lnTo>
                    <a:pt x="390" y="494"/>
                  </a:lnTo>
                  <a:lnTo>
                    <a:pt x="390" y="494"/>
                  </a:lnTo>
                  <a:lnTo>
                    <a:pt x="392" y="494"/>
                  </a:lnTo>
                  <a:lnTo>
                    <a:pt x="392" y="494"/>
                  </a:lnTo>
                  <a:lnTo>
                    <a:pt x="392" y="492"/>
                  </a:lnTo>
                  <a:lnTo>
                    <a:pt x="394" y="492"/>
                  </a:lnTo>
                  <a:lnTo>
                    <a:pt x="396" y="492"/>
                  </a:lnTo>
                  <a:lnTo>
                    <a:pt x="398" y="490"/>
                  </a:lnTo>
                  <a:lnTo>
                    <a:pt x="400" y="490"/>
                  </a:lnTo>
                  <a:lnTo>
                    <a:pt x="402" y="490"/>
                  </a:lnTo>
                  <a:lnTo>
                    <a:pt x="402" y="490"/>
                  </a:lnTo>
                  <a:lnTo>
                    <a:pt x="402" y="488"/>
                  </a:lnTo>
                  <a:lnTo>
                    <a:pt x="404" y="488"/>
                  </a:lnTo>
                  <a:lnTo>
                    <a:pt x="404" y="488"/>
                  </a:lnTo>
                  <a:lnTo>
                    <a:pt x="404" y="484"/>
                  </a:lnTo>
                  <a:lnTo>
                    <a:pt x="406" y="482"/>
                  </a:lnTo>
                  <a:lnTo>
                    <a:pt x="406" y="482"/>
                  </a:lnTo>
                  <a:lnTo>
                    <a:pt x="406" y="480"/>
                  </a:lnTo>
                  <a:lnTo>
                    <a:pt x="408" y="480"/>
                  </a:lnTo>
                  <a:lnTo>
                    <a:pt x="408" y="478"/>
                  </a:lnTo>
                  <a:lnTo>
                    <a:pt x="410" y="478"/>
                  </a:lnTo>
                  <a:lnTo>
                    <a:pt x="414" y="474"/>
                  </a:lnTo>
                  <a:lnTo>
                    <a:pt x="418" y="472"/>
                  </a:lnTo>
                  <a:lnTo>
                    <a:pt x="422" y="468"/>
                  </a:lnTo>
                  <a:lnTo>
                    <a:pt x="426" y="466"/>
                  </a:lnTo>
                  <a:lnTo>
                    <a:pt x="428" y="466"/>
                  </a:lnTo>
                  <a:lnTo>
                    <a:pt x="430" y="464"/>
                  </a:lnTo>
                  <a:lnTo>
                    <a:pt x="432" y="464"/>
                  </a:lnTo>
                  <a:lnTo>
                    <a:pt x="434" y="464"/>
                  </a:lnTo>
                  <a:lnTo>
                    <a:pt x="436" y="462"/>
                  </a:lnTo>
                  <a:lnTo>
                    <a:pt x="442" y="462"/>
                  </a:lnTo>
                  <a:lnTo>
                    <a:pt x="446" y="462"/>
                  </a:lnTo>
                  <a:lnTo>
                    <a:pt x="450" y="462"/>
                  </a:lnTo>
                  <a:lnTo>
                    <a:pt x="454" y="462"/>
                  </a:lnTo>
                  <a:lnTo>
                    <a:pt x="456" y="462"/>
                  </a:lnTo>
                  <a:lnTo>
                    <a:pt x="458" y="462"/>
                  </a:lnTo>
                  <a:lnTo>
                    <a:pt x="458" y="460"/>
                  </a:lnTo>
                  <a:lnTo>
                    <a:pt x="460" y="460"/>
                  </a:lnTo>
                  <a:lnTo>
                    <a:pt x="460" y="460"/>
                  </a:lnTo>
                  <a:lnTo>
                    <a:pt x="460" y="458"/>
                  </a:lnTo>
                  <a:lnTo>
                    <a:pt x="462" y="456"/>
                  </a:lnTo>
                  <a:lnTo>
                    <a:pt x="462" y="454"/>
                  </a:lnTo>
                  <a:lnTo>
                    <a:pt x="464" y="454"/>
                  </a:lnTo>
                  <a:lnTo>
                    <a:pt x="464" y="452"/>
                  </a:lnTo>
                  <a:lnTo>
                    <a:pt x="464" y="452"/>
                  </a:lnTo>
                  <a:lnTo>
                    <a:pt x="466" y="452"/>
                  </a:lnTo>
                  <a:lnTo>
                    <a:pt x="466" y="450"/>
                  </a:lnTo>
                  <a:lnTo>
                    <a:pt x="468" y="450"/>
                  </a:lnTo>
                  <a:lnTo>
                    <a:pt x="470" y="450"/>
                  </a:lnTo>
                  <a:lnTo>
                    <a:pt x="472" y="450"/>
                  </a:lnTo>
                  <a:lnTo>
                    <a:pt x="476" y="452"/>
                  </a:lnTo>
                  <a:lnTo>
                    <a:pt x="480" y="452"/>
                  </a:lnTo>
                  <a:lnTo>
                    <a:pt x="480" y="452"/>
                  </a:lnTo>
                  <a:lnTo>
                    <a:pt x="482" y="452"/>
                  </a:lnTo>
                  <a:lnTo>
                    <a:pt x="484" y="452"/>
                  </a:lnTo>
                  <a:lnTo>
                    <a:pt x="484" y="452"/>
                  </a:lnTo>
                  <a:lnTo>
                    <a:pt x="486" y="452"/>
                  </a:lnTo>
                  <a:lnTo>
                    <a:pt x="486" y="450"/>
                  </a:lnTo>
                  <a:lnTo>
                    <a:pt x="488" y="450"/>
                  </a:lnTo>
                  <a:lnTo>
                    <a:pt x="488" y="448"/>
                  </a:lnTo>
                  <a:lnTo>
                    <a:pt x="488" y="446"/>
                  </a:lnTo>
                  <a:lnTo>
                    <a:pt x="490" y="446"/>
                  </a:lnTo>
                  <a:lnTo>
                    <a:pt x="490" y="444"/>
                  </a:lnTo>
                  <a:lnTo>
                    <a:pt x="490" y="442"/>
                  </a:lnTo>
                  <a:lnTo>
                    <a:pt x="490" y="438"/>
                  </a:lnTo>
                  <a:lnTo>
                    <a:pt x="490" y="434"/>
                  </a:lnTo>
                  <a:lnTo>
                    <a:pt x="490" y="430"/>
                  </a:lnTo>
                  <a:lnTo>
                    <a:pt x="490" y="428"/>
                  </a:lnTo>
                  <a:lnTo>
                    <a:pt x="490" y="426"/>
                  </a:lnTo>
                  <a:lnTo>
                    <a:pt x="490" y="426"/>
                  </a:lnTo>
                  <a:lnTo>
                    <a:pt x="490" y="424"/>
                  </a:lnTo>
                  <a:lnTo>
                    <a:pt x="490" y="422"/>
                  </a:lnTo>
                  <a:lnTo>
                    <a:pt x="492" y="422"/>
                  </a:lnTo>
                  <a:lnTo>
                    <a:pt x="494" y="418"/>
                  </a:lnTo>
                  <a:lnTo>
                    <a:pt x="496" y="414"/>
                  </a:lnTo>
                  <a:lnTo>
                    <a:pt x="498" y="414"/>
                  </a:lnTo>
                  <a:lnTo>
                    <a:pt x="498" y="412"/>
                  </a:lnTo>
                  <a:lnTo>
                    <a:pt x="500" y="408"/>
                  </a:lnTo>
                  <a:lnTo>
                    <a:pt x="502" y="404"/>
                  </a:lnTo>
                  <a:lnTo>
                    <a:pt x="502" y="400"/>
                  </a:lnTo>
                  <a:lnTo>
                    <a:pt x="504" y="396"/>
                  </a:lnTo>
                  <a:lnTo>
                    <a:pt x="504" y="396"/>
                  </a:lnTo>
                  <a:lnTo>
                    <a:pt x="504" y="394"/>
                  </a:lnTo>
                  <a:lnTo>
                    <a:pt x="504" y="390"/>
                  </a:lnTo>
                  <a:lnTo>
                    <a:pt x="504" y="382"/>
                  </a:lnTo>
                  <a:lnTo>
                    <a:pt x="504" y="378"/>
                  </a:lnTo>
                  <a:lnTo>
                    <a:pt x="504" y="374"/>
                  </a:lnTo>
                  <a:lnTo>
                    <a:pt x="504" y="374"/>
                  </a:lnTo>
                  <a:lnTo>
                    <a:pt x="504" y="372"/>
                  </a:lnTo>
                  <a:lnTo>
                    <a:pt x="506" y="370"/>
                  </a:lnTo>
                  <a:lnTo>
                    <a:pt x="506" y="370"/>
                  </a:lnTo>
                  <a:lnTo>
                    <a:pt x="506" y="368"/>
                  </a:lnTo>
                  <a:lnTo>
                    <a:pt x="508" y="368"/>
                  </a:lnTo>
                  <a:lnTo>
                    <a:pt x="510" y="366"/>
                  </a:lnTo>
                  <a:lnTo>
                    <a:pt x="512" y="366"/>
                  </a:lnTo>
                  <a:lnTo>
                    <a:pt x="512" y="366"/>
                  </a:lnTo>
                  <a:lnTo>
                    <a:pt x="514" y="364"/>
                  </a:lnTo>
                  <a:lnTo>
                    <a:pt x="514" y="364"/>
                  </a:lnTo>
                  <a:lnTo>
                    <a:pt x="514" y="362"/>
                  </a:lnTo>
                  <a:lnTo>
                    <a:pt x="516" y="360"/>
                  </a:lnTo>
                  <a:lnTo>
                    <a:pt x="516" y="358"/>
                  </a:lnTo>
                  <a:lnTo>
                    <a:pt x="516" y="356"/>
                  </a:lnTo>
                  <a:lnTo>
                    <a:pt x="516" y="352"/>
                  </a:lnTo>
                  <a:lnTo>
                    <a:pt x="516" y="350"/>
                  </a:lnTo>
                  <a:lnTo>
                    <a:pt x="516" y="348"/>
                  </a:lnTo>
                  <a:lnTo>
                    <a:pt x="516" y="342"/>
                  </a:lnTo>
                  <a:lnTo>
                    <a:pt x="516" y="338"/>
                  </a:lnTo>
                  <a:lnTo>
                    <a:pt x="514" y="326"/>
                  </a:lnTo>
                  <a:lnTo>
                    <a:pt x="514" y="320"/>
                  </a:lnTo>
                  <a:lnTo>
                    <a:pt x="514" y="314"/>
                  </a:lnTo>
                  <a:lnTo>
                    <a:pt x="512" y="310"/>
                  </a:lnTo>
                  <a:lnTo>
                    <a:pt x="512" y="304"/>
                  </a:lnTo>
                  <a:lnTo>
                    <a:pt x="512" y="302"/>
                  </a:lnTo>
                  <a:lnTo>
                    <a:pt x="512" y="300"/>
                  </a:lnTo>
                  <a:lnTo>
                    <a:pt x="514" y="298"/>
                  </a:lnTo>
                  <a:lnTo>
                    <a:pt x="514" y="296"/>
                  </a:lnTo>
                  <a:lnTo>
                    <a:pt x="514" y="292"/>
                  </a:lnTo>
                  <a:lnTo>
                    <a:pt x="514" y="292"/>
                  </a:lnTo>
                  <a:lnTo>
                    <a:pt x="516" y="290"/>
                  </a:lnTo>
                  <a:lnTo>
                    <a:pt x="516" y="288"/>
                  </a:lnTo>
                  <a:lnTo>
                    <a:pt x="516" y="288"/>
                  </a:lnTo>
                  <a:lnTo>
                    <a:pt x="518" y="286"/>
                  </a:lnTo>
                  <a:lnTo>
                    <a:pt x="520" y="286"/>
                  </a:lnTo>
                  <a:lnTo>
                    <a:pt x="522" y="286"/>
                  </a:lnTo>
                  <a:lnTo>
                    <a:pt x="524" y="286"/>
                  </a:lnTo>
                  <a:lnTo>
                    <a:pt x="526" y="286"/>
                  </a:lnTo>
                  <a:lnTo>
                    <a:pt x="528" y="284"/>
                  </a:lnTo>
                  <a:lnTo>
                    <a:pt x="528" y="284"/>
                  </a:lnTo>
                  <a:lnTo>
                    <a:pt x="530" y="284"/>
                  </a:lnTo>
                  <a:lnTo>
                    <a:pt x="530" y="282"/>
                  </a:lnTo>
                  <a:lnTo>
                    <a:pt x="530" y="282"/>
                  </a:lnTo>
                  <a:lnTo>
                    <a:pt x="530" y="282"/>
                  </a:lnTo>
                  <a:lnTo>
                    <a:pt x="530" y="280"/>
                  </a:lnTo>
                  <a:lnTo>
                    <a:pt x="530" y="278"/>
                  </a:lnTo>
                  <a:lnTo>
                    <a:pt x="530" y="276"/>
                  </a:lnTo>
                  <a:lnTo>
                    <a:pt x="530" y="274"/>
                  </a:lnTo>
                  <a:lnTo>
                    <a:pt x="530" y="272"/>
                  </a:lnTo>
                  <a:lnTo>
                    <a:pt x="530" y="270"/>
                  </a:lnTo>
                  <a:lnTo>
                    <a:pt x="530" y="270"/>
                  </a:lnTo>
                  <a:lnTo>
                    <a:pt x="532" y="268"/>
                  </a:lnTo>
                  <a:lnTo>
                    <a:pt x="532" y="268"/>
                  </a:lnTo>
                  <a:lnTo>
                    <a:pt x="532" y="268"/>
                  </a:lnTo>
                  <a:lnTo>
                    <a:pt x="534" y="266"/>
                  </a:lnTo>
                  <a:lnTo>
                    <a:pt x="536" y="264"/>
                  </a:lnTo>
                  <a:lnTo>
                    <a:pt x="536" y="264"/>
                  </a:lnTo>
                  <a:lnTo>
                    <a:pt x="536" y="264"/>
                  </a:lnTo>
                  <a:lnTo>
                    <a:pt x="536" y="264"/>
                  </a:lnTo>
                  <a:lnTo>
                    <a:pt x="538" y="262"/>
                  </a:lnTo>
                  <a:lnTo>
                    <a:pt x="538" y="260"/>
                  </a:lnTo>
                  <a:lnTo>
                    <a:pt x="538" y="258"/>
                  </a:lnTo>
                  <a:lnTo>
                    <a:pt x="538" y="256"/>
                  </a:lnTo>
                  <a:lnTo>
                    <a:pt x="538" y="254"/>
                  </a:lnTo>
                  <a:lnTo>
                    <a:pt x="540" y="252"/>
                  </a:lnTo>
                  <a:lnTo>
                    <a:pt x="540" y="250"/>
                  </a:lnTo>
                  <a:lnTo>
                    <a:pt x="540" y="250"/>
                  </a:lnTo>
                  <a:lnTo>
                    <a:pt x="540" y="250"/>
                  </a:lnTo>
                  <a:lnTo>
                    <a:pt x="542" y="248"/>
                  </a:lnTo>
                  <a:lnTo>
                    <a:pt x="542" y="248"/>
                  </a:lnTo>
                  <a:lnTo>
                    <a:pt x="544" y="248"/>
                  </a:lnTo>
                  <a:lnTo>
                    <a:pt x="546" y="248"/>
                  </a:lnTo>
                  <a:lnTo>
                    <a:pt x="548" y="248"/>
                  </a:lnTo>
                  <a:lnTo>
                    <a:pt x="548" y="246"/>
                  </a:lnTo>
                  <a:lnTo>
                    <a:pt x="548" y="246"/>
                  </a:lnTo>
                  <a:lnTo>
                    <a:pt x="548" y="246"/>
                  </a:lnTo>
                  <a:lnTo>
                    <a:pt x="550" y="244"/>
                  </a:lnTo>
                  <a:lnTo>
                    <a:pt x="550" y="242"/>
                  </a:lnTo>
                  <a:lnTo>
                    <a:pt x="550" y="240"/>
                  </a:lnTo>
                  <a:lnTo>
                    <a:pt x="550" y="238"/>
                  </a:lnTo>
                  <a:lnTo>
                    <a:pt x="550" y="236"/>
                  </a:lnTo>
                  <a:lnTo>
                    <a:pt x="550" y="234"/>
                  </a:lnTo>
                  <a:lnTo>
                    <a:pt x="552" y="234"/>
                  </a:lnTo>
                  <a:lnTo>
                    <a:pt x="552" y="232"/>
                  </a:lnTo>
                  <a:lnTo>
                    <a:pt x="552" y="232"/>
                  </a:lnTo>
                  <a:lnTo>
                    <a:pt x="552" y="232"/>
                  </a:lnTo>
                  <a:lnTo>
                    <a:pt x="554" y="232"/>
                  </a:lnTo>
                  <a:lnTo>
                    <a:pt x="556" y="230"/>
                  </a:lnTo>
                  <a:lnTo>
                    <a:pt x="558" y="230"/>
                  </a:lnTo>
                  <a:lnTo>
                    <a:pt x="558" y="230"/>
                  </a:lnTo>
                  <a:lnTo>
                    <a:pt x="560" y="230"/>
                  </a:lnTo>
                  <a:lnTo>
                    <a:pt x="562" y="230"/>
                  </a:lnTo>
                  <a:lnTo>
                    <a:pt x="562" y="230"/>
                  </a:lnTo>
                  <a:lnTo>
                    <a:pt x="562" y="228"/>
                  </a:lnTo>
                  <a:lnTo>
                    <a:pt x="562" y="228"/>
                  </a:lnTo>
                  <a:lnTo>
                    <a:pt x="562" y="228"/>
                  </a:lnTo>
                  <a:lnTo>
                    <a:pt x="564" y="226"/>
                  </a:lnTo>
                  <a:lnTo>
                    <a:pt x="562" y="224"/>
                  </a:lnTo>
                  <a:lnTo>
                    <a:pt x="562" y="222"/>
                  </a:lnTo>
                  <a:lnTo>
                    <a:pt x="562" y="220"/>
                  </a:lnTo>
                  <a:lnTo>
                    <a:pt x="562" y="218"/>
                  </a:lnTo>
                  <a:lnTo>
                    <a:pt x="562" y="218"/>
                  </a:lnTo>
                  <a:lnTo>
                    <a:pt x="562" y="216"/>
                  </a:lnTo>
                  <a:lnTo>
                    <a:pt x="564" y="216"/>
                  </a:lnTo>
                  <a:lnTo>
                    <a:pt x="564" y="216"/>
                  </a:lnTo>
                  <a:lnTo>
                    <a:pt x="564" y="216"/>
                  </a:lnTo>
                  <a:lnTo>
                    <a:pt x="566" y="216"/>
                  </a:lnTo>
                  <a:lnTo>
                    <a:pt x="568" y="216"/>
                  </a:lnTo>
                  <a:lnTo>
                    <a:pt x="568" y="216"/>
                  </a:lnTo>
                  <a:lnTo>
                    <a:pt x="570" y="214"/>
                  </a:lnTo>
                  <a:lnTo>
                    <a:pt x="570" y="214"/>
                  </a:lnTo>
                  <a:lnTo>
                    <a:pt x="570" y="214"/>
                  </a:lnTo>
                  <a:lnTo>
                    <a:pt x="570" y="212"/>
                  </a:lnTo>
                  <a:lnTo>
                    <a:pt x="570" y="212"/>
                  </a:lnTo>
                  <a:lnTo>
                    <a:pt x="570" y="210"/>
                  </a:lnTo>
                  <a:lnTo>
                    <a:pt x="568" y="208"/>
                  </a:lnTo>
                  <a:lnTo>
                    <a:pt x="568" y="206"/>
                  </a:lnTo>
                  <a:lnTo>
                    <a:pt x="568" y="204"/>
                  </a:lnTo>
                  <a:lnTo>
                    <a:pt x="568" y="204"/>
                  </a:lnTo>
                  <a:lnTo>
                    <a:pt x="568" y="202"/>
                  </a:lnTo>
                  <a:lnTo>
                    <a:pt x="568" y="202"/>
                  </a:lnTo>
                  <a:lnTo>
                    <a:pt x="568" y="202"/>
                  </a:lnTo>
                  <a:lnTo>
                    <a:pt x="568" y="200"/>
                  </a:lnTo>
                  <a:lnTo>
                    <a:pt x="570" y="200"/>
                  </a:lnTo>
                  <a:lnTo>
                    <a:pt x="570" y="200"/>
                  </a:lnTo>
                  <a:lnTo>
                    <a:pt x="572" y="200"/>
                  </a:lnTo>
                  <a:lnTo>
                    <a:pt x="574" y="200"/>
                  </a:lnTo>
                  <a:lnTo>
                    <a:pt x="574" y="200"/>
                  </a:lnTo>
                  <a:lnTo>
                    <a:pt x="576" y="200"/>
                  </a:lnTo>
                  <a:lnTo>
                    <a:pt x="576" y="198"/>
                  </a:lnTo>
                  <a:lnTo>
                    <a:pt x="576" y="198"/>
                  </a:lnTo>
                  <a:lnTo>
                    <a:pt x="578" y="196"/>
                  </a:lnTo>
                  <a:lnTo>
                    <a:pt x="578" y="194"/>
                  </a:lnTo>
                  <a:lnTo>
                    <a:pt x="578" y="192"/>
                  </a:lnTo>
                  <a:lnTo>
                    <a:pt x="578" y="190"/>
                  </a:lnTo>
                  <a:lnTo>
                    <a:pt x="578" y="188"/>
                  </a:lnTo>
                  <a:lnTo>
                    <a:pt x="578" y="188"/>
                  </a:lnTo>
                  <a:lnTo>
                    <a:pt x="576" y="188"/>
                  </a:lnTo>
                  <a:lnTo>
                    <a:pt x="576" y="186"/>
                  </a:lnTo>
                  <a:lnTo>
                    <a:pt x="576" y="186"/>
                  </a:lnTo>
                  <a:lnTo>
                    <a:pt x="576" y="186"/>
                  </a:lnTo>
                  <a:lnTo>
                    <a:pt x="574" y="186"/>
                  </a:lnTo>
                  <a:lnTo>
                    <a:pt x="572" y="186"/>
                  </a:lnTo>
                  <a:lnTo>
                    <a:pt x="570" y="186"/>
                  </a:lnTo>
                  <a:lnTo>
                    <a:pt x="570" y="186"/>
                  </a:lnTo>
                  <a:lnTo>
                    <a:pt x="568" y="186"/>
                  </a:lnTo>
                  <a:lnTo>
                    <a:pt x="568" y="186"/>
                  </a:lnTo>
                  <a:lnTo>
                    <a:pt x="568" y="186"/>
                  </a:lnTo>
                  <a:lnTo>
                    <a:pt x="566" y="186"/>
                  </a:lnTo>
                  <a:lnTo>
                    <a:pt x="566" y="184"/>
                  </a:lnTo>
                  <a:lnTo>
                    <a:pt x="566" y="182"/>
                  </a:lnTo>
                  <a:lnTo>
                    <a:pt x="566" y="180"/>
                  </a:lnTo>
                  <a:lnTo>
                    <a:pt x="566" y="178"/>
                  </a:lnTo>
                  <a:lnTo>
                    <a:pt x="566" y="178"/>
                  </a:lnTo>
                  <a:lnTo>
                    <a:pt x="566" y="172"/>
                  </a:lnTo>
                  <a:lnTo>
                    <a:pt x="566" y="168"/>
                  </a:lnTo>
                  <a:lnTo>
                    <a:pt x="566" y="164"/>
                  </a:lnTo>
                  <a:lnTo>
                    <a:pt x="566" y="162"/>
                  </a:lnTo>
                  <a:lnTo>
                    <a:pt x="566" y="162"/>
                  </a:lnTo>
                  <a:lnTo>
                    <a:pt x="566" y="160"/>
                  </a:lnTo>
                  <a:lnTo>
                    <a:pt x="564" y="158"/>
                  </a:lnTo>
                  <a:lnTo>
                    <a:pt x="564" y="158"/>
                  </a:lnTo>
                  <a:lnTo>
                    <a:pt x="564" y="156"/>
                  </a:lnTo>
                  <a:lnTo>
                    <a:pt x="562" y="154"/>
                  </a:lnTo>
                  <a:lnTo>
                    <a:pt x="560" y="154"/>
                  </a:lnTo>
                  <a:lnTo>
                    <a:pt x="558" y="152"/>
                  </a:lnTo>
                  <a:lnTo>
                    <a:pt x="556" y="152"/>
                  </a:lnTo>
                  <a:lnTo>
                    <a:pt x="556" y="152"/>
                  </a:lnTo>
                  <a:lnTo>
                    <a:pt x="552" y="152"/>
                  </a:lnTo>
                  <a:lnTo>
                    <a:pt x="550" y="150"/>
                  </a:lnTo>
                  <a:lnTo>
                    <a:pt x="548" y="150"/>
                  </a:lnTo>
                  <a:lnTo>
                    <a:pt x="548" y="150"/>
                  </a:lnTo>
                  <a:lnTo>
                    <a:pt x="546" y="150"/>
                  </a:lnTo>
                  <a:lnTo>
                    <a:pt x="544" y="150"/>
                  </a:lnTo>
                  <a:lnTo>
                    <a:pt x="542" y="148"/>
                  </a:lnTo>
                  <a:lnTo>
                    <a:pt x="540" y="146"/>
                  </a:lnTo>
                  <a:lnTo>
                    <a:pt x="538" y="144"/>
                  </a:lnTo>
                  <a:lnTo>
                    <a:pt x="538" y="142"/>
                  </a:lnTo>
                  <a:lnTo>
                    <a:pt x="536" y="140"/>
                  </a:lnTo>
                  <a:lnTo>
                    <a:pt x="534" y="138"/>
                  </a:lnTo>
                  <a:lnTo>
                    <a:pt x="534" y="136"/>
                  </a:lnTo>
                  <a:lnTo>
                    <a:pt x="534" y="134"/>
                  </a:lnTo>
                  <a:lnTo>
                    <a:pt x="532" y="132"/>
                  </a:lnTo>
                  <a:lnTo>
                    <a:pt x="532" y="132"/>
                  </a:lnTo>
                  <a:lnTo>
                    <a:pt x="532" y="132"/>
                  </a:lnTo>
                  <a:lnTo>
                    <a:pt x="530" y="132"/>
                  </a:lnTo>
                  <a:lnTo>
                    <a:pt x="530" y="132"/>
                  </a:lnTo>
                  <a:lnTo>
                    <a:pt x="528" y="132"/>
                  </a:lnTo>
                  <a:lnTo>
                    <a:pt x="526" y="132"/>
                  </a:lnTo>
                  <a:lnTo>
                    <a:pt x="524" y="132"/>
                  </a:lnTo>
                  <a:lnTo>
                    <a:pt x="522" y="132"/>
                  </a:lnTo>
                  <a:lnTo>
                    <a:pt x="520" y="132"/>
                  </a:lnTo>
                  <a:lnTo>
                    <a:pt x="520" y="132"/>
                  </a:lnTo>
                  <a:lnTo>
                    <a:pt x="518" y="132"/>
                  </a:lnTo>
                  <a:lnTo>
                    <a:pt x="518" y="132"/>
                  </a:lnTo>
                  <a:lnTo>
                    <a:pt x="518" y="132"/>
                  </a:lnTo>
                  <a:lnTo>
                    <a:pt x="518" y="132"/>
                  </a:lnTo>
                  <a:lnTo>
                    <a:pt x="516" y="130"/>
                  </a:lnTo>
                  <a:lnTo>
                    <a:pt x="516" y="130"/>
                  </a:lnTo>
                  <a:lnTo>
                    <a:pt x="516" y="128"/>
                  </a:lnTo>
                  <a:lnTo>
                    <a:pt x="516" y="126"/>
                  </a:lnTo>
                  <a:lnTo>
                    <a:pt x="516" y="122"/>
                  </a:lnTo>
                  <a:lnTo>
                    <a:pt x="516" y="122"/>
                  </a:lnTo>
                  <a:lnTo>
                    <a:pt x="514" y="120"/>
                  </a:lnTo>
                  <a:lnTo>
                    <a:pt x="514" y="120"/>
                  </a:lnTo>
                  <a:lnTo>
                    <a:pt x="514" y="120"/>
                  </a:lnTo>
                  <a:lnTo>
                    <a:pt x="512" y="118"/>
                  </a:lnTo>
                  <a:lnTo>
                    <a:pt x="512" y="118"/>
                  </a:lnTo>
                  <a:lnTo>
                    <a:pt x="510" y="118"/>
                  </a:lnTo>
                  <a:lnTo>
                    <a:pt x="508" y="116"/>
                  </a:lnTo>
                  <a:lnTo>
                    <a:pt x="506" y="116"/>
                  </a:lnTo>
                  <a:lnTo>
                    <a:pt x="504" y="116"/>
                  </a:lnTo>
                  <a:lnTo>
                    <a:pt x="502" y="116"/>
                  </a:lnTo>
                  <a:lnTo>
                    <a:pt x="498" y="116"/>
                  </a:lnTo>
                  <a:lnTo>
                    <a:pt x="494" y="116"/>
                  </a:lnTo>
                  <a:lnTo>
                    <a:pt x="492" y="116"/>
                  </a:lnTo>
                  <a:lnTo>
                    <a:pt x="490" y="116"/>
                  </a:lnTo>
                  <a:lnTo>
                    <a:pt x="488" y="116"/>
                  </a:lnTo>
                  <a:lnTo>
                    <a:pt x="484" y="114"/>
                  </a:lnTo>
                  <a:lnTo>
                    <a:pt x="482" y="114"/>
                  </a:lnTo>
                  <a:lnTo>
                    <a:pt x="480" y="114"/>
                  </a:lnTo>
                  <a:lnTo>
                    <a:pt x="478" y="114"/>
                  </a:lnTo>
                  <a:lnTo>
                    <a:pt x="476" y="112"/>
                  </a:lnTo>
                  <a:lnTo>
                    <a:pt x="476" y="112"/>
                  </a:lnTo>
                  <a:lnTo>
                    <a:pt x="474" y="112"/>
                  </a:lnTo>
                  <a:lnTo>
                    <a:pt x="472" y="110"/>
                  </a:lnTo>
                  <a:lnTo>
                    <a:pt x="472" y="108"/>
                  </a:lnTo>
                  <a:lnTo>
                    <a:pt x="470" y="106"/>
                  </a:lnTo>
                  <a:lnTo>
                    <a:pt x="470" y="106"/>
                  </a:lnTo>
                  <a:lnTo>
                    <a:pt x="470" y="106"/>
                  </a:lnTo>
                  <a:lnTo>
                    <a:pt x="470" y="106"/>
                  </a:lnTo>
                  <a:lnTo>
                    <a:pt x="468" y="106"/>
                  </a:lnTo>
                  <a:lnTo>
                    <a:pt x="468" y="106"/>
                  </a:lnTo>
                  <a:lnTo>
                    <a:pt x="466" y="106"/>
                  </a:lnTo>
                  <a:lnTo>
                    <a:pt x="466" y="108"/>
                  </a:lnTo>
                  <a:lnTo>
                    <a:pt x="464" y="108"/>
                  </a:lnTo>
                  <a:lnTo>
                    <a:pt x="462" y="110"/>
                  </a:lnTo>
                  <a:lnTo>
                    <a:pt x="460" y="110"/>
                  </a:lnTo>
                  <a:lnTo>
                    <a:pt x="460" y="112"/>
                  </a:lnTo>
                  <a:lnTo>
                    <a:pt x="458" y="112"/>
                  </a:lnTo>
                  <a:lnTo>
                    <a:pt x="456" y="112"/>
                  </a:lnTo>
                  <a:lnTo>
                    <a:pt x="454" y="112"/>
                  </a:lnTo>
                  <a:lnTo>
                    <a:pt x="452" y="112"/>
                  </a:lnTo>
                  <a:lnTo>
                    <a:pt x="452" y="112"/>
                  </a:lnTo>
                  <a:lnTo>
                    <a:pt x="450" y="112"/>
                  </a:lnTo>
                  <a:lnTo>
                    <a:pt x="448" y="110"/>
                  </a:lnTo>
                  <a:lnTo>
                    <a:pt x="446" y="110"/>
                  </a:lnTo>
                  <a:lnTo>
                    <a:pt x="444" y="110"/>
                  </a:lnTo>
                  <a:lnTo>
                    <a:pt x="442" y="106"/>
                  </a:lnTo>
                  <a:lnTo>
                    <a:pt x="438" y="104"/>
                  </a:lnTo>
                  <a:lnTo>
                    <a:pt x="438" y="104"/>
                  </a:lnTo>
                  <a:lnTo>
                    <a:pt x="436" y="102"/>
                  </a:lnTo>
                  <a:lnTo>
                    <a:pt x="434" y="98"/>
                  </a:lnTo>
                  <a:lnTo>
                    <a:pt x="432" y="96"/>
                  </a:lnTo>
                  <a:lnTo>
                    <a:pt x="432" y="94"/>
                  </a:lnTo>
                  <a:lnTo>
                    <a:pt x="430" y="92"/>
                  </a:lnTo>
                  <a:lnTo>
                    <a:pt x="430" y="92"/>
                  </a:lnTo>
                  <a:lnTo>
                    <a:pt x="428" y="90"/>
                  </a:lnTo>
                  <a:lnTo>
                    <a:pt x="424" y="88"/>
                  </a:lnTo>
                  <a:lnTo>
                    <a:pt x="420" y="88"/>
                  </a:lnTo>
                  <a:lnTo>
                    <a:pt x="418" y="86"/>
                  </a:lnTo>
                  <a:lnTo>
                    <a:pt x="414" y="86"/>
                  </a:lnTo>
                  <a:lnTo>
                    <a:pt x="412" y="84"/>
                  </a:lnTo>
                  <a:lnTo>
                    <a:pt x="408" y="84"/>
                  </a:lnTo>
                  <a:lnTo>
                    <a:pt x="404" y="84"/>
                  </a:lnTo>
                  <a:lnTo>
                    <a:pt x="402" y="84"/>
                  </a:lnTo>
                  <a:lnTo>
                    <a:pt x="396" y="84"/>
                  </a:lnTo>
                  <a:lnTo>
                    <a:pt x="392" y="84"/>
                  </a:lnTo>
                  <a:lnTo>
                    <a:pt x="388" y="86"/>
                  </a:lnTo>
                  <a:lnTo>
                    <a:pt x="386" y="86"/>
                  </a:lnTo>
                  <a:lnTo>
                    <a:pt x="382" y="86"/>
                  </a:lnTo>
                  <a:lnTo>
                    <a:pt x="382" y="88"/>
                  </a:lnTo>
                  <a:lnTo>
                    <a:pt x="380" y="88"/>
                  </a:lnTo>
                  <a:lnTo>
                    <a:pt x="378" y="88"/>
                  </a:lnTo>
                  <a:lnTo>
                    <a:pt x="378" y="88"/>
                  </a:lnTo>
                  <a:lnTo>
                    <a:pt x="378" y="90"/>
                  </a:lnTo>
                  <a:lnTo>
                    <a:pt x="376" y="90"/>
                  </a:lnTo>
                  <a:lnTo>
                    <a:pt x="376" y="92"/>
                  </a:lnTo>
                  <a:lnTo>
                    <a:pt x="376" y="94"/>
                  </a:lnTo>
                  <a:lnTo>
                    <a:pt x="376" y="96"/>
                  </a:lnTo>
                  <a:lnTo>
                    <a:pt x="374" y="96"/>
                  </a:lnTo>
                  <a:lnTo>
                    <a:pt x="374" y="98"/>
                  </a:lnTo>
                  <a:lnTo>
                    <a:pt x="372" y="100"/>
                  </a:lnTo>
                  <a:lnTo>
                    <a:pt x="370" y="100"/>
                  </a:lnTo>
                  <a:lnTo>
                    <a:pt x="368" y="102"/>
                  </a:lnTo>
                  <a:lnTo>
                    <a:pt x="366" y="104"/>
                  </a:lnTo>
                  <a:lnTo>
                    <a:pt x="364" y="104"/>
                  </a:lnTo>
                  <a:lnTo>
                    <a:pt x="364" y="104"/>
                  </a:lnTo>
                  <a:lnTo>
                    <a:pt x="362" y="104"/>
                  </a:lnTo>
                  <a:lnTo>
                    <a:pt x="362" y="104"/>
                  </a:lnTo>
                  <a:lnTo>
                    <a:pt x="362" y="104"/>
                  </a:lnTo>
                  <a:lnTo>
                    <a:pt x="360" y="104"/>
                  </a:lnTo>
                  <a:lnTo>
                    <a:pt x="360" y="102"/>
                  </a:lnTo>
                  <a:lnTo>
                    <a:pt x="360" y="102"/>
                  </a:lnTo>
                  <a:lnTo>
                    <a:pt x="360" y="102"/>
                  </a:lnTo>
                  <a:lnTo>
                    <a:pt x="360" y="102"/>
                  </a:lnTo>
                  <a:lnTo>
                    <a:pt x="362" y="100"/>
                  </a:lnTo>
                  <a:lnTo>
                    <a:pt x="362" y="98"/>
                  </a:lnTo>
                  <a:lnTo>
                    <a:pt x="364" y="96"/>
                  </a:lnTo>
                  <a:lnTo>
                    <a:pt x="366" y="94"/>
                  </a:lnTo>
                  <a:lnTo>
                    <a:pt x="366" y="92"/>
                  </a:lnTo>
                  <a:lnTo>
                    <a:pt x="368" y="92"/>
                  </a:lnTo>
                  <a:lnTo>
                    <a:pt x="368" y="90"/>
                  </a:lnTo>
                  <a:lnTo>
                    <a:pt x="370" y="86"/>
                  </a:lnTo>
                  <a:lnTo>
                    <a:pt x="372" y="86"/>
                  </a:lnTo>
                  <a:lnTo>
                    <a:pt x="374" y="84"/>
                  </a:lnTo>
                  <a:lnTo>
                    <a:pt x="374" y="82"/>
                  </a:lnTo>
                  <a:lnTo>
                    <a:pt x="374" y="82"/>
                  </a:lnTo>
                  <a:lnTo>
                    <a:pt x="374" y="82"/>
                  </a:lnTo>
                  <a:lnTo>
                    <a:pt x="374" y="80"/>
                  </a:lnTo>
                  <a:lnTo>
                    <a:pt x="374" y="80"/>
                  </a:lnTo>
                  <a:lnTo>
                    <a:pt x="372" y="78"/>
                  </a:lnTo>
                  <a:lnTo>
                    <a:pt x="372" y="78"/>
                  </a:lnTo>
                  <a:lnTo>
                    <a:pt x="370" y="78"/>
                  </a:lnTo>
                  <a:lnTo>
                    <a:pt x="368" y="76"/>
                  </a:lnTo>
                  <a:lnTo>
                    <a:pt x="368" y="76"/>
                  </a:lnTo>
                  <a:lnTo>
                    <a:pt x="366" y="76"/>
                  </a:lnTo>
                  <a:lnTo>
                    <a:pt x="364" y="74"/>
                  </a:lnTo>
                  <a:lnTo>
                    <a:pt x="362" y="74"/>
                  </a:lnTo>
                  <a:lnTo>
                    <a:pt x="360" y="74"/>
                  </a:lnTo>
                  <a:lnTo>
                    <a:pt x="356" y="74"/>
                  </a:lnTo>
                  <a:lnTo>
                    <a:pt x="356" y="74"/>
                  </a:lnTo>
                  <a:lnTo>
                    <a:pt x="354" y="76"/>
                  </a:lnTo>
                  <a:lnTo>
                    <a:pt x="354" y="76"/>
                  </a:lnTo>
                  <a:lnTo>
                    <a:pt x="352" y="76"/>
                  </a:lnTo>
                  <a:lnTo>
                    <a:pt x="350" y="78"/>
                  </a:lnTo>
                  <a:lnTo>
                    <a:pt x="348" y="80"/>
                  </a:lnTo>
                  <a:lnTo>
                    <a:pt x="346" y="82"/>
                  </a:lnTo>
                  <a:lnTo>
                    <a:pt x="344" y="84"/>
                  </a:lnTo>
                  <a:lnTo>
                    <a:pt x="340" y="88"/>
                  </a:lnTo>
                  <a:lnTo>
                    <a:pt x="336" y="92"/>
                  </a:lnTo>
                  <a:lnTo>
                    <a:pt x="336" y="94"/>
                  </a:lnTo>
                  <a:lnTo>
                    <a:pt x="334" y="96"/>
                  </a:lnTo>
                  <a:lnTo>
                    <a:pt x="332" y="98"/>
                  </a:lnTo>
                  <a:lnTo>
                    <a:pt x="330" y="100"/>
                  </a:lnTo>
                  <a:lnTo>
                    <a:pt x="330" y="100"/>
                  </a:lnTo>
                  <a:lnTo>
                    <a:pt x="328" y="102"/>
                  </a:lnTo>
                  <a:lnTo>
                    <a:pt x="326" y="104"/>
                  </a:lnTo>
                  <a:lnTo>
                    <a:pt x="326" y="104"/>
                  </a:lnTo>
                  <a:lnTo>
                    <a:pt x="324" y="106"/>
                  </a:lnTo>
                  <a:lnTo>
                    <a:pt x="322" y="106"/>
                  </a:lnTo>
                  <a:lnTo>
                    <a:pt x="322" y="106"/>
                  </a:lnTo>
                  <a:lnTo>
                    <a:pt x="322" y="106"/>
                  </a:lnTo>
                  <a:lnTo>
                    <a:pt x="320" y="106"/>
                  </a:lnTo>
                  <a:lnTo>
                    <a:pt x="320" y="106"/>
                  </a:lnTo>
                  <a:lnTo>
                    <a:pt x="320" y="104"/>
                  </a:lnTo>
                  <a:lnTo>
                    <a:pt x="320" y="104"/>
                  </a:lnTo>
                  <a:lnTo>
                    <a:pt x="320" y="104"/>
                  </a:lnTo>
                  <a:lnTo>
                    <a:pt x="320" y="104"/>
                  </a:lnTo>
                  <a:lnTo>
                    <a:pt x="320" y="102"/>
                  </a:lnTo>
                  <a:lnTo>
                    <a:pt x="320" y="100"/>
                  </a:lnTo>
                  <a:lnTo>
                    <a:pt x="320" y="98"/>
                  </a:lnTo>
                  <a:lnTo>
                    <a:pt x="322" y="98"/>
                  </a:lnTo>
                  <a:lnTo>
                    <a:pt x="322" y="96"/>
                  </a:lnTo>
                  <a:lnTo>
                    <a:pt x="324" y="94"/>
                  </a:lnTo>
                  <a:lnTo>
                    <a:pt x="326" y="90"/>
                  </a:lnTo>
                  <a:lnTo>
                    <a:pt x="330" y="88"/>
                  </a:lnTo>
                  <a:lnTo>
                    <a:pt x="332" y="84"/>
                  </a:lnTo>
                  <a:lnTo>
                    <a:pt x="334" y="82"/>
                  </a:lnTo>
                  <a:lnTo>
                    <a:pt x="336" y="80"/>
                  </a:lnTo>
                  <a:lnTo>
                    <a:pt x="338" y="76"/>
                  </a:lnTo>
                  <a:lnTo>
                    <a:pt x="340" y="74"/>
                  </a:lnTo>
                  <a:lnTo>
                    <a:pt x="342" y="72"/>
                  </a:lnTo>
                  <a:lnTo>
                    <a:pt x="344" y="68"/>
                  </a:lnTo>
                  <a:lnTo>
                    <a:pt x="346" y="64"/>
                  </a:lnTo>
                  <a:lnTo>
                    <a:pt x="346" y="60"/>
                  </a:lnTo>
                  <a:lnTo>
                    <a:pt x="348" y="58"/>
                  </a:lnTo>
                  <a:lnTo>
                    <a:pt x="350" y="56"/>
                  </a:lnTo>
                  <a:lnTo>
                    <a:pt x="350" y="54"/>
                  </a:lnTo>
                  <a:lnTo>
                    <a:pt x="352" y="52"/>
                  </a:lnTo>
                  <a:lnTo>
                    <a:pt x="352" y="50"/>
                  </a:lnTo>
                  <a:lnTo>
                    <a:pt x="352" y="50"/>
                  </a:lnTo>
                  <a:lnTo>
                    <a:pt x="352" y="48"/>
                  </a:lnTo>
                  <a:lnTo>
                    <a:pt x="352" y="48"/>
                  </a:lnTo>
                  <a:lnTo>
                    <a:pt x="352" y="46"/>
                  </a:lnTo>
                  <a:lnTo>
                    <a:pt x="352" y="44"/>
                  </a:lnTo>
                  <a:lnTo>
                    <a:pt x="350" y="40"/>
                  </a:lnTo>
                  <a:lnTo>
                    <a:pt x="348" y="36"/>
                  </a:lnTo>
                  <a:lnTo>
                    <a:pt x="346" y="32"/>
                  </a:lnTo>
                  <a:lnTo>
                    <a:pt x="344" y="30"/>
                  </a:lnTo>
                  <a:lnTo>
                    <a:pt x="342" y="26"/>
                  </a:lnTo>
                  <a:lnTo>
                    <a:pt x="340" y="24"/>
                  </a:lnTo>
                  <a:lnTo>
                    <a:pt x="340" y="22"/>
                  </a:lnTo>
                  <a:lnTo>
                    <a:pt x="338" y="22"/>
                  </a:lnTo>
                  <a:lnTo>
                    <a:pt x="336" y="20"/>
                  </a:lnTo>
                  <a:lnTo>
                    <a:pt x="332" y="16"/>
                  </a:lnTo>
                  <a:lnTo>
                    <a:pt x="332" y="16"/>
                  </a:lnTo>
                  <a:lnTo>
                    <a:pt x="328" y="16"/>
                  </a:lnTo>
                  <a:lnTo>
                    <a:pt x="326" y="14"/>
                  </a:lnTo>
                  <a:lnTo>
                    <a:pt x="324" y="14"/>
                  </a:lnTo>
                  <a:lnTo>
                    <a:pt x="322" y="14"/>
                  </a:lnTo>
                  <a:lnTo>
                    <a:pt x="322" y="16"/>
                  </a:lnTo>
                  <a:lnTo>
                    <a:pt x="320" y="16"/>
                  </a:lnTo>
                  <a:lnTo>
                    <a:pt x="320" y="16"/>
                  </a:lnTo>
                  <a:lnTo>
                    <a:pt x="318" y="18"/>
                  </a:lnTo>
                  <a:lnTo>
                    <a:pt x="316" y="18"/>
                  </a:lnTo>
                  <a:lnTo>
                    <a:pt x="314" y="22"/>
                  </a:lnTo>
                  <a:lnTo>
                    <a:pt x="314" y="24"/>
                  </a:lnTo>
                  <a:lnTo>
                    <a:pt x="312" y="26"/>
                  </a:lnTo>
                  <a:lnTo>
                    <a:pt x="310" y="28"/>
                  </a:lnTo>
                  <a:lnTo>
                    <a:pt x="308" y="32"/>
                  </a:lnTo>
                  <a:lnTo>
                    <a:pt x="308" y="34"/>
                  </a:lnTo>
                  <a:lnTo>
                    <a:pt x="306" y="36"/>
                  </a:lnTo>
                  <a:lnTo>
                    <a:pt x="306" y="38"/>
                  </a:lnTo>
                  <a:lnTo>
                    <a:pt x="306" y="38"/>
                  </a:lnTo>
                  <a:lnTo>
                    <a:pt x="304" y="40"/>
                  </a:lnTo>
                  <a:lnTo>
                    <a:pt x="304" y="40"/>
                  </a:lnTo>
                  <a:lnTo>
                    <a:pt x="304" y="40"/>
                  </a:lnTo>
                  <a:lnTo>
                    <a:pt x="302" y="40"/>
                  </a:lnTo>
                  <a:lnTo>
                    <a:pt x="302" y="42"/>
                  </a:lnTo>
                  <a:lnTo>
                    <a:pt x="300" y="42"/>
                  </a:lnTo>
                  <a:lnTo>
                    <a:pt x="296" y="42"/>
                  </a:lnTo>
                  <a:lnTo>
                    <a:pt x="294" y="40"/>
                  </a:lnTo>
                  <a:lnTo>
                    <a:pt x="292" y="40"/>
                  </a:lnTo>
                  <a:lnTo>
                    <a:pt x="292" y="40"/>
                  </a:lnTo>
                  <a:lnTo>
                    <a:pt x="290" y="40"/>
                  </a:lnTo>
                  <a:lnTo>
                    <a:pt x="288" y="38"/>
                  </a:lnTo>
                  <a:lnTo>
                    <a:pt x="288" y="38"/>
                  </a:lnTo>
                  <a:lnTo>
                    <a:pt x="286" y="36"/>
                  </a:lnTo>
                  <a:lnTo>
                    <a:pt x="284" y="34"/>
                  </a:lnTo>
                  <a:lnTo>
                    <a:pt x="284" y="32"/>
                  </a:lnTo>
                  <a:lnTo>
                    <a:pt x="280" y="32"/>
                  </a:lnTo>
                  <a:lnTo>
                    <a:pt x="278" y="32"/>
                  </a:lnTo>
                  <a:lnTo>
                    <a:pt x="274" y="32"/>
                  </a:lnTo>
                  <a:lnTo>
                    <a:pt x="270" y="32"/>
                  </a:lnTo>
                  <a:lnTo>
                    <a:pt x="268" y="32"/>
                  </a:lnTo>
                  <a:lnTo>
                    <a:pt x="266" y="32"/>
                  </a:lnTo>
                  <a:lnTo>
                    <a:pt x="266" y="32"/>
                  </a:lnTo>
                  <a:lnTo>
                    <a:pt x="264" y="32"/>
                  </a:lnTo>
                  <a:lnTo>
                    <a:pt x="262" y="32"/>
                  </a:lnTo>
                  <a:lnTo>
                    <a:pt x="262" y="34"/>
                  </a:lnTo>
                  <a:lnTo>
                    <a:pt x="262" y="34"/>
                  </a:lnTo>
                  <a:lnTo>
                    <a:pt x="262" y="34"/>
                  </a:lnTo>
                  <a:lnTo>
                    <a:pt x="262" y="36"/>
                  </a:lnTo>
                  <a:lnTo>
                    <a:pt x="262" y="36"/>
                  </a:lnTo>
                  <a:lnTo>
                    <a:pt x="262" y="38"/>
                  </a:lnTo>
                  <a:lnTo>
                    <a:pt x="262" y="40"/>
                  </a:lnTo>
                  <a:lnTo>
                    <a:pt x="262" y="42"/>
                  </a:lnTo>
                  <a:lnTo>
                    <a:pt x="262" y="44"/>
                  </a:lnTo>
                  <a:lnTo>
                    <a:pt x="262" y="44"/>
                  </a:lnTo>
                  <a:lnTo>
                    <a:pt x="262" y="46"/>
                  </a:lnTo>
                  <a:lnTo>
                    <a:pt x="262" y="46"/>
                  </a:lnTo>
                  <a:lnTo>
                    <a:pt x="262" y="46"/>
                  </a:lnTo>
                  <a:lnTo>
                    <a:pt x="260" y="48"/>
                  </a:lnTo>
                  <a:lnTo>
                    <a:pt x="260" y="48"/>
                  </a:lnTo>
                  <a:lnTo>
                    <a:pt x="258" y="48"/>
                  </a:lnTo>
                  <a:lnTo>
                    <a:pt x="258" y="48"/>
                  </a:lnTo>
                  <a:lnTo>
                    <a:pt x="254" y="48"/>
                  </a:lnTo>
                  <a:lnTo>
                    <a:pt x="252" y="48"/>
                  </a:lnTo>
                  <a:lnTo>
                    <a:pt x="248" y="48"/>
                  </a:lnTo>
                  <a:lnTo>
                    <a:pt x="246" y="48"/>
                  </a:lnTo>
                  <a:lnTo>
                    <a:pt x="244" y="48"/>
                  </a:lnTo>
                  <a:lnTo>
                    <a:pt x="242" y="48"/>
                  </a:lnTo>
                  <a:lnTo>
                    <a:pt x="238" y="48"/>
                  </a:lnTo>
                  <a:lnTo>
                    <a:pt x="236" y="48"/>
                  </a:lnTo>
                  <a:lnTo>
                    <a:pt x="234" y="48"/>
                  </a:lnTo>
                  <a:lnTo>
                    <a:pt x="232" y="48"/>
                  </a:lnTo>
                  <a:lnTo>
                    <a:pt x="232" y="48"/>
                  </a:lnTo>
                  <a:lnTo>
                    <a:pt x="232" y="48"/>
                  </a:lnTo>
                  <a:lnTo>
                    <a:pt x="232" y="48"/>
                  </a:lnTo>
                  <a:lnTo>
                    <a:pt x="230" y="50"/>
                  </a:lnTo>
                  <a:lnTo>
                    <a:pt x="230" y="52"/>
                  </a:lnTo>
                  <a:lnTo>
                    <a:pt x="230" y="54"/>
                  </a:lnTo>
                  <a:lnTo>
                    <a:pt x="228" y="54"/>
                  </a:lnTo>
                  <a:lnTo>
                    <a:pt x="228" y="54"/>
                  </a:lnTo>
                  <a:lnTo>
                    <a:pt x="226" y="54"/>
                  </a:lnTo>
                  <a:lnTo>
                    <a:pt x="226" y="54"/>
                  </a:lnTo>
                  <a:lnTo>
                    <a:pt x="224" y="56"/>
                  </a:lnTo>
                  <a:lnTo>
                    <a:pt x="224" y="56"/>
                  </a:lnTo>
                  <a:lnTo>
                    <a:pt x="222" y="56"/>
                  </a:lnTo>
                  <a:lnTo>
                    <a:pt x="220" y="56"/>
                  </a:lnTo>
                  <a:lnTo>
                    <a:pt x="218" y="56"/>
                  </a:lnTo>
                  <a:lnTo>
                    <a:pt x="218" y="54"/>
                  </a:lnTo>
                  <a:lnTo>
                    <a:pt x="216" y="54"/>
                  </a:lnTo>
                  <a:lnTo>
                    <a:pt x="216" y="54"/>
                  </a:lnTo>
                  <a:lnTo>
                    <a:pt x="214" y="52"/>
                  </a:lnTo>
                  <a:lnTo>
                    <a:pt x="214" y="52"/>
                  </a:lnTo>
                  <a:lnTo>
                    <a:pt x="212" y="48"/>
                  </a:lnTo>
                  <a:lnTo>
                    <a:pt x="210" y="46"/>
                  </a:lnTo>
                  <a:lnTo>
                    <a:pt x="208" y="44"/>
                  </a:lnTo>
                  <a:lnTo>
                    <a:pt x="206" y="40"/>
                  </a:lnTo>
                  <a:lnTo>
                    <a:pt x="206" y="38"/>
                  </a:lnTo>
                  <a:lnTo>
                    <a:pt x="204" y="36"/>
                  </a:lnTo>
                  <a:lnTo>
                    <a:pt x="204" y="34"/>
                  </a:lnTo>
                  <a:lnTo>
                    <a:pt x="204" y="32"/>
                  </a:lnTo>
                  <a:lnTo>
                    <a:pt x="204" y="32"/>
                  </a:lnTo>
                  <a:lnTo>
                    <a:pt x="204" y="30"/>
                  </a:lnTo>
                  <a:lnTo>
                    <a:pt x="206" y="28"/>
                  </a:lnTo>
                  <a:lnTo>
                    <a:pt x="206" y="26"/>
                  </a:lnTo>
                  <a:lnTo>
                    <a:pt x="208" y="24"/>
                  </a:lnTo>
                  <a:lnTo>
                    <a:pt x="208" y="22"/>
                  </a:lnTo>
                  <a:lnTo>
                    <a:pt x="208" y="20"/>
                  </a:lnTo>
                  <a:lnTo>
                    <a:pt x="208" y="16"/>
                  </a:lnTo>
                  <a:lnTo>
                    <a:pt x="208" y="14"/>
                  </a:lnTo>
                  <a:lnTo>
                    <a:pt x="208" y="12"/>
                  </a:lnTo>
                  <a:lnTo>
                    <a:pt x="208" y="10"/>
                  </a:lnTo>
                  <a:lnTo>
                    <a:pt x="206" y="8"/>
                  </a:lnTo>
                  <a:lnTo>
                    <a:pt x="206" y="6"/>
                  </a:lnTo>
                  <a:lnTo>
                    <a:pt x="206" y="6"/>
                  </a:lnTo>
                  <a:lnTo>
                    <a:pt x="206" y="4"/>
                  </a:lnTo>
                  <a:lnTo>
                    <a:pt x="204" y="4"/>
                  </a:lnTo>
                  <a:lnTo>
                    <a:pt x="204" y="4"/>
                  </a:lnTo>
                  <a:lnTo>
                    <a:pt x="202" y="2"/>
                  </a:lnTo>
                  <a:lnTo>
                    <a:pt x="200" y="2"/>
                  </a:lnTo>
                  <a:lnTo>
                    <a:pt x="198" y="2"/>
                  </a:lnTo>
                  <a:lnTo>
                    <a:pt x="194" y="0"/>
                  </a:lnTo>
                  <a:lnTo>
                    <a:pt x="194" y="0"/>
                  </a:lnTo>
                  <a:lnTo>
                    <a:pt x="192" y="2"/>
                  </a:lnTo>
                  <a:lnTo>
                    <a:pt x="192" y="4"/>
                  </a:lnTo>
                  <a:lnTo>
                    <a:pt x="192" y="6"/>
                  </a:lnTo>
                  <a:lnTo>
                    <a:pt x="190" y="8"/>
                  </a:lnTo>
                  <a:lnTo>
                    <a:pt x="190" y="10"/>
                  </a:lnTo>
                  <a:lnTo>
                    <a:pt x="190" y="10"/>
                  </a:lnTo>
                  <a:lnTo>
                    <a:pt x="188" y="10"/>
                  </a:lnTo>
                  <a:lnTo>
                    <a:pt x="188" y="10"/>
                  </a:lnTo>
                  <a:lnTo>
                    <a:pt x="186" y="12"/>
                  </a:lnTo>
                  <a:lnTo>
                    <a:pt x="186" y="12"/>
                  </a:lnTo>
                  <a:lnTo>
                    <a:pt x="184" y="12"/>
                  </a:lnTo>
                  <a:lnTo>
                    <a:pt x="180" y="12"/>
                  </a:lnTo>
                  <a:lnTo>
                    <a:pt x="176" y="12"/>
                  </a:lnTo>
                  <a:lnTo>
                    <a:pt x="174" y="10"/>
                  </a:lnTo>
                  <a:lnTo>
                    <a:pt x="170" y="10"/>
                  </a:lnTo>
                  <a:lnTo>
                    <a:pt x="168" y="10"/>
                  </a:lnTo>
                  <a:lnTo>
                    <a:pt x="166" y="10"/>
                  </a:lnTo>
                  <a:lnTo>
                    <a:pt x="164" y="12"/>
                  </a:lnTo>
                  <a:lnTo>
                    <a:pt x="164" y="12"/>
                  </a:lnTo>
                  <a:lnTo>
                    <a:pt x="162" y="12"/>
                  </a:lnTo>
                  <a:lnTo>
                    <a:pt x="162" y="12"/>
                  </a:lnTo>
                  <a:lnTo>
                    <a:pt x="160" y="14"/>
                  </a:lnTo>
                  <a:lnTo>
                    <a:pt x="158" y="16"/>
                  </a:lnTo>
                  <a:lnTo>
                    <a:pt x="158" y="16"/>
                  </a:lnTo>
                  <a:lnTo>
                    <a:pt x="156" y="16"/>
                  </a:lnTo>
                  <a:lnTo>
                    <a:pt x="156" y="18"/>
                  </a:lnTo>
                  <a:lnTo>
                    <a:pt x="156" y="18"/>
                  </a:lnTo>
                  <a:lnTo>
                    <a:pt x="154" y="16"/>
                  </a:lnTo>
                  <a:lnTo>
                    <a:pt x="154" y="16"/>
                  </a:lnTo>
                  <a:lnTo>
                    <a:pt x="154" y="16"/>
                  </a:lnTo>
                  <a:lnTo>
                    <a:pt x="152" y="16"/>
                  </a:lnTo>
                  <a:lnTo>
                    <a:pt x="150" y="14"/>
                  </a:lnTo>
                  <a:lnTo>
                    <a:pt x="150" y="12"/>
                  </a:lnTo>
                  <a:lnTo>
                    <a:pt x="148" y="10"/>
                  </a:lnTo>
                  <a:lnTo>
                    <a:pt x="146" y="8"/>
                  </a:lnTo>
                  <a:lnTo>
                    <a:pt x="146" y="8"/>
                  </a:lnTo>
                  <a:lnTo>
                    <a:pt x="144" y="6"/>
                  </a:lnTo>
                  <a:lnTo>
                    <a:pt x="144" y="6"/>
                  </a:lnTo>
                  <a:lnTo>
                    <a:pt x="142" y="6"/>
                  </a:lnTo>
                  <a:lnTo>
                    <a:pt x="142" y="6"/>
                  </a:lnTo>
                  <a:lnTo>
                    <a:pt x="142" y="6"/>
                  </a:lnTo>
                  <a:lnTo>
                    <a:pt x="140" y="6"/>
                  </a:lnTo>
                  <a:lnTo>
                    <a:pt x="138" y="8"/>
                  </a:lnTo>
                  <a:lnTo>
                    <a:pt x="138" y="8"/>
                  </a:lnTo>
                  <a:lnTo>
                    <a:pt x="136" y="8"/>
                  </a:lnTo>
                  <a:lnTo>
                    <a:pt x="136" y="10"/>
                  </a:lnTo>
                  <a:lnTo>
                    <a:pt x="136" y="10"/>
                  </a:lnTo>
                  <a:lnTo>
                    <a:pt x="134" y="12"/>
                  </a:lnTo>
                  <a:lnTo>
                    <a:pt x="134" y="14"/>
                  </a:lnTo>
                  <a:lnTo>
                    <a:pt x="134" y="18"/>
                  </a:lnTo>
                  <a:lnTo>
                    <a:pt x="134" y="22"/>
                  </a:lnTo>
                  <a:lnTo>
                    <a:pt x="134" y="24"/>
                  </a:lnTo>
                  <a:lnTo>
                    <a:pt x="134" y="26"/>
                  </a:lnTo>
                  <a:lnTo>
                    <a:pt x="134" y="28"/>
                  </a:lnTo>
                  <a:lnTo>
                    <a:pt x="134" y="30"/>
                  </a:lnTo>
                  <a:lnTo>
                    <a:pt x="136" y="30"/>
                  </a:lnTo>
                  <a:lnTo>
                    <a:pt x="136" y="30"/>
                  </a:lnTo>
                  <a:lnTo>
                    <a:pt x="136" y="32"/>
                  </a:lnTo>
                  <a:lnTo>
                    <a:pt x="138" y="32"/>
                  </a:lnTo>
                  <a:lnTo>
                    <a:pt x="138" y="32"/>
                  </a:lnTo>
                  <a:lnTo>
                    <a:pt x="140" y="34"/>
                  </a:lnTo>
                  <a:lnTo>
                    <a:pt x="142" y="34"/>
                  </a:lnTo>
                  <a:lnTo>
                    <a:pt x="144" y="34"/>
                  </a:lnTo>
                  <a:lnTo>
                    <a:pt x="144" y="36"/>
                  </a:lnTo>
                  <a:lnTo>
                    <a:pt x="146" y="36"/>
                  </a:lnTo>
                  <a:lnTo>
                    <a:pt x="146" y="36"/>
                  </a:lnTo>
                  <a:lnTo>
                    <a:pt x="146" y="38"/>
                  </a:lnTo>
                  <a:lnTo>
                    <a:pt x="146" y="38"/>
                  </a:lnTo>
                  <a:lnTo>
                    <a:pt x="146" y="40"/>
                  </a:lnTo>
                  <a:lnTo>
                    <a:pt x="146" y="42"/>
                  </a:lnTo>
                  <a:lnTo>
                    <a:pt x="146" y="44"/>
                  </a:lnTo>
                  <a:lnTo>
                    <a:pt x="146" y="44"/>
                  </a:lnTo>
                  <a:lnTo>
                    <a:pt x="146" y="46"/>
                  </a:lnTo>
                  <a:lnTo>
                    <a:pt x="146" y="48"/>
                  </a:lnTo>
                  <a:lnTo>
                    <a:pt x="146" y="48"/>
                  </a:lnTo>
                  <a:lnTo>
                    <a:pt x="144" y="50"/>
                  </a:lnTo>
                  <a:lnTo>
                    <a:pt x="142" y="52"/>
                  </a:lnTo>
                  <a:lnTo>
                    <a:pt x="140" y="54"/>
                  </a:lnTo>
                  <a:lnTo>
                    <a:pt x="138" y="54"/>
                  </a:lnTo>
                  <a:lnTo>
                    <a:pt x="136" y="56"/>
                  </a:lnTo>
                  <a:lnTo>
                    <a:pt x="134" y="56"/>
                  </a:lnTo>
                  <a:lnTo>
                    <a:pt x="134" y="58"/>
                  </a:lnTo>
                  <a:lnTo>
                    <a:pt x="132" y="58"/>
                  </a:lnTo>
                  <a:lnTo>
                    <a:pt x="130" y="58"/>
                  </a:lnTo>
                  <a:lnTo>
                    <a:pt x="128" y="58"/>
                  </a:lnTo>
                  <a:lnTo>
                    <a:pt x="126" y="60"/>
                  </a:lnTo>
                  <a:lnTo>
                    <a:pt x="124" y="60"/>
                  </a:lnTo>
                  <a:lnTo>
                    <a:pt x="122" y="60"/>
                  </a:lnTo>
                  <a:lnTo>
                    <a:pt x="120" y="60"/>
                  </a:lnTo>
                  <a:lnTo>
                    <a:pt x="118" y="60"/>
                  </a:lnTo>
                  <a:lnTo>
                    <a:pt x="118" y="60"/>
                  </a:lnTo>
                  <a:lnTo>
                    <a:pt x="116" y="58"/>
                  </a:lnTo>
                  <a:lnTo>
                    <a:pt x="112" y="58"/>
                  </a:lnTo>
                  <a:lnTo>
                    <a:pt x="110" y="56"/>
                  </a:lnTo>
                  <a:lnTo>
                    <a:pt x="108" y="54"/>
                  </a:lnTo>
                  <a:lnTo>
                    <a:pt x="108" y="54"/>
                  </a:lnTo>
                  <a:lnTo>
                    <a:pt x="106" y="52"/>
                  </a:lnTo>
                  <a:lnTo>
                    <a:pt x="106" y="52"/>
                  </a:lnTo>
                  <a:lnTo>
                    <a:pt x="104" y="48"/>
                  </a:lnTo>
                  <a:lnTo>
                    <a:pt x="102" y="46"/>
                  </a:lnTo>
                  <a:lnTo>
                    <a:pt x="100" y="44"/>
                  </a:lnTo>
                  <a:lnTo>
                    <a:pt x="100" y="44"/>
                  </a:lnTo>
                  <a:lnTo>
                    <a:pt x="98" y="42"/>
                  </a:lnTo>
                  <a:lnTo>
                    <a:pt x="98" y="42"/>
                  </a:lnTo>
                  <a:lnTo>
                    <a:pt x="94" y="42"/>
                  </a:lnTo>
                  <a:lnTo>
                    <a:pt x="90" y="4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70" name="Freeform 469"/>
            <p:cNvSpPr>
              <a:spLocks/>
            </p:cNvSpPr>
            <p:nvPr/>
          </p:nvSpPr>
          <p:spPr bwMode="auto">
            <a:xfrm>
              <a:off x="3939826" y="4867562"/>
              <a:ext cx="272675" cy="305715"/>
            </a:xfrm>
            <a:custGeom>
              <a:avLst/>
              <a:gdLst>
                <a:gd name="T0" fmla="*/ 22 w 132"/>
                <a:gd name="T1" fmla="*/ 70 h 148"/>
                <a:gd name="T2" fmla="*/ 26 w 132"/>
                <a:gd name="T3" fmla="*/ 76 h 148"/>
                <a:gd name="T4" fmla="*/ 32 w 132"/>
                <a:gd name="T5" fmla="*/ 78 h 148"/>
                <a:gd name="T6" fmla="*/ 40 w 132"/>
                <a:gd name="T7" fmla="*/ 84 h 148"/>
                <a:gd name="T8" fmla="*/ 44 w 132"/>
                <a:gd name="T9" fmla="*/ 90 h 148"/>
                <a:gd name="T10" fmla="*/ 46 w 132"/>
                <a:gd name="T11" fmla="*/ 96 h 148"/>
                <a:gd name="T12" fmla="*/ 50 w 132"/>
                <a:gd name="T13" fmla="*/ 98 h 148"/>
                <a:gd name="T14" fmla="*/ 60 w 132"/>
                <a:gd name="T15" fmla="*/ 98 h 148"/>
                <a:gd name="T16" fmla="*/ 68 w 132"/>
                <a:gd name="T17" fmla="*/ 100 h 148"/>
                <a:gd name="T18" fmla="*/ 76 w 132"/>
                <a:gd name="T19" fmla="*/ 104 h 148"/>
                <a:gd name="T20" fmla="*/ 78 w 132"/>
                <a:gd name="T21" fmla="*/ 108 h 148"/>
                <a:gd name="T22" fmla="*/ 76 w 132"/>
                <a:gd name="T23" fmla="*/ 114 h 148"/>
                <a:gd name="T24" fmla="*/ 72 w 132"/>
                <a:gd name="T25" fmla="*/ 128 h 148"/>
                <a:gd name="T26" fmla="*/ 68 w 132"/>
                <a:gd name="T27" fmla="*/ 138 h 148"/>
                <a:gd name="T28" fmla="*/ 68 w 132"/>
                <a:gd name="T29" fmla="*/ 142 h 148"/>
                <a:gd name="T30" fmla="*/ 70 w 132"/>
                <a:gd name="T31" fmla="*/ 144 h 148"/>
                <a:gd name="T32" fmla="*/ 80 w 132"/>
                <a:gd name="T33" fmla="*/ 148 h 148"/>
                <a:gd name="T34" fmla="*/ 94 w 132"/>
                <a:gd name="T35" fmla="*/ 148 h 148"/>
                <a:gd name="T36" fmla="*/ 108 w 132"/>
                <a:gd name="T37" fmla="*/ 146 h 148"/>
                <a:gd name="T38" fmla="*/ 114 w 132"/>
                <a:gd name="T39" fmla="*/ 142 h 148"/>
                <a:gd name="T40" fmla="*/ 114 w 132"/>
                <a:gd name="T41" fmla="*/ 140 h 148"/>
                <a:gd name="T42" fmla="*/ 116 w 132"/>
                <a:gd name="T43" fmla="*/ 134 h 148"/>
                <a:gd name="T44" fmla="*/ 124 w 132"/>
                <a:gd name="T45" fmla="*/ 130 h 148"/>
                <a:gd name="T46" fmla="*/ 128 w 132"/>
                <a:gd name="T47" fmla="*/ 122 h 148"/>
                <a:gd name="T48" fmla="*/ 130 w 132"/>
                <a:gd name="T49" fmla="*/ 114 h 148"/>
                <a:gd name="T50" fmla="*/ 128 w 132"/>
                <a:gd name="T51" fmla="*/ 106 h 148"/>
                <a:gd name="T52" fmla="*/ 130 w 132"/>
                <a:gd name="T53" fmla="*/ 86 h 148"/>
                <a:gd name="T54" fmla="*/ 128 w 132"/>
                <a:gd name="T55" fmla="*/ 78 h 148"/>
                <a:gd name="T56" fmla="*/ 124 w 132"/>
                <a:gd name="T57" fmla="*/ 76 h 148"/>
                <a:gd name="T58" fmla="*/ 120 w 132"/>
                <a:gd name="T59" fmla="*/ 76 h 148"/>
                <a:gd name="T60" fmla="*/ 114 w 132"/>
                <a:gd name="T61" fmla="*/ 76 h 148"/>
                <a:gd name="T62" fmla="*/ 112 w 132"/>
                <a:gd name="T63" fmla="*/ 74 h 148"/>
                <a:gd name="T64" fmla="*/ 112 w 132"/>
                <a:gd name="T65" fmla="*/ 66 h 148"/>
                <a:gd name="T66" fmla="*/ 114 w 132"/>
                <a:gd name="T67" fmla="*/ 60 h 148"/>
                <a:gd name="T68" fmla="*/ 110 w 132"/>
                <a:gd name="T69" fmla="*/ 58 h 148"/>
                <a:gd name="T70" fmla="*/ 106 w 132"/>
                <a:gd name="T71" fmla="*/ 58 h 148"/>
                <a:gd name="T72" fmla="*/ 96 w 132"/>
                <a:gd name="T73" fmla="*/ 58 h 148"/>
                <a:gd name="T74" fmla="*/ 90 w 132"/>
                <a:gd name="T75" fmla="*/ 54 h 148"/>
                <a:gd name="T76" fmla="*/ 88 w 132"/>
                <a:gd name="T77" fmla="*/ 48 h 148"/>
                <a:gd name="T78" fmla="*/ 86 w 132"/>
                <a:gd name="T79" fmla="*/ 46 h 148"/>
                <a:gd name="T80" fmla="*/ 78 w 132"/>
                <a:gd name="T81" fmla="*/ 46 h 148"/>
                <a:gd name="T82" fmla="*/ 74 w 132"/>
                <a:gd name="T83" fmla="*/ 44 h 148"/>
                <a:gd name="T84" fmla="*/ 72 w 132"/>
                <a:gd name="T85" fmla="*/ 40 h 148"/>
                <a:gd name="T86" fmla="*/ 72 w 132"/>
                <a:gd name="T87" fmla="*/ 32 h 148"/>
                <a:gd name="T88" fmla="*/ 72 w 132"/>
                <a:gd name="T89" fmla="*/ 32 h 148"/>
                <a:gd name="T90" fmla="*/ 66 w 132"/>
                <a:gd name="T91" fmla="*/ 30 h 148"/>
                <a:gd name="T92" fmla="*/ 62 w 132"/>
                <a:gd name="T93" fmla="*/ 28 h 148"/>
                <a:gd name="T94" fmla="*/ 62 w 132"/>
                <a:gd name="T95" fmla="*/ 24 h 148"/>
                <a:gd name="T96" fmla="*/ 60 w 132"/>
                <a:gd name="T97" fmla="*/ 16 h 148"/>
                <a:gd name="T98" fmla="*/ 56 w 132"/>
                <a:gd name="T99" fmla="*/ 8 h 148"/>
                <a:gd name="T100" fmla="*/ 48 w 132"/>
                <a:gd name="T101" fmla="*/ 4 h 148"/>
                <a:gd name="T102" fmla="*/ 38 w 132"/>
                <a:gd name="T103" fmla="*/ 0 h 148"/>
                <a:gd name="T104" fmla="*/ 36 w 132"/>
                <a:gd name="T105" fmla="*/ 0 h 148"/>
                <a:gd name="T106" fmla="*/ 28 w 132"/>
                <a:gd name="T107" fmla="*/ 6 h 148"/>
                <a:gd name="T108" fmla="*/ 22 w 132"/>
                <a:gd name="T109" fmla="*/ 10 h 148"/>
                <a:gd name="T110" fmla="*/ 10 w 132"/>
                <a:gd name="T111" fmla="*/ 14 h 148"/>
                <a:gd name="T112" fmla="*/ 8 w 132"/>
                <a:gd name="T113" fmla="*/ 18 h 148"/>
                <a:gd name="T114" fmla="*/ 4 w 132"/>
                <a:gd name="T115" fmla="*/ 28 h 148"/>
                <a:gd name="T116" fmla="*/ 0 w 132"/>
                <a:gd name="T117" fmla="*/ 54 h 148"/>
                <a:gd name="T118" fmla="*/ 8 w 132"/>
                <a:gd name="T119" fmla="*/ 64 h 148"/>
                <a:gd name="T120" fmla="*/ 18 w 132"/>
                <a:gd name="T121" fmla="*/ 6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22" y="70"/>
                  </a:moveTo>
                  <a:lnTo>
                    <a:pt x="22" y="70"/>
                  </a:lnTo>
                  <a:lnTo>
                    <a:pt x="22" y="70"/>
                  </a:lnTo>
                  <a:lnTo>
                    <a:pt x="22" y="70"/>
                  </a:lnTo>
                  <a:lnTo>
                    <a:pt x="24" y="72"/>
                  </a:lnTo>
                  <a:lnTo>
                    <a:pt x="24" y="74"/>
                  </a:lnTo>
                  <a:lnTo>
                    <a:pt x="26" y="76"/>
                  </a:lnTo>
                  <a:lnTo>
                    <a:pt x="26" y="76"/>
                  </a:lnTo>
                  <a:lnTo>
                    <a:pt x="26" y="76"/>
                  </a:lnTo>
                  <a:lnTo>
                    <a:pt x="28" y="76"/>
                  </a:lnTo>
                  <a:lnTo>
                    <a:pt x="30" y="78"/>
                  </a:lnTo>
                  <a:lnTo>
                    <a:pt x="32" y="78"/>
                  </a:lnTo>
                  <a:lnTo>
                    <a:pt x="34" y="80"/>
                  </a:lnTo>
                  <a:lnTo>
                    <a:pt x="36" y="80"/>
                  </a:lnTo>
                  <a:lnTo>
                    <a:pt x="38" y="80"/>
                  </a:lnTo>
                  <a:lnTo>
                    <a:pt x="40" y="84"/>
                  </a:lnTo>
                  <a:lnTo>
                    <a:pt x="42" y="86"/>
                  </a:lnTo>
                  <a:lnTo>
                    <a:pt x="44" y="88"/>
                  </a:lnTo>
                  <a:lnTo>
                    <a:pt x="44" y="88"/>
                  </a:lnTo>
                  <a:lnTo>
                    <a:pt x="44" y="90"/>
                  </a:lnTo>
                  <a:lnTo>
                    <a:pt x="46" y="92"/>
                  </a:lnTo>
                  <a:lnTo>
                    <a:pt x="46" y="94"/>
                  </a:lnTo>
                  <a:lnTo>
                    <a:pt x="46" y="94"/>
                  </a:lnTo>
                  <a:lnTo>
                    <a:pt x="46" y="96"/>
                  </a:lnTo>
                  <a:lnTo>
                    <a:pt x="48" y="96"/>
                  </a:lnTo>
                  <a:lnTo>
                    <a:pt x="48" y="98"/>
                  </a:lnTo>
                  <a:lnTo>
                    <a:pt x="50" y="98"/>
                  </a:lnTo>
                  <a:lnTo>
                    <a:pt x="50" y="98"/>
                  </a:lnTo>
                  <a:lnTo>
                    <a:pt x="52" y="98"/>
                  </a:lnTo>
                  <a:lnTo>
                    <a:pt x="54" y="98"/>
                  </a:lnTo>
                  <a:lnTo>
                    <a:pt x="58" y="98"/>
                  </a:lnTo>
                  <a:lnTo>
                    <a:pt x="60" y="98"/>
                  </a:lnTo>
                  <a:lnTo>
                    <a:pt x="64" y="98"/>
                  </a:lnTo>
                  <a:lnTo>
                    <a:pt x="66" y="98"/>
                  </a:lnTo>
                  <a:lnTo>
                    <a:pt x="68" y="98"/>
                  </a:lnTo>
                  <a:lnTo>
                    <a:pt x="68" y="100"/>
                  </a:lnTo>
                  <a:lnTo>
                    <a:pt x="70" y="100"/>
                  </a:lnTo>
                  <a:lnTo>
                    <a:pt x="70" y="100"/>
                  </a:lnTo>
                  <a:lnTo>
                    <a:pt x="72" y="102"/>
                  </a:lnTo>
                  <a:lnTo>
                    <a:pt x="76" y="104"/>
                  </a:lnTo>
                  <a:lnTo>
                    <a:pt x="76" y="106"/>
                  </a:lnTo>
                  <a:lnTo>
                    <a:pt x="76" y="106"/>
                  </a:lnTo>
                  <a:lnTo>
                    <a:pt x="78" y="108"/>
                  </a:lnTo>
                  <a:lnTo>
                    <a:pt x="78" y="108"/>
                  </a:lnTo>
                  <a:lnTo>
                    <a:pt x="78" y="110"/>
                  </a:lnTo>
                  <a:lnTo>
                    <a:pt x="78" y="110"/>
                  </a:lnTo>
                  <a:lnTo>
                    <a:pt x="78" y="112"/>
                  </a:lnTo>
                  <a:lnTo>
                    <a:pt x="76" y="114"/>
                  </a:lnTo>
                  <a:lnTo>
                    <a:pt x="76" y="118"/>
                  </a:lnTo>
                  <a:lnTo>
                    <a:pt x="74" y="124"/>
                  </a:lnTo>
                  <a:lnTo>
                    <a:pt x="72" y="126"/>
                  </a:lnTo>
                  <a:lnTo>
                    <a:pt x="72" y="128"/>
                  </a:lnTo>
                  <a:lnTo>
                    <a:pt x="72" y="130"/>
                  </a:lnTo>
                  <a:lnTo>
                    <a:pt x="70" y="132"/>
                  </a:lnTo>
                  <a:lnTo>
                    <a:pt x="68" y="136"/>
                  </a:lnTo>
                  <a:lnTo>
                    <a:pt x="68" y="138"/>
                  </a:lnTo>
                  <a:lnTo>
                    <a:pt x="68" y="140"/>
                  </a:lnTo>
                  <a:lnTo>
                    <a:pt x="68" y="140"/>
                  </a:lnTo>
                  <a:lnTo>
                    <a:pt x="68" y="140"/>
                  </a:lnTo>
                  <a:lnTo>
                    <a:pt x="68" y="142"/>
                  </a:lnTo>
                  <a:lnTo>
                    <a:pt x="68" y="142"/>
                  </a:lnTo>
                  <a:lnTo>
                    <a:pt x="70" y="142"/>
                  </a:lnTo>
                  <a:lnTo>
                    <a:pt x="70" y="144"/>
                  </a:lnTo>
                  <a:lnTo>
                    <a:pt x="70" y="144"/>
                  </a:lnTo>
                  <a:lnTo>
                    <a:pt x="72" y="144"/>
                  </a:lnTo>
                  <a:lnTo>
                    <a:pt x="74" y="146"/>
                  </a:lnTo>
                  <a:lnTo>
                    <a:pt x="76" y="146"/>
                  </a:lnTo>
                  <a:lnTo>
                    <a:pt x="80" y="148"/>
                  </a:lnTo>
                  <a:lnTo>
                    <a:pt x="84" y="148"/>
                  </a:lnTo>
                  <a:lnTo>
                    <a:pt x="86" y="148"/>
                  </a:lnTo>
                  <a:lnTo>
                    <a:pt x="90" y="148"/>
                  </a:lnTo>
                  <a:lnTo>
                    <a:pt x="94" y="148"/>
                  </a:lnTo>
                  <a:lnTo>
                    <a:pt x="98" y="148"/>
                  </a:lnTo>
                  <a:lnTo>
                    <a:pt x="100" y="148"/>
                  </a:lnTo>
                  <a:lnTo>
                    <a:pt x="104" y="148"/>
                  </a:lnTo>
                  <a:lnTo>
                    <a:pt x="108" y="146"/>
                  </a:lnTo>
                  <a:lnTo>
                    <a:pt x="110" y="146"/>
                  </a:lnTo>
                  <a:lnTo>
                    <a:pt x="112" y="144"/>
                  </a:lnTo>
                  <a:lnTo>
                    <a:pt x="114" y="144"/>
                  </a:lnTo>
                  <a:lnTo>
                    <a:pt x="114" y="142"/>
                  </a:lnTo>
                  <a:lnTo>
                    <a:pt x="114" y="142"/>
                  </a:lnTo>
                  <a:lnTo>
                    <a:pt x="114" y="142"/>
                  </a:lnTo>
                  <a:lnTo>
                    <a:pt x="114" y="140"/>
                  </a:lnTo>
                  <a:lnTo>
                    <a:pt x="114" y="140"/>
                  </a:lnTo>
                  <a:lnTo>
                    <a:pt x="114" y="136"/>
                  </a:lnTo>
                  <a:lnTo>
                    <a:pt x="114" y="136"/>
                  </a:lnTo>
                  <a:lnTo>
                    <a:pt x="116" y="136"/>
                  </a:lnTo>
                  <a:lnTo>
                    <a:pt x="116" y="134"/>
                  </a:lnTo>
                  <a:lnTo>
                    <a:pt x="118" y="134"/>
                  </a:lnTo>
                  <a:lnTo>
                    <a:pt x="120" y="132"/>
                  </a:lnTo>
                  <a:lnTo>
                    <a:pt x="122" y="130"/>
                  </a:lnTo>
                  <a:lnTo>
                    <a:pt x="124" y="130"/>
                  </a:lnTo>
                  <a:lnTo>
                    <a:pt x="124" y="130"/>
                  </a:lnTo>
                  <a:lnTo>
                    <a:pt x="126" y="128"/>
                  </a:lnTo>
                  <a:lnTo>
                    <a:pt x="126" y="126"/>
                  </a:lnTo>
                  <a:lnTo>
                    <a:pt x="128" y="122"/>
                  </a:lnTo>
                  <a:lnTo>
                    <a:pt x="132" y="118"/>
                  </a:lnTo>
                  <a:lnTo>
                    <a:pt x="130" y="116"/>
                  </a:lnTo>
                  <a:lnTo>
                    <a:pt x="130" y="114"/>
                  </a:lnTo>
                  <a:lnTo>
                    <a:pt x="130" y="114"/>
                  </a:lnTo>
                  <a:lnTo>
                    <a:pt x="128" y="112"/>
                  </a:lnTo>
                  <a:lnTo>
                    <a:pt x="128" y="110"/>
                  </a:lnTo>
                  <a:lnTo>
                    <a:pt x="128" y="108"/>
                  </a:lnTo>
                  <a:lnTo>
                    <a:pt x="128" y="106"/>
                  </a:lnTo>
                  <a:lnTo>
                    <a:pt x="128" y="100"/>
                  </a:lnTo>
                  <a:lnTo>
                    <a:pt x="128" y="94"/>
                  </a:lnTo>
                  <a:lnTo>
                    <a:pt x="130" y="88"/>
                  </a:lnTo>
                  <a:lnTo>
                    <a:pt x="130" y="86"/>
                  </a:lnTo>
                  <a:lnTo>
                    <a:pt x="128" y="84"/>
                  </a:lnTo>
                  <a:lnTo>
                    <a:pt x="128" y="82"/>
                  </a:lnTo>
                  <a:lnTo>
                    <a:pt x="128" y="80"/>
                  </a:lnTo>
                  <a:lnTo>
                    <a:pt x="128" y="78"/>
                  </a:lnTo>
                  <a:lnTo>
                    <a:pt x="126" y="76"/>
                  </a:lnTo>
                  <a:lnTo>
                    <a:pt x="126" y="76"/>
                  </a:lnTo>
                  <a:lnTo>
                    <a:pt x="126" y="76"/>
                  </a:lnTo>
                  <a:lnTo>
                    <a:pt x="124" y="76"/>
                  </a:lnTo>
                  <a:lnTo>
                    <a:pt x="124" y="76"/>
                  </a:lnTo>
                  <a:lnTo>
                    <a:pt x="124" y="76"/>
                  </a:lnTo>
                  <a:lnTo>
                    <a:pt x="122" y="76"/>
                  </a:lnTo>
                  <a:lnTo>
                    <a:pt x="120" y="76"/>
                  </a:lnTo>
                  <a:lnTo>
                    <a:pt x="118" y="76"/>
                  </a:lnTo>
                  <a:lnTo>
                    <a:pt x="116" y="76"/>
                  </a:lnTo>
                  <a:lnTo>
                    <a:pt x="116" y="76"/>
                  </a:lnTo>
                  <a:lnTo>
                    <a:pt x="114" y="76"/>
                  </a:lnTo>
                  <a:lnTo>
                    <a:pt x="114" y="76"/>
                  </a:lnTo>
                  <a:lnTo>
                    <a:pt x="114" y="76"/>
                  </a:lnTo>
                  <a:lnTo>
                    <a:pt x="114" y="74"/>
                  </a:lnTo>
                  <a:lnTo>
                    <a:pt x="112" y="74"/>
                  </a:lnTo>
                  <a:lnTo>
                    <a:pt x="112" y="72"/>
                  </a:lnTo>
                  <a:lnTo>
                    <a:pt x="112" y="72"/>
                  </a:lnTo>
                  <a:lnTo>
                    <a:pt x="112" y="70"/>
                  </a:lnTo>
                  <a:lnTo>
                    <a:pt x="112" y="66"/>
                  </a:lnTo>
                  <a:lnTo>
                    <a:pt x="114" y="64"/>
                  </a:lnTo>
                  <a:lnTo>
                    <a:pt x="114" y="62"/>
                  </a:lnTo>
                  <a:lnTo>
                    <a:pt x="114" y="60"/>
                  </a:lnTo>
                  <a:lnTo>
                    <a:pt x="114" y="60"/>
                  </a:lnTo>
                  <a:lnTo>
                    <a:pt x="112" y="58"/>
                  </a:lnTo>
                  <a:lnTo>
                    <a:pt x="112" y="58"/>
                  </a:lnTo>
                  <a:lnTo>
                    <a:pt x="112" y="58"/>
                  </a:lnTo>
                  <a:lnTo>
                    <a:pt x="110" y="58"/>
                  </a:lnTo>
                  <a:lnTo>
                    <a:pt x="110" y="58"/>
                  </a:lnTo>
                  <a:lnTo>
                    <a:pt x="110" y="58"/>
                  </a:lnTo>
                  <a:lnTo>
                    <a:pt x="108" y="58"/>
                  </a:lnTo>
                  <a:lnTo>
                    <a:pt x="106" y="58"/>
                  </a:lnTo>
                  <a:lnTo>
                    <a:pt x="102" y="58"/>
                  </a:lnTo>
                  <a:lnTo>
                    <a:pt x="100" y="58"/>
                  </a:lnTo>
                  <a:lnTo>
                    <a:pt x="98" y="58"/>
                  </a:lnTo>
                  <a:lnTo>
                    <a:pt x="96" y="58"/>
                  </a:lnTo>
                  <a:lnTo>
                    <a:pt x="94" y="56"/>
                  </a:lnTo>
                  <a:lnTo>
                    <a:pt x="92" y="56"/>
                  </a:lnTo>
                  <a:lnTo>
                    <a:pt x="92" y="54"/>
                  </a:lnTo>
                  <a:lnTo>
                    <a:pt x="90" y="54"/>
                  </a:lnTo>
                  <a:lnTo>
                    <a:pt x="90" y="54"/>
                  </a:lnTo>
                  <a:lnTo>
                    <a:pt x="90" y="52"/>
                  </a:lnTo>
                  <a:lnTo>
                    <a:pt x="88" y="50"/>
                  </a:lnTo>
                  <a:lnTo>
                    <a:pt x="88" y="48"/>
                  </a:lnTo>
                  <a:lnTo>
                    <a:pt x="88" y="48"/>
                  </a:lnTo>
                  <a:lnTo>
                    <a:pt x="86" y="46"/>
                  </a:lnTo>
                  <a:lnTo>
                    <a:pt x="86" y="46"/>
                  </a:lnTo>
                  <a:lnTo>
                    <a:pt x="86" y="46"/>
                  </a:lnTo>
                  <a:lnTo>
                    <a:pt x="84" y="46"/>
                  </a:lnTo>
                  <a:lnTo>
                    <a:pt x="82" y="46"/>
                  </a:lnTo>
                  <a:lnTo>
                    <a:pt x="80" y="46"/>
                  </a:lnTo>
                  <a:lnTo>
                    <a:pt x="78" y="46"/>
                  </a:lnTo>
                  <a:lnTo>
                    <a:pt x="76" y="46"/>
                  </a:lnTo>
                  <a:lnTo>
                    <a:pt x="74" y="44"/>
                  </a:lnTo>
                  <a:lnTo>
                    <a:pt x="74" y="44"/>
                  </a:lnTo>
                  <a:lnTo>
                    <a:pt x="74" y="44"/>
                  </a:lnTo>
                  <a:lnTo>
                    <a:pt x="74" y="44"/>
                  </a:lnTo>
                  <a:lnTo>
                    <a:pt x="74" y="42"/>
                  </a:lnTo>
                  <a:lnTo>
                    <a:pt x="72" y="42"/>
                  </a:lnTo>
                  <a:lnTo>
                    <a:pt x="72" y="40"/>
                  </a:lnTo>
                  <a:lnTo>
                    <a:pt x="72" y="38"/>
                  </a:lnTo>
                  <a:lnTo>
                    <a:pt x="74" y="36"/>
                  </a:lnTo>
                  <a:lnTo>
                    <a:pt x="74" y="34"/>
                  </a:lnTo>
                  <a:lnTo>
                    <a:pt x="72" y="32"/>
                  </a:lnTo>
                  <a:lnTo>
                    <a:pt x="72" y="32"/>
                  </a:lnTo>
                  <a:lnTo>
                    <a:pt x="72" y="32"/>
                  </a:lnTo>
                  <a:lnTo>
                    <a:pt x="72" y="32"/>
                  </a:lnTo>
                  <a:lnTo>
                    <a:pt x="72" y="32"/>
                  </a:lnTo>
                  <a:lnTo>
                    <a:pt x="70" y="30"/>
                  </a:lnTo>
                  <a:lnTo>
                    <a:pt x="68" y="30"/>
                  </a:lnTo>
                  <a:lnTo>
                    <a:pt x="68" y="30"/>
                  </a:lnTo>
                  <a:lnTo>
                    <a:pt x="66" y="30"/>
                  </a:lnTo>
                  <a:lnTo>
                    <a:pt x="64" y="30"/>
                  </a:lnTo>
                  <a:lnTo>
                    <a:pt x="64" y="28"/>
                  </a:lnTo>
                  <a:lnTo>
                    <a:pt x="62" y="28"/>
                  </a:lnTo>
                  <a:lnTo>
                    <a:pt x="62" y="28"/>
                  </a:lnTo>
                  <a:lnTo>
                    <a:pt x="62" y="28"/>
                  </a:lnTo>
                  <a:lnTo>
                    <a:pt x="62" y="26"/>
                  </a:lnTo>
                  <a:lnTo>
                    <a:pt x="62" y="26"/>
                  </a:lnTo>
                  <a:lnTo>
                    <a:pt x="62" y="24"/>
                  </a:lnTo>
                  <a:lnTo>
                    <a:pt x="60" y="22"/>
                  </a:lnTo>
                  <a:lnTo>
                    <a:pt x="60" y="18"/>
                  </a:lnTo>
                  <a:lnTo>
                    <a:pt x="60" y="18"/>
                  </a:lnTo>
                  <a:lnTo>
                    <a:pt x="60" y="16"/>
                  </a:lnTo>
                  <a:lnTo>
                    <a:pt x="58" y="12"/>
                  </a:lnTo>
                  <a:lnTo>
                    <a:pt x="58" y="10"/>
                  </a:lnTo>
                  <a:lnTo>
                    <a:pt x="56" y="10"/>
                  </a:lnTo>
                  <a:lnTo>
                    <a:pt x="56" y="8"/>
                  </a:lnTo>
                  <a:lnTo>
                    <a:pt x="54" y="6"/>
                  </a:lnTo>
                  <a:lnTo>
                    <a:pt x="52" y="6"/>
                  </a:lnTo>
                  <a:lnTo>
                    <a:pt x="50" y="4"/>
                  </a:lnTo>
                  <a:lnTo>
                    <a:pt x="48" y="4"/>
                  </a:lnTo>
                  <a:lnTo>
                    <a:pt x="46" y="2"/>
                  </a:lnTo>
                  <a:lnTo>
                    <a:pt x="44" y="2"/>
                  </a:lnTo>
                  <a:lnTo>
                    <a:pt x="42" y="0"/>
                  </a:lnTo>
                  <a:lnTo>
                    <a:pt x="38" y="0"/>
                  </a:lnTo>
                  <a:lnTo>
                    <a:pt x="38" y="0"/>
                  </a:lnTo>
                  <a:lnTo>
                    <a:pt x="36" y="0"/>
                  </a:lnTo>
                  <a:lnTo>
                    <a:pt x="36" y="0"/>
                  </a:lnTo>
                  <a:lnTo>
                    <a:pt x="36" y="0"/>
                  </a:lnTo>
                  <a:lnTo>
                    <a:pt x="34" y="2"/>
                  </a:lnTo>
                  <a:lnTo>
                    <a:pt x="32" y="2"/>
                  </a:lnTo>
                  <a:lnTo>
                    <a:pt x="32" y="4"/>
                  </a:lnTo>
                  <a:lnTo>
                    <a:pt x="28" y="6"/>
                  </a:lnTo>
                  <a:lnTo>
                    <a:pt x="26" y="8"/>
                  </a:lnTo>
                  <a:lnTo>
                    <a:pt x="26" y="10"/>
                  </a:lnTo>
                  <a:lnTo>
                    <a:pt x="24" y="10"/>
                  </a:lnTo>
                  <a:lnTo>
                    <a:pt x="22" y="10"/>
                  </a:lnTo>
                  <a:lnTo>
                    <a:pt x="18" y="12"/>
                  </a:lnTo>
                  <a:lnTo>
                    <a:pt x="14" y="12"/>
                  </a:lnTo>
                  <a:lnTo>
                    <a:pt x="12" y="14"/>
                  </a:lnTo>
                  <a:lnTo>
                    <a:pt x="10" y="14"/>
                  </a:lnTo>
                  <a:lnTo>
                    <a:pt x="10" y="14"/>
                  </a:lnTo>
                  <a:lnTo>
                    <a:pt x="10" y="16"/>
                  </a:lnTo>
                  <a:lnTo>
                    <a:pt x="8" y="16"/>
                  </a:lnTo>
                  <a:lnTo>
                    <a:pt x="8" y="18"/>
                  </a:lnTo>
                  <a:lnTo>
                    <a:pt x="6" y="20"/>
                  </a:lnTo>
                  <a:lnTo>
                    <a:pt x="6" y="22"/>
                  </a:lnTo>
                  <a:lnTo>
                    <a:pt x="4" y="24"/>
                  </a:lnTo>
                  <a:lnTo>
                    <a:pt x="4" y="28"/>
                  </a:lnTo>
                  <a:lnTo>
                    <a:pt x="4" y="30"/>
                  </a:lnTo>
                  <a:lnTo>
                    <a:pt x="2" y="34"/>
                  </a:lnTo>
                  <a:lnTo>
                    <a:pt x="0" y="42"/>
                  </a:lnTo>
                  <a:lnTo>
                    <a:pt x="0" y="54"/>
                  </a:lnTo>
                  <a:lnTo>
                    <a:pt x="2" y="58"/>
                  </a:lnTo>
                  <a:lnTo>
                    <a:pt x="6" y="60"/>
                  </a:lnTo>
                  <a:lnTo>
                    <a:pt x="6" y="62"/>
                  </a:lnTo>
                  <a:lnTo>
                    <a:pt x="8" y="64"/>
                  </a:lnTo>
                  <a:lnTo>
                    <a:pt x="10" y="64"/>
                  </a:lnTo>
                  <a:lnTo>
                    <a:pt x="10" y="64"/>
                  </a:lnTo>
                  <a:lnTo>
                    <a:pt x="14" y="66"/>
                  </a:lnTo>
                  <a:lnTo>
                    <a:pt x="18" y="68"/>
                  </a:lnTo>
                  <a:lnTo>
                    <a:pt x="20" y="68"/>
                  </a:lnTo>
                  <a:lnTo>
                    <a:pt x="22" y="7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71" name="Freeform 471"/>
            <p:cNvSpPr>
              <a:spLocks/>
            </p:cNvSpPr>
            <p:nvPr/>
          </p:nvSpPr>
          <p:spPr bwMode="auto">
            <a:xfrm>
              <a:off x="4096821" y="5260035"/>
              <a:ext cx="161125" cy="177645"/>
            </a:xfrm>
            <a:custGeom>
              <a:avLst/>
              <a:gdLst>
                <a:gd name="T0" fmla="*/ 18 w 78"/>
                <a:gd name="T1" fmla="*/ 0 h 86"/>
                <a:gd name="T2" fmla="*/ 22 w 78"/>
                <a:gd name="T3" fmla="*/ 6 h 86"/>
                <a:gd name="T4" fmla="*/ 24 w 78"/>
                <a:gd name="T5" fmla="*/ 8 h 86"/>
                <a:gd name="T6" fmla="*/ 28 w 78"/>
                <a:gd name="T7" fmla="*/ 10 h 86"/>
                <a:gd name="T8" fmla="*/ 36 w 78"/>
                <a:gd name="T9" fmla="*/ 12 h 86"/>
                <a:gd name="T10" fmla="*/ 38 w 78"/>
                <a:gd name="T11" fmla="*/ 14 h 86"/>
                <a:gd name="T12" fmla="*/ 46 w 78"/>
                <a:gd name="T13" fmla="*/ 20 h 86"/>
                <a:gd name="T14" fmla="*/ 54 w 78"/>
                <a:gd name="T15" fmla="*/ 26 h 86"/>
                <a:gd name="T16" fmla="*/ 62 w 78"/>
                <a:gd name="T17" fmla="*/ 34 h 86"/>
                <a:gd name="T18" fmla="*/ 70 w 78"/>
                <a:gd name="T19" fmla="*/ 42 h 86"/>
                <a:gd name="T20" fmla="*/ 72 w 78"/>
                <a:gd name="T21" fmla="*/ 48 h 86"/>
                <a:gd name="T22" fmla="*/ 76 w 78"/>
                <a:gd name="T23" fmla="*/ 52 h 86"/>
                <a:gd name="T24" fmla="*/ 76 w 78"/>
                <a:gd name="T25" fmla="*/ 54 h 86"/>
                <a:gd name="T26" fmla="*/ 78 w 78"/>
                <a:gd name="T27" fmla="*/ 60 h 86"/>
                <a:gd name="T28" fmla="*/ 74 w 78"/>
                <a:gd name="T29" fmla="*/ 66 h 86"/>
                <a:gd name="T30" fmla="*/ 70 w 78"/>
                <a:gd name="T31" fmla="*/ 70 h 86"/>
                <a:gd name="T32" fmla="*/ 66 w 78"/>
                <a:gd name="T33" fmla="*/ 74 h 86"/>
                <a:gd name="T34" fmla="*/ 66 w 78"/>
                <a:gd name="T35" fmla="*/ 76 h 86"/>
                <a:gd name="T36" fmla="*/ 64 w 78"/>
                <a:gd name="T37" fmla="*/ 78 h 86"/>
                <a:gd name="T38" fmla="*/ 64 w 78"/>
                <a:gd name="T39" fmla="*/ 80 h 86"/>
                <a:gd name="T40" fmla="*/ 64 w 78"/>
                <a:gd name="T41" fmla="*/ 80 h 86"/>
                <a:gd name="T42" fmla="*/ 62 w 78"/>
                <a:gd name="T43" fmla="*/ 82 h 86"/>
                <a:gd name="T44" fmla="*/ 58 w 78"/>
                <a:gd name="T45" fmla="*/ 82 h 86"/>
                <a:gd name="T46" fmla="*/ 54 w 78"/>
                <a:gd name="T47" fmla="*/ 82 h 86"/>
                <a:gd name="T48" fmla="*/ 52 w 78"/>
                <a:gd name="T49" fmla="*/ 82 h 86"/>
                <a:gd name="T50" fmla="*/ 52 w 78"/>
                <a:gd name="T51" fmla="*/ 82 h 86"/>
                <a:gd name="T52" fmla="*/ 50 w 78"/>
                <a:gd name="T53" fmla="*/ 84 h 86"/>
                <a:gd name="T54" fmla="*/ 50 w 78"/>
                <a:gd name="T55" fmla="*/ 86 h 86"/>
                <a:gd name="T56" fmla="*/ 48 w 78"/>
                <a:gd name="T57" fmla="*/ 86 h 86"/>
                <a:gd name="T58" fmla="*/ 48 w 78"/>
                <a:gd name="T59" fmla="*/ 86 h 86"/>
                <a:gd name="T60" fmla="*/ 44 w 78"/>
                <a:gd name="T61" fmla="*/ 84 h 86"/>
                <a:gd name="T62" fmla="*/ 40 w 78"/>
                <a:gd name="T63" fmla="*/ 82 h 86"/>
                <a:gd name="T64" fmla="*/ 32 w 78"/>
                <a:gd name="T65" fmla="*/ 78 h 86"/>
                <a:gd name="T66" fmla="*/ 28 w 78"/>
                <a:gd name="T67" fmla="*/ 78 h 86"/>
                <a:gd name="T68" fmla="*/ 24 w 78"/>
                <a:gd name="T69" fmla="*/ 74 h 86"/>
                <a:gd name="T70" fmla="*/ 20 w 78"/>
                <a:gd name="T71" fmla="*/ 72 h 86"/>
                <a:gd name="T72" fmla="*/ 18 w 78"/>
                <a:gd name="T73" fmla="*/ 72 h 86"/>
                <a:gd name="T74" fmla="*/ 16 w 78"/>
                <a:gd name="T75" fmla="*/ 72 h 86"/>
                <a:gd name="T76" fmla="*/ 16 w 78"/>
                <a:gd name="T77" fmla="*/ 74 h 86"/>
                <a:gd name="T78" fmla="*/ 14 w 78"/>
                <a:gd name="T79" fmla="*/ 76 h 86"/>
                <a:gd name="T80" fmla="*/ 12 w 78"/>
                <a:gd name="T81" fmla="*/ 78 h 86"/>
                <a:gd name="T82" fmla="*/ 10 w 78"/>
                <a:gd name="T83" fmla="*/ 80 h 86"/>
                <a:gd name="T84" fmla="*/ 8 w 78"/>
                <a:gd name="T85" fmla="*/ 80 h 86"/>
                <a:gd name="T86" fmla="*/ 6 w 78"/>
                <a:gd name="T87" fmla="*/ 80 h 86"/>
                <a:gd name="T88" fmla="*/ 4 w 78"/>
                <a:gd name="T89" fmla="*/ 80 h 86"/>
                <a:gd name="T90" fmla="*/ 4 w 78"/>
                <a:gd name="T91" fmla="*/ 78 h 86"/>
                <a:gd name="T92" fmla="*/ 2 w 78"/>
                <a:gd name="T93" fmla="*/ 72 h 86"/>
                <a:gd name="T94" fmla="*/ 2 w 78"/>
                <a:gd name="T95" fmla="*/ 68 h 86"/>
                <a:gd name="T96" fmla="*/ 2 w 78"/>
                <a:gd name="T97" fmla="*/ 64 h 86"/>
                <a:gd name="T98" fmla="*/ 0 w 78"/>
                <a:gd name="T99" fmla="*/ 52 h 86"/>
                <a:gd name="T100" fmla="*/ 0 w 78"/>
                <a:gd name="T101" fmla="*/ 42 h 86"/>
                <a:gd name="T102" fmla="*/ 0 w 78"/>
                <a:gd name="T103" fmla="*/ 36 h 86"/>
                <a:gd name="T104" fmla="*/ 2 w 78"/>
                <a:gd name="T105" fmla="*/ 28 h 86"/>
                <a:gd name="T106" fmla="*/ 2 w 78"/>
                <a:gd name="T107" fmla="*/ 24 h 86"/>
                <a:gd name="T108" fmla="*/ 4 w 78"/>
                <a:gd name="T109" fmla="*/ 22 h 86"/>
                <a:gd name="T110" fmla="*/ 10 w 78"/>
                <a:gd name="T111" fmla="*/ 10 h 86"/>
                <a:gd name="T112" fmla="*/ 18 w 78"/>
                <a:gd name="T113"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6">
                  <a:moveTo>
                    <a:pt x="18" y="0"/>
                  </a:moveTo>
                  <a:lnTo>
                    <a:pt x="18" y="0"/>
                  </a:lnTo>
                  <a:lnTo>
                    <a:pt x="20" y="4"/>
                  </a:lnTo>
                  <a:lnTo>
                    <a:pt x="22" y="6"/>
                  </a:lnTo>
                  <a:lnTo>
                    <a:pt x="24" y="8"/>
                  </a:lnTo>
                  <a:lnTo>
                    <a:pt x="24" y="8"/>
                  </a:lnTo>
                  <a:lnTo>
                    <a:pt x="26" y="8"/>
                  </a:lnTo>
                  <a:lnTo>
                    <a:pt x="28" y="10"/>
                  </a:lnTo>
                  <a:lnTo>
                    <a:pt x="32" y="10"/>
                  </a:lnTo>
                  <a:lnTo>
                    <a:pt x="36" y="12"/>
                  </a:lnTo>
                  <a:lnTo>
                    <a:pt x="36" y="12"/>
                  </a:lnTo>
                  <a:lnTo>
                    <a:pt x="38" y="14"/>
                  </a:lnTo>
                  <a:lnTo>
                    <a:pt x="42" y="16"/>
                  </a:lnTo>
                  <a:lnTo>
                    <a:pt x="46" y="20"/>
                  </a:lnTo>
                  <a:lnTo>
                    <a:pt x="50" y="22"/>
                  </a:lnTo>
                  <a:lnTo>
                    <a:pt x="54" y="26"/>
                  </a:lnTo>
                  <a:lnTo>
                    <a:pt x="58" y="30"/>
                  </a:lnTo>
                  <a:lnTo>
                    <a:pt x="62" y="34"/>
                  </a:lnTo>
                  <a:lnTo>
                    <a:pt x="66" y="38"/>
                  </a:lnTo>
                  <a:lnTo>
                    <a:pt x="70" y="42"/>
                  </a:lnTo>
                  <a:lnTo>
                    <a:pt x="70" y="44"/>
                  </a:lnTo>
                  <a:lnTo>
                    <a:pt x="72" y="48"/>
                  </a:lnTo>
                  <a:lnTo>
                    <a:pt x="74" y="50"/>
                  </a:lnTo>
                  <a:lnTo>
                    <a:pt x="76" y="52"/>
                  </a:lnTo>
                  <a:lnTo>
                    <a:pt x="76" y="54"/>
                  </a:lnTo>
                  <a:lnTo>
                    <a:pt x="76" y="54"/>
                  </a:lnTo>
                  <a:lnTo>
                    <a:pt x="76" y="56"/>
                  </a:lnTo>
                  <a:lnTo>
                    <a:pt x="78" y="60"/>
                  </a:lnTo>
                  <a:lnTo>
                    <a:pt x="78" y="64"/>
                  </a:lnTo>
                  <a:lnTo>
                    <a:pt x="74" y="66"/>
                  </a:lnTo>
                  <a:lnTo>
                    <a:pt x="72" y="68"/>
                  </a:lnTo>
                  <a:lnTo>
                    <a:pt x="70" y="70"/>
                  </a:lnTo>
                  <a:lnTo>
                    <a:pt x="68" y="72"/>
                  </a:lnTo>
                  <a:lnTo>
                    <a:pt x="66" y="74"/>
                  </a:lnTo>
                  <a:lnTo>
                    <a:pt x="66" y="74"/>
                  </a:lnTo>
                  <a:lnTo>
                    <a:pt x="66" y="76"/>
                  </a:lnTo>
                  <a:lnTo>
                    <a:pt x="66" y="76"/>
                  </a:lnTo>
                  <a:lnTo>
                    <a:pt x="64" y="78"/>
                  </a:lnTo>
                  <a:lnTo>
                    <a:pt x="64" y="80"/>
                  </a:lnTo>
                  <a:lnTo>
                    <a:pt x="64" y="80"/>
                  </a:lnTo>
                  <a:lnTo>
                    <a:pt x="64" y="80"/>
                  </a:lnTo>
                  <a:lnTo>
                    <a:pt x="64" y="80"/>
                  </a:lnTo>
                  <a:lnTo>
                    <a:pt x="62" y="80"/>
                  </a:lnTo>
                  <a:lnTo>
                    <a:pt x="62" y="82"/>
                  </a:lnTo>
                  <a:lnTo>
                    <a:pt x="60" y="82"/>
                  </a:lnTo>
                  <a:lnTo>
                    <a:pt x="58" y="82"/>
                  </a:lnTo>
                  <a:lnTo>
                    <a:pt x="56" y="82"/>
                  </a:lnTo>
                  <a:lnTo>
                    <a:pt x="54" y="82"/>
                  </a:lnTo>
                  <a:lnTo>
                    <a:pt x="54" y="82"/>
                  </a:lnTo>
                  <a:lnTo>
                    <a:pt x="52" y="82"/>
                  </a:lnTo>
                  <a:lnTo>
                    <a:pt x="52" y="82"/>
                  </a:lnTo>
                  <a:lnTo>
                    <a:pt x="52" y="82"/>
                  </a:lnTo>
                  <a:lnTo>
                    <a:pt x="52" y="84"/>
                  </a:lnTo>
                  <a:lnTo>
                    <a:pt x="50" y="84"/>
                  </a:lnTo>
                  <a:lnTo>
                    <a:pt x="50" y="86"/>
                  </a:lnTo>
                  <a:lnTo>
                    <a:pt x="50" y="86"/>
                  </a:lnTo>
                  <a:lnTo>
                    <a:pt x="50" y="86"/>
                  </a:lnTo>
                  <a:lnTo>
                    <a:pt x="48" y="86"/>
                  </a:lnTo>
                  <a:lnTo>
                    <a:pt x="48" y="86"/>
                  </a:lnTo>
                  <a:lnTo>
                    <a:pt x="48" y="86"/>
                  </a:lnTo>
                  <a:lnTo>
                    <a:pt x="46" y="86"/>
                  </a:lnTo>
                  <a:lnTo>
                    <a:pt x="44" y="84"/>
                  </a:lnTo>
                  <a:lnTo>
                    <a:pt x="44" y="84"/>
                  </a:lnTo>
                  <a:lnTo>
                    <a:pt x="40" y="82"/>
                  </a:lnTo>
                  <a:lnTo>
                    <a:pt x="36" y="80"/>
                  </a:lnTo>
                  <a:lnTo>
                    <a:pt x="32" y="78"/>
                  </a:lnTo>
                  <a:lnTo>
                    <a:pt x="28" y="78"/>
                  </a:lnTo>
                  <a:lnTo>
                    <a:pt x="28" y="78"/>
                  </a:lnTo>
                  <a:lnTo>
                    <a:pt x="26" y="76"/>
                  </a:lnTo>
                  <a:lnTo>
                    <a:pt x="24" y="74"/>
                  </a:lnTo>
                  <a:lnTo>
                    <a:pt x="22" y="74"/>
                  </a:lnTo>
                  <a:lnTo>
                    <a:pt x="20" y="72"/>
                  </a:lnTo>
                  <a:lnTo>
                    <a:pt x="18" y="72"/>
                  </a:lnTo>
                  <a:lnTo>
                    <a:pt x="18" y="72"/>
                  </a:lnTo>
                  <a:lnTo>
                    <a:pt x="18" y="72"/>
                  </a:lnTo>
                  <a:lnTo>
                    <a:pt x="16" y="72"/>
                  </a:lnTo>
                  <a:lnTo>
                    <a:pt x="16" y="72"/>
                  </a:lnTo>
                  <a:lnTo>
                    <a:pt x="16" y="74"/>
                  </a:lnTo>
                  <a:lnTo>
                    <a:pt x="14" y="74"/>
                  </a:lnTo>
                  <a:lnTo>
                    <a:pt x="14" y="76"/>
                  </a:lnTo>
                  <a:lnTo>
                    <a:pt x="12" y="78"/>
                  </a:lnTo>
                  <a:lnTo>
                    <a:pt x="12" y="78"/>
                  </a:lnTo>
                  <a:lnTo>
                    <a:pt x="12" y="80"/>
                  </a:lnTo>
                  <a:lnTo>
                    <a:pt x="10" y="80"/>
                  </a:lnTo>
                  <a:lnTo>
                    <a:pt x="8" y="80"/>
                  </a:lnTo>
                  <a:lnTo>
                    <a:pt x="8" y="80"/>
                  </a:lnTo>
                  <a:lnTo>
                    <a:pt x="6" y="80"/>
                  </a:lnTo>
                  <a:lnTo>
                    <a:pt x="6" y="80"/>
                  </a:lnTo>
                  <a:lnTo>
                    <a:pt x="6" y="80"/>
                  </a:lnTo>
                  <a:lnTo>
                    <a:pt x="4" y="80"/>
                  </a:lnTo>
                  <a:lnTo>
                    <a:pt x="4" y="78"/>
                  </a:lnTo>
                  <a:lnTo>
                    <a:pt x="4" y="78"/>
                  </a:lnTo>
                  <a:lnTo>
                    <a:pt x="4" y="76"/>
                  </a:lnTo>
                  <a:lnTo>
                    <a:pt x="2" y="72"/>
                  </a:lnTo>
                  <a:lnTo>
                    <a:pt x="2" y="70"/>
                  </a:lnTo>
                  <a:lnTo>
                    <a:pt x="2" y="68"/>
                  </a:lnTo>
                  <a:lnTo>
                    <a:pt x="2" y="66"/>
                  </a:lnTo>
                  <a:lnTo>
                    <a:pt x="2" y="64"/>
                  </a:lnTo>
                  <a:lnTo>
                    <a:pt x="2" y="58"/>
                  </a:lnTo>
                  <a:lnTo>
                    <a:pt x="0" y="52"/>
                  </a:lnTo>
                  <a:lnTo>
                    <a:pt x="0" y="46"/>
                  </a:lnTo>
                  <a:lnTo>
                    <a:pt x="0" y="42"/>
                  </a:lnTo>
                  <a:lnTo>
                    <a:pt x="0" y="40"/>
                  </a:lnTo>
                  <a:lnTo>
                    <a:pt x="0" y="36"/>
                  </a:lnTo>
                  <a:lnTo>
                    <a:pt x="0" y="32"/>
                  </a:lnTo>
                  <a:lnTo>
                    <a:pt x="2" y="28"/>
                  </a:lnTo>
                  <a:lnTo>
                    <a:pt x="2" y="26"/>
                  </a:lnTo>
                  <a:lnTo>
                    <a:pt x="2" y="24"/>
                  </a:lnTo>
                  <a:lnTo>
                    <a:pt x="2" y="24"/>
                  </a:lnTo>
                  <a:lnTo>
                    <a:pt x="4" y="22"/>
                  </a:lnTo>
                  <a:lnTo>
                    <a:pt x="6" y="18"/>
                  </a:lnTo>
                  <a:lnTo>
                    <a:pt x="10" y="10"/>
                  </a:lnTo>
                  <a:lnTo>
                    <a:pt x="14" y="4"/>
                  </a:lnTo>
                  <a:lnTo>
                    <a:pt x="18"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72" name="Freeform 473"/>
            <p:cNvSpPr>
              <a:spLocks/>
            </p:cNvSpPr>
            <p:nvPr/>
          </p:nvSpPr>
          <p:spPr bwMode="auto">
            <a:xfrm>
              <a:off x="3724991" y="4549455"/>
              <a:ext cx="371830" cy="458572"/>
            </a:xfrm>
            <a:custGeom>
              <a:avLst/>
              <a:gdLst>
                <a:gd name="T0" fmla="*/ 172 w 180"/>
                <a:gd name="T1" fmla="*/ 170 h 222"/>
                <a:gd name="T2" fmla="*/ 180 w 180"/>
                <a:gd name="T3" fmla="*/ 154 h 222"/>
                <a:gd name="T4" fmla="*/ 178 w 180"/>
                <a:gd name="T5" fmla="*/ 142 h 222"/>
                <a:gd name="T6" fmla="*/ 174 w 180"/>
                <a:gd name="T7" fmla="*/ 138 h 222"/>
                <a:gd name="T8" fmla="*/ 172 w 180"/>
                <a:gd name="T9" fmla="*/ 128 h 222"/>
                <a:gd name="T10" fmla="*/ 166 w 180"/>
                <a:gd name="T11" fmla="*/ 126 h 222"/>
                <a:gd name="T12" fmla="*/ 164 w 180"/>
                <a:gd name="T13" fmla="*/ 122 h 222"/>
                <a:gd name="T14" fmla="*/ 162 w 180"/>
                <a:gd name="T15" fmla="*/ 114 h 222"/>
                <a:gd name="T16" fmla="*/ 146 w 180"/>
                <a:gd name="T17" fmla="*/ 116 h 222"/>
                <a:gd name="T18" fmla="*/ 140 w 180"/>
                <a:gd name="T19" fmla="*/ 114 h 222"/>
                <a:gd name="T20" fmla="*/ 134 w 180"/>
                <a:gd name="T21" fmla="*/ 108 h 222"/>
                <a:gd name="T22" fmla="*/ 132 w 180"/>
                <a:gd name="T23" fmla="*/ 96 h 222"/>
                <a:gd name="T24" fmla="*/ 134 w 180"/>
                <a:gd name="T25" fmla="*/ 86 h 222"/>
                <a:gd name="T26" fmla="*/ 140 w 180"/>
                <a:gd name="T27" fmla="*/ 82 h 222"/>
                <a:gd name="T28" fmla="*/ 134 w 180"/>
                <a:gd name="T29" fmla="*/ 82 h 222"/>
                <a:gd name="T30" fmla="*/ 132 w 180"/>
                <a:gd name="T31" fmla="*/ 76 h 222"/>
                <a:gd name="T32" fmla="*/ 132 w 180"/>
                <a:gd name="T33" fmla="*/ 68 h 222"/>
                <a:gd name="T34" fmla="*/ 122 w 180"/>
                <a:gd name="T35" fmla="*/ 64 h 222"/>
                <a:gd name="T36" fmla="*/ 108 w 180"/>
                <a:gd name="T37" fmla="*/ 64 h 222"/>
                <a:gd name="T38" fmla="*/ 108 w 180"/>
                <a:gd name="T39" fmla="*/ 56 h 222"/>
                <a:gd name="T40" fmla="*/ 104 w 180"/>
                <a:gd name="T41" fmla="*/ 54 h 222"/>
                <a:gd name="T42" fmla="*/ 94 w 180"/>
                <a:gd name="T43" fmla="*/ 50 h 222"/>
                <a:gd name="T44" fmla="*/ 86 w 180"/>
                <a:gd name="T45" fmla="*/ 48 h 222"/>
                <a:gd name="T46" fmla="*/ 72 w 180"/>
                <a:gd name="T47" fmla="*/ 48 h 222"/>
                <a:gd name="T48" fmla="*/ 64 w 180"/>
                <a:gd name="T49" fmla="*/ 36 h 222"/>
                <a:gd name="T50" fmla="*/ 64 w 180"/>
                <a:gd name="T51" fmla="*/ 10 h 222"/>
                <a:gd name="T52" fmla="*/ 60 w 180"/>
                <a:gd name="T53" fmla="*/ 2 h 222"/>
                <a:gd name="T54" fmla="*/ 44 w 180"/>
                <a:gd name="T55" fmla="*/ 0 h 222"/>
                <a:gd name="T56" fmla="*/ 42 w 180"/>
                <a:gd name="T57" fmla="*/ 4 h 222"/>
                <a:gd name="T58" fmla="*/ 40 w 180"/>
                <a:gd name="T59" fmla="*/ 12 h 222"/>
                <a:gd name="T60" fmla="*/ 34 w 180"/>
                <a:gd name="T61" fmla="*/ 10 h 222"/>
                <a:gd name="T62" fmla="*/ 30 w 180"/>
                <a:gd name="T63" fmla="*/ 16 h 222"/>
                <a:gd name="T64" fmla="*/ 20 w 180"/>
                <a:gd name="T65" fmla="*/ 24 h 222"/>
                <a:gd name="T66" fmla="*/ 4 w 180"/>
                <a:gd name="T67" fmla="*/ 24 h 222"/>
                <a:gd name="T68" fmla="*/ 16 w 180"/>
                <a:gd name="T69" fmla="*/ 42 h 222"/>
                <a:gd name="T70" fmla="*/ 14 w 180"/>
                <a:gd name="T71" fmla="*/ 54 h 222"/>
                <a:gd name="T72" fmla="*/ 6 w 180"/>
                <a:gd name="T73" fmla="*/ 62 h 222"/>
                <a:gd name="T74" fmla="*/ 8 w 180"/>
                <a:gd name="T75" fmla="*/ 80 h 222"/>
                <a:gd name="T76" fmla="*/ 4 w 180"/>
                <a:gd name="T77" fmla="*/ 104 h 222"/>
                <a:gd name="T78" fmla="*/ 10 w 180"/>
                <a:gd name="T79" fmla="*/ 114 h 222"/>
                <a:gd name="T80" fmla="*/ 6 w 180"/>
                <a:gd name="T81" fmla="*/ 118 h 222"/>
                <a:gd name="T82" fmla="*/ 2 w 180"/>
                <a:gd name="T83" fmla="*/ 124 h 222"/>
                <a:gd name="T84" fmla="*/ 8 w 180"/>
                <a:gd name="T85" fmla="*/ 138 h 222"/>
                <a:gd name="T86" fmla="*/ 10 w 180"/>
                <a:gd name="T87" fmla="*/ 150 h 222"/>
                <a:gd name="T88" fmla="*/ 14 w 180"/>
                <a:gd name="T89" fmla="*/ 158 h 222"/>
                <a:gd name="T90" fmla="*/ 24 w 180"/>
                <a:gd name="T91" fmla="*/ 166 h 222"/>
                <a:gd name="T92" fmla="*/ 24 w 180"/>
                <a:gd name="T93" fmla="*/ 190 h 222"/>
                <a:gd name="T94" fmla="*/ 28 w 180"/>
                <a:gd name="T95" fmla="*/ 204 h 222"/>
                <a:gd name="T96" fmla="*/ 38 w 180"/>
                <a:gd name="T97" fmla="*/ 218 h 222"/>
                <a:gd name="T98" fmla="*/ 50 w 180"/>
                <a:gd name="T99" fmla="*/ 210 h 222"/>
                <a:gd name="T100" fmla="*/ 56 w 180"/>
                <a:gd name="T101" fmla="*/ 204 h 222"/>
                <a:gd name="T102" fmla="*/ 68 w 180"/>
                <a:gd name="T103" fmla="*/ 214 h 222"/>
                <a:gd name="T104" fmla="*/ 84 w 180"/>
                <a:gd name="T105" fmla="*/ 222 h 222"/>
                <a:gd name="T106" fmla="*/ 94 w 180"/>
                <a:gd name="T107" fmla="*/ 216 h 222"/>
                <a:gd name="T108" fmla="*/ 108 w 180"/>
                <a:gd name="T109" fmla="*/ 186 h 222"/>
                <a:gd name="T110" fmla="*/ 112 w 180"/>
                <a:gd name="T111" fmla="*/ 170 h 222"/>
                <a:gd name="T112" fmla="*/ 128 w 180"/>
                <a:gd name="T113" fmla="*/ 164 h 222"/>
                <a:gd name="T114" fmla="*/ 140 w 180"/>
                <a:gd name="T115" fmla="*/ 156 h 222"/>
                <a:gd name="T116" fmla="*/ 150 w 180"/>
                <a:gd name="T117" fmla="*/ 156 h 222"/>
                <a:gd name="T118" fmla="*/ 162 w 180"/>
                <a:gd name="T119" fmla="*/ 16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0" h="222">
                  <a:moveTo>
                    <a:pt x="164" y="172"/>
                  </a:moveTo>
                  <a:lnTo>
                    <a:pt x="164" y="172"/>
                  </a:lnTo>
                  <a:lnTo>
                    <a:pt x="168" y="172"/>
                  </a:lnTo>
                  <a:lnTo>
                    <a:pt x="170" y="170"/>
                  </a:lnTo>
                  <a:lnTo>
                    <a:pt x="172" y="170"/>
                  </a:lnTo>
                  <a:lnTo>
                    <a:pt x="172" y="170"/>
                  </a:lnTo>
                  <a:lnTo>
                    <a:pt x="172" y="170"/>
                  </a:lnTo>
                  <a:lnTo>
                    <a:pt x="174" y="168"/>
                  </a:lnTo>
                  <a:lnTo>
                    <a:pt x="176" y="166"/>
                  </a:lnTo>
                  <a:lnTo>
                    <a:pt x="176" y="164"/>
                  </a:lnTo>
                  <a:lnTo>
                    <a:pt x="178" y="162"/>
                  </a:lnTo>
                  <a:lnTo>
                    <a:pt x="178" y="160"/>
                  </a:lnTo>
                  <a:lnTo>
                    <a:pt x="178" y="158"/>
                  </a:lnTo>
                  <a:lnTo>
                    <a:pt x="180" y="154"/>
                  </a:lnTo>
                  <a:lnTo>
                    <a:pt x="180" y="152"/>
                  </a:lnTo>
                  <a:lnTo>
                    <a:pt x="180" y="150"/>
                  </a:lnTo>
                  <a:lnTo>
                    <a:pt x="180" y="146"/>
                  </a:lnTo>
                  <a:lnTo>
                    <a:pt x="180" y="144"/>
                  </a:lnTo>
                  <a:lnTo>
                    <a:pt x="180" y="144"/>
                  </a:lnTo>
                  <a:lnTo>
                    <a:pt x="178" y="142"/>
                  </a:lnTo>
                  <a:lnTo>
                    <a:pt x="178" y="142"/>
                  </a:lnTo>
                  <a:lnTo>
                    <a:pt x="178" y="142"/>
                  </a:lnTo>
                  <a:lnTo>
                    <a:pt x="176" y="140"/>
                  </a:lnTo>
                  <a:lnTo>
                    <a:pt x="174" y="140"/>
                  </a:lnTo>
                  <a:lnTo>
                    <a:pt x="174" y="140"/>
                  </a:lnTo>
                  <a:lnTo>
                    <a:pt x="174" y="138"/>
                  </a:lnTo>
                  <a:lnTo>
                    <a:pt x="174" y="138"/>
                  </a:lnTo>
                  <a:lnTo>
                    <a:pt x="174" y="138"/>
                  </a:lnTo>
                  <a:lnTo>
                    <a:pt x="174" y="136"/>
                  </a:lnTo>
                  <a:lnTo>
                    <a:pt x="174" y="132"/>
                  </a:lnTo>
                  <a:lnTo>
                    <a:pt x="174" y="132"/>
                  </a:lnTo>
                  <a:lnTo>
                    <a:pt x="172" y="130"/>
                  </a:lnTo>
                  <a:lnTo>
                    <a:pt x="172" y="128"/>
                  </a:lnTo>
                  <a:lnTo>
                    <a:pt x="172" y="128"/>
                  </a:lnTo>
                  <a:lnTo>
                    <a:pt x="172" y="128"/>
                  </a:lnTo>
                  <a:lnTo>
                    <a:pt x="172" y="128"/>
                  </a:lnTo>
                  <a:lnTo>
                    <a:pt x="172" y="126"/>
                  </a:lnTo>
                  <a:lnTo>
                    <a:pt x="170" y="126"/>
                  </a:lnTo>
                  <a:lnTo>
                    <a:pt x="170" y="126"/>
                  </a:lnTo>
                  <a:lnTo>
                    <a:pt x="168" y="126"/>
                  </a:lnTo>
                  <a:lnTo>
                    <a:pt x="166" y="126"/>
                  </a:lnTo>
                  <a:lnTo>
                    <a:pt x="166" y="126"/>
                  </a:lnTo>
                  <a:lnTo>
                    <a:pt x="164" y="126"/>
                  </a:lnTo>
                  <a:lnTo>
                    <a:pt x="164" y="126"/>
                  </a:lnTo>
                  <a:lnTo>
                    <a:pt x="164" y="126"/>
                  </a:lnTo>
                  <a:lnTo>
                    <a:pt x="164" y="126"/>
                  </a:lnTo>
                  <a:lnTo>
                    <a:pt x="164" y="126"/>
                  </a:lnTo>
                  <a:lnTo>
                    <a:pt x="164" y="124"/>
                  </a:lnTo>
                  <a:lnTo>
                    <a:pt x="164" y="122"/>
                  </a:lnTo>
                  <a:lnTo>
                    <a:pt x="164" y="120"/>
                  </a:lnTo>
                  <a:lnTo>
                    <a:pt x="164" y="118"/>
                  </a:lnTo>
                  <a:lnTo>
                    <a:pt x="164" y="118"/>
                  </a:lnTo>
                  <a:lnTo>
                    <a:pt x="164" y="116"/>
                  </a:lnTo>
                  <a:lnTo>
                    <a:pt x="162" y="116"/>
                  </a:lnTo>
                  <a:lnTo>
                    <a:pt x="162" y="114"/>
                  </a:lnTo>
                  <a:lnTo>
                    <a:pt x="162" y="114"/>
                  </a:lnTo>
                  <a:lnTo>
                    <a:pt x="160" y="114"/>
                  </a:lnTo>
                  <a:lnTo>
                    <a:pt x="160" y="114"/>
                  </a:lnTo>
                  <a:lnTo>
                    <a:pt x="158" y="114"/>
                  </a:lnTo>
                  <a:lnTo>
                    <a:pt x="156" y="114"/>
                  </a:lnTo>
                  <a:lnTo>
                    <a:pt x="152" y="114"/>
                  </a:lnTo>
                  <a:lnTo>
                    <a:pt x="150" y="116"/>
                  </a:lnTo>
                  <a:lnTo>
                    <a:pt x="146" y="116"/>
                  </a:lnTo>
                  <a:lnTo>
                    <a:pt x="146" y="116"/>
                  </a:lnTo>
                  <a:lnTo>
                    <a:pt x="144" y="116"/>
                  </a:lnTo>
                  <a:lnTo>
                    <a:pt x="144" y="116"/>
                  </a:lnTo>
                  <a:lnTo>
                    <a:pt x="142" y="116"/>
                  </a:lnTo>
                  <a:lnTo>
                    <a:pt x="142" y="116"/>
                  </a:lnTo>
                  <a:lnTo>
                    <a:pt x="142" y="114"/>
                  </a:lnTo>
                  <a:lnTo>
                    <a:pt x="140" y="114"/>
                  </a:lnTo>
                  <a:lnTo>
                    <a:pt x="140" y="112"/>
                  </a:lnTo>
                  <a:lnTo>
                    <a:pt x="138" y="110"/>
                  </a:lnTo>
                  <a:lnTo>
                    <a:pt x="138" y="110"/>
                  </a:lnTo>
                  <a:lnTo>
                    <a:pt x="138" y="110"/>
                  </a:lnTo>
                  <a:lnTo>
                    <a:pt x="136" y="110"/>
                  </a:lnTo>
                  <a:lnTo>
                    <a:pt x="134" y="110"/>
                  </a:lnTo>
                  <a:lnTo>
                    <a:pt x="134" y="108"/>
                  </a:lnTo>
                  <a:lnTo>
                    <a:pt x="134" y="108"/>
                  </a:lnTo>
                  <a:lnTo>
                    <a:pt x="134" y="108"/>
                  </a:lnTo>
                  <a:lnTo>
                    <a:pt x="132" y="106"/>
                  </a:lnTo>
                  <a:lnTo>
                    <a:pt x="132" y="104"/>
                  </a:lnTo>
                  <a:lnTo>
                    <a:pt x="132" y="102"/>
                  </a:lnTo>
                  <a:lnTo>
                    <a:pt x="132" y="98"/>
                  </a:lnTo>
                  <a:lnTo>
                    <a:pt x="132" y="96"/>
                  </a:lnTo>
                  <a:lnTo>
                    <a:pt x="132" y="92"/>
                  </a:lnTo>
                  <a:lnTo>
                    <a:pt x="132" y="90"/>
                  </a:lnTo>
                  <a:lnTo>
                    <a:pt x="132" y="90"/>
                  </a:lnTo>
                  <a:lnTo>
                    <a:pt x="134" y="88"/>
                  </a:lnTo>
                  <a:lnTo>
                    <a:pt x="134" y="88"/>
                  </a:lnTo>
                  <a:lnTo>
                    <a:pt x="134" y="88"/>
                  </a:lnTo>
                  <a:lnTo>
                    <a:pt x="134" y="86"/>
                  </a:lnTo>
                  <a:lnTo>
                    <a:pt x="138" y="86"/>
                  </a:lnTo>
                  <a:lnTo>
                    <a:pt x="138" y="84"/>
                  </a:lnTo>
                  <a:lnTo>
                    <a:pt x="140" y="84"/>
                  </a:lnTo>
                  <a:lnTo>
                    <a:pt x="140" y="84"/>
                  </a:lnTo>
                  <a:lnTo>
                    <a:pt x="140" y="84"/>
                  </a:lnTo>
                  <a:lnTo>
                    <a:pt x="140" y="84"/>
                  </a:lnTo>
                  <a:lnTo>
                    <a:pt x="140" y="82"/>
                  </a:lnTo>
                  <a:lnTo>
                    <a:pt x="140" y="82"/>
                  </a:lnTo>
                  <a:lnTo>
                    <a:pt x="140" y="82"/>
                  </a:lnTo>
                  <a:lnTo>
                    <a:pt x="140" y="82"/>
                  </a:lnTo>
                  <a:lnTo>
                    <a:pt x="138" y="82"/>
                  </a:lnTo>
                  <a:lnTo>
                    <a:pt x="138" y="82"/>
                  </a:lnTo>
                  <a:lnTo>
                    <a:pt x="134" y="82"/>
                  </a:lnTo>
                  <a:lnTo>
                    <a:pt x="134" y="82"/>
                  </a:lnTo>
                  <a:lnTo>
                    <a:pt x="134" y="82"/>
                  </a:lnTo>
                  <a:lnTo>
                    <a:pt x="134" y="82"/>
                  </a:lnTo>
                  <a:lnTo>
                    <a:pt x="132" y="80"/>
                  </a:lnTo>
                  <a:lnTo>
                    <a:pt x="132" y="80"/>
                  </a:lnTo>
                  <a:lnTo>
                    <a:pt x="132" y="80"/>
                  </a:lnTo>
                  <a:lnTo>
                    <a:pt x="132" y="78"/>
                  </a:lnTo>
                  <a:lnTo>
                    <a:pt x="132" y="76"/>
                  </a:lnTo>
                  <a:lnTo>
                    <a:pt x="132" y="74"/>
                  </a:lnTo>
                  <a:lnTo>
                    <a:pt x="132" y="72"/>
                  </a:lnTo>
                  <a:lnTo>
                    <a:pt x="132" y="70"/>
                  </a:lnTo>
                  <a:lnTo>
                    <a:pt x="132" y="70"/>
                  </a:lnTo>
                  <a:lnTo>
                    <a:pt x="132" y="68"/>
                  </a:lnTo>
                  <a:lnTo>
                    <a:pt x="132" y="68"/>
                  </a:lnTo>
                  <a:lnTo>
                    <a:pt x="132" y="68"/>
                  </a:lnTo>
                  <a:lnTo>
                    <a:pt x="130" y="66"/>
                  </a:lnTo>
                  <a:lnTo>
                    <a:pt x="130" y="66"/>
                  </a:lnTo>
                  <a:lnTo>
                    <a:pt x="128" y="66"/>
                  </a:lnTo>
                  <a:lnTo>
                    <a:pt x="128" y="66"/>
                  </a:lnTo>
                  <a:lnTo>
                    <a:pt x="124" y="66"/>
                  </a:lnTo>
                  <a:lnTo>
                    <a:pt x="124" y="66"/>
                  </a:lnTo>
                  <a:lnTo>
                    <a:pt x="122" y="64"/>
                  </a:lnTo>
                  <a:lnTo>
                    <a:pt x="120" y="64"/>
                  </a:lnTo>
                  <a:lnTo>
                    <a:pt x="116" y="64"/>
                  </a:lnTo>
                  <a:lnTo>
                    <a:pt x="114" y="64"/>
                  </a:lnTo>
                  <a:lnTo>
                    <a:pt x="112" y="64"/>
                  </a:lnTo>
                  <a:lnTo>
                    <a:pt x="110" y="64"/>
                  </a:lnTo>
                  <a:lnTo>
                    <a:pt x="110" y="64"/>
                  </a:lnTo>
                  <a:lnTo>
                    <a:pt x="108" y="64"/>
                  </a:lnTo>
                  <a:lnTo>
                    <a:pt x="108" y="62"/>
                  </a:lnTo>
                  <a:lnTo>
                    <a:pt x="108" y="62"/>
                  </a:lnTo>
                  <a:lnTo>
                    <a:pt x="108" y="62"/>
                  </a:lnTo>
                  <a:lnTo>
                    <a:pt x="108" y="60"/>
                  </a:lnTo>
                  <a:lnTo>
                    <a:pt x="108" y="58"/>
                  </a:lnTo>
                  <a:lnTo>
                    <a:pt x="108" y="58"/>
                  </a:lnTo>
                  <a:lnTo>
                    <a:pt x="108" y="56"/>
                  </a:lnTo>
                  <a:lnTo>
                    <a:pt x="108" y="56"/>
                  </a:lnTo>
                  <a:lnTo>
                    <a:pt x="106" y="54"/>
                  </a:lnTo>
                  <a:lnTo>
                    <a:pt x="106" y="54"/>
                  </a:lnTo>
                  <a:lnTo>
                    <a:pt x="106" y="54"/>
                  </a:lnTo>
                  <a:lnTo>
                    <a:pt x="106" y="54"/>
                  </a:lnTo>
                  <a:lnTo>
                    <a:pt x="104" y="54"/>
                  </a:lnTo>
                  <a:lnTo>
                    <a:pt x="104" y="54"/>
                  </a:lnTo>
                  <a:lnTo>
                    <a:pt x="102" y="52"/>
                  </a:lnTo>
                  <a:lnTo>
                    <a:pt x="98" y="52"/>
                  </a:lnTo>
                  <a:lnTo>
                    <a:pt x="98" y="52"/>
                  </a:lnTo>
                  <a:lnTo>
                    <a:pt x="96" y="52"/>
                  </a:lnTo>
                  <a:lnTo>
                    <a:pt x="96" y="52"/>
                  </a:lnTo>
                  <a:lnTo>
                    <a:pt x="96" y="50"/>
                  </a:lnTo>
                  <a:lnTo>
                    <a:pt x="94" y="50"/>
                  </a:lnTo>
                  <a:lnTo>
                    <a:pt x="94" y="48"/>
                  </a:lnTo>
                  <a:lnTo>
                    <a:pt x="94" y="48"/>
                  </a:lnTo>
                  <a:lnTo>
                    <a:pt x="94" y="48"/>
                  </a:lnTo>
                  <a:lnTo>
                    <a:pt x="92" y="48"/>
                  </a:lnTo>
                  <a:lnTo>
                    <a:pt x="90" y="48"/>
                  </a:lnTo>
                  <a:lnTo>
                    <a:pt x="90" y="48"/>
                  </a:lnTo>
                  <a:lnTo>
                    <a:pt x="86" y="48"/>
                  </a:lnTo>
                  <a:lnTo>
                    <a:pt x="82" y="48"/>
                  </a:lnTo>
                  <a:lnTo>
                    <a:pt x="80" y="48"/>
                  </a:lnTo>
                  <a:lnTo>
                    <a:pt x="76" y="48"/>
                  </a:lnTo>
                  <a:lnTo>
                    <a:pt x="76" y="48"/>
                  </a:lnTo>
                  <a:lnTo>
                    <a:pt x="74" y="48"/>
                  </a:lnTo>
                  <a:lnTo>
                    <a:pt x="72" y="48"/>
                  </a:lnTo>
                  <a:lnTo>
                    <a:pt x="72" y="48"/>
                  </a:lnTo>
                  <a:lnTo>
                    <a:pt x="72" y="48"/>
                  </a:lnTo>
                  <a:lnTo>
                    <a:pt x="70" y="48"/>
                  </a:lnTo>
                  <a:lnTo>
                    <a:pt x="70" y="46"/>
                  </a:lnTo>
                  <a:lnTo>
                    <a:pt x="68" y="44"/>
                  </a:lnTo>
                  <a:lnTo>
                    <a:pt x="68" y="42"/>
                  </a:lnTo>
                  <a:lnTo>
                    <a:pt x="66" y="38"/>
                  </a:lnTo>
                  <a:lnTo>
                    <a:pt x="64" y="36"/>
                  </a:lnTo>
                  <a:lnTo>
                    <a:pt x="64" y="32"/>
                  </a:lnTo>
                  <a:lnTo>
                    <a:pt x="64" y="30"/>
                  </a:lnTo>
                  <a:lnTo>
                    <a:pt x="62" y="30"/>
                  </a:lnTo>
                  <a:lnTo>
                    <a:pt x="62" y="26"/>
                  </a:lnTo>
                  <a:lnTo>
                    <a:pt x="64" y="16"/>
                  </a:lnTo>
                  <a:lnTo>
                    <a:pt x="64" y="12"/>
                  </a:lnTo>
                  <a:lnTo>
                    <a:pt x="64" y="10"/>
                  </a:lnTo>
                  <a:lnTo>
                    <a:pt x="64" y="8"/>
                  </a:lnTo>
                  <a:lnTo>
                    <a:pt x="62" y="6"/>
                  </a:lnTo>
                  <a:lnTo>
                    <a:pt x="62" y="6"/>
                  </a:lnTo>
                  <a:lnTo>
                    <a:pt x="62" y="4"/>
                  </a:lnTo>
                  <a:lnTo>
                    <a:pt x="62" y="2"/>
                  </a:lnTo>
                  <a:lnTo>
                    <a:pt x="60" y="2"/>
                  </a:lnTo>
                  <a:lnTo>
                    <a:pt x="60" y="2"/>
                  </a:lnTo>
                  <a:lnTo>
                    <a:pt x="58" y="2"/>
                  </a:lnTo>
                  <a:lnTo>
                    <a:pt x="58" y="0"/>
                  </a:lnTo>
                  <a:lnTo>
                    <a:pt x="54" y="0"/>
                  </a:lnTo>
                  <a:lnTo>
                    <a:pt x="52" y="0"/>
                  </a:lnTo>
                  <a:lnTo>
                    <a:pt x="48" y="0"/>
                  </a:lnTo>
                  <a:lnTo>
                    <a:pt x="46" y="0"/>
                  </a:lnTo>
                  <a:lnTo>
                    <a:pt x="44" y="0"/>
                  </a:lnTo>
                  <a:lnTo>
                    <a:pt x="44" y="0"/>
                  </a:lnTo>
                  <a:lnTo>
                    <a:pt x="42" y="0"/>
                  </a:lnTo>
                  <a:lnTo>
                    <a:pt x="42" y="0"/>
                  </a:lnTo>
                  <a:lnTo>
                    <a:pt x="42" y="2"/>
                  </a:lnTo>
                  <a:lnTo>
                    <a:pt x="42" y="2"/>
                  </a:lnTo>
                  <a:lnTo>
                    <a:pt x="42" y="4"/>
                  </a:lnTo>
                  <a:lnTo>
                    <a:pt x="42" y="4"/>
                  </a:lnTo>
                  <a:lnTo>
                    <a:pt x="42" y="6"/>
                  </a:lnTo>
                  <a:lnTo>
                    <a:pt x="42" y="8"/>
                  </a:lnTo>
                  <a:lnTo>
                    <a:pt x="42" y="10"/>
                  </a:lnTo>
                  <a:lnTo>
                    <a:pt x="40" y="10"/>
                  </a:lnTo>
                  <a:lnTo>
                    <a:pt x="40" y="12"/>
                  </a:lnTo>
                  <a:lnTo>
                    <a:pt x="40" y="12"/>
                  </a:lnTo>
                  <a:lnTo>
                    <a:pt x="40" y="12"/>
                  </a:lnTo>
                  <a:lnTo>
                    <a:pt x="40" y="12"/>
                  </a:lnTo>
                  <a:lnTo>
                    <a:pt x="38" y="12"/>
                  </a:lnTo>
                  <a:lnTo>
                    <a:pt x="38" y="12"/>
                  </a:lnTo>
                  <a:lnTo>
                    <a:pt x="36" y="12"/>
                  </a:lnTo>
                  <a:lnTo>
                    <a:pt x="34" y="10"/>
                  </a:lnTo>
                  <a:lnTo>
                    <a:pt x="34" y="10"/>
                  </a:lnTo>
                  <a:lnTo>
                    <a:pt x="34" y="10"/>
                  </a:lnTo>
                  <a:lnTo>
                    <a:pt x="32" y="10"/>
                  </a:lnTo>
                  <a:lnTo>
                    <a:pt x="32" y="10"/>
                  </a:lnTo>
                  <a:lnTo>
                    <a:pt x="32" y="12"/>
                  </a:lnTo>
                  <a:lnTo>
                    <a:pt x="32" y="12"/>
                  </a:lnTo>
                  <a:lnTo>
                    <a:pt x="30" y="14"/>
                  </a:lnTo>
                  <a:lnTo>
                    <a:pt x="30" y="16"/>
                  </a:lnTo>
                  <a:lnTo>
                    <a:pt x="30" y="16"/>
                  </a:lnTo>
                  <a:lnTo>
                    <a:pt x="28" y="18"/>
                  </a:lnTo>
                  <a:lnTo>
                    <a:pt x="28" y="18"/>
                  </a:lnTo>
                  <a:lnTo>
                    <a:pt x="26" y="20"/>
                  </a:lnTo>
                  <a:lnTo>
                    <a:pt x="26" y="20"/>
                  </a:lnTo>
                  <a:lnTo>
                    <a:pt x="24" y="22"/>
                  </a:lnTo>
                  <a:lnTo>
                    <a:pt x="22" y="22"/>
                  </a:lnTo>
                  <a:lnTo>
                    <a:pt x="20" y="24"/>
                  </a:lnTo>
                  <a:lnTo>
                    <a:pt x="18" y="24"/>
                  </a:lnTo>
                  <a:lnTo>
                    <a:pt x="16" y="26"/>
                  </a:lnTo>
                  <a:lnTo>
                    <a:pt x="16" y="26"/>
                  </a:lnTo>
                  <a:lnTo>
                    <a:pt x="14" y="26"/>
                  </a:lnTo>
                  <a:lnTo>
                    <a:pt x="12" y="26"/>
                  </a:lnTo>
                  <a:lnTo>
                    <a:pt x="8" y="24"/>
                  </a:lnTo>
                  <a:lnTo>
                    <a:pt x="4" y="24"/>
                  </a:lnTo>
                  <a:lnTo>
                    <a:pt x="6" y="26"/>
                  </a:lnTo>
                  <a:lnTo>
                    <a:pt x="10" y="32"/>
                  </a:lnTo>
                  <a:lnTo>
                    <a:pt x="12" y="34"/>
                  </a:lnTo>
                  <a:lnTo>
                    <a:pt x="14" y="36"/>
                  </a:lnTo>
                  <a:lnTo>
                    <a:pt x="14" y="40"/>
                  </a:lnTo>
                  <a:lnTo>
                    <a:pt x="16" y="40"/>
                  </a:lnTo>
                  <a:lnTo>
                    <a:pt x="16" y="42"/>
                  </a:lnTo>
                  <a:lnTo>
                    <a:pt x="16" y="44"/>
                  </a:lnTo>
                  <a:lnTo>
                    <a:pt x="16" y="46"/>
                  </a:lnTo>
                  <a:lnTo>
                    <a:pt x="16" y="48"/>
                  </a:lnTo>
                  <a:lnTo>
                    <a:pt x="16" y="50"/>
                  </a:lnTo>
                  <a:lnTo>
                    <a:pt x="16" y="52"/>
                  </a:lnTo>
                  <a:lnTo>
                    <a:pt x="14" y="54"/>
                  </a:lnTo>
                  <a:lnTo>
                    <a:pt x="14" y="54"/>
                  </a:lnTo>
                  <a:lnTo>
                    <a:pt x="14" y="56"/>
                  </a:lnTo>
                  <a:lnTo>
                    <a:pt x="14" y="58"/>
                  </a:lnTo>
                  <a:lnTo>
                    <a:pt x="12" y="58"/>
                  </a:lnTo>
                  <a:lnTo>
                    <a:pt x="10" y="60"/>
                  </a:lnTo>
                  <a:lnTo>
                    <a:pt x="8" y="60"/>
                  </a:lnTo>
                  <a:lnTo>
                    <a:pt x="8" y="62"/>
                  </a:lnTo>
                  <a:lnTo>
                    <a:pt x="6" y="62"/>
                  </a:lnTo>
                  <a:lnTo>
                    <a:pt x="6" y="64"/>
                  </a:lnTo>
                  <a:lnTo>
                    <a:pt x="6" y="64"/>
                  </a:lnTo>
                  <a:lnTo>
                    <a:pt x="6" y="66"/>
                  </a:lnTo>
                  <a:lnTo>
                    <a:pt x="6" y="70"/>
                  </a:lnTo>
                  <a:lnTo>
                    <a:pt x="6" y="72"/>
                  </a:lnTo>
                  <a:lnTo>
                    <a:pt x="8" y="78"/>
                  </a:lnTo>
                  <a:lnTo>
                    <a:pt x="8" y="80"/>
                  </a:lnTo>
                  <a:lnTo>
                    <a:pt x="8" y="82"/>
                  </a:lnTo>
                  <a:lnTo>
                    <a:pt x="8" y="84"/>
                  </a:lnTo>
                  <a:lnTo>
                    <a:pt x="6" y="88"/>
                  </a:lnTo>
                  <a:lnTo>
                    <a:pt x="6" y="94"/>
                  </a:lnTo>
                  <a:lnTo>
                    <a:pt x="6" y="98"/>
                  </a:lnTo>
                  <a:lnTo>
                    <a:pt x="4" y="102"/>
                  </a:lnTo>
                  <a:lnTo>
                    <a:pt x="4" y="104"/>
                  </a:lnTo>
                  <a:lnTo>
                    <a:pt x="4" y="106"/>
                  </a:lnTo>
                  <a:lnTo>
                    <a:pt x="6" y="108"/>
                  </a:lnTo>
                  <a:lnTo>
                    <a:pt x="6" y="108"/>
                  </a:lnTo>
                  <a:lnTo>
                    <a:pt x="6" y="110"/>
                  </a:lnTo>
                  <a:lnTo>
                    <a:pt x="8" y="112"/>
                  </a:lnTo>
                  <a:lnTo>
                    <a:pt x="8" y="112"/>
                  </a:lnTo>
                  <a:lnTo>
                    <a:pt x="10" y="114"/>
                  </a:lnTo>
                  <a:lnTo>
                    <a:pt x="10" y="114"/>
                  </a:lnTo>
                  <a:lnTo>
                    <a:pt x="10" y="116"/>
                  </a:lnTo>
                  <a:lnTo>
                    <a:pt x="10" y="116"/>
                  </a:lnTo>
                  <a:lnTo>
                    <a:pt x="10" y="116"/>
                  </a:lnTo>
                  <a:lnTo>
                    <a:pt x="10" y="116"/>
                  </a:lnTo>
                  <a:lnTo>
                    <a:pt x="8" y="118"/>
                  </a:lnTo>
                  <a:lnTo>
                    <a:pt x="6" y="118"/>
                  </a:lnTo>
                  <a:lnTo>
                    <a:pt x="6" y="118"/>
                  </a:lnTo>
                  <a:lnTo>
                    <a:pt x="6" y="118"/>
                  </a:lnTo>
                  <a:lnTo>
                    <a:pt x="4" y="118"/>
                  </a:lnTo>
                  <a:lnTo>
                    <a:pt x="4" y="118"/>
                  </a:lnTo>
                  <a:lnTo>
                    <a:pt x="4" y="120"/>
                  </a:lnTo>
                  <a:lnTo>
                    <a:pt x="2" y="122"/>
                  </a:lnTo>
                  <a:lnTo>
                    <a:pt x="2" y="124"/>
                  </a:lnTo>
                  <a:lnTo>
                    <a:pt x="0" y="128"/>
                  </a:lnTo>
                  <a:lnTo>
                    <a:pt x="0" y="130"/>
                  </a:lnTo>
                  <a:lnTo>
                    <a:pt x="2" y="130"/>
                  </a:lnTo>
                  <a:lnTo>
                    <a:pt x="4" y="132"/>
                  </a:lnTo>
                  <a:lnTo>
                    <a:pt x="8" y="136"/>
                  </a:lnTo>
                  <a:lnTo>
                    <a:pt x="8" y="136"/>
                  </a:lnTo>
                  <a:lnTo>
                    <a:pt x="8" y="138"/>
                  </a:lnTo>
                  <a:lnTo>
                    <a:pt x="10" y="138"/>
                  </a:lnTo>
                  <a:lnTo>
                    <a:pt x="10" y="140"/>
                  </a:lnTo>
                  <a:lnTo>
                    <a:pt x="10" y="140"/>
                  </a:lnTo>
                  <a:lnTo>
                    <a:pt x="10" y="142"/>
                  </a:lnTo>
                  <a:lnTo>
                    <a:pt x="10" y="146"/>
                  </a:lnTo>
                  <a:lnTo>
                    <a:pt x="10" y="148"/>
                  </a:lnTo>
                  <a:lnTo>
                    <a:pt x="10" y="150"/>
                  </a:lnTo>
                  <a:lnTo>
                    <a:pt x="10" y="152"/>
                  </a:lnTo>
                  <a:lnTo>
                    <a:pt x="10" y="152"/>
                  </a:lnTo>
                  <a:lnTo>
                    <a:pt x="10" y="152"/>
                  </a:lnTo>
                  <a:lnTo>
                    <a:pt x="10" y="154"/>
                  </a:lnTo>
                  <a:lnTo>
                    <a:pt x="12" y="154"/>
                  </a:lnTo>
                  <a:lnTo>
                    <a:pt x="12" y="156"/>
                  </a:lnTo>
                  <a:lnTo>
                    <a:pt x="14" y="158"/>
                  </a:lnTo>
                  <a:lnTo>
                    <a:pt x="18" y="158"/>
                  </a:lnTo>
                  <a:lnTo>
                    <a:pt x="20" y="160"/>
                  </a:lnTo>
                  <a:lnTo>
                    <a:pt x="22" y="162"/>
                  </a:lnTo>
                  <a:lnTo>
                    <a:pt x="22" y="164"/>
                  </a:lnTo>
                  <a:lnTo>
                    <a:pt x="24" y="164"/>
                  </a:lnTo>
                  <a:lnTo>
                    <a:pt x="24" y="166"/>
                  </a:lnTo>
                  <a:lnTo>
                    <a:pt x="24" y="166"/>
                  </a:lnTo>
                  <a:lnTo>
                    <a:pt x="24" y="168"/>
                  </a:lnTo>
                  <a:lnTo>
                    <a:pt x="24" y="170"/>
                  </a:lnTo>
                  <a:lnTo>
                    <a:pt x="24" y="172"/>
                  </a:lnTo>
                  <a:lnTo>
                    <a:pt x="24" y="176"/>
                  </a:lnTo>
                  <a:lnTo>
                    <a:pt x="24" y="180"/>
                  </a:lnTo>
                  <a:lnTo>
                    <a:pt x="24" y="186"/>
                  </a:lnTo>
                  <a:lnTo>
                    <a:pt x="24" y="190"/>
                  </a:lnTo>
                  <a:lnTo>
                    <a:pt x="24" y="192"/>
                  </a:lnTo>
                  <a:lnTo>
                    <a:pt x="24" y="194"/>
                  </a:lnTo>
                  <a:lnTo>
                    <a:pt x="24" y="196"/>
                  </a:lnTo>
                  <a:lnTo>
                    <a:pt x="24" y="196"/>
                  </a:lnTo>
                  <a:lnTo>
                    <a:pt x="24" y="198"/>
                  </a:lnTo>
                  <a:lnTo>
                    <a:pt x="26" y="202"/>
                  </a:lnTo>
                  <a:lnTo>
                    <a:pt x="28" y="204"/>
                  </a:lnTo>
                  <a:lnTo>
                    <a:pt x="28" y="208"/>
                  </a:lnTo>
                  <a:lnTo>
                    <a:pt x="30" y="210"/>
                  </a:lnTo>
                  <a:lnTo>
                    <a:pt x="32" y="212"/>
                  </a:lnTo>
                  <a:lnTo>
                    <a:pt x="34" y="214"/>
                  </a:lnTo>
                  <a:lnTo>
                    <a:pt x="36" y="216"/>
                  </a:lnTo>
                  <a:lnTo>
                    <a:pt x="36" y="218"/>
                  </a:lnTo>
                  <a:lnTo>
                    <a:pt x="38" y="218"/>
                  </a:lnTo>
                  <a:lnTo>
                    <a:pt x="40" y="220"/>
                  </a:lnTo>
                  <a:lnTo>
                    <a:pt x="46" y="222"/>
                  </a:lnTo>
                  <a:lnTo>
                    <a:pt x="46" y="220"/>
                  </a:lnTo>
                  <a:lnTo>
                    <a:pt x="46" y="218"/>
                  </a:lnTo>
                  <a:lnTo>
                    <a:pt x="48" y="214"/>
                  </a:lnTo>
                  <a:lnTo>
                    <a:pt x="50" y="210"/>
                  </a:lnTo>
                  <a:lnTo>
                    <a:pt x="50" y="210"/>
                  </a:lnTo>
                  <a:lnTo>
                    <a:pt x="50" y="208"/>
                  </a:lnTo>
                  <a:lnTo>
                    <a:pt x="52" y="206"/>
                  </a:lnTo>
                  <a:lnTo>
                    <a:pt x="52" y="206"/>
                  </a:lnTo>
                  <a:lnTo>
                    <a:pt x="54" y="204"/>
                  </a:lnTo>
                  <a:lnTo>
                    <a:pt x="54" y="204"/>
                  </a:lnTo>
                  <a:lnTo>
                    <a:pt x="54" y="204"/>
                  </a:lnTo>
                  <a:lnTo>
                    <a:pt x="56" y="204"/>
                  </a:lnTo>
                  <a:lnTo>
                    <a:pt x="56" y="204"/>
                  </a:lnTo>
                  <a:lnTo>
                    <a:pt x="58" y="206"/>
                  </a:lnTo>
                  <a:lnTo>
                    <a:pt x="60" y="206"/>
                  </a:lnTo>
                  <a:lnTo>
                    <a:pt x="62" y="208"/>
                  </a:lnTo>
                  <a:lnTo>
                    <a:pt x="64" y="212"/>
                  </a:lnTo>
                  <a:lnTo>
                    <a:pt x="66" y="214"/>
                  </a:lnTo>
                  <a:lnTo>
                    <a:pt x="68" y="214"/>
                  </a:lnTo>
                  <a:lnTo>
                    <a:pt x="68" y="216"/>
                  </a:lnTo>
                  <a:lnTo>
                    <a:pt x="72" y="218"/>
                  </a:lnTo>
                  <a:lnTo>
                    <a:pt x="74" y="218"/>
                  </a:lnTo>
                  <a:lnTo>
                    <a:pt x="76" y="220"/>
                  </a:lnTo>
                  <a:lnTo>
                    <a:pt x="78" y="220"/>
                  </a:lnTo>
                  <a:lnTo>
                    <a:pt x="82" y="222"/>
                  </a:lnTo>
                  <a:lnTo>
                    <a:pt x="84" y="222"/>
                  </a:lnTo>
                  <a:lnTo>
                    <a:pt x="84" y="222"/>
                  </a:lnTo>
                  <a:lnTo>
                    <a:pt x="86" y="222"/>
                  </a:lnTo>
                  <a:lnTo>
                    <a:pt x="86" y="222"/>
                  </a:lnTo>
                  <a:lnTo>
                    <a:pt x="88" y="220"/>
                  </a:lnTo>
                  <a:lnTo>
                    <a:pt x="90" y="220"/>
                  </a:lnTo>
                  <a:lnTo>
                    <a:pt x="90" y="220"/>
                  </a:lnTo>
                  <a:lnTo>
                    <a:pt x="94" y="216"/>
                  </a:lnTo>
                  <a:lnTo>
                    <a:pt x="96" y="214"/>
                  </a:lnTo>
                  <a:lnTo>
                    <a:pt x="98" y="212"/>
                  </a:lnTo>
                  <a:lnTo>
                    <a:pt x="100" y="210"/>
                  </a:lnTo>
                  <a:lnTo>
                    <a:pt x="102" y="208"/>
                  </a:lnTo>
                  <a:lnTo>
                    <a:pt x="104" y="198"/>
                  </a:lnTo>
                  <a:lnTo>
                    <a:pt x="106" y="190"/>
                  </a:lnTo>
                  <a:lnTo>
                    <a:pt x="108" y="186"/>
                  </a:lnTo>
                  <a:lnTo>
                    <a:pt x="108" y="182"/>
                  </a:lnTo>
                  <a:lnTo>
                    <a:pt x="108" y="180"/>
                  </a:lnTo>
                  <a:lnTo>
                    <a:pt x="110" y="176"/>
                  </a:lnTo>
                  <a:lnTo>
                    <a:pt x="110" y="174"/>
                  </a:lnTo>
                  <a:lnTo>
                    <a:pt x="112" y="172"/>
                  </a:lnTo>
                  <a:lnTo>
                    <a:pt x="112" y="172"/>
                  </a:lnTo>
                  <a:lnTo>
                    <a:pt x="112" y="170"/>
                  </a:lnTo>
                  <a:lnTo>
                    <a:pt x="114" y="170"/>
                  </a:lnTo>
                  <a:lnTo>
                    <a:pt x="114" y="170"/>
                  </a:lnTo>
                  <a:lnTo>
                    <a:pt x="116" y="168"/>
                  </a:lnTo>
                  <a:lnTo>
                    <a:pt x="118" y="168"/>
                  </a:lnTo>
                  <a:lnTo>
                    <a:pt x="120" y="166"/>
                  </a:lnTo>
                  <a:lnTo>
                    <a:pt x="126" y="166"/>
                  </a:lnTo>
                  <a:lnTo>
                    <a:pt x="128" y="164"/>
                  </a:lnTo>
                  <a:lnTo>
                    <a:pt x="130" y="164"/>
                  </a:lnTo>
                  <a:lnTo>
                    <a:pt x="130" y="162"/>
                  </a:lnTo>
                  <a:lnTo>
                    <a:pt x="132" y="162"/>
                  </a:lnTo>
                  <a:lnTo>
                    <a:pt x="134" y="158"/>
                  </a:lnTo>
                  <a:lnTo>
                    <a:pt x="136" y="158"/>
                  </a:lnTo>
                  <a:lnTo>
                    <a:pt x="138" y="156"/>
                  </a:lnTo>
                  <a:lnTo>
                    <a:pt x="140" y="156"/>
                  </a:lnTo>
                  <a:lnTo>
                    <a:pt x="140" y="156"/>
                  </a:lnTo>
                  <a:lnTo>
                    <a:pt x="140" y="156"/>
                  </a:lnTo>
                  <a:lnTo>
                    <a:pt x="142" y="156"/>
                  </a:lnTo>
                  <a:lnTo>
                    <a:pt x="142" y="156"/>
                  </a:lnTo>
                  <a:lnTo>
                    <a:pt x="144" y="156"/>
                  </a:lnTo>
                  <a:lnTo>
                    <a:pt x="148" y="156"/>
                  </a:lnTo>
                  <a:lnTo>
                    <a:pt x="150" y="156"/>
                  </a:lnTo>
                  <a:lnTo>
                    <a:pt x="152" y="158"/>
                  </a:lnTo>
                  <a:lnTo>
                    <a:pt x="154" y="158"/>
                  </a:lnTo>
                  <a:lnTo>
                    <a:pt x="156" y="160"/>
                  </a:lnTo>
                  <a:lnTo>
                    <a:pt x="158" y="162"/>
                  </a:lnTo>
                  <a:lnTo>
                    <a:pt x="160" y="162"/>
                  </a:lnTo>
                  <a:lnTo>
                    <a:pt x="160" y="164"/>
                  </a:lnTo>
                  <a:lnTo>
                    <a:pt x="162" y="166"/>
                  </a:lnTo>
                  <a:lnTo>
                    <a:pt x="162" y="168"/>
                  </a:lnTo>
                  <a:lnTo>
                    <a:pt x="164" y="170"/>
                  </a:lnTo>
                  <a:lnTo>
                    <a:pt x="164" y="17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73" name="Freeform 475"/>
            <p:cNvSpPr>
              <a:spLocks/>
            </p:cNvSpPr>
            <p:nvPr/>
          </p:nvSpPr>
          <p:spPr bwMode="auto">
            <a:xfrm>
              <a:off x="3365556" y="4268528"/>
              <a:ext cx="392486" cy="565985"/>
            </a:xfrm>
            <a:custGeom>
              <a:avLst/>
              <a:gdLst>
                <a:gd name="T0" fmla="*/ 140 w 190"/>
                <a:gd name="T1" fmla="*/ 2 h 274"/>
                <a:gd name="T2" fmla="*/ 116 w 190"/>
                <a:gd name="T3" fmla="*/ 0 h 274"/>
                <a:gd name="T4" fmla="*/ 102 w 190"/>
                <a:gd name="T5" fmla="*/ 14 h 274"/>
                <a:gd name="T6" fmla="*/ 66 w 190"/>
                <a:gd name="T7" fmla="*/ 30 h 274"/>
                <a:gd name="T8" fmla="*/ 40 w 190"/>
                <a:gd name="T9" fmla="*/ 50 h 274"/>
                <a:gd name="T10" fmla="*/ 30 w 190"/>
                <a:gd name="T11" fmla="*/ 54 h 274"/>
                <a:gd name="T12" fmla="*/ 22 w 190"/>
                <a:gd name="T13" fmla="*/ 44 h 274"/>
                <a:gd name="T14" fmla="*/ 18 w 190"/>
                <a:gd name="T15" fmla="*/ 30 h 274"/>
                <a:gd name="T16" fmla="*/ 10 w 190"/>
                <a:gd name="T17" fmla="*/ 32 h 274"/>
                <a:gd name="T18" fmla="*/ 4 w 190"/>
                <a:gd name="T19" fmla="*/ 40 h 274"/>
                <a:gd name="T20" fmla="*/ 0 w 190"/>
                <a:gd name="T21" fmla="*/ 60 h 274"/>
                <a:gd name="T22" fmla="*/ 6 w 190"/>
                <a:gd name="T23" fmla="*/ 72 h 274"/>
                <a:gd name="T24" fmla="*/ 16 w 190"/>
                <a:gd name="T25" fmla="*/ 70 h 274"/>
                <a:gd name="T26" fmla="*/ 22 w 190"/>
                <a:gd name="T27" fmla="*/ 74 h 274"/>
                <a:gd name="T28" fmla="*/ 24 w 190"/>
                <a:gd name="T29" fmla="*/ 92 h 274"/>
                <a:gd name="T30" fmla="*/ 32 w 190"/>
                <a:gd name="T31" fmla="*/ 98 h 274"/>
                <a:gd name="T32" fmla="*/ 34 w 190"/>
                <a:gd name="T33" fmla="*/ 108 h 274"/>
                <a:gd name="T34" fmla="*/ 40 w 190"/>
                <a:gd name="T35" fmla="*/ 126 h 274"/>
                <a:gd name="T36" fmla="*/ 48 w 190"/>
                <a:gd name="T37" fmla="*/ 132 h 274"/>
                <a:gd name="T38" fmla="*/ 50 w 190"/>
                <a:gd name="T39" fmla="*/ 142 h 274"/>
                <a:gd name="T40" fmla="*/ 54 w 190"/>
                <a:gd name="T41" fmla="*/ 150 h 274"/>
                <a:gd name="T42" fmla="*/ 62 w 190"/>
                <a:gd name="T43" fmla="*/ 162 h 274"/>
                <a:gd name="T44" fmla="*/ 70 w 190"/>
                <a:gd name="T45" fmla="*/ 186 h 274"/>
                <a:gd name="T46" fmla="*/ 78 w 190"/>
                <a:gd name="T47" fmla="*/ 192 h 274"/>
                <a:gd name="T48" fmla="*/ 76 w 190"/>
                <a:gd name="T49" fmla="*/ 198 h 274"/>
                <a:gd name="T50" fmla="*/ 78 w 190"/>
                <a:gd name="T51" fmla="*/ 208 h 274"/>
                <a:gd name="T52" fmla="*/ 88 w 190"/>
                <a:gd name="T53" fmla="*/ 218 h 274"/>
                <a:gd name="T54" fmla="*/ 104 w 190"/>
                <a:gd name="T55" fmla="*/ 234 h 274"/>
                <a:gd name="T56" fmla="*/ 114 w 190"/>
                <a:gd name="T57" fmla="*/ 242 h 274"/>
                <a:gd name="T58" fmla="*/ 136 w 190"/>
                <a:gd name="T59" fmla="*/ 252 h 274"/>
                <a:gd name="T60" fmla="*/ 174 w 190"/>
                <a:gd name="T61" fmla="*/ 264 h 274"/>
                <a:gd name="T62" fmla="*/ 178 w 190"/>
                <a:gd name="T63" fmla="*/ 252 h 274"/>
                <a:gd name="T64" fmla="*/ 184 w 190"/>
                <a:gd name="T65" fmla="*/ 250 h 274"/>
                <a:gd name="T66" fmla="*/ 178 w 190"/>
                <a:gd name="T67" fmla="*/ 240 h 274"/>
                <a:gd name="T68" fmla="*/ 180 w 190"/>
                <a:gd name="T69" fmla="*/ 216 h 274"/>
                <a:gd name="T70" fmla="*/ 180 w 190"/>
                <a:gd name="T71" fmla="*/ 198 h 274"/>
                <a:gd name="T72" fmla="*/ 188 w 190"/>
                <a:gd name="T73" fmla="*/ 192 h 274"/>
                <a:gd name="T74" fmla="*/ 190 w 190"/>
                <a:gd name="T75" fmla="*/ 178 h 274"/>
                <a:gd name="T76" fmla="*/ 180 w 190"/>
                <a:gd name="T77" fmla="*/ 162 h 274"/>
                <a:gd name="T78" fmla="*/ 166 w 190"/>
                <a:gd name="T79" fmla="*/ 154 h 274"/>
                <a:gd name="T80" fmla="*/ 164 w 190"/>
                <a:gd name="T81" fmla="*/ 142 h 274"/>
                <a:gd name="T82" fmla="*/ 160 w 190"/>
                <a:gd name="T83" fmla="*/ 134 h 274"/>
                <a:gd name="T84" fmla="*/ 152 w 190"/>
                <a:gd name="T85" fmla="*/ 140 h 274"/>
                <a:gd name="T86" fmla="*/ 142 w 190"/>
                <a:gd name="T87" fmla="*/ 140 h 274"/>
                <a:gd name="T88" fmla="*/ 134 w 190"/>
                <a:gd name="T89" fmla="*/ 138 h 274"/>
                <a:gd name="T90" fmla="*/ 132 w 190"/>
                <a:gd name="T91" fmla="*/ 130 h 274"/>
                <a:gd name="T92" fmla="*/ 124 w 190"/>
                <a:gd name="T93" fmla="*/ 130 h 274"/>
                <a:gd name="T94" fmla="*/ 120 w 190"/>
                <a:gd name="T95" fmla="*/ 122 h 274"/>
                <a:gd name="T96" fmla="*/ 110 w 190"/>
                <a:gd name="T97" fmla="*/ 112 h 274"/>
                <a:gd name="T98" fmla="*/ 106 w 190"/>
                <a:gd name="T99" fmla="*/ 100 h 274"/>
                <a:gd name="T100" fmla="*/ 108 w 190"/>
                <a:gd name="T101" fmla="*/ 88 h 274"/>
                <a:gd name="T102" fmla="*/ 116 w 190"/>
                <a:gd name="T103" fmla="*/ 84 h 274"/>
                <a:gd name="T104" fmla="*/ 124 w 190"/>
                <a:gd name="T105" fmla="*/ 78 h 274"/>
                <a:gd name="T106" fmla="*/ 122 w 190"/>
                <a:gd name="T107" fmla="*/ 68 h 274"/>
                <a:gd name="T108" fmla="*/ 126 w 190"/>
                <a:gd name="T109" fmla="*/ 54 h 274"/>
                <a:gd name="T110" fmla="*/ 134 w 190"/>
                <a:gd name="T111" fmla="*/ 48 h 274"/>
                <a:gd name="T112" fmla="*/ 144 w 190"/>
                <a:gd name="T113" fmla="*/ 50 h 274"/>
                <a:gd name="T114" fmla="*/ 152 w 190"/>
                <a:gd name="T115" fmla="*/ 50 h 274"/>
                <a:gd name="T116" fmla="*/ 162 w 190"/>
                <a:gd name="T117" fmla="*/ 42 h 274"/>
                <a:gd name="T118" fmla="*/ 164 w 190"/>
                <a:gd name="T119" fmla="*/ 3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 h="274">
                  <a:moveTo>
                    <a:pt x="154" y="12"/>
                  </a:moveTo>
                  <a:lnTo>
                    <a:pt x="154" y="12"/>
                  </a:lnTo>
                  <a:lnTo>
                    <a:pt x="152" y="10"/>
                  </a:lnTo>
                  <a:lnTo>
                    <a:pt x="148" y="8"/>
                  </a:lnTo>
                  <a:lnTo>
                    <a:pt x="144" y="4"/>
                  </a:lnTo>
                  <a:lnTo>
                    <a:pt x="142" y="4"/>
                  </a:lnTo>
                  <a:lnTo>
                    <a:pt x="140" y="2"/>
                  </a:lnTo>
                  <a:lnTo>
                    <a:pt x="140" y="2"/>
                  </a:lnTo>
                  <a:lnTo>
                    <a:pt x="138" y="2"/>
                  </a:lnTo>
                  <a:lnTo>
                    <a:pt x="134" y="2"/>
                  </a:lnTo>
                  <a:lnTo>
                    <a:pt x="130" y="2"/>
                  </a:lnTo>
                  <a:lnTo>
                    <a:pt x="126" y="2"/>
                  </a:lnTo>
                  <a:lnTo>
                    <a:pt x="118" y="0"/>
                  </a:lnTo>
                  <a:lnTo>
                    <a:pt x="116" y="0"/>
                  </a:lnTo>
                  <a:lnTo>
                    <a:pt x="112" y="4"/>
                  </a:lnTo>
                  <a:lnTo>
                    <a:pt x="110" y="8"/>
                  </a:lnTo>
                  <a:lnTo>
                    <a:pt x="110" y="10"/>
                  </a:lnTo>
                  <a:lnTo>
                    <a:pt x="108" y="10"/>
                  </a:lnTo>
                  <a:lnTo>
                    <a:pt x="106" y="12"/>
                  </a:lnTo>
                  <a:lnTo>
                    <a:pt x="104" y="14"/>
                  </a:lnTo>
                  <a:lnTo>
                    <a:pt x="102" y="14"/>
                  </a:lnTo>
                  <a:lnTo>
                    <a:pt x="100" y="16"/>
                  </a:lnTo>
                  <a:lnTo>
                    <a:pt x="94" y="18"/>
                  </a:lnTo>
                  <a:lnTo>
                    <a:pt x="88" y="20"/>
                  </a:lnTo>
                  <a:lnTo>
                    <a:pt x="76" y="24"/>
                  </a:lnTo>
                  <a:lnTo>
                    <a:pt x="72" y="28"/>
                  </a:lnTo>
                  <a:lnTo>
                    <a:pt x="68" y="28"/>
                  </a:lnTo>
                  <a:lnTo>
                    <a:pt x="66" y="30"/>
                  </a:lnTo>
                  <a:lnTo>
                    <a:pt x="64" y="30"/>
                  </a:lnTo>
                  <a:lnTo>
                    <a:pt x="62" y="32"/>
                  </a:lnTo>
                  <a:lnTo>
                    <a:pt x="56" y="36"/>
                  </a:lnTo>
                  <a:lnTo>
                    <a:pt x="46" y="44"/>
                  </a:lnTo>
                  <a:lnTo>
                    <a:pt x="46" y="44"/>
                  </a:lnTo>
                  <a:lnTo>
                    <a:pt x="44" y="46"/>
                  </a:lnTo>
                  <a:lnTo>
                    <a:pt x="40" y="50"/>
                  </a:lnTo>
                  <a:lnTo>
                    <a:pt x="38" y="52"/>
                  </a:lnTo>
                  <a:lnTo>
                    <a:pt x="36" y="54"/>
                  </a:lnTo>
                  <a:lnTo>
                    <a:pt x="34" y="54"/>
                  </a:lnTo>
                  <a:lnTo>
                    <a:pt x="34" y="54"/>
                  </a:lnTo>
                  <a:lnTo>
                    <a:pt x="32" y="54"/>
                  </a:lnTo>
                  <a:lnTo>
                    <a:pt x="32" y="54"/>
                  </a:lnTo>
                  <a:lnTo>
                    <a:pt x="30" y="54"/>
                  </a:lnTo>
                  <a:lnTo>
                    <a:pt x="30" y="54"/>
                  </a:lnTo>
                  <a:lnTo>
                    <a:pt x="30" y="54"/>
                  </a:lnTo>
                  <a:lnTo>
                    <a:pt x="28" y="52"/>
                  </a:lnTo>
                  <a:lnTo>
                    <a:pt x="26" y="50"/>
                  </a:lnTo>
                  <a:lnTo>
                    <a:pt x="26" y="48"/>
                  </a:lnTo>
                  <a:lnTo>
                    <a:pt x="24" y="46"/>
                  </a:lnTo>
                  <a:lnTo>
                    <a:pt x="22" y="44"/>
                  </a:lnTo>
                  <a:lnTo>
                    <a:pt x="22" y="44"/>
                  </a:lnTo>
                  <a:lnTo>
                    <a:pt x="22" y="42"/>
                  </a:lnTo>
                  <a:lnTo>
                    <a:pt x="20" y="38"/>
                  </a:lnTo>
                  <a:lnTo>
                    <a:pt x="20" y="36"/>
                  </a:lnTo>
                  <a:lnTo>
                    <a:pt x="20" y="34"/>
                  </a:lnTo>
                  <a:lnTo>
                    <a:pt x="18" y="32"/>
                  </a:lnTo>
                  <a:lnTo>
                    <a:pt x="18" y="30"/>
                  </a:lnTo>
                  <a:lnTo>
                    <a:pt x="18" y="30"/>
                  </a:lnTo>
                  <a:lnTo>
                    <a:pt x="18" y="30"/>
                  </a:lnTo>
                  <a:lnTo>
                    <a:pt x="16" y="30"/>
                  </a:lnTo>
                  <a:lnTo>
                    <a:pt x="14" y="30"/>
                  </a:lnTo>
                  <a:lnTo>
                    <a:pt x="14" y="30"/>
                  </a:lnTo>
                  <a:lnTo>
                    <a:pt x="12" y="30"/>
                  </a:lnTo>
                  <a:lnTo>
                    <a:pt x="10" y="32"/>
                  </a:lnTo>
                  <a:lnTo>
                    <a:pt x="8" y="32"/>
                  </a:lnTo>
                  <a:lnTo>
                    <a:pt x="8" y="32"/>
                  </a:lnTo>
                  <a:lnTo>
                    <a:pt x="6" y="34"/>
                  </a:lnTo>
                  <a:lnTo>
                    <a:pt x="4" y="36"/>
                  </a:lnTo>
                  <a:lnTo>
                    <a:pt x="4" y="36"/>
                  </a:lnTo>
                  <a:lnTo>
                    <a:pt x="4" y="38"/>
                  </a:lnTo>
                  <a:lnTo>
                    <a:pt x="4" y="40"/>
                  </a:lnTo>
                  <a:lnTo>
                    <a:pt x="2" y="40"/>
                  </a:lnTo>
                  <a:lnTo>
                    <a:pt x="2" y="46"/>
                  </a:lnTo>
                  <a:lnTo>
                    <a:pt x="2" y="50"/>
                  </a:lnTo>
                  <a:lnTo>
                    <a:pt x="0" y="52"/>
                  </a:lnTo>
                  <a:lnTo>
                    <a:pt x="0" y="56"/>
                  </a:lnTo>
                  <a:lnTo>
                    <a:pt x="0" y="58"/>
                  </a:lnTo>
                  <a:lnTo>
                    <a:pt x="0" y="60"/>
                  </a:lnTo>
                  <a:lnTo>
                    <a:pt x="2" y="62"/>
                  </a:lnTo>
                  <a:lnTo>
                    <a:pt x="2" y="64"/>
                  </a:lnTo>
                  <a:lnTo>
                    <a:pt x="2" y="66"/>
                  </a:lnTo>
                  <a:lnTo>
                    <a:pt x="2" y="68"/>
                  </a:lnTo>
                  <a:lnTo>
                    <a:pt x="4" y="70"/>
                  </a:lnTo>
                  <a:lnTo>
                    <a:pt x="4" y="72"/>
                  </a:lnTo>
                  <a:lnTo>
                    <a:pt x="6" y="72"/>
                  </a:lnTo>
                  <a:lnTo>
                    <a:pt x="6" y="72"/>
                  </a:lnTo>
                  <a:lnTo>
                    <a:pt x="6" y="72"/>
                  </a:lnTo>
                  <a:lnTo>
                    <a:pt x="8" y="72"/>
                  </a:lnTo>
                  <a:lnTo>
                    <a:pt x="10" y="72"/>
                  </a:lnTo>
                  <a:lnTo>
                    <a:pt x="12" y="72"/>
                  </a:lnTo>
                  <a:lnTo>
                    <a:pt x="14" y="72"/>
                  </a:lnTo>
                  <a:lnTo>
                    <a:pt x="16" y="70"/>
                  </a:lnTo>
                  <a:lnTo>
                    <a:pt x="18" y="70"/>
                  </a:lnTo>
                  <a:lnTo>
                    <a:pt x="18" y="70"/>
                  </a:lnTo>
                  <a:lnTo>
                    <a:pt x="18" y="72"/>
                  </a:lnTo>
                  <a:lnTo>
                    <a:pt x="20" y="72"/>
                  </a:lnTo>
                  <a:lnTo>
                    <a:pt x="20" y="72"/>
                  </a:lnTo>
                  <a:lnTo>
                    <a:pt x="22" y="74"/>
                  </a:lnTo>
                  <a:lnTo>
                    <a:pt x="22" y="74"/>
                  </a:lnTo>
                  <a:lnTo>
                    <a:pt x="22" y="76"/>
                  </a:lnTo>
                  <a:lnTo>
                    <a:pt x="22" y="78"/>
                  </a:lnTo>
                  <a:lnTo>
                    <a:pt x="22" y="80"/>
                  </a:lnTo>
                  <a:lnTo>
                    <a:pt x="24" y="84"/>
                  </a:lnTo>
                  <a:lnTo>
                    <a:pt x="24" y="86"/>
                  </a:lnTo>
                  <a:lnTo>
                    <a:pt x="24" y="90"/>
                  </a:lnTo>
                  <a:lnTo>
                    <a:pt x="24" y="92"/>
                  </a:lnTo>
                  <a:lnTo>
                    <a:pt x="24" y="94"/>
                  </a:lnTo>
                  <a:lnTo>
                    <a:pt x="26" y="94"/>
                  </a:lnTo>
                  <a:lnTo>
                    <a:pt x="26" y="96"/>
                  </a:lnTo>
                  <a:lnTo>
                    <a:pt x="26" y="96"/>
                  </a:lnTo>
                  <a:lnTo>
                    <a:pt x="28" y="96"/>
                  </a:lnTo>
                  <a:lnTo>
                    <a:pt x="30" y="98"/>
                  </a:lnTo>
                  <a:lnTo>
                    <a:pt x="32" y="98"/>
                  </a:lnTo>
                  <a:lnTo>
                    <a:pt x="32" y="100"/>
                  </a:lnTo>
                  <a:lnTo>
                    <a:pt x="34" y="100"/>
                  </a:lnTo>
                  <a:lnTo>
                    <a:pt x="34" y="100"/>
                  </a:lnTo>
                  <a:lnTo>
                    <a:pt x="34" y="102"/>
                  </a:lnTo>
                  <a:lnTo>
                    <a:pt x="34" y="102"/>
                  </a:lnTo>
                  <a:lnTo>
                    <a:pt x="34" y="106"/>
                  </a:lnTo>
                  <a:lnTo>
                    <a:pt x="34" y="108"/>
                  </a:lnTo>
                  <a:lnTo>
                    <a:pt x="34" y="112"/>
                  </a:lnTo>
                  <a:lnTo>
                    <a:pt x="34" y="114"/>
                  </a:lnTo>
                  <a:lnTo>
                    <a:pt x="36" y="114"/>
                  </a:lnTo>
                  <a:lnTo>
                    <a:pt x="36" y="118"/>
                  </a:lnTo>
                  <a:lnTo>
                    <a:pt x="38" y="122"/>
                  </a:lnTo>
                  <a:lnTo>
                    <a:pt x="38" y="124"/>
                  </a:lnTo>
                  <a:lnTo>
                    <a:pt x="40" y="126"/>
                  </a:lnTo>
                  <a:lnTo>
                    <a:pt x="40" y="126"/>
                  </a:lnTo>
                  <a:lnTo>
                    <a:pt x="40" y="128"/>
                  </a:lnTo>
                  <a:lnTo>
                    <a:pt x="42" y="128"/>
                  </a:lnTo>
                  <a:lnTo>
                    <a:pt x="42" y="130"/>
                  </a:lnTo>
                  <a:lnTo>
                    <a:pt x="46" y="130"/>
                  </a:lnTo>
                  <a:lnTo>
                    <a:pt x="48" y="132"/>
                  </a:lnTo>
                  <a:lnTo>
                    <a:pt x="48" y="132"/>
                  </a:lnTo>
                  <a:lnTo>
                    <a:pt x="50" y="132"/>
                  </a:lnTo>
                  <a:lnTo>
                    <a:pt x="50" y="134"/>
                  </a:lnTo>
                  <a:lnTo>
                    <a:pt x="50" y="134"/>
                  </a:lnTo>
                  <a:lnTo>
                    <a:pt x="50" y="136"/>
                  </a:lnTo>
                  <a:lnTo>
                    <a:pt x="50" y="138"/>
                  </a:lnTo>
                  <a:lnTo>
                    <a:pt x="50" y="140"/>
                  </a:lnTo>
                  <a:lnTo>
                    <a:pt x="50" y="142"/>
                  </a:lnTo>
                  <a:lnTo>
                    <a:pt x="50" y="144"/>
                  </a:lnTo>
                  <a:lnTo>
                    <a:pt x="50" y="146"/>
                  </a:lnTo>
                  <a:lnTo>
                    <a:pt x="50" y="148"/>
                  </a:lnTo>
                  <a:lnTo>
                    <a:pt x="52" y="148"/>
                  </a:lnTo>
                  <a:lnTo>
                    <a:pt x="52" y="148"/>
                  </a:lnTo>
                  <a:lnTo>
                    <a:pt x="52" y="148"/>
                  </a:lnTo>
                  <a:lnTo>
                    <a:pt x="54" y="150"/>
                  </a:lnTo>
                  <a:lnTo>
                    <a:pt x="54" y="150"/>
                  </a:lnTo>
                  <a:lnTo>
                    <a:pt x="56" y="152"/>
                  </a:lnTo>
                  <a:lnTo>
                    <a:pt x="56" y="154"/>
                  </a:lnTo>
                  <a:lnTo>
                    <a:pt x="58" y="156"/>
                  </a:lnTo>
                  <a:lnTo>
                    <a:pt x="60" y="158"/>
                  </a:lnTo>
                  <a:lnTo>
                    <a:pt x="62" y="160"/>
                  </a:lnTo>
                  <a:lnTo>
                    <a:pt x="62" y="162"/>
                  </a:lnTo>
                  <a:lnTo>
                    <a:pt x="62" y="164"/>
                  </a:lnTo>
                  <a:lnTo>
                    <a:pt x="64" y="168"/>
                  </a:lnTo>
                  <a:lnTo>
                    <a:pt x="64" y="170"/>
                  </a:lnTo>
                  <a:lnTo>
                    <a:pt x="66" y="174"/>
                  </a:lnTo>
                  <a:lnTo>
                    <a:pt x="66" y="178"/>
                  </a:lnTo>
                  <a:lnTo>
                    <a:pt x="68" y="182"/>
                  </a:lnTo>
                  <a:lnTo>
                    <a:pt x="70" y="186"/>
                  </a:lnTo>
                  <a:lnTo>
                    <a:pt x="70" y="188"/>
                  </a:lnTo>
                  <a:lnTo>
                    <a:pt x="72" y="188"/>
                  </a:lnTo>
                  <a:lnTo>
                    <a:pt x="72" y="190"/>
                  </a:lnTo>
                  <a:lnTo>
                    <a:pt x="74" y="190"/>
                  </a:lnTo>
                  <a:lnTo>
                    <a:pt x="76" y="192"/>
                  </a:lnTo>
                  <a:lnTo>
                    <a:pt x="76" y="192"/>
                  </a:lnTo>
                  <a:lnTo>
                    <a:pt x="78" y="192"/>
                  </a:lnTo>
                  <a:lnTo>
                    <a:pt x="78" y="194"/>
                  </a:lnTo>
                  <a:lnTo>
                    <a:pt x="78" y="194"/>
                  </a:lnTo>
                  <a:lnTo>
                    <a:pt x="78" y="194"/>
                  </a:lnTo>
                  <a:lnTo>
                    <a:pt x="78" y="194"/>
                  </a:lnTo>
                  <a:lnTo>
                    <a:pt x="78" y="196"/>
                  </a:lnTo>
                  <a:lnTo>
                    <a:pt x="78" y="198"/>
                  </a:lnTo>
                  <a:lnTo>
                    <a:pt x="76" y="198"/>
                  </a:lnTo>
                  <a:lnTo>
                    <a:pt x="76" y="200"/>
                  </a:lnTo>
                  <a:lnTo>
                    <a:pt x="76" y="200"/>
                  </a:lnTo>
                  <a:lnTo>
                    <a:pt x="76" y="202"/>
                  </a:lnTo>
                  <a:lnTo>
                    <a:pt x="76" y="204"/>
                  </a:lnTo>
                  <a:lnTo>
                    <a:pt x="76" y="206"/>
                  </a:lnTo>
                  <a:lnTo>
                    <a:pt x="78" y="206"/>
                  </a:lnTo>
                  <a:lnTo>
                    <a:pt x="78" y="208"/>
                  </a:lnTo>
                  <a:lnTo>
                    <a:pt x="78" y="210"/>
                  </a:lnTo>
                  <a:lnTo>
                    <a:pt x="80" y="212"/>
                  </a:lnTo>
                  <a:lnTo>
                    <a:pt x="80" y="212"/>
                  </a:lnTo>
                  <a:lnTo>
                    <a:pt x="82" y="214"/>
                  </a:lnTo>
                  <a:lnTo>
                    <a:pt x="84" y="216"/>
                  </a:lnTo>
                  <a:lnTo>
                    <a:pt x="86" y="218"/>
                  </a:lnTo>
                  <a:lnTo>
                    <a:pt x="88" y="218"/>
                  </a:lnTo>
                  <a:lnTo>
                    <a:pt x="92" y="220"/>
                  </a:lnTo>
                  <a:lnTo>
                    <a:pt x="94" y="222"/>
                  </a:lnTo>
                  <a:lnTo>
                    <a:pt x="96" y="224"/>
                  </a:lnTo>
                  <a:lnTo>
                    <a:pt x="98" y="224"/>
                  </a:lnTo>
                  <a:lnTo>
                    <a:pt x="98" y="226"/>
                  </a:lnTo>
                  <a:lnTo>
                    <a:pt x="102" y="232"/>
                  </a:lnTo>
                  <a:lnTo>
                    <a:pt x="104" y="234"/>
                  </a:lnTo>
                  <a:lnTo>
                    <a:pt x="106" y="236"/>
                  </a:lnTo>
                  <a:lnTo>
                    <a:pt x="108" y="238"/>
                  </a:lnTo>
                  <a:lnTo>
                    <a:pt x="110" y="240"/>
                  </a:lnTo>
                  <a:lnTo>
                    <a:pt x="110" y="240"/>
                  </a:lnTo>
                  <a:lnTo>
                    <a:pt x="110" y="240"/>
                  </a:lnTo>
                  <a:lnTo>
                    <a:pt x="112" y="242"/>
                  </a:lnTo>
                  <a:lnTo>
                    <a:pt x="114" y="242"/>
                  </a:lnTo>
                  <a:lnTo>
                    <a:pt x="118" y="244"/>
                  </a:lnTo>
                  <a:lnTo>
                    <a:pt x="120" y="244"/>
                  </a:lnTo>
                  <a:lnTo>
                    <a:pt x="126" y="246"/>
                  </a:lnTo>
                  <a:lnTo>
                    <a:pt x="130" y="248"/>
                  </a:lnTo>
                  <a:lnTo>
                    <a:pt x="132" y="248"/>
                  </a:lnTo>
                  <a:lnTo>
                    <a:pt x="134" y="250"/>
                  </a:lnTo>
                  <a:lnTo>
                    <a:pt x="136" y="252"/>
                  </a:lnTo>
                  <a:lnTo>
                    <a:pt x="142" y="256"/>
                  </a:lnTo>
                  <a:lnTo>
                    <a:pt x="146" y="260"/>
                  </a:lnTo>
                  <a:lnTo>
                    <a:pt x="152" y="264"/>
                  </a:lnTo>
                  <a:lnTo>
                    <a:pt x="158" y="270"/>
                  </a:lnTo>
                  <a:lnTo>
                    <a:pt x="164" y="274"/>
                  </a:lnTo>
                  <a:lnTo>
                    <a:pt x="174" y="264"/>
                  </a:lnTo>
                  <a:lnTo>
                    <a:pt x="174" y="264"/>
                  </a:lnTo>
                  <a:lnTo>
                    <a:pt x="176" y="260"/>
                  </a:lnTo>
                  <a:lnTo>
                    <a:pt x="176" y="258"/>
                  </a:lnTo>
                  <a:lnTo>
                    <a:pt x="176" y="256"/>
                  </a:lnTo>
                  <a:lnTo>
                    <a:pt x="178" y="254"/>
                  </a:lnTo>
                  <a:lnTo>
                    <a:pt x="178" y="254"/>
                  </a:lnTo>
                  <a:lnTo>
                    <a:pt x="178" y="252"/>
                  </a:lnTo>
                  <a:lnTo>
                    <a:pt x="178" y="252"/>
                  </a:lnTo>
                  <a:lnTo>
                    <a:pt x="180" y="252"/>
                  </a:lnTo>
                  <a:lnTo>
                    <a:pt x="182" y="252"/>
                  </a:lnTo>
                  <a:lnTo>
                    <a:pt x="182" y="252"/>
                  </a:lnTo>
                  <a:lnTo>
                    <a:pt x="184" y="252"/>
                  </a:lnTo>
                  <a:lnTo>
                    <a:pt x="184" y="250"/>
                  </a:lnTo>
                  <a:lnTo>
                    <a:pt x="184" y="250"/>
                  </a:lnTo>
                  <a:lnTo>
                    <a:pt x="184" y="250"/>
                  </a:lnTo>
                  <a:lnTo>
                    <a:pt x="184" y="248"/>
                  </a:lnTo>
                  <a:lnTo>
                    <a:pt x="182" y="248"/>
                  </a:lnTo>
                  <a:lnTo>
                    <a:pt x="182" y="246"/>
                  </a:lnTo>
                  <a:lnTo>
                    <a:pt x="180" y="244"/>
                  </a:lnTo>
                  <a:lnTo>
                    <a:pt x="178" y="244"/>
                  </a:lnTo>
                  <a:lnTo>
                    <a:pt x="178" y="242"/>
                  </a:lnTo>
                  <a:lnTo>
                    <a:pt x="178" y="240"/>
                  </a:lnTo>
                  <a:lnTo>
                    <a:pt x="178" y="240"/>
                  </a:lnTo>
                  <a:lnTo>
                    <a:pt x="178" y="236"/>
                  </a:lnTo>
                  <a:lnTo>
                    <a:pt x="178" y="234"/>
                  </a:lnTo>
                  <a:lnTo>
                    <a:pt x="180" y="230"/>
                  </a:lnTo>
                  <a:lnTo>
                    <a:pt x="180" y="222"/>
                  </a:lnTo>
                  <a:lnTo>
                    <a:pt x="180" y="220"/>
                  </a:lnTo>
                  <a:lnTo>
                    <a:pt x="180" y="216"/>
                  </a:lnTo>
                  <a:lnTo>
                    <a:pt x="180" y="214"/>
                  </a:lnTo>
                  <a:lnTo>
                    <a:pt x="180" y="212"/>
                  </a:lnTo>
                  <a:lnTo>
                    <a:pt x="180" y="206"/>
                  </a:lnTo>
                  <a:lnTo>
                    <a:pt x="180" y="204"/>
                  </a:lnTo>
                  <a:lnTo>
                    <a:pt x="180" y="202"/>
                  </a:lnTo>
                  <a:lnTo>
                    <a:pt x="180" y="200"/>
                  </a:lnTo>
                  <a:lnTo>
                    <a:pt x="180" y="198"/>
                  </a:lnTo>
                  <a:lnTo>
                    <a:pt x="180" y="198"/>
                  </a:lnTo>
                  <a:lnTo>
                    <a:pt x="180" y="196"/>
                  </a:lnTo>
                  <a:lnTo>
                    <a:pt x="182" y="196"/>
                  </a:lnTo>
                  <a:lnTo>
                    <a:pt x="184" y="194"/>
                  </a:lnTo>
                  <a:lnTo>
                    <a:pt x="186" y="192"/>
                  </a:lnTo>
                  <a:lnTo>
                    <a:pt x="186" y="192"/>
                  </a:lnTo>
                  <a:lnTo>
                    <a:pt x="188" y="192"/>
                  </a:lnTo>
                  <a:lnTo>
                    <a:pt x="188" y="190"/>
                  </a:lnTo>
                  <a:lnTo>
                    <a:pt x="188" y="188"/>
                  </a:lnTo>
                  <a:lnTo>
                    <a:pt x="188" y="186"/>
                  </a:lnTo>
                  <a:lnTo>
                    <a:pt x="190" y="184"/>
                  </a:lnTo>
                  <a:lnTo>
                    <a:pt x="190" y="182"/>
                  </a:lnTo>
                  <a:lnTo>
                    <a:pt x="190" y="180"/>
                  </a:lnTo>
                  <a:lnTo>
                    <a:pt x="190" y="178"/>
                  </a:lnTo>
                  <a:lnTo>
                    <a:pt x="190" y="176"/>
                  </a:lnTo>
                  <a:lnTo>
                    <a:pt x="188" y="176"/>
                  </a:lnTo>
                  <a:lnTo>
                    <a:pt x="188" y="174"/>
                  </a:lnTo>
                  <a:lnTo>
                    <a:pt x="186" y="172"/>
                  </a:lnTo>
                  <a:lnTo>
                    <a:pt x="186" y="168"/>
                  </a:lnTo>
                  <a:lnTo>
                    <a:pt x="184" y="166"/>
                  </a:lnTo>
                  <a:lnTo>
                    <a:pt x="180" y="162"/>
                  </a:lnTo>
                  <a:lnTo>
                    <a:pt x="178" y="160"/>
                  </a:lnTo>
                  <a:lnTo>
                    <a:pt x="176" y="158"/>
                  </a:lnTo>
                  <a:lnTo>
                    <a:pt x="172" y="156"/>
                  </a:lnTo>
                  <a:lnTo>
                    <a:pt x="170" y="156"/>
                  </a:lnTo>
                  <a:lnTo>
                    <a:pt x="168" y="154"/>
                  </a:lnTo>
                  <a:lnTo>
                    <a:pt x="166" y="154"/>
                  </a:lnTo>
                  <a:lnTo>
                    <a:pt x="166" y="154"/>
                  </a:lnTo>
                  <a:lnTo>
                    <a:pt x="166" y="152"/>
                  </a:lnTo>
                  <a:lnTo>
                    <a:pt x="164" y="152"/>
                  </a:lnTo>
                  <a:lnTo>
                    <a:pt x="164" y="150"/>
                  </a:lnTo>
                  <a:lnTo>
                    <a:pt x="164" y="150"/>
                  </a:lnTo>
                  <a:lnTo>
                    <a:pt x="164" y="148"/>
                  </a:lnTo>
                  <a:lnTo>
                    <a:pt x="164" y="146"/>
                  </a:lnTo>
                  <a:lnTo>
                    <a:pt x="164" y="142"/>
                  </a:lnTo>
                  <a:lnTo>
                    <a:pt x="162" y="140"/>
                  </a:lnTo>
                  <a:lnTo>
                    <a:pt x="162" y="138"/>
                  </a:lnTo>
                  <a:lnTo>
                    <a:pt x="162" y="138"/>
                  </a:lnTo>
                  <a:lnTo>
                    <a:pt x="162" y="136"/>
                  </a:lnTo>
                  <a:lnTo>
                    <a:pt x="162" y="134"/>
                  </a:lnTo>
                  <a:lnTo>
                    <a:pt x="160" y="134"/>
                  </a:lnTo>
                  <a:lnTo>
                    <a:pt x="160" y="134"/>
                  </a:lnTo>
                  <a:lnTo>
                    <a:pt x="158" y="134"/>
                  </a:lnTo>
                  <a:lnTo>
                    <a:pt x="158" y="134"/>
                  </a:lnTo>
                  <a:lnTo>
                    <a:pt x="158" y="134"/>
                  </a:lnTo>
                  <a:lnTo>
                    <a:pt x="158" y="134"/>
                  </a:lnTo>
                  <a:lnTo>
                    <a:pt x="156" y="136"/>
                  </a:lnTo>
                  <a:lnTo>
                    <a:pt x="154" y="136"/>
                  </a:lnTo>
                  <a:lnTo>
                    <a:pt x="152" y="140"/>
                  </a:lnTo>
                  <a:lnTo>
                    <a:pt x="150" y="140"/>
                  </a:lnTo>
                  <a:lnTo>
                    <a:pt x="148" y="140"/>
                  </a:lnTo>
                  <a:lnTo>
                    <a:pt x="148" y="140"/>
                  </a:lnTo>
                  <a:lnTo>
                    <a:pt x="146" y="140"/>
                  </a:lnTo>
                  <a:lnTo>
                    <a:pt x="146" y="142"/>
                  </a:lnTo>
                  <a:lnTo>
                    <a:pt x="144" y="140"/>
                  </a:lnTo>
                  <a:lnTo>
                    <a:pt x="142" y="140"/>
                  </a:lnTo>
                  <a:lnTo>
                    <a:pt x="140" y="140"/>
                  </a:lnTo>
                  <a:lnTo>
                    <a:pt x="138" y="140"/>
                  </a:lnTo>
                  <a:lnTo>
                    <a:pt x="136" y="140"/>
                  </a:lnTo>
                  <a:lnTo>
                    <a:pt x="136" y="140"/>
                  </a:lnTo>
                  <a:lnTo>
                    <a:pt x="136" y="138"/>
                  </a:lnTo>
                  <a:lnTo>
                    <a:pt x="134" y="138"/>
                  </a:lnTo>
                  <a:lnTo>
                    <a:pt x="134" y="138"/>
                  </a:lnTo>
                  <a:lnTo>
                    <a:pt x="134" y="138"/>
                  </a:lnTo>
                  <a:lnTo>
                    <a:pt x="134" y="136"/>
                  </a:lnTo>
                  <a:lnTo>
                    <a:pt x="134" y="134"/>
                  </a:lnTo>
                  <a:lnTo>
                    <a:pt x="134" y="132"/>
                  </a:lnTo>
                  <a:lnTo>
                    <a:pt x="134" y="132"/>
                  </a:lnTo>
                  <a:lnTo>
                    <a:pt x="134" y="130"/>
                  </a:lnTo>
                  <a:lnTo>
                    <a:pt x="132" y="130"/>
                  </a:lnTo>
                  <a:lnTo>
                    <a:pt x="132" y="130"/>
                  </a:lnTo>
                  <a:lnTo>
                    <a:pt x="132" y="130"/>
                  </a:lnTo>
                  <a:lnTo>
                    <a:pt x="130" y="130"/>
                  </a:lnTo>
                  <a:lnTo>
                    <a:pt x="128" y="130"/>
                  </a:lnTo>
                  <a:lnTo>
                    <a:pt x="126" y="130"/>
                  </a:lnTo>
                  <a:lnTo>
                    <a:pt x="126" y="130"/>
                  </a:lnTo>
                  <a:lnTo>
                    <a:pt x="124" y="130"/>
                  </a:lnTo>
                  <a:lnTo>
                    <a:pt x="124" y="130"/>
                  </a:lnTo>
                  <a:lnTo>
                    <a:pt x="124" y="128"/>
                  </a:lnTo>
                  <a:lnTo>
                    <a:pt x="122" y="128"/>
                  </a:lnTo>
                  <a:lnTo>
                    <a:pt x="122" y="126"/>
                  </a:lnTo>
                  <a:lnTo>
                    <a:pt x="122" y="126"/>
                  </a:lnTo>
                  <a:lnTo>
                    <a:pt x="122" y="124"/>
                  </a:lnTo>
                  <a:lnTo>
                    <a:pt x="120" y="122"/>
                  </a:lnTo>
                  <a:lnTo>
                    <a:pt x="120" y="120"/>
                  </a:lnTo>
                  <a:lnTo>
                    <a:pt x="120" y="118"/>
                  </a:lnTo>
                  <a:lnTo>
                    <a:pt x="118" y="118"/>
                  </a:lnTo>
                  <a:lnTo>
                    <a:pt x="118" y="116"/>
                  </a:lnTo>
                  <a:lnTo>
                    <a:pt x="114" y="114"/>
                  </a:lnTo>
                  <a:lnTo>
                    <a:pt x="112" y="112"/>
                  </a:lnTo>
                  <a:lnTo>
                    <a:pt x="110" y="112"/>
                  </a:lnTo>
                  <a:lnTo>
                    <a:pt x="110" y="110"/>
                  </a:lnTo>
                  <a:lnTo>
                    <a:pt x="108" y="110"/>
                  </a:lnTo>
                  <a:lnTo>
                    <a:pt x="108" y="108"/>
                  </a:lnTo>
                  <a:lnTo>
                    <a:pt x="108" y="106"/>
                  </a:lnTo>
                  <a:lnTo>
                    <a:pt x="106" y="102"/>
                  </a:lnTo>
                  <a:lnTo>
                    <a:pt x="106" y="102"/>
                  </a:lnTo>
                  <a:lnTo>
                    <a:pt x="106" y="100"/>
                  </a:lnTo>
                  <a:lnTo>
                    <a:pt x="106" y="100"/>
                  </a:lnTo>
                  <a:lnTo>
                    <a:pt x="106" y="98"/>
                  </a:lnTo>
                  <a:lnTo>
                    <a:pt x="106" y="96"/>
                  </a:lnTo>
                  <a:lnTo>
                    <a:pt x="106" y="94"/>
                  </a:lnTo>
                  <a:lnTo>
                    <a:pt x="106" y="92"/>
                  </a:lnTo>
                  <a:lnTo>
                    <a:pt x="108" y="90"/>
                  </a:lnTo>
                  <a:lnTo>
                    <a:pt x="108" y="88"/>
                  </a:lnTo>
                  <a:lnTo>
                    <a:pt x="108" y="88"/>
                  </a:lnTo>
                  <a:lnTo>
                    <a:pt x="110" y="86"/>
                  </a:lnTo>
                  <a:lnTo>
                    <a:pt x="110" y="86"/>
                  </a:lnTo>
                  <a:lnTo>
                    <a:pt x="112" y="86"/>
                  </a:lnTo>
                  <a:lnTo>
                    <a:pt x="112" y="86"/>
                  </a:lnTo>
                  <a:lnTo>
                    <a:pt x="116" y="84"/>
                  </a:lnTo>
                  <a:lnTo>
                    <a:pt x="116" y="84"/>
                  </a:lnTo>
                  <a:lnTo>
                    <a:pt x="118" y="84"/>
                  </a:lnTo>
                  <a:lnTo>
                    <a:pt x="120" y="82"/>
                  </a:lnTo>
                  <a:lnTo>
                    <a:pt x="122" y="80"/>
                  </a:lnTo>
                  <a:lnTo>
                    <a:pt x="122" y="80"/>
                  </a:lnTo>
                  <a:lnTo>
                    <a:pt x="122" y="80"/>
                  </a:lnTo>
                  <a:lnTo>
                    <a:pt x="124" y="78"/>
                  </a:lnTo>
                  <a:lnTo>
                    <a:pt x="124" y="78"/>
                  </a:lnTo>
                  <a:lnTo>
                    <a:pt x="124" y="76"/>
                  </a:lnTo>
                  <a:lnTo>
                    <a:pt x="124" y="76"/>
                  </a:lnTo>
                  <a:lnTo>
                    <a:pt x="124" y="74"/>
                  </a:lnTo>
                  <a:lnTo>
                    <a:pt x="122" y="72"/>
                  </a:lnTo>
                  <a:lnTo>
                    <a:pt x="122" y="70"/>
                  </a:lnTo>
                  <a:lnTo>
                    <a:pt x="122" y="68"/>
                  </a:lnTo>
                  <a:lnTo>
                    <a:pt x="122" y="68"/>
                  </a:lnTo>
                  <a:lnTo>
                    <a:pt x="122" y="66"/>
                  </a:lnTo>
                  <a:lnTo>
                    <a:pt x="122" y="64"/>
                  </a:lnTo>
                  <a:lnTo>
                    <a:pt x="122" y="62"/>
                  </a:lnTo>
                  <a:lnTo>
                    <a:pt x="124" y="60"/>
                  </a:lnTo>
                  <a:lnTo>
                    <a:pt x="124" y="58"/>
                  </a:lnTo>
                  <a:lnTo>
                    <a:pt x="124" y="56"/>
                  </a:lnTo>
                  <a:lnTo>
                    <a:pt x="126" y="54"/>
                  </a:lnTo>
                  <a:lnTo>
                    <a:pt x="126" y="54"/>
                  </a:lnTo>
                  <a:lnTo>
                    <a:pt x="128" y="52"/>
                  </a:lnTo>
                  <a:lnTo>
                    <a:pt x="128" y="52"/>
                  </a:lnTo>
                  <a:lnTo>
                    <a:pt x="130" y="50"/>
                  </a:lnTo>
                  <a:lnTo>
                    <a:pt x="132" y="50"/>
                  </a:lnTo>
                  <a:lnTo>
                    <a:pt x="132" y="48"/>
                  </a:lnTo>
                  <a:lnTo>
                    <a:pt x="134" y="48"/>
                  </a:lnTo>
                  <a:lnTo>
                    <a:pt x="136" y="48"/>
                  </a:lnTo>
                  <a:lnTo>
                    <a:pt x="136" y="48"/>
                  </a:lnTo>
                  <a:lnTo>
                    <a:pt x="136" y="48"/>
                  </a:lnTo>
                  <a:lnTo>
                    <a:pt x="138" y="48"/>
                  </a:lnTo>
                  <a:lnTo>
                    <a:pt x="140" y="48"/>
                  </a:lnTo>
                  <a:lnTo>
                    <a:pt x="142" y="50"/>
                  </a:lnTo>
                  <a:lnTo>
                    <a:pt x="144" y="50"/>
                  </a:lnTo>
                  <a:lnTo>
                    <a:pt x="146" y="50"/>
                  </a:lnTo>
                  <a:lnTo>
                    <a:pt x="146" y="50"/>
                  </a:lnTo>
                  <a:lnTo>
                    <a:pt x="148" y="50"/>
                  </a:lnTo>
                  <a:lnTo>
                    <a:pt x="148" y="50"/>
                  </a:lnTo>
                  <a:lnTo>
                    <a:pt x="150" y="50"/>
                  </a:lnTo>
                  <a:lnTo>
                    <a:pt x="152" y="50"/>
                  </a:lnTo>
                  <a:lnTo>
                    <a:pt x="152" y="50"/>
                  </a:lnTo>
                  <a:lnTo>
                    <a:pt x="154" y="48"/>
                  </a:lnTo>
                  <a:lnTo>
                    <a:pt x="156" y="48"/>
                  </a:lnTo>
                  <a:lnTo>
                    <a:pt x="158" y="46"/>
                  </a:lnTo>
                  <a:lnTo>
                    <a:pt x="158" y="46"/>
                  </a:lnTo>
                  <a:lnTo>
                    <a:pt x="160" y="44"/>
                  </a:lnTo>
                  <a:lnTo>
                    <a:pt x="160" y="44"/>
                  </a:lnTo>
                  <a:lnTo>
                    <a:pt x="162" y="42"/>
                  </a:lnTo>
                  <a:lnTo>
                    <a:pt x="162" y="40"/>
                  </a:lnTo>
                  <a:lnTo>
                    <a:pt x="162" y="38"/>
                  </a:lnTo>
                  <a:lnTo>
                    <a:pt x="164" y="36"/>
                  </a:lnTo>
                  <a:lnTo>
                    <a:pt x="164" y="34"/>
                  </a:lnTo>
                  <a:lnTo>
                    <a:pt x="164" y="32"/>
                  </a:lnTo>
                  <a:lnTo>
                    <a:pt x="164" y="32"/>
                  </a:lnTo>
                  <a:lnTo>
                    <a:pt x="164" y="30"/>
                  </a:lnTo>
                  <a:lnTo>
                    <a:pt x="162" y="28"/>
                  </a:lnTo>
                  <a:lnTo>
                    <a:pt x="162" y="26"/>
                  </a:lnTo>
                  <a:lnTo>
                    <a:pt x="160" y="22"/>
                  </a:lnTo>
                  <a:lnTo>
                    <a:pt x="158" y="20"/>
                  </a:lnTo>
                  <a:lnTo>
                    <a:pt x="154" y="14"/>
                  </a:lnTo>
                  <a:lnTo>
                    <a:pt x="154" y="1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74" name="Freeform 477"/>
            <p:cNvSpPr>
              <a:spLocks/>
            </p:cNvSpPr>
            <p:nvPr/>
          </p:nvSpPr>
          <p:spPr bwMode="auto">
            <a:xfrm>
              <a:off x="3373818" y="4173507"/>
              <a:ext cx="231361" cy="206564"/>
            </a:xfrm>
            <a:custGeom>
              <a:avLst/>
              <a:gdLst>
                <a:gd name="T0" fmla="*/ 112 w 112"/>
                <a:gd name="T1" fmla="*/ 46 h 100"/>
                <a:gd name="T2" fmla="*/ 106 w 112"/>
                <a:gd name="T3" fmla="*/ 40 h 100"/>
                <a:gd name="T4" fmla="*/ 100 w 112"/>
                <a:gd name="T5" fmla="*/ 32 h 100"/>
                <a:gd name="T6" fmla="*/ 98 w 112"/>
                <a:gd name="T7" fmla="*/ 30 h 100"/>
                <a:gd name="T8" fmla="*/ 92 w 112"/>
                <a:gd name="T9" fmla="*/ 26 h 100"/>
                <a:gd name="T10" fmla="*/ 86 w 112"/>
                <a:gd name="T11" fmla="*/ 22 h 100"/>
                <a:gd name="T12" fmla="*/ 82 w 112"/>
                <a:gd name="T13" fmla="*/ 20 h 100"/>
                <a:gd name="T14" fmla="*/ 78 w 112"/>
                <a:gd name="T15" fmla="*/ 16 h 100"/>
                <a:gd name="T16" fmla="*/ 76 w 112"/>
                <a:gd name="T17" fmla="*/ 12 h 100"/>
                <a:gd name="T18" fmla="*/ 72 w 112"/>
                <a:gd name="T19" fmla="*/ 10 h 100"/>
                <a:gd name="T20" fmla="*/ 70 w 112"/>
                <a:gd name="T21" fmla="*/ 10 h 100"/>
                <a:gd name="T22" fmla="*/ 68 w 112"/>
                <a:gd name="T23" fmla="*/ 10 h 100"/>
                <a:gd name="T24" fmla="*/ 60 w 112"/>
                <a:gd name="T25" fmla="*/ 12 h 100"/>
                <a:gd name="T26" fmla="*/ 54 w 112"/>
                <a:gd name="T27" fmla="*/ 12 h 100"/>
                <a:gd name="T28" fmla="*/ 50 w 112"/>
                <a:gd name="T29" fmla="*/ 12 h 100"/>
                <a:gd name="T30" fmla="*/ 48 w 112"/>
                <a:gd name="T31" fmla="*/ 12 h 100"/>
                <a:gd name="T32" fmla="*/ 42 w 112"/>
                <a:gd name="T33" fmla="*/ 10 h 100"/>
                <a:gd name="T34" fmla="*/ 36 w 112"/>
                <a:gd name="T35" fmla="*/ 6 h 100"/>
                <a:gd name="T36" fmla="*/ 28 w 112"/>
                <a:gd name="T37" fmla="*/ 0 h 100"/>
                <a:gd name="T38" fmla="*/ 22 w 112"/>
                <a:gd name="T39" fmla="*/ 2 h 100"/>
                <a:gd name="T40" fmla="*/ 18 w 112"/>
                <a:gd name="T41" fmla="*/ 4 h 100"/>
                <a:gd name="T42" fmla="*/ 16 w 112"/>
                <a:gd name="T43" fmla="*/ 6 h 100"/>
                <a:gd name="T44" fmla="*/ 14 w 112"/>
                <a:gd name="T45" fmla="*/ 6 h 100"/>
                <a:gd name="T46" fmla="*/ 14 w 112"/>
                <a:gd name="T47" fmla="*/ 10 h 100"/>
                <a:gd name="T48" fmla="*/ 14 w 112"/>
                <a:gd name="T49" fmla="*/ 14 h 100"/>
                <a:gd name="T50" fmla="*/ 12 w 112"/>
                <a:gd name="T51" fmla="*/ 22 h 100"/>
                <a:gd name="T52" fmla="*/ 12 w 112"/>
                <a:gd name="T53" fmla="*/ 24 h 100"/>
                <a:gd name="T54" fmla="*/ 10 w 112"/>
                <a:gd name="T55" fmla="*/ 26 h 100"/>
                <a:gd name="T56" fmla="*/ 8 w 112"/>
                <a:gd name="T57" fmla="*/ 30 h 100"/>
                <a:gd name="T58" fmla="*/ 4 w 112"/>
                <a:gd name="T59" fmla="*/ 34 h 100"/>
                <a:gd name="T60" fmla="*/ 2 w 112"/>
                <a:gd name="T61" fmla="*/ 38 h 100"/>
                <a:gd name="T62" fmla="*/ 0 w 112"/>
                <a:gd name="T63" fmla="*/ 42 h 100"/>
                <a:gd name="T64" fmla="*/ 0 w 112"/>
                <a:gd name="T65" fmla="*/ 44 h 100"/>
                <a:gd name="T66" fmla="*/ 2 w 112"/>
                <a:gd name="T67" fmla="*/ 48 h 100"/>
                <a:gd name="T68" fmla="*/ 4 w 112"/>
                <a:gd name="T69" fmla="*/ 52 h 100"/>
                <a:gd name="T70" fmla="*/ 6 w 112"/>
                <a:gd name="T71" fmla="*/ 56 h 100"/>
                <a:gd name="T72" fmla="*/ 10 w 112"/>
                <a:gd name="T73" fmla="*/ 58 h 100"/>
                <a:gd name="T74" fmla="*/ 14 w 112"/>
                <a:gd name="T75" fmla="*/ 62 h 100"/>
                <a:gd name="T76" fmla="*/ 16 w 112"/>
                <a:gd name="T77" fmla="*/ 64 h 100"/>
                <a:gd name="T78" fmla="*/ 16 w 112"/>
                <a:gd name="T79" fmla="*/ 68 h 100"/>
                <a:gd name="T80" fmla="*/ 18 w 112"/>
                <a:gd name="T81" fmla="*/ 74 h 100"/>
                <a:gd name="T82" fmla="*/ 18 w 112"/>
                <a:gd name="T83" fmla="*/ 84 h 100"/>
                <a:gd name="T84" fmla="*/ 18 w 112"/>
                <a:gd name="T85" fmla="*/ 90 h 100"/>
                <a:gd name="T86" fmla="*/ 20 w 112"/>
                <a:gd name="T87" fmla="*/ 94 h 100"/>
                <a:gd name="T88" fmla="*/ 24 w 112"/>
                <a:gd name="T89" fmla="*/ 98 h 100"/>
                <a:gd name="T90" fmla="*/ 26 w 112"/>
                <a:gd name="T91" fmla="*/ 100 h 100"/>
                <a:gd name="T92" fmla="*/ 28 w 112"/>
                <a:gd name="T93" fmla="*/ 100 h 100"/>
                <a:gd name="T94" fmla="*/ 30 w 112"/>
                <a:gd name="T95" fmla="*/ 100 h 100"/>
                <a:gd name="T96" fmla="*/ 30 w 112"/>
                <a:gd name="T97" fmla="*/ 100 h 100"/>
                <a:gd name="T98" fmla="*/ 36 w 112"/>
                <a:gd name="T99" fmla="*/ 96 h 100"/>
                <a:gd name="T100" fmla="*/ 40 w 112"/>
                <a:gd name="T101" fmla="*/ 90 h 100"/>
                <a:gd name="T102" fmla="*/ 52 w 112"/>
                <a:gd name="T103" fmla="*/ 82 h 100"/>
                <a:gd name="T104" fmla="*/ 60 w 112"/>
                <a:gd name="T105" fmla="*/ 76 h 100"/>
                <a:gd name="T106" fmla="*/ 64 w 112"/>
                <a:gd name="T107" fmla="*/ 74 h 100"/>
                <a:gd name="T108" fmla="*/ 72 w 112"/>
                <a:gd name="T109" fmla="*/ 72 h 100"/>
                <a:gd name="T110" fmla="*/ 90 w 112"/>
                <a:gd name="T111" fmla="*/ 64 h 100"/>
                <a:gd name="T112" fmla="*/ 98 w 112"/>
                <a:gd name="T113" fmla="*/ 60 h 100"/>
                <a:gd name="T114" fmla="*/ 102 w 112"/>
                <a:gd name="T115" fmla="*/ 58 h 100"/>
                <a:gd name="T116" fmla="*/ 104 w 112"/>
                <a:gd name="T117" fmla="*/ 56 h 100"/>
                <a:gd name="T118" fmla="*/ 108 w 112"/>
                <a:gd name="T119" fmla="*/ 5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2" h="100">
                  <a:moveTo>
                    <a:pt x="112" y="46"/>
                  </a:moveTo>
                  <a:lnTo>
                    <a:pt x="112" y="46"/>
                  </a:lnTo>
                  <a:lnTo>
                    <a:pt x="110" y="44"/>
                  </a:lnTo>
                  <a:lnTo>
                    <a:pt x="106" y="40"/>
                  </a:lnTo>
                  <a:lnTo>
                    <a:pt x="102" y="34"/>
                  </a:lnTo>
                  <a:lnTo>
                    <a:pt x="100" y="32"/>
                  </a:lnTo>
                  <a:lnTo>
                    <a:pt x="98" y="30"/>
                  </a:lnTo>
                  <a:lnTo>
                    <a:pt x="98" y="30"/>
                  </a:lnTo>
                  <a:lnTo>
                    <a:pt x="96" y="28"/>
                  </a:lnTo>
                  <a:lnTo>
                    <a:pt x="92" y="26"/>
                  </a:lnTo>
                  <a:lnTo>
                    <a:pt x="88" y="22"/>
                  </a:lnTo>
                  <a:lnTo>
                    <a:pt x="86" y="22"/>
                  </a:lnTo>
                  <a:lnTo>
                    <a:pt x="84" y="20"/>
                  </a:lnTo>
                  <a:lnTo>
                    <a:pt x="82" y="20"/>
                  </a:lnTo>
                  <a:lnTo>
                    <a:pt x="82" y="18"/>
                  </a:lnTo>
                  <a:lnTo>
                    <a:pt x="78" y="16"/>
                  </a:lnTo>
                  <a:lnTo>
                    <a:pt x="76" y="14"/>
                  </a:lnTo>
                  <a:lnTo>
                    <a:pt x="76" y="12"/>
                  </a:lnTo>
                  <a:lnTo>
                    <a:pt x="74" y="12"/>
                  </a:lnTo>
                  <a:lnTo>
                    <a:pt x="72" y="10"/>
                  </a:lnTo>
                  <a:lnTo>
                    <a:pt x="72" y="10"/>
                  </a:lnTo>
                  <a:lnTo>
                    <a:pt x="70" y="10"/>
                  </a:lnTo>
                  <a:lnTo>
                    <a:pt x="68" y="10"/>
                  </a:lnTo>
                  <a:lnTo>
                    <a:pt x="68" y="10"/>
                  </a:lnTo>
                  <a:lnTo>
                    <a:pt x="64" y="10"/>
                  </a:lnTo>
                  <a:lnTo>
                    <a:pt x="60" y="12"/>
                  </a:lnTo>
                  <a:lnTo>
                    <a:pt x="58" y="12"/>
                  </a:lnTo>
                  <a:lnTo>
                    <a:pt x="54" y="12"/>
                  </a:lnTo>
                  <a:lnTo>
                    <a:pt x="50" y="12"/>
                  </a:lnTo>
                  <a:lnTo>
                    <a:pt x="50" y="12"/>
                  </a:lnTo>
                  <a:lnTo>
                    <a:pt x="48" y="12"/>
                  </a:lnTo>
                  <a:lnTo>
                    <a:pt x="48" y="12"/>
                  </a:lnTo>
                  <a:lnTo>
                    <a:pt x="46" y="10"/>
                  </a:lnTo>
                  <a:lnTo>
                    <a:pt x="42" y="10"/>
                  </a:lnTo>
                  <a:lnTo>
                    <a:pt x="40" y="8"/>
                  </a:lnTo>
                  <a:lnTo>
                    <a:pt x="36" y="6"/>
                  </a:lnTo>
                  <a:lnTo>
                    <a:pt x="30" y="2"/>
                  </a:lnTo>
                  <a:lnTo>
                    <a:pt x="28" y="0"/>
                  </a:lnTo>
                  <a:lnTo>
                    <a:pt x="26" y="0"/>
                  </a:lnTo>
                  <a:lnTo>
                    <a:pt x="22" y="2"/>
                  </a:lnTo>
                  <a:lnTo>
                    <a:pt x="20" y="2"/>
                  </a:lnTo>
                  <a:lnTo>
                    <a:pt x="18" y="4"/>
                  </a:lnTo>
                  <a:lnTo>
                    <a:pt x="16" y="4"/>
                  </a:lnTo>
                  <a:lnTo>
                    <a:pt x="16" y="6"/>
                  </a:lnTo>
                  <a:lnTo>
                    <a:pt x="14" y="6"/>
                  </a:lnTo>
                  <a:lnTo>
                    <a:pt x="14" y="6"/>
                  </a:lnTo>
                  <a:lnTo>
                    <a:pt x="14" y="8"/>
                  </a:lnTo>
                  <a:lnTo>
                    <a:pt x="14" y="10"/>
                  </a:lnTo>
                  <a:lnTo>
                    <a:pt x="14" y="12"/>
                  </a:lnTo>
                  <a:lnTo>
                    <a:pt x="14" y="14"/>
                  </a:lnTo>
                  <a:lnTo>
                    <a:pt x="12" y="20"/>
                  </a:lnTo>
                  <a:lnTo>
                    <a:pt x="12" y="22"/>
                  </a:lnTo>
                  <a:lnTo>
                    <a:pt x="12" y="22"/>
                  </a:lnTo>
                  <a:lnTo>
                    <a:pt x="12" y="24"/>
                  </a:lnTo>
                  <a:lnTo>
                    <a:pt x="12" y="24"/>
                  </a:lnTo>
                  <a:lnTo>
                    <a:pt x="10" y="26"/>
                  </a:lnTo>
                  <a:lnTo>
                    <a:pt x="10" y="28"/>
                  </a:lnTo>
                  <a:lnTo>
                    <a:pt x="8" y="30"/>
                  </a:lnTo>
                  <a:lnTo>
                    <a:pt x="6" y="32"/>
                  </a:lnTo>
                  <a:lnTo>
                    <a:pt x="4" y="34"/>
                  </a:lnTo>
                  <a:lnTo>
                    <a:pt x="2" y="38"/>
                  </a:lnTo>
                  <a:lnTo>
                    <a:pt x="2" y="38"/>
                  </a:lnTo>
                  <a:lnTo>
                    <a:pt x="2" y="40"/>
                  </a:lnTo>
                  <a:lnTo>
                    <a:pt x="0" y="42"/>
                  </a:lnTo>
                  <a:lnTo>
                    <a:pt x="0" y="44"/>
                  </a:lnTo>
                  <a:lnTo>
                    <a:pt x="0" y="44"/>
                  </a:lnTo>
                  <a:lnTo>
                    <a:pt x="2" y="46"/>
                  </a:lnTo>
                  <a:lnTo>
                    <a:pt x="2" y="48"/>
                  </a:lnTo>
                  <a:lnTo>
                    <a:pt x="2" y="48"/>
                  </a:lnTo>
                  <a:lnTo>
                    <a:pt x="4" y="52"/>
                  </a:lnTo>
                  <a:lnTo>
                    <a:pt x="6" y="54"/>
                  </a:lnTo>
                  <a:lnTo>
                    <a:pt x="6" y="56"/>
                  </a:lnTo>
                  <a:lnTo>
                    <a:pt x="8" y="56"/>
                  </a:lnTo>
                  <a:lnTo>
                    <a:pt x="10" y="58"/>
                  </a:lnTo>
                  <a:lnTo>
                    <a:pt x="12" y="60"/>
                  </a:lnTo>
                  <a:lnTo>
                    <a:pt x="14" y="62"/>
                  </a:lnTo>
                  <a:lnTo>
                    <a:pt x="14" y="64"/>
                  </a:lnTo>
                  <a:lnTo>
                    <a:pt x="16" y="64"/>
                  </a:lnTo>
                  <a:lnTo>
                    <a:pt x="16" y="66"/>
                  </a:lnTo>
                  <a:lnTo>
                    <a:pt x="16" y="68"/>
                  </a:lnTo>
                  <a:lnTo>
                    <a:pt x="16" y="72"/>
                  </a:lnTo>
                  <a:lnTo>
                    <a:pt x="18" y="74"/>
                  </a:lnTo>
                  <a:lnTo>
                    <a:pt x="18" y="78"/>
                  </a:lnTo>
                  <a:lnTo>
                    <a:pt x="18" y="84"/>
                  </a:lnTo>
                  <a:lnTo>
                    <a:pt x="18" y="90"/>
                  </a:lnTo>
                  <a:lnTo>
                    <a:pt x="18" y="90"/>
                  </a:lnTo>
                  <a:lnTo>
                    <a:pt x="20" y="92"/>
                  </a:lnTo>
                  <a:lnTo>
                    <a:pt x="20" y="94"/>
                  </a:lnTo>
                  <a:lnTo>
                    <a:pt x="22" y="96"/>
                  </a:lnTo>
                  <a:lnTo>
                    <a:pt x="24" y="98"/>
                  </a:lnTo>
                  <a:lnTo>
                    <a:pt x="24" y="100"/>
                  </a:lnTo>
                  <a:lnTo>
                    <a:pt x="26" y="100"/>
                  </a:lnTo>
                  <a:lnTo>
                    <a:pt x="26" y="100"/>
                  </a:lnTo>
                  <a:lnTo>
                    <a:pt x="28" y="100"/>
                  </a:lnTo>
                  <a:lnTo>
                    <a:pt x="28" y="100"/>
                  </a:lnTo>
                  <a:lnTo>
                    <a:pt x="30" y="100"/>
                  </a:lnTo>
                  <a:lnTo>
                    <a:pt x="30" y="100"/>
                  </a:lnTo>
                  <a:lnTo>
                    <a:pt x="30" y="100"/>
                  </a:lnTo>
                  <a:lnTo>
                    <a:pt x="32" y="98"/>
                  </a:lnTo>
                  <a:lnTo>
                    <a:pt x="36" y="96"/>
                  </a:lnTo>
                  <a:lnTo>
                    <a:pt x="38" y="92"/>
                  </a:lnTo>
                  <a:lnTo>
                    <a:pt x="40" y="90"/>
                  </a:lnTo>
                  <a:lnTo>
                    <a:pt x="42" y="90"/>
                  </a:lnTo>
                  <a:lnTo>
                    <a:pt x="52" y="82"/>
                  </a:lnTo>
                  <a:lnTo>
                    <a:pt x="58" y="78"/>
                  </a:lnTo>
                  <a:lnTo>
                    <a:pt x="60" y="76"/>
                  </a:lnTo>
                  <a:lnTo>
                    <a:pt x="62" y="76"/>
                  </a:lnTo>
                  <a:lnTo>
                    <a:pt x="64" y="74"/>
                  </a:lnTo>
                  <a:lnTo>
                    <a:pt x="66" y="74"/>
                  </a:lnTo>
                  <a:lnTo>
                    <a:pt x="72" y="72"/>
                  </a:lnTo>
                  <a:lnTo>
                    <a:pt x="84" y="66"/>
                  </a:lnTo>
                  <a:lnTo>
                    <a:pt x="90" y="64"/>
                  </a:lnTo>
                  <a:lnTo>
                    <a:pt x="94" y="62"/>
                  </a:lnTo>
                  <a:lnTo>
                    <a:pt x="98" y="60"/>
                  </a:lnTo>
                  <a:lnTo>
                    <a:pt x="100" y="60"/>
                  </a:lnTo>
                  <a:lnTo>
                    <a:pt x="102" y="58"/>
                  </a:lnTo>
                  <a:lnTo>
                    <a:pt x="104" y="56"/>
                  </a:lnTo>
                  <a:lnTo>
                    <a:pt x="104" y="56"/>
                  </a:lnTo>
                  <a:lnTo>
                    <a:pt x="106" y="54"/>
                  </a:lnTo>
                  <a:lnTo>
                    <a:pt x="108" y="52"/>
                  </a:lnTo>
                  <a:lnTo>
                    <a:pt x="112" y="46"/>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75" name="Freeform 479"/>
            <p:cNvSpPr>
              <a:spLocks/>
            </p:cNvSpPr>
            <p:nvPr/>
          </p:nvSpPr>
          <p:spPr bwMode="auto">
            <a:xfrm>
              <a:off x="3431659" y="3781037"/>
              <a:ext cx="351172" cy="512279"/>
            </a:xfrm>
            <a:custGeom>
              <a:avLst/>
              <a:gdLst>
                <a:gd name="T0" fmla="*/ 34 w 170"/>
                <a:gd name="T1" fmla="*/ 72 h 248"/>
                <a:gd name="T2" fmla="*/ 40 w 170"/>
                <a:gd name="T3" fmla="*/ 76 h 248"/>
                <a:gd name="T4" fmla="*/ 42 w 170"/>
                <a:gd name="T5" fmla="*/ 72 h 248"/>
                <a:gd name="T6" fmla="*/ 42 w 170"/>
                <a:gd name="T7" fmla="*/ 56 h 248"/>
                <a:gd name="T8" fmla="*/ 46 w 170"/>
                <a:gd name="T9" fmla="*/ 52 h 248"/>
                <a:gd name="T10" fmla="*/ 56 w 170"/>
                <a:gd name="T11" fmla="*/ 50 h 248"/>
                <a:gd name="T12" fmla="*/ 58 w 170"/>
                <a:gd name="T13" fmla="*/ 44 h 248"/>
                <a:gd name="T14" fmla="*/ 58 w 170"/>
                <a:gd name="T15" fmla="*/ 34 h 248"/>
                <a:gd name="T16" fmla="*/ 68 w 170"/>
                <a:gd name="T17" fmla="*/ 24 h 248"/>
                <a:gd name="T18" fmla="*/ 78 w 170"/>
                <a:gd name="T19" fmla="*/ 20 h 248"/>
                <a:gd name="T20" fmla="*/ 90 w 170"/>
                <a:gd name="T21" fmla="*/ 20 h 248"/>
                <a:gd name="T22" fmla="*/ 94 w 170"/>
                <a:gd name="T23" fmla="*/ 14 h 248"/>
                <a:gd name="T24" fmla="*/ 96 w 170"/>
                <a:gd name="T25" fmla="*/ 6 h 248"/>
                <a:gd name="T26" fmla="*/ 104 w 170"/>
                <a:gd name="T27" fmla="*/ 2 h 248"/>
                <a:gd name="T28" fmla="*/ 112 w 170"/>
                <a:gd name="T29" fmla="*/ 4 h 248"/>
                <a:gd name="T30" fmla="*/ 104 w 170"/>
                <a:gd name="T31" fmla="*/ 18 h 248"/>
                <a:gd name="T32" fmla="*/ 100 w 170"/>
                <a:gd name="T33" fmla="*/ 32 h 248"/>
                <a:gd name="T34" fmla="*/ 96 w 170"/>
                <a:gd name="T35" fmla="*/ 44 h 248"/>
                <a:gd name="T36" fmla="*/ 88 w 170"/>
                <a:gd name="T37" fmla="*/ 48 h 248"/>
                <a:gd name="T38" fmla="*/ 86 w 170"/>
                <a:gd name="T39" fmla="*/ 52 h 248"/>
                <a:gd name="T40" fmla="*/ 94 w 170"/>
                <a:gd name="T41" fmla="*/ 60 h 248"/>
                <a:gd name="T42" fmla="*/ 100 w 170"/>
                <a:gd name="T43" fmla="*/ 68 h 248"/>
                <a:gd name="T44" fmla="*/ 96 w 170"/>
                <a:gd name="T45" fmla="*/ 78 h 248"/>
                <a:gd name="T46" fmla="*/ 96 w 170"/>
                <a:gd name="T47" fmla="*/ 86 h 248"/>
                <a:gd name="T48" fmla="*/ 104 w 170"/>
                <a:gd name="T49" fmla="*/ 86 h 248"/>
                <a:gd name="T50" fmla="*/ 120 w 170"/>
                <a:gd name="T51" fmla="*/ 86 h 248"/>
                <a:gd name="T52" fmla="*/ 122 w 170"/>
                <a:gd name="T53" fmla="*/ 88 h 248"/>
                <a:gd name="T54" fmla="*/ 124 w 170"/>
                <a:gd name="T55" fmla="*/ 96 h 248"/>
                <a:gd name="T56" fmla="*/ 130 w 170"/>
                <a:gd name="T57" fmla="*/ 100 h 248"/>
                <a:gd name="T58" fmla="*/ 150 w 170"/>
                <a:gd name="T59" fmla="*/ 108 h 248"/>
                <a:gd name="T60" fmla="*/ 166 w 170"/>
                <a:gd name="T61" fmla="*/ 112 h 248"/>
                <a:gd name="T62" fmla="*/ 170 w 170"/>
                <a:gd name="T63" fmla="*/ 122 h 248"/>
                <a:gd name="T64" fmla="*/ 168 w 170"/>
                <a:gd name="T65" fmla="*/ 144 h 248"/>
                <a:gd name="T66" fmla="*/ 162 w 170"/>
                <a:gd name="T67" fmla="*/ 162 h 248"/>
                <a:gd name="T68" fmla="*/ 150 w 170"/>
                <a:gd name="T69" fmla="*/ 178 h 248"/>
                <a:gd name="T70" fmla="*/ 138 w 170"/>
                <a:gd name="T71" fmla="*/ 184 h 248"/>
                <a:gd name="T72" fmla="*/ 134 w 170"/>
                <a:gd name="T73" fmla="*/ 192 h 248"/>
                <a:gd name="T74" fmla="*/ 138 w 170"/>
                <a:gd name="T75" fmla="*/ 196 h 248"/>
                <a:gd name="T76" fmla="*/ 140 w 170"/>
                <a:gd name="T77" fmla="*/ 200 h 248"/>
                <a:gd name="T78" fmla="*/ 134 w 170"/>
                <a:gd name="T79" fmla="*/ 204 h 248"/>
                <a:gd name="T80" fmla="*/ 132 w 170"/>
                <a:gd name="T81" fmla="*/ 210 h 248"/>
                <a:gd name="T82" fmla="*/ 136 w 170"/>
                <a:gd name="T83" fmla="*/ 232 h 248"/>
                <a:gd name="T84" fmla="*/ 138 w 170"/>
                <a:gd name="T85" fmla="*/ 244 h 248"/>
                <a:gd name="T86" fmla="*/ 134 w 170"/>
                <a:gd name="T87" fmla="*/ 248 h 248"/>
                <a:gd name="T88" fmla="*/ 122 w 170"/>
                <a:gd name="T89" fmla="*/ 248 h 248"/>
                <a:gd name="T90" fmla="*/ 108 w 170"/>
                <a:gd name="T91" fmla="*/ 238 h 248"/>
                <a:gd name="T92" fmla="*/ 84 w 170"/>
                <a:gd name="T93" fmla="*/ 238 h 248"/>
                <a:gd name="T94" fmla="*/ 70 w 170"/>
                <a:gd name="T95" fmla="*/ 220 h 248"/>
                <a:gd name="T96" fmla="*/ 56 w 170"/>
                <a:gd name="T97" fmla="*/ 210 h 248"/>
                <a:gd name="T98" fmla="*/ 46 w 170"/>
                <a:gd name="T99" fmla="*/ 200 h 248"/>
                <a:gd name="T100" fmla="*/ 34 w 170"/>
                <a:gd name="T101" fmla="*/ 202 h 248"/>
                <a:gd name="T102" fmla="*/ 20 w 170"/>
                <a:gd name="T103" fmla="*/ 202 h 248"/>
                <a:gd name="T104" fmla="*/ 0 w 170"/>
                <a:gd name="T105" fmla="*/ 190 h 248"/>
                <a:gd name="T106" fmla="*/ 12 w 170"/>
                <a:gd name="T107" fmla="*/ 170 h 248"/>
                <a:gd name="T108" fmla="*/ 14 w 170"/>
                <a:gd name="T109" fmla="*/ 164 h 248"/>
                <a:gd name="T110" fmla="*/ 22 w 170"/>
                <a:gd name="T111" fmla="*/ 164 h 248"/>
                <a:gd name="T112" fmla="*/ 28 w 170"/>
                <a:gd name="T113" fmla="*/ 162 h 248"/>
                <a:gd name="T114" fmla="*/ 32 w 170"/>
                <a:gd name="T115" fmla="*/ 150 h 248"/>
                <a:gd name="T116" fmla="*/ 30 w 170"/>
                <a:gd name="T117" fmla="*/ 11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 h="248">
                  <a:moveTo>
                    <a:pt x="24" y="96"/>
                  </a:moveTo>
                  <a:lnTo>
                    <a:pt x="26" y="64"/>
                  </a:lnTo>
                  <a:lnTo>
                    <a:pt x="28" y="66"/>
                  </a:lnTo>
                  <a:lnTo>
                    <a:pt x="30" y="68"/>
                  </a:lnTo>
                  <a:lnTo>
                    <a:pt x="32" y="70"/>
                  </a:lnTo>
                  <a:lnTo>
                    <a:pt x="34" y="72"/>
                  </a:lnTo>
                  <a:lnTo>
                    <a:pt x="36" y="74"/>
                  </a:lnTo>
                  <a:lnTo>
                    <a:pt x="36" y="74"/>
                  </a:lnTo>
                  <a:lnTo>
                    <a:pt x="38" y="76"/>
                  </a:lnTo>
                  <a:lnTo>
                    <a:pt x="38" y="76"/>
                  </a:lnTo>
                  <a:lnTo>
                    <a:pt x="40" y="76"/>
                  </a:lnTo>
                  <a:lnTo>
                    <a:pt x="40" y="76"/>
                  </a:lnTo>
                  <a:lnTo>
                    <a:pt x="40" y="76"/>
                  </a:lnTo>
                  <a:lnTo>
                    <a:pt x="40" y="76"/>
                  </a:lnTo>
                  <a:lnTo>
                    <a:pt x="42" y="74"/>
                  </a:lnTo>
                  <a:lnTo>
                    <a:pt x="42" y="74"/>
                  </a:lnTo>
                  <a:lnTo>
                    <a:pt x="42" y="72"/>
                  </a:lnTo>
                  <a:lnTo>
                    <a:pt x="42" y="72"/>
                  </a:lnTo>
                  <a:lnTo>
                    <a:pt x="42" y="70"/>
                  </a:lnTo>
                  <a:lnTo>
                    <a:pt x="42" y="66"/>
                  </a:lnTo>
                  <a:lnTo>
                    <a:pt x="42" y="62"/>
                  </a:lnTo>
                  <a:lnTo>
                    <a:pt x="42" y="60"/>
                  </a:lnTo>
                  <a:lnTo>
                    <a:pt x="42" y="58"/>
                  </a:lnTo>
                  <a:lnTo>
                    <a:pt x="42" y="56"/>
                  </a:lnTo>
                  <a:lnTo>
                    <a:pt x="42" y="56"/>
                  </a:lnTo>
                  <a:lnTo>
                    <a:pt x="42" y="54"/>
                  </a:lnTo>
                  <a:lnTo>
                    <a:pt x="44" y="54"/>
                  </a:lnTo>
                  <a:lnTo>
                    <a:pt x="44" y="54"/>
                  </a:lnTo>
                  <a:lnTo>
                    <a:pt x="44" y="54"/>
                  </a:lnTo>
                  <a:lnTo>
                    <a:pt x="46" y="52"/>
                  </a:lnTo>
                  <a:lnTo>
                    <a:pt x="48" y="52"/>
                  </a:lnTo>
                  <a:lnTo>
                    <a:pt x="50" y="52"/>
                  </a:lnTo>
                  <a:lnTo>
                    <a:pt x="52" y="52"/>
                  </a:lnTo>
                  <a:lnTo>
                    <a:pt x="54" y="50"/>
                  </a:lnTo>
                  <a:lnTo>
                    <a:pt x="56" y="50"/>
                  </a:lnTo>
                  <a:lnTo>
                    <a:pt x="56" y="50"/>
                  </a:lnTo>
                  <a:lnTo>
                    <a:pt x="58" y="50"/>
                  </a:lnTo>
                  <a:lnTo>
                    <a:pt x="58" y="48"/>
                  </a:lnTo>
                  <a:lnTo>
                    <a:pt x="58" y="48"/>
                  </a:lnTo>
                  <a:lnTo>
                    <a:pt x="58" y="46"/>
                  </a:lnTo>
                  <a:lnTo>
                    <a:pt x="58" y="46"/>
                  </a:lnTo>
                  <a:lnTo>
                    <a:pt x="58" y="44"/>
                  </a:lnTo>
                  <a:lnTo>
                    <a:pt x="58" y="42"/>
                  </a:lnTo>
                  <a:lnTo>
                    <a:pt x="58" y="40"/>
                  </a:lnTo>
                  <a:lnTo>
                    <a:pt x="58" y="38"/>
                  </a:lnTo>
                  <a:lnTo>
                    <a:pt x="58" y="36"/>
                  </a:lnTo>
                  <a:lnTo>
                    <a:pt x="58" y="34"/>
                  </a:lnTo>
                  <a:lnTo>
                    <a:pt x="58" y="34"/>
                  </a:lnTo>
                  <a:lnTo>
                    <a:pt x="58" y="32"/>
                  </a:lnTo>
                  <a:lnTo>
                    <a:pt x="60" y="30"/>
                  </a:lnTo>
                  <a:lnTo>
                    <a:pt x="62" y="28"/>
                  </a:lnTo>
                  <a:lnTo>
                    <a:pt x="64" y="26"/>
                  </a:lnTo>
                  <a:lnTo>
                    <a:pt x="66" y="24"/>
                  </a:lnTo>
                  <a:lnTo>
                    <a:pt x="68" y="24"/>
                  </a:lnTo>
                  <a:lnTo>
                    <a:pt x="70" y="22"/>
                  </a:lnTo>
                  <a:lnTo>
                    <a:pt x="72" y="20"/>
                  </a:lnTo>
                  <a:lnTo>
                    <a:pt x="74" y="20"/>
                  </a:lnTo>
                  <a:lnTo>
                    <a:pt x="74" y="20"/>
                  </a:lnTo>
                  <a:lnTo>
                    <a:pt x="76" y="20"/>
                  </a:lnTo>
                  <a:lnTo>
                    <a:pt x="78" y="20"/>
                  </a:lnTo>
                  <a:lnTo>
                    <a:pt x="80" y="20"/>
                  </a:lnTo>
                  <a:lnTo>
                    <a:pt x="84" y="20"/>
                  </a:lnTo>
                  <a:lnTo>
                    <a:pt x="86" y="20"/>
                  </a:lnTo>
                  <a:lnTo>
                    <a:pt x="88" y="20"/>
                  </a:lnTo>
                  <a:lnTo>
                    <a:pt x="90" y="20"/>
                  </a:lnTo>
                  <a:lnTo>
                    <a:pt x="90" y="20"/>
                  </a:lnTo>
                  <a:lnTo>
                    <a:pt x="92" y="18"/>
                  </a:lnTo>
                  <a:lnTo>
                    <a:pt x="92" y="18"/>
                  </a:lnTo>
                  <a:lnTo>
                    <a:pt x="92" y="18"/>
                  </a:lnTo>
                  <a:lnTo>
                    <a:pt x="92" y="18"/>
                  </a:lnTo>
                  <a:lnTo>
                    <a:pt x="94" y="16"/>
                  </a:lnTo>
                  <a:lnTo>
                    <a:pt x="94" y="14"/>
                  </a:lnTo>
                  <a:lnTo>
                    <a:pt x="94" y="12"/>
                  </a:lnTo>
                  <a:lnTo>
                    <a:pt x="94" y="10"/>
                  </a:lnTo>
                  <a:lnTo>
                    <a:pt x="96" y="8"/>
                  </a:lnTo>
                  <a:lnTo>
                    <a:pt x="96" y="6"/>
                  </a:lnTo>
                  <a:lnTo>
                    <a:pt x="96" y="6"/>
                  </a:lnTo>
                  <a:lnTo>
                    <a:pt x="96" y="6"/>
                  </a:lnTo>
                  <a:lnTo>
                    <a:pt x="98" y="6"/>
                  </a:lnTo>
                  <a:lnTo>
                    <a:pt x="98" y="4"/>
                  </a:lnTo>
                  <a:lnTo>
                    <a:pt x="100" y="4"/>
                  </a:lnTo>
                  <a:lnTo>
                    <a:pt x="102" y="2"/>
                  </a:lnTo>
                  <a:lnTo>
                    <a:pt x="102" y="2"/>
                  </a:lnTo>
                  <a:lnTo>
                    <a:pt x="104" y="2"/>
                  </a:lnTo>
                  <a:lnTo>
                    <a:pt x="106" y="0"/>
                  </a:lnTo>
                  <a:lnTo>
                    <a:pt x="106" y="0"/>
                  </a:lnTo>
                  <a:lnTo>
                    <a:pt x="108" y="0"/>
                  </a:lnTo>
                  <a:lnTo>
                    <a:pt x="110" y="2"/>
                  </a:lnTo>
                  <a:lnTo>
                    <a:pt x="110" y="2"/>
                  </a:lnTo>
                  <a:lnTo>
                    <a:pt x="112" y="4"/>
                  </a:lnTo>
                  <a:lnTo>
                    <a:pt x="114" y="6"/>
                  </a:lnTo>
                  <a:lnTo>
                    <a:pt x="114" y="6"/>
                  </a:lnTo>
                  <a:lnTo>
                    <a:pt x="114" y="8"/>
                  </a:lnTo>
                  <a:lnTo>
                    <a:pt x="110" y="12"/>
                  </a:lnTo>
                  <a:lnTo>
                    <a:pt x="106" y="16"/>
                  </a:lnTo>
                  <a:lnTo>
                    <a:pt x="104" y="18"/>
                  </a:lnTo>
                  <a:lnTo>
                    <a:pt x="104" y="20"/>
                  </a:lnTo>
                  <a:lnTo>
                    <a:pt x="102" y="20"/>
                  </a:lnTo>
                  <a:lnTo>
                    <a:pt x="102" y="22"/>
                  </a:lnTo>
                  <a:lnTo>
                    <a:pt x="102" y="24"/>
                  </a:lnTo>
                  <a:lnTo>
                    <a:pt x="100" y="28"/>
                  </a:lnTo>
                  <a:lnTo>
                    <a:pt x="100" y="32"/>
                  </a:lnTo>
                  <a:lnTo>
                    <a:pt x="100" y="36"/>
                  </a:lnTo>
                  <a:lnTo>
                    <a:pt x="98" y="38"/>
                  </a:lnTo>
                  <a:lnTo>
                    <a:pt x="98" y="40"/>
                  </a:lnTo>
                  <a:lnTo>
                    <a:pt x="98" y="42"/>
                  </a:lnTo>
                  <a:lnTo>
                    <a:pt x="98" y="42"/>
                  </a:lnTo>
                  <a:lnTo>
                    <a:pt x="96" y="44"/>
                  </a:lnTo>
                  <a:lnTo>
                    <a:pt x="96" y="44"/>
                  </a:lnTo>
                  <a:lnTo>
                    <a:pt x="96" y="44"/>
                  </a:lnTo>
                  <a:lnTo>
                    <a:pt x="94" y="44"/>
                  </a:lnTo>
                  <a:lnTo>
                    <a:pt x="92" y="46"/>
                  </a:lnTo>
                  <a:lnTo>
                    <a:pt x="90" y="48"/>
                  </a:lnTo>
                  <a:lnTo>
                    <a:pt x="88" y="48"/>
                  </a:lnTo>
                  <a:lnTo>
                    <a:pt x="88" y="48"/>
                  </a:lnTo>
                  <a:lnTo>
                    <a:pt x="88" y="48"/>
                  </a:lnTo>
                  <a:lnTo>
                    <a:pt x="86" y="50"/>
                  </a:lnTo>
                  <a:lnTo>
                    <a:pt x="86" y="50"/>
                  </a:lnTo>
                  <a:lnTo>
                    <a:pt x="86" y="50"/>
                  </a:lnTo>
                  <a:lnTo>
                    <a:pt x="86" y="52"/>
                  </a:lnTo>
                  <a:lnTo>
                    <a:pt x="88" y="52"/>
                  </a:lnTo>
                  <a:lnTo>
                    <a:pt x="88" y="54"/>
                  </a:lnTo>
                  <a:lnTo>
                    <a:pt x="88" y="56"/>
                  </a:lnTo>
                  <a:lnTo>
                    <a:pt x="90" y="56"/>
                  </a:lnTo>
                  <a:lnTo>
                    <a:pt x="92" y="58"/>
                  </a:lnTo>
                  <a:lnTo>
                    <a:pt x="94" y="60"/>
                  </a:lnTo>
                  <a:lnTo>
                    <a:pt x="96" y="64"/>
                  </a:lnTo>
                  <a:lnTo>
                    <a:pt x="98" y="64"/>
                  </a:lnTo>
                  <a:lnTo>
                    <a:pt x="98" y="66"/>
                  </a:lnTo>
                  <a:lnTo>
                    <a:pt x="98" y="66"/>
                  </a:lnTo>
                  <a:lnTo>
                    <a:pt x="100" y="68"/>
                  </a:lnTo>
                  <a:lnTo>
                    <a:pt x="100" y="68"/>
                  </a:lnTo>
                  <a:lnTo>
                    <a:pt x="100" y="70"/>
                  </a:lnTo>
                  <a:lnTo>
                    <a:pt x="100" y="70"/>
                  </a:lnTo>
                  <a:lnTo>
                    <a:pt x="98" y="72"/>
                  </a:lnTo>
                  <a:lnTo>
                    <a:pt x="98" y="74"/>
                  </a:lnTo>
                  <a:lnTo>
                    <a:pt x="96" y="76"/>
                  </a:lnTo>
                  <a:lnTo>
                    <a:pt x="96" y="78"/>
                  </a:lnTo>
                  <a:lnTo>
                    <a:pt x="96" y="82"/>
                  </a:lnTo>
                  <a:lnTo>
                    <a:pt x="94" y="82"/>
                  </a:lnTo>
                  <a:lnTo>
                    <a:pt x="94" y="84"/>
                  </a:lnTo>
                  <a:lnTo>
                    <a:pt x="96" y="84"/>
                  </a:lnTo>
                  <a:lnTo>
                    <a:pt x="96" y="84"/>
                  </a:lnTo>
                  <a:lnTo>
                    <a:pt x="96" y="86"/>
                  </a:lnTo>
                  <a:lnTo>
                    <a:pt x="96" y="86"/>
                  </a:lnTo>
                  <a:lnTo>
                    <a:pt x="98" y="86"/>
                  </a:lnTo>
                  <a:lnTo>
                    <a:pt x="100" y="86"/>
                  </a:lnTo>
                  <a:lnTo>
                    <a:pt x="100" y="86"/>
                  </a:lnTo>
                  <a:lnTo>
                    <a:pt x="102" y="86"/>
                  </a:lnTo>
                  <a:lnTo>
                    <a:pt x="104" y="86"/>
                  </a:lnTo>
                  <a:lnTo>
                    <a:pt x="108" y="86"/>
                  </a:lnTo>
                  <a:lnTo>
                    <a:pt x="112" y="86"/>
                  </a:lnTo>
                  <a:lnTo>
                    <a:pt x="114" y="86"/>
                  </a:lnTo>
                  <a:lnTo>
                    <a:pt x="116" y="84"/>
                  </a:lnTo>
                  <a:lnTo>
                    <a:pt x="118" y="84"/>
                  </a:lnTo>
                  <a:lnTo>
                    <a:pt x="120" y="86"/>
                  </a:lnTo>
                  <a:lnTo>
                    <a:pt x="122" y="86"/>
                  </a:lnTo>
                  <a:lnTo>
                    <a:pt x="122" y="86"/>
                  </a:lnTo>
                  <a:lnTo>
                    <a:pt x="122" y="86"/>
                  </a:lnTo>
                  <a:lnTo>
                    <a:pt x="122" y="86"/>
                  </a:lnTo>
                  <a:lnTo>
                    <a:pt x="122" y="88"/>
                  </a:lnTo>
                  <a:lnTo>
                    <a:pt x="122" y="88"/>
                  </a:lnTo>
                  <a:lnTo>
                    <a:pt x="122" y="90"/>
                  </a:lnTo>
                  <a:lnTo>
                    <a:pt x="122" y="92"/>
                  </a:lnTo>
                  <a:lnTo>
                    <a:pt x="122" y="92"/>
                  </a:lnTo>
                  <a:lnTo>
                    <a:pt x="122" y="94"/>
                  </a:lnTo>
                  <a:lnTo>
                    <a:pt x="122" y="96"/>
                  </a:lnTo>
                  <a:lnTo>
                    <a:pt x="124" y="96"/>
                  </a:lnTo>
                  <a:lnTo>
                    <a:pt x="124" y="96"/>
                  </a:lnTo>
                  <a:lnTo>
                    <a:pt x="124" y="98"/>
                  </a:lnTo>
                  <a:lnTo>
                    <a:pt x="124" y="98"/>
                  </a:lnTo>
                  <a:lnTo>
                    <a:pt x="126" y="98"/>
                  </a:lnTo>
                  <a:lnTo>
                    <a:pt x="128" y="100"/>
                  </a:lnTo>
                  <a:lnTo>
                    <a:pt x="130" y="100"/>
                  </a:lnTo>
                  <a:lnTo>
                    <a:pt x="134" y="102"/>
                  </a:lnTo>
                  <a:lnTo>
                    <a:pt x="136" y="104"/>
                  </a:lnTo>
                  <a:lnTo>
                    <a:pt x="140" y="104"/>
                  </a:lnTo>
                  <a:lnTo>
                    <a:pt x="144" y="106"/>
                  </a:lnTo>
                  <a:lnTo>
                    <a:pt x="148" y="108"/>
                  </a:lnTo>
                  <a:lnTo>
                    <a:pt x="150" y="108"/>
                  </a:lnTo>
                  <a:lnTo>
                    <a:pt x="156" y="110"/>
                  </a:lnTo>
                  <a:lnTo>
                    <a:pt x="160" y="110"/>
                  </a:lnTo>
                  <a:lnTo>
                    <a:pt x="164" y="110"/>
                  </a:lnTo>
                  <a:lnTo>
                    <a:pt x="164" y="112"/>
                  </a:lnTo>
                  <a:lnTo>
                    <a:pt x="166" y="112"/>
                  </a:lnTo>
                  <a:lnTo>
                    <a:pt x="166" y="112"/>
                  </a:lnTo>
                  <a:lnTo>
                    <a:pt x="168" y="114"/>
                  </a:lnTo>
                  <a:lnTo>
                    <a:pt x="168" y="116"/>
                  </a:lnTo>
                  <a:lnTo>
                    <a:pt x="168" y="116"/>
                  </a:lnTo>
                  <a:lnTo>
                    <a:pt x="170" y="118"/>
                  </a:lnTo>
                  <a:lnTo>
                    <a:pt x="170" y="120"/>
                  </a:lnTo>
                  <a:lnTo>
                    <a:pt x="170" y="122"/>
                  </a:lnTo>
                  <a:lnTo>
                    <a:pt x="170" y="124"/>
                  </a:lnTo>
                  <a:lnTo>
                    <a:pt x="170" y="128"/>
                  </a:lnTo>
                  <a:lnTo>
                    <a:pt x="168" y="132"/>
                  </a:lnTo>
                  <a:lnTo>
                    <a:pt x="168" y="136"/>
                  </a:lnTo>
                  <a:lnTo>
                    <a:pt x="168" y="142"/>
                  </a:lnTo>
                  <a:lnTo>
                    <a:pt x="168" y="144"/>
                  </a:lnTo>
                  <a:lnTo>
                    <a:pt x="166" y="146"/>
                  </a:lnTo>
                  <a:lnTo>
                    <a:pt x="164" y="152"/>
                  </a:lnTo>
                  <a:lnTo>
                    <a:pt x="164" y="156"/>
                  </a:lnTo>
                  <a:lnTo>
                    <a:pt x="162" y="158"/>
                  </a:lnTo>
                  <a:lnTo>
                    <a:pt x="162" y="160"/>
                  </a:lnTo>
                  <a:lnTo>
                    <a:pt x="162" y="162"/>
                  </a:lnTo>
                  <a:lnTo>
                    <a:pt x="162" y="164"/>
                  </a:lnTo>
                  <a:lnTo>
                    <a:pt x="164" y="168"/>
                  </a:lnTo>
                  <a:lnTo>
                    <a:pt x="164" y="174"/>
                  </a:lnTo>
                  <a:lnTo>
                    <a:pt x="162" y="176"/>
                  </a:lnTo>
                  <a:lnTo>
                    <a:pt x="154" y="176"/>
                  </a:lnTo>
                  <a:lnTo>
                    <a:pt x="150" y="178"/>
                  </a:lnTo>
                  <a:lnTo>
                    <a:pt x="146" y="180"/>
                  </a:lnTo>
                  <a:lnTo>
                    <a:pt x="142" y="182"/>
                  </a:lnTo>
                  <a:lnTo>
                    <a:pt x="140" y="182"/>
                  </a:lnTo>
                  <a:lnTo>
                    <a:pt x="140" y="182"/>
                  </a:lnTo>
                  <a:lnTo>
                    <a:pt x="138" y="184"/>
                  </a:lnTo>
                  <a:lnTo>
                    <a:pt x="138" y="184"/>
                  </a:lnTo>
                  <a:lnTo>
                    <a:pt x="136" y="186"/>
                  </a:lnTo>
                  <a:lnTo>
                    <a:pt x="136" y="188"/>
                  </a:lnTo>
                  <a:lnTo>
                    <a:pt x="134" y="190"/>
                  </a:lnTo>
                  <a:lnTo>
                    <a:pt x="134" y="190"/>
                  </a:lnTo>
                  <a:lnTo>
                    <a:pt x="134" y="192"/>
                  </a:lnTo>
                  <a:lnTo>
                    <a:pt x="134" y="192"/>
                  </a:lnTo>
                  <a:lnTo>
                    <a:pt x="134" y="194"/>
                  </a:lnTo>
                  <a:lnTo>
                    <a:pt x="134" y="194"/>
                  </a:lnTo>
                  <a:lnTo>
                    <a:pt x="134" y="194"/>
                  </a:lnTo>
                  <a:lnTo>
                    <a:pt x="134" y="194"/>
                  </a:lnTo>
                  <a:lnTo>
                    <a:pt x="136" y="196"/>
                  </a:lnTo>
                  <a:lnTo>
                    <a:pt x="138" y="196"/>
                  </a:lnTo>
                  <a:lnTo>
                    <a:pt x="138" y="198"/>
                  </a:lnTo>
                  <a:lnTo>
                    <a:pt x="140" y="198"/>
                  </a:lnTo>
                  <a:lnTo>
                    <a:pt x="140" y="200"/>
                  </a:lnTo>
                  <a:lnTo>
                    <a:pt x="140" y="200"/>
                  </a:lnTo>
                  <a:lnTo>
                    <a:pt x="140" y="200"/>
                  </a:lnTo>
                  <a:lnTo>
                    <a:pt x="140" y="200"/>
                  </a:lnTo>
                  <a:lnTo>
                    <a:pt x="140" y="202"/>
                  </a:lnTo>
                  <a:lnTo>
                    <a:pt x="140" y="202"/>
                  </a:lnTo>
                  <a:lnTo>
                    <a:pt x="140" y="202"/>
                  </a:lnTo>
                  <a:lnTo>
                    <a:pt x="138" y="202"/>
                  </a:lnTo>
                  <a:lnTo>
                    <a:pt x="138" y="204"/>
                  </a:lnTo>
                  <a:lnTo>
                    <a:pt x="134" y="204"/>
                  </a:lnTo>
                  <a:lnTo>
                    <a:pt x="134" y="204"/>
                  </a:lnTo>
                  <a:lnTo>
                    <a:pt x="134" y="206"/>
                  </a:lnTo>
                  <a:lnTo>
                    <a:pt x="134" y="206"/>
                  </a:lnTo>
                  <a:lnTo>
                    <a:pt x="132" y="206"/>
                  </a:lnTo>
                  <a:lnTo>
                    <a:pt x="132" y="208"/>
                  </a:lnTo>
                  <a:lnTo>
                    <a:pt x="132" y="210"/>
                  </a:lnTo>
                  <a:lnTo>
                    <a:pt x="132" y="212"/>
                  </a:lnTo>
                  <a:lnTo>
                    <a:pt x="132" y="214"/>
                  </a:lnTo>
                  <a:lnTo>
                    <a:pt x="134" y="216"/>
                  </a:lnTo>
                  <a:lnTo>
                    <a:pt x="134" y="220"/>
                  </a:lnTo>
                  <a:lnTo>
                    <a:pt x="136" y="228"/>
                  </a:lnTo>
                  <a:lnTo>
                    <a:pt x="136" y="232"/>
                  </a:lnTo>
                  <a:lnTo>
                    <a:pt x="136" y="232"/>
                  </a:lnTo>
                  <a:lnTo>
                    <a:pt x="138" y="234"/>
                  </a:lnTo>
                  <a:lnTo>
                    <a:pt x="138" y="238"/>
                  </a:lnTo>
                  <a:lnTo>
                    <a:pt x="138" y="242"/>
                  </a:lnTo>
                  <a:lnTo>
                    <a:pt x="138" y="242"/>
                  </a:lnTo>
                  <a:lnTo>
                    <a:pt x="138" y="244"/>
                  </a:lnTo>
                  <a:lnTo>
                    <a:pt x="138" y="246"/>
                  </a:lnTo>
                  <a:lnTo>
                    <a:pt x="138" y="246"/>
                  </a:lnTo>
                  <a:lnTo>
                    <a:pt x="138" y="248"/>
                  </a:lnTo>
                  <a:lnTo>
                    <a:pt x="136" y="248"/>
                  </a:lnTo>
                  <a:lnTo>
                    <a:pt x="136" y="248"/>
                  </a:lnTo>
                  <a:lnTo>
                    <a:pt x="134" y="248"/>
                  </a:lnTo>
                  <a:lnTo>
                    <a:pt x="134" y="248"/>
                  </a:lnTo>
                  <a:lnTo>
                    <a:pt x="132" y="248"/>
                  </a:lnTo>
                  <a:lnTo>
                    <a:pt x="128" y="248"/>
                  </a:lnTo>
                  <a:lnTo>
                    <a:pt x="126" y="248"/>
                  </a:lnTo>
                  <a:lnTo>
                    <a:pt x="124" y="248"/>
                  </a:lnTo>
                  <a:lnTo>
                    <a:pt x="122" y="248"/>
                  </a:lnTo>
                  <a:lnTo>
                    <a:pt x="120" y="248"/>
                  </a:lnTo>
                  <a:lnTo>
                    <a:pt x="118" y="244"/>
                  </a:lnTo>
                  <a:lnTo>
                    <a:pt x="112" y="242"/>
                  </a:lnTo>
                  <a:lnTo>
                    <a:pt x="110" y="240"/>
                  </a:lnTo>
                  <a:lnTo>
                    <a:pt x="110" y="240"/>
                  </a:lnTo>
                  <a:lnTo>
                    <a:pt x="108" y="238"/>
                  </a:lnTo>
                  <a:lnTo>
                    <a:pt x="106" y="238"/>
                  </a:lnTo>
                  <a:lnTo>
                    <a:pt x="102" y="238"/>
                  </a:lnTo>
                  <a:lnTo>
                    <a:pt x="98" y="238"/>
                  </a:lnTo>
                  <a:lnTo>
                    <a:pt x="94" y="238"/>
                  </a:lnTo>
                  <a:lnTo>
                    <a:pt x="88" y="238"/>
                  </a:lnTo>
                  <a:lnTo>
                    <a:pt x="84" y="238"/>
                  </a:lnTo>
                  <a:lnTo>
                    <a:pt x="82" y="234"/>
                  </a:lnTo>
                  <a:lnTo>
                    <a:pt x="80" y="230"/>
                  </a:lnTo>
                  <a:lnTo>
                    <a:pt x="76" y="224"/>
                  </a:lnTo>
                  <a:lnTo>
                    <a:pt x="74" y="222"/>
                  </a:lnTo>
                  <a:lnTo>
                    <a:pt x="72" y="220"/>
                  </a:lnTo>
                  <a:lnTo>
                    <a:pt x="70" y="220"/>
                  </a:lnTo>
                  <a:lnTo>
                    <a:pt x="68" y="218"/>
                  </a:lnTo>
                  <a:lnTo>
                    <a:pt x="64" y="216"/>
                  </a:lnTo>
                  <a:lnTo>
                    <a:pt x="60" y="212"/>
                  </a:lnTo>
                  <a:lnTo>
                    <a:pt x="58" y="212"/>
                  </a:lnTo>
                  <a:lnTo>
                    <a:pt x="56" y="210"/>
                  </a:lnTo>
                  <a:lnTo>
                    <a:pt x="56" y="210"/>
                  </a:lnTo>
                  <a:lnTo>
                    <a:pt x="54" y="208"/>
                  </a:lnTo>
                  <a:lnTo>
                    <a:pt x="52" y="206"/>
                  </a:lnTo>
                  <a:lnTo>
                    <a:pt x="50" y="204"/>
                  </a:lnTo>
                  <a:lnTo>
                    <a:pt x="48" y="202"/>
                  </a:lnTo>
                  <a:lnTo>
                    <a:pt x="46" y="202"/>
                  </a:lnTo>
                  <a:lnTo>
                    <a:pt x="46" y="200"/>
                  </a:lnTo>
                  <a:lnTo>
                    <a:pt x="44" y="200"/>
                  </a:lnTo>
                  <a:lnTo>
                    <a:pt x="42" y="200"/>
                  </a:lnTo>
                  <a:lnTo>
                    <a:pt x="42" y="200"/>
                  </a:lnTo>
                  <a:lnTo>
                    <a:pt x="40" y="200"/>
                  </a:lnTo>
                  <a:lnTo>
                    <a:pt x="36" y="200"/>
                  </a:lnTo>
                  <a:lnTo>
                    <a:pt x="34" y="202"/>
                  </a:lnTo>
                  <a:lnTo>
                    <a:pt x="30" y="202"/>
                  </a:lnTo>
                  <a:lnTo>
                    <a:pt x="26" y="202"/>
                  </a:lnTo>
                  <a:lnTo>
                    <a:pt x="24" y="202"/>
                  </a:lnTo>
                  <a:lnTo>
                    <a:pt x="22" y="202"/>
                  </a:lnTo>
                  <a:lnTo>
                    <a:pt x="22" y="202"/>
                  </a:lnTo>
                  <a:lnTo>
                    <a:pt x="20" y="202"/>
                  </a:lnTo>
                  <a:lnTo>
                    <a:pt x="18" y="200"/>
                  </a:lnTo>
                  <a:lnTo>
                    <a:pt x="16" y="200"/>
                  </a:lnTo>
                  <a:lnTo>
                    <a:pt x="12" y="198"/>
                  </a:lnTo>
                  <a:lnTo>
                    <a:pt x="8" y="196"/>
                  </a:lnTo>
                  <a:lnTo>
                    <a:pt x="2" y="190"/>
                  </a:lnTo>
                  <a:lnTo>
                    <a:pt x="0" y="190"/>
                  </a:lnTo>
                  <a:lnTo>
                    <a:pt x="4" y="182"/>
                  </a:lnTo>
                  <a:lnTo>
                    <a:pt x="8" y="178"/>
                  </a:lnTo>
                  <a:lnTo>
                    <a:pt x="10" y="176"/>
                  </a:lnTo>
                  <a:lnTo>
                    <a:pt x="12" y="172"/>
                  </a:lnTo>
                  <a:lnTo>
                    <a:pt x="12" y="172"/>
                  </a:lnTo>
                  <a:lnTo>
                    <a:pt x="12" y="170"/>
                  </a:lnTo>
                  <a:lnTo>
                    <a:pt x="12" y="168"/>
                  </a:lnTo>
                  <a:lnTo>
                    <a:pt x="12" y="166"/>
                  </a:lnTo>
                  <a:lnTo>
                    <a:pt x="12" y="166"/>
                  </a:lnTo>
                  <a:lnTo>
                    <a:pt x="14" y="164"/>
                  </a:lnTo>
                  <a:lnTo>
                    <a:pt x="14" y="164"/>
                  </a:lnTo>
                  <a:lnTo>
                    <a:pt x="14" y="164"/>
                  </a:lnTo>
                  <a:lnTo>
                    <a:pt x="14" y="164"/>
                  </a:lnTo>
                  <a:lnTo>
                    <a:pt x="16" y="164"/>
                  </a:lnTo>
                  <a:lnTo>
                    <a:pt x="16" y="164"/>
                  </a:lnTo>
                  <a:lnTo>
                    <a:pt x="18" y="164"/>
                  </a:lnTo>
                  <a:lnTo>
                    <a:pt x="20" y="164"/>
                  </a:lnTo>
                  <a:lnTo>
                    <a:pt x="22" y="164"/>
                  </a:lnTo>
                  <a:lnTo>
                    <a:pt x="24" y="164"/>
                  </a:lnTo>
                  <a:lnTo>
                    <a:pt x="26" y="164"/>
                  </a:lnTo>
                  <a:lnTo>
                    <a:pt x="26" y="164"/>
                  </a:lnTo>
                  <a:lnTo>
                    <a:pt x="28" y="164"/>
                  </a:lnTo>
                  <a:lnTo>
                    <a:pt x="28" y="162"/>
                  </a:lnTo>
                  <a:lnTo>
                    <a:pt x="28" y="162"/>
                  </a:lnTo>
                  <a:lnTo>
                    <a:pt x="30" y="160"/>
                  </a:lnTo>
                  <a:lnTo>
                    <a:pt x="30" y="158"/>
                  </a:lnTo>
                  <a:lnTo>
                    <a:pt x="30" y="156"/>
                  </a:lnTo>
                  <a:lnTo>
                    <a:pt x="32" y="154"/>
                  </a:lnTo>
                  <a:lnTo>
                    <a:pt x="32" y="152"/>
                  </a:lnTo>
                  <a:lnTo>
                    <a:pt x="32" y="150"/>
                  </a:lnTo>
                  <a:lnTo>
                    <a:pt x="32" y="146"/>
                  </a:lnTo>
                  <a:lnTo>
                    <a:pt x="32" y="142"/>
                  </a:lnTo>
                  <a:lnTo>
                    <a:pt x="32" y="136"/>
                  </a:lnTo>
                  <a:lnTo>
                    <a:pt x="30" y="130"/>
                  </a:lnTo>
                  <a:lnTo>
                    <a:pt x="30" y="124"/>
                  </a:lnTo>
                  <a:lnTo>
                    <a:pt x="30" y="118"/>
                  </a:lnTo>
                  <a:lnTo>
                    <a:pt x="28" y="114"/>
                  </a:lnTo>
                  <a:lnTo>
                    <a:pt x="26" y="104"/>
                  </a:lnTo>
                  <a:lnTo>
                    <a:pt x="24" y="98"/>
                  </a:lnTo>
                  <a:lnTo>
                    <a:pt x="24" y="96"/>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76" name="Freeform 481"/>
            <p:cNvSpPr>
              <a:spLocks/>
            </p:cNvSpPr>
            <p:nvPr/>
          </p:nvSpPr>
          <p:spPr bwMode="auto">
            <a:xfrm>
              <a:off x="3307715" y="3876055"/>
              <a:ext cx="177653" cy="103282"/>
            </a:xfrm>
            <a:custGeom>
              <a:avLst/>
              <a:gdLst>
                <a:gd name="T0" fmla="*/ 0 w 86"/>
                <a:gd name="T1" fmla="*/ 10 h 50"/>
                <a:gd name="T2" fmla="*/ 0 w 86"/>
                <a:gd name="T3" fmla="*/ 16 h 50"/>
                <a:gd name="T4" fmla="*/ 0 w 86"/>
                <a:gd name="T5" fmla="*/ 22 h 50"/>
                <a:gd name="T6" fmla="*/ 0 w 86"/>
                <a:gd name="T7" fmla="*/ 24 h 50"/>
                <a:gd name="T8" fmla="*/ 2 w 86"/>
                <a:gd name="T9" fmla="*/ 26 h 50"/>
                <a:gd name="T10" fmla="*/ 4 w 86"/>
                <a:gd name="T11" fmla="*/ 28 h 50"/>
                <a:gd name="T12" fmla="*/ 6 w 86"/>
                <a:gd name="T13" fmla="*/ 30 h 50"/>
                <a:gd name="T14" fmla="*/ 10 w 86"/>
                <a:gd name="T15" fmla="*/ 30 h 50"/>
                <a:gd name="T16" fmla="*/ 16 w 86"/>
                <a:gd name="T17" fmla="*/ 30 h 50"/>
                <a:gd name="T18" fmla="*/ 24 w 86"/>
                <a:gd name="T19" fmla="*/ 30 h 50"/>
                <a:gd name="T20" fmla="*/ 28 w 86"/>
                <a:gd name="T21" fmla="*/ 30 h 50"/>
                <a:gd name="T22" fmla="*/ 32 w 86"/>
                <a:gd name="T23" fmla="*/ 32 h 50"/>
                <a:gd name="T24" fmla="*/ 32 w 86"/>
                <a:gd name="T25" fmla="*/ 32 h 50"/>
                <a:gd name="T26" fmla="*/ 36 w 86"/>
                <a:gd name="T27" fmla="*/ 36 h 50"/>
                <a:gd name="T28" fmla="*/ 40 w 86"/>
                <a:gd name="T29" fmla="*/ 40 h 50"/>
                <a:gd name="T30" fmla="*/ 40 w 86"/>
                <a:gd name="T31" fmla="*/ 40 h 50"/>
                <a:gd name="T32" fmla="*/ 42 w 86"/>
                <a:gd name="T33" fmla="*/ 42 h 50"/>
                <a:gd name="T34" fmla="*/ 46 w 86"/>
                <a:gd name="T35" fmla="*/ 42 h 50"/>
                <a:gd name="T36" fmla="*/ 50 w 86"/>
                <a:gd name="T37" fmla="*/ 40 h 50"/>
                <a:gd name="T38" fmla="*/ 54 w 86"/>
                <a:gd name="T39" fmla="*/ 38 h 50"/>
                <a:gd name="T40" fmla="*/ 54 w 86"/>
                <a:gd name="T41" fmla="*/ 36 h 50"/>
                <a:gd name="T42" fmla="*/ 56 w 86"/>
                <a:gd name="T43" fmla="*/ 34 h 50"/>
                <a:gd name="T44" fmla="*/ 54 w 86"/>
                <a:gd name="T45" fmla="*/ 32 h 50"/>
                <a:gd name="T46" fmla="*/ 54 w 86"/>
                <a:gd name="T47" fmla="*/ 30 h 50"/>
                <a:gd name="T48" fmla="*/ 52 w 86"/>
                <a:gd name="T49" fmla="*/ 26 h 50"/>
                <a:gd name="T50" fmla="*/ 50 w 86"/>
                <a:gd name="T51" fmla="*/ 24 h 50"/>
                <a:gd name="T52" fmla="*/ 50 w 86"/>
                <a:gd name="T53" fmla="*/ 22 h 50"/>
                <a:gd name="T54" fmla="*/ 50 w 86"/>
                <a:gd name="T55" fmla="*/ 22 h 50"/>
                <a:gd name="T56" fmla="*/ 52 w 86"/>
                <a:gd name="T57" fmla="*/ 22 h 50"/>
                <a:gd name="T58" fmla="*/ 54 w 86"/>
                <a:gd name="T59" fmla="*/ 20 h 50"/>
                <a:gd name="T60" fmla="*/ 58 w 86"/>
                <a:gd name="T61" fmla="*/ 20 h 50"/>
                <a:gd name="T62" fmla="*/ 62 w 86"/>
                <a:gd name="T63" fmla="*/ 20 h 50"/>
                <a:gd name="T64" fmla="*/ 64 w 86"/>
                <a:gd name="T65" fmla="*/ 22 h 50"/>
                <a:gd name="T66" fmla="*/ 66 w 86"/>
                <a:gd name="T67" fmla="*/ 24 h 50"/>
                <a:gd name="T68" fmla="*/ 70 w 86"/>
                <a:gd name="T69" fmla="*/ 26 h 50"/>
                <a:gd name="T70" fmla="*/ 74 w 86"/>
                <a:gd name="T71" fmla="*/ 32 h 50"/>
                <a:gd name="T72" fmla="*/ 76 w 86"/>
                <a:gd name="T73" fmla="*/ 36 h 50"/>
                <a:gd name="T74" fmla="*/ 80 w 86"/>
                <a:gd name="T75" fmla="*/ 42 h 50"/>
                <a:gd name="T76" fmla="*/ 84 w 86"/>
                <a:gd name="T77" fmla="*/ 50 h 50"/>
                <a:gd name="T78" fmla="*/ 84 w 86"/>
                <a:gd name="T79" fmla="*/ 16 h 50"/>
                <a:gd name="T80" fmla="*/ 76 w 86"/>
                <a:gd name="T81" fmla="*/ 10 h 50"/>
                <a:gd name="T82" fmla="*/ 72 w 86"/>
                <a:gd name="T83" fmla="*/ 6 h 50"/>
                <a:gd name="T84" fmla="*/ 66 w 86"/>
                <a:gd name="T85" fmla="*/ 2 h 50"/>
                <a:gd name="T86" fmla="*/ 58 w 86"/>
                <a:gd name="T87" fmla="*/ 0 h 50"/>
                <a:gd name="T88" fmla="*/ 54 w 86"/>
                <a:gd name="T89" fmla="*/ 0 h 50"/>
                <a:gd name="T90" fmla="*/ 52 w 86"/>
                <a:gd name="T91" fmla="*/ 0 h 50"/>
                <a:gd name="T92" fmla="*/ 50 w 86"/>
                <a:gd name="T93" fmla="*/ 0 h 50"/>
                <a:gd name="T94" fmla="*/ 50 w 86"/>
                <a:gd name="T95" fmla="*/ 2 h 50"/>
                <a:gd name="T96" fmla="*/ 46 w 86"/>
                <a:gd name="T97" fmla="*/ 6 h 50"/>
                <a:gd name="T98" fmla="*/ 44 w 86"/>
                <a:gd name="T99" fmla="*/ 8 h 50"/>
                <a:gd name="T100" fmla="*/ 42 w 86"/>
                <a:gd name="T101" fmla="*/ 10 h 50"/>
                <a:gd name="T102" fmla="*/ 42 w 86"/>
                <a:gd name="T103" fmla="*/ 10 h 50"/>
                <a:gd name="T104" fmla="*/ 38 w 86"/>
                <a:gd name="T105" fmla="*/ 10 h 50"/>
                <a:gd name="T106" fmla="*/ 34 w 86"/>
                <a:gd name="T107" fmla="*/ 10 h 50"/>
                <a:gd name="T108" fmla="*/ 24 w 86"/>
                <a:gd name="T109" fmla="*/ 8 h 50"/>
                <a:gd name="T110" fmla="*/ 16 w 86"/>
                <a:gd name="T11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50">
                  <a:moveTo>
                    <a:pt x="14" y="4"/>
                  </a:moveTo>
                  <a:lnTo>
                    <a:pt x="0" y="10"/>
                  </a:lnTo>
                  <a:lnTo>
                    <a:pt x="0" y="14"/>
                  </a:lnTo>
                  <a:lnTo>
                    <a:pt x="0" y="16"/>
                  </a:lnTo>
                  <a:lnTo>
                    <a:pt x="0" y="18"/>
                  </a:lnTo>
                  <a:lnTo>
                    <a:pt x="0" y="22"/>
                  </a:lnTo>
                  <a:lnTo>
                    <a:pt x="0" y="24"/>
                  </a:lnTo>
                  <a:lnTo>
                    <a:pt x="0" y="24"/>
                  </a:lnTo>
                  <a:lnTo>
                    <a:pt x="2" y="26"/>
                  </a:lnTo>
                  <a:lnTo>
                    <a:pt x="2" y="26"/>
                  </a:lnTo>
                  <a:lnTo>
                    <a:pt x="2" y="28"/>
                  </a:lnTo>
                  <a:lnTo>
                    <a:pt x="4" y="28"/>
                  </a:lnTo>
                  <a:lnTo>
                    <a:pt x="4" y="28"/>
                  </a:lnTo>
                  <a:lnTo>
                    <a:pt x="6" y="30"/>
                  </a:lnTo>
                  <a:lnTo>
                    <a:pt x="8" y="30"/>
                  </a:lnTo>
                  <a:lnTo>
                    <a:pt x="10" y="30"/>
                  </a:lnTo>
                  <a:lnTo>
                    <a:pt x="12" y="30"/>
                  </a:lnTo>
                  <a:lnTo>
                    <a:pt x="16" y="30"/>
                  </a:lnTo>
                  <a:lnTo>
                    <a:pt x="20" y="30"/>
                  </a:lnTo>
                  <a:lnTo>
                    <a:pt x="24" y="30"/>
                  </a:lnTo>
                  <a:lnTo>
                    <a:pt x="26" y="30"/>
                  </a:lnTo>
                  <a:lnTo>
                    <a:pt x="28" y="30"/>
                  </a:lnTo>
                  <a:lnTo>
                    <a:pt x="30" y="30"/>
                  </a:lnTo>
                  <a:lnTo>
                    <a:pt x="32" y="32"/>
                  </a:lnTo>
                  <a:lnTo>
                    <a:pt x="32" y="32"/>
                  </a:lnTo>
                  <a:lnTo>
                    <a:pt x="32" y="32"/>
                  </a:lnTo>
                  <a:lnTo>
                    <a:pt x="34" y="34"/>
                  </a:lnTo>
                  <a:lnTo>
                    <a:pt x="36" y="36"/>
                  </a:lnTo>
                  <a:lnTo>
                    <a:pt x="38" y="38"/>
                  </a:lnTo>
                  <a:lnTo>
                    <a:pt x="40" y="40"/>
                  </a:lnTo>
                  <a:lnTo>
                    <a:pt x="40" y="40"/>
                  </a:lnTo>
                  <a:lnTo>
                    <a:pt x="40" y="40"/>
                  </a:lnTo>
                  <a:lnTo>
                    <a:pt x="42" y="42"/>
                  </a:lnTo>
                  <a:lnTo>
                    <a:pt x="42" y="42"/>
                  </a:lnTo>
                  <a:lnTo>
                    <a:pt x="44" y="42"/>
                  </a:lnTo>
                  <a:lnTo>
                    <a:pt x="46" y="42"/>
                  </a:lnTo>
                  <a:lnTo>
                    <a:pt x="48" y="40"/>
                  </a:lnTo>
                  <a:lnTo>
                    <a:pt x="50" y="40"/>
                  </a:lnTo>
                  <a:lnTo>
                    <a:pt x="52" y="38"/>
                  </a:lnTo>
                  <a:lnTo>
                    <a:pt x="54" y="38"/>
                  </a:lnTo>
                  <a:lnTo>
                    <a:pt x="54" y="36"/>
                  </a:lnTo>
                  <a:lnTo>
                    <a:pt x="54" y="36"/>
                  </a:lnTo>
                  <a:lnTo>
                    <a:pt x="56" y="36"/>
                  </a:lnTo>
                  <a:lnTo>
                    <a:pt x="56" y="34"/>
                  </a:lnTo>
                  <a:lnTo>
                    <a:pt x="56" y="34"/>
                  </a:lnTo>
                  <a:lnTo>
                    <a:pt x="54" y="32"/>
                  </a:lnTo>
                  <a:lnTo>
                    <a:pt x="54" y="32"/>
                  </a:lnTo>
                  <a:lnTo>
                    <a:pt x="54" y="30"/>
                  </a:lnTo>
                  <a:lnTo>
                    <a:pt x="52" y="28"/>
                  </a:lnTo>
                  <a:lnTo>
                    <a:pt x="52" y="26"/>
                  </a:lnTo>
                  <a:lnTo>
                    <a:pt x="50" y="26"/>
                  </a:lnTo>
                  <a:lnTo>
                    <a:pt x="50" y="24"/>
                  </a:lnTo>
                  <a:lnTo>
                    <a:pt x="50" y="24"/>
                  </a:lnTo>
                  <a:lnTo>
                    <a:pt x="50" y="22"/>
                  </a:lnTo>
                  <a:lnTo>
                    <a:pt x="50" y="22"/>
                  </a:lnTo>
                  <a:lnTo>
                    <a:pt x="50" y="22"/>
                  </a:lnTo>
                  <a:lnTo>
                    <a:pt x="50" y="22"/>
                  </a:lnTo>
                  <a:lnTo>
                    <a:pt x="52" y="22"/>
                  </a:lnTo>
                  <a:lnTo>
                    <a:pt x="52" y="20"/>
                  </a:lnTo>
                  <a:lnTo>
                    <a:pt x="54" y="20"/>
                  </a:lnTo>
                  <a:lnTo>
                    <a:pt x="56" y="20"/>
                  </a:lnTo>
                  <a:lnTo>
                    <a:pt x="58" y="20"/>
                  </a:lnTo>
                  <a:lnTo>
                    <a:pt x="60" y="20"/>
                  </a:lnTo>
                  <a:lnTo>
                    <a:pt x="62" y="20"/>
                  </a:lnTo>
                  <a:lnTo>
                    <a:pt x="64" y="22"/>
                  </a:lnTo>
                  <a:lnTo>
                    <a:pt x="64" y="22"/>
                  </a:lnTo>
                  <a:lnTo>
                    <a:pt x="66" y="22"/>
                  </a:lnTo>
                  <a:lnTo>
                    <a:pt x="66" y="24"/>
                  </a:lnTo>
                  <a:lnTo>
                    <a:pt x="68" y="24"/>
                  </a:lnTo>
                  <a:lnTo>
                    <a:pt x="70" y="26"/>
                  </a:lnTo>
                  <a:lnTo>
                    <a:pt x="72" y="28"/>
                  </a:lnTo>
                  <a:lnTo>
                    <a:pt x="74" y="32"/>
                  </a:lnTo>
                  <a:lnTo>
                    <a:pt x="76" y="34"/>
                  </a:lnTo>
                  <a:lnTo>
                    <a:pt x="76" y="36"/>
                  </a:lnTo>
                  <a:lnTo>
                    <a:pt x="78" y="38"/>
                  </a:lnTo>
                  <a:lnTo>
                    <a:pt x="80" y="42"/>
                  </a:lnTo>
                  <a:lnTo>
                    <a:pt x="82" y="46"/>
                  </a:lnTo>
                  <a:lnTo>
                    <a:pt x="84" y="50"/>
                  </a:lnTo>
                  <a:lnTo>
                    <a:pt x="86" y="16"/>
                  </a:lnTo>
                  <a:lnTo>
                    <a:pt x="84" y="16"/>
                  </a:lnTo>
                  <a:lnTo>
                    <a:pt x="80" y="12"/>
                  </a:lnTo>
                  <a:lnTo>
                    <a:pt x="76" y="10"/>
                  </a:lnTo>
                  <a:lnTo>
                    <a:pt x="74" y="8"/>
                  </a:lnTo>
                  <a:lnTo>
                    <a:pt x="72" y="6"/>
                  </a:lnTo>
                  <a:lnTo>
                    <a:pt x="68" y="4"/>
                  </a:lnTo>
                  <a:lnTo>
                    <a:pt x="66" y="2"/>
                  </a:lnTo>
                  <a:lnTo>
                    <a:pt x="60" y="0"/>
                  </a:lnTo>
                  <a:lnTo>
                    <a:pt x="58" y="0"/>
                  </a:lnTo>
                  <a:lnTo>
                    <a:pt x="56" y="0"/>
                  </a:lnTo>
                  <a:lnTo>
                    <a:pt x="54" y="0"/>
                  </a:lnTo>
                  <a:lnTo>
                    <a:pt x="54" y="0"/>
                  </a:lnTo>
                  <a:lnTo>
                    <a:pt x="52" y="0"/>
                  </a:lnTo>
                  <a:lnTo>
                    <a:pt x="52" y="0"/>
                  </a:lnTo>
                  <a:lnTo>
                    <a:pt x="50" y="0"/>
                  </a:lnTo>
                  <a:lnTo>
                    <a:pt x="50" y="0"/>
                  </a:lnTo>
                  <a:lnTo>
                    <a:pt x="50" y="2"/>
                  </a:lnTo>
                  <a:lnTo>
                    <a:pt x="48" y="4"/>
                  </a:lnTo>
                  <a:lnTo>
                    <a:pt x="46" y="6"/>
                  </a:lnTo>
                  <a:lnTo>
                    <a:pt x="46" y="6"/>
                  </a:lnTo>
                  <a:lnTo>
                    <a:pt x="44" y="8"/>
                  </a:lnTo>
                  <a:lnTo>
                    <a:pt x="44" y="10"/>
                  </a:lnTo>
                  <a:lnTo>
                    <a:pt x="42" y="10"/>
                  </a:lnTo>
                  <a:lnTo>
                    <a:pt x="42" y="10"/>
                  </a:lnTo>
                  <a:lnTo>
                    <a:pt x="42" y="10"/>
                  </a:lnTo>
                  <a:lnTo>
                    <a:pt x="40" y="10"/>
                  </a:lnTo>
                  <a:lnTo>
                    <a:pt x="38" y="10"/>
                  </a:lnTo>
                  <a:lnTo>
                    <a:pt x="36" y="10"/>
                  </a:lnTo>
                  <a:lnTo>
                    <a:pt x="34" y="10"/>
                  </a:lnTo>
                  <a:lnTo>
                    <a:pt x="30" y="10"/>
                  </a:lnTo>
                  <a:lnTo>
                    <a:pt x="24" y="8"/>
                  </a:lnTo>
                  <a:lnTo>
                    <a:pt x="20" y="6"/>
                  </a:lnTo>
                  <a:lnTo>
                    <a:pt x="16" y="6"/>
                  </a:lnTo>
                  <a:lnTo>
                    <a:pt x="14" y="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77" name="Freeform 483"/>
            <p:cNvSpPr>
              <a:spLocks/>
            </p:cNvSpPr>
            <p:nvPr/>
          </p:nvSpPr>
          <p:spPr bwMode="auto">
            <a:xfrm>
              <a:off x="3237482" y="3834743"/>
              <a:ext cx="95022" cy="66100"/>
            </a:xfrm>
            <a:custGeom>
              <a:avLst/>
              <a:gdLst>
                <a:gd name="T0" fmla="*/ 32 w 46"/>
                <a:gd name="T1" fmla="*/ 2 h 32"/>
                <a:gd name="T2" fmla="*/ 0 w 46"/>
                <a:gd name="T3" fmla="*/ 0 h 32"/>
                <a:gd name="T4" fmla="*/ 0 w 46"/>
                <a:gd name="T5" fmla="*/ 2 h 32"/>
                <a:gd name="T6" fmla="*/ 0 w 46"/>
                <a:gd name="T7" fmla="*/ 4 h 32"/>
                <a:gd name="T8" fmla="*/ 0 w 46"/>
                <a:gd name="T9" fmla="*/ 8 h 32"/>
                <a:gd name="T10" fmla="*/ 0 w 46"/>
                <a:gd name="T11" fmla="*/ 10 h 32"/>
                <a:gd name="T12" fmla="*/ 0 w 46"/>
                <a:gd name="T13" fmla="*/ 12 h 32"/>
                <a:gd name="T14" fmla="*/ 0 w 46"/>
                <a:gd name="T15" fmla="*/ 14 h 32"/>
                <a:gd name="T16" fmla="*/ 0 w 46"/>
                <a:gd name="T17" fmla="*/ 14 h 32"/>
                <a:gd name="T18" fmla="*/ 2 w 46"/>
                <a:gd name="T19" fmla="*/ 16 h 32"/>
                <a:gd name="T20" fmla="*/ 2 w 46"/>
                <a:gd name="T21" fmla="*/ 18 h 32"/>
                <a:gd name="T22" fmla="*/ 4 w 46"/>
                <a:gd name="T23" fmla="*/ 20 h 32"/>
                <a:gd name="T24" fmla="*/ 4 w 46"/>
                <a:gd name="T25" fmla="*/ 22 h 32"/>
                <a:gd name="T26" fmla="*/ 6 w 46"/>
                <a:gd name="T27" fmla="*/ 22 h 32"/>
                <a:gd name="T28" fmla="*/ 6 w 46"/>
                <a:gd name="T29" fmla="*/ 24 h 32"/>
                <a:gd name="T30" fmla="*/ 8 w 46"/>
                <a:gd name="T31" fmla="*/ 24 h 32"/>
                <a:gd name="T32" fmla="*/ 10 w 46"/>
                <a:gd name="T33" fmla="*/ 26 h 32"/>
                <a:gd name="T34" fmla="*/ 12 w 46"/>
                <a:gd name="T35" fmla="*/ 26 h 32"/>
                <a:gd name="T36" fmla="*/ 14 w 46"/>
                <a:gd name="T37" fmla="*/ 26 h 32"/>
                <a:gd name="T38" fmla="*/ 18 w 46"/>
                <a:gd name="T39" fmla="*/ 28 h 32"/>
                <a:gd name="T40" fmla="*/ 22 w 46"/>
                <a:gd name="T41" fmla="*/ 30 h 32"/>
                <a:gd name="T42" fmla="*/ 28 w 46"/>
                <a:gd name="T43" fmla="*/ 30 h 32"/>
                <a:gd name="T44" fmla="*/ 30 w 46"/>
                <a:gd name="T45" fmla="*/ 30 h 32"/>
                <a:gd name="T46" fmla="*/ 34 w 46"/>
                <a:gd name="T47" fmla="*/ 32 h 32"/>
                <a:gd name="T48" fmla="*/ 46 w 46"/>
                <a:gd name="T49" fmla="*/ 24 h 32"/>
                <a:gd name="T50" fmla="*/ 46 w 46"/>
                <a:gd name="T51" fmla="*/ 24 h 32"/>
                <a:gd name="T52" fmla="*/ 46 w 46"/>
                <a:gd name="T53" fmla="*/ 18 h 32"/>
                <a:gd name="T54" fmla="*/ 46 w 46"/>
                <a:gd name="T55" fmla="*/ 16 h 32"/>
                <a:gd name="T56" fmla="*/ 46 w 46"/>
                <a:gd name="T57" fmla="*/ 14 h 32"/>
                <a:gd name="T58" fmla="*/ 46 w 46"/>
                <a:gd name="T59" fmla="*/ 12 h 32"/>
                <a:gd name="T60" fmla="*/ 46 w 46"/>
                <a:gd name="T61" fmla="*/ 12 h 32"/>
                <a:gd name="T62" fmla="*/ 46 w 46"/>
                <a:gd name="T63" fmla="*/ 10 h 32"/>
                <a:gd name="T64" fmla="*/ 44 w 46"/>
                <a:gd name="T65" fmla="*/ 10 h 32"/>
                <a:gd name="T66" fmla="*/ 44 w 46"/>
                <a:gd name="T67" fmla="*/ 10 h 32"/>
                <a:gd name="T68" fmla="*/ 42 w 46"/>
                <a:gd name="T69" fmla="*/ 8 h 32"/>
                <a:gd name="T70" fmla="*/ 40 w 46"/>
                <a:gd name="T71" fmla="*/ 6 h 32"/>
                <a:gd name="T72" fmla="*/ 38 w 46"/>
                <a:gd name="T73" fmla="*/ 4 h 32"/>
                <a:gd name="T74" fmla="*/ 34 w 46"/>
                <a:gd name="T75" fmla="*/ 2 h 32"/>
                <a:gd name="T76" fmla="*/ 32 w 46"/>
                <a:gd name="T7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 h="32">
                  <a:moveTo>
                    <a:pt x="32" y="2"/>
                  </a:moveTo>
                  <a:lnTo>
                    <a:pt x="0" y="0"/>
                  </a:lnTo>
                  <a:lnTo>
                    <a:pt x="0" y="2"/>
                  </a:lnTo>
                  <a:lnTo>
                    <a:pt x="0" y="4"/>
                  </a:lnTo>
                  <a:lnTo>
                    <a:pt x="0" y="8"/>
                  </a:lnTo>
                  <a:lnTo>
                    <a:pt x="0" y="10"/>
                  </a:lnTo>
                  <a:lnTo>
                    <a:pt x="0" y="12"/>
                  </a:lnTo>
                  <a:lnTo>
                    <a:pt x="0" y="14"/>
                  </a:lnTo>
                  <a:lnTo>
                    <a:pt x="0" y="14"/>
                  </a:lnTo>
                  <a:lnTo>
                    <a:pt x="2" y="16"/>
                  </a:lnTo>
                  <a:lnTo>
                    <a:pt x="2" y="18"/>
                  </a:lnTo>
                  <a:lnTo>
                    <a:pt x="4" y="20"/>
                  </a:lnTo>
                  <a:lnTo>
                    <a:pt x="4" y="22"/>
                  </a:lnTo>
                  <a:lnTo>
                    <a:pt x="6" y="22"/>
                  </a:lnTo>
                  <a:lnTo>
                    <a:pt x="6" y="24"/>
                  </a:lnTo>
                  <a:lnTo>
                    <a:pt x="8" y="24"/>
                  </a:lnTo>
                  <a:lnTo>
                    <a:pt x="10" y="26"/>
                  </a:lnTo>
                  <a:lnTo>
                    <a:pt x="12" y="26"/>
                  </a:lnTo>
                  <a:lnTo>
                    <a:pt x="14" y="26"/>
                  </a:lnTo>
                  <a:lnTo>
                    <a:pt x="18" y="28"/>
                  </a:lnTo>
                  <a:lnTo>
                    <a:pt x="22" y="30"/>
                  </a:lnTo>
                  <a:lnTo>
                    <a:pt x="28" y="30"/>
                  </a:lnTo>
                  <a:lnTo>
                    <a:pt x="30" y="30"/>
                  </a:lnTo>
                  <a:lnTo>
                    <a:pt x="34" y="32"/>
                  </a:lnTo>
                  <a:lnTo>
                    <a:pt x="46" y="24"/>
                  </a:lnTo>
                  <a:lnTo>
                    <a:pt x="46" y="24"/>
                  </a:lnTo>
                  <a:lnTo>
                    <a:pt x="46" y="18"/>
                  </a:lnTo>
                  <a:lnTo>
                    <a:pt x="46" y="16"/>
                  </a:lnTo>
                  <a:lnTo>
                    <a:pt x="46" y="14"/>
                  </a:lnTo>
                  <a:lnTo>
                    <a:pt x="46" y="12"/>
                  </a:lnTo>
                  <a:lnTo>
                    <a:pt x="46" y="12"/>
                  </a:lnTo>
                  <a:lnTo>
                    <a:pt x="46" y="10"/>
                  </a:lnTo>
                  <a:lnTo>
                    <a:pt x="44" y="10"/>
                  </a:lnTo>
                  <a:lnTo>
                    <a:pt x="44" y="10"/>
                  </a:lnTo>
                  <a:lnTo>
                    <a:pt x="42" y="8"/>
                  </a:lnTo>
                  <a:lnTo>
                    <a:pt x="40" y="6"/>
                  </a:lnTo>
                  <a:lnTo>
                    <a:pt x="38" y="4"/>
                  </a:lnTo>
                  <a:lnTo>
                    <a:pt x="34" y="2"/>
                  </a:lnTo>
                  <a:lnTo>
                    <a:pt x="32" y="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78" name="Freeform 485"/>
            <p:cNvSpPr>
              <a:spLocks/>
            </p:cNvSpPr>
            <p:nvPr/>
          </p:nvSpPr>
          <p:spPr bwMode="auto">
            <a:xfrm>
              <a:off x="3187904" y="3706673"/>
              <a:ext cx="136338" cy="132201"/>
            </a:xfrm>
            <a:custGeom>
              <a:avLst/>
              <a:gdLst>
                <a:gd name="T0" fmla="*/ 60 w 66"/>
                <a:gd name="T1" fmla="*/ 2 h 64"/>
                <a:gd name="T2" fmla="*/ 54 w 66"/>
                <a:gd name="T3" fmla="*/ 2 h 64"/>
                <a:gd name="T4" fmla="*/ 46 w 66"/>
                <a:gd name="T5" fmla="*/ 0 h 64"/>
                <a:gd name="T6" fmla="*/ 42 w 66"/>
                <a:gd name="T7" fmla="*/ 0 h 64"/>
                <a:gd name="T8" fmla="*/ 38 w 66"/>
                <a:gd name="T9" fmla="*/ 0 h 64"/>
                <a:gd name="T10" fmla="*/ 36 w 66"/>
                <a:gd name="T11" fmla="*/ 2 h 64"/>
                <a:gd name="T12" fmla="*/ 36 w 66"/>
                <a:gd name="T13" fmla="*/ 4 h 64"/>
                <a:gd name="T14" fmla="*/ 36 w 66"/>
                <a:gd name="T15" fmla="*/ 6 h 64"/>
                <a:gd name="T16" fmla="*/ 34 w 66"/>
                <a:gd name="T17" fmla="*/ 12 h 64"/>
                <a:gd name="T18" fmla="*/ 34 w 66"/>
                <a:gd name="T19" fmla="*/ 14 h 64"/>
                <a:gd name="T20" fmla="*/ 34 w 66"/>
                <a:gd name="T21" fmla="*/ 16 h 64"/>
                <a:gd name="T22" fmla="*/ 32 w 66"/>
                <a:gd name="T23" fmla="*/ 16 h 64"/>
                <a:gd name="T24" fmla="*/ 30 w 66"/>
                <a:gd name="T25" fmla="*/ 18 h 64"/>
                <a:gd name="T26" fmla="*/ 26 w 66"/>
                <a:gd name="T27" fmla="*/ 18 h 64"/>
                <a:gd name="T28" fmla="*/ 18 w 66"/>
                <a:gd name="T29" fmla="*/ 18 h 64"/>
                <a:gd name="T30" fmla="*/ 14 w 66"/>
                <a:gd name="T31" fmla="*/ 18 h 64"/>
                <a:gd name="T32" fmla="*/ 12 w 66"/>
                <a:gd name="T33" fmla="*/ 18 h 64"/>
                <a:gd name="T34" fmla="*/ 4 w 66"/>
                <a:gd name="T35" fmla="*/ 22 h 64"/>
                <a:gd name="T36" fmla="*/ 0 w 66"/>
                <a:gd name="T37" fmla="*/ 26 h 64"/>
                <a:gd name="T38" fmla="*/ 6 w 66"/>
                <a:gd name="T39" fmla="*/ 30 h 64"/>
                <a:gd name="T40" fmla="*/ 8 w 66"/>
                <a:gd name="T41" fmla="*/ 32 h 64"/>
                <a:gd name="T42" fmla="*/ 10 w 66"/>
                <a:gd name="T43" fmla="*/ 36 h 64"/>
                <a:gd name="T44" fmla="*/ 10 w 66"/>
                <a:gd name="T45" fmla="*/ 42 h 64"/>
                <a:gd name="T46" fmla="*/ 14 w 66"/>
                <a:gd name="T47" fmla="*/ 50 h 64"/>
                <a:gd name="T48" fmla="*/ 16 w 66"/>
                <a:gd name="T49" fmla="*/ 52 h 64"/>
                <a:gd name="T50" fmla="*/ 20 w 66"/>
                <a:gd name="T51" fmla="*/ 58 h 64"/>
                <a:gd name="T52" fmla="*/ 56 w 66"/>
                <a:gd name="T53" fmla="*/ 64 h 64"/>
                <a:gd name="T54" fmla="*/ 58 w 66"/>
                <a:gd name="T55" fmla="*/ 46 h 64"/>
                <a:gd name="T56" fmla="*/ 58 w 66"/>
                <a:gd name="T57" fmla="*/ 32 h 64"/>
                <a:gd name="T58" fmla="*/ 60 w 66"/>
                <a:gd name="T59" fmla="*/ 22 h 64"/>
                <a:gd name="T60" fmla="*/ 60 w 66"/>
                <a:gd name="T61" fmla="*/ 20 h 64"/>
                <a:gd name="T62" fmla="*/ 64 w 66"/>
                <a:gd name="T63" fmla="*/ 14 h 64"/>
                <a:gd name="T64" fmla="*/ 64 w 66"/>
                <a:gd name="T65" fmla="*/ 12 h 64"/>
                <a:gd name="T66" fmla="*/ 66 w 66"/>
                <a:gd name="T67" fmla="*/ 10 h 64"/>
                <a:gd name="T68" fmla="*/ 64 w 66"/>
                <a:gd name="T69" fmla="*/ 8 h 64"/>
                <a:gd name="T70" fmla="*/ 64 w 66"/>
                <a:gd name="T71" fmla="*/ 6 h 64"/>
                <a:gd name="T72" fmla="*/ 62 w 66"/>
                <a:gd name="T73"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 h="64">
                  <a:moveTo>
                    <a:pt x="60" y="2"/>
                  </a:moveTo>
                  <a:lnTo>
                    <a:pt x="60" y="2"/>
                  </a:lnTo>
                  <a:lnTo>
                    <a:pt x="58" y="2"/>
                  </a:lnTo>
                  <a:lnTo>
                    <a:pt x="54" y="2"/>
                  </a:lnTo>
                  <a:lnTo>
                    <a:pt x="50" y="0"/>
                  </a:lnTo>
                  <a:lnTo>
                    <a:pt x="46" y="0"/>
                  </a:lnTo>
                  <a:lnTo>
                    <a:pt x="42" y="0"/>
                  </a:lnTo>
                  <a:lnTo>
                    <a:pt x="42" y="0"/>
                  </a:lnTo>
                  <a:lnTo>
                    <a:pt x="40" y="0"/>
                  </a:lnTo>
                  <a:lnTo>
                    <a:pt x="38" y="0"/>
                  </a:lnTo>
                  <a:lnTo>
                    <a:pt x="38" y="2"/>
                  </a:lnTo>
                  <a:lnTo>
                    <a:pt x="36" y="2"/>
                  </a:lnTo>
                  <a:lnTo>
                    <a:pt x="36" y="2"/>
                  </a:lnTo>
                  <a:lnTo>
                    <a:pt x="36" y="4"/>
                  </a:lnTo>
                  <a:lnTo>
                    <a:pt x="36" y="4"/>
                  </a:lnTo>
                  <a:lnTo>
                    <a:pt x="36" y="6"/>
                  </a:lnTo>
                  <a:lnTo>
                    <a:pt x="34" y="8"/>
                  </a:lnTo>
                  <a:lnTo>
                    <a:pt x="34" y="12"/>
                  </a:lnTo>
                  <a:lnTo>
                    <a:pt x="34" y="14"/>
                  </a:lnTo>
                  <a:lnTo>
                    <a:pt x="34" y="14"/>
                  </a:lnTo>
                  <a:lnTo>
                    <a:pt x="34" y="16"/>
                  </a:lnTo>
                  <a:lnTo>
                    <a:pt x="34" y="16"/>
                  </a:lnTo>
                  <a:lnTo>
                    <a:pt x="32" y="16"/>
                  </a:lnTo>
                  <a:lnTo>
                    <a:pt x="32" y="16"/>
                  </a:lnTo>
                  <a:lnTo>
                    <a:pt x="30" y="18"/>
                  </a:lnTo>
                  <a:lnTo>
                    <a:pt x="30" y="18"/>
                  </a:lnTo>
                  <a:lnTo>
                    <a:pt x="28" y="18"/>
                  </a:lnTo>
                  <a:lnTo>
                    <a:pt x="26" y="18"/>
                  </a:lnTo>
                  <a:lnTo>
                    <a:pt x="24" y="18"/>
                  </a:lnTo>
                  <a:lnTo>
                    <a:pt x="18" y="18"/>
                  </a:lnTo>
                  <a:lnTo>
                    <a:pt x="16" y="18"/>
                  </a:lnTo>
                  <a:lnTo>
                    <a:pt x="14" y="18"/>
                  </a:lnTo>
                  <a:lnTo>
                    <a:pt x="14" y="18"/>
                  </a:lnTo>
                  <a:lnTo>
                    <a:pt x="12" y="18"/>
                  </a:lnTo>
                  <a:lnTo>
                    <a:pt x="10" y="20"/>
                  </a:lnTo>
                  <a:lnTo>
                    <a:pt x="4" y="22"/>
                  </a:lnTo>
                  <a:lnTo>
                    <a:pt x="0" y="24"/>
                  </a:lnTo>
                  <a:lnTo>
                    <a:pt x="0" y="26"/>
                  </a:lnTo>
                  <a:lnTo>
                    <a:pt x="2" y="28"/>
                  </a:lnTo>
                  <a:lnTo>
                    <a:pt x="6" y="30"/>
                  </a:lnTo>
                  <a:lnTo>
                    <a:pt x="6" y="32"/>
                  </a:lnTo>
                  <a:lnTo>
                    <a:pt x="8" y="32"/>
                  </a:lnTo>
                  <a:lnTo>
                    <a:pt x="8" y="34"/>
                  </a:lnTo>
                  <a:lnTo>
                    <a:pt x="10" y="36"/>
                  </a:lnTo>
                  <a:lnTo>
                    <a:pt x="10" y="40"/>
                  </a:lnTo>
                  <a:lnTo>
                    <a:pt x="10" y="42"/>
                  </a:lnTo>
                  <a:lnTo>
                    <a:pt x="12" y="48"/>
                  </a:lnTo>
                  <a:lnTo>
                    <a:pt x="14" y="50"/>
                  </a:lnTo>
                  <a:lnTo>
                    <a:pt x="14" y="52"/>
                  </a:lnTo>
                  <a:lnTo>
                    <a:pt x="16" y="52"/>
                  </a:lnTo>
                  <a:lnTo>
                    <a:pt x="18" y="54"/>
                  </a:lnTo>
                  <a:lnTo>
                    <a:pt x="20" y="58"/>
                  </a:lnTo>
                  <a:lnTo>
                    <a:pt x="24" y="62"/>
                  </a:lnTo>
                  <a:lnTo>
                    <a:pt x="56" y="64"/>
                  </a:lnTo>
                  <a:lnTo>
                    <a:pt x="56" y="58"/>
                  </a:lnTo>
                  <a:lnTo>
                    <a:pt x="58" y="46"/>
                  </a:lnTo>
                  <a:lnTo>
                    <a:pt x="58" y="38"/>
                  </a:lnTo>
                  <a:lnTo>
                    <a:pt x="58" y="32"/>
                  </a:lnTo>
                  <a:lnTo>
                    <a:pt x="60" y="26"/>
                  </a:lnTo>
                  <a:lnTo>
                    <a:pt x="60" y="22"/>
                  </a:lnTo>
                  <a:lnTo>
                    <a:pt x="60" y="20"/>
                  </a:lnTo>
                  <a:lnTo>
                    <a:pt x="60" y="20"/>
                  </a:lnTo>
                  <a:lnTo>
                    <a:pt x="62" y="18"/>
                  </a:lnTo>
                  <a:lnTo>
                    <a:pt x="64" y="14"/>
                  </a:lnTo>
                  <a:lnTo>
                    <a:pt x="64" y="14"/>
                  </a:lnTo>
                  <a:lnTo>
                    <a:pt x="64" y="12"/>
                  </a:lnTo>
                  <a:lnTo>
                    <a:pt x="66" y="10"/>
                  </a:lnTo>
                  <a:lnTo>
                    <a:pt x="66" y="10"/>
                  </a:lnTo>
                  <a:lnTo>
                    <a:pt x="66" y="10"/>
                  </a:lnTo>
                  <a:lnTo>
                    <a:pt x="64" y="8"/>
                  </a:lnTo>
                  <a:lnTo>
                    <a:pt x="64" y="8"/>
                  </a:lnTo>
                  <a:lnTo>
                    <a:pt x="64" y="6"/>
                  </a:lnTo>
                  <a:lnTo>
                    <a:pt x="62" y="6"/>
                  </a:lnTo>
                  <a:lnTo>
                    <a:pt x="62" y="4"/>
                  </a:lnTo>
                  <a:lnTo>
                    <a:pt x="60" y="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79" name="Freeform 487"/>
            <p:cNvSpPr>
              <a:spLocks/>
            </p:cNvSpPr>
            <p:nvPr/>
          </p:nvSpPr>
          <p:spPr bwMode="auto">
            <a:xfrm>
              <a:off x="3125932" y="3714937"/>
              <a:ext cx="61972" cy="41313"/>
            </a:xfrm>
            <a:custGeom>
              <a:avLst/>
              <a:gdLst>
                <a:gd name="T0" fmla="*/ 28 w 30"/>
                <a:gd name="T1" fmla="*/ 20 h 20"/>
                <a:gd name="T2" fmla="*/ 28 w 30"/>
                <a:gd name="T3" fmla="*/ 20 h 20"/>
                <a:gd name="T4" fmla="*/ 28 w 30"/>
                <a:gd name="T5" fmla="*/ 18 h 20"/>
                <a:gd name="T6" fmla="*/ 30 w 30"/>
                <a:gd name="T7" fmla="*/ 16 h 20"/>
                <a:gd name="T8" fmla="*/ 30 w 30"/>
                <a:gd name="T9" fmla="*/ 12 h 20"/>
                <a:gd name="T10" fmla="*/ 30 w 30"/>
                <a:gd name="T11" fmla="*/ 10 h 20"/>
                <a:gd name="T12" fmla="*/ 28 w 30"/>
                <a:gd name="T13" fmla="*/ 6 h 20"/>
                <a:gd name="T14" fmla="*/ 28 w 30"/>
                <a:gd name="T15" fmla="*/ 6 h 20"/>
                <a:gd name="T16" fmla="*/ 28 w 30"/>
                <a:gd name="T17" fmla="*/ 4 h 20"/>
                <a:gd name="T18" fmla="*/ 28 w 30"/>
                <a:gd name="T19" fmla="*/ 4 h 20"/>
                <a:gd name="T20" fmla="*/ 28 w 30"/>
                <a:gd name="T21" fmla="*/ 2 h 20"/>
                <a:gd name="T22" fmla="*/ 26 w 30"/>
                <a:gd name="T23" fmla="*/ 2 h 20"/>
                <a:gd name="T24" fmla="*/ 26 w 30"/>
                <a:gd name="T25" fmla="*/ 2 h 20"/>
                <a:gd name="T26" fmla="*/ 26 w 30"/>
                <a:gd name="T27" fmla="*/ 2 h 20"/>
                <a:gd name="T28" fmla="*/ 24 w 30"/>
                <a:gd name="T29" fmla="*/ 0 h 20"/>
                <a:gd name="T30" fmla="*/ 22 w 30"/>
                <a:gd name="T31" fmla="*/ 0 h 20"/>
                <a:gd name="T32" fmla="*/ 20 w 30"/>
                <a:gd name="T33" fmla="*/ 0 h 20"/>
                <a:gd name="T34" fmla="*/ 18 w 30"/>
                <a:gd name="T35" fmla="*/ 0 h 20"/>
                <a:gd name="T36" fmla="*/ 14 w 30"/>
                <a:gd name="T37" fmla="*/ 0 h 20"/>
                <a:gd name="T38" fmla="*/ 12 w 30"/>
                <a:gd name="T39" fmla="*/ 0 h 20"/>
                <a:gd name="T40" fmla="*/ 10 w 30"/>
                <a:gd name="T41" fmla="*/ 2 h 20"/>
                <a:gd name="T42" fmla="*/ 10 w 30"/>
                <a:gd name="T43" fmla="*/ 2 h 20"/>
                <a:gd name="T44" fmla="*/ 8 w 30"/>
                <a:gd name="T45" fmla="*/ 2 h 20"/>
                <a:gd name="T46" fmla="*/ 4 w 30"/>
                <a:gd name="T47" fmla="*/ 4 h 20"/>
                <a:gd name="T48" fmla="*/ 0 w 30"/>
                <a:gd name="T49" fmla="*/ 6 h 20"/>
                <a:gd name="T50" fmla="*/ 28 w 30"/>
                <a:gd name="T5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 h="20">
                  <a:moveTo>
                    <a:pt x="28" y="20"/>
                  </a:moveTo>
                  <a:lnTo>
                    <a:pt x="28" y="20"/>
                  </a:lnTo>
                  <a:lnTo>
                    <a:pt x="28" y="18"/>
                  </a:lnTo>
                  <a:lnTo>
                    <a:pt x="30" y="16"/>
                  </a:lnTo>
                  <a:lnTo>
                    <a:pt x="30" y="12"/>
                  </a:lnTo>
                  <a:lnTo>
                    <a:pt x="30" y="10"/>
                  </a:lnTo>
                  <a:lnTo>
                    <a:pt x="28" y="6"/>
                  </a:lnTo>
                  <a:lnTo>
                    <a:pt x="28" y="6"/>
                  </a:lnTo>
                  <a:lnTo>
                    <a:pt x="28" y="4"/>
                  </a:lnTo>
                  <a:lnTo>
                    <a:pt x="28" y="4"/>
                  </a:lnTo>
                  <a:lnTo>
                    <a:pt x="28" y="2"/>
                  </a:lnTo>
                  <a:lnTo>
                    <a:pt x="26" y="2"/>
                  </a:lnTo>
                  <a:lnTo>
                    <a:pt x="26" y="2"/>
                  </a:lnTo>
                  <a:lnTo>
                    <a:pt x="26" y="2"/>
                  </a:lnTo>
                  <a:lnTo>
                    <a:pt x="24" y="0"/>
                  </a:lnTo>
                  <a:lnTo>
                    <a:pt x="22" y="0"/>
                  </a:lnTo>
                  <a:lnTo>
                    <a:pt x="20" y="0"/>
                  </a:lnTo>
                  <a:lnTo>
                    <a:pt x="18" y="0"/>
                  </a:lnTo>
                  <a:lnTo>
                    <a:pt x="14" y="0"/>
                  </a:lnTo>
                  <a:lnTo>
                    <a:pt x="12" y="0"/>
                  </a:lnTo>
                  <a:lnTo>
                    <a:pt x="10" y="2"/>
                  </a:lnTo>
                  <a:lnTo>
                    <a:pt x="10" y="2"/>
                  </a:lnTo>
                  <a:lnTo>
                    <a:pt x="8" y="2"/>
                  </a:lnTo>
                  <a:lnTo>
                    <a:pt x="4" y="4"/>
                  </a:lnTo>
                  <a:lnTo>
                    <a:pt x="0" y="6"/>
                  </a:lnTo>
                  <a:lnTo>
                    <a:pt x="28" y="2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80" name="Freeform 489"/>
            <p:cNvSpPr>
              <a:spLocks/>
            </p:cNvSpPr>
            <p:nvPr/>
          </p:nvSpPr>
          <p:spPr bwMode="auto">
            <a:xfrm>
              <a:off x="3125932" y="3657097"/>
              <a:ext cx="206572" cy="99151"/>
            </a:xfrm>
            <a:custGeom>
              <a:avLst/>
              <a:gdLst>
                <a:gd name="T0" fmla="*/ 16 w 100"/>
                <a:gd name="T1" fmla="*/ 10 h 48"/>
                <a:gd name="T2" fmla="*/ 16 w 100"/>
                <a:gd name="T3" fmla="*/ 18 h 48"/>
                <a:gd name="T4" fmla="*/ 14 w 100"/>
                <a:gd name="T5" fmla="*/ 20 h 48"/>
                <a:gd name="T6" fmla="*/ 12 w 100"/>
                <a:gd name="T7" fmla="*/ 22 h 48"/>
                <a:gd name="T8" fmla="*/ 8 w 100"/>
                <a:gd name="T9" fmla="*/ 20 h 48"/>
                <a:gd name="T10" fmla="*/ 4 w 100"/>
                <a:gd name="T11" fmla="*/ 20 h 48"/>
                <a:gd name="T12" fmla="*/ 2 w 100"/>
                <a:gd name="T13" fmla="*/ 22 h 48"/>
                <a:gd name="T14" fmla="*/ 2 w 100"/>
                <a:gd name="T15" fmla="*/ 26 h 48"/>
                <a:gd name="T16" fmla="*/ 0 w 100"/>
                <a:gd name="T17" fmla="*/ 34 h 48"/>
                <a:gd name="T18" fmla="*/ 10 w 100"/>
                <a:gd name="T19" fmla="*/ 30 h 48"/>
                <a:gd name="T20" fmla="*/ 16 w 100"/>
                <a:gd name="T21" fmla="*/ 28 h 48"/>
                <a:gd name="T22" fmla="*/ 22 w 100"/>
                <a:gd name="T23" fmla="*/ 28 h 48"/>
                <a:gd name="T24" fmla="*/ 26 w 100"/>
                <a:gd name="T25" fmla="*/ 30 h 48"/>
                <a:gd name="T26" fmla="*/ 28 w 100"/>
                <a:gd name="T27" fmla="*/ 32 h 48"/>
                <a:gd name="T28" fmla="*/ 30 w 100"/>
                <a:gd name="T29" fmla="*/ 34 h 48"/>
                <a:gd name="T30" fmla="*/ 30 w 100"/>
                <a:gd name="T31" fmla="*/ 44 h 48"/>
                <a:gd name="T32" fmla="*/ 30 w 100"/>
                <a:gd name="T33" fmla="*/ 48 h 48"/>
                <a:gd name="T34" fmla="*/ 42 w 100"/>
                <a:gd name="T35" fmla="*/ 42 h 48"/>
                <a:gd name="T36" fmla="*/ 46 w 100"/>
                <a:gd name="T37" fmla="*/ 40 h 48"/>
                <a:gd name="T38" fmla="*/ 56 w 100"/>
                <a:gd name="T39" fmla="*/ 42 h 48"/>
                <a:gd name="T40" fmla="*/ 60 w 100"/>
                <a:gd name="T41" fmla="*/ 40 h 48"/>
                <a:gd name="T42" fmla="*/ 62 w 100"/>
                <a:gd name="T43" fmla="*/ 40 h 48"/>
                <a:gd name="T44" fmla="*/ 64 w 100"/>
                <a:gd name="T45" fmla="*/ 36 h 48"/>
                <a:gd name="T46" fmla="*/ 66 w 100"/>
                <a:gd name="T47" fmla="*/ 30 h 48"/>
                <a:gd name="T48" fmla="*/ 66 w 100"/>
                <a:gd name="T49" fmla="*/ 26 h 48"/>
                <a:gd name="T50" fmla="*/ 68 w 100"/>
                <a:gd name="T51" fmla="*/ 24 h 48"/>
                <a:gd name="T52" fmla="*/ 72 w 100"/>
                <a:gd name="T53" fmla="*/ 24 h 48"/>
                <a:gd name="T54" fmla="*/ 84 w 100"/>
                <a:gd name="T55" fmla="*/ 26 h 48"/>
                <a:gd name="T56" fmla="*/ 92 w 100"/>
                <a:gd name="T57" fmla="*/ 24 h 48"/>
                <a:gd name="T58" fmla="*/ 96 w 100"/>
                <a:gd name="T59" fmla="*/ 20 h 48"/>
                <a:gd name="T60" fmla="*/ 100 w 100"/>
                <a:gd name="T61" fmla="*/ 16 h 48"/>
                <a:gd name="T62" fmla="*/ 98 w 100"/>
                <a:gd name="T63" fmla="*/ 14 h 48"/>
                <a:gd name="T64" fmla="*/ 96 w 100"/>
                <a:gd name="T65" fmla="*/ 14 h 48"/>
                <a:gd name="T66" fmla="*/ 88 w 100"/>
                <a:gd name="T67" fmla="*/ 12 h 48"/>
                <a:gd name="T68" fmla="*/ 84 w 100"/>
                <a:gd name="T69" fmla="*/ 10 h 48"/>
                <a:gd name="T70" fmla="*/ 80 w 100"/>
                <a:gd name="T71" fmla="*/ 6 h 48"/>
                <a:gd name="T72" fmla="*/ 76 w 100"/>
                <a:gd name="T73" fmla="*/ 2 h 48"/>
                <a:gd name="T74" fmla="*/ 72 w 100"/>
                <a:gd name="T75" fmla="*/ 0 h 48"/>
                <a:gd name="T76" fmla="*/ 62 w 100"/>
                <a:gd name="T77" fmla="*/ 0 h 48"/>
                <a:gd name="T78" fmla="*/ 54 w 100"/>
                <a:gd name="T79" fmla="*/ 0 h 48"/>
                <a:gd name="T80" fmla="*/ 50 w 100"/>
                <a:gd name="T81" fmla="*/ 2 h 48"/>
                <a:gd name="T82" fmla="*/ 46 w 100"/>
                <a:gd name="T83" fmla="*/ 8 h 48"/>
                <a:gd name="T84" fmla="*/ 44 w 100"/>
                <a:gd name="T85" fmla="*/ 8 h 48"/>
                <a:gd name="T86" fmla="*/ 42 w 100"/>
                <a:gd name="T87" fmla="*/ 10 h 48"/>
                <a:gd name="T88" fmla="*/ 38 w 100"/>
                <a:gd name="T89" fmla="*/ 6 h 48"/>
                <a:gd name="T90" fmla="*/ 36 w 100"/>
                <a:gd name="T91" fmla="*/ 0 h 48"/>
                <a:gd name="T92" fmla="*/ 26 w 100"/>
                <a:gd name="T93" fmla="*/ 6 h 48"/>
                <a:gd name="T94" fmla="*/ 22 w 100"/>
                <a:gd name="T95"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48">
                  <a:moveTo>
                    <a:pt x="16" y="8"/>
                  </a:moveTo>
                  <a:lnTo>
                    <a:pt x="16" y="8"/>
                  </a:lnTo>
                  <a:lnTo>
                    <a:pt x="16" y="10"/>
                  </a:lnTo>
                  <a:lnTo>
                    <a:pt x="16" y="14"/>
                  </a:lnTo>
                  <a:lnTo>
                    <a:pt x="16" y="16"/>
                  </a:lnTo>
                  <a:lnTo>
                    <a:pt x="16" y="18"/>
                  </a:lnTo>
                  <a:lnTo>
                    <a:pt x="14" y="20"/>
                  </a:lnTo>
                  <a:lnTo>
                    <a:pt x="14" y="20"/>
                  </a:lnTo>
                  <a:lnTo>
                    <a:pt x="14" y="20"/>
                  </a:lnTo>
                  <a:lnTo>
                    <a:pt x="14" y="20"/>
                  </a:lnTo>
                  <a:lnTo>
                    <a:pt x="12" y="20"/>
                  </a:lnTo>
                  <a:lnTo>
                    <a:pt x="12" y="22"/>
                  </a:lnTo>
                  <a:lnTo>
                    <a:pt x="10" y="20"/>
                  </a:lnTo>
                  <a:lnTo>
                    <a:pt x="8" y="20"/>
                  </a:lnTo>
                  <a:lnTo>
                    <a:pt x="8" y="20"/>
                  </a:lnTo>
                  <a:lnTo>
                    <a:pt x="6" y="20"/>
                  </a:lnTo>
                  <a:lnTo>
                    <a:pt x="4" y="20"/>
                  </a:lnTo>
                  <a:lnTo>
                    <a:pt x="4" y="20"/>
                  </a:lnTo>
                  <a:lnTo>
                    <a:pt x="4" y="20"/>
                  </a:lnTo>
                  <a:lnTo>
                    <a:pt x="4" y="22"/>
                  </a:lnTo>
                  <a:lnTo>
                    <a:pt x="2" y="22"/>
                  </a:lnTo>
                  <a:lnTo>
                    <a:pt x="2" y="22"/>
                  </a:lnTo>
                  <a:lnTo>
                    <a:pt x="2" y="24"/>
                  </a:lnTo>
                  <a:lnTo>
                    <a:pt x="2" y="26"/>
                  </a:lnTo>
                  <a:lnTo>
                    <a:pt x="2" y="28"/>
                  </a:lnTo>
                  <a:lnTo>
                    <a:pt x="0" y="32"/>
                  </a:lnTo>
                  <a:lnTo>
                    <a:pt x="0" y="34"/>
                  </a:lnTo>
                  <a:lnTo>
                    <a:pt x="4" y="32"/>
                  </a:lnTo>
                  <a:lnTo>
                    <a:pt x="8" y="30"/>
                  </a:lnTo>
                  <a:lnTo>
                    <a:pt x="10" y="30"/>
                  </a:lnTo>
                  <a:lnTo>
                    <a:pt x="12" y="30"/>
                  </a:lnTo>
                  <a:lnTo>
                    <a:pt x="12" y="28"/>
                  </a:lnTo>
                  <a:lnTo>
                    <a:pt x="16" y="28"/>
                  </a:lnTo>
                  <a:lnTo>
                    <a:pt x="18" y="28"/>
                  </a:lnTo>
                  <a:lnTo>
                    <a:pt x="20" y="28"/>
                  </a:lnTo>
                  <a:lnTo>
                    <a:pt x="22" y="28"/>
                  </a:lnTo>
                  <a:lnTo>
                    <a:pt x="24" y="28"/>
                  </a:lnTo>
                  <a:lnTo>
                    <a:pt x="26" y="30"/>
                  </a:lnTo>
                  <a:lnTo>
                    <a:pt x="26" y="30"/>
                  </a:lnTo>
                  <a:lnTo>
                    <a:pt x="28" y="30"/>
                  </a:lnTo>
                  <a:lnTo>
                    <a:pt x="28" y="30"/>
                  </a:lnTo>
                  <a:lnTo>
                    <a:pt x="28" y="32"/>
                  </a:lnTo>
                  <a:lnTo>
                    <a:pt x="28" y="32"/>
                  </a:lnTo>
                  <a:lnTo>
                    <a:pt x="28" y="34"/>
                  </a:lnTo>
                  <a:lnTo>
                    <a:pt x="30" y="34"/>
                  </a:lnTo>
                  <a:lnTo>
                    <a:pt x="30" y="38"/>
                  </a:lnTo>
                  <a:lnTo>
                    <a:pt x="30" y="40"/>
                  </a:lnTo>
                  <a:lnTo>
                    <a:pt x="30" y="44"/>
                  </a:lnTo>
                  <a:lnTo>
                    <a:pt x="30" y="46"/>
                  </a:lnTo>
                  <a:lnTo>
                    <a:pt x="28" y="48"/>
                  </a:lnTo>
                  <a:lnTo>
                    <a:pt x="30" y="48"/>
                  </a:lnTo>
                  <a:lnTo>
                    <a:pt x="34" y="46"/>
                  </a:lnTo>
                  <a:lnTo>
                    <a:pt x="40" y="42"/>
                  </a:lnTo>
                  <a:lnTo>
                    <a:pt x="42" y="42"/>
                  </a:lnTo>
                  <a:lnTo>
                    <a:pt x="44" y="42"/>
                  </a:lnTo>
                  <a:lnTo>
                    <a:pt x="44" y="40"/>
                  </a:lnTo>
                  <a:lnTo>
                    <a:pt x="46" y="40"/>
                  </a:lnTo>
                  <a:lnTo>
                    <a:pt x="48" y="40"/>
                  </a:lnTo>
                  <a:lnTo>
                    <a:pt x="54" y="40"/>
                  </a:lnTo>
                  <a:lnTo>
                    <a:pt x="56" y="42"/>
                  </a:lnTo>
                  <a:lnTo>
                    <a:pt x="58" y="40"/>
                  </a:lnTo>
                  <a:lnTo>
                    <a:pt x="60" y="40"/>
                  </a:lnTo>
                  <a:lnTo>
                    <a:pt x="60" y="40"/>
                  </a:lnTo>
                  <a:lnTo>
                    <a:pt x="62" y="40"/>
                  </a:lnTo>
                  <a:lnTo>
                    <a:pt x="62" y="40"/>
                  </a:lnTo>
                  <a:lnTo>
                    <a:pt x="62" y="40"/>
                  </a:lnTo>
                  <a:lnTo>
                    <a:pt x="64" y="38"/>
                  </a:lnTo>
                  <a:lnTo>
                    <a:pt x="64" y="38"/>
                  </a:lnTo>
                  <a:lnTo>
                    <a:pt x="64" y="36"/>
                  </a:lnTo>
                  <a:lnTo>
                    <a:pt x="64" y="34"/>
                  </a:lnTo>
                  <a:lnTo>
                    <a:pt x="64" y="32"/>
                  </a:lnTo>
                  <a:lnTo>
                    <a:pt x="66" y="30"/>
                  </a:lnTo>
                  <a:lnTo>
                    <a:pt x="66" y="28"/>
                  </a:lnTo>
                  <a:lnTo>
                    <a:pt x="66" y="26"/>
                  </a:lnTo>
                  <a:lnTo>
                    <a:pt x="66" y="26"/>
                  </a:lnTo>
                  <a:lnTo>
                    <a:pt x="66" y="26"/>
                  </a:lnTo>
                  <a:lnTo>
                    <a:pt x="68" y="26"/>
                  </a:lnTo>
                  <a:lnTo>
                    <a:pt x="68" y="24"/>
                  </a:lnTo>
                  <a:lnTo>
                    <a:pt x="70" y="24"/>
                  </a:lnTo>
                  <a:lnTo>
                    <a:pt x="72" y="24"/>
                  </a:lnTo>
                  <a:lnTo>
                    <a:pt x="72" y="24"/>
                  </a:lnTo>
                  <a:lnTo>
                    <a:pt x="76" y="24"/>
                  </a:lnTo>
                  <a:lnTo>
                    <a:pt x="80" y="24"/>
                  </a:lnTo>
                  <a:lnTo>
                    <a:pt x="84" y="26"/>
                  </a:lnTo>
                  <a:lnTo>
                    <a:pt x="88" y="26"/>
                  </a:lnTo>
                  <a:lnTo>
                    <a:pt x="90" y="26"/>
                  </a:lnTo>
                  <a:lnTo>
                    <a:pt x="92" y="24"/>
                  </a:lnTo>
                  <a:lnTo>
                    <a:pt x="94" y="24"/>
                  </a:lnTo>
                  <a:lnTo>
                    <a:pt x="96" y="22"/>
                  </a:lnTo>
                  <a:lnTo>
                    <a:pt x="96" y="20"/>
                  </a:lnTo>
                  <a:lnTo>
                    <a:pt x="98" y="18"/>
                  </a:lnTo>
                  <a:lnTo>
                    <a:pt x="98" y="18"/>
                  </a:lnTo>
                  <a:lnTo>
                    <a:pt x="100" y="16"/>
                  </a:lnTo>
                  <a:lnTo>
                    <a:pt x="100" y="16"/>
                  </a:lnTo>
                  <a:lnTo>
                    <a:pt x="100" y="16"/>
                  </a:lnTo>
                  <a:lnTo>
                    <a:pt x="98" y="14"/>
                  </a:lnTo>
                  <a:lnTo>
                    <a:pt x="98" y="14"/>
                  </a:lnTo>
                  <a:lnTo>
                    <a:pt x="98" y="14"/>
                  </a:lnTo>
                  <a:lnTo>
                    <a:pt x="96" y="14"/>
                  </a:lnTo>
                  <a:lnTo>
                    <a:pt x="94" y="12"/>
                  </a:lnTo>
                  <a:lnTo>
                    <a:pt x="92" y="12"/>
                  </a:lnTo>
                  <a:lnTo>
                    <a:pt x="88" y="12"/>
                  </a:lnTo>
                  <a:lnTo>
                    <a:pt x="86" y="12"/>
                  </a:lnTo>
                  <a:lnTo>
                    <a:pt x="84" y="10"/>
                  </a:lnTo>
                  <a:lnTo>
                    <a:pt x="84" y="10"/>
                  </a:lnTo>
                  <a:lnTo>
                    <a:pt x="82" y="10"/>
                  </a:lnTo>
                  <a:lnTo>
                    <a:pt x="82" y="8"/>
                  </a:lnTo>
                  <a:lnTo>
                    <a:pt x="80" y="6"/>
                  </a:lnTo>
                  <a:lnTo>
                    <a:pt x="78" y="4"/>
                  </a:lnTo>
                  <a:lnTo>
                    <a:pt x="78" y="4"/>
                  </a:lnTo>
                  <a:lnTo>
                    <a:pt x="76" y="2"/>
                  </a:lnTo>
                  <a:lnTo>
                    <a:pt x="74" y="2"/>
                  </a:lnTo>
                  <a:lnTo>
                    <a:pt x="74" y="2"/>
                  </a:lnTo>
                  <a:lnTo>
                    <a:pt x="72" y="0"/>
                  </a:lnTo>
                  <a:lnTo>
                    <a:pt x="70" y="0"/>
                  </a:lnTo>
                  <a:lnTo>
                    <a:pt x="66" y="0"/>
                  </a:lnTo>
                  <a:lnTo>
                    <a:pt x="62" y="0"/>
                  </a:lnTo>
                  <a:lnTo>
                    <a:pt x="60" y="0"/>
                  </a:lnTo>
                  <a:lnTo>
                    <a:pt x="56" y="0"/>
                  </a:lnTo>
                  <a:lnTo>
                    <a:pt x="54" y="0"/>
                  </a:lnTo>
                  <a:lnTo>
                    <a:pt x="50" y="2"/>
                  </a:lnTo>
                  <a:lnTo>
                    <a:pt x="50" y="2"/>
                  </a:lnTo>
                  <a:lnTo>
                    <a:pt x="50" y="2"/>
                  </a:lnTo>
                  <a:lnTo>
                    <a:pt x="48" y="4"/>
                  </a:lnTo>
                  <a:lnTo>
                    <a:pt x="46" y="6"/>
                  </a:lnTo>
                  <a:lnTo>
                    <a:pt x="46" y="8"/>
                  </a:lnTo>
                  <a:lnTo>
                    <a:pt x="44" y="8"/>
                  </a:lnTo>
                  <a:lnTo>
                    <a:pt x="44" y="8"/>
                  </a:lnTo>
                  <a:lnTo>
                    <a:pt x="44" y="8"/>
                  </a:lnTo>
                  <a:lnTo>
                    <a:pt x="42" y="10"/>
                  </a:lnTo>
                  <a:lnTo>
                    <a:pt x="42" y="10"/>
                  </a:lnTo>
                  <a:lnTo>
                    <a:pt x="42" y="10"/>
                  </a:lnTo>
                  <a:lnTo>
                    <a:pt x="40" y="8"/>
                  </a:lnTo>
                  <a:lnTo>
                    <a:pt x="40" y="8"/>
                  </a:lnTo>
                  <a:lnTo>
                    <a:pt x="38" y="6"/>
                  </a:lnTo>
                  <a:lnTo>
                    <a:pt x="38" y="4"/>
                  </a:lnTo>
                  <a:lnTo>
                    <a:pt x="36" y="2"/>
                  </a:lnTo>
                  <a:lnTo>
                    <a:pt x="36" y="0"/>
                  </a:lnTo>
                  <a:lnTo>
                    <a:pt x="32" y="4"/>
                  </a:lnTo>
                  <a:lnTo>
                    <a:pt x="28" y="6"/>
                  </a:lnTo>
                  <a:lnTo>
                    <a:pt x="26" y="6"/>
                  </a:lnTo>
                  <a:lnTo>
                    <a:pt x="26" y="6"/>
                  </a:lnTo>
                  <a:lnTo>
                    <a:pt x="24" y="8"/>
                  </a:lnTo>
                  <a:lnTo>
                    <a:pt x="22" y="8"/>
                  </a:lnTo>
                  <a:lnTo>
                    <a:pt x="20" y="8"/>
                  </a:lnTo>
                  <a:lnTo>
                    <a:pt x="16" y="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81" name="Freeform 498"/>
            <p:cNvSpPr>
              <a:spLocks/>
            </p:cNvSpPr>
            <p:nvPr/>
          </p:nvSpPr>
          <p:spPr bwMode="auto">
            <a:xfrm>
              <a:off x="3724991" y="4970844"/>
              <a:ext cx="508166" cy="1152628"/>
            </a:xfrm>
            <a:custGeom>
              <a:avLst/>
              <a:gdLst>
                <a:gd name="T0" fmla="*/ 56 w 246"/>
                <a:gd name="T1" fmla="*/ 0 h 558"/>
                <a:gd name="T2" fmla="*/ 78 w 246"/>
                <a:gd name="T3" fmla="*/ 16 h 558"/>
                <a:gd name="T4" fmla="*/ 104 w 246"/>
                <a:gd name="T5" fmla="*/ 4 h 558"/>
                <a:gd name="T6" fmla="*/ 128 w 246"/>
                <a:gd name="T7" fmla="*/ 24 h 558"/>
                <a:gd name="T8" fmla="*/ 148 w 246"/>
                <a:gd name="T9" fmla="*/ 38 h 558"/>
                <a:gd name="T10" fmla="*/ 162 w 246"/>
                <a:gd name="T11" fmla="*/ 50 h 558"/>
                <a:gd name="T12" fmla="*/ 182 w 246"/>
                <a:gd name="T13" fmla="*/ 60 h 558"/>
                <a:gd name="T14" fmla="*/ 172 w 246"/>
                <a:gd name="T15" fmla="*/ 90 h 558"/>
                <a:gd name="T16" fmla="*/ 190 w 246"/>
                <a:gd name="T17" fmla="*/ 100 h 558"/>
                <a:gd name="T18" fmla="*/ 218 w 246"/>
                <a:gd name="T19" fmla="*/ 92 h 558"/>
                <a:gd name="T20" fmla="*/ 232 w 246"/>
                <a:gd name="T21" fmla="*/ 74 h 558"/>
                <a:gd name="T22" fmla="*/ 238 w 246"/>
                <a:gd name="T23" fmla="*/ 84 h 558"/>
                <a:gd name="T24" fmla="*/ 246 w 246"/>
                <a:gd name="T25" fmla="*/ 92 h 558"/>
                <a:gd name="T26" fmla="*/ 234 w 246"/>
                <a:gd name="T27" fmla="*/ 98 h 558"/>
                <a:gd name="T28" fmla="*/ 220 w 246"/>
                <a:gd name="T29" fmla="*/ 110 h 558"/>
                <a:gd name="T30" fmla="*/ 194 w 246"/>
                <a:gd name="T31" fmla="*/ 144 h 558"/>
                <a:gd name="T32" fmla="*/ 180 w 246"/>
                <a:gd name="T33" fmla="*/ 192 h 558"/>
                <a:gd name="T34" fmla="*/ 186 w 246"/>
                <a:gd name="T35" fmla="*/ 222 h 558"/>
                <a:gd name="T36" fmla="*/ 192 w 246"/>
                <a:gd name="T37" fmla="*/ 228 h 558"/>
                <a:gd name="T38" fmla="*/ 208 w 246"/>
                <a:gd name="T39" fmla="*/ 234 h 558"/>
                <a:gd name="T40" fmla="*/ 210 w 246"/>
                <a:gd name="T41" fmla="*/ 254 h 558"/>
                <a:gd name="T42" fmla="*/ 214 w 246"/>
                <a:gd name="T43" fmla="*/ 270 h 558"/>
                <a:gd name="T44" fmla="*/ 194 w 246"/>
                <a:gd name="T45" fmla="*/ 280 h 558"/>
                <a:gd name="T46" fmla="*/ 188 w 246"/>
                <a:gd name="T47" fmla="*/ 292 h 558"/>
                <a:gd name="T48" fmla="*/ 146 w 246"/>
                <a:gd name="T49" fmla="*/ 298 h 558"/>
                <a:gd name="T50" fmla="*/ 142 w 246"/>
                <a:gd name="T51" fmla="*/ 318 h 558"/>
                <a:gd name="T52" fmla="*/ 140 w 246"/>
                <a:gd name="T53" fmla="*/ 342 h 558"/>
                <a:gd name="T54" fmla="*/ 114 w 246"/>
                <a:gd name="T55" fmla="*/ 334 h 558"/>
                <a:gd name="T56" fmla="*/ 102 w 246"/>
                <a:gd name="T57" fmla="*/ 336 h 558"/>
                <a:gd name="T58" fmla="*/ 112 w 246"/>
                <a:gd name="T59" fmla="*/ 354 h 558"/>
                <a:gd name="T60" fmla="*/ 120 w 246"/>
                <a:gd name="T61" fmla="*/ 378 h 558"/>
                <a:gd name="T62" fmla="*/ 106 w 246"/>
                <a:gd name="T63" fmla="*/ 408 h 558"/>
                <a:gd name="T64" fmla="*/ 94 w 246"/>
                <a:gd name="T65" fmla="*/ 420 h 558"/>
                <a:gd name="T66" fmla="*/ 82 w 246"/>
                <a:gd name="T67" fmla="*/ 426 h 558"/>
                <a:gd name="T68" fmla="*/ 82 w 246"/>
                <a:gd name="T69" fmla="*/ 448 h 558"/>
                <a:gd name="T70" fmla="*/ 102 w 246"/>
                <a:gd name="T71" fmla="*/ 460 h 558"/>
                <a:gd name="T72" fmla="*/ 96 w 246"/>
                <a:gd name="T73" fmla="*/ 480 h 558"/>
                <a:gd name="T74" fmla="*/ 90 w 246"/>
                <a:gd name="T75" fmla="*/ 504 h 558"/>
                <a:gd name="T76" fmla="*/ 80 w 246"/>
                <a:gd name="T77" fmla="*/ 516 h 558"/>
                <a:gd name="T78" fmla="*/ 72 w 246"/>
                <a:gd name="T79" fmla="*/ 532 h 558"/>
                <a:gd name="T80" fmla="*/ 34 w 246"/>
                <a:gd name="T81" fmla="*/ 558 h 558"/>
                <a:gd name="T82" fmla="*/ 24 w 246"/>
                <a:gd name="T83" fmla="*/ 540 h 558"/>
                <a:gd name="T84" fmla="*/ 12 w 246"/>
                <a:gd name="T85" fmla="*/ 528 h 558"/>
                <a:gd name="T86" fmla="*/ 6 w 246"/>
                <a:gd name="T87" fmla="*/ 492 h 558"/>
                <a:gd name="T88" fmla="*/ 16 w 246"/>
                <a:gd name="T89" fmla="*/ 480 h 558"/>
                <a:gd name="T90" fmla="*/ 20 w 246"/>
                <a:gd name="T91" fmla="*/ 418 h 558"/>
                <a:gd name="T92" fmla="*/ 12 w 246"/>
                <a:gd name="T93" fmla="*/ 372 h 558"/>
                <a:gd name="T94" fmla="*/ 2 w 246"/>
                <a:gd name="T95" fmla="*/ 326 h 558"/>
                <a:gd name="T96" fmla="*/ 14 w 246"/>
                <a:gd name="T97" fmla="*/ 302 h 558"/>
                <a:gd name="T98" fmla="*/ 2 w 246"/>
                <a:gd name="T99" fmla="*/ 278 h 558"/>
                <a:gd name="T100" fmla="*/ 12 w 246"/>
                <a:gd name="T101" fmla="*/ 254 h 558"/>
                <a:gd name="T102" fmla="*/ 12 w 246"/>
                <a:gd name="T103" fmla="*/ 238 h 558"/>
                <a:gd name="T104" fmla="*/ 12 w 246"/>
                <a:gd name="T105" fmla="*/ 214 h 558"/>
                <a:gd name="T106" fmla="*/ 20 w 246"/>
                <a:gd name="T107" fmla="*/ 208 h 558"/>
                <a:gd name="T108" fmla="*/ 12 w 246"/>
                <a:gd name="T109" fmla="*/ 192 h 558"/>
                <a:gd name="T110" fmla="*/ 12 w 246"/>
                <a:gd name="T111" fmla="*/ 166 h 558"/>
                <a:gd name="T112" fmla="*/ 14 w 246"/>
                <a:gd name="T113" fmla="*/ 138 h 558"/>
                <a:gd name="T114" fmla="*/ 18 w 246"/>
                <a:gd name="T115" fmla="*/ 112 h 558"/>
                <a:gd name="T116" fmla="*/ 30 w 246"/>
                <a:gd name="T117" fmla="*/ 92 h 558"/>
                <a:gd name="T118" fmla="*/ 26 w 246"/>
                <a:gd name="T119" fmla="*/ 74 h 558"/>
                <a:gd name="T120" fmla="*/ 34 w 246"/>
                <a:gd name="T121" fmla="*/ 60 h 558"/>
                <a:gd name="T122" fmla="*/ 36 w 246"/>
                <a:gd name="T123" fmla="*/ 40 h 558"/>
                <a:gd name="T124" fmla="*/ 46 w 246"/>
                <a:gd name="T125" fmla="*/ 2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6" h="558">
                  <a:moveTo>
                    <a:pt x="46" y="20"/>
                  </a:moveTo>
                  <a:lnTo>
                    <a:pt x="46" y="20"/>
                  </a:lnTo>
                  <a:lnTo>
                    <a:pt x="46" y="16"/>
                  </a:lnTo>
                  <a:lnTo>
                    <a:pt x="46" y="14"/>
                  </a:lnTo>
                  <a:lnTo>
                    <a:pt x="48" y="10"/>
                  </a:lnTo>
                  <a:lnTo>
                    <a:pt x="50" y="6"/>
                  </a:lnTo>
                  <a:lnTo>
                    <a:pt x="50" y="6"/>
                  </a:lnTo>
                  <a:lnTo>
                    <a:pt x="50" y="4"/>
                  </a:lnTo>
                  <a:lnTo>
                    <a:pt x="52" y="2"/>
                  </a:lnTo>
                  <a:lnTo>
                    <a:pt x="52" y="2"/>
                  </a:lnTo>
                  <a:lnTo>
                    <a:pt x="54" y="0"/>
                  </a:lnTo>
                  <a:lnTo>
                    <a:pt x="54" y="0"/>
                  </a:lnTo>
                  <a:lnTo>
                    <a:pt x="56" y="0"/>
                  </a:lnTo>
                  <a:lnTo>
                    <a:pt x="56" y="0"/>
                  </a:lnTo>
                  <a:lnTo>
                    <a:pt x="56" y="0"/>
                  </a:lnTo>
                  <a:lnTo>
                    <a:pt x="58" y="2"/>
                  </a:lnTo>
                  <a:lnTo>
                    <a:pt x="60" y="2"/>
                  </a:lnTo>
                  <a:lnTo>
                    <a:pt x="62" y="4"/>
                  </a:lnTo>
                  <a:lnTo>
                    <a:pt x="64" y="8"/>
                  </a:lnTo>
                  <a:lnTo>
                    <a:pt x="66" y="10"/>
                  </a:lnTo>
                  <a:lnTo>
                    <a:pt x="68" y="12"/>
                  </a:lnTo>
                  <a:lnTo>
                    <a:pt x="68" y="12"/>
                  </a:lnTo>
                  <a:lnTo>
                    <a:pt x="72" y="14"/>
                  </a:lnTo>
                  <a:lnTo>
                    <a:pt x="74" y="14"/>
                  </a:lnTo>
                  <a:lnTo>
                    <a:pt x="76" y="16"/>
                  </a:lnTo>
                  <a:lnTo>
                    <a:pt x="78" y="16"/>
                  </a:lnTo>
                  <a:lnTo>
                    <a:pt x="82" y="18"/>
                  </a:lnTo>
                  <a:lnTo>
                    <a:pt x="84" y="18"/>
                  </a:lnTo>
                  <a:lnTo>
                    <a:pt x="84" y="18"/>
                  </a:lnTo>
                  <a:lnTo>
                    <a:pt x="86" y="18"/>
                  </a:lnTo>
                  <a:lnTo>
                    <a:pt x="86" y="18"/>
                  </a:lnTo>
                  <a:lnTo>
                    <a:pt x="88" y="18"/>
                  </a:lnTo>
                  <a:lnTo>
                    <a:pt x="90" y="16"/>
                  </a:lnTo>
                  <a:lnTo>
                    <a:pt x="90" y="16"/>
                  </a:lnTo>
                  <a:lnTo>
                    <a:pt x="94" y="12"/>
                  </a:lnTo>
                  <a:lnTo>
                    <a:pt x="96" y="10"/>
                  </a:lnTo>
                  <a:lnTo>
                    <a:pt x="100" y="8"/>
                  </a:lnTo>
                  <a:lnTo>
                    <a:pt x="102" y="6"/>
                  </a:lnTo>
                  <a:lnTo>
                    <a:pt x="104" y="4"/>
                  </a:lnTo>
                  <a:lnTo>
                    <a:pt x="106" y="8"/>
                  </a:lnTo>
                  <a:lnTo>
                    <a:pt x="110" y="12"/>
                  </a:lnTo>
                  <a:lnTo>
                    <a:pt x="110" y="12"/>
                  </a:lnTo>
                  <a:lnTo>
                    <a:pt x="112" y="14"/>
                  </a:lnTo>
                  <a:lnTo>
                    <a:pt x="114" y="14"/>
                  </a:lnTo>
                  <a:lnTo>
                    <a:pt x="114" y="16"/>
                  </a:lnTo>
                  <a:lnTo>
                    <a:pt x="118" y="18"/>
                  </a:lnTo>
                  <a:lnTo>
                    <a:pt x="122" y="18"/>
                  </a:lnTo>
                  <a:lnTo>
                    <a:pt x="124" y="20"/>
                  </a:lnTo>
                  <a:lnTo>
                    <a:pt x="126" y="20"/>
                  </a:lnTo>
                  <a:lnTo>
                    <a:pt x="126" y="20"/>
                  </a:lnTo>
                  <a:lnTo>
                    <a:pt x="126" y="22"/>
                  </a:lnTo>
                  <a:lnTo>
                    <a:pt x="128" y="24"/>
                  </a:lnTo>
                  <a:lnTo>
                    <a:pt x="128" y="26"/>
                  </a:lnTo>
                  <a:lnTo>
                    <a:pt x="130" y="26"/>
                  </a:lnTo>
                  <a:lnTo>
                    <a:pt x="130" y="26"/>
                  </a:lnTo>
                  <a:lnTo>
                    <a:pt x="130" y="28"/>
                  </a:lnTo>
                  <a:lnTo>
                    <a:pt x="132" y="28"/>
                  </a:lnTo>
                  <a:lnTo>
                    <a:pt x="134" y="28"/>
                  </a:lnTo>
                  <a:lnTo>
                    <a:pt x="136" y="30"/>
                  </a:lnTo>
                  <a:lnTo>
                    <a:pt x="138" y="30"/>
                  </a:lnTo>
                  <a:lnTo>
                    <a:pt x="140" y="30"/>
                  </a:lnTo>
                  <a:lnTo>
                    <a:pt x="142" y="32"/>
                  </a:lnTo>
                  <a:lnTo>
                    <a:pt x="144" y="34"/>
                  </a:lnTo>
                  <a:lnTo>
                    <a:pt x="146" y="36"/>
                  </a:lnTo>
                  <a:lnTo>
                    <a:pt x="148" y="38"/>
                  </a:lnTo>
                  <a:lnTo>
                    <a:pt x="148" y="40"/>
                  </a:lnTo>
                  <a:lnTo>
                    <a:pt x="148" y="40"/>
                  </a:lnTo>
                  <a:lnTo>
                    <a:pt x="150" y="44"/>
                  </a:lnTo>
                  <a:lnTo>
                    <a:pt x="150" y="44"/>
                  </a:lnTo>
                  <a:lnTo>
                    <a:pt x="150" y="46"/>
                  </a:lnTo>
                  <a:lnTo>
                    <a:pt x="150" y="46"/>
                  </a:lnTo>
                  <a:lnTo>
                    <a:pt x="152" y="48"/>
                  </a:lnTo>
                  <a:lnTo>
                    <a:pt x="152" y="48"/>
                  </a:lnTo>
                  <a:lnTo>
                    <a:pt x="154" y="48"/>
                  </a:lnTo>
                  <a:lnTo>
                    <a:pt x="154" y="48"/>
                  </a:lnTo>
                  <a:lnTo>
                    <a:pt x="156" y="50"/>
                  </a:lnTo>
                  <a:lnTo>
                    <a:pt x="158" y="50"/>
                  </a:lnTo>
                  <a:lnTo>
                    <a:pt x="162" y="50"/>
                  </a:lnTo>
                  <a:lnTo>
                    <a:pt x="164" y="50"/>
                  </a:lnTo>
                  <a:lnTo>
                    <a:pt x="168" y="50"/>
                  </a:lnTo>
                  <a:lnTo>
                    <a:pt x="170" y="50"/>
                  </a:lnTo>
                  <a:lnTo>
                    <a:pt x="172" y="50"/>
                  </a:lnTo>
                  <a:lnTo>
                    <a:pt x="172" y="50"/>
                  </a:lnTo>
                  <a:lnTo>
                    <a:pt x="174" y="50"/>
                  </a:lnTo>
                  <a:lnTo>
                    <a:pt x="174" y="52"/>
                  </a:lnTo>
                  <a:lnTo>
                    <a:pt x="176" y="54"/>
                  </a:lnTo>
                  <a:lnTo>
                    <a:pt x="178" y="56"/>
                  </a:lnTo>
                  <a:lnTo>
                    <a:pt x="180" y="56"/>
                  </a:lnTo>
                  <a:lnTo>
                    <a:pt x="180" y="58"/>
                  </a:lnTo>
                  <a:lnTo>
                    <a:pt x="182" y="58"/>
                  </a:lnTo>
                  <a:lnTo>
                    <a:pt x="182" y="60"/>
                  </a:lnTo>
                  <a:lnTo>
                    <a:pt x="182" y="60"/>
                  </a:lnTo>
                  <a:lnTo>
                    <a:pt x="182" y="62"/>
                  </a:lnTo>
                  <a:lnTo>
                    <a:pt x="182" y="64"/>
                  </a:lnTo>
                  <a:lnTo>
                    <a:pt x="180" y="66"/>
                  </a:lnTo>
                  <a:lnTo>
                    <a:pt x="180" y="68"/>
                  </a:lnTo>
                  <a:lnTo>
                    <a:pt x="178" y="74"/>
                  </a:lnTo>
                  <a:lnTo>
                    <a:pt x="176" y="78"/>
                  </a:lnTo>
                  <a:lnTo>
                    <a:pt x="176" y="80"/>
                  </a:lnTo>
                  <a:lnTo>
                    <a:pt x="174" y="80"/>
                  </a:lnTo>
                  <a:lnTo>
                    <a:pt x="174" y="82"/>
                  </a:lnTo>
                  <a:lnTo>
                    <a:pt x="172" y="86"/>
                  </a:lnTo>
                  <a:lnTo>
                    <a:pt x="172" y="88"/>
                  </a:lnTo>
                  <a:lnTo>
                    <a:pt x="172" y="90"/>
                  </a:lnTo>
                  <a:lnTo>
                    <a:pt x="172" y="92"/>
                  </a:lnTo>
                  <a:lnTo>
                    <a:pt x="172" y="92"/>
                  </a:lnTo>
                  <a:lnTo>
                    <a:pt x="172" y="92"/>
                  </a:lnTo>
                  <a:lnTo>
                    <a:pt x="172" y="94"/>
                  </a:lnTo>
                  <a:lnTo>
                    <a:pt x="172" y="94"/>
                  </a:lnTo>
                  <a:lnTo>
                    <a:pt x="174" y="94"/>
                  </a:lnTo>
                  <a:lnTo>
                    <a:pt x="174" y="96"/>
                  </a:lnTo>
                  <a:lnTo>
                    <a:pt x="176" y="96"/>
                  </a:lnTo>
                  <a:lnTo>
                    <a:pt x="178" y="98"/>
                  </a:lnTo>
                  <a:lnTo>
                    <a:pt x="180" y="98"/>
                  </a:lnTo>
                  <a:lnTo>
                    <a:pt x="184" y="98"/>
                  </a:lnTo>
                  <a:lnTo>
                    <a:pt x="188" y="100"/>
                  </a:lnTo>
                  <a:lnTo>
                    <a:pt x="190" y="100"/>
                  </a:lnTo>
                  <a:lnTo>
                    <a:pt x="194" y="100"/>
                  </a:lnTo>
                  <a:lnTo>
                    <a:pt x="198" y="100"/>
                  </a:lnTo>
                  <a:lnTo>
                    <a:pt x="202" y="100"/>
                  </a:lnTo>
                  <a:lnTo>
                    <a:pt x="204" y="98"/>
                  </a:lnTo>
                  <a:lnTo>
                    <a:pt x="208" y="98"/>
                  </a:lnTo>
                  <a:lnTo>
                    <a:pt x="210" y="98"/>
                  </a:lnTo>
                  <a:lnTo>
                    <a:pt x="214" y="96"/>
                  </a:lnTo>
                  <a:lnTo>
                    <a:pt x="216" y="96"/>
                  </a:lnTo>
                  <a:lnTo>
                    <a:pt x="216" y="94"/>
                  </a:lnTo>
                  <a:lnTo>
                    <a:pt x="218" y="94"/>
                  </a:lnTo>
                  <a:lnTo>
                    <a:pt x="218" y="94"/>
                  </a:lnTo>
                  <a:lnTo>
                    <a:pt x="218" y="92"/>
                  </a:lnTo>
                  <a:lnTo>
                    <a:pt x="218" y="92"/>
                  </a:lnTo>
                  <a:lnTo>
                    <a:pt x="218" y="90"/>
                  </a:lnTo>
                  <a:lnTo>
                    <a:pt x="218" y="88"/>
                  </a:lnTo>
                  <a:lnTo>
                    <a:pt x="218" y="88"/>
                  </a:lnTo>
                  <a:lnTo>
                    <a:pt x="218" y="86"/>
                  </a:lnTo>
                  <a:lnTo>
                    <a:pt x="220" y="86"/>
                  </a:lnTo>
                  <a:lnTo>
                    <a:pt x="220" y="84"/>
                  </a:lnTo>
                  <a:lnTo>
                    <a:pt x="224" y="84"/>
                  </a:lnTo>
                  <a:lnTo>
                    <a:pt x="226" y="82"/>
                  </a:lnTo>
                  <a:lnTo>
                    <a:pt x="226" y="82"/>
                  </a:lnTo>
                  <a:lnTo>
                    <a:pt x="228" y="80"/>
                  </a:lnTo>
                  <a:lnTo>
                    <a:pt x="228" y="80"/>
                  </a:lnTo>
                  <a:lnTo>
                    <a:pt x="230" y="78"/>
                  </a:lnTo>
                  <a:lnTo>
                    <a:pt x="232" y="74"/>
                  </a:lnTo>
                  <a:lnTo>
                    <a:pt x="234" y="68"/>
                  </a:lnTo>
                  <a:lnTo>
                    <a:pt x="234" y="70"/>
                  </a:lnTo>
                  <a:lnTo>
                    <a:pt x="234" y="72"/>
                  </a:lnTo>
                  <a:lnTo>
                    <a:pt x="234" y="76"/>
                  </a:lnTo>
                  <a:lnTo>
                    <a:pt x="234" y="78"/>
                  </a:lnTo>
                  <a:lnTo>
                    <a:pt x="236" y="80"/>
                  </a:lnTo>
                  <a:lnTo>
                    <a:pt x="236" y="82"/>
                  </a:lnTo>
                  <a:lnTo>
                    <a:pt x="236" y="82"/>
                  </a:lnTo>
                  <a:lnTo>
                    <a:pt x="236" y="84"/>
                  </a:lnTo>
                  <a:lnTo>
                    <a:pt x="236" y="84"/>
                  </a:lnTo>
                  <a:lnTo>
                    <a:pt x="236" y="84"/>
                  </a:lnTo>
                  <a:lnTo>
                    <a:pt x="238" y="84"/>
                  </a:lnTo>
                  <a:lnTo>
                    <a:pt x="238" y="84"/>
                  </a:lnTo>
                  <a:lnTo>
                    <a:pt x="240" y="84"/>
                  </a:lnTo>
                  <a:lnTo>
                    <a:pt x="240" y="84"/>
                  </a:lnTo>
                  <a:lnTo>
                    <a:pt x="242" y="84"/>
                  </a:lnTo>
                  <a:lnTo>
                    <a:pt x="242" y="84"/>
                  </a:lnTo>
                  <a:lnTo>
                    <a:pt x="244" y="84"/>
                  </a:lnTo>
                  <a:lnTo>
                    <a:pt x="244" y="84"/>
                  </a:lnTo>
                  <a:lnTo>
                    <a:pt x="244" y="84"/>
                  </a:lnTo>
                  <a:lnTo>
                    <a:pt x="244" y="84"/>
                  </a:lnTo>
                  <a:lnTo>
                    <a:pt x="244" y="84"/>
                  </a:lnTo>
                  <a:lnTo>
                    <a:pt x="246" y="86"/>
                  </a:lnTo>
                  <a:lnTo>
                    <a:pt x="246" y="88"/>
                  </a:lnTo>
                  <a:lnTo>
                    <a:pt x="246" y="90"/>
                  </a:lnTo>
                  <a:lnTo>
                    <a:pt x="246" y="92"/>
                  </a:lnTo>
                  <a:lnTo>
                    <a:pt x="246" y="94"/>
                  </a:lnTo>
                  <a:lnTo>
                    <a:pt x="246" y="94"/>
                  </a:lnTo>
                  <a:lnTo>
                    <a:pt x="246" y="96"/>
                  </a:lnTo>
                  <a:lnTo>
                    <a:pt x="244" y="96"/>
                  </a:lnTo>
                  <a:lnTo>
                    <a:pt x="244" y="96"/>
                  </a:lnTo>
                  <a:lnTo>
                    <a:pt x="244" y="96"/>
                  </a:lnTo>
                  <a:lnTo>
                    <a:pt x="242" y="96"/>
                  </a:lnTo>
                  <a:lnTo>
                    <a:pt x="242" y="96"/>
                  </a:lnTo>
                  <a:lnTo>
                    <a:pt x="240" y="96"/>
                  </a:lnTo>
                  <a:lnTo>
                    <a:pt x="236" y="96"/>
                  </a:lnTo>
                  <a:lnTo>
                    <a:pt x="236" y="96"/>
                  </a:lnTo>
                  <a:lnTo>
                    <a:pt x="234" y="96"/>
                  </a:lnTo>
                  <a:lnTo>
                    <a:pt x="234" y="98"/>
                  </a:lnTo>
                  <a:lnTo>
                    <a:pt x="232" y="98"/>
                  </a:lnTo>
                  <a:lnTo>
                    <a:pt x="232" y="100"/>
                  </a:lnTo>
                  <a:lnTo>
                    <a:pt x="232" y="100"/>
                  </a:lnTo>
                  <a:lnTo>
                    <a:pt x="230" y="102"/>
                  </a:lnTo>
                  <a:lnTo>
                    <a:pt x="228" y="106"/>
                  </a:lnTo>
                  <a:lnTo>
                    <a:pt x="228" y="106"/>
                  </a:lnTo>
                  <a:lnTo>
                    <a:pt x="226" y="108"/>
                  </a:lnTo>
                  <a:lnTo>
                    <a:pt x="226" y="108"/>
                  </a:lnTo>
                  <a:lnTo>
                    <a:pt x="224" y="108"/>
                  </a:lnTo>
                  <a:lnTo>
                    <a:pt x="222" y="108"/>
                  </a:lnTo>
                  <a:lnTo>
                    <a:pt x="222" y="110"/>
                  </a:lnTo>
                  <a:lnTo>
                    <a:pt x="220" y="110"/>
                  </a:lnTo>
                  <a:lnTo>
                    <a:pt x="220" y="110"/>
                  </a:lnTo>
                  <a:lnTo>
                    <a:pt x="218" y="112"/>
                  </a:lnTo>
                  <a:lnTo>
                    <a:pt x="218" y="112"/>
                  </a:lnTo>
                  <a:lnTo>
                    <a:pt x="216" y="116"/>
                  </a:lnTo>
                  <a:lnTo>
                    <a:pt x="214" y="118"/>
                  </a:lnTo>
                  <a:lnTo>
                    <a:pt x="212" y="122"/>
                  </a:lnTo>
                  <a:lnTo>
                    <a:pt x="210" y="124"/>
                  </a:lnTo>
                  <a:lnTo>
                    <a:pt x="208" y="126"/>
                  </a:lnTo>
                  <a:lnTo>
                    <a:pt x="206" y="128"/>
                  </a:lnTo>
                  <a:lnTo>
                    <a:pt x="204" y="130"/>
                  </a:lnTo>
                  <a:lnTo>
                    <a:pt x="202" y="132"/>
                  </a:lnTo>
                  <a:lnTo>
                    <a:pt x="200" y="136"/>
                  </a:lnTo>
                  <a:lnTo>
                    <a:pt x="198" y="140"/>
                  </a:lnTo>
                  <a:lnTo>
                    <a:pt x="194" y="144"/>
                  </a:lnTo>
                  <a:lnTo>
                    <a:pt x="190" y="152"/>
                  </a:lnTo>
                  <a:lnTo>
                    <a:pt x="186" y="158"/>
                  </a:lnTo>
                  <a:lnTo>
                    <a:pt x="184" y="162"/>
                  </a:lnTo>
                  <a:lnTo>
                    <a:pt x="182" y="164"/>
                  </a:lnTo>
                  <a:lnTo>
                    <a:pt x="182" y="166"/>
                  </a:lnTo>
                  <a:lnTo>
                    <a:pt x="182" y="166"/>
                  </a:lnTo>
                  <a:lnTo>
                    <a:pt x="180" y="168"/>
                  </a:lnTo>
                  <a:lnTo>
                    <a:pt x="180" y="172"/>
                  </a:lnTo>
                  <a:lnTo>
                    <a:pt x="180" y="178"/>
                  </a:lnTo>
                  <a:lnTo>
                    <a:pt x="180" y="180"/>
                  </a:lnTo>
                  <a:lnTo>
                    <a:pt x="180" y="184"/>
                  </a:lnTo>
                  <a:lnTo>
                    <a:pt x="180" y="186"/>
                  </a:lnTo>
                  <a:lnTo>
                    <a:pt x="180" y="192"/>
                  </a:lnTo>
                  <a:lnTo>
                    <a:pt x="180" y="198"/>
                  </a:lnTo>
                  <a:lnTo>
                    <a:pt x="182" y="204"/>
                  </a:lnTo>
                  <a:lnTo>
                    <a:pt x="182" y="206"/>
                  </a:lnTo>
                  <a:lnTo>
                    <a:pt x="182" y="208"/>
                  </a:lnTo>
                  <a:lnTo>
                    <a:pt x="182" y="210"/>
                  </a:lnTo>
                  <a:lnTo>
                    <a:pt x="182" y="214"/>
                  </a:lnTo>
                  <a:lnTo>
                    <a:pt x="182" y="216"/>
                  </a:lnTo>
                  <a:lnTo>
                    <a:pt x="184" y="218"/>
                  </a:lnTo>
                  <a:lnTo>
                    <a:pt x="184" y="220"/>
                  </a:lnTo>
                  <a:lnTo>
                    <a:pt x="184" y="220"/>
                  </a:lnTo>
                  <a:lnTo>
                    <a:pt x="184" y="220"/>
                  </a:lnTo>
                  <a:lnTo>
                    <a:pt x="186" y="222"/>
                  </a:lnTo>
                  <a:lnTo>
                    <a:pt x="186" y="222"/>
                  </a:lnTo>
                  <a:lnTo>
                    <a:pt x="188" y="222"/>
                  </a:lnTo>
                  <a:lnTo>
                    <a:pt x="188" y="220"/>
                  </a:lnTo>
                  <a:lnTo>
                    <a:pt x="190" y="220"/>
                  </a:lnTo>
                  <a:lnTo>
                    <a:pt x="190" y="220"/>
                  </a:lnTo>
                  <a:lnTo>
                    <a:pt x="192" y="220"/>
                  </a:lnTo>
                  <a:lnTo>
                    <a:pt x="192" y="220"/>
                  </a:lnTo>
                  <a:lnTo>
                    <a:pt x="190" y="222"/>
                  </a:lnTo>
                  <a:lnTo>
                    <a:pt x="190" y="224"/>
                  </a:lnTo>
                  <a:lnTo>
                    <a:pt x="190" y="224"/>
                  </a:lnTo>
                  <a:lnTo>
                    <a:pt x="190" y="226"/>
                  </a:lnTo>
                  <a:lnTo>
                    <a:pt x="190" y="226"/>
                  </a:lnTo>
                  <a:lnTo>
                    <a:pt x="192" y="226"/>
                  </a:lnTo>
                  <a:lnTo>
                    <a:pt x="192" y="228"/>
                  </a:lnTo>
                  <a:lnTo>
                    <a:pt x="192" y="228"/>
                  </a:lnTo>
                  <a:lnTo>
                    <a:pt x="194" y="228"/>
                  </a:lnTo>
                  <a:lnTo>
                    <a:pt x="196" y="228"/>
                  </a:lnTo>
                  <a:lnTo>
                    <a:pt x="198" y="230"/>
                  </a:lnTo>
                  <a:lnTo>
                    <a:pt x="200" y="230"/>
                  </a:lnTo>
                  <a:lnTo>
                    <a:pt x="200" y="230"/>
                  </a:lnTo>
                  <a:lnTo>
                    <a:pt x="202" y="230"/>
                  </a:lnTo>
                  <a:lnTo>
                    <a:pt x="204" y="230"/>
                  </a:lnTo>
                  <a:lnTo>
                    <a:pt x="204" y="230"/>
                  </a:lnTo>
                  <a:lnTo>
                    <a:pt x="206" y="230"/>
                  </a:lnTo>
                  <a:lnTo>
                    <a:pt x="206" y="232"/>
                  </a:lnTo>
                  <a:lnTo>
                    <a:pt x="206" y="232"/>
                  </a:lnTo>
                  <a:lnTo>
                    <a:pt x="208" y="234"/>
                  </a:lnTo>
                  <a:lnTo>
                    <a:pt x="208" y="234"/>
                  </a:lnTo>
                  <a:lnTo>
                    <a:pt x="208" y="236"/>
                  </a:lnTo>
                  <a:lnTo>
                    <a:pt x="208" y="238"/>
                  </a:lnTo>
                  <a:lnTo>
                    <a:pt x="206" y="242"/>
                  </a:lnTo>
                  <a:lnTo>
                    <a:pt x="206" y="244"/>
                  </a:lnTo>
                  <a:lnTo>
                    <a:pt x="206" y="248"/>
                  </a:lnTo>
                  <a:lnTo>
                    <a:pt x="206" y="248"/>
                  </a:lnTo>
                  <a:lnTo>
                    <a:pt x="206" y="250"/>
                  </a:lnTo>
                  <a:lnTo>
                    <a:pt x="206" y="250"/>
                  </a:lnTo>
                  <a:lnTo>
                    <a:pt x="206" y="252"/>
                  </a:lnTo>
                  <a:lnTo>
                    <a:pt x="208" y="252"/>
                  </a:lnTo>
                  <a:lnTo>
                    <a:pt x="208" y="252"/>
                  </a:lnTo>
                  <a:lnTo>
                    <a:pt x="210" y="254"/>
                  </a:lnTo>
                  <a:lnTo>
                    <a:pt x="212" y="254"/>
                  </a:lnTo>
                  <a:lnTo>
                    <a:pt x="212" y="254"/>
                  </a:lnTo>
                  <a:lnTo>
                    <a:pt x="214" y="254"/>
                  </a:lnTo>
                  <a:lnTo>
                    <a:pt x="214" y="254"/>
                  </a:lnTo>
                  <a:lnTo>
                    <a:pt x="214" y="256"/>
                  </a:lnTo>
                  <a:lnTo>
                    <a:pt x="214" y="256"/>
                  </a:lnTo>
                  <a:lnTo>
                    <a:pt x="216" y="256"/>
                  </a:lnTo>
                  <a:lnTo>
                    <a:pt x="216" y="258"/>
                  </a:lnTo>
                  <a:lnTo>
                    <a:pt x="216" y="260"/>
                  </a:lnTo>
                  <a:lnTo>
                    <a:pt x="216" y="262"/>
                  </a:lnTo>
                  <a:lnTo>
                    <a:pt x="216" y="264"/>
                  </a:lnTo>
                  <a:lnTo>
                    <a:pt x="216" y="268"/>
                  </a:lnTo>
                  <a:lnTo>
                    <a:pt x="214" y="270"/>
                  </a:lnTo>
                  <a:lnTo>
                    <a:pt x="214" y="272"/>
                  </a:lnTo>
                  <a:lnTo>
                    <a:pt x="212" y="274"/>
                  </a:lnTo>
                  <a:lnTo>
                    <a:pt x="212" y="276"/>
                  </a:lnTo>
                  <a:lnTo>
                    <a:pt x="212" y="276"/>
                  </a:lnTo>
                  <a:lnTo>
                    <a:pt x="210" y="278"/>
                  </a:lnTo>
                  <a:lnTo>
                    <a:pt x="208" y="278"/>
                  </a:lnTo>
                  <a:lnTo>
                    <a:pt x="206" y="280"/>
                  </a:lnTo>
                  <a:lnTo>
                    <a:pt x="204" y="280"/>
                  </a:lnTo>
                  <a:lnTo>
                    <a:pt x="202" y="280"/>
                  </a:lnTo>
                  <a:lnTo>
                    <a:pt x="202" y="280"/>
                  </a:lnTo>
                  <a:lnTo>
                    <a:pt x="198" y="280"/>
                  </a:lnTo>
                  <a:lnTo>
                    <a:pt x="196" y="280"/>
                  </a:lnTo>
                  <a:lnTo>
                    <a:pt x="194" y="280"/>
                  </a:lnTo>
                  <a:lnTo>
                    <a:pt x="192" y="282"/>
                  </a:lnTo>
                  <a:lnTo>
                    <a:pt x="192" y="282"/>
                  </a:lnTo>
                  <a:lnTo>
                    <a:pt x="192" y="282"/>
                  </a:lnTo>
                  <a:lnTo>
                    <a:pt x="192" y="282"/>
                  </a:lnTo>
                  <a:lnTo>
                    <a:pt x="192" y="282"/>
                  </a:lnTo>
                  <a:lnTo>
                    <a:pt x="190" y="284"/>
                  </a:lnTo>
                  <a:lnTo>
                    <a:pt x="190" y="284"/>
                  </a:lnTo>
                  <a:lnTo>
                    <a:pt x="190" y="286"/>
                  </a:lnTo>
                  <a:lnTo>
                    <a:pt x="190" y="288"/>
                  </a:lnTo>
                  <a:lnTo>
                    <a:pt x="190" y="290"/>
                  </a:lnTo>
                  <a:lnTo>
                    <a:pt x="188" y="290"/>
                  </a:lnTo>
                  <a:lnTo>
                    <a:pt x="188" y="292"/>
                  </a:lnTo>
                  <a:lnTo>
                    <a:pt x="188" y="292"/>
                  </a:lnTo>
                  <a:lnTo>
                    <a:pt x="188" y="292"/>
                  </a:lnTo>
                  <a:lnTo>
                    <a:pt x="186" y="292"/>
                  </a:lnTo>
                  <a:lnTo>
                    <a:pt x="186" y="292"/>
                  </a:lnTo>
                  <a:lnTo>
                    <a:pt x="184" y="292"/>
                  </a:lnTo>
                  <a:lnTo>
                    <a:pt x="182" y="292"/>
                  </a:lnTo>
                  <a:lnTo>
                    <a:pt x="180" y="292"/>
                  </a:lnTo>
                  <a:lnTo>
                    <a:pt x="166" y="296"/>
                  </a:lnTo>
                  <a:lnTo>
                    <a:pt x="158" y="296"/>
                  </a:lnTo>
                  <a:lnTo>
                    <a:pt x="152" y="298"/>
                  </a:lnTo>
                  <a:lnTo>
                    <a:pt x="150" y="298"/>
                  </a:lnTo>
                  <a:lnTo>
                    <a:pt x="148" y="298"/>
                  </a:lnTo>
                  <a:lnTo>
                    <a:pt x="146" y="298"/>
                  </a:lnTo>
                  <a:lnTo>
                    <a:pt x="146" y="298"/>
                  </a:lnTo>
                  <a:lnTo>
                    <a:pt x="144" y="300"/>
                  </a:lnTo>
                  <a:lnTo>
                    <a:pt x="142" y="300"/>
                  </a:lnTo>
                  <a:lnTo>
                    <a:pt x="142" y="302"/>
                  </a:lnTo>
                  <a:lnTo>
                    <a:pt x="140" y="302"/>
                  </a:lnTo>
                  <a:lnTo>
                    <a:pt x="140" y="304"/>
                  </a:lnTo>
                  <a:lnTo>
                    <a:pt x="140" y="304"/>
                  </a:lnTo>
                  <a:lnTo>
                    <a:pt x="140" y="304"/>
                  </a:lnTo>
                  <a:lnTo>
                    <a:pt x="140" y="306"/>
                  </a:lnTo>
                  <a:lnTo>
                    <a:pt x="140" y="308"/>
                  </a:lnTo>
                  <a:lnTo>
                    <a:pt x="140" y="310"/>
                  </a:lnTo>
                  <a:lnTo>
                    <a:pt x="140" y="312"/>
                  </a:lnTo>
                  <a:lnTo>
                    <a:pt x="142" y="316"/>
                  </a:lnTo>
                  <a:lnTo>
                    <a:pt x="142" y="318"/>
                  </a:lnTo>
                  <a:lnTo>
                    <a:pt x="142" y="320"/>
                  </a:lnTo>
                  <a:lnTo>
                    <a:pt x="144" y="324"/>
                  </a:lnTo>
                  <a:lnTo>
                    <a:pt x="144" y="326"/>
                  </a:lnTo>
                  <a:lnTo>
                    <a:pt x="144" y="330"/>
                  </a:lnTo>
                  <a:lnTo>
                    <a:pt x="144" y="332"/>
                  </a:lnTo>
                  <a:lnTo>
                    <a:pt x="144" y="334"/>
                  </a:lnTo>
                  <a:lnTo>
                    <a:pt x="144" y="336"/>
                  </a:lnTo>
                  <a:lnTo>
                    <a:pt x="144" y="338"/>
                  </a:lnTo>
                  <a:lnTo>
                    <a:pt x="144" y="338"/>
                  </a:lnTo>
                  <a:lnTo>
                    <a:pt x="144" y="338"/>
                  </a:lnTo>
                  <a:lnTo>
                    <a:pt x="142" y="340"/>
                  </a:lnTo>
                  <a:lnTo>
                    <a:pt x="142" y="340"/>
                  </a:lnTo>
                  <a:lnTo>
                    <a:pt x="140" y="342"/>
                  </a:lnTo>
                  <a:lnTo>
                    <a:pt x="138" y="342"/>
                  </a:lnTo>
                  <a:lnTo>
                    <a:pt x="136" y="342"/>
                  </a:lnTo>
                  <a:lnTo>
                    <a:pt x="134" y="344"/>
                  </a:lnTo>
                  <a:lnTo>
                    <a:pt x="132" y="344"/>
                  </a:lnTo>
                  <a:lnTo>
                    <a:pt x="130" y="344"/>
                  </a:lnTo>
                  <a:lnTo>
                    <a:pt x="128" y="344"/>
                  </a:lnTo>
                  <a:lnTo>
                    <a:pt x="128" y="344"/>
                  </a:lnTo>
                  <a:lnTo>
                    <a:pt x="126" y="344"/>
                  </a:lnTo>
                  <a:lnTo>
                    <a:pt x="124" y="342"/>
                  </a:lnTo>
                  <a:lnTo>
                    <a:pt x="122" y="342"/>
                  </a:lnTo>
                  <a:lnTo>
                    <a:pt x="120" y="340"/>
                  </a:lnTo>
                  <a:lnTo>
                    <a:pt x="116" y="338"/>
                  </a:lnTo>
                  <a:lnTo>
                    <a:pt x="114" y="334"/>
                  </a:lnTo>
                  <a:lnTo>
                    <a:pt x="112" y="334"/>
                  </a:lnTo>
                  <a:lnTo>
                    <a:pt x="110" y="332"/>
                  </a:lnTo>
                  <a:lnTo>
                    <a:pt x="110" y="332"/>
                  </a:lnTo>
                  <a:lnTo>
                    <a:pt x="108" y="332"/>
                  </a:lnTo>
                  <a:lnTo>
                    <a:pt x="106" y="332"/>
                  </a:lnTo>
                  <a:lnTo>
                    <a:pt x="106" y="332"/>
                  </a:lnTo>
                  <a:lnTo>
                    <a:pt x="106" y="332"/>
                  </a:lnTo>
                  <a:lnTo>
                    <a:pt x="106" y="332"/>
                  </a:lnTo>
                  <a:lnTo>
                    <a:pt x="104" y="332"/>
                  </a:lnTo>
                  <a:lnTo>
                    <a:pt x="104" y="334"/>
                  </a:lnTo>
                  <a:lnTo>
                    <a:pt x="104" y="334"/>
                  </a:lnTo>
                  <a:lnTo>
                    <a:pt x="104" y="336"/>
                  </a:lnTo>
                  <a:lnTo>
                    <a:pt x="102" y="336"/>
                  </a:lnTo>
                  <a:lnTo>
                    <a:pt x="102" y="340"/>
                  </a:lnTo>
                  <a:lnTo>
                    <a:pt x="102" y="342"/>
                  </a:lnTo>
                  <a:lnTo>
                    <a:pt x="102" y="344"/>
                  </a:lnTo>
                  <a:lnTo>
                    <a:pt x="102" y="346"/>
                  </a:lnTo>
                  <a:lnTo>
                    <a:pt x="102" y="348"/>
                  </a:lnTo>
                  <a:lnTo>
                    <a:pt x="102" y="348"/>
                  </a:lnTo>
                  <a:lnTo>
                    <a:pt x="102" y="348"/>
                  </a:lnTo>
                  <a:lnTo>
                    <a:pt x="104" y="350"/>
                  </a:lnTo>
                  <a:lnTo>
                    <a:pt x="104" y="350"/>
                  </a:lnTo>
                  <a:lnTo>
                    <a:pt x="106" y="352"/>
                  </a:lnTo>
                  <a:lnTo>
                    <a:pt x="108" y="352"/>
                  </a:lnTo>
                  <a:lnTo>
                    <a:pt x="112" y="354"/>
                  </a:lnTo>
                  <a:lnTo>
                    <a:pt x="112" y="354"/>
                  </a:lnTo>
                  <a:lnTo>
                    <a:pt x="114" y="356"/>
                  </a:lnTo>
                  <a:lnTo>
                    <a:pt x="114" y="356"/>
                  </a:lnTo>
                  <a:lnTo>
                    <a:pt x="114" y="356"/>
                  </a:lnTo>
                  <a:lnTo>
                    <a:pt x="114" y="358"/>
                  </a:lnTo>
                  <a:lnTo>
                    <a:pt x="116" y="360"/>
                  </a:lnTo>
                  <a:lnTo>
                    <a:pt x="118" y="366"/>
                  </a:lnTo>
                  <a:lnTo>
                    <a:pt x="118" y="368"/>
                  </a:lnTo>
                  <a:lnTo>
                    <a:pt x="120" y="372"/>
                  </a:lnTo>
                  <a:lnTo>
                    <a:pt x="120" y="372"/>
                  </a:lnTo>
                  <a:lnTo>
                    <a:pt x="120" y="374"/>
                  </a:lnTo>
                  <a:lnTo>
                    <a:pt x="120" y="376"/>
                  </a:lnTo>
                  <a:lnTo>
                    <a:pt x="120" y="378"/>
                  </a:lnTo>
                  <a:lnTo>
                    <a:pt x="120" y="378"/>
                  </a:lnTo>
                  <a:lnTo>
                    <a:pt x="120" y="380"/>
                  </a:lnTo>
                  <a:lnTo>
                    <a:pt x="118" y="380"/>
                  </a:lnTo>
                  <a:lnTo>
                    <a:pt x="118" y="382"/>
                  </a:lnTo>
                  <a:lnTo>
                    <a:pt x="116" y="384"/>
                  </a:lnTo>
                  <a:lnTo>
                    <a:pt x="114" y="384"/>
                  </a:lnTo>
                  <a:lnTo>
                    <a:pt x="112" y="388"/>
                  </a:lnTo>
                  <a:lnTo>
                    <a:pt x="110" y="390"/>
                  </a:lnTo>
                  <a:lnTo>
                    <a:pt x="108" y="392"/>
                  </a:lnTo>
                  <a:lnTo>
                    <a:pt x="108" y="394"/>
                  </a:lnTo>
                  <a:lnTo>
                    <a:pt x="108" y="396"/>
                  </a:lnTo>
                  <a:lnTo>
                    <a:pt x="106" y="402"/>
                  </a:lnTo>
                  <a:lnTo>
                    <a:pt x="106" y="404"/>
                  </a:lnTo>
                  <a:lnTo>
                    <a:pt x="106" y="408"/>
                  </a:lnTo>
                  <a:lnTo>
                    <a:pt x="104" y="410"/>
                  </a:lnTo>
                  <a:lnTo>
                    <a:pt x="104" y="410"/>
                  </a:lnTo>
                  <a:lnTo>
                    <a:pt x="104" y="412"/>
                  </a:lnTo>
                  <a:lnTo>
                    <a:pt x="102" y="412"/>
                  </a:lnTo>
                  <a:lnTo>
                    <a:pt x="102" y="412"/>
                  </a:lnTo>
                  <a:lnTo>
                    <a:pt x="98" y="414"/>
                  </a:lnTo>
                  <a:lnTo>
                    <a:pt x="96" y="414"/>
                  </a:lnTo>
                  <a:lnTo>
                    <a:pt x="96" y="414"/>
                  </a:lnTo>
                  <a:lnTo>
                    <a:pt x="94" y="414"/>
                  </a:lnTo>
                  <a:lnTo>
                    <a:pt x="94" y="416"/>
                  </a:lnTo>
                  <a:lnTo>
                    <a:pt x="94" y="416"/>
                  </a:lnTo>
                  <a:lnTo>
                    <a:pt x="94" y="418"/>
                  </a:lnTo>
                  <a:lnTo>
                    <a:pt x="94" y="420"/>
                  </a:lnTo>
                  <a:lnTo>
                    <a:pt x="92" y="422"/>
                  </a:lnTo>
                  <a:lnTo>
                    <a:pt x="92" y="422"/>
                  </a:lnTo>
                  <a:lnTo>
                    <a:pt x="92" y="422"/>
                  </a:lnTo>
                  <a:lnTo>
                    <a:pt x="92" y="424"/>
                  </a:lnTo>
                  <a:lnTo>
                    <a:pt x="90" y="424"/>
                  </a:lnTo>
                  <a:lnTo>
                    <a:pt x="90" y="424"/>
                  </a:lnTo>
                  <a:lnTo>
                    <a:pt x="88" y="424"/>
                  </a:lnTo>
                  <a:lnTo>
                    <a:pt x="86" y="424"/>
                  </a:lnTo>
                  <a:lnTo>
                    <a:pt x="84" y="424"/>
                  </a:lnTo>
                  <a:lnTo>
                    <a:pt x="84" y="426"/>
                  </a:lnTo>
                  <a:lnTo>
                    <a:pt x="84" y="426"/>
                  </a:lnTo>
                  <a:lnTo>
                    <a:pt x="84" y="426"/>
                  </a:lnTo>
                  <a:lnTo>
                    <a:pt x="82" y="426"/>
                  </a:lnTo>
                  <a:lnTo>
                    <a:pt x="82" y="428"/>
                  </a:lnTo>
                  <a:lnTo>
                    <a:pt x="80" y="430"/>
                  </a:lnTo>
                  <a:lnTo>
                    <a:pt x="80" y="432"/>
                  </a:lnTo>
                  <a:lnTo>
                    <a:pt x="80" y="436"/>
                  </a:lnTo>
                  <a:lnTo>
                    <a:pt x="78" y="438"/>
                  </a:lnTo>
                  <a:lnTo>
                    <a:pt x="78" y="442"/>
                  </a:lnTo>
                  <a:lnTo>
                    <a:pt x="78" y="442"/>
                  </a:lnTo>
                  <a:lnTo>
                    <a:pt x="80" y="444"/>
                  </a:lnTo>
                  <a:lnTo>
                    <a:pt x="80" y="444"/>
                  </a:lnTo>
                  <a:lnTo>
                    <a:pt x="80" y="446"/>
                  </a:lnTo>
                  <a:lnTo>
                    <a:pt x="80" y="446"/>
                  </a:lnTo>
                  <a:lnTo>
                    <a:pt x="82" y="448"/>
                  </a:lnTo>
                  <a:lnTo>
                    <a:pt x="82" y="448"/>
                  </a:lnTo>
                  <a:lnTo>
                    <a:pt x="84" y="448"/>
                  </a:lnTo>
                  <a:lnTo>
                    <a:pt x="86" y="450"/>
                  </a:lnTo>
                  <a:lnTo>
                    <a:pt x="88" y="450"/>
                  </a:lnTo>
                  <a:lnTo>
                    <a:pt x="90" y="452"/>
                  </a:lnTo>
                  <a:lnTo>
                    <a:pt x="94" y="452"/>
                  </a:lnTo>
                  <a:lnTo>
                    <a:pt x="98" y="452"/>
                  </a:lnTo>
                  <a:lnTo>
                    <a:pt x="98" y="454"/>
                  </a:lnTo>
                  <a:lnTo>
                    <a:pt x="100" y="454"/>
                  </a:lnTo>
                  <a:lnTo>
                    <a:pt x="102" y="454"/>
                  </a:lnTo>
                  <a:lnTo>
                    <a:pt x="102" y="456"/>
                  </a:lnTo>
                  <a:lnTo>
                    <a:pt x="102" y="456"/>
                  </a:lnTo>
                  <a:lnTo>
                    <a:pt x="102" y="458"/>
                  </a:lnTo>
                  <a:lnTo>
                    <a:pt x="102" y="460"/>
                  </a:lnTo>
                  <a:lnTo>
                    <a:pt x="104" y="460"/>
                  </a:lnTo>
                  <a:lnTo>
                    <a:pt x="104" y="464"/>
                  </a:lnTo>
                  <a:lnTo>
                    <a:pt x="104" y="466"/>
                  </a:lnTo>
                  <a:lnTo>
                    <a:pt x="104" y="468"/>
                  </a:lnTo>
                  <a:lnTo>
                    <a:pt x="104" y="470"/>
                  </a:lnTo>
                  <a:lnTo>
                    <a:pt x="104" y="472"/>
                  </a:lnTo>
                  <a:lnTo>
                    <a:pt x="102" y="474"/>
                  </a:lnTo>
                  <a:lnTo>
                    <a:pt x="102" y="474"/>
                  </a:lnTo>
                  <a:lnTo>
                    <a:pt x="102" y="474"/>
                  </a:lnTo>
                  <a:lnTo>
                    <a:pt x="100" y="476"/>
                  </a:lnTo>
                  <a:lnTo>
                    <a:pt x="98" y="478"/>
                  </a:lnTo>
                  <a:lnTo>
                    <a:pt x="96" y="478"/>
                  </a:lnTo>
                  <a:lnTo>
                    <a:pt x="96" y="480"/>
                  </a:lnTo>
                  <a:lnTo>
                    <a:pt x="94" y="480"/>
                  </a:lnTo>
                  <a:lnTo>
                    <a:pt x="92" y="482"/>
                  </a:lnTo>
                  <a:lnTo>
                    <a:pt x="92" y="484"/>
                  </a:lnTo>
                  <a:lnTo>
                    <a:pt x="90" y="488"/>
                  </a:lnTo>
                  <a:lnTo>
                    <a:pt x="90" y="488"/>
                  </a:lnTo>
                  <a:lnTo>
                    <a:pt x="88" y="490"/>
                  </a:lnTo>
                  <a:lnTo>
                    <a:pt x="88" y="490"/>
                  </a:lnTo>
                  <a:lnTo>
                    <a:pt x="88" y="492"/>
                  </a:lnTo>
                  <a:lnTo>
                    <a:pt x="88" y="494"/>
                  </a:lnTo>
                  <a:lnTo>
                    <a:pt x="88" y="494"/>
                  </a:lnTo>
                  <a:lnTo>
                    <a:pt x="90" y="498"/>
                  </a:lnTo>
                  <a:lnTo>
                    <a:pt x="90" y="502"/>
                  </a:lnTo>
                  <a:lnTo>
                    <a:pt x="90" y="504"/>
                  </a:lnTo>
                  <a:lnTo>
                    <a:pt x="90" y="506"/>
                  </a:lnTo>
                  <a:lnTo>
                    <a:pt x="90" y="508"/>
                  </a:lnTo>
                  <a:lnTo>
                    <a:pt x="90" y="510"/>
                  </a:lnTo>
                  <a:lnTo>
                    <a:pt x="90" y="510"/>
                  </a:lnTo>
                  <a:lnTo>
                    <a:pt x="90" y="512"/>
                  </a:lnTo>
                  <a:lnTo>
                    <a:pt x="90" y="514"/>
                  </a:lnTo>
                  <a:lnTo>
                    <a:pt x="88" y="514"/>
                  </a:lnTo>
                  <a:lnTo>
                    <a:pt x="88" y="514"/>
                  </a:lnTo>
                  <a:lnTo>
                    <a:pt x="88" y="514"/>
                  </a:lnTo>
                  <a:lnTo>
                    <a:pt x="86" y="514"/>
                  </a:lnTo>
                  <a:lnTo>
                    <a:pt x="84" y="514"/>
                  </a:lnTo>
                  <a:lnTo>
                    <a:pt x="82" y="516"/>
                  </a:lnTo>
                  <a:lnTo>
                    <a:pt x="80" y="516"/>
                  </a:lnTo>
                  <a:lnTo>
                    <a:pt x="78" y="516"/>
                  </a:lnTo>
                  <a:lnTo>
                    <a:pt x="76" y="516"/>
                  </a:lnTo>
                  <a:lnTo>
                    <a:pt x="74" y="518"/>
                  </a:lnTo>
                  <a:lnTo>
                    <a:pt x="74" y="518"/>
                  </a:lnTo>
                  <a:lnTo>
                    <a:pt x="72" y="520"/>
                  </a:lnTo>
                  <a:lnTo>
                    <a:pt x="72" y="520"/>
                  </a:lnTo>
                  <a:lnTo>
                    <a:pt x="72" y="522"/>
                  </a:lnTo>
                  <a:lnTo>
                    <a:pt x="70" y="522"/>
                  </a:lnTo>
                  <a:lnTo>
                    <a:pt x="70" y="522"/>
                  </a:lnTo>
                  <a:lnTo>
                    <a:pt x="70" y="524"/>
                  </a:lnTo>
                  <a:lnTo>
                    <a:pt x="70" y="526"/>
                  </a:lnTo>
                  <a:lnTo>
                    <a:pt x="70" y="528"/>
                  </a:lnTo>
                  <a:lnTo>
                    <a:pt x="72" y="532"/>
                  </a:lnTo>
                  <a:lnTo>
                    <a:pt x="72" y="534"/>
                  </a:lnTo>
                  <a:lnTo>
                    <a:pt x="72" y="534"/>
                  </a:lnTo>
                  <a:lnTo>
                    <a:pt x="72" y="540"/>
                  </a:lnTo>
                  <a:lnTo>
                    <a:pt x="72" y="546"/>
                  </a:lnTo>
                  <a:lnTo>
                    <a:pt x="70" y="554"/>
                  </a:lnTo>
                  <a:lnTo>
                    <a:pt x="64" y="554"/>
                  </a:lnTo>
                  <a:lnTo>
                    <a:pt x="58" y="556"/>
                  </a:lnTo>
                  <a:lnTo>
                    <a:pt x="52" y="558"/>
                  </a:lnTo>
                  <a:lnTo>
                    <a:pt x="48" y="558"/>
                  </a:lnTo>
                  <a:lnTo>
                    <a:pt x="44" y="558"/>
                  </a:lnTo>
                  <a:lnTo>
                    <a:pt x="40" y="558"/>
                  </a:lnTo>
                  <a:lnTo>
                    <a:pt x="36" y="558"/>
                  </a:lnTo>
                  <a:lnTo>
                    <a:pt x="34" y="558"/>
                  </a:lnTo>
                  <a:lnTo>
                    <a:pt x="30" y="558"/>
                  </a:lnTo>
                  <a:lnTo>
                    <a:pt x="30" y="556"/>
                  </a:lnTo>
                  <a:lnTo>
                    <a:pt x="28" y="556"/>
                  </a:lnTo>
                  <a:lnTo>
                    <a:pt x="28" y="556"/>
                  </a:lnTo>
                  <a:lnTo>
                    <a:pt x="26" y="556"/>
                  </a:lnTo>
                  <a:lnTo>
                    <a:pt x="26" y="554"/>
                  </a:lnTo>
                  <a:lnTo>
                    <a:pt x="26" y="554"/>
                  </a:lnTo>
                  <a:lnTo>
                    <a:pt x="24" y="552"/>
                  </a:lnTo>
                  <a:lnTo>
                    <a:pt x="24" y="552"/>
                  </a:lnTo>
                  <a:lnTo>
                    <a:pt x="24" y="548"/>
                  </a:lnTo>
                  <a:lnTo>
                    <a:pt x="24" y="546"/>
                  </a:lnTo>
                  <a:lnTo>
                    <a:pt x="24" y="542"/>
                  </a:lnTo>
                  <a:lnTo>
                    <a:pt x="24" y="540"/>
                  </a:lnTo>
                  <a:lnTo>
                    <a:pt x="24" y="538"/>
                  </a:lnTo>
                  <a:lnTo>
                    <a:pt x="24" y="536"/>
                  </a:lnTo>
                  <a:lnTo>
                    <a:pt x="24" y="536"/>
                  </a:lnTo>
                  <a:lnTo>
                    <a:pt x="24" y="534"/>
                  </a:lnTo>
                  <a:lnTo>
                    <a:pt x="22" y="534"/>
                  </a:lnTo>
                  <a:lnTo>
                    <a:pt x="22" y="534"/>
                  </a:lnTo>
                  <a:lnTo>
                    <a:pt x="20" y="532"/>
                  </a:lnTo>
                  <a:lnTo>
                    <a:pt x="18" y="532"/>
                  </a:lnTo>
                  <a:lnTo>
                    <a:pt x="16" y="532"/>
                  </a:lnTo>
                  <a:lnTo>
                    <a:pt x="16" y="530"/>
                  </a:lnTo>
                  <a:lnTo>
                    <a:pt x="14" y="530"/>
                  </a:lnTo>
                  <a:lnTo>
                    <a:pt x="12" y="528"/>
                  </a:lnTo>
                  <a:lnTo>
                    <a:pt x="12" y="528"/>
                  </a:lnTo>
                  <a:lnTo>
                    <a:pt x="10" y="528"/>
                  </a:lnTo>
                  <a:lnTo>
                    <a:pt x="10" y="526"/>
                  </a:lnTo>
                  <a:lnTo>
                    <a:pt x="8" y="524"/>
                  </a:lnTo>
                  <a:lnTo>
                    <a:pt x="8" y="520"/>
                  </a:lnTo>
                  <a:lnTo>
                    <a:pt x="6" y="518"/>
                  </a:lnTo>
                  <a:lnTo>
                    <a:pt x="6" y="514"/>
                  </a:lnTo>
                  <a:lnTo>
                    <a:pt x="6" y="512"/>
                  </a:lnTo>
                  <a:lnTo>
                    <a:pt x="6" y="508"/>
                  </a:lnTo>
                  <a:lnTo>
                    <a:pt x="4" y="506"/>
                  </a:lnTo>
                  <a:lnTo>
                    <a:pt x="4" y="502"/>
                  </a:lnTo>
                  <a:lnTo>
                    <a:pt x="4" y="498"/>
                  </a:lnTo>
                  <a:lnTo>
                    <a:pt x="4" y="496"/>
                  </a:lnTo>
                  <a:lnTo>
                    <a:pt x="6" y="492"/>
                  </a:lnTo>
                  <a:lnTo>
                    <a:pt x="6" y="490"/>
                  </a:lnTo>
                  <a:lnTo>
                    <a:pt x="6" y="488"/>
                  </a:lnTo>
                  <a:lnTo>
                    <a:pt x="8" y="484"/>
                  </a:lnTo>
                  <a:lnTo>
                    <a:pt x="8" y="482"/>
                  </a:lnTo>
                  <a:lnTo>
                    <a:pt x="8" y="482"/>
                  </a:lnTo>
                  <a:lnTo>
                    <a:pt x="8" y="482"/>
                  </a:lnTo>
                  <a:lnTo>
                    <a:pt x="10" y="482"/>
                  </a:lnTo>
                  <a:lnTo>
                    <a:pt x="12" y="482"/>
                  </a:lnTo>
                  <a:lnTo>
                    <a:pt x="12" y="482"/>
                  </a:lnTo>
                  <a:lnTo>
                    <a:pt x="14" y="482"/>
                  </a:lnTo>
                  <a:lnTo>
                    <a:pt x="16" y="480"/>
                  </a:lnTo>
                  <a:lnTo>
                    <a:pt x="16" y="480"/>
                  </a:lnTo>
                  <a:lnTo>
                    <a:pt x="16" y="480"/>
                  </a:lnTo>
                  <a:lnTo>
                    <a:pt x="18" y="480"/>
                  </a:lnTo>
                  <a:lnTo>
                    <a:pt x="18" y="478"/>
                  </a:lnTo>
                  <a:lnTo>
                    <a:pt x="18" y="476"/>
                  </a:lnTo>
                  <a:lnTo>
                    <a:pt x="18" y="474"/>
                  </a:lnTo>
                  <a:lnTo>
                    <a:pt x="18" y="470"/>
                  </a:lnTo>
                  <a:lnTo>
                    <a:pt x="18" y="468"/>
                  </a:lnTo>
                  <a:lnTo>
                    <a:pt x="20" y="462"/>
                  </a:lnTo>
                  <a:lnTo>
                    <a:pt x="20" y="454"/>
                  </a:lnTo>
                  <a:lnTo>
                    <a:pt x="20" y="446"/>
                  </a:lnTo>
                  <a:lnTo>
                    <a:pt x="20" y="438"/>
                  </a:lnTo>
                  <a:lnTo>
                    <a:pt x="20" y="430"/>
                  </a:lnTo>
                  <a:lnTo>
                    <a:pt x="20" y="422"/>
                  </a:lnTo>
                  <a:lnTo>
                    <a:pt x="20" y="418"/>
                  </a:lnTo>
                  <a:lnTo>
                    <a:pt x="20" y="414"/>
                  </a:lnTo>
                  <a:lnTo>
                    <a:pt x="20" y="410"/>
                  </a:lnTo>
                  <a:lnTo>
                    <a:pt x="20" y="408"/>
                  </a:lnTo>
                  <a:lnTo>
                    <a:pt x="20" y="406"/>
                  </a:lnTo>
                  <a:lnTo>
                    <a:pt x="18" y="404"/>
                  </a:lnTo>
                  <a:lnTo>
                    <a:pt x="16" y="398"/>
                  </a:lnTo>
                  <a:lnTo>
                    <a:pt x="14" y="394"/>
                  </a:lnTo>
                  <a:lnTo>
                    <a:pt x="14" y="392"/>
                  </a:lnTo>
                  <a:lnTo>
                    <a:pt x="14" y="390"/>
                  </a:lnTo>
                  <a:lnTo>
                    <a:pt x="12" y="388"/>
                  </a:lnTo>
                  <a:lnTo>
                    <a:pt x="12" y="384"/>
                  </a:lnTo>
                  <a:lnTo>
                    <a:pt x="12" y="378"/>
                  </a:lnTo>
                  <a:lnTo>
                    <a:pt x="12" y="372"/>
                  </a:lnTo>
                  <a:lnTo>
                    <a:pt x="12" y="368"/>
                  </a:lnTo>
                  <a:lnTo>
                    <a:pt x="12" y="366"/>
                  </a:lnTo>
                  <a:lnTo>
                    <a:pt x="12" y="360"/>
                  </a:lnTo>
                  <a:lnTo>
                    <a:pt x="12" y="352"/>
                  </a:lnTo>
                  <a:lnTo>
                    <a:pt x="10" y="346"/>
                  </a:lnTo>
                  <a:lnTo>
                    <a:pt x="10" y="342"/>
                  </a:lnTo>
                  <a:lnTo>
                    <a:pt x="8" y="340"/>
                  </a:lnTo>
                  <a:lnTo>
                    <a:pt x="8" y="338"/>
                  </a:lnTo>
                  <a:lnTo>
                    <a:pt x="8" y="336"/>
                  </a:lnTo>
                  <a:lnTo>
                    <a:pt x="6" y="332"/>
                  </a:lnTo>
                  <a:lnTo>
                    <a:pt x="4" y="328"/>
                  </a:lnTo>
                  <a:lnTo>
                    <a:pt x="2" y="328"/>
                  </a:lnTo>
                  <a:lnTo>
                    <a:pt x="2" y="326"/>
                  </a:lnTo>
                  <a:lnTo>
                    <a:pt x="2" y="324"/>
                  </a:lnTo>
                  <a:lnTo>
                    <a:pt x="2" y="322"/>
                  </a:lnTo>
                  <a:lnTo>
                    <a:pt x="2" y="320"/>
                  </a:lnTo>
                  <a:lnTo>
                    <a:pt x="4" y="316"/>
                  </a:lnTo>
                  <a:lnTo>
                    <a:pt x="4" y="314"/>
                  </a:lnTo>
                  <a:lnTo>
                    <a:pt x="4" y="314"/>
                  </a:lnTo>
                  <a:lnTo>
                    <a:pt x="4" y="312"/>
                  </a:lnTo>
                  <a:lnTo>
                    <a:pt x="4" y="312"/>
                  </a:lnTo>
                  <a:lnTo>
                    <a:pt x="6" y="310"/>
                  </a:lnTo>
                  <a:lnTo>
                    <a:pt x="10" y="306"/>
                  </a:lnTo>
                  <a:lnTo>
                    <a:pt x="12" y="306"/>
                  </a:lnTo>
                  <a:lnTo>
                    <a:pt x="12" y="304"/>
                  </a:lnTo>
                  <a:lnTo>
                    <a:pt x="14" y="302"/>
                  </a:lnTo>
                  <a:lnTo>
                    <a:pt x="14" y="302"/>
                  </a:lnTo>
                  <a:lnTo>
                    <a:pt x="14" y="300"/>
                  </a:lnTo>
                  <a:lnTo>
                    <a:pt x="14" y="300"/>
                  </a:lnTo>
                  <a:lnTo>
                    <a:pt x="14" y="298"/>
                  </a:lnTo>
                  <a:lnTo>
                    <a:pt x="14" y="296"/>
                  </a:lnTo>
                  <a:lnTo>
                    <a:pt x="14" y="294"/>
                  </a:lnTo>
                  <a:lnTo>
                    <a:pt x="12" y="294"/>
                  </a:lnTo>
                  <a:lnTo>
                    <a:pt x="12" y="290"/>
                  </a:lnTo>
                  <a:lnTo>
                    <a:pt x="10" y="288"/>
                  </a:lnTo>
                  <a:lnTo>
                    <a:pt x="8" y="284"/>
                  </a:lnTo>
                  <a:lnTo>
                    <a:pt x="6" y="282"/>
                  </a:lnTo>
                  <a:lnTo>
                    <a:pt x="4" y="280"/>
                  </a:lnTo>
                  <a:lnTo>
                    <a:pt x="2" y="278"/>
                  </a:lnTo>
                  <a:lnTo>
                    <a:pt x="2" y="276"/>
                  </a:lnTo>
                  <a:lnTo>
                    <a:pt x="2" y="274"/>
                  </a:lnTo>
                  <a:lnTo>
                    <a:pt x="0" y="272"/>
                  </a:lnTo>
                  <a:lnTo>
                    <a:pt x="0" y="270"/>
                  </a:lnTo>
                  <a:lnTo>
                    <a:pt x="0" y="270"/>
                  </a:lnTo>
                  <a:lnTo>
                    <a:pt x="2" y="268"/>
                  </a:lnTo>
                  <a:lnTo>
                    <a:pt x="2" y="268"/>
                  </a:lnTo>
                  <a:lnTo>
                    <a:pt x="2" y="266"/>
                  </a:lnTo>
                  <a:lnTo>
                    <a:pt x="4" y="264"/>
                  </a:lnTo>
                  <a:lnTo>
                    <a:pt x="6" y="262"/>
                  </a:lnTo>
                  <a:lnTo>
                    <a:pt x="8" y="258"/>
                  </a:lnTo>
                  <a:lnTo>
                    <a:pt x="10" y="256"/>
                  </a:lnTo>
                  <a:lnTo>
                    <a:pt x="12" y="254"/>
                  </a:lnTo>
                  <a:lnTo>
                    <a:pt x="14" y="252"/>
                  </a:lnTo>
                  <a:lnTo>
                    <a:pt x="16" y="250"/>
                  </a:lnTo>
                  <a:lnTo>
                    <a:pt x="16" y="248"/>
                  </a:lnTo>
                  <a:lnTo>
                    <a:pt x="16" y="246"/>
                  </a:lnTo>
                  <a:lnTo>
                    <a:pt x="18" y="244"/>
                  </a:lnTo>
                  <a:lnTo>
                    <a:pt x="18" y="244"/>
                  </a:lnTo>
                  <a:lnTo>
                    <a:pt x="18" y="244"/>
                  </a:lnTo>
                  <a:lnTo>
                    <a:pt x="18" y="244"/>
                  </a:lnTo>
                  <a:lnTo>
                    <a:pt x="18" y="242"/>
                  </a:lnTo>
                  <a:lnTo>
                    <a:pt x="16" y="242"/>
                  </a:lnTo>
                  <a:lnTo>
                    <a:pt x="16" y="240"/>
                  </a:lnTo>
                  <a:lnTo>
                    <a:pt x="14" y="240"/>
                  </a:lnTo>
                  <a:lnTo>
                    <a:pt x="12" y="238"/>
                  </a:lnTo>
                  <a:lnTo>
                    <a:pt x="12" y="238"/>
                  </a:lnTo>
                  <a:lnTo>
                    <a:pt x="12" y="236"/>
                  </a:lnTo>
                  <a:lnTo>
                    <a:pt x="10" y="234"/>
                  </a:lnTo>
                  <a:lnTo>
                    <a:pt x="10" y="232"/>
                  </a:lnTo>
                  <a:lnTo>
                    <a:pt x="10" y="228"/>
                  </a:lnTo>
                  <a:lnTo>
                    <a:pt x="10" y="224"/>
                  </a:lnTo>
                  <a:lnTo>
                    <a:pt x="10" y="222"/>
                  </a:lnTo>
                  <a:lnTo>
                    <a:pt x="10" y="218"/>
                  </a:lnTo>
                  <a:lnTo>
                    <a:pt x="10" y="218"/>
                  </a:lnTo>
                  <a:lnTo>
                    <a:pt x="10" y="216"/>
                  </a:lnTo>
                  <a:lnTo>
                    <a:pt x="10" y="216"/>
                  </a:lnTo>
                  <a:lnTo>
                    <a:pt x="12" y="214"/>
                  </a:lnTo>
                  <a:lnTo>
                    <a:pt x="12" y="214"/>
                  </a:lnTo>
                  <a:lnTo>
                    <a:pt x="12" y="214"/>
                  </a:lnTo>
                  <a:lnTo>
                    <a:pt x="14" y="214"/>
                  </a:lnTo>
                  <a:lnTo>
                    <a:pt x="14" y="214"/>
                  </a:lnTo>
                  <a:lnTo>
                    <a:pt x="16" y="214"/>
                  </a:lnTo>
                  <a:lnTo>
                    <a:pt x="16" y="214"/>
                  </a:lnTo>
                  <a:lnTo>
                    <a:pt x="18" y="214"/>
                  </a:lnTo>
                  <a:lnTo>
                    <a:pt x="18" y="212"/>
                  </a:lnTo>
                  <a:lnTo>
                    <a:pt x="20" y="212"/>
                  </a:lnTo>
                  <a:lnTo>
                    <a:pt x="20" y="212"/>
                  </a:lnTo>
                  <a:lnTo>
                    <a:pt x="20" y="212"/>
                  </a:lnTo>
                  <a:lnTo>
                    <a:pt x="20" y="210"/>
                  </a:lnTo>
                  <a:lnTo>
                    <a:pt x="20" y="210"/>
                  </a:lnTo>
                  <a:lnTo>
                    <a:pt x="20" y="208"/>
                  </a:lnTo>
                  <a:lnTo>
                    <a:pt x="22" y="206"/>
                  </a:lnTo>
                  <a:lnTo>
                    <a:pt x="20" y="204"/>
                  </a:lnTo>
                  <a:lnTo>
                    <a:pt x="20" y="200"/>
                  </a:lnTo>
                  <a:lnTo>
                    <a:pt x="20" y="198"/>
                  </a:lnTo>
                  <a:lnTo>
                    <a:pt x="20" y="196"/>
                  </a:lnTo>
                  <a:lnTo>
                    <a:pt x="18" y="196"/>
                  </a:lnTo>
                  <a:lnTo>
                    <a:pt x="18" y="194"/>
                  </a:lnTo>
                  <a:lnTo>
                    <a:pt x="18" y="194"/>
                  </a:lnTo>
                  <a:lnTo>
                    <a:pt x="16" y="194"/>
                  </a:lnTo>
                  <a:lnTo>
                    <a:pt x="14" y="194"/>
                  </a:lnTo>
                  <a:lnTo>
                    <a:pt x="12" y="194"/>
                  </a:lnTo>
                  <a:lnTo>
                    <a:pt x="12" y="192"/>
                  </a:lnTo>
                  <a:lnTo>
                    <a:pt x="12" y="192"/>
                  </a:lnTo>
                  <a:lnTo>
                    <a:pt x="10" y="192"/>
                  </a:lnTo>
                  <a:lnTo>
                    <a:pt x="10" y="190"/>
                  </a:lnTo>
                  <a:lnTo>
                    <a:pt x="10" y="188"/>
                  </a:lnTo>
                  <a:lnTo>
                    <a:pt x="10" y="188"/>
                  </a:lnTo>
                  <a:lnTo>
                    <a:pt x="8" y="184"/>
                  </a:lnTo>
                  <a:lnTo>
                    <a:pt x="8" y="180"/>
                  </a:lnTo>
                  <a:lnTo>
                    <a:pt x="8" y="176"/>
                  </a:lnTo>
                  <a:lnTo>
                    <a:pt x="8" y="174"/>
                  </a:lnTo>
                  <a:lnTo>
                    <a:pt x="10" y="170"/>
                  </a:lnTo>
                  <a:lnTo>
                    <a:pt x="10" y="168"/>
                  </a:lnTo>
                  <a:lnTo>
                    <a:pt x="10" y="168"/>
                  </a:lnTo>
                  <a:lnTo>
                    <a:pt x="10" y="166"/>
                  </a:lnTo>
                  <a:lnTo>
                    <a:pt x="12" y="166"/>
                  </a:lnTo>
                  <a:lnTo>
                    <a:pt x="14" y="164"/>
                  </a:lnTo>
                  <a:lnTo>
                    <a:pt x="16" y="164"/>
                  </a:lnTo>
                  <a:lnTo>
                    <a:pt x="16" y="162"/>
                  </a:lnTo>
                  <a:lnTo>
                    <a:pt x="16" y="162"/>
                  </a:lnTo>
                  <a:lnTo>
                    <a:pt x="18" y="160"/>
                  </a:lnTo>
                  <a:lnTo>
                    <a:pt x="18" y="160"/>
                  </a:lnTo>
                  <a:lnTo>
                    <a:pt x="18" y="158"/>
                  </a:lnTo>
                  <a:lnTo>
                    <a:pt x="16" y="156"/>
                  </a:lnTo>
                  <a:lnTo>
                    <a:pt x="16" y="152"/>
                  </a:lnTo>
                  <a:lnTo>
                    <a:pt x="16" y="150"/>
                  </a:lnTo>
                  <a:lnTo>
                    <a:pt x="16" y="148"/>
                  </a:lnTo>
                  <a:lnTo>
                    <a:pt x="14" y="144"/>
                  </a:lnTo>
                  <a:lnTo>
                    <a:pt x="14" y="138"/>
                  </a:lnTo>
                  <a:lnTo>
                    <a:pt x="12" y="134"/>
                  </a:lnTo>
                  <a:lnTo>
                    <a:pt x="12" y="130"/>
                  </a:lnTo>
                  <a:lnTo>
                    <a:pt x="12" y="128"/>
                  </a:lnTo>
                  <a:lnTo>
                    <a:pt x="12" y="126"/>
                  </a:lnTo>
                  <a:lnTo>
                    <a:pt x="12" y="124"/>
                  </a:lnTo>
                  <a:lnTo>
                    <a:pt x="12" y="124"/>
                  </a:lnTo>
                  <a:lnTo>
                    <a:pt x="14" y="122"/>
                  </a:lnTo>
                  <a:lnTo>
                    <a:pt x="14" y="120"/>
                  </a:lnTo>
                  <a:lnTo>
                    <a:pt x="16" y="118"/>
                  </a:lnTo>
                  <a:lnTo>
                    <a:pt x="18" y="116"/>
                  </a:lnTo>
                  <a:lnTo>
                    <a:pt x="18" y="116"/>
                  </a:lnTo>
                  <a:lnTo>
                    <a:pt x="18" y="114"/>
                  </a:lnTo>
                  <a:lnTo>
                    <a:pt x="18" y="112"/>
                  </a:lnTo>
                  <a:lnTo>
                    <a:pt x="18" y="108"/>
                  </a:lnTo>
                  <a:lnTo>
                    <a:pt x="18" y="106"/>
                  </a:lnTo>
                  <a:lnTo>
                    <a:pt x="18" y="104"/>
                  </a:lnTo>
                  <a:lnTo>
                    <a:pt x="18" y="102"/>
                  </a:lnTo>
                  <a:lnTo>
                    <a:pt x="20" y="102"/>
                  </a:lnTo>
                  <a:lnTo>
                    <a:pt x="20" y="100"/>
                  </a:lnTo>
                  <a:lnTo>
                    <a:pt x="22" y="100"/>
                  </a:lnTo>
                  <a:lnTo>
                    <a:pt x="24" y="98"/>
                  </a:lnTo>
                  <a:lnTo>
                    <a:pt x="26" y="96"/>
                  </a:lnTo>
                  <a:lnTo>
                    <a:pt x="28" y="96"/>
                  </a:lnTo>
                  <a:lnTo>
                    <a:pt x="28" y="94"/>
                  </a:lnTo>
                  <a:lnTo>
                    <a:pt x="30" y="94"/>
                  </a:lnTo>
                  <a:lnTo>
                    <a:pt x="30" y="92"/>
                  </a:lnTo>
                  <a:lnTo>
                    <a:pt x="30" y="90"/>
                  </a:lnTo>
                  <a:lnTo>
                    <a:pt x="32" y="88"/>
                  </a:lnTo>
                  <a:lnTo>
                    <a:pt x="32" y="86"/>
                  </a:lnTo>
                  <a:lnTo>
                    <a:pt x="34" y="84"/>
                  </a:lnTo>
                  <a:lnTo>
                    <a:pt x="34" y="82"/>
                  </a:lnTo>
                  <a:lnTo>
                    <a:pt x="34" y="82"/>
                  </a:lnTo>
                  <a:lnTo>
                    <a:pt x="34" y="80"/>
                  </a:lnTo>
                  <a:lnTo>
                    <a:pt x="34" y="80"/>
                  </a:lnTo>
                  <a:lnTo>
                    <a:pt x="32" y="78"/>
                  </a:lnTo>
                  <a:lnTo>
                    <a:pt x="30" y="78"/>
                  </a:lnTo>
                  <a:lnTo>
                    <a:pt x="30" y="76"/>
                  </a:lnTo>
                  <a:lnTo>
                    <a:pt x="28" y="74"/>
                  </a:lnTo>
                  <a:lnTo>
                    <a:pt x="26" y="74"/>
                  </a:lnTo>
                  <a:lnTo>
                    <a:pt x="26" y="72"/>
                  </a:lnTo>
                  <a:lnTo>
                    <a:pt x="26" y="72"/>
                  </a:lnTo>
                  <a:lnTo>
                    <a:pt x="26" y="70"/>
                  </a:lnTo>
                  <a:lnTo>
                    <a:pt x="26" y="70"/>
                  </a:lnTo>
                  <a:lnTo>
                    <a:pt x="26" y="70"/>
                  </a:lnTo>
                  <a:lnTo>
                    <a:pt x="28" y="68"/>
                  </a:lnTo>
                  <a:lnTo>
                    <a:pt x="28" y="66"/>
                  </a:lnTo>
                  <a:lnTo>
                    <a:pt x="30" y="66"/>
                  </a:lnTo>
                  <a:lnTo>
                    <a:pt x="32" y="62"/>
                  </a:lnTo>
                  <a:lnTo>
                    <a:pt x="34" y="62"/>
                  </a:lnTo>
                  <a:lnTo>
                    <a:pt x="34" y="60"/>
                  </a:lnTo>
                  <a:lnTo>
                    <a:pt x="34" y="60"/>
                  </a:lnTo>
                  <a:lnTo>
                    <a:pt x="34" y="60"/>
                  </a:lnTo>
                  <a:lnTo>
                    <a:pt x="34" y="58"/>
                  </a:lnTo>
                  <a:lnTo>
                    <a:pt x="34" y="56"/>
                  </a:lnTo>
                  <a:lnTo>
                    <a:pt x="34" y="54"/>
                  </a:lnTo>
                  <a:lnTo>
                    <a:pt x="34" y="50"/>
                  </a:lnTo>
                  <a:lnTo>
                    <a:pt x="34" y="48"/>
                  </a:lnTo>
                  <a:lnTo>
                    <a:pt x="34" y="46"/>
                  </a:lnTo>
                  <a:lnTo>
                    <a:pt x="34" y="44"/>
                  </a:lnTo>
                  <a:lnTo>
                    <a:pt x="34" y="42"/>
                  </a:lnTo>
                  <a:lnTo>
                    <a:pt x="34" y="42"/>
                  </a:lnTo>
                  <a:lnTo>
                    <a:pt x="34" y="42"/>
                  </a:lnTo>
                  <a:lnTo>
                    <a:pt x="34" y="40"/>
                  </a:lnTo>
                  <a:lnTo>
                    <a:pt x="36" y="40"/>
                  </a:lnTo>
                  <a:lnTo>
                    <a:pt x="36" y="40"/>
                  </a:lnTo>
                  <a:lnTo>
                    <a:pt x="38" y="40"/>
                  </a:lnTo>
                  <a:lnTo>
                    <a:pt x="40" y="40"/>
                  </a:lnTo>
                  <a:lnTo>
                    <a:pt x="40" y="40"/>
                  </a:lnTo>
                  <a:lnTo>
                    <a:pt x="42" y="40"/>
                  </a:lnTo>
                  <a:lnTo>
                    <a:pt x="44" y="38"/>
                  </a:lnTo>
                  <a:lnTo>
                    <a:pt x="44" y="38"/>
                  </a:lnTo>
                  <a:lnTo>
                    <a:pt x="44" y="38"/>
                  </a:lnTo>
                  <a:lnTo>
                    <a:pt x="44" y="38"/>
                  </a:lnTo>
                  <a:lnTo>
                    <a:pt x="44" y="36"/>
                  </a:lnTo>
                  <a:lnTo>
                    <a:pt x="46" y="34"/>
                  </a:lnTo>
                  <a:lnTo>
                    <a:pt x="46" y="34"/>
                  </a:lnTo>
                  <a:lnTo>
                    <a:pt x="46" y="30"/>
                  </a:lnTo>
                  <a:lnTo>
                    <a:pt x="46" y="28"/>
                  </a:lnTo>
                  <a:lnTo>
                    <a:pt x="46" y="24"/>
                  </a:lnTo>
                  <a:lnTo>
                    <a:pt x="46" y="22"/>
                  </a:lnTo>
                  <a:lnTo>
                    <a:pt x="46" y="2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grpSp>
          <p:nvGrpSpPr>
            <p:cNvPr id="1382" name="Gruppieren 1"/>
            <p:cNvGrpSpPr/>
            <p:nvPr/>
          </p:nvGrpSpPr>
          <p:grpSpPr>
            <a:xfrm>
              <a:off x="3658829" y="4817902"/>
              <a:ext cx="338774" cy="1441798"/>
              <a:chOff x="2681578" y="5273842"/>
              <a:chExt cx="260350" cy="1108075"/>
            </a:xfrm>
            <a:grpFill/>
          </p:grpSpPr>
          <p:sp>
            <p:nvSpPr>
              <p:cNvPr id="1492" name="Freeform 494"/>
              <p:cNvSpPr>
                <a:spLocks/>
              </p:cNvSpPr>
              <p:nvPr/>
            </p:nvSpPr>
            <p:spPr bwMode="auto">
              <a:xfrm>
                <a:off x="2681578" y="5273842"/>
                <a:ext cx="168275" cy="1076325"/>
              </a:xfrm>
              <a:custGeom>
                <a:avLst/>
                <a:gdLst>
                  <a:gd name="T0" fmla="*/ 62 w 106"/>
                  <a:gd name="T1" fmla="*/ 630 h 678"/>
                  <a:gd name="T2" fmla="*/ 56 w 106"/>
                  <a:gd name="T3" fmla="*/ 616 h 678"/>
                  <a:gd name="T4" fmla="*/ 46 w 106"/>
                  <a:gd name="T5" fmla="*/ 604 h 678"/>
                  <a:gd name="T6" fmla="*/ 36 w 106"/>
                  <a:gd name="T7" fmla="*/ 582 h 678"/>
                  <a:gd name="T8" fmla="*/ 40 w 106"/>
                  <a:gd name="T9" fmla="*/ 556 h 678"/>
                  <a:gd name="T10" fmla="*/ 50 w 106"/>
                  <a:gd name="T11" fmla="*/ 548 h 678"/>
                  <a:gd name="T12" fmla="*/ 52 w 106"/>
                  <a:gd name="T13" fmla="*/ 484 h 678"/>
                  <a:gd name="T14" fmla="*/ 44 w 106"/>
                  <a:gd name="T15" fmla="*/ 444 h 678"/>
                  <a:gd name="T16" fmla="*/ 34 w 106"/>
                  <a:gd name="T17" fmla="*/ 402 h 678"/>
                  <a:gd name="T18" fmla="*/ 38 w 106"/>
                  <a:gd name="T19" fmla="*/ 384 h 678"/>
                  <a:gd name="T20" fmla="*/ 44 w 106"/>
                  <a:gd name="T21" fmla="*/ 366 h 678"/>
                  <a:gd name="T22" fmla="*/ 32 w 106"/>
                  <a:gd name="T23" fmla="*/ 342 h 678"/>
                  <a:gd name="T24" fmla="*/ 48 w 106"/>
                  <a:gd name="T25" fmla="*/ 322 h 678"/>
                  <a:gd name="T26" fmla="*/ 44 w 106"/>
                  <a:gd name="T27" fmla="*/ 310 h 678"/>
                  <a:gd name="T28" fmla="*/ 42 w 106"/>
                  <a:gd name="T29" fmla="*/ 288 h 678"/>
                  <a:gd name="T30" fmla="*/ 52 w 106"/>
                  <a:gd name="T31" fmla="*/ 286 h 678"/>
                  <a:gd name="T32" fmla="*/ 50 w 106"/>
                  <a:gd name="T33" fmla="*/ 268 h 678"/>
                  <a:gd name="T34" fmla="*/ 40 w 106"/>
                  <a:gd name="T35" fmla="*/ 254 h 678"/>
                  <a:gd name="T36" fmla="*/ 48 w 106"/>
                  <a:gd name="T37" fmla="*/ 236 h 678"/>
                  <a:gd name="T38" fmla="*/ 44 w 106"/>
                  <a:gd name="T39" fmla="*/ 204 h 678"/>
                  <a:gd name="T40" fmla="*/ 50 w 106"/>
                  <a:gd name="T41" fmla="*/ 186 h 678"/>
                  <a:gd name="T42" fmla="*/ 60 w 106"/>
                  <a:gd name="T43" fmla="*/ 168 h 678"/>
                  <a:gd name="T44" fmla="*/ 64 w 106"/>
                  <a:gd name="T45" fmla="*/ 152 h 678"/>
                  <a:gd name="T46" fmla="*/ 60 w 106"/>
                  <a:gd name="T47" fmla="*/ 140 h 678"/>
                  <a:gd name="T48" fmla="*/ 66 w 106"/>
                  <a:gd name="T49" fmla="*/ 122 h 678"/>
                  <a:gd name="T50" fmla="*/ 72 w 106"/>
                  <a:gd name="T51" fmla="*/ 114 h 678"/>
                  <a:gd name="T52" fmla="*/ 78 w 106"/>
                  <a:gd name="T53" fmla="*/ 98 h 678"/>
                  <a:gd name="T54" fmla="*/ 58 w 106"/>
                  <a:gd name="T55" fmla="*/ 74 h 678"/>
                  <a:gd name="T56" fmla="*/ 56 w 106"/>
                  <a:gd name="T57" fmla="*/ 42 h 678"/>
                  <a:gd name="T58" fmla="*/ 44 w 106"/>
                  <a:gd name="T59" fmla="*/ 26 h 678"/>
                  <a:gd name="T60" fmla="*/ 40 w 106"/>
                  <a:gd name="T61" fmla="*/ 10 h 678"/>
                  <a:gd name="T62" fmla="*/ 24 w 106"/>
                  <a:gd name="T63" fmla="*/ 26 h 678"/>
                  <a:gd name="T64" fmla="*/ 32 w 106"/>
                  <a:gd name="T65" fmla="*/ 52 h 678"/>
                  <a:gd name="T66" fmla="*/ 30 w 106"/>
                  <a:gd name="T67" fmla="*/ 98 h 678"/>
                  <a:gd name="T68" fmla="*/ 24 w 106"/>
                  <a:gd name="T69" fmla="*/ 112 h 678"/>
                  <a:gd name="T70" fmla="*/ 32 w 106"/>
                  <a:gd name="T71" fmla="*/ 122 h 678"/>
                  <a:gd name="T72" fmla="*/ 28 w 106"/>
                  <a:gd name="T73" fmla="*/ 148 h 678"/>
                  <a:gd name="T74" fmla="*/ 22 w 106"/>
                  <a:gd name="T75" fmla="*/ 152 h 678"/>
                  <a:gd name="T76" fmla="*/ 26 w 106"/>
                  <a:gd name="T77" fmla="*/ 184 h 678"/>
                  <a:gd name="T78" fmla="*/ 16 w 106"/>
                  <a:gd name="T79" fmla="*/ 186 h 678"/>
                  <a:gd name="T80" fmla="*/ 18 w 106"/>
                  <a:gd name="T81" fmla="*/ 194 h 678"/>
                  <a:gd name="T82" fmla="*/ 14 w 106"/>
                  <a:gd name="T83" fmla="*/ 216 h 678"/>
                  <a:gd name="T84" fmla="*/ 10 w 106"/>
                  <a:gd name="T85" fmla="*/ 264 h 678"/>
                  <a:gd name="T86" fmla="*/ 18 w 106"/>
                  <a:gd name="T87" fmla="*/ 274 h 678"/>
                  <a:gd name="T88" fmla="*/ 12 w 106"/>
                  <a:gd name="T89" fmla="*/ 326 h 678"/>
                  <a:gd name="T90" fmla="*/ 0 w 106"/>
                  <a:gd name="T91" fmla="*/ 350 h 678"/>
                  <a:gd name="T92" fmla="*/ 10 w 106"/>
                  <a:gd name="T93" fmla="*/ 418 h 678"/>
                  <a:gd name="T94" fmla="*/ 6 w 106"/>
                  <a:gd name="T95" fmla="*/ 450 h 678"/>
                  <a:gd name="T96" fmla="*/ 14 w 106"/>
                  <a:gd name="T97" fmla="*/ 452 h 678"/>
                  <a:gd name="T98" fmla="*/ 22 w 106"/>
                  <a:gd name="T99" fmla="*/ 464 h 678"/>
                  <a:gd name="T100" fmla="*/ 18 w 106"/>
                  <a:gd name="T101" fmla="*/ 508 h 678"/>
                  <a:gd name="T102" fmla="*/ 14 w 106"/>
                  <a:gd name="T103" fmla="*/ 538 h 678"/>
                  <a:gd name="T104" fmla="*/ 24 w 106"/>
                  <a:gd name="T105" fmla="*/ 544 h 678"/>
                  <a:gd name="T106" fmla="*/ 14 w 106"/>
                  <a:gd name="T107" fmla="*/ 566 h 678"/>
                  <a:gd name="T108" fmla="*/ 22 w 106"/>
                  <a:gd name="T109" fmla="*/ 598 h 678"/>
                  <a:gd name="T110" fmla="*/ 38 w 106"/>
                  <a:gd name="T111" fmla="*/ 612 h 678"/>
                  <a:gd name="T112" fmla="*/ 44 w 106"/>
                  <a:gd name="T113" fmla="*/ 632 h 678"/>
                  <a:gd name="T114" fmla="*/ 60 w 106"/>
                  <a:gd name="T115" fmla="*/ 646 h 678"/>
                  <a:gd name="T116" fmla="*/ 82 w 106"/>
                  <a:gd name="T117" fmla="*/ 666 h 678"/>
                  <a:gd name="T118" fmla="*/ 90 w 106"/>
                  <a:gd name="T119" fmla="*/ 678 h 678"/>
                  <a:gd name="T120" fmla="*/ 94 w 106"/>
                  <a:gd name="T121" fmla="*/ 660 h 678"/>
                  <a:gd name="T122" fmla="*/ 106 w 106"/>
                  <a:gd name="T123" fmla="*/ 650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6" h="678">
                    <a:moveTo>
                      <a:pt x="102" y="626"/>
                    </a:moveTo>
                    <a:lnTo>
                      <a:pt x="102" y="626"/>
                    </a:lnTo>
                    <a:lnTo>
                      <a:pt x="96" y="628"/>
                    </a:lnTo>
                    <a:lnTo>
                      <a:pt x="90" y="630"/>
                    </a:lnTo>
                    <a:lnTo>
                      <a:pt x="84" y="630"/>
                    </a:lnTo>
                    <a:lnTo>
                      <a:pt x="80" y="630"/>
                    </a:lnTo>
                    <a:lnTo>
                      <a:pt x="76" y="632"/>
                    </a:lnTo>
                    <a:lnTo>
                      <a:pt x="72" y="632"/>
                    </a:lnTo>
                    <a:lnTo>
                      <a:pt x="68" y="632"/>
                    </a:lnTo>
                    <a:lnTo>
                      <a:pt x="66" y="632"/>
                    </a:lnTo>
                    <a:lnTo>
                      <a:pt x="62" y="630"/>
                    </a:lnTo>
                    <a:lnTo>
                      <a:pt x="60" y="630"/>
                    </a:lnTo>
                    <a:lnTo>
                      <a:pt x="60" y="630"/>
                    </a:lnTo>
                    <a:lnTo>
                      <a:pt x="58" y="630"/>
                    </a:lnTo>
                    <a:lnTo>
                      <a:pt x="58" y="628"/>
                    </a:lnTo>
                    <a:lnTo>
                      <a:pt x="58" y="628"/>
                    </a:lnTo>
                    <a:lnTo>
                      <a:pt x="56" y="626"/>
                    </a:lnTo>
                    <a:lnTo>
                      <a:pt x="56" y="626"/>
                    </a:lnTo>
                    <a:lnTo>
                      <a:pt x="56" y="624"/>
                    </a:lnTo>
                    <a:lnTo>
                      <a:pt x="56" y="622"/>
                    </a:lnTo>
                    <a:lnTo>
                      <a:pt x="56" y="618"/>
                    </a:lnTo>
                    <a:lnTo>
                      <a:pt x="56" y="616"/>
                    </a:lnTo>
                    <a:lnTo>
                      <a:pt x="56" y="612"/>
                    </a:lnTo>
                    <a:lnTo>
                      <a:pt x="56" y="612"/>
                    </a:lnTo>
                    <a:lnTo>
                      <a:pt x="56" y="610"/>
                    </a:lnTo>
                    <a:lnTo>
                      <a:pt x="56" y="608"/>
                    </a:lnTo>
                    <a:lnTo>
                      <a:pt x="54" y="608"/>
                    </a:lnTo>
                    <a:lnTo>
                      <a:pt x="54" y="608"/>
                    </a:lnTo>
                    <a:lnTo>
                      <a:pt x="54" y="606"/>
                    </a:lnTo>
                    <a:lnTo>
                      <a:pt x="52" y="606"/>
                    </a:lnTo>
                    <a:lnTo>
                      <a:pt x="50" y="606"/>
                    </a:lnTo>
                    <a:lnTo>
                      <a:pt x="48" y="604"/>
                    </a:lnTo>
                    <a:lnTo>
                      <a:pt x="46" y="604"/>
                    </a:lnTo>
                    <a:lnTo>
                      <a:pt x="44" y="602"/>
                    </a:lnTo>
                    <a:lnTo>
                      <a:pt x="44" y="602"/>
                    </a:lnTo>
                    <a:lnTo>
                      <a:pt x="42" y="602"/>
                    </a:lnTo>
                    <a:lnTo>
                      <a:pt x="42" y="600"/>
                    </a:lnTo>
                    <a:lnTo>
                      <a:pt x="42" y="600"/>
                    </a:lnTo>
                    <a:lnTo>
                      <a:pt x="40" y="596"/>
                    </a:lnTo>
                    <a:lnTo>
                      <a:pt x="38" y="594"/>
                    </a:lnTo>
                    <a:lnTo>
                      <a:pt x="38" y="592"/>
                    </a:lnTo>
                    <a:lnTo>
                      <a:pt x="38" y="588"/>
                    </a:lnTo>
                    <a:lnTo>
                      <a:pt x="36" y="586"/>
                    </a:lnTo>
                    <a:lnTo>
                      <a:pt x="36" y="582"/>
                    </a:lnTo>
                    <a:lnTo>
                      <a:pt x="36" y="578"/>
                    </a:lnTo>
                    <a:lnTo>
                      <a:pt x="36" y="576"/>
                    </a:lnTo>
                    <a:lnTo>
                      <a:pt x="36" y="572"/>
                    </a:lnTo>
                    <a:lnTo>
                      <a:pt x="36" y="568"/>
                    </a:lnTo>
                    <a:lnTo>
                      <a:pt x="36" y="566"/>
                    </a:lnTo>
                    <a:lnTo>
                      <a:pt x="36" y="564"/>
                    </a:lnTo>
                    <a:lnTo>
                      <a:pt x="38" y="560"/>
                    </a:lnTo>
                    <a:lnTo>
                      <a:pt x="38" y="558"/>
                    </a:lnTo>
                    <a:lnTo>
                      <a:pt x="40" y="556"/>
                    </a:lnTo>
                    <a:lnTo>
                      <a:pt x="40" y="556"/>
                    </a:lnTo>
                    <a:lnTo>
                      <a:pt x="40" y="556"/>
                    </a:lnTo>
                    <a:lnTo>
                      <a:pt x="42" y="556"/>
                    </a:lnTo>
                    <a:lnTo>
                      <a:pt x="42" y="556"/>
                    </a:lnTo>
                    <a:lnTo>
                      <a:pt x="44" y="556"/>
                    </a:lnTo>
                    <a:lnTo>
                      <a:pt x="46" y="554"/>
                    </a:lnTo>
                    <a:lnTo>
                      <a:pt x="48" y="554"/>
                    </a:lnTo>
                    <a:lnTo>
                      <a:pt x="48" y="554"/>
                    </a:lnTo>
                    <a:lnTo>
                      <a:pt x="48" y="554"/>
                    </a:lnTo>
                    <a:lnTo>
                      <a:pt x="48" y="552"/>
                    </a:lnTo>
                    <a:lnTo>
                      <a:pt x="48" y="552"/>
                    </a:lnTo>
                    <a:lnTo>
                      <a:pt x="50" y="550"/>
                    </a:lnTo>
                    <a:lnTo>
                      <a:pt x="50" y="548"/>
                    </a:lnTo>
                    <a:lnTo>
                      <a:pt x="50" y="544"/>
                    </a:lnTo>
                    <a:lnTo>
                      <a:pt x="50" y="542"/>
                    </a:lnTo>
                    <a:lnTo>
                      <a:pt x="50" y="534"/>
                    </a:lnTo>
                    <a:lnTo>
                      <a:pt x="52" y="528"/>
                    </a:lnTo>
                    <a:lnTo>
                      <a:pt x="52" y="520"/>
                    </a:lnTo>
                    <a:lnTo>
                      <a:pt x="52" y="512"/>
                    </a:lnTo>
                    <a:lnTo>
                      <a:pt x="52" y="502"/>
                    </a:lnTo>
                    <a:lnTo>
                      <a:pt x="52" y="494"/>
                    </a:lnTo>
                    <a:lnTo>
                      <a:pt x="52" y="490"/>
                    </a:lnTo>
                    <a:lnTo>
                      <a:pt x="52" y="488"/>
                    </a:lnTo>
                    <a:lnTo>
                      <a:pt x="52" y="484"/>
                    </a:lnTo>
                    <a:lnTo>
                      <a:pt x="50" y="480"/>
                    </a:lnTo>
                    <a:lnTo>
                      <a:pt x="50" y="480"/>
                    </a:lnTo>
                    <a:lnTo>
                      <a:pt x="50" y="476"/>
                    </a:lnTo>
                    <a:lnTo>
                      <a:pt x="48" y="472"/>
                    </a:lnTo>
                    <a:lnTo>
                      <a:pt x="46" y="468"/>
                    </a:lnTo>
                    <a:lnTo>
                      <a:pt x="44" y="466"/>
                    </a:lnTo>
                    <a:lnTo>
                      <a:pt x="44" y="464"/>
                    </a:lnTo>
                    <a:lnTo>
                      <a:pt x="44" y="462"/>
                    </a:lnTo>
                    <a:lnTo>
                      <a:pt x="44" y="458"/>
                    </a:lnTo>
                    <a:lnTo>
                      <a:pt x="44" y="452"/>
                    </a:lnTo>
                    <a:lnTo>
                      <a:pt x="44" y="444"/>
                    </a:lnTo>
                    <a:lnTo>
                      <a:pt x="44" y="442"/>
                    </a:lnTo>
                    <a:lnTo>
                      <a:pt x="44" y="440"/>
                    </a:lnTo>
                    <a:lnTo>
                      <a:pt x="44" y="434"/>
                    </a:lnTo>
                    <a:lnTo>
                      <a:pt x="42" y="426"/>
                    </a:lnTo>
                    <a:lnTo>
                      <a:pt x="42" y="418"/>
                    </a:lnTo>
                    <a:lnTo>
                      <a:pt x="40" y="416"/>
                    </a:lnTo>
                    <a:lnTo>
                      <a:pt x="40" y="412"/>
                    </a:lnTo>
                    <a:lnTo>
                      <a:pt x="40" y="412"/>
                    </a:lnTo>
                    <a:lnTo>
                      <a:pt x="38" y="410"/>
                    </a:lnTo>
                    <a:lnTo>
                      <a:pt x="36" y="406"/>
                    </a:lnTo>
                    <a:lnTo>
                      <a:pt x="34" y="402"/>
                    </a:lnTo>
                    <a:lnTo>
                      <a:pt x="34" y="400"/>
                    </a:lnTo>
                    <a:lnTo>
                      <a:pt x="34" y="400"/>
                    </a:lnTo>
                    <a:lnTo>
                      <a:pt x="34" y="398"/>
                    </a:lnTo>
                    <a:lnTo>
                      <a:pt x="34" y="396"/>
                    </a:lnTo>
                    <a:lnTo>
                      <a:pt x="34" y="394"/>
                    </a:lnTo>
                    <a:lnTo>
                      <a:pt x="34" y="390"/>
                    </a:lnTo>
                    <a:lnTo>
                      <a:pt x="34" y="388"/>
                    </a:lnTo>
                    <a:lnTo>
                      <a:pt x="36" y="388"/>
                    </a:lnTo>
                    <a:lnTo>
                      <a:pt x="36" y="386"/>
                    </a:lnTo>
                    <a:lnTo>
                      <a:pt x="36" y="386"/>
                    </a:lnTo>
                    <a:lnTo>
                      <a:pt x="38" y="384"/>
                    </a:lnTo>
                    <a:lnTo>
                      <a:pt x="40" y="380"/>
                    </a:lnTo>
                    <a:lnTo>
                      <a:pt x="42" y="378"/>
                    </a:lnTo>
                    <a:lnTo>
                      <a:pt x="44" y="376"/>
                    </a:lnTo>
                    <a:lnTo>
                      <a:pt x="44" y="376"/>
                    </a:lnTo>
                    <a:lnTo>
                      <a:pt x="46" y="376"/>
                    </a:lnTo>
                    <a:lnTo>
                      <a:pt x="46" y="374"/>
                    </a:lnTo>
                    <a:lnTo>
                      <a:pt x="46" y="374"/>
                    </a:lnTo>
                    <a:lnTo>
                      <a:pt x="46" y="372"/>
                    </a:lnTo>
                    <a:lnTo>
                      <a:pt x="46" y="370"/>
                    </a:lnTo>
                    <a:lnTo>
                      <a:pt x="44" y="368"/>
                    </a:lnTo>
                    <a:lnTo>
                      <a:pt x="44" y="366"/>
                    </a:lnTo>
                    <a:lnTo>
                      <a:pt x="42" y="364"/>
                    </a:lnTo>
                    <a:lnTo>
                      <a:pt x="42" y="362"/>
                    </a:lnTo>
                    <a:lnTo>
                      <a:pt x="38" y="358"/>
                    </a:lnTo>
                    <a:lnTo>
                      <a:pt x="36" y="354"/>
                    </a:lnTo>
                    <a:lnTo>
                      <a:pt x="36" y="352"/>
                    </a:lnTo>
                    <a:lnTo>
                      <a:pt x="34" y="350"/>
                    </a:lnTo>
                    <a:lnTo>
                      <a:pt x="34" y="348"/>
                    </a:lnTo>
                    <a:lnTo>
                      <a:pt x="32" y="348"/>
                    </a:lnTo>
                    <a:lnTo>
                      <a:pt x="32" y="346"/>
                    </a:lnTo>
                    <a:lnTo>
                      <a:pt x="32" y="344"/>
                    </a:lnTo>
                    <a:lnTo>
                      <a:pt x="32" y="342"/>
                    </a:lnTo>
                    <a:lnTo>
                      <a:pt x="32" y="342"/>
                    </a:lnTo>
                    <a:lnTo>
                      <a:pt x="32" y="340"/>
                    </a:lnTo>
                    <a:lnTo>
                      <a:pt x="34" y="340"/>
                    </a:lnTo>
                    <a:lnTo>
                      <a:pt x="34" y="338"/>
                    </a:lnTo>
                    <a:lnTo>
                      <a:pt x="36" y="336"/>
                    </a:lnTo>
                    <a:lnTo>
                      <a:pt x="40" y="332"/>
                    </a:lnTo>
                    <a:lnTo>
                      <a:pt x="42" y="330"/>
                    </a:lnTo>
                    <a:lnTo>
                      <a:pt x="42" y="328"/>
                    </a:lnTo>
                    <a:lnTo>
                      <a:pt x="44" y="326"/>
                    </a:lnTo>
                    <a:lnTo>
                      <a:pt x="46" y="322"/>
                    </a:lnTo>
                    <a:lnTo>
                      <a:pt x="48" y="322"/>
                    </a:lnTo>
                    <a:lnTo>
                      <a:pt x="48" y="320"/>
                    </a:lnTo>
                    <a:lnTo>
                      <a:pt x="48" y="318"/>
                    </a:lnTo>
                    <a:lnTo>
                      <a:pt x="48" y="318"/>
                    </a:lnTo>
                    <a:lnTo>
                      <a:pt x="48" y="318"/>
                    </a:lnTo>
                    <a:lnTo>
                      <a:pt x="48" y="316"/>
                    </a:lnTo>
                    <a:lnTo>
                      <a:pt x="48" y="316"/>
                    </a:lnTo>
                    <a:lnTo>
                      <a:pt x="48" y="316"/>
                    </a:lnTo>
                    <a:lnTo>
                      <a:pt x="48" y="314"/>
                    </a:lnTo>
                    <a:lnTo>
                      <a:pt x="46" y="314"/>
                    </a:lnTo>
                    <a:lnTo>
                      <a:pt x="44" y="312"/>
                    </a:lnTo>
                    <a:lnTo>
                      <a:pt x="44" y="310"/>
                    </a:lnTo>
                    <a:lnTo>
                      <a:pt x="42" y="310"/>
                    </a:lnTo>
                    <a:lnTo>
                      <a:pt x="42" y="308"/>
                    </a:lnTo>
                    <a:lnTo>
                      <a:pt x="42" y="304"/>
                    </a:lnTo>
                    <a:lnTo>
                      <a:pt x="40" y="302"/>
                    </a:lnTo>
                    <a:lnTo>
                      <a:pt x="40" y="298"/>
                    </a:lnTo>
                    <a:lnTo>
                      <a:pt x="40" y="296"/>
                    </a:lnTo>
                    <a:lnTo>
                      <a:pt x="42" y="292"/>
                    </a:lnTo>
                    <a:lnTo>
                      <a:pt x="42" y="290"/>
                    </a:lnTo>
                    <a:lnTo>
                      <a:pt x="42" y="290"/>
                    </a:lnTo>
                    <a:lnTo>
                      <a:pt x="42" y="288"/>
                    </a:lnTo>
                    <a:lnTo>
                      <a:pt x="42" y="288"/>
                    </a:lnTo>
                    <a:lnTo>
                      <a:pt x="42" y="288"/>
                    </a:lnTo>
                    <a:lnTo>
                      <a:pt x="44" y="288"/>
                    </a:lnTo>
                    <a:lnTo>
                      <a:pt x="44" y="288"/>
                    </a:lnTo>
                    <a:lnTo>
                      <a:pt x="46" y="286"/>
                    </a:lnTo>
                    <a:lnTo>
                      <a:pt x="46" y="286"/>
                    </a:lnTo>
                    <a:lnTo>
                      <a:pt x="48" y="286"/>
                    </a:lnTo>
                    <a:lnTo>
                      <a:pt x="50" y="286"/>
                    </a:lnTo>
                    <a:lnTo>
                      <a:pt x="50" y="286"/>
                    </a:lnTo>
                    <a:lnTo>
                      <a:pt x="50" y="286"/>
                    </a:lnTo>
                    <a:lnTo>
                      <a:pt x="50" y="286"/>
                    </a:lnTo>
                    <a:lnTo>
                      <a:pt x="52" y="286"/>
                    </a:lnTo>
                    <a:lnTo>
                      <a:pt x="52" y="284"/>
                    </a:lnTo>
                    <a:lnTo>
                      <a:pt x="52" y="284"/>
                    </a:lnTo>
                    <a:lnTo>
                      <a:pt x="52" y="282"/>
                    </a:lnTo>
                    <a:lnTo>
                      <a:pt x="52" y="280"/>
                    </a:lnTo>
                    <a:lnTo>
                      <a:pt x="52" y="278"/>
                    </a:lnTo>
                    <a:lnTo>
                      <a:pt x="52" y="274"/>
                    </a:lnTo>
                    <a:lnTo>
                      <a:pt x="52" y="272"/>
                    </a:lnTo>
                    <a:lnTo>
                      <a:pt x="50" y="270"/>
                    </a:lnTo>
                    <a:lnTo>
                      <a:pt x="50" y="270"/>
                    </a:lnTo>
                    <a:lnTo>
                      <a:pt x="50" y="268"/>
                    </a:lnTo>
                    <a:lnTo>
                      <a:pt x="50" y="268"/>
                    </a:lnTo>
                    <a:lnTo>
                      <a:pt x="48" y="268"/>
                    </a:lnTo>
                    <a:lnTo>
                      <a:pt x="46" y="268"/>
                    </a:lnTo>
                    <a:lnTo>
                      <a:pt x="44" y="266"/>
                    </a:lnTo>
                    <a:lnTo>
                      <a:pt x="44" y="266"/>
                    </a:lnTo>
                    <a:lnTo>
                      <a:pt x="42" y="266"/>
                    </a:lnTo>
                    <a:lnTo>
                      <a:pt x="42" y="264"/>
                    </a:lnTo>
                    <a:lnTo>
                      <a:pt x="42" y="264"/>
                    </a:lnTo>
                    <a:lnTo>
                      <a:pt x="42" y="262"/>
                    </a:lnTo>
                    <a:lnTo>
                      <a:pt x="40" y="260"/>
                    </a:lnTo>
                    <a:lnTo>
                      <a:pt x="40" y="258"/>
                    </a:lnTo>
                    <a:lnTo>
                      <a:pt x="40" y="254"/>
                    </a:lnTo>
                    <a:lnTo>
                      <a:pt x="40" y="250"/>
                    </a:lnTo>
                    <a:lnTo>
                      <a:pt x="40" y="246"/>
                    </a:lnTo>
                    <a:lnTo>
                      <a:pt x="40" y="244"/>
                    </a:lnTo>
                    <a:lnTo>
                      <a:pt x="42" y="242"/>
                    </a:lnTo>
                    <a:lnTo>
                      <a:pt x="42" y="242"/>
                    </a:lnTo>
                    <a:lnTo>
                      <a:pt x="42" y="240"/>
                    </a:lnTo>
                    <a:lnTo>
                      <a:pt x="42" y="240"/>
                    </a:lnTo>
                    <a:lnTo>
                      <a:pt x="44" y="238"/>
                    </a:lnTo>
                    <a:lnTo>
                      <a:pt x="48" y="238"/>
                    </a:lnTo>
                    <a:lnTo>
                      <a:pt x="48" y="236"/>
                    </a:lnTo>
                    <a:lnTo>
                      <a:pt x="48" y="236"/>
                    </a:lnTo>
                    <a:lnTo>
                      <a:pt x="48" y="234"/>
                    </a:lnTo>
                    <a:lnTo>
                      <a:pt x="48" y="234"/>
                    </a:lnTo>
                    <a:lnTo>
                      <a:pt x="48" y="232"/>
                    </a:lnTo>
                    <a:lnTo>
                      <a:pt x="48" y="230"/>
                    </a:lnTo>
                    <a:lnTo>
                      <a:pt x="48" y="226"/>
                    </a:lnTo>
                    <a:lnTo>
                      <a:pt x="48" y="224"/>
                    </a:lnTo>
                    <a:lnTo>
                      <a:pt x="46" y="222"/>
                    </a:lnTo>
                    <a:lnTo>
                      <a:pt x="46" y="218"/>
                    </a:lnTo>
                    <a:lnTo>
                      <a:pt x="44" y="212"/>
                    </a:lnTo>
                    <a:lnTo>
                      <a:pt x="44" y="208"/>
                    </a:lnTo>
                    <a:lnTo>
                      <a:pt x="44" y="204"/>
                    </a:lnTo>
                    <a:lnTo>
                      <a:pt x="44" y="202"/>
                    </a:lnTo>
                    <a:lnTo>
                      <a:pt x="44" y="200"/>
                    </a:lnTo>
                    <a:lnTo>
                      <a:pt x="44" y="198"/>
                    </a:lnTo>
                    <a:lnTo>
                      <a:pt x="44" y="198"/>
                    </a:lnTo>
                    <a:lnTo>
                      <a:pt x="44" y="196"/>
                    </a:lnTo>
                    <a:lnTo>
                      <a:pt x="46" y="194"/>
                    </a:lnTo>
                    <a:lnTo>
                      <a:pt x="48" y="192"/>
                    </a:lnTo>
                    <a:lnTo>
                      <a:pt x="48" y="190"/>
                    </a:lnTo>
                    <a:lnTo>
                      <a:pt x="48" y="190"/>
                    </a:lnTo>
                    <a:lnTo>
                      <a:pt x="50" y="188"/>
                    </a:lnTo>
                    <a:lnTo>
                      <a:pt x="50" y="186"/>
                    </a:lnTo>
                    <a:lnTo>
                      <a:pt x="50" y="182"/>
                    </a:lnTo>
                    <a:lnTo>
                      <a:pt x="50" y="180"/>
                    </a:lnTo>
                    <a:lnTo>
                      <a:pt x="50" y="178"/>
                    </a:lnTo>
                    <a:lnTo>
                      <a:pt x="50" y="176"/>
                    </a:lnTo>
                    <a:lnTo>
                      <a:pt x="50" y="176"/>
                    </a:lnTo>
                    <a:lnTo>
                      <a:pt x="52" y="174"/>
                    </a:lnTo>
                    <a:lnTo>
                      <a:pt x="52" y="174"/>
                    </a:lnTo>
                    <a:lnTo>
                      <a:pt x="56" y="172"/>
                    </a:lnTo>
                    <a:lnTo>
                      <a:pt x="58" y="170"/>
                    </a:lnTo>
                    <a:lnTo>
                      <a:pt x="58" y="170"/>
                    </a:lnTo>
                    <a:lnTo>
                      <a:pt x="60" y="168"/>
                    </a:lnTo>
                    <a:lnTo>
                      <a:pt x="60" y="168"/>
                    </a:lnTo>
                    <a:lnTo>
                      <a:pt x="62" y="166"/>
                    </a:lnTo>
                    <a:lnTo>
                      <a:pt x="62" y="164"/>
                    </a:lnTo>
                    <a:lnTo>
                      <a:pt x="64" y="162"/>
                    </a:lnTo>
                    <a:lnTo>
                      <a:pt x="64" y="160"/>
                    </a:lnTo>
                    <a:lnTo>
                      <a:pt x="64" y="158"/>
                    </a:lnTo>
                    <a:lnTo>
                      <a:pt x="64" y="156"/>
                    </a:lnTo>
                    <a:lnTo>
                      <a:pt x="64" y="156"/>
                    </a:lnTo>
                    <a:lnTo>
                      <a:pt x="64" y="154"/>
                    </a:lnTo>
                    <a:lnTo>
                      <a:pt x="64" y="154"/>
                    </a:lnTo>
                    <a:lnTo>
                      <a:pt x="64" y="152"/>
                    </a:lnTo>
                    <a:lnTo>
                      <a:pt x="62" y="152"/>
                    </a:lnTo>
                    <a:lnTo>
                      <a:pt x="60" y="150"/>
                    </a:lnTo>
                    <a:lnTo>
                      <a:pt x="60" y="148"/>
                    </a:lnTo>
                    <a:lnTo>
                      <a:pt x="58" y="148"/>
                    </a:lnTo>
                    <a:lnTo>
                      <a:pt x="58" y="146"/>
                    </a:lnTo>
                    <a:lnTo>
                      <a:pt x="58" y="146"/>
                    </a:lnTo>
                    <a:lnTo>
                      <a:pt x="58" y="144"/>
                    </a:lnTo>
                    <a:lnTo>
                      <a:pt x="58" y="144"/>
                    </a:lnTo>
                    <a:lnTo>
                      <a:pt x="58" y="144"/>
                    </a:lnTo>
                    <a:lnTo>
                      <a:pt x="58" y="142"/>
                    </a:lnTo>
                    <a:lnTo>
                      <a:pt x="60" y="140"/>
                    </a:lnTo>
                    <a:lnTo>
                      <a:pt x="60" y="140"/>
                    </a:lnTo>
                    <a:lnTo>
                      <a:pt x="64" y="136"/>
                    </a:lnTo>
                    <a:lnTo>
                      <a:pt x="64" y="136"/>
                    </a:lnTo>
                    <a:lnTo>
                      <a:pt x="66" y="134"/>
                    </a:lnTo>
                    <a:lnTo>
                      <a:pt x="66" y="134"/>
                    </a:lnTo>
                    <a:lnTo>
                      <a:pt x="66" y="132"/>
                    </a:lnTo>
                    <a:lnTo>
                      <a:pt x="66" y="132"/>
                    </a:lnTo>
                    <a:lnTo>
                      <a:pt x="66" y="130"/>
                    </a:lnTo>
                    <a:lnTo>
                      <a:pt x="66" y="126"/>
                    </a:lnTo>
                    <a:lnTo>
                      <a:pt x="66" y="124"/>
                    </a:lnTo>
                    <a:lnTo>
                      <a:pt x="66" y="122"/>
                    </a:lnTo>
                    <a:lnTo>
                      <a:pt x="66" y="120"/>
                    </a:lnTo>
                    <a:lnTo>
                      <a:pt x="66" y="118"/>
                    </a:lnTo>
                    <a:lnTo>
                      <a:pt x="66" y="116"/>
                    </a:lnTo>
                    <a:lnTo>
                      <a:pt x="66" y="116"/>
                    </a:lnTo>
                    <a:lnTo>
                      <a:pt x="66" y="114"/>
                    </a:lnTo>
                    <a:lnTo>
                      <a:pt x="66" y="114"/>
                    </a:lnTo>
                    <a:lnTo>
                      <a:pt x="66" y="114"/>
                    </a:lnTo>
                    <a:lnTo>
                      <a:pt x="68" y="114"/>
                    </a:lnTo>
                    <a:lnTo>
                      <a:pt x="70" y="114"/>
                    </a:lnTo>
                    <a:lnTo>
                      <a:pt x="70" y="114"/>
                    </a:lnTo>
                    <a:lnTo>
                      <a:pt x="72" y="114"/>
                    </a:lnTo>
                    <a:lnTo>
                      <a:pt x="74" y="112"/>
                    </a:lnTo>
                    <a:lnTo>
                      <a:pt x="74" y="112"/>
                    </a:lnTo>
                    <a:lnTo>
                      <a:pt x="76" y="112"/>
                    </a:lnTo>
                    <a:lnTo>
                      <a:pt x="76" y="112"/>
                    </a:lnTo>
                    <a:lnTo>
                      <a:pt x="76" y="112"/>
                    </a:lnTo>
                    <a:lnTo>
                      <a:pt x="76" y="110"/>
                    </a:lnTo>
                    <a:lnTo>
                      <a:pt x="76" y="108"/>
                    </a:lnTo>
                    <a:lnTo>
                      <a:pt x="78" y="108"/>
                    </a:lnTo>
                    <a:lnTo>
                      <a:pt x="78" y="104"/>
                    </a:lnTo>
                    <a:lnTo>
                      <a:pt x="78" y="102"/>
                    </a:lnTo>
                    <a:lnTo>
                      <a:pt x="78" y="98"/>
                    </a:lnTo>
                    <a:lnTo>
                      <a:pt x="78" y="96"/>
                    </a:lnTo>
                    <a:lnTo>
                      <a:pt x="76" y="94"/>
                    </a:lnTo>
                    <a:lnTo>
                      <a:pt x="72" y="90"/>
                    </a:lnTo>
                    <a:lnTo>
                      <a:pt x="70" y="88"/>
                    </a:lnTo>
                    <a:lnTo>
                      <a:pt x="68" y="88"/>
                    </a:lnTo>
                    <a:lnTo>
                      <a:pt x="66" y="86"/>
                    </a:lnTo>
                    <a:lnTo>
                      <a:pt x="66" y="84"/>
                    </a:lnTo>
                    <a:lnTo>
                      <a:pt x="64" y="82"/>
                    </a:lnTo>
                    <a:lnTo>
                      <a:pt x="62" y="80"/>
                    </a:lnTo>
                    <a:lnTo>
                      <a:pt x="60" y="78"/>
                    </a:lnTo>
                    <a:lnTo>
                      <a:pt x="58" y="74"/>
                    </a:lnTo>
                    <a:lnTo>
                      <a:pt x="58" y="72"/>
                    </a:lnTo>
                    <a:lnTo>
                      <a:pt x="56" y="68"/>
                    </a:lnTo>
                    <a:lnTo>
                      <a:pt x="56" y="66"/>
                    </a:lnTo>
                    <a:lnTo>
                      <a:pt x="56" y="66"/>
                    </a:lnTo>
                    <a:lnTo>
                      <a:pt x="54" y="64"/>
                    </a:lnTo>
                    <a:lnTo>
                      <a:pt x="54" y="62"/>
                    </a:lnTo>
                    <a:lnTo>
                      <a:pt x="54" y="60"/>
                    </a:lnTo>
                    <a:lnTo>
                      <a:pt x="56" y="56"/>
                    </a:lnTo>
                    <a:lnTo>
                      <a:pt x="56" y="50"/>
                    </a:lnTo>
                    <a:lnTo>
                      <a:pt x="56" y="46"/>
                    </a:lnTo>
                    <a:lnTo>
                      <a:pt x="56" y="42"/>
                    </a:lnTo>
                    <a:lnTo>
                      <a:pt x="56" y="40"/>
                    </a:lnTo>
                    <a:lnTo>
                      <a:pt x="56" y="38"/>
                    </a:lnTo>
                    <a:lnTo>
                      <a:pt x="56" y="36"/>
                    </a:lnTo>
                    <a:lnTo>
                      <a:pt x="56" y="36"/>
                    </a:lnTo>
                    <a:lnTo>
                      <a:pt x="54" y="34"/>
                    </a:lnTo>
                    <a:lnTo>
                      <a:pt x="54" y="34"/>
                    </a:lnTo>
                    <a:lnTo>
                      <a:pt x="52" y="32"/>
                    </a:lnTo>
                    <a:lnTo>
                      <a:pt x="50" y="30"/>
                    </a:lnTo>
                    <a:lnTo>
                      <a:pt x="48" y="28"/>
                    </a:lnTo>
                    <a:lnTo>
                      <a:pt x="46" y="28"/>
                    </a:lnTo>
                    <a:lnTo>
                      <a:pt x="44" y="26"/>
                    </a:lnTo>
                    <a:lnTo>
                      <a:pt x="42" y="24"/>
                    </a:lnTo>
                    <a:lnTo>
                      <a:pt x="42" y="24"/>
                    </a:lnTo>
                    <a:lnTo>
                      <a:pt x="42" y="22"/>
                    </a:lnTo>
                    <a:lnTo>
                      <a:pt x="42" y="22"/>
                    </a:lnTo>
                    <a:lnTo>
                      <a:pt x="40" y="22"/>
                    </a:lnTo>
                    <a:lnTo>
                      <a:pt x="40" y="20"/>
                    </a:lnTo>
                    <a:lnTo>
                      <a:pt x="40" y="18"/>
                    </a:lnTo>
                    <a:lnTo>
                      <a:pt x="40" y="16"/>
                    </a:lnTo>
                    <a:lnTo>
                      <a:pt x="40" y="12"/>
                    </a:lnTo>
                    <a:lnTo>
                      <a:pt x="40" y="10"/>
                    </a:lnTo>
                    <a:lnTo>
                      <a:pt x="40" y="10"/>
                    </a:lnTo>
                    <a:lnTo>
                      <a:pt x="40" y="8"/>
                    </a:lnTo>
                    <a:lnTo>
                      <a:pt x="40" y="8"/>
                    </a:lnTo>
                    <a:lnTo>
                      <a:pt x="40" y="6"/>
                    </a:lnTo>
                    <a:lnTo>
                      <a:pt x="38" y="6"/>
                    </a:lnTo>
                    <a:lnTo>
                      <a:pt x="36" y="2"/>
                    </a:lnTo>
                    <a:lnTo>
                      <a:pt x="34" y="0"/>
                    </a:lnTo>
                    <a:lnTo>
                      <a:pt x="32" y="0"/>
                    </a:lnTo>
                    <a:lnTo>
                      <a:pt x="22" y="10"/>
                    </a:lnTo>
                    <a:lnTo>
                      <a:pt x="22" y="12"/>
                    </a:lnTo>
                    <a:lnTo>
                      <a:pt x="22" y="18"/>
                    </a:lnTo>
                    <a:lnTo>
                      <a:pt x="24" y="26"/>
                    </a:lnTo>
                    <a:lnTo>
                      <a:pt x="24" y="28"/>
                    </a:lnTo>
                    <a:lnTo>
                      <a:pt x="26" y="32"/>
                    </a:lnTo>
                    <a:lnTo>
                      <a:pt x="26" y="32"/>
                    </a:lnTo>
                    <a:lnTo>
                      <a:pt x="26" y="34"/>
                    </a:lnTo>
                    <a:lnTo>
                      <a:pt x="28" y="36"/>
                    </a:lnTo>
                    <a:lnTo>
                      <a:pt x="28" y="38"/>
                    </a:lnTo>
                    <a:lnTo>
                      <a:pt x="28" y="38"/>
                    </a:lnTo>
                    <a:lnTo>
                      <a:pt x="28" y="38"/>
                    </a:lnTo>
                    <a:lnTo>
                      <a:pt x="30" y="42"/>
                    </a:lnTo>
                    <a:lnTo>
                      <a:pt x="30" y="44"/>
                    </a:lnTo>
                    <a:lnTo>
                      <a:pt x="32" y="52"/>
                    </a:lnTo>
                    <a:lnTo>
                      <a:pt x="32" y="60"/>
                    </a:lnTo>
                    <a:lnTo>
                      <a:pt x="32" y="68"/>
                    </a:lnTo>
                    <a:lnTo>
                      <a:pt x="32" y="72"/>
                    </a:lnTo>
                    <a:lnTo>
                      <a:pt x="32" y="76"/>
                    </a:lnTo>
                    <a:lnTo>
                      <a:pt x="32" y="80"/>
                    </a:lnTo>
                    <a:lnTo>
                      <a:pt x="32" y="84"/>
                    </a:lnTo>
                    <a:lnTo>
                      <a:pt x="32" y="88"/>
                    </a:lnTo>
                    <a:lnTo>
                      <a:pt x="32" y="92"/>
                    </a:lnTo>
                    <a:lnTo>
                      <a:pt x="30" y="94"/>
                    </a:lnTo>
                    <a:lnTo>
                      <a:pt x="30" y="96"/>
                    </a:lnTo>
                    <a:lnTo>
                      <a:pt x="30" y="98"/>
                    </a:lnTo>
                    <a:lnTo>
                      <a:pt x="28" y="98"/>
                    </a:lnTo>
                    <a:lnTo>
                      <a:pt x="26" y="100"/>
                    </a:lnTo>
                    <a:lnTo>
                      <a:pt x="26" y="102"/>
                    </a:lnTo>
                    <a:lnTo>
                      <a:pt x="24" y="104"/>
                    </a:lnTo>
                    <a:lnTo>
                      <a:pt x="24" y="104"/>
                    </a:lnTo>
                    <a:lnTo>
                      <a:pt x="24" y="106"/>
                    </a:lnTo>
                    <a:lnTo>
                      <a:pt x="24" y="108"/>
                    </a:lnTo>
                    <a:lnTo>
                      <a:pt x="24" y="110"/>
                    </a:lnTo>
                    <a:lnTo>
                      <a:pt x="24" y="110"/>
                    </a:lnTo>
                    <a:lnTo>
                      <a:pt x="24" y="112"/>
                    </a:lnTo>
                    <a:lnTo>
                      <a:pt x="24" y="112"/>
                    </a:lnTo>
                    <a:lnTo>
                      <a:pt x="24" y="112"/>
                    </a:lnTo>
                    <a:lnTo>
                      <a:pt x="24" y="112"/>
                    </a:lnTo>
                    <a:lnTo>
                      <a:pt x="26" y="112"/>
                    </a:lnTo>
                    <a:lnTo>
                      <a:pt x="28" y="112"/>
                    </a:lnTo>
                    <a:lnTo>
                      <a:pt x="28" y="112"/>
                    </a:lnTo>
                    <a:lnTo>
                      <a:pt x="28" y="112"/>
                    </a:lnTo>
                    <a:lnTo>
                      <a:pt x="30" y="114"/>
                    </a:lnTo>
                    <a:lnTo>
                      <a:pt x="30" y="114"/>
                    </a:lnTo>
                    <a:lnTo>
                      <a:pt x="32" y="116"/>
                    </a:lnTo>
                    <a:lnTo>
                      <a:pt x="32" y="120"/>
                    </a:lnTo>
                    <a:lnTo>
                      <a:pt x="32" y="122"/>
                    </a:lnTo>
                    <a:lnTo>
                      <a:pt x="34" y="124"/>
                    </a:lnTo>
                    <a:lnTo>
                      <a:pt x="34" y="126"/>
                    </a:lnTo>
                    <a:lnTo>
                      <a:pt x="34" y="130"/>
                    </a:lnTo>
                    <a:lnTo>
                      <a:pt x="34" y="132"/>
                    </a:lnTo>
                    <a:lnTo>
                      <a:pt x="34" y="134"/>
                    </a:lnTo>
                    <a:lnTo>
                      <a:pt x="32" y="138"/>
                    </a:lnTo>
                    <a:lnTo>
                      <a:pt x="32" y="140"/>
                    </a:lnTo>
                    <a:lnTo>
                      <a:pt x="32" y="142"/>
                    </a:lnTo>
                    <a:lnTo>
                      <a:pt x="30" y="144"/>
                    </a:lnTo>
                    <a:lnTo>
                      <a:pt x="30" y="146"/>
                    </a:lnTo>
                    <a:lnTo>
                      <a:pt x="28" y="148"/>
                    </a:lnTo>
                    <a:lnTo>
                      <a:pt x="28" y="148"/>
                    </a:lnTo>
                    <a:lnTo>
                      <a:pt x="28" y="148"/>
                    </a:lnTo>
                    <a:lnTo>
                      <a:pt x="26" y="148"/>
                    </a:lnTo>
                    <a:lnTo>
                      <a:pt x="26" y="146"/>
                    </a:lnTo>
                    <a:lnTo>
                      <a:pt x="26" y="146"/>
                    </a:lnTo>
                    <a:lnTo>
                      <a:pt x="26" y="148"/>
                    </a:lnTo>
                    <a:lnTo>
                      <a:pt x="24" y="148"/>
                    </a:lnTo>
                    <a:lnTo>
                      <a:pt x="24" y="148"/>
                    </a:lnTo>
                    <a:lnTo>
                      <a:pt x="24" y="150"/>
                    </a:lnTo>
                    <a:lnTo>
                      <a:pt x="24" y="150"/>
                    </a:lnTo>
                    <a:lnTo>
                      <a:pt x="22" y="152"/>
                    </a:lnTo>
                    <a:lnTo>
                      <a:pt x="22" y="152"/>
                    </a:lnTo>
                    <a:lnTo>
                      <a:pt x="22" y="156"/>
                    </a:lnTo>
                    <a:lnTo>
                      <a:pt x="22" y="158"/>
                    </a:lnTo>
                    <a:lnTo>
                      <a:pt x="24" y="162"/>
                    </a:lnTo>
                    <a:lnTo>
                      <a:pt x="24" y="168"/>
                    </a:lnTo>
                    <a:lnTo>
                      <a:pt x="26" y="174"/>
                    </a:lnTo>
                    <a:lnTo>
                      <a:pt x="26" y="176"/>
                    </a:lnTo>
                    <a:lnTo>
                      <a:pt x="26" y="180"/>
                    </a:lnTo>
                    <a:lnTo>
                      <a:pt x="26" y="182"/>
                    </a:lnTo>
                    <a:lnTo>
                      <a:pt x="26" y="182"/>
                    </a:lnTo>
                    <a:lnTo>
                      <a:pt x="26" y="184"/>
                    </a:lnTo>
                    <a:lnTo>
                      <a:pt x="26" y="184"/>
                    </a:lnTo>
                    <a:lnTo>
                      <a:pt x="24" y="186"/>
                    </a:lnTo>
                    <a:lnTo>
                      <a:pt x="24" y="186"/>
                    </a:lnTo>
                    <a:lnTo>
                      <a:pt x="24" y="188"/>
                    </a:lnTo>
                    <a:lnTo>
                      <a:pt x="24" y="188"/>
                    </a:lnTo>
                    <a:lnTo>
                      <a:pt x="22" y="188"/>
                    </a:lnTo>
                    <a:lnTo>
                      <a:pt x="22" y="188"/>
                    </a:lnTo>
                    <a:lnTo>
                      <a:pt x="20" y="188"/>
                    </a:lnTo>
                    <a:lnTo>
                      <a:pt x="18" y="188"/>
                    </a:lnTo>
                    <a:lnTo>
                      <a:pt x="16" y="186"/>
                    </a:lnTo>
                    <a:lnTo>
                      <a:pt x="16" y="186"/>
                    </a:lnTo>
                    <a:lnTo>
                      <a:pt x="14" y="186"/>
                    </a:lnTo>
                    <a:lnTo>
                      <a:pt x="14" y="186"/>
                    </a:lnTo>
                    <a:lnTo>
                      <a:pt x="14" y="186"/>
                    </a:lnTo>
                    <a:lnTo>
                      <a:pt x="14" y="188"/>
                    </a:lnTo>
                    <a:lnTo>
                      <a:pt x="14" y="188"/>
                    </a:lnTo>
                    <a:lnTo>
                      <a:pt x="14" y="188"/>
                    </a:lnTo>
                    <a:lnTo>
                      <a:pt x="14" y="188"/>
                    </a:lnTo>
                    <a:lnTo>
                      <a:pt x="14" y="190"/>
                    </a:lnTo>
                    <a:lnTo>
                      <a:pt x="14" y="190"/>
                    </a:lnTo>
                    <a:lnTo>
                      <a:pt x="16" y="192"/>
                    </a:lnTo>
                    <a:lnTo>
                      <a:pt x="18" y="194"/>
                    </a:lnTo>
                    <a:lnTo>
                      <a:pt x="18" y="196"/>
                    </a:lnTo>
                    <a:lnTo>
                      <a:pt x="18" y="196"/>
                    </a:lnTo>
                    <a:lnTo>
                      <a:pt x="18" y="198"/>
                    </a:lnTo>
                    <a:lnTo>
                      <a:pt x="18" y="198"/>
                    </a:lnTo>
                    <a:lnTo>
                      <a:pt x="18" y="200"/>
                    </a:lnTo>
                    <a:lnTo>
                      <a:pt x="18" y="202"/>
                    </a:lnTo>
                    <a:lnTo>
                      <a:pt x="18" y="204"/>
                    </a:lnTo>
                    <a:lnTo>
                      <a:pt x="18" y="206"/>
                    </a:lnTo>
                    <a:lnTo>
                      <a:pt x="16" y="212"/>
                    </a:lnTo>
                    <a:lnTo>
                      <a:pt x="16" y="214"/>
                    </a:lnTo>
                    <a:lnTo>
                      <a:pt x="14" y="216"/>
                    </a:lnTo>
                    <a:lnTo>
                      <a:pt x="14" y="222"/>
                    </a:lnTo>
                    <a:lnTo>
                      <a:pt x="12" y="228"/>
                    </a:lnTo>
                    <a:lnTo>
                      <a:pt x="12" y="234"/>
                    </a:lnTo>
                    <a:lnTo>
                      <a:pt x="10" y="242"/>
                    </a:lnTo>
                    <a:lnTo>
                      <a:pt x="10" y="246"/>
                    </a:lnTo>
                    <a:lnTo>
                      <a:pt x="10" y="250"/>
                    </a:lnTo>
                    <a:lnTo>
                      <a:pt x="8" y="252"/>
                    </a:lnTo>
                    <a:lnTo>
                      <a:pt x="8" y="256"/>
                    </a:lnTo>
                    <a:lnTo>
                      <a:pt x="10" y="258"/>
                    </a:lnTo>
                    <a:lnTo>
                      <a:pt x="10" y="262"/>
                    </a:lnTo>
                    <a:lnTo>
                      <a:pt x="10" y="264"/>
                    </a:lnTo>
                    <a:lnTo>
                      <a:pt x="10" y="266"/>
                    </a:lnTo>
                    <a:lnTo>
                      <a:pt x="12" y="266"/>
                    </a:lnTo>
                    <a:lnTo>
                      <a:pt x="12" y="266"/>
                    </a:lnTo>
                    <a:lnTo>
                      <a:pt x="12" y="268"/>
                    </a:lnTo>
                    <a:lnTo>
                      <a:pt x="14" y="268"/>
                    </a:lnTo>
                    <a:lnTo>
                      <a:pt x="16" y="268"/>
                    </a:lnTo>
                    <a:lnTo>
                      <a:pt x="16" y="268"/>
                    </a:lnTo>
                    <a:lnTo>
                      <a:pt x="16" y="268"/>
                    </a:lnTo>
                    <a:lnTo>
                      <a:pt x="16" y="270"/>
                    </a:lnTo>
                    <a:lnTo>
                      <a:pt x="18" y="272"/>
                    </a:lnTo>
                    <a:lnTo>
                      <a:pt x="18" y="274"/>
                    </a:lnTo>
                    <a:lnTo>
                      <a:pt x="18" y="274"/>
                    </a:lnTo>
                    <a:lnTo>
                      <a:pt x="18" y="278"/>
                    </a:lnTo>
                    <a:lnTo>
                      <a:pt x="20" y="282"/>
                    </a:lnTo>
                    <a:lnTo>
                      <a:pt x="20" y="286"/>
                    </a:lnTo>
                    <a:lnTo>
                      <a:pt x="18" y="290"/>
                    </a:lnTo>
                    <a:lnTo>
                      <a:pt x="18" y="296"/>
                    </a:lnTo>
                    <a:lnTo>
                      <a:pt x="18" y="300"/>
                    </a:lnTo>
                    <a:lnTo>
                      <a:pt x="16" y="304"/>
                    </a:lnTo>
                    <a:lnTo>
                      <a:pt x="16" y="308"/>
                    </a:lnTo>
                    <a:lnTo>
                      <a:pt x="14" y="318"/>
                    </a:lnTo>
                    <a:lnTo>
                      <a:pt x="12" y="326"/>
                    </a:lnTo>
                    <a:lnTo>
                      <a:pt x="10" y="332"/>
                    </a:lnTo>
                    <a:lnTo>
                      <a:pt x="10" y="332"/>
                    </a:lnTo>
                    <a:lnTo>
                      <a:pt x="8" y="334"/>
                    </a:lnTo>
                    <a:lnTo>
                      <a:pt x="8" y="338"/>
                    </a:lnTo>
                    <a:lnTo>
                      <a:pt x="4" y="342"/>
                    </a:lnTo>
                    <a:lnTo>
                      <a:pt x="4" y="344"/>
                    </a:lnTo>
                    <a:lnTo>
                      <a:pt x="2" y="346"/>
                    </a:lnTo>
                    <a:lnTo>
                      <a:pt x="2" y="346"/>
                    </a:lnTo>
                    <a:lnTo>
                      <a:pt x="2" y="348"/>
                    </a:lnTo>
                    <a:lnTo>
                      <a:pt x="2" y="348"/>
                    </a:lnTo>
                    <a:lnTo>
                      <a:pt x="0" y="350"/>
                    </a:lnTo>
                    <a:lnTo>
                      <a:pt x="0" y="352"/>
                    </a:lnTo>
                    <a:lnTo>
                      <a:pt x="0" y="356"/>
                    </a:lnTo>
                    <a:lnTo>
                      <a:pt x="0" y="358"/>
                    </a:lnTo>
                    <a:lnTo>
                      <a:pt x="0" y="362"/>
                    </a:lnTo>
                    <a:lnTo>
                      <a:pt x="0" y="368"/>
                    </a:lnTo>
                    <a:lnTo>
                      <a:pt x="2" y="374"/>
                    </a:lnTo>
                    <a:lnTo>
                      <a:pt x="2" y="380"/>
                    </a:lnTo>
                    <a:lnTo>
                      <a:pt x="6" y="394"/>
                    </a:lnTo>
                    <a:lnTo>
                      <a:pt x="8" y="406"/>
                    </a:lnTo>
                    <a:lnTo>
                      <a:pt x="8" y="412"/>
                    </a:lnTo>
                    <a:lnTo>
                      <a:pt x="10" y="418"/>
                    </a:lnTo>
                    <a:lnTo>
                      <a:pt x="10" y="424"/>
                    </a:lnTo>
                    <a:lnTo>
                      <a:pt x="12" y="430"/>
                    </a:lnTo>
                    <a:lnTo>
                      <a:pt x="12" y="434"/>
                    </a:lnTo>
                    <a:lnTo>
                      <a:pt x="12" y="436"/>
                    </a:lnTo>
                    <a:lnTo>
                      <a:pt x="12" y="438"/>
                    </a:lnTo>
                    <a:lnTo>
                      <a:pt x="10" y="440"/>
                    </a:lnTo>
                    <a:lnTo>
                      <a:pt x="10" y="440"/>
                    </a:lnTo>
                    <a:lnTo>
                      <a:pt x="10" y="442"/>
                    </a:lnTo>
                    <a:lnTo>
                      <a:pt x="8" y="446"/>
                    </a:lnTo>
                    <a:lnTo>
                      <a:pt x="6" y="448"/>
                    </a:lnTo>
                    <a:lnTo>
                      <a:pt x="6" y="450"/>
                    </a:lnTo>
                    <a:lnTo>
                      <a:pt x="6" y="452"/>
                    </a:lnTo>
                    <a:lnTo>
                      <a:pt x="6" y="452"/>
                    </a:lnTo>
                    <a:lnTo>
                      <a:pt x="6" y="454"/>
                    </a:lnTo>
                    <a:lnTo>
                      <a:pt x="6" y="454"/>
                    </a:lnTo>
                    <a:lnTo>
                      <a:pt x="6" y="454"/>
                    </a:lnTo>
                    <a:lnTo>
                      <a:pt x="6" y="454"/>
                    </a:lnTo>
                    <a:lnTo>
                      <a:pt x="8" y="454"/>
                    </a:lnTo>
                    <a:lnTo>
                      <a:pt x="8" y="454"/>
                    </a:lnTo>
                    <a:lnTo>
                      <a:pt x="10" y="454"/>
                    </a:lnTo>
                    <a:lnTo>
                      <a:pt x="10" y="454"/>
                    </a:lnTo>
                    <a:lnTo>
                      <a:pt x="14" y="452"/>
                    </a:lnTo>
                    <a:lnTo>
                      <a:pt x="16" y="452"/>
                    </a:lnTo>
                    <a:lnTo>
                      <a:pt x="16" y="452"/>
                    </a:lnTo>
                    <a:lnTo>
                      <a:pt x="16" y="452"/>
                    </a:lnTo>
                    <a:lnTo>
                      <a:pt x="16" y="452"/>
                    </a:lnTo>
                    <a:lnTo>
                      <a:pt x="18" y="454"/>
                    </a:lnTo>
                    <a:lnTo>
                      <a:pt x="18" y="454"/>
                    </a:lnTo>
                    <a:lnTo>
                      <a:pt x="20" y="456"/>
                    </a:lnTo>
                    <a:lnTo>
                      <a:pt x="20" y="456"/>
                    </a:lnTo>
                    <a:lnTo>
                      <a:pt x="20" y="458"/>
                    </a:lnTo>
                    <a:lnTo>
                      <a:pt x="22" y="460"/>
                    </a:lnTo>
                    <a:lnTo>
                      <a:pt x="22" y="464"/>
                    </a:lnTo>
                    <a:lnTo>
                      <a:pt x="22" y="466"/>
                    </a:lnTo>
                    <a:lnTo>
                      <a:pt x="22" y="470"/>
                    </a:lnTo>
                    <a:lnTo>
                      <a:pt x="22" y="472"/>
                    </a:lnTo>
                    <a:lnTo>
                      <a:pt x="24" y="478"/>
                    </a:lnTo>
                    <a:lnTo>
                      <a:pt x="24" y="486"/>
                    </a:lnTo>
                    <a:lnTo>
                      <a:pt x="22" y="492"/>
                    </a:lnTo>
                    <a:lnTo>
                      <a:pt x="22" y="496"/>
                    </a:lnTo>
                    <a:lnTo>
                      <a:pt x="22" y="502"/>
                    </a:lnTo>
                    <a:lnTo>
                      <a:pt x="20" y="504"/>
                    </a:lnTo>
                    <a:lnTo>
                      <a:pt x="20" y="504"/>
                    </a:lnTo>
                    <a:lnTo>
                      <a:pt x="18" y="508"/>
                    </a:lnTo>
                    <a:lnTo>
                      <a:pt x="16" y="512"/>
                    </a:lnTo>
                    <a:lnTo>
                      <a:pt x="16" y="514"/>
                    </a:lnTo>
                    <a:lnTo>
                      <a:pt x="14" y="516"/>
                    </a:lnTo>
                    <a:lnTo>
                      <a:pt x="14" y="520"/>
                    </a:lnTo>
                    <a:lnTo>
                      <a:pt x="14" y="524"/>
                    </a:lnTo>
                    <a:lnTo>
                      <a:pt x="12" y="528"/>
                    </a:lnTo>
                    <a:lnTo>
                      <a:pt x="12" y="530"/>
                    </a:lnTo>
                    <a:lnTo>
                      <a:pt x="12" y="534"/>
                    </a:lnTo>
                    <a:lnTo>
                      <a:pt x="12" y="534"/>
                    </a:lnTo>
                    <a:lnTo>
                      <a:pt x="12" y="536"/>
                    </a:lnTo>
                    <a:lnTo>
                      <a:pt x="14" y="538"/>
                    </a:lnTo>
                    <a:lnTo>
                      <a:pt x="14" y="538"/>
                    </a:lnTo>
                    <a:lnTo>
                      <a:pt x="14" y="538"/>
                    </a:lnTo>
                    <a:lnTo>
                      <a:pt x="14" y="538"/>
                    </a:lnTo>
                    <a:lnTo>
                      <a:pt x="16" y="540"/>
                    </a:lnTo>
                    <a:lnTo>
                      <a:pt x="18" y="540"/>
                    </a:lnTo>
                    <a:lnTo>
                      <a:pt x="18" y="540"/>
                    </a:lnTo>
                    <a:lnTo>
                      <a:pt x="20" y="540"/>
                    </a:lnTo>
                    <a:lnTo>
                      <a:pt x="22" y="542"/>
                    </a:lnTo>
                    <a:lnTo>
                      <a:pt x="24" y="542"/>
                    </a:lnTo>
                    <a:lnTo>
                      <a:pt x="24" y="542"/>
                    </a:lnTo>
                    <a:lnTo>
                      <a:pt x="24" y="544"/>
                    </a:lnTo>
                    <a:lnTo>
                      <a:pt x="24" y="544"/>
                    </a:lnTo>
                    <a:lnTo>
                      <a:pt x="24" y="546"/>
                    </a:lnTo>
                    <a:lnTo>
                      <a:pt x="24" y="548"/>
                    </a:lnTo>
                    <a:lnTo>
                      <a:pt x="24" y="550"/>
                    </a:lnTo>
                    <a:lnTo>
                      <a:pt x="22" y="550"/>
                    </a:lnTo>
                    <a:lnTo>
                      <a:pt x="22" y="552"/>
                    </a:lnTo>
                    <a:lnTo>
                      <a:pt x="20" y="556"/>
                    </a:lnTo>
                    <a:lnTo>
                      <a:pt x="18" y="560"/>
                    </a:lnTo>
                    <a:lnTo>
                      <a:pt x="16" y="564"/>
                    </a:lnTo>
                    <a:lnTo>
                      <a:pt x="14" y="566"/>
                    </a:lnTo>
                    <a:lnTo>
                      <a:pt x="14" y="566"/>
                    </a:lnTo>
                    <a:lnTo>
                      <a:pt x="14" y="568"/>
                    </a:lnTo>
                    <a:lnTo>
                      <a:pt x="14" y="570"/>
                    </a:lnTo>
                    <a:lnTo>
                      <a:pt x="14" y="572"/>
                    </a:lnTo>
                    <a:lnTo>
                      <a:pt x="14" y="572"/>
                    </a:lnTo>
                    <a:lnTo>
                      <a:pt x="14" y="576"/>
                    </a:lnTo>
                    <a:lnTo>
                      <a:pt x="16" y="580"/>
                    </a:lnTo>
                    <a:lnTo>
                      <a:pt x="16" y="582"/>
                    </a:lnTo>
                    <a:lnTo>
                      <a:pt x="18" y="586"/>
                    </a:lnTo>
                    <a:lnTo>
                      <a:pt x="18" y="590"/>
                    </a:lnTo>
                    <a:lnTo>
                      <a:pt x="22" y="596"/>
                    </a:lnTo>
                    <a:lnTo>
                      <a:pt x="22" y="598"/>
                    </a:lnTo>
                    <a:lnTo>
                      <a:pt x="24" y="602"/>
                    </a:lnTo>
                    <a:lnTo>
                      <a:pt x="26" y="604"/>
                    </a:lnTo>
                    <a:lnTo>
                      <a:pt x="26" y="606"/>
                    </a:lnTo>
                    <a:lnTo>
                      <a:pt x="28" y="608"/>
                    </a:lnTo>
                    <a:lnTo>
                      <a:pt x="28" y="608"/>
                    </a:lnTo>
                    <a:lnTo>
                      <a:pt x="30" y="610"/>
                    </a:lnTo>
                    <a:lnTo>
                      <a:pt x="32" y="610"/>
                    </a:lnTo>
                    <a:lnTo>
                      <a:pt x="34" y="610"/>
                    </a:lnTo>
                    <a:lnTo>
                      <a:pt x="36" y="612"/>
                    </a:lnTo>
                    <a:lnTo>
                      <a:pt x="36" y="612"/>
                    </a:lnTo>
                    <a:lnTo>
                      <a:pt x="38" y="612"/>
                    </a:lnTo>
                    <a:lnTo>
                      <a:pt x="38" y="614"/>
                    </a:lnTo>
                    <a:lnTo>
                      <a:pt x="40" y="614"/>
                    </a:lnTo>
                    <a:lnTo>
                      <a:pt x="40" y="614"/>
                    </a:lnTo>
                    <a:lnTo>
                      <a:pt x="40" y="616"/>
                    </a:lnTo>
                    <a:lnTo>
                      <a:pt x="40" y="618"/>
                    </a:lnTo>
                    <a:lnTo>
                      <a:pt x="40" y="620"/>
                    </a:lnTo>
                    <a:lnTo>
                      <a:pt x="40" y="626"/>
                    </a:lnTo>
                    <a:lnTo>
                      <a:pt x="42" y="626"/>
                    </a:lnTo>
                    <a:lnTo>
                      <a:pt x="42" y="628"/>
                    </a:lnTo>
                    <a:lnTo>
                      <a:pt x="42" y="630"/>
                    </a:lnTo>
                    <a:lnTo>
                      <a:pt x="44" y="632"/>
                    </a:lnTo>
                    <a:lnTo>
                      <a:pt x="46" y="634"/>
                    </a:lnTo>
                    <a:lnTo>
                      <a:pt x="46" y="636"/>
                    </a:lnTo>
                    <a:lnTo>
                      <a:pt x="48" y="636"/>
                    </a:lnTo>
                    <a:lnTo>
                      <a:pt x="48" y="638"/>
                    </a:lnTo>
                    <a:lnTo>
                      <a:pt x="52" y="638"/>
                    </a:lnTo>
                    <a:lnTo>
                      <a:pt x="54" y="640"/>
                    </a:lnTo>
                    <a:lnTo>
                      <a:pt x="56" y="640"/>
                    </a:lnTo>
                    <a:lnTo>
                      <a:pt x="56" y="642"/>
                    </a:lnTo>
                    <a:lnTo>
                      <a:pt x="58" y="642"/>
                    </a:lnTo>
                    <a:lnTo>
                      <a:pt x="58" y="644"/>
                    </a:lnTo>
                    <a:lnTo>
                      <a:pt x="60" y="646"/>
                    </a:lnTo>
                    <a:lnTo>
                      <a:pt x="60" y="648"/>
                    </a:lnTo>
                    <a:lnTo>
                      <a:pt x="60" y="650"/>
                    </a:lnTo>
                    <a:lnTo>
                      <a:pt x="62" y="650"/>
                    </a:lnTo>
                    <a:lnTo>
                      <a:pt x="62" y="652"/>
                    </a:lnTo>
                    <a:lnTo>
                      <a:pt x="64" y="652"/>
                    </a:lnTo>
                    <a:lnTo>
                      <a:pt x="68" y="654"/>
                    </a:lnTo>
                    <a:lnTo>
                      <a:pt x="72" y="656"/>
                    </a:lnTo>
                    <a:lnTo>
                      <a:pt x="74" y="658"/>
                    </a:lnTo>
                    <a:lnTo>
                      <a:pt x="78" y="662"/>
                    </a:lnTo>
                    <a:lnTo>
                      <a:pt x="82" y="664"/>
                    </a:lnTo>
                    <a:lnTo>
                      <a:pt x="82" y="666"/>
                    </a:lnTo>
                    <a:lnTo>
                      <a:pt x="84" y="666"/>
                    </a:lnTo>
                    <a:lnTo>
                      <a:pt x="84" y="668"/>
                    </a:lnTo>
                    <a:lnTo>
                      <a:pt x="84" y="670"/>
                    </a:lnTo>
                    <a:lnTo>
                      <a:pt x="86" y="672"/>
                    </a:lnTo>
                    <a:lnTo>
                      <a:pt x="86" y="674"/>
                    </a:lnTo>
                    <a:lnTo>
                      <a:pt x="88" y="676"/>
                    </a:lnTo>
                    <a:lnTo>
                      <a:pt x="88" y="676"/>
                    </a:lnTo>
                    <a:lnTo>
                      <a:pt x="88" y="678"/>
                    </a:lnTo>
                    <a:lnTo>
                      <a:pt x="88" y="678"/>
                    </a:lnTo>
                    <a:lnTo>
                      <a:pt x="90" y="678"/>
                    </a:lnTo>
                    <a:lnTo>
                      <a:pt x="90" y="678"/>
                    </a:lnTo>
                    <a:lnTo>
                      <a:pt x="90" y="676"/>
                    </a:lnTo>
                    <a:lnTo>
                      <a:pt x="92" y="676"/>
                    </a:lnTo>
                    <a:lnTo>
                      <a:pt x="92" y="676"/>
                    </a:lnTo>
                    <a:lnTo>
                      <a:pt x="92" y="674"/>
                    </a:lnTo>
                    <a:lnTo>
                      <a:pt x="92" y="672"/>
                    </a:lnTo>
                    <a:lnTo>
                      <a:pt x="92" y="670"/>
                    </a:lnTo>
                    <a:lnTo>
                      <a:pt x="92" y="668"/>
                    </a:lnTo>
                    <a:lnTo>
                      <a:pt x="94" y="664"/>
                    </a:lnTo>
                    <a:lnTo>
                      <a:pt x="94" y="662"/>
                    </a:lnTo>
                    <a:lnTo>
                      <a:pt x="94" y="662"/>
                    </a:lnTo>
                    <a:lnTo>
                      <a:pt x="94" y="660"/>
                    </a:lnTo>
                    <a:lnTo>
                      <a:pt x="94" y="660"/>
                    </a:lnTo>
                    <a:lnTo>
                      <a:pt x="96" y="660"/>
                    </a:lnTo>
                    <a:lnTo>
                      <a:pt x="96" y="658"/>
                    </a:lnTo>
                    <a:lnTo>
                      <a:pt x="100" y="656"/>
                    </a:lnTo>
                    <a:lnTo>
                      <a:pt x="102" y="656"/>
                    </a:lnTo>
                    <a:lnTo>
                      <a:pt x="102" y="656"/>
                    </a:lnTo>
                    <a:lnTo>
                      <a:pt x="104" y="654"/>
                    </a:lnTo>
                    <a:lnTo>
                      <a:pt x="104" y="654"/>
                    </a:lnTo>
                    <a:lnTo>
                      <a:pt x="104" y="654"/>
                    </a:lnTo>
                    <a:lnTo>
                      <a:pt x="106" y="652"/>
                    </a:lnTo>
                    <a:lnTo>
                      <a:pt x="106" y="650"/>
                    </a:lnTo>
                    <a:lnTo>
                      <a:pt x="106" y="648"/>
                    </a:lnTo>
                    <a:lnTo>
                      <a:pt x="106" y="646"/>
                    </a:lnTo>
                    <a:lnTo>
                      <a:pt x="106" y="644"/>
                    </a:lnTo>
                    <a:lnTo>
                      <a:pt x="106" y="642"/>
                    </a:lnTo>
                    <a:lnTo>
                      <a:pt x="104" y="638"/>
                    </a:lnTo>
                    <a:lnTo>
                      <a:pt x="104" y="634"/>
                    </a:lnTo>
                    <a:lnTo>
                      <a:pt x="102" y="630"/>
                    </a:lnTo>
                    <a:lnTo>
                      <a:pt x="102" y="626"/>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93" name="Freeform 496"/>
              <p:cNvSpPr>
                <a:spLocks/>
              </p:cNvSpPr>
              <p:nvPr/>
            </p:nvSpPr>
            <p:spPr bwMode="auto">
              <a:xfrm>
                <a:off x="2843503" y="6312067"/>
                <a:ext cx="53975" cy="60325"/>
              </a:xfrm>
              <a:custGeom>
                <a:avLst/>
                <a:gdLst>
                  <a:gd name="T0" fmla="*/ 32 w 34"/>
                  <a:gd name="T1" fmla="*/ 6 h 38"/>
                  <a:gd name="T2" fmla="*/ 32 w 34"/>
                  <a:gd name="T3" fmla="*/ 6 h 38"/>
                  <a:gd name="T4" fmla="*/ 32 w 34"/>
                  <a:gd name="T5" fmla="*/ 8 h 38"/>
                  <a:gd name="T6" fmla="*/ 30 w 34"/>
                  <a:gd name="T7" fmla="*/ 8 h 38"/>
                  <a:gd name="T8" fmla="*/ 30 w 34"/>
                  <a:gd name="T9" fmla="*/ 10 h 38"/>
                  <a:gd name="T10" fmla="*/ 28 w 34"/>
                  <a:gd name="T11" fmla="*/ 10 h 38"/>
                  <a:gd name="T12" fmla="*/ 28 w 34"/>
                  <a:gd name="T13" fmla="*/ 14 h 38"/>
                  <a:gd name="T14" fmla="*/ 26 w 34"/>
                  <a:gd name="T15" fmla="*/ 16 h 38"/>
                  <a:gd name="T16" fmla="*/ 26 w 34"/>
                  <a:gd name="T17" fmla="*/ 18 h 38"/>
                  <a:gd name="T18" fmla="*/ 24 w 34"/>
                  <a:gd name="T19" fmla="*/ 20 h 38"/>
                  <a:gd name="T20" fmla="*/ 24 w 34"/>
                  <a:gd name="T21" fmla="*/ 24 h 38"/>
                  <a:gd name="T22" fmla="*/ 22 w 34"/>
                  <a:gd name="T23" fmla="*/ 28 h 38"/>
                  <a:gd name="T24" fmla="*/ 22 w 34"/>
                  <a:gd name="T25" fmla="*/ 34 h 38"/>
                  <a:gd name="T26" fmla="*/ 22 w 34"/>
                  <a:gd name="T27" fmla="*/ 38 h 38"/>
                  <a:gd name="T28" fmla="*/ 18 w 34"/>
                  <a:gd name="T29" fmla="*/ 36 h 38"/>
                  <a:gd name="T30" fmla="*/ 16 w 34"/>
                  <a:gd name="T31" fmla="*/ 34 h 38"/>
                  <a:gd name="T32" fmla="*/ 12 w 34"/>
                  <a:gd name="T33" fmla="*/ 34 h 38"/>
                  <a:gd name="T34" fmla="*/ 8 w 34"/>
                  <a:gd name="T35" fmla="*/ 32 h 38"/>
                  <a:gd name="T36" fmla="*/ 6 w 34"/>
                  <a:gd name="T37" fmla="*/ 30 h 38"/>
                  <a:gd name="T38" fmla="*/ 4 w 34"/>
                  <a:gd name="T39" fmla="*/ 30 h 38"/>
                  <a:gd name="T40" fmla="*/ 2 w 34"/>
                  <a:gd name="T41" fmla="*/ 28 h 38"/>
                  <a:gd name="T42" fmla="*/ 2 w 34"/>
                  <a:gd name="T43" fmla="*/ 28 h 38"/>
                  <a:gd name="T44" fmla="*/ 0 w 34"/>
                  <a:gd name="T45" fmla="*/ 26 h 38"/>
                  <a:gd name="T46" fmla="*/ 0 w 34"/>
                  <a:gd name="T47" fmla="*/ 24 h 38"/>
                  <a:gd name="T48" fmla="*/ 0 w 34"/>
                  <a:gd name="T49" fmla="*/ 24 h 38"/>
                  <a:gd name="T50" fmla="*/ 0 w 34"/>
                  <a:gd name="T51" fmla="*/ 22 h 38"/>
                  <a:gd name="T52" fmla="*/ 0 w 34"/>
                  <a:gd name="T53" fmla="*/ 22 h 38"/>
                  <a:gd name="T54" fmla="*/ 0 w 34"/>
                  <a:gd name="T55" fmla="*/ 20 h 38"/>
                  <a:gd name="T56" fmla="*/ 0 w 34"/>
                  <a:gd name="T57" fmla="*/ 18 h 38"/>
                  <a:gd name="T58" fmla="*/ 0 w 34"/>
                  <a:gd name="T59" fmla="*/ 16 h 38"/>
                  <a:gd name="T60" fmla="*/ 2 w 34"/>
                  <a:gd name="T61" fmla="*/ 14 h 38"/>
                  <a:gd name="T62" fmla="*/ 2 w 34"/>
                  <a:gd name="T63" fmla="*/ 10 h 38"/>
                  <a:gd name="T64" fmla="*/ 4 w 34"/>
                  <a:gd name="T65" fmla="*/ 8 h 38"/>
                  <a:gd name="T66" fmla="*/ 4 w 34"/>
                  <a:gd name="T67" fmla="*/ 8 h 38"/>
                  <a:gd name="T68" fmla="*/ 6 w 34"/>
                  <a:gd name="T69" fmla="*/ 6 h 38"/>
                  <a:gd name="T70" fmla="*/ 6 w 34"/>
                  <a:gd name="T71" fmla="*/ 6 h 38"/>
                  <a:gd name="T72" fmla="*/ 8 w 34"/>
                  <a:gd name="T73" fmla="*/ 4 h 38"/>
                  <a:gd name="T74" fmla="*/ 10 w 34"/>
                  <a:gd name="T75" fmla="*/ 4 h 38"/>
                  <a:gd name="T76" fmla="*/ 12 w 34"/>
                  <a:gd name="T77" fmla="*/ 2 h 38"/>
                  <a:gd name="T78" fmla="*/ 12 w 34"/>
                  <a:gd name="T79" fmla="*/ 2 h 38"/>
                  <a:gd name="T80" fmla="*/ 14 w 34"/>
                  <a:gd name="T81" fmla="*/ 2 h 38"/>
                  <a:gd name="T82" fmla="*/ 16 w 34"/>
                  <a:gd name="T83" fmla="*/ 0 h 38"/>
                  <a:gd name="T84" fmla="*/ 16 w 34"/>
                  <a:gd name="T85" fmla="*/ 0 h 38"/>
                  <a:gd name="T86" fmla="*/ 18 w 34"/>
                  <a:gd name="T87" fmla="*/ 0 h 38"/>
                  <a:gd name="T88" fmla="*/ 20 w 34"/>
                  <a:gd name="T89" fmla="*/ 2 h 38"/>
                  <a:gd name="T90" fmla="*/ 24 w 34"/>
                  <a:gd name="T91" fmla="*/ 2 h 38"/>
                  <a:gd name="T92" fmla="*/ 26 w 34"/>
                  <a:gd name="T93" fmla="*/ 4 h 38"/>
                  <a:gd name="T94" fmla="*/ 32 w 34"/>
                  <a:gd name="T95" fmla="*/ 6 h 38"/>
                  <a:gd name="T96" fmla="*/ 34 w 34"/>
                  <a:gd name="T97" fmla="*/ 6 h 38"/>
                  <a:gd name="T98" fmla="*/ 34 w 34"/>
                  <a:gd name="T99" fmla="*/ 6 h 38"/>
                  <a:gd name="T100" fmla="*/ 32 w 34"/>
                  <a:gd name="T101"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 h="38">
                    <a:moveTo>
                      <a:pt x="32" y="6"/>
                    </a:moveTo>
                    <a:lnTo>
                      <a:pt x="32" y="6"/>
                    </a:lnTo>
                    <a:lnTo>
                      <a:pt x="32" y="8"/>
                    </a:lnTo>
                    <a:lnTo>
                      <a:pt x="30" y="8"/>
                    </a:lnTo>
                    <a:lnTo>
                      <a:pt x="30" y="10"/>
                    </a:lnTo>
                    <a:lnTo>
                      <a:pt x="28" y="10"/>
                    </a:lnTo>
                    <a:lnTo>
                      <a:pt x="28" y="14"/>
                    </a:lnTo>
                    <a:lnTo>
                      <a:pt x="26" y="16"/>
                    </a:lnTo>
                    <a:lnTo>
                      <a:pt x="26" y="18"/>
                    </a:lnTo>
                    <a:lnTo>
                      <a:pt x="24" y="20"/>
                    </a:lnTo>
                    <a:lnTo>
                      <a:pt x="24" y="24"/>
                    </a:lnTo>
                    <a:lnTo>
                      <a:pt x="22" y="28"/>
                    </a:lnTo>
                    <a:lnTo>
                      <a:pt x="22" y="34"/>
                    </a:lnTo>
                    <a:lnTo>
                      <a:pt x="22" y="38"/>
                    </a:lnTo>
                    <a:lnTo>
                      <a:pt x="18" y="36"/>
                    </a:lnTo>
                    <a:lnTo>
                      <a:pt x="16" y="34"/>
                    </a:lnTo>
                    <a:lnTo>
                      <a:pt x="12" y="34"/>
                    </a:lnTo>
                    <a:lnTo>
                      <a:pt x="8" y="32"/>
                    </a:lnTo>
                    <a:lnTo>
                      <a:pt x="6" y="30"/>
                    </a:lnTo>
                    <a:lnTo>
                      <a:pt x="4" y="30"/>
                    </a:lnTo>
                    <a:lnTo>
                      <a:pt x="2" y="28"/>
                    </a:lnTo>
                    <a:lnTo>
                      <a:pt x="2" y="28"/>
                    </a:lnTo>
                    <a:lnTo>
                      <a:pt x="0" y="26"/>
                    </a:lnTo>
                    <a:lnTo>
                      <a:pt x="0" y="24"/>
                    </a:lnTo>
                    <a:lnTo>
                      <a:pt x="0" y="24"/>
                    </a:lnTo>
                    <a:lnTo>
                      <a:pt x="0" y="22"/>
                    </a:lnTo>
                    <a:lnTo>
                      <a:pt x="0" y="22"/>
                    </a:lnTo>
                    <a:lnTo>
                      <a:pt x="0" y="20"/>
                    </a:lnTo>
                    <a:lnTo>
                      <a:pt x="0" y="18"/>
                    </a:lnTo>
                    <a:lnTo>
                      <a:pt x="0" y="16"/>
                    </a:lnTo>
                    <a:lnTo>
                      <a:pt x="2" y="14"/>
                    </a:lnTo>
                    <a:lnTo>
                      <a:pt x="2" y="10"/>
                    </a:lnTo>
                    <a:lnTo>
                      <a:pt x="4" y="8"/>
                    </a:lnTo>
                    <a:lnTo>
                      <a:pt x="4" y="8"/>
                    </a:lnTo>
                    <a:lnTo>
                      <a:pt x="6" y="6"/>
                    </a:lnTo>
                    <a:lnTo>
                      <a:pt x="6" y="6"/>
                    </a:lnTo>
                    <a:lnTo>
                      <a:pt x="8" y="4"/>
                    </a:lnTo>
                    <a:lnTo>
                      <a:pt x="10" y="4"/>
                    </a:lnTo>
                    <a:lnTo>
                      <a:pt x="12" y="2"/>
                    </a:lnTo>
                    <a:lnTo>
                      <a:pt x="12" y="2"/>
                    </a:lnTo>
                    <a:lnTo>
                      <a:pt x="14" y="2"/>
                    </a:lnTo>
                    <a:lnTo>
                      <a:pt x="16" y="0"/>
                    </a:lnTo>
                    <a:lnTo>
                      <a:pt x="16" y="0"/>
                    </a:lnTo>
                    <a:lnTo>
                      <a:pt x="18" y="0"/>
                    </a:lnTo>
                    <a:lnTo>
                      <a:pt x="20" y="2"/>
                    </a:lnTo>
                    <a:lnTo>
                      <a:pt x="24" y="2"/>
                    </a:lnTo>
                    <a:lnTo>
                      <a:pt x="26" y="4"/>
                    </a:lnTo>
                    <a:lnTo>
                      <a:pt x="32" y="6"/>
                    </a:lnTo>
                    <a:lnTo>
                      <a:pt x="34" y="6"/>
                    </a:lnTo>
                    <a:lnTo>
                      <a:pt x="34" y="6"/>
                    </a:lnTo>
                    <a:lnTo>
                      <a:pt x="32" y="6"/>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94" name="Freeform 500"/>
              <p:cNvSpPr>
                <a:spLocks/>
              </p:cNvSpPr>
              <p:nvPr/>
            </p:nvSpPr>
            <p:spPr bwMode="auto">
              <a:xfrm>
                <a:off x="2875253" y="6321592"/>
                <a:ext cx="66675" cy="60325"/>
              </a:xfrm>
              <a:custGeom>
                <a:avLst/>
                <a:gdLst>
                  <a:gd name="T0" fmla="*/ 0 w 42"/>
                  <a:gd name="T1" fmla="*/ 32 h 38"/>
                  <a:gd name="T2" fmla="*/ 2 w 42"/>
                  <a:gd name="T3" fmla="*/ 22 h 38"/>
                  <a:gd name="T4" fmla="*/ 4 w 42"/>
                  <a:gd name="T5" fmla="*/ 16 h 38"/>
                  <a:gd name="T6" fmla="*/ 6 w 42"/>
                  <a:gd name="T7" fmla="*/ 10 h 38"/>
                  <a:gd name="T8" fmla="*/ 8 w 42"/>
                  <a:gd name="T9" fmla="*/ 6 h 38"/>
                  <a:gd name="T10" fmla="*/ 10 w 42"/>
                  <a:gd name="T11" fmla="*/ 2 h 38"/>
                  <a:gd name="T12" fmla="*/ 12 w 42"/>
                  <a:gd name="T13" fmla="*/ 2 h 38"/>
                  <a:gd name="T14" fmla="*/ 12 w 42"/>
                  <a:gd name="T15" fmla="*/ 0 h 38"/>
                  <a:gd name="T16" fmla="*/ 14 w 42"/>
                  <a:gd name="T17" fmla="*/ 2 h 38"/>
                  <a:gd name="T18" fmla="*/ 18 w 42"/>
                  <a:gd name="T19" fmla="*/ 4 h 38"/>
                  <a:gd name="T20" fmla="*/ 22 w 42"/>
                  <a:gd name="T21" fmla="*/ 10 h 38"/>
                  <a:gd name="T22" fmla="*/ 24 w 42"/>
                  <a:gd name="T23" fmla="*/ 12 h 38"/>
                  <a:gd name="T24" fmla="*/ 26 w 42"/>
                  <a:gd name="T25" fmla="*/ 14 h 38"/>
                  <a:gd name="T26" fmla="*/ 32 w 42"/>
                  <a:gd name="T27" fmla="*/ 16 h 38"/>
                  <a:gd name="T28" fmla="*/ 38 w 42"/>
                  <a:gd name="T29" fmla="*/ 20 h 38"/>
                  <a:gd name="T30" fmla="*/ 42 w 42"/>
                  <a:gd name="T31" fmla="*/ 22 h 38"/>
                  <a:gd name="T32" fmla="*/ 42 w 42"/>
                  <a:gd name="T33" fmla="*/ 24 h 38"/>
                  <a:gd name="T34" fmla="*/ 42 w 42"/>
                  <a:gd name="T35" fmla="*/ 26 h 38"/>
                  <a:gd name="T36" fmla="*/ 42 w 42"/>
                  <a:gd name="T37" fmla="*/ 26 h 38"/>
                  <a:gd name="T38" fmla="*/ 42 w 42"/>
                  <a:gd name="T39" fmla="*/ 28 h 38"/>
                  <a:gd name="T40" fmla="*/ 38 w 42"/>
                  <a:gd name="T41" fmla="*/ 28 h 38"/>
                  <a:gd name="T42" fmla="*/ 36 w 42"/>
                  <a:gd name="T43" fmla="*/ 28 h 38"/>
                  <a:gd name="T44" fmla="*/ 30 w 42"/>
                  <a:gd name="T45" fmla="*/ 26 h 38"/>
                  <a:gd name="T46" fmla="*/ 24 w 42"/>
                  <a:gd name="T47" fmla="*/ 24 h 38"/>
                  <a:gd name="T48" fmla="*/ 22 w 42"/>
                  <a:gd name="T49" fmla="*/ 24 h 38"/>
                  <a:gd name="T50" fmla="*/ 20 w 42"/>
                  <a:gd name="T51" fmla="*/ 26 h 38"/>
                  <a:gd name="T52" fmla="*/ 20 w 42"/>
                  <a:gd name="T53" fmla="*/ 28 h 38"/>
                  <a:gd name="T54" fmla="*/ 20 w 42"/>
                  <a:gd name="T55" fmla="*/ 30 h 38"/>
                  <a:gd name="T56" fmla="*/ 18 w 42"/>
                  <a:gd name="T57" fmla="*/ 34 h 38"/>
                  <a:gd name="T58" fmla="*/ 18 w 42"/>
                  <a:gd name="T59" fmla="*/ 36 h 38"/>
                  <a:gd name="T60" fmla="*/ 16 w 42"/>
                  <a:gd name="T61" fmla="*/ 38 h 38"/>
                  <a:gd name="T62" fmla="*/ 16 w 42"/>
                  <a:gd name="T63" fmla="*/ 38 h 38"/>
                  <a:gd name="T64" fmla="*/ 14 w 42"/>
                  <a:gd name="T65" fmla="*/ 38 h 38"/>
                  <a:gd name="T66" fmla="*/ 10 w 42"/>
                  <a:gd name="T67" fmla="*/ 36 h 38"/>
                  <a:gd name="T68" fmla="*/ 4 w 42"/>
                  <a:gd name="T69" fmla="*/ 34 h 38"/>
                  <a:gd name="T70" fmla="*/ 0 w 42"/>
                  <a:gd name="T71" fmla="*/ 3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 h="38">
                    <a:moveTo>
                      <a:pt x="0" y="32"/>
                    </a:moveTo>
                    <a:lnTo>
                      <a:pt x="0" y="32"/>
                    </a:lnTo>
                    <a:lnTo>
                      <a:pt x="2" y="28"/>
                    </a:lnTo>
                    <a:lnTo>
                      <a:pt x="2" y="22"/>
                    </a:lnTo>
                    <a:lnTo>
                      <a:pt x="4" y="18"/>
                    </a:lnTo>
                    <a:lnTo>
                      <a:pt x="4" y="16"/>
                    </a:lnTo>
                    <a:lnTo>
                      <a:pt x="6" y="12"/>
                    </a:lnTo>
                    <a:lnTo>
                      <a:pt x="6" y="10"/>
                    </a:lnTo>
                    <a:lnTo>
                      <a:pt x="6" y="8"/>
                    </a:lnTo>
                    <a:lnTo>
                      <a:pt x="8" y="6"/>
                    </a:lnTo>
                    <a:lnTo>
                      <a:pt x="8" y="4"/>
                    </a:lnTo>
                    <a:lnTo>
                      <a:pt x="10" y="2"/>
                    </a:lnTo>
                    <a:lnTo>
                      <a:pt x="10" y="2"/>
                    </a:lnTo>
                    <a:lnTo>
                      <a:pt x="12" y="2"/>
                    </a:lnTo>
                    <a:lnTo>
                      <a:pt x="12" y="0"/>
                    </a:lnTo>
                    <a:lnTo>
                      <a:pt x="12" y="0"/>
                    </a:lnTo>
                    <a:lnTo>
                      <a:pt x="14" y="0"/>
                    </a:lnTo>
                    <a:lnTo>
                      <a:pt x="14" y="2"/>
                    </a:lnTo>
                    <a:lnTo>
                      <a:pt x="16" y="2"/>
                    </a:lnTo>
                    <a:lnTo>
                      <a:pt x="18" y="4"/>
                    </a:lnTo>
                    <a:lnTo>
                      <a:pt x="18" y="6"/>
                    </a:lnTo>
                    <a:lnTo>
                      <a:pt x="22" y="10"/>
                    </a:lnTo>
                    <a:lnTo>
                      <a:pt x="22" y="10"/>
                    </a:lnTo>
                    <a:lnTo>
                      <a:pt x="24" y="12"/>
                    </a:lnTo>
                    <a:lnTo>
                      <a:pt x="24" y="12"/>
                    </a:lnTo>
                    <a:lnTo>
                      <a:pt x="26" y="14"/>
                    </a:lnTo>
                    <a:lnTo>
                      <a:pt x="28" y="14"/>
                    </a:lnTo>
                    <a:lnTo>
                      <a:pt x="32" y="16"/>
                    </a:lnTo>
                    <a:lnTo>
                      <a:pt x="36" y="18"/>
                    </a:lnTo>
                    <a:lnTo>
                      <a:pt x="38" y="20"/>
                    </a:lnTo>
                    <a:lnTo>
                      <a:pt x="40" y="22"/>
                    </a:lnTo>
                    <a:lnTo>
                      <a:pt x="42" y="22"/>
                    </a:lnTo>
                    <a:lnTo>
                      <a:pt x="42" y="24"/>
                    </a:lnTo>
                    <a:lnTo>
                      <a:pt x="42" y="24"/>
                    </a:lnTo>
                    <a:lnTo>
                      <a:pt x="42" y="26"/>
                    </a:lnTo>
                    <a:lnTo>
                      <a:pt x="42" y="26"/>
                    </a:lnTo>
                    <a:lnTo>
                      <a:pt x="42" y="26"/>
                    </a:lnTo>
                    <a:lnTo>
                      <a:pt x="42" y="26"/>
                    </a:lnTo>
                    <a:lnTo>
                      <a:pt x="42" y="28"/>
                    </a:lnTo>
                    <a:lnTo>
                      <a:pt x="42" y="28"/>
                    </a:lnTo>
                    <a:lnTo>
                      <a:pt x="40" y="28"/>
                    </a:lnTo>
                    <a:lnTo>
                      <a:pt x="38" y="28"/>
                    </a:lnTo>
                    <a:lnTo>
                      <a:pt x="38" y="28"/>
                    </a:lnTo>
                    <a:lnTo>
                      <a:pt x="36" y="28"/>
                    </a:lnTo>
                    <a:lnTo>
                      <a:pt x="32" y="26"/>
                    </a:lnTo>
                    <a:lnTo>
                      <a:pt x="30" y="26"/>
                    </a:lnTo>
                    <a:lnTo>
                      <a:pt x="26" y="26"/>
                    </a:lnTo>
                    <a:lnTo>
                      <a:pt x="24" y="24"/>
                    </a:lnTo>
                    <a:lnTo>
                      <a:pt x="24" y="24"/>
                    </a:lnTo>
                    <a:lnTo>
                      <a:pt x="22" y="24"/>
                    </a:lnTo>
                    <a:lnTo>
                      <a:pt x="22" y="26"/>
                    </a:lnTo>
                    <a:lnTo>
                      <a:pt x="20" y="26"/>
                    </a:lnTo>
                    <a:lnTo>
                      <a:pt x="20" y="26"/>
                    </a:lnTo>
                    <a:lnTo>
                      <a:pt x="20" y="28"/>
                    </a:lnTo>
                    <a:lnTo>
                      <a:pt x="20" y="28"/>
                    </a:lnTo>
                    <a:lnTo>
                      <a:pt x="20" y="30"/>
                    </a:lnTo>
                    <a:lnTo>
                      <a:pt x="18" y="32"/>
                    </a:lnTo>
                    <a:lnTo>
                      <a:pt x="18" y="34"/>
                    </a:lnTo>
                    <a:lnTo>
                      <a:pt x="18" y="36"/>
                    </a:lnTo>
                    <a:lnTo>
                      <a:pt x="18" y="36"/>
                    </a:lnTo>
                    <a:lnTo>
                      <a:pt x="18" y="36"/>
                    </a:lnTo>
                    <a:lnTo>
                      <a:pt x="16" y="38"/>
                    </a:lnTo>
                    <a:lnTo>
                      <a:pt x="16" y="38"/>
                    </a:lnTo>
                    <a:lnTo>
                      <a:pt x="16" y="38"/>
                    </a:lnTo>
                    <a:lnTo>
                      <a:pt x="14" y="38"/>
                    </a:lnTo>
                    <a:lnTo>
                      <a:pt x="14" y="38"/>
                    </a:lnTo>
                    <a:lnTo>
                      <a:pt x="12" y="38"/>
                    </a:lnTo>
                    <a:lnTo>
                      <a:pt x="10" y="36"/>
                    </a:lnTo>
                    <a:lnTo>
                      <a:pt x="8" y="36"/>
                    </a:lnTo>
                    <a:lnTo>
                      <a:pt x="4" y="34"/>
                    </a:lnTo>
                    <a:lnTo>
                      <a:pt x="2" y="32"/>
                    </a:lnTo>
                    <a:lnTo>
                      <a:pt x="0" y="3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grpSp>
        <p:sp>
          <p:nvSpPr>
            <p:cNvPr id="1383" name="Freeform 502"/>
            <p:cNvSpPr>
              <a:spLocks/>
            </p:cNvSpPr>
            <p:nvPr/>
          </p:nvSpPr>
          <p:spPr bwMode="auto">
            <a:xfrm>
              <a:off x="4092689" y="6065635"/>
              <a:ext cx="111549" cy="74363"/>
            </a:xfrm>
            <a:custGeom>
              <a:avLst/>
              <a:gdLst>
                <a:gd name="T0" fmla="*/ 18 w 54"/>
                <a:gd name="T1" fmla="*/ 8 h 36"/>
                <a:gd name="T2" fmla="*/ 12 w 54"/>
                <a:gd name="T3" fmla="*/ 8 h 36"/>
                <a:gd name="T4" fmla="*/ 6 w 54"/>
                <a:gd name="T5" fmla="*/ 8 h 36"/>
                <a:gd name="T6" fmla="*/ 4 w 54"/>
                <a:gd name="T7" fmla="*/ 10 h 36"/>
                <a:gd name="T8" fmla="*/ 2 w 54"/>
                <a:gd name="T9" fmla="*/ 12 h 36"/>
                <a:gd name="T10" fmla="*/ 2 w 54"/>
                <a:gd name="T11" fmla="*/ 12 h 36"/>
                <a:gd name="T12" fmla="*/ 0 w 54"/>
                <a:gd name="T13" fmla="*/ 16 h 36"/>
                <a:gd name="T14" fmla="*/ 0 w 54"/>
                <a:gd name="T15" fmla="*/ 22 h 36"/>
                <a:gd name="T16" fmla="*/ 0 w 54"/>
                <a:gd name="T17" fmla="*/ 28 h 36"/>
                <a:gd name="T18" fmla="*/ 2 w 54"/>
                <a:gd name="T19" fmla="*/ 32 h 36"/>
                <a:gd name="T20" fmla="*/ 2 w 54"/>
                <a:gd name="T21" fmla="*/ 34 h 36"/>
                <a:gd name="T22" fmla="*/ 2 w 54"/>
                <a:gd name="T23" fmla="*/ 36 h 36"/>
                <a:gd name="T24" fmla="*/ 4 w 54"/>
                <a:gd name="T25" fmla="*/ 36 h 36"/>
                <a:gd name="T26" fmla="*/ 6 w 54"/>
                <a:gd name="T27" fmla="*/ 36 h 36"/>
                <a:gd name="T28" fmla="*/ 8 w 54"/>
                <a:gd name="T29" fmla="*/ 32 h 36"/>
                <a:gd name="T30" fmla="*/ 10 w 54"/>
                <a:gd name="T31" fmla="*/ 28 h 36"/>
                <a:gd name="T32" fmla="*/ 12 w 54"/>
                <a:gd name="T33" fmla="*/ 26 h 36"/>
                <a:gd name="T34" fmla="*/ 14 w 54"/>
                <a:gd name="T35" fmla="*/ 24 h 36"/>
                <a:gd name="T36" fmla="*/ 14 w 54"/>
                <a:gd name="T37" fmla="*/ 24 h 36"/>
                <a:gd name="T38" fmla="*/ 16 w 54"/>
                <a:gd name="T39" fmla="*/ 26 h 36"/>
                <a:gd name="T40" fmla="*/ 18 w 54"/>
                <a:gd name="T41" fmla="*/ 28 h 36"/>
                <a:gd name="T42" fmla="*/ 22 w 54"/>
                <a:gd name="T43" fmla="*/ 30 h 36"/>
                <a:gd name="T44" fmla="*/ 24 w 54"/>
                <a:gd name="T45" fmla="*/ 30 h 36"/>
                <a:gd name="T46" fmla="*/ 26 w 54"/>
                <a:gd name="T47" fmla="*/ 30 h 36"/>
                <a:gd name="T48" fmla="*/ 32 w 54"/>
                <a:gd name="T49" fmla="*/ 28 h 36"/>
                <a:gd name="T50" fmla="*/ 42 w 54"/>
                <a:gd name="T51" fmla="*/ 24 h 36"/>
                <a:gd name="T52" fmla="*/ 46 w 54"/>
                <a:gd name="T53" fmla="*/ 22 h 36"/>
                <a:gd name="T54" fmla="*/ 52 w 54"/>
                <a:gd name="T55" fmla="*/ 20 h 36"/>
                <a:gd name="T56" fmla="*/ 54 w 54"/>
                <a:gd name="T57" fmla="*/ 18 h 36"/>
                <a:gd name="T58" fmla="*/ 54 w 54"/>
                <a:gd name="T59" fmla="*/ 18 h 36"/>
                <a:gd name="T60" fmla="*/ 54 w 54"/>
                <a:gd name="T61" fmla="*/ 16 h 36"/>
                <a:gd name="T62" fmla="*/ 54 w 54"/>
                <a:gd name="T63" fmla="*/ 16 h 36"/>
                <a:gd name="T64" fmla="*/ 52 w 54"/>
                <a:gd name="T65" fmla="*/ 14 h 36"/>
                <a:gd name="T66" fmla="*/ 48 w 54"/>
                <a:gd name="T67" fmla="*/ 12 h 36"/>
                <a:gd name="T68" fmla="*/ 40 w 54"/>
                <a:gd name="T69" fmla="*/ 10 h 36"/>
                <a:gd name="T70" fmla="*/ 40 w 54"/>
                <a:gd name="T71" fmla="*/ 8 h 36"/>
                <a:gd name="T72" fmla="*/ 38 w 54"/>
                <a:gd name="T73" fmla="*/ 6 h 36"/>
                <a:gd name="T74" fmla="*/ 34 w 54"/>
                <a:gd name="T75" fmla="*/ 2 h 36"/>
                <a:gd name="T76" fmla="*/ 32 w 54"/>
                <a:gd name="T77" fmla="*/ 0 h 36"/>
                <a:gd name="T78" fmla="*/ 32 w 54"/>
                <a:gd name="T79" fmla="*/ 0 h 36"/>
                <a:gd name="T80" fmla="*/ 30 w 54"/>
                <a:gd name="T81" fmla="*/ 0 h 36"/>
                <a:gd name="T82" fmla="*/ 30 w 54"/>
                <a:gd name="T83" fmla="*/ 0 h 36"/>
                <a:gd name="T84" fmla="*/ 30 w 54"/>
                <a:gd name="T85" fmla="*/ 2 h 36"/>
                <a:gd name="T86" fmla="*/ 30 w 54"/>
                <a:gd name="T87" fmla="*/ 6 h 36"/>
                <a:gd name="T88" fmla="*/ 30 w 54"/>
                <a:gd name="T89" fmla="*/ 8 h 36"/>
                <a:gd name="T90" fmla="*/ 30 w 54"/>
                <a:gd name="T91" fmla="*/ 10 h 36"/>
                <a:gd name="T92" fmla="*/ 28 w 54"/>
                <a:gd name="T93" fmla="*/ 10 h 36"/>
                <a:gd name="T94" fmla="*/ 26 w 54"/>
                <a:gd name="T95" fmla="*/ 10 h 36"/>
                <a:gd name="T96" fmla="*/ 24 w 54"/>
                <a:gd name="T97" fmla="*/ 10 h 36"/>
                <a:gd name="T98" fmla="*/ 18 w 54"/>
                <a:gd name="T9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4" h="36">
                  <a:moveTo>
                    <a:pt x="18" y="8"/>
                  </a:moveTo>
                  <a:lnTo>
                    <a:pt x="18" y="8"/>
                  </a:lnTo>
                  <a:lnTo>
                    <a:pt x="14" y="8"/>
                  </a:lnTo>
                  <a:lnTo>
                    <a:pt x="12" y="8"/>
                  </a:lnTo>
                  <a:lnTo>
                    <a:pt x="10" y="8"/>
                  </a:lnTo>
                  <a:lnTo>
                    <a:pt x="6" y="8"/>
                  </a:lnTo>
                  <a:lnTo>
                    <a:pt x="6" y="10"/>
                  </a:lnTo>
                  <a:lnTo>
                    <a:pt x="4" y="10"/>
                  </a:lnTo>
                  <a:lnTo>
                    <a:pt x="2" y="10"/>
                  </a:lnTo>
                  <a:lnTo>
                    <a:pt x="2" y="12"/>
                  </a:lnTo>
                  <a:lnTo>
                    <a:pt x="2" y="12"/>
                  </a:lnTo>
                  <a:lnTo>
                    <a:pt x="2" y="12"/>
                  </a:lnTo>
                  <a:lnTo>
                    <a:pt x="0" y="14"/>
                  </a:lnTo>
                  <a:lnTo>
                    <a:pt x="0" y="16"/>
                  </a:lnTo>
                  <a:lnTo>
                    <a:pt x="0" y="18"/>
                  </a:lnTo>
                  <a:lnTo>
                    <a:pt x="0" y="22"/>
                  </a:lnTo>
                  <a:lnTo>
                    <a:pt x="0" y="24"/>
                  </a:lnTo>
                  <a:lnTo>
                    <a:pt x="0" y="28"/>
                  </a:lnTo>
                  <a:lnTo>
                    <a:pt x="2" y="32"/>
                  </a:lnTo>
                  <a:lnTo>
                    <a:pt x="2" y="32"/>
                  </a:lnTo>
                  <a:lnTo>
                    <a:pt x="2" y="34"/>
                  </a:lnTo>
                  <a:lnTo>
                    <a:pt x="2" y="34"/>
                  </a:lnTo>
                  <a:lnTo>
                    <a:pt x="2" y="36"/>
                  </a:lnTo>
                  <a:lnTo>
                    <a:pt x="2" y="36"/>
                  </a:lnTo>
                  <a:lnTo>
                    <a:pt x="4" y="36"/>
                  </a:lnTo>
                  <a:lnTo>
                    <a:pt x="4" y="36"/>
                  </a:lnTo>
                  <a:lnTo>
                    <a:pt x="4" y="36"/>
                  </a:lnTo>
                  <a:lnTo>
                    <a:pt x="6" y="36"/>
                  </a:lnTo>
                  <a:lnTo>
                    <a:pt x="6" y="34"/>
                  </a:lnTo>
                  <a:lnTo>
                    <a:pt x="8" y="32"/>
                  </a:lnTo>
                  <a:lnTo>
                    <a:pt x="8" y="30"/>
                  </a:lnTo>
                  <a:lnTo>
                    <a:pt x="10" y="28"/>
                  </a:lnTo>
                  <a:lnTo>
                    <a:pt x="12" y="26"/>
                  </a:lnTo>
                  <a:lnTo>
                    <a:pt x="12" y="26"/>
                  </a:lnTo>
                  <a:lnTo>
                    <a:pt x="14" y="26"/>
                  </a:lnTo>
                  <a:lnTo>
                    <a:pt x="14" y="24"/>
                  </a:lnTo>
                  <a:lnTo>
                    <a:pt x="14" y="24"/>
                  </a:lnTo>
                  <a:lnTo>
                    <a:pt x="14" y="24"/>
                  </a:lnTo>
                  <a:lnTo>
                    <a:pt x="16" y="24"/>
                  </a:lnTo>
                  <a:lnTo>
                    <a:pt x="16" y="26"/>
                  </a:lnTo>
                  <a:lnTo>
                    <a:pt x="18" y="26"/>
                  </a:lnTo>
                  <a:lnTo>
                    <a:pt x="18" y="28"/>
                  </a:lnTo>
                  <a:lnTo>
                    <a:pt x="20" y="28"/>
                  </a:lnTo>
                  <a:lnTo>
                    <a:pt x="22" y="30"/>
                  </a:lnTo>
                  <a:lnTo>
                    <a:pt x="22" y="30"/>
                  </a:lnTo>
                  <a:lnTo>
                    <a:pt x="24" y="30"/>
                  </a:lnTo>
                  <a:lnTo>
                    <a:pt x="24" y="30"/>
                  </a:lnTo>
                  <a:lnTo>
                    <a:pt x="26" y="30"/>
                  </a:lnTo>
                  <a:lnTo>
                    <a:pt x="30" y="28"/>
                  </a:lnTo>
                  <a:lnTo>
                    <a:pt x="32" y="28"/>
                  </a:lnTo>
                  <a:lnTo>
                    <a:pt x="38" y="26"/>
                  </a:lnTo>
                  <a:lnTo>
                    <a:pt x="42" y="24"/>
                  </a:lnTo>
                  <a:lnTo>
                    <a:pt x="44" y="22"/>
                  </a:lnTo>
                  <a:lnTo>
                    <a:pt x="46" y="22"/>
                  </a:lnTo>
                  <a:lnTo>
                    <a:pt x="50" y="22"/>
                  </a:lnTo>
                  <a:lnTo>
                    <a:pt x="52" y="20"/>
                  </a:lnTo>
                  <a:lnTo>
                    <a:pt x="52" y="20"/>
                  </a:lnTo>
                  <a:lnTo>
                    <a:pt x="54" y="18"/>
                  </a:lnTo>
                  <a:lnTo>
                    <a:pt x="54" y="18"/>
                  </a:lnTo>
                  <a:lnTo>
                    <a:pt x="54" y="18"/>
                  </a:lnTo>
                  <a:lnTo>
                    <a:pt x="54" y="18"/>
                  </a:lnTo>
                  <a:lnTo>
                    <a:pt x="54" y="16"/>
                  </a:lnTo>
                  <a:lnTo>
                    <a:pt x="54" y="16"/>
                  </a:lnTo>
                  <a:lnTo>
                    <a:pt x="54" y="16"/>
                  </a:lnTo>
                  <a:lnTo>
                    <a:pt x="52" y="14"/>
                  </a:lnTo>
                  <a:lnTo>
                    <a:pt x="52" y="14"/>
                  </a:lnTo>
                  <a:lnTo>
                    <a:pt x="50" y="14"/>
                  </a:lnTo>
                  <a:lnTo>
                    <a:pt x="48" y="12"/>
                  </a:lnTo>
                  <a:lnTo>
                    <a:pt x="44" y="10"/>
                  </a:lnTo>
                  <a:lnTo>
                    <a:pt x="40" y="10"/>
                  </a:lnTo>
                  <a:lnTo>
                    <a:pt x="40" y="8"/>
                  </a:lnTo>
                  <a:lnTo>
                    <a:pt x="40" y="8"/>
                  </a:lnTo>
                  <a:lnTo>
                    <a:pt x="38" y="8"/>
                  </a:lnTo>
                  <a:lnTo>
                    <a:pt x="38" y="6"/>
                  </a:lnTo>
                  <a:lnTo>
                    <a:pt x="36" y="4"/>
                  </a:lnTo>
                  <a:lnTo>
                    <a:pt x="34" y="2"/>
                  </a:lnTo>
                  <a:lnTo>
                    <a:pt x="32" y="0"/>
                  </a:lnTo>
                  <a:lnTo>
                    <a:pt x="32" y="0"/>
                  </a:lnTo>
                  <a:lnTo>
                    <a:pt x="32" y="0"/>
                  </a:lnTo>
                  <a:lnTo>
                    <a:pt x="32" y="0"/>
                  </a:lnTo>
                  <a:lnTo>
                    <a:pt x="30" y="0"/>
                  </a:lnTo>
                  <a:lnTo>
                    <a:pt x="30" y="0"/>
                  </a:lnTo>
                  <a:lnTo>
                    <a:pt x="30" y="0"/>
                  </a:lnTo>
                  <a:lnTo>
                    <a:pt x="30" y="0"/>
                  </a:lnTo>
                  <a:lnTo>
                    <a:pt x="30" y="2"/>
                  </a:lnTo>
                  <a:lnTo>
                    <a:pt x="30" y="2"/>
                  </a:lnTo>
                  <a:lnTo>
                    <a:pt x="30" y="4"/>
                  </a:lnTo>
                  <a:lnTo>
                    <a:pt x="30" y="6"/>
                  </a:lnTo>
                  <a:lnTo>
                    <a:pt x="30" y="8"/>
                  </a:lnTo>
                  <a:lnTo>
                    <a:pt x="30" y="8"/>
                  </a:lnTo>
                  <a:lnTo>
                    <a:pt x="30" y="10"/>
                  </a:lnTo>
                  <a:lnTo>
                    <a:pt x="30" y="10"/>
                  </a:lnTo>
                  <a:lnTo>
                    <a:pt x="28" y="10"/>
                  </a:lnTo>
                  <a:lnTo>
                    <a:pt x="28" y="10"/>
                  </a:lnTo>
                  <a:lnTo>
                    <a:pt x="28" y="10"/>
                  </a:lnTo>
                  <a:lnTo>
                    <a:pt x="26" y="10"/>
                  </a:lnTo>
                  <a:lnTo>
                    <a:pt x="26" y="10"/>
                  </a:lnTo>
                  <a:lnTo>
                    <a:pt x="24" y="10"/>
                  </a:lnTo>
                  <a:lnTo>
                    <a:pt x="20" y="8"/>
                  </a:lnTo>
                  <a:lnTo>
                    <a:pt x="18" y="8"/>
                  </a:lnTo>
                  <a:lnTo>
                    <a:pt x="18" y="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84" name="Freeform 503"/>
            <p:cNvSpPr>
              <a:spLocks/>
            </p:cNvSpPr>
            <p:nvPr/>
          </p:nvSpPr>
          <p:spPr bwMode="auto">
            <a:xfrm>
              <a:off x="4092689" y="6065635"/>
              <a:ext cx="111549" cy="74363"/>
            </a:xfrm>
            <a:custGeom>
              <a:avLst/>
              <a:gdLst>
                <a:gd name="T0" fmla="*/ 18 w 54"/>
                <a:gd name="T1" fmla="*/ 8 h 36"/>
                <a:gd name="T2" fmla="*/ 12 w 54"/>
                <a:gd name="T3" fmla="*/ 8 h 36"/>
                <a:gd name="T4" fmla="*/ 6 w 54"/>
                <a:gd name="T5" fmla="*/ 8 h 36"/>
                <a:gd name="T6" fmla="*/ 4 w 54"/>
                <a:gd name="T7" fmla="*/ 10 h 36"/>
                <a:gd name="T8" fmla="*/ 2 w 54"/>
                <a:gd name="T9" fmla="*/ 12 h 36"/>
                <a:gd name="T10" fmla="*/ 2 w 54"/>
                <a:gd name="T11" fmla="*/ 12 h 36"/>
                <a:gd name="T12" fmla="*/ 0 w 54"/>
                <a:gd name="T13" fmla="*/ 16 h 36"/>
                <a:gd name="T14" fmla="*/ 0 w 54"/>
                <a:gd name="T15" fmla="*/ 22 h 36"/>
                <a:gd name="T16" fmla="*/ 0 w 54"/>
                <a:gd name="T17" fmla="*/ 28 h 36"/>
                <a:gd name="T18" fmla="*/ 2 w 54"/>
                <a:gd name="T19" fmla="*/ 32 h 36"/>
                <a:gd name="T20" fmla="*/ 2 w 54"/>
                <a:gd name="T21" fmla="*/ 34 h 36"/>
                <a:gd name="T22" fmla="*/ 2 w 54"/>
                <a:gd name="T23" fmla="*/ 36 h 36"/>
                <a:gd name="T24" fmla="*/ 4 w 54"/>
                <a:gd name="T25" fmla="*/ 36 h 36"/>
                <a:gd name="T26" fmla="*/ 6 w 54"/>
                <a:gd name="T27" fmla="*/ 36 h 36"/>
                <a:gd name="T28" fmla="*/ 8 w 54"/>
                <a:gd name="T29" fmla="*/ 32 h 36"/>
                <a:gd name="T30" fmla="*/ 10 w 54"/>
                <a:gd name="T31" fmla="*/ 28 h 36"/>
                <a:gd name="T32" fmla="*/ 12 w 54"/>
                <a:gd name="T33" fmla="*/ 26 h 36"/>
                <a:gd name="T34" fmla="*/ 14 w 54"/>
                <a:gd name="T35" fmla="*/ 24 h 36"/>
                <a:gd name="T36" fmla="*/ 14 w 54"/>
                <a:gd name="T37" fmla="*/ 24 h 36"/>
                <a:gd name="T38" fmla="*/ 16 w 54"/>
                <a:gd name="T39" fmla="*/ 26 h 36"/>
                <a:gd name="T40" fmla="*/ 18 w 54"/>
                <a:gd name="T41" fmla="*/ 28 h 36"/>
                <a:gd name="T42" fmla="*/ 22 w 54"/>
                <a:gd name="T43" fmla="*/ 30 h 36"/>
                <a:gd name="T44" fmla="*/ 24 w 54"/>
                <a:gd name="T45" fmla="*/ 30 h 36"/>
                <a:gd name="T46" fmla="*/ 26 w 54"/>
                <a:gd name="T47" fmla="*/ 30 h 36"/>
                <a:gd name="T48" fmla="*/ 32 w 54"/>
                <a:gd name="T49" fmla="*/ 28 h 36"/>
                <a:gd name="T50" fmla="*/ 42 w 54"/>
                <a:gd name="T51" fmla="*/ 24 h 36"/>
                <a:gd name="T52" fmla="*/ 46 w 54"/>
                <a:gd name="T53" fmla="*/ 22 h 36"/>
                <a:gd name="T54" fmla="*/ 52 w 54"/>
                <a:gd name="T55" fmla="*/ 20 h 36"/>
                <a:gd name="T56" fmla="*/ 54 w 54"/>
                <a:gd name="T57" fmla="*/ 18 h 36"/>
                <a:gd name="T58" fmla="*/ 54 w 54"/>
                <a:gd name="T59" fmla="*/ 18 h 36"/>
                <a:gd name="T60" fmla="*/ 54 w 54"/>
                <a:gd name="T61" fmla="*/ 16 h 36"/>
                <a:gd name="T62" fmla="*/ 54 w 54"/>
                <a:gd name="T63" fmla="*/ 16 h 36"/>
                <a:gd name="T64" fmla="*/ 52 w 54"/>
                <a:gd name="T65" fmla="*/ 14 h 36"/>
                <a:gd name="T66" fmla="*/ 48 w 54"/>
                <a:gd name="T67" fmla="*/ 12 h 36"/>
                <a:gd name="T68" fmla="*/ 40 w 54"/>
                <a:gd name="T69" fmla="*/ 10 h 36"/>
                <a:gd name="T70" fmla="*/ 40 w 54"/>
                <a:gd name="T71" fmla="*/ 8 h 36"/>
                <a:gd name="T72" fmla="*/ 38 w 54"/>
                <a:gd name="T73" fmla="*/ 6 h 36"/>
                <a:gd name="T74" fmla="*/ 34 w 54"/>
                <a:gd name="T75" fmla="*/ 2 h 36"/>
                <a:gd name="T76" fmla="*/ 32 w 54"/>
                <a:gd name="T77" fmla="*/ 0 h 36"/>
                <a:gd name="T78" fmla="*/ 32 w 54"/>
                <a:gd name="T79" fmla="*/ 0 h 36"/>
                <a:gd name="T80" fmla="*/ 30 w 54"/>
                <a:gd name="T81" fmla="*/ 0 h 36"/>
                <a:gd name="T82" fmla="*/ 30 w 54"/>
                <a:gd name="T83" fmla="*/ 0 h 36"/>
                <a:gd name="T84" fmla="*/ 30 w 54"/>
                <a:gd name="T85" fmla="*/ 2 h 36"/>
                <a:gd name="T86" fmla="*/ 30 w 54"/>
                <a:gd name="T87" fmla="*/ 6 h 36"/>
                <a:gd name="T88" fmla="*/ 30 w 54"/>
                <a:gd name="T89" fmla="*/ 8 h 36"/>
                <a:gd name="T90" fmla="*/ 30 w 54"/>
                <a:gd name="T91" fmla="*/ 10 h 36"/>
                <a:gd name="T92" fmla="*/ 28 w 54"/>
                <a:gd name="T93" fmla="*/ 10 h 36"/>
                <a:gd name="T94" fmla="*/ 26 w 54"/>
                <a:gd name="T95" fmla="*/ 10 h 36"/>
                <a:gd name="T96" fmla="*/ 24 w 54"/>
                <a:gd name="T97" fmla="*/ 10 h 36"/>
                <a:gd name="T98" fmla="*/ 18 w 54"/>
                <a:gd name="T9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4" h="36">
                  <a:moveTo>
                    <a:pt x="18" y="8"/>
                  </a:moveTo>
                  <a:lnTo>
                    <a:pt x="18" y="8"/>
                  </a:lnTo>
                  <a:lnTo>
                    <a:pt x="14" y="8"/>
                  </a:lnTo>
                  <a:lnTo>
                    <a:pt x="12" y="8"/>
                  </a:lnTo>
                  <a:lnTo>
                    <a:pt x="10" y="8"/>
                  </a:lnTo>
                  <a:lnTo>
                    <a:pt x="6" y="8"/>
                  </a:lnTo>
                  <a:lnTo>
                    <a:pt x="6" y="10"/>
                  </a:lnTo>
                  <a:lnTo>
                    <a:pt x="4" y="10"/>
                  </a:lnTo>
                  <a:lnTo>
                    <a:pt x="2" y="10"/>
                  </a:lnTo>
                  <a:lnTo>
                    <a:pt x="2" y="12"/>
                  </a:lnTo>
                  <a:lnTo>
                    <a:pt x="2" y="12"/>
                  </a:lnTo>
                  <a:lnTo>
                    <a:pt x="2" y="12"/>
                  </a:lnTo>
                  <a:lnTo>
                    <a:pt x="0" y="14"/>
                  </a:lnTo>
                  <a:lnTo>
                    <a:pt x="0" y="16"/>
                  </a:lnTo>
                  <a:lnTo>
                    <a:pt x="0" y="18"/>
                  </a:lnTo>
                  <a:lnTo>
                    <a:pt x="0" y="22"/>
                  </a:lnTo>
                  <a:lnTo>
                    <a:pt x="0" y="24"/>
                  </a:lnTo>
                  <a:lnTo>
                    <a:pt x="0" y="28"/>
                  </a:lnTo>
                  <a:lnTo>
                    <a:pt x="2" y="32"/>
                  </a:lnTo>
                  <a:lnTo>
                    <a:pt x="2" y="32"/>
                  </a:lnTo>
                  <a:lnTo>
                    <a:pt x="2" y="34"/>
                  </a:lnTo>
                  <a:lnTo>
                    <a:pt x="2" y="34"/>
                  </a:lnTo>
                  <a:lnTo>
                    <a:pt x="2" y="36"/>
                  </a:lnTo>
                  <a:lnTo>
                    <a:pt x="2" y="36"/>
                  </a:lnTo>
                  <a:lnTo>
                    <a:pt x="4" y="36"/>
                  </a:lnTo>
                  <a:lnTo>
                    <a:pt x="4" y="36"/>
                  </a:lnTo>
                  <a:lnTo>
                    <a:pt x="4" y="36"/>
                  </a:lnTo>
                  <a:lnTo>
                    <a:pt x="6" y="36"/>
                  </a:lnTo>
                  <a:lnTo>
                    <a:pt x="6" y="34"/>
                  </a:lnTo>
                  <a:lnTo>
                    <a:pt x="8" y="32"/>
                  </a:lnTo>
                  <a:lnTo>
                    <a:pt x="8" y="30"/>
                  </a:lnTo>
                  <a:lnTo>
                    <a:pt x="10" y="28"/>
                  </a:lnTo>
                  <a:lnTo>
                    <a:pt x="12" y="26"/>
                  </a:lnTo>
                  <a:lnTo>
                    <a:pt x="12" y="26"/>
                  </a:lnTo>
                  <a:lnTo>
                    <a:pt x="14" y="26"/>
                  </a:lnTo>
                  <a:lnTo>
                    <a:pt x="14" y="24"/>
                  </a:lnTo>
                  <a:lnTo>
                    <a:pt x="14" y="24"/>
                  </a:lnTo>
                  <a:lnTo>
                    <a:pt x="14" y="24"/>
                  </a:lnTo>
                  <a:lnTo>
                    <a:pt x="16" y="24"/>
                  </a:lnTo>
                  <a:lnTo>
                    <a:pt x="16" y="26"/>
                  </a:lnTo>
                  <a:lnTo>
                    <a:pt x="18" y="26"/>
                  </a:lnTo>
                  <a:lnTo>
                    <a:pt x="18" y="28"/>
                  </a:lnTo>
                  <a:lnTo>
                    <a:pt x="20" y="28"/>
                  </a:lnTo>
                  <a:lnTo>
                    <a:pt x="22" y="30"/>
                  </a:lnTo>
                  <a:lnTo>
                    <a:pt x="22" y="30"/>
                  </a:lnTo>
                  <a:lnTo>
                    <a:pt x="24" y="30"/>
                  </a:lnTo>
                  <a:lnTo>
                    <a:pt x="24" y="30"/>
                  </a:lnTo>
                  <a:lnTo>
                    <a:pt x="26" y="30"/>
                  </a:lnTo>
                  <a:lnTo>
                    <a:pt x="30" y="28"/>
                  </a:lnTo>
                  <a:lnTo>
                    <a:pt x="32" y="28"/>
                  </a:lnTo>
                  <a:lnTo>
                    <a:pt x="38" y="26"/>
                  </a:lnTo>
                  <a:lnTo>
                    <a:pt x="42" y="24"/>
                  </a:lnTo>
                  <a:lnTo>
                    <a:pt x="44" y="22"/>
                  </a:lnTo>
                  <a:lnTo>
                    <a:pt x="46" y="22"/>
                  </a:lnTo>
                  <a:lnTo>
                    <a:pt x="50" y="22"/>
                  </a:lnTo>
                  <a:lnTo>
                    <a:pt x="52" y="20"/>
                  </a:lnTo>
                  <a:lnTo>
                    <a:pt x="52" y="20"/>
                  </a:lnTo>
                  <a:lnTo>
                    <a:pt x="54" y="18"/>
                  </a:lnTo>
                  <a:lnTo>
                    <a:pt x="54" y="18"/>
                  </a:lnTo>
                  <a:lnTo>
                    <a:pt x="54" y="18"/>
                  </a:lnTo>
                  <a:lnTo>
                    <a:pt x="54" y="18"/>
                  </a:lnTo>
                  <a:lnTo>
                    <a:pt x="54" y="16"/>
                  </a:lnTo>
                  <a:lnTo>
                    <a:pt x="54" y="16"/>
                  </a:lnTo>
                  <a:lnTo>
                    <a:pt x="54" y="16"/>
                  </a:lnTo>
                  <a:lnTo>
                    <a:pt x="52" y="14"/>
                  </a:lnTo>
                  <a:lnTo>
                    <a:pt x="52" y="14"/>
                  </a:lnTo>
                  <a:lnTo>
                    <a:pt x="50" y="14"/>
                  </a:lnTo>
                  <a:lnTo>
                    <a:pt x="48" y="12"/>
                  </a:lnTo>
                  <a:lnTo>
                    <a:pt x="44" y="10"/>
                  </a:lnTo>
                  <a:lnTo>
                    <a:pt x="40" y="10"/>
                  </a:lnTo>
                  <a:lnTo>
                    <a:pt x="40" y="8"/>
                  </a:lnTo>
                  <a:lnTo>
                    <a:pt x="40" y="8"/>
                  </a:lnTo>
                  <a:lnTo>
                    <a:pt x="38" y="8"/>
                  </a:lnTo>
                  <a:lnTo>
                    <a:pt x="38" y="6"/>
                  </a:lnTo>
                  <a:lnTo>
                    <a:pt x="36" y="4"/>
                  </a:lnTo>
                  <a:lnTo>
                    <a:pt x="34" y="2"/>
                  </a:lnTo>
                  <a:lnTo>
                    <a:pt x="32" y="0"/>
                  </a:lnTo>
                  <a:lnTo>
                    <a:pt x="32" y="0"/>
                  </a:lnTo>
                  <a:lnTo>
                    <a:pt x="32" y="0"/>
                  </a:lnTo>
                  <a:lnTo>
                    <a:pt x="32" y="0"/>
                  </a:lnTo>
                  <a:lnTo>
                    <a:pt x="30" y="0"/>
                  </a:lnTo>
                  <a:lnTo>
                    <a:pt x="30" y="0"/>
                  </a:lnTo>
                  <a:lnTo>
                    <a:pt x="30" y="0"/>
                  </a:lnTo>
                  <a:lnTo>
                    <a:pt x="30" y="0"/>
                  </a:lnTo>
                  <a:lnTo>
                    <a:pt x="30" y="2"/>
                  </a:lnTo>
                  <a:lnTo>
                    <a:pt x="30" y="2"/>
                  </a:lnTo>
                  <a:lnTo>
                    <a:pt x="30" y="4"/>
                  </a:lnTo>
                  <a:lnTo>
                    <a:pt x="30" y="6"/>
                  </a:lnTo>
                  <a:lnTo>
                    <a:pt x="30" y="8"/>
                  </a:lnTo>
                  <a:lnTo>
                    <a:pt x="30" y="8"/>
                  </a:lnTo>
                  <a:lnTo>
                    <a:pt x="30" y="10"/>
                  </a:lnTo>
                  <a:lnTo>
                    <a:pt x="30" y="10"/>
                  </a:lnTo>
                  <a:lnTo>
                    <a:pt x="28" y="10"/>
                  </a:lnTo>
                  <a:lnTo>
                    <a:pt x="28" y="10"/>
                  </a:lnTo>
                  <a:lnTo>
                    <a:pt x="28" y="10"/>
                  </a:lnTo>
                  <a:lnTo>
                    <a:pt x="26" y="10"/>
                  </a:lnTo>
                  <a:lnTo>
                    <a:pt x="26" y="10"/>
                  </a:lnTo>
                  <a:lnTo>
                    <a:pt x="24" y="10"/>
                  </a:lnTo>
                  <a:lnTo>
                    <a:pt x="20" y="8"/>
                  </a:lnTo>
                  <a:lnTo>
                    <a:pt x="18" y="8"/>
                  </a:lnTo>
                  <a:lnTo>
                    <a:pt x="18" y="8"/>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85" name="Freeform 504"/>
            <p:cNvSpPr>
              <a:spLocks/>
            </p:cNvSpPr>
            <p:nvPr/>
          </p:nvSpPr>
          <p:spPr bwMode="auto">
            <a:xfrm>
              <a:off x="3477106" y="3562078"/>
              <a:ext cx="70234" cy="41313"/>
            </a:xfrm>
            <a:custGeom>
              <a:avLst/>
              <a:gdLst>
                <a:gd name="T0" fmla="*/ 8 w 34"/>
                <a:gd name="T1" fmla="*/ 2 h 20"/>
                <a:gd name="T2" fmla="*/ 8 w 34"/>
                <a:gd name="T3" fmla="*/ 2 h 20"/>
                <a:gd name="T4" fmla="*/ 10 w 34"/>
                <a:gd name="T5" fmla="*/ 0 h 20"/>
                <a:gd name="T6" fmla="*/ 10 w 34"/>
                <a:gd name="T7" fmla="*/ 0 h 20"/>
                <a:gd name="T8" fmla="*/ 12 w 34"/>
                <a:gd name="T9" fmla="*/ 0 h 20"/>
                <a:gd name="T10" fmla="*/ 14 w 34"/>
                <a:gd name="T11" fmla="*/ 0 h 20"/>
                <a:gd name="T12" fmla="*/ 18 w 34"/>
                <a:gd name="T13" fmla="*/ 0 h 20"/>
                <a:gd name="T14" fmla="*/ 20 w 34"/>
                <a:gd name="T15" fmla="*/ 2 h 20"/>
                <a:gd name="T16" fmla="*/ 24 w 34"/>
                <a:gd name="T17" fmla="*/ 2 h 20"/>
                <a:gd name="T18" fmla="*/ 26 w 34"/>
                <a:gd name="T19" fmla="*/ 2 h 20"/>
                <a:gd name="T20" fmla="*/ 28 w 34"/>
                <a:gd name="T21" fmla="*/ 4 h 20"/>
                <a:gd name="T22" fmla="*/ 30 w 34"/>
                <a:gd name="T23" fmla="*/ 4 h 20"/>
                <a:gd name="T24" fmla="*/ 32 w 34"/>
                <a:gd name="T25" fmla="*/ 4 h 20"/>
                <a:gd name="T26" fmla="*/ 32 w 34"/>
                <a:gd name="T27" fmla="*/ 6 h 20"/>
                <a:gd name="T28" fmla="*/ 34 w 34"/>
                <a:gd name="T29" fmla="*/ 6 h 20"/>
                <a:gd name="T30" fmla="*/ 34 w 34"/>
                <a:gd name="T31" fmla="*/ 6 h 20"/>
                <a:gd name="T32" fmla="*/ 34 w 34"/>
                <a:gd name="T33" fmla="*/ 8 h 20"/>
                <a:gd name="T34" fmla="*/ 34 w 34"/>
                <a:gd name="T35" fmla="*/ 8 h 20"/>
                <a:gd name="T36" fmla="*/ 34 w 34"/>
                <a:gd name="T37" fmla="*/ 8 h 20"/>
                <a:gd name="T38" fmla="*/ 34 w 34"/>
                <a:gd name="T39" fmla="*/ 10 h 20"/>
                <a:gd name="T40" fmla="*/ 34 w 34"/>
                <a:gd name="T41" fmla="*/ 12 h 20"/>
                <a:gd name="T42" fmla="*/ 32 w 34"/>
                <a:gd name="T43" fmla="*/ 12 h 20"/>
                <a:gd name="T44" fmla="*/ 32 w 34"/>
                <a:gd name="T45" fmla="*/ 14 h 20"/>
                <a:gd name="T46" fmla="*/ 30 w 34"/>
                <a:gd name="T47" fmla="*/ 16 h 20"/>
                <a:gd name="T48" fmla="*/ 30 w 34"/>
                <a:gd name="T49" fmla="*/ 16 h 20"/>
                <a:gd name="T50" fmla="*/ 30 w 34"/>
                <a:gd name="T51" fmla="*/ 18 h 20"/>
                <a:gd name="T52" fmla="*/ 28 w 34"/>
                <a:gd name="T53" fmla="*/ 18 h 20"/>
                <a:gd name="T54" fmla="*/ 28 w 34"/>
                <a:gd name="T55" fmla="*/ 18 h 20"/>
                <a:gd name="T56" fmla="*/ 26 w 34"/>
                <a:gd name="T57" fmla="*/ 18 h 20"/>
                <a:gd name="T58" fmla="*/ 24 w 34"/>
                <a:gd name="T59" fmla="*/ 18 h 20"/>
                <a:gd name="T60" fmla="*/ 20 w 34"/>
                <a:gd name="T61" fmla="*/ 20 h 20"/>
                <a:gd name="T62" fmla="*/ 18 w 34"/>
                <a:gd name="T63" fmla="*/ 20 h 20"/>
                <a:gd name="T64" fmla="*/ 16 w 34"/>
                <a:gd name="T65" fmla="*/ 18 h 20"/>
                <a:gd name="T66" fmla="*/ 14 w 34"/>
                <a:gd name="T67" fmla="*/ 18 h 20"/>
                <a:gd name="T68" fmla="*/ 12 w 34"/>
                <a:gd name="T69" fmla="*/ 18 h 20"/>
                <a:gd name="T70" fmla="*/ 10 w 34"/>
                <a:gd name="T71" fmla="*/ 18 h 20"/>
                <a:gd name="T72" fmla="*/ 8 w 34"/>
                <a:gd name="T73" fmla="*/ 18 h 20"/>
                <a:gd name="T74" fmla="*/ 8 w 34"/>
                <a:gd name="T75" fmla="*/ 16 h 20"/>
                <a:gd name="T76" fmla="*/ 6 w 34"/>
                <a:gd name="T77" fmla="*/ 16 h 20"/>
                <a:gd name="T78" fmla="*/ 4 w 34"/>
                <a:gd name="T79" fmla="*/ 14 h 20"/>
                <a:gd name="T80" fmla="*/ 2 w 34"/>
                <a:gd name="T81" fmla="*/ 14 h 20"/>
                <a:gd name="T82" fmla="*/ 2 w 34"/>
                <a:gd name="T83" fmla="*/ 12 h 20"/>
                <a:gd name="T84" fmla="*/ 2 w 34"/>
                <a:gd name="T85" fmla="*/ 12 h 20"/>
                <a:gd name="T86" fmla="*/ 0 w 34"/>
                <a:gd name="T87" fmla="*/ 12 h 20"/>
                <a:gd name="T88" fmla="*/ 0 w 34"/>
                <a:gd name="T89" fmla="*/ 10 h 20"/>
                <a:gd name="T90" fmla="*/ 0 w 34"/>
                <a:gd name="T91" fmla="*/ 10 h 20"/>
                <a:gd name="T92" fmla="*/ 0 w 34"/>
                <a:gd name="T93" fmla="*/ 10 h 20"/>
                <a:gd name="T94" fmla="*/ 2 w 34"/>
                <a:gd name="T95" fmla="*/ 8 h 20"/>
                <a:gd name="T96" fmla="*/ 2 w 34"/>
                <a:gd name="T97" fmla="*/ 8 h 20"/>
                <a:gd name="T98" fmla="*/ 4 w 34"/>
                <a:gd name="T99" fmla="*/ 6 h 20"/>
                <a:gd name="T100" fmla="*/ 4 w 34"/>
                <a:gd name="T101" fmla="*/ 4 h 20"/>
                <a:gd name="T102" fmla="*/ 6 w 34"/>
                <a:gd name="T103" fmla="*/ 2 h 20"/>
                <a:gd name="T104" fmla="*/ 8 w 34"/>
                <a:gd name="T105" fmla="*/ 2 h 20"/>
                <a:gd name="T106" fmla="*/ 8 w 34"/>
                <a:gd name="T10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 h="20">
                  <a:moveTo>
                    <a:pt x="8" y="2"/>
                  </a:moveTo>
                  <a:lnTo>
                    <a:pt x="8" y="2"/>
                  </a:lnTo>
                  <a:lnTo>
                    <a:pt x="10" y="0"/>
                  </a:lnTo>
                  <a:lnTo>
                    <a:pt x="10" y="0"/>
                  </a:lnTo>
                  <a:lnTo>
                    <a:pt x="12" y="0"/>
                  </a:lnTo>
                  <a:lnTo>
                    <a:pt x="14" y="0"/>
                  </a:lnTo>
                  <a:lnTo>
                    <a:pt x="18" y="0"/>
                  </a:lnTo>
                  <a:lnTo>
                    <a:pt x="20" y="2"/>
                  </a:lnTo>
                  <a:lnTo>
                    <a:pt x="24" y="2"/>
                  </a:lnTo>
                  <a:lnTo>
                    <a:pt x="26" y="2"/>
                  </a:lnTo>
                  <a:lnTo>
                    <a:pt x="28" y="4"/>
                  </a:lnTo>
                  <a:lnTo>
                    <a:pt x="30" y="4"/>
                  </a:lnTo>
                  <a:lnTo>
                    <a:pt x="32" y="4"/>
                  </a:lnTo>
                  <a:lnTo>
                    <a:pt x="32" y="6"/>
                  </a:lnTo>
                  <a:lnTo>
                    <a:pt x="34" y="6"/>
                  </a:lnTo>
                  <a:lnTo>
                    <a:pt x="34" y="6"/>
                  </a:lnTo>
                  <a:lnTo>
                    <a:pt x="34" y="8"/>
                  </a:lnTo>
                  <a:lnTo>
                    <a:pt x="34" y="8"/>
                  </a:lnTo>
                  <a:lnTo>
                    <a:pt x="34" y="8"/>
                  </a:lnTo>
                  <a:lnTo>
                    <a:pt x="34" y="10"/>
                  </a:lnTo>
                  <a:lnTo>
                    <a:pt x="34" y="12"/>
                  </a:lnTo>
                  <a:lnTo>
                    <a:pt x="32" y="12"/>
                  </a:lnTo>
                  <a:lnTo>
                    <a:pt x="32" y="14"/>
                  </a:lnTo>
                  <a:lnTo>
                    <a:pt x="30" y="16"/>
                  </a:lnTo>
                  <a:lnTo>
                    <a:pt x="30" y="16"/>
                  </a:lnTo>
                  <a:lnTo>
                    <a:pt x="30" y="18"/>
                  </a:lnTo>
                  <a:lnTo>
                    <a:pt x="28" y="18"/>
                  </a:lnTo>
                  <a:lnTo>
                    <a:pt x="28" y="18"/>
                  </a:lnTo>
                  <a:lnTo>
                    <a:pt x="26" y="18"/>
                  </a:lnTo>
                  <a:lnTo>
                    <a:pt x="24" y="18"/>
                  </a:lnTo>
                  <a:lnTo>
                    <a:pt x="20" y="20"/>
                  </a:lnTo>
                  <a:lnTo>
                    <a:pt x="18" y="20"/>
                  </a:lnTo>
                  <a:lnTo>
                    <a:pt x="16" y="18"/>
                  </a:lnTo>
                  <a:lnTo>
                    <a:pt x="14" y="18"/>
                  </a:lnTo>
                  <a:lnTo>
                    <a:pt x="12" y="18"/>
                  </a:lnTo>
                  <a:lnTo>
                    <a:pt x="10" y="18"/>
                  </a:lnTo>
                  <a:lnTo>
                    <a:pt x="8" y="18"/>
                  </a:lnTo>
                  <a:lnTo>
                    <a:pt x="8" y="16"/>
                  </a:lnTo>
                  <a:lnTo>
                    <a:pt x="6" y="16"/>
                  </a:lnTo>
                  <a:lnTo>
                    <a:pt x="4" y="14"/>
                  </a:lnTo>
                  <a:lnTo>
                    <a:pt x="2" y="14"/>
                  </a:lnTo>
                  <a:lnTo>
                    <a:pt x="2" y="12"/>
                  </a:lnTo>
                  <a:lnTo>
                    <a:pt x="2" y="12"/>
                  </a:lnTo>
                  <a:lnTo>
                    <a:pt x="0" y="12"/>
                  </a:lnTo>
                  <a:lnTo>
                    <a:pt x="0" y="10"/>
                  </a:lnTo>
                  <a:lnTo>
                    <a:pt x="0" y="10"/>
                  </a:lnTo>
                  <a:lnTo>
                    <a:pt x="0" y="10"/>
                  </a:lnTo>
                  <a:lnTo>
                    <a:pt x="2" y="8"/>
                  </a:lnTo>
                  <a:lnTo>
                    <a:pt x="2" y="8"/>
                  </a:lnTo>
                  <a:lnTo>
                    <a:pt x="4" y="6"/>
                  </a:lnTo>
                  <a:lnTo>
                    <a:pt x="4" y="4"/>
                  </a:lnTo>
                  <a:lnTo>
                    <a:pt x="6" y="2"/>
                  </a:lnTo>
                  <a:lnTo>
                    <a:pt x="8" y="2"/>
                  </a:lnTo>
                  <a:lnTo>
                    <a:pt x="8" y="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86" name="Freeform 506"/>
            <p:cNvSpPr>
              <a:spLocks/>
            </p:cNvSpPr>
            <p:nvPr/>
          </p:nvSpPr>
          <p:spPr bwMode="auto">
            <a:xfrm>
              <a:off x="3671283" y="3508373"/>
              <a:ext cx="115680" cy="82626"/>
            </a:xfrm>
            <a:custGeom>
              <a:avLst/>
              <a:gdLst>
                <a:gd name="T0" fmla="*/ 0 w 56"/>
                <a:gd name="T1" fmla="*/ 40 h 40"/>
                <a:gd name="T2" fmla="*/ 4 w 56"/>
                <a:gd name="T3" fmla="*/ 32 h 40"/>
                <a:gd name="T4" fmla="*/ 4 w 56"/>
                <a:gd name="T5" fmla="*/ 28 h 40"/>
                <a:gd name="T6" fmla="*/ 6 w 56"/>
                <a:gd name="T7" fmla="*/ 24 h 40"/>
                <a:gd name="T8" fmla="*/ 6 w 56"/>
                <a:gd name="T9" fmla="*/ 18 h 40"/>
                <a:gd name="T10" fmla="*/ 4 w 56"/>
                <a:gd name="T11" fmla="*/ 8 h 40"/>
                <a:gd name="T12" fmla="*/ 6 w 56"/>
                <a:gd name="T13" fmla="*/ 0 h 40"/>
                <a:gd name="T14" fmla="*/ 12 w 56"/>
                <a:gd name="T15" fmla="*/ 2 h 40"/>
                <a:gd name="T16" fmla="*/ 16 w 56"/>
                <a:gd name="T17" fmla="*/ 2 h 40"/>
                <a:gd name="T18" fmla="*/ 18 w 56"/>
                <a:gd name="T19" fmla="*/ 4 h 40"/>
                <a:gd name="T20" fmla="*/ 20 w 56"/>
                <a:gd name="T21" fmla="*/ 6 h 40"/>
                <a:gd name="T22" fmla="*/ 22 w 56"/>
                <a:gd name="T23" fmla="*/ 8 h 40"/>
                <a:gd name="T24" fmla="*/ 24 w 56"/>
                <a:gd name="T25" fmla="*/ 10 h 40"/>
                <a:gd name="T26" fmla="*/ 28 w 56"/>
                <a:gd name="T27" fmla="*/ 12 h 40"/>
                <a:gd name="T28" fmla="*/ 30 w 56"/>
                <a:gd name="T29" fmla="*/ 12 h 40"/>
                <a:gd name="T30" fmla="*/ 32 w 56"/>
                <a:gd name="T31" fmla="*/ 12 h 40"/>
                <a:gd name="T32" fmla="*/ 36 w 56"/>
                <a:gd name="T33" fmla="*/ 12 h 40"/>
                <a:gd name="T34" fmla="*/ 36 w 56"/>
                <a:gd name="T35" fmla="*/ 12 h 40"/>
                <a:gd name="T36" fmla="*/ 36 w 56"/>
                <a:gd name="T37" fmla="*/ 14 h 40"/>
                <a:gd name="T38" fmla="*/ 38 w 56"/>
                <a:gd name="T39" fmla="*/ 16 h 40"/>
                <a:gd name="T40" fmla="*/ 38 w 56"/>
                <a:gd name="T41" fmla="*/ 20 h 40"/>
                <a:gd name="T42" fmla="*/ 38 w 56"/>
                <a:gd name="T43" fmla="*/ 22 h 40"/>
                <a:gd name="T44" fmla="*/ 42 w 56"/>
                <a:gd name="T45" fmla="*/ 22 h 40"/>
                <a:gd name="T46" fmla="*/ 46 w 56"/>
                <a:gd name="T47" fmla="*/ 24 h 40"/>
                <a:gd name="T48" fmla="*/ 52 w 56"/>
                <a:gd name="T49" fmla="*/ 28 h 40"/>
                <a:gd name="T50" fmla="*/ 54 w 56"/>
                <a:gd name="T51" fmla="*/ 30 h 40"/>
                <a:gd name="T52" fmla="*/ 56 w 56"/>
                <a:gd name="T53" fmla="*/ 30 h 40"/>
                <a:gd name="T54" fmla="*/ 56 w 56"/>
                <a:gd name="T55" fmla="*/ 32 h 40"/>
                <a:gd name="T56" fmla="*/ 56 w 56"/>
                <a:gd name="T57" fmla="*/ 34 h 40"/>
                <a:gd name="T58" fmla="*/ 54 w 56"/>
                <a:gd name="T59" fmla="*/ 36 h 40"/>
                <a:gd name="T60" fmla="*/ 52 w 56"/>
                <a:gd name="T61" fmla="*/ 38 h 40"/>
                <a:gd name="T62" fmla="*/ 50 w 56"/>
                <a:gd name="T63" fmla="*/ 38 h 40"/>
                <a:gd name="T64" fmla="*/ 46 w 56"/>
                <a:gd name="T65" fmla="*/ 38 h 40"/>
                <a:gd name="T66" fmla="*/ 38 w 56"/>
                <a:gd name="T67" fmla="*/ 38 h 40"/>
                <a:gd name="T68" fmla="*/ 28 w 56"/>
                <a:gd name="T69" fmla="*/ 38 h 40"/>
                <a:gd name="T70" fmla="*/ 20 w 56"/>
                <a:gd name="T71" fmla="*/ 38 h 40"/>
                <a:gd name="T72" fmla="*/ 14 w 56"/>
                <a:gd name="T73" fmla="*/ 38 h 40"/>
                <a:gd name="T74" fmla="*/ 0 w 56"/>
                <a:gd name="T75"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40">
                  <a:moveTo>
                    <a:pt x="0" y="40"/>
                  </a:moveTo>
                  <a:lnTo>
                    <a:pt x="0" y="40"/>
                  </a:lnTo>
                  <a:lnTo>
                    <a:pt x="2" y="36"/>
                  </a:lnTo>
                  <a:lnTo>
                    <a:pt x="4" y="32"/>
                  </a:lnTo>
                  <a:lnTo>
                    <a:pt x="4" y="30"/>
                  </a:lnTo>
                  <a:lnTo>
                    <a:pt x="4" y="28"/>
                  </a:lnTo>
                  <a:lnTo>
                    <a:pt x="6" y="26"/>
                  </a:lnTo>
                  <a:lnTo>
                    <a:pt x="6" y="24"/>
                  </a:lnTo>
                  <a:lnTo>
                    <a:pt x="6" y="22"/>
                  </a:lnTo>
                  <a:lnTo>
                    <a:pt x="6" y="18"/>
                  </a:lnTo>
                  <a:lnTo>
                    <a:pt x="4" y="12"/>
                  </a:lnTo>
                  <a:lnTo>
                    <a:pt x="4" y="8"/>
                  </a:lnTo>
                  <a:lnTo>
                    <a:pt x="4" y="0"/>
                  </a:lnTo>
                  <a:lnTo>
                    <a:pt x="6" y="0"/>
                  </a:lnTo>
                  <a:lnTo>
                    <a:pt x="10" y="2"/>
                  </a:lnTo>
                  <a:lnTo>
                    <a:pt x="12" y="2"/>
                  </a:lnTo>
                  <a:lnTo>
                    <a:pt x="14" y="2"/>
                  </a:lnTo>
                  <a:lnTo>
                    <a:pt x="16" y="2"/>
                  </a:lnTo>
                  <a:lnTo>
                    <a:pt x="18" y="4"/>
                  </a:lnTo>
                  <a:lnTo>
                    <a:pt x="18" y="4"/>
                  </a:lnTo>
                  <a:lnTo>
                    <a:pt x="20" y="4"/>
                  </a:lnTo>
                  <a:lnTo>
                    <a:pt x="20" y="6"/>
                  </a:lnTo>
                  <a:lnTo>
                    <a:pt x="22" y="8"/>
                  </a:lnTo>
                  <a:lnTo>
                    <a:pt x="22" y="8"/>
                  </a:lnTo>
                  <a:lnTo>
                    <a:pt x="24" y="10"/>
                  </a:lnTo>
                  <a:lnTo>
                    <a:pt x="24" y="10"/>
                  </a:lnTo>
                  <a:lnTo>
                    <a:pt x="26" y="10"/>
                  </a:lnTo>
                  <a:lnTo>
                    <a:pt x="28" y="12"/>
                  </a:lnTo>
                  <a:lnTo>
                    <a:pt x="30" y="12"/>
                  </a:lnTo>
                  <a:lnTo>
                    <a:pt x="30" y="12"/>
                  </a:lnTo>
                  <a:lnTo>
                    <a:pt x="30" y="12"/>
                  </a:lnTo>
                  <a:lnTo>
                    <a:pt x="32" y="12"/>
                  </a:lnTo>
                  <a:lnTo>
                    <a:pt x="34" y="12"/>
                  </a:lnTo>
                  <a:lnTo>
                    <a:pt x="36" y="12"/>
                  </a:lnTo>
                  <a:lnTo>
                    <a:pt x="36" y="12"/>
                  </a:lnTo>
                  <a:lnTo>
                    <a:pt x="36" y="12"/>
                  </a:lnTo>
                  <a:lnTo>
                    <a:pt x="36" y="12"/>
                  </a:lnTo>
                  <a:lnTo>
                    <a:pt x="36" y="14"/>
                  </a:lnTo>
                  <a:lnTo>
                    <a:pt x="36" y="14"/>
                  </a:lnTo>
                  <a:lnTo>
                    <a:pt x="38" y="16"/>
                  </a:lnTo>
                  <a:lnTo>
                    <a:pt x="38" y="18"/>
                  </a:lnTo>
                  <a:lnTo>
                    <a:pt x="38" y="20"/>
                  </a:lnTo>
                  <a:lnTo>
                    <a:pt x="38" y="20"/>
                  </a:lnTo>
                  <a:lnTo>
                    <a:pt x="38" y="22"/>
                  </a:lnTo>
                  <a:lnTo>
                    <a:pt x="40" y="22"/>
                  </a:lnTo>
                  <a:lnTo>
                    <a:pt x="42" y="22"/>
                  </a:lnTo>
                  <a:lnTo>
                    <a:pt x="44" y="24"/>
                  </a:lnTo>
                  <a:lnTo>
                    <a:pt x="46" y="24"/>
                  </a:lnTo>
                  <a:lnTo>
                    <a:pt x="48" y="26"/>
                  </a:lnTo>
                  <a:lnTo>
                    <a:pt x="52" y="28"/>
                  </a:lnTo>
                  <a:lnTo>
                    <a:pt x="54" y="28"/>
                  </a:lnTo>
                  <a:lnTo>
                    <a:pt x="54" y="30"/>
                  </a:lnTo>
                  <a:lnTo>
                    <a:pt x="56" y="30"/>
                  </a:lnTo>
                  <a:lnTo>
                    <a:pt x="56" y="30"/>
                  </a:lnTo>
                  <a:lnTo>
                    <a:pt x="56" y="32"/>
                  </a:lnTo>
                  <a:lnTo>
                    <a:pt x="56" y="32"/>
                  </a:lnTo>
                  <a:lnTo>
                    <a:pt x="56" y="32"/>
                  </a:lnTo>
                  <a:lnTo>
                    <a:pt x="56" y="34"/>
                  </a:lnTo>
                  <a:lnTo>
                    <a:pt x="54" y="34"/>
                  </a:lnTo>
                  <a:lnTo>
                    <a:pt x="54" y="36"/>
                  </a:lnTo>
                  <a:lnTo>
                    <a:pt x="52" y="36"/>
                  </a:lnTo>
                  <a:lnTo>
                    <a:pt x="52" y="38"/>
                  </a:lnTo>
                  <a:lnTo>
                    <a:pt x="52" y="38"/>
                  </a:lnTo>
                  <a:lnTo>
                    <a:pt x="50" y="38"/>
                  </a:lnTo>
                  <a:lnTo>
                    <a:pt x="48" y="38"/>
                  </a:lnTo>
                  <a:lnTo>
                    <a:pt x="46" y="38"/>
                  </a:lnTo>
                  <a:lnTo>
                    <a:pt x="42" y="38"/>
                  </a:lnTo>
                  <a:lnTo>
                    <a:pt x="38" y="38"/>
                  </a:lnTo>
                  <a:lnTo>
                    <a:pt x="34" y="38"/>
                  </a:lnTo>
                  <a:lnTo>
                    <a:pt x="28" y="38"/>
                  </a:lnTo>
                  <a:lnTo>
                    <a:pt x="22" y="38"/>
                  </a:lnTo>
                  <a:lnTo>
                    <a:pt x="20" y="38"/>
                  </a:lnTo>
                  <a:lnTo>
                    <a:pt x="18" y="38"/>
                  </a:lnTo>
                  <a:lnTo>
                    <a:pt x="14" y="38"/>
                  </a:lnTo>
                  <a:lnTo>
                    <a:pt x="8" y="38"/>
                  </a:lnTo>
                  <a:lnTo>
                    <a:pt x="0" y="4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87" name="Freeform 508"/>
            <p:cNvSpPr>
              <a:spLocks/>
            </p:cNvSpPr>
            <p:nvPr/>
          </p:nvSpPr>
          <p:spPr bwMode="auto">
            <a:xfrm>
              <a:off x="3807620" y="3562078"/>
              <a:ext cx="49577" cy="33050"/>
            </a:xfrm>
            <a:custGeom>
              <a:avLst/>
              <a:gdLst>
                <a:gd name="T0" fmla="*/ 8 w 24"/>
                <a:gd name="T1" fmla="*/ 2 h 16"/>
                <a:gd name="T2" fmla="*/ 8 w 24"/>
                <a:gd name="T3" fmla="*/ 2 h 16"/>
                <a:gd name="T4" fmla="*/ 6 w 24"/>
                <a:gd name="T5" fmla="*/ 4 h 16"/>
                <a:gd name="T6" fmla="*/ 2 w 24"/>
                <a:gd name="T7" fmla="*/ 4 h 16"/>
                <a:gd name="T8" fmla="*/ 2 w 24"/>
                <a:gd name="T9" fmla="*/ 6 h 16"/>
                <a:gd name="T10" fmla="*/ 0 w 24"/>
                <a:gd name="T11" fmla="*/ 6 h 16"/>
                <a:gd name="T12" fmla="*/ 0 w 24"/>
                <a:gd name="T13" fmla="*/ 8 h 16"/>
                <a:gd name="T14" fmla="*/ 0 w 24"/>
                <a:gd name="T15" fmla="*/ 8 h 16"/>
                <a:gd name="T16" fmla="*/ 0 w 24"/>
                <a:gd name="T17" fmla="*/ 8 h 16"/>
                <a:gd name="T18" fmla="*/ 0 w 24"/>
                <a:gd name="T19" fmla="*/ 8 h 16"/>
                <a:gd name="T20" fmla="*/ 0 w 24"/>
                <a:gd name="T21" fmla="*/ 10 h 16"/>
                <a:gd name="T22" fmla="*/ 0 w 24"/>
                <a:gd name="T23" fmla="*/ 10 h 16"/>
                <a:gd name="T24" fmla="*/ 2 w 24"/>
                <a:gd name="T25" fmla="*/ 10 h 16"/>
                <a:gd name="T26" fmla="*/ 4 w 24"/>
                <a:gd name="T27" fmla="*/ 12 h 16"/>
                <a:gd name="T28" fmla="*/ 6 w 24"/>
                <a:gd name="T29" fmla="*/ 12 h 16"/>
                <a:gd name="T30" fmla="*/ 8 w 24"/>
                <a:gd name="T31" fmla="*/ 14 h 16"/>
                <a:gd name="T32" fmla="*/ 10 w 24"/>
                <a:gd name="T33" fmla="*/ 14 h 16"/>
                <a:gd name="T34" fmla="*/ 12 w 24"/>
                <a:gd name="T35" fmla="*/ 16 h 16"/>
                <a:gd name="T36" fmla="*/ 12 w 24"/>
                <a:gd name="T37" fmla="*/ 16 h 16"/>
                <a:gd name="T38" fmla="*/ 14 w 24"/>
                <a:gd name="T39" fmla="*/ 16 h 16"/>
                <a:gd name="T40" fmla="*/ 14 w 24"/>
                <a:gd name="T41" fmla="*/ 16 h 16"/>
                <a:gd name="T42" fmla="*/ 16 w 24"/>
                <a:gd name="T43" fmla="*/ 16 h 16"/>
                <a:gd name="T44" fmla="*/ 16 w 24"/>
                <a:gd name="T45" fmla="*/ 16 h 16"/>
                <a:gd name="T46" fmla="*/ 18 w 24"/>
                <a:gd name="T47" fmla="*/ 16 h 16"/>
                <a:gd name="T48" fmla="*/ 20 w 24"/>
                <a:gd name="T49" fmla="*/ 14 h 16"/>
                <a:gd name="T50" fmla="*/ 20 w 24"/>
                <a:gd name="T51" fmla="*/ 14 h 16"/>
                <a:gd name="T52" fmla="*/ 22 w 24"/>
                <a:gd name="T53" fmla="*/ 14 h 16"/>
                <a:gd name="T54" fmla="*/ 22 w 24"/>
                <a:gd name="T55" fmla="*/ 12 h 16"/>
                <a:gd name="T56" fmla="*/ 22 w 24"/>
                <a:gd name="T57" fmla="*/ 12 h 16"/>
                <a:gd name="T58" fmla="*/ 24 w 24"/>
                <a:gd name="T59" fmla="*/ 10 h 16"/>
                <a:gd name="T60" fmla="*/ 24 w 24"/>
                <a:gd name="T61" fmla="*/ 10 h 16"/>
                <a:gd name="T62" fmla="*/ 24 w 24"/>
                <a:gd name="T63" fmla="*/ 8 h 16"/>
                <a:gd name="T64" fmla="*/ 24 w 24"/>
                <a:gd name="T65" fmla="*/ 6 h 16"/>
                <a:gd name="T66" fmla="*/ 24 w 24"/>
                <a:gd name="T67" fmla="*/ 4 h 16"/>
                <a:gd name="T68" fmla="*/ 24 w 24"/>
                <a:gd name="T69" fmla="*/ 4 h 16"/>
                <a:gd name="T70" fmla="*/ 22 w 24"/>
                <a:gd name="T71" fmla="*/ 2 h 16"/>
                <a:gd name="T72" fmla="*/ 22 w 24"/>
                <a:gd name="T73" fmla="*/ 2 h 16"/>
                <a:gd name="T74" fmla="*/ 22 w 24"/>
                <a:gd name="T75" fmla="*/ 2 h 16"/>
                <a:gd name="T76" fmla="*/ 22 w 24"/>
                <a:gd name="T77" fmla="*/ 0 h 16"/>
                <a:gd name="T78" fmla="*/ 22 w 24"/>
                <a:gd name="T79" fmla="*/ 0 h 16"/>
                <a:gd name="T80" fmla="*/ 20 w 24"/>
                <a:gd name="T81" fmla="*/ 0 h 16"/>
                <a:gd name="T82" fmla="*/ 20 w 24"/>
                <a:gd name="T83" fmla="*/ 0 h 16"/>
                <a:gd name="T84" fmla="*/ 18 w 24"/>
                <a:gd name="T85" fmla="*/ 0 h 16"/>
                <a:gd name="T86" fmla="*/ 16 w 24"/>
                <a:gd name="T87" fmla="*/ 0 h 16"/>
                <a:gd name="T88" fmla="*/ 14 w 24"/>
                <a:gd name="T89" fmla="*/ 0 h 16"/>
                <a:gd name="T90" fmla="*/ 12 w 24"/>
                <a:gd name="T91" fmla="*/ 2 h 16"/>
                <a:gd name="T92" fmla="*/ 8 w 24"/>
                <a:gd name="T9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 h="16">
                  <a:moveTo>
                    <a:pt x="8" y="2"/>
                  </a:moveTo>
                  <a:lnTo>
                    <a:pt x="8" y="2"/>
                  </a:lnTo>
                  <a:lnTo>
                    <a:pt x="6" y="4"/>
                  </a:lnTo>
                  <a:lnTo>
                    <a:pt x="2" y="4"/>
                  </a:lnTo>
                  <a:lnTo>
                    <a:pt x="2" y="6"/>
                  </a:lnTo>
                  <a:lnTo>
                    <a:pt x="0" y="6"/>
                  </a:lnTo>
                  <a:lnTo>
                    <a:pt x="0" y="8"/>
                  </a:lnTo>
                  <a:lnTo>
                    <a:pt x="0" y="8"/>
                  </a:lnTo>
                  <a:lnTo>
                    <a:pt x="0" y="8"/>
                  </a:lnTo>
                  <a:lnTo>
                    <a:pt x="0" y="8"/>
                  </a:lnTo>
                  <a:lnTo>
                    <a:pt x="0" y="10"/>
                  </a:lnTo>
                  <a:lnTo>
                    <a:pt x="0" y="10"/>
                  </a:lnTo>
                  <a:lnTo>
                    <a:pt x="2" y="10"/>
                  </a:lnTo>
                  <a:lnTo>
                    <a:pt x="4" y="12"/>
                  </a:lnTo>
                  <a:lnTo>
                    <a:pt x="6" y="12"/>
                  </a:lnTo>
                  <a:lnTo>
                    <a:pt x="8" y="14"/>
                  </a:lnTo>
                  <a:lnTo>
                    <a:pt x="10" y="14"/>
                  </a:lnTo>
                  <a:lnTo>
                    <a:pt x="12" y="16"/>
                  </a:lnTo>
                  <a:lnTo>
                    <a:pt x="12" y="16"/>
                  </a:lnTo>
                  <a:lnTo>
                    <a:pt x="14" y="16"/>
                  </a:lnTo>
                  <a:lnTo>
                    <a:pt x="14" y="16"/>
                  </a:lnTo>
                  <a:lnTo>
                    <a:pt x="16" y="16"/>
                  </a:lnTo>
                  <a:lnTo>
                    <a:pt x="16" y="16"/>
                  </a:lnTo>
                  <a:lnTo>
                    <a:pt x="18" y="16"/>
                  </a:lnTo>
                  <a:lnTo>
                    <a:pt x="20" y="14"/>
                  </a:lnTo>
                  <a:lnTo>
                    <a:pt x="20" y="14"/>
                  </a:lnTo>
                  <a:lnTo>
                    <a:pt x="22" y="14"/>
                  </a:lnTo>
                  <a:lnTo>
                    <a:pt x="22" y="12"/>
                  </a:lnTo>
                  <a:lnTo>
                    <a:pt x="22" y="12"/>
                  </a:lnTo>
                  <a:lnTo>
                    <a:pt x="24" y="10"/>
                  </a:lnTo>
                  <a:lnTo>
                    <a:pt x="24" y="10"/>
                  </a:lnTo>
                  <a:lnTo>
                    <a:pt x="24" y="8"/>
                  </a:lnTo>
                  <a:lnTo>
                    <a:pt x="24" y="6"/>
                  </a:lnTo>
                  <a:lnTo>
                    <a:pt x="24" y="4"/>
                  </a:lnTo>
                  <a:lnTo>
                    <a:pt x="24" y="4"/>
                  </a:lnTo>
                  <a:lnTo>
                    <a:pt x="22" y="2"/>
                  </a:lnTo>
                  <a:lnTo>
                    <a:pt x="22" y="2"/>
                  </a:lnTo>
                  <a:lnTo>
                    <a:pt x="22" y="2"/>
                  </a:lnTo>
                  <a:lnTo>
                    <a:pt x="22" y="0"/>
                  </a:lnTo>
                  <a:lnTo>
                    <a:pt x="22" y="0"/>
                  </a:lnTo>
                  <a:lnTo>
                    <a:pt x="20" y="0"/>
                  </a:lnTo>
                  <a:lnTo>
                    <a:pt x="20" y="0"/>
                  </a:lnTo>
                  <a:lnTo>
                    <a:pt x="18" y="0"/>
                  </a:lnTo>
                  <a:lnTo>
                    <a:pt x="16" y="0"/>
                  </a:lnTo>
                  <a:lnTo>
                    <a:pt x="14" y="0"/>
                  </a:lnTo>
                  <a:lnTo>
                    <a:pt x="12" y="2"/>
                  </a:lnTo>
                  <a:lnTo>
                    <a:pt x="8" y="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88" name="Freeform 510"/>
            <p:cNvSpPr>
              <a:spLocks/>
            </p:cNvSpPr>
            <p:nvPr/>
          </p:nvSpPr>
          <p:spPr bwMode="auto">
            <a:xfrm>
              <a:off x="3609311" y="3781037"/>
              <a:ext cx="396618" cy="400734"/>
            </a:xfrm>
            <a:custGeom>
              <a:avLst/>
              <a:gdLst>
                <a:gd name="T0" fmla="*/ 16 w 192"/>
                <a:gd name="T1" fmla="*/ 20 h 194"/>
                <a:gd name="T2" fmla="*/ 12 w 192"/>
                <a:gd name="T3" fmla="*/ 38 h 194"/>
                <a:gd name="T4" fmla="*/ 8 w 192"/>
                <a:gd name="T5" fmla="*/ 46 h 194"/>
                <a:gd name="T6" fmla="*/ 0 w 192"/>
                <a:gd name="T7" fmla="*/ 50 h 194"/>
                <a:gd name="T8" fmla="*/ 6 w 192"/>
                <a:gd name="T9" fmla="*/ 58 h 194"/>
                <a:gd name="T10" fmla="*/ 12 w 192"/>
                <a:gd name="T11" fmla="*/ 68 h 194"/>
                <a:gd name="T12" fmla="*/ 8 w 192"/>
                <a:gd name="T13" fmla="*/ 82 h 194"/>
                <a:gd name="T14" fmla="*/ 10 w 192"/>
                <a:gd name="T15" fmla="*/ 86 h 194"/>
                <a:gd name="T16" fmla="*/ 28 w 192"/>
                <a:gd name="T17" fmla="*/ 84 h 194"/>
                <a:gd name="T18" fmla="*/ 36 w 192"/>
                <a:gd name="T19" fmla="*/ 86 h 194"/>
                <a:gd name="T20" fmla="*/ 36 w 192"/>
                <a:gd name="T21" fmla="*/ 96 h 194"/>
                <a:gd name="T22" fmla="*/ 44 w 192"/>
                <a:gd name="T23" fmla="*/ 100 h 194"/>
                <a:gd name="T24" fmla="*/ 70 w 192"/>
                <a:gd name="T25" fmla="*/ 108 h 194"/>
                <a:gd name="T26" fmla="*/ 82 w 192"/>
                <a:gd name="T27" fmla="*/ 114 h 194"/>
                <a:gd name="T28" fmla="*/ 82 w 192"/>
                <a:gd name="T29" fmla="*/ 132 h 194"/>
                <a:gd name="T30" fmla="*/ 76 w 192"/>
                <a:gd name="T31" fmla="*/ 158 h 194"/>
                <a:gd name="T32" fmla="*/ 86 w 192"/>
                <a:gd name="T33" fmla="*/ 176 h 194"/>
                <a:gd name="T34" fmla="*/ 94 w 192"/>
                <a:gd name="T35" fmla="*/ 186 h 194"/>
                <a:gd name="T36" fmla="*/ 106 w 192"/>
                <a:gd name="T37" fmla="*/ 194 h 194"/>
                <a:gd name="T38" fmla="*/ 120 w 192"/>
                <a:gd name="T39" fmla="*/ 192 h 194"/>
                <a:gd name="T40" fmla="*/ 132 w 192"/>
                <a:gd name="T41" fmla="*/ 184 h 194"/>
                <a:gd name="T42" fmla="*/ 134 w 192"/>
                <a:gd name="T43" fmla="*/ 174 h 194"/>
                <a:gd name="T44" fmla="*/ 130 w 192"/>
                <a:gd name="T45" fmla="*/ 168 h 194"/>
                <a:gd name="T46" fmla="*/ 122 w 192"/>
                <a:gd name="T47" fmla="*/ 164 h 194"/>
                <a:gd name="T48" fmla="*/ 122 w 192"/>
                <a:gd name="T49" fmla="*/ 146 h 194"/>
                <a:gd name="T50" fmla="*/ 130 w 192"/>
                <a:gd name="T51" fmla="*/ 140 h 194"/>
                <a:gd name="T52" fmla="*/ 136 w 192"/>
                <a:gd name="T53" fmla="*/ 144 h 194"/>
                <a:gd name="T54" fmla="*/ 144 w 192"/>
                <a:gd name="T55" fmla="*/ 152 h 194"/>
                <a:gd name="T56" fmla="*/ 150 w 192"/>
                <a:gd name="T57" fmla="*/ 146 h 194"/>
                <a:gd name="T58" fmla="*/ 164 w 192"/>
                <a:gd name="T59" fmla="*/ 146 h 194"/>
                <a:gd name="T60" fmla="*/ 178 w 192"/>
                <a:gd name="T61" fmla="*/ 144 h 194"/>
                <a:gd name="T62" fmla="*/ 182 w 192"/>
                <a:gd name="T63" fmla="*/ 130 h 194"/>
                <a:gd name="T64" fmla="*/ 176 w 192"/>
                <a:gd name="T65" fmla="*/ 118 h 194"/>
                <a:gd name="T66" fmla="*/ 174 w 192"/>
                <a:gd name="T67" fmla="*/ 106 h 194"/>
                <a:gd name="T68" fmla="*/ 182 w 192"/>
                <a:gd name="T69" fmla="*/ 94 h 194"/>
                <a:gd name="T70" fmla="*/ 186 w 192"/>
                <a:gd name="T71" fmla="*/ 86 h 194"/>
                <a:gd name="T72" fmla="*/ 192 w 192"/>
                <a:gd name="T73" fmla="*/ 78 h 194"/>
                <a:gd name="T74" fmla="*/ 190 w 192"/>
                <a:gd name="T75" fmla="*/ 64 h 194"/>
                <a:gd name="T76" fmla="*/ 184 w 192"/>
                <a:gd name="T77" fmla="*/ 54 h 194"/>
                <a:gd name="T78" fmla="*/ 176 w 192"/>
                <a:gd name="T79" fmla="*/ 44 h 194"/>
                <a:gd name="T80" fmla="*/ 176 w 192"/>
                <a:gd name="T81" fmla="*/ 38 h 194"/>
                <a:gd name="T82" fmla="*/ 178 w 192"/>
                <a:gd name="T83" fmla="*/ 30 h 194"/>
                <a:gd name="T84" fmla="*/ 174 w 192"/>
                <a:gd name="T85" fmla="*/ 26 h 194"/>
                <a:gd name="T86" fmla="*/ 156 w 192"/>
                <a:gd name="T87" fmla="*/ 28 h 194"/>
                <a:gd name="T88" fmla="*/ 138 w 192"/>
                <a:gd name="T89" fmla="*/ 32 h 194"/>
                <a:gd name="T90" fmla="*/ 128 w 192"/>
                <a:gd name="T91" fmla="*/ 38 h 194"/>
                <a:gd name="T92" fmla="*/ 116 w 192"/>
                <a:gd name="T93" fmla="*/ 36 h 194"/>
                <a:gd name="T94" fmla="*/ 92 w 192"/>
                <a:gd name="T95" fmla="*/ 36 h 194"/>
                <a:gd name="T96" fmla="*/ 86 w 192"/>
                <a:gd name="T97" fmla="*/ 32 h 194"/>
                <a:gd name="T98" fmla="*/ 80 w 192"/>
                <a:gd name="T99" fmla="*/ 24 h 194"/>
                <a:gd name="T100" fmla="*/ 64 w 192"/>
                <a:gd name="T101" fmla="*/ 20 h 194"/>
                <a:gd name="T102" fmla="*/ 60 w 192"/>
                <a:gd name="T103" fmla="*/ 10 h 194"/>
                <a:gd name="T104" fmla="*/ 50 w 192"/>
                <a:gd name="T105" fmla="*/ 8 h 194"/>
                <a:gd name="T106" fmla="*/ 50 w 192"/>
                <a:gd name="T107" fmla="*/ 2 h 194"/>
                <a:gd name="T108" fmla="*/ 48 w 192"/>
                <a:gd name="T109" fmla="*/ 2 h 194"/>
                <a:gd name="T110" fmla="*/ 42 w 192"/>
                <a:gd name="T111" fmla="*/ 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2" h="194">
                  <a:moveTo>
                    <a:pt x="28" y="6"/>
                  </a:moveTo>
                  <a:lnTo>
                    <a:pt x="28" y="6"/>
                  </a:lnTo>
                  <a:lnTo>
                    <a:pt x="26" y="8"/>
                  </a:lnTo>
                  <a:lnTo>
                    <a:pt x="24" y="12"/>
                  </a:lnTo>
                  <a:lnTo>
                    <a:pt x="20" y="16"/>
                  </a:lnTo>
                  <a:lnTo>
                    <a:pt x="18" y="18"/>
                  </a:lnTo>
                  <a:lnTo>
                    <a:pt x="16" y="20"/>
                  </a:lnTo>
                  <a:lnTo>
                    <a:pt x="16" y="20"/>
                  </a:lnTo>
                  <a:lnTo>
                    <a:pt x="16" y="22"/>
                  </a:lnTo>
                  <a:lnTo>
                    <a:pt x="14" y="26"/>
                  </a:lnTo>
                  <a:lnTo>
                    <a:pt x="14" y="28"/>
                  </a:lnTo>
                  <a:lnTo>
                    <a:pt x="14" y="32"/>
                  </a:lnTo>
                  <a:lnTo>
                    <a:pt x="12" y="36"/>
                  </a:lnTo>
                  <a:lnTo>
                    <a:pt x="12" y="38"/>
                  </a:lnTo>
                  <a:lnTo>
                    <a:pt x="12" y="40"/>
                  </a:lnTo>
                  <a:lnTo>
                    <a:pt x="12" y="42"/>
                  </a:lnTo>
                  <a:lnTo>
                    <a:pt x="10" y="42"/>
                  </a:lnTo>
                  <a:lnTo>
                    <a:pt x="10" y="44"/>
                  </a:lnTo>
                  <a:lnTo>
                    <a:pt x="10" y="44"/>
                  </a:lnTo>
                  <a:lnTo>
                    <a:pt x="10" y="44"/>
                  </a:lnTo>
                  <a:lnTo>
                    <a:pt x="8" y="46"/>
                  </a:lnTo>
                  <a:lnTo>
                    <a:pt x="4" y="46"/>
                  </a:lnTo>
                  <a:lnTo>
                    <a:pt x="4" y="48"/>
                  </a:lnTo>
                  <a:lnTo>
                    <a:pt x="2" y="48"/>
                  </a:lnTo>
                  <a:lnTo>
                    <a:pt x="2" y="48"/>
                  </a:lnTo>
                  <a:lnTo>
                    <a:pt x="0" y="48"/>
                  </a:lnTo>
                  <a:lnTo>
                    <a:pt x="0" y="50"/>
                  </a:lnTo>
                  <a:lnTo>
                    <a:pt x="0" y="50"/>
                  </a:lnTo>
                  <a:lnTo>
                    <a:pt x="0" y="50"/>
                  </a:lnTo>
                  <a:lnTo>
                    <a:pt x="0" y="52"/>
                  </a:lnTo>
                  <a:lnTo>
                    <a:pt x="0" y="52"/>
                  </a:lnTo>
                  <a:lnTo>
                    <a:pt x="2" y="54"/>
                  </a:lnTo>
                  <a:lnTo>
                    <a:pt x="2" y="56"/>
                  </a:lnTo>
                  <a:lnTo>
                    <a:pt x="4" y="56"/>
                  </a:lnTo>
                  <a:lnTo>
                    <a:pt x="6" y="58"/>
                  </a:lnTo>
                  <a:lnTo>
                    <a:pt x="8" y="60"/>
                  </a:lnTo>
                  <a:lnTo>
                    <a:pt x="10" y="64"/>
                  </a:lnTo>
                  <a:lnTo>
                    <a:pt x="12" y="64"/>
                  </a:lnTo>
                  <a:lnTo>
                    <a:pt x="12" y="66"/>
                  </a:lnTo>
                  <a:lnTo>
                    <a:pt x="12" y="66"/>
                  </a:lnTo>
                  <a:lnTo>
                    <a:pt x="12" y="68"/>
                  </a:lnTo>
                  <a:lnTo>
                    <a:pt x="12" y="68"/>
                  </a:lnTo>
                  <a:lnTo>
                    <a:pt x="12" y="70"/>
                  </a:lnTo>
                  <a:lnTo>
                    <a:pt x="12" y="70"/>
                  </a:lnTo>
                  <a:lnTo>
                    <a:pt x="12" y="72"/>
                  </a:lnTo>
                  <a:lnTo>
                    <a:pt x="12" y="74"/>
                  </a:lnTo>
                  <a:lnTo>
                    <a:pt x="10" y="76"/>
                  </a:lnTo>
                  <a:lnTo>
                    <a:pt x="10" y="78"/>
                  </a:lnTo>
                  <a:lnTo>
                    <a:pt x="8" y="82"/>
                  </a:lnTo>
                  <a:lnTo>
                    <a:pt x="8" y="82"/>
                  </a:lnTo>
                  <a:lnTo>
                    <a:pt x="8" y="84"/>
                  </a:lnTo>
                  <a:lnTo>
                    <a:pt x="8" y="84"/>
                  </a:lnTo>
                  <a:lnTo>
                    <a:pt x="8" y="84"/>
                  </a:lnTo>
                  <a:lnTo>
                    <a:pt x="10" y="86"/>
                  </a:lnTo>
                  <a:lnTo>
                    <a:pt x="10" y="86"/>
                  </a:lnTo>
                  <a:lnTo>
                    <a:pt x="10" y="86"/>
                  </a:lnTo>
                  <a:lnTo>
                    <a:pt x="12" y="86"/>
                  </a:lnTo>
                  <a:lnTo>
                    <a:pt x="14" y="86"/>
                  </a:lnTo>
                  <a:lnTo>
                    <a:pt x="16" y="86"/>
                  </a:lnTo>
                  <a:lnTo>
                    <a:pt x="18" y="86"/>
                  </a:lnTo>
                  <a:lnTo>
                    <a:pt x="22" y="86"/>
                  </a:lnTo>
                  <a:lnTo>
                    <a:pt x="26" y="86"/>
                  </a:lnTo>
                  <a:lnTo>
                    <a:pt x="28" y="84"/>
                  </a:lnTo>
                  <a:lnTo>
                    <a:pt x="30" y="84"/>
                  </a:lnTo>
                  <a:lnTo>
                    <a:pt x="32" y="84"/>
                  </a:lnTo>
                  <a:lnTo>
                    <a:pt x="34" y="84"/>
                  </a:lnTo>
                  <a:lnTo>
                    <a:pt x="34" y="86"/>
                  </a:lnTo>
                  <a:lnTo>
                    <a:pt x="34" y="86"/>
                  </a:lnTo>
                  <a:lnTo>
                    <a:pt x="36" y="86"/>
                  </a:lnTo>
                  <a:lnTo>
                    <a:pt x="36" y="86"/>
                  </a:lnTo>
                  <a:lnTo>
                    <a:pt x="36" y="88"/>
                  </a:lnTo>
                  <a:lnTo>
                    <a:pt x="36" y="88"/>
                  </a:lnTo>
                  <a:lnTo>
                    <a:pt x="36" y="90"/>
                  </a:lnTo>
                  <a:lnTo>
                    <a:pt x="36" y="92"/>
                  </a:lnTo>
                  <a:lnTo>
                    <a:pt x="36" y="92"/>
                  </a:lnTo>
                  <a:lnTo>
                    <a:pt x="36" y="94"/>
                  </a:lnTo>
                  <a:lnTo>
                    <a:pt x="36" y="96"/>
                  </a:lnTo>
                  <a:lnTo>
                    <a:pt x="36" y="96"/>
                  </a:lnTo>
                  <a:lnTo>
                    <a:pt x="36" y="96"/>
                  </a:lnTo>
                  <a:lnTo>
                    <a:pt x="38" y="98"/>
                  </a:lnTo>
                  <a:lnTo>
                    <a:pt x="38" y="98"/>
                  </a:lnTo>
                  <a:lnTo>
                    <a:pt x="40" y="98"/>
                  </a:lnTo>
                  <a:lnTo>
                    <a:pt x="40" y="100"/>
                  </a:lnTo>
                  <a:lnTo>
                    <a:pt x="44" y="100"/>
                  </a:lnTo>
                  <a:lnTo>
                    <a:pt x="46" y="102"/>
                  </a:lnTo>
                  <a:lnTo>
                    <a:pt x="50" y="104"/>
                  </a:lnTo>
                  <a:lnTo>
                    <a:pt x="52" y="104"/>
                  </a:lnTo>
                  <a:lnTo>
                    <a:pt x="58" y="106"/>
                  </a:lnTo>
                  <a:lnTo>
                    <a:pt x="60" y="106"/>
                  </a:lnTo>
                  <a:lnTo>
                    <a:pt x="64" y="108"/>
                  </a:lnTo>
                  <a:lnTo>
                    <a:pt x="70" y="108"/>
                  </a:lnTo>
                  <a:lnTo>
                    <a:pt x="74" y="110"/>
                  </a:lnTo>
                  <a:lnTo>
                    <a:pt x="76" y="110"/>
                  </a:lnTo>
                  <a:lnTo>
                    <a:pt x="78" y="112"/>
                  </a:lnTo>
                  <a:lnTo>
                    <a:pt x="80" y="112"/>
                  </a:lnTo>
                  <a:lnTo>
                    <a:pt x="80" y="112"/>
                  </a:lnTo>
                  <a:lnTo>
                    <a:pt x="80" y="114"/>
                  </a:lnTo>
                  <a:lnTo>
                    <a:pt x="82" y="114"/>
                  </a:lnTo>
                  <a:lnTo>
                    <a:pt x="82" y="116"/>
                  </a:lnTo>
                  <a:lnTo>
                    <a:pt x="82" y="118"/>
                  </a:lnTo>
                  <a:lnTo>
                    <a:pt x="82" y="120"/>
                  </a:lnTo>
                  <a:lnTo>
                    <a:pt x="84" y="122"/>
                  </a:lnTo>
                  <a:lnTo>
                    <a:pt x="84" y="124"/>
                  </a:lnTo>
                  <a:lnTo>
                    <a:pt x="82" y="128"/>
                  </a:lnTo>
                  <a:lnTo>
                    <a:pt x="82" y="132"/>
                  </a:lnTo>
                  <a:lnTo>
                    <a:pt x="82" y="136"/>
                  </a:lnTo>
                  <a:lnTo>
                    <a:pt x="80" y="142"/>
                  </a:lnTo>
                  <a:lnTo>
                    <a:pt x="80" y="144"/>
                  </a:lnTo>
                  <a:lnTo>
                    <a:pt x="80" y="146"/>
                  </a:lnTo>
                  <a:lnTo>
                    <a:pt x="78" y="152"/>
                  </a:lnTo>
                  <a:lnTo>
                    <a:pt x="76" y="156"/>
                  </a:lnTo>
                  <a:lnTo>
                    <a:pt x="76" y="158"/>
                  </a:lnTo>
                  <a:lnTo>
                    <a:pt x="76" y="160"/>
                  </a:lnTo>
                  <a:lnTo>
                    <a:pt x="76" y="162"/>
                  </a:lnTo>
                  <a:lnTo>
                    <a:pt x="76" y="164"/>
                  </a:lnTo>
                  <a:lnTo>
                    <a:pt x="78" y="168"/>
                  </a:lnTo>
                  <a:lnTo>
                    <a:pt x="78" y="174"/>
                  </a:lnTo>
                  <a:lnTo>
                    <a:pt x="82" y="176"/>
                  </a:lnTo>
                  <a:lnTo>
                    <a:pt x="86" y="176"/>
                  </a:lnTo>
                  <a:lnTo>
                    <a:pt x="86" y="178"/>
                  </a:lnTo>
                  <a:lnTo>
                    <a:pt x="88" y="178"/>
                  </a:lnTo>
                  <a:lnTo>
                    <a:pt x="88" y="178"/>
                  </a:lnTo>
                  <a:lnTo>
                    <a:pt x="90" y="180"/>
                  </a:lnTo>
                  <a:lnTo>
                    <a:pt x="92" y="182"/>
                  </a:lnTo>
                  <a:lnTo>
                    <a:pt x="94" y="186"/>
                  </a:lnTo>
                  <a:lnTo>
                    <a:pt x="94" y="186"/>
                  </a:lnTo>
                  <a:lnTo>
                    <a:pt x="96" y="188"/>
                  </a:lnTo>
                  <a:lnTo>
                    <a:pt x="96" y="188"/>
                  </a:lnTo>
                  <a:lnTo>
                    <a:pt x="98" y="190"/>
                  </a:lnTo>
                  <a:lnTo>
                    <a:pt x="100" y="192"/>
                  </a:lnTo>
                  <a:lnTo>
                    <a:pt x="104" y="192"/>
                  </a:lnTo>
                  <a:lnTo>
                    <a:pt x="104" y="192"/>
                  </a:lnTo>
                  <a:lnTo>
                    <a:pt x="106" y="194"/>
                  </a:lnTo>
                  <a:lnTo>
                    <a:pt x="108" y="194"/>
                  </a:lnTo>
                  <a:lnTo>
                    <a:pt x="110" y="194"/>
                  </a:lnTo>
                  <a:lnTo>
                    <a:pt x="112" y="194"/>
                  </a:lnTo>
                  <a:lnTo>
                    <a:pt x="114" y="194"/>
                  </a:lnTo>
                  <a:lnTo>
                    <a:pt x="116" y="192"/>
                  </a:lnTo>
                  <a:lnTo>
                    <a:pt x="118" y="192"/>
                  </a:lnTo>
                  <a:lnTo>
                    <a:pt x="120" y="192"/>
                  </a:lnTo>
                  <a:lnTo>
                    <a:pt x="122" y="192"/>
                  </a:lnTo>
                  <a:lnTo>
                    <a:pt x="122" y="190"/>
                  </a:lnTo>
                  <a:lnTo>
                    <a:pt x="124" y="190"/>
                  </a:lnTo>
                  <a:lnTo>
                    <a:pt x="126" y="188"/>
                  </a:lnTo>
                  <a:lnTo>
                    <a:pt x="128" y="188"/>
                  </a:lnTo>
                  <a:lnTo>
                    <a:pt x="130" y="186"/>
                  </a:lnTo>
                  <a:lnTo>
                    <a:pt x="132" y="184"/>
                  </a:lnTo>
                  <a:lnTo>
                    <a:pt x="134" y="182"/>
                  </a:lnTo>
                  <a:lnTo>
                    <a:pt x="134" y="182"/>
                  </a:lnTo>
                  <a:lnTo>
                    <a:pt x="134" y="180"/>
                  </a:lnTo>
                  <a:lnTo>
                    <a:pt x="134" y="178"/>
                  </a:lnTo>
                  <a:lnTo>
                    <a:pt x="134" y="178"/>
                  </a:lnTo>
                  <a:lnTo>
                    <a:pt x="134" y="176"/>
                  </a:lnTo>
                  <a:lnTo>
                    <a:pt x="134" y="174"/>
                  </a:lnTo>
                  <a:lnTo>
                    <a:pt x="134" y="172"/>
                  </a:lnTo>
                  <a:lnTo>
                    <a:pt x="134" y="172"/>
                  </a:lnTo>
                  <a:lnTo>
                    <a:pt x="134" y="170"/>
                  </a:lnTo>
                  <a:lnTo>
                    <a:pt x="134" y="170"/>
                  </a:lnTo>
                  <a:lnTo>
                    <a:pt x="132" y="170"/>
                  </a:lnTo>
                  <a:lnTo>
                    <a:pt x="132" y="168"/>
                  </a:lnTo>
                  <a:lnTo>
                    <a:pt x="130" y="168"/>
                  </a:lnTo>
                  <a:lnTo>
                    <a:pt x="128" y="168"/>
                  </a:lnTo>
                  <a:lnTo>
                    <a:pt x="126" y="166"/>
                  </a:lnTo>
                  <a:lnTo>
                    <a:pt x="126" y="166"/>
                  </a:lnTo>
                  <a:lnTo>
                    <a:pt x="124" y="166"/>
                  </a:lnTo>
                  <a:lnTo>
                    <a:pt x="124" y="164"/>
                  </a:lnTo>
                  <a:lnTo>
                    <a:pt x="124" y="164"/>
                  </a:lnTo>
                  <a:lnTo>
                    <a:pt x="122" y="164"/>
                  </a:lnTo>
                  <a:lnTo>
                    <a:pt x="122" y="162"/>
                  </a:lnTo>
                  <a:lnTo>
                    <a:pt x="122" y="160"/>
                  </a:lnTo>
                  <a:lnTo>
                    <a:pt x="122" y="158"/>
                  </a:lnTo>
                  <a:lnTo>
                    <a:pt x="122" y="156"/>
                  </a:lnTo>
                  <a:lnTo>
                    <a:pt x="122" y="152"/>
                  </a:lnTo>
                  <a:lnTo>
                    <a:pt x="122" y="148"/>
                  </a:lnTo>
                  <a:lnTo>
                    <a:pt x="122" y="146"/>
                  </a:lnTo>
                  <a:lnTo>
                    <a:pt x="124" y="146"/>
                  </a:lnTo>
                  <a:lnTo>
                    <a:pt x="124" y="144"/>
                  </a:lnTo>
                  <a:lnTo>
                    <a:pt x="124" y="142"/>
                  </a:lnTo>
                  <a:lnTo>
                    <a:pt x="126" y="142"/>
                  </a:lnTo>
                  <a:lnTo>
                    <a:pt x="126" y="142"/>
                  </a:lnTo>
                  <a:lnTo>
                    <a:pt x="128" y="140"/>
                  </a:lnTo>
                  <a:lnTo>
                    <a:pt x="130" y="140"/>
                  </a:lnTo>
                  <a:lnTo>
                    <a:pt x="130" y="140"/>
                  </a:lnTo>
                  <a:lnTo>
                    <a:pt x="130" y="140"/>
                  </a:lnTo>
                  <a:lnTo>
                    <a:pt x="132" y="140"/>
                  </a:lnTo>
                  <a:lnTo>
                    <a:pt x="132" y="140"/>
                  </a:lnTo>
                  <a:lnTo>
                    <a:pt x="134" y="142"/>
                  </a:lnTo>
                  <a:lnTo>
                    <a:pt x="134" y="142"/>
                  </a:lnTo>
                  <a:lnTo>
                    <a:pt x="136" y="144"/>
                  </a:lnTo>
                  <a:lnTo>
                    <a:pt x="138" y="146"/>
                  </a:lnTo>
                  <a:lnTo>
                    <a:pt x="138" y="148"/>
                  </a:lnTo>
                  <a:lnTo>
                    <a:pt x="140" y="150"/>
                  </a:lnTo>
                  <a:lnTo>
                    <a:pt x="142" y="150"/>
                  </a:lnTo>
                  <a:lnTo>
                    <a:pt x="142" y="150"/>
                  </a:lnTo>
                  <a:lnTo>
                    <a:pt x="142" y="152"/>
                  </a:lnTo>
                  <a:lnTo>
                    <a:pt x="144" y="152"/>
                  </a:lnTo>
                  <a:lnTo>
                    <a:pt x="144" y="152"/>
                  </a:lnTo>
                  <a:lnTo>
                    <a:pt x="144" y="152"/>
                  </a:lnTo>
                  <a:lnTo>
                    <a:pt x="146" y="150"/>
                  </a:lnTo>
                  <a:lnTo>
                    <a:pt x="146" y="150"/>
                  </a:lnTo>
                  <a:lnTo>
                    <a:pt x="148" y="148"/>
                  </a:lnTo>
                  <a:lnTo>
                    <a:pt x="150" y="146"/>
                  </a:lnTo>
                  <a:lnTo>
                    <a:pt x="150" y="146"/>
                  </a:lnTo>
                  <a:lnTo>
                    <a:pt x="152" y="146"/>
                  </a:lnTo>
                  <a:lnTo>
                    <a:pt x="154" y="146"/>
                  </a:lnTo>
                  <a:lnTo>
                    <a:pt x="154" y="146"/>
                  </a:lnTo>
                  <a:lnTo>
                    <a:pt x="156" y="146"/>
                  </a:lnTo>
                  <a:lnTo>
                    <a:pt x="158" y="146"/>
                  </a:lnTo>
                  <a:lnTo>
                    <a:pt x="162" y="146"/>
                  </a:lnTo>
                  <a:lnTo>
                    <a:pt x="164" y="146"/>
                  </a:lnTo>
                  <a:lnTo>
                    <a:pt x="168" y="146"/>
                  </a:lnTo>
                  <a:lnTo>
                    <a:pt x="172" y="146"/>
                  </a:lnTo>
                  <a:lnTo>
                    <a:pt x="174" y="146"/>
                  </a:lnTo>
                  <a:lnTo>
                    <a:pt x="174" y="146"/>
                  </a:lnTo>
                  <a:lnTo>
                    <a:pt x="176" y="144"/>
                  </a:lnTo>
                  <a:lnTo>
                    <a:pt x="178" y="144"/>
                  </a:lnTo>
                  <a:lnTo>
                    <a:pt x="178" y="144"/>
                  </a:lnTo>
                  <a:lnTo>
                    <a:pt x="178" y="144"/>
                  </a:lnTo>
                  <a:lnTo>
                    <a:pt x="178" y="142"/>
                  </a:lnTo>
                  <a:lnTo>
                    <a:pt x="180" y="140"/>
                  </a:lnTo>
                  <a:lnTo>
                    <a:pt x="180" y="138"/>
                  </a:lnTo>
                  <a:lnTo>
                    <a:pt x="182" y="136"/>
                  </a:lnTo>
                  <a:lnTo>
                    <a:pt x="182" y="134"/>
                  </a:lnTo>
                  <a:lnTo>
                    <a:pt x="182" y="130"/>
                  </a:lnTo>
                  <a:lnTo>
                    <a:pt x="182" y="126"/>
                  </a:lnTo>
                  <a:lnTo>
                    <a:pt x="182" y="126"/>
                  </a:lnTo>
                  <a:lnTo>
                    <a:pt x="180" y="124"/>
                  </a:lnTo>
                  <a:lnTo>
                    <a:pt x="180" y="124"/>
                  </a:lnTo>
                  <a:lnTo>
                    <a:pt x="180" y="122"/>
                  </a:lnTo>
                  <a:lnTo>
                    <a:pt x="178" y="120"/>
                  </a:lnTo>
                  <a:lnTo>
                    <a:pt x="176" y="118"/>
                  </a:lnTo>
                  <a:lnTo>
                    <a:pt x="174" y="116"/>
                  </a:lnTo>
                  <a:lnTo>
                    <a:pt x="174" y="116"/>
                  </a:lnTo>
                  <a:lnTo>
                    <a:pt x="174" y="114"/>
                  </a:lnTo>
                  <a:lnTo>
                    <a:pt x="174" y="112"/>
                  </a:lnTo>
                  <a:lnTo>
                    <a:pt x="174" y="110"/>
                  </a:lnTo>
                  <a:lnTo>
                    <a:pt x="174" y="108"/>
                  </a:lnTo>
                  <a:lnTo>
                    <a:pt x="174" y="106"/>
                  </a:lnTo>
                  <a:lnTo>
                    <a:pt x="174" y="104"/>
                  </a:lnTo>
                  <a:lnTo>
                    <a:pt x="174" y="102"/>
                  </a:lnTo>
                  <a:lnTo>
                    <a:pt x="176" y="102"/>
                  </a:lnTo>
                  <a:lnTo>
                    <a:pt x="176" y="100"/>
                  </a:lnTo>
                  <a:lnTo>
                    <a:pt x="176" y="100"/>
                  </a:lnTo>
                  <a:lnTo>
                    <a:pt x="180" y="98"/>
                  </a:lnTo>
                  <a:lnTo>
                    <a:pt x="182" y="94"/>
                  </a:lnTo>
                  <a:lnTo>
                    <a:pt x="182" y="94"/>
                  </a:lnTo>
                  <a:lnTo>
                    <a:pt x="184" y="92"/>
                  </a:lnTo>
                  <a:lnTo>
                    <a:pt x="184" y="92"/>
                  </a:lnTo>
                  <a:lnTo>
                    <a:pt x="184" y="92"/>
                  </a:lnTo>
                  <a:lnTo>
                    <a:pt x="184" y="90"/>
                  </a:lnTo>
                  <a:lnTo>
                    <a:pt x="186" y="88"/>
                  </a:lnTo>
                  <a:lnTo>
                    <a:pt x="186" y="86"/>
                  </a:lnTo>
                  <a:lnTo>
                    <a:pt x="186" y="84"/>
                  </a:lnTo>
                  <a:lnTo>
                    <a:pt x="188" y="84"/>
                  </a:lnTo>
                  <a:lnTo>
                    <a:pt x="190" y="82"/>
                  </a:lnTo>
                  <a:lnTo>
                    <a:pt x="192" y="80"/>
                  </a:lnTo>
                  <a:lnTo>
                    <a:pt x="192" y="80"/>
                  </a:lnTo>
                  <a:lnTo>
                    <a:pt x="192" y="80"/>
                  </a:lnTo>
                  <a:lnTo>
                    <a:pt x="192" y="78"/>
                  </a:lnTo>
                  <a:lnTo>
                    <a:pt x="192" y="78"/>
                  </a:lnTo>
                  <a:lnTo>
                    <a:pt x="192" y="76"/>
                  </a:lnTo>
                  <a:lnTo>
                    <a:pt x="192" y="74"/>
                  </a:lnTo>
                  <a:lnTo>
                    <a:pt x="192" y="70"/>
                  </a:lnTo>
                  <a:lnTo>
                    <a:pt x="192" y="66"/>
                  </a:lnTo>
                  <a:lnTo>
                    <a:pt x="192" y="64"/>
                  </a:lnTo>
                  <a:lnTo>
                    <a:pt x="190" y="64"/>
                  </a:lnTo>
                  <a:lnTo>
                    <a:pt x="188" y="62"/>
                  </a:lnTo>
                  <a:lnTo>
                    <a:pt x="186" y="62"/>
                  </a:lnTo>
                  <a:lnTo>
                    <a:pt x="186" y="62"/>
                  </a:lnTo>
                  <a:lnTo>
                    <a:pt x="186" y="60"/>
                  </a:lnTo>
                  <a:lnTo>
                    <a:pt x="184" y="58"/>
                  </a:lnTo>
                  <a:lnTo>
                    <a:pt x="184" y="56"/>
                  </a:lnTo>
                  <a:lnTo>
                    <a:pt x="184" y="54"/>
                  </a:lnTo>
                  <a:lnTo>
                    <a:pt x="182" y="50"/>
                  </a:lnTo>
                  <a:lnTo>
                    <a:pt x="182" y="50"/>
                  </a:lnTo>
                  <a:lnTo>
                    <a:pt x="180" y="48"/>
                  </a:lnTo>
                  <a:lnTo>
                    <a:pt x="180" y="48"/>
                  </a:lnTo>
                  <a:lnTo>
                    <a:pt x="180" y="46"/>
                  </a:lnTo>
                  <a:lnTo>
                    <a:pt x="176" y="44"/>
                  </a:lnTo>
                  <a:lnTo>
                    <a:pt x="176" y="44"/>
                  </a:lnTo>
                  <a:lnTo>
                    <a:pt x="174" y="42"/>
                  </a:lnTo>
                  <a:lnTo>
                    <a:pt x="174" y="42"/>
                  </a:lnTo>
                  <a:lnTo>
                    <a:pt x="174" y="40"/>
                  </a:lnTo>
                  <a:lnTo>
                    <a:pt x="174" y="40"/>
                  </a:lnTo>
                  <a:lnTo>
                    <a:pt x="174" y="40"/>
                  </a:lnTo>
                  <a:lnTo>
                    <a:pt x="174" y="40"/>
                  </a:lnTo>
                  <a:lnTo>
                    <a:pt x="176" y="38"/>
                  </a:lnTo>
                  <a:lnTo>
                    <a:pt x="176" y="38"/>
                  </a:lnTo>
                  <a:lnTo>
                    <a:pt x="178" y="36"/>
                  </a:lnTo>
                  <a:lnTo>
                    <a:pt x="178" y="36"/>
                  </a:lnTo>
                  <a:lnTo>
                    <a:pt x="178" y="36"/>
                  </a:lnTo>
                  <a:lnTo>
                    <a:pt x="178" y="34"/>
                  </a:lnTo>
                  <a:lnTo>
                    <a:pt x="178" y="32"/>
                  </a:lnTo>
                  <a:lnTo>
                    <a:pt x="178" y="30"/>
                  </a:lnTo>
                  <a:lnTo>
                    <a:pt x="178" y="30"/>
                  </a:lnTo>
                  <a:lnTo>
                    <a:pt x="178" y="30"/>
                  </a:lnTo>
                  <a:lnTo>
                    <a:pt x="178" y="28"/>
                  </a:lnTo>
                  <a:lnTo>
                    <a:pt x="178" y="28"/>
                  </a:lnTo>
                  <a:lnTo>
                    <a:pt x="176" y="28"/>
                  </a:lnTo>
                  <a:lnTo>
                    <a:pt x="176" y="26"/>
                  </a:lnTo>
                  <a:lnTo>
                    <a:pt x="174" y="26"/>
                  </a:lnTo>
                  <a:lnTo>
                    <a:pt x="172" y="26"/>
                  </a:lnTo>
                  <a:lnTo>
                    <a:pt x="170" y="26"/>
                  </a:lnTo>
                  <a:lnTo>
                    <a:pt x="168" y="26"/>
                  </a:lnTo>
                  <a:lnTo>
                    <a:pt x="164" y="26"/>
                  </a:lnTo>
                  <a:lnTo>
                    <a:pt x="160" y="28"/>
                  </a:lnTo>
                  <a:lnTo>
                    <a:pt x="158" y="28"/>
                  </a:lnTo>
                  <a:lnTo>
                    <a:pt x="156" y="28"/>
                  </a:lnTo>
                  <a:lnTo>
                    <a:pt x="152" y="28"/>
                  </a:lnTo>
                  <a:lnTo>
                    <a:pt x="148" y="28"/>
                  </a:lnTo>
                  <a:lnTo>
                    <a:pt x="144" y="28"/>
                  </a:lnTo>
                  <a:lnTo>
                    <a:pt x="142" y="30"/>
                  </a:lnTo>
                  <a:lnTo>
                    <a:pt x="140" y="30"/>
                  </a:lnTo>
                  <a:lnTo>
                    <a:pt x="140" y="30"/>
                  </a:lnTo>
                  <a:lnTo>
                    <a:pt x="138" y="32"/>
                  </a:lnTo>
                  <a:lnTo>
                    <a:pt x="136" y="32"/>
                  </a:lnTo>
                  <a:lnTo>
                    <a:pt x="134" y="34"/>
                  </a:lnTo>
                  <a:lnTo>
                    <a:pt x="134" y="36"/>
                  </a:lnTo>
                  <a:lnTo>
                    <a:pt x="132" y="36"/>
                  </a:lnTo>
                  <a:lnTo>
                    <a:pt x="130" y="38"/>
                  </a:lnTo>
                  <a:lnTo>
                    <a:pt x="130" y="38"/>
                  </a:lnTo>
                  <a:lnTo>
                    <a:pt x="128" y="38"/>
                  </a:lnTo>
                  <a:lnTo>
                    <a:pt x="128" y="38"/>
                  </a:lnTo>
                  <a:lnTo>
                    <a:pt x="126" y="38"/>
                  </a:lnTo>
                  <a:lnTo>
                    <a:pt x="124" y="38"/>
                  </a:lnTo>
                  <a:lnTo>
                    <a:pt x="120" y="36"/>
                  </a:lnTo>
                  <a:lnTo>
                    <a:pt x="118" y="36"/>
                  </a:lnTo>
                  <a:lnTo>
                    <a:pt x="118" y="36"/>
                  </a:lnTo>
                  <a:lnTo>
                    <a:pt x="116" y="36"/>
                  </a:lnTo>
                  <a:lnTo>
                    <a:pt x="114" y="36"/>
                  </a:lnTo>
                  <a:lnTo>
                    <a:pt x="110" y="36"/>
                  </a:lnTo>
                  <a:lnTo>
                    <a:pt x="102" y="36"/>
                  </a:lnTo>
                  <a:lnTo>
                    <a:pt x="98" y="36"/>
                  </a:lnTo>
                  <a:lnTo>
                    <a:pt x="96" y="36"/>
                  </a:lnTo>
                  <a:lnTo>
                    <a:pt x="94" y="36"/>
                  </a:lnTo>
                  <a:lnTo>
                    <a:pt x="92" y="36"/>
                  </a:lnTo>
                  <a:lnTo>
                    <a:pt x="90" y="36"/>
                  </a:lnTo>
                  <a:lnTo>
                    <a:pt x="88" y="34"/>
                  </a:lnTo>
                  <a:lnTo>
                    <a:pt x="86" y="34"/>
                  </a:lnTo>
                  <a:lnTo>
                    <a:pt x="86" y="34"/>
                  </a:lnTo>
                  <a:lnTo>
                    <a:pt x="86" y="34"/>
                  </a:lnTo>
                  <a:lnTo>
                    <a:pt x="86" y="32"/>
                  </a:lnTo>
                  <a:lnTo>
                    <a:pt x="86" y="32"/>
                  </a:lnTo>
                  <a:lnTo>
                    <a:pt x="84" y="30"/>
                  </a:lnTo>
                  <a:lnTo>
                    <a:pt x="84" y="28"/>
                  </a:lnTo>
                  <a:lnTo>
                    <a:pt x="84" y="26"/>
                  </a:lnTo>
                  <a:lnTo>
                    <a:pt x="84" y="26"/>
                  </a:lnTo>
                  <a:lnTo>
                    <a:pt x="82" y="24"/>
                  </a:lnTo>
                  <a:lnTo>
                    <a:pt x="82" y="24"/>
                  </a:lnTo>
                  <a:lnTo>
                    <a:pt x="80" y="24"/>
                  </a:lnTo>
                  <a:lnTo>
                    <a:pt x="78" y="24"/>
                  </a:lnTo>
                  <a:lnTo>
                    <a:pt x="76" y="22"/>
                  </a:lnTo>
                  <a:lnTo>
                    <a:pt x="72" y="22"/>
                  </a:lnTo>
                  <a:lnTo>
                    <a:pt x="68" y="22"/>
                  </a:lnTo>
                  <a:lnTo>
                    <a:pt x="66" y="20"/>
                  </a:lnTo>
                  <a:lnTo>
                    <a:pt x="66" y="20"/>
                  </a:lnTo>
                  <a:lnTo>
                    <a:pt x="64" y="20"/>
                  </a:lnTo>
                  <a:lnTo>
                    <a:pt x="62" y="18"/>
                  </a:lnTo>
                  <a:lnTo>
                    <a:pt x="62" y="18"/>
                  </a:lnTo>
                  <a:lnTo>
                    <a:pt x="62" y="16"/>
                  </a:lnTo>
                  <a:lnTo>
                    <a:pt x="62" y="14"/>
                  </a:lnTo>
                  <a:lnTo>
                    <a:pt x="60" y="12"/>
                  </a:lnTo>
                  <a:lnTo>
                    <a:pt x="60" y="10"/>
                  </a:lnTo>
                  <a:lnTo>
                    <a:pt x="60" y="10"/>
                  </a:lnTo>
                  <a:lnTo>
                    <a:pt x="60" y="10"/>
                  </a:lnTo>
                  <a:lnTo>
                    <a:pt x="58" y="10"/>
                  </a:lnTo>
                  <a:lnTo>
                    <a:pt x="58" y="8"/>
                  </a:lnTo>
                  <a:lnTo>
                    <a:pt x="56" y="8"/>
                  </a:lnTo>
                  <a:lnTo>
                    <a:pt x="54" y="8"/>
                  </a:lnTo>
                  <a:lnTo>
                    <a:pt x="52" y="8"/>
                  </a:lnTo>
                  <a:lnTo>
                    <a:pt x="50" y="8"/>
                  </a:lnTo>
                  <a:lnTo>
                    <a:pt x="50" y="8"/>
                  </a:lnTo>
                  <a:lnTo>
                    <a:pt x="50" y="6"/>
                  </a:lnTo>
                  <a:lnTo>
                    <a:pt x="48" y="6"/>
                  </a:lnTo>
                  <a:lnTo>
                    <a:pt x="48" y="6"/>
                  </a:lnTo>
                  <a:lnTo>
                    <a:pt x="48" y="6"/>
                  </a:lnTo>
                  <a:lnTo>
                    <a:pt x="48" y="4"/>
                  </a:lnTo>
                  <a:lnTo>
                    <a:pt x="50" y="2"/>
                  </a:lnTo>
                  <a:lnTo>
                    <a:pt x="50" y="2"/>
                  </a:lnTo>
                  <a:lnTo>
                    <a:pt x="50" y="2"/>
                  </a:lnTo>
                  <a:lnTo>
                    <a:pt x="50" y="2"/>
                  </a:lnTo>
                  <a:lnTo>
                    <a:pt x="48" y="0"/>
                  </a:lnTo>
                  <a:lnTo>
                    <a:pt x="48" y="0"/>
                  </a:lnTo>
                  <a:lnTo>
                    <a:pt x="48" y="0"/>
                  </a:lnTo>
                  <a:lnTo>
                    <a:pt x="48" y="2"/>
                  </a:lnTo>
                  <a:lnTo>
                    <a:pt x="46" y="2"/>
                  </a:lnTo>
                  <a:lnTo>
                    <a:pt x="46" y="4"/>
                  </a:lnTo>
                  <a:lnTo>
                    <a:pt x="46" y="6"/>
                  </a:lnTo>
                  <a:lnTo>
                    <a:pt x="44" y="6"/>
                  </a:lnTo>
                  <a:lnTo>
                    <a:pt x="44" y="6"/>
                  </a:lnTo>
                  <a:lnTo>
                    <a:pt x="44" y="6"/>
                  </a:lnTo>
                  <a:lnTo>
                    <a:pt x="42" y="8"/>
                  </a:lnTo>
                  <a:lnTo>
                    <a:pt x="40" y="8"/>
                  </a:lnTo>
                  <a:lnTo>
                    <a:pt x="38" y="8"/>
                  </a:lnTo>
                  <a:lnTo>
                    <a:pt x="34" y="6"/>
                  </a:lnTo>
                  <a:lnTo>
                    <a:pt x="30" y="6"/>
                  </a:lnTo>
                  <a:lnTo>
                    <a:pt x="28" y="6"/>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89" name="Freeform 512"/>
            <p:cNvSpPr>
              <a:spLocks/>
            </p:cNvSpPr>
            <p:nvPr/>
          </p:nvSpPr>
          <p:spPr bwMode="auto">
            <a:xfrm>
              <a:off x="4167055" y="4008256"/>
              <a:ext cx="103286" cy="136332"/>
            </a:xfrm>
            <a:custGeom>
              <a:avLst/>
              <a:gdLst>
                <a:gd name="T0" fmla="*/ 10 w 50"/>
                <a:gd name="T1" fmla="*/ 2 h 66"/>
                <a:gd name="T2" fmla="*/ 6 w 50"/>
                <a:gd name="T3" fmla="*/ 8 h 66"/>
                <a:gd name="T4" fmla="*/ 6 w 50"/>
                <a:gd name="T5" fmla="*/ 10 h 66"/>
                <a:gd name="T6" fmla="*/ 4 w 50"/>
                <a:gd name="T7" fmla="*/ 14 h 66"/>
                <a:gd name="T8" fmla="*/ 4 w 50"/>
                <a:gd name="T9" fmla="*/ 20 h 66"/>
                <a:gd name="T10" fmla="*/ 6 w 50"/>
                <a:gd name="T11" fmla="*/ 32 h 66"/>
                <a:gd name="T12" fmla="*/ 6 w 50"/>
                <a:gd name="T13" fmla="*/ 40 h 66"/>
                <a:gd name="T14" fmla="*/ 6 w 50"/>
                <a:gd name="T15" fmla="*/ 46 h 66"/>
                <a:gd name="T16" fmla="*/ 6 w 50"/>
                <a:gd name="T17" fmla="*/ 50 h 66"/>
                <a:gd name="T18" fmla="*/ 4 w 50"/>
                <a:gd name="T19" fmla="*/ 54 h 66"/>
                <a:gd name="T20" fmla="*/ 2 w 50"/>
                <a:gd name="T21" fmla="*/ 56 h 66"/>
                <a:gd name="T22" fmla="*/ 2 w 50"/>
                <a:gd name="T23" fmla="*/ 58 h 66"/>
                <a:gd name="T24" fmla="*/ 6 w 50"/>
                <a:gd name="T25" fmla="*/ 62 h 66"/>
                <a:gd name="T26" fmla="*/ 8 w 50"/>
                <a:gd name="T27" fmla="*/ 64 h 66"/>
                <a:gd name="T28" fmla="*/ 10 w 50"/>
                <a:gd name="T29" fmla="*/ 66 h 66"/>
                <a:gd name="T30" fmla="*/ 14 w 50"/>
                <a:gd name="T31" fmla="*/ 66 h 66"/>
                <a:gd name="T32" fmla="*/ 18 w 50"/>
                <a:gd name="T33" fmla="*/ 66 h 66"/>
                <a:gd name="T34" fmla="*/ 22 w 50"/>
                <a:gd name="T35" fmla="*/ 66 h 66"/>
                <a:gd name="T36" fmla="*/ 22 w 50"/>
                <a:gd name="T37" fmla="*/ 64 h 66"/>
                <a:gd name="T38" fmla="*/ 24 w 50"/>
                <a:gd name="T39" fmla="*/ 62 h 66"/>
                <a:gd name="T40" fmla="*/ 26 w 50"/>
                <a:gd name="T41" fmla="*/ 58 h 66"/>
                <a:gd name="T42" fmla="*/ 28 w 50"/>
                <a:gd name="T43" fmla="*/ 52 h 66"/>
                <a:gd name="T44" fmla="*/ 30 w 50"/>
                <a:gd name="T45" fmla="*/ 48 h 66"/>
                <a:gd name="T46" fmla="*/ 34 w 50"/>
                <a:gd name="T47" fmla="*/ 44 h 66"/>
                <a:gd name="T48" fmla="*/ 38 w 50"/>
                <a:gd name="T49" fmla="*/ 42 h 66"/>
                <a:gd name="T50" fmla="*/ 40 w 50"/>
                <a:gd name="T51" fmla="*/ 40 h 66"/>
                <a:gd name="T52" fmla="*/ 42 w 50"/>
                <a:gd name="T53" fmla="*/ 40 h 66"/>
                <a:gd name="T54" fmla="*/ 46 w 50"/>
                <a:gd name="T55" fmla="*/ 40 h 66"/>
                <a:gd name="T56" fmla="*/ 50 w 50"/>
                <a:gd name="T57" fmla="*/ 40 h 66"/>
                <a:gd name="T58" fmla="*/ 50 w 50"/>
                <a:gd name="T59" fmla="*/ 36 h 66"/>
                <a:gd name="T60" fmla="*/ 48 w 50"/>
                <a:gd name="T61" fmla="*/ 30 h 66"/>
                <a:gd name="T62" fmla="*/ 46 w 50"/>
                <a:gd name="T63" fmla="*/ 28 h 66"/>
                <a:gd name="T64" fmla="*/ 42 w 50"/>
                <a:gd name="T65" fmla="*/ 26 h 66"/>
                <a:gd name="T66" fmla="*/ 40 w 50"/>
                <a:gd name="T67" fmla="*/ 24 h 66"/>
                <a:gd name="T68" fmla="*/ 38 w 50"/>
                <a:gd name="T69" fmla="*/ 22 h 66"/>
                <a:gd name="T70" fmla="*/ 38 w 50"/>
                <a:gd name="T71" fmla="*/ 18 h 66"/>
                <a:gd name="T72" fmla="*/ 36 w 50"/>
                <a:gd name="T73" fmla="*/ 16 h 66"/>
                <a:gd name="T74" fmla="*/ 36 w 50"/>
                <a:gd name="T75" fmla="*/ 14 h 66"/>
                <a:gd name="T76" fmla="*/ 32 w 50"/>
                <a:gd name="T77" fmla="*/ 12 h 66"/>
                <a:gd name="T78" fmla="*/ 28 w 50"/>
                <a:gd name="T79" fmla="*/ 10 h 66"/>
                <a:gd name="T80" fmla="*/ 26 w 50"/>
                <a:gd name="T81" fmla="*/ 10 h 66"/>
                <a:gd name="T82" fmla="*/ 22 w 50"/>
                <a:gd name="T83" fmla="*/ 10 h 66"/>
                <a:gd name="T84" fmla="*/ 20 w 50"/>
                <a:gd name="T85" fmla="*/ 8 h 66"/>
                <a:gd name="T86" fmla="*/ 18 w 50"/>
                <a:gd name="T87" fmla="*/ 8 h 66"/>
                <a:gd name="T88" fmla="*/ 18 w 50"/>
                <a:gd name="T89" fmla="*/ 4 h 66"/>
                <a:gd name="T90" fmla="*/ 18 w 50"/>
                <a:gd name="T91" fmla="*/ 2 h 66"/>
                <a:gd name="T92" fmla="*/ 16 w 50"/>
                <a:gd name="T93" fmla="*/ 0 h 66"/>
                <a:gd name="T94" fmla="*/ 16 w 50"/>
                <a:gd name="T95" fmla="*/ 0 h 66"/>
                <a:gd name="T96" fmla="*/ 14 w 50"/>
                <a:gd name="T97" fmla="*/ 0 h 66"/>
                <a:gd name="T98" fmla="*/ 10 w 50"/>
                <a:gd name="T99" fmla="*/ 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 h="66">
                  <a:moveTo>
                    <a:pt x="10" y="2"/>
                  </a:moveTo>
                  <a:lnTo>
                    <a:pt x="10" y="2"/>
                  </a:lnTo>
                  <a:lnTo>
                    <a:pt x="8" y="4"/>
                  </a:lnTo>
                  <a:lnTo>
                    <a:pt x="6" y="8"/>
                  </a:lnTo>
                  <a:lnTo>
                    <a:pt x="6" y="8"/>
                  </a:lnTo>
                  <a:lnTo>
                    <a:pt x="6" y="10"/>
                  </a:lnTo>
                  <a:lnTo>
                    <a:pt x="4" y="12"/>
                  </a:lnTo>
                  <a:lnTo>
                    <a:pt x="4" y="14"/>
                  </a:lnTo>
                  <a:lnTo>
                    <a:pt x="4" y="16"/>
                  </a:lnTo>
                  <a:lnTo>
                    <a:pt x="4" y="20"/>
                  </a:lnTo>
                  <a:lnTo>
                    <a:pt x="6" y="26"/>
                  </a:lnTo>
                  <a:lnTo>
                    <a:pt x="6" y="32"/>
                  </a:lnTo>
                  <a:lnTo>
                    <a:pt x="6" y="38"/>
                  </a:lnTo>
                  <a:lnTo>
                    <a:pt x="6" y="40"/>
                  </a:lnTo>
                  <a:lnTo>
                    <a:pt x="6" y="44"/>
                  </a:lnTo>
                  <a:lnTo>
                    <a:pt x="6" y="46"/>
                  </a:lnTo>
                  <a:lnTo>
                    <a:pt x="6" y="48"/>
                  </a:lnTo>
                  <a:lnTo>
                    <a:pt x="6" y="50"/>
                  </a:lnTo>
                  <a:lnTo>
                    <a:pt x="6" y="54"/>
                  </a:lnTo>
                  <a:lnTo>
                    <a:pt x="4" y="54"/>
                  </a:lnTo>
                  <a:lnTo>
                    <a:pt x="4" y="54"/>
                  </a:lnTo>
                  <a:lnTo>
                    <a:pt x="2" y="56"/>
                  </a:lnTo>
                  <a:lnTo>
                    <a:pt x="0" y="56"/>
                  </a:lnTo>
                  <a:lnTo>
                    <a:pt x="2" y="58"/>
                  </a:lnTo>
                  <a:lnTo>
                    <a:pt x="4" y="60"/>
                  </a:lnTo>
                  <a:lnTo>
                    <a:pt x="6" y="62"/>
                  </a:lnTo>
                  <a:lnTo>
                    <a:pt x="6" y="64"/>
                  </a:lnTo>
                  <a:lnTo>
                    <a:pt x="8" y="64"/>
                  </a:lnTo>
                  <a:lnTo>
                    <a:pt x="8" y="64"/>
                  </a:lnTo>
                  <a:lnTo>
                    <a:pt x="10" y="66"/>
                  </a:lnTo>
                  <a:lnTo>
                    <a:pt x="12" y="66"/>
                  </a:lnTo>
                  <a:lnTo>
                    <a:pt x="14" y="66"/>
                  </a:lnTo>
                  <a:lnTo>
                    <a:pt x="16" y="66"/>
                  </a:lnTo>
                  <a:lnTo>
                    <a:pt x="18" y="66"/>
                  </a:lnTo>
                  <a:lnTo>
                    <a:pt x="20" y="66"/>
                  </a:lnTo>
                  <a:lnTo>
                    <a:pt x="22" y="66"/>
                  </a:lnTo>
                  <a:lnTo>
                    <a:pt x="22" y="66"/>
                  </a:lnTo>
                  <a:lnTo>
                    <a:pt x="22" y="64"/>
                  </a:lnTo>
                  <a:lnTo>
                    <a:pt x="24" y="64"/>
                  </a:lnTo>
                  <a:lnTo>
                    <a:pt x="24" y="62"/>
                  </a:lnTo>
                  <a:lnTo>
                    <a:pt x="24" y="60"/>
                  </a:lnTo>
                  <a:lnTo>
                    <a:pt x="26" y="58"/>
                  </a:lnTo>
                  <a:lnTo>
                    <a:pt x="26" y="56"/>
                  </a:lnTo>
                  <a:lnTo>
                    <a:pt x="28" y="52"/>
                  </a:lnTo>
                  <a:lnTo>
                    <a:pt x="30" y="50"/>
                  </a:lnTo>
                  <a:lnTo>
                    <a:pt x="30" y="48"/>
                  </a:lnTo>
                  <a:lnTo>
                    <a:pt x="32" y="46"/>
                  </a:lnTo>
                  <a:lnTo>
                    <a:pt x="34" y="44"/>
                  </a:lnTo>
                  <a:lnTo>
                    <a:pt x="36" y="42"/>
                  </a:lnTo>
                  <a:lnTo>
                    <a:pt x="38" y="42"/>
                  </a:lnTo>
                  <a:lnTo>
                    <a:pt x="38" y="40"/>
                  </a:lnTo>
                  <a:lnTo>
                    <a:pt x="40" y="40"/>
                  </a:lnTo>
                  <a:lnTo>
                    <a:pt x="40" y="40"/>
                  </a:lnTo>
                  <a:lnTo>
                    <a:pt x="42" y="40"/>
                  </a:lnTo>
                  <a:lnTo>
                    <a:pt x="44" y="40"/>
                  </a:lnTo>
                  <a:lnTo>
                    <a:pt x="46" y="40"/>
                  </a:lnTo>
                  <a:lnTo>
                    <a:pt x="50" y="40"/>
                  </a:lnTo>
                  <a:lnTo>
                    <a:pt x="50" y="40"/>
                  </a:lnTo>
                  <a:lnTo>
                    <a:pt x="50" y="38"/>
                  </a:lnTo>
                  <a:lnTo>
                    <a:pt x="50" y="36"/>
                  </a:lnTo>
                  <a:lnTo>
                    <a:pt x="48" y="32"/>
                  </a:lnTo>
                  <a:lnTo>
                    <a:pt x="48" y="30"/>
                  </a:lnTo>
                  <a:lnTo>
                    <a:pt x="48" y="30"/>
                  </a:lnTo>
                  <a:lnTo>
                    <a:pt x="46" y="28"/>
                  </a:lnTo>
                  <a:lnTo>
                    <a:pt x="46" y="28"/>
                  </a:lnTo>
                  <a:lnTo>
                    <a:pt x="42" y="26"/>
                  </a:lnTo>
                  <a:lnTo>
                    <a:pt x="40" y="24"/>
                  </a:lnTo>
                  <a:lnTo>
                    <a:pt x="40" y="24"/>
                  </a:lnTo>
                  <a:lnTo>
                    <a:pt x="38" y="24"/>
                  </a:lnTo>
                  <a:lnTo>
                    <a:pt x="38" y="22"/>
                  </a:lnTo>
                  <a:lnTo>
                    <a:pt x="38" y="22"/>
                  </a:lnTo>
                  <a:lnTo>
                    <a:pt x="38" y="18"/>
                  </a:lnTo>
                  <a:lnTo>
                    <a:pt x="36" y="16"/>
                  </a:lnTo>
                  <a:lnTo>
                    <a:pt x="36" y="16"/>
                  </a:lnTo>
                  <a:lnTo>
                    <a:pt x="36" y="14"/>
                  </a:lnTo>
                  <a:lnTo>
                    <a:pt x="36" y="14"/>
                  </a:lnTo>
                  <a:lnTo>
                    <a:pt x="34" y="12"/>
                  </a:lnTo>
                  <a:lnTo>
                    <a:pt x="32" y="12"/>
                  </a:lnTo>
                  <a:lnTo>
                    <a:pt x="30" y="12"/>
                  </a:lnTo>
                  <a:lnTo>
                    <a:pt x="28" y="10"/>
                  </a:lnTo>
                  <a:lnTo>
                    <a:pt x="28" y="10"/>
                  </a:lnTo>
                  <a:lnTo>
                    <a:pt x="26" y="10"/>
                  </a:lnTo>
                  <a:lnTo>
                    <a:pt x="24" y="10"/>
                  </a:lnTo>
                  <a:lnTo>
                    <a:pt x="22" y="10"/>
                  </a:lnTo>
                  <a:lnTo>
                    <a:pt x="22" y="10"/>
                  </a:lnTo>
                  <a:lnTo>
                    <a:pt x="20" y="8"/>
                  </a:lnTo>
                  <a:lnTo>
                    <a:pt x="20" y="8"/>
                  </a:lnTo>
                  <a:lnTo>
                    <a:pt x="18" y="8"/>
                  </a:lnTo>
                  <a:lnTo>
                    <a:pt x="18" y="6"/>
                  </a:lnTo>
                  <a:lnTo>
                    <a:pt x="18" y="4"/>
                  </a:lnTo>
                  <a:lnTo>
                    <a:pt x="18" y="2"/>
                  </a:lnTo>
                  <a:lnTo>
                    <a:pt x="18" y="2"/>
                  </a:lnTo>
                  <a:lnTo>
                    <a:pt x="16" y="0"/>
                  </a:lnTo>
                  <a:lnTo>
                    <a:pt x="16" y="0"/>
                  </a:lnTo>
                  <a:lnTo>
                    <a:pt x="16" y="0"/>
                  </a:lnTo>
                  <a:lnTo>
                    <a:pt x="16" y="0"/>
                  </a:lnTo>
                  <a:lnTo>
                    <a:pt x="14" y="0"/>
                  </a:lnTo>
                  <a:lnTo>
                    <a:pt x="14" y="0"/>
                  </a:lnTo>
                  <a:lnTo>
                    <a:pt x="12" y="0"/>
                  </a:lnTo>
                  <a:lnTo>
                    <a:pt x="10" y="2"/>
                  </a:lnTo>
                  <a:lnTo>
                    <a:pt x="10" y="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90" name="Freeform 514"/>
            <p:cNvSpPr>
              <a:spLocks/>
            </p:cNvSpPr>
            <p:nvPr/>
          </p:nvSpPr>
          <p:spPr bwMode="auto">
            <a:xfrm>
              <a:off x="3299453" y="3409222"/>
              <a:ext cx="305727" cy="136332"/>
            </a:xfrm>
            <a:custGeom>
              <a:avLst/>
              <a:gdLst>
                <a:gd name="T0" fmla="*/ 0 w 148"/>
                <a:gd name="T1" fmla="*/ 20 h 66"/>
                <a:gd name="T2" fmla="*/ 0 w 148"/>
                <a:gd name="T3" fmla="*/ 18 h 66"/>
                <a:gd name="T4" fmla="*/ 0 w 148"/>
                <a:gd name="T5" fmla="*/ 16 h 66"/>
                <a:gd name="T6" fmla="*/ 2 w 148"/>
                <a:gd name="T7" fmla="*/ 14 h 66"/>
                <a:gd name="T8" fmla="*/ 6 w 148"/>
                <a:gd name="T9" fmla="*/ 10 h 66"/>
                <a:gd name="T10" fmla="*/ 14 w 148"/>
                <a:gd name="T11" fmla="*/ 6 h 66"/>
                <a:gd name="T12" fmla="*/ 20 w 148"/>
                <a:gd name="T13" fmla="*/ 4 h 66"/>
                <a:gd name="T14" fmla="*/ 22 w 148"/>
                <a:gd name="T15" fmla="*/ 2 h 66"/>
                <a:gd name="T16" fmla="*/ 26 w 148"/>
                <a:gd name="T17" fmla="*/ 0 h 66"/>
                <a:gd name="T18" fmla="*/ 30 w 148"/>
                <a:gd name="T19" fmla="*/ 0 h 66"/>
                <a:gd name="T20" fmla="*/ 36 w 148"/>
                <a:gd name="T21" fmla="*/ 0 h 66"/>
                <a:gd name="T22" fmla="*/ 46 w 148"/>
                <a:gd name="T23" fmla="*/ 4 h 66"/>
                <a:gd name="T24" fmla="*/ 60 w 148"/>
                <a:gd name="T25" fmla="*/ 6 h 66"/>
                <a:gd name="T26" fmla="*/ 68 w 148"/>
                <a:gd name="T27" fmla="*/ 8 h 66"/>
                <a:gd name="T28" fmla="*/ 76 w 148"/>
                <a:gd name="T29" fmla="*/ 10 h 66"/>
                <a:gd name="T30" fmla="*/ 82 w 148"/>
                <a:gd name="T31" fmla="*/ 12 h 66"/>
                <a:gd name="T32" fmla="*/ 94 w 148"/>
                <a:gd name="T33" fmla="*/ 20 h 66"/>
                <a:gd name="T34" fmla="*/ 100 w 148"/>
                <a:gd name="T35" fmla="*/ 24 h 66"/>
                <a:gd name="T36" fmla="*/ 110 w 148"/>
                <a:gd name="T37" fmla="*/ 28 h 66"/>
                <a:gd name="T38" fmla="*/ 128 w 148"/>
                <a:gd name="T39" fmla="*/ 34 h 66"/>
                <a:gd name="T40" fmla="*/ 136 w 148"/>
                <a:gd name="T41" fmla="*/ 38 h 66"/>
                <a:gd name="T42" fmla="*/ 140 w 148"/>
                <a:gd name="T43" fmla="*/ 42 h 66"/>
                <a:gd name="T44" fmla="*/ 144 w 148"/>
                <a:gd name="T45" fmla="*/ 46 h 66"/>
                <a:gd name="T46" fmla="*/ 146 w 148"/>
                <a:gd name="T47" fmla="*/ 48 h 66"/>
                <a:gd name="T48" fmla="*/ 148 w 148"/>
                <a:gd name="T49" fmla="*/ 50 h 66"/>
                <a:gd name="T50" fmla="*/ 148 w 148"/>
                <a:gd name="T51" fmla="*/ 52 h 66"/>
                <a:gd name="T52" fmla="*/ 148 w 148"/>
                <a:gd name="T53" fmla="*/ 54 h 66"/>
                <a:gd name="T54" fmla="*/ 146 w 148"/>
                <a:gd name="T55" fmla="*/ 56 h 66"/>
                <a:gd name="T56" fmla="*/ 144 w 148"/>
                <a:gd name="T57" fmla="*/ 58 h 66"/>
                <a:gd name="T58" fmla="*/ 140 w 148"/>
                <a:gd name="T59" fmla="*/ 60 h 66"/>
                <a:gd name="T60" fmla="*/ 134 w 148"/>
                <a:gd name="T61" fmla="*/ 64 h 66"/>
                <a:gd name="T62" fmla="*/ 128 w 148"/>
                <a:gd name="T63" fmla="*/ 64 h 66"/>
                <a:gd name="T64" fmla="*/ 122 w 148"/>
                <a:gd name="T65" fmla="*/ 66 h 66"/>
                <a:gd name="T66" fmla="*/ 112 w 148"/>
                <a:gd name="T67" fmla="*/ 66 h 66"/>
                <a:gd name="T68" fmla="*/ 108 w 148"/>
                <a:gd name="T69" fmla="*/ 66 h 66"/>
                <a:gd name="T70" fmla="*/ 104 w 148"/>
                <a:gd name="T71" fmla="*/ 66 h 66"/>
                <a:gd name="T72" fmla="*/ 100 w 148"/>
                <a:gd name="T73" fmla="*/ 64 h 66"/>
                <a:gd name="T74" fmla="*/ 98 w 148"/>
                <a:gd name="T75" fmla="*/ 62 h 66"/>
                <a:gd name="T76" fmla="*/ 98 w 148"/>
                <a:gd name="T77" fmla="*/ 60 h 66"/>
                <a:gd name="T78" fmla="*/ 98 w 148"/>
                <a:gd name="T79" fmla="*/ 58 h 66"/>
                <a:gd name="T80" fmla="*/ 98 w 148"/>
                <a:gd name="T81" fmla="*/ 54 h 66"/>
                <a:gd name="T82" fmla="*/ 100 w 148"/>
                <a:gd name="T83" fmla="*/ 50 h 66"/>
                <a:gd name="T84" fmla="*/ 100 w 148"/>
                <a:gd name="T85" fmla="*/ 48 h 66"/>
                <a:gd name="T86" fmla="*/ 100 w 148"/>
                <a:gd name="T87" fmla="*/ 46 h 66"/>
                <a:gd name="T88" fmla="*/ 98 w 148"/>
                <a:gd name="T89" fmla="*/ 44 h 66"/>
                <a:gd name="T90" fmla="*/ 96 w 148"/>
                <a:gd name="T91" fmla="*/ 40 h 66"/>
                <a:gd name="T92" fmla="*/ 90 w 148"/>
                <a:gd name="T93" fmla="*/ 36 h 66"/>
                <a:gd name="T94" fmla="*/ 80 w 148"/>
                <a:gd name="T95" fmla="*/ 28 h 66"/>
                <a:gd name="T96" fmla="*/ 72 w 148"/>
                <a:gd name="T97" fmla="*/ 22 h 66"/>
                <a:gd name="T98" fmla="*/ 66 w 148"/>
                <a:gd name="T99" fmla="*/ 20 h 66"/>
                <a:gd name="T100" fmla="*/ 62 w 148"/>
                <a:gd name="T101" fmla="*/ 18 h 66"/>
                <a:gd name="T102" fmla="*/ 56 w 148"/>
                <a:gd name="T103" fmla="*/ 16 h 66"/>
                <a:gd name="T104" fmla="*/ 44 w 148"/>
                <a:gd name="T105" fmla="*/ 14 h 66"/>
                <a:gd name="T106" fmla="*/ 32 w 148"/>
                <a:gd name="T107" fmla="*/ 14 h 66"/>
                <a:gd name="T108" fmla="*/ 22 w 148"/>
                <a:gd name="T109" fmla="*/ 14 h 66"/>
                <a:gd name="T110" fmla="*/ 16 w 148"/>
                <a:gd name="T111" fmla="*/ 14 h 66"/>
                <a:gd name="T112" fmla="*/ 12 w 148"/>
                <a:gd name="T113" fmla="*/ 16 h 66"/>
                <a:gd name="T114" fmla="*/ 4 w 148"/>
                <a:gd name="T115" fmla="*/ 20 h 66"/>
                <a:gd name="T116" fmla="*/ 2 w 148"/>
                <a:gd name="T117" fmla="*/ 20 h 66"/>
                <a:gd name="T118" fmla="*/ 0 w 148"/>
                <a:gd name="T119" fmla="*/ 20 h 66"/>
                <a:gd name="T120" fmla="*/ 0 w 148"/>
                <a:gd name="T121" fmla="*/ 2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 h="66">
                  <a:moveTo>
                    <a:pt x="0" y="20"/>
                  </a:moveTo>
                  <a:lnTo>
                    <a:pt x="0" y="20"/>
                  </a:lnTo>
                  <a:lnTo>
                    <a:pt x="0" y="18"/>
                  </a:lnTo>
                  <a:lnTo>
                    <a:pt x="0" y="18"/>
                  </a:lnTo>
                  <a:lnTo>
                    <a:pt x="0" y="16"/>
                  </a:lnTo>
                  <a:lnTo>
                    <a:pt x="0" y="16"/>
                  </a:lnTo>
                  <a:lnTo>
                    <a:pt x="0" y="16"/>
                  </a:lnTo>
                  <a:lnTo>
                    <a:pt x="2" y="14"/>
                  </a:lnTo>
                  <a:lnTo>
                    <a:pt x="4" y="12"/>
                  </a:lnTo>
                  <a:lnTo>
                    <a:pt x="6" y="10"/>
                  </a:lnTo>
                  <a:lnTo>
                    <a:pt x="10" y="10"/>
                  </a:lnTo>
                  <a:lnTo>
                    <a:pt x="14" y="6"/>
                  </a:lnTo>
                  <a:lnTo>
                    <a:pt x="16" y="4"/>
                  </a:lnTo>
                  <a:lnTo>
                    <a:pt x="20" y="4"/>
                  </a:lnTo>
                  <a:lnTo>
                    <a:pt x="22" y="2"/>
                  </a:lnTo>
                  <a:lnTo>
                    <a:pt x="22" y="2"/>
                  </a:lnTo>
                  <a:lnTo>
                    <a:pt x="24" y="0"/>
                  </a:lnTo>
                  <a:lnTo>
                    <a:pt x="26" y="0"/>
                  </a:lnTo>
                  <a:lnTo>
                    <a:pt x="28" y="0"/>
                  </a:lnTo>
                  <a:lnTo>
                    <a:pt x="30" y="0"/>
                  </a:lnTo>
                  <a:lnTo>
                    <a:pt x="34" y="0"/>
                  </a:lnTo>
                  <a:lnTo>
                    <a:pt x="36" y="0"/>
                  </a:lnTo>
                  <a:lnTo>
                    <a:pt x="42" y="2"/>
                  </a:lnTo>
                  <a:lnTo>
                    <a:pt x="46" y="4"/>
                  </a:lnTo>
                  <a:lnTo>
                    <a:pt x="52" y="4"/>
                  </a:lnTo>
                  <a:lnTo>
                    <a:pt x="60" y="6"/>
                  </a:lnTo>
                  <a:lnTo>
                    <a:pt x="64" y="6"/>
                  </a:lnTo>
                  <a:lnTo>
                    <a:pt x="68" y="8"/>
                  </a:lnTo>
                  <a:lnTo>
                    <a:pt x="72" y="8"/>
                  </a:lnTo>
                  <a:lnTo>
                    <a:pt x="76" y="10"/>
                  </a:lnTo>
                  <a:lnTo>
                    <a:pt x="78" y="10"/>
                  </a:lnTo>
                  <a:lnTo>
                    <a:pt x="82" y="12"/>
                  </a:lnTo>
                  <a:lnTo>
                    <a:pt x="88" y="16"/>
                  </a:lnTo>
                  <a:lnTo>
                    <a:pt x="94" y="20"/>
                  </a:lnTo>
                  <a:lnTo>
                    <a:pt x="98" y="22"/>
                  </a:lnTo>
                  <a:lnTo>
                    <a:pt x="100" y="24"/>
                  </a:lnTo>
                  <a:lnTo>
                    <a:pt x="104" y="26"/>
                  </a:lnTo>
                  <a:lnTo>
                    <a:pt x="110" y="28"/>
                  </a:lnTo>
                  <a:lnTo>
                    <a:pt x="122" y="32"/>
                  </a:lnTo>
                  <a:lnTo>
                    <a:pt x="128" y="34"/>
                  </a:lnTo>
                  <a:lnTo>
                    <a:pt x="134" y="38"/>
                  </a:lnTo>
                  <a:lnTo>
                    <a:pt x="136" y="38"/>
                  </a:lnTo>
                  <a:lnTo>
                    <a:pt x="138" y="40"/>
                  </a:lnTo>
                  <a:lnTo>
                    <a:pt x="140" y="42"/>
                  </a:lnTo>
                  <a:lnTo>
                    <a:pt x="142" y="44"/>
                  </a:lnTo>
                  <a:lnTo>
                    <a:pt x="144" y="46"/>
                  </a:lnTo>
                  <a:lnTo>
                    <a:pt x="146" y="46"/>
                  </a:lnTo>
                  <a:lnTo>
                    <a:pt x="146" y="48"/>
                  </a:lnTo>
                  <a:lnTo>
                    <a:pt x="148" y="50"/>
                  </a:lnTo>
                  <a:lnTo>
                    <a:pt x="148" y="50"/>
                  </a:lnTo>
                  <a:lnTo>
                    <a:pt x="148" y="52"/>
                  </a:lnTo>
                  <a:lnTo>
                    <a:pt x="148" y="52"/>
                  </a:lnTo>
                  <a:lnTo>
                    <a:pt x="148" y="54"/>
                  </a:lnTo>
                  <a:lnTo>
                    <a:pt x="148" y="54"/>
                  </a:lnTo>
                  <a:lnTo>
                    <a:pt x="148" y="56"/>
                  </a:lnTo>
                  <a:lnTo>
                    <a:pt x="146" y="56"/>
                  </a:lnTo>
                  <a:lnTo>
                    <a:pt x="146" y="58"/>
                  </a:lnTo>
                  <a:lnTo>
                    <a:pt x="144" y="58"/>
                  </a:lnTo>
                  <a:lnTo>
                    <a:pt x="142" y="60"/>
                  </a:lnTo>
                  <a:lnTo>
                    <a:pt x="140" y="60"/>
                  </a:lnTo>
                  <a:lnTo>
                    <a:pt x="136" y="62"/>
                  </a:lnTo>
                  <a:lnTo>
                    <a:pt x="134" y="64"/>
                  </a:lnTo>
                  <a:lnTo>
                    <a:pt x="130" y="64"/>
                  </a:lnTo>
                  <a:lnTo>
                    <a:pt x="128" y="64"/>
                  </a:lnTo>
                  <a:lnTo>
                    <a:pt x="124" y="66"/>
                  </a:lnTo>
                  <a:lnTo>
                    <a:pt x="122" y="66"/>
                  </a:lnTo>
                  <a:lnTo>
                    <a:pt x="116" y="66"/>
                  </a:lnTo>
                  <a:lnTo>
                    <a:pt x="112" y="66"/>
                  </a:lnTo>
                  <a:lnTo>
                    <a:pt x="110" y="66"/>
                  </a:lnTo>
                  <a:lnTo>
                    <a:pt x="108" y="66"/>
                  </a:lnTo>
                  <a:lnTo>
                    <a:pt x="106" y="66"/>
                  </a:lnTo>
                  <a:lnTo>
                    <a:pt x="104" y="66"/>
                  </a:lnTo>
                  <a:lnTo>
                    <a:pt x="102" y="64"/>
                  </a:lnTo>
                  <a:lnTo>
                    <a:pt x="100" y="64"/>
                  </a:lnTo>
                  <a:lnTo>
                    <a:pt x="98" y="64"/>
                  </a:lnTo>
                  <a:lnTo>
                    <a:pt x="98" y="62"/>
                  </a:lnTo>
                  <a:lnTo>
                    <a:pt x="98" y="62"/>
                  </a:lnTo>
                  <a:lnTo>
                    <a:pt x="98" y="60"/>
                  </a:lnTo>
                  <a:lnTo>
                    <a:pt x="98" y="60"/>
                  </a:lnTo>
                  <a:lnTo>
                    <a:pt x="98" y="58"/>
                  </a:lnTo>
                  <a:lnTo>
                    <a:pt x="98" y="56"/>
                  </a:lnTo>
                  <a:lnTo>
                    <a:pt x="98" y="54"/>
                  </a:lnTo>
                  <a:lnTo>
                    <a:pt x="100" y="52"/>
                  </a:lnTo>
                  <a:lnTo>
                    <a:pt x="100" y="50"/>
                  </a:lnTo>
                  <a:lnTo>
                    <a:pt x="100" y="48"/>
                  </a:lnTo>
                  <a:lnTo>
                    <a:pt x="100" y="48"/>
                  </a:lnTo>
                  <a:lnTo>
                    <a:pt x="100" y="46"/>
                  </a:lnTo>
                  <a:lnTo>
                    <a:pt x="100" y="46"/>
                  </a:lnTo>
                  <a:lnTo>
                    <a:pt x="100" y="44"/>
                  </a:lnTo>
                  <a:lnTo>
                    <a:pt x="98" y="44"/>
                  </a:lnTo>
                  <a:lnTo>
                    <a:pt x="98" y="42"/>
                  </a:lnTo>
                  <a:lnTo>
                    <a:pt x="96" y="40"/>
                  </a:lnTo>
                  <a:lnTo>
                    <a:pt x="92" y="38"/>
                  </a:lnTo>
                  <a:lnTo>
                    <a:pt x="90" y="36"/>
                  </a:lnTo>
                  <a:lnTo>
                    <a:pt x="86" y="32"/>
                  </a:lnTo>
                  <a:lnTo>
                    <a:pt x="80" y="28"/>
                  </a:lnTo>
                  <a:lnTo>
                    <a:pt x="74" y="24"/>
                  </a:lnTo>
                  <a:lnTo>
                    <a:pt x="72" y="22"/>
                  </a:lnTo>
                  <a:lnTo>
                    <a:pt x="68" y="20"/>
                  </a:lnTo>
                  <a:lnTo>
                    <a:pt x="66" y="20"/>
                  </a:lnTo>
                  <a:lnTo>
                    <a:pt x="64" y="18"/>
                  </a:lnTo>
                  <a:lnTo>
                    <a:pt x="62" y="18"/>
                  </a:lnTo>
                  <a:lnTo>
                    <a:pt x="60" y="16"/>
                  </a:lnTo>
                  <a:lnTo>
                    <a:pt x="56" y="16"/>
                  </a:lnTo>
                  <a:lnTo>
                    <a:pt x="50" y="16"/>
                  </a:lnTo>
                  <a:lnTo>
                    <a:pt x="44" y="14"/>
                  </a:lnTo>
                  <a:lnTo>
                    <a:pt x="38" y="14"/>
                  </a:lnTo>
                  <a:lnTo>
                    <a:pt x="32" y="14"/>
                  </a:lnTo>
                  <a:lnTo>
                    <a:pt x="26" y="14"/>
                  </a:lnTo>
                  <a:lnTo>
                    <a:pt x="22" y="14"/>
                  </a:lnTo>
                  <a:lnTo>
                    <a:pt x="16" y="14"/>
                  </a:lnTo>
                  <a:lnTo>
                    <a:pt x="16" y="14"/>
                  </a:lnTo>
                  <a:lnTo>
                    <a:pt x="16" y="14"/>
                  </a:lnTo>
                  <a:lnTo>
                    <a:pt x="12" y="16"/>
                  </a:lnTo>
                  <a:lnTo>
                    <a:pt x="8" y="18"/>
                  </a:lnTo>
                  <a:lnTo>
                    <a:pt x="4" y="20"/>
                  </a:lnTo>
                  <a:lnTo>
                    <a:pt x="4" y="20"/>
                  </a:lnTo>
                  <a:lnTo>
                    <a:pt x="2" y="20"/>
                  </a:lnTo>
                  <a:lnTo>
                    <a:pt x="2" y="20"/>
                  </a:lnTo>
                  <a:lnTo>
                    <a:pt x="0" y="20"/>
                  </a:lnTo>
                  <a:lnTo>
                    <a:pt x="0" y="20"/>
                  </a:lnTo>
                  <a:lnTo>
                    <a:pt x="0" y="2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91" name="Freeform 516"/>
            <p:cNvSpPr>
              <a:spLocks/>
            </p:cNvSpPr>
            <p:nvPr/>
          </p:nvSpPr>
          <p:spPr bwMode="auto">
            <a:xfrm>
              <a:off x="4059638" y="3987601"/>
              <a:ext cx="123943" cy="169382"/>
            </a:xfrm>
            <a:custGeom>
              <a:avLst/>
              <a:gdLst>
                <a:gd name="T0" fmla="*/ 20 w 60"/>
                <a:gd name="T1" fmla="*/ 18 h 82"/>
                <a:gd name="T2" fmla="*/ 20 w 60"/>
                <a:gd name="T3" fmla="*/ 26 h 82"/>
                <a:gd name="T4" fmla="*/ 20 w 60"/>
                <a:gd name="T5" fmla="*/ 30 h 82"/>
                <a:gd name="T6" fmla="*/ 18 w 60"/>
                <a:gd name="T7" fmla="*/ 32 h 82"/>
                <a:gd name="T8" fmla="*/ 14 w 60"/>
                <a:gd name="T9" fmla="*/ 32 h 82"/>
                <a:gd name="T10" fmla="*/ 10 w 60"/>
                <a:gd name="T11" fmla="*/ 30 h 82"/>
                <a:gd name="T12" fmla="*/ 4 w 60"/>
                <a:gd name="T13" fmla="*/ 32 h 82"/>
                <a:gd name="T14" fmla="*/ 2 w 60"/>
                <a:gd name="T15" fmla="*/ 34 h 82"/>
                <a:gd name="T16" fmla="*/ 0 w 60"/>
                <a:gd name="T17" fmla="*/ 38 h 82"/>
                <a:gd name="T18" fmla="*/ 0 w 60"/>
                <a:gd name="T19" fmla="*/ 44 h 82"/>
                <a:gd name="T20" fmla="*/ 2 w 60"/>
                <a:gd name="T21" fmla="*/ 48 h 82"/>
                <a:gd name="T22" fmla="*/ 4 w 60"/>
                <a:gd name="T23" fmla="*/ 52 h 82"/>
                <a:gd name="T24" fmla="*/ 8 w 60"/>
                <a:gd name="T25" fmla="*/ 56 h 82"/>
                <a:gd name="T26" fmla="*/ 12 w 60"/>
                <a:gd name="T27" fmla="*/ 58 h 82"/>
                <a:gd name="T28" fmla="*/ 16 w 60"/>
                <a:gd name="T29" fmla="*/ 60 h 82"/>
                <a:gd name="T30" fmla="*/ 16 w 60"/>
                <a:gd name="T31" fmla="*/ 64 h 82"/>
                <a:gd name="T32" fmla="*/ 16 w 60"/>
                <a:gd name="T33" fmla="*/ 70 h 82"/>
                <a:gd name="T34" fmla="*/ 16 w 60"/>
                <a:gd name="T35" fmla="*/ 76 h 82"/>
                <a:gd name="T36" fmla="*/ 16 w 60"/>
                <a:gd name="T37" fmla="*/ 82 h 82"/>
                <a:gd name="T38" fmla="*/ 24 w 60"/>
                <a:gd name="T39" fmla="*/ 82 h 82"/>
                <a:gd name="T40" fmla="*/ 30 w 60"/>
                <a:gd name="T41" fmla="*/ 82 h 82"/>
                <a:gd name="T42" fmla="*/ 32 w 60"/>
                <a:gd name="T43" fmla="*/ 80 h 82"/>
                <a:gd name="T44" fmla="*/ 32 w 60"/>
                <a:gd name="T45" fmla="*/ 78 h 82"/>
                <a:gd name="T46" fmla="*/ 32 w 60"/>
                <a:gd name="T47" fmla="*/ 72 h 82"/>
                <a:gd name="T48" fmla="*/ 32 w 60"/>
                <a:gd name="T49" fmla="*/ 70 h 82"/>
                <a:gd name="T50" fmla="*/ 32 w 60"/>
                <a:gd name="T51" fmla="*/ 68 h 82"/>
                <a:gd name="T52" fmla="*/ 36 w 60"/>
                <a:gd name="T53" fmla="*/ 66 h 82"/>
                <a:gd name="T54" fmla="*/ 44 w 60"/>
                <a:gd name="T55" fmla="*/ 66 h 82"/>
                <a:gd name="T56" fmla="*/ 52 w 60"/>
                <a:gd name="T57" fmla="*/ 66 h 82"/>
                <a:gd name="T58" fmla="*/ 56 w 60"/>
                <a:gd name="T59" fmla="*/ 64 h 82"/>
                <a:gd name="T60" fmla="*/ 58 w 60"/>
                <a:gd name="T61" fmla="*/ 58 h 82"/>
                <a:gd name="T62" fmla="*/ 58 w 60"/>
                <a:gd name="T63" fmla="*/ 50 h 82"/>
                <a:gd name="T64" fmla="*/ 58 w 60"/>
                <a:gd name="T65" fmla="*/ 36 h 82"/>
                <a:gd name="T66" fmla="*/ 56 w 60"/>
                <a:gd name="T67" fmla="*/ 24 h 82"/>
                <a:gd name="T68" fmla="*/ 58 w 60"/>
                <a:gd name="T69" fmla="*/ 18 h 82"/>
                <a:gd name="T70" fmla="*/ 60 w 60"/>
                <a:gd name="T71" fmla="*/ 12 h 82"/>
                <a:gd name="T72" fmla="*/ 58 w 60"/>
                <a:gd name="T73" fmla="*/ 6 h 82"/>
                <a:gd name="T74" fmla="*/ 56 w 60"/>
                <a:gd name="T75" fmla="*/ 2 h 82"/>
                <a:gd name="T76" fmla="*/ 52 w 60"/>
                <a:gd name="T77" fmla="*/ 0 h 82"/>
                <a:gd name="T78" fmla="*/ 44 w 60"/>
                <a:gd name="T79" fmla="*/ 0 h 82"/>
                <a:gd name="T80" fmla="*/ 38 w 60"/>
                <a:gd name="T81" fmla="*/ 2 h 82"/>
                <a:gd name="T82" fmla="*/ 36 w 60"/>
                <a:gd name="T83" fmla="*/ 4 h 82"/>
                <a:gd name="T84" fmla="*/ 34 w 60"/>
                <a:gd name="T85" fmla="*/ 10 h 82"/>
                <a:gd name="T86" fmla="*/ 30 w 60"/>
                <a:gd name="T87" fmla="*/ 12 h 82"/>
                <a:gd name="T88" fmla="*/ 20 w 60"/>
                <a:gd name="T89" fmla="*/ 1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 h="82">
                  <a:moveTo>
                    <a:pt x="20" y="16"/>
                  </a:moveTo>
                  <a:lnTo>
                    <a:pt x="20" y="16"/>
                  </a:lnTo>
                  <a:lnTo>
                    <a:pt x="20" y="18"/>
                  </a:lnTo>
                  <a:lnTo>
                    <a:pt x="20" y="20"/>
                  </a:lnTo>
                  <a:lnTo>
                    <a:pt x="20" y="22"/>
                  </a:lnTo>
                  <a:lnTo>
                    <a:pt x="20" y="26"/>
                  </a:lnTo>
                  <a:lnTo>
                    <a:pt x="20" y="28"/>
                  </a:lnTo>
                  <a:lnTo>
                    <a:pt x="20" y="28"/>
                  </a:lnTo>
                  <a:lnTo>
                    <a:pt x="20" y="30"/>
                  </a:lnTo>
                  <a:lnTo>
                    <a:pt x="18" y="30"/>
                  </a:lnTo>
                  <a:lnTo>
                    <a:pt x="18" y="32"/>
                  </a:lnTo>
                  <a:lnTo>
                    <a:pt x="18" y="32"/>
                  </a:lnTo>
                  <a:lnTo>
                    <a:pt x="18" y="32"/>
                  </a:lnTo>
                  <a:lnTo>
                    <a:pt x="16" y="32"/>
                  </a:lnTo>
                  <a:lnTo>
                    <a:pt x="14" y="32"/>
                  </a:lnTo>
                  <a:lnTo>
                    <a:pt x="14" y="32"/>
                  </a:lnTo>
                  <a:lnTo>
                    <a:pt x="10" y="30"/>
                  </a:lnTo>
                  <a:lnTo>
                    <a:pt x="10" y="30"/>
                  </a:lnTo>
                  <a:lnTo>
                    <a:pt x="8" y="30"/>
                  </a:lnTo>
                  <a:lnTo>
                    <a:pt x="6" y="32"/>
                  </a:lnTo>
                  <a:lnTo>
                    <a:pt x="4" y="32"/>
                  </a:lnTo>
                  <a:lnTo>
                    <a:pt x="4" y="34"/>
                  </a:lnTo>
                  <a:lnTo>
                    <a:pt x="2" y="34"/>
                  </a:lnTo>
                  <a:lnTo>
                    <a:pt x="2" y="34"/>
                  </a:lnTo>
                  <a:lnTo>
                    <a:pt x="2" y="36"/>
                  </a:lnTo>
                  <a:lnTo>
                    <a:pt x="0" y="36"/>
                  </a:lnTo>
                  <a:lnTo>
                    <a:pt x="0" y="38"/>
                  </a:lnTo>
                  <a:lnTo>
                    <a:pt x="0" y="40"/>
                  </a:lnTo>
                  <a:lnTo>
                    <a:pt x="0" y="42"/>
                  </a:lnTo>
                  <a:lnTo>
                    <a:pt x="0" y="44"/>
                  </a:lnTo>
                  <a:lnTo>
                    <a:pt x="0" y="46"/>
                  </a:lnTo>
                  <a:lnTo>
                    <a:pt x="2" y="46"/>
                  </a:lnTo>
                  <a:lnTo>
                    <a:pt x="2" y="48"/>
                  </a:lnTo>
                  <a:lnTo>
                    <a:pt x="2" y="50"/>
                  </a:lnTo>
                  <a:lnTo>
                    <a:pt x="2" y="50"/>
                  </a:lnTo>
                  <a:lnTo>
                    <a:pt x="4" y="52"/>
                  </a:lnTo>
                  <a:lnTo>
                    <a:pt x="6" y="54"/>
                  </a:lnTo>
                  <a:lnTo>
                    <a:pt x="8" y="54"/>
                  </a:lnTo>
                  <a:lnTo>
                    <a:pt x="8" y="56"/>
                  </a:lnTo>
                  <a:lnTo>
                    <a:pt x="10" y="56"/>
                  </a:lnTo>
                  <a:lnTo>
                    <a:pt x="12" y="58"/>
                  </a:lnTo>
                  <a:lnTo>
                    <a:pt x="12" y="58"/>
                  </a:lnTo>
                  <a:lnTo>
                    <a:pt x="14" y="58"/>
                  </a:lnTo>
                  <a:lnTo>
                    <a:pt x="14" y="58"/>
                  </a:lnTo>
                  <a:lnTo>
                    <a:pt x="16" y="60"/>
                  </a:lnTo>
                  <a:lnTo>
                    <a:pt x="16" y="60"/>
                  </a:lnTo>
                  <a:lnTo>
                    <a:pt x="16" y="62"/>
                  </a:lnTo>
                  <a:lnTo>
                    <a:pt x="16" y="64"/>
                  </a:lnTo>
                  <a:lnTo>
                    <a:pt x="16" y="66"/>
                  </a:lnTo>
                  <a:lnTo>
                    <a:pt x="18" y="68"/>
                  </a:lnTo>
                  <a:lnTo>
                    <a:pt x="16" y="70"/>
                  </a:lnTo>
                  <a:lnTo>
                    <a:pt x="16" y="74"/>
                  </a:lnTo>
                  <a:lnTo>
                    <a:pt x="16" y="76"/>
                  </a:lnTo>
                  <a:lnTo>
                    <a:pt x="16" y="76"/>
                  </a:lnTo>
                  <a:lnTo>
                    <a:pt x="16" y="78"/>
                  </a:lnTo>
                  <a:lnTo>
                    <a:pt x="14" y="82"/>
                  </a:lnTo>
                  <a:lnTo>
                    <a:pt x="16" y="82"/>
                  </a:lnTo>
                  <a:lnTo>
                    <a:pt x="18" y="82"/>
                  </a:lnTo>
                  <a:lnTo>
                    <a:pt x="22" y="82"/>
                  </a:lnTo>
                  <a:lnTo>
                    <a:pt x="24" y="82"/>
                  </a:lnTo>
                  <a:lnTo>
                    <a:pt x="26" y="82"/>
                  </a:lnTo>
                  <a:lnTo>
                    <a:pt x="28" y="82"/>
                  </a:lnTo>
                  <a:lnTo>
                    <a:pt x="30" y="82"/>
                  </a:lnTo>
                  <a:lnTo>
                    <a:pt x="30" y="82"/>
                  </a:lnTo>
                  <a:lnTo>
                    <a:pt x="30" y="82"/>
                  </a:lnTo>
                  <a:lnTo>
                    <a:pt x="32" y="80"/>
                  </a:lnTo>
                  <a:lnTo>
                    <a:pt x="32" y="80"/>
                  </a:lnTo>
                  <a:lnTo>
                    <a:pt x="32" y="80"/>
                  </a:lnTo>
                  <a:lnTo>
                    <a:pt x="32" y="78"/>
                  </a:lnTo>
                  <a:lnTo>
                    <a:pt x="32" y="76"/>
                  </a:lnTo>
                  <a:lnTo>
                    <a:pt x="32" y="74"/>
                  </a:lnTo>
                  <a:lnTo>
                    <a:pt x="32" y="72"/>
                  </a:lnTo>
                  <a:lnTo>
                    <a:pt x="30" y="70"/>
                  </a:lnTo>
                  <a:lnTo>
                    <a:pt x="30" y="70"/>
                  </a:lnTo>
                  <a:lnTo>
                    <a:pt x="32" y="70"/>
                  </a:lnTo>
                  <a:lnTo>
                    <a:pt x="32" y="68"/>
                  </a:lnTo>
                  <a:lnTo>
                    <a:pt x="32" y="68"/>
                  </a:lnTo>
                  <a:lnTo>
                    <a:pt x="32" y="68"/>
                  </a:lnTo>
                  <a:lnTo>
                    <a:pt x="34" y="66"/>
                  </a:lnTo>
                  <a:lnTo>
                    <a:pt x="34" y="66"/>
                  </a:lnTo>
                  <a:lnTo>
                    <a:pt x="36" y="66"/>
                  </a:lnTo>
                  <a:lnTo>
                    <a:pt x="38" y="66"/>
                  </a:lnTo>
                  <a:lnTo>
                    <a:pt x="40" y="66"/>
                  </a:lnTo>
                  <a:lnTo>
                    <a:pt x="44" y="66"/>
                  </a:lnTo>
                  <a:lnTo>
                    <a:pt x="48" y="66"/>
                  </a:lnTo>
                  <a:lnTo>
                    <a:pt x="50" y="66"/>
                  </a:lnTo>
                  <a:lnTo>
                    <a:pt x="52" y="66"/>
                  </a:lnTo>
                  <a:lnTo>
                    <a:pt x="54" y="66"/>
                  </a:lnTo>
                  <a:lnTo>
                    <a:pt x="56" y="64"/>
                  </a:lnTo>
                  <a:lnTo>
                    <a:pt x="56" y="64"/>
                  </a:lnTo>
                  <a:lnTo>
                    <a:pt x="58" y="62"/>
                  </a:lnTo>
                  <a:lnTo>
                    <a:pt x="58" y="60"/>
                  </a:lnTo>
                  <a:lnTo>
                    <a:pt x="58" y="58"/>
                  </a:lnTo>
                  <a:lnTo>
                    <a:pt x="58" y="56"/>
                  </a:lnTo>
                  <a:lnTo>
                    <a:pt x="58" y="54"/>
                  </a:lnTo>
                  <a:lnTo>
                    <a:pt x="58" y="50"/>
                  </a:lnTo>
                  <a:lnTo>
                    <a:pt x="58" y="48"/>
                  </a:lnTo>
                  <a:lnTo>
                    <a:pt x="58" y="42"/>
                  </a:lnTo>
                  <a:lnTo>
                    <a:pt x="58" y="36"/>
                  </a:lnTo>
                  <a:lnTo>
                    <a:pt x="56" y="30"/>
                  </a:lnTo>
                  <a:lnTo>
                    <a:pt x="56" y="28"/>
                  </a:lnTo>
                  <a:lnTo>
                    <a:pt x="56" y="24"/>
                  </a:lnTo>
                  <a:lnTo>
                    <a:pt x="56" y="22"/>
                  </a:lnTo>
                  <a:lnTo>
                    <a:pt x="58" y="20"/>
                  </a:lnTo>
                  <a:lnTo>
                    <a:pt x="58" y="18"/>
                  </a:lnTo>
                  <a:lnTo>
                    <a:pt x="58" y="18"/>
                  </a:lnTo>
                  <a:lnTo>
                    <a:pt x="60" y="16"/>
                  </a:lnTo>
                  <a:lnTo>
                    <a:pt x="60" y="12"/>
                  </a:lnTo>
                  <a:lnTo>
                    <a:pt x="60" y="10"/>
                  </a:lnTo>
                  <a:lnTo>
                    <a:pt x="58" y="8"/>
                  </a:lnTo>
                  <a:lnTo>
                    <a:pt x="58" y="6"/>
                  </a:lnTo>
                  <a:lnTo>
                    <a:pt x="58" y="4"/>
                  </a:lnTo>
                  <a:lnTo>
                    <a:pt x="56" y="4"/>
                  </a:lnTo>
                  <a:lnTo>
                    <a:pt x="56" y="2"/>
                  </a:lnTo>
                  <a:lnTo>
                    <a:pt x="56" y="2"/>
                  </a:lnTo>
                  <a:lnTo>
                    <a:pt x="54" y="2"/>
                  </a:lnTo>
                  <a:lnTo>
                    <a:pt x="52" y="0"/>
                  </a:lnTo>
                  <a:lnTo>
                    <a:pt x="50" y="0"/>
                  </a:lnTo>
                  <a:lnTo>
                    <a:pt x="46" y="0"/>
                  </a:lnTo>
                  <a:lnTo>
                    <a:pt x="44" y="0"/>
                  </a:lnTo>
                  <a:lnTo>
                    <a:pt x="42" y="0"/>
                  </a:lnTo>
                  <a:lnTo>
                    <a:pt x="40" y="2"/>
                  </a:lnTo>
                  <a:lnTo>
                    <a:pt x="38" y="2"/>
                  </a:lnTo>
                  <a:lnTo>
                    <a:pt x="38" y="2"/>
                  </a:lnTo>
                  <a:lnTo>
                    <a:pt x="36" y="4"/>
                  </a:lnTo>
                  <a:lnTo>
                    <a:pt x="36" y="4"/>
                  </a:lnTo>
                  <a:lnTo>
                    <a:pt x="36" y="6"/>
                  </a:lnTo>
                  <a:lnTo>
                    <a:pt x="34" y="8"/>
                  </a:lnTo>
                  <a:lnTo>
                    <a:pt x="34" y="10"/>
                  </a:lnTo>
                  <a:lnTo>
                    <a:pt x="32" y="10"/>
                  </a:lnTo>
                  <a:lnTo>
                    <a:pt x="32" y="10"/>
                  </a:lnTo>
                  <a:lnTo>
                    <a:pt x="30" y="12"/>
                  </a:lnTo>
                  <a:lnTo>
                    <a:pt x="26" y="14"/>
                  </a:lnTo>
                  <a:lnTo>
                    <a:pt x="22" y="16"/>
                  </a:lnTo>
                  <a:lnTo>
                    <a:pt x="20" y="16"/>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92" name="Freeform 518"/>
            <p:cNvSpPr>
              <a:spLocks/>
            </p:cNvSpPr>
            <p:nvPr/>
          </p:nvSpPr>
          <p:spPr bwMode="auto">
            <a:xfrm>
              <a:off x="3055698" y="3603391"/>
              <a:ext cx="103286" cy="128070"/>
            </a:xfrm>
            <a:custGeom>
              <a:avLst/>
              <a:gdLst>
                <a:gd name="T0" fmla="*/ 0 w 50"/>
                <a:gd name="T1" fmla="*/ 48 h 62"/>
                <a:gd name="T2" fmla="*/ 2 w 50"/>
                <a:gd name="T3" fmla="*/ 40 h 62"/>
                <a:gd name="T4" fmla="*/ 4 w 50"/>
                <a:gd name="T5" fmla="*/ 34 h 62"/>
                <a:gd name="T6" fmla="*/ 6 w 50"/>
                <a:gd name="T7" fmla="*/ 32 h 62"/>
                <a:gd name="T8" fmla="*/ 6 w 50"/>
                <a:gd name="T9" fmla="*/ 30 h 62"/>
                <a:gd name="T10" fmla="*/ 8 w 50"/>
                <a:gd name="T11" fmla="*/ 30 h 62"/>
                <a:gd name="T12" fmla="*/ 12 w 50"/>
                <a:gd name="T13" fmla="*/ 28 h 62"/>
                <a:gd name="T14" fmla="*/ 16 w 50"/>
                <a:gd name="T15" fmla="*/ 28 h 62"/>
                <a:gd name="T16" fmla="*/ 18 w 50"/>
                <a:gd name="T17" fmla="*/ 28 h 62"/>
                <a:gd name="T18" fmla="*/ 20 w 50"/>
                <a:gd name="T19" fmla="*/ 26 h 62"/>
                <a:gd name="T20" fmla="*/ 20 w 50"/>
                <a:gd name="T21" fmla="*/ 24 h 62"/>
                <a:gd name="T22" fmla="*/ 20 w 50"/>
                <a:gd name="T23" fmla="*/ 20 h 62"/>
                <a:gd name="T24" fmla="*/ 20 w 50"/>
                <a:gd name="T25" fmla="*/ 16 h 62"/>
                <a:gd name="T26" fmla="*/ 20 w 50"/>
                <a:gd name="T27" fmla="*/ 12 h 62"/>
                <a:gd name="T28" fmla="*/ 20 w 50"/>
                <a:gd name="T29" fmla="*/ 10 h 62"/>
                <a:gd name="T30" fmla="*/ 22 w 50"/>
                <a:gd name="T31" fmla="*/ 8 h 62"/>
                <a:gd name="T32" fmla="*/ 24 w 50"/>
                <a:gd name="T33" fmla="*/ 6 h 62"/>
                <a:gd name="T34" fmla="*/ 30 w 50"/>
                <a:gd name="T35" fmla="*/ 4 h 62"/>
                <a:gd name="T36" fmla="*/ 38 w 50"/>
                <a:gd name="T37" fmla="*/ 2 h 62"/>
                <a:gd name="T38" fmla="*/ 44 w 50"/>
                <a:gd name="T39" fmla="*/ 0 h 62"/>
                <a:gd name="T40" fmla="*/ 42 w 50"/>
                <a:gd name="T41" fmla="*/ 14 h 62"/>
                <a:gd name="T42" fmla="*/ 42 w 50"/>
                <a:gd name="T43" fmla="*/ 22 h 62"/>
                <a:gd name="T44" fmla="*/ 40 w 50"/>
                <a:gd name="T45" fmla="*/ 28 h 62"/>
                <a:gd name="T46" fmla="*/ 42 w 50"/>
                <a:gd name="T47" fmla="*/ 32 h 62"/>
                <a:gd name="T48" fmla="*/ 42 w 50"/>
                <a:gd name="T49" fmla="*/ 32 h 62"/>
                <a:gd name="T50" fmla="*/ 44 w 50"/>
                <a:gd name="T51" fmla="*/ 34 h 62"/>
                <a:gd name="T52" fmla="*/ 46 w 50"/>
                <a:gd name="T53" fmla="*/ 34 h 62"/>
                <a:gd name="T54" fmla="*/ 50 w 50"/>
                <a:gd name="T55" fmla="*/ 34 h 62"/>
                <a:gd name="T56" fmla="*/ 50 w 50"/>
                <a:gd name="T57" fmla="*/ 40 h 62"/>
                <a:gd name="T58" fmla="*/ 48 w 50"/>
                <a:gd name="T59" fmla="*/ 44 h 62"/>
                <a:gd name="T60" fmla="*/ 48 w 50"/>
                <a:gd name="T61" fmla="*/ 46 h 62"/>
                <a:gd name="T62" fmla="*/ 46 w 50"/>
                <a:gd name="T63" fmla="*/ 48 h 62"/>
                <a:gd name="T64" fmla="*/ 46 w 50"/>
                <a:gd name="T65" fmla="*/ 48 h 62"/>
                <a:gd name="T66" fmla="*/ 42 w 50"/>
                <a:gd name="T67" fmla="*/ 48 h 62"/>
                <a:gd name="T68" fmla="*/ 40 w 50"/>
                <a:gd name="T69" fmla="*/ 46 h 62"/>
                <a:gd name="T70" fmla="*/ 38 w 50"/>
                <a:gd name="T71" fmla="*/ 46 h 62"/>
                <a:gd name="T72" fmla="*/ 36 w 50"/>
                <a:gd name="T73" fmla="*/ 48 h 62"/>
                <a:gd name="T74" fmla="*/ 36 w 50"/>
                <a:gd name="T75" fmla="*/ 50 h 62"/>
                <a:gd name="T76" fmla="*/ 36 w 50"/>
                <a:gd name="T77" fmla="*/ 52 h 62"/>
                <a:gd name="T78" fmla="*/ 34 w 50"/>
                <a:gd name="T79" fmla="*/ 60 h 62"/>
                <a:gd name="T80" fmla="*/ 32 w 50"/>
                <a:gd name="T81" fmla="*/ 60 h 62"/>
                <a:gd name="T82" fmla="*/ 22 w 50"/>
                <a:gd name="T83" fmla="*/ 60 h 62"/>
                <a:gd name="T84" fmla="*/ 16 w 50"/>
                <a:gd name="T85" fmla="*/ 60 h 62"/>
                <a:gd name="T86" fmla="*/ 14 w 50"/>
                <a:gd name="T87" fmla="*/ 60 h 62"/>
                <a:gd name="T88" fmla="*/ 12 w 50"/>
                <a:gd name="T89" fmla="*/ 58 h 62"/>
                <a:gd name="T90" fmla="*/ 8 w 50"/>
                <a:gd name="T91" fmla="*/ 56 h 62"/>
                <a:gd name="T92" fmla="*/ 2 w 50"/>
                <a:gd name="T9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62">
                  <a:moveTo>
                    <a:pt x="0" y="48"/>
                  </a:moveTo>
                  <a:lnTo>
                    <a:pt x="0" y="48"/>
                  </a:lnTo>
                  <a:lnTo>
                    <a:pt x="0" y="46"/>
                  </a:lnTo>
                  <a:lnTo>
                    <a:pt x="2" y="40"/>
                  </a:lnTo>
                  <a:lnTo>
                    <a:pt x="2" y="38"/>
                  </a:lnTo>
                  <a:lnTo>
                    <a:pt x="4" y="34"/>
                  </a:lnTo>
                  <a:lnTo>
                    <a:pt x="4" y="32"/>
                  </a:lnTo>
                  <a:lnTo>
                    <a:pt x="6" y="32"/>
                  </a:lnTo>
                  <a:lnTo>
                    <a:pt x="6" y="30"/>
                  </a:lnTo>
                  <a:lnTo>
                    <a:pt x="6" y="30"/>
                  </a:lnTo>
                  <a:lnTo>
                    <a:pt x="8" y="30"/>
                  </a:lnTo>
                  <a:lnTo>
                    <a:pt x="8" y="30"/>
                  </a:lnTo>
                  <a:lnTo>
                    <a:pt x="10" y="30"/>
                  </a:lnTo>
                  <a:lnTo>
                    <a:pt x="12" y="28"/>
                  </a:lnTo>
                  <a:lnTo>
                    <a:pt x="14" y="28"/>
                  </a:lnTo>
                  <a:lnTo>
                    <a:pt x="16" y="28"/>
                  </a:lnTo>
                  <a:lnTo>
                    <a:pt x="18" y="28"/>
                  </a:lnTo>
                  <a:lnTo>
                    <a:pt x="18" y="28"/>
                  </a:lnTo>
                  <a:lnTo>
                    <a:pt x="18" y="26"/>
                  </a:lnTo>
                  <a:lnTo>
                    <a:pt x="20" y="26"/>
                  </a:lnTo>
                  <a:lnTo>
                    <a:pt x="20" y="26"/>
                  </a:lnTo>
                  <a:lnTo>
                    <a:pt x="20" y="24"/>
                  </a:lnTo>
                  <a:lnTo>
                    <a:pt x="20" y="24"/>
                  </a:lnTo>
                  <a:lnTo>
                    <a:pt x="20" y="20"/>
                  </a:lnTo>
                  <a:lnTo>
                    <a:pt x="20" y="18"/>
                  </a:lnTo>
                  <a:lnTo>
                    <a:pt x="20" y="16"/>
                  </a:lnTo>
                  <a:lnTo>
                    <a:pt x="20" y="14"/>
                  </a:lnTo>
                  <a:lnTo>
                    <a:pt x="20" y="12"/>
                  </a:lnTo>
                  <a:lnTo>
                    <a:pt x="20" y="10"/>
                  </a:lnTo>
                  <a:lnTo>
                    <a:pt x="20" y="10"/>
                  </a:lnTo>
                  <a:lnTo>
                    <a:pt x="22" y="10"/>
                  </a:lnTo>
                  <a:lnTo>
                    <a:pt x="22" y="8"/>
                  </a:lnTo>
                  <a:lnTo>
                    <a:pt x="24" y="8"/>
                  </a:lnTo>
                  <a:lnTo>
                    <a:pt x="24" y="6"/>
                  </a:lnTo>
                  <a:lnTo>
                    <a:pt x="26" y="6"/>
                  </a:lnTo>
                  <a:lnTo>
                    <a:pt x="30" y="4"/>
                  </a:lnTo>
                  <a:lnTo>
                    <a:pt x="34" y="2"/>
                  </a:lnTo>
                  <a:lnTo>
                    <a:pt x="38" y="2"/>
                  </a:lnTo>
                  <a:lnTo>
                    <a:pt x="40" y="0"/>
                  </a:lnTo>
                  <a:lnTo>
                    <a:pt x="44" y="0"/>
                  </a:lnTo>
                  <a:lnTo>
                    <a:pt x="42" y="8"/>
                  </a:lnTo>
                  <a:lnTo>
                    <a:pt x="42" y="14"/>
                  </a:lnTo>
                  <a:lnTo>
                    <a:pt x="42" y="18"/>
                  </a:lnTo>
                  <a:lnTo>
                    <a:pt x="42" y="22"/>
                  </a:lnTo>
                  <a:lnTo>
                    <a:pt x="42" y="26"/>
                  </a:lnTo>
                  <a:lnTo>
                    <a:pt x="40" y="28"/>
                  </a:lnTo>
                  <a:lnTo>
                    <a:pt x="40" y="30"/>
                  </a:lnTo>
                  <a:lnTo>
                    <a:pt x="42" y="32"/>
                  </a:lnTo>
                  <a:lnTo>
                    <a:pt x="42" y="32"/>
                  </a:lnTo>
                  <a:lnTo>
                    <a:pt x="42" y="32"/>
                  </a:lnTo>
                  <a:lnTo>
                    <a:pt x="42" y="32"/>
                  </a:lnTo>
                  <a:lnTo>
                    <a:pt x="44" y="34"/>
                  </a:lnTo>
                  <a:lnTo>
                    <a:pt x="44" y="34"/>
                  </a:lnTo>
                  <a:lnTo>
                    <a:pt x="46" y="34"/>
                  </a:lnTo>
                  <a:lnTo>
                    <a:pt x="48" y="34"/>
                  </a:lnTo>
                  <a:lnTo>
                    <a:pt x="50" y="34"/>
                  </a:lnTo>
                  <a:lnTo>
                    <a:pt x="50" y="36"/>
                  </a:lnTo>
                  <a:lnTo>
                    <a:pt x="50" y="40"/>
                  </a:lnTo>
                  <a:lnTo>
                    <a:pt x="50" y="42"/>
                  </a:lnTo>
                  <a:lnTo>
                    <a:pt x="48" y="44"/>
                  </a:lnTo>
                  <a:lnTo>
                    <a:pt x="48" y="46"/>
                  </a:lnTo>
                  <a:lnTo>
                    <a:pt x="48" y="46"/>
                  </a:lnTo>
                  <a:lnTo>
                    <a:pt x="48" y="48"/>
                  </a:lnTo>
                  <a:lnTo>
                    <a:pt x="46" y="48"/>
                  </a:lnTo>
                  <a:lnTo>
                    <a:pt x="46" y="48"/>
                  </a:lnTo>
                  <a:lnTo>
                    <a:pt x="46" y="48"/>
                  </a:lnTo>
                  <a:lnTo>
                    <a:pt x="44" y="48"/>
                  </a:lnTo>
                  <a:lnTo>
                    <a:pt x="42" y="48"/>
                  </a:lnTo>
                  <a:lnTo>
                    <a:pt x="40" y="46"/>
                  </a:lnTo>
                  <a:lnTo>
                    <a:pt x="40" y="46"/>
                  </a:lnTo>
                  <a:lnTo>
                    <a:pt x="38" y="46"/>
                  </a:lnTo>
                  <a:lnTo>
                    <a:pt x="38" y="46"/>
                  </a:lnTo>
                  <a:lnTo>
                    <a:pt x="38" y="48"/>
                  </a:lnTo>
                  <a:lnTo>
                    <a:pt x="36" y="48"/>
                  </a:lnTo>
                  <a:lnTo>
                    <a:pt x="36" y="48"/>
                  </a:lnTo>
                  <a:lnTo>
                    <a:pt x="36" y="50"/>
                  </a:lnTo>
                  <a:lnTo>
                    <a:pt x="36" y="50"/>
                  </a:lnTo>
                  <a:lnTo>
                    <a:pt x="36" y="52"/>
                  </a:lnTo>
                  <a:lnTo>
                    <a:pt x="34" y="54"/>
                  </a:lnTo>
                  <a:lnTo>
                    <a:pt x="34" y="60"/>
                  </a:lnTo>
                  <a:lnTo>
                    <a:pt x="34" y="60"/>
                  </a:lnTo>
                  <a:lnTo>
                    <a:pt x="32" y="60"/>
                  </a:lnTo>
                  <a:lnTo>
                    <a:pt x="26" y="62"/>
                  </a:lnTo>
                  <a:lnTo>
                    <a:pt x="22" y="60"/>
                  </a:lnTo>
                  <a:lnTo>
                    <a:pt x="20" y="60"/>
                  </a:lnTo>
                  <a:lnTo>
                    <a:pt x="16" y="60"/>
                  </a:lnTo>
                  <a:lnTo>
                    <a:pt x="16" y="60"/>
                  </a:lnTo>
                  <a:lnTo>
                    <a:pt x="14" y="60"/>
                  </a:lnTo>
                  <a:lnTo>
                    <a:pt x="14" y="60"/>
                  </a:lnTo>
                  <a:lnTo>
                    <a:pt x="12" y="58"/>
                  </a:lnTo>
                  <a:lnTo>
                    <a:pt x="10" y="58"/>
                  </a:lnTo>
                  <a:lnTo>
                    <a:pt x="8" y="56"/>
                  </a:lnTo>
                  <a:lnTo>
                    <a:pt x="6" y="54"/>
                  </a:lnTo>
                  <a:lnTo>
                    <a:pt x="2" y="50"/>
                  </a:lnTo>
                  <a:lnTo>
                    <a:pt x="0" y="4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93" name="Freeform 520"/>
            <p:cNvSpPr>
              <a:spLocks/>
            </p:cNvSpPr>
            <p:nvPr/>
          </p:nvSpPr>
          <p:spPr bwMode="auto">
            <a:xfrm>
              <a:off x="3142459" y="3574473"/>
              <a:ext cx="53708" cy="99151"/>
            </a:xfrm>
            <a:custGeom>
              <a:avLst/>
              <a:gdLst>
                <a:gd name="T0" fmla="*/ 2 w 26"/>
                <a:gd name="T1" fmla="*/ 12 h 48"/>
                <a:gd name="T2" fmla="*/ 2 w 26"/>
                <a:gd name="T3" fmla="*/ 12 h 48"/>
                <a:gd name="T4" fmla="*/ 6 w 26"/>
                <a:gd name="T5" fmla="*/ 12 h 48"/>
                <a:gd name="T6" fmla="*/ 8 w 26"/>
                <a:gd name="T7" fmla="*/ 10 h 48"/>
                <a:gd name="T8" fmla="*/ 10 w 26"/>
                <a:gd name="T9" fmla="*/ 10 h 48"/>
                <a:gd name="T10" fmla="*/ 12 w 26"/>
                <a:gd name="T11" fmla="*/ 8 h 48"/>
                <a:gd name="T12" fmla="*/ 14 w 26"/>
                <a:gd name="T13" fmla="*/ 8 h 48"/>
                <a:gd name="T14" fmla="*/ 20 w 26"/>
                <a:gd name="T15" fmla="*/ 4 h 48"/>
                <a:gd name="T16" fmla="*/ 26 w 26"/>
                <a:gd name="T17" fmla="*/ 0 h 48"/>
                <a:gd name="T18" fmla="*/ 26 w 26"/>
                <a:gd name="T19" fmla="*/ 8 h 48"/>
                <a:gd name="T20" fmla="*/ 24 w 26"/>
                <a:gd name="T21" fmla="*/ 14 h 48"/>
                <a:gd name="T22" fmla="*/ 24 w 26"/>
                <a:gd name="T23" fmla="*/ 16 h 48"/>
                <a:gd name="T24" fmla="*/ 24 w 26"/>
                <a:gd name="T25" fmla="*/ 20 h 48"/>
                <a:gd name="T26" fmla="*/ 24 w 26"/>
                <a:gd name="T27" fmla="*/ 22 h 48"/>
                <a:gd name="T28" fmla="*/ 24 w 26"/>
                <a:gd name="T29" fmla="*/ 24 h 48"/>
                <a:gd name="T30" fmla="*/ 26 w 26"/>
                <a:gd name="T31" fmla="*/ 32 h 48"/>
                <a:gd name="T32" fmla="*/ 26 w 26"/>
                <a:gd name="T33" fmla="*/ 40 h 48"/>
                <a:gd name="T34" fmla="*/ 22 w 26"/>
                <a:gd name="T35" fmla="*/ 44 h 48"/>
                <a:gd name="T36" fmla="*/ 20 w 26"/>
                <a:gd name="T37" fmla="*/ 46 h 48"/>
                <a:gd name="T38" fmla="*/ 18 w 26"/>
                <a:gd name="T39" fmla="*/ 46 h 48"/>
                <a:gd name="T40" fmla="*/ 16 w 26"/>
                <a:gd name="T41" fmla="*/ 46 h 48"/>
                <a:gd name="T42" fmla="*/ 16 w 26"/>
                <a:gd name="T43" fmla="*/ 48 h 48"/>
                <a:gd name="T44" fmla="*/ 14 w 26"/>
                <a:gd name="T45" fmla="*/ 48 h 48"/>
                <a:gd name="T46" fmla="*/ 12 w 26"/>
                <a:gd name="T47" fmla="*/ 48 h 48"/>
                <a:gd name="T48" fmla="*/ 8 w 26"/>
                <a:gd name="T49" fmla="*/ 48 h 48"/>
                <a:gd name="T50" fmla="*/ 8 w 26"/>
                <a:gd name="T51" fmla="*/ 48 h 48"/>
                <a:gd name="T52" fmla="*/ 4 w 26"/>
                <a:gd name="T53" fmla="*/ 48 h 48"/>
                <a:gd name="T54" fmla="*/ 4 w 26"/>
                <a:gd name="T55" fmla="*/ 48 h 48"/>
                <a:gd name="T56" fmla="*/ 2 w 26"/>
                <a:gd name="T57" fmla="*/ 46 h 48"/>
                <a:gd name="T58" fmla="*/ 2 w 26"/>
                <a:gd name="T59" fmla="*/ 46 h 48"/>
                <a:gd name="T60" fmla="*/ 0 w 26"/>
                <a:gd name="T61" fmla="*/ 46 h 48"/>
                <a:gd name="T62" fmla="*/ 0 w 26"/>
                <a:gd name="T63" fmla="*/ 46 h 48"/>
                <a:gd name="T64" fmla="*/ 0 w 26"/>
                <a:gd name="T65" fmla="*/ 44 h 48"/>
                <a:gd name="T66" fmla="*/ 0 w 26"/>
                <a:gd name="T67" fmla="*/ 44 h 48"/>
                <a:gd name="T68" fmla="*/ 0 w 26"/>
                <a:gd name="T69" fmla="*/ 42 h 48"/>
                <a:gd name="T70" fmla="*/ 0 w 26"/>
                <a:gd name="T71" fmla="*/ 40 h 48"/>
                <a:gd name="T72" fmla="*/ 0 w 26"/>
                <a:gd name="T73" fmla="*/ 36 h 48"/>
                <a:gd name="T74" fmla="*/ 0 w 26"/>
                <a:gd name="T75" fmla="*/ 32 h 48"/>
                <a:gd name="T76" fmla="*/ 0 w 26"/>
                <a:gd name="T77" fmla="*/ 26 h 48"/>
                <a:gd name="T78" fmla="*/ 2 w 26"/>
                <a:gd name="T79" fmla="*/ 20 h 48"/>
                <a:gd name="T80" fmla="*/ 2 w 26"/>
                <a:gd name="T81"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 h="48">
                  <a:moveTo>
                    <a:pt x="2" y="12"/>
                  </a:moveTo>
                  <a:lnTo>
                    <a:pt x="2" y="12"/>
                  </a:lnTo>
                  <a:lnTo>
                    <a:pt x="6" y="12"/>
                  </a:lnTo>
                  <a:lnTo>
                    <a:pt x="8" y="10"/>
                  </a:lnTo>
                  <a:lnTo>
                    <a:pt x="10" y="10"/>
                  </a:lnTo>
                  <a:lnTo>
                    <a:pt x="12" y="8"/>
                  </a:lnTo>
                  <a:lnTo>
                    <a:pt x="14" y="8"/>
                  </a:lnTo>
                  <a:lnTo>
                    <a:pt x="20" y="4"/>
                  </a:lnTo>
                  <a:lnTo>
                    <a:pt x="26" y="0"/>
                  </a:lnTo>
                  <a:lnTo>
                    <a:pt x="26" y="8"/>
                  </a:lnTo>
                  <a:lnTo>
                    <a:pt x="24" y="14"/>
                  </a:lnTo>
                  <a:lnTo>
                    <a:pt x="24" y="16"/>
                  </a:lnTo>
                  <a:lnTo>
                    <a:pt x="24" y="20"/>
                  </a:lnTo>
                  <a:lnTo>
                    <a:pt x="24" y="22"/>
                  </a:lnTo>
                  <a:lnTo>
                    <a:pt x="24" y="24"/>
                  </a:lnTo>
                  <a:lnTo>
                    <a:pt x="26" y="32"/>
                  </a:lnTo>
                  <a:lnTo>
                    <a:pt x="26" y="40"/>
                  </a:lnTo>
                  <a:lnTo>
                    <a:pt x="22" y="44"/>
                  </a:lnTo>
                  <a:lnTo>
                    <a:pt x="20" y="46"/>
                  </a:lnTo>
                  <a:lnTo>
                    <a:pt x="18" y="46"/>
                  </a:lnTo>
                  <a:lnTo>
                    <a:pt x="16" y="46"/>
                  </a:lnTo>
                  <a:lnTo>
                    <a:pt x="16" y="48"/>
                  </a:lnTo>
                  <a:lnTo>
                    <a:pt x="14" y="48"/>
                  </a:lnTo>
                  <a:lnTo>
                    <a:pt x="12" y="48"/>
                  </a:lnTo>
                  <a:lnTo>
                    <a:pt x="8" y="48"/>
                  </a:lnTo>
                  <a:lnTo>
                    <a:pt x="8" y="48"/>
                  </a:lnTo>
                  <a:lnTo>
                    <a:pt x="4" y="48"/>
                  </a:lnTo>
                  <a:lnTo>
                    <a:pt x="4" y="48"/>
                  </a:lnTo>
                  <a:lnTo>
                    <a:pt x="2" y="46"/>
                  </a:lnTo>
                  <a:lnTo>
                    <a:pt x="2" y="46"/>
                  </a:lnTo>
                  <a:lnTo>
                    <a:pt x="0" y="46"/>
                  </a:lnTo>
                  <a:lnTo>
                    <a:pt x="0" y="46"/>
                  </a:lnTo>
                  <a:lnTo>
                    <a:pt x="0" y="44"/>
                  </a:lnTo>
                  <a:lnTo>
                    <a:pt x="0" y="44"/>
                  </a:lnTo>
                  <a:lnTo>
                    <a:pt x="0" y="42"/>
                  </a:lnTo>
                  <a:lnTo>
                    <a:pt x="0" y="40"/>
                  </a:lnTo>
                  <a:lnTo>
                    <a:pt x="0" y="36"/>
                  </a:lnTo>
                  <a:lnTo>
                    <a:pt x="0" y="32"/>
                  </a:lnTo>
                  <a:lnTo>
                    <a:pt x="0" y="26"/>
                  </a:lnTo>
                  <a:lnTo>
                    <a:pt x="2" y="20"/>
                  </a:lnTo>
                  <a:lnTo>
                    <a:pt x="2" y="1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94" name="Freeform 522"/>
            <p:cNvSpPr>
              <a:spLocks/>
            </p:cNvSpPr>
            <p:nvPr/>
          </p:nvSpPr>
          <p:spPr bwMode="auto">
            <a:xfrm>
              <a:off x="2374010" y="3053931"/>
              <a:ext cx="855207" cy="648611"/>
            </a:xfrm>
            <a:custGeom>
              <a:avLst/>
              <a:gdLst>
                <a:gd name="T0" fmla="*/ 246 w 414"/>
                <a:gd name="T1" fmla="*/ 120 h 314"/>
                <a:gd name="T2" fmla="*/ 242 w 414"/>
                <a:gd name="T3" fmla="*/ 100 h 314"/>
                <a:gd name="T4" fmla="*/ 230 w 414"/>
                <a:gd name="T5" fmla="*/ 90 h 314"/>
                <a:gd name="T6" fmla="*/ 220 w 414"/>
                <a:gd name="T7" fmla="*/ 64 h 314"/>
                <a:gd name="T8" fmla="*/ 202 w 414"/>
                <a:gd name="T9" fmla="*/ 50 h 314"/>
                <a:gd name="T10" fmla="*/ 198 w 414"/>
                <a:gd name="T11" fmla="*/ 70 h 314"/>
                <a:gd name="T12" fmla="*/ 180 w 414"/>
                <a:gd name="T13" fmla="*/ 68 h 314"/>
                <a:gd name="T14" fmla="*/ 174 w 414"/>
                <a:gd name="T15" fmla="*/ 46 h 314"/>
                <a:gd name="T16" fmla="*/ 166 w 414"/>
                <a:gd name="T17" fmla="*/ 38 h 314"/>
                <a:gd name="T18" fmla="*/ 160 w 414"/>
                <a:gd name="T19" fmla="*/ 28 h 314"/>
                <a:gd name="T20" fmla="*/ 152 w 414"/>
                <a:gd name="T21" fmla="*/ 16 h 314"/>
                <a:gd name="T22" fmla="*/ 140 w 414"/>
                <a:gd name="T23" fmla="*/ 18 h 314"/>
                <a:gd name="T24" fmla="*/ 126 w 414"/>
                <a:gd name="T25" fmla="*/ 22 h 314"/>
                <a:gd name="T26" fmla="*/ 120 w 414"/>
                <a:gd name="T27" fmla="*/ 32 h 314"/>
                <a:gd name="T28" fmla="*/ 90 w 414"/>
                <a:gd name="T29" fmla="*/ 36 h 314"/>
                <a:gd name="T30" fmla="*/ 62 w 414"/>
                <a:gd name="T31" fmla="*/ 30 h 314"/>
                <a:gd name="T32" fmla="*/ 36 w 414"/>
                <a:gd name="T33" fmla="*/ 12 h 314"/>
                <a:gd name="T34" fmla="*/ 26 w 414"/>
                <a:gd name="T35" fmla="*/ 0 h 314"/>
                <a:gd name="T36" fmla="*/ 0 w 414"/>
                <a:gd name="T37" fmla="*/ 28 h 314"/>
                <a:gd name="T38" fmla="*/ 16 w 414"/>
                <a:gd name="T39" fmla="*/ 54 h 314"/>
                <a:gd name="T40" fmla="*/ 28 w 414"/>
                <a:gd name="T41" fmla="*/ 84 h 314"/>
                <a:gd name="T42" fmla="*/ 18 w 414"/>
                <a:gd name="T43" fmla="*/ 94 h 314"/>
                <a:gd name="T44" fmla="*/ 40 w 414"/>
                <a:gd name="T45" fmla="*/ 110 h 314"/>
                <a:gd name="T46" fmla="*/ 58 w 414"/>
                <a:gd name="T47" fmla="*/ 128 h 314"/>
                <a:gd name="T48" fmla="*/ 64 w 414"/>
                <a:gd name="T49" fmla="*/ 154 h 314"/>
                <a:gd name="T50" fmla="*/ 90 w 414"/>
                <a:gd name="T51" fmla="*/ 180 h 314"/>
                <a:gd name="T52" fmla="*/ 100 w 414"/>
                <a:gd name="T53" fmla="*/ 172 h 314"/>
                <a:gd name="T54" fmla="*/ 78 w 414"/>
                <a:gd name="T55" fmla="*/ 128 h 314"/>
                <a:gd name="T56" fmla="*/ 48 w 414"/>
                <a:gd name="T57" fmla="*/ 80 h 314"/>
                <a:gd name="T58" fmla="*/ 28 w 414"/>
                <a:gd name="T59" fmla="*/ 30 h 314"/>
                <a:gd name="T60" fmla="*/ 36 w 414"/>
                <a:gd name="T61" fmla="*/ 24 h 314"/>
                <a:gd name="T62" fmla="*/ 60 w 414"/>
                <a:gd name="T63" fmla="*/ 46 h 314"/>
                <a:gd name="T64" fmla="*/ 66 w 414"/>
                <a:gd name="T65" fmla="*/ 74 h 314"/>
                <a:gd name="T66" fmla="*/ 80 w 414"/>
                <a:gd name="T67" fmla="*/ 94 h 314"/>
                <a:gd name="T68" fmla="*/ 98 w 414"/>
                <a:gd name="T69" fmla="*/ 112 h 314"/>
                <a:gd name="T70" fmla="*/ 96 w 414"/>
                <a:gd name="T71" fmla="*/ 126 h 314"/>
                <a:gd name="T72" fmla="*/ 110 w 414"/>
                <a:gd name="T73" fmla="*/ 132 h 314"/>
                <a:gd name="T74" fmla="*/ 112 w 414"/>
                <a:gd name="T75" fmla="*/ 150 h 314"/>
                <a:gd name="T76" fmla="*/ 128 w 414"/>
                <a:gd name="T77" fmla="*/ 158 h 314"/>
                <a:gd name="T78" fmla="*/ 130 w 414"/>
                <a:gd name="T79" fmla="*/ 172 h 314"/>
                <a:gd name="T80" fmla="*/ 142 w 414"/>
                <a:gd name="T81" fmla="*/ 174 h 314"/>
                <a:gd name="T82" fmla="*/ 146 w 414"/>
                <a:gd name="T83" fmla="*/ 200 h 314"/>
                <a:gd name="T84" fmla="*/ 144 w 414"/>
                <a:gd name="T85" fmla="*/ 220 h 314"/>
                <a:gd name="T86" fmla="*/ 156 w 414"/>
                <a:gd name="T87" fmla="*/ 232 h 314"/>
                <a:gd name="T88" fmla="*/ 250 w 414"/>
                <a:gd name="T89" fmla="*/ 290 h 314"/>
                <a:gd name="T90" fmla="*/ 282 w 414"/>
                <a:gd name="T91" fmla="*/ 294 h 314"/>
                <a:gd name="T92" fmla="*/ 302 w 414"/>
                <a:gd name="T93" fmla="*/ 292 h 314"/>
                <a:gd name="T94" fmla="*/ 328 w 414"/>
                <a:gd name="T95" fmla="*/ 312 h 314"/>
                <a:gd name="T96" fmla="*/ 340 w 414"/>
                <a:gd name="T97" fmla="*/ 294 h 314"/>
                <a:gd name="T98" fmla="*/ 350 w 414"/>
                <a:gd name="T99" fmla="*/ 284 h 314"/>
                <a:gd name="T100" fmla="*/ 364 w 414"/>
                <a:gd name="T101" fmla="*/ 268 h 314"/>
                <a:gd name="T102" fmla="*/ 404 w 414"/>
                <a:gd name="T103" fmla="*/ 248 h 314"/>
                <a:gd name="T104" fmla="*/ 408 w 414"/>
                <a:gd name="T105" fmla="*/ 224 h 314"/>
                <a:gd name="T106" fmla="*/ 414 w 414"/>
                <a:gd name="T107" fmla="*/ 214 h 314"/>
                <a:gd name="T108" fmla="*/ 404 w 414"/>
                <a:gd name="T109" fmla="*/ 198 h 314"/>
                <a:gd name="T110" fmla="*/ 374 w 414"/>
                <a:gd name="T111" fmla="*/ 202 h 314"/>
                <a:gd name="T112" fmla="*/ 356 w 414"/>
                <a:gd name="T113" fmla="*/ 230 h 314"/>
                <a:gd name="T114" fmla="*/ 332 w 414"/>
                <a:gd name="T115" fmla="*/ 246 h 314"/>
                <a:gd name="T116" fmla="*/ 286 w 414"/>
                <a:gd name="T117" fmla="*/ 244 h 314"/>
                <a:gd name="T118" fmla="*/ 268 w 414"/>
                <a:gd name="T119" fmla="*/ 218 h 314"/>
                <a:gd name="T120" fmla="*/ 258 w 414"/>
                <a:gd name="T121" fmla="*/ 162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4" h="314">
                  <a:moveTo>
                    <a:pt x="266" y="120"/>
                  </a:moveTo>
                  <a:lnTo>
                    <a:pt x="266" y="120"/>
                  </a:lnTo>
                  <a:lnTo>
                    <a:pt x="264" y="122"/>
                  </a:lnTo>
                  <a:lnTo>
                    <a:pt x="262" y="122"/>
                  </a:lnTo>
                  <a:lnTo>
                    <a:pt x="258" y="122"/>
                  </a:lnTo>
                  <a:lnTo>
                    <a:pt x="254" y="122"/>
                  </a:lnTo>
                  <a:lnTo>
                    <a:pt x="252" y="122"/>
                  </a:lnTo>
                  <a:lnTo>
                    <a:pt x="250" y="122"/>
                  </a:lnTo>
                  <a:lnTo>
                    <a:pt x="248" y="122"/>
                  </a:lnTo>
                  <a:lnTo>
                    <a:pt x="248" y="122"/>
                  </a:lnTo>
                  <a:lnTo>
                    <a:pt x="246" y="120"/>
                  </a:lnTo>
                  <a:lnTo>
                    <a:pt x="246" y="120"/>
                  </a:lnTo>
                  <a:lnTo>
                    <a:pt x="246" y="118"/>
                  </a:lnTo>
                  <a:lnTo>
                    <a:pt x="246" y="118"/>
                  </a:lnTo>
                  <a:lnTo>
                    <a:pt x="246" y="116"/>
                  </a:lnTo>
                  <a:lnTo>
                    <a:pt x="244" y="114"/>
                  </a:lnTo>
                  <a:lnTo>
                    <a:pt x="244" y="110"/>
                  </a:lnTo>
                  <a:lnTo>
                    <a:pt x="244" y="108"/>
                  </a:lnTo>
                  <a:lnTo>
                    <a:pt x="244" y="104"/>
                  </a:lnTo>
                  <a:lnTo>
                    <a:pt x="244" y="104"/>
                  </a:lnTo>
                  <a:lnTo>
                    <a:pt x="244" y="102"/>
                  </a:lnTo>
                  <a:lnTo>
                    <a:pt x="244" y="102"/>
                  </a:lnTo>
                  <a:lnTo>
                    <a:pt x="242" y="100"/>
                  </a:lnTo>
                  <a:lnTo>
                    <a:pt x="242" y="100"/>
                  </a:lnTo>
                  <a:lnTo>
                    <a:pt x="242" y="100"/>
                  </a:lnTo>
                  <a:lnTo>
                    <a:pt x="240" y="98"/>
                  </a:lnTo>
                  <a:lnTo>
                    <a:pt x="238" y="98"/>
                  </a:lnTo>
                  <a:lnTo>
                    <a:pt x="236" y="98"/>
                  </a:lnTo>
                  <a:lnTo>
                    <a:pt x="234" y="96"/>
                  </a:lnTo>
                  <a:lnTo>
                    <a:pt x="232" y="96"/>
                  </a:lnTo>
                  <a:lnTo>
                    <a:pt x="232" y="94"/>
                  </a:lnTo>
                  <a:lnTo>
                    <a:pt x="230" y="94"/>
                  </a:lnTo>
                  <a:lnTo>
                    <a:pt x="230" y="94"/>
                  </a:lnTo>
                  <a:lnTo>
                    <a:pt x="230" y="94"/>
                  </a:lnTo>
                  <a:lnTo>
                    <a:pt x="230" y="92"/>
                  </a:lnTo>
                  <a:lnTo>
                    <a:pt x="230" y="90"/>
                  </a:lnTo>
                  <a:lnTo>
                    <a:pt x="228" y="90"/>
                  </a:lnTo>
                  <a:lnTo>
                    <a:pt x="228" y="86"/>
                  </a:lnTo>
                  <a:lnTo>
                    <a:pt x="228" y="84"/>
                  </a:lnTo>
                  <a:lnTo>
                    <a:pt x="228" y="80"/>
                  </a:lnTo>
                  <a:lnTo>
                    <a:pt x="228" y="78"/>
                  </a:lnTo>
                  <a:lnTo>
                    <a:pt x="228" y="74"/>
                  </a:lnTo>
                  <a:lnTo>
                    <a:pt x="226" y="74"/>
                  </a:lnTo>
                  <a:lnTo>
                    <a:pt x="226" y="72"/>
                  </a:lnTo>
                  <a:lnTo>
                    <a:pt x="226" y="72"/>
                  </a:lnTo>
                  <a:lnTo>
                    <a:pt x="224" y="70"/>
                  </a:lnTo>
                  <a:lnTo>
                    <a:pt x="222" y="66"/>
                  </a:lnTo>
                  <a:lnTo>
                    <a:pt x="220" y="64"/>
                  </a:lnTo>
                  <a:lnTo>
                    <a:pt x="218" y="62"/>
                  </a:lnTo>
                  <a:lnTo>
                    <a:pt x="214" y="58"/>
                  </a:lnTo>
                  <a:lnTo>
                    <a:pt x="212" y="56"/>
                  </a:lnTo>
                  <a:lnTo>
                    <a:pt x="210" y="54"/>
                  </a:lnTo>
                  <a:lnTo>
                    <a:pt x="208" y="52"/>
                  </a:lnTo>
                  <a:lnTo>
                    <a:pt x="208" y="52"/>
                  </a:lnTo>
                  <a:lnTo>
                    <a:pt x="206" y="50"/>
                  </a:lnTo>
                  <a:lnTo>
                    <a:pt x="206" y="50"/>
                  </a:lnTo>
                  <a:lnTo>
                    <a:pt x="204" y="50"/>
                  </a:lnTo>
                  <a:lnTo>
                    <a:pt x="204" y="50"/>
                  </a:lnTo>
                  <a:lnTo>
                    <a:pt x="202" y="50"/>
                  </a:lnTo>
                  <a:lnTo>
                    <a:pt x="202" y="50"/>
                  </a:lnTo>
                  <a:lnTo>
                    <a:pt x="202" y="52"/>
                  </a:lnTo>
                  <a:lnTo>
                    <a:pt x="200" y="52"/>
                  </a:lnTo>
                  <a:lnTo>
                    <a:pt x="200" y="54"/>
                  </a:lnTo>
                  <a:lnTo>
                    <a:pt x="200" y="54"/>
                  </a:lnTo>
                  <a:lnTo>
                    <a:pt x="200" y="56"/>
                  </a:lnTo>
                  <a:lnTo>
                    <a:pt x="200" y="60"/>
                  </a:lnTo>
                  <a:lnTo>
                    <a:pt x="200" y="62"/>
                  </a:lnTo>
                  <a:lnTo>
                    <a:pt x="200" y="66"/>
                  </a:lnTo>
                  <a:lnTo>
                    <a:pt x="200" y="68"/>
                  </a:lnTo>
                  <a:lnTo>
                    <a:pt x="198" y="68"/>
                  </a:lnTo>
                  <a:lnTo>
                    <a:pt x="198" y="70"/>
                  </a:lnTo>
                  <a:lnTo>
                    <a:pt x="198" y="70"/>
                  </a:lnTo>
                  <a:lnTo>
                    <a:pt x="196" y="70"/>
                  </a:lnTo>
                  <a:lnTo>
                    <a:pt x="196" y="72"/>
                  </a:lnTo>
                  <a:lnTo>
                    <a:pt x="194" y="72"/>
                  </a:lnTo>
                  <a:lnTo>
                    <a:pt x="192" y="72"/>
                  </a:lnTo>
                  <a:lnTo>
                    <a:pt x="190" y="72"/>
                  </a:lnTo>
                  <a:lnTo>
                    <a:pt x="188" y="72"/>
                  </a:lnTo>
                  <a:lnTo>
                    <a:pt x="186" y="72"/>
                  </a:lnTo>
                  <a:lnTo>
                    <a:pt x="184" y="72"/>
                  </a:lnTo>
                  <a:lnTo>
                    <a:pt x="184" y="70"/>
                  </a:lnTo>
                  <a:lnTo>
                    <a:pt x="182" y="70"/>
                  </a:lnTo>
                  <a:lnTo>
                    <a:pt x="182" y="70"/>
                  </a:lnTo>
                  <a:lnTo>
                    <a:pt x="180" y="68"/>
                  </a:lnTo>
                  <a:lnTo>
                    <a:pt x="180" y="66"/>
                  </a:lnTo>
                  <a:lnTo>
                    <a:pt x="180" y="66"/>
                  </a:lnTo>
                  <a:lnTo>
                    <a:pt x="180" y="64"/>
                  </a:lnTo>
                  <a:lnTo>
                    <a:pt x="180" y="62"/>
                  </a:lnTo>
                  <a:lnTo>
                    <a:pt x="178" y="58"/>
                  </a:lnTo>
                  <a:lnTo>
                    <a:pt x="178" y="54"/>
                  </a:lnTo>
                  <a:lnTo>
                    <a:pt x="178" y="52"/>
                  </a:lnTo>
                  <a:lnTo>
                    <a:pt x="176" y="50"/>
                  </a:lnTo>
                  <a:lnTo>
                    <a:pt x="176" y="48"/>
                  </a:lnTo>
                  <a:lnTo>
                    <a:pt x="176" y="48"/>
                  </a:lnTo>
                  <a:lnTo>
                    <a:pt x="174" y="46"/>
                  </a:lnTo>
                  <a:lnTo>
                    <a:pt x="174" y="46"/>
                  </a:lnTo>
                  <a:lnTo>
                    <a:pt x="174" y="46"/>
                  </a:lnTo>
                  <a:lnTo>
                    <a:pt x="170" y="46"/>
                  </a:lnTo>
                  <a:lnTo>
                    <a:pt x="170" y="44"/>
                  </a:lnTo>
                  <a:lnTo>
                    <a:pt x="168" y="44"/>
                  </a:lnTo>
                  <a:lnTo>
                    <a:pt x="166" y="44"/>
                  </a:lnTo>
                  <a:lnTo>
                    <a:pt x="166" y="44"/>
                  </a:lnTo>
                  <a:lnTo>
                    <a:pt x="166" y="44"/>
                  </a:lnTo>
                  <a:lnTo>
                    <a:pt x="166" y="44"/>
                  </a:lnTo>
                  <a:lnTo>
                    <a:pt x="166" y="42"/>
                  </a:lnTo>
                  <a:lnTo>
                    <a:pt x="166" y="42"/>
                  </a:lnTo>
                  <a:lnTo>
                    <a:pt x="166" y="40"/>
                  </a:lnTo>
                  <a:lnTo>
                    <a:pt x="166" y="38"/>
                  </a:lnTo>
                  <a:lnTo>
                    <a:pt x="166" y="36"/>
                  </a:lnTo>
                  <a:lnTo>
                    <a:pt x="166" y="34"/>
                  </a:lnTo>
                  <a:lnTo>
                    <a:pt x="166" y="32"/>
                  </a:lnTo>
                  <a:lnTo>
                    <a:pt x="166" y="32"/>
                  </a:lnTo>
                  <a:lnTo>
                    <a:pt x="166" y="32"/>
                  </a:lnTo>
                  <a:lnTo>
                    <a:pt x="166" y="30"/>
                  </a:lnTo>
                  <a:lnTo>
                    <a:pt x="164" y="30"/>
                  </a:lnTo>
                  <a:lnTo>
                    <a:pt x="164" y="30"/>
                  </a:lnTo>
                  <a:lnTo>
                    <a:pt x="164" y="30"/>
                  </a:lnTo>
                  <a:lnTo>
                    <a:pt x="162" y="28"/>
                  </a:lnTo>
                  <a:lnTo>
                    <a:pt x="162" y="28"/>
                  </a:lnTo>
                  <a:lnTo>
                    <a:pt x="160" y="28"/>
                  </a:lnTo>
                  <a:lnTo>
                    <a:pt x="158" y="28"/>
                  </a:lnTo>
                  <a:lnTo>
                    <a:pt x="156" y="28"/>
                  </a:lnTo>
                  <a:lnTo>
                    <a:pt x="154" y="28"/>
                  </a:lnTo>
                  <a:lnTo>
                    <a:pt x="154" y="28"/>
                  </a:lnTo>
                  <a:lnTo>
                    <a:pt x="154" y="28"/>
                  </a:lnTo>
                  <a:lnTo>
                    <a:pt x="152" y="26"/>
                  </a:lnTo>
                  <a:lnTo>
                    <a:pt x="152" y="26"/>
                  </a:lnTo>
                  <a:lnTo>
                    <a:pt x="152" y="26"/>
                  </a:lnTo>
                  <a:lnTo>
                    <a:pt x="152" y="24"/>
                  </a:lnTo>
                  <a:lnTo>
                    <a:pt x="152" y="22"/>
                  </a:lnTo>
                  <a:lnTo>
                    <a:pt x="152" y="20"/>
                  </a:lnTo>
                  <a:lnTo>
                    <a:pt x="152" y="16"/>
                  </a:lnTo>
                  <a:lnTo>
                    <a:pt x="150" y="14"/>
                  </a:lnTo>
                  <a:lnTo>
                    <a:pt x="150" y="14"/>
                  </a:lnTo>
                  <a:lnTo>
                    <a:pt x="150" y="14"/>
                  </a:lnTo>
                  <a:lnTo>
                    <a:pt x="150" y="12"/>
                  </a:lnTo>
                  <a:lnTo>
                    <a:pt x="148" y="12"/>
                  </a:lnTo>
                  <a:lnTo>
                    <a:pt x="148" y="12"/>
                  </a:lnTo>
                  <a:lnTo>
                    <a:pt x="148" y="12"/>
                  </a:lnTo>
                  <a:lnTo>
                    <a:pt x="146" y="12"/>
                  </a:lnTo>
                  <a:lnTo>
                    <a:pt x="146" y="12"/>
                  </a:lnTo>
                  <a:lnTo>
                    <a:pt x="144" y="14"/>
                  </a:lnTo>
                  <a:lnTo>
                    <a:pt x="144" y="16"/>
                  </a:lnTo>
                  <a:lnTo>
                    <a:pt x="140" y="18"/>
                  </a:lnTo>
                  <a:lnTo>
                    <a:pt x="140" y="20"/>
                  </a:lnTo>
                  <a:lnTo>
                    <a:pt x="140" y="20"/>
                  </a:lnTo>
                  <a:lnTo>
                    <a:pt x="138" y="20"/>
                  </a:lnTo>
                  <a:lnTo>
                    <a:pt x="138" y="20"/>
                  </a:lnTo>
                  <a:lnTo>
                    <a:pt x="136" y="20"/>
                  </a:lnTo>
                  <a:lnTo>
                    <a:pt x="132" y="20"/>
                  </a:lnTo>
                  <a:lnTo>
                    <a:pt x="130" y="20"/>
                  </a:lnTo>
                  <a:lnTo>
                    <a:pt x="128" y="20"/>
                  </a:lnTo>
                  <a:lnTo>
                    <a:pt x="128" y="20"/>
                  </a:lnTo>
                  <a:lnTo>
                    <a:pt x="126" y="20"/>
                  </a:lnTo>
                  <a:lnTo>
                    <a:pt x="126" y="22"/>
                  </a:lnTo>
                  <a:lnTo>
                    <a:pt x="126" y="22"/>
                  </a:lnTo>
                  <a:lnTo>
                    <a:pt x="126" y="22"/>
                  </a:lnTo>
                  <a:lnTo>
                    <a:pt x="124" y="22"/>
                  </a:lnTo>
                  <a:lnTo>
                    <a:pt x="124" y="24"/>
                  </a:lnTo>
                  <a:lnTo>
                    <a:pt x="124" y="26"/>
                  </a:lnTo>
                  <a:lnTo>
                    <a:pt x="124" y="26"/>
                  </a:lnTo>
                  <a:lnTo>
                    <a:pt x="124" y="28"/>
                  </a:lnTo>
                  <a:lnTo>
                    <a:pt x="124" y="30"/>
                  </a:lnTo>
                  <a:lnTo>
                    <a:pt x="124" y="30"/>
                  </a:lnTo>
                  <a:lnTo>
                    <a:pt x="124" y="30"/>
                  </a:lnTo>
                  <a:lnTo>
                    <a:pt x="122" y="30"/>
                  </a:lnTo>
                  <a:lnTo>
                    <a:pt x="122" y="30"/>
                  </a:lnTo>
                  <a:lnTo>
                    <a:pt x="120" y="32"/>
                  </a:lnTo>
                  <a:lnTo>
                    <a:pt x="118" y="32"/>
                  </a:lnTo>
                  <a:lnTo>
                    <a:pt x="116" y="32"/>
                  </a:lnTo>
                  <a:lnTo>
                    <a:pt x="112" y="30"/>
                  </a:lnTo>
                  <a:lnTo>
                    <a:pt x="106" y="30"/>
                  </a:lnTo>
                  <a:lnTo>
                    <a:pt x="104" y="30"/>
                  </a:lnTo>
                  <a:lnTo>
                    <a:pt x="102" y="30"/>
                  </a:lnTo>
                  <a:lnTo>
                    <a:pt x="102" y="30"/>
                  </a:lnTo>
                  <a:lnTo>
                    <a:pt x="100" y="30"/>
                  </a:lnTo>
                  <a:lnTo>
                    <a:pt x="98" y="32"/>
                  </a:lnTo>
                  <a:lnTo>
                    <a:pt x="94" y="34"/>
                  </a:lnTo>
                  <a:lnTo>
                    <a:pt x="92" y="34"/>
                  </a:lnTo>
                  <a:lnTo>
                    <a:pt x="90" y="36"/>
                  </a:lnTo>
                  <a:lnTo>
                    <a:pt x="88" y="36"/>
                  </a:lnTo>
                  <a:lnTo>
                    <a:pt x="86" y="36"/>
                  </a:lnTo>
                  <a:lnTo>
                    <a:pt x="84" y="36"/>
                  </a:lnTo>
                  <a:lnTo>
                    <a:pt x="80" y="36"/>
                  </a:lnTo>
                  <a:lnTo>
                    <a:pt x="78" y="36"/>
                  </a:lnTo>
                  <a:lnTo>
                    <a:pt x="74" y="34"/>
                  </a:lnTo>
                  <a:lnTo>
                    <a:pt x="70" y="34"/>
                  </a:lnTo>
                  <a:lnTo>
                    <a:pt x="68" y="34"/>
                  </a:lnTo>
                  <a:lnTo>
                    <a:pt x="66" y="32"/>
                  </a:lnTo>
                  <a:lnTo>
                    <a:pt x="62" y="32"/>
                  </a:lnTo>
                  <a:lnTo>
                    <a:pt x="62" y="30"/>
                  </a:lnTo>
                  <a:lnTo>
                    <a:pt x="62" y="30"/>
                  </a:lnTo>
                  <a:lnTo>
                    <a:pt x="60" y="28"/>
                  </a:lnTo>
                  <a:lnTo>
                    <a:pt x="58" y="26"/>
                  </a:lnTo>
                  <a:lnTo>
                    <a:pt x="56" y="24"/>
                  </a:lnTo>
                  <a:lnTo>
                    <a:pt x="52" y="20"/>
                  </a:lnTo>
                  <a:lnTo>
                    <a:pt x="50" y="18"/>
                  </a:lnTo>
                  <a:lnTo>
                    <a:pt x="48" y="16"/>
                  </a:lnTo>
                  <a:lnTo>
                    <a:pt x="46" y="16"/>
                  </a:lnTo>
                  <a:lnTo>
                    <a:pt x="44" y="14"/>
                  </a:lnTo>
                  <a:lnTo>
                    <a:pt x="42" y="14"/>
                  </a:lnTo>
                  <a:lnTo>
                    <a:pt x="40" y="14"/>
                  </a:lnTo>
                  <a:lnTo>
                    <a:pt x="38" y="12"/>
                  </a:lnTo>
                  <a:lnTo>
                    <a:pt x="36" y="12"/>
                  </a:lnTo>
                  <a:lnTo>
                    <a:pt x="36" y="12"/>
                  </a:lnTo>
                  <a:lnTo>
                    <a:pt x="34" y="10"/>
                  </a:lnTo>
                  <a:lnTo>
                    <a:pt x="34" y="8"/>
                  </a:lnTo>
                  <a:lnTo>
                    <a:pt x="34" y="6"/>
                  </a:lnTo>
                  <a:lnTo>
                    <a:pt x="32" y="6"/>
                  </a:lnTo>
                  <a:lnTo>
                    <a:pt x="32" y="4"/>
                  </a:lnTo>
                  <a:lnTo>
                    <a:pt x="32" y="2"/>
                  </a:lnTo>
                  <a:lnTo>
                    <a:pt x="32" y="2"/>
                  </a:lnTo>
                  <a:lnTo>
                    <a:pt x="32" y="2"/>
                  </a:lnTo>
                  <a:lnTo>
                    <a:pt x="30" y="2"/>
                  </a:lnTo>
                  <a:lnTo>
                    <a:pt x="28" y="0"/>
                  </a:lnTo>
                  <a:lnTo>
                    <a:pt x="26" y="0"/>
                  </a:lnTo>
                  <a:lnTo>
                    <a:pt x="24" y="0"/>
                  </a:lnTo>
                  <a:lnTo>
                    <a:pt x="22" y="0"/>
                  </a:lnTo>
                  <a:lnTo>
                    <a:pt x="18" y="0"/>
                  </a:lnTo>
                  <a:lnTo>
                    <a:pt x="14" y="0"/>
                  </a:lnTo>
                  <a:lnTo>
                    <a:pt x="8" y="0"/>
                  </a:lnTo>
                  <a:lnTo>
                    <a:pt x="4" y="0"/>
                  </a:lnTo>
                  <a:lnTo>
                    <a:pt x="0" y="0"/>
                  </a:lnTo>
                  <a:lnTo>
                    <a:pt x="0" y="6"/>
                  </a:lnTo>
                  <a:lnTo>
                    <a:pt x="0" y="10"/>
                  </a:lnTo>
                  <a:lnTo>
                    <a:pt x="0" y="16"/>
                  </a:lnTo>
                  <a:lnTo>
                    <a:pt x="0" y="22"/>
                  </a:lnTo>
                  <a:lnTo>
                    <a:pt x="0" y="28"/>
                  </a:lnTo>
                  <a:lnTo>
                    <a:pt x="0" y="30"/>
                  </a:lnTo>
                  <a:lnTo>
                    <a:pt x="2" y="34"/>
                  </a:lnTo>
                  <a:lnTo>
                    <a:pt x="2" y="36"/>
                  </a:lnTo>
                  <a:lnTo>
                    <a:pt x="2" y="38"/>
                  </a:lnTo>
                  <a:lnTo>
                    <a:pt x="2" y="38"/>
                  </a:lnTo>
                  <a:lnTo>
                    <a:pt x="4" y="40"/>
                  </a:lnTo>
                  <a:lnTo>
                    <a:pt x="4" y="42"/>
                  </a:lnTo>
                  <a:lnTo>
                    <a:pt x="6" y="44"/>
                  </a:lnTo>
                  <a:lnTo>
                    <a:pt x="8" y="46"/>
                  </a:lnTo>
                  <a:lnTo>
                    <a:pt x="14" y="50"/>
                  </a:lnTo>
                  <a:lnTo>
                    <a:pt x="14" y="52"/>
                  </a:lnTo>
                  <a:lnTo>
                    <a:pt x="16" y="54"/>
                  </a:lnTo>
                  <a:lnTo>
                    <a:pt x="20" y="58"/>
                  </a:lnTo>
                  <a:lnTo>
                    <a:pt x="24" y="64"/>
                  </a:lnTo>
                  <a:lnTo>
                    <a:pt x="26" y="66"/>
                  </a:lnTo>
                  <a:lnTo>
                    <a:pt x="26" y="68"/>
                  </a:lnTo>
                  <a:lnTo>
                    <a:pt x="28" y="72"/>
                  </a:lnTo>
                  <a:lnTo>
                    <a:pt x="28" y="72"/>
                  </a:lnTo>
                  <a:lnTo>
                    <a:pt x="28" y="74"/>
                  </a:lnTo>
                  <a:lnTo>
                    <a:pt x="28" y="76"/>
                  </a:lnTo>
                  <a:lnTo>
                    <a:pt x="28" y="78"/>
                  </a:lnTo>
                  <a:lnTo>
                    <a:pt x="28" y="80"/>
                  </a:lnTo>
                  <a:lnTo>
                    <a:pt x="28" y="82"/>
                  </a:lnTo>
                  <a:lnTo>
                    <a:pt x="28" y="84"/>
                  </a:lnTo>
                  <a:lnTo>
                    <a:pt x="26" y="84"/>
                  </a:lnTo>
                  <a:lnTo>
                    <a:pt x="26" y="86"/>
                  </a:lnTo>
                  <a:lnTo>
                    <a:pt x="26" y="88"/>
                  </a:lnTo>
                  <a:lnTo>
                    <a:pt x="24" y="88"/>
                  </a:lnTo>
                  <a:lnTo>
                    <a:pt x="24" y="90"/>
                  </a:lnTo>
                  <a:lnTo>
                    <a:pt x="20" y="90"/>
                  </a:lnTo>
                  <a:lnTo>
                    <a:pt x="20" y="90"/>
                  </a:lnTo>
                  <a:lnTo>
                    <a:pt x="18" y="92"/>
                  </a:lnTo>
                  <a:lnTo>
                    <a:pt x="18" y="92"/>
                  </a:lnTo>
                  <a:lnTo>
                    <a:pt x="18" y="92"/>
                  </a:lnTo>
                  <a:lnTo>
                    <a:pt x="18" y="92"/>
                  </a:lnTo>
                  <a:lnTo>
                    <a:pt x="18" y="94"/>
                  </a:lnTo>
                  <a:lnTo>
                    <a:pt x="18" y="94"/>
                  </a:lnTo>
                  <a:lnTo>
                    <a:pt x="18" y="96"/>
                  </a:lnTo>
                  <a:lnTo>
                    <a:pt x="20" y="98"/>
                  </a:lnTo>
                  <a:lnTo>
                    <a:pt x="20" y="98"/>
                  </a:lnTo>
                  <a:lnTo>
                    <a:pt x="22" y="100"/>
                  </a:lnTo>
                  <a:lnTo>
                    <a:pt x="24" y="100"/>
                  </a:lnTo>
                  <a:lnTo>
                    <a:pt x="26" y="102"/>
                  </a:lnTo>
                  <a:lnTo>
                    <a:pt x="28" y="104"/>
                  </a:lnTo>
                  <a:lnTo>
                    <a:pt x="32" y="106"/>
                  </a:lnTo>
                  <a:lnTo>
                    <a:pt x="36" y="108"/>
                  </a:lnTo>
                  <a:lnTo>
                    <a:pt x="38" y="110"/>
                  </a:lnTo>
                  <a:lnTo>
                    <a:pt x="40" y="110"/>
                  </a:lnTo>
                  <a:lnTo>
                    <a:pt x="42" y="112"/>
                  </a:lnTo>
                  <a:lnTo>
                    <a:pt x="44" y="112"/>
                  </a:lnTo>
                  <a:lnTo>
                    <a:pt x="46" y="114"/>
                  </a:lnTo>
                  <a:lnTo>
                    <a:pt x="50" y="118"/>
                  </a:lnTo>
                  <a:lnTo>
                    <a:pt x="52" y="120"/>
                  </a:lnTo>
                  <a:lnTo>
                    <a:pt x="54" y="120"/>
                  </a:lnTo>
                  <a:lnTo>
                    <a:pt x="56" y="122"/>
                  </a:lnTo>
                  <a:lnTo>
                    <a:pt x="58" y="124"/>
                  </a:lnTo>
                  <a:lnTo>
                    <a:pt x="58" y="124"/>
                  </a:lnTo>
                  <a:lnTo>
                    <a:pt x="58" y="126"/>
                  </a:lnTo>
                  <a:lnTo>
                    <a:pt x="58" y="126"/>
                  </a:lnTo>
                  <a:lnTo>
                    <a:pt x="58" y="128"/>
                  </a:lnTo>
                  <a:lnTo>
                    <a:pt x="60" y="130"/>
                  </a:lnTo>
                  <a:lnTo>
                    <a:pt x="60" y="132"/>
                  </a:lnTo>
                  <a:lnTo>
                    <a:pt x="60" y="136"/>
                  </a:lnTo>
                  <a:lnTo>
                    <a:pt x="60" y="140"/>
                  </a:lnTo>
                  <a:lnTo>
                    <a:pt x="60" y="144"/>
                  </a:lnTo>
                  <a:lnTo>
                    <a:pt x="60" y="144"/>
                  </a:lnTo>
                  <a:lnTo>
                    <a:pt x="60" y="146"/>
                  </a:lnTo>
                  <a:lnTo>
                    <a:pt x="60" y="148"/>
                  </a:lnTo>
                  <a:lnTo>
                    <a:pt x="60" y="148"/>
                  </a:lnTo>
                  <a:lnTo>
                    <a:pt x="62" y="150"/>
                  </a:lnTo>
                  <a:lnTo>
                    <a:pt x="62" y="152"/>
                  </a:lnTo>
                  <a:lnTo>
                    <a:pt x="64" y="154"/>
                  </a:lnTo>
                  <a:lnTo>
                    <a:pt x="66" y="156"/>
                  </a:lnTo>
                  <a:lnTo>
                    <a:pt x="68" y="160"/>
                  </a:lnTo>
                  <a:lnTo>
                    <a:pt x="72" y="166"/>
                  </a:lnTo>
                  <a:lnTo>
                    <a:pt x="76" y="170"/>
                  </a:lnTo>
                  <a:lnTo>
                    <a:pt x="78" y="172"/>
                  </a:lnTo>
                  <a:lnTo>
                    <a:pt x="80" y="174"/>
                  </a:lnTo>
                  <a:lnTo>
                    <a:pt x="82" y="174"/>
                  </a:lnTo>
                  <a:lnTo>
                    <a:pt x="84" y="176"/>
                  </a:lnTo>
                  <a:lnTo>
                    <a:pt x="86" y="178"/>
                  </a:lnTo>
                  <a:lnTo>
                    <a:pt x="88" y="178"/>
                  </a:lnTo>
                  <a:lnTo>
                    <a:pt x="90" y="178"/>
                  </a:lnTo>
                  <a:lnTo>
                    <a:pt x="90" y="180"/>
                  </a:lnTo>
                  <a:lnTo>
                    <a:pt x="92" y="180"/>
                  </a:lnTo>
                  <a:lnTo>
                    <a:pt x="94" y="180"/>
                  </a:lnTo>
                  <a:lnTo>
                    <a:pt x="96" y="180"/>
                  </a:lnTo>
                  <a:lnTo>
                    <a:pt x="98" y="180"/>
                  </a:lnTo>
                  <a:lnTo>
                    <a:pt x="98" y="180"/>
                  </a:lnTo>
                  <a:lnTo>
                    <a:pt x="100" y="178"/>
                  </a:lnTo>
                  <a:lnTo>
                    <a:pt x="100" y="178"/>
                  </a:lnTo>
                  <a:lnTo>
                    <a:pt x="100" y="178"/>
                  </a:lnTo>
                  <a:lnTo>
                    <a:pt x="100" y="176"/>
                  </a:lnTo>
                  <a:lnTo>
                    <a:pt x="100" y="176"/>
                  </a:lnTo>
                  <a:lnTo>
                    <a:pt x="100" y="174"/>
                  </a:lnTo>
                  <a:lnTo>
                    <a:pt x="100" y="172"/>
                  </a:lnTo>
                  <a:lnTo>
                    <a:pt x="100" y="170"/>
                  </a:lnTo>
                  <a:lnTo>
                    <a:pt x="98" y="168"/>
                  </a:lnTo>
                  <a:lnTo>
                    <a:pt x="96" y="164"/>
                  </a:lnTo>
                  <a:lnTo>
                    <a:pt x="94" y="160"/>
                  </a:lnTo>
                  <a:lnTo>
                    <a:pt x="94" y="158"/>
                  </a:lnTo>
                  <a:lnTo>
                    <a:pt x="92" y="156"/>
                  </a:lnTo>
                  <a:lnTo>
                    <a:pt x="90" y="154"/>
                  </a:lnTo>
                  <a:lnTo>
                    <a:pt x="90" y="150"/>
                  </a:lnTo>
                  <a:lnTo>
                    <a:pt x="86" y="144"/>
                  </a:lnTo>
                  <a:lnTo>
                    <a:pt x="82" y="136"/>
                  </a:lnTo>
                  <a:lnTo>
                    <a:pt x="80" y="130"/>
                  </a:lnTo>
                  <a:lnTo>
                    <a:pt x="78" y="128"/>
                  </a:lnTo>
                  <a:lnTo>
                    <a:pt x="78" y="124"/>
                  </a:lnTo>
                  <a:lnTo>
                    <a:pt x="74" y="118"/>
                  </a:lnTo>
                  <a:lnTo>
                    <a:pt x="72" y="112"/>
                  </a:lnTo>
                  <a:lnTo>
                    <a:pt x="70" y="108"/>
                  </a:lnTo>
                  <a:lnTo>
                    <a:pt x="70" y="106"/>
                  </a:lnTo>
                  <a:lnTo>
                    <a:pt x="68" y="104"/>
                  </a:lnTo>
                  <a:lnTo>
                    <a:pt x="66" y="100"/>
                  </a:lnTo>
                  <a:lnTo>
                    <a:pt x="60" y="94"/>
                  </a:lnTo>
                  <a:lnTo>
                    <a:pt x="56" y="88"/>
                  </a:lnTo>
                  <a:lnTo>
                    <a:pt x="54" y="86"/>
                  </a:lnTo>
                  <a:lnTo>
                    <a:pt x="52" y="84"/>
                  </a:lnTo>
                  <a:lnTo>
                    <a:pt x="48" y="80"/>
                  </a:lnTo>
                  <a:lnTo>
                    <a:pt x="46" y="74"/>
                  </a:lnTo>
                  <a:lnTo>
                    <a:pt x="40" y="64"/>
                  </a:lnTo>
                  <a:lnTo>
                    <a:pt x="36" y="56"/>
                  </a:lnTo>
                  <a:lnTo>
                    <a:pt x="34" y="52"/>
                  </a:lnTo>
                  <a:lnTo>
                    <a:pt x="32" y="50"/>
                  </a:lnTo>
                  <a:lnTo>
                    <a:pt x="32" y="48"/>
                  </a:lnTo>
                  <a:lnTo>
                    <a:pt x="32" y="46"/>
                  </a:lnTo>
                  <a:lnTo>
                    <a:pt x="30" y="40"/>
                  </a:lnTo>
                  <a:lnTo>
                    <a:pt x="30" y="36"/>
                  </a:lnTo>
                  <a:lnTo>
                    <a:pt x="28" y="34"/>
                  </a:lnTo>
                  <a:lnTo>
                    <a:pt x="28" y="32"/>
                  </a:lnTo>
                  <a:lnTo>
                    <a:pt x="28" y="30"/>
                  </a:lnTo>
                  <a:lnTo>
                    <a:pt x="28" y="28"/>
                  </a:lnTo>
                  <a:lnTo>
                    <a:pt x="30" y="26"/>
                  </a:lnTo>
                  <a:lnTo>
                    <a:pt x="30" y="26"/>
                  </a:lnTo>
                  <a:lnTo>
                    <a:pt x="30" y="24"/>
                  </a:lnTo>
                  <a:lnTo>
                    <a:pt x="30" y="24"/>
                  </a:lnTo>
                  <a:lnTo>
                    <a:pt x="32" y="22"/>
                  </a:lnTo>
                  <a:lnTo>
                    <a:pt x="32" y="22"/>
                  </a:lnTo>
                  <a:lnTo>
                    <a:pt x="32" y="22"/>
                  </a:lnTo>
                  <a:lnTo>
                    <a:pt x="34" y="22"/>
                  </a:lnTo>
                  <a:lnTo>
                    <a:pt x="34" y="22"/>
                  </a:lnTo>
                  <a:lnTo>
                    <a:pt x="36" y="24"/>
                  </a:lnTo>
                  <a:lnTo>
                    <a:pt x="36" y="24"/>
                  </a:lnTo>
                  <a:lnTo>
                    <a:pt x="40" y="26"/>
                  </a:lnTo>
                  <a:lnTo>
                    <a:pt x="42" y="28"/>
                  </a:lnTo>
                  <a:lnTo>
                    <a:pt x="42" y="30"/>
                  </a:lnTo>
                  <a:lnTo>
                    <a:pt x="44" y="32"/>
                  </a:lnTo>
                  <a:lnTo>
                    <a:pt x="48" y="34"/>
                  </a:lnTo>
                  <a:lnTo>
                    <a:pt x="50" y="38"/>
                  </a:lnTo>
                  <a:lnTo>
                    <a:pt x="52" y="40"/>
                  </a:lnTo>
                  <a:lnTo>
                    <a:pt x="52" y="42"/>
                  </a:lnTo>
                  <a:lnTo>
                    <a:pt x="54" y="42"/>
                  </a:lnTo>
                  <a:lnTo>
                    <a:pt x="56" y="44"/>
                  </a:lnTo>
                  <a:lnTo>
                    <a:pt x="58" y="46"/>
                  </a:lnTo>
                  <a:lnTo>
                    <a:pt x="60" y="46"/>
                  </a:lnTo>
                  <a:lnTo>
                    <a:pt x="62" y="48"/>
                  </a:lnTo>
                  <a:lnTo>
                    <a:pt x="64" y="48"/>
                  </a:lnTo>
                  <a:lnTo>
                    <a:pt x="64" y="50"/>
                  </a:lnTo>
                  <a:lnTo>
                    <a:pt x="64" y="52"/>
                  </a:lnTo>
                  <a:lnTo>
                    <a:pt x="66" y="52"/>
                  </a:lnTo>
                  <a:lnTo>
                    <a:pt x="66" y="54"/>
                  </a:lnTo>
                  <a:lnTo>
                    <a:pt x="66" y="56"/>
                  </a:lnTo>
                  <a:lnTo>
                    <a:pt x="66" y="60"/>
                  </a:lnTo>
                  <a:lnTo>
                    <a:pt x="66" y="64"/>
                  </a:lnTo>
                  <a:lnTo>
                    <a:pt x="66" y="68"/>
                  </a:lnTo>
                  <a:lnTo>
                    <a:pt x="66" y="72"/>
                  </a:lnTo>
                  <a:lnTo>
                    <a:pt x="66" y="74"/>
                  </a:lnTo>
                  <a:lnTo>
                    <a:pt x="66" y="74"/>
                  </a:lnTo>
                  <a:lnTo>
                    <a:pt x="66" y="76"/>
                  </a:lnTo>
                  <a:lnTo>
                    <a:pt x="66" y="78"/>
                  </a:lnTo>
                  <a:lnTo>
                    <a:pt x="68" y="80"/>
                  </a:lnTo>
                  <a:lnTo>
                    <a:pt x="68" y="80"/>
                  </a:lnTo>
                  <a:lnTo>
                    <a:pt x="70" y="82"/>
                  </a:lnTo>
                  <a:lnTo>
                    <a:pt x="72" y="84"/>
                  </a:lnTo>
                  <a:lnTo>
                    <a:pt x="76" y="86"/>
                  </a:lnTo>
                  <a:lnTo>
                    <a:pt x="76" y="88"/>
                  </a:lnTo>
                  <a:lnTo>
                    <a:pt x="78" y="90"/>
                  </a:lnTo>
                  <a:lnTo>
                    <a:pt x="80" y="90"/>
                  </a:lnTo>
                  <a:lnTo>
                    <a:pt x="80" y="94"/>
                  </a:lnTo>
                  <a:lnTo>
                    <a:pt x="84" y="98"/>
                  </a:lnTo>
                  <a:lnTo>
                    <a:pt x="84" y="102"/>
                  </a:lnTo>
                  <a:lnTo>
                    <a:pt x="86" y="104"/>
                  </a:lnTo>
                  <a:lnTo>
                    <a:pt x="88" y="106"/>
                  </a:lnTo>
                  <a:lnTo>
                    <a:pt x="88" y="108"/>
                  </a:lnTo>
                  <a:lnTo>
                    <a:pt x="90" y="108"/>
                  </a:lnTo>
                  <a:lnTo>
                    <a:pt x="90" y="108"/>
                  </a:lnTo>
                  <a:lnTo>
                    <a:pt x="92" y="110"/>
                  </a:lnTo>
                  <a:lnTo>
                    <a:pt x="94" y="110"/>
                  </a:lnTo>
                  <a:lnTo>
                    <a:pt x="96" y="112"/>
                  </a:lnTo>
                  <a:lnTo>
                    <a:pt x="96" y="112"/>
                  </a:lnTo>
                  <a:lnTo>
                    <a:pt x="98" y="112"/>
                  </a:lnTo>
                  <a:lnTo>
                    <a:pt x="98" y="112"/>
                  </a:lnTo>
                  <a:lnTo>
                    <a:pt x="98" y="112"/>
                  </a:lnTo>
                  <a:lnTo>
                    <a:pt x="98" y="114"/>
                  </a:lnTo>
                  <a:lnTo>
                    <a:pt x="98" y="114"/>
                  </a:lnTo>
                  <a:lnTo>
                    <a:pt x="98" y="116"/>
                  </a:lnTo>
                  <a:lnTo>
                    <a:pt x="98" y="116"/>
                  </a:lnTo>
                  <a:lnTo>
                    <a:pt x="98" y="118"/>
                  </a:lnTo>
                  <a:lnTo>
                    <a:pt x="98" y="120"/>
                  </a:lnTo>
                  <a:lnTo>
                    <a:pt x="96" y="122"/>
                  </a:lnTo>
                  <a:lnTo>
                    <a:pt x="96" y="124"/>
                  </a:lnTo>
                  <a:lnTo>
                    <a:pt x="96" y="126"/>
                  </a:lnTo>
                  <a:lnTo>
                    <a:pt x="96" y="126"/>
                  </a:lnTo>
                  <a:lnTo>
                    <a:pt x="96" y="128"/>
                  </a:lnTo>
                  <a:lnTo>
                    <a:pt x="96" y="128"/>
                  </a:lnTo>
                  <a:lnTo>
                    <a:pt x="98" y="128"/>
                  </a:lnTo>
                  <a:lnTo>
                    <a:pt x="98" y="130"/>
                  </a:lnTo>
                  <a:lnTo>
                    <a:pt x="98" y="130"/>
                  </a:lnTo>
                  <a:lnTo>
                    <a:pt x="100" y="130"/>
                  </a:lnTo>
                  <a:lnTo>
                    <a:pt x="102" y="130"/>
                  </a:lnTo>
                  <a:lnTo>
                    <a:pt x="104" y="130"/>
                  </a:lnTo>
                  <a:lnTo>
                    <a:pt x="106" y="132"/>
                  </a:lnTo>
                  <a:lnTo>
                    <a:pt x="108" y="132"/>
                  </a:lnTo>
                  <a:lnTo>
                    <a:pt x="108" y="132"/>
                  </a:lnTo>
                  <a:lnTo>
                    <a:pt x="110" y="132"/>
                  </a:lnTo>
                  <a:lnTo>
                    <a:pt x="110" y="132"/>
                  </a:lnTo>
                  <a:lnTo>
                    <a:pt x="110" y="134"/>
                  </a:lnTo>
                  <a:lnTo>
                    <a:pt x="112" y="134"/>
                  </a:lnTo>
                  <a:lnTo>
                    <a:pt x="112" y="134"/>
                  </a:lnTo>
                  <a:lnTo>
                    <a:pt x="112" y="136"/>
                  </a:lnTo>
                  <a:lnTo>
                    <a:pt x="112" y="136"/>
                  </a:lnTo>
                  <a:lnTo>
                    <a:pt x="112" y="140"/>
                  </a:lnTo>
                  <a:lnTo>
                    <a:pt x="112" y="142"/>
                  </a:lnTo>
                  <a:lnTo>
                    <a:pt x="112" y="144"/>
                  </a:lnTo>
                  <a:lnTo>
                    <a:pt x="112" y="146"/>
                  </a:lnTo>
                  <a:lnTo>
                    <a:pt x="112" y="148"/>
                  </a:lnTo>
                  <a:lnTo>
                    <a:pt x="112" y="150"/>
                  </a:lnTo>
                  <a:lnTo>
                    <a:pt x="112" y="150"/>
                  </a:lnTo>
                  <a:lnTo>
                    <a:pt x="112" y="150"/>
                  </a:lnTo>
                  <a:lnTo>
                    <a:pt x="112" y="152"/>
                  </a:lnTo>
                  <a:lnTo>
                    <a:pt x="114" y="152"/>
                  </a:lnTo>
                  <a:lnTo>
                    <a:pt x="114" y="152"/>
                  </a:lnTo>
                  <a:lnTo>
                    <a:pt x="116" y="154"/>
                  </a:lnTo>
                  <a:lnTo>
                    <a:pt x="118" y="154"/>
                  </a:lnTo>
                  <a:lnTo>
                    <a:pt x="120" y="156"/>
                  </a:lnTo>
                  <a:lnTo>
                    <a:pt x="124" y="156"/>
                  </a:lnTo>
                  <a:lnTo>
                    <a:pt x="126" y="156"/>
                  </a:lnTo>
                  <a:lnTo>
                    <a:pt x="128" y="158"/>
                  </a:lnTo>
                  <a:lnTo>
                    <a:pt x="128" y="158"/>
                  </a:lnTo>
                  <a:lnTo>
                    <a:pt x="130" y="158"/>
                  </a:lnTo>
                  <a:lnTo>
                    <a:pt x="130" y="160"/>
                  </a:lnTo>
                  <a:lnTo>
                    <a:pt x="130" y="160"/>
                  </a:lnTo>
                  <a:lnTo>
                    <a:pt x="130" y="160"/>
                  </a:lnTo>
                  <a:lnTo>
                    <a:pt x="130" y="162"/>
                  </a:lnTo>
                  <a:lnTo>
                    <a:pt x="130" y="164"/>
                  </a:lnTo>
                  <a:lnTo>
                    <a:pt x="130" y="166"/>
                  </a:lnTo>
                  <a:lnTo>
                    <a:pt x="130" y="168"/>
                  </a:lnTo>
                  <a:lnTo>
                    <a:pt x="128" y="170"/>
                  </a:lnTo>
                  <a:lnTo>
                    <a:pt x="128" y="170"/>
                  </a:lnTo>
                  <a:lnTo>
                    <a:pt x="130" y="172"/>
                  </a:lnTo>
                  <a:lnTo>
                    <a:pt x="130" y="172"/>
                  </a:lnTo>
                  <a:lnTo>
                    <a:pt x="130" y="172"/>
                  </a:lnTo>
                  <a:lnTo>
                    <a:pt x="130" y="172"/>
                  </a:lnTo>
                  <a:lnTo>
                    <a:pt x="130" y="172"/>
                  </a:lnTo>
                  <a:lnTo>
                    <a:pt x="132" y="174"/>
                  </a:lnTo>
                  <a:lnTo>
                    <a:pt x="134" y="174"/>
                  </a:lnTo>
                  <a:lnTo>
                    <a:pt x="136" y="172"/>
                  </a:lnTo>
                  <a:lnTo>
                    <a:pt x="136" y="172"/>
                  </a:lnTo>
                  <a:lnTo>
                    <a:pt x="138" y="172"/>
                  </a:lnTo>
                  <a:lnTo>
                    <a:pt x="140" y="172"/>
                  </a:lnTo>
                  <a:lnTo>
                    <a:pt x="140" y="174"/>
                  </a:lnTo>
                  <a:lnTo>
                    <a:pt x="140" y="174"/>
                  </a:lnTo>
                  <a:lnTo>
                    <a:pt x="142" y="174"/>
                  </a:lnTo>
                  <a:lnTo>
                    <a:pt x="142" y="176"/>
                  </a:lnTo>
                  <a:lnTo>
                    <a:pt x="142" y="176"/>
                  </a:lnTo>
                  <a:lnTo>
                    <a:pt x="142" y="178"/>
                  </a:lnTo>
                  <a:lnTo>
                    <a:pt x="142" y="180"/>
                  </a:lnTo>
                  <a:lnTo>
                    <a:pt x="142" y="182"/>
                  </a:lnTo>
                  <a:lnTo>
                    <a:pt x="142" y="188"/>
                  </a:lnTo>
                  <a:lnTo>
                    <a:pt x="142" y="190"/>
                  </a:lnTo>
                  <a:lnTo>
                    <a:pt x="142" y="192"/>
                  </a:lnTo>
                  <a:lnTo>
                    <a:pt x="142" y="192"/>
                  </a:lnTo>
                  <a:lnTo>
                    <a:pt x="142" y="194"/>
                  </a:lnTo>
                  <a:lnTo>
                    <a:pt x="144" y="196"/>
                  </a:lnTo>
                  <a:lnTo>
                    <a:pt x="146" y="200"/>
                  </a:lnTo>
                  <a:lnTo>
                    <a:pt x="146" y="202"/>
                  </a:lnTo>
                  <a:lnTo>
                    <a:pt x="148" y="204"/>
                  </a:lnTo>
                  <a:lnTo>
                    <a:pt x="148" y="206"/>
                  </a:lnTo>
                  <a:lnTo>
                    <a:pt x="148" y="208"/>
                  </a:lnTo>
                  <a:lnTo>
                    <a:pt x="148" y="208"/>
                  </a:lnTo>
                  <a:lnTo>
                    <a:pt x="148" y="210"/>
                  </a:lnTo>
                  <a:lnTo>
                    <a:pt x="148" y="210"/>
                  </a:lnTo>
                  <a:lnTo>
                    <a:pt x="148" y="212"/>
                  </a:lnTo>
                  <a:lnTo>
                    <a:pt x="146" y="214"/>
                  </a:lnTo>
                  <a:lnTo>
                    <a:pt x="146" y="216"/>
                  </a:lnTo>
                  <a:lnTo>
                    <a:pt x="144" y="218"/>
                  </a:lnTo>
                  <a:lnTo>
                    <a:pt x="144" y="220"/>
                  </a:lnTo>
                  <a:lnTo>
                    <a:pt x="144" y="222"/>
                  </a:lnTo>
                  <a:lnTo>
                    <a:pt x="144" y="222"/>
                  </a:lnTo>
                  <a:lnTo>
                    <a:pt x="144" y="224"/>
                  </a:lnTo>
                  <a:lnTo>
                    <a:pt x="144" y="224"/>
                  </a:lnTo>
                  <a:lnTo>
                    <a:pt x="144" y="224"/>
                  </a:lnTo>
                  <a:lnTo>
                    <a:pt x="144" y="226"/>
                  </a:lnTo>
                  <a:lnTo>
                    <a:pt x="146" y="226"/>
                  </a:lnTo>
                  <a:lnTo>
                    <a:pt x="146" y="226"/>
                  </a:lnTo>
                  <a:lnTo>
                    <a:pt x="148" y="228"/>
                  </a:lnTo>
                  <a:lnTo>
                    <a:pt x="150" y="228"/>
                  </a:lnTo>
                  <a:lnTo>
                    <a:pt x="154" y="230"/>
                  </a:lnTo>
                  <a:lnTo>
                    <a:pt x="156" y="232"/>
                  </a:lnTo>
                  <a:lnTo>
                    <a:pt x="158" y="232"/>
                  </a:lnTo>
                  <a:lnTo>
                    <a:pt x="166" y="238"/>
                  </a:lnTo>
                  <a:lnTo>
                    <a:pt x="176" y="244"/>
                  </a:lnTo>
                  <a:lnTo>
                    <a:pt x="196" y="260"/>
                  </a:lnTo>
                  <a:lnTo>
                    <a:pt x="208" y="266"/>
                  </a:lnTo>
                  <a:lnTo>
                    <a:pt x="218" y="274"/>
                  </a:lnTo>
                  <a:lnTo>
                    <a:pt x="224" y="276"/>
                  </a:lnTo>
                  <a:lnTo>
                    <a:pt x="228" y="280"/>
                  </a:lnTo>
                  <a:lnTo>
                    <a:pt x="232" y="282"/>
                  </a:lnTo>
                  <a:lnTo>
                    <a:pt x="236" y="284"/>
                  </a:lnTo>
                  <a:lnTo>
                    <a:pt x="246" y="288"/>
                  </a:lnTo>
                  <a:lnTo>
                    <a:pt x="250" y="290"/>
                  </a:lnTo>
                  <a:lnTo>
                    <a:pt x="256" y="292"/>
                  </a:lnTo>
                  <a:lnTo>
                    <a:pt x="262" y="294"/>
                  </a:lnTo>
                  <a:lnTo>
                    <a:pt x="264" y="296"/>
                  </a:lnTo>
                  <a:lnTo>
                    <a:pt x="268" y="296"/>
                  </a:lnTo>
                  <a:lnTo>
                    <a:pt x="270" y="296"/>
                  </a:lnTo>
                  <a:lnTo>
                    <a:pt x="272" y="298"/>
                  </a:lnTo>
                  <a:lnTo>
                    <a:pt x="274" y="298"/>
                  </a:lnTo>
                  <a:lnTo>
                    <a:pt x="276" y="296"/>
                  </a:lnTo>
                  <a:lnTo>
                    <a:pt x="278" y="296"/>
                  </a:lnTo>
                  <a:lnTo>
                    <a:pt x="278" y="296"/>
                  </a:lnTo>
                  <a:lnTo>
                    <a:pt x="280" y="296"/>
                  </a:lnTo>
                  <a:lnTo>
                    <a:pt x="282" y="294"/>
                  </a:lnTo>
                  <a:lnTo>
                    <a:pt x="284" y="292"/>
                  </a:lnTo>
                  <a:lnTo>
                    <a:pt x="286" y="290"/>
                  </a:lnTo>
                  <a:lnTo>
                    <a:pt x="288" y="290"/>
                  </a:lnTo>
                  <a:lnTo>
                    <a:pt x="290" y="288"/>
                  </a:lnTo>
                  <a:lnTo>
                    <a:pt x="290" y="288"/>
                  </a:lnTo>
                  <a:lnTo>
                    <a:pt x="290" y="288"/>
                  </a:lnTo>
                  <a:lnTo>
                    <a:pt x="292" y="288"/>
                  </a:lnTo>
                  <a:lnTo>
                    <a:pt x="294" y="288"/>
                  </a:lnTo>
                  <a:lnTo>
                    <a:pt x="296" y="290"/>
                  </a:lnTo>
                  <a:lnTo>
                    <a:pt x="296" y="290"/>
                  </a:lnTo>
                  <a:lnTo>
                    <a:pt x="300" y="292"/>
                  </a:lnTo>
                  <a:lnTo>
                    <a:pt x="302" y="292"/>
                  </a:lnTo>
                  <a:lnTo>
                    <a:pt x="302" y="294"/>
                  </a:lnTo>
                  <a:lnTo>
                    <a:pt x="306" y="294"/>
                  </a:lnTo>
                  <a:lnTo>
                    <a:pt x="310" y="296"/>
                  </a:lnTo>
                  <a:lnTo>
                    <a:pt x="314" y="296"/>
                  </a:lnTo>
                  <a:lnTo>
                    <a:pt x="316" y="298"/>
                  </a:lnTo>
                  <a:lnTo>
                    <a:pt x="318" y="298"/>
                  </a:lnTo>
                  <a:lnTo>
                    <a:pt x="318" y="300"/>
                  </a:lnTo>
                  <a:lnTo>
                    <a:pt x="320" y="300"/>
                  </a:lnTo>
                  <a:lnTo>
                    <a:pt x="322" y="302"/>
                  </a:lnTo>
                  <a:lnTo>
                    <a:pt x="324" y="306"/>
                  </a:lnTo>
                  <a:lnTo>
                    <a:pt x="326" y="308"/>
                  </a:lnTo>
                  <a:lnTo>
                    <a:pt x="328" y="312"/>
                  </a:lnTo>
                  <a:lnTo>
                    <a:pt x="330" y="314"/>
                  </a:lnTo>
                  <a:lnTo>
                    <a:pt x="330" y="312"/>
                  </a:lnTo>
                  <a:lnTo>
                    <a:pt x="332" y="306"/>
                  </a:lnTo>
                  <a:lnTo>
                    <a:pt x="332" y="304"/>
                  </a:lnTo>
                  <a:lnTo>
                    <a:pt x="334" y="300"/>
                  </a:lnTo>
                  <a:lnTo>
                    <a:pt x="334" y="298"/>
                  </a:lnTo>
                  <a:lnTo>
                    <a:pt x="336" y="296"/>
                  </a:lnTo>
                  <a:lnTo>
                    <a:pt x="336" y="296"/>
                  </a:lnTo>
                  <a:lnTo>
                    <a:pt x="336" y="296"/>
                  </a:lnTo>
                  <a:lnTo>
                    <a:pt x="336" y="296"/>
                  </a:lnTo>
                  <a:lnTo>
                    <a:pt x="338" y="294"/>
                  </a:lnTo>
                  <a:lnTo>
                    <a:pt x="340" y="294"/>
                  </a:lnTo>
                  <a:lnTo>
                    <a:pt x="342" y="294"/>
                  </a:lnTo>
                  <a:lnTo>
                    <a:pt x="344" y="294"/>
                  </a:lnTo>
                  <a:lnTo>
                    <a:pt x="346" y="294"/>
                  </a:lnTo>
                  <a:lnTo>
                    <a:pt x="348" y="294"/>
                  </a:lnTo>
                  <a:lnTo>
                    <a:pt x="348" y="292"/>
                  </a:lnTo>
                  <a:lnTo>
                    <a:pt x="348" y="292"/>
                  </a:lnTo>
                  <a:lnTo>
                    <a:pt x="348" y="292"/>
                  </a:lnTo>
                  <a:lnTo>
                    <a:pt x="350" y="290"/>
                  </a:lnTo>
                  <a:lnTo>
                    <a:pt x="350" y="290"/>
                  </a:lnTo>
                  <a:lnTo>
                    <a:pt x="350" y="288"/>
                  </a:lnTo>
                  <a:lnTo>
                    <a:pt x="350" y="286"/>
                  </a:lnTo>
                  <a:lnTo>
                    <a:pt x="350" y="284"/>
                  </a:lnTo>
                  <a:lnTo>
                    <a:pt x="350" y="280"/>
                  </a:lnTo>
                  <a:lnTo>
                    <a:pt x="350" y="278"/>
                  </a:lnTo>
                  <a:lnTo>
                    <a:pt x="350" y="278"/>
                  </a:lnTo>
                  <a:lnTo>
                    <a:pt x="350" y="276"/>
                  </a:lnTo>
                  <a:lnTo>
                    <a:pt x="350" y="276"/>
                  </a:lnTo>
                  <a:lnTo>
                    <a:pt x="350" y="274"/>
                  </a:lnTo>
                  <a:lnTo>
                    <a:pt x="352" y="274"/>
                  </a:lnTo>
                  <a:lnTo>
                    <a:pt x="352" y="272"/>
                  </a:lnTo>
                  <a:lnTo>
                    <a:pt x="354" y="272"/>
                  </a:lnTo>
                  <a:lnTo>
                    <a:pt x="356" y="270"/>
                  </a:lnTo>
                  <a:lnTo>
                    <a:pt x="360" y="270"/>
                  </a:lnTo>
                  <a:lnTo>
                    <a:pt x="364" y="268"/>
                  </a:lnTo>
                  <a:lnTo>
                    <a:pt x="368" y="266"/>
                  </a:lnTo>
                  <a:lnTo>
                    <a:pt x="370" y="266"/>
                  </a:lnTo>
                  <a:lnTo>
                    <a:pt x="374" y="264"/>
                  </a:lnTo>
                  <a:lnTo>
                    <a:pt x="376" y="264"/>
                  </a:lnTo>
                  <a:lnTo>
                    <a:pt x="380" y="262"/>
                  </a:lnTo>
                  <a:lnTo>
                    <a:pt x="382" y="262"/>
                  </a:lnTo>
                  <a:lnTo>
                    <a:pt x="384" y="260"/>
                  </a:lnTo>
                  <a:lnTo>
                    <a:pt x="386" y="260"/>
                  </a:lnTo>
                  <a:lnTo>
                    <a:pt x="392" y="256"/>
                  </a:lnTo>
                  <a:lnTo>
                    <a:pt x="398" y="252"/>
                  </a:lnTo>
                  <a:lnTo>
                    <a:pt x="400" y="250"/>
                  </a:lnTo>
                  <a:lnTo>
                    <a:pt x="404" y="248"/>
                  </a:lnTo>
                  <a:lnTo>
                    <a:pt x="406" y="244"/>
                  </a:lnTo>
                  <a:lnTo>
                    <a:pt x="408" y="242"/>
                  </a:lnTo>
                  <a:lnTo>
                    <a:pt x="408" y="240"/>
                  </a:lnTo>
                  <a:lnTo>
                    <a:pt x="408" y="240"/>
                  </a:lnTo>
                  <a:lnTo>
                    <a:pt x="410" y="238"/>
                  </a:lnTo>
                  <a:lnTo>
                    <a:pt x="410" y="238"/>
                  </a:lnTo>
                  <a:lnTo>
                    <a:pt x="410" y="238"/>
                  </a:lnTo>
                  <a:lnTo>
                    <a:pt x="410" y="234"/>
                  </a:lnTo>
                  <a:lnTo>
                    <a:pt x="408" y="232"/>
                  </a:lnTo>
                  <a:lnTo>
                    <a:pt x="408" y="230"/>
                  </a:lnTo>
                  <a:lnTo>
                    <a:pt x="408" y="226"/>
                  </a:lnTo>
                  <a:lnTo>
                    <a:pt x="408" y="224"/>
                  </a:lnTo>
                  <a:lnTo>
                    <a:pt x="408" y="222"/>
                  </a:lnTo>
                  <a:lnTo>
                    <a:pt x="408" y="222"/>
                  </a:lnTo>
                  <a:lnTo>
                    <a:pt x="408" y="220"/>
                  </a:lnTo>
                  <a:lnTo>
                    <a:pt x="408" y="220"/>
                  </a:lnTo>
                  <a:lnTo>
                    <a:pt x="408" y="220"/>
                  </a:lnTo>
                  <a:lnTo>
                    <a:pt x="410" y="220"/>
                  </a:lnTo>
                  <a:lnTo>
                    <a:pt x="412" y="218"/>
                  </a:lnTo>
                  <a:lnTo>
                    <a:pt x="414" y="218"/>
                  </a:lnTo>
                  <a:lnTo>
                    <a:pt x="414" y="216"/>
                  </a:lnTo>
                  <a:lnTo>
                    <a:pt x="414" y="216"/>
                  </a:lnTo>
                  <a:lnTo>
                    <a:pt x="414" y="216"/>
                  </a:lnTo>
                  <a:lnTo>
                    <a:pt x="414" y="214"/>
                  </a:lnTo>
                  <a:lnTo>
                    <a:pt x="414" y="212"/>
                  </a:lnTo>
                  <a:lnTo>
                    <a:pt x="414" y="210"/>
                  </a:lnTo>
                  <a:lnTo>
                    <a:pt x="414" y="208"/>
                  </a:lnTo>
                  <a:lnTo>
                    <a:pt x="414" y="206"/>
                  </a:lnTo>
                  <a:lnTo>
                    <a:pt x="412" y="204"/>
                  </a:lnTo>
                  <a:lnTo>
                    <a:pt x="412" y="202"/>
                  </a:lnTo>
                  <a:lnTo>
                    <a:pt x="412" y="202"/>
                  </a:lnTo>
                  <a:lnTo>
                    <a:pt x="410" y="202"/>
                  </a:lnTo>
                  <a:lnTo>
                    <a:pt x="410" y="200"/>
                  </a:lnTo>
                  <a:lnTo>
                    <a:pt x="408" y="200"/>
                  </a:lnTo>
                  <a:lnTo>
                    <a:pt x="406" y="198"/>
                  </a:lnTo>
                  <a:lnTo>
                    <a:pt x="404" y="198"/>
                  </a:lnTo>
                  <a:lnTo>
                    <a:pt x="402" y="198"/>
                  </a:lnTo>
                  <a:lnTo>
                    <a:pt x="400" y="198"/>
                  </a:lnTo>
                  <a:lnTo>
                    <a:pt x="398" y="198"/>
                  </a:lnTo>
                  <a:lnTo>
                    <a:pt x="396" y="198"/>
                  </a:lnTo>
                  <a:lnTo>
                    <a:pt x="390" y="198"/>
                  </a:lnTo>
                  <a:lnTo>
                    <a:pt x="386" y="198"/>
                  </a:lnTo>
                  <a:lnTo>
                    <a:pt x="382" y="198"/>
                  </a:lnTo>
                  <a:lnTo>
                    <a:pt x="380" y="198"/>
                  </a:lnTo>
                  <a:lnTo>
                    <a:pt x="380" y="198"/>
                  </a:lnTo>
                  <a:lnTo>
                    <a:pt x="378" y="200"/>
                  </a:lnTo>
                  <a:lnTo>
                    <a:pt x="376" y="200"/>
                  </a:lnTo>
                  <a:lnTo>
                    <a:pt x="374" y="202"/>
                  </a:lnTo>
                  <a:lnTo>
                    <a:pt x="372" y="204"/>
                  </a:lnTo>
                  <a:lnTo>
                    <a:pt x="370" y="206"/>
                  </a:lnTo>
                  <a:lnTo>
                    <a:pt x="368" y="206"/>
                  </a:lnTo>
                  <a:lnTo>
                    <a:pt x="366" y="208"/>
                  </a:lnTo>
                  <a:lnTo>
                    <a:pt x="366" y="210"/>
                  </a:lnTo>
                  <a:lnTo>
                    <a:pt x="364" y="212"/>
                  </a:lnTo>
                  <a:lnTo>
                    <a:pt x="364" y="214"/>
                  </a:lnTo>
                  <a:lnTo>
                    <a:pt x="362" y="214"/>
                  </a:lnTo>
                  <a:lnTo>
                    <a:pt x="362" y="216"/>
                  </a:lnTo>
                  <a:lnTo>
                    <a:pt x="360" y="222"/>
                  </a:lnTo>
                  <a:lnTo>
                    <a:pt x="358" y="226"/>
                  </a:lnTo>
                  <a:lnTo>
                    <a:pt x="356" y="230"/>
                  </a:lnTo>
                  <a:lnTo>
                    <a:pt x="354" y="234"/>
                  </a:lnTo>
                  <a:lnTo>
                    <a:pt x="354" y="236"/>
                  </a:lnTo>
                  <a:lnTo>
                    <a:pt x="352" y="238"/>
                  </a:lnTo>
                  <a:lnTo>
                    <a:pt x="352" y="240"/>
                  </a:lnTo>
                  <a:lnTo>
                    <a:pt x="350" y="240"/>
                  </a:lnTo>
                  <a:lnTo>
                    <a:pt x="350" y="240"/>
                  </a:lnTo>
                  <a:lnTo>
                    <a:pt x="348" y="242"/>
                  </a:lnTo>
                  <a:lnTo>
                    <a:pt x="346" y="242"/>
                  </a:lnTo>
                  <a:lnTo>
                    <a:pt x="342" y="244"/>
                  </a:lnTo>
                  <a:lnTo>
                    <a:pt x="340" y="244"/>
                  </a:lnTo>
                  <a:lnTo>
                    <a:pt x="336" y="246"/>
                  </a:lnTo>
                  <a:lnTo>
                    <a:pt x="332" y="246"/>
                  </a:lnTo>
                  <a:lnTo>
                    <a:pt x="328" y="246"/>
                  </a:lnTo>
                  <a:lnTo>
                    <a:pt x="320" y="248"/>
                  </a:lnTo>
                  <a:lnTo>
                    <a:pt x="316" y="248"/>
                  </a:lnTo>
                  <a:lnTo>
                    <a:pt x="312" y="248"/>
                  </a:lnTo>
                  <a:lnTo>
                    <a:pt x="308" y="248"/>
                  </a:lnTo>
                  <a:lnTo>
                    <a:pt x="302" y="248"/>
                  </a:lnTo>
                  <a:lnTo>
                    <a:pt x="300" y="248"/>
                  </a:lnTo>
                  <a:lnTo>
                    <a:pt x="298" y="248"/>
                  </a:lnTo>
                  <a:lnTo>
                    <a:pt x="296" y="248"/>
                  </a:lnTo>
                  <a:lnTo>
                    <a:pt x="292" y="246"/>
                  </a:lnTo>
                  <a:lnTo>
                    <a:pt x="290" y="246"/>
                  </a:lnTo>
                  <a:lnTo>
                    <a:pt x="286" y="244"/>
                  </a:lnTo>
                  <a:lnTo>
                    <a:pt x="282" y="242"/>
                  </a:lnTo>
                  <a:lnTo>
                    <a:pt x="280" y="238"/>
                  </a:lnTo>
                  <a:lnTo>
                    <a:pt x="276" y="236"/>
                  </a:lnTo>
                  <a:lnTo>
                    <a:pt x="274" y="234"/>
                  </a:lnTo>
                  <a:lnTo>
                    <a:pt x="272" y="232"/>
                  </a:lnTo>
                  <a:lnTo>
                    <a:pt x="272" y="232"/>
                  </a:lnTo>
                  <a:lnTo>
                    <a:pt x="270" y="230"/>
                  </a:lnTo>
                  <a:lnTo>
                    <a:pt x="270" y="228"/>
                  </a:lnTo>
                  <a:lnTo>
                    <a:pt x="270" y="226"/>
                  </a:lnTo>
                  <a:lnTo>
                    <a:pt x="268" y="222"/>
                  </a:lnTo>
                  <a:lnTo>
                    <a:pt x="268" y="220"/>
                  </a:lnTo>
                  <a:lnTo>
                    <a:pt x="268" y="218"/>
                  </a:lnTo>
                  <a:lnTo>
                    <a:pt x="266" y="212"/>
                  </a:lnTo>
                  <a:lnTo>
                    <a:pt x="266" y="200"/>
                  </a:lnTo>
                  <a:lnTo>
                    <a:pt x="266" y="194"/>
                  </a:lnTo>
                  <a:lnTo>
                    <a:pt x="264" y="192"/>
                  </a:lnTo>
                  <a:lnTo>
                    <a:pt x="264" y="190"/>
                  </a:lnTo>
                  <a:lnTo>
                    <a:pt x="264" y="186"/>
                  </a:lnTo>
                  <a:lnTo>
                    <a:pt x="262" y="184"/>
                  </a:lnTo>
                  <a:lnTo>
                    <a:pt x="260" y="176"/>
                  </a:lnTo>
                  <a:lnTo>
                    <a:pt x="258" y="172"/>
                  </a:lnTo>
                  <a:lnTo>
                    <a:pt x="258" y="168"/>
                  </a:lnTo>
                  <a:lnTo>
                    <a:pt x="258" y="164"/>
                  </a:lnTo>
                  <a:lnTo>
                    <a:pt x="258" y="162"/>
                  </a:lnTo>
                  <a:lnTo>
                    <a:pt x="256" y="160"/>
                  </a:lnTo>
                  <a:lnTo>
                    <a:pt x="258" y="158"/>
                  </a:lnTo>
                  <a:lnTo>
                    <a:pt x="258" y="156"/>
                  </a:lnTo>
                  <a:lnTo>
                    <a:pt x="258" y="154"/>
                  </a:lnTo>
                  <a:lnTo>
                    <a:pt x="260" y="150"/>
                  </a:lnTo>
                  <a:lnTo>
                    <a:pt x="262" y="144"/>
                  </a:lnTo>
                  <a:lnTo>
                    <a:pt x="262" y="142"/>
                  </a:lnTo>
                  <a:lnTo>
                    <a:pt x="264" y="140"/>
                  </a:lnTo>
                  <a:lnTo>
                    <a:pt x="264" y="134"/>
                  </a:lnTo>
                  <a:lnTo>
                    <a:pt x="266" y="128"/>
                  </a:lnTo>
                  <a:lnTo>
                    <a:pt x="266" y="12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95" name="Freeform 524"/>
            <p:cNvSpPr>
              <a:spLocks/>
            </p:cNvSpPr>
            <p:nvPr/>
          </p:nvSpPr>
          <p:spPr bwMode="auto">
            <a:xfrm>
              <a:off x="1217207" y="1401419"/>
              <a:ext cx="991546" cy="817993"/>
            </a:xfrm>
            <a:custGeom>
              <a:avLst/>
              <a:gdLst>
                <a:gd name="T0" fmla="*/ 210 w 480"/>
                <a:gd name="T1" fmla="*/ 10 h 396"/>
                <a:gd name="T2" fmla="*/ 192 w 480"/>
                <a:gd name="T3" fmla="*/ 26 h 396"/>
                <a:gd name="T4" fmla="*/ 154 w 480"/>
                <a:gd name="T5" fmla="*/ 34 h 396"/>
                <a:gd name="T6" fmla="*/ 120 w 480"/>
                <a:gd name="T7" fmla="*/ 60 h 396"/>
                <a:gd name="T8" fmla="*/ 90 w 480"/>
                <a:gd name="T9" fmla="*/ 78 h 396"/>
                <a:gd name="T10" fmla="*/ 152 w 480"/>
                <a:gd name="T11" fmla="*/ 106 h 396"/>
                <a:gd name="T12" fmla="*/ 150 w 480"/>
                <a:gd name="T13" fmla="*/ 118 h 396"/>
                <a:gd name="T14" fmla="*/ 106 w 480"/>
                <a:gd name="T15" fmla="*/ 122 h 396"/>
                <a:gd name="T16" fmla="*/ 84 w 480"/>
                <a:gd name="T17" fmla="*/ 118 h 396"/>
                <a:gd name="T18" fmla="*/ 60 w 480"/>
                <a:gd name="T19" fmla="*/ 126 h 396"/>
                <a:gd name="T20" fmla="*/ 64 w 480"/>
                <a:gd name="T21" fmla="*/ 142 h 396"/>
                <a:gd name="T22" fmla="*/ 68 w 480"/>
                <a:gd name="T23" fmla="*/ 162 h 396"/>
                <a:gd name="T24" fmla="*/ 112 w 480"/>
                <a:gd name="T25" fmla="*/ 162 h 396"/>
                <a:gd name="T26" fmla="*/ 132 w 480"/>
                <a:gd name="T27" fmla="*/ 164 h 396"/>
                <a:gd name="T28" fmla="*/ 120 w 480"/>
                <a:gd name="T29" fmla="*/ 188 h 396"/>
                <a:gd name="T30" fmla="*/ 94 w 480"/>
                <a:gd name="T31" fmla="*/ 196 h 396"/>
                <a:gd name="T32" fmla="*/ 78 w 480"/>
                <a:gd name="T33" fmla="*/ 192 h 396"/>
                <a:gd name="T34" fmla="*/ 58 w 480"/>
                <a:gd name="T35" fmla="*/ 216 h 396"/>
                <a:gd name="T36" fmla="*/ 38 w 480"/>
                <a:gd name="T37" fmla="*/ 232 h 396"/>
                <a:gd name="T38" fmla="*/ 56 w 480"/>
                <a:gd name="T39" fmla="*/ 248 h 396"/>
                <a:gd name="T40" fmla="*/ 44 w 480"/>
                <a:gd name="T41" fmla="*/ 264 h 396"/>
                <a:gd name="T42" fmla="*/ 70 w 480"/>
                <a:gd name="T43" fmla="*/ 258 h 396"/>
                <a:gd name="T44" fmla="*/ 70 w 480"/>
                <a:gd name="T45" fmla="*/ 284 h 396"/>
                <a:gd name="T46" fmla="*/ 76 w 480"/>
                <a:gd name="T47" fmla="*/ 302 h 396"/>
                <a:gd name="T48" fmla="*/ 102 w 480"/>
                <a:gd name="T49" fmla="*/ 302 h 396"/>
                <a:gd name="T50" fmla="*/ 122 w 480"/>
                <a:gd name="T51" fmla="*/ 306 h 396"/>
                <a:gd name="T52" fmla="*/ 84 w 480"/>
                <a:gd name="T53" fmla="*/ 346 h 396"/>
                <a:gd name="T54" fmla="*/ 0 w 480"/>
                <a:gd name="T55" fmla="*/ 388 h 396"/>
                <a:gd name="T56" fmla="*/ 44 w 480"/>
                <a:gd name="T57" fmla="*/ 390 h 396"/>
                <a:gd name="T58" fmla="*/ 148 w 480"/>
                <a:gd name="T59" fmla="*/ 326 h 396"/>
                <a:gd name="T60" fmla="*/ 176 w 480"/>
                <a:gd name="T61" fmla="*/ 298 h 396"/>
                <a:gd name="T62" fmla="*/ 204 w 480"/>
                <a:gd name="T63" fmla="*/ 264 h 396"/>
                <a:gd name="T64" fmla="*/ 244 w 480"/>
                <a:gd name="T65" fmla="*/ 240 h 396"/>
                <a:gd name="T66" fmla="*/ 222 w 480"/>
                <a:gd name="T67" fmla="*/ 262 h 396"/>
                <a:gd name="T68" fmla="*/ 218 w 480"/>
                <a:gd name="T69" fmla="*/ 280 h 396"/>
                <a:gd name="T70" fmla="*/ 216 w 480"/>
                <a:gd name="T71" fmla="*/ 294 h 396"/>
                <a:gd name="T72" fmla="*/ 252 w 480"/>
                <a:gd name="T73" fmla="*/ 270 h 396"/>
                <a:gd name="T74" fmla="*/ 270 w 480"/>
                <a:gd name="T75" fmla="*/ 248 h 396"/>
                <a:gd name="T76" fmla="*/ 290 w 480"/>
                <a:gd name="T77" fmla="*/ 246 h 396"/>
                <a:gd name="T78" fmla="*/ 306 w 480"/>
                <a:gd name="T79" fmla="*/ 254 h 396"/>
                <a:gd name="T80" fmla="*/ 334 w 480"/>
                <a:gd name="T81" fmla="*/ 266 h 396"/>
                <a:gd name="T82" fmla="*/ 358 w 480"/>
                <a:gd name="T83" fmla="*/ 280 h 396"/>
                <a:gd name="T84" fmla="*/ 374 w 480"/>
                <a:gd name="T85" fmla="*/ 294 h 396"/>
                <a:gd name="T86" fmla="*/ 390 w 480"/>
                <a:gd name="T87" fmla="*/ 302 h 396"/>
                <a:gd name="T88" fmla="*/ 406 w 480"/>
                <a:gd name="T89" fmla="*/ 300 h 396"/>
                <a:gd name="T90" fmla="*/ 424 w 480"/>
                <a:gd name="T91" fmla="*/ 314 h 396"/>
                <a:gd name="T92" fmla="*/ 432 w 480"/>
                <a:gd name="T93" fmla="*/ 324 h 396"/>
                <a:gd name="T94" fmla="*/ 448 w 480"/>
                <a:gd name="T95" fmla="*/ 340 h 396"/>
                <a:gd name="T96" fmla="*/ 466 w 480"/>
                <a:gd name="T97" fmla="*/ 358 h 396"/>
                <a:gd name="T98" fmla="*/ 464 w 480"/>
                <a:gd name="T99" fmla="*/ 344 h 396"/>
                <a:gd name="T100" fmla="*/ 452 w 480"/>
                <a:gd name="T101" fmla="*/ 316 h 396"/>
                <a:gd name="T102" fmla="*/ 426 w 480"/>
                <a:gd name="T103" fmla="*/ 274 h 396"/>
                <a:gd name="T104" fmla="*/ 410 w 480"/>
                <a:gd name="T105" fmla="*/ 282 h 396"/>
                <a:gd name="T106" fmla="*/ 398 w 480"/>
                <a:gd name="T107" fmla="*/ 290 h 396"/>
                <a:gd name="T108" fmla="*/ 382 w 480"/>
                <a:gd name="T109" fmla="*/ 264 h 396"/>
                <a:gd name="T110" fmla="*/ 416 w 480"/>
                <a:gd name="T111" fmla="*/ 30 h 396"/>
                <a:gd name="T112" fmla="*/ 362 w 480"/>
                <a:gd name="T113" fmla="*/ 32 h 396"/>
                <a:gd name="T114" fmla="*/ 328 w 480"/>
                <a:gd name="T115" fmla="*/ 24 h 396"/>
                <a:gd name="T116" fmla="*/ 294 w 480"/>
                <a:gd name="T117" fmla="*/ 6 h 396"/>
                <a:gd name="T118" fmla="*/ 262 w 480"/>
                <a:gd name="T119" fmla="*/ 20 h 396"/>
                <a:gd name="T120" fmla="*/ 252 w 480"/>
                <a:gd name="T121" fmla="*/ 2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0" h="396">
                  <a:moveTo>
                    <a:pt x="244" y="0"/>
                  </a:moveTo>
                  <a:lnTo>
                    <a:pt x="244" y="0"/>
                  </a:lnTo>
                  <a:lnTo>
                    <a:pt x="242" y="2"/>
                  </a:lnTo>
                  <a:lnTo>
                    <a:pt x="242" y="2"/>
                  </a:lnTo>
                  <a:lnTo>
                    <a:pt x="240" y="2"/>
                  </a:lnTo>
                  <a:lnTo>
                    <a:pt x="238" y="4"/>
                  </a:lnTo>
                  <a:lnTo>
                    <a:pt x="236" y="6"/>
                  </a:lnTo>
                  <a:lnTo>
                    <a:pt x="236" y="8"/>
                  </a:lnTo>
                  <a:lnTo>
                    <a:pt x="234" y="10"/>
                  </a:lnTo>
                  <a:lnTo>
                    <a:pt x="232" y="10"/>
                  </a:lnTo>
                  <a:lnTo>
                    <a:pt x="232" y="10"/>
                  </a:lnTo>
                  <a:lnTo>
                    <a:pt x="230" y="10"/>
                  </a:lnTo>
                  <a:lnTo>
                    <a:pt x="230" y="12"/>
                  </a:lnTo>
                  <a:lnTo>
                    <a:pt x="228" y="12"/>
                  </a:lnTo>
                  <a:lnTo>
                    <a:pt x="226" y="12"/>
                  </a:lnTo>
                  <a:lnTo>
                    <a:pt x="224" y="12"/>
                  </a:lnTo>
                  <a:lnTo>
                    <a:pt x="220" y="12"/>
                  </a:lnTo>
                  <a:lnTo>
                    <a:pt x="216" y="10"/>
                  </a:lnTo>
                  <a:lnTo>
                    <a:pt x="210" y="10"/>
                  </a:lnTo>
                  <a:lnTo>
                    <a:pt x="208" y="10"/>
                  </a:lnTo>
                  <a:lnTo>
                    <a:pt x="206" y="10"/>
                  </a:lnTo>
                  <a:lnTo>
                    <a:pt x="204" y="10"/>
                  </a:lnTo>
                  <a:lnTo>
                    <a:pt x="204" y="10"/>
                  </a:lnTo>
                  <a:lnTo>
                    <a:pt x="202" y="10"/>
                  </a:lnTo>
                  <a:lnTo>
                    <a:pt x="200" y="10"/>
                  </a:lnTo>
                  <a:lnTo>
                    <a:pt x="200" y="12"/>
                  </a:lnTo>
                  <a:lnTo>
                    <a:pt x="200" y="12"/>
                  </a:lnTo>
                  <a:lnTo>
                    <a:pt x="198" y="14"/>
                  </a:lnTo>
                  <a:lnTo>
                    <a:pt x="198" y="14"/>
                  </a:lnTo>
                  <a:lnTo>
                    <a:pt x="198" y="16"/>
                  </a:lnTo>
                  <a:lnTo>
                    <a:pt x="196" y="18"/>
                  </a:lnTo>
                  <a:lnTo>
                    <a:pt x="196" y="20"/>
                  </a:lnTo>
                  <a:lnTo>
                    <a:pt x="194" y="24"/>
                  </a:lnTo>
                  <a:lnTo>
                    <a:pt x="194" y="24"/>
                  </a:lnTo>
                  <a:lnTo>
                    <a:pt x="194" y="24"/>
                  </a:lnTo>
                  <a:lnTo>
                    <a:pt x="194" y="26"/>
                  </a:lnTo>
                  <a:lnTo>
                    <a:pt x="192" y="26"/>
                  </a:lnTo>
                  <a:lnTo>
                    <a:pt x="192" y="26"/>
                  </a:lnTo>
                  <a:lnTo>
                    <a:pt x="192" y="26"/>
                  </a:lnTo>
                  <a:lnTo>
                    <a:pt x="190" y="28"/>
                  </a:lnTo>
                  <a:lnTo>
                    <a:pt x="188" y="28"/>
                  </a:lnTo>
                  <a:lnTo>
                    <a:pt x="186" y="28"/>
                  </a:lnTo>
                  <a:lnTo>
                    <a:pt x="182" y="28"/>
                  </a:lnTo>
                  <a:lnTo>
                    <a:pt x="180" y="28"/>
                  </a:lnTo>
                  <a:lnTo>
                    <a:pt x="176" y="28"/>
                  </a:lnTo>
                  <a:lnTo>
                    <a:pt x="170" y="26"/>
                  </a:lnTo>
                  <a:lnTo>
                    <a:pt x="168" y="26"/>
                  </a:lnTo>
                  <a:lnTo>
                    <a:pt x="164" y="26"/>
                  </a:lnTo>
                  <a:lnTo>
                    <a:pt x="162" y="28"/>
                  </a:lnTo>
                  <a:lnTo>
                    <a:pt x="160" y="28"/>
                  </a:lnTo>
                  <a:lnTo>
                    <a:pt x="158" y="28"/>
                  </a:lnTo>
                  <a:lnTo>
                    <a:pt x="158" y="28"/>
                  </a:lnTo>
                  <a:lnTo>
                    <a:pt x="158" y="28"/>
                  </a:lnTo>
                  <a:lnTo>
                    <a:pt x="156" y="30"/>
                  </a:lnTo>
                  <a:lnTo>
                    <a:pt x="156" y="30"/>
                  </a:lnTo>
                  <a:lnTo>
                    <a:pt x="154" y="32"/>
                  </a:lnTo>
                  <a:lnTo>
                    <a:pt x="154" y="34"/>
                  </a:lnTo>
                  <a:lnTo>
                    <a:pt x="152" y="36"/>
                  </a:lnTo>
                  <a:lnTo>
                    <a:pt x="152" y="38"/>
                  </a:lnTo>
                  <a:lnTo>
                    <a:pt x="152" y="42"/>
                  </a:lnTo>
                  <a:lnTo>
                    <a:pt x="150" y="46"/>
                  </a:lnTo>
                  <a:lnTo>
                    <a:pt x="150" y="48"/>
                  </a:lnTo>
                  <a:lnTo>
                    <a:pt x="148" y="50"/>
                  </a:lnTo>
                  <a:lnTo>
                    <a:pt x="148" y="52"/>
                  </a:lnTo>
                  <a:lnTo>
                    <a:pt x="146" y="54"/>
                  </a:lnTo>
                  <a:lnTo>
                    <a:pt x="146" y="56"/>
                  </a:lnTo>
                  <a:lnTo>
                    <a:pt x="144" y="56"/>
                  </a:lnTo>
                  <a:lnTo>
                    <a:pt x="144" y="58"/>
                  </a:lnTo>
                  <a:lnTo>
                    <a:pt x="142" y="58"/>
                  </a:lnTo>
                  <a:lnTo>
                    <a:pt x="142" y="58"/>
                  </a:lnTo>
                  <a:lnTo>
                    <a:pt x="140" y="58"/>
                  </a:lnTo>
                  <a:lnTo>
                    <a:pt x="138" y="60"/>
                  </a:lnTo>
                  <a:lnTo>
                    <a:pt x="134" y="60"/>
                  </a:lnTo>
                  <a:lnTo>
                    <a:pt x="130" y="60"/>
                  </a:lnTo>
                  <a:lnTo>
                    <a:pt x="128" y="60"/>
                  </a:lnTo>
                  <a:lnTo>
                    <a:pt x="120" y="60"/>
                  </a:lnTo>
                  <a:lnTo>
                    <a:pt x="112" y="60"/>
                  </a:lnTo>
                  <a:lnTo>
                    <a:pt x="108" y="60"/>
                  </a:lnTo>
                  <a:lnTo>
                    <a:pt x="106" y="60"/>
                  </a:lnTo>
                  <a:lnTo>
                    <a:pt x="102" y="60"/>
                  </a:lnTo>
                  <a:lnTo>
                    <a:pt x="100" y="62"/>
                  </a:lnTo>
                  <a:lnTo>
                    <a:pt x="98" y="62"/>
                  </a:lnTo>
                  <a:lnTo>
                    <a:pt x="96" y="62"/>
                  </a:lnTo>
                  <a:lnTo>
                    <a:pt x="96" y="64"/>
                  </a:lnTo>
                  <a:lnTo>
                    <a:pt x="94" y="64"/>
                  </a:lnTo>
                  <a:lnTo>
                    <a:pt x="94" y="64"/>
                  </a:lnTo>
                  <a:lnTo>
                    <a:pt x="92" y="66"/>
                  </a:lnTo>
                  <a:lnTo>
                    <a:pt x="92" y="68"/>
                  </a:lnTo>
                  <a:lnTo>
                    <a:pt x="90" y="70"/>
                  </a:lnTo>
                  <a:lnTo>
                    <a:pt x="90" y="72"/>
                  </a:lnTo>
                  <a:lnTo>
                    <a:pt x="90" y="74"/>
                  </a:lnTo>
                  <a:lnTo>
                    <a:pt x="90" y="76"/>
                  </a:lnTo>
                  <a:lnTo>
                    <a:pt x="90" y="76"/>
                  </a:lnTo>
                  <a:lnTo>
                    <a:pt x="90" y="76"/>
                  </a:lnTo>
                  <a:lnTo>
                    <a:pt x="90" y="78"/>
                  </a:lnTo>
                  <a:lnTo>
                    <a:pt x="90" y="80"/>
                  </a:lnTo>
                  <a:lnTo>
                    <a:pt x="92" y="82"/>
                  </a:lnTo>
                  <a:lnTo>
                    <a:pt x="94" y="82"/>
                  </a:lnTo>
                  <a:lnTo>
                    <a:pt x="96" y="84"/>
                  </a:lnTo>
                  <a:lnTo>
                    <a:pt x="98" y="86"/>
                  </a:lnTo>
                  <a:lnTo>
                    <a:pt x="100" y="86"/>
                  </a:lnTo>
                  <a:lnTo>
                    <a:pt x="102" y="88"/>
                  </a:lnTo>
                  <a:lnTo>
                    <a:pt x="106" y="90"/>
                  </a:lnTo>
                  <a:lnTo>
                    <a:pt x="110" y="92"/>
                  </a:lnTo>
                  <a:lnTo>
                    <a:pt x="118" y="96"/>
                  </a:lnTo>
                  <a:lnTo>
                    <a:pt x="120" y="98"/>
                  </a:lnTo>
                  <a:lnTo>
                    <a:pt x="122" y="98"/>
                  </a:lnTo>
                  <a:lnTo>
                    <a:pt x="124" y="100"/>
                  </a:lnTo>
                  <a:lnTo>
                    <a:pt x="128" y="100"/>
                  </a:lnTo>
                  <a:lnTo>
                    <a:pt x="136" y="102"/>
                  </a:lnTo>
                  <a:lnTo>
                    <a:pt x="142" y="104"/>
                  </a:lnTo>
                  <a:lnTo>
                    <a:pt x="146" y="104"/>
                  </a:lnTo>
                  <a:lnTo>
                    <a:pt x="150" y="106"/>
                  </a:lnTo>
                  <a:lnTo>
                    <a:pt x="152" y="106"/>
                  </a:lnTo>
                  <a:lnTo>
                    <a:pt x="156" y="108"/>
                  </a:lnTo>
                  <a:lnTo>
                    <a:pt x="156" y="108"/>
                  </a:lnTo>
                  <a:lnTo>
                    <a:pt x="158" y="108"/>
                  </a:lnTo>
                  <a:lnTo>
                    <a:pt x="158" y="110"/>
                  </a:lnTo>
                  <a:lnTo>
                    <a:pt x="158" y="110"/>
                  </a:lnTo>
                  <a:lnTo>
                    <a:pt x="160" y="112"/>
                  </a:lnTo>
                  <a:lnTo>
                    <a:pt x="160" y="112"/>
                  </a:lnTo>
                  <a:lnTo>
                    <a:pt x="160" y="114"/>
                  </a:lnTo>
                  <a:lnTo>
                    <a:pt x="160" y="114"/>
                  </a:lnTo>
                  <a:lnTo>
                    <a:pt x="160" y="114"/>
                  </a:lnTo>
                  <a:lnTo>
                    <a:pt x="160" y="116"/>
                  </a:lnTo>
                  <a:lnTo>
                    <a:pt x="160" y="116"/>
                  </a:lnTo>
                  <a:lnTo>
                    <a:pt x="158" y="116"/>
                  </a:lnTo>
                  <a:lnTo>
                    <a:pt x="158" y="118"/>
                  </a:lnTo>
                  <a:lnTo>
                    <a:pt x="158" y="118"/>
                  </a:lnTo>
                  <a:lnTo>
                    <a:pt x="156" y="118"/>
                  </a:lnTo>
                  <a:lnTo>
                    <a:pt x="154" y="118"/>
                  </a:lnTo>
                  <a:lnTo>
                    <a:pt x="152" y="118"/>
                  </a:lnTo>
                  <a:lnTo>
                    <a:pt x="150" y="118"/>
                  </a:lnTo>
                  <a:lnTo>
                    <a:pt x="148" y="118"/>
                  </a:lnTo>
                  <a:lnTo>
                    <a:pt x="142" y="118"/>
                  </a:lnTo>
                  <a:lnTo>
                    <a:pt x="138" y="118"/>
                  </a:lnTo>
                  <a:lnTo>
                    <a:pt x="134" y="118"/>
                  </a:lnTo>
                  <a:lnTo>
                    <a:pt x="132" y="118"/>
                  </a:lnTo>
                  <a:lnTo>
                    <a:pt x="130" y="120"/>
                  </a:lnTo>
                  <a:lnTo>
                    <a:pt x="128" y="120"/>
                  </a:lnTo>
                  <a:lnTo>
                    <a:pt x="124" y="120"/>
                  </a:lnTo>
                  <a:lnTo>
                    <a:pt x="120" y="122"/>
                  </a:lnTo>
                  <a:lnTo>
                    <a:pt x="116" y="124"/>
                  </a:lnTo>
                  <a:lnTo>
                    <a:pt x="114" y="124"/>
                  </a:lnTo>
                  <a:lnTo>
                    <a:pt x="112" y="124"/>
                  </a:lnTo>
                  <a:lnTo>
                    <a:pt x="112" y="124"/>
                  </a:lnTo>
                  <a:lnTo>
                    <a:pt x="110" y="124"/>
                  </a:lnTo>
                  <a:lnTo>
                    <a:pt x="110" y="124"/>
                  </a:lnTo>
                  <a:lnTo>
                    <a:pt x="108" y="124"/>
                  </a:lnTo>
                  <a:lnTo>
                    <a:pt x="108" y="124"/>
                  </a:lnTo>
                  <a:lnTo>
                    <a:pt x="108" y="122"/>
                  </a:lnTo>
                  <a:lnTo>
                    <a:pt x="106" y="122"/>
                  </a:lnTo>
                  <a:lnTo>
                    <a:pt x="106" y="120"/>
                  </a:lnTo>
                  <a:lnTo>
                    <a:pt x="104" y="118"/>
                  </a:lnTo>
                  <a:lnTo>
                    <a:pt x="104" y="116"/>
                  </a:lnTo>
                  <a:lnTo>
                    <a:pt x="102" y="114"/>
                  </a:lnTo>
                  <a:lnTo>
                    <a:pt x="102" y="114"/>
                  </a:lnTo>
                  <a:lnTo>
                    <a:pt x="100" y="112"/>
                  </a:lnTo>
                  <a:lnTo>
                    <a:pt x="100" y="112"/>
                  </a:lnTo>
                  <a:lnTo>
                    <a:pt x="100" y="112"/>
                  </a:lnTo>
                  <a:lnTo>
                    <a:pt x="98" y="112"/>
                  </a:lnTo>
                  <a:lnTo>
                    <a:pt x="98" y="112"/>
                  </a:lnTo>
                  <a:lnTo>
                    <a:pt x="96" y="112"/>
                  </a:lnTo>
                  <a:lnTo>
                    <a:pt x="94" y="112"/>
                  </a:lnTo>
                  <a:lnTo>
                    <a:pt x="92" y="112"/>
                  </a:lnTo>
                  <a:lnTo>
                    <a:pt x="90" y="114"/>
                  </a:lnTo>
                  <a:lnTo>
                    <a:pt x="88" y="114"/>
                  </a:lnTo>
                  <a:lnTo>
                    <a:pt x="86" y="116"/>
                  </a:lnTo>
                  <a:lnTo>
                    <a:pt x="84" y="116"/>
                  </a:lnTo>
                  <a:lnTo>
                    <a:pt x="84" y="116"/>
                  </a:lnTo>
                  <a:lnTo>
                    <a:pt x="84" y="118"/>
                  </a:lnTo>
                  <a:lnTo>
                    <a:pt x="84" y="118"/>
                  </a:lnTo>
                  <a:lnTo>
                    <a:pt x="84" y="120"/>
                  </a:lnTo>
                  <a:lnTo>
                    <a:pt x="84" y="122"/>
                  </a:lnTo>
                  <a:lnTo>
                    <a:pt x="84" y="122"/>
                  </a:lnTo>
                  <a:lnTo>
                    <a:pt x="84" y="124"/>
                  </a:lnTo>
                  <a:lnTo>
                    <a:pt x="84" y="124"/>
                  </a:lnTo>
                  <a:lnTo>
                    <a:pt x="84" y="124"/>
                  </a:lnTo>
                  <a:lnTo>
                    <a:pt x="84" y="126"/>
                  </a:lnTo>
                  <a:lnTo>
                    <a:pt x="82" y="126"/>
                  </a:lnTo>
                  <a:lnTo>
                    <a:pt x="80" y="126"/>
                  </a:lnTo>
                  <a:lnTo>
                    <a:pt x="80" y="126"/>
                  </a:lnTo>
                  <a:lnTo>
                    <a:pt x="78" y="126"/>
                  </a:lnTo>
                  <a:lnTo>
                    <a:pt x="76" y="126"/>
                  </a:lnTo>
                  <a:lnTo>
                    <a:pt x="72" y="126"/>
                  </a:lnTo>
                  <a:lnTo>
                    <a:pt x="68" y="126"/>
                  </a:lnTo>
                  <a:lnTo>
                    <a:pt x="64" y="126"/>
                  </a:lnTo>
                  <a:lnTo>
                    <a:pt x="64" y="126"/>
                  </a:lnTo>
                  <a:lnTo>
                    <a:pt x="62" y="126"/>
                  </a:lnTo>
                  <a:lnTo>
                    <a:pt x="60" y="126"/>
                  </a:lnTo>
                  <a:lnTo>
                    <a:pt x="58" y="126"/>
                  </a:lnTo>
                  <a:lnTo>
                    <a:pt x="58" y="128"/>
                  </a:lnTo>
                  <a:lnTo>
                    <a:pt x="56" y="128"/>
                  </a:lnTo>
                  <a:lnTo>
                    <a:pt x="56" y="130"/>
                  </a:lnTo>
                  <a:lnTo>
                    <a:pt x="54" y="132"/>
                  </a:lnTo>
                  <a:lnTo>
                    <a:pt x="52" y="132"/>
                  </a:lnTo>
                  <a:lnTo>
                    <a:pt x="52" y="134"/>
                  </a:lnTo>
                  <a:lnTo>
                    <a:pt x="52" y="134"/>
                  </a:lnTo>
                  <a:lnTo>
                    <a:pt x="52" y="136"/>
                  </a:lnTo>
                  <a:lnTo>
                    <a:pt x="52" y="136"/>
                  </a:lnTo>
                  <a:lnTo>
                    <a:pt x="52" y="136"/>
                  </a:lnTo>
                  <a:lnTo>
                    <a:pt x="52" y="138"/>
                  </a:lnTo>
                  <a:lnTo>
                    <a:pt x="52" y="138"/>
                  </a:lnTo>
                  <a:lnTo>
                    <a:pt x="54" y="138"/>
                  </a:lnTo>
                  <a:lnTo>
                    <a:pt x="54" y="140"/>
                  </a:lnTo>
                  <a:lnTo>
                    <a:pt x="56" y="140"/>
                  </a:lnTo>
                  <a:lnTo>
                    <a:pt x="58" y="140"/>
                  </a:lnTo>
                  <a:lnTo>
                    <a:pt x="62" y="142"/>
                  </a:lnTo>
                  <a:lnTo>
                    <a:pt x="64" y="142"/>
                  </a:lnTo>
                  <a:lnTo>
                    <a:pt x="64" y="142"/>
                  </a:lnTo>
                  <a:lnTo>
                    <a:pt x="66" y="144"/>
                  </a:lnTo>
                  <a:lnTo>
                    <a:pt x="66" y="144"/>
                  </a:lnTo>
                  <a:lnTo>
                    <a:pt x="66" y="144"/>
                  </a:lnTo>
                  <a:lnTo>
                    <a:pt x="66" y="146"/>
                  </a:lnTo>
                  <a:lnTo>
                    <a:pt x="66" y="146"/>
                  </a:lnTo>
                  <a:lnTo>
                    <a:pt x="66" y="146"/>
                  </a:lnTo>
                  <a:lnTo>
                    <a:pt x="66" y="148"/>
                  </a:lnTo>
                  <a:lnTo>
                    <a:pt x="66" y="150"/>
                  </a:lnTo>
                  <a:lnTo>
                    <a:pt x="66" y="152"/>
                  </a:lnTo>
                  <a:lnTo>
                    <a:pt x="64" y="154"/>
                  </a:lnTo>
                  <a:lnTo>
                    <a:pt x="64" y="156"/>
                  </a:lnTo>
                  <a:lnTo>
                    <a:pt x="64" y="158"/>
                  </a:lnTo>
                  <a:lnTo>
                    <a:pt x="64" y="158"/>
                  </a:lnTo>
                  <a:lnTo>
                    <a:pt x="64" y="158"/>
                  </a:lnTo>
                  <a:lnTo>
                    <a:pt x="64" y="160"/>
                  </a:lnTo>
                  <a:lnTo>
                    <a:pt x="64" y="160"/>
                  </a:lnTo>
                  <a:lnTo>
                    <a:pt x="66" y="162"/>
                  </a:lnTo>
                  <a:lnTo>
                    <a:pt x="68" y="162"/>
                  </a:lnTo>
                  <a:lnTo>
                    <a:pt x="68" y="164"/>
                  </a:lnTo>
                  <a:lnTo>
                    <a:pt x="70" y="164"/>
                  </a:lnTo>
                  <a:lnTo>
                    <a:pt x="72" y="166"/>
                  </a:lnTo>
                  <a:lnTo>
                    <a:pt x="72" y="166"/>
                  </a:lnTo>
                  <a:lnTo>
                    <a:pt x="74" y="168"/>
                  </a:lnTo>
                  <a:lnTo>
                    <a:pt x="76" y="168"/>
                  </a:lnTo>
                  <a:lnTo>
                    <a:pt x="78" y="168"/>
                  </a:lnTo>
                  <a:lnTo>
                    <a:pt x="80" y="168"/>
                  </a:lnTo>
                  <a:lnTo>
                    <a:pt x="86" y="168"/>
                  </a:lnTo>
                  <a:lnTo>
                    <a:pt x="90" y="168"/>
                  </a:lnTo>
                  <a:lnTo>
                    <a:pt x="94" y="168"/>
                  </a:lnTo>
                  <a:lnTo>
                    <a:pt x="98" y="168"/>
                  </a:lnTo>
                  <a:lnTo>
                    <a:pt x="102" y="168"/>
                  </a:lnTo>
                  <a:lnTo>
                    <a:pt x="104" y="168"/>
                  </a:lnTo>
                  <a:lnTo>
                    <a:pt x="106" y="166"/>
                  </a:lnTo>
                  <a:lnTo>
                    <a:pt x="106" y="166"/>
                  </a:lnTo>
                  <a:lnTo>
                    <a:pt x="108" y="166"/>
                  </a:lnTo>
                  <a:lnTo>
                    <a:pt x="110" y="164"/>
                  </a:lnTo>
                  <a:lnTo>
                    <a:pt x="112" y="162"/>
                  </a:lnTo>
                  <a:lnTo>
                    <a:pt x="114" y="160"/>
                  </a:lnTo>
                  <a:lnTo>
                    <a:pt x="118" y="158"/>
                  </a:lnTo>
                  <a:lnTo>
                    <a:pt x="118" y="156"/>
                  </a:lnTo>
                  <a:lnTo>
                    <a:pt x="120" y="156"/>
                  </a:lnTo>
                  <a:lnTo>
                    <a:pt x="122" y="156"/>
                  </a:lnTo>
                  <a:lnTo>
                    <a:pt x="122" y="154"/>
                  </a:lnTo>
                  <a:lnTo>
                    <a:pt x="124" y="154"/>
                  </a:lnTo>
                  <a:lnTo>
                    <a:pt x="124" y="154"/>
                  </a:lnTo>
                  <a:lnTo>
                    <a:pt x="126" y="154"/>
                  </a:lnTo>
                  <a:lnTo>
                    <a:pt x="126" y="156"/>
                  </a:lnTo>
                  <a:lnTo>
                    <a:pt x="128" y="156"/>
                  </a:lnTo>
                  <a:lnTo>
                    <a:pt x="130" y="158"/>
                  </a:lnTo>
                  <a:lnTo>
                    <a:pt x="130" y="158"/>
                  </a:lnTo>
                  <a:lnTo>
                    <a:pt x="132" y="160"/>
                  </a:lnTo>
                  <a:lnTo>
                    <a:pt x="132" y="160"/>
                  </a:lnTo>
                  <a:lnTo>
                    <a:pt x="132" y="162"/>
                  </a:lnTo>
                  <a:lnTo>
                    <a:pt x="132" y="162"/>
                  </a:lnTo>
                  <a:lnTo>
                    <a:pt x="132" y="162"/>
                  </a:lnTo>
                  <a:lnTo>
                    <a:pt x="132" y="164"/>
                  </a:lnTo>
                  <a:lnTo>
                    <a:pt x="132" y="164"/>
                  </a:lnTo>
                  <a:lnTo>
                    <a:pt x="130" y="164"/>
                  </a:lnTo>
                  <a:lnTo>
                    <a:pt x="130" y="166"/>
                  </a:lnTo>
                  <a:lnTo>
                    <a:pt x="128" y="166"/>
                  </a:lnTo>
                  <a:lnTo>
                    <a:pt x="124" y="168"/>
                  </a:lnTo>
                  <a:lnTo>
                    <a:pt x="124" y="168"/>
                  </a:lnTo>
                  <a:lnTo>
                    <a:pt x="122" y="170"/>
                  </a:lnTo>
                  <a:lnTo>
                    <a:pt x="122" y="170"/>
                  </a:lnTo>
                  <a:lnTo>
                    <a:pt x="122" y="170"/>
                  </a:lnTo>
                  <a:lnTo>
                    <a:pt x="122" y="172"/>
                  </a:lnTo>
                  <a:lnTo>
                    <a:pt x="122" y="174"/>
                  </a:lnTo>
                  <a:lnTo>
                    <a:pt x="122" y="176"/>
                  </a:lnTo>
                  <a:lnTo>
                    <a:pt x="122" y="178"/>
                  </a:lnTo>
                  <a:lnTo>
                    <a:pt x="122" y="182"/>
                  </a:lnTo>
                  <a:lnTo>
                    <a:pt x="122" y="184"/>
                  </a:lnTo>
                  <a:lnTo>
                    <a:pt x="120" y="184"/>
                  </a:lnTo>
                  <a:lnTo>
                    <a:pt x="120" y="186"/>
                  </a:lnTo>
                  <a:lnTo>
                    <a:pt x="120" y="186"/>
                  </a:lnTo>
                  <a:lnTo>
                    <a:pt x="120" y="188"/>
                  </a:lnTo>
                  <a:lnTo>
                    <a:pt x="118" y="188"/>
                  </a:lnTo>
                  <a:lnTo>
                    <a:pt x="118" y="188"/>
                  </a:lnTo>
                  <a:lnTo>
                    <a:pt x="116" y="188"/>
                  </a:lnTo>
                  <a:lnTo>
                    <a:pt x="114" y="188"/>
                  </a:lnTo>
                  <a:lnTo>
                    <a:pt x="114" y="188"/>
                  </a:lnTo>
                  <a:lnTo>
                    <a:pt x="112" y="188"/>
                  </a:lnTo>
                  <a:lnTo>
                    <a:pt x="108" y="188"/>
                  </a:lnTo>
                  <a:lnTo>
                    <a:pt x="106" y="186"/>
                  </a:lnTo>
                  <a:lnTo>
                    <a:pt x="102" y="186"/>
                  </a:lnTo>
                  <a:lnTo>
                    <a:pt x="100" y="186"/>
                  </a:lnTo>
                  <a:lnTo>
                    <a:pt x="100" y="186"/>
                  </a:lnTo>
                  <a:lnTo>
                    <a:pt x="98" y="186"/>
                  </a:lnTo>
                  <a:lnTo>
                    <a:pt x="96" y="188"/>
                  </a:lnTo>
                  <a:lnTo>
                    <a:pt x="96" y="188"/>
                  </a:lnTo>
                  <a:lnTo>
                    <a:pt x="96" y="188"/>
                  </a:lnTo>
                  <a:lnTo>
                    <a:pt x="96" y="190"/>
                  </a:lnTo>
                  <a:lnTo>
                    <a:pt x="96" y="190"/>
                  </a:lnTo>
                  <a:lnTo>
                    <a:pt x="94" y="192"/>
                  </a:lnTo>
                  <a:lnTo>
                    <a:pt x="94" y="196"/>
                  </a:lnTo>
                  <a:lnTo>
                    <a:pt x="94" y="198"/>
                  </a:lnTo>
                  <a:lnTo>
                    <a:pt x="94" y="200"/>
                  </a:lnTo>
                  <a:lnTo>
                    <a:pt x="94" y="200"/>
                  </a:lnTo>
                  <a:lnTo>
                    <a:pt x="94" y="202"/>
                  </a:lnTo>
                  <a:lnTo>
                    <a:pt x="92" y="202"/>
                  </a:lnTo>
                  <a:lnTo>
                    <a:pt x="92" y="202"/>
                  </a:lnTo>
                  <a:lnTo>
                    <a:pt x="92" y="202"/>
                  </a:lnTo>
                  <a:lnTo>
                    <a:pt x="90" y="202"/>
                  </a:lnTo>
                  <a:lnTo>
                    <a:pt x="90" y="202"/>
                  </a:lnTo>
                  <a:lnTo>
                    <a:pt x="88" y="202"/>
                  </a:lnTo>
                  <a:lnTo>
                    <a:pt x="88" y="200"/>
                  </a:lnTo>
                  <a:lnTo>
                    <a:pt x="86" y="198"/>
                  </a:lnTo>
                  <a:lnTo>
                    <a:pt x="84" y="196"/>
                  </a:lnTo>
                  <a:lnTo>
                    <a:pt x="82" y="194"/>
                  </a:lnTo>
                  <a:lnTo>
                    <a:pt x="82" y="194"/>
                  </a:lnTo>
                  <a:lnTo>
                    <a:pt x="80" y="192"/>
                  </a:lnTo>
                  <a:lnTo>
                    <a:pt x="80" y="192"/>
                  </a:lnTo>
                  <a:lnTo>
                    <a:pt x="80" y="192"/>
                  </a:lnTo>
                  <a:lnTo>
                    <a:pt x="78" y="192"/>
                  </a:lnTo>
                  <a:lnTo>
                    <a:pt x="76" y="192"/>
                  </a:lnTo>
                  <a:lnTo>
                    <a:pt x="76" y="192"/>
                  </a:lnTo>
                  <a:lnTo>
                    <a:pt x="74" y="192"/>
                  </a:lnTo>
                  <a:lnTo>
                    <a:pt x="72" y="194"/>
                  </a:lnTo>
                  <a:lnTo>
                    <a:pt x="68" y="196"/>
                  </a:lnTo>
                  <a:lnTo>
                    <a:pt x="66" y="198"/>
                  </a:lnTo>
                  <a:lnTo>
                    <a:pt x="62" y="198"/>
                  </a:lnTo>
                  <a:lnTo>
                    <a:pt x="60" y="200"/>
                  </a:lnTo>
                  <a:lnTo>
                    <a:pt x="60" y="202"/>
                  </a:lnTo>
                  <a:lnTo>
                    <a:pt x="58" y="202"/>
                  </a:lnTo>
                  <a:lnTo>
                    <a:pt x="58" y="204"/>
                  </a:lnTo>
                  <a:lnTo>
                    <a:pt x="58" y="204"/>
                  </a:lnTo>
                  <a:lnTo>
                    <a:pt x="58" y="206"/>
                  </a:lnTo>
                  <a:lnTo>
                    <a:pt x="58" y="208"/>
                  </a:lnTo>
                  <a:lnTo>
                    <a:pt x="58" y="210"/>
                  </a:lnTo>
                  <a:lnTo>
                    <a:pt x="58" y="212"/>
                  </a:lnTo>
                  <a:lnTo>
                    <a:pt x="58" y="214"/>
                  </a:lnTo>
                  <a:lnTo>
                    <a:pt x="58" y="216"/>
                  </a:lnTo>
                  <a:lnTo>
                    <a:pt x="58" y="216"/>
                  </a:lnTo>
                  <a:lnTo>
                    <a:pt x="56" y="218"/>
                  </a:lnTo>
                  <a:lnTo>
                    <a:pt x="56" y="218"/>
                  </a:lnTo>
                  <a:lnTo>
                    <a:pt x="54" y="218"/>
                  </a:lnTo>
                  <a:lnTo>
                    <a:pt x="54" y="220"/>
                  </a:lnTo>
                  <a:lnTo>
                    <a:pt x="52" y="220"/>
                  </a:lnTo>
                  <a:lnTo>
                    <a:pt x="50" y="222"/>
                  </a:lnTo>
                  <a:lnTo>
                    <a:pt x="46" y="222"/>
                  </a:lnTo>
                  <a:lnTo>
                    <a:pt x="42" y="224"/>
                  </a:lnTo>
                  <a:lnTo>
                    <a:pt x="42" y="224"/>
                  </a:lnTo>
                  <a:lnTo>
                    <a:pt x="40" y="224"/>
                  </a:lnTo>
                  <a:lnTo>
                    <a:pt x="38" y="224"/>
                  </a:lnTo>
                  <a:lnTo>
                    <a:pt x="38" y="226"/>
                  </a:lnTo>
                  <a:lnTo>
                    <a:pt x="36" y="226"/>
                  </a:lnTo>
                  <a:lnTo>
                    <a:pt x="36" y="228"/>
                  </a:lnTo>
                  <a:lnTo>
                    <a:pt x="36" y="228"/>
                  </a:lnTo>
                  <a:lnTo>
                    <a:pt x="36" y="228"/>
                  </a:lnTo>
                  <a:lnTo>
                    <a:pt x="36" y="230"/>
                  </a:lnTo>
                  <a:lnTo>
                    <a:pt x="36" y="230"/>
                  </a:lnTo>
                  <a:lnTo>
                    <a:pt x="38" y="232"/>
                  </a:lnTo>
                  <a:lnTo>
                    <a:pt x="38" y="234"/>
                  </a:lnTo>
                  <a:lnTo>
                    <a:pt x="40" y="236"/>
                  </a:lnTo>
                  <a:lnTo>
                    <a:pt x="42" y="238"/>
                  </a:lnTo>
                  <a:lnTo>
                    <a:pt x="42" y="240"/>
                  </a:lnTo>
                  <a:lnTo>
                    <a:pt x="44" y="240"/>
                  </a:lnTo>
                  <a:lnTo>
                    <a:pt x="44" y="240"/>
                  </a:lnTo>
                  <a:lnTo>
                    <a:pt x="46" y="240"/>
                  </a:lnTo>
                  <a:lnTo>
                    <a:pt x="46" y="242"/>
                  </a:lnTo>
                  <a:lnTo>
                    <a:pt x="52" y="242"/>
                  </a:lnTo>
                  <a:lnTo>
                    <a:pt x="54" y="242"/>
                  </a:lnTo>
                  <a:lnTo>
                    <a:pt x="54" y="244"/>
                  </a:lnTo>
                  <a:lnTo>
                    <a:pt x="56" y="244"/>
                  </a:lnTo>
                  <a:lnTo>
                    <a:pt x="56" y="244"/>
                  </a:lnTo>
                  <a:lnTo>
                    <a:pt x="56" y="244"/>
                  </a:lnTo>
                  <a:lnTo>
                    <a:pt x="56" y="246"/>
                  </a:lnTo>
                  <a:lnTo>
                    <a:pt x="56" y="246"/>
                  </a:lnTo>
                  <a:lnTo>
                    <a:pt x="56" y="246"/>
                  </a:lnTo>
                  <a:lnTo>
                    <a:pt x="56" y="246"/>
                  </a:lnTo>
                  <a:lnTo>
                    <a:pt x="56" y="248"/>
                  </a:lnTo>
                  <a:lnTo>
                    <a:pt x="54" y="248"/>
                  </a:lnTo>
                  <a:lnTo>
                    <a:pt x="52" y="248"/>
                  </a:lnTo>
                  <a:lnTo>
                    <a:pt x="52" y="250"/>
                  </a:lnTo>
                  <a:lnTo>
                    <a:pt x="48" y="250"/>
                  </a:lnTo>
                  <a:lnTo>
                    <a:pt x="46" y="252"/>
                  </a:lnTo>
                  <a:lnTo>
                    <a:pt x="44" y="252"/>
                  </a:lnTo>
                  <a:lnTo>
                    <a:pt x="42" y="252"/>
                  </a:lnTo>
                  <a:lnTo>
                    <a:pt x="40" y="252"/>
                  </a:lnTo>
                  <a:lnTo>
                    <a:pt x="40" y="254"/>
                  </a:lnTo>
                  <a:lnTo>
                    <a:pt x="40" y="254"/>
                  </a:lnTo>
                  <a:lnTo>
                    <a:pt x="40" y="254"/>
                  </a:lnTo>
                  <a:lnTo>
                    <a:pt x="38" y="256"/>
                  </a:lnTo>
                  <a:lnTo>
                    <a:pt x="38" y="256"/>
                  </a:lnTo>
                  <a:lnTo>
                    <a:pt x="40" y="258"/>
                  </a:lnTo>
                  <a:lnTo>
                    <a:pt x="40" y="258"/>
                  </a:lnTo>
                  <a:lnTo>
                    <a:pt x="40" y="260"/>
                  </a:lnTo>
                  <a:lnTo>
                    <a:pt x="40" y="260"/>
                  </a:lnTo>
                  <a:lnTo>
                    <a:pt x="42" y="262"/>
                  </a:lnTo>
                  <a:lnTo>
                    <a:pt x="44" y="264"/>
                  </a:lnTo>
                  <a:lnTo>
                    <a:pt x="46" y="266"/>
                  </a:lnTo>
                  <a:lnTo>
                    <a:pt x="48" y="268"/>
                  </a:lnTo>
                  <a:lnTo>
                    <a:pt x="50" y="270"/>
                  </a:lnTo>
                  <a:lnTo>
                    <a:pt x="50" y="270"/>
                  </a:lnTo>
                  <a:lnTo>
                    <a:pt x="52" y="270"/>
                  </a:lnTo>
                  <a:lnTo>
                    <a:pt x="54" y="270"/>
                  </a:lnTo>
                  <a:lnTo>
                    <a:pt x="54" y="270"/>
                  </a:lnTo>
                  <a:lnTo>
                    <a:pt x="58" y="270"/>
                  </a:lnTo>
                  <a:lnTo>
                    <a:pt x="60" y="270"/>
                  </a:lnTo>
                  <a:lnTo>
                    <a:pt x="62" y="270"/>
                  </a:lnTo>
                  <a:lnTo>
                    <a:pt x="64" y="270"/>
                  </a:lnTo>
                  <a:lnTo>
                    <a:pt x="66" y="268"/>
                  </a:lnTo>
                  <a:lnTo>
                    <a:pt x="66" y="268"/>
                  </a:lnTo>
                  <a:lnTo>
                    <a:pt x="68" y="268"/>
                  </a:lnTo>
                  <a:lnTo>
                    <a:pt x="68" y="266"/>
                  </a:lnTo>
                  <a:lnTo>
                    <a:pt x="68" y="264"/>
                  </a:lnTo>
                  <a:lnTo>
                    <a:pt x="70" y="262"/>
                  </a:lnTo>
                  <a:lnTo>
                    <a:pt x="70" y="260"/>
                  </a:lnTo>
                  <a:lnTo>
                    <a:pt x="70" y="258"/>
                  </a:lnTo>
                  <a:lnTo>
                    <a:pt x="72" y="256"/>
                  </a:lnTo>
                  <a:lnTo>
                    <a:pt x="72" y="256"/>
                  </a:lnTo>
                  <a:lnTo>
                    <a:pt x="74" y="256"/>
                  </a:lnTo>
                  <a:lnTo>
                    <a:pt x="74" y="256"/>
                  </a:lnTo>
                  <a:lnTo>
                    <a:pt x="74" y="256"/>
                  </a:lnTo>
                  <a:lnTo>
                    <a:pt x="74" y="256"/>
                  </a:lnTo>
                  <a:lnTo>
                    <a:pt x="76" y="256"/>
                  </a:lnTo>
                  <a:lnTo>
                    <a:pt x="76" y="258"/>
                  </a:lnTo>
                  <a:lnTo>
                    <a:pt x="76" y="258"/>
                  </a:lnTo>
                  <a:lnTo>
                    <a:pt x="76" y="260"/>
                  </a:lnTo>
                  <a:lnTo>
                    <a:pt x="76" y="260"/>
                  </a:lnTo>
                  <a:lnTo>
                    <a:pt x="76" y="264"/>
                  </a:lnTo>
                  <a:lnTo>
                    <a:pt x="76" y="268"/>
                  </a:lnTo>
                  <a:lnTo>
                    <a:pt x="76" y="270"/>
                  </a:lnTo>
                  <a:lnTo>
                    <a:pt x="74" y="276"/>
                  </a:lnTo>
                  <a:lnTo>
                    <a:pt x="74" y="276"/>
                  </a:lnTo>
                  <a:lnTo>
                    <a:pt x="72" y="278"/>
                  </a:lnTo>
                  <a:lnTo>
                    <a:pt x="70" y="282"/>
                  </a:lnTo>
                  <a:lnTo>
                    <a:pt x="70" y="284"/>
                  </a:lnTo>
                  <a:lnTo>
                    <a:pt x="68" y="284"/>
                  </a:lnTo>
                  <a:lnTo>
                    <a:pt x="68" y="286"/>
                  </a:lnTo>
                  <a:lnTo>
                    <a:pt x="66" y="288"/>
                  </a:lnTo>
                  <a:lnTo>
                    <a:pt x="66" y="290"/>
                  </a:lnTo>
                  <a:lnTo>
                    <a:pt x="66" y="292"/>
                  </a:lnTo>
                  <a:lnTo>
                    <a:pt x="66" y="294"/>
                  </a:lnTo>
                  <a:lnTo>
                    <a:pt x="66" y="296"/>
                  </a:lnTo>
                  <a:lnTo>
                    <a:pt x="66" y="298"/>
                  </a:lnTo>
                  <a:lnTo>
                    <a:pt x="68" y="300"/>
                  </a:lnTo>
                  <a:lnTo>
                    <a:pt x="68" y="302"/>
                  </a:lnTo>
                  <a:lnTo>
                    <a:pt x="68" y="302"/>
                  </a:lnTo>
                  <a:lnTo>
                    <a:pt x="68" y="302"/>
                  </a:lnTo>
                  <a:lnTo>
                    <a:pt x="70" y="302"/>
                  </a:lnTo>
                  <a:lnTo>
                    <a:pt x="70" y="304"/>
                  </a:lnTo>
                  <a:lnTo>
                    <a:pt x="72" y="304"/>
                  </a:lnTo>
                  <a:lnTo>
                    <a:pt x="72" y="304"/>
                  </a:lnTo>
                  <a:lnTo>
                    <a:pt x="74" y="302"/>
                  </a:lnTo>
                  <a:lnTo>
                    <a:pt x="76" y="302"/>
                  </a:lnTo>
                  <a:lnTo>
                    <a:pt x="76" y="302"/>
                  </a:lnTo>
                  <a:lnTo>
                    <a:pt x="80" y="300"/>
                  </a:lnTo>
                  <a:lnTo>
                    <a:pt x="84" y="298"/>
                  </a:lnTo>
                  <a:lnTo>
                    <a:pt x="86" y="296"/>
                  </a:lnTo>
                  <a:lnTo>
                    <a:pt x="88" y="296"/>
                  </a:lnTo>
                  <a:lnTo>
                    <a:pt x="90" y="296"/>
                  </a:lnTo>
                  <a:lnTo>
                    <a:pt x="90" y="296"/>
                  </a:lnTo>
                  <a:lnTo>
                    <a:pt x="92" y="296"/>
                  </a:lnTo>
                  <a:lnTo>
                    <a:pt x="92" y="296"/>
                  </a:lnTo>
                  <a:lnTo>
                    <a:pt x="92" y="296"/>
                  </a:lnTo>
                  <a:lnTo>
                    <a:pt x="94" y="296"/>
                  </a:lnTo>
                  <a:lnTo>
                    <a:pt x="94" y="298"/>
                  </a:lnTo>
                  <a:lnTo>
                    <a:pt x="96" y="298"/>
                  </a:lnTo>
                  <a:lnTo>
                    <a:pt x="96" y="300"/>
                  </a:lnTo>
                  <a:lnTo>
                    <a:pt x="98" y="300"/>
                  </a:lnTo>
                  <a:lnTo>
                    <a:pt x="98" y="302"/>
                  </a:lnTo>
                  <a:lnTo>
                    <a:pt x="98" y="302"/>
                  </a:lnTo>
                  <a:lnTo>
                    <a:pt x="100" y="302"/>
                  </a:lnTo>
                  <a:lnTo>
                    <a:pt x="100" y="302"/>
                  </a:lnTo>
                  <a:lnTo>
                    <a:pt x="102" y="302"/>
                  </a:lnTo>
                  <a:lnTo>
                    <a:pt x="102" y="302"/>
                  </a:lnTo>
                  <a:lnTo>
                    <a:pt x="104" y="300"/>
                  </a:lnTo>
                  <a:lnTo>
                    <a:pt x="106" y="300"/>
                  </a:lnTo>
                  <a:lnTo>
                    <a:pt x="108" y="298"/>
                  </a:lnTo>
                  <a:lnTo>
                    <a:pt x="112" y="296"/>
                  </a:lnTo>
                  <a:lnTo>
                    <a:pt x="112" y="296"/>
                  </a:lnTo>
                  <a:lnTo>
                    <a:pt x="114" y="296"/>
                  </a:lnTo>
                  <a:lnTo>
                    <a:pt x="114" y="296"/>
                  </a:lnTo>
                  <a:lnTo>
                    <a:pt x="116" y="294"/>
                  </a:lnTo>
                  <a:lnTo>
                    <a:pt x="116" y="296"/>
                  </a:lnTo>
                  <a:lnTo>
                    <a:pt x="118" y="296"/>
                  </a:lnTo>
                  <a:lnTo>
                    <a:pt x="118" y="296"/>
                  </a:lnTo>
                  <a:lnTo>
                    <a:pt x="118" y="298"/>
                  </a:lnTo>
                  <a:lnTo>
                    <a:pt x="120" y="298"/>
                  </a:lnTo>
                  <a:lnTo>
                    <a:pt x="120" y="300"/>
                  </a:lnTo>
                  <a:lnTo>
                    <a:pt x="120" y="302"/>
                  </a:lnTo>
                  <a:lnTo>
                    <a:pt x="120" y="302"/>
                  </a:lnTo>
                  <a:lnTo>
                    <a:pt x="122" y="304"/>
                  </a:lnTo>
                  <a:lnTo>
                    <a:pt x="122" y="306"/>
                  </a:lnTo>
                  <a:lnTo>
                    <a:pt x="122" y="310"/>
                  </a:lnTo>
                  <a:lnTo>
                    <a:pt x="120" y="314"/>
                  </a:lnTo>
                  <a:lnTo>
                    <a:pt x="120" y="316"/>
                  </a:lnTo>
                  <a:lnTo>
                    <a:pt x="120" y="316"/>
                  </a:lnTo>
                  <a:lnTo>
                    <a:pt x="120" y="318"/>
                  </a:lnTo>
                  <a:lnTo>
                    <a:pt x="120" y="320"/>
                  </a:lnTo>
                  <a:lnTo>
                    <a:pt x="118" y="320"/>
                  </a:lnTo>
                  <a:lnTo>
                    <a:pt x="118" y="322"/>
                  </a:lnTo>
                  <a:lnTo>
                    <a:pt x="116" y="324"/>
                  </a:lnTo>
                  <a:lnTo>
                    <a:pt x="116" y="326"/>
                  </a:lnTo>
                  <a:lnTo>
                    <a:pt x="114" y="326"/>
                  </a:lnTo>
                  <a:lnTo>
                    <a:pt x="112" y="328"/>
                  </a:lnTo>
                  <a:lnTo>
                    <a:pt x="110" y="330"/>
                  </a:lnTo>
                  <a:lnTo>
                    <a:pt x="106" y="334"/>
                  </a:lnTo>
                  <a:lnTo>
                    <a:pt x="102" y="336"/>
                  </a:lnTo>
                  <a:lnTo>
                    <a:pt x="98" y="338"/>
                  </a:lnTo>
                  <a:lnTo>
                    <a:pt x="94" y="340"/>
                  </a:lnTo>
                  <a:lnTo>
                    <a:pt x="90" y="344"/>
                  </a:lnTo>
                  <a:lnTo>
                    <a:pt x="84" y="346"/>
                  </a:lnTo>
                  <a:lnTo>
                    <a:pt x="76" y="350"/>
                  </a:lnTo>
                  <a:lnTo>
                    <a:pt x="68" y="354"/>
                  </a:lnTo>
                  <a:lnTo>
                    <a:pt x="62" y="358"/>
                  </a:lnTo>
                  <a:lnTo>
                    <a:pt x="58" y="360"/>
                  </a:lnTo>
                  <a:lnTo>
                    <a:pt x="52" y="362"/>
                  </a:lnTo>
                  <a:lnTo>
                    <a:pt x="40" y="366"/>
                  </a:lnTo>
                  <a:lnTo>
                    <a:pt x="20" y="376"/>
                  </a:lnTo>
                  <a:lnTo>
                    <a:pt x="18" y="376"/>
                  </a:lnTo>
                  <a:lnTo>
                    <a:pt x="16" y="378"/>
                  </a:lnTo>
                  <a:lnTo>
                    <a:pt x="8" y="380"/>
                  </a:lnTo>
                  <a:lnTo>
                    <a:pt x="6" y="380"/>
                  </a:lnTo>
                  <a:lnTo>
                    <a:pt x="4" y="382"/>
                  </a:lnTo>
                  <a:lnTo>
                    <a:pt x="2" y="382"/>
                  </a:lnTo>
                  <a:lnTo>
                    <a:pt x="2" y="384"/>
                  </a:lnTo>
                  <a:lnTo>
                    <a:pt x="0" y="384"/>
                  </a:lnTo>
                  <a:lnTo>
                    <a:pt x="0" y="384"/>
                  </a:lnTo>
                  <a:lnTo>
                    <a:pt x="0" y="386"/>
                  </a:lnTo>
                  <a:lnTo>
                    <a:pt x="0" y="386"/>
                  </a:lnTo>
                  <a:lnTo>
                    <a:pt x="0" y="388"/>
                  </a:lnTo>
                  <a:lnTo>
                    <a:pt x="0" y="390"/>
                  </a:lnTo>
                  <a:lnTo>
                    <a:pt x="0" y="390"/>
                  </a:lnTo>
                  <a:lnTo>
                    <a:pt x="0" y="392"/>
                  </a:lnTo>
                  <a:lnTo>
                    <a:pt x="0" y="392"/>
                  </a:lnTo>
                  <a:lnTo>
                    <a:pt x="2" y="394"/>
                  </a:lnTo>
                  <a:lnTo>
                    <a:pt x="2" y="394"/>
                  </a:lnTo>
                  <a:lnTo>
                    <a:pt x="4" y="396"/>
                  </a:lnTo>
                  <a:lnTo>
                    <a:pt x="6" y="396"/>
                  </a:lnTo>
                  <a:lnTo>
                    <a:pt x="8" y="396"/>
                  </a:lnTo>
                  <a:lnTo>
                    <a:pt x="10" y="396"/>
                  </a:lnTo>
                  <a:lnTo>
                    <a:pt x="12" y="396"/>
                  </a:lnTo>
                  <a:lnTo>
                    <a:pt x="12" y="396"/>
                  </a:lnTo>
                  <a:lnTo>
                    <a:pt x="16" y="396"/>
                  </a:lnTo>
                  <a:lnTo>
                    <a:pt x="20" y="396"/>
                  </a:lnTo>
                  <a:lnTo>
                    <a:pt x="24" y="396"/>
                  </a:lnTo>
                  <a:lnTo>
                    <a:pt x="30" y="394"/>
                  </a:lnTo>
                  <a:lnTo>
                    <a:pt x="34" y="394"/>
                  </a:lnTo>
                  <a:lnTo>
                    <a:pt x="38" y="392"/>
                  </a:lnTo>
                  <a:lnTo>
                    <a:pt x="44" y="390"/>
                  </a:lnTo>
                  <a:lnTo>
                    <a:pt x="48" y="388"/>
                  </a:lnTo>
                  <a:lnTo>
                    <a:pt x="52" y="388"/>
                  </a:lnTo>
                  <a:lnTo>
                    <a:pt x="62" y="384"/>
                  </a:lnTo>
                  <a:lnTo>
                    <a:pt x="68" y="382"/>
                  </a:lnTo>
                  <a:lnTo>
                    <a:pt x="72" y="380"/>
                  </a:lnTo>
                  <a:lnTo>
                    <a:pt x="76" y="378"/>
                  </a:lnTo>
                  <a:lnTo>
                    <a:pt x="80" y="374"/>
                  </a:lnTo>
                  <a:lnTo>
                    <a:pt x="86" y="372"/>
                  </a:lnTo>
                  <a:lnTo>
                    <a:pt x="90" y="370"/>
                  </a:lnTo>
                  <a:lnTo>
                    <a:pt x="94" y="366"/>
                  </a:lnTo>
                  <a:lnTo>
                    <a:pt x="106" y="360"/>
                  </a:lnTo>
                  <a:lnTo>
                    <a:pt x="114" y="352"/>
                  </a:lnTo>
                  <a:lnTo>
                    <a:pt x="124" y="346"/>
                  </a:lnTo>
                  <a:lnTo>
                    <a:pt x="132" y="338"/>
                  </a:lnTo>
                  <a:lnTo>
                    <a:pt x="140" y="334"/>
                  </a:lnTo>
                  <a:lnTo>
                    <a:pt x="142" y="332"/>
                  </a:lnTo>
                  <a:lnTo>
                    <a:pt x="144" y="330"/>
                  </a:lnTo>
                  <a:lnTo>
                    <a:pt x="146" y="328"/>
                  </a:lnTo>
                  <a:lnTo>
                    <a:pt x="148" y="326"/>
                  </a:lnTo>
                  <a:lnTo>
                    <a:pt x="150" y="324"/>
                  </a:lnTo>
                  <a:lnTo>
                    <a:pt x="152" y="322"/>
                  </a:lnTo>
                  <a:lnTo>
                    <a:pt x="158" y="318"/>
                  </a:lnTo>
                  <a:lnTo>
                    <a:pt x="160" y="316"/>
                  </a:lnTo>
                  <a:lnTo>
                    <a:pt x="164" y="316"/>
                  </a:lnTo>
                  <a:lnTo>
                    <a:pt x="170" y="312"/>
                  </a:lnTo>
                  <a:lnTo>
                    <a:pt x="172" y="312"/>
                  </a:lnTo>
                  <a:lnTo>
                    <a:pt x="174" y="310"/>
                  </a:lnTo>
                  <a:lnTo>
                    <a:pt x="176" y="310"/>
                  </a:lnTo>
                  <a:lnTo>
                    <a:pt x="176" y="308"/>
                  </a:lnTo>
                  <a:lnTo>
                    <a:pt x="178" y="308"/>
                  </a:lnTo>
                  <a:lnTo>
                    <a:pt x="178" y="306"/>
                  </a:lnTo>
                  <a:lnTo>
                    <a:pt x="178" y="306"/>
                  </a:lnTo>
                  <a:lnTo>
                    <a:pt x="180" y="304"/>
                  </a:lnTo>
                  <a:lnTo>
                    <a:pt x="180" y="304"/>
                  </a:lnTo>
                  <a:lnTo>
                    <a:pt x="178" y="304"/>
                  </a:lnTo>
                  <a:lnTo>
                    <a:pt x="178" y="302"/>
                  </a:lnTo>
                  <a:lnTo>
                    <a:pt x="178" y="300"/>
                  </a:lnTo>
                  <a:lnTo>
                    <a:pt x="176" y="298"/>
                  </a:lnTo>
                  <a:lnTo>
                    <a:pt x="176" y="296"/>
                  </a:lnTo>
                  <a:lnTo>
                    <a:pt x="176" y="294"/>
                  </a:lnTo>
                  <a:lnTo>
                    <a:pt x="174" y="294"/>
                  </a:lnTo>
                  <a:lnTo>
                    <a:pt x="174" y="292"/>
                  </a:lnTo>
                  <a:lnTo>
                    <a:pt x="176" y="292"/>
                  </a:lnTo>
                  <a:lnTo>
                    <a:pt x="176" y="290"/>
                  </a:lnTo>
                  <a:lnTo>
                    <a:pt x="176" y="288"/>
                  </a:lnTo>
                  <a:lnTo>
                    <a:pt x="178" y="288"/>
                  </a:lnTo>
                  <a:lnTo>
                    <a:pt x="178" y="286"/>
                  </a:lnTo>
                  <a:lnTo>
                    <a:pt x="180" y="284"/>
                  </a:lnTo>
                  <a:lnTo>
                    <a:pt x="182" y="284"/>
                  </a:lnTo>
                  <a:lnTo>
                    <a:pt x="186" y="280"/>
                  </a:lnTo>
                  <a:lnTo>
                    <a:pt x="192" y="276"/>
                  </a:lnTo>
                  <a:lnTo>
                    <a:pt x="196" y="274"/>
                  </a:lnTo>
                  <a:lnTo>
                    <a:pt x="196" y="272"/>
                  </a:lnTo>
                  <a:lnTo>
                    <a:pt x="198" y="272"/>
                  </a:lnTo>
                  <a:lnTo>
                    <a:pt x="200" y="270"/>
                  </a:lnTo>
                  <a:lnTo>
                    <a:pt x="200" y="268"/>
                  </a:lnTo>
                  <a:lnTo>
                    <a:pt x="204" y="264"/>
                  </a:lnTo>
                  <a:lnTo>
                    <a:pt x="210" y="252"/>
                  </a:lnTo>
                  <a:lnTo>
                    <a:pt x="214" y="248"/>
                  </a:lnTo>
                  <a:lnTo>
                    <a:pt x="216" y="246"/>
                  </a:lnTo>
                  <a:lnTo>
                    <a:pt x="218" y="244"/>
                  </a:lnTo>
                  <a:lnTo>
                    <a:pt x="220" y="242"/>
                  </a:lnTo>
                  <a:lnTo>
                    <a:pt x="222" y="240"/>
                  </a:lnTo>
                  <a:lnTo>
                    <a:pt x="224" y="238"/>
                  </a:lnTo>
                  <a:lnTo>
                    <a:pt x="224" y="238"/>
                  </a:lnTo>
                  <a:lnTo>
                    <a:pt x="226" y="238"/>
                  </a:lnTo>
                  <a:lnTo>
                    <a:pt x="226" y="238"/>
                  </a:lnTo>
                  <a:lnTo>
                    <a:pt x="228" y="236"/>
                  </a:lnTo>
                  <a:lnTo>
                    <a:pt x="230" y="236"/>
                  </a:lnTo>
                  <a:lnTo>
                    <a:pt x="232" y="236"/>
                  </a:lnTo>
                  <a:lnTo>
                    <a:pt x="236" y="238"/>
                  </a:lnTo>
                  <a:lnTo>
                    <a:pt x="238" y="238"/>
                  </a:lnTo>
                  <a:lnTo>
                    <a:pt x="240" y="238"/>
                  </a:lnTo>
                  <a:lnTo>
                    <a:pt x="242" y="238"/>
                  </a:lnTo>
                  <a:lnTo>
                    <a:pt x="242" y="238"/>
                  </a:lnTo>
                  <a:lnTo>
                    <a:pt x="244" y="240"/>
                  </a:lnTo>
                  <a:lnTo>
                    <a:pt x="246" y="240"/>
                  </a:lnTo>
                  <a:lnTo>
                    <a:pt x="248" y="240"/>
                  </a:lnTo>
                  <a:lnTo>
                    <a:pt x="248" y="242"/>
                  </a:lnTo>
                  <a:lnTo>
                    <a:pt x="250" y="242"/>
                  </a:lnTo>
                  <a:lnTo>
                    <a:pt x="250" y="244"/>
                  </a:lnTo>
                  <a:lnTo>
                    <a:pt x="250" y="244"/>
                  </a:lnTo>
                  <a:lnTo>
                    <a:pt x="250" y="246"/>
                  </a:lnTo>
                  <a:lnTo>
                    <a:pt x="250" y="246"/>
                  </a:lnTo>
                  <a:lnTo>
                    <a:pt x="248" y="248"/>
                  </a:lnTo>
                  <a:lnTo>
                    <a:pt x="248" y="248"/>
                  </a:lnTo>
                  <a:lnTo>
                    <a:pt x="246" y="250"/>
                  </a:lnTo>
                  <a:lnTo>
                    <a:pt x="246" y="250"/>
                  </a:lnTo>
                  <a:lnTo>
                    <a:pt x="244" y="252"/>
                  </a:lnTo>
                  <a:lnTo>
                    <a:pt x="242" y="252"/>
                  </a:lnTo>
                  <a:lnTo>
                    <a:pt x="238" y="254"/>
                  </a:lnTo>
                  <a:lnTo>
                    <a:pt x="236" y="256"/>
                  </a:lnTo>
                  <a:lnTo>
                    <a:pt x="232" y="258"/>
                  </a:lnTo>
                  <a:lnTo>
                    <a:pt x="224" y="260"/>
                  </a:lnTo>
                  <a:lnTo>
                    <a:pt x="222" y="262"/>
                  </a:lnTo>
                  <a:lnTo>
                    <a:pt x="218" y="264"/>
                  </a:lnTo>
                  <a:lnTo>
                    <a:pt x="216" y="266"/>
                  </a:lnTo>
                  <a:lnTo>
                    <a:pt x="214" y="266"/>
                  </a:lnTo>
                  <a:lnTo>
                    <a:pt x="214" y="268"/>
                  </a:lnTo>
                  <a:lnTo>
                    <a:pt x="214" y="268"/>
                  </a:lnTo>
                  <a:lnTo>
                    <a:pt x="212" y="270"/>
                  </a:lnTo>
                  <a:lnTo>
                    <a:pt x="212" y="270"/>
                  </a:lnTo>
                  <a:lnTo>
                    <a:pt x="212" y="272"/>
                  </a:lnTo>
                  <a:lnTo>
                    <a:pt x="212" y="272"/>
                  </a:lnTo>
                  <a:lnTo>
                    <a:pt x="212" y="272"/>
                  </a:lnTo>
                  <a:lnTo>
                    <a:pt x="212" y="274"/>
                  </a:lnTo>
                  <a:lnTo>
                    <a:pt x="214" y="274"/>
                  </a:lnTo>
                  <a:lnTo>
                    <a:pt x="214" y="276"/>
                  </a:lnTo>
                  <a:lnTo>
                    <a:pt x="216" y="278"/>
                  </a:lnTo>
                  <a:lnTo>
                    <a:pt x="218" y="278"/>
                  </a:lnTo>
                  <a:lnTo>
                    <a:pt x="218" y="280"/>
                  </a:lnTo>
                  <a:lnTo>
                    <a:pt x="218" y="280"/>
                  </a:lnTo>
                  <a:lnTo>
                    <a:pt x="218" y="280"/>
                  </a:lnTo>
                  <a:lnTo>
                    <a:pt x="218" y="280"/>
                  </a:lnTo>
                  <a:lnTo>
                    <a:pt x="218" y="282"/>
                  </a:lnTo>
                  <a:lnTo>
                    <a:pt x="216" y="282"/>
                  </a:lnTo>
                  <a:lnTo>
                    <a:pt x="216" y="282"/>
                  </a:lnTo>
                  <a:lnTo>
                    <a:pt x="214" y="284"/>
                  </a:lnTo>
                  <a:lnTo>
                    <a:pt x="212" y="284"/>
                  </a:lnTo>
                  <a:lnTo>
                    <a:pt x="210" y="284"/>
                  </a:lnTo>
                  <a:lnTo>
                    <a:pt x="210" y="286"/>
                  </a:lnTo>
                  <a:lnTo>
                    <a:pt x="208" y="286"/>
                  </a:lnTo>
                  <a:lnTo>
                    <a:pt x="208" y="286"/>
                  </a:lnTo>
                  <a:lnTo>
                    <a:pt x="208" y="288"/>
                  </a:lnTo>
                  <a:lnTo>
                    <a:pt x="208" y="288"/>
                  </a:lnTo>
                  <a:lnTo>
                    <a:pt x="208" y="288"/>
                  </a:lnTo>
                  <a:lnTo>
                    <a:pt x="208" y="290"/>
                  </a:lnTo>
                  <a:lnTo>
                    <a:pt x="208" y="290"/>
                  </a:lnTo>
                  <a:lnTo>
                    <a:pt x="210" y="290"/>
                  </a:lnTo>
                  <a:lnTo>
                    <a:pt x="210" y="292"/>
                  </a:lnTo>
                  <a:lnTo>
                    <a:pt x="212" y="292"/>
                  </a:lnTo>
                  <a:lnTo>
                    <a:pt x="214" y="294"/>
                  </a:lnTo>
                  <a:lnTo>
                    <a:pt x="216" y="294"/>
                  </a:lnTo>
                  <a:lnTo>
                    <a:pt x="220" y="296"/>
                  </a:lnTo>
                  <a:lnTo>
                    <a:pt x="220" y="296"/>
                  </a:lnTo>
                  <a:lnTo>
                    <a:pt x="222" y="296"/>
                  </a:lnTo>
                  <a:lnTo>
                    <a:pt x="224" y="296"/>
                  </a:lnTo>
                  <a:lnTo>
                    <a:pt x="224" y="296"/>
                  </a:lnTo>
                  <a:lnTo>
                    <a:pt x="226" y="296"/>
                  </a:lnTo>
                  <a:lnTo>
                    <a:pt x="228" y="296"/>
                  </a:lnTo>
                  <a:lnTo>
                    <a:pt x="228" y="296"/>
                  </a:lnTo>
                  <a:lnTo>
                    <a:pt x="230" y="294"/>
                  </a:lnTo>
                  <a:lnTo>
                    <a:pt x="230" y="294"/>
                  </a:lnTo>
                  <a:lnTo>
                    <a:pt x="232" y="294"/>
                  </a:lnTo>
                  <a:lnTo>
                    <a:pt x="234" y="292"/>
                  </a:lnTo>
                  <a:lnTo>
                    <a:pt x="236" y="290"/>
                  </a:lnTo>
                  <a:lnTo>
                    <a:pt x="240" y="288"/>
                  </a:lnTo>
                  <a:lnTo>
                    <a:pt x="242" y="284"/>
                  </a:lnTo>
                  <a:lnTo>
                    <a:pt x="244" y="282"/>
                  </a:lnTo>
                  <a:lnTo>
                    <a:pt x="248" y="278"/>
                  </a:lnTo>
                  <a:lnTo>
                    <a:pt x="252" y="272"/>
                  </a:lnTo>
                  <a:lnTo>
                    <a:pt x="252" y="270"/>
                  </a:lnTo>
                  <a:lnTo>
                    <a:pt x="254" y="270"/>
                  </a:lnTo>
                  <a:lnTo>
                    <a:pt x="256" y="268"/>
                  </a:lnTo>
                  <a:lnTo>
                    <a:pt x="258" y="268"/>
                  </a:lnTo>
                  <a:lnTo>
                    <a:pt x="262" y="266"/>
                  </a:lnTo>
                  <a:lnTo>
                    <a:pt x="264" y="266"/>
                  </a:lnTo>
                  <a:lnTo>
                    <a:pt x="264" y="264"/>
                  </a:lnTo>
                  <a:lnTo>
                    <a:pt x="266" y="264"/>
                  </a:lnTo>
                  <a:lnTo>
                    <a:pt x="266" y="264"/>
                  </a:lnTo>
                  <a:lnTo>
                    <a:pt x="268" y="262"/>
                  </a:lnTo>
                  <a:lnTo>
                    <a:pt x="268" y="262"/>
                  </a:lnTo>
                  <a:lnTo>
                    <a:pt x="268" y="262"/>
                  </a:lnTo>
                  <a:lnTo>
                    <a:pt x="268" y="260"/>
                  </a:lnTo>
                  <a:lnTo>
                    <a:pt x="268" y="256"/>
                  </a:lnTo>
                  <a:lnTo>
                    <a:pt x="268" y="254"/>
                  </a:lnTo>
                  <a:lnTo>
                    <a:pt x="268" y="252"/>
                  </a:lnTo>
                  <a:lnTo>
                    <a:pt x="268" y="250"/>
                  </a:lnTo>
                  <a:lnTo>
                    <a:pt x="268" y="248"/>
                  </a:lnTo>
                  <a:lnTo>
                    <a:pt x="268" y="248"/>
                  </a:lnTo>
                  <a:lnTo>
                    <a:pt x="270" y="248"/>
                  </a:lnTo>
                  <a:lnTo>
                    <a:pt x="270" y="246"/>
                  </a:lnTo>
                  <a:lnTo>
                    <a:pt x="270" y="246"/>
                  </a:lnTo>
                  <a:lnTo>
                    <a:pt x="272" y="244"/>
                  </a:lnTo>
                  <a:lnTo>
                    <a:pt x="274" y="244"/>
                  </a:lnTo>
                  <a:lnTo>
                    <a:pt x="276" y="242"/>
                  </a:lnTo>
                  <a:lnTo>
                    <a:pt x="278" y="242"/>
                  </a:lnTo>
                  <a:lnTo>
                    <a:pt x="282" y="240"/>
                  </a:lnTo>
                  <a:lnTo>
                    <a:pt x="282" y="240"/>
                  </a:lnTo>
                  <a:lnTo>
                    <a:pt x="284" y="240"/>
                  </a:lnTo>
                  <a:lnTo>
                    <a:pt x="286" y="240"/>
                  </a:lnTo>
                  <a:lnTo>
                    <a:pt x="286" y="240"/>
                  </a:lnTo>
                  <a:lnTo>
                    <a:pt x="288" y="240"/>
                  </a:lnTo>
                  <a:lnTo>
                    <a:pt x="288" y="240"/>
                  </a:lnTo>
                  <a:lnTo>
                    <a:pt x="288" y="240"/>
                  </a:lnTo>
                  <a:lnTo>
                    <a:pt x="290" y="240"/>
                  </a:lnTo>
                  <a:lnTo>
                    <a:pt x="290" y="242"/>
                  </a:lnTo>
                  <a:lnTo>
                    <a:pt x="290" y="244"/>
                  </a:lnTo>
                  <a:lnTo>
                    <a:pt x="290" y="244"/>
                  </a:lnTo>
                  <a:lnTo>
                    <a:pt x="290" y="246"/>
                  </a:lnTo>
                  <a:lnTo>
                    <a:pt x="292" y="248"/>
                  </a:lnTo>
                  <a:lnTo>
                    <a:pt x="292" y="250"/>
                  </a:lnTo>
                  <a:lnTo>
                    <a:pt x="292" y="250"/>
                  </a:lnTo>
                  <a:lnTo>
                    <a:pt x="292" y="250"/>
                  </a:lnTo>
                  <a:lnTo>
                    <a:pt x="292" y="250"/>
                  </a:lnTo>
                  <a:lnTo>
                    <a:pt x="294" y="250"/>
                  </a:lnTo>
                  <a:lnTo>
                    <a:pt x="296" y="250"/>
                  </a:lnTo>
                  <a:lnTo>
                    <a:pt x="298" y="250"/>
                  </a:lnTo>
                  <a:lnTo>
                    <a:pt x="300" y="250"/>
                  </a:lnTo>
                  <a:lnTo>
                    <a:pt x="302" y="250"/>
                  </a:lnTo>
                  <a:lnTo>
                    <a:pt x="304" y="250"/>
                  </a:lnTo>
                  <a:lnTo>
                    <a:pt x="304" y="250"/>
                  </a:lnTo>
                  <a:lnTo>
                    <a:pt x="304" y="250"/>
                  </a:lnTo>
                  <a:lnTo>
                    <a:pt x="306" y="250"/>
                  </a:lnTo>
                  <a:lnTo>
                    <a:pt x="306" y="252"/>
                  </a:lnTo>
                  <a:lnTo>
                    <a:pt x="306" y="252"/>
                  </a:lnTo>
                  <a:lnTo>
                    <a:pt x="306" y="252"/>
                  </a:lnTo>
                  <a:lnTo>
                    <a:pt x="306" y="254"/>
                  </a:lnTo>
                  <a:lnTo>
                    <a:pt x="306" y="254"/>
                  </a:lnTo>
                  <a:lnTo>
                    <a:pt x="306" y="256"/>
                  </a:lnTo>
                  <a:lnTo>
                    <a:pt x="306" y="258"/>
                  </a:lnTo>
                  <a:lnTo>
                    <a:pt x="306" y="260"/>
                  </a:lnTo>
                  <a:lnTo>
                    <a:pt x="306" y="262"/>
                  </a:lnTo>
                  <a:lnTo>
                    <a:pt x="306" y="262"/>
                  </a:lnTo>
                  <a:lnTo>
                    <a:pt x="306" y="262"/>
                  </a:lnTo>
                  <a:lnTo>
                    <a:pt x="306" y="264"/>
                  </a:lnTo>
                  <a:lnTo>
                    <a:pt x="306" y="264"/>
                  </a:lnTo>
                  <a:lnTo>
                    <a:pt x="306" y="264"/>
                  </a:lnTo>
                  <a:lnTo>
                    <a:pt x="308" y="266"/>
                  </a:lnTo>
                  <a:lnTo>
                    <a:pt x="308" y="266"/>
                  </a:lnTo>
                  <a:lnTo>
                    <a:pt x="310" y="266"/>
                  </a:lnTo>
                  <a:lnTo>
                    <a:pt x="312" y="266"/>
                  </a:lnTo>
                  <a:lnTo>
                    <a:pt x="314" y="268"/>
                  </a:lnTo>
                  <a:lnTo>
                    <a:pt x="318" y="268"/>
                  </a:lnTo>
                  <a:lnTo>
                    <a:pt x="320" y="268"/>
                  </a:lnTo>
                  <a:lnTo>
                    <a:pt x="324" y="268"/>
                  </a:lnTo>
                  <a:lnTo>
                    <a:pt x="328" y="266"/>
                  </a:lnTo>
                  <a:lnTo>
                    <a:pt x="334" y="266"/>
                  </a:lnTo>
                  <a:lnTo>
                    <a:pt x="340" y="266"/>
                  </a:lnTo>
                  <a:lnTo>
                    <a:pt x="344" y="266"/>
                  </a:lnTo>
                  <a:lnTo>
                    <a:pt x="346" y="266"/>
                  </a:lnTo>
                  <a:lnTo>
                    <a:pt x="348" y="266"/>
                  </a:lnTo>
                  <a:lnTo>
                    <a:pt x="350" y="266"/>
                  </a:lnTo>
                  <a:lnTo>
                    <a:pt x="352" y="268"/>
                  </a:lnTo>
                  <a:lnTo>
                    <a:pt x="354" y="268"/>
                  </a:lnTo>
                  <a:lnTo>
                    <a:pt x="354" y="270"/>
                  </a:lnTo>
                  <a:lnTo>
                    <a:pt x="354" y="270"/>
                  </a:lnTo>
                  <a:lnTo>
                    <a:pt x="356" y="270"/>
                  </a:lnTo>
                  <a:lnTo>
                    <a:pt x="356" y="272"/>
                  </a:lnTo>
                  <a:lnTo>
                    <a:pt x="356" y="272"/>
                  </a:lnTo>
                  <a:lnTo>
                    <a:pt x="356" y="274"/>
                  </a:lnTo>
                  <a:lnTo>
                    <a:pt x="356" y="276"/>
                  </a:lnTo>
                  <a:lnTo>
                    <a:pt x="356" y="278"/>
                  </a:lnTo>
                  <a:lnTo>
                    <a:pt x="356" y="278"/>
                  </a:lnTo>
                  <a:lnTo>
                    <a:pt x="356" y="280"/>
                  </a:lnTo>
                  <a:lnTo>
                    <a:pt x="358" y="280"/>
                  </a:lnTo>
                  <a:lnTo>
                    <a:pt x="358" y="280"/>
                  </a:lnTo>
                  <a:lnTo>
                    <a:pt x="358" y="280"/>
                  </a:lnTo>
                  <a:lnTo>
                    <a:pt x="360" y="280"/>
                  </a:lnTo>
                  <a:lnTo>
                    <a:pt x="362" y="280"/>
                  </a:lnTo>
                  <a:lnTo>
                    <a:pt x="364" y="280"/>
                  </a:lnTo>
                  <a:lnTo>
                    <a:pt x="366" y="282"/>
                  </a:lnTo>
                  <a:lnTo>
                    <a:pt x="368" y="282"/>
                  </a:lnTo>
                  <a:lnTo>
                    <a:pt x="370" y="282"/>
                  </a:lnTo>
                  <a:lnTo>
                    <a:pt x="370" y="282"/>
                  </a:lnTo>
                  <a:lnTo>
                    <a:pt x="372" y="282"/>
                  </a:lnTo>
                  <a:lnTo>
                    <a:pt x="372" y="282"/>
                  </a:lnTo>
                  <a:lnTo>
                    <a:pt x="372" y="284"/>
                  </a:lnTo>
                  <a:lnTo>
                    <a:pt x="372" y="284"/>
                  </a:lnTo>
                  <a:lnTo>
                    <a:pt x="372" y="286"/>
                  </a:lnTo>
                  <a:lnTo>
                    <a:pt x="372" y="286"/>
                  </a:lnTo>
                  <a:lnTo>
                    <a:pt x="372" y="288"/>
                  </a:lnTo>
                  <a:lnTo>
                    <a:pt x="374" y="290"/>
                  </a:lnTo>
                  <a:lnTo>
                    <a:pt x="374" y="292"/>
                  </a:lnTo>
                  <a:lnTo>
                    <a:pt x="374" y="294"/>
                  </a:lnTo>
                  <a:lnTo>
                    <a:pt x="374" y="294"/>
                  </a:lnTo>
                  <a:lnTo>
                    <a:pt x="374" y="294"/>
                  </a:lnTo>
                  <a:lnTo>
                    <a:pt x="374" y="294"/>
                  </a:lnTo>
                  <a:lnTo>
                    <a:pt x="376" y="294"/>
                  </a:lnTo>
                  <a:lnTo>
                    <a:pt x="376" y="294"/>
                  </a:lnTo>
                  <a:lnTo>
                    <a:pt x="378" y="294"/>
                  </a:lnTo>
                  <a:lnTo>
                    <a:pt x="380" y="294"/>
                  </a:lnTo>
                  <a:lnTo>
                    <a:pt x="382" y="294"/>
                  </a:lnTo>
                  <a:lnTo>
                    <a:pt x="384" y="292"/>
                  </a:lnTo>
                  <a:lnTo>
                    <a:pt x="384" y="292"/>
                  </a:lnTo>
                  <a:lnTo>
                    <a:pt x="386" y="292"/>
                  </a:lnTo>
                  <a:lnTo>
                    <a:pt x="386" y="292"/>
                  </a:lnTo>
                  <a:lnTo>
                    <a:pt x="386" y="294"/>
                  </a:lnTo>
                  <a:lnTo>
                    <a:pt x="386" y="294"/>
                  </a:lnTo>
                  <a:lnTo>
                    <a:pt x="386" y="294"/>
                  </a:lnTo>
                  <a:lnTo>
                    <a:pt x="388" y="296"/>
                  </a:lnTo>
                  <a:lnTo>
                    <a:pt x="388" y="298"/>
                  </a:lnTo>
                  <a:lnTo>
                    <a:pt x="388" y="300"/>
                  </a:lnTo>
                  <a:lnTo>
                    <a:pt x="388" y="302"/>
                  </a:lnTo>
                  <a:lnTo>
                    <a:pt x="390" y="302"/>
                  </a:lnTo>
                  <a:lnTo>
                    <a:pt x="390" y="304"/>
                  </a:lnTo>
                  <a:lnTo>
                    <a:pt x="392" y="306"/>
                  </a:lnTo>
                  <a:lnTo>
                    <a:pt x="392" y="306"/>
                  </a:lnTo>
                  <a:lnTo>
                    <a:pt x="394" y="308"/>
                  </a:lnTo>
                  <a:lnTo>
                    <a:pt x="396" y="308"/>
                  </a:lnTo>
                  <a:lnTo>
                    <a:pt x="398" y="308"/>
                  </a:lnTo>
                  <a:lnTo>
                    <a:pt x="400" y="310"/>
                  </a:lnTo>
                  <a:lnTo>
                    <a:pt x="400" y="310"/>
                  </a:lnTo>
                  <a:lnTo>
                    <a:pt x="400" y="310"/>
                  </a:lnTo>
                  <a:lnTo>
                    <a:pt x="402" y="310"/>
                  </a:lnTo>
                  <a:lnTo>
                    <a:pt x="402" y="308"/>
                  </a:lnTo>
                  <a:lnTo>
                    <a:pt x="402" y="308"/>
                  </a:lnTo>
                  <a:lnTo>
                    <a:pt x="402" y="308"/>
                  </a:lnTo>
                  <a:lnTo>
                    <a:pt x="404" y="306"/>
                  </a:lnTo>
                  <a:lnTo>
                    <a:pt x="404" y="304"/>
                  </a:lnTo>
                  <a:lnTo>
                    <a:pt x="404" y="302"/>
                  </a:lnTo>
                  <a:lnTo>
                    <a:pt x="406" y="300"/>
                  </a:lnTo>
                  <a:lnTo>
                    <a:pt x="406" y="300"/>
                  </a:lnTo>
                  <a:lnTo>
                    <a:pt x="406" y="300"/>
                  </a:lnTo>
                  <a:lnTo>
                    <a:pt x="406" y="300"/>
                  </a:lnTo>
                  <a:lnTo>
                    <a:pt x="408" y="300"/>
                  </a:lnTo>
                  <a:lnTo>
                    <a:pt x="408" y="300"/>
                  </a:lnTo>
                  <a:lnTo>
                    <a:pt x="408" y="300"/>
                  </a:lnTo>
                  <a:lnTo>
                    <a:pt x="408" y="300"/>
                  </a:lnTo>
                  <a:lnTo>
                    <a:pt x="408" y="300"/>
                  </a:lnTo>
                  <a:lnTo>
                    <a:pt x="410" y="302"/>
                  </a:lnTo>
                  <a:lnTo>
                    <a:pt x="410" y="304"/>
                  </a:lnTo>
                  <a:lnTo>
                    <a:pt x="412" y="306"/>
                  </a:lnTo>
                  <a:lnTo>
                    <a:pt x="412" y="308"/>
                  </a:lnTo>
                  <a:lnTo>
                    <a:pt x="414" y="310"/>
                  </a:lnTo>
                  <a:lnTo>
                    <a:pt x="416" y="310"/>
                  </a:lnTo>
                  <a:lnTo>
                    <a:pt x="418" y="312"/>
                  </a:lnTo>
                  <a:lnTo>
                    <a:pt x="418" y="314"/>
                  </a:lnTo>
                  <a:lnTo>
                    <a:pt x="420" y="314"/>
                  </a:lnTo>
                  <a:lnTo>
                    <a:pt x="422" y="314"/>
                  </a:lnTo>
                  <a:lnTo>
                    <a:pt x="422" y="314"/>
                  </a:lnTo>
                  <a:lnTo>
                    <a:pt x="422" y="314"/>
                  </a:lnTo>
                  <a:lnTo>
                    <a:pt x="424" y="314"/>
                  </a:lnTo>
                  <a:lnTo>
                    <a:pt x="424" y="312"/>
                  </a:lnTo>
                  <a:lnTo>
                    <a:pt x="426" y="310"/>
                  </a:lnTo>
                  <a:lnTo>
                    <a:pt x="426" y="310"/>
                  </a:lnTo>
                  <a:lnTo>
                    <a:pt x="428" y="310"/>
                  </a:lnTo>
                  <a:lnTo>
                    <a:pt x="428" y="310"/>
                  </a:lnTo>
                  <a:lnTo>
                    <a:pt x="428" y="310"/>
                  </a:lnTo>
                  <a:lnTo>
                    <a:pt x="430" y="310"/>
                  </a:lnTo>
                  <a:lnTo>
                    <a:pt x="430" y="310"/>
                  </a:lnTo>
                  <a:lnTo>
                    <a:pt x="432" y="310"/>
                  </a:lnTo>
                  <a:lnTo>
                    <a:pt x="432" y="310"/>
                  </a:lnTo>
                  <a:lnTo>
                    <a:pt x="434" y="312"/>
                  </a:lnTo>
                  <a:lnTo>
                    <a:pt x="434" y="312"/>
                  </a:lnTo>
                  <a:lnTo>
                    <a:pt x="434" y="312"/>
                  </a:lnTo>
                  <a:lnTo>
                    <a:pt x="434" y="314"/>
                  </a:lnTo>
                  <a:lnTo>
                    <a:pt x="434" y="314"/>
                  </a:lnTo>
                  <a:lnTo>
                    <a:pt x="432" y="316"/>
                  </a:lnTo>
                  <a:lnTo>
                    <a:pt x="432" y="318"/>
                  </a:lnTo>
                  <a:lnTo>
                    <a:pt x="432" y="322"/>
                  </a:lnTo>
                  <a:lnTo>
                    <a:pt x="432" y="324"/>
                  </a:lnTo>
                  <a:lnTo>
                    <a:pt x="432" y="326"/>
                  </a:lnTo>
                  <a:lnTo>
                    <a:pt x="432" y="328"/>
                  </a:lnTo>
                  <a:lnTo>
                    <a:pt x="432" y="330"/>
                  </a:lnTo>
                  <a:lnTo>
                    <a:pt x="432" y="330"/>
                  </a:lnTo>
                  <a:lnTo>
                    <a:pt x="432" y="332"/>
                  </a:lnTo>
                  <a:lnTo>
                    <a:pt x="434" y="332"/>
                  </a:lnTo>
                  <a:lnTo>
                    <a:pt x="434" y="334"/>
                  </a:lnTo>
                  <a:lnTo>
                    <a:pt x="436" y="336"/>
                  </a:lnTo>
                  <a:lnTo>
                    <a:pt x="438" y="338"/>
                  </a:lnTo>
                  <a:lnTo>
                    <a:pt x="438" y="338"/>
                  </a:lnTo>
                  <a:lnTo>
                    <a:pt x="440" y="338"/>
                  </a:lnTo>
                  <a:lnTo>
                    <a:pt x="440" y="338"/>
                  </a:lnTo>
                  <a:lnTo>
                    <a:pt x="444" y="338"/>
                  </a:lnTo>
                  <a:lnTo>
                    <a:pt x="444" y="338"/>
                  </a:lnTo>
                  <a:lnTo>
                    <a:pt x="446" y="338"/>
                  </a:lnTo>
                  <a:lnTo>
                    <a:pt x="446" y="338"/>
                  </a:lnTo>
                  <a:lnTo>
                    <a:pt x="448" y="340"/>
                  </a:lnTo>
                  <a:lnTo>
                    <a:pt x="448" y="340"/>
                  </a:lnTo>
                  <a:lnTo>
                    <a:pt x="448" y="340"/>
                  </a:lnTo>
                  <a:lnTo>
                    <a:pt x="448" y="340"/>
                  </a:lnTo>
                  <a:lnTo>
                    <a:pt x="448" y="342"/>
                  </a:lnTo>
                  <a:lnTo>
                    <a:pt x="448" y="344"/>
                  </a:lnTo>
                  <a:lnTo>
                    <a:pt x="448" y="346"/>
                  </a:lnTo>
                  <a:lnTo>
                    <a:pt x="448" y="346"/>
                  </a:lnTo>
                  <a:lnTo>
                    <a:pt x="448" y="348"/>
                  </a:lnTo>
                  <a:lnTo>
                    <a:pt x="448" y="350"/>
                  </a:lnTo>
                  <a:lnTo>
                    <a:pt x="448" y="350"/>
                  </a:lnTo>
                  <a:lnTo>
                    <a:pt x="448" y="350"/>
                  </a:lnTo>
                  <a:lnTo>
                    <a:pt x="448" y="352"/>
                  </a:lnTo>
                  <a:lnTo>
                    <a:pt x="450" y="352"/>
                  </a:lnTo>
                  <a:lnTo>
                    <a:pt x="450" y="354"/>
                  </a:lnTo>
                  <a:lnTo>
                    <a:pt x="452" y="354"/>
                  </a:lnTo>
                  <a:lnTo>
                    <a:pt x="454" y="356"/>
                  </a:lnTo>
                  <a:lnTo>
                    <a:pt x="456" y="356"/>
                  </a:lnTo>
                  <a:lnTo>
                    <a:pt x="458" y="358"/>
                  </a:lnTo>
                  <a:lnTo>
                    <a:pt x="460" y="358"/>
                  </a:lnTo>
                  <a:lnTo>
                    <a:pt x="462" y="358"/>
                  </a:lnTo>
                  <a:lnTo>
                    <a:pt x="466" y="358"/>
                  </a:lnTo>
                  <a:lnTo>
                    <a:pt x="470" y="358"/>
                  </a:lnTo>
                  <a:lnTo>
                    <a:pt x="472" y="356"/>
                  </a:lnTo>
                  <a:lnTo>
                    <a:pt x="474" y="354"/>
                  </a:lnTo>
                  <a:lnTo>
                    <a:pt x="476" y="354"/>
                  </a:lnTo>
                  <a:lnTo>
                    <a:pt x="478" y="352"/>
                  </a:lnTo>
                  <a:lnTo>
                    <a:pt x="480" y="350"/>
                  </a:lnTo>
                  <a:lnTo>
                    <a:pt x="480" y="350"/>
                  </a:lnTo>
                  <a:lnTo>
                    <a:pt x="480" y="348"/>
                  </a:lnTo>
                  <a:lnTo>
                    <a:pt x="480" y="348"/>
                  </a:lnTo>
                  <a:lnTo>
                    <a:pt x="480" y="346"/>
                  </a:lnTo>
                  <a:lnTo>
                    <a:pt x="480" y="346"/>
                  </a:lnTo>
                  <a:lnTo>
                    <a:pt x="480" y="346"/>
                  </a:lnTo>
                  <a:lnTo>
                    <a:pt x="478" y="346"/>
                  </a:lnTo>
                  <a:lnTo>
                    <a:pt x="476" y="344"/>
                  </a:lnTo>
                  <a:lnTo>
                    <a:pt x="476" y="344"/>
                  </a:lnTo>
                  <a:lnTo>
                    <a:pt x="474" y="344"/>
                  </a:lnTo>
                  <a:lnTo>
                    <a:pt x="470" y="344"/>
                  </a:lnTo>
                  <a:lnTo>
                    <a:pt x="468" y="344"/>
                  </a:lnTo>
                  <a:lnTo>
                    <a:pt x="464" y="344"/>
                  </a:lnTo>
                  <a:lnTo>
                    <a:pt x="464" y="344"/>
                  </a:lnTo>
                  <a:lnTo>
                    <a:pt x="462" y="344"/>
                  </a:lnTo>
                  <a:lnTo>
                    <a:pt x="460" y="342"/>
                  </a:lnTo>
                  <a:lnTo>
                    <a:pt x="460" y="342"/>
                  </a:lnTo>
                  <a:lnTo>
                    <a:pt x="460" y="340"/>
                  </a:lnTo>
                  <a:lnTo>
                    <a:pt x="458" y="340"/>
                  </a:lnTo>
                  <a:lnTo>
                    <a:pt x="458" y="338"/>
                  </a:lnTo>
                  <a:lnTo>
                    <a:pt x="458" y="338"/>
                  </a:lnTo>
                  <a:lnTo>
                    <a:pt x="458" y="334"/>
                  </a:lnTo>
                  <a:lnTo>
                    <a:pt x="458" y="330"/>
                  </a:lnTo>
                  <a:lnTo>
                    <a:pt x="458" y="326"/>
                  </a:lnTo>
                  <a:lnTo>
                    <a:pt x="456" y="324"/>
                  </a:lnTo>
                  <a:lnTo>
                    <a:pt x="456" y="322"/>
                  </a:lnTo>
                  <a:lnTo>
                    <a:pt x="456" y="320"/>
                  </a:lnTo>
                  <a:lnTo>
                    <a:pt x="456" y="320"/>
                  </a:lnTo>
                  <a:lnTo>
                    <a:pt x="454" y="318"/>
                  </a:lnTo>
                  <a:lnTo>
                    <a:pt x="454" y="318"/>
                  </a:lnTo>
                  <a:lnTo>
                    <a:pt x="454" y="316"/>
                  </a:lnTo>
                  <a:lnTo>
                    <a:pt x="452" y="316"/>
                  </a:lnTo>
                  <a:lnTo>
                    <a:pt x="448" y="316"/>
                  </a:lnTo>
                  <a:lnTo>
                    <a:pt x="448" y="314"/>
                  </a:lnTo>
                  <a:lnTo>
                    <a:pt x="448" y="314"/>
                  </a:lnTo>
                  <a:lnTo>
                    <a:pt x="446" y="314"/>
                  </a:lnTo>
                  <a:lnTo>
                    <a:pt x="446" y="312"/>
                  </a:lnTo>
                  <a:lnTo>
                    <a:pt x="446" y="310"/>
                  </a:lnTo>
                  <a:lnTo>
                    <a:pt x="446" y="308"/>
                  </a:lnTo>
                  <a:lnTo>
                    <a:pt x="446" y="306"/>
                  </a:lnTo>
                  <a:lnTo>
                    <a:pt x="444" y="300"/>
                  </a:lnTo>
                  <a:lnTo>
                    <a:pt x="444" y="298"/>
                  </a:lnTo>
                  <a:lnTo>
                    <a:pt x="444" y="298"/>
                  </a:lnTo>
                  <a:lnTo>
                    <a:pt x="444" y="296"/>
                  </a:lnTo>
                  <a:lnTo>
                    <a:pt x="442" y="294"/>
                  </a:lnTo>
                  <a:lnTo>
                    <a:pt x="440" y="290"/>
                  </a:lnTo>
                  <a:lnTo>
                    <a:pt x="438" y="286"/>
                  </a:lnTo>
                  <a:lnTo>
                    <a:pt x="434" y="284"/>
                  </a:lnTo>
                  <a:lnTo>
                    <a:pt x="432" y="280"/>
                  </a:lnTo>
                  <a:lnTo>
                    <a:pt x="428" y="278"/>
                  </a:lnTo>
                  <a:lnTo>
                    <a:pt x="426" y="274"/>
                  </a:lnTo>
                  <a:lnTo>
                    <a:pt x="424" y="274"/>
                  </a:lnTo>
                  <a:lnTo>
                    <a:pt x="422" y="272"/>
                  </a:lnTo>
                  <a:lnTo>
                    <a:pt x="420" y="272"/>
                  </a:lnTo>
                  <a:lnTo>
                    <a:pt x="418" y="272"/>
                  </a:lnTo>
                  <a:lnTo>
                    <a:pt x="416" y="272"/>
                  </a:lnTo>
                  <a:lnTo>
                    <a:pt x="416" y="272"/>
                  </a:lnTo>
                  <a:lnTo>
                    <a:pt x="414" y="272"/>
                  </a:lnTo>
                  <a:lnTo>
                    <a:pt x="414" y="272"/>
                  </a:lnTo>
                  <a:lnTo>
                    <a:pt x="414" y="272"/>
                  </a:lnTo>
                  <a:lnTo>
                    <a:pt x="412" y="272"/>
                  </a:lnTo>
                  <a:lnTo>
                    <a:pt x="412" y="274"/>
                  </a:lnTo>
                  <a:lnTo>
                    <a:pt x="412" y="274"/>
                  </a:lnTo>
                  <a:lnTo>
                    <a:pt x="412" y="276"/>
                  </a:lnTo>
                  <a:lnTo>
                    <a:pt x="412" y="278"/>
                  </a:lnTo>
                  <a:lnTo>
                    <a:pt x="412" y="280"/>
                  </a:lnTo>
                  <a:lnTo>
                    <a:pt x="412" y="280"/>
                  </a:lnTo>
                  <a:lnTo>
                    <a:pt x="412" y="282"/>
                  </a:lnTo>
                  <a:lnTo>
                    <a:pt x="410" y="282"/>
                  </a:lnTo>
                  <a:lnTo>
                    <a:pt x="410" y="282"/>
                  </a:lnTo>
                  <a:lnTo>
                    <a:pt x="410" y="282"/>
                  </a:lnTo>
                  <a:lnTo>
                    <a:pt x="408" y="282"/>
                  </a:lnTo>
                  <a:lnTo>
                    <a:pt x="408" y="282"/>
                  </a:lnTo>
                  <a:lnTo>
                    <a:pt x="406" y="282"/>
                  </a:lnTo>
                  <a:lnTo>
                    <a:pt x="406" y="282"/>
                  </a:lnTo>
                  <a:lnTo>
                    <a:pt x="404" y="282"/>
                  </a:lnTo>
                  <a:lnTo>
                    <a:pt x="402" y="282"/>
                  </a:lnTo>
                  <a:lnTo>
                    <a:pt x="402" y="282"/>
                  </a:lnTo>
                  <a:lnTo>
                    <a:pt x="402" y="282"/>
                  </a:lnTo>
                  <a:lnTo>
                    <a:pt x="402" y="282"/>
                  </a:lnTo>
                  <a:lnTo>
                    <a:pt x="402" y="282"/>
                  </a:lnTo>
                  <a:lnTo>
                    <a:pt x="400" y="284"/>
                  </a:lnTo>
                  <a:lnTo>
                    <a:pt x="400" y="284"/>
                  </a:lnTo>
                  <a:lnTo>
                    <a:pt x="400" y="286"/>
                  </a:lnTo>
                  <a:lnTo>
                    <a:pt x="400" y="288"/>
                  </a:lnTo>
                  <a:lnTo>
                    <a:pt x="400" y="288"/>
                  </a:lnTo>
                  <a:lnTo>
                    <a:pt x="398" y="290"/>
                  </a:lnTo>
                  <a:lnTo>
                    <a:pt x="398" y="290"/>
                  </a:lnTo>
                  <a:lnTo>
                    <a:pt x="398" y="290"/>
                  </a:lnTo>
                  <a:lnTo>
                    <a:pt x="398" y="290"/>
                  </a:lnTo>
                  <a:lnTo>
                    <a:pt x="396" y="290"/>
                  </a:lnTo>
                  <a:lnTo>
                    <a:pt x="396" y="290"/>
                  </a:lnTo>
                  <a:lnTo>
                    <a:pt x="394" y="290"/>
                  </a:lnTo>
                  <a:lnTo>
                    <a:pt x="394" y="288"/>
                  </a:lnTo>
                  <a:lnTo>
                    <a:pt x="392" y="288"/>
                  </a:lnTo>
                  <a:lnTo>
                    <a:pt x="390" y="286"/>
                  </a:lnTo>
                  <a:lnTo>
                    <a:pt x="388" y="284"/>
                  </a:lnTo>
                  <a:lnTo>
                    <a:pt x="386" y="284"/>
                  </a:lnTo>
                  <a:lnTo>
                    <a:pt x="386" y="282"/>
                  </a:lnTo>
                  <a:lnTo>
                    <a:pt x="386" y="280"/>
                  </a:lnTo>
                  <a:lnTo>
                    <a:pt x="384" y="280"/>
                  </a:lnTo>
                  <a:lnTo>
                    <a:pt x="384" y="278"/>
                  </a:lnTo>
                  <a:lnTo>
                    <a:pt x="384" y="274"/>
                  </a:lnTo>
                  <a:lnTo>
                    <a:pt x="384" y="272"/>
                  </a:lnTo>
                  <a:lnTo>
                    <a:pt x="384" y="270"/>
                  </a:lnTo>
                  <a:lnTo>
                    <a:pt x="384" y="266"/>
                  </a:lnTo>
                  <a:lnTo>
                    <a:pt x="382" y="264"/>
                  </a:lnTo>
                  <a:lnTo>
                    <a:pt x="382" y="264"/>
                  </a:lnTo>
                  <a:lnTo>
                    <a:pt x="382" y="262"/>
                  </a:lnTo>
                  <a:lnTo>
                    <a:pt x="380" y="262"/>
                  </a:lnTo>
                  <a:lnTo>
                    <a:pt x="380" y="260"/>
                  </a:lnTo>
                  <a:lnTo>
                    <a:pt x="378" y="258"/>
                  </a:lnTo>
                  <a:lnTo>
                    <a:pt x="378" y="258"/>
                  </a:lnTo>
                  <a:lnTo>
                    <a:pt x="376" y="258"/>
                  </a:lnTo>
                  <a:lnTo>
                    <a:pt x="376" y="258"/>
                  </a:lnTo>
                  <a:lnTo>
                    <a:pt x="374" y="258"/>
                  </a:lnTo>
                  <a:lnTo>
                    <a:pt x="374" y="258"/>
                  </a:lnTo>
                  <a:lnTo>
                    <a:pt x="372" y="258"/>
                  </a:lnTo>
                  <a:lnTo>
                    <a:pt x="370" y="260"/>
                  </a:lnTo>
                  <a:lnTo>
                    <a:pt x="368" y="260"/>
                  </a:lnTo>
                  <a:lnTo>
                    <a:pt x="364" y="262"/>
                  </a:lnTo>
                  <a:lnTo>
                    <a:pt x="364" y="262"/>
                  </a:lnTo>
                  <a:lnTo>
                    <a:pt x="428" y="42"/>
                  </a:lnTo>
                  <a:lnTo>
                    <a:pt x="426" y="40"/>
                  </a:lnTo>
                  <a:lnTo>
                    <a:pt x="422" y="34"/>
                  </a:lnTo>
                  <a:lnTo>
                    <a:pt x="420" y="32"/>
                  </a:lnTo>
                  <a:lnTo>
                    <a:pt x="416" y="30"/>
                  </a:lnTo>
                  <a:lnTo>
                    <a:pt x="414" y="28"/>
                  </a:lnTo>
                  <a:lnTo>
                    <a:pt x="414" y="28"/>
                  </a:lnTo>
                  <a:lnTo>
                    <a:pt x="412" y="28"/>
                  </a:lnTo>
                  <a:lnTo>
                    <a:pt x="410" y="28"/>
                  </a:lnTo>
                  <a:lnTo>
                    <a:pt x="408" y="26"/>
                  </a:lnTo>
                  <a:lnTo>
                    <a:pt x="406" y="26"/>
                  </a:lnTo>
                  <a:lnTo>
                    <a:pt x="404" y="26"/>
                  </a:lnTo>
                  <a:lnTo>
                    <a:pt x="402" y="26"/>
                  </a:lnTo>
                  <a:lnTo>
                    <a:pt x="400" y="28"/>
                  </a:lnTo>
                  <a:lnTo>
                    <a:pt x="394" y="28"/>
                  </a:lnTo>
                  <a:lnTo>
                    <a:pt x="384" y="30"/>
                  </a:lnTo>
                  <a:lnTo>
                    <a:pt x="380" y="30"/>
                  </a:lnTo>
                  <a:lnTo>
                    <a:pt x="376" y="32"/>
                  </a:lnTo>
                  <a:lnTo>
                    <a:pt x="374" y="32"/>
                  </a:lnTo>
                  <a:lnTo>
                    <a:pt x="370" y="32"/>
                  </a:lnTo>
                  <a:lnTo>
                    <a:pt x="368" y="32"/>
                  </a:lnTo>
                  <a:lnTo>
                    <a:pt x="364" y="32"/>
                  </a:lnTo>
                  <a:lnTo>
                    <a:pt x="364" y="32"/>
                  </a:lnTo>
                  <a:lnTo>
                    <a:pt x="362" y="32"/>
                  </a:lnTo>
                  <a:lnTo>
                    <a:pt x="362" y="32"/>
                  </a:lnTo>
                  <a:lnTo>
                    <a:pt x="362" y="32"/>
                  </a:lnTo>
                  <a:lnTo>
                    <a:pt x="360" y="32"/>
                  </a:lnTo>
                  <a:lnTo>
                    <a:pt x="360" y="30"/>
                  </a:lnTo>
                  <a:lnTo>
                    <a:pt x="358" y="30"/>
                  </a:lnTo>
                  <a:lnTo>
                    <a:pt x="356" y="28"/>
                  </a:lnTo>
                  <a:lnTo>
                    <a:pt x="356" y="26"/>
                  </a:lnTo>
                  <a:lnTo>
                    <a:pt x="354" y="24"/>
                  </a:lnTo>
                  <a:lnTo>
                    <a:pt x="352" y="24"/>
                  </a:lnTo>
                  <a:lnTo>
                    <a:pt x="352" y="22"/>
                  </a:lnTo>
                  <a:lnTo>
                    <a:pt x="352" y="22"/>
                  </a:lnTo>
                  <a:lnTo>
                    <a:pt x="350" y="22"/>
                  </a:lnTo>
                  <a:lnTo>
                    <a:pt x="350" y="22"/>
                  </a:lnTo>
                  <a:lnTo>
                    <a:pt x="348" y="22"/>
                  </a:lnTo>
                  <a:lnTo>
                    <a:pt x="344" y="22"/>
                  </a:lnTo>
                  <a:lnTo>
                    <a:pt x="342" y="22"/>
                  </a:lnTo>
                  <a:lnTo>
                    <a:pt x="338" y="22"/>
                  </a:lnTo>
                  <a:lnTo>
                    <a:pt x="336" y="24"/>
                  </a:lnTo>
                  <a:lnTo>
                    <a:pt x="328" y="24"/>
                  </a:lnTo>
                  <a:lnTo>
                    <a:pt x="322" y="26"/>
                  </a:lnTo>
                  <a:lnTo>
                    <a:pt x="320" y="26"/>
                  </a:lnTo>
                  <a:lnTo>
                    <a:pt x="316" y="28"/>
                  </a:lnTo>
                  <a:lnTo>
                    <a:pt x="314" y="28"/>
                  </a:lnTo>
                  <a:lnTo>
                    <a:pt x="310" y="28"/>
                  </a:lnTo>
                  <a:lnTo>
                    <a:pt x="308" y="26"/>
                  </a:lnTo>
                  <a:lnTo>
                    <a:pt x="308" y="26"/>
                  </a:lnTo>
                  <a:lnTo>
                    <a:pt x="306" y="26"/>
                  </a:lnTo>
                  <a:lnTo>
                    <a:pt x="306" y="26"/>
                  </a:lnTo>
                  <a:lnTo>
                    <a:pt x="304" y="24"/>
                  </a:lnTo>
                  <a:lnTo>
                    <a:pt x="304" y="24"/>
                  </a:lnTo>
                  <a:lnTo>
                    <a:pt x="302" y="22"/>
                  </a:lnTo>
                  <a:lnTo>
                    <a:pt x="300" y="18"/>
                  </a:lnTo>
                  <a:lnTo>
                    <a:pt x="298" y="16"/>
                  </a:lnTo>
                  <a:lnTo>
                    <a:pt x="298" y="12"/>
                  </a:lnTo>
                  <a:lnTo>
                    <a:pt x="296" y="10"/>
                  </a:lnTo>
                  <a:lnTo>
                    <a:pt x="296" y="10"/>
                  </a:lnTo>
                  <a:lnTo>
                    <a:pt x="294" y="8"/>
                  </a:lnTo>
                  <a:lnTo>
                    <a:pt x="294" y="6"/>
                  </a:lnTo>
                  <a:lnTo>
                    <a:pt x="292" y="6"/>
                  </a:lnTo>
                  <a:lnTo>
                    <a:pt x="292" y="6"/>
                  </a:lnTo>
                  <a:lnTo>
                    <a:pt x="290" y="6"/>
                  </a:lnTo>
                  <a:lnTo>
                    <a:pt x="290" y="6"/>
                  </a:lnTo>
                  <a:lnTo>
                    <a:pt x="288" y="6"/>
                  </a:lnTo>
                  <a:lnTo>
                    <a:pt x="288" y="8"/>
                  </a:lnTo>
                  <a:lnTo>
                    <a:pt x="286" y="10"/>
                  </a:lnTo>
                  <a:lnTo>
                    <a:pt x="284" y="12"/>
                  </a:lnTo>
                  <a:lnTo>
                    <a:pt x="282" y="14"/>
                  </a:lnTo>
                  <a:lnTo>
                    <a:pt x="280" y="16"/>
                  </a:lnTo>
                  <a:lnTo>
                    <a:pt x="278" y="16"/>
                  </a:lnTo>
                  <a:lnTo>
                    <a:pt x="278" y="18"/>
                  </a:lnTo>
                  <a:lnTo>
                    <a:pt x="276" y="18"/>
                  </a:lnTo>
                  <a:lnTo>
                    <a:pt x="276" y="18"/>
                  </a:lnTo>
                  <a:lnTo>
                    <a:pt x="274" y="20"/>
                  </a:lnTo>
                  <a:lnTo>
                    <a:pt x="270" y="20"/>
                  </a:lnTo>
                  <a:lnTo>
                    <a:pt x="268" y="20"/>
                  </a:lnTo>
                  <a:lnTo>
                    <a:pt x="264" y="20"/>
                  </a:lnTo>
                  <a:lnTo>
                    <a:pt x="262" y="20"/>
                  </a:lnTo>
                  <a:lnTo>
                    <a:pt x="258" y="18"/>
                  </a:lnTo>
                  <a:lnTo>
                    <a:pt x="258" y="18"/>
                  </a:lnTo>
                  <a:lnTo>
                    <a:pt x="256" y="18"/>
                  </a:lnTo>
                  <a:lnTo>
                    <a:pt x="256" y="16"/>
                  </a:lnTo>
                  <a:lnTo>
                    <a:pt x="254" y="16"/>
                  </a:lnTo>
                  <a:lnTo>
                    <a:pt x="254" y="16"/>
                  </a:lnTo>
                  <a:lnTo>
                    <a:pt x="254" y="14"/>
                  </a:lnTo>
                  <a:lnTo>
                    <a:pt x="254" y="14"/>
                  </a:lnTo>
                  <a:lnTo>
                    <a:pt x="254" y="14"/>
                  </a:lnTo>
                  <a:lnTo>
                    <a:pt x="254" y="12"/>
                  </a:lnTo>
                  <a:lnTo>
                    <a:pt x="254" y="10"/>
                  </a:lnTo>
                  <a:lnTo>
                    <a:pt x="254" y="8"/>
                  </a:lnTo>
                  <a:lnTo>
                    <a:pt x="254" y="6"/>
                  </a:lnTo>
                  <a:lnTo>
                    <a:pt x="254" y="4"/>
                  </a:lnTo>
                  <a:lnTo>
                    <a:pt x="254" y="4"/>
                  </a:lnTo>
                  <a:lnTo>
                    <a:pt x="254" y="2"/>
                  </a:lnTo>
                  <a:lnTo>
                    <a:pt x="254" y="2"/>
                  </a:lnTo>
                  <a:lnTo>
                    <a:pt x="252" y="2"/>
                  </a:lnTo>
                  <a:lnTo>
                    <a:pt x="252" y="2"/>
                  </a:lnTo>
                  <a:lnTo>
                    <a:pt x="250" y="0"/>
                  </a:lnTo>
                  <a:lnTo>
                    <a:pt x="248" y="0"/>
                  </a:lnTo>
                  <a:lnTo>
                    <a:pt x="246" y="0"/>
                  </a:lnTo>
                  <a:lnTo>
                    <a:pt x="246" y="0"/>
                  </a:lnTo>
                  <a:lnTo>
                    <a:pt x="244" y="0"/>
                  </a:lnTo>
                  <a:lnTo>
                    <a:pt x="244"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96" name="Freeform 526"/>
            <p:cNvSpPr>
              <a:spLocks/>
            </p:cNvSpPr>
            <p:nvPr/>
          </p:nvSpPr>
          <p:spPr bwMode="auto">
            <a:xfrm>
              <a:off x="2212884" y="2430107"/>
              <a:ext cx="1681497" cy="941932"/>
            </a:xfrm>
            <a:custGeom>
              <a:avLst/>
              <a:gdLst>
                <a:gd name="T0" fmla="*/ 464 w 814"/>
                <a:gd name="T1" fmla="*/ 10 h 456"/>
                <a:gd name="T2" fmla="*/ 542 w 814"/>
                <a:gd name="T3" fmla="*/ 20 h 456"/>
                <a:gd name="T4" fmla="*/ 590 w 814"/>
                <a:gd name="T5" fmla="*/ 70 h 456"/>
                <a:gd name="T6" fmla="*/ 588 w 814"/>
                <a:gd name="T7" fmla="*/ 122 h 456"/>
                <a:gd name="T8" fmla="*/ 596 w 814"/>
                <a:gd name="T9" fmla="*/ 144 h 456"/>
                <a:gd name="T10" fmla="*/ 642 w 814"/>
                <a:gd name="T11" fmla="*/ 108 h 456"/>
                <a:gd name="T12" fmla="*/ 680 w 814"/>
                <a:gd name="T13" fmla="*/ 104 h 456"/>
                <a:gd name="T14" fmla="*/ 702 w 814"/>
                <a:gd name="T15" fmla="*/ 74 h 456"/>
                <a:gd name="T16" fmla="*/ 762 w 814"/>
                <a:gd name="T17" fmla="*/ 68 h 456"/>
                <a:gd name="T18" fmla="*/ 786 w 814"/>
                <a:gd name="T19" fmla="*/ 26 h 456"/>
                <a:gd name="T20" fmla="*/ 802 w 814"/>
                <a:gd name="T21" fmla="*/ 62 h 456"/>
                <a:gd name="T22" fmla="*/ 802 w 814"/>
                <a:gd name="T23" fmla="*/ 86 h 456"/>
                <a:gd name="T24" fmla="*/ 780 w 814"/>
                <a:gd name="T25" fmla="*/ 94 h 456"/>
                <a:gd name="T26" fmla="*/ 766 w 814"/>
                <a:gd name="T27" fmla="*/ 102 h 456"/>
                <a:gd name="T28" fmla="*/ 756 w 814"/>
                <a:gd name="T29" fmla="*/ 128 h 456"/>
                <a:gd name="T30" fmla="*/ 746 w 814"/>
                <a:gd name="T31" fmla="*/ 144 h 456"/>
                <a:gd name="T32" fmla="*/ 716 w 814"/>
                <a:gd name="T33" fmla="*/ 164 h 456"/>
                <a:gd name="T34" fmla="*/ 692 w 814"/>
                <a:gd name="T35" fmla="*/ 184 h 456"/>
                <a:gd name="T36" fmla="*/ 672 w 814"/>
                <a:gd name="T37" fmla="*/ 214 h 456"/>
                <a:gd name="T38" fmla="*/ 676 w 814"/>
                <a:gd name="T39" fmla="*/ 234 h 456"/>
                <a:gd name="T40" fmla="*/ 662 w 814"/>
                <a:gd name="T41" fmla="*/ 264 h 456"/>
                <a:gd name="T42" fmla="*/ 646 w 814"/>
                <a:gd name="T43" fmla="*/ 272 h 456"/>
                <a:gd name="T44" fmla="*/ 620 w 814"/>
                <a:gd name="T45" fmla="*/ 288 h 456"/>
                <a:gd name="T46" fmla="*/ 602 w 814"/>
                <a:gd name="T47" fmla="*/ 308 h 456"/>
                <a:gd name="T48" fmla="*/ 586 w 814"/>
                <a:gd name="T49" fmla="*/ 362 h 456"/>
                <a:gd name="T50" fmla="*/ 594 w 814"/>
                <a:gd name="T51" fmla="*/ 396 h 456"/>
                <a:gd name="T52" fmla="*/ 602 w 814"/>
                <a:gd name="T53" fmla="*/ 452 h 456"/>
                <a:gd name="T54" fmla="*/ 576 w 814"/>
                <a:gd name="T55" fmla="*/ 438 h 456"/>
                <a:gd name="T56" fmla="*/ 564 w 814"/>
                <a:gd name="T57" fmla="*/ 380 h 456"/>
                <a:gd name="T58" fmla="*/ 538 w 814"/>
                <a:gd name="T59" fmla="*/ 350 h 456"/>
                <a:gd name="T60" fmla="*/ 500 w 814"/>
                <a:gd name="T61" fmla="*/ 346 h 456"/>
                <a:gd name="T62" fmla="*/ 466 w 814"/>
                <a:gd name="T63" fmla="*/ 362 h 456"/>
                <a:gd name="T64" fmla="*/ 446 w 814"/>
                <a:gd name="T65" fmla="*/ 372 h 456"/>
                <a:gd name="T66" fmla="*/ 434 w 814"/>
                <a:gd name="T67" fmla="*/ 348 h 456"/>
                <a:gd name="T68" fmla="*/ 420 w 814"/>
                <a:gd name="T69" fmla="*/ 368 h 456"/>
                <a:gd name="T70" fmla="*/ 400 w 814"/>
                <a:gd name="T71" fmla="*/ 354 h 456"/>
                <a:gd name="T72" fmla="*/ 360 w 814"/>
                <a:gd name="T73" fmla="*/ 396 h 456"/>
                <a:gd name="T74" fmla="*/ 328 w 814"/>
                <a:gd name="T75" fmla="*/ 424 h 456"/>
                <a:gd name="T76" fmla="*/ 316 w 814"/>
                <a:gd name="T77" fmla="*/ 400 h 456"/>
                <a:gd name="T78" fmla="*/ 298 w 814"/>
                <a:gd name="T79" fmla="*/ 366 h 456"/>
                <a:gd name="T80" fmla="*/ 278 w 814"/>
                <a:gd name="T81" fmla="*/ 368 h 456"/>
                <a:gd name="T82" fmla="*/ 258 w 814"/>
                <a:gd name="T83" fmla="*/ 364 h 456"/>
                <a:gd name="T84" fmla="*/ 244 w 814"/>
                <a:gd name="T85" fmla="*/ 342 h 456"/>
                <a:gd name="T86" fmla="*/ 230 w 814"/>
                <a:gd name="T87" fmla="*/ 328 h 456"/>
                <a:gd name="T88" fmla="*/ 216 w 814"/>
                <a:gd name="T89" fmla="*/ 322 h 456"/>
                <a:gd name="T90" fmla="*/ 198 w 814"/>
                <a:gd name="T91" fmla="*/ 334 h 456"/>
                <a:gd name="T92" fmla="*/ 146 w 814"/>
                <a:gd name="T93" fmla="*/ 336 h 456"/>
                <a:gd name="T94" fmla="*/ 112 w 814"/>
                <a:gd name="T95" fmla="*/ 310 h 456"/>
                <a:gd name="T96" fmla="*/ 80 w 814"/>
                <a:gd name="T97" fmla="*/ 292 h 456"/>
                <a:gd name="T98" fmla="*/ 46 w 814"/>
                <a:gd name="T99" fmla="*/ 274 h 456"/>
                <a:gd name="T100" fmla="*/ 36 w 814"/>
                <a:gd name="T101" fmla="*/ 248 h 456"/>
                <a:gd name="T102" fmla="*/ 22 w 814"/>
                <a:gd name="T103" fmla="*/ 230 h 456"/>
                <a:gd name="T104" fmla="*/ 4 w 814"/>
                <a:gd name="T105" fmla="*/ 196 h 456"/>
                <a:gd name="T106" fmla="*/ 4 w 814"/>
                <a:gd name="T107" fmla="*/ 150 h 456"/>
                <a:gd name="T108" fmla="*/ 4 w 814"/>
                <a:gd name="T109" fmla="*/ 130 h 456"/>
                <a:gd name="T110" fmla="*/ 16 w 814"/>
                <a:gd name="T111" fmla="*/ 102 h 456"/>
                <a:gd name="T112" fmla="*/ 26 w 814"/>
                <a:gd name="T113" fmla="*/ 68 h 456"/>
                <a:gd name="T114" fmla="*/ 38 w 814"/>
                <a:gd name="T115" fmla="*/ 38 h 456"/>
                <a:gd name="T116" fmla="*/ 28 w 814"/>
                <a:gd name="T117" fmla="*/ 14 h 456"/>
                <a:gd name="T118" fmla="*/ 54 w 814"/>
                <a:gd name="T119" fmla="*/ 3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14" h="456">
                  <a:moveTo>
                    <a:pt x="58" y="2"/>
                  </a:moveTo>
                  <a:lnTo>
                    <a:pt x="442" y="0"/>
                  </a:lnTo>
                  <a:lnTo>
                    <a:pt x="440" y="2"/>
                  </a:lnTo>
                  <a:lnTo>
                    <a:pt x="440" y="4"/>
                  </a:lnTo>
                  <a:lnTo>
                    <a:pt x="440" y="6"/>
                  </a:lnTo>
                  <a:lnTo>
                    <a:pt x="440" y="8"/>
                  </a:lnTo>
                  <a:lnTo>
                    <a:pt x="440" y="10"/>
                  </a:lnTo>
                  <a:lnTo>
                    <a:pt x="440" y="10"/>
                  </a:lnTo>
                  <a:lnTo>
                    <a:pt x="440" y="10"/>
                  </a:lnTo>
                  <a:lnTo>
                    <a:pt x="440" y="10"/>
                  </a:lnTo>
                  <a:lnTo>
                    <a:pt x="442" y="12"/>
                  </a:lnTo>
                  <a:lnTo>
                    <a:pt x="444" y="12"/>
                  </a:lnTo>
                  <a:lnTo>
                    <a:pt x="444" y="12"/>
                  </a:lnTo>
                  <a:lnTo>
                    <a:pt x="446" y="12"/>
                  </a:lnTo>
                  <a:lnTo>
                    <a:pt x="448" y="12"/>
                  </a:lnTo>
                  <a:lnTo>
                    <a:pt x="452" y="12"/>
                  </a:lnTo>
                  <a:lnTo>
                    <a:pt x="456" y="12"/>
                  </a:lnTo>
                  <a:lnTo>
                    <a:pt x="460" y="10"/>
                  </a:lnTo>
                  <a:lnTo>
                    <a:pt x="464" y="10"/>
                  </a:lnTo>
                  <a:lnTo>
                    <a:pt x="464" y="10"/>
                  </a:lnTo>
                  <a:lnTo>
                    <a:pt x="466" y="10"/>
                  </a:lnTo>
                  <a:lnTo>
                    <a:pt x="470" y="10"/>
                  </a:lnTo>
                  <a:lnTo>
                    <a:pt x="476" y="10"/>
                  </a:lnTo>
                  <a:lnTo>
                    <a:pt x="486" y="12"/>
                  </a:lnTo>
                  <a:lnTo>
                    <a:pt x="498" y="14"/>
                  </a:lnTo>
                  <a:lnTo>
                    <a:pt x="502" y="14"/>
                  </a:lnTo>
                  <a:lnTo>
                    <a:pt x="506" y="14"/>
                  </a:lnTo>
                  <a:lnTo>
                    <a:pt x="508" y="14"/>
                  </a:lnTo>
                  <a:lnTo>
                    <a:pt x="512" y="14"/>
                  </a:lnTo>
                  <a:lnTo>
                    <a:pt x="520" y="14"/>
                  </a:lnTo>
                  <a:lnTo>
                    <a:pt x="522" y="12"/>
                  </a:lnTo>
                  <a:lnTo>
                    <a:pt x="526" y="12"/>
                  </a:lnTo>
                  <a:lnTo>
                    <a:pt x="530" y="14"/>
                  </a:lnTo>
                  <a:lnTo>
                    <a:pt x="530" y="14"/>
                  </a:lnTo>
                  <a:lnTo>
                    <a:pt x="532" y="14"/>
                  </a:lnTo>
                  <a:lnTo>
                    <a:pt x="532" y="14"/>
                  </a:lnTo>
                  <a:lnTo>
                    <a:pt x="534" y="14"/>
                  </a:lnTo>
                  <a:lnTo>
                    <a:pt x="536" y="16"/>
                  </a:lnTo>
                  <a:lnTo>
                    <a:pt x="540" y="18"/>
                  </a:lnTo>
                  <a:lnTo>
                    <a:pt x="542" y="20"/>
                  </a:lnTo>
                  <a:lnTo>
                    <a:pt x="548" y="26"/>
                  </a:lnTo>
                  <a:lnTo>
                    <a:pt x="550" y="28"/>
                  </a:lnTo>
                  <a:lnTo>
                    <a:pt x="552" y="28"/>
                  </a:lnTo>
                  <a:lnTo>
                    <a:pt x="554" y="30"/>
                  </a:lnTo>
                  <a:lnTo>
                    <a:pt x="558" y="32"/>
                  </a:lnTo>
                  <a:lnTo>
                    <a:pt x="564" y="34"/>
                  </a:lnTo>
                  <a:lnTo>
                    <a:pt x="568" y="36"/>
                  </a:lnTo>
                  <a:lnTo>
                    <a:pt x="570" y="38"/>
                  </a:lnTo>
                  <a:lnTo>
                    <a:pt x="574" y="40"/>
                  </a:lnTo>
                  <a:lnTo>
                    <a:pt x="574" y="40"/>
                  </a:lnTo>
                  <a:lnTo>
                    <a:pt x="576" y="42"/>
                  </a:lnTo>
                  <a:lnTo>
                    <a:pt x="576" y="42"/>
                  </a:lnTo>
                  <a:lnTo>
                    <a:pt x="578" y="44"/>
                  </a:lnTo>
                  <a:lnTo>
                    <a:pt x="578" y="46"/>
                  </a:lnTo>
                  <a:lnTo>
                    <a:pt x="580" y="48"/>
                  </a:lnTo>
                  <a:lnTo>
                    <a:pt x="582" y="52"/>
                  </a:lnTo>
                  <a:lnTo>
                    <a:pt x="584" y="56"/>
                  </a:lnTo>
                  <a:lnTo>
                    <a:pt x="588" y="64"/>
                  </a:lnTo>
                  <a:lnTo>
                    <a:pt x="590" y="68"/>
                  </a:lnTo>
                  <a:lnTo>
                    <a:pt x="590" y="70"/>
                  </a:lnTo>
                  <a:lnTo>
                    <a:pt x="592" y="74"/>
                  </a:lnTo>
                  <a:lnTo>
                    <a:pt x="594" y="78"/>
                  </a:lnTo>
                  <a:lnTo>
                    <a:pt x="596" y="80"/>
                  </a:lnTo>
                  <a:lnTo>
                    <a:pt x="600" y="84"/>
                  </a:lnTo>
                  <a:lnTo>
                    <a:pt x="602" y="88"/>
                  </a:lnTo>
                  <a:lnTo>
                    <a:pt x="602" y="90"/>
                  </a:lnTo>
                  <a:lnTo>
                    <a:pt x="604" y="92"/>
                  </a:lnTo>
                  <a:lnTo>
                    <a:pt x="604" y="94"/>
                  </a:lnTo>
                  <a:lnTo>
                    <a:pt x="604" y="96"/>
                  </a:lnTo>
                  <a:lnTo>
                    <a:pt x="604" y="98"/>
                  </a:lnTo>
                  <a:lnTo>
                    <a:pt x="604" y="100"/>
                  </a:lnTo>
                  <a:lnTo>
                    <a:pt x="604" y="100"/>
                  </a:lnTo>
                  <a:lnTo>
                    <a:pt x="604" y="102"/>
                  </a:lnTo>
                  <a:lnTo>
                    <a:pt x="604" y="104"/>
                  </a:lnTo>
                  <a:lnTo>
                    <a:pt x="602" y="106"/>
                  </a:lnTo>
                  <a:lnTo>
                    <a:pt x="602" y="108"/>
                  </a:lnTo>
                  <a:lnTo>
                    <a:pt x="600" y="110"/>
                  </a:lnTo>
                  <a:lnTo>
                    <a:pt x="598" y="112"/>
                  </a:lnTo>
                  <a:lnTo>
                    <a:pt x="592" y="120"/>
                  </a:lnTo>
                  <a:lnTo>
                    <a:pt x="588" y="122"/>
                  </a:lnTo>
                  <a:lnTo>
                    <a:pt x="588" y="124"/>
                  </a:lnTo>
                  <a:lnTo>
                    <a:pt x="586" y="126"/>
                  </a:lnTo>
                  <a:lnTo>
                    <a:pt x="584" y="128"/>
                  </a:lnTo>
                  <a:lnTo>
                    <a:pt x="582" y="130"/>
                  </a:lnTo>
                  <a:lnTo>
                    <a:pt x="580" y="132"/>
                  </a:lnTo>
                  <a:lnTo>
                    <a:pt x="580" y="134"/>
                  </a:lnTo>
                  <a:lnTo>
                    <a:pt x="580" y="134"/>
                  </a:lnTo>
                  <a:lnTo>
                    <a:pt x="580" y="134"/>
                  </a:lnTo>
                  <a:lnTo>
                    <a:pt x="580" y="136"/>
                  </a:lnTo>
                  <a:lnTo>
                    <a:pt x="580" y="136"/>
                  </a:lnTo>
                  <a:lnTo>
                    <a:pt x="580" y="138"/>
                  </a:lnTo>
                  <a:lnTo>
                    <a:pt x="580" y="138"/>
                  </a:lnTo>
                  <a:lnTo>
                    <a:pt x="582" y="138"/>
                  </a:lnTo>
                  <a:lnTo>
                    <a:pt x="582" y="140"/>
                  </a:lnTo>
                  <a:lnTo>
                    <a:pt x="584" y="140"/>
                  </a:lnTo>
                  <a:lnTo>
                    <a:pt x="586" y="142"/>
                  </a:lnTo>
                  <a:lnTo>
                    <a:pt x="588" y="142"/>
                  </a:lnTo>
                  <a:lnTo>
                    <a:pt x="588" y="142"/>
                  </a:lnTo>
                  <a:lnTo>
                    <a:pt x="592" y="144"/>
                  </a:lnTo>
                  <a:lnTo>
                    <a:pt x="596" y="144"/>
                  </a:lnTo>
                  <a:lnTo>
                    <a:pt x="598" y="144"/>
                  </a:lnTo>
                  <a:lnTo>
                    <a:pt x="600" y="144"/>
                  </a:lnTo>
                  <a:lnTo>
                    <a:pt x="600" y="144"/>
                  </a:lnTo>
                  <a:lnTo>
                    <a:pt x="602" y="144"/>
                  </a:lnTo>
                  <a:lnTo>
                    <a:pt x="604" y="144"/>
                  </a:lnTo>
                  <a:lnTo>
                    <a:pt x="606" y="142"/>
                  </a:lnTo>
                  <a:lnTo>
                    <a:pt x="610" y="140"/>
                  </a:lnTo>
                  <a:lnTo>
                    <a:pt x="612" y="140"/>
                  </a:lnTo>
                  <a:lnTo>
                    <a:pt x="614" y="138"/>
                  </a:lnTo>
                  <a:lnTo>
                    <a:pt x="618" y="132"/>
                  </a:lnTo>
                  <a:lnTo>
                    <a:pt x="622" y="128"/>
                  </a:lnTo>
                  <a:lnTo>
                    <a:pt x="626" y="124"/>
                  </a:lnTo>
                  <a:lnTo>
                    <a:pt x="630" y="120"/>
                  </a:lnTo>
                  <a:lnTo>
                    <a:pt x="630" y="118"/>
                  </a:lnTo>
                  <a:lnTo>
                    <a:pt x="632" y="118"/>
                  </a:lnTo>
                  <a:lnTo>
                    <a:pt x="634" y="116"/>
                  </a:lnTo>
                  <a:lnTo>
                    <a:pt x="634" y="114"/>
                  </a:lnTo>
                  <a:lnTo>
                    <a:pt x="638" y="110"/>
                  </a:lnTo>
                  <a:lnTo>
                    <a:pt x="640" y="110"/>
                  </a:lnTo>
                  <a:lnTo>
                    <a:pt x="642" y="108"/>
                  </a:lnTo>
                  <a:lnTo>
                    <a:pt x="644" y="106"/>
                  </a:lnTo>
                  <a:lnTo>
                    <a:pt x="644" y="106"/>
                  </a:lnTo>
                  <a:lnTo>
                    <a:pt x="644" y="106"/>
                  </a:lnTo>
                  <a:lnTo>
                    <a:pt x="646" y="106"/>
                  </a:lnTo>
                  <a:lnTo>
                    <a:pt x="648" y="106"/>
                  </a:lnTo>
                  <a:lnTo>
                    <a:pt x="650" y="106"/>
                  </a:lnTo>
                  <a:lnTo>
                    <a:pt x="652" y="106"/>
                  </a:lnTo>
                  <a:lnTo>
                    <a:pt x="656" y="106"/>
                  </a:lnTo>
                  <a:lnTo>
                    <a:pt x="662" y="108"/>
                  </a:lnTo>
                  <a:lnTo>
                    <a:pt x="666" y="108"/>
                  </a:lnTo>
                  <a:lnTo>
                    <a:pt x="668" y="108"/>
                  </a:lnTo>
                  <a:lnTo>
                    <a:pt x="670" y="108"/>
                  </a:lnTo>
                  <a:lnTo>
                    <a:pt x="672" y="108"/>
                  </a:lnTo>
                  <a:lnTo>
                    <a:pt x="674" y="108"/>
                  </a:lnTo>
                  <a:lnTo>
                    <a:pt x="676" y="108"/>
                  </a:lnTo>
                  <a:lnTo>
                    <a:pt x="676" y="108"/>
                  </a:lnTo>
                  <a:lnTo>
                    <a:pt x="678" y="106"/>
                  </a:lnTo>
                  <a:lnTo>
                    <a:pt x="678" y="106"/>
                  </a:lnTo>
                  <a:lnTo>
                    <a:pt x="678" y="106"/>
                  </a:lnTo>
                  <a:lnTo>
                    <a:pt x="680" y="104"/>
                  </a:lnTo>
                  <a:lnTo>
                    <a:pt x="680" y="102"/>
                  </a:lnTo>
                  <a:lnTo>
                    <a:pt x="680" y="100"/>
                  </a:lnTo>
                  <a:lnTo>
                    <a:pt x="682" y="96"/>
                  </a:lnTo>
                  <a:lnTo>
                    <a:pt x="682" y="94"/>
                  </a:lnTo>
                  <a:lnTo>
                    <a:pt x="682" y="90"/>
                  </a:lnTo>
                  <a:lnTo>
                    <a:pt x="682" y="88"/>
                  </a:lnTo>
                  <a:lnTo>
                    <a:pt x="684" y="86"/>
                  </a:lnTo>
                  <a:lnTo>
                    <a:pt x="684" y="86"/>
                  </a:lnTo>
                  <a:lnTo>
                    <a:pt x="684" y="84"/>
                  </a:lnTo>
                  <a:lnTo>
                    <a:pt x="686" y="82"/>
                  </a:lnTo>
                  <a:lnTo>
                    <a:pt x="688" y="80"/>
                  </a:lnTo>
                  <a:lnTo>
                    <a:pt x="688" y="80"/>
                  </a:lnTo>
                  <a:lnTo>
                    <a:pt x="690" y="78"/>
                  </a:lnTo>
                  <a:lnTo>
                    <a:pt x="692" y="76"/>
                  </a:lnTo>
                  <a:lnTo>
                    <a:pt x="694" y="76"/>
                  </a:lnTo>
                  <a:lnTo>
                    <a:pt x="696" y="74"/>
                  </a:lnTo>
                  <a:lnTo>
                    <a:pt x="696" y="74"/>
                  </a:lnTo>
                  <a:lnTo>
                    <a:pt x="698" y="74"/>
                  </a:lnTo>
                  <a:lnTo>
                    <a:pt x="700" y="74"/>
                  </a:lnTo>
                  <a:lnTo>
                    <a:pt x="702" y="74"/>
                  </a:lnTo>
                  <a:lnTo>
                    <a:pt x="704" y="74"/>
                  </a:lnTo>
                  <a:lnTo>
                    <a:pt x="708" y="74"/>
                  </a:lnTo>
                  <a:lnTo>
                    <a:pt x="712" y="74"/>
                  </a:lnTo>
                  <a:lnTo>
                    <a:pt x="716" y="74"/>
                  </a:lnTo>
                  <a:lnTo>
                    <a:pt x="724" y="76"/>
                  </a:lnTo>
                  <a:lnTo>
                    <a:pt x="734" y="78"/>
                  </a:lnTo>
                  <a:lnTo>
                    <a:pt x="738" y="78"/>
                  </a:lnTo>
                  <a:lnTo>
                    <a:pt x="742" y="80"/>
                  </a:lnTo>
                  <a:lnTo>
                    <a:pt x="746" y="80"/>
                  </a:lnTo>
                  <a:lnTo>
                    <a:pt x="748" y="80"/>
                  </a:lnTo>
                  <a:lnTo>
                    <a:pt x="750" y="80"/>
                  </a:lnTo>
                  <a:lnTo>
                    <a:pt x="752" y="78"/>
                  </a:lnTo>
                  <a:lnTo>
                    <a:pt x="754" y="78"/>
                  </a:lnTo>
                  <a:lnTo>
                    <a:pt x="754" y="78"/>
                  </a:lnTo>
                  <a:lnTo>
                    <a:pt x="754" y="78"/>
                  </a:lnTo>
                  <a:lnTo>
                    <a:pt x="756" y="78"/>
                  </a:lnTo>
                  <a:lnTo>
                    <a:pt x="758" y="76"/>
                  </a:lnTo>
                  <a:lnTo>
                    <a:pt x="758" y="74"/>
                  </a:lnTo>
                  <a:lnTo>
                    <a:pt x="760" y="72"/>
                  </a:lnTo>
                  <a:lnTo>
                    <a:pt x="762" y="68"/>
                  </a:lnTo>
                  <a:lnTo>
                    <a:pt x="764" y="64"/>
                  </a:lnTo>
                  <a:lnTo>
                    <a:pt x="766" y="62"/>
                  </a:lnTo>
                  <a:lnTo>
                    <a:pt x="768" y="58"/>
                  </a:lnTo>
                  <a:lnTo>
                    <a:pt x="770" y="54"/>
                  </a:lnTo>
                  <a:lnTo>
                    <a:pt x="772" y="50"/>
                  </a:lnTo>
                  <a:lnTo>
                    <a:pt x="772" y="50"/>
                  </a:lnTo>
                  <a:lnTo>
                    <a:pt x="772" y="48"/>
                  </a:lnTo>
                  <a:lnTo>
                    <a:pt x="774" y="44"/>
                  </a:lnTo>
                  <a:lnTo>
                    <a:pt x="776" y="38"/>
                  </a:lnTo>
                  <a:lnTo>
                    <a:pt x="776" y="34"/>
                  </a:lnTo>
                  <a:lnTo>
                    <a:pt x="776" y="32"/>
                  </a:lnTo>
                  <a:lnTo>
                    <a:pt x="778" y="30"/>
                  </a:lnTo>
                  <a:lnTo>
                    <a:pt x="778" y="30"/>
                  </a:lnTo>
                  <a:lnTo>
                    <a:pt x="778" y="28"/>
                  </a:lnTo>
                  <a:lnTo>
                    <a:pt x="780" y="28"/>
                  </a:lnTo>
                  <a:lnTo>
                    <a:pt x="780" y="26"/>
                  </a:lnTo>
                  <a:lnTo>
                    <a:pt x="782" y="26"/>
                  </a:lnTo>
                  <a:lnTo>
                    <a:pt x="782" y="26"/>
                  </a:lnTo>
                  <a:lnTo>
                    <a:pt x="784" y="26"/>
                  </a:lnTo>
                  <a:lnTo>
                    <a:pt x="786" y="26"/>
                  </a:lnTo>
                  <a:lnTo>
                    <a:pt x="788" y="26"/>
                  </a:lnTo>
                  <a:lnTo>
                    <a:pt x="792" y="26"/>
                  </a:lnTo>
                  <a:lnTo>
                    <a:pt x="794" y="26"/>
                  </a:lnTo>
                  <a:lnTo>
                    <a:pt x="796" y="28"/>
                  </a:lnTo>
                  <a:lnTo>
                    <a:pt x="798" y="28"/>
                  </a:lnTo>
                  <a:lnTo>
                    <a:pt x="800" y="28"/>
                  </a:lnTo>
                  <a:lnTo>
                    <a:pt x="800" y="30"/>
                  </a:lnTo>
                  <a:lnTo>
                    <a:pt x="800" y="30"/>
                  </a:lnTo>
                  <a:lnTo>
                    <a:pt x="802" y="30"/>
                  </a:lnTo>
                  <a:lnTo>
                    <a:pt x="802" y="32"/>
                  </a:lnTo>
                  <a:lnTo>
                    <a:pt x="802" y="32"/>
                  </a:lnTo>
                  <a:lnTo>
                    <a:pt x="802" y="34"/>
                  </a:lnTo>
                  <a:lnTo>
                    <a:pt x="804" y="36"/>
                  </a:lnTo>
                  <a:lnTo>
                    <a:pt x="804" y="38"/>
                  </a:lnTo>
                  <a:lnTo>
                    <a:pt x="804" y="42"/>
                  </a:lnTo>
                  <a:lnTo>
                    <a:pt x="804" y="44"/>
                  </a:lnTo>
                  <a:lnTo>
                    <a:pt x="802" y="50"/>
                  </a:lnTo>
                  <a:lnTo>
                    <a:pt x="802" y="56"/>
                  </a:lnTo>
                  <a:lnTo>
                    <a:pt x="802" y="58"/>
                  </a:lnTo>
                  <a:lnTo>
                    <a:pt x="802" y="62"/>
                  </a:lnTo>
                  <a:lnTo>
                    <a:pt x="802" y="64"/>
                  </a:lnTo>
                  <a:lnTo>
                    <a:pt x="802" y="66"/>
                  </a:lnTo>
                  <a:lnTo>
                    <a:pt x="802" y="68"/>
                  </a:lnTo>
                  <a:lnTo>
                    <a:pt x="802" y="70"/>
                  </a:lnTo>
                  <a:lnTo>
                    <a:pt x="804" y="70"/>
                  </a:lnTo>
                  <a:lnTo>
                    <a:pt x="804" y="72"/>
                  </a:lnTo>
                  <a:lnTo>
                    <a:pt x="804" y="72"/>
                  </a:lnTo>
                  <a:lnTo>
                    <a:pt x="806" y="72"/>
                  </a:lnTo>
                  <a:lnTo>
                    <a:pt x="808" y="74"/>
                  </a:lnTo>
                  <a:lnTo>
                    <a:pt x="808" y="74"/>
                  </a:lnTo>
                  <a:lnTo>
                    <a:pt x="812" y="76"/>
                  </a:lnTo>
                  <a:lnTo>
                    <a:pt x="814" y="76"/>
                  </a:lnTo>
                  <a:lnTo>
                    <a:pt x="812" y="78"/>
                  </a:lnTo>
                  <a:lnTo>
                    <a:pt x="810" y="80"/>
                  </a:lnTo>
                  <a:lnTo>
                    <a:pt x="808" y="82"/>
                  </a:lnTo>
                  <a:lnTo>
                    <a:pt x="808" y="84"/>
                  </a:lnTo>
                  <a:lnTo>
                    <a:pt x="806" y="84"/>
                  </a:lnTo>
                  <a:lnTo>
                    <a:pt x="804" y="86"/>
                  </a:lnTo>
                  <a:lnTo>
                    <a:pt x="804" y="86"/>
                  </a:lnTo>
                  <a:lnTo>
                    <a:pt x="802" y="86"/>
                  </a:lnTo>
                  <a:lnTo>
                    <a:pt x="800" y="86"/>
                  </a:lnTo>
                  <a:lnTo>
                    <a:pt x="798" y="86"/>
                  </a:lnTo>
                  <a:lnTo>
                    <a:pt x="796" y="86"/>
                  </a:lnTo>
                  <a:lnTo>
                    <a:pt x="794" y="86"/>
                  </a:lnTo>
                  <a:lnTo>
                    <a:pt x="794" y="86"/>
                  </a:lnTo>
                  <a:lnTo>
                    <a:pt x="792" y="86"/>
                  </a:lnTo>
                  <a:lnTo>
                    <a:pt x="792" y="86"/>
                  </a:lnTo>
                  <a:lnTo>
                    <a:pt x="792" y="88"/>
                  </a:lnTo>
                  <a:lnTo>
                    <a:pt x="790" y="88"/>
                  </a:lnTo>
                  <a:lnTo>
                    <a:pt x="788" y="92"/>
                  </a:lnTo>
                  <a:lnTo>
                    <a:pt x="788" y="92"/>
                  </a:lnTo>
                  <a:lnTo>
                    <a:pt x="788" y="94"/>
                  </a:lnTo>
                  <a:lnTo>
                    <a:pt x="786" y="96"/>
                  </a:lnTo>
                  <a:lnTo>
                    <a:pt x="786" y="96"/>
                  </a:lnTo>
                  <a:lnTo>
                    <a:pt x="786" y="96"/>
                  </a:lnTo>
                  <a:lnTo>
                    <a:pt x="786" y="96"/>
                  </a:lnTo>
                  <a:lnTo>
                    <a:pt x="784" y="96"/>
                  </a:lnTo>
                  <a:lnTo>
                    <a:pt x="784" y="96"/>
                  </a:lnTo>
                  <a:lnTo>
                    <a:pt x="782" y="96"/>
                  </a:lnTo>
                  <a:lnTo>
                    <a:pt x="780" y="94"/>
                  </a:lnTo>
                  <a:lnTo>
                    <a:pt x="780" y="94"/>
                  </a:lnTo>
                  <a:lnTo>
                    <a:pt x="778" y="94"/>
                  </a:lnTo>
                  <a:lnTo>
                    <a:pt x="776" y="94"/>
                  </a:lnTo>
                  <a:lnTo>
                    <a:pt x="776" y="94"/>
                  </a:lnTo>
                  <a:lnTo>
                    <a:pt x="776" y="94"/>
                  </a:lnTo>
                  <a:lnTo>
                    <a:pt x="776" y="94"/>
                  </a:lnTo>
                  <a:lnTo>
                    <a:pt x="776" y="96"/>
                  </a:lnTo>
                  <a:lnTo>
                    <a:pt x="774" y="96"/>
                  </a:lnTo>
                  <a:lnTo>
                    <a:pt x="774" y="96"/>
                  </a:lnTo>
                  <a:lnTo>
                    <a:pt x="774" y="98"/>
                  </a:lnTo>
                  <a:lnTo>
                    <a:pt x="774" y="100"/>
                  </a:lnTo>
                  <a:lnTo>
                    <a:pt x="774" y="102"/>
                  </a:lnTo>
                  <a:lnTo>
                    <a:pt x="774" y="102"/>
                  </a:lnTo>
                  <a:lnTo>
                    <a:pt x="774" y="102"/>
                  </a:lnTo>
                  <a:lnTo>
                    <a:pt x="772" y="102"/>
                  </a:lnTo>
                  <a:lnTo>
                    <a:pt x="772" y="102"/>
                  </a:lnTo>
                  <a:lnTo>
                    <a:pt x="770" y="102"/>
                  </a:lnTo>
                  <a:lnTo>
                    <a:pt x="770" y="102"/>
                  </a:lnTo>
                  <a:lnTo>
                    <a:pt x="768" y="102"/>
                  </a:lnTo>
                  <a:lnTo>
                    <a:pt x="766" y="102"/>
                  </a:lnTo>
                  <a:lnTo>
                    <a:pt x="764" y="102"/>
                  </a:lnTo>
                  <a:lnTo>
                    <a:pt x="762" y="102"/>
                  </a:lnTo>
                  <a:lnTo>
                    <a:pt x="762" y="102"/>
                  </a:lnTo>
                  <a:lnTo>
                    <a:pt x="762" y="102"/>
                  </a:lnTo>
                  <a:lnTo>
                    <a:pt x="762" y="102"/>
                  </a:lnTo>
                  <a:lnTo>
                    <a:pt x="760" y="102"/>
                  </a:lnTo>
                  <a:lnTo>
                    <a:pt x="760" y="104"/>
                  </a:lnTo>
                  <a:lnTo>
                    <a:pt x="760" y="106"/>
                  </a:lnTo>
                  <a:lnTo>
                    <a:pt x="758" y="108"/>
                  </a:lnTo>
                  <a:lnTo>
                    <a:pt x="758" y="112"/>
                  </a:lnTo>
                  <a:lnTo>
                    <a:pt x="756" y="114"/>
                  </a:lnTo>
                  <a:lnTo>
                    <a:pt x="756" y="118"/>
                  </a:lnTo>
                  <a:lnTo>
                    <a:pt x="754" y="120"/>
                  </a:lnTo>
                  <a:lnTo>
                    <a:pt x="754" y="122"/>
                  </a:lnTo>
                  <a:lnTo>
                    <a:pt x="754" y="124"/>
                  </a:lnTo>
                  <a:lnTo>
                    <a:pt x="754" y="124"/>
                  </a:lnTo>
                  <a:lnTo>
                    <a:pt x="754" y="126"/>
                  </a:lnTo>
                  <a:lnTo>
                    <a:pt x="754" y="126"/>
                  </a:lnTo>
                  <a:lnTo>
                    <a:pt x="754" y="128"/>
                  </a:lnTo>
                  <a:lnTo>
                    <a:pt x="756" y="128"/>
                  </a:lnTo>
                  <a:lnTo>
                    <a:pt x="758" y="130"/>
                  </a:lnTo>
                  <a:lnTo>
                    <a:pt x="760" y="130"/>
                  </a:lnTo>
                  <a:lnTo>
                    <a:pt x="762" y="132"/>
                  </a:lnTo>
                  <a:lnTo>
                    <a:pt x="764" y="134"/>
                  </a:lnTo>
                  <a:lnTo>
                    <a:pt x="764" y="134"/>
                  </a:lnTo>
                  <a:lnTo>
                    <a:pt x="764" y="134"/>
                  </a:lnTo>
                  <a:lnTo>
                    <a:pt x="764" y="136"/>
                  </a:lnTo>
                  <a:lnTo>
                    <a:pt x="764" y="136"/>
                  </a:lnTo>
                  <a:lnTo>
                    <a:pt x="764" y="136"/>
                  </a:lnTo>
                  <a:lnTo>
                    <a:pt x="764" y="138"/>
                  </a:lnTo>
                  <a:lnTo>
                    <a:pt x="764" y="138"/>
                  </a:lnTo>
                  <a:lnTo>
                    <a:pt x="762" y="138"/>
                  </a:lnTo>
                  <a:lnTo>
                    <a:pt x="762" y="140"/>
                  </a:lnTo>
                  <a:lnTo>
                    <a:pt x="760" y="140"/>
                  </a:lnTo>
                  <a:lnTo>
                    <a:pt x="758" y="142"/>
                  </a:lnTo>
                  <a:lnTo>
                    <a:pt x="756" y="142"/>
                  </a:lnTo>
                  <a:lnTo>
                    <a:pt x="752" y="144"/>
                  </a:lnTo>
                  <a:lnTo>
                    <a:pt x="750" y="144"/>
                  </a:lnTo>
                  <a:lnTo>
                    <a:pt x="750" y="144"/>
                  </a:lnTo>
                  <a:lnTo>
                    <a:pt x="746" y="144"/>
                  </a:lnTo>
                  <a:lnTo>
                    <a:pt x="742" y="144"/>
                  </a:lnTo>
                  <a:lnTo>
                    <a:pt x="738" y="144"/>
                  </a:lnTo>
                  <a:lnTo>
                    <a:pt x="734" y="144"/>
                  </a:lnTo>
                  <a:lnTo>
                    <a:pt x="730" y="144"/>
                  </a:lnTo>
                  <a:lnTo>
                    <a:pt x="730" y="144"/>
                  </a:lnTo>
                  <a:lnTo>
                    <a:pt x="728" y="144"/>
                  </a:lnTo>
                  <a:lnTo>
                    <a:pt x="726" y="146"/>
                  </a:lnTo>
                  <a:lnTo>
                    <a:pt x="726" y="146"/>
                  </a:lnTo>
                  <a:lnTo>
                    <a:pt x="724" y="146"/>
                  </a:lnTo>
                  <a:lnTo>
                    <a:pt x="724" y="146"/>
                  </a:lnTo>
                  <a:lnTo>
                    <a:pt x="724" y="148"/>
                  </a:lnTo>
                  <a:lnTo>
                    <a:pt x="724" y="150"/>
                  </a:lnTo>
                  <a:lnTo>
                    <a:pt x="722" y="152"/>
                  </a:lnTo>
                  <a:lnTo>
                    <a:pt x="722" y="154"/>
                  </a:lnTo>
                  <a:lnTo>
                    <a:pt x="720" y="156"/>
                  </a:lnTo>
                  <a:lnTo>
                    <a:pt x="720" y="158"/>
                  </a:lnTo>
                  <a:lnTo>
                    <a:pt x="720" y="160"/>
                  </a:lnTo>
                  <a:lnTo>
                    <a:pt x="718" y="162"/>
                  </a:lnTo>
                  <a:lnTo>
                    <a:pt x="716" y="164"/>
                  </a:lnTo>
                  <a:lnTo>
                    <a:pt x="716" y="164"/>
                  </a:lnTo>
                  <a:lnTo>
                    <a:pt x="716" y="164"/>
                  </a:lnTo>
                  <a:lnTo>
                    <a:pt x="714" y="166"/>
                  </a:lnTo>
                  <a:lnTo>
                    <a:pt x="714" y="166"/>
                  </a:lnTo>
                  <a:lnTo>
                    <a:pt x="712" y="166"/>
                  </a:lnTo>
                  <a:lnTo>
                    <a:pt x="710" y="166"/>
                  </a:lnTo>
                  <a:lnTo>
                    <a:pt x="708" y="166"/>
                  </a:lnTo>
                  <a:lnTo>
                    <a:pt x="706" y="166"/>
                  </a:lnTo>
                  <a:lnTo>
                    <a:pt x="704" y="166"/>
                  </a:lnTo>
                  <a:lnTo>
                    <a:pt x="702" y="166"/>
                  </a:lnTo>
                  <a:lnTo>
                    <a:pt x="700" y="168"/>
                  </a:lnTo>
                  <a:lnTo>
                    <a:pt x="700" y="168"/>
                  </a:lnTo>
                  <a:lnTo>
                    <a:pt x="700" y="168"/>
                  </a:lnTo>
                  <a:lnTo>
                    <a:pt x="698" y="170"/>
                  </a:lnTo>
                  <a:lnTo>
                    <a:pt x="696" y="170"/>
                  </a:lnTo>
                  <a:lnTo>
                    <a:pt x="696" y="172"/>
                  </a:lnTo>
                  <a:lnTo>
                    <a:pt x="694" y="176"/>
                  </a:lnTo>
                  <a:lnTo>
                    <a:pt x="692" y="178"/>
                  </a:lnTo>
                  <a:lnTo>
                    <a:pt x="692" y="178"/>
                  </a:lnTo>
                  <a:lnTo>
                    <a:pt x="692" y="180"/>
                  </a:lnTo>
                  <a:lnTo>
                    <a:pt x="692" y="184"/>
                  </a:lnTo>
                  <a:lnTo>
                    <a:pt x="692" y="186"/>
                  </a:lnTo>
                  <a:lnTo>
                    <a:pt x="692" y="190"/>
                  </a:lnTo>
                  <a:lnTo>
                    <a:pt x="692" y="194"/>
                  </a:lnTo>
                  <a:lnTo>
                    <a:pt x="690" y="198"/>
                  </a:lnTo>
                  <a:lnTo>
                    <a:pt x="690" y="198"/>
                  </a:lnTo>
                  <a:lnTo>
                    <a:pt x="690" y="200"/>
                  </a:lnTo>
                  <a:lnTo>
                    <a:pt x="690" y="202"/>
                  </a:lnTo>
                  <a:lnTo>
                    <a:pt x="688" y="202"/>
                  </a:lnTo>
                  <a:lnTo>
                    <a:pt x="688" y="204"/>
                  </a:lnTo>
                  <a:lnTo>
                    <a:pt x="688" y="204"/>
                  </a:lnTo>
                  <a:lnTo>
                    <a:pt x="688" y="204"/>
                  </a:lnTo>
                  <a:lnTo>
                    <a:pt x="686" y="204"/>
                  </a:lnTo>
                  <a:lnTo>
                    <a:pt x="684" y="204"/>
                  </a:lnTo>
                  <a:lnTo>
                    <a:pt x="682" y="206"/>
                  </a:lnTo>
                  <a:lnTo>
                    <a:pt x="680" y="206"/>
                  </a:lnTo>
                  <a:lnTo>
                    <a:pt x="678" y="206"/>
                  </a:lnTo>
                  <a:lnTo>
                    <a:pt x="678" y="208"/>
                  </a:lnTo>
                  <a:lnTo>
                    <a:pt x="678" y="208"/>
                  </a:lnTo>
                  <a:lnTo>
                    <a:pt x="676" y="210"/>
                  </a:lnTo>
                  <a:lnTo>
                    <a:pt x="672" y="214"/>
                  </a:lnTo>
                  <a:lnTo>
                    <a:pt x="670" y="216"/>
                  </a:lnTo>
                  <a:lnTo>
                    <a:pt x="668" y="218"/>
                  </a:lnTo>
                  <a:lnTo>
                    <a:pt x="668" y="220"/>
                  </a:lnTo>
                  <a:lnTo>
                    <a:pt x="666" y="220"/>
                  </a:lnTo>
                  <a:lnTo>
                    <a:pt x="666" y="222"/>
                  </a:lnTo>
                  <a:lnTo>
                    <a:pt x="666" y="222"/>
                  </a:lnTo>
                  <a:lnTo>
                    <a:pt x="666" y="222"/>
                  </a:lnTo>
                  <a:lnTo>
                    <a:pt x="666" y="224"/>
                  </a:lnTo>
                  <a:lnTo>
                    <a:pt x="666" y="224"/>
                  </a:lnTo>
                  <a:lnTo>
                    <a:pt x="668" y="224"/>
                  </a:lnTo>
                  <a:lnTo>
                    <a:pt x="668" y="226"/>
                  </a:lnTo>
                  <a:lnTo>
                    <a:pt x="670" y="226"/>
                  </a:lnTo>
                  <a:lnTo>
                    <a:pt x="672" y="226"/>
                  </a:lnTo>
                  <a:lnTo>
                    <a:pt x="674" y="228"/>
                  </a:lnTo>
                  <a:lnTo>
                    <a:pt x="674" y="228"/>
                  </a:lnTo>
                  <a:lnTo>
                    <a:pt x="674" y="228"/>
                  </a:lnTo>
                  <a:lnTo>
                    <a:pt x="674" y="230"/>
                  </a:lnTo>
                  <a:lnTo>
                    <a:pt x="674" y="230"/>
                  </a:lnTo>
                  <a:lnTo>
                    <a:pt x="676" y="232"/>
                  </a:lnTo>
                  <a:lnTo>
                    <a:pt x="676" y="234"/>
                  </a:lnTo>
                  <a:lnTo>
                    <a:pt x="676" y="236"/>
                  </a:lnTo>
                  <a:lnTo>
                    <a:pt x="676" y="238"/>
                  </a:lnTo>
                  <a:lnTo>
                    <a:pt x="676" y="244"/>
                  </a:lnTo>
                  <a:lnTo>
                    <a:pt x="676" y="248"/>
                  </a:lnTo>
                  <a:lnTo>
                    <a:pt x="676" y="250"/>
                  </a:lnTo>
                  <a:lnTo>
                    <a:pt x="674" y="252"/>
                  </a:lnTo>
                  <a:lnTo>
                    <a:pt x="674" y="254"/>
                  </a:lnTo>
                  <a:lnTo>
                    <a:pt x="674" y="256"/>
                  </a:lnTo>
                  <a:lnTo>
                    <a:pt x="674" y="256"/>
                  </a:lnTo>
                  <a:lnTo>
                    <a:pt x="672" y="258"/>
                  </a:lnTo>
                  <a:lnTo>
                    <a:pt x="672" y="258"/>
                  </a:lnTo>
                  <a:lnTo>
                    <a:pt x="672" y="258"/>
                  </a:lnTo>
                  <a:lnTo>
                    <a:pt x="670" y="260"/>
                  </a:lnTo>
                  <a:lnTo>
                    <a:pt x="670" y="260"/>
                  </a:lnTo>
                  <a:lnTo>
                    <a:pt x="668" y="260"/>
                  </a:lnTo>
                  <a:lnTo>
                    <a:pt x="666" y="262"/>
                  </a:lnTo>
                  <a:lnTo>
                    <a:pt x="664" y="262"/>
                  </a:lnTo>
                  <a:lnTo>
                    <a:pt x="664" y="262"/>
                  </a:lnTo>
                  <a:lnTo>
                    <a:pt x="662" y="262"/>
                  </a:lnTo>
                  <a:lnTo>
                    <a:pt x="662" y="264"/>
                  </a:lnTo>
                  <a:lnTo>
                    <a:pt x="662" y="264"/>
                  </a:lnTo>
                  <a:lnTo>
                    <a:pt x="662" y="264"/>
                  </a:lnTo>
                  <a:lnTo>
                    <a:pt x="662" y="266"/>
                  </a:lnTo>
                  <a:lnTo>
                    <a:pt x="662" y="268"/>
                  </a:lnTo>
                  <a:lnTo>
                    <a:pt x="662" y="270"/>
                  </a:lnTo>
                  <a:lnTo>
                    <a:pt x="662" y="270"/>
                  </a:lnTo>
                  <a:lnTo>
                    <a:pt x="660" y="272"/>
                  </a:lnTo>
                  <a:lnTo>
                    <a:pt x="660" y="274"/>
                  </a:lnTo>
                  <a:lnTo>
                    <a:pt x="660" y="274"/>
                  </a:lnTo>
                  <a:lnTo>
                    <a:pt x="660" y="274"/>
                  </a:lnTo>
                  <a:lnTo>
                    <a:pt x="660" y="274"/>
                  </a:lnTo>
                  <a:lnTo>
                    <a:pt x="658" y="276"/>
                  </a:lnTo>
                  <a:lnTo>
                    <a:pt x="658" y="276"/>
                  </a:lnTo>
                  <a:lnTo>
                    <a:pt x="656" y="276"/>
                  </a:lnTo>
                  <a:lnTo>
                    <a:pt x="654" y="274"/>
                  </a:lnTo>
                  <a:lnTo>
                    <a:pt x="652" y="274"/>
                  </a:lnTo>
                  <a:lnTo>
                    <a:pt x="650" y="274"/>
                  </a:lnTo>
                  <a:lnTo>
                    <a:pt x="648" y="274"/>
                  </a:lnTo>
                  <a:lnTo>
                    <a:pt x="646" y="272"/>
                  </a:lnTo>
                  <a:lnTo>
                    <a:pt x="646" y="272"/>
                  </a:lnTo>
                  <a:lnTo>
                    <a:pt x="644" y="274"/>
                  </a:lnTo>
                  <a:lnTo>
                    <a:pt x="644" y="274"/>
                  </a:lnTo>
                  <a:lnTo>
                    <a:pt x="644" y="274"/>
                  </a:lnTo>
                  <a:lnTo>
                    <a:pt x="642" y="274"/>
                  </a:lnTo>
                  <a:lnTo>
                    <a:pt x="642" y="276"/>
                  </a:lnTo>
                  <a:lnTo>
                    <a:pt x="640" y="276"/>
                  </a:lnTo>
                  <a:lnTo>
                    <a:pt x="640" y="278"/>
                  </a:lnTo>
                  <a:lnTo>
                    <a:pt x="638" y="282"/>
                  </a:lnTo>
                  <a:lnTo>
                    <a:pt x="638" y="282"/>
                  </a:lnTo>
                  <a:lnTo>
                    <a:pt x="636" y="284"/>
                  </a:lnTo>
                  <a:lnTo>
                    <a:pt x="636" y="284"/>
                  </a:lnTo>
                  <a:lnTo>
                    <a:pt x="634" y="284"/>
                  </a:lnTo>
                  <a:lnTo>
                    <a:pt x="632" y="284"/>
                  </a:lnTo>
                  <a:lnTo>
                    <a:pt x="630" y="286"/>
                  </a:lnTo>
                  <a:lnTo>
                    <a:pt x="628" y="286"/>
                  </a:lnTo>
                  <a:lnTo>
                    <a:pt x="626" y="286"/>
                  </a:lnTo>
                  <a:lnTo>
                    <a:pt x="624" y="286"/>
                  </a:lnTo>
                  <a:lnTo>
                    <a:pt x="622" y="288"/>
                  </a:lnTo>
                  <a:lnTo>
                    <a:pt x="622" y="288"/>
                  </a:lnTo>
                  <a:lnTo>
                    <a:pt x="620" y="288"/>
                  </a:lnTo>
                  <a:lnTo>
                    <a:pt x="620" y="290"/>
                  </a:lnTo>
                  <a:lnTo>
                    <a:pt x="620" y="290"/>
                  </a:lnTo>
                  <a:lnTo>
                    <a:pt x="620" y="292"/>
                  </a:lnTo>
                  <a:lnTo>
                    <a:pt x="618" y="294"/>
                  </a:lnTo>
                  <a:lnTo>
                    <a:pt x="618" y="296"/>
                  </a:lnTo>
                  <a:lnTo>
                    <a:pt x="618" y="298"/>
                  </a:lnTo>
                  <a:lnTo>
                    <a:pt x="618" y="300"/>
                  </a:lnTo>
                  <a:lnTo>
                    <a:pt x="616" y="302"/>
                  </a:lnTo>
                  <a:lnTo>
                    <a:pt x="616" y="302"/>
                  </a:lnTo>
                  <a:lnTo>
                    <a:pt x="616" y="302"/>
                  </a:lnTo>
                  <a:lnTo>
                    <a:pt x="616" y="302"/>
                  </a:lnTo>
                  <a:lnTo>
                    <a:pt x="614" y="302"/>
                  </a:lnTo>
                  <a:lnTo>
                    <a:pt x="614" y="304"/>
                  </a:lnTo>
                  <a:lnTo>
                    <a:pt x="612" y="304"/>
                  </a:lnTo>
                  <a:lnTo>
                    <a:pt x="610" y="304"/>
                  </a:lnTo>
                  <a:lnTo>
                    <a:pt x="608" y="304"/>
                  </a:lnTo>
                  <a:lnTo>
                    <a:pt x="606" y="304"/>
                  </a:lnTo>
                  <a:lnTo>
                    <a:pt x="604" y="304"/>
                  </a:lnTo>
                  <a:lnTo>
                    <a:pt x="604" y="306"/>
                  </a:lnTo>
                  <a:lnTo>
                    <a:pt x="602" y="308"/>
                  </a:lnTo>
                  <a:lnTo>
                    <a:pt x="600" y="308"/>
                  </a:lnTo>
                  <a:lnTo>
                    <a:pt x="598" y="310"/>
                  </a:lnTo>
                  <a:lnTo>
                    <a:pt x="596" y="312"/>
                  </a:lnTo>
                  <a:lnTo>
                    <a:pt x="594" y="314"/>
                  </a:lnTo>
                  <a:lnTo>
                    <a:pt x="592" y="314"/>
                  </a:lnTo>
                  <a:lnTo>
                    <a:pt x="592" y="316"/>
                  </a:lnTo>
                  <a:lnTo>
                    <a:pt x="592" y="318"/>
                  </a:lnTo>
                  <a:lnTo>
                    <a:pt x="590" y="318"/>
                  </a:lnTo>
                  <a:lnTo>
                    <a:pt x="590" y="320"/>
                  </a:lnTo>
                  <a:lnTo>
                    <a:pt x="590" y="322"/>
                  </a:lnTo>
                  <a:lnTo>
                    <a:pt x="588" y="326"/>
                  </a:lnTo>
                  <a:lnTo>
                    <a:pt x="588" y="330"/>
                  </a:lnTo>
                  <a:lnTo>
                    <a:pt x="588" y="332"/>
                  </a:lnTo>
                  <a:lnTo>
                    <a:pt x="588" y="336"/>
                  </a:lnTo>
                  <a:lnTo>
                    <a:pt x="588" y="342"/>
                  </a:lnTo>
                  <a:lnTo>
                    <a:pt x="588" y="348"/>
                  </a:lnTo>
                  <a:lnTo>
                    <a:pt x="588" y="352"/>
                  </a:lnTo>
                  <a:lnTo>
                    <a:pt x="588" y="354"/>
                  </a:lnTo>
                  <a:lnTo>
                    <a:pt x="588" y="358"/>
                  </a:lnTo>
                  <a:lnTo>
                    <a:pt x="586" y="362"/>
                  </a:lnTo>
                  <a:lnTo>
                    <a:pt x="586" y="366"/>
                  </a:lnTo>
                  <a:lnTo>
                    <a:pt x="586" y="368"/>
                  </a:lnTo>
                  <a:lnTo>
                    <a:pt x="586" y="368"/>
                  </a:lnTo>
                  <a:lnTo>
                    <a:pt x="586" y="370"/>
                  </a:lnTo>
                  <a:lnTo>
                    <a:pt x="586" y="370"/>
                  </a:lnTo>
                  <a:lnTo>
                    <a:pt x="588" y="372"/>
                  </a:lnTo>
                  <a:lnTo>
                    <a:pt x="588" y="372"/>
                  </a:lnTo>
                  <a:lnTo>
                    <a:pt x="588" y="372"/>
                  </a:lnTo>
                  <a:lnTo>
                    <a:pt x="590" y="372"/>
                  </a:lnTo>
                  <a:lnTo>
                    <a:pt x="592" y="374"/>
                  </a:lnTo>
                  <a:lnTo>
                    <a:pt x="592" y="374"/>
                  </a:lnTo>
                  <a:lnTo>
                    <a:pt x="594" y="374"/>
                  </a:lnTo>
                  <a:lnTo>
                    <a:pt x="594" y="376"/>
                  </a:lnTo>
                  <a:lnTo>
                    <a:pt x="594" y="376"/>
                  </a:lnTo>
                  <a:lnTo>
                    <a:pt x="594" y="378"/>
                  </a:lnTo>
                  <a:lnTo>
                    <a:pt x="594" y="380"/>
                  </a:lnTo>
                  <a:lnTo>
                    <a:pt x="594" y="382"/>
                  </a:lnTo>
                  <a:lnTo>
                    <a:pt x="594" y="386"/>
                  </a:lnTo>
                  <a:lnTo>
                    <a:pt x="594" y="394"/>
                  </a:lnTo>
                  <a:lnTo>
                    <a:pt x="594" y="396"/>
                  </a:lnTo>
                  <a:lnTo>
                    <a:pt x="594" y="398"/>
                  </a:lnTo>
                  <a:lnTo>
                    <a:pt x="594" y="400"/>
                  </a:lnTo>
                  <a:lnTo>
                    <a:pt x="596" y="400"/>
                  </a:lnTo>
                  <a:lnTo>
                    <a:pt x="596" y="402"/>
                  </a:lnTo>
                  <a:lnTo>
                    <a:pt x="596" y="404"/>
                  </a:lnTo>
                  <a:lnTo>
                    <a:pt x="598" y="406"/>
                  </a:lnTo>
                  <a:lnTo>
                    <a:pt x="600" y="414"/>
                  </a:lnTo>
                  <a:lnTo>
                    <a:pt x="602" y="418"/>
                  </a:lnTo>
                  <a:lnTo>
                    <a:pt x="602" y="424"/>
                  </a:lnTo>
                  <a:lnTo>
                    <a:pt x="604" y="428"/>
                  </a:lnTo>
                  <a:lnTo>
                    <a:pt x="604" y="434"/>
                  </a:lnTo>
                  <a:lnTo>
                    <a:pt x="604" y="436"/>
                  </a:lnTo>
                  <a:lnTo>
                    <a:pt x="604" y="438"/>
                  </a:lnTo>
                  <a:lnTo>
                    <a:pt x="604" y="440"/>
                  </a:lnTo>
                  <a:lnTo>
                    <a:pt x="604" y="442"/>
                  </a:lnTo>
                  <a:lnTo>
                    <a:pt x="604" y="444"/>
                  </a:lnTo>
                  <a:lnTo>
                    <a:pt x="604" y="446"/>
                  </a:lnTo>
                  <a:lnTo>
                    <a:pt x="604" y="448"/>
                  </a:lnTo>
                  <a:lnTo>
                    <a:pt x="602" y="450"/>
                  </a:lnTo>
                  <a:lnTo>
                    <a:pt x="602" y="452"/>
                  </a:lnTo>
                  <a:lnTo>
                    <a:pt x="600" y="454"/>
                  </a:lnTo>
                  <a:lnTo>
                    <a:pt x="600" y="454"/>
                  </a:lnTo>
                  <a:lnTo>
                    <a:pt x="600" y="454"/>
                  </a:lnTo>
                  <a:lnTo>
                    <a:pt x="598" y="456"/>
                  </a:lnTo>
                  <a:lnTo>
                    <a:pt x="598" y="456"/>
                  </a:lnTo>
                  <a:lnTo>
                    <a:pt x="598" y="456"/>
                  </a:lnTo>
                  <a:lnTo>
                    <a:pt x="598" y="456"/>
                  </a:lnTo>
                  <a:lnTo>
                    <a:pt x="596" y="454"/>
                  </a:lnTo>
                  <a:lnTo>
                    <a:pt x="596" y="454"/>
                  </a:lnTo>
                  <a:lnTo>
                    <a:pt x="596" y="452"/>
                  </a:lnTo>
                  <a:lnTo>
                    <a:pt x="594" y="452"/>
                  </a:lnTo>
                  <a:lnTo>
                    <a:pt x="592" y="448"/>
                  </a:lnTo>
                  <a:lnTo>
                    <a:pt x="592" y="446"/>
                  </a:lnTo>
                  <a:lnTo>
                    <a:pt x="590" y="446"/>
                  </a:lnTo>
                  <a:lnTo>
                    <a:pt x="590" y="444"/>
                  </a:lnTo>
                  <a:lnTo>
                    <a:pt x="588" y="444"/>
                  </a:lnTo>
                  <a:lnTo>
                    <a:pt x="582" y="442"/>
                  </a:lnTo>
                  <a:lnTo>
                    <a:pt x="580" y="440"/>
                  </a:lnTo>
                  <a:lnTo>
                    <a:pt x="578" y="440"/>
                  </a:lnTo>
                  <a:lnTo>
                    <a:pt x="576" y="438"/>
                  </a:lnTo>
                  <a:lnTo>
                    <a:pt x="576" y="438"/>
                  </a:lnTo>
                  <a:lnTo>
                    <a:pt x="576" y="438"/>
                  </a:lnTo>
                  <a:lnTo>
                    <a:pt x="574" y="436"/>
                  </a:lnTo>
                  <a:lnTo>
                    <a:pt x="574" y="436"/>
                  </a:lnTo>
                  <a:lnTo>
                    <a:pt x="574" y="432"/>
                  </a:lnTo>
                  <a:lnTo>
                    <a:pt x="572" y="430"/>
                  </a:lnTo>
                  <a:lnTo>
                    <a:pt x="572" y="428"/>
                  </a:lnTo>
                  <a:lnTo>
                    <a:pt x="570" y="422"/>
                  </a:lnTo>
                  <a:lnTo>
                    <a:pt x="568" y="416"/>
                  </a:lnTo>
                  <a:lnTo>
                    <a:pt x="566" y="412"/>
                  </a:lnTo>
                  <a:lnTo>
                    <a:pt x="564" y="406"/>
                  </a:lnTo>
                  <a:lnTo>
                    <a:pt x="564" y="404"/>
                  </a:lnTo>
                  <a:lnTo>
                    <a:pt x="562" y="400"/>
                  </a:lnTo>
                  <a:lnTo>
                    <a:pt x="562" y="398"/>
                  </a:lnTo>
                  <a:lnTo>
                    <a:pt x="562" y="396"/>
                  </a:lnTo>
                  <a:lnTo>
                    <a:pt x="562" y="394"/>
                  </a:lnTo>
                  <a:lnTo>
                    <a:pt x="562" y="394"/>
                  </a:lnTo>
                  <a:lnTo>
                    <a:pt x="562" y="390"/>
                  </a:lnTo>
                  <a:lnTo>
                    <a:pt x="564" y="384"/>
                  </a:lnTo>
                  <a:lnTo>
                    <a:pt x="564" y="380"/>
                  </a:lnTo>
                  <a:lnTo>
                    <a:pt x="564" y="378"/>
                  </a:lnTo>
                  <a:lnTo>
                    <a:pt x="564" y="376"/>
                  </a:lnTo>
                  <a:lnTo>
                    <a:pt x="564" y="376"/>
                  </a:lnTo>
                  <a:lnTo>
                    <a:pt x="564" y="374"/>
                  </a:lnTo>
                  <a:lnTo>
                    <a:pt x="564" y="372"/>
                  </a:lnTo>
                  <a:lnTo>
                    <a:pt x="564" y="372"/>
                  </a:lnTo>
                  <a:lnTo>
                    <a:pt x="564" y="372"/>
                  </a:lnTo>
                  <a:lnTo>
                    <a:pt x="562" y="370"/>
                  </a:lnTo>
                  <a:lnTo>
                    <a:pt x="560" y="368"/>
                  </a:lnTo>
                  <a:lnTo>
                    <a:pt x="560" y="366"/>
                  </a:lnTo>
                  <a:lnTo>
                    <a:pt x="556" y="364"/>
                  </a:lnTo>
                  <a:lnTo>
                    <a:pt x="552" y="362"/>
                  </a:lnTo>
                  <a:lnTo>
                    <a:pt x="550" y="358"/>
                  </a:lnTo>
                  <a:lnTo>
                    <a:pt x="546" y="356"/>
                  </a:lnTo>
                  <a:lnTo>
                    <a:pt x="544" y="354"/>
                  </a:lnTo>
                  <a:lnTo>
                    <a:pt x="542" y="352"/>
                  </a:lnTo>
                  <a:lnTo>
                    <a:pt x="540" y="350"/>
                  </a:lnTo>
                  <a:lnTo>
                    <a:pt x="540" y="350"/>
                  </a:lnTo>
                  <a:lnTo>
                    <a:pt x="540" y="350"/>
                  </a:lnTo>
                  <a:lnTo>
                    <a:pt x="538" y="350"/>
                  </a:lnTo>
                  <a:lnTo>
                    <a:pt x="538" y="350"/>
                  </a:lnTo>
                  <a:lnTo>
                    <a:pt x="536" y="350"/>
                  </a:lnTo>
                  <a:lnTo>
                    <a:pt x="532" y="352"/>
                  </a:lnTo>
                  <a:lnTo>
                    <a:pt x="530" y="352"/>
                  </a:lnTo>
                  <a:lnTo>
                    <a:pt x="528" y="352"/>
                  </a:lnTo>
                  <a:lnTo>
                    <a:pt x="526" y="354"/>
                  </a:lnTo>
                  <a:lnTo>
                    <a:pt x="524" y="354"/>
                  </a:lnTo>
                  <a:lnTo>
                    <a:pt x="522" y="354"/>
                  </a:lnTo>
                  <a:lnTo>
                    <a:pt x="522" y="354"/>
                  </a:lnTo>
                  <a:lnTo>
                    <a:pt x="520" y="354"/>
                  </a:lnTo>
                  <a:lnTo>
                    <a:pt x="520" y="354"/>
                  </a:lnTo>
                  <a:lnTo>
                    <a:pt x="518" y="352"/>
                  </a:lnTo>
                  <a:lnTo>
                    <a:pt x="516" y="352"/>
                  </a:lnTo>
                  <a:lnTo>
                    <a:pt x="514" y="350"/>
                  </a:lnTo>
                  <a:lnTo>
                    <a:pt x="510" y="348"/>
                  </a:lnTo>
                  <a:lnTo>
                    <a:pt x="510" y="346"/>
                  </a:lnTo>
                  <a:lnTo>
                    <a:pt x="508" y="346"/>
                  </a:lnTo>
                  <a:lnTo>
                    <a:pt x="506" y="346"/>
                  </a:lnTo>
                  <a:lnTo>
                    <a:pt x="504" y="346"/>
                  </a:lnTo>
                  <a:lnTo>
                    <a:pt x="500" y="346"/>
                  </a:lnTo>
                  <a:lnTo>
                    <a:pt x="496" y="346"/>
                  </a:lnTo>
                  <a:lnTo>
                    <a:pt x="492" y="346"/>
                  </a:lnTo>
                  <a:lnTo>
                    <a:pt x="486" y="346"/>
                  </a:lnTo>
                  <a:lnTo>
                    <a:pt x="482" y="348"/>
                  </a:lnTo>
                  <a:lnTo>
                    <a:pt x="478" y="348"/>
                  </a:lnTo>
                  <a:lnTo>
                    <a:pt x="476" y="348"/>
                  </a:lnTo>
                  <a:lnTo>
                    <a:pt x="476" y="348"/>
                  </a:lnTo>
                  <a:lnTo>
                    <a:pt x="472" y="350"/>
                  </a:lnTo>
                  <a:lnTo>
                    <a:pt x="470" y="352"/>
                  </a:lnTo>
                  <a:lnTo>
                    <a:pt x="470" y="352"/>
                  </a:lnTo>
                  <a:lnTo>
                    <a:pt x="468" y="352"/>
                  </a:lnTo>
                  <a:lnTo>
                    <a:pt x="466" y="354"/>
                  </a:lnTo>
                  <a:lnTo>
                    <a:pt x="466" y="356"/>
                  </a:lnTo>
                  <a:lnTo>
                    <a:pt x="466" y="356"/>
                  </a:lnTo>
                  <a:lnTo>
                    <a:pt x="464" y="356"/>
                  </a:lnTo>
                  <a:lnTo>
                    <a:pt x="464" y="358"/>
                  </a:lnTo>
                  <a:lnTo>
                    <a:pt x="464" y="358"/>
                  </a:lnTo>
                  <a:lnTo>
                    <a:pt x="466" y="358"/>
                  </a:lnTo>
                  <a:lnTo>
                    <a:pt x="466" y="360"/>
                  </a:lnTo>
                  <a:lnTo>
                    <a:pt x="466" y="362"/>
                  </a:lnTo>
                  <a:lnTo>
                    <a:pt x="468" y="364"/>
                  </a:lnTo>
                  <a:lnTo>
                    <a:pt x="470" y="366"/>
                  </a:lnTo>
                  <a:lnTo>
                    <a:pt x="470" y="368"/>
                  </a:lnTo>
                  <a:lnTo>
                    <a:pt x="472" y="370"/>
                  </a:lnTo>
                  <a:lnTo>
                    <a:pt x="472" y="370"/>
                  </a:lnTo>
                  <a:lnTo>
                    <a:pt x="472" y="370"/>
                  </a:lnTo>
                  <a:lnTo>
                    <a:pt x="472" y="372"/>
                  </a:lnTo>
                  <a:lnTo>
                    <a:pt x="470" y="372"/>
                  </a:lnTo>
                  <a:lnTo>
                    <a:pt x="470" y="372"/>
                  </a:lnTo>
                  <a:lnTo>
                    <a:pt x="470" y="372"/>
                  </a:lnTo>
                  <a:lnTo>
                    <a:pt x="468" y="374"/>
                  </a:lnTo>
                  <a:lnTo>
                    <a:pt x="466" y="374"/>
                  </a:lnTo>
                  <a:lnTo>
                    <a:pt x="464" y="374"/>
                  </a:lnTo>
                  <a:lnTo>
                    <a:pt x="462" y="374"/>
                  </a:lnTo>
                  <a:lnTo>
                    <a:pt x="460" y="374"/>
                  </a:lnTo>
                  <a:lnTo>
                    <a:pt x="456" y="372"/>
                  </a:lnTo>
                  <a:lnTo>
                    <a:pt x="452" y="372"/>
                  </a:lnTo>
                  <a:lnTo>
                    <a:pt x="450" y="372"/>
                  </a:lnTo>
                  <a:lnTo>
                    <a:pt x="448" y="372"/>
                  </a:lnTo>
                  <a:lnTo>
                    <a:pt x="446" y="372"/>
                  </a:lnTo>
                  <a:lnTo>
                    <a:pt x="442" y="370"/>
                  </a:lnTo>
                  <a:lnTo>
                    <a:pt x="442" y="370"/>
                  </a:lnTo>
                  <a:lnTo>
                    <a:pt x="440" y="370"/>
                  </a:lnTo>
                  <a:lnTo>
                    <a:pt x="440" y="370"/>
                  </a:lnTo>
                  <a:lnTo>
                    <a:pt x="440" y="368"/>
                  </a:lnTo>
                  <a:lnTo>
                    <a:pt x="438" y="368"/>
                  </a:lnTo>
                  <a:lnTo>
                    <a:pt x="438" y="366"/>
                  </a:lnTo>
                  <a:lnTo>
                    <a:pt x="438" y="364"/>
                  </a:lnTo>
                  <a:lnTo>
                    <a:pt x="438" y="362"/>
                  </a:lnTo>
                  <a:lnTo>
                    <a:pt x="438" y="358"/>
                  </a:lnTo>
                  <a:lnTo>
                    <a:pt x="438" y="356"/>
                  </a:lnTo>
                  <a:lnTo>
                    <a:pt x="438" y="354"/>
                  </a:lnTo>
                  <a:lnTo>
                    <a:pt x="438" y="352"/>
                  </a:lnTo>
                  <a:lnTo>
                    <a:pt x="438" y="352"/>
                  </a:lnTo>
                  <a:lnTo>
                    <a:pt x="438" y="350"/>
                  </a:lnTo>
                  <a:lnTo>
                    <a:pt x="438" y="350"/>
                  </a:lnTo>
                  <a:lnTo>
                    <a:pt x="438" y="348"/>
                  </a:lnTo>
                  <a:lnTo>
                    <a:pt x="436" y="348"/>
                  </a:lnTo>
                  <a:lnTo>
                    <a:pt x="436" y="348"/>
                  </a:lnTo>
                  <a:lnTo>
                    <a:pt x="434" y="348"/>
                  </a:lnTo>
                  <a:lnTo>
                    <a:pt x="432" y="348"/>
                  </a:lnTo>
                  <a:lnTo>
                    <a:pt x="432" y="350"/>
                  </a:lnTo>
                  <a:lnTo>
                    <a:pt x="430" y="350"/>
                  </a:lnTo>
                  <a:lnTo>
                    <a:pt x="428" y="352"/>
                  </a:lnTo>
                  <a:lnTo>
                    <a:pt x="426" y="352"/>
                  </a:lnTo>
                  <a:lnTo>
                    <a:pt x="426" y="352"/>
                  </a:lnTo>
                  <a:lnTo>
                    <a:pt x="426" y="354"/>
                  </a:lnTo>
                  <a:lnTo>
                    <a:pt x="426" y="354"/>
                  </a:lnTo>
                  <a:lnTo>
                    <a:pt x="424" y="354"/>
                  </a:lnTo>
                  <a:lnTo>
                    <a:pt x="424" y="356"/>
                  </a:lnTo>
                  <a:lnTo>
                    <a:pt x="424" y="358"/>
                  </a:lnTo>
                  <a:lnTo>
                    <a:pt x="424" y="360"/>
                  </a:lnTo>
                  <a:lnTo>
                    <a:pt x="424" y="362"/>
                  </a:lnTo>
                  <a:lnTo>
                    <a:pt x="424" y="364"/>
                  </a:lnTo>
                  <a:lnTo>
                    <a:pt x="424" y="366"/>
                  </a:lnTo>
                  <a:lnTo>
                    <a:pt x="424" y="366"/>
                  </a:lnTo>
                  <a:lnTo>
                    <a:pt x="422" y="368"/>
                  </a:lnTo>
                  <a:lnTo>
                    <a:pt x="422" y="368"/>
                  </a:lnTo>
                  <a:lnTo>
                    <a:pt x="422" y="368"/>
                  </a:lnTo>
                  <a:lnTo>
                    <a:pt x="420" y="368"/>
                  </a:lnTo>
                  <a:lnTo>
                    <a:pt x="420" y="368"/>
                  </a:lnTo>
                  <a:lnTo>
                    <a:pt x="418" y="368"/>
                  </a:lnTo>
                  <a:lnTo>
                    <a:pt x="416" y="368"/>
                  </a:lnTo>
                  <a:lnTo>
                    <a:pt x="416" y="366"/>
                  </a:lnTo>
                  <a:lnTo>
                    <a:pt x="414" y="366"/>
                  </a:lnTo>
                  <a:lnTo>
                    <a:pt x="412" y="364"/>
                  </a:lnTo>
                  <a:lnTo>
                    <a:pt x="412" y="364"/>
                  </a:lnTo>
                  <a:lnTo>
                    <a:pt x="412" y="362"/>
                  </a:lnTo>
                  <a:lnTo>
                    <a:pt x="410" y="360"/>
                  </a:lnTo>
                  <a:lnTo>
                    <a:pt x="410" y="358"/>
                  </a:lnTo>
                  <a:lnTo>
                    <a:pt x="408" y="356"/>
                  </a:lnTo>
                  <a:lnTo>
                    <a:pt x="408" y="354"/>
                  </a:lnTo>
                  <a:lnTo>
                    <a:pt x="406" y="354"/>
                  </a:lnTo>
                  <a:lnTo>
                    <a:pt x="406" y="354"/>
                  </a:lnTo>
                  <a:lnTo>
                    <a:pt x="406" y="352"/>
                  </a:lnTo>
                  <a:lnTo>
                    <a:pt x="404" y="352"/>
                  </a:lnTo>
                  <a:lnTo>
                    <a:pt x="404" y="352"/>
                  </a:lnTo>
                  <a:lnTo>
                    <a:pt x="404" y="352"/>
                  </a:lnTo>
                  <a:lnTo>
                    <a:pt x="402" y="354"/>
                  </a:lnTo>
                  <a:lnTo>
                    <a:pt x="400" y="354"/>
                  </a:lnTo>
                  <a:lnTo>
                    <a:pt x="400" y="354"/>
                  </a:lnTo>
                  <a:lnTo>
                    <a:pt x="396" y="358"/>
                  </a:lnTo>
                  <a:lnTo>
                    <a:pt x="394" y="358"/>
                  </a:lnTo>
                  <a:lnTo>
                    <a:pt x="392" y="360"/>
                  </a:lnTo>
                  <a:lnTo>
                    <a:pt x="390" y="364"/>
                  </a:lnTo>
                  <a:lnTo>
                    <a:pt x="388" y="366"/>
                  </a:lnTo>
                  <a:lnTo>
                    <a:pt x="386" y="368"/>
                  </a:lnTo>
                  <a:lnTo>
                    <a:pt x="384" y="370"/>
                  </a:lnTo>
                  <a:lnTo>
                    <a:pt x="384" y="370"/>
                  </a:lnTo>
                  <a:lnTo>
                    <a:pt x="382" y="374"/>
                  </a:lnTo>
                  <a:lnTo>
                    <a:pt x="378" y="378"/>
                  </a:lnTo>
                  <a:lnTo>
                    <a:pt x="376" y="382"/>
                  </a:lnTo>
                  <a:lnTo>
                    <a:pt x="374" y="384"/>
                  </a:lnTo>
                  <a:lnTo>
                    <a:pt x="372" y="388"/>
                  </a:lnTo>
                  <a:lnTo>
                    <a:pt x="370" y="390"/>
                  </a:lnTo>
                  <a:lnTo>
                    <a:pt x="368" y="390"/>
                  </a:lnTo>
                  <a:lnTo>
                    <a:pt x="368" y="392"/>
                  </a:lnTo>
                  <a:lnTo>
                    <a:pt x="366" y="392"/>
                  </a:lnTo>
                  <a:lnTo>
                    <a:pt x="364" y="394"/>
                  </a:lnTo>
                  <a:lnTo>
                    <a:pt x="360" y="396"/>
                  </a:lnTo>
                  <a:lnTo>
                    <a:pt x="358" y="396"/>
                  </a:lnTo>
                  <a:lnTo>
                    <a:pt x="354" y="398"/>
                  </a:lnTo>
                  <a:lnTo>
                    <a:pt x="352" y="398"/>
                  </a:lnTo>
                  <a:lnTo>
                    <a:pt x="352" y="398"/>
                  </a:lnTo>
                  <a:lnTo>
                    <a:pt x="352" y="400"/>
                  </a:lnTo>
                  <a:lnTo>
                    <a:pt x="352" y="400"/>
                  </a:lnTo>
                  <a:lnTo>
                    <a:pt x="350" y="402"/>
                  </a:lnTo>
                  <a:lnTo>
                    <a:pt x="350" y="404"/>
                  </a:lnTo>
                  <a:lnTo>
                    <a:pt x="348" y="406"/>
                  </a:lnTo>
                  <a:lnTo>
                    <a:pt x="348" y="408"/>
                  </a:lnTo>
                  <a:lnTo>
                    <a:pt x="346" y="412"/>
                  </a:lnTo>
                  <a:lnTo>
                    <a:pt x="346" y="416"/>
                  </a:lnTo>
                  <a:lnTo>
                    <a:pt x="346" y="420"/>
                  </a:lnTo>
                  <a:lnTo>
                    <a:pt x="346" y="424"/>
                  </a:lnTo>
                  <a:lnTo>
                    <a:pt x="342" y="424"/>
                  </a:lnTo>
                  <a:lnTo>
                    <a:pt x="340" y="424"/>
                  </a:lnTo>
                  <a:lnTo>
                    <a:pt x="336" y="424"/>
                  </a:lnTo>
                  <a:lnTo>
                    <a:pt x="334" y="424"/>
                  </a:lnTo>
                  <a:lnTo>
                    <a:pt x="330" y="424"/>
                  </a:lnTo>
                  <a:lnTo>
                    <a:pt x="328" y="424"/>
                  </a:lnTo>
                  <a:lnTo>
                    <a:pt x="328" y="424"/>
                  </a:lnTo>
                  <a:lnTo>
                    <a:pt x="326" y="424"/>
                  </a:lnTo>
                  <a:lnTo>
                    <a:pt x="326" y="424"/>
                  </a:lnTo>
                  <a:lnTo>
                    <a:pt x="324" y="422"/>
                  </a:lnTo>
                  <a:lnTo>
                    <a:pt x="324" y="422"/>
                  </a:lnTo>
                  <a:lnTo>
                    <a:pt x="324" y="420"/>
                  </a:lnTo>
                  <a:lnTo>
                    <a:pt x="324" y="420"/>
                  </a:lnTo>
                  <a:lnTo>
                    <a:pt x="324" y="416"/>
                  </a:lnTo>
                  <a:lnTo>
                    <a:pt x="324" y="414"/>
                  </a:lnTo>
                  <a:lnTo>
                    <a:pt x="324" y="410"/>
                  </a:lnTo>
                  <a:lnTo>
                    <a:pt x="322" y="408"/>
                  </a:lnTo>
                  <a:lnTo>
                    <a:pt x="322" y="406"/>
                  </a:lnTo>
                  <a:lnTo>
                    <a:pt x="322" y="404"/>
                  </a:lnTo>
                  <a:lnTo>
                    <a:pt x="322" y="404"/>
                  </a:lnTo>
                  <a:lnTo>
                    <a:pt x="322" y="404"/>
                  </a:lnTo>
                  <a:lnTo>
                    <a:pt x="320" y="402"/>
                  </a:lnTo>
                  <a:lnTo>
                    <a:pt x="320" y="402"/>
                  </a:lnTo>
                  <a:lnTo>
                    <a:pt x="318" y="402"/>
                  </a:lnTo>
                  <a:lnTo>
                    <a:pt x="318" y="400"/>
                  </a:lnTo>
                  <a:lnTo>
                    <a:pt x="316" y="400"/>
                  </a:lnTo>
                  <a:lnTo>
                    <a:pt x="314" y="400"/>
                  </a:lnTo>
                  <a:lnTo>
                    <a:pt x="312" y="398"/>
                  </a:lnTo>
                  <a:lnTo>
                    <a:pt x="310" y="398"/>
                  </a:lnTo>
                  <a:lnTo>
                    <a:pt x="310" y="398"/>
                  </a:lnTo>
                  <a:lnTo>
                    <a:pt x="308" y="396"/>
                  </a:lnTo>
                  <a:lnTo>
                    <a:pt x="308" y="396"/>
                  </a:lnTo>
                  <a:lnTo>
                    <a:pt x="308" y="394"/>
                  </a:lnTo>
                  <a:lnTo>
                    <a:pt x="308" y="394"/>
                  </a:lnTo>
                  <a:lnTo>
                    <a:pt x="308" y="392"/>
                  </a:lnTo>
                  <a:lnTo>
                    <a:pt x="306" y="390"/>
                  </a:lnTo>
                  <a:lnTo>
                    <a:pt x="306" y="386"/>
                  </a:lnTo>
                  <a:lnTo>
                    <a:pt x="306" y="384"/>
                  </a:lnTo>
                  <a:lnTo>
                    <a:pt x="306" y="380"/>
                  </a:lnTo>
                  <a:lnTo>
                    <a:pt x="306" y="378"/>
                  </a:lnTo>
                  <a:lnTo>
                    <a:pt x="306" y="376"/>
                  </a:lnTo>
                  <a:lnTo>
                    <a:pt x="306" y="376"/>
                  </a:lnTo>
                  <a:lnTo>
                    <a:pt x="304" y="374"/>
                  </a:lnTo>
                  <a:lnTo>
                    <a:pt x="304" y="372"/>
                  </a:lnTo>
                  <a:lnTo>
                    <a:pt x="302" y="370"/>
                  </a:lnTo>
                  <a:lnTo>
                    <a:pt x="298" y="366"/>
                  </a:lnTo>
                  <a:lnTo>
                    <a:pt x="296" y="364"/>
                  </a:lnTo>
                  <a:lnTo>
                    <a:pt x="294" y="360"/>
                  </a:lnTo>
                  <a:lnTo>
                    <a:pt x="292" y="358"/>
                  </a:lnTo>
                  <a:lnTo>
                    <a:pt x="290" y="356"/>
                  </a:lnTo>
                  <a:lnTo>
                    <a:pt x="286" y="354"/>
                  </a:lnTo>
                  <a:lnTo>
                    <a:pt x="286" y="354"/>
                  </a:lnTo>
                  <a:lnTo>
                    <a:pt x="284" y="354"/>
                  </a:lnTo>
                  <a:lnTo>
                    <a:pt x="284" y="352"/>
                  </a:lnTo>
                  <a:lnTo>
                    <a:pt x="282" y="352"/>
                  </a:lnTo>
                  <a:lnTo>
                    <a:pt x="282" y="352"/>
                  </a:lnTo>
                  <a:lnTo>
                    <a:pt x="282" y="352"/>
                  </a:lnTo>
                  <a:lnTo>
                    <a:pt x="280" y="354"/>
                  </a:lnTo>
                  <a:lnTo>
                    <a:pt x="280" y="354"/>
                  </a:lnTo>
                  <a:lnTo>
                    <a:pt x="280" y="354"/>
                  </a:lnTo>
                  <a:lnTo>
                    <a:pt x="278" y="356"/>
                  </a:lnTo>
                  <a:lnTo>
                    <a:pt x="278" y="358"/>
                  </a:lnTo>
                  <a:lnTo>
                    <a:pt x="278" y="358"/>
                  </a:lnTo>
                  <a:lnTo>
                    <a:pt x="278" y="362"/>
                  </a:lnTo>
                  <a:lnTo>
                    <a:pt x="278" y="366"/>
                  </a:lnTo>
                  <a:lnTo>
                    <a:pt x="278" y="368"/>
                  </a:lnTo>
                  <a:lnTo>
                    <a:pt x="278" y="370"/>
                  </a:lnTo>
                  <a:lnTo>
                    <a:pt x="278" y="372"/>
                  </a:lnTo>
                  <a:lnTo>
                    <a:pt x="276" y="372"/>
                  </a:lnTo>
                  <a:lnTo>
                    <a:pt x="276" y="372"/>
                  </a:lnTo>
                  <a:lnTo>
                    <a:pt x="276" y="374"/>
                  </a:lnTo>
                  <a:lnTo>
                    <a:pt x="274" y="374"/>
                  </a:lnTo>
                  <a:lnTo>
                    <a:pt x="274" y="374"/>
                  </a:lnTo>
                  <a:lnTo>
                    <a:pt x="270" y="374"/>
                  </a:lnTo>
                  <a:lnTo>
                    <a:pt x="268" y="374"/>
                  </a:lnTo>
                  <a:lnTo>
                    <a:pt x="266" y="374"/>
                  </a:lnTo>
                  <a:lnTo>
                    <a:pt x="264" y="374"/>
                  </a:lnTo>
                  <a:lnTo>
                    <a:pt x="262" y="374"/>
                  </a:lnTo>
                  <a:lnTo>
                    <a:pt x="262" y="374"/>
                  </a:lnTo>
                  <a:lnTo>
                    <a:pt x="262" y="372"/>
                  </a:lnTo>
                  <a:lnTo>
                    <a:pt x="260" y="372"/>
                  </a:lnTo>
                  <a:lnTo>
                    <a:pt x="260" y="370"/>
                  </a:lnTo>
                  <a:lnTo>
                    <a:pt x="258" y="370"/>
                  </a:lnTo>
                  <a:lnTo>
                    <a:pt x="258" y="368"/>
                  </a:lnTo>
                  <a:lnTo>
                    <a:pt x="258" y="366"/>
                  </a:lnTo>
                  <a:lnTo>
                    <a:pt x="258" y="364"/>
                  </a:lnTo>
                  <a:lnTo>
                    <a:pt x="256" y="362"/>
                  </a:lnTo>
                  <a:lnTo>
                    <a:pt x="256" y="358"/>
                  </a:lnTo>
                  <a:lnTo>
                    <a:pt x="256" y="354"/>
                  </a:lnTo>
                  <a:lnTo>
                    <a:pt x="256" y="352"/>
                  </a:lnTo>
                  <a:lnTo>
                    <a:pt x="254" y="352"/>
                  </a:lnTo>
                  <a:lnTo>
                    <a:pt x="254" y="350"/>
                  </a:lnTo>
                  <a:lnTo>
                    <a:pt x="254" y="348"/>
                  </a:lnTo>
                  <a:lnTo>
                    <a:pt x="252" y="348"/>
                  </a:lnTo>
                  <a:lnTo>
                    <a:pt x="252" y="348"/>
                  </a:lnTo>
                  <a:lnTo>
                    <a:pt x="248" y="348"/>
                  </a:lnTo>
                  <a:lnTo>
                    <a:pt x="248" y="348"/>
                  </a:lnTo>
                  <a:lnTo>
                    <a:pt x="246" y="348"/>
                  </a:lnTo>
                  <a:lnTo>
                    <a:pt x="246" y="346"/>
                  </a:lnTo>
                  <a:lnTo>
                    <a:pt x="246" y="346"/>
                  </a:lnTo>
                  <a:lnTo>
                    <a:pt x="244" y="346"/>
                  </a:lnTo>
                  <a:lnTo>
                    <a:pt x="244" y="346"/>
                  </a:lnTo>
                  <a:lnTo>
                    <a:pt x="244" y="346"/>
                  </a:lnTo>
                  <a:lnTo>
                    <a:pt x="244" y="344"/>
                  </a:lnTo>
                  <a:lnTo>
                    <a:pt x="244" y="344"/>
                  </a:lnTo>
                  <a:lnTo>
                    <a:pt x="244" y="342"/>
                  </a:lnTo>
                  <a:lnTo>
                    <a:pt x="244" y="340"/>
                  </a:lnTo>
                  <a:lnTo>
                    <a:pt x="244" y="338"/>
                  </a:lnTo>
                  <a:lnTo>
                    <a:pt x="244" y="336"/>
                  </a:lnTo>
                  <a:lnTo>
                    <a:pt x="244" y="334"/>
                  </a:lnTo>
                  <a:lnTo>
                    <a:pt x="244" y="334"/>
                  </a:lnTo>
                  <a:lnTo>
                    <a:pt x="244" y="334"/>
                  </a:lnTo>
                  <a:lnTo>
                    <a:pt x="244" y="332"/>
                  </a:lnTo>
                  <a:lnTo>
                    <a:pt x="242" y="332"/>
                  </a:lnTo>
                  <a:lnTo>
                    <a:pt x="242" y="332"/>
                  </a:lnTo>
                  <a:lnTo>
                    <a:pt x="242" y="332"/>
                  </a:lnTo>
                  <a:lnTo>
                    <a:pt x="240" y="332"/>
                  </a:lnTo>
                  <a:lnTo>
                    <a:pt x="238" y="332"/>
                  </a:lnTo>
                  <a:lnTo>
                    <a:pt x="236" y="330"/>
                  </a:lnTo>
                  <a:lnTo>
                    <a:pt x="234" y="330"/>
                  </a:lnTo>
                  <a:lnTo>
                    <a:pt x="234" y="330"/>
                  </a:lnTo>
                  <a:lnTo>
                    <a:pt x="232" y="330"/>
                  </a:lnTo>
                  <a:lnTo>
                    <a:pt x="232" y="330"/>
                  </a:lnTo>
                  <a:lnTo>
                    <a:pt x="232" y="330"/>
                  </a:lnTo>
                  <a:lnTo>
                    <a:pt x="232" y="328"/>
                  </a:lnTo>
                  <a:lnTo>
                    <a:pt x="230" y="328"/>
                  </a:lnTo>
                  <a:lnTo>
                    <a:pt x="230" y="326"/>
                  </a:lnTo>
                  <a:lnTo>
                    <a:pt x="230" y="324"/>
                  </a:lnTo>
                  <a:lnTo>
                    <a:pt x="230" y="322"/>
                  </a:lnTo>
                  <a:lnTo>
                    <a:pt x="230" y="320"/>
                  </a:lnTo>
                  <a:lnTo>
                    <a:pt x="228" y="318"/>
                  </a:lnTo>
                  <a:lnTo>
                    <a:pt x="228" y="316"/>
                  </a:lnTo>
                  <a:lnTo>
                    <a:pt x="228" y="316"/>
                  </a:lnTo>
                  <a:lnTo>
                    <a:pt x="228" y="316"/>
                  </a:lnTo>
                  <a:lnTo>
                    <a:pt x="228" y="314"/>
                  </a:lnTo>
                  <a:lnTo>
                    <a:pt x="226" y="314"/>
                  </a:lnTo>
                  <a:lnTo>
                    <a:pt x="226" y="314"/>
                  </a:lnTo>
                  <a:lnTo>
                    <a:pt x="226" y="316"/>
                  </a:lnTo>
                  <a:lnTo>
                    <a:pt x="224" y="316"/>
                  </a:lnTo>
                  <a:lnTo>
                    <a:pt x="224" y="316"/>
                  </a:lnTo>
                  <a:lnTo>
                    <a:pt x="222" y="318"/>
                  </a:lnTo>
                  <a:lnTo>
                    <a:pt x="220" y="320"/>
                  </a:lnTo>
                  <a:lnTo>
                    <a:pt x="218" y="322"/>
                  </a:lnTo>
                  <a:lnTo>
                    <a:pt x="218" y="322"/>
                  </a:lnTo>
                  <a:lnTo>
                    <a:pt x="218" y="322"/>
                  </a:lnTo>
                  <a:lnTo>
                    <a:pt x="216" y="322"/>
                  </a:lnTo>
                  <a:lnTo>
                    <a:pt x="214" y="322"/>
                  </a:lnTo>
                  <a:lnTo>
                    <a:pt x="210" y="322"/>
                  </a:lnTo>
                  <a:lnTo>
                    <a:pt x="208" y="322"/>
                  </a:lnTo>
                  <a:lnTo>
                    <a:pt x="206" y="322"/>
                  </a:lnTo>
                  <a:lnTo>
                    <a:pt x="206" y="324"/>
                  </a:lnTo>
                  <a:lnTo>
                    <a:pt x="204" y="324"/>
                  </a:lnTo>
                  <a:lnTo>
                    <a:pt x="204" y="324"/>
                  </a:lnTo>
                  <a:lnTo>
                    <a:pt x="204" y="324"/>
                  </a:lnTo>
                  <a:lnTo>
                    <a:pt x="204" y="324"/>
                  </a:lnTo>
                  <a:lnTo>
                    <a:pt x="204" y="326"/>
                  </a:lnTo>
                  <a:lnTo>
                    <a:pt x="204" y="326"/>
                  </a:lnTo>
                  <a:lnTo>
                    <a:pt x="204" y="328"/>
                  </a:lnTo>
                  <a:lnTo>
                    <a:pt x="204" y="330"/>
                  </a:lnTo>
                  <a:lnTo>
                    <a:pt x="202" y="330"/>
                  </a:lnTo>
                  <a:lnTo>
                    <a:pt x="202" y="332"/>
                  </a:lnTo>
                  <a:lnTo>
                    <a:pt x="202" y="332"/>
                  </a:lnTo>
                  <a:lnTo>
                    <a:pt x="202" y="332"/>
                  </a:lnTo>
                  <a:lnTo>
                    <a:pt x="202" y="334"/>
                  </a:lnTo>
                  <a:lnTo>
                    <a:pt x="200" y="334"/>
                  </a:lnTo>
                  <a:lnTo>
                    <a:pt x="198" y="334"/>
                  </a:lnTo>
                  <a:lnTo>
                    <a:pt x="198" y="334"/>
                  </a:lnTo>
                  <a:lnTo>
                    <a:pt x="194" y="334"/>
                  </a:lnTo>
                  <a:lnTo>
                    <a:pt x="192" y="334"/>
                  </a:lnTo>
                  <a:lnTo>
                    <a:pt x="186" y="332"/>
                  </a:lnTo>
                  <a:lnTo>
                    <a:pt x="182" y="332"/>
                  </a:lnTo>
                  <a:lnTo>
                    <a:pt x="182" y="332"/>
                  </a:lnTo>
                  <a:lnTo>
                    <a:pt x="180" y="332"/>
                  </a:lnTo>
                  <a:lnTo>
                    <a:pt x="178" y="334"/>
                  </a:lnTo>
                  <a:lnTo>
                    <a:pt x="176" y="334"/>
                  </a:lnTo>
                  <a:lnTo>
                    <a:pt x="172" y="336"/>
                  </a:lnTo>
                  <a:lnTo>
                    <a:pt x="170" y="336"/>
                  </a:lnTo>
                  <a:lnTo>
                    <a:pt x="168" y="338"/>
                  </a:lnTo>
                  <a:lnTo>
                    <a:pt x="166" y="338"/>
                  </a:lnTo>
                  <a:lnTo>
                    <a:pt x="164" y="338"/>
                  </a:lnTo>
                  <a:lnTo>
                    <a:pt x="162" y="338"/>
                  </a:lnTo>
                  <a:lnTo>
                    <a:pt x="158" y="338"/>
                  </a:lnTo>
                  <a:lnTo>
                    <a:pt x="156" y="338"/>
                  </a:lnTo>
                  <a:lnTo>
                    <a:pt x="152" y="338"/>
                  </a:lnTo>
                  <a:lnTo>
                    <a:pt x="150" y="336"/>
                  </a:lnTo>
                  <a:lnTo>
                    <a:pt x="146" y="336"/>
                  </a:lnTo>
                  <a:lnTo>
                    <a:pt x="144" y="334"/>
                  </a:lnTo>
                  <a:lnTo>
                    <a:pt x="142" y="334"/>
                  </a:lnTo>
                  <a:lnTo>
                    <a:pt x="140" y="334"/>
                  </a:lnTo>
                  <a:lnTo>
                    <a:pt x="140" y="332"/>
                  </a:lnTo>
                  <a:lnTo>
                    <a:pt x="138" y="330"/>
                  </a:lnTo>
                  <a:lnTo>
                    <a:pt x="136" y="328"/>
                  </a:lnTo>
                  <a:lnTo>
                    <a:pt x="134" y="326"/>
                  </a:lnTo>
                  <a:lnTo>
                    <a:pt x="130" y="322"/>
                  </a:lnTo>
                  <a:lnTo>
                    <a:pt x="128" y="320"/>
                  </a:lnTo>
                  <a:lnTo>
                    <a:pt x="126" y="318"/>
                  </a:lnTo>
                  <a:lnTo>
                    <a:pt x="126" y="318"/>
                  </a:lnTo>
                  <a:lnTo>
                    <a:pt x="124" y="318"/>
                  </a:lnTo>
                  <a:lnTo>
                    <a:pt x="120" y="316"/>
                  </a:lnTo>
                  <a:lnTo>
                    <a:pt x="118" y="316"/>
                  </a:lnTo>
                  <a:lnTo>
                    <a:pt x="116" y="316"/>
                  </a:lnTo>
                  <a:lnTo>
                    <a:pt x="114" y="314"/>
                  </a:lnTo>
                  <a:lnTo>
                    <a:pt x="114" y="314"/>
                  </a:lnTo>
                  <a:lnTo>
                    <a:pt x="114" y="312"/>
                  </a:lnTo>
                  <a:lnTo>
                    <a:pt x="112" y="312"/>
                  </a:lnTo>
                  <a:lnTo>
                    <a:pt x="112" y="310"/>
                  </a:lnTo>
                  <a:lnTo>
                    <a:pt x="112" y="308"/>
                  </a:lnTo>
                  <a:lnTo>
                    <a:pt x="112" y="306"/>
                  </a:lnTo>
                  <a:lnTo>
                    <a:pt x="110" y="306"/>
                  </a:lnTo>
                  <a:lnTo>
                    <a:pt x="110" y="306"/>
                  </a:lnTo>
                  <a:lnTo>
                    <a:pt x="110" y="304"/>
                  </a:lnTo>
                  <a:lnTo>
                    <a:pt x="108" y="304"/>
                  </a:lnTo>
                  <a:lnTo>
                    <a:pt x="106" y="304"/>
                  </a:lnTo>
                  <a:lnTo>
                    <a:pt x="104" y="302"/>
                  </a:lnTo>
                  <a:lnTo>
                    <a:pt x="102" y="302"/>
                  </a:lnTo>
                  <a:lnTo>
                    <a:pt x="100" y="302"/>
                  </a:lnTo>
                  <a:lnTo>
                    <a:pt x="98" y="302"/>
                  </a:lnTo>
                  <a:lnTo>
                    <a:pt x="92" y="302"/>
                  </a:lnTo>
                  <a:lnTo>
                    <a:pt x="86" y="302"/>
                  </a:lnTo>
                  <a:lnTo>
                    <a:pt x="82" y="304"/>
                  </a:lnTo>
                  <a:lnTo>
                    <a:pt x="78" y="304"/>
                  </a:lnTo>
                  <a:lnTo>
                    <a:pt x="80" y="302"/>
                  </a:lnTo>
                  <a:lnTo>
                    <a:pt x="80" y="298"/>
                  </a:lnTo>
                  <a:lnTo>
                    <a:pt x="80" y="296"/>
                  </a:lnTo>
                  <a:lnTo>
                    <a:pt x="80" y="294"/>
                  </a:lnTo>
                  <a:lnTo>
                    <a:pt x="80" y="292"/>
                  </a:lnTo>
                  <a:lnTo>
                    <a:pt x="80" y="292"/>
                  </a:lnTo>
                  <a:lnTo>
                    <a:pt x="80" y="290"/>
                  </a:lnTo>
                  <a:lnTo>
                    <a:pt x="80" y="290"/>
                  </a:lnTo>
                  <a:lnTo>
                    <a:pt x="78" y="290"/>
                  </a:lnTo>
                  <a:lnTo>
                    <a:pt x="78" y="290"/>
                  </a:lnTo>
                  <a:lnTo>
                    <a:pt x="76" y="288"/>
                  </a:lnTo>
                  <a:lnTo>
                    <a:pt x="74" y="288"/>
                  </a:lnTo>
                  <a:lnTo>
                    <a:pt x="72" y="288"/>
                  </a:lnTo>
                  <a:lnTo>
                    <a:pt x="66" y="286"/>
                  </a:lnTo>
                  <a:lnTo>
                    <a:pt x="62" y="286"/>
                  </a:lnTo>
                  <a:lnTo>
                    <a:pt x="62" y="286"/>
                  </a:lnTo>
                  <a:lnTo>
                    <a:pt x="62" y="284"/>
                  </a:lnTo>
                  <a:lnTo>
                    <a:pt x="60" y="284"/>
                  </a:lnTo>
                  <a:lnTo>
                    <a:pt x="58" y="282"/>
                  </a:lnTo>
                  <a:lnTo>
                    <a:pt x="54" y="280"/>
                  </a:lnTo>
                  <a:lnTo>
                    <a:pt x="52" y="276"/>
                  </a:lnTo>
                  <a:lnTo>
                    <a:pt x="50" y="276"/>
                  </a:lnTo>
                  <a:lnTo>
                    <a:pt x="48" y="274"/>
                  </a:lnTo>
                  <a:lnTo>
                    <a:pt x="46" y="274"/>
                  </a:lnTo>
                  <a:lnTo>
                    <a:pt x="46" y="274"/>
                  </a:lnTo>
                  <a:lnTo>
                    <a:pt x="40" y="272"/>
                  </a:lnTo>
                  <a:lnTo>
                    <a:pt x="38" y="272"/>
                  </a:lnTo>
                  <a:lnTo>
                    <a:pt x="36" y="270"/>
                  </a:lnTo>
                  <a:lnTo>
                    <a:pt x="36" y="270"/>
                  </a:lnTo>
                  <a:lnTo>
                    <a:pt x="36" y="270"/>
                  </a:lnTo>
                  <a:lnTo>
                    <a:pt x="34" y="268"/>
                  </a:lnTo>
                  <a:lnTo>
                    <a:pt x="34" y="268"/>
                  </a:lnTo>
                  <a:lnTo>
                    <a:pt x="34" y="268"/>
                  </a:lnTo>
                  <a:lnTo>
                    <a:pt x="34" y="266"/>
                  </a:lnTo>
                  <a:lnTo>
                    <a:pt x="34" y="266"/>
                  </a:lnTo>
                  <a:lnTo>
                    <a:pt x="34" y="264"/>
                  </a:lnTo>
                  <a:lnTo>
                    <a:pt x="36" y="262"/>
                  </a:lnTo>
                  <a:lnTo>
                    <a:pt x="36" y="258"/>
                  </a:lnTo>
                  <a:lnTo>
                    <a:pt x="36" y="256"/>
                  </a:lnTo>
                  <a:lnTo>
                    <a:pt x="38" y="252"/>
                  </a:lnTo>
                  <a:lnTo>
                    <a:pt x="38" y="252"/>
                  </a:lnTo>
                  <a:lnTo>
                    <a:pt x="38" y="250"/>
                  </a:lnTo>
                  <a:lnTo>
                    <a:pt x="38" y="250"/>
                  </a:lnTo>
                  <a:lnTo>
                    <a:pt x="38" y="248"/>
                  </a:lnTo>
                  <a:lnTo>
                    <a:pt x="36" y="248"/>
                  </a:lnTo>
                  <a:lnTo>
                    <a:pt x="36" y="248"/>
                  </a:lnTo>
                  <a:lnTo>
                    <a:pt x="34" y="246"/>
                  </a:lnTo>
                  <a:lnTo>
                    <a:pt x="34" y="246"/>
                  </a:lnTo>
                  <a:lnTo>
                    <a:pt x="30" y="246"/>
                  </a:lnTo>
                  <a:lnTo>
                    <a:pt x="28" y="246"/>
                  </a:lnTo>
                  <a:lnTo>
                    <a:pt x="26" y="246"/>
                  </a:lnTo>
                  <a:lnTo>
                    <a:pt x="22" y="246"/>
                  </a:lnTo>
                  <a:lnTo>
                    <a:pt x="22" y="246"/>
                  </a:lnTo>
                  <a:lnTo>
                    <a:pt x="20" y="246"/>
                  </a:lnTo>
                  <a:lnTo>
                    <a:pt x="20" y="244"/>
                  </a:lnTo>
                  <a:lnTo>
                    <a:pt x="20" y="244"/>
                  </a:lnTo>
                  <a:lnTo>
                    <a:pt x="20" y="244"/>
                  </a:lnTo>
                  <a:lnTo>
                    <a:pt x="20" y="244"/>
                  </a:lnTo>
                  <a:lnTo>
                    <a:pt x="18" y="242"/>
                  </a:lnTo>
                  <a:lnTo>
                    <a:pt x="18" y="240"/>
                  </a:lnTo>
                  <a:lnTo>
                    <a:pt x="20" y="238"/>
                  </a:lnTo>
                  <a:lnTo>
                    <a:pt x="20" y="236"/>
                  </a:lnTo>
                  <a:lnTo>
                    <a:pt x="20" y="232"/>
                  </a:lnTo>
                  <a:lnTo>
                    <a:pt x="22" y="232"/>
                  </a:lnTo>
                  <a:lnTo>
                    <a:pt x="22" y="230"/>
                  </a:lnTo>
                  <a:lnTo>
                    <a:pt x="24" y="226"/>
                  </a:lnTo>
                  <a:lnTo>
                    <a:pt x="24" y="224"/>
                  </a:lnTo>
                  <a:lnTo>
                    <a:pt x="26" y="222"/>
                  </a:lnTo>
                  <a:lnTo>
                    <a:pt x="26" y="220"/>
                  </a:lnTo>
                  <a:lnTo>
                    <a:pt x="26" y="220"/>
                  </a:lnTo>
                  <a:lnTo>
                    <a:pt x="26" y="220"/>
                  </a:lnTo>
                  <a:lnTo>
                    <a:pt x="26" y="218"/>
                  </a:lnTo>
                  <a:lnTo>
                    <a:pt x="26" y="218"/>
                  </a:lnTo>
                  <a:lnTo>
                    <a:pt x="24" y="216"/>
                  </a:lnTo>
                  <a:lnTo>
                    <a:pt x="24" y="214"/>
                  </a:lnTo>
                  <a:lnTo>
                    <a:pt x="22" y="214"/>
                  </a:lnTo>
                  <a:lnTo>
                    <a:pt x="20" y="210"/>
                  </a:lnTo>
                  <a:lnTo>
                    <a:pt x="16" y="208"/>
                  </a:lnTo>
                  <a:lnTo>
                    <a:pt x="16" y="206"/>
                  </a:lnTo>
                  <a:lnTo>
                    <a:pt x="14" y="204"/>
                  </a:lnTo>
                  <a:lnTo>
                    <a:pt x="10" y="202"/>
                  </a:lnTo>
                  <a:lnTo>
                    <a:pt x="8" y="200"/>
                  </a:lnTo>
                  <a:lnTo>
                    <a:pt x="6" y="198"/>
                  </a:lnTo>
                  <a:lnTo>
                    <a:pt x="6" y="196"/>
                  </a:lnTo>
                  <a:lnTo>
                    <a:pt x="4" y="196"/>
                  </a:lnTo>
                  <a:lnTo>
                    <a:pt x="4" y="196"/>
                  </a:lnTo>
                  <a:lnTo>
                    <a:pt x="4" y="194"/>
                  </a:lnTo>
                  <a:lnTo>
                    <a:pt x="2" y="192"/>
                  </a:lnTo>
                  <a:lnTo>
                    <a:pt x="2" y="188"/>
                  </a:lnTo>
                  <a:lnTo>
                    <a:pt x="2" y="186"/>
                  </a:lnTo>
                  <a:lnTo>
                    <a:pt x="0" y="182"/>
                  </a:lnTo>
                  <a:lnTo>
                    <a:pt x="0" y="180"/>
                  </a:lnTo>
                  <a:lnTo>
                    <a:pt x="0" y="176"/>
                  </a:lnTo>
                  <a:lnTo>
                    <a:pt x="0" y="174"/>
                  </a:lnTo>
                  <a:lnTo>
                    <a:pt x="0" y="170"/>
                  </a:lnTo>
                  <a:lnTo>
                    <a:pt x="0" y="168"/>
                  </a:lnTo>
                  <a:lnTo>
                    <a:pt x="0" y="164"/>
                  </a:lnTo>
                  <a:lnTo>
                    <a:pt x="0" y="162"/>
                  </a:lnTo>
                  <a:lnTo>
                    <a:pt x="0" y="160"/>
                  </a:lnTo>
                  <a:lnTo>
                    <a:pt x="0" y="156"/>
                  </a:lnTo>
                  <a:lnTo>
                    <a:pt x="2" y="154"/>
                  </a:lnTo>
                  <a:lnTo>
                    <a:pt x="2" y="152"/>
                  </a:lnTo>
                  <a:lnTo>
                    <a:pt x="2" y="152"/>
                  </a:lnTo>
                  <a:lnTo>
                    <a:pt x="2" y="152"/>
                  </a:lnTo>
                  <a:lnTo>
                    <a:pt x="4" y="150"/>
                  </a:lnTo>
                  <a:lnTo>
                    <a:pt x="6" y="150"/>
                  </a:lnTo>
                  <a:lnTo>
                    <a:pt x="6" y="148"/>
                  </a:lnTo>
                  <a:lnTo>
                    <a:pt x="8" y="148"/>
                  </a:lnTo>
                  <a:lnTo>
                    <a:pt x="10" y="146"/>
                  </a:lnTo>
                  <a:lnTo>
                    <a:pt x="10" y="146"/>
                  </a:lnTo>
                  <a:lnTo>
                    <a:pt x="10" y="146"/>
                  </a:lnTo>
                  <a:lnTo>
                    <a:pt x="10" y="146"/>
                  </a:lnTo>
                  <a:lnTo>
                    <a:pt x="10" y="144"/>
                  </a:lnTo>
                  <a:lnTo>
                    <a:pt x="10" y="144"/>
                  </a:lnTo>
                  <a:lnTo>
                    <a:pt x="10" y="144"/>
                  </a:lnTo>
                  <a:lnTo>
                    <a:pt x="10" y="144"/>
                  </a:lnTo>
                  <a:lnTo>
                    <a:pt x="10" y="142"/>
                  </a:lnTo>
                  <a:lnTo>
                    <a:pt x="8" y="142"/>
                  </a:lnTo>
                  <a:lnTo>
                    <a:pt x="6" y="140"/>
                  </a:lnTo>
                  <a:lnTo>
                    <a:pt x="4" y="140"/>
                  </a:lnTo>
                  <a:lnTo>
                    <a:pt x="4" y="138"/>
                  </a:lnTo>
                  <a:lnTo>
                    <a:pt x="4" y="136"/>
                  </a:lnTo>
                  <a:lnTo>
                    <a:pt x="4" y="134"/>
                  </a:lnTo>
                  <a:lnTo>
                    <a:pt x="4" y="132"/>
                  </a:lnTo>
                  <a:lnTo>
                    <a:pt x="4" y="130"/>
                  </a:lnTo>
                  <a:lnTo>
                    <a:pt x="4" y="130"/>
                  </a:lnTo>
                  <a:lnTo>
                    <a:pt x="4" y="130"/>
                  </a:lnTo>
                  <a:lnTo>
                    <a:pt x="4" y="128"/>
                  </a:lnTo>
                  <a:lnTo>
                    <a:pt x="6" y="126"/>
                  </a:lnTo>
                  <a:lnTo>
                    <a:pt x="6" y="124"/>
                  </a:lnTo>
                  <a:lnTo>
                    <a:pt x="6" y="124"/>
                  </a:lnTo>
                  <a:lnTo>
                    <a:pt x="8" y="122"/>
                  </a:lnTo>
                  <a:lnTo>
                    <a:pt x="8" y="120"/>
                  </a:lnTo>
                  <a:lnTo>
                    <a:pt x="8" y="116"/>
                  </a:lnTo>
                  <a:lnTo>
                    <a:pt x="8" y="112"/>
                  </a:lnTo>
                  <a:lnTo>
                    <a:pt x="8" y="110"/>
                  </a:lnTo>
                  <a:lnTo>
                    <a:pt x="8" y="108"/>
                  </a:lnTo>
                  <a:lnTo>
                    <a:pt x="10" y="108"/>
                  </a:lnTo>
                  <a:lnTo>
                    <a:pt x="10" y="106"/>
                  </a:lnTo>
                  <a:lnTo>
                    <a:pt x="10" y="106"/>
                  </a:lnTo>
                  <a:lnTo>
                    <a:pt x="10" y="106"/>
                  </a:lnTo>
                  <a:lnTo>
                    <a:pt x="14" y="104"/>
                  </a:lnTo>
                  <a:lnTo>
                    <a:pt x="16" y="104"/>
                  </a:lnTo>
                  <a:lnTo>
                    <a:pt x="16" y="102"/>
                  </a:lnTo>
                  <a:lnTo>
                    <a:pt x="16" y="102"/>
                  </a:lnTo>
                  <a:lnTo>
                    <a:pt x="18" y="100"/>
                  </a:lnTo>
                  <a:lnTo>
                    <a:pt x="18" y="100"/>
                  </a:lnTo>
                  <a:lnTo>
                    <a:pt x="18" y="98"/>
                  </a:lnTo>
                  <a:lnTo>
                    <a:pt x="18" y="96"/>
                  </a:lnTo>
                  <a:lnTo>
                    <a:pt x="18" y="94"/>
                  </a:lnTo>
                  <a:lnTo>
                    <a:pt x="16" y="90"/>
                  </a:lnTo>
                  <a:lnTo>
                    <a:pt x="16" y="86"/>
                  </a:lnTo>
                  <a:lnTo>
                    <a:pt x="16" y="82"/>
                  </a:lnTo>
                  <a:lnTo>
                    <a:pt x="16" y="80"/>
                  </a:lnTo>
                  <a:lnTo>
                    <a:pt x="16" y="80"/>
                  </a:lnTo>
                  <a:lnTo>
                    <a:pt x="16" y="78"/>
                  </a:lnTo>
                  <a:lnTo>
                    <a:pt x="16" y="76"/>
                  </a:lnTo>
                  <a:lnTo>
                    <a:pt x="18" y="76"/>
                  </a:lnTo>
                  <a:lnTo>
                    <a:pt x="18" y="76"/>
                  </a:lnTo>
                  <a:lnTo>
                    <a:pt x="20" y="74"/>
                  </a:lnTo>
                  <a:lnTo>
                    <a:pt x="22" y="72"/>
                  </a:lnTo>
                  <a:lnTo>
                    <a:pt x="24" y="72"/>
                  </a:lnTo>
                  <a:lnTo>
                    <a:pt x="24" y="70"/>
                  </a:lnTo>
                  <a:lnTo>
                    <a:pt x="26" y="70"/>
                  </a:lnTo>
                  <a:lnTo>
                    <a:pt x="26" y="68"/>
                  </a:lnTo>
                  <a:lnTo>
                    <a:pt x="26" y="66"/>
                  </a:lnTo>
                  <a:lnTo>
                    <a:pt x="26" y="64"/>
                  </a:lnTo>
                  <a:lnTo>
                    <a:pt x="26" y="60"/>
                  </a:lnTo>
                  <a:lnTo>
                    <a:pt x="28" y="56"/>
                  </a:lnTo>
                  <a:lnTo>
                    <a:pt x="28" y="52"/>
                  </a:lnTo>
                  <a:lnTo>
                    <a:pt x="28" y="50"/>
                  </a:lnTo>
                  <a:lnTo>
                    <a:pt x="28" y="48"/>
                  </a:lnTo>
                  <a:lnTo>
                    <a:pt x="28" y="46"/>
                  </a:lnTo>
                  <a:lnTo>
                    <a:pt x="30" y="44"/>
                  </a:lnTo>
                  <a:lnTo>
                    <a:pt x="30" y="42"/>
                  </a:lnTo>
                  <a:lnTo>
                    <a:pt x="30" y="42"/>
                  </a:lnTo>
                  <a:lnTo>
                    <a:pt x="32" y="42"/>
                  </a:lnTo>
                  <a:lnTo>
                    <a:pt x="32" y="40"/>
                  </a:lnTo>
                  <a:lnTo>
                    <a:pt x="34" y="40"/>
                  </a:lnTo>
                  <a:lnTo>
                    <a:pt x="36" y="40"/>
                  </a:lnTo>
                  <a:lnTo>
                    <a:pt x="38" y="40"/>
                  </a:lnTo>
                  <a:lnTo>
                    <a:pt x="38" y="40"/>
                  </a:lnTo>
                  <a:lnTo>
                    <a:pt x="38" y="40"/>
                  </a:lnTo>
                  <a:lnTo>
                    <a:pt x="38" y="38"/>
                  </a:lnTo>
                  <a:lnTo>
                    <a:pt x="38" y="38"/>
                  </a:lnTo>
                  <a:lnTo>
                    <a:pt x="38" y="38"/>
                  </a:lnTo>
                  <a:lnTo>
                    <a:pt x="38" y="36"/>
                  </a:lnTo>
                  <a:lnTo>
                    <a:pt x="38" y="36"/>
                  </a:lnTo>
                  <a:lnTo>
                    <a:pt x="36" y="34"/>
                  </a:lnTo>
                  <a:lnTo>
                    <a:pt x="34" y="32"/>
                  </a:lnTo>
                  <a:lnTo>
                    <a:pt x="32" y="32"/>
                  </a:lnTo>
                  <a:lnTo>
                    <a:pt x="30" y="30"/>
                  </a:lnTo>
                  <a:lnTo>
                    <a:pt x="30" y="28"/>
                  </a:lnTo>
                  <a:lnTo>
                    <a:pt x="28" y="28"/>
                  </a:lnTo>
                  <a:lnTo>
                    <a:pt x="28" y="26"/>
                  </a:lnTo>
                  <a:lnTo>
                    <a:pt x="28" y="26"/>
                  </a:lnTo>
                  <a:lnTo>
                    <a:pt x="28" y="24"/>
                  </a:lnTo>
                  <a:lnTo>
                    <a:pt x="28" y="22"/>
                  </a:lnTo>
                  <a:lnTo>
                    <a:pt x="28" y="20"/>
                  </a:lnTo>
                  <a:lnTo>
                    <a:pt x="28" y="18"/>
                  </a:lnTo>
                  <a:lnTo>
                    <a:pt x="28" y="16"/>
                  </a:lnTo>
                  <a:lnTo>
                    <a:pt x="28" y="16"/>
                  </a:lnTo>
                  <a:lnTo>
                    <a:pt x="28" y="14"/>
                  </a:lnTo>
                  <a:lnTo>
                    <a:pt x="28" y="14"/>
                  </a:lnTo>
                  <a:lnTo>
                    <a:pt x="28" y="14"/>
                  </a:lnTo>
                  <a:lnTo>
                    <a:pt x="30" y="12"/>
                  </a:lnTo>
                  <a:lnTo>
                    <a:pt x="30" y="12"/>
                  </a:lnTo>
                  <a:lnTo>
                    <a:pt x="32" y="12"/>
                  </a:lnTo>
                  <a:lnTo>
                    <a:pt x="34" y="12"/>
                  </a:lnTo>
                  <a:lnTo>
                    <a:pt x="36" y="12"/>
                  </a:lnTo>
                  <a:lnTo>
                    <a:pt x="38" y="10"/>
                  </a:lnTo>
                  <a:lnTo>
                    <a:pt x="40" y="12"/>
                  </a:lnTo>
                  <a:lnTo>
                    <a:pt x="40" y="12"/>
                  </a:lnTo>
                  <a:lnTo>
                    <a:pt x="42" y="12"/>
                  </a:lnTo>
                  <a:lnTo>
                    <a:pt x="42" y="12"/>
                  </a:lnTo>
                  <a:lnTo>
                    <a:pt x="44" y="12"/>
                  </a:lnTo>
                  <a:lnTo>
                    <a:pt x="44" y="14"/>
                  </a:lnTo>
                  <a:lnTo>
                    <a:pt x="46" y="16"/>
                  </a:lnTo>
                  <a:lnTo>
                    <a:pt x="48" y="18"/>
                  </a:lnTo>
                  <a:lnTo>
                    <a:pt x="50" y="22"/>
                  </a:lnTo>
                  <a:lnTo>
                    <a:pt x="50" y="22"/>
                  </a:lnTo>
                  <a:lnTo>
                    <a:pt x="50" y="24"/>
                  </a:lnTo>
                  <a:lnTo>
                    <a:pt x="52" y="26"/>
                  </a:lnTo>
                  <a:lnTo>
                    <a:pt x="54" y="28"/>
                  </a:lnTo>
                  <a:lnTo>
                    <a:pt x="54" y="30"/>
                  </a:lnTo>
                  <a:lnTo>
                    <a:pt x="54" y="30"/>
                  </a:lnTo>
                  <a:lnTo>
                    <a:pt x="56" y="30"/>
                  </a:lnTo>
                  <a:lnTo>
                    <a:pt x="56" y="30"/>
                  </a:lnTo>
                  <a:lnTo>
                    <a:pt x="56" y="30"/>
                  </a:lnTo>
                  <a:lnTo>
                    <a:pt x="56" y="30"/>
                  </a:lnTo>
                  <a:lnTo>
                    <a:pt x="58" y="30"/>
                  </a:lnTo>
                  <a:lnTo>
                    <a:pt x="58" y="28"/>
                  </a:lnTo>
                  <a:lnTo>
                    <a:pt x="58" y="28"/>
                  </a:lnTo>
                  <a:lnTo>
                    <a:pt x="58" y="26"/>
                  </a:lnTo>
                  <a:lnTo>
                    <a:pt x="60" y="24"/>
                  </a:lnTo>
                  <a:lnTo>
                    <a:pt x="60" y="22"/>
                  </a:lnTo>
                  <a:lnTo>
                    <a:pt x="60" y="20"/>
                  </a:lnTo>
                  <a:lnTo>
                    <a:pt x="60" y="18"/>
                  </a:lnTo>
                  <a:lnTo>
                    <a:pt x="60" y="16"/>
                  </a:lnTo>
                  <a:lnTo>
                    <a:pt x="60" y="10"/>
                  </a:lnTo>
                  <a:lnTo>
                    <a:pt x="60" y="6"/>
                  </a:lnTo>
                  <a:lnTo>
                    <a:pt x="58" y="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97" name="Freeform 528"/>
            <p:cNvSpPr>
              <a:spLocks/>
            </p:cNvSpPr>
            <p:nvPr/>
          </p:nvSpPr>
          <p:spPr bwMode="auto">
            <a:xfrm>
              <a:off x="1539459" y="2058292"/>
              <a:ext cx="61972" cy="61969"/>
            </a:xfrm>
            <a:custGeom>
              <a:avLst/>
              <a:gdLst>
                <a:gd name="T0" fmla="*/ 8 w 30"/>
                <a:gd name="T1" fmla="*/ 10 h 30"/>
                <a:gd name="T2" fmla="*/ 8 w 30"/>
                <a:gd name="T3" fmla="*/ 10 h 30"/>
                <a:gd name="T4" fmla="*/ 8 w 30"/>
                <a:gd name="T5" fmla="*/ 10 h 30"/>
                <a:gd name="T6" fmla="*/ 10 w 30"/>
                <a:gd name="T7" fmla="*/ 8 h 30"/>
                <a:gd name="T8" fmla="*/ 10 w 30"/>
                <a:gd name="T9" fmla="*/ 4 h 30"/>
                <a:gd name="T10" fmla="*/ 12 w 30"/>
                <a:gd name="T11" fmla="*/ 4 h 30"/>
                <a:gd name="T12" fmla="*/ 12 w 30"/>
                <a:gd name="T13" fmla="*/ 2 h 30"/>
                <a:gd name="T14" fmla="*/ 12 w 30"/>
                <a:gd name="T15" fmla="*/ 2 h 30"/>
                <a:gd name="T16" fmla="*/ 14 w 30"/>
                <a:gd name="T17" fmla="*/ 0 h 30"/>
                <a:gd name="T18" fmla="*/ 14 w 30"/>
                <a:gd name="T19" fmla="*/ 0 h 30"/>
                <a:gd name="T20" fmla="*/ 16 w 30"/>
                <a:gd name="T21" fmla="*/ 0 h 30"/>
                <a:gd name="T22" fmla="*/ 18 w 30"/>
                <a:gd name="T23" fmla="*/ 0 h 30"/>
                <a:gd name="T24" fmla="*/ 20 w 30"/>
                <a:gd name="T25" fmla="*/ 0 h 30"/>
                <a:gd name="T26" fmla="*/ 24 w 30"/>
                <a:gd name="T27" fmla="*/ 0 h 30"/>
                <a:gd name="T28" fmla="*/ 24 w 30"/>
                <a:gd name="T29" fmla="*/ 0 h 30"/>
                <a:gd name="T30" fmla="*/ 26 w 30"/>
                <a:gd name="T31" fmla="*/ 0 h 30"/>
                <a:gd name="T32" fmla="*/ 28 w 30"/>
                <a:gd name="T33" fmla="*/ 0 h 30"/>
                <a:gd name="T34" fmla="*/ 28 w 30"/>
                <a:gd name="T35" fmla="*/ 0 h 30"/>
                <a:gd name="T36" fmla="*/ 28 w 30"/>
                <a:gd name="T37" fmla="*/ 2 h 30"/>
                <a:gd name="T38" fmla="*/ 28 w 30"/>
                <a:gd name="T39" fmla="*/ 2 h 30"/>
                <a:gd name="T40" fmla="*/ 28 w 30"/>
                <a:gd name="T41" fmla="*/ 4 h 30"/>
                <a:gd name="T42" fmla="*/ 30 w 30"/>
                <a:gd name="T43" fmla="*/ 6 h 30"/>
                <a:gd name="T44" fmla="*/ 30 w 30"/>
                <a:gd name="T45" fmla="*/ 8 h 30"/>
                <a:gd name="T46" fmla="*/ 28 w 30"/>
                <a:gd name="T47" fmla="*/ 10 h 30"/>
                <a:gd name="T48" fmla="*/ 28 w 30"/>
                <a:gd name="T49" fmla="*/ 10 h 30"/>
                <a:gd name="T50" fmla="*/ 28 w 30"/>
                <a:gd name="T51" fmla="*/ 12 h 30"/>
                <a:gd name="T52" fmla="*/ 28 w 30"/>
                <a:gd name="T53" fmla="*/ 14 h 30"/>
                <a:gd name="T54" fmla="*/ 26 w 30"/>
                <a:gd name="T55" fmla="*/ 16 h 30"/>
                <a:gd name="T56" fmla="*/ 26 w 30"/>
                <a:gd name="T57" fmla="*/ 18 h 30"/>
                <a:gd name="T58" fmla="*/ 24 w 30"/>
                <a:gd name="T59" fmla="*/ 22 h 30"/>
                <a:gd name="T60" fmla="*/ 20 w 30"/>
                <a:gd name="T61" fmla="*/ 24 h 30"/>
                <a:gd name="T62" fmla="*/ 18 w 30"/>
                <a:gd name="T63" fmla="*/ 26 h 30"/>
                <a:gd name="T64" fmla="*/ 18 w 30"/>
                <a:gd name="T65" fmla="*/ 28 h 30"/>
                <a:gd name="T66" fmla="*/ 16 w 30"/>
                <a:gd name="T67" fmla="*/ 28 h 30"/>
                <a:gd name="T68" fmla="*/ 14 w 30"/>
                <a:gd name="T69" fmla="*/ 30 h 30"/>
                <a:gd name="T70" fmla="*/ 14 w 30"/>
                <a:gd name="T71" fmla="*/ 30 h 30"/>
                <a:gd name="T72" fmla="*/ 12 w 30"/>
                <a:gd name="T73" fmla="*/ 30 h 30"/>
                <a:gd name="T74" fmla="*/ 12 w 30"/>
                <a:gd name="T75" fmla="*/ 30 h 30"/>
                <a:gd name="T76" fmla="*/ 10 w 30"/>
                <a:gd name="T77" fmla="*/ 30 h 30"/>
                <a:gd name="T78" fmla="*/ 10 w 30"/>
                <a:gd name="T79" fmla="*/ 30 h 30"/>
                <a:gd name="T80" fmla="*/ 8 w 30"/>
                <a:gd name="T81" fmla="*/ 30 h 30"/>
                <a:gd name="T82" fmla="*/ 8 w 30"/>
                <a:gd name="T83" fmla="*/ 30 h 30"/>
                <a:gd name="T84" fmla="*/ 6 w 30"/>
                <a:gd name="T85" fmla="*/ 28 h 30"/>
                <a:gd name="T86" fmla="*/ 4 w 30"/>
                <a:gd name="T87" fmla="*/ 26 h 30"/>
                <a:gd name="T88" fmla="*/ 2 w 30"/>
                <a:gd name="T89" fmla="*/ 24 h 30"/>
                <a:gd name="T90" fmla="*/ 0 w 30"/>
                <a:gd name="T91" fmla="*/ 22 h 30"/>
                <a:gd name="T92" fmla="*/ 0 w 30"/>
                <a:gd name="T93" fmla="*/ 22 h 30"/>
                <a:gd name="T94" fmla="*/ 0 w 30"/>
                <a:gd name="T95" fmla="*/ 20 h 30"/>
                <a:gd name="T96" fmla="*/ 0 w 30"/>
                <a:gd name="T97" fmla="*/ 20 h 30"/>
                <a:gd name="T98" fmla="*/ 0 w 30"/>
                <a:gd name="T99" fmla="*/ 18 h 30"/>
                <a:gd name="T100" fmla="*/ 0 w 30"/>
                <a:gd name="T101" fmla="*/ 18 h 30"/>
                <a:gd name="T102" fmla="*/ 0 w 30"/>
                <a:gd name="T103" fmla="*/ 18 h 30"/>
                <a:gd name="T104" fmla="*/ 0 w 30"/>
                <a:gd name="T105" fmla="*/ 18 h 30"/>
                <a:gd name="T106" fmla="*/ 0 w 30"/>
                <a:gd name="T107" fmla="*/ 16 h 30"/>
                <a:gd name="T108" fmla="*/ 2 w 30"/>
                <a:gd name="T109" fmla="*/ 16 h 30"/>
                <a:gd name="T110" fmla="*/ 4 w 30"/>
                <a:gd name="T111" fmla="*/ 14 h 30"/>
                <a:gd name="T112" fmla="*/ 6 w 30"/>
                <a:gd name="T113" fmla="*/ 12 h 30"/>
                <a:gd name="T114" fmla="*/ 8 w 30"/>
                <a:gd name="T115" fmla="*/ 10 h 30"/>
                <a:gd name="T116" fmla="*/ 8 w 30"/>
                <a:gd name="T11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 h="30">
                  <a:moveTo>
                    <a:pt x="8" y="10"/>
                  </a:moveTo>
                  <a:lnTo>
                    <a:pt x="8" y="10"/>
                  </a:lnTo>
                  <a:lnTo>
                    <a:pt x="8" y="10"/>
                  </a:lnTo>
                  <a:lnTo>
                    <a:pt x="10" y="8"/>
                  </a:lnTo>
                  <a:lnTo>
                    <a:pt x="10" y="4"/>
                  </a:lnTo>
                  <a:lnTo>
                    <a:pt x="12" y="4"/>
                  </a:lnTo>
                  <a:lnTo>
                    <a:pt x="12" y="2"/>
                  </a:lnTo>
                  <a:lnTo>
                    <a:pt x="12" y="2"/>
                  </a:lnTo>
                  <a:lnTo>
                    <a:pt x="14" y="0"/>
                  </a:lnTo>
                  <a:lnTo>
                    <a:pt x="14" y="0"/>
                  </a:lnTo>
                  <a:lnTo>
                    <a:pt x="16" y="0"/>
                  </a:lnTo>
                  <a:lnTo>
                    <a:pt x="18" y="0"/>
                  </a:lnTo>
                  <a:lnTo>
                    <a:pt x="20" y="0"/>
                  </a:lnTo>
                  <a:lnTo>
                    <a:pt x="24" y="0"/>
                  </a:lnTo>
                  <a:lnTo>
                    <a:pt x="24" y="0"/>
                  </a:lnTo>
                  <a:lnTo>
                    <a:pt x="26" y="0"/>
                  </a:lnTo>
                  <a:lnTo>
                    <a:pt x="28" y="0"/>
                  </a:lnTo>
                  <a:lnTo>
                    <a:pt x="28" y="0"/>
                  </a:lnTo>
                  <a:lnTo>
                    <a:pt x="28" y="2"/>
                  </a:lnTo>
                  <a:lnTo>
                    <a:pt x="28" y="2"/>
                  </a:lnTo>
                  <a:lnTo>
                    <a:pt x="28" y="4"/>
                  </a:lnTo>
                  <a:lnTo>
                    <a:pt x="30" y="6"/>
                  </a:lnTo>
                  <a:lnTo>
                    <a:pt x="30" y="8"/>
                  </a:lnTo>
                  <a:lnTo>
                    <a:pt x="28" y="10"/>
                  </a:lnTo>
                  <a:lnTo>
                    <a:pt x="28" y="10"/>
                  </a:lnTo>
                  <a:lnTo>
                    <a:pt x="28" y="12"/>
                  </a:lnTo>
                  <a:lnTo>
                    <a:pt x="28" y="14"/>
                  </a:lnTo>
                  <a:lnTo>
                    <a:pt x="26" y="16"/>
                  </a:lnTo>
                  <a:lnTo>
                    <a:pt x="26" y="18"/>
                  </a:lnTo>
                  <a:lnTo>
                    <a:pt x="24" y="22"/>
                  </a:lnTo>
                  <a:lnTo>
                    <a:pt x="20" y="24"/>
                  </a:lnTo>
                  <a:lnTo>
                    <a:pt x="18" y="26"/>
                  </a:lnTo>
                  <a:lnTo>
                    <a:pt x="18" y="28"/>
                  </a:lnTo>
                  <a:lnTo>
                    <a:pt x="16" y="28"/>
                  </a:lnTo>
                  <a:lnTo>
                    <a:pt x="14" y="30"/>
                  </a:lnTo>
                  <a:lnTo>
                    <a:pt x="14" y="30"/>
                  </a:lnTo>
                  <a:lnTo>
                    <a:pt x="12" y="30"/>
                  </a:lnTo>
                  <a:lnTo>
                    <a:pt x="12" y="30"/>
                  </a:lnTo>
                  <a:lnTo>
                    <a:pt x="10" y="30"/>
                  </a:lnTo>
                  <a:lnTo>
                    <a:pt x="10" y="30"/>
                  </a:lnTo>
                  <a:lnTo>
                    <a:pt x="8" y="30"/>
                  </a:lnTo>
                  <a:lnTo>
                    <a:pt x="8" y="30"/>
                  </a:lnTo>
                  <a:lnTo>
                    <a:pt x="6" y="28"/>
                  </a:lnTo>
                  <a:lnTo>
                    <a:pt x="4" y="26"/>
                  </a:lnTo>
                  <a:lnTo>
                    <a:pt x="2" y="24"/>
                  </a:lnTo>
                  <a:lnTo>
                    <a:pt x="0" y="22"/>
                  </a:lnTo>
                  <a:lnTo>
                    <a:pt x="0" y="22"/>
                  </a:lnTo>
                  <a:lnTo>
                    <a:pt x="0" y="20"/>
                  </a:lnTo>
                  <a:lnTo>
                    <a:pt x="0" y="20"/>
                  </a:lnTo>
                  <a:lnTo>
                    <a:pt x="0" y="18"/>
                  </a:lnTo>
                  <a:lnTo>
                    <a:pt x="0" y="18"/>
                  </a:lnTo>
                  <a:lnTo>
                    <a:pt x="0" y="18"/>
                  </a:lnTo>
                  <a:lnTo>
                    <a:pt x="0" y="18"/>
                  </a:lnTo>
                  <a:lnTo>
                    <a:pt x="0" y="16"/>
                  </a:lnTo>
                  <a:lnTo>
                    <a:pt x="2" y="16"/>
                  </a:lnTo>
                  <a:lnTo>
                    <a:pt x="4" y="14"/>
                  </a:lnTo>
                  <a:lnTo>
                    <a:pt x="6" y="12"/>
                  </a:lnTo>
                  <a:lnTo>
                    <a:pt x="8" y="10"/>
                  </a:lnTo>
                  <a:lnTo>
                    <a:pt x="8" y="1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98" name="Freeform 529"/>
            <p:cNvSpPr>
              <a:spLocks/>
            </p:cNvSpPr>
            <p:nvPr/>
          </p:nvSpPr>
          <p:spPr bwMode="auto">
            <a:xfrm>
              <a:off x="1539459" y="2058292"/>
              <a:ext cx="61972" cy="61969"/>
            </a:xfrm>
            <a:custGeom>
              <a:avLst/>
              <a:gdLst>
                <a:gd name="T0" fmla="*/ 8 w 30"/>
                <a:gd name="T1" fmla="*/ 10 h 30"/>
                <a:gd name="T2" fmla="*/ 8 w 30"/>
                <a:gd name="T3" fmla="*/ 10 h 30"/>
                <a:gd name="T4" fmla="*/ 8 w 30"/>
                <a:gd name="T5" fmla="*/ 10 h 30"/>
                <a:gd name="T6" fmla="*/ 10 w 30"/>
                <a:gd name="T7" fmla="*/ 8 h 30"/>
                <a:gd name="T8" fmla="*/ 10 w 30"/>
                <a:gd name="T9" fmla="*/ 4 h 30"/>
                <a:gd name="T10" fmla="*/ 12 w 30"/>
                <a:gd name="T11" fmla="*/ 4 h 30"/>
                <a:gd name="T12" fmla="*/ 12 w 30"/>
                <a:gd name="T13" fmla="*/ 2 h 30"/>
                <a:gd name="T14" fmla="*/ 12 w 30"/>
                <a:gd name="T15" fmla="*/ 2 h 30"/>
                <a:gd name="T16" fmla="*/ 14 w 30"/>
                <a:gd name="T17" fmla="*/ 0 h 30"/>
                <a:gd name="T18" fmla="*/ 14 w 30"/>
                <a:gd name="T19" fmla="*/ 0 h 30"/>
                <a:gd name="T20" fmla="*/ 16 w 30"/>
                <a:gd name="T21" fmla="*/ 0 h 30"/>
                <a:gd name="T22" fmla="*/ 18 w 30"/>
                <a:gd name="T23" fmla="*/ 0 h 30"/>
                <a:gd name="T24" fmla="*/ 20 w 30"/>
                <a:gd name="T25" fmla="*/ 0 h 30"/>
                <a:gd name="T26" fmla="*/ 24 w 30"/>
                <a:gd name="T27" fmla="*/ 0 h 30"/>
                <a:gd name="T28" fmla="*/ 24 w 30"/>
                <a:gd name="T29" fmla="*/ 0 h 30"/>
                <a:gd name="T30" fmla="*/ 26 w 30"/>
                <a:gd name="T31" fmla="*/ 0 h 30"/>
                <a:gd name="T32" fmla="*/ 28 w 30"/>
                <a:gd name="T33" fmla="*/ 0 h 30"/>
                <a:gd name="T34" fmla="*/ 28 w 30"/>
                <a:gd name="T35" fmla="*/ 0 h 30"/>
                <a:gd name="T36" fmla="*/ 28 w 30"/>
                <a:gd name="T37" fmla="*/ 2 h 30"/>
                <a:gd name="T38" fmla="*/ 28 w 30"/>
                <a:gd name="T39" fmla="*/ 2 h 30"/>
                <a:gd name="T40" fmla="*/ 28 w 30"/>
                <a:gd name="T41" fmla="*/ 4 h 30"/>
                <a:gd name="T42" fmla="*/ 30 w 30"/>
                <a:gd name="T43" fmla="*/ 6 h 30"/>
                <a:gd name="T44" fmla="*/ 30 w 30"/>
                <a:gd name="T45" fmla="*/ 8 h 30"/>
                <a:gd name="T46" fmla="*/ 28 w 30"/>
                <a:gd name="T47" fmla="*/ 10 h 30"/>
                <a:gd name="T48" fmla="*/ 28 w 30"/>
                <a:gd name="T49" fmla="*/ 10 h 30"/>
                <a:gd name="T50" fmla="*/ 28 w 30"/>
                <a:gd name="T51" fmla="*/ 12 h 30"/>
                <a:gd name="T52" fmla="*/ 28 w 30"/>
                <a:gd name="T53" fmla="*/ 14 h 30"/>
                <a:gd name="T54" fmla="*/ 26 w 30"/>
                <a:gd name="T55" fmla="*/ 16 h 30"/>
                <a:gd name="T56" fmla="*/ 26 w 30"/>
                <a:gd name="T57" fmla="*/ 18 h 30"/>
                <a:gd name="T58" fmla="*/ 24 w 30"/>
                <a:gd name="T59" fmla="*/ 22 h 30"/>
                <a:gd name="T60" fmla="*/ 20 w 30"/>
                <a:gd name="T61" fmla="*/ 24 h 30"/>
                <a:gd name="T62" fmla="*/ 18 w 30"/>
                <a:gd name="T63" fmla="*/ 26 h 30"/>
                <a:gd name="T64" fmla="*/ 18 w 30"/>
                <a:gd name="T65" fmla="*/ 28 h 30"/>
                <a:gd name="T66" fmla="*/ 16 w 30"/>
                <a:gd name="T67" fmla="*/ 28 h 30"/>
                <a:gd name="T68" fmla="*/ 14 w 30"/>
                <a:gd name="T69" fmla="*/ 30 h 30"/>
                <a:gd name="T70" fmla="*/ 14 w 30"/>
                <a:gd name="T71" fmla="*/ 30 h 30"/>
                <a:gd name="T72" fmla="*/ 12 w 30"/>
                <a:gd name="T73" fmla="*/ 30 h 30"/>
                <a:gd name="T74" fmla="*/ 12 w 30"/>
                <a:gd name="T75" fmla="*/ 30 h 30"/>
                <a:gd name="T76" fmla="*/ 10 w 30"/>
                <a:gd name="T77" fmla="*/ 30 h 30"/>
                <a:gd name="T78" fmla="*/ 10 w 30"/>
                <a:gd name="T79" fmla="*/ 30 h 30"/>
                <a:gd name="T80" fmla="*/ 8 w 30"/>
                <a:gd name="T81" fmla="*/ 30 h 30"/>
                <a:gd name="T82" fmla="*/ 8 w 30"/>
                <a:gd name="T83" fmla="*/ 30 h 30"/>
                <a:gd name="T84" fmla="*/ 6 w 30"/>
                <a:gd name="T85" fmla="*/ 28 h 30"/>
                <a:gd name="T86" fmla="*/ 4 w 30"/>
                <a:gd name="T87" fmla="*/ 26 h 30"/>
                <a:gd name="T88" fmla="*/ 2 w 30"/>
                <a:gd name="T89" fmla="*/ 24 h 30"/>
                <a:gd name="T90" fmla="*/ 0 w 30"/>
                <a:gd name="T91" fmla="*/ 22 h 30"/>
                <a:gd name="T92" fmla="*/ 0 w 30"/>
                <a:gd name="T93" fmla="*/ 22 h 30"/>
                <a:gd name="T94" fmla="*/ 0 w 30"/>
                <a:gd name="T95" fmla="*/ 20 h 30"/>
                <a:gd name="T96" fmla="*/ 0 w 30"/>
                <a:gd name="T97" fmla="*/ 20 h 30"/>
                <a:gd name="T98" fmla="*/ 0 w 30"/>
                <a:gd name="T99" fmla="*/ 18 h 30"/>
                <a:gd name="T100" fmla="*/ 0 w 30"/>
                <a:gd name="T101" fmla="*/ 18 h 30"/>
                <a:gd name="T102" fmla="*/ 0 w 30"/>
                <a:gd name="T103" fmla="*/ 18 h 30"/>
                <a:gd name="T104" fmla="*/ 0 w 30"/>
                <a:gd name="T105" fmla="*/ 18 h 30"/>
                <a:gd name="T106" fmla="*/ 0 w 30"/>
                <a:gd name="T107" fmla="*/ 16 h 30"/>
                <a:gd name="T108" fmla="*/ 2 w 30"/>
                <a:gd name="T109" fmla="*/ 16 h 30"/>
                <a:gd name="T110" fmla="*/ 4 w 30"/>
                <a:gd name="T111" fmla="*/ 14 h 30"/>
                <a:gd name="T112" fmla="*/ 6 w 30"/>
                <a:gd name="T113" fmla="*/ 12 h 30"/>
                <a:gd name="T114" fmla="*/ 8 w 30"/>
                <a:gd name="T115" fmla="*/ 10 h 30"/>
                <a:gd name="T116" fmla="*/ 8 w 30"/>
                <a:gd name="T11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 h="30">
                  <a:moveTo>
                    <a:pt x="8" y="10"/>
                  </a:moveTo>
                  <a:lnTo>
                    <a:pt x="8" y="10"/>
                  </a:lnTo>
                  <a:lnTo>
                    <a:pt x="8" y="10"/>
                  </a:lnTo>
                  <a:lnTo>
                    <a:pt x="10" y="8"/>
                  </a:lnTo>
                  <a:lnTo>
                    <a:pt x="10" y="4"/>
                  </a:lnTo>
                  <a:lnTo>
                    <a:pt x="12" y="4"/>
                  </a:lnTo>
                  <a:lnTo>
                    <a:pt x="12" y="2"/>
                  </a:lnTo>
                  <a:lnTo>
                    <a:pt x="12" y="2"/>
                  </a:lnTo>
                  <a:lnTo>
                    <a:pt x="14" y="0"/>
                  </a:lnTo>
                  <a:lnTo>
                    <a:pt x="14" y="0"/>
                  </a:lnTo>
                  <a:lnTo>
                    <a:pt x="16" y="0"/>
                  </a:lnTo>
                  <a:lnTo>
                    <a:pt x="18" y="0"/>
                  </a:lnTo>
                  <a:lnTo>
                    <a:pt x="20" y="0"/>
                  </a:lnTo>
                  <a:lnTo>
                    <a:pt x="24" y="0"/>
                  </a:lnTo>
                  <a:lnTo>
                    <a:pt x="24" y="0"/>
                  </a:lnTo>
                  <a:lnTo>
                    <a:pt x="26" y="0"/>
                  </a:lnTo>
                  <a:lnTo>
                    <a:pt x="28" y="0"/>
                  </a:lnTo>
                  <a:lnTo>
                    <a:pt x="28" y="0"/>
                  </a:lnTo>
                  <a:lnTo>
                    <a:pt x="28" y="2"/>
                  </a:lnTo>
                  <a:lnTo>
                    <a:pt x="28" y="2"/>
                  </a:lnTo>
                  <a:lnTo>
                    <a:pt x="28" y="4"/>
                  </a:lnTo>
                  <a:lnTo>
                    <a:pt x="30" y="6"/>
                  </a:lnTo>
                  <a:lnTo>
                    <a:pt x="30" y="8"/>
                  </a:lnTo>
                  <a:lnTo>
                    <a:pt x="28" y="10"/>
                  </a:lnTo>
                  <a:lnTo>
                    <a:pt x="28" y="10"/>
                  </a:lnTo>
                  <a:lnTo>
                    <a:pt x="28" y="12"/>
                  </a:lnTo>
                  <a:lnTo>
                    <a:pt x="28" y="14"/>
                  </a:lnTo>
                  <a:lnTo>
                    <a:pt x="26" y="16"/>
                  </a:lnTo>
                  <a:lnTo>
                    <a:pt x="26" y="18"/>
                  </a:lnTo>
                  <a:lnTo>
                    <a:pt x="24" y="22"/>
                  </a:lnTo>
                  <a:lnTo>
                    <a:pt x="20" y="24"/>
                  </a:lnTo>
                  <a:lnTo>
                    <a:pt x="18" y="26"/>
                  </a:lnTo>
                  <a:lnTo>
                    <a:pt x="18" y="28"/>
                  </a:lnTo>
                  <a:lnTo>
                    <a:pt x="16" y="28"/>
                  </a:lnTo>
                  <a:lnTo>
                    <a:pt x="14" y="30"/>
                  </a:lnTo>
                  <a:lnTo>
                    <a:pt x="14" y="30"/>
                  </a:lnTo>
                  <a:lnTo>
                    <a:pt x="12" y="30"/>
                  </a:lnTo>
                  <a:lnTo>
                    <a:pt x="12" y="30"/>
                  </a:lnTo>
                  <a:lnTo>
                    <a:pt x="10" y="30"/>
                  </a:lnTo>
                  <a:lnTo>
                    <a:pt x="10" y="30"/>
                  </a:lnTo>
                  <a:lnTo>
                    <a:pt x="8" y="30"/>
                  </a:lnTo>
                  <a:lnTo>
                    <a:pt x="8" y="30"/>
                  </a:lnTo>
                  <a:lnTo>
                    <a:pt x="6" y="28"/>
                  </a:lnTo>
                  <a:lnTo>
                    <a:pt x="4" y="26"/>
                  </a:lnTo>
                  <a:lnTo>
                    <a:pt x="2" y="24"/>
                  </a:lnTo>
                  <a:lnTo>
                    <a:pt x="0" y="22"/>
                  </a:lnTo>
                  <a:lnTo>
                    <a:pt x="0" y="22"/>
                  </a:lnTo>
                  <a:lnTo>
                    <a:pt x="0" y="20"/>
                  </a:lnTo>
                  <a:lnTo>
                    <a:pt x="0" y="20"/>
                  </a:lnTo>
                  <a:lnTo>
                    <a:pt x="0" y="18"/>
                  </a:lnTo>
                  <a:lnTo>
                    <a:pt x="0" y="18"/>
                  </a:lnTo>
                  <a:lnTo>
                    <a:pt x="0" y="18"/>
                  </a:lnTo>
                  <a:lnTo>
                    <a:pt x="0" y="18"/>
                  </a:lnTo>
                  <a:lnTo>
                    <a:pt x="0" y="16"/>
                  </a:lnTo>
                  <a:lnTo>
                    <a:pt x="2" y="16"/>
                  </a:lnTo>
                  <a:lnTo>
                    <a:pt x="4" y="14"/>
                  </a:lnTo>
                  <a:lnTo>
                    <a:pt x="6" y="12"/>
                  </a:lnTo>
                  <a:lnTo>
                    <a:pt x="8" y="10"/>
                  </a:lnTo>
                  <a:lnTo>
                    <a:pt x="8" y="1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399" name="Freeform 587"/>
            <p:cNvSpPr>
              <a:spLocks/>
            </p:cNvSpPr>
            <p:nvPr/>
          </p:nvSpPr>
          <p:spPr bwMode="auto">
            <a:xfrm>
              <a:off x="3043304" y="2211150"/>
              <a:ext cx="90891" cy="161120"/>
            </a:xfrm>
            <a:custGeom>
              <a:avLst/>
              <a:gdLst>
                <a:gd name="T0" fmla="*/ 6 w 44"/>
                <a:gd name="T1" fmla="*/ 2 h 78"/>
                <a:gd name="T2" fmla="*/ 8 w 44"/>
                <a:gd name="T3" fmla="*/ 0 h 78"/>
                <a:gd name="T4" fmla="*/ 10 w 44"/>
                <a:gd name="T5" fmla="*/ 0 h 78"/>
                <a:gd name="T6" fmla="*/ 14 w 44"/>
                <a:gd name="T7" fmla="*/ 2 h 78"/>
                <a:gd name="T8" fmla="*/ 18 w 44"/>
                <a:gd name="T9" fmla="*/ 4 h 78"/>
                <a:gd name="T10" fmla="*/ 18 w 44"/>
                <a:gd name="T11" fmla="*/ 4 h 78"/>
                <a:gd name="T12" fmla="*/ 20 w 44"/>
                <a:gd name="T13" fmla="*/ 6 h 78"/>
                <a:gd name="T14" fmla="*/ 20 w 44"/>
                <a:gd name="T15" fmla="*/ 8 h 78"/>
                <a:gd name="T16" fmla="*/ 20 w 44"/>
                <a:gd name="T17" fmla="*/ 14 h 78"/>
                <a:gd name="T18" fmla="*/ 18 w 44"/>
                <a:gd name="T19" fmla="*/ 20 h 78"/>
                <a:gd name="T20" fmla="*/ 18 w 44"/>
                <a:gd name="T21" fmla="*/ 26 h 78"/>
                <a:gd name="T22" fmla="*/ 20 w 44"/>
                <a:gd name="T23" fmla="*/ 32 h 78"/>
                <a:gd name="T24" fmla="*/ 24 w 44"/>
                <a:gd name="T25" fmla="*/ 42 h 78"/>
                <a:gd name="T26" fmla="*/ 26 w 44"/>
                <a:gd name="T27" fmla="*/ 50 h 78"/>
                <a:gd name="T28" fmla="*/ 26 w 44"/>
                <a:gd name="T29" fmla="*/ 52 h 78"/>
                <a:gd name="T30" fmla="*/ 28 w 44"/>
                <a:gd name="T31" fmla="*/ 54 h 78"/>
                <a:gd name="T32" fmla="*/ 30 w 44"/>
                <a:gd name="T33" fmla="*/ 58 h 78"/>
                <a:gd name="T34" fmla="*/ 34 w 44"/>
                <a:gd name="T35" fmla="*/ 62 h 78"/>
                <a:gd name="T36" fmla="*/ 38 w 44"/>
                <a:gd name="T37" fmla="*/ 66 h 78"/>
                <a:gd name="T38" fmla="*/ 42 w 44"/>
                <a:gd name="T39" fmla="*/ 70 h 78"/>
                <a:gd name="T40" fmla="*/ 42 w 44"/>
                <a:gd name="T41" fmla="*/ 72 h 78"/>
                <a:gd name="T42" fmla="*/ 44 w 44"/>
                <a:gd name="T43" fmla="*/ 74 h 78"/>
                <a:gd name="T44" fmla="*/ 44 w 44"/>
                <a:gd name="T45" fmla="*/ 76 h 78"/>
                <a:gd name="T46" fmla="*/ 44 w 44"/>
                <a:gd name="T47" fmla="*/ 76 h 78"/>
                <a:gd name="T48" fmla="*/ 42 w 44"/>
                <a:gd name="T49" fmla="*/ 76 h 78"/>
                <a:gd name="T50" fmla="*/ 38 w 44"/>
                <a:gd name="T51" fmla="*/ 78 h 78"/>
                <a:gd name="T52" fmla="*/ 34 w 44"/>
                <a:gd name="T53" fmla="*/ 78 h 78"/>
                <a:gd name="T54" fmla="*/ 28 w 44"/>
                <a:gd name="T55" fmla="*/ 76 h 78"/>
                <a:gd name="T56" fmla="*/ 24 w 44"/>
                <a:gd name="T57" fmla="*/ 76 h 78"/>
                <a:gd name="T58" fmla="*/ 20 w 44"/>
                <a:gd name="T59" fmla="*/ 74 h 78"/>
                <a:gd name="T60" fmla="*/ 18 w 44"/>
                <a:gd name="T61" fmla="*/ 74 h 78"/>
                <a:gd name="T62" fmla="*/ 16 w 44"/>
                <a:gd name="T63" fmla="*/ 72 h 78"/>
                <a:gd name="T64" fmla="*/ 16 w 44"/>
                <a:gd name="T65" fmla="*/ 68 h 78"/>
                <a:gd name="T66" fmla="*/ 16 w 44"/>
                <a:gd name="T67" fmla="*/ 64 h 78"/>
                <a:gd name="T68" fmla="*/ 18 w 44"/>
                <a:gd name="T69" fmla="*/ 56 h 78"/>
                <a:gd name="T70" fmla="*/ 18 w 44"/>
                <a:gd name="T71" fmla="*/ 54 h 78"/>
                <a:gd name="T72" fmla="*/ 18 w 44"/>
                <a:gd name="T73" fmla="*/ 50 h 78"/>
                <a:gd name="T74" fmla="*/ 18 w 44"/>
                <a:gd name="T75" fmla="*/ 48 h 78"/>
                <a:gd name="T76" fmla="*/ 16 w 44"/>
                <a:gd name="T77" fmla="*/ 48 h 78"/>
                <a:gd name="T78" fmla="*/ 14 w 44"/>
                <a:gd name="T79" fmla="*/ 48 h 78"/>
                <a:gd name="T80" fmla="*/ 10 w 44"/>
                <a:gd name="T81" fmla="*/ 48 h 78"/>
                <a:gd name="T82" fmla="*/ 6 w 44"/>
                <a:gd name="T83" fmla="*/ 48 h 78"/>
                <a:gd name="T84" fmla="*/ 4 w 44"/>
                <a:gd name="T85" fmla="*/ 46 h 78"/>
                <a:gd name="T86" fmla="*/ 4 w 44"/>
                <a:gd name="T87" fmla="*/ 46 h 78"/>
                <a:gd name="T88" fmla="*/ 2 w 44"/>
                <a:gd name="T89" fmla="*/ 44 h 78"/>
                <a:gd name="T90" fmla="*/ 0 w 44"/>
                <a:gd name="T91" fmla="*/ 40 h 78"/>
                <a:gd name="T92" fmla="*/ 0 w 44"/>
                <a:gd name="T93" fmla="*/ 34 h 78"/>
                <a:gd name="T94" fmla="*/ 0 w 44"/>
                <a:gd name="T95" fmla="*/ 26 h 78"/>
                <a:gd name="T96" fmla="*/ 0 w 44"/>
                <a:gd name="T97" fmla="*/ 20 h 78"/>
                <a:gd name="T98" fmla="*/ 0 w 44"/>
                <a:gd name="T99" fmla="*/ 14 h 78"/>
                <a:gd name="T100" fmla="*/ 2 w 44"/>
                <a:gd name="T101" fmla="*/ 8 h 78"/>
                <a:gd name="T102" fmla="*/ 4 w 44"/>
                <a:gd name="T103" fmla="*/ 4 h 78"/>
                <a:gd name="T104" fmla="*/ 6 w 44"/>
                <a:gd name="T105"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 h="78">
                  <a:moveTo>
                    <a:pt x="6" y="2"/>
                  </a:moveTo>
                  <a:lnTo>
                    <a:pt x="6" y="2"/>
                  </a:lnTo>
                  <a:lnTo>
                    <a:pt x="6" y="2"/>
                  </a:lnTo>
                  <a:lnTo>
                    <a:pt x="8" y="0"/>
                  </a:lnTo>
                  <a:lnTo>
                    <a:pt x="8" y="0"/>
                  </a:lnTo>
                  <a:lnTo>
                    <a:pt x="10" y="0"/>
                  </a:lnTo>
                  <a:lnTo>
                    <a:pt x="12" y="2"/>
                  </a:lnTo>
                  <a:lnTo>
                    <a:pt x="14" y="2"/>
                  </a:lnTo>
                  <a:lnTo>
                    <a:pt x="16" y="2"/>
                  </a:lnTo>
                  <a:lnTo>
                    <a:pt x="18" y="4"/>
                  </a:lnTo>
                  <a:lnTo>
                    <a:pt x="18" y="4"/>
                  </a:lnTo>
                  <a:lnTo>
                    <a:pt x="18" y="4"/>
                  </a:lnTo>
                  <a:lnTo>
                    <a:pt x="20" y="4"/>
                  </a:lnTo>
                  <a:lnTo>
                    <a:pt x="20" y="6"/>
                  </a:lnTo>
                  <a:lnTo>
                    <a:pt x="20" y="6"/>
                  </a:lnTo>
                  <a:lnTo>
                    <a:pt x="20" y="8"/>
                  </a:lnTo>
                  <a:lnTo>
                    <a:pt x="20" y="10"/>
                  </a:lnTo>
                  <a:lnTo>
                    <a:pt x="20" y="14"/>
                  </a:lnTo>
                  <a:lnTo>
                    <a:pt x="18" y="18"/>
                  </a:lnTo>
                  <a:lnTo>
                    <a:pt x="18" y="20"/>
                  </a:lnTo>
                  <a:lnTo>
                    <a:pt x="18" y="24"/>
                  </a:lnTo>
                  <a:lnTo>
                    <a:pt x="18" y="26"/>
                  </a:lnTo>
                  <a:lnTo>
                    <a:pt x="20" y="28"/>
                  </a:lnTo>
                  <a:lnTo>
                    <a:pt x="20" y="32"/>
                  </a:lnTo>
                  <a:lnTo>
                    <a:pt x="22" y="38"/>
                  </a:lnTo>
                  <a:lnTo>
                    <a:pt x="24" y="42"/>
                  </a:lnTo>
                  <a:lnTo>
                    <a:pt x="24" y="48"/>
                  </a:lnTo>
                  <a:lnTo>
                    <a:pt x="26" y="50"/>
                  </a:lnTo>
                  <a:lnTo>
                    <a:pt x="26" y="52"/>
                  </a:lnTo>
                  <a:lnTo>
                    <a:pt x="26" y="52"/>
                  </a:lnTo>
                  <a:lnTo>
                    <a:pt x="26" y="54"/>
                  </a:lnTo>
                  <a:lnTo>
                    <a:pt x="28" y="54"/>
                  </a:lnTo>
                  <a:lnTo>
                    <a:pt x="28" y="56"/>
                  </a:lnTo>
                  <a:lnTo>
                    <a:pt x="30" y="58"/>
                  </a:lnTo>
                  <a:lnTo>
                    <a:pt x="32" y="60"/>
                  </a:lnTo>
                  <a:lnTo>
                    <a:pt x="34" y="62"/>
                  </a:lnTo>
                  <a:lnTo>
                    <a:pt x="36" y="64"/>
                  </a:lnTo>
                  <a:lnTo>
                    <a:pt x="38" y="66"/>
                  </a:lnTo>
                  <a:lnTo>
                    <a:pt x="40" y="68"/>
                  </a:lnTo>
                  <a:lnTo>
                    <a:pt x="42" y="70"/>
                  </a:lnTo>
                  <a:lnTo>
                    <a:pt x="42" y="70"/>
                  </a:lnTo>
                  <a:lnTo>
                    <a:pt x="42" y="72"/>
                  </a:lnTo>
                  <a:lnTo>
                    <a:pt x="44" y="72"/>
                  </a:lnTo>
                  <a:lnTo>
                    <a:pt x="44" y="74"/>
                  </a:lnTo>
                  <a:lnTo>
                    <a:pt x="44" y="74"/>
                  </a:lnTo>
                  <a:lnTo>
                    <a:pt x="44" y="76"/>
                  </a:lnTo>
                  <a:lnTo>
                    <a:pt x="44" y="76"/>
                  </a:lnTo>
                  <a:lnTo>
                    <a:pt x="44" y="76"/>
                  </a:lnTo>
                  <a:lnTo>
                    <a:pt x="42" y="76"/>
                  </a:lnTo>
                  <a:lnTo>
                    <a:pt x="42" y="76"/>
                  </a:lnTo>
                  <a:lnTo>
                    <a:pt x="40" y="76"/>
                  </a:lnTo>
                  <a:lnTo>
                    <a:pt x="38" y="78"/>
                  </a:lnTo>
                  <a:lnTo>
                    <a:pt x="36" y="78"/>
                  </a:lnTo>
                  <a:lnTo>
                    <a:pt x="34" y="78"/>
                  </a:lnTo>
                  <a:lnTo>
                    <a:pt x="32" y="78"/>
                  </a:lnTo>
                  <a:lnTo>
                    <a:pt x="28" y="76"/>
                  </a:lnTo>
                  <a:lnTo>
                    <a:pt x="26" y="76"/>
                  </a:lnTo>
                  <a:lnTo>
                    <a:pt x="24" y="76"/>
                  </a:lnTo>
                  <a:lnTo>
                    <a:pt x="22" y="74"/>
                  </a:lnTo>
                  <a:lnTo>
                    <a:pt x="20" y="74"/>
                  </a:lnTo>
                  <a:lnTo>
                    <a:pt x="18" y="74"/>
                  </a:lnTo>
                  <a:lnTo>
                    <a:pt x="18" y="74"/>
                  </a:lnTo>
                  <a:lnTo>
                    <a:pt x="18" y="72"/>
                  </a:lnTo>
                  <a:lnTo>
                    <a:pt x="16" y="72"/>
                  </a:lnTo>
                  <a:lnTo>
                    <a:pt x="16" y="70"/>
                  </a:lnTo>
                  <a:lnTo>
                    <a:pt x="16" y="68"/>
                  </a:lnTo>
                  <a:lnTo>
                    <a:pt x="16" y="68"/>
                  </a:lnTo>
                  <a:lnTo>
                    <a:pt x="16" y="64"/>
                  </a:lnTo>
                  <a:lnTo>
                    <a:pt x="18" y="60"/>
                  </a:lnTo>
                  <a:lnTo>
                    <a:pt x="18" y="56"/>
                  </a:lnTo>
                  <a:lnTo>
                    <a:pt x="18" y="56"/>
                  </a:lnTo>
                  <a:lnTo>
                    <a:pt x="18" y="54"/>
                  </a:lnTo>
                  <a:lnTo>
                    <a:pt x="18" y="52"/>
                  </a:lnTo>
                  <a:lnTo>
                    <a:pt x="18" y="50"/>
                  </a:lnTo>
                  <a:lnTo>
                    <a:pt x="18" y="50"/>
                  </a:lnTo>
                  <a:lnTo>
                    <a:pt x="18" y="48"/>
                  </a:lnTo>
                  <a:lnTo>
                    <a:pt x="16" y="48"/>
                  </a:lnTo>
                  <a:lnTo>
                    <a:pt x="16" y="48"/>
                  </a:lnTo>
                  <a:lnTo>
                    <a:pt x="16" y="48"/>
                  </a:lnTo>
                  <a:lnTo>
                    <a:pt x="14" y="48"/>
                  </a:lnTo>
                  <a:lnTo>
                    <a:pt x="12" y="48"/>
                  </a:lnTo>
                  <a:lnTo>
                    <a:pt x="10" y="48"/>
                  </a:lnTo>
                  <a:lnTo>
                    <a:pt x="8" y="48"/>
                  </a:lnTo>
                  <a:lnTo>
                    <a:pt x="6" y="48"/>
                  </a:lnTo>
                  <a:lnTo>
                    <a:pt x="6" y="46"/>
                  </a:lnTo>
                  <a:lnTo>
                    <a:pt x="4" y="46"/>
                  </a:lnTo>
                  <a:lnTo>
                    <a:pt x="4" y="46"/>
                  </a:lnTo>
                  <a:lnTo>
                    <a:pt x="4" y="46"/>
                  </a:lnTo>
                  <a:lnTo>
                    <a:pt x="4" y="44"/>
                  </a:lnTo>
                  <a:lnTo>
                    <a:pt x="2" y="44"/>
                  </a:lnTo>
                  <a:lnTo>
                    <a:pt x="2" y="42"/>
                  </a:lnTo>
                  <a:lnTo>
                    <a:pt x="0" y="40"/>
                  </a:lnTo>
                  <a:lnTo>
                    <a:pt x="0" y="36"/>
                  </a:lnTo>
                  <a:lnTo>
                    <a:pt x="0" y="34"/>
                  </a:lnTo>
                  <a:lnTo>
                    <a:pt x="0" y="30"/>
                  </a:lnTo>
                  <a:lnTo>
                    <a:pt x="0" y="26"/>
                  </a:lnTo>
                  <a:lnTo>
                    <a:pt x="0" y="22"/>
                  </a:lnTo>
                  <a:lnTo>
                    <a:pt x="0" y="20"/>
                  </a:lnTo>
                  <a:lnTo>
                    <a:pt x="0" y="16"/>
                  </a:lnTo>
                  <a:lnTo>
                    <a:pt x="0" y="14"/>
                  </a:lnTo>
                  <a:lnTo>
                    <a:pt x="2" y="10"/>
                  </a:lnTo>
                  <a:lnTo>
                    <a:pt x="2" y="8"/>
                  </a:lnTo>
                  <a:lnTo>
                    <a:pt x="4" y="4"/>
                  </a:lnTo>
                  <a:lnTo>
                    <a:pt x="4" y="4"/>
                  </a:lnTo>
                  <a:lnTo>
                    <a:pt x="4" y="2"/>
                  </a:lnTo>
                  <a:lnTo>
                    <a:pt x="6" y="2"/>
                  </a:lnTo>
                  <a:lnTo>
                    <a:pt x="6" y="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00" name="Freeform 588"/>
            <p:cNvSpPr>
              <a:spLocks/>
            </p:cNvSpPr>
            <p:nvPr/>
          </p:nvSpPr>
          <p:spPr bwMode="auto">
            <a:xfrm>
              <a:off x="3043304" y="2211150"/>
              <a:ext cx="90891" cy="161120"/>
            </a:xfrm>
            <a:custGeom>
              <a:avLst/>
              <a:gdLst>
                <a:gd name="T0" fmla="*/ 6 w 44"/>
                <a:gd name="T1" fmla="*/ 2 h 78"/>
                <a:gd name="T2" fmla="*/ 8 w 44"/>
                <a:gd name="T3" fmla="*/ 0 h 78"/>
                <a:gd name="T4" fmla="*/ 10 w 44"/>
                <a:gd name="T5" fmla="*/ 0 h 78"/>
                <a:gd name="T6" fmla="*/ 14 w 44"/>
                <a:gd name="T7" fmla="*/ 2 h 78"/>
                <a:gd name="T8" fmla="*/ 18 w 44"/>
                <a:gd name="T9" fmla="*/ 4 h 78"/>
                <a:gd name="T10" fmla="*/ 18 w 44"/>
                <a:gd name="T11" fmla="*/ 4 h 78"/>
                <a:gd name="T12" fmla="*/ 20 w 44"/>
                <a:gd name="T13" fmla="*/ 6 h 78"/>
                <a:gd name="T14" fmla="*/ 20 w 44"/>
                <a:gd name="T15" fmla="*/ 8 h 78"/>
                <a:gd name="T16" fmla="*/ 20 w 44"/>
                <a:gd name="T17" fmla="*/ 14 h 78"/>
                <a:gd name="T18" fmla="*/ 18 w 44"/>
                <a:gd name="T19" fmla="*/ 20 h 78"/>
                <a:gd name="T20" fmla="*/ 18 w 44"/>
                <a:gd name="T21" fmla="*/ 26 h 78"/>
                <a:gd name="T22" fmla="*/ 20 w 44"/>
                <a:gd name="T23" fmla="*/ 32 h 78"/>
                <a:gd name="T24" fmla="*/ 24 w 44"/>
                <a:gd name="T25" fmla="*/ 42 h 78"/>
                <a:gd name="T26" fmla="*/ 26 w 44"/>
                <a:gd name="T27" fmla="*/ 50 h 78"/>
                <a:gd name="T28" fmla="*/ 26 w 44"/>
                <a:gd name="T29" fmla="*/ 52 h 78"/>
                <a:gd name="T30" fmla="*/ 28 w 44"/>
                <a:gd name="T31" fmla="*/ 54 h 78"/>
                <a:gd name="T32" fmla="*/ 30 w 44"/>
                <a:gd name="T33" fmla="*/ 58 h 78"/>
                <a:gd name="T34" fmla="*/ 34 w 44"/>
                <a:gd name="T35" fmla="*/ 62 h 78"/>
                <a:gd name="T36" fmla="*/ 38 w 44"/>
                <a:gd name="T37" fmla="*/ 66 h 78"/>
                <a:gd name="T38" fmla="*/ 42 w 44"/>
                <a:gd name="T39" fmla="*/ 70 h 78"/>
                <a:gd name="T40" fmla="*/ 42 w 44"/>
                <a:gd name="T41" fmla="*/ 72 h 78"/>
                <a:gd name="T42" fmla="*/ 44 w 44"/>
                <a:gd name="T43" fmla="*/ 74 h 78"/>
                <a:gd name="T44" fmla="*/ 44 w 44"/>
                <a:gd name="T45" fmla="*/ 76 h 78"/>
                <a:gd name="T46" fmla="*/ 44 w 44"/>
                <a:gd name="T47" fmla="*/ 76 h 78"/>
                <a:gd name="T48" fmla="*/ 42 w 44"/>
                <a:gd name="T49" fmla="*/ 76 h 78"/>
                <a:gd name="T50" fmla="*/ 38 w 44"/>
                <a:gd name="T51" fmla="*/ 78 h 78"/>
                <a:gd name="T52" fmla="*/ 34 w 44"/>
                <a:gd name="T53" fmla="*/ 78 h 78"/>
                <a:gd name="T54" fmla="*/ 28 w 44"/>
                <a:gd name="T55" fmla="*/ 76 h 78"/>
                <a:gd name="T56" fmla="*/ 24 w 44"/>
                <a:gd name="T57" fmla="*/ 76 h 78"/>
                <a:gd name="T58" fmla="*/ 20 w 44"/>
                <a:gd name="T59" fmla="*/ 74 h 78"/>
                <a:gd name="T60" fmla="*/ 18 w 44"/>
                <a:gd name="T61" fmla="*/ 74 h 78"/>
                <a:gd name="T62" fmla="*/ 16 w 44"/>
                <a:gd name="T63" fmla="*/ 72 h 78"/>
                <a:gd name="T64" fmla="*/ 16 w 44"/>
                <a:gd name="T65" fmla="*/ 68 h 78"/>
                <a:gd name="T66" fmla="*/ 16 w 44"/>
                <a:gd name="T67" fmla="*/ 64 h 78"/>
                <a:gd name="T68" fmla="*/ 18 w 44"/>
                <a:gd name="T69" fmla="*/ 56 h 78"/>
                <a:gd name="T70" fmla="*/ 18 w 44"/>
                <a:gd name="T71" fmla="*/ 54 h 78"/>
                <a:gd name="T72" fmla="*/ 18 w 44"/>
                <a:gd name="T73" fmla="*/ 50 h 78"/>
                <a:gd name="T74" fmla="*/ 18 w 44"/>
                <a:gd name="T75" fmla="*/ 48 h 78"/>
                <a:gd name="T76" fmla="*/ 16 w 44"/>
                <a:gd name="T77" fmla="*/ 48 h 78"/>
                <a:gd name="T78" fmla="*/ 14 w 44"/>
                <a:gd name="T79" fmla="*/ 48 h 78"/>
                <a:gd name="T80" fmla="*/ 10 w 44"/>
                <a:gd name="T81" fmla="*/ 48 h 78"/>
                <a:gd name="T82" fmla="*/ 6 w 44"/>
                <a:gd name="T83" fmla="*/ 48 h 78"/>
                <a:gd name="T84" fmla="*/ 4 w 44"/>
                <a:gd name="T85" fmla="*/ 46 h 78"/>
                <a:gd name="T86" fmla="*/ 4 w 44"/>
                <a:gd name="T87" fmla="*/ 46 h 78"/>
                <a:gd name="T88" fmla="*/ 2 w 44"/>
                <a:gd name="T89" fmla="*/ 44 h 78"/>
                <a:gd name="T90" fmla="*/ 0 w 44"/>
                <a:gd name="T91" fmla="*/ 40 h 78"/>
                <a:gd name="T92" fmla="*/ 0 w 44"/>
                <a:gd name="T93" fmla="*/ 34 h 78"/>
                <a:gd name="T94" fmla="*/ 0 w 44"/>
                <a:gd name="T95" fmla="*/ 26 h 78"/>
                <a:gd name="T96" fmla="*/ 0 w 44"/>
                <a:gd name="T97" fmla="*/ 20 h 78"/>
                <a:gd name="T98" fmla="*/ 0 w 44"/>
                <a:gd name="T99" fmla="*/ 14 h 78"/>
                <a:gd name="T100" fmla="*/ 2 w 44"/>
                <a:gd name="T101" fmla="*/ 8 h 78"/>
                <a:gd name="T102" fmla="*/ 4 w 44"/>
                <a:gd name="T103" fmla="*/ 4 h 78"/>
                <a:gd name="T104" fmla="*/ 6 w 44"/>
                <a:gd name="T105"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 h="78">
                  <a:moveTo>
                    <a:pt x="6" y="2"/>
                  </a:moveTo>
                  <a:lnTo>
                    <a:pt x="6" y="2"/>
                  </a:lnTo>
                  <a:lnTo>
                    <a:pt x="6" y="2"/>
                  </a:lnTo>
                  <a:lnTo>
                    <a:pt x="8" y="0"/>
                  </a:lnTo>
                  <a:lnTo>
                    <a:pt x="8" y="0"/>
                  </a:lnTo>
                  <a:lnTo>
                    <a:pt x="10" y="0"/>
                  </a:lnTo>
                  <a:lnTo>
                    <a:pt x="12" y="2"/>
                  </a:lnTo>
                  <a:lnTo>
                    <a:pt x="14" y="2"/>
                  </a:lnTo>
                  <a:lnTo>
                    <a:pt x="16" y="2"/>
                  </a:lnTo>
                  <a:lnTo>
                    <a:pt x="18" y="4"/>
                  </a:lnTo>
                  <a:lnTo>
                    <a:pt x="18" y="4"/>
                  </a:lnTo>
                  <a:lnTo>
                    <a:pt x="18" y="4"/>
                  </a:lnTo>
                  <a:lnTo>
                    <a:pt x="20" y="4"/>
                  </a:lnTo>
                  <a:lnTo>
                    <a:pt x="20" y="6"/>
                  </a:lnTo>
                  <a:lnTo>
                    <a:pt x="20" y="6"/>
                  </a:lnTo>
                  <a:lnTo>
                    <a:pt x="20" y="8"/>
                  </a:lnTo>
                  <a:lnTo>
                    <a:pt x="20" y="10"/>
                  </a:lnTo>
                  <a:lnTo>
                    <a:pt x="20" y="14"/>
                  </a:lnTo>
                  <a:lnTo>
                    <a:pt x="18" y="18"/>
                  </a:lnTo>
                  <a:lnTo>
                    <a:pt x="18" y="20"/>
                  </a:lnTo>
                  <a:lnTo>
                    <a:pt x="18" y="24"/>
                  </a:lnTo>
                  <a:lnTo>
                    <a:pt x="18" y="26"/>
                  </a:lnTo>
                  <a:lnTo>
                    <a:pt x="20" y="28"/>
                  </a:lnTo>
                  <a:lnTo>
                    <a:pt x="20" y="32"/>
                  </a:lnTo>
                  <a:lnTo>
                    <a:pt x="22" y="38"/>
                  </a:lnTo>
                  <a:lnTo>
                    <a:pt x="24" y="42"/>
                  </a:lnTo>
                  <a:lnTo>
                    <a:pt x="24" y="48"/>
                  </a:lnTo>
                  <a:lnTo>
                    <a:pt x="26" y="50"/>
                  </a:lnTo>
                  <a:lnTo>
                    <a:pt x="26" y="52"/>
                  </a:lnTo>
                  <a:lnTo>
                    <a:pt x="26" y="52"/>
                  </a:lnTo>
                  <a:lnTo>
                    <a:pt x="26" y="54"/>
                  </a:lnTo>
                  <a:lnTo>
                    <a:pt x="28" y="54"/>
                  </a:lnTo>
                  <a:lnTo>
                    <a:pt x="28" y="56"/>
                  </a:lnTo>
                  <a:lnTo>
                    <a:pt x="30" y="58"/>
                  </a:lnTo>
                  <a:lnTo>
                    <a:pt x="32" y="60"/>
                  </a:lnTo>
                  <a:lnTo>
                    <a:pt x="34" y="62"/>
                  </a:lnTo>
                  <a:lnTo>
                    <a:pt x="36" y="64"/>
                  </a:lnTo>
                  <a:lnTo>
                    <a:pt x="38" y="66"/>
                  </a:lnTo>
                  <a:lnTo>
                    <a:pt x="40" y="68"/>
                  </a:lnTo>
                  <a:lnTo>
                    <a:pt x="42" y="70"/>
                  </a:lnTo>
                  <a:lnTo>
                    <a:pt x="42" y="70"/>
                  </a:lnTo>
                  <a:lnTo>
                    <a:pt x="42" y="72"/>
                  </a:lnTo>
                  <a:lnTo>
                    <a:pt x="44" y="72"/>
                  </a:lnTo>
                  <a:lnTo>
                    <a:pt x="44" y="74"/>
                  </a:lnTo>
                  <a:lnTo>
                    <a:pt x="44" y="74"/>
                  </a:lnTo>
                  <a:lnTo>
                    <a:pt x="44" y="76"/>
                  </a:lnTo>
                  <a:lnTo>
                    <a:pt x="44" y="76"/>
                  </a:lnTo>
                  <a:lnTo>
                    <a:pt x="44" y="76"/>
                  </a:lnTo>
                  <a:lnTo>
                    <a:pt x="42" y="76"/>
                  </a:lnTo>
                  <a:lnTo>
                    <a:pt x="42" y="76"/>
                  </a:lnTo>
                  <a:lnTo>
                    <a:pt x="40" y="76"/>
                  </a:lnTo>
                  <a:lnTo>
                    <a:pt x="38" y="78"/>
                  </a:lnTo>
                  <a:lnTo>
                    <a:pt x="36" y="78"/>
                  </a:lnTo>
                  <a:lnTo>
                    <a:pt x="34" y="78"/>
                  </a:lnTo>
                  <a:lnTo>
                    <a:pt x="32" y="78"/>
                  </a:lnTo>
                  <a:lnTo>
                    <a:pt x="28" y="76"/>
                  </a:lnTo>
                  <a:lnTo>
                    <a:pt x="26" y="76"/>
                  </a:lnTo>
                  <a:lnTo>
                    <a:pt x="24" y="76"/>
                  </a:lnTo>
                  <a:lnTo>
                    <a:pt x="22" y="74"/>
                  </a:lnTo>
                  <a:lnTo>
                    <a:pt x="20" y="74"/>
                  </a:lnTo>
                  <a:lnTo>
                    <a:pt x="18" y="74"/>
                  </a:lnTo>
                  <a:lnTo>
                    <a:pt x="18" y="74"/>
                  </a:lnTo>
                  <a:lnTo>
                    <a:pt x="18" y="72"/>
                  </a:lnTo>
                  <a:lnTo>
                    <a:pt x="16" y="72"/>
                  </a:lnTo>
                  <a:lnTo>
                    <a:pt x="16" y="70"/>
                  </a:lnTo>
                  <a:lnTo>
                    <a:pt x="16" y="68"/>
                  </a:lnTo>
                  <a:lnTo>
                    <a:pt x="16" y="68"/>
                  </a:lnTo>
                  <a:lnTo>
                    <a:pt x="16" y="64"/>
                  </a:lnTo>
                  <a:lnTo>
                    <a:pt x="18" y="60"/>
                  </a:lnTo>
                  <a:lnTo>
                    <a:pt x="18" y="56"/>
                  </a:lnTo>
                  <a:lnTo>
                    <a:pt x="18" y="56"/>
                  </a:lnTo>
                  <a:lnTo>
                    <a:pt x="18" y="54"/>
                  </a:lnTo>
                  <a:lnTo>
                    <a:pt x="18" y="52"/>
                  </a:lnTo>
                  <a:lnTo>
                    <a:pt x="18" y="50"/>
                  </a:lnTo>
                  <a:lnTo>
                    <a:pt x="18" y="50"/>
                  </a:lnTo>
                  <a:lnTo>
                    <a:pt x="18" y="48"/>
                  </a:lnTo>
                  <a:lnTo>
                    <a:pt x="16" y="48"/>
                  </a:lnTo>
                  <a:lnTo>
                    <a:pt x="16" y="48"/>
                  </a:lnTo>
                  <a:lnTo>
                    <a:pt x="16" y="48"/>
                  </a:lnTo>
                  <a:lnTo>
                    <a:pt x="14" y="48"/>
                  </a:lnTo>
                  <a:lnTo>
                    <a:pt x="12" y="48"/>
                  </a:lnTo>
                  <a:lnTo>
                    <a:pt x="10" y="48"/>
                  </a:lnTo>
                  <a:lnTo>
                    <a:pt x="8" y="48"/>
                  </a:lnTo>
                  <a:lnTo>
                    <a:pt x="6" y="48"/>
                  </a:lnTo>
                  <a:lnTo>
                    <a:pt x="6" y="46"/>
                  </a:lnTo>
                  <a:lnTo>
                    <a:pt x="4" y="46"/>
                  </a:lnTo>
                  <a:lnTo>
                    <a:pt x="4" y="46"/>
                  </a:lnTo>
                  <a:lnTo>
                    <a:pt x="4" y="46"/>
                  </a:lnTo>
                  <a:lnTo>
                    <a:pt x="4" y="44"/>
                  </a:lnTo>
                  <a:lnTo>
                    <a:pt x="2" y="44"/>
                  </a:lnTo>
                  <a:lnTo>
                    <a:pt x="2" y="42"/>
                  </a:lnTo>
                  <a:lnTo>
                    <a:pt x="0" y="40"/>
                  </a:lnTo>
                  <a:lnTo>
                    <a:pt x="0" y="36"/>
                  </a:lnTo>
                  <a:lnTo>
                    <a:pt x="0" y="34"/>
                  </a:lnTo>
                  <a:lnTo>
                    <a:pt x="0" y="30"/>
                  </a:lnTo>
                  <a:lnTo>
                    <a:pt x="0" y="26"/>
                  </a:lnTo>
                  <a:lnTo>
                    <a:pt x="0" y="22"/>
                  </a:lnTo>
                  <a:lnTo>
                    <a:pt x="0" y="20"/>
                  </a:lnTo>
                  <a:lnTo>
                    <a:pt x="0" y="16"/>
                  </a:lnTo>
                  <a:lnTo>
                    <a:pt x="0" y="14"/>
                  </a:lnTo>
                  <a:lnTo>
                    <a:pt x="2" y="10"/>
                  </a:lnTo>
                  <a:lnTo>
                    <a:pt x="2" y="8"/>
                  </a:lnTo>
                  <a:lnTo>
                    <a:pt x="4" y="4"/>
                  </a:lnTo>
                  <a:lnTo>
                    <a:pt x="4" y="4"/>
                  </a:lnTo>
                  <a:lnTo>
                    <a:pt x="4" y="2"/>
                  </a:lnTo>
                  <a:lnTo>
                    <a:pt x="6" y="2"/>
                  </a:lnTo>
                  <a:lnTo>
                    <a:pt x="6" y="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01" name="Freeform 589"/>
            <p:cNvSpPr>
              <a:spLocks/>
            </p:cNvSpPr>
            <p:nvPr/>
          </p:nvSpPr>
          <p:spPr bwMode="auto">
            <a:xfrm>
              <a:off x="3200299" y="2425976"/>
              <a:ext cx="301595" cy="231352"/>
            </a:xfrm>
            <a:custGeom>
              <a:avLst/>
              <a:gdLst>
                <a:gd name="T0" fmla="*/ 42 w 146"/>
                <a:gd name="T1" fmla="*/ 4 h 112"/>
                <a:gd name="T2" fmla="*/ 32 w 146"/>
                <a:gd name="T3" fmla="*/ 6 h 112"/>
                <a:gd name="T4" fmla="*/ 30 w 146"/>
                <a:gd name="T5" fmla="*/ 8 h 112"/>
                <a:gd name="T6" fmla="*/ 30 w 146"/>
                <a:gd name="T7" fmla="*/ 8 h 112"/>
                <a:gd name="T8" fmla="*/ 34 w 146"/>
                <a:gd name="T9" fmla="*/ 10 h 112"/>
                <a:gd name="T10" fmla="*/ 36 w 146"/>
                <a:gd name="T11" fmla="*/ 12 h 112"/>
                <a:gd name="T12" fmla="*/ 36 w 146"/>
                <a:gd name="T13" fmla="*/ 16 h 112"/>
                <a:gd name="T14" fmla="*/ 32 w 146"/>
                <a:gd name="T15" fmla="*/ 18 h 112"/>
                <a:gd name="T16" fmla="*/ 20 w 146"/>
                <a:gd name="T17" fmla="*/ 24 h 112"/>
                <a:gd name="T18" fmla="*/ 6 w 146"/>
                <a:gd name="T19" fmla="*/ 32 h 112"/>
                <a:gd name="T20" fmla="*/ 0 w 146"/>
                <a:gd name="T21" fmla="*/ 36 h 112"/>
                <a:gd name="T22" fmla="*/ 0 w 146"/>
                <a:gd name="T23" fmla="*/ 40 h 112"/>
                <a:gd name="T24" fmla="*/ 0 w 146"/>
                <a:gd name="T25" fmla="*/ 44 h 112"/>
                <a:gd name="T26" fmla="*/ 6 w 146"/>
                <a:gd name="T27" fmla="*/ 50 h 112"/>
                <a:gd name="T28" fmla="*/ 18 w 146"/>
                <a:gd name="T29" fmla="*/ 54 h 112"/>
                <a:gd name="T30" fmla="*/ 22 w 146"/>
                <a:gd name="T31" fmla="*/ 54 h 112"/>
                <a:gd name="T32" fmla="*/ 26 w 146"/>
                <a:gd name="T33" fmla="*/ 52 h 112"/>
                <a:gd name="T34" fmla="*/ 32 w 146"/>
                <a:gd name="T35" fmla="*/ 44 h 112"/>
                <a:gd name="T36" fmla="*/ 42 w 146"/>
                <a:gd name="T37" fmla="*/ 28 h 112"/>
                <a:gd name="T38" fmla="*/ 46 w 146"/>
                <a:gd name="T39" fmla="*/ 26 h 112"/>
                <a:gd name="T40" fmla="*/ 48 w 146"/>
                <a:gd name="T41" fmla="*/ 26 h 112"/>
                <a:gd name="T42" fmla="*/ 48 w 146"/>
                <a:gd name="T43" fmla="*/ 30 h 112"/>
                <a:gd name="T44" fmla="*/ 52 w 146"/>
                <a:gd name="T45" fmla="*/ 32 h 112"/>
                <a:gd name="T46" fmla="*/ 64 w 146"/>
                <a:gd name="T47" fmla="*/ 34 h 112"/>
                <a:gd name="T48" fmla="*/ 72 w 146"/>
                <a:gd name="T49" fmla="*/ 36 h 112"/>
                <a:gd name="T50" fmla="*/ 82 w 146"/>
                <a:gd name="T51" fmla="*/ 46 h 112"/>
                <a:gd name="T52" fmla="*/ 96 w 146"/>
                <a:gd name="T53" fmla="*/ 64 h 112"/>
                <a:gd name="T54" fmla="*/ 104 w 146"/>
                <a:gd name="T55" fmla="*/ 74 h 112"/>
                <a:gd name="T56" fmla="*/ 104 w 146"/>
                <a:gd name="T57" fmla="*/ 80 h 112"/>
                <a:gd name="T58" fmla="*/ 102 w 146"/>
                <a:gd name="T59" fmla="*/ 90 h 112"/>
                <a:gd name="T60" fmla="*/ 98 w 146"/>
                <a:gd name="T61" fmla="*/ 100 h 112"/>
                <a:gd name="T62" fmla="*/ 98 w 146"/>
                <a:gd name="T63" fmla="*/ 106 h 112"/>
                <a:gd name="T64" fmla="*/ 100 w 146"/>
                <a:gd name="T65" fmla="*/ 106 h 112"/>
                <a:gd name="T66" fmla="*/ 106 w 146"/>
                <a:gd name="T67" fmla="*/ 104 h 112"/>
                <a:gd name="T68" fmla="*/ 110 w 146"/>
                <a:gd name="T69" fmla="*/ 100 h 112"/>
                <a:gd name="T70" fmla="*/ 114 w 146"/>
                <a:gd name="T71" fmla="*/ 100 h 112"/>
                <a:gd name="T72" fmla="*/ 120 w 146"/>
                <a:gd name="T73" fmla="*/ 106 h 112"/>
                <a:gd name="T74" fmla="*/ 124 w 146"/>
                <a:gd name="T75" fmla="*/ 112 h 112"/>
                <a:gd name="T76" fmla="*/ 126 w 146"/>
                <a:gd name="T77" fmla="*/ 112 h 112"/>
                <a:gd name="T78" fmla="*/ 128 w 146"/>
                <a:gd name="T79" fmla="*/ 110 h 112"/>
                <a:gd name="T80" fmla="*/ 130 w 146"/>
                <a:gd name="T81" fmla="*/ 102 h 112"/>
                <a:gd name="T82" fmla="*/ 130 w 146"/>
                <a:gd name="T83" fmla="*/ 88 h 112"/>
                <a:gd name="T84" fmla="*/ 132 w 146"/>
                <a:gd name="T85" fmla="*/ 82 h 112"/>
                <a:gd name="T86" fmla="*/ 134 w 146"/>
                <a:gd name="T87" fmla="*/ 80 h 112"/>
                <a:gd name="T88" fmla="*/ 140 w 146"/>
                <a:gd name="T89" fmla="*/ 82 h 112"/>
                <a:gd name="T90" fmla="*/ 146 w 146"/>
                <a:gd name="T91" fmla="*/ 84 h 112"/>
                <a:gd name="T92" fmla="*/ 146 w 146"/>
                <a:gd name="T93" fmla="*/ 82 h 112"/>
                <a:gd name="T94" fmla="*/ 146 w 146"/>
                <a:gd name="T95" fmla="*/ 76 h 112"/>
                <a:gd name="T96" fmla="*/ 140 w 146"/>
                <a:gd name="T97" fmla="*/ 68 h 112"/>
                <a:gd name="T98" fmla="*/ 132 w 146"/>
                <a:gd name="T99" fmla="*/ 58 h 112"/>
                <a:gd name="T100" fmla="*/ 124 w 146"/>
                <a:gd name="T101" fmla="*/ 54 h 112"/>
                <a:gd name="T102" fmla="*/ 110 w 146"/>
                <a:gd name="T103" fmla="*/ 48 h 112"/>
                <a:gd name="T104" fmla="*/ 106 w 146"/>
                <a:gd name="T105" fmla="*/ 44 h 112"/>
                <a:gd name="T106" fmla="*/ 98 w 146"/>
                <a:gd name="T107" fmla="*/ 32 h 112"/>
                <a:gd name="T108" fmla="*/ 86 w 146"/>
                <a:gd name="T109" fmla="*/ 16 h 112"/>
                <a:gd name="T110" fmla="*/ 80 w 146"/>
                <a:gd name="T111" fmla="*/ 6 h 112"/>
                <a:gd name="T112" fmla="*/ 72 w 146"/>
                <a:gd name="T113" fmla="*/ 2 h 112"/>
                <a:gd name="T114" fmla="*/ 64 w 146"/>
                <a:gd name="T115" fmla="*/ 0 h 112"/>
                <a:gd name="T116" fmla="*/ 50 w 146"/>
                <a:gd name="T117" fmla="*/ 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6" h="112">
                  <a:moveTo>
                    <a:pt x="46" y="4"/>
                  </a:moveTo>
                  <a:lnTo>
                    <a:pt x="46" y="4"/>
                  </a:lnTo>
                  <a:lnTo>
                    <a:pt x="44" y="4"/>
                  </a:lnTo>
                  <a:lnTo>
                    <a:pt x="42" y="4"/>
                  </a:lnTo>
                  <a:lnTo>
                    <a:pt x="40" y="4"/>
                  </a:lnTo>
                  <a:lnTo>
                    <a:pt x="36" y="4"/>
                  </a:lnTo>
                  <a:lnTo>
                    <a:pt x="34" y="4"/>
                  </a:lnTo>
                  <a:lnTo>
                    <a:pt x="32" y="6"/>
                  </a:lnTo>
                  <a:lnTo>
                    <a:pt x="32" y="6"/>
                  </a:lnTo>
                  <a:lnTo>
                    <a:pt x="30" y="6"/>
                  </a:lnTo>
                  <a:lnTo>
                    <a:pt x="30" y="6"/>
                  </a:lnTo>
                  <a:lnTo>
                    <a:pt x="30" y="8"/>
                  </a:lnTo>
                  <a:lnTo>
                    <a:pt x="30" y="8"/>
                  </a:lnTo>
                  <a:lnTo>
                    <a:pt x="30" y="8"/>
                  </a:lnTo>
                  <a:lnTo>
                    <a:pt x="30" y="8"/>
                  </a:lnTo>
                  <a:lnTo>
                    <a:pt x="30" y="8"/>
                  </a:lnTo>
                  <a:lnTo>
                    <a:pt x="30" y="8"/>
                  </a:lnTo>
                  <a:lnTo>
                    <a:pt x="32" y="10"/>
                  </a:lnTo>
                  <a:lnTo>
                    <a:pt x="32" y="10"/>
                  </a:lnTo>
                  <a:lnTo>
                    <a:pt x="34" y="10"/>
                  </a:lnTo>
                  <a:lnTo>
                    <a:pt x="36" y="10"/>
                  </a:lnTo>
                  <a:lnTo>
                    <a:pt x="36" y="10"/>
                  </a:lnTo>
                  <a:lnTo>
                    <a:pt x="36" y="12"/>
                  </a:lnTo>
                  <a:lnTo>
                    <a:pt x="36" y="12"/>
                  </a:lnTo>
                  <a:lnTo>
                    <a:pt x="36" y="12"/>
                  </a:lnTo>
                  <a:lnTo>
                    <a:pt x="36" y="14"/>
                  </a:lnTo>
                  <a:lnTo>
                    <a:pt x="36" y="14"/>
                  </a:lnTo>
                  <a:lnTo>
                    <a:pt x="36" y="16"/>
                  </a:lnTo>
                  <a:lnTo>
                    <a:pt x="34" y="16"/>
                  </a:lnTo>
                  <a:lnTo>
                    <a:pt x="34" y="18"/>
                  </a:lnTo>
                  <a:lnTo>
                    <a:pt x="32" y="18"/>
                  </a:lnTo>
                  <a:lnTo>
                    <a:pt x="32" y="18"/>
                  </a:lnTo>
                  <a:lnTo>
                    <a:pt x="30" y="20"/>
                  </a:lnTo>
                  <a:lnTo>
                    <a:pt x="26" y="22"/>
                  </a:lnTo>
                  <a:lnTo>
                    <a:pt x="24" y="24"/>
                  </a:lnTo>
                  <a:lnTo>
                    <a:pt x="20" y="24"/>
                  </a:lnTo>
                  <a:lnTo>
                    <a:pt x="14" y="28"/>
                  </a:lnTo>
                  <a:lnTo>
                    <a:pt x="10" y="28"/>
                  </a:lnTo>
                  <a:lnTo>
                    <a:pt x="8" y="30"/>
                  </a:lnTo>
                  <a:lnTo>
                    <a:pt x="6" y="32"/>
                  </a:lnTo>
                  <a:lnTo>
                    <a:pt x="4" y="34"/>
                  </a:lnTo>
                  <a:lnTo>
                    <a:pt x="2" y="34"/>
                  </a:lnTo>
                  <a:lnTo>
                    <a:pt x="2" y="34"/>
                  </a:lnTo>
                  <a:lnTo>
                    <a:pt x="0" y="36"/>
                  </a:lnTo>
                  <a:lnTo>
                    <a:pt x="0" y="36"/>
                  </a:lnTo>
                  <a:lnTo>
                    <a:pt x="0" y="38"/>
                  </a:lnTo>
                  <a:lnTo>
                    <a:pt x="0" y="38"/>
                  </a:lnTo>
                  <a:lnTo>
                    <a:pt x="0" y="40"/>
                  </a:lnTo>
                  <a:lnTo>
                    <a:pt x="0" y="42"/>
                  </a:lnTo>
                  <a:lnTo>
                    <a:pt x="0" y="42"/>
                  </a:lnTo>
                  <a:lnTo>
                    <a:pt x="0" y="44"/>
                  </a:lnTo>
                  <a:lnTo>
                    <a:pt x="0" y="44"/>
                  </a:lnTo>
                  <a:lnTo>
                    <a:pt x="2" y="46"/>
                  </a:lnTo>
                  <a:lnTo>
                    <a:pt x="2" y="46"/>
                  </a:lnTo>
                  <a:lnTo>
                    <a:pt x="4" y="48"/>
                  </a:lnTo>
                  <a:lnTo>
                    <a:pt x="6" y="50"/>
                  </a:lnTo>
                  <a:lnTo>
                    <a:pt x="8" y="50"/>
                  </a:lnTo>
                  <a:lnTo>
                    <a:pt x="12" y="52"/>
                  </a:lnTo>
                  <a:lnTo>
                    <a:pt x="14" y="54"/>
                  </a:lnTo>
                  <a:lnTo>
                    <a:pt x="18" y="54"/>
                  </a:lnTo>
                  <a:lnTo>
                    <a:pt x="20" y="54"/>
                  </a:lnTo>
                  <a:lnTo>
                    <a:pt x="20" y="54"/>
                  </a:lnTo>
                  <a:lnTo>
                    <a:pt x="22" y="54"/>
                  </a:lnTo>
                  <a:lnTo>
                    <a:pt x="22" y="54"/>
                  </a:lnTo>
                  <a:lnTo>
                    <a:pt x="24" y="54"/>
                  </a:lnTo>
                  <a:lnTo>
                    <a:pt x="24" y="54"/>
                  </a:lnTo>
                  <a:lnTo>
                    <a:pt x="26" y="54"/>
                  </a:lnTo>
                  <a:lnTo>
                    <a:pt x="26" y="52"/>
                  </a:lnTo>
                  <a:lnTo>
                    <a:pt x="28" y="50"/>
                  </a:lnTo>
                  <a:lnTo>
                    <a:pt x="30" y="48"/>
                  </a:lnTo>
                  <a:lnTo>
                    <a:pt x="32" y="46"/>
                  </a:lnTo>
                  <a:lnTo>
                    <a:pt x="32" y="44"/>
                  </a:lnTo>
                  <a:lnTo>
                    <a:pt x="36" y="38"/>
                  </a:lnTo>
                  <a:lnTo>
                    <a:pt x="38" y="34"/>
                  </a:lnTo>
                  <a:lnTo>
                    <a:pt x="40" y="30"/>
                  </a:lnTo>
                  <a:lnTo>
                    <a:pt x="42" y="28"/>
                  </a:lnTo>
                  <a:lnTo>
                    <a:pt x="42" y="28"/>
                  </a:lnTo>
                  <a:lnTo>
                    <a:pt x="44" y="26"/>
                  </a:lnTo>
                  <a:lnTo>
                    <a:pt x="44" y="26"/>
                  </a:lnTo>
                  <a:lnTo>
                    <a:pt x="46" y="26"/>
                  </a:lnTo>
                  <a:lnTo>
                    <a:pt x="46" y="26"/>
                  </a:lnTo>
                  <a:lnTo>
                    <a:pt x="48" y="26"/>
                  </a:lnTo>
                  <a:lnTo>
                    <a:pt x="48" y="26"/>
                  </a:lnTo>
                  <a:lnTo>
                    <a:pt x="48" y="26"/>
                  </a:lnTo>
                  <a:lnTo>
                    <a:pt x="48" y="26"/>
                  </a:lnTo>
                  <a:lnTo>
                    <a:pt x="48" y="28"/>
                  </a:lnTo>
                  <a:lnTo>
                    <a:pt x="48" y="30"/>
                  </a:lnTo>
                  <a:lnTo>
                    <a:pt x="48" y="30"/>
                  </a:lnTo>
                  <a:lnTo>
                    <a:pt x="50" y="30"/>
                  </a:lnTo>
                  <a:lnTo>
                    <a:pt x="50" y="32"/>
                  </a:lnTo>
                  <a:lnTo>
                    <a:pt x="52" y="32"/>
                  </a:lnTo>
                  <a:lnTo>
                    <a:pt x="52" y="32"/>
                  </a:lnTo>
                  <a:lnTo>
                    <a:pt x="54" y="32"/>
                  </a:lnTo>
                  <a:lnTo>
                    <a:pt x="56" y="34"/>
                  </a:lnTo>
                  <a:lnTo>
                    <a:pt x="60" y="34"/>
                  </a:lnTo>
                  <a:lnTo>
                    <a:pt x="64" y="34"/>
                  </a:lnTo>
                  <a:lnTo>
                    <a:pt x="66" y="36"/>
                  </a:lnTo>
                  <a:lnTo>
                    <a:pt x="70" y="36"/>
                  </a:lnTo>
                  <a:lnTo>
                    <a:pt x="70" y="36"/>
                  </a:lnTo>
                  <a:lnTo>
                    <a:pt x="72" y="36"/>
                  </a:lnTo>
                  <a:lnTo>
                    <a:pt x="74" y="38"/>
                  </a:lnTo>
                  <a:lnTo>
                    <a:pt x="76" y="40"/>
                  </a:lnTo>
                  <a:lnTo>
                    <a:pt x="78" y="42"/>
                  </a:lnTo>
                  <a:lnTo>
                    <a:pt x="82" y="46"/>
                  </a:lnTo>
                  <a:lnTo>
                    <a:pt x="86" y="50"/>
                  </a:lnTo>
                  <a:lnTo>
                    <a:pt x="90" y="56"/>
                  </a:lnTo>
                  <a:lnTo>
                    <a:pt x="94" y="60"/>
                  </a:lnTo>
                  <a:lnTo>
                    <a:pt x="96" y="64"/>
                  </a:lnTo>
                  <a:lnTo>
                    <a:pt x="98" y="66"/>
                  </a:lnTo>
                  <a:lnTo>
                    <a:pt x="100" y="70"/>
                  </a:lnTo>
                  <a:lnTo>
                    <a:pt x="102" y="72"/>
                  </a:lnTo>
                  <a:lnTo>
                    <a:pt x="104" y="74"/>
                  </a:lnTo>
                  <a:lnTo>
                    <a:pt x="104" y="76"/>
                  </a:lnTo>
                  <a:lnTo>
                    <a:pt x="104" y="78"/>
                  </a:lnTo>
                  <a:lnTo>
                    <a:pt x="104" y="78"/>
                  </a:lnTo>
                  <a:lnTo>
                    <a:pt x="104" y="80"/>
                  </a:lnTo>
                  <a:lnTo>
                    <a:pt x="104" y="82"/>
                  </a:lnTo>
                  <a:lnTo>
                    <a:pt x="104" y="84"/>
                  </a:lnTo>
                  <a:lnTo>
                    <a:pt x="104" y="84"/>
                  </a:lnTo>
                  <a:lnTo>
                    <a:pt x="102" y="90"/>
                  </a:lnTo>
                  <a:lnTo>
                    <a:pt x="100" y="94"/>
                  </a:lnTo>
                  <a:lnTo>
                    <a:pt x="98" y="98"/>
                  </a:lnTo>
                  <a:lnTo>
                    <a:pt x="98" y="100"/>
                  </a:lnTo>
                  <a:lnTo>
                    <a:pt x="98" y="100"/>
                  </a:lnTo>
                  <a:lnTo>
                    <a:pt x="98" y="102"/>
                  </a:lnTo>
                  <a:lnTo>
                    <a:pt x="98" y="104"/>
                  </a:lnTo>
                  <a:lnTo>
                    <a:pt x="98" y="104"/>
                  </a:lnTo>
                  <a:lnTo>
                    <a:pt x="98" y="106"/>
                  </a:lnTo>
                  <a:lnTo>
                    <a:pt x="98" y="106"/>
                  </a:lnTo>
                  <a:lnTo>
                    <a:pt x="100" y="106"/>
                  </a:lnTo>
                  <a:lnTo>
                    <a:pt x="100" y="106"/>
                  </a:lnTo>
                  <a:lnTo>
                    <a:pt x="100" y="106"/>
                  </a:lnTo>
                  <a:lnTo>
                    <a:pt x="102" y="106"/>
                  </a:lnTo>
                  <a:lnTo>
                    <a:pt x="102" y="106"/>
                  </a:lnTo>
                  <a:lnTo>
                    <a:pt x="104" y="104"/>
                  </a:lnTo>
                  <a:lnTo>
                    <a:pt x="106" y="104"/>
                  </a:lnTo>
                  <a:lnTo>
                    <a:pt x="108" y="102"/>
                  </a:lnTo>
                  <a:lnTo>
                    <a:pt x="110" y="100"/>
                  </a:lnTo>
                  <a:lnTo>
                    <a:pt x="110" y="100"/>
                  </a:lnTo>
                  <a:lnTo>
                    <a:pt x="110" y="100"/>
                  </a:lnTo>
                  <a:lnTo>
                    <a:pt x="112" y="100"/>
                  </a:lnTo>
                  <a:lnTo>
                    <a:pt x="112" y="100"/>
                  </a:lnTo>
                  <a:lnTo>
                    <a:pt x="112" y="100"/>
                  </a:lnTo>
                  <a:lnTo>
                    <a:pt x="114" y="100"/>
                  </a:lnTo>
                  <a:lnTo>
                    <a:pt x="114" y="102"/>
                  </a:lnTo>
                  <a:lnTo>
                    <a:pt x="116" y="102"/>
                  </a:lnTo>
                  <a:lnTo>
                    <a:pt x="118" y="104"/>
                  </a:lnTo>
                  <a:lnTo>
                    <a:pt x="120" y="106"/>
                  </a:lnTo>
                  <a:lnTo>
                    <a:pt x="120" y="110"/>
                  </a:lnTo>
                  <a:lnTo>
                    <a:pt x="122" y="110"/>
                  </a:lnTo>
                  <a:lnTo>
                    <a:pt x="122" y="112"/>
                  </a:lnTo>
                  <a:lnTo>
                    <a:pt x="124" y="112"/>
                  </a:lnTo>
                  <a:lnTo>
                    <a:pt x="124" y="112"/>
                  </a:lnTo>
                  <a:lnTo>
                    <a:pt x="124" y="112"/>
                  </a:lnTo>
                  <a:lnTo>
                    <a:pt x="126" y="112"/>
                  </a:lnTo>
                  <a:lnTo>
                    <a:pt x="126" y="112"/>
                  </a:lnTo>
                  <a:lnTo>
                    <a:pt x="128" y="112"/>
                  </a:lnTo>
                  <a:lnTo>
                    <a:pt x="128" y="112"/>
                  </a:lnTo>
                  <a:lnTo>
                    <a:pt x="128" y="110"/>
                  </a:lnTo>
                  <a:lnTo>
                    <a:pt x="128" y="110"/>
                  </a:lnTo>
                  <a:lnTo>
                    <a:pt x="128" y="108"/>
                  </a:lnTo>
                  <a:lnTo>
                    <a:pt x="130" y="106"/>
                  </a:lnTo>
                  <a:lnTo>
                    <a:pt x="130" y="104"/>
                  </a:lnTo>
                  <a:lnTo>
                    <a:pt x="130" y="102"/>
                  </a:lnTo>
                  <a:lnTo>
                    <a:pt x="130" y="98"/>
                  </a:lnTo>
                  <a:lnTo>
                    <a:pt x="130" y="92"/>
                  </a:lnTo>
                  <a:lnTo>
                    <a:pt x="130" y="90"/>
                  </a:lnTo>
                  <a:lnTo>
                    <a:pt x="130" y="88"/>
                  </a:lnTo>
                  <a:lnTo>
                    <a:pt x="130" y="84"/>
                  </a:lnTo>
                  <a:lnTo>
                    <a:pt x="132" y="84"/>
                  </a:lnTo>
                  <a:lnTo>
                    <a:pt x="132" y="82"/>
                  </a:lnTo>
                  <a:lnTo>
                    <a:pt x="132" y="82"/>
                  </a:lnTo>
                  <a:lnTo>
                    <a:pt x="132" y="82"/>
                  </a:lnTo>
                  <a:lnTo>
                    <a:pt x="134" y="80"/>
                  </a:lnTo>
                  <a:lnTo>
                    <a:pt x="134" y="80"/>
                  </a:lnTo>
                  <a:lnTo>
                    <a:pt x="134" y="80"/>
                  </a:lnTo>
                  <a:lnTo>
                    <a:pt x="136" y="80"/>
                  </a:lnTo>
                  <a:lnTo>
                    <a:pt x="136" y="80"/>
                  </a:lnTo>
                  <a:lnTo>
                    <a:pt x="138" y="82"/>
                  </a:lnTo>
                  <a:lnTo>
                    <a:pt x="140" y="82"/>
                  </a:lnTo>
                  <a:lnTo>
                    <a:pt x="142" y="84"/>
                  </a:lnTo>
                  <a:lnTo>
                    <a:pt x="144" y="84"/>
                  </a:lnTo>
                  <a:lnTo>
                    <a:pt x="144" y="84"/>
                  </a:lnTo>
                  <a:lnTo>
                    <a:pt x="146" y="84"/>
                  </a:lnTo>
                  <a:lnTo>
                    <a:pt x="146" y="84"/>
                  </a:lnTo>
                  <a:lnTo>
                    <a:pt x="146" y="84"/>
                  </a:lnTo>
                  <a:lnTo>
                    <a:pt x="146" y="82"/>
                  </a:lnTo>
                  <a:lnTo>
                    <a:pt x="146" y="82"/>
                  </a:lnTo>
                  <a:lnTo>
                    <a:pt x="146" y="80"/>
                  </a:lnTo>
                  <a:lnTo>
                    <a:pt x="146" y="80"/>
                  </a:lnTo>
                  <a:lnTo>
                    <a:pt x="146" y="78"/>
                  </a:lnTo>
                  <a:lnTo>
                    <a:pt x="146" y="76"/>
                  </a:lnTo>
                  <a:lnTo>
                    <a:pt x="146" y="74"/>
                  </a:lnTo>
                  <a:lnTo>
                    <a:pt x="144" y="72"/>
                  </a:lnTo>
                  <a:lnTo>
                    <a:pt x="144" y="72"/>
                  </a:lnTo>
                  <a:lnTo>
                    <a:pt x="140" y="68"/>
                  </a:lnTo>
                  <a:lnTo>
                    <a:pt x="138" y="64"/>
                  </a:lnTo>
                  <a:lnTo>
                    <a:pt x="136" y="62"/>
                  </a:lnTo>
                  <a:lnTo>
                    <a:pt x="134" y="60"/>
                  </a:lnTo>
                  <a:lnTo>
                    <a:pt x="132" y="58"/>
                  </a:lnTo>
                  <a:lnTo>
                    <a:pt x="132" y="58"/>
                  </a:lnTo>
                  <a:lnTo>
                    <a:pt x="130" y="56"/>
                  </a:lnTo>
                  <a:lnTo>
                    <a:pt x="128" y="56"/>
                  </a:lnTo>
                  <a:lnTo>
                    <a:pt x="124" y="54"/>
                  </a:lnTo>
                  <a:lnTo>
                    <a:pt x="122" y="52"/>
                  </a:lnTo>
                  <a:lnTo>
                    <a:pt x="118" y="52"/>
                  </a:lnTo>
                  <a:lnTo>
                    <a:pt x="114" y="50"/>
                  </a:lnTo>
                  <a:lnTo>
                    <a:pt x="110" y="48"/>
                  </a:lnTo>
                  <a:lnTo>
                    <a:pt x="110" y="48"/>
                  </a:lnTo>
                  <a:lnTo>
                    <a:pt x="108" y="46"/>
                  </a:lnTo>
                  <a:lnTo>
                    <a:pt x="106" y="46"/>
                  </a:lnTo>
                  <a:lnTo>
                    <a:pt x="106" y="44"/>
                  </a:lnTo>
                  <a:lnTo>
                    <a:pt x="104" y="42"/>
                  </a:lnTo>
                  <a:lnTo>
                    <a:pt x="102" y="40"/>
                  </a:lnTo>
                  <a:lnTo>
                    <a:pt x="100" y="36"/>
                  </a:lnTo>
                  <a:lnTo>
                    <a:pt x="98" y="32"/>
                  </a:lnTo>
                  <a:lnTo>
                    <a:pt x="94" y="28"/>
                  </a:lnTo>
                  <a:lnTo>
                    <a:pt x="92" y="24"/>
                  </a:lnTo>
                  <a:lnTo>
                    <a:pt x="90" y="20"/>
                  </a:lnTo>
                  <a:lnTo>
                    <a:pt x="86" y="16"/>
                  </a:lnTo>
                  <a:lnTo>
                    <a:pt x="84" y="10"/>
                  </a:lnTo>
                  <a:lnTo>
                    <a:pt x="82" y="8"/>
                  </a:lnTo>
                  <a:lnTo>
                    <a:pt x="80" y="6"/>
                  </a:lnTo>
                  <a:lnTo>
                    <a:pt x="80" y="6"/>
                  </a:lnTo>
                  <a:lnTo>
                    <a:pt x="78" y="4"/>
                  </a:lnTo>
                  <a:lnTo>
                    <a:pt x="76" y="2"/>
                  </a:lnTo>
                  <a:lnTo>
                    <a:pt x="74" y="2"/>
                  </a:lnTo>
                  <a:lnTo>
                    <a:pt x="72" y="2"/>
                  </a:lnTo>
                  <a:lnTo>
                    <a:pt x="72" y="0"/>
                  </a:lnTo>
                  <a:lnTo>
                    <a:pt x="70" y="0"/>
                  </a:lnTo>
                  <a:lnTo>
                    <a:pt x="68" y="0"/>
                  </a:lnTo>
                  <a:lnTo>
                    <a:pt x="64" y="0"/>
                  </a:lnTo>
                  <a:lnTo>
                    <a:pt x="60" y="2"/>
                  </a:lnTo>
                  <a:lnTo>
                    <a:pt x="56" y="2"/>
                  </a:lnTo>
                  <a:lnTo>
                    <a:pt x="54" y="2"/>
                  </a:lnTo>
                  <a:lnTo>
                    <a:pt x="50" y="4"/>
                  </a:lnTo>
                  <a:lnTo>
                    <a:pt x="46" y="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02" name="Freeform 590"/>
            <p:cNvSpPr>
              <a:spLocks/>
            </p:cNvSpPr>
            <p:nvPr/>
          </p:nvSpPr>
          <p:spPr bwMode="auto">
            <a:xfrm>
              <a:off x="3200299" y="2425976"/>
              <a:ext cx="301595" cy="231352"/>
            </a:xfrm>
            <a:custGeom>
              <a:avLst/>
              <a:gdLst>
                <a:gd name="T0" fmla="*/ 42 w 146"/>
                <a:gd name="T1" fmla="*/ 4 h 112"/>
                <a:gd name="T2" fmla="*/ 32 w 146"/>
                <a:gd name="T3" fmla="*/ 6 h 112"/>
                <a:gd name="T4" fmla="*/ 30 w 146"/>
                <a:gd name="T5" fmla="*/ 8 h 112"/>
                <a:gd name="T6" fmla="*/ 30 w 146"/>
                <a:gd name="T7" fmla="*/ 8 h 112"/>
                <a:gd name="T8" fmla="*/ 34 w 146"/>
                <a:gd name="T9" fmla="*/ 10 h 112"/>
                <a:gd name="T10" fmla="*/ 36 w 146"/>
                <a:gd name="T11" fmla="*/ 12 h 112"/>
                <a:gd name="T12" fmla="*/ 36 w 146"/>
                <a:gd name="T13" fmla="*/ 16 h 112"/>
                <a:gd name="T14" fmla="*/ 32 w 146"/>
                <a:gd name="T15" fmla="*/ 18 h 112"/>
                <a:gd name="T16" fmla="*/ 20 w 146"/>
                <a:gd name="T17" fmla="*/ 24 h 112"/>
                <a:gd name="T18" fmla="*/ 6 w 146"/>
                <a:gd name="T19" fmla="*/ 32 h 112"/>
                <a:gd name="T20" fmla="*/ 0 w 146"/>
                <a:gd name="T21" fmla="*/ 36 h 112"/>
                <a:gd name="T22" fmla="*/ 0 w 146"/>
                <a:gd name="T23" fmla="*/ 40 h 112"/>
                <a:gd name="T24" fmla="*/ 0 w 146"/>
                <a:gd name="T25" fmla="*/ 44 h 112"/>
                <a:gd name="T26" fmla="*/ 6 w 146"/>
                <a:gd name="T27" fmla="*/ 50 h 112"/>
                <a:gd name="T28" fmla="*/ 18 w 146"/>
                <a:gd name="T29" fmla="*/ 54 h 112"/>
                <a:gd name="T30" fmla="*/ 22 w 146"/>
                <a:gd name="T31" fmla="*/ 54 h 112"/>
                <a:gd name="T32" fmla="*/ 26 w 146"/>
                <a:gd name="T33" fmla="*/ 52 h 112"/>
                <a:gd name="T34" fmla="*/ 32 w 146"/>
                <a:gd name="T35" fmla="*/ 44 h 112"/>
                <a:gd name="T36" fmla="*/ 42 w 146"/>
                <a:gd name="T37" fmla="*/ 28 h 112"/>
                <a:gd name="T38" fmla="*/ 46 w 146"/>
                <a:gd name="T39" fmla="*/ 26 h 112"/>
                <a:gd name="T40" fmla="*/ 48 w 146"/>
                <a:gd name="T41" fmla="*/ 26 h 112"/>
                <a:gd name="T42" fmla="*/ 48 w 146"/>
                <a:gd name="T43" fmla="*/ 30 h 112"/>
                <a:gd name="T44" fmla="*/ 52 w 146"/>
                <a:gd name="T45" fmla="*/ 32 h 112"/>
                <a:gd name="T46" fmla="*/ 64 w 146"/>
                <a:gd name="T47" fmla="*/ 34 h 112"/>
                <a:gd name="T48" fmla="*/ 72 w 146"/>
                <a:gd name="T49" fmla="*/ 36 h 112"/>
                <a:gd name="T50" fmla="*/ 82 w 146"/>
                <a:gd name="T51" fmla="*/ 46 h 112"/>
                <a:gd name="T52" fmla="*/ 96 w 146"/>
                <a:gd name="T53" fmla="*/ 64 h 112"/>
                <a:gd name="T54" fmla="*/ 104 w 146"/>
                <a:gd name="T55" fmla="*/ 74 h 112"/>
                <a:gd name="T56" fmla="*/ 104 w 146"/>
                <a:gd name="T57" fmla="*/ 80 h 112"/>
                <a:gd name="T58" fmla="*/ 102 w 146"/>
                <a:gd name="T59" fmla="*/ 90 h 112"/>
                <a:gd name="T60" fmla="*/ 98 w 146"/>
                <a:gd name="T61" fmla="*/ 100 h 112"/>
                <a:gd name="T62" fmla="*/ 98 w 146"/>
                <a:gd name="T63" fmla="*/ 106 h 112"/>
                <a:gd name="T64" fmla="*/ 100 w 146"/>
                <a:gd name="T65" fmla="*/ 106 h 112"/>
                <a:gd name="T66" fmla="*/ 106 w 146"/>
                <a:gd name="T67" fmla="*/ 104 h 112"/>
                <a:gd name="T68" fmla="*/ 110 w 146"/>
                <a:gd name="T69" fmla="*/ 100 h 112"/>
                <a:gd name="T70" fmla="*/ 114 w 146"/>
                <a:gd name="T71" fmla="*/ 100 h 112"/>
                <a:gd name="T72" fmla="*/ 120 w 146"/>
                <a:gd name="T73" fmla="*/ 106 h 112"/>
                <a:gd name="T74" fmla="*/ 124 w 146"/>
                <a:gd name="T75" fmla="*/ 112 h 112"/>
                <a:gd name="T76" fmla="*/ 126 w 146"/>
                <a:gd name="T77" fmla="*/ 112 h 112"/>
                <a:gd name="T78" fmla="*/ 128 w 146"/>
                <a:gd name="T79" fmla="*/ 110 h 112"/>
                <a:gd name="T80" fmla="*/ 130 w 146"/>
                <a:gd name="T81" fmla="*/ 102 h 112"/>
                <a:gd name="T82" fmla="*/ 130 w 146"/>
                <a:gd name="T83" fmla="*/ 88 h 112"/>
                <a:gd name="T84" fmla="*/ 132 w 146"/>
                <a:gd name="T85" fmla="*/ 82 h 112"/>
                <a:gd name="T86" fmla="*/ 134 w 146"/>
                <a:gd name="T87" fmla="*/ 80 h 112"/>
                <a:gd name="T88" fmla="*/ 140 w 146"/>
                <a:gd name="T89" fmla="*/ 82 h 112"/>
                <a:gd name="T90" fmla="*/ 146 w 146"/>
                <a:gd name="T91" fmla="*/ 84 h 112"/>
                <a:gd name="T92" fmla="*/ 146 w 146"/>
                <a:gd name="T93" fmla="*/ 82 h 112"/>
                <a:gd name="T94" fmla="*/ 146 w 146"/>
                <a:gd name="T95" fmla="*/ 76 h 112"/>
                <a:gd name="T96" fmla="*/ 140 w 146"/>
                <a:gd name="T97" fmla="*/ 68 h 112"/>
                <a:gd name="T98" fmla="*/ 132 w 146"/>
                <a:gd name="T99" fmla="*/ 58 h 112"/>
                <a:gd name="T100" fmla="*/ 124 w 146"/>
                <a:gd name="T101" fmla="*/ 54 h 112"/>
                <a:gd name="T102" fmla="*/ 110 w 146"/>
                <a:gd name="T103" fmla="*/ 48 h 112"/>
                <a:gd name="T104" fmla="*/ 106 w 146"/>
                <a:gd name="T105" fmla="*/ 44 h 112"/>
                <a:gd name="T106" fmla="*/ 98 w 146"/>
                <a:gd name="T107" fmla="*/ 32 h 112"/>
                <a:gd name="T108" fmla="*/ 86 w 146"/>
                <a:gd name="T109" fmla="*/ 16 h 112"/>
                <a:gd name="T110" fmla="*/ 80 w 146"/>
                <a:gd name="T111" fmla="*/ 6 h 112"/>
                <a:gd name="T112" fmla="*/ 72 w 146"/>
                <a:gd name="T113" fmla="*/ 2 h 112"/>
                <a:gd name="T114" fmla="*/ 64 w 146"/>
                <a:gd name="T115" fmla="*/ 0 h 112"/>
                <a:gd name="T116" fmla="*/ 50 w 146"/>
                <a:gd name="T117" fmla="*/ 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6" h="112">
                  <a:moveTo>
                    <a:pt x="46" y="4"/>
                  </a:moveTo>
                  <a:lnTo>
                    <a:pt x="46" y="4"/>
                  </a:lnTo>
                  <a:lnTo>
                    <a:pt x="44" y="4"/>
                  </a:lnTo>
                  <a:lnTo>
                    <a:pt x="42" y="4"/>
                  </a:lnTo>
                  <a:lnTo>
                    <a:pt x="40" y="4"/>
                  </a:lnTo>
                  <a:lnTo>
                    <a:pt x="36" y="4"/>
                  </a:lnTo>
                  <a:lnTo>
                    <a:pt x="34" y="4"/>
                  </a:lnTo>
                  <a:lnTo>
                    <a:pt x="32" y="6"/>
                  </a:lnTo>
                  <a:lnTo>
                    <a:pt x="32" y="6"/>
                  </a:lnTo>
                  <a:lnTo>
                    <a:pt x="30" y="6"/>
                  </a:lnTo>
                  <a:lnTo>
                    <a:pt x="30" y="6"/>
                  </a:lnTo>
                  <a:lnTo>
                    <a:pt x="30" y="8"/>
                  </a:lnTo>
                  <a:lnTo>
                    <a:pt x="30" y="8"/>
                  </a:lnTo>
                  <a:lnTo>
                    <a:pt x="30" y="8"/>
                  </a:lnTo>
                  <a:lnTo>
                    <a:pt x="30" y="8"/>
                  </a:lnTo>
                  <a:lnTo>
                    <a:pt x="30" y="8"/>
                  </a:lnTo>
                  <a:lnTo>
                    <a:pt x="30" y="8"/>
                  </a:lnTo>
                  <a:lnTo>
                    <a:pt x="32" y="10"/>
                  </a:lnTo>
                  <a:lnTo>
                    <a:pt x="32" y="10"/>
                  </a:lnTo>
                  <a:lnTo>
                    <a:pt x="34" y="10"/>
                  </a:lnTo>
                  <a:lnTo>
                    <a:pt x="36" y="10"/>
                  </a:lnTo>
                  <a:lnTo>
                    <a:pt x="36" y="10"/>
                  </a:lnTo>
                  <a:lnTo>
                    <a:pt x="36" y="12"/>
                  </a:lnTo>
                  <a:lnTo>
                    <a:pt x="36" y="12"/>
                  </a:lnTo>
                  <a:lnTo>
                    <a:pt x="36" y="12"/>
                  </a:lnTo>
                  <a:lnTo>
                    <a:pt x="36" y="14"/>
                  </a:lnTo>
                  <a:lnTo>
                    <a:pt x="36" y="14"/>
                  </a:lnTo>
                  <a:lnTo>
                    <a:pt x="36" y="16"/>
                  </a:lnTo>
                  <a:lnTo>
                    <a:pt x="34" y="16"/>
                  </a:lnTo>
                  <a:lnTo>
                    <a:pt x="34" y="18"/>
                  </a:lnTo>
                  <a:lnTo>
                    <a:pt x="32" y="18"/>
                  </a:lnTo>
                  <a:lnTo>
                    <a:pt x="32" y="18"/>
                  </a:lnTo>
                  <a:lnTo>
                    <a:pt x="30" y="20"/>
                  </a:lnTo>
                  <a:lnTo>
                    <a:pt x="26" y="22"/>
                  </a:lnTo>
                  <a:lnTo>
                    <a:pt x="24" y="24"/>
                  </a:lnTo>
                  <a:lnTo>
                    <a:pt x="20" y="24"/>
                  </a:lnTo>
                  <a:lnTo>
                    <a:pt x="14" y="28"/>
                  </a:lnTo>
                  <a:lnTo>
                    <a:pt x="10" y="28"/>
                  </a:lnTo>
                  <a:lnTo>
                    <a:pt x="8" y="30"/>
                  </a:lnTo>
                  <a:lnTo>
                    <a:pt x="6" y="32"/>
                  </a:lnTo>
                  <a:lnTo>
                    <a:pt x="4" y="34"/>
                  </a:lnTo>
                  <a:lnTo>
                    <a:pt x="2" y="34"/>
                  </a:lnTo>
                  <a:lnTo>
                    <a:pt x="2" y="34"/>
                  </a:lnTo>
                  <a:lnTo>
                    <a:pt x="0" y="36"/>
                  </a:lnTo>
                  <a:lnTo>
                    <a:pt x="0" y="36"/>
                  </a:lnTo>
                  <a:lnTo>
                    <a:pt x="0" y="38"/>
                  </a:lnTo>
                  <a:lnTo>
                    <a:pt x="0" y="38"/>
                  </a:lnTo>
                  <a:lnTo>
                    <a:pt x="0" y="40"/>
                  </a:lnTo>
                  <a:lnTo>
                    <a:pt x="0" y="42"/>
                  </a:lnTo>
                  <a:lnTo>
                    <a:pt x="0" y="42"/>
                  </a:lnTo>
                  <a:lnTo>
                    <a:pt x="0" y="44"/>
                  </a:lnTo>
                  <a:lnTo>
                    <a:pt x="0" y="44"/>
                  </a:lnTo>
                  <a:lnTo>
                    <a:pt x="2" y="46"/>
                  </a:lnTo>
                  <a:lnTo>
                    <a:pt x="2" y="46"/>
                  </a:lnTo>
                  <a:lnTo>
                    <a:pt x="4" y="48"/>
                  </a:lnTo>
                  <a:lnTo>
                    <a:pt x="6" y="50"/>
                  </a:lnTo>
                  <a:lnTo>
                    <a:pt x="8" y="50"/>
                  </a:lnTo>
                  <a:lnTo>
                    <a:pt x="12" y="52"/>
                  </a:lnTo>
                  <a:lnTo>
                    <a:pt x="14" y="54"/>
                  </a:lnTo>
                  <a:lnTo>
                    <a:pt x="18" y="54"/>
                  </a:lnTo>
                  <a:lnTo>
                    <a:pt x="20" y="54"/>
                  </a:lnTo>
                  <a:lnTo>
                    <a:pt x="20" y="54"/>
                  </a:lnTo>
                  <a:lnTo>
                    <a:pt x="22" y="54"/>
                  </a:lnTo>
                  <a:lnTo>
                    <a:pt x="22" y="54"/>
                  </a:lnTo>
                  <a:lnTo>
                    <a:pt x="24" y="54"/>
                  </a:lnTo>
                  <a:lnTo>
                    <a:pt x="24" y="54"/>
                  </a:lnTo>
                  <a:lnTo>
                    <a:pt x="26" y="54"/>
                  </a:lnTo>
                  <a:lnTo>
                    <a:pt x="26" y="52"/>
                  </a:lnTo>
                  <a:lnTo>
                    <a:pt x="28" y="50"/>
                  </a:lnTo>
                  <a:lnTo>
                    <a:pt x="30" y="48"/>
                  </a:lnTo>
                  <a:lnTo>
                    <a:pt x="32" y="46"/>
                  </a:lnTo>
                  <a:lnTo>
                    <a:pt x="32" y="44"/>
                  </a:lnTo>
                  <a:lnTo>
                    <a:pt x="36" y="38"/>
                  </a:lnTo>
                  <a:lnTo>
                    <a:pt x="38" y="34"/>
                  </a:lnTo>
                  <a:lnTo>
                    <a:pt x="40" y="30"/>
                  </a:lnTo>
                  <a:lnTo>
                    <a:pt x="42" y="28"/>
                  </a:lnTo>
                  <a:lnTo>
                    <a:pt x="42" y="28"/>
                  </a:lnTo>
                  <a:lnTo>
                    <a:pt x="44" y="26"/>
                  </a:lnTo>
                  <a:lnTo>
                    <a:pt x="44" y="26"/>
                  </a:lnTo>
                  <a:lnTo>
                    <a:pt x="46" y="26"/>
                  </a:lnTo>
                  <a:lnTo>
                    <a:pt x="46" y="26"/>
                  </a:lnTo>
                  <a:lnTo>
                    <a:pt x="48" y="26"/>
                  </a:lnTo>
                  <a:lnTo>
                    <a:pt x="48" y="26"/>
                  </a:lnTo>
                  <a:lnTo>
                    <a:pt x="48" y="26"/>
                  </a:lnTo>
                  <a:lnTo>
                    <a:pt x="48" y="26"/>
                  </a:lnTo>
                  <a:lnTo>
                    <a:pt x="48" y="28"/>
                  </a:lnTo>
                  <a:lnTo>
                    <a:pt x="48" y="30"/>
                  </a:lnTo>
                  <a:lnTo>
                    <a:pt x="48" y="30"/>
                  </a:lnTo>
                  <a:lnTo>
                    <a:pt x="50" y="30"/>
                  </a:lnTo>
                  <a:lnTo>
                    <a:pt x="50" y="32"/>
                  </a:lnTo>
                  <a:lnTo>
                    <a:pt x="52" y="32"/>
                  </a:lnTo>
                  <a:lnTo>
                    <a:pt x="52" y="32"/>
                  </a:lnTo>
                  <a:lnTo>
                    <a:pt x="54" y="32"/>
                  </a:lnTo>
                  <a:lnTo>
                    <a:pt x="56" y="34"/>
                  </a:lnTo>
                  <a:lnTo>
                    <a:pt x="60" y="34"/>
                  </a:lnTo>
                  <a:lnTo>
                    <a:pt x="64" y="34"/>
                  </a:lnTo>
                  <a:lnTo>
                    <a:pt x="66" y="36"/>
                  </a:lnTo>
                  <a:lnTo>
                    <a:pt x="70" y="36"/>
                  </a:lnTo>
                  <a:lnTo>
                    <a:pt x="70" y="36"/>
                  </a:lnTo>
                  <a:lnTo>
                    <a:pt x="72" y="36"/>
                  </a:lnTo>
                  <a:lnTo>
                    <a:pt x="74" y="38"/>
                  </a:lnTo>
                  <a:lnTo>
                    <a:pt x="76" y="40"/>
                  </a:lnTo>
                  <a:lnTo>
                    <a:pt x="78" y="42"/>
                  </a:lnTo>
                  <a:lnTo>
                    <a:pt x="82" y="46"/>
                  </a:lnTo>
                  <a:lnTo>
                    <a:pt x="86" y="50"/>
                  </a:lnTo>
                  <a:lnTo>
                    <a:pt x="90" y="56"/>
                  </a:lnTo>
                  <a:lnTo>
                    <a:pt x="94" y="60"/>
                  </a:lnTo>
                  <a:lnTo>
                    <a:pt x="96" y="64"/>
                  </a:lnTo>
                  <a:lnTo>
                    <a:pt x="98" y="66"/>
                  </a:lnTo>
                  <a:lnTo>
                    <a:pt x="100" y="70"/>
                  </a:lnTo>
                  <a:lnTo>
                    <a:pt x="102" y="72"/>
                  </a:lnTo>
                  <a:lnTo>
                    <a:pt x="104" y="74"/>
                  </a:lnTo>
                  <a:lnTo>
                    <a:pt x="104" y="76"/>
                  </a:lnTo>
                  <a:lnTo>
                    <a:pt x="104" y="78"/>
                  </a:lnTo>
                  <a:lnTo>
                    <a:pt x="104" y="78"/>
                  </a:lnTo>
                  <a:lnTo>
                    <a:pt x="104" y="80"/>
                  </a:lnTo>
                  <a:lnTo>
                    <a:pt x="104" y="82"/>
                  </a:lnTo>
                  <a:lnTo>
                    <a:pt x="104" y="84"/>
                  </a:lnTo>
                  <a:lnTo>
                    <a:pt x="104" y="84"/>
                  </a:lnTo>
                  <a:lnTo>
                    <a:pt x="102" y="90"/>
                  </a:lnTo>
                  <a:lnTo>
                    <a:pt x="100" y="94"/>
                  </a:lnTo>
                  <a:lnTo>
                    <a:pt x="98" y="98"/>
                  </a:lnTo>
                  <a:lnTo>
                    <a:pt x="98" y="100"/>
                  </a:lnTo>
                  <a:lnTo>
                    <a:pt x="98" y="100"/>
                  </a:lnTo>
                  <a:lnTo>
                    <a:pt x="98" y="102"/>
                  </a:lnTo>
                  <a:lnTo>
                    <a:pt x="98" y="104"/>
                  </a:lnTo>
                  <a:lnTo>
                    <a:pt x="98" y="104"/>
                  </a:lnTo>
                  <a:lnTo>
                    <a:pt x="98" y="106"/>
                  </a:lnTo>
                  <a:lnTo>
                    <a:pt x="98" y="106"/>
                  </a:lnTo>
                  <a:lnTo>
                    <a:pt x="100" y="106"/>
                  </a:lnTo>
                  <a:lnTo>
                    <a:pt x="100" y="106"/>
                  </a:lnTo>
                  <a:lnTo>
                    <a:pt x="100" y="106"/>
                  </a:lnTo>
                  <a:lnTo>
                    <a:pt x="102" y="106"/>
                  </a:lnTo>
                  <a:lnTo>
                    <a:pt x="102" y="106"/>
                  </a:lnTo>
                  <a:lnTo>
                    <a:pt x="104" y="104"/>
                  </a:lnTo>
                  <a:lnTo>
                    <a:pt x="106" y="104"/>
                  </a:lnTo>
                  <a:lnTo>
                    <a:pt x="108" y="102"/>
                  </a:lnTo>
                  <a:lnTo>
                    <a:pt x="110" y="100"/>
                  </a:lnTo>
                  <a:lnTo>
                    <a:pt x="110" y="100"/>
                  </a:lnTo>
                  <a:lnTo>
                    <a:pt x="110" y="100"/>
                  </a:lnTo>
                  <a:lnTo>
                    <a:pt x="112" y="100"/>
                  </a:lnTo>
                  <a:lnTo>
                    <a:pt x="112" y="100"/>
                  </a:lnTo>
                  <a:lnTo>
                    <a:pt x="112" y="100"/>
                  </a:lnTo>
                  <a:lnTo>
                    <a:pt x="114" y="100"/>
                  </a:lnTo>
                  <a:lnTo>
                    <a:pt x="114" y="102"/>
                  </a:lnTo>
                  <a:lnTo>
                    <a:pt x="116" y="102"/>
                  </a:lnTo>
                  <a:lnTo>
                    <a:pt x="118" y="104"/>
                  </a:lnTo>
                  <a:lnTo>
                    <a:pt x="120" y="106"/>
                  </a:lnTo>
                  <a:lnTo>
                    <a:pt x="120" y="110"/>
                  </a:lnTo>
                  <a:lnTo>
                    <a:pt x="122" y="110"/>
                  </a:lnTo>
                  <a:lnTo>
                    <a:pt x="122" y="112"/>
                  </a:lnTo>
                  <a:lnTo>
                    <a:pt x="124" y="112"/>
                  </a:lnTo>
                  <a:lnTo>
                    <a:pt x="124" y="112"/>
                  </a:lnTo>
                  <a:lnTo>
                    <a:pt x="124" y="112"/>
                  </a:lnTo>
                  <a:lnTo>
                    <a:pt x="126" y="112"/>
                  </a:lnTo>
                  <a:lnTo>
                    <a:pt x="126" y="112"/>
                  </a:lnTo>
                  <a:lnTo>
                    <a:pt x="128" y="112"/>
                  </a:lnTo>
                  <a:lnTo>
                    <a:pt x="128" y="112"/>
                  </a:lnTo>
                  <a:lnTo>
                    <a:pt x="128" y="110"/>
                  </a:lnTo>
                  <a:lnTo>
                    <a:pt x="128" y="110"/>
                  </a:lnTo>
                  <a:lnTo>
                    <a:pt x="128" y="108"/>
                  </a:lnTo>
                  <a:lnTo>
                    <a:pt x="130" y="106"/>
                  </a:lnTo>
                  <a:lnTo>
                    <a:pt x="130" y="104"/>
                  </a:lnTo>
                  <a:lnTo>
                    <a:pt x="130" y="102"/>
                  </a:lnTo>
                  <a:lnTo>
                    <a:pt x="130" y="98"/>
                  </a:lnTo>
                  <a:lnTo>
                    <a:pt x="130" y="92"/>
                  </a:lnTo>
                  <a:lnTo>
                    <a:pt x="130" y="90"/>
                  </a:lnTo>
                  <a:lnTo>
                    <a:pt x="130" y="88"/>
                  </a:lnTo>
                  <a:lnTo>
                    <a:pt x="130" y="84"/>
                  </a:lnTo>
                  <a:lnTo>
                    <a:pt x="132" y="84"/>
                  </a:lnTo>
                  <a:lnTo>
                    <a:pt x="132" y="82"/>
                  </a:lnTo>
                  <a:lnTo>
                    <a:pt x="132" y="82"/>
                  </a:lnTo>
                  <a:lnTo>
                    <a:pt x="132" y="82"/>
                  </a:lnTo>
                  <a:lnTo>
                    <a:pt x="134" y="80"/>
                  </a:lnTo>
                  <a:lnTo>
                    <a:pt x="134" y="80"/>
                  </a:lnTo>
                  <a:lnTo>
                    <a:pt x="134" y="80"/>
                  </a:lnTo>
                  <a:lnTo>
                    <a:pt x="136" y="80"/>
                  </a:lnTo>
                  <a:lnTo>
                    <a:pt x="136" y="80"/>
                  </a:lnTo>
                  <a:lnTo>
                    <a:pt x="138" y="82"/>
                  </a:lnTo>
                  <a:lnTo>
                    <a:pt x="140" y="82"/>
                  </a:lnTo>
                  <a:lnTo>
                    <a:pt x="142" y="84"/>
                  </a:lnTo>
                  <a:lnTo>
                    <a:pt x="144" y="84"/>
                  </a:lnTo>
                  <a:lnTo>
                    <a:pt x="144" y="84"/>
                  </a:lnTo>
                  <a:lnTo>
                    <a:pt x="146" y="84"/>
                  </a:lnTo>
                  <a:lnTo>
                    <a:pt x="146" y="84"/>
                  </a:lnTo>
                  <a:lnTo>
                    <a:pt x="146" y="84"/>
                  </a:lnTo>
                  <a:lnTo>
                    <a:pt x="146" y="82"/>
                  </a:lnTo>
                  <a:lnTo>
                    <a:pt x="146" y="82"/>
                  </a:lnTo>
                  <a:lnTo>
                    <a:pt x="146" y="80"/>
                  </a:lnTo>
                  <a:lnTo>
                    <a:pt x="146" y="80"/>
                  </a:lnTo>
                  <a:lnTo>
                    <a:pt x="146" y="78"/>
                  </a:lnTo>
                  <a:lnTo>
                    <a:pt x="146" y="76"/>
                  </a:lnTo>
                  <a:lnTo>
                    <a:pt x="146" y="74"/>
                  </a:lnTo>
                  <a:lnTo>
                    <a:pt x="144" y="72"/>
                  </a:lnTo>
                  <a:lnTo>
                    <a:pt x="144" y="72"/>
                  </a:lnTo>
                  <a:lnTo>
                    <a:pt x="140" y="68"/>
                  </a:lnTo>
                  <a:lnTo>
                    <a:pt x="138" y="64"/>
                  </a:lnTo>
                  <a:lnTo>
                    <a:pt x="136" y="62"/>
                  </a:lnTo>
                  <a:lnTo>
                    <a:pt x="134" y="60"/>
                  </a:lnTo>
                  <a:lnTo>
                    <a:pt x="132" y="58"/>
                  </a:lnTo>
                  <a:lnTo>
                    <a:pt x="132" y="58"/>
                  </a:lnTo>
                  <a:lnTo>
                    <a:pt x="130" y="56"/>
                  </a:lnTo>
                  <a:lnTo>
                    <a:pt x="128" y="56"/>
                  </a:lnTo>
                  <a:lnTo>
                    <a:pt x="124" y="54"/>
                  </a:lnTo>
                  <a:lnTo>
                    <a:pt x="122" y="52"/>
                  </a:lnTo>
                  <a:lnTo>
                    <a:pt x="118" y="52"/>
                  </a:lnTo>
                  <a:lnTo>
                    <a:pt x="114" y="50"/>
                  </a:lnTo>
                  <a:lnTo>
                    <a:pt x="110" y="48"/>
                  </a:lnTo>
                  <a:lnTo>
                    <a:pt x="110" y="48"/>
                  </a:lnTo>
                  <a:lnTo>
                    <a:pt x="108" y="46"/>
                  </a:lnTo>
                  <a:lnTo>
                    <a:pt x="106" y="46"/>
                  </a:lnTo>
                  <a:lnTo>
                    <a:pt x="106" y="44"/>
                  </a:lnTo>
                  <a:lnTo>
                    <a:pt x="104" y="42"/>
                  </a:lnTo>
                  <a:lnTo>
                    <a:pt x="102" y="40"/>
                  </a:lnTo>
                  <a:lnTo>
                    <a:pt x="100" y="36"/>
                  </a:lnTo>
                  <a:lnTo>
                    <a:pt x="98" y="32"/>
                  </a:lnTo>
                  <a:lnTo>
                    <a:pt x="94" y="28"/>
                  </a:lnTo>
                  <a:lnTo>
                    <a:pt x="92" y="24"/>
                  </a:lnTo>
                  <a:lnTo>
                    <a:pt x="90" y="20"/>
                  </a:lnTo>
                  <a:lnTo>
                    <a:pt x="86" y="16"/>
                  </a:lnTo>
                  <a:lnTo>
                    <a:pt x="84" y="10"/>
                  </a:lnTo>
                  <a:lnTo>
                    <a:pt x="82" y="8"/>
                  </a:lnTo>
                  <a:lnTo>
                    <a:pt x="80" y="6"/>
                  </a:lnTo>
                  <a:lnTo>
                    <a:pt x="80" y="6"/>
                  </a:lnTo>
                  <a:lnTo>
                    <a:pt x="78" y="4"/>
                  </a:lnTo>
                  <a:lnTo>
                    <a:pt x="76" y="2"/>
                  </a:lnTo>
                  <a:lnTo>
                    <a:pt x="74" y="2"/>
                  </a:lnTo>
                  <a:lnTo>
                    <a:pt x="72" y="2"/>
                  </a:lnTo>
                  <a:lnTo>
                    <a:pt x="72" y="0"/>
                  </a:lnTo>
                  <a:lnTo>
                    <a:pt x="70" y="0"/>
                  </a:lnTo>
                  <a:lnTo>
                    <a:pt x="68" y="0"/>
                  </a:lnTo>
                  <a:lnTo>
                    <a:pt x="64" y="0"/>
                  </a:lnTo>
                  <a:lnTo>
                    <a:pt x="60" y="2"/>
                  </a:lnTo>
                  <a:lnTo>
                    <a:pt x="56" y="2"/>
                  </a:lnTo>
                  <a:lnTo>
                    <a:pt x="54" y="2"/>
                  </a:lnTo>
                  <a:lnTo>
                    <a:pt x="50" y="4"/>
                  </a:lnTo>
                  <a:lnTo>
                    <a:pt x="46" y="4"/>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03" name="Freeform 591"/>
            <p:cNvSpPr>
              <a:spLocks/>
            </p:cNvSpPr>
            <p:nvPr/>
          </p:nvSpPr>
          <p:spPr bwMode="auto">
            <a:xfrm>
              <a:off x="3282927" y="2525127"/>
              <a:ext cx="90891" cy="206564"/>
            </a:xfrm>
            <a:custGeom>
              <a:avLst/>
              <a:gdLst>
                <a:gd name="T0" fmla="*/ 34 w 44"/>
                <a:gd name="T1" fmla="*/ 4 h 100"/>
                <a:gd name="T2" fmla="*/ 32 w 44"/>
                <a:gd name="T3" fmla="*/ 6 h 100"/>
                <a:gd name="T4" fmla="*/ 28 w 44"/>
                <a:gd name="T5" fmla="*/ 6 h 100"/>
                <a:gd name="T6" fmla="*/ 20 w 44"/>
                <a:gd name="T7" fmla="*/ 6 h 100"/>
                <a:gd name="T8" fmla="*/ 16 w 44"/>
                <a:gd name="T9" fmla="*/ 8 h 100"/>
                <a:gd name="T10" fmla="*/ 10 w 44"/>
                <a:gd name="T11" fmla="*/ 16 h 100"/>
                <a:gd name="T12" fmla="*/ 6 w 44"/>
                <a:gd name="T13" fmla="*/ 22 h 100"/>
                <a:gd name="T14" fmla="*/ 2 w 44"/>
                <a:gd name="T15" fmla="*/ 28 h 100"/>
                <a:gd name="T16" fmla="*/ 0 w 44"/>
                <a:gd name="T17" fmla="*/ 32 h 100"/>
                <a:gd name="T18" fmla="*/ 0 w 44"/>
                <a:gd name="T19" fmla="*/ 34 h 100"/>
                <a:gd name="T20" fmla="*/ 2 w 44"/>
                <a:gd name="T21" fmla="*/ 36 h 100"/>
                <a:gd name="T22" fmla="*/ 6 w 44"/>
                <a:gd name="T23" fmla="*/ 32 h 100"/>
                <a:gd name="T24" fmla="*/ 10 w 44"/>
                <a:gd name="T25" fmla="*/ 28 h 100"/>
                <a:gd name="T26" fmla="*/ 12 w 44"/>
                <a:gd name="T27" fmla="*/ 26 h 100"/>
                <a:gd name="T28" fmla="*/ 12 w 44"/>
                <a:gd name="T29" fmla="*/ 28 h 100"/>
                <a:gd name="T30" fmla="*/ 12 w 44"/>
                <a:gd name="T31" fmla="*/ 30 h 100"/>
                <a:gd name="T32" fmla="*/ 10 w 44"/>
                <a:gd name="T33" fmla="*/ 38 h 100"/>
                <a:gd name="T34" fmla="*/ 8 w 44"/>
                <a:gd name="T35" fmla="*/ 46 h 100"/>
                <a:gd name="T36" fmla="*/ 6 w 44"/>
                <a:gd name="T37" fmla="*/ 58 h 100"/>
                <a:gd name="T38" fmla="*/ 4 w 44"/>
                <a:gd name="T39" fmla="*/ 72 h 100"/>
                <a:gd name="T40" fmla="*/ 2 w 44"/>
                <a:gd name="T41" fmla="*/ 82 h 100"/>
                <a:gd name="T42" fmla="*/ 4 w 44"/>
                <a:gd name="T43" fmla="*/ 86 h 100"/>
                <a:gd name="T44" fmla="*/ 8 w 44"/>
                <a:gd name="T45" fmla="*/ 92 h 100"/>
                <a:gd name="T46" fmla="*/ 12 w 44"/>
                <a:gd name="T47" fmla="*/ 98 h 100"/>
                <a:gd name="T48" fmla="*/ 16 w 44"/>
                <a:gd name="T49" fmla="*/ 100 h 100"/>
                <a:gd name="T50" fmla="*/ 18 w 44"/>
                <a:gd name="T51" fmla="*/ 100 h 100"/>
                <a:gd name="T52" fmla="*/ 22 w 44"/>
                <a:gd name="T53" fmla="*/ 100 h 100"/>
                <a:gd name="T54" fmla="*/ 28 w 44"/>
                <a:gd name="T55" fmla="*/ 94 h 100"/>
                <a:gd name="T56" fmla="*/ 32 w 44"/>
                <a:gd name="T57" fmla="*/ 90 h 100"/>
                <a:gd name="T58" fmla="*/ 34 w 44"/>
                <a:gd name="T59" fmla="*/ 86 h 100"/>
                <a:gd name="T60" fmla="*/ 34 w 44"/>
                <a:gd name="T61" fmla="*/ 80 h 100"/>
                <a:gd name="T62" fmla="*/ 30 w 44"/>
                <a:gd name="T63" fmla="*/ 68 h 100"/>
                <a:gd name="T64" fmla="*/ 26 w 44"/>
                <a:gd name="T65" fmla="*/ 54 h 100"/>
                <a:gd name="T66" fmla="*/ 24 w 44"/>
                <a:gd name="T67" fmla="*/ 48 h 100"/>
                <a:gd name="T68" fmla="*/ 24 w 44"/>
                <a:gd name="T69" fmla="*/ 36 h 100"/>
                <a:gd name="T70" fmla="*/ 26 w 44"/>
                <a:gd name="T71" fmla="*/ 32 h 100"/>
                <a:gd name="T72" fmla="*/ 26 w 44"/>
                <a:gd name="T73" fmla="*/ 30 h 100"/>
                <a:gd name="T74" fmla="*/ 32 w 44"/>
                <a:gd name="T75" fmla="*/ 28 h 100"/>
                <a:gd name="T76" fmla="*/ 38 w 44"/>
                <a:gd name="T77" fmla="*/ 24 h 100"/>
                <a:gd name="T78" fmla="*/ 40 w 44"/>
                <a:gd name="T79" fmla="*/ 22 h 100"/>
                <a:gd name="T80" fmla="*/ 42 w 44"/>
                <a:gd name="T81" fmla="*/ 18 h 100"/>
                <a:gd name="T82" fmla="*/ 44 w 44"/>
                <a:gd name="T83" fmla="*/ 14 h 100"/>
                <a:gd name="T84" fmla="*/ 42 w 44"/>
                <a:gd name="T85" fmla="*/ 12 h 100"/>
                <a:gd name="T86" fmla="*/ 40 w 44"/>
                <a:gd name="T87" fmla="*/ 8 h 100"/>
                <a:gd name="T88" fmla="*/ 36 w 44"/>
                <a:gd name="T89" fmla="*/ 2 h 100"/>
                <a:gd name="T90" fmla="*/ 34 w 44"/>
                <a:gd name="T9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 h="100">
                  <a:moveTo>
                    <a:pt x="34" y="4"/>
                  </a:moveTo>
                  <a:lnTo>
                    <a:pt x="34" y="4"/>
                  </a:lnTo>
                  <a:lnTo>
                    <a:pt x="34" y="4"/>
                  </a:lnTo>
                  <a:lnTo>
                    <a:pt x="34" y="4"/>
                  </a:lnTo>
                  <a:lnTo>
                    <a:pt x="34" y="4"/>
                  </a:lnTo>
                  <a:lnTo>
                    <a:pt x="32" y="6"/>
                  </a:lnTo>
                  <a:lnTo>
                    <a:pt x="32" y="6"/>
                  </a:lnTo>
                  <a:lnTo>
                    <a:pt x="30" y="6"/>
                  </a:lnTo>
                  <a:lnTo>
                    <a:pt x="28" y="6"/>
                  </a:lnTo>
                  <a:lnTo>
                    <a:pt x="24" y="6"/>
                  </a:lnTo>
                  <a:lnTo>
                    <a:pt x="20" y="6"/>
                  </a:lnTo>
                  <a:lnTo>
                    <a:pt x="20" y="6"/>
                  </a:lnTo>
                  <a:lnTo>
                    <a:pt x="20" y="6"/>
                  </a:lnTo>
                  <a:lnTo>
                    <a:pt x="18" y="8"/>
                  </a:lnTo>
                  <a:lnTo>
                    <a:pt x="16" y="8"/>
                  </a:lnTo>
                  <a:lnTo>
                    <a:pt x="14" y="10"/>
                  </a:lnTo>
                  <a:lnTo>
                    <a:pt x="12" y="12"/>
                  </a:lnTo>
                  <a:lnTo>
                    <a:pt x="10" y="16"/>
                  </a:lnTo>
                  <a:lnTo>
                    <a:pt x="8" y="18"/>
                  </a:lnTo>
                  <a:lnTo>
                    <a:pt x="6" y="20"/>
                  </a:lnTo>
                  <a:lnTo>
                    <a:pt x="6" y="22"/>
                  </a:lnTo>
                  <a:lnTo>
                    <a:pt x="4" y="24"/>
                  </a:lnTo>
                  <a:lnTo>
                    <a:pt x="2" y="26"/>
                  </a:lnTo>
                  <a:lnTo>
                    <a:pt x="2" y="28"/>
                  </a:lnTo>
                  <a:lnTo>
                    <a:pt x="0" y="30"/>
                  </a:lnTo>
                  <a:lnTo>
                    <a:pt x="0" y="32"/>
                  </a:lnTo>
                  <a:lnTo>
                    <a:pt x="0" y="32"/>
                  </a:lnTo>
                  <a:lnTo>
                    <a:pt x="0" y="34"/>
                  </a:lnTo>
                  <a:lnTo>
                    <a:pt x="0" y="34"/>
                  </a:lnTo>
                  <a:lnTo>
                    <a:pt x="0" y="34"/>
                  </a:lnTo>
                  <a:lnTo>
                    <a:pt x="2" y="36"/>
                  </a:lnTo>
                  <a:lnTo>
                    <a:pt x="2" y="36"/>
                  </a:lnTo>
                  <a:lnTo>
                    <a:pt x="2" y="36"/>
                  </a:lnTo>
                  <a:lnTo>
                    <a:pt x="2" y="34"/>
                  </a:lnTo>
                  <a:lnTo>
                    <a:pt x="4" y="34"/>
                  </a:lnTo>
                  <a:lnTo>
                    <a:pt x="6" y="32"/>
                  </a:lnTo>
                  <a:lnTo>
                    <a:pt x="6" y="30"/>
                  </a:lnTo>
                  <a:lnTo>
                    <a:pt x="8" y="28"/>
                  </a:lnTo>
                  <a:lnTo>
                    <a:pt x="10" y="28"/>
                  </a:lnTo>
                  <a:lnTo>
                    <a:pt x="10" y="26"/>
                  </a:lnTo>
                  <a:lnTo>
                    <a:pt x="10" y="26"/>
                  </a:lnTo>
                  <a:lnTo>
                    <a:pt x="12" y="26"/>
                  </a:lnTo>
                  <a:lnTo>
                    <a:pt x="12" y="26"/>
                  </a:lnTo>
                  <a:lnTo>
                    <a:pt x="12" y="26"/>
                  </a:lnTo>
                  <a:lnTo>
                    <a:pt x="12" y="28"/>
                  </a:lnTo>
                  <a:lnTo>
                    <a:pt x="12" y="28"/>
                  </a:lnTo>
                  <a:lnTo>
                    <a:pt x="12" y="30"/>
                  </a:lnTo>
                  <a:lnTo>
                    <a:pt x="12" y="30"/>
                  </a:lnTo>
                  <a:lnTo>
                    <a:pt x="12" y="32"/>
                  </a:lnTo>
                  <a:lnTo>
                    <a:pt x="12" y="34"/>
                  </a:lnTo>
                  <a:lnTo>
                    <a:pt x="10" y="38"/>
                  </a:lnTo>
                  <a:lnTo>
                    <a:pt x="10" y="40"/>
                  </a:lnTo>
                  <a:lnTo>
                    <a:pt x="8" y="44"/>
                  </a:lnTo>
                  <a:lnTo>
                    <a:pt x="8" y="46"/>
                  </a:lnTo>
                  <a:lnTo>
                    <a:pt x="6" y="52"/>
                  </a:lnTo>
                  <a:lnTo>
                    <a:pt x="6" y="54"/>
                  </a:lnTo>
                  <a:lnTo>
                    <a:pt x="6" y="58"/>
                  </a:lnTo>
                  <a:lnTo>
                    <a:pt x="4" y="64"/>
                  </a:lnTo>
                  <a:lnTo>
                    <a:pt x="4" y="68"/>
                  </a:lnTo>
                  <a:lnTo>
                    <a:pt x="4" y="72"/>
                  </a:lnTo>
                  <a:lnTo>
                    <a:pt x="2" y="76"/>
                  </a:lnTo>
                  <a:lnTo>
                    <a:pt x="2" y="80"/>
                  </a:lnTo>
                  <a:lnTo>
                    <a:pt x="2" y="82"/>
                  </a:lnTo>
                  <a:lnTo>
                    <a:pt x="4" y="82"/>
                  </a:lnTo>
                  <a:lnTo>
                    <a:pt x="4" y="84"/>
                  </a:lnTo>
                  <a:lnTo>
                    <a:pt x="4" y="86"/>
                  </a:lnTo>
                  <a:lnTo>
                    <a:pt x="4" y="88"/>
                  </a:lnTo>
                  <a:lnTo>
                    <a:pt x="6" y="90"/>
                  </a:lnTo>
                  <a:lnTo>
                    <a:pt x="8" y="92"/>
                  </a:lnTo>
                  <a:lnTo>
                    <a:pt x="8" y="94"/>
                  </a:lnTo>
                  <a:lnTo>
                    <a:pt x="10" y="96"/>
                  </a:lnTo>
                  <a:lnTo>
                    <a:pt x="12" y="98"/>
                  </a:lnTo>
                  <a:lnTo>
                    <a:pt x="14" y="100"/>
                  </a:lnTo>
                  <a:lnTo>
                    <a:pt x="14" y="100"/>
                  </a:lnTo>
                  <a:lnTo>
                    <a:pt x="16" y="100"/>
                  </a:lnTo>
                  <a:lnTo>
                    <a:pt x="16" y="100"/>
                  </a:lnTo>
                  <a:lnTo>
                    <a:pt x="18" y="100"/>
                  </a:lnTo>
                  <a:lnTo>
                    <a:pt x="18" y="100"/>
                  </a:lnTo>
                  <a:lnTo>
                    <a:pt x="20" y="100"/>
                  </a:lnTo>
                  <a:lnTo>
                    <a:pt x="22" y="100"/>
                  </a:lnTo>
                  <a:lnTo>
                    <a:pt x="22" y="100"/>
                  </a:lnTo>
                  <a:lnTo>
                    <a:pt x="24" y="98"/>
                  </a:lnTo>
                  <a:lnTo>
                    <a:pt x="26" y="96"/>
                  </a:lnTo>
                  <a:lnTo>
                    <a:pt x="28" y="94"/>
                  </a:lnTo>
                  <a:lnTo>
                    <a:pt x="30" y="92"/>
                  </a:lnTo>
                  <a:lnTo>
                    <a:pt x="32" y="90"/>
                  </a:lnTo>
                  <a:lnTo>
                    <a:pt x="32" y="90"/>
                  </a:lnTo>
                  <a:lnTo>
                    <a:pt x="34" y="88"/>
                  </a:lnTo>
                  <a:lnTo>
                    <a:pt x="34" y="88"/>
                  </a:lnTo>
                  <a:lnTo>
                    <a:pt x="34" y="86"/>
                  </a:lnTo>
                  <a:lnTo>
                    <a:pt x="34" y="84"/>
                  </a:lnTo>
                  <a:lnTo>
                    <a:pt x="34" y="82"/>
                  </a:lnTo>
                  <a:lnTo>
                    <a:pt x="34" y="80"/>
                  </a:lnTo>
                  <a:lnTo>
                    <a:pt x="32" y="76"/>
                  </a:lnTo>
                  <a:lnTo>
                    <a:pt x="32" y="74"/>
                  </a:lnTo>
                  <a:lnTo>
                    <a:pt x="30" y="68"/>
                  </a:lnTo>
                  <a:lnTo>
                    <a:pt x="28" y="62"/>
                  </a:lnTo>
                  <a:lnTo>
                    <a:pt x="26" y="56"/>
                  </a:lnTo>
                  <a:lnTo>
                    <a:pt x="26" y="54"/>
                  </a:lnTo>
                  <a:lnTo>
                    <a:pt x="26" y="52"/>
                  </a:lnTo>
                  <a:lnTo>
                    <a:pt x="24" y="50"/>
                  </a:lnTo>
                  <a:lnTo>
                    <a:pt x="24" y="48"/>
                  </a:lnTo>
                  <a:lnTo>
                    <a:pt x="24" y="44"/>
                  </a:lnTo>
                  <a:lnTo>
                    <a:pt x="24" y="40"/>
                  </a:lnTo>
                  <a:lnTo>
                    <a:pt x="24" y="36"/>
                  </a:lnTo>
                  <a:lnTo>
                    <a:pt x="24" y="34"/>
                  </a:lnTo>
                  <a:lnTo>
                    <a:pt x="24" y="32"/>
                  </a:lnTo>
                  <a:lnTo>
                    <a:pt x="26" y="32"/>
                  </a:lnTo>
                  <a:lnTo>
                    <a:pt x="26" y="32"/>
                  </a:lnTo>
                  <a:lnTo>
                    <a:pt x="26" y="30"/>
                  </a:lnTo>
                  <a:lnTo>
                    <a:pt x="26" y="30"/>
                  </a:lnTo>
                  <a:lnTo>
                    <a:pt x="28" y="30"/>
                  </a:lnTo>
                  <a:lnTo>
                    <a:pt x="30" y="28"/>
                  </a:lnTo>
                  <a:lnTo>
                    <a:pt x="32" y="28"/>
                  </a:lnTo>
                  <a:lnTo>
                    <a:pt x="34" y="26"/>
                  </a:lnTo>
                  <a:lnTo>
                    <a:pt x="36" y="26"/>
                  </a:lnTo>
                  <a:lnTo>
                    <a:pt x="38" y="24"/>
                  </a:lnTo>
                  <a:lnTo>
                    <a:pt x="40" y="24"/>
                  </a:lnTo>
                  <a:lnTo>
                    <a:pt x="40" y="24"/>
                  </a:lnTo>
                  <a:lnTo>
                    <a:pt x="40" y="22"/>
                  </a:lnTo>
                  <a:lnTo>
                    <a:pt x="42" y="22"/>
                  </a:lnTo>
                  <a:lnTo>
                    <a:pt x="42" y="20"/>
                  </a:lnTo>
                  <a:lnTo>
                    <a:pt x="42" y="18"/>
                  </a:lnTo>
                  <a:lnTo>
                    <a:pt x="44" y="16"/>
                  </a:lnTo>
                  <a:lnTo>
                    <a:pt x="44" y="16"/>
                  </a:lnTo>
                  <a:lnTo>
                    <a:pt x="44" y="14"/>
                  </a:lnTo>
                  <a:lnTo>
                    <a:pt x="44" y="14"/>
                  </a:lnTo>
                  <a:lnTo>
                    <a:pt x="44" y="14"/>
                  </a:lnTo>
                  <a:lnTo>
                    <a:pt x="42" y="12"/>
                  </a:lnTo>
                  <a:lnTo>
                    <a:pt x="42" y="12"/>
                  </a:lnTo>
                  <a:lnTo>
                    <a:pt x="40" y="10"/>
                  </a:lnTo>
                  <a:lnTo>
                    <a:pt x="40" y="8"/>
                  </a:lnTo>
                  <a:lnTo>
                    <a:pt x="38" y="6"/>
                  </a:lnTo>
                  <a:lnTo>
                    <a:pt x="36" y="4"/>
                  </a:lnTo>
                  <a:lnTo>
                    <a:pt x="36" y="2"/>
                  </a:lnTo>
                  <a:lnTo>
                    <a:pt x="34" y="2"/>
                  </a:lnTo>
                  <a:lnTo>
                    <a:pt x="34" y="0"/>
                  </a:lnTo>
                  <a:lnTo>
                    <a:pt x="34" y="0"/>
                  </a:lnTo>
                  <a:lnTo>
                    <a:pt x="34" y="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04" name="Freeform 596"/>
            <p:cNvSpPr>
              <a:spLocks/>
            </p:cNvSpPr>
            <p:nvPr/>
          </p:nvSpPr>
          <p:spPr bwMode="auto">
            <a:xfrm>
              <a:off x="4348839" y="1455125"/>
              <a:ext cx="74366" cy="41313"/>
            </a:xfrm>
            <a:custGeom>
              <a:avLst/>
              <a:gdLst>
                <a:gd name="T0" fmla="*/ 10 w 36"/>
                <a:gd name="T1" fmla="*/ 0 h 20"/>
                <a:gd name="T2" fmla="*/ 10 w 36"/>
                <a:gd name="T3" fmla="*/ 0 h 20"/>
                <a:gd name="T4" fmla="*/ 10 w 36"/>
                <a:gd name="T5" fmla="*/ 2 h 20"/>
                <a:gd name="T6" fmla="*/ 8 w 36"/>
                <a:gd name="T7" fmla="*/ 2 h 20"/>
                <a:gd name="T8" fmla="*/ 8 w 36"/>
                <a:gd name="T9" fmla="*/ 2 h 20"/>
                <a:gd name="T10" fmla="*/ 6 w 36"/>
                <a:gd name="T11" fmla="*/ 4 h 20"/>
                <a:gd name="T12" fmla="*/ 4 w 36"/>
                <a:gd name="T13" fmla="*/ 6 h 20"/>
                <a:gd name="T14" fmla="*/ 4 w 36"/>
                <a:gd name="T15" fmla="*/ 8 h 20"/>
                <a:gd name="T16" fmla="*/ 2 w 36"/>
                <a:gd name="T17" fmla="*/ 10 h 20"/>
                <a:gd name="T18" fmla="*/ 2 w 36"/>
                <a:gd name="T19" fmla="*/ 12 h 20"/>
                <a:gd name="T20" fmla="*/ 2 w 36"/>
                <a:gd name="T21" fmla="*/ 12 h 20"/>
                <a:gd name="T22" fmla="*/ 0 w 36"/>
                <a:gd name="T23" fmla="*/ 14 h 20"/>
                <a:gd name="T24" fmla="*/ 0 w 36"/>
                <a:gd name="T25" fmla="*/ 16 h 20"/>
                <a:gd name="T26" fmla="*/ 0 w 36"/>
                <a:gd name="T27" fmla="*/ 16 h 20"/>
                <a:gd name="T28" fmla="*/ 0 w 36"/>
                <a:gd name="T29" fmla="*/ 18 h 20"/>
                <a:gd name="T30" fmla="*/ 0 w 36"/>
                <a:gd name="T31" fmla="*/ 18 h 20"/>
                <a:gd name="T32" fmla="*/ 2 w 36"/>
                <a:gd name="T33" fmla="*/ 20 h 20"/>
                <a:gd name="T34" fmla="*/ 2 w 36"/>
                <a:gd name="T35" fmla="*/ 20 h 20"/>
                <a:gd name="T36" fmla="*/ 2 w 36"/>
                <a:gd name="T37" fmla="*/ 20 h 20"/>
                <a:gd name="T38" fmla="*/ 4 w 36"/>
                <a:gd name="T39" fmla="*/ 20 h 20"/>
                <a:gd name="T40" fmla="*/ 6 w 36"/>
                <a:gd name="T41" fmla="*/ 20 h 20"/>
                <a:gd name="T42" fmla="*/ 6 w 36"/>
                <a:gd name="T43" fmla="*/ 20 h 20"/>
                <a:gd name="T44" fmla="*/ 8 w 36"/>
                <a:gd name="T45" fmla="*/ 20 h 20"/>
                <a:gd name="T46" fmla="*/ 12 w 36"/>
                <a:gd name="T47" fmla="*/ 20 h 20"/>
                <a:gd name="T48" fmla="*/ 14 w 36"/>
                <a:gd name="T49" fmla="*/ 20 h 20"/>
                <a:gd name="T50" fmla="*/ 18 w 36"/>
                <a:gd name="T51" fmla="*/ 18 h 20"/>
                <a:gd name="T52" fmla="*/ 22 w 36"/>
                <a:gd name="T53" fmla="*/ 18 h 20"/>
                <a:gd name="T54" fmla="*/ 26 w 36"/>
                <a:gd name="T55" fmla="*/ 16 h 20"/>
                <a:gd name="T56" fmla="*/ 28 w 36"/>
                <a:gd name="T57" fmla="*/ 16 h 20"/>
                <a:gd name="T58" fmla="*/ 32 w 36"/>
                <a:gd name="T59" fmla="*/ 16 h 20"/>
                <a:gd name="T60" fmla="*/ 32 w 36"/>
                <a:gd name="T61" fmla="*/ 14 h 20"/>
                <a:gd name="T62" fmla="*/ 34 w 36"/>
                <a:gd name="T63" fmla="*/ 14 h 20"/>
                <a:gd name="T64" fmla="*/ 34 w 36"/>
                <a:gd name="T65" fmla="*/ 14 h 20"/>
                <a:gd name="T66" fmla="*/ 34 w 36"/>
                <a:gd name="T67" fmla="*/ 12 h 20"/>
                <a:gd name="T68" fmla="*/ 36 w 36"/>
                <a:gd name="T69" fmla="*/ 12 h 20"/>
                <a:gd name="T70" fmla="*/ 36 w 36"/>
                <a:gd name="T71" fmla="*/ 10 h 20"/>
                <a:gd name="T72" fmla="*/ 36 w 36"/>
                <a:gd name="T73" fmla="*/ 10 h 20"/>
                <a:gd name="T74" fmla="*/ 36 w 36"/>
                <a:gd name="T75" fmla="*/ 10 h 20"/>
                <a:gd name="T76" fmla="*/ 34 w 36"/>
                <a:gd name="T77" fmla="*/ 8 h 20"/>
                <a:gd name="T78" fmla="*/ 34 w 36"/>
                <a:gd name="T79" fmla="*/ 8 h 20"/>
                <a:gd name="T80" fmla="*/ 32 w 36"/>
                <a:gd name="T81" fmla="*/ 6 h 20"/>
                <a:gd name="T82" fmla="*/ 30 w 36"/>
                <a:gd name="T83" fmla="*/ 6 h 20"/>
                <a:gd name="T84" fmla="*/ 30 w 36"/>
                <a:gd name="T85" fmla="*/ 4 h 20"/>
                <a:gd name="T86" fmla="*/ 28 w 36"/>
                <a:gd name="T87" fmla="*/ 4 h 20"/>
                <a:gd name="T88" fmla="*/ 26 w 36"/>
                <a:gd name="T89" fmla="*/ 2 h 20"/>
                <a:gd name="T90" fmla="*/ 24 w 36"/>
                <a:gd name="T91" fmla="*/ 2 h 20"/>
                <a:gd name="T92" fmla="*/ 22 w 36"/>
                <a:gd name="T93" fmla="*/ 2 h 20"/>
                <a:gd name="T94" fmla="*/ 20 w 36"/>
                <a:gd name="T95" fmla="*/ 0 h 20"/>
                <a:gd name="T96" fmla="*/ 18 w 36"/>
                <a:gd name="T97" fmla="*/ 0 h 20"/>
                <a:gd name="T98" fmla="*/ 16 w 36"/>
                <a:gd name="T99" fmla="*/ 0 h 20"/>
                <a:gd name="T100" fmla="*/ 14 w 36"/>
                <a:gd name="T101" fmla="*/ 0 h 20"/>
                <a:gd name="T102" fmla="*/ 12 w 36"/>
                <a:gd name="T103" fmla="*/ 0 h 20"/>
                <a:gd name="T104" fmla="*/ 10 w 36"/>
                <a:gd name="T10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 h="20">
                  <a:moveTo>
                    <a:pt x="10" y="0"/>
                  </a:moveTo>
                  <a:lnTo>
                    <a:pt x="10" y="0"/>
                  </a:lnTo>
                  <a:lnTo>
                    <a:pt x="10" y="2"/>
                  </a:lnTo>
                  <a:lnTo>
                    <a:pt x="8" y="2"/>
                  </a:lnTo>
                  <a:lnTo>
                    <a:pt x="8" y="2"/>
                  </a:lnTo>
                  <a:lnTo>
                    <a:pt x="6" y="4"/>
                  </a:lnTo>
                  <a:lnTo>
                    <a:pt x="4" y="6"/>
                  </a:lnTo>
                  <a:lnTo>
                    <a:pt x="4" y="8"/>
                  </a:lnTo>
                  <a:lnTo>
                    <a:pt x="2" y="10"/>
                  </a:lnTo>
                  <a:lnTo>
                    <a:pt x="2" y="12"/>
                  </a:lnTo>
                  <a:lnTo>
                    <a:pt x="2" y="12"/>
                  </a:lnTo>
                  <a:lnTo>
                    <a:pt x="0" y="14"/>
                  </a:lnTo>
                  <a:lnTo>
                    <a:pt x="0" y="16"/>
                  </a:lnTo>
                  <a:lnTo>
                    <a:pt x="0" y="16"/>
                  </a:lnTo>
                  <a:lnTo>
                    <a:pt x="0" y="18"/>
                  </a:lnTo>
                  <a:lnTo>
                    <a:pt x="0" y="18"/>
                  </a:lnTo>
                  <a:lnTo>
                    <a:pt x="2" y="20"/>
                  </a:lnTo>
                  <a:lnTo>
                    <a:pt x="2" y="20"/>
                  </a:lnTo>
                  <a:lnTo>
                    <a:pt x="2" y="20"/>
                  </a:lnTo>
                  <a:lnTo>
                    <a:pt x="4" y="20"/>
                  </a:lnTo>
                  <a:lnTo>
                    <a:pt x="6" y="20"/>
                  </a:lnTo>
                  <a:lnTo>
                    <a:pt x="6" y="20"/>
                  </a:lnTo>
                  <a:lnTo>
                    <a:pt x="8" y="20"/>
                  </a:lnTo>
                  <a:lnTo>
                    <a:pt x="12" y="20"/>
                  </a:lnTo>
                  <a:lnTo>
                    <a:pt x="14" y="20"/>
                  </a:lnTo>
                  <a:lnTo>
                    <a:pt x="18" y="18"/>
                  </a:lnTo>
                  <a:lnTo>
                    <a:pt x="22" y="18"/>
                  </a:lnTo>
                  <a:lnTo>
                    <a:pt x="26" y="16"/>
                  </a:lnTo>
                  <a:lnTo>
                    <a:pt x="28" y="16"/>
                  </a:lnTo>
                  <a:lnTo>
                    <a:pt x="32" y="16"/>
                  </a:lnTo>
                  <a:lnTo>
                    <a:pt x="32" y="14"/>
                  </a:lnTo>
                  <a:lnTo>
                    <a:pt x="34" y="14"/>
                  </a:lnTo>
                  <a:lnTo>
                    <a:pt x="34" y="14"/>
                  </a:lnTo>
                  <a:lnTo>
                    <a:pt x="34" y="12"/>
                  </a:lnTo>
                  <a:lnTo>
                    <a:pt x="36" y="12"/>
                  </a:lnTo>
                  <a:lnTo>
                    <a:pt x="36" y="10"/>
                  </a:lnTo>
                  <a:lnTo>
                    <a:pt x="36" y="10"/>
                  </a:lnTo>
                  <a:lnTo>
                    <a:pt x="36" y="10"/>
                  </a:lnTo>
                  <a:lnTo>
                    <a:pt x="34" y="8"/>
                  </a:lnTo>
                  <a:lnTo>
                    <a:pt x="34" y="8"/>
                  </a:lnTo>
                  <a:lnTo>
                    <a:pt x="32" y="6"/>
                  </a:lnTo>
                  <a:lnTo>
                    <a:pt x="30" y="6"/>
                  </a:lnTo>
                  <a:lnTo>
                    <a:pt x="30" y="4"/>
                  </a:lnTo>
                  <a:lnTo>
                    <a:pt x="28" y="4"/>
                  </a:lnTo>
                  <a:lnTo>
                    <a:pt x="26" y="2"/>
                  </a:lnTo>
                  <a:lnTo>
                    <a:pt x="24" y="2"/>
                  </a:lnTo>
                  <a:lnTo>
                    <a:pt x="22" y="2"/>
                  </a:lnTo>
                  <a:lnTo>
                    <a:pt x="20" y="0"/>
                  </a:lnTo>
                  <a:lnTo>
                    <a:pt x="18" y="0"/>
                  </a:lnTo>
                  <a:lnTo>
                    <a:pt x="16" y="0"/>
                  </a:lnTo>
                  <a:lnTo>
                    <a:pt x="14" y="0"/>
                  </a:lnTo>
                  <a:lnTo>
                    <a:pt x="12" y="0"/>
                  </a:lnTo>
                  <a:lnTo>
                    <a:pt x="10"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05" name="Freeform 597"/>
            <p:cNvSpPr>
              <a:spLocks/>
            </p:cNvSpPr>
            <p:nvPr/>
          </p:nvSpPr>
          <p:spPr bwMode="auto">
            <a:xfrm>
              <a:off x="4348839" y="1455125"/>
              <a:ext cx="74366" cy="41313"/>
            </a:xfrm>
            <a:custGeom>
              <a:avLst/>
              <a:gdLst>
                <a:gd name="T0" fmla="*/ 10 w 36"/>
                <a:gd name="T1" fmla="*/ 0 h 20"/>
                <a:gd name="T2" fmla="*/ 10 w 36"/>
                <a:gd name="T3" fmla="*/ 0 h 20"/>
                <a:gd name="T4" fmla="*/ 10 w 36"/>
                <a:gd name="T5" fmla="*/ 2 h 20"/>
                <a:gd name="T6" fmla="*/ 8 w 36"/>
                <a:gd name="T7" fmla="*/ 2 h 20"/>
                <a:gd name="T8" fmla="*/ 8 w 36"/>
                <a:gd name="T9" fmla="*/ 2 h 20"/>
                <a:gd name="T10" fmla="*/ 6 w 36"/>
                <a:gd name="T11" fmla="*/ 4 h 20"/>
                <a:gd name="T12" fmla="*/ 4 w 36"/>
                <a:gd name="T13" fmla="*/ 6 h 20"/>
                <a:gd name="T14" fmla="*/ 4 w 36"/>
                <a:gd name="T15" fmla="*/ 8 h 20"/>
                <a:gd name="T16" fmla="*/ 2 w 36"/>
                <a:gd name="T17" fmla="*/ 10 h 20"/>
                <a:gd name="T18" fmla="*/ 2 w 36"/>
                <a:gd name="T19" fmla="*/ 12 h 20"/>
                <a:gd name="T20" fmla="*/ 2 w 36"/>
                <a:gd name="T21" fmla="*/ 12 h 20"/>
                <a:gd name="T22" fmla="*/ 0 w 36"/>
                <a:gd name="T23" fmla="*/ 14 h 20"/>
                <a:gd name="T24" fmla="*/ 0 w 36"/>
                <a:gd name="T25" fmla="*/ 16 h 20"/>
                <a:gd name="T26" fmla="*/ 0 w 36"/>
                <a:gd name="T27" fmla="*/ 16 h 20"/>
                <a:gd name="T28" fmla="*/ 0 w 36"/>
                <a:gd name="T29" fmla="*/ 18 h 20"/>
                <a:gd name="T30" fmla="*/ 0 w 36"/>
                <a:gd name="T31" fmla="*/ 18 h 20"/>
                <a:gd name="T32" fmla="*/ 2 w 36"/>
                <a:gd name="T33" fmla="*/ 20 h 20"/>
                <a:gd name="T34" fmla="*/ 2 w 36"/>
                <a:gd name="T35" fmla="*/ 20 h 20"/>
                <a:gd name="T36" fmla="*/ 2 w 36"/>
                <a:gd name="T37" fmla="*/ 20 h 20"/>
                <a:gd name="T38" fmla="*/ 4 w 36"/>
                <a:gd name="T39" fmla="*/ 20 h 20"/>
                <a:gd name="T40" fmla="*/ 6 w 36"/>
                <a:gd name="T41" fmla="*/ 20 h 20"/>
                <a:gd name="T42" fmla="*/ 6 w 36"/>
                <a:gd name="T43" fmla="*/ 20 h 20"/>
                <a:gd name="T44" fmla="*/ 8 w 36"/>
                <a:gd name="T45" fmla="*/ 20 h 20"/>
                <a:gd name="T46" fmla="*/ 12 w 36"/>
                <a:gd name="T47" fmla="*/ 20 h 20"/>
                <a:gd name="T48" fmla="*/ 14 w 36"/>
                <a:gd name="T49" fmla="*/ 20 h 20"/>
                <a:gd name="T50" fmla="*/ 18 w 36"/>
                <a:gd name="T51" fmla="*/ 18 h 20"/>
                <a:gd name="T52" fmla="*/ 22 w 36"/>
                <a:gd name="T53" fmla="*/ 18 h 20"/>
                <a:gd name="T54" fmla="*/ 26 w 36"/>
                <a:gd name="T55" fmla="*/ 16 h 20"/>
                <a:gd name="T56" fmla="*/ 28 w 36"/>
                <a:gd name="T57" fmla="*/ 16 h 20"/>
                <a:gd name="T58" fmla="*/ 32 w 36"/>
                <a:gd name="T59" fmla="*/ 16 h 20"/>
                <a:gd name="T60" fmla="*/ 32 w 36"/>
                <a:gd name="T61" fmla="*/ 14 h 20"/>
                <a:gd name="T62" fmla="*/ 34 w 36"/>
                <a:gd name="T63" fmla="*/ 14 h 20"/>
                <a:gd name="T64" fmla="*/ 34 w 36"/>
                <a:gd name="T65" fmla="*/ 14 h 20"/>
                <a:gd name="T66" fmla="*/ 34 w 36"/>
                <a:gd name="T67" fmla="*/ 12 h 20"/>
                <a:gd name="T68" fmla="*/ 36 w 36"/>
                <a:gd name="T69" fmla="*/ 12 h 20"/>
                <a:gd name="T70" fmla="*/ 36 w 36"/>
                <a:gd name="T71" fmla="*/ 10 h 20"/>
                <a:gd name="T72" fmla="*/ 36 w 36"/>
                <a:gd name="T73" fmla="*/ 10 h 20"/>
                <a:gd name="T74" fmla="*/ 36 w 36"/>
                <a:gd name="T75" fmla="*/ 10 h 20"/>
                <a:gd name="T76" fmla="*/ 34 w 36"/>
                <a:gd name="T77" fmla="*/ 8 h 20"/>
                <a:gd name="T78" fmla="*/ 34 w 36"/>
                <a:gd name="T79" fmla="*/ 8 h 20"/>
                <a:gd name="T80" fmla="*/ 32 w 36"/>
                <a:gd name="T81" fmla="*/ 6 h 20"/>
                <a:gd name="T82" fmla="*/ 30 w 36"/>
                <a:gd name="T83" fmla="*/ 6 h 20"/>
                <a:gd name="T84" fmla="*/ 30 w 36"/>
                <a:gd name="T85" fmla="*/ 4 h 20"/>
                <a:gd name="T86" fmla="*/ 28 w 36"/>
                <a:gd name="T87" fmla="*/ 4 h 20"/>
                <a:gd name="T88" fmla="*/ 26 w 36"/>
                <a:gd name="T89" fmla="*/ 2 h 20"/>
                <a:gd name="T90" fmla="*/ 24 w 36"/>
                <a:gd name="T91" fmla="*/ 2 h 20"/>
                <a:gd name="T92" fmla="*/ 22 w 36"/>
                <a:gd name="T93" fmla="*/ 2 h 20"/>
                <a:gd name="T94" fmla="*/ 20 w 36"/>
                <a:gd name="T95" fmla="*/ 0 h 20"/>
                <a:gd name="T96" fmla="*/ 18 w 36"/>
                <a:gd name="T97" fmla="*/ 0 h 20"/>
                <a:gd name="T98" fmla="*/ 16 w 36"/>
                <a:gd name="T99" fmla="*/ 0 h 20"/>
                <a:gd name="T100" fmla="*/ 14 w 36"/>
                <a:gd name="T101" fmla="*/ 0 h 20"/>
                <a:gd name="T102" fmla="*/ 12 w 36"/>
                <a:gd name="T103" fmla="*/ 0 h 20"/>
                <a:gd name="T104" fmla="*/ 10 w 36"/>
                <a:gd name="T10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 h="20">
                  <a:moveTo>
                    <a:pt x="10" y="0"/>
                  </a:moveTo>
                  <a:lnTo>
                    <a:pt x="10" y="0"/>
                  </a:lnTo>
                  <a:lnTo>
                    <a:pt x="10" y="2"/>
                  </a:lnTo>
                  <a:lnTo>
                    <a:pt x="8" y="2"/>
                  </a:lnTo>
                  <a:lnTo>
                    <a:pt x="8" y="2"/>
                  </a:lnTo>
                  <a:lnTo>
                    <a:pt x="6" y="4"/>
                  </a:lnTo>
                  <a:lnTo>
                    <a:pt x="4" y="6"/>
                  </a:lnTo>
                  <a:lnTo>
                    <a:pt x="4" y="8"/>
                  </a:lnTo>
                  <a:lnTo>
                    <a:pt x="2" y="10"/>
                  </a:lnTo>
                  <a:lnTo>
                    <a:pt x="2" y="12"/>
                  </a:lnTo>
                  <a:lnTo>
                    <a:pt x="2" y="12"/>
                  </a:lnTo>
                  <a:lnTo>
                    <a:pt x="0" y="14"/>
                  </a:lnTo>
                  <a:lnTo>
                    <a:pt x="0" y="16"/>
                  </a:lnTo>
                  <a:lnTo>
                    <a:pt x="0" y="16"/>
                  </a:lnTo>
                  <a:lnTo>
                    <a:pt x="0" y="18"/>
                  </a:lnTo>
                  <a:lnTo>
                    <a:pt x="0" y="18"/>
                  </a:lnTo>
                  <a:lnTo>
                    <a:pt x="2" y="20"/>
                  </a:lnTo>
                  <a:lnTo>
                    <a:pt x="2" y="20"/>
                  </a:lnTo>
                  <a:lnTo>
                    <a:pt x="2" y="20"/>
                  </a:lnTo>
                  <a:lnTo>
                    <a:pt x="4" y="20"/>
                  </a:lnTo>
                  <a:lnTo>
                    <a:pt x="6" y="20"/>
                  </a:lnTo>
                  <a:lnTo>
                    <a:pt x="6" y="20"/>
                  </a:lnTo>
                  <a:lnTo>
                    <a:pt x="8" y="20"/>
                  </a:lnTo>
                  <a:lnTo>
                    <a:pt x="12" y="20"/>
                  </a:lnTo>
                  <a:lnTo>
                    <a:pt x="14" y="20"/>
                  </a:lnTo>
                  <a:lnTo>
                    <a:pt x="18" y="18"/>
                  </a:lnTo>
                  <a:lnTo>
                    <a:pt x="22" y="18"/>
                  </a:lnTo>
                  <a:lnTo>
                    <a:pt x="26" y="16"/>
                  </a:lnTo>
                  <a:lnTo>
                    <a:pt x="28" y="16"/>
                  </a:lnTo>
                  <a:lnTo>
                    <a:pt x="32" y="16"/>
                  </a:lnTo>
                  <a:lnTo>
                    <a:pt x="32" y="14"/>
                  </a:lnTo>
                  <a:lnTo>
                    <a:pt x="34" y="14"/>
                  </a:lnTo>
                  <a:lnTo>
                    <a:pt x="34" y="14"/>
                  </a:lnTo>
                  <a:lnTo>
                    <a:pt x="34" y="12"/>
                  </a:lnTo>
                  <a:lnTo>
                    <a:pt x="36" y="12"/>
                  </a:lnTo>
                  <a:lnTo>
                    <a:pt x="36" y="10"/>
                  </a:lnTo>
                  <a:lnTo>
                    <a:pt x="36" y="10"/>
                  </a:lnTo>
                  <a:lnTo>
                    <a:pt x="36" y="10"/>
                  </a:lnTo>
                  <a:lnTo>
                    <a:pt x="34" y="8"/>
                  </a:lnTo>
                  <a:lnTo>
                    <a:pt x="34" y="8"/>
                  </a:lnTo>
                  <a:lnTo>
                    <a:pt x="32" y="6"/>
                  </a:lnTo>
                  <a:lnTo>
                    <a:pt x="30" y="6"/>
                  </a:lnTo>
                  <a:lnTo>
                    <a:pt x="30" y="4"/>
                  </a:lnTo>
                  <a:lnTo>
                    <a:pt x="28" y="4"/>
                  </a:lnTo>
                  <a:lnTo>
                    <a:pt x="26" y="2"/>
                  </a:lnTo>
                  <a:lnTo>
                    <a:pt x="24" y="2"/>
                  </a:lnTo>
                  <a:lnTo>
                    <a:pt x="22" y="2"/>
                  </a:lnTo>
                  <a:lnTo>
                    <a:pt x="20" y="0"/>
                  </a:lnTo>
                  <a:lnTo>
                    <a:pt x="18" y="0"/>
                  </a:lnTo>
                  <a:lnTo>
                    <a:pt x="16" y="0"/>
                  </a:lnTo>
                  <a:lnTo>
                    <a:pt x="14" y="0"/>
                  </a:lnTo>
                  <a:lnTo>
                    <a:pt x="12" y="0"/>
                  </a:lnTo>
                  <a:lnTo>
                    <a:pt x="10" y="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06" name="Freeform 598"/>
            <p:cNvSpPr>
              <a:spLocks/>
            </p:cNvSpPr>
            <p:nvPr/>
          </p:nvSpPr>
          <p:spPr bwMode="auto">
            <a:xfrm>
              <a:off x="3989403" y="637132"/>
              <a:ext cx="1491450" cy="1293092"/>
            </a:xfrm>
            <a:custGeom>
              <a:avLst/>
              <a:gdLst>
                <a:gd name="T0" fmla="*/ 104 w 722"/>
                <a:gd name="T1" fmla="*/ 102 h 626"/>
                <a:gd name="T2" fmla="*/ 92 w 722"/>
                <a:gd name="T3" fmla="*/ 136 h 626"/>
                <a:gd name="T4" fmla="*/ 34 w 722"/>
                <a:gd name="T5" fmla="*/ 168 h 626"/>
                <a:gd name="T6" fmla="*/ 2 w 722"/>
                <a:gd name="T7" fmla="*/ 188 h 626"/>
                <a:gd name="T8" fmla="*/ 56 w 722"/>
                <a:gd name="T9" fmla="*/ 188 h 626"/>
                <a:gd name="T10" fmla="*/ 42 w 722"/>
                <a:gd name="T11" fmla="*/ 208 h 626"/>
                <a:gd name="T12" fmla="*/ 22 w 722"/>
                <a:gd name="T13" fmla="*/ 218 h 626"/>
                <a:gd name="T14" fmla="*/ 106 w 722"/>
                <a:gd name="T15" fmla="*/ 234 h 626"/>
                <a:gd name="T16" fmla="*/ 166 w 722"/>
                <a:gd name="T17" fmla="*/ 262 h 626"/>
                <a:gd name="T18" fmla="*/ 190 w 722"/>
                <a:gd name="T19" fmla="*/ 358 h 626"/>
                <a:gd name="T20" fmla="*/ 216 w 722"/>
                <a:gd name="T21" fmla="*/ 352 h 626"/>
                <a:gd name="T22" fmla="*/ 206 w 722"/>
                <a:gd name="T23" fmla="*/ 376 h 626"/>
                <a:gd name="T24" fmla="*/ 218 w 722"/>
                <a:gd name="T25" fmla="*/ 388 h 626"/>
                <a:gd name="T26" fmla="*/ 224 w 722"/>
                <a:gd name="T27" fmla="*/ 424 h 626"/>
                <a:gd name="T28" fmla="*/ 188 w 722"/>
                <a:gd name="T29" fmla="*/ 462 h 626"/>
                <a:gd name="T30" fmla="*/ 232 w 722"/>
                <a:gd name="T31" fmla="*/ 586 h 626"/>
                <a:gd name="T32" fmla="*/ 270 w 722"/>
                <a:gd name="T33" fmla="*/ 608 h 626"/>
                <a:gd name="T34" fmla="*/ 304 w 722"/>
                <a:gd name="T35" fmla="*/ 620 h 626"/>
                <a:gd name="T36" fmla="*/ 342 w 722"/>
                <a:gd name="T37" fmla="*/ 540 h 626"/>
                <a:gd name="T38" fmla="*/ 356 w 722"/>
                <a:gd name="T39" fmla="*/ 498 h 626"/>
                <a:gd name="T40" fmla="*/ 436 w 722"/>
                <a:gd name="T41" fmla="*/ 482 h 626"/>
                <a:gd name="T42" fmla="*/ 462 w 722"/>
                <a:gd name="T43" fmla="*/ 436 h 626"/>
                <a:gd name="T44" fmla="*/ 528 w 722"/>
                <a:gd name="T45" fmla="*/ 434 h 626"/>
                <a:gd name="T46" fmla="*/ 584 w 722"/>
                <a:gd name="T47" fmla="*/ 384 h 626"/>
                <a:gd name="T48" fmla="*/ 530 w 722"/>
                <a:gd name="T49" fmla="*/ 374 h 626"/>
                <a:gd name="T50" fmla="*/ 550 w 722"/>
                <a:gd name="T51" fmla="*/ 348 h 626"/>
                <a:gd name="T52" fmla="*/ 592 w 722"/>
                <a:gd name="T53" fmla="*/ 374 h 626"/>
                <a:gd name="T54" fmla="*/ 592 w 722"/>
                <a:gd name="T55" fmla="*/ 336 h 626"/>
                <a:gd name="T56" fmla="*/ 560 w 722"/>
                <a:gd name="T57" fmla="*/ 314 h 626"/>
                <a:gd name="T58" fmla="*/ 588 w 722"/>
                <a:gd name="T59" fmla="*/ 312 h 626"/>
                <a:gd name="T60" fmla="*/ 606 w 722"/>
                <a:gd name="T61" fmla="*/ 300 h 626"/>
                <a:gd name="T62" fmla="*/ 612 w 722"/>
                <a:gd name="T63" fmla="*/ 282 h 626"/>
                <a:gd name="T64" fmla="*/ 644 w 722"/>
                <a:gd name="T65" fmla="*/ 268 h 626"/>
                <a:gd name="T66" fmla="*/ 628 w 722"/>
                <a:gd name="T67" fmla="*/ 244 h 626"/>
                <a:gd name="T68" fmla="*/ 638 w 722"/>
                <a:gd name="T69" fmla="*/ 212 h 626"/>
                <a:gd name="T70" fmla="*/ 644 w 722"/>
                <a:gd name="T71" fmla="*/ 188 h 626"/>
                <a:gd name="T72" fmla="*/ 602 w 722"/>
                <a:gd name="T73" fmla="*/ 182 h 626"/>
                <a:gd name="T74" fmla="*/ 638 w 722"/>
                <a:gd name="T75" fmla="*/ 140 h 626"/>
                <a:gd name="T76" fmla="*/ 622 w 722"/>
                <a:gd name="T77" fmla="*/ 122 h 626"/>
                <a:gd name="T78" fmla="*/ 662 w 722"/>
                <a:gd name="T79" fmla="*/ 108 h 626"/>
                <a:gd name="T80" fmla="*/ 722 w 722"/>
                <a:gd name="T81" fmla="*/ 76 h 626"/>
                <a:gd name="T82" fmla="*/ 648 w 722"/>
                <a:gd name="T83" fmla="*/ 74 h 626"/>
                <a:gd name="T84" fmla="*/ 582 w 722"/>
                <a:gd name="T85" fmla="*/ 104 h 626"/>
                <a:gd name="T86" fmla="*/ 604 w 722"/>
                <a:gd name="T87" fmla="*/ 64 h 626"/>
                <a:gd name="T88" fmla="*/ 558 w 722"/>
                <a:gd name="T89" fmla="*/ 82 h 626"/>
                <a:gd name="T90" fmla="*/ 556 w 722"/>
                <a:gd name="T91" fmla="*/ 58 h 626"/>
                <a:gd name="T92" fmla="*/ 482 w 722"/>
                <a:gd name="T93" fmla="*/ 72 h 626"/>
                <a:gd name="T94" fmla="*/ 484 w 722"/>
                <a:gd name="T95" fmla="*/ 56 h 626"/>
                <a:gd name="T96" fmla="*/ 598 w 722"/>
                <a:gd name="T97" fmla="*/ 40 h 626"/>
                <a:gd name="T98" fmla="*/ 566 w 722"/>
                <a:gd name="T99" fmla="*/ 22 h 626"/>
                <a:gd name="T100" fmla="*/ 478 w 722"/>
                <a:gd name="T101" fmla="*/ 38 h 626"/>
                <a:gd name="T102" fmla="*/ 506 w 722"/>
                <a:gd name="T103" fmla="*/ 22 h 626"/>
                <a:gd name="T104" fmla="*/ 508 w 722"/>
                <a:gd name="T105" fmla="*/ 2 h 626"/>
                <a:gd name="T106" fmla="*/ 408 w 722"/>
                <a:gd name="T107" fmla="*/ 22 h 626"/>
                <a:gd name="T108" fmla="*/ 360 w 722"/>
                <a:gd name="T109" fmla="*/ 32 h 626"/>
                <a:gd name="T110" fmla="*/ 342 w 722"/>
                <a:gd name="T111" fmla="*/ 48 h 626"/>
                <a:gd name="T112" fmla="*/ 322 w 722"/>
                <a:gd name="T113" fmla="*/ 56 h 626"/>
                <a:gd name="T114" fmla="*/ 284 w 722"/>
                <a:gd name="T115" fmla="*/ 54 h 626"/>
                <a:gd name="T116" fmla="*/ 276 w 722"/>
                <a:gd name="T117" fmla="*/ 82 h 626"/>
                <a:gd name="T118" fmla="*/ 258 w 722"/>
                <a:gd name="T119" fmla="*/ 58 h 626"/>
                <a:gd name="T120" fmla="*/ 240 w 722"/>
                <a:gd name="T121" fmla="*/ 62 h 626"/>
                <a:gd name="T122" fmla="*/ 212 w 722"/>
                <a:gd name="T123" fmla="*/ 56 h 626"/>
                <a:gd name="T124" fmla="*/ 174 w 722"/>
                <a:gd name="T125" fmla="*/ 64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2" h="626">
                  <a:moveTo>
                    <a:pt x="150" y="78"/>
                  </a:moveTo>
                  <a:lnTo>
                    <a:pt x="150" y="78"/>
                  </a:lnTo>
                  <a:lnTo>
                    <a:pt x="150" y="80"/>
                  </a:lnTo>
                  <a:lnTo>
                    <a:pt x="148" y="82"/>
                  </a:lnTo>
                  <a:lnTo>
                    <a:pt x="144" y="88"/>
                  </a:lnTo>
                  <a:lnTo>
                    <a:pt x="144" y="90"/>
                  </a:lnTo>
                  <a:lnTo>
                    <a:pt x="142" y="94"/>
                  </a:lnTo>
                  <a:lnTo>
                    <a:pt x="140" y="94"/>
                  </a:lnTo>
                  <a:lnTo>
                    <a:pt x="140" y="96"/>
                  </a:lnTo>
                  <a:lnTo>
                    <a:pt x="138" y="96"/>
                  </a:lnTo>
                  <a:lnTo>
                    <a:pt x="138" y="98"/>
                  </a:lnTo>
                  <a:lnTo>
                    <a:pt x="136" y="98"/>
                  </a:lnTo>
                  <a:lnTo>
                    <a:pt x="134" y="98"/>
                  </a:lnTo>
                  <a:lnTo>
                    <a:pt x="132" y="100"/>
                  </a:lnTo>
                  <a:lnTo>
                    <a:pt x="128" y="100"/>
                  </a:lnTo>
                  <a:lnTo>
                    <a:pt x="126" y="100"/>
                  </a:lnTo>
                  <a:lnTo>
                    <a:pt x="122" y="100"/>
                  </a:lnTo>
                  <a:lnTo>
                    <a:pt x="116" y="100"/>
                  </a:lnTo>
                  <a:lnTo>
                    <a:pt x="110" y="102"/>
                  </a:lnTo>
                  <a:lnTo>
                    <a:pt x="106" y="102"/>
                  </a:lnTo>
                  <a:lnTo>
                    <a:pt x="104" y="102"/>
                  </a:lnTo>
                  <a:lnTo>
                    <a:pt x="102" y="104"/>
                  </a:lnTo>
                  <a:lnTo>
                    <a:pt x="98" y="104"/>
                  </a:lnTo>
                  <a:lnTo>
                    <a:pt x="98" y="104"/>
                  </a:lnTo>
                  <a:lnTo>
                    <a:pt x="96" y="106"/>
                  </a:lnTo>
                  <a:lnTo>
                    <a:pt x="96" y="106"/>
                  </a:lnTo>
                  <a:lnTo>
                    <a:pt x="96" y="106"/>
                  </a:lnTo>
                  <a:lnTo>
                    <a:pt x="94" y="108"/>
                  </a:lnTo>
                  <a:lnTo>
                    <a:pt x="94" y="108"/>
                  </a:lnTo>
                  <a:lnTo>
                    <a:pt x="94" y="110"/>
                  </a:lnTo>
                  <a:lnTo>
                    <a:pt x="94" y="112"/>
                  </a:lnTo>
                  <a:lnTo>
                    <a:pt x="94" y="112"/>
                  </a:lnTo>
                  <a:lnTo>
                    <a:pt x="94" y="116"/>
                  </a:lnTo>
                  <a:lnTo>
                    <a:pt x="94" y="118"/>
                  </a:lnTo>
                  <a:lnTo>
                    <a:pt x="94" y="122"/>
                  </a:lnTo>
                  <a:lnTo>
                    <a:pt x="94" y="126"/>
                  </a:lnTo>
                  <a:lnTo>
                    <a:pt x="94" y="128"/>
                  </a:lnTo>
                  <a:lnTo>
                    <a:pt x="94" y="130"/>
                  </a:lnTo>
                  <a:lnTo>
                    <a:pt x="94" y="132"/>
                  </a:lnTo>
                  <a:lnTo>
                    <a:pt x="94" y="134"/>
                  </a:lnTo>
                  <a:lnTo>
                    <a:pt x="94" y="136"/>
                  </a:lnTo>
                  <a:lnTo>
                    <a:pt x="92" y="136"/>
                  </a:lnTo>
                  <a:lnTo>
                    <a:pt x="92" y="138"/>
                  </a:lnTo>
                  <a:lnTo>
                    <a:pt x="90" y="140"/>
                  </a:lnTo>
                  <a:lnTo>
                    <a:pt x="88" y="140"/>
                  </a:lnTo>
                  <a:lnTo>
                    <a:pt x="86" y="140"/>
                  </a:lnTo>
                  <a:lnTo>
                    <a:pt x="84" y="142"/>
                  </a:lnTo>
                  <a:lnTo>
                    <a:pt x="82" y="142"/>
                  </a:lnTo>
                  <a:lnTo>
                    <a:pt x="78" y="142"/>
                  </a:lnTo>
                  <a:lnTo>
                    <a:pt x="72" y="144"/>
                  </a:lnTo>
                  <a:lnTo>
                    <a:pt x="68" y="144"/>
                  </a:lnTo>
                  <a:lnTo>
                    <a:pt x="66" y="146"/>
                  </a:lnTo>
                  <a:lnTo>
                    <a:pt x="64" y="146"/>
                  </a:lnTo>
                  <a:lnTo>
                    <a:pt x="62" y="146"/>
                  </a:lnTo>
                  <a:lnTo>
                    <a:pt x="60" y="148"/>
                  </a:lnTo>
                  <a:lnTo>
                    <a:pt x="58" y="148"/>
                  </a:lnTo>
                  <a:lnTo>
                    <a:pt x="56" y="148"/>
                  </a:lnTo>
                  <a:lnTo>
                    <a:pt x="54" y="152"/>
                  </a:lnTo>
                  <a:lnTo>
                    <a:pt x="50" y="154"/>
                  </a:lnTo>
                  <a:lnTo>
                    <a:pt x="44" y="158"/>
                  </a:lnTo>
                  <a:lnTo>
                    <a:pt x="40" y="162"/>
                  </a:lnTo>
                  <a:lnTo>
                    <a:pt x="38" y="164"/>
                  </a:lnTo>
                  <a:lnTo>
                    <a:pt x="34" y="168"/>
                  </a:lnTo>
                  <a:lnTo>
                    <a:pt x="32" y="168"/>
                  </a:lnTo>
                  <a:lnTo>
                    <a:pt x="30" y="170"/>
                  </a:lnTo>
                  <a:lnTo>
                    <a:pt x="28" y="170"/>
                  </a:lnTo>
                  <a:lnTo>
                    <a:pt x="26" y="170"/>
                  </a:lnTo>
                  <a:lnTo>
                    <a:pt x="22" y="172"/>
                  </a:lnTo>
                  <a:lnTo>
                    <a:pt x="14" y="174"/>
                  </a:lnTo>
                  <a:lnTo>
                    <a:pt x="10" y="174"/>
                  </a:lnTo>
                  <a:lnTo>
                    <a:pt x="6" y="176"/>
                  </a:lnTo>
                  <a:lnTo>
                    <a:pt x="6" y="176"/>
                  </a:lnTo>
                  <a:lnTo>
                    <a:pt x="4" y="176"/>
                  </a:lnTo>
                  <a:lnTo>
                    <a:pt x="2" y="178"/>
                  </a:lnTo>
                  <a:lnTo>
                    <a:pt x="0" y="178"/>
                  </a:lnTo>
                  <a:lnTo>
                    <a:pt x="0" y="180"/>
                  </a:lnTo>
                  <a:lnTo>
                    <a:pt x="0" y="180"/>
                  </a:lnTo>
                  <a:lnTo>
                    <a:pt x="0" y="180"/>
                  </a:lnTo>
                  <a:lnTo>
                    <a:pt x="0" y="182"/>
                  </a:lnTo>
                  <a:lnTo>
                    <a:pt x="0" y="184"/>
                  </a:lnTo>
                  <a:lnTo>
                    <a:pt x="0" y="186"/>
                  </a:lnTo>
                  <a:lnTo>
                    <a:pt x="0" y="186"/>
                  </a:lnTo>
                  <a:lnTo>
                    <a:pt x="0" y="188"/>
                  </a:lnTo>
                  <a:lnTo>
                    <a:pt x="2" y="188"/>
                  </a:lnTo>
                  <a:lnTo>
                    <a:pt x="2" y="190"/>
                  </a:lnTo>
                  <a:lnTo>
                    <a:pt x="4" y="190"/>
                  </a:lnTo>
                  <a:lnTo>
                    <a:pt x="4" y="192"/>
                  </a:lnTo>
                  <a:lnTo>
                    <a:pt x="6" y="192"/>
                  </a:lnTo>
                  <a:lnTo>
                    <a:pt x="8" y="192"/>
                  </a:lnTo>
                  <a:lnTo>
                    <a:pt x="8" y="192"/>
                  </a:lnTo>
                  <a:lnTo>
                    <a:pt x="10" y="192"/>
                  </a:lnTo>
                  <a:lnTo>
                    <a:pt x="14" y="192"/>
                  </a:lnTo>
                  <a:lnTo>
                    <a:pt x="16" y="192"/>
                  </a:lnTo>
                  <a:lnTo>
                    <a:pt x="20" y="190"/>
                  </a:lnTo>
                  <a:lnTo>
                    <a:pt x="28" y="190"/>
                  </a:lnTo>
                  <a:lnTo>
                    <a:pt x="36" y="188"/>
                  </a:lnTo>
                  <a:lnTo>
                    <a:pt x="40" y="186"/>
                  </a:lnTo>
                  <a:lnTo>
                    <a:pt x="44" y="186"/>
                  </a:lnTo>
                  <a:lnTo>
                    <a:pt x="46" y="186"/>
                  </a:lnTo>
                  <a:lnTo>
                    <a:pt x="50" y="186"/>
                  </a:lnTo>
                  <a:lnTo>
                    <a:pt x="52" y="186"/>
                  </a:lnTo>
                  <a:lnTo>
                    <a:pt x="52" y="186"/>
                  </a:lnTo>
                  <a:lnTo>
                    <a:pt x="54" y="186"/>
                  </a:lnTo>
                  <a:lnTo>
                    <a:pt x="56" y="188"/>
                  </a:lnTo>
                  <a:lnTo>
                    <a:pt x="56" y="188"/>
                  </a:lnTo>
                  <a:lnTo>
                    <a:pt x="58" y="190"/>
                  </a:lnTo>
                  <a:lnTo>
                    <a:pt x="60" y="192"/>
                  </a:lnTo>
                  <a:lnTo>
                    <a:pt x="62" y="194"/>
                  </a:lnTo>
                  <a:lnTo>
                    <a:pt x="64" y="196"/>
                  </a:lnTo>
                  <a:lnTo>
                    <a:pt x="64" y="198"/>
                  </a:lnTo>
                  <a:lnTo>
                    <a:pt x="64" y="198"/>
                  </a:lnTo>
                  <a:lnTo>
                    <a:pt x="66" y="200"/>
                  </a:lnTo>
                  <a:lnTo>
                    <a:pt x="66" y="200"/>
                  </a:lnTo>
                  <a:lnTo>
                    <a:pt x="66" y="202"/>
                  </a:lnTo>
                  <a:lnTo>
                    <a:pt x="66" y="202"/>
                  </a:lnTo>
                  <a:lnTo>
                    <a:pt x="64" y="204"/>
                  </a:lnTo>
                  <a:lnTo>
                    <a:pt x="64" y="204"/>
                  </a:lnTo>
                  <a:lnTo>
                    <a:pt x="62" y="204"/>
                  </a:lnTo>
                  <a:lnTo>
                    <a:pt x="62" y="206"/>
                  </a:lnTo>
                  <a:lnTo>
                    <a:pt x="60" y="206"/>
                  </a:lnTo>
                  <a:lnTo>
                    <a:pt x="58" y="206"/>
                  </a:lnTo>
                  <a:lnTo>
                    <a:pt x="56" y="206"/>
                  </a:lnTo>
                  <a:lnTo>
                    <a:pt x="52" y="206"/>
                  </a:lnTo>
                  <a:lnTo>
                    <a:pt x="48" y="208"/>
                  </a:lnTo>
                  <a:lnTo>
                    <a:pt x="44" y="208"/>
                  </a:lnTo>
                  <a:lnTo>
                    <a:pt x="42" y="208"/>
                  </a:lnTo>
                  <a:lnTo>
                    <a:pt x="42" y="208"/>
                  </a:lnTo>
                  <a:lnTo>
                    <a:pt x="40" y="208"/>
                  </a:lnTo>
                  <a:lnTo>
                    <a:pt x="36" y="208"/>
                  </a:lnTo>
                  <a:lnTo>
                    <a:pt x="34" y="208"/>
                  </a:lnTo>
                  <a:lnTo>
                    <a:pt x="30" y="208"/>
                  </a:lnTo>
                  <a:lnTo>
                    <a:pt x="26" y="208"/>
                  </a:lnTo>
                  <a:lnTo>
                    <a:pt x="24" y="208"/>
                  </a:lnTo>
                  <a:lnTo>
                    <a:pt x="24" y="208"/>
                  </a:lnTo>
                  <a:lnTo>
                    <a:pt x="22" y="208"/>
                  </a:lnTo>
                  <a:lnTo>
                    <a:pt x="20" y="208"/>
                  </a:lnTo>
                  <a:lnTo>
                    <a:pt x="20" y="210"/>
                  </a:lnTo>
                  <a:lnTo>
                    <a:pt x="20" y="210"/>
                  </a:lnTo>
                  <a:lnTo>
                    <a:pt x="20" y="210"/>
                  </a:lnTo>
                  <a:lnTo>
                    <a:pt x="20" y="212"/>
                  </a:lnTo>
                  <a:lnTo>
                    <a:pt x="20" y="212"/>
                  </a:lnTo>
                  <a:lnTo>
                    <a:pt x="20" y="212"/>
                  </a:lnTo>
                  <a:lnTo>
                    <a:pt x="20" y="214"/>
                  </a:lnTo>
                  <a:lnTo>
                    <a:pt x="20" y="214"/>
                  </a:lnTo>
                  <a:lnTo>
                    <a:pt x="22" y="216"/>
                  </a:lnTo>
                  <a:lnTo>
                    <a:pt x="22" y="216"/>
                  </a:lnTo>
                  <a:lnTo>
                    <a:pt x="22" y="218"/>
                  </a:lnTo>
                  <a:lnTo>
                    <a:pt x="24" y="220"/>
                  </a:lnTo>
                  <a:lnTo>
                    <a:pt x="28" y="222"/>
                  </a:lnTo>
                  <a:lnTo>
                    <a:pt x="30" y="224"/>
                  </a:lnTo>
                  <a:lnTo>
                    <a:pt x="32" y="226"/>
                  </a:lnTo>
                  <a:lnTo>
                    <a:pt x="36" y="226"/>
                  </a:lnTo>
                  <a:lnTo>
                    <a:pt x="38" y="228"/>
                  </a:lnTo>
                  <a:lnTo>
                    <a:pt x="42" y="230"/>
                  </a:lnTo>
                  <a:lnTo>
                    <a:pt x="44" y="232"/>
                  </a:lnTo>
                  <a:lnTo>
                    <a:pt x="50" y="234"/>
                  </a:lnTo>
                  <a:lnTo>
                    <a:pt x="56" y="236"/>
                  </a:lnTo>
                  <a:lnTo>
                    <a:pt x="58" y="236"/>
                  </a:lnTo>
                  <a:lnTo>
                    <a:pt x="60" y="236"/>
                  </a:lnTo>
                  <a:lnTo>
                    <a:pt x="62" y="236"/>
                  </a:lnTo>
                  <a:lnTo>
                    <a:pt x="64" y="236"/>
                  </a:lnTo>
                  <a:lnTo>
                    <a:pt x="66" y="236"/>
                  </a:lnTo>
                  <a:lnTo>
                    <a:pt x="70" y="236"/>
                  </a:lnTo>
                  <a:lnTo>
                    <a:pt x="74" y="236"/>
                  </a:lnTo>
                  <a:lnTo>
                    <a:pt x="80" y="236"/>
                  </a:lnTo>
                  <a:lnTo>
                    <a:pt x="86" y="236"/>
                  </a:lnTo>
                  <a:lnTo>
                    <a:pt x="100" y="234"/>
                  </a:lnTo>
                  <a:lnTo>
                    <a:pt x="106" y="234"/>
                  </a:lnTo>
                  <a:lnTo>
                    <a:pt x="112" y="234"/>
                  </a:lnTo>
                  <a:lnTo>
                    <a:pt x="118" y="232"/>
                  </a:lnTo>
                  <a:lnTo>
                    <a:pt x="124" y="232"/>
                  </a:lnTo>
                  <a:lnTo>
                    <a:pt x="130" y="232"/>
                  </a:lnTo>
                  <a:lnTo>
                    <a:pt x="132" y="232"/>
                  </a:lnTo>
                  <a:lnTo>
                    <a:pt x="134" y="232"/>
                  </a:lnTo>
                  <a:lnTo>
                    <a:pt x="136" y="234"/>
                  </a:lnTo>
                  <a:lnTo>
                    <a:pt x="140" y="234"/>
                  </a:lnTo>
                  <a:lnTo>
                    <a:pt x="142" y="234"/>
                  </a:lnTo>
                  <a:lnTo>
                    <a:pt x="144" y="236"/>
                  </a:lnTo>
                  <a:lnTo>
                    <a:pt x="144" y="236"/>
                  </a:lnTo>
                  <a:lnTo>
                    <a:pt x="146" y="236"/>
                  </a:lnTo>
                  <a:lnTo>
                    <a:pt x="148" y="238"/>
                  </a:lnTo>
                  <a:lnTo>
                    <a:pt x="150" y="240"/>
                  </a:lnTo>
                  <a:lnTo>
                    <a:pt x="152" y="242"/>
                  </a:lnTo>
                  <a:lnTo>
                    <a:pt x="156" y="246"/>
                  </a:lnTo>
                  <a:lnTo>
                    <a:pt x="158" y="250"/>
                  </a:lnTo>
                  <a:lnTo>
                    <a:pt x="162" y="254"/>
                  </a:lnTo>
                  <a:lnTo>
                    <a:pt x="164" y="258"/>
                  </a:lnTo>
                  <a:lnTo>
                    <a:pt x="166" y="260"/>
                  </a:lnTo>
                  <a:lnTo>
                    <a:pt x="166" y="262"/>
                  </a:lnTo>
                  <a:lnTo>
                    <a:pt x="168" y="264"/>
                  </a:lnTo>
                  <a:lnTo>
                    <a:pt x="170" y="270"/>
                  </a:lnTo>
                  <a:lnTo>
                    <a:pt x="172" y="274"/>
                  </a:lnTo>
                  <a:lnTo>
                    <a:pt x="174" y="280"/>
                  </a:lnTo>
                  <a:lnTo>
                    <a:pt x="176" y="286"/>
                  </a:lnTo>
                  <a:lnTo>
                    <a:pt x="178" y="292"/>
                  </a:lnTo>
                  <a:lnTo>
                    <a:pt x="182" y="300"/>
                  </a:lnTo>
                  <a:lnTo>
                    <a:pt x="182" y="304"/>
                  </a:lnTo>
                  <a:lnTo>
                    <a:pt x="184" y="310"/>
                  </a:lnTo>
                  <a:lnTo>
                    <a:pt x="186" y="320"/>
                  </a:lnTo>
                  <a:lnTo>
                    <a:pt x="188" y="332"/>
                  </a:lnTo>
                  <a:lnTo>
                    <a:pt x="188" y="340"/>
                  </a:lnTo>
                  <a:lnTo>
                    <a:pt x="188" y="344"/>
                  </a:lnTo>
                  <a:lnTo>
                    <a:pt x="188" y="346"/>
                  </a:lnTo>
                  <a:lnTo>
                    <a:pt x="188" y="350"/>
                  </a:lnTo>
                  <a:lnTo>
                    <a:pt x="188" y="354"/>
                  </a:lnTo>
                  <a:lnTo>
                    <a:pt x="188" y="354"/>
                  </a:lnTo>
                  <a:lnTo>
                    <a:pt x="190" y="356"/>
                  </a:lnTo>
                  <a:lnTo>
                    <a:pt x="190" y="356"/>
                  </a:lnTo>
                  <a:lnTo>
                    <a:pt x="190" y="358"/>
                  </a:lnTo>
                  <a:lnTo>
                    <a:pt x="190" y="358"/>
                  </a:lnTo>
                  <a:lnTo>
                    <a:pt x="192" y="358"/>
                  </a:lnTo>
                  <a:lnTo>
                    <a:pt x="192" y="358"/>
                  </a:lnTo>
                  <a:lnTo>
                    <a:pt x="192" y="358"/>
                  </a:lnTo>
                  <a:lnTo>
                    <a:pt x="194" y="358"/>
                  </a:lnTo>
                  <a:lnTo>
                    <a:pt x="194" y="358"/>
                  </a:lnTo>
                  <a:lnTo>
                    <a:pt x="196" y="358"/>
                  </a:lnTo>
                  <a:lnTo>
                    <a:pt x="196" y="358"/>
                  </a:lnTo>
                  <a:lnTo>
                    <a:pt x="198" y="356"/>
                  </a:lnTo>
                  <a:lnTo>
                    <a:pt x="202" y="354"/>
                  </a:lnTo>
                  <a:lnTo>
                    <a:pt x="204" y="352"/>
                  </a:lnTo>
                  <a:lnTo>
                    <a:pt x="206" y="350"/>
                  </a:lnTo>
                  <a:lnTo>
                    <a:pt x="206" y="350"/>
                  </a:lnTo>
                  <a:lnTo>
                    <a:pt x="208" y="350"/>
                  </a:lnTo>
                  <a:lnTo>
                    <a:pt x="210" y="348"/>
                  </a:lnTo>
                  <a:lnTo>
                    <a:pt x="210" y="348"/>
                  </a:lnTo>
                  <a:lnTo>
                    <a:pt x="210" y="348"/>
                  </a:lnTo>
                  <a:lnTo>
                    <a:pt x="212" y="348"/>
                  </a:lnTo>
                  <a:lnTo>
                    <a:pt x="212" y="350"/>
                  </a:lnTo>
                  <a:lnTo>
                    <a:pt x="214" y="350"/>
                  </a:lnTo>
                  <a:lnTo>
                    <a:pt x="214" y="352"/>
                  </a:lnTo>
                  <a:lnTo>
                    <a:pt x="216" y="352"/>
                  </a:lnTo>
                  <a:lnTo>
                    <a:pt x="216" y="354"/>
                  </a:lnTo>
                  <a:lnTo>
                    <a:pt x="218" y="356"/>
                  </a:lnTo>
                  <a:lnTo>
                    <a:pt x="218" y="356"/>
                  </a:lnTo>
                  <a:lnTo>
                    <a:pt x="218" y="358"/>
                  </a:lnTo>
                  <a:lnTo>
                    <a:pt x="220" y="360"/>
                  </a:lnTo>
                  <a:lnTo>
                    <a:pt x="220" y="362"/>
                  </a:lnTo>
                  <a:lnTo>
                    <a:pt x="220" y="364"/>
                  </a:lnTo>
                  <a:lnTo>
                    <a:pt x="220" y="366"/>
                  </a:lnTo>
                  <a:lnTo>
                    <a:pt x="220" y="368"/>
                  </a:lnTo>
                  <a:lnTo>
                    <a:pt x="220" y="368"/>
                  </a:lnTo>
                  <a:lnTo>
                    <a:pt x="220" y="370"/>
                  </a:lnTo>
                  <a:lnTo>
                    <a:pt x="220" y="370"/>
                  </a:lnTo>
                  <a:lnTo>
                    <a:pt x="220" y="372"/>
                  </a:lnTo>
                  <a:lnTo>
                    <a:pt x="220" y="372"/>
                  </a:lnTo>
                  <a:lnTo>
                    <a:pt x="218" y="372"/>
                  </a:lnTo>
                  <a:lnTo>
                    <a:pt x="218" y="372"/>
                  </a:lnTo>
                  <a:lnTo>
                    <a:pt x="216" y="374"/>
                  </a:lnTo>
                  <a:lnTo>
                    <a:pt x="214" y="374"/>
                  </a:lnTo>
                  <a:lnTo>
                    <a:pt x="212" y="374"/>
                  </a:lnTo>
                  <a:lnTo>
                    <a:pt x="210" y="374"/>
                  </a:lnTo>
                  <a:lnTo>
                    <a:pt x="206" y="376"/>
                  </a:lnTo>
                  <a:lnTo>
                    <a:pt x="202" y="376"/>
                  </a:lnTo>
                  <a:lnTo>
                    <a:pt x="200" y="376"/>
                  </a:lnTo>
                  <a:lnTo>
                    <a:pt x="198" y="376"/>
                  </a:lnTo>
                  <a:lnTo>
                    <a:pt x="196" y="376"/>
                  </a:lnTo>
                  <a:lnTo>
                    <a:pt x="196" y="378"/>
                  </a:lnTo>
                  <a:lnTo>
                    <a:pt x="194" y="378"/>
                  </a:lnTo>
                  <a:lnTo>
                    <a:pt x="194" y="378"/>
                  </a:lnTo>
                  <a:lnTo>
                    <a:pt x="194" y="380"/>
                  </a:lnTo>
                  <a:lnTo>
                    <a:pt x="194" y="380"/>
                  </a:lnTo>
                  <a:lnTo>
                    <a:pt x="194" y="380"/>
                  </a:lnTo>
                  <a:lnTo>
                    <a:pt x="194" y="382"/>
                  </a:lnTo>
                  <a:lnTo>
                    <a:pt x="194" y="382"/>
                  </a:lnTo>
                  <a:lnTo>
                    <a:pt x="196" y="382"/>
                  </a:lnTo>
                  <a:lnTo>
                    <a:pt x="196" y="384"/>
                  </a:lnTo>
                  <a:lnTo>
                    <a:pt x="196" y="384"/>
                  </a:lnTo>
                  <a:lnTo>
                    <a:pt x="198" y="384"/>
                  </a:lnTo>
                  <a:lnTo>
                    <a:pt x="202" y="386"/>
                  </a:lnTo>
                  <a:lnTo>
                    <a:pt x="204" y="386"/>
                  </a:lnTo>
                  <a:lnTo>
                    <a:pt x="210" y="388"/>
                  </a:lnTo>
                  <a:lnTo>
                    <a:pt x="216" y="388"/>
                  </a:lnTo>
                  <a:lnTo>
                    <a:pt x="218" y="388"/>
                  </a:lnTo>
                  <a:lnTo>
                    <a:pt x="222" y="390"/>
                  </a:lnTo>
                  <a:lnTo>
                    <a:pt x="224" y="390"/>
                  </a:lnTo>
                  <a:lnTo>
                    <a:pt x="226" y="392"/>
                  </a:lnTo>
                  <a:lnTo>
                    <a:pt x="228" y="392"/>
                  </a:lnTo>
                  <a:lnTo>
                    <a:pt x="228" y="392"/>
                  </a:lnTo>
                  <a:lnTo>
                    <a:pt x="228" y="394"/>
                  </a:lnTo>
                  <a:lnTo>
                    <a:pt x="228" y="394"/>
                  </a:lnTo>
                  <a:lnTo>
                    <a:pt x="230" y="396"/>
                  </a:lnTo>
                  <a:lnTo>
                    <a:pt x="230" y="398"/>
                  </a:lnTo>
                  <a:lnTo>
                    <a:pt x="230" y="398"/>
                  </a:lnTo>
                  <a:lnTo>
                    <a:pt x="230" y="400"/>
                  </a:lnTo>
                  <a:lnTo>
                    <a:pt x="230" y="402"/>
                  </a:lnTo>
                  <a:lnTo>
                    <a:pt x="230" y="404"/>
                  </a:lnTo>
                  <a:lnTo>
                    <a:pt x="230" y="408"/>
                  </a:lnTo>
                  <a:lnTo>
                    <a:pt x="230" y="410"/>
                  </a:lnTo>
                  <a:lnTo>
                    <a:pt x="228" y="414"/>
                  </a:lnTo>
                  <a:lnTo>
                    <a:pt x="228" y="418"/>
                  </a:lnTo>
                  <a:lnTo>
                    <a:pt x="226" y="420"/>
                  </a:lnTo>
                  <a:lnTo>
                    <a:pt x="226" y="422"/>
                  </a:lnTo>
                  <a:lnTo>
                    <a:pt x="224" y="422"/>
                  </a:lnTo>
                  <a:lnTo>
                    <a:pt x="224" y="424"/>
                  </a:lnTo>
                  <a:lnTo>
                    <a:pt x="222" y="426"/>
                  </a:lnTo>
                  <a:lnTo>
                    <a:pt x="222" y="426"/>
                  </a:lnTo>
                  <a:lnTo>
                    <a:pt x="220" y="428"/>
                  </a:lnTo>
                  <a:lnTo>
                    <a:pt x="218" y="428"/>
                  </a:lnTo>
                  <a:lnTo>
                    <a:pt x="214" y="430"/>
                  </a:lnTo>
                  <a:lnTo>
                    <a:pt x="210" y="432"/>
                  </a:lnTo>
                  <a:lnTo>
                    <a:pt x="206" y="434"/>
                  </a:lnTo>
                  <a:lnTo>
                    <a:pt x="202" y="436"/>
                  </a:lnTo>
                  <a:lnTo>
                    <a:pt x="200" y="436"/>
                  </a:lnTo>
                  <a:lnTo>
                    <a:pt x="198" y="438"/>
                  </a:lnTo>
                  <a:lnTo>
                    <a:pt x="198" y="438"/>
                  </a:lnTo>
                  <a:lnTo>
                    <a:pt x="196" y="440"/>
                  </a:lnTo>
                  <a:lnTo>
                    <a:pt x="196" y="440"/>
                  </a:lnTo>
                  <a:lnTo>
                    <a:pt x="194" y="442"/>
                  </a:lnTo>
                  <a:lnTo>
                    <a:pt x="194" y="444"/>
                  </a:lnTo>
                  <a:lnTo>
                    <a:pt x="192" y="446"/>
                  </a:lnTo>
                  <a:lnTo>
                    <a:pt x="190" y="450"/>
                  </a:lnTo>
                  <a:lnTo>
                    <a:pt x="190" y="454"/>
                  </a:lnTo>
                  <a:lnTo>
                    <a:pt x="190" y="456"/>
                  </a:lnTo>
                  <a:lnTo>
                    <a:pt x="188" y="460"/>
                  </a:lnTo>
                  <a:lnTo>
                    <a:pt x="188" y="462"/>
                  </a:lnTo>
                  <a:lnTo>
                    <a:pt x="188" y="464"/>
                  </a:lnTo>
                  <a:lnTo>
                    <a:pt x="188" y="466"/>
                  </a:lnTo>
                  <a:lnTo>
                    <a:pt x="190" y="470"/>
                  </a:lnTo>
                  <a:lnTo>
                    <a:pt x="190" y="472"/>
                  </a:lnTo>
                  <a:lnTo>
                    <a:pt x="192" y="478"/>
                  </a:lnTo>
                  <a:lnTo>
                    <a:pt x="194" y="486"/>
                  </a:lnTo>
                  <a:lnTo>
                    <a:pt x="196" y="492"/>
                  </a:lnTo>
                  <a:lnTo>
                    <a:pt x="198" y="498"/>
                  </a:lnTo>
                  <a:lnTo>
                    <a:pt x="200" y="502"/>
                  </a:lnTo>
                  <a:lnTo>
                    <a:pt x="202" y="508"/>
                  </a:lnTo>
                  <a:lnTo>
                    <a:pt x="204" y="518"/>
                  </a:lnTo>
                  <a:lnTo>
                    <a:pt x="210" y="532"/>
                  </a:lnTo>
                  <a:lnTo>
                    <a:pt x="214" y="544"/>
                  </a:lnTo>
                  <a:lnTo>
                    <a:pt x="216" y="550"/>
                  </a:lnTo>
                  <a:lnTo>
                    <a:pt x="218" y="556"/>
                  </a:lnTo>
                  <a:lnTo>
                    <a:pt x="220" y="560"/>
                  </a:lnTo>
                  <a:lnTo>
                    <a:pt x="224" y="566"/>
                  </a:lnTo>
                  <a:lnTo>
                    <a:pt x="226" y="572"/>
                  </a:lnTo>
                  <a:lnTo>
                    <a:pt x="228" y="580"/>
                  </a:lnTo>
                  <a:lnTo>
                    <a:pt x="230" y="582"/>
                  </a:lnTo>
                  <a:lnTo>
                    <a:pt x="232" y="586"/>
                  </a:lnTo>
                  <a:lnTo>
                    <a:pt x="232" y="590"/>
                  </a:lnTo>
                  <a:lnTo>
                    <a:pt x="234" y="592"/>
                  </a:lnTo>
                  <a:lnTo>
                    <a:pt x="236" y="594"/>
                  </a:lnTo>
                  <a:lnTo>
                    <a:pt x="238" y="598"/>
                  </a:lnTo>
                  <a:lnTo>
                    <a:pt x="240" y="600"/>
                  </a:lnTo>
                  <a:lnTo>
                    <a:pt x="242" y="600"/>
                  </a:lnTo>
                  <a:lnTo>
                    <a:pt x="242" y="602"/>
                  </a:lnTo>
                  <a:lnTo>
                    <a:pt x="244" y="602"/>
                  </a:lnTo>
                  <a:lnTo>
                    <a:pt x="246" y="602"/>
                  </a:lnTo>
                  <a:lnTo>
                    <a:pt x="246" y="602"/>
                  </a:lnTo>
                  <a:lnTo>
                    <a:pt x="250" y="604"/>
                  </a:lnTo>
                  <a:lnTo>
                    <a:pt x="254" y="604"/>
                  </a:lnTo>
                  <a:lnTo>
                    <a:pt x="258" y="604"/>
                  </a:lnTo>
                  <a:lnTo>
                    <a:pt x="262" y="604"/>
                  </a:lnTo>
                  <a:lnTo>
                    <a:pt x="262" y="604"/>
                  </a:lnTo>
                  <a:lnTo>
                    <a:pt x="264" y="604"/>
                  </a:lnTo>
                  <a:lnTo>
                    <a:pt x="266" y="606"/>
                  </a:lnTo>
                  <a:lnTo>
                    <a:pt x="266" y="606"/>
                  </a:lnTo>
                  <a:lnTo>
                    <a:pt x="268" y="606"/>
                  </a:lnTo>
                  <a:lnTo>
                    <a:pt x="268" y="608"/>
                  </a:lnTo>
                  <a:lnTo>
                    <a:pt x="270" y="608"/>
                  </a:lnTo>
                  <a:lnTo>
                    <a:pt x="270" y="610"/>
                  </a:lnTo>
                  <a:lnTo>
                    <a:pt x="272" y="614"/>
                  </a:lnTo>
                  <a:lnTo>
                    <a:pt x="272" y="616"/>
                  </a:lnTo>
                  <a:lnTo>
                    <a:pt x="274" y="620"/>
                  </a:lnTo>
                  <a:lnTo>
                    <a:pt x="276" y="622"/>
                  </a:lnTo>
                  <a:lnTo>
                    <a:pt x="276" y="624"/>
                  </a:lnTo>
                  <a:lnTo>
                    <a:pt x="278" y="624"/>
                  </a:lnTo>
                  <a:lnTo>
                    <a:pt x="278" y="626"/>
                  </a:lnTo>
                  <a:lnTo>
                    <a:pt x="280" y="626"/>
                  </a:lnTo>
                  <a:lnTo>
                    <a:pt x="280" y="626"/>
                  </a:lnTo>
                  <a:lnTo>
                    <a:pt x="282" y="626"/>
                  </a:lnTo>
                  <a:lnTo>
                    <a:pt x="284" y="626"/>
                  </a:lnTo>
                  <a:lnTo>
                    <a:pt x="284" y="626"/>
                  </a:lnTo>
                  <a:lnTo>
                    <a:pt x="288" y="626"/>
                  </a:lnTo>
                  <a:lnTo>
                    <a:pt x="290" y="626"/>
                  </a:lnTo>
                  <a:lnTo>
                    <a:pt x="294" y="624"/>
                  </a:lnTo>
                  <a:lnTo>
                    <a:pt x="298" y="624"/>
                  </a:lnTo>
                  <a:lnTo>
                    <a:pt x="300" y="622"/>
                  </a:lnTo>
                  <a:lnTo>
                    <a:pt x="302" y="622"/>
                  </a:lnTo>
                  <a:lnTo>
                    <a:pt x="302" y="620"/>
                  </a:lnTo>
                  <a:lnTo>
                    <a:pt x="304" y="620"/>
                  </a:lnTo>
                  <a:lnTo>
                    <a:pt x="304" y="618"/>
                  </a:lnTo>
                  <a:lnTo>
                    <a:pt x="306" y="618"/>
                  </a:lnTo>
                  <a:lnTo>
                    <a:pt x="306" y="616"/>
                  </a:lnTo>
                  <a:lnTo>
                    <a:pt x="308" y="612"/>
                  </a:lnTo>
                  <a:lnTo>
                    <a:pt x="310" y="608"/>
                  </a:lnTo>
                  <a:lnTo>
                    <a:pt x="312" y="604"/>
                  </a:lnTo>
                  <a:lnTo>
                    <a:pt x="314" y="600"/>
                  </a:lnTo>
                  <a:lnTo>
                    <a:pt x="314" y="596"/>
                  </a:lnTo>
                  <a:lnTo>
                    <a:pt x="316" y="590"/>
                  </a:lnTo>
                  <a:lnTo>
                    <a:pt x="318" y="582"/>
                  </a:lnTo>
                  <a:lnTo>
                    <a:pt x="322" y="572"/>
                  </a:lnTo>
                  <a:lnTo>
                    <a:pt x="322" y="568"/>
                  </a:lnTo>
                  <a:lnTo>
                    <a:pt x="324" y="564"/>
                  </a:lnTo>
                  <a:lnTo>
                    <a:pt x="326" y="560"/>
                  </a:lnTo>
                  <a:lnTo>
                    <a:pt x="328" y="558"/>
                  </a:lnTo>
                  <a:lnTo>
                    <a:pt x="328" y="556"/>
                  </a:lnTo>
                  <a:lnTo>
                    <a:pt x="328" y="556"/>
                  </a:lnTo>
                  <a:lnTo>
                    <a:pt x="330" y="552"/>
                  </a:lnTo>
                  <a:lnTo>
                    <a:pt x="336" y="546"/>
                  </a:lnTo>
                  <a:lnTo>
                    <a:pt x="340" y="544"/>
                  </a:lnTo>
                  <a:lnTo>
                    <a:pt x="342" y="540"/>
                  </a:lnTo>
                  <a:lnTo>
                    <a:pt x="344" y="538"/>
                  </a:lnTo>
                  <a:lnTo>
                    <a:pt x="344" y="536"/>
                  </a:lnTo>
                  <a:lnTo>
                    <a:pt x="344" y="536"/>
                  </a:lnTo>
                  <a:lnTo>
                    <a:pt x="346" y="534"/>
                  </a:lnTo>
                  <a:lnTo>
                    <a:pt x="346" y="532"/>
                  </a:lnTo>
                  <a:lnTo>
                    <a:pt x="346" y="530"/>
                  </a:lnTo>
                  <a:lnTo>
                    <a:pt x="346" y="528"/>
                  </a:lnTo>
                  <a:lnTo>
                    <a:pt x="346" y="524"/>
                  </a:lnTo>
                  <a:lnTo>
                    <a:pt x="346" y="518"/>
                  </a:lnTo>
                  <a:lnTo>
                    <a:pt x="346" y="514"/>
                  </a:lnTo>
                  <a:lnTo>
                    <a:pt x="346" y="512"/>
                  </a:lnTo>
                  <a:lnTo>
                    <a:pt x="346" y="510"/>
                  </a:lnTo>
                  <a:lnTo>
                    <a:pt x="346" y="508"/>
                  </a:lnTo>
                  <a:lnTo>
                    <a:pt x="346" y="506"/>
                  </a:lnTo>
                  <a:lnTo>
                    <a:pt x="346" y="504"/>
                  </a:lnTo>
                  <a:lnTo>
                    <a:pt x="348" y="502"/>
                  </a:lnTo>
                  <a:lnTo>
                    <a:pt x="348" y="502"/>
                  </a:lnTo>
                  <a:lnTo>
                    <a:pt x="348" y="500"/>
                  </a:lnTo>
                  <a:lnTo>
                    <a:pt x="350" y="500"/>
                  </a:lnTo>
                  <a:lnTo>
                    <a:pt x="352" y="498"/>
                  </a:lnTo>
                  <a:lnTo>
                    <a:pt x="356" y="498"/>
                  </a:lnTo>
                  <a:lnTo>
                    <a:pt x="358" y="496"/>
                  </a:lnTo>
                  <a:lnTo>
                    <a:pt x="362" y="496"/>
                  </a:lnTo>
                  <a:lnTo>
                    <a:pt x="364" y="496"/>
                  </a:lnTo>
                  <a:lnTo>
                    <a:pt x="368" y="496"/>
                  </a:lnTo>
                  <a:lnTo>
                    <a:pt x="374" y="494"/>
                  </a:lnTo>
                  <a:lnTo>
                    <a:pt x="380" y="494"/>
                  </a:lnTo>
                  <a:lnTo>
                    <a:pt x="386" y="494"/>
                  </a:lnTo>
                  <a:lnTo>
                    <a:pt x="388" y="492"/>
                  </a:lnTo>
                  <a:lnTo>
                    <a:pt x="390" y="492"/>
                  </a:lnTo>
                  <a:lnTo>
                    <a:pt x="392" y="492"/>
                  </a:lnTo>
                  <a:lnTo>
                    <a:pt x="396" y="492"/>
                  </a:lnTo>
                  <a:lnTo>
                    <a:pt x="400" y="490"/>
                  </a:lnTo>
                  <a:lnTo>
                    <a:pt x="408" y="490"/>
                  </a:lnTo>
                  <a:lnTo>
                    <a:pt x="414" y="488"/>
                  </a:lnTo>
                  <a:lnTo>
                    <a:pt x="420" y="488"/>
                  </a:lnTo>
                  <a:lnTo>
                    <a:pt x="424" y="488"/>
                  </a:lnTo>
                  <a:lnTo>
                    <a:pt x="426" y="486"/>
                  </a:lnTo>
                  <a:lnTo>
                    <a:pt x="428" y="486"/>
                  </a:lnTo>
                  <a:lnTo>
                    <a:pt x="432" y="484"/>
                  </a:lnTo>
                  <a:lnTo>
                    <a:pt x="434" y="484"/>
                  </a:lnTo>
                  <a:lnTo>
                    <a:pt x="436" y="482"/>
                  </a:lnTo>
                  <a:lnTo>
                    <a:pt x="436" y="482"/>
                  </a:lnTo>
                  <a:lnTo>
                    <a:pt x="438" y="480"/>
                  </a:lnTo>
                  <a:lnTo>
                    <a:pt x="438" y="480"/>
                  </a:lnTo>
                  <a:lnTo>
                    <a:pt x="438" y="478"/>
                  </a:lnTo>
                  <a:lnTo>
                    <a:pt x="440" y="476"/>
                  </a:lnTo>
                  <a:lnTo>
                    <a:pt x="442" y="472"/>
                  </a:lnTo>
                  <a:lnTo>
                    <a:pt x="442" y="470"/>
                  </a:lnTo>
                  <a:lnTo>
                    <a:pt x="444" y="466"/>
                  </a:lnTo>
                  <a:lnTo>
                    <a:pt x="446" y="458"/>
                  </a:lnTo>
                  <a:lnTo>
                    <a:pt x="448" y="452"/>
                  </a:lnTo>
                  <a:lnTo>
                    <a:pt x="450" y="448"/>
                  </a:lnTo>
                  <a:lnTo>
                    <a:pt x="452" y="446"/>
                  </a:lnTo>
                  <a:lnTo>
                    <a:pt x="452" y="442"/>
                  </a:lnTo>
                  <a:lnTo>
                    <a:pt x="454" y="440"/>
                  </a:lnTo>
                  <a:lnTo>
                    <a:pt x="456" y="440"/>
                  </a:lnTo>
                  <a:lnTo>
                    <a:pt x="456" y="438"/>
                  </a:lnTo>
                  <a:lnTo>
                    <a:pt x="458" y="438"/>
                  </a:lnTo>
                  <a:lnTo>
                    <a:pt x="458" y="436"/>
                  </a:lnTo>
                  <a:lnTo>
                    <a:pt x="460" y="436"/>
                  </a:lnTo>
                  <a:lnTo>
                    <a:pt x="460" y="436"/>
                  </a:lnTo>
                  <a:lnTo>
                    <a:pt x="462" y="436"/>
                  </a:lnTo>
                  <a:lnTo>
                    <a:pt x="464" y="436"/>
                  </a:lnTo>
                  <a:lnTo>
                    <a:pt x="464" y="436"/>
                  </a:lnTo>
                  <a:lnTo>
                    <a:pt x="466" y="436"/>
                  </a:lnTo>
                  <a:lnTo>
                    <a:pt x="470" y="436"/>
                  </a:lnTo>
                  <a:lnTo>
                    <a:pt x="474" y="436"/>
                  </a:lnTo>
                  <a:lnTo>
                    <a:pt x="478" y="436"/>
                  </a:lnTo>
                  <a:lnTo>
                    <a:pt x="482" y="438"/>
                  </a:lnTo>
                  <a:lnTo>
                    <a:pt x="486" y="438"/>
                  </a:lnTo>
                  <a:lnTo>
                    <a:pt x="494" y="440"/>
                  </a:lnTo>
                  <a:lnTo>
                    <a:pt x="498" y="440"/>
                  </a:lnTo>
                  <a:lnTo>
                    <a:pt x="500" y="442"/>
                  </a:lnTo>
                  <a:lnTo>
                    <a:pt x="504" y="442"/>
                  </a:lnTo>
                  <a:lnTo>
                    <a:pt x="508" y="442"/>
                  </a:lnTo>
                  <a:lnTo>
                    <a:pt x="510" y="442"/>
                  </a:lnTo>
                  <a:lnTo>
                    <a:pt x="512" y="442"/>
                  </a:lnTo>
                  <a:lnTo>
                    <a:pt x="514" y="442"/>
                  </a:lnTo>
                  <a:lnTo>
                    <a:pt x="516" y="442"/>
                  </a:lnTo>
                  <a:lnTo>
                    <a:pt x="520" y="440"/>
                  </a:lnTo>
                  <a:lnTo>
                    <a:pt x="522" y="438"/>
                  </a:lnTo>
                  <a:lnTo>
                    <a:pt x="526" y="436"/>
                  </a:lnTo>
                  <a:lnTo>
                    <a:pt x="528" y="434"/>
                  </a:lnTo>
                  <a:lnTo>
                    <a:pt x="532" y="432"/>
                  </a:lnTo>
                  <a:lnTo>
                    <a:pt x="536" y="430"/>
                  </a:lnTo>
                  <a:lnTo>
                    <a:pt x="538" y="428"/>
                  </a:lnTo>
                  <a:lnTo>
                    <a:pt x="546" y="422"/>
                  </a:lnTo>
                  <a:lnTo>
                    <a:pt x="552" y="418"/>
                  </a:lnTo>
                  <a:lnTo>
                    <a:pt x="556" y="414"/>
                  </a:lnTo>
                  <a:lnTo>
                    <a:pt x="562" y="410"/>
                  </a:lnTo>
                  <a:lnTo>
                    <a:pt x="564" y="406"/>
                  </a:lnTo>
                  <a:lnTo>
                    <a:pt x="568" y="404"/>
                  </a:lnTo>
                  <a:lnTo>
                    <a:pt x="572" y="400"/>
                  </a:lnTo>
                  <a:lnTo>
                    <a:pt x="576" y="398"/>
                  </a:lnTo>
                  <a:lnTo>
                    <a:pt x="578" y="396"/>
                  </a:lnTo>
                  <a:lnTo>
                    <a:pt x="580" y="394"/>
                  </a:lnTo>
                  <a:lnTo>
                    <a:pt x="582" y="392"/>
                  </a:lnTo>
                  <a:lnTo>
                    <a:pt x="582" y="390"/>
                  </a:lnTo>
                  <a:lnTo>
                    <a:pt x="584" y="388"/>
                  </a:lnTo>
                  <a:lnTo>
                    <a:pt x="584" y="388"/>
                  </a:lnTo>
                  <a:lnTo>
                    <a:pt x="584" y="386"/>
                  </a:lnTo>
                  <a:lnTo>
                    <a:pt x="584" y="386"/>
                  </a:lnTo>
                  <a:lnTo>
                    <a:pt x="584" y="384"/>
                  </a:lnTo>
                  <a:lnTo>
                    <a:pt x="584" y="384"/>
                  </a:lnTo>
                  <a:lnTo>
                    <a:pt x="584" y="382"/>
                  </a:lnTo>
                  <a:lnTo>
                    <a:pt x="582" y="382"/>
                  </a:lnTo>
                  <a:lnTo>
                    <a:pt x="582" y="380"/>
                  </a:lnTo>
                  <a:lnTo>
                    <a:pt x="580" y="380"/>
                  </a:lnTo>
                  <a:lnTo>
                    <a:pt x="578" y="380"/>
                  </a:lnTo>
                  <a:lnTo>
                    <a:pt x="578" y="380"/>
                  </a:lnTo>
                  <a:lnTo>
                    <a:pt x="574" y="378"/>
                  </a:lnTo>
                  <a:lnTo>
                    <a:pt x="570" y="378"/>
                  </a:lnTo>
                  <a:lnTo>
                    <a:pt x="566" y="378"/>
                  </a:lnTo>
                  <a:lnTo>
                    <a:pt x="562" y="376"/>
                  </a:lnTo>
                  <a:lnTo>
                    <a:pt x="558" y="376"/>
                  </a:lnTo>
                  <a:lnTo>
                    <a:pt x="558" y="376"/>
                  </a:lnTo>
                  <a:lnTo>
                    <a:pt x="556" y="376"/>
                  </a:lnTo>
                  <a:lnTo>
                    <a:pt x="552" y="376"/>
                  </a:lnTo>
                  <a:lnTo>
                    <a:pt x="548" y="376"/>
                  </a:lnTo>
                  <a:lnTo>
                    <a:pt x="542" y="376"/>
                  </a:lnTo>
                  <a:lnTo>
                    <a:pt x="538" y="376"/>
                  </a:lnTo>
                  <a:lnTo>
                    <a:pt x="536" y="376"/>
                  </a:lnTo>
                  <a:lnTo>
                    <a:pt x="534" y="374"/>
                  </a:lnTo>
                  <a:lnTo>
                    <a:pt x="532" y="374"/>
                  </a:lnTo>
                  <a:lnTo>
                    <a:pt x="530" y="374"/>
                  </a:lnTo>
                  <a:lnTo>
                    <a:pt x="530" y="372"/>
                  </a:lnTo>
                  <a:lnTo>
                    <a:pt x="530" y="372"/>
                  </a:lnTo>
                  <a:lnTo>
                    <a:pt x="528" y="372"/>
                  </a:lnTo>
                  <a:lnTo>
                    <a:pt x="528" y="370"/>
                  </a:lnTo>
                  <a:lnTo>
                    <a:pt x="528" y="370"/>
                  </a:lnTo>
                  <a:lnTo>
                    <a:pt x="528" y="368"/>
                  </a:lnTo>
                  <a:lnTo>
                    <a:pt x="528" y="368"/>
                  </a:lnTo>
                  <a:lnTo>
                    <a:pt x="528" y="364"/>
                  </a:lnTo>
                  <a:lnTo>
                    <a:pt x="530" y="362"/>
                  </a:lnTo>
                  <a:lnTo>
                    <a:pt x="530" y="360"/>
                  </a:lnTo>
                  <a:lnTo>
                    <a:pt x="532" y="358"/>
                  </a:lnTo>
                  <a:lnTo>
                    <a:pt x="532" y="356"/>
                  </a:lnTo>
                  <a:lnTo>
                    <a:pt x="534" y="354"/>
                  </a:lnTo>
                  <a:lnTo>
                    <a:pt x="534" y="354"/>
                  </a:lnTo>
                  <a:lnTo>
                    <a:pt x="536" y="352"/>
                  </a:lnTo>
                  <a:lnTo>
                    <a:pt x="538" y="352"/>
                  </a:lnTo>
                  <a:lnTo>
                    <a:pt x="540" y="350"/>
                  </a:lnTo>
                  <a:lnTo>
                    <a:pt x="542" y="350"/>
                  </a:lnTo>
                  <a:lnTo>
                    <a:pt x="544" y="350"/>
                  </a:lnTo>
                  <a:lnTo>
                    <a:pt x="548" y="348"/>
                  </a:lnTo>
                  <a:lnTo>
                    <a:pt x="550" y="348"/>
                  </a:lnTo>
                  <a:lnTo>
                    <a:pt x="552" y="348"/>
                  </a:lnTo>
                  <a:lnTo>
                    <a:pt x="552" y="348"/>
                  </a:lnTo>
                  <a:lnTo>
                    <a:pt x="554" y="350"/>
                  </a:lnTo>
                  <a:lnTo>
                    <a:pt x="554" y="350"/>
                  </a:lnTo>
                  <a:lnTo>
                    <a:pt x="556" y="352"/>
                  </a:lnTo>
                  <a:lnTo>
                    <a:pt x="560" y="352"/>
                  </a:lnTo>
                  <a:lnTo>
                    <a:pt x="562" y="356"/>
                  </a:lnTo>
                  <a:lnTo>
                    <a:pt x="566" y="360"/>
                  </a:lnTo>
                  <a:lnTo>
                    <a:pt x="570" y="362"/>
                  </a:lnTo>
                  <a:lnTo>
                    <a:pt x="572" y="364"/>
                  </a:lnTo>
                  <a:lnTo>
                    <a:pt x="574" y="366"/>
                  </a:lnTo>
                  <a:lnTo>
                    <a:pt x="576" y="366"/>
                  </a:lnTo>
                  <a:lnTo>
                    <a:pt x="578" y="368"/>
                  </a:lnTo>
                  <a:lnTo>
                    <a:pt x="582" y="370"/>
                  </a:lnTo>
                  <a:lnTo>
                    <a:pt x="584" y="372"/>
                  </a:lnTo>
                  <a:lnTo>
                    <a:pt x="586" y="372"/>
                  </a:lnTo>
                  <a:lnTo>
                    <a:pt x="586" y="374"/>
                  </a:lnTo>
                  <a:lnTo>
                    <a:pt x="588" y="374"/>
                  </a:lnTo>
                  <a:lnTo>
                    <a:pt x="590" y="374"/>
                  </a:lnTo>
                  <a:lnTo>
                    <a:pt x="590" y="374"/>
                  </a:lnTo>
                  <a:lnTo>
                    <a:pt x="592" y="374"/>
                  </a:lnTo>
                  <a:lnTo>
                    <a:pt x="592" y="374"/>
                  </a:lnTo>
                  <a:lnTo>
                    <a:pt x="594" y="374"/>
                  </a:lnTo>
                  <a:lnTo>
                    <a:pt x="594" y="372"/>
                  </a:lnTo>
                  <a:lnTo>
                    <a:pt x="596" y="372"/>
                  </a:lnTo>
                  <a:lnTo>
                    <a:pt x="596" y="370"/>
                  </a:lnTo>
                  <a:lnTo>
                    <a:pt x="598" y="368"/>
                  </a:lnTo>
                  <a:lnTo>
                    <a:pt x="600" y="366"/>
                  </a:lnTo>
                  <a:lnTo>
                    <a:pt x="600" y="362"/>
                  </a:lnTo>
                  <a:lnTo>
                    <a:pt x="602" y="360"/>
                  </a:lnTo>
                  <a:lnTo>
                    <a:pt x="602" y="360"/>
                  </a:lnTo>
                  <a:lnTo>
                    <a:pt x="602" y="358"/>
                  </a:lnTo>
                  <a:lnTo>
                    <a:pt x="602" y="358"/>
                  </a:lnTo>
                  <a:lnTo>
                    <a:pt x="602" y="356"/>
                  </a:lnTo>
                  <a:lnTo>
                    <a:pt x="602" y="354"/>
                  </a:lnTo>
                  <a:lnTo>
                    <a:pt x="600" y="352"/>
                  </a:lnTo>
                  <a:lnTo>
                    <a:pt x="600" y="350"/>
                  </a:lnTo>
                  <a:lnTo>
                    <a:pt x="600" y="348"/>
                  </a:lnTo>
                  <a:lnTo>
                    <a:pt x="598" y="346"/>
                  </a:lnTo>
                  <a:lnTo>
                    <a:pt x="596" y="342"/>
                  </a:lnTo>
                  <a:lnTo>
                    <a:pt x="594" y="338"/>
                  </a:lnTo>
                  <a:lnTo>
                    <a:pt x="592" y="336"/>
                  </a:lnTo>
                  <a:lnTo>
                    <a:pt x="590" y="334"/>
                  </a:lnTo>
                  <a:lnTo>
                    <a:pt x="590" y="334"/>
                  </a:lnTo>
                  <a:lnTo>
                    <a:pt x="588" y="332"/>
                  </a:lnTo>
                  <a:lnTo>
                    <a:pt x="586" y="332"/>
                  </a:lnTo>
                  <a:lnTo>
                    <a:pt x="584" y="332"/>
                  </a:lnTo>
                  <a:lnTo>
                    <a:pt x="582" y="330"/>
                  </a:lnTo>
                  <a:lnTo>
                    <a:pt x="578" y="330"/>
                  </a:lnTo>
                  <a:lnTo>
                    <a:pt x="574" y="330"/>
                  </a:lnTo>
                  <a:lnTo>
                    <a:pt x="570" y="328"/>
                  </a:lnTo>
                  <a:lnTo>
                    <a:pt x="568" y="328"/>
                  </a:lnTo>
                  <a:lnTo>
                    <a:pt x="566" y="328"/>
                  </a:lnTo>
                  <a:lnTo>
                    <a:pt x="564" y="326"/>
                  </a:lnTo>
                  <a:lnTo>
                    <a:pt x="564" y="326"/>
                  </a:lnTo>
                  <a:lnTo>
                    <a:pt x="562" y="324"/>
                  </a:lnTo>
                  <a:lnTo>
                    <a:pt x="562" y="324"/>
                  </a:lnTo>
                  <a:lnTo>
                    <a:pt x="560" y="322"/>
                  </a:lnTo>
                  <a:lnTo>
                    <a:pt x="560" y="322"/>
                  </a:lnTo>
                  <a:lnTo>
                    <a:pt x="560" y="320"/>
                  </a:lnTo>
                  <a:lnTo>
                    <a:pt x="560" y="320"/>
                  </a:lnTo>
                  <a:lnTo>
                    <a:pt x="560" y="316"/>
                  </a:lnTo>
                  <a:lnTo>
                    <a:pt x="560" y="314"/>
                  </a:lnTo>
                  <a:lnTo>
                    <a:pt x="562" y="312"/>
                  </a:lnTo>
                  <a:lnTo>
                    <a:pt x="562" y="310"/>
                  </a:lnTo>
                  <a:lnTo>
                    <a:pt x="562" y="308"/>
                  </a:lnTo>
                  <a:lnTo>
                    <a:pt x="562" y="308"/>
                  </a:lnTo>
                  <a:lnTo>
                    <a:pt x="564" y="306"/>
                  </a:lnTo>
                  <a:lnTo>
                    <a:pt x="564" y="306"/>
                  </a:lnTo>
                  <a:lnTo>
                    <a:pt x="564" y="306"/>
                  </a:lnTo>
                  <a:lnTo>
                    <a:pt x="566" y="304"/>
                  </a:lnTo>
                  <a:lnTo>
                    <a:pt x="566" y="304"/>
                  </a:lnTo>
                  <a:lnTo>
                    <a:pt x="568" y="304"/>
                  </a:lnTo>
                  <a:lnTo>
                    <a:pt x="570" y="304"/>
                  </a:lnTo>
                  <a:lnTo>
                    <a:pt x="574" y="304"/>
                  </a:lnTo>
                  <a:lnTo>
                    <a:pt x="576" y="304"/>
                  </a:lnTo>
                  <a:lnTo>
                    <a:pt x="580" y="304"/>
                  </a:lnTo>
                  <a:lnTo>
                    <a:pt x="582" y="306"/>
                  </a:lnTo>
                  <a:lnTo>
                    <a:pt x="584" y="306"/>
                  </a:lnTo>
                  <a:lnTo>
                    <a:pt x="584" y="306"/>
                  </a:lnTo>
                  <a:lnTo>
                    <a:pt x="586" y="306"/>
                  </a:lnTo>
                  <a:lnTo>
                    <a:pt x="586" y="308"/>
                  </a:lnTo>
                  <a:lnTo>
                    <a:pt x="588" y="310"/>
                  </a:lnTo>
                  <a:lnTo>
                    <a:pt x="588" y="312"/>
                  </a:lnTo>
                  <a:lnTo>
                    <a:pt x="590" y="312"/>
                  </a:lnTo>
                  <a:lnTo>
                    <a:pt x="590" y="312"/>
                  </a:lnTo>
                  <a:lnTo>
                    <a:pt x="590" y="314"/>
                  </a:lnTo>
                  <a:lnTo>
                    <a:pt x="592" y="314"/>
                  </a:lnTo>
                  <a:lnTo>
                    <a:pt x="592" y="314"/>
                  </a:lnTo>
                  <a:lnTo>
                    <a:pt x="592" y="314"/>
                  </a:lnTo>
                  <a:lnTo>
                    <a:pt x="592" y="312"/>
                  </a:lnTo>
                  <a:lnTo>
                    <a:pt x="594" y="312"/>
                  </a:lnTo>
                  <a:lnTo>
                    <a:pt x="594" y="312"/>
                  </a:lnTo>
                  <a:lnTo>
                    <a:pt x="594" y="310"/>
                  </a:lnTo>
                  <a:lnTo>
                    <a:pt x="596" y="308"/>
                  </a:lnTo>
                  <a:lnTo>
                    <a:pt x="596" y="306"/>
                  </a:lnTo>
                  <a:lnTo>
                    <a:pt x="598" y="304"/>
                  </a:lnTo>
                  <a:lnTo>
                    <a:pt x="598" y="302"/>
                  </a:lnTo>
                  <a:lnTo>
                    <a:pt x="598" y="302"/>
                  </a:lnTo>
                  <a:lnTo>
                    <a:pt x="600" y="300"/>
                  </a:lnTo>
                  <a:lnTo>
                    <a:pt x="600" y="300"/>
                  </a:lnTo>
                  <a:lnTo>
                    <a:pt x="602" y="300"/>
                  </a:lnTo>
                  <a:lnTo>
                    <a:pt x="602" y="300"/>
                  </a:lnTo>
                  <a:lnTo>
                    <a:pt x="604" y="300"/>
                  </a:lnTo>
                  <a:lnTo>
                    <a:pt x="606" y="300"/>
                  </a:lnTo>
                  <a:lnTo>
                    <a:pt x="610" y="298"/>
                  </a:lnTo>
                  <a:lnTo>
                    <a:pt x="614" y="298"/>
                  </a:lnTo>
                  <a:lnTo>
                    <a:pt x="614" y="298"/>
                  </a:lnTo>
                  <a:lnTo>
                    <a:pt x="616" y="298"/>
                  </a:lnTo>
                  <a:lnTo>
                    <a:pt x="618" y="298"/>
                  </a:lnTo>
                  <a:lnTo>
                    <a:pt x="618" y="298"/>
                  </a:lnTo>
                  <a:lnTo>
                    <a:pt x="618" y="296"/>
                  </a:lnTo>
                  <a:lnTo>
                    <a:pt x="620" y="296"/>
                  </a:lnTo>
                  <a:lnTo>
                    <a:pt x="620" y="296"/>
                  </a:lnTo>
                  <a:lnTo>
                    <a:pt x="620" y="294"/>
                  </a:lnTo>
                  <a:lnTo>
                    <a:pt x="620" y="294"/>
                  </a:lnTo>
                  <a:lnTo>
                    <a:pt x="618" y="292"/>
                  </a:lnTo>
                  <a:lnTo>
                    <a:pt x="618" y="292"/>
                  </a:lnTo>
                  <a:lnTo>
                    <a:pt x="616" y="290"/>
                  </a:lnTo>
                  <a:lnTo>
                    <a:pt x="614" y="288"/>
                  </a:lnTo>
                  <a:lnTo>
                    <a:pt x="612" y="286"/>
                  </a:lnTo>
                  <a:lnTo>
                    <a:pt x="612" y="286"/>
                  </a:lnTo>
                  <a:lnTo>
                    <a:pt x="612" y="284"/>
                  </a:lnTo>
                  <a:lnTo>
                    <a:pt x="612" y="284"/>
                  </a:lnTo>
                  <a:lnTo>
                    <a:pt x="612" y="284"/>
                  </a:lnTo>
                  <a:lnTo>
                    <a:pt x="612" y="282"/>
                  </a:lnTo>
                  <a:lnTo>
                    <a:pt x="614" y="282"/>
                  </a:lnTo>
                  <a:lnTo>
                    <a:pt x="614" y="282"/>
                  </a:lnTo>
                  <a:lnTo>
                    <a:pt x="614" y="282"/>
                  </a:lnTo>
                  <a:lnTo>
                    <a:pt x="616" y="282"/>
                  </a:lnTo>
                  <a:lnTo>
                    <a:pt x="618" y="282"/>
                  </a:lnTo>
                  <a:lnTo>
                    <a:pt x="620" y="282"/>
                  </a:lnTo>
                  <a:lnTo>
                    <a:pt x="622" y="282"/>
                  </a:lnTo>
                  <a:lnTo>
                    <a:pt x="626" y="284"/>
                  </a:lnTo>
                  <a:lnTo>
                    <a:pt x="626" y="284"/>
                  </a:lnTo>
                  <a:lnTo>
                    <a:pt x="628" y="284"/>
                  </a:lnTo>
                  <a:lnTo>
                    <a:pt x="628" y="284"/>
                  </a:lnTo>
                  <a:lnTo>
                    <a:pt x="630" y="284"/>
                  </a:lnTo>
                  <a:lnTo>
                    <a:pt x="630" y="282"/>
                  </a:lnTo>
                  <a:lnTo>
                    <a:pt x="632" y="282"/>
                  </a:lnTo>
                  <a:lnTo>
                    <a:pt x="634" y="280"/>
                  </a:lnTo>
                  <a:lnTo>
                    <a:pt x="636" y="278"/>
                  </a:lnTo>
                  <a:lnTo>
                    <a:pt x="638" y="276"/>
                  </a:lnTo>
                  <a:lnTo>
                    <a:pt x="640" y="274"/>
                  </a:lnTo>
                  <a:lnTo>
                    <a:pt x="642" y="272"/>
                  </a:lnTo>
                  <a:lnTo>
                    <a:pt x="644" y="270"/>
                  </a:lnTo>
                  <a:lnTo>
                    <a:pt x="644" y="268"/>
                  </a:lnTo>
                  <a:lnTo>
                    <a:pt x="646" y="264"/>
                  </a:lnTo>
                  <a:lnTo>
                    <a:pt x="648" y="262"/>
                  </a:lnTo>
                  <a:lnTo>
                    <a:pt x="648" y="260"/>
                  </a:lnTo>
                  <a:lnTo>
                    <a:pt x="650" y="258"/>
                  </a:lnTo>
                  <a:lnTo>
                    <a:pt x="650" y="256"/>
                  </a:lnTo>
                  <a:lnTo>
                    <a:pt x="650" y="256"/>
                  </a:lnTo>
                  <a:lnTo>
                    <a:pt x="650" y="254"/>
                  </a:lnTo>
                  <a:lnTo>
                    <a:pt x="650" y="254"/>
                  </a:lnTo>
                  <a:lnTo>
                    <a:pt x="650" y="252"/>
                  </a:lnTo>
                  <a:lnTo>
                    <a:pt x="648" y="252"/>
                  </a:lnTo>
                  <a:lnTo>
                    <a:pt x="648" y="252"/>
                  </a:lnTo>
                  <a:lnTo>
                    <a:pt x="646" y="250"/>
                  </a:lnTo>
                  <a:lnTo>
                    <a:pt x="646" y="250"/>
                  </a:lnTo>
                  <a:lnTo>
                    <a:pt x="644" y="248"/>
                  </a:lnTo>
                  <a:lnTo>
                    <a:pt x="642" y="248"/>
                  </a:lnTo>
                  <a:lnTo>
                    <a:pt x="638" y="248"/>
                  </a:lnTo>
                  <a:lnTo>
                    <a:pt x="636" y="246"/>
                  </a:lnTo>
                  <a:lnTo>
                    <a:pt x="632" y="246"/>
                  </a:lnTo>
                  <a:lnTo>
                    <a:pt x="630" y="246"/>
                  </a:lnTo>
                  <a:lnTo>
                    <a:pt x="628" y="244"/>
                  </a:lnTo>
                  <a:lnTo>
                    <a:pt x="628" y="244"/>
                  </a:lnTo>
                  <a:lnTo>
                    <a:pt x="626" y="242"/>
                  </a:lnTo>
                  <a:lnTo>
                    <a:pt x="626" y="242"/>
                  </a:lnTo>
                  <a:lnTo>
                    <a:pt x="626" y="242"/>
                  </a:lnTo>
                  <a:lnTo>
                    <a:pt x="626" y="240"/>
                  </a:lnTo>
                  <a:lnTo>
                    <a:pt x="624" y="236"/>
                  </a:lnTo>
                  <a:lnTo>
                    <a:pt x="624" y="234"/>
                  </a:lnTo>
                  <a:lnTo>
                    <a:pt x="624" y="232"/>
                  </a:lnTo>
                  <a:lnTo>
                    <a:pt x="624" y="230"/>
                  </a:lnTo>
                  <a:lnTo>
                    <a:pt x="624" y="226"/>
                  </a:lnTo>
                  <a:lnTo>
                    <a:pt x="624" y="226"/>
                  </a:lnTo>
                  <a:lnTo>
                    <a:pt x="626" y="224"/>
                  </a:lnTo>
                  <a:lnTo>
                    <a:pt x="626" y="222"/>
                  </a:lnTo>
                  <a:lnTo>
                    <a:pt x="628" y="220"/>
                  </a:lnTo>
                  <a:lnTo>
                    <a:pt x="628" y="218"/>
                  </a:lnTo>
                  <a:lnTo>
                    <a:pt x="630" y="216"/>
                  </a:lnTo>
                  <a:lnTo>
                    <a:pt x="632" y="214"/>
                  </a:lnTo>
                  <a:lnTo>
                    <a:pt x="634" y="214"/>
                  </a:lnTo>
                  <a:lnTo>
                    <a:pt x="634" y="212"/>
                  </a:lnTo>
                  <a:lnTo>
                    <a:pt x="636" y="212"/>
                  </a:lnTo>
                  <a:lnTo>
                    <a:pt x="636" y="212"/>
                  </a:lnTo>
                  <a:lnTo>
                    <a:pt x="638" y="212"/>
                  </a:lnTo>
                  <a:lnTo>
                    <a:pt x="642" y="212"/>
                  </a:lnTo>
                  <a:lnTo>
                    <a:pt x="642" y="212"/>
                  </a:lnTo>
                  <a:lnTo>
                    <a:pt x="644" y="212"/>
                  </a:lnTo>
                  <a:lnTo>
                    <a:pt x="646" y="212"/>
                  </a:lnTo>
                  <a:lnTo>
                    <a:pt x="646" y="210"/>
                  </a:lnTo>
                  <a:lnTo>
                    <a:pt x="646" y="210"/>
                  </a:lnTo>
                  <a:lnTo>
                    <a:pt x="648" y="210"/>
                  </a:lnTo>
                  <a:lnTo>
                    <a:pt x="648" y="208"/>
                  </a:lnTo>
                  <a:lnTo>
                    <a:pt x="648" y="208"/>
                  </a:lnTo>
                  <a:lnTo>
                    <a:pt x="648" y="206"/>
                  </a:lnTo>
                  <a:lnTo>
                    <a:pt x="648" y="206"/>
                  </a:lnTo>
                  <a:lnTo>
                    <a:pt x="648" y="204"/>
                  </a:lnTo>
                  <a:lnTo>
                    <a:pt x="648" y="202"/>
                  </a:lnTo>
                  <a:lnTo>
                    <a:pt x="648" y="198"/>
                  </a:lnTo>
                  <a:lnTo>
                    <a:pt x="648" y="196"/>
                  </a:lnTo>
                  <a:lnTo>
                    <a:pt x="648" y="194"/>
                  </a:lnTo>
                  <a:lnTo>
                    <a:pt x="648" y="192"/>
                  </a:lnTo>
                  <a:lnTo>
                    <a:pt x="646" y="190"/>
                  </a:lnTo>
                  <a:lnTo>
                    <a:pt x="646" y="190"/>
                  </a:lnTo>
                  <a:lnTo>
                    <a:pt x="646" y="188"/>
                  </a:lnTo>
                  <a:lnTo>
                    <a:pt x="644" y="188"/>
                  </a:lnTo>
                  <a:lnTo>
                    <a:pt x="644" y="186"/>
                  </a:lnTo>
                  <a:lnTo>
                    <a:pt x="642" y="186"/>
                  </a:lnTo>
                  <a:lnTo>
                    <a:pt x="642" y="186"/>
                  </a:lnTo>
                  <a:lnTo>
                    <a:pt x="640" y="186"/>
                  </a:lnTo>
                  <a:lnTo>
                    <a:pt x="640" y="186"/>
                  </a:lnTo>
                  <a:lnTo>
                    <a:pt x="638" y="184"/>
                  </a:lnTo>
                  <a:lnTo>
                    <a:pt x="636" y="184"/>
                  </a:lnTo>
                  <a:lnTo>
                    <a:pt x="632" y="184"/>
                  </a:lnTo>
                  <a:lnTo>
                    <a:pt x="630" y="184"/>
                  </a:lnTo>
                  <a:lnTo>
                    <a:pt x="622" y="186"/>
                  </a:lnTo>
                  <a:lnTo>
                    <a:pt x="616" y="186"/>
                  </a:lnTo>
                  <a:lnTo>
                    <a:pt x="612" y="186"/>
                  </a:lnTo>
                  <a:lnTo>
                    <a:pt x="610" y="186"/>
                  </a:lnTo>
                  <a:lnTo>
                    <a:pt x="608" y="186"/>
                  </a:lnTo>
                  <a:lnTo>
                    <a:pt x="606" y="186"/>
                  </a:lnTo>
                  <a:lnTo>
                    <a:pt x="604" y="184"/>
                  </a:lnTo>
                  <a:lnTo>
                    <a:pt x="604" y="184"/>
                  </a:lnTo>
                  <a:lnTo>
                    <a:pt x="604" y="184"/>
                  </a:lnTo>
                  <a:lnTo>
                    <a:pt x="602" y="182"/>
                  </a:lnTo>
                  <a:lnTo>
                    <a:pt x="602" y="182"/>
                  </a:lnTo>
                  <a:lnTo>
                    <a:pt x="602" y="182"/>
                  </a:lnTo>
                  <a:lnTo>
                    <a:pt x="600" y="180"/>
                  </a:lnTo>
                  <a:lnTo>
                    <a:pt x="600" y="178"/>
                  </a:lnTo>
                  <a:lnTo>
                    <a:pt x="602" y="176"/>
                  </a:lnTo>
                  <a:lnTo>
                    <a:pt x="602" y="174"/>
                  </a:lnTo>
                  <a:lnTo>
                    <a:pt x="602" y="174"/>
                  </a:lnTo>
                  <a:lnTo>
                    <a:pt x="604" y="172"/>
                  </a:lnTo>
                  <a:lnTo>
                    <a:pt x="604" y="170"/>
                  </a:lnTo>
                  <a:lnTo>
                    <a:pt x="606" y="166"/>
                  </a:lnTo>
                  <a:lnTo>
                    <a:pt x="608" y="162"/>
                  </a:lnTo>
                  <a:lnTo>
                    <a:pt x="610" y="160"/>
                  </a:lnTo>
                  <a:lnTo>
                    <a:pt x="612" y="158"/>
                  </a:lnTo>
                  <a:lnTo>
                    <a:pt x="612" y="156"/>
                  </a:lnTo>
                  <a:lnTo>
                    <a:pt x="614" y="154"/>
                  </a:lnTo>
                  <a:lnTo>
                    <a:pt x="616" y="154"/>
                  </a:lnTo>
                  <a:lnTo>
                    <a:pt x="620" y="152"/>
                  </a:lnTo>
                  <a:lnTo>
                    <a:pt x="622" y="148"/>
                  </a:lnTo>
                  <a:lnTo>
                    <a:pt x="630" y="146"/>
                  </a:lnTo>
                  <a:lnTo>
                    <a:pt x="632" y="144"/>
                  </a:lnTo>
                  <a:lnTo>
                    <a:pt x="634" y="142"/>
                  </a:lnTo>
                  <a:lnTo>
                    <a:pt x="636" y="142"/>
                  </a:lnTo>
                  <a:lnTo>
                    <a:pt x="638" y="140"/>
                  </a:lnTo>
                  <a:lnTo>
                    <a:pt x="642" y="138"/>
                  </a:lnTo>
                  <a:lnTo>
                    <a:pt x="644" y="136"/>
                  </a:lnTo>
                  <a:lnTo>
                    <a:pt x="646" y="134"/>
                  </a:lnTo>
                  <a:lnTo>
                    <a:pt x="646" y="134"/>
                  </a:lnTo>
                  <a:lnTo>
                    <a:pt x="646" y="134"/>
                  </a:lnTo>
                  <a:lnTo>
                    <a:pt x="648" y="132"/>
                  </a:lnTo>
                  <a:lnTo>
                    <a:pt x="648" y="132"/>
                  </a:lnTo>
                  <a:lnTo>
                    <a:pt x="646" y="132"/>
                  </a:lnTo>
                  <a:lnTo>
                    <a:pt x="646" y="130"/>
                  </a:lnTo>
                  <a:lnTo>
                    <a:pt x="646" y="130"/>
                  </a:lnTo>
                  <a:lnTo>
                    <a:pt x="646" y="130"/>
                  </a:lnTo>
                  <a:lnTo>
                    <a:pt x="644" y="128"/>
                  </a:lnTo>
                  <a:lnTo>
                    <a:pt x="642" y="128"/>
                  </a:lnTo>
                  <a:lnTo>
                    <a:pt x="640" y="128"/>
                  </a:lnTo>
                  <a:lnTo>
                    <a:pt x="638" y="126"/>
                  </a:lnTo>
                  <a:lnTo>
                    <a:pt x="634" y="126"/>
                  </a:lnTo>
                  <a:lnTo>
                    <a:pt x="630" y="124"/>
                  </a:lnTo>
                  <a:lnTo>
                    <a:pt x="628" y="124"/>
                  </a:lnTo>
                  <a:lnTo>
                    <a:pt x="626" y="124"/>
                  </a:lnTo>
                  <a:lnTo>
                    <a:pt x="624" y="122"/>
                  </a:lnTo>
                  <a:lnTo>
                    <a:pt x="622" y="122"/>
                  </a:lnTo>
                  <a:lnTo>
                    <a:pt x="622" y="120"/>
                  </a:lnTo>
                  <a:lnTo>
                    <a:pt x="622" y="120"/>
                  </a:lnTo>
                  <a:lnTo>
                    <a:pt x="622" y="120"/>
                  </a:lnTo>
                  <a:lnTo>
                    <a:pt x="622" y="120"/>
                  </a:lnTo>
                  <a:lnTo>
                    <a:pt x="622" y="118"/>
                  </a:lnTo>
                  <a:lnTo>
                    <a:pt x="622" y="118"/>
                  </a:lnTo>
                  <a:lnTo>
                    <a:pt x="624" y="116"/>
                  </a:lnTo>
                  <a:lnTo>
                    <a:pt x="624" y="116"/>
                  </a:lnTo>
                  <a:lnTo>
                    <a:pt x="626" y="116"/>
                  </a:lnTo>
                  <a:lnTo>
                    <a:pt x="626" y="116"/>
                  </a:lnTo>
                  <a:lnTo>
                    <a:pt x="630" y="114"/>
                  </a:lnTo>
                  <a:lnTo>
                    <a:pt x="632" y="114"/>
                  </a:lnTo>
                  <a:lnTo>
                    <a:pt x="634" y="112"/>
                  </a:lnTo>
                  <a:lnTo>
                    <a:pt x="638" y="112"/>
                  </a:lnTo>
                  <a:lnTo>
                    <a:pt x="640" y="112"/>
                  </a:lnTo>
                  <a:lnTo>
                    <a:pt x="642" y="112"/>
                  </a:lnTo>
                  <a:lnTo>
                    <a:pt x="642" y="110"/>
                  </a:lnTo>
                  <a:lnTo>
                    <a:pt x="648" y="110"/>
                  </a:lnTo>
                  <a:lnTo>
                    <a:pt x="652" y="110"/>
                  </a:lnTo>
                  <a:lnTo>
                    <a:pt x="654" y="110"/>
                  </a:lnTo>
                  <a:lnTo>
                    <a:pt x="662" y="108"/>
                  </a:lnTo>
                  <a:lnTo>
                    <a:pt x="672" y="104"/>
                  </a:lnTo>
                  <a:lnTo>
                    <a:pt x="678" y="104"/>
                  </a:lnTo>
                  <a:lnTo>
                    <a:pt x="682" y="102"/>
                  </a:lnTo>
                  <a:lnTo>
                    <a:pt x="686" y="100"/>
                  </a:lnTo>
                  <a:lnTo>
                    <a:pt x="690" y="100"/>
                  </a:lnTo>
                  <a:lnTo>
                    <a:pt x="694" y="98"/>
                  </a:lnTo>
                  <a:lnTo>
                    <a:pt x="700" y="94"/>
                  </a:lnTo>
                  <a:lnTo>
                    <a:pt x="704" y="92"/>
                  </a:lnTo>
                  <a:lnTo>
                    <a:pt x="708" y="92"/>
                  </a:lnTo>
                  <a:lnTo>
                    <a:pt x="710" y="90"/>
                  </a:lnTo>
                  <a:lnTo>
                    <a:pt x="714" y="88"/>
                  </a:lnTo>
                  <a:lnTo>
                    <a:pt x="716" y="86"/>
                  </a:lnTo>
                  <a:lnTo>
                    <a:pt x="718" y="86"/>
                  </a:lnTo>
                  <a:lnTo>
                    <a:pt x="720" y="84"/>
                  </a:lnTo>
                  <a:lnTo>
                    <a:pt x="722" y="82"/>
                  </a:lnTo>
                  <a:lnTo>
                    <a:pt x="722" y="80"/>
                  </a:lnTo>
                  <a:lnTo>
                    <a:pt x="722" y="80"/>
                  </a:lnTo>
                  <a:lnTo>
                    <a:pt x="722" y="80"/>
                  </a:lnTo>
                  <a:lnTo>
                    <a:pt x="722" y="78"/>
                  </a:lnTo>
                  <a:lnTo>
                    <a:pt x="722" y="78"/>
                  </a:lnTo>
                  <a:lnTo>
                    <a:pt x="722" y="76"/>
                  </a:lnTo>
                  <a:lnTo>
                    <a:pt x="722" y="76"/>
                  </a:lnTo>
                  <a:lnTo>
                    <a:pt x="722" y="74"/>
                  </a:lnTo>
                  <a:lnTo>
                    <a:pt x="720" y="72"/>
                  </a:lnTo>
                  <a:lnTo>
                    <a:pt x="720" y="72"/>
                  </a:lnTo>
                  <a:lnTo>
                    <a:pt x="718" y="70"/>
                  </a:lnTo>
                  <a:lnTo>
                    <a:pt x="716" y="70"/>
                  </a:lnTo>
                  <a:lnTo>
                    <a:pt x="714" y="70"/>
                  </a:lnTo>
                  <a:lnTo>
                    <a:pt x="714" y="68"/>
                  </a:lnTo>
                  <a:lnTo>
                    <a:pt x="712" y="68"/>
                  </a:lnTo>
                  <a:lnTo>
                    <a:pt x="710" y="68"/>
                  </a:lnTo>
                  <a:lnTo>
                    <a:pt x="706" y="68"/>
                  </a:lnTo>
                  <a:lnTo>
                    <a:pt x="700" y="68"/>
                  </a:lnTo>
                  <a:lnTo>
                    <a:pt x="696" y="68"/>
                  </a:lnTo>
                  <a:lnTo>
                    <a:pt x="690" y="68"/>
                  </a:lnTo>
                  <a:lnTo>
                    <a:pt x="686" y="68"/>
                  </a:lnTo>
                  <a:lnTo>
                    <a:pt x="676" y="70"/>
                  </a:lnTo>
                  <a:lnTo>
                    <a:pt x="666" y="70"/>
                  </a:lnTo>
                  <a:lnTo>
                    <a:pt x="660" y="72"/>
                  </a:lnTo>
                  <a:lnTo>
                    <a:pt x="656" y="72"/>
                  </a:lnTo>
                  <a:lnTo>
                    <a:pt x="652" y="72"/>
                  </a:lnTo>
                  <a:lnTo>
                    <a:pt x="648" y="74"/>
                  </a:lnTo>
                  <a:lnTo>
                    <a:pt x="644" y="76"/>
                  </a:lnTo>
                  <a:lnTo>
                    <a:pt x="634" y="78"/>
                  </a:lnTo>
                  <a:lnTo>
                    <a:pt x="626" y="82"/>
                  </a:lnTo>
                  <a:lnTo>
                    <a:pt x="624" y="82"/>
                  </a:lnTo>
                  <a:lnTo>
                    <a:pt x="622" y="84"/>
                  </a:lnTo>
                  <a:lnTo>
                    <a:pt x="620" y="86"/>
                  </a:lnTo>
                  <a:lnTo>
                    <a:pt x="616" y="88"/>
                  </a:lnTo>
                  <a:lnTo>
                    <a:pt x="610" y="94"/>
                  </a:lnTo>
                  <a:lnTo>
                    <a:pt x="604" y="98"/>
                  </a:lnTo>
                  <a:lnTo>
                    <a:pt x="600" y="100"/>
                  </a:lnTo>
                  <a:lnTo>
                    <a:pt x="596" y="102"/>
                  </a:lnTo>
                  <a:lnTo>
                    <a:pt x="594" y="104"/>
                  </a:lnTo>
                  <a:lnTo>
                    <a:pt x="590" y="106"/>
                  </a:lnTo>
                  <a:lnTo>
                    <a:pt x="590" y="106"/>
                  </a:lnTo>
                  <a:lnTo>
                    <a:pt x="588" y="106"/>
                  </a:lnTo>
                  <a:lnTo>
                    <a:pt x="586" y="106"/>
                  </a:lnTo>
                  <a:lnTo>
                    <a:pt x="586" y="106"/>
                  </a:lnTo>
                  <a:lnTo>
                    <a:pt x="584" y="106"/>
                  </a:lnTo>
                  <a:lnTo>
                    <a:pt x="584" y="106"/>
                  </a:lnTo>
                  <a:lnTo>
                    <a:pt x="582" y="104"/>
                  </a:lnTo>
                  <a:lnTo>
                    <a:pt x="582" y="104"/>
                  </a:lnTo>
                  <a:lnTo>
                    <a:pt x="580" y="104"/>
                  </a:lnTo>
                  <a:lnTo>
                    <a:pt x="580" y="102"/>
                  </a:lnTo>
                  <a:lnTo>
                    <a:pt x="580" y="102"/>
                  </a:lnTo>
                  <a:lnTo>
                    <a:pt x="580" y="100"/>
                  </a:lnTo>
                  <a:lnTo>
                    <a:pt x="580" y="100"/>
                  </a:lnTo>
                  <a:lnTo>
                    <a:pt x="582" y="98"/>
                  </a:lnTo>
                  <a:lnTo>
                    <a:pt x="582" y="96"/>
                  </a:lnTo>
                  <a:lnTo>
                    <a:pt x="582" y="96"/>
                  </a:lnTo>
                  <a:lnTo>
                    <a:pt x="584" y="92"/>
                  </a:lnTo>
                  <a:lnTo>
                    <a:pt x="588" y="90"/>
                  </a:lnTo>
                  <a:lnTo>
                    <a:pt x="592" y="84"/>
                  </a:lnTo>
                  <a:lnTo>
                    <a:pt x="598" y="78"/>
                  </a:lnTo>
                  <a:lnTo>
                    <a:pt x="600" y="76"/>
                  </a:lnTo>
                  <a:lnTo>
                    <a:pt x="602" y="72"/>
                  </a:lnTo>
                  <a:lnTo>
                    <a:pt x="604" y="72"/>
                  </a:lnTo>
                  <a:lnTo>
                    <a:pt x="604" y="70"/>
                  </a:lnTo>
                  <a:lnTo>
                    <a:pt x="604" y="68"/>
                  </a:lnTo>
                  <a:lnTo>
                    <a:pt x="606" y="68"/>
                  </a:lnTo>
                  <a:lnTo>
                    <a:pt x="606" y="66"/>
                  </a:lnTo>
                  <a:lnTo>
                    <a:pt x="606" y="66"/>
                  </a:lnTo>
                  <a:lnTo>
                    <a:pt x="604" y="64"/>
                  </a:lnTo>
                  <a:lnTo>
                    <a:pt x="604" y="64"/>
                  </a:lnTo>
                  <a:lnTo>
                    <a:pt x="604" y="62"/>
                  </a:lnTo>
                  <a:lnTo>
                    <a:pt x="602" y="62"/>
                  </a:lnTo>
                  <a:lnTo>
                    <a:pt x="602" y="62"/>
                  </a:lnTo>
                  <a:lnTo>
                    <a:pt x="600" y="62"/>
                  </a:lnTo>
                  <a:lnTo>
                    <a:pt x="598" y="62"/>
                  </a:lnTo>
                  <a:lnTo>
                    <a:pt x="598" y="62"/>
                  </a:lnTo>
                  <a:lnTo>
                    <a:pt x="596" y="62"/>
                  </a:lnTo>
                  <a:lnTo>
                    <a:pt x="594" y="64"/>
                  </a:lnTo>
                  <a:lnTo>
                    <a:pt x="590" y="66"/>
                  </a:lnTo>
                  <a:lnTo>
                    <a:pt x="588" y="66"/>
                  </a:lnTo>
                  <a:lnTo>
                    <a:pt x="584" y="70"/>
                  </a:lnTo>
                  <a:lnTo>
                    <a:pt x="580" y="72"/>
                  </a:lnTo>
                  <a:lnTo>
                    <a:pt x="576" y="74"/>
                  </a:lnTo>
                  <a:lnTo>
                    <a:pt x="572" y="76"/>
                  </a:lnTo>
                  <a:lnTo>
                    <a:pt x="568" y="78"/>
                  </a:lnTo>
                  <a:lnTo>
                    <a:pt x="564" y="80"/>
                  </a:lnTo>
                  <a:lnTo>
                    <a:pt x="564" y="82"/>
                  </a:lnTo>
                  <a:lnTo>
                    <a:pt x="562" y="82"/>
                  </a:lnTo>
                  <a:lnTo>
                    <a:pt x="560" y="82"/>
                  </a:lnTo>
                  <a:lnTo>
                    <a:pt x="558" y="82"/>
                  </a:lnTo>
                  <a:lnTo>
                    <a:pt x="558" y="82"/>
                  </a:lnTo>
                  <a:lnTo>
                    <a:pt x="556" y="82"/>
                  </a:lnTo>
                  <a:lnTo>
                    <a:pt x="554" y="82"/>
                  </a:lnTo>
                  <a:lnTo>
                    <a:pt x="554" y="82"/>
                  </a:lnTo>
                  <a:lnTo>
                    <a:pt x="554" y="82"/>
                  </a:lnTo>
                  <a:lnTo>
                    <a:pt x="554" y="80"/>
                  </a:lnTo>
                  <a:lnTo>
                    <a:pt x="552" y="80"/>
                  </a:lnTo>
                  <a:lnTo>
                    <a:pt x="552" y="78"/>
                  </a:lnTo>
                  <a:lnTo>
                    <a:pt x="552" y="76"/>
                  </a:lnTo>
                  <a:lnTo>
                    <a:pt x="554" y="76"/>
                  </a:lnTo>
                  <a:lnTo>
                    <a:pt x="554" y="74"/>
                  </a:lnTo>
                  <a:lnTo>
                    <a:pt x="554" y="70"/>
                  </a:lnTo>
                  <a:lnTo>
                    <a:pt x="556" y="66"/>
                  </a:lnTo>
                  <a:lnTo>
                    <a:pt x="556" y="66"/>
                  </a:lnTo>
                  <a:lnTo>
                    <a:pt x="558" y="64"/>
                  </a:lnTo>
                  <a:lnTo>
                    <a:pt x="558" y="62"/>
                  </a:lnTo>
                  <a:lnTo>
                    <a:pt x="558" y="60"/>
                  </a:lnTo>
                  <a:lnTo>
                    <a:pt x="558" y="60"/>
                  </a:lnTo>
                  <a:lnTo>
                    <a:pt x="556" y="60"/>
                  </a:lnTo>
                  <a:lnTo>
                    <a:pt x="556" y="58"/>
                  </a:lnTo>
                  <a:lnTo>
                    <a:pt x="556" y="58"/>
                  </a:lnTo>
                  <a:lnTo>
                    <a:pt x="554" y="58"/>
                  </a:lnTo>
                  <a:lnTo>
                    <a:pt x="554" y="56"/>
                  </a:lnTo>
                  <a:lnTo>
                    <a:pt x="554" y="56"/>
                  </a:lnTo>
                  <a:lnTo>
                    <a:pt x="552" y="56"/>
                  </a:lnTo>
                  <a:lnTo>
                    <a:pt x="548" y="56"/>
                  </a:lnTo>
                  <a:lnTo>
                    <a:pt x="546" y="56"/>
                  </a:lnTo>
                  <a:lnTo>
                    <a:pt x="544" y="56"/>
                  </a:lnTo>
                  <a:lnTo>
                    <a:pt x="540" y="56"/>
                  </a:lnTo>
                  <a:lnTo>
                    <a:pt x="538" y="56"/>
                  </a:lnTo>
                  <a:lnTo>
                    <a:pt x="534" y="58"/>
                  </a:lnTo>
                  <a:lnTo>
                    <a:pt x="532" y="58"/>
                  </a:lnTo>
                  <a:lnTo>
                    <a:pt x="524" y="60"/>
                  </a:lnTo>
                  <a:lnTo>
                    <a:pt x="518" y="62"/>
                  </a:lnTo>
                  <a:lnTo>
                    <a:pt x="510" y="64"/>
                  </a:lnTo>
                  <a:lnTo>
                    <a:pt x="504" y="66"/>
                  </a:lnTo>
                  <a:lnTo>
                    <a:pt x="498" y="68"/>
                  </a:lnTo>
                  <a:lnTo>
                    <a:pt x="492" y="70"/>
                  </a:lnTo>
                  <a:lnTo>
                    <a:pt x="488" y="72"/>
                  </a:lnTo>
                  <a:lnTo>
                    <a:pt x="486" y="72"/>
                  </a:lnTo>
                  <a:lnTo>
                    <a:pt x="484" y="72"/>
                  </a:lnTo>
                  <a:lnTo>
                    <a:pt x="482" y="72"/>
                  </a:lnTo>
                  <a:lnTo>
                    <a:pt x="480" y="72"/>
                  </a:lnTo>
                  <a:lnTo>
                    <a:pt x="478" y="72"/>
                  </a:lnTo>
                  <a:lnTo>
                    <a:pt x="476" y="72"/>
                  </a:lnTo>
                  <a:lnTo>
                    <a:pt x="476" y="70"/>
                  </a:lnTo>
                  <a:lnTo>
                    <a:pt x="476" y="70"/>
                  </a:lnTo>
                  <a:lnTo>
                    <a:pt x="474" y="70"/>
                  </a:lnTo>
                  <a:lnTo>
                    <a:pt x="474" y="68"/>
                  </a:lnTo>
                  <a:lnTo>
                    <a:pt x="474" y="68"/>
                  </a:lnTo>
                  <a:lnTo>
                    <a:pt x="474" y="68"/>
                  </a:lnTo>
                  <a:lnTo>
                    <a:pt x="474" y="66"/>
                  </a:lnTo>
                  <a:lnTo>
                    <a:pt x="474" y="66"/>
                  </a:lnTo>
                  <a:lnTo>
                    <a:pt x="474" y="64"/>
                  </a:lnTo>
                  <a:lnTo>
                    <a:pt x="474" y="64"/>
                  </a:lnTo>
                  <a:lnTo>
                    <a:pt x="474" y="62"/>
                  </a:lnTo>
                  <a:lnTo>
                    <a:pt x="474" y="62"/>
                  </a:lnTo>
                  <a:lnTo>
                    <a:pt x="476" y="60"/>
                  </a:lnTo>
                  <a:lnTo>
                    <a:pt x="476" y="60"/>
                  </a:lnTo>
                  <a:lnTo>
                    <a:pt x="478" y="60"/>
                  </a:lnTo>
                  <a:lnTo>
                    <a:pt x="480" y="58"/>
                  </a:lnTo>
                  <a:lnTo>
                    <a:pt x="480" y="58"/>
                  </a:lnTo>
                  <a:lnTo>
                    <a:pt x="484" y="56"/>
                  </a:lnTo>
                  <a:lnTo>
                    <a:pt x="488" y="56"/>
                  </a:lnTo>
                  <a:lnTo>
                    <a:pt x="492" y="56"/>
                  </a:lnTo>
                  <a:lnTo>
                    <a:pt x="496" y="54"/>
                  </a:lnTo>
                  <a:lnTo>
                    <a:pt x="500" y="54"/>
                  </a:lnTo>
                  <a:lnTo>
                    <a:pt x="508" y="54"/>
                  </a:lnTo>
                  <a:lnTo>
                    <a:pt x="516" y="52"/>
                  </a:lnTo>
                  <a:lnTo>
                    <a:pt x="518" y="52"/>
                  </a:lnTo>
                  <a:lnTo>
                    <a:pt x="522" y="52"/>
                  </a:lnTo>
                  <a:lnTo>
                    <a:pt x="528" y="50"/>
                  </a:lnTo>
                  <a:lnTo>
                    <a:pt x="534" y="48"/>
                  </a:lnTo>
                  <a:lnTo>
                    <a:pt x="542" y="48"/>
                  </a:lnTo>
                  <a:lnTo>
                    <a:pt x="552" y="46"/>
                  </a:lnTo>
                  <a:lnTo>
                    <a:pt x="568" y="44"/>
                  </a:lnTo>
                  <a:lnTo>
                    <a:pt x="576" y="42"/>
                  </a:lnTo>
                  <a:lnTo>
                    <a:pt x="582" y="42"/>
                  </a:lnTo>
                  <a:lnTo>
                    <a:pt x="584" y="40"/>
                  </a:lnTo>
                  <a:lnTo>
                    <a:pt x="586" y="40"/>
                  </a:lnTo>
                  <a:lnTo>
                    <a:pt x="590" y="40"/>
                  </a:lnTo>
                  <a:lnTo>
                    <a:pt x="594" y="40"/>
                  </a:lnTo>
                  <a:lnTo>
                    <a:pt x="596" y="40"/>
                  </a:lnTo>
                  <a:lnTo>
                    <a:pt x="598" y="40"/>
                  </a:lnTo>
                  <a:lnTo>
                    <a:pt x="600" y="38"/>
                  </a:lnTo>
                  <a:lnTo>
                    <a:pt x="600" y="38"/>
                  </a:lnTo>
                  <a:lnTo>
                    <a:pt x="600" y="38"/>
                  </a:lnTo>
                  <a:lnTo>
                    <a:pt x="602" y="36"/>
                  </a:lnTo>
                  <a:lnTo>
                    <a:pt x="602" y="36"/>
                  </a:lnTo>
                  <a:lnTo>
                    <a:pt x="602" y="36"/>
                  </a:lnTo>
                  <a:lnTo>
                    <a:pt x="602" y="34"/>
                  </a:lnTo>
                  <a:lnTo>
                    <a:pt x="602" y="34"/>
                  </a:lnTo>
                  <a:lnTo>
                    <a:pt x="600" y="32"/>
                  </a:lnTo>
                  <a:lnTo>
                    <a:pt x="600" y="32"/>
                  </a:lnTo>
                  <a:lnTo>
                    <a:pt x="600" y="30"/>
                  </a:lnTo>
                  <a:lnTo>
                    <a:pt x="598" y="30"/>
                  </a:lnTo>
                  <a:lnTo>
                    <a:pt x="598" y="30"/>
                  </a:lnTo>
                  <a:lnTo>
                    <a:pt x="594" y="28"/>
                  </a:lnTo>
                  <a:lnTo>
                    <a:pt x="592" y="26"/>
                  </a:lnTo>
                  <a:lnTo>
                    <a:pt x="588" y="26"/>
                  </a:lnTo>
                  <a:lnTo>
                    <a:pt x="586" y="24"/>
                  </a:lnTo>
                  <a:lnTo>
                    <a:pt x="582" y="24"/>
                  </a:lnTo>
                  <a:lnTo>
                    <a:pt x="580" y="24"/>
                  </a:lnTo>
                  <a:lnTo>
                    <a:pt x="572" y="22"/>
                  </a:lnTo>
                  <a:lnTo>
                    <a:pt x="566" y="22"/>
                  </a:lnTo>
                  <a:lnTo>
                    <a:pt x="562" y="20"/>
                  </a:lnTo>
                  <a:lnTo>
                    <a:pt x="560" y="20"/>
                  </a:lnTo>
                  <a:lnTo>
                    <a:pt x="556" y="20"/>
                  </a:lnTo>
                  <a:lnTo>
                    <a:pt x="554" y="22"/>
                  </a:lnTo>
                  <a:lnTo>
                    <a:pt x="552" y="22"/>
                  </a:lnTo>
                  <a:lnTo>
                    <a:pt x="548" y="22"/>
                  </a:lnTo>
                  <a:lnTo>
                    <a:pt x="546" y="24"/>
                  </a:lnTo>
                  <a:lnTo>
                    <a:pt x="540" y="24"/>
                  </a:lnTo>
                  <a:lnTo>
                    <a:pt x="532" y="28"/>
                  </a:lnTo>
                  <a:lnTo>
                    <a:pt x="526" y="30"/>
                  </a:lnTo>
                  <a:lnTo>
                    <a:pt x="512" y="34"/>
                  </a:lnTo>
                  <a:lnTo>
                    <a:pt x="504" y="36"/>
                  </a:lnTo>
                  <a:lnTo>
                    <a:pt x="498" y="38"/>
                  </a:lnTo>
                  <a:lnTo>
                    <a:pt x="494" y="38"/>
                  </a:lnTo>
                  <a:lnTo>
                    <a:pt x="492" y="40"/>
                  </a:lnTo>
                  <a:lnTo>
                    <a:pt x="490" y="40"/>
                  </a:lnTo>
                  <a:lnTo>
                    <a:pt x="486" y="40"/>
                  </a:lnTo>
                  <a:lnTo>
                    <a:pt x="484" y="40"/>
                  </a:lnTo>
                  <a:lnTo>
                    <a:pt x="482" y="40"/>
                  </a:lnTo>
                  <a:lnTo>
                    <a:pt x="480" y="40"/>
                  </a:lnTo>
                  <a:lnTo>
                    <a:pt x="478" y="38"/>
                  </a:lnTo>
                  <a:lnTo>
                    <a:pt x="476" y="38"/>
                  </a:lnTo>
                  <a:lnTo>
                    <a:pt x="476" y="38"/>
                  </a:lnTo>
                  <a:lnTo>
                    <a:pt x="474" y="36"/>
                  </a:lnTo>
                  <a:lnTo>
                    <a:pt x="474" y="36"/>
                  </a:lnTo>
                  <a:lnTo>
                    <a:pt x="474" y="36"/>
                  </a:lnTo>
                  <a:lnTo>
                    <a:pt x="474" y="34"/>
                  </a:lnTo>
                  <a:lnTo>
                    <a:pt x="474" y="34"/>
                  </a:lnTo>
                  <a:lnTo>
                    <a:pt x="474" y="32"/>
                  </a:lnTo>
                  <a:lnTo>
                    <a:pt x="474" y="32"/>
                  </a:lnTo>
                  <a:lnTo>
                    <a:pt x="474" y="30"/>
                  </a:lnTo>
                  <a:lnTo>
                    <a:pt x="474" y="30"/>
                  </a:lnTo>
                  <a:lnTo>
                    <a:pt x="476" y="28"/>
                  </a:lnTo>
                  <a:lnTo>
                    <a:pt x="476" y="28"/>
                  </a:lnTo>
                  <a:lnTo>
                    <a:pt x="478" y="28"/>
                  </a:lnTo>
                  <a:lnTo>
                    <a:pt x="480" y="26"/>
                  </a:lnTo>
                  <a:lnTo>
                    <a:pt x="484" y="26"/>
                  </a:lnTo>
                  <a:lnTo>
                    <a:pt x="488" y="24"/>
                  </a:lnTo>
                  <a:lnTo>
                    <a:pt x="492" y="24"/>
                  </a:lnTo>
                  <a:lnTo>
                    <a:pt x="496" y="24"/>
                  </a:lnTo>
                  <a:lnTo>
                    <a:pt x="502" y="22"/>
                  </a:lnTo>
                  <a:lnTo>
                    <a:pt x="506" y="22"/>
                  </a:lnTo>
                  <a:lnTo>
                    <a:pt x="510" y="22"/>
                  </a:lnTo>
                  <a:lnTo>
                    <a:pt x="514" y="20"/>
                  </a:lnTo>
                  <a:lnTo>
                    <a:pt x="516" y="20"/>
                  </a:lnTo>
                  <a:lnTo>
                    <a:pt x="518" y="18"/>
                  </a:lnTo>
                  <a:lnTo>
                    <a:pt x="518" y="18"/>
                  </a:lnTo>
                  <a:lnTo>
                    <a:pt x="520" y="18"/>
                  </a:lnTo>
                  <a:lnTo>
                    <a:pt x="520" y="16"/>
                  </a:lnTo>
                  <a:lnTo>
                    <a:pt x="520" y="16"/>
                  </a:lnTo>
                  <a:lnTo>
                    <a:pt x="522" y="14"/>
                  </a:lnTo>
                  <a:lnTo>
                    <a:pt x="522" y="14"/>
                  </a:lnTo>
                  <a:lnTo>
                    <a:pt x="520" y="12"/>
                  </a:lnTo>
                  <a:lnTo>
                    <a:pt x="520" y="12"/>
                  </a:lnTo>
                  <a:lnTo>
                    <a:pt x="520" y="10"/>
                  </a:lnTo>
                  <a:lnTo>
                    <a:pt x="520" y="10"/>
                  </a:lnTo>
                  <a:lnTo>
                    <a:pt x="518" y="8"/>
                  </a:lnTo>
                  <a:lnTo>
                    <a:pt x="518" y="8"/>
                  </a:lnTo>
                  <a:lnTo>
                    <a:pt x="516" y="6"/>
                  </a:lnTo>
                  <a:lnTo>
                    <a:pt x="516" y="6"/>
                  </a:lnTo>
                  <a:lnTo>
                    <a:pt x="514" y="4"/>
                  </a:lnTo>
                  <a:lnTo>
                    <a:pt x="512" y="4"/>
                  </a:lnTo>
                  <a:lnTo>
                    <a:pt x="508" y="2"/>
                  </a:lnTo>
                  <a:lnTo>
                    <a:pt x="506" y="2"/>
                  </a:lnTo>
                  <a:lnTo>
                    <a:pt x="502" y="0"/>
                  </a:lnTo>
                  <a:lnTo>
                    <a:pt x="498" y="0"/>
                  </a:lnTo>
                  <a:lnTo>
                    <a:pt x="496" y="0"/>
                  </a:lnTo>
                  <a:lnTo>
                    <a:pt x="492" y="0"/>
                  </a:lnTo>
                  <a:lnTo>
                    <a:pt x="488" y="0"/>
                  </a:lnTo>
                  <a:lnTo>
                    <a:pt x="484" y="0"/>
                  </a:lnTo>
                  <a:lnTo>
                    <a:pt x="480" y="0"/>
                  </a:lnTo>
                  <a:lnTo>
                    <a:pt x="476" y="2"/>
                  </a:lnTo>
                  <a:lnTo>
                    <a:pt x="466" y="2"/>
                  </a:lnTo>
                  <a:lnTo>
                    <a:pt x="458" y="4"/>
                  </a:lnTo>
                  <a:lnTo>
                    <a:pt x="450" y="6"/>
                  </a:lnTo>
                  <a:lnTo>
                    <a:pt x="442" y="8"/>
                  </a:lnTo>
                  <a:lnTo>
                    <a:pt x="434" y="10"/>
                  </a:lnTo>
                  <a:lnTo>
                    <a:pt x="426" y="12"/>
                  </a:lnTo>
                  <a:lnTo>
                    <a:pt x="420" y="14"/>
                  </a:lnTo>
                  <a:lnTo>
                    <a:pt x="416" y="16"/>
                  </a:lnTo>
                  <a:lnTo>
                    <a:pt x="414" y="16"/>
                  </a:lnTo>
                  <a:lnTo>
                    <a:pt x="412" y="18"/>
                  </a:lnTo>
                  <a:lnTo>
                    <a:pt x="410" y="20"/>
                  </a:lnTo>
                  <a:lnTo>
                    <a:pt x="408" y="22"/>
                  </a:lnTo>
                  <a:lnTo>
                    <a:pt x="406" y="24"/>
                  </a:lnTo>
                  <a:lnTo>
                    <a:pt x="404" y="26"/>
                  </a:lnTo>
                  <a:lnTo>
                    <a:pt x="400" y="30"/>
                  </a:lnTo>
                  <a:lnTo>
                    <a:pt x="396" y="34"/>
                  </a:lnTo>
                  <a:lnTo>
                    <a:pt x="394" y="38"/>
                  </a:lnTo>
                  <a:lnTo>
                    <a:pt x="392" y="38"/>
                  </a:lnTo>
                  <a:lnTo>
                    <a:pt x="390" y="40"/>
                  </a:lnTo>
                  <a:lnTo>
                    <a:pt x="388" y="42"/>
                  </a:lnTo>
                  <a:lnTo>
                    <a:pt x="386" y="44"/>
                  </a:lnTo>
                  <a:lnTo>
                    <a:pt x="386" y="44"/>
                  </a:lnTo>
                  <a:lnTo>
                    <a:pt x="386" y="44"/>
                  </a:lnTo>
                  <a:lnTo>
                    <a:pt x="384" y="44"/>
                  </a:lnTo>
                  <a:lnTo>
                    <a:pt x="382" y="44"/>
                  </a:lnTo>
                  <a:lnTo>
                    <a:pt x="382" y="44"/>
                  </a:lnTo>
                  <a:lnTo>
                    <a:pt x="380" y="44"/>
                  </a:lnTo>
                  <a:lnTo>
                    <a:pt x="378" y="42"/>
                  </a:lnTo>
                  <a:lnTo>
                    <a:pt x="374" y="42"/>
                  </a:lnTo>
                  <a:lnTo>
                    <a:pt x="372" y="40"/>
                  </a:lnTo>
                  <a:lnTo>
                    <a:pt x="368" y="38"/>
                  </a:lnTo>
                  <a:lnTo>
                    <a:pt x="362" y="34"/>
                  </a:lnTo>
                  <a:lnTo>
                    <a:pt x="360" y="32"/>
                  </a:lnTo>
                  <a:lnTo>
                    <a:pt x="358" y="30"/>
                  </a:lnTo>
                  <a:lnTo>
                    <a:pt x="354" y="30"/>
                  </a:lnTo>
                  <a:lnTo>
                    <a:pt x="352" y="28"/>
                  </a:lnTo>
                  <a:lnTo>
                    <a:pt x="348" y="28"/>
                  </a:lnTo>
                  <a:lnTo>
                    <a:pt x="348" y="28"/>
                  </a:lnTo>
                  <a:lnTo>
                    <a:pt x="346" y="28"/>
                  </a:lnTo>
                  <a:lnTo>
                    <a:pt x="346" y="28"/>
                  </a:lnTo>
                  <a:lnTo>
                    <a:pt x="344" y="28"/>
                  </a:lnTo>
                  <a:lnTo>
                    <a:pt x="344" y="28"/>
                  </a:lnTo>
                  <a:lnTo>
                    <a:pt x="342" y="28"/>
                  </a:lnTo>
                  <a:lnTo>
                    <a:pt x="342" y="30"/>
                  </a:lnTo>
                  <a:lnTo>
                    <a:pt x="340" y="30"/>
                  </a:lnTo>
                  <a:lnTo>
                    <a:pt x="340" y="30"/>
                  </a:lnTo>
                  <a:lnTo>
                    <a:pt x="340" y="32"/>
                  </a:lnTo>
                  <a:lnTo>
                    <a:pt x="340" y="34"/>
                  </a:lnTo>
                  <a:lnTo>
                    <a:pt x="340" y="34"/>
                  </a:lnTo>
                  <a:lnTo>
                    <a:pt x="340" y="38"/>
                  </a:lnTo>
                  <a:lnTo>
                    <a:pt x="342" y="44"/>
                  </a:lnTo>
                  <a:lnTo>
                    <a:pt x="342" y="46"/>
                  </a:lnTo>
                  <a:lnTo>
                    <a:pt x="342" y="48"/>
                  </a:lnTo>
                  <a:lnTo>
                    <a:pt x="342" y="48"/>
                  </a:lnTo>
                  <a:lnTo>
                    <a:pt x="342" y="54"/>
                  </a:lnTo>
                  <a:lnTo>
                    <a:pt x="340" y="58"/>
                  </a:lnTo>
                  <a:lnTo>
                    <a:pt x="340" y="62"/>
                  </a:lnTo>
                  <a:lnTo>
                    <a:pt x="340" y="66"/>
                  </a:lnTo>
                  <a:lnTo>
                    <a:pt x="338" y="66"/>
                  </a:lnTo>
                  <a:lnTo>
                    <a:pt x="338" y="68"/>
                  </a:lnTo>
                  <a:lnTo>
                    <a:pt x="338" y="70"/>
                  </a:lnTo>
                  <a:lnTo>
                    <a:pt x="336" y="70"/>
                  </a:lnTo>
                  <a:lnTo>
                    <a:pt x="336" y="72"/>
                  </a:lnTo>
                  <a:lnTo>
                    <a:pt x="334" y="72"/>
                  </a:lnTo>
                  <a:lnTo>
                    <a:pt x="334" y="72"/>
                  </a:lnTo>
                  <a:lnTo>
                    <a:pt x="334" y="72"/>
                  </a:lnTo>
                  <a:lnTo>
                    <a:pt x="332" y="72"/>
                  </a:lnTo>
                  <a:lnTo>
                    <a:pt x="332" y="70"/>
                  </a:lnTo>
                  <a:lnTo>
                    <a:pt x="330" y="70"/>
                  </a:lnTo>
                  <a:lnTo>
                    <a:pt x="330" y="68"/>
                  </a:lnTo>
                  <a:lnTo>
                    <a:pt x="328" y="66"/>
                  </a:lnTo>
                  <a:lnTo>
                    <a:pt x="328" y="64"/>
                  </a:lnTo>
                  <a:lnTo>
                    <a:pt x="326" y="60"/>
                  </a:lnTo>
                  <a:lnTo>
                    <a:pt x="324" y="58"/>
                  </a:lnTo>
                  <a:lnTo>
                    <a:pt x="322" y="56"/>
                  </a:lnTo>
                  <a:lnTo>
                    <a:pt x="322" y="56"/>
                  </a:lnTo>
                  <a:lnTo>
                    <a:pt x="320" y="54"/>
                  </a:lnTo>
                  <a:lnTo>
                    <a:pt x="320" y="54"/>
                  </a:lnTo>
                  <a:lnTo>
                    <a:pt x="318" y="54"/>
                  </a:lnTo>
                  <a:lnTo>
                    <a:pt x="318" y="54"/>
                  </a:lnTo>
                  <a:lnTo>
                    <a:pt x="316" y="54"/>
                  </a:lnTo>
                  <a:lnTo>
                    <a:pt x="314" y="54"/>
                  </a:lnTo>
                  <a:lnTo>
                    <a:pt x="312" y="54"/>
                  </a:lnTo>
                  <a:lnTo>
                    <a:pt x="308" y="54"/>
                  </a:lnTo>
                  <a:lnTo>
                    <a:pt x="304" y="54"/>
                  </a:lnTo>
                  <a:lnTo>
                    <a:pt x="302" y="54"/>
                  </a:lnTo>
                  <a:lnTo>
                    <a:pt x="300" y="54"/>
                  </a:lnTo>
                  <a:lnTo>
                    <a:pt x="294" y="52"/>
                  </a:lnTo>
                  <a:lnTo>
                    <a:pt x="290" y="52"/>
                  </a:lnTo>
                  <a:lnTo>
                    <a:pt x="290" y="52"/>
                  </a:lnTo>
                  <a:lnTo>
                    <a:pt x="288" y="52"/>
                  </a:lnTo>
                  <a:lnTo>
                    <a:pt x="288" y="52"/>
                  </a:lnTo>
                  <a:lnTo>
                    <a:pt x="286" y="52"/>
                  </a:lnTo>
                  <a:lnTo>
                    <a:pt x="284" y="54"/>
                  </a:lnTo>
                  <a:lnTo>
                    <a:pt x="284" y="54"/>
                  </a:lnTo>
                  <a:lnTo>
                    <a:pt x="284" y="54"/>
                  </a:lnTo>
                  <a:lnTo>
                    <a:pt x="284" y="54"/>
                  </a:lnTo>
                  <a:lnTo>
                    <a:pt x="284" y="56"/>
                  </a:lnTo>
                  <a:lnTo>
                    <a:pt x="284" y="58"/>
                  </a:lnTo>
                  <a:lnTo>
                    <a:pt x="284" y="58"/>
                  </a:lnTo>
                  <a:lnTo>
                    <a:pt x="284" y="60"/>
                  </a:lnTo>
                  <a:lnTo>
                    <a:pt x="284" y="62"/>
                  </a:lnTo>
                  <a:lnTo>
                    <a:pt x="284" y="66"/>
                  </a:lnTo>
                  <a:lnTo>
                    <a:pt x="284" y="70"/>
                  </a:lnTo>
                  <a:lnTo>
                    <a:pt x="286" y="72"/>
                  </a:lnTo>
                  <a:lnTo>
                    <a:pt x="286" y="74"/>
                  </a:lnTo>
                  <a:lnTo>
                    <a:pt x="286" y="76"/>
                  </a:lnTo>
                  <a:lnTo>
                    <a:pt x="286" y="76"/>
                  </a:lnTo>
                  <a:lnTo>
                    <a:pt x="284" y="78"/>
                  </a:lnTo>
                  <a:lnTo>
                    <a:pt x="284" y="78"/>
                  </a:lnTo>
                  <a:lnTo>
                    <a:pt x="284" y="78"/>
                  </a:lnTo>
                  <a:lnTo>
                    <a:pt x="284" y="80"/>
                  </a:lnTo>
                  <a:lnTo>
                    <a:pt x="282" y="80"/>
                  </a:lnTo>
                  <a:lnTo>
                    <a:pt x="282" y="80"/>
                  </a:lnTo>
                  <a:lnTo>
                    <a:pt x="280" y="82"/>
                  </a:lnTo>
                  <a:lnTo>
                    <a:pt x="278" y="82"/>
                  </a:lnTo>
                  <a:lnTo>
                    <a:pt x="276" y="82"/>
                  </a:lnTo>
                  <a:lnTo>
                    <a:pt x="274" y="82"/>
                  </a:lnTo>
                  <a:lnTo>
                    <a:pt x="270" y="82"/>
                  </a:lnTo>
                  <a:lnTo>
                    <a:pt x="268" y="82"/>
                  </a:lnTo>
                  <a:lnTo>
                    <a:pt x="266" y="82"/>
                  </a:lnTo>
                  <a:lnTo>
                    <a:pt x="264" y="80"/>
                  </a:lnTo>
                  <a:lnTo>
                    <a:pt x="264" y="80"/>
                  </a:lnTo>
                  <a:lnTo>
                    <a:pt x="262" y="80"/>
                  </a:lnTo>
                  <a:lnTo>
                    <a:pt x="262" y="78"/>
                  </a:lnTo>
                  <a:lnTo>
                    <a:pt x="262" y="78"/>
                  </a:lnTo>
                  <a:lnTo>
                    <a:pt x="260" y="78"/>
                  </a:lnTo>
                  <a:lnTo>
                    <a:pt x="260" y="76"/>
                  </a:lnTo>
                  <a:lnTo>
                    <a:pt x="260" y="74"/>
                  </a:lnTo>
                  <a:lnTo>
                    <a:pt x="260" y="72"/>
                  </a:lnTo>
                  <a:lnTo>
                    <a:pt x="260" y="68"/>
                  </a:lnTo>
                  <a:lnTo>
                    <a:pt x="260" y="66"/>
                  </a:lnTo>
                  <a:lnTo>
                    <a:pt x="260" y="62"/>
                  </a:lnTo>
                  <a:lnTo>
                    <a:pt x="260" y="62"/>
                  </a:lnTo>
                  <a:lnTo>
                    <a:pt x="260" y="60"/>
                  </a:lnTo>
                  <a:lnTo>
                    <a:pt x="260" y="60"/>
                  </a:lnTo>
                  <a:lnTo>
                    <a:pt x="260" y="58"/>
                  </a:lnTo>
                  <a:lnTo>
                    <a:pt x="258" y="58"/>
                  </a:lnTo>
                  <a:lnTo>
                    <a:pt x="258" y="58"/>
                  </a:lnTo>
                  <a:lnTo>
                    <a:pt x="256" y="56"/>
                  </a:lnTo>
                  <a:lnTo>
                    <a:pt x="254" y="56"/>
                  </a:lnTo>
                  <a:lnTo>
                    <a:pt x="252" y="56"/>
                  </a:lnTo>
                  <a:lnTo>
                    <a:pt x="252" y="56"/>
                  </a:lnTo>
                  <a:lnTo>
                    <a:pt x="250" y="54"/>
                  </a:lnTo>
                  <a:lnTo>
                    <a:pt x="248" y="54"/>
                  </a:lnTo>
                  <a:lnTo>
                    <a:pt x="246" y="54"/>
                  </a:lnTo>
                  <a:lnTo>
                    <a:pt x="244" y="54"/>
                  </a:lnTo>
                  <a:lnTo>
                    <a:pt x="242" y="54"/>
                  </a:lnTo>
                  <a:lnTo>
                    <a:pt x="240" y="54"/>
                  </a:lnTo>
                  <a:lnTo>
                    <a:pt x="240" y="54"/>
                  </a:lnTo>
                  <a:lnTo>
                    <a:pt x="238" y="54"/>
                  </a:lnTo>
                  <a:lnTo>
                    <a:pt x="238" y="56"/>
                  </a:lnTo>
                  <a:lnTo>
                    <a:pt x="236" y="56"/>
                  </a:lnTo>
                  <a:lnTo>
                    <a:pt x="236" y="56"/>
                  </a:lnTo>
                  <a:lnTo>
                    <a:pt x="236" y="58"/>
                  </a:lnTo>
                  <a:lnTo>
                    <a:pt x="236" y="58"/>
                  </a:lnTo>
                  <a:lnTo>
                    <a:pt x="236" y="60"/>
                  </a:lnTo>
                  <a:lnTo>
                    <a:pt x="238" y="60"/>
                  </a:lnTo>
                  <a:lnTo>
                    <a:pt x="240" y="62"/>
                  </a:lnTo>
                  <a:lnTo>
                    <a:pt x="240" y="64"/>
                  </a:lnTo>
                  <a:lnTo>
                    <a:pt x="242" y="66"/>
                  </a:lnTo>
                  <a:lnTo>
                    <a:pt x="242" y="66"/>
                  </a:lnTo>
                  <a:lnTo>
                    <a:pt x="242" y="68"/>
                  </a:lnTo>
                  <a:lnTo>
                    <a:pt x="242" y="68"/>
                  </a:lnTo>
                  <a:lnTo>
                    <a:pt x="242" y="68"/>
                  </a:lnTo>
                  <a:lnTo>
                    <a:pt x="240" y="70"/>
                  </a:lnTo>
                  <a:lnTo>
                    <a:pt x="240" y="70"/>
                  </a:lnTo>
                  <a:lnTo>
                    <a:pt x="240" y="70"/>
                  </a:lnTo>
                  <a:lnTo>
                    <a:pt x="238" y="70"/>
                  </a:lnTo>
                  <a:lnTo>
                    <a:pt x="238" y="70"/>
                  </a:lnTo>
                  <a:lnTo>
                    <a:pt x="236" y="70"/>
                  </a:lnTo>
                  <a:lnTo>
                    <a:pt x="234" y="70"/>
                  </a:lnTo>
                  <a:lnTo>
                    <a:pt x="234" y="70"/>
                  </a:lnTo>
                  <a:lnTo>
                    <a:pt x="230" y="68"/>
                  </a:lnTo>
                  <a:lnTo>
                    <a:pt x="228" y="68"/>
                  </a:lnTo>
                  <a:lnTo>
                    <a:pt x="226" y="66"/>
                  </a:lnTo>
                  <a:lnTo>
                    <a:pt x="222" y="64"/>
                  </a:lnTo>
                  <a:lnTo>
                    <a:pt x="216" y="60"/>
                  </a:lnTo>
                  <a:lnTo>
                    <a:pt x="214" y="58"/>
                  </a:lnTo>
                  <a:lnTo>
                    <a:pt x="212" y="56"/>
                  </a:lnTo>
                  <a:lnTo>
                    <a:pt x="208" y="56"/>
                  </a:lnTo>
                  <a:lnTo>
                    <a:pt x="206" y="54"/>
                  </a:lnTo>
                  <a:lnTo>
                    <a:pt x="204" y="54"/>
                  </a:lnTo>
                  <a:lnTo>
                    <a:pt x="204" y="54"/>
                  </a:lnTo>
                  <a:lnTo>
                    <a:pt x="202" y="54"/>
                  </a:lnTo>
                  <a:lnTo>
                    <a:pt x="202" y="54"/>
                  </a:lnTo>
                  <a:lnTo>
                    <a:pt x="200" y="54"/>
                  </a:lnTo>
                  <a:lnTo>
                    <a:pt x="200" y="54"/>
                  </a:lnTo>
                  <a:lnTo>
                    <a:pt x="198" y="54"/>
                  </a:lnTo>
                  <a:lnTo>
                    <a:pt x="196" y="56"/>
                  </a:lnTo>
                  <a:lnTo>
                    <a:pt x="194" y="56"/>
                  </a:lnTo>
                  <a:lnTo>
                    <a:pt x="192" y="58"/>
                  </a:lnTo>
                  <a:lnTo>
                    <a:pt x="190" y="60"/>
                  </a:lnTo>
                  <a:lnTo>
                    <a:pt x="188" y="62"/>
                  </a:lnTo>
                  <a:lnTo>
                    <a:pt x="186" y="62"/>
                  </a:lnTo>
                  <a:lnTo>
                    <a:pt x="184" y="64"/>
                  </a:lnTo>
                  <a:lnTo>
                    <a:pt x="184" y="64"/>
                  </a:lnTo>
                  <a:lnTo>
                    <a:pt x="182" y="64"/>
                  </a:lnTo>
                  <a:lnTo>
                    <a:pt x="180" y="64"/>
                  </a:lnTo>
                  <a:lnTo>
                    <a:pt x="176" y="64"/>
                  </a:lnTo>
                  <a:lnTo>
                    <a:pt x="174" y="64"/>
                  </a:lnTo>
                  <a:lnTo>
                    <a:pt x="172" y="64"/>
                  </a:lnTo>
                  <a:lnTo>
                    <a:pt x="170" y="64"/>
                  </a:lnTo>
                  <a:lnTo>
                    <a:pt x="170" y="64"/>
                  </a:lnTo>
                  <a:lnTo>
                    <a:pt x="168" y="64"/>
                  </a:lnTo>
                  <a:lnTo>
                    <a:pt x="168" y="64"/>
                  </a:lnTo>
                  <a:lnTo>
                    <a:pt x="166" y="64"/>
                  </a:lnTo>
                  <a:lnTo>
                    <a:pt x="164" y="66"/>
                  </a:lnTo>
                  <a:lnTo>
                    <a:pt x="162" y="68"/>
                  </a:lnTo>
                  <a:lnTo>
                    <a:pt x="160" y="70"/>
                  </a:lnTo>
                  <a:lnTo>
                    <a:pt x="156" y="72"/>
                  </a:lnTo>
                  <a:lnTo>
                    <a:pt x="154" y="76"/>
                  </a:lnTo>
                  <a:lnTo>
                    <a:pt x="150" y="7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07" name="Freeform 600"/>
            <p:cNvSpPr>
              <a:spLocks/>
            </p:cNvSpPr>
            <p:nvPr/>
          </p:nvSpPr>
          <p:spPr bwMode="auto">
            <a:xfrm>
              <a:off x="3497762" y="3347251"/>
              <a:ext cx="28920" cy="57838"/>
            </a:xfrm>
            <a:custGeom>
              <a:avLst/>
              <a:gdLst>
                <a:gd name="T0" fmla="*/ 10 w 14"/>
                <a:gd name="T1" fmla="*/ 28 h 28"/>
                <a:gd name="T2" fmla="*/ 10 w 14"/>
                <a:gd name="T3" fmla="*/ 28 h 28"/>
                <a:gd name="T4" fmla="*/ 10 w 14"/>
                <a:gd name="T5" fmla="*/ 24 h 28"/>
                <a:gd name="T6" fmla="*/ 8 w 14"/>
                <a:gd name="T7" fmla="*/ 22 h 28"/>
                <a:gd name="T8" fmla="*/ 8 w 14"/>
                <a:gd name="T9" fmla="*/ 22 h 28"/>
                <a:gd name="T10" fmla="*/ 4 w 14"/>
                <a:gd name="T11" fmla="*/ 16 h 28"/>
                <a:gd name="T12" fmla="*/ 4 w 14"/>
                <a:gd name="T13" fmla="*/ 16 h 28"/>
                <a:gd name="T14" fmla="*/ 0 w 14"/>
                <a:gd name="T15" fmla="*/ 12 h 28"/>
                <a:gd name="T16" fmla="*/ 0 w 14"/>
                <a:gd name="T17" fmla="*/ 12 h 28"/>
                <a:gd name="T18" fmla="*/ 0 w 14"/>
                <a:gd name="T19" fmla="*/ 8 h 28"/>
                <a:gd name="T20" fmla="*/ 0 w 14"/>
                <a:gd name="T21" fmla="*/ 8 h 28"/>
                <a:gd name="T22" fmla="*/ 4 w 14"/>
                <a:gd name="T23" fmla="*/ 4 h 28"/>
                <a:gd name="T24" fmla="*/ 4 w 14"/>
                <a:gd name="T25" fmla="*/ 4 h 28"/>
                <a:gd name="T26" fmla="*/ 4 w 14"/>
                <a:gd name="T27" fmla="*/ 0 h 28"/>
                <a:gd name="T28" fmla="*/ 4 w 14"/>
                <a:gd name="T29" fmla="*/ 0 h 28"/>
                <a:gd name="T30" fmla="*/ 4 w 14"/>
                <a:gd name="T31" fmla="*/ 0 h 28"/>
                <a:gd name="T32" fmla="*/ 4 w 14"/>
                <a:gd name="T33" fmla="*/ 0 h 28"/>
                <a:gd name="T34" fmla="*/ 6 w 14"/>
                <a:gd name="T35" fmla="*/ 0 h 28"/>
                <a:gd name="T36" fmla="*/ 6 w 14"/>
                <a:gd name="T37" fmla="*/ 2 h 28"/>
                <a:gd name="T38" fmla="*/ 6 w 14"/>
                <a:gd name="T39" fmla="*/ 2 h 28"/>
                <a:gd name="T40" fmla="*/ 10 w 14"/>
                <a:gd name="T41" fmla="*/ 8 h 28"/>
                <a:gd name="T42" fmla="*/ 10 w 14"/>
                <a:gd name="T43" fmla="*/ 8 h 28"/>
                <a:gd name="T44" fmla="*/ 10 w 14"/>
                <a:gd name="T45" fmla="*/ 10 h 28"/>
                <a:gd name="T46" fmla="*/ 12 w 14"/>
                <a:gd name="T47" fmla="*/ 14 h 28"/>
                <a:gd name="T48" fmla="*/ 12 w 14"/>
                <a:gd name="T49" fmla="*/ 14 h 28"/>
                <a:gd name="T50" fmla="*/ 12 w 14"/>
                <a:gd name="T51" fmla="*/ 16 h 28"/>
                <a:gd name="T52" fmla="*/ 14 w 14"/>
                <a:gd name="T53" fmla="*/ 18 h 28"/>
                <a:gd name="T54" fmla="*/ 14 w 14"/>
                <a:gd name="T55" fmla="*/ 18 h 28"/>
                <a:gd name="T56" fmla="*/ 14 w 14"/>
                <a:gd name="T57" fmla="*/ 20 h 28"/>
                <a:gd name="T58" fmla="*/ 14 w 14"/>
                <a:gd name="T59" fmla="*/ 26 h 28"/>
                <a:gd name="T60" fmla="*/ 14 w 14"/>
                <a:gd name="T61" fmla="*/ 26 h 28"/>
                <a:gd name="T62" fmla="*/ 14 w 14"/>
                <a:gd name="T63" fmla="*/ 28 h 28"/>
                <a:gd name="T64" fmla="*/ 12 w 14"/>
                <a:gd name="T65" fmla="*/ 28 h 28"/>
                <a:gd name="T66" fmla="*/ 12 w 14"/>
                <a:gd name="T67" fmla="*/ 28 h 28"/>
                <a:gd name="T68" fmla="*/ 10 w 14"/>
                <a:gd name="T69" fmla="*/ 28 h 28"/>
                <a:gd name="T70" fmla="*/ 10 w 14"/>
                <a:gd name="T7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 h="28">
                  <a:moveTo>
                    <a:pt x="10" y="28"/>
                  </a:moveTo>
                  <a:lnTo>
                    <a:pt x="10" y="28"/>
                  </a:lnTo>
                  <a:lnTo>
                    <a:pt x="10" y="24"/>
                  </a:lnTo>
                  <a:lnTo>
                    <a:pt x="8" y="22"/>
                  </a:lnTo>
                  <a:lnTo>
                    <a:pt x="8" y="22"/>
                  </a:lnTo>
                  <a:lnTo>
                    <a:pt x="4" y="16"/>
                  </a:lnTo>
                  <a:lnTo>
                    <a:pt x="4" y="16"/>
                  </a:lnTo>
                  <a:lnTo>
                    <a:pt x="0" y="12"/>
                  </a:lnTo>
                  <a:lnTo>
                    <a:pt x="0" y="12"/>
                  </a:lnTo>
                  <a:lnTo>
                    <a:pt x="0" y="8"/>
                  </a:lnTo>
                  <a:lnTo>
                    <a:pt x="0" y="8"/>
                  </a:lnTo>
                  <a:lnTo>
                    <a:pt x="4" y="4"/>
                  </a:lnTo>
                  <a:lnTo>
                    <a:pt x="4" y="4"/>
                  </a:lnTo>
                  <a:lnTo>
                    <a:pt x="4" y="0"/>
                  </a:lnTo>
                  <a:lnTo>
                    <a:pt x="4" y="0"/>
                  </a:lnTo>
                  <a:lnTo>
                    <a:pt x="4" y="0"/>
                  </a:lnTo>
                  <a:lnTo>
                    <a:pt x="4" y="0"/>
                  </a:lnTo>
                  <a:lnTo>
                    <a:pt x="6" y="0"/>
                  </a:lnTo>
                  <a:lnTo>
                    <a:pt x="6" y="2"/>
                  </a:lnTo>
                  <a:lnTo>
                    <a:pt x="6" y="2"/>
                  </a:lnTo>
                  <a:lnTo>
                    <a:pt x="10" y="8"/>
                  </a:lnTo>
                  <a:lnTo>
                    <a:pt x="10" y="8"/>
                  </a:lnTo>
                  <a:lnTo>
                    <a:pt x="10" y="10"/>
                  </a:lnTo>
                  <a:lnTo>
                    <a:pt x="12" y="14"/>
                  </a:lnTo>
                  <a:lnTo>
                    <a:pt x="12" y="14"/>
                  </a:lnTo>
                  <a:lnTo>
                    <a:pt x="12" y="16"/>
                  </a:lnTo>
                  <a:lnTo>
                    <a:pt x="14" y="18"/>
                  </a:lnTo>
                  <a:lnTo>
                    <a:pt x="14" y="18"/>
                  </a:lnTo>
                  <a:lnTo>
                    <a:pt x="14" y="20"/>
                  </a:lnTo>
                  <a:lnTo>
                    <a:pt x="14" y="26"/>
                  </a:lnTo>
                  <a:lnTo>
                    <a:pt x="14" y="26"/>
                  </a:lnTo>
                  <a:lnTo>
                    <a:pt x="14" y="28"/>
                  </a:lnTo>
                  <a:lnTo>
                    <a:pt x="12" y="28"/>
                  </a:lnTo>
                  <a:lnTo>
                    <a:pt x="12" y="28"/>
                  </a:lnTo>
                  <a:lnTo>
                    <a:pt x="10" y="28"/>
                  </a:lnTo>
                  <a:lnTo>
                    <a:pt x="10" y="2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08" name="Freeform 603"/>
            <p:cNvSpPr>
              <a:spLocks/>
            </p:cNvSpPr>
            <p:nvPr/>
          </p:nvSpPr>
          <p:spPr bwMode="auto">
            <a:xfrm>
              <a:off x="6757468" y="3681886"/>
              <a:ext cx="425538" cy="400734"/>
            </a:xfrm>
            <a:custGeom>
              <a:avLst/>
              <a:gdLst>
                <a:gd name="T0" fmla="*/ 202 w 206"/>
                <a:gd name="T1" fmla="*/ 116 h 194"/>
                <a:gd name="T2" fmla="*/ 190 w 206"/>
                <a:gd name="T3" fmla="*/ 108 h 194"/>
                <a:gd name="T4" fmla="*/ 176 w 206"/>
                <a:gd name="T5" fmla="*/ 112 h 194"/>
                <a:gd name="T6" fmla="*/ 168 w 206"/>
                <a:gd name="T7" fmla="*/ 106 h 194"/>
                <a:gd name="T8" fmla="*/ 144 w 206"/>
                <a:gd name="T9" fmla="*/ 80 h 194"/>
                <a:gd name="T10" fmla="*/ 126 w 206"/>
                <a:gd name="T11" fmla="*/ 76 h 194"/>
                <a:gd name="T12" fmla="*/ 122 w 206"/>
                <a:gd name="T13" fmla="*/ 72 h 194"/>
                <a:gd name="T14" fmla="*/ 122 w 206"/>
                <a:gd name="T15" fmla="*/ 58 h 194"/>
                <a:gd name="T16" fmla="*/ 128 w 206"/>
                <a:gd name="T17" fmla="*/ 42 h 194"/>
                <a:gd name="T18" fmla="*/ 120 w 206"/>
                <a:gd name="T19" fmla="*/ 46 h 194"/>
                <a:gd name="T20" fmla="*/ 114 w 206"/>
                <a:gd name="T21" fmla="*/ 38 h 194"/>
                <a:gd name="T22" fmla="*/ 104 w 206"/>
                <a:gd name="T23" fmla="*/ 22 h 194"/>
                <a:gd name="T24" fmla="*/ 88 w 206"/>
                <a:gd name="T25" fmla="*/ 8 h 194"/>
                <a:gd name="T26" fmla="*/ 82 w 206"/>
                <a:gd name="T27" fmla="*/ 6 h 194"/>
                <a:gd name="T28" fmla="*/ 70 w 206"/>
                <a:gd name="T29" fmla="*/ 4 h 194"/>
                <a:gd name="T30" fmla="*/ 54 w 206"/>
                <a:gd name="T31" fmla="*/ 4 h 194"/>
                <a:gd name="T32" fmla="*/ 56 w 206"/>
                <a:gd name="T33" fmla="*/ 18 h 194"/>
                <a:gd name="T34" fmla="*/ 54 w 206"/>
                <a:gd name="T35" fmla="*/ 36 h 194"/>
                <a:gd name="T36" fmla="*/ 48 w 206"/>
                <a:gd name="T37" fmla="*/ 40 h 194"/>
                <a:gd name="T38" fmla="*/ 36 w 206"/>
                <a:gd name="T39" fmla="*/ 42 h 194"/>
                <a:gd name="T40" fmla="*/ 32 w 206"/>
                <a:gd name="T41" fmla="*/ 46 h 194"/>
                <a:gd name="T42" fmla="*/ 34 w 206"/>
                <a:gd name="T43" fmla="*/ 66 h 194"/>
                <a:gd name="T44" fmla="*/ 32 w 206"/>
                <a:gd name="T45" fmla="*/ 74 h 194"/>
                <a:gd name="T46" fmla="*/ 28 w 206"/>
                <a:gd name="T47" fmla="*/ 76 h 194"/>
                <a:gd name="T48" fmla="*/ 20 w 206"/>
                <a:gd name="T49" fmla="*/ 76 h 194"/>
                <a:gd name="T50" fmla="*/ 18 w 206"/>
                <a:gd name="T51" fmla="*/ 82 h 194"/>
                <a:gd name="T52" fmla="*/ 18 w 206"/>
                <a:gd name="T53" fmla="*/ 102 h 194"/>
                <a:gd name="T54" fmla="*/ 14 w 206"/>
                <a:gd name="T55" fmla="*/ 110 h 194"/>
                <a:gd name="T56" fmla="*/ 6 w 206"/>
                <a:gd name="T57" fmla="*/ 108 h 194"/>
                <a:gd name="T58" fmla="*/ 0 w 206"/>
                <a:gd name="T59" fmla="*/ 110 h 194"/>
                <a:gd name="T60" fmla="*/ 2 w 206"/>
                <a:gd name="T61" fmla="*/ 118 h 194"/>
                <a:gd name="T62" fmla="*/ 10 w 206"/>
                <a:gd name="T63" fmla="*/ 126 h 194"/>
                <a:gd name="T64" fmla="*/ 16 w 206"/>
                <a:gd name="T65" fmla="*/ 126 h 194"/>
                <a:gd name="T66" fmla="*/ 16 w 206"/>
                <a:gd name="T67" fmla="*/ 136 h 194"/>
                <a:gd name="T68" fmla="*/ 22 w 206"/>
                <a:gd name="T69" fmla="*/ 142 h 194"/>
                <a:gd name="T70" fmla="*/ 32 w 206"/>
                <a:gd name="T71" fmla="*/ 152 h 194"/>
                <a:gd name="T72" fmla="*/ 36 w 206"/>
                <a:gd name="T73" fmla="*/ 160 h 194"/>
                <a:gd name="T74" fmla="*/ 48 w 206"/>
                <a:gd name="T75" fmla="*/ 170 h 194"/>
                <a:gd name="T76" fmla="*/ 60 w 206"/>
                <a:gd name="T77" fmla="*/ 178 h 194"/>
                <a:gd name="T78" fmla="*/ 64 w 206"/>
                <a:gd name="T79" fmla="*/ 186 h 194"/>
                <a:gd name="T80" fmla="*/ 66 w 206"/>
                <a:gd name="T81" fmla="*/ 192 h 194"/>
                <a:gd name="T82" fmla="*/ 80 w 206"/>
                <a:gd name="T83" fmla="*/ 194 h 194"/>
                <a:gd name="T84" fmla="*/ 92 w 206"/>
                <a:gd name="T85" fmla="*/ 192 h 194"/>
                <a:gd name="T86" fmla="*/ 98 w 206"/>
                <a:gd name="T87" fmla="*/ 186 h 194"/>
                <a:gd name="T88" fmla="*/ 100 w 206"/>
                <a:gd name="T89" fmla="*/ 180 h 194"/>
                <a:gd name="T90" fmla="*/ 114 w 206"/>
                <a:gd name="T91" fmla="*/ 180 h 194"/>
                <a:gd name="T92" fmla="*/ 122 w 206"/>
                <a:gd name="T93" fmla="*/ 186 h 194"/>
                <a:gd name="T94" fmla="*/ 134 w 206"/>
                <a:gd name="T95" fmla="*/ 182 h 194"/>
                <a:gd name="T96" fmla="*/ 140 w 206"/>
                <a:gd name="T97" fmla="*/ 176 h 194"/>
                <a:gd name="T98" fmla="*/ 154 w 206"/>
                <a:gd name="T99" fmla="*/ 176 h 194"/>
                <a:gd name="T100" fmla="*/ 174 w 206"/>
                <a:gd name="T101" fmla="*/ 172 h 194"/>
                <a:gd name="T102" fmla="*/ 186 w 206"/>
                <a:gd name="T103" fmla="*/ 160 h 194"/>
                <a:gd name="T104" fmla="*/ 190 w 206"/>
                <a:gd name="T105" fmla="*/ 148 h 194"/>
                <a:gd name="T106" fmla="*/ 192 w 206"/>
                <a:gd name="T107" fmla="*/ 136 h 194"/>
                <a:gd name="T108" fmla="*/ 200 w 206"/>
                <a:gd name="T109" fmla="*/ 130 h 194"/>
                <a:gd name="T110" fmla="*/ 206 w 206"/>
                <a:gd name="T111" fmla="*/ 12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6" h="194">
                  <a:moveTo>
                    <a:pt x="206" y="122"/>
                  </a:moveTo>
                  <a:lnTo>
                    <a:pt x="206" y="120"/>
                  </a:lnTo>
                  <a:lnTo>
                    <a:pt x="204" y="120"/>
                  </a:lnTo>
                  <a:lnTo>
                    <a:pt x="204" y="118"/>
                  </a:lnTo>
                  <a:lnTo>
                    <a:pt x="204" y="118"/>
                  </a:lnTo>
                  <a:lnTo>
                    <a:pt x="202" y="116"/>
                  </a:lnTo>
                  <a:lnTo>
                    <a:pt x="198" y="114"/>
                  </a:lnTo>
                  <a:lnTo>
                    <a:pt x="196" y="112"/>
                  </a:lnTo>
                  <a:lnTo>
                    <a:pt x="194" y="110"/>
                  </a:lnTo>
                  <a:lnTo>
                    <a:pt x="192" y="110"/>
                  </a:lnTo>
                  <a:lnTo>
                    <a:pt x="192" y="110"/>
                  </a:lnTo>
                  <a:lnTo>
                    <a:pt x="190" y="108"/>
                  </a:lnTo>
                  <a:lnTo>
                    <a:pt x="188" y="110"/>
                  </a:lnTo>
                  <a:lnTo>
                    <a:pt x="186" y="110"/>
                  </a:lnTo>
                  <a:lnTo>
                    <a:pt x="184" y="110"/>
                  </a:lnTo>
                  <a:lnTo>
                    <a:pt x="180" y="110"/>
                  </a:lnTo>
                  <a:lnTo>
                    <a:pt x="178" y="110"/>
                  </a:lnTo>
                  <a:lnTo>
                    <a:pt x="176" y="112"/>
                  </a:lnTo>
                  <a:lnTo>
                    <a:pt x="176" y="110"/>
                  </a:lnTo>
                  <a:lnTo>
                    <a:pt x="174" y="110"/>
                  </a:lnTo>
                  <a:lnTo>
                    <a:pt x="174" y="110"/>
                  </a:lnTo>
                  <a:lnTo>
                    <a:pt x="172" y="108"/>
                  </a:lnTo>
                  <a:lnTo>
                    <a:pt x="170" y="108"/>
                  </a:lnTo>
                  <a:lnTo>
                    <a:pt x="168" y="106"/>
                  </a:lnTo>
                  <a:lnTo>
                    <a:pt x="166" y="104"/>
                  </a:lnTo>
                  <a:lnTo>
                    <a:pt x="162" y="100"/>
                  </a:lnTo>
                  <a:lnTo>
                    <a:pt x="156" y="92"/>
                  </a:lnTo>
                  <a:lnTo>
                    <a:pt x="154" y="90"/>
                  </a:lnTo>
                  <a:lnTo>
                    <a:pt x="150" y="86"/>
                  </a:lnTo>
                  <a:lnTo>
                    <a:pt x="144" y="80"/>
                  </a:lnTo>
                  <a:lnTo>
                    <a:pt x="140" y="76"/>
                  </a:lnTo>
                  <a:lnTo>
                    <a:pt x="138" y="76"/>
                  </a:lnTo>
                  <a:lnTo>
                    <a:pt x="134" y="76"/>
                  </a:lnTo>
                  <a:lnTo>
                    <a:pt x="132" y="76"/>
                  </a:lnTo>
                  <a:lnTo>
                    <a:pt x="130" y="76"/>
                  </a:lnTo>
                  <a:lnTo>
                    <a:pt x="126" y="76"/>
                  </a:lnTo>
                  <a:lnTo>
                    <a:pt x="126" y="76"/>
                  </a:lnTo>
                  <a:lnTo>
                    <a:pt x="124" y="76"/>
                  </a:lnTo>
                  <a:lnTo>
                    <a:pt x="124" y="74"/>
                  </a:lnTo>
                  <a:lnTo>
                    <a:pt x="122" y="74"/>
                  </a:lnTo>
                  <a:lnTo>
                    <a:pt x="122" y="74"/>
                  </a:lnTo>
                  <a:lnTo>
                    <a:pt x="122" y="72"/>
                  </a:lnTo>
                  <a:lnTo>
                    <a:pt x="122" y="72"/>
                  </a:lnTo>
                  <a:lnTo>
                    <a:pt x="122" y="70"/>
                  </a:lnTo>
                  <a:lnTo>
                    <a:pt x="122" y="68"/>
                  </a:lnTo>
                  <a:lnTo>
                    <a:pt x="122" y="66"/>
                  </a:lnTo>
                  <a:lnTo>
                    <a:pt x="122" y="62"/>
                  </a:lnTo>
                  <a:lnTo>
                    <a:pt x="122" y="58"/>
                  </a:lnTo>
                  <a:lnTo>
                    <a:pt x="124" y="54"/>
                  </a:lnTo>
                  <a:lnTo>
                    <a:pt x="124" y="50"/>
                  </a:lnTo>
                  <a:lnTo>
                    <a:pt x="126" y="46"/>
                  </a:lnTo>
                  <a:lnTo>
                    <a:pt x="126" y="46"/>
                  </a:lnTo>
                  <a:lnTo>
                    <a:pt x="128" y="42"/>
                  </a:lnTo>
                  <a:lnTo>
                    <a:pt x="128" y="42"/>
                  </a:lnTo>
                  <a:lnTo>
                    <a:pt x="128" y="42"/>
                  </a:lnTo>
                  <a:lnTo>
                    <a:pt x="126" y="44"/>
                  </a:lnTo>
                  <a:lnTo>
                    <a:pt x="122" y="44"/>
                  </a:lnTo>
                  <a:lnTo>
                    <a:pt x="122" y="44"/>
                  </a:lnTo>
                  <a:lnTo>
                    <a:pt x="122" y="46"/>
                  </a:lnTo>
                  <a:lnTo>
                    <a:pt x="120" y="46"/>
                  </a:lnTo>
                  <a:lnTo>
                    <a:pt x="120" y="46"/>
                  </a:lnTo>
                  <a:lnTo>
                    <a:pt x="120" y="44"/>
                  </a:lnTo>
                  <a:lnTo>
                    <a:pt x="118" y="44"/>
                  </a:lnTo>
                  <a:lnTo>
                    <a:pt x="118" y="44"/>
                  </a:lnTo>
                  <a:lnTo>
                    <a:pt x="116" y="40"/>
                  </a:lnTo>
                  <a:lnTo>
                    <a:pt x="114" y="38"/>
                  </a:lnTo>
                  <a:lnTo>
                    <a:pt x="114" y="38"/>
                  </a:lnTo>
                  <a:lnTo>
                    <a:pt x="110" y="30"/>
                  </a:lnTo>
                  <a:lnTo>
                    <a:pt x="110" y="30"/>
                  </a:lnTo>
                  <a:lnTo>
                    <a:pt x="106" y="26"/>
                  </a:lnTo>
                  <a:lnTo>
                    <a:pt x="106" y="26"/>
                  </a:lnTo>
                  <a:lnTo>
                    <a:pt x="104" y="22"/>
                  </a:lnTo>
                  <a:lnTo>
                    <a:pt x="100" y="18"/>
                  </a:lnTo>
                  <a:lnTo>
                    <a:pt x="100" y="18"/>
                  </a:lnTo>
                  <a:lnTo>
                    <a:pt x="94" y="12"/>
                  </a:lnTo>
                  <a:lnTo>
                    <a:pt x="94" y="10"/>
                  </a:lnTo>
                  <a:lnTo>
                    <a:pt x="92" y="12"/>
                  </a:lnTo>
                  <a:lnTo>
                    <a:pt x="88" y="8"/>
                  </a:lnTo>
                  <a:lnTo>
                    <a:pt x="86" y="10"/>
                  </a:lnTo>
                  <a:lnTo>
                    <a:pt x="84" y="8"/>
                  </a:lnTo>
                  <a:lnTo>
                    <a:pt x="82" y="10"/>
                  </a:lnTo>
                  <a:lnTo>
                    <a:pt x="82" y="10"/>
                  </a:lnTo>
                  <a:lnTo>
                    <a:pt x="82" y="6"/>
                  </a:lnTo>
                  <a:lnTo>
                    <a:pt x="82" y="6"/>
                  </a:lnTo>
                  <a:lnTo>
                    <a:pt x="76" y="8"/>
                  </a:lnTo>
                  <a:lnTo>
                    <a:pt x="76" y="8"/>
                  </a:lnTo>
                  <a:lnTo>
                    <a:pt x="72" y="8"/>
                  </a:lnTo>
                  <a:lnTo>
                    <a:pt x="72" y="8"/>
                  </a:lnTo>
                  <a:lnTo>
                    <a:pt x="70" y="4"/>
                  </a:lnTo>
                  <a:lnTo>
                    <a:pt x="70" y="4"/>
                  </a:lnTo>
                  <a:lnTo>
                    <a:pt x="68" y="4"/>
                  </a:lnTo>
                  <a:lnTo>
                    <a:pt x="66" y="0"/>
                  </a:lnTo>
                  <a:lnTo>
                    <a:pt x="60" y="8"/>
                  </a:lnTo>
                  <a:lnTo>
                    <a:pt x="58" y="4"/>
                  </a:lnTo>
                  <a:lnTo>
                    <a:pt x="54" y="4"/>
                  </a:lnTo>
                  <a:lnTo>
                    <a:pt x="54" y="4"/>
                  </a:lnTo>
                  <a:lnTo>
                    <a:pt x="54" y="4"/>
                  </a:lnTo>
                  <a:lnTo>
                    <a:pt x="54" y="8"/>
                  </a:lnTo>
                  <a:lnTo>
                    <a:pt x="54" y="10"/>
                  </a:lnTo>
                  <a:lnTo>
                    <a:pt x="56" y="12"/>
                  </a:lnTo>
                  <a:lnTo>
                    <a:pt x="56" y="16"/>
                  </a:lnTo>
                  <a:lnTo>
                    <a:pt x="56" y="18"/>
                  </a:lnTo>
                  <a:lnTo>
                    <a:pt x="56" y="22"/>
                  </a:lnTo>
                  <a:lnTo>
                    <a:pt x="56" y="24"/>
                  </a:lnTo>
                  <a:lnTo>
                    <a:pt x="56" y="28"/>
                  </a:lnTo>
                  <a:lnTo>
                    <a:pt x="56" y="30"/>
                  </a:lnTo>
                  <a:lnTo>
                    <a:pt x="54" y="32"/>
                  </a:lnTo>
                  <a:lnTo>
                    <a:pt x="54" y="36"/>
                  </a:lnTo>
                  <a:lnTo>
                    <a:pt x="54" y="38"/>
                  </a:lnTo>
                  <a:lnTo>
                    <a:pt x="52" y="38"/>
                  </a:lnTo>
                  <a:lnTo>
                    <a:pt x="52" y="40"/>
                  </a:lnTo>
                  <a:lnTo>
                    <a:pt x="50" y="40"/>
                  </a:lnTo>
                  <a:lnTo>
                    <a:pt x="50" y="40"/>
                  </a:lnTo>
                  <a:lnTo>
                    <a:pt x="48" y="40"/>
                  </a:lnTo>
                  <a:lnTo>
                    <a:pt x="46" y="40"/>
                  </a:lnTo>
                  <a:lnTo>
                    <a:pt x="44" y="40"/>
                  </a:lnTo>
                  <a:lnTo>
                    <a:pt x="40" y="40"/>
                  </a:lnTo>
                  <a:lnTo>
                    <a:pt x="38" y="40"/>
                  </a:lnTo>
                  <a:lnTo>
                    <a:pt x="36" y="40"/>
                  </a:lnTo>
                  <a:lnTo>
                    <a:pt x="36" y="42"/>
                  </a:lnTo>
                  <a:lnTo>
                    <a:pt x="34" y="42"/>
                  </a:lnTo>
                  <a:lnTo>
                    <a:pt x="34" y="42"/>
                  </a:lnTo>
                  <a:lnTo>
                    <a:pt x="34" y="42"/>
                  </a:lnTo>
                  <a:lnTo>
                    <a:pt x="34" y="44"/>
                  </a:lnTo>
                  <a:lnTo>
                    <a:pt x="32" y="44"/>
                  </a:lnTo>
                  <a:lnTo>
                    <a:pt x="32" y="46"/>
                  </a:lnTo>
                  <a:lnTo>
                    <a:pt x="32" y="48"/>
                  </a:lnTo>
                  <a:lnTo>
                    <a:pt x="32" y="52"/>
                  </a:lnTo>
                  <a:lnTo>
                    <a:pt x="32" y="54"/>
                  </a:lnTo>
                  <a:lnTo>
                    <a:pt x="32" y="58"/>
                  </a:lnTo>
                  <a:lnTo>
                    <a:pt x="34" y="64"/>
                  </a:lnTo>
                  <a:lnTo>
                    <a:pt x="34" y="66"/>
                  </a:lnTo>
                  <a:lnTo>
                    <a:pt x="34" y="68"/>
                  </a:lnTo>
                  <a:lnTo>
                    <a:pt x="34" y="70"/>
                  </a:lnTo>
                  <a:lnTo>
                    <a:pt x="32" y="72"/>
                  </a:lnTo>
                  <a:lnTo>
                    <a:pt x="32" y="74"/>
                  </a:lnTo>
                  <a:lnTo>
                    <a:pt x="32" y="74"/>
                  </a:lnTo>
                  <a:lnTo>
                    <a:pt x="32" y="74"/>
                  </a:lnTo>
                  <a:lnTo>
                    <a:pt x="32" y="76"/>
                  </a:lnTo>
                  <a:lnTo>
                    <a:pt x="30" y="76"/>
                  </a:lnTo>
                  <a:lnTo>
                    <a:pt x="30" y="76"/>
                  </a:lnTo>
                  <a:lnTo>
                    <a:pt x="30" y="76"/>
                  </a:lnTo>
                  <a:lnTo>
                    <a:pt x="28" y="76"/>
                  </a:lnTo>
                  <a:lnTo>
                    <a:pt x="28" y="76"/>
                  </a:lnTo>
                  <a:lnTo>
                    <a:pt x="26" y="76"/>
                  </a:lnTo>
                  <a:lnTo>
                    <a:pt x="24" y="76"/>
                  </a:lnTo>
                  <a:lnTo>
                    <a:pt x="22" y="76"/>
                  </a:lnTo>
                  <a:lnTo>
                    <a:pt x="22" y="76"/>
                  </a:lnTo>
                  <a:lnTo>
                    <a:pt x="20" y="76"/>
                  </a:lnTo>
                  <a:lnTo>
                    <a:pt x="20" y="76"/>
                  </a:lnTo>
                  <a:lnTo>
                    <a:pt x="20" y="76"/>
                  </a:lnTo>
                  <a:lnTo>
                    <a:pt x="18" y="76"/>
                  </a:lnTo>
                  <a:lnTo>
                    <a:pt x="18" y="78"/>
                  </a:lnTo>
                  <a:lnTo>
                    <a:pt x="18" y="78"/>
                  </a:lnTo>
                  <a:lnTo>
                    <a:pt x="18" y="80"/>
                  </a:lnTo>
                  <a:lnTo>
                    <a:pt x="18" y="82"/>
                  </a:lnTo>
                  <a:lnTo>
                    <a:pt x="16" y="84"/>
                  </a:lnTo>
                  <a:lnTo>
                    <a:pt x="18" y="88"/>
                  </a:lnTo>
                  <a:lnTo>
                    <a:pt x="18" y="92"/>
                  </a:lnTo>
                  <a:lnTo>
                    <a:pt x="18" y="98"/>
                  </a:lnTo>
                  <a:lnTo>
                    <a:pt x="18" y="100"/>
                  </a:lnTo>
                  <a:lnTo>
                    <a:pt x="18" y="102"/>
                  </a:lnTo>
                  <a:lnTo>
                    <a:pt x="18" y="104"/>
                  </a:lnTo>
                  <a:lnTo>
                    <a:pt x="18" y="106"/>
                  </a:lnTo>
                  <a:lnTo>
                    <a:pt x="16" y="108"/>
                  </a:lnTo>
                  <a:lnTo>
                    <a:pt x="16" y="108"/>
                  </a:lnTo>
                  <a:lnTo>
                    <a:pt x="16" y="108"/>
                  </a:lnTo>
                  <a:lnTo>
                    <a:pt x="14" y="110"/>
                  </a:lnTo>
                  <a:lnTo>
                    <a:pt x="14" y="110"/>
                  </a:lnTo>
                  <a:lnTo>
                    <a:pt x="14" y="110"/>
                  </a:lnTo>
                  <a:lnTo>
                    <a:pt x="12" y="110"/>
                  </a:lnTo>
                  <a:lnTo>
                    <a:pt x="10" y="110"/>
                  </a:lnTo>
                  <a:lnTo>
                    <a:pt x="8" y="110"/>
                  </a:lnTo>
                  <a:lnTo>
                    <a:pt x="6" y="108"/>
                  </a:lnTo>
                  <a:lnTo>
                    <a:pt x="4" y="108"/>
                  </a:lnTo>
                  <a:lnTo>
                    <a:pt x="2" y="108"/>
                  </a:lnTo>
                  <a:lnTo>
                    <a:pt x="2" y="110"/>
                  </a:lnTo>
                  <a:lnTo>
                    <a:pt x="0" y="110"/>
                  </a:lnTo>
                  <a:lnTo>
                    <a:pt x="0" y="110"/>
                  </a:lnTo>
                  <a:lnTo>
                    <a:pt x="0" y="110"/>
                  </a:lnTo>
                  <a:lnTo>
                    <a:pt x="0" y="112"/>
                  </a:lnTo>
                  <a:lnTo>
                    <a:pt x="0" y="112"/>
                  </a:lnTo>
                  <a:lnTo>
                    <a:pt x="0" y="114"/>
                  </a:lnTo>
                  <a:lnTo>
                    <a:pt x="0" y="114"/>
                  </a:lnTo>
                  <a:lnTo>
                    <a:pt x="2" y="116"/>
                  </a:lnTo>
                  <a:lnTo>
                    <a:pt x="2" y="118"/>
                  </a:lnTo>
                  <a:lnTo>
                    <a:pt x="4" y="120"/>
                  </a:lnTo>
                  <a:lnTo>
                    <a:pt x="6" y="122"/>
                  </a:lnTo>
                  <a:lnTo>
                    <a:pt x="8" y="124"/>
                  </a:lnTo>
                  <a:lnTo>
                    <a:pt x="8" y="124"/>
                  </a:lnTo>
                  <a:lnTo>
                    <a:pt x="10" y="124"/>
                  </a:lnTo>
                  <a:lnTo>
                    <a:pt x="10" y="126"/>
                  </a:lnTo>
                  <a:lnTo>
                    <a:pt x="12" y="126"/>
                  </a:lnTo>
                  <a:lnTo>
                    <a:pt x="14" y="126"/>
                  </a:lnTo>
                  <a:lnTo>
                    <a:pt x="14" y="126"/>
                  </a:lnTo>
                  <a:lnTo>
                    <a:pt x="16" y="126"/>
                  </a:lnTo>
                  <a:lnTo>
                    <a:pt x="16" y="126"/>
                  </a:lnTo>
                  <a:lnTo>
                    <a:pt x="16" y="126"/>
                  </a:lnTo>
                  <a:lnTo>
                    <a:pt x="16" y="128"/>
                  </a:lnTo>
                  <a:lnTo>
                    <a:pt x="16" y="128"/>
                  </a:lnTo>
                  <a:lnTo>
                    <a:pt x="16" y="130"/>
                  </a:lnTo>
                  <a:lnTo>
                    <a:pt x="16" y="132"/>
                  </a:lnTo>
                  <a:lnTo>
                    <a:pt x="16" y="136"/>
                  </a:lnTo>
                  <a:lnTo>
                    <a:pt x="16" y="136"/>
                  </a:lnTo>
                  <a:lnTo>
                    <a:pt x="16" y="138"/>
                  </a:lnTo>
                  <a:lnTo>
                    <a:pt x="16" y="138"/>
                  </a:lnTo>
                  <a:lnTo>
                    <a:pt x="18" y="138"/>
                  </a:lnTo>
                  <a:lnTo>
                    <a:pt x="18" y="140"/>
                  </a:lnTo>
                  <a:lnTo>
                    <a:pt x="20" y="140"/>
                  </a:lnTo>
                  <a:lnTo>
                    <a:pt x="22" y="142"/>
                  </a:lnTo>
                  <a:lnTo>
                    <a:pt x="24" y="144"/>
                  </a:lnTo>
                  <a:lnTo>
                    <a:pt x="26" y="146"/>
                  </a:lnTo>
                  <a:lnTo>
                    <a:pt x="28" y="146"/>
                  </a:lnTo>
                  <a:lnTo>
                    <a:pt x="28" y="148"/>
                  </a:lnTo>
                  <a:lnTo>
                    <a:pt x="30" y="150"/>
                  </a:lnTo>
                  <a:lnTo>
                    <a:pt x="32" y="152"/>
                  </a:lnTo>
                  <a:lnTo>
                    <a:pt x="34" y="154"/>
                  </a:lnTo>
                  <a:lnTo>
                    <a:pt x="34" y="156"/>
                  </a:lnTo>
                  <a:lnTo>
                    <a:pt x="36" y="158"/>
                  </a:lnTo>
                  <a:lnTo>
                    <a:pt x="36" y="158"/>
                  </a:lnTo>
                  <a:lnTo>
                    <a:pt x="36" y="160"/>
                  </a:lnTo>
                  <a:lnTo>
                    <a:pt x="36" y="160"/>
                  </a:lnTo>
                  <a:lnTo>
                    <a:pt x="36" y="164"/>
                  </a:lnTo>
                  <a:lnTo>
                    <a:pt x="34" y="168"/>
                  </a:lnTo>
                  <a:lnTo>
                    <a:pt x="36" y="168"/>
                  </a:lnTo>
                  <a:lnTo>
                    <a:pt x="42" y="168"/>
                  </a:lnTo>
                  <a:lnTo>
                    <a:pt x="46" y="170"/>
                  </a:lnTo>
                  <a:lnTo>
                    <a:pt x="48" y="170"/>
                  </a:lnTo>
                  <a:lnTo>
                    <a:pt x="50" y="172"/>
                  </a:lnTo>
                  <a:lnTo>
                    <a:pt x="52" y="172"/>
                  </a:lnTo>
                  <a:lnTo>
                    <a:pt x="54" y="174"/>
                  </a:lnTo>
                  <a:lnTo>
                    <a:pt x="56" y="174"/>
                  </a:lnTo>
                  <a:lnTo>
                    <a:pt x="58" y="176"/>
                  </a:lnTo>
                  <a:lnTo>
                    <a:pt x="60" y="178"/>
                  </a:lnTo>
                  <a:lnTo>
                    <a:pt x="62" y="178"/>
                  </a:lnTo>
                  <a:lnTo>
                    <a:pt x="62" y="180"/>
                  </a:lnTo>
                  <a:lnTo>
                    <a:pt x="64" y="182"/>
                  </a:lnTo>
                  <a:lnTo>
                    <a:pt x="64" y="182"/>
                  </a:lnTo>
                  <a:lnTo>
                    <a:pt x="64" y="184"/>
                  </a:lnTo>
                  <a:lnTo>
                    <a:pt x="64" y="186"/>
                  </a:lnTo>
                  <a:lnTo>
                    <a:pt x="64" y="188"/>
                  </a:lnTo>
                  <a:lnTo>
                    <a:pt x="64" y="190"/>
                  </a:lnTo>
                  <a:lnTo>
                    <a:pt x="64" y="190"/>
                  </a:lnTo>
                  <a:lnTo>
                    <a:pt x="66" y="192"/>
                  </a:lnTo>
                  <a:lnTo>
                    <a:pt x="66" y="192"/>
                  </a:lnTo>
                  <a:lnTo>
                    <a:pt x="66" y="192"/>
                  </a:lnTo>
                  <a:lnTo>
                    <a:pt x="68" y="192"/>
                  </a:lnTo>
                  <a:lnTo>
                    <a:pt x="70" y="194"/>
                  </a:lnTo>
                  <a:lnTo>
                    <a:pt x="72" y="194"/>
                  </a:lnTo>
                  <a:lnTo>
                    <a:pt x="74" y="194"/>
                  </a:lnTo>
                  <a:lnTo>
                    <a:pt x="76" y="194"/>
                  </a:lnTo>
                  <a:lnTo>
                    <a:pt x="80" y="194"/>
                  </a:lnTo>
                  <a:lnTo>
                    <a:pt x="82" y="194"/>
                  </a:lnTo>
                  <a:lnTo>
                    <a:pt x="84" y="194"/>
                  </a:lnTo>
                  <a:lnTo>
                    <a:pt x="86" y="194"/>
                  </a:lnTo>
                  <a:lnTo>
                    <a:pt x="88" y="192"/>
                  </a:lnTo>
                  <a:lnTo>
                    <a:pt x="90" y="192"/>
                  </a:lnTo>
                  <a:lnTo>
                    <a:pt x="92" y="192"/>
                  </a:lnTo>
                  <a:lnTo>
                    <a:pt x="94" y="190"/>
                  </a:lnTo>
                  <a:lnTo>
                    <a:pt x="96" y="190"/>
                  </a:lnTo>
                  <a:lnTo>
                    <a:pt x="98" y="188"/>
                  </a:lnTo>
                  <a:lnTo>
                    <a:pt x="98" y="188"/>
                  </a:lnTo>
                  <a:lnTo>
                    <a:pt x="98" y="188"/>
                  </a:lnTo>
                  <a:lnTo>
                    <a:pt x="98" y="186"/>
                  </a:lnTo>
                  <a:lnTo>
                    <a:pt x="96" y="184"/>
                  </a:lnTo>
                  <a:lnTo>
                    <a:pt x="96" y="184"/>
                  </a:lnTo>
                  <a:lnTo>
                    <a:pt x="98" y="182"/>
                  </a:lnTo>
                  <a:lnTo>
                    <a:pt x="98" y="182"/>
                  </a:lnTo>
                  <a:lnTo>
                    <a:pt x="98" y="182"/>
                  </a:lnTo>
                  <a:lnTo>
                    <a:pt x="100" y="180"/>
                  </a:lnTo>
                  <a:lnTo>
                    <a:pt x="100" y="180"/>
                  </a:lnTo>
                  <a:lnTo>
                    <a:pt x="104" y="180"/>
                  </a:lnTo>
                  <a:lnTo>
                    <a:pt x="106" y="180"/>
                  </a:lnTo>
                  <a:lnTo>
                    <a:pt x="110" y="180"/>
                  </a:lnTo>
                  <a:lnTo>
                    <a:pt x="112" y="180"/>
                  </a:lnTo>
                  <a:lnTo>
                    <a:pt x="114" y="180"/>
                  </a:lnTo>
                  <a:lnTo>
                    <a:pt x="116" y="182"/>
                  </a:lnTo>
                  <a:lnTo>
                    <a:pt x="118" y="182"/>
                  </a:lnTo>
                  <a:lnTo>
                    <a:pt x="118" y="182"/>
                  </a:lnTo>
                  <a:lnTo>
                    <a:pt x="120" y="184"/>
                  </a:lnTo>
                  <a:lnTo>
                    <a:pt x="120" y="186"/>
                  </a:lnTo>
                  <a:lnTo>
                    <a:pt x="122" y="186"/>
                  </a:lnTo>
                  <a:lnTo>
                    <a:pt x="124" y="188"/>
                  </a:lnTo>
                  <a:lnTo>
                    <a:pt x="126" y="190"/>
                  </a:lnTo>
                  <a:lnTo>
                    <a:pt x="128" y="192"/>
                  </a:lnTo>
                  <a:lnTo>
                    <a:pt x="130" y="190"/>
                  </a:lnTo>
                  <a:lnTo>
                    <a:pt x="132" y="184"/>
                  </a:lnTo>
                  <a:lnTo>
                    <a:pt x="134" y="182"/>
                  </a:lnTo>
                  <a:lnTo>
                    <a:pt x="136" y="180"/>
                  </a:lnTo>
                  <a:lnTo>
                    <a:pt x="138" y="178"/>
                  </a:lnTo>
                  <a:lnTo>
                    <a:pt x="138" y="176"/>
                  </a:lnTo>
                  <a:lnTo>
                    <a:pt x="140" y="176"/>
                  </a:lnTo>
                  <a:lnTo>
                    <a:pt x="140" y="176"/>
                  </a:lnTo>
                  <a:lnTo>
                    <a:pt x="140" y="176"/>
                  </a:lnTo>
                  <a:lnTo>
                    <a:pt x="142" y="176"/>
                  </a:lnTo>
                  <a:lnTo>
                    <a:pt x="144" y="176"/>
                  </a:lnTo>
                  <a:lnTo>
                    <a:pt x="146" y="176"/>
                  </a:lnTo>
                  <a:lnTo>
                    <a:pt x="152" y="176"/>
                  </a:lnTo>
                  <a:lnTo>
                    <a:pt x="152" y="176"/>
                  </a:lnTo>
                  <a:lnTo>
                    <a:pt x="154" y="176"/>
                  </a:lnTo>
                  <a:lnTo>
                    <a:pt x="158" y="176"/>
                  </a:lnTo>
                  <a:lnTo>
                    <a:pt x="164" y="174"/>
                  </a:lnTo>
                  <a:lnTo>
                    <a:pt x="166" y="174"/>
                  </a:lnTo>
                  <a:lnTo>
                    <a:pt x="170" y="172"/>
                  </a:lnTo>
                  <a:lnTo>
                    <a:pt x="172" y="172"/>
                  </a:lnTo>
                  <a:lnTo>
                    <a:pt x="174" y="172"/>
                  </a:lnTo>
                  <a:lnTo>
                    <a:pt x="176" y="170"/>
                  </a:lnTo>
                  <a:lnTo>
                    <a:pt x="178" y="168"/>
                  </a:lnTo>
                  <a:lnTo>
                    <a:pt x="180" y="166"/>
                  </a:lnTo>
                  <a:lnTo>
                    <a:pt x="182" y="164"/>
                  </a:lnTo>
                  <a:lnTo>
                    <a:pt x="184" y="162"/>
                  </a:lnTo>
                  <a:lnTo>
                    <a:pt x="186" y="160"/>
                  </a:lnTo>
                  <a:lnTo>
                    <a:pt x="188" y="158"/>
                  </a:lnTo>
                  <a:lnTo>
                    <a:pt x="188" y="156"/>
                  </a:lnTo>
                  <a:lnTo>
                    <a:pt x="188" y="156"/>
                  </a:lnTo>
                  <a:lnTo>
                    <a:pt x="190" y="154"/>
                  </a:lnTo>
                  <a:lnTo>
                    <a:pt x="190" y="152"/>
                  </a:lnTo>
                  <a:lnTo>
                    <a:pt x="190" y="148"/>
                  </a:lnTo>
                  <a:lnTo>
                    <a:pt x="190" y="146"/>
                  </a:lnTo>
                  <a:lnTo>
                    <a:pt x="190" y="142"/>
                  </a:lnTo>
                  <a:lnTo>
                    <a:pt x="190" y="140"/>
                  </a:lnTo>
                  <a:lnTo>
                    <a:pt x="190" y="138"/>
                  </a:lnTo>
                  <a:lnTo>
                    <a:pt x="190" y="136"/>
                  </a:lnTo>
                  <a:lnTo>
                    <a:pt x="192" y="136"/>
                  </a:lnTo>
                  <a:lnTo>
                    <a:pt x="192" y="136"/>
                  </a:lnTo>
                  <a:lnTo>
                    <a:pt x="192" y="134"/>
                  </a:lnTo>
                  <a:lnTo>
                    <a:pt x="194" y="134"/>
                  </a:lnTo>
                  <a:lnTo>
                    <a:pt x="194" y="132"/>
                  </a:lnTo>
                  <a:lnTo>
                    <a:pt x="198" y="132"/>
                  </a:lnTo>
                  <a:lnTo>
                    <a:pt x="200" y="130"/>
                  </a:lnTo>
                  <a:lnTo>
                    <a:pt x="202" y="128"/>
                  </a:lnTo>
                  <a:lnTo>
                    <a:pt x="204" y="128"/>
                  </a:lnTo>
                  <a:lnTo>
                    <a:pt x="204" y="126"/>
                  </a:lnTo>
                  <a:lnTo>
                    <a:pt x="204" y="126"/>
                  </a:lnTo>
                  <a:lnTo>
                    <a:pt x="206" y="126"/>
                  </a:lnTo>
                  <a:lnTo>
                    <a:pt x="206" y="124"/>
                  </a:lnTo>
                  <a:lnTo>
                    <a:pt x="206" y="124"/>
                  </a:lnTo>
                  <a:lnTo>
                    <a:pt x="206" y="122"/>
                  </a:lnTo>
                  <a:lnTo>
                    <a:pt x="206" y="12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09" name="Freeform 604"/>
            <p:cNvSpPr>
              <a:spLocks/>
            </p:cNvSpPr>
            <p:nvPr/>
          </p:nvSpPr>
          <p:spPr bwMode="auto">
            <a:xfrm>
              <a:off x="6864886" y="3686018"/>
              <a:ext cx="4131" cy="4131"/>
            </a:xfrm>
            <a:custGeom>
              <a:avLst/>
              <a:gdLst>
                <a:gd name="T0" fmla="*/ 2 w 2"/>
                <a:gd name="T1" fmla="*/ 2 h 2"/>
                <a:gd name="T2" fmla="*/ 2 w 2"/>
                <a:gd name="T3" fmla="*/ 2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lnTo>
                    <a:pt x="2" y="2"/>
                  </a:lnTo>
                  <a:lnTo>
                    <a:pt x="0" y="0"/>
                  </a:lnTo>
                  <a:lnTo>
                    <a:pt x="2" y="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10" name="Freeform 606"/>
            <p:cNvSpPr>
              <a:spLocks/>
            </p:cNvSpPr>
            <p:nvPr/>
          </p:nvSpPr>
          <p:spPr bwMode="auto">
            <a:xfrm>
              <a:off x="6864886" y="3686018"/>
              <a:ext cx="4131" cy="4131"/>
            </a:xfrm>
            <a:custGeom>
              <a:avLst/>
              <a:gdLst>
                <a:gd name="T0" fmla="*/ 2 w 2"/>
                <a:gd name="T1" fmla="*/ 2 h 2"/>
                <a:gd name="T2" fmla="*/ 2 w 2"/>
                <a:gd name="T3" fmla="*/ 2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lnTo>
                    <a:pt x="2" y="2"/>
                  </a:lnTo>
                  <a:lnTo>
                    <a:pt x="0" y="0"/>
                  </a:lnTo>
                  <a:lnTo>
                    <a:pt x="2" y="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11" name="Freeform 607"/>
            <p:cNvSpPr>
              <a:spLocks/>
            </p:cNvSpPr>
            <p:nvPr/>
          </p:nvSpPr>
          <p:spPr bwMode="auto">
            <a:xfrm>
              <a:off x="6840098" y="3500109"/>
              <a:ext cx="185915" cy="276796"/>
            </a:xfrm>
            <a:custGeom>
              <a:avLst/>
              <a:gdLst>
                <a:gd name="T0" fmla="*/ 0 w 90"/>
                <a:gd name="T1" fmla="*/ 84 h 134"/>
                <a:gd name="T2" fmla="*/ 4 w 90"/>
                <a:gd name="T3" fmla="*/ 86 h 134"/>
                <a:gd name="T4" fmla="*/ 8 w 90"/>
                <a:gd name="T5" fmla="*/ 86 h 134"/>
                <a:gd name="T6" fmla="*/ 10 w 90"/>
                <a:gd name="T7" fmla="*/ 88 h 134"/>
                <a:gd name="T8" fmla="*/ 14 w 90"/>
                <a:gd name="T9" fmla="*/ 92 h 134"/>
                <a:gd name="T10" fmla="*/ 20 w 90"/>
                <a:gd name="T11" fmla="*/ 96 h 134"/>
                <a:gd name="T12" fmla="*/ 28 w 90"/>
                <a:gd name="T13" fmla="*/ 92 h 134"/>
                <a:gd name="T14" fmla="*/ 32 w 90"/>
                <a:gd name="T15" fmla="*/ 96 h 134"/>
                <a:gd name="T16" fmla="*/ 36 w 90"/>
                <a:gd name="T17" fmla="*/ 96 h 134"/>
                <a:gd name="T18" fmla="*/ 42 w 90"/>
                <a:gd name="T19" fmla="*/ 98 h 134"/>
                <a:gd name="T20" fmla="*/ 48 w 90"/>
                <a:gd name="T21" fmla="*/ 96 h 134"/>
                <a:gd name="T22" fmla="*/ 54 w 90"/>
                <a:gd name="T23" fmla="*/ 100 h 134"/>
                <a:gd name="T24" fmla="*/ 60 w 90"/>
                <a:gd name="T25" fmla="*/ 106 h 134"/>
                <a:gd name="T26" fmla="*/ 66 w 90"/>
                <a:gd name="T27" fmla="*/ 114 h 134"/>
                <a:gd name="T28" fmla="*/ 74 w 90"/>
                <a:gd name="T29" fmla="*/ 126 h 134"/>
                <a:gd name="T30" fmla="*/ 78 w 90"/>
                <a:gd name="T31" fmla="*/ 132 h 134"/>
                <a:gd name="T32" fmla="*/ 80 w 90"/>
                <a:gd name="T33" fmla="*/ 134 h 134"/>
                <a:gd name="T34" fmla="*/ 82 w 90"/>
                <a:gd name="T35" fmla="*/ 132 h 134"/>
                <a:gd name="T36" fmla="*/ 88 w 90"/>
                <a:gd name="T37" fmla="*/ 130 h 134"/>
                <a:gd name="T38" fmla="*/ 88 w 90"/>
                <a:gd name="T39" fmla="*/ 126 h 134"/>
                <a:gd name="T40" fmla="*/ 90 w 90"/>
                <a:gd name="T41" fmla="*/ 122 h 134"/>
                <a:gd name="T42" fmla="*/ 88 w 90"/>
                <a:gd name="T43" fmla="*/ 118 h 134"/>
                <a:gd name="T44" fmla="*/ 80 w 90"/>
                <a:gd name="T45" fmla="*/ 106 h 134"/>
                <a:gd name="T46" fmla="*/ 78 w 90"/>
                <a:gd name="T47" fmla="*/ 100 h 134"/>
                <a:gd name="T48" fmla="*/ 74 w 90"/>
                <a:gd name="T49" fmla="*/ 90 h 134"/>
                <a:gd name="T50" fmla="*/ 70 w 90"/>
                <a:gd name="T51" fmla="*/ 84 h 134"/>
                <a:gd name="T52" fmla="*/ 68 w 90"/>
                <a:gd name="T53" fmla="*/ 82 h 134"/>
                <a:gd name="T54" fmla="*/ 64 w 90"/>
                <a:gd name="T55" fmla="*/ 82 h 134"/>
                <a:gd name="T56" fmla="*/ 56 w 90"/>
                <a:gd name="T57" fmla="*/ 80 h 134"/>
                <a:gd name="T58" fmla="*/ 52 w 90"/>
                <a:gd name="T59" fmla="*/ 78 h 134"/>
                <a:gd name="T60" fmla="*/ 52 w 90"/>
                <a:gd name="T61" fmla="*/ 76 h 134"/>
                <a:gd name="T62" fmla="*/ 50 w 90"/>
                <a:gd name="T63" fmla="*/ 72 h 134"/>
                <a:gd name="T64" fmla="*/ 50 w 90"/>
                <a:gd name="T65" fmla="*/ 66 h 134"/>
                <a:gd name="T66" fmla="*/ 48 w 90"/>
                <a:gd name="T67" fmla="*/ 58 h 134"/>
                <a:gd name="T68" fmla="*/ 38 w 90"/>
                <a:gd name="T69" fmla="*/ 38 h 134"/>
                <a:gd name="T70" fmla="*/ 34 w 90"/>
                <a:gd name="T71" fmla="*/ 32 h 134"/>
                <a:gd name="T72" fmla="*/ 30 w 90"/>
                <a:gd name="T73" fmla="*/ 26 h 134"/>
                <a:gd name="T74" fmla="*/ 22 w 90"/>
                <a:gd name="T75" fmla="*/ 12 h 134"/>
                <a:gd name="T76" fmla="*/ 14 w 90"/>
                <a:gd name="T77" fmla="*/ 4 h 134"/>
                <a:gd name="T78" fmla="*/ 8 w 90"/>
                <a:gd name="T79" fmla="*/ 22 h 134"/>
                <a:gd name="T80" fmla="*/ 6 w 90"/>
                <a:gd name="T81" fmla="*/ 28 h 134"/>
                <a:gd name="T82" fmla="*/ 6 w 90"/>
                <a:gd name="T83" fmla="*/ 36 h 134"/>
                <a:gd name="T84" fmla="*/ 8 w 90"/>
                <a:gd name="T85" fmla="*/ 48 h 134"/>
                <a:gd name="T86" fmla="*/ 10 w 90"/>
                <a:gd name="T87" fmla="*/ 54 h 134"/>
                <a:gd name="T88" fmla="*/ 12 w 90"/>
                <a:gd name="T89" fmla="*/ 62 h 134"/>
                <a:gd name="T90" fmla="*/ 14 w 90"/>
                <a:gd name="T91" fmla="*/ 70 h 134"/>
                <a:gd name="T92" fmla="*/ 14 w 90"/>
                <a:gd name="T93" fmla="*/ 72 h 134"/>
                <a:gd name="T94" fmla="*/ 14 w 90"/>
                <a:gd name="T95" fmla="*/ 74 h 134"/>
                <a:gd name="T96" fmla="*/ 12 w 90"/>
                <a:gd name="T97" fmla="*/ 74 h 134"/>
                <a:gd name="T98" fmla="*/ 6 w 90"/>
                <a:gd name="T99" fmla="*/ 74 h 134"/>
                <a:gd name="T100" fmla="*/ 2 w 90"/>
                <a:gd name="T101" fmla="*/ 72 h 134"/>
                <a:gd name="T102" fmla="*/ 0 w 90"/>
                <a:gd name="T103" fmla="*/ 74 h 134"/>
                <a:gd name="T104" fmla="*/ 0 w 90"/>
                <a:gd name="T105" fmla="*/ 76 h 134"/>
                <a:gd name="T106" fmla="*/ 0 w 90"/>
                <a:gd name="T107" fmla="*/ 8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134">
                  <a:moveTo>
                    <a:pt x="0" y="84"/>
                  </a:moveTo>
                  <a:lnTo>
                    <a:pt x="0" y="84"/>
                  </a:lnTo>
                  <a:lnTo>
                    <a:pt x="0" y="84"/>
                  </a:lnTo>
                  <a:lnTo>
                    <a:pt x="0" y="86"/>
                  </a:lnTo>
                  <a:lnTo>
                    <a:pt x="2" y="86"/>
                  </a:lnTo>
                  <a:lnTo>
                    <a:pt x="4" y="86"/>
                  </a:lnTo>
                  <a:lnTo>
                    <a:pt x="6" y="86"/>
                  </a:lnTo>
                  <a:lnTo>
                    <a:pt x="6" y="86"/>
                  </a:lnTo>
                  <a:lnTo>
                    <a:pt x="8" y="86"/>
                  </a:lnTo>
                  <a:lnTo>
                    <a:pt x="10" y="86"/>
                  </a:lnTo>
                  <a:lnTo>
                    <a:pt x="10" y="86"/>
                  </a:lnTo>
                  <a:lnTo>
                    <a:pt x="10" y="88"/>
                  </a:lnTo>
                  <a:lnTo>
                    <a:pt x="12" y="88"/>
                  </a:lnTo>
                  <a:lnTo>
                    <a:pt x="12" y="90"/>
                  </a:lnTo>
                  <a:lnTo>
                    <a:pt x="14" y="92"/>
                  </a:lnTo>
                  <a:lnTo>
                    <a:pt x="14" y="92"/>
                  </a:lnTo>
                  <a:lnTo>
                    <a:pt x="18" y="92"/>
                  </a:lnTo>
                  <a:lnTo>
                    <a:pt x="20" y="96"/>
                  </a:lnTo>
                  <a:lnTo>
                    <a:pt x="26" y="88"/>
                  </a:lnTo>
                  <a:lnTo>
                    <a:pt x="28" y="92"/>
                  </a:lnTo>
                  <a:lnTo>
                    <a:pt x="28" y="92"/>
                  </a:lnTo>
                  <a:lnTo>
                    <a:pt x="30" y="92"/>
                  </a:lnTo>
                  <a:lnTo>
                    <a:pt x="30" y="92"/>
                  </a:lnTo>
                  <a:lnTo>
                    <a:pt x="32" y="96"/>
                  </a:lnTo>
                  <a:lnTo>
                    <a:pt x="32" y="96"/>
                  </a:lnTo>
                  <a:lnTo>
                    <a:pt x="36" y="96"/>
                  </a:lnTo>
                  <a:lnTo>
                    <a:pt x="36" y="96"/>
                  </a:lnTo>
                  <a:lnTo>
                    <a:pt x="42" y="94"/>
                  </a:lnTo>
                  <a:lnTo>
                    <a:pt x="42" y="94"/>
                  </a:lnTo>
                  <a:lnTo>
                    <a:pt x="42" y="98"/>
                  </a:lnTo>
                  <a:lnTo>
                    <a:pt x="44" y="96"/>
                  </a:lnTo>
                  <a:lnTo>
                    <a:pt x="46" y="98"/>
                  </a:lnTo>
                  <a:lnTo>
                    <a:pt x="48" y="96"/>
                  </a:lnTo>
                  <a:lnTo>
                    <a:pt x="52" y="100"/>
                  </a:lnTo>
                  <a:lnTo>
                    <a:pt x="54" y="98"/>
                  </a:lnTo>
                  <a:lnTo>
                    <a:pt x="54" y="100"/>
                  </a:lnTo>
                  <a:lnTo>
                    <a:pt x="54" y="100"/>
                  </a:lnTo>
                  <a:lnTo>
                    <a:pt x="60" y="106"/>
                  </a:lnTo>
                  <a:lnTo>
                    <a:pt x="60" y="106"/>
                  </a:lnTo>
                  <a:lnTo>
                    <a:pt x="64" y="110"/>
                  </a:lnTo>
                  <a:lnTo>
                    <a:pt x="66" y="114"/>
                  </a:lnTo>
                  <a:lnTo>
                    <a:pt x="66" y="114"/>
                  </a:lnTo>
                  <a:lnTo>
                    <a:pt x="70" y="118"/>
                  </a:lnTo>
                  <a:lnTo>
                    <a:pt x="70" y="118"/>
                  </a:lnTo>
                  <a:lnTo>
                    <a:pt x="74" y="126"/>
                  </a:lnTo>
                  <a:lnTo>
                    <a:pt x="76" y="128"/>
                  </a:lnTo>
                  <a:lnTo>
                    <a:pt x="76" y="128"/>
                  </a:lnTo>
                  <a:lnTo>
                    <a:pt x="78" y="132"/>
                  </a:lnTo>
                  <a:lnTo>
                    <a:pt x="78" y="132"/>
                  </a:lnTo>
                  <a:lnTo>
                    <a:pt x="80" y="132"/>
                  </a:lnTo>
                  <a:lnTo>
                    <a:pt x="80" y="134"/>
                  </a:lnTo>
                  <a:lnTo>
                    <a:pt x="80" y="134"/>
                  </a:lnTo>
                  <a:lnTo>
                    <a:pt x="82" y="134"/>
                  </a:lnTo>
                  <a:lnTo>
                    <a:pt x="82" y="132"/>
                  </a:lnTo>
                  <a:lnTo>
                    <a:pt x="82" y="132"/>
                  </a:lnTo>
                  <a:lnTo>
                    <a:pt x="86" y="132"/>
                  </a:lnTo>
                  <a:lnTo>
                    <a:pt x="88" y="130"/>
                  </a:lnTo>
                  <a:lnTo>
                    <a:pt x="88" y="130"/>
                  </a:lnTo>
                  <a:lnTo>
                    <a:pt x="88" y="128"/>
                  </a:lnTo>
                  <a:lnTo>
                    <a:pt x="88" y="126"/>
                  </a:lnTo>
                  <a:lnTo>
                    <a:pt x="90" y="124"/>
                  </a:lnTo>
                  <a:lnTo>
                    <a:pt x="90" y="124"/>
                  </a:lnTo>
                  <a:lnTo>
                    <a:pt x="90" y="122"/>
                  </a:lnTo>
                  <a:lnTo>
                    <a:pt x="88" y="122"/>
                  </a:lnTo>
                  <a:lnTo>
                    <a:pt x="88" y="120"/>
                  </a:lnTo>
                  <a:lnTo>
                    <a:pt x="88" y="118"/>
                  </a:lnTo>
                  <a:lnTo>
                    <a:pt x="86" y="116"/>
                  </a:lnTo>
                  <a:lnTo>
                    <a:pt x="84" y="112"/>
                  </a:lnTo>
                  <a:lnTo>
                    <a:pt x="80" y="106"/>
                  </a:lnTo>
                  <a:lnTo>
                    <a:pt x="80" y="104"/>
                  </a:lnTo>
                  <a:lnTo>
                    <a:pt x="78" y="102"/>
                  </a:lnTo>
                  <a:lnTo>
                    <a:pt x="78" y="100"/>
                  </a:lnTo>
                  <a:lnTo>
                    <a:pt x="76" y="98"/>
                  </a:lnTo>
                  <a:lnTo>
                    <a:pt x="74" y="92"/>
                  </a:lnTo>
                  <a:lnTo>
                    <a:pt x="74" y="90"/>
                  </a:lnTo>
                  <a:lnTo>
                    <a:pt x="72" y="86"/>
                  </a:lnTo>
                  <a:lnTo>
                    <a:pt x="72" y="84"/>
                  </a:lnTo>
                  <a:lnTo>
                    <a:pt x="70" y="84"/>
                  </a:lnTo>
                  <a:lnTo>
                    <a:pt x="70" y="84"/>
                  </a:lnTo>
                  <a:lnTo>
                    <a:pt x="70" y="82"/>
                  </a:lnTo>
                  <a:lnTo>
                    <a:pt x="68" y="82"/>
                  </a:lnTo>
                  <a:lnTo>
                    <a:pt x="68" y="82"/>
                  </a:lnTo>
                  <a:lnTo>
                    <a:pt x="66" y="82"/>
                  </a:lnTo>
                  <a:lnTo>
                    <a:pt x="64" y="82"/>
                  </a:lnTo>
                  <a:lnTo>
                    <a:pt x="62" y="82"/>
                  </a:lnTo>
                  <a:lnTo>
                    <a:pt x="58" y="80"/>
                  </a:lnTo>
                  <a:lnTo>
                    <a:pt x="56" y="80"/>
                  </a:lnTo>
                  <a:lnTo>
                    <a:pt x="54" y="80"/>
                  </a:lnTo>
                  <a:lnTo>
                    <a:pt x="54" y="80"/>
                  </a:lnTo>
                  <a:lnTo>
                    <a:pt x="52" y="78"/>
                  </a:lnTo>
                  <a:lnTo>
                    <a:pt x="52" y="78"/>
                  </a:lnTo>
                  <a:lnTo>
                    <a:pt x="52" y="78"/>
                  </a:lnTo>
                  <a:lnTo>
                    <a:pt x="52" y="76"/>
                  </a:lnTo>
                  <a:lnTo>
                    <a:pt x="50" y="76"/>
                  </a:lnTo>
                  <a:lnTo>
                    <a:pt x="50" y="74"/>
                  </a:lnTo>
                  <a:lnTo>
                    <a:pt x="50" y="72"/>
                  </a:lnTo>
                  <a:lnTo>
                    <a:pt x="50" y="68"/>
                  </a:lnTo>
                  <a:lnTo>
                    <a:pt x="50" y="66"/>
                  </a:lnTo>
                  <a:lnTo>
                    <a:pt x="50" y="66"/>
                  </a:lnTo>
                  <a:lnTo>
                    <a:pt x="50" y="64"/>
                  </a:lnTo>
                  <a:lnTo>
                    <a:pt x="50" y="62"/>
                  </a:lnTo>
                  <a:lnTo>
                    <a:pt x="48" y="58"/>
                  </a:lnTo>
                  <a:lnTo>
                    <a:pt x="46" y="54"/>
                  </a:lnTo>
                  <a:lnTo>
                    <a:pt x="40" y="44"/>
                  </a:lnTo>
                  <a:lnTo>
                    <a:pt x="38" y="38"/>
                  </a:lnTo>
                  <a:lnTo>
                    <a:pt x="38" y="36"/>
                  </a:lnTo>
                  <a:lnTo>
                    <a:pt x="36" y="34"/>
                  </a:lnTo>
                  <a:lnTo>
                    <a:pt x="34" y="32"/>
                  </a:lnTo>
                  <a:lnTo>
                    <a:pt x="32" y="30"/>
                  </a:lnTo>
                  <a:lnTo>
                    <a:pt x="30" y="28"/>
                  </a:lnTo>
                  <a:lnTo>
                    <a:pt x="30" y="26"/>
                  </a:lnTo>
                  <a:lnTo>
                    <a:pt x="28" y="22"/>
                  </a:lnTo>
                  <a:lnTo>
                    <a:pt x="26" y="20"/>
                  </a:lnTo>
                  <a:lnTo>
                    <a:pt x="22" y="12"/>
                  </a:lnTo>
                  <a:lnTo>
                    <a:pt x="18" y="6"/>
                  </a:lnTo>
                  <a:lnTo>
                    <a:pt x="16" y="0"/>
                  </a:lnTo>
                  <a:lnTo>
                    <a:pt x="14" y="4"/>
                  </a:lnTo>
                  <a:lnTo>
                    <a:pt x="12" y="12"/>
                  </a:lnTo>
                  <a:lnTo>
                    <a:pt x="10" y="16"/>
                  </a:lnTo>
                  <a:lnTo>
                    <a:pt x="8" y="22"/>
                  </a:lnTo>
                  <a:lnTo>
                    <a:pt x="6" y="26"/>
                  </a:lnTo>
                  <a:lnTo>
                    <a:pt x="6" y="26"/>
                  </a:lnTo>
                  <a:lnTo>
                    <a:pt x="6" y="28"/>
                  </a:lnTo>
                  <a:lnTo>
                    <a:pt x="6" y="30"/>
                  </a:lnTo>
                  <a:lnTo>
                    <a:pt x="6" y="32"/>
                  </a:lnTo>
                  <a:lnTo>
                    <a:pt x="6" y="36"/>
                  </a:lnTo>
                  <a:lnTo>
                    <a:pt x="6" y="38"/>
                  </a:lnTo>
                  <a:lnTo>
                    <a:pt x="6" y="44"/>
                  </a:lnTo>
                  <a:lnTo>
                    <a:pt x="8" y="48"/>
                  </a:lnTo>
                  <a:lnTo>
                    <a:pt x="8" y="48"/>
                  </a:lnTo>
                  <a:lnTo>
                    <a:pt x="8" y="50"/>
                  </a:lnTo>
                  <a:lnTo>
                    <a:pt x="10" y="54"/>
                  </a:lnTo>
                  <a:lnTo>
                    <a:pt x="12" y="58"/>
                  </a:lnTo>
                  <a:lnTo>
                    <a:pt x="12" y="60"/>
                  </a:lnTo>
                  <a:lnTo>
                    <a:pt x="12" y="62"/>
                  </a:lnTo>
                  <a:lnTo>
                    <a:pt x="14" y="64"/>
                  </a:lnTo>
                  <a:lnTo>
                    <a:pt x="14" y="68"/>
                  </a:lnTo>
                  <a:lnTo>
                    <a:pt x="14" y="70"/>
                  </a:lnTo>
                  <a:lnTo>
                    <a:pt x="14" y="72"/>
                  </a:lnTo>
                  <a:lnTo>
                    <a:pt x="14" y="72"/>
                  </a:lnTo>
                  <a:lnTo>
                    <a:pt x="14" y="72"/>
                  </a:lnTo>
                  <a:lnTo>
                    <a:pt x="14" y="74"/>
                  </a:lnTo>
                  <a:lnTo>
                    <a:pt x="14" y="74"/>
                  </a:lnTo>
                  <a:lnTo>
                    <a:pt x="14" y="74"/>
                  </a:lnTo>
                  <a:lnTo>
                    <a:pt x="12" y="74"/>
                  </a:lnTo>
                  <a:lnTo>
                    <a:pt x="12" y="74"/>
                  </a:lnTo>
                  <a:lnTo>
                    <a:pt x="12" y="74"/>
                  </a:lnTo>
                  <a:lnTo>
                    <a:pt x="10" y="74"/>
                  </a:lnTo>
                  <a:lnTo>
                    <a:pt x="8" y="74"/>
                  </a:lnTo>
                  <a:lnTo>
                    <a:pt x="6" y="74"/>
                  </a:lnTo>
                  <a:lnTo>
                    <a:pt x="4" y="72"/>
                  </a:lnTo>
                  <a:lnTo>
                    <a:pt x="2" y="72"/>
                  </a:lnTo>
                  <a:lnTo>
                    <a:pt x="2" y="72"/>
                  </a:lnTo>
                  <a:lnTo>
                    <a:pt x="2" y="72"/>
                  </a:lnTo>
                  <a:lnTo>
                    <a:pt x="0" y="74"/>
                  </a:lnTo>
                  <a:lnTo>
                    <a:pt x="0" y="74"/>
                  </a:lnTo>
                  <a:lnTo>
                    <a:pt x="0" y="74"/>
                  </a:lnTo>
                  <a:lnTo>
                    <a:pt x="0" y="76"/>
                  </a:lnTo>
                  <a:lnTo>
                    <a:pt x="0" y="76"/>
                  </a:lnTo>
                  <a:lnTo>
                    <a:pt x="0" y="78"/>
                  </a:lnTo>
                  <a:lnTo>
                    <a:pt x="0" y="80"/>
                  </a:lnTo>
                  <a:lnTo>
                    <a:pt x="0" y="82"/>
                  </a:lnTo>
                  <a:lnTo>
                    <a:pt x="0" y="8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12" name="Freeform 610"/>
            <p:cNvSpPr>
              <a:spLocks/>
            </p:cNvSpPr>
            <p:nvPr/>
          </p:nvSpPr>
          <p:spPr bwMode="auto">
            <a:xfrm>
              <a:off x="3497762" y="3347251"/>
              <a:ext cx="28920" cy="57838"/>
            </a:xfrm>
            <a:custGeom>
              <a:avLst/>
              <a:gdLst>
                <a:gd name="T0" fmla="*/ 10 w 14"/>
                <a:gd name="T1" fmla="*/ 28 h 28"/>
                <a:gd name="T2" fmla="*/ 10 w 14"/>
                <a:gd name="T3" fmla="*/ 28 h 28"/>
                <a:gd name="T4" fmla="*/ 10 w 14"/>
                <a:gd name="T5" fmla="*/ 24 h 28"/>
                <a:gd name="T6" fmla="*/ 8 w 14"/>
                <a:gd name="T7" fmla="*/ 22 h 28"/>
                <a:gd name="T8" fmla="*/ 8 w 14"/>
                <a:gd name="T9" fmla="*/ 22 h 28"/>
                <a:gd name="T10" fmla="*/ 4 w 14"/>
                <a:gd name="T11" fmla="*/ 16 h 28"/>
                <a:gd name="T12" fmla="*/ 4 w 14"/>
                <a:gd name="T13" fmla="*/ 16 h 28"/>
                <a:gd name="T14" fmla="*/ 0 w 14"/>
                <a:gd name="T15" fmla="*/ 12 h 28"/>
                <a:gd name="T16" fmla="*/ 0 w 14"/>
                <a:gd name="T17" fmla="*/ 12 h 28"/>
                <a:gd name="T18" fmla="*/ 0 w 14"/>
                <a:gd name="T19" fmla="*/ 8 h 28"/>
                <a:gd name="T20" fmla="*/ 0 w 14"/>
                <a:gd name="T21" fmla="*/ 8 h 28"/>
                <a:gd name="T22" fmla="*/ 4 w 14"/>
                <a:gd name="T23" fmla="*/ 4 h 28"/>
                <a:gd name="T24" fmla="*/ 4 w 14"/>
                <a:gd name="T25" fmla="*/ 4 h 28"/>
                <a:gd name="T26" fmla="*/ 4 w 14"/>
                <a:gd name="T27" fmla="*/ 0 h 28"/>
                <a:gd name="T28" fmla="*/ 4 w 14"/>
                <a:gd name="T29" fmla="*/ 0 h 28"/>
                <a:gd name="T30" fmla="*/ 4 w 14"/>
                <a:gd name="T31" fmla="*/ 0 h 28"/>
                <a:gd name="T32" fmla="*/ 4 w 14"/>
                <a:gd name="T33" fmla="*/ 0 h 28"/>
                <a:gd name="T34" fmla="*/ 6 w 14"/>
                <a:gd name="T35" fmla="*/ 0 h 28"/>
                <a:gd name="T36" fmla="*/ 6 w 14"/>
                <a:gd name="T37" fmla="*/ 2 h 28"/>
                <a:gd name="T38" fmla="*/ 6 w 14"/>
                <a:gd name="T39" fmla="*/ 2 h 28"/>
                <a:gd name="T40" fmla="*/ 10 w 14"/>
                <a:gd name="T41" fmla="*/ 8 h 28"/>
                <a:gd name="T42" fmla="*/ 10 w 14"/>
                <a:gd name="T43" fmla="*/ 8 h 28"/>
                <a:gd name="T44" fmla="*/ 10 w 14"/>
                <a:gd name="T45" fmla="*/ 10 h 28"/>
                <a:gd name="T46" fmla="*/ 12 w 14"/>
                <a:gd name="T47" fmla="*/ 14 h 28"/>
                <a:gd name="T48" fmla="*/ 12 w 14"/>
                <a:gd name="T49" fmla="*/ 14 h 28"/>
                <a:gd name="T50" fmla="*/ 12 w 14"/>
                <a:gd name="T51" fmla="*/ 16 h 28"/>
                <a:gd name="T52" fmla="*/ 14 w 14"/>
                <a:gd name="T53" fmla="*/ 18 h 28"/>
                <a:gd name="T54" fmla="*/ 14 w 14"/>
                <a:gd name="T55" fmla="*/ 18 h 28"/>
                <a:gd name="T56" fmla="*/ 14 w 14"/>
                <a:gd name="T57" fmla="*/ 20 h 28"/>
                <a:gd name="T58" fmla="*/ 14 w 14"/>
                <a:gd name="T59" fmla="*/ 26 h 28"/>
                <a:gd name="T60" fmla="*/ 14 w 14"/>
                <a:gd name="T61" fmla="*/ 26 h 28"/>
                <a:gd name="T62" fmla="*/ 14 w 14"/>
                <a:gd name="T63" fmla="*/ 28 h 28"/>
                <a:gd name="T64" fmla="*/ 12 w 14"/>
                <a:gd name="T65" fmla="*/ 28 h 28"/>
                <a:gd name="T66" fmla="*/ 12 w 14"/>
                <a:gd name="T67" fmla="*/ 28 h 28"/>
                <a:gd name="T68" fmla="*/ 10 w 14"/>
                <a:gd name="T69" fmla="*/ 28 h 28"/>
                <a:gd name="T70" fmla="*/ 10 w 14"/>
                <a:gd name="T7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 h="28">
                  <a:moveTo>
                    <a:pt x="10" y="28"/>
                  </a:moveTo>
                  <a:lnTo>
                    <a:pt x="10" y="28"/>
                  </a:lnTo>
                  <a:lnTo>
                    <a:pt x="10" y="24"/>
                  </a:lnTo>
                  <a:lnTo>
                    <a:pt x="8" y="22"/>
                  </a:lnTo>
                  <a:lnTo>
                    <a:pt x="8" y="22"/>
                  </a:lnTo>
                  <a:lnTo>
                    <a:pt x="4" y="16"/>
                  </a:lnTo>
                  <a:lnTo>
                    <a:pt x="4" y="16"/>
                  </a:lnTo>
                  <a:lnTo>
                    <a:pt x="0" y="12"/>
                  </a:lnTo>
                  <a:lnTo>
                    <a:pt x="0" y="12"/>
                  </a:lnTo>
                  <a:lnTo>
                    <a:pt x="0" y="8"/>
                  </a:lnTo>
                  <a:lnTo>
                    <a:pt x="0" y="8"/>
                  </a:lnTo>
                  <a:lnTo>
                    <a:pt x="4" y="4"/>
                  </a:lnTo>
                  <a:lnTo>
                    <a:pt x="4" y="4"/>
                  </a:lnTo>
                  <a:lnTo>
                    <a:pt x="4" y="0"/>
                  </a:lnTo>
                  <a:lnTo>
                    <a:pt x="4" y="0"/>
                  </a:lnTo>
                  <a:lnTo>
                    <a:pt x="4" y="0"/>
                  </a:lnTo>
                  <a:lnTo>
                    <a:pt x="4" y="0"/>
                  </a:lnTo>
                  <a:lnTo>
                    <a:pt x="6" y="0"/>
                  </a:lnTo>
                  <a:lnTo>
                    <a:pt x="6" y="2"/>
                  </a:lnTo>
                  <a:lnTo>
                    <a:pt x="6" y="2"/>
                  </a:lnTo>
                  <a:lnTo>
                    <a:pt x="10" y="8"/>
                  </a:lnTo>
                  <a:lnTo>
                    <a:pt x="10" y="8"/>
                  </a:lnTo>
                  <a:lnTo>
                    <a:pt x="10" y="10"/>
                  </a:lnTo>
                  <a:lnTo>
                    <a:pt x="12" y="14"/>
                  </a:lnTo>
                  <a:lnTo>
                    <a:pt x="12" y="14"/>
                  </a:lnTo>
                  <a:lnTo>
                    <a:pt x="12" y="16"/>
                  </a:lnTo>
                  <a:lnTo>
                    <a:pt x="14" y="18"/>
                  </a:lnTo>
                  <a:lnTo>
                    <a:pt x="14" y="18"/>
                  </a:lnTo>
                  <a:lnTo>
                    <a:pt x="14" y="20"/>
                  </a:lnTo>
                  <a:lnTo>
                    <a:pt x="14" y="26"/>
                  </a:lnTo>
                  <a:lnTo>
                    <a:pt x="14" y="26"/>
                  </a:lnTo>
                  <a:lnTo>
                    <a:pt x="14" y="28"/>
                  </a:lnTo>
                  <a:lnTo>
                    <a:pt x="12" y="28"/>
                  </a:lnTo>
                  <a:lnTo>
                    <a:pt x="12" y="28"/>
                  </a:lnTo>
                  <a:lnTo>
                    <a:pt x="10" y="28"/>
                  </a:lnTo>
                  <a:lnTo>
                    <a:pt x="10" y="28"/>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grpSp>
          <p:nvGrpSpPr>
            <p:cNvPr id="1413" name="Gruppieren 26632"/>
            <p:cNvGrpSpPr/>
            <p:nvPr/>
          </p:nvGrpSpPr>
          <p:grpSpPr>
            <a:xfrm>
              <a:off x="1969090" y="707333"/>
              <a:ext cx="2334236" cy="2020167"/>
              <a:chOff x="1383003" y="2114717"/>
              <a:chExt cx="1793875" cy="1552574"/>
            </a:xfrm>
            <a:grpFill/>
          </p:grpSpPr>
          <p:sp>
            <p:nvSpPr>
              <p:cNvPr id="1465" name="Freeform 585"/>
              <p:cNvSpPr>
                <a:spLocks/>
              </p:cNvSpPr>
              <p:nvPr/>
            </p:nvSpPr>
            <p:spPr bwMode="auto">
              <a:xfrm>
                <a:off x="1586203" y="3391067"/>
                <a:ext cx="53975" cy="57150"/>
              </a:xfrm>
              <a:custGeom>
                <a:avLst/>
                <a:gdLst>
                  <a:gd name="T0" fmla="*/ 0 w 34"/>
                  <a:gd name="T1" fmla="*/ 8 h 36"/>
                  <a:gd name="T2" fmla="*/ 0 w 34"/>
                  <a:gd name="T3" fmla="*/ 8 h 36"/>
                  <a:gd name="T4" fmla="*/ 0 w 34"/>
                  <a:gd name="T5" fmla="*/ 8 h 36"/>
                  <a:gd name="T6" fmla="*/ 0 w 34"/>
                  <a:gd name="T7" fmla="*/ 6 h 36"/>
                  <a:gd name="T8" fmla="*/ 2 w 34"/>
                  <a:gd name="T9" fmla="*/ 4 h 36"/>
                  <a:gd name="T10" fmla="*/ 2 w 34"/>
                  <a:gd name="T11" fmla="*/ 4 h 36"/>
                  <a:gd name="T12" fmla="*/ 4 w 34"/>
                  <a:gd name="T13" fmla="*/ 2 h 36"/>
                  <a:gd name="T14" fmla="*/ 6 w 34"/>
                  <a:gd name="T15" fmla="*/ 2 h 36"/>
                  <a:gd name="T16" fmla="*/ 6 w 34"/>
                  <a:gd name="T17" fmla="*/ 0 h 36"/>
                  <a:gd name="T18" fmla="*/ 8 w 34"/>
                  <a:gd name="T19" fmla="*/ 0 h 36"/>
                  <a:gd name="T20" fmla="*/ 8 w 34"/>
                  <a:gd name="T21" fmla="*/ 0 h 36"/>
                  <a:gd name="T22" fmla="*/ 8 w 34"/>
                  <a:gd name="T23" fmla="*/ 0 h 36"/>
                  <a:gd name="T24" fmla="*/ 10 w 34"/>
                  <a:gd name="T25" fmla="*/ 0 h 36"/>
                  <a:gd name="T26" fmla="*/ 12 w 34"/>
                  <a:gd name="T27" fmla="*/ 2 h 36"/>
                  <a:gd name="T28" fmla="*/ 12 w 34"/>
                  <a:gd name="T29" fmla="*/ 2 h 36"/>
                  <a:gd name="T30" fmla="*/ 14 w 34"/>
                  <a:gd name="T31" fmla="*/ 4 h 36"/>
                  <a:gd name="T32" fmla="*/ 16 w 34"/>
                  <a:gd name="T33" fmla="*/ 4 h 36"/>
                  <a:gd name="T34" fmla="*/ 18 w 34"/>
                  <a:gd name="T35" fmla="*/ 8 h 36"/>
                  <a:gd name="T36" fmla="*/ 20 w 34"/>
                  <a:gd name="T37" fmla="*/ 12 h 36"/>
                  <a:gd name="T38" fmla="*/ 22 w 34"/>
                  <a:gd name="T39" fmla="*/ 14 h 36"/>
                  <a:gd name="T40" fmla="*/ 26 w 34"/>
                  <a:gd name="T41" fmla="*/ 20 h 36"/>
                  <a:gd name="T42" fmla="*/ 28 w 34"/>
                  <a:gd name="T43" fmla="*/ 22 h 36"/>
                  <a:gd name="T44" fmla="*/ 30 w 34"/>
                  <a:gd name="T45" fmla="*/ 24 h 36"/>
                  <a:gd name="T46" fmla="*/ 32 w 34"/>
                  <a:gd name="T47" fmla="*/ 26 h 36"/>
                  <a:gd name="T48" fmla="*/ 32 w 34"/>
                  <a:gd name="T49" fmla="*/ 28 h 36"/>
                  <a:gd name="T50" fmla="*/ 34 w 34"/>
                  <a:gd name="T51" fmla="*/ 30 h 36"/>
                  <a:gd name="T52" fmla="*/ 34 w 34"/>
                  <a:gd name="T53" fmla="*/ 30 h 36"/>
                  <a:gd name="T54" fmla="*/ 34 w 34"/>
                  <a:gd name="T55" fmla="*/ 30 h 36"/>
                  <a:gd name="T56" fmla="*/ 34 w 34"/>
                  <a:gd name="T57" fmla="*/ 32 h 36"/>
                  <a:gd name="T58" fmla="*/ 34 w 34"/>
                  <a:gd name="T59" fmla="*/ 32 h 36"/>
                  <a:gd name="T60" fmla="*/ 34 w 34"/>
                  <a:gd name="T61" fmla="*/ 32 h 36"/>
                  <a:gd name="T62" fmla="*/ 32 w 34"/>
                  <a:gd name="T63" fmla="*/ 34 h 36"/>
                  <a:gd name="T64" fmla="*/ 32 w 34"/>
                  <a:gd name="T65" fmla="*/ 34 h 36"/>
                  <a:gd name="T66" fmla="*/ 32 w 34"/>
                  <a:gd name="T67" fmla="*/ 34 h 36"/>
                  <a:gd name="T68" fmla="*/ 30 w 34"/>
                  <a:gd name="T69" fmla="*/ 36 h 36"/>
                  <a:gd name="T70" fmla="*/ 28 w 34"/>
                  <a:gd name="T71" fmla="*/ 36 h 36"/>
                  <a:gd name="T72" fmla="*/ 26 w 34"/>
                  <a:gd name="T73" fmla="*/ 36 h 36"/>
                  <a:gd name="T74" fmla="*/ 24 w 34"/>
                  <a:gd name="T75" fmla="*/ 36 h 36"/>
                  <a:gd name="T76" fmla="*/ 22 w 34"/>
                  <a:gd name="T77" fmla="*/ 36 h 36"/>
                  <a:gd name="T78" fmla="*/ 20 w 34"/>
                  <a:gd name="T79" fmla="*/ 36 h 36"/>
                  <a:gd name="T80" fmla="*/ 18 w 34"/>
                  <a:gd name="T81" fmla="*/ 36 h 36"/>
                  <a:gd name="T82" fmla="*/ 18 w 34"/>
                  <a:gd name="T83" fmla="*/ 36 h 36"/>
                  <a:gd name="T84" fmla="*/ 16 w 34"/>
                  <a:gd name="T85" fmla="*/ 34 h 36"/>
                  <a:gd name="T86" fmla="*/ 16 w 34"/>
                  <a:gd name="T87" fmla="*/ 34 h 36"/>
                  <a:gd name="T88" fmla="*/ 14 w 34"/>
                  <a:gd name="T89" fmla="*/ 32 h 36"/>
                  <a:gd name="T90" fmla="*/ 12 w 34"/>
                  <a:gd name="T91" fmla="*/ 30 h 36"/>
                  <a:gd name="T92" fmla="*/ 10 w 34"/>
                  <a:gd name="T93" fmla="*/ 28 h 36"/>
                  <a:gd name="T94" fmla="*/ 8 w 34"/>
                  <a:gd name="T95" fmla="*/ 26 h 36"/>
                  <a:gd name="T96" fmla="*/ 4 w 34"/>
                  <a:gd name="T97" fmla="*/ 22 h 36"/>
                  <a:gd name="T98" fmla="*/ 2 w 34"/>
                  <a:gd name="T99" fmla="*/ 18 h 36"/>
                  <a:gd name="T100" fmla="*/ 0 w 34"/>
                  <a:gd name="T101" fmla="*/ 16 h 36"/>
                  <a:gd name="T102" fmla="*/ 0 w 34"/>
                  <a:gd name="T103" fmla="*/ 14 h 36"/>
                  <a:gd name="T104" fmla="*/ 0 w 34"/>
                  <a:gd name="T105" fmla="*/ 12 h 36"/>
                  <a:gd name="T106" fmla="*/ 0 w 34"/>
                  <a:gd name="T107" fmla="*/ 10 h 36"/>
                  <a:gd name="T108" fmla="*/ 0 w 34"/>
                  <a:gd name="T109" fmla="*/ 10 h 36"/>
                  <a:gd name="T110" fmla="*/ 0 w 34"/>
                  <a:gd name="T111"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 h="36">
                    <a:moveTo>
                      <a:pt x="0" y="8"/>
                    </a:moveTo>
                    <a:lnTo>
                      <a:pt x="0" y="8"/>
                    </a:lnTo>
                    <a:lnTo>
                      <a:pt x="0" y="8"/>
                    </a:lnTo>
                    <a:lnTo>
                      <a:pt x="0" y="6"/>
                    </a:lnTo>
                    <a:lnTo>
                      <a:pt x="2" y="4"/>
                    </a:lnTo>
                    <a:lnTo>
                      <a:pt x="2" y="4"/>
                    </a:lnTo>
                    <a:lnTo>
                      <a:pt x="4" y="2"/>
                    </a:lnTo>
                    <a:lnTo>
                      <a:pt x="6" y="2"/>
                    </a:lnTo>
                    <a:lnTo>
                      <a:pt x="6" y="0"/>
                    </a:lnTo>
                    <a:lnTo>
                      <a:pt x="8" y="0"/>
                    </a:lnTo>
                    <a:lnTo>
                      <a:pt x="8" y="0"/>
                    </a:lnTo>
                    <a:lnTo>
                      <a:pt x="8" y="0"/>
                    </a:lnTo>
                    <a:lnTo>
                      <a:pt x="10" y="0"/>
                    </a:lnTo>
                    <a:lnTo>
                      <a:pt x="12" y="2"/>
                    </a:lnTo>
                    <a:lnTo>
                      <a:pt x="12" y="2"/>
                    </a:lnTo>
                    <a:lnTo>
                      <a:pt x="14" y="4"/>
                    </a:lnTo>
                    <a:lnTo>
                      <a:pt x="16" y="4"/>
                    </a:lnTo>
                    <a:lnTo>
                      <a:pt x="18" y="8"/>
                    </a:lnTo>
                    <a:lnTo>
                      <a:pt x="20" y="12"/>
                    </a:lnTo>
                    <a:lnTo>
                      <a:pt x="22" y="14"/>
                    </a:lnTo>
                    <a:lnTo>
                      <a:pt x="26" y="20"/>
                    </a:lnTo>
                    <a:lnTo>
                      <a:pt x="28" y="22"/>
                    </a:lnTo>
                    <a:lnTo>
                      <a:pt x="30" y="24"/>
                    </a:lnTo>
                    <a:lnTo>
                      <a:pt x="32" y="26"/>
                    </a:lnTo>
                    <a:lnTo>
                      <a:pt x="32" y="28"/>
                    </a:lnTo>
                    <a:lnTo>
                      <a:pt x="34" y="30"/>
                    </a:lnTo>
                    <a:lnTo>
                      <a:pt x="34" y="30"/>
                    </a:lnTo>
                    <a:lnTo>
                      <a:pt x="34" y="30"/>
                    </a:lnTo>
                    <a:lnTo>
                      <a:pt x="34" y="32"/>
                    </a:lnTo>
                    <a:lnTo>
                      <a:pt x="34" y="32"/>
                    </a:lnTo>
                    <a:lnTo>
                      <a:pt x="34" y="32"/>
                    </a:lnTo>
                    <a:lnTo>
                      <a:pt x="32" y="34"/>
                    </a:lnTo>
                    <a:lnTo>
                      <a:pt x="32" y="34"/>
                    </a:lnTo>
                    <a:lnTo>
                      <a:pt x="32" y="34"/>
                    </a:lnTo>
                    <a:lnTo>
                      <a:pt x="30" y="36"/>
                    </a:lnTo>
                    <a:lnTo>
                      <a:pt x="28" y="36"/>
                    </a:lnTo>
                    <a:lnTo>
                      <a:pt x="26" y="36"/>
                    </a:lnTo>
                    <a:lnTo>
                      <a:pt x="24" y="36"/>
                    </a:lnTo>
                    <a:lnTo>
                      <a:pt x="22" y="36"/>
                    </a:lnTo>
                    <a:lnTo>
                      <a:pt x="20" y="36"/>
                    </a:lnTo>
                    <a:lnTo>
                      <a:pt x="18" y="36"/>
                    </a:lnTo>
                    <a:lnTo>
                      <a:pt x="18" y="36"/>
                    </a:lnTo>
                    <a:lnTo>
                      <a:pt x="16" y="34"/>
                    </a:lnTo>
                    <a:lnTo>
                      <a:pt x="16" y="34"/>
                    </a:lnTo>
                    <a:lnTo>
                      <a:pt x="14" y="32"/>
                    </a:lnTo>
                    <a:lnTo>
                      <a:pt x="12" y="30"/>
                    </a:lnTo>
                    <a:lnTo>
                      <a:pt x="10" y="28"/>
                    </a:lnTo>
                    <a:lnTo>
                      <a:pt x="8" y="26"/>
                    </a:lnTo>
                    <a:lnTo>
                      <a:pt x="4" y="22"/>
                    </a:lnTo>
                    <a:lnTo>
                      <a:pt x="2" y="18"/>
                    </a:lnTo>
                    <a:lnTo>
                      <a:pt x="0" y="16"/>
                    </a:lnTo>
                    <a:lnTo>
                      <a:pt x="0" y="14"/>
                    </a:lnTo>
                    <a:lnTo>
                      <a:pt x="0" y="12"/>
                    </a:lnTo>
                    <a:lnTo>
                      <a:pt x="0" y="10"/>
                    </a:lnTo>
                    <a:lnTo>
                      <a:pt x="0" y="10"/>
                    </a:lnTo>
                    <a:lnTo>
                      <a:pt x="0" y="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66" name="Freeform 530"/>
              <p:cNvSpPr>
                <a:spLocks/>
              </p:cNvSpPr>
              <p:nvPr/>
            </p:nvSpPr>
            <p:spPr bwMode="auto">
              <a:xfrm>
                <a:off x="1383003" y="2629066"/>
                <a:ext cx="1746249" cy="1038225"/>
              </a:xfrm>
              <a:custGeom>
                <a:avLst/>
                <a:gdLst>
                  <a:gd name="T0" fmla="*/ 1028 w 1100"/>
                  <a:gd name="T1" fmla="*/ 304 h 654"/>
                  <a:gd name="T2" fmla="*/ 1038 w 1100"/>
                  <a:gd name="T3" fmla="*/ 338 h 654"/>
                  <a:gd name="T4" fmla="*/ 1044 w 1100"/>
                  <a:gd name="T5" fmla="*/ 374 h 654"/>
                  <a:gd name="T6" fmla="*/ 1066 w 1100"/>
                  <a:gd name="T7" fmla="*/ 388 h 654"/>
                  <a:gd name="T8" fmla="*/ 1054 w 1100"/>
                  <a:gd name="T9" fmla="*/ 410 h 654"/>
                  <a:gd name="T10" fmla="*/ 1086 w 1100"/>
                  <a:gd name="T11" fmla="*/ 406 h 654"/>
                  <a:gd name="T12" fmla="*/ 1092 w 1100"/>
                  <a:gd name="T13" fmla="*/ 458 h 654"/>
                  <a:gd name="T14" fmla="*/ 1012 w 1100"/>
                  <a:gd name="T15" fmla="*/ 480 h 654"/>
                  <a:gd name="T16" fmla="*/ 912 w 1100"/>
                  <a:gd name="T17" fmla="*/ 512 h 654"/>
                  <a:gd name="T18" fmla="*/ 958 w 1100"/>
                  <a:gd name="T19" fmla="*/ 500 h 654"/>
                  <a:gd name="T20" fmla="*/ 976 w 1100"/>
                  <a:gd name="T21" fmla="*/ 542 h 654"/>
                  <a:gd name="T22" fmla="*/ 988 w 1100"/>
                  <a:gd name="T23" fmla="*/ 582 h 654"/>
                  <a:gd name="T24" fmla="*/ 946 w 1100"/>
                  <a:gd name="T25" fmla="*/ 592 h 654"/>
                  <a:gd name="T26" fmla="*/ 966 w 1100"/>
                  <a:gd name="T27" fmla="*/ 554 h 654"/>
                  <a:gd name="T28" fmla="*/ 920 w 1100"/>
                  <a:gd name="T29" fmla="*/ 540 h 654"/>
                  <a:gd name="T30" fmla="*/ 874 w 1100"/>
                  <a:gd name="T31" fmla="*/ 586 h 654"/>
                  <a:gd name="T32" fmla="*/ 800 w 1100"/>
                  <a:gd name="T33" fmla="*/ 610 h 654"/>
                  <a:gd name="T34" fmla="*/ 732 w 1100"/>
                  <a:gd name="T35" fmla="*/ 646 h 654"/>
                  <a:gd name="T36" fmla="*/ 720 w 1100"/>
                  <a:gd name="T37" fmla="*/ 616 h 654"/>
                  <a:gd name="T38" fmla="*/ 670 w 1100"/>
                  <a:gd name="T39" fmla="*/ 538 h 654"/>
                  <a:gd name="T40" fmla="*/ 560 w 1100"/>
                  <a:gd name="T41" fmla="*/ 520 h 654"/>
                  <a:gd name="T42" fmla="*/ 122 w 1100"/>
                  <a:gd name="T43" fmla="*/ 448 h 654"/>
                  <a:gd name="T44" fmla="*/ 106 w 1100"/>
                  <a:gd name="T45" fmla="*/ 408 h 654"/>
                  <a:gd name="T46" fmla="*/ 116 w 1100"/>
                  <a:gd name="T47" fmla="*/ 360 h 654"/>
                  <a:gd name="T48" fmla="*/ 84 w 1100"/>
                  <a:gd name="T49" fmla="*/ 326 h 654"/>
                  <a:gd name="T50" fmla="*/ 48 w 1100"/>
                  <a:gd name="T51" fmla="*/ 292 h 654"/>
                  <a:gd name="T52" fmla="*/ 20 w 1100"/>
                  <a:gd name="T53" fmla="*/ 290 h 654"/>
                  <a:gd name="T54" fmla="*/ 118 w 1100"/>
                  <a:gd name="T55" fmla="*/ 66 h 654"/>
                  <a:gd name="T56" fmla="*/ 172 w 1100"/>
                  <a:gd name="T57" fmla="*/ 54 h 654"/>
                  <a:gd name="T58" fmla="*/ 198 w 1100"/>
                  <a:gd name="T59" fmla="*/ 48 h 654"/>
                  <a:gd name="T60" fmla="*/ 234 w 1100"/>
                  <a:gd name="T61" fmla="*/ 32 h 654"/>
                  <a:gd name="T62" fmla="*/ 276 w 1100"/>
                  <a:gd name="T63" fmla="*/ 48 h 654"/>
                  <a:gd name="T64" fmla="*/ 306 w 1100"/>
                  <a:gd name="T65" fmla="*/ 46 h 654"/>
                  <a:gd name="T66" fmla="*/ 416 w 1100"/>
                  <a:gd name="T67" fmla="*/ 76 h 654"/>
                  <a:gd name="T68" fmla="*/ 446 w 1100"/>
                  <a:gd name="T69" fmla="*/ 86 h 654"/>
                  <a:gd name="T70" fmla="*/ 486 w 1100"/>
                  <a:gd name="T71" fmla="*/ 96 h 654"/>
                  <a:gd name="T72" fmla="*/ 546 w 1100"/>
                  <a:gd name="T73" fmla="*/ 98 h 654"/>
                  <a:gd name="T74" fmla="*/ 622 w 1100"/>
                  <a:gd name="T75" fmla="*/ 80 h 654"/>
                  <a:gd name="T76" fmla="*/ 660 w 1100"/>
                  <a:gd name="T77" fmla="*/ 68 h 654"/>
                  <a:gd name="T78" fmla="*/ 654 w 1100"/>
                  <a:gd name="T79" fmla="*/ 16 h 654"/>
                  <a:gd name="T80" fmla="*/ 694 w 1100"/>
                  <a:gd name="T81" fmla="*/ 26 h 654"/>
                  <a:gd name="T82" fmla="*/ 714 w 1100"/>
                  <a:gd name="T83" fmla="*/ 80 h 654"/>
                  <a:gd name="T84" fmla="*/ 734 w 1100"/>
                  <a:gd name="T85" fmla="*/ 96 h 654"/>
                  <a:gd name="T86" fmla="*/ 768 w 1100"/>
                  <a:gd name="T87" fmla="*/ 76 h 654"/>
                  <a:gd name="T88" fmla="*/ 812 w 1100"/>
                  <a:gd name="T89" fmla="*/ 54 h 654"/>
                  <a:gd name="T90" fmla="*/ 812 w 1100"/>
                  <a:gd name="T91" fmla="*/ 104 h 654"/>
                  <a:gd name="T92" fmla="*/ 766 w 1100"/>
                  <a:gd name="T93" fmla="*/ 124 h 654"/>
                  <a:gd name="T94" fmla="*/ 722 w 1100"/>
                  <a:gd name="T95" fmla="*/ 144 h 654"/>
                  <a:gd name="T96" fmla="*/ 712 w 1100"/>
                  <a:gd name="T97" fmla="*/ 150 h 654"/>
                  <a:gd name="T98" fmla="*/ 688 w 1100"/>
                  <a:gd name="T99" fmla="*/ 186 h 654"/>
                  <a:gd name="T100" fmla="*/ 604 w 1100"/>
                  <a:gd name="T101" fmla="*/ 274 h 654"/>
                  <a:gd name="T102" fmla="*/ 624 w 1100"/>
                  <a:gd name="T103" fmla="*/ 320 h 654"/>
                  <a:gd name="T104" fmla="*/ 692 w 1100"/>
                  <a:gd name="T105" fmla="*/ 364 h 654"/>
                  <a:gd name="T106" fmla="*/ 750 w 1100"/>
                  <a:gd name="T107" fmla="*/ 382 h 654"/>
                  <a:gd name="T108" fmla="*/ 754 w 1100"/>
                  <a:gd name="T109" fmla="*/ 462 h 654"/>
                  <a:gd name="T110" fmla="*/ 788 w 1100"/>
                  <a:gd name="T111" fmla="*/ 460 h 654"/>
                  <a:gd name="T112" fmla="*/ 806 w 1100"/>
                  <a:gd name="T113" fmla="*/ 380 h 654"/>
                  <a:gd name="T114" fmla="*/ 822 w 1100"/>
                  <a:gd name="T115" fmla="*/ 296 h 654"/>
                  <a:gd name="T116" fmla="*/ 840 w 1100"/>
                  <a:gd name="T117" fmla="*/ 216 h 654"/>
                  <a:gd name="T118" fmla="*/ 902 w 1100"/>
                  <a:gd name="T119" fmla="*/ 224 h 654"/>
                  <a:gd name="T120" fmla="*/ 936 w 1100"/>
                  <a:gd name="T121" fmla="*/ 270 h 654"/>
                  <a:gd name="T122" fmla="*/ 986 w 1100"/>
                  <a:gd name="T123" fmla="*/ 302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0" h="654">
                    <a:moveTo>
                      <a:pt x="1004" y="272"/>
                    </a:moveTo>
                    <a:lnTo>
                      <a:pt x="1004" y="272"/>
                    </a:lnTo>
                    <a:lnTo>
                      <a:pt x="1004" y="272"/>
                    </a:lnTo>
                    <a:lnTo>
                      <a:pt x="1006" y="272"/>
                    </a:lnTo>
                    <a:lnTo>
                      <a:pt x="1006" y="272"/>
                    </a:lnTo>
                    <a:lnTo>
                      <a:pt x="1006" y="272"/>
                    </a:lnTo>
                    <a:lnTo>
                      <a:pt x="1008" y="274"/>
                    </a:lnTo>
                    <a:lnTo>
                      <a:pt x="1008" y="276"/>
                    </a:lnTo>
                    <a:lnTo>
                      <a:pt x="1010" y="278"/>
                    </a:lnTo>
                    <a:lnTo>
                      <a:pt x="1010" y="280"/>
                    </a:lnTo>
                    <a:lnTo>
                      <a:pt x="1012" y="284"/>
                    </a:lnTo>
                    <a:lnTo>
                      <a:pt x="1012" y="284"/>
                    </a:lnTo>
                    <a:lnTo>
                      <a:pt x="1012" y="286"/>
                    </a:lnTo>
                    <a:lnTo>
                      <a:pt x="1012" y="288"/>
                    </a:lnTo>
                    <a:lnTo>
                      <a:pt x="1012" y="294"/>
                    </a:lnTo>
                    <a:lnTo>
                      <a:pt x="1012" y="296"/>
                    </a:lnTo>
                    <a:lnTo>
                      <a:pt x="1014" y="298"/>
                    </a:lnTo>
                    <a:lnTo>
                      <a:pt x="1014" y="300"/>
                    </a:lnTo>
                    <a:lnTo>
                      <a:pt x="1014" y="302"/>
                    </a:lnTo>
                    <a:lnTo>
                      <a:pt x="1014" y="302"/>
                    </a:lnTo>
                    <a:lnTo>
                      <a:pt x="1016" y="302"/>
                    </a:lnTo>
                    <a:lnTo>
                      <a:pt x="1016" y="302"/>
                    </a:lnTo>
                    <a:lnTo>
                      <a:pt x="1016" y="304"/>
                    </a:lnTo>
                    <a:lnTo>
                      <a:pt x="1018" y="304"/>
                    </a:lnTo>
                    <a:lnTo>
                      <a:pt x="1020" y="302"/>
                    </a:lnTo>
                    <a:lnTo>
                      <a:pt x="1022" y="302"/>
                    </a:lnTo>
                    <a:lnTo>
                      <a:pt x="1022" y="302"/>
                    </a:lnTo>
                    <a:lnTo>
                      <a:pt x="1024" y="302"/>
                    </a:lnTo>
                    <a:lnTo>
                      <a:pt x="1026" y="302"/>
                    </a:lnTo>
                    <a:lnTo>
                      <a:pt x="1026" y="302"/>
                    </a:lnTo>
                    <a:lnTo>
                      <a:pt x="1026" y="302"/>
                    </a:lnTo>
                    <a:lnTo>
                      <a:pt x="1028" y="304"/>
                    </a:lnTo>
                    <a:lnTo>
                      <a:pt x="1028" y="304"/>
                    </a:lnTo>
                    <a:lnTo>
                      <a:pt x="1028" y="304"/>
                    </a:lnTo>
                    <a:lnTo>
                      <a:pt x="1028" y="306"/>
                    </a:lnTo>
                    <a:lnTo>
                      <a:pt x="1028" y="308"/>
                    </a:lnTo>
                    <a:lnTo>
                      <a:pt x="1028" y="310"/>
                    </a:lnTo>
                    <a:lnTo>
                      <a:pt x="1028" y="312"/>
                    </a:lnTo>
                    <a:lnTo>
                      <a:pt x="1028" y="316"/>
                    </a:lnTo>
                    <a:lnTo>
                      <a:pt x="1028" y="320"/>
                    </a:lnTo>
                    <a:lnTo>
                      <a:pt x="1028" y="322"/>
                    </a:lnTo>
                    <a:lnTo>
                      <a:pt x="1028" y="324"/>
                    </a:lnTo>
                    <a:lnTo>
                      <a:pt x="1028" y="324"/>
                    </a:lnTo>
                    <a:lnTo>
                      <a:pt x="1030" y="326"/>
                    </a:lnTo>
                    <a:lnTo>
                      <a:pt x="1030" y="328"/>
                    </a:lnTo>
                    <a:lnTo>
                      <a:pt x="1030" y="328"/>
                    </a:lnTo>
                    <a:lnTo>
                      <a:pt x="1030" y="328"/>
                    </a:lnTo>
                    <a:lnTo>
                      <a:pt x="1030" y="328"/>
                    </a:lnTo>
                    <a:lnTo>
                      <a:pt x="1032" y="328"/>
                    </a:lnTo>
                    <a:lnTo>
                      <a:pt x="1032" y="328"/>
                    </a:lnTo>
                    <a:lnTo>
                      <a:pt x="1034" y="328"/>
                    </a:lnTo>
                    <a:lnTo>
                      <a:pt x="1034" y="328"/>
                    </a:lnTo>
                    <a:lnTo>
                      <a:pt x="1036" y="326"/>
                    </a:lnTo>
                    <a:lnTo>
                      <a:pt x="1036" y="326"/>
                    </a:lnTo>
                    <a:lnTo>
                      <a:pt x="1038" y="326"/>
                    </a:lnTo>
                    <a:lnTo>
                      <a:pt x="1038" y="326"/>
                    </a:lnTo>
                    <a:lnTo>
                      <a:pt x="1038" y="326"/>
                    </a:lnTo>
                    <a:lnTo>
                      <a:pt x="1038" y="328"/>
                    </a:lnTo>
                    <a:lnTo>
                      <a:pt x="1038" y="328"/>
                    </a:lnTo>
                    <a:lnTo>
                      <a:pt x="1040" y="328"/>
                    </a:lnTo>
                    <a:lnTo>
                      <a:pt x="1040" y="330"/>
                    </a:lnTo>
                    <a:lnTo>
                      <a:pt x="1040" y="332"/>
                    </a:lnTo>
                    <a:lnTo>
                      <a:pt x="1040" y="334"/>
                    </a:lnTo>
                    <a:lnTo>
                      <a:pt x="1040" y="336"/>
                    </a:lnTo>
                    <a:lnTo>
                      <a:pt x="1038" y="336"/>
                    </a:lnTo>
                    <a:lnTo>
                      <a:pt x="1038" y="338"/>
                    </a:lnTo>
                    <a:lnTo>
                      <a:pt x="1038" y="338"/>
                    </a:lnTo>
                    <a:lnTo>
                      <a:pt x="1036" y="340"/>
                    </a:lnTo>
                    <a:lnTo>
                      <a:pt x="1034" y="340"/>
                    </a:lnTo>
                    <a:lnTo>
                      <a:pt x="1034" y="342"/>
                    </a:lnTo>
                    <a:lnTo>
                      <a:pt x="1032" y="342"/>
                    </a:lnTo>
                    <a:lnTo>
                      <a:pt x="1032" y="342"/>
                    </a:lnTo>
                    <a:lnTo>
                      <a:pt x="1030" y="342"/>
                    </a:lnTo>
                    <a:lnTo>
                      <a:pt x="1030" y="344"/>
                    </a:lnTo>
                    <a:lnTo>
                      <a:pt x="1030" y="346"/>
                    </a:lnTo>
                    <a:lnTo>
                      <a:pt x="1030" y="346"/>
                    </a:lnTo>
                    <a:lnTo>
                      <a:pt x="1030" y="348"/>
                    </a:lnTo>
                    <a:lnTo>
                      <a:pt x="1030" y="350"/>
                    </a:lnTo>
                    <a:lnTo>
                      <a:pt x="1030" y="352"/>
                    </a:lnTo>
                    <a:lnTo>
                      <a:pt x="1032" y="352"/>
                    </a:lnTo>
                    <a:lnTo>
                      <a:pt x="1032" y="352"/>
                    </a:lnTo>
                    <a:lnTo>
                      <a:pt x="1032" y="354"/>
                    </a:lnTo>
                    <a:lnTo>
                      <a:pt x="1032" y="354"/>
                    </a:lnTo>
                    <a:lnTo>
                      <a:pt x="1034" y="354"/>
                    </a:lnTo>
                    <a:lnTo>
                      <a:pt x="1036" y="354"/>
                    </a:lnTo>
                    <a:lnTo>
                      <a:pt x="1036" y="354"/>
                    </a:lnTo>
                    <a:lnTo>
                      <a:pt x="1038" y="354"/>
                    </a:lnTo>
                    <a:lnTo>
                      <a:pt x="1040" y="354"/>
                    </a:lnTo>
                    <a:lnTo>
                      <a:pt x="1042" y="356"/>
                    </a:lnTo>
                    <a:lnTo>
                      <a:pt x="1042" y="356"/>
                    </a:lnTo>
                    <a:lnTo>
                      <a:pt x="1042" y="356"/>
                    </a:lnTo>
                    <a:lnTo>
                      <a:pt x="1042" y="356"/>
                    </a:lnTo>
                    <a:lnTo>
                      <a:pt x="1044" y="358"/>
                    </a:lnTo>
                    <a:lnTo>
                      <a:pt x="1044" y="360"/>
                    </a:lnTo>
                    <a:lnTo>
                      <a:pt x="1044" y="360"/>
                    </a:lnTo>
                    <a:lnTo>
                      <a:pt x="1044" y="364"/>
                    </a:lnTo>
                    <a:lnTo>
                      <a:pt x="1044" y="368"/>
                    </a:lnTo>
                    <a:lnTo>
                      <a:pt x="1044" y="372"/>
                    </a:lnTo>
                    <a:lnTo>
                      <a:pt x="1044" y="374"/>
                    </a:lnTo>
                    <a:lnTo>
                      <a:pt x="1044" y="374"/>
                    </a:lnTo>
                    <a:lnTo>
                      <a:pt x="1044" y="376"/>
                    </a:lnTo>
                    <a:lnTo>
                      <a:pt x="1046" y="378"/>
                    </a:lnTo>
                    <a:lnTo>
                      <a:pt x="1046" y="378"/>
                    </a:lnTo>
                    <a:lnTo>
                      <a:pt x="1046" y="380"/>
                    </a:lnTo>
                    <a:lnTo>
                      <a:pt x="1048" y="380"/>
                    </a:lnTo>
                    <a:lnTo>
                      <a:pt x="1048" y="380"/>
                    </a:lnTo>
                    <a:lnTo>
                      <a:pt x="1050" y="380"/>
                    </a:lnTo>
                    <a:lnTo>
                      <a:pt x="1052" y="380"/>
                    </a:lnTo>
                    <a:lnTo>
                      <a:pt x="1054" y="380"/>
                    </a:lnTo>
                    <a:lnTo>
                      <a:pt x="1056" y="378"/>
                    </a:lnTo>
                    <a:lnTo>
                      <a:pt x="1060" y="376"/>
                    </a:lnTo>
                    <a:lnTo>
                      <a:pt x="1060" y="376"/>
                    </a:lnTo>
                    <a:lnTo>
                      <a:pt x="1062" y="376"/>
                    </a:lnTo>
                    <a:lnTo>
                      <a:pt x="1064" y="376"/>
                    </a:lnTo>
                    <a:lnTo>
                      <a:pt x="1064" y="376"/>
                    </a:lnTo>
                    <a:lnTo>
                      <a:pt x="1066" y="376"/>
                    </a:lnTo>
                    <a:lnTo>
                      <a:pt x="1066" y="378"/>
                    </a:lnTo>
                    <a:lnTo>
                      <a:pt x="1066" y="378"/>
                    </a:lnTo>
                    <a:lnTo>
                      <a:pt x="1066" y="378"/>
                    </a:lnTo>
                    <a:lnTo>
                      <a:pt x="1066" y="378"/>
                    </a:lnTo>
                    <a:lnTo>
                      <a:pt x="1066" y="380"/>
                    </a:lnTo>
                    <a:lnTo>
                      <a:pt x="1066" y="380"/>
                    </a:lnTo>
                    <a:lnTo>
                      <a:pt x="1064" y="382"/>
                    </a:lnTo>
                    <a:lnTo>
                      <a:pt x="1064" y="384"/>
                    </a:lnTo>
                    <a:lnTo>
                      <a:pt x="1064" y="384"/>
                    </a:lnTo>
                    <a:lnTo>
                      <a:pt x="1064" y="386"/>
                    </a:lnTo>
                    <a:lnTo>
                      <a:pt x="1062" y="386"/>
                    </a:lnTo>
                    <a:lnTo>
                      <a:pt x="1064" y="386"/>
                    </a:lnTo>
                    <a:lnTo>
                      <a:pt x="1064" y="388"/>
                    </a:lnTo>
                    <a:lnTo>
                      <a:pt x="1064" y="388"/>
                    </a:lnTo>
                    <a:lnTo>
                      <a:pt x="1064" y="388"/>
                    </a:lnTo>
                    <a:lnTo>
                      <a:pt x="1066" y="388"/>
                    </a:lnTo>
                    <a:lnTo>
                      <a:pt x="1066" y="388"/>
                    </a:lnTo>
                    <a:lnTo>
                      <a:pt x="1068" y="386"/>
                    </a:lnTo>
                    <a:lnTo>
                      <a:pt x="1072" y="386"/>
                    </a:lnTo>
                    <a:lnTo>
                      <a:pt x="1074" y="384"/>
                    </a:lnTo>
                    <a:lnTo>
                      <a:pt x="1076" y="384"/>
                    </a:lnTo>
                    <a:lnTo>
                      <a:pt x="1076" y="384"/>
                    </a:lnTo>
                    <a:lnTo>
                      <a:pt x="1078" y="384"/>
                    </a:lnTo>
                    <a:lnTo>
                      <a:pt x="1078" y="384"/>
                    </a:lnTo>
                    <a:lnTo>
                      <a:pt x="1078" y="384"/>
                    </a:lnTo>
                    <a:lnTo>
                      <a:pt x="1078" y="386"/>
                    </a:lnTo>
                    <a:lnTo>
                      <a:pt x="1078" y="386"/>
                    </a:lnTo>
                    <a:lnTo>
                      <a:pt x="1078" y="386"/>
                    </a:lnTo>
                    <a:lnTo>
                      <a:pt x="1078" y="388"/>
                    </a:lnTo>
                    <a:lnTo>
                      <a:pt x="1078" y="388"/>
                    </a:lnTo>
                    <a:lnTo>
                      <a:pt x="1076" y="390"/>
                    </a:lnTo>
                    <a:lnTo>
                      <a:pt x="1076" y="392"/>
                    </a:lnTo>
                    <a:lnTo>
                      <a:pt x="1072" y="396"/>
                    </a:lnTo>
                    <a:lnTo>
                      <a:pt x="1070" y="396"/>
                    </a:lnTo>
                    <a:lnTo>
                      <a:pt x="1068" y="398"/>
                    </a:lnTo>
                    <a:lnTo>
                      <a:pt x="1068" y="398"/>
                    </a:lnTo>
                    <a:lnTo>
                      <a:pt x="1068" y="400"/>
                    </a:lnTo>
                    <a:lnTo>
                      <a:pt x="1068" y="400"/>
                    </a:lnTo>
                    <a:lnTo>
                      <a:pt x="1066" y="404"/>
                    </a:lnTo>
                    <a:lnTo>
                      <a:pt x="1066" y="406"/>
                    </a:lnTo>
                    <a:lnTo>
                      <a:pt x="1066" y="406"/>
                    </a:lnTo>
                    <a:lnTo>
                      <a:pt x="1066" y="408"/>
                    </a:lnTo>
                    <a:lnTo>
                      <a:pt x="1064" y="408"/>
                    </a:lnTo>
                    <a:lnTo>
                      <a:pt x="1064" y="408"/>
                    </a:lnTo>
                    <a:lnTo>
                      <a:pt x="1062" y="410"/>
                    </a:lnTo>
                    <a:lnTo>
                      <a:pt x="1062" y="410"/>
                    </a:lnTo>
                    <a:lnTo>
                      <a:pt x="1060" y="410"/>
                    </a:lnTo>
                    <a:lnTo>
                      <a:pt x="1056" y="410"/>
                    </a:lnTo>
                    <a:lnTo>
                      <a:pt x="1054" y="410"/>
                    </a:lnTo>
                    <a:lnTo>
                      <a:pt x="1050" y="410"/>
                    </a:lnTo>
                    <a:lnTo>
                      <a:pt x="1048" y="410"/>
                    </a:lnTo>
                    <a:lnTo>
                      <a:pt x="1048" y="412"/>
                    </a:lnTo>
                    <a:lnTo>
                      <a:pt x="1046" y="412"/>
                    </a:lnTo>
                    <a:lnTo>
                      <a:pt x="1046" y="412"/>
                    </a:lnTo>
                    <a:lnTo>
                      <a:pt x="1044" y="412"/>
                    </a:lnTo>
                    <a:lnTo>
                      <a:pt x="1044" y="414"/>
                    </a:lnTo>
                    <a:lnTo>
                      <a:pt x="1044" y="414"/>
                    </a:lnTo>
                    <a:lnTo>
                      <a:pt x="1044" y="414"/>
                    </a:lnTo>
                    <a:lnTo>
                      <a:pt x="1044" y="414"/>
                    </a:lnTo>
                    <a:lnTo>
                      <a:pt x="1044" y="414"/>
                    </a:lnTo>
                    <a:lnTo>
                      <a:pt x="1046" y="416"/>
                    </a:lnTo>
                    <a:lnTo>
                      <a:pt x="1046" y="416"/>
                    </a:lnTo>
                    <a:lnTo>
                      <a:pt x="1048" y="416"/>
                    </a:lnTo>
                    <a:lnTo>
                      <a:pt x="1050" y="418"/>
                    </a:lnTo>
                    <a:lnTo>
                      <a:pt x="1050" y="418"/>
                    </a:lnTo>
                    <a:lnTo>
                      <a:pt x="1052" y="418"/>
                    </a:lnTo>
                    <a:lnTo>
                      <a:pt x="1054" y="418"/>
                    </a:lnTo>
                    <a:lnTo>
                      <a:pt x="1054" y="418"/>
                    </a:lnTo>
                    <a:lnTo>
                      <a:pt x="1056" y="418"/>
                    </a:lnTo>
                    <a:lnTo>
                      <a:pt x="1058" y="418"/>
                    </a:lnTo>
                    <a:lnTo>
                      <a:pt x="1060" y="416"/>
                    </a:lnTo>
                    <a:lnTo>
                      <a:pt x="1064" y="414"/>
                    </a:lnTo>
                    <a:lnTo>
                      <a:pt x="1068" y="414"/>
                    </a:lnTo>
                    <a:lnTo>
                      <a:pt x="1070" y="412"/>
                    </a:lnTo>
                    <a:lnTo>
                      <a:pt x="1072" y="412"/>
                    </a:lnTo>
                    <a:lnTo>
                      <a:pt x="1076" y="410"/>
                    </a:lnTo>
                    <a:lnTo>
                      <a:pt x="1078" y="408"/>
                    </a:lnTo>
                    <a:lnTo>
                      <a:pt x="1078" y="408"/>
                    </a:lnTo>
                    <a:lnTo>
                      <a:pt x="1080" y="406"/>
                    </a:lnTo>
                    <a:lnTo>
                      <a:pt x="1082" y="406"/>
                    </a:lnTo>
                    <a:lnTo>
                      <a:pt x="1084" y="406"/>
                    </a:lnTo>
                    <a:lnTo>
                      <a:pt x="1086" y="406"/>
                    </a:lnTo>
                    <a:lnTo>
                      <a:pt x="1088" y="406"/>
                    </a:lnTo>
                    <a:lnTo>
                      <a:pt x="1090" y="406"/>
                    </a:lnTo>
                    <a:lnTo>
                      <a:pt x="1092" y="406"/>
                    </a:lnTo>
                    <a:lnTo>
                      <a:pt x="1094" y="406"/>
                    </a:lnTo>
                    <a:lnTo>
                      <a:pt x="1094" y="406"/>
                    </a:lnTo>
                    <a:lnTo>
                      <a:pt x="1096" y="406"/>
                    </a:lnTo>
                    <a:lnTo>
                      <a:pt x="1096" y="408"/>
                    </a:lnTo>
                    <a:lnTo>
                      <a:pt x="1096" y="408"/>
                    </a:lnTo>
                    <a:lnTo>
                      <a:pt x="1096" y="408"/>
                    </a:lnTo>
                    <a:lnTo>
                      <a:pt x="1098" y="410"/>
                    </a:lnTo>
                    <a:lnTo>
                      <a:pt x="1098" y="412"/>
                    </a:lnTo>
                    <a:lnTo>
                      <a:pt x="1098" y="414"/>
                    </a:lnTo>
                    <a:lnTo>
                      <a:pt x="1098" y="416"/>
                    </a:lnTo>
                    <a:lnTo>
                      <a:pt x="1098" y="420"/>
                    </a:lnTo>
                    <a:lnTo>
                      <a:pt x="1098" y="422"/>
                    </a:lnTo>
                    <a:lnTo>
                      <a:pt x="1098" y="424"/>
                    </a:lnTo>
                    <a:lnTo>
                      <a:pt x="1098" y="428"/>
                    </a:lnTo>
                    <a:lnTo>
                      <a:pt x="1098" y="434"/>
                    </a:lnTo>
                    <a:lnTo>
                      <a:pt x="1098" y="438"/>
                    </a:lnTo>
                    <a:lnTo>
                      <a:pt x="1098" y="440"/>
                    </a:lnTo>
                    <a:lnTo>
                      <a:pt x="1100" y="442"/>
                    </a:lnTo>
                    <a:lnTo>
                      <a:pt x="1100" y="446"/>
                    </a:lnTo>
                    <a:lnTo>
                      <a:pt x="1100" y="448"/>
                    </a:lnTo>
                    <a:lnTo>
                      <a:pt x="1100" y="450"/>
                    </a:lnTo>
                    <a:lnTo>
                      <a:pt x="1100" y="452"/>
                    </a:lnTo>
                    <a:lnTo>
                      <a:pt x="1100" y="452"/>
                    </a:lnTo>
                    <a:lnTo>
                      <a:pt x="1100" y="454"/>
                    </a:lnTo>
                    <a:lnTo>
                      <a:pt x="1098" y="454"/>
                    </a:lnTo>
                    <a:lnTo>
                      <a:pt x="1098" y="456"/>
                    </a:lnTo>
                    <a:lnTo>
                      <a:pt x="1098" y="456"/>
                    </a:lnTo>
                    <a:lnTo>
                      <a:pt x="1098" y="456"/>
                    </a:lnTo>
                    <a:lnTo>
                      <a:pt x="1096" y="458"/>
                    </a:lnTo>
                    <a:lnTo>
                      <a:pt x="1092" y="458"/>
                    </a:lnTo>
                    <a:lnTo>
                      <a:pt x="1090" y="458"/>
                    </a:lnTo>
                    <a:lnTo>
                      <a:pt x="1088" y="460"/>
                    </a:lnTo>
                    <a:lnTo>
                      <a:pt x="1086" y="460"/>
                    </a:lnTo>
                    <a:lnTo>
                      <a:pt x="1082" y="460"/>
                    </a:lnTo>
                    <a:lnTo>
                      <a:pt x="1080" y="460"/>
                    </a:lnTo>
                    <a:lnTo>
                      <a:pt x="1078" y="460"/>
                    </a:lnTo>
                    <a:lnTo>
                      <a:pt x="1074" y="460"/>
                    </a:lnTo>
                    <a:lnTo>
                      <a:pt x="1072" y="458"/>
                    </a:lnTo>
                    <a:lnTo>
                      <a:pt x="1070" y="458"/>
                    </a:lnTo>
                    <a:lnTo>
                      <a:pt x="1068" y="458"/>
                    </a:lnTo>
                    <a:lnTo>
                      <a:pt x="1066" y="458"/>
                    </a:lnTo>
                    <a:lnTo>
                      <a:pt x="1066" y="458"/>
                    </a:lnTo>
                    <a:lnTo>
                      <a:pt x="1064" y="460"/>
                    </a:lnTo>
                    <a:lnTo>
                      <a:pt x="1064" y="460"/>
                    </a:lnTo>
                    <a:lnTo>
                      <a:pt x="1062" y="462"/>
                    </a:lnTo>
                    <a:lnTo>
                      <a:pt x="1060" y="462"/>
                    </a:lnTo>
                    <a:lnTo>
                      <a:pt x="1058" y="464"/>
                    </a:lnTo>
                    <a:lnTo>
                      <a:pt x="1056" y="468"/>
                    </a:lnTo>
                    <a:lnTo>
                      <a:pt x="1054" y="470"/>
                    </a:lnTo>
                    <a:lnTo>
                      <a:pt x="1050" y="472"/>
                    </a:lnTo>
                    <a:lnTo>
                      <a:pt x="1050" y="474"/>
                    </a:lnTo>
                    <a:lnTo>
                      <a:pt x="1048" y="474"/>
                    </a:lnTo>
                    <a:lnTo>
                      <a:pt x="1046" y="476"/>
                    </a:lnTo>
                    <a:lnTo>
                      <a:pt x="1046" y="476"/>
                    </a:lnTo>
                    <a:lnTo>
                      <a:pt x="1044" y="478"/>
                    </a:lnTo>
                    <a:lnTo>
                      <a:pt x="1042" y="478"/>
                    </a:lnTo>
                    <a:lnTo>
                      <a:pt x="1040" y="478"/>
                    </a:lnTo>
                    <a:lnTo>
                      <a:pt x="1038" y="478"/>
                    </a:lnTo>
                    <a:lnTo>
                      <a:pt x="1034" y="480"/>
                    </a:lnTo>
                    <a:lnTo>
                      <a:pt x="1028" y="480"/>
                    </a:lnTo>
                    <a:lnTo>
                      <a:pt x="1024" y="480"/>
                    </a:lnTo>
                    <a:lnTo>
                      <a:pt x="1020" y="480"/>
                    </a:lnTo>
                    <a:lnTo>
                      <a:pt x="1012" y="480"/>
                    </a:lnTo>
                    <a:lnTo>
                      <a:pt x="1004" y="480"/>
                    </a:lnTo>
                    <a:lnTo>
                      <a:pt x="994" y="480"/>
                    </a:lnTo>
                    <a:lnTo>
                      <a:pt x="984" y="480"/>
                    </a:lnTo>
                    <a:lnTo>
                      <a:pt x="980" y="480"/>
                    </a:lnTo>
                    <a:lnTo>
                      <a:pt x="976" y="480"/>
                    </a:lnTo>
                    <a:lnTo>
                      <a:pt x="974" y="480"/>
                    </a:lnTo>
                    <a:lnTo>
                      <a:pt x="972" y="480"/>
                    </a:lnTo>
                    <a:lnTo>
                      <a:pt x="968" y="478"/>
                    </a:lnTo>
                    <a:lnTo>
                      <a:pt x="966" y="478"/>
                    </a:lnTo>
                    <a:lnTo>
                      <a:pt x="962" y="478"/>
                    </a:lnTo>
                    <a:lnTo>
                      <a:pt x="960" y="478"/>
                    </a:lnTo>
                    <a:lnTo>
                      <a:pt x="960" y="478"/>
                    </a:lnTo>
                    <a:lnTo>
                      <a:pt x="958" y="478"/>
                    </a:lnTo>
                    <a:lnTo>
                      <a:pt x="958" y="478"/>
                    </a:lnTo>
                    <a:lnTo>
                      <a:pt x="958" y="478"/>
                    </a:lnTo>
                    <a:lnTo>
                      <a:pt x="956" y="480"/>
                    </a:lnTo>
                    <a:lnTo>
                      <a:pt x="954" y="482"/>
                    </a:lnTo>
                    <a:lnTo>
                      <a:pt x="952" y="484"/>
                    </a:lnTo>
                    <a:lnTo>
                      <a:pt x="950" y="486"/>
                    </a:lnTo>
                    <a:lnTo>
                      <a:pt x="948" y="488"/>
                    </a:lnTo>
                    <a:lnTo>
                      <a:pt x="946" y="490"/>
                    </a:lnTo>
                    <a:lnTo>
                      <a:pt x="944" y="490"/>
                    </a:lnTo>
                    <a:lnTo>
                      <a:pt x="942" y="492"/>
                    </a:lnTo>
                    <a:lnTo>
                      <a:pt x="936" y="494"/>
                    </a:lnTo>
                    <a:lnTo>
                      <a:pt x="934" y="494"/>
                    </a:lnTo>
                    <a:lnTo>
                      <a:pt x="932" y="496"/>
                    </a:lnTo>
                    <a:lnTo>
                      <a:pt x="930" y="496"/>
                    </a:lnTo>
                    <a:lnTo>
                      <a:pt x="928" y="498"/>
                    </a:lnTo>
                    <a:lnTo>
                      <a:pt x="922" y="502"/>
                    </a:lnTo>
                    <a:lnTo>
                      <a:pt x="918" y="506"/>
                    </a:lnTo>
                    <a:lnTo>
                      <a:pt x="914" y="508"/>
                    </a:lnTo>
                    <a:lnTo>
                      <a:pt x="914" y="510"/>
                    </a:lnTo>
                    <a:lnTo>
                      <a:pt x="912" y="512"/>
                    </a:lnTo>
                    <a:lnTo>
                      <a:pt x="910" y="514"/>
                    </a:lnTo>
                    <a:lnTo>
                      <a:pt x="910" y="516"/>
                    </a:lnTo>
                    <a:lnTo>
                      <a:pt x="910" y="516"/>
                    </a:lnTo>
                    <a:lnTo>
                      <a:pt x="908" y="518"/>
                    </a:lnTo>
                    <a:lnTo>
                      <a:pt x="908" y="518"/>
                    </a:lnTo>
                    <a:lnTo>
                      <a:pt x="910" y="520"/>
                    </a:lnTo>
                    <a:lnTo>
                      <a:pt x="910" y="520"/>
                    </a:lnTo>
                    <a:lnTo>
                      <a:pt x="910" y="520"/>
                    </a:lnTo>
                    <a:lnTo>
                      <a:pt x="910" y="522"/>
                    </a:lnTo>
                    <a:lnTo>
                      <a:pt x="910" y="522"/>
                    </a:lnTo>
                    <a:lnTo>
                      <a:pt x="912" y="522"/>
                    </a:lnTo>
                    <a:lnTo>
                      <a:pt x="912" y="522"/>
                    </a:lnTo>
                    <a:lnTo>
                      <a:pt x="912" y="522"/>
                    </a:lnTo>
                    <a:lnTo>
                      <a:pt x="914" y="522"/>
                    </a:lnTo>
                    <a:lnTo>
                      <a:pt x="916" y="522"/>
                    </a:lnTo>
                    <a:lnTo>
                      <a:pt x="918" y="522"/>
                    </a:lnTo>
                    <a:lnTo>
                      <a:pt x="920" y="520"/>
                    </a:lnTo>
                    <a:lnTo>
                      <a:pt x="922" y="520"/>
                    </a:lnTo>
                    <a:lnTo>
                      <a:pt x="924" y="518"/>
                    </a:lnTo>
                    <a:lnTo>
                      <a:pt x="928" y="516"/>
                    </a:lnTo>
                    <a:lnTo>
                      <a:pt x="932" y="512"/>
                    </a:lnTo>
                    <a:lnTo>
                      <a:pt x="936" y="510"/>
                    </a:lnTo>
                    <a:lnTo>
                      <a:pt x="938" y="508"/>
                    </a:lnTo>
                    <a:lnTo>
                      <a:pt x="940" y="508"/>
                    </a:lnTo>
                    <a:lnTo>
                      <a:pt x="942" y="506"/>
                    </a:lnTo>
                    <a:lnTo>
                      <a:pt x="944" y="506"/>
                    </a:lnTo>
                    <a:lnTo>
                      <a:pt x="948" y="502"/>
                    </a:lnTo>
                    <a:lnTo>
                      <a:pt x="950" y="502"/>
                    </a:lnTo>
                    <a:lnTo>
                      <a:pt x="954" y="500"/>
                    </a:lnTo>
                    <a:lnTo>
                      <a:pt x="954" y="500"/>
                    </a:lnTo>
                    <a:lnTo>
                      <a:pt x="956" y="500"/>
                    </a:lnTo>
                    <a:lnTo>
                      <a:pt x="956" y="500"/>
                    </a:lnTo>
                    <a:lnTo>
                      <a:pt x="958" y="500"/>
                    </a:lnTo>
                    <a:lnTo>
                      <a:pt x="960" y="500"/>
                    </a:lnTo>
                    <a:lnTo>
                      <a:pt x="962" y="500"/>
                    </a:lnTo>
                    <a:lnTo>
                      <a:pt x="966" y="502"/>
                    </a:lnTo>
                    <a:lnTo>
                      <a:pt x="968" y="502"/>
                    </a:lnTo>
                    <a:lnTo>
                      <a:pt x="970" y="504"/>
                    </a:lnTo>
                    <a:lnTo>
                      <a:pt x="972" y="504"/>
                    </a:lnTo>
                    <a:lnTo>
                      <a:pt x="972" y="506"/>
                    </a:lnTo>
                    <a:lnTo>
                      <a:pt x="974" y="506"/>
                    </a:lnTo>
                    <a:lnTo>
                      <a:pt x="974" y="508"/>
                    </a:lnTo>
                    <a:lnTo>
                      <a:pt x="974" y="508"/>
                    </a:lnTo>
                    <a:lnTo>
                      <a:pt x="976" y="510"/>
                    </a:lnTo>
                    <a:lnTo>
                      <a:pt x="976" y="510"/>
                    </a:lnTo>
                    <a:lnTo>
                      <a:pt x="974" y="512"/>
                    </a:lnTo>
                    <a:lnTo>
                      <a:pt x="974" y="512"/>
                    </a:lnTo>
                    <a:lnTo>
                      <a:pt x="974" y="514"/>
                    </a:lnTo>
                    <a:lnTo>
                      <a:pt x="972" y="514"/>
                    </a:lnTo>
                    <a:lnTo>
                      <a:pt x="972" y="516"/>
                    </a:lnTo>
                    <a:lnTo>
                      <a:pt x="970" y="518"/>
                    </a:lnTo>
                    <a:lnTo>
                      <a:pt x="968" y="520"/>
                    </a:lnTo>
                    <a:lnTo>
                      <a:pt x="966" y="522"/>
                    </a:lnTo>
                    <a:lnTo>
                      <a:pt x="964" y="524"/>
                    </a:lnTo>
                    <a:lnTo>
                      <a:pt x="964" y="524"/>
                    </a:lnTo>
                    <a:lnTo>
                      <a:pt x="964" y="526"/>
                    </a:lnTo>
                    <a:lnTo>
                      <a:pt x="964" y="526"/>
                    </a:lnTo>
                    <a:lnTo>
                      <a:pt x="964" y="528"/>
                    </a:lnTo>
                    <a:lnTo>
                      <a:pt x="964" y="530"/>
                    </a:lnTo>
                    <a:lnTo>
                      <a:pt x="966" y="530"/>
                    </a:lnTo>
                    <a:lnTo>
                      <a:pt x="966" y="532"/>
                    </a:lnTo>
                    <a:lnTo>
                      <a:pt x="966" y="532"/>
                    </a:lnTo>
                    <a:lnTo>
                      <a:pt x="968" y="534"/>
                    </a:lnTo>
                    <a:lnTo>
                      <a:pt x="970" y="536"/>
                    </a:lnTo>
                    <a:lnTo>
                      <a:pt x="974" y="538"/>
                    </a:lnTo>
                    <a:lnTo>
                      <a:pt x="976" y="542"/>
                    </a:lnTo>
                    <a:lnTo>
                      <a:pt x="980" y="544"/>
                    </a:lnTo>
                    <a:lnTo>
                      <a:pt x="982" y="546"/>
                    </a:lnTo>
                    <a:lnTo>
                      <a:pt x="984" y="546"/>
                    </a:lnTo>
                    <a:lnTo>
                      <a:pt x="988" y="548"/>
                    </a:lnTo>
                    <a:lnTo>
                      <a:pt x="990" y="548"/>
                    </a:lnTo>
                    <a:lnTo>
                      <a:pt x="996" y="550"/>
                    </a:lnTo>
                    <a:lnTo>
                      <a:pt x="1004" y="552"/>
                    </a:lnTo>
                    <a:lnTo>
                      <a:pt x="1006" y="554"/>
                    </a:lnTo>
                    <a:lnTo>
                      <a:pt x="1010" y="556"/>
                    </a:lnTo>
                    <a:lnTo>
                      <a:pt x="1012" y="556"/>
                    </a:lnTo>
                    <a:lnTo>
                      <a:pt x="1016" y="558"/>
                    </a:lnTo>
                    <a:lnTo>
                      <a:pt x="1016" y="558"/>
                    </a:lnTo>
                    <a:lnTo>
                      <a:pt x="1018" y="560"/>
                    </a:lnTo>
                    <a:lnTo>
                      <a:pt x="1018" y="560"/>
                    </a:lnTo>
                    <a:lnTo>
                      <a:pt x="1020" y="560"/>
                    </a:lnTo>
                    <a:lnTo>
                      <a:pt x="1020" y="562"/>
                    </a:lnTo>
                    <a:lnTo>
                      <a:pt x="1020" y="562"/>
                    </a:lnTo>
                    <a:lnTo>
                      <a:pt x="1020" y="564"/>
                    </a:lnTo>
                    <a:lnTo>
                      <a:pt x="1020" y="564"/>
                    </a:lnTo>
                    <a:lnTo>
                      <a:pt x="1020" y="566"/>
                    </a:lnTo>
                    <a:lnTo>
                      <a:pt x="1020" y="566"/>
                    </a:lnTo>
                    <a:lnTo>
                      <a:pt x="1020" y="568"/>
                    </a:lnTo>
                    <a:lnTo>
                      <a:pt x="1020" y="568"/>
                    </a:lnTo>
                    <a:lnTo>
                      <a:pt x="1018" y="570"/>
                    </a:lnTo>
                    <a:lnTo>
                      <a:pt x="1018" y="570"/>
                    </a:lnTo>
                    <a:lnTo>
                      <a:pt x="1016" y="572"/>
                    </a:lnTo>
                    <a:lnTo>
                      <a:pt x="1014" y="572"/>
                    </a:lnTo>
                    <a:lnTo>
                      <a:pt x="1012" y="574"/>
                    </a:lnTo>
                    <a:lnTo>
                      <a:pt x="1008" y="576"/>
                    </a:lnTo>
                    <a:lnTo>
                      <a:pt x="1006" y="576"/>
                    </a:lnTo>
                    <a:lnTo>
                      <a:pt x="1000" y="578"/>
                    </a:lnTo>
                    <a:lnTo>
                      <a:pt x="994" y="580"/>
                    </a:lnTo>
                    <a:lnTo>
                      <a:pt x="988" y="582"/>
                    </a:lnTo>
                    <a:lnTo>
                      <a:pt x="986" y="584"/>
                    </a:lnTo>
                    <a:lnTo>
                      <a:pt x="984" y="584"/>
                    </a:lnTo>
                    <a:lnTo>
                      <a:pt x="982" y="586"/>
                    </a:lnTo>
                    <a:lnTo>
                      <a:pt x="980" y="588"/>
                    </a:lnTo>
                    <a:lnTo>
                      <a:pt x="976" y="592"/>
                    </a:lnTo>
                    <a:lnTo>
                      <a:pt x="972" y="596"/>
                    </a:lnTo>
                    <a:lnTo>
                      <a:pt x="966" y="600"/>
                    </a:lnTo>
                    <a:lnTo>
                      <a:pt x="964" y="602"/>
                    </a:lnTo>
                    <a:lnTo>
                      <a:pt x="962" y="604"/>
                    </a:lnTo>
                    <a:lnTo>
                      <a:pt x="960" y="604"/>
                    </a:lnTo>
                    <a:lnTo>
                      <a:pt x="958" y="606"/>
                    </a:lnTo>
                    <a:lnTo>
                      <a:pt x="956" y="608"/>
                    </a:lnTo>
                    <a:lnTo>
                      <a:pt x="952" y="608"/>
                    </a:lnTo>
                    <a:lnTo>
                      <a:pt x="952" y="608"/>
                    </a:lnTo>
                    <a:lnTo>
                      <a:pt x="950" y="608"/>
                    </a:lnTo>
                    <a:lnTo>
                      <a:pt x="950" y="608"/>
                    </a:lnTo>
                    <a:lnTo>
                      <a:pt x="948" y="608"/>
                    </a:lnTo>
                    <a:lnTo>
                      <a:pt x="948" y="608"/>
                    </a:lnTo>
                    <a:lnTo>
                      <a:pt x="948" y="608"/>
                    </a:lnTo>
                    <a:lnTo>
                      <a:pt x="946" y="608"/>
                    </a:lnTo>
                    <a:lnTo>
                      <a:pt x="944" y="606"/>
                    </a:lnTo>
                    <a:lnTo>
                      <a:pt x="944" y="606"/>
                    </a:lnTo>
                    <a:lnTo>
                      <a:pt x="942" y="604"/>
                    </a:lnTo>
                    <a:lnTo>
                      <a:pt x="942" y="602"/>
                    </a:lnTo>
                    <a:lnTo>
                      <a:pt x="942" y="602"/>
                    </a:lnTo>
                    <a:lnTo>
                      <a:pt x="942" y="600"/>
                    </a:lnTo>
                    <a:lnTo>
                      <a:pt x="942" y="600"/>
                    </a:lnTo>
                    <a:lnTo>
                      <a:pt x="942" y="598"/>
                    </a:lnTo>
                    <a:lnTo>
                      <a:pt x="942" y="598"/>
                    </a:lnTo>
                    <a:lnTo>
                      <a:pt x="942" y="596"/>
                    </a:lnTo>
                    <a:lnTo>
                      <a:pt x="944" y="594"/>
                    </a:lnTo>
                    <a:lnTo>
                      <a:pt x="944" y="594"/>
                    </a:lnTo>
                    <a:lnTo>
                      <a:pt x="946" y="592"/>
                    </a:lnTo>
                    <a:lnTo>
                      <a:pt x="946" y="590"/>
                    </a:lnTo>
                    <a:lnTo>
                      <a:pt x="948" y="590"/>
                    </a:lnTo>
                    <a:lnTo>
                      <a:pt x="950" y="586"/>
                    </a:lnTo>
                    <a:lnTo>
                      <a:pt x="954" y="584"/>
                    </a:lnTo>
                    <a:lnTo>
                      <a:pt x="958" y="582"/>
                    </a:lnTo>
                    <a:lnTo>
                      <a:pt x="962" y="580"/>
                    </a:lnTo>
                    <a:lnTo>
                      <a:pt x="970" y="574"/>
                    </a:lnTo>
                    <a:lnTo>
                      <a:pt x="972" y="572"/>
                    </a:lnTo>
                    <a:lnTo>
                      <a:pt x="976" y="570"/>
                    </a:lnTo>
                    <a:lnTo>
                      <a:pt x="978" y="568"/>
                    </a:lnTo>
                    <a:lnTo>
                      <a:pt x="980" y="566"/>
                    </a:lnTo>
                    <a:lnTo>
                      <a:pt x="982" y="564"/>
                    </a:lnTo>
                    <a:lnTo>
                      <a:pt x="982" y="564"/>
                    </a:lnTo>
                    <a:lnTo>
                      <a:pt x="984" y="562"/>
                    </a:lnTo>
                    <a:lnTo>
                      <a:pt x="984" y="560"/>
                    </a:lnTo>
                    <a:lnTo>
                      <a:pt x="984" y="560"/>
                    </a:lnTo>
                    <a:lnTo>
                      <a:pt x="984" y="558"/>
                    </a:lnTo>
                    <a:lnTo>
                      <a:pt x="984" y="558"/>
                    </a:lnTo>
                    <a:lnTo>
                      <a:pt x="984" y="558"/>
                    </a:lnTo>
                    <a:lnTo>
                      <a:pt x="984" y="556"/>
                    </a:lnTo>
                    <a:lnTo>
                      <a:pt x="984" y="556"/>
                    </a:lnTo>
                    <a:lnTo>
                      <a:pt x="982" y="554"/>
                    </a:lnTo>
                    <a:lnTo>
                      <a:pt x="982" y="554"/>
                    </a:lnTo>
                    <a:lnTo>
                      <a:pt x="982" y="554"/>
                    </a:lnTo>
                    <a:lnTo>
                      <a:pt x="980" y="552"/>
                    </a:lnTo>
                    <a:lnTo>
                      <a:pt x="978" y="552"/>
                    </a:lnTo>
                    <a:lnTo>
                      <a:pt x="978" y="552"/>
                    </a:lnTo>
                    <a:lnTo>
                      <a:pt x="976" y="552"/>
                    </a:lnTo>
                    <a:lnTo>
                      <a:pt x="974" y="552"/>
                    </a:lnTo>
                    <a:lnTo>
                      <a:pt x="972" y="552"/>
                    </a:lnTo>
                    <a:lnTo>
                      <a:pt x="970" y="552"/>
                    </a:lnTo>
                    <a:lnTo>
                      <a:pt x="968" y="554"/>
                    </a:lnTo>
                    <a:lnTo>
                      <a:pt x="966" y="554"/>
                    </a:lnTo>
                    <a:lnTo>
                      <a:pt x="964" y="556"/>
                    </a:lnTo>
                    <a:lnTo>
                      <a:pt x="962" y="558"/>
                    </a:lnTo>
                    <a:lnTo>
                      <a:pt x="958" y="560"/>
                    </a:lnTo>
                    <a:lnTo>
                      <a:pt x="956" y="562"/>
                    </a:lnTo>
                    <a:lnTo>
                      <a:pt x="952" y="566"/>
                    </a:lnTo>
                    <a:lnTo>
                      <a:pt x="946" y="570"/>
                    </a:lnTo>
                    <a:lnTo>
                      <a:pt x="940" y="576"/>
                    </a:lnTo>
                    <a:lnTo>
                      <a:pt x="936" y="580"/>
                    </a:lnTo>
                    <a:lnTo>
                      <a:pt x="932" y="584"/>
                    </a:lnTo>
                    <a:lnTo>
                      <a:pt x="930" y="584"/>
                    </a:lnTo>
                    <a:lnTo>
                      <a:pt x="928" y="584"/>
                    </a:lnTo>
                    <a:lnTo>
                      <a:pt x="926" y="582"/>
                    </a:lnTo>
                    <a:lnTo>
                      <a:pt x="924" y="582"/>
                    </a:lnTo>
                    <a:lnTo>
                      <a:pt x="924" y="580"/>
                    </a:lnTo>
                    <a:lnTo>
                      <a:pt x="922" y="580"/>
                    </a:lnTo>
                    <a:lnTo>
                      <a:pt x="922" y="580"/>
                    </a:lnTo>
                    <a:lnTo>
                      <a:pt x="922" y="578"/>
                    </a:lnTo>
                    <a:lnTo>
                      <a:pt x="922" y="578"/>
                    </a:lnTo>
                    <a:lnTo>
                      <a:pt x="920" y="576"/>
                    </a:lnTo>
                    <a:lnTo>
                      <a:pt x="920" y="574"/>
                    </a:lnTo>
                    <a:lnTo>
                      <a:pt x="920" y="570"/>
                    </a:lnTo>
                    <a:lnTo>
                      <a:pt x="920" y="568"/>
                    </a:lnTo>
                    <a:lnTo>
                      <a:pt x="920" y="566"/>
                    </a:lnTo>
                    <a:lnTo>
                      <a:pt x="922" y="560"/>
                    </a:lnTo>
                    <a:lnTo>
                      <a:pt x="922" y="554"/>
                    </a:lnTo>
                    <a:lnTo>
                      <a:pt x="922" y="550"/>
                    </a:lnTo>
                    <a:lnTo>
                      <a:pt x="922" y="548"/>
                    </a:lnTo>
                    <a:lnTo>
                      <a:pt x="922" y="546"/>
                    </a:lnTo>
                    <a:lnTo>
                      <a:pt x="922" y="542"/>
                    </a:lnTo>
                    <a:lnTo>
                      <a:pt x="922" y="542"/>
                    </a:lnTo>
                    <a:lnTo>
                      <a:pt x="920" y="542"/>
                    </a:lnTo>
                    <a:lnTo>
                      <a:pt x="920" y="540"/>
                    </a:lnTo>
                    <a:lnTo>
                      <a:pt x="920" y="540"/>
                    </a:lnTo>
                    <a:lnTo>
                      <a:pt x="918" y="538"/>
                    </a:lnTo>
                    <a:lnTo>
                      <a:pt x="918" y="538"/>
                    </a:lnTo>
                    <a:lnTo>
                      <a:pt x="916" y="538"/>
                    </a:lnTo>
                    <a:lnTo>
                      <a:pt x="916" y="536"/>
                    </a:lnTo>
                    <a:lnTo>
                      <a:pt x="912" y="536"/>
                    </a:lnTo>
                    <a:lnTo>
                      <a:pt x="910" y="536"/>
                    </a:lnTo>
                    <a:lnTo>
                      <a:pt x="906" y="534"/>
                    </a:lnTo>
                    <a:lnTo>
                      <a:pt x="904" y="534"/>
                    </a:lnTo>
                    <a:lnTo>
                      <a:pt x="902" y="534"/>
                    </a:lnTo>
                    <a:lnTo>
                      <a:pt x="902" y="534"/>
                    </a:lnTo>
                    <a:lnTo>
                      <a:pt x="900" y="536"/>
                    </a:lnTo>
                    <a:lnTo>
                      <a:pt x="900" y="536"/>
                    </a:lnTo>
                    <a:lnTo>
                      <a:pt x="898" y="536"/>
                    </a:lnTo>
                    <a:lnTo>
                      <a:pt x="898" y="538"/>
                    </a:lnTo>
                    <a:lnTo>
                      <a:pt x="896" y="538"/>
                    </a:lnTo>
                    <a:lnTo>
                      <a:pt x="896" y="540"/>
                    </a:lnTo>
                    <a:lnTo>
                      <a:pt x="896" y="542"/>
                    </a:lnTo>
                    <a:lnTo>
                      <a:pt x="896" y="544"/>
                    </a:lnTo>
                    <a:lnTo>
                      <a:pt x="894" y="546"/>
                    </a:lnTo>
                    <a:lnTo>
                      <a:pt x="892" y="554"/>
                    </a:lnTo>
                    <a:lnTo>
                      <a:pt x="892" y="556"/>
                    </a:lnTo>
                    <a:lnTo>
                      <a:pt x="892" y="558"/>
                    </a:lnTo>
                    <a:lnTo>
                      <a:pt x="890" y="560"/>
                    </a:lnTo>
                    <a:lnTo>
                      <a:pt x="890" y="562"/>
                    </a:lnTo>
                    <a:lnTo>
                      <a:pt x="888" y="566"/>
                    </a:lnTo>
                    <a:lnTo>
                      <a:pt x="884" y="570"/>
                    </a:lnTo>
                    <a:lnTo>
                      <a:pt x="884" y="574"/>
                    </a:lnTo>
                    <a:lnTo>
                      <a:pt x="882" y="576"/>
                    </a:lnTo>
                    <a:lnTo>
                      <a:pt x="878" y="580"/>
                    </a:lnTo>
                    <a:lnTo>
                      <a:pt x="878" y="584"/>
                    </a:lnTo>
                    <a:lnTo>
                      <a:pt x="876" y="584"/>
                    </a:lnTo>
                    <a:lnTo>
                      <a:pt x="874" y="586"/>
                    </a:lnTo>
                    <a:lnTo>
                      <a:pt x="874" y="586"/>
                    </a:lnTo>
                    <a:lnTo>
                      <a:pt x="872" y="588"/>
                    </a:lnTo>
                    <a:lnTo>
                      <a:pt x="872" y="588"/>
                    </a:lnTo>
                    <a:lnTo>
                      <a:pt x="870" y="588"/>
                    </a:lnTo>
                    <a:lnTo>
                      <a:pt x="868" y="588"/>
                    </a:lnTo>
                    <a:lnTo>
                      <a:pt x="868" y="588"/>
                    </a:lnTo>
                    <a:lnTo>
                      <a:pt x="864" y="588"/>
                    </a:lnTo>
                    <a:lnTo>
                      <a:pt x="860" y="588"/>
                    </a:lnTo>
                    <a:lnTo>
                      <a:pt x="856" y="588"/>
                    </a:lnTo>
                    <a:lnTo>
                      <a:pt x="852" y="588"/>
                    </a:lnTo>
                    <a:lnTo>
                      <a:pt x="844" y="586"/>
                    </a:lnTo>
                    <a:lnTo>
                      <a:pt x="836" y="584"/>
                    </a:lnTo>
                    <a:lnTo>
                      <a:pt x="832" y="584"/>
                    </a:lnTo>
                    <a:lnTo>
                      <a:pt x="828" y="582"/>
                    </a:lnTo>
                    <a:lnTo>
                      <a:pt x="824" y="582"/>
                    </a:lnTo>
                    <a:lnTo>
                      <a:pt x="820" y="582"/>
                    </a:lnTo>
                    <a:lnTo>
                      <a:pt x="818" y="582"/>
                    </a:lnTo>
                    <a:lnTo>
                      <a:pt x="816" y="582"/>
                    </a:lnTo>
                    <a:lnTo>
                      <a:pt x="816" y="584"/>
                    </a:lnTo>
                    <a:lnTo>
                      <a:pt x="814" y="584"/>
                    </a:lnTo>
                    <a:lnTo>
                      <a:pt x="812" y="584"/>
                    </a:lnTo>
                    <a:lnTo>
                      <a:pt x="810" y="586"/>
                    </a:lnTo>
                    <a:lnTo>
                      <a:pt x="810" y="586"/>
                    </a:lnTo>
                    <a:lnTo>
                      <a:pt x="808" y="588"/>
                    </a:lnTo>
                    <a:lnTo>
                      <a:pt x="806" y="590"/>
                    </a:lnTo>
                    <a:lnTo>
                      <a:pt x="804" y="592"/>
                    </a:lnTo>
                    <a:lnTo>
                      <a:pt x="804" y="594"/>
                    </a:lnTo>
                    <a:lnTo>
                      <a:pt x="802" y="594"/>
                    </a:lnTo>
                    <a:lnTo>
                      <a:pt x="802" y="596"/>
                    </a:lnTo>
                    <a:lnTo>
                      <a:pt x="802" y="598"/>
                    </a:lnTo>
                    <a:lnTo>
                      <a:pt x="800" y="600"/>
                    </a:lnTo>
                    <a:lnTo>
                      <a:pt x="800" y="602"/>
                    </a:lnTo>
                    <a:lnTo>
                      <a:pt x="800" y="606"/>
                    </a:lnTo>
                    <a:lnTo>
                      <a:pt x="800" y="610"/>
                    </a:lnTo>
                    <a:lnTo>
                      <a:pt x="798" y="612"/>
                    </a:lnTo>
                    <a:lnTo>
                      <a:pt x="798" y="614"/>
                    </a:lnTo>
                    <a:lnTo>
                      <a:pt x="798" y="614"/>
                    </a:lnTo>
                    <a:lnTo>
                      <a:pt x="798" y="616"/>
                    </a:lnTo>
                    <a:lnTo>
                      <a:pt x="796" y="616"/>
                    </a:lnTo>
                    <a:lnTo>
                      <a:pt x="796" y="616"/>
                    </a:lnTo>
                    <a:lnTo>
                      <a:pt x="794" y="616"/>
                    </a:lnTo>
                    <a:lnTo>
                      <a:pt x="794" y="618"/>
                    </a:lnTo>
                    <a:lnTo>
                      <a:pt x="792" y="618"/>
                    </a:lnTo>
                    <a:lnTo>
                      <a:pt x="790" y="618"/>
                    </a:lnTo>
                    <a:lnTo>
                      <a:pt x="788" y="618"/>
                    </a:lnTo>
                    <a:lnTo>
                      <a:pt x="786" y="618"/>
                    </a:lnTo>
                    <a:lnTo>
                      <a:pt x="780" y="616"/>
                    </a:lnTo>
                    <a:lnTo>
                      <a:pt x="776" y="616"/>
                    </a:lnTo>
                    <a:lnTo>
                      <a:pt x="770" y="614"/>
                    </a:lnTo>
                    <a:lnTo>
                      <a:pt x="768" y="614"/>
                    </a:lnTo>
                    <a:lnTo>
                      <a:pt x="766" y="614"/>
                    </a:lnTo>
                    <a:lnTo>
                      <a:pt x="766" y="614"/>
                    </a:lnTo>
                    <a:lnTo>
                      <a:pt x="764" y="614"/>
                    </a:lnTo>
                    <a:lnTo>
                      <a:pt x="762" y="616"/>
                    </a:lnTo>
                    <a:lnTo>
                      <a:pt x="762" y="616"/>
                    </a:lnTo>
                    <a:lnTo>
                      <a:pt x="760" y="616"/>
                    </a:lnTo>
                    <a:lnTo>
                      <a:pt x="758" y="618"/>
                    </a:lnTo>
                    <a:lnTo>
                      <a:pt x="756" y="620"/>
                    </a:lnTo>
                    <a:lnTo>
                      <a:pt x="754" y="624"/>
                    </a:lnTo>
                    <a:lnTo>
                      <a:pt x="752" y="626"/>
                    </a:lnTo>
                    <a:lnTo>
                      <a:pt x="750" y="626"/>
                    </a:lnTo>
                    <a:lnTo>
                      <a:pt x="750" y="628"/>
                    </a:lnTo>
                    <a:lnTo>
                      <a:pt x="748" y="630"/>
                    </a:lnTo>
                    <a:lnTo>
                      <a:pt x="744" y="634"/>
                    </a:lnTo>
                    <a:lnTo>
                      <a:pt x="740" y="638"/>
                    </a:lnTo>
                    <a:lnTo>
                      <a:pt x="736" y="642"/>
                    </a:lnTo>
                    <a:lnTo>
                      <a:pt x="732" y="646"/>
                    </a:lnTo>
                    <a:lnTo>
                      <a:pt x="730" y="648"/>
                    </a:lnTo>
                    <a:lnTo>
                      <a:pt x="728" y="650"/>
                    </a:lnTo>
                    <a:lnTo>
                      <a:pt x="726" y="652"/>
                    </a:lnTo>
                    <a:lnTo>
                      <a:pt x="724" y="652"/>
                    </a:lnTo>
                    <a:lnTo>
                      <a:pt x="722" y="654"/>
                    </a:lnTo>
                    <a:lnTo>
                      <a:pt x="720" y="654"/>
                    </a:lnTo>
                    <a:lnTo>
                      <a:pt x="718" y="654"/>
                    </a:lnTo>
                    <a:lnTo>
                      <a:pt x="716" y="654"/>
                    </a:lnTo>
                    <a:lnTo>
                      <a:pt x="714" y="654"/>
                    </a:lnTo>
                    <a:lnTo>
                      <a:pt x="710" y="654"/>
                    </a:lnTo>
                    <a:lnTo>
                      <a:pt x="708" y="652"/>
                    </a:lnTo>
                    <a:lnTo>
                      <a:pt x="706" y="652"/>
                    </a:lnTo>
                    <a:lnTo>
                      <a:pt x="704" y="650"/>
                    </a:lnTo>
                    <a:lnTo>
                      <a:pt x="702" y="650"/>
                    </a:lnTo>
                    <a:lnTo>
                      <a:pt x="702" y="650"/>
                    </a:lnTo>
                    <a:lnTo>
                      <a:pt x="700" y="648"/>
                    </a:lnTo>
                    <a:lnTo>
                      <a:pt x="700" y="648"/>
                    </a:lnTo>
                    <a:lnTo>
                      <a:pt x="698" y="646"/>
                    </a:lnTo>
                    <a:lnTo>
                      <a:pt x="698" y="646"/>
                    </a:lnTo>
                    <a:lnTo>
                      <a:pt x="698" y="644"/>
                    </a:lnTo>
                    <a:lnTo>
                      <a:pt x="698" y="644"/>
                    </a:lnTo>
                    <a:lnTo>
                      <a:pt x="698" y="644"/>
                    </a:lnTo>
                    <a:lnTo>
                      <a:pt x="698" y="642"/>
                    </a:lnTo>
                    <a:lnTo>
                      <a:pt x="700" y="640"/>
                    </a:lnTo>
                    <a:lnTo>
                      <a:pt x="700" y="640"/>
                    </a:lnTo>
                    <a:lnTo>
                      <a:pt x="704" y="636"/>
                    </a:lnTo>
                    <a:lnTo>
                      <a:pt x="704" y="636"/>
                    </a:lnTo>
                    <a:lnTo>
                      <a:pt x="706" y="634"/>
                    </a:lnTo>
                    <a:lnTo>
                      <a:pt x="708" y="632"/>
                    </a:lnTo>
                    <a:lnTo>
                      <a:pt x="710" y="628"/>
                    </a:lnTo>
                    <a:lnTo>
                      <a:pt x="716" y="622"/>
                    </a:lnTo>
                    <a:lnTo>
                      <a:pt x="718" y="618"/>
                    </a:lnTo>
                    <a:lnTo>
                      <a:pt x="720" y="616"/>
                    </a:lnTo>
                    <a:lnTo>
                      <a:pt x="720" y="614"/>
                    </a:lnTo>
                    <a:lnTo>
                      <a:pt x="722" y="614"/>
                    </a:lnTo>
                    <a:lnTo>
                      <a:pt x="722" y="612"/>
                    </a:lnTo>
                    <a:lnTo>
                      <a:pt x="722" y="610"/>
                    </a:lnTo>
                    <a:lnTo>
                      <a:pt x="724" y="608"/>
                    </a:lnTo>
                    <a:lnTo>
                      <a:pt x="724" y="608"/>
                    </a:lnTo>
                    <a:lnTo>
                      <a:pt x="722" y="606"/>
                    </a:lnTo>
                    <a:lnTo>
                      <a:pt x="722" y="604"/>
                    </a:lnTo>
                    <a:lnTo>
                      <a:pt x="722" y="602"/>
                    </a:lnTo>
                    <a:lnTo>
                      <a:pt x="720" y="600"/>
                    </a:lnTo>
                    <a:lnTo>
                      <a:pt x="720" y="598"/>
                    </a:lnTo>
                    <a:lnTo>
                      <a:pt x="718" y="594"/>
                    </a:lnTo>
                    <a:lnTo>
                      <a:pt x="716" y="590"/>
                    </a:lnTo>
                    <a:lnTo>
                      <a:pt x="714" y="586"/>
                    </a:lnTo>
                    <a:lnTo>
                      <a:pt x="710" y="582"/>
                    </a:lnTo>
                    <a:lnTo>
                      <a:pt x="710" y="580"/>
                    </a:lnTo>
                    <a:lnTo>
                      <a:pt x="708" y="576"/>
                    </a:lnTo>
                    <a:lnTo>
                      <a:pt x="706" y="572"/>
                    </a:lnTo>
                    <a:lnTo>
                      <a:pt x="702" y="564"/>
                    </a:lnTo>
                    <a:lnTo>
                      <a:pt x="700" y="560"/>
                    </a:lnTo>
                    <a:lnTo>
                      <a:pt x="698" y="556"/>
                    </a:lnTo>
                    <a:lnTo>
                      <a:pt x="698" y="554"/>
                    </a:lnTo>
                    <a:lnTo>
                      <a:pt x="696" y="554"/>
                    </a:lnTo>
                    <a:lnTo>
                      <a:pt x="696" y="552"/>
                    </a:lnTo>
                    <a:lnTo>
                      <a:pt x="694" y="550"/>
                    </a:lnTo>
                    <a:lnTo>
                      <a:pt x="694" y="550"/>
                    </a:lnTo>
                    <a:lnTo>
                      <a:pt x="692" y="548"/>
                    </a:lnTo>
                    <a:lnTo>
                      <a:pt x="690" y="548"/>
                    </a:lnTo>
                    <a:lnTo>
                      <a:pt x="686" y="546"/>
                    </a:lnTo>
                    <a:lnTo>
                      <a:pt x="682" y="544"/>
                    </a:lnTo>
                    <a:lnTo>
                      <a:pt x="676" y="542"/>
                    </a:lnTo>
                    <a:lnTo>
                      <a:pt x="672" y="540"/>
                    </a:lnTo>
                    <a:lnTo>
                      <a:pt x="670" y="538"/>
                    </a:lnTo>
                    <a:lnTo>
                      <a:pt x="668" y="536"/>
                    </a:lnTo>
                    <a:lnTo>
                      <a:pt x="666" y="534"/>
                    </a:lnTo>
                    <a:lnTo>
                      <a:pt x="660" y="530"/>
                    </a:lnTo>
                    <a:lnTo>
                      <a:pt x="658" y="528"/>
                    </a:lnTo>
                    <a:lnTo>
                      <a:pt x="656" y="526"/>
                    </a:lnTo>
                    <a:lnTo>
                      <a:pt x="652" y="524"/>
                    </a:lnTo>
                    <a:lnTo>
                      <a:pt x="652" y="524"/>
                    </a:lnTo>
                    <a:lnTo>
                      <a:pt x="650" y="524"/>
                    </a:lnTo>
                    <a:lnTo>
                      <a:pt x="648" y="522"/>
                    </a:lnTo>
                    <a:lnTo>
                      <a:pt x="648" y="522"/>
                    </a:lnTo>
                    <a:lnTo>
                      <a:pt x="644" y="522"/>
                    </a:lnTo>
                    <a:lnTo>
                      <a:pt x="642" y="522"/>
                    </a:lnTo>
                    <a:lnTo>
                      <a:pt x="638" y="522"/>
                    </a:lnTo>
                    <a:lnTo>
                      <a:pt x="630" y="522"/>
                    </a:lnTo>
                    <a:lnTo>
                      <a:pt x="628" y="524"/>
                    </a:lnTo>
                    <a:lnTo>
                      <a:pt x="624" y="524"/>
                    </a:lnTo>
                    <a:lnTo>
                      <a:pt x="620" y="522"/>
                    </a:lnTo>
                    <a:lnTo>
                      <a:pt x="616" y="522"/>
                    </a:lnTo>
                    <a:lnTo>
                      <a:pt x="604" y="522"/>
                    </a:lnTo>
                    <a:lnTo>
                      <a:pt x="594" y="520"/>
                    </a:lnTo>
                    <a:lnTo>
                      <a:pt x="588" y="520"/>
                    </a:lnTo>
                    <a:lnTo>
                      <a:pt x="584" y="520"/>
                    </a:lnTo>
                    <a:lnTo>
                      <a:pt x="584" y="520"/>
                    </a:lnTo>
                    <a:lnTo>
                      <a:pt x="582" y="520"/>
                    </a:lnTo>
                    <a:lnTo>
                      <a:pt x="578" y="520"/>
                    </a:lnTo>
                    <a:lnTo>
                      <a:pt x="574" y="520"/>
                    </a:lnTo>
                    <a:lnTo>
                      <a:pt x="570" y="522"/>
                    </a:lnTo>
                    <a:lnTo>
                      <a:pt x="566" y="522"/>
                    </a:lnTo>
                    <a:lnTo>
                      <a:pt x="564" y="522"/>
                    </a:lnTo>
                    <a:lnTo>
                      <a:pt x="564" y="522"/>
                    </a:lnTo>
                    <a:lnTo>
                      <a:pt x="562" y="522"/>
                    </a:lnTo>
                    <a:lnTo>
                      <a:pt x="560" y="520"/>
                    </a:lnTo>
                    <a:lnTo>
                      <a:pt x="560" y="520"/>
                    </a:lnTo>
                    <a:lnTo>
                      <a:pt x="558" y="520"/>
                    </a:lnTo>
                    <a:lnTo>
                      <a:pt x="558" y="518"/>
                    </a:lnTo>
                    <a:lnTo>
                      <a:pt x="558" y="518"/>
                    </a:lnTo>
                    <a:lnTo>
                      <a:pt x="558" y="516"/>
                    </a:lnTo>
                    <a:lnTo>
                      <a:pt x="558" y="516"/>
                    </a:lnTo>
                    <a:lnTo>
                      <a:pt x="558" y="514"/>
                    </a:lnTo>
                    <a:lnTo>
                      <a:pt x="558" y="510"/>
                    </a:lnTo>
                    <a:lnTo>
                      <a:pt x="560" y="510"/>
                    </a:lnTo>
                    <a:lnTo>
                      <a:pt x="176" y="510"/>
                    </a:lnTo>
                    <a:lnTo>
                      <a:pt x="174" y="508"/>
                    </a:lnTo>
                    <a:lnTo>
                      <a:pt x="170" y="500"/>
                    </a:lnTo>
                    <a:lnTo>
                      <a:pt x="166" y="496"/>
                    </a:lnTo>
                    <a:lnTo>
                      <a:pt x="162" y="492"/>
                    </a:lnTo>
                    <a:lnTo>
                      <a:pt x="160" y="490"/>
                    </a:lnTo>
                    <a:lnTo>
                      <a:pt x="158" y="486"/>
                    </a:lnTo>
                    <a:lnTo>
                      <a:pt x="156" y="486"/>
                    </a:lnTo>
                    <a:lnTo>
                      <a:pt x="154" y="484"/>
                    </a:lnTo>
                    <a:lnTo>
                      <a:pt x="148" y="480"/>
                    </a:lnTo>
                    <a:lnTo>
                      <a:pt x="142" y="476"/>
                    </a:lnTo>
                    <a:lnTo>
                      <a:pt x="140" y="476"/>
                    </a:lnTo>
                    <a:lnTo>
                      <a:pt x="138" y="474"/>
                    </a:lnTo>
                    <a:lnTo>
                      <a:pt x="134" y="470"/>
                    </a:lnTo>
                    <a:lnTo>
                      <a:pt x="132" y="468"/>
                    </a:lnTo>
                    <a:lnTo>
                      <a:pt x="130" y="466"/>
                    </a:lnTo>
                    <a:lnTo>
                      <a:pt x="128" y="464"/>
                    </a:lnTo>
                    <a:lnTo>
                      <a:pt x="126" y="460"/>
                    </a:lnTo>
                    <a:lnTo>
                      <a:pt x="124" y="458"/>
                    </a:lnTo>
                    <a:lnTo>
                      <a:pt x="124" y="458"/>
                    </a:lnTo>
                    <a:lnTo>
                      <a:pt x="124" y="456"/>
                    </a:lnTo>
                    <a:lnTo>
                      <a:pt x="124" y="456"/>
                    </a:lnTo>
                    <a:lnTo>
                      <a:pt x="124" y="454"/>
                    </a:lnTo>
                    <a:lnTo>
                      <a:pt x="122" y="452"/>
                    </a:lnTo>
                    <a:lnTo>
                      <a:pt x="122" y="448"/>
                    </a:lnTo>
                    <a:lnTo>
                      <a:pt x="122" y="446"/>
                    </a:lnTo>
                    <a:lnTo>
                      <a:pt x="122" y="440"/>
                    </a:lnTo>
                    <a:lnTo>
                      <a:pt x="122" y="438"/>
                    </a:lnTo>
                    <a:lnTo>
                      <a:pt x="122" y="434"/>
                    </a:lnTo>
                    <a:lnTo>
                      <a:pt x="122" y="434"/>
                    </a:lnTo>
                    <a:lnTo>
                      <a:pt x="122" y="430"/>
                    </a:lnTo>
                    <a:lnTo>
                      <a:pt x="122" y="426"/>
                    </a:lnTo>
                    <a:lnTo>
                      <a:pt x="122" y="424"/>
                    </a:lnTo>
                    <a:lnTo>
                      <a:pt x="122" y="420"/>
                    </a:lnTo>
                    <a:lnTo>
                      <a:pt x="122" y="420"/>
                    </a:lnTo>
                    <a:lnTo>
                      <a:pt x="122" y="418"/>
                    </a:lnTo>
                    <a:lnTo>
                      <a:pt x="122" y="418"/>
                    </a:lnTo>
                    <a:lnTo>
                      <a:pt x="122" y="418"/>
                    </a:lnTo>
                    <a:lnTo>
                      <a:pt x="120" y="418"/>
                    </a:lnTo>
                    <a:lnTo>
                      <a:pt x="120" y="416"/>
                    </a:lnTo>
                    <a:lnTo>
                      <a:pt x="120" y="416"/>
                    </a:lnTo>
                    <a:lnTo>
                      <a:pt x="118" y="416"/>
                    </a:lnTo>
                    <a:lnTo>
                      <a:pt x="116" y="418"/>
                    </a:lnTo>
                    <a:lnTo>
                      <a:pt x="114" y="418"/>
                    </a:lnTo>
                    <a:lnTo>
                      <a:pt x="112" y="418"/>
                    </a:lnTo>
                    <a:lnTo>
                      <a:pt x="110" y="418"/>
                    </a:lnTo>
                    <a:lnTo>
                      <a:pt x="110" y="418"/>
                    </a:lnTo>
                    <a:lnTo>
                      <a:pt x="108" y="418"/>
                    </a:lnTo>
                    <a:lnTo>
                      <a:pt x="108" y="418"/>
                    </a:lnTo>
                    <a:lnTo>
                      <a:pt x="108" y="418"/>
                    </a:lnTo>
                    <a:lnTo>
                      <a:pt x="106" y="418"/>
                    </a:lnTo>
                    <a:lnTo>
                      <a:pt x="106" y="418"/>
                    </a:lnTo>
                    <a:lnTo>
                      <a:pt x="106" y="416"/>
                    </a:lnTo>
                    <a:lnTo>
                      <a:pt x="106" y="416"/>
                    </a:lnTo>
                    <a:lnTo>
                      <a:pt x="106" y="414"/>
                    </a:lnTo>
                    <a:lnTo>
                      <a:pt x="106" y="412"/>
                    </a:lnTo>
                    <a:lnTo>
                      <a:pt x="106" y="410"/>
                    </a:lnTo>
                    <a:lnTo>
                      <a:pt x="106" y="408"/>
                    </a:lnTo>
                    <a:lnTo>
                      <a:pt x="106" y="406"/>
                    </a:lnTo>
                    <a:lnTo>
                      <a:pt x="106" y="406"/>
                    </a:lnTo>
                    <a:lnTo>
                      <a:pt x="106" y="404"/>
                    </a:lnTo>
                    <a:lnTo>
                      <a:pt x="106" y="404"/>
                    </a:lnTo>
                    <a:lnTo>
                      <a:pt x="106" y="404"/>
                    </a:lnTo>
                    <a:lnTo>
                      <a:pt x="104" y="404"/>
                    </a:lnTo>
                    <a:lnTo>
                      <a:pt x="102" y="404"/>
                    </a:lnTo>
                    <a:lnTo>
                      <a:pt x="102" y="402"/>
                    </a:lnTo>
                    <a:lnTo>
                      <a:pt x="100" y="402"/>
                    </a:lnTo>
                    <a:lnTo>
                      <a:pt x="98" y="402"/>
                    </a:lnTo>
                    <a:lnTo>
                      <a:pt x="98" y="402"/>
                    </a:lnTo>
                    <a:lnTo>
                      <a:pt x="98" y="402"/>
                    </a:lnTo>
                    <a:lnTo>
                      <a:pt x="98" y="402"/>
                    </a:lnTo>
                    <a:lnTo>
                      <a:pt x="96" y="400"/>
                    </a:lnTo>
                    <a:lnTo>
                      <a:pt x="96" y="398"/>
                    </a:lnTo>
                    <a:lnTo>
                      <a:pt x="96" y="398"/>
                    </a:lnTo>
                    <a:lnTo>
                      <a:pt x="96" y="396"/>
                    </a:lnTo>
                    <a:lnTo>
                      <a:pt x="96" y="394"/>
                    </a:lnTo>
                    <a:lnTo>
                      <a:pt x="96" y="390"/>
                    </a:lnTo>
                    <a:lnTo>
                      <a:pt x="98" y="388"/>
                    </a:lnTo>
                    <a:lnTo>
                      <a:pt x="98" y="384"/>
                    </a:lnTo>
                    <a:lnTo>
                      <a:pt x="100" y="380"/>
                    </a:lnTo>
                    <a:lnTo>
                      <a:pt x="100" y="378"/>
                    </a:lnTo>
                    <a:lnTo>
                      <a:pt x="100" y="376"/>
                    </a:lnTo>
                    <a:lnTo>
                      <a:pt x="104" y="372"/>
                    </a:lnTo>
                    <a:lnTo>
                      <a:pt x="106" y="368"/>
                    </a:lnTo>
                    <a:lnTo>
                      <a:pt x="108" y="368"/>
                    </a:lnTo>
                    <a:lnTo>
                      <a:pt x="110" y="366"/>
                    </a:lnTo>
                    <a:lnTo>
                      <a:pt x="112" y="364"/>
                    </a:lnTo>
                    <a:lnTo>
                      <a:pt x="114" y="362"/>
                    </a:lnTo>
                    <a:lnTo>
                      <a:pt x="114" y="362"/>
                    </a:lnTo>
                    <a:lnTo>
                      <a:pt x="116" y="360"/>
                    </a:lnTo>
                    <a:lnTo>
                      <a:pt x="116" y="360"/>
                    </a:lnTo>
                    <a:lnTo>
                      <a:pt x="116" y="358"/>
                    </a:lnTo>
                    <a:lnTo>
                      <a:pt x="116" y="358"/>
                    </a:lnTo>
                    <a:lnTo>
                      <a:pt x="116" y="358"/>
                    </a:lnTo>
                    <a:lnTo>
                      <a:pt x="114" y="356"/>
                    </a:lnTo>
                    <a:lnTo>
                      <a:pt x="114" y="356"/>
                    </a:lnTo>
                    <a:lnTo>
                      <a:pt x="112" y="356"/>
                    </a:lnTo>
                    <a:lnTo>
                      <a:pt x="112" y="356"/>
                    </a:lnTo>
                    <a:lnTo>
                      <a:pt x="110" y="356"/>
                    </a:lnTo>
                    <a:lnTo>
                      <a:pt x="106" y="356"/>
                    </a:lnTo>
                    <a:lnTo>
                      <a:pt x="104" y="356"/>
                    </a:lnTo>
                    <a:lnTo>
                      <a:pt x="100" y="354"/>
                    </a:lnTo>
                    <a:lnTo>
                      <a:pt x="100" y="354"/>
                    </a:lnTo>
                    <a:lnTo>
                      <a:pt x="98" y="354"/>
                    </a:lnTo>
                    <a:lnTo>
                      <a:pt x="96" y="354"/>
                    </a:lnTo>
                    <a:lnTo>
                      <a:pt x="96" y="352"/>
                    </a:lnTo>
                    <a:lnTo>
                      <a:pt x="96" y="352"/>
                    </a:lnTo>
                    <a:lnTo>
                      <a:pt x="94" y="352"/>
                    </a:lnTo>
                    <a:lnTo>
                      <a:pt x="94" y="350"/>
                    </a:lnTo>
                    <a:lnTo>
                      <a:pt x="94" y="348"/>
                    </a:lnTo>
                    <a:lnTo>
                      <a:pt x="94" y="344"/>
                    </a:lnTo>
                    <a:lnTo>
                      <a:pt x="94" y="342"/>
                    </a:lnTo>
                    <a:lnTo>
                      <a:pt x="94" y="338"/>
                    </a:lnTo>
                    <a:lnTo>
                      <a:pt x="92" y="334"/>
                    </a:lnTo>
                    <a:lnTo>
                      <a:pt x="92" y="332"/>
                    </a:lnTo>
                    <a:lnTo>
                      <a:pt x="92" y="332"/>
                    </a:lnTo>
                    <a:lnTo>
                      <a:pt x="92" y="330"/>
                    </a:lnTo>
                    <a:lnTo>
                      <a:pt x="90" y="330"/>
                    </a:lnTo>
                    <a:lnTo>
                      <a:pt x="90" y="328"/>
                    </a:lnTo>
                    <a:lnTo>
                      <a:pt x="90" y="328"/>
                    </a:lnTo>
                    <a:lnTo>
                      <a:pt x="88" y="328"/>
                    </a:lnTo>
                    <a:lnTo>
                      <a:pt x="84" y="326"/>
                    </a:lnTo>
                    <a:lnTo>
                      <a:pt x="84" y="326"/>
                    </a:lnTo>
                    <a:lnTo>
                      <a:pt x="84" y="326"/>
                    </a:lnTo>
                    <a:lnTo>
                      <a:pt x="82" y="324"/>
                    </a:lnTo>
                    <a:lnTo>
                      <a:pt x="82" y="324"/>
                    </a:lnTo>
                    <a:lnTo>
                      <a:pt x="82" y="322"/>
                    </a:lnTo>
                    <a:lnTo>
                      <a:pt x="82" y="320"/>
                    </a:lnTo>
                    <a:lnTo>
                      <a:pt x="82" y="316"/>
                    </a:lnTo>
                    <a:lnTo>
                      <a:pt x="80" y="312"/>
                    </a:lnTo>
                    <a:lnTo>
                      <a:pt x="80" y="310"/>
                    </a:lnTo>
                    <a:lnTo>
                      <a:pt x="80" y="308"/>
                    </a:lnTo>
                    <a:lnTo>
                      <a:pt x="80" y="308"/>
                    </a:lnTo>
                    <a:lnTo>
                      <a:pt x="78" y="304"/>
                    </a:lnTo>
                    <a:lnTo>
                      <a:pt x="76" y="302"/>
                    </a:lnTo>
                    <a:lnTo>
                      <a:pt x="72" y="298"/>
                    </a:lnTo>
                    <a:lnTo>
                      <a:pt x="70" y="294"/>
                    </a:lnTo>
                    <a:lnTo>
                      <a:pt x="68" y="292"/>
                    </a:lnTo>
                    <a:lnTo>
                      <a:pt x="64" y="288"/>
                    </a:lnTo>
                    <a:lnTo>
                      <a:pt x="62" y="286"/>
                    </a:lnTo>
                    <a:lnTo>
                      <a:pt x="60" y="284"/>
                    </a:lnTo>
                    <a:lnTo>
                      <a:pt x="58" y="284"/>
                    </a:lnTo>
                    <a:lnTo>
                      <a:pt x="56" y="284"/>
                    </a:lnTo>
                    <a:lnTo>
                      <a:pt x="54" y="282"/>
                    </a:lnTo>
                    <a:lnTo>
                      <a:pt x="52" y="282"/>
                    </a:lnTo>
                    <a:lnTo>
                      <a:pt x="52" y="282"/>
                    </a:lnTo>
                    <a:lnTo>
                      <a:pt x="50" y="282"/>
                    </a:lnTo>
                    <a:lnTo>
                      <a:pt x="50" y="282"/>
                    </a:lnTo>
                    <a:lnTo>
                      <a:pt x="50" y="282"/>
                    </a:lnTo>
                    <a:lnTo>
                      <a:pt x="48" y="284"/>
                    </a:lnTo>
                    <a:lnTo>
                      <a:pt x="48" y="284"/>
                    </a:lnTo>
                    <a:lnTo>
                      <a:pt x="48" y="286"/>
                    </a:lnTo>
                    <a:lnTo>
                      <a:pt x="48" y="288"/>
                    </a:lnTo>
                    <a:lnTo>
                      <a:pt x="48" y="290"/>
                    </a:lnTo>
                    <a:lnTo>
                      <a:pt x="48" y="290"/>
                    </a:lnTo>
                    <a:lnTo>
                      <a:pt x="48" y="292"/>
                    </a:lnTo>
                    <a:lnTo>
                      <a:pt x="48" y="292"/>
                    </a:lnTo>
                    <a:lnTo>
                      <a:pt x="46" y="292"/>
                    </a:lnTo>
                    <a:lnTo>
                      <a:pt x="46" y="292"/>
                    </a:lnTo>
                    <a:lnTo>
                      <a:pt x="46" y="292"/>
                    </a:lnTo>
                    <a:lnTo>
                      <a:pt x="44" y="294"/>
                    </a:lnTo>
                    <a:lnTo>
                      <a:pt x="44" y="292"/>
                    </a:lnTo>
                    <a:lnTo>
                      <a:pt x="42" y="292"/>
                    </a:lnTo>
                    <a:lnTo>
                      <a:pt x="42" y="292"/>
                    </a:lnTo>
                    <a:lnTo>
                      <a:pt x="40" y="292"/>
                    </a:lnTo>
                    <a:lnTo>
                      <a:pt x="38" y="292"/>
                    </a:lnTo>
                    <a:lnTo>
                      <a:pt x="38" y="292"/>
                    </a:lnTo>
                    <a:lnTo>
                      <a:pt x="38" y="292"/>
                    </a:lnTo>
                    <a:lnTo>
                      <a:pt x="38" y="292"/>
                    </a:lnTo>
                    <a:lnTo>
                      <a:pt x="38" y="294"/>
                    </a:lnTo>
                    <a:lnTo>
                      <a:pt x="36" y="294"/>
                    </a:lnTo>
                    <a:lnTo>
                      <a:pt x="36" y="296"/>
                    </a:lnTo>
                    <a:lnTo>
                      <a:pt x="36" y="298"/>
                    </a:lnTo>
                    <a:lnTo>
                      <a:pt x="36" y="298"/>
                    </a:lnTo>
                    <a:lnTo>
                      <a:pt x="36" y="300"/>
                    </a:lnTo>
                    <a:lnTo>
                      <a:pt x="34" y="302"/>
                    </a:lnTo>
                    <a:lnTo>
                      <a:pt x="34" y="302"/>
                    </a:lnTo>
                    <a:lnTo>
                      <a:pt x="34" y="302"/>
                    </a:lnTo>
                    <a:lnTo>
                      <a:pt x="34" y="302"/>
                    </a:lnTo>
                    <a:lnTo>
                      <a:pt x="32" y="302"/>
                    </a:lnTo>
                    <a:lnTo>
                      <a:pt x="32" y="302"/>
                    </a:lnTo>
                    <a:lnTo>
                      <a:pt x="30" y="302"/>
                    </a:lnTo>
                    <a:lnTo>
                      <a:pt x="30" y="300"/>
                    </a:lnTo>
                    <a:lnTo>
                      <a:pt x="28" y="298"/>
                    </a:lnTo>
                    <a:lnTo>
                      <a:pt x="26" y="298"/>
                    </a:lnTo>
                    <a:lnTo>
                      <a:pt x="24" y="296"/>
                    </a:lnTo>
                    <a:lnTo>
                      <a:pt x="22" y="294"/>
                    </a:lnTo>
                    <a:lnTo>
                      <a:pt x="22" y="292"/>
                    </a:lnTo>
                    <a:lnTo>
                      <a:pt x="22" y="292"/>
                    </a:lnTo>
                    <a:lnTo>
                      <a:pt x="20" y="290"/>
                    </a:lnTo>
                    <a:lnTo>
                      <a:pt x="20" y="288"/>
                    </a:lnTo>
                    <a:lnTo>
                      <a:pt x="20" y="286"/>
                    </a:lnTo>
                    <a:lnTo>
                      <a:pt x="20" y="284"/>
                    </a:lnTo>
                    <a:lnTo>
                      <a:pt x="20" y="280"/>
                    </a:lnTo>
                    <a:lnTo>
                      <a:pt x="20" y="278"/>
                    </a:lnTo>
                    <a:lnTo>
                      <a:pt x="18" y="276"/>
                    </a:lnTo>
                    <a:lnTo>
                      <a:pt x="18" y="274"/>
                    </a:lnTo>
                    <a:lnTo>
                      <a:pt x="18" y="274"/>
                    </a:lnTo>
                    <a:lnTo>
                      <a:pt x="16" y="272"/>
                    </a:lnTo>
                    <a:lnTo>
                      <a:pt x="16" y="270"/>
                    </a:lnTo>
                    <a:lnTo>
                      <a:pt x="14" y="270"/>
                    </a:lnTo>
                    <a:lnTo>
                      <a:pt x="14" y="270"/>
                    </a:lnTo>
                    <a:lnTo>
                      <a:pt x="12" y="268"/>
                    </a:lnTo>
                    <a:lnTo>
                      <a:pt x="12" y="268"/>
                    </a:lnTo>
                    <a:lnTo>
                      <a:pt x="10" y="268"/>
                    </a:lnTo>
                    <a:lnTo>
                      <a:pt x="10" y="268"/>
                    </a:lnTo>
                    <a:lnTo>
                      <a:pt x="8" y="270"/>
                    </a:lnTo>
                    <a:lnTo>
                      <a:pt x="6" y="270"/>
                    </a:lnTo>
                    <a:lnTo>
                      <a:pt x="4" y="272"/>
                    </a:lnTo>
                    <a:lnTo>
                      <a:pt x="0" y="272"/>
                    </a:lnTo>
                    <a:lnTo>
                      <a:pt x="0" y="274"/>
                    </a:lnTo>
                    <a:lnTo>
                      <a:pt x="64" y="52"/>
                    </a:lnTo>
                    <a:lnTo>
                      <a:pt x="68" y="52"/>
                    </a:lnTo>
                    <a:lnTo>
                      <a:pt x="80" y="54"/>
                    </a:lnTo>
                    <a:lnTo>
                      <a:pt x="88" y="56"/>
                    </a:lnTo>
                    <a:lnTo>
                      <a:pt x="94" y="58"/>
                    </a:lnTo>
                    <a:lnTo>
                      <a:pt x="100" y="58"/>
                    </a:lnTo>
                    <a:lnTo>
                      <a:pt x="102" y="60"/>
                    </a:lnTo>
                    <a:lnTo>
                      <a:pt x="104" y="60"/>
                    </a:lnTo>
                    <a:lnTo>
                      <a:pt x="106" y="60"/>
                    </a:lnTo>
                    <a:lnTo>
                      <a:pt x="108" y="62"/>
                    </a:lnTo>
                    <a:lnTo>
                      <a:pt x="114" y="64"/>
                    </a:lnTo>
                    <a:lnTo>
                      <a:pt x="118" y="66"/>
                    </a:lnTo>
                    <a:lnTo>
                      <a:pt x="124" y="68"/>
                    </a:lnTo>
                    <a:lnTo>
                      <a:pt x="128" y="72"/>
                    </a:lnTo>
                    <a:lnTo>
                      <a:pt x="134" y="74"/>
                    </a:lnTo>
                    <a:lnTo>
                      <a:pt x="138" y="76"/>
                    </a:lnTo>
                    <a:lnTo>
                      <a:pt x="140" y="76"/>
                    </a:lnTo>
                    <a:lnTo>
                      <a:pt x="142" y="78"/>
                    </a:lnTo>
                    <a:lnTo>
                      <a:pt x="146" y="78"/>
                    </a:lnTo>
                    <a:lnTo>
                      <a:pt x="148" y="78"/>
                    </a:lnTo>
                    <a:lnTo>
                      <a:pt x="150" y="80"/>
                    </a:lnTo>
                    <a:lnTo>
                      <a:pt x="152" y="80"/>
                    </a:lnTo>
                    <a:lnTo>
                      <a:pt x="154" y="80"/>
                    </a:lnTo>
                    <a:lnTo>
                      <a:pt x="156" y="80"/>
                    </a:lnTo>
                    <a:lnTo>
                      <a:pt x="156" y="80"/>
                    </a:lnTo>
                    <a:lnTo>
                      <a:pt x="156" y="78"/>
                    </a:lnTo>
                    <a:lnTo>
                      <a:pt x="158" y="78"/>
                    </a:lnTo>
                    <a:lnTo>
                      <a:pt x="158" y="78"/>
                    </a:lnTo>
                    <a:lnTo>
                      <a:pt x="158" y="78"/>
                    </a:lnTo>
                    <a:lnTo>
                      <a:pt x="158" y="76"/>
                    </a:lnTo>
                    <a:lnTo>
                      <a:pt x="158" y="76"/>
                    </a:lnTo>
                    <a:lnTo>
                      <a:pt x="158" y="74"/>
                    </a:lnTo>
                    <a:lnTo>
                      <a:pt x="158" y="72"/>
                    </a:lnTo>
                    <a:lnTo>
                      <a:pt x="158" y="70"/>
                    </a:lnTo>
                    <a:lnTo>
                      <a:pt x="158" y="66"/>
                    </a:lnTo>
                    <a:lnTo>
                      <a:pt x="158" y="66"/>
                    </a:lnTo>
                    <a:lnTo>
                      <a:pt x="158" y="64"/>
                    </a:lnTo>
                    <a:lnTo>
                      <a:pt x="158" y="64"/>
                    </a:lnTo>
                    <a:lnTo>
                      <a:pt x="160" y="62"/>
                    </a:lnTo>
                    <a:lnTo>
                      <a:pt x="160" y="62"/>
                    </a:lnTo>
                    <a:lnTo>
                      <a:pt x="162" y="60"/>
                    </a:lnTo>
                    <a:lnTo>
                      <a:pt x="164" y="60"/>
                    </a:lnTo>
                    <a:lnTo>
                      <a:pt x="166" y="58"/>
                    </a:lnTo>
                    <a:lnTo>
                      <a:pt x="170" y="56"/>
                    </a:lnTo>
                    <a:lnTo>
                      <a:pt x="172" y="54"/>
                    </a:lnTo>
                    <a:lnTo>
                      <a:pt x="176" y="50"/>
                    </a:lnTo>
                    <a:lnTo>
                      <a:pt x="180" y="48"/>
                    </a:lnTo>
                    <a:lnTo>
                      <a:pt x="184" y="44"/>
                    </a:lnTo>
                    <a:lnTo>
                      <a:pt x="190" y="40"/>
                    </a:lnTo>
                    <a:lnTo>
                      <a:pt x="192" y="38"/>
                    </a:lnTo>
                    <a:lnTo>
                      <a:pt x="194" y="36"/>
                    </a:lnTo>
                    <a:lnTo>
                      <a:pt x="196" y="34"/>
                    </a:lnTo>
                    <a:lnTo>
                      <a:pt x="200" y="34"/>
                    </a:lnTo>
                    <a:lnTo>
                      <a:pt x="202" y="32"/>
                    </a:lnTo>
                    <a:lnTo>
                      <a:pt x="204" y="32"/>
                    </a:lnTo>
                    <a:lnTo>
                      <a:pt x="206" y="32"/>
                    </a:lnTo>
                    <a:lnTo>
                      <a:pt x="208" y="30"/>
                    </a:lnTo>
                    <a:lnTo>
                      <a:pt x="210" y="30"/>
                    </a:lnTo>
                    <a:lnTo>
                      <a:pt x="210" y="32"/>
                    </a:lnTo>
                    <a:lnTo>
                      <a:pt x="212" y="32"/>
                    </a:lnTo>
                    <a:lnTo>
                      <a:pt x="214" y="32"/>
                    </a:lnTo>
                    <a:lnTo>
                      <a:pt x="216" y="34"/>
                    </a:lnTo>
                    <a:lnTo>
                      <a:pt x="218" y="34"/>
                    </a:lnTo>
                    <a:lnTo>
                      <a:pt x="218" y="36"/>
                    </a:lnTo>
                    <a:lnTo>
                      <a:pt x="218" y="36"/>
                    </a:lnTo>
                    <a:lnTo>
                      <a:pt x="218" y="36"/>
                    </a:lnTo>
                    <a:lnTo>
                      <a:pt x="218" y="38"/>
                    </a:lnTo>
                    <a:lnTo>
                      <a:pt x="218" y="38"/>
                    </a:lnTo>
                    <a:lnTo>
                      <a:pt x="218" y="38"/>
                    </a:lnTo>
                    <a:lnTo>
                      <a:pt x="218" y="40"/>
                    </a:lnTo>
                    <a:lnTo>
                      <a:pt x="218" y="40"/>
                    </a:lnTo>
                    <a:lnTo>
                      <a:pt x="216" y="40"/>
                    </a:lnTo>
                    <a:lnTo>
                      <a:pt x="214" y="42"/>
                    </a:lnTo>
                    <a:lnTo>
                      <a:pt x="212" y="42"/>
                    </a:lnTo>
                    <a:lnTo>
                      <a:pt x="210" y="44"/>
                    </a:lnTo>
                    <a:lnTo>
                      <a:pt x="204" y="46"/>
                    </a:lnTo>
                    <a:lnTo>
                      <a:pt x="200" y="48"/>
                    </a:lnTo>
                    <a:lnTo>
                      <a:pt x="198" y="48"/>
                    </a:lnTo>
                    <a:lnTo>
                      <a:pt x="196" y="50"/>
                    </a:lnTo>
                    <a:lnTo>
                      <a:pt x="194" y="50"/>
                    </a:lnTo>
                    <a:lnTo>
                      <a:pt x="194" y="50"/>
                    </a:lnTo>
                    <a:lnTo>
                      <a:pt x="194" y="50"/>
                    </a:lnTo>
                    <a:lnTo>
                      <a:pt x="192" y="52"/>
                    </a:lnTo>
                    <a:lnTo>
                      <a:pt x="192" y="52"/>
                    </a:lnTo>
                    <a:lnTo>
                      <a:pt x="192" y="52"/>
                    </a:lnTo>
                    <a:lnTo>
                      <a:pt x="192" y="54"/>
                    </a:lnTo>
                    <a:lnTo>
                      <a:pt x="194" y="54"/>
                    </a:lnTo>
                    <a:lnTo>
                      <a:pt x="194" y="54"/>
                    </a:lnTo>
                    <a:lnTo>
                      <a:pt x="194" y="54"/>
                    </a:lnTo>
                    <a:lnTo>
                      <a:pt x="194" y="56"/>
                    </a:lnTo>
                    <a:lnTo>
                      <a:pt x="196" y="56"/>
                    </a:lnTo>
                    <a:lnTo>
                      <a:pt x="196" y="56"/>
                    </a:lnTo>
                    <a:lnTo>
                      <a:pt x="198" y="56"/>
                    </a:lnTo>
                    <a:lnTo>
                      <a:pt x="200" y="56"/>
                    </a:lnTo>
                    <a:lnTo>
                      <a:pt x="202" y="56"/>
                    </a:lnTo>
                    <a:lnTo>
                      <a:pt x="204" y="56"/>
                    </a:lnTo>
                    <a:lnTo>
                      <a:pt x="208" y="56"/>
                    </a:lnTo>
                    <a:lnTo>
                      <a:pt x="212" y="54"/>
                    </a:lnTo>
                    <a:lnTo>
                      <a:pt x="216" y="54"/>
                    </a:lnTo>
                    <a:lnTo>
                      <a:pt x="220" y="52"/>
                    </a:lnTo>
                    <a:lnTo>
                      <a:pt x="220" y="52"/>
                    </a:lnTo>
                    <a:lnTo>
                      <a:pt x="222" y="50"/>
                    </a:lnTo>
                    <a:lnTo>
                      <a:pt x="224" y="50"/>
                    </a:lnTo>
                    <a:lnTo>
                      <a:pt x="224" y="48"/>
                    </a:lnTo>
                    <a:lnTo>
                      <a:pt x="228" y="44"/>
                    </a:lnTo>
                    <a:lnTo>
                      <a:pt x="230" y="42"/>
                    </a:lnTo>
                    <a:lnTo>
                      <a:pt x="230" y="40"/>
                    </a:lnTo>
                    <a:lnTo>
                      <a:pt x="230" y="40"/>
                    </a:lnTo>
                    <a:lnTo>
                      <a:pt x="232" y="36"/>
                    </a:lnTo>
                    <a:lnTo>
                      <a:pt x="234" y="34"/>
                    </a:lnTo>
                    <a:lnTo>
                      <a:pt x="234" y="32"/>
                    </a:lnTo>
                    <a:lnTo>
                      <a:pt x="236" y="30"/>
                    </a:lnTo>
                    <a:lnTo>
                      <a:pt x="238" y="30"/>
                    </a:lnTo>
                    <a:lnTo>
                      <a:pt x="238" y="28"/>
                    </a:lnTo>
                    <a:lnTo>
                      <a:pt x="240" y="28"/>
                    </a:lnTo>
                    <a:lnTo>
                      <a:pt x="242" y="28"/>
                    </a:lnTo>
                    <a:lnTo>
                      <a:pt x="242" y="28"/>
                    </a:lnTo>
                    <a:lnTo>
                      <a:pt x="244" y="28"/>
                    </a:lnTo>
                    <a:lnTo>
                      <a:pt x="244" y="28"/>
                    </a:lnTo>
                    <a:lnTo>
                      <a:pt x="246" y="28"/>
                    </a:lnTo>
                    <a:lnTo>
                      <a:pt x="246" y="28"/>
                    </a:lnTo>
                    <a:lnTo>
                      <a:pt x="248" y="30"/>
                    </a:lnTo>
                    <a:lnTo>
                      <a:pt x="248" y="30"/>
                    </a:lnTo>
                    <a:lnTo>
                      <a:pt x="250" y="32"/>
                    </a:lnTo>
                    <a:lnTo>
                      <a:pt x="250" y="34"/>
                    </a:lnTo>
                    <a:lnTo>
                      <a:pt x="252" y="38"/>
                    </a:lnTo>
                    <a:lnTo>
                      <a:pt x="252" y="40"/>
                    </a:lnTo>
                    <a:lnTo>
                      <a:pt x="254" y="44"/>
                    </a:lnTo>
                    <a:lnTo>
                      <a:pt x="254" y="46"/>
                    </a:lnTo>
                    <a:lnTo>
                      <a:pt x="256" y="46"/>
                    </a:lnTo>
                    <a:lnTo>
                      <a:pt x="256" y="48"/>
                    </a:lnTo>
                    <a:lnTo>
                      <a:pt x="258" y="48"/>
                    </a:lnTo>
                    <a:lnTo>
                      <a:pt x="258" y="50"/>
                    </a:lnTo>
                    <a:lnTo>
                      <a:pt x="260" y="50"/>
                    </a:lnTo>
                    <a:lnTo>
                      <a:pt x="262" y="50"/>
                    </a:lnTo>
                    <a:lnTo>
                      <a:pt x="266" y="50"/>
                    </a:lnTo>
                    <a:lnTo>
                      <a:pt x="268" y="52"/>
                    </a:lnTo>
                    <a:lnTo>
                      <a:pt x="270" y="52"/>
                    </a:lnTo>
                    <a:lnTo>
                      <a:pt x="272" y="52"/>
                    </a:lnTo>
                    <a:lnTo>
                      <a:pt x="274" y="50"/>
                    </a:lnTo>
                    <a:lnTo>
                      <a:pt x="274" y="50"/>
                    </a:lnTo>
                    <a:lnTo>
                      <a:pt x="274" y="50"/>
                    </a:lnTo>
                    <a:lnTo>
                      <a:pt x="276" y="50"/>
                    </a:lnTo>
                    <a:lnTo>
                      <a:pt x="276" y="48"/>
                    </a:lnTo>
                    <a:lnTo>
                      <a:pt x="278" y="46"/>
                    </a:lnTo>
                    <a:lnTo>
                      <a:pt x="278" y="44"/>
                    </a:lnTo>
                    <a:lnTo>
                      <a:pt x="280" y="44"/>
                    </a:lnTo>
                    <a:lnTo>
                      <a:pt x="280" y="42"/>
                    </a:lnTo>
                    <a:lnTo>
                      <a:pt x="280" y="42"/>
                    </a:lnTo>
                    <a:lnTo>
                      <a:pt x="280" y="42"/>
                    </a:lnTo>
                    <a:lnTo>
                      <a:pt x="280" y="42"/>
                    </a:lnTo>
                    <a:lnTo>
                      <a:pt x="282" y="42"/>
                    </a:lnTo>
                    <a:lnTo>
                      <a:pt x="282" y="42"/>
                    </a:lnTo>
                    <a:lnTo>
                      <a:pt x="284" y="44"/>
                    </a:lnTo>
                    <a:lnTo>
                      <a:pt x="284" y="44"/>
                    </a:lnTo>
                    <a:lnTo>
                      <a:pt x="286" y="46"/>
                    </a:lnTo>
                    <a:lnTo>
                      <a:pt x="286" y="50"/>
                    </a:lnTo>
                    <a:lnTo>
                      <a:pt x="288" y="52"/>
                    </a:lnTo>
                    <a:lnTo>
                      <a:pt x="288" y="54"/>
                    </a:lnTo>
                    <a:lnTo>
                      <a:pt x="288" y="56"/>
                    </a:lnTo>
                    <a:lnTo>
                      <a:pt x="290" y="56"/>
                    </a:lnTo>
                    <a:lnTo>
                      <a:pt x="290" y="56"/>
                    </a:lnTo>
                    <a:lnTo>
                      <a:pt x="292" y="58"/>
                    </a:lnTo>
                    <a:lnTo>
                      <a:pt x="292" y="58"/>
                    </a:lnTo>
                    <a:lnTo>
                      <a:pt x="292" y="56"/>
                    </a:lnTo>
                    <a:lnTo>
                      <a:pt x="294" y="56"/>
                    </a:lnTo>
                    <a:lnTo>
                      <a:pt x="294" y="56"/>
                    </a:lnTo>
                    <a:lnTo>
                      <a:pt x="296" y="54"/>
                    </a:lnTo>
                    <a:lnTo>
                      <a:pt x="298" y="52"/>
                    </a:lnTo>
                    <a:lnTo>
                      <a:pt x="300" y="50"/>
                    </a:lnTo>
                    <a:lnTo>
                      <a:pt x="300" y="50"/>
                    </a:lnTo>
                    <a:lnTo>
                      <a:pt x="302" y="48"/>
                    </a:lnTo>
                    <a:lnTo>
                      <a:pt x="302" y="48"/>
                    </a:lnTo>
                    <a:lnTo>
                      <a:pt x="304" y="48"/>
                    </a:lnTo>
                    <a:lnTo>
                      <a:pt x="304" y="48"/>
                    </a:lnTo>
                    <a:lnTo>
                      <a:pt x="306" y="46"/>
                    </a:lnTo>
                    <a:lnTo>
                      <a:pt x="306" y="46"/>
                    </a:lnTo>
                    <a:lnTo>
                      <a:pt x="308" y="46"/>
                    </a:lnTo>
                    <a:lnTo>
                      <a:pt x="310" y="48"/>
                    </a:lnTo>
                    <a:lnTo>
                      <a:pt x="312" y="48"/>
                    </a:lnTo>
                    <a:lnTo>
                      <a:pt x="316" y="48"/>
                    </a:lnTo>
                    <a:lnTo>
                      <a:pt x="320" y="50"/>
                    </a:lnTo>
                    <a:lnTo>
                      <a:pt x="324" y="50"/>
                    </a:lnTo>
                    <a:lnTo>
                      <a:pt x="328" y="52"/>
                    </a:lnTo>
                    <a:lnTo>
                      <a:pt x="330" y="54"/>
                    </a:lnTo>
                    <a:lnTo>
                      <a:pt x="338" y="58"/>
                    </a:lnTo>
                    <a:lnTo>
                      <a:pt x="346" y="60"/>
                    </a:lnTo>
                    <a:lnTo>
                      <a:pt x="348" y="62"/>
                    </a:lnTo>
                    <a:lnTo>
                      <a:pt x="352" y="64"/>
                    </a:lnTo>
                    <a:lnTo>
                      <a:pt x="356" y="64"/>
                    </a:lnTo>
                    <a:lnTo>
                      <a:pt x="358" y="64"/>
                    </a:lnTo>
                    <a:lnTo>
                      <a:pt x="360" y="66"/>
                    </a:lnTo>
                    <a:lnTo>
                      <a:pt x="362" y="66"/>
                    </a:lnTo>
                    <a:lnTo>
                      <a:pt x="366" y="66"/>
                    </a:lnTo>
                    <a:lnTo>
                      <a:pt x="370" y="66"/>
                    </a:lnTo>
                    <a:lnTo>
                      <a:pt x="374" y="66"/>
                    </a:lnTo>
                    <a:lnTo>
                      <a:pt x="380" y="66"/>
                    </a:lnTo>
                    <a:lnTo>
                      <a:pt x="384" y="66"/>
                    </a:lnTo>
                    <a:lnTo>
                      <a:pt x="388" y="66"/>
                    </a:lnTo>
                    <a:lnTo>
                      <a:pt x="390" y="66"/>
                    </a:lnTo>
                    <a:lnTo>
                      <a:pt x="392" y="66"/>
                    </a:lnTo>
                    <a:lnTo>
                      <a:pt x="394" y="66"/>
                    </a:lnTo>
                    <a:lnTo>
                      <a:pt x="398" y="68"/>
                    </a:lnTo>
                    <a:lnTo>
                      <a:pt x="402" y="70"/>
                    </a:lnTo>
                    <a:lnTo>
                      <a:pt x="406" y="70"/>
                    </a:lnTo>
                    <a:lnTo>
                      <a:pt x="410" y="72"/>
                    </a:lnTo>
                    <a:lnTo>
                      <a:pt x="412" y="74"/>
                    </a:lnTo>
                    <a:lnTo>
                      <a:pt x="414" y="74"/>
                    </a:lnTo>
                    <a:lnTo>
                      <a:pt x="414" y="76"/>
                    </a:lnTo>
                    <a:lnTo>
                      <a:pt x="416" y="76"/>
                    </a:lnTo>
                    <a:lnTo>
                      <a:pt x="416" y="78"/>
                    </a:lnTo>
                    <a:lnTo>
                      <a:pt x="418" y="78"/>
                    </a:lnTo>
                    <a:lnTo>
                      <a:pt x="418" y="80"/>
                    </a:lnTo>
                    <a:lnTo>
                      <a:pt x="418" y="80"/>
                    </a:lnTo>
                    <a:lnTo>
                      <a:pt x="418" y="82"/>
                    </a:lnTo>
                    <a:lnTo>
                      <a:pt x="416" y="82"/>
                    </a:lnTo>
                    <a:lnTo>
                      <a:pt x="416" y="86"/>
                    </a:lnTo>
                    <a:lnTo>
                      <a:pt x="414" y="88"/>
                    </a:lnTo>
                    <a:lnTo>
                      <a:pt x="412" y="90"/>
                    </a:lnTo>
                    <a:lnTo>
                      <a:pt x="412" y="92"/>
                    </a:lnTo>
                    <a:lnTo>
                      <a:pt x="412" y="92"/>
                    </a:lnTo>
                    <a:lnTo>
                      <a:pt x="412" y="94"/>
                    </a:lnTo>
                    <a:lnTo>
                      <a:pt x="412" y="94"/>
                    </a:lnTo>
                    <a:lnTo>
                      <a:pt x="412" y="96"/>
                    </a:lnTo>
                    <a:lnTo>
                      <a:pt x="412" y="96"/>
                    </a:lnTo>
                    <a:lnTo>
                      <a:pt x="412" y="96"/>
                    </a:lnTo>
                    <a:lnTo>
                      <a:pt x="414" y="98"/>
                    </a:lnTo>
                    <a:lnTo>
                      <a:pt x="414" y="98"/>
                    </a:lnTo>
                    <a:lnTo>
                      <a:pt x="416" y="98"/>
                    </a:lnTo>
                    <a:lnTo>
                      <a:pt x="416" y="98"/>
                    </a:lnTo>
                    <a:lnTo>
                      <a:pt x="416" y="98"/>
                    </a:lnTo>
                    <a:lnTo>
                      <a:pt x="418" y="96"/>
                    </a:lnTo>
                    <a:lnTo>
                      <a:pt x="422" y="96"/>
                    </a:lnTo>
                    <a:lnTo>
                      <a:pt x="424" y="96"/>
                    </a:lnTo>
                    <a:lnTo>
                      <a:pt x="428" y="92"/>
                    </a:lnTo>
                    <a:lnTo>
                      <a:pt x="434" y="90"/>
                    </a:lnTo>
                    <a:lnTo>
                      <a:pt x="436" y="88"/>
                    </a:lnTo>
                    <a:lnTo>
                      <a:pt x="438" y="88"/>
                    </a:lnTo>
                    <a:lnTo>
                      <a:pt x="440" y="86"/>
                    </a:lnTo>
                    <a:lnTo>
                      <a:pt x="442" y="86"/>
                    </a:lnTo>
                    <a:lnTo>
                      <a:pt x="444" y="86"/>
                    </a:lnTo>
                    <a:lnTo>
                      <a:pt x="446" y="86"/>
                    </a:lnTo>
                    <a:lnTo>
                      <a:pt x="446" y="86"/>
                    </a:lnTo>
                    <a:lnTo>
                      <a:pt x="448" y="86"/>
                    </a:lnTo>
                    <a:lnTo>
                      <a:pt x="450" y="88"/>
                    </a:lnTo>
                    <a:lnTo>
                      <a:pt x="450" y="88"/>
                    </a:lnTo>
                    <a:lnTo>
                      <a:pt x="452" y="90"/>
                    </a:lnTo>
                    <a:lnTo>
                      <a:pt x="454" y="92"/>
                    </a:lnTo>
                    <a:lnTo>
                      <a:pt x="456" y="94"/>
                    </a:lnTo>
                    <a:lnTo>
                      <a:pt x="458" y="98"/>
                    </a:lnTo>
                    <a:lnTo>
                      <a:pt x="462" y="102"/>
                    </a:lnTo>
                    <a:lnTo>
                      <a:pt x="464" y="106"/>
                    </a:lnTo>
                    <a:lnTo>
                      <a:pt x="466" y="106"/>
                    </a:lnTo>
                    <a:lnTo>
                      <a:pt x="468" y="108"/>
                    </a:lnTo>
                    <a:lnTo>
                      <a:pt x="468" y="110"/>
                    </a:lnTo>
                    <a:lnTo>
                      <a:pt x="470" y="110"/>
                    </a:lnTo>
                    <a:lnTo>
                      <a:pt x="472" y="110"/>
                    </a:lnTo>
                    <a:lnTo>
                      <a:pt x="474" y="112"/>
                    </a:lnTo>
                    <a:lnTo>
                      <a:pt x="476" y="112"/>
                    </a:lnTo>
                    <a:lnTo>
                      <a:pt x="480" y="112"/>
                    </a:lnTo>
                    <a:lnTo>
                      <a:pt x="482" y="112"/>
                    </a:lnTo>
                    <a:lnTo>
                      <a:pt x="484" y="110"/>
                    </a:lnTo>
                    <a:lnTo>
                      <a:pt x="486" y="110"/>
                    </a:lnTo>
                    <a:lnTo>
                      <a:pt x="486" y="110"/>
                    </a:lnTo>
                    <a:lnTo>
                      <a:pt x="488" y="110"/>
                    </a:lnTo>
                    <a:lnTo>
                      <a:pt x="488" y="108"/>
                    </a:lnTo>
                    <a:lnTo>
                      <a:pt x="488" y="108"/>
                    </a:lnTo>
                    <a:lnTo>
                      <a:pt x="488" y="108"/>
                    </a:lnTo>
                    <a:lnTo>
                      <a:pt x="488" y="106"/>
                    </a:lnTo>
                    <a:lnTo>
                      <a:pt x="488" y="106"/>
                    </a:lnTo>
                    <a:lnTo>
                      <a:pt x="488" y="104"/>
                    </a:lnTo>
                    <a:lnTo>
                      <a:pt x="486" y="102"/>
                    </a:lnTo>
                    <a:lnTo>
                      <a:pt x="486" y="100"/>
                    </a:lnTo>
                    <a:lnTo>
                      <a:pt x="486" y="100"/>
                    </a:lnTo>
                    <a:lnTo>
                      <a:pt x="486" y="98"/>
                    </a:lnTo>
                    <a:lnTo>
                      <a:pt x="486" y="96"/>
                    </a:lnTo>
                    <a:lnTo>
                      <a:pt x="486" y="96"/>
                    </a:lnTo>
                    <a:lnTo>
                      <a:pt x="486" y="94"/>
                    </a:lnTo>
                    <a:lnTo>
                      <a:pt x="486" y="94"/>
                    </a:lnTo>
                    <a:lnTo>
                      <a:pt x="488" y="92"/>
                    </a:lnTo>
                    <a:lnTo>
                      <a:pt x="488" y="90"/>
                    </a:lnTo>
                    <a:lnTo>
                      <a:pt x="490" y="88"/>
                    </a:lnTo>
                    <a:lnTo>
                      <a:pt x="494" y="84"/>
                    </a:lnTo>
                    <a:lnTo>
                      <a:pt x="494" y="82"/>
                    </a:lnTo>
                    <a:lnTo>
                      <a:pt x="496" y="80"/>
                    </a:lnTo>
                    <a:lnTo>
                      <a:pt x="498" y="80"/>
                    </a:lnTo>
                    <a:lnTo>
                      <a:pt x="500" y="78"/>
                    </a:lnTo>
                    <a:lnTo>
                      <a:pt x="500" y="78"/>
                    </a:lnTo>
                    <a:lnTo>
                      <a:pt x="502" y="76"/>
                    </a:lnTo>
                    <a:lnTo>
                      <a:pt x="504" y="76"/>
                    </a:lnTo>
                    <a:lnTo>
                      <a:pt x="506" y="76"/>
                    </a:lnTo>
                    <a:lnTo>
                      <a:pt x="506" y="76"/>
                    </a:lnTo>
                    <a:lnTo>
                      <a:pt x="508" y="76"/>
                    </a:lnTo>
                    <a:lnTo>
                      <a:pt x="510" y="78"/>
                    </a:lnTo>
                    <a:lnTo>
                      <a:pt x="510" y="78"/>
                    </a:lnTo>
                    <a:lnTo>
                      <a:pt x="512" y="80"/>
                    </a:lnTo>
                    <a:lnTo>
                      <a:pt x="514" y="80"/>
                    </a:lnTo>
                    <a:lnTo>
                      <a:pt x="516" y="84"/>
                    </a:lnTo>
                    <a:lnTo>
                      <a:pt x="518" y="86"/>
                    </a:lnTo>
                    <a:lnTo>
                      <a:pt x="522" y="88"/>
                    </a:lnTo>
                    <a:lnTo>
                      <a:pt x="524" y="90"/>
                    </a:lnTo>
                    <a:lnTo>
                      <a:pt x="524" y="92"/>
                    </a:lnTo>
                    <a:lnTo>
                      <a:pt x="526" y="92"/>
                    </a:lnTo>
                    <a:lnTo>
                      <a:pt x="526" y="92"/>
                    </a:lnTo>
                    <a:lnTo>
                      <a:pt x="530" y="94"/>
                    </a:lnTo>
                    <a:lnTo>
                      <a:pt x="534" y="94"/>
                    </a:lnTo>
                    <a:lnTo>
                      <a:pt x="536" y="96"/>
                    </a:lnTo>
                    <a:lnTo>
                      <a:pt x="542" y="96"/>
                    </a:lnTo>
                    <a:lnTo>
                      <a:pt x="546" y="98"/>
                    </a:lnTo>
                    <a:lnTo>
                      <a:pt x="550" y="98"/>
                    </a:lnTo>
                    <a:lnTo>
                      <a:pt x="554" y="98"/>
                    </a:lnTo>
                    <a:lnTo>
                      <a:pt x="558" y="98"/>
                    </a:lnTo>
                    <a:lnTo>
                      <a:pt x="564" y="100"/>
                    </a:lnTo>
                    <a:lnTo>
                      <a:pt x="568" y="100"/>
                    </a:lnTo>
                    <a:lnTo>
                      <a:pt x="572" y="100"/>
                    </a:lnTo>
                    <a:lnTo>
                      <a:pt x="576" y="100"/>
                    </a:lnTo>
                    <a:lnTo>
                      <a:pt x="580" y="98"/>
                    </a:lnTo>
                    <a:lnTo>
                      <a:pt x="584" y="98"/>
                    </a:lnTo>
                    <a:lnTo>
                      <a:pt x="588" y="98"/>
                    </a:lnTo>
                    <a:lnTo>
                      <a:pt x="590" y="96"/>
                    </a:lnTo>
                    <a:lnTo>
                      <a:pt x="592" y="96"/>
                    </a:lnTo>
                    <a:lnTo>
                      <a:pt x="592" y="96"/>
                    </a:lnTo>
                    <a:lnTo>
                      <a:pt x="592" y="96"/>
                    </a:lnTo>
                    <a:lnTo>
                      <a:pt x="594" y="94"/>
                    </a:lnTo>
                    <a:lnTo>
                      <a:pt x="594" y="94"/>
                    </a:lnTo>
                    <a:lnTo>
                      <a:pt x="596" y="92"/>
                    </a:lnTo>
                    <a:lnTo>
                      <a:pt x="596" y="90"/>
                    </a:lnTo>
                    <a:lnTo>
                      <a:pt x="598" y="88"/>
                    </a:lnTo>
                    <a:lnTo>
                      <a:pt x="600" y="86"/>
                    </a:lnTo>
                    <a:lnTo>
                      <a:pt x="600" y="84"/>
                    </a:lnTo>
                    <a:lnTo>
                      <a:pt x="602" y="82"/>
                    </a:lnTo>
                    <a:lnTo>
                      <a:pt x="602" y="82"/>
                    </a:lnTo>
                    <a:lnTo>
                      <a:pt x="604" y="82"/>
                    </a:lnTo>
                    <a:lnTo>
                      <a:pt x="606" y="80"/>
                    </a:lnTo>
                    <a:lnTo>
                      <a:pt x="608" y="80"/>
                    </a:lnTo>
                    <a:lnTo>
                      <a:pt x="612" y="80"/>
                    </a:lnTo>
                    <a:lnTo>
                      <a:pt x="614" y="80"/>
                    </a:lnTo>
                    <a:lnTo>
                      <a:pt x="616" y="80"/>
                    </a:lnTo>
                    <a:lnTo>
                      <a:pt x="620" y="80"/>
                    </a:lnTo>
                    <a:lnTo>
                      <a:pt x="620" y="80"/>
                    </a:lnTo>
                    <a:lnTo>
                      <a:pt x="622" y="80"/>
                    </a:lnTo>
                    <a:lnTo>
                      <a:pt x="622" y="80"/>
                    </a:lnTo>
                    <a:lnTo>
                      <a:pt x="622" y="82"/>
                    </a:lnTo>
                    <a:lnTo>
                      <a:pt x="624" y="82"/>
                    </a:lnTo>
                    <a:lnTo>
                      <a:pt x="624" y="82"/>
                    </a:lnTo>
                    <a:lnTo>
                      <a:pt x="626" y="86"/>
                    </a:lnTo>
                    <a:lnTo>
                      <a:pt x="626" y="88"/>
                    </a:lnTo>
                    <a:lnTo>
                      <a:pt x="628" y="90"/>
                    </a:lnTo>
                    <a:lnTo>
                      <a:pt x="628" y="92"/>
                    </a:lnTo>
                    <a:lnTo>
                      <a:pt x="630" y="94"/>
                    </a:lnTo>
                    <a:lnTo>
                      <a:pt x="630" y="94"/>
                    </a:lnTo>
                    <a:lnTo>
                      <a:pt x="630" y="94"/>
                    </a:lnTo>
                    <a:lnTo>
                      <a:pt x="632" y="96"/>
                    </a:lnTo>
                    <a:lnTo>
                      <a:pt x="632" y="96"/>
                    </a:lnTo>
                    <a:lnTo>
                      <a:pt x="632" y="96"/>
                    </a:lnTo>
                    <a:lnTo>
                      <a:pt x="634" y="94"/>
                    </a:lnTo>
                    <a:lnTo>
                      <a:pt x="634" y="94"/>
                    </a:lnTo>
                    <a:lnTo>
                      <a:pt x="636" y="94"/>
                    </a:lnTo>
                    <a:lnTo>
                      <a:pt x="640" y="92"/>
                    </a:lnTo>
                    <a:lnTo>
                      <a:pt x="642" y="88"/>
                    </a:lnTo>
                    <a:lnTo>
                      <a:pt x="644" y="88"/>
                    </a:lnTo>
                    <a:lnTo>
                      <a:pt x="646" y="86"/>
                    </a:lnTo>
                    <a:lnTo>
                      <a:pt x="650" y="84"/>
                    </a:lnTo>
                    <a:lnTo>
                      <a:pt x="654" y="82"/>
                    </a:lnTo>
                    <a:lnTo>
                      <a:pt x="656" y="80"/>
                    </a:lnTo>
                    <a:lnTo>
                      <a:pt x="658" y="78"/>
                    </a:lnTo>
                    <a:lnTo>
                      <a:pt x="658" y="78"/>
                    </a:lnTo>
                    <a:lnTo>
                      <a:pt x="660" y="78"/>
                    </a:lnTo>
                    <a:lnTo>
                      <a:pt x="660" y="76"/>
                    </a:lnTo>
                    <a:lnTo>
                      <a:pt x="660" y="76"/>
                    </a:lnTo>
                    <a:lnTo>
                      <a:pt x="660" y="74"/>
                    </a:lnTo>
                    <a:lnTo>
                      <a:pt x="660" y="72"/>
                    </a:lnTo>
                    <a:lnTo>
                      <a:pt x="660" y="72"/>
                    </a:lnTo>
                    <a:lnTo>
                      <a:pt x="660" y="70"/>
                    </a:lnTo>
                    <a:lnTo>
                      <a:pt x="660" y="68"/>
                    </a:lnTo>
                    <a:lnTo>
                      <a:pt x="660" y="66"/>
                    </a:lnTo>
                    <a:lnTo>
                      <a:pt x="658" y="62"/>
                    </a:lnTo>
                    <a:lnTo>
                      <a:pt x="658" y="58"/>
                    </a:lnTo>
                    <a:lnTo>
                      <a:pt x="656" y="54"/>
                    </a:lnTo>
                    <a:lnTo>
                      <a:pt x="654" y="50"/>
                    </a:lnTo>
                    <a:lnTo>
                      <a:pt x="652" y="48"/>
                    </a:lnTo>
                    <a:lnTo>
                      <a:pt x="652" y="46"/>
                    </a:lnTo>
                    <a:lnTo>
                      <a:pt x="652" y="46"/>
                    </a:lnTo>
                    <a:lnTo>
                      <a:pt x="650" y="44"/>
                    </a:lnTo>
                    <a:lnTo>
                      <a:pt x="648" y="44"/>
                    </a:lnTo>
                    <a:lnTo>
                      <a:pt x="646" y="42"/>
                    </a:lnTo>
                    <a:lnTo>
                      <a:pt x="642" y="42"/>
                    </a:lnTo>
                    <a:lnTo>
                      <a:pt x="640" y="40"/>
                    </a:lnTo>
                    <a:lnTo>
                      <a:pt x="638" y="38"/>
                    </a:lnTo>
                    <a:lnTo>
                      <a:pt x="638" y="38"/>
                    </a:lnTo>
                    <a:lnTo>
                      <a:pt x="636" y="38"/>
                    </a:lnTo>
                    <a:lnTo>
                      <a:pt x="636" y="36"/>
                    </a:lnTo>
                    <a:lnTo>
                      <a:pt x="636" y="36"/>
                    </a:lnTo>
                    <a:lnTo>
                      <a:pt x="636" y="34"/>
                    </a:lnTo>
                    <a:lnTo>
                      <a:pt x="636" y="34"/>
                    </a:lnTo>
                    <a:lnTo>
                      <a:pt x="636" y="34"/>
                    </a:lnTo>
                    <a:lnTo>
                      <a:pt x="636" y="32"/>
                    </a:lnTo>
                    <a:lnTo>
                      <a:pt x="636" y="32"/>
                    </a:lnTo>
                    <a:lnTo>
                      <a:pt x="638" y="30"/>
                    </a:lnTo>
                    <a:lnTo>
                      <a:pt x="642" y="30"/>
                    </a:lnTo>
                    <a:lnTo>
                      <a:pt x="646" y="28"/>
                    </a:lnTo>
                    <a:lnTo>
                      <a:pt x="648" y="26"/>
                    </a:lnTo>
                    <a:lnTo>
                      <a:pt x="648" y="26"/>
                    </a:lnTo>
                    <a:lnTo>
                      <a:pt x="648" y="26"/>
                    </a:lnTo>
                    <a:lnTo>
                      <a:pt x="650" y="24"/>
                    </a:lnTo>
                    <a:lnTo>
                      <a:pt x="650" y="22"/>
                    </a:lnTo>
                    <a:lnTo>
                      <a:pt x="652" y="20"/>
                    </a:lnTo>
                    <a:lnTo>
                      <a:pt x="654" y="16"/>
                    </a:lnTo>
                    <a:lnTo>
                      <a:pt x="656" y="14"/>
                    </a:lnTo>
                    <a:lnTo>
                      <a:pt x="656" y="14"/>
                    </a:lnTo>
                    <a:lnTo>
                      <a:pt x="658" y="12"/>
                    </a:lnTo>
                    <a:lnTo>
                      <a:pt x="660" y="10"/>
                    </a:lnTo>
                    <a:lnTo>
                      <a:pt x="662" y="8"/>
                    </a:lnTo>
                    <a:lnTo>
                      <a:pt x="666" y="6"/>
                    </a:lnTo>
                    <a:lnTo>
                      <a:pt x="668" y="4"/>
                    </a:lnTo>
                    <a:lnTo>
                      <a:pt x="670" y="2"/>
                    </a:lnTo>
                    <a:lnTo>
                      <a:pt x="672" y="2"/>
                    </a:lnTo>
                    <a:lnTo>
                      <a:pt x="674" y="0"/>
                    </a:lnTo>
                    <a:lnTo>
                      <a:pt x="674" y="0"/>
                    </a:lnTo>
                    <a:lnTo>
                      <a:pt x="676" y="0"/>
                    </a:lnTo>
                    <a:lnTo>
                      <a:pt x="676" y="0"/>
                    </a:lnTo>
                    <a:lnTo>
                      <a:pt x="678" y="2"/>
                    </a:lnTo>
                    <a:lnTo>
                      <a:pt x="680" y="2"/>
                    </a:lnTo>
                    <a:lnTo>
                      <a:pt x="682" y="2"/>
                    </a:lnTo>
                    <a:lnTo>
                      <a:pt x="682" y="4"/>
                    </a:lnTo>
                    <a:lnTo>
                      <a:pt x="684" y="4"/>
                    </a:lnTo>
                    <a:lnTo>
                      <a:pt x="686" y="6"/>
                    </a:lnTo>
                    <a:lnTo>
                      <a:pt x="688" y="8"/>
                    </a:lnTo>
                    <a:lnTo>
                      <a:pt x="690" y="10"/>
                    </a:lnTo>
                    <a:lnTo>
                      <a:pt x="692" y="12"/>
                    </a:lnTo>
                    <a:lnTo>
                      <a:pt x="692" y="12"/>
                    </a:lnTo>
                    <a:lnTo>
                      <a:pt x="694" y="14"/>
                    </a:lnTo>
                    <a:lnTo>
                      <a:pt x="694" y="16"/>
                    </a:lnTo>
                    <a:lnTo>
                      <a:pt x="696" y="16"/>
                    </a:lnTo>
                    <a:lnTo>
                      <a:pt x="696" y="18"/>
                    </a:lnTo>
                    <a:lnTo>
                      <a:pt x="696" y="18"/>
                    </a:lnTo>
                    <a:lnTo>
                      <a:pt x="696" y="20"/>
                    </a:lnTo>
                    <a:lnTo>
                      <a:pt x="696" y="20"/>
                    </a:lnTo>
                    <a:lnTo>
                      <a:pt x="696" y="22"/>
                    </a:lnTo>
                    <a:lnTo>
                      <a:pt x="694" y="24"/>
                    </a:lnTo>
                    <a:lnTo>
                      <a:pt x="694" y="26"/>
                    </a:lnTo>
                    <a:lnTo>
                      <a:pt x="692" y="30"/>
                    </a:lnTo>
                    <a:lnTo>
                      <a:pt x="690" y="32"/>
                    </a:lnTo>
                    <a:lnTo>
                      <a:pt x="690" y="34"/>
                    </a:lnTo>
                    <a:lnTo>
                      <a:pt x="690" y="34"/>
                    </a:lnTo>
                    <a:lnTo>
                      <a:pt x="690" y="36"/>
                    </a:lnTo>
                    <a:lnTo>
                      <a:pt x="690" y="38"/>
                    </a:lnTo>
                    <a:lnTo>
                      <a:pt x="692" y="42"/>
                    </a:lnTo>
                    <a:lnTo>
                      <a:pt x="692" y="44"/>
                    </a:lnTo>
                    <a:lnTo>
                      <a:pt x="692" y="46"/>
                    </a:lnTo>
                    <a:lnTo>
                      <a:pt x="692" y="48"/>
                    </a:lnTo>
                    <a:lnTo>
                      <a:pt x="692" y="48"/>
                    </a:lnTo>
                    <a:lnTo>
                      <a:pt x="694" y="50"/>
                    </a:lnTo>
                    <a:lnTo>
                      <a:pt x="694" y="50"/>
                    </a:lnTo>
                    <a:lnTo>
                      <a:pt x="696" y="52"/>
                    </a:lnTo>
                    <a:lnTo>
                      <a:pt x="698" y="52"/>
                    </a:lnTo>
                    <a:lnTo>
                      <a:pt x="700" y="54"/>
                    </a:lnTo>
                    <a:lnTo>
                      <a:pt x="704" y="56"/>
                    </a:lnTo>
                    <a:lnTo>
                      <a:pt x="704" y="58"/>
                    </a:lnTo>
                    <a:lnTo>
                      <a:pt x="706" y="60"/>
                    </a:lnTo>
                    <a:lnTo>
                      <a:pt x="706" y="60"/>
                    </a:lnTo>
                    <a:lnTo>
                      <a:pt x="706" y="62"/>
                    </a:lnTo>
                    <a:lnTo>
                      <a:pt x="708" y="64"/>
                    </a:lnTo>
                    <a:lnTo>
                      <a:pt x="708" y="68"/>
                    </a:lnTo>
                    <a:lnTo>
                      <a:pt x="708" y="72"/>
                    </a:lnTo>
                    <a:lnTo>
                      <a:pt x="708" y="74"/>
                    </a:lnTo>
                    <a:lnTo>
                      <a:pt x="708" y="76"/>
                    </a:lnTo>
                    <a:lnTo>
                      <a:pt x="710" y="76"/>
                    </a:lnTo>
                    <a:lnTo>
                      <a:pt x="710" y="78"/>
                    </a:lnTo>
                    <a:lnTo>
                      <a:pt x="710" y="78"/>
                    </a:lnTo>
                    <a:lnTo>
                      <a:pt x="710" y="80"/>
                    </a:lnTo>
                    <a:lnTo>
                      <a:pt x="712" y="80"/>
                    </a:lnTo>
                    <a:lnTo>
                      <a:pt x="712" y="80"/>
                    </a:lnTo>
                    <a:lnTo>
                      <a:pt x="714" y="80"/>
                    </a:lnTo>
                    <a:lnTo>
                      <a:pt x="714" y="80"/>
                    </a:lnTo>
                    <a:lnTo>
                      <a:pt x="714" y="80"/>
                    </a:lnTo>
                    <a:lnTo>
                      <a:pt x="716" y="78"/>
                    </a:lnTo>
                    <a:lnTo>
                      <a:pt x="716" y="78"/>
                    </a:lnTo>
                    <a:lnTo>
                      <a:pt x="718" y="76"/>
                    </a:lnTo>
                    <a:lnTo>
                      <a:pt x="718" y="74"/>
                    </a:lnTo>
                    <a:lnTo>
                      <a:pt x="720" y="70"/>
                    </a:lnTo>
                    <a:lnTo>
                      <a:pt x="722" y="66"/>
                    </a:lnTo>
                    <a:lnTo>
                      <a:pt x="722" y="64"/>
                    </a:lnTo>
                    <a:lnTo>
                      <a:pt x="724" y="62"/>
                    </a:lnTo>
                    <a:lnTo>
                      <a:pt x="724" y="62"/>
                    </a:lnTo>
                    <a:lnTo>
                      <a:pt x="726" y="60"/>
                    </a:lnTo>
                    <a:lnTo>
                      <a:pt x="726" y="60"/>
                    </a:lnTo>
                    <a:lnTo>
                      <a:pt x="726" y="60"/>
                    </a:lnTo>
                    <a:lnTo>
                      <a:pt x="728" y="60"/>
                    </a:lnTo>
                    <a:lnTo>
                      <a:pt x="728" y="60"/>
                    </a:lnTo>
                    <a:lnTo>
                      <a:pt x="730" y="60"/>
                    </a:lnTo>
                    <a:lnTo>
                      <a:pt x="730" y="60"/>
                    </a:lnTo>
                    <a:lnTo>
                      <a:pt x="730" y="62"/>
                    </a:lnTo>
                    <a:lnTo>
                      <a:pt x="732" y="62"/>
                    </a:lnTo>
                    <a:lnTo>
                      <a:pt x="732" y="64"/>
                    </a:lnTo>
                    <a:lnTo>
                      <a:pt x="732" y="64"/>
                    </a:lnTo>
                    <a:lnTo>
                      <a:pt x="734" y="66"/>
                    </a:lnTo>
                    <a:lnTo>
                      <a:pt x="736" y="70"/>
                    </a:lnTo>
                    <a:lnTo>
                      <a:pt x="736" y="72"/>
                    </a:lnTo>
                    <a:lnTo>
                      <a:pt x="738" y="78"/>
                    </a:lnTo>
                    <a:lnTo>
                      <a:pt x="738" y="78"/>
                    </a:lnTo>
                    <a:lnTo>
                      <a:pt x="738" y="80"/>
                    </a:lnTo>
                    <a:lnTo>
                      <a:pt x="738" y="82"/>
                    </a:lnTo>
                    <a:lnTo>
                      <a:pt x="736" y="84"/>
                    </a:lnTo>
                    <a:lnTo>
                      <a:pt x="736" y="88"/>
                    </a:lnTo>
                    <a:lnTo>
                      <a:pt x="736" y="92"/>
                    </a:lnTo>
                    <a:lnTo>
                      <a:pt x="734" y="96"/>
                    </a:lnTo>
                    <a:lnTo>
                      <a:pt x="734" y="98"/>
                    </a:lnTo>
                    <a:lnTo>
                      <a:pt x="734" y="100"/>
                    </a:lnTo>
                    <a:lnTo>
                      <a:pt x="734" y="102"/>
                    </a:lnTo>
                    <a:lnTo>
                      <a:pt x="734" y="104"/>
                    </a:lnTo>
                    <a:lnTo>
                      <a:pt x="736" y="106"/>
                    </a:lnTo>
                    <a:lnTo>
                      <a:pt x="736" y="106"/>
                    </a:lnTo>
                    <a:lnTo>
                      <a:pt x="736" y="106"/>
                    </a:lnTo>
                    <a:lnTo>
                      <a:pt x="736" y="106"/>
                    </a:lnTo>
                    <a:lnTo>
                      <a:pt x="738" y="106"/>
                    </a:lnTo>
                    <a:lnTo>
                      <a:pt x="738" y="108"/>
                    </a:lnTo>
                    <a:lnTo>
                      <a:pt x="740" y="108"/>
                    </a:lnTo>
                    <a:lnTo>
                      <a:pt x="742" y="108"/>
                    </a:lnTo>
                    <a:lnTo>
                      <a:pt x="744" y="108"/>
                    </a:lnTo>
                    <a:lnTo>
                      <a:pt x="746" y="108"/>
                    </a:lnTo>
                    <a:lnTo>
                      <a:pt x="748" y="106"/>
                    </a:lnTo>
                    <a:lnTo>
                      <a:pt x="748" y="106"/>
                    </a:lnTo>
                    <a:lnTo>
                      <a:pt x="748" y="106"/>
                    </a:lnTo>
                    <a:lnTo>
                      <a:pt x="750" y="106"/>
                    </a:lnTo>
                    <a:lnTo>
                      <a:pt x="750" y="104"/>
                    </a:lnTo>
                    <a:lnTo>
                      <a:pt x="750" y="104"/>
                    </a:lnTo>
                    <a:lnTo>
                      <a:pt x="750" y="100"/>
                    </a:lnTo>
                    <a:lnTo>
                      <a:pt x="752" y="98"/>
                    </a:lnTo>
                    <a:lnTo>
                      <a:pt x="752" y="94"/>
                    </a:lnTo>
                    <a:lnTo>
                      <a:pt x="752" y="92"/>
                    </a:lnTo>
                    <a:lnTo>
                      <a:pt x="754" y="90"/>
                    </a:lnTo>
                    <a:lnTo>
                      <a:pt x="754" y="90"/>
                    </a:lnTo>
                    <a:lnTo>
                      <a:pt x="754" y="88"/>
                    </a:lnTo>
                    <a:lnTo>
                      <a:pt x="754" y="88"/>
                    </a:lnTo>
                    <a:lnTo>
                      <a:pt x="758" y="86"/>
                    </a:lnTo>
                    <a:lnTo>
                      <a:pt x="760" y="84"/>
                    </a:lnTo>
                    <a:lnTo>
                      <a:pt x="762" y="82"/>
                    </a:lnTo>
                    <a:lnTo>
                      <a:pt x="766" y="78"/>
                    </a:lnTo>
                    <a:lnTo>
                      <a:pt x="768" y="76"/>
                    </a:lnTo>
                    <a:lnTo>
                      <a:pt x="770" y="74"/>
                    </a:lnTo>
                    <a:lnTo>
                      <a:pt x="770" y="74"/>
                    </a:lnTo>
                    <a:lnTo>
                      <a:pt x="772" y="72"/>
                    </a:lnTo>
                    <a:lnTo>
                      <a:pt x="772" y="72"/>
                    </a:lnTo>
                    <a:lnTo>
                      <a:pt x="772" y="70"/>
                    </a:lnTo>
                    <a:lnTo>
                      <a:pt x="772" y="66"/>
                    </a:lnTo>
                    <a:lnTo>
                      <a:pt x="774" y="64"/>
                    </a:lnTo>
                    <a:lnTo>
                      <a:pt x="774" y="60"/>
                    </a:lnTo>
                    <a:lnTo>
                      <a:pt x="774" y="56"/>
                    </a:lnTo>
                    <a:lnTo>
                      <a:pt x="776" y="54"/>
                    </a:lnTo>
                    <a:lnTo>
                      <a:pt x="776" y="52"/>
                    </a:lnTo>
                    <a:lnTo>
                      <a:pt x="776" y="52"/>
                    </a:lnTo>
                    <a:lnTo>
                      <a:pt x="776" y="50"/>
                    </a:lnTo>
                    <a:lnTo>
                      <a:pt x="778" y="50"/>
                    </a:lnTo>
                    <a:lnTo>
                      <a:pt x="778" y="48"/>
                    </a:lnTo>
                    <a:lnTo>
                      <a:pt x="780" y="48"/>
                    </a:lnTo>
                    <a:lnTo>
                      <a:pt x="782" y="48"/>
                    </a:lnTo>
                    <a:lnTo>
                      <a:pt x="784" y="46"/>
                    </a:lnTo>
                    <a:lnTo>
                      <a:pt x="786" y="46"/>
                    </a:lnTo>
                    <a:lnTo>
                      <a:pt x="788" y="46"/>
                    </a:lnTo>
                    <a:lnTo>
                      <a:pt x="790" y="46"/>
                    </a:lnTo>
                    <a:lnTo>
                      <a:pt x="792" y="46"/>
                    </a:lnTo>
                    <a:lnTo>
                      <a:pt x="794" y="46"/>
                    </a:lnTo>
                    <a:lnTo>
                      <a:pt x="796" y="48"/>
                    </a:lnTo>
                    <a:lnTo>
                      <a:pt x="800" y="48"/>
                    </a:lnTo>
                    <a:lnTo>
                      <a:pt x="802" y="48"/>
                    </a:lnTo>
                    <a:lnTo>
                      <a:pt x="804" y="50"/>
                    </a:lnTo>
                    <a:lnTo>
                      <a:pt x="806" y="50"/>
                    </a:lnTo>
                    <a:lnTo>
                      <a:pt x="808" y="50"/>
                    </a:lnTo>
                    <a:lnTo>
                      <a:pt x="808" y="52"/>
                    </a:lnTo>
                    <a:lnTo>
                      <a:pt x="810" y="52"/>
                    </a:lnTo>
                    <a:lnTo>
                      <a:pt x="810" y="54"/>
                    </a:lnTo>
                    <a:lnTo>
                      <a:pt x="812" y="54"/>
                    </a:lnTo>
                    <a:lnTo>
                      <a:pt x="812" y="56"/>
                    </a:lnTo>
                    <a:lnTo>
                      <a:pt x="814" y="56"/>
                    </a:lnTo>
                    <a:lnTo>
                      <a:pt x="816" y="60"/>
                    </a:lnTo>
                    <a:lnTo>
                      <a:pt x="816" y="62"/>
                    </a:lnTo>
                    <a:lnTo>
                      <a:pt x="818" y="66"/>
                    </a:lnTo>
                    <a:lnTo>
                      <a:pt x="818" y="68"/>
                    </a:lnTo>
                    <a:lnTo>
                      <a:pt x="820" y="70"/>
                    </a:lnTo>
                    <a:lnTo>
                      <a:pt x="820" y="72"/>
                    </a:lnTo>
                    <a:lnTo>
                      <a:pt x="820" y="72"/>
                    </a:lnTo>
                    <a:lnTo>
                      <a:pt x="820" y="74"/>
                    </a:lnTo>
                    <a:lnTo>
                      <a:pt x="818" y="74"/>
                    </a:lnTo>
                    <a:lnTo>
                      <a:pt x="818" y="76"/>
                    </a:lnTo>
                    <a:lnTo>
                      <a:pt x="818" y="76"/>
                    </a:lnTo>
                    <a:lnTo>
                      <a:pt x="818" y="76"/>
                    </a:lnTo>
                    <a:lnTo>
                      <a:pt x="816" y="76"/>
                    </a:lnTo>
                    <a:lnTo>
                      <a:pt x="814" y="78"/>
                    </a:lnTo>
                    <a:lnTo>
                      <a:pt x="812" y="78"/>
                    </a:lnTo>
                    <a:lnTo>
                      <a:pt x="810" y="80"/>
                    </a:lnTo>
                    <a:lnTo>
                      <a:pt x="808" y="80"/>
                    </a:lnTo>
                    <a:lnTo>
                      <a:pt x="808" y="80"/>
                    </a:lnTo>
                    <a:lnTo>
                      <a:pt x="808" y="82"/>
                    </a:lnTo>
                    <a:lnTo>
                      <a:pt x="806" y="82"/>
                    </a:lnTo>
                    <a:lnTo>
                      <a:pt x="806" y="82"/>
                    </a:lnTo>
                    <a:lnTo>
                      <a:pt x="806" y="84"/>
                    </a:lnTo>
                    <a:lnTo>
                      <a:pt x="806" y="84"/>
                    </a:lnTo>
                    <a:lnTo>
                      <a:pt x="806" y="86"/>
                    </a:lnTo>
                    <a:lnTo>
                      <a:pt x="806" y="88"/>
                    </a:lnTo>
                    <a:lnTo>
                      <a:pt x="806" y="88"/>
                    </a:lnTo>
                    <a:lnTo>
                      <a:pt x="808" y="90"/>
                    </a:lnTo>
                    <a:lnTo>
                      <a:pt x="808" y="92"/>
                    </a:lnTo>
                    <a:lnTo>
                      <a:pt x="810" y="96"/>
                    </a:lnTo>
                    <a:lnTo>
                      <a:pt x="812" y="100"/>
                    </a:lnTo>
                    <a:lnTo>
                      <a:pt x="812" y="104"/>
                    </a:lnTo>
                    <a:lnTo>
                      <a:pt x="812" y="104"/>
                    </a:lnTo>
                    <a:lnTo>
                      <a:pt x="812" y="106"/>
                    </a:lnTo>
                    <a:lnTo>
                      <a:pt x="814" y="108"/>
                    </a:lnTo>
                    <a:lnTo>
                      <a:pt x="814" y="110"/>
                    </a:lnTo>
                    <a:lnTo>
                      <a:pt x="812" y="110"/>
                    </a:lnTo>
                    <a:lnTo>
                      <a:pt x="812" y="112"/>
                    </a:lnTo>
                    <a:lnTo>
                      <a:pt x="812" y="114"/>
                    </a:lnTo>
                    <a:lnTo>
                      <a:pt x="810" y="116"/>
                    </a:lnTo>
                    <a:lnTo>
                      <a:pt x="808" y="118"/>
                    </a:lnTo>
                    <a:lnTo>
                      <a:pt x="806" y="120"/>
                    </a:lnTo>
                    <a:lnTo>
                      <a:pt x="804" y="122"/>
                    </a:lnTo>
                    <a:lnTo>
                      <a:pt x="800" y="124"/>
                    </a:lnTo>
                    <a:lnTo>
                      <a:pt x="798" y="126"/>
                    </a:lnTo>
                    <a:lnTo>
                      <a:pt x="794" y="128"/>
                    </a:lnTo>
                    <a:lnTo>
                      <a:pt x="792" y="128"/>
                    </a:lnTo>
                    <a:lnTo>
                      <a:pt x="788" y="130"/>
                    </a:lnTo>
                    <a:lnTo>
                      <a:pt x="786" y="132"/>
                    </a:lnTo>
                    <a:lnTo>
                      <a:pt x="782" y="132"/>
                    </a:lnTo>
                    <a:lnTo>
                      <a:pt x="780" y="132"/>
                    </a:lnTo>
                    <a:lnTo>
                      <a:pt x="778" y="134"/>
                    </a:lnTo>
                    <a:lnTo>
                      <a:pt x="774" y="134"/>
                    </a:lnTo>
                    <a:lnTo>
                      <a:pt x="774" y="132"/>
                    </a:lnTo>
                    <a:lnTo>
                      <a:pt x="772" y="132"/>
                    </a:lnTo>
                    <a:lnTo>
                      <a:pt x="772" y="132"/>
                    </a:lnTo>
                    <a:lnTo>
                      <a:pt x="772" y="132"/>
                    </a:lnTo>
                    <a:lnTo>
                      <a:pt x="770" y="132"/>
                    </a:lnTo>
                    <a:lnTo>
                      <a:pt x="770" y="132"/>
                    </a:lnTo>
                    <a:lnTo>
                      <a:pt x="770" y="130"/>
                    </a:lnTo>
                    <a:lnTo>
                      <a:pt x="770" y="128"/>
                    </a:lnTo>
                    <a:lnTo>
                      <a:pt x="768" y="126"/>
                    </a:lnTo>
                    <a:lnTo>
                      <a:pt x="768" y="124"/>
                    </a:lnTo>
                    <a:lnTo>
                      <a:pt x="766" y="124"/>
                    </a:lnTo>
                    <a:lnTo>
                      <a:pt x="766" y="124"/>
                    </a:lnTo>
                    <a:lnTo>
                      <a:pt x="766" y="122"/>
                    </a:lnTo>
                    <a:lnTo>
                      <a:pt x="766" y="122"/>
                    </a:lnTo>
                    <a:lnTo>
                      <a:pt x="764" y="122"/>
                    </a:lnTo>
                    <a:lnTo>
                      <a:pt x="762" y="122"/>
                    </a:lnTo>
                    <a:lnTo>
                      <a:pt x="758" y="122"/>
                    </a:lnTo>
                    <a:lnTo>
                      <a:pt x="754" y="122"/>
                    </a:lnTo>
                    <a:lnTo>
                      <a:pt x="752" y="122"/>
                    </a:lnTo>
                    <a:lnTo>
                      <a:pt x="748" y="122"/>
                    </a:lnTo>
                    <a:lnTo>
                      <a:pt x="748" y="122"/>
                    </a:lnTo>
                    <a:lnTo>
                      <a:pt x="746" y="122"/>
                    </a:lnTo>
                    <a:lnTo>
                      <a:pt x="746" y="124"/>
                    </a:lnTo>
                    <a:lnTo>
                      <a:pt x="744" y="124"/>
                    </a:lnTo>
                    <a:lnTo>
                      <a:pt x="744" y="124"/>
                    </a:lnTo>
                    <a:lnTo>
                      <a:pt x="744" y="126"/>
                    </a:lnTo>
                    <a:lnTo>
                      <a:pt x="744" y="126"/>
                    </a:lnTo>
                    <a:lnTo>
                      <a:pt x="744" y="128"/>
                    </a:lnTo>
                    <a:lnTo>
                      <a:pt x="742" y="130"/>
                    </a:lnTo>
                    <a:lnTo>
                      <a:pt x="742" y="132"/>
                    </a:lnTo>
                    <a:lnTo>
                      <a:pt x="742" y="136"/>
                    </a:lnTo>
                    <a:lnTo>
                      <a:pt x="742" y="138"/>
                    </a:lnTo>
                    <a:lnTo>
                      <a:pt x="742" y="140"/>
                    </a:lnTo>
                    <a:lnTo>
                      <a:pt x="742" y="140"/>
                    </a:lnTo>
                    <a:lnTo>
                      <a:pt x="742" y="140"/>
                    </a:lnTo>
                    <a:lnTo>
                      <a:pt x="740" y="142"/>
                    </a:lnTo>
                    <a:lnTo>
                      <a:pt x="740" y="142"/>
                    </a:lnTo>
                    <a:lnTo>
                      <a:pt x="738" y="142"/>
                    </a:lnTo>
                    <a:lnTo>
                      <a:pt x="738" y="144"/>
                    </a:lnTo>
                    <a:lnTo>
                      <a:pt x="736" y="144"/>
                    </a:lnTo>
                    <a:lnTo>
                      <a:pt x="734" y="144"/>
                    </a:lnTo>
                    <a:lnTo>
                      <a:pt x="732" y="144"/>
                    </a:lnTo>
                    <a:lnTo>
                      <a:pt x="728" y="144"/>
                    </a:lnTo>
                    <a:lnTo>
                      <a:pt x="724" y="144"/>
                    </a:lnTo>
                    <a:lnTo>
                      <a:pt x="722" y="144"/>
                    </a:lnTo>
                    <a:lnTo>
                      <a:pt x="718" y="142"/>
                    </a:lnTo>
                    <a:lnTo>
                      <a:pt x="716" y="142"/>
                    </a:lnTo>
                    <a:lnTo>
                      <a:pt x="714" y="140"/>
                    </a:lnTo>
                    <a:lnTo>
                      <a:pt x="714" y="140"/>
                    </a:lnTo>
                    <a:lnTo>
                      <a:pt x="712" y="138"/>
                    </a:lnTo>
                    <a:lnTo>
                      <a:pt x="710" y="136"/>
                    </a:lnTo>
                    <a:lnTo>
                      <a:pt x="710" y="136"/>
                    </a:lnTo>
                    <a:lnTo>
                      <a:pt x="710" y="134"/>
                    </a:lnTo>
                    <a:lnTo>
                      <a:pt x="708" y="134"/>
                    </a:lnTo>
                    <a:lnTo>
                      <a:pt x="708" y="134"/>
                    </a:lnTo>
                    <a:lnTo>
                      <a:pt x="706" y="134"/>
                    </a:lnTo>
                    <a:lnTo>
                      <a:pt x="704" y="134"/>
                    </a:lnTo>
                    <a:lnTo>
                      <a:pt x="702" y="134"/>
                    </a:lnTo>
                    <a:lnTo>
                      <a:pt x="702" y="134"/>
                    </a:lnTo>
                    <a:lnTo>
                      <a:pt x="700" y="134"/>
                    </a:lnTo>
                    <a:lnTo>
                      <a:pt x="698" y="134"/>
                    </a:lnTo>
                    <a:lnTo>
                      <a:pt x="698" y="134"/>
                    </a:lnTo>
                    <a:lnTo>
                      <a:pt x="698" y="136"/>
                    </a:lnTo>
                    <a:lnTo>
                      <a:pt x="698" y="136"/>
                    </a:lnTo>
                    <a:lnTo>
                      <a:pt x="698" y="136"/>
                    </a:lnTo>
                    <a:lnTo>
                      <a:pt x="698" y="138"/>
                    </a:lnTo>
                    <a:lnTo>
                      <a:pt x="698" y="138"/>
                    </a:lnTo>
                    <a:lnTo>
                      <a:pt x="698" y="140"/>
                    </a:lnTo>
                    <a:lnTo>
                      <a:pt x="698" y="142"/>
                    </a:lnTo>
                    <a:lnTo>
                      <a:pt x="698" y="144"/>
                    </a:lnTo>
                    <a:lnTo>
                      <a:pt x="698" y="144"/>
                    </a:lnTo>
                    <a:lnTo>
                      <a:pt x="700" y="146"/>
                    </a:lnTo>
                    <a:lnTo>
                      <a:pt x="700" y="146"/>
                    </a:lnTo>
                    <a:lnTo>
                      <a:pt x="702" y="146"/>
                    </a:lnTo>
                    <a:lnTo>
                      <a:pt x="702" y="148"/>
                    </a:lnTo>
                    <a:lnTo>
                      <a:pt x="704" y="148"/>
                    </a:lnTo>
                    <a:lnTo>
                      <a:pt x="708" y="148"/>
                    </a:lnTo>
                    <a:lnTo>
                      <a:pt x="712" y="150"/>
                    </a:lnTo>
                    <a:lnTo>
                      <a:pt x="716" y="150"/>
                    </a:lnTo>
                    <a:lnTo>
                      <a:pt x="718" y="150"/>
                    </a:lnTo>
                    <a:lnTo>
                      <a:pt x="718" y="152"/>
                    </a:lnTo>
                    <a:lnTo>
                      <a:pt x="720" y="152"/>
                    </a:lnTo>
                    <a:lnTo>
                      <a:pt x="722" y="152"/>
                    </a:lnTo>
                    <a:lnTo>
                      <a:pt x="722" y="154"/>
                    </a:lnTo>
                    <a:lnTo>
                      <a:pt x="724" y="154"/>
                    </a:lnTo>
                    <a:lnTo>
                      <a:pt x="724" y="156"/>
                    </a:lnTo>
                    <a:lnTo>
                      <a:pt x="724" y="156"/>
                    </a:lnTo>
                    <a:lnTo>
                      <a:pt x="724" y="158"/>
                    </a:lnTo>
                    <a:lnTo>
                      <a:pt x="724" y="160"/>
                    </a:lnTo>
                    <a:lnTo>
                      <a:pt x="724" y="160"/>
                    </a:lnTo>
                    <a:lnTo>
                      <a:pt x="724" y="162"/>
                    </a:lnTo>
                    <a:lnTo>
                      <a:pt x="722" y="166"/>
                    </a:lnTo>
                    <a:lnTo>
                      <a:pt x="720" y="168"/>
                    </a:lnTo>
                    <a:lnTo>
                      <a:pt x="720" y="172"/>
                    </a:lnTo>
                    <a:lnTo>
                      <a:pt x="718" y="174"/>
                    </a:lnTo>
                    <a:lnTo>
                      <a:pt x="716" y="176"/>
                    </a:lnTo>
                    <a:lnTo>
                      <a:pt x="716" y="178"/>
                    </a:lnTo>
                    <a:lnTo>
                      <a:pt x="714" y="180"/>
                    </a:lnTo>
                    <a:lnTo>
                      <a:pt x="712" y="180"/>
                    </a:lnTo>
                    <a:lnTo>
                      <a:pt x="712" y="182"/>
                    </a:lnTo>
                    <a:lnTo>
                      <a:pt x="710" y="184"/>
                    </a:lnTo>
                    <a:lnTo>
                      <a:pt x="708" y="184"/>
                    </a:lnTo>
                    <a:lnTo>
                      <a:pt x="706" y="184"/>
                    </a:lnTo>
                    <a:lnTo>
                      <a:pt x="704" y="186"/>
                    </a:lnTo>
                    <a:lnTo>
                      <a:pt x="704" y="186"/>
                    </a:lnTo>
                    <a:lnTo>
                      <a:pt x="702" y="186"/>
                    </a:lnTo>
                    <a:lnTo>
                      <a:pt x="700" y="186"/>
                    </a:lnTo>
                    <a:lnTo>
                      <a:pt x="698" y="186"/>
                    </a:lnTo>
                    <a:lnTo>
                      <a:pt x="694" y="186"/>
                    </a:lnTo>
                    <a:lnTo>
                      <a:pt x="692" y="186"/>
                    </a:lnTo>
                    <a:lnTo>
                      <a:pt x="688" y="186"/>
                    </a:lnTo>
                    <a:lnTo>
                      <a:pt x="688" y="188"/>
                    </a:lnTo>
                    <a:lnTo>
                      <a:pt x="686" y="188"/>
                    </a:lnTo>
                    <a:lnTo>
                      <a:pt x="686" y="188"/>
                    </a:lnTo>
                    <a:lnTo>
                      <a:pt x="684" y="188"/>
                    </a:lnTo>
                    <a:lnTo>
                      <a:pt x="684" y="188"/>
                    </a:lnTo>
                    <a:lnTo>
                      <a:pt x="682" y="190"/>
                    </a:lnTo>
                    <a:lnTo>
                      <a:pt x="682" y="190"/>
                    </a:lnTo>
                    <a:lnTo>
                      <a:pt x="682" y="192"/>
                    </a:lnTo>
                    <a:lnTo>
                      <a:pt x="680" y="194"/>
                    </a:lnTo>
                    <a:lnTo>
                      <a:pt x="678" y="196"/>
                    </a:lnTo>
                    <a:lnTo>
                      <a:pt x="676" y="202"/>
                    </a:lnTo>
                    <a:lnTo>
                      <a:pt x="674" y="204"/>
                    </a:lnTo>
                    <a:lnTo>
                      <a:pt x="672" y="206"/>
                    </a:lnTo>
                    <a:lnTo>
                      <a:pt x="670" y="208"/>
                    </a:lnTo>
                    <a:lnTo>
                      <a:pt x="666" y="212"/>
                    </a:lnTo>
                    <a:lnTo>
                      <a:pt x="664" y="214"/>
                    </a:lnTo>
                    <a:lnTo>
                      <a:pt x="660" y="216"/>
                    </a:lnTo>
                    <a:lnTo>
                      <a:pt x="652" y="222"/>
                    </a:lnTo>
                    <a:lnTo>
                      <a:pt x="648" y="224"/>
                    </a:lnTo>
                    <a:lnTo>
                      <a:pt x="646" y="228"/>
                    </a:lnTo>
                    <a:lnTo>
                      <a:pt x="640" y="232"/>
                    </a:lnTo>
                    <a:lnTo>
                      <a:pt x="634" y="236"/>
                    </a:lnTo>
                    <a:lnTo>
                      <a:pt x="630" y="240"/>
                    </a:lnTo>
                    <a:lnTo>
                      <a:pt x="628" y="242"/>
                    </a:lnTo>
                    <a:lnTo>
                      <a:pt x="624" y="246"/>
                    </a:lnTo>
                    <a:lnTo>
                      <a:pt x="622" y="248"/>
                    </a:lnTo>
                    <a:lnTo>
                      <a:pt x="620" y="250"/>
                    </a:lnTo>
                    <a:lnTo>
                      <a:pt x="618" y="254"/>
                    </a:lnTo>
                    <a:lnTo>
                      <a:pt x="614" y="258"/>
                    </a:lnTo>
                    <a:lnTo>
                      <a:pt x="612" y="262"/>
                    </a:lnTo>
                    <a:lnTo>
                      <a:pt x="610" y="266"/>
                    </a:lnTo>
                    <a:lnTo>
                      <a:pt x="606" y="270"/>
                    </a:lnTo>
                    <a:lnTo>
                      <a:pt x="604" y="274"/>
                    </a:lnTo>
                    <a:lnTo>
                      <a:pt x="604" y="274"/>
                    </a:lnTo>
                    <a:lnTo>
                      <a:pt x="604" y="276"/>
                    </a:lnTo>
                    <a:lnTo>
                      <a:pt x="602" y="278"/>
                    </a:lnTo>
                    <a:lnTo>
                      <a:pt x="602" y="282"/>
                    </a:lnTo>
                    <a:lnTo>
                      <a:pt x="602" y="284"/>
                    </a:lnTo>
                    <a:lnTo>
                      <a:pt x="602" y="288"/>
                    </a:lnTo>
                    <a:lnTo>
                      <a:pt x="600" y="290"/>
                    </a:lnTo>
                    <a:lnTo>
                      <a:pt x="600" y="292"/>
                    </a:lnTo>
                    <a:lnTo>
                      <a:pt x="600" y="294"/>
                    </a:lnTo>
                    <a:lnTo>
                      <a:pt x="602" y="294"/>
                    </a:lnTo>
                    <a:lnTo>
                      <a:pt x="602" y="296"/>
                    </a:lnTo>
                    <a:lnTo>
                      <a:pt x="602" y="296"/>
                    </a:lnTo>
                    <a:lnTo>
                      <a:pt x="602" y="298"/>
                    </a:lnTo>
                    <a:lnTo>
                      <a:pt x="602" y="298"/>
                    </a:lnTo>
                    <a:lnTo>
                      <a:pt x="604" y="298"/>
                    </a:lnTo>
                    <a:lnTo>
                      <a:pt x="604" y="300"/>
                    </a:lnTo>
                    <a:lnTo>
                      <a:pt x="606" y="300"/>
                    </a:lnTo>
                    <a:lnTo>
                      <a:pt x="608" y="300"/>
                    </a:lnTo>
                    <a:lnTo>
                      <a:pt x="610" y="300"/>
                    </a:lnTo>
                    <a:lnTo>
                      <a:pt x="614" y="300"/>
                    </a:lnTo>
                    <a:lnTo>
                      <a:pt x="616" y="300"/>
                    </a:lnTo>
                    <a:lnTo>
                      <a:pt x="618" y="300"/>
                    </a:lnTo>
                    <a:lnTo>
                      <a:pt x="618" y="300"/>
                    </a:lnTo>
                    <a:lnTo>
                      <a:pt x="620" y="302"/>
                    </a:lnTo>
                    <a:lnTo>
                      <a:pt x="620" y="302"/>
                    </a:lnTo>
                    <a:lnTo>
                      <a:pt x="620" y="302"/>
                    </a:lnTo>
                    <a:lnTo>
                      <a:pt x="620" y="302"/>
                    </a:lnTo>
                    <a:lnTo>
                      <a:pt x="622" y="304"/>
                    </a:lnTo>
                    <a:lnTo>
                      <a:pt x="622" y="306"/>
                    </a:lnTo>
                    <a:lnTo>
                      <a:pt x="624" y="308"/>
                    </a:lnTo>
                    <a:lnTo>
                      <a:pt x="624" y="312"/>
                    </a:lnTo>
                    <a:lnTo>
                      <a:pt x="624" y="314"/>
                    </a:lnTo>
                    <a:lnTo>
                      <a:pt x="624" y="320"/>
                    </a:lnTo>
                    <a:lnTo>
                      <a:pt x="624" y="324"/>
                    </a:lnTo>
                    <a:lnTo>
                      <a:pt x="624" y="328"/>
                    </a:lnTo>
                    <a:lnTo>
                      <a:pt x="626" y="330"/>
                    </a:lnTo>
                    <a:lnTo>
                      <a:pt x="626" y="332"/>
                    </a:lnTo>
                    <a:lnTo>
                      <a:pt x="626" y="334"/>
                    </a:lnTo>
                    <a:lnTo>
                      <a:pt x="628" y="336"/>
                    </a:lnTo>
                    <a:lnTo>
                      <a:pt x="628" y="336"/>
                    </a:lnTo>
                    <a:lnTo>
                      <a:pt x="628" y="336"/>
                    </a:lnTo>
                    <a:lnTo>
                      <a:pt x="630" y="338"/>
                    </a:lnTo>
                    <a:lnTo>
                      <a:pt x="630" y="338"/>
                    </a:lnTo>
                    <a:lnTo>
                      <a:pt x="632" y="338"/>
                    </a:lnTo>
                    <a:lnTo>
                      <a:pt x="634" y="340"/>
                    </a:lnTo>
                    <a:lnTo>
                      <a:pt x="636" y="340"/>
                    </a:lnTo>
                    <a:lnTo>
                      <a:pt x="640" y="340"/>
                    </a:lnTo>
                    <a:lnTo>
                      <a:pt x="642" y="340"/>
                    </a:lnTo>
                    <a:lnTo>
                      <a:pt x="648" y="340"/>
                    </a:lnTo>
                    <a:lnTo>
                      <a:pt x="654" y="340"/>
                    </a:lnTo>
                    <a:lnTo>
                      <a:pt x="658" y="340"/>
                    </a:lnTo>
                    <a:lnTo>
                      <a:pt x="662" y="340"/>
                    </a:lnTo>
                    <a:lnTo>
                      <a:pt x="664" y="340"/>
                    </a:lnTo>
                    <a:lnTo>
                      <a:pt x="666" y="342"/>
                    </a:lnTo>
                    <a:lnTo>
                      <a:pt x="668" y="342"/>
                    </a:lnTo>
                    <a:lnTo>
                      <a:pt x="670" y="342"/>
                    </a:lnTo>
                    <a:lnTo>
                      <a:pt x="670" y="344"/>
                    </a:lnTo>
                    <a:lnTo>
                      <a:pt x="672" y="346"/>
                    </a:lnTo>
                    <a:lnTo>
                      <a:pt x="674" y="346"/>
                    </a:lnTo>
                    <a:lnTo>
                      <a:pt x="678" y="350"/>
                    </a:lnTo>
                    <a:lnTo>
                      <a:pt x="680" y="354"/>
                    </a:lnTo>
                    <a:lnTo>
                      <a:pt x="684" y="358"/>
                    </a:lnTo>
                    <a:lnTo>
                      <a:pt x="686" y="360"/>
                    </a:lnTo>
                    <a:lnTo>
                      <a:pt x="688" y="362"/>
                    </a:lnTo>
                    <a:lnTo>
                      <a:pt x="690" y="364"/>
                    </a:lnTo>
                    <a:lnTo>
                      <a:pt x="692" y="364"/>
                    </a:lnTo>
                    <a:lnTo>
                      <a:pt x="692" y="366"/>
                    </a:lnTo>
                    <a:lnTo>
                      <a:pt x="694" y="366"/>
                    </a:lnTo>
                    <a:lnTo>
                      <a:pt x="696" y="366"/>
                    </a:lnTo>
                    <a:lnTo>
                      <a:pt x="700" y="366"/>
                    </a:lnTo>
                    <a:lnTo>
                      <a:pt x="702" y="368"/>
                    </a:lnTo>
                    <a:lnTo>
                      <a:pt x="704" y="368"/>
                    </a:lnTo>
                    <a:lnTo>
                      <a:pt x="706" y="368"/>
                    </a:lnTo>
                    <a:lnTo>
                      <a:pt x="708" y="368"/>
                    </a:lnTo>
                    <a:lnTo>
                      <a:pt x="708" y="368"/>
                    </a:lnTo>
                    <a:lnTo>
                      <a:pt x="710" y="368"/>
                    </a:lnTo>
                    <a:lnTo>
                      <a:pt x="710" y="370"/>
                    </a:lnTo>
                    <a:lnTo>
                      <a:pt x="712" y="372"/>
                    </a:lnTo>
                    <a:lnTo>
                      <a:pt x="714" y="374"/>
                    </a:lnTo>
                    <a:lnTo>
                      <a:pt x="716" y="376"/>
                    </a:lnTo>
                    <a:lnTo>
                      <a:pt x="718" y="380"/>
                    </a:lnTo>
                    <a:lnTo>
                      <a:pt x="720" y="382"/>
                    </a:lnTo>
                    <a:lnTo>
                      <a:pt x="720" y="382"/>
                    </a:lnTo>
                    <a:lnTo>
                      <a:pt x="722" y="384"/>
                    </a:lnTo>
                    <a:lnTo>
                      <a:pt x="722" y="384"/>
                    </a:lnTo>
                    <a:lnTo>
                      <a:pt x="724" y="384"/>
                    </a:lnTo>
                    <a:lnTo>
                      <a:pt x="724" y="384"/>
                    </a:lnTo>
                    <a:lnTo>
                      <a:pt x="726" y="384"/>
                    </a:lnTo>
                    <a:lnTo>
                      <a:pt x="728" y="384"/>
                    </a:lnTo>
                    <a:lnTo>
                      <a:pt x="730" y="384"/>
                    </a:lnTo>
                    <a:lnTo>
                      <a:pt x="732" y="384"/>
                    </a:lnTo>
                    <a:lnTo>
                      <a:pt x="738" y="382"/>
                    </a:lnTo>
                    <a:lnTo>
                      <a:pt x="740" y="382"/>
                    </a:lnTo>
                    <a:lnTo>
                      <a:pt x="742" y="380"/>
                    </a:lnTo>
                    <a:lnTo>
                      <a:pt x="744" y="380"/>
                    </a:lnTo>
                    <a:lnTo>
                      <a:pt x="746" y="380"/>
                    </a:lnTo>
                    <a:lnTo>
                      <a:pt x="748" y="380"/>
                    </a:lnTo>
                    <a:lnTo>
                      <a:pt x="748" y="382"/>
                    </a:lnTo>
                    <a:lnTo>
                      <a:pt x="750" y="382"/>
                    </a:lnTo>
                    <a:lnTo>
                      <a:pt x="750" y="382"/>
                    </a:lnTo>
                    <a:lnTo>
                      <a:pt x="750" y="382"/>
                    </a:lnTo>
                    <a:lnTo>
                      <a:pt x="750" y="384"/>
                    </a:lnTo>
                    <a:lnTo>
                      <a:pt x="752" y="384"/>
                    </a:lnTo>
                    <a:lnTo>
                      <a:pt x="752" y="386"/>
                    </a:lnTo>
                    <a:lnTo>
                      <a:pt x="752" y="388"/>
                    </a:lnTo>
                    <a:lnTo>
                      <a:pt x="752" y="390"/>
                    </a:lnTo>
                    <a:lnTo>
                      <a:pt x="752" y="392"/>
                    </a:lnTo>
                    <a:lnTo>
                      <a:pt x="752" y="394"/>
                    </a:lnTo>
                    <a:lnTo>
                      <a:pt x="750" y="396"/>
                    </a:lnTo>
                    <a:lnTo>
                      <a:pt x="750" y="402"/>
                    </a:lnTo>
                    <a:lnTo>
                      <a:pt x="748" y="406"/>
                    </a:lnTo>
                    <a:lnTo>
                      <a:pt x="748" y="410"/>
                    </a:lnTo>
                    <a:lnTo>
                      <a:pt x="748" y="412"/>
                    </a:lnTo>
                    <a:lnTo>
                      <a:pt x="748" y="414"/>
                    </a:lnTo>
                    <a:lnTo>
                      <a:pt x="746" y="416"/>
                    </a:lnTo>
                    <a:lnTo>
                      <a:pt x="746" y="420"/>
                    </a:lnTo>
                    <a:lnTo>
                      <a:pt x="746" y="428"/>
                    </a:lnTo>
                    <a:lnTo>
                      <a:pt x="744" y="432"/>
                    </a:lnTo>
                    <a:lnTo>
                      <a:pt x="744" y="434"/>
                    </a:lnTo>
                    <a:lnTo>
                      <a:pt x="744" y="438"/>
                    </a:lnTo>
                    <a:lnTo>
                      <a:pt x="744" y="440"/>
                    </a:lnTo>
                    <a:lnTo>
                      <a:pt x="744" y="442"/>
                    </a:lnTo>
                    <a:lnTo>
                      <a:pt x="746" y="444"/>
                    </a:lnTo>
                    <a:lnTo>
                      <a:pt x="746" y="446"/>
                    </a:lnTo>
                    <a:lnTo>
                      <a:pt x="748" y="450"/>
                    </a:lnTo>
                    <a:lnTo>
                      <a:pt x="748" y="452"/>
                    </a:lnTo>
                    <a:lnTo>
                      <a:pt x="750" y="456"/>
                    </a:lnTo>
                    <a:lnTo>
                      <a:pt x="752" y="458"/>
                    </a:lnTo>
                    <a:lnTo>
                      <a:pt x="752" y="458"/>
                    </a:lnTo>
                    <a:lnTo>
                      <a:pt x="754" y="460"/>
                    </a:lnTo>
                    <a:lnTo>
                      <a:pt x="754" y="460"/>
                    </a:lnTo>
                    <a:lnTo>
                      <a:pt x="754" y="462"/>
                    </a:lnTo>
                    <a:lnTo>
                      <a:pt x="756" y="462"/>
                    </a:lnTo>
                    <a:lnTo>
                      <a:pt x="758" y="462"/>
                    </a:lnTo>
                    <a:lnTo>
                      <a:pt x="758" y="462"/>
                    </a:lnTo>
                    <a:lnTo>
                      <a:pt x="760" y="462"/>
                    </a:lnTo>
                    <a:lnTo>
                      <a:pt x="762" y="464"/>
                    </a:lnTo>
                    <a:lnTo>
                      <a:pt x="764" y="464"/>
                    </a:lnTo>
                    <a:lnTo>
                      <a:pt x="766" y="462"/>
                    </a:lnTo>
                    <a:lnTo>
                      <a:pt x="766" y="462"/>
                    </a:lnTo>
                    <a:lnTo>
                      <a:pt x="766" y="462"/>
                    </a:lnTo>
                    <a:lnTo>
                      <a:pt x="768" y="462"/>
                    </a:lnTo>
                    <a:lnTo>
                      <a:pt x="768" y="460"/>
                    </a:lnTo>
                    <a:lnTo>
                      <a:pt x="770" y="458"/>
                    </a:lnTo>
                    <a:lnTo>
                      <a:pt x="770" y="458"/>
                    </a:lnTo>
                    <a:lnTo>
                      <a:pt x="772" y="456"/>
                    </a:lnTo>
                    <a:lnTo>
                      <a:pt x="772" y="454"/>
                    </a:lnTo>
                    <a:lnTo>
                      <a:pt x="774" y="454"/>
                    </a:lnTo>
                    <a:lnTo>
                      <a:pt x="774" y="452"/>
                    </a:lnTo>
                    <a:lnTo>
                      <a:pt x="774" y="452"/>
                    </a:lnTo>
                    <a:lnTo>
                      <a:pt x="774" y="452"/>
                    </a:lnTo>
                    <a:lnTo>
                      <a:pt x="776" y="452"/>
                    </a:lnTo>
                    <a:lnTo>
                      <a:pt x="776" y="452"/>
                    </a:lnTo>
                    <a:lnTo>
                      <a:pt x="776" y="454"/>
                    </a:lnTo>
                    <a:lnTo>
                      <a:pt x="778" y="454"/>
                    </a:lnTo>
                    <a:lnTo>
                      <a:pt x="780" y="456"/>
                    </a:lnTo>
                    <a:lnTo>
                      <a:pt x="780" y="458"/>
                    </a:lnTo>
                    <a:lnTo>
                      <a:pt x="782" y="458"/>
                    </a:lnTo>
                    <a:lnTo>
                      <a:pt x="784" y="460"/>
                    </a:lnTo>
                    <a:lnTo>
                      <a:pt x="784" y="460"/>
                    </a:lnTo>
                    <a:lnTo>
                      <a:pt x="784" y="462"/>
                    </a:lnTo>
                    <a:lnTo>
                      <a:pt x="786" y="462"/>
                    </a:lnTo>
                    <a:lnTo>
                      <a:pt x="786" y="462"/>
                    </a:lnTo>
                    <a:lnTo>
                      <a:pt x="786" y="462"/>
                    </a:lnTo>
                    <a:lnTo>
                      <a:pt x="788" y="460"/>
                    </a:lnTo>
                    <a:lnTo>
                      <a:pt x="788" y="460"/>
                    </a:lnTo>
                    <a:lnTo>
                      <a:pt x="788" y="460"/>
                    </a:lnTo>
                    <a:lnTo>
                      <a:pt x="788" y="458"/>
                    </a:lnTo>
                    <a:lnTo>
                      <a:pt x="790" y="456"/>
                    </a:lnTo>
                    <a:lnTo>
                      <a:pt x="790" y="452"/>
                    </a:lnTo>
                    <a:lnTo>
                      <a:pt x="792" y="450"/>
                    </a:lnTo>
                    <a:lnTo>
                      <a:pt x="792" y="446"/>
                    </a:lnTo>
                    <a:lnTo>
                      <a:pt x="794" y="442"/>
                    </a:lnTo>
                    <a:lnTo>
                      <a:pt x="796" y="434"/>
                    </a:lnTo>
                    <a:lnTo>
                      <a:pt x="796" y="430"/>
                    </a:lnTo>
                    <a:lnTo>
                      <a:pt x="796" y="426"/>
                    </a:lnTo>
                    <a:lnTo>
                      <a:pt x="798" y="422"/>
                    </a:lnTo>
                    <a:lnTo>
                      <a:pt x="798" y="418"/>
                    </a:lnTo>
                    <a:lnTo>
                      <a:pt x="798" y="418"/>
                    </a:lnTo>
                    <a:lnTo>
                      <a:pt x="798" y="416"/>
                    </a:lnTo>
                    <a:lnTo>
                      <a:pt x="796" y="412"/>
                    </a:lnTo>
                    <a:lnTo>
                      <a:pt x="796" y="408"/>
                    </a:lnTo>
                    <a:lnTo>
                      <a:pt x="796" y="408"/>
                    </a:lnTo>
                    <a:lnTo>
                      <a:pt x="796" y="406"/>
                    </a:lnTo>
                    <a:lnTo>
                      <a:pt x="796" y="402"/>
                    </a:lnTo>
                    <a:lnTo>
                      <a:pt x="796" y="398"/>
                    </a:lnTo>
                    <a:lnTo>
                      <a:pt x="796" y="394"/>
                    </a:lnTo>
                    <a:lnTo>
                      <a:pt x="796" y="392"/>
                    </a:lnTo>
                    <a:lnTo>
                      <a:pt x="798" y="390"/>
                    </a:lnTo>
                    <a:lnTo>
                      <a:pt x="798" y="388"/>
                    </a:lnTo>
                    <a:lnTo>
                      <a:pt x="798" y="386"/>
                    </a:lnTo>
                    <a:lnTo>
                      <a:pt x="798" y="386"/>
                    </a:lnTo>
                    <a:lnTo>
                      <a:pt x="798" y="384"/>
                    </a:lnTo>
                    <a:lnTo>
                      <a:pt x="800" y="384"/>
                    </a:lnTo>
                    <a:lnTo>
                      <a:pt x="800" y="382"/>
                    </a:lnTo>
                    <a:lnTo>
                      <a:pt x="802" y="382"/>
                    </a:lnTo>
                    <a:lnTo>
                      <a:pt x="804" y="382"/>
                    </a:lnTo>
                    <a:lnTo>
                      <a:pt x="806" y="380"/>
                    </a:lnTo>
                    <a:lnTo>
                      <a:pt x="810" y="378"/>
                    </a:lnTo>
                    <a:lnTo>
                      <a:pt x="812" y="378"/>
                    </a:lnTo>
                    <a:lnTo>
                      <a:pt x="816" y="376"/>
                    </a:lnTo>
                    <a:lnTo>
                      <a:pt x="818" y="376"/>
                    </a:lnTo>
                    <a:lnTo>
                      <a:pt x="818" y="374"/>
                    </a:lnTo>
                    <a:lnTo>
                      <a:pt x="820" y="374"/>
                    </a:lnTo>
                    <a:lnTo>
                      <a:pt x="820" y="374"/>
                    </a:lnTo>
                    <a:lnTo>
                      <a:pt x="822" y="372"/>
                    </a:lnTo>
                    <a:lnTo>
                      <a:pt x="822" y="370"/>
                    </a:lnTo>
                    <a:lnTo>
                      <a:pt x="822" y="368"/>
                    </a:lnTo>
                    <a:lnTo>
                      <a:pt x="822" y="366"/>
                    </a:lnTo>
                    <a:lnTo>
                      <a:pt x="824" y="364"/>
                    </a:lnTo>
                    <a:lnTo>
                      <a:pt x="824" y="362"/>
                    </a:lnTo>
                    <a:lnTo>
                      <a:pt x="824" y="360"/>
                    </a:lnTo>
                    <a:lnTo>
                      <a:pt x="824" y="358"/>
                    </a:lnTo>
                    <a:lnTo>
                      <a:pt x="824" y="354"/>
                    </a:lnTo>
                    <a:lnTo>
                      <a:pt x="822" y="350"/>
                    </a:lnTo>
                    <a:lnTo>
                      <a:pt x="822" y="344"/>
                    </a:lnTo>
                    <a:lnTo>
                      <a:pt x="820" y="340"/>
                    </a:lnTo>
                    <a:lnTo>
                      <a:pt x="818" y="328"/>
                    </a:lnTo>
                    <a:lnTo>
                      <a:pt x="816" y="318"/>
                    </a:lnTo>
                    <a:lnTo>
                      <a:pt x="814" y="314"/>
                    </a:lnTo>
                    <a:lnTo>
                      <a:pt x="814" y="308"/>
                    </a:lnTo>
                    <a:lnTo>
                      <a:pt x="812" y="304"/>
                    </a:lnTo>
                    <a:lnTo>
                      <a:pt x="812" y="302"/>
                    </a:lnTo>
                    <a:lnTo>
                      <a:pt x="812" y="300"/>
                    </a:lnTo>
                    <a:lnTo>
                      <a:pt x="812" y="300"/>
                    </a:lnTo>
                    <a:lnTo>
                      <a:pt x="814" y="298"/>
                    </a:lnTo>
                    <a:lnTo>
                      <a:pt x="814" y="298"/>
                    </a:lnTo>
                    <a:lnTo>
                      <a:pt x="814" y="298"/>
                    </a:lnTo>
                    <a:lnTo>
                      <a:pt x="816" y="298"/>
                    </a:lnTo>
                    <a:lnTo>
                      <a:pt x="818" y="296"/>
                    </a:lnTo>
                    <a:lnTo>
                      <a:pt x="822" y="296"/>
                    </a:lnTo>
                    <a:lnTo>
                      <a:pt x="824" y="296"/>
                    </a:lnTo>
                    <a:lnTo>
                      <a:pt x="824" y="296"/>
                    </a:lnTo>
                    <a:lnTo>
                      <a:pt x="826" y="294"/>
                    </a:lnTo>
                    <a:lnTo>
                      <a:pt x="826" y="294"/>
                    </a:lnTo>
                    <a:lnTo>
                      <a:pt x="826" y="294"/>
                    </a:lnTo>
                    <a:lnTo>
                      <a:pt x="828" y="292"/>
                    </a:lnTo>
                    <a:lnTo>
                      <a:pt x="828" y="292"/>
                    </a:lnTo>
                    <a:lnTo>
                      <a:pt x="828" y="290"/>
                    </a:lnTo>
                    <a:lnTo>
                      <a:pt x="830" y="288"/>
                    </a:lnTo>
                    <a:lnTo>
                      <a:pt x="830" y="284"/>
                    </a:lnTo>
                    <a:lnTo>
                      <a:pt x="832" y="280"/>
                    </a:lnTo>
                    <a:lnTo>
                      <a:pt x="832" y="276"/>
                    </a:lnTo>
                    <a:lnTo>
                      <a:pt x="832" y="272"/>
                    </a:lnTo>
                    <a:lnTo>
                      <a:pt x="832" y="268"/>
                    </a:lnTo>
                    <a:lnTo>
                      <a:pt x="832" y="264"/>
                    </a:lnTo>
                    <a:lnTo>
                      <a:pt x="832" y="264"/>
                    </a:lnTo>
                    <a:lnTo>
                      <a:pt x="830" y="262"/>
                    </a:lnTo>
                    <a:lnTo>
                      <a:pt x="830" y="260"/>
                    </a:lnTo>
                    <a:lnTo>
                      <a:pt x="828" y="258"/>
                    </a:lnTo>
                    <a:lnTo>
                      <a:pt x="828" y="256"/>
                    </a:lnTo>
                    <a:lnTo>
                      <a:pt x="828" y="254"/>
                    </a:lnTo>
                    <a:lnTo>
                      <a:pt x="828" y="252"/>
                    </a:lnTo>
                    <a:lnTo>
                      <a:pt x="828" y="250"/>
                    </a:lnTo>
                    <a:lnTo>
                      <a:pt x="828" y="246"/>
                    </a:lnTo>
                    <a:lnTo>
                      <a:pt x="828" y="244"/>
                    </a:lnTo>
                    <a:lnTo>
                      <a:pt x="830" y="240"/>
                    </a:lnTo>
                    <a:lnTo>
                      <a:pt x="830" y="238"/>
                    </a:lnTo>
                    <a:lnTo>
                      <a:pt x="830" y="234"/>
                    </a:lnTo>
                    <a:lnTo>
                      <a:pt x="832" y="232"/>
                    </a:lnTo>
                    <a:lnTo>
                      <a:pt x="834" y="226"/>
                    </a:lnTo>
                    <a:lnTo>
                      <a:pt x="836" y="222"/>
                    </a:lnTo>
                    <a:lnTo>
                      <a:pt x="838" y="220"/>
                    </a:lnTo>
                    <a:lnTo>
                      <a:pt x="840" y="216"/>
                    </a:lnTo>
                    <a:lnTo>
                      <a:pt x="840" y="214"/>
                    </a:lnTo>
                    <a:lnTo>
                      <a:pt x="842" y="212"/>
                    </a:lnTo>
                    <a:lnTo>
                      <a:pt x="844" y="212"/>
                    </a:lnTo>
                    <a:lnTo>
                      <a:pt x="844" y="210"/>
                    </a:lnTo>
                    <a:lnTo>
                      <a:pt x="846" y="210"/>
                    </a:lnTo>
                    <a:lnTo>
                      <a:pt x="846" y="210"/>
                    </a:lnTo>
                    <a:lnTo>
                      <a:pt x="848" y="210"/>
                    </a:lnTo>
                    <a:lnTo>
                      <a:pt x="850" y="210"/>
                    </a:lnTo>
                    <a:lnTo>
                      <a:pt x="850" y="210"/>
                    </a:lnTo>
                    <a:lnTo>
                      <a:pt x="852" y="210"/>
                    </a:lnTo>
                    <a:lnTo>
                      <a:pt x="854" y="212"/>
                    </a:lnTo>
                    <a:lnTo>
                      <a:pt x="854" y="212"/>
                    </a:lnTo>
                    <a:lnTo>
                      <a:pt x="858" y="214"/>
                    </a:lnTo>
                    <a:lnTo>
                      <a:pt x="862" y="218"/>
                    </a:lnTo>
                    <a:lnTo>
                      <a:pt x="864" y="220"/>
                    </a:lnTo>
                    <a:lnTo>
                      <a:pt x="866" y="220"/>
                    </a:lnTo>
                    <a:lnTo>
                      <a:pt x="866" y="222"/>
                    </a:lnTo>
                    <a:lnTo>
                      <a:pt x="868" y="222"/>
                    </a:lnTo>
                    <a:lnTo>
                      <a:pt x="870" y="222"/>
                    </a:lnTo>
                    <a:lnTo>
                      <a:pt x="870" y="222"/>
                    </a:lnTo>
                    <a:lnTo>
                      <a:pt x="872" y="222"/>
                    </a:lnTo>
                    <a:lnTo>
                      <a:pt x="874" y="222"/>
                    </a:lnTo>
                    <a:lnTo>
                      <a:pt x="876" y="222"/>
                    </a:lnTo>
                    <a:lnTo>
                      <a:pt x="880" y="222"/>
                    </a:lnTo>
                    <a:lnTo>
                      <a:pt x="886" y="222"/>
                    </a:lnTo>
                    <a:lnTo>
                      <a:pt x="890" y="222"/>
                    </a:lnTo>
                    <a:lnTo>
                      <a:pt x="894" y="222"/>
                    </a:lnTo>
                    <a:lnTo>
                      <a:pt x="896" y="222"/>
                    </a:lnTo>
                    <a:lnTo>
                      <a:pt x="898" y="222"/>
                    </a:lnTo>
                    <a:lnTo>
                      <a:pt x="900" y="222"/>
                    </a:lnTo>
                    <a:lnTo>
                      <a:pt x="900" y="222"/>
                    </a:lnTo>
                    <a:lnTo>
                      <a:pt x="902" y="222"/>
                    </a:lnTo>
                    <a:lnTo>
                      <a:pt x="902" y="224"/>
                    </a:lnTo>
                    <a:lnTo>
                      <a:pt x="904" y="224"/>
                    </a:lnTo>
                    <a:lnTo>
                      <a:pt x="906" y="226"/>
                    </a:lnTo>
                    <a:lnTo>
                      <a:pt x="908" y="228"/>
                    </a:lnTo>
                    <a:lnTo>
                      <a:pt x="910" y="232"/>
                    </a:lnTo>
                    <a:lnTo>
                      <a:pt x="914" y="234"/>
                    </a:lnTo>
                    <a:lnTo>
                      <a:pt x="916" y="238"/>
                    </a:lnTo>
                    <a:lnTo>
                      <a:pt x="920" y="242"/>
                    </a:lnTo>
                    <a:lnTo>
                      <a:pt x="922" y="244"/>
                    </a:lnTo>
                    <a:lnTo>
                      <a:pt x="922" y="246"/>
                    </a:lnTo>
                    <a:lnTo>
                      <a:pt x="924" y="248"/>
                    </a:lnTo>
                    <a:lnTo>
                      <a:pt x="926" y="248"/>
                    </a:lnTo>
                    <a:lnTo>
                      <a:pt x="928" y="250"/>
                    </a:lnTo>
                    <a:lnTo>
                      <a:pt x="928" y="250"/>
                    </a:lnTo>
                    <a:lnTo>
                      <a:pt x="930" y="250"/>
                    </a:lnTo>
                    <a:lnTo>
                      <a:pt x="938" y="252"/>
                    </a:lnTo>
                    <a:lnTo>
                      <a:pt x="940" y="252"/>
                    </a:lnTo>
                    <a:lnTo>
                      <a:pt x="942" y="252"/>
                    </a:lnTo>
                    <a:lnTo>
                      <a:pt x="944" y="254"/>
                    </a:lnTo>
                    <a:lnTo>
                      <a:pt x="944" y="254"/>
                    </a:lnTo>
                    <a:lnTo>
                      <a:pt x="946" y="254"/>
                    </a:lnTo>
                    <a:lnTo>
                      <a:pt x="946" y="256"/>
                    </a:lnTo>
                    <a:lnTo>
                      <a:pt x="946" y="256"/>
                    </a:lnTo>
                    <a:lnTo>
                      <a:pt x="946" y="256"/>
                    </a:lnTo>
                    <a:lnTo>
                      <a:pt x="946" y="258"/>
                    </a:lnTo>
                    <a:lnTo>
                      <a:pt x="946" y="258"/>
                    </a:lnTo>
                    <a:lnTo>
                      <a:pt x="946" y="258"/>
                    </a:lnTo>
                    <a:lnTo>
                      <a:pt x="944" y="260"/>
                    </a:lnTo>
                    <a:lnTo>
                      <a:pt x="942" y="262"/>
                    </a:lnTo>
                    <a:lnTo>
                      <a:pt x="940" y="264"/>
                    </a:lnTo>
                    <a:lnTo>
                      <a:pt x="938" y="266"/>
                    </a:lnTo>
                    <a:lnTo>
                      <a:pt x="938" y="266"/>
                    </a:lnTo>
                    <a:lnTo>
                      <a:pt x="938" y="268"/>
                    </a:lnTo>
                    <a:lnTo>
                      <a:pt x="936" y="270"/>
                    </a:lnTo>
                    <a:lnTo>
                      <a:pt x="936" y="272"/>
                    </a:lnTo>
                    <a:lnTo>
                      <a:pt x="936" y="276"/>
                    </a:lnTo>
                    <a:lnTo>
                      <a:pt x="934" y="282"/>
                    </a:lnTo>
                    <a:lnTo>
                      <a:pt x="934" y="284"/>
                    </a:lnTo>
                    <a:lnTo>
                      <a:pt x="934" y="288"/>
                    </a:lnTo>
                    <a:lnTo>
                      <a:pt x="934" y="290"/>
                    </a:lnTo>
                    <a:lnTo>
                      <a:pt x="934" y="294"/>
                    </a:lnTo>
                    <a:lnTo>
                      <a:pt x="936" y="296"/>
                    </a:lnTo>
                    <a:lnTo>
                      <a:pt x="936" y="298"/>
                    </a:lnTo>
                    <a:lnTo>
                      <a:pt x="936" y="300"/>
                    </a:lnTo>
                    <a:lnTo>
                      <a:pt x="936" y="302"/>
                    </a:lnTo>
                    <a:lnTo>
                      <a:pt x="938" y="304"/>
                    </a:lnTo>
                    <a:lnTo>
                      <a:pt x="938" y="306"/>
                    </a:lnTo>
                    <a:lnTo>
                      <a:pt x="940" y="308"/>
                    </a:lnTo>
                    <a:lnTo>
                      <a:pt x="940" y="308"/>
                    </a:lnTo>
                    <a:lnTo>
                      <a:pt x="942" y="308"/>
                    </a:lnTo>
                    <a:lnTo>
                      <a:pt x="942" y="310"/>
                    </a:lnTo>
                    <a:lnTo>
                      <a:pt x="946" y="310"/>
                    </a:lnTo>
                    <a:lnTo>
                      <a:pt x="948" y="312"/>
                    </a:lnTo>
                    <a:lnTo>
                      <a:pt x="952" y="312"/>
                    </a:lnTo>
                    <a:lnTo>
                      <a:pt x="954" y="312"/>
                    </a:lnTo>
                    <a:lnTo>
                      <a:pt x="958" y="312"/>
                    </a:lnTo>
                    <a:lnTo>
                      <a:pt x="960" y="312"/>
                    </a:lnTo>
                    <a:lnTo>
                      <a:pt x="962" y="312"/>
                    </a:lnTo>
                    <a:lnTo>
                      <a:pt x="966" y="312"/>
                    </a:lnTo>
                    <a:lnTo>
                      <a:pt x="968" y="312"/>
                    </a:lnTo>
                    <a:lnTo>
                      <a:pt x="972" y="310"/>
                    </a:lnTo>
                    <a:lnTo>
                      <a:pt x="974" y="310"/>
                    </a:lnTo>
                    <a:lnTo>
                      <a:pt x="978" y="308"/>
                    </a:lnTo>
                    <a:lnTo>
                      <a:pt x="980" y="306"/>
                    </a:lnTo>
                    <a:lnTo>
                      <a:pt x="982" y="306"/>
                    </a:lnTo>
                    <a:lnTo>
                      <a:pt x="984" y="304"/>
                    </a:lnTo>
                    <a:lnTo>
                      <a:pt x="986" y="302"/>
                    </a:lnTo>
                    <a:lnTo>
                      <a:pt x="986" y="302"/>
                    </a:lnTo>
                    <a:lnTo>
                      <a:pt x="988" y="300"/>
                    </a:lnTo>
                    <a:lnTo>
                      <a:pt x="992" y="292"/>
                    </a:lnTo>
                    <a:lnTo>
                      <a:pt x="992" y="292"/>
                    </a:lnTo>
                    <a:lnTo>
                      <a:pt x="992" y="290"/>
                    </a:lnTo>
                    <a:lnTo>
                      <a:pt x="994" y="288"/>
                    </a:lnTo>
                    <a:lnTo>
                      <a:pt x="996" y="284"/>
                    </a:lnTo>
                    <a:lnTo>
                      <a:pt x="996" y="280"/>
                    </a:lnTo>
                    <a:lnTo>
                      <a:pt x="998" y="276"/>
                    </a:lnTo>
                    <a:lnTo>
                      <a:pt x="1000" y="276"/>
                    </a:lnTo>
                    <a:lnTo>
                      <a:pt x="1000" y="274"/>
                    </a:lnTo>
                    <a:lnTo>
                      <a:pt x="1000" y="272"/>
                    </a:lnTo>
                    <a:lnTo>
                      <a:pt x="1002" y="272"/>
                    </a:lnTo>
                    <a:lnTo>
                      <a:pt x="1002" y="272"/>
                    </a:lnTo>
                    <a:lnTo>
                      <a:pt x="1004" y="27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67" name="Freeform 532"/>
              <p:cNvSpPr>
                <a:spLocks/>
              </p:cNvSpPr>
              <p:nvPr/>
            </p:nvSpPr>
            <p:spPr bwMode="auto">
              <a:xfrm>
                <a:off x="3037178" y="3372017"/>
                <a:ext cx="130175" cy="133350"/>
              </a:xfrm>
              <a:custGeom>
                <a:avLst/>
                <a:gdLst>
                  <a:gd name="T0" fmla="*/ 42 w 82"/>
                  <a:gd name="T1" fmla="*/ 0 h 84"/>
                  <a:gd name="T2" fmla="*/ 42 w 82"/>
                  <a:gd name="T3" fmla="*/ 2 h 84"/>
                  <a:gd name="T4" fmla="*/ 38 w 82"/>
                  <a:gd name="T5" fmla="*/ 2 h 84"/>
                  <a:gd name="T6" fmla="*/ 34 w 82"/>
                  <a:gd name="T7" fmla="*/ 4 h 84"/>
                  <a:gd name="T8" fmla="*/ 30 w 82"/>
                  <a:gd name="T9" fmla="*/ 12 h 84"/>
                  <a:gd name="T10" fmla="*/ 22 w 82"/>
                  <a:gd name="T11" fmla="*/ 22 h 84"/>
                  <a:gd name="T12" fmla="*/ 20 w 82"/>
                  <a:gd name="T13" fmla="*/ 26 h 84"/>
                  <a:gd name="T14" fmla="*/ 12 w 82"/>
                  <a:gd name="T15" fmla="*/ 28 h 84"/>
                  <a:gd name="T16" fmla="*/ 8 w 82"/>
                  <a:gd name="T17" fmla="*/ 32 h 84"/>
                  <a:gd name="T18" fmla="*/ 6 w 82"/>
                  <a:gd name="T19" fmla="*/ 36 h 84"/>
                  <a:gd name="T20" fmla="*/ 2 w 82"/>
                  <a:gd name="T21" fmla="*/ 46 h 84"/>
                  <a:gd name="T22" fmla="*/ 0 w 82"/>
                  <a:gd name="T23" fmla="*/ 56 h 84"/>
                  <a:gd name="T24" fmla="*/ 0 w 82"/>
                  <a:gd name="T25" fmla="*/ 62 h 84"/>
                  <a:gd name="T26" fmla="*/ 2 w 82"/>
                  <a:gd name="T27" fmla="*/ 66 h 84"/>
                  <a:gd name="T28" fmla="*/ 4 w 82"/>
                  <a:gd name="T29" fmla="*/ 68 h 84"/>
                  <a:gd name="T30" fmla="*/ 10 w 82"/>
                  <a:gd name="T31" fmla="*/ 68 h 84"/>
                  <a:gd name="T32" fmla="*/ 16 w 82"/>
                  <a:gd name="T33" fmla="*/ 68 h 84"/>
                  <a:gd name="T34" fmla="*/ 22 w 82"/>
                  <a:gd name="T35" fmla="*/ 68 h 84"/>
                  <a:gd name="T36" fmla="*/ 30 w 82"/>
                  <a:gd name="T37" fmla="*/ 62 h 84"/>
                  <a:gd name="T38" fmla="*/ 38 w 82"/>
                  <a:gd name="T39" fmla="*/ 60 h 84"/>
                  <a:gd name="T40" fmla="*/ 42 w 82"/>
                  <a:gd name="T41" fmla="*/ 62 h 84"/>
                  <a:gd name="T42" fmla="*/ 44 w 82"/>
                  <a:gd name="T43" fmla="*/ 62 h 84"/>
                  <a:gd name="T44" fmla="*/ 44 w 82"/>
                  <a:gd name="T45" fmla="*/ 66 h 84"/>
                  <a:gd name="T46" fmla="*/ 44 w 82"/>
                  <a:gd name="T47" fmla="*/ 74 h 84"/>
                  <a:gd name="T48" fmla="*/ 44 w 82"/>
                  <a:gd name="T49" fmla="*/ 80 h 84"/>
                  <a:gd name="T50" fmla="*/ 46 w 82"/>
                  <a:gd name="T51" fmla="*/ 82 h 84"/>
                  <a:gd name="T52" fmla="*/ 50 w 82"/>
                  <a:gd name="T53" fmla="*/ 84 h 84"/>
                  <a:gd name="T54" fmla="*/ 54 w 82"/>
                  <a:gd name="T55" fmla="*/ 84 h 84"/>
                  <a:gd name="T56" fmla="*/ 56 w 82"/>
                  <a:gd name="T57" fmla="*/ 84 h 84"/>
                  <a:gd name="T58" fmla="*/ 56 w 82"/>
                  <a:gd name="T59" fmla="*/ 82 h 84"/>
                  <a:gd name="T60" fmla="*/ 56 w 82"/>
                  <a:gd name="T61" fmla="*/ 76 h 84"/>
                  <a:gd name="T62" fmla="*/ 54 w 82"/>
                  <a:gd name="T63" fmla="*/ 72 h 84"/>
                  <a:gd name="T64" fmla="*/ 56 w 82"/>
                  <a:gd name="T65" fmla="*/ 70 h 84"/>
                  <a:gd name="T66" fmla="*/ 58 w 82"/>
                  <a:gd name="T67" fmla="*/ 70 h 84"/>
                  <a:gd name="T68" fmla="*/ 62 w 82"/>
                  <a:gd name="T69" fmla="*/ 72 h 84"/>
                  <a:gd name="T70" fmla="*/ 64 w 82"/>
                  <a:gd name="T71" fmla="*/ 74 h 84"/>
                  <a:gd name="T72" fmla="*/ 66 w 82"/>
                  <a:gd name="T73" fmla="*/ 78 h 84"/>
                  <a:gd name="T74" fmla="*/ 66 w 82"/>
                  <a:gd name="T75" fmla="*/ 84 h 84"/>
                  <a:gd name="T76" fmla="*/ 68 w 82"/>
                  <a:gd name="T77" fmla="*/ 84 h 84"/>
                  <a:gd name="T78" fmla="*/ 70 w 82"/>
                  <a:gd name="T79" fmla="*/ 84 h 84"/>
                  <a:gd name="T80" fmla="*/ 72 w 82"/>
                  <a:gd name="T81" fmla="*/ 82 h 84"/>
                  <a:gd name="T82" fmla="*/ 74 w 82"/>
                  <a:gd name="T83" fmla="*/ 74 h 84"/>
                  <a:gd name="T84" fmla="*/ 76 w 82"/>
                  <a:gd name="T85" fmla="*/ 66 h 84"/>
                  <a:gd name="T86" fmla="*/ 80 w 82"/>
                  <a:gd name="T87" fmla="*/ 58 h 84"/>
                  <a:gd name="T88" fmla="*/ 82 w 82"/>
                  <a:gd name="T89" fmla="*/ 52 h 84"/>
                  <a:gd name="T90" fmla="*/ 82 w 82"/>
                  <a:gd name="T91" fmla="*/ 44 h 84"/>
                  <a:gd name="T92" fmla="*/ 80 w 82"/>
                  <a:gd name="T93" fmla="*/ 34 h 84"/>
                  <a:gd name="T94" fmla="*/ 78 w 82"/>
                  <a:gd name="T95" fmla="*/ 32 h 84"/>
                  <a:gd name="T96" fmla="*/ 76 w 82"/>
                  <a:gd name="T97" fmla="*/ 28 h 84"/>
                  <a:gd name="T98" fmla="*/ 70 w 82"/>
                  <a:gd name="T99" fmla="*/ 28 h 84"/>
                  <a:gd name="T100" fmla="*/ 66 w 82"/>
                  <a:gd name="T101" fmla="*/ 26 h 84"/>
                  <a:gd name="T102" fmla="*/ 58 w 82"/>
                  <a:gd name="T103" fmla="*/ 28 h 84"/>
                  <a:gd name="T104" fmla="*/ 56 w 82"/>
                  <a:gd name="T105" fmla="*/ 26 h 84"/>
                  <a:gd name="T106" fmla="*/ 54 w 82"/>
                  <a:gd name="T107" fmla="*/ 24 h 84"/>
                  <a:gd name="T108" fmla="*/ 52 w 82"/>
                  <a:gd name="T109" fmla="*/ 18 h 84"/>
                  <a:gd name="T110" fmla="*/ 50 w 82"/>
                  <a:gd name="T111" fmla="*/ 12 h 84"/>
                  <a:gd name="T112" fmla="*/ 52 w 82"/>
                  <a:gd name="T113" fmla="*/ 8 h 84"/>
                  <a:gd name="T114" fmla="*/ 52 w 82"/>
                  <a:gd name="T115" fmla="*/ 4 h 84"/>
                  <a:gd name="T116" fmla="*/ 50 w 82"/>
                  <a:gd name="T117" fmla="*/ 4 h 84"/>
                  <a:gd name="T118" fmla="*/ 46 w 82"/>
                  <a:gd name="T119" fmla="*/ 2 h 84"/>
                  <a:gd name="T120" fmla="*/ 44 w 82"/>
                  <a:gd name="T121" fmla="*/ 2 h 84"/>
                  <a:gd name="T122" fmla="*/ 46 w 82"/>
                  <a:gd name="T123" fmla="*/ 0 h 84"/>
                  <a:gd name="T124" fmla="*/ 42 w 82"/>
                  <a:gd name="T12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 h="84">
                    <a:moveTo>
                      <a:pt x="42" y="0"/>
                    </a:moveTo>
                    <a:lnTo>
                      <a:pt x="42" y="0"/>
                    </a:lnTo>
                    <a:lnTo>
                      <a:pt x="42" y="0"/>
                    </a:lnTo>
                    <a:lnTo>
                      <a:pt x="42" y="2"/>
                    </a:lnTo>
                    <a:lnTo>
                      <a:pt x="42" y="2"/>
                    </a:lnTo>
                    <a:lnTo>
                      <a:pt x="42" y="2"/>
                    </a:lnTo>
                    <a:lnTo>
                      <a:pt x="42" y="2"/>
                    </a:lnTo>
                    <a:lnTo>
                      <a:pt x="40" y="2"/>
                    </a:lnTo>
                    <a:lnTo>
                      <a:pt x="38" y="2"/>
                    </a:lnTo>
                    <a:lnTo>
                      <a:pt x="36" y="4"/>
                    </a:lnTo>
                    <a:lnTo>
                      <a:pt x="36" y="4"/>
                    </a:lnTo>
                    <a:lnTo>
                      <a:pt x="34" y="4"/>
                    </a:lnTo>
                    <a:lnTo>
                      <a:pt x="34" y="6"/>
                    </a:lnTo>
                    <a:lnTo>
                      <a:pt x="32" y="8"/>
                    </a:lnTo>
                    <a:lnTo>
                      <a:pt x="30" y="12"/>
                    </a:lnTo>
                    <a:lnTo>
                      <a:pt x="30" y="14"/>
                    </a:lnTo>
                    <a:lnTo>
                      <a:pt x="26" y="20"/>
                    </a:lnTo>
                    <a:lnTo>
                      <a:pt x="22" y="22"/>
                    </a:lnTo>
                    <a:lnTo>
                      <a:pt x="22" y="24"/>
                    </a:lnTo>
                    <a:lnTo>
                      <a:pt x="20" y="26"/>
                    </a:lnTo>
                    <a:lnTo>
                      <a:pt x="20" y="26"/>
                    </a:lnTo>
                    <a:lnTo>
                      <a:pt x="18" y="26"/>
                    </a:lnTo>
                    <a:lnTo>
                      <a:pt x="14" y="28"/>
                    </a:lnTo>
                    <a:lnTo>
                      <a:pt x="12" y="28"/>
                    </a:lnTo>
                    <a:lnTo>
                      <a:pt x="10" y="30"/>
                    </a:lnTo>
                    <a:lnTo>
                      <a:pt x="10" y="30"/>
                    </a:lnTo>
                    <a:lnTo>
                      <a:pt x="8" y="32"/>
                    </a:lnTo>
                    <a:lnTo>
                      <a:pt x="6" y="32"/>
                    </a:lnTo>
                    <a:lnTo>
                      <a:pt x="6" y="34"/>
                    </a:lnTo>
                    <a:lnTo>
                      <a:pt x="6" y="36"/>
                    </a:lnTo>
                    <a:lnTo>
                      <a:pt x="4" y="38"/>
                    </a:lnTo>
                    <a:lnTo>
                      <a:pt x="2" y="42"/>
                    </a:lnTo>
                    <a:lnTo>
                      <a:pt x="2" y="46"/>
                    </a:lnTo>
                    <a:lnTo>
                      <a:pt x="0" y="50"/>
                    </a:lnTo>
                    <a:lnTo>
                      <a:pt x="0" y="52"/>
                    </a:lnTo>
                    <a:lnTo>
                      <a:pt x="0" y="56"/>
                    </a:lnTo>
                    <a:lnTo>
                      <a:pt x="0" y="58"/>
                    </a:lnTo>
                    <a:lnTo>
                      <a:pt x="0" y="62"/>
                    </a:lnTo>
                    <a:lnTo>
                      <a:pt x="0" y="62"/>
                    </a:lnTo>
                    <a:lnTo>
                      <a:pt x="0" y="64"/>
                    </a:lnTo>
                    <a:lnTo>
                      <a:pt x="2" y="64"/>
                    </a:lnTo>
                    <a:lnTo>
                      <a:pt x="2" y="66"/>
                    </a:lnTo>
                    <a:lnTo>
                      <a:pt x="2" y="66"/>
                    </a:lnTo>
                    <a:lnTo>
                      <a:pt x="4" y="66"/>
                    </a:lnTo>
                    <a:lnTo>
                      <a:pt x="4" y="68"/>
                    </a:lnTo>
                    <a:lnTo>
                      <a:pt x="4" y="68"/>
                    </a:lnTo>
                    <a:lnTo>
                      <a:pt x="6" y="68"/>
                    </a:lnTo>
                    <a:lnTo>
                      <a:pt x="10" y="68"/>
                    </a:lnTo>
                    <a:lnTo>
                      <a:pt x="12" y="68"/>
                    </a:lnTo>
                    <a:lnTo>
                      <a:pt x="14" y="68"/>
                    </a:lnTo>
                    <a:lnTo>
                      <a:pt x="16" y="68"/>
                    </a:lnTo>
                    <a:lnTo>
                      <a:pt x="18" y="68"/>
                    </a:lnTo>
                    <a:lnTo>
                      <a:pt x="20" y="68"/>
                    </a:lnTo>
                    <a:lnTo>
                      <a:pt x="22" y="68"/>
                    </a:lnTo>
                    <a:lnTo>
                      <a:pt x="26" y="66"/>
                    </a:lnTo>
                    <a:lnTo>
                      <a:pt x="28" y="64"/>
                    </a:lnTo>
                    <a:lnTo>
                      <a:pt x="30" y="62"/>
                    </a:lnTo>
                    <a:lnTo>
                      <a:pt x="32" y="62"/>
                    </a:lnTo>
                    <a:lnTo>
                      <a:pt x="34" y="62"/>
                    </a:lnTo>
                    <a:lnTo>
                      <a:pt x="38" y="60"/>
                    </a:lnTo>
                    <a:lnTo>
                      <a:pt x="40" y="60"/>
                    </a:lnTo>
                    <a:lnTo>
                      <a:pt x="40" y="60"/>
                    </a:lnTo>
                    <a:lnTo>
                      <a:pt x="42" y="62"/>
                    </a:lnTo>
                    <a:lnTo>
                      <a:pt x="42" y="62"/>
                    </a:lnTo>
                    <a:lnTo>
                      <a:pt x="44" y="62"/>
                    </a:lnTo>
                    <a:lnTo>
                      <a:pt x="44" y="62"/>
                    </a:lnTo>
                    <a:lnTo>
                      <a:pt x="44" y="64"/>
                    </a:lnTo>
                    <a:lnTo>
                      <a:pt x="44" y="64"/>
                    </a:lnTo>
                    <a:lnTo>
                      <a:pt x="44" y="66"/>
                    </a:lnTo>
                    <a:lnTo>
                      <a:pt x="44" y="68"/>
                    </a:lnTo>
                    <a:lnTo>
                      <a:pt x="44" y="72"/>
                    </a:lnTo>
                    <a:lnTo>
                      <a:pt x="44" y="74"/>
                    </a:lnTo>
                    <a:lnTo>
                      <a:pt x="44" y="76"/>
                    </a:lnTo>
                    <a:lnTo>
                      <a:pt x="44" y="78"/>
                    </a:lnTo>
                    <a:lnTo>
                      <a:pt x="44" y="80"/>
                    </a:lnTo>
                    <a:lnTo>
                      <a:pt x="46" y="80"/>
                    </a:lnTo>
                    <a:lnTo>
                      <a:pt x="46" y="80"/>
                    </a:lnTo>
                    <a:lnTo>
                      <a:pt x="46" y="82"/>
                    </a:lnTo>
                    <a:lnTo>
                      <a:pt x="48" y="82"/>
                    </a:lnTo>
                    <a:lnTo>
                      <a:pt x="48" y="84"/>
                    </a:lnTo>
                    <a:lnTo>
                      <a:pt x="50" y="84"/>
                    </a:lnTo>
                    <a:lnTo>
                      <a:pt x="52" y="84"/>
                    </a:lnTo>
                    <a:lnTo>
                      <a:pt x="54" y="84"/>
                    </a:lnTo>
                    <a:lnTo>
                      <a:pt x="54" y="84"/>
                    </a:lnTo>
                    <a:lnTo>
                      <a:pt x="56" y="84"/>
                    </a:lnTo>
                    <a:lnTo>
                      <a:pt x="56" y="84"/>
                    </a:lnTo>
                    <a:lnTo>
                      <a:pt x="56" y="84"/>
                    </a:lnTo>
                    <a:lnTo>
                      <a:pt x="56" y="84"/>
                    </a:lnTo>
                    <a:lnTo>
                      <a:pt x="56" y="82"/>
                    </a:lnTo>
                    <a:lnTo>
                      <a:pt x="56" y="82"/>
                    </a:lnTo>
                    <a:lnTo>
                      <a:pt x="56" y="80"/>
                    </a:lnTo>
                    <a:lnTo>
                      <a:pt x="56" y="78"/>
                    </a:lnTo>
                    <a:lnTo>
                      <a:pt x="56" y="76"/>
                    </a:lnTo>
                    <a:lnTo>
                      <a:pt x="54" y="74"/>
                    </a:lnTo>
                    <a:lnTo>
                      <a:pt x="54" y="72"/>
                    </a:lnTo>
                    <a:lnTo>
                      <a:pt x="54" y="72"/>
                    </a:lnTo>
                    <a:lnTo>
                      <a:pt x="56" y="72"/>
                    </a:lnTo>
                    <a:lnTo>
                      <a:pt x="56" y="70"/>
                    </a:lnTo>
                    <a:lnTo>
                      <a:pt x="56" y="70"/>
                    </a:lnTo>
                    <a:lnTo>
                      <a:pt x="56" y="70"/>
                    </a:lnTo>
                    <a:lnTo>
                      <a:pt x="58" y="70"/>
                    </a:lnTo>
                    <a:lnTo>
                      <a:pt x="58" y="70"/>
                    </a:lnTo>
                    <a:lnTo>
                      <a:pt x="60" y="70"/>
                    </a:lnTo>
                    <a:lnTo>
                      <a:pt x="62" y="72"/>
                    </a:lnTo>
                    <a:lnTo>
                      <a:pt x="62" y="72"/>
                    </a:lnTo>
                    <a:lnTo>
                      <a:pt x="64" y="72"/>
                    </a:lnTo>
                    <a:lnTo>
                      <a:pt x="64" y="74"/>
                    </a:lnTo>
                    <a:lnTo>
                      <a:pt x="64" y="74"/>
                    </a:lnTo>
                    <a:lnTo>
                      <a:pt x="66" y="74"/>
                    </a:lnTo>
                    <a:lnTo>
                      <a:pt x="66" y="76"/>
                    </a:lnTo>
                    <a:lnTo>
                      <a:pt x="66" y="78"/>
                    </a:lnTo>
                    <a:lnTo>
                      <a:pt x="66" y="80"/>
                    </a:lnTo>
                    <a:lnTo>
                      <a:pt x="66" y="82"/>
                    </a:lnTo>
                    <a:lnTo>
                      <a:pt x="66" y="84"/>
                    </a:lnTo>
                    <a:lnTo>
                      <a:pt x="66" y="84"/>
                    </a:lnTo>
                    <a:lnTo>
                      <a:pt x="68" y="84"/>
                    </a:lnTo>
                    <a:lnTo>
                      <a:pt x="68" y="84"/>
                    </a:lnTo>
                    <a:lnTo>
                      <a:pt x="68" y="84"/>
                    </a:lnTo>
                    <a:lnTo>
                      <a:pt x="70" y="84"/>
                    </a:lnTo>
                    <a:lnTo>
                      <a:pt x="70" y="84"/>
                    </a:lnTo>
                    <a:lnTo>
                      <a:pt x="70" y="84"/>
                    </a:lnTo>
                    <a:lnTo>
                      <a:pt x="72" y="82"/>
                    </a:lnTo>
                    <a:lnTo>
                      <a:pt x="72" y="82"/>
                    </a:lnTo>
                    <a:lnTo>
                      <a:pt x="72" y="80"/>
                    </a:lnTo>
                    <a:lnTo>
                      <a:pt x="74" y="78"/>
                    </a:lnTo>
                    <a:lnTo>
                      <a:pt x="74" y="74"/>
                    </a:lnTo>
                    <a:lnTo>
                      <a:pt x="74" y="72"/>
                    </a:lnTo>
                    <a:lnTo>
                      <a:pt x="76" y="70"/>
                    </a:lnTo>
                    <a:lnTo>
                      <a:pt x="76" y="66"/>
                    </a:lnTo>
                    <a:lnTo>
                      <a:pt x="78" y="64"/>
                    </a:lnTo>
                    <a:lnTo>
                      <a:pt x="80" y="60"/>
                    </a:lnTo>
                    <a:lnTo>
                      <a:pt x="80" y="58"/>
                    </a:lnTo>
                    <a:lnTo>
                      <a:pt x="82" y="56"/>
                    </a:lnTo>
                    <a:lnTo>
                      <a:pt x="82" y="54"/>
                    </a:lnTo>
                    <a:lnTo>
                      <a:pt x="82" y="52"/>
                    </a:lnTo>
                    <a:lnTo>
                      <a:pt x="82" y="50"/>
                    </a:lnTo>
                    <a:lnTo>
                      <a:pt x="82" y="46"/>
                    </a:lnTo>
                    <a:lnTo>
                      <a:pt x="82" y="44"/>
                    </a:lnTo>
                    <a:lnTo>
                      <a:pt x="82" y="40"/>
                    </a:lnTo>
                    <a:lnTo>
                      <a:pt x="82" y="38"/>
                    </a:lnTo>
                    <a:lnTo>
                      <a:pt x="80" y="34"/>
                    </a:lnTo>
                    <a:lnTo>
                      <a:pt x="80" y="34"/>
                    </a:lnTo>
                    <a:lnTo>
                      <a:pt x="80" y="32"/>
                    </a:lnTo>
                    <a:lnTo>
                      <a:pt x="78" y="32"/>
                    </a:lnTo>
                    <a:lnTo>
                      <a:pt x="78" y="30"/>
                    </a:lnTo>
                    <a:lnTo>
                      <a:pt x="78" y="30"/>
                    </a:lnTo>
                    <a:lnTo>
                      <a:pt x="76" y="28"/>
                    </a:lnTo>
                    <a:lnTo>
                      <a:pt x="74" y="28"/>
                    </a:lnTo>
                    <a:lnTo>
                      <a:pt x="74" y="28"/>
                    </a:lnTo>
                    <a:lnTo>
                      <a:pt x="70" y="28"/>
                    </a:lnTo>
                    <a:lnTo>
                      <a:pt x="68" y="26"/>
                    </a:lnTo>
                    <a:lnTo>
                      <a:pt x="66" y="26"/>
                    </a:lnTo>
                    <a:lnTo>
                      <a:pt x="66" y="26"/>
                    </a:lnTo>
                    <a:lnTo>
                      <a:pt x="62" y="26"/>
                    </a:lnTo>
                    <a:lnTo>
                      <a:pt x="60" y="28"/>
                    </a:lnTo>
                    <a:lnTo>
                      <a:pt x="58" y="28"/>
                    </a:lnTo>
                    <a:lnTo>
                      <a:pt x="56" y="26"/>
                    </a:lnTo>
                    <a:lnTo>
                      <a:pt x="56" y="26"/>
                    </a:lnTo>
                    <a:lnTo>
                      <a:pt x="56" y="26"/>
                    </a:lnTo>
                    <a:lnTo>
                      <a:pt x="54" y="26"/>
                    </a:lnTo>
                    <a:lnTo>
                      <a:pt x="54" y="26"/>
                    </a:lnTo>
                    <a:lnTo>
                      <a:pt x="54" y="24"/>
                    </a:lnTo>
                    <a:lnTo>
                      <a:pt x="52" y="22"/>
                    </a:lnTo>
                    <a:lnTo>
                      <a:pt x="52" y="20"/>
                    </a:lnTo>
                    <a:lnTo>
                      <a:pt x="52" y="18"/>
                    </a:lnTo>
                    <a:lnTo>
                      <a:pt x="52" y="16"/>
                    </a:lnTo>
                    <a:lnTo>
                      <a:pt x="50" y="14"/>
                    </a:lnTo>
                    <a:lnTo>
                      <a:pt x="50" y="12"/>
                    </a:lnTo>
                    <a:lnTo>
                      <a:pt x="50" y="12"/>
                    </a:lnTo>
                    <a:lnTo>
                      <a:pt x="52" y="10"/>
                    </a:lnTo>
                    <a:lnTo>
                      <a:pt x="52" y="8"/>
                    </a:lnTo>
                    <a:lnTo>
                      <a:pt x="52" y="6"/>
                    </a:lnTo>
                    <a:lnTo>
                      <a:pt x="52" y="6"/>
                    </a:lnTo>
                    <a:lnTo>
                      <a:pt x="52" y="4"/>
                    </a:lnTo>
                    <a:lnTo>
                      <a:pt x="52" y="4"/>
                    </a:lnTo>
                    <a:lnTo>
                      <a:pt x="52" y="4"/>
                    </a:lnTo>
                    <a:lnTo>
                      <a:pt x="50" y="4"/>
                    </a:lnTo>
                    <a:lnTo>
                      <a:pt x="48" y="4"/>
                    </a:lnTo>
                    <a:lnTo>
                      <a:pt x="48" y="2"/>
                    </a:lnTo>
                    <a:lnTo>
                      <a:pt x="46" y="2"/>
                    </a:lnTo>
                    <a:lnTo>
                      <a:pt x="46" y="2"/>
                    </a:lnTo>
                    <a:lnTo>
                      <a:pt x="44" y="2"/>
                    </a:lnTo>
                    <a:lnTo>
                      <a:pt x="44" y="2"/>
                    </a:lnTo>
                    <a:lnTo>
                      <a:pt x="44" y="2"/>
                    </a:lnTo>
                    <a:lnTo>
                      <a:pt x="46" y="0"/>
                    </a:lnTo>
                    <a:lnTo>
                      <a:pt x="46" y="0"/>
                    </a:lnTo>
                    <a:lnTo>
                      <a:pt x="44" y="0"/>
                    </a:lnTo>
                    <a:lnTo>
                      <a:pt x="44" y="0"/>
                    </a:lnTo>
                    <a:lnTo>
                      <a:pt x="42" y="0"/>
                    </a:lnTo>
                    <a:lnTo>
                      <a:pt x="42" y="0"/>
                    </a:lnTo>
                    <a:lnTo>
                      <a:pt x="42"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68" name="Freeform 491"/>
              <p:cNvSpPr>
                <a:spLocks/>
              </p:cNvSpPr>
              <p:nvPr/>
            </p:nvSpPr>
            <p:spPr bwMode="auto">
              <a:xfrm>
                <a:off x="3154653" y="3473617"/>
                <a:ext cx="22225" cy="38100"/>
              </a:xfrm>
              <a:custGeom>
                <a:avLst/>
                <a:gdLst>
                  <a:gd name="T0" fmla="*/ 14 w 14"/>
                  <a:gd name="T1" fmla="*/ 0 h 24"/>
                  <a:gd name="T2" fmla="*/ 14 w 14"/>
                  <a:gd name="T3" fmla="*/ 0 h 24"/>
                  <a:gd name="T4" fmla="*/ 14 w 14"/>
                  <a:gd name="T5" fmla="*/ 2 h 24"/>
                  <a:gd name="T6" fmla="*/ 14 w 14"/>
                  <a:gd name="T7" fmla="*/ 2 h 24"/>
                  <a:gd name="T8" fmla="*/ 14 w 14"/>
                  <a:gd name="T9" fmla="*/ 2 h 24"/>
                  <a:gd name="T10" fmla="*/ 14 w 14"/>
                  <a:gd name="T11" fmla="*/ 2 h 24"/>
                  <a:gd name="T12" fmla="*/ 14 w 14"/>
                  <a:gd name="T13" fmla="*/ 4 h 24"/>
                  <a:gd name="T14" fmla="*/ 14 w 14"/>
                  <a:gd name="T15" fmla="*/ 6 h 24"/>
                  <a:gd name="T16" fmla="*/ 14 w 14"/>
                  <a:gd name="T17" fmla="*/ 8 h 24"/>
                  <a:gd name="T18" fmla="*/ 12 w 14"/>
                  <a:gd name="T19" fmla="*/ 10 h 24"/>
                  <a:gd name="T20" fmla="*/ 12 w 14"/>
                  <a:gd name="T21" fmla="*/ 10 h 24"/>
                  <a:gd name="T22" fmla="*/ 12 w 14"/>
                  <a:gd name="T23" fmla="*/ 14 h 24"/>
                  <a:gd name="T24" fmla="*/ 12 w 14"/>
                  <a:gd name="T25" fmla="*/ 16 h 24"/>
                  <a:gd name="T26" fmla="*/ 12 w 14"/>
                  <a:gd name="T27" fmla="*/ 18 h 24"/>
                  <a:gd name="T28" fmla="*/ 12 w 14"/>
                  <a:gd name="T29" fmla="*/ 18 h 24"/>
                  <a:gd name="T30" fmla="*/ 12 w 14"/>
                  <a:gd name="T31" fmla="*/ 20 h 24"/>
                  <a:gd name="T32" fmla="*/ 12 w 14"/>
                  <a:gd name="T33" fmla="*/ 20 h 24"/>
                  <a:gd name="T34" fmla="*/ 10 w 14"/>
                  <a:gd name="T35" fmla="*/ 22 h 24"/>
                  <a:gd name="T36" fmla="*/ 10 w 14"/>
                  <a:gd name="T37" fmla="*/ 22 h 24"/>
                  <a:gd name="T38" fmla="*/ 8 w 14"/>
                  <a:gd name="T39" fmla="*/ 22 h 24"/>
                  <a:gd name="T40" fmla="*/ 6 w 14"/>
                  <a:gd name="T41" fmla="*/ 24 h 24"/>
                  <a:gd name="T42" fmla="*/ 4 w 14"/>
                  <a:gd name="T43" fmla="*/ 24 h 24"/>
                  <a:gd name="T44" fmla="*/ 2 w 14"/>
                  <a:gd name="T45" fmla="*/ 24 h 24"/>
                  <a:gd name="T46" fmla="*/ 2 w 14"/>
                  <a:gd name="T47" fmla="*/ 24 h 24"/>
                  <a:gd name="T48" fmla="*/ 2 w 14"/>
                  <a:gd name="T49" fmla="*/ 24 h 24"/>
                  <a:gd name="T50" fmla="*/ 2 w 14"/>
                  <a:gd name="T51" fmla="*/ 24 h 24"/>
                  <a:gd name="T52" fmla="*/ 2 w 14"/>
                  <a:gd name="T53" fmla="*/ 22 h 24"/>
                  <a:gd name="T54" fmla="*/ 0 w 14"/>
                  <a:gd name="T55" fmla="*/ 22 h 24"/>
                  <a:gd name="T56" fmla="*/ 0 w 14"/>
                  <a:gd name="T57" fmla="*/ 22 h 24"/>
                  <a:gd name="T58" fmla="*/ 0 w 14"/>
                  <a:gd name="T59" fmla="*/ 20 h 24"/>
                  <a:gd name="T60" fmla="*/ 0 w 14"/>
                  <a:gd name="T61" fmla="*/ 18 h 24"/>
                  <a:gd name="T62" fmla="*/ 0 w 14"/>
                  <a:gd name="T63" fmla="*/ 18 h 24"/>
                  <a:gd name="T64" fmla="*/ 0 w 14"/>
                  <a:gd name="T65" fmla="*/ 16 h 24"/>
                  <a:gd name="T66" fmla="*/ 2 w 14"/>
                  <a:gd name="T67" fmla="*/ 14 h 24"/>
                  <a:gd name="T68" fmla="*/ 2 w 14"/>
                  <a:gd name="T69" fmla="*/ 12 h 24"/>
                  <a:gd name="T70" fmla="*/ 4 w 14"/>
                  <a:gd name="T71" fmla="*/ 10 h 24"/>
                  <a:gd name="T72" fmla="*/ 4 w 14"/>
                  <a:gd name="T73" fmla="*/ 8 h 24"/>
                  <a:gd name="T74" fmla="*/ 6 w 14"/>
                  <a:gd name="T75" fmla="*/ 6 h 24"/>
                  <a:gd name="T76" fmla="*/ 8 w 14"/>
                  <a:gd name="T77" fmla="*/ 4 h 24"/>
                  <a:gd name="T78" fmla="*/ 8 w 14"/>
                  <a:gd name="T79" fmla="*/ 2 h 24"/>
                  <a:gd name="T80" fmla="*/ 10 w 14"/>
                  <a:gd name="T81" fmla="*/ 2 h 24"/>
                  <a:gd name="T82" fmla="*/ 12 w 14"/>
                  <a:gd name="T83" fmla="*/ 2 h 24"/>
                  <a:gd name="T84" fmla="*/ 12 w 14"/>
                  <a:gd name="T85" fmla="*/ 0 h 24"/>
                  <a:gd name="T86" fmla="*/ 12 w 14"/>
                  <a:gd name="T87" fmla="*/ 0 h 24"/>
                  <a:gd name="T88" fmla="*/ 14 w 14"/>
                  <a:gd name="T89" fmla="*/ 0 h 24"/>
                  <a:gd name="T90" fmla="*/ 14 w 14"/>
                  <a:gd name="T9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 h="24">
                    <a:moveTo>
                      <a:pt x="14" y="0"/>
                    </a:moveTo>
                    <a:lnTo>
                      <a:pt x="14" y="0"/>
                    </a:lnTo>
                    <a:lnTo>
                      <a:pt x="14" y="2"/>
                    </a:lnTo>
                    <a:lnTo>
                      <a:pt x="14" y="2"/>
                    </a:lnTo>
                    <a:lnTo>
                      <a:pt x="14" y="2"/>
                    </a:lnTo>
                    <a:lnTo>
                      <a:pt x="14" y="2"/>
                    </a:lnTo>
                    <a:lnTo>
                      <a:pt x="14" y="4"/>
                    </a:lnTo>
                    <a:lnTo>
                      <a:pt x="14" y="6"/>
                    </a:lnTo>
                    <a:lnTo>
                      <a:pt x="14" y="8"/>
                    </a:lnTo>
                    <a:lnTo>
                      <a:pt x="12" y="10"/>
                    </a:lnTo>
                    <a:lnTo>
                      <a:pt x="12" y="10"/>
                    </a:lnTo>
                    <a:lnTo>
                      <a:pt x="12" y="14"/>
                    </a:lnTo>
                    <a:lnTo>
                      <a:pt x="12" y="16"/>
                    </a:lnTo>
                    <a:lnTo>
                      <a:pt x="12" y="18"/>
                    </a:lnTo>
                    <a:lnTo>
                      <a:pt x="12" y="18"/>
                    </a:lnTo>
                    <a:lnTo>
                      <a:pt x="12" y="20"/>
                    </a:lnTo>
                    <a:lnTo>
                      <a:pt x="12" y="20"/>
                    </a:lnTo>
                    <a:lnTo>
                      <a:pt x="10" y="22"/>
                    </a:lnTo>
                    <a:lnTo>
                      <a:pt x="10" y="22"/>
                    </a:lnTo>
                    <a:lnTo>
                      <a:pt x="8" y="22"/>
                    </a:lnTo>
                    <a:lnTo>
                      <a:pt x="6" y="24"/>
                    </a:lnTo>
                    <a:lnTo>
                      <a:pt x="4" y="24"/>
                    </a:lnTo>
                    <a:lnTo>
                      <a:pt x="2" y="24"/>
                    </a:lnTo>
                    <a:lnTo>
                      <a:pt x="2" y="24"/>
                    </a:lnTo>
                    <a:lnTo>
                      <a:pt x="2" y="24"/>
                    </a:lnTo>
                    <a:lnTo>
                      <a:pt x="2" y="24"/>
                    </a:lnTo>
                    <a:lnTo>
                      <a:pt x="2" y="22"/>
                    </a:lnTo>
                    <a:lnTo>
                      <a:pt x="0" y="22"/>
                    </a:lnTo>
                    <a:lnTo>
                      <a:pt x="0" y="22"/>
                    </a:lnTo>
                    <a:lnTo>
                      <a:pt x="0" y="20"/>
                    </a:lnTo>
                    <a:lnTo>
                      <a:pt x="0" y="18"/>
                    </a:lnTo>
                    <a:lnTo>
                      <a:pt x="0" y="18"/>
                    </a:lnTo>
                    <a:lnTo>
                      <a:pt x="0" y="16"/>
                    </a:lnTo>
                    <a:lnTo>
                      <a:pt x="2" y="14"/>
                    </a:lnTo>
                    <a:lnTo>
                      <a:pt x="2" y="12"/>
                    </a:lnTo>
                    <a:lnTo>
                      <a:pt x="4" y="10"/>
                    </a:lnTo>
                    <a:lnTo>
                      <a:pt x="4" y="8"/>
                    </a:lnTo>
                    <a:lnTo>
                      <a:pt x="6" y="6"/>
                    </a:lnTo>
                    <a:lnTo>
                      <a:pt x="8" y="4"/>
                    </a:lnTo>
                    <a:lnTo>
                      <a:pt x="8" y="2"/>
                    </a:lnTo>
                    <a:lnTo>
                      <a:pt x="10" y="2"/>
                    </a:lnTo>
                    <a:lnTo>
                      <a:pt x="12" y="2"/>
                    </a:lnTo>
                    <a:lnTo>
                      <a:pt x="12" y="0"/>
                    </a:lnTo>
                    <a:lnTo>
                      <a:pt x="12" y="0"/>
                    </a:lnTo>
                    <a:lnTo>
                      <a:pt x="14" y="0"/>
                    </a:lnTo>
                    <a:lnTo>
                      <a:pt x="14"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69" name="Freeform 536"/>
              <p:cNvSpPr>
                <a:spLocks/>
              </p:cNvSpPr>
              <p:nvPr/>
            </p:nvSpPr>
            <p:spPr bwMode="auto">
              <a:xfrm>
                <a:off x="1827503" y="2489367"/>
                <a:ext cx="222250" cy="155575"/>
              </a:xfrm>
              <a:custGeom>
                <a:avLst/>
                <a:gdLst>
                  <a:gd name="T0" fmla="*/ 44 w 140"/>
                  <a:gd name="T1" fmla="*/ 6 h 98"/>
                  <a:gd name="T2" fmla="*/ 40 w 140"/>
                  <a:gd name="T3" fmla="*/ 8 h 98"/>
                  <a:gd name="T4" fmla="*/ 36 w 140"/>
                  <a:gd name="T5" fmla="*/ 14 h 98"/>
                  <a:gd name="T6" fmla="*/ 32 w 140"/>
                  <a:gd name="T7" fmla="*/ 22 h 98"/>
                  <a:gd name="T8" fmla="*/ 28 w 140"/>
                  <a:gd name="T9" fmla="*/ 32 h 98"/>
                  <a:gd name="T10" fmla="*/ 22 w 140"/>
                  <a:gd name="T11" fmla="*/ 42 h 98"/>
                  <a:gd name="T12" fmla="*/ 16 w 140"/>
                  <a:gd name="T13" fmla="*/ 50 h 98"/>
                  <a:gd name="T14" fmla="*/ 12 w 140"/>
                  <a:gd name="T15" fmla="*/ 56 h 98"/>
                  <a:gd name="T16" fmla="*/ 2 w 140"/>
                  <a:gd name="T17" fmla="*/ 64 h 98"/>
                  <a:gd name="T18" fmla="*/ 0 w 140"/>
                  <a:gd name="T19" fmla="*/ 68 h 98"/>
                  <a:gd name="T20" fmla="*/ 0 w 140"/>
                  <a:gd name="T21" fmla="*/ 72 h 98"/>
                  <a:gd name="T22" fmla="*/ 0 w 140"/>
                  <a:gd name="T23" fmla="*/ 74 h 98"/>
                  <a:gd name="T24" fmla="*/ 6 w 140"/>
                  <a:gd name="T25" fmla="*/ 80 h 98"/>
                  <a:gd name="T26" fmla="*/ 16 w 140"/>
                  <a:gd name="T27" fmla="*/ 88 h 98"/>
                  <a:gd name="T28" fmla="*/ 24 w 140"/>
                  <a:gd name="T29" fmla="*/ 94 h 98"/>
                  <a:gd name="T30" fmla="*/ 30 w 140"/>
                  <a:gd name="T31" fmla="*/ 98 h 98"/>
                  <a:gd name="T32" fmla="*/ 34 w 140"/>
                  <a:gd name="T33" fmla="*/ 98 h 98"/>
                  <a:gd name="T34" fmla="*/ 42 w 140"/>
                  <a:gd name="T35" fmla="*/ 96 h 98"/>
                  <a:gd name="T36" fmla="*/ 52 w 140"/>
                  <a:gd name="T37" fmla="*/ 90 h 98"/>
                  <a:gd name="T38" fmla="*/ 66 w 140"/>
                  <a:gd name="T39" fmla="*/ 80 h 98"/>
                  <a:gd name="T40" fmla="*/ 74 w 140"/>
                  <a:gd name="T41" fmla="*/ 76 h 98"/>
                  <a:gd name="T42" fmla="*/ 88 w 140"/>
                  <a:gd name="T43" fmla="*/ 66 h 98"/>
                  <a:gd name="T44" fmla="*/ 94 w 140"/>
                  <a:gd name="T45" fmla="*/ 64 h 98"/>
                  <a:gd name="T46" fmla="*/ 106 w 140"/>
                  <a:gd name="T47" fmla="*/ 62 h 98"/>
                  <a:gd name="T48" fmla="*/ 118 w 140"/>
                  <a:gd name="T49" fmla="*/ 60 h 98"/>
                  <a:gd name="T50" fmla="*/ 126 w 140"/>
                  <a:gd name="T51" fmla="*/ 56 h 98"/>
                  <a:gd name="T52" fmla="*/ 136 w 140"/>
                  <a:gd name="T53" fmla="*/ 50 h 98"/>
                  <a:gd name="T54" fmla="*/ 140 w 140"/>
                  <a:gd name="T55" fmla="*/ 46 h 98"/>
                  <a:gd name="T56" fmla="*/ 140 w 140"/>
                  <a:gd name="T57" fmla="*/ 44 h 98"/>
                  <a:gd name="T58" fmla="*/ 140 w 140"/>
                  <a:gd name="T59" fmla="*/ 40 h 98"/>
                  <a:gd name="T60" fmla="*/ 136 w 140"/>
                  <a:gd name="T61" fmla="*/ 36 h 98"/>
                  <a:gd name="T62" fmla="*/ 132 w 140"/>
                  <a:gd name="T63" fmla="*/ 30 h 98"/>
                  <a:gd name="T64" fmla="*/ 118 w 140"/>
                  <a:gd name="T65" fmla="*/ 22 h 98"/>
                  <a:gd name="T66" fmla="*/ 112 w 140"/>
                  <a:gd name="T67" fmla="*/ 20 h 98"/>
                  <a:gd name="T68" fmla="*/ 104 w 140"/>
                  <a:gd name="T69" fmla="*/ 18 h 98"/>
                  <a:gd name="T70" fmla="*/ 90 w 140"/>
                  <a:gd name="T71" fmla="*/ 16 h 98"/>
                  <a:gd name="T72" fmla="*/ 84 w 140"/>
                  <a:gd name="T73" fmla="*/ 14 h 98"/>
                  <a:gd name="T74" fmla="*/ 82 w 140"/>
                  <a:gd name="T75" fmla="*/ 12 h 98"/>
                  <a:gd name="T76" fmla="*/ 74 w 140"/>
                  <a:gd name="T77" fmla="*/ 4 h 98"/>
                  <a:gd name="T78" fmla="*/ 72 w 140"/>
                  <a:gd name="T79" fmla="*/ 2 h 98"/>
                  <a:gd name="T80" fmla="*/ 68 w 140"/>
                  <a:gd name="T81" fmla="*/ 2 h 98"/>
                  <a:gd name="T82" fmla="*/ 66 w 140"/>
                  <a:gd name="T83" fmla="*/ 4 h 98"/>
                  <a:gd name="T84" fmla="*/ 62 w 140"/>
                  <a:gd name="T85" fmla="*/ 8 h 98"/>
                  <a:gd name="T86" fmla="*/ 58 w 140"/>
                  <a:gd name="T87" fmla="*/ 14 h 98"/>
                  <a:gd name="T88" fmla="*/ 56 w 140"/>
                  <a:gd name="T89" fmla="*/ 16 h 98"/>
                  <a:gd name="T90" fmla="*/ 54 w 140"/>
                  <a:gd name="T91" fmla="*/ 16 h 98"/>
                  <a:gd name="T92" fmla="*/ 50 w 140"/>
                  <a:gd name="T93" fmla="*/ 12 h 98"/>
                  <a:gd name="T94" fmla="*/ 48 w 140"/>
                  <a:gd name="T95" fmla="*/ 8 h 98"/>
                  <a:gd name="T96" fmla="*/ 46 w 140"/>
                  <a:gd name="T97" fmla="*/ 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0" h="98">
                    <a:moveTo>
                      <a:pt x="44" y="6"/>
                    </a:moveTo>
                    <a:lnTo>
                      <a:pt x="44" y="6"/>
                    </a:lnTo>
                    <a:lnTo>
                      <a:pt x="44" y="6"/>
                    </a:lnTo>
                    <a:lnTo>
                      <a:pt x="44" y="6"/>
                    </a:lnTo>
                    <a:lnTo>
                      <a:pt x="42" y="8"/>
                    </a:lnTo>
                    <a:lnTo>
                      <a:pt x="40" y="8"/>
                    </a:lnTo>
                    <a:lnTo>
                      <a:pt x="40" y="10"/>
                    </a:lnTo>
                    <a:lnTo>
                      <a:pt x="38" y="12"/>
                    </a:lnTo>
                    <a:lnTo>
                      <a:pt x="36" y="14"/>
                    </a:lnTo>
                    <a:lnTo>
                      <a:pt x="36" y="16"/>
                    </a:lnTo>
                    <a:lnTo>
                      <a:pt x="34" y="18"/>
                    </a:lnTo>
                    <a:lnTo>
                      <a:pt x="32" y="22"/>
                    </a:lnTo>
                    <a:lnTo>
                      <a:pt x="30" y="26"/>
                    </a:lnTo>
                    <a:lnTo>
                      <a:pt x="28" y="30"/>
                    </a:lnTo>
                    <a:lnTo>
                      <a:pt x="28" y="32"/>
                    </a:lnTo>
                    <a:lnTo>
                      <a:pt x="28" y="34"/>
                    </a:lnTo>
                    <a:lnTo>
                      <a:pt x="24" y="38"/>
                    </a:lnTo>
                    <a:lnTo>
                      <a:pt x="22" y="42"/>
                    </a:lnTo>
                    <a:lnTo>
                      <a:pt x="20" y="46"/>
                    </a:lnTo>
                    <a:lnTo>
                      <a:pt x="18" y="48"/>
                    </a:lnTo>
                    <a:lnTo>
                      <a:pt x="16" y="50"/>
                    </a:lnTo>
                    <a:lnTo>
                      <a:pt x="16" y="52"/>
                    </a:lnTo>
                    <a:lnTo>
                      <a:pt x="16" y="52"/>
                    </a:lnTo>
                    <a:lnTo>
                      <a:pt x="12" y="56"/>
                    </a:lnTo>
                    <a:lnTo>
                      <a:pt x="6" y="60"/>
                    </a:lnTo>
                    <a:lnTo>
                      <a:pt x="4" y="62"/>
                    </a:lnTo>
                    <a:lnTo>
                      <a:pt x="2" y="64"/>
                    </a:lnTo>
                    <a:lnTo>
                      <a:pt x="2" y="66"/>
                    </a:lnTo>
                    <a:lnTo>
                      <a:pt x="0" y="66"/>
                    </a:lnTo>
                    <a:lnTo>
                      <a:pt x="0" y="68"/>
                    </a:lnTo>
                    <a:lnTo>
                      <a:pt x="0" y="70"/>
                    </a:lnTo>
                    <a:lnTo>
                      <a:pt x="0" y="70"/>
                    </a:lnTo>
                    <a:lnTo>
                      <a:pt x="0" y="72"/>
                    </a:lnTo>
                    <a:lnTo>
                      <a:pt x="0" y="72"/>
                    </a:lnTo>
                    <a:lnTo>
                      <a:pt x="0" y="74"/>
                    </a:lnTo>
                    <a:lnTo>
                      <a:pt x="0" y="74"/>
                    </a:lnTo>
                    <a:lnTo>
                      <a:pt x="2" y="76"/>
                    </a:lnTo>
                    <a:lnTo>
                      <a:pt x="4" y="78"/>
                    </a:lnTo>
                    <a:lnTo>
                      <a:pt x="6" y="80"/>
                    </a:lnTo>
                    <a:lnTo>
                      <a:pt x="8" y="82"/>
                    </a:lnTo>
                    <a:lnTo>
                      <a:pt x="12" y="86"/>
                    </a:lnTo>
                    <a:lnTo>
                      <a:pt x="16" y="88"/>
                    </a:lnTo>
                    <a:lnTo>
                      <a:pt x="18" y="92"/>
                    </a:lnTo>
                    <a:lnTo>
                      <a:pt x="22" y="94"/>
                    </a:lnTo>
                    <a:lnTo>
                      <a:pt x="24" y="94"/>
                    </a:lnTo>
                    <a:lnTo>
                      <a:pt x="28" y="96"/>
                    </a:lnTo>
                    <a:lnTo>
                      <a:pt x="28" y="98"/>
                    </a:lnTo>
                    <a:lnTo>
                      <a:pt x="30" y="98"/>
                    </a:lnTo>
                    <a:lnTo>
                      <a:pt x="30" y="98"/>
                    </a:lnTo>
                    <a:lnTo>
                      <a:pt x="32" y="98"/>
                    </a:lnTo>
                    <a:lnTo>
                      <a:pt x="34" y="98"/>
                    </a:lnTo>
                    <a:lnTo>
                      <a:pt x="36" y="98"/>
                    </a:lnTo>
                    <a:lnTo>
                      <a:pt x="38" y="96"/>
                    </a:lnTo>
                    <a:lnTo>
                      <a:pt x="42" y="96"/>
                    </a:lnTo>
                    <a:lnTo>
                      <a:pt x="44" y="94"/>
                    </a:lnTo>
                    <a:lnTo>
                      <a:pt x="46" y="94"/>
                    </a:lnTo>
                    <a:lnTo>
                      <a:pt x="52" y="90"/>
                    </a:lnTo>
                    <a:lnTo>
                      <a:pt x="56" y="86"/>
                    </a:lnTo>
                    <a:lnTo>
                      <a:pt x="62" y="84"/>
                    </a:lnTo>
                    <a:lnTo>
                      <a:pt x="66" y="80"/>
                    </a:lnTo>
                    <a:lnTo>
                      <a:pt x="70" y="78"/>
                    </a:lnTo>
                    <a:lnTo>
                      <a:pt x="72" y="76"/>
                    </a:lnTo>
                    <a:lnTo>
                      <a:pt x="74" y="76"/>
                    </a:lnTo>
                    <a:lnTo>
                      <a:pt x="80" y="72"/>
                    </a:lnTo>
                    <a:lnTo>
                      <a:pt x="86" y="68"/>
                    </a:lnTo>
                    <a:lnTo>
                      <a:pt x="88" y="66"/>
                    </a:lnTo>
                    <a:lnTo>
                      <a:pt x="90" y="66"/>
                    </a:lnTo>
                    <a:lnTo>
                      <a:pt x="92" y="66"/>
                    </a:lnTo>
                    <a:lnTo>
                      <a:pt x="94" y="64"/>
                    </a:lnTo>
                    <a:lnTo>
                      <a:pt x="98" y="64"/>
                    </a:lnTo>
                    <a:lnTo>
                      <a:pt x="102" y="62"/>
                    </a:lnTo>
                    <a:lnTo>
                      <a:pt x="106" y="62"/>
                    </a:lnTo>
                    <a:lnTo>
                      <a:pt x="110" y="62"/>
                    </a:lnTo>
                    <a:lnTo>
                      <a:pt x="114" y="60"/>
                    </a:lnTo>
                    <a:lnTo>
                      <a:pt x="118" y="60"/>
                    </a:lnTo>
                    <a:lnTo>
                      <a:pt x="120" y="58"/>
                    </a:lnTo>
                    <a:lnTo>
                      <a:pt x="120" y="58"/>
                    </a:lnTo>
                    <a:lnTo>
                      <a:pt x="126" y="56"/>
                    </a:lnTo>
                    <a:lnTo>
                      <a:pt x="130" y="54"/>
                    </a:lnTo>
                    <a:lnTo>
                      <a:pt x="132" y="52"/>
                    </a:lnTo>
                    <a:lnTo>
                      <a:pt x="136" y="50"/>
                    </a:lnTo>
                    <a:lnTo>
                      <a:pt x="138" y="48"/>
                    </a:lnTo>
                    <a:lnTo>
                      <a:pt x="138" y="48"/>
                    </a:lnTo>
                    <a:lnTo>
                      <a:pt x="140" y="46"/>
                    </a:lnTo>
                    <a:lnTo>
                      <a:pt x="140" y="46"/>
                    </a:lnTo>
                    <a:lnTo>
                      <a:pt x="140" y="44"/>
                    </a:lnTo>
                    <a:lnTo>
                      <a:pt x="140" y="44"/>
                    </a:lnTo>
                    <a:lnTo>
                      <a:pt x="140" y="42"/>
                    </a:lnTo>
                    <a:lnTo>
                      <a:pt x="140" y="42"/>
                    </a:lnTo>
                    <a:lnTo>
                      <a:pt x="140" y="40"/>
                    </a:lnTo>
                    <a:lnTo>
                      <a:pt x="140" y="38"/>
                    </a:lnTo>
                    <a:lnTo>
                      <a:pt x="138" y="36"/>
                    </a:lnTo>
                    <a:lnTo>
                      <a:pt x="136" y="36"/>
                    </a:lnTo>
                    <a:lnTo>
                      <a:pt x="134" y="34"/>
                    </a:lnTo>
                    <a:lnTo>
                      <a:pt x="134" y="32"/>
                    </a:lnTo>
                    <a:lnTo>
                      <a:pt x="132" y="30"/>
                    </a:lnTo>
                    <a:lnTo>
                      <a:pt x="126" y="28"/>
                    </a:lnTo>
                    <a:lnTo>
                      <a:pt x="122" y="24"/>
                    </a:lnTo>
                    <a:lnTo>
                      <a:pt x="118" y="22"/>
                    </a:lnTo>
                    <a:lnTo>
                      <a:pt x="116" y="20"/>
                    </a:lnTo>
                    <a:lnTo>
                      <a:pt x="114" y="20"/>
                    </a:lnTo>
                    <a:lnTo>
                      <a:pt x="112" y="20"/>
                    </a:lnTo>
                    <a:lnTo>
                      <a:pt x="110" y="20"/>
                    </a:lnTo>
                    <a:lnTo>
                      <a:pt x="108" y="18"/>
                    </a:lnTo>
                    <a:lnTo>
                      <a:pt x="104" y="18"/>
                    </a:lnTo>
                    <a:lnTo>
                      <a:pt x="100" y="18"/>
                    </a:lnTo>
                    <a:lnTo>
                      <a:pt x="94" y="16"/>
                    </a:lnTo>
                    <a:lnTo>
                      <a:pt x="90" y="16"/>
                    </a:lnTo>
                    <a:lnTo>
                      <a:pt x="88" y="16"/>
                    </a:lnTo>
                    <a:lnTo>
                      <a:pt x="86" y="14"/>
                    </a:lnTo>
                    <a:lnTo>
                      <a:pt x="84" y="14"/>
                    </a:lnTo>
                    <a:lnTo>
                      <a:pt x="82" y="14"/>
                    </a:lnTo>
                    <a:lnTo>
                      <a:pt x="82" y="12"/>
                    </a:lnTo>
                    <a:lnTo>
                      <a:pt x="82" y="12"/>
                    </a:lnTo>
                    <a:lnTo>
                      <a:pt x="80" y="10"/>
                    </a:lnTo>
                    <a:lnTo>
                      <a:pt x="76" y="6"/>
                    </a:lnTo>
                    <a:lnTo>
                      <a:pt x="74" y="4"/>
                    </a:lnTo>
                    <a:lnTo>
                      <a:pt x="74" y="2"/>
                    </a:lnTo>
                    <a:lnTo>
                      <a:pt x="72" y="2"/>
                    </a:lnTo>
                    <a:lnTo>
                      <a:pt x="72" y="2"/>
                    </a:lnTo>
                    <a:lnTo>
                      <a:pt x="70" y="2"/>
                    </a:lnTo>
                    <a:lnTo>
                      <a:pt x="70" y="0"/>
                    </a:lnTo>
                    <a:lnTo>
                      <a:pt x="68" y="2"/>
                    </a:lnTo>
                    <a:lnTo>
                      <a:pt x="68" y="2"/>
                    </a:lnTo>
                    <a:lnTo>
                      <a:pt x="68" y="2"/>
                    </a:lnTo>
                    <a:lnTo>
                      <a:pt x="66" y="4"/>
                    </a:lnTo>
                    <a:lnTo>
                      <a:pt x="66" y="4"/>
                    </a:lnTo>
                    <a:lnTo>
                      <a:pt x="64" y="6"/>
                    </a:lnTo>
                    <a:lnTo>
                      <a:pt x="62" y="8"/>
                    </a:lnTo>
                    <a:lnTo>
                      <a:pt x="60" y="12"/>
                    </a:lnTo>
                    <a:lnTo>
                      <a:pt x="60" y="12"/>
                    </a:lnTo>
                    <a:lnTo>
                      <a:pt x="58" y="14"/>
                    </a:lnTo>
                    <a:lnTo>
                      <a:pt x="58" y="14"/>
                    </a:lnTo>
                    <a:lnTo>
                      <a:pt x="56" y="16"/>
                    </a:lnTo>
                    <a:lnTo>
                      <a:pt x="56" y="16"/>
                    </a:lnTo>
                    <a:lnTo>
                      <a:pt x="54" y="16"/>
                    </a:lnTo>
                    <a:lnTo>
                      <a:pt x="54" y="16"/>
                    </a:lnTo>
                    <a:lnTo>
                      <a:pt x="54" y="16"/>
                    </a:lnTo>
                    <a:lnTo>
                      <a:pt x="52" y="14"/>
                    </a:lnTo>
                    <a:lnTo>
                      <a:pt x="52" y="14"/>
                    </a:lnTo>
                    <a:lnTo>
                      <a:pt x="50" y="12"/>
                    </a:lnTo>
                    <a:lnTo>
                      <a:pt x="50" y="10"/>
                    </a:lnTo>
                    <a:lnTo>
                      <a:pt x="48" y="8"/>
                    </a:lnTo>
                    <a:lnTo>
                      <a:pt x="48" y="8"/>
                    </a:lnTo>
                    <a:lnTo>
                      <a:pt x="46" y="6"/>
                    </a:lnTo>
                    <a:lnTo>
                      <a:pt x="46" y="6"/>
                    </a:lnTo>
                    <a:lnTo>
                      <a:pt x="46" y="6"/>
                    </a:lnTo>
                    <a:lnTo>
                      <a:pt x="44" y="6"/>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70" name="Freeform 538"/>
              <p:cNvSpPr>
                <a:spLocks/>
              </p:cNvSpPr>
              <p:nvPr/>
            </p:nvSpPr>
            <p:spPr bwMode="auto">
              <a:xfrm>
                <a:off x="1970378" y="2556042"/>
                <a:ext cx="323850" cy="174625"/>
              </a:xfrm>
              <a:custGeom>
                <a:avLst/>
                <a:gdLst>
                  <a:gd name="T0" fmla="*/ 48 w 204"/>
                  <a:gd name="T1" fmla="*/ 18 h 110"/>
                  <a:gd name="T2" fmla="*/ 38 w 204"/>
                  <a:gd name="T3" fmla="*/ 24 h 110"/>
                  <a:gd name="T4" fmla="*/ 36 w 204"/>
                  <a:gd name="T5" fmla="*/ 30 h 110"/>
                  <a:gd name="T6" fmla="*/ 36 w 204"/>
                  <a:gd name="T7" fmla="*/ 38 h 110"/>
                  <a:gd name="T8" fmla="*/ 34 w 204"/>
                  <a:gd name="T9" fmla="*/ 40 h 110"/>
                  <a:gd name="T10" fmla="*/ 26 w 204"/>
                  <a:gd name="T11" fmla="*/ 42 h 110"/>
                  <a:gd name="T12" fmla="*/ 10 w 204"/>
                  <a:gd name="T13" fmla="*/ 40 h 110"/>
                  <a:gd name="T14" fmla="*/ 2 w 204"/>
                  <a:gd name="T15" fmla="*/ 42 h 110"/>
                  <a:gd name="T16" fmla="*/ 0 w 204"/>
                  <a:gd name="T17" fmla="*/ 50 h 110"/>
                  <a:gd name="T18" fmla="*/ 2 w 204"/>
                  <a:gd name="T19" fmla="*/ 54 h 110"/>
                  <a:gd name="T20" fmla="*/ 8 w 204"/>
                  <a:gd name="T21" fmla="*/ 58 h 110"/>
                  <a:gd name="T22" fmla="*/ 30 w 204"/>
                  <a:gd name="T23" fmla="*/ 58 h 110"/>
                  <a:gd name="T24" fmla="*/ 48 w 204"/>
                  <a:gd name="T25" fmla="*/ 58 h 110"/>
                  <a:gd name="T26" fmla="*/ 52 w 204"/>
                  <a:gd name="T27" fmla="*/ 62 h 110"/>
                  <a:gd name="T28" fmla="*/ 52 w 204"/>
                  <a:gd name="T29" fmla="*/ 66 h 110"/>
                  <a:gd name="T30" fmla="*/ 48 w 204"/>
                  <a:gd name="T31" fmla="*/ 70 h 110"/>
                  <a:gd name="T32" fmla="*/ 30 w 204"/>
                  <a:gd name="T33" fmla="*/ 72 h 110"/>
                  <a:gd name="T34" fmla="*/ 14 w 204"/>
                  <a:gd name="T35" fmla="*/ 74 h 110"/>
                  <a:gd name="T36" fmla="*/ 6 w 204"/>
                  <a:gd name="T37" fmla="*/ 78 h 110"/>
                  <a:gd name="T38" fmla="*/ 6 w 204"/>
                  <a:gd name="T39" fmla="*/ 82 h 110"/>
                  <a:gd name="T40" fmla="*/ 10 w 204"/>
                  <a:gd name="T41" fmla="*/ 88 h 110"/>
                  <a:gd name="T42" fmla="*/ 26 w 204"/>
                  <a:gd name="T43" fmla="*/ 94 h 110"/>
                  <a:gd name="T44" fmla="*/ 46 w 204"/>
                  <a:gd name="T45" fmla="*/ 104 h 110"/>
                  <a:gd name="T46" fmla="*/ 60 w 204"/>
                  <a:gd name="T47" fmla="*/ 110 h 110"/>
                  <a:gd name="T48" fmla="*/ 86 w 204"/>
                  <a:gd name="T49" fmla="*/ 110 h 110"/>
                  <a:gd name="T50" fmla="*/ 140 w 204"/>
                  <a:gd name="T51" fmla="*/ 108 h 110"/>
                  <a:gd name="T52" fmla="*/ 168 w 204"/>
                  <a:gd name="T53" fmla="*/ 106 h 110"/>
                  <a:gd name="T54" fmla="*/ 186 w 204"/>
                  <a:gd name="T55" fmla="*/ 104 h 110"/>
                  <a:gd name="T56" fmla="*/ 192 w 204"/>
                  <a:gd name="T57" fmla="*/ 100 h 110"/>
                  <a:gd name="T58" fmla="*/ 192 w 204"/>
                  <a:gd name="T59" fmla="*/ 96 h 110"/>
                  <a:gd name="T60" fmla="*/ 186 w 204"/>
                  <a:gd name="T61" fmla="*/ 86 h 110"/>
                  <a:gd name="T62" fmla="*/ 182 w 204"/>
                  <a:gd name="T63" fmla="*/ 76 h 110"/>
                  <a:gd name="T64" fmla="*/ 182 w 204"/>
                  <a:gd name="T65" fmla="*/ 74 h 110"/>
                  <a:gd name="T66" fmla="*/ 188 w 204"/>
                  <a:gd name="T67" fmla="*/ 72 h 110"/>
                  <a:gd name="T68" fmla="*/ 200 w 204"/>
                  <a:gd name="T69" fmla="*/ 72 h 110"/>
                  <a:gd name="T70" fmla="*/ 204 w 204"/>
                  <a:gd name="T71" fmla="*/ 70 h 110"/>
                  <a:gd name="T72" fmla="*/ 204 w 204"/>
                  <a:gd name="T73" fmla="*/ 66 h 110"/>
                  <a:gd name="T74" fmla="*/ 194 w 204"/>
                  <a:gd name="T75" fmla="*/ 60 h 110"/>
                  <a:gd name="T76" fmla="*/ 180 w 204"/>
                  <a:gd name="T77" fmla="*/ 54 h 110"/>
                  <a:gd name="T78" fmla="*/ 170 w 204"/>
                  <a:gd name="T79" fmla="*/ 40 h 110"/>
                  <a:gd name="T80" fmla="*/ 164 w 204"/>
                  <a:gd name="T81" fmla="*/ 28 h 110"/>
                  <a:gd name="T82" fmla="*/ 164 w 204"/>
                  <a:gd name="T83" fmla="*/ 20 h 110"/>
                  <a:gd name="T84" fmla="*/ 170 w 204"/>
                  <a:gd name="T85" fmla="*/ 12 h 110"/>
                  <a:gd name="T86" fmla="*/ 172 w 204"/>
                  <a:gd name="T87" fmla="*/ 6 h 110"/>
                  <a:gd name="T88" fmla="*/ 164 w 204"/>
                  <a:gd name="T89" fmla="*/ 2 h 110"/>
                  <a:gd name="T90" fmla="*/ 152 w 204"/>
                  <a:gd name="T91" fmla="*/ 0 h 110"/>
                  <a:gd name="T92" fmla="*/ 142 w 204"/>
                  <a:gd name="T93" fmla="*/ 0 h 110"/>
                  <a:gd name="T94" fmla="*/ 140 w 204"/>
                  <a:gd name="T95" fmla="*/ 4 h 110"/>
                  <a:gd name="T96" fmla="*/ 138 w 204"/>
                  <a:gd name="T97" fmla="*/ 18 h 110"/>
                  <a:gd name="T98" fmla="*/ 136 w 204"/>
                  <a:gd name="T99" fmla="*/ 32 h 110"/>
                  <a:gd name="T100" fmla="*/ 134 w 204"/>
                  <a:gd name="T101" fmla="*/ 34 h 110"/>
                  <a:gd name="T102" fmla="*/ 128 w 204"/>
                  <a:gd name="T103" fmla="*/ 32 h 110"/>
                  <a:gd name="T104" fmla="*/ 120 w 204"/>
                  <a:gd name="T105" fmla="*/ 18 h 110"/>
                  <a:gd name="T106" fmla="*/ 112 w 204"/>
                  <a:gd name="T107" fmla="*/ 8 h 110"/>
                  <a:gd name="T108" fmla="*/ 106 w 204"/>
                  <a:gd name="T109" fmla="*/ 6 h 110"/>
                  <a:gd name="T110" fmla="*/ 102 w 204"/>
                  <a:gd name="T111" fmla="*/ 10 h 110"/>
                  <a:gd name="T112" fmla="*/ 98 w 204"/>
                  <a:gd name="T113" fmla="*/ 22 h 110"/>
                  <a:gd name="T114" fmla="*/ 96 w 204"/>
                  <a:gd name="T115" fmla="*/ 24 h 110"/>
                  <a:gd name="T116" fmla="*/ 92 w 204"/>
                  <a:gd name="T117" fmla="*/ 22 h 110"/>
                  <a:gd name="T118" fmla="*/ 90 w 204"/>
                  <a:gd name="T119" fmla="*/ 10 h 110"/>
                  <a:gd name="T120" fmla="*/ 86 w 204"/>
                  <a:gd name="T121" fmla="*/ 4 h 110"/>
                  <a:gd name="T122" fmla="*/ 80 w 204"/>
                  <a:gd name="T123" fmla="*/ 4 h 110"/>
                  <a:gd name="T124" fmla="*/ 66 w 204"/>
                  <a:gd name="T125"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4" h="110">
                    <a:moveTo>
                      <a:pt x="64" y="12"/>
                    </a:moveTo>
                    <a:lnTo>
                      <a:pt x="64" y="12"/>
                    </a:lnTo>
                    <a:lnTo>
                      <a:pt x="56" y="14"/>
                    </a:lnTo>
                    <a:lnTo>
                      <a:pt x="52" y="16"/>
                    </a:lnTo>
                    <a:lnTo>
                      <a:pt x="48" y="18"/>
                    </a:lnTo>
                    <a:lnTo>
                      <a:pt x="44" y="20"/>
                    </a:lnTo>
                    <a:lnTo>
                      <a:pt x="42" y="20"/>
                    </a:lnTo>
                    <a:lnTo>
                      <a:pt x="40" y="22"/>
                    </a:lnTo>
                    <a:lnTo>
                      <a:pt x="38" y="22"/>
                    </a:lnTo>
                    <a:lnTo>
                      <a:pt x="38" y="24"/>
                    </a:lnTo>
                    <a:lnTo>
                      <a:pt x="36" y="26"/>
                    </a:lnTo>
                    <a:lnTo>
                      <a:pt x="36" y="26"/>
                    </a:lnTo>
                    <a:lnTo>
                      <a:pt x="36" y="28"/>
                    </a:lnTo>
                    <a:lnTo>
                      <a:pt x="36" y="28"/>
                    </a:lnTo>
                    <a:lnTo>
                      <a:pt x="36" y="30"/>
                    </a:lnTo>
                    <a:lnTo>
                      <a:pt x="36" y="30"/>
                    </a:lnTo>
                    <a:lnTo>
                      <a:pt x="36" y="32"/>
                    </a:lnTo>
                    <a:lnTo>
                      <a:pt x="36" y="34"/>
                    </a:lnTo>
                    <a:lnTo>
                      <a:pt x="36" y="36"/>
                    </a:lnTo>
                    <a:lnTo>
                      <a:pt x="36" y="38"/>
                    </a:lnTo>
                    <a:lnTo>
                      <a:pt x="36" y="38"/>
                    </a:lnTo>
                    <a:lnTo>
                      <a:pt x="36" y="38"/>
                    </a:lnTo>
                    <a:lnTo>
                      <a:pt x="36" y="38"/>
                    </a:lnTo>
                    <a:lnTo>
                      <a:pt x="34" y="40"/>
                    </a:lnTo>
                    <a:lnTo>
                      <a:pt x="34" y="40"/>
                    </a:lnTo>
                    <a:lnTo>
                      <a:pt x="34" y="40"/>
                    </a:lnTo>
                    <a:lnTo>
                      <a:pt x="32" y="40"/>
                    </a:lnTo>
                    <a:lnTo>
                      <a:pt x="30" y="40"/>
                    </a:lnTo>
                    <a:lnTo>
                      <a:pt x="28" y="42"/>
                    </a:lnTo>
                    <a:lnTo>
                      <a:pt x="26" y="42"/>
                    </a:lnTo>
                    <a:lnTo>
                      <a:pt x="24" y="40"/>
                    </a:lnTo>
                    <a:lnTo>
                      <a:pt x="20" y="40"/>
                    </a:lnTo>
                    <a:lnTo>
                      <a:pt x="14" y="40"/>
                    </a:lnTo>
                    <a:lnTo>
                      <a:pt x="12" y="40"/>
                    </a:lnTo>
                    <a:lnTo>
                      <a:pt x="10" y="40"/>
                    </a:lnTo>
                    <a:lnTo>
                      <a:pt x="8" y="40"/>
                    </a:lnTo>
                    <a:lnTo>
                      <a:pt x="6" y="40"/>
                    </a:lnTo>
                    <a:lnTo>
                      <a:pt x="4" y="40"/>
                    </a:lnTo>
                    <a:lnTo>
                      <a:pt x="4" y="40"/>
                    </a:lnTo>
                    <a:lnTo>
                      <a:pt x="2" y="42"/>
                    </a:lnTo>
                    <a:lnTo>
                      <a:pt x="2" y="42"/>
                    </a:lnTo>
                    <a:lnTo>
                      <a:pt x="2" y="44"/>
                    </a:lnTo>
                    <a:lnTo>
                      <a:pt x="0" y="46"/>
                    </a:lnTo>
                    <a:lnTo>
                      <a:pt x="0" y="48"/>
                    </a:lnTo>
                    <a:lnTo>
                      <a:pt x="0" y="50"/>
                    </a:lnTo>
                    <a:lnTo>
                      <a:pt x="0" y="52"/>
                    </a:lnTo>
                    <a:lnTo>
                      <a:pt x="0" y="52"/>
                    </a:lnTo>
                    <a:lnTo>
                      <a:pt x="0" y="54"/>
                    </a:lnTo>
                    <a:lnTo>
                      <a:pt x="0" y="54"/>
                    </a:lnTo>
                    <a:lnTo>
                      <a:pt x="2" y="54"/>
                    </a:lnTo>
                    <a:lnTo>
                      <a:pt x="2" y="56"/>
                    </a:lnTo>
                    <a:lnTo>
                      <a:pt x="4" y="56"/>
                    </a:lnTo>
                    <a:lnTo>
                      <a:pt x="4" y="56"/>
                    </a:lnTo>
                    <a:lnTo>
                      <a:pt x="6" y="58"/>
                    </a:lnTo>
                    <a:lnTo>
                      <a:pt x="8" y="58"/>
                    </a:lnTo>
                    <a:lnTo>
                      <a:pt x="10" y="58"/>
                    </a:lnTo>
                    <a:lnTo>
                      <a:pt x="12" y="58"/>
                    </a:lnTo>
                    <a:lnTo>
                      <a:pt x="16" y="58"/>
                    </a:lnTo>
                    <a:lnTo>
                      <a:pt x="20" y="58"/>
                    </a:lnTo>
                    <a:lnTo>
                      <a:pt x="30" y="58"/>
                    </a:lnTo>
                    <a:lnTo>
                      <a:pt x="34" y="58"/>
                    </a:lnTo>
                    <a:lnTo>
                      <a:pt x="38" y="58"/>
                    </a:lnTo>
                    <a:lnTo>
                      <a:pt x="42" y="58"/>
                    </a:lnTo>
                    <a:lnTo>
                      <a:pt x="46" y="58"/>
                    </a:lnTo>
                    <a:lnTo>
                      <a:pt x="48" y="58"/>
                    </a:lnTo>
                    <a:lnTo>
                      <a:pt x="48" y="60"/>
                    </a:lnTo>
                    <a:lnTo>
                      <a:pt x="50" y="60"/>
                    </a:lnTo>
                    <a:lnTo>
                      <a:pt x="52" y="60"/>
                    </a:lnTo>
                    <a:lnTo>
                      <a:pt x="52" y="60"/>
                    </a:lnTo>
                    <a:lnTo>
                      <a:pt x="52" y="62"/>
                    </a:lnTo>
                    <a:lnTo>
                      <a:pt x="54" y="62"/>
                    </a:lnTo>
                    <a:lnTo>
                      <a:pt x="54" y="64"/>
                    </a:lnTo>
                    <a:lnTo>
                      <a:pt x="54" y="64"/>
                    </a:lnTo>
                    <a:lnTo>
                      <a:pt x="52" y="66"/>
                    </a:lnTo>
                    <a:lnTo>
                      <a:pt x="52" y="66"/>
                    </a:lnTo>
                    <a:lnTo>
                      <a:pt x="52" y="68"/>
                    </a:lnTo>
                    <a:lnTo>
                      <a:pt x="52" y="68"/>
                    </a:lnTo>
                    <a:lnTo>
                      <a:pt x="50" y="68"/>
                    </a:lnTo>
                    <a:lnTo>
                      <a:pt x="50" y="68"/>
                    </a:lnTo>
                    <a:lnTo>
                      <a:pt x="48" y="70"/>
                    </a:lnTo>
                    <a:lnTo>
                      <a:pt x="46" y="70"/>
                    </a:lnTo>
                    <a:lnTo>
                      <a:pt x="42" y="70"/>
                    </a:lnTo>
                    <a:lnTo>
                      <a:pt x="40" y="70"/>
                    </a:lnTo>
                    <a:lnTo>
                      <a:pt x="36" y="70"/>
                    </a:lnTo>
                    <a:lnTo>
                      <a:pt x="30" y="72"/>
                    </a:lnTo>
                    <a:lnTo>
                      <a:pt x="22" y="72"/>
                    </a:lnTo>
                    <a:lnTo>
                      <a:pt x="20" y="72"/>
                    </a:lnTo>
                    <a:lnTo>
                      <a:pt x="18" y="72"/>
                    </a:lnTo>
                    <a:lnTo>
                      <a:pt x="14" y="74"/>
                    </a:lnTo>
                    <a:lnTo>
                      <a:pt x="14" y="74"/>
                    </a:lnTo>
                    <a:lnTo>
                      <a:pt x="12" y="74"/>
                    </a:lnTo>
                    <a:lnTo>
                      <a:pt x="10" y="76"/>
                    </a:lnTo>
                    <a:lnTo>
                      <a:pt x="10" y="76"/>
                    </a:lnTo>
                    <a:lnTo>
                      <a:pt x="8" y="78"/>
                    </a:lnTo>
                    <a:lnTo>
                      <a:pt x="6" y="78"/>
                    </a:lnTo>
                    <a:lnTo>
                      <a:pt x="6" y="80"/>
                    </a:lnTo>
                    <a:lnTo>
                      <a:pt x="6" y="80"/>
                    </a:lnTo>
                    <a:lnTo>
                      <a:pt x="6" y="80"/>
                    </a:lnTo>
                    <a:lnTo>
                      <a:pt x="6" y="82"/>
                    </a:lnTo>
                    <a:lnTo>
                      <a:pt x="6" y="82"/>
                    </a:lnTo>
                    <a:lnTo>
                      <a:pt x="6" y="82"/>
                    </a:lnTo>
                    <a:lnTo>
                      <a:pt x="6" y="84"/>
                    </a:lnTo>
                    <a:lnTo>
                      <a:pt x="8" y="86"/>
                    </a:lnTo>
                    <a:lnTo>
                      <a:pt x="10" y="86"/>
                    </a:lnTo>
                    <a:lnTo>
                      <a:pt x="10" y="88"/>
                    </a:lnTo>
                    <a:lnTo>
                      <a:pt x="12" y="88"/>
                    </a:lnTo>
                    <a:lnTo>
                      <a:pt x="14" y="90"/>
                    </a:lnTo>
                    <a:lnTo>
                      <a:pt x="16" y="90"/>
                    </a:lnTo>
                    <a:lnTo>
                      <a:pt x="22" y="92"/>
                    </a:lnTo>
                    <a:lnTo>
                      <a:pt x="26" y="94"/>
                    </a:lnTo>
                    <a:lnTo>
                      <a:pt x="30" y="96"/>
                    </a:lnTo>
                    <a:lnTo>
                      <a:pt x="32" y="96"/>
                    </a:lnTo>
                    <a:lnTo>
                      <a:pt x="34" y="96"/>
                    </a:lnTo>
                    <a:lnTo>
                      <a:pt x="38" y="100"/>
                    </a:lnTo>
                    <a:lnTo>
                      <a:pt x="46" y="104"/>
                    </a:lnTo>
                    <a:lnTo>
                      <a:pt x="48" y="106"/>
                    </a:lnTo>
                    <a:lnTo>
                      <a:pt x="52" y="106"/>
                    </a:lnTo>
                    <a:lnTo>
                      <a:pt x="56" y="108"/>
                    </a:lnTo>
                    <a:lnTo>
                      <a:pt x="58" y="108"/>
                    </a:lnTo>
                    <a:lnTo>
                      <a:pt x="60" y="110"/>
                    </a:lnTo>
                    <a:lnTo>
                      <a:pt x="62" y="110"/>
                    </a:lnTo>
                    <a:lnTo>
                      <a:pt x="66" y="110"/>
                    </a:lnTo>
                    <a:lnTo>
                      <a:pt x="70" y="110"/>
                    </a:lnTo>
                    <a:lnTo>
                      <a:pt x="76" y="110"/>
                    </a:lnTo>
                    <a:lnTo>
                      <a:pt x="86" y="110"/>
                    </a:lnTo>
                    <a:lnTo>
                      <a:pt x="94" y="108"/>
                    </a:lnTo>
                    <a:lnTo>
                      <a:pt x="108" y="108"/>
                    </a:lnTo>
                    <a:lnTo>
                      <a:pt x="124" y="108"/>
                    </a:lnTo>
                    <a:lnTo>
                      <a:pt x="132" y="108"/>
                    </a:lnTo>
                    <a:lnTo>
                      <a:pt x="140" y="108"/>
                    </a:lnTo>
                    <a:lnTo>
                      <a:pt x="148" y="108"/>
                    </a:lnTo>
                    <a:lnTo>
                      <a:pt x="154" y="106"/>
                    </a:lnTo>
                    <a:lnTo>
                      <a:pt x="158" y="106"/>
                    </a:lnTo>
                    <a:lnTo>
                      <a:pt x="164" y="106"/>
                    </a:lnTo>
                    <a:lnTo>
                      <a:pt x="168" y="106"/>
                    </a:lnTo>
                    <a:lnTo>
                      <a:pt x="174" y="106"/>
                    </a:lnTo>
                    <a:lnTo>
                      <a:pt x="178" y="106"/>
                    </a:lnTo>
                    <a:lnTo>
                      <a:pt x="180" y="104"/>
                    </a:lnTo>
                    <a:lnTo>
                      <a:pt x="182" y="104"/>
                    </a:lnTo>
                    <a:lnTo>
                      <a:pt x="186" y="104"/>
                    </a:lnTo>
                    <a:lnTo>
                      <a:pt x="188" y="102"/>
                    </a:lnTo>
                    <a:lnTo>
                      <a:pt x="190" y="102"/>
                    </a:lnTo>
                    <a:lnTo>
                      <a:pt x="190" y="100"/>
                    </a:lnTo>
                    <a:lnTo>
                      <a:pt x="190" y="100"/>
                    </a:lnTo>
                    <a:lnTo>
                      <a:pt x="192" y="100"/>
                    </a:lnTo>
                    <a:lnTo>
                      <a:pt x="192" y="100"/>
                    </a:lnTo>
                    <a:lnTo>
                      <a:pt x="192" y="98"/>
                    </a:lnTo>
                    <a:lnTo>
                      <a:pt x="192" y="98"/>
                    </a:lnTo>
                    <a:lnTo>
                      <a:pt x="192" y="98"/>
                    </a:lnTo>
                    <a:lnTo>
                      <a:pt x="192" y="96"/>
                    </a:lnTo>
                    <a:lnTo>
                      <a:pt x="192" y="94"/>
                    </a:lnTo>
                    <a:lnTo>
                      <a:pt x="190" y="94"/>
                    </a:lnTo>
                    <a:lnTo>
                      <a:pt x="190" y="92"/>
                    </a:lnTo>
                    <a:lnTo>
                      <a:pt x="190" y="90"/>
                    </a:lnTo>
                    <a:lnTo>
                      <a:pt x="186" y="86"/>
                    </a:lnTo>
                    <a:lnTo>
                      <a:pt x="184" y="82"/>
                    </a:lnTo>
                    <a:lnTo>
                      <a:pt x="184" y="82"/>
                    </a:lnTo>
                    <a:lnTo>
                      <a:pt x="182" y="80"/>
                    </a:lnTo>
                    <a:lnTo>
                      <a:pt x="182" y="78"/>
                    </a:lnTo>
                    <a:lnTo>
                      <a:pt x="182" y="76"/>
                    </a:lnTo>
                    <a:lnTo>
                      <a:pt x="182" y="76"/>
                    </a:lnTo>
                    <a:lnTo>
                      <a:pt x="182" y="76"/>
                    </a:lnTo>
                    <a:lnTo>
                      <a:pt x="182" y="74"/>
                    </a:lnTo>
                    <a:lnTo>
                      <a:pt x="182" y="74"/>
                    </a:lnTo>
                    <a:lnTo>
                      <a:pt x="182" y="74"/>
                    </a:lnTo>
                    <a:lnTo>
                      <a:pt x="182" y="74"/>
                    </a:lnTo>
                    <a:lnTo>
                      <a:pt x="184" y="72"/>
                    </a:lnTo>
                    <a:lnTo>
                      <a:pt x="184" y="72"/>
                    </a:lnTo>
                    <a:lnTo>
                      <a:pt x="186" y="72"/>
                    </a:lnTo>
                    <a:lnTo>
                      <a:pt x="188" y="72"/>
                    </a:lnTo>
                    <a:lnTo>
                      <a:pt x="190" y="72"/>
                    </a:lnTo>
                    <a:lnTo>
                      <a:pt x="194" y="72"/>
                    </a:lnTo>
                    <a:lnTo>
                      <a:pt x="198" y="72"/>
                    </a:lnTo>
                    <a:lnTo>
                      <a:pt x="200" y="72"/>
                    </a:lnTo>
                    <a:lnTo>
                      <a:pt x="200" y="72"/>
                    </a:lnTo>
                    <a:lnTo>
                      <a:pt x="202" y="72"/>
                    </a:lnTo>
                    <a:lnTo>
                      <a:pt x="204" y="70"/>
                    </a:lnTo>
                    <a:lnTo>
                      <a:pt x="204" y="70"/>
                    </a:lnTo>
                    <a:lnTo>
                      <a:pt x="204" y="70"/>
                    </a:lnTo>
                    <a:lnTo>
                      <a:pt x="204" y="70"/>
                    </a:lnTo>
                    <a:lnTo>
                      <a:pt x="204" y="68"/>
                    </a:lnTo>
                    <a:lnTo>
                      <a:pt x="204" y="68"/>
                    </a:lnTo>
                    <a:lnTo>
                      <a:pt x="204" y="68"/>
                    </a:lnTo>
                    <a:lnTo>
                      <a:pt x="204" y="68"/>
                    </a:lnTo>
                    <a:lnTo>
                      <a:pt x="204" y="66"/>
                    </a:lnTo>
                    <a:lnTo>
                      <a:pt x="202" y="66"/>
                    </a:lnTo>
                    <a:lnTo>
                      <a:pt x="202" y="64"/>
                    </a:lnTo>
                    <a:lnTo>
                      <a:pt x="200" y="64"/>
                    </a:lnTo>
                    <a:lnTo>
                      <a:pt x="198" y="62"/>
                    </a:lnTo>
                    <a:lnTo>
                      <a:pt x="194" y="60"/>
                    </a:lnTo>
                    <a:lnTo>
                      <a:pt x="190" y="60"/>
                    </a:lnTo>
                    <a:lnTo>
                      <a:pt x="186" y="58"/>
                    </a:lnTo>
                    <a:lnTo>
                      <a:pt x="184" y="56"/>
                    </a:lnTo>
                    <a:lnTo>
                      <a:pt x="182" y="56"/>
                    </a:lnTo>
                    <a:lnTo>
                      <a:pt x="180" y="54"/>
                    </a:lnTo>
                    <a:lnTo>
                      <a:pt x="180" y="54"/>
                    </a:lnTo>
                    <a:lnTo>
                      <a:pt x="176" y="52"/>
                    </a:lnTo>
                    <a:lnTo>
                      <a:pt x="174" y="48"/>
                    </a:lnTo>
                    <a:lnTo>
                      <a:pt x="172" y="44"/>
                    </a:lnTo>
                    <a:lnTo>
                      <a:pt x="170" y="40"/>
                    </a:lnTo>
                    <a:lnTo>
                      <a:pt x="168" y="36"/>
                    </a:lnTo>
                    <a:lnTo>
                      <a:pt x="166" y="34"/>
                    </a:lnTo>
                    <a:lnTo>
                      <a:pt x="166" y="32"/>
                    </a:lnTo>
                    <a:lnTo>
                      <a:pt x="164" y="30"/>
                    </a:lnTo>
                    <a:lnTo>
                      <a:pt x="164" y="28"/>
                    </a:lnTo>
                    <a:lnTo>
                      <a:pt x="164" y="26"/>
                    </a:lnTo>
                    <a:lnTo>
                      <a:pt x="164" y="24"/>
                    </a:lnTo>
                    <a:lnTo>
                      <a:pt x="164" y="22"/>
                    </a:lnTo>
                    <a:lnTo>
                      <a:pt x="164" y="22"/>
                    </a:lnTo>
                    <a:lnTo>
                      <a:pt x="164" y="20"/>
                    </a:lnTo>
                    <a:lnTo>
                      <a:pt x="166" y="20"/>
                    </a:lnTo>
                    <a:lnTo>
                      <a:pt x="166" y="18"/>
                    </a:lnTo>
                    <a:lnTo>
                      <a:pt x="168" y="14"/>
                    </a:lnTo>
                    <a:lnTo>
                      <a:pt x="170" y="12"/>
                    </a:lnTo>
                    <a:lnTo>
                      <a:pt x="170" y="12"/>
                    </a:lnTo>
                    <a:lnTo>
                      <a:pt x="172" y="10"/>
                    </a:lnTo>
                    <a:lnTo>
                      <a:pt x="172" y="10"/>
                    </a:lnTo>
                    <a:lnTo>
                      <a:pt x="172" y="8"/>
                    </a:lnTo>
                    <a:lnTo>
                      <a:pt x="172" y="8"/>
                    </a:lnTo>
                    <a:lnTo>
                      <a:pt x="172" y="6"/>
                    </a:lnTo>
                    <a:lnTo>
                      <a:pt x="170" y="6"/>
                    </a:lnTo>
                    <a:lnTo>
                      <a:pt x="170" y="4"/>
                    </a:lnTo>
                    <a:lnTo>
                      <a:pt x="168" y="4"/>
                    </a:lnTo>
                    <a:lnTo>
                      <a:pt x="166" y="2"/>
                    </a:lnTo>
                    <a:lnTo>
                      <a:pt x="164" y="2"/>
                    </a:lnTo>
                    <a:lnTo>
                      <a:pt x="162" y="0"/>
                    </a:lnTo>
                    <a:lnTo>
                      <a:pt x="160" y="0"/>
                    </a:lnTo>
                    <a:lnTo>
                      <a:pt x="158" y="0"/>
                    </a:lnTo>
                    <a:lnTo>
                      <a:pt x="156" y="0"/>
                    </a:lnTo>
                    <a:lnTo>
                      <a:pt x="152" y="0"/>
                    </a:lnTo>
                    <a:lnTo>
                      <a:pt x="150" y="0"/>
                    </a:lnTo>
                    <a:lnTo>
                      <a:pt x="148" y="0"/>
                    </a:lnTo>
                    <a:lnTo>
                      <a:pt x="146" y="0"/>
                    </a:lnTo>
                    <a:lnTo>
                      <a:pt x="144" y="0"/>
                    </a:lnTo>
                    <a:lnTo>
                      <a:pt x="142" y="0"/>
                    </a:lnTo>
                    <a:lnTo>
                      <a:pt x="142" y="2"/>
                    </a:lnTo>
                    <a:lnTo>
                      <a:pt x="140" y="2"/>
                    </a:lnTo>
                    <a:lnTo>
                      <a:pt x="140" y="2"/>
                    </a:lnTo>
                    <a:lnTo>
                      <a:pt x="140" y="4"/>
                    </a:lnTo>
                    <a:lnTo>
                      <a:pt x="140" y="4"/>
                    </a:lnTo>
                    <a:lnTo>
                      <a:pt x="138" y="6"/>
                    </a:lnTo>
                    <a:lnTo>
                      <a:pt x="138" y="8"/>
                    </a:lnTo>
                    <a:lnTo>
                      <a:pt x="138" y="10"/>
                    </a:lnTo>
                    <a:lnTo>
                      <a:pt x="138" y="14"/>
                    </a:lnTo>
                    <a:lnTo>
                      <a:pt x="138" y="18"/>
                    </a:lnTo>
                    <a:lnTo>
                      <a:pt x="138" y="24"/>
                    </a:lnTo>
                    <a:lnTo>
                      <a:pt x="138" y="26"/>
                    </a:lnTo>
                    <a:lnTo>
                      <a:pt x="138" y="28"/>
                    </a:lnTo>
                    <a:lnTo>
                      <a:pt x="136" y="30"/>
                    </a:lnTo>
                    <a:lnTo>
                      <a:pt x="136" y="32"/>
                    </a:lnTo>
                    <a:lnTo>
                      <a:pt x="136" y="32"/>
                    </a:lnTo>
                    <a:lnTo>
                      <a:pt x="136" y="32"/>
                    </a:lnTo>
                    <a:lnTo>
                      <a:pt x="136" y="34"/>
                    </a:lnTo>
                    <a:lnTo>
                      <a:pt x="134" y="34"/>
                    </a:lnTo>
                    <a:lnTo>
                      <a:pt x="134" y="34"/>
                    </a:lnTo>
                    <a:lnTo>
                      <a:pt x="132" y="34"/>
                    </a:lnTo>
                    <a:lnTo>
                      <a:pt x="132" y="34"/>
                    </a:lnTo>
                    <a:lnTo>
                      <a:pt x="130" y="34"/>
                    </a:lnTo>
                    <a:lnTo>
                      <a:pt x="130" y="32"/>
                    </a:lnTo>
                    <a:lnTo>
                      <a:pt x="128" y="32"/>
                    </a:lnTo>
                    <a:lnTo>
                      <a:pt x="128" y="30"/>
                    </a:lnTo>
                    <a:lnTo>
                      <a:pt x="126" y="28"/>
                    </a:lnTo>
                    <a:lnTo>
                      <a:pt x="122" y="22"/>
                    </a:lnTo>
                    <a:lnTo>
                      <a:pt x="120" y="18"/>
                    </a:lnTo>
                    <a:lnTo>
                      <a:pt x="120" y="18"/>
                    </a:lnTo>
                    <a:lnTo>
                      <a:pt x="118" y="16"/>
                    </a:lnTo>
                    <a:lnTo>
                      <a:pt x="116" y="14"/>
                    </a:lnTo>
                    <a:lnTo>
                      <a:pt x="114" y="12"/>
                    </a:lnTo>
                    <a:lnTo>
                      <a:pt x="112" y="10"/>
                    </a:lnTo>
                    <a:lnTo>
                      <a:pt x="112" y="8"/>
                    </a:lnTo>
                    <a:lnTo>
                      <a:pt x="110" y="8"/>
                    </a:lnTo>
                    <a:lnTo>
                      <a:pt x="108" y="6"/>
                    </a:lnTo>
                    <a:lnTo>
                      <a:pt x="108" y="6"/>
                    </a:lnTo>
                    <a:lnTo>
                      <a:pt x="106" y="6"/>
                    </a:lnTo>
                    <a:lnTo>
                      <a:pt x="106" y="6"/>
                    </a:lnTo>
                    <a:lnTo>
                      <a:pt x="106" y="6"/>
                    </a:lnTo>
                    <a:lnTo>
                      <a:pt x="104" y="8"/>
                    </a:lnTo>
                    <a:lnTo>
                      <a:pt x="104" y="8"/>
                    </a:lnTo>
                    <a:lnTo>
                      <a:pt x="104" y="10"/>
                    </a:lnTo>
                    <a:lnTo>
                      <a:pt x="102" y="10"/>
                    </a:lnTo>
                    <a:lnTo>
                      <a:pt x="102" y="12"/>
                    </a:lnTo>
                    <a:lnTo>
                      <a:pt x="100" y="16"/>
                    </a:lnTo>
                    <a:lnTo>
                      <a:pt x="100" y="18"/>
                    </a:lnTo>
                    <a:lnTo>
                      <a:pt x="100" y="20"/>
                    </a:lnTo>
                    <a:lnTo>
                      <a:pt x="98" y="22"/>
                    </a:lnTo>
                    <a:lnTo>
                      <a:pt x="98" y="22"/>
                    </a:lnTo>
                    <a:lnTo>
                      <a:pt x="98" y="24"/>
                    </a:lnTo>
                    <a:lnTo>
                      <a:pt x="96" y="24"/>
                    </a:lnTo>
                    <a:lnTo>
                      <a:pt x="96" y="24"/>
                    </a:lnTo>
                    <a:lnTo>
                      <a:pt x="96" y="24"/>
                    </a:lnTo>
                    <a:lnTo>
                      <a:pt x="96" y="24"/>
                    </a:lnTo>
                    <a:lnTo>
                      <a:pt x="94" y="24"/>
                    </a:lnTo>
                    <a:lnTo>
                      <a:pt x="94" y="24"/>
                    </a:lnTo>
                    <a:lnTo>
                      <a:pt x="94" y="22"/>
                    </a:lnTo>
                    <a:lnTo>
                      <a:pt x="92" y="22"/>
                    </a:lnTo>
                    <a:lnTo>
                      <a:pt x="92" y="20"/>
                    </a:lnTo>
                    <a:lnTo>
                      <a:pt x="92" y="18"/>
                    </a:lnTo>
                    <a:lnTo>
                      <a:pt x="90" y="14"/>
                    </a:lnTo>
                    <a:lnTo>
                      <a:pt x="90" y="12"/>
                    </a:lnTo>
                    <a:lnTo>
                      <a:pt x="90" y="10"/>
                    </a:lnTo>
                    <a:lnTo>
                      <a:pt x="88" y="8"/>
                    </a:lnTo>
                    <a:lnTo>
                      <a:pt x="88" y="6"/>
                    </a:lnTo>
                    <a:lnTo>
                      <a:pt x="88" y="6"/>
                    </a:lnTo>
                    <a:lnTo>
                      <a:pt x="86" y="4"/>
                    </a:lnTo>
                    <a:lnTo>
                      <a:pt x="86" y="4"/>
                    </a:lnTo>
                    <a:lnTo>
                      <a:pt x="84" y="4"/>
                    </a:lnTo>
                    <a:lnTo>
                      <a:pt x="84" y="4"/>
                    </a:lnTo>
                    <a:lnTo>
                      <a:pt x="82" y="4"/>
                    </a:lnTo>
                    <a:lnTo>
                      <a:pt x="80" y="4"/>
                    </a:lnTo>
                    <a:lnTo>
                      <a:pt x="80" y="4"/>
                    </a:lnTo>
                    <a:lnTo>
                      <a:pt x="78" y="4"/>
                    </a:lnTo>
                    <a:lnTo>
                      <a:pt x="74" y="6"/>
                    </a:lnTo>
                    <a:lnTo>
                      <a:pt x="72" y="8"/>
                    </a:lnTo>
                    <a:lnTo>
                      <a:pt x="68" y="8"/>
                    </a:lnTo>
                    <a:lnTo>
                      <a:pt x="66" y="10"/>
                    </a:lnTo>
                    <a:lnTo>
                      <a:pt x="64" y="1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71" name="Freeform 540"/>
              <p:cNvSpPr>
                <a:spLocks/>
              </p:cNvSpPr>
              <p:nvPr/>
            </p:nvSpPr>
            <p:spPr bwMode="auto">
              <a:xfrm>
                <a:off x="2227553" y="2527467"/>
                <a:ext cx="44450" cy="22225"/>
              </a:xfrm>
              <a:custGeom>
                <a:avLst/>
                <a:gdLst>
                  <a:gd name="T0" fmla="*/ 14 w 28"/>
                  <a:gd name="T1" fmla="*/ 14 h 14"/>
                  <a:gd name="T2" fmla="*/ 14 w 28"/>
                  <a:gd name="T3" fmla="*/ 14 h 14"/>
                  <a:gd name="T4" fmla="*/ 18 w 28"/>
                  <a:gd name="T5" fmla="*/ 14 h 14"/>
                  <a:gd name="T6" fmla="*/ 20 w 28"/>
                  <a:gd name="T7" fmla="*/ 12 h 14"/>
                  <a:gd name="T8" fmla="*/ 22 w 28"/>
                  <a:gd name="T9" fmla="*/ 12 h 14"/>
                  <a:gd name="T10" fmla="*/ 24 w 28"/>
                  <a:gd name="T11" fmla="*/ 12 h 14"/>
                  <a:gd name="T12" fmla="*/ 26 w 28"/>
                  <a:gd name="T13" fmla="*/ 10 h 14"/>
                  <a:gd name="T14" fmla="*/ 28 w 28"/>
                  <a:gd name="T15" fmla="*/ 10 h 14"/>
                  <a:gd name="T16" fmla="*/ 28 w 28"/>
                  <a:gd name="T17" fmla="*/ 10 h 14"/>
                  <a:gd name="T18" fmla="*/ 28 w 28"/>
                  <a:gd name="T19" fmla="*/ 8 h 14"/>
                  <a:gd name="T20" fmla="*/ 28 w 28"/>
                  <a:gd name="T21" fmla="*/ 8 h 14"/>
                  <a:gd name="T22" fmla="*/ 28 w 28"/>
                  <a:gd name="T23" fmla="*/ 8 h 14"/>
                  <a:gd name="T24" fmla="*/ 28 w 28"/>
                  <a:gd name="T25" fmla="*/ 6 h 14"/>
                  <a:gd name="T26" fmla="*/ 28 w 28"/>
                  <a:gd name="T27" fmla="*/ 6 h 14"/>
                  <a:gd name="T28" fmla="*/ 28 w 28"/>
                  <a:gd name="T29" fmla="*/ 6 h 14"/>
                  <a:gd name="T30" fmla="*/ 28 w 28"/>
                  <a:gd name="T31" fmla="*/ 4 h 14"/>
                  <a:gd name="T32" fmla="*/ 28 w 28"/>
                  <a:gd name="T33" fmla="*/ 4 h 14"/>
                  <a:gd name="T34" fmla="*/ 28 w 28"/>
                  <a:gd name="T35" fmla="*/ 4 h 14"/>
                  <a:gd name="T36" fmla="*/ 26 w 28"/>
                  <a:gd name="T37" fmla="*/ 2 h 14"/>
                  <a:gd name="T38" fmla="*/ 24 w 28"/>
                  <a:gd name="T39" fmla="*/ 2 h 14"/>
                  <a:gd name="T40" fmla="*/ 22 w 28"/>
                  <a:gd name="T41" fmla="*/ 2 h 14"/>
                  <a:gd name="T42" fmla="*/ 20 w 28"/>
                  <a:gd name="T43" fmla="*/ 0 h 14"/>
                  <a:gd name="T44" fmla="*/ 18 w 28"/>
                  <a:gd name="T45" fmla="*/ 0 h 14"/>
                  <a:gd name="T46" fmla="*/ 14 w 28"/>
                  <a:gd name="T47" fmla="*/ 0 h 14"/>
                  <a:gd name="T48" fmla="*/ 12 w 28"/>
                  <a:gd name="T49" fmla="*/ 0 h 14"/>
                  <a:gd name="T50" fmla="*/ 10 w 28"/>
                  <a:gd name="T51" fmla="*/ 0 h 14"/>
                  <a:gd name="T52" fmla="*/ 6 w 28"/>
                  <a:gd name="T53" fmla="*/ 2 h 14"/>
                  <a:gd name="T54" fmla="*/ 4 w 28"/>
                  <a:gd name="T55" fmla="*/ 2 h 14"/>
                  <a:gd name="T56" fmla="*/ 2 w 28"/>
                  <a:gd name="T57" fmla="*/ 2 h 14"/>
                  <a:gd name="T58" fmla="*/ 2 w 28"/>
                  <a:gd name="T59" fmla="*/ 4 h 14"/>
                  <a:gd name="T60" fmla="*/ 2 w 28"/>
                  <a:gd name="T61" fmla="*/ 4 h 14"/>
                  <a:gd name="T62" fmla="*/ 2 w 28"/>
                  <a:gd name="T63" fmla="*/ 4 h 14"/>
                  <a:gd name="T64" fmla="*/ 0 w 28"/>
                  <a:gd name="T65" fmla="*/ 6 h 14"/>
                  <a:gd name="T66" fmla="*/ 0 w 28"/>
                  <a:gd name="T67" fmla="*/ 6 h 14"/>
                  <a:gd name="T68" fmla="*/ 0 w 28"/>
                  <a:gd name="T69" fmla="*/ 6 h 14"/>
                  <a:gd name="T70" fmla="*/ 0 w 28"/>
                  <a:gd name="T71" fmla="*/ 8 h 14"/>
                  <a:gd name="T72" fmla="*/ 0 w 28"/>
                  <a:gd name="T73" fmla="*/ 8 h 14"/>
                  <a:gd name="T74" fmla="*/ 2 w 28"/>
                  <a:gd name="T75" fmla="*/ 8 h 14"/>
                  <a:gd name="T76" fmla="*/ 2 w 28"/>
                  <a:gd name="T77" fmla="*/ 10 h 14"/>
                  <a:gd name="T78" fmla="*/ 2 w 28"/>
                  <a:gd name="T79" fmla="*/ 10 h 14"/>
                  <a:gd name="T80" fmla="*/ 2 w 28"/>
                  <a:gd name="T81" fmla="*/ 10 h 14"/>
                  <a:gd name="T82" fmla="*/ 4 w 28"/>
                  <a:gd name="T83" fmla="*/ 12 h 14"/>
                  <a:gd name="T84" fmla="*/ 6 w 28"/>
                  <a:gd name="T85" fmla="*/ 12 h 14"/>
                  <a:gd name="T86" fmla="*/ 10 w 28"/>
                  <a:gd name="T87" fmla="*/ 12 h 14"/>
                  <a:gd name="T88" fmla="*/ 12 w 28"/>
                  <a:gd name="T89" fmla="*/ 14 h 14"/>
                  <a:gd name="T90" fmla="*/ 14 w 28"/>
                  <a:gd name="T91"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 h="14">
                    <a:moveTo>
                      <a:pt x="14" y="14"/>
                    </a:moveTo>
                    <a:lnTo>
                      <a:pt x="14" y="14"/>
                    </a:lnTo>
                    <a:lnTo>
                      <a:pt x="18" y="14"/>
                    </a:lnTo>
                    <a:lnTo>
                      <a:pt x="20" y="12"/>
                    </a:lnTo>
                    <a:lnTo>
                      <a:pt x="22" y="12"/>
                    </a:lnTo>
                    <a:lnTo>
                      <a:pt x="24" y="12"/>
                    </a:lnTo>
                    <a:lnTo>
                      <a:pt x="26" y="10"/>
                    </a:lnTo>
                    <a:lnTo>
                      <a:pt x="28" y="10"/>
                    </a:lnTo>
                    <a:lnTo>
                      <a:pt x="28" y="10"/>
                    </a:lnTo>
                    <a:lnTo>
                      <a:pt x="28" y="8"/>
                    </a:lnTo>
                    <a:lnTo>
                      <a:pt x="28" y="8"/>
                    </a:lnTo>
                    <a:lnTo>
                      <a:pt x="28" y="8"/>
                    </a:lnTo>
                    <a:lnTo>
                      <a:pt x="28" y="6"/>
                    </a:lnTo>
                    <a:lnTo>
                      <a:pt x="28" y="6"/>
                    </a:lnTo>
                    <a:lnTo>
                      <a:pt x="28" y="6"/>
                    </a:lnTo>
                    <a:lnTo>
                      <a:pt x="28" y="4"/>
                    </a:lnTo>
                    <a:lnTo>
                      <a:pt x="28" y="4"/>
                    </a:lnTo>
                    <a:lnTo>
                      <a:pt x="28" y="4"/>
                    </a:lnTo>
                    <a:lnTo>
                      <a:pt x="26" y="2"/>
                    </a:lnTo>
                    <a:lnTo>
                      <a:pt x="24" y="2"/>
                    </a:lnTo>
                    <a:lnTo>
                      <a:pt x="22" y="2"/>
                    </a:lnTo>
                    <a:lnTo>
                      <a:pt x="20" y="0"/>
                    </a:lnTo>
                    <a:lnTo>
                      <a:pt x="18" y="0"/>
                    </a:lnTo>
                    <a:lnTo>
                      <a:pt x="14" y="0"/>
                    </a:lnTo>
                    <a:lnTo>
                      <a:pt x="12" y="0"/>
                    </a:lnTo>
                    <a:lnTo>
                      <a:pt x="10" y="0"/>
                    </a:lnTo>
                    <a:lnTo>
                      <a:pt x="6" y="2"/>
                    </a:lnTo>
                    <a:lnTo>
                      <a:pt x="4" y="2"/>
                    </a:lnTo>
                    <a:lnTo>
                      <a:pt x="2" y="2"/>
                    </a:lnTo>
                    <a:lnTo>
                      <a:pt x="2" y="4"/>
                    </a:lnTo>
                    <a:lnTo>
                      <a:pt x="2" y="4"/>
                    </a:lnTo>
                    <a:lnTo>
                      <a:pt x="2" y="4"/>
                    </a:lnTo>
                    <a:lnTo>
                      <a:pt x="0" y="6"/>
                    </a:lnTo>
                    <a:lnTo>
                      <a:pt x="0" y="6"/>
                    </a:lnTo>
                    <a:lnTo>
                      <a:pt x="0" y="6"/>
                    </a:lnTo>
                    <a:lnTo>
                      <a:pt x="0" y="8"/>
                    </a:lnTo>
                    <a:lnTo>
                      <a:pt x="0" y="8"/>
                    </a:lnTo>
                    <a:lnTo>
                      <a:pt x="2" y="8"/>
                    </a:lnTo>
                    <a:lnTo>
                      <a:pt x="2" y="10"/>
                    </a:lnTo>
                    <a:lnTo>
                      <a:pt x="2" y="10"/>
                    </a:lnTo>
                    <a:lnTo>
                      <a:pt x="2" y="10"/>
                    </a:lnTo>
                    <a:lnTo>
                      <a:pt x="4" y="12"/>
                    </a:lnTo>
                    <a:lnTo>
                      <a:pt x="6" y="12"/>
                    </a:lnTo>
                    <a:lnTo>
                      <a:pt x="10" y="12"/>
                    </a:lnTo>
                    <a:lnTo>
                      <a:pt x="12" y="14"/>
                    </a:lnTo>
                    <a:lnTo>
                      <a:pt x="14" y="1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72" name="Freeform 542"/>
              <p:cNvSpPr>
                <a:spLocks/>
              </p:cNvSpPr>
              <p:nvPr/>
            </p:nvSpPr>
            <p:spPr bwMode="auto">
              <a:xfrm>
                <a:off x="1944978" y="2368717"/>
                <a:ext cx="146050" cy="88900"/>
              </a:xfrm>
              <a:custGeom>
                <a:avLst/>
                <a:gdLst>
                  <a:gd name="T0" fmla="*/ 88 w 92"/>
                  <a:gd name="T1" fmla="*/ 0 h 56"/>
                  <a:gd name="T2" fmla="*/ 84 w 92"/>
                  <a:gd name="T3" fmla="*/ 0 h 56"/>
                  <a:gd name="T4" fmla="*/ 82 w 92"/>
                  <a:gd name="T5" fmla="*/ 0 h 56"/>
                  <a:gd name="T6" fmla="*/ 80 w 92"/>
                  <a:gd name="T7" fmla="*/ 2 h 56"/>
                  <a:gd name="T8" fmla="*/ 72 w 92"/>
                  <a:gd name="T9" fmla="*/ 4 h 56"/>
                  <a:gd name="T10" fmla="*/ 66 w 92"/>
                  <a:gd name="T11" fmla="*/ 8 h 56"/>
                  <a:gd name="T12" fmla="*/ 60 w 92"/>
                  <a:gd name="T13" fmla="*/ 10 h 56"/>
                  <a:gd name="T14" fmla="*/ 48 w 92"/>
                  <a:gd name="T15" fmla="*/ 16 h 56"/>
                  <a:gd name="T16" fmla="*/ 34 w 92"/>
                  <a:gd name="T17" fmla="*/ 22 h 56"/>
                  <a:gd name="T18" fmla="*/ 30 w 92"/>
                  <a:gd name="T19" fmla="*/ 24 h 56"/>
                  <a:gd name="T20" fmla="*/ 24 w 92"/>
                  <a:gd name="T21" fmla="*/ 26 h 56"/>
                  <a:gd name="T22" fmla="*/ 12 w 92"/>
                  <a:gd name="T23" fmla="*/ 26 h 56"/>
                  <a:gd name="T24" fmla="*/ 8 w 92"/>
                  <a:gd name="T25" fmla="*/ 28 h 56"/>
                  <a:gd name="T26" fmla="*/ 6 w 92"/>
                  <a:gd name="T27" fmla="*/ 30 h 56"/>
                  <a:gd name="T28" fmla="*/ 4 w 92"/>
                  <a:gd name="T29" fmla="*/ 32 h 56"/>
                  <a:gd name="T30" fmla="*/ 2 w 92"/>
                  <a:gd name="T31" fmla="*/ 32 h 56"/>
                  <a:gd name="T32" fmla="*/ 0 w 92"/>
                  <a:gd name="T33" fmla="*/ 38 h 56"/>
                  <a:gd name="T34" fmla="*/ 0 w 92"/>
                  <a:gd name="T35" fmla="*/ 42 h 56"/>
                  <a:gd name="T36" fmla="*/ 0 w 92"/>
                  <a:gd name="T37" fmla="*/ 46 h 56"/>
                  <a:gd name="T38" fmla="*/ 0 w 92"/>
                  <a:gd name="T39" fmla="*/ 48 h 56"/>
                  <a:gd name="T40" fmla="*/ 2 w 92"/>
                  <a:gd name="T41" fmla="*/ 50 h 56"/>
                  <a:gd name="T42" fmla="*/ 4 w 92"/>
                  <a:gd name="T43" fmla="*/ 52 h 56"/>
                  <a:gd name="T44" fmla="*/ 8 w 92"/>
                  <a:gd name="T45" fmla="*/ 54 h 56"/>
                  <a:gd name="T46" fmla="*/ 12 w 92"/>
                  <a:gd name="T47" fmla="*/ 54 h 56"/>
                  <a:gd name="T48" fmla="*/ 18 w 92"/>
                  <a:gd name="T49" fmla="*/ 56 h 56"/>
                  <a:gd name="T50" fmla="*/ 24 w 92"/>
                  <a:gd name="T51" fmla="*/ 56 h 56"/>
                  <a:gd name="T52" fmla="*/ 30 w 92"/>
                  <a:gd name="T53" fmla="*/ 56 h 56"/>
                  <a:gd name="T54" fmla="*/ 34 w 92"/>
                  <a:gd name="T55" fmla="*/ 54 h 56"/>
                  <a:gd name="T56" fmla="*/ 38 w 92"/>
                  <a:gd name="T57" fmla="*/ 54 h 56"/>
                  <a:gd name="T58" fmla="*/ 42 w 92"/>
                  <a:gd name="T59" fmla="*/ 52 h 56"/>
                  <a:gd name="T60" fmla="*/ 46 w 92"/>
                  <a:gd name="T61" fmla="*/ 48 h 56"/>
                  <a:gd name="T62" fmla="*/ 48 w 92"/>
                  <a:gd name="T63" fmla="*/ 46 h 56"/>
                  <a:gd name="T64" fmla="*/ 54 w 92"/>
                  <a:gd name="T65" fmla="*/ 38 h 56"/>
                  <a:gd name="T66" fmla="*/ 60 w 92"/>
                  <a:gd name="T67" fmla="*/ 32 h 56"/>
                  <a:gd name="T68" fmla="*/ 62 w 92"/>
                  <a:gd name="T69" fmla="*/ 30 h 56"/>
                  <a:gd name="T70" fmla="*/ 66 w 92"/>
                  <a:gd name="T71" fmla="*/ 28 h 56"/>
                  <a:gd name="T72" fmla="*/ 68 w 92"/>
                  <a:gd name="T73" fmla="*/ 28 h 56"/>
                  <a:gd name="T74" fmla="*/ 72 w 92"/>
                  <a:gd name="T75" fmla="*/ 28 h 56"/>
                  <a:gd name="T76" fmla="*/ 80 w 92"/>
                  <a:gd name="T77" fmla="*/ 30 h 56"/>
                  <a:gd name="T78" fmla="*/ 82 w 92"/>
                  <a:gd name="T79" fmla="*/ 30 h 56"/>
                  <a:gd name="T80" fmla="*/ 86 w 92"/>
                  <a:gd name="T81" fmla="*/ 30 h 56"/>
                  <a:gd name="T82" fmla="*/ 88 w 92"/>
                  <a:gd name="T83" fmla="*/ 28 h 56"/>
                  <a:gd name="T84" fmla="*/ 88 w 92"/>
                  <a:gd name="T85" fmla="*/ 26 h 56"/>
                  <a:gd name="T86" fmla="*/ 90 w 92"/>
                  <a:gd name="T87" fmla="*/ 22 h 56"/>
                  <a:gd name="T88" fmla="*/ 90 w 92"/>
                  <a:gd name="T89" fmla="*/ 18 h 56"/>
                  <a:gd name="T90" fmla="*/ 92 w 92"/>
                  <a:gd name="T91" fmla="*/ 14 h 56"/>
                  <a:gd name="T92" fmla="*/ 90 w 92"/>
                  <a:gd name="T93" fmla="*/ 10 h 56"/>
                  <a:gd name="T94" fmla="*/ 90 w 92"/>
                  <a:gd name="T95" fmla="*/ 6 h 56"/>
                  <a:gd name="T96" fmla="*/ 88 w 92"/>
                  <a:gd name="T97" fmla="*/ 4 h 56"/>
                  <a:gd name="T98" fmla="*/ 88 w 92"/>
                  <a:gd name="T9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2" h="56">
                    <a:moveTo>
                      <a:pt x="88" y="0"/>
                    </a:moveTo>
                    <a:lnTo>
                      <a:pt x="88" y="0"/>
                    </a:lnTo>
                    <a:lnTo>
                      <a:pt x="86" y="0"/>
                    </a:lnTo>
                    <a:lnTo>
                      <a:pt x="84" y="0"/>
                    </a:lnTo>
                    <a:lnTo>
                      <a:pt x="84" y="0"/>
                    </a:lnTo>
                    <a:lnTo>
                      <a:pt x="82" y="0"/>
                    </a:lnTo>
                    <a:lnTo>
                      <a:pt x="80" y="0"/>
                    </a:lnTo>
                    <a:lnTo>
                      <a:pt x="80" y="2"/>
                    </a:lnTo>
                    <a:lnTo>
                      <a:pt x="76" y="2"/>
                    </a:lnTo>
                    <a:lnTo>
                      <a:pt x="72" y="4"/>
                    </a:lnTo>
                    <a:lnTo>
                      <a:pt x="70" y="6"/>
                    </a:lnTo>
                    <a:lnTo>
                      <a:pt x="66" y="8"/>
                    </a:lnTo>
                    <a:lnTo>
                      <a:pt x="64" y="8"/>
                    </a:lnTo>
                    <a:lnTo>
                      <a:pt x="60" y="10"/>
                    </a:lnTo>
                    <a:lnTo>
                      <a:pt x="56" y="12"/>
                    </a:lnTo>
                    <a:lnTo>
                      <a:pt x="48" y="16"/>
                    </a:lnTo>
                    <a:lnTo>
                      <a:pt x="38" y="20"/>
                    </a:lnTo>
                    <a:lnTo>
                      <a:pt x="34" y="22"/>
                    </a:lnTo>
                    <a:lnTo>
                      <a:pt x="32" y="24"/>
                    </a:lnTo>
                    <a:lnTo>
                      <a:pt x="30" y="24"/>
                    </a:lnTo>
                    <a:lnTo>
                      <a:pt x="28" y="24"/>
                    </a:lnTo>
                    <a:lnTo>
                      <a:pt x="24" y="26"/>
                    </a:lnTo>
                    <a:lnTo>
                      <a:pt x="16" y="26"/>
                    </a:lnTo>
                    <a:lnTo>
                      <a:pt x="12" y="26"/>
                    </a:lnTo>
                    <a:lnTo>
                      <a:pt x="10" y="28"/>
                    </a:lnTo>
                    <a:lnTo>
                      <a:pt x="8" y="28"/>
                    </a:lnTo>
                    <a:lnTo>
                      <a:pt x="6" y="28"/>
                    </a:lnTo>
                    <a:lnTo>
                      <a:pt x="6" y="30"/>
                    </a:lnTo>
                    <a:lnTo>
                      <a:pt x="4" y="30"/>
                    </a:lnTo>
                    <a:lnTo>
                      <a:pt x="4" y="32"/>
                    </a:lnTo>
                    <a:lnTo>
                      <a:pt x="2" y="32"/>
                    </a:lnTo>
                    <a:lnTo>
                      <a:pt x="2" y="32"/>
                    </a:lnTo>
                    <a:lnTo>
                      <a:pt x="2" y="34"/>
                    </a:lnTo>
                    <a:lnTo>
                      <a:pt x="0" y="38"/>
                    </a:lnTo>
                    <a:lnTo>
                      <a:pt x="0" y="40"/>
                    </a:lnTo>
                    <a:lnTo>
                      <a:pt x="0" y="42"/>
                    </a:lnTo>
                    <a:lnTo>
                      <a:pt x="0" y="44"/>
                    </a:lnTo>
                    <a:lnTo>
                      <a:pt x="0" y="46"/>
                    </a:lnTo>
                    <a:lnTo>
                      <a:pt x="0" y="48"/>
                    </a:lnTo>
                    <a:lnTo>
                      <a:pt x="0" y="48"/>
                    </a:lnTo>
                    <a:lnTo>
                      <a:pt x="0" y="48"/>
                    </a:lnTo>
                    <a:lnTo>
                      <a:pt x="2" y="50"/>
                    </a:lnTo>
                    <a:lnTo>
                      <a:pt x="2" y="50"/>
                    </a:lnTo>
                    <a:lnTo>
                      <a:pt x="4" y="52"/>
                    </a:lnTo>
                    <a:lnTo>
                      <a:pt x="6" y="52"/>
                    </a:lnTo>
                    <a:lnTo>
                      <a:pt x="8" y="54"/>
                    </a:lnTo>
                    <a:lnTo>
                      <a:pt x="10" y="54"/>
                    </a:lnTo>
                    <a:lnTo>
                      <a:pt x="12" y="54"/>
                    </a:lnTo>
                    <a:lnTo>
                      <a:pt x="16" y="54"/>
                    </a:lnTo>
                    <a:lnTo>
                      <a:pt x="18" y="56"/>
                    </a:lnTo>
                    <a:lnTo>
                      <a:pt x="22" y="56"/>
                    </a:lnTo>
                    <a:lnTo>
                      <a:pt x="24" y="56"/>
                    </a:lnTo>
                    <a:lnTo>
                      <a:pt x="28" y="56"/>
                    </a:lnTo>
                    <a:lnTo>
                      <a:pt x="30" y="56"/>
                    </a:lnTo>
                    <a:lnTo>
                      <a:pt x="32" y="54"/>
                    </a:lnTo>
                    <a:lnTo>
                      <a:pt x="34" y="54"/>
                    </a:lnTo>
                    <a:lnTo>
                      <a:pt x="36" y="54"/>
                    </a:lnTo>
                    <a:lnTo>
                      <a:pt x="38" y="54"/>
                    </a:lnTo>
                    <a:lnTo>
                      <a:pt x="40" y="52"/>
                    </a:lnTo>
                    <a:lnTo>
                      <a:pt x="42" y="52"/>
                    </a:lnTo>
                    <a:lnTo>
                      <a:pt x="44" y="50"/>
                    </a:lnTo>
                    <a:lnTo>
                      <a:pt x="46" y="48"/>
                    </a:lnTo>
                    <a:lnTo>
                      <a:pt x="46" y="48"/>
                    </a:lnTo>
                    <a:lnTo>
                      <a:pt x="48" y="46"/>
                    </a:lnTo>
                    <a:lnTo>
                      <a:pt x="52" y="42"/>
                    </a:lnTo>
                    <a:lnTo>
                      <a:pt x="54" y="38"/>
                    </a:lnTo>
                    <a:lnTo>
                      <a:pt x="58" y="34"/>
                    </a:lnTo>
                    <a:lnTo>
                      <a:pt x="60" y="32"/>
                    </a:lnTo>
                    <a:lnTo>
                      <a:pt x="60" y="30"/>
                    </a:lnTo>
                    <a:lnTo>
                      <a:pt x="62" y="30"/>
                    </a:lnTo>
                    <a:lnTo>
                      <a:pt x="64" y="28"/>
                    </a:lnTo>
                    <a:lnTo>
                      <a:pt x="66" y="28"/>
                    </a:lnTo>
                    <a:lnTo>
                      <a:pt x="66" y="28"/>
                    </a:lnTo>
                    <a:lnTo>
                      <a:pt x="68" y="28"/>
                    </a:lnTo>
                    <a:lnTo>
                      <a:pt x="70" y="28"/>
                    </a:lnTo>
                    <a:lnTo>
                      <a:pt x="72" y="28"/>
                    </a:lnTo>
                    <a:lnTo>
                      <a:pt x="76" y="30"/>
                    </a:lnTo>
                    <a:lnTo>
                      <a:pt x="80" y="30"/>
                    </a:lnTo>
                    <a:lnTo>
                      <a:pt x="82" y="30"/>
                    </a:lnTo>
                    <a:lnTo>
                      <a:pt x="82" y="30"/>
                    </a:lnTo>
                    <a:lnTo>
                      <a:pt x="84" y="30"/>
                    </a:lnTo>
                    <a:lnTo>
                      <a:pt x="86" y="30"/>
                    </a:lnTo>
                    <a:lnTo>
                      <a:pt x="86" y="30"/>
                    </a:lnTo>
                    <a:lnTo>
                      <a:pt x="88" y="28"/>
                    </a:lnTo>
                    <a:lnTo>
                      <a:pt x="88" y="28"/>
                    </a:lnTo>
                    <a:lnTo>
                      <a:pt x="88" y="26"/>
                    </a:lnTo>
                    <a:lnTo>
                      <a:pt x="90" y="24"/>
                    </a:lnTo>
                    <a:lnTo>
                      <a:pt x="90" y="22"/>
                    </a:lnTo>
                    <a:lnTo>
                      <a:pt x="90" y="20"/>
                    </a:lnTo>
                    <a:lnTo>
                      <a:pt x="90" y="18"/>
                    </a:lnTo>
                    <a:lnTo>
                      <a:pt x="90" y="16"/>
                    </a:lnTo>
                    <a:lnTo>
                      <a:pt x="92" y="14"/>
                    </a:lnTo>
                    <a:lnTo>
                      <a:pt x="92" y="12"/>
                    </a:lnTo>
                    <a:lnTo>
                      <a:pt x="90" y="10"/>
                    </a:lnTo>
                    <a:lnTo>
                      <a:pt x="90" y="8"/>
                    </a:lnTo>
                    <a:lnTo>
                      <a:pt x="90" y="6"/>
                    </a:lnTo>
                    <a:lnTo>
                      <a:pt x="90" y="4"/>
                    </a:lnTo>
                    <a:lnTo>
                      <a:pt x="88" y="4"/>
                    </a:lnTo>
                    <a:lnTo>
                      <a:pt x="88" y="2"/>
                    </a:lnTo>
                    <a:lnTo>
                      <a:pt x="88"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73" name="Freeform 544"/>
              <p:cNvSpPr>
                <a:spLocks/>
              </p:cNvSpPr>
              <p:nvPr/>
            </p:nvSpPr>
            <p:spPr bwMode="auto">
              <a:xfrm>
                <a:off x="2030703" y="2448092"/>
                <a:ext cx="22225" cy="41275"/>
              </a:xfrm>
              <a:custGeom>
                <a:avLst/>
                <a:gdLst>
                  <a:gd name="T0" fmla="*/ 8 w 14"/>
                  <a:gd name="T1" fmla="*/ 26 h 26"/>
                  <a:gd name="T2" fmla="*/ 8 w 14"/>
                  <a:gd name="T3" fmla="*/ 26 h 26"/>
                  <a:gd name="T4" fmla="*/ 6 w 14"/>
                  <a:gd name="T5" fmla="*/ 26 h 26"/>
                  <a:gd name="T6" fmla="*/ 6 w 14"/>
                  <a:gd name="T7" fmla="*/ 26 h 26"/>
                  <a:gd name="T8" fmla="*/ 6 w 14"/>
                  <a:gd name="T9" fmla="*/ 24 h 26"/>
                  <a:gd name="T10" fmla="*/ 4 w 14"/>
                  <a:gd name="T11" fmla="*/ 24 h 26"/>
                  <a:gd name="T12" fmla="*/ 4 w 14"/>
                  <a:gd name="T13" fmla="*/ 24 h 26"/>
                  <a:gd name="T14" fmla="*/ 4 w 14"/>
                  <a:gd name="T15" fmla="*/ 24 h 26"/>
                  <a:gd name="T16" fmla="*/ 2 w 14"/>
                  <a:gd name="T17" fmla="*/ 22 h 26"/>
                  <a:gd name="T18" fmla="*/ 2 w 14"/>
                  <a:gd name="T19" fmla="*/ 20 h 26"/>
                  <a:gd name="T20" fmla="*/ 2 w 14"/>
                  <a:gd name="T21" fmla="*/ 18 h 26"/>
                  <a:gd name="T22" fmla="*/ 0 w 14"/>
                  <a:gd name="T23" fmla="*/ 16 h 26"/>
                  <a:gd name="T24" fmla="*/ 0 w 14"/>
                  <a:gd name="T25" fmla="*/ 12 h 26"/>
                  <a:gd name="T26" fmla="*/ 0 w 14"/>
                  <a:gd name="T27" fmla="*/ 10 h 26"/>
                  <a:gd name="T28" fmla="*/ 2 w 14"/>
                  <a:gd name="T29" fmla="*/ 8 h 26"/>
                  <a:gd name="T30" fmla="*/ 2 w 14"/>
                  <a:gd name="T31" fmla="*/ 6 h 26"/>
                  <a:gd name="T32" fmla="*/ 2 w 14"/>
                  <a:gd name="T33" fmla="*/ 4 h 26"/>
                  <a:gd name="T34" fmla="*/ 4 w 14"/>
                  <a:gd name="T35" fmla="*/ 2 h 26"/>
                  <a:gd name="T36" fmla="*/ 4 w 14"/>
                  <a:gd name="T37" fmla="*/ 2 h 26"/>
                  <a:gd name="T38" fmla="*/ 4 w 14"/>
                  <a:gd name="T39" fmla="*/ 2 h 26"/>
                  <a:gd name="T40" fmla="*/ 6 w 14"/>
                  <a:gd name="T41" fmla="*/ 0 h 26"/>
                  <a:gd name="T42" fmla="*/ 6 w 14"/>
                  <a:gd name="T43" fmla="*/ 0 h 26"/>
                  <a:gd name="T44" fmla="*/ 6 w 14"/>
                  <a:gd name="T45" fmla="*/ 0 h 26"/>
                  <a:gd name="T46" fmla="*/ 8 w 14"/>
                  <a:gd name="T47" fmla="*/ 0 h 26"/>
                  <a:gd name="T48" fmla="*/ 8 w 14"/>
                  <a:gd name="T49" fmla="*/ 0 h 26"/>
                  <a:gd name="T50" fmla="*/ 8 w 14"/>
                  <a:gd name="T51" fmla="*/ 0 h 26"/>
                  <a:gd name="T52" fmla="*/ 10 w 14"/>
                  <a:gd name="T53" fmla="*/ 0 h 26"/>
                  <a:gd name="T54" fmla="*/ 10 w 14"/>
                  <a:gd name="T55" fmla="*/ 2 h 26"/>
                  <a:gd name="T56" fmla="*/ 10 w 14"/>
                  <a:gd name="T57" fmla="*/ 2 h 26"/>
                  <a:gd name="T58" fmla="*/ 12 w 14"/>
                  <a:gd name="T59" fmla="*/ 2 h 26"/>
                  <a:gd name="T60" fmla="*/ 12 w 14"/>
                  <a:gd name="T61" fmla="*/ 4 h 26"/>
                  <a:gd name="T62" fmla="*/ 12 w 14"/>
                  <a:gd name="T63" fmla="*/ 6 h 26"/>
                  <a:gd name="T64" fmla="*/ 14 w 14"/>
                  <a:gd name="T65" fmla="*/ 8 h 26"/>
                  <a:gd name="T66" fmla="*/ 14 w 14"/>
                  <a:gd name="T67" fmla="*/ 10 h 26"/>
                  <a:gd name="T68" fmla="*/ 14 w 14"/>
                  <a:gd name="T69" fmla="*/ 12 h 26"/>
                  <a:gd name="T70" fmla="*/ 14 w 14"/>
                  <a:gd name="T71" fmla="*/ 16 h 26"/>
                  <a:gd name="T72" fmla="*/ 14 w 14"/>
                  <a:gd name="T73" fmla="*/ 18 h 26"/>
                  <a:gd name="T74" fmla="*/ 12 w 14"/>
                  <a:gd name="T75" fmla="*/ 20 h 26"/>
                  <a:gd name="T76" fmla="*/ 12 w 14"/>
                  <a:gd name="T77" fmla="*/ 22 h 26"/>
                  <a:gd name="T78" fmla="*/ 12 w 14"/>
                  <a:gd name="T79" fmla="*/ 24 h 26"/>
                  <a:gd name="T80" fmla="*/ 10 w 14"/>
                  <a:gd name="T81" fmla="*/ 24 h 26"/>
                  <a:gd name="T82" fmla="*/ 10 w 14"/>
                  <a:gd name="T83" fmla="*/ 24 h 26"/>
                  <a:gd name="T84" fmla="*/ 10 w 14"/>
                  <a:gd name="T85" fmla="*/ 24 h 26"/>
                  <a:gd name="T86" fmla="*/ 8 w 14"/>
                  <a:gd name="T87" fmla="*/ 26 h 26"/>
                  <a:gd name="T88" fmla="*/ 8 w 14"/>
                  <a:gd name="T89" fmla="*/ 26 h 26"/>
                  <a:gd name="T90" fmla="*/ 8 w 14"/>
                  <a:gd name="T9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 h="26">
                    <a:moveTo>
                      <a:pt x="8" y="26"/>
                    </a:moveTo>
                    <a:lnTo>
                      <a:pt x="8" y="26"/>
                    </a:lnTo>
                    <a:lnTo>
                      <a:pt x="6" y="26"/>
                    </a:lnTo>
                    <a:lnTo>
                      <a:pt x="6" y="26"/>
                    </a:lnTo>
                    <a:lnTo>
                      <a:pt x="6" y="24"/>
                    </a:lnTo>
                    <a:lnTo>
                      <a:pt x="4" y="24"/>
                    </a:lnTo>
                    <a:lnTo>
                      <a:pt x="4" y="24"/>
                    </a:lnTo>
                    <a:lnTo>
                      <a:pt x="4" y="24"/>
                    </a:lnTo>
                    <a:lnTo>
                      <a:pt x="2" y="22"/>
                    </a:lnTo>
                    <a:lnTo>
                      <a:pt x="2" y="20"/>
                    </a:lnTo>
                    <a:lnTo>
                      <a:pt x="2" y="18"/>
                    </a:lnTo>
                    <a:lnTo>
                      <a:pt x="0" y="16"/>
                    </a:lnTo>
                    <a:lnTo>
                      <a:pt x="0" y="12"/>
                    </a:lnTo>
                    <a:lnTo>
                      <a:pt x="0" y="10"/>
                    </a:lnTo>
                    <a:lnTo>
                      <a:pt x="2" y="8"/>
                    </a:lnTo>
                    <a:lnTo>
                      <a:pt x="2" y="6"/>
                    </a:lnTo>
                    <a:lnTo>
                      <a:pt x="2" y="4"/>
                    </a:lnTo>
                    <a:lnTo>
                      <a:pt x="4" y="2"/>
                    </a:lnTo>
                    <a:lnTo>
                      <a:pt x="4" y="2"/>
                    </a:lnTo>
                    <a:lnTo>
                      <a:pt x="4" y="2"/>
                    </a:lnTo>
                    <a:lnTo>
                      <a:pt x="6" y="0"/>
                    </a:lnTo>
                    <a:lnTo>
                      <a:pt x="6" y="0"/>
                    </a:lnTo>
                    <a:lnTo>
                      <a:pt x="6" y="0"/>
                    </a:lnTo>
                    <a:lnTo>
                      <a:pt x="8" y="0"/>
                    </a:lnTo>
                    <a:lnTo>
                      <a:pt x="8" y="0"/>
                    </a:lnTo>
                    <a:lnTo>
                      <a:pt x="8" y="0"/>
                    </a:lnTo>
                    <a:lnTo>
                      <a:pt x="10" y="0"/>
                    </a:lnTo>
                    <a:lnTo>
                      <a:pt x="10" y="2"/>
                    </a:lnTo>
                    <a:lnTo>
                      <a:pt x="10" y="2"/>
                    </a:lnTo>
                    <a:lnTo>
                      <a:pt x="12" y="2"/>
                    </a:lnTo>
                    <a:lnTo>
                      <a:pt x="12" y="4"/>
                    </a:lnTo>
                    <a:lnTo>
                      <a:pt x="12" y="6"/>
                    </a:lnTo>
                    <a:lnTo>
                      <a:pt x="14" y="8"/>
                    </a:lnTo>
                    <a:lnTo>
                      <a:pt x="14" y="10"/>
                    </a:lnTo>
                    <a:lnTo>
                      <a:pt x="14" y="12"/>
                    </a:lnTo>
                    <a:lnTo>
                      <a:pt x="14" y="16"/>
                    </a:lnTo>
                    <a:lnTo>
                      <a:pt x="14" y="18"/>
                    </a:lnTo>
                    <a:lnTo>
                      <a:pt x="12" y="20"/>
                    </a:lnTo>
                    <a:lnTo>
                      <a:pt x="12" y="22"/>
                    </a:lnTo>
                    <a:lnTo>
                      <a:pt x="12" y="24"/>
                    </a:lnTo>
                    <a:lnTo>
                      <a:pt x="10" y="24"/>
                    </a:lnTo>
                    <a:lnTo>
                      <a:pt x="10" y="24"/>
                    </a:lnTo>
                    <a:lnTo>
                      <a:pt x="10" y="24"/>
                    </a:lnTo>
                    <a:lnTo>
                      <a:pt x="8" y="26"/>
                    </a:lnTo>
                    <a:lnTo>
                      <a:pt x="8" y="26"/>
                    </a:lnTo>
                    <a:lnTo>
                      <a:pt x="8" y="26"/>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74" name="Freeform 546"/>
              <p:cNvSpPr>
                <a:spLocks/>
              </p:cNvSpPr>
              <p:nvPr/>
            </p:nvSpPr>
            <p:spPr bwMode="auto">
              <a:xfrm>
                <a:off x="2075153" y="2406817"/>
                <a:ext cx="212725" cy="104775"/>
              </a:xfrm>
              <a:custGeom>
                <a:avLst/>
                <a:gdLst>
                  <a:gd name="T0" fmla="*/ 46 w 134"/>
                  <a:gd name="T1" fmla="*/ 22 h 66"/>
                  <a:gd name="T2" fmla="*/ 42 w 134"/>
                  <a:gd name="T3" fmla="*/ 26 h 66"/>
                  <a:gd name="T4" fmla="*/ 38 w 134"/>
                  <a:gd name="T5" fmla="*/ 32 h 66"/>
                  <a:gd name="T6" fmla="*/ 34 w 134"/>
                  <a:gd name="T7" fmla="*/ 34 h 66"/>
                  <a:gd name="T8" fmla="*/ 30 w 134"/>
                  <a:gd name="T9" fmla="*/ 36 h 66"/>
                  <a:gd name="T10" fmla="*/ 20 w 134"/>
                  <a:gd name="T11" fmla="*/ 34 h 66"/>
                  <a:gd name="T12" fmla="*/ 12 w 134"/>
                  <a:gd name="T13" fmla="*/ 34 h 66"/>
                  <a:gd name="T14" fmla="*/ 8 w 134"/>
                  <a:gd name="T15" fmla="*/ 34 h 66"/>
                  <a:gd name="T16" fmla="*/ 6 w 134"/>
                  <a:gd name="T17" fmla="*/ 36 h 66"/>
                  <a:gd name="T18" fmla="*/ 4 w 134"/>
                  <a:gd name="T19" fmla="*/ 40 h 66"/>
                  <a:gd name="T20" fmla="*/ 2 w 134"/>
                  <a:gd name="T21" fmla="*/ 50 h 66"/>
                  <a:gd name="T22" fmla="*/ 0 w 134"/>
                  <a:gd name="T23" fmla="*/ 54 h 66"/>
                  <a:gd name="T24" fmla="*/ 2 w 134"/>
                  <a:gd name="T25" fmla="*/ 58 h 66"/>
                  <a:gd name="T26" fmla="*/ 6 w 134"/>
                  <a:gd name="T27" fmla="*/ 60 h 66"/>
                  <a:gd name="T28" fmla="*/ 12 w 134"/>
                  <a:gd name="T29" fmla="*/ 62 h 66"/>
                  <a:gd name="T30" fmla="*/ 20 w 134"/>
                  <a:gd name="T31" fmla="*/ 64 h 66"/>
                  <a:gd name="T32" fmla="*/ 32 w 134"/>
                  <a:gd name="T33" fmla="*/ 66 h 66"/>
                  <a:gd name="T34" fmla="*/ 42 w 134"/>
                  <a:gd name="T35" fmla="*/ 64 h 66"/>
                  <a:gd name="T36" fmla="*/ 58 w 134"/>
                  <a:gd name="T37" fmla="*/ 60 h 66"/>
                  <a:gd name="T38" fmla="*/ 68 w 134"/>
                  <a:gd name="T39" fmla="*/ 56 h 66"/>
                  <a:gd name="T40" fmla="*/ 80 w 134"/>
                  <a:gd name="T41" fmla="*/ 52 h 66"/>
                  <a:gd name="T42" fmla="*/ 98 w 134"/>
                  <a:gd name="T43" fmla="*/ 48 h 66"/>
                  <a:gd name="T44" fmla="*/ 108 w 134"/>
                  <a:gd name="T45" fmla="*/ 48 h 66"/>
                  <a:gd name="T46" fmla="*/ 112 w 134"/>
                  <a:gd name="T47" fmla="*/ 48 h 66"/>
                  <a:gd name="T48" fmla="*/ 122 w 134"/>
                  <a:gd name="T49" fmla="*/ 54 h 66"/>
                  <a:gd name="T50" fmla="*/ 128 w 134"/>
                  <a:gd name="T51" fmla="*/ 56 h 66"/>
                  <a:gd name="T52" fmla="*/ 132 w 134"/>
                  <a:gd name="T53" fmla="*/ 56 h 66"/>
                  <a:gd name="T54" fmla="*/ 134 w 134"/>
                  <a:gd name="T55" fmla="*/ 56 h 66"/>
                  <a:gd name="T56" fmla="*/ 134 w 134"/>
                  <a:gd name="T57" fmla="*/ 54 h 66"/>
                  <a:gd name="T58" fmla="*/ 134 w 134"/>
                  <a:gd name="T59" fmla="*/ 48 h 66"/>
                  <a:gd name="T60" fmla="*/ 132 w 134"/>
                  <a:gd name="T61" fmla="*/ 42 h 66"/>
                  <a:gd name="T62" fmla="*/ 128 w 134"/>
                  <a:gd name="T63" fmla="*/ 36 h 66"/>
                  <a:gd name="T64" fmla="*/ 122 w 134"/>
                  <a:gd name="T65" fmla="*/ 28 h 66"/>
                  <a:gd name="T66" fmla="*/ 118 w 134"/>
                  <a:gd name="T67" fmla="*/ 26 h 66"/>
                  <a:gd name="T68" fmla="*/ 110 w 134"/>
                  <a:gd name="T69" fmla="*/ 24 h 66"/>
                  <a:gd name="T70" fmla="*/ 98 w 134"/>
                  <a:gd name="T71" fmla="*/ 22 h 66"/>
                  <a:gd name="T72" fmla="*/ 94 w 134"/>
                  <a:gd name="T73" fmla="*/ 20 h 66"/>
                  <a:gd name="T74" fmla="*/ 92 w 134"/>
                  <a:gd name="T75" fmla="*/ 18 h 66"/>
                  <a:gd name="T76" fmla="*/ 90 w 134"/>
                  <a:gd name="T77" fmla="*/ 14 h 66"/>
                  <a:gd name="T78" fmla="*/ 90 w 134"/>
                  <a:gd name="T79" fmla="*/ 6 h 66"/>
                  <a:gd name="T80" fmla="*/ 88 w 134"/>
                  <a:gd name="T81" fmla="*/ 2 h 66"/>
                  <a:gd name="T82" fmla="*/ 86 w 134"/>
                  <a:gd name="T83" fmla="*/ 2 h 66"/>
                  <a:gd name="T84" fmla="*/ 82 w 134"/>
                  <a:gd name="T85" fmla="*/ 0 h 66"/>
                  <a:gd name="T86" fmla="*/ 74 w 134"/>
                  <a:gd name="T87" fmla="*/ 2 h 66"/>
                  <a:gd name="T88" fmla="*/ 68 w 134"/>
                  <a:gd name="T89" fmla="*/ 4 h 66"/>
                  <a:gd name="T90" fmla="*/ 64 w 134"/>
                  <a:gd name="T91" fmla="*/ 6 h 66"/>
                  <a:gd name="T92" fmla="*/ 64 w 134"/>
                  <a:gd name="T93" fmla="*/ 8 h 66"/>
                  <a:gd name="T94" fmla="*/ 64 w 134"/>
                  <a:gd name="T95" fmla="*/ 14 h 66"/>
                  <a:gd name="T96" fmla="*/ 64 w 134"/>
                  <a:gd name="T97" fmla="*/ 18 h 66"/>
                  <a:gd name="T98" fmla="*/ 62 w 134"/>
                  <a:gd name="T99" fmla="*/ 20 h 66"/>
                  <a:gd name="T100" fmla="*/ 60 w 134"/>
                  <a:gd name="T101" fmla="*/ 22 h 66"/>
                  <a:gd name="T102" fmla="*/ 50 w 134"/>
                  <a:gd name="T103" fmla="*/ 22 h 66"/>
                  <a:gd name="T104" fmla="*/ 48 w 134"/>
                  <a:gd name="T105" fmla="*/ 2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 h="66">
                    <a:moveTo>
                      <a:pt x="48" y="22"/>
                    </a:moveTo>
                    <a:lnTo>
                      <a:pt x="48" y="22"/>
                    </a:lnTo>
                    <a:lnTo>
                      <a:pt x="46" y="22"/>
                    </a:lnTo>
                    <a:lnTo>
                      <a:pt x="46" y="24"/>
                    </a:lnTo>
                    <a:lnTo>
                      <a:pt x="44" y="24"/>
                    </a:lnTo>
                    <a:lnTo>
                      <a:pt x="42" y="26"/>
                    </a:lnTo>
                    <a:lnTo>
                      <a:pt x="42" y="28"/>
                    </a:lnTo>
                    <a:lnTo>
                      <a:pt x="40" y="30"/>
                    </a:lnTo>
                    <a:lnTo>
                      <a:pt x="38" y="32"/>
                    </a:lnTo>
                    <a:lnTo>
                      <a:pt x="36" y="34"/>
                    </a:lnTo>
                    <a:lnTo>
                      <a:pt x="36" y="34"/>
                    </a:lnTo>
                    <a:lnTo>
                      <a:pt x="34" y="34"/>
                    </a:lnTo>
                    <a:lnTo>
                      <a:pt x="34" y="36"/>
                    </a:lnTo>
                    <a:lnTo>
                      <a:pt x="32" y="36"/>
                    </a:lnTo>
                    <a:lnTo>
                      <a:pt x="30" y="36"/>
                    </a:lnTo>
                    <a:lnTo>
                      <a:pt x="28" y="36"/>
                    </a:lnTo>
                    <a:lnTo>
                      <a:pt x="24" y="34"/>
                    </a:lnTo>
                    <a:lnTo>
                      <a:pt x="20" y="34"/>
                    </a:lnTo>
                    <a:lnTo>
                      <a:pt x="16" y="34"/>
                    </a:lnTo>
                    <a:lnTo>
                      <a:pt x="14" y="34"/>
                    </a:lnTo>
                    <a:lnTo>
                      <a:pt x="12" y="34"/>
                    </a:lnTo>
                    <a:lnTo>
                      <a:pt x="12" y="34"/>
                    </a:lnTo>
                    <a:lnTo>
                      <a:pt x="10" y="34"/>
                    </a:lnTo>
                    <a:lnTo>
                      <a:pt x="8" y="34"/>
                    </a:lnTo>
                    <a:lnTo>
                      <a:pt x="8" y="34"/>
                    </a:lnTo>
                    <a:lnTo>
                      <a:pt x="6" y="36"/>
                    </a:lnTo>
                    <a:lnTo>
                      <a:pt x="6" y="36"/>
                    </a:lnTo>
                    <a:lnTo>
                      <a:pt x="4" y="38"/>
                    </a:lnTo>
                    <a:lnTo>
                      <a:pt x="4" y="40"/>
                    </a:lnTo>
                    <a:lnTo>
                      <a:pt x="4" y="40"/>
                    </a:lnTo>
                    <a:lnTo>
                      <a:pt x="2" y="42"/>
                    </a:lnTo>
                    <a:lnTo>
                      <a:pt x="2" y="46"/>
                    </a:lnTo>
                    <a:lnTo>
                      <a:pt x="2" y="50"/>
                    </a:lnTo>
                    <a:lnTo>
                      <a:pt x="0" y="50"/>
                    </a:lnTo>
                    <a:lnTo>
                      <a:pt x="0" y="52"/>
                    </a:lnTo>
                    <a:lnTo>
                      <a:pt x="0" y="54"/>
                    </a:lnTo>
                    <a:lnTo>
                      <a:pt x="2" y="56"/>
                    </a:lnTo>
                    <a:lnTo>
                      <a:pt x="2" y="56"/>
                    </a:lnTo>
                    <a:lnTo>
                      <a:pt x="2" y="58"/>
                    </a:lnTo>
                    <a:lnTo>
                      <a:pt x="4" y="58"/>
                    </a:lnTo>
                    <a:lnTo>
                      <a:pt x="4" y="60"/>
                    </a:lnTo>
                    <a:lnTo>
                      <a:pt x="6" y="60"/>
                    </a:lnTo>
                    <a:lnTo>
                      <a:pt x="8" y="62"/>
                    </a:lnTo>
                    <a:lnTo>
                      <a:pt x="10" y="62"/>
                    </a:lnTo>
                    <a:lnTo>
                      <a:pt x="12" y="62"/>
                    </a:lnTo>
                    <a:lnTo>
                      <a:pt x="14" y="64"/>
                    </a:lnTo>
                    <a:lnTo>
                      <a:pt x="16" y="64"/>
                    </a:lnTo>
                    <a:lnTo>
                      <a:pt x="20" y="64"/>
                    </a:lnTo>
                    <a:lnTo>
                      <a:pt x="24" y="64"/>
                    </a:lnTo>
                    <a:lnTo>
                      <a:pt x="28" y="64"/>
                    </a:lnTo>
                    <a:lnTo>
                      <a:pt x="32" y="66"/>
                    </a:lnTo>
                    <a:lnTo>
                      <a:pt x="34" y="64"/>
                    </a:lnTo>
                    <a:lnTo>
                      <a:pt x="38" y="64"/>
                    </a:lnTo>
                    <a:lnTo>
                      <a:pt x="42" y="64"/>
                    </a:lnTo>
                    <a:lnTo>
                      <a:pt x="46" y="64"/>
                    </a:lnTo>
                    <a:lnTo>
                      <a:pt x="52" y="62"/>
                    </a:lnTo>
                    <a:lnTo>
                      <a:pt x="58" y="60"/>
                    </a:lnTo>
                    <a:lnTo>
                      <a:pt x="60" y="60"/>
                    </a:lnTo>
                    <a:lnTo>
                      <a:pt x="62" y="58"/>
                    </a:lnTo>
                    <a:lnTo>
                      <a:pt x="68" y="56"/>
                    </a:lnTo>
                    <a:lnTo>
                      <a:pt x="76" y="54"/>
                    </a:lnTo>
                    <a:lnTo>
                      <a:pt x="78" y="54"/>
                    </a:lnTo>
                    <a:lnTo>
                      <a:pt x="80" y="52"/>
                    </a:lnTo>
                    <a:lnTo>
                      <a:pt x="86" y="50"/>
                    </a:lnTo>
                    <a:lnTo>
                      <a:pt x="94" y="50"/>
                    </a:lnTo>
                    <a:lnTo>
                      <a:pt x="98" y="48"/>
                    </a:lnTo>
                    <a:lnTo>
                      <a:pt x="102" y="48"/>
                    </a:lnTo>
                    <a:lnTo>
                      <a:pt x="106" y="48"/>
                    </a:lnTo>
                    <a:lnTo>
                      <a:pt x="108" y="48"/>
                    </a:lnTo>
                    <a:lnTo>
                      <a:pt x="110" y="48"/>
                    </a:lnTo>
                    <a:lnTo>
                      <a:pt x="110" y="48"/>
                    </a:lnTo>
                    <a:lnTo>
                      <a:pt x="112" y="48"/>
                    </a:lnTo>
                    <a:lnTo>
                      <a:pt x="114" y="50"/>
                    </a:lnTo>
                    <a:lnTo>
                      <a:pt x="118" y="52"/>
                    </a:lnTo>
                    <a:lnTo>
                      <a:pt x="122" y="54"/>
                    </a:lnTo>
                    <a:lnTo>
                      <a:pt x="126" y="54"/>
                    </a:lnTo>
                    <a:lnTo>
                      <a:pt x="126" y="56"/>
                    </a:lnTo>
                    <a:lnTo>
                      <a:pt x="128" y="56"/>
                    </a:lnTo>
                    <a:lnTo>
                      <a:pt x="130" y="56"/>
                    </a:lnTo>
                    <a:lnTo>
                      <a:pt x="132" y="56"/>
                    </a:lnTo>
                    <a:lnTo>
                      <a:pt x="132" y="56"/>
                    </a:lnTo>
                    <a:lnTo>
                      <a:pt x="132" y="56"/>
                    </a:lnTo>
                    <a:lnTo>
                      <a:pt x="132" y="56"/>
                    </a:lnTo>
                    <a:lnTo>
                      <a:pt x="134" y="56"/>
                    </a:lnTo>
                    <a:lnTo>
                      <a:pt x="134" y="54"/>
                    </a:lnTo>
                    <a:lnTo>
                      <a:pt x="134" y="54"/>
                    </a:lnTo>
                    <a:lnTo>
                      <a:pt x="134" y="54"/>
                    </a:lnTo>
                    <a:lnTo>
                      <a:pt x="134" y="52"/>
                    </a:lnTo>
                    <a:lnTo>
                      <a:pt x="134" y="50"/>
                    </a:lnTo>
                    <a:lnTo>
                      <a:pt x="134" y="48"/>
                    </a:lnTo>
                    <a:lnTo>
                      <a:pt x="134" y="46"/>
                    </a:lnTo>
                    <a:lnTo>
                      <a:pt x="132" y="46"/>
                    </a:lnTo>
                    <a:lnTo>
                      <a:pt x="132" y="42"/>
                    </a:lnTo>
                    <a:lnTo>
                      <a:pt x="130" y="40"/>
                    </a:lnTo>
                    <a:lnTo>
                      <a:pt x="130" y="38"/>
                    </a:lnTo>
                    <a:lnTo>
                      <a:pt x="128" y="36"/>
                    </a:lnTo>
                    <a:lnTo>
                      <a:pt x="126" y="32"/>
                    </a:lnTo>
                    <a:lnTo>
                      <a:pt x="124" y="30"/>
                    </a:lnTo>
                    <a:lnTo>
                      <a:pt x="122" y="28"/>
                    </a:lnTo>
                    <a:lnTo>
                      <a:pt x="120" y="28"/>
                    </a:lnTo>
                    <a:lnTo>
                      <a:pt x="120" y="26"/>
                    </a:lnTo>
                    <a:lnTo>
                      <a:pt x="118" y="26"/>
                    </a:lnTo>
                    <a:lnTo>
                      <a:pt x="116" y="26"/>
                    </a:lnTo>
                    <a:lnTo>
                      <a:pt x="114" y="24"/>
                    </a:lnTo>
                    <a:lnTo>
                      <a:pt x="110" y="24"/>
                    </a:lnTo>
                    <a:lnTo>
                      <a:pt x="106" y="24"/>
                    </a:lnTo>
                    <a:lnTo>
                      <a:pt x="102" y="24"/>
                    </a:lnTo>
                    <a:lnTo>
                      <a:pt x="98" y="22"/>
                    </a:lnTo>
                    <a:lnTo>
                      <a:pt x="96" y="22"/>
                    </a:lnTo>
                    <a:lnTo>
                      <a:pt x="96" y="22"/>
                    </a:lnTo>
                    <a:lnTo>
                      <a:pt x="94" y="20"/>
                    </a:lnTo>
                    <a:lnTo>
                      <a:pt x="92" y="20"/>
                    </a:lnTo>
                    <a:lnTo>
                      <a:pt x="92" y="18"/>
                    </a:lnTo>
                    <a:lnTo>
                      <a:pt x="92" y="18"/>
                    </a:lnTo>
                    <a:lnTo>
                      <a:pt x="92" y="18"/>
                    </a:lnTo>
                    <a:lnTo>
                      <a:pt x="92" y="16"/>
                    </a:lnTo>
                    <a:lnTo>
                      <a:pt x="90" y="14"/>
                    </a:lnTo>
                    <a:lnTo>
                      <a:pt x="90" y="10"/>
                    </a:lnTo>
                    <a:lnTo>
                      <a:pt x="90" y="8"/>
                    </a:lnTo>
                    <a:lnTo>
                      <a:pt x="90" y="6"/>
                    </a:lnTo>
                    <a:lnTo>
                      <a:pt x="90" y="4"/>
                    </a:lnTo>
                    <a:lnTo>
                      <a:pt x="90" y="4"/>
                    </a:lnTo>
                    <a:lnTo>
                      <a:pt x="88" y="2"/>
                    </a:lnTo>
                    <a:lnTo>
                      <a:pt x="88" y="2"/>
                    </a:lnTo>
                    <a:lnTo>
                      <a:pt x="86" y="2"/>
                    </a:lnTo>
                    <a:lnTo>
                      <a:pt x="86" y="2"/>
                    </a:lnTo>
                    <a:lnTo>
                      <a:pt x="84" y="0"/>
                    </a:lnTo>
                    <a:lnTo>
                      <a:pt x="82" y="0"/>
                    </a:lnTo>
                    <a:lnTo>
                      <a:pt x="82" y="0"/>
                    </a:lnTo>
                    <a:lnTo>
                      <a:pt x="80" y="0"/>
                    </a:lnTo>
                    <a:lnTo>
                      <a:pt x="76" y="0"/>
                    </a:lnTo>
                    <a:lnTo>
                      <a:pt x="74" y="2"/>
                    </a:lnTo>
                    <a:lnTo>
                      <a:pt x="70" y="2"/>
                    </a:lnTo>
                    <a:lnTo>
                      <a:pt x="68" y="2"/>
                    </a:lnTo>
                    <a:lnTo>
                      <a:pt x="68" y="4"/>
                    </a:lnTo>
                    <a:lnTo>
                      <a:pt x="66" y="4"/>
                    </a:lnTo>
                    <a:lnTo>
                      <a:pt x="66" y="4"/>
                    </a:lnTo>
                    <a:lnTo>
                      <a:pt x="64" y="6"/>
                    </a:lnTo>
                    <a:lnTo>
                      <a:pt x="64" y="6"/>
                    </a:lnTo>
                    <a:lnTo>
                      <a:pt x="64" y="6"/>
                    </a:lnTo>
                    <a:lnTo>
                      <a:pt x="64" y="8"/>
                    </a:lnTo>
                    <a:lnTo>
                      <a:pt x="64" y="10"/>
                    </a:lnTo>
                    <a:lnTo>
                      <a:pt x="64" y="12"/>
                    </a:lnTo>
                    <a:lnTo>
                      <a:pt x="64" y="14"/>
                    </a:lnTo>
                    <a:lnTo>
                      <a:pt x="64" y="16"/>
                    </a:lnTo>
                    <a:lnTo>
                      <a:pt x="64" y="18"/>
                    </a:lnTo>
                    <a:lnTo>
                      <a:pt x="64" y="18"/>
                    </a:lnTo>
                    <a:lnTo>
                      <a:pt x="62" y="20"/>
                    </a:lnTo>
                    <a:lnTo>
                      <a:pt x="62" y="20"/>
                    </a:lnTo>
                    <a:lnTo>
                      <a:pt x="62" y="20"/>
                    </a:lnTo>
                    <a:lnTo>
                      <a:pt x="62" y="20"/>
                    </a:lnTo>
                    <a:lnTo>
                      <a:pt x="60" y="20"/>
                    </a:lnTo>
                    <a:lnTo>
                      <a:pt x="60" y="22"/>
                    </a:lnTo>
                    <a:lnTo>
                      <a:pt x="58" y="22"/>
                    </a:lnTo>
                    <a:lnTo>
                      <a:pt x="56" y="22"/>
                    </a:lnTo>
                    <a:lnTo>
                      <a:pt x="50" y="22"/>
                    </a:lnTo>
                    <a:lnTo>
                      <a:pt x="50" y="22"/>
                    </a:lnTo>
                    <a:lnTo>
                      <a:pt x="48" y="22"/>
                    </a:lnTo>
                    <a:lnTo>
                      <a:pt x="48" y="2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75" name="Freeform 548"/>
              <p:cNvSpPr>
                <a:spLocks/>
              </p:cNvSpPr>
              <p:nvPr/>
            </p:nvSpPr>
            <p:spPr bwMode="auto">
              <a:xfrm>
                <a:off x="2145003" y="2352842"/>
                <a:ext cx="69850" cy="50800"/>
              </a:xfrm>
              <a:custGeom>
                <a:avLst/>
                <a:gdLst>
                  <a:gd name="T0" fmla="*/ 26 w 44"/>
                  <a:gd name="T1" fmla="*/ 2 h 32"/>
                  <a:gd name="T2" fmla="*/ 22 w 44"/>
                  <a:gd name="T3" fmla="*/ 2 h 32"/>
                  <a:gd name="T4" fmla="*/ 16 w 44"/>
                  <a:gd name="T5" fmla="*/ 2 h 32"/>
                  <a:gd name="T6" fmla="*/ 12 w 44"/>
                  <a:gd name="T7" fmla="*/ 2 h 32"/>
                  <a:gd name="T8" fmla="*/ 10 w 44"/>
                  <a:gd name="T9" fmla="*/ 2 h 32"/>
                  <a:gd name="T10" fmla="*/ 8 w 44"/>
                  <a:gd name="T11" fmla="*/ 4 h 32"/>
                  <a:gd name="T12" fmla="*/ 6 w 44"/>
                  <a:gd name="T13" fmla="*/ 6 h 32"/>
                  <a:gd name="T14" fmla="*/ 4 w 44"/>
                  <a:gd name="T15" fmla="*/ 10 h 32"/>
                  <a:gd name="T16" fmla="*/ 2 w 44"/>
                  <a:gd name="T17" fmla="*/ 14 h 32"/>
                  <a:gd name="T18" fmla="*/ 0 w 44"/>
                  <a:gd name="T19" fmla="*/ 22 h 32"/>
                  <a:gd name="T20" fmla="*/ 0 w 44"/>
                  <a:gd name="T21" fmla="*/ 26 h 32"/>
                  <a:gd name="T22" fmla="*/ 0 w 44"/>
                  <a:gd name="T23" fmla="*/ 30 h 32"/>
                  <a:gd name="T24" fmla="*/ 0 w 44"/>
                  <a:gd name="T25" fmla="*/ 30 h 32"/>
                  <a:gd name="T26" fmla="*/ 2 w 44"/>
                  <a:gd name="T27" fmla="*/ 32 h 32"/>
                  <a:gd name="T28" fmla="*/ 4 w 44"/>
                  <a:gd name="T29" fmla="*/ 32 h 32"/>
                  <a:gd name="T30" fmla="*/ 6 w 44"/>
                  <a:gd name="T31" fmla="*/ 32 h 32"/>
                  <a:gd name="T32" fmla="*/ 8 w 44"/>
                  <a:gd name="T33" fmla="*/ 30 h 32"/>
                  <a:gd name="T34" fmla="*/ 16 w 44"/>
                  <a:gd name="T35" fmla="*/ 24 h 32"/>
                  <a:gd name="T36" fmla="*/ 18 w 44"/>
                  <a:gd name="T37" fmla="*/ 22 h 32"/>
                  <a:gd name="T38" fmla="*/ 20 w 44"/>
                  <a:gd name="T39" fmla="*/ 20 h 32"/>
                  <a:gd name="T40" fmla="*/ 24 w 44"/>
                  <a:gd name="T41" fmla="*/ 20 h 32"/>
                  <a:gd name="T42" fmla="*/ 32 w 44"/>
                  <a:gd name="T43" fmla="*/ 18 h 32"/>
                  <a:gd name="T44" fmla="*/ 36 w 44"/>
                  <a:gd name="T45" fmla="*/ 18 h 32"/>
                  <a:gd name="T46" fmla="*/ 38 w 44"/>
                  <a:gd name="T47" fmla="*/ 16 h 32"/>
                  <a:gd name="T48" fmla="*/ 40 w 44"/>
                  <a:gd name="T49" fmla="*/ 14 h 32"/>
                  <a:gd name="T50" fmla="*/ 42 w 44"/>
                  <a:gd name="T51" fmla="*/ 10 h 32"/>
                  <a:gd name="T52" fmla="*/ 44 w 44"/>
                  <a:gd name="T53" fmla="*/ 6 h 32"/>
                  <a:gd name="T54" fmla="*/ 44 w 44"/>
                  <a:gd name="T55" fmla="*/ 2 h 32"/>
                  <a:gd name="T56" fmla="*/ 42 w 44"/>
                  <a:gd name="T57" fmla="*/ 0 h 32"/>
                  <a:gd name="T58" fmla="*/ 42 w 44"/>
                  <a:gd name="T59" fmla="*/ 0 h 32"/>
                  <a:gd name="T60" fmla="*/ 40 w 44"/>
                  <a:gd name="T61" fmla="*/ 0 h 32"/>
                  <a:gd name="T62" fmla="*/ 38 w 44"/>
                  <a:gd name="T63" fmla="*/ 0 h 32"/>
                  <a:gd name="T64" fmla="*/ 30 w 44"/>
                  <a:gd name="T65" fmla="*/ 2 h 32"/>
                  <a:gd name="T66" fmla="*/ 26 w 44"/>
                  <a:gd name="T6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32">
                    <a:moveTo>
                      <a:pt x="26" y="2"/>
                    </a:moveTo>
                    <a:lnTo>
                      <a:pt x="26" y="2"/>
                    </a:lnTo>
                    <a:lnTo>
                      <a:pt x="24" y="2"/>
                    </a:lnTo>
                    <a:lnTo>
                      <a:pt x="22" y="2"/>
                    </a:lnTo>
                    <a:lnTo>
                      <a:pt x="18" y="2"/>
                    </a:lnTo>
                    <a:lnTo>
                      <a:pt x="16" y="2"/>
                    </a:lnTo>
                    <a:lnTo>
                      <a:pt x="12" y="2"/>
                    </a:lnTo>
                    <a:lnTo>
                      <a:pt x="12" y="2"/>
                    </a:lnTo>
                    <a:lnTo>
                      <a:pt x="10" y="2"/>
                    </a:lnTo>
                    <a:lnTo>
                      <a:pt x="10" y="2"/>
                    </a:lnTo>
                    <a:lnTo>
                      <a:pt x="10" y="2"/>
                    </a:lnTo>
                    <a:lnTo>
                      <a:pt x="8" y="4"/>
                    </a:lnTo>
                    <a:lnTo>
                      <a:pt x="8" y="4"/>
                    </a:lnTo>
                    <a:lnTo>
                      <a:pt x="6" y="6"/>
                    </a:lnTo>
                    <a:lnTo>
                      <a:pt x="6" y="8"/>
                    </a:lnTo>
                    <a:lnTo>
                      <a:pt x="4" y="10"/>
                    </a:lnTo>
                    <a:lnTo>
                      <a:pt x="4" y="12"/>
                    </a:lnTo>
                    <a:lnTo>
                      <a:pt x="2" y="14"/>
                    </a:lnTo>
                    <a:lnTo>
                      <a:pt x="2" y="18"/>
                    </a:lnTo>
                    <a:lnTo>
                      <a:pt x="0" y="22"/>
                    </a:lnTo>
                    <a:lnTo>
                      <a:pt x="0" y="24"/>
                    </a:lnTo>
                    <a:lnTo>
                      <a:pt x="0" y="26"/>
                    </a:lnTo>
                    <a:lnTo>
                      <a:pt x="0" y="28"/>
                    </a:lnTo>
                    <a:lnTo>
                      <a:pt x="0" y="30"/>
                    </a:lnTo>
                    <a:lnTo>
                      <a:pt x="0" y="30"/>
                    </a:lnTo>
                    <a:lnTo>
                      <a:pt x="0" y="30"/>
                    </a:lnTo>
                    <a:lnTo>
                      <a:pt x="0" y="30"/>
                    </a:lnTo>
                    <a:lnTo>
                      <a:pt x="2" y="32"/>
                    </a:lnTo>
                    <a:lnTo>
                      <a:pt x="2" y="32"/>
                    </a:lnTo>
                    <a:lnTo>
                      <a:pt x="4" y="32"/>
                    </a:lnTo>
                    <a:lnTo>
                      <a:pt x="4" y="32"/>
                    </a:lnTo>
                    <a:lnTo>
                      <a:pt x="6" y="32"/>
                    </a:lnTo>
                    <a:lnTo>
                      <a:pt x="6" y="30"/>
                    </a:lnTo>
                    <a:lnTo>
                      <a:pt x="8" y="30"/>
                    </a:lnTo>
                    <a:lnTo>
                      <a:pt x="10" y="28"/>
                    </a:lnTo>
                    <a:lnTo>
                      <a:pt x="16" y="24"/>
                    </a:lnTo>
                    <a:lnTo>
                      <a:pt x="18" y="22"/>
                    </a:lnTo>
                    <a:lnTo>
                      <a:pt x="18" y="22"/>
                    </a:lnTo>
                    <a:lnTo>
                      <a:pt x="20" y="20"/>
                    </a:lnTo>
                    <a:lnTo>
                      <a:pt x="20" y="20"/>
                    </a:lnTo>
                    <a:lnTo>
                      <a:pt x="22" y="20"/>
                    </a:lnTo>
                    <a:lnTo>
                      <a:pt x="24" y="20"/>
                    </a:lnTo>
                    <a:lnTo>
                      <a:pt x="30" y="20"/>
                    </a:lnTo>
                    <a:lnTo>
                      <a:pt x="32" y="18"/>
                    </a:lnTo>
                    <a:lnTo>
                      <a:pt x="36" y="18"/>
                    </a:lnTo>
                    <a:lnTo>
                      <a:pt x="36" y="18"/>
                    </a:lnTo>
                    <a:lnTo>
                      <a:pt x="38" y="18"/>
                    </a:lnTo>
                    <a:lnTo>
                      <a:pt x="38" y="16"/>
                    </a:lnTo>
                    <a:lnTo>
                      <a:pt x="40" y="16"/>
                    </a:lnTo>
                    <a:lnTo>
                      <a:pt x="40" y="14"/>
                    </a:lnTo>
                    <a:lnTo>
                      <a:pt x="42" y="12"/>
                    </a:lnTo>
                    <a:lnTo>
                      <a:pt x="42" y="10"/>
                    </a:lnTo>
                    <a:lnTo>
                      <a:pt x="42" y="8"/>
                    </a:lnTo>
                    <a:lnTo>
                      <a:pt x="44" y="6"/>
                    </a:lnTo>
                    <a:lnTo>
                      <a:pt x="44" y="4"/>
                    </a:lnTo>
                    <a:lnTo>
                      <a:pt x="44" y="2"/>
                    </a:lnTo>
                    <a:lnTo>
                      <a:pt x="42" y="2"/>
                    </a:lnTo>
                    <a:lnTo>
                      <a:pt x="42" y="0"/>
                    </a:lnTo>
                    <a:lnTo>
                      <a:pt x="42" y="0"/>
                    </a:lnTo>
                    <a:lnTo>
                      <a:pt x="42" y="0"/>
                    </a:lnTo>
                    <a:lnTo>
                      <a:pt x="40" y="0"/>
                    </a:lnTo>
                    <a:lnTo>
                      <a:pt x="40" y="0"/>
                    </a:lnTo>
                    <a:lnTo>
                      <a:pt x="40" y="0"/>
                    </a:lnTo>
                    <a:lnTo>
                      <a:pt x="38" y="0"/>
                    </a:lnTo>
                    <a:lnTo>
                      <a:pt x="34" y="0"/>
                    </a:lnTo>
                    <a:lnTo>
                      <a:pt x="30" y="2"/>
                    </a:lnTo>
                    <a:lnTo>
                      <a:pt x="28" y="2"/>
                    </a:lnTo>
                    <a:lnTo>
                      <a:pt x="26" y="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76" name="Freeform 550"/>
              <p:cNvSpPr>
                <a:spLocks/>
              </p:cNvSpPr>
              <p:nvPr/>
            </p:nvSpPr>
            <p:spPr bwMode="auto">
              <a:xfrm>
                <a:off x="2141828" y="2298867"/>
                <a:ext cx="79375" cy="41275"/>
              </a:xfrm>
              <a:custGeom>
                <a:avLst/>
                <a:gdLst>
                  <a:gd name="T0" fmla="*/ 14 w 50"/>
                  <a:gd name="T1" fmla="*/ 8 h 26"/>
                  <a:gd name="T2" fmla="*/ 14 w 50"/>
                  <a:gd name="T3" fmla="*/ 8 h 26"/>
                  <a:gd name="T4" fmla="*/ 16 w 50"/>
                  <a:gd name="T5" fmla="*/ 6 h 26"/>
                  <a:gd name="T6" fmla="*/ 20 w 50"/>
                  <a:gd name="T7" fmla="*/ 4 h 26"/>
                  <a:gd name="T8" fmla="*/ 20 w 50"/>
                  <a:gd name="T9" fmla="*/ 2 h 26"/>
                  <a:gd name="T10" fmla="*/ 22 w 50"/>
                  <a:gd name="T11" fmla="*/ 2 h 26"/>
                  <a:gd name="T12" fmla="*/ 24 w 50"/>
                  <a:gd name="T13" fmla="*/ 0 h 26"/>
                  <a:gd name="T14" fmla="*/ 26 w 50"/>
                  <a:gd name="T15" fmla="*/ 0 h 26"/>
                  <a:gd name="T16" fmla="*/ 28 w 50"/>
                  <a:gd name="T17" fmla="*/ 0 h 26"/>
                  <a:gd name="T18" fmla="*/ 30 w 50"/>
                  <a:gd name="T19" fmla="*/ 0 h 26"/>
                  <a:gd name="T20" fmla="*/ 32 w 50"/>
                  <a:gd name="T21" fmla="*/ 0 h 26"/>
                  <a:gd name="T22" fmla="*/ 34 w 50"/>
                  <a:gd name="T23" fmla="*/ 0 h 26"/>
                  <a:gd name="T24" fmla="*/ 38 w 50"/>
                  <a:gd name="T25" fmla="*/ 0 h 26"/>
                  <a:gd name="T26" fmla="*/ 40 w 50"/>
                  <a:gd name="T27" fmla="*/ 0 h 26"/>
                  <a:gd name="T28" fmla="*/ 42 w 50"/>
                  <a:gd name="T29" fmla="*/ 2 h 26"/>
                  <a:gd name="T30" fmla="*/ 42 w 50"/>
                  <a:gd name="T31" fmla="*/ 2 h 26"/>
                  <a:gd name="T32" fmla="*/ 44 w 50"/>
                  <a:gd name="T33" fmla="*/ 4 h 26"/>
                  <a:gd name="T34" fmla="*/ 46 w 50"/>
                  <a:gd name="T35" fmla="*/ 4 h 26"/>
                  <a:gd name="T36" fmla="*/ 46 w 50"/>
                  <a:gd name="T37" fmla="*/ 6 h 26"/>
                  <a:gd name="T38" fmla="*/ 48 w 50"/>
                  <a:gd name="T39" fmla="*/ 8 h 26"/>
                  <a:gd name="T40" fmla="*/ 50 w 50"/>
                  <a:gd name="T41" fmla="*/ 10 h 26"/>
                  <a:gd name="T42" fmla="*/ 50 w 50"/>
                  <a:gd name="T43" fmla="*/ 12 h 26"/>
                  <a:gd name="T44" fmla="*/ 50 w 50"/>
                  <a:gd name="T45" fmla="*/ 12 h 26"/>
                  <a:gd name="T46" fmla="*/ 50 w 50"/>
                  <a:gd name="T47" fmla="*/ 14 h 26"/>
                  <a:gd name="T48" fmla="*/ 50 w 50"/>
                  <a:gd name="T49" fmla="*/ 14 h 26"/>
                  <a:gd name="T50" fmla="*/ 50 w 50"/>
                  <a:gd name="T51" fmla="*/ 14 h 26"/>
                  <a:gd name="T52" fmla="*/ 50 w 50"/>
                  <a:gd name="T53" fmla="*/ 16 h 26"/>
                  <a:gd name="T54" fmla="*/ 50 w 50"/>
                  <a:gd name="T55" fmla="*/ 16 h 26"/>
                  <a:gd name="T56" fmla="*/ 48 w 50"/>
                  <a:gd name="T57" fmla="*/ 18 h 26"/>
                  <a:gd name="T58" fmla="*/ 46 w 50"/>
                  <a:gd name="T59" fmla="*/ 18 h 26"/>
                  <a:gd name="T60" fmla="*/ 46 w 50"/>
                  <a:gd name="T61" fmla="*/ 18 h 26"/>
                  <a:gd name="T62" fmla="*/ 44 w 50"/>
                  <a:gd name="T63" fmla="*/ 20 h 26"/>
                  <a:gd name="T64" fmla="*/ 40 w 50"/>
                  <a:gd name="T65" fmla="*/ 20 h 26"/>
                  <a:gd name="T66" fmla="*/ 38 w 50"/>
                  <a:gd name="T67" fmla="*/ 20 h 26"/>
                  <a:gd name="T68" fmla="*/ 34 w 50"/>
                  <a:gd name="T69" fmla="*/ 20 h 26"/>
                  <a:gd name="T70" fmla="*/ 30 w 50"/>
                  <a:gd name="T71" fmla="*/ 22 h 26"/>
                  <a:gd name="T72" fmla="*/ 28 w 50"/>
                  <a:gd name="T73" fmla="*/ 22 h 26"/>
                  <a:gd name="T74" fmla="*/ 26 w 50"/>
                  <a:gd name="T75" fmla="*/ 22 h 26"/>
                  <a:gd name="T76" fmla="*/ 22 w 50"/>
                  <a:gd name="T77" fmla="*/ 24 h 26"/>
                  <a:gd name="T78" fmla="*/ 18 w 50"/>
                  <a:gd name="T79" fmla="*/ 24 h 26"/>
                  <a:gd name="T80" fmla="*/ 14 w 50"/>
                  <a:gd name="T81" fmla="*/ 26 h 26"/>
                  <a:gd name="T82" fmla="*/ 12 w 50"/>
                  <a:gd name="T83" fmla="*/ 26 h 26"/>
                  <a:gd name="T84" fmla="*/ 10 w 50"/>
                  <a:gd name="T85" fmla="*/ 26 h 26"/>
                  <a:gd name="T86" fmla="*/ 8 w 50"/>
                  <a:gd name="T87" fmla="*/ 26 h 26"/>
                  <a:gd name="T88" fmla="*/ 6 w 50"/>
                  <a:gd name="T89" fmla="*/ 26 h 26"/>
                  <a:gd name="T90" fmla="*/ 4 w 50"/>
                  <a:gd name="T91" fmla="*/ 26 h 26"/>
                  <a:gd name="T92" fmla="*/ 2 w 50"/>
                  <a:gd name="T93" fmla="*/ 26 h 26"/>
                  <a:gd name="T94" fmla="*/ 2 w 50"/>
                  <a:gd name="T95" fmla="*/ 26 h 26"/>
                  <a:gd name="T96" fmla="*/ 2 w 50"/>
                  <a:gd name="T97" fmla="*/ 26 h 26"/>
                  <a:gd name="T98" fmla="*/ 2 w 50"/>
                  <a:gd name="T99" fmla="*/ 26 h 26"/>
                  <a:gd name="T100" fmla="*/ 0 w 50"/>
                  <a:gd name="T101" fmla="*/ 24 h 26"/>
                  <a:gd name="T102" fmla="*/ 0 w 50"/>
                  <a:gd name="T103" fmla="*/ 24 h 26"/>
                  <a:gd name="T104" fmla="*/ 0 w 50"/>
                  <a:gd name="T105" fmla="*/ 22 h 26"/>
                  <a:gd name="T106" fmla="*/ 0 w 50"/>
                  <a:gd name="T107" fmla="*/ 22 h 26"/>
                  <a:gd name="T108" fmla="*/ 2 w 50"/>
                  <a:gd name="T109" fmla="*/ 20 h 26"/>
                  <a:gd name="T110" fmla="*/ 2 w 50"/>
                  <a:gd name="T111" fmla="*/ 20 h 26"/>
                  <a:gd name="T112" fmla="*/ 2 w 50"/>
                  <a:gd name="T113" fmla="*/ 18 h 26"/>
                  <a:gd name="T114" fmla="*/ 4 w 50"/>
                  <a:gd name="T115" fmla="*/ 16 h 26"/>
                  <a:gd name="T116" fmla="*/ 8 w 50"/>
                  <a:gd name="T117" fmla="*/ 14 h 26"/>
                  <a:gd name="T118" fmla="*/ 10 w 50"/>
                  <a:gd name="T119" fmla="*/ 10 h 26"/>
                  <a:gd name="T120" fmla="*/ 14 w 50"/>
                  <a:gd name="T121"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 h="26">
                    <a:moveTo>
                      <a:pt x="14" y="8"/>
                    </a:moveTo>
                    <a:lnTo>
                      <a:pt x="14" y="8"/>
                    </a:lnTo>
                    <a:lnTo>
                      <a:pt x="16" y="6"/>
                    </a:lnTo>
                    <a:lnTo>
                      <a:pt x="20" y="4"/>
                    </a:lnTo>
                    <a:lnTo>
                      <a:pt x="20" y="2"/>
                    </a:lnTo>
                    <a:lnTo>
                      <a:pt x="22" y="2"/>
                    </a:lnTo>
                    <a:lnTo>
                      <a:pt x="24" y="0"/>
                    </a:lnTo>
                    <a:lnTo>
                      <a:pt x="26" y="0"/>
                    </a:lnTo>
                    <a:lnTo>
                      <a:pt x="28" y="0"/>
                    </a:lnTo>
                    <a:lnTo>
                      <a:pt x="30" y="0"/>
                    </a:lnTo>
                    <a:lnTo>
                      <a:pt x="32" y="0"/>
                    </a:lnTo>
                    <a:lnTo>
                      <a:pt x="34" y="0"/>
                    </a:lnTo>
                    <a:lnTo>
                      <a:pt x="38" y="0"/>
                    </a:lnTo>
                    <a:lnTo>
                      <a:pt x="40" y="0"/>
                    </a:lnTo>
                    <a:lnTo>
                      <a:pt x="42" y="2"/>
                    </a:lnTo>
                    <a:lnTo>
                      <a:pt x="42" y="2"/>
                    </a:lnTo>
                    <a:lnTo>
                      <a:pt x="44" y="4"/>
                    </a:lnTo>
                    <a:lnTo>
                      <a:pt x="46" y="4"/>
                    </a:lnTo>
                    <a:lnTo>
                      <a:pt x="46" y="6"/>
                    </a:lnTo>
                    <a:lnTo>
                      <a:pt x="48" y="8"/>
                    </a:lnTo>
                    <a:lnTo>
                      <a:pt x="50" y="10"/>
                    </a:lnTo>
                    <a:lnTo>
                      <a:pt x="50" y="12"/>
                    </a:lnTo>
                    <a:lnTo>
                      <a:pt x="50" y="12"/>
                    </a:lnTo>
                    <a:lnTo>
                      <a:pt x="50" y="14"/>
                    </a:lnTo>
                    <a:lnTo>
                      <a:pt x="50" y="14"/>
                    </a:lnTo>
                    <a:lnTo>
                      <a:pt x="50" y="14"/>
                    </a:lnTo>
                    <a:lnTo>
                      <a:pt x="50" y="16"/>
                    </a:lnTo>
                    <a:lnTo>
                      <a:pt x="50" y="16"/>
                    </a:lnTo>
                    <a:lnTo>
                      <a:pt x="48" y="18"/>
                    </a:lnTo>
                    <a:lnTo>
                      <a:pt x="46" y="18"/>
                    </a:lnTo>
                    <a:lnTo>
                      <a:pt x="46" y="18"/>
                    </a:lnTo>
                    <a:lnTo>
                      <a:pt x="44" y="20"/>
                    </a:lnTo>
                    <a:lnTo>
                      <a:pt x="40" y="20"/>
                    </a:lnTo>
                    <a:lnTo>
                      <a:pt x="38" y="20"/>
                    </a:lnTo>
                    <a:lnTo>
                      <a:pt x="34" y="20"/>
                    </a:lnTo>
                    <a:lnTo>
                      <a:pt x="30" y="22"/>
                    </a:lnTo>
                    <a:lnTo>
                      <a:pt x="28" y="22"/>
                    </a:lnTo>
                    <a:lnTo>
                      <a:pt x="26" y="22"/>
                    </a:lnTo>
                    <a:lnTo>
                      <a:pt x="22" y="24"/>
                    </a:lnTo>
                    <a:lnTo>
                      <a:pt x="18" y="24"/>
                    </a:lnTo>
                    <a:lnTo>
                      <a:pt x="14" y="26"/>
                    </a:lnTo>
                    <a:lnTo>
                      <a:pt x="12" y="26"/>
                    </a:lnTo>
                    <a:lnTo>
                      <a:pt x="10" y="26"/>
                    </a:lnTo>
                    <a:lnTo>
                      <a:pt x="8" y="26"/>
                    </a:lnTo>
                    <a:lnTo>
                      <a:pt x="6" y="26"/>
                    </a:lnTo>
                    <a:lnTo>
                      <a:pt x="4" y="26"/>
                    </a:lnTo>
                    <a:lnTo>
                      <a:pt x="2" y="26"/>
                    </a:lnTo>
                    <a:lnTo>
                      <a:pt x="2" y="26"/>
                    </a:lnTo>
                    <a:lnTo>
                      <a:pt x="2" y="26"/>
                    </a:lnTo>
                    <a:lnTo>
                      <a:pt x="2" y="26"/>
                    </a:lnTo>
                    <a:lnTo>
                      <a:pt x="0" y="24"/>
                    </a:lnTo>
                    <a:lnTo>
                      <a:pt x="0" y="24"/>
                    </a:lnTo>
                    <a:lnTo>
                      <a:pt x="0" y="22"/>
                    </a:lnTo>
                    <a:lnTo>
                      <a:pt x="0" y="22"/>
                    </a:lnTo>
                    <a:lnTo>
                      <a:pt x="2" y="20"/>
                    </a:lnTo>
                    <a:lnTo>
                      <a:pt x="2" y="20"/>
                    </a:lnTo>
                    <a:lnTo>
                      <a:pt x="2" y="18"/>
                    </a:lnTo>
                    <a:lnTo>
                      <a:pt x="4" y="16"/>
                    </a:lnTo>
                    <a:lnTo>
                      <a:pt x="8" y="14"/>
                    </a:lnTo>
                    <a:lnTo>
                      <a:pt x="10" y="10"/>
                    </a:lnTo>
                    <a:lnTo>
                      <a:pt x="14" y="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77" name="Freeform 552"/>
              <p:cNvSpPr>
                <a:spLocks/>
              </p:cNvSpPr>
              <p:nvPr/>
            </p:nvSpPr>
            <p:spPr bwMode="auto">
              <a:xfrm>
                <a:off x="2300578" y="2298867"/>
                <a:ext cx="107950" cy="73025"/>
              </a:xfrm>
              <a:custGeom>
                <a:avLst/>
                <a:gdLst>
                  <a:gd name="T0" fmla="*/ 12 w 68"/>
                  <a:gd name="T1" fmla="*/ 0 h 46"/>
                  <a:gd name="T2" fmla="*/ 14 w 68"/>
                  <a:gd name="T3" fmla="*/ 0 h 46"/>
                  <a:gd name="T4" fmla="*/ 18 w 68"/>
                  <a:gd name="T5" fmla="*/ 0 h 46"/>
                  <a:gd name="T6" fmla="*/ 26 w 68"/>
                  <a:gd name="T7" fmla="*/ 2 h 46"/>
                  <a:gd name="T8" fmla="*/ 34 w 68"/>
                  <a:gd name="T9" fmla="*/ 4 h 46"/>
                  <a:gd name="T10" fmla="*/ 42 w 68"/>
                  <a:gd name="T11" fmla="*/ 6 h 46"/>
                  <a:gd name="T12" fmla="*/ 46 w 68"/>
                  <a:gd name="T13" fmla="*/ 6 h 46"/>
                  <a:gd name="T14" fmla="*/ 48 w 68"/>
                  <a:gd name="T15" fmla="*/ 8 h 46"/>
                  <a:gd name="T16" fmla="*/ 54 w 68"/>
                  <a:gd name="T17" fmla="*/ 14 h 46"/>
                  <a:gd name="T18" fmla="*/ 58 w 68"/>
                  <a:gd name="T19" fmla="*/ 18 h 46"/>
                  <a:gd name="T20" fmla="*/ 62 w 68"/>
                  <a:gd name="T21" fmla="*/ 24 h 46"/>
                  <a:gd name="T22" fmla="*/ 64 w 68"/>
                  <a:gd name="T23" fmla="*/ 28 h 46"/>
                  <a:gd name="T24" fmla="*/ 66 w 68"/>
                  <a:gd name="T25" fmla="*/ 32 h 46"/>
                  <a:gd name="T26" fmla="*/ 68 w 68"/>
                  <a:gd name="T27" fmla="*/ 36 h 46"/>
                  <a:gd name="T28" fmla="*/ 68 w 68"/>
                  <a:gd name="T29" fmla="*/ 38 h 46"/>
                  <a:gd name="T30" fmla="*/ 68 w 68"/>
                  <a:gd name="T31" fmla="*/ 40 h 46"/>
                  <a:gd name="T32" fmla="*/ 66 w 68"/>
                  <a:gd name="T33" fmla="*/ 42 h 46"/>
                  <a:gd name="T34" fmla="*/ 62 w 68"/>
                  <a:gd name="T35" fmla="*/ 44 h 46"/>
                  <a:gd name="T36" fmla="*/ 58 w 68"/>
                  <a:gd name="T37" fmla="*/ 46 h 46"/>
                  <a:gd name="T38" fmla="*/ 54 w 68"/>
                  <a:gd name="T39" fmla="*/ 46 h 46"/>
                  <a:gd name="T40" fmla="*/ 48 w 68"/>
                  <a:gd name="T41" fmla="*/ 46 h 46"/>
                  <a:gd name="T42" fmla="*/ 44 w 68"/>
                  <a:gd name="T43" fmla="*/ 46 h 46"/>
                  <a:gd name="T44" fmla="*/ 40 w 68"/>
                  <a:gd name="T45" fmla="*/ 46 h 46"/>
                  <a:gd name="T46" fmla="*/ 36 w 68"/>
                  <a:gd name="T47" fmla="*/ 46 h 46"/>
                  <a:gd name="T48" fmla="*/ 36 w 68"/>
                  <a:gd name="T49" fmla="*/ 44 h 46"/>
                  <a:gd name="T50" fmla="*/ 34 w 68"/>
                  <a:gd name="T51" fmla="*/ 42 h 46"/>
                  <a:gd name="T52" fmla="*/ 34 w 68"/>
                  <a:gd name="T53" fmla="*/ 38 h 46"/>
                  <a:gd name="T54" fmla="*/ 32 w 68"/>
                  <a:gd name="T55" fmla="*/ 34 h 46"/>
                  <a:gd name="T56" fmla="*/ 30 w 68"/>
                  <a:gd name="T57" fmla="*/ 32 h 46"/>
                  <a:gd name="T58" fmla="*/ 30 w 68"/>
                  <a:gd name="T59" fmla="*/ 30 h 46"/>
                  <a:gd name="T60" fmla="*/ 28 w 68"/>
                  <a:gd name="T61" fmla="*/ 30 h 46"/>
                  <a:gd name="T62" fmla="*/ 26 w 68"/>
                  <a:gd name="T63" fmla="*/ 30 h 46"/>
                  <a:gd name="T64" fmla="*/ 20 w 68"/>
                  <a:gd name="T65" fmla="*/ 28 h 46"/>
                  <a:gd name="T66" fmla="*/ 16 w 68"/>
                  <a:gd name="T67" fmla="*/ 28 h 46"/>
                  <a:gd name="T68" fmla="*/ 12 w 68"/>
                  <a:gd name="T69" fmla="*/ 28 h 46"/>
                  <a:gd name="T70" fmla="*/ 10 w 68"/>
                  <a:gd name="T71" fmla="*/ 26 h 46"/>
                  <a:gd name="T72" fmla="*/ 6 w 68"/>
                  <a:gd name="T73" fmla="*/ 22 h 46"/>
                  <a:gd name="T74" fmla="*/ 2 w 68"/>
                  <a:gd name="T75" fmla="*/ 18 h 46"/>
                  <a:gd name="T76" fmla="*/ 0 w 68"/>
                  <a:gd name="T77" fmla="*/ 14 h 46"/>
                  <a:gd name="T78" fmla="*/ 0 w 68"/>
                  <a:gd name="T79" fmla="*/ 12 h 46"/>
                  <a:gd name="T80" fmla="*/ 0 w 68"/>
                  <a:gd name="T81" fmla="*/ 10 h 46"/>
                  <a:gd name="T82" fmla="*/ 0 w 68"/>
                  <a:gd name="T83" fmla="*/ 8 h 46"/>
                  <a:gd name="T84" fmla="*/ 0 w 68"/>
                  <a:gd name="T85" fmla="*/ 6 h 46"/>
                  <a:gd name="T86" fmla="*/ 4 w 68"/>
                  <a:gd name="T87" fmla="*/ 4 h 46"/>
                  <a:gd name="T88" fmla="*/ 8 w 68"/>
                  <a:gd name="T89" fmla="*/ 2 h 46"/>
                  <a:gd name="T90" fmla="*/ 12 w 68"/>
                  <a:gd name="T9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8" h="46">
                    <a:moveTo>
                      <a:pt x="12" y="0"/>
                    </a:moveTo>
                    <a:lnTo>
                      <a:pt x="12" y="0"/>
                    </a:lnTo>
                    <a:lnTo>
                      <a:pt x="12" y="0"/>
                    </a:lnTo>
                    <a:lnTo>
                      <a:pt x="14" y="0"/>
                    </a:lnTo>
                    <a:lnTo>
                      <a:pt x="16" y="0"/>
                    </a:lnTo>
                    <a:lnTo>
                      <a:pt x="18" y="0"/>
                    </a:lnTo>
                    <a:lnTo>
                      <a:pt x="20" y="0"/>
                    </a:lnTo>
                    <a:lnTo>
                      <a:pt x="26" y="2"/>
                    </a:lnTo>
                    <a:lnTo>
                      <a:pt x="30" y="2"/>
                    </a:lnTo>
                    <a:lnTo>
                      <a:pt x="34" y="4"/>
                    </a:lnTo>
                    <a:lnTo>
                      <a:pt x="38" y="4"/>
                    </a:lnTo>
                    <a:lnTo>
                      <a:pt x="42" y="6"/>
                    </a:lnTo>
                    <a:lnTo>
                      <a:pt x="44" y="6"/>
                    </a:lnTo>
                    <a:lnTo>
                      <a:pt x="46" y="6"/>
                    </a:lnTo>
                    <a:lnTo>
                      <a:pt x="48" y="8"/>
                    </a:lnTo>
                    <a:lnTo>
                      <a:pt x="48" y="8"/>
                    </a:lnTo>
                    <a:lnTo>
                      <a:pt x="52" y="12"/>
                    </a:lnTo>
                    <a:lnTo>
                      <a:pt x="54" y="14"/>
                    </a:lnTo>
                    <a:lnTo>
                      <a:pt x="56" y="16"/>
                    </a:lnTo>
                    <a:lnTo>
                      <a:pt x="58" y="18"/>
                    </a:lnTo>
                    <a:lnTo>
                      <a:pt x="60" y="20"/>
                    </a:lnTo>
                    <a:lnTo>
                      <a:pt x="62" y="24"/>
                    </a:lnTo>
                    <a:lnTo>
                      <a:pt x="62" y="26"/>
                    </a:lnTo>
                    <a:lnTo>
                      <a:pt x="64" y="28"/>
                    </a:lnTo>
                    <a:lnTo>
                      <a:pt x="66" y="30"/>
                    </a:lnTo>
                    <a:lnTo>
                      <a:pt x="66" y="32"/>
                    </a:lnTo>
                    <a:lnTo>
                      <a:pt x="68" y="34"/>
                    </a:lnTo>
                    <a:lnTo>
                      <a:pt x="68" y="36"/>
                    </a:lnTo>
                    <a:lnTo>
                      <a:pt x="68" y="38"/>
                    </a:lnTo>
                    <a:lnTo>
                      <a:pt x="68" y="38"/>
                    </a:lnTo>
                    <a:lnTo>
                      <a:pt x="68" y="40"/>
                    </a:lnTo>
                    <a:lnTo>
                      <a:pt x="68" y="40"/>
                    </a:lnTo>
                    <a:lnTo>
                      <a:pt x="66" y="42"/>
                    </a:lnTo>
                    <a:lnTo>
                      <a:pt x="66" y="42"/>
                    </a:lnTo>
                    <a:lnTo>
                      <a:pt x="64" y="44"/>
                    </a:lnTo>
                    <a:lnTo>
                      <a:pt x="62" y="44"/>
                    </a:lnTo>
                    <a:lnTo>
                      <a:pt x="60" y="46"/>
                    </a:lnTo>
                    <a:lnTo>
                      <a:pt x="58" y="46"/>
                    </a:lnTo>
                    <a:lnTo>
                      <a:pt x="56" y="46"/>
                    </a:lnTo>
                    <a:lnTo>
                      <a:pt x="54" y="46"/>
                    </a:lnTo>
                    <a:lnTo>
                      <a:pt x="50" y="46"/>
                    </a:lnTo>
                    <a:lnTo>
                      <a:pt x="48" y="46"/>
                    </a:lnTo>
                    <a:lnTo>
                      <a:pt x="46" y="46"/>
                    </a:lnTo>
                    <a:lnTo>
                      <a:pt x="44" y="46"/>
                    </a:lnTo>
                    <a:lnTo>
                      <a:pt x="42" y="46"/>
                    </a:lnTo>
                    <a:lnTo>
                      <a:pt x="40" y="46"/>
                    </a:lnTo>
                    <a:lnTo>
                      <a:pt x="38" y="46"/>
                    </a:lnTo>
                    <a:lnTo>
                      <a:pt x="36" y="46"/>
                    </a:lnTo>
                    <a:lnTo>
                      <a:pt x="36" y="44"/>
                    </a:lnTo>
                    <a:lnTo>
                      <a:pt x="36" y="44"/>
                    </a:lnTo>
                    <a:lnTo>
                      <a:pt x="36" y="44"/>
                    </a:lnTo>
                    <a:lnTo>
                      <a:pt x="34" y="42"/>
                    </a:lnTo>
                    <a:lnTo>
                      <a:pt x="34" y="40"/>
                    </a:lnTo>
                    <a:lnTo>
                      <a:pt x="34" y="38"/>
                    </a:lnTo>
                    <a:lnTo>
                      <a:pt x="32" y="36"/>
                    </a:lnTo>
                    <a:lnTo>
                      <a:pt x="32" y="34"/>
                    </a:lnTo>
                    <a:lnTo>
                      <a:pt x="32" y="32"/>
                    </a:lnTo>
                    <a:lnTo>
                      <a:pt x="30" y="32"/>
                    </a:lnTo>
                    <a:lnTo>
                      <a:pt x="30" y="30"/>
                    </a:lnTo>
                    <a:lnTo>
                      <a:pt x="30" y="30"/>
                    </a:lnTo>
                    <a:lnTo>
                      <a:pt x="28" y="30"/>
                    </a:lnTo>
                    <a:lnTo>
                      <a:pt x="28" y="30"/>
                    </a:lnTo>
                    <a:lnTo>
                      <a:pt x="26" y="30"/>
                    </a:lnTo>
                    <a:lnTo>
                      <a:pt x="26" y="30"/>
                    </a:lnTo>
                    <a:lnTo>
                      <a:pt x="24" y="28"/>
                    </a:lnTo>
                    <a:lnTo>
                      <a:pt x="20" y="28"/>
                    </a:lnTo>
                    <a:lnTo>
                      <a:pt x="18" y="28"/>
                    </a:lnTo>
                    <a:lnTo>
                      <a:pt x="16" y="28"/>
                    </a:lnTo>
                    <a:lnTo>
                      <a:pt x="14" y="28"/>
                    </a:lnTo>
                    <a:lnTo>
                      <a:pt x="12" y="28"/>
                    </a:lnTo>
                    <a:lnTo>
                      <a:pt x="12" y="28"/>
                    </a:lnTo>
                    <a:lnTo>
                      <a:pt x="10" y="26"/>
                    </a:lnTo>
                    <a:lnTo>
                      <a:pt x="8" y="24"/>
                    </a:lnTo>
                    <a:lnTo>
                      <a:pt x="6" y="22"/>
                    </a:lnTo>
                    <a:lnTo>
                      <a:pt x="4" y="20"/>
                    </a:lnTo>
                    <a:lnTo>
                      <a:pt x="2" y="18"/>
                    </a:lnTo>
                    <a:lnTo>
                      <a:pt x="0" y="16"/>
                    </a:lnTo>
                    <a:lnTo>
                      <a:pt x="0" y="14"/>
                    </a:lnTo>
                    <a:lnTo>
                      <a:pt x="0" y="14"/>
                    </a:lnTo>
                    <a:lnTo>
                      <a:pt x="0" y="12"/>
                    </a:lnTo>
                    <a:lnTo>
                      <a:pt x="0" y="12"/>
                    </a:lnTo>
                    <a:lnTo>
                      <a:pt x="0" y="10"/>
                    </a:lnTo>
                    <a:lnTo>
                      <a:pt x="0" y="10"/>
                    </a:lnTo>
                    <a:lnTo>
                      <a:pt x="0" y="8"/>
                    </a:lnTo>
                    <a:lnTo>
                      <a:pt x="0" y="8"/>
                    </a:lnTo>
                    <a:lnTo>
                      <a:pt x="0" y="6"/>
                    </a:lnTo>
                    <a:lnTo>
                      <a:pt x="2" y="6"/>
                    </a:lnTo>
                    <a:lnTo>
                      <a:pt x="4" y="4"/>
                    </a:lnTo>
                    <a:lnTo>
                      <a:pt x="6" y="2"/>
                    </a:lnTo>
                    <a:lnTo>
                      <a:pt x="8" y="2"/>
                    </a:lnTo>
                    <a:lnTo>
                      <a:pt x="10" y="0"/>
                    </a:lnTo>
                    <a:lnTo>
                      <a:pt x="12"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78" name="Freeform 554"/>
              <p:cNvSpPr>
                <a:spLocks/>
              </p:cNvSpPr>
              <p:nvPr/>
            </p:nvSpPr>
            <p:spPr bwMode="auto">
              <a:xfrm>
                <a:off x="2297403" y="2517942"/>
                <a:ext cx="104775" cy="114300"/>
              </a:xfrm>
              <a:custGeom>
                <a:avLst/>
                <a:gdLst>
                  <a:gd name="T0" fmla="*/ 22 w 66"/>
                  <a:gd name="T1" fmla="*/ 8 h 72"/>
                  <a:gd name="T2" fmla="*/ 24 w 66"/>
                  <a:gd name="T3" fmla="*/ 10 h 72"/>
                  <a:gd name="T4" fmla="*/ 26 w 66"/>
                  <a:gd name="T5" fmla="*/ 20 h 72"/>
                  <a:gd name="T6" fmla="*/ 28 w 66"/>
                  <a:gd name="T7" fmla="*/ 22 h 72"/>
                  <a:gd name="T8" fmla="*/ 28 w 66"/>
                  <a:gd name="T9" fmla="*/ 32 h 72"/>
                  <a:gd name="T10" fmla="*/ 28 w 66"/>
                  <a:gd name="T11" fmla="*/ 38 h 72"/>
                  <a:gd name="T12" fmla="*/ 26 w 66"/>
                  <a:gd name="T13" fmla="*/ 40 h 72"/>
                  <a:gd name="T14" fmla="*/ 24 w 66"/>
                  <a:gd name="T15" fmla="*/ 40 h 72"/>
                  <a:gd name="T16" fmla="*/ 22 w 66"/>
                  <a:gd name="T17" fmla="*/ 40 h 72"/>
                  <a:gd name="T18" fmla="*/ 18 w 66"/>
                  <a:gd name="T19" fmla="*/ 38 h 72"/>
                  <a:gd name="T20" fmla="*/ 10 w 66"/>
                  <a:gd name="T21" fmla="*/ 30 h 72"/>
                  <a:gd name="T22" fmla="*/ 6 w 66"/>
                  <a:gd name="T23" fmla="*/ 28 h 72"/>
                  <a:gd name="T24" fmla="*/ 4 w 66"/>
                  <a:gd name="T25" fmla="*/ 28 h 72"/>
                  <a:gd name="T26" fmla="*/ 2 w 66"/>
                  <a:gd name="T27" fmla="*/ 28 h 72"/>
                  <a:gd name="T28" fmla="*/ 0 w 66"/>
                  <a:gd name="T29" fmla="*/ 32 h 72"/>
                  <a:gd name="T30" fmla="*/ 0 w 66"/>
                  <a:gd name="T31" fmla="*/ 40 h 72"/>
                  <a:gd name="T32" fmla="*/ 0 w 66"/>
                  <a:gd name="T33" fmla="*/ 44 h 72"/>
                  <a:gd name="T34" fmla="*/ 4 w 66"/>
                  <a:gd name="T35" fmla="*/ 46 h 72"/>
                  <a:gd name="T36" fmla="*/ 16 w 66"/>
                  <a:gd name="T37" fmla="*/ 52 h 72"/>
                  <a:gd name="T38" fmla="*/ 20 w 66"/>
                  <a:gd name="T39" fmla="*/ 56 h 72"/>
                  <a:gd name="T40" fmla="*/ 26 w 66"/>
                  <a:gd name="T41" fmla="*/ 62 h 72"/>
                  <a:gd name="T42" fmla="*/ 30 w 66"/>
                  <a:gd name="T43" fmla="*/ 68 h 72"/>
                  <a:gd name="T44" fmla="*/ 32 w 66"/>
                  <a:gd name="T45" fmla="*/ 70 h 72"/>
                  <a:gd name="T46" fmla="*/ 42 w 66"/>
                  <a:gd name="T47" fmla="*/ 72 h 72"/>
                  <a:gd name="T48" fmla="*/ 50 w 66"/>
                  <a:gd name="T49" fmla="*/ 72 h 72"/>
                  <a:gd name="T50" fmla="*/ 54 w 66"/>
                  <a:gd name="T51" fmla="*/ 70 h 72"/>
                  <a:gd name="T52" fmla="*/ 56 w 66"/>
                  <a:gd name="T53" fmla="*/ 68 h 72"/>
                  <a:gd name="T54" fmla="*/ 60 w 66"/>
                  <a:gd name="T55" fmla="*/ 64 h 72"/>
                  <a:gd name="T56" fmla="*/ 64 w 66"/>
                  <a:gd name="T57" fmla="*/ 54 h 72"/>
                  <a:gd name="T58" fmla="*/ 66 w 66"/>
                  <a:gd name="T59" fmla="*/ 48 h 72"/>
                  <a:gd name="T60" fmla="*/ 66 w 66"/>
                  <a:gd name="T61" fmla="*/ 46 h 72"/>
                  <a:gd name="T62" fmla="*/ 62 w 66"/>
                  <a:gd name="T63" fmla="*/ 40 h 72"/>
                  <a:gd name="T64" fmla="*/ 58 w 66"/>
                  <a:gd name="T65" fmla="*/ 32 h 72"/>
                  <a:gd name="T66" fmla="*/ 58 w 66"/>
                  <a:gd name="T67" fmla="*/ 28 h 72"/>
                  <a:gd name="T68" fmla="*/ 60 w 66"/>
                  <a:gd name="T69" fmla="*/ 20 h 72"/>
                  <a:gd name="T70" fmla="*/ 62 w 66"/>
                  <a:gd name="T71" fmla="*/ 10 h 72"/>
                  <a:gd name="T72" fmla="*/ 62 w 66"/>
                  <a:gd name="T73" fmla="*/ 4 h 72"/>
                  <a:gd name="T74" fmla="*/ 60 w 66"/>
                  <a:gd name="T75" fmla="*/ 2 h 72"/>
                  <a:gd name="T76" fmla="*/ 58 w 66"/>
                  <a:gd name="T77" fmla="*/ 0 h 72"/>
                  <a:gd name="T78" fmla="*/ 50 w 66"/>
                  <a:gd name="T79" fmla="*/ 0 h 72"/>
                  <a:gd name="T80" fmla="*/ 42 w 66"/>
                  <a:gd name="T81" fmla="*/ 0 h 72"/>
                  <a:gd name="T82" fmla="*/ 32 w 66"/>
                  <a:gd name="T83" fmla="*/ 2 h 72"/>
                  <a:gd name="T84" fmla="*/ 26 w 66"/>
                  <a:gd name="T85" fmla="*/ 4 h 72"/>
                  <a:gd name="T86" fmla="*/ 24 w 66"/>
                  <a:gd name="T87"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 h="72">
                    <a:moveTo>
                      <a:pt x="24" y="8"/>
                    </a:moveTo>
                    <a:lnTo>
                      <a:pt x="24" y="8"/>
                    </a:lnTo>
                    <a:lnTo>
                      <a:pt x="22" y="8"/>
                    </a:lnTo>
                    <a:lnTo>
                      <a:pt x="22" y="10"/>
                    </a:lnTo>
                    <a:lnTo>
                      <a:pt x="22" y="10"/>
                    </a:lnTo>
                    <a:lnTo>
                      <a:pt x="24" y="10"/>
                    </a:lnTo>
                    <a:lnTo>
                      <a:pt x="24" y="12"/>
                    </a:lnTo>
                    <a:lnTo>
                      <a:pt x="24" y="16"/>
                    </a:lnTo>
                    <a:lnTo>
                      <a:pt x="26" y="20"/>
                    </a:lnTo>
                    <a:lnTo>
                      <a:pt x="28" y="22"/>
                    </a:lnTo>
                    <a:lnTo>
                      <a:pt x="28" y="22"/>
                    </a:lnTo>
                    <a:lnTo>
                      <a:pt x="28" y="22"/>
                    </a:lnTo>
                    <a:lnTo>
                      <a:pt x="28" y="28"/>
                    </a:lnTo>
                    <a:lnTo>
                      <a:pt x="28" y="30"/>
                    </a:lnTo>
                    <a:lnTo>
                      <a:pt x="28" y="32"/>
                    </a:lnTo>
                    <a:lnTo>
                      <a:pt x="28" y="36"/>
                    </a:lnTo>
                    <a:lnTo>
                      <a:pt x="28" y="36"/>
                    </a:lnTo>
                    <a:lnTo>
                      <a:pt x="28" y="38"/>
                    </a:lnTo>
                    <a:lnTo>
                      <a:pt x="28" y="38"/>
                    </a:lnTo>
                    <a:lnTo>
                      <a:pt x="26" y="40"/>
                    </a:lnTo>
                    <a:lnTo>
                      <a:pt x="26" y="40"/>
                    </a:lnTo>
                    <a:lnTo>
                      <a:pt x="26" y="40"/>
                    </a:lnTo>
                    <a:lnTo>
                      <a:pt x="24" y="40"/>
                    </a:lnTo>
                    <a:lnTo>
                      <a:pt x="24" y="40"/>
                    </a:lnTo>
                    <a:lnTo>
                      <a:pt x="24" y="40"/>
                    </a:lnTo>
                    <a:lnTo>
                      <a:pt x="24" y="40"/>
                    </a:lnTo>
                    <a:lnTo>
                      <a:pt x="22" y="40"/>
                    </a:lnTo>
                    <a:lnTo>
                      <a:pt x="20" y="40"/>
                    </a:lnTo>
                    <a:lnTo>
                      <a:pt x="18" y="38"/>
                    </a:lnTo>
                    <a:lnTo>
                      <a:pt x="18" y="38"/>
                    </a:lnTo>
                    <a:lnTo>
                      <a:pt x="14" y="34"/>
                    </a:lnTo>
                    <a:lnTo>
                      <a:pt x="12" y="32"/>
                    </a:lnTo>
                    <a:lnTo>
                      <a:pt x="10" y="30"/>
                    </a:lnTo>
                    <a:lnTo>
                      <a:pt x="8" y="30"/>
                    </a:lnTo>
                    <a:lnTo>
                      <a:pt x="6" y="28"/>
                    </a:lnTo>
                    <a:lnTo>
                      <a:pt x="6" y="28"/>
                    </a:lnTo>
                    <a:lnTo>
                      <a:pt x="4" y="28"/>
                    </a:lnTo>
                    <a:lnTo>
                      <a:pt x="4" y="28"/>
                    </a:lnTo>
                    <a:lnTo>
                      <a:pt x="4" y="28"/>
                    </a:lnTo>
                    <a:lnTo>
                      <a:pt x="4" y="28"/>
                    </a:lnTo>
                    <a:lnTo>
                      <a:pt x="2" y="28"/>
                    </a:lnTo>
                    <a:lnTo>
                      <a:pt x="2" y="28"/>
                    </a:lnTo>
                    <a:lnTo>
                      <a:pt x="2" y="30"/>
                    </a:lnTo>
                    <a:lnTo>
                      <a:pt x="0" y="30"/>
                    </a:lnTo>
                    <a:lnTo>
                      <a:pt x="0" y="32"/>
                    </a:lnTo>
                    <a:lnTo>
                      <a:pt x="0" y="34"/>
                    </a:lnTo>
                    <a:lnTo>
                      <a:pt x="0" y="38"/>
                    </a:lnTo>
                    <a:lnTo>
                      <a:pt x="0" y="40"/>
                    </a:lnTo>
                    <a:lnTo>
                      <a:pt x="0" y="42"/>
                    </a:lnTo>
                    <a:lnTo>
                      <a:pt x="0" y="44"/>
                    </a:lnTo>
                    <a:lnTo>
                      <a:pt x="0" y="44"/>
                    </a:lnTo>
                    <a:lnTo>
                      <a:pt x="2" y="46"/>
                    </a:lnTo>
                    <a:lnTo>
                      <a:pt x="2" y="46"/>
                    </a:lnTo>
                    <a:lnTo>
                      <a:pt x="4" y="46"/>
                    </a:lnTo>
                    <a:lnTo>
                      <a:pt x="6" y="48"/>
                    </a:lnTo>
                    <a:lnTo>
                      <a:pt x="10" y="50"/>
                    </a:lnTo>
                    <a:lnTo>
                      <a:pt x="16" y="52"/>
                    </a:lnTo>
                    <a:lnTo>
                      <a:pt x="18" y="54"/>
                    </a:lnTo>
                    <a:lnTo>
                      <a:pt x="20" y="56"/>
                    </a:lnTo>
                    <a:lnTo>
                      <a:pt x="20" y="56"/>
                    </a:lnTo>
                    <a:lnTo>
                      <a:pt x="22" y="56"/>
                    </a:lnTo>
                    <a:lnTo>
                      <a:pt x="24" y="58"/>
                    </a:lnTo>
                    <a:lnTo>
                      <a:pt x="26" y="62"/>
                    </a:lnTo>
                    <a:lnTo>
                      <a:pt x="26" y="64"/>
                    </a:lnTo>
                    <a:lnTo>
                      <a:pt x="28" y="66"/>
                    </a:lnTo>
                    <a:lnTo>
                      <a:pt x="30" y="68"/>
                    </a:lnTo>
                    <a:lnTo>
                      <a:pt x="30" y="68"/>
                    </a:lnTo>
                    <a:lnTo>
                      <a:pt x="30" y="68"/>
                    </a:lnTo>
                    <a:lnTo>
                      <a:pt x="32" y="70"/>
                    </a:lnTo>
                    <a:lnTo>
                      <a:pt x="36" y="70"/>
                    </a:lnTo>
                    <a:lnTo>
                      <a:pt x="38" y="72"/>
                    </a:lnTo>
                    <a:lnTo>
                      <a:pt x="42" y="72"/>
                    </a:lnTo>
                    <a:lnTo>
                      <a:pt x="46" y="72"/>
                    </a:lnTo>
                    <a:lnTo>
                      <a:pt x="48" y="72"/>
                    </a:lnTo>
                    <a:lnTo>
                      <a:pt x="50" y="72"/>
                    </a:lnTo>
                    <a:lnTo>
                      <a:pt x="52" y="72"/>
                    </a:lnTo>
                    <a:lnTo>
                      <a:pt x="52" y="72"/>
                    </a:lnTo>
                    <a:lnTo>
                      <a:pt x="54" y="70"/>
                    </a:lnTo>
                    <a:lnTo>
                      <a:pt x="54" y="70"/>
                    </a:lnTo>
                    <a:lnTo>
                      <a:pt x="56" y="70"/>
                    </a:lnTo>
                    <a:lnTo>
                      <a:pt x="56" y="68"/>
                    </a:lnTo>
                    <a:lnTo>
                      <a:pt x="58" y="68"/>
                    </a:lnTo>
                    <a:lnTo>
                      <a:pt x="58" y="66"/>
                    </a:lnTo>
                    <a:lnTo>
                      <a:pt x="60" y="64"/>
                    </a:lnTo>
                    <a:lnTo>
                      <a:pt x="62" y="60"/>
                    </a:lnTo>
                    <a:lnTo>
                      <a:pt x="64" y="58"/>
                    </a:lnTo>
                    <a:lnTo>
                      <a:pt x="64" y="54"/>
                    </a:lnTo>
                    <a:lnTo>
                      <a:pt x="66" y="50"/>
                    </a:lnTo>
                    <a:lnTo>
                      <a:pt x="66" y="50"/>
                    </a:lnTo>
                    <a:lnTo>
                      <a:pt x="66" y="48"/>
                    </a:lnTo>
                    <a:lnTo>
                      <a:pt x="66" y="48"/>
                    </a:lnTo>
                    <a:lnTo>
                      <a:pt x="66" y="46"/>
                    </a:lnTo>
                    <a:lnTo>
                      <a:pt x="66" y="46"/>
                    </a:lnTo>
                    <a:lnTo>
                      <a:pt x="64" y="44"/>
                    </a:lnTo>
                    <a:lnTo>
                      <a:pt x="64" y="42"/>
                    </a:lnTo>
                    <a:lnTo>
                      <a:pt x="62" y="40"/>
                    </a:lnTo>
                    <a:lnTo>
                      <a:pt x="60" y="34"/>
                    </a:lnTo>
                    <a:lnTo>
                      <a:pt x="58" y="32"/>
                    </a:lnTo>
                    <a:lnTo>
                      <a:pt x="58" y="32"/>
                    </a:lnTo>
                    <a:lnTo>
                      <a:pt x="58" y="30"/>
                    </a:lnTo>
                    <a:lnTo>
                      <a:pt x="58" y="30"/>
                    </a:lnTo>
                    <a:lnTo>
                      <a:pt x="58" y="28"/>
                    </a:lnTo>
                    <a:lnTo>
                      <a:pt x="58" y="26"/>
                    </a:lnTo>
                    <a:lnTo>
                      <a:pt x="58" y="24"/>
                    </a:lnTo>
                    <a:lnTo>
                      <a:pt x="60" y="20"/>
                    </a:lnTo>
                    <a:lnTo>
                      <a:pt x="60" y="16"/>
                    </a:lnTo>
                    <a:lnTo>
                      <a:pt x="62" y="12"/>
                    </a:lnTo>
                    <a:lnTo>
                      <a:pt x="62" y="10"/>
                    </a:lnTo>
                    <a:lnTo>
                      <a:pt x="62" y="8"/>
                    </a:lnTo>
                    <a:lnTo>
                      <a:pt x="62" y="6"/>
                    </a:lnTo>
                    <a:lnTo>
                      <a:pt x="62" y="4"/>
                    </a:lnTo>
                    <a:lnTo>
                      <a:pt x="62" y="4"/>
                    </a:lnTo>
                    <a:lnTo>
                      <a:pt x="62" y="4"/>
                    </a:lnTo>
                    <a:lnTo>
                      <a:pt x="60" y="2"/>
                    </a:lnTo>
                    <a:lnTo>
                      <a:pt x="60" y="2"/>
                    </a:lnTo>
                    <a:lnTo>
                      <a:pt x="60" y="2"/>
                    </a:lnTo>
                    <a:lnTo>
                      <a:pt x="58" y="0"/>
                    </a:lnTo>
                    <a:lnTo>
                      <a:pt x="56" y="0"/>
                    </a:lnTo>
                    <a:lnTo>
                      <a:pt x="52" y="0"/>
                    </a:lnTo>
                    <a:lnTo>
                      <a:pt x="50" y="0"/>
                    </a:lnTo>
                    <a:lnTo>
                      <a:pt x="48" y="0"/>
                    </a:lnTo>
                    <a:lnTo>
                      <a:pt x="44" y="0"/>
                    </a:lnTo>
                    <a:lnTo>
                      <a:pt x="42" y="0"/>
                    </a:lnTo>
                    <a:lnTo>
                      <a:pt x="38" y="0"/>
                    </a:lnTo>
                    <a:lnTo>
                      <a:pt x="36" y="0"/>
                    </a:lnTo>
                    <a:lnTo>
                      <a:pt x="32" y="2"/>
                    </a:lnTo>
                    <a:lnTo>
                      <a:pt x="30" y="2"/>
                    </a:lnTo>
                    <a:lnTo>
                      <a:pt x="28" y="4"/>
                    </a:lnTo>
                    <a:lnTo>
                      <a:pt x="26" y="4"/>
                    </a:lnTo>
                    <a:lnTo>
                      <a:pt x="24" y="6"/>
                    </a:lnTo>
                    <a:lnTo>
                      <a:pt x="24" y="6"/>
                    </a:lnTo>
                    <a:lnTo>
                      <a:pt x="24" y="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79" name="Freeform 556"/>
              <p:cNvSpPr>
                <a:spLocks/>
              </p:cNvSpPr>
              <p:nvPr/>
            </p:nvSpPr>
            <p:spPr bwMode="auto">
              <a:xfrm>
                <a:off x="2319628" y="2679867"/>
                <a:ext cx="66675" cy="53975"/>
              </a:xfrm>
              <a:custGeom>
                <a:avLst/>
                <a:gdLst>
                  <a:gd name="T0" fmla="*/ 22 w 42"/>
                  <a:gd name="T1" fmla="*/ 0 h 34"/>
                  <a:gd name="T2" fmla="*/ 22 w 42"/>
                  <a:gd name="T3" fmla="*/ 0 h 34"/>
                  <a:gd name="T4" fmla="*/ 20 w 42"/>
                  <a:gd name="T5" fmla="*/ 0 h 34"/>
                  <a:gd name="T6" fmla="*/ 20 w 42"/>
                  <a:gd name="T7" fmla="*/ 2 h 34"/>
                  <a:gd name="T8" fmla="*/ 18 w 42"/>
                  <a:gd name="T9" fmla="*/ 2 h 34"/>
                  <a:gd name="T10" fmla="*/ 18 w 42"/>
                  <a:gd name="T11" fmla="*/ 2 h 34"/>
                  <a:gd name="T12" fmla="*/ 16 w 42"/>
                  <a:gd name="T13" fmla="*/ 4 h 34"/>
                  <a:gd name="T14" fmla="*/ 14 w 42"/>
                  <a:gd name="T15" fmla="*/ 4 h 34"/>
                  <a:gd name="T16" fmla="*/ 12 w 42"/>
                  <a:gd name="T17" fmla="*/ 6 h 34"/>
                  <a:gd name="T18" fmla="*/ 10 w 42"/>
                  <a:gd name="T19" fmla="*/ 8 h 34"/>
                  <a:gd name="T20" fmla="*/ 8 w 42"/>
                  <a:gd name="T21" fmla="*/ 10 h 34"/>
                  <a:gd name="T22" fmla="*/ 6 w 42"/>
                  <a:gd name="T23" fmla="*/ 12 h 34"/>
                  <a:gd name="T24" fmla="*/ 6 w 42"/>
                  <a:gd name="T25" fmla="*/ 12 h 34"/>
                  <a:gd name="T26" fmla="*/ 4 w 42"/>
                  <a:gd name="T27" fmla="*/ 16 h 34"/>
                  <a:gd name="T28" fmla="*/ 2 w 42"/>
                  <a:gd name="T29" fmla="*/ 18 h 34"/>
                  <a:gd name="T30" fmla="*/ 2 w 42"/>
                  <a:gd name="T31" fmla="*/ 20 h 34"/>
                  <a:gd name="T32" fmla="*/ 0 w 42"/>
                  <a:gd name="T33" fmla="*/ 22 h 34"/>
                  <a:gd name="T34" fmla="*/ 0 w 42"/>
                  <a:gd name="T35" fmla="*/ 24 h 34"/>
                  <a:gd name="T36" fmla="*/ 0 w 42"/>
                  <a:gd name="T37" fmla="*/ 26 h 34"/>
                  <a:gd name="T38" fmla="*/ 0 w 42"/>
                  <a:gd name="T39" fmla="*/ 26 h 34"/>
                  <a:gd name="T40" fmla="*/ 0 w 42"/>
                  <a:gd name="T41" fmla="*/ 28 h 34"/>
                  <a:gd name="T42" fmla="*/ 0 w 42"/>
                  <a:gd name="T43" fmla="*/ 28 h 34"/>
                  <a:gd name="T44" fmla="*/ 2 w 42"/>
                  <a:gd name="T45" fmla="*/ 30 h 34"/>
                  <a:gd name="T46" fmla="*/ 2 w 42"/>
                  <a:gd name="T47" fmla="*/ 30 h 34"/>
                  <a:gd name="T48" fmla="*/ 4 w 42"/>
                  <a:gd name="T49" fmla="*/ 32 h 34"/>
                  <a:gd name="T50" fmla="*/ 4 w 42"/>
                  <a:gd name="T51" fmla="*/ 32 h 34"/>
                  <a:gd name="T52" fmla="*/ 6 w 42"/>
                  <a:gd name="T53" fmla="*/ 32 h 34"/>
                  <a:gd name="T54" fmla="*/ 8 w 42"/>
                  <a:gd name="T55" fmla="*/ 32 h 34"/>
                  <a:gd name="T56" fmla="*/ 10 w 42"/>
                  <a:gd name="T57" fmla="*/ 32 h 34"/>
                  <a:gd name="T58" fmla="*/ 12 w 42"/>
                  <a:gd name="T59" fmla="*/ 34 h 34"/>
                  <a:gd name="T60" fmla="*/ 14 w 42"/>
                  <a:gd name="T61" fmla="*/ 34 h 34"/>
                  <a:gd name="T62" fmla="*/ 18 w 42"/>
                  <a:gd name="T63" fmla="*/ 34 h 34"/>
                  <a:gd name="T64" fmla="*/ 20 w 42"/>
                  <a:gd name="T65" fmla="*/ 32 h 34"/>
                  <a:gd name="T66" fmla="*/ 24 w 42"/>
                  <a:gd name="T67" fmla="*/ 32 h 34"/>
                  <a:gd name="T68" fmla="*/ 26 w 42"/>
                  <a:gd name="T69" fmla="*/ 32 h 34"/>
                  <a:gd name="T70" fmla="*/ 28 w 42"/>
                  <a:gd name="T71" fmla="*/ 32 h 34"/>
                  <a:gd name="T72" fmla="*/ 32 w 42"/>
                  <a:gd name="T73" fmla="*/ 30 h 34"/>
                  <a:gd name="T74" fmla="*/ 34 w 42"/>
                  <a:gd name="T75" fmla="*/ 30 h 34"/>
                  <a:gd name="T76" fmla="*/ 36 w 42"/>
                  <a:gd name="T77" fmla="*/ 28 h 34"/>
                  <a:gd name="T78" fmla="*/ 38 w 42"/>
                  <a:gd name="T79" fmla="*/ 26 h 34"/>
                  <a:gd name="T80" fmla="*/ 40 w 42"/>
                  <a:gd name="T81" fmla="*/ 26 h 34"/>
                  <a:gd name="T82" fmla="*/ 40 w 42"/>
                  <a:gd name="T83" fmla="*/ 26 h 34"/>
                  <a:gd name="T84" fmla="*/ 42 w 42"/>
                  <a:gd name="T85" fmla="*/ 24 h 34"/>
                  <a:gd name="T86" fmla="*/ 42 w 42"/>
                  <a:gd name="T87" fmla="*/ 24 h 34"/>
                  <a:gd name="T88" fmla="*/ 42 w 42"/>
                  <a:gd name="T89" fmla="*/ 22 h 34"/>
                  <a:gd name="T90" fmla="*/ 42 w 42"/>
                  <a:gd name="T91" fmla="*/ 22 h 34"/>
                  <a:gd name="T92" fmla="*/ 42 w 42"/>
                  <a:gd name="T93" fmla="*/ 20 h 34"/>
                  <a:gd name="T94" fmla="*/ 42 w 42"/>
                  <a:gd name="T95" fmla="*/ 18 h 34"/>
                  <a:gd name="T96" fmla="*/ 42 w 42"/>
                  <a:gd name="T97" fmla="*/ 18 h 34"/>
                  <a:gd name="T98" fmla="*/ 40 w 42"/>
                  <a:gd name="T99" fmla="*/ 16 h 34"/>
                  <a:gd name="T100" fmla="*/ 40 w 42"/>
                  <a:gd name="T101" fmla="*/ 14 h 34"/>
                  <a:gd name="T102" fmla="*/ 38 w 42"/>
                  <a:gd name="T103" fmla="*/ 12 h 34"/>
                  <a:gd name="T104" fmla="*/ 36 w 42"/>
                  <a:gd name="T105" fmla="*/ 10 h 34"/>
                  <a:gd name="T106" fmla="*/ 36 w 42"/>
                  <a:gd name="T107" fmla="*/ 8 h 34"/>
                  <a:gd name="T108" fmla="*/ 34 w 42"/>
                  <a:gd name="T109" fmla="*/ 8 h 34"/>
                  <a:gd name="T110" fmla="*/ 32 w 42"/>
                  <a:gd name="T111" fmla="*/ 6 h 34"/>
                  <a:gd name="T112" fmla="*/ 30 w 42"/>
                  <a:gd name="T113" fmla="*/ 4 h 34"/>
                  <a:gd name="T114" fmla="*/ 28 w 42"/>
                  <a:gd name="T115" fmla="*/ 4 h 34"/>
                  <a:gd name="T116" fmla="*/ 26 w 42"/>
                  <a:gd name="T117" fmla="*/ 2 h 34"/>
                  <a:gd name="T118" fmla="*/ 24 w 42"/>
                  <a:gd name="T119" fmla="*/ 2 h 34"/>
                  <a:gd name="T120" fmla="*/ 24 w 42"/>
                  <a:gd name="T121" fmla="*/ 2 h 34"/>
                  <a:gd name="T122" fmla="*/ 22 w 42"/>
                  <a:gd name="T12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 h="34">
                    <a:moveTo>
                      <a:pt x="22" y="0"/>
                    </a:moveTo>
                    <a:lnTo>
                      <a:pt x="22" y="0"/>
                    </a:lnTo>
                    <a:lnTo>
                      <a:pt x="20" y="0"/>
                    </a:lnTo>
                    <a:lnTo>
                      <a:pt x="20" y="2"/>
                    </a:lnTo>
                    <a:lnTo>
                      <a:pt x="18" y="2"/>
                    </a:lnTo>
                    <a:lnTo>
                      <a:pt x="18" y="2"/>
                    </a:lnTo>
                    <a:lnTo>
                      <a:pt x="16" y="4"/>
                    </a:lnTo>
                    <a:lnTo>
                      <a:pt x="14" y="4"/>
                    </a:lnTo>
                    <a:lnTo>
                      <a:pt x="12" y="6"/>
                    </a:lnTo>
                    <a:lnTo>
                      <a:pt x="10" y="8"/>
                    </a:lnTo>
                    <a:lnTo>
                      <a:pt x="8" y="10"/>
                    </a:lnTo>
                    <a:lnTo>
                      <a:pt x="6" y="12"/>
                    </a:lnTo>
                    <a:lnTo>
                      <a:pt x="6" y="12"/>
                    </a:lnTo>
                    <a:lnTo>
                      <a:pt x="4" y="16"/>
                    </a:lnTo>
                    <a:lnTo>
                      <a:pt x="2" y="18"/>
                    </a:lnTo>
                    <a:lnTo>
                      <a:pt x="2" y="20"/>
                    </a:lnTo>
                    <a:lnTo>
                      <a:pt x="0" y="22"/>
                    </a:lnTo>
                    <a:lnTo>
                      <a:pt x="0" y="24"/>
                    </a:lnTo>
                    <a:lnTo>
                      <a:pt x="0" y="26"/>
                    </a:lnTo>
                    <a:lnTo>
                      <a:pt x="0" y="26"/>
                    </a:lnTo>
                    <a:lnTo>
                      <a:pt x="0" y="28"/>
                    </a:lnTo>
                    <a:lnTo>
                      <a:pt x="0" y="28"/>
                    </a:lnTo>
                    <a:lnTo>
                      <a:pt x="2" y="30"/>
                    </a:lnTo>
                    <a:lnTo>
                      <a:pt x="2" y="30"/>
                    </a:lnTo>
                    <a:lnTo>
                      <a:pt x="4" y="32"/>
                    </a:lnTo>
                    <a:lnTo>
                      <a:pt x="4" y="32"/>
                    </a:lnTo>
                    <a:lnTo>
                      <a:pt x="6" y="32"/>
                    </a:lnTo>
                    <a:lnTo>
                      <a:pt x="8" y="32"/>
                    </a:lnTo>
                    <a:lnTo>
                      <a:pt x="10" y="32"/>
                    </a:lnTo>
                    <a:lnTo>
                      <a:pt x="12" y="34"/>
                    </a:lnTo>
                    <a:lnTo>
                      <a:pt x="14" y="34"/>
                    </a:lnTo>
                    <a:lnTo>
                      <a:pt x="18" y="34"/>
                    </a:lnTo>
                    <a:lnTo>
                      <a:pt x="20" y="32"/>
                    </a:lnTo>
                    <a:lnTo>
                      <a:pt x="24" y="32"/>
                    </a:lnTo>
                    <a:lnTo>
                      <a:pt x="26" y="32"/>
                    </a:lnTo>
                    <a:lnTo>
                      <a:pt x="28" y="32"/>
                    </a:lnTo>
                    <a:lnTo>
                      <a:pt x="32" y="30"/>
                    </a:lnTo>
                    <a:lnTo>
                      <a:pt x="34" y="30"/>
                    </a:lnTo>
                    <a:lnTo>
                      <a:pt x="36" y="28"/>
                    </a:lnTo>
                    <a:lnTo>
                      <a:pt x="38" y="26"/>
                    </a:lnTo>
                    <a:lnTo>
                      <a:pt x="40" y="26"/>
                    </a:lnTo>
                    <a:lnTo>
                      <a:pt x="40" y="26"/>
                    </a:lnTo>
                    <a:lnTo>
                      <a:pt x="42" y="24"/>
                    </a:lnTo>
                    <a:lnTo>
                      <a:pt x="42" y="24"/>
                    </a:lnTo>
                    <a:lnTo>
                      <a:pt x="42" y="22"/>
                    </a:lnTo>
                    <a:lnTo>
                      <a:pt x="42" y="22"/>
                    </a:lnTo>
                    <a:lnTo>
                      <a:pt x="42" y="20"/>
                    </a:lnTo>
                    <a:lnTo>
                      <a:pt x="42" y="18"/>
                    </a:lnTo>
                    <a:lnTo>
                      <a:pt x="42" y="18"/>
                    </a:lnTo>
                    <a:lnTo>
                      <a:pt x="40" y="16"/>
                    </a:lnTo>
                    <a:lnTo>
                      <a:pt x="40" y="14"/>
                    </a:lnTo>
                    <a:lnTo>
                      <a:pt x="38" y="12"/>
                    </a:lnTo>
                    <a:lnTo>
                      <a:pt x="36" y="10"/>
                    </a:lnTo>
                    <a:lnTo>
                      <a:pt x="36" y="8"/>
                    </a:lnTo>
                    <a:lnTo>
                      <a:pt x="34" y="8"/>
                    </a:lnTo>
                    <a:lnTo>
                      <a:pt x="32" y="6"/>
                    </a:lnTo>
                    <a:lnTo>
                      <a:pt x="30" y="4"/>
                    </a:lnTo>
                    <a:lnTo>
                      <a:pt x="28" y="4"/>
                    </a:lnTo>
                    <a:lnTo>
                      <a:pt x="26" y="2"/>
                    </a:lnTo>
                    <a:lnTo>
                      <a:pt x="24" y="2"/>
                    </a:lnTo>
                    <a:lnTo>
                      <a:pt x="24" y="2"/>
                    </a:lnTo>
                    <a:lnTo>
                      <a:pt x="22"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80" name="Freeform 558"/>
              <p:cNvSpPr>
                <a:spLocks/>
              </p:cNvSpPr>
              <p:nvPr/>
            </p:nvSpPr>
            <p:spPr bwMode="auto">
              <a:xfrm>
                <a:off x="2430753" y="2517942"/>
                <a:ext cx="111125" cy="85725"/>
              </a:xfrm>
              <a:custGeom>
                <a:avLst/>
                <a:gdLst>
                  <a:gd name="T0" fmla="*/ 2 w 70"/>
                  <a:gd name="T1" fmla="*/ 52 h 54"/>
                  <a:gd name="T2" fmla="*/ 2 w 70"/>
                  <a:gd name="T3" fmla="*/ 50 h 54"/>
                  <a:gd name="T4" fmla="*/ 0 w 70"/>
                  <a:gd name="T5" fmla="*/ 48 h 54"/>
                  <a:gd name="T6" fmla="*/ 0 w 70"/>
                  <a:gd name="T7" fmla="*/ 46 h 54"/>
                  <a:gd name="T8" fmla="*/ 2 w 70"/>
                  <a:gd name="T9" fmla="*/ 38 h 54"/>
                  <a:gd name="T10" fmla="*/ 4 w 70"/>
                  <a:gd name="T11" fmla="*/ 30 h 54"/>
                  <a:gd name="T12" fmla="*/ 6 w 70"/>
                  <a:gd name="T13" fmla="*/ 22 h 54"/>
                  <a:gd name="T14" fmla="*/ 8 w 70"/>
                  <a:gd name="T15" fmla="*/ 18 h 54"/>
                  <a:gd name="T16" fmla="*/ 12 w 70"/>
                  <a:gd name="T17" fmla="*/ 12 h 54"/>
                  <a:gd name="T18" fmla="*/ 12 w 70"/>
                  <a:gd name="T19" fmla="*/ 10 h 54"/>
                  <a:gd name="T20" fmla="*/ 14 w 70"/>
                  <a:gd name="T21" fmla="*/ 8 h 54"/>
                  <a:gd name="T22" fmla="*/ 20 w 70"/>
                  <a:gd name="T23" fmla="*/ 6 h 54"/>
                  <a:gd name="T24" fmla="*/ 26 w 70"/>
                  <a:gd name="T25" fmla="*/ 2 h 54"/>
                  <a:gd name="T26" fmla="*/ 32 w 70"/>
                  <a:gd name="T27" fmla="*/ 2 h 54"/>
                  <a:gd name="T28" fmla="*/ 38 w 70"/>
                  <a:gd name="T29" fmla="*/ 0 h 54"/>
                  <a:gd name="T30" fmla="*/ 42 w 70"/>
                  <a:gd name="T31" fmla="*/ 0 h 54"/>
                  <a:gd name="T32" fmla="*/ 50 w 70"/>
                  <a:gd name="T33" fmla="*/ 2 h 54"/>
                  <a:gd name="T34" fmla="*/ 56 w 70"/>
                  <a:gd name="T35" fmla="*/ 4 h 54"/>
                  <a:gd name="T36" fmla="*/ 62 w 70"/>
                  <a:gd name="T37" fmla="*/ 4 h 54"/>
                  <a:gd name="T38" fmla="*/ 66 w 70"/>
                  <a:gd name="T39" fmla="*/ 6 h 54"/>
                  <a:gd name="T40" fmla="*/ 70 w 70"/>
                  <a:gd name="T41" fmla="*/ 6 h 54"/>
                  <a:gd name="T42" fmla="*/ 70 w 70"/>
                  <a:gd name="T43" fmla="*/ 8 h 54"/>
                  <a:gd name="T44" fmla="*/ 70 w 70"/>
                  <a:gd name="T45" fmla="*/ 8 h 54"/>
                  <a:gd name="T46" fmla="*/ 70 w 70"/>
                  <a:gd name="T47" fmla="*/ 10 h 54"/>
                  <a:gd name="T48" fmla="*/ 68 w 70"/>
                  <a:gd name="T49" fmla="*/ 12 h 54"/>
                  <a:gd name="T50" fmla="*/ 66 w 70"/>
                  <a:gd name="T51" fmla="*/ 16 h 54"/>
                  <a:gd name="T52" fmla="*/ 62 w 70"/>
                  <a:gd name="T53" fmla="*/ 20 h 54"/>
                  <a:gd name="T54" fmla="*/ 58 w 70"/>
                  <a:gd name="T55" fmla="*/ 22 h 54"/>
                  <a:gd name="T56" fmla="*/ 50 w 70"/>
                  <a:gd name="T57" fmla="*/ 28 h 54"/>
                  <a:gd name="T58" fmla="*/ 46 w 70"/>
                  <a:gd name="T59" fmla="*/ 34 h 54"/>
                  <a:gd name="T60" fmla="*/ 40 w 70"/>
                  <a:gd name="T61" fmla="*/ 36 h 54"/>
                  <a:gd name="T62" fmla="*/ 38 w 70"/>
                  <a:gd name="T63" fmla="*/ 38 h 54"/>
                  <a:gd name="T64" fmla="*/ 36 w 70"/>
                  <a:gd name="T65" fmla="*/ 38 h 54"/>
                  <a:gd name="T66" fmla="*/ 30 w 70"/>
                  <a:gd name="T67" fmla="*/ 38 h 54"/>
                  <a:gd name="T68" fmla="*/ 26 w 70"/>
                  <a:gd name="T69" fmla="*/ 36 h 54"/>
                  <a:gd name="T70" fmla="*/ 24 w 70"/>
                  <a:gd name="T71" fmla="*/ 38 h 54"/>
                  <a:gd name="T72" fmla="*/ 22 w 70"/>
                  <a:gd name="T73" fmla="*/ 38 h 54"/>
                  <a:gd name="T74" fmla="*/ 22 w 70"/>
                  <a:gd name="T75" fmla="*/ 38 h 54"/>
                  <a:gd name="T76" fmla="*/ 20 w 70"/>
                  <a:gd name="T77" fmla="*/ 40 h 54"/>
                  <a:gd name="T78" fmla="*/ 20 w 70"/>
                  <a:gd name="T79" fmla="*/ 46 h 54"/>
                  <a:gd name="T80" fmla="*/ 18 w 70"/>
                  <a:gd name="T81" fmla="*/ 50 h 54"/>
                  <a:gd name="T82" fmla="*/ 18 w 70"/>
                  <a:gd name="T83" fmla="*/ 52 h 54"/>
                  <a:gd name="T84" fmla="*/ 18 w 70"/>
                  <a:gd name="T85" fmla="*/ 52 h 54"/>
                  <a:gd name="T86" fmla="*/ 16 w 70"/>
                  <a:gd name="T87" fmla="*/ 54 h 54"/>
                  <a:gd name="T88" fmla="*/ 12 w 70"/>
                  <a:gd name="T89" fmla="*/ 54 h 54"/>
                  <a:gd name="T90" fmla="*/ 8 w 70"/>
                  <a:gd name="T91" fmla="*/ 54 h 54"/>
                  <a:gd name="T92" fmla="*/ 4 w 70"/>
                  <a:gd name="T93" fmla="*/ 54 h 54"/>
                  <a:gd name="T94" fmla="*/ 2 w 70"/>
                  <a:gd name="T9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 h="54">
                    <a:moveTo>
                      <a:pt x="2" y="52"/>
                    </a:moveTo>
                    <a:lnTo>
                      <a:pt x="2" y="52"/>
                    </a:lnTo>
                    <a:lnTo>
                      <a:pt x="2" y="52"/>
                    </a:lnTo>
                    <a:lnTo>
                      <a:pt x="2" y="50"/>
                    </a:lnTo>
                    <a:lnTo>
                      <a:pt x="0" y="50"/>
                    </a:lnTo>
                    <a:lnTo>
                      <a:pt x="0" y="48"/>
                    </a:lnTo>
                    <a:lnTo>
                      <a:pt x="0" y="46"/>
                    </a:lnTo>
                    <a:lnTo>
                      <a:pt x="0" y="46"/>
                    </a:lnTo>
                    <a:lnTo>
                      <a:pt x="2" y="42"/>
                    </a:lnTo>
                    <a:lnTo>
                      <a:pt x="2" y="38"/>
                    </a:lnTo>
                    <a:lnTo>
                      <a:pt x="4" y="36"/>
                    </a:lnTo>
                    <a:lnTo>
                      <a:pt x="4" y="30"/>
                    </a:lnTo>
                    <a:lnTo>
                      <a:pt x="6" y="26"/>
                    </a:lnTo>
                    <a:lnTo>
                      <a:pt x="6" y="22"/>
                    </a:lnTo>
                    <a:lnTo>
                      <a:pt x="8" y="20"/>
                    </a:lnTo>
                    <a:lnTo>
                      <a:pt x="8" y="18"/>
                    </a:lnTo>
                    <a:lnTo>
                      <a:pt x="10" y="14"/>
                    </a:lnTo>
                    <a:lnTo>
                      <a:pt x="12" y="12"/>
                    </a:lnTo>
                    <a:lnTo>
                      <a:pt x="12" y="12"/>
                    </a:lnTo>
                    <a:lnTo>
                      <a:pt x="12" y="10"/>
                    </a:lnTo>
                    <a:lnTo>
                      <a:pt x="14" y="10"/>
                    </a:lnTo>
                    <a:lnTo>
                      <a:pt x="14" y="8"/>
                    </a:lnTo>
                    <a:lnTo>
                      <a:pt x="16" y="8"/>
                    </a:lnTo>
                    <a:lnTo>
                      <a:pt x="20" y="6"/>
                    </a:lnTo>
                    <a:lnTo>
                      <a:pt x="22" y="4"/>
                    </a:lnTo>
                    <a:lnTo>
                      <a:pt x="26" y="2"/>
                    </a:lnTo>
                    <a:lnTo>
                      <a:pt x="30" y="2"/>
                    </a:lnTo>
                    <a:lnTo>
                      <a:pt x="32" y="2"/>
                    </a:lnTo>
                    <a:lnTo>
                      <a:pt x="34" y="0"/>
                    </a:lnTo>
                    <a:lnTo>
                      <a:pt x="38" y="0"/>
                    </a:lnTo>
                    <a:lnTo>
                      <a:pt x="40" y="0"/>
                    </a:lnTo>
                    <a:lnTo>
                      <a:pt x="42" y="0"/>
                    </a:lnTo>
                    <a:lnTo>
                      <a:pt x="46" y="2"/>
                    </a:lnTo>
                    <a:lnTo>
                      <a:pt x="50" y="2"/>
                    </a:lnTo>
                    <a:lnTo>
                      <a:pt x="56" y="2"/>
                    </a:lnTo>
                    <a:lnTo>
                      <a:pt x="56" y="4"/>
                    </a:lnTo>
                    <a:lnTo>
                      <a:pt x="60" y="4"/>
                    </a:lnTo>
                    <a:lnTo>
                      <a:pt x="62" y="4"/>
                    </a:lnTo>
                    <a:lnTo>
                      <a:pt x="64" y="4"/>
                    </a:lnTo>
                    <a:lnTo>
                      <a:pt x="66" y="6"/>
                    </a:lnTo>
                    <a:lnTo>
                      <a:pt x="68" y="6"/>
                    </a:lnTo>
                    <a:lnTo>
                      <a:pt x="70" y="6"/>
                    </a:lnTo>
                    <a:lnTo>
                      <a:pt x="70" y="6"/>
                    </a:lnTo>
                    <a:lnTo>
                      <a:pt x="70" y="8"/>
                    </a:lnTo>
                    <a:lnTo>
                      <a:pt x="70" y="8"/>
                    </a:lnTo>
                    <a:lnTo>
                      <a:pt x="70" y="8"/>
                    </a:lnTo>
                    <a:lnTo>
                      <a:pt x="70" y="10"/>
                    </a:lnTo>
                    <a:lnTo>
                      <a:pt x="70" y="10"/>
                    </a:lnTo>
                    <a:lnTo>
                      <a:pt x="70" y="12"/>
                    </a:lnTo>
                    <a:lnTo>
                      <a:pt x="68" y="12"/>
                    </a:lnTo>
                    <a:lnTo>
                      <a:pt x="68" y="14"/>
                    </a:lnTo>
                    <a:lnTo>
                      <a:pt x="66" y="16"/>
                    </a:lnTo>
                    <a:lnTo>
                      <a:pt x="64" y="18"/>
                    </a:lnTo>
                    <a:lnTo>
                      <a:pt x="62" y="20"/>
                    </a:lnTo>
                    <a:lnTo>
                      <a:pt x="60" y="22"/>
                    </a:lnTo>
                    <a:lnTo>
                      <a:pt x="58" y="22"/>
                    </a:lnTo>
                    <a:lnTo>
                      <a:pt x="54" y="26"/>
                    </a:lnTo>
                    <a:lnTo>
                      <a:pt x="50" y="28"/>
                    </a:lnTo>
                    <a:lnTo>
                      <a:pt x="48" y="32"/>
                    </a:lnTo>
                    <a:lnTo>
                      <a:pt x="46" y="34"/>
                    </a:lnTo>
                    <a:lnTo>
                      <a:pt x="42" y="36"/>
                    </a:lnTo>
                    <a:lnTo>
                      <a:pt x="40" y="36"/>
                    </a:lnTo>
                    <a:lnTo>
                      <a:pt x="38" y="38"/>
                    </a:lnTo>
                    <a:lnTo>
                      <a:pt x="38" y="38"/>
                    </a:lnTo>
                    <a:lnTo>
                      <a:pt x="36" y="38"/>
                    </a:lnTo>
                    <a:lnTo>
                      <a:pt x="36" y="38"/>
                    </a:lnTo>
                    <a:lnTo>
                      <a:pt x="34" y="38"/>
                    </a:lnTo>
                    <a:lnTo>
                      <a:pt x="30" y="38"/>
                    </a:lnTo>
                    <a:lnTo>
                      <a:pt x="28" y="36"/>
                    </a:lnTo>
                    <a:lnTo>
                      <a:pt x="26" y="36"/>
                    </a:lnTo>
                    <a:lnTo>
                      <a:pt x="24" y="36"/>
                    </a:lnTo>
                    <a:lnTo>
                      <a:pt x="24" y="38"/>
                    </a:lnTo>
                    <a:lnTo>
                      <a:pt x="22" y="38"/>
                    </a:lnTo>
                    <a:lnTo>
                      <a:pt x="22" y="38"/>
                    </a:lnTo>
                    <a:lnTo>
                      <a:pt x="22" y="38"/>
                    </a:lnTo>
                    <a:lnTo>
                      <a:pt x="22" y="38"/>
                    </a:lnTo>
                    <a:lnTo>
                      <a:pt x="20" y="40"/>
                    </a:lnTo>
                    <a:lnTo>
                      <a:pt x="20" y="40"/>
                    </a:lnTo>
                    <a:lnTo>
                      <a:pt x="20" y="42"/>
                    </a:lnTo>
                    <a:lnTo>
                      <a:pt x="20" y="46"/>
                    </a:lnTo>
                    <a:lnTo>
                      <a:pt x="20" y="48"/>
                    </a:lnTo>
                    <a:lnTo>
                      <a:pt x="18" y="50"/>
                    </a:lnTo>
                    <a:lnTo>
                      <a:pt x="18" y="50"/>
                    </a:lnTo>
                    <a:lnTo>
                      <a:pt x="18" y="52"/>
                    </a:lnTo>
                    <a:lnTo>
                      <a:pt x="18" y="52"/>
                    </a:lnTo>
                    <a:lnTo>
                      <a:pt x="18" y="52"/>
                    </a:lnTo>
                    <a:lnTo>
                      <a:pt x="16" y="54"/>
                    </a:lnTo>
                    <a:lnTo>
                      <a:pt x="16" y="54"/>
                    </a:lnTo>
                    <a:lnTo>
                      <a:pt x="14" y="54"/>
                    </a:lnTo>
                    <a:lnTo>
                      <a:pt x="12" y="54"/>
                    </a:lnTo>
                    <a:lnTo>
                      <a:pt x="10" y="54"/>
                    </a:lnTo>
                    <a:lnTo>
                      <a:pt x="8" y="54"/>
                    </a:lnTo>
                    <a:lnTo>
                      <a:pt x="6" y="54"/>
                    </a:lnTo>
                    <a:lnTo>
                      <a:pt x="4" y="54"/>
                    </a:lnTo>
                    <a:lnTo>
                      <a:pt x="4" y="54"/>
                    </a:lnTo>
                    <a:lnTo>
                      <a:pt x="2" y="54"/>
                    </a:lnTo>
                    <a:lnTo>
                      <a:pt x="2" y="5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81" name="Freeform 560"/>
              <p:cNvSpPr>
                <a:spLocks/>
              </p:cNvSpPr>
              <p:nvPr/>
            </p:nvSpPr>
            <p:spPr bwMode="auto">
              <a:xfrm>
                <a:off x="2548228" y="2521117"/>
                <a:ext cx="517525" cy="473075"/>
              </a:xfrm>
              <a:custGeom>
                <a:avLst/>
                <a:gdLst>
                  <a:gd name="T0" fmla="*/ 38 w 326"/>
                  <a:gd name="T1" fmla="*/ 2 h 298"/>
                  <a:gd name="T2" fmla="*/ 16 w 326"/>
                  <a:gd name="T3" fmla="*/ 16 h 298"/>
                  <a:gd name="T4" fmla="*/ 0 w 326"/>
                  <a:gd name="T5" fmla="*/ 50 h 298"/>
                  <a:gd name="T6" fmla="*/ 6 w 326"/>
                  <a:gd name="T7" fmla="*/ 72 h 298"/>
                  <a:gd name="T8" fmla="*/ 26 w 326"/>
                  <a:gd name="T9" fmla="*/ 80 h 298"/>
                  <a:gd name="T10" fmla="*/ 18 w 326"/>
                  <a:gd name="T11" fmla="*/ 88 h 298"/>
                  <a:gd name="T12" fmla="*/ 20 w 326"/>
                  <a:gd name="T13" fmla="*/ 100 h 298"/>
                  <a:gd name="T14" fmla="*/ 38 w 326"/>
                  <a:gd name="T15" fmla="*/ 100 h 298"/>
                  <a:gd name="T16" fmla="*/ 72 w 326"/>
                  <a:gd name="T17" fmla="*/ 94 h 298"/>
                  <a:gd name="T18" fmla="*/ 96 w 326"/>
                  <a:gd name="T19" fmla="*/ 108 h 298"/>
                  <a:gd name="T20" fmla="*/ 116 w 326"/>
                  <a:gd name="T21" fmla="*/ 96 h 298"/>
                  <a:gd name="T22" fmla="*/ 132 w 326"/>
                  <a:gd name="T23" fmla="*/ 98 h 298"/>
                  <a:gd name="T24" fmla="*/ 150 w 326"/>
                  <a:gd name="T25" fmla="*/ 116 h 298"/>
                  <a:gd name="T26" fmla="*/ 148 w 326"/>
                  <a:gd name="T27" fmla="*/ 134 h 298"/>
                  <a:gd name="T28" fmla="*/ 160 w 326"/>
                  <a:gd name="T29" fmla="*/ 138 h 298"/>
                  <a:gd name="T30" fmla="*/ 182 w 326"/>
                  <a:gd name="T31" fmla="*/ 142 h 298"/>
                  <a:gd name="T32" fmla="*/ 192 w 326"/>
                  <a:gd name="T33" fmla="*/ 166 h 298"/>
                  <a:gd name="T34" fmla="*/ 182 w 326"/>
                  <a:gd name="T35" fmla="*/ 190 h 298"/>
                  <a:gd name="T36" fmla="*/ 152 w 326"/>
                  <a:gd name="T37" fmla="*/ 210 h 298"/>
                  <a:gd name="T38" fmla="*/ 118 w 326"/>
                  <a:gd name="T39" fmla="*/ 218 h 298"/>
                  <a:gd name="T40" fmla="*/ 108 w 326"/>
                  <a:gd name="T41" fmla="*/ 232 h 298"/>
                  <a:gd name="T42" fmla="*/ 122 w 326"/>
                  <a:gd name="T43" fmla="*/ 248 h 298"/>
                  <a:gd name="T44" fmla="*/ 138 w 326"/>
                  <a:gd name="T45" fmla="*/ 248 h 298"/>
                  <a:gd name="T46" fmla="*/ 164 w 326"/>
                  <a:gd name="T47" fmla="*/ 240 h 298"/>
                  <a:gd name="T48" fmla="*/ 196 w 326"/>
                  <a:gd name="T49" fmla="*/ 268 h 298"/>
                  <a:gd name="T50" fmla="*/ 234 w 326"/>
                  <a:gd name="T51" fmla="*/ 294 h 298"/>
                  <a:gd name="T52" fmla="*/ 250 w 326"/>
                  <a:gd name="T53" fmla="*/ 296 h 298"/>
                  <a:gd name="T54" fmla="*/ 248 w 326"/>
                  <a:gd name="T55" fmla="*/ 284 h 298"/>
                  <a:gd name="T56" fmla="*/ 232 w 326"/>
                  <a:gd name="T57" fmla="*/ 258 h 298"/>
                  <a:gd name="T58" fmla="*/ 240 w 326"/>
                  <a:gd name="T59" fmla="*/ 256 h 298"/>
                  <a:gd name="T60" fmla="*/ 264 w 326"/>
                  <a:gd name="T61" fmla="*/ 278 h 298"/>
                  <a:gd name="T62" fmla="*/ 274 w 326"/>
                  <a:gd name="T63" fmla="*/ 270 h 298"/>
                  <a:gd name="T64" fmla="*/ 278 w 326"/>
                  <a:gd name="T65" fmla="*/ 236 h 298"/>
                  <a:gd name="T66" fmla="*/ 268 w 326"/>
                  <a:gd name="T67" fmla="*/ 220 h 298"/>
                  <a:gd name="T68" fmla="*/ 246 w 326"/>
                  <a:gd name="T69" fmla="*/ 218 h 298"/>
                  <a:gd name="T70" fmla="*/ 244 w 326"/>
                  <a:gd name="T71" fmla="*/ 198 h 298"/>
                  <a:gd name="T72" fmla="*/ 252 w 326"/>
                  <a:gd name="T73" fmla="*/ 184 h 298"/>
                  <a:gd name="T74" fmla="*/ 268 w 326"/>
                  <a:gd name="T75" fmla="*/ 188 h 298"/>
                  <a:gd name="T76" fmla="*/ 292 w 326"/>
                  <a:gd name="T77" fmla="*/ 220 h 298"/>
                  <a:gd name="T78" fmla="*/ 304 w 326"/>
                  <a:gd name="T79" fmla="*/ 224 h 298"/>
                  <a:gd name="T80" fmla="*/ 316 w 326"/>
                  <a:gd name="T81" fmla="*/ 200 h 298"/>
                  <a:gd name="T82" fmla="*/ 326 w 326"/>
                  <a:gd name="T83" fmla="*/ 182 h 298"/>
                  <a:gd name="T84" fmla="*/ 308 w 326"/>
                  <a:gd name="T85" fmla="*/ 168 h 298"/>
                  <a:gd name="T86" fmla="*/ 276 w 326"/>
                  <a:gd name="T87" fmla="*/ 158 h 298"/>
                  <a:gd name="T88" fmla="*/ 256 w 326"/>
                  <a:gd name="T89" fmla="*/ 136 h 298"/>
                  <a:gd name="T90" fmla="*/ 260 w 326"/>
                  <a:gd name="T91" fmla="*/ 120 h 298"/>
                  <a:gd name="T92" fmla="*/ 268 w 326"/>
                  <a:gd name="T93" fmla="*/ 106 h 298"/>
                  <a:gd name="T94" fmla="*/ 250 w 326"/>
                  <a:gd name="T95" fmla="*/ 84 h 298"/>
                  <a:gd name="T96" fmla="*/ 200 w 326"/>
                  <a:gd name="T97" fmla="*/ 64 h 298"/>
                  <a:gd name="T98" fmla="*/ 182 w 326"/>
                  <a:gd name="T99" fmla="*/ 40 h 298"/>
                  <a:gd name="T100" fmla="*/ 166 w 326"/>
                  <a:gd name="T101" fmla="*/ 24 h 298"/>
                  <a:gd name="T102" fmla="*/ 132 w 326"/>
                  <a:gd name="T103" fmla="*/ 26 h 298"/>
                  <a:gd name="T104" fmla="*/ 112 w 326"/>
                  <a:gd name="T105" fmla="*/ 42 h 298"/>
                  <a:gd name="T106" fmla="*/ 104 w 326"/>
                  <a:gd name="T107" fmla="*/ 50 h 298"/>
                  <a:gd name="T108" fmla="*/ 106 w 326"/>
                  <a:gd name="T109" fmla="*/ 34 h 298"/>
                  <a:gd name="T110" fmla="*/ 114 w 326"/>
                  <a:gd name="T111" fmla="*/ 6 h 298"/>
                  <a:gd name="T112" fmla="*/ 96 w 326"/>
                  <a:gd name="T113" fmla="*/ 0 h 298"/>
                  <a:gd name="T114" fmla="*/ 74 w 326"/>
                  <a:gd name="T115" fmla="*/ 4 h 298"/>
                  <a:gd name="T116" fmla="*/ 60 w 326"/>
                  <a:gd name="T117" fmla="*/ 28 h 298"/>
                  <a:gd name="T118" fmla="*/ 56 w 326"/>
                  <a:gd name="T119" fmla="*/ 44 h 298"/>
                  <a:gd name="T120" fmla="*/ 40 w 326"/>
                  <a:gd name="T121" fmla="*/ 40 h 298"/>
                  <a:gd name="T122" fmla="*/ 46 w 326"/>
                  <a:gd name="T123" fmla="*/ 20 h 298"/>
                  <a:gd name="T124" fmla="*/ 50 w 326"/>
                  <a:gd name="T125" fmla="*/ 2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 h="298">
                    <a:moveTo>
                      <a:pt x="50" y="2"/>
                    </a:moveTo>
                    <a:lnTo>
                      <a:pt x="50" y="2"/>
                    </a:lnTo>
                    <a:lnTo>
                      <a:pt x="48" y="2"/>
                    </a:lnTo>
                    <a:lnTo>
                      <a:pt x="48" y="2"/>
                    </a:lnTo>
                    <a:lnTo>
                      <a:pt x="48" y="2"/>
                    </a:lnTo>
                    <a:lnTo>
                      <a:pt x="46" y="2"/>
                    </a:lnTo>
                    <a:lnTo>
                      <a:pt x="46" y="2"/>
                    </a:lnTo>
                    <a:lnTo>
                      <a:pt x="44" y="2"/>
                    </a:lnTo>
                    <a:lnTo>
                      <a:pt x="42" y="2"/>
                    </a:lnTo>
                    <a:lnTo>
                      <a:pt x="38" y="2"/>
                    </a:lnTo>
                    <a:lnTo>
                      <a:pt x="36" y="2"/>
                    </a:lnTo>
                    <a:lnTo>
                      <a:pt x="34" y="4"/>
                    </a:lnTo>
                    <a:lnTo>
                      <a:pt x="32" y="4"/>
                    </a:lnTo>
                    <a:lnTo>
                      <a:pt x="30" y="6"/>
                    </a:lnTo>
                    <a:lnTo>
                      <a:pt x="26" y="8"/>
                    </a:lnTo>
                    <a:lnTo>
                      <a:pt x="22" y="10"/>
                    </a:lnTo>
                    <a:lnTo>
                      <a:pt x="20" y="12"/>
                    </a:lnTo>
                    <a:lnTo>
                      <a:pt x="18" y="14"/>
                    </a:lnTo>
                    <a:lnTo>
                      <a:pt x="16" y="16"/>
                    </a:lnTo>
                    <a:lnTo>
                      <a:pt x="16" y="16"/>
                    </a:lnTo>
                    <a:lnTo>
                      <a:pt x="14" y="18"/>
                    </a:lnTo>
                    <a:lnTo>
                      <a:pt x="12" y="22"/>
                    </a:lnTo>
                    <a:lnTo>
                      <a:pt x="8" y="26"/>
                    </a:lnTo>
                    <a:lnTo>
                      <a:pt x="6" y="32"/>
                    </a:lnTo>
                    <a:lnTo>
                      <a:pt x="4" y="36"/>
                    </a:lnTo>
                    <a:lnTo>
                      <a:pt x="2" y="40"/>
                    </a:lnTo>
                    <a:lnTo>
                      <a:pt x="2" y="42"/>
                    </a:lnTo>
                    <a:lnTo>
                      <a:pt x="2" y="42"/>
                    </a:lnTo>
                    <a:lnTo>
                      <a:pt x="2" y="46"/>
                    </a:lnTo>
                    <a:lnTo>
                      <a:pt x="0" y="50"/>
                    </a:lnTo>
                    <a:lnTo>
                      <a:pt x="0" y="54"/>
                    </a:lnTo>
                    <a:lnTo>
                      <a:pt x="0" y="58"/>
                    </a:lnTo>
                    <a:lnTo>
                      <a:pt x="2" y="62"/>
                    </a:lnTo>
                    <a:lnTo>
                      <a:pt x="2" y="64"/>
                    </a:lnTo>
                    <a:lnTo>
                      <a:pt x="2" y="66"/>
                    </a:lnTo>
                    <a:lnTo>
                      <a:pt x="2" y="68"/>
                    </a:lnTo>
                    <a:lnTo>
                      <a:pt x="4" y="70"/>
                    </a:lnTo>
                    <a:lnTo>
                      <a:pt x="4" y="70"/>
                    </a:lnTo>
                    <a:lnTo>
                      <a:pt x="4" y="72"/>
                    </a:lnTo>
                    <a:lnTo>
                      <a:pt x="6" y="72"/>
                    </a:lnTo>
                    <a:lnTo>
                      <a:pt x="8" y="74"/>
                    </a:lnTo>
                    <a:lnTo>
                      <a:pt x="10" y="74"/>
                    </a:lnTo>
                    <a:lnTo>
                      <a:pt x="12" y="74"/>
                    </a:lnTo>
                    <a:lnTo>
                      <a:pt x="16" y="76"/>
                    </a:lnTo>
                    <a:lnTo>
                      <a:pt x="20" y="76"/>
                    </a:lnTo>
                    <a:lnTo>
                      <a:pt x="22" y="76"/>
                    </a:lnTo>
                    <a:lnTo>
                      <a:pt x="24" y="78"/>
                    </a:lnTo>
                    <a:lnTo>
                      <a:pt x="24" y="78"/>
                    </a:lnTo>
                    <a:lnTo>
                      <a:pt x="26" y="78"/>
                    </a:lnTo>
                    <a:lnTo>
                      <a:pt x="26" y="80"/>
                    </a:lnTo>
                    <a:lnTo>
                      <a:pt x="26" y="80"/>
                    </a:lnTo>
                    <a:lnTo>
                      <a:pt x="26" y="80"/>
                    </a:lnTo>
                    <a:lnTo>
                      <a:pt x="26" y="82"/>
                    </a:lnTo>
                    <a:lnTo>
                      <a:pt x="26" y="82"/>
                    </a:lnTo>
                    <a:lnTo>
                      <a:pt x="26" y="82"/>
                    </a:lnTo>
                    <a:lnTo>
                      <a:pt x="26" y="84"/>
                    </a:lnTo>
                    <a:lnTo>
                      <a:pt x="24" y="84"/>
                    </a:lnTo>
                    <a:lnTo>
                      <a:pt x="22" y="86"/>
                    </a:lnTo>
                    <a:lnTo>
                      <a:pt x="20" y="88"/>
                    </a:lnTo>
                    <a:lnTo>
                      <a:pt x="18" y="88"/>
                    </a:lnTo>
                    <a:lnTo>
                      <a:pt x="18" y="90"/>
                    </a:lnTo>
                    <a:lnTo>
                      <a:pt x="18" y="90"/>
                    </a:lnTo>
                    <a:lnTo>
                      <a:pt x="16" y="90"/>
                    </a:lnTo>
                    <a:lnTo>
                      <a:pt x="16" y="90"/>
                    </a:lnTo>
                    <a:lnTo>
                      <a:pt x="16" y="92"/>
                    </a:lnTo>
                    <a:lnTo>
                      <a:pt x="16" y="94"/>
                    </a:lnTo>
                    <a:lnTo>
                      <a:pt x="18" y="94"/>
                    </a:lnTo>
                    <a:lnTo>
                      <a:pt x="18" y="96"/>
                    </a:lnTo>
                    <a:lnTo>
                      <a:pt x="18" y="98"/>
                    </a:lnTo>
                    <a:lnTo>
                      <a:pt x="20" y="100"/>
                    </a:lnTo>
                    <a:lnTo>
                      <a:pt x="20" y="100"/>
                    </a:lnTo>
                    <a:lnTo>
                      <a:pt x="22" y="102"/>
                    </a:lnTo>
                    <a:lnTo>
                      <a:pt x="22" y="102"/>
                    </a:lnTo>
                    <a:lnTo>
                      <a:pt x="24" y="102"/>
                    </a:lnTo>
                    <a:lnTo>
                      <a:pt x="26" y="102"/>
                    </a:lnTo>
                    <a:lnTo>
                      <a:pt x="26" y="102"/>
                    </a:lnTo>
                    <a:lnTo>
                      <a:pt x="30" y="102"/>
                    </a:lnTo>
                    <a:lnTo>
                      <a:pt x="32" y="102"/>
                    </a:lnTo>
                    <a:lnTo>
                      <a:pt x="36" y="102"/>
                    </a:lnTo>
                    <a:lnTo>
                      <a:pt x="38" y="100"/>
                    </a:lnTo>
                    <a:lnTo>
                      <a:pt x="46" y="98"/>
                    </a:lnTo>
                    <a:lnTo>
                      <a:pt x="52" y="96"/>
                    </a:lnTo>
                    <a:lnTo>
                      <a:pt x="56" y="96"/>
                    </a:lnTo>
                    <a:lnTo>
                      <a:pt x="58" y="94"/>
                    </a:lnTo>
                    <a:lnTo>
                      <a:pt x="62" y="94"/>
                    </a:lnTo>
                    <a:lnTo>
                      <a:pt x="64" y="94"/>
                    </a:lnTo>
                    <a:lnTo>
                      <a:pt x="68" y="94"/>
                    </a:lnTo>
                    <a:lnTo>
                      <a:pt x="68" y="94"/>
                    </a:lnTo>
                    <a:lnTo>
                      <a:pt x="70" y="94"/>
                    </a:lnTo>
                    <a:lnTo>
                      <a:pt x="72" y="94"/>
                    </a:lnTo>
                    <a:lnTo>
                      <a:pt x="72" y="94"/>
                    </a:lnTo>
                    <a:lnTo>
                      <a:pt x="74" y="96"/>
                    </a:lnTo>
                    <a:lnTo>
                      <a:pt x="76" y="96"/>
                    </a:lnTo>
                    <a:lnTo>
                      <a:pt x="80" y="100"/>
                    </a:lnTo>
                    <a:lnTo>
                      <a:pt x="84" y="102"/>
                    </a:lnTo>
                    <a:lnTo>
                      <a:pt x="88" y="104"/>
                    </a:lnTo>
                    <a:lnTo>
                      <a:pt x="90" y="106"/>
                    </a:lnTo>
                    <a:lnTo>
                      <a:pt x="92" y="106"/>
                    </a:lnTo>
                    <a:lnTo>
                      <a:pt x="94" y="108"/>
                    </a:lnTo>
                    <a:lnTo>
                      <a:pt x="96" y="108"/>
                    </a:lnTo>
                    <a:lnTo>
                      <a:pt x="98" y="108"/>
                    </a:lnTo>
                    <a:lnTo>
                      <a:pt x="100" y="108"/>
                    </a:lnTo>
                    <a:lnTo>
                      <a:pt x="102" y="108"/>
                    </a:lnTo>
                    <a:lnTo>
                      <a:pt x="102" y="108"/>
                    </a:lnTo>
                    <a:lnTo>
                      <a:pt x="104" y="108"/>
                    </a:lnTo>
                    <a:lnTo>
                      <a:pt x="106" y="106"/>
                    </a:lnTo>
                    <a:lnTo>
                      <a:pt x="108" y="104"/>
                    </a:lnTo>
                    <a:lnTo>
                      <a:pt x="112" y="100"/>
                    </a:lnTo>
                    <a:lnTo>
                      <a:pt x="114" y="98"/>
                    </a:lnTo>
                    <a:lnTo>
                      <a:pt x="116" y="96"/>
                    </a:lnTo>
                    <a:lnTo>
                      <a:pt x="118" y="96"/>
                    </a:lnTo>
                    <a:lnTo>
                      <a:pt x="118" y="94"/>
                    </a:lnTo>
                    <a:lnTo>
                      <a:pt x="120" y="94"/>
                    </a:lnTo>
                    <a:lnTo>
                      <a:pt x="122" y="94"/>
                    </a:lnTo>
                    <a:lnTo>
                      <a:pt x="122" y="94"/>
                    </a:lnTo>
                    <a:lnTo>
                      <a:pt x="124" y="94"/>
                    </a:lnTo>
                    <a:lnTo>
                      <a:pt x="126" y="94"/>
                    </a:lnTo>
                    <a:lnTo>
                      <a:pt x="128" y="96"/>
                    </a:lnTo>
                    <a:lnTo>
                      <a:pt x="130" y="96"/>
                    </a:lnTo>
                    <a:lnTo>
                      <a:pt x="132" y="98"/>
                    </a:lnTo>
                    <a:lnTo>
                      <a:pt x="134" y="100"/>
                    </a:lnTo>
                    <a:lnTo>
                      <a:pt x="136" y="102"/>
                    </a:lnTo>
                    <a:lnTo>
                      <a:pt x="138" y="102"/>
                    </a:lnTo>
                    <a:lnTo>
                      <a:pt x="140" y="106"/>
                    </a:lnTo>
                    <a:lnTo>
                      <a:pt x="142" y="108"/>
                    </a:lnTo>
                    <a:lnTo>
                      <a:pt x="144" y="110"/>
                    </a:lnTo>
                    <a:lnTo>
                      <a:pt x="146" y="112"/>
                    </a:lnTo>
                    <a:lnTo>
                      <a:pt x="148" y="114"/>
                    </a:lnTo>
                    <a:lnTo>
                      <a:pt x="148" y="116"/>
                    </a:lnTo>
                    <a:lnTo>
                      <a:pt x="150" y="116"/>
                    </a:lnTo>
                    <a:lnTo>
                      <a:pt x="150" y="118"/>
                    </a:lnTo>
                    <a:lnTo>
                      <a:pt x="150" y="120"/>
                    </a:lnTo>
                    <a:lnTo>
                      <a:pt x="150" y="120"/>
                    </a:lnTo>
                    <a:lnTo>
                      <a:pt x="150" y="122"/>
                    </a:lnTo>
                    <a:lnTo>
                      <a:pt x="150" y="122"/>
                    </a:lnTo>
                    <a:lnTo>
                      <a:pt x="150" y="126"/>
                    </a:lnTo>
                    <a:lnTo>
                      <a:pt x="148" y="128"/>
                    </a:lnTo>
                    <a:lnTo>
                      <a:pt x="148" y="130"/>
                    </a:lnTo>
                    <a:lnTo>
                      <a:pt x="148" y="132"/>
                    </a:lnTo>
                    <a:lnTo>
                      <a:pt x="148" y="134"/>
                    </a:lnTo>
                    <a:lnTo>
                      <a:pt x="148" y="134"/>
                    </a:lnTo>
                    <a:lnTo>
                      <a:pt x="148" y="136"/>
                    </a:lnTo>
                    <a:lnTo>
                      <a:pt x="148" y="136"/>
                    </a:lnTo>
                    <a:lnTo>
                      <a:pt x="148" y="138"/>
                    </a:lnTo>
                    <a:lnTo>
                      <a:pt x="150" y="138"/>
                    </a:lnTo>
                    <a:lnTo>
                      <a:pt x="152" y="138"/>
                    </a:lnTo>
                    <a:lnTo>
                      <a:pt x="152" y="138"/>
                    </a:lnTo>
                    <a:lnTo>
                      <a:pt x="154" y="138"/>
                    </a:lnTo>
                    <a:lnTo>
                      <a:pt x="156" y="138"/>
                    </a:lnTo>
                    <a:lnTo>
                      <a:pt x="160" y="138"/>
                    </a:lnTo>
                    <a:lnTo>
                      <a:pt x="164" y="136"/>
                    </a:lnTo>
                    <a:lnTo>
                      <a:pt x="166" y="136"/>
                    </a:lnTo>
                    <a:lnTo>
                      <a:pt x="168" y="136"/>
                    </a:lnTo>
                    <a:lnTo>
                      <a:pt x="170" y="136"/>
                    </a:lnTo>
                    <a:lnTo>
                      <a:pt x="172" y="136"/>
                    </a:lnTo>
                    <a:lnTo>
                      <a:pt x="172" y="136"/>
                    </a:lnTo>
                    <a:lnTo>
                      <a:pt x="174" y="138"/>
                    </a:lnTo>
                    <a:lnTo>
                      <a:pt x="178" y="138"/>
                    </a:lnTo>
                    <a:lnTo>
                      <a:pt x="180" y="140"/>
                    </a:lnTo>
                    <a:lnTo>
                      <a:pt x="182" y="142"/>
                    </a:lnTo>
                    <a:lnTo>
                      <a:pt x="184" y="144"/>
                    </a:lnTo>
                    <a:lnTo>
                      <a:pt x="186" y="146"/>
                    </a:lnTo>
                    <a:lnTo>
                      <a:pt x="186" y="148"/>
                    </a:lnTo>
                    <a:lnTo>
                      <a:pt x="188" y="150"/>
                    </a:lnTo>
                    <a:lnTo>
                      <a:pt x="188" y="150"/>
                    </a:lnTo>
                    <a:lnTo>
                      <a:pt x="190" y="152"/>
                    </a:lnTo>
                    <a:lnTo>
                      <a:pt x="190" y="156"/>
                    </a:lnTo>
                    <a:lnTo>
                      <a:pt x="190" y="158"/>
                    </a:lnTo>
                    <a:lnTo>
                      <a:pt x="192" y="162"/>
                    </a:lnTo>
                    <a:lnTo>
                      <a:pt x="192" y="166"/>
                    </a:lnTo>
                    <a:lnTo>
                      <a:pt x="192" y="170"/>
                    </a:lnTo>
                    <a:lnTo>
                      <a:pt x="192" y="174"/>
                    </a:lnTo>
                    <a:lnTo>
                      <a:pt x="190" y="176"/>
                    </a:lnTo>
                    <a:lnTo>
                      <a:pt x="190" y="176"/>
                    </a:lnTo>
                    <a:lnTo>
                      <a:pt x="190" y="178"/>
                    </a:lnTo>
                    <a:lnTo>
                      <a:pt x="188" y="180"/>
                    </a:lnTo>
                    <a:lnTo>
                      <a:pt x="188" y="182"/>
                    </a:lnTo>
                    <a:lnTo>
                      <a:pt x="186" y="184"/>
                    </a:lnTo>
                    <a:lnTo>
                      <a:pt x="184" y="188"/>
                    </a:lnTo>
                    <a:lnTo>
                      <a:pt x="182" y="190"/>
                    </a:lnTo>
                    <a:lnTo>
                      <a:pt x="178" y="194"/>
                    </a:lnTo>
                    <a:lnTo>
                      <a:pt x="174" y="198"/>
                    </a:lnTo>
                    <a:lnTo>
                      <a:pt x="170" y="202"/>
                    </a:lnTo>
                    <a:lnTo>
                      <a:pt x="166" y="204"/>
                    </a:lnTo>
                    <a:lnTo>
                      <a:pt x="164" y="206"/>
                    </a:lnTo>
                    <a:lnTo>
                      <a:pt x="162" y="208"/>
                    </a:lnTo>
                    <a:lnTo>
                      <a:pt x="160" y="208"/>
                    </a:lnTo>
                    <a:lnTo>
                      <a:pt x="158" y="210"/>
                    </a:lnTo>
                    <a:lnTo>
                      <a:pt x="156" y="210"/>
                    </a:lnTo>
                    <a:lnTo>
                      <a:pt x="152" y="210"/>
                    </a:lnTo>
                    <a:lnTo>
                      <a:pt x="150" y="210"/>
                    </a:lnTo>
                    <a:lnTo>
                      <a:pt x="146" y="212"/>
                    </a:lnTo>
                    <a:lnTo>
                      <a:pt x="140" y="212"/>
                    </a:lnTo>
                    <a:lnTo>
                      <a:pt x="134" y="212"/>
                    </a:lnTo>
                    <a:lnTo>
                      <a:pt x="130" y="214"/>
                    </a:lnTo>
                    <a:lnTo>
                      <a:pt x="128" y="214"/>
                    </a:lnTo>
                    <a:lnTo>
                      <a:pt x="124" y="214"/>
                    </a:lnTo>
                    <a:lnTo>
                      <a:pt x="122" y="216"/>
                    </a:lnTo>
                    <a:lnTo>
                      <a:pt x="120" y="216"/>
                    </a:lnTo>
                    <a:lnTo>
                      <a:pt x="118" y="218"/>
                    </a:lnTo>
                    <a:lnTo>
                      <a:pt x="116" y="218"/>
                    </a:lnTo>
                    <a:lnTo>
                      <a:pt x="114" y="220"/>
                    </a:lnTo>
                    <a:lnTo>
                      <a:pt x="112" y="222"/>
                    </a:lnTo>
                    <a:lnTo>
                      <a:pt x="110" y="224"/>
                    </a:lnTo>
                    <a:lnTo>
                      <a:pt x="110" y="226"/>
                    </a:lnTo>
                    <a:lnTo>
                      <a:pt x="108" y="228"/>
                    </a:lnTo>
                    <a:lnTo>
                      <a:pt x="108" y="230"/>
                    </a:lnTo>
                    <a:lnTo>
                      <a:pt x="108" y="230"/>
                    </a:lnTo>
                    <a:lnTo>
                      <a:pt x="108" y="232"/>
                    </a:lnTo>
                    <a:lnTo>
                      <a:pt x="108" y="232"/>
                    </a:lnTo>
                    <a:lnTo>
                      <a:pt x="108" y="234"/>
                    </a:lnTo>
                    <a:lnTo>
                      <a:pt x="108" y="234"/>
                    </a:lnTo>
                    <a:lnTo>
                      <a:pt x="108" y="236"/>
                    </a:lnTo>
                    <a:lnTo>
                      <a:pt x="110" y="238"/>
                    </a:lnTo>
                    <a:lnTo>
                      <a:pt x="110" y="238"/>
                    </a:lnTo>
                    <a:lnTo>
                      <a:pt x="112" y="240"/>
                    </a:lnTo>
                    <a:lnTo>
                      <a:pt x="114" y="242"/>
                    </a:lnTo>
                    <a:lnTo>
                      <a:pt x="116" y="246"/>
                    </a:lnTo>
                    <a:lnTo>
                      <a:pt x="120" y="248"/>
                    </a:lnTo>
                    <a:lnTo>
                      <a:pt x="122" y="248"/>
                    </a:lnTo>
                    <a:lnTo>
                      <a:pt x="122" y="248"/>
                    </a:lnTo>
                    <a:lnTo>
                      <a:pt x="124" y="250"/>
                    </a:lnTo>
                    <a:lnTo>
                      <a:pt x="126" y="250"/>
                    </a:lnTo>
                    <a:lnTo>
                      <a:pt x="126" y="250"/>
                    </a:lnTo>
                    <a:lnTo>
                      <a:pt x="126" y="250"/>
                    </a:lnTo>
                    <a:lnTo>
                      <a:pt x="128" y="250"/>
                    </a:lnTo>
                    <a:lnTo>
                      <a:pt x="132" y="250"/>
                    </a:lnTo>
                    <a:lnTo>
                      <a:pt x="134" y="250"/>
                    </a:lnTo>
                    <a:lnTo>
                      <a:pt x="136" y="248"/>
                    </a:lnTo>
                    <a:lnTo>
                      <a:pt x="138" y="248"/>
                    </a:lnTo>
                    <a:lnTo>
                      <a:pt x="144" y="246"/>
                    </a:lnTo>
                    <a:lnTo>
                      <a:pt x="150" y="242"/>
                    </a:lnTo>
                    <a:lnTo>
                      <a:pt x="152" y="242"/>
                    </a:lnTo>
                    <a:lnTo>
                      <a:pt x="154" y="240"/>
                    </a:lnTo>
                    <a:lnTo>
                      <a:pt x="156" y="240"/>
                    </a:lnTo>
                    <a:lnTo>
                      <a:pt x="158" y="240"/>
                    </a:lnTo>
                    <a:lnTo>
                      <a:pt x="160" y="240"/>
                    </a:lnTo>
                    <a:lnTo>
                      <a:pt x="162" y="240"/>
                    </a:lnTo>
                    <a:lnTo>
                      <a:pt x="162" y="240"/>
                    </a:lnTo>
                    <a:lnTo>
                      <a:pt x="164" y="240"/>
                    </a:lnTo>
                    <a:lnTo>
                      <a:pt x="166" y="240"/>
                    </a:lnTo>
                    <a:lnTo>
                      <a:pt x="168" y="242"/>
                    </a:lnTo>
                    <a:lnTo>
                      <a:pt x="170" y="244"/>
                    </a:lnTo>
                    <a:lnTo>
                      <a:pt x="172" y="244"/>
                    </a:lnTo>
                    <a:lnTo>
                      <a:pt x="174" y="246"/>
                    </a:lnTo>
                    <a:lnTo>
                      <a:pt x="178" y="248"/>
                    </a:lnTo>
                    <a:lnTo>
                      <a:pt x="182" y="254"/>
                    </a:lnTo>
                    <a:lnTo>
                      <a:pt x="192" y="264"/>
                    </a:lnTo>
                    <a:lnTo>
                      <a:pt x="194" y="266"/>
                    </a:lnTo>
                    <a:lnTo>
                      <a:pt x="196" y="268"/>
                    </a:lnTo>
                    <a:lnTo>
                      <a:pt x="198" y="268"/>
                    </a:lnTo>
                    <a:lnTo>
                      <a:pt x="200" y="270"/>
                    </a:lnTo>
                    <a:lnTo>
                      <a:pt x="204" y="272"/>
                    </a:lnTo>
                    <a:lnTo>
                      <a:pt x="206" y="274"/>
                    </a:lnTo>
                    <a:lnTo>
                      <a:pt x="212" y="278"/>
                    </a:lnTo>
                    <a:lnTo>
                      <a:pt x="220" y="284"/>
                    </a:lnTo>
                    <a:lnTo>
                      <a:pt x="222" y="286"/>
                    </a:lnTo>
                    <a:lnTo>
                      <a:pt x="226" y="290"/>
                    </a:lnTo>
                    <a:lnTo>
                      <a:pt x="230" y="292"/>
                    </a:lnTo>
                    <a:lnTo>
                      <a:pt x="234" y="294"/>
                    </a:lnTo>
                    <a:lnTo>
                      <a:pt x="238" y="296"/>
                    </a:lnTo>
                    <a:lnTo>
                      <a:pt x="238" y="296"/>
                    </a:lnTo>
                    <a:lnTo>
                      <a:pt x="240" y="296"/>
                    </a:lnTo>
                    <a:lnTo>
                      <a:pt x="242" y="298"/>
                    </a:lnTo>
                    <a:lnTo>
                      <a:pt x="244" y="298"/>
                    </a:lnTo>
                    <a:lnTo>
                      <a:pt x="246" y="298"/>
                    </a:lnTo>
                    <a:lnTo>
                      <a:pt x="246" y="298"/>
                    </a:lnTo>
                    <a:lnTo>
                      <a:pt x="248" y="298"/>
                    </a:lnTo>
                    <a:lnTo>
                      <a:pt x="248" y="298"/>
                    </a:lnTo>
                    <a:lnTo>
                      <a:pt x="250" y="296"/>
                    </a:lnTo>
                    <a:lnTo>
                      <a:pt x="252" y="296"/>
                    </a:lnTo>
                    <a:lnTo>
                      <a:pt x="252" y="294"/>
                    </a:lnTo>
                    <a:lnTo>
                      <a:pt x="252" y="294"/>
                    </a:lnTo>
                    <a:lnTo>
                      <a:pt x="252" y="292"/>
                    </a:lnTo>
                    <a:lnTo>
                      <a:pt x="252" y="292"/>
                    </a:lnTo>
                    <a:lnTo>
                      <a:pt x="252" y="290"/>
                    </a:lnTo>
                    <a:lnTo>
                      <a:pt x="252" y="290"/>
                    </a:lnTo>
                    <a:lnTo>
                      <a:pt x="252" y="288"/>
                    </a:lnTo>
                    <a:lnTo>
                      <a:pt x="250" y="286"/>
                    </a:lnTo>
                    <a:lnTo>
                      <a:pt x="248" y="284"/>
                    </a:lnTo>
                    <a:lnTo>
                      <a:pt x="246" y="282"/>
                    </a:lnTo>
                    <a:lnTo>
                      <a:pt x="242" y="276"/>
                    </a:lnTo>
                    <a:lnTo>
                      <a:pt x="238" y="270"/>
                    </a:lnTo>
                    <a:lnTo>
                      <a:pt x="236" y="266"/>
                    </a:lnTo>
                    <a:lnTo>
                      <a:pt x="234" y="264"/>
                    </a:lnTo>
                    <a:lnTo>
                      <a:pt x="234" y="262"/>
                    </a:lnTo>
                    <a:lnTo>
                      <a:pt x="232" y="260"/>
                    </a:lnTo>
                    <a:lnTo>
                      <a:pt x="232" y="260"/>
                    </a:lnTo>
                    <a:lnTo>
                      <a:pt x="232" y="258"/>
                    </a:lnTo>
                    <a:lnTo>
                      <a:pt x="232" y="258"/>
                    </a:lnTo>
                    <a:lnTo>
                      <a:pt x="232" y="256"/>
                    </a:lnTo>
                    <a:lnTo>
                      <a:pt x="232" y="256"/>
                    </a:lnTo>
                    <a:lnTo>
                      <a:pt x="234" y="256"/>
                    </a:lnTo>
                    <a:lnTo>
                      <a:pt x="234" y="254"/>
                    </a:lnTo>
                    <a:lnTo>
                      <a:pt x="234" y="254"/>
                    </a:lnTo>
                    <a:lnTo>
                      <a:pt x="236" y="254"/>
                    </a:lnTo>
                    <a:lnTo>
                      <a:pt x="236" y="254"/>
                    </a:lnTo>
                    <a:lnTo>
                      <a:pt x="238" y="254"/>
                    </a:lnTo>
                    <a:lnTo>
                      <a:pt x="238" y="254"/>
                    </a:lnTo>
                    <a:lnTo>
                      <a:pt x="240" y="256"/>
                    </a:lnTo>
                    <a:lnTo>
                      <a:pt x="240" y="256"/>
                    </a:lnTo>
                    <a:lnTo>
                      <a:pt x="244" y="258"/>
                    </a:lnTo>
                    <a:lnTo>
                      <a:pt x="246" y="260"/>
                    </a:lnTo>
                    <a:lnTo>
                      <a:pt x="250" y="266"/>
                    </a:lnTo>
                    <a:lnTo>
                      <a:pt x="256" y="270"/>
                    </a:lnTo>
                    <a:lnTo>
                      <a:pt x="258" y="272"/>
                    </a:lnTo>
                    <a:lnTo>
                      <a:pt x="260" y="274"/>
                    </a:lnTo>
                    <a:lnTo>
                      <a:pt x="262" y="276"/>
                    </a:lnTo>
                    <a:lnTo>
                      <a:pt x="264" y="276"/>
                    </a:lnTo>
                    <a:lnTo>
                      <a:pt x="264" y="278"/>
                    </a:lnTo>
                    <a:lnTo>
                      <a:pt x="266" y="278"/>
                    </a:lnTo>
                    <a:lnTo>
                      <a:pt x="266" y="278"/>
                    </a:lnTo>
                    <a:lnTo>
                      <a:pt x="268" y="278"/>
                    </a:lnTo>
                    <a:lnTo>
                      <a:pt x="268" y="278"/>
                    </a:lnTo>
                    <a:lnTo>
                      <a:pt x="270" y="278"/>
                    </a:lnTo>
                    <a:lnTo>
                      <a:pt x="270" y="276"/>
                    </a:lnTo>
                    <a:lnTo>
                      <a:pt x="272" y="276"/>
                    </a:lnTo>
                    <a:lnTo>
                      <a:pt x="272" y="274"/>
                    </a:lnTo>
                    <a:lnTo>
                      <a:pt x="274" y="272"/>
                    </a:lnTo>
                    <a:lnTo>
                      <a:pt x="274" y="270"/>
                    </a:lnTo>
                    <a:lnTo>
                      <a:pt x="276" y="268"/>
                    </a:lnTo>
                    <a:lnTo>
                      <a:pt x="276" y="266"/>
                    </a:lnTo>
                    <a:lnTo>
                      <a:pt x="278" y="264"/>
                    </a:lnTo>
                    <a:lnTo>
                      <a:pt x="278" y="260"/>
                    </a:lnTo>
                    <a:lnTo>
                      <a:pt x="278" y="256"/>
                    </a:lnTo>
                    <a:lnTo>
                      <a:pt x="278" y="252"/>
                    </a:lnTo>
                    <a:lnTo>
                      <a:pt x="278" y="250"/>
                    </a:lnTo>
                    <a:lnTo>
                      <a:pt x="278" y="246"/>
                    </a:lnTo>
                    <a:lnTo>
                      <a:pt x="278" y="240"/>
                    </a:lnTo>
                    <a:lnTo>
                      <a:pt x="278" y="236"/>
                    </a:lnTo>
                    <a:lnTo>
                      <a:pt x="276" y="232"/>
                    </a:lnTo>
                    <a:lnTo>
                      <a:pt x="276" y="230"/>
                    </a:lnTo>
                    <a:lnTo>
                      <a:pt x="274" y="228"/>
                    </a:lnTo>
                    <a:lnTo>
                      <a:pt x="274" y="226"/>
                    </a:lnTo>
                    <a:lnTo>
                      <a:pt x="274" y="224"/>
                    </a:lnTo>
                    <a:lnTo>
                      <a:pt x="272" y="224"/>
                    </a:lnTo>
                    <a:lnTo>
                      <a:pt x="272" y="222"/>
                    </a:lnTo>
                    <a:lnTo>
                      <a:pt x="270" y="222"/>
                    </a:lnTo>
                    <a:lnTo>
                      <a:pt x="268" y="220"/>
                    </a:lnTo>
                    <a:lnTo>
                      <a:pt x="268" y="220"/>
                    </a:lnTo>
                    <a:lnTo>
                      <a:pt x="266" y="220"/>
                    </a:lnTo>
                    <a:lnTo>
                      <a:pt x="262" y="220"/>
                    </a:lnTo>
                    <a:lnTo>
                      <a:pt x="258" y="220"/>
                    </a:lnTo>
                    <a:lnTo>
                      <a:pt x="254" y="220"/>
                    </a:lnTo>
                    <a:lnTo>
                      <a:pt x="252" y="220"/>
                    </a:lnTo>
                    <a:lnTo>
                      <a:pt x="250" y="220"/>
                    </a:lnTo>
                    <a:lnTo>
                      <a:pt x="250" y="220"/>
                    </a:lnTo>
                    <a:lnTo>
                      <a:pt x="248" y="218"/>
                    </a:lnTo>
                    <a:lnTo>
                      <a:pt x="246" y="218"/>
                    </a:lnTo>
                    <a:lnTo>
                      <a:pt x="246" y="218"/>
                    </a:lnTo>
                    <a:lnTo>
                      <a:pt x="246" y="216"/>
                    </a:lnTo>
                    <a:lnTo>
                      <a:pt x="244" y="214"/>
                    </a:lnTo>
                    <a:lnTo>
                      <a:pt x="244" y="212"/>
                    </a:lnTo>
                    <a:lnTo>
                      <a:pt x="244" y="210"/>
                    </a:lnTo>
                    <a:lnTo>
                      <a:pt x="244" y="208"/>
                    </a:lnTo>
                    <a:lnTo>
                      <a:pt x="244" y="206"/>
                    </a:lnTo>
                    <a:lnTo>
                      <a:pt x="244" y="204"/>
                    </a:lnTo>
                    <a:lnTo>
                      <a:pt x="244" y="202"/>
                    </a:lnTo>
                    <a:lnTo>
                      <a:pt x="244" y="200"/>
                    </a:lnTo>
                    <a:lnTo>
                      <a:pt x="244" y="198"/>
                    </a:lnTo>
                    <a:lnTo>
                      <a:pt x="244" y="196"/>
                    </a:lnTo>
                    <a:lnTo>
                      <a:pt x="246" y="194"/>
                    </a:lnTo>
                    <a:lnTo>
                      <a:pt x="246" y="192"/>
                    </a:lnTo>
                    <a:lnTo>
                      <a:pt x="246" y="190"/>
                    </a:lnTo>
                    <a:lnTo>
                      <a:pt x="248" y="188"/>
                    </a:lnTo>
                    <a:lnTo>
                      <a:pt x="248" y="186"/>
                    </a:lnTo>
                    <a:lnTo>
                      <a:pt x="250" y="186"/>
                    </a:lnTo>
                    <a:lnTo>
                      <a:pt x="250" y="186"/>
                    </a:lnTo>
                    <a:lnTo>
                      <a:pt x="250" y="186"/>
                    </a:lnTo>
                    <a:lnTo>
                      <a:pt x="252" y="184"/>
                    </a:lnTo>
                    <a:lnTo>
                      <a:pt x="254" y="184"/>
                    </a:lnTo>
                    <a:lnTo>
                      <a:pt x="256" y="184"/>
                    </a:lnTo>
                    <a:lnTo>
                      <a:pt x="258" y="184"/>
                    </a:lnTo>
                    <a:lnTo>
                      <a:pt x="260" y="184"/>
                    </a:lnTo>
                    <a:lnTo>
                      <a:pt x="262" y="184"/>
                    </a:lnTo>
                    <a:lnTo>
                      <a:pt x="262" y="184"/>
                    </a:lnTo>
                    <a:lnTo>
                      <a:pt x="264" y="186"/>
                    </a:lnTo>
                    <a:lnTo>
                      <a:pt x="264" y="186"/>
                    </a:lnTo>
                    <a:lnTo>
                      <a:pt x="266" y="188"/>
                    </a:lnTo>
                    <a:lnTo>
                      <a:pt x="268" y="188"/>
                    </a:lnTo>
                    <a:lnTo>
                      <a:pt x="268" y="190"/>
                    </a:lnTo>
                    <a:lnTo>
                      <a:pt x="272" y="192"/>
                    </a:lnTo>
                    <a:lnTo>
                      <a:pt x="274" y="196"/>
                    </a:lnTo>
                    <a:lnTo>
                      <a:pt x="276" y="200"/>
                    </a:lnTo>
                    <a:lnTo>
                      <a:pt x="282" y="206"/>
                    </a:lnTo>
                    <a:lnTo>
                      <a:pt x="284" y="210"/>
                    </a:lnTo>
                    <a:lnTo>
                      <a:pt x="286" y="214"/>
                    </a:lnTo>
                    <a:lnTo>
                      <a:pt x="288" y="216"/>
                    </a:lnTo>
                    <a:lnTo>
                      <a:pt x="292" y="220"/>
                    </a:lnTo>
                    <a:lnTo>
                      <a:pt x="292" y="220"/>
                    </a:lnTo>
                    <a:lnTo>
                      <a:pt x="294" y="222"/>
                    </a:lnTo>
                    <a:lnTo>
                      <a:pt x="294" y="222"/>
                    </a:lnTo>
                    <a:lnTo>
                      <a:pt x="296" y="224"/>
                    </a:lnTo>
                    <a:lnTo>
                      <a:pt x="298" y="224"/>
                    </a:lnTo>
                    <a:lnTo>
                      <a:pt x="298" y="224"/>
                    </a:lnTo>
                    <a:lnTo>
                      <a:pt x="300" y="224"/>
                    </a:lnTo>
                    <a:lnTo>
                      <a:pt x="302" y="224"/>
                    </a:lnTo>
                    <a:lnTo>
                      <a:pt x="302" y="224"/>
                    </a:lnTo>
                    <a:lnTo>
                      <a:pt x="302" y="224"/>
                    </a:lnTo>
                    <a:lnTo>
                      <a:pt x="304" y="224"/>
                    </a:lnTo>
                    <a:lnTo>
                      <a:pt x="306" y="222"/>
                    </a:lnTo>
                    <a:lnTo>
                      <a:pt x="306" y="222"/>
                    </a:lnTo>
                    <a:lnTo>
                      <a:pt x="308" y="220"/>
                    </a:lnTo>
                    <a:lnTo>
                      <a:pt x="308" y="218"/>
                    </a:lnTo>
                    <a:lnTo>
                      <a:pt x="310" y="216"/>
                    </a:lnTo>
                    <a:lnTo>
                      <a:pt x="310" y="214"/>
                    </a:lnTo>
                    <a:lnTo>
                      <a:pt x="312" y="210"/>
                    </a:lnTo>
                    <a:lnTo>
                      <a:pt x="314" y="206"/>
                    </a:lnTo>
                    <a:lnTo>
                      <a:pt x="316" y="202"/>
                    </a:lnTo>
                    <a:lnTo>
                      <a:pt x="316" y="200"/>
                    </a:lnTo>
                    <a:lnTo>
                      <a:pt x="316" y="200"/>
                    </a:lnTo>
                    <a:lnTo>
                      <a:pt x="318" y="198"/>
                    </a:lnTo>
                    <a:lnTo>
                      <a:pt x="320" y="196"/>
                    </a:lnTo>
                    <a:lnTo>
                      <a:pt x="322" y="190"/>
                    </a:lnTo>
                    <a:lnTo>
                      <a:pt x="324" y="188"/>
                    </a:lnTo>
                    <a:lnTo>
                      <a:pt x="326" y="186"/>
                    </a:lnTo>
                    <a:lnTo>
                      <a:pt x="326" y="184"/>
                    </a:lnTo>
                    <a:lnTo>
                      <a:pt x="326" y="184"/>
                    </a:lnTo>
                    <a:lnTo>
                      <a:pt x="326" y="182"/>
                    </a:lnTo>
                    <a:lnTo>
                      <a:pt x="326" y="182"/>
                    </a:lnTo>
                    <a:lnTo>
                      <a:pt x="326" y="180"/>
                    </a:lnTo>
                    <a:lnTo>
                      <a:pt x="326" y="180"/>
                    </a:lnTo>
                    <a:lnTo>
                      <a:pt x="324" y="178"/>
                    </a:lnTo>
                    <a:lnTo>
                      <a:pt x="322" y="176"/>
                    </a:lnTo>
                    <a:lnTo>
                      <a:pt x="322" y="176"/>
                    </a:lnTo>
                    <a:lnTo>
                      <a:pt x="320" y="174"/>
                    </a:lnTo>
                    <a:lnTo>
                      <a:pt x="318" y="172"/>
                    </a:lnTo>
                    <a:lnTo>
                      <a:pt x="316" y="172"/>
                    </a:lnTo>
                    <a:lnTo>
                      <a:pt x="312" y="170"/>
                    </a:lnTo>
                    <a:lnTo>
                      <a:pt x="308" y="168"/>
                    </a:lnTo>
                    <a:lnTo>
                      <a:pt x="302" y="164"/>
                    </a:lnTo>
                    <a:lnTo>
                      <a:pt x="300" y="164"/>
                    </a:lnTo>
                    <a:lnTo>
                      <a:pt x="298" y="164"/>
                    </a:lnTo>
                    <a:lnTo>
                      <a:pt x="296" y="162"/>
                    </a:lnTo>
                    <a:lnTo>
                      <a:pt x="292" y="162"/>
                    </a:lnTo>
                    <a:lnTo>
                      <a:pt x="288" y="160"/>
                    </a:lnTo>
                    <a:lnTo>
                      <a:pt x="284" y="160"/>
                    </a:lnTo>
                    <a:lnTo>
                      <a:pt x="280" y="160"/>
                    </a:lnTo>
                    <a:lnTo>
                      <a:pt x="278" y="158"/>
                    </a:lnTo>
                    <a:lnTo>
                      <a:pt x="276" y="158"/>
                    </a:lnTo>
                    <a:lnTo>
                      <a:pt x="274" y="158"/>
                    </a:lnTo>
                    <a:lnTo>
                      <a:pt x="274" y="156"/>
                    </a:lnTo>
                    <a:lnTo>
                      <a:pt x="270" y="154"/>
                    </a:lnTo>
                    <a:lnTo>
                      <a:pt x="268" y="152"/>
                    </a:lnTo>
                    <a:lnTo>
                      <a:pt x="264" y="148"/>
                    </a:lnTo>
                    <a:lnTo>
                      <a:pt x="260" y="144"/>
                    </a:lnTo>
                    <a:lnTo>
                      <a:pt x="260" y="142"/>
                    </a:lnTo>
                    <a:lnTo>
                      <a:pt x="258" y="140"/>
                    </a:lnTo>
                    <a:lnTo>
                      <a:pt x="256" y="138"/>
                    </a:lnTo>
                    <a:lnTo>
                      <a:pt x="256" y="136"/>
                    </a:lnTo>
                    <a:lnTo>
                      <a:pt x="254" y="134"/>
                    </a:lnTo>
                    <a:lnTo>
                      <a:pt x="254" y="132"/>
                    </a:lnTo>
                    <a:lnTo>
                      <a:pt x="254" y="130"/>
                    </a:lnTo>
                    <a:lnTo>
                      <a:pt x="254" y="128"/>
                    </a:lnTo>
                    <a:lnTo>
                      <a:pt x="254" y="128"/>
                    </a:lnTo>
                    <a:lnTo>
                      <a:pt x="254" y="126"/>
                    </a:lnTo>
                    <a:lnTo>
                      <a:pt x="256" y="126"/>
                    </a:lnTo>
                    <a:lnTo>
                      <a:pt x="256" y="124"/>
                    </a:lnTo>
                    <a:lnTo>
                      <a:pt x="258" y="122"/>
                    </a:lnTo>
                    <a:lnTo>
                      <a:pt x="260" y="120"/>
                    </a:lnTo>
                    <a:lnTo>
                      <a:pt x="264" y="118"/>
                    </a:lnTo>
                    <a:lnTo>
                      <a:pt x="266" y="116"/>
                    </a:lnTo>
                    <a:lnTo>
                      <a:pt x="268" y="114"/>
                    </a:lnTo>
                    <a:lnTo>
                      <a:pt x="268" y="114"/>
                    </a:lnTo>
                    <a:lnTo>
                      <a:pt x="268" y="112"/>
                    </a:lnTo>
                    <a:lnTo>
                      <a:pt x="268" y="112"/>
                    </a:lnTo>
                    <a:lnTo>
                      <a:pt x="268" y="110"/>
                    </a:lnTo>
                    <a:lnTo>
                      <a:pt x="268" y="108"/>
                    </a:lnTo>
                    <a:lnTo>
                      <a:pt x="268" y="108"/>
                    </a:lnTo>
                    <a:lnTo>
                      <a:pt x="268" y="106"/>
                    </a:lnTo>
                    <a:lnTo>
                      <a:pt x="266" y="104"/>
                    </a:lnTo>
                    <a:lnTo>
                      <a:pt x="266" y="102"/>
                    </a:lnTo>
                    <a:lnTo>
                      <a:pt x="264" y="100"/>
                    </a:lnTo>
                    <a:lnTo>
                      <a:pt x="262" y="96"/>
                    </a:lnTo>
                    <a:lnTo>
                      <a:pt x="260" y="92"/>
                    </a:lnTo>
                    <a:lnTo>
                      <a:pt x="258" y="90"/>
                    </a:lnTo>
                    <a:lnTo>
                      <a:pt x="256" y="88"/>
                    </a:lnTo>
                    <a:lnTo>
                      <a:pt x="254" y="88"/>
                    </a:lnTo>
                    <a:lnTo>
                      <a:pt x="252" y="86"/>
                    </a:lnTo>
                    <a:lnTo>
                      <a:pt x="250" y="84"/>
                    </a:lnTo>
                    <a:lnTo>
                      <a:pt x="248" y="84"/>
                    </a:lnTo>
                    <a:lnTo>
                      <a:pt x="246" y="82"/>
                    </a:lnTo>
                    <a:lnTo>
                      <a:pt x="242" y="80"/>
                    </a:lnTo>
                    <a:lnTo>
                      <a:pt x="236" y="78"/>
                    </a:lnTo>
                    <a:lnTo>
                      <a:pt x="226" y="74"/>
                    </a:lnTo>
                    <a:lnTo>
                      <a:pt x="220" y="72"/>
                    </a:lnTo>
                    <a:lnTo>
                      <a:pt x="216" y="70"/>
                    </a:lnTo>
                    <a:lnTo>
                      <a:pt x="210" y="68"/>
                    </a:lnTo>
                    <a:lnTo>
                      <a:pt x="202" y="66"/>
                    </a:lnTo>
                    <a:lnTo>
                      <a:pt x="200" y="64"/>
                    </a:lnTo>
                    <a:lnTo>
                      <a:pt x="196" y="62"/>
                    </a:lnTo>
                    <a:lnTo>
                      <a:pt x="192" y="60"/>
                    </a:lnTo>
                    <a:lnTo>
                      <a:pt x="192" y="58"/>
                    </a:lnTo>
                    <a:lnTo>
                      <a:pt x="190" y="58"/>
                    </a:lnTo>
                    <a:lnTo>
                      <a:pt x="190" y="56"/>
                    </a:lnTo>
                    <a:lnTo>
                      <a:pt x="188" y="56"/>
                    </a:lnTo>
                    <a:lnTo>
                      <a:pt x="186" y="52"/>
                    </a:lnTo>
                    <a:lnTo>
                      <a:pt x="186" y="50"/>
                    </a:lnTo>
                    <a:lnTo>
                      <a:pt x="184" y="46"/>
                    </a:lnTo>
                    <a:lnTo>
                      <a:pt x="182" y="40"/>
                    </a:lnTo>
                    <a:lnTo>
                      <a:pt x="178" y="36"/>
                    </a:lnTo>
                    <a:lnTo>
                      <a:pt x="178" y="34"/>
                    </a:lnTo>
                    <a:lnTo>
                      <a:pt x="176" y="32"/>
                    </a:lnTo>
                    <a:lnTo>
                      <a:pt x="174" y="30"/>
                    </a:lnTo>
                    <a:lnTo>
                      <a:pt x="174" y="28"/>
                    </a:lnTo>
                    <a:lnTo>
                      <a:pt x="172" y="26"/>
                    </a:lnTo>
                    <a:lnTo>
                      <a:pt x="172" y="26"/>
                    </a:lnTo>
                    <a:lnTo>
                      <a:pt x="170" y="26"/>
                    </a:lnTo>
                    <a:lnTo>
                      <a:pt x="168" y="24"/>
                    </a:lnTo>
                    <a:lnTo>
                      <a:pt x="166" y="24"/>
                    </a:lnTo>
                    <a:lnTo>
                      <a:pt x="162" y="24"/>
                    </a:lnTo>
                    <a:lnTo>
                      <a:pt x="160" y="22"/>
                    </a:lnTo>
                    <a:lnTo>
                      <a:pt x="156" y="22"/>
                    </a:lnTo>
                    <a:lnTo>
                      <a:pt x="152" y="22"/>
                    </a:lnTo>
                    <a:lnTo>
                      <a:pt x="148" y="24"/>
                    </a:lnTo>
                    <a:lnTo>
                      <a:pt x="146" y="24"/>
                    </a:lnTo>
                    <a:lnTo>
                      <a:pt x="142" y="24"/>
                    </a:lnTo>
                    <a:lnTo>
                      <a:pt x="138" y="24"/>
                    </a:lnTo>
                    <a:lnTo>
                      <a:pt x="134" y="26"/>
                    </a:lnTo>
                    <a:lnTo>
                      <a:pt x="132" y="26"/>
                    </a:lnTo>
                    <a:lnTo>
                      <a:pt x="128" y="28"/>
                    </a:lnTo>
                    <a:lnTo>
                      <a:pt x="124" y="28"/>
                    </a:lnTo>
                    <a:lnTo>
                      <a:pt x="122" y="30"/>
                    </a:lnTo>
                    <a:lnTo>
                      <a:pt x="120" y="30"/>
                    </a:lnTo>
                    <a:lnTo>
                      <a:pt x="120" y="32"/>
                    </a:lnTo>
                    <a:lnTo>
                      <a:pt x="118" y="32"/>
                    </a:lnTo>
                    <a:lnTo>
                      <a:pt x="118" y="34"/>
                    </a:lnTo>
                    <a:lnTo>
                      <a:pt x="116" y="36"/>
                    </a:lnTo>
                    <a:lnTo>
                      <a:pt x="114" y="38"/>
                    </a:lnTo>
                    <a:lnTo>
                      <a:pt x="112" y="42"/>
                    </a:lnTo>
                    <a:lnTo>
                      <a:pt x="110" y="46"/>
                    </a:lnTo>
                    <a:lnTo>
                      <a:pt x="110" y="48"/>
                    </a:lnTo>
                    <a:lnTo>
                      <a:pt x="110" y="48"/>
                    </a:lnTo>
                    <a:lnTo>
                      <a:pt x="108" y="50"/>
                    </a:lnTo>
                    <a:lnTo>
                      <a:pt x="106" y="50"/>
                    </a:lnTo>
                    <a:lnTo>
                      <a:pt x="106" y="50"/>
                    </a:lnTo>
                    <a:lnTo>
                      <a:pt x="106" y="50"/>
                    </a:lnTo>
                    <a:lnTo>
                      <a:pt x="106" y="50"/>
                    </a:lnTo>
                    <a:lnTo>
                      <a:pt x="104" y="50"/>
                    </a:lnTo>
                    <a:lnTo>
                      <a:pt x="104" y="50"/>
                    </a:lnTo>
                    <a:lnTo>
                      <a:pt x="104" y="50"/>
                    </a:lnTo>
                    <a:lnTo>
                      <a:pt x="102" y="48"/>
                    </a:lnTo>
                    <a:lnTo>
                      <a:pt x="102" y="48"/>
                    </a:lnTo>
                    <a:lnTo>
                      <a:pt x="102" y="46"/>
                    </a:lnTo>
                    <a:lnTo>
                      <a:pt x="102" y="46"/>
                    </a:lnTo>
                    <a:lnTo>
                      <a:pt x="102" y="44"/>
                    </a:lnTo>
                    <a:lnTo>
                      <a:pt x="102" y="42"/>
                    </a:lnTo>
                    <a:lnTo>
                      <a:pt x="104" y="40"/>
                    </a:lnTo>
                    <a:lnTo>
                      <a:pt x="104" y="36"/>
                    </a:lnTo>
                    <a:lnTo>
                      <a:pt x="106" y="34"/>
                    </a:lnTo>
                    <a:lnTo>
                      <a:pt x="108" y="30"/>
                    </a:lnTo>
                    <a:lnTo>
                      <a:pt x="110" y="22"/>
                    </a:lnTo>
                    <a:lnTo>
                      <a:pt x="112" y="18"/>
                    </a:lnTo>
                    <a:lnTo>
                      <a:pt x="112" y="16"/>
                    </a:lnTo>
                    <a:lnTo>
                      <a:pt x="114" y="12"/>
                    </a:lnTo>
                    <a:lnTo>
                      <a:pt x="114" y="10"/>
                    </a:lnTo>
                    <a:lnTo>
                      <a:pt x="114" y="10"/>
                    </a:lnTo>
                    <a:lnTo>
                      <a:pt x="114" y="8"/>
                    </a:lnTo>
                    <a:lnTo>
                      <a:pt x="114" y="8"/>
                    </a:lnTo>
                    <a:lnTo>
                      <a:pt x="114" y="6"/>
                    </a:lnTo>
                    <a:lnTo>
                      <a:pt x="112" y="6"/>
                    </a:lnTo>
                    <a:lnTo>
                      <a:pt x="112" y="4"/>
                    </a:lnTo>
                    <a:lnTo>
                      <a:pt x="112" y="4"/>
                    </a:lnTo>
                    <a:lnTo>
                      <a:pt x="110" y="2"/>
                    </a:lnTo>
                    <a:lnTo>
                      <a:pt x="108" y="2"/>
                    </a:lnTo>
                    <a:lnTo>
                      <a:pt x="106" y="2"/>
                    </a:lnTo>
                    <a:lnTo>
                      <a:pt x="104" y="0"/>
                    </a:lnTo>
                    <a:lnTo>
                      <a:pt x="100" y="0"/>
                    </a:lnTo>
                    <a:lnTo>
                      <a:pt x="98" y="0"/>
                    </a:lnTo>
                    <a:lnTo>
                      <a:pt x="96" y="0"/>
                    </a:lnTo>
                    <a:lnTo>
                      <a:pt x="94" y="0"/>
                    </a:lnTo>
                    <a:lnTo>
                      <a:pt x="90" y="0"/>
                    </a:lnTo>
                    <a:lnTo>
                      <a:pt x="88" y="0"/>
                    </a:lnTo>
                    <a:lnTo>
                      <a:pt x="86" y="0"/>
                    </a:lnTo>
                    <a:lnTo>
                      <a:pt x="82" y="0"/>
                    </a:lnTo>
                    <a:lnTo>
                      <a:pt x="80" y="2"/>
                    </a:lnTo>
                    <a:lnTo>
                      <a:pt x="78" y="2"/>
                    </a:lnTo>
                    <a:lnTo>
                      <a:pt x="78" y="2"/>
                    </a:lnTo>
                    <a:lnTo>
                      <a:pt x="76" y="4"/>
                    </a:lnTo>
                    <a:lnTo>
                      <a:pt x="74" y="4"/>
                    </a:lnTo>
                    <a:lnTo>
                      <a:pt x="74" y="6"/>
                    </a:lnTo>
                    <a:lnTo>
                      <a:pt x="72" y="6"/>
                    </a:lnTo>
                    <a:lnTo>
                      <a:pt x="70" y="10"/>
                    </a:lnTo>
                    <a:lnTo>
                      <a:pt x="66" y="12"/>
                    </a:lnTo>
                    <a:lnTo>
                      <a:pt x="64" y="16"/>
                    </a:lnTo>
                    <a:lnTo>
                      <a:pt x="62" y="20"/>
                    </a:lnTo>
                    <a:lnTo>
                      <a:pt x="60" y="22"/>
                    </a:lnTo>
                    <a:lnTo>
                      <a:pt x="60" y="26"/>
                    </a:lnTo>
                    <a:lnTo>
                      <a:pt x="60" y="26"/>
                    </a:lnTo>
                    <a:lnTo>
                      <a:pt x="60" y="28"/>
                    </a:lnTo>
                    <a:lnTo>
                      <a:pt x="58" y="30"/>
                    </a:lnTo>
                    <a:lnTo>
                      <a:pt x="58" y="34"/>
                    </a:lnTo>
                    <a:lnTo>
                      <a:pt x="58" y="38"/>
                    </a:lnTo>
                    <a:lnTo>
                      <a:pt x="58" y="40"/>
                    </a:lnTo>
                    <a:lnTo>
                      <a:pt x="58" y="40"/>
                    </a:lnTo>
                    <a:lnTo>
                      <a:pt x="58" y="42"/>
                    </a:lnTo>
                    <a:lnTo>
                      <a:pt x="58" y="42"/>
                    </a:lnTo>
                    <a:lnTo>
                      <a:pt x="58" y="42"/>
                    </a:lnTo>
                    <a:lnTo>
                      <a:pt x="56" y="44"/>
                    </a:lnTo>
                    <a:lnTo>
                      <a:pt x="56" y="44"/>
                    </a:lnTo>
                    <a:lnTo>
                      <a:pt x="54" y="44"/>
                    </a:lnTo>
                    <a:lnTo>
                      <a:pt x="54" y="44"/>
                    </a:lnTo>
                    <a:lnTo>
                      <a:pt x="50" y="44"/>
                    </a:lnTo>
                    <a:lnTo>
                      <a:pt x="48" y="44"/>
                    </a:lnTo>
                    <a:lnTo>
                      <a:pt x="46" y="44"/>
                    </a:lnTo>
                    <a:lnTo>
                      <a:pt x="42" y="42"/>
                    </a:lnTo>
                    <a:lnTo>
                      <a:pt x="42" y="42"/>
                    </a:lnTo>
                    <a:lnTo>
                      <a:pt x="40" y="42"/>
                    </a:lnTo>
                    <a:lnTo>
                      <a:pt x="40" y="42"/>
                    </a:lnTo>
                    <a:lnTo>
                      <a:pt x="40" y="40"/>
                    </a:lnTo>
                    <a:lnTo>
                      <a:pt x="38" y="40"/>
                    </a:lnTo>
                    <a:lnTo>
                      <a:pt x="38" y="38"/>
                    </a:lnTo>
                    <a:lnTo>
                      <a:pt x="38" y="38"/>
                    </a:lnTo>
                    <a:lnTo>
                      <a:pt x="38" y="36"/>
                    </a:lnTo>
                    <a:lnTo>
                      <a:pt x="38" y="36"/>
                    </a:lnTo>
                    <a:lnTo>
                      <a:pt x="38" y="34"/>
                    </a:lnTo>
                    <a:lnTo>
                      <a:pt x="40" y="32"/>
                    </a:lnTo>
                    <a:lnTo>
                      <a:pt x="40" y="30"/>
                    </a:lnTo>
                    <a:lnTo>
                      <a:pt x="42" y="26"/>
                    </a:lnTo>
                    <a:lnTo>
                      <a:pt x="46" y="20"/>
                    </a:lnTo>
                    <a:lnTo>
                      <a:pt x="48" y="16"/>
                    </a:lnTo>
                    <a:lnTo>
                      <a:pt x="50" y="12"/>
                    </a:lnTo>
                    <a:lnTo>
                      <a:pt x="50" y="10"/>
                    </a:lnTo>
                    <a:lnTo>
                      <a:pt x="50" y="8"/>
                    </a:lnTo>
                    <a:lnTo>
                      <a:pt x="50" y="6"/>
                    </a:lnTo>
                    <a:lnTo>
                      <a:pt x="50" y="6"/>
                    </a:lnTo>
                    <a:lnTo>
                      <a:pt x="50" y="4"/>
                    </a:lnTo>
                    <a:lnTo>
                      <a:pt x="50" y="4"/>
                    </a:lnTo>
                    <a:lnTo>
                      <a:pt x="50" y="4"/>
                    </a:lnTo>
                    <a:lnTo>
                      <a:pt x="50" y="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82" name="Freeform 562"/>
              <p:cNvSpPr>
                <a:spLocks/>
              </p:cNvSpPr>
              <p:nvPr/>
            </p:nvSpPr>
            <p:spPr bwMode="auto">
              <a:xfrm>
                <a:off x="2745078" y="2768767"/>
                <a:ext cx="38100" cy="47625"/>
              </a:xfrm>
              <a:custGeom>
                <a:avLst/>
                <a:gdLst>
                  <a:gd name="T0" fmla="*/ 2 w 24"/>
                  <a:gd name="T1" fmla="*/ 30 h 30"/>
                  <a:gd name="T2" fmla="*/ 2 w 24"/>
                  <a:gd name="T3" fmla="*/ 30 h 30"/>
                  <a:gd name="T4" fmla="*/ 0 w 24"/>
                  <a:gd name="T5" fmla="*/ 30 h 30"/>
                  <a:gd name="T6" fmla="*/ 0 w 24"/>
                  <a:gd name="T7" fmla="*/ 30 h 30"/>
                  <a:gd name="T8" fmla="*/ 0 w 24"/>
                  <a:gd name="T9" fmla="*/ 28 h 30"/>
                  <a:gd name="T10" fmla="*/ 0 w 24"/>
                  <a:gd name="T11" fmla="*/ 28 h 30"/>
                  <a:gd name="T12" fmla="*/ 0 w 24"/>
                  <a:gd name="T13" fmla="*/ 28 h 30"/>
                  <a:gd name="T14" fmla="*/ 0 w 24"/>
                  <a:gd name="T15" fmla="*/ 26 h 30"/>
                  <a:gd name="T16" fmla="*/ 0 w 24"/>
                  <a:gd name="T17" fmla="*/ 24 h 30"/>
                  <a:gd name="T18" fmla="*/ 2 w 24"/>
                  <a:gd name="T19" fmla="*/ 18 h 30"/>
                  <a:gd name="T20" fmla="*/ 2 w 24"/>
                  <a:gd name="T21" fmla="*/ 16 h 30"/>
                  <a:gd name="T22" fmla="*/ 2 w 24"/>
                  <a:gd name="T23" fmla="*/ 14 h 30"/>
                  <a:gd name="T24" fmla="*/ 2 w 24"/>
                  <a:gd name="T25" fmla="*/ 12 h 30"/>
                  <a:gd name="T26" fmla="*/ 4 w 24"/>
                  <a:gd name="T27" fmla="*/ 12 h 30"/>
                  <a:gd name="T28" fmla="*/ 4 w 24"/>
                  <a:gd name="T29" fmla="*/ 10 h 30"/>
                  <a:gd name="T30" fmla="*/ 4 w 24"/>
                  <a:gd name="T31" fmla="*/ 8 h 30"/>
                  <a:gd name="T32" fmla="*/ 4 w 24"/>
                  <a:gd name="T33" fmla="*/ 8 h 30"/>
                  <a:gd name="T34" fmla="*/ 4 w 24"/>
                  <a:gd name="T35" fmla="*/ 6 h 30"/>
                  <a:gd name="T36" fmla="*/ 4 w 24"/>
                  <a:gd name="T37" fmla="*/ 6 h 30"/>
                  <a:gd name="T38" fmla="*/ 6 w 24"/>
                  <a:gd name="T39" fmla="*/ 4 h 30"/>
                  <a:gd name="T40" fmla="*/ 6 w 24"/>
                  <a:gd name="T41" fmla="*/ 4 h 30"/>
                  <a:gd name="T42" fmla="*/ 6 w 24"/>
                  <a:gd name="T43" fmla="*/ 2 h 30"/>
                  <a:gd name="T44" fmla="*/ 8 w 24"/>
                  <a:gd name="T45" fmla="*/ 2 h 30"/>
                  <a:gd name="T46" fmla="*/ 8 w 24"/>
                  <a:gd name="T47" fmla="*/ 2 h 30"/>
                  <a:gd name="T48" fmla="*/ 10 w 24"/>
                  <a:gd name="T49" fmla="*/ 2 h 30"/>
                  <a:gd name="T50" fmla="*/ 10 w 24"/>
                  <a:gd name="T51" fmla="*/ 0 h 30"/>
                  <a:gd name="T52" fmla="*/ 12 w 24"/>
                  <a:gd name="T53" fmla="*/ 0 h 30"/>
                  <a:gd name="T54" fmla="*/ 12 w 24"/>
                  <a:gd name="T55" fmla="*/ 0 h 30"/>
                  <a:gd name="T56" fmla="*/ 14 w 24"/>
                  <a:gd name="T57" fmla="*/ 0 h 30"/>
                  <a:gd name="T58" fmla="*/ 14 w 24"/>
                  <a:gd name="T59" fmla="*/ 0 h 30"/>
                  <a:gd name="T60" fmla="*/ 16 w 24"/>
                  <a:gd name="T61" fmla="*/ 0 h 30"/>
                  <a:gd name="T62" fmla="*/ 16 w 24"/>
                  <a:gd name="T63" fmla="*/ 0 h 30"/>
                  <a:gd name="T64" fmla="*/ 18 w 24"/>
                  <a:gd name="T65" fmla="*/ 2 h 30"/>
                  <a:gd name="T66" fmla="*/ 18 w 24"/>
                  <a:gd name="T67" fmla="*/ 2 h 30"/>
                  <a:gd name="T68" fmla="*/ 20 w 24"/>
                  <a:gd name="T69" fmla="*/ 2 h 30"/>
                  <a:gd name="T70" fmla="*/ 20 w 24"/>
                  <a:gd name="T71" fmla="*/ 2 h 30"/>
                  <a:gd name="T72" fmla="*/ 20 w 24"/>
                  <a:gd name="T73" fmla="*/ 4 h 30"/>
                  <a:gd name="T74" fmla="*/ 22 w 24"/>
                  <a:gd name="T75" fmla="*/ 4 h 30"/>
                  <a:gd name="T76" fmla="*/ 22 w 24"/>
                  <a:gd name="T77" fmla="*/ 6 h 30"/>
                  <a:gd name="T78" fmla="*/ 22 w 24"/>
                  <a:gd name="T79" fmla="*/ 6 h 30"/>
                  <a:gd name="T80" fmla="*/ 22 w 24"/>
                  <a:gd name="T81" fmla="*/ 8 h 30"/>
                  <a:gd name="T82" fmla="*/ 24 w 24"/>
                  <a:gd name="T83" fmla="*/ 8 h 30"/>
                  <a:gd name="T84" fmla="*/ 24 w 24"/>
                  <a:gd name="T85" fmla="*/ 10 h 30"/>
                  <a:gd name="T86" fmla="*/ 24 w 24"/>
                  <a:gd name="T87" fmla="*/ 12 h 30"/>
                  <a:gd name="T88" fmla="*/ 24 w 24"/>
                  <a:gd name="T89" fmla="*/ 12 h 30"/>
                  <a:gd name="T90" fmla="*/ 24 w 24"/>
                  <a:gd name="T91" fmla="*/ 14 h 30"/>
                  <a:gd name="T92" fmla="*/ 24 w 24"/>
                  <a:gd name="T93" fmla="*/ 16 h 30"/>
                  <a:gd name="T94" fmla="*/ 22 w 24"/>
                  <a:gd name="T95" fmla="*/ 16 h 30"/>
                  <a:gd name="T96" fmla="*/ 20 w 24"/>
                  <a:gd name="T97" fmla="*/ 18 h 30"/>
                  <a:gd name="T98" fmla="*/ 20 w 24"/>
                  <a:gd name="T99" fmla="*/ 20 h 30"/>
                  <a:gd name="T100" fmla="*/ 18 w 24"/>
                  <a:gd name="T101" fmla="*/ 20 h 30"/>
                  <a:gd name="T102" fmla="*/ 16 w 24"/>
                  <a:gd name="T103" fmla="*/ 22 h 30"/>
                  <a:gd name="T104" fmla="*/ 14 w 24"/>
                  <a:gd name="T105" fmla="*/ 24 h 30"/>
                  <a:gd name="T106" fmla="*/ 12 w 24"/>
                  <a:gd name="T107" fmla="*/ 24 h 30"/>
                  <a:gd name="T108" fmla="*/ 12 w 24"/>
                  <a:gd name="T109" fmla="*/ 26 h 30"/>
                  <a:gd name="T110" fmla="*/ 10 w 24"/>
                  <a:gd name="T111" fmla="*/ 28 h 30"/>
                  <a:gd name="T112" fmla="*/ 8 w 24"/>
                  <a:gd name="T113" fmla="*/ 28 h 30"/>
                  <a:gd name="T114" fmla="*/ 6 w 24"/>
                  <a:gd name="T115" fmla="*/ 28 h 30"/>
                  <a:gd name="T116" fmla="*/ 4 w 24"/>
                  <a:gd name="T117" fmla="*/ 30 h 30"/>
                  <a:gd name="T118" fmla="*/ 2 w 24"/>
                  <a:gd name="T119" fmla="*/ 30 h 30"/>
                  <a:gd name="T120" fmla="*/ 2 w 24"/>
                  <a:gd name="T12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 h="30">
                    <a:moveTo>
                      <a:pt x="2" y="30"/>
                    </a:moveTo>
                    <a:lnTo>
                      <a:pt x="2" y="30"/>
                    </a:lnTo>
                    <a:lnTo>
                      <a:pt x="0" y="30"/>
                    </a:lnTo>
                    <a:lnTo>
                      <a:pt x="0" y="30"/>
                    </a:lnTo>
                    <a:lnTo>
                      <a:pt x="0" y="28"/>
                    </a:lnTo>
                    <a:lnTo>
                      <a:pt x="0" y="28"/>
                    </a:lnTo>
                    <a:lnTo>
                      <a:pt x="0" y="28"/>
                    </a:lnTo>
                    <a:lnTo>
                      <a:pt x="0" y="26"/>
                    </a:lnTo>
                    <a:lnTo>
                      <a:pt x="0" y="24"/>
                    </a:lnTo>
                    <a:lnTo>
                      <a:pt x="2" y="18"/>
                    </a:lnTo>
                    <a:lnTo>
                      <a:pt x="2" y="16"/>
                    </a:lnTo>
                    <a:lnTo>
                      <a:pt x="2" y="14"/>
                    </a:lnTo>
                    <a:lnTo>
                      <a:pt x="2" y="12"/>
                    </a:lnTo>
                    <a:lnTo>
                      <a:pt x="4" y="12"/>
                    </a:lnTo>
                    <a:lnTo>
                      <a:pt x="4" y="10"/>
                    </a:lnTo>
                    <a:lnTo>
                      <a:pt x="4" y="8"/>
                    </a:lnTo>
                    <a:lnTo>
                      <a:pt x="4" y="8"/>
                    </a:lnTo>
                    <a:lnTo>
                      <a:pt x="4" y="6"/>
                    </a:lnTo>
                    <a:lnTo>
                      <a:pt x="4" y="6"/>
                    </a:lnTo>
                    <a:lnTo>
                      <a:pt x="6" y="4"/>
                    </a:lnTo>
                    <a:lnTo>
                      <a:pt x="6" y="4"/>
                    </a:lnTo>
                    <a:lnTo>
                      <a:pt x="6" y="2"/>
                    </a:lnTo>
                    <a:lnTo>
                      <a:pt x="8" y="2"/>
                    </a:lnTo>
                    <a:lnTo>
                      <a:pt x="8" y="2"/>
                    </a:lnTo>
                    <a:lnTo>
                      <a:pt x="10" y="2"/>
                    </a:lnTo>
                    <a:lnTo>
                      <a:pt x="10" y="0"/>
                    </a:lnTo>
                    <a:lnTo>
                      <a:pt x="12" y="0"/>
                    </a:lnTo>
                    <a:lnTo>
                      <a:pt x="12" y="0"/>
                    </a:lnTo>
                    <a:lnTo>
                      <a:pt x="14" y="0"/>
                    </a:lnTo>
                    <a:lnTo>
                      <a:pt x="14" y="0"/>
                    </a:lnTo>
                    <a:lnTo>
                      <a:pt x="16" y="0"/>
                    </a:lnTo>
                    <a:lnTo>
                      <a:pt x="16" y="0"/>
                    </a:lnTo>
                    <a:lnTo>
                      <a:pt x="18" y="2"/>
                    </a:lnTo>
                    <a:lnTo>
                      <a:pt x="18" y="2"/>
                    </a:lnTo>
                    <a:lnTo>
                      <a:pt x="20" y="2"/>
                    </a:lnTo>
                    <a:lnTo>
                      <a:pt x="20" y="2"/>
                    </a:lnTo>
                    <a:lnTo>
                      <a:pt x="20" y="4"/>
                    </a:lnTo>
                    <a:lnTo>
                      <a:pt x="22" y="4"/>
                    </a:lnTo>
                    <a:lnTo>
                      <a:pt x="22" y="6"/>
                    </a:lnTo>
                    <a:lnTo>
                      <a:pt x="22" y="6"/>
                    </a:lnTo>
                    <a:lnTo>
                      <a:pt x="22" y="8"/>
                    </a:lnTo>
                    <a:lnTo>
                      <a:pt x="24" y="8"/>
                    </a:lnTo>
                    <a:lnTo>
                      <a:pt x="24" y="10"/>
                    </a:lnTo>
                    <a:lnTo>
                      <a:pt x="24" y="12"/>
                    </a:lnTo>
                    <a:lnTo>
                      <a:pt x="24" y="12"/>
                    </a:lnTo>
                    <a:lnTo>
                      <a:pt x="24" y="14"/>
                    </a:lnTo>
                    <a:lnTo>
                      <a:pt x="24" y="16"/>
                    </a:lnTo>
                    <a:lnTo>
                      <a:pt x="22" y="16"/>
                    </a:lnTo>
                    <a:lnTo>
                      <a:pt x="20" y="18"/>
                    </a:lnTo>
                    <a:lnTo>
                      <a:pt x="20" y="20"/>
                    </a:lnTo>
                    <a:lnTo>
                      <a:pt x="18" y="20"/>
                    </a:lnTo>
                    <a:lnTo>
                      <a:pt x="16" y="22"/>
                    </a:lnTo>
                    <a:lnTo>
                      <a:pt x="14" y="24"/>
                    </a:lnTo>
                    <a:lnTo>
                      <a:pt x="12" y="24"/>
                    </a:lnTo>
                    <a:lnTo>
                      <a:pt x="12" y="26"/>
                    </a:lnTo>
                    <a:lnTo>
                      <a:pt x="10" y="28"/>
                    </a:lnTo>
                    <a:lnTo>
                      <a:pt x="8" y="28"/>
                    </a:lnTo>
                    <a:lnTo>
                      <a:pt x="6" y="28"/>
                    </a:lnTo>
                    <a:lnTo>
                      <a:pt x="4" y="30"/>
                    </a:lnTo>
                    <a:lnTo>
                      <a:pt x="2" y="30"/>
                    </a:lnTo>
                    <a:lnTo>
                      <a:pt x="2" y="3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83" name="Freeform 564"/>
              <p:cNvSpPr>
                <a:spLocks/>
              </p:cNvSpPr>
              <p:nvPr/>
            </p:nvSpPr>
            <p:spPr bwMode="auto">
              <a:xfrm>
                <a:off x="2719678" y="2702092"/>
                <a:ext cx="22225" cy="44450"/>
              </a:xfrm>
              <a:custGeom>
                <a:avLst/>
                <a:gdLst>
                  <a:gd name="T0" fmla="*/ 6 w 14"/>
                  <a:gd name="T1" fmla="*/ 28 h 28"/>
                  <a:gd name="T2" fmla="*/ 6 w 14"/>
                  <a:gd name="T3" fmla="*/ 28 h 28"/>
                  <a:gd name="T4" fmla="*/ 6 w 14"/>
                  <a:gd name="T5" fmla="*/ 28 h 28"/>
                  <a:gd name="T6" fmla="*/ 6 w 14"/>
                  <a:gd name="T7" fmla="*/ 28 h 28"/>
                  <a:gd name="T8" fmla="*/ 4 w 14"/>
                  <a:gd name="T9" fmla="*/ 28 h 28"/>
                  <a:gd name="T10" fmla="*/ 4 w 14"/>
                  <a:gd name="T11" fmla="*/ 28 h 28"/>
                  <a:gd name="T12" fmla="*/ 4 w 14"/>
                  <a:gd name="T13" fmla="*/ 28 h 28"/>
                  <a:gd name="T14" fmla="*/ 2 w 14"/>
                  <a:gd name="T15" fmla="*/ 26 h 28"/>
                  <a:gd name="T16" fmla="*/ 2 w 14"/>
                  <a:gd name="T17" fmla="*/ 24 h 28"/>
                  <a:gd name="T18" fmla="*/ 0 w 14"/>
                  <a:gd name="T19" fmla="*/ 22 h 28"/>
                  <a:gd name="T20" fmla="*/ 0 w 14"/>
                  <a:gd name="T21" fmla="*/ 20 h 28"/>
                  <a:gd name="T22" fmla="*/ 0 w 14"/>
                  <a:gd name="T23" fmla="*/ 18 h 28"/>
                  <a:gd name="T24" fmla="*/ 0 w 14"/>
                  <a:gd name="T25" fmla="*/ 14 h 28"/>
                  <a:gd name="T26" fmla="*/ 0 w 14"/>
                  <a:gd name="T27" fmla="*/ 12 h 28"/>
                  <a:gd name="T28" fmla="*/ 0 w 14"/>
                  <a:gd name="T29" fmla="*/ 8 h 28"/>
                  <a:gd name="T30" fmla="*/ 0 w 14"/>
                  <a:gd name="T31" fmla="*/ 6 h 28"/>
                  <a:gd name="T32" fmla="*/ 2 w 14"/>
                  <a:gd name="T33" fmla="*/ 4 h 28"/>
                  <a:gd name="T34" fmla="*/ 2 w 14"/>
                  <a:gd name="T35" fmla="*/ 2 h 28"/>
                  <a:gd name="T36" fmla="*/ 4 w 14"/>
                  <a:gd name="T37" fmla="*/ 2 h 28"/>
                  <a:gd name="T38" fmla="*/ 4 w 14"/>
                  <a:gd name="T39" fmla="*/ 2 h 28"/>
                  <a:gd name="T40" fmla="*/ 4 w 14"/>
                  <a:gd name="T41" fmla="*/ 0 h 28"/>
                  <a:gd name="T42" fmla="*/ 6 w 14"/>
                  <a:gd name="T43" fmla="*/ 0 h 28"/>
                  <a:gd name="T44" fmla="*/ 6 w 14"/>
                  <a:gd name="T45" fmla="*/ 0 h 28"/>
                  <a:gd name="T46" fmla="*/ 6 w 14"/>
                  <a:gd name="T47" fmla="*/ 0 h 28"/>
                  <a:gd name="T48" fmla="*/ 8 w 14"/>
                  <a:gd name="T49" fmla="*/ 0 h 28"/>
                  <a:gd name="T50" fmla="*/ 8 w 14"/>
                  <a:gd name="T51" fmla="*/ 0 h 28"/>
                  <a:gd name="T52" fmla="*/ 8 w 14"/>
                  <a:gd name="T53" fmla="*/ 0 h 28"/>
                  <a:gd name="T54" fmla="*/ 10 w 14"/>
                  <a:gd name="T55" fmla="*/ 2 h 28"/>
                  <a:gd name="T56" fmla="*/ 10 w 14"/>
                  <a:gd name="T57" fmla="*/ 2 h 28"/>
                  <a:gd name="T58" fmla="*/ 10 w 14"/>
                  <a:gd name="T59" fmla="*/ 2 h 28"/>
                  <a:gd name="T60" fmla="*/ 12 w 14"/>
                  <a:gd name="T61" fmla="*/ 4 h 28"/>
                  <a:gd name="T62" fmla="*/ 12 w 14"/>
                  <a:gd name="T63" fmla="*/ 6 h 28"/>
                  <a:gd name="T64" fmla="*/ 14 w 14"/>
                  <a:gd name="T65" fmla="*/ 8 h 28"/>
                  <a:gd name="T66" fmla="*/ 14 w 14"/>
                  <a:gd name="T67" fmla="*/ 12 h 28"/>
                  <a:gd name="T68" fmla="*/ 14 w 14"/>
                  <a:gd name="T69" fmla="*/ 14 h 28"/>
                  <a:gd name="T70" fmla="*/ 14 w 14"/>
                  <a:gd name="T71" fmla="*/ 18 h 28"/>
                  <a:gd name="T72" fmla="*/ 14 w 14"/>
                  <a:gd name="T73" fmla="*/ 20 h 28"/>
                  <a:gd name="T74" fmla="*/ 12 w 14"/>
                  <a:gd name="T75" fmla="*/ 22 h 28"/>
                  <a:gd name="T76" fmla="*/ 12 w 14"/>
                  <a:gd name="T77" fmla="*/ 24 h 28"/>
                  <a:gd name="T78" fmla="*/ 10 w 14"/>
                  <a:gd name="T79" fmla="*/ 26 h 28"/>
                  <a:gd name="T80" fmla="*/ 10 w 14"/>
                  <a:gd name="T81" fmla="*/ 28 h 28"/>
                  <a:gd name="T82" fmla="*/ 10 w 14"/>
                  <a:gd name="T83" fmla="*/ 28 h 28"/>
                  <a:gd name="T84" fmla="*/ 8 w 14"/>
                  <a:gd name="T85" fmla="*/ 28 h 28"/>
                  <a:gd name="T86" fmla="*/ 8 w 14"/>
                  <a:gd name="T87" fmla="*/ 28 h 28"/>
                  <a:gd name="T88" fmla="*/ 8 w 14"/>
                  <a:gd name="T89" fmla="*/ 28 h 28"/>
                  <a:gd name="T90" fmla="*/ 6 w 14"/>
                  <a:gd name="T9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 h="28">
                    <a:moveTo>
                      <a:pt x="6" y="28"/>
                    </a:moveTo>
                    <a:lnTo>
                      <a:pt x="6" y="28"/>
                    </a:lnTo>
                    <a:lnTo>
                      <a:pt x="6" y="28"/>
                    </a:lnTo>
                    <a:lnTo>
                      <a:pt x="6" y="28"/>
                    </a:lnTo>
                    <a:lnTo>
                      <a:pt x="4" y="28"/>
                    </a:lnTo>
                    <a:lnTo>
                      <a:pt x="4" y="28"/>
                    </a:lnTo>
                    <a:lnTo>
                      <a:pt x="4" y="28"/>
                    </a:lnTo>
                    <a:lnTo>
                      <a:pt x="2" y="26"/>
                    </a:lnTo>
                    <a:lnTo>
                      <a:pt x="2" y="24"/>
                    </a:lnTo>
                    <a:lnTo>
                      <a:pt x="0" y="22"/>
                    </a:lnTo>
                    <a:lnTo>
                      <a:pt x="0" y="20"/>
                    </a:lnTo>
                    <a:lnTo>
                      <a:pt x="0" y="18"/>
                    </a:lnTo>
                    <a:lnTo>
                      <a:pt x="0" y="14"/>
                    </a:lnTo>
                    <a:lnTo>
                      <a:pt x="0" y="12"/>
                    </a:lnTo>
                    <a:lnTo>
                      <a:pt x="0" y="8"/>
                    </a:lnTo>
                    <a:lnTo>
                      <a:pt x="0" y="6"/>
                    </a:lnTo>
                    <a:lnTo>
                      <a:pt x="2" y="4"/>
                    </a:lnTo>
                    <a:lnTo>
                      <a:pt x="2" y="2"/>
                    </a:lnTo>
                    <a:lnTo>
                      <a:pt x="4" y="2"/>
                    </a:lnTo>
                    <a:lnTo>
                      <a:pt x="4" y="2"/>
                    </a:lnTo>
                    <a:lnTo>
                      <a:pt x="4" y="0"/>
                    </a:lnTo>
                    <a:lnTo>
                      <a:pt x="6" y="0"/>
                    </a:lnTo>
                    <a:lnTo>
                      <a:pt x="6" y="0"/>
                    </a:lnTo>
                    <a:lnTo>
                      <a:pt x="6" y="0"/>
                    </a:lnTo>
                    <a:lnTo>
                      <a:pt x="8" y="0"/>
                    </a:lnTo>
                    <a:lnTo>
                      <a:pt x="8" y="0"/>
                    </a:lnTo>
                    <a:lnTo>
                      <a:pt x="8" y="0"/>
                    </a:lnTo>
                    <a:lnTo>
                      <a:pt x="10" y="2"/>
                    </a:lnTo>
                    <a:lnTo>
                      <a:pt x="10" y="2"/>
                    </a:lnTo>
                    <a:lnTo>
                      <a:pt x="10" y="2"/>
                    </a:lnTo>
                    <a:lnTo>
                      <a:pt x="12" y="4"/>
                    </a:lnTo>
                    <a:lnTo>
                      <a:pt x="12" y="6"/>
                    </a:lnTo>
                    <a:lnTo>
                      <a:pt x="14" y="8"/>
                    </a:lnTo>
                    <a:lnTo>
                      <a:pt x="14" y="12"/>
                    </a:lnTo>
                    <a:lnTo>
                      <a:pt x="14" y="14"/>
                    </a:lnTo>
                    <a:lnTo>
                      <a:pt x="14" y="18"/>
                    </a:lnTo>
                    <a:lnTo>
                      <a:pt x="14" y="20"/>
                    </a:lnTo>
                    <a:lnTo>
                      <a:pt x="12" y="22"/>
                    </a:lnTo>
                    <a:lnTo>
                      <a:pt x="12" y="24"/>
                    </a:lnTo>
                    <a:lnTo>
                      <a:pt x="10" y="26"/>
                    </a:lnTo>
                    <a:lnTo>
                      <a:pt x="10" y="28"/>
                    </a:lnTo>
                    <a:lnTo>
                      <a:pt x="10" y="28"/>
                    </a:lnTo>
                    <a:lnTo>
                      <a:pt x="8" y="28"/>
                    </a:lnTo>
                    <a:lnTo>
                      <a:pt x="8" y="28"/>
                    </a:lnTo>
                    <a:lnTo>
                      <a:pt x="8" y="28"/>
                    </a:lnTo>
                    <a:lnTo>
                      <a:pt x="6" y="2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84" name="Freeform 566"/>
              <p:cNvSpPr>
                <a:spLocks/>
              </p:cNvSpPr>
              <p:nvPr/>
            </p:nvSpPr>
            <p:spPr bwMode="auto">
              <a:xfrm>
                <a:off x="2541878" y="2873542"/>
                <a:ext cx="92075" cy="79375"/>
              </a:xfrm>
              <a:custGeom>
                <a:avLst/>
                <a:gdLst>
                  <a:gd name="T0" fmla="*/ 26 w 58"/>
                  <a:gd name="T1" fmla="*/ 0 h 50"/>
                  <a:gd name="T2" fmla="*/ 32 w 58"/>
                  <a:gd name="T3" fmla="*/ 0 h 50"/>
                  <a:gd name="T4" fmla="*/ 38 w 58"/>
                  <a:gd name="T5" fmla="*/ 2 h 50"/>
                  <a:gd name="T6" fmla="*/ 46 w 58"/>
                  <a:gd name="T7" fmla="*/ 4 h 50"/>
                  <a:gd name="T8" fmla="*/ 50 w 58"/>
                  <a:gd name="T9" fmla="*/ 6 h 50"/>
                  <a:gd name="T10" fmla="*/ 52 w 58"/>
                  <a:gd name="T11" fmla="*/ 10 h 50"/>
                  <a:gd name="T12" fmla="*/ 56 w 58"/>
                  <a:gd name="T13" fmla="*/ 12 h 50"/>
                  <a:gd name="T14" fmla="*/ 58 w 58"/>
                  <a:gd name="T15" fmla="*/ 16 h 50"/>
                  <a:gd name="T16" fmla="*/ 58 w 58"/>
                  <a:gd name="T17" fmla="*/ 20 h 50"/>
                  <a:gd name="T18" fmla="*/ 58 w 58"/>
                  <a:gd name="T19" fmla="*/ 22 h 50"/>
                  <a:gd name="T20" fmla="*/ 58 w 58"/>
                  <a:gd name="T21" fmla="*/ 24 h 50"/>
                  <a:gd name="T22" fmla="*/ 56 w 58"/>
                  <a:gd name="T23" fmla="*/ 24 h 50"/>
                  <a:gd name="T24" fmla="*/ 54 w 58"/>
                  <a:gd name="T25" fmla="*/ 26 h 50"/>
                  <a:gd name="T26" fmla="*/ 50 w 58"/>
                  <a:gd name="T27" fmla="*/ 28 h 50"/>
                  <a:gd name="T28" fmla="*/ 40 w 58"/>
                  <a:gd name="T29" fmla="*/ 30 h 50"/>
                  <a:gd name="T30" fmla="*/ 38 w 58"/>
                  <a:gd name="T31" fmla="*/ 30 h 50"/>
                  <a:gd name="T32" fmla="*/ 36 w 58"/>
                  <a:gd name="T33" fmla="*/ 32 h 50"/>
                  <a:gd name="T34" fmla="*/ 32 w 58"/>
                  <a:gd name="T35" fmla="*/ 34 h 50"/>
                  <a:gd name="T36" fmla="*/ 24 w 58"/>
                  <a:gd name="T37" fmla="*/ 44 h 50"/>
                  <a:gd name="T38" fmla="*/ 22 w 58"/>
                  <a:gd name="T39" fmla="*/ 48 h 50"/>
                  <a:gd name="T40" fmla="*/ 18 w 58"/>
                  <a:gd name="T41" fmla="*/ 50 h 50"/>
                  <a:gd name="T42" fmla="*/ 16 w 58"/>
                  <a:gd name="T43" fmla="*/ 50 h 50"/>
                  <a:gd name="T44" fmla="*/ 14 w 58"/>
                  <a:gd name="T45" fmla="*/ 50 h 50"/>
                  <a:gd name="T46" fmla="*/ 12 w 58"/>
                  <a:gd name="T47" fmla="*/ 48 h 50"/>
                  <a:gd name="T48" fmla="*/ 10 w 58"/>
                  <a:gd name="T49" fmla="*/ 46 h 50"/>
                  <a:gd name="T50" fmla="*/ 6 w 58"/>
                  <a:gd name="T51" fmla="*/ 44 h 50"/>
                  <a:gd name="T52" fmla="*/ 4 w 58"/>
                  <a:gd name="T53" fmla="*/ 38 h 50"/>
                  <a:gd name="T54" fmla="*/ 0 w 58"/>
                  <a:gd name="T55" fmla="*/ 32 h 50"/>
                  <a:gd name="T56" fmla="*/ 0 w 58"/>
                  <a:gd name="T57" fmla="*/ 28 h 50"/>
                  <a:gd name="T58" fmla="*/ 0 w 58"/>
                  <a:gd name="T59" fmla="*/ 22 h 50"/>
                  <a:gd name="T60" fmla="*/ 0 w 58"/>
                  <a:gd name="T61" fmla="*/ 16 h 50"/>
                  <a:gd name="T62" fmla="*/ 2 w 58"/>
                  <a:gd name="T63" fmla="*/ 12 h 50"/>
                  <a:gd name="T64" fmla="*/ 2 w 58"/>
                  <a:gd name="T65" fmla="*/ 10 h 50"/>
                  <a:gd name="T66" fmla="*/ 4 w 58"/>
                  <a:gd name="T67" fmla="*/ 8 h 50"/>
                  <a:gd name="T68" fmla="*/ 6 w 58"/>
                  <a:gd name="T69" fmla="*/ 6 h 50"/>
                  <a:gd name="T70" fmla="*/ 14 w 58"/>
                  <a:gd name="T71" fmla="*/ 4 h 50"/>
                  <a:gd name="T72" fmla="*/ 20 w 58"/>
                  <a:gd name="T73" fmla="*/ 2 h 50"/>
                  <a:gd name="T74" fmla="*/ 26 w 58"/>
                  <a:gd name="T7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50">
                    <a:moveTo>
                      <a:pt x="26" y="0"/>
                    </a:moveTo>
                    <a:lnTo>
                      <a:pt x="26" y="0"/>
                    </a:lnTo>
                    <a:lnTo>
                      <a:pt x="28" y="0"/>
                    </a:lnTo>
                    <a:lnTo>
                      <a:pt x="32" y="0"/>
                    </a:lnTo>
                    <a:lnTo>
                      <a:pt x="36" y="2"/>
                    </a:lnTo>
                    <a:lnTo>
                      <a:pt x="38" y="2"/>
                    </a:lnTo>
                    <a:lnTo>
                      <a:pt x="42" y="4"/>
                    </a:lnTo>
                    <a:lnTo>
                      <a:pt x="46" y="4"/>
                    </a:lnTo>
                    <a:lnTo>
                      <a:pt x="48" y="6"/>
                    </a:lnTo>
                    <a:lnTo>
                      <a:pt x="50" y="6"/>
                    </a:lnTo>
                    <a:lnTo>
                      <a:pt x="50" y="8"/>
                    </a:lnTo>
                    <a:lnTo>
                      <a:pt x="52" y="10"/>
                    </a:lnTo>
                    <a:lnTo>
                      <a:pt x="54" y="10"/>
                    </a:lnTo>
                    <a:lnTo>
                      <a:pt x="56" y="12"/>
                    </a:lnTo>
                    <a:lnTo>
                      <a:pt x="56" y="14"/>
                    </a:lnTo>
                    <a:lnTo>
                      <a:pt x="58" y="16"/>
                    </a:lnTo>
                    <a:lnTo>
                      <a:pt x="58" y="18"/>
                    </a:lnTo>
                    <a:lnTo>
                      <a:pt x="58" y="20"/>
                    </a:lnTo>
                    <a:lnTo>
                      <a:pt x="58" y="22"/>
                    </a:lnTo>
                    <a:lnTo>
                      <a:pt x="58" y="22"/>
                    </a:lnTo>
                    <a:lnTo>
                      <a:pt x="58" y="22"/>
                    </a:lnTo>
                    <a:lnTo>
                      <a:pt x="58" y="24"/>
                    </a:lnTo>
                    <a:lnTo>
                      <a:pt x="58" y="24"/>
                    </a:lnTo>
                    <a:lnTo>
                      <a:pt x="56" y="24"/>
                    </a:lnTo>
                    <a:lnTo>
                      <a:pt x="56" y="26"/>
                    </a:lnTo>
                    <a:lnTo>
                      <a:pt x="54" y="26"/>
                    </a:lnTo>
                    <a:lnTo>
                      <a:pt x="52" y="26"/>
                    </a:lnTo>
                    <a:lnTo>
                      <a:pt x="50" y="28"/>
                    </a:lnTo>
                    <a:lnTo>
                      <a:pt x="42" y="28"/>
                    </a:lnTo>
                    <a:lnTo>
                      <a:pt x="40" y="30"/>
                    </a:lnTo>
                    <a:lnTo>
                      <a:pt x="40" y="30"/>
                    </a:lnTo>
                    <a:lnTo>
                      <a:pt x="38" y="30"/>
                    </a:lnTo>
                    <a:lnTo>
                      <a:pt x="36" y="30"/>
                    </a:lnTo>
                    <a:lnTo>
                      <a:pt x="36" y="32"/>
                    </a:lnTo>
                    <a:lnTo>
                      <a:pt x="34" y="34"/>
                    </a:lnTo>
                    <a:lnTo>
                      <a:pt x="32" y="34"/>
                    </a:lnTo>
                    <a:lnTo>
                      <a:pt x="28" y="42"/>
                    </a:lnTo>
                    <a:lnTo>
                      <a:pt x="24" y="44"/>
                    </a:lnTo>
                    <a:lnTo>
                      <a:pt x="22" y="46"/>
                    </a:lnTo>
                    <a:lnTo>
                      <a:pt x="22" y="48"/>
                    </a:lnTo>
                    <a:lnTo>
                      <a:pt x="20" y="48"/>
                    </a:lnTo>
                    <a:lnTo>
                      <a:pt x="18" y="50"/>
                    </a:lnTo>
                    <a:lnTo>
                      <a:pt x="16" y="50"/>
                    </a:lnTo>
                    <a:lnTo>
                      <a:pt x="16" y="50"/>
                    </a:lnTo>
                    <a:lnTo>
                      <a:pt x="16" y="50"/>
                    </a:lnTo>
                    <a:lnTo>
                      <a:pt x="14" y="50"/>
                    </a:lnTo>
                    <a:lnTo>
                      <a:pt x="12" y="50"/>
                    </a:lnTo>
                    <a:lnTo>
                      <a:pt x="12" y="48"/>
                    </a:lnTo>
                    <a:lnTo>
                      <a:pt x="10" y="48"/>
                    </a:lnTo>
                    <a:lnTo>
                      <a:pt x="10" y="46"/>
                    </a:lnTo>
                    <a:lnTo>
                      <a:pt x="8" y="44"/>
                    </a:lnTo>
                    <a:lnTo>
                      <a:pt x="6" y="44"/>
                    </a:lnTo>
                    <a:lnTo>
                      <a:pt x="6" y="42"/>
                    </a:lnTo>
                    <a:lnTo>
                      <a:pt x="4" y="38"/>
                    </a:lnTo>
                    <a:lnTo>
                      <a:pt x="2" y="36"/>
                    </a:lnTo>
                    <a:lnTo>
                      <a:pt x="0" y="32"/>
                    </a:lnTo>
                    <a:lnTo>
                      <a:pt x="0" y="30"/>
                    </a:lnTo>
                    <a:lnTo>
                      <a:pt x="0" y="28"/>
                    </a:lnTo>
                    <a:lnTo>
                      <a:pt x="0" y="26"/>
                    </a:lnTo>
                    <a:lnTo>
                      <a:pt x="0" y="22"/>
                    </a:lnTo>
                    <a:lnTo>
                      <a:pt x="0" y="20"/>
                    </a:lnTo>
                    <a:lnTo>
                      <a:pt x="0" y="16"/>
                    </a:lnTo>
                    <a:lnTo>
                      <a:pt x="0" y="14"/>
                    </a:lnTo>
                    <a:lnTo>
                      <a:pt x="2" y="12"/>
                    </a:lnTo>
                    <a:lnTo>
                      <a:pt x="2" y="10"/>
                    </a:lnTo>
                    <a:lnTo>
                      <a:pt x="2" y="10"/>
                    </a:lnTo>
                    <a:lnTo>
                      <a:pt x="4" y="10"/>
                    </a:lnTo>
                    <a:lnTo>
                      <a:pt x="4" y="8"/>
                    </a:lnTo>
                    <a:lnTo>
                      <a:pt x="6" y="8"/>
                    </a:lnTo>
                    <a:lnTo>
                      <a:pt x="6" y="6"/>
                    </a:lnTo>
                    <a:lnTo>
                      <a:pt x="10" y="4"/>
                    </a:lnTo>
                    <a:lnTo>
                      <a:pt x="14" y="4"/>
                    </a:lnTo>
                    <a:lnTo>
                      <a:pt x="16" y="2"/>
                    </a:lnTo>
                    <a:lnTo>
                      <a:pt x="20" y="2"/>
                    </a:lnTo>
                    <a:lnTo>
                      <a:pt x="22" y="0"/>
                    </a:lnTo>
                    <a:lnTo>
                      <a:pt x="26"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85" name="Freeform 571"/>
              <p:cNvSpPr>
                <a:spLocks/>
              </p:cNvSpPr>
              <p:nvPr/>
            </p:nvSpPr>
            <p:spPr bwMode="auto">
              <a:xfrm>
                <a:off x="2303753" y="2409992"/>
                <a:ext cx="114300" cy="73025"/>
              </a:xfrm>
              <a:custGeom>
                <a:avLst/>
                <a:gdLst>
                  <a:gd name="T0" fmla="*/ 30 w 72"/>
                  <a:gd name="T1" fmla="*/ 18 h 46"/>
                  <a:gd name="T2" fmla="*/ 30 w 72"/>
                  <a:gd name="T3" fmla="*/ 16 h 46"/>
                  <a:gd name="T4" fmla="*/ 32 w 72"/>
                  <a:gd name="T5" fmla="*/ 14 h 46"/>
                  <a:gd name="T6" fmla="*/ 34 w 72"/>
                  <a:gd name="T7" fmla="*/ 12 h 46"/>
                  <a:gd name="T8" fmla="*/ 38 w 72"/>
                  <a:gd name="T9" fmla="*/ 10 h 46"/>
                  <a:gd name="T10" fmla="*/ 44 w 72"/>
                  <a:gd name="T11" fmla="*/ 6 h 46"/>
                  <a:gd name="T12" fmla="*/ 50 w 72"/>
                  <a:gd name="T13" fmla="*/ 4 h 46"/>
                  <a:gd name="T14" fmla="*/ 54 w 72"/>
                  <a:gd name="T15" fmla="*/ 4 h 46"/>
                  <a:gd name="T16" fmla="*/ 60 w 72"/>
                  <a:gd name="T17" fmla="*/ 4 h 46"/>
                  <a:gd name="T18" fmla="*/ 64 w 72"/>
                  <a:gd name="T19" fmla="*/ 4 h 46"/>
                  <a:gd name="T20" fmla="*/ 68 w 72"/>
                  <a:gd name="T21" fmla="*/ 6 h 46"/>
                  <a:gd name="T22" fmla="*/ 70 w 72"/>
                  <a:gd name="T23" fmla="*/ 6 h 46"/>
                  <a:gd name="T24" fmla="*/ 70 w 72"/>
                  <a:gd name="T25" fmla="*/ 8 h 46"/>
                  <a:gd name="T26" fmla="*/ 72 w 72"/>
                  <a:gd name="T27" fmla="*/ 12 h 46"/>
                  <a:gd name="T28" fmla="*/ 72 w 72"/>
                  <a:gd name="T29" fmla="*/ 16 h 46"/>
                  <a:gd name="T30" fmla="*/ 72 w 72"/>
                  <a:gd name="T31" fmla="*/ 20 h 46"/>
                  <a:gd name="T32" fmla="*/ 72 w 72"/>
                  <a:gd name="T33" fmla="*/ 24 h 46"/>
                  <a:gd name="T34" fmla="*/ 72 w 72"/>
                  <a:gd name="T35" fmla="*/ 30 h 46"/>
                  <a:gd name="T36" fmla="*/ 70 w 72"/>
                  <a:gd name="T37" fmla="*/ 34 h 46"/>
                  <a:gd name="T38" fmla="*/ 68 w 72"/>
                  <a:gd name="T39" fmla="*/ 36 h 46"/>
                  <a:gd name="T40" fmla="*/ 66 w 72"/>
                  <a:gd name="T41" fmla="*/ 40 h 46"/>
                  <a:gd name="T42" fmla="*/ 62 w 72"/>
                  <a:gd name="T43" fmla="*/ 42 h 46"/>
                  <a:gd name="T44" fmla="*/ 56 w 72"/>
                  <a:gd name="T45" fmla="*/ 44 h 46"/>
                  <a:gd name="T46" fmla="*/ 50 w 72"/>
                  <a:gd name="T47" fmla="*/ 46 h 46"/>
                  <a:gd name="T48" fmla="*/ 44 w 72"/>
                  <a:gd name="T49" fmla="*/ 46 h 46"/>
                  <a:gd name="T50" fmla="*/ 38 w 72"/>
                  <a:gd name="T51" fmla="*/ 46 h 46"/>
                  <a:gd name="T52" fmla="*/ 32 w 72"/>
                  <a:gd name="T53" fmla="*/ 46 h 46"/>
                  <a:gd name="T54" fmla="*/ 26 w 72"/>
                  <a:gd name="T55" fmla="*/ 46 h 46"/>
                  <a:gd name="T56" fmla="*/ 24 w 72"/>
                  <a:gd name="T57" fmla="*/ 44 h 46"/>
                  <a:gd name="T58" fmla="*/ 22 w 72"/>
                  <a:gd name="T59" fmla="*/ 44 h 46"/>
                  <a:gd name="T60" fmla="*/ 20 w 72"/>
                  <a:gd name="T61" fmla="*/ 40 h 46"/>
                  <a:gd name="T62" fmla="*/ 14 w 72"/>
                  <a:gd name="T63" fmla="*/ 34 h 46"/>
                  <a:gd name="T64" fmla="*/ 10 w 72"/>
                  <a:gd name="T65" fmla="*/ 28 h 46"/>
                  <a:gd name="T66" fmla="*/ 6 w 72"/>
                  <a:gd name="T67" fmla="*/ 24 h 46"/>
                  <a:gd name="T68" fmla="*/ 2 w 72"/>
                  <a:gd name="T69" fmla="*/ 18 h 46"/>
                  <a:gd name="T70" fmla="*/ 0 w 72"/>
                  <a:gd name="T71" fmla="*/ 14 h 46"/>
                  <a:gd name="T72" fmla="*/ 0 w 72"/>
                  <a:gd name="T73" fmla="*/ 12 h 46"/>
                  <a:gd name="T74" fmla="*/ 0 w 72"/>
                  <a:gd name="T75" fmla="*/ 10 h 46"/>
                  <a:gd name="T76" fmla="*/ 0 w 72"/>
                  <a:gd name="T77" fmla="*/ 8 h 46"/>
                  <a:gd name="T78" fmla="*/ 2 w 72"/>
                  <a:gd name="T79" fmla="*/ 6 h 46"/>
                  <a:gd name="T80" fmla="*/ 6 w 72"/>
                  <a:gd name="T81" fmla="*/ 2 h 46"/>
                  <a:gd name="T82" fmla="*/ 8 w 72"/>
                  <a:gd name="T83" fmla="*/ 0 h 46"/>
                  <a:gd name="T84" fmla="*/ 8 w 72"/>
                  <a:gd name="T85" fmla="*/ 0 h 46"/>
                  <a:gd name="T86" fmla="*/ 10 w 72"/>
                  <a:gd name="T87" fmla="*/ 0 h 46"/>
                  <a:gd name="T88" fmla="*/ 12 w 72"/>
                  <a:gd name="T89" fmla="*/ 0 h 46"/>
                  <a:gd name="T90" fmla="*/ 14 w 72"/>
                  <a:gd name="T91" fmla="*/ 2 h 46"/>
                  <a:gd name="T92" fmla="*/ 18 w 72"/>
                  <a:gd name="T93" fmla="*/ 6 h 46"/>
                  <a:gd name="T94" fmla="*/ 22 w 72"/>
                  <a:gd name="T95" fmla="*/ 10 h 46"/>
                  <a:gd name="T96" fmla="*/ 22 w 72"/>
                  <a:gd name="T97" fmla="*/ 12 h 46"/>
                  <a:gd name="T98" fmla="*/ 22 w 72"/>
                  <a:gd name="T99"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46">
                    <a:moveTo>
                      <a:pt x="30" y="18"/>
                    </a:moveTo>
                    <a:lnTo>
                      <a:pt x="30" y="18"/>
                    </a:lnTo>
                    <a:lnTo>
                      <a:pt x="30" y="16"/>
                    </a:lnTo>
                    <a:lnTo>
                      <a:pt x="30" y="16"/>
                    </a:lnTo>
                    <a:lnTo>
                      <a:pt x="32" y="14"/>
                    </a:lnTo>
                    <a:lnTo>
                      <a:pt x="32" y="14"/>
                    </a:lnTo>
                    <a:lnTo>
                      <a:pt x="34" y="12"/>
                    </a:lnTo>
                    <a:lnTo>
                      <a:pt x="34" y="12"/>
                    </a:lnTo>
                    <a:lnTo>
                      <a:pt x="36" y="10"/>
                    </a:lnTo>
                    <a:lnTo>
                      <a:pt x="38" y="10"/>
                    </a:lnTo>
                    <a:lnTo>
                      <a:pt x="40" y="8"/>
                    </a:lnTo>
                    <a:lnTo>
                      <a:pt x="44" y="6"/>
                    </a:lnTo>
                    <a:lnTo>
                      <a:pt x="48" y="6"/>
                    </a:lnTo>
                    <a:lnTo>
                      <a:pt x="50" y="4"/>
                    </a:lnTo>
                    <a:lnTo>
                      <a:pt x="52" y="4"/>
                    </a:lnTo>
                    <a:lnTo>
                      <a:pt x="54" y="4"/>
                    </a:lnTo>
                    <a:lnTo>
                      <a:pt x="58" y="4"/>
                    </a:lnTo>
                    <a:lnTo>
                      <a:pt x="60" y="4"/>
                    </a:lnTo>
                    <a:lnTo>
                      <a:pt x="64" y="4"/>
                    </a:lnTo>
                    <a:lnTo>
                      <a:pt x="64" y="4"/>
                    </a:lnTo>
                    <a:lnTo>
                      <a:pt x="66" y="6"/>
                    </a:lnTo>
                    <a:lnTo>
                      <a:pt x="68" y="6"/>
                    </a:lnTo>
                    <a:lnTo>
                      <a:pt x="68" y="6"/>
                    </a:lnTo>
                    <a:lnTo>
                      <a:pt x="70" y="6"/>
                    </a:lnTo>
                    <a:lnTo>
                      <a:pt x="70" y="8"/>
                    </a:lnTo>
                    <a:lnTo>
                      <a:pt x="70" y="8"/>
                    </a:lnTo>
                    <a:lnTo>
                      <a:pt x="72" y="10"/>
                    </a:lnTo>
                    <a:lnTo>
                      <a:pt x="72" y="12"/>
                    </a:lnTo>
                    <a:lnTo>
                      <a:pt x="72" y="14"/>
                    </a:lnTo>
                    <a:lnTo>
                      <a:pt x="72" y="16"/>
                    </a:lnTo>
                    <a:lnTo>
                      <a:pt x="72" y="18"/>
                    </a:lnTo>
                    <a:lnTo>
                      <a:pt x="72" y="20"/>
                    </a:lnTo>
                    <a:lnTo>
                      <a:pt x="72" y="22"/>
                    </a:lnTo>
                    <a:lnTo>
                      <a:pt x="72" y="24"/>
                    </a:lnTo>
                    <a:lnTo>
                      <a:pt x="72" y="28"/>
                    </a:lnTo>
                    <a:lnTo>
                      <a:pt x="72" y="30"/>
                    </a:lnTo>
                    <a:lnTo>
                      <a:pt x="70" y="32"/>
                    </a:lnTo>
                    <a:lnTo>
                      <a:pt x="70" y="34"/>
                    </a:lnTo>
                    <a:lnTo>
                      <a:pt x="68" y="36"/>
                    </a:lnTo>
                    <a:lnTo>
                      <a:pt x="68" y="36"/>
                    </a:lnTo>
                    <a:lnTo>
                      <a:pt x="68" y="38"/>
                    </a:lnTo>
                    <a:lnTo>
                      <a:pt x="66" y="40"/>
                    </a:lnTo>
                    <a:lnTo>
                      <a:pt x="64" y="40"/>
                    </a:lnTo>
                    <a:lnTo>
                      <a:pt x="62" y="42"/>
                    </a:lnTo>
                    <a:lnTo>
                      <a:pt x="58" y="42"/>
                    </a:lnTo>
                    <a:lnTo>
                      <a:pt x="56" y="44"/>
                    </a:lnTo>
                    <a:lnTo>
                      <a:pt x="54" y="44"/>
                    </a:lnTo>
                    <a:lnTo>
                      <a:pt x="50" y="46"/>
                    </a:lnTo>
                    <a:lnTo>
                      <a:pt x="48" y="46"/>
                    </a:lnTo>
                    <a:lnTo>
                      <a:pt x="44" y="46"/>
                    </a:lnTo>
                    <a:lnTo>
                      <a:pt x="40" y="46"/>
                    </a:lnTo>
                    <a:lnTo>
                      <a:pt x="38" y="46"/>
                    </a:lnTo>
                    <a:lnTo>
                      <a:pt x="34" y="46"/>
                    </a:lnTo>
                    <a:lnTo>
                      <a:pt x="32" y="46"/>
                    </a:lnTo>
                    <a:lnTo>
                      <a:pt x="30" y="46"/>
                    </a:lnTo>
                    <a:lnTo>
                      <a:pt x="26" y="46"/>
                    </a:lnTo>
                    <a:lnTo>
                      <a:pt x="24" y="46"/>
                    </a:lnTo>
                    <a:lnTo>
                      <a:pt x="24" y="44"/>
                    </a:lnTo>
                    <a:lnTo>
                      <a:pt x="24" y="44"/>
                    </a:lnTo>
                    <a:lnTo>
                      <a:pt x="22" y="44"/>
                    </a:lnTo>
                    <a:lnTo>
                      <a:pt x="22" y="42"/>
                    </a:lnTo>
                    <a:lnTo>
                      <a:pt x="20" y="40"/>
                    </a:lnTo>
                    <a:lnTo>
                      <a:pt x="18" y="38"/>
                    </a:lnTo>
                    <a:lnTo>
                      <a:pt x="14" y="34"/>
                    </a:lnTo>
                    <a:lnTo>
                      <a:pt x="12" y="30"/>
                    </a:lnTo>
                    <a:lnTo>
                      <a:pt x="10" y="28"/>
                    </a:lnTo>
                    <a:lnTo>
                      <a:pt x="8" y="26"/>
                    </a:lnTo>
                    <a:lnTo>
                      <a:pt x="6" y="24"/>
                    </a:lnTo>
                    <a:lnTo>
                      <a:pt x="4" y="20"/>
                    </a:lnTo>
                    <a:lnTo>
                      <a:pt x="2" y="18"/>
                    </a:lnTo>
                    <a:lnTo>
                      <a:pt x="2" y="16"/>
                    </a:lnTo>
                    <a:lnTo>
                      <a:pt x="0" y="14"/>
                    </a:lnTo>
                    <a:lnTo>
                      <a:pt x="0" y="14"/>
                    </a:lnTo>
                    <a:lnTo>
                      <a:pt x="0" y="12"/>
                    </a:lnTo>
                    <a:lnTo>
                      <a:pt x="0" y="12"/>
                    </a:lnTo>
                    <a:lnTo>
                      <a:pt x="0" y="10"/>
                    </a:lnTo>
                    <a:lnTo>
                      <a:pt x="0" y="10"/>
                    </a:lnTo>
                    <a:lnTo>
                      <a:pt x="0" y="8"/>
                    </a:lnTo>
                    <a:lnTo>
                      <a:pt x="2" y="6"/>
                    </a:lnTo>
                    <a:lnTo>
                      <a:pt x="2" y="6"/>
                    </a:lnTo>
                    <a:lnTo>
                      <a:pt x="4" y="4"/>
                    </a:lnTo>
                    <a:lnTo>
                      <a:pt x="6" y="2"/>
                    </a:lnTo>
                    <a:lnTo>
                      <a:pt x="6" y="0"/>
                    </a:lnTo>
                    <a:lnTo>
                      <a:pt x="8" y="0"/>
                    </a:lnTo>
                    <a:lnTo>
                      <a:pt x="8" y="0"/>
                    </a:lnTo>
                    <a:lnTo>
                      <a:pt x="8" y="0"/>
                    </a:lnTo>
                    <a:lnTo>
                      <a:pt x="10" y="0"/>
                    </a:lnTo>
                    <a:lnTo>
                      <a:pt x="10" y="0"/>
                    </a:lnTo>
                    <a:lnTo>
                      <a:pt x="12" y="0"/>
                    </a:lnTo>
                    <a:lnTo>
                      <a:pt x="12" y="0"/>
                    </a:lnTo>
                    <a:lnTo>
                      <a:pt x="14" y="2"/>
                    </a:lnTo>
                    <a:lnTo>
                      <a:pt x="14" y="2"/>
                    </a:lnTo>
                    <a:lnTo>
                      <a:pt x="16" y="4"/>
                    </a:lnTo>
                    <a:lnTo>
                      <a:pt x="18" y="6"/>
                    </a:lnTo>
                    <a:lnTo>
                      <a:pt x="20" y="8"/>
                    </a:lnTo>
                    <a:lnTo>
                      <a:pt x="22" y="10"/>
                    </a:lnTo>
                    <a:lnTo>
                      <a:pt x="22" y="12"/>
                    </a:lnTo>
                    <a:lnTo>
                      <a:pt x="22" y="12"/>
                    </a:lnTo>
                    <a:lnTo>
                      <a:pt x="22" y="14"/>
                    </a:lnTo>
                    <a:lnTo>
                      <a:pt x="22" y="14"/>
                    </a:lnTo>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86" name="Freeform 573"/>
              <p:cNvSpPr>
                <a:spLocks/>
              </p:cNvSpPr>
              <p:nvPr/>
            </p:nvSpPr>
            <p:spPr bwMode="auto">
              <a:xfrm>
                <a:off x="2443453" y="2308392"/>
                <a:ext cx="60325" cy="63500"/>
              </a:xfrm>
              <a:custGeom>
                <a:avLst/>
                <a:gdLst>
                  <a:gd name="T0" fmla="*/ 2 w 38"/>
                  <a:gd name="T1" fmla="*/ 8 h 40"/>
                  <a:gd name="T2" fmla="*/ 2 w 38"/>
                  <a:gd name="T3" fmla="*/ 8 h 40"/>
                  <a:gd name="T4" fmla="*/ 2 w 38"/>
                  <a:gd name="T5" fmla="*/ 10 h 40"/>
                  <a:gd name="T6" fmla="*/ 2 w 38"/>
                  <a:gd name="T7" fmla="*/ 10 h 40"/>
                  <a:gd name="T8" fmla="*/ 0 w 38"/>
                  <a:gd name="T9" fmla="*/ 12 h 40"/>
                  <a:gd name="T10" fmla="*/ 0 w 38"/>
                  <a:gd name="T11" fmla="*/ 14 h 40"/>
                  <a:gd name="T12" fmla="*/ 0 w 38"/>
                  <a:gd name="T13" fmla="*/ 18 h 40"/>
                  <a:gd name="T14" fmla="*/ 0 w 38"/>
                  <a:gd name="T15" fmla="*/ 20 h 40"/>
                  <a:gd name="T16" fmla="*/ 2 w 38"/>
                  <a:gd name="T17" fmla="*/ 22 h 40"/>
                  <a:gd name="T18" fmla="*/ 2 w 38"/>
                  <a:gd name="T19" fmla="*/ 24 h 40"/>
                  <a:gd name="T20" fmla="*/ 2 w 38"/>
                  <a:gd name="T21" fmla="*/ 26 h 40"/>
                  <a:gd name="T22" fmla="*/ 4 w 38"/>
                  <a:gd name="T23" fmla="*/ 28 h 40"/>
                  <a:gd name="T24" fmla="*/ 4 w 38"/>
                  <a:gd name="T25" fmla="*/ 30 h 40"/>
                  <a:gd name="T26" fmla="*/ 6 w 38"/>
                  <a:gd name="T27" fmla="*/ 32 h 40"/>
                  <a:gd name="T28" fmla="*/ 8 w 38"/>
                  <a:gd name="T29" fmla="*/ 34 h 40"/>
                  <a:gd name="T30" fmla="*/ 10 w 38"/>
                  <a:gd name="T31" fmla="*/ 36 h 40"/>
                  <a:gd name="T32" fmla="*/ 12 w 38"/>
                  <a:gd name="T33" fmla="*/ 38 h 40"/>
                  <a:gd name="T34" fmla="*/ 14 w 38"/>
                  <a:gd name="T35" fmla="*/ 38 h 40"/>
                  <a:gd name="T36" fmla="*/ 14 w 38"/>
                  <a:gd name="T37" fmla="*/ 38 h 40"/>
                  <a:gd name="T38" fmla="*/ 14 w 38"/>
                  <a:gd name="T39" fmla="*/ 40 h 40"/>
                  <a:gd name="T40" fmla="*/ 16 w 38"/>
                  <a:gd name="T41" fmla="*/ 40 h 40"/>
                  <a:gd name="T42" fmla="*/ 18 w 38"/>
                  <a:gd name="T43" fmla="*/ 40 h 40"/>
                  <a:gd name="T44" fmla="*/ 20 w 38"/>
                  <a:gd name="T45" fmla="*/ 40 h 40"/>
                  <a:gd name="T46" fmla="*/ 22 w 38"/>
                  <a:gd name="T47" fmla="*/ 40 h 40"/>
                  <a:gd name="T48" fmla="*/ 24 w 38"/>
                  <a:gd name="T49" fmla="*/ 38 h 40"/>
                  <a:gd name="T50" fmla="*/ 26 w 38"/>
                  <a:gd name="T51" fmla="*/ 38 h 40"/>
                  <a:gd name="T52" fmla="*/ 28 w 38"/>
                  <a:gd name="T53" fmla="*/ 38 h 40"/>
                  <a:gd name="T54" fmla="*/ 30 w 38"/>
                  <a:gd name="T55" fmla="*/ 36 h 40"/>
                  <a:gd name="T56" fmla="*/ 30 w 38"/>
                  <a:gd name="T57" fmla="*/ 36 h 40"/>
                  <a:gd name="T58" fmla="*/ 30 w 38"/>
                  <a:gd name="T59" fmla="*/ 36 h 40"/>
                  <a:gd name="T60" fmla="*/ 32 w 38"/>
                  <a:gd name="T61" fmla="*/ 34 h 40"/>
                  <a:gd name="T62" fmla="*/ 34 w 38"/>
                  <a:gd name="T63" fmla="*/ 30 h 40"/>
                  <a:gd name="T64" fmla="*/ 34 w 38"/>
                  <a:gd name="T65" fmla="*/ 28 h 40"/>
                  <a:gd name="T66" fmla="*/ 36 w 38"/>
                  <a:gd name="T67" fmla="*/ 26 h 40"/>
                  <a:gd name="T68" fmla="*/ 36 w 38"/>
                  <a:gd name="T69" fmla="*/ 24 h 40"/>
                  <a:gd name="T70" fmla="*/ 36 w 38"/>
                  <a:gd name="T71" fmla="*/ 20 h 40"/>
                  <a:gd name="T72" fmla="*/ 38 w 38"/>
                  <a:gd name="T73" fmla="*/ 20 h 40"/>
                  <a:gd name="T74" fmla="*/ 36 w 38"/>
                  <a:gd name="T75" fmla="*/ 18 h 40"/>
                  <a:gd name="T76" fmla="*/ 36 w 38"/>
                  <a:gd name="T77" fmla="*/ 18 h 40"/>
                  <a:gd name="T78" fmla="*/ 36 w 38"/>
                  <a:gd name="T79" fmla="*/ 16 h 40"/>
                  <a:gd name="T80" fmla="*/ 36 w 38"/>
                  <a:gd name="T81" fmla="*/ 14 h 40"/>
                  <a:gd name="T82" fmla="*/ 34 w 38"/>
                  <a:gd name="T83" fmla="*/ 12 h 40"/>
                  <a:gd name="T84" fmla="*/ 32 w 38"/>
                  <a:gd name="T85" fmla="*/ 8 h 40"/>
                  <a:gd name="T86" fmla="*/ 30 w 38"/>
                  <a:gd name="T87" fmla="*/ 6 h 40"/>
                  <a:gd name="T88" fmla="*/ 28 w 38"/>
                  <a:gd name="T89" fmla="*/ 4 h 40"/>
                  <a:gd name="T90" fmla="*/ 28 w 38"/>
                  <a:gd name="T91" fmla="*/ 2 h 40"/>
                  <a:gd name="T92" fmla="*/ 26 w 38"/>
                  <a:gd name="T93" fmla="*/ 2 h 40"/>
                  <a:gd name="T94" fmla="*/ 26 w 38"/>
                  <a:gd name="T95" fmla="*/ 2 h 40"/>
                  <a:gd name="T96" fmla="*/ 24 w 38"/>
                  <a:gd name="T97" fmla="*/ 0 h 40"/>
                  <a:gd name="T98" fmla="*/ 24 w 38"/>
                  <a:gd name="T99" fmla="*/ 0 h 40"/>
                  <a:gd name="T100" fmla="*/ 22 w 38"/>
                  <a:gd name="T101" fmla="*/ 0 h 40"/>
                  <a:gd name="T102" fmla="*/ 20 w 38"/>
                  <a:gd name="T103" fmla="*/ 0 h 40"/>
                  <a:gd name="T104" fmla="*/ 20 w 38"/>
                  <a:gd name="T105" fmla="*/ 0 h 40"/>
                  <a:gd name="T106" fmla="*/ 18 w 38"/>
                  <a:gd name="T107" fmla="*/ 0 h 40"/>
                  <a:gd name="T108" fmla="*/ 16 w 38"/>
                  <a:gd name="T109" fmla="*/ 2 h 40"/>
                  <a:gd name="T110" fmla="*/ 12 w 38"/>
                  <a:gd name="T111" fmla="*/ 2 h 40"/>
                  <a:gd name="T112" fmla="*/ 10 w 38"/>
                  <a:gd name="T113" fmla="*/ 4 h 40"/>
                  <a:gd name="T114" fmla="*/ 8 w 38"/>
                  <a:gd name="T115" fmla="*/ 4 h 40"/>
                  <a:gd name="T116" fmla="*/ 6 w 38"/>
                  <a:gd name="T117" fmla="*/ 4 h 40"/>
                  <a:gd name="T118" fmla="*/ 6 w 38"/>
                  <a:gd name="T119" fmla="*/ 6 h 40"/>
                  <a:gd name="T120" fmla="*/ 4 w 38"/>
                  <a:gd name="T121" fmla="*/ 6 h 40"/>
                  <a:gd name="T122" fmla="*/ 2 w 38"/>
                  <a:gd name="T123" fmla="*/ 8 h 40"/>
                  <a:gd name="T124" fmla="*/ 2 w 38"/>
                  <a:gd name="T125"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 h="40">
                    <a:moveTo>
                      <a:pt x="2" y="8"/>
                    </a:moveTo>
                    <a:lnTo>
                      <a:pt x="2" y="8"/>
                    </a:lnTo>
                    <a:lnTo>
                      <a:pt x="2" y="10"/>
                    </a:lnTo>
                    <a:lnTo>
                      <a:pt x="2" y="10"/>
                    </a:lnTo>
                    <a:lnTo>
                      <a:pt x="0" y="12"/>
                    </a:lnTo>
                    <a:lnTo>
                      <a:pt x="0" y="14"/>
                    </a:lnTo>
                    <a:lnTo>
                      <a:pt x="0" y="18"/>
                    </a:lnTo>
                    <a:lnTo>
                      <a:pt x="0" y="20"/>
                    </a:lnTo>
                    <a:lnTo>
                      <a:pt x="2" y="22"/>
                    </a:lnTo>
                    <a:lnTo>
                      <a:pt x="2" y="24"/>
                    </a:lnTo>
                    <a:lnTo>
                      <a:pt x="2" y="26"/>
                    </a:lnTo>
                    <a:lnTo>
                      <a:pt x="4" y="28"/>
                    </a:lnTo>
                    <a:lnTo>
                      <a:pt x="4" y="30"/>
                    </a:lnTo>
                    <a:lnTo>
                      <a:pt x="6" y="32"/>
                    </a:lnTo>
                    <a:lnTo>
                      <a:pt x="8" y="34"/>
                    </a:lnTo>
                    <a:lnTo>
                      <a:pt x="10" y="36"/>
                    </a:lnTo>
                    <a:lnTo>
                      <a:pt x="12" y="38"/>
                    </a:lnTo>
                    <a:lnTo>
                      <a:pt x="14" y="38"/>
                    </a:lnTo>
                    <a:lnTo>
                      <a:pt x="14" y="38"/>
                    </a:lnTo>
                    <a:lnTo>
                      <a:pt x="14" y="40"/>
                    </a:lnTo>
                    <a:lnTo>
                      <a:pt x="16" y="40"/>
                    </a:lnTo>
                    <a:lnTo>
                      <a:pt x="18" y="40"/>
                    </a:lnTo>
                    <a:lnTo>
                      <a:pt x="20" y="40"/>
                    </a:lnTo>
                    <a:lnTo>
                      <a:pt x="22" y="40"/>
                    </a:lnTo>
                    <a:lnTo>
                      <a:pt x="24" y="38"/>
                    </a:lnTo>
                    <a:lnTo>
                      <a:pt x="26" y="38"/>
                    </a:lnTo>
                    <a:lnTo>
                      <a:pt x="28" y="38"/>
                    </a:lnTo>
                    <a:lnTo>
                      <a:pt x="30" y="36"/>
                    </a:lnTo>
                    <a:lnTo>
                      <a:pt x="30" y="36"/>
                    </a:lnTo>
                    <a:lnTo>
                      <a:pt x="30" y="36"/>
                    </a:lnTo>
                    <a:lnTo>
                      <a:pt x="32" y="34"/>
                    </a:lnTo>
                    <a:lnTo>
                      <a:pt x="34" y="30"/>
                    </a:lnTo>
                    <a:lnTo>
                      <a:pt x="34" y="28"/>
                    </a:lnTo>
                    <a:lnTo>
                      <a:pt x="36" y="26"/>
                    </a:lnTo>
                    <a:lnTo>
                      <a:pt x="36" y="24"/>
                    </a:lnTo>
                    <a:lnTo>
                      <a:pt x="36" y="20"/>
                    </a:lnTo>
                    <a:lnTo>
                      <a:pt x="38" y="20"/>
                    </a:lnTo>
                    <a:lnTo>
                      <a:pt x="36" y="18"/>
                    </a:lnTo>
                    <a:lnTo>
                      <a:pt x="36" y="18"/>
                    </a:lnTo>
                    <a:lnTo>
                      <a:pt x="36" y="16"/>
                    </a:lnTo>
                    <a:lnTo>
                      <a:pt x="36" y="14"/>
                    </a:lnTo>
                    <a:lnTo>
                      <a:pt x="34" y="12"/>
                    </a:lnTo>
                    <a:lnTo>
                      <a:pt x="32" y="8"/>
                    </a:lnTo>
                    <a:lnTo>
                      <a:pt x="30" y="6"/>
                    </a:lnTo>
                    <a:lnTo>
                      <a:pt x="28" y="4"/>
                    </a:lnTo>
                    <a:lnTo>
                      <a:pt x="28" y="2"/>
                    </a:lnTo>
                    <a:lnTo>
                      <a:pt x="26" y="2"/>
                    </a:lnTo>
                    <a:lnTo>
                      <a:pt x="26" y="2"/>
                    </a:lnTo>
                    <a:lnTo>
                      <a:pt x="24" y="0"/>
                    </a:lnTo>
                    <a:lnTo>
                      <a:pt x="24" y="0"/>
                    </a:lnTo>
                    <a:lnTo>
                      <a:pt x="22" y="0"/>
                    </a:lnTo>
                    <a:lnTo>
                      <a:pt x="20" y="0"/>
                    </a:lnTo>
                    <a:lnTo>
                      <a:pt x="20" y="0"/>
                    </a:lnTo>
                    <a:lnTo>
                      <a:pt x="18" y="0"/>
                    </a:lnTo>
                    <a:lnTo>
                      <a:pt x="16" y="2"/>
                    </a:lnTo>
                    <a:lnTo>
                      <a:pt x="12" y="2"/>
                    </a:lnTo>
                    <a:lnTo>
                      <a:pt x="10" y="4"/>
                    </a:lnTo>
                    <a:lnTo>
                      <a:pt x="8" y="4"/>
                    </a:lnTo>
                    <a:lnTo>
                      <a:pt x="6" y="4"/>
                    </a:lnTo>
                    <a:lnTo>
                      <a:pt x="6" y="6"/>
                    </a:lnTo>
                    <a:lnTo>
                      <a:pt x="4" y="6"/>
                    </a:lnTo>
                    <a:lnTo>
                      <a:pt x="2" y="8"/>
                    </a:lnTo>
                    <a:lnTo>
                      <a:pt x="2" y="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87" name="Freeform 575"/>
              <p:cNvSpPr>
                <a:spLocks/>
              </p:cNvSpPr>
              <p:nvPr/>
            </p:nvSpPr>
            <p:spPr bwMode="auto">
              <a:xfrm>
                <a:off x="2430753" y="2248067"/>
                <a:ext cx="44450" cy="38100"/>
              </a:xfrm>
              <a:custGeom>
                <a:avLst/>
                <a:gdLst>
                  <a:gd name="T0" fmla="*/ 4 w 28"/>
                  <a:gd name="T1" fmla="*/ 0 h 24"/>
                  <a:gd name="T2" fmla="*/ 4 w 28"/>
                  <a:gd name="T3" fmla="*/ 0 h 24"/>
                  <a:gd name="T4" fmla="*/ 4 w 28"/>
                  <a:gd name="T5" fmla="*/ 2 h 24"/>
                  <a:gd name="T6" fmla="*/ 4 w 28"/>
                  <a:gd name="T7" fmla="*/ 2 h 24"/>
                  <a:gd name="T8" fmla="*/ 2 w 28"/>
                  <a:gd name="T9" fmla="*/ 4 h 24"/>
                  <a:gd name="T10" fmla="*/ 2 w 28"/>
                  <a:gd name="T11" fmla="*/ 4 h 24"/>
                  <a:gd name="T12" fmla="*/ 2 w 28"/>
                  <a:gd name="T13" fmla="*/ 6 h 24"/>
                  <a:gd name="T14" fmla="*/ 2 w 28"/>
                  <a:gd name="T15" fmla="*/ 8 h 24"/>
                  <a:gd name="T16" fmla="*/ 0 w 28"/>
                  <a:gd name="T17" fmla="*/ 10 h 24"/>
                  <a:gd name="T18" fmla="*/ 0 w 28"/>
                  <a:gd name="T19" fmla="*/ 14 h 24"/>
                  <a:gd name="T20" fmla="*/ 0 w 28"/>
                  <a:gd name="T21" fmla="*/ 16 h 24"/>
                  <a:gd name="T22" fmla="*/ 0 w 28"/>
                  <a:gd name="T23" fmla="*/ 16 h 24"/>
                  <a:gd name="T24" fmla="*/ 0 w 28"/>
                  <a:gd name="T25" fmla="*/ 18 h 24"/>
                  <a:gd name="T26" fmla="*/ 2 w 28"/>
                  <a:gd name="T27" fmla="*/ 20 h 24"/>
                  <a:gd name="T28" fmla="*/ 2 w 28"/>
                  <a:gd name="T29" fmla="*/ 20 h 24"/>
                  <a:gd name="T30" fmla="*/ 2 w 28"/>
                  <a:gd name="T31" fmla="*/ 22 h 24"/>
                  <a:gd name="T32" fmla="*/ 4 w 28"/>
                  <a:gd name="T33" fmla="*/ 22 h 24"/>
                  <a:gd name="T34" fmla="*/ 4 w 28"/>
                  <a:gd name="T35" fmla="*/ 22 h 24"/>
                  <a:gd name="T36" fmla="*/ 6 w 28"/>
                  <a:gd name="T37" fmla="*/ 22 h 24"/>
                  <a:gd name="T38" fmla="*/ 6 w 28"/>
                  <a:gd name="T39" fmla="*/ 24 h 24"/>
                  <a:gd name="T40" fmla="*/ 8 w 28"/>
                  <a:gd name="T41" fmla="*/ 24 h 24"/>
                  <a:gd name="T42" fmla="*/ 8 w 28"/>
                  <a:gd name="T43" fmla="*/ 24 h 24"/>
                  <a:gd name="T44" fmla="*/ 12 w 28"/>
                  <a:gd name="T45" fmla="*/ 24 h 24"/>
                  <a:gd name="T46" fmla="*/ 14 w 28"/>
                  <a:gd name="T47" fmla="*/ 24 h 24"/>
                  <a:gd name="T48" fmla="*/ 18 w 28"/>
                  <a:gd name="T49" fmla="*/ 22 h 24"/>
                  <a:gd name="T50" fmla="*/ 20 w 28"/>
                  <a:gd name="T51" fmla="*/ 22 h 24"/>
                  <a:gd name="T52" fmla="*/ 20 w 28"/>
                  <a:gd name="T53" fmla="*/ 22 h 24"/>
                  <a:gd name="T54" fmla="*/ 22 w 28"/>
                  <a:gd name="T55" fmla="*/ 22 h 24"/>
                  <a:gd name="T56" fmla="*/ 22 w 28"/>
                  <a:gd name="T57" fmla="*/ 22 h 24"/>
                  <a:gd name="T58" fmla="*/ 22 w 28"/>
                  <a:gd name="T59" fmla="*/ 20 h 24"/>
                  <a:gd name="T60" fmla="*/ 24 w 28"/>
                  <a:gd name="T61" fmla="*/ 20 h 24"/>
                  <a:gd name="T62" fmla="*/ 24 w 28"/>
                  <a:gd name="T63" fmla="*/ 18 h 24"/>
                  <a:gd name="T64" fmla="*/ 26 w 28"/>
                  <a:gd name="T65" fmla="*/ 16 h 24"/>
                  <a:gd name="T66" fmla="*/ 26 w 28"/>
                  <a:gd name="T67" fmla="*/ 14 h 24"/>
                  <a:gd name="T68" fmla="*/ 28 w 28"/>
                  <a:gd name="T69" fmla="*/ 12 h 24"/>
                  <a:gd name="T70" fmla="*/ 28 w 28"/>
                  <a:gd name="T71" fmla="*/ 10 h 24"/>
                  <a:gd name="T72" fmla="*/ 28 w 28"/>
                  <a:gd name="T73" fmla="*/ 8 h 24"/>
                  <a:gd name="T74" fmla="*/ 28 w 28"/>
                  <a:gd name="T75" fmla="*/ 8 h 24"/>
                  <a:gd name="T76" fmla="*/ 28 w 28"/>
                  <a:gd name="T77" fmla="*/ 6 h 24"/>
                  <a:gd name="T78" fmla="*/ 26 w 28"/>
                  <a:gd name="T79" fmla="*/ 6 h 24"/>
                  <a:gd name="T80" fmla="*/ 26 w 28"/>
                  <a:gd name="T81" fmla="*/ 4 h 24"/>
                  <a:gd name="T82" fmla="*/ 26 w 28"/>
                  <a:gd name="T83" fmla="*/ 4 h 24"/>
                  <a:gd name="T84" fmla="*/ 24 w 28"/>
                  <a:gd name="T85" fmla="*/ 4 h 24"/>
                  <a:gd name="T86" fmla="*/ 24 w 28"/>
                  <a:gd name="T87" fmla="*/ 2 h 24"/>
                  <a:gd name="T88" fmla="*/ 22 w 28"/>
                  <a:gd name="T89" fmla="*/ 2 h 24"/>
                  <a:gd name="T90" fmla="*/ 20 w 28"/>
                  <a:gd name="T91" fmla="*/ 2 h 24"/>
                  <a:gd name="T92" fmla="*/ 18 w 28"/>
                  <a:gd name="T93" fmla="*/ 0 h 24"/>
                  <a:gd name="T94" fmla="*/ 16 w 28"/>
                  <a:gd name="T95" fmla="*/ 0 h 24"/>
                  <a:gd name="T96" fmla="*/ 14 w 28"/>
                  <a:gd name="T97" fmla="*/ 0 h 24"/>
                  <a:gd name="T98" fmla="*/ 14 w 28"/>
                  <a:gd name="T99" fmla="*/ 0 h 24"/>
                  <a:gd name="T100" fmla="*/ 12 w 28"/>
                  <a:gd name="T101" fmla="*/ 0 h 24"/>
                  <a:gd name="T102" fmla="*/ 10 w 28"/>
                  <a:gd name="T103" fmla="*/ 0 h 24"/>
                  <a:gd name="T104" fmla="*/ 8 w 28"/>
                  <a:gd name="T105" fmla="*/ 0 h 24"/>
                  <a:gd name="T106" fmla="*/ 6 w 28"/>
                  <a:gd name="T107" fmla="*/ 0 h 24"/>
                  <a:gd name="T108" fmla="*/ 6 w 28"/>
                  <a:gd name="T109" fmla="*/ 0 h 24"/>
                  <a:gd name="T110" fmla="*/ 4 w 28"/>
                  <a:gd name="T11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24">
                    <a:moveTo>
                      <a:pt x="4" y="0"/>
                    </a:moveTo>
                    <a:lnTo>
                      <a:pt x="4" y="0"/>
                    </a:lnTo>
                    <a:lnTo>
                      <a:pt x="4" y="2"/>
                    </a:lnTo>
                    <a:lnTo>
                      <a:pt x="4" y="2"/>
                    </a:lnTo>
                    <a:lnTo>
                      <a:pt x="2" y="4"/>
                    </a:lnTo>
                    <a:lnTo>
                      <a:pt x="2" y="4"/>
                    </a:lnTo>
                    <a:lnTo>
                      <a:pt x="2" y="6"/>
                    </a:lnTo>
                    <a:lnTo>
                      <a:pt x="2" y="8"/>
                    </a:lnTo>
                    <a:lnTo>
                      <a:pt x="0" y="10"/>
                    </a:lnTo>
                    <a:lnTo>
                      <a:pt x="0" y="14"/>
                    </a:lnTo>
                    <a:lnTo>
                      <a:pt x="0" y="16"/>
                    </a:lnTo>
                    <a:lnTo>
                      <a:pt x="0" y="16"/>
                    </a:lnTo>
                    <a:lnTo>
                      <a:pt x="0" y="18"/>
                    </a:lnTo>
                    <a:lnTo>
                      <a:pt x="2" y="20"/>
                    </a:lnTo>
                    <a:lnTo>
                      <a:pt x="2" y="20"/>
                    </a:lnTo>
                    <a:lnTo>
                      <a:pt x="2" y="22"/>
                    </a:lnTo>
                    <a:lnTo>
                      <a:pt x="4" y="22"/>
                    </a:lnTo>
                    <a:lnTo>
                      <a:pt x="4" y="22"/>
                    </a:lnTo>
                    <a:lnTo>
                      <a:pt x="6" y="22"/>
                    </a:lnTo>
                    <a:lnTo>
                      <a:pt x="6" y="24"/>
                    </a:lnTo>
                    <a:lnTo>
                      <a:pt x="8" y="24"/>
                    </a:lnTo>
                    <a:lnTo>
                      <a:pt x="8" y="24"/>
                    </a:lnTo>
                    <a:lnTo>
                      <a:pt x="12" y="24"/>
                    </a:lnTo>
                    <a:lnTo>
                      <a:pt x="14" y="24"/>
                    </a:lnTo>
                    <a:lnTo>
                      <a:pt x="18" y="22"/>
                    </a:lnTo>
                    <a:lnTo>
                      <a:pt x="20" y="22"/>
                    </a:lnTo>
                    <a:lnTo>
                      <a:pt x="20" y="22"/>
                    </a:lnTo>
                    <a:lnTo>
                      <a:pt x="22" y="22"/>
                    </a:lnTo>
                    <a:lnTo>
                      <a:pt x="22" y="22"/>
                    </a:lnTo>
                    <a:lnTo>
                      <a:pt x="22" y="20"/>
                    </a:lnTo>
                    <a:lnTo>
                      <a:pt x="24" y="20"/>
                    </a:lnTo>
                    <a:lnTo>
                      <a:pt x="24" y="18"/>
                    </a:lnTo>
                    <a:lnTo>
                      <a:pt x="26" y="16"/>
                    </a:lnTo>
                    <a:lnTo>
                      <a:pt x="26" y="14"/>
                    </a:lnTo>
                    <a:lnTo>
                      <a:pt x="28" y="12"/>
                    </a:lnTo>
                    <a:lnTo>
                      <a:pt x="28" y="10"/>
                    </a:lnTo>
                    <a:lnTo>
                      <a:pt x="28" y="8"/>
                    </a:lnTo>
                    <a:lnTo>
                      <a:pt x="28" y="8"/>
                    </a:lnTo>
                    <a:lnTo>
                      <a:pt x="28" y="6"/>
                    </a:lnTo>
                    <a:lnTo>
                      <a:pt x="26" y="6"/>
                    </a:lnTo>
                    <a:lnTo>
                      <a:pt x="26" y="4"/>
                    </a:lnTo>
                    <a:lnTo>
                      <a:pt x="26" y="4"/>
                    </a:lnTo>
                    <a:lnTo>
                      <a:pt x="24" y="4"/>
                    </a:lnTo>
                    <a:lnTo>
                      <a:pt x="24" y="2"/>
                    </a:lnTo>
                    <a:lnTo>
                      <a:pt x="22" y="2"/>
                    </a:lnTo>
                    <a:lnTo>
                      <a:pt x="20" y="2"/>
                    </a:lnTo>
                    <a:lnTo>
                      <a:pt x="18" y="0"/>
                    </a:lnTo>
                    <a:lnTo>
                      <a:pt x="16" y="0"/>
                    </a:lnTo>
                    <a:lnTo>
                      <a:pt x="14" y="0"/>
                    </a:lnTo>
                    <a:lnTo>
                      <a:pt x="14" y="0"/>
                    </a:lnTo>
                    <a:lnTo>
                      <a:pt x="12" y="0"/>
                    </a:lnTo>
                    <a:lnTo>
                      <a:pt x="10" y="0"/>
                    </a:lnTo>
                    <a:lnTo>
                      <a:pt x="8" y="0"/>
                    </a:lnTo>
                    <a:lnTo>
                      <a:pt x="6" y="0"/>
                    </a:lnTo>
                    <a:lnTo>
                      <a:pt x="6" y="0"/>
                    </a:lnTo>
                    <a:lnTo>
                      <a:pt x="4"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88" name="Freeform 577"/>
              <p:cNvSpPr>
                <a:spLocks/>
              </p:cNvSpPr>
              <p:nvPr/>
            </p:nvSpPr>
            <p:spPr bwMode="auto">
              <a:xfrm>
                <a:off x="2516478" y="2197267"/>
                <a:ext cx="136525" cy="142875"/>
              </a:xfrm>
              <a:custGeom>
                <a:avLst/>
                <a:gdLst>
                  <a:gd name="T0" fmla="*/ 30 w 86"/>
                  <a:gd name="T1" fmla="*/ 0 h 90"/>
                  <a:gd name="T2" fmla="*/ 28 w 86"/>
                  <a:gd name="T3" fmla="*/ 2 h 90"/>
                  <a:gd name="T4" fmla="*/ 26 w 86"/>
                  <a:gd name="T5" fmla="*/ 4 h 90"/>
                  <a:gd name="T6" fmla="*/ 24 w 86"/>
                  <a:gd name="T7" fmla="*/ 6 h 90"/>
                  <a:gd name="T8" fmla="*/ 20 w 86"/>
                  <a:gd name="T9" fmla="*/ 14 h 90"/>
                  <a:gd name="T10" fmla="*/ 16 w 86"/>
                  <a:gd name="T11" fmla="*/ 18 h 90"/>
                  <a:gd name="T12" fmla="*/ 12 w 86"/>
                  <a:gd name="T13" fmla="*/ 22 h 90"/>
                  <a:gd name="T14" fmla="*/ 6 w 86"/>
                  <a:gd name="T15" fmla="*/ 30 h 90"/>
                  <a:gd name="T16" fmla="*/ 4 w 86"/>
                  <a:gd name="T17" fmla="*/ 32 h 90"/>
                  <a:gd name="T18" fmla="*/ 2 w 86"/>
                  <a:gd name="T19" fmla="*/ 34 h 90"/>
                  <a:gd name="T20" fmla="*/ 0 w 86"/>
                  <a:gd name="T21" fmla="*/ 38 h 90"/>
                  <a:gd name="T22" fmla="*/ 0 w 86"/>
                  <a:gd name="T23" fmla="*/ 44 h 90"/>
                  <a:gd name="T24" fmla="*/ 2 w 86"/>
                  <a:gd name="T25" fmla="*/ 50 h 90"/>
                  <a:gd name="T26" fmla="*/ 2 w 86"/>
                  <a:gd name="T27" fmla="*/ 54 h 90"/>
                  <a:gd name="T28" fmla="*/ 4 w 86"/>
                  <a:gd name="T29" fmla="*/ 56 h 90"/>
                  <a:gd name="T30" fmla="*/ 4 w 86"/>
                  <a:gd name="T31" fmla="*/ 56 h 90"/>
                  <a:gd name="T32" fmla="*/ 6 w 86"/>
                  <a:gd name="T33" fmla="*/ 56 h 90"/>
                  <a:gd name="T34" fmla="*/ 10 w 86"/>
                  <a:gd name="T35" fmla="*/ 56 h 90"/>
                  <a:gd name="T36" fmla="*/ 16 w 86"/>
                  <a:gd name="T37" fmla="*/ 56 h 90"/>
                  <a:gd name="T38" fmla="*/ 20 w 86"/>
                  <a:gd name="T39" fmla="*/ 54 h 90"/>
                  <a:gd name="T40" fmla="*/ 22 w 86"/>
                  <a:gd name="T41" fmla="*/ 56 h 90"/>
                  <a:gd name="T42" fmla="*/ 22 w 86"/>
                  <a:gd name="T43" fmla="*/ 56 h 90"/>
                  <a:gd name="T44" fmla="*/ 22 w 86"/>
                  <a:gd name="T45" fmla="*/ 58 h 90"/>
                  <a:gd name="T46" fmla="*/ 22 w 86"/>
                  <a:gd name="T47" fmla="*/ 60 h 90"/>
                  <a:gd name="T48" fmla="*/ 20 w 86"/>
                  <a:gd name="T49" fmla="*/ 66 h 90"/>
                  <a:gd name="T50" fmla="*/ 20 w 86"/>
                  <a:gd name="T51" fmla="*/ 68 h 90"/>
                  <a:gd name="T52" fmla="*/ 20 w 86"/>
                  <a:gd name="T53" fmla="*/ 70 h 90"/>
                  <a:gd name="T54" fmla="*/ 20 w 86"/>
                  <a:gd name="T55" fmla="*/ 74 h 90"/>
                  <a:gd name="T56" fmla="*/ 22 w 86"/>
                  <a:gd name="T57" fmla="*/ 78 h 90"/>
                  <a:gd name="T58" fmla="*/ 24 w 86"/>
                  <a:gd name="T59" fmla="*/ 82 h 90"/>
                  <a:gd name="T60" fmla="*/ 24 w 86"/>
                  <a:gd name="T61" fmla="*/ 84 h 90"/>
                  <a:gd name="T62" fmla="*/ 28 w 86"/>
                  <a:gd name="T63" fmla="*/ 86 h 90"/>
                  <a:gd name="T64" fmla="*/ 34 w 86"/>
                  <a:gd name="T65" fmla="*/ 88 h 90"/>
                  <a:gd name="T66" fmla="*/ 40 w 86"/>
                  <a:gd name="T67" fmla="*/ 90 h 90"/>
                  <a:gd name="T68" fmla="*/ 46 w 86"/>
                  <a:gd name="T69" fmla="*/ 90 h 90"/>
                  <a:gd name="T70" fmla="*/ 52 w 86"/>
                  <a:gd name="T71" fmla="*/ 90 h 90"/>
                  <a:gd name="T72" fmla="*/ 60 w 86"/>
                  <a:gd name="T73" fmla="*/ 90 h 90"/>
                  <a:gd name="T74" fmla="*/ 64 w 86"/>
                  <a:gd name="T75" fmla="*/ 90 h 90"/>
                  <a:gd name="T76" fmla="*/ 70 w 86"/>
                  <a:gd name="T77" fmla="*/ 88 h 90"/>
                  <a:gd name="T78" fmla="*/ 72 w 86"/>
                  <a:gd name="T79" fmla="*/ 88 h 90"/>
                  <a:gd name="T80" fmla="*/ 74 w 86"/>
                  <a:gd name="T81" fmla="*/ 86 h 90"/>
                  <a:gd name="T82" fmla="*/ 76 w 86"/>
                  <a:gd name="T83" fmla="*/ 80 h 90"/>
                  <a:gd name="T84" fmla="*/ 80 w 86"/>
                  <a:gd name="T85" fmla="*/ 76 h 90"/>
                  <a:gd name="T86" fmla="*/ 82 w 86"/>
                  <a:gd name="T87" fmla="*/ 70 h 90"/>
                  <a:gd name="T88" fmla="*/ 84 w 86"/>
                  <a:gd name="T89" fmla="*/ 64 h 90"/>
                  <a:gd name="T90" fmla="*/ 84 w 86"/>
                  <a:gd name="T91" fmla="*/ 58 h 90"/>
                  <a:gd name="T92" fmla="*/ 86 w 86"/>
                  <a:gd name="T93" fmla="*/ 50 h 90"/>
                  <a:gd name="T94" fmla="*/ 84 w 86"/>
                  <a:gd name="T95" fmla="*/ 44 h 90"/>
                  <a:gd name="T96" fmla="*/ 84 w 86"/>
                  <a:gd name="T97" fmla="*/ 42 h 90"/>
                  <a:gd name="T98" fmla="*/ 82 w 86"/>
                  <a:gd name="T99" fmla="*/ 38 h 90"/>
                  <a:gd name="T100" fmla="*/ 78 w 86"/>
                  <a:gd name="T101" fmla="*/ 32 h 90"/>
                  <a:gd name="T102" fmla="*/ 72 w 86"/>
                  <a:gd name="T103" fmla="*/ 26 h 90"/>
                  <a:gd name="T104" fmla="*/ 66 w 86"/>
                  <a:gd name="T105" fmla="*/ 20 h 90"/>
                  <a:gd name="T106" fmla="*/ 60 w 86"/>
                  <a:gd name="T107" fmla="*/ 14 h 90"/>
                  <a:gd name="T108" fmla="*/ 48 w 86"/>
                  <a:gd name="T109" fmla="*/ 8 h 90"/>
                  <a:gd name="T110" fmla="*/ 44 w 86"/>
                  <a:gd name="T111" fmla="*/ 4 h 90"/>
                  <a:gd name="T112" fmla="*/ 38 w 86"/>
                  <a:gd name="T113" fmla="*/ 2 h 90"/>
                  <a:gd name="T114" fmla="*/ 34 w 86"/>
                  <a:gd name="T115" fmla="*/ 0 h 90"/>
                  <a:gd name="T116" fmla="*/ 30 w 86"/>
                  <a:gd name="T1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 h="90">
                    <a:moveTo>
                      <a:pt x="30" y="0"/>
                    </a:moveTo>
                    <a:lnTo>
                      <a:pt x="30" y="0"/>
                    </a:lnTo>
                    <a:lnTo>
                      <a:pt x="28" y="2"/>
                    </a:lnTo>
                    <a:lnTo>
                      <a:pt x="28" y="2"/>
                    </a:lnTo>
                    <a:lnTo>
                      <a:pt x="26" y="2"/>
                    </a:lnTo>
                    <a:lnTo>
                      <a:pt x="26" y="4"/>
                    </a:lnTo>
                    <a:lnTo>
                      <a:pt x="24" y="4"/>
                    </a:lnTo>
                    <a:lnTo>
                      <a:pt x="24" y="6"/>
                    </a:lnTo>
                    <a:lnTo>
                      <a:pt x="22" y="8"/>
                    </a:lnTo>
                    <a:lnTo>
                      <a:pt x="20" y="14"/>
                    </a:lnTo>
                    <a:lnTo>
                      <a:pt x="18" y="16"/>
                    </a:lnTo>
                    <a:lnTo>
                      <a:pt x="16" y="18"/>
                    </a:lnTo>
                    <a:lnTo>
                      <a:pt x="14" y="20"/>
                    </a:lnTo>
                    <a:lnTo>
                      <a:pt x="12" y="22"/>
                    </a:lnTo>
                    <a:lnTo>
                      <a:pt x="8" y="26"/>
                    </a:lnTo>
                    <a:lnTo>
                      <a:pt x="6" y="30"/>
                    </a:lnTo>
                    <a:lnTo>
                      <a:pt x="4" y="32"/>
                    </a:lnTo>
                    <a:lnTo>
                      <a:pt x="4" y="32"/>
                    </a:lnTo>
                    <a:lnTo>
                      <a:pt x="2" y="34"/>
                    </a:lnTo>
                    <a:lnTo>
                      <a:pt x="2" y="34"/>
                    </a:lnTo>
                    <a:lnTo>
                      <a:pt x="2" y="36"/>
                    </a:lnTo>
                    <a:lnTo>
                      <a:pt x="0" y="38"/>
                    </a:lnTo>
                    <a:lnTo>
                      <a:pt x="0" y="40"/>
                    </a:lnTo>
                    <a:lnTo>
                      <a:pt x="0" y="44"/>
                    </a:lnTo>
                    <a:lnTo>
                      <a:pt x="0" y="46"/>
                    </a:lnTo>
                    <a:lnTo>
                      <a:pt x="2" y="50"/>
                    </a:lnTo>
                    <a:lnTo>
                      <a:pt x="2" y="52"/>
                    </a:lnTo>
                    <a:lnTo>
                      <a:pt x="2" y="54"/>
                    </a:lnTo>
                    <a:lnTo>
                      <a:pt x="2" y="54"/>
                    </a:lnTo>
                    <a:lnTo>
                      <a:pt x="4" y="56"/>
                    </a:lnTo>
                    <a:lnTo>
                      <a:pt x="4" y="56"/>
                    </a:lnTo>
                    <a:lnTo>
                      <a:pt x="4" y="56"/>
                    </a:lnTo>
                    <a:lnTo>
                      <a:pt x="6" y="56"/>
                    </a:lnTo>
                    <a:lnTo>
                      <a:pt x="6" y="56"/>
                    </a:lnTo>
                    <a:lnTo>
                      <a:pt x="8" y="56"/>
                    </a:lnTo>
                    <a:lnTo>
                      <a:pt x="10" y="56"/>
                    </a:lnTo>
                    <a:lnTo>
                      <a:pt x="12" y="56"/>
                    </a:lnTo>
                    <a:lnTo>
                      <a:pt x="16" y="56"/>
                    </a:lnTo>
                    <a:lnTo>
                      <a:pt x="18" y="54"/>
                    </a:lnTo>
                    <a:lnTo>
                      <a:pt x="20" y="54"/>
                    </a:lnTo>
                    <a:lnTo>
                      <a:pt x="20" y="56"/>
                    </a:lnTo>
                    <a:lnTo>
                      <a:pt x="22" y="56"/>
                    </a:lnTo>
                    <a:lnTo>
                      <a:pt x="22" y="56"/>
                    </a:lnTo>
                    <a:lnTo>
                      <a:pt x="22" y="56"/>
                    </a:lnTo>
                    <a:lnTo>
                      <a:pt x="22" y="56"/>
                    </a:lnTo>
                    <a:lnTo>
                      <a:pt x="22" y="58"/>
                    </a:lnTo>
                    <a:lnTo>
                      <a:pt x="22" y="58"/>
                    </a:lnTo>
                    <a:lnTo>
                      <a:pt x="22" y="60"/>
                    </a:lnTo>
                    <a:lnTo>
                      <a:pt x="22" y="62"/>
                    </a:lnTo>
                    <a:lnTo>
                      <a:pt x="20" y="66"/>
                    </a:lnTo>
                    <a:lnTo>
                      <a:pt x="20" y="66"/>
                    </a:lnTo>
                    <a:lnTo>
                      <a:pt x="20" y="68"/>
                    </a:lnTo>
                    <a:lnTo>
                      <a:pt x="20" y="68"/>
                    </a:lnTo>
                    <a:lnTo>
                      <a:pt x="20" y="70"/>
                    </a:lnTo>
                    <a:lnTo>
                      <a:pt x="20" y="72"/>
                    </a:lnTo>
                    <a:lnTo>
                      <a:pt x="20" y="74"/>
                    </a:lnTo>
                    <a:lnTo>
                      <a:pt x="20" y="76"/>
                    </a:lnTo>
                    <a:lnTo>
                      <a:pt x="22" y="78"/>
                    </a:lnTo>
                    <a:lnTo>
                      <a:pt x="22" y="80"/>
                    </a:lnTo>
                    <a:lnTo>
                      <a:pt x="24" y="82"/>
                    </a:lnTo>
                    <a:lnTo>
                      <a:pt x="24" y="82"/>
                    </a:lnTo>
                    <a:lnTo>
                      <a:pt x="24" y="84"/>
                    </a:lnTo>
                    <a:lnTo>
                      <a:pt x="26" y="84"/>
                    </a:lnTo>
                    <a:lnTo>
                      <a:pt x="28" y="86"/>
                    </a:lnTo>
                    <a:lnTo>
                      <a:pt x="30" y="86"/>
                    </a:lnTo>
                    <a:lnTo>
                      <a:pt x="34" y="88"/>
                    </a:lnTo>
                    <a:lnTo>
                      <a:pt x="36" y="88"/>
                    </a:lnTo>
                    <a:lnTo>
                      <a:pt x="40" y="90"/>
                    </a:lnTo>
                    <a:lnTo>
                      <a:pt x="42" y="90"/>
                    </a:lnTo>
                    <a:lnTo>
                      <a:pt x="46" y="90"/>
                    </a:lnTo>
                    <a:lnTo>
                      <a:pt x="50" y="90"/>
                    </a:lnTo>
                    <a:lnTo>
                      <a:pt x="52" y="90"/>
                    </a:lnTo>
                    <a:lnTo>
                      <a:pt x="56" y="90"/>
                    </a:lnTo>
                    <a:lnTo>
                      <a:pt x="60" y="90"/>
                    </a:lnTo>
                    <a:lnTo>
                      <a:pt x="62" y="90"/>
                    </a:lnTo>
                    <a:lnTo>
                      <a:pt x="64" y="90"/>
                    </a:lnTo>
                    <a:lnTo>
                      <a:pt x="68" y="90"/>
                    </a:lnTo>
                    <a:lnTo>
                      <a:pt x="70" y="88"/>
                    </a:lnTo>
                    <a:lnTo>
                      <a:pt x="70" y="88"/>
                    </a:lnTo>
                    <a:lnTo>
                      <a:pt x="72" y="88"/>
                    </a:lnTo>
                    <a:lnTo>
                      <a:pt x="72" y="86"/>
                    </a:lnTo>
                    <a:lnTo>
                      <a:pt x="74" y="86"/>
                    </a:lnTo>
                    <a:lnTo>
                      <a:pt x="76" y="84"/>
                    </a:lnTo>
                    <a:lnTo>
                      <a:pt x="76" y="80"/>
                    </a:lnTo>
                    <a:lnTo>
                      <a:pt x="78" y="78"/>
                    </a:lnTo>
                    <a:lnTo>
                      <a:pt x="80" y="76"/>
                    </a:lnTo>
                    <a:lnTo>
                      <a:pt x="82" y="74"/>
                    </a:lnTo>
                    <a:lnTo>
                      <a:pt x="82" y="70"/>
                    </a:lnTo>
                    <a:lnTo>
                      <a:pt x="84" y="68"/>
                    </a:lnTo>
                    <a:lnTo>
                      <a:pt x="84" y="64"/>
                    </a:lnTo>
                    <a:lnTo>
                      <a:pt x="84" y="60"/>
                    </a:lnTo>
                    <a:lnTo>
                      <a:pt x="84" y="58"/>
                    </a:lnTo>
                    <a:lnTo>
                      <a:pt x="86" y="54"/>
                    </a:lnTo>
                    <a:lnTo>
                      <a:pt x="86" y="50"/>
                    </a:lnTo>
                    <a:lnTo>
                      <a:pt x="86" y="46"/>
                    </a:lnTo>
                    <a:lnTo>
                      <a:pt x="84" y="44"/>
                    </a:lnTo>
                    <a:lnTo>
                      <a:pt x="84" y="44"/>
                    </a:lnTo>
                    <a:lnTo>
                      <a:pt x="84" y="42"/>
                    </a:lnTo>
                    <a:lnTo>
                      <a:pt x="84" y="40"/>
                    </a:lnTo>
                    <a:lnTo>
                      <a:pt x="82" y="38"/>
                    </a:lnTo>
                    <a:lnTo>
                      <a:pt x="80" y="34"/>
                    </a:lnTo>
                    <a:lnTo>
                      <a:pt x="78" y="32"/>
                    </a:lnTo>
                    <a:lnTo>
                      <a:pt x="74" y="28"/>
                    </a:lnTo>
                    <a:lnTo>
                      <a:pt x="72" y="26"/>
                    </a:lnTo>
                    <a:lnTo>
                      <a:pt x="70" y="22"/>
                    </a:lnTo>
                    <a:lnTo>
                      <a:pt x="66" y="20"/>
                    </a:lnTo>
                    <a:lnTo>
                      <a:pt x="64" y="18"/>
                    </a:lnTo>
                    <a:lnTo>
                      <a:pt x="60" y="14"/>
                    </a:lnTo>
                    <a:lnTo>
                      <a:pt x="54" y="10"/>
                    </a:lnTo>
                    <a:lnTo>
                      <a:pt x="48" y="8"/>
                    </a:lnTo>
                    <a:lnTo>
                      <a:pt x="46" y="6"/>
                    </a:lnTo>
                    <a:lnTo>
                      <a:pt x="44" y="4"/>
                    </a:lnTo>
                    <a:lnTo>
                      <a:pt x="40" y="2"/>
                    </a:lnTo>
                    <a:lnTo>
                      <a:pt x="38" y="2"/>
                    </a:lnTo>
                    <a:lnTo>
                      <a:pt x="36" y="2"/>
                    </a:lnTo>
                    <a:lnTo>
                      <a:pt x="34" y="0"/>
                    </a:lnTo>
                    <a:lnTo>
                      <a:pt x="32" y="0"/>
                    </a:lnTo>
                    <a:lnTo>
                      <a:pt x="30" y="0"/>
                    </a:lnTo>
                    <a:lnTo>
                      <a:pt x="30"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89" name="Freeform 579"/>
              <p:cNvSpPr>
                <a:spLocks/>
              </p:cNvSpPr>
              <p:nvPr/>
            </p:nvSpPr>
            <p:spPr bwMode="auto">
              <a:xfrm>
                <a:off x="2595853" y="2114717"/>
                <a:ext cx="561975" cy="323850"/>
              </a:xfrm>
              <a:custGeom>
                <a:avLst/>
                <a:gdLst>
                  <a:gd name="T0" fmla="*/ 32 w 354"/>
                  <a:gd name="T1" fmla="*/ 50 h 204"/>
                  <a:gd name="T2" fmla="*/ 48 w 354"/>
                  <a:gd name="T3" fmla="*/ 70 h 204"/>
                  <a:gd name="T4" fmla="*/ 84 w 354"/>
                  <a:gd name="T5" fmla="*/ 82 h 204"/>
                  <a:gd name="T6" fmla="*/ 108 w 354"/>
                  <a:gd name="T7" fmla="*/ 72 h 204"/>
                  <a:gd name="T8" fmla="*/ 144 w 354"/>
                  <a:gd name="T9" fmla="*/ 62 h 204"/>
                  <a:gd name="T10" fmla="*/ 150 w 354"/>
                  <a:gd name="T11" fmla="*/ 62 h 204"/>
                  <a:gd name="T12" fmla="*/ 148 w 354"/>
                  <a:gd name="T13" fmla="*/ 78 h 204"/>
                  <a:gd name="T14" fmla="*/ 118 w 354"/>
                  <a:gd name="T15" fmla="*/ 84 h 204"/>
                  <a:gd name="T16" fmla="*/ 98 w 354"/>
                  <a:gd name="T17" fmla="*/ 92 h 204"/>
                  <a:gd name="T18" fmla="*/ 98 w 354"/>
                  <a:gd name="T19" fmla="*/ 98 h 204"/>
                  <a:gd name="T20" fmla="*/ 112 w 354"/>
                  <a:gd name="T21" fmla="*/ 102 h 204"/>
                  <a:gd name="T22" fmla="*/ 110 w 354"/>
                  <a:gd name="T23" fmla="*/ 106 h 204"/>
                  <a:gd name="T24" fmla="*/ 84 w 354"/>
                  <a:gd name="T25" fmla="*/ 104 h 204"/>
                  <a:gd name="T26" fmla="*/ 68 w 354"/>
                  <a:gd name="T27" fmla="*/ 92 h 204"/>
                  <a:gd name="T28" fmla="*/ 62 w 354"/>
                  <a:gd name="T29" fmla="*/ 98 h 204"/>
                  <a:gd name="T30" fmla="*/ 66 w 354"/>
                  <a:gd name="T31" fmla="*/ 116 h 204"/>
                  <a:gd name="T32" fmla="*/ 76 w 354"/>
                  <a:gd name="T33" fmla="*/ 130 h 204"/>
                  <a:gd name="T34" fmla="*/ 60 w 354"/>
                  <a:gd name="T35" fmla="*/ 142 h 204"/>
                  <a:gd name="T36" fmla="*/ 32 w 354"/>
                  <a:gd name="T37" fmla="*/ 162 h 204"/>
                  <a:gd name="T38" fmla="*/ 24 w 354"/>
                  <a:gd name="T39" fmla="*/ 176 h 204"/>
                  <a:gd name="T40" fmla="*/ 6 w 354"/>
                  <a:gd name="T41" fmla="*/ 170 h 204"/>
                  <a:gd name="T42" fmla="*/ 0 w 354"/>
                  <a:gd name="T43" fmla="*/ 172 h 204"/>
                  <a:gd name="T44" fmla="*/ 8 w 354"/>
                  <a:gd name="T45" fmla="*/ 188 h 204"/>
                  <a:gd name="T46" fmla="*/ 28 w 354"/>
                  <a:gd name="T47" fmla="*/ 198 h 204"/>
                  <a:gd name="T48" fmla="*/ 82 w 354"/>
                  <a:gd name="T49" fmla="*/ 204 h 204"/>
                  <a:gd name="T50" fmla="*/ 122 w 354"/>
                  <a:gd name="T51" fmla="*/ 196 h 204"/>
                  <a:gd name="T52" fmla="*/ 140 w 354"/>
                  <a:gd name="T53" fmla="*/ 180 h 204"/>
                  <a:gd name="T54" fmla="*/ 136 w 354"/>
                  <a:gd name="T55" fmla="*/ 170 h 204"/>
                  <a:gd name="T56" fmla="*/ 126 w 354"/>
                  <a:gd name="T57" fmla="*/ 156 h 204"/>
                  <a:gd name="T58" fmla="*/ 140 w 354"/>
                  <a:gd name="T59" fmla="*/ 150 h 204"/>
                  <a:gd name="T60" fmla="*/ 162 w 354"/>
                  <a:gd name="T61" fmla="*/ 144 h 204"/>
                  <a:gd name="T62" fmla="*/ 186 w 354"/>
                  <a:gd name="T63" fmla="*/ 118 h 204"/>
                  <a:gd name="T64" fmla="*/ 204 w 354"/>
                  <a:gd name="T65" fmla="*/ 98 h 204"/>
                  <a:gd name="T66" fmla="*/ 222 w 354"/>
                  <a:gd name="T67" fmla="*/ 98 h 204"/>
                  <a:gd name="T68" fmla="*/ 246 w 354"/>
                  <a:gd name="T69" fmla="*/ 100 h 204"/>
                  <a:gd name="T70" fmla="*/ 280 w 354"/>
                  <a:gd name="T71" fmla="*/ 76 h 204"/>
                  <a:gd name="T72" fmla="*/ 290 w 354"/>
                  <a:gd name="T73" fmla="*/ 58 h 204"/>
                  <a:gd name="T74" fmla="*/ 280 w 354"/>
                  <a:gd name="T75" fmla="*/ 44 h 204"/>
                  <a:gd name="T76" fmla="*/ 284 w 354"/>
                  <a:gd name="T77" fmla="*/ 38 h 204"/>
                  <a:gd name="T78" fmla="*/ 320 w 354"/>
                  <a:gd name="T79" fmla="*/ 36 h 204"/>
                  <a:gd name="T80" fmla="*/ 348 w 354"/>
                  <a:gd name="T81" fmla="*/ 28 h 204"/>
                  <a:gd name="T82" fmla="*/ 354 w 354"/>
                  <a:gd name="T83" fmla="*/ 20 h 204"/>
                  <a:gd name="T84" fmla="*/ 340 w 354"/>
                  <a:gd name="T85" fmla="*/ 6 h 204"/>
                  <a:gd name="T86" fmla="*/ 310 w 354"/>
                  <a:gd name="T87" fmla="*/ 4 h 204"/>
                  <a:gd name="T88" fmla="*/ 252 w 354"/>
                  <a:gd name="T89" fmla="*/ 0 h 204"/>
                  <a:gd name="T90" fmla="*/ 226 w 354"/>
                  <a:gd name="T91" fmla="*/ 4 h 204"/>
                  <a:gd name="T92" fmla="*/ 208 w 354"/>
                  <a:gd name="T93" fmla="*/ 22 h 204"/>
                  <a:gd name="T94" fmla="*/ 198 w 354"/>
                  <a:gd name="T95" fmla="*/ 16 h 204"/>
                  <a:gd name="T96" fmla="*/ 184 w 354"/>
                  <a:gd name="T97" fmla="*/ 2 h 204"/>
                  <a:gd name="T98" fmla="*/ 182 w 354"/>
                  <a:gd name="T99" fmla="*/ 10 h 204"/>
                  <a:gd name="T100" fmla="*/ 172 w 354"/>
                  <a:gd name="T101" fmla="*/ 14 h 204"/>
                  <a:gd name="T102" fmla="*/ 140 w 354"/>
                  <a:gd name="T103" fmla="*/ 8 h 204"/>
                  <a:gd name="T104" fmla="*/ 126 w 354"/>
                  <a:gd name="T105" fmla="*/ 24 h 204"/>
                  <a:gd name="T106" fmla="*/ 108 w 354"/>
                  <a:gd name="T107" fmla="*/ 34 h 204"/>
                  <a:gd name="T108" fmla="*/ 94 w 354"/>
                  <a:gd name="T109" fmla="*/ 28 h 204"/>
                  <a:gd name="T110" fmla="*/ 86 w 354"/>
                  <a:gd name="T111" fmla="*/ 18 h 204"/>
                  <a:gd name="T112" fmla="*/ 66 w 354"/>
                  <a:gd name="T113" fmla="*/ 24 h 204"/>
                  <a:gd name="T114" fmla="*/ 60 w 354"/>
                  <a:gd name="T115" fmla="*/ 34 h 204"/>
                  <a:gd name="T116" fmla="*/ 42 w 354"/>
                  <a:gd name="T117" fmla="*/ 36 h 204"/>
                  <a:gd name="T118" fmla="*/ 28 w 354"/>
                  <a:gd name="T119" fmla="*/ 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4" h="204">
                    <a:moveTo>
                      <a:pt x="28" y="40"/>
                    </a:moveTo>
                    <a:lnTo>
                      <a:pt x="28" y="40"/>
                    </a:lnTo>
                    <a:lnTo>
                      <a:pt x="28" y="40"/>
                    </a:lnTo>
                    <a:lnTo>
                      <a:pt x="28" y="42"/>
                    </a:lnTo>
                    <a:lnTo>
                      <a:pt x="28" y="42"/>
                    </a:lnTo>
                    <a:lnTo>
                      <a:pt x="28" y="44"/>
                    </a:lnTo>
                    <a:lnTo>
                      <a:pt x="28" y="46"/>
                    </a:lnTo>
                    <a:lnTo>
                      <a:pt x="30" y="48"/>
                    </a:lnTo>
                    <a:lnTo>
                      <a:pt x="32" y="50"/>
                    </a:lnTo>
                    <a:lnTo>
                      <a:pt x="32" y="52"/>
                    </a:lnTo>
                    <a:lnTo>
                      <a:pt x="34" y="54"/>
                    </a:lnTo>
                    <a:lnTo>
                      <a:pt x="38" y="58"/>
                    </a:lnTo>
                    <a:lnTo>
                      <a:pt x="40" y="62"/>
                    </a:lnTo>
                    <a:lnTo>
                      <a:pt x="42" y="64"/>
                    </a:lnTo>
                    <a:lnTo>
                      <a:pt x="44" y="66"/>
                    </a:lnTo>
                    <a:lnTo>
                      <a:pt x="46" y="68"/>
                    </a:lnTo>
                    <a:lnTo>
                      <a:pt x="48" y="70"/>
                    </a:lnTo>
                    <a:lnTo>
                      <a:pt x="48" y="70"/>
                    </a:lnTo>
                    <a:lnTo>
                      <a:pt x="50" y="72"/>
                    </a:lnTo>
                    <a:lnTo>
                      <a:pt x="54" y="72"/>
                    </a:lnTo>
                    <a:lnTo>
                      <a:pt x="60" y="74"/>
                    </a:lnTo>
                    <a:lnTo>
                      <a:pt x="66" y="76"/>
                    </a:lnTo>
                    <a:lnTo>
                      <a:pt x="72" y="80"/>
                    </a:lnTo>
                    <a:lnTo>
                      <a:pt x="76" y="80"/>
                    </a:lnTo>
                    <a:lnTo>
                      <a:pt x="80" y="82"/>
                    </a:lnTo>
                    <a:lnTo>
                      <a:pt x="82" y="82"/>
                    </a:lnTo>
                    <a:lnTo>
                      <a:pt x="84" y="82"/>
                    </a:lnTo>
                    <a:lnTo>
                      <a:pt x="86" y="82"/>
                    </a:lnTo>
                    <a:lnTo>
                      <a:pt x="86" y="82"/>
                    </a:lnTo>
                    <a:lnTo>
                      <a:pt x="88" y="82"/>
                    </a:lnTo>
                    <a:lnTo>
                      <a:pt x="90" y="82"/>
                    </a:lnTo>
                    <a:lnTo>
                      <a:pt x="94" y="80"/>
                    </a:lnTo>
                    <a:lnTo>
                      <a:pt x="96" y="78"/>
                    </a:lnTo>
                    <a:lnTo>
                      <a:pt x="102" y="74"/>
                    </a:lnTo>
                    <a:lnTo>
                      <a:pt x="106" y="74"/>
                    </a:lnTo>
                    <a:lnTo>
                      <a:pt x="108" y="72"/>
                    </a:lnTo>
                    <a:lnTo>
                      <a:pt x="112" y="72"/>
                    </a:lnTo>
                    <a:lnTo>
                      <a:pt x="114" y="70"/>
                    </a:lnTo>
                    <a:lnTo>
                      <a:pt x="124" y="68"/>
                    </a:lnTo>
                    <a:lnTo>
                      <a:pt x="132" y="66"/>
                    </a:lnTo>
                    <a:lnTo>
                      <a:pt x="136" y="66"/>
                    </a:lnTo>
                    <a:lnTo>
                      <a:pt x="138" y="64"/>
                    </a:lnTo>
                    <a:lnTo>
                      <a:pt x="140" y="64"/>
                    </a:lnTo>
                    <a:lnTo>
                      <a:pt x="140" y="64"/>
                    </a:lnTo>
                    <a:lnTo>
                      <a:pt x="144" y="62"/>
                    </a:lnTo>
                    <a:lnTo>
                      <a:pt x="144" y="60"/>
                    </a:lnTo>
                    <a:lnTo>
                      <a:pt x="146" y="60"/>
                    </a:lnTo>
                    <a:lnTo>
                      <a:pt x="146" y="60"/>
                    </a:lnTo>
                    <a:lnTo>
                      <a:pt x="148" y="60"/>
                    </a:lnTo>
                    <a:lnTo>
                      <a:pt x="148" y="60"/>
                    </a:lnTo>
                    <a:lnTo>
                      <a:pt x="148" y="60"/>
                    </a:lnTo>
                    <a:lnTo>
                      <a:pt x="148" y="60"/>
                    </a:lnTo>
                    <a:lnTo>
                      <a:pt x="150" y="60"/>
                    </a:lnTo>
                    <a:lnTo>
                      <a:pt x="150" y="62"/>
                    </a:lnTo>
                    <a:lnTo>
                      <a:pt x="150" y="62"/>
                    </a:lnTo>
                    <a:lnTo>
                      <a:pt x="150" y="64"/>
                    </a:lnTo>
                    <a:lnTo>
                      <a:pt x="150" y="66"/>
                    </a:lnTo>
                    <a:lnTo>
                      <a:pt x="150" y="68"/>
                    </a:lnTo>
                    <a:lnTo>
                      <a:pt x="150" y="70"/>
                    </a:lnTo>
                    <a:lnTo>
                      <a:pt x="150" y="74"/>
                    </a:lnTo>
                    <a:lnTo>
                      <a:pt x="150" y="76"/>
                    </a:lnTo>
                    <a:lnTo>
                      <a:pt x="148" y="76"/>
                    </a:lnTo>
                    <a:lnTo>
                      <a:pt x="148" y="78"/>
                    </a:lnTo>
                    <a:lnTo>
                      <a:pt x="148" y="78"/>
                    </a:lnTo>
                    <a:lnTo>
                      <a:pt x="146" y="80"/>
                    </a:lnTo>
                    <a:lnTo>
                      <a:pt x="144" y="80"/>
                    </a:lnTo>
                    <a:lnTo>
                      <a:pt x="142" y="80"/>
                    </a:lnTo>
                    <a:lnTo>
                      <a:pt x="140" y="82"/>
                    </a:lnTo>
                    <a:lnTo>
                      <a:pt x="138" y="82"/>
                    </a:lnTo>
                    <a:lnTo>
                      <a:pt x="132" y="82"/>
                    </a:lnTo>
                    <a:lnTo>
                      <a:pt x="124" y="84"/>
                    </a:lnTo>
                    <a:lnTo>
                      <a:pt x="118" y="84"/>
                    </a:lnTo>
                    <a:lnTo>
                      <a:pt x="118" y="84"/>
                    </a:lnTo>
                    <a:lnTo>
                      <a:pt x="116" y="84"/>
                    </a:lnTo>
                    <a:lnTo>
                      <a:pt x="114" y="86"/>
                    </a:lnTo>
                    <a:lnTo>
                      <a:pt x="110" y="86"/>
                    </a:lnTo>
                    <a:lnTo>
                      <a:pt x="106" y="88"/>
                    </a:lnTo>
                    <a:lnTo>
                      <a:pt x="104" y="88"/>
                    </a:lnTo>
                    <a:lnTo>
                      <a:pt x="100" y="90"/>
                    </a:lnTo>
                    <a:lnTo>
                      <a:pt x="98" y="90"/>
                    </a:lnTo>
                    <a:lnTo>
                      <a:pt x="98" y="92"/>
                    </a:lnTo>
                    <a:lnTo>
                      <a:pt x="96" y="92"/>
                    </a:lnTo>
                    <a:lnTo>
                      <a:pt x="96" y="92"/>
                    </a:lnTo>
                    <a:lnTo>
                      <a:pt x="96" y="94"/>
                    </a:lnTo>
                    <a:lnTo>
                      <a:pt x="96" y="94"/>
                    </a:lnTo>
                    <a:lnTo>
                      <a:pt x="96" y="96"/>
                    </a:lnTo>
                    <a:lnTo>
                      <a:pt x="96" y="96"/>
                    </a:lnTo>
                    <a:lnTo>
                      <a:pt x="96" y="96"/>
                    </a:lnTo>
                    <a:lnTo>
                      <a:pt x="98" y="98"/>
                    </a:lnTo>
                    <a:lnTo>
                      <a:pt x="98" y="98"/>
                    </a:lnTo>
                    <a:lnTo>
                      <a:pt x="100" y="98"/>
                    </a:lnTo>
                    <a:lnTo>
                      <a:pt x="102" y="98"/>
                    </a:lnTo>
                    <a:lnTo>
                      <a:pt x="104" y="98"/>
                    </a:lnTo>
                    <a:lnTo>
                      <a:pt x="108" y="100"/>
                    </a:lnTo>
                    <a:lnTo>
                      <a:pt x="110" y="100"/>
                    </a:lnTo>
                    <a:lnTo>
                      <a:pt x="110" y="100"/>
                    </a:lnTo>
                    <a:lnTo>
                      <a:pt x="112" y="100"/>
                    </a:lnTo>
                    <a:lnTo>
                      <a:pt x="112" y="102"/>
                    </a:lnTo>
                    <a:lnTo>
                      <a:pt x="112" y="102"/>
                    </a:lnTo>
                    <a:lnTo>
                      <a:pt x="114" y="102"/>
                    </a:lnTo>
                    <a:lnTo>
                      <a:pt x="114" y="102"/>
                    </a:lnTo>
                    <a:lnTo>
                      <a:pt x="114" y="102"/>
                    </a:lnTo>
                    <a:lnTo>
                      <a:pt x="112" y="104"/>
                    </a:lnTo>
                    <a:lnTo>
                      <a:pt x="112" y="104"/>
                    </a:lnTo>
                    <a:lnTo>
                      <a:pt x="112" y="104"/>
                    </a:lnTo>
                    <a:lnTo>
                      <a:pt x="112" y="104"/>
                    </a:lnTo>
                    <a:lnTo>
                      <a:pt x="110" y="106"/>
                    </a:lnTo>
                    <a:lnTo>
                      <a:pt x="110" y="106"/>
                    </a:lnTo>
                    <a:lnTo>
                      <a:pt x="108" y="106"/>
                    </a:lnTo>
                    <a:lnTo>
                      <a:pt x="106" y="106"/>
                    </a:lnTo>
                    <a:lnTo>
                      <a:pt x="104" y="106"/>
                    </a:lnTo>
                    <a:lnTo>
                      <a:pt x="102" y="106"/>
                    </a:lnTo>
                    <a:lnTo>
                      <a:pt x="98" y="106"/>
                    </a:lnTo>
                    <a:lnTo>
                      <a:pt x="96" y="106"/>
                    </a:lnTo>
                    <a:lnTo>
                      <a:pt x="94" y="106"/>
                    </a:lnTo>
                    <a:lnTo>
                      <a:pt x="88" y="104"/>
                    </a:lnTo>
                    <a:lnTo>
                      <a:pt x="84" y="104"/>
                    </a:lnTo>
                    <a:lnTo>
                      <a:pt x="80" y="102"/>
                    </a:lnTo>
                    <a:lnTo>
                      <a:pt x="80" y="102"/>
                    </a:lnTo>
                    <a:lnTo>
                      <a:pt x="78" y="102"/>
                    </a:lnTo>
                    <a:lnTo>
                      <a:pt x="76" y="100"/>
                    </a:lnTo>
                    <a:lnTo>
                      <a:pt x="72" y="96"/>
                    </a:lnTo>
                    <a:lnTo>
                      <a:pt x="70" y="94"/>
                    </a:lnTo>
                    <a:lnTo>
                      <a:pt x="70" y="94"/>
                    </a:lnTo>
                    <a:lnTo>
                      <a:pt x="68" y="94"/>
                    </a:lnTo>
                    <a:lnTo>
                      <a:pt x="68" y="92"/>
                    </a:lnTo>
                    <a:lnTo>
                      <a:pt x="66" y="92"/>
                    </a:lnTo>
                    <a:lnTo>
                      <a:pt x="66" y="92"/>
                    </a:lnTo>
                    <a:lnTo>
                      <a:pt x="66" y="92"/>
                    </a:lnTo>
                    <a:lnTo>
                      <a:pt x="64" y="92"/>
                    </a:lnTo>
                    <a:lnTo>
                      <a:pt x="64" y="94"/>
                    </a:lnTo>
                    <a:lnTo>
                      <a:pt x="64" y="94"/>
                    </a:lnTo>
                    <a:lnTo>
                      <a:pt x="62" y="96"/>
                    </a:lnTo>
                    <a:lnTo>
                      <a:pt x="62" y="98"/>
                    </a:lnTo>
                    <a:lnTo>
                      <a:pt x="62" y="98"/>
                    </a:lnTo>
                    <a:lnTo>
                      <a:pt x="62" y="102"/>
                    </a:lnTo>
                    <a:lnTo>
                      <a:pt x="62" y="104"/>
                    </a:lnTo>
                    <a:lnTo>
                      <a:pt x="62" y="108"/>
                    </a:lnTo>
                    <a:lnTo>
                      <a:pt x="62" y="110"/>
                    </a:lnTo>
                    <a:lnTo>
                      <a:pt x="62" y="112"/>
                    </a:lnTo>
                    <a:lnTo>
                      <a:pt x="62" y="114"/>
                    </a:lnTo>
                    <a:lnTo>
                      <a:pt x="64" y="114"/>
                    </a:lnTo>
                    <a:lnTo>
                      <a:pt x="64" y="116"/>
                    </a:lnTo>
                    <a:lnTo>
                      <a:pt x="66" y="116"/>
                    </a:lnTo>
                    <a:lnTo>
                      <a:pt x="68" y="120"/>
                    </a:lnTo>
                    <a:lnTo>
                      <a:pt x="70" y="122"/>
                    </a:lnTo>
                    <a:lnTo>
                      <a:pt x="72" y="124"/>
                    </a:lnTo>
                    <a:lnTo>
                      <a:pt x="72" y="124"/>
                    </a:lnTo>
                    <a:lnTo>
                      <a:pt x="74" y="126"/>
                    </a:lnTo>
                    <a:lnTo>
                      <a:pt x="74" y="126"/>
                    </a:lnTo>
                    <a:lnTo>
                      <a:pt x="74" y="128"/>
                    </a:lnTo>
                    <a:lnTo>
                      <a:pt x="76" y="130"/>
                    </a:lnTo>
                    <a:lnTo>
                      <a:pt x="76" y="130"/>
                    </a:lnTo>
                    <a:lnTo>
                      <a:pt x="76" y="132"/>
                    </a:lnTo>
                    <a:lnTo>
                      <a:pt x="74" y="132"/>
                    </a:lnTo>
                    <a:lnTo>
                      <a:pt x="74" y="132"/>
                    </a:lnTo>
                    <a:lnTo>
                      <a:pt x="74" y="134"/>
                    </a:lnTo>
                    <a:lnTo>
                      <a:pt x="72" y="136"/>
                    </a:lnTo>
                    <a:lnTo>
                      <a:pt x="68" y="138"/>
                    </a:lnTo>
                    <a:lnTo>
                      <a:pt x="64" y="140"/>
                    </a:lnTo>
                    <a:lnTo>
                      <a:pt x="62" y="142"/>
                    </a:lnTo>
                    <a:lnTo>
                      <a:pt x="60" y="142"/>
                    </a:lnTo>
                    <a:lnTo>
                      <a:pt x="54" y="148"/>
                    </a:lnTo>
                    <a:lnTo>
                      <a:pt x="50" y="150"/>
                    </a:lnTo>
                    <a:lnTo>
                      <a:pt x="48" y="152"/>
                    </a:lnTo>
                    <a:lnTo>
                      <a:pt x="46" y="154"/>
                    </a:lnTo>
                    <a:lnTo>
                      <a:pt x="44" y="156"/>
                    </a:lnTo>
                    <a:lnTo>
                      <a:pt x="40" y="158"/>
                    </a:lnTo>
                    <a:lnTo>
                      <a:pt x="36" y="160"/>
                    </a:lnTo>
                    <a:lnTo>
                      <a:pt x="34" y="162"/>
                    </a:lnTo>
                    <a:lnTo>
                      <a:pt x="32" y="162"/>
                    </a:lnTo>
                    <a:lnTo>
                      <a:pt x="32" y="164"/>
                    </a:lnTo>
                    <a:lnTo>
                      <a:pt x="30" y="166"/>
                    </a:lnTo>
                    <a:lnTo>
                      <a:pt x="30" y="170"/>
                    </a:lnTo>
                    <a:lnTo>
                      <a:pt x="28" y="172"/>
                    </a:lnTo>
                    <a:lnTo>
                      <a:pt x="28" y="174"/>
                    </a:lnTo>
                    <a:lnTo>
                      <a:pt x="26" y="174"/>
                    </a:lnTo>
                    <a:lnTo>
                      <a:pt x="26" y="176"/>
                    </a:lnTo>
                    <a:lnTo>
                      <a:pt x="24" y="176"/>
                    </a:lnTo>
                    <a:lnTo>
                      <a:pt x="24" y="176"/>
                    </a:lnTo>
                    <a:lnTo>
                      <a:pt x="24" y="176"/>
                    </a:lnTo>
                    <a:lnTo>
                      <a:pt x="22" y="176"/>
                    </a:lnTo>
                    <a:lnTo>
                      <a:pt x="20" y="176"/>
                    </a:lnTo>
                    <a:lnTo>
                      <a:pt x="18" y="176"/>
                    </a:lnTo>
                    <a:lnTo>
                      <a:pt x="18" y="174"/>
                    </a:lnTo>
                    <a:lnTo>
                      <a:pt x="16" y="174"/>
                    </a:lnTo>
                    <a:lnTo>
                      <a:pt x="12" y="172"/>
                    </a:lnTo>
                    <a:lnTo>
                      <a:pt x="8" y="170"/>
                    </a:lnTo>
                    <a:lnTo>
                      <a:pt x="6" y="170"/>
                    </a:lnTo>
                    <a:lnTo>
                      <a:pt x="4" y="170"/>
                    </a:lnTo>
                    <a:lnTo>
                      <a:pt x="2" y="170"/>
                    </a:lnTo>
                    <a:lnTo>
                      <a:pt x="2" y="170"/>
                    </a:lnTo>
                    <a:lnTo>
                      <a:pt x="2" y="170"/>
                    </a:lnTo>
                    <a:lnTo>
                      <a:pt x="0" y="170"/>
                    </a:lnTo>
                    <a:lnTo>
                      <a:pt x="0" y="170"/>
                    </a:lnTo>
                    <a:lnTo>
                      <a:pt x="0" y="170"/>
                    </a:lnTo>
                    <a:lnTo>
                      <a:pt x="0" y="170"/>
                    </a:lnTo>
                    <a:lnTo>
                      <a:pt x="0" y="172"/>
                    </a:lnTo>
                    <a:lnTo>
                      <a:pt x="0" y="172"/>
                    </a:lnTo>
                    <a:lnTo>
                      <a:pt x="0" y="174"/>
                    </a:lnTo>
                    <a:lnTo>
                      <a:pt x="0" y="176"/>
                    </a:lnTo>
                    <a:lnTo>
                      <a:pt x="0" y="178"/>
                    </a:lnTo>
                    <a:lnTo>
                      <a:pt x="0" y="180"/>
                    </a:lnTo>
                    <a:lnTo>
                      <a:pt x="2" y="180"/>
                    </a:lnTo>
                    <a:lnTo>
                      <a:pt x="2" y="182"/>
                    </a:lnTo>
                    <a:lnTo>
                      <a:pt x="6" y="186"/>
                    </a:lnTo>
                    <a:lnTo>
                      <a:pt x="8" y="188"/>
                    </a:lnTo>
                    <a:lnTo>
                      <a:pt x="10" y="192"/>
                    </a:lnTo>
                    <a:lnTo>
                      <a:pt x="12" y="192"/>
                    </a:lnTo>
                    <a:lnTo>
                      <a:pt x="12" y="194"/>
                    </a:lnTo>
                    <a:lnTo>
                      <a:pt x="14" y="194"/>
                    </a:lnTo>
                    <a:lnTo>
                      <a:pt x="16" y="194"/>
                    </a:lnTo>
                    <a:lnTo>
                      <a:pt x="18" y="196"/>
                    </a:lnTo>
                    <a:lnTo>
                      <a:pt x="18" y="196"/>
                    </a:lnTo>
                    <a:lnTo>
                      <a:pt x="22" y="198"/>
                    </a:lnTo>
                    <a:lnTo>
                      <a:pt x="28" y="198"/>
                    </a:lnTo>
                    <a:lnTo>
                      <a:pt x="32" y="200"/>
                    </a:lnTo>
                    <a:lnTo>
                      <a:pt x="36" y="200"/>
                    </a:lnTo>
                    <a:lnTo>
                      <a:pt x="42" y="202"/>
                    </a:lnTo>
                    <a:lnTo>
                      <a:pt x="46" y="202"/>
                    </a:lnTo>
                    <a:lnTo>
                      <a:pt x="52" y="202"/>
                    </a:lnTo>
                    <a:lnTo>
                      <a:pt x="56" y="202"/>
                    </a:lnTo>
                    <a:lnTo>
                      <a:pt x="66" y="204"/>
                    </a:lnTo>
                    <a:lnTo>
                      <a:pt x="76" y="204"/>
                    </a:lnTo>
                    <a:lnTo>
                      <a:pt x="82" y="204"/>
                    </a:lnTo>
                    <a:lnTo>
                      <a:pt x="88" y="204"/>
                    </a:lnTo>
                    <a:lnTo>
                      <a:pt x="92" y="202"/>
                    </a:lnTo>
                    <a:lnTo>
                      <a:pt x="98" y="202"/>
                    </a:lnTo>
                    <a:lnTo>
                      <a:pt x="104" y="202"/>
                    </a:lnTo>
                    <a:lnTo>
                      <a:pt x="110" y="200"/>
                    </a:lnTo>
                    <a:lnTo>
                      <a:pt x="114" y="198"/>
                    </a:lnTo>
                    <a:lnTo>
                      <a:pt x="116" y="198"/>
                    </a:lnTo>
                    <a:lnTo>
                      <a:pt x="120" y="198"/>
                    </a:lnTo>
                    <a:lnTo>
                      <a:pt x="122" y="196"/>
                    </a:lnTo>
                    <a:lnTo>
                      <a:pt x="124" y="196"/>
                    </a:lnTo>
                    <a:lnTo>
                      <a:pt x="126" y="194"/>
                    </a:lnTo>
                    <a:lnTo>
                      <a:pt x="128" y="192"/>
                    </a:lnTo>
                    <a:lnTo>
                      <a:pt x="132" y="190"/>
                    </a:lnTo>
                    <a:lnTo>
                      <a:pt x="134" y="186"/>
                    </a:lnTo>
                    <a:lnTo>
                      <a:pt x="136" y="184"/>
                    </a:lnTo>
                    <a:lnTo>
                      <a:pt x="138" y="182"/>
                    </a:lnTo>
                    <a:lnTo>
                      <a:pt x="138" y="180"/>
                    </a:lnTo>
                    <a:lnTo>
                      <a:pt x="140" y="180"/>
                    </a:lnTo>
                    <a:lnTo>
                      <a:pt x="140" y="178"/>
                    </a:lnTo>
                    <a:lnTo>
                      <a:pt x="140" y="176"/>
                    </a:lnTo>
                    <a:lnTo>
                      <a:pt x="140" y="176"/>
                    </a:lnTo>
                    <a:lnTo>
                      <a:pt x="140" y="174"/>
                    </a:lnTo>
                    <a:lnTo>
                      <a:pt x="140" y="174"/>
                    </a:lnTo>
                    <a:lnTo>
                      <a:pt x="140" y="174"/>
                    </a:lnTo>
                    <a:lnTo>
                      <a:pt x="140" y="172"/>
                    </a:lnTo>
                    <a:lnTo>
                      <a:pt x="138" y="170"/>
                    </a:lnTo>
                    <a:lnTo>
                      <a:pt x="136" y="170"/>
                    </a:lnTo>
                    <a:lnTo>
                      <a:pt x="136" y="168"/>
                    </a:lnTo>
                    <a:lnTo>
                      <a:pt x="132" y="166"/>
                    </a:lnTo>
                    <a:lnTo>
                      <a:pt x="130" y="162"/>
                    </a:lnTo>
                    <a:lnTo>
                      <a:pt x="128" y="162"/>
                    </a:lnTo>
                    <a:lnTo>
                      <a:pt x="128" y="160"/>
                    </a:lnTo>
                    <a:lnTo>
                      <a:pt x="126" y="158"/>
                    </a:lnTo>
                    <a:lnTo>
                      <a:pt x="126" y="158"/>
                    </a:lnTo>
                    <a:lnTo>
                      <a:pt x="126" y="156"/>
                    </a:lnTo>
                    <a:lnTo>
                      <a:pt x="126" y="156"/>
                    </a:lnTo>
                    <a:lnTo>
                      <a:pt x="126" y="156"/>
                    </a:lnTo>
                    <a:lnTo>
                      <a:pt x="126" y="154"/>
                    </a:lnTo>
                    <a:lnTo>
                      <a:pt x="126" y="154"/>
                    </a:lnTo>
                    <a:lnTo>
                      <a:pt x="128" y="154"/>
                    </a:lnTo>
                    <a:lnTo>
                      <a:pt x="128" y="154"/>
                    </a:lnTo>
                    <a:lnTo>
                      <a:pt x="130" y="152"/>
                    </a:lnTo>
                    <a:lnTo>
                      <a:pt x="132" y="152"/>
                    </a:lnTo>
                    <a:lnTo>
                      <a:pt x="136" y="152"/>
                    </a:lnTo>
                    <a:lnTo>
                      <a:pt x="140" y="150"/>
                    </a:lnTo>
                    <a:lnTo>
                      <a:pt x="140" y="150"/>
                    </a:lnTo>
                    <a:lnTo>
                      <a:pt x="144" y="150"/>
                    </a:lnTo>
                    <a:lnTo>
                      <a:pt x="150" y="148"/>
                    </a:lnTo>
                    <a:lnTo>
                      <a:pt x="152" y="148"/>
                    </a:lnTo>
                    <a:lnTo>
                      <a:pt x="154" y="146"/>
                    </a:lnTo>
                    <a:lnTo>
                      <a:pt x="156" y="146"/>
                    </a:lnTo>
                    <a:lnTo>
                      <a:pt x="158" y="146"/>
                    </a:lnTo>
                    <a:lnTo>
                      <a:pt x="160" y="144"/>
                    </a:lnTo>
                    <a:lnTo>
                      <a:pt x="162" y="144"/>
                    </a:lnTo>
                    <a:lnTo>
                      <a:pt x="164" y="140"/>
                    </a:lnTo>
                    <a:lnTo>
                      <a:pt x="168" y="138"/>
                    </a:lnTo>
                    <a:lnTo>
                      <a:pt x="172" y="134"/>
                    </a:lnTo>
                    <a:lnTo>
                      <a:pt x="176" y="130"/>
                    </a:lnTo>
                    <a:lnTo>
                      <a:pt x="178" y="126"/>
                    </a:lnTo>
                    <a:lnTo>
                      <a:pt x="182" y="124"/>
                    </a:lnTo>
                    <a:lnTo>
                      <a:pt x="184" y="120"/>
                    </a:lnTo>
                    <a:lnTo>
                      <a:pt x="184" y="118"/>
                    </a:lnTo>
                    <a:lnTo>
                      <a:pt x="186" y="118"/>
                    </a:lnTo>
                    <a:lnTo>
                      <a:pt x="188" y="114"/>
                    </a:lnTo>
                    <a:lnTo>
                      <a:pt x="190" y="110"/>
                    </a:lnTo>
                    <a:lnTo>
                      <a:pt x="190" y="108"/>
                    </a:lnTo>
                    <a:lnTo>
                      <a:pt x="192" y="108"/>
                    </a:lnTo>
                    <a:lnTo>
                      <a:pt x="192" y="106"/>
                    </a:lnTo>
                    <a:lnTo>
                      <a:pt x="196" y="104"/>
                    </a:lnTo>
                    <a:lnTo>
                      <a:pt x="198" y="102"/>
                    </a:lnTo>
                    <a:lnTo>
                      <a:pt x="200" y="100"/>
                    </a:lnTo>
                    <a:lnTo>
                      <a:pt x="204" y="98"/>
                    </a:lnTo>
                    <a:lnTo>
                      <a:pt x="206" y="96"/>
                    </a:lnTo>
                    <a:lnTo>
                      <a:pt x="208" y="96"/>
                    </a:lnTo>
                    <a:lnTo>
                      <a:pt x="210" y="96"/>
                    </a:lnTo>
                    <a:lnTo>
                      <a:pt x="212" y="94"/>
                    </a:lnTo>
                    <a:lnTo>
                      <a:pt x="212" y="94"/>
                    </a:lnTo>
                    <a:lnTo>
                      <a:pt x="214" y="94"/>
                    </a:lnTo>
                    <a:lnTo>
                      <a:pt x="216" y="96"/>
                    </a:lnTo>
                    <a:lnTo>
                      <a:pt x="218" y="96"/>
                    </a:lnTo>
                    <a:lnTo>
                      <a:pt x="222" y="98"/>
                    </a:lnTo>
                    <a:lnTo>
                      <a:pt x="226" y="98"/>
                    </a:lnTo>
                    <a:lnTo>
                      <a:pt x="230" y="100"/>
                    </a:lnTo>
                    <a:lnTo>
                      <a:pt x="232" y="102"/>
                    </a:lnTo>
                    <a:lnTo>
                      <a:pt x="234" y="102"/>
                    </a:lnTo>
                    <a:lnTo>
                      <a:pt x="236" y="102"/>
                    </a:lnTo>
                    <a:lnTo>
                      <a:pt x="238" y="102"/>
                    </a:lnTo>
                    <a:lnTo>
                      <a:pt x="238" y="102"/>
                    </a:lnTo>
                    <a:lnTo>
                      <a:pt x="242" y="102"/>
                    </a:lnTo>
                    <a:lnTo>
                      <a:pt x="246" y="100"/>
                    </a:lnTo>
                    <a:lnTo>
                      <a:pt x="250" y="98"/>
                    </a:lnTo>
                    <a:lnTo>
                      <a:pt x="254" y="96"/>
                    </a:lnTo>
                    <a:lnTo>
                      <a:pt x="258" y="94"/>
                    </a:lnTo>
                    <a:lnTo>
                      <a:pt x="262" y="92"/>
                    </a:lnTo>
                    <a:lnTo>
                      <a:pt x="266" y="88"/>
                    </a:lnTo>
                    <a:lnTo>
                      <a:pt x="270" y="86"/>
                    </a:lnTo>
                    <a:lnTo>
                      <a:pt x="272" y="82"/>
                    </a:lnTo>
                    <a:lnTo>
                      <a:pt x="276" y="80"/>
                    </a:lnTo>
                    <a:lnTo>
                      <a:pt x="280" y="76"/>
                    </a:lnTo>
                    <a:lnTo>
                      <a:pt x="282" y="72"/>
                    </a:lnTo>
                    <a:lnTo>
                      <a:pt x="286" y="70"/>
                    </a:lnTo>
                    <a:lnTo>
                      <a:pt x="286" y="68"/>
                    </a:lnTo>
                    <a:lnTo>
                      <a:pt x="286" y="66"/>
                    </a:lnTo>
                    <a:lnTo>
                      <a:pt x="288" y="64"/>
                    </a:lnTo>
                    <a:lnTo>
                      <a:pt x="288" y="62"/>
                    </a:lnTo>
                    <a:lnTo>
                      <a:pt x="288" y="62"/>
                    </a:lnTo>
                    <a:lnTo>
                      <a:pt x="290" y="60"/>
                    </a:lnTo>
                    <a:lnTo>
                      <a:pt x="290" y="58"/>
                    </a:lnTo>
                    <a:lnTo>
                      <a:pt x="290" y="58"/>
                    </a:lnTo>
                    <a:lnTo>
                      <a:pt x="288" y="56"/>
                    </a:lnTo>
                    <a:lnTo>
                      <a:pt x="288" y="56"/>
                    </a:lnTo>
                    <a:lnTo>
                      <a:pt x="286" y="54"/>
                    </a:lnTo>
                    <a:lnTo>
                      <a:pt x="284" y="50"/>
                    </a:lnTo>
                    <a:lnTo>
                      <a:pt x="282" y="48"/>
                    </a:lnTo>
                    <a:lnTo>
                      <a:pt x="280" y="48"/>
                    </a:lnTo>
                    <a:lnTo>
                      <a:pt x="280" y="46"/>
                    </a:lnTo>
                    <a:lnTo>
                      <a:pt x="280" y="44"/>
                    </a:lnTo>
                    <a:lnTo>
                      <a:pt x="280" y="44"/>
                    </a:lnTo>
                    <a:lnTo>
                      <a:pt x="280" y="44"/>
                    </a:lnTo>
                    <a:lnTo>
                      <a:pt x="280" y="42"/>
                    </a:lnTo>
                    <a:lnTo>
                      <a:pt x="280" y="42"/>
                    </a:lnTo>
                    <a:lnTo>
                      <a:pt x="280" y="40"/>
                    </a:lnTo>
                    <a:lnTo>
                      <a:pt x="282" y="40"/>
                    </a:lnTo>
                    <a:lnTo>
                      <a:pt x="282" y="38"/>
                    </a:lnTo>
                    <a:lnTo>
                      <a:pt x="284" y="38"/>
                    </a:lnTo>
                    <a:lnTo>
                      <a:pt x="284" y="38"/>
                    </a:lnTo>
                    <a:lnTo>
                      <a:pt x="286" y="38"/>
                    </a:lnTo>
                    <a:lnTo>
                      <a:pt x="290" y="36"/>
                    </a:lnTo>
                    <a:lnTo>
                      <a:pt x="292" y="36"/>
                    </a:lnTo>
                    <a:lnTo>
                      <a:pt x="296" y="36"/>
                    </a:lnTo>
                    <a:lnTo>
                      <a:pt x="300" y="36"/>
                    </a:lnTo>
                    <a:lnTo>
                      <a:pt x="306" y="36"/>
                    </a:lnTo>
                    <a:lnTo>
                      <a:pt x="314" y="36"/>
                    </a:lnTo>
                    <a:lnTo>
                      <a:pt x="316" y="36"/>
                    </a:lnTo>
                    <a:lnTo>
                      <a:pt x="320" y="36"/>
                    </a:lnTo>
                    <a:lnTo>
                      <a:pt x="322" y="36"/>
                    </a:lnTo>
                    <a:lnTo>
                      <a:pt x="324" y="34"/>
                    </a:lnTo>
                    <a:lnTo>
                      <a:pt x="328" y="34"/>
                    </a:lnTo>
                    <a:lnTo>
                      <a:pt x="332" y="32"/>
                    </a:lnTo>
                    <a:lnTo>
                      <a:pt x="338" y="32"/>
                    </a:lnTo>
                    <a:lnTo>
                      <a:pt x="342" y="30"/>
                    </a:lnTo>
                    <a:lnTo>
                      <a:pt x="344" y="30"/>
                    </a:lnTo>
                    <a:lnTo>
                      <a:pt x="346" y="28"/>
                    </a:lnTo>
                    <a:lnTo>
                      <a:pt x="348" y="28"/>
                    </a:lnTo>
                    <a:lnTo>
                      <a:pt x="350" y="26"/>
                    </a:lnTo>
                    <a:lnTo>
                      <a:pt x="352" y="26"/>
                    </a:lnTo>
                    <a:lnTo>
                      <a:pt x="354" y="24"/>
                    </a:lnTo>
                    <a:lnTo>
                      <a:pt x="354" y="24"/>
                    </a:lnTo>
                    <a:lnTo>
                      <a:pt x="354" y="24"/>
                    </a:lnTo>
                    <a:lnTo>
                      <a:pt x="354" y="22"/>
                    </a:lnTo>
                    <a:lnTo>
                      <a:pt x="354" y="22"/>
                    </a:lnTo>
                    <a:lnTo>
                      <a:pt x="354" y="20"/>
                    </a:lnTo>
                    <a:lnTo>
                      <a:pt x="354" y="20"/>
                    </a:lnTo>
                    <a:lnTo>
                      <a:pt x="354" y="18"/>
                    </a:lnTo>
                    <a:lnTo>
                      <a:pt x="354" y="16"/>
                    </a:lnTo>
                    <a:lnTo>
                      <a:pt x="352" y="16"/>
                    </a:lnTo>
                    <a:lnTo>
                      <a:pt x="352" y="14"/>
                    </a:lnTo>
                    <a:lnTo>
                      <a:pt x="350" y="14"/>
                    </a:lnTo>
                    <a:lnTo>
                      <a:pt x="348" y="12"/>
                    </a:lnTo>
                    <a:lnTo>
                      <a:pt x="346" y="10"/>
                    </a:lnTo>
                    <a:lnTo>
                      <a:pt x="342" y="8"/>
                    </a:lnTo>
                    <a:lnTo>
                      <a:pt x="340" y="6"/>
                    </a:lnTo>
                    <a:lnTo>
                      <a:pt x="338" y="4"/>
                    </a:lnTo>
                    <a:lnTo>
                      <a:pt x="336" y="4"/>
                    </a:lnTo>
                    <a:lnTo>
                      <a:pt x="334" y="4"/>
                    </a:lnTo>
                    <a:lnTo>
                      <a:pt x="332" y="4"/>
                    </a:lnTo>
                    <a:lnTo>
                      <a:pt x="330" y="4"/>
                    </a:lnTo>
                    <a:lnTo>
                      <a:pt x="326" y="4"/>
                    </a:lnTo>
                    <a:lnTo>
                      <a:pt x="322" y="4"/>
                    </a:lnTo>
                    <a:lnTo>
                      <a:pt x="314" y="4"/>
                    </a:lnTo>
                    <a:lnTo>
                      <a:pt x="310" y="4"/>
                    </a:lnTo>
                    <a:lnTo>
                      <a:pt x="306" y="4"/>
                    </a:lnTo>
                    <a:lnTo>
                      <a:pt x="304" y="4"/>
                    </a:lnTo>
                    <a:lnTo>
                      <a:pt x="298" y="4"/>
                    </a:lnTo>
                    <a:lnTo>
                      <a:pt x="290" y="4"/>
                    </a:lnTo>
                    <a:lnTo>
                      <a:pt x="280" y="2"/>
                    </a:lnTo>
                    <a:lnTo>
                      <a:pt x="268" y="0"/>
                    </a:lnTo>
                    <a:lnTo>
                      <a:pt x="264" y="0"/>
                    </a:lnTo>
                    <a:lnTo>
                      <a:pt x="258" y="0"/>
                    </a:lnTo>
                    <a:lnTo>
                      <a:pt x="252" y="0"/>
                    </a:lnTo>
                    <a:lnTo>
                      <a:pt x="248" y="0"/>
                    </a:lnTo>
                    <a:lnTo>
                      <a:pt x="244" y="0"/>
                    </a:lnTo>
                    <a:lnTo>
                      <a:pt x="238" y="0"/>
                    </a:lnTo>
                    <a:lnTo>
                      <a:pt x="236" y="0"/>
                    </a:lnTo>
                    <a:lnTo>
                      <a:pt x="234" y="2"/>
                    </a:lnTo>
                    <a:lnTo>
                      <a:pt x="232" y="2"/>
                    </a:lnTo>
                    <a:lnTo>
                      <a:pt x="230" y="2"/>
                    </a:lnTo>
                    <a:lnTo>
                      <a:pt x="228" y="4"/>
                    </a:lnTo>
                    <a:lnTo>
                      <a:pt x="226" y="4"/>
                    </a:lnTo>
                    <a:lnTo>
                      <a:pt x="226" y="6"/>
                    </a:lnTo>
                    <a:lnTo>
                      <a:pt x="222" y="10"/>
                    </a:lnTo>
                    <a:lnTo>
                      <a:pt x="220" y="12"/>
                    </a:lnTo>
                    <a:lnTo>
                      <a:pt x="216" y="16"/>
                    </a:lnTo>
                    <a:lnTo>
                      <a:pt x="214" y="18"/>
                    </a:lnTo>
                    <a:lnTo>
                      <a:pt x="212" y="20"/>
                    </a:lnTo>
                    <a:lnTo>
                      <a:pt x="210" y="20"/>
                    </a:lnTo>
                    <a:lnTo>
                      <a:pt x="210" y="22"/>
                    </a:lnTo>
                    <a:lnTo>
                      <a:pt x="208" y="22"/>
                    </a:lnTo>
                    <a:lnTo>
                      <a:pt x="208" y="22"/>
                    </a:lnTo>
                    <a:lnTo>
                      <a:pt x="206" y="22"/>
                    </a:lnTo>
                    <a:lnTo>
                      <a:pt x="206" y="22"/>
                    </a:lnTo>
                    <a:lnTo>
                      <a:pt x="204" y="22"/>
                    </a:lnTo>
                    <a:lnTo>
                      <a:pt x="204" y="22"/>
                    </a:lnTo>
                    <a:lnTo>
                      <a:pt x="202" y="20"/>
                    </a:lnTo>
                    <a:lnTo>
                      <a:pt x="200" y="18"/>
                    </a:lnTo>
                    <a:lnTo>
                      <a:pt x="198" y="16"/>
                    </a:lnTo>
                    <a:lnTo>
                      <a:pt x="198" y="16"/>
                    </a:lnTo>
                    <a:lnTo>
                      <a:pt x="194" y="12"/>
                    </a:lnTo>
                    <a:lnTo>
                      <a:pt x="192" y="8"/>
                    </a:lnTo>
                    <a:lnTo>
                      <a:pt x="190" y="6"/>
                    </a:lnTo>
                    <a:lnTo>
                      <a:pt x="190" y="4"/>
                    </a:lnTo>
                    <a:lnTo>
                      <a:pt x="188" y="2"/>
                    </a:lnTo>
                    <a:lnTo>
                      <a:pt x="186" y="2"/>
                    </a:lnTo>
                    <a:lnTo>
                      <a:pt x="186" y="2"/>
                    </a:lnTo>
                    <a:lnTo>
                      <a:pt x="184" y="2"/>
                    </a:lnTo>
                    <a:lnTo>
                      <a:pt x="184" y="2"/>
                    </a:lnTo>
                    <a:lnTo>
                      <a:pt x="184" y="2"/>
                    </a:lnTo>
                    <a:lnTo>
                      <a:pt x="184" y="2"/>
                    </a:lnTo>
                    <a:lnTo>
                      <a:pt x="182" y="2"/>
                    </a:lnTo>
                    <a:lnTo>
                      <a:pt x="182" y="2"/>
                    </a:lnTo>
                    <a:lnTo>
                      <a:pt x="182" y="4"/>
                    </a:lnTo>
                    <a:lnTo>
                      <a:pt x="182" y="4"/>
                    </a:lnTo>
                    <a:lnTo>
                      <a:pt x="182" y="6"/>
                    </a:lnTo>
                    <a:lnTo>
                      <a:pt x="182" y="8"/>
                    </a:lnTo>
                    <a:lnTo>
                      <a:pt x="182" y="10"/>
                    </a:lnTo>
                    <a:lnTo>
                      <a:pt x="182" y="12"/>
                    </a:lnTo>
                    <a:lnTo>
                      <a:pt x="182" y="12"/>
                    </a:lnTo>
                    <a:lnTo>
                      <a:pt x="180" y="12"/>
                    </a:lnTo>
                    <a:lnTo>
                      <a:pt x="180" y="12"/>
                    </a:lnTo>
                    <a:lnTo>
                      <a:pt x="180" y="12"/>
                    </a:lnTo>
                    <a:lnTo>
                      <a:pt x="178" y="14"/>
                    </a:lnTo>
                    <a:lnTo>
                      <a:pt x="178" y="14"/>
                    </a:lnTo>
                    <a:lnTo>
                      <a:pt x="174" y="14"/>
                    </a:lnTo>
                    <a:lnTo>
                      <a:pt x="172" y="14"/>
                    </a:lnTo>
                    <a:lnTo>
                      <a:pt x="170" y="14"/>
                    </a:lnTo>
                    <a:lnTo>
                      <a:pt x="166" y="12"/>
                    </a:lnTo>
                    <a:lnTo>
                      <a:pt x="160" y="12"/>
                    </a:lnTo>
                    <a:lnTo>
                      <a:pt x="154" y="10"/>
                    </a:lnTo>
                    <a:lnTo>
                      <a:pt x="150" y="10"/>
                    </a:lnTo>
                    <a:lnTo>
                      <a:pt x="148" y="10"/>
                    </a:lnTo>
                    <a:lnTo>
                      <a:pt x="146" y="8"/>
                    </a:lnTo>
                    <a:lnTo>
                      <a:pt x="142" y="8"/>
                    </a:lnTo>
                    <a:lnTo>
                      <a:pt x="140" y="8"/>
                    </a:lnTo>
                    <a:lnTo>
                      <a:pt x="140" y="10"/>
                    </a:lnTo>
                    <a:lnTo>
                      <a:pt x="138" y="10"/>
                    </a:lnTo>
                    <a:lnTo>
                      <a:pt x="136" y="10"/>
                    </a:lnTo>
                    <a:lnTo>
                      <a:pt x="136" y="12"/>
                    </a:lnTo>
                    <a:lnTo>
                      <a:pt x="134" y="12"/>
                    </a:lnTo>
                    <a:lnTo>
                      <a:pt x="134" y="14"/>
                    </a:lnTo>
                    <a:lnTo>
                      <a:pt x="130" y="16"/>
                    </a:lnTo>
                    <a:lnTo>
                      <a:pt x="128" y="20"/>
                    </a:lnTo>
                    <a:lnTo>
                      <a:pt x="126" y="24"/>
                    </a:lnTo>
                    <a:lnTo>
                      <a:pt x="124" y="28"/>
                    </a:lnTo>
                    <a:lnTo>
                      <a:pt x="122" y="28"/>
                    </a:lnTo>
                    <a:lnTo>
                      <a:pt x="120" y="30"/>
                    </a:lnTo>
                    <a:lnTo>
                      <a:pt x="120" y="32"/>
                    </a:lnTo>
                    <a:lnTo>
                      <a:pt x="118" y="32"/>
                    </a:lnTo>
                    <a:lnTo>
                      <a:pt x="116" y="32"/>
                    </a:lnTo>
                    <a:lnTo>
                      <a:pt x="114" y="34"/>
                    </a:lnTo>
                    <a:lnTo>
                      <a:pt x="110" y="34"/>
                    </a:lnTo>
                    <a:lnTo>
                      <a:pt x="108" y="34"/>
                    </a:lnTo>
                    <a:lnTo>
                      <a:pt x="106" y="34"/>
                    </a:lnTo>
                    <a:lnTo>
                      <a:pt x="102" y="34"/>
                    </a:lnTo>
                    <a:lnTo>
                      <a:pt x="100" y="32"/>
                    </a:lnTo>
                    <a:lnTo>
                      <a:pt x="98" y="32"/>
                    </a:lnTo>
                    <a:lnTo>
                      <a:pt x="98" y="32"/>
                    </a:lnTo>
                    <a:lnTo>
                      <a:pt x="98" y="32"/>
                    </a:lnTo>
                    <a:lnTo>
                      <a:pt x="96" y="32"/>
                    </a:lnTo>
                    <a:lnTo>
                      <a:pt x="96" y="30"/>
                    </a:lnTo>
                    <a:lnTo>
                      <a:pt x="94" y="28"/>
                    </a:lnTo>
                    <a:lnTo>
                      <a:pt x="94" y="26"/>
                    </a:lnTo>
                    <a:lnTo>
                      <a:pt x="92" y="24"/>
                    </a:lnTo>
                    <a:lnTo>
                      <a:pt x="90" y="22"/>
                    </a:lnTo>
                    <a:lnTo>
                      <a:pt x="90" y="22"/>
                    </a:lnTo>
                    <a:lnTo>
                      <a:pt x="90" y="20"/>
                    </a:lnTo>
                    <a:lnTo>
                      <a:pt x="88" y="20"/>
                    </a:lnTo>
                    <a:lnTo>
                      <a:pt x="88" y="20"/>
                    </a:lnTo>
                    <a:lnTo>
                      <a:pt x="86" y="20"/>
                    </a:lnTo>
                    <a:lnTo>
                      <a:pt x="86" y="18"/>
                    </a:lnTo>
                    <a:lnTo>
                      <a:pt x="84" y="18"/>
                    </a:lnTo>
                    <a:lnTo>
                      <a:pt x="82" y="18"/>
                    </a:lnTo>
                    <a:lnTo>
                      <a:pt x="80" y="20"/>
                    </a:lnTo>
                    <a:lnTo>
                      <a:pt x="76" y="20"/>
                    </a:lnTo>
                    <a:lnTo>
                      <a:pt x="72" y="20"/>
                    </a:lnTo>
                    <a:lnTo>
                      <a:pt x="70" y="22"/>
                    </a:lnTo>
                    <a:lnTo>
                      <a:pt x="68" y="24"/>
                    </a:lnTo>
                    <a:lnTo>
                      <a:pt x="66" y="24"/>
                    </a:lnTo>
                    <a:lnTo>
                      <a:pt x="66" y="24"/>
                    </a:lnTo>
                    <a:lnTo>
                      <a:pt x="64" y="24"/>
                    </a:lnTo>
                    <a:lnTo>
                      <a:pt x="64" y="26"/>
                    </a:lnTo>
                    <a:lnTo>
                      <a:pt x="64" y="26"/>
                    </a:lnTo>
                    <a:lnTo>
                      <a:pt x="64" y="28"/>
                    </a:lnTo>
                    <a:lnTo>
                      <a:pt x="62" y="30"/>
                    </a:lnTo>
                    <a:lnTo>
                      <a:pt x="62" y="32"/>
                    </a:lnTo>
                    <a:lnTo>
                      <a:pt x="62" y="32"/>
                    </a:lnTo>
                    <a:lnTo>
                      <a:pt x="60" y="34"/>
                    </a:lnTo>
                    <a:lnTo>
                      <a:pt x="60" y="34"/>
                    </a:lnTo>
                    <a:lnTo>
                      <a:pt x="60" y="34"/>
                    </a:lnTo>
                    <a:lnTo>
                      <a:pt x="60" y="34"/>
                    </a:lnTo>
                    <a:lnTo>
                      <a:pt x="58" y="36"/>
                    </a:lnTo>
                    <a:lnTo>
                      <a:pt x="58" y="36"/>
                    </a:lnTo>
                    <a:lnTo>
                      <a:pt x="54" y="36"/>
                    </a:lnTo>
                    <a:lnTo>
                      <a:pt x="52" y="36"/>
                    </a:lnTo>
                    <a:lnTo>
                      <a:pt x="50" y="36"/>
                    </a:lnTo>
                    <a:lnTo>
                      <a:pt x="48" y="36"/>
                    </a:lnTo>
                    <a:lnTo>
                      <a:pt x="42" y="36"/>
                    </a:lnTo>
                    <a:lnTo>
                      <a:pt x="38" y="36"/>
                    </a:lnTo>
                    <a:lnTo>
                      <a:pt x="36" y="36"/>
                    </a:lnTo>
                    <a:lnTo>
                      <a:pt x="34" y="36"/>
                    </a:lnTo>
                    <a:lnTo>
                      <a:pt x="32" y="36"/>
                    </a:lnTo>
                    <a:lnTo>
                      <a:pt x="30" y="38"/>
                    </a:lnTo>
                    <a:lnTo>
                      <a:pt x="30" y="38"/>
                    </a:lnTo>
                    <a:lnTo>
                      <a:pt x="28" y="38"/>
                    </a:lnTo>
                    <a:lnTo>
                      <a:pt x="28" y="38"/>
                    </a:lnTo>
                    <a:lnTo>
                      <a:pt x="28" y="4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90" name="Freeform 581"/>
              <p:cNvSpPr>
                <a:spLocks/>
              </p:cNvSpPr>
              <p:nvPr/>
            </p:nvSpPr>
            <p:spPr bwMode="auto">
              <a:xfrm>
                <a:off x="2497428" y="2387767"/>
                <a:ext cx="260350" cy="120650"/>
              </a:xfrm>
              <a:custGeom>
                <a:avLst/>
                <a:gdLst>
                  <a:gd name="T0" fmla="*/ 18 w 164"/>
                  <a:gd name="T1" fmla="*/ 2 h 76"/>
                  <a:gd name="T2" fmla="*/ 8 w 164"/>
                  <a:gd name="T3" fmla="*/ 8 h 76"/>
                  <a:gd name="T4" fmla="*/ 4 w 164"/>
                  <a:gd name="T5" fmla="*/ 12 h 76"/>
                  <a:gd name="T6" fmla="*/ 2 w 164"/>
                  <a:gd name="T7" fmla="*/ 16 h 76"/>
                  <a:gd name="T8" fmla="*/ 0 w 164"/>
                  <a:gd name="T9" fmla="*/ 20 h 76"/>
                  <a:gd name="T10" fmla="*/ 2 w 164"/>
                  <a:gd name="T11" fmla="*/ 24 h 76"/>
                  <a:gd name="T12" fmla="*/ 6 w 164"/>
                  <a:gd name="T13" fmla="*/ 28 h 76"/>
                  <a:gd name="T14" fmla="*/ 12 w 164"/>
                  <a:gd name="T15" fmla="*/ 34 h 76"/>
                  <a:gd name="T16" fmla="*/ 24 w 164"/>
                  <a:gd name="T17" fmla="*/ 50 h 76"/>
                  <a:gd name="T18" fmla="*/ 32 w 164"/>
                  <a:gd name="T19" fmla="*/ 60 h 76"/>
                  <a:gd name="T20" fmla="*/ 38 w 164"/>
                  <a:gd name="T21" fmla="*/ 64 h 76"/>
                  <a:gd name="T22" fmla="*/ 46 w 164"/>
                  <a:gd name="T23" fmla="*/ 68 h 76"/>
                  <a:gd name="T24" fmla="*/ 56 w 164"/>
                  <a:gd name="T25" fmla="*/ 70 h 76"/>
                  <a:gd name="T26" fmla="*/ 66 w 164"/>
                  <a:gd name="T27" fmla="*/ 72 h 76"/>
                  <a:gd name="T28" fmla="*/ 78 w 164"/>
                  <a:gd name="T29" fmla="*/ 70 h 76"/>
                  <a:gd name="T30" fmla="*/ 100 w 164"/>
                  <a:gd name="T31" fmla="*/ 66 h 76"/>
                  <a:gd name="T32" fmla="*/ 116 w 164"/>
                  <a:gd name="T33" fmla="*/ 64 h 76"/>
                  <a:gd name="T34" fmla="*/ 126 w 164"/>
                  <a:gd name="T35" fmla="*/ 64 h 76"/>
                  <a:gd name="T36" fmla="*/ 132 w 164"/>
                  <a:gd name="T37" fmla="*/ 66 h 76"/>
                  <a:gd name="T38" fmla="*/ 146 w 164"/>
                  <a:gd name="T39" fmla="*/ 74 h 76"/>
                  <a:gd name="T40" fmla="*/ 154 w 164"/>
                  <a:gd name="T41" fmla="*/ 76 h 76"/>
                  <a:gd name="T42" fmla="*/ 158 w 164"/>
                  <a:gd name="T43" fmla="*/ 76 h 76"/>
                  <a:gd name="T44" fmla="*/ 160 w 164"/>
                  <a:gd name="T45" fmla="*/ 74 h 76"/>
                  <a:gd name="T46" fmla="*/ 162 w 164"/>
                  <a:gd name="T47" fmla="*/ 72 h 76"/>
                  <a:gd name="T48" fmla="*/ 164 w 164"/>
                  <a:gd name="T49" fmla="*/ 66 h 76"/>
                  <a:gd name="T50" fmla="*/ 162 w 164"/>
                  <a:gd name="T51" fmla="*/ 60 h 76"/>
                  <a:gd name="T52" fmla="*/ 160 w 164"/>
                  <a:gd name="T53" fmla="*/ 54 h 76"/>
                  <a:gd name="T54" fmla="*/ 158 w 164"/>
                  <a:gd name="T55" fmla="*/ 48 h 76"/>
                  <a:gd name="T56" fmla="*/ 156 w 164"/>
                  <a:gd name="T57" fmla="*/ 46 h 76"/>
                  <a:gd name="T58" fmla="*/ 152 w 164"/>
                  <a:gd name="T59" fmla="*/ 44 h 76"/>
                  <a:gd name="T60" fmla="*/ 146 w 164"/>
                  <a:gd name="T61" fmla="*/ 42 h 76"/>
                  <a:gd name="T62" fmla="*/ 134 w 164"/>
                  <a:gd name="T63" fmla="*/ 42 h 76"/>
                  <a:gd name="T64" fmla="*/ 116 w 164"/>
                  <a:gd name="T65" fmla="*/ 44 h 76"/>
                  <a:gd name="T66" fmla="*/ 106 w 164"/>
                  <a:gd name="T67" fmla="*/ 44 h 76"/>
                  <a:gd name="T68" fmla="*/ 86 w 164"/>
                  <a:gd name="T69" fmla="*/ 42 h 76"/>
                  <a:gd name="T70" fmla="*/ 72 w 164"/>
                  <a:gd name="T71" fmla="*/ 38 h 76"/>
                  <a:gd name="T72" fmla="*/ 62 w 164"/>
                  <a:gd name="T73" fmla="*/ 36 h 76"/>
                  <a:gd name="T74" fmla="*/ 56 w 164"/>
                  <a:gd name="T75" fmla="*/ 32 h 76"/>
                  <a:gd name="T76" fmla="*/ 54 w 164"/>
                  <a:gd name="T77" fmla="*/ 30 h 76"/>
                  <a:gd name="T78" fmla="*/ 52 w 164"/>
                  <a:gd name="T79" fmla="*/ 24 h 76"/>
                  <a:gd name="T80" fmla="*/ 52 w 164"/>
                  <a:gd name="T81" fmla="*/ 14 h 76"/>
                  <a:gd name="T82" fmla="*/ 50 w 164"/>
                  <a:gd name="T83" fmla="*/ 8 h 76"/>
                  <a:gd name="T84" fmla="*/ 48 w 164"/>
                  <a:gd name="T85" fmla="*/ 4 h 76"/>
                  <a:gd name="T86" fmla="*/ 44 w 164"/>
                  <a:gd name="T87" fmla="*/ 2 h 76"/>
                  <a:gd name="T88" fmla="*/ 38 w 164"/>
                  <a:gd name="T89" fmla="*/ 0 h 76"/>
                  <a:gd name="T90" fmla="*/ 26 w 164"/>
                  <a:gd name="T91" fmla="*/ 0 h 76"/>
                  <a:gd name="T92" fmla="*/ 20 w 164"/>
                  <a:gd name="T93"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4" h="76">
                    <a:moveTo>
                      <a:pt x="20" y="2"/>
                    </a:moveTo>
                    <a:lnTo>
                      <a:pt x="20" y="2"/>
                    </a:lnTo>
                    <a:lnTo>
                      <a:pt x="18" y="2"/>
                    </a:lnTo>
                    <a:lnTo>
                      <a:pt x="14" y="4"/>
                    </a:lnTo>
                    <a:lnTo>
                      <a:pt x="12" y="6"/>
                    </a:lnTo>
                    <a:lnTo>
                      <a:pt x="8" y="8"/>
                    </a:lnTo>
                    <a:lnTo>
                      <a:pt x="6" y="10"/>
                    </a:lnTo>
                    <a:lnTo>
                      <a:pt x="6" y="12"/>
                    </a:lnTo>
                    <a:lnTo>
                      <a:pt x="4" y="12"/>
                    </a:lnTo>
                    <a:lnTo>
                      <a:pt x="4" y="14"/>
                    </a:lnTo>
                    <a:lnTo>
                      <a:pt x="2" y="16"/>
                    </a:lnTo>
                    <a:lnTo>
                      <a:pt x="2" y="16"/>
                    </a:lnTo>
                    <a:lnTo>
                      <a:pt x="0" y="18"/>
                    </a:lnTo>
                    <a:lnTo>
                      <a:pt x="0" y="20"/>
                    </a:lnTo>
                    <a:lnTo>
                      <a:pt x="0" y="20"/>
                    </a:lnTo>
                    <a:lnTo>
                      <a:pt x="0" y="22"/>
                    </a:lnTo>
                    <a:lnTo>
                      <a:pt x="0" y="22"/>
                    </a:lnTo>
                    <a:lnTo>
                      <a:pt x="2" y="24"/>
                    </a:lnTo>
                    <a:lnTo>
                      <a:pt x="2" y="24"/>
                    </a:lnTo>
                    <a:lnTo>
                      <a:pt x="4" y="26"/>
                    </a:lnTo>
                    <a:lnTo>
                      <a:pt x="6" y="28"/>
                    </a:lnTo>
                    <a:lnTo>
                      <a:pt x="8" y="30"/>
                    </a:lnTo>
                    <a:lnTo>
                      <a:pt x="10" y="32"/>
                    </a:lnTo>
                    <a:lnTo>
                      <a:pt x="12" y="34"/>
                    </a:lnTo>
                    <a:lnTo>
                      <a:pt x="12" y="36"/>
                    </a:lnTo>
                    <a:lnTo>
                      <a:pt x="18" y="42"/>
                    </a:lnTo>
                    <a:lnTo>
                      <a:pt x="24" y="50"/>
                    </a:lnTo>
                    <a:lnTo>
                      <a:pt x="26" y="54"/>
                    </a:lnTo>
                    <a:lnTo>
                      <a:pt x="30" y="56"/>
                    </a:lnTo>
                    <a:lnTo>
                      <a:pt x="32" y="60"/>
                    </a:lnTo>
                    <a:lnTo>
                      <a:pt x="34" y="60"/>
                    </a:lnTo>
                    <a:lnTo>
                      <a:pt x="36" y="62"/>
                    </a:lnTo>
                    <a:lnTo>
                      <a:pt x="38" y="64"/>
                    </a:lnTo>
                    <a:lnTo>
                      <a:pt x="40" y="64"/>
                    </a:lnTo>
                    <a:lnTo>
                      <a:pt x="44" y="66"/>
                    </a:lnTo>
                    <a:lnTo>
                      <a:pt x="46" y="68"/>
                    </a:lnTo>
                    <a:lnTo>
                      <a:pt x="50" y="70"/>
                    </a:lnTo>
                    <a:lnTo>
                      <a:pt x="52" y="70"/>
                    </a:lnTo>
                    <a:lnTo>
                      <a:pt x="56" y="70"/>
                    </a:lnTo>
                    <a:lnTo>
                      <a:pt x="58" y="72"/>
                    </a:lnTo>
                    <a:lnTo>
                      <a:pt x="62" y="72"/>
                    </a:lnTo>
                    <a:lnTo>
                      <a:pt x="66" y="72"/>
                    </a:lnTo>
                    <a:lnTo>
                      <a:pt x="68" y="72"/>
                    </a:lnTo>
                    <a:lnTo>
                      <a:pt x="74" y="72"/>
                    </a:lnTo>
                    <a:lnTo>
                      <a:pt x="78" y="70"/>
                    </a:lnTo>
                    <a:lnTo>
                      <a:pt x="82" y="70"/>
                    </a:lnTo>
                    <a:lnTo>
                      <a:pt x="90" y="68"/>
                    </a:lnTo>
                    <a:lnTo>
                      <a:pt x="100" y="66"/>
                    </a:lnTo>
                    <a:lnTo>
                      <a:pt x="108" y="66"/>
                    </a:lnTo>
                    <a:lnTo>
                      <a:pt x="112" y="64"/>
                    </a:lnTo>
                    <a:lnTo>
                      <a:pt x="116" y="64"/>
                    </a:lnTo>
                    <a:lnTo>
                      <a:pt x="120" y="64"/>
                    </a:lnTo>
                    <a:lnTo>
                      <a:pt x="124" y="64"/>
                    </a:lnTo>
                    <a:lnTo>
                      <a:pt x="126" y="64"/>
                    </a:lnTo>
                    <a:lnTo>
                      <a:pt x="128" y="66"/>
                    </a:lnTo>
                    <a:lnTo>
                      <a:pt x="130" y="66"/>
                    </a:lnTo>
                    <a:lnTo>
                      <a:pt x="132" y="66"/>
                    </a:lnTo>
                    <a:lnTo>
                      <a:pt x="138" y="70"/>
                    </a:lnTo>
                    <a:lnTo>
                      <a:pt x="144" y="72"/>
                    </a:lnTo>
                    <a:lnTo>
                      <a:pt x="146" y="74"/>
                    </a:lnTo>
                    <a:lnTo>
                      <a:pt x="148" y="74"/>
                    </a:lnTo>
                    <a:lnTo>
                      <a:pt x="152" y="74"/>
                    </a:lnTo>
                    <a:lnTo>
                      <a:pt x="154" y="76"/>
                    </a:lnTo>
                    <a:lnTo>
                      <a:pt x="156" y="76"/>
                    </a:lnTo>
                    <a:lnTo>
                      <a:pt x="156" y="76"/>
                    </a:lnTo>
                    <a:lnTo>
                      <a:pt x="158" y="76"/>
                    </a:lnTo>
                    <a:lnTo>
                      <a:pt x="158" y="76"/>
                    </a:lnTo>
                    <a:lnTo>
                      <a:pt x="160" y="74"/>
                    </a:lnTo>
                    <a:lnTo>
                      <a:pt x="160" y="74"/>
                    </a:lnTo>
                    <a:lnTo>
                      <a:pt x="162" y="74"/>
                    </a:lnTo>
                    <a:lnTo>
                      <a:pt x="162" y="74"/>
                    </a:lnTo>
                    <a:lnTo>
                      <a:pt x="162" y="72"/>
                    </a:lnTo>
                    <a:lnTo>
                      <a:pt x="164" y="70"/>
                    </a:lnTo>
                    <a:lnTo>
                      <a:pt x="164" y="68"/>
                    </a:lnTo>
                    <a:lnTo>
                      <a:pt x="164" y="66"/>
                    </a:lnTo>
                    <a:lnTo>
                      <a:pt x="164" y="64"/>
                    </a:lnTo>
                    <a:lnTo>
                      <a:pt x="164" y="62"/>
                    </a:lnTo>
                    <a:lnTo>
                      <a:pt x="162" y="60"/>
                    </a:lnTo>
                    <a:lnTo>
                      <a:pt x="162" y="58"/>
                    </a:lnTo>
                    <a:lnTo>
                      <a:pt x="162" y="56"/>
                    </a:lnTo>
                    <a:lnTo>
                      <a:pt x="160" y="54"/>
                    </a:lnTo>
                    <a:lnTo>
                      <a:pt x="160" y="52"/>
                    </a:lnTo>
                    <a:lnTo>
                      <a:pt x="160" y="50"/>
                    </a:lnTo>
                    <a:lnTo>
                      <a:pt x="158" y="48"/>
                    </a:lnTo>
                    <a:lnTo>
                      <a:pt x="158" y="48"/>
                    </a:lnTo>
                    <a:lnTo>
                      <a:pt x="156" y="46"/>
                    </a:lnTo>
                    <a:lnTo>
                      <a:pt x="156" y="46"/>
                    </a:lnTo>
                    <a:lnTo>
                      <a:pt x="154" y="46"/>
                    </a:lnTo>
                    <a:lnTo>
                      <a:pt x="152" y="44"/>
                    </a:lnTo>
                    <a:lnTo>
                      <a:pt x="152" y="44"/>
                    </a:lnTo>
                    <a:lnTo>
                      <a:pt x="150" y="44"/>
                    </a:lnTo>
                    <a:lnTo>
                      <a:pt x="148" y="44"/>
                    </a:lnTo>
                    <a:lnTo>
                      <a:pt x="146" y="42"/>
                    </a:lnTo>
                    <a:lnTo>
                      <a:pt x="142" y="42"/>
                    </a:lnTo>
                    <a:lnTo>
                      <a:pt x="138" y="42"/>
                    </a:lnTo>
                    <a:lnTo>
                      <a:pt x="134" y="42"/>
                    </a:lnTo>
                    <a:lnTo>
                      <a:pt x="132" y="42"/>
                    </a:lnTo>
                    <a:lnTo>
                      <a:pt x="124" y="44"/>
                    </a:lnTo>
                    <a:lnTo>
                      <a:pt x="116" y="44"/>
                    </a:lnTo>
                    <a:lnTo>
                      <a:pt x="112" y="44"/>
                    </a:lnTo>
                    <a:lnTo>
                      <a:pt x="110" y="44"/>
                    </a:lnTo>
                    <a:lnTo>
                      <a:pt x="106" y="44"/>
                    </a:lnTo>
                    <a:lnTo>
                      <a:pt x="104" y="44"/>
                    </a:lnTo>
                    <a:lnTo>
                      <a:pt x="92" y="42"/>
                    </a:lnTo>
                    <a:lnTo>
                      <a:pt x="86" y="42"/>
                    </a:lnTo>
                    <a:lnTo>
                      <a:pt x="78" y="40"/>
                    </a:lnTo>
                    <a:lnTo>
                      <a:pt x="74" y="40"/>
                    </a:lnTo>
                    <a:lnTo>
                      <a:pt x="72" y="38"/>
                    </a:lnTo>
                    <a:lnTo>
                      <a:pt x="68" y="38"/>
                    </a:lnTo>
                    <a:lnTo>
                      <a:pt x="66" y="36"/>
                    </a:lnTo>
                    <a:lnTo>
                      <a:pt x="62" y="36"/>
                    </a:lnTo>
                    <a:lnTo>
                      <a:pt x="60" y="34"/>
                    </a:lnTo>
                    <a:lnTo>
                      <a:pt x="58" y="34"/>
                    </a:lnTo>
                    <a:lnTo>
                      <a:pt x="56" y="32"/>
                    </a:lnTo>
                    <a:lnTo>
                      <a:pt x="56" y="32"/>
                    </a:lnTo>
                    <a:lnTo>
                      <a:pt x="54" y="30"/>
                    </a:lnTo>
                    <a:lnTo>
                      <a:pt x="54" y="30"/>
                    </a:lnTo>
                    <a:lnTo>
                      <a:pt x="54" y="28"/>
                    </a:lnTo>
                    <a:lnTo>
                      <a:pt x="54" y="26"/>
                    </a:lnTo>
                    <a:lnTo>
                      <a:pt x="52" y="24"/>
                    </a:lnTo>
                    <a:lnTo>
                      <a:pt x="52" y="22"/>
                    </a:lnTo>
                    <a:lnTo>
                      <a:pt x="52" y="18"/>
                    </a:lnTo>
                    <a:lnTo>
                      <a:pt x="52" y="14"/>
                    </a:lnTo>
                    <a:lnTo>
                      <a:pt x="52" y="12"/>
                    </a:lnTo>
                    <a:lnTo>
                      <a:pt x="50" y="10"/>
                    </a:lnTo>
                    <a:lnTo>
                      <a:pt x="50" y="8"/>
                    </a:lnTo>
                    <a:lnTo>
                      <a:pt x="50" y="6"/>
                    </a:lnTo>
                    <a:lnTo>
                      <a:pt x="50" y="6"/>
                    </a:lnTo>
                    <a:lnTo>
                      <a:pt x="48" y="4"/>
                    </a:lnTo>
                    <a:lnTo>
                      <a:pt x="48" y="4"/>
                    </a:lnTo>
                    <a:lnTo>
                      <a:pt x="46" y="2"/>
                    </a:lnTo>
                    <a:lnTo>
                      <a:pt x="44" y="2"/>
                    </a:lnTo>
                    <a:lnTo>
                      <a:pt x="42" y="2"/>
                    </a:lnTo>
                    <a:lnTo>
                      <a:pt x="40" y="2"/>
                    </a:lnTo>
                    <a:lnTo>
                      <a:pt x="38" y="0"/>
                    </a:lnTo>
                    <a:lnTo>
                      <a:pt x="34" y="0"/>
                    </a:lnTo>
                    <a:lnTo>
                      <a:pt x="30" y="0"/>
                    </a:lnTo>
                    <a:lnTo>
                      <a:pt x="26" y="0"/>
                    </a:lnTo>
                    <a:lnTo>
                      <a:pt x="24" y="0"/>
                    </a:lnTo>
                    <a:lnTo>
                      <a:pt x="22" y="2"/>
                    </a:lnTo>
                    <a:lnTo>
                      <a:pt x="20" y="2"/>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91" name="Freeform 583"/>
              <p:cNvSpPr>
                <a:spLocks/>
              </p:cNvSpPr>
              <p:nvPr/>
            </p:nvSpPr>
            <p:spPr bwMode="auto">
              <a:xfrm>
                <a:off x="2443453" y="2457617"/>
                <a:ext cx="53975" cy="34925"/>
              </a:xfrm>
              <a:custGeom>
                <a:avLst/>
                <a:gdLst>
                  <a:gd name="T0" fmla="*/ 12 w 34"/>
                  <a:gd name="T1" fmla="*/ 0 h 22"/>
                  <a:gd name="T2" fmla="*/ 12 w 34"/>
                  <a:gd name="T3" fmla="*/ 0 h 22"/>
                  <a:gd name="T4" fmla="*/ 10 w 34"/>
                  <a:gd name="T5" fmla="*/ 2 h 22"/>
                  <a:gd name="T6" fmla="*/ 8 w 34"/>
                  <a:gd name="T7" fmla="*/ 2 h 22"/>
                  <a:gd name="T8" fmla="*/ 6 w 34"/>
                  <a:gd name="T9" fmla="*/ 4 h 22"/>
                  <a:gd name="T10" fmla="*/ 4 w 34"/>
                  <a:gd name="T11" fmla="*/ 6 h 22"/>
                  <a:gd name="T12" fmla="*/ 2 w 34"/>
                  <a:gd name="T13" fmla="*/ 8 h 22"/>
                  <a:gd name="T14" fmla="*/ 2 w 34"/>
                  <a:gd name="T15" fmla="*/ 10 h 22"/>
                  <a:gd name="T16" fmla="*/ 0 w 34"/>
                  <a:gd name="T17" fmla="*/ 10 h 22"/>
                  <a:gd name="T18" fmla="*/ 0 w 34"/>
                  <a:gd name="T19" fmla="*/ 12 h 22"/>
                  <a:gd name="T20" fmla="*/ 0 w 34"/>
                  <a:gd name="T21" fmla="*/ 12 h 22"/>
                  <a:gd name="T22" fmla="*/ 0 w 34"/>
                  <a:gd name="T23" fmla="*/ 14 h 22"/>
                  <a:gd name="T24" fmla="*/ 0 w 34"/>
                  <a:gd name="T25" fmla="*/ 14 h 22"/>
                  <a:gd name="T26" fmla="*/ 0 w 34"/>
                  <a:gd name="T27" fmla="*/ 16 h 22"/>
                  <a:gd name="T28" fmla="*/ 0 w 34"/>
                  <a:gd name="T29" fmla="*/ 16 h 22"/>
                  <a:gd name="T30" fmla="*/ 2 w 34"/>
                  <a:gd name="T31" fmla="*/ 18 h 22"/>
                  <a:gd name="T32" fmla="*/ 2 w 34"/>
                  <a:gd name="T33" fmla="*/ 18 h 22"/>
                  <a:gd name="T34" fmla="*/ 4 w 34"/>
                  <a:gd name="T35" fmla="*/ 18 h 22"/>
                  <a:gd name="T36" fmla="*/ 4 w 34"/>
                  <a:gd name="T37" fmla="*/ 20 h 22"/>
                  <a:gd name="T38" fmla="*/ 8 w 34"/>
                  <a:gd name="T39" fmla="*/ 20 h 22"/>
                  <a:gd name="T40" fmla="*/ 10 w 34"/>
                  <a:gd name="T41" fmla="*/ 22 h 22"/>
                  <a:gd name="T42" fmla="*/ 12 w 34"/>
                  <a:gd name="T43" fmla="*/ 22 h 22"/>
                  <a:gd name="T44" fmla="*/ 16 w 34"/>
                  <a:gd name="T45" fmla="*/ 22 h 22"/>
                  <a:gd name="T46" fmla="*/ 18 w 34"/>
                  <a:gd name="T47" fmla="*/ 22 h 22"/>
                  <a:gd name="T48" fmla="*/ 20 w 34"/>
                  <a:gd name="T49" fmla="*/ 22 h 22"/>
                  <a:gd name="T50" fmla="*/ 22 w 34"/>
                  <a:gd name="T51" fmla="*/ 22 h 22"/>
                  <a:gd name="T52" fmla="*/ 24 w 34"/>
                  <a:gd name="T53" fmla="*/ 20 h 22"/>
                  <a:gd name="T54" fmla="*/ 26 w 34"/>
                  <a:gd name="T55" fmla="*/ 20 h 22"/>
                  <a:gd name="T56" fmla="*/ 28 w 34"/>
                  <a:gd name="T57" fmla="*/ 18 h 22"/>
                  <a:gd name="T58" fmla="*/ 30 w 34"/>
                  <a:gd name="T59" fmla="*/ 18 h 22"/>
                  <a:gd name="T60" fmla="*/ 32 w 34"/>
                  <a:gd name="T61" fmla="*/ 16 h 22"/>
                  <a:gd name="T62" fmla="*/ 32 w 34"/>
                  <a:gd name="T63" fmla="*/ 16 h 22"/>
                  <a:gd name="T64" fmla="*/ 32 w 34"/>
                  <a:gd name="T65" fmla="*/ 14 h 22"/>
                  <a:gd name="T66" fmla="*/ 32 w 34"/>
                  <a:gd name="T67" fmla="*/ 14 h 22"/>
                  <a:gd name="T68" fmla="*/ 34 w 34"/>
                  <a:gd name="T69" fmla="*/ 12 h 22"/>
                  <a:gd name="T70" fmla="*/ 32 w 34"/>
                  <a:gd name="T71" fmla="*/ 10 h 22"/>
                  <a:gd name="T72" fmla="*/ 32 w 34"/>
                  <a:gd name="T73" fmla="*/ 8 h 22"/>
                  <a:gd name="T74" fmla="*/ 32 w 34"/>
                  <a:gd name="T75" fmla="*/ 6 h 22"/>
                  <a:gd name="T76" fmla="*/ 32 w 34"/>
                  <a:gd name="T77" fmla="*/ 6 h 22"/>
                  <a:gd name="T78" fmla="*/ 30 w 34"/>
                  <a:gd name="T79" fmla="*/ 4 h 22"/>
                  <a:gd name="T80" fmla="*/ 30 w 34"/>
                  <a:gd name="T81" fmla="*/ 2 h 22"/>
                  <a:gd name="T82" fmla="*/ 30 w 34"/>
                  <a:gd name="T83" fmla="*/ 2 h 22"/>
                  <a:gd name="T84" fmla="*/ 28 w 34"/>
                  <a:gd name="T85" fmla="*/ 2 h 22"/>
                  <a:gd name="T86" fmla="*/ 26 w 34"/>
                  <a:gd name="T87" fmla="*/ 0 h 22"/>
                  <a:gd name="T88" fmla="*/ 24 w 34"/>
                  <a:gd name="T89" fmla="*/ 0 h 22"/>
                  <a:gd name="T90" fmla="*/ 22 w 34"/>
                  <a:gd name="T91" fmla="*/ 0 h 22"/>
                  <a:gd name="T92" fmla="*/ 18 w 34"/>
                  <a:gd name="T93" fmla="*/ 0 h 22"/>
                  <a:gd name="T94" fmla="*/ 16 w 34"/>
                  <a:gd name="T95" fmla="*/ 0 h 22"/>
                  <a:gd name="T96" fmla="*/ 14 w 34"/>
                  <a:gd name="T97" fmla="*/ 0 h 22"/>
                  <a:gd name="T98" fmla="*/ 12 w 34"/>
                  <a:gd name="T9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 h="22">
                    <a:moveTo>
                      <a:pt x="12" y="0"/>
                    </a:moveTo>
                    <a:lnTo>
                      <a:pt x="12" y="0"/>
                    </a:lnTo>
                    <a:lnTo>
                      <a:pt x="10" y="2"/>
                    </a:lnTo>
                    <a:lnTo>
                      <a:pt x="8" y="2"/>
                    </a:lnTo>
                    <a:lnTo>
                      <a:pt x="6" y="4"/>
                    </a:lnTo>
                    <a:lnTo>
                      <a:pt x="4" y="6"/>
                    </a:lnTo>
                    <a:lnTo>
                      <a:pt x="2" y="8"/>
                    </a:lnTo>
                    <a:lnTo>
                      <a:pt x="2" y="10"/>
                    </a:lnTo>
                    <a:lnTo>
                      <a:pt x="0" y="10"/>
                    </a:lnTo>
                    <a:lnTo>
                      <a:pt x="0" y="12"/>
                    </a:lnTo>
                    <a:lnTo>
                      <a:pt x="0" y="12"/>
                    </a:lnTo>
                    <a:lnTo>
                      <a:pt x="0" y="14"/>
                    </a:lnTo>
                    <a:lnTo>
                      <a:pt x="0" y="14"/>
                    </a:lnTo>
                    <a:lnTo>
                      <a:pt x="0" y="16"/>
                    </a:lnTo>
                    <a:lnTo>
                      <a:pt x="0" y="16"/>
                    </a:lnTo>
                    <a:lnTo>
                      <a:pt x="2" y="18"/>
                    </a:lnTo>
                    <a:lnTo>
                      <a:pt x="2" y="18"/>
                    </a:lnTo>
                    <a:lnTo>
                      <a:pt x="4" y="18"/>
                    </a:lnTo>
                    <a:lnTo>
                      <a:pt x="4" y="20"/>
                    </a:lnTo>
                    <a:lnTo>
                      <a:pt x="8" y="20"/>
                    </a:lnTo>
                    <a:lnTo>
                      <a:pt x="10" y="22"/>
                    </a:lnTo>
                    <a:lnTo>
                      <a:pt x="12" y="22"/>
                    </a:lnTo>
                    <a:lnTo>
                      <a:pt x="16" y="22"/>
                    </a:lnTo>
                    <a:lnTo>
                      <a:pt x="18" y="22"/>
                    </a:lnTo>
                    <a:lnTo>
                      <a:pt x="20" y="22"/>
                    </a:lnTo>
                    <a:lnTo>
                      <a:pt x="22" y="22"/>
                    </a:lnTo>
                    <a:lnTo>
                      <a:pt x="24" y="20"/>
                    </a:lnTo>
                    <a:lnTo>
                      <a:pt x="26" y="20"/>
                    </a:lnTo>
                    <a:lnTo>
                      <a:pt x="28" y="18"/>
                    </a:lnTo>
                    <a:lnTo>
                      <a:pt x="30" y="18"/>
                    </a:lnTo>
                    <a:lnTo>
                      <a:pt x="32" y="16"/>
                    </a:lnTo>
                    <a:lnTo>
                      <a:pt x="32" y="16"/>
                    </a:lnTo>
                    <a:lnTo>
                      <a:pt x="32" y="14"/>
                    </a:lnTo>
                    <a:lnTo>
                      <a:pt x="32" y="14"/>
                    </a:lnTo>
                    <a:lnTo>
                      <a:pt x="34" y="12"/>
                    </a:lnTo>
                    <a:lnTo>
                      <a:pt x="32" y="10"/>
                    </a:lnTo>
                    <a:lnTo>
                      <a:pt x="32" y="8"/>
                    </a:lnTo>
                    <a:lnTo>
                      <a:pt x="32" y="6"/>
                    </a:lnTo>
                    <a:lnTo>
                      <a:pt x="32" y="6"/>
                    </a:lnTo>
                    <a:lnTo>
                      <a:pt x="30" y="4"/>
                    </a:lnTo>
                    <a:lnTo>
                      <a:pt x="30" y="2"/>
                    </a:lnTo>
                    <a:lnTo>
                      <a:pt x="30" y="2"/>
                    </a:lnTo>
                    <a:lnTo>
                      <a:pt x="28" y="2"/>
                    </a:lnTo>
                    <a:lnTo>
                      <a:pt x="26" y="0"/>
                    </a:lnTo>
                    <a:lnTo>
                      <a:pt x="24" y="0"/>
                    </a:lnTo>
                    <a:lnTo>
                      <a:pt x="22" y="0"/>
                    </a:lnTo>
                    <a:lnTo>
                      <a:pt x="18" y="0"/>
                    </a:lnTo>
                    <a:lnTo>
                      <a:pt x="16" y="0"/>
                    </a:lnTo>
                    <a:lnTo>
                      <a:pt x="14" y="0"/>
                    </a:lnTo>
                    <a:lnTo>
                      <a:pt x="12"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grpSp>
        <p:grpSp>
          <p:nvGrpSpPr>
            <p:cNvPr id="1414" name="Gruppieren 679"/>
            <p:cNvGrpSpPr/>
            <p:nvPr/>
          </p:nvGrpSpPr>
          <p:grpSpPr>
            <a:xfrm>
              <a:off x="6530144" y="798220"/>
              <a:ext cx="4337961" cy="1850789"/>
              <a:chOff x="4888203" y="2184567"/>
              <a:chExt cx="3333750" cy="1422400"/>
            </a:xfrm>
            <a:grpFill/>
          </p:grpSpPr>
          <p:sp>
            <p:nvSpPr>
              <p:cNvPr id="1453" name="Freeform 160"/>
              <p:cNvSpPr>
                <a:spLocks/>
              </p:cNvSpPr>
              <p:nvPr/>
            </p:nvSpPr>
            <p:spPr bwMode="auto">
              <a:xfrm>
                <a:off x="5275553" y="2692567"/>
                <a:ext cx="34925" cy="38100"/>
              </a:xfrm>
              <a:custGeom>
                <a:avLst/>
                <a:gdLst>
                  <a:gd name="T0" fmla="*/ 10 w 22"/>
                  <a:gd name="T1" fmla="*/ 0 h 24"/>
                  <a:gd name="T2" fmla="*/ 10 w 22"/>
                  <a:gd name="T3" fmla="*/ 0 h 24"/>
                  <a:gd name="T4" fmla="*/ 10 w 22"/>
                  <a:gd name="T5" fmla="*/ 2 h 24"/>
                  <a:gd name="T6" fmla="*/ 10 w 22"/>
                  <a:gd name="T7" fmla="*/ 2 h 24"/>
                  <a:gd name="T8" fmla="*/ 8 w 22"/>
                  <a:gd name="T9" fmla="*/ 2 h 24"/>
                  <a:gd name="T10" fmla="*/ 8 w 22"/>
                  <a:gd name="T11" fmla="*/ 2 h 24"/>
                  <a:gd name="T12" fmla="*/ 6 w 22"/>
                  <a:gd name="T13" fmla="*/ 4 h 24"/>
                  <a:gd name="T14" fmla="*/ 4 w 22"/>
                  <a:gd name="T15" fmla="*/ 6 h 24"/>
                  <a:gd name="T16" fmla="*/ 2 w 22"/>
                  <a:gd name="T17" fmla="*/ 8 h 24"/>
                  <a:gd name="T18" fmla="*/ 0 w 22"/>
                  <a:gd name="T19" fmla="*/ 10 h 24"/>
                  <a:gd name="T20" fmla="*/ 0 w 22"/>
                  <a:gd name="T21" fmla="*/ 12 h 24"/>
                  <a:gd name="T22" fmla="*/ 0 w 22"/>
                  <a:gd name="T23" fmla="*/ 12 h 24"/>
                  <a:gd name="T24" fmla="*/ 0 w 22"/>
                  <a:gd name="T25" fmla="*/ 14 h 24"/>
                  <a:gd name="T26" fmla="*/ 0 w 22"/>
                  <a:gd name="T27" fmla="*/ 14 h 24"/>
                  <a:gd name="T28" fmla="*/ 0 w 22"/>
                  <a:gd name="T29" fmla="*/ 16 h 24"/>
                  <a:gd name="T30" fmla="*/ 0 w 22"/>
                  <a:gd name="T31" fmla="*/ 18 h 24"/>
                  <a:gd name="T32" fmla="*/ 0 w 22"/>
                  <a:gd name="T33" fmla="*/ 20 h 24"/>
                  <a:gd name="T34" fmla="*/ 2 w 22"/>
                  <a:gd name="T35" fmla="*/ 20 h 24"/>
                  <a:gd name="T36" fmla="*/ 2 w 22"/>
                  <a:gd name="T37" fmla="*/ 22 h 24"/>
                  <a:gd name="T38" fmla="*/ 4 w 22"/>
                  <a:gd name="T39" fmla="*/ 22 h 24"/>
                  <a:gd name="T40" fmla="*/ 4 w 22"/>
                  <a:gd name="T41" fmla="*/ 24 h 24"/>
                  <a:gd name="T42" fmla="*/ 6 w 22"/>
                  <a:gd name="T43" fmla="*/ 24 h 24"/>
                  <a:gd name="T44" fmla="*/ 6 w 22"/>
                  <a:gd name="T45" fmla="*/ 24 h 24"/>
                  <a:gd name="T46" fmla="*/ 8 w 22"/>
                  <a:gd name="T47" fmla="*/ 24 h 24"/>
                  <a:gd name="T48" fmla="*/ 8 w 22"/>
                  <a:gd name="T49" fmla="*/ 24 h 24"/>
                  <a:gd name="T50" fmla="*/ 10 w 22"/>
                  <a:gd name="T51" fmla="*/ 24 h 24"/>
                  <a:gd name="T52" fmla="*/ 12 w 22"/>
                  <a:gd name="T53" fmla="*/ 24 h 24"/>
                  <a:gd name="T54" fmla="*/ 12 w 22"/>
                  <a:gd name="T55" fmla="*/ 22 h 24"/>
                  <a:gd name="T56" fmla="*/ 14 w 22"/>
                  <a:gd name="T57" fmla="*/ 22 h 24"/>
                  <a:gd name="T58" fmla="*/ 14 w 22"/>
                  <a:gd name="T59" fmla="*/ 22 h 24"/>
                  <a:gd name="T60" fmla="*/ 16 w 22"/>
                  <a:gd name="T61" fmla="*/ 20 h 24"/>
                  <a:gd name="T62" fmla="*/ 18 w 22"/>
                  <a:gd name="T63" fmla="*/ 18 h 24"/>
                  <a:gd name="T64" fmla="*/ 20 w 22"/>
                  <a:gd name="T65" fmla="*/ 16 h 24"/>
                  <a:gd name="T66" fmla="*/ 20 w 22"/>
                  <a:gd name="T67" fmla="*/ 14 h 24"/>
                  <a:gd name="T68" fmla="*/ 22 w 22"/>
                  <a:gd name="T69" fmla="*/ 14 h 24"/>
                  <a:gd name="T70" fmla="*/ 22 w 22"/>
                  <a:gd name="T71" fmla="*/ 12 h 24"/>
                  <a:gd name="T72" fmla="*/ 22 w 22"/>
                  <a:gd name="T73" fmla="*/ 12 h 24"/>
                  <a:gd name="T74" fmla="*/ 22 w 22"/>
                  <a:gd name="T75" fmla="*/ 10 h 24"/>
                  <a:gd name="T76" fmla="*/ 22 w 22"/>
                  <a:gd name="T77" fmla="*/ 10 h 24"/>
                  <a:gd name="T78" fmla="*/ 22 w 22"/>
                  <a:gd name="T79" fmla="*/ 10 h 24"/>
                  <a:gd name="T80" fmla="*/ 22 w 22"/>
                  <a:gd name="T81" fmla="*/ 8 h 24"/>
                  <a:gd name="T82" fmla="*/ 20 w 22"/>
                  <a:gd name="T83" fmla="*/ 6 h 24"/>
                  <a:gd name="T84" fmla="*/ 20 w 22"/>
                  <a:gd name="T85" fmla="*/ 6 h 24"/>
                  <a:gd name="T86" fmla="*/ 18 w 22"/>
                  <a:gd name="T87" fmla="*/ 4 h 24"/>
                  <a:gd name="T88" fmla="*/ 16 w 22"/>
                  <a:gd name="T89" fmla="*/ 2 h 24"/>
                  <a:gd name="T90" fmla="*/ 14 w 22"/>
                  <a:gd name="T91" fmla="*/ 2 h 24"/>
                  <a:gd name="T92" fmla="*/ 12 w 22"/>
                  <a:gd name="T93" fmla="*/ 2 h 24"/>
                  <a:gd name="T94" fmla="*/ 12 w 22"/>
                  <a:gd name="T95" fmla="*/ 0 h 24"/>
                  <a:gd name="T96" fmla="*/ 10 w 22"/>
                  <a:gd name="T9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 h="24">
                    <a:moveTo>
                      <a:pt x="10" y="0"/>
                    </a:moveTo>
                    <a:lnTo>
                      <a:pt x="10" y="0"/>
                    </a:lnTo>
                    <a:lnTo>
                      <a:pt x="10" y="2"/>
                    </a:lnTo>
                    <a:lnTo>
                      <a:pt x="10" y="2"/>
                    </a:lnTo>
                    <a:lnTo>
                      <a:pt x="8" y="2"/>
                    </a:lnTo>
                    <a:lnTo>
                      <a:pt x="8" y="2"/>
                    </a:lnTo>
                    <a:lnTo>
                      <a:pt x="6" y="4"/>
                    </a:lnTo>
                    <a:lnTo>
                      <a:pt x="4" y="6"/>
                    </a:lnTo>
                    <a:lnTo>
                      <a:pt x="2" y="8"/>
                    </a:lnTo>
                    <a:lnTo>
                      <a:pt x="0" y="10"/>
                    </a:lnTo>
                    <a:lnTo>
                      <a:pt x="0" y="12"/>
                    </a:lnTo>
                    <a:lnTo>
                      <a:pt x="0" y="12"/>
                    </a:lnTo>
                    <a:lnTo>
                      <a:pt x="0" y="14"/>
                    </a:lnTo>
                    <a:lnTo>
                      <a:pt x="0" y="14"/>
                    </a:lnTo>
                    <a:lnTo>
                      <a:pt x="0" y="16"/>
                    </a:lnTo>
                    <a:lnTo>
                      <a:pt x="0" y="18"/>
                    </a:lnTo>
                    <a:lnTo>
                      <a:pt x="0" y="20"/>
                    </a:lnTo>
                    <a:lnTo>
                      <a:pt x="2" y="20"/>
                    </a:lnTo>
                    <a:lnTo>
                      <a:pt x="2" y="22"/>
                    </a:lnTo>
                    <a:lnTo>
                      <a:pt x="4" y="22"/>
                    </a:lnTo>
                    <a:lnTo>
                      <a:pt x="4" y="24"/>
                    </a:lnTo>
                    <a:lnTo>
                      <a:pt x="6" y="24"/>
                    </a:lnTo>
                    <a:lnTo>
                      <a:pt x="6" y="24"/>
                    </a:lnTo>
                    <a:lnTo>
                      <a:pt x="8" y="24"/>
                    </a:lnTo>
                    <a:lnTo>
                      <a:pt x="8" y="24"/>
                    </a:lnTo>
                    <a:lnTo>
                      <a:pt x="10" y="24"/>
                    </a:lnTo>
                    <a:lnTo>
                      <a:pt x="12" y="24"/>
                    </a:lnTo>
                    <a:lnTo>
                      <a:pt x="12" y="22"/>
                    </a:lnTo>
                    <a:lnTo>
                      <a:pt x="14" y="22"/>
                    </a:lnTo>
                    <a:lnTo>
                      <a:pt x="14" y="22"/>
                    </a:lnTo>
                    <a:lnTo>
                      <a:pt x="16" y="20"/>
                    </a:lnTo>
                    <a:lnTo>
                      <a:pt x="18" y="18"/>
                    </a:lnTo>
                    <a:lnTo>
                      <a:pt x="20" y="16"/>
                    </a:lnTo>
                    <a:lnTo>
                      <a:pt x="20" y="14"/>
                    </a:lnTo>
                    <a:lnTo>
                      <a:pt x="22" y="14"/>
                    </a:lnTo>
                    <a:lnTo>
                      <a:pt x="22" y="12"/>
                    </a:lnTo>
                    <a:lnTo>
                      <a:pt x="22" y="12"/>
                    </a:lnTo>
                    <a:lnTo>
                      <a:pt x="22" y="10"/>
                    </a:lnTo>
                    <a:lnTo>
                      <a:pt x="22" y="10"/>
                    </a:lnTo>
                    <a:lnTo>
                      <a:pt x="22" y="10"/>
                    </a:lnTo>
                    <a:lnTo>
                      <a:pt x="22" y="8"/>
                    </a:lnTo>
                    <a:lnTo>
                      <a:pt x="20" y="6"/>
                    </a:lnTo>
                    <a:lnTo>
                      <a:pt x="20" y="6"/>
                    </a:lnTo>
                    <a:lnTo>
                      <a:pt x="18" y="4"/>
                    </a:lnTo>
                    <a:lnTo>
                      <a:pt x="16" y="2"/>
                    </a:lnTo>
                    <a:lnTo>
                      <a:pt x="14" y="2"/>
                    </a:lnTo>
                    <a:lnTo>
                      <a:pt x="12" y="2"/>
                    </a:lnTo>
                    <a:lnTo>
                      <a:pt x="12" y="0"/>
                    </a:lnTo>
                    <a:lnTo>
                      <a:pt x="10" y="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54" name="Freeform 162"/>
              <p:cNvSpPr>
                <a:spLocks/>
              </p:cNvSpPr>
              <p:nvPr/>
            </p:nvSpPr>
            <p:spPr bwMode="auto">
              <a:xfrm>
                <a:off x="5453353" y="2660817"/>
                <a:ext cx="50800" cy="25400"/>
              </a:xfrm>
              <a:custGeom>
                <a:avLst/>
                <a:gdLst>
                  <a:gd name="T0" fmla="*/ 28 w 32"/>
                  <a:gd name="T1" fmla="*/ 4 h 16"/>
                  <a:gd name="T2" fmla="*/ 28 w 32"/>
                  <a:gd name="T3" fmla="*/ 4 h 16"/>
                  <a:gd name="T4" fmla="*/ 26 w 32"/>
                  <a:gd name="T5" fmla="*/ 4 h 16"/>
                  <a:gd name="T6" fmla="*/ 24 w 32"/>
                  <a:gd name="T7" fmla="*/ 2 h 16"/>
                  <a:gd name="T8" fmla="*/ 24 w 32"/>
                  <a:gd name="T9" fmla="*/ 2 h 16"/>
                  <a:gd name="T10" fmla="*/ 22 w 32"/>
                  <a:gd name="T11" fmla="*/ 0 h 16"/>
                  <a:gd name="T12" fmla="*/ 20 w 32"/>
                  <a:gd name="T13" fmla="*/ 0 h 16"/>
                  <a:gd name="T14" fmla="*/ 18 w 32"/>
                  <a:gd name="T15" fmla="*/ 0 h 16"/>
                  <a:gd name="T16" fmla="*/ 16 w 32"/>
                  <a:gd name="T17" fmla="*/ 0 h 16"/>
                  <a:gd name="T18" fmla="*/ 14 w 32"/>
                  <a:gd name="T19" fmla="*/ 0 h 16"/>
                  <a:gd name="T20" fmla="*/ 14 w 32"/>
                  <a:gd name="T21" fmla="*/ 0 h 16"/>
                  <a:gd name="T22" fmla="*/ 12 w 32"/>
                  <a:gd name="T23" fmla="*/ 0 h 16"/>
                  <a:gd name="T24" fmla="*/ 10 w 32"/>
                  <a:gd name="T25" fmla="*/ 2 h 16"/>
                  <a:gd name="T26" fmla="*/ 8 w 32"/>
                  <a:gd name="T27" fmla="*/ 2 h 16"/>
                  <a:gd name="T28" fmla="*/ 6 w 32"/>
                  <a:gd name="T29" fmla="*/ 4 h 16"/>
                  <a:gd name="T30" fmla="*/ 4 w 32"/>
                  <a:gd name="T31" fmla="*/ 6 h 16"/>
                  <a:gd name="T32" fmla="*/ 2 w 32"/>
                  <a:gd name="T33" fmla="*/ 8 h 16"/>
                  <a:gd name="T34" fmla="*/ 2 w 32"/>
                  <a:gd name="T35" fmla="*/ 8 h 16"/>
                  <a:gd name="T36" fmla="*/ 2 w 32"/>
                  <a:gd name="T37" fmla="*/ 8 h 16"/>
                  <a:gd name="T38" fmla="*/ 0 w 32"/>
                  <a:gd name="T39" fmla="*/ 10 h 16"/>
                  <a:gd name="T40" fmla="*/ 0 w 32"/>
                  <a:gd name="T41" fmla="*/ 10 h 16"/>
                  <a:gd name="T42" fmla="*/ 0 w 32"/>
                  <a:gd name="T43" fmla="*/ 12 h 16"/>
                  <a:gd name="T44" fmla="*/ 2 w 32"/>
                  <a:gd name="T45" fmla="*/ 12 h 16"/>
                  <a:gd name="T46" fmla="*/ 2 w 32"/>
                  <a:gd name="T47" fmla="*/ 12 h 16"/>
                  <a:gd name="T48" fmla="*/ 2 w 32"/>
                  <a:gd name="T49" fmla="*/ 12 h 16"/>
                  <a:gd name="T50" fmla="*/ 2 w 32"/>
                  <a:gd name="T51" fmla="*/ 12 h 16"/>
                  <a:gd name="T52" fmla="*/ 4 w 32"/>
                  <a:gd name="T53" fmla="*/ 12 h 16"/>
                  <a:gd name="T54" fmla="*/ 4 w 32"/>
                  <a:gd name="T55" fmla="*/ 14 h 16"/>
                  <a:gd name="T56" fmla="*/ 8 w 32"/>
                  <a:gd name="T57" fmla="*/ 12 h 16"/>
                  <a:gd name="T58" fmla="*/ 10 w 32"/>
                  <a:gd name="T59" fmla="*/ 12 h 16"/>
                  <a:gd name="T60" fmla="*/ 10 w 32"/>
                  <a:gd name="T61" fmla="*/ 12 h 16"/>
                  <a:gd name="T62" fmla="*/ 12 w 32"/>
                  <a:gd name="T63" fmla="*/ 14 h 16"/>
                  <a:gd name="T64" fmla="*/ 16 w 32"/>
                  <a:gd name="T65" fmla="*/ 14 h 16"/>
                  <a:gd name="T66" fmla="*/ 18 w 32"/>
                  <a:gd name="T67" fmla="*/ 16 h 16"/>
                  <a:gd name="T68" fmla="*/ 22 w 32"/>
                  <a:gd name="T69" fmla="*/ 16 h 16"/>
                  <a:gd name="T70" fmla="*/ 26 w 32"/>
                  <a:gd name="T71" fmla="*/ 16 h 16"/>
                  <a:gd name="T72" fmla="*/ 28 w 32"/>
                  <a:gd name="T73" fmla="*/ 16 h 16"/>
                  <a:gd name="T74" fmla="*/ 28 w 32"/>
                  <a:gd name="T75" fmla="*/ 16 h 16"/>
                  <a:gd name="T76" fmla="*/ 30 w 32"/>
                  <a:gd name="T77" fmla="*/ 16 h 16"/>
                  <a:gd name="T78" fmla="*/ 30 w 32"/>
                  <a:gd name="T79" fmla="*/ 16 h 16"/>
                  <a:gd name="T80" fmla="*/ 32 w 32"/>
                  <a:gd name="T81" fmla="*/ 16 h 16"/>
                  <a:gd name="T82" fmla="*/ 32 w 32"/>
                  <a:gd name="T83" fmla="*/ 16 h 16"/>
                  <a:gd name="T84" fmla="*/ 32 w 32"/>
                  <a:gd name="T85" fmla="*/ 14 h 16"/>
                  <a:gd name="T86" fmla="*/ 32 w 32"/>
                  <a:gd name="T87" fmla="*/ 14 h 16"/>
                  <a:gd name="T88" fmla="*/ 32 w 32"/>
                  <a:gd name="T89" fmla="*/ 14 h 16"/>
                  <a:gd name="T90" fmla="*/ 32 w 32"/>
                  <a:gd name="T91" fmla="*/ 12 h 16"/>
                  <a:gd name="T92" fmla="*/ 32 w 32"/>
                  <a:gd name="T93" fmla="*/ 12 h 16"/>
                  <a:gd name="T94" fmla="*/ 32 w 32"/>
                  <a:gd name="T95" fmla="*/ 10 h 16"/>
                  <a:gd name="T96" fmla="*/ 30 w 32"/>
                  <a:gd name="T97" fmla="*/ 8 h 16"/>
                  <a:gd name="T98" fmla="*/ 30 w 32"/>
                  <a:gd name="T99" fmla="*/ 6 h 16"/>
                  <a:gd name="T100" fmla="*/ 28 w 32"/>
                  <a:gd name="T101" fmla="*/ 6 h 16"/>
                  <a:gd name="T102" fmla="*/ 28 w 32"/>
                  <a:gd name="T10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 h="16">
                    <a:moveTo>
                      <a:pt x="28" y="4"/>
                    </a:moveTo>
                    <a:lnTo>
                      <a:pt x="28" y="4"/>
                    </a:lnTo>
                    <a:lnTo>
                      <a:pt x="26" y="4"/>
                    </a:lnTo>
                    <a:lnTo>
                      <a:pt x="24" y="2"/>
                    </a:lnTo>
                    <a:lnTo>
                      <a:pt x="24" y="2"/>
                    </a:lnTo>
                    <a:lnTo>
                      <a:pt x="22" y="0"/>
                    </a:lnTo>
                    <a:lnTo>
                      <a:pt x="20" y="0"/>
                    </a:lnTo>
                    <a:lnTo>
                      <a:pt x="18" y="0"/>
                    </a:lnTo>
                    <a:lnTo>
                      <a:pt x="16" y="0"/>
                    </a:lnTo>
                    <a:lnTo>
                      <a:pt x="14" y="0"/>
                    </a:lnTo>
                    <a:lnTo>
                      <a:pt x="14" y="0"/>
                    </a:lnTo>
                    <a:lnTo>
                      <a:pt x="12" y="0"/>
                    </a:lnTo>
                    <a:lnTo>
                      <a:pt x="10" y="2"/>
                    </a:lnTo>
                    <a:lnTo>
                      <a:pt x="8" y="2"/>
                    </a:lnTo>
                    <a:lnTo>
                      <a:pt x="6" y="4"/>
                    </a:lnTo>
                    <a:lnTo>
                      <a:pt x="4" y="6"/>
                    </a:lnTo>
                    <a:lnTo>
                      <a:pt x="2" y="8"/>
                    </a:lnTo>
                    <a:lnTo>
                      <a:pt x="2" y="8"/>
                    </a:lnTo>
                    <a:lnTo>
                      <a:pt x="2" y="8"/>
                    </a:lnTo>
                    <a:lnTo>
                      <a:pt x="0" y="10"/>
                    </a:lnTo>
                    <a:lnTo>
                      <a:pt x="0" y="10"/>
                    </a:lnTo>
                    <a:lnTo>
                      <a:pt x="0" y="12"/>
                    </a:lnTo>
                    <a:lnTo>
                      <a:pt x="2" y="12"/>
                    </a:lnTo>
                    <a:lnTo>
                      <a:pt x="2" y="12"/>
                    </a:lnTo>
                    <a:lnTo>
                      <a:pt x="2" y="12"/>
                    </a:lnTo>
                    <a:lnTo>
                      <a:pt x="2" y="12"/>
                    </a:lnTo>
                    <a:lnTo>
                      <a:pt x="4" y="12"/>
                    </a:lnTo>
                    <a:lnTo>
                      <a:pt x="4" y="14"/>
                    </a:lnTo>
                    <a:lnTo>
                      <a:pt x="8" y="12"/>
                    </a:lnTo>
                    <a:lnTo>
                      <a:pt x="10" y="12"/>
                    </a:lnTo>
                    <a:lnTo>
                      <a:pt x="10" y="12"/>
                    </a:lnTo>
                    <a:lnTo>
                      <a:pt x="12" y="14"/>
                    </a:lnTo>
                    <a:lnTo>
                      <a:pt x="16" y="14"/>
                    </a:lnTo>
                    <a:lnTo>
                      <a:pt x="18" y="16"/>
                    </a:lnTo>
                    <a:lnTo>
                      <a:pt x="22" y="16"/>
                    </a:lnTo>
                    <a:lnTo>
                      <a:pt x="26" y="16"/>
                    </a:lnTo>
                    <a:lnTo>
                      <a:pt x="28" y="16"/>
                    </a:lnTo>
                    <a:lnTo>
                      <a:pt x="28" y="16"/>
                    </a:lnTo>
                    <a:lnTo>
                      <a:pt x="30" y="16"/>
                    </a:lnTo>
                    <a:lnTo>
                      <a:pt x="30" y="16"/>
                    </a:lnTo>
                    <a:lnTo>
                      <a:pt x="32" y="16"/>
                    </a:lnTo>
                    <a:lnTo>
                      <a:pt x="32" y="16"/>
                    </a:lnTo>
                    <a:lnTo>
                      <a:pt x="32" y="14"/>
                    </a:lnTo>
                    <a:lnTo>
                      <a:pt x="32" y="14"/>
                    </a:lnTo>
                    <a:lnTo>
                      <a:pt x="32" y="14"/>
                    </a:lnTo>
                    <a:lnTo>
                      <a:pt x="32" y="12"/>
                    </a:lnTo>
                    <a:lnTo>
                      <a:pt x="32" y="12"/>
                    </a:lnTo>
                    <a:lnTo>
                      <a:pt x="32" y="10"/>
                    </a:lnTo>
                    <a:lnTo>
                      <a:pt x="30" y="8"/>
                    </a:lnTo>
                    <a:lnTo>
                      <a:pt x="30" y="6"/>
                    </a:lnTo>
                    <a:lnTo>
                      <a:pt x="28" y="6"/>
                    </a:lnTo>
                    <a:lnTo>
                      <a:pt x="28" y="4"/>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55" name="Freeform 164"/>
              <p:cNvSpPr>
                <a:spLocks/>
              </p:cNvSpPr>
              <p:nvPr/>
            </p:nvSpPr>
            <p:spPr bwMode="auto">
              <a:xfrm>
                <a:off x="5339053" y="2390942"/>
                <a:ext cx="311150" cy="269875"/>
              </a:xfrm>
              <a:custGeom>
                <a:avLst/>
                <a:gdLst>
                  <a:gd name="T0" fmla="*/ 50 w 196"/>
                  <a:gd name="T1" fmla="*/ 96 h 170"/>
                  <a:gd name="T2" fmla="*/ 60 w 196"/>
                  <a:gd name="T3" fmla="*/ 88 h 170"/>
                  <a:gd name="T4" fmla="*/ 66 w 196"/>
                  <a:gd name="T5" fmla="*/ 80 h 170"/>
                  <a:gd name="T6" fmla="*/ 86 w 196"/>
                  <a:gd name="T7" fmla="*/ 66 h 170"/>
                  <a:gd name="T8" fmla="*/ 106 w 196"/>
                  <a:gd name="T9" fmla="*/ 52 h 170"/>
                  <a:gd name="T10" fmla="*/ 126 w 196"/>
                  <a:gd name="T11" fmla="*/ 40 h 170"/>
                  <a:gd name="T12" fmla="*/ 160 w 196"/>
                  <a:gd name="T13" fmla="*/ 28 h 170"/>
                  <a:gd name="T14" fmla="*/ 184 w 196"/>
                  <a:gd name="T15" fmla="*/ 20 h 170"/>
                  <a:gd name="T16" fmla="*/ 194 w 196"/>
                  <a:gd name="T17" fmla="*/ 16 h 170"/>
                  <a:gd name="T18" fmla="*/ 196 w 196"/>
                  <a:gd name="T19" fmla="*/ 12 h 170"/>
                  <a:gd name="T20" fmla="*/ 192 w 196"/>
                  <a:gd name="T21" fmla="*/ 6 h 170"/>
                  <a:gd name="T22" fmla="*/ 184 w 196"/>
                  <a:gd name="T23" fmla="*/ 2 h 170"/>
                  <a:gd name="T24" fmla="*/ 170 w 196"/>
                  <a:gd name="T25" fmla="*/ 2 h 170"/>
                  <a:gd name="T26" fmla="*/ 160 w 196"/>
                  <a:gd name="T27" fmla="*/ 4 h 170"/>
                  <a:gd name="T28" fmla="*/ 150 w 196"/>
                  <a:gd name="T29" fmla="*/ 14 h 170"/>
                  <a:gd name="T30" fmla="*/ 136 w 196"/>
                  <a:gd name="T31" fmla="*/ 18 h 170"/>
                  <a:gd name="T32" fmla="*/ 110 w 196"/>
                  <a:gd name="T33" fmla="*/ 22 h 170"/>
                  <a:gd name="T34" fmla="*/ 98 w 196"/>
                  <a:gd name="T35" fmla="*/ 22 h 170"/>
                  <a:gd name="T36" fmla="*/ 92 w 196"/>
                  <a:gd name="T37" fmla="*/ 26 h 170"/>
                  <a:gd name="T38" fmla="*/ 84 w 196"/>
                  <a:gd name="T39" fmla="*/ 34 h 170"/>
                  <a:gd name="T40" fmla="*/ 76 w 196"/>
                  <a:gd name="T41" fmla="*/ 36 h 170"/>
                  <a:gd name="T42" fmla="*/ 68 w 196"/>
                  <a:gd name="T43" fmla="*/ 34 h 170"/>
                  <a:gd name="T44" fmla="*/ 64 w 196"/>
                  <a:gd name="T45" fmla="*/ 40 h 170"/>
                  <a:gd name="T46" fmla="*/ 60 w 196"/>
                  <a:gd name="T47" fmla="*/ 46 h 170"/>
                  <a:gd name="T48" fmla="*/ 54 w 196"/>
                  <a:gd name="T49" fmla="*/ 48 h 170"/>
                  <a:gd name="T50" fmla="*/ 38 w 196"/>
                  <a:gd name="T51" fmla="*/ 50 h 170"/>
                  <a:gd name="T52" fmla="*/ 32 w 196"/>
                  <a:gd name="T53" fmla="*/ 54 h 170"/>
                  <a:gd name="T54" fmla="*/ 30 w 196"/>
                  <a:gd name="T55" fmla="*/ 66 h 170"/>
                  <a:gd name="T56" fmla="*/ 30 w 196"/>
                  <a:gd name="T57" fmla="*/ 76 h 170"/>
                  <a:gd name="T58" fmla="*/ 28 w 196"/>
                  <a:gd name="T59" fmla="*/ 80 h 170"/>
                  <a:gd name="T60" fmla="*/ 24 w 196"/>
                  <a:gd name="T61" fmla="*/ 80 h 170"/>
                  <a:gd name="T62" fmla="*/ 18 w 196"/>
                  <a:gd name="T63" fmla="*/ 78 h 170"/>
                  <a:gd name="T64" fmla="*/ 16 w 196"/>
                  <a:gd name="T65" fmla="*/ 82 h 170"/>
                  <a:gd name="T66" fmla="*/ 18 w 196"/>
                  <a:gd name="T67" fmla="*/ 88 h 170"/>
                  <a:gd name="T68" fmla="*/ 16 w 196"/>
                  <a:gd name="T69" fmla="*/ 94 h 170"/>
                  <a:gd name="T70" fmla="*/ 8 w 196"/>
                  <a:gd name="T71" fmla="*/ 100 h 170"/>
                  <a:gd name="T72" fmla="*/ 4 w 196"/>
                  <a:gd name="T73" fmla="*/ 106 h 170"/>
                  <a:gd name="T74" fmla="*/ 2 w 196"/>
                  <a:gd name="T75" fmla="*/ 122 h 170"/>
                  <a:gd name="T76" fmla="*/ 0 w 196"/>
                  <a:gd name="T77" fmla="*/ 136 h 170"/>
                  <a:gd name="T78" fmla="*/ 2 w 196"/>
                  <a:gd name="T79" fmla="*/ 140 h 170"/>
                  <a:gd name="T80" fmla="*/ 12 w 196"/>
                  <a:gd name="T81" fmla="*/ 144 h 170"/>
                  <a:gd name="T82" fmla="*/ 16 w 196"/>
                  <a:gd name="T83" fmla="*/ 150 h 170"/>
                  <a:gd name="T84" fmla="*/ 22 w 196"/>
                  <a:gd name="T85" fmla="*/ 164 h 170"/>
                  <a:gd name="T86" fmla="*/ 26 w 196"/>
                  <a:gd name="T87" fmla="*/ 168 h 170"/>
                  <a:gd name="T88" fmla="*/ 40 w 196"/>
                  <a:gd name="T89" fmla="*/ 170 h 170"/>
                  <a:gd name="T90" fmla="*/ 60 w 196"/>
                  <a:gd name="T91" fmla="*/ 170 h 170"/>
                  <a:gd name="T92" fmla="*/ 68 w 196"/>
                  <a:gd name="T93" fmla="*/ 168 h 170"/>
                  <a:gd name="T94" fmla="*/ 70 w 196"/>
                  <a:gd name="T95" fmla="*/ 162 h 170"/>
                  <a:gd name="T96" fmla="*/ 70 w 196"/>
                  <a:gd name="T97" fmla="*/ 156 h 170"/>
                  <a:gd name="T98" fmla="*/ 58 w 196"/>
                  <a:gd name="T99" fmla="*/ 152 h 170"/>
                  <a:gd name="T100" fmla="*/ 48 w 196"/>
                  <a:gd name="T101" fmla="*/ 144 h 170"/>
                  <a:gd name="T102" fmla="*/ 44 w 196"/>
                  <a:gd name="T103" fmla="*/ 138 h 170"/>
                  <a:gd name="T104" fmla="*/ 44 w 196"/>
                  <a:gd name="T105" fmla="*/ 118 h 170"/>
                  <a:gd name="T106" fmla="*/ 48 w 196"/>
                  <a:gd name="T107" fmla="*/ 104 h 170"/>
                  <a:gd name="T108" fmla="*/ 48 w 196"/>
                  <a:gd name="T109" fmla="*/ 9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6" h="170">
                    <a:moveTo>
                      <a:pt x="48" y="98"/>
                    </a:moveTo>
                    <a:lnTo>
                      <a:pt x="48" y="98"/>
                    </a:lnTo>
                    <a:lnTo>
                      <a:pt x="48" y="98"/>
                    </a:lnTo>
                    <a:lnTo>
                      <a:pt x="50" y="98"/>
                    </a:lnTo>
                    <a:lnTo>
                      <a:pt x="50" y="96"/>
                    </a:lnTo>
                    <a:lnTo>
                      <a:pt x="52" y="94"/>
                    </a:lnTo>
                    <a:lnTo>
                      <a:pt x="54" y="94"/>
                    </a:lnTo>
                    <a:lnTo>
                      <a:pt x="58" y="90"/>
                    </a:lnTo>
                    <a:lnTo>
                      <a:pt x="58" y="90"/>
                    </a:lnTo>
                    <a:lnTo>
                      <a:pt x="60" y="88"/>
                    </a:lnTo>
                    <a:lnTo>
                      <a:pt x="62" y="86"/>
                    </a:lnTo>
                    <a:lnTo>
                      <a:pt x="62" y="86"/>
                    </a:lnTo>
                    <a:lnTo>
                      <a:pt x="64" y="84"/>
                    </a:lnTo>
                    <a:lnTo>
                      <a:pt x="66" y="82"/>
                    </a:lnTo>
                    <a:lnTo>
                      <a:pt x="66" y="80"/>
                    </a:lnTo>
                    <a:lnTo>
                      <a:pt x="68" y="78"/>
                    </a:lnTo>
                    <a:lnTo>
                      <a:pt x="74" y="74"/>
                    </a:lnTo>
                    <a:lnTo>
                      <a:pt x="78" y="72"/>
                    </a:lnTo>
                    <a:lnTo>
                      <a:pt x="82" y="68"/>
                    </a:lnTo>
                    <a:lnTo>
                      <a:pt x="86" y="66"/>
                    </a:lnTo>
                    <a:lnTo>
                      <a:pt x="92" y="62"/>
                    </a:lnTo>
                    <a:lnTo>
                      <a:pt x="98" y="60"/>
                    </a:lnTo>
                    <a:lnTo>
                      <a:pt x="102" y="56"/>
                    </a:lnTo>
                    <a:lnTo>
                      <a:pt x="104" y="54"/>
                    </a:lnTo>
                    <a:lnTo>
                      <a:pt x="106" y="52"/>
                    </a:lnTo>
                    <a:lnTo>
                      <a:pt x="112" y="48"/>
                    </a:lnTo>
                    <a:lnTo>
                      <a:pt x="120" y="44"/>
                    </a:lnTo>
                    <a:lnTo>
                      <a:pt x="122" y="42"/>
                    </a:lnTo>
                    <a:lnTo>
                      <a:pt x="124" y="40"/>
                    </a:lnTo>
                    <a:lnTo>
                      <a:pt x="126" y="40"/>
                    </a:lnTo>
                    <a:lnTo>
                      <a:pt x="128" y="38"/>
                    </a:lnTo>
                    <a:lnTo>
                      <a:pt x="132" y="38"/>
                    </a:lnTo>
                    <a:lnTo>
                      <a:pt x="138" y="36"/>
                    </a:lnTo>
                    <a:lnTo>
                      <a:pt x="152" y="30"/>
                    </a:lnTo>
                    <a:lnTo>
                      <a:pt x="160" y="28"/>
                    </a:lnTo>
                    <a:lnTo>
                      <a:pt x="166" y="26"/>
                    </a:lnTo>
                    <a:lnTo>
                      <a:pt x="170" y="24"/>
                    </a:lnTo>
                    <a:lnTo>
                      <a:pt x="176" y="22"/>
                    </a:lnTo>
                    <a:lnTo>
                      <a:pt x="182" y="20"/>
                    </a:lnTo>
                    <a:lnTo>
                      <a:pt x="184" y="20"/>
                    </a:lnTo>
                    <a:lnTo>
                      <a:pt x="186" y="18"/>
                    </a:lnTo>
                    <a:lnTo>
                      <a:pt x="188" y="18"/>
                    </a:lnTo>
                    <a:lnTo>
                      <a:pt x="192" y="16"/>
                    </a:lnTo>
                    <a:lnTo>
                      <a:pt x="192" y="16"/>
                    </a:lnTo>
                    <a:lnTo>
                      <a:pt x="194" y="16"/>
                    </a:lnTo>
                    <a:lnTo>
                      <a:pt x="194" y="14"/>
                    </a:lnTo>
                    <a:lnTo>
                      <a:pt x="196" y="14"/>
                    </a:lnTo>
                    <a:lnTo>
                      <a:pt x="196" y="14"/>
                    </a:lnTo>
                    <a:lnTo>
                      <a:pt x="196" y="14"/>
                    </a:lnTo>
                    <a:lnTo>
                      <a:pt x="196" y="12"/>
                    </a:lnTo>
                    <a:lnTo>
                      <a:pt x="194" y="12"/>
                    </a:lnTo>
                    <a:lnTo>
                      <a:pt x="194" y="10"/>
                    </a:lnTo>
                    <a:lnTo>
                      <a:pt x="194" y="8"/>
                    </a:lnTo>
                    <a:lnTo>
                      <a:pt x="192" y="6"/>
                    </a:lnTo>
                    <a:lnTo>
                      <a:pt x="192" y="6"/>
                    </a:lnTo>
                    <a:lnTo>
                      <a:pt x="190" y="4"/>
                    </a:lnTo>
                    <a:lnTo>
                      <a:pt x="188" y="4"/>
                    </a:lnTo>
                    <a:lnTo>
                      <a:pt x="188" y="2"/>
                    </a:lnTo>
                    <a:lnTo>
                      <a:pt x="186" y="2"/>
                    </a:lnTo>
                    <a:lnTo>
                      <a:pt x="184" y="2"/>
                    </a:lnTo>
                    <a:lnTo>
                      <a:pt x="184" y="2"/>
                    </a:lnTo>
                    <a:lnTo>
                      <a:pt x="180" y="2"/>
                    </a:lnTo>
                    <a:lnTo>
                      <a:pt x="176" y="0"/>
                    </a:lnTo>
                    <a:lnTo>
                      <a:pt x="172" y="0"/>
                    </a:lnTo>
                    <a:lnTo>
                      <a:pt x="170" y="2"/>
                    </a:lnTo>
                    <a:lnTo>
                      <a:pt x="166" y="2"/>
                    </a:lnTo>
                    <a:lnTo>
                      <a:pt x="164" y="2"/>
                    </a:lnTo>
                    <a:lnTo>
                      <a:pt x="162" y="2"/>
                    </a:lnTo>
                    <a:lnTo>
                      <a:pt x="162" y="4"/>
                    </a:lnTo>
                    <a:lnTo>
                      <a:pt x="160" y="4"/>
                    </a:lnTo>
                    <a:lnTo>
                      <a:pt x="158" y="6"/>
                    </a:lnTo>
                    <a:lnTo>
                      <a:pt x="156" y="8"/>
                    </a:lnTo>
                    <a:lnTo>
                      <a:pt x="152" y="12"/>
                    </a:lnTo>
                    <a:lnTo>
                      <a:pt x="150" y="14"/>
                    </a:lnTo>
                    <a:lnTo>
                      <a:pt x="150" y="14"/>
                    </a:lnTo>
                    <a:lnTo>
                      <a:pt x="148" y="14"/>
                    </a:lnTo>
                    <a:lnTo>
                      <a:pt x="146" y="16"/>
                    </a:lnTo>
                    <a:lnTo>
                      <a:pt x="144" y="18"/>
                    </a:lnTo>
                    <a:lnTo>
                      <a:pt x="140" y="18"/>
                    </a:lnTo>
                    <a:lnTo>
                      <a:pt x="136" y="18"/>
                    </a:lnTo>
                    <a:lnTo>
                      <a:pt x="130" y="20"/>
                    </a:lnTo>
                    <a:lnTo>
                      <a:pt x="124" y="22"/>
                    </a:lnTo>
                    <a:lnTo>
                      <a:pt x="122" y="22"/>
                    </a:lnTo>
                    <a:lnTo>
                      <a:pt x="118" y="22"/>
                    </a:lnTo>
                    <a:lnTo>
                      <a:pt x="110" y="22"/>
                    </a:lnTo>
                    <a:lnTo>
                      <a:pt x="106" y="22"/>
                    </a:lnTo>
                    <a:lnTo>
                      <a:pt x="102" y="22"/>
                    </a:lnTo>
                    <a:lnTo>
                      <a:pt x="102" y="22"/>
                    </a:lnTo>
                    <a:lnTo>
                      <a:pt x="100" y="22"/>
                    </a:lnTo>
                    <a:lnTo>
                      <a:pt x="98" y="22"/>
                    </a:lnTo>
                    <a:lnTo>
                      <a:pt x="96" y="22"/>
                    </a:lnTo>
                    <a:lnTo>
                      <a:pt x="96" y="22"/>
                    </a:lnTo>
                    <a:lnTo>
                      <a:pt x="96" y="24"/>
                    </a:lnTo>
                    <a:lnTo>
                      <a:pt x="94" y="24"/>
                    </a:lnTo>
                    <a:lnTo>
                      <a:pt x="92" y="26"/>
                    </a:lnTo>
                    <a:lnTo>
                      <a:pt x="90" y="28"/>
                    </a:lnTo>
                    <a:lnTo>
                      <a:pt x="88" y="30"/>
                    </a:lnTo>
                    <a:lnTo>
                      <a:pt x="86" y="32"/>
                    </a:lnTo>
                    <a:lnTo>
                      <a:pt x="84" y="34"/>
                    </a:lnTo>
                    <a:lnTo>
                      <a:pt x="84" y="34"/>
                    </a:lnTo>
                    <a:lnTo>
                      <a:pt x="82" y="36"/>
                    </a:lnTo>
                    <a:lnTo>
                      <a:pt x="82" y="36"/>
                    </a:lnTo>
                    <a:lnTo>
                      <a:pt x="82" y="36"/>
                    </a:lnTo>
                    <a:lnTo>
                      <a:pt x="78" y="36"/>
                    </a:lnTo>
                    <a:lnTo>
                      <a:pt x="76" y="36"/>
                    </a:lnTo>
                    <a:lnTo>
                      <a:pt x="74" y="34"/>
                    </a:lnTo>
                    <a:lnTo>
                      <a:pt x="72" y="34"/>
                    </a:lnTo>
                    <a:lnTo>
                      <a:pt x="70" y="34"/>
                    </a:lnTo>
                    <a:lnTo>
                      <a:pt x="68" y="34"/>
                    </a:lnTo>
                    <a:lnTo>
                      <a:pt x="68" y="34"/>
                    </a:lnTo>
                    <a:lnTo>
                      <a:pt x="66" y="36"/>
                    </a:lnTo>
                    <a:lnTo>
                      <a:pt x="66" y="36"/>
                    </a:lnTo>
                    <a:lnTo>
                      <a:pt x="66" y="36"/>
                    </a:lnTo>
                    <a:lnTo>
                      <a:pt x="64" y="38"/>
                    </a:lnTo>
                    <a:lnTo>
                      <a:pt x="64" y="40"/>
                    </a:lnTo>
                    <a:lnTo>
                      <a:pt x="62" y="40"/>
                    </a:lnTo>
                    <a:lnTo>
                      <a:pt x="62" y="42"/>
                    </a:lnTo>
                    <a:lnTo>
                      <a:pt x="60" y="44"/>
                    </a:lnTo>
                    <a:lnTo>
                      <a:pt x="60" y="46"/>
                    </a:lnTo>
                    <a:lnTo>
                      <a:pt x="60" y="46"/>
                    </a:lnTo>
                    <a:lnTo>
                      <a:pt x="58" y="46"/>
                    </a:lnTo>
                    <a:lnTo>
                      <a:pt x="58" y="48"/>
                    </a:lnTo>
                    <a:lnTo>
                      <a:pt x="56" y="48"/>
                    </a:lnTo>
                    <a:lnTo>
                      <a:pt x="54" y="48"/>
                    </a:lnTo>
                    <a:lnTo>
                      <a:pt x="54" y="48"/>
                    </a:lnTo>
                    <a:lnTo>
                      <a:pt x="50" y="48"/>
                    </a:lnTo>
                    <a:lnTo>
                      <a:pt x="46" y="48"/>
                    </a:lnTo>
                    <a:lnTo>
                      <a:pt x="42" y="48"/>
                    </a:lnTo>
                    <a:lnTo>
                      <a:pt x="38" y="50"/>
                    </a:lnTo>
                    <a:lnTo>
                      <a:pt x="38" y="50"/>
                    </a:lnTo>
                    <a:lnTo>
                      <a:pt x="36" y="50"/>
                    </a:lnTo>
                    <a:lnTo>
                      <a:pt x="34" y="50"/>
                    </a:lnTo>
                    <a:lnTo>
                      <a:pt x="34" y="52"/>
                    </a:lnTo>
                    <a:lnTo>
                      <a:pt x="32" y="52"/>
                    </a:lnTo>
                    <a:lnTo>
                      <a:pt x="32" y="54"/>
                    </a:lnTo>
                    <a:lnTo>
                      <a:pt x="32" y="54"/>
                    </a:lnTo>
                    <a:lnTo>
                      <a:pt x="32" y="56"/>
                    </a:lnTo>
                    <a:lnTo>
                      <a:pt x="30" y="58"/>
                    </a:lnTo>
                    <a:lnTo>
                      <a:pt x="30" y="60"/>
                    </a:lnTo>
                    <a:lnTo>
                      <a:pt x="30" y="66"/>
                    </a:lnTo>
                    <a:lnTo>
                      <a:pt x="30" y="68"/>
                    </a:lnTo>
                    <a:lnTo>
                      <a:pt x="30" y="70"/>
                    </a:lnTo>
                    <a:lnTo>
                      <a:pt x="30" y="72"/>
                    </a:lnTo>
                    <a:lnTo>
                      <a:pt x="30" y="72"/>
                    </a:lnTo>
                    <a:lnTo>
                      <a:pt x="30" y="76"/>
                    </a:lnTo>
                    <a:lnTo>
                      <a:pt x="30" y="78"/>
                    </a:lnTo>
                    <a:lnTo>
                      <a:pt x="30" y="78"/>
                    </a:lnTo>
                    <a:lnTo>
                      <a:pt x="28" y="80"/>
                    </a:lnTo>
                    <a:lnTo>
                      <a:pt x="28" y="80"/>
                    </a:lnTo>
                    <a:lnTo>
                      <a:pt x="28" y="80"/>
                    </a:lnTo>
                    <a:lnTo>
                      <a:pt x="28" y="82"/>
                    </a:lnTo>
                    <a:lnTo>
                      <a:pt x="28" y="82"/>
                    </a:lnTo>
                    <a:lnTo>
                      <a:pt x="26" y="82"/>
                    </a:lnTo>
                    <a:lnTo>
                      <a:pt x="26" y="82"/>
                    </a:lnTo>
                    <a:lnTo>
                      <a:pt x="24" y="80"/>
                    </a:lnTo>
                    <a:lnTo>
                      <a:pt x="22" y="80"/>
                    </a:lnTo>
                    <a:lnTo>
                      <a:pt x="20" y="80"/>
                    </a:lnTo>
                    <a:lnTo>
                      <a:pt x="20" y="80"/>
                    </a:lnTo>
                    <a:lnTo>
                      <a:pt x="18" y="78"/>
                    </a:lnTo>
                    <a:lnTo>
                      <a:pt x="18" y="78"/>
                    </a:lnTo>
                    <a:lnTo>
                      <a:pt x="18" y="80"/>
                    </a:lnTo>
                    <a:lnTo>
                      <a:pt x="18" y="80"/>
                    </a:lnTo>
                    <a:lnTo>
                      <a:pt x="16" y="80"/>
                    </a:lnTo>
                    <a:lnTo>
                      <a:pt x="16" y="80"/>
                    </a:lnTo>
                    <a:lnTo>
                      <a:pt x="16" y="82"/>
                    </a:lnTo>
                    <a:lnTo>
                      <a:pt x="18" y="84"/>
                    </a:lnTo>
                    <a:lnTo>
                      <a:pt x="18" y="84"/>
                    </a:lnTo>
                    <a:lnTo>
                      <a:pt x="18" y="86"/>
                    </a:lnTo>
                    <a:lnTo>
                      <a:pt x="18" y="88"/>
                    </a:lnTo>
                    <a:lnTo>
                      <a:pt x="18" y="88"/>
                    </a:lnTo>
                    <a:lnTo>
                      <a:pt x="18" y="88"/>
                    </a:lnTo>
                    <a:lnTo>
                      <a:pt x="18" y="90"/>
                    </a:lnTo>
                    <a:lnTo>
                      <a:pt x="18" y="90"/>
                    </a:lnTo>
                    <a:lnTo>
                      <a:pt x="16" y="92"/>
                    </a:lnTo>
                    <a:lnTo>
                      <a:pt x="16" y="94"/>
                    </a:lnTo>
                    <a:lnTo>
                      <a:pt x="14" y="96"/>
                    </a:lnTo>
                    <a:lnTo>
                      <a:pt x="14" y="96"/>
                    </a:lnTo>
                    <a:lnTo>
                      <a:pt x="12" y="98"/>
                    </a:lnTo>
                    <a:lnTo>
                      <a:pt x="10" y="98"/>
                    </a:lnTo>
                    <a:lnTo>
                      <a:pt x="8" y="100"/>
                    </a:lnTo>
                    <a:lnTo>
                      <a:pt x="8" y="100"/>
                    </a:lnTo>
                    <a:lnTo>
                      <a:pt x="6" y="100"/>
                    </a:lnTo>
                    <a:lnTo>
                      <a:pt x="6" y="102"/>
                    </a:lnTo>
                    <a:lnTo>
                      <a:pt x="6" y="104"/>
                    </a:lnTo>
                    <a:lnTo>
                      <a:pt x="4" y="106"/>
                    </a:lnTo>
                    <a:lnTo>
                      <a:pt x="4" y="110"/>
                    </a:lnTo>
                    <a:lnTo>
                      <a:pt x="4" y="114"/>
                    </a:lnTo>
                    <a:lnTo>
                      <a:pt x="4" y="118"/>
                    </a:lnTo>
                    <a:lnTo>
                      <a:pt x="2" y="120"/>
                    </a:lnTo>
                    <a:lnTo>
                      <a:pt x="2" y="122"/>
                    </a:lnTo>
                    <a:lnTo>
                      <a:pt x="0" y="128"/>
                    </a:lnTo>
                    <a:lnTo>
                      <a:pt x="0" y="130"/>
                    </a:lnTo>
                    <a:lnTo>
                      <a:pt x="0" y="134"/>
                    </a:lnTo>
                    <a:lnTo>
                      <a:pt x="0" y="134"/>
                    </a:lnTo>
                    <a:lnTo>
                      <a:pt x="0" y="136"/>
                    </a:lnTo>
                    <a:lnTo>
                      <a:pt x="0" y="136"/>
                    </a:lnTo>
                    <a:lnTo>
                      <a:pt x="0" y="138"/>
                    </a:lnTo>
                    <a:lnTo>
                      <a:pt x="0" y="138"/>
                    </a:lnTo>
                    <a:lnTo>
                      <a:pt x="2" y="138"/>
                    </a:lnTo>
                    <a:lnTo>
                      <a:pt x="2" y="140"/>
                    </a:lnTo>
                    <a:lnTo>
                      <a:pt x="4" y="140"/>
                    </a:lnTo>
                    <a:lnTo>
                      <a:pt x="6" y="142"/>
                    </a:lnTo>
                    <a:lnTo>
                      <a:pt x="10" y="142"/>
                    </a:lnTo>
                    <a:lnTo>
                      <a:pt x="12" y="144"/>
                    </a:lnTo>
                    <a:lnTo>
                      <a:pt x="12" y="144"/>
                    </a:lnTo>
                    <a:lnTo>
                      <a:pt x="14" y="144"/>
                    </a:lnTo>
                    <a:lnTo>
                      <a:pt x="14" y="146"/>
                    </a:lnTo>
                    <a:lnTo>
                      <a:pt x="14" y="146"/>
                    </a:lnTo>
                    <a:lnTo>
                      <a:pt x="16" y="148"/>
                    </a:lnTo>
                    <a:lnTo>
                      <a:pt x="16" y="150"/>
                    </a:lnTo>
                    <a:lnTo>
                      <a:pt x="18" y="152"/>
                    </a:lnTo>
                    <a:lnTo>
                      <a:pt x="18" y="156"/>
                    </a:lnTo>
                    <a:lnTo>
                      <a:pt x="20" y="160"/>
                    </a:lnTo>
                    <a:lnTo>
                      <a:pt x="22" y="164"/>
                    </a:lnTo>
                    <a:lnTo>
                      <a:pt x="22" y="164"/>
                    </a:lnTo>
                    <a:lnTo>
                      <a:pt x="22" y="166"/>
                    </a:lnTo>
                    <a:lnTo>
                      <a:pt x="24" y="168"/>
                    </a:lnTo>
                    <a:lnTo>
                      <a:pt x="24" y="168"/>
                    </a:lnTo>
                    <a:lnTo>
                      <a:pt x="26" y="168"/>
                    </a:lnTo>
                    <a:lnTo>
                      <a:pt x="26" y="168"/>
                    </a:lnTo>
                    <a:lnTo>
                      <a:pt x="28" y="170"/>
                    </a:lnTo>
                    <a:lnTo>
                      <a:pt x="32" y="170"/>
                    </a:lnTo>
                    <a:lnTo>
                      <a:pt x="34" y="170"/>
                    </a:lnTo>
                    <a:lnTo>
                      <a:pt x="36" y="170"/>
                    </a:lnTo>
                    <a:lnTo>
                      <a:pt x="40" y="170"/>
                    </a:lnTo>
                    <a:lnTo>
                      <a:pt x="44" y="170"/>
                    </a:lnTo>
                    <a:lnTo>
                      <a:pt x="50" y="170"/>
                    </a:lnTo>
                    <a:lnTo>
                      <a:pt x="52" y="170"/>
                    </a:lnTo>
                    <a:lnTo>
                      <a:pt x="56" y="170"/>
                    </a:lnTo>
                    <a:lnTo>
                      <a:pt x="60" y="170"/>
                    </a:lnTo>
                    <a:lnTo>
                      <a:pt x="62" y="170"/>
                    </a:lnTo>
                    <a:lnTo>
                      <a:pt x="64" y="170"/>
                    </a:lnTo>
                    <a:lnTo>
                      <a:pt x="66" y="170"/>
                    </a:lnTo>
                    <a:lnTo>
                      <a:pt x="66" y="168"/>
                    </a:lnTo>
                    <a:lnTo>
                      <a:pt x="68" y="168"/>
                    </a:lnTo>
                    <a:lnTo>
                      <a:pt x="68" y="168"/>
                    </a:lnTo>
                    <a:lnTo>
                      <a:pt x="68" y="166"/>
                    </a:lnTo>
                    <a:lnTo>
                      <a:pt x="70" y="164"/>
                    </a:lnTo>
                    <a:lnTo>
                      <a:pt x="70" y="164"/>
                    </a:lnTo>
                    <a:lnTo>
                      <a:pt x="70" y="162"/>
                    </a:lnTo>
                    <a:lnTo>
                      <a:pt x="70" y="160"/>
                    </a:lnTo>
                    <a:lnTo>
                      <a:pt x="70" y="160"/>
                    </a:lnTo>
                    <a:lnTo>
                      <a:pt x="70" y="158"/>
                    </a:lnTo>
                    <a:lnTo>
                      <a:pt x="70" y="158"/>
                    </a:lnTo>
                    <a:lnTo>
                      <a:pt x="70" y="156"/>
                    </a:lnTo>
                    <a:lnTo>
                      <a:pt x="68" y="156"/>
                    </a:lnTo>
                    <a:lnTo>
                      <a:pt x="68" y="156"/>
                    </a:lnTo>
                    <a:lnTo>
                      <a:pt x="66" y="154"/>
                    </a:lnTo>
                    <a:lnTo>
                      <a:pt x="64" y="152"/>
                    </a:lnTo>
                    <a:lnTo>
                      <a:pt x="58" y="152"/>
                    </a:lnTo>
                    <a:lnTo>
                      <a:pt x="56" y="150"/>
                    </a:lnTo>
                    <a:lnTo>
                      <a:pt x="54" y="148"/>
                    </a:lnTo>
                    <a:lnTo>
                      <a:pt x="52" y="148"/>
                    </a:lnTo>
                    <a:lnTo>
                      <a:pt x="50" y="144"/>
                    </a:lnTo>
                    <a:lnTo>
                      <a:pt x="48" y="144"/>
                    </a:lnTo>
                    <a:lnTo>
                      <a:pt x="46" y="142"/>
                    </a:lnTo>
                    <a:lnTo>
                      <a:pt x="46" y="140"/>
                    </a:lnTo>
                    <a:lnTo>
                      <a:pt x="44" y="138"/>
                    </a:lnTo>
                    <a:lnTo>
                      <a:pt x="44" y="138"/>
                    </a:lnTo>
                    <a:lnTo>
                      <a:pt x="44" y="138"/>
                    </a:lnTo>
                    <a:lnTo>
                      <a:pt x="44" y="134"/>
                    </a:lnTo>
                    <a:lnTo>
                      <a:pt x="44" y="132"/>
                    </a:lnTo>
                    <a:lnTo>
                      <a:pt x="44" y="128"/>
                    </a:lnTo>
                    <a:lnTo>
                      <a:pt x="44" y="124"/>
                    </a:lnTo>
                    <a:lnTo>
                      <a:pt x="44" y="118"/>
                    </a:lnTo>
                    <a:lnTo>
                      <a:pt x="46" y="116"/>
                    </a:lnTo>
                    <a:lnTo>
                      <a:pt x="46" y="116"/>
                    </a:lnTo>
                    <a:lnTo>
                      <a:pt x="46" y="110"/>
                    </a:lnTo>
                    <a:lnTo>
                      <a:pt x="48" y="106"/>
                    </a:lnTo>
                    <a:lnTo>
                      <a:pt x="48" y="104"/>
                    </a:lnTo>
                    <a:lnTo>
                      <a:pt x="48" y="102"/>
                    </a:lnTo>
                    <a:lnTo>
                      <a:pt x="48" y="102"/>
                    </a:lnTo>
                    <a:lnTo>
                      <a:pt x="48" y="100"/>
                    </a:lnTo>
                    <a:lnTo>
                      <a:pt x="48" y="100"/>
                    </a:lnTo>
                    <a:lnTo>
                      <a:pt x="48" y="98"/>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56" name="Freeform 166"/>
              <p:cNvSpPr>
                <a:spLocks/>
              </p:cNvSpPr>
              <p:nvPr/>
            </p:nvSpPr>
            <p:spPr bwMode="auto">
              <a:xfrm>
                <a:off x="5688303" y="2489367"/>
                <a:ext cx="15875" cy="28575"/>
              </a:xfrm>
              <a:custGeom>
                <a:avLst/>
                <a:gdLst>
                  <a:gd name="T0" fmla="*/ 6 w 10"/>
                  <a:gd name="T1" fmla="*/ 18 h 18"/>
                  <a:gd name="T2" fmla="*/ 6 w 10"/>
                  <a:gd name="T3" fmla="*/ 18 h 18"/>
                  <a:gd name="T4" fmla="*/ 6 w 10"/>
                  <a:gd name="T5" fmla="*/ 16 h 18"/>
                  <a:gd name="T6" fmla="*/ 8 w 10"/>
                  <a:gd name="T7" fmla="*/ 16 h 18"/>
                  <a:gd name="T8" fmla="*/ 8 w 10"/>
                  <a:gd name="T9" fmla="*/ 16 h 18"/>
                  <a:gd name="T10" fmla="*/ 8 w 10"/>
                  <a:gd name="T11" fmla="*/ 14 h 18"/>
                  <a:gd name="T12" fmla="*/ 10 w 10"/>
                  <a:gd name="T13" fmla="*/ 14 h 18"/>
                  <a:gd name="T14" fmla="*/ 10 w 10"/>
                  <a:gd name="T15" fmla="*/ 12 h 18"/>
                  <a:gd name="T16" fmla="*/ 10 w 10"/>
                  <a:gd name="T17" fmla="*/ 10 h 18"/>
                  <a:gd name="T18" fmla="*/ 10 w 10"/>
                  <a:gd name="T19" fmla="*/ 10 h 18"/>
                  <a:gd name="T20" fmla="*/ 10 w 10"/>
                  <a:gd name="T21" fmla="*/ 8 h 18"/>
                  <a:gd name="T22" fmla="*/ 10 w 10"/>
                  <a:gd name="T23" fmla="*/ 6 h 18"/>
                  <a:gd name="T24" fmla="*/ 10 w 10"/>
                  <a:gd name="T25" fmla="*/ 4 h 18"/>
                  <a:gd name="T26" fmla="*/ 8 w 10"/>
                  <a:gd name="T27" fmla="*/ 4 h 18"/>
                  <a:gd name="T28" fmla="*/ 8 w 10"/>
                  <a:gd name="T29" fmla="*/ 2 h 18"/>
                  <a:gd name="T30" fmla="*/ 8 w 10"/>
                  <a:gd name="T31" fmla="*/ 2 h 18"/>
                  <a:gd name="T32" fmla="*/ 6 w 10"/>
                  <a:gd name="T33" fmla="*/ 2 h 18"/>
                  <a:gd name="T34" fmla="*/ 6 w 10"/>
                  <a:gd name="T35" fmla="*/ 0 h 18"/>
                  <a:gd name="T36" fmla="*/ 4 w 10"/>
                  <a:gd name="T37" fmla="*/ 2 h 18"/>
                  <a:gd name="T38" fmla="*/ 4 w 10"/>
                  <a:gd name="T39" fmla="*/ 2 h 18"/>
                  <a:gd name="T40" fmla="*/ 2 w 10"/>
                  <a:gd name="T41" fmla="*/ 2 h 18"/>
                  <a:gd name="T42" fmla="*/ 2 w 10"/>
                  <a:gd name="T43" fmla="*/ 4 h 18"/>
                  <a:gd name="T44" fmla="*/ 2 w 10"/>
                  <a:gd name="T45" fmla="*/ 4 h 18"/>
                  <a:gd name="T46" fmla="*/ 2 w 10"/>
                  <a:gd name="T47" fmla="*/ 6 h 18"/>
                  <a:gd name="T48" fmla="*/ 0 w 10"/>
                  <a:gd name="T49" fmla="*/ 8 h 18"/>
                  <a:gd name="T50" fmla="*/ 0 w 10"/>
                  <a:gd name="T51" fmla="*/ 10 h 18"/>
                  <a:gd name="T52" fmla="*/ 0 w 10"/>
                  <a:gd name="T53" fmla="*/ 10 h 18"/>
                  <a:gd name="T54" fmla="*/ 2 w 10"/>
                  <a:gd name="T55" fmla="*/ 12 h 18"/>
                  <a:gd name="T56" fmla="*/ 2 w 10"/>
                  <a:gd name="T57" fmla="*/ 14 h 18"/>
                  <a:gd name="T58" fmla="*/ 2 w 10"/>
                  <a:gd name="T59" fmla="*/ 14 h 18"/>
                  <a:gd name="T60" fmla="*/ 2 w 10"/>
                  <a:gd name="T61" fmla="*/ 16 h 18"/>
                  <a:gd name="T62" fmla="*/ 4 w 10"/>
                  <a:gd name="T63" fmla="*/ 16 h 18"/>
                  <a:gd name="T64" fmla="*/ 4 w 10"/>
                  <a:gd name="T65" fmla="*/ 16 h 18"/>
                  <a:gd name="T66" fmla="*/ 6 w 10"/>
                  <a:gd name="T6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 h="18">
                    <a:moveTo>
                      <a:pt x="6" y="18"/>
                    </a:moveTo>
                    <a:lnTo>
                      <a:pt x="6" y="18"/>
                    </a:lnTo>
                    <a:lnTo>
                      <a:pt x="6" y="16"/>
                    </a:lnTo>
                    <a:lnTo>
                      <a:pt x="8" y="16"/>
                    </a:lnTo>
                    <a:lnTo>
                      <a:pt x="8" y="16"/>
                    </a:lnTo>
                    <a:lnTo>
                      <a:pt x="8" y="14"/>
                    </a:lnTo>
                    <a:lnTo>
                      <a:pt x="10" y="14"/>
                    </a:lnTo>
                    <a:lnTo>
                      <a:pt x="10" y="12"/>
                    </a:lnTo>
                    <a:lnTo>
                      <a:pt x="10" y="10"/>
                    </a:lnTo>
                    <a:lnTo>
                      <a:pt x="10" y="10"/>
                    </a:lnTo>
                    <a:lnTo>
                      <a:pt x="10" y="8"/>
                    </a:lnTo>
                    <a:lnTo>
                      <a:pt x="10" y="6"/>
                    </a:lnTo>
                    <a:lnTo>
                      <a:pt x="10" y="4"/>
                    </a:lnTo>
                    <a:lnTo>
                      <a:pt x="8" y="4"/>
                    </a:lnTo>
                    <a:lnTo>
                      <a:pt x="8" y="2"/>
                    </a:lnTo>
                    <a:lnTo>
                      <a:pt x="8" y="2"/>
                    </a:lnTo>
                    <a:lnTo>
                      <a:pt x="6" y="2"/>
                    </a:lnTo>
                    <a:lnTo>
                      <a:pt x="6" y="0"/>
                    </a:lnTo>
                    <a:lnTo>
                      <a:pt x="4" y="2"/>
                    </a:lnTo>
                    <a:lnTo>
                      <a:pt x="4" y="2"/>
                    </a:lnTo>
                    <a:lnTo>
                      <a:pt x="2" y="2"/>
                    </a:lnTo>
                    <a:lnTo>
                      <a:pt x="2" y="4"/>
                    </a:lnTo>
                    <a:lnTo>
                      <a:pt x="2" y="4"/>
                    </a:lnTo>
                    <a:lnTo>
                      <a:pt x="2" y="6"/>
                    </a:lnTo>
                    <a:lnTo>
                      <a:pt x="0" y="8"/>
                    </a:lnTo>
                    <a:lnTo>
                      <a:pt x="0" y="10"/>
                    </a:lnTo>
                    <a:lnTo>
                      <a:pt x="0" y="10"/>
                    </a:lnTo>
                    <a:lnTo>
                      <a:pt x="2" y="12"/>
                    </a:lnTo>
                    <a:lnTo>
                      <a:pt x="2" y="14"/>
                    </a:lnTo>
                    <a:lnTo>
                      <a:pt x="2" y="14"/>
                    </a:lnTo>
                    <a:lnTo>
                      <a:pt x="2" y="16"/>
                    </a:lnTo>
                    <a:lnTo>
                      <a:pt x="4" y="16"/>
                    </a:lnTo>
                    <a:lnTo>
                      <a:pt x="4" y="16"/>
                    </a:lnTo>
                    <a:lnTo>
                      <a:pt x="6" y="18"/>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57" name="Freeform 168"/>
              <p:cNvSpPr>
                <a:spLocks/>
              </p:cNvSpPr>
              <p:nvPr/>
            </p:nvSpPr>
            <p:spPr bwMode="auto">
              <a:xfrm>
                <a:off x="6037553" y="2184567"/>
                <a:ext cx="107950" cy="82550"/>
              </a:xfrm>
              <a:custGeom>
                <a:avLst/>
                <a:gdLst>
                  <a:gd name="T0" fmla="*/ 34 w 68"/>
                  <a:gd name="T1" fmla="*/ 8 h 52"/>
                  <a:gd name="T2" fmla="*/ 30 w 68"/>
                  <a:gd name="T3" fmla="*/ 10 h 52"/>
                  <a:gd name="T4" fmla="*/ 26 w 68"/>
                  <a:gd name="T5" fmla="*/ 14 h 52"/>
                  <a:gd name="T6" fmla="*/ 24 w 68"/>
                  <a:gd name="T7" fmla="*/ 16 h 52"/>
                  <a:gd name="T8" fmla="*/ 20 w 68"/>
                  <a:gd name="T9" fmla="*/ 18 h 52"/>
                  <a:gd name="T10" fmla="*/ 16 w 68"/>
                  <a:gd name="T11" fmla="*/ 18 h 52"/>
                  <a:gd name="T12" fmla="*/ 12 w 68"/>
                  <a:gd name="T13" fmla="*/ 18 h 52"/>
                  <a:gd name="T14" fmla="*/ 8 w 68"/>
                  <a:gd name="T15" fmla="*/ 20 h 52"/>
                  <a:gd name="T16" fmla="*/ 4 w 68"/>
                  <a:gd name="T17" fmla="*/ 22 h 52"/>
                  <a:gd name="T18" fmla="*/ 0 w 68"/>
                  <a:gd name="T19" fmla="*/ 26 h 52"/>
                  <a:gd name="T20" fmla="*/ 0 w 68"/>
                  <a:gd name="T21" fmla="*/ 26 h 52"/>
                  <a:gd name="T22" fmla="*/ 0 w 68"/>
                  <a:gd name="T23" fmla="*/ 28 h 52"/>
                  <a:gd name="T24" fmla="*/ 0 w 68"/>
                  <a:gd name="T25" fmla="*/ 30 h 52"/>
                  <a:gd name="T26" fmla="*/ 0 w 68"/>
                  <a:gd name="T27" fmla="*/ 30 h 52"/>
                  <a:gd name="T28" fmla="*/ 2 w 68"/>
                  <a:gd name="T29" fmla="*/ 34 h 52"/>
                  <a:gd name="T30" fmla="*/ 6 w 68"/>
                  <a:gd name="T31" fmla="*/ 38 h 52"/>
                  <a:gd name="T32" fmla="*/ 12 w 68"/>
                  <a:gd name="T33" fmla="*/ 44 h 52"/>
                  <a:gd name="T34" fmla="*/ 16 w 68"/>
                  <a:gd name="T35" fmla="*/ 48 h 52"/>
                  <a:gd name="T36" fmla="*/ 22 w 68"/>
                  <a:gd name="T37" fmla="*/ 50 h 52"/>
                  <a:gd name="T38" fmla="*/ 24 w 68"/>
                  <a:gd name="T39" fmla="*/ 52 h 52"/>
                  <a:gd name="T40" fmla="*/ 26 w 68"/>
                  <a:gd name="T41" fmla="*/ 52 h 52"/>
                  <a:gd name="T42" fmla="*/ 30 w 68"/>
                  <a:gd name="T43" fmla="*/ 52 h 52"/>
                  <a:gd name="T44" fmla="*/ 34 w 68"/>
                  <a:gd name="T45" fmla="*/ 50 h 52"/>
                  <a:gd name="T46" fmla="*/ 44 w 68"/>
                  <a:gd name="T47" fmla="*/ 44 h 52"/>
                  <a:gd name="T48" fmla="*/ 48 w 68"/>
                  <a:gd name="T49" fmla="*/ 42 h 52"/>
                  <a:gd name="T50" fmla="*/ 52 w 68"/>
                  <a:gd name="T51" fmla="*/ 40 h 52"/>
                  <a:gd name="T52" fmla="*/ 62 w 68"/>
                  <a:gd name="T53" fmla="*/ 38 h 52"/>
                  <a:gd name="T54" fmla="*/ 64 w 68"/>
                  <a:gd name="T55" fmla="*/ 36 h 52"/>
                  <a:gd name="T56" fmla="*/ 66 w 68"/>
                  <a:gd name="T57" fmla="*/ 34 h 52"/>
                  <a:gd name="T58" fmla="*/ 68 w 68"/>
                  <a:gd name="T59" fmla="*/ 32 h 52"/>
                  <a:gd name="T60" fmla="*/ 68 w 68"/>
                  <a:gd name="T61" fmla="*/ 30 h 52"/>
                  <a:gd name="T62" fmla="*/ 68 w 68"/>
                  <a:gd name="T63" fmla="*/ 26 h 52"/>
                  <a:gd name="T64" fmla="*/ 66 w 68"/>
                  <a:gd name="T65" fmla="*/ 18 h 52"/>
                  <a:gd name="T66" fmla="*/ 64 w 68"/>
                  <a:gd name="T67" fmla="*/ 14 h 52"/>
                  <a:gd name="T68" fmla="*/ 62 w 68"/>
                  <a:gd name="T69" fmla="*/ 10 h 52"/>
                  <a:gd name="T70" fmla="*/ 58 w 68"/>
                  <a:gd name="T71" fmla="*/ 6 h 52"/>
                  <a:gd name="T72" fmla="*/ 52 w 68"/>
                  <a:gd name="T73" fmla="*/ 2 h 52"/>
                  <a:gd name="T74" fmla="*/ 48 w 68"/>
                  <a:gd name="T75" fmla="*/ 0 h 52"/>
                  <a:gd name="T76" fmla="*/ 46 w 68"/>
                  <a:gd name="T77" fmla="*/ 0 h 52"/>
                  <a:gd name="T78" fmla="*/ 44 w 68"/>
                  <a:gd name="T79" fmla="*/ 0 h 52"/>
                  <a:gd name="T80" fmla="*/ 42 w 68"/>
                  <a:gd name="T81" fmla="*/ 2 h 52"/>
                  <a:gd name="T82" fmla="*/ 38 w 68"/>
                  <a:gd name="T83" fmla="*/ 4 h 52"/>
                  <a:gd name="T84" fmla="*/ 34 w 68"/>
                  <a:gd name="T8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52">
                    <a:moveTo>
                      <a:pt x="34" y="8"/>
                    </a:moveTo>
                    <a:lnTo>
                      <a:pt x="34" y="8"/>
                    </a:lnTo>
                    <a:lnTo>
                      <a:pt x="32" y="8"/>
                    </a:lnTo>
                    <a:lnTo>
                      <a:pt x="30" y="10"/>
                    </a:lnTo>
                    <a:lnTo>
                      <a:pt x="28" y="14"/>
                    </a:lnTo>
                    <a:lnTo>
                      <a:pt x="26" y="14"/>
                    </a:lnTo>
                    <a:lnTo>
                      <a:pt x="24" y="16"/>
                    </a:lnTo>
                    <a:lnTo>
                      <a:pt x="24" y="16"/>
                    </a:lnTo>
                    <a:lnTo>
                      <a:pt x="22" y="18"/>
                    </a:lnTo>
                    <a:lnTo>
                      <a:pt x="20" y="18"/>
                    </a:lnTo>
                    <a:lnTo>
                      <a:pt x="20" y="18"/>
                    </a:lnTo>
                    <a:lnTo>
                      <a:pt x="16" y="18"/>
                    </a:lnTo>
                    <a:lnTo>
                      <a:pt x="12" y="18"/>
                    </a:lnTo>
                    <a:lnTo>
                      <a:pt x="12" y="18"/>
                    </a:lnTo>
                    <a:lnTo>
                      <a:pt x="10" y="20"/>
                    </a:lnTo>
                    <a:lnTo>
                      <a:pt x="8" y="20"/>
                    </a:lnTo>
                    <a:lnTo>
                      <a:pt x="6" y="22"/>
                    </a:lnTo>
                    <a:lnTo>
                      <a:pt x="4" y="22"/>
                    </a:lnTo>
                    <a:lnTo>
                      <a:pt x="2" y="24"/>
                    </a:lnTo>
                    <a:lnTo>
                      <a:pt x="0" y="26"/>
                    </a:lnTo>
                    <a:lnTo>
                      <a:pt x="0" y="26"/>
                    </a:lnTo>
                    <a:lnTo>
                      <a:pt x="0" y="26"/>
                    </a:lnTo>
                    <a:lnTo>
                      <a:pt x="0" y="28"/>
                    </a:lnTo>
                    <a:lnTo>
                      <a:pt x="0" y="28"/>
                    </a:lnTo>
                    <a:lnTo>
                      <a:pt x="0" y="28"/>
                    </a:lnTo>
                    <a:lnTo>
                      <a:pt x="0" y="30"/>
                    </a:lnTo>
                    <a:lnTo>
                      <a:pt x="0" y="30"/>
                    </a:lnTo>
                    <a:lnTo>
                      <a:pt x="0" y="30"/>
                    </a:lnTo>
                    <a:lnTo>
                      <a:pt x="2" y="32"/>
                    </a:lnTo>
                    <a:lnTo>
                      <a:pt x="2" y="34"/>
                    </a:lnTo>
                    <a:lnTo>
                      <a:pt x="4" y="36"/>
                    </a:lnTo>
                    <a:lnTo>
                      <a:pt x="6" y="38"/>
                    </a:lnTo>
                    <a:lnTo>
                      <a:pt x="8" y="40"/>
                    </a:lnTo>
                    <a:lnTo>
                      <a:pt x="12" y="44"/>
                    </a:lnTo>
                    <a:lnTo>
                      <a:pt x="14" y="46"/>
                    </a:lnTo>
                    <a:lnTo>
                      <a:pt x="16" y="48"/>
                    </a:lnTo>
                    <a:lnTo>
                      <a:pt x="18" y="48"/>
                    </a:lnTo>
                    <a:lnTo>
                      <a:pt x="22" y="50"/>
                    </a:lnTo>
                    <a:lnTo>
                      <a:pt x="24" y="52"/>
                    </a:lnTo>
                    <a:lnTo>
                      <a:pt x="24" y="52"/>
                    </a:lnTo>
                    <a:lnTo>
                      <a:pt x="26" y="52"/>
                    </a:lnTo>
                    <a:lnTo>
                      <a:pt x="26" y="52"/>
                    </a:lnTo>
                    <a:lnTo>
                      <a:pt x="28" y="52"/>
                    </a:lnTo>
                    <a:lnTo>
                      <a:pt x="30" y="52"/>
                    </a:lnTo>
                    <a:lnTo>
                      <a:pt x="30" y="50"/>
                    </a:lnTo>
                    <a:lnTo>
                      <a:pt x="34" y="50"/>
                    </a:lnTo>
                    <a:lnTo>
                      <a:pt x="38" y="48"/>
                    </a:lnTo>
                    <a:lnTo>
                      <a:pt x="44" y="44"/>
                    </a:lnTo>
                    <a:lnTo>
                      <a:pt x="46" y="42"/>
                    </a:lnTo>
                    <a:lnTo>
                      <a:pt x="48" y="42"/>
                    </a:lnTo>
                    <a:lnTo>
                      <a:pt x="50" y="40"/>
                    </a:lnTo>
                    <a:lnTo>
                      <a:pt x="52" y="40"/>
                    </a:lnTo>
                    <a:lnTo>
                      <a:pt x="58" y="38"/>
                    </a:lnTo>
                    <a:lnTo>
                      <a:pt x="62" y="38"/>
                    </a:lnTo>
                    <a:lnTo>
                      <a:pt x="64" y="36"/>
                    </a:lnTo>
                    <a:lnTo>
                      <a:pt x="64" y="36"/>
                    </a:lnTo>
                    <a:lnTo>
                      <a:pt x="66" y="34"/>
                    </a:lnTo>
                    <a:lnTo>
                      <a:pt x="66" y="34"/>
                    </a:lnTo>
                    <a:lnTo>
                      <a:pt x="68" y="32"/>
                    </a:lnTo>
                    <a:lnTo>
                      <a:pt x="68" y="32"/>
                    </a:lnTo>
                    <a:lnTo>
                      <a:pt x="68" y="30"/>
                    </a:lnTo>
                    <a:lnTo>
                      <a:pt x="68" y="30"/>
                    </a:lnTo>
                    <a:lnTo>
                      <a:pt x="68" y="28"/>
                    </a:lnTo>
                    <a:lnTo>
                      <a:pt x="68" y="26"/>
                    </a:lnTo>
                    <a:lnTo>
                      <a:pt x="68" y="22"/>
                    </a:lnTo>
                    <a:lnTo>
                      <a:pt x="66" y="18"/>
                    </a:lnTo>
                    <a:lnTo>
                      <a:pt x="66" y="16"/>
                    </a:lnTo>
                    <a:lnTo>
                      <a:pt x="64" y="14"/>
                    </a:lnTo>
                    <a:lnTo>
                      <a:pt x="64" y="12"/>
                    </a:lnTo>
                    <a:lnTo>
                      <a:pt x="62" y="10"/>
                    </a:lnTo>
                    <a:lnTo>
                      <a:pt x="60" y="8"/>
                    </a:lnTo>
                    <a:lnTo>
                      <a:pt x="58" y="6"/>
                    </a:lnTo>
                    <a:lnTo>
                      <a:pt x="54" y="4"/>
                    </a:lnTo>
                    <a:lnTo>
                      <a:pt x="52" y="2"/>
                    </a:lnTo>
                    <a:lnTo>
                      <a:pt x="50" y="2"/>
                    </a:lnTo>
                    <a:lnTo>
                      <a:pt x="48" y="0"/>
                    </a:lnTo>
                    <a:lnTo>
                      <a:pt x="46" y="0"/>
                    </a:lnTo>
                    <a:lnTo>
                      <a:pt x="46" y="0"/>
                    </a:lnTo>
                    <a:lnTo>
                      <a:pt x="44" y="0"/>
                    </a:lnTo>
                    <a:lnTo>
                      <a:pt x="44" y="0"/>
                    </a:lnTo>
                    <a:lnTo>
                      <a:pt x="44" y="0"/>
                    </a:lnTo>
                    <a:lnTo>
                      <a:pt x="42" y="2"/>
                    </a:lnTo>
                    <a:lnTo>
                      <a:pt x="40" y="2"/>
                    </a:lnTo>
                    <a:lnTo>
                      <a:pt x="38" y="4"/>
                    </a:lnTo>
                    <a:lnTo>
                      <a:pt x="36" y="6"/>
                    </a:lnTo>
                    <a:lnTo>
                      <a:pt x="34" y="8"/>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58" name="Freeform 170"/>
              <p:cNvSpPr>
                <a:spLocks/>
              </p:cNvSpPr>
              <p:nvPr/>
            </p:nvSpPr>
            <p:spPr bwMode="auto">
              <a:xfrm>
                <a:off x="6107403" y="2244892"/>
                <a:ext cx="107950" cy="69850"/>
              </a:xfrm>
              <a:custGeom>
                <a:avLst/>
                <a:gdLst>
                  <a:gd name="T0" fmla="*/ 20 w 68"/>
                  <a:gd name="T1" fmla="*/ 16 h 44"/>
                  <a:gd name="T2" fmla="*/ 20 w 68"/>
                  <a:gd name="T3" fmla="*/ 14 h 44"/>
                  <a:gd name="T4" fmla="*/ 22 w 68"/>
                  <a:gd name="T5" fmla="*/ 10 h 44"/>
                  <a:gd name="T6" fmla="*/ 24 w 68"/>
                  <a:gd name="T7" fmla="*/ 6 h 44"/>
                  <a:gd name="T8" fmla="*/ 26 w 68"/>
                  <a:gd name="T9" fmla="*/ 4 h 44"/>
                  <a:gd name="T10" fmla="*/ 26 w 68"/>
                  <a:gd name="T11" fmla="*/ 2 h 44"/>
                  <a:gd name="T12" fmla="*/ 30 w 68"/>
                  <a:gd name="T13" fmla="*/ 2 h 44"/>
                  <a:gd name="T14" fmla="*/ 32 w 68"/>
                  <a:gd name="T15" fmla="*/ 0 h 44"/>
                  <a:gd name="T16" fmla="*/ 38 w 68"/>
                  <a:gd name="T17" fmla="*/ 0 h 44"/>
                  <a:gd name="T18" fmla="*/ 40 w 68"/>
                  <a:gd name="T19" fmla="*/ 0 h 44"/>
                  <a:gd name="T20" fmla="*/ 46 w 68"/>
                  <a:gd name="T21" fmla="*/ 2 h 44"/>
                  <a:gd name="T22" fmla="*/ 48 w 68"/>
                  <a:gd name="T23" fmla="*/ 4 h 44"/>
                  <a:gd name="T24" fmla="*/ 50 w 68"/>
                  <a:gd name="T25" fmla="*/ 4 h 44"/>
                  <a:gd name="T26" fmla="*/ 54 w 68"/>
                  <a:gd name="T27" fmla="*/ 8 h 44"/>
                  <a:gd name="T28" fmla="*/ 56 w 68"/>
                  <a:gd name="T29" fmla="*/ 12 h 44"/>
                  <a:gd name="T30" fmla="*/ 58 w 68"/>
                  <a:gd name="T31" fmla="*/ 16 h 44"/>
                  <a:gd name="T32" fmla="*/ 58 w 68"/>
                  <a:gd name="T33" fmla="*/ 18 h 44"/>
                  <a:gd name="T34" fmla="*/ 58 w 68"/>
                  <a:gd name="T35" fmla="*/ 24 h 44"/>
                  <a:gd name="T36" fmla="*/ 58 w 68"/>
                  <a:gd name="T37" fmla="*/ 26 h 44"/>
                  <a:gd name="T38" fmla="*/ 58 w 68"/>
                  <a:gd name="T39" fmla="*/ 28 h 44"/>
                  <a:gd name="T40" fmla="*/ 58 w 68"/>
                  <a:gd name="T41" fmla="*/ 28 h 44"/>
                  <a:gd name="T42" fmla="*/ 60 w 68"/>
                  <a:gd name="T43" fmla="*/ 28 h 44"/>
                  <a:gd name="T44" fmla="*/ 62 w 68"/>
                  <a:gd name="T45" fmla="*/ 28 h 44"/>
                  <a:gd name="T46" fmla="*/ 64 w 68"/>
                  <a:gd name="T47" fmla="*/ 26 h 44"/>
                  <a:gd name="T48" fmla="*/ 66 w 68"/>
                  <a:gd name="T49" fmla="*/ 26 h 44"/>
                  <a:gd name="T50" fmla="*/ 66 w 68"/>
                  <a:gd name="T51" fmla="*/ 26 h 44"/>
                  <a:gd name="T52" fmla="*/ 68 w 68"/>
                  <a:gd name="T53" fmla="*/ 28 h 44"/>
                  <a:gd name="T54" fmla="*/ 68 w 68"/>
                  <a:gd name="T55" fmla="*/ 32 h 44"/>
                  <a:gd name="T56" fmla="*/ 68 w 68"/>
                  <a:gd name="T57" fmla="*/ 34 h 44"/>
                  <a:gd name="T58" fmla="*/ 68 w 68"/>
                  <a:gd name="T59" fmla="*/ 36 h 44"/>
                  <a:gd name="T60" fmla="*/ 66 w 68"/>
                  <a:gd name="T61" fmla="*/ 38 h 44"/>
                  <a:gd name="T62" fmla="*/ 64 w 68"/>
                  <a:gd name="T63" fmla="*/ 40 h 44"/>
                  <a:gd name="T64" fmla="*/ 60 w 68"/>
                  <a:gd name="T65" fmla="*/ 40 h 44"/>
                  <a:gd name="T66" fmla="*/ 54 w 68"/>
                  <a:gd name="T67" fmla="*/ 42 h 44"/>
                  <a:gd name="T68" fmla="*/ 48 w 68"/>
                  <a:gd name="T69" fmla="*/ 44 h 44"/>
                  <a:gd name="T70" fmla="*/ 44 w 68"/>
                  <a:gd name="T71" fmla="*/ 42 h 44"/>
                  <a:gd name="T72" fmla="*/ 40 w 68"/>
                  <a:gd name="T73" fmla="*/ 42 h 44"/>
                  <a:gd name="T74" fmla="*/ 34 w 68"/>
                  <a:gd name="T75" fmla="*/ 40 h 44"/>
                  <a:gd name="T76" fmla="*/ 26 w 68"/>
                  <a:gd name="T77" fmla="*/ 36 h 44"/>
                  <a:gd name="T78" fmla="*/ 20 w 68"/>
                  <a:gd name="T79" fmla="*/ 34 h 44"/>
                  <a:gd name="T80" fmla="*/ 10 w 68"/>
                  <a:gd name="T81" fmla="*/ 32 h 44"/>
                  <a:gd name="T82" fmla="*/ 6 w 68"/>
                  <a:gd name="T83" fmla="*/ 30 h 44"/>
                  <a:gd name="T84" fmla="*/ 4 w 68"/>
                  <a:gd name="T85" fmla="*/ 30 h 44"/>
                  <a:gd name="T86" fmla="*/ 2 w 68"/>
                  <a:gd name="T87" fmla="*/ 28 h 44"/>
                  <a:gd name="T88" fmla="*/ 2 w 68"/>
                  <a:gd name="T89" fmla="*/ 26 h 44"/>
                  <a:gd name="T90" fmla="*/ 0 w 68"/>
                  <a:gd name="T91" fmla="*/ 24 h 44"/>
                  <a:gd name="T92" fmla="*/ 2 w 68"/>
                  <a:gd name="T93" fmla="*/ 22 h 44"/>
                  <a:gd name="T94" fmla="*/ 4 w 68"/>
                  <a:gd name="T95" fmla="*/ 18 h 44"/>
                  <a:gd name="T96" fmla="*/ 6 w 68"/>
                  <a:gd name="T97" fmla="*/ 16 h 44"/>
                  <a:gd name="T98" fmla="*/ 6 w 68"/>
                  <a:gd name="T99" fmla="*/ 16 h 44"/>
                  <a:gd name="T100" fmla="*/ 10 w 68"/>
                  <a:gd name="T101" fmla="*/ 16 h 44"/>
                  <a:gd name="T102" fmla="*/ 14 w 68"/>
                  <a:gd name="T103" fmla="*/ 16 h 44"/>
                  <a:gd name="T104" fmla="*/ 18 w 68"/>
                  <a:gd name="T105" fmla="*/ 16 h 44"/>
                  <a:gd name="T106" fmla="*/ 20 w 68"/>
                  <a:gd name="T107" fmla="*/ 1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44">
                    <a:moveTo>
                      <a:pt x="20" y="16"/>
                    </a:moveTo>
                    <a:lnTo>
                      <a:pt x="20" y="16"/>
                    </a:lnTo>
                    <a:lnTo>
                      <a:pt x="20" y="14"/>
                    </a:lnTo>
                    <a:lnTo>
                      <a:pt x="20" y="14"/>
                    </a:lnTo>
                    <a:lnTo>
                      <a:pt x="22" y="12"/>
                    </a:lnTo>
                    <a:lnTo>
                      <a:pt x="22" y="10"/>
                    </a:lnTo>
                    <a:lnTo>
                      <a:pt x="22" y="8"/>
                    </a:lnTo>
                    <a:lnTo>
                      <a:pt x="24" y="6"/>
                    </a:lnTo>
                    <a:lnTo>
                      <a:pt x="24" y="6"/>
                    </a:lnTo>
                    <a:lnTo>
                      <a:pt x="26" y="4"/>
                    </a:lnTo>
                    <a:lnTo>
                      <a:pt x="26" y="4"/>
                    </a:lnTo>
                    <a:lnTo>
                      <a:pt x="26" y="2"/>
                    </a:lnTo>
                    <a:lnTo>
                      <a:pt x="28" y="2"/>
                    </a:lnTo>
                    <a:lnTo>
                      <a:pt x="30" y="2"/>
                    </a:lnTo>
                    <a:lnTo>
                      <a:pt x="30" y="0"/>
                    </a:lnTo>
                    <a:lnTo>
                      <a:pt x="32" y="0"/>
                    </a:lnTo>
                    <a:lnTo>
                      <a:pt x="36" y="0"/>
                    </a:lnTo>
                    <a:lnTo>
                      <a:pt x="38" y="0"/>
                    </a:lnTo>
                    <a:lnTo>
                      <a:pt x="40" y="0"/>
                    </a:lnTo>
                    <a:lnTo>
                      <a:pt x="40" y="0"/>
                    </a:lnTo>
                    <a:lnTo>
                      <a:pt x="44" y="2"/>
                    </a:lnTo>
                    <a:lnTo>
                      <a:pt x="46" y="2"/>
                    </a:lnTo>
                    <a:lnTo>
                      <a:pt x="48" y="2"/>
                    </a:lnTo>
                    <a:lnTo>
                      <a:pt x="48" y="4"/>
                    </a:lnTo>
                    <a:lnTo>
                      <a:pt x="50" y="4"/>
                    </a:lnTo>
                    <a:lnTo>
                      <a:pt x="50" y="4"/>
                    </a:lnTo>
                    <a:lnTo>
                      <a:pt x="52" y="6"/>
                    </a:lnTo>
                    <a:lnTo>
                      <a:pt x="54" y="8"/>
                    </a:lnTo>
                    <a:lnTo>
                      <a:pt x="54" y="10"/>
                    </a:lnTo>
                    <a:lnTo>
                      <a:pt x="56" y="12"/>
                    </a:lnTo>
                    <a:lnTo>
                      <a:pt x="58" y="14"/>
                    </a:lnTo>
                    <a:lnTo>
                      <a:pt x="58" y="16"/>
                    </a:lnTo>
                    <a:lnTo>
                      <a:pt x="58" y="18"/>
                    </a:lnTo>
                    <a:lnTo>
                      <a:pt x="58" y="18"/>
                    </a:lnTo>
                    <a:lnTo>
                      <a:pt x="58" y="20"/>
                    </a:lnTo>
                    <a:lnTo>
                      <a:pt x="58" y="24"/>
                    </a:lnTo>
                    <a:lnTo>
                      <a:pt x="58" y="24"/>
                    </a:lnTo>
                    <a:lnTo>
                      <a:pt x="58" y="26"/>
                    </a:lnTo>
                    <a:lnTo>
                      <a:pt x="58" y="28"/>
                    </a:lnTo>
                    <a:lnTo>
                      <a:pt x="58" y="28"/>
                    </a:lnTo>
                    <a:lnTo>
                      <a:pt x="58" y="28"/>
                    </a:lnTo>
                    <a:lnTo>
                      <a:pt x="58" y="28"/>
                    </a:lnTo>
                    <a:lnTo>
                      <a:pt x="60" y="28"/>
                    </a:lnTo>
                    <a:lnTo>
                      <a:pt x="60" y="28"/>
                    </a:lnTo>
                    <a:lnTo>
                      <a:pt x="62" y="28"/>
                    </a:lnTo>
                    <a:lnTo>
                      <a:pt x="62" y="28"/>
                    </a:lnTo>
                    <a:lnTo>
                      <a:pt x="64" y="26"/>
                    </a:lnTo>
                    <a:lnTo>
                      <a:pt x="64" y="26"/>
                    </a:lnTo>
                    <a:lnTo>
                      <a:pt x="66" y="26"/>
                    </a:lnTo>
                    <a:lnTo>
                      <a:pt x="66" y="26"/>
                    </a:lnTo>
                    <a:lnTo>
                      <a:pt x="66" y="26"/>
                    </a:lnTo>
                    <a:lnTo>
                      <a:pt x="66" y="26"/>
                    </a:lnTo>
                    <a:lnTo>
                      <a:pt x="66" y="28"/>
                    </a:lnTo>
                    <a:lnTo>
                      <a:pt x="68" y="28"/>
                    </a:lnTo>
                    <a:lnTo>
                      <a:pt x="68" y="30"/>
                    </a:lnTo>
                    <a:lnTo>
                      <a:pt x="68" y="32"/>
                    </a:lnTo>
                    <a:lnTo>
                      <a:pt x="68" y="32"/>
                    </a:lnTo>
                    <a:lnTo>
                      <a:pt x="68" y="34"/>
                    </a:lnTo>
                    <a:lnTo>
                      <a:pt x="68" y="36"/>
                    </a:lnTo>
                    <a:lnTo>
                      <a:pt x="68" y="36"/>
                    </a:lnTo>
                    <a:lnTo>
                      <a:pt x="66" y="38"/>
                    </a:lnTo>
                    <a:lnTo>
                      <a:pt x="66" y="38"/>
                    </a:lnTo>
                    <a:lnTo>
                      <a:pt x="64" y="40"/>
                    </a:lnTo>
                    <a:lnTo>
                      <a:pt x="64" y="40"/>
                    </a:lnTo>
                    <a:lnTo>
                      <a:pt x="62" y="40"/>
                    </a:lnTo>
                    <a:lnTo>
                      <a:pt x="60" y="40"/>
                    </a:lnTo>
                    <a:lnTo>
                      <a:pt x="58" y="42"/>
                    </a:lnTo>
                    <a:lnTo>
                      <a:pt x="54" y="42"/>
                    </a:lnTo>
                    <a:lnTo>
                      <a:pt x="50" y="42"/>
                    </a:lnTo>
                    <a:lnTo>
                      <a:pt x="48" y="44"/>
                    </a:lnTo>
                    <a:lnTo>
                      <a:pt x="44" y="44"/>
                    </a:lnTo>
                    <a:lnTo>
                      <a:pt x="44" y="42"/>
                    </a:lnTo>
                    <a:lnTo>
                      <a:pt x="42" y="42"/>
                    </a:lnTo>
                    <a:lnTo>
                      <a:pt x="40" y="42"/>
                    </a:lnTo>
                    <a:lnTo>
                      <a:pt x="36" y="40"/>
                    </a:lnTo>
                    <a:lnTo>
                      <a:pt x="34" y="40"/>
                    </a:lnTo>
                    <a:lnTo>
                      <a:pt x="28" y="36"/>
                    </a:lnTo>
                    <a:lnTo>
                      <a:pt x="26" y="36"/>
                    </a:lnTo>
                    <a:lnTo>
                      <a:pt x="22" y="34"/>
                    </a:lnTo>
                    <a:lnTo>
                      <a:pt x="20" y="34"/>
                    </a:lnTo>
                    <a:lnTo>
                      <a:pt x="18" y="32"/>
                    </a:lnTo>
                    <a:lnTo>
                      <a:pt x="10" y="32"/>
                    </a:lnTo>
                    <a:lnTo>
                      <a:pt x="8" y="30"/>
                    </a:lnTo>
                    <a:lnTo>
                      <a:pt x="6" y="30"/>
                    </a:lnTo>
                    <a:lnTo>
                      <a:pt x="4" y="30"/>
                    </a:lnTo>
                    <a:lnTo>
                      <a:pt x="4" y="30"/>
                    </a:lnTo>
                    <a:lnTo>
                      <a:pt x="2" y="28"/>
                    </a:lnTo>
                    <a:lnTo>
                      <a:pt x="2" y="28"/>
                    </a:lnTo>
                    <a:lnTo>
                      <a:pt x="2" y="26"/>
                    </a:lnTo>
                    <a:lnTo>
                      <a:pt x="2" y="26"/>
                    </a:lnTo>
                    <a:lnTo>
                      <a:pt x="0" y="26"/>
                    </a:lnTo>
                    <a:lnTo>
                      <a:pt x="0" y="24"/>
                    </a:lnTo>
                    <a:lnTo>
                      <a:pt x="2" y="22"/>
                    </a:lnTo>
                    <a:lnTo>
                      <a:pt x="2" y="22"/>
                    </a:lnTo>
                    <a:lnTo>
                      <a:pt x="2" y="20"/>
                    </a:lnTo>
                    <a:lnTo>
                      <a:pt x="4" y="18"/>
                    </a:lnTo>
                    <a:lnTo>
                      <a:pt x="4" y="18"/>
                    </a:lnTo>
                    <a:lnTo>
                      <a:pt x="6" y="16"/>
                    </a:lnTo>
                    <a:lnTo>
                      <a:pt x="6" y="16"/>
                    </a:lnTo>
                    <a:lnTo>
                      <a:pt x="6" y="16"/>
                    </a:lnTo>
                    <a:lnTo>
                      <a:pt x="8" y="16"/>
                    </a:lnTo>
                    <a:lnTo>
                      <a:pt x="10" y="16"/>
                    </a:lnTo>
                    <a:lnTo>
                      <a:pt x="12" y="16"/>
                    </a:lnTo>
                    <a:lnTo>
                      <a:pt x="14" y="16"/>
                    </a:lnTo>
                    <a:lnTo>
                      <a:pt x="16" y="16"/>
                    </a:lnTo>
                    <a:lnTo>
                      <a:pt x="18" y="16"/>
                    </a:lnTo>
                    <a:lnTo>
                      <a:pt x="18" y="16"/>
                    </a:lnTo>
                    <a:lnTo>
                      <a:pt x="20" y="16"/>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59" name="Freeform 172"/>
              <p:cNvSpPr>
                <a:spLocks/>
              </p:cNvSpPr>
              <p:nvPr/>
            </p:nvSpPr>
            <p:spPr bwMode="auto">
              <a:xfrm>
                <a:off x="6228053" y="2273467"/>
                <a:ext cx="82550" cy="66675"/>
              </a:xfrm>
              <a:custGeom>
                <a:avLst/>
                <a:gdLst>
                  <a:gd name="T0" fmla="*/ 6 w 52"/>
                  <a:gd name="T1" fmla="*/ 18 h 42"/>
                  <a:gd name="T2" fmla="*/ 10 w 52"/>
                  <a:gd name="T3" fmla="*/ 10 h 42"/>
                  <a:gd name="T4" fmla="*/ 12 w 52"/>
                  <a:gd name="T5" fmla="*/ 8 h 42"/>
                  <a:gd name="T6" fmla="*/ 16 w 52"/>
                  <a:gd name="T7" fmla="*/ 4 h 42"/>
                  <a:gd name="T8" fmla="*/ 18 w 52"/>
                  <a:gd name="T9" fmla="*/ 2 h 42"/>
                  <a:gd name="T10" fmla="*/ 20 w 52"/>
                  <a:gd name="T11" fmla="*/ 2 h 42"/>
                  <a:gd name="T12" fmla="*/ 22 w 52"/>
                  <a:gd name="T13" fmla="*/ 0 h 42"/>
                  <a:gd name="T14" fmla="*/ 24 w 52"/>
                  <a:gd name="T15" fmla="*/ 2 h 42"/>
                  <a:gd name="T16" fmla="*/ 24 w 52"/>
                  <a:gd name="T17" fmla="*/ 2 h 42"/>
                  <a:gd name="T18" fmla="*/ 24 w 52"/>
                  <a:gd name="T19" fmla="*/ 4 h 42"/>
                  <a:gd name="T20" fmla="*/ 26 w 52"/>
                  <a:gd name="T21" fmla="*/ 8 h 42"/>
                  <a:gd name="T22" fmla="*/ 28 w 52"/>
                  <a:gd name="T23" fmla="*/ 10 h 42"/>
                  <a:gd name="T24" fmla="*/ 30 w 52"/>
                  <a:gd name="T25" fmla="*/ 10 h 42"/>
                  <a:gd name="T26" fmla="*/ 32 w 52"/>
                  <a:gd name="T27" fmla="*/ 12 h 42"/>
                  <a:gd name="T28" fmla="*/ 36 w 52"/>
                  <a:gd name="T29" fmla="*/ 12 h 42"/>
                  <a:gd name="T30" fmla="*/ 40 w 52"/>
                  <a:gd name="T31" fmla="*/ 12 h 42"/>
                  <a:gd name="T32" fmla="*/ 46 w 52"/>
                  <a:gd name="T33" fmla="*/ 12 h 42"/>
                  <a:gd name="T34" fmla="*/ 48 w 52"/>
                  <a:gd name="T35" fmla="*/ 14 h 42"/>
                  <a:gd name="T36" fmla="*/ 50 w 52"/>
                  <a:gd name="T37" fmla="*/ 14 h 42"/>
                  <a:gd name="T38" fmla="*/ 52 w 52"/>
                  <a:gd name="T39" fmla="*/ 18 h 42"/>
                  <a:gd name="T40" fmla="*/ 52 w 52"/>
                  <a:gd name="T41" fmla="*/ 20 h 42"/>
                  <a:gd name="T42" fmla="*/ 52 w 52"/>
                  <a:gd name="T43" fmla="*/ 24 h 42"/>
                  <a:gd name="T44" fmla="*/ 52 w 52"/>
                  <a:gd name="T45" fmla="*/ 28 h 42"/>
                  <a:gd name="T46" fmla="*/ 52 w 52"/>
                  <a:gd name="T47" fmla="*/ 30 h 42"/>
                  <a:gd name="T48" fmla="*/ 50 w 52"/>
                  <a:gd name="T49" fmla="*/ 34 h 42"/>
                  <a:gd name="T50" fmla="*/ 48 w 52"/>
                  <a:gd name="T51" fmla="*/ 36 h 42"/>
                  <a:gd name="T52" fmla="*/ 46 w 52"/>
                  <a:gd name="T53" fmla="*/ 38 h 42"/>
                  <a:gd name="T54" fmla="*/ 44 w 52"/>
                  <a:gd name="T55" fmla="*/ 40 h 42"/>
                  <a:gd name="T56" fmla="*/ 40 w 52"/>
                  <a:gd name="T57" fmla="*/ 42 h 42"/>
                  <a:gd name="T58" fmla="*/ 34 w 52"/>
                  <a:gd name="T59" fmla="*/ 42 h 42"/>
                  <a:gd name="T60" fmla="*/ 28 w 52"/>
                  <a:gd name="T61" fmla="*/ 42 h 42"/>
                  <a:gd name="T62" fmla="*/ 20 w 52"/>
                  <a:gd name="T63" fmla="*/ 42 h 42"/>
                  <a:gd name="T64" fmla="*/ 14 w 52"/>
                  <a:gd name="T65" fmla="*/ 42 h 42"/>
                  <a:gd name="T66" fmla="*/ 8 w 52"/>
                  <a:gd name="T67" fmla="*/ 40 h 42"/>
                  <a:gd name="T68" fmla="*/ 6 w 52"/>
                  <a:gd name="T69" fmla="*/ 40 h 42"/>
                  <a:gd name="T70" fmla="*/ 4 w 52"/>
                  <a:gd name="T71" fmla="*/ 38 h 42"/>
                  <a:gd name="T72" fmla="*/ 2 w 52"/>
                  <a:gd name="T73" fmla="*/ 36 h 42"/>
                  <a:gd name="T74" fmla="*/ 0 w 52"/>
                  <a:gd name="T75" fmla="*/ 34 h 42"/>
                  <a:gd name="T76" fmla="*/ 0 w 52"/>
                  <a:gd name="T77" fmla="*/ 32 h 42"/>
                  <a:gd name="T78" fmla="*/ 0 w 52"/>
                  <a:gd name="T79" fmla="*/ 30 h 42"/>
                  <a:gd name="T80" fmla="*/ 0 w 52"/>
                  <a:gd name="T81" fmla="*/ 28 h 42"/>
                  <a:gd name="T82" fmla="*/ 4 w 52"/>
                  <a:gd name="T83" fmla="*/ 2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2" h="42">
                    <a:moveTo>
                      <a:pt x="6" y="18"/>
                    </a:moveTo>
                    <a:lnTo>
                      <a:pt x="6" y="18"/>
                    </a:lnTo>
                    <a:lnTo>
                      <a:pt x="8" y="14"/>
                    </a:lnTo>
                    <a:lnTo>
                      <a:pt x="10" y="10"/>
                    </a:lnTo>
                    <a:lnTo>
                      <a:pt x="10" y="10"/>
                    </a:lnTo>
                    <a:lnTo>
                      <a:pt x="12" y="8"/>
                    </a:lnTo>
                    <a:lnTo>
                      <a:pt x="14" y="6"/>
                    </a:lnTo>
                    <a:lnTo>
                      <a:pt x="16" y="4"/>
                    </a:lnTo>
                    <a:lnTo>
                      <a:pt x="16" y="4"/>
                    </a:lnTo>
                    <a:lnTo>
                      <a:pt x="18" y="2"/>
                    </a:lnTo>
                    <a:lnTo>
                      <a:pt x="20" y="2"/>
                    </a:lnTo>
                    <a:lnTo>
                      <a:pt x="20" y="2"/>
                    </a:lnTo>
                    <a:lnTo>
                      <a:pt x="22" y="2"/>
                    </a:lnTo>
                    <a:lnTo>
                      <a:pt x="22" y="0"/>
                    </a:lnTo>
                    <a:lnTo>
                      <a:pt x="22" y="2"/>
                    </a:lnTo>
                    <a:lnTo>
                      <a:pt x="24" y="2"/>
                    </a:lnTo>
                    <a:lnTo>
                      <a:pt x="24" y="2"/>
                    </a:lnTo>
                    <a:lnTo>
                      <a:pt x="24" y="2"/>
                    </a:lnTo>
                    <a:lnTo>
                      <a:pt x="24" y="4"/>
                    </a:lnTo>
                    <a:lnTo>
                      <a:pt x="24" y="4"/>
                    </a:lnTo>
                    <a:lnTo>
                      <a:pt x="26" y="6"/>
                    </a:lnTo>
                    <a:lnTo>
                      <a:pt x="26" y="8"/>
                    </a:lnTo>
                    <a:lnTo>
                      <a:pt x="26" y="8"/>
                    </a:lnTo>
                    <a:lnTo>
                      <a:pt x="28" y="10"/>
                    </a:lnTo>
                    <a:lnTo>
                      <a:pt x="28" y="10"/>
                    </a:lnTo>
                    <a:lnTo>
                      <a:pt x="30" y="10"/>
                    </a:lnTo>
                    <a:lnTo>
                      <a:pt x="32" y="10"/>
                    </a:lnTo>
                    <a:lnTo>
                      <a:pt x="32" y="12"/>
                    </a:lnTo>
                    <a:lnTo>
                      <a:pt x="34" y="12"/>
                    </a:lnTo>
                    <a:lnTo>
                      <a:pt x="36" y="12"/>
                    </a:lnTo>
                    <a:lnTo>
                      <a:pt x="38" y="10"/>
                    </a:lnTo>
                    <a:lnTo>
                      <a:pt x="40" y="12"/>
                    </a:lnTo>
                    <a:lnTo>
                      <a:pt x="42" y="12"/>
                    </a:lnTo>
                    <a:lnTo>
                      <a:pt x="46" y="12"/>
                    </a:lnTo>
                    <a:lnTo>
                      <a:pt x="48" y="12"/>
                    </a:lnTo>
                    <a:lnTo>
                      <a:pt x="48" y="14"/>
                    </a:lnTo>
                    <a:lnTo>
                      <a:pt x="50" y="14"/>
                    </a:lnTo>
                    <a:lnTo>
                      <a:pt x="50" y="14"/>
                    </a:lnTo>
                    <a:lnTo>
                      <a:pt x="50" y="16"/>
                    </a:lnTo>
                    <a:lnTo>
                      <a:pt x="52" y="18"/>
                    </a:lnTo>
                    <a:lnTo>
                      <a:pt x="52" y="20"/>
                    </a:lnTo>
                    <a:lnTo>
                      <a:pt x="52" y="20"/>
                    </a:lnTo>
                    <a:lnTo>
                      <a:pt x="52" y="22"/>
                    </a:lnTo>
                    <a:lnTo>
                      <a:pt x="52" y="24"/>
                    </a:lnTo>
                    <a:lnTo>
                      <a:pt x="52" y="26"/>
                    </a:lnTo>
                    <a:lnTo>
                      <a:pt x="52" y="28"/>
                    </a:lnTo>
                    <a:lnTo>
                      <a:pt x="52" y="28"/>
                    </a:lnTo>
                    <a:lnTo>
                      <a:pt x="52" y="30"/>
                    </a:lnTo>
                    <a:lnTo>
                      <a:pt x="52" y="32"/>
                    </a:lnTo>
                    <a:lnTo>
                      <a:pt x="50" y="34"/>
                    </a:lnTo>
                    <a:lnTo>
                      <a:pt x="50" y="36"/>
                    </a:lnTo>
                    <a:lnTo>
                      <a:pt x="48" y="36"/>
                    </a:lnTo>
                    <a:lnTo>
                      <a:pt x="48" y="38"/>
                    </a:lnTo>
                    <a:lnTo>
                      <a:pt x="46" y="38"/>
                    </a:lnTo>
                    <a:lnTo>
                      <a:pt x="46" y="40"/>
                    </a:lnTo>
                    <a:lnTo>
                      <a:pt x="44" y="40"/>
                    </a:lnTo>
                    <a:lnTo>
                      <a:pt x="42" y="40"/>
                    </a:lnTo>
                    <a:lnTo>
                      <a:pt x="40" y="42"/>
                    </a:lnTo>
                    <a:lnTo>
                      <a:pt x="38" y="42"/>
                    </a:lnTo>
                    <a:lnTo>
                      <a:pt x="34" y="42"/>
                    </a:lnTo>
                    <a:lnTo>
                      <a:pt x="32" y="42"/>
                    </a:lnTo>
                    <a:lnTo>
                      <a:pt x="28" y="42"/>
                    </a:lnTo>
                    <a:lnTo>
                      <a:pt x="22" y="42"/>
                    </a:lnTo>
                    <a:lnTo>
                      <a:pt x="20" y="42"/>
                    </a:lnTo>
                    <a:lnTo>
                      <a:pt x="16" y="42"/>
                    </a:lnTo>
                    <a:lnTo>
                      <a:pt x="14" y="42"/>
                    </a:lnTo>
                    <a:lnTo>
                      <a:pt x="10" y="42"/>
                    </a:lnTo>
                    <a:lnTo>
                      <a:pt x="8" y="40"/>
                    </a:lnTo>
                    <a:lnTo>
                      <a:pt x="6" y="40"/>
                    </a:lnTo>
                    <a:lnTo>
                      <a:pt x="6" y="40"/>
                    </a:lnTo>
                    <a:lnTo>
                      <a:pt x="4" y="40"/>
                    </a:lnTo>
                    <a:lnTo>
                      <a:pt x="4" y="38"/>
                    </a:lnTo>
                    <a:lnTo>
                      <a:pt x="2" y="38"/>
                    </a:lnTo>
                    <a:lnTo>
                      <a:pt x="2" y="36"/>
                    </a:lnTo>
                    <a:lnTo>
                      <a:pt x="0" y="36"/>
                    </a:lnTo>
                    <a:lnTo>
                      <a:pt x="0" y="34"/>
                    </a:lnTo>
                    <a:lnTo>
                      <a:pt x="0" y="34"/>
                    </a:lnTo>
                    <a:lnTo>
                      <a:pt x="0" y="32"/>
                    </a:lnTo>
                    <a:lnTo>
                      <a:pt x="0" y="32"/>
                    </a:lnTo>
                    <a:lnTo>
                      <a:pt x="0" y="30"/>
                    </a:lnTo>
                    <a:lnTo>
                      <a:pt x="0" y="30"/>
                    </a:lnTo>
                    <a:lnTo>
                      <a:pt x="0" y="28"/>
                    </a:lnTo>
                    <a:lnTo>
                      <a:pt x="2" y="26"/>
                    </a:lnTo>
                    <a:lnTo>
                      <a:pt x="4" y="22"/>
                    </a:lnTo>
                    <a:lnTo>
                      <a:pt x="6" y="18"/>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60" name="Freeform 174"/>
              <p:cNvSpPr>
                <a:spLocks/>
              </p:cNvSpPr>
              <p:nvPr/>
            </p:nvSpPr>
            <p:spPr bwMode="auto">
              <a:xfrm>
                <a:off x="6977353" y="2419517"/>
                <a:ext cx="152400" cy="69850"/>
              </a:xfrm>
              <a:custGeom>
                <a:avLst/>
                <a:gdLst>
                  <a:gd name="T0" fmla="*/ 52 w 96"/>
                  <a:gd name="T1" fmla="*/ 4 h 44"/>
                  <a:gd name="T2" fmla="*/ 52 w 96"/>
                  <a:gd name="T3" fmla="*/ 8 h 44"/>
                  <a:gd name="T4" fmla="*/ 52 w 96"/>
                  <a:gd name="T5" fmla="*/ 14 h 44"/>
                  <a:gd name="T6" fmla="*/ 50 w 96"/>
                  <a:gd name="T7" fmla="*/ 16 h 44"/>
                  <a:gd name="T8" fmla="*/ 48 w 96"/>
                  <a:gd name="T9" fmla="*/ 16 h 44"/>
                  <a:gd name="T10" fmla="*/ 42 w 96"/>
                  <a:gd name="T11" fmla="*/ 16 h 44"/>
                  <a:gd name="T12" fmla="*/ 36 w 96"/>
                  <a:gd name="T13" fmla="*/ 16 h 44"/>
                  <a:gd name="T14" fmla="*/ 32 w 96"/>
                  <a:gd name="T15" fmla="*/ 14 h 44"/>
                  <a:gd name="T16" fmla="*/ 30 w 96"/>
                  <a:gd name="T17" fmla="*/ 8 h 44"/>
                  <a:gd name="T18" fmla="*/ 24 w 96"/>
                  <a:gd name="T19" fmla="*/ 4 h 44"/>
                  <a:gd name="T20" fmla="*/ 18 w 96"/>
                  <a:gd name="T21" fmla="*/ 2 h 44"/>
                  <a:gd name="T22" fmla="*/ 14 w 96"/>
                  <a:gd name="T23" fmla="*/ 0 h 44"/>
                  <a:gd name="T24" fmla="*/ 8 w 96"/>
                  <a:gd name="T25" fmla="*/ 2 h 44"/>
                  <a:gd name="T26" fmla="*/ 4 w 96"/>
                  <a:gd name="T27" fmla="*/ 6 h 44"/>
                  <a:gd name="T28" fmla="*/ 2 w 96"/>
                  <a:gd name="T29" fmla="*/ 10 h 44"/>
                  <a:gd name="T30" fmla="*/ 0 w 96"/>
                  <a:gd name="T31" fmla="*/ 14 h 44"/>
                  <a:gd name="T32" fmla="*/ 0 w 96"/>
                  <a:gd name="T33" fmla="*/ 22 h 44"/>
                  <a:gd name="T34" fmla="*/ 2 w 96"/>
                  <a:gd name="T35" fmla="*/ 28 h 44"/>
                  <a:gd name="T36" fmla="*/ 4 w 96"/>
                  <a:gd name="T37" fmla="*/ 30 h 44"/>
                  <a:gd name="T38" fmla="*/ 12 w 96"/>
                  <a:gd name="T39" fmla="*/ 36 h 44"/>
                  <a:gd name="T40" fmla="*/ 20 w 96"/>
                  <a:gd name="T41" fmla="*/ 40 h 44"/>
                  <a:gd name="T42" fmla="*/ 28 w 96"/>
                  <a:gd name="T43" fmla="*/ 42 h 44"/>
                  <a:gd name="T44" fmla="*/ 38 w 96"/>
                  <a:gd name="T45" fmla="*/ 44 h 44"/>
                  <a:gd name="T46" fmla="*/ 44 w 96"/>
                  <a:gd name="T47" fmla="*/ 42 h 44"/>
                  <a:gd name="T48" fmla="*/ 46 w 96"/>
                  <a:gd name="T49" fmla="*/ 42 h 44"/>
                  <a:gd name="T50" fmla="*/ 50 w 96"/>
                  <a:gd name="T51" fmla="*/ 36 h 44"/>
                  <a:gd name="T52" fmla="*/ 54 w 96"/>
                  <a:gd name="T53" fmla="*/ 34 h 44"/>
                  <a:gd name="T54" fmla="*/ 56 w 96"/>
                  <a:gd name="T55" fmla="*/ 34 h 44"/>
                  <a:gd name="T56" fmla="*/ 60 w 96"/>
                  <a:gd name="T57" fmla="*/ 36 h 44"/>
                  <a:gd name="T58" fmla="*/ 68 w 96"/>
                  <a:gd name="T59" fmla="*/ 40 h 44"/>
                  <a:gd name="T60" fmla="*/ 72 w 96"/>
                  <a:gd name="T61" fmla="*/ 40 h 44"/>
                  <a:gd name="T62" fmla="*/ 78 w 96"/>
                  <a:gd name="T63" fmla="*/ 40 h 44"/>
                  <a:gd name="T64" fmla="*/ 86 w 96"/>
                  <a:gd name="T65" fmla="*/ 40 h 44"/>
                  <a:gd name="T66" fmla="*/ 90 w 96"/>
                  <a:gd name="T67" fmla="*/ 38 h 44"/>
                  <a:gd name="T68" fmla="*/ 94 w 96"/>
                  <a:gd name="T69" fmla="*/ 34 h 44"/>
                  <a:gd name="T70" fmla="*/ 96 w 96"/>
                  <a:gd name="T71" fmla="*/ 30 h 44"/>
                  <a:gd name="T72" fmla="*/ 96 w 96"/>
                  <a:gd name="T73" fmla="*/ 28 h 44"/>
                  <a:gd name="T74" fmla="*/ 94 w 96"/>
                  <a:gd name="T75" fmla="*/ 26 h 44"/>
                  <a:gd name="T76" fmla="*/ 88 w 96"/>
                  <a:gd name="T77" fmla="*/ 26 h 44"/>
                  <a:gd name="T78" fmla="*/ 82 w 96"/>
                  <a:gd name="T79" fmla="*/ 24 h 44"/>
                  <a:gd name="T80" fmla="*/ 80 w 96"/>
                  <a:gd name="T81" fmla="*/ 22 h 44"/>
                  <a:gd name="T82" fmla="*/ 78 w 96"/>
                  <a:gd name="T83" fmla="*/ 18 h 44"/>
                  <a:gd name="T84" fmla="*/ 76 w 96"/>
                  <a:gd name="T85" fmla="*/ 12 h 44"/>
                  <a:gd name="T86" fmla="*/ 74 w 96"/>
                  <a:gd name="T87" fmla="*/ 8 h 44"/>
                  <a:gd name="T88" fmla="*/ 68 w 96"/>
                  <a:gd name="T89" fmla="*/ 6 h 44"/>
                  <a:gd name="T90" fmla="*/ 62 w 96"/>
                  <a:gd name="T91" fmla="*/ 2 h 44"/>
                  <a:gd name="T92" fmla="*/ 58 w 96"/>
                  <a:gd name="T93" fmla="*/ 2 h 44"/>
                  <a:gd name="T94" fmla="*/ 54 w 96"/>
                  <a:gd name="T95"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6" h="44">
                    <a:moveTo>
                      <a:pt x="54" y="4"/>
                    </a:moveTo>
                    <a:lnTo>
                      <a:pt x="54" y="4"/>
                    </a:lnTo>
                    <a:lnTo>
                      <a:pt x="52" y="4"/>
                    </a:lnTo>
                    <a:lnTo>
                      <a:pt x="52" y="6"/>
                    </a:lnTo>
                    <a:lnTo>
                      <a:pt x="52" y="6"/>
                    </a:lnTo>
                    <a:lnTo>
                      <a:pt x="52" y="8"/>
                    </a:lnTo>
                    <a:lnTo>
                      <a:pt x="52" y="10"/>
                    </a:lnTo>
                    <a:lnTo>
                      <a:pt x="52" y="12"/>
                    </a:lnTo>
                    <a:lnTo>
                      <a:pt x="52" y="14"/>
                    </a:lnTo>
                    <a:lnTo>
                      <a:pt x="52" y="16"/>
                    </a:lnTo>
                    <a:lnTo>
                      <a:pt x="50" y="16"/>
                    </a:lnTo>
                    <a:lnTo>
                      <a:pt x="50" y="16"/>
                    </a:lnTo>
                    <a:lnTo>
                      <a:pt x="50" y="16"/>
                    </a:lnTo>
                    <a:lnTo>
                      <a:pt x="48" y="16"/>
                    </a:lnTo>
                    <a:lnTo>
                      <a:pt x="48" y="16"/>
                    </a:lnTo>
                    <a:lnTo>
                      <a:pt x="48" y="16"/>
                    </a:lnTo>
                    <a:lnTo>
                      <a:pt x="44" y="16"/>
                    </a:lnTo>
                    <a:lnTo>
                      <a:pt x="42" y="16"/>
                    </a:lnTo>
                    <a:lnTo>
                      <a:pt x="40" y="16"/>
                    </a:lnTo>
                    <a:lnTo>
                      <a:pt x="38" y="16"/>
                    </a:lnTo>
                    <a:lnTo>
                      <a:pt x="36" y="16"/>
                    </a:lnTo>
                    <a:lnTo>
                      <a:pt x="34" y="14"/>
                    </a:lnTo>
                    <a:lnTo>
                      <a:pt x="34" y="14"/>
                    </a:lnTo>
                    <a:lnTo>
                      <a:pt x="32" y="14"/>
                    </a:lnTo>
                    <a:lnTo>
                      <a:pt x="32" y="12"/>
                    </a:lnTo>
                    <a:lnTo>
                      <a:pt x="30" y="10"/>
                    </a:lnTo>
                    <a:lnTo>
                      <a:pt x="30" y="8"/>
                    </a:lnTo>
                    <a:lnTo>
                      <a:pt x="30" y="8"/>
                    </a:lnTo>
                    <a:lnTo>
                      <a:pt x="26" y="6"/>
                    </a:lnTo>
                    <a:lnTo>
                      <a:pt x="24" y="4"/>
                    </a:lnTo>
                    <a:lnTo>
                      <a:pt x="22" y="4"/>
                    </a:lnTo>
                    <a:lnTo>
                      <a:pt x="20" y="2"/>
                    </a:lnTo>
                    <a:lnTo>
                      <a:pt x="18" y="2"/>
                    </a:lnTo>
                    <a:lnTo>
                      <a:pt x="16" y="0"/>
                    </a:lnTo>
                    <a:lnTo>
                      <a:pt x="14" y="0"/>
                    </a:lnTo>
                    <a:lnTo>
                      <a:pt x="14" y="0"/>
                    </a:lnTo>
                    <a:lnTo>
                      <a:pt x="12" y="0"/>
                    </a:lnTo>
                    <a:lnTo>
                      <a:pt x="10" y="2"/>
                    </a:lnTo>
                    <a:lnTo>
                      <a:pt x="8" y="2"/>
                    </a:lnTo>
                    <a:lnTo>
                      <a:pt x="8" y="4"/>
                    </a:lnTo>
                    <a:lnTo>
                      <a:pt x="6" y="4"/>
                    </a:lnTo>
                    <a:lnTo>
                      <a:pt x="4" y="6"/>
                    </a:lnTo>
                    <a:lnTo>
                      <a:pt x="2" y="6"/>
                    </a:lnTo>
                    <a:lnTo>
                      <a:pt x="2" y="8"/>
                    </a:lnTo>
                    <a:lnTo>
                      <a:pt x="2" y="10"/>
                    </a:lnTo>
                    <a:lnTo>
                      <a:pt x="0" y="10"/>
                    </a:lnTo>
                    <a:lnTo>
                      <a:pt x="0" y="12"/>
                    </a:lnTo>
                    <a:lnTo>
                      <a:pt x="0" y="14"/>
                    </a:lnTo>
                    <a:lnTo>
                      <a:pt x="0" y="16"/>
                    </a:lnTo>
                    <a:lnTo>
                      <a:pt x="0" y="20"/>
                    </a:lnTo>
                    <a:lnTo>
                      <a:pt x="0" y="22"/>
                    </a:lnTo>
                    <a:lnTo>
                      <a:pt x="0" y="24"/>
                    </a:lnTo>
                    <a:lnTo>
                      <a:pt x="2" y="26"/>
                    </a:lnTo>
                    <a:lnTo>
                      <a:pt x="2" y="28"/>
                    </a:lnTo>
                    <a:lnTo>
                      <a:pt x="2" y="28"/>
                    </a:lnTo>
                    <a:lnTo>
                      <a:pt x="4" y="30"/>
                    </a:lnTo>
                    <a:lnTo>
                      <a:pt x="4" y="30"/>
                    </a:lnTo>
                    <a:lnTo>
                      <a:pt x="8" y="32"/>
                    </a:lnTo>
                    <a:lnTo>
                      <a:pt x="10" y="34"/>
                    </a:lnTo>
                    <a:lnTo>
                      <a:pt x="12" y="36"/>
                    </a:lnTo>
                    <a:lnTo>
                      <a:pt x="16" y="38"/>
                    </a:lnTo>
                    <a:lnTo>
                      <a:pt x="18" y="40"/>
                    </a:lnTo>
                    <a:lnTo>
                      <a:pt x="20" y="40"/>
                    </a:lnTo>
                    <a:lnTo>
                      <a:pt x="22" y="42"/>
                    </a:lnTo>
                    <a:lnTo>
                      <a:pt x="26" y="42"/>
                    </a:lnTo>
                    <a:lnTo>
                      <a:pt x="28" y="42"/>
                    </a:lnTo>
                    <a:lnTo>
                      <a:pt x="32" y="42"/>
                    </a:lnTo>
                    <a:lnTo>
                      <a:pt x="36" y="44"/>
                    </a:lnTo>
                    <a:lnTo>
                      <a:pt x="38" y="44"/>
                    </a:lnTo>
                    <a:lnTo>
                      <a:pt x="42" y="44"/>
                    </a:lnTo>
                    <a:lnTo>
                      <a:pt x="42" y="44"/>
                    </a:lnTo>
                    <a:lnTo>
                      <a:pt x="44" y="42"/>
                    </a:lnTo>
                    <a:lnTo>
                      <a:pt x="44" y="42"/>
                    </a:lnTo>
                    <a:lnTo>
                      <a:pt x="46" y="42"/>
                    </a:lnTo>
                    <a:lnTo>
                      <a:pt x="46" y="42"/>
                    </a:lnTo>
                    <a:lnTo>
                      <a:pt x="48" y="40"/>
                    </a:lnTo>
                    <a:lnTo>
                      <a:pt x="50" y="38"/>
                    </a:lnTo>
                    <a:lnTo>
                      <a:pt x="50" y="36"/>
                    </a:lnTo>
                    <a:lnTo>
                      <a:pt x="52" y="36"/>
                    </a:lnTo>
                    <a:lnTo>
                      <a:pt x="54" y="34"/>
                    </a:lnTo>
                    <a:lnTo>
                      <a:pt x="54" y="34"/>
                    </a:lnTo>
                    <a:lnTo>
                      <a:pt x="54" y="34"/>
                    </a:lnTo>
                    <a:lnTo>
                      <a:pt x="54" y="34"/>
                    </a:lnTo>
                    <a:lnTo>
                      <a:pt x="56" y="34"/>
                    </a:lnTo>
                    <a:lnTo>
                      <a:pt x="56" y="34"/>
                    </a:lnTo>
                    <a:lnTo>
                      <a:pt x="58" y="34"/>
                    </a:lnTo>
                    <a:lnTo>
                      <a:pt x="60" y="36"/>
                    </a:lnTo>
                    <a:lnTo>
                      <a:pt x="62" y="36"/>
                    </a:lnTo>
                    <a:lnTo>
                      <a:pt x="66" y="38"/>
                    </a:lnTo>
                    <a:lnTo>
                      <a:pt x="68" y="40"/>
                    </a:lnTo>
                    <a:lnTo>
                      <a:pt x="68" y="40"/>
                    </a:lnTo>
                    <a:lnTo>
                      <a:pt x="70" y="40"/>
                    </a:lnTo>
                    <a:lnTo>
                      <a:pt x="72" y="40"/>
                    </a:lnTo>
                    <a:lnTo>
                      <a:pt x="74" y="40"/>
                    </a:lnTo>
                    <a:lnTo>
                      <a:pt x="76" y="40"/>
                    </a:lnTo>
                    <a:lnTo>
                      <a:pt x="78" y="40"/>
                    </a:lnTo>
                    <a:lnTo>
                      <a:pt x="82" y="40"/>
                    </a:lnTo>
                    <a:lnTo>
                      <a:pt x="84" y="40"/>
                    </a:lnTo>
                    <a:lnTo>
                      <a:pt x="86" y="40"/>
                    </a:lnTo>
                    <a:lnTo>
                      <a:pt x="88" y="40"/>
                    </a:lnTo>
                    <a:lnTo>
                      <a:pt x="88" y="40"/>
                    </a:lnTo>
                    <a:lnTo>
                      <a:pt x="90" y="38"/>
                    </a:lnTo>
                    <a:lnTo>
                      <a:pt x="90" y="38"/>
                    </a:lnTo>
                    <a:lnTo>
                      <a:pt x="92" y="36"/>
                    </a:lnTo>
                    <a:lnTo>
                      <a:pt x="94" y="34"/>
                    </a:lnTo>
                    <a:lnTo>
                      <a:pt x="94" y="32"/>
                    </a:lnTo>
                    <a:lnTo>
                      <a:pt x="96" y="32"/>
                    </a:lnTo>
                    <a:lnTo>
                      <a:pt x="96" y="30"/>
                    </a:lnTo>
                    <a:lnTo>
                      <a:pt x="96" y="30"/>
                    </a:lnTo>
                    <a:lnTo>
                      <a:pt x="96" y="30"/>
                    </a:lnTo>
                    <a:lnTo>
                      <a:pt x="96" y="28"/>
                    </a:lnTo>
                    <a:lnTo>
                      <a:pt x="96" y="28"/>
                    </a:lnTo>
                    <a:lnTo>
                      <a:pt x="94" y="28"/>
                    </a:lnTo>
                    <a:lnTo>
                      <a:pt x="94" y="26"/>
                    </a:lnTo>
                    <a:lnTo>
                      <a:pt x="92" y="26"/>
                    </a:lnTo>
                    <a:lnTo>
                      <a:pt x="92" y="26"/>
                    </a:lnTo>
                    <a:lnTo>
                      <a:pt x="88" y="26"/>
                    </a:lnTo>
                    <a:lnTo>
                      <a:pt x="86" y="26"/>
                    </a:lnTo>
                    <a:lnTo>
                      <a:pt x="84" y="24"/>
                    </a:lnTo>
                    <a:lnTo>
                      <a:pt x="82" y="24"/>
                    </a:lnTo>
                    <a:lnTo>
                      <a:pt x="82" y="24"/>
                    </a:lnTo>
                    <a:lnTo>
                      <a:pt x="80" y="24"/>
                    </a:lnTo>
                    <a:lnTo>
                      <a:pt x="80" y="22"/>
                    </a:lnTo>
                    <a:lnTo>
                      <a:pt x="80" y="22"/>
                    </a:lnTo>
                    <a:lnTo>
                      <a:pt x="78" y="20"/>
                    </a:lnTo>
                    <a:lnTo>
                      <a:pt x="78" y="18"/>
                    </a:lnTo>
                    <a:lnTo>
                      <a:pt x="76" y="16"/>
                    </a:lnTo>
                    <a:lnTo>
                      <a:pt x="76" y="14"/>
                    </a:lnTo>
                    <a:lnTo>
                      <a:pt x="76" y="12"/>
                    </a:lnTo>
                    <a:lnTo>
                      <a:pt x="74" y="10"/>
                    </a:lnTo>
                    <a:lnTo>
                      <a:pt x="74" y="8"/>
                    </a:lnTo>
                    <a:lnTo>
                      <a:pt x="74" y="8"/>
                    </a:lnTo>
                    <a:lnTo>
                      <a:pt x="72" y="8"/>
                    </a:lnTo>
                    <a:lnTo>
                      <a:pt x="70" y="6"/>
                    </a:lnTo>
                    <a:lnTo>
                      <a:pt x="68" y="6"/>
                    </a:lnTo>
                    <a:lnTo>
                      <a:pt x="66" y="4"/>
                    </a:lnTo>
                    <a:lnTo>
                      <a:pt x="64" y="4"/>
                    </a:lnTo>
                    <a:lnTo>
                      <a:pt x="62" y="2"/>
                    </a:lnTo>
                    <a:lnTo>
                      <a:pt x="60" y="2"/>
                    </a:lnTo>
                    <a:lnTo>
                      <a:pt x="60" y="2"/>
                    </a:lnTo>
                    <a:lnTo>
                      <a:pt x="58" y="2"/>
                    </a:lnTo>
                    <a:lnTo>
                      <a:pt x="58" y="2"/>
                    </a:lnTo>
                    <a:lnTo>
                      <a:pt x="56" y="2"/>
                    </a:lnTo>
                    <a:lnTo>
                      <a:pt x="54" y="4"/>
                    </a:lnTo>
                    <a:lnTo>
                      <a:pt x="54" y="4"/>
                    </a:lnTo>
                    <a:lnTo>
                      <a:pt x="54" y="4"/>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61" name="Freeform 176"/>
              <p:cNvSpPr>
                <a:spLocks/>
              </p:cNvSpPr>
              <p:nvPr/>
            </p:nvSpPr>
            <p:spPr bwMode="auto">
              <a:xfrm>
                <a:off x="7164678" y="2444917"/>
                <a:ext cx="92075" cy="34925"/>
              </a:xfrm>
              <a:custGeom>
                <a:avLst/>
                <a:gdLst>
                  <a:gd name="T0" fmla="*/ 2 w 58"/>
                  <a:gd name="T1" fmla="*/ 0 h 22"/>
                  <a:gd name="T2" fmla="*/ 4 w 58"/>
                  <a:gd name="T3" fmla="*/ 0 h 22"/>
                  <a:gd name="T4" fmla="*/ 4 w 58"/>
                  <a:gd name="T5" fmla="*/ 0 h 22"/>
                  <a:gd name="T6" fmla="*/ 6 w 58"/>
                  <a:gd name="T7" fmla="*/ 2 h 22"/>
                  <a:gd name="T8" fmla="*/ 8 w 58"/>
                  <a:gd name="T9" fmla="*/ 4 h 22"/>
                  <a:gd name="T10" fmla="*/ 10 w 58"/>
                  <a:gd name="T11" fmla="*/ 6 h 22"/>
                  <a:gd name="T12" fmla="*/ 14 w 58"/>
                  <a:gd name="T13" fmla="*/ 6 h 22"/>
                  <a:gd name="T14" fmla="*/ 20 w 58"/>
                  <a:gd name="T15" fmla="*/ 6 h 22"/>
                  <a:gd name="T16" fmla="*/ 28 w 58"/>
                  <a:gd name="T17" fmla="*/ 6 h 22"/>
                  <a:gd name="T18" fmla="*/ 34 w 58"/>
                  <a:gd name="T19" fmla="*/ 6 h 22"/>
                  <a:gd name="T20" fmla="*/ 40 w 58"/>
                  <a:gd name="T21" fmla="*/ 4 h 22"/>
                  <a:gd name="T22" fmla="*/ 46 w 58"/>
                  <a:gd name="T23" fmla="*/ 4 h 22"/>
                  <a:gd name="T24" fmla="*/ 50 w 58"/>
                  <a:gd name="T25" fmla="*/ 4 h 22"/>
                  <a:gd name="T26" fmla="*/ 52 w 58"/>
                  <a:gd name="T27" fmla="*/ 4 h 22"/>
                  <a:gd name="T28" fmla="*/ 56 w 58"/>
                  <a:gd name="T29" fmla="*/ 6 h 22"/>
                  <a:gd name="T30" fmla="*/ 56 w 58"/>
                  <a:gd name="T31" fmla="*/ 6 h 22"/>
                  <a:gd name="T32" fmla="*/ 58 w 58"/>
                  <a:gd name="T33" fmla="*/ 10 h 22"/>
                  <a:gd name="T34" fmla="*/ 58 w 58"/>
                  <a:gd name="T35" fmla="*/ 14 h 22"/>
                  <a:gd name="T36" fmla="*/ 58 w 58"/>
                  <a:gd name="T37" fmla="*/ 16 h 22"/>
                  <a:gd name="T38" fmla="*/ 58 w 58"/>
                  <a:gd name="T39" fmla="*/ 18 h 22"/>
                  <a:gd name="T40" fmla="*/ 56 w 58"/>
                  <a:gd name="T41" fmla="*/ 20 h 22"/>
                  <a:gd name="T42" fmla="*/ 54 w 58"/>
                  <a:gd name="T43" fmla="*/ 22 h 22"/>
                  <a:gd name="T44" fmla="*/ 50 w 58"/>
                  <a:gd name="T45" fmla="*/ 22 h 22"/>
                  <a:gd name="T46" fmla="*/ 46 w 58"/>
                  <a:gd name="T47" fmla="*/ 22 h 22"/>
                  <a:gd name="T48" fmla="*/ 40 w 58"/>
                  <a:gd name="T49" fmla="*/ 22 h 22"/>
                  <a:gd name="T50" fmla="*/ 28 w 58"/>
                  <a:gd name="T51" fmla="*/ 22 h 22"/>
                  <a:gd name="T52" fmla="*/ 18 w 58"/>
                  <a:gd name="T53" fmla="*/ 20 h 22"/>
                  <a:gd name="T54" fmla="*/ 14 w 58"/>
                  <a:gd name="T55" fmla="*/ 18 h 22"/>
                  <a:gd name="T56" fmla="*/ 10 w 58"/>
                  <a:gd name="T57" fmla="*/ 16 h 22"/>
                  <a:gd name="T58" fmla="*/ 8 w 58"/>
                  <a:gd name="T59" fmla="*/ 14 h 22"/>
                  <a:gd name="T60" fmla="*/ 4 w 58"/>
                  <a:gd name="T61" fmla="*/ 12 h 22"/>
                  <a:gd name="T62" fmla="*/ 2 w 58"/>
                  <a:gd name="T63" fmla="*/ 10 h 22"/>
                  <a:gd name="T64" fmla="*/ 2 w 58"/>
                  <a:gd name="T65" fmla="*/ 6 h 22"/>
                  <a:gd name="T66" fmla="*/ 0 w 58"/>
                  <a:gd name="T67" fmla="*/ 4 h 22"/>
                  <a:gd name="T68" fmla="*/ 2 w 58"/>
                  <a:gd name="T69" fmla="*/ 2 h 22"/>
                  <a:gd name="T70" fmla="*/ 2 w 58"/>
                  <a:gd name="T71" fmla="*/ 0 h 22"/>
                  <a:gd name="T72" fmla="*/ 2 w 58"/>
                  <a:gd name="T7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 h="22">
                    <a:moveTo>
                      <a:pt x="2" y="0"/>
                    </a:moveTo>
                    <a:lnTo>
                      <a:pt x="2" y="0"/>
                    </a:lnTo>
                    <a:lnTo>
                      <a:pt x="2" y="0"/>
                    </a:lnTo>
                    <a:lnTo>
                      <a:pt x="4" y="0"/>
                    </a:lnTo>
                    <a:lnTo>
                      <a:pt x="4" y="0"/>
                    </a:lnTo>
                    <a:lnTo>
                      <a:pt x="4" y="0"/>
                    </a:lnTo>
                    <a:lnTo>
                      <a:pt x="6" y="0"/>
                    </a:lnTo>
                    <a:lnTo>
                      <a:pt x="6" y="2"/>
                    </a:lnTo>
                    <a:lnTo>
                      <a:pt x="8" y="4"/>
                    </a:lnTo>
                    <a:lnTo>
                      <a:pt x="8" y="4"/>
                    </a:lnTo>
                    <a:lnTo>
                      <a:pt x="10" y="6"/>
                    </a:lnTo>
                    <a:lnTo>
                      <a:pt x="10" y="6"/>
                    </a:lnTo>
                    <a:lnTo>
                      <a:pt x="12" y="6"/>
                    </a:lnTo>
                    <a:lnTo>
                      <a:pt x="14" y="6"/>
                    </a:lnTo>
                    <a:lnTo>
                      <a:pt x="18" y="6"/>
                    </a:lnTo>
                    <a:lnTo>
                      <a:pt x="20" y="6"/>
                    </a:lnTo>
                    <a:lnTo>
                      <a:pt x="26" y="6"/>
                    </a:lnTo>
                    <a:lnTo>
                      <a:pt x="28" y="6"/>
                    </a:lnTo>
                    <a:lnTo>
                      <a:pt x="32" y="6"/>
                    </a:lnTo>
                    <a:lnTo>
                      <a:pt x="34" y="6"/>
                    </a:lnTo>
                    <a:lnTo>
                      <a:pt x="36" y="4"/>
                    </a:lnTo>
                    <a:lnTo>
                      <a:pt x="40" y="4"/>
                    </a:lnTo>
                    <a:lnTo>
                      <a:pt x="44" y="4"/>
                    </a:lnTo>
                    <a:lnTo>
                      <a:pt x="46" y="4"/>
                    </a:lnTo>
                    <a:lnTo>
                      <a:pt x="48" y="4"/>
                    </a:lnTo>
                    <a:lnTo>
                      <a:pt x="50" y="4"/>
                    </a:lnTo>
                    <a:lnTo>
                      <a:pt x="52" y="4"/>
                    </a:lnTo>
                    <a:lnTo>
                      <a:pt x="52" y="4"/>
                    </a:lnTo>
                    <a:lnTo>
                      <a:pt x="54" y="4"/>
                    </a:lnTo>
                    <a:lnTo>
                      <a:pt x="56" y="6"/>
                    </a:lnTo>
                    <a:lnTo>
                      <a:pt x="56" y="6"/>
                    </a:lnTo>
                    <a:lnTo>
                      <a:pt x="56" y="6"/>
                    </a:lnTo>
                    <a:lnTo>
                      <a:pt x="56" y="8"/>
                    </a:lnTo>
                    <a:lnTo>
                      <a:pt x="58" y="10"/>
                    </a:lnTo>
                    <a:lnTo>
                      <a:pt x="58" y="12"/>
                    </a:lnTo>
                    <a:lnTo>
                      <a:pt x="58" y="14"/>
                    </a:lnTo>
                    <a:lnTo>
                      <a:pt x="58" y="16"/>
                    </a:lnTo>
                    <a:lnTo>
                      <a:pt x="58" y="16"/>
                    </a:lnTo>
                    <a:lnTo>
                      <a:pt x="58" y="18"/>
                    </a:lnTo>
                    <a:lnTo>
                      <a:pt x="58" y="18"/>
                    </a:lnTo>
                    <a:lnTo>
                      <a:pt x="58" y="18"/>
                    </a:lnTo>
                    <a:lnTo>
                      <a:pt x="56" y="20"/>
                    </a:lnTo>
                    <a:lnTo>
                      <a:pt x="56" y="20"/>
                    </a:lnTo>
                    <a:lnTo>
                      <a:pt x="54" y="22"/>
                    </a:lnTo>
                    <a:lnTo>
                      <a:pt x="52" y="22"/>
                    </a:lnTo>
                    <a:lnTo>
                      <a:pt x="50" y="22"/>
                    </a:lnTo>
                    <a:lnTo>
                      <a:pt x="48" y="22"/>
                    </a:lnTo>
                    <a:lnTo>
                      <a:pt x="46" y="22"/>
                    </a:lnTo>
                    <a:lnTo>
                      <a:pt x="44" y="22"/>
                    </a:lnTo>
                    <a:lnTo>
                      <a:pt x="40" y="22"/>
                    </a:lnTo>
                    <a:lnTo>
                      <a:pt x="34" y="22"/>
                    </a:lnTo>
                    <a:lnTo>
                      <a:pt x="28" y="22"/>
                    </a:lnTo>
                    <a:lnTo>
                      <a:pt x="24" y="20"/>
                    </a:lnTo>
                    <a:lnTo>
                      <a:pt x="18" y="20"/>
                    </a:lnTo>
                    <a:lnTo>
                      <a:pt x="16" y="18"/>
                    </a:lnTo>
                    <a:lnTo>
                      <a:pt x="14" y="18"/>
                    </a:lnTo>
                    <a:lnTo>
                      <a:pt x="12" y="18"/>
                    </a:lnTo>
                    <a:lnTo>
                      <a:pt x="10" y="16"/>
                    </a:lnTo>
                    <a:lnTo>
                      <a:pt x="8" y="16"/>
                    </a:lnTo>
                    <a:lnTo>
                      <a:pt x="8" y="14"/>
                    </a:lnTo>
                    <a:lnTo>
                      <a:pt x="6" y="14"/>
                    </a:lnTo>
                    <a:lnTo>
                      <a:pt x="4" y="12"/>
                    </a:lnTo>
                    <a:lnTo>
                      <a:pt x="4" y="10"/>
                    </a:lnTo>
                    <a:lnTo>
                      <a:pt x="2" y="10"/>
                    </a:lnTo>
                    <a:lnTo>
                      <a:pt x="2" y="8"/>
                    </a:lnTo>
                    <a:lnTo>
                      <a:pt x="2" y="6"/>
                    </a:lnTo>
                    <a:lnTo>
                      <a:pt x="0" y="4"/>
                    </a:lnTo>
                    <a:lnTo>
                      <a:pt x="0" y="4"/>
                    </a:lnTo>
                    <a:lnTo>
                      <a:pt x="0" y="2"/>
                    </a:lnTo>
                    <a:lnTo>
                      <a:pt x="2" y="2"/>
                    </a:lnTo>
                    <a:lnTo>
                      <a:pt x="2" y="0"/>
                    </a:lnTo>
                    <a:lnTo>
                      <a:pt x="2" y="0"/>
                    </a:lnTo>
                    <a:lnTo>
                      <a:pt x="2" y="0"/>
                    </a:lnTo>
                    <a:lnTo>
                      <a:pt x="2" y="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62" name="Freeform 178"/>
              <p:cNvSpPr>
                <a:spLocks/>
              </p:cNvSpPr>
              <p:nvPr/>
            </p:nvSpPr>
            <p:spPr bwMode="auto">
              <a:xfrm>
                <a:off x="7891753" y="2603667"/>
                <a:ext cx="66675" cy="44450"/>
              </a:xfrm>
              <a:custGeom>
                <a:avLst/>
                <a:gdLst>
                  <a:gd name="T0" fmla="*/ 16 w 42"/>
                  <a:gd name="T1" fmla="*/ 2 h 28"/>
                  <a:gd name="T2" fmla="*/ 16 w 42"/>
                  <a:gd name="T3" fmla="*/ 2 h 28"/>
                  <a:gd name="T4" fmla="*/ 14 w 42"/>
                  <a:gd name="T5" fmla="*/ 4 h 28"/>
                  <a:gd name="T6" fmla="*/ 14 w 42"/>
                  <a:gd name="T7" fmla="*/ 4 h 28"/>
                  <a:gd name="T8" fmla="*/ 10 w 42"/>
                  <a:gd name="T9" fmla="*/ 8 h 28"/>
                  <a:gd name="T10" fmla="*/ 8 w 42"/>
                  <a:gd name="T11" fmla="*/ 8 h 28"/>
                  <a:gd name="T12" fmla="*/ 6 w 42"/>
                  <a:gd name="T13" fmla="*/ 10 h 28"/>
                  <a:gd name="T14" fmla="*/ 4 w 42"/>
                  <a:gd name="T15" fmla="*/ 12 h 28"/>
                  <a:gd name="T16" fmla="*/ 4 w 42"/>
                  <a:gd name="T17" fmla="*/ 14 h 28"/>
                  <a:gd name="T18" fmla="*/ 4 w 42"/>
                  <a:gd name="T19" fmla="*/ 14 h 28"/>
                  <a:gd name="T20" fmla="*/ 2 w 42"/>
                  <a:gd name="T21" fmla="*/ 16 h 28"/>
                  <a:gd name="T22" fmla="*/ 2 w 42"/>
                  <a:gd name="T23" fmla="*/ 18 h 28"/>
                  <a:gd name="T24" fmla="*/ 0 w 42"/>
                  <a:gd name="T25" fmla="*/ 20 h 28"/>
                  <a:gd name="T26" fmla="*/ 0 w 42"/>
                  <a:gd name="T27" fmla="*/ 22 h 28"/>
                  <a:gd name="T28" fmla="*/ 0 w 42"/>
                  <a:gd name="T29" fmla="*/ 24 h 28"/>
                  <a:gd name="T30" fmla="*/ 0 w 42"/>
                  <a:gd name="T31" fmla="*/ 24 h 28"/>
                  <a:gd name="T32" fmla="*/ 0 w 42"/>
                  <a:gd name="T33" fmla="*/ 26 h 28"/>
                  <a:gd name="T34" fmla="*/ 0 w 42"/>
                  <a:gd name="T35" fmla="*/ 26 h 28"/>
                  <a:gd name="T36" fmla="*/ 0 w 42"/>
                  <a:gd name="T37" fmla="*/ 28 h 28"/>
                  <a:gd name="T38" fmla="*/ 0 w 42"/>
                  <a:gd name="T39" fmla="*/ 28 h 28"/>
                  <a:gd name="T40" fmla="*/ 2 w 42"/>
                  <a:gd name="T41" fmla="*/ 28 h 28"/>
                  <a:gd name="T42" fmla="*/ 2 w 42"/>
                  <a:gd name="T43" fmla="*/ 28 h 28"/>
                  <a:gd name="T44" fmla="*/ 4 w 42"/>
                  <a:gd name="T45" fmla="*/ 28 h 28"/>
                  <a:gd name="T46" fmla="*/ 6 w 42"/>
                  <a:gd name="T47" fmla="*/ 28 h 28"/>
                  <a:gd name="T48" fmla="*/ 8 w 42"/>
                  <a:gd name="T49" fmla="*/ 28 h 28"/>
                  <a:gd name="T50" fmla="*/ 10 w 42"/>
                  <a:gd name="T51" fmla="*/ 28 h 28"/>
                  <a:gd name="T52" fmla="*/ 14 w 42"/>
                  <a:gd name="T53" fmla="*/ 28 h 28"/>
                  <a:gd name="T54" fmla="*/ 16 w 42"/>
                  <a:gd name="T55" fmla="*/ 26 h 28"/>
                  <a:gd name="T56" fmla="*/ 20 w 42"/>
                  <a:gd name="T57" fmla="*/ 26 h 28"/>
                  <a:gd name="T58" fmla="*/ 22 w 42"/>
                  <a:gd name="T59" fmla="*/ 26 h 28"/>
                  <a:gd name="T60" fmla="*/ 24 w 42"/>
                  <a:gd name="T61" fmla="*/ 26 h 28"/>
                  <a:gd name="T62" fmla="*/ 26 w 42"/>
                  <a:gd name="T63" fmla="*/ 26 h 28"/>
                  <a:gd name="T64" fmla="*/ 30 w 42"/>
                  <a:gd name="T65" fmla="*/ 26 h 28"/>
                  <a:gd name="T66" fmla="*/ 32 w 42"/>
                  <a:gd name="T67" fmla="*/ 26 h 28"/>
                  <a:gd name="T68" fmla="*/ 34 w 42"/>
                  <a:gd name="T69" fmla="*/ 26 h 28"/>
                  <a:gd name="T70" fmla="*/ 36 w 42"/>
                  <a:gd name="T71" fmla="*/ 26 h 28"/>
                  <a:gd name="T72" fmla="*/ 36 w 42"/>
                  <a:gd name="T73" fmla="*/ 24 h 28"/>
                  <a:gd name="T74" fmla="*/ 36 w 42"/>
                  <a:gd name="T75" fmla="*/ 24 h 28"/>
                  <a:gd name="T76" fmla="*/ 38 w 42"/>
                  <a:gd name="T77" fmla="*/ 24 h 28"/>
                  <a:gd name="T78" fmla="*/ 38 w 42"/>
                  <a:gd name="T79" fmla="*/ 24 h 28"/>
                  <a:gd name="T80" fmla="*/ 38 w 42"/>
                  <a:gd name="T81" fmla="*/ 22 h 28"/>
                  <a:gd name="T82" fmla="*/ 40 w 42"/>
                  <a:gd name="T83" fmla="*/ 20 h 28"/>
                  <a:gd name="T84" fmla="*/ 40 w 42"/>
                  <a:gd name="T85" fmla="*/ 18 h 28"/>
                  <a:gd name="T86" fmla="*/ 40 w 42"/>
                  <a:gd name="T87" fmla="*/ 16 h 28"/>
                  <a:gd name="T88" fmla="*/ 42 w 42"/>
                  <a:gd name="T89" fmla="*/ 12 h 28"/>
                  <a:gd name="T90" fmla="*/ 40 w 42"/>
                  <a:gd name="T91" fmla="*/ 10 h 28"/>
                  <a:gd name="T92" fmla="*/ 40 w 42"/>
                  <a:gd name="T93" fmla="*/ 10 h 28"/>
                  <a:gd name="T94" fmla="*/ 40 w 42"/>
                  <a:gd name="T95" fmla="*/ 10 h 28"/>
                  <a:gd name="T96" fmla="*/ 40 w 42"/>
                  <a:gd name="T97" fmla="*/ 8 h 28"/>
                  <a:gd name="T98" fmla="*/ 40 w 42"/>
                  <a:gd name="T99" fmla="*/ 8 h 28"/>
                  <a:gd name="T100" fmla="*/ 38 w 42"/>
                  <a:gd name="T101" fmla="*/ 6 h 28"/>
                  <a:gd name="T102" fmla="*/ 36 w 42"/>
                  <a:gd name="T103" fmla="*/ 4 h 28"/>
                  <a:gd name="T104" fmla="*/ 34 w 42"/>
                  <a:gd name="T105" fmla="*/ 4 h 28"/>
                  <a:gd name="T106" fmla="*/ 32 w 42"/>
                  <a:gd name="T107" fmla="*/ 2 h 28"/>
                  <a:gd name="T108" fmla="*/ 30 w 42"/>
                  <a:gd name="T109" fmla="*/ 2 h 28"/>
                  <a:gd name="T110" fmla="*/ 28 w 42"/>
                  <a:gd name="T111" fmla="*/ 0 h 28"/>
                  <a:gd name="T112" fmla="*/ 26 w 42"/>
                  <a:gd name="T113" fmla="*/ 0 h 28"/>
                  <a:gd name="T114" fmla="*/ 26 w 42"/>
                  <a:gd name="T115" fmla="*/ 0 h 28"/>
                  <a:gd name="T116" fmla="*/ 24 w 42"/>
                  <a:gd name="T117" fmla="*/ 0 h 28"/>
                  <a:gd name="T118" fmla="*/ 22 w 42"/>
                  <a:gd name="T119" fmla="*/ 2 h 28"/>
                  <a:gd name="T120" fmla="*/ 18 w 42"/>
                  <a:gd name="T121" fmla="*/ 2 h 28"/>
                  <a:gd name="T122" fmla="*/ 16 w 42"/>
                  <a:gd name="T123"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 h="28">
                    <a:moveTo>
                      <a:pt x="16" y="2"/>
                    </a:moveTo>
                    <a:lnTo>
                      <a:pt x="16" y="2"/>
                    </a:lnTo>
                    <a:lnTo>
                      <a:pt x="14" y="4"/>
                    </a:lnTo>
                    <a:lnTo>
                      <a:pt x="14" y="4"/>
                    </a:lnTo>
                    <a:lnTo>
                      <a:pt x="10" y="8"/>
                    </a:lnTo>
                    <a:lnTo>
                      <a:pt x="8" y="8"/>
                    </a:lnTo>
                    <a:lnTo>
                      <a:pt x="6" y="10"/>
                    </a:lnTo>
                    <a:lnTo>
                      <a:pt x="4" y="12"/>
                    </a:lnTo>
                    <a:lnTo>
                      <a:pt x="4" y="14"/>
                    </a:lnTo>
                    <a:lnTo>
                      <a:pt x="4" y="14"/>
                    </a:lnTo>
                    <a:lnTo>
                      <a:pt x="2" y="16"/>
                    </a:lnTo>
                    <a:lnTo>
                      <a:pt x="2" y="18"/>
                    </a:lnTo>
                    <a:lnTo>
                      <a:pt x="0" y="20"/>
                    </a:lnTo>
                    <a:lnTo>
                      <a:pt x="0" y="22"/>
                    </a:lnTo>
                    <a:lnTo>
                      <a:pt x="0" y="24"/>
                    </a:lnTo>
                    <a:lnTo>
                      <a:pt x="0" y="24"/>
                    </a:lnTo>
                    <a:lnTo>
                      <a:pt x="0" y="26"/>
                    </a:lnTo>
                    <a:lnTo>
                      <a:pt x="0" y="26"/>
                    </a:lnTo>
                    <a:lnTo>
                      <a:pt x="0" y="28"/>
                    </a:lnTo>
                    <a:lnTo>
                      <a:pt x="0" y="28"/>
                    </a:lnTo>
                    <a:lnTo>
                      <a:pt x="2" y="28"/>
                    </a:lnTo>
                    <a:lnTo>
                      <a:pt x="2" y="28"/>
                    </a:lnTo>
                    <a:lnTo>
                      <a:pt x="4" y="28"/>
                    </a:lnTo>
                    <a:lnTo>
                      <a:pt x="6" y="28"/>
                    </a:lnTo>
                    <a:lnTo>
                      <a:pt x="8" y="28"/>
                    </a:lnTo>
                    <a:lnTo>
                      <a:pt x="10" y="28"/>
                    </a:lnTo>
                    <a:lnTo>
                      <a:pt x="14" y="28"/>
                    </a:lnTo>
                    <a:lnTo>
                      <a:pt x="16" y="26"/>
                    </a:lnTo>
                    <a:lnTo>
                      <a:pt x="20" y="26"/>
                    </a:lnTo>
                    <a:lnTo>
                      <a:pt x="22" y="26"/>
                    </a:lnTo>
                    <a:lnTo>
                      <a:pt x="24" y="26"/>
                    </a:lnTo>
                    <a:lnTo>
                      <a:pt x="26" y="26"/>
                    </a:lnTo>
                    <a:lnTo>
                      <a:pt x="30" y="26"/>
                    </a:lnTo>
                    <a:lnTo>
                      <a:pt x="32" y="26"/>
                    </a:lnTo>
                    <a:lnTo>
                      <a:pt x="34" y="26"/>
                    </a:lnTo>
                    <a:lnTo>
                      <a:pt x="36" y="26"/>
                    </a:lnTo>
                    <a:lnTo>
                      <a:pt x="36" y="24"/>
                    </a:lnTo>
                    <a:lnTo>
                      <a:pt x="36" y="24"/>
                    </a:lnTo>
                    <a:lnTo>
                      <a:pt x="38" y="24"/>
                    </a:lnTo>
                    <a:lnTo>
                      <a:pt x="38" y="24"/>
                    </a:lnTo>
                    <a:lnTo>
                      <a:pt x="38" y="22"/>
                    </a:lnTo>
                    <a:lnTo>
                      <a:pt x="40" y="20"/>
                    </a:lnTo>
                    <a:lnTo>
                      <a:pt x="40" y="18"/>
                    </a:lnTo>
                    <a:lnTo>
                      <a:pt x="40" y="16"/>
                    </a:lnTo>
                    <a:lnTo>
                      <a:pt x="42" y="12"/>
                    </a:lnTo>
                    <a:lnTo>
                      <a:pt x="40" y="10"/>
                    </a:lnTo>
                    <a:lnTo>
                      <a:pt x="40" y="10"/>
                    </a:lnTo>
                    <a:lnTo>
                      <a:pt x="40" y="10"/>
                    </a:lnTo>
                    <a:lnTo>
                      <a:pt x="40" y="8"/>
                    </a:lnTo>
                    <a:lnTo>
                      <a:pt x="40" y="8"/>
                    </a:lnTo>
                    <a:lnTo>
                      <a:pt x="38" y="6"/>
                    </a:lnTo>
                    <a:lnTo>
                      <a:pt x="36" y="4"/>
                    </a:lnTo>
                    <a:lnTo>
                      <a:pt x="34" y="4"/>
                    </a:lnTo>
                    <a:lnTo>
                      <a:pt x="32" y="2"/>
                    </a:lnTo>
                    <a:lnTo>
                      <a:pt x="30" y="2"/>
                    </a:lnTo>
                    <a:lnTo>
                      <a:pt x="28" y="0"/>
                    </a:lnTo>
                    <a:lnTo>
                      <a:pt x="26" y="0"/>
                    </a:lnTo>
                    <a:lnTo>
                      <a:pt x="26" y="0"/>
                    </a:lnTo>
                    <a:lnTo>
                      <a:pt x="24" y="0"/>
                    </a:lnTo>
                    <a:lnTo>
                      <a:pt x="22" y="2"/>
                    </a:lnTo>
                    <a:lnTo>
                      <a:pt x="18" y="2"/>
                    </a:lnTo>
                    <a:lnTo>
                      <a:pt x="16" y="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63" name="Freeform 180"/>
              <p:cNvSpPr>
                <a:spLocks/>
              </p:cNvSpPr>
              <p:nvPr/>
            </p:nvSpPr>
            <p:spPr bwMode="auto">
              <a:xfrm>
                <a:off x="7361528" y="3248192"/>
                <a:ext cx="88900" cy="174625"/>
              </a:xfrm>
              <a:custGeom>
                <a:avLst/>
                <a:gdLst>
                  <a:gd name="T0" fmla="*/ 6 w 56"/>
                  <a:gd name="T1" fmla="*/ 12 h 110"/>
                  <a:gd name="T2" fmla="*/ 4 w 56"/>
                  <a:gd name="T3" fmla="*/ 20 h 110"/>
                  <a:gd name="T4" fmla="*/ 6 w 56"/>
                  <a:gd name="T5" fmla="*/ 26 h 110"/>
                  <a:gd name="T6" fmla="*/ 12 w 56"/>
                  <a:gd name="T7" fmla="*/ 46 h 110"/>
                  <a:gd name="T8" fmla="*/ 14 w 56"/>
                  <a:gd name="T9" fmla="*/ 58 h 110"/>
                  <a:gd name="T10" fmla="*/ 18 w 56"/>
                  <a:gd name="T11" fmla="*/ 70 h 110"/>
                  <a:gd name="T12" fmla="*/ 20 w 56"/>
                  <a:gd name="T13" fmla="*/ 76 h 110"/>
                  <a:gd name="T14" fmla="*/ 24 w 56"/>
                  <a:gd name="T15" fmla="*/ 80 h 110"/>
                  <a:gd name="T16" fmla="*/ 28 w 56"/>
                  <a:gd name="T17" fmla="*/ 82 h 110"/>
                  <a:gd name="T18" fmla="*/ 28 w 56"/>
                  <a:gd name="T19" fmla="*/ 84 h 110"/>
                  <a:gd name="T20" fmla="*/ 26 w 56"/>
                  <a:gd name="T21" fmla="*/ 90 h 110"/>
                  <a:gd name="T22" fmla="*/ 22 w 56"/>
                  <a:gd name="T23" fmla="*/ 96 h 110"/>
                  <a:gd name="T24" fmla="*/ 22 w 56"/>
                  <a:gd name="T25" fmla="*/ 98 h 110"/>
                  <a:gd name="T26" fmla="*/ 24 w 56"/>
                  <a:gd name="T27" fmla="*/ 102 h 110"/>
                  <a:gd name="T28" fmla="*/ 26 w 56"/>
                  <a:gd name="T29" fmla="*/ 104 h 110"/>
                  <a:gd name="T30" fmla="*/ 30 w 56"/>
                  <a:gd name="T31" fmla="*/ 104 h 110"/>
                  <a:gd name="T32" fmla="*/ 32 w 56"/>
                  <a:gd name="T33" fmla="*/ 104 h 110"/>
                  <a:gd name="T34" fmla="*/ 40 w 56"/>
                  <a:gd name="T35" fmla="*/ 108 h 110"/>
                  <a:gd name="T36" fmla="*/ 44 w 56"/>
                  <a:gd name="T37" fmla="*/ 110 h 110"/>
                  <a:gd name="T38" fmla="*/ 48 w 56"/>
                  <a:gd name="T39" fmla="*/ 110 h 110"/>
                  <a:gd name="T40" fmla="*/ 52 w 56"/>
                  <a:gd name="T41" fmla="*/ 108 h 110"/>
                  <a:gd name="T42" fmla="*/ 56 w 56"/>
                  <a:gd name="T43" fmla="*/ 106 h 110"/>
                  <a:gd name="T44" fmla="*/ 56 w 56"/>
                  <a:gd name="T45" fmla="*/ 102 h 110"/>
                  <a:gd name="T46" fmla="*/ 54 w 56"/>
                  <a:gd name="T47" fmla="*/ 98 h 110"/>
                  <a:gd name="T48" fmla="*/ 48 w 56"/>
                  <a:gd name="T49" fmla="*/ 88 h 110"/>
                  <a:gd name="T50" fmla="*/ 46 w 56"/>
                  <a:gd name="T51" fmla="*/ 82 h 110"/>
                  <a:gd name="T52" fmla="*/ 40 w 56"/>
                  <a:gd name="T53" fmla="*/ 70 h 110"/>
                  <a:gd name="T54" fmla="*/ 36 w 56"/>
                  <a:gd name="T55" fmla="*/ 64 h 110"/>
                  <a:gd name="T56" fmla="*/ 34 w 56"/>
                  <a:gd name="T57" fmla="*/ 60 h 110"/>
                  <a:gd name="T58" fmla="*/ 36 w 56"/>
                  <a:gd name="T59" fmla="*/ 58 h 110"/>
                  <a:gd name="T60" fmla="*/ 36 w 56"/>
                  <a:gd name="T61" fmla="*/ 56 h 110"/>
                  <a:gd name="T62" fmla="*/ 40 w 56"/>
                  <a:gd name="T63" fmla="*/ 58 h 110"/>
                  <a:gd name="T64" fmla="*/ 44 w 56"/>
                  <a:gd name="T65" fmla="*/ 60 h 110"/>
                  <a:gd name="T66" fmla="*/ 46 w 56"/>
                  <a:gd name="T67" fmla="*/ 60 h 110"/>
                  <a:gd name="T68" fmla="*/ 46 w 56"/>
                  <a:gd name="T69" fmla="*/ 58 h 110"/>
                  <a:gd name="T70" fmla="*/ 46 w 56"/>
                  <a:gd name="T71" fmla="*/ 54 h 110"/>
                  <a:gd name="T72" fmla="*/ 42 w 56"/>
                  <a:gd name="T73" fmla="*/ 50 h 110"/>
                  <a:gd name="T74" fmla="*/ 34 w 56"/>
                  <a:gd name="T75" fmla="*/ 42 h 110"/>
                  <a:gd name="T76" fmla="*/ 26 w 56"/>
                  <a:gd name="T77" fmla="*/ 32 h 110"/>
                  <a:gd name="T78" fmla="*/ 22 w 56"/>
                  <a:gd name="T79" fmla="*/ 26 h 110"/>
                  <a:gd name="T80" fmla="*/ 20 w 56"/>
                  <a:gd name="T81" fmla="*/ 20 h 110"/>
                  <a:gd name="T82" fmla="*/ 20 w 56"/>
                  <a:gd name="T83" fmla="*/ 8 h 110"/>
                  <a:gd name="T84" fmla="*/ 18 w 56"/>
                  <a:gd name="T85" fmla="*/ 6 h 110"/>
                  <a:gd name="T86" fmla="*/ 16 w 56"/>
                  <a:gd name="T87" fmla="*/ 4 h 110"/>
                  <a:gd name="T88" fmla="*/ 10 w 56"/>
                  <a:gd name="T89" fmla="*/ 0 h 110"/>
                  <a:gd name="T90" fmla="*/ 4 w 56"/>
                  <a:gd name="T91" fmla="*/ 0 h 110"/>
                  <a:gd name="T92" fmla="*/ 2 w 56"/>
                  <a:gd name="T93" fmla="*/ 0 h 110"/>
                  <a:gd name="T94" fmla="*/ 0 w 56"/>
                  <a:gd name="T95" fmla="*/ 2 h 110"/>
                  <a:gd name="T96" fmla="*/ 2 w 56"/>
                  <a:gd name="T97" fmla="*/ 4 h 110"/>
                  <a:gd name="T98" fmla="*/ 4 w 56"/>
                  <a:gd name="T9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 h="110">
                    <a:moveTo>
                      <a:pt x="4" y="12"/>
                    </a:moveTo>
                    <a:lnTo>
                      <a:pt x="4" y="12"/>
                    </a:lnTo>
                    <a:lnTo>
                      <a:pt x="6" y="12"/>
                    </a:lnTo>
                    <a:lnTo>
                      <a:pt x="6" y="14"/>
                    </a:lnTo>
                    <a:lnTo>
                      <a:pt x="4" y="16"/>
                    </a:lnTo>
                    <a:lnTo>
                      <a:pt x="4" y="20"/>
                    </a:lnTo>
                    <a:lnTo>
                      <a:pt x="4" y="22"/>
                    </a:lnTo>
                    <a:lnTo>
                      <a:pt x="4" y="22"/>
                    </a:lnTo>
                    <a:lnTo>
                      <a:pt x="6" y="26"/>
                    </a:lnTo>
                    <a:lnTo>
                      <a:pt x="6" y="30"/>
                    </a:lnTo>
                    <a:lnTo>
                      <a:pt x="8" y="36"/>
                    </a:lnTo>
                    <a:lnTo>
                      <a:pt x="12" y="46"/>
                    </a:lnTo>
                    <a:lnTo>
                      <a:pt x="14" y="54"/>
                    </a:lnTo>
                    <a:lnTo>
                      <a:pt x="14" y="56"/>
                    </a:lnTo>
                    <a:lnTo>
                      <a:pt x="14" y="58"/>
                    </a:lnTo>
                    <a:lnTo>
                      <a:pt x="16" y="64"/>
                    </a:lnTo>
                    <a:lnTo>
                      <a:pt x="16" y="68"/>
                    </a:lnTo>
                    <a:lnTo>
                      <a:pt x="18" y="70"/>
                    </a:lnTo>
                    <a:lnTo>
                      <a:pt x="18" y="72"/>
                    </a:lnTo>
                    <a:lnTo>
                      <a:pt x="18" y="74"/>
                    </a:lnTo>
                    <a:lnTo>
                      <a:pt x="20" y="76"/>
                    </a:lnTo>
                    <a:lnTo>
                      <a:pt x="20" y="76"/>
                    </a:lnTo>
                    <a:lnTo>
                      <a:pt x="24" y="78"/>
                    </a:lnTo>
                    <a:lnTo>
                      <a:pt x="24" y="80"/>
                    </a:lnTo>
                    <a:lnTo>
                      <a:pt x="26" y="80"/>
                    </a:lnTo>
                    <a:lnTo>
                      <a:pt x="28" y="82"/>
                    </a:lnTo>
                    <a:lnTo>
                      <a:pt x="28" y="82"/>
                    </a:lnTo>
                    <a:lnTo>
                      <a:pt x="28" y="84"/>
                    </a:lnTo>
                    <a:lnTo>
                      <a:pt x="28" y="84"/>
                    </a:lnTo>
                    <a:lnTo>
                      <a:pt x="28" y="84"/>
                    </a:lnTo>
                    <a:lnTo>
                      <a:pt x="28" y="86"/>
                    </a:lnTo>
                    <a:lnTo>
                      <a:pt x="26" y="88"/>
                    </a:lnTo>
                    <a:lnTo>
                      <a:pt x="26" y="90"/>
                    </a:lnTo>
                    <a:lnTo>
                      <a:pt x="24" y="92"/>
                    </a:lnTo>
                    <a:lnTo>
                      <a:pt x="24" y="94"/>
                    </a:lnTo>
                    <a:lnTo>
                      <a:pt x="22" y="96"/>
                    </a:lnTo>
                    <a:lnTo>
                      <a:pt x="22" y="96"/>
                    </a:lnTo>
                    <a:lnTo>
                      <a:pt x="22" y="98"/>
                    </a:lnTo>
                    <a:lnTo>
                      <a:pt x="22" y="98"/>
                    </a:lnTo>
                    <a:lnTo>
                      <a:pt x="24" y="100"/>
                    </a:lnTo>
                    <a:lnTo>
                      <a:pt x="24" y="102"/>
                    </a:lnTo>
                    <a:lnTo>
                      <a:pt x="24" y="102"/>
                    </a:lnTo>
                    <a:lnTo>
                      <a:pt x="24" y="104"/>
                    </a:lnTo>
                    <a:lnTo>
                      <a:pt x="24" y="104"/>
                    </a:lnTo>
                    <a:lnTo>
                      <a:pt x="26" y="104"/>
                    </a:lnTo>
                    <a:lnTo>
                      <a:pt x="26" y="104"/>
                    </a:lnTo>
                    <a:lnTo>
                      <a:pt x="28" y="104"/>
                    </a:lnTo>
                    <a:lnTo>
                      <a:pt x="30" y="104"/>
                    </a:lnTo>
                    <a:lnTo>
                      <a:pt x="30" y="104"/>
                    </a:lnTo>
                    <a:lnTo>
                      <a:pt x="32" y="104"/>
                    </a:lnTo>
                    <a:lnTo>
                      <a:pt x="32" y="104"/>
                    </a:lnTo>
                    <a:lnTo>
                      <a:pt x="34" y="104"/>
                    </a:lnTo>
                    <a:lnTo>
                      <a:pt x="34" y="104"/>
                    </a:lnTo>
                    <a:lnTo>
                      <a:pt x="40" y="108"/>
                    </a:lnTo>
                    <a:lnTo>
                      <a:pt x="40" y="108"/>
                    </a:lnTo>
                    <a:lnTo>
                      <a:pt x="44" y="110"/>
                    </a:lnTo>
                    <a:lnTo>
                      <a:pt x="44" y="110"/>
                    </a:lnTo>
                    <a:lnTo>
                      <a:pt x="46" y="110"/>
                    </a:lnTo>
                    <a:lnTo>
                      <a:pt x="46" y="110"/>
                    </a:lnTo>
                    <a:lnTo>
                      <a:pt x="48" y="110"/>
                    </a:lnTo>
                    <a:lnTo>
                      <a:pt x="48" y="110"/>
                    </a:lnTo>
                    <a:lnTo>
                      <a:pt x="50" y="110"/>
                    </a:lnTo>
                    <a:lnTo>
                      <a:pt x="52" y="108"/>
                    </a:lnTo>
                    <a:lnTo>
                      <a:pt x="54" y="108"/>
                    </a:lnTo>
                    <a:lnTo>
                      <a:pt x="54" y="106"/>
                    </a:lnTo>
                    <a:lnTo>
                      <a:pt x="56" y="106"/>
                    </a:lnTo>
                    <a:lnTo>
                      <a:pt x="56" y="104"/>
                    </a:lnTo>
                    <a:lnTo>
                      <a:pt x="56" y="104"/>
                    </a:lnTo>
                    <a:lnTo>
                      <a:pt x="56" y="102"/>
                    </a:lnTo>
                    <a:lnTo>
                      <a:pt x="56" y="102"/>
                    </a:lnTo>
                    <a:lnTo>
                      <a:pt x="56" y="100"/>
                    </a:lnTo>
                    <a:lnTo>
                      <a:pt x="54" y="98"/>
                    </a:lnTo>
                    <a:lnTo>
                      <a:pt x="54" y="94"/>
                    </a:lnTo>
                    <a:lnTo>
                      <a:pt x="50" y="90"/>
                    </a:lnTo>
                    <a:lnTo>
                      <a:pt x="48" y="88"/>
                    </a:lnTo>
                    <a:lnTo>
                      <a:pt x="48" y="86"/>
                    </a:lnTo>
                    <a:lnTo>
                      <a:pt x="48" y="84"/>
                    </a:lnTo>
                    <a:lnTo>
                      <a:pt x="46" y="82"/>
                    </a:lnTo>
                    <a:lnTo>
                      <a:pt x="44" y="78"/>
                    </a:lnTo>
                    <a:lnTo>
                      <a:pt x="42" y="76"/>
                    </a:lnTo>
                    <a:lnTo>
                      <a:pt x="40" y="70"/>
                    </a:lnTo>
                    <a:lnTo>
                      <a:pt x="38" y="68"/>
                    </a:lnTo>
                    <a:lnTo>
                      <a:pt x="36" y="66"/>
                    </a:lnTo>
                    <a:lnTo>
                      <a:pt x="36" y="64"/>
                    </a:lnTo>
                    <a:lnTo>
                      <a:pt x="36" y="64"/>
                    </a:lnTo>
                    <a:lnTo>
                      <a:pt x="34" y="62"/>
                    </a:lnTo>
                    <a:lnTo>
                      <a:pt x="34" y="60"/>
                    </a:lnTo>
                    <a:lnTo>
                      <a:pt x="34" y="58"/>
                    </a:lnTo>
                    <a:lnTo>
                      <a:pt x="36" y="58"/>
                    </a:lnTo>
                    <a:lnTo>
                      <a:pt x="36" y="58"/>
                    </a:lnTo>
                    <a:lnTo>
                      <a:pt x="36" y="56"/>
                    </a:lnTo>
                    <a:lnTo>
                      <a:pt x="36" y="56"/>
                    </a:lnTo>
                    <a:lnTo>
                      <a:pt x="36" y="56"/>
                    </a:lnTo>
                    <a:lnTo>
                      <a:pt x="38" y="56"/>
                    </a:lnTo>
                    <a:lnTo>
                      <a:pt x="38" y="56"/>
                    </a:lnTo>
                    <a:lnTo>
                      <a:pt x="40" y="58"/>
                    </a:lnTo>
                    <a:lnTo>
                      <a:pt x="42" y="58"/>
                    </a:lnTo>
                    <a:lnTo>
                      <a:pt x="42" y="58"/>
                    </a:lnTo>
                    <a:lnTo>
                      <a:pt x="44" y="60"/>
                    </a:lnTo>
                    <a:lnTo>
                      <a:pt x="44" y="60"/>
                    </a:lnTo>
                    <a:lnTo>
                      <a:pt x="46" y="60"/>
                    </a:lnTo>
                    <a:lnTo>
                      <a:pt x="46" y="60"/>
                    </a:lnTo>
                    <a:lnTo>
                      <a:pt x="46" y="58"/>
                    </a:lnTo>
                    <a:lnTo>
                      <a:pt x="46" y="58"/>
                    </a:lnTo>
                    <a:lnTo>
                      <a:pt x="46" y="58"/>
                    </a:lnTo>
                    <a:lnTo>
                      <a:pt x="46" y="56"/>
                    </a:lnTo>
                    <a:lnTo>
                      <a:pt x="46" y="56"/>
                    </a:lnTo>
                    <a:lnTo>
                      <a:pt x="46" y="54"/>
                    </a:lnTo>
                    <a:lnTo>
                      <a:pt x="46" y="54"/>
                    </a:lnTo>
                    <a:lnTo>
                      <a:pt x="44" y="52"/>
                    </a:lnTo>
                    <a:lnTo>
                      <a:pt x="42" y="50"/>
                    </a:lnTo>
                    <a:lnTo>
                      <a:pt x="40" y="46"/>
                    </a:lnTo>
                    <a:lnTo>
                      <a:pt x="36" y="44"/>
                    </a:lnTo>
                    <a:lnTo>
                      <a:pt x="34" y="42"/>
                    </a:lnTo>
                    <a:lnTo>
                      <a:pt x="32" y="40"/>
                    </a:lnTo>
                    <a:lnTo>
                      <a:pt x="30" y="36"/>
                    </a:lnTo>
                    <a:lnTo>
                      <a:pt x="26" y="32"/>
                    </a:lnTo>
                    <a:lnTo>
                      <a:pt x="24" y="28"/>
                    </a:lnTo>
                    <a:lnTo>
                      <a:pt x="22" y="26"/>
                    </a:lnTo>
                    <a:lnTo>
                      <a:pt x="22" y="26"/>
                    </a:lnTo>
                    <a:lnTo>
                      <a:pt x="22" y="24"/>
                    </a:lnTo>
                    <a:lnTo>
                      <a:pt x="20" y="22"/>
                    </a:lnTo>
                    <a:lnTo>
                      <a:pt x="20" y="20"/>
                    </a:lnTo>
                    <a:lnTo>
                      <a:pt x="20" y="14"/>
                    </a:lnTo>
                    <a:lnTo>
                      <a:pt x="20" y="12"/>
                    </a:lnTo>
                    <a:lnTo>
                      <a:pt x="20" y="8"/>
                    </a:lnTo>
                    <a:lnTo>
                      <a:pt x="18" y="8"/>
                    </a:lnTo>
                    <a:lnTo>
                      <a:pt x="18" y="6"/>
                    </a:lnTo>
                    <a:lnTo>
                      <a:pt x="18" y="6"/>
                    </a:lnTo>
                    <a:lnTo>
                      <a:pt x="18" y="4"/>
                    </a:lnTo>
                    <a:lnTo>
                      <a:pt x="16" y="4"/>
                    </a:lnTo>
                    <a:lnTo>
                      <a:pt x="16" y="4"/>
                    </a:lnTo>
                    <a:lnTo>
                      <a:pt x="14" y="2"/>
                    </a:lnTo>
                    <a:lnTo>
                      <a:pt x="12" y="2"/>
                    </a:lnTo>
                    <a:lnTo>
                      <a:pt x="10" y="0"/>
                    </a:lnTo>
                    <a:lnTo>
                      <a:pt x="6" y="0"/>
                    </a:lnTo>
                    <a:lnTo>
                      <a:pt x="6" y="0"/>
                    </a:lnTo>
                    <a:lnTo>
                      <a:pt x="4" y="0"/>
                    </a:lnTo>
                    <a:lnTo>
                      <a:pt x="4" y="0"/>
                    </a:lnTo>
                    <a:lnTo>
                      <a:pt x="2" y="0"/>
                    </a:lnTo>
                    <a:lnTo>
                      <a:pt x="2" y="0"/>
                    </a:lnTo>
                    <a:lnTo>
                      <a:pt x="2" y="2"/>
                    </a:lnTo>
                    <a:lnTo>
                      <a:pt x="0" y="2"/>
                    </a:lnTo>
                    <a:lnTo>
                      <a:pt x="0" y="2"/>
                    </a:lnTo>
                    <a:lnTo>
                      <a:pt x="0" y="2"/>
                    </a:lnTo>
                    <a:lnTo>
                      <a:pt x="0" y="4"/>
                    </a:lnTo>
                    <a:lnTo>
                      <a:pt x="2" y="4"/>
                    </a:lnTo>
                    <a:lnTo>
                      <a:pt x="2" y="6"/>
                    </a:lnTo>
                    <a:lnTo>
                      <a:pt x="4" y="8"/>
                    </a:lnTo>
                    <a:lnTo>
                      <a:pt x="4" y="10"/>
                    </a:lnTo>
                    <a:lnTo>
                      <a:pt x="4" y="1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64" name="Freeform 182"/>
              <p:cNvSpPr>
                <a:spLocks/>
              </p:cNvSpPr>
              <p:nvPr/>
            </p:nvSpPr>
            <p:spPr bwMode="auto">
              <a:xfrm>
                <a:off x="4888203" y="2356017"/>
                <a:ext cx="3333750" cy="1250950"/>
              </a:xfrm>
              <a:custGeom>
                <a:avLst/>
                <a:gdLst>
                  <a:gd name="T0" fmla="*/ 330 w 2100"/>
                  <a:gd name="T1" fmla="*/ 590 h 788"/>
                  <a:gd name="T2" fmla="*/ 432 w 2100"/>
                  <a:gd name="T3" fmla="*/ 580 h 788"/>
                  <a:gd name="T4" fmla="*/ 550 w 2100"/>
                  <a:gd name="T5" fmla="*/ 636 h 788"/>
                  <a:gd name="T6" fmla="*/ 590 w 2100"/>
                  <a:gd name="T7" fmla="*/ 570 h 788"/>
                  <a:gd name="T8" fmla="*/ 746 w 2100"/>
                  <a:gd name="T9" fmla="*/ 584 h 788"/>
                  <a:gd name="T10" fmla="*/ 838 w 2100"/>
                  <a:gd name="T11" fmla="*/ 658 h 788"/>
                  <a:gd name="T12" fmla="*/ 970 w 2100"/>
                  <a:gd name="T13" fmla="*/ 680 h 788"/>
                  <a:gd name="T14" fmla="*/ 976 w 2100"/>
                  <a:gd name="T15" fmla="*/ 602 h 788"/>
                  <a:gd name="T16" fmla="*/ 1120 w 2100"/>
                  <a:gd name="T17" fmla="*/ 654 h 788"/>
                  <a:gd name="T18" fmla="*/ 1196 w 2100"/>
                  <a:gd name="T19" fmla="*/ 644 h 788"/>
                  <a:gd name="T20" fmla="*/ 1270 w 2100"/>
                  <a:gd name="T21" fmla="*/ 620 h 788"/>
                  <a:gd name="T22" fmla="*/ 1372 w 2100"/>
                  <a:gd name="T23" fmla="*/ 646 h 788"/>
                  <a:gd name="T24" fmla="*/ 1482 w 2100"/>
                  <a:gd name="T25" fmla="*/ 694 h 788"/>
                  <a:gd name="T26" fmla="*/ 1452 w 2100"/>
                  <a:gd name="T27" fmla="*/ 774 h 788"/>
                  <a:gd name="T28" fmla="*/ 1548 w 2100"/>
                  <a:gd name="T29" fmla="*/ 644 h 788"/>
                  <a:gd name="T30" fmla="*/ 1492 w 2100"/>
                  <a:gd name="T31" fmla="*/ 576 h 788"/>
                  <a:gd name="T32" fmla="*/ 1540 w 2100"/>
                  <a:gd name="T33" fmla="*/ 456 h 788"/>
                  <a:gd name="T34" fmla="*/ 1658 w 2100"/>
                  <a:gd name="T35" fmla="*/ 462 h 788"/>
                  <a:gd name="T36" fmla="*/ 1758 w 2100"/>
                  <a:gd name="T37" fmla="*/ 416 h 788"/>
                  <a:gd name="T38" fmla="*/ 1748 w 2100"/>
                  <a:gd name="T39" fmla="*/ 468 h 788"/>
                  <a:gd name="T40" fmla="*/ 1784 w 2100"/>
                  <a:gd name="T41" fmla="*/ 608 h 788"/>
                  <a:gd name="T42" fmla="*/ 1826 w 2100"/>
                  <a:gd name="T43" fmla="*/ 514 h 788"/>
                  <a:gd name="T44" fmla="*/ 1858 w 2100"/>
                  <a:gd name="T45" fmla="*/ 420 h 788"/>
                  <a:gd name="T46" fmla="*/ 1924 w 2100"/>
                  <a:gd name="T47" fmla="*/ 394 h 788"/>
                  <a:gd name="T48" fmla="*/ 1946 w 2100"/>
                  <a:gd name="T49" fmla="*/ 340 h 788"/>
                  <a:gd name="T50" fmla="*/ 1986 w 2100"/>
                  <a:gd name="T51" fmla="*/ 300 h 788"/>
                  <a:gd name="T52" fmla="*/ 2070 w 2100"/>
                  <a:gd name="T53" fmla="*/ 348 h 788"/>
                  <a:gd name="T54" fmla="*/ 2096 w 2100"/>
                  <a:gd name="T55" fmla="*/ 282 h 788"/>
                  <a:gd name="T56" fmla="*/ 2000 w 2100"/>
                  <a:gd name="T57" fmla="*/ 260 h 788"/>
                  <a:gd name="T58" fmla="*/ 1884 w 2100"/>
                  <a:gd name="T59" fmla="*/ 206 h 788"/>
                  <a:gd name="T60" fmla="*/ 1772 w 2100"/>
                  <a:gd name="T61" fmla="*/ 206 h 788"/>
                  <a:gd name="T62" fmla="*/ 1650 w 2100"/>
                  <a:gd name="T63" fmla="*/ 186 h 788"/>
                  <a:gd name="T64" fmla="*/ 1490 w 2100"/>
                  <a:gd name="T65" fmla="*/ 144 h 788"/>
                  <a:gd name="T66" fmla="*/ 1384 w 2100"/>
                  <a:gd name="T67" fmla="*/ 138 h 788"/>
                  <a:gd name="T68" fmla="*/ 1300 w 2100"/>
                  <a:gd name="T69" fmla="*/ 150 h 788"/>
                  <a:gd name="T70" fmla="*/ 1238 w 2100"/>
                  <a:gd name="T71" fmla="*/ 140 h 788"/>
                  <a:gd name="T72" fmla="*/ 1142 w 2100"/>
                  <a:gd name="T73" fmla="*/ 126 h 788"/>
                  <a:gd name="T74" fmla="*/ 970 w 2100"/>
                  <a:gd name="T75" fmla="*/ 110 h 788"/>
                  <a:gd name="T76" fmla="*/ 970 w 2100"/>
                  <a:gd name="T77" fmla="*/ 22 h 788"/>
                  <a:gd name="T78" fmla="*/ 870 w 2100"/>
                  <a:gd name="T79" fmla="*/ 28 h 788"/>
                  <a:gd name="T80" fmla="*/ 808 w 2100"/>
                  <a:gd name="T81" fmla="*/ 50 h 788"/>
                  <a:gd name="T82" fmla="*/ 714 w 2100"/>
                  <a:gd name="T83" fmla="*/ 68 h 788"/>
                  <a:gd name="T84" fmla="*/ 650 w 2100"/>
                  <a:gd name="T85" fmla="*/ 110 h 788"/>
                  <a:gd name="T86" fmla="*/ 670 w 2100"/>
                  <a:gd name="T87" fmla="*/ 184 h 788"/>
                  <a:gd name="T88" fmla="*/ 612 w 2100"/>
                  <a:gd name="T89" fmla="*/ 180 h 788"/>
                  <a:gd name="T90" fmla="*/ 558 w 2100"/>
                  <a:gd name="T91" fmla="*/ 162 h 788"/>
                  <a:gd name="T92" fmla="*/ 608 w 2100"/>
                  <a:gd name="T93" fmla="*/ 218 h 788"/>
                  <a:gd name="T94" fmla="*/ 602 w 2100"/>
                  <a:gd name="T95" fmla="*/ 234 h 788"/>
                  <a:gd name="T96" fmla="*/ 546 w 2100"/>
                  <a:gd name="T97" fmla="*/ 272 h 788"/>
                  <a:gd name="T98" fmla="*/ 516 w 2100"/>
                  <a:gd name="T99" fmla="*/ 108 h 788"/>
                  <a:gd name="T100" fmla="*/ 502 w 2100"/>
                  <a:gd name="T101" fmla="*/ 230 h 788"/>
                  <a:gd name="T102" fmla="*/ 396 w 2100"/>
                  <a:gd name="T103" fmla="*/ 216 h 788"/>
                  <a:gd name="T104" fmla="*/ 360 w 2100"/>
                  <a:gd name="T105" fmla="*/ 240 h 788"/>
                  <a:gd name="T106" fmla="*/ 238 w 2100"/>
                  <a:gd name="T107" fmla="*/ 278 h 788"/>
                  <a:gd name="T108" fmla="*/ 206 w 2100"/>
                  <a:gd name="T109" fmla="*/ 290 h 788"/>
                  <a:gd name="T110" fmla="*/ 156 w 2100"/>
                  <a:gd name="T111" fmla="*/ 324 h 788"/>
                  <a:gd name="T112" fmla="*/ 110 w 2100"/>
                  <a:gd name="T113" fmla="*/ 336 h 788"/>
                  <a:gd name="T114" fmla="*/ 74 w 2100"/>
                  <a:gd name="T115" fmla="*/ 282 h 788"/>
                  <a:gd name="T116" fmla="*/ 46 w 2100"/>
                  <a:gd name="T117" fmla="*/ 214 h 788"/>
                  <a:gd name="T118" fmla="*/ 10 w 2100"/>
                  <a:gd name="T119" fmla="*/ 420 h 788"/>
                  <a:gd name="T120" fmla="*/ 104 w 2100"/>
                  <a:gd name="T121" fmla="*/ 586 h 788"/>
                  <a:gd name="T122" fmla="*/ 170 w 2100"/>
                  <a:gd name="T123" fmla="*/ 708 h 788"/>
                  <a:gd name="T124" fmla="*/ 228 w 2100"/>
                  <a:gd name="T125" fmla="*/ 75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00" h="788">
                    <a:moveTo>
                      <a:pt x="306" y="726"/>
                    </a:moveTo>
                    <a:lnTo>
                      <a:pt x="306" y="726"/>
                    </a:lnTo>
                    <a:lnTo>
                      <a:pt x="314" y="720"/>
                    </a:lnTo>
                    <a:lnTo>
                      <a:pt x="318" y="716"/>
                    </a:lnTo>
                    <a:lnTo>
                      <a:pt x="318" y="712"/>
                    </a:lnTo>
                    <a:lnTo>
                      <a:pt x="320" y="704"/>
                    </a:lnTo>
                    <a:lnTo>
                      <a:pt x="320" y="700"/>
                    </a:lnTo>
                    <a:lnTo>
                      <a:pt x="322" y="696"/>
                    </a:lnTo>
                    <a:lnTo>
                      <a:pt x="322" y="692"/>
                    </a:lnTo>
                    <a:lnTo>
                      <a:pt x="324" y="690"/>
                    </a:lnTo>
                    <a:lnTo>
                      <a:pt x="324" y="688"/>
                    </a:lnTo>
                    <a:lnTo>
                      <a:pt x="324" y="688"/>
                    </a:lnTo>
                    <a:lnTo>
                      <a:pt x="324" y="686"/>
                    </a:lnTo>
                    <a:lnTo>
                      <a:pt x="326" y="686"/>
                    </a:lnTo>
                    <a:lnTo>
                      <a:pt x="328" y="684"/>
                    </a:lnTo>
                    <a:lnTo>
                      <a:pt x="330" y="682"/>
                    </a:lnTo>
                    <a:lnTo>
                      <a:pt x="332" y="680"/>
                    </a:lnTo>
                    <a:lnTo>
                      <a:pt x="334" y="678"/>
                    </a:lnTo>
                    <a:lnTo>
                      <a:pt x="336" y="676"/>
                    </a:lnTo>
                    <a:lnTo>
                      <a:pt x="336" y="674"/>
                    </a:lnTo>
                    <a:lnTo>
                      <a:pt x="338" y="674"/>
                    </a:lnTo>
                    <a:lnTo>
                      <a:pt x="338" y="672"/>
                    </a:lnTo>
                    <a:lnTo>
                      <a:pt x="338" y="670"/>
                    </a:lnTo>
                    <a:lnTo>
                      <a:pt x="338" y="668"/>
                    </a:lnTo>
                    <a:lnTo>
                      <a:pt x="338" y="664"/>
                    </a:lnTo>
                    <a:lnTo>
                      <a:pt x="338" y="662"/>
                    </a:lnTo>
                    <a:lnTo>
                      <a:pt x="338" y="658"/>
                    </a:lnTo>
                    <a:lnTo>
                      <a:pt x="336" y="656"/>
                    </a:lnTo>
                    <a:lnTo>
                      <a:pt x="336" y="656"/>
                    </a:lnTo>
                    <a:lnTo>
                      <a:pt x="336" y="654"/>
                    </a:lnTo>
                    <a:lnTo>
                      <a:pt x="336" y="654"/>
                    </a:lnTo>
                    <a:lnTo>
                      <a:pt x="334" y="654"/>
                    </a:lnTo>
                    <a:lnTo>
                      <a:pt x="334" y="652"/>
                    </a:lnTo>
                    <a:lnTo>
                      <a:pt x="332" y="652"/>
                    </a:lnTo>
                    <a:lnTo>
                      <a:pt x="330" y="650"/>
                    </a:lnTo>
                    <a:lnTo>
                      <a:pt x="328" y="650"/>
                    </a:lnTo>
                    <a:lnTo>
                      <a:pt x="326" y="648"/>
                    </a:lnTo>
                    <a:lnTo>
                      <a:pt x="322" y="646"/>
                    </a:lnTo>
                    <a:lnTo>
                      <a:pt x="320" y="646"/>
                    </a:lnTo>
                    <a:lnTo>
                      <a:pt x="320" y="644"/>
                    </a:lnTo>
                    <a:lnTo>
                      <a:pt x="318" y="644"/>
                    </a:lnTo>
                    <a:lnTo>
                      <a:pt x="318" y="642"/>
                    </a:lnTo>
                    <a:lnTo>
                      <a:pt x="316" y="640"/>
                    </a:lnTo>
                    <a:lnTo>
                      <a:pt x="316" y="638"/>
                    </a:lnTo>
                    <a:lnTo>
                      <a:pt x="314" y="636"/>
                    </a:lnTo>
                    <a:lnTo>
                      <a:pt x="312" y="634"/>
                    </a:lnTo>
                    <a:lnTo>
                      <a:pt x="312" y="632"/>
                    </a:lnTo>
                    <a:lnTo>
                      <a:pt x="312" y="630"/>
                    </a:lnTo>
                    <a:lnTo>
                      <a:pt x="312" y="630"/>
                    </a:lnTo>
                    <a:lnTo>
                      <a:pt x="312" y="628"/>
                    </a:lnTo>
                    <a:lnTo>
                      <a:pt x="312" y="626"/>
                    </a:lnTo>
                    <a:lnTo>
                      <a:pt x="312" y="624"/>
                    </a:lnTo>
                    <a:lnTo>
                      <a:pt x="312" y="622"/>
                    </a:lnTo>
                    <a:lnTo>
                      <a:pt x="314" y="616"/>
                    </a:lnTo>
                    <a:lnTo>
                      <a:pt x="316" y="612"/>
                    </a:lnTo>
                    <a:lnTo>
                      <a:pt x="318" y="608"/>
                    </a:lnTo>
                    <a:lnTo>
                      <a:pt x="320" y="604"/>
                    </a:lnTo>
                    <a:lnTo>
                      <a:pt x="322" y="600"/>
                    </a:lnTo>
                    <a:lnTo>
                      <a:pt x="326" y="594"/>
                    </a:lnTo>
                    <a:lnTo>
                      <a:pt x="330" y="590"/>
                    </a:lnTo>
                    <a:lnTo>
                      <a:pt x="330" y="588"/>
                    </a:lnTo>
                    <a:lnTo>
                      <a:pt x="332" y="588"/>
                    </a:lnTo>
                    <a:lnTo>
                      <a:pt x="334" y="586"/>
                    </a:lnTo>
                    <a:lnTo>
                      <a:pt x="336" y="584"/>
                    </a:lnTo>
                    <a:lnTo>
                      <a:pt x="338" y="582"/>
                    </a:lnTo>
                    <a:lnTo>
                      <a:pt x="340" y="580"/>
                    </a:lnTo>
                    <a:lnTo>
                      <a:pt x="342" y="580"/>
                    </a:lnTo>
                    <a:lnTo>
                      <a:pt x="344" y="578"/>
                    </a:lnTo>
                    <a:lnTo>
                      <a:pt x="346" y="578"/>
                    </a:lnTo>
                    <a:lnTo>
                      <a:pt x="348" y="576"/>
                    </a:lnTo>
                    <a:lnTo>
                      <a:pt x="350" y="576"/>
                    </a:lnTo>
                    <a:lnTo>
                      <a:pt x="352" y="576"/>
                    </a:lnTo>
                    <a:lnTo>
                      <a:pt x="354" y="576"/>
                    </a:lnTo>
                    <a:lnTo>
                      <a:pt x="356" y="576"/>
                    </a:lnTo>
                    <a:lnTo>
                      <a:pt x="356" y="576"/>
                    </a:lnTo>
                    <a:lnTo>
                      <a:pt x="358" y="576"/>
                    </a:lnTo>
                    <a:lnTo>
                      <a:pt x="358" y="576"/>
                    </a:lnTo>
                    <a:lnTo>
                      <a:pt x="360" y="578"/>
                    </a:lnTo>
                    <a:lnTo>
                      <a:pt x="360" y="578"/>
                    </a:lnTo>
                    <a:lnTo>
                      <a:pt x="362" y="580"/>
                    </a:lnTo>
                    <a:lnTo>
                      <a:pt x="362" y="582"/>
                    </a:lnTo>
                    <a:lnTo>
                      <a:pt x="364" y="584"/>
                    </a:lnTo>
                    <a:lnTo>
                      <a:pt x="366" y="588"/>
                    </a:lnTo>
                    <a:lnTo>
                      <a:pt x="366" y="590"/>
                    </a:lnTo>
                    <a:lnTo>
                      <a:pt x="368" y="590"/>
                    </a:lnTo>
                    <a:lnTo>
                      <a:pt x="368" y="592"/>
                    </a:lnTo>
                    <a:lnTo>
                      <a:pt x="370" y="592"/>
                    </a:lnTo>
                    <a:lnTo>
                      <a:pt x="370" y="594"/>
                    </a:lnTo>
                    <a:lnTo>
                      <a:pt x="372" y="594"/>
                    </a:lnTo>
                    <a:lnTo>
                      <a:pt x="372" y="594"/>
                    </a:lnTo>
                    <a:lnTo>
                      <a:pt x="372" y="594"/>
                    </a:lnTo>
                    <a:lnTo>
                      <a:pt x="374" y="592"/>
                    </a:lnTo>
                    <a:lnTo>
                      <a:pt x="374" y="592"/>
                    </a:lnTo>
                    <a:lnTo>
                      <a:pt x="374" y="592"/>
                    </a:lnTo>
                    <a:lnTo>
                      <a:pt x="374" y="590"/>
                    </a:lnTo>
                    <a:lnTo>
                      <a:pt x="376" y="588"/>
                    </a:lnTo>
                    <a:lnTo>
                      <a:pt x="376" y="586"/>
                    </a:lnTo>
                    <a:lnTo>
                      <a:pt x="376" y="584"/>
                    </a:lnTo>
                    <a:lnTo>
                      <a:pt x="378" y="582"/>
                    </a:lnTo>
                    <a:lnTo>
                      <a:pt x="378" y="582"/>
                    </a:lnTo>
                    <a:lnTo>
                      <a:pt x="378" y="582"/>
                    </a:lnTo>
                    <a:lnTo>
                      <a:pt x="378" y="580"/>
                    </a:lnTo>
                    <a:lnTo>
                      <a:pt x="380" y="580"/>
                    </a:lnTo>
                    <a:lnTo>
                      <a:pt x="382" y="580"/>
                    </a:lnTo>
                    <a:lnTo>
                      <a:pt x="384" y="578"/>
                    </a:lnTo>
                    <a:lnTo>
                      <a:pt x="388" y="578"/>
                    </a:lnTo>
                    <a:lnTo>
                      <a:pt x="390" y="578"/>
                    </a:lnTo>
                    <a:lnTo>
                      <a:pt x="392" y="576"/>
                    </a:lnTo>
                    <a:lnTo>
                      <a:pt x="396" y="576"/>
                    </a:lnTo>
                    <a:lnTo>
                      <a:pt x="398" y="576"/>
                    </a:lnTo>
                    <a:lnTo>
                      <a:pt x="398" y="576"/>
                    </a:lnTo>
                    <a:lnTo>
                      <a:pt x="402" y="576"/>
                    </a:lnTo>
                    <a:lnTo>
                      <a:pt x="406" y="578"/>
                    </a:lnTo>
                    <a:lnTo>
                      <a:pt x="410" y="578"/>
                    </a:lnTo>
                    <a:lnTo>
                      <a:pt x="412" y="580"/>
                    </a:lnTo>
                    <a:lnTo>
                      <a:pt x="414" y="580"/>
                    </a:lnTo>
                    <a:lnTo>
                      <a:pt x="416" y="580"/>
                    </a:lnTo>
                    <a:lnTo>
                      <a:pt x="420" y="580"/>
                    </a:lnTo>
                    <a:lnTo>
                      <a:pt x="428" y="580"/>
                    </a:lnTo>
                    <a:lnTo>
                      <a:pt x="432" y="580"/>
                    </a:lnTo>
                    <a:lnTo>
                      <a:pt x="436" y="580"/>
                    </a:lnTo>
                    <a:lnTo>
                      <a:pt x="438" y="580"/>
                    </a:lnTo>
                    <a:lnTo>
                      <a:pt x="440" y="580"/>
                    </a:lnTo>
                    <a:lnTo>
                      <a:pt x="442" y="582"/>
                    </a:lnTo>
                    <a:lnTo>
                      <a:pt x="446" y="582"/>
                    </a:lnTo>
                    <a:lnTo>
                      <a:pt x="452" y="584"/>
                    </a:lnTo>
                    <a:lnTo>
                      <a:pt x="456" y="588"/>
                    </a:lnTo>
                    <a:lnTo>
                      <a:pt x="462" y="590"/>
                    </a:lnTo>
                    <a:lnTo>
                      <a:pt x="464" y="592"/>
                    </a:lnTo>
                    <a:lnTo>
                      <a:pt x="468" y="594"/>
                    </a:lnTo>
                    <a:lnTo>
                      <a:pt x="470" y="596"/>
                    </a:lnTo>
                    <a:lnTo>
                      <a:pt x="472" y="596"/>
                    </a:lnTo>
                    <a:lnTo>
                      <a:pt x="474" y="598"/>
                    </a:lnTo>
                    <a:lnTo>
                      <a:pt x="476" y="600"/>
                    </a:lnTo>
                    <a:lnTo>
                      <a:pt x="476" y="602"/>
                    </a:lnTo>
                    <a:lnTo>
                      <a:pt x="478" y="604"/>
                    </a:lnTo>
                    <a:lnTo>
                      <a:pt x="478" y="604"/>
                    </a:lnTo>
                    <a:lnTo>
                      <a:pt x="478" y="606"/>
                    </a:lnTo>
                    <a:lnTo>
                      <a:pt x="478" y="606"/>
                    </a:lnTo>
                    <a:lnTo>
                      <a:pt x="478" y="608"/>
                    </a:lnTo>
                    <a:lnTo>
                      <a:pt x="478" y="610"/>
                    </a:lnTo>
                    <a:lnTo>
                      <a:pt x="476" y="610"/>
                    </a:lnTo>
                    <a:lnTo>
                      <a:pt x="476" y="612"/>
                    </a:lnTo>
                    <a:lnTo>
                      <a:pt x="476" y="612"/>
                    </a:lnTo>
                    <a:lnTo>
                      <a:pt x="476" y="614"/>
                    </a:lnTo>
                    <a:lnTo>
                      <a:pt x="476" y="614"/>
                    </a:lnTo>
                    <a:lnTo>
                      <a:pt x="478" y="614"/>
                    </a:lnTo>
                    <a:lnTo>
                      <a:pt x="478" y="614"/>
                    </a:lnTo>
                    <a:lnTo>
                      <a:pt x="480" y="616"/>
                    </a:lnTo>
                    <a:lnTo>
                      <a:pt x="480" y="616"/>
                    </a:lnTo>
                    <a:lnTo>
                      <a:pt x="482" y="618"/>
                    </a:lnTo>
                    <a:lnTo>
                      <a:pt x="484" y="618"/>
                    </a:lnTo>
                    <a:lnTo>
                      <a:pt x="486" y="618"/>
                    </a:lnTo>
                    <a:lnTo>
                      <a:pt x="490" y="618"/>
                    </a:lnTo>
                    <a:lnTo>
                      <a:pt x="492" y="618"/>
                    </a:lnTo>
                    <a:lnTo>
                      <a:pt x="492" y="618"/>
                    </a:lnTo>
                    <a:lnTo>
                      <a:pt x="494" y="618"/>
                    </a:lnTo>
                    <a:lnTo>
                      <a:pt x="500" y="618"/>
                    </a:lnTo>
                    <a:lnTo>
                      <a:pt x="502" y="616"/>
                    </a:lnTo>
                    <a:lnTo>
                      <a:pt x="504" y="616"/>
                    </a:lnTo>
                    <a:lnTo>
                      <a:pt x="508" y="616"/>
                    </a:lnTo>
                    <a:lnTo>
                      <a:pt x="508" y="616"/>
                    </a:lnTo>
                    <a:lnTo>
                      <a:pt x="510" y="616"/>
                    </a:lnTo>
                    <a:lnTo>
                      <a:pt x="510" y="616"/>
                    </a:lnTo>
                    <a:lnTo>
                      <a:pt x="512" y="618"/>
                    </a:lnTo>
                    <a:lnTo>
                      <a:pt x="514" y="618"/>
                    </a:lnTo>
                    <a:lnTo>
                      <a:pt x="516" y="618"/>
                    </a:lnTo>
                    <a:lnTo>
                      <a:pt x="520" y="622"/>
                    </a:lnTo>
                    <a:lnTo>
                      <a:pt x="522" y="624"/>
                    </a:lnTo>
                    <a:lnTo>
                      <a:pt x="530" y="628"/>
                    </a:lnTo>
                    <a:lnTo>
                      <a:pt x="532" y="630"/>
                    </a:lnTo>
                    <a:lnTo>
                      <a:pt x="536" y="632"/>
                    </a:lnTo>
                    <a:lnTo>
                      <a:pt x="538" y="634"/>
                    </a:lnTo>
                    <a:lnTo>
                      <a:pt x="542" y="636"/>
                    </a:lnTo>
                    <a:lnTo>
                      <a:pt x="544" y="636"/>
                    </a:lnTo>
                    <a:lnTo>
                      <a:pt x="546" y="636"/>
                    </a:lnTo>
                    <a:lnTo>
                      <a:pt x="548" y="636"/>
                    </a:lnTo>
                    <a:lnTo>
                      <a:pt x="548" y="636"/>
                    </a:lnTo>
                    <a:lnTo>
                      <a:pt x="548" y="636"/>
                    </a:lnTo>
                    <a:lnTo>
                      <a:pt x="550" y="636"/>
                    </a:lnTo>
                    <a:lnTo>
                      <a:pt x="552" y="636"/>
                    </a:lnTo>
                    <a:lnTo>
                      <a:pt x="552" y="634"/>
                    </a:lnTo>
                    <a:lnTo>
                      <a:pt x="554" y="634"/>
                    </a:lnTo>
                    <a:lnTo>
                      <a:pt x="556" y="632"/>
                    </a:lnTo>
                    <a:lnTo>
                      <a:pt x="556" y="630"/>
                    </a:lnTo>
                    <a:lnTo>
                      <a:pt x="558" y="630"/>
                    </a:lnTo>
                    <a:lnTo>
                      <a:pt x="558" y="628"/>
                    </a:lnTo>
                    <a:lnTo>
                      <a:pt x="558" y="628"/>
                    </a:lnTo>
                    <a:lnTo>
                      <a:pt x="558" y="626"/>
                    </a:lnTo>
                    <a:lnTo>
                      <a:pt x="556" y="626"/>
                    </a:lnTo>
                    <a:lnTo>
                      <a:pt x="556" y="624"/>
                    </a:lnTo>
                    <a:lnTo>
                      <a:pt x="554" y="622"/>
                    </a:lnTo>
                    <a:lnTo>
                      <a:pt x="552" y="618"/>
                    </a:lnTo>
                    <a:lnTo>
                      <a:pt x="550" y="616"/>
                    </a:lnTo>
                    <a:lnTo>
                      <a:pt x="548" y="614"/>
                    </a:lnTo>
                    <a:lnTo>
                      <a:pt x="548" y="612"/>
                    </a:lnTo>
                    <a:lnTo>
                      <a:pt x="546" y="612"/>
                    </a:lnTo>
                    <a:lnTo>
                      <a:pt x="546" y="610"/>
                    </a:lnTo>
                    <a:lnTo>
                      <a:pt x="546" y="610"/>
                    </a:lnTo>
                    <a:lnTo>
                      <a:pt x="548" y="608"/>
                    </a:lnTo>
                    <a:lnTo>
                      <a:pt x="548" y="608"/>
                    </a:lnTo>
                    <a:lnTo>
                      <a:pt x="548" y="608"/>
                    </a:lnTo>
                    <a:lnTo>
                      <a:pt x="550" y="606"/>
                    </a:lnTo>
                    <a:lnTo>
                      <a:pt x="550" y="606"/>
                    </a:lnTo>
                    <a:lnTo>
                      <a:pt x="552" y="606"/>
                    </a:lnTo>
                    <a:lnTo>
                      <a:pt x="556" y="604"/>
                    </a:lnTo>
                    <a:lnTo>
                      <a:pt x="558" y="604"/>
                    </a:lnTo>
                    <a:lnTo>
                      <a:pt x="562" y="604"/>
                    </a:lnTo>
                    <a:lnTo>
                      <a:pt x="564" y="602"/>
                    </a:lnTo>
                    <a:lnTo>
                      <a:pt x="564" y="602"/>
                    </a:lnTo>
                    <a:lnTo>
                      <a:pt x="566" y="602"/>
                    </a:lnTo>
                    <a:lnTo>
                      <a:pt x="568" y="600"/>
                    </a:lnTo>
                    <a:lnTo>
                      <a:pt x="570" y="600"/>
                    </a:lnTo>
                    <a:lnTo>
                      <a:pt x="576" y="598"/>
                    </a:lnTo>
                    <a:lnTo>
                      <a:pt x="578" y="598"/>
                    </a:lnTo>
                    <a:lnTo>
                      <a:pt x="580" y="596"/>
                    </a:lnTo>
                    <a:lnTo>
                      <a:pt x="580" y="596"/>
                    </a:lnTo>
                    <a:lnTo>
                      <a:pt x="582" y="594"/>
                    </a:lnTo>
                    <a:lnTo>
                      <a:pt x="582" y="594"/>
                    </a:lnTo>
                    <a:lnTo>
                      <a:pt x="582" y="594"/>
                    </a:lnTo>
                    <a:lnTo>
                      <a:pt x="584" y="592"/>
                    </a:lnTo>
                    <a:lnTo>
                      <a:pt x="584" y="592"/>
                    </a:lnTo>
                    <a:lnTo>
                      <a:pt x="584" y="590"/>
                    </a:lnTo>
                    <a:lnTo>
                      <a:pt x="582" y="588"/>
                    </a:lnTo>
                    <a:lnTo>
                      <a:pt x="582" y="586"/>
                    </a:lnTo>
                    <a:lnTo>
                      <a:pt x="580" y="582"/>
                    </a:lnTo>
                    <a:lnTo>
                      <a:pt x="580" y="580"/>
                    </a:lnTo>
                    <a:lnTo>
                      <a:pt x="578" y="578"/>
                    </a:lnTo>
                    <a:lnTo>
                      <a:pt x="578" y="576"/>
                    </a:lnTo>
                    <a:lnTo>
                      <a:pt x="578" y="574"/>
                    </a:lnTo>
                    <a:lnTo>
                      <a:pt x="578" y="574"/>
                    </a:lnTo>
                    <a:lnTo>
                      <a:pt x="580" y="572"/>
                    </a:lnTo>
                    <a:lnTo>
                      <a:pt x="580" y="572"/>
                    </a:lnTo>
                    <a:lnTo>
                      <a:pt x="580" y="572"/>
                    </a:lnTo>
                    <a:lnTo>
                      <a:pt x="580" y="572"/>
                    </a:lnTo>
                    <a:lnTo>
                      <a:pt x="582" y="572"/>
                    </a:lnTo>
                    <a:lnTo>
                      <a:pt x="584" y="570"/>
                    </a:lnTo>
                    <a:lnTo>
                      <a:pt x="586" y="570"/>
                    </a:lnTo>
                    <a:lnTo>
                      <a:pt x="588" y="570"/>
                    </a:lnTo>
                    <a:lnTo>
                      <a:pt x="590" y="570"/>
                    </a:lnTo>
                    <a:lnTo>
                      <a:pt x="594" y="572"/>
                    </a:lnTo>
                    <a:lnTo>
                      <a:pt x="596" y="572"/>
                    </a:lnTo>
                    <a:lnTo>
                      <a:pt x="598" y="572"/>
                    </a:lnTo>
                    <a:lnTo>
                      <a:pt x="604" y="574"/>
                    </a:lnTo>
                    <a:lnTo>
                      <a:pt x="606" y="574"/>
                    </a:lnTo>
                    <a:lnTo>
                      <a:pt x="608" y="576"/>
                    </a:lnTo>
                    <a:lnTo>
                      <a:pt x="616" y="576"/>
                    </a:lnTo>
                    <a:lnTo>
                      <a:pt x="626" y="578"/>
                    </a:lnTo>
                    <a:lnTo>
                      <a:pt x="632" y="578"/>
                    </a:lnTo>
                    <a:lnTo>
                      <a:pt x="636" y="578"/>
                    </a:lnTo>
                    <a:lnTo>
                      <a:pt x="640" y="578"/>
                    </a:lnTo>
                    <a:lnTo>
                      <a:pt x="644" y="578"/>
                    </a:lnTo>
                    <a:lnTo>
                      <a:pt x="646" y="578"/>
                    </a:lnTo>
                    <a:lnTo>
                      <a:pt x="650" y="578"/>
                    </a:lnTo>
                    <a:lnTo>
                      <a:pt x="656" y="576"/>
                    </a:lnTo>
                    <a:lnTo>
                      <a:pt x="660" y="576"/>
                    </a:lnTo>
                    <a:lnTo>
                      <a:pt x="666" y="574"/>
                    </a:lnTo>
                    <a:lnTo>
                      <a:pt x="668" y="574"/>
                    </a:lnTo>
                    <a:lnTo>
                      <a:pt x="672" y="572"/>
                    </a:lnTo>
                    <a:lnTo>
                      <a:pt x="680" y="570"/>
                    </a:lnTo>
                    <a:lnTo>
                      <a:pt x="684" y="570"/>
                    </a:lnTo>
                    <a:lnTo>
                      <a:pt x="688" y="568"/>
                    </a:lnTo>
                    <a:lnTo>
                      <a:pt x="690" y="568"/>
                    </a:lnTo>
                    <a:lnTo>
                      <a:pt x="690" y="568"/>
                    </a:lnTo>
                    <a:lnTo>
                      <a:pt x="692" y="568"/>
                    </a:lnTo>
                    <a:lnTo>
                      <a:pt x="694" y="570"/>
                    </a:lnTo>
                    <a:lnTo>
                      <a:pt x="696" y="570"/>
                    </a:lnTo>
                    <a:lnTo>
                      <a:pt x="696" y="570"/>
                    </a:lnTo>
                    <a:lnTo>
                      <a:pt x="698" y="572"/>
                    </a:lnTo>
                    <a:lnTo>
                      <a:pt x="700" y="574"/>
                    </a:lnTo>
                    <a:lnTo>
                      <a:pt x="702" y="576"/>
                    </a:lnTo>
                    <a:lnTo>
                      <a:pt x="704" y="578"/>
                    </a:lnTo>
                    <a:lnTo>
                      <a:pt x="704" y="578"/>
                    </a:lnTo>
                    <a:lnTo>
                      <a:pt x="706" y="580"/>
                    </a:lnTo>
                    <a:lnTo>
                      <a:pt x="706" y="580"/>
                    </a:lnTo>
                    <a:lnTo>
                      <a:pt x="706" y="582"/>
                    </a:lnTo>
                    <a:lnTo>
                      <a:pt x="706" y="582"/>
                    </a:lnTo>
                    <a:lnTo>
                      <a:pt x="706" y="586"/>
                    </a:lnTo>
                    <a:lnTo>
                      <a:pt x="706" y="588"/>
                    </a:lnTo>
                    <a:lnTo>
                      <a:pt x="706" y="590"/>
                    </a:lnTo>
                    <a:lnTo>
                      <a:pt x="706" y="592"/>
                    </a:lnTo>
                    <a:lnTo>
                      <a:pt x="706" y="592"/>
                    </a:lnTo>
                    <a:lnTo>
                      <a:pt x="706" y="592"/>
                    </a:lnTo>
                    <a:lnTo>
                      <a:pt x="708" y="592"/>
                    </a:lnTo>
                    <a:lnTo>
                      <a:pt x="708" y="594"/>
                    </a:lnTo>
                    <a:lnTo>
                      <a:pt x="710" y="594"/>
                    </a:lnTo>
                    <a:lnTo>
                      <a:pt x="710" y="594"/>
                    </a:lnTo>
                    <a:lnTo>
                      <a:pt x="712" y="594"/>
                    </a:lnTo>
                    <a:lnTo>
                      <a:pt x="714" y="594"/>
                    </a:lnTo>
                    <a:lnTo>
                      <a:pt x="716" y="594"/>
                    </a:lnTo>
                    <a:lnTo>
                      <a:pt x="718" y="594"/>
                    </a:lnTo>
                    <a:lnTo>
                      <a:pt x="722" y="594"/>
                    </a:lnTo>
                    <a:lnTo>
                      <a:pt x="724" y="594"/>
                    </a:lnTo>
                    <a:lnTo>
                      <a:pt x="724" y="592"/>
                    </a:lnTo>
                    <a:lnTo>
                      <a:pt x="728" y="592"/>
                    </a:lnTo>
                    <a:lnTo>
                      <a:pt x="730" y="590"/>
                    </a:lnTo>
                    <a:lnTo>
                      <a:pt x="734" y="590"/>
                    </a:lnTo>
                    <a:lnTo>
                      <a:pt x="740" y="586"/>
                    </a:lnTo>
                    <a:lnTo>
                      <a:pt x="742" y="586"/>
                    </a:lnTo>
                    <a:lnTo>
                      <a:pt x="746" y="584"/>
                    </a:lnTo>
                    <a:lnTo>
                      <a:pt x="750" y="584"/>
                    </a:lnTo>
                    <a:lnTo>
                      <a:pt x="752" y="584"/>
                    </a:lnTo>
                    <a:lnTo>
                      <a:pt x="756" y="584"/>
                    </a:lnTo>
                    <a:lnTo>
                      <a:pt x="758" y="584"/>
                    </a:lnTo>
                    <a:lnTo>
                      <a:pt x="760" y="584"/>
                    </a:lnTo>
                    <a:lnTo>
                      <a:pt x="762" y="584"/>
                    </a:lnTo>
                    <a:lnTo>
                      <a:pt x="764" y="584"/>
                    </a:lnTo>
                    <a:lnTo>
                      <a:pt x="764" y="584"/>
                    </a:lnTo>
                    <a:lnTo>
                      <a:pt x="766" y="586"/>
                    </a:lnTo>
                    <a:lnTo>
                      <a:pt x="766" y="586"/>
                    </a:lnTo>
                    <a:lnTo>
                      <a:pt x="768" y="588"/>
                    </a:lnTo>
                    <a:lnTo>
                      <a:pt x="768" y="588"/>
                    </a:lnTo>
                    <a:lnTo>
                      <a:pt x="770" y="590"/>
                    </a:lnTo>
                    <a:lnTo>
                      <a:pt x="770" y="592"/>
                    </a:lnTo>
                    <a:lnTo>
                      <a:pt x="772" y="596"/>
                    </a:lnTo>
                    <a:lnTo>
                      <a:pt x="774" y="598"/>
                    </a:lnTo>
                    <a:lnTo>
                      <a:pt x="776" y="606"/>
                    </a:lnTo>
                    <a:lnTo>
                      <a:pt x="778" y="612"/>
                    </a:lnTo>
                    <a:lnTo>
                      <a:pt x="780" y="614"/>
                    </a:lnTo>
                    <a:lnTo>
                      <a:pt x="780" y="618"/>
                    </a:lnTo>
                    <a:lnTo>
                      <a:pt x="782" y="620"/>
                    </a:lnTo>
                    <a:lnTo>
                      <a:pt x="784" y="622"/>
                    </a:lnTo>
                    <a:lnTo>
                      <a:pt x="784" y="624"/>
                    </a:lnTo>
                    <a:lnTo>
                      <a:pt x="784" y="624"/>
                    </a:lnTo>
                    <a:lnTo>
                      <a:pt x="786" y="626"/>
                    </a:lnTo>
                    <a:lnTo>
                      <a:pt x="786" y="626"/>
                    </a:lnTo>
                    <a:lnTo>
                      <a:pt x="788" y="626"/>
                    </a:lnTo>
                    <a:lnTo>
                      <a:pt x="788" y="626"/>
                    </a:lnTo>
                    <a:lnTo>
                      <a:pt x="790" y="626"/>
                    </a:lnTo>
                    <a:lnTo>
                      <a:pt x="792" y="626"/>
                    </a:lnTo>
                    <a:lnTo>
                      <a:pt x="794" y="626"/>
                    </a:lnTo>
                    <a:lnTo>
                      <a:pt x="796" y="626"/>
                    </a:lnTo>
                    <a:lnTo>
                      <a:pt x="798" y="626"/>
                    </a:lnTo>
                    <a:lnTo>
                      <a:pt x="800" y="626"/>
                    </a:lnTo>
                    <a:lnTo>
                      <a:pt x="800" y="626"/>
                    </a:lnTo>
                    <a:lnTo>
                      <a:pt x="800" y="626"/>
                    </a:lnTo>
                    <a:lnTo>
                      <a:pt x="802" y="628"/>
                    </a:lnTo>
                    <a:lnTo>
                      <a:pt x="802" y="628"/>
                    </a:lnTo>
                    <a:lnTo>
                      <a:pt x="804" y="630"/>
                    </a:lnTo>
                    <a:lnTo>
                      <a:pt x="804" y="630"/>
                    </a:lnTo>
                    <a:lnTo>
                      <a:pt x="806" y="632"/>
                    </a:lnTo>
                    <a:lnTo>
                      <a:pt x="808" y="636"/>
                    </a:lnTo>
                    <a:lnTo>
                      <a:pt x="808" y="636"/>
                    </a:lnTo>
                    <a:lnTo>
                      <a:pt x="810" y="638"/>
                    </a:lnTo>
                    <a:lnTo>
                      <a:pt x="810" y="638"/>
                    </a:lnTo>
                    <a:lnTo>
                      <a:pt x="812" y="640"/>
                    </a:lnTo>
                    <a:lnTo>
                      <a:pt x="814" y="640"/>
                    </a:lnTo>
                    <a:lnTo>
                      <a:pt x="818" y="642"/>
                    </a:lnTo>
                    <a:lnTo>
                      <a:pt x="820" y="642"/>
                    </a:lnTo>
                    <a:lnTo>
                      <a:pt x="824" y="644"/>
                    </a:lnTo>
                    <a:lnTo>
                      <a:pt x="828" y="644"/>
                    </a:lnTo>
                    <a:lnTo>
                      <a:pt x="828" y="646"/>
                    </a:lnTo>
                    <a:lnTo>
                      <a:pt x="830" y="646"/>
                    </a:lnTo>
                    <a:lnTo>
                      <a:pt x="832" y="646"/>
                    </a:lnTo>
                    <a:lnTo>
                      <a:pt x="832" y="648"/>
                    </a:lnTo>
                    <a:lnTo>
                      <a:pt x="834" y="648"/>
                    </a:lnTo>
                    <a:lnTo>
                      <a:pt x="834" y="652"/>
                    </a:lnTo>
                    <a:lnTo>
                      <a:pt x="836" y="654"/>
                    </a:lnTo>
                    <a:lnTo>
                      <a:pt x="836" y="656"/>
                    </a:lnTo>
                    <a:lnTo>
                      <a:pt x="838" y="658"/>
                    </a:lnTo>
                    <a:lnTo>
                      <a:pt x="840" y="662"/>
                    </a:lnTo>
                    <a:lnTo>
                      <a:pt x="842" y="668"/>
                    </a:lnTo>
                    <a:lnTo>
                      <a:pt x="842" y="674"/>
                    </a:lnTo>
                    <a:lnTo>
                      <a:pt x="844" y="678"/>
                    </a:lnTo>
                    <a:lnTo>
                      <a:pt x="846" y="682"/>
                    </a:lnTo>
                    <a:lnTo>
                      <a:pt x="848" y="680"/>
                    </a:lnTo>
                    <a:lnTo>
                      <a:pt x="852" y="678"/>
                    </a:lnTo>
                    <a:lnTo>
                      <a:pt x="852" y="676"/>
                    </a:lnTo>
                    <a:lnTo>
                      <a:pt x="854" y="676"/>
                    </a:lnTo>
                    <a:lnTo>
                      <a:pt x="856" y="674"/>
                    </a:lnTo>
                    <a:lnTo>
                      <a:pt x="858" y="674"/>
                    </a:lnTo>
                    <a:lnTo>
                      <a:pt x="860" y="674"/>
                    </a:lnTo>
                    <a:lnTo>
                      <a:pt x="864" y="672"/>
                    </a:lnTo>
                    <a:lnTo>
                      <a:pt x="868" y="672"/>
                    </a:lnTo>
                    <a:lnTo>
                      <a:pt x="872" y="670"/>
                    </a:lnTo>
                    <a:lnTo>
                      <a:pt x="878" y="670"/>
                    </a:lnTo>
                    <a:lnTo>
                      <a:pt x="882" y="668"/>
                    </a:lnTo>
                    <a:lnTo>
                      <a:pt x="888" y="668"/>
                    </a:lnTo>
                    <a:lnTo>
                      <a:pt x="894" y="666"/>
                    </a:lnTo>
                    <a:lnTo>
                      <a:pt x="900" y="666"/>
                    </a:lnTo>
                    <a:lnTo>
                      <a:pt x="904" y="666"/>
                    </a:lnTo>
                    <a:lnTo>
                      <a:pt x="906" y="666"/>
                    </a:lnTo>
                    <a:lnTo>
                      <a:pt x="910" y="666"/>
                    </a:lnTo>
                    <a:lnTo>
                      <a:pt x="912" y="666"/>
                    </a:lnTo>
                    <a:lnTo>
                      <a:pt x="914" y="666"/>
                    </a:lnTo>
                    <a:lnTo>
                      <a:pt x="916" y="666"/>
                    </a:lnTo>
                    <a:lnTo>
                      <a:pt x="916" y="668"/>
                    </a:lnTo>
                    <a:lnTo>
                      <a:pt x="918" y="668"/>
                    </a:lnTo>
                    <a:lnTo>
                      <a:pt x="918" y="670"/>
                    </a:lnTo>
                    <a:lnTo>
                      <a:pt x="920" y="672"/>
                    </a:lnTo>
                    <a:lnTo>
                      <a:pt x="920" y="672"/>
                    </a:lnTo>
                    <a:lnTo>
                      <a:pt x="920" y="672"/>
                    </a:lnTo>
                    <a:lnTo>
                      <a:pt x="922" y="674"/>
                    </a:lnTo>
                    <a:lnTo>
                      <a:pt x="922" y="674"/>
                    </a:lnTo>
                    <a:lnTo>
                      <a:pt x="924" y="674"/>
                    </a:lnTo>
                    <a:lnTo>
                      <a:pt x="926" y="674"/>
                    </a:lnTo>
                    <a:lnTo>
                      <a:pt x="928" y="674"/>
                    </a:lnTo>
                    <a:lnTo>
                      <a:pt x="930" y="674"/>
                    </a:lnTo>
                    <a:lnTo>
                      <a:pt x="932" y="674"/>
                    </a:lnTo>
                    <a:lnTo>
                      <a:pt x="934" y="674"/>
                    </a:lnTo>
                    <a:lnTo>
                      <a:pt x="936" y="676"/>
                    </a:lnTo>
                    <a:lnTo>
                      <a:pt x="936" y="676"/>
                    </a:lnTo>
                    <a:lnTo>
                      <a:pt x="936" y="676"/>
                    </a:lnTo>
                    <a:lnTo>
                      <a:pt x="938" y="676"/>
                    </a:lnTo>
                    <a:lnTo>
                      <a:pt x="938" y="678"/>
                    </a:lnTo>
                    <a:lnTo>
                      <a:pt x="940" y="680"/>
                    </a:lnTo>
                    <a:lnTo>
                      <a:pt x="942" y="682"/>
                    </a:lnTo>
                    <a:lnTo>
                      <a:pt x="942" y="682"/>
                    </a:lnTo>
                    <a:lnTo>
                      <a:pt x="944" y="682"/>
                    </a:lnTo>
                    <a:lnTo>
                      <a:pt x="946" y="682"/>
                    </a:lnTo>
                    <a:lnTo>
                      <a:pt x="950" y="684"/>
                    </a:lnTo>
                    <a:lnTo>
                      <a:pt x="954" y="684"/>
                    </a:lnTo>
                    <a:lnTo>
                      <a:pt x="956" y="684"/>
                    </a:lnTo>
                    <a:lnTo>
                      <a:pt x="958" y="684"/>
                    </a:lnTo>
                    <a:lnTo>
                      <a:pt x="960" y="682"/>
                    </a:lnTo>
                    <a:lnTo>
                      <a:pt x="964" y="682"/>
                    </a:lnTo>
                    <a:lnTo>
                      <a:pt x="966" y="682"/>
                    </a:lnTo>
                    <a:lnTo>
                      <a:pt x="968" y="682"/>
                    </a:lnTo>
                    <a:lnTo>
                      <a:pt x="968" y="680"/>
                    </a:lnTo>
                    <a:lnTo>
                      <a:pt x="970" y="680"/>
                    </a:lnTo>
                    <a:lnTo>
                      <a:pt x="972" y="680"/>
                    </a:lnTo>
                    <a:lnTo>
                      <a:pt x="972" y="678"/>
                    </a:lnTo>
                    <a:lnTo>
                      <a:pt x="972" y="678"/>
                    </a:lnTo>
                    <a:lnTo>
                      <a:pt x="972" y="678"/>
                    </a:lnTo>
                    <a:lnTo>
                      <a:pt x="972" y="676"/>
                    </a:lnTo>
                    <a:lnTo>
                      <a:pt x="972" y="676"/>
                    </a:lnTo>
                    <a:lnTo>
                      <a:pt x="972" y="674"/>
                    </a:lnTo>
                    <a:lnTo>
                      <a:pt x="972" y="674"/>
                    </a:lnTo>
                    <a:lnTo>
                      <a:pt x="972" y="672"/>
                    </a:lnTo>
                    <a:lnTo>
                      <a:pt x="970" y="670"/>
                    </a:lnTo>
                    <a:lnTo>
                      <a:pt x="968" y="668"/>
                    </a:lnTo>
                    <a:lnTo>
                      <a:pt x="968" y="666"/>
                    </a:lnTo>
                    <a:lnTo>
                      <a:pt x="966" y="664"/>
                    </a:lnTo>
                    <a:lnTo>
                      <a:pt x="964" y="662"/>
                    </a:lnTo>
                    <a:lnTo>
                      <a:pt x="964" y="660"/>
                    </a:lnTo>
                    <a:lnTo>
                      <a:pt x="964" y="660"/>
                    </a:lnTo>
                    <a:lnTo>
                      <a:pt x="962" y="658"/>
                    </a:lnTo>
                    <a:lnTo>
                      <a:pt x="960" y="656"/>
                    </a:lnTo>
                    <a:lnTo>
                      <a:pt x="960" y="656"/>
                    </a:lnTo>
                    <a:lnTo>
                      <a:pt x="960" y="654"/>
                    </a:lnTo>
                    <a:lnTo>
                      <a:pt x="960" y="654"/>
                    </a:lnTo>
                    <a:lnTo>
                      <a:pt x="960" y="654"/>
                    </a:lnTo>
                    <a:lnTo>
                      <a:pt x="960" y="654"/>
                    </a:lnTo>
                    <a:lnTo>
                      <a:pt x="960" y="654"/>
                    </a:lnTo>
                    <a:lnTo>
                      <a:pt x="962" y="654"/>
                    </a:lnTo>
                    <a:lnTo>
                      <a:pt x="962" y="652"/>
                    </a:lnTo>
                    <a:lnTo>
                      <a:pt x="964" y="652"/>
                    </a:lnTo>
                    <a:lnTo>
                      <a:pt x="966" y="654"/>
                    </a:lnTo>
                    <a:lnTo>
                      <a:pt x="968" y="654"/>
                    </a:lnTo>
                    <a:lnTo>
                      <a:pt x="970" y="654"/>
                    </a:lnTo>
                    <a:lnTo>
                      <a:pt x="970" y="654"/>
                    </a:lnTo>
                    <a:lnTo>
                      <a:pt x="972" y="654"/>
                    </a:lnTo>
                    <a:lnTo>
                      <a:pt x="972" y="654"/>
                    </a:lnTo>
                    <a:lnTo>
                      <a:pt x="972" y="652"/>
                    </a:lnTo>
                    <a:lnTo>
                      <a:pt x="974" y="652"/>
                    </a:lnTo>
                    <a:lnTo>
                      <a:pt x="974" y="650"/>
                    </a:lnTo>
                    <a:lnTo>
                      <a:pt x="974" y="650"/>
                    </a:lnTo>
                    <a:lnTo>
                      <a:pt x="974" y="648"/>
                    </a:lnTo>
                    <a:lnTo>
                      <a:pt x="974" y="646"/>
                    </a:lnTo>
                    <a:lnTo>
                      <a:pt x="974" y="644"/>
                    </a:lnTo>
                    <a:lnTo>
                      <a:pt x="974" y="640"/>
                    </a:lnTo>
                    <a:lnTo>
                      <a:pt x="974" y="638"/>
                    </a:lnTo>
                    <a:lnTo>
                      <a:pt x="972" y="634"/>
                    </a:lnTo>
                    <a:lnTo>
                      <a:pt x="972" y="630"/>
                    </a:lnTo>
                    <a:lnTo>
                      <a:pt x="972" y="628"/>
                    </a:lnTo>
                    <a:lnTo>
                      <a:pt x="972" y="624"/>
                    </a:lnTo>
                    <a:lnTo>
                      <a:pt x="972" y="622"/>
                    </a:lnTo>
                    <a:lnTo>
                      <a:pt x="972" y="618"/>
                    </a:lnTo>
                    <a:lnTo>
                      <a:pt x="970" y="614"/>
                    </a:lnTo>
                    <a:lnTo>
                      <a:pt x="970" y="610"/>
                    </a:lnTo>
                    <a:lnTo>
                      <a:pt x="970" y="608"/>
                    </a:lnTo>
                    <a:lnTo>
                      <a:pt x="970" y="606"/>
                    </a:lnTo>
                    <a:lnTo>
                      <a:pt x="970" y="604"/>
                    </a:lnTo>
                    <a:lnTo>
                      <a:pt x="970" y="604"/>
                    </a:lnTo>
                    <a:lnTo>
                      <a:pt x="972" y="602"/>
                    </a:lnTo>
                    <a:lnTo>
                      <a:pt x="972" y="602"/>
                    </a:lnTo>
                    <a:lnTo>
                      <a:pt x="972" y="602"/>
                    </a:lnTo>
                    <a:lnTo>
                      <a:pt x="974" y="602"/>
                    </a:lnTo>
                    <a:lnTo>
                      <a:pt x="974" y="602"/>
                    </a:lnTo>
                    <a:lnTo>
                      <a:pt x="976" y="602"/>
                    </a:lnTo>
                    <a:lnTo>
                      <a:pt x="978" y="602"/>
                    </a:lnTo>
                    <a:lnTo>
                      <a:pt x="980" y="602"/>
                    </a:lnTo>
                    <a:lnTo>
                      <a:pt x="982" y="602"/>
                    </a:lnTo>
                    <a:lnTo>
                      <a:pt x="986" y="604"/>
                    </a:lnTo>
                    <a:lnTo>
                      <a:pt x="992" y="610"/>
                    </a:lnTo>
                    <a:lnTo>
                      <a:pt x="996" y="610"/>
                    </a:lnTo>
                    <a:lnTo>
                      <a:pt x="998" y="612"/>
                    </a:lnTo>
                    <a:lnTo>
                      <a:pt x="998" y="612"/>
                    </a:lnTo>
                    <a:lnTo>
                      <a:pt x="1000" y="612"/>
                    </a:lnTo>
                    <a:lnTo>
                      <a:pt x="1002" y="612"/>
                    </a:lnTo>
                    <a:lnTo>
                      <a:pt x="1008" y="612"/>
                    </a:lnTo>
                    <a:lnTo>
                      <a:pt x="1010" y="612"/>
                    </a:lnTo>
                    <a:lnTo>
                      <a:pt x="1012" y="612"/>
                    </a:lnTo>
                    <a:lnTo>
                      <a:pt x="1014" y="612"/>
                    </a:lnTo>
                    <a:lnTo>
                      <a:pt x="1016" y="612"/>
                    </a:lnTo>
                    <a:lnTo>
                      <a:pt x="1016" y="614"/>
                    </a:lnTo>
                    <a:lnTo>
                      <a:pt x="1018" y="614"/>
                    </a:lnTo>
                    <a:lnTo>
                      <a:pt x="1020" y="616"/>
                    </a:lnTo>
                    <a:lnTo>
                      <a:pt x="1022" y="618"/>
                    </a:lnTo>
                    <a:lnTo>
                      <a:pt x="1024" y="618"/>
                    </a:lnTo>
                    <a:lnTo>
                      <a:pt x="1026" y="622"/>
                    </a:lnTo>
                    <a:lnTo>
                      <a:pt x="1028" y="626"/>
                    </a:lnTo>
                    <a:lnTo>
                      <a:pt x="1030" y="628"/>
                    </a:lnTo>
                    <a:lnTo>
                      <a:pt x="1030" y="628"/>
                    </a:lnTo>
                    <a:lnTo>
                      <a:pt x="1032" y="632"/>
                    </a:lnTo>
                    <a:lnTo>
                      <a:pt x="1032" y="634"/>
                    </a:lnTo>
                    <a:lnTo>
                      <a:pt x="1034" y="636"/>
                    </a:lnTo>
                    <a:lnTo>
                      <a:pt x="1034" y="638"/>
                    </a:lnTo>
                    <a:lnTo>
                      <a:pt x="1034" y="638"/>
                    </a:lnTo>
                    <a:lnTo>
                      <a:pt x="1036" y="638"/>
                    </a:lnTo>
                    <a:lnTo>
                      <a:pt x="1036" y="638"/>
                    </a:lnTo>
                    <a:lnTo>
                      <a:pt x="1038" y="640"/>
                    </a:lnTo>
                    <a:lnTo>
                      <a:pt x="1038" y="640"/>
                    </a:lnTo>
                    <a:lnTo>
                      <a:pt x="1040" y="640"/>
                    </a:lnTo>
                    <a:lnTo>
                      <a:pt x="1042" y="640"/>
                    </a:lnTo>
                    <a:lnTo>
                      <a:pt x="1046" y="640"/>
                    </a:lnTo>
                    <a:lnTo>
                      <a:pt x="1052" y="638"/>
                    </a:lnTo>
                    <a:lnTo>
                      <a:pt x="1054" y="638"/>
                    </a:lnTo>
                    <a:lnTo>
                      <a:pt x="1056" y="638"/>
                    </a:lnTo>
                    <a:lnTo>
                      <a:pt x="1064" y="638"/>
                    </a:lnTo>
                    <a:lnTo>
                      <a:pt x="1072" y="638"/>
                    </a:lnTo>
                    <a:lnTo>
                      <a:pt x="1078" y="640"/>
                    </a:lnTo>
                    <a:lnTo>
                      <a:pt x="1082" y="640"/>
                    </a:lnTo>
                    <a:lnTo>
                      <a:pt x="1084" y="640"/>
                    </a:lnTo>
                    <a:lnTo>
                      <a:pt x="1086" y="640"/>
                    </a:lnTo>
                    <a:lnTo>
                      <a:pt x="1088" y="642"/>
                    </a:lnTo>
                    <a:lnTo>
                      <a:pt x="1090" y="642"/>
                    </a:lnTo>
                    <a:lnTo>
                      <a:pt x="1092" y="642"/>
                    </a:lnTo>
                    <a:lnTo>
                      <a:pt x="1094" y="644"/>
                    </a:lnTo>
                    <a:lnTo>
                      <a:pt x="1098" y="646"/>
                    </a:lnTo>
                    <a:lnTo>
                      <a:pt x="1102" y="648"/>
                    </a:lnTo>
                    <a:lnTo>
                      <a:pt x="1104" y="650"/>
                    </a:lnTo>
                    <a:lnTo>
                      <a:pt x="1106" y="652"/>
                    </a:lnTo>
                    <a:lnTo>
                      <a:pt x="1108" y="652"/>
                    </a:lnTo>
                    <a:lnTo>
                      <a:pt x="1110" y="652"/>
                    </a:lnTo>
                    <a:lnTo>
                      <a:pt x="1112" y="652"/>
                    </a:lnTo>
                    <a:lnTo>
                      <a:pt x="1116" y="652"/>
                    </a:lnTo>
                    <a:lnTo>
                      <a:pt x="1116" y="654"/>
                    </a:lnTo>
                    <a:lnTo>
                      <a:pt x="1118" y="654"/>
                    </a:lnTo>
                    <a:lnTo>
                      <a:pt x="1120" y="654"/>
                    </a:lnTo>
                    <a:lnTo>
                      <a:pt x="1120" y="654"/>
                    </a:lnTo>
                    <a:lnTo>
                      <a:pt x="1120" y="656"/>
                    </a:lnTo>
                    <a:lnTo>
                      <a:pt x="1120" y="656"/>
                    </a:lnTo>
                    <a:lnTo>
                      <a:pt x="1120" y="658"/>
                    </a:lnTo>
                    <a:lnTo>
                      <a:pt x="1122" y="658"/>
                    </a:lnTo>
                    <a:lnTo>
                      <a:pt x="1122" y="660"/>
                    </a:lnTo>
                    <a:lnTo>
                      <a:pt x="1122" y="662"/>
                    </a:lnTo>
                    <a:lnTo>
                      <a:pt x="1122" y="664"/>
                    </a:lnTo>
                    <a:lnTo>
                      <a:pt x="1122" y="666"/>
                    </a:lnTo>
                    <a:lnTo>
                      <a:pt x="1124" y="666"/>
                    </a:lnTo>
                    <a:lnTo>
                      <a:pt x="1124" y="666"/>
                    </a:lnTo>
                    <a:lnTo>
                      <a:pt x="1126" y="666"/>
                    </a:lnTo>
                    <a:lnTo>
                      <a:pt x="1128" y="668"/>
                    </a:lnTo>
                    <a:lnTo>
                      <a:pt x="1130" y="668"/>
                    </a:lnTo>
                    <a:lnTo>
                      <a:pt x="1132" y="668"/>
                    </a:lnTo>
                    <a:lnTo>
                      <a:pt x="1134" y="668"/>
                    </a:lnTo>
                    <a:lnTo>
                      <a:pt x="1136" y="668"/>
                    </a:lnTo>
                    <a:lnTo>
                      <a:pt x="1140" y="668"/>
                    </a:lnTo>
                    <a:lnTo>
                      <a:pt x="1142" y="668"/>
                    </a:lnTo>
                    <a:lnTo>
                      <a:pt x="1146" y="666"/>
                    </a:lnTo>
                    <a:lnTo>
                      <a:pt x="1148" y="666"/>
                    </a:lnTo>
                    <a:lnTo>
                      <a:pt x="1150" y="666"/>
                    </a:lnTo>
                    <a:lnTo>
                      <a:pt x="1154" y="664"/>
                    </a:lnTo>
                    <a:lnTo>
                      <a:pt x="1156" y="664"/>
                    </a:lnTo>
                    <a:lnTo>
                      <a:pt x="1158" y="664"/>
                    </a:lnTo>
                    <a:lnTo>
                      <a:pt x="1160" y="662"/>
                    </a:lnTo>
                    <a:lnTo>
                      <a:pt x="1162" y="662"/>
                    </a:lnTo>
                    <a:lnTo>
                      <a:pt x="1162" y="660"/>
                    </a:lnTo>
                    <a:lnTo>
                      <a:pt x="1162" y="660"/>
                    </a:lnTo>
                    <a:lnTo>
                      <a:pt x="1162" y="658"/>
                    </a:lnTo>
                    <a:lnTo>
                      <a:pt x="1164" y="658"/>
                    </a:lnTo>
                    <a:lnTo>
                      <a:pt x="1164" y="656"/>
                    </a:lnTo>
                    <a:lnTo>
                      <a:pt x="1164" y="654"/>
                    </a:lnTo>
                    <a:lnTo>
                      <a:pt x="1166" y="652"/>
                    </a:lnTo>
                    <a:lnTo>
                      <a:pt x="1166" y="652"/>
                    </a:lnTo>
                    <a:lnTo>
                      <a:pt x="1166" y="652"/>
                    </a:lnTo>
                    <a:lnTo>
                      <a:pt x="1166" y="652"/>
                    </a:lnTo>
                    <a:lnTo>
                      <a:pt x="1168" y="652"/>
                    </a:lnTo>
                    <a:lnTo>
                      <a:pt x="1168" y="650"/>
                    </a:lnTo>
                    <a:lnTo>
                      <a:pt x="1168" y="652"/>
                    </a:lnTo>
                    <a:lnTo>
                      <a:pt x="1170" y="652"/>
                    </a:lnTo>
                    <a:lnTo>
                      <a:pt x="1170" y="652"/>
                    </a:lnTo>
                    <a:lnTo>
                      <a:pt x="1172" y="654"/>
                    </a:lnTo>
                    <a:lnTo>
                      <a:pt x="1174" y="654"/>
                    </a:lnTo>
                    <a:lnTo>
                      <a:pt x="1176" y="656"/>
                    </a:lnTo>
                    <a:lnTo>
                      <a:pt x="1178" y="658"/>
                    </a:lnTo>
                    <a:lnTo>
                      <a:pt x="1178" y="658"/>
                    </a:lnTo>
                    <a:lnTo>
                      <a:pt x="1178" y="658"/>
                    </a:lnTo>
                    <a:lnTo>
                      <a:pt x="1180" y="658"/>
                    </a:lnTo>
                    <a:lnTo>
                      <a:pt x="1180" y="658"/>
                    </a:lnTo>
                    <a:lnTo>
                      <a:pt x="1182" y="658"/>
                    </a:lnTo>
                    <a:lnTo>
                      <a:pt x="1182" y="658"/>
                    </a:lnTo>
                    <a:lnTo>
                      <a:pt x="1184" y="658"/>
                    </a:lnTo>
                    <a:lnTo>
                      <a:pt x="1184" y="656"/>
                    </a:lnTo>
                    <a:lnTo>
                      <a:pt x="1186" y="654"/>
                    </a:lnTo>
                    <a:lnTo>
                      <a:pt x="1190" y="652"/>
                    </a:lnTo>
                    <a:lnTo>
                      <a:pt x="1192" y="648"/>
                    </a:lnTo>
                    <a:lnTo>
                      <a:pt x="1194" y="646"/>
                    </a:lnTo>
                    <a:lnTo>
                      <a:pt x="1194" y="646"/>
                    </a:lnTo>
                    <a:lnTo>
                      <a:pt x="1196" y="644"/>
                    </a:lnTo>
                    <a:lnTo>
                      <a:pt x="1196" y="644"/>
                    </a:lnTo>
                    <a:lnTo>
                      <a:pt x="1198" y="644"/>
                    </a:lnTo>
                    <a:lnTo>
                      <a:pt x="1200" y="644"/>
                    </a:lnTo>
                    <a:lnTo>
                      <a:pt x="1200" y="642"/>
                    </a:lnTo>
                    <a:lnTo>
                      <a:pt x="1202" y="642"/>
                    </a:lnTo>
                    <a:lnTo>
                      <a:pt x="1204" y="642"/>
                    </a:lnTo>
                    <a:lnTo>
                      <a:pt x="1206" y="642"/>
                    </a:lnTo>
                    <a:lnTo>
                      <a:pt x="1208" y="642"/>
                    </a:lnTo>
                    <a:lnTo>
                      <a:pt x="1210" y="642"/>
                    </a:lnTo>
                    <a:lnTo>
                      <a:pt x="1212" y="642"/>
                    </a:lnTo>
                    <a:lnTo>
                      <a:pt x="1214" y="642"/>
                    </a:lnTo>
                    <a:lnTo>
                      <a:pt x="1216" y="644"/>
                    </a:lnTo>
                    <a:lnTo>
                      <a:pt x="1218" y="644"/>
                    </a:lnTo>
                    <a:lnTo>
                      <a:pt x="1220" y="646"/>
                    </a:lnTo>
                    <a:lnTo>
                      <a:pt x="1222" y="648"/>
                    </a:lnTo>
                    <a:lnTo>
                      <a:pt x="1224" y="650"/>
                    </a:lnTo>
                    <a:lnTo>
                      <a:pt x="1226" y="652"/>
                    </a:lnTo>
                    <a:lnTo>
                      <a:pt x="1228" y="654"/>
                    </a:lnTo>
                    <a:lnTo>
                      <a:pt x="1230" y="656"/>
                    </a:lnTo>
                    <a:lnTo>
                      <a:pt x="1232" y="658"/>
                    </a:lnTo>
                    <a:lnTo>
                      <a:pt x="1234" y="660"/>
                    </a:lnTo>
                    <a:lnTo>
                      <a:pt x="1234" y="660"/>
                    </a:lnTo>
                    <a:lnTo>
                      <a:pt x="1236" y="662"/>
                    </a:lnTo>
                    <a:lnTo>
                      <a:pt x="1238" y="662"/>
                    </a:lnTo>
                    <a:lnTo>
                      <a:pt x="1240" y="662"/>
                    </a:lnTo>
                    <a:lnTo>
                      <a:pt x="1242" y="662"/>
                    </a:lnTo>
                    <a:lnTo>
                      <a:pt x="1246" y="662"/>
                    </a:lnTo>
                    <a:lnTo>
                      <a:pt x="1248" y="662"/>
                    </a:lnTo>
                    <a:lnTo>
                      <a:pt x="1250" y="662"/>
                    </a:lnTo>
                    <a:lnTo>
                      <a:pt x="1252" y="662"/>
                    </a:lnTo>
                    <a:lnTo>
                      <a:pt x="1252" y="662"/>
                    </a:lnTo>
                    <a:lnTo>
                      <a:pt x="1254" y="662"/>
                    </a:lnTo>
                    <a:lnTo>
                      <a:pt x="1254" y="662"/>
                    </a:lnTo>
                    <a:lnTo>
                      <a:pt x="1256" y="660"/>
                    </a:lnTo>
                    <a:lnTo>
                      <a:pt x="1256" y="658"/>
                    </a:lnTo>
                    <a:lnTo>
                      <a:pt x="1256" y="658"/>
                    </a:lnTo>
                    <a:lnTo>
                      <a:pt x="1256" y="656"/>
                    </a:lnTo>
                    <a:lnTo>
                      <a:pt x="1256" y="654"/>
                    </a:lnTo>
                    <a:lnTo>
                      <a:pt x="1258" y="652"/>
                    </a:lnTo>
                    <a:lnTo>
                      <a:pt x="1258" y="648"/>
                    </a:lnTo>
                    <a:lnTo>
                      <a:pt x="1256" y="644"/>
                    </a:lnTo>
                    <a:lnTo>
                      <a:pt x="1256" y="640"/>
                    </a:lnTo>
                    <a:lnTo>
                      <a:pt x="1258" y="638"/>
                    </a:lnTo>
                    <a:lnTo>
                      <a:pt x="1258" y="636"/>
                    </a:lnTo>
                    <a:lnTo>
                      <a:pt x="1258" y="634"/>
                    </a:lnTo>
                    <a:lnTo>
                      <a:pt x="1258" y="634"/>
                    </a:lnTo>
                    <a:lnTo>
                      <a:pt x="1258" y="632"/>
                    </a:lnTo>
                    <a:lnTo>
                      <a:pt x="1260" y="632"/>
                    </a:lnTo>
                    <a:lnTo>
                      <a:pt x="1260" y="630"/>
                    </a:lnTo>
                    <a:lnTo>
                      <a:pt x="1262" y="630"/>
                    </a:lnTo>
                    <a:lnTo>
                      <a:pt x="1264" y="628"/>
                    </a:lnTo>
                    <a:lnTo>
                      <a:pt x="1266" y="628"/>
                    </a:lnTo>
                    <a:lnTo>
                      <a:pt x="1268" y="626"/>
                    </a:lnTo>
                    <a:lnTo>
                      <a:pt x="1268" y="626"/>
                    </a:lnTo>
                    <a:lnTo>
                      <a:pt x="1268" y="624"/>
                    </a:lnTo>
                    <a:lnTo>
                      <a:pt x="1270" y="624"/>
                    </a:lnTo>
                    <a:lnTo>
                      <a:pt x="1270" y="624"/>
                    </a:lnTo>
                    <a:lnTo>
                      <a:pt x="1270" y="622"/>
                    </a:lnTo>
                    <a:lnTo>
                      <a:pt x="1270" y="620"/>
                    </a:lnTo>
                    <a:lnTo>
                      <a:pt x="1270" y="620"/>
                    </a:lnTo>
                    <a:lnTo>
                      <a:pt x="1268" y="618"/>
                    </a:lnTo>
                    <a:lnTo>
                      <a:pt x="1268" y="616"/>
                    </a:lnTo>
                    <a:lnTo>
                      <a:pt x="1266" y="614"/>
                    </a:lnTo>
                    <a:lnTo>
                      <a:pt x="1264" y="610"/>
                    </a:lnTo>
                    <a:lnTo>
                      <a:pt x="1262" y="608"/>
                    </a:lnTo>
                    <a:lnTo>
                      <a:pt x="1262" y="604"/>
                    </a:lnTo>
                    <a:lnTo>
                      <a:pt x="1260" y="602"/>
                    </a:lnTo>
                    <a:lnTo>
                      <a:pt x="1260" y="600"/>
                    </a:lnTo>
                    <a:lnTo>
                      <a:pt x="1260" y="600"/>
                    </a:lnTo>
                    <a:lnTo>
                      <a:pt x="1260" y="598"/>
                    </a:lnTo>
                    <a:lnTo>
                      <a:pt x="1260" y="596"/>
                    </a:lnTo>
                    <a:lnTo>
                      <a:pt x="1260" y="594"/>
                    </a:lnTo>
                    <a:lnTo>
                      <a:pt x="1260" y="592"/>
                    </a:lnTo>
                    <a:lnTo>
                      <a:pt x="1262" y="590"/>
                    </a:lnTo>
                    <a:lnTo>
                      <a:pt x="1262" y="588"/>
                    </a:lnTo>
                    <a:lnTo>
                      <a:pt x="1264" y="586"/>
                    </a:lnTo>
                    <a:lnTo>
                      <a:pt x="1266" y="584"/>
                    </a:lnTo>
                    <a:lnTo>
                      <a:pt x="1266" y="584"/>
                    </a:lnTo>
                    <a:lnTo>
                      <a:pt x="1266" y="582"/>
                    </a:lnTo>
                    <a:lnTo>
                      <a:pt x="1268" y="582"/>
                    </a:lnTo>
                    <a:lnTo>
                      <a:pt x="1270" y="582"/>
                    </a:lnTo>
                    <a:lnTo>
                      <a:pt x="1272" y="580"/>
                    </a:lnTo>
                    <a:lnTo>
                      <a:pt x="1276" y="580"/>
                    </a:lnTo>
                    <a:lnTo>
                      <a:pt x="1280" y="578"/>
                    </a:lnTo>
                    <a:lnTo>
                      <a:pt x="1284" y="578"/>
                    </a:lnTo>
                    <a:lnTo>
                      <a:pt x="1288" y="578"/>
                    </a:lnTo>
                    <a:lnTo>
                      <a:pt x="1294" y="578"/>
                    </a:lnTo>
                    <a:lnTo>
                      <a:pt x="1298" y="578"/>
                    </a:lnTo>
                    <a:lnTo>
                      <a:pt x="1302" y="578"/>
                    </a:lnTo>
                    <a:lnTo>
                      <a:pt x="1306" y="580"/>
                    </a:lnTo>
                    <a:lnTo>
                      <a:pt x="1310" y="580"/>
                    </a:lnTo>
                    <a:lnTo>
                      <a:pt x="1314" y="580"/>
                    </a:lnTo>
                    <a:lnTo>
                      <a:pt x="1318" y="582"/>
                    </a:lnTo>
                    <a:lnTo>
                      <a:pt x="1322" y="582"/>
                    </a:lnTo>
                    <a:lnTo>
                      <a:pt x="1326" y="584"/>
                    </a:lnTo>
                    <a:lnTo>
                      <a:pt x="1328" y="584"/>
                    </a:lnTo>
                    <a:lnTo>
                      <a:pt x="1330" y="584"/>
                    </a:lnTo>
                    <a:lnTo>
                      <a:pt x="1330" y="586"/>
                    </a:lnTo>
                    <a:lnTo>
                      <a:pt x="1332" y="588"/>
                    </a:lnTo>
                    <a:lnTo>
                      <a:pt x="1334" y="590"/>
                    </a:lnTo>
                    <a:lnTo>
                      <a:pt x="1336" y="592"/>
                    </a:lnTo>
                    <a:lnTo>
                      <a:pt x="1340" y="596"/>
                    </a:lnTo>
                    <a:lnTo>
                      <a:pt x="1342" y="598"/>
                    </a:lnTo>
                    <a:lnTo>
                      <a:pt x="1344" y="600"/>
                    </a:lnTo>
                    <a:lnTo>
                      <a:pt x="1346" y="604"/>
                    </a:lnTo>
                    <a:lnTo>
                      <a:pt x="1350" y="606"/>
                    </a:lnTo>
                    <a:lnTo>
                      <a:pt x="1354" y="610"/>
                    </a:lnTo>
                    <a:lnTo>
                      <a:pt x="1358" y="614"/>
                    </a:lnTo>
                    <a:lnTo>
                      <a:pt x="1360" y="616"/>
                    </a:lnTo>
                    <a:lnTo>
                      <a:pt x="1364" y="620"/>
                    </a:lnTo>
                    <a:lnTo>
                      <a:pt x="1366" y="622"/>
                    </a:lnTo>
                    <a:lnTo>
                      <a:pt x="1366" y="624"/>
                    </a:lnTo>
                    <a:lnTo>
                      <a:pt x="1368" y="626"/>
                    </a:lnTo>
                    <a:lnTo>
                      <a:pt x="1368" y="628"/>
                    </a:lnTo>
                    <a:lnTo>
                      <a:pt x="1368" y="630"/>
                    </a:lnTo>
                    <a:lnTo>
                      <a:pt x="1370" y="634"/>
                    </a:lnTo>
                    <a:lnTo>
                      <a:pt x="1370" y="640"/>
                    </a:lnTo>
                    <a:lnTo>
                      <a:pt x="1370" y="642"/>
                    </a:lnTo>
                    <a:lnTo>
                      <a:pt x="1372" y="644"/>
                    </a:lnTo>
                    <a:lnTo>
                      <a:pt x="1372" y="646"/>
                    </a:lnTo>
                    <a:lnTo>
                      <a:pt x="1374" y="646"/>
                    </a:lnTo>
                    <a:lnTo>
                      <a:pt x="1374" y="648"/>
                    </a:lnTo>
                    <a:lnTo>
                      <a:pt x="1376" y="652"/>
                    </a:lnTo>
                    <a:lnTo>
                      <a:pt x="1378" y="652"/>
                    </a:lnTo>
                    <a:lnTo>
                      <a:pt x="1380" y="654"/>
                    </a:lnTo>
                    <a:lnTo>
                      <a:pt x="1382" y="656"/>
                    </a:lnTo>
                    <a:lnTo>
                      <a:pt x="1382" y="658"/>
                    </a:lnTo>
                    <a:lnTo>
                      <a:pt x="1384" y="658"/>
                    </a:lnTo>
                    <a:lnTo>
                      <a:pt x="1386" y="658"/>
                    </a:lnTo>
                    <a:lnTo>
                      <a:pt x="1386" y="658"/>
                    </a:lnTo>
                    <a:lnTo>
                      <a:pt x="1388" y="660"/>
                    </a:lnTo>
                    <a:lnTo>
                      <a:pt x="1392" y="660"/>
                    </a:lnTo>
                    <a:lnTo>
                      <a:pt x="1396" y="660"/>
                    </a:lnTo>
                    <a:lnTo>
                      <a:pt x="1398" y="660"/>
                    </a:lnTo>
                    <a:lnTo>
                      <a:pt x="1402" y="660"/>
                    </a:lnTo>
                    <a:lnTo>
                      <a:pt x="1406" y="662"/>
                    </a:lnTo>
                    <a:lnTo>
                      <a:pt x="1406" y="662"/>
                    </a:lnTo>
                    <a:lnTo>
                      <a:pt x="1408" y="662"/>
                    </a:lnTo>
                    <a:lnTo>
                      <a:pt x="1410" y="664"/>
                    </a:lnTo>
                    <a:lnTo>
                      <a:pt x="1410" y="664"/>
                    </a:lnTo>
                    <a:lnTo>
                      <a:pt x="1414" y="668"/>
                    </a:lnTo>
                    <a:lnTo>
                      <a:pt x="1416" y="670"/>
                    </a:lnTo>
                    <a:lnTo>
                      <a:pt x="1418" y="672"/>
                    </a:lnTo>
                    <a:lnTo>
                      <a:pt x="1420" y="672"/>
                    </a:lnTo>
                    <a:lnTo>
                      <a:pt x="1422" y="674"/>
                    </a:lnTo>
                    <a:lnTo>
                      <a:pt x="1426" y="676"/>
                    </a:lnTo>
                    <a:lnTo>
                      <a:pt x="1430" y="680"/>
                    </a:lnTo>
                    <a:lnTo>
                      <a:pt x="1430" y="680"/>
                    </a:lnTo>
                    <a:lnTo>
                      <a:pt x="1432" y="682"/>
                    </a:lnTo>
                    <a:lnTo>
                      <a:pt x="1432" y="682"/>
                    </a:lnTo>
                    <a:lnTo>
                      <a:pt x="1434" y="684"/>
                    </a:lnTo>
                    <a:lnTo>
                      <a:pt x="1434" y="686"/>
                    </a:lnTo>
                    <a:lnTo>
                      <a:pt x="1434" y="688"/>
                    </a:lnTo>
                    <a:lnTo>
                      <a:pt x="1436" y="688"/>
                    </a:lnTo>
                    <a:lnTo>
                      <a:pt x="1436" y="690"/>
                    </a:lnTo>
                    <a:lnTo>
                      <a:pt x="1436" y="690"/>
                    </a:lnTo>
                    <a:lnTo>
                      <a:pt x="1438" y="690"/>
                    </a:lnTo>
                    <a:lnTo>
                      <a:pt x="1438" y="690"/>
                    </a:lnTo>
                    <a:lnTo>
                      <a:pt x="1440" y="692"/>
                    </a:lnTo>
                    <a:lnTo>
                      <a:pt x="1442" y="692"/>
                    </a:lnTo>
                    <a:lnTo>
                      <a:pt x="1444" y="692"/>
                    </a:lnTo>
                    <a:lnTo>
                      <a:pt x="1448" y="692"/>
                    </a:lnTo>
                    <a:lnTo>
                      <a:pt x="1452" y="692"/>
                    </a:lnTo>
                    <a:lnTo>
                      <a:pt x="1454" y="692"/>
                    </a:lnTo>
                    <a:lnTo>
                      <a:pt x="1454" y="690"/>
                    </a:lnTo>
                    <a:lnTo>
                      <a:pt x="1458" y="690"/>
                    </a:lnTo>
                    <a:lnTo>
                      <a:pt x="1464" y="688"/>
                    </a:lnTo>
                    <a:lnTo>
                      <a:pt x="1468" y="686"/>
                    </a:lnTo>
                    <a:lnTo>
                      <a:pt x="1470" y="686"/>
                    </a:lnTo>
                    <a:lnTo>
                      <a:pt x="1472" y="686"/>
                    </a:lnTo>
                    <a:lnTo>
                      <a:pt x="1474" y="686"/>
                    </a:lnTo>
                    <a:lnTo>
                      <a:pt x="1474" y="686"/>
                    </a:lnTo>
                    <a:lnTo>
                      <a:pt x="1476" y="686"/>
                    </a:lnTo>
                    <a:lnTo>
                      <a:pt x="1478" y="686"/>
                    </a:lnTo>
                    <a:lnTo>
                      <a:pt x="1478" y="686"/>
                    </a:lnTo>
                    <a:lnTo>
                      <a:pt x="1478" y="688"/>
                    </a:lnTo>
                    <a:lnTo>
                      <a:pt x="1480" y="688"/>
                    </a:lnTo>
                    <a:lnTo>
                      <a:pt x="1480" y="690"/>
                    </a:lnTo>
                    <a:lnTo>
                      <a:pt x="1482" y="692"/>
                    </a:lnTo>
                    <a:lnTo>
                      <a:pt x="1482" y="694"/>
                    </a:lnTo>
                    <a:lnTo>
                      <a:pt x="1484" y="696"/>
                    </a:lnTo>
                    <a:lnTo>
                      <a:pt x="1484" y="700"/>
                    </a:lnTo>
                    <a:lnTo>
                      <a:pt x="1484" y="702"/>
                    </a:lnTo>
                    <a:lnTo>
                      <a:pt x="1486" y="704"/>
                    </a:lnTo>
                    <a:lnTo>
                      <a:pt x="1486" y="706"/>
                    </a:lnTo>
                    <a:lnTo>
                      <a:pt x="1484" y="706"/>
                    </a:lnTo>
                    <a:lnTo>
                      <a:pt x="1484" y="706"/>
                    </a:lnTo>
                    <a:lnTo>
                      <a:pt x="1484" y="708"/>
                    </a:lnTo>
                    <a:lnTo>
                      <a:pt x="1482" y="708"/>
                    </a:lnTo>
                    <a:lnTo>
                      <a:pt x="1482" y="710"/>
                    </a:lnTo>
                    <a:lnTo>
                      <a:pt x="1480" y="710"/>
                    </a:lnTo>
                    <a:lnTo>
                      <a:pt x="1478" y="712"/>
                    </a:lnTo>
                    <a:lnTo>
                      <a:pt x="1476" y="712"/>
                    </a:lnTo>
                    <a:lnTo>
                      <a:pt x="1476" y="714"/>
                    </a:lnTo>
                    <a:lnTo>
                      <a:pt x="1476" y="714"/>
                    </a:lnTo>
                    <a:lnTo>
                      <a:pt x="1474" y="714"/>
                    </a:lnTo>
                    <a:lnTo>
                      <a:pt x="1474" y="714"/>
                    </a:lnTo>
                    <a:lnTo>
                      <a:pt x="1474" y="716"/>
                    </a:lnTo>
                    <a:lnTo>
                      <a:pt x="1474" y="718"/>
                    </a:lnTo>
                    <a:lnTo>
                      <a:pt x="1474" y="720"/>
                    </a:lnTo>
                    <a:lnTo>
                      <a:pt x="1474" y="722"/>
                    </a:lnTo>
                    <a:lnTo>
                      <a:pt x="1474" y="724"/>
                    </a:lnTo>
                    <a:lnTo>
                      <a:pt x="1474" y="728"/>
                    </a:lnTo>
                    <a:lnTo>
                      <a:pt x="1476" y="734"/>
                    </a:lnTo>
                    <a:lnTo>
                      <a:pt x="1476" y="738"/>
                    </a:lnTo>
                    <a:lnTo>
                      <a:pt x="1476" y="742"/>
                    </a:lnTo>
                    <a:lnTo>
                      <a:pt x="1476" y="744"/>
                    </a:lnTo>
                    <a:lnTo>
                      <a:pt x="1476" y="746"/>
                    </a:lnTo>
                    <a:lnTo>
                      <a:pt x="1476" y="748"/>
                    </a:lnTo>
                    <a:lnTo>
                      <a:pt x="1476" y="748"/>
                    </a:lnTo>
                    <a:lnTo>
                      <a:pt x="1474" y="750"/>
                    </a:lnTo>
                    <a:lnTo>
                      <a:pt x="1474" y="750"/>
                    </a:lnTo>
                    <a:lnTo>
                      <a:pt x="1474" y="750"/>
                    </a:lnTo>
                    <a:lnTo>
                      <a:pt x="1472" y="750"/>
                    </a:lnTo>
                    <a:lnTo>
                      <a:pt x="1472" y="750"/>
                    </a:lnTo>
                    <a:lnTo>
                      <a:pt x="1472" y="750"/>
                    </a:lnTo>
                    <a:lnTo>
                      <a:pt x="1470" y="750"/>
                    </a:lnTo>
                    <a:lnTo>
                      <a:pt x="1468" y="750"/>
                    </a:lnTo>
                    <a:lnTo>
                      <a:pt x="1466" y="750"/>
                    </a:lnTo>
                    <a:lnTo>
                      <a:pt x="1464" y="748"/>
                    </a:lnTo>
                    <a:lnTo>
                      <a:pt x="1462" y="748"/>
                    </a:lnTo>
                    <a:lnTo>
                      <a:pt x="1462" y="748"/>
                    </a:lnTo>
                    <a:lnTo>
                      <a:pt x="1460" y="748"/>
                    </a:lnTo>
                    <a:lnTo>
                      <a:pt x="1460" y="748"/>
                    </a:lnTo>
                    <a:lnTo>
                      <a:pt x="1460" y="748"/>
                    </a:lnTo>
                    <a:lnTo>
                      <a:pt x="1458" y="748"/>
                    </a:lnTo>
                    <a:lnTo>
                      <a:pt x="1458" y="748"/>
                    </a:lnTo>
                    <a:lnTo>
                      <a:pt x="1458" y="750"/>
                    </a:lnTo>
                    <a:lnTo>
                      <a:pt x="1456" y="750"/>
                    </a:lnTo>
                    <a:lnTo>
                      <a:pt x="1456" y="752"/>
                    </a:lnTo>
                    <a:lnTo>
                      <a:pt x="1454" y="754"/>
                    </a:lnTo>
                    <a:lnTo>
                      <a:pt x="1454" y="758"/>
                    </a:lnTo>
                    <a:lnTo>
                      <a:pt x="1454" y="760"/>
                    </a:lnTo>
                    <a:lnTo>
                      <a:pt x="1452" y="762"/>
                    </a:lnTo>
                    <a:lnTo>
                      <a:pt x="1452" y="764"/>
                    </a:lnTo>
                    <a:lnTo>
                      <a:pt x="1452" y="764"/>
                    </a:lnTo>
                    <a:lnTo>
                      <a:pt x="1452" y="766"/>
                    </a:lnTo>
                    <a:lnTo>
                      <a:pt x="1452" y="770"/>
                    </a:lnTo>
                    <a:lnTo>
                      <a:pt x="1452" y="772"/>
                    </a:lnTo>
                    <a:lnTo>
                      <a:pt x="1452" y="774"/>
                    </a:lnTo>
                    <a:lnTo>
                      <a:pt x="1452" y="776"/>
                    </a:lnTo>
                    <a:lnTo>
                      <a:pt x="1452" y="778"/>
                    </a:lnTo>
                    <a:lnTo>
                      <a:pt x="1452" y="778"/>
                    </a:lnTo>
                    <a:lnTo>
                      <a:pt x="1452" y="778"/>
                    </a:lnTo>
                    <a:lnTo>
                      <a:pt x="1454" y="780"/>
                    </a:lnTo>
                    <a:lnTo>
                      <a:pt x="1454" y="780"/>
                    </a:lnTo>
                    <a:lnTo>
                      <a:pt x="1454" y="780"/>
                    </a:lnTo>
                    <a:lnTo>
                      <a:pt x="1456" y="780"/>
                    </a:lnTo>
                    <a:lnTo>
                      <a:pt x="1458" y="780"/>
                    </a:lnTo>
                    <a:lnTo>
                      <a:pt x="1460" y="782"/>
                    </a:lnTo>
                    <a:lnTo>
                      <a:pt x="1464" y="782"/>
                    </a:lnTo>
                    <a:lnTo>
                      <a:pt x="1466" y="782"/>
                    </a:lnTo>
                    <a:lnTo>
                      <a:pt x="1468" y="782"/>
                    </a:lnTo>
                    <a:lnTo>
                      <a:pt x="1470" y="782"/>
                    </a:lnTo>
                    <a:lnTo>
                      <a:pt x="1472" y="784"/>
                    </a:lnTo>
                    <a:lnTo>
                      <a:pt x="1476" y="786"/>
                    </a:lnTo>
                    <a:lnTo>
                      <a:pt x="1478" y="786"/>
                    </a:lnTo>
                    <a:lnTo>
                      <a:pt x="1480" y="788"/>
                    </a:lnTo>
                    <a:lnTo>
                      <a:pt x="1482" y="788"/>
                    </a:lnTo>
                    <a:lnTo>
                      <a:pt x="1484" y="788"/>
                    </a:lnTo>
                    <a:lnTo>
                      <a:pt x="1484" y="788"/>
                    </a:lnTo>
                    <a:lnTo>
                      <a:pt x="1486" y="788"/>
                    </a:lnTo>
                    <a:lnTo>
                      <a:pt x="1488" y="788"/>
                    </a:lnTo>
                    <a:lnTo>
                      <a:pt x="1490" y="786"/>
                    </a:lnTo>
                    <a:lnTo>
                      <a:pt x="1490" y="786"/>
                    </a:lnTo>
                    <a:lnTo>
                      <a:pt x="1494" y="784"/>
                    </a:lnTo>
                    <a:lnTo>
                      <a:pt x="1498" y="780"/>
                    </a:lnTo>
                    <a:lnTo>
                      <a:pt x="1500" y="778"/>
                    </a:lnTo>
                    <a:lnTo>
                      <a:pt x="1504" y="776"/>
                    </a:lnTo>
                    <a:lnTo>
                      <a:pt x="1506" y="772"/>
                    </a:lnTo>
                    <a:lnTo>
                      <a:pt x="1508" y="770"/>
                    </a:lnTo>
                    <a:lnTo>
                      <a:pt x="1510" y="770"/>
                    </a:lnTo>
                    <a:lnTo>
                      <a:pt x="1510" y="768"/>
                    </a:lnTo>
                    <a:lnTo>
                      <a:pt x="1514" y="764"/>
                    </a:lnTo>
                    <a:lnTo>
                      <a:pt x="1516" y="760"/>
                    </a:lnTo>
                    <a:lnTo>
                      <a:pt x="1518" y="756"/>
                    </a:lnTo>
                    <a:lnTo>
                      <a:pt x="1522" y="748"/>
                    </a:lnTo>
                    <a:lnTo>
                      <a:pt x="1526" y="740"/>
                    </a:lnTo>
                    <a:lnTo>
                      <a:pt x="1530" y="732"/>
                    </a:lnTo>
                    <a:lnTo>
                      <a:pt x="1534" y="724"/>
                    </a:lnTo>
                    <a:lnTo>
                      <a:pt x="1540" y="714"/>
                    </a:lnTo>
                    <a:lnTo>
                      <a:pt x="1542" y="706"/>
                    </a:lnTo>
                    <a:lnTo>
                      <a:pt x="1546" y="700"/>
                    </a:lnTo>
                    <a:lnTo>
                      <a:pt x="1550" y="690"/>
                    </a:lnTo>
                    <a:lnTo>
                      <a:pt x="1552" y="686"/>
                    </a:lnTo>
                    <a:lnTo>
                      <a:pt x="1554" y="682"/>
                    </a:lnTo>
                    <a:lnTo>
                      <a:pt x="1554" y="680"/>
                    </a:lnTo>
                    <a:lnTo>
                      <a:pt x="1554" y="678"/>
                    </a:lnTo>
                    <a:lnTo>
                      <a:pt x="1554" y="676"/>
                    </a:lnTo>
                    <a:lnTo>
                      <a:pt x="1556" y="674"/>
                    </a:lnTo>
                    <a:lnTo>
                      <a:pt x="1556" y="672"/>
                    </a:lnTo>
                    <a:lnTo>
                      <a:pt x="1556" y="670"/>
                    </a:lnTo>
                    <a:lnTo>
                      <a:pt x="1554" y="668"/>
                    </a:lnTo>
                    <a:lnTo>
                      <a:pt x="1554" y="666"/>
                    </a:lnTo>
                    <a:lnTo>
                      <a:pt x="1554" y="662"/>
                    </a:lnTo>
                    <a:lnTo>
                      <a:pt x="1552" y="656"/>
                    </a:lnTo>
                    <a:lnTo>
                      <a:pt x="1550" y="652"/>
                    </a:lnTo>
                    <a:lnTo>
                      <a:pt x="1548" y="648"/>
                    </a:lnTo>
                    <a:lnTo>
                      <a:pt x="1548" y="646"/>
                    </a:lnTo>
                    <a:lnTo>
                      <a:pt x="1548" y="644"/>
                    </a:lnTo>
                    <a:lnTo>
                      <a:pt x="1548" y="642"/>
                    </a:lnTo>
                    <a:lnTo>
                      <a:pt x="1548" y="640"/>
                    </a:lnTo>
                    <a:lnTo>
                      <a:pt x="1548" y="638"/>
                    </a:lnTo>
                    <a:lnTo>
                      <a:pt x="1548" y="638"/>
                    </a:lnTo>
                    <a:lnTo>
                      <a:pt x="1550" y="634"/>
                    </a:lnTo>
                    <a:lnTo>
                      <a:pt x="1552" y="632"/>
                    </a:lnTo>
                    <a:lnTo>
                      <a:pt x="1552" y="630"/>
                    </a:lnTo>
                    <a:lnTo>
                      <a:pt x="1552" y="630"/>
                    </a:lnTo>
                    <a:lnTo>
                      <a:pt x="1554" y="628"/>
                    </a:lnTo>
                    <a:lnTo>
                      <a:pt x="1554" y="626"/>
                    </a:lnTo>
                    <a:lnTo>
                      <a:pt x="1554" y="622"/>
                    </a:lnTo>
                    <a:lnTo>
                      <a:pt x="1554" y="616"/>
                    </a:lnTo>
                    <a:lnTo>
                      <a:pt x="1552" y="612"/>
                    </a:lnTo>
                    <a:lnTo>
                      <a:pt x="1552" y="606"/>
                    </a:lnTo>
                    <a:lnTo>
                      <a:pt x="1552" y="602"/>
                    </a:lnTo>
                    <a:lnTo>
                      <a:pt x="1550" y="596"/>
                    </a:lnTo>
                    <a:lnTo>
                      <a:pt x="1548" y="594"/>
                    </a:lnTo>
                    <a:lnTo>
                      <a:pt x="1548" y="590"/>
                    </a:lnTo>
                    <a:lnTo>
                      <a:pt x="1546" y="588"/>
                    </a:lnTo>
                    <a:lnTo>
                      <a:pt x="1544" y="584"/>
                    </a:lnTo>
                    <a:lnTo>
                      <a:pt x="1542" y="580"/>
                    </a:lnTo>
                    <a:lnTo>
                      <a:pt x="1540" y="578"/>
                    </a:lnTo>
                    <a:lnTo>
                      <a:pt x="1538" y="574"/>
                    </a:lnTo>
                    <a:lnTo>
                      <a:pt x="1536" y="572"/>
                    </a:lnTo>
                    <a:lnTo>
                      <a:pt x="1534" y="572"/>
                    </a:lnTo>
                    <a:lnTo>
                      <a:pt x="1534" y="570"/>
                    </a:lnTo>
                    <a:lnTo>
                      <a:pt x="1532" y="568"/>
                    </a:lnTo>
                    <a:lnTo>
                      <a:pt x="1528" y="568"/>
                    </a:lnTo>
                    <a:lnTo>
                      <a:pt x="1526" y="566"/>
                    </a:lnTo>
                    <a:lnTo>
                      <a:pt x="1522" y="564"/>
                    </a:lnTo>
                    <a:lnTo>
                      <a:pt x="1518" y="564"/>
                    </a:lnTo>
                    <a:lnTo>
                      <a:pt x="1518" y="562"/>
                    </a:lnTo>
                    <a:lnTo>
                      <a:pt x="1516" y="562"/>
                    </a:lnTo>
                    <a:lnTo>
                      <a:pt x="1514" y="562"/>
                    </a:lnTo>
                    <a:lnTo>
                      <a:pt x="1512" y="562"/>
                    </a:lnTo>
                    <a:lnTo>
                      <a:pt x="1512" y="562"/>
                    </a:lnTo>
                    <a:lnTo>
                      <a:pt x="1510" y="562"/>
                    </a:lnTo>
                    <a:lnTo>
                      <a:pt x="1510" y="564"/>
                    </a:lnTo>
                    <a:lnTo>
                      <a:pt x="1508" y="564"/>
                    </a:lnTo>
                    <a:lnTo>
                      <a:pt x="1508" y="564"/>
                    </a:lnTo>
                    <a:lnTo>
                      <a:pt x="1508" y="566"/>
                    </a:lnTo>
                    <a:lnTo>
                      <a:pt x="1506" y="568"/>
                    </a:lnTo>
                    <a:lnTo>
                      <a:pt x="1506" y="570"/>
                    </a:lnTo>
                    <a:lnTo>
                      <a:pt x="1506" y="572"/>
                    </a:lnTo>
                    <a:lnTo>
                      <a:pt x="1504" y="574"/>
                    </a:lnTo>
                    <a:lnTo>
                      <a:pt x="1504" y="576"/>
                    </a:lnTo>
                    <a:lnTo>
                      <a:pt x="1504" y="576"/>
                    </a:lnTo>
                    <a:lnTo>
                      <a:pt x="1502" y="576"/>
                    </a:lnTo>
                    <a:lnTo>
                      <a:pt x="1502" y="578"/>
                    </a:lnTo>
                    <a:lnTo>
                      <a:pt x="1500" y="578"/>
                    </a:lnTo>
                    <a:lnTo>
                      <a:pt x="1498" y="578"/>
                    </a:lnTo>
                    <a:lnTo>
                      <a:pt x="1498" y="578"/>
                    </a:lnTo>
                    <a:lnTo>
                      <a:pt x="1496" y="578"/>
                    </a:lnTo>
                    <a:lnTo>
                      <a:pt x="1494" y="578"/>
                    </a:lnTo>
                    <a:lnTo>
                      <a:pt x="1494" y="578"/>
                    </a:lnTo>
                    <a:lnTo>
                      <a:pt x="1492" y="578"/>
                    </a:lnTo>
                    <a:lnTo>
                      <a:pt x="1492" y="578"/>
                    </a:lnTo>
                    <a:lnTo>
                      <a:pt x="1492" y="576"/>
                    </a:lnTo>
                    <a:lnTo>
                      <a:pt x="1492" y="576"/>
                    </a:lnTo>
                    <a:lnTo>
                      <a:pt x="1492" y="576"/>
                    </a:lnTo>
                    <a:lnTo>
                      <a:pt x="1490" y="574"/>
                    </a:lnTo>
                    <a:lnTo>
                      <a:pt x="1490" y="572"/>
                    </a:lnTo>
                    <a:lnTo>
                      <a:pt x="1490" y="570"/>
                    </a:lnTo>
                    <a:lnTo>
                      <a:pt x="1490" y="568"/>
                    </a:lnTo>
                    <a:lnTo>
                      <a:pt x="1490" y="566"/>
                    </a:lnTo>
                    <a:lnTo>
                      <a:pt x="1490" y="564"/>
                    </a:lnTo>
                    <a:lnTo>
                      <a:pt x="1490" y="564"/>
                    </a:lnTo>
                    <a:lnTo>
                      <a:pt x="1488" y="564"/>
                    </a:lnTo>
                    <a:lnTo>
                      <a:pt x="1488" y="562"/>
                    </a:lnTo>
                    <a:lnTo>
                      <a:pt x="1486" y="562"/>
                    </a:lnTo>
                    <a:lnTo>
                      <a:pt x="1486" y="560"/>
                    </a:lnTo>
                    <a:lnTo>
                      <a:pt x="1482" y="560"/>
                    </a:lnTo>
                    <a:lnTo>
                      <a:pt x="1478" y="558"/>
                    </a:lnTo>
                    <a:lnTo>
                      <a:pt x="1476" y="558"/>
                    </a:lnTo>
                    <a:lnTo>
                      <a:pt x="1472" y="556"/>
                    </a:lnTo>
                    <a:lnTo>
                      <a:pt x="1470" y="556"/>
                    </a:lnTo>
                    <a:lnTo>
                      <a:pt x="1470" y="554"/>
                    </a:lnTo>
                    <a:lnTo>
                      <a:pt x="1468" y="554"/>
                    </a:lnTo>
                    <a:lnTo>
                      <a:pt x="1468" y="552"/>
                    </a:lnTo>
                    <a:lnTo>
                      <a:pt x="1466" y="552"/>
                    </a:lnTo>
                    <a:lnTo>
                      <a:pt x="1466" y="550"/>
                    </a:lnTo>
                    <a:lnTo>
                      <a:pt x="1464" y="550"/>
                    </a:lnTo>
                    <a:lnTo>
                      <a:pt x="1464" y="548"/>
                    </a:lnTo>
                    <a:lnTo>
                      <a:pt x="1464" y="546"/>
                    </a:lnTo>
                    <a:lnTo>
                      <a:pt x="1464" y="544"/>
                    </a:lnTo>
                    <a:lnTo>
                      <a:pt x="1464" y="542"/>
                    </a:lnTo>
                    <a:lnTo>
                      <a:pt x="1464" y="542"/>
                    </a:lnTo>
                    <a:lnTo>
                      <a:pt x="1464" y="540"/>
                    </a:lnTo>
                    <a:lnTo>
                      <a:pt x="1464" y="540"/>
                    </a:lnTo>
                    <a:lnTo>
                      <a:pt x="1464" y="538"/>
                    </a:lnTo>
                    <a:lnTo>
                      <a:pt x="1466" y="538"/>
                    </a:lnTo>
                    <a:lnTo>
                      <a:pt x="1468" y="536"/>
                    </a:lnTo>
                    <a:lnTo>
                      <a:pt x="1470" y="534"/>
                    </a:lnTo>
                    <a:lnTo>
                      <a:pt x="1474" y="530"/>
                    </a:lnTo>
                    <a:lnTo>
                      <a:pt x="1476" y="530"/>
                    </a:lnTo>
                    <a:lnTo>
                      <a:pt x="1478" y="528"/>
                    </a:lnTo>
                    <a:lnTo>
                      <a:pt x="1480" y="524"/>
                    </a:lnTo>
                    <a:lnTo>
                      <a:pt x="1482" y="522"/>
                    </a:lnTo>
                    <a:lnTo>
                      <a:pt x="1486" y="514"/>
                    </a:lnTo>
                    <a:lnTo>
                      <a:pt x="1490" y="508"/>
                    </a:lnTo>
                    <a:lnTo>
                      <a:pt x="1494" y="502"/>
                    </a:lnTo>
                    <a:lnTo>
                      <a:pt x="1496" y="496"/>
                    </a:lnTo>
                    <a:lnTo>
                      <a:pt x="1498" y="492"/>
                    </a:lnTo>
                    <a:lnTo>
                      <a:pt x="1500" y="486"/>
                    </a:lnTo>
                    <a:lnTo>
                      <a:pt x="1502" y="482"/>
                    </a:lnTo>
                    <a:lnTo>
                      <a:pt x="1504" y="478"/>
                    </a:lnTo>
                    <a:lnTo>
                      <a:pt x="1508" y="472"/>
                    </a:lnTo>
                    <a:lnTo>
                      <a:pt x="1508" y="470"/>
                    </a:lnTo>
                    <a:lnTo>
                      <a:pt x="1510" y="468"/>
                    </a:lnTo>
                    <a:lnTo>
                      <a:pt x="1512" y="466"/>
                    </a:lnTo>
                    <a:lnTo>
                      <a:pt x="1512" y="466"/>
                    </a:lnTo>
                    <a:lnTo>
                      <a:pt x="1514" y="464"/>
                    </a:lnTo>
                    <a:lnTo>
                      <a:pt x="1516" y="464"/>
                    </a:lnTo>
                    <a:lnTo>
                      <a:pt x="1516" y="462"/>
                    </a:lnTo>
                    <a:lnTo>
                      <a:pt x="1518" y="462"/>
                    </a:lnTo>
                    <a:lnTo>
                      <a:pt x="1520" y="462"/>
                    </a:lnTo>
                    <a:lnTo>
                      <a:pt x="1526" y="460"/>
                    </a:lnTo>
                    <a:lnTo>
                      <a:pt x="1530" y="458"/>
                    </a:lnTo>
                    <a:lnTo>
                      <a:pt x="1536" y="458"/>
                    </a:lnTo>
                    <a:lnTo>
                      <a:pt x="1540" y="456"/>
                    </a:lnTo>
                    <a:lnTo>
                      <a:pt x="1548" y="456"/>
                    </a:lnTo>
                    <a:lnTo>
                      <a:pt x="1550" y="456"/>
                    </a:lnTo>
                    <a:lnTo>
                      <a:pt x="1554" y="456"/>
                    </a:lnTo>
                    <a:lnTo>
                      <a:pt x="1562" y="454"/>
                    </a:lnTo>
                    <a:lnTo>
                      <a:pt x="1570" y="454"/>
                    </a:lnTo>
                    <a:lnTo>
                      <a:pt x="1576" y="454"/>
                    </a:lnTo>
                    <a:lnTo>
                      <a:pt x="1578" y="454"/>
                    </a:lnTo>
                    <a:lnTo>
                      <a:pt x="1580" y="456"/>
                    </a:lnTo>
                    <a:lnTo>
                      <a:pt x="1584" y="456"/>
                    </a:lnTo>
                    <a:lnTo>
                      <a:pt x="1594" y="458"/>
                    </a:lnTo>
                    <a:lnTo>
                      <a:pt x="1600" y="460"/>
                    </a:lnTo>
                    <a:lnTo>
                      <a:pt x="1602" y="460"/>
                    </a:lnTo>
                    <a:lnTo>
                      <a:pt x="1604" y="460"/>
                    </a:lnTo>
                    <a:lnTo>
                      <a:pt x="1608" y="460"/>
                    </a:lnTo>
                    <a:lnTo>
                      <a:pt x="1610" y="460"/>
                    </a:lnTo>
                    <a:lnTo>
                      <a:pt x="1612" y="460"/>
                    </a:lnTo>
                    <a:lnTo>
                      <a:pt x="1614" y="458"/>
                    </a:lnTo>
                    <a:lnTo>
                      <a:pt x="1614" y="458"/>
                    </a:lnTo>
                    <a:lnTo>
                      <a:pt x="1614" y="458"/>
                    </a:lnTo>
                    <a:lnTo>
                      <a:pt x="1616" y="456"/>
                    </a:lnTo>
                    <a:lnTo>
                      <a:pt x="1616" y="456"/>
                    </a:lnTo>
                    <a:lnTo>
                      <a:pt x="1616" y="454"/>
                    </a:lnTo>
                    <a:lnTo>
                      <a:pt x="1618" y="450"/>
                    </a:lnTo>
                    <a:lnTo>
                      <a:pt x="1618" y="448"/>
                    </a:lnTo>
                    <a:lnTo>
                      <a:pt x="1620" y="446"/>
                    </a:lnTo>
                    <a:lnTo>
                      <a:pt x="1620" y="446"/>
                    </a:lnTo>
                    <a:lnTo>
                      <a:pt x="1620" y="444"/>
                    </a:lnTo>
                    <a:lnTo>
                      <a:pt x="1622" y="444"/>
                    </a:lnTo>
                    <a:lnTo>
                      <a:pt x="1622" y="444"/>
                    </a:lnTo>
                    <a:lnTo>
                      <a:pt x="1624" y="442"/>
                    </a:lnTo>
                    <a:lnTo>
                      <a:pt x="1624" y="442"/>
                    </a:lnTo>
                    <a:lnTo>
                      <a:pt x="1626" y="442"/>
                    </a:lnTo>
                    <a:lnTo>
                      <a:pt x="1628" y="442"/>
                    </a:lnTo>
                    <a:lnTo>
                      <a:pt x="1630" y="442"/>
                    </a:lnTo>
                    <a:lnTo>
                      <a:pt x="1632" y="442"/>
                    </a:lnTo>
                    <a:lnTo>
                      <a:pt x="1634" y="442"/>
                    </a:lnTo>
                    <a:lnTo>
                      <a:pt x="1636" y="444"/>
                    </a:lnTo>
                    <a:lnTo>
                      <a:pt x="1638" y="444"/>
                    </a:lnTo>
                    <a:lnTo>
                      <a:pt x="1640" y="444"/>
                    </a:lnTo>
                    <a:lnTo>
                      <a:pt x="1642" y="446"/>
                    </a:lnTo>
                    <a:lnTo>
                      <a:pt x="1644" y="446"/>
                    </a:lnTo>
                    <a:lnTo>
                      <a:pt x="1646" y="446"/>
                    </a:lnTo>
                    <a:lnTo>
                      <a:pt x="1648" y="448"/>
                    </a:lnTo>
                    <a:lnTo>
                      <a:pt x="1648" y="448"/>
                    </a:lnTo>
                    <a:lnTo>
                      <a:pt x="1650" y="450"/>
                    </a:lnTo>
                    <a:lnTo>
                      <a:pt x="1650" y="450"/>
                    </a:lnTo>
                    <a:lnTo>
                      <a:pt x="1650" y="450"/>
                    </a:lnTo>
                    <a:lnTo>
                      <a:pt x="1650" y="452"/>
                    </a:lnTo>
                    <a:lnTo>
                      <a:pt x="1650" y="454"/>
                    </a:lnTo>
                    <a:lnTo>
                      <a:pt x="1650" y="454"/>
                    </a:lnTo>
                    <a:lnTo>
                      <a:pt x="1650" y="456"/>
                    </a:lnTo>
                    <a:lnTo>
                      <a:pt x="1650" y="458"/>
                    </a:lnTo>
                    <a:lnTo>
                      <a:pt x="1650" y="458"/>
                    </a:lnTo>
                    <a:lnTo>
                      <a:pt x="1650" y="460"/>
                    </a:lnTo>
                    <a:lnTo>
                      <a:pt x="1650" y="460"/>
                    </a:lnTo>
                    <a:lnTo>
                      <a:pt x="1650" y="460"/>
                    </a:lnTo>
                    <a:lnTo>
                      <a:pt x="1652" y="460"/>
                    </a:lnTo>
                    <a:lnTo>
                      <a:pt x="1652" y="462"/>
                    </a:lnTo>
                    <a:lnTo>
                      <a:pt x="1656" y="462"/>
                    </a:lnTo>
                    <a:lnTo>
                      <a:pt x="1658" y="462"/>
                    </a:lnTo>
                    <a:lnTo>
                      <a:pt x="1660" y="462"/>
                    </a:lnTo>
                    <a:lnTo>
                      <a:pt x="1662" y="462"/>
                    </a:lnTo>
                    <a:lnTo>
                      <a:pt x="1666" y="462"/>
                    </a:lnTo>
                    <a:lnTo>
                      <a:pt x="1668" y="462"/>
                    </a:lnTo>
                    <a:lnTo>
                      <a:pt x="1672" y="460"/>
                    </a:lnTo>
                    <a:lnTo>
                      <a:pt x="1674" y="460"/>
                    </a:lnTo>
                    <a:lnTo>
                      <a:pt x="1676" y="458"/>
                    </a:lnTo>
                    <a:lnTo>
                      <a:pt x="1678" y="458"/>
                    </a:lnTo>
                    <a:lnTo>
                      <a:pt x="1682" y="456"/>
                    </a:lnTo>
                    <a:lnTo>
                      <a:pt x="1684" y="456"/>
                    </a:lnTo>
                    <a:lnTo>
                      <a:pt x="1684" y="454"/>
                    </a:lnTo>
                    <a:lnTo>
                      <a:pt x="1686" y="454"/>
                    </a:lnTo>
                    <a:lnTo>
                      <a:pt x="1686" y="452"/>
                    </a:lnTo>
                    <a:lnTo>
                      <a:pt x="1688" y="452"/>
                    </a:lnTo>
                    <a:lnTo>
                      <a:pt x="1688" y="450"/>
                    </a:lnTo>
                    <a:lnTo>
                      <a:pt x="1688" y="450"/>
                    </a:lnTo>
                    <a:lnTo>
                      <a:pt x="1688" y="448"/>
                    </a:lnTo>
                    <a:lnTo>
                      <a:pt x="1688" y="446"/>
                    </a:lnTo>
                    <a:lnTo>
                      <a:pt x="1688" y="440"/>
                    </a:lnTo>
                    <a:lnTo>
                      <a:pt x="1688" y="438"/>
                    </a:lnTo>
                    <a:lnTo>
                      <a:pt x="1688" y="436"/>
                    </a:lnTo>
                    <a:lnTo>
                      <a:pt x="1690" y="430"/>
                    </a:lnTo>
                    <a:lnTo>
                      <a:pt x="1692" y="424"/>
                    </a:lnTo>
                    <a:lnTo>
                      <a:pt x="1694" y="418"/>
                    </a:lnTo>
                    <a:lnTo>
                      <a:pt x="1694" y="414"/>
                    </a:lnTo>
                    <a:lnTo>
                      <a:pt x="1696" y="412"/>
                    </a:lnTo>
                    <a:lnTo>
                      <a:pt x="1696" y="408"/>
                    </a:lnTo>
                    <a:lnTo>
                      <a:pt x="1698" y="404"/>
                    </a:lnTo>
                    <a:lnTo>
                      <a:pt x="1698" y="402"/>
                    </a:lnTo>
                    <a:lnTo>
                      <a:pt x="1700" y="400"/>
                    </a:lnTo>
                    <a:lnTo>
                      <a:pt x="1702" y="398"/>
                    </a:lnTo>
                    <a:lnTo>
                      <a:pt x="1702" y="398"/>
                    </a:lnTo>
                    <a:lnTo>
                      <a:pt x="1702" y="398"/>
                    </a:lnTo>
                    <a:lnTo>
                      <a:pt x="1704" y="398"/>
                    </a:lnTo>
                    <a:lnTo>
                      <a:pt x="1706" y="396"/>
                    </a:lnTo>
                    <a:lnTo>
                      <a:pt x="1708" y="396"/>
                    </a:lnTo>
                    <a:lnTo>
                      <a:pt x="1710" y="396"/>
                    </a:lnTo>
                    <a:lnTo>
                      <a:pt x="1714" y="396"/>
                    </a:lnTo>
                    <a:lnTo>
                      <a:pt x="1716" y="394"/>
                    </a:lnTo>
                    <a:lnTo>
                      <a:pt x="1718" y="394"/>
                    </a:lnTo>
                    <a:lnTo>
                      <a:pt x="1722" y="394"/>
                    </a:lnTo>
                    <a:lnTo>
                      <a:pt x="1724" y="394"/>
                    </a:lnTo>
                    <a:lnTo>
                      <a:pt x="1726" y="396"/>
                    </a:lnTo>
                    <a:lnTo>
                      <a:pt x="1730" y="396"/>
                    </a:lnTo>
                    <a:lnTo>
                      <a:pt x="1732" y="396"/>
                    </a:lnTo>
                    <a:lnTo>
                      <a:pt x="1734" y="396"/>
                    </a:lnTo>
                    <a:lnTo>
                      <a:pt x="1736" y="396"/>
                    </a:lnTo>
                    <a:lnTo>
                      <a:pt x="1738" y="398"/>
                    </a:lnTo>
                    <a:lnTo>
                      <a:pt x="1740" y="398"/>
                    </a:lnTo>
                    <a:lnTo>
                      <a:pt x="1742" y="398"/>
                    </a:lnTo>
                    <a:lnTo>
                      <a:pt x="1742" y="400"/>
                    </a:lnTo>
                    <a:lnTo>
                      <a:pt x="1744" y="400"/>
                    </a:lnTo>
                    <a:lnTo>
                      <a:pt x="1746" y="402"/>
                    </a:lnTo>
                    <a:lnTo>
                      <a:pt x="1746" y="406"/>
                    </a:lnTo>
                    <a:lnTo>
                      <a:pt x="1750" y="410"/>
                    </a:lnTo>
                    <a:lnTo>
                      <a:pt x="1752" y="412"/>
                    </a:lnTo>
                    <a:lnTo>
                      <a:pt x="1752" y="412"/>
                    </a:lnTo>
                    <a:lnTo>
                      <a:pt x="1752" y="412"/>
                    </a:lnTo>
                    <a:lnTo>
                      <a:pt x="1754" y="414"/>
                    </a:lnTo>
                    <a:lnTo>
                      <a:pt x="1758" y="416"/>
                    </a:lnTo>
                    <a:lnTo>
                      <a:pt x="1758" y="416"/>
                    </a:lnTo>
                    <a:lnTo>
                      <a:pt x="1760" y="416"/>
                    </a:lnTo>
                    <a:lnTo>
                      <a:pt x="1760" y="418"/>
                    </a:lnTo>
                    <a:lnTo>
                      <a:pt x="1762" y="416"/>
                    </a:lnTo>
                    <a:lnTo>
                      <a:pt x="1762" y="416"/>
                    </a:lnTo>
                    <a:lnTo>
                      <a:pt x="1764" y="416"/>
                    </a:lnTo>
                    <a:lnTo>
                      <a:pt x="1764" y="414"/>
                    </a:lnTo>
                    <a:lnTo>
                      <a:pt x="1766" y="412"/>
                    </a:lnTo>
                    <a:lnTo>
                      <a:pt x="1766" y="412"/>
                    </a:lnTo>
                    <a:lnTo>
                      <a:pt x="1768" y="410"/>
                    </a:lnTo>
                    <a:lnTo>
                      <a:pt x="1768" y="406"/>
                    </a:lnTo>
                    <a:lnTo>
                      <a:pt x="1770" y="402"/>
                    </a:lnTo>
                    <a:lnTo>
                      <a:pt x="1772" y="400"/>
                    </a:lnTo>
                    <a:lnTo>
                      <a:pt x="1772" y="398"/>
                    </a:lnTo>
                    <a:lnTo>
                      <a:pt x="1772" y="396"/>
                    </a:lnTo>
                    <a:lnTo>
                      <a:pt x="1774" y="396"/>
                    </a:lnTo>
                    <a:lnTo>
                      <a:pt x="1774" y="394"/>
                    </a:lnTo>
                    <a:lnTo>
                      <a:pt x="1776" y="394"/>
                    </a:lnTo>
                    <a:lnTo>
                      <a:pt x="1776" y="392"/>
                    </a:lnTo>
                    <a:lnTo>
                      <a:pt x="1778" y="392"/>
                    </a:lnTo>
                    <a:lnTo>
                      <a:pt x="1780" y="392"/>
                    </a:lnTo>
                    <a:lnTo>
                      <a:pt x="1780" y="390"/>
                    </a:lnTo>
                    <a:lnTo>
                      <a:pt x="1782" y="390"/>
                    </a:lnTo>
                    <a:lnTo>
                      <a:pt x="1784" y="390"/>
                    </a:lnTo>
                    <a:lnTo>
                      <a:pt x="1784" y="390"/>
                    </a:lnTo>
                    <a:lnTo>
                      <a:pt x="1784" y="390"/>
                    </a:lnTo>
                    <a:lnTo>
                      <a:pt x="1786" y="390"/>
                    </a:lnTo>
                    <a:lnTo>
                      <a:pt x="1786" y="392"/>
                    </a:lnTo>
                    <a:lnTo>
                      <a:pt x="1786" y="392"/>
                    </a:lnTo>
                    <a:lnTo>
                      <a:pt x="1788" y="394"/>
                    </a:lnTo>
                    <a:lnTo>
                      <a:pt x="1790" y="396"/>
                    </a:lnTo>
                    <a:lnTo>
                      <a:pt x="1790" y="398"/>
                    </a:lnTo>
                    <a:lnTo>
                      <a:pt x="1792" y="400"/>
                    </a:lnTo>
                    <a:lnTo>
                      <a:pt x="1792" y="404"/>
                    </a:lnTo>
                    <a:lnTo>
                      <a:pt x="1794" y="406"/>
                    </a:lnTo>
                    <a:lnTo>
                      <a:pt x="1794" y="408"/>
                    </a:lnTo>
                    <a:lnTo>
                      <a:pt x="1794" y="408"/>
                    </a:lnTo>
                    <a:lnTo>
                      <a:pt x="1794" y="410"/>
                    </a:lnTo>
                    <a:lnTo>
                      <a:pt x="1792" y="412"/>
                    </a:lnTo>
                    <a:lnTo>
                      <a:pt x="1792" y="414"/>
                    </a:lnTo>
                    <a:lnTo>
                      <a:pt x="1790" y="416"/>
                    </a:lnTo>
                    <a:lnTo>
                      <a:pt x="1790" y="418"/>
                    </a:lnTo>
                    <a:lnTo>
                      <a:pt x="1788" y="420"/>
                    </a:lnTo>
                    <a:lnTo>
                      <a:pt x="1786" y="422"/>
                    </a:lnTo>
                    <a:lnTo>
                      <a:pt x="1786" y="424"/>
                    </a:lnTo>
                    <a:lnTo>
                      <a:pt x="1784" y="426"/>
                    </a:lnTo>
                    <a:lnTo>
                      <a:pt x="1784" y="426"/>
                    </a:lnTo>
                    <a:lnTo>
                      <a:pt x="1782" y="428"/>
                    </a:lnTo>
                    <a:lnTo>
                      <a:pt x="1778" y="430"/>
                    </a:lnTo>
                    <a:lnTo>
                      <a:pt x="1776" y="432"/>
                    </a:lnTo>
                    <a:lnTo>
                      <a:pt x="1770" y="436"/>
                    </a:lnTo>
                    <a:lnTo>
                      <a:pt x="1768" y="438"/>
                    </a:lnTo>
                    <a:lnTo>
                      <a:pt x="1766" y="440"/>
                    </a:lnTo>
                    <a:lnTo>
                      <a:pt x="1764" y="444"/>
                    </a:lnTo>
                    <a:lnTo>
                      <a:pt x="1762" y="446"/>
                    </a:lnTo>
                    <a:lnTo>
                      <a:pt x="1758" y="450"/>
                    </a:lnTo>
                    <a:lnTo>
                      <a:pt x="1756" y="454"/>
                    </a:lnTo>
                    <a:lnTo>
                      <a:pt x="1752" y="462"/>
                    </a:lnTo>
                    <a:lnTo>
                      <a:pt x="1750" y="464"/>
                    </a:lnTo>
                    <a:lnTo>
                      <a:pt x="1748" y="468"/>
                    </a:lnTo>
                    <a:lnTo>
                      <a:pt x="1746" y="470"/>
                    </a:lnTo>
                    <a:lnTo>
                      <a:pt x="1744" y="472"/>
                    </a:lnTo>
                    <a:lnTo>
                      <a:pt x="1740" y="478"/>
                    </a:lnTo>
                    <a:lnTo>
                      <a:pt x="1738" y="480"/>
                    </a:lnTo>
                    <a:lnTo>
                      <a:pt x="1736" y="482"/>
                    </a:lnTo>
                    <a:lnTo>
                      <a:pt x="1734" y="484"/>
                    </a:lnTo>
                    <a:lnTo>
                      <a:pt x="1734" y="486"/>
                    </a:lnTo>
                    <a:lnTo>
                      <a:pt x="1732" y="488"/>
                    </a:lnTo>
                    <a:lnTo>
                      <a:pt x="1732" y="488"/>
                    </a:lnTo>
                    <a:lnTo>
                      <a:pt x="1732" y="490"/>
                    </a:lnTo>
                    <a:lnTo>
                      <a:pt x="1732" y="494"/>
                    </a:lnTo>
                    <a:lnTo>
                      <a:pt x="1730" y="498"/>
                    </a:lnTo>
                    <a:lnTo>
                      <a:pt x="1730" y="502"/>
                    </a:lnTo>
                    <a:lnTo>
                      <a:pt x="1730" y="506"/>
                    </a:lnTo>
                    <a:lnTo>
                      <a:pt x="1730" y="510"/>
                    </a:lnTo>
                    <a:lnTo>
                      <a:pt x="1730" y="516"/>
                    </a:lnTo>
                    <a:lnTo>
                      <a:pt x="1730" y="524"/>
                    </a:lnTo>
                    <a:lnTo>
                      <a:pt x="1730" y="528"/>
                    </a:lnTo>
                    <a:lnTo>
                      <a:pt x="1732" y="532"/>
                    </a:lnTo>
                    <a:lnTo>
                      <a:pt x="1732" y="536"/>
                    </a:lnTo>
                    <a:lnTo>
                      <a:pt x="1732" y="540"/>
                    </a:lnTo>
                    <a:lnTo>
                      <a:pt x="1734" y="544"/>
                    </a:lnTo>
                    <a:lnTo>
                      <a:pt x="1734" y="548"/>
                    </a:lnTo>
                    <a:lnTo>
                      <a:pt x="1736" y="550"/>
                    </a:lnTo>
                    <a:lnTo>
                      <a:pt x="1736" y="552"/>
                    </a:lnTo>
                    <a:lnTo>
                      <a:pt x="1738" y="556"/>
                    </a:lnTo>
                    <a:lnTo>
                      <a:pt x="1740" y="558"/>
                    </a:lnTo>
                    <a:lnTo>
                      <a:pt x="1744" y="564"/>
                    </a:lnTo>
                    <a:lnTo>
                      <a:pt x="1746" y="566"/>
                    </a:lnTo>
                    <a:lnTo>
                      <a:pt x="1746" y="570"/>
                    </a:lnTo>
                    <a:lnTo>
                      <a:pt x="1748" y="572"/>
                    </a:lnTo>
                    <a:lnTo>
                      <a:pt x="1748" y="574"/>
                    </a:lnTo>
                    <a:lnTo>
                      <a:pt x="1750" y="582"/>
                    </a:lnTo>
                    <a:lnTo>
                      <a:pt x="1750" y="586"/>
                    </a:lnTo>
                    <a:lnTo>
                      <a:pt x="1752" y="588"/>
                    </a:lnTo>
                    <a:lnTo>
                      <a:pt x="1752" y="592"/>
                    </a:lnTo>
                    <a:lnTo>
                      <a:pt x="1752" y="594"/>
                    </a:lnTo>
                    <a:lnTo>
                      <a:pt x="1754" y="596"/>
                    </a:lnTo>
                    <a:lnTo>
                      <a:pt x="1754" y="598"/>
                    </a:lnTo>
                    <a:lnTo>
                      <a:pt x="1758" y="602"/>
                    </a:lnTo>
                    <a:lnTo>
                      <a:pt x="1758" y="604"/>
                    </a:lnTo>
                    <a:lnTo>
                      <a:pt x="1760" y="606"/>
                    </a:lnTo>
                    <a:lnTo>
                      <a:pt x="1762" y="608"/>
                    </a:lnTo>
                    <a:lnTo>
                      <a:pt x="1762" y="610"/>
                    </a:lnTo>
                    <a:lnTo>
                      <a:pt x="1766" y="612"/>
                    </a:lnTo>
                    <a:lnTo>
                      <a:pt x="1768" y="614"/>
                    </a:lnTo>
                    <a:lnTo>
                      <a:pt x="1768" y="614"/>
                    </a:lnTo>
                    <a:lnTo>
                      <a:pt x="1770" y="616"/>
                    </a:lnTo>
                    <a:lnTo>
                      <a:pt x="1772" y="616"/>
                    </a:lnTo>
                    <a:lnTo>
                      <a:pt x="1774" y="616"/>
                    </a:lnTo>
                    <a:lnTo>
                      <a:pt x="1774" y="618"/>
                    </a:lnTo>
                    <a:lnTo>
                      <a:pt x="1774" y="618"/>
                    </a:lnTo>
                    <a:lnTo>
                      <a:pt x="1776" y="616"/>
                    </a:lnTo>
                    <a:lnTo>
                      <a:pt x="1776" y="616"/>
                    </a:lnTo>
                    <a:lnTo>
                      <a:pt x="1778" y="616"/>
                    </a:lnTo>
                    <a:lnTo>
                      <a:pt x="1780" y="614"/>
                    </a:lnTo>
                    <a:lnTo>
                      <a:pt x="1780" y="614"/>
                    </a:lnTo>
                    <a:lnTo>
                      <a:pt x="1780" y="612"/>
                    </a:lnTo>
                    <a:lnTo>
                      <a:pt x="1782" y="610"/>
                    </a:lnTo>
                    <a:lnTo>
                      <a:pt x="1784" y="608"/>
                    </a:lnTo>
                    <a:lnTo>
                      <a:pt x="1786" y="604"/>
                    </a:lnTo>
                    <a:lnTo>
                      <a:pt x="1786" y="600"/>
                    </a:lnTo>
                    <a:lnTo>
                      <a:pt x="1788" y="596"/>
                    </a:lnTo>
                    <a:lnTo>
                      <a:pt x="1790" y="594"/>
                    </a:lnTo>
                    <a:lnTo>
                      <a:pt x="1792" y="588"/>
                    </a:lnTo>
                    <a:lnTo>
                      <a:pt x="1798" y="580"/>
                    </a:lnTo>
                    <a:lnTo>
                      <a:pt x="1800" y="578"/>
                    </a:lnTo>
                    <a:lnTo>
                      <a:pt x="1800" y="574"/>
                    </a:lnTo>
                    <a:lnTo>
                      <a:pt x="1802" y="570"/>
                    </a:lnTo>
                    <a:lnTo>
                      <a:pt x="1802" y="568"/>
                    </a:lnTo>
                    <a:lnTo>
                      <a:pt x="1804" y="566"/>
                    </a:lnTo>
                    <a:lnTo>
                      <a:pt x="1804" y="566"/>
                    </a:lnTo>
                    <a:lnTo>
                      <a:pt x="1804" y="564"/>
                    </a:lnTo>
                    <a:lnTo>
                      <a:pt x="1804" y="562"/>
                    </a:lnTo>
                    <a:lnTo>
                      <a:pt x="1802" y="558"/>
                    </a:lnTo>
                    <a:lnTo>
                      <a:pt x="1802" y="556"/>
                    </a:lnTo>
                    <a:lnTo>
                      <a:pt x="1802" y="554"/>
                    </a:lnTo>
                    <a:lnTo>
                      <a:pt x="1802" y="552"/>
                    </a:lnTo>
                    <a:lnTo>
                      <a:pt x="1802" y="552"/>
                    </a:lnTo>
                    <a:lnTo>
                      <a:pt x="1802" y="550"/>
                    </a:lnTo>
                    <a:lnTo>
                      <a:pt x="1804" y="550"/>
                    </a:lnTo>
                    <a:lnTo>
                      <a:pt x="1804" y="550"/>
                    </a:lnTo>
                    <a:lnTo>
                      <a:pt x="1804" y="550"/>
                    </a:lnTo>
                    <a:lnTo>
                      <a:pt x="1806" y="550"/>
                    </a:lnTo>
                    <a:lnTo>
                      <a:pt x="1806" y="550"/>
                    </a:lnTo>
                    <a:lnTo>
                      <a:pt x="1808" y="550"/>
                    </a:lnTo>
                    <a:lnTo>
                      <a:pt x="1810" y="550"/>
                    </a:lnTo>
                    <a:lnTo>
                      <a:pt x="1814" y="550"/>
                    </a:lnTo>
                    <a:lnTo>
                      <a:pt x="1816" y="552"/>
                    </a:lnTo>
                    <a:lnTo>
                      <a:pt x="1816" y="552"/>
                    </a:lnTo>
                    <a:lnTo>
                      <a:pt x="1818" y="550"/>
                    </a:lnTo>
                    <a:lnTo>
                      <a:pt x="1818" y="550"/>
                    </a:lnTo>
                    <a:lnTo>
                      <a:pt x="1818" y="550"/>
                    </a:lnTo>
                    <a:lnTo>
                      <a:pt x="1818" y="550"/>
                    </a:lnTo>
                    <a:lnTo>
                      <a:pt x="1820" y="548"/>
                    </a:lnTo>
                    <a:lnTo>
                      <a:pt x="1820" y="548"/>
                    </a:lnTo>
                    <a:lnTo>
                      <a:pt x="1820" y="546"/>
                    </a:lnTo>
                    <a:lnTo>
                      <a:pt x="1820" y="544"/>
                    </a:lnTo>
                    <a:lnTo>
                      <a:pt x="1818" y="544"/>
                    </a:lnTo>
                    <a:lnTo>
                      <a:pt x="1818" y="540"/>
                    </a:lnTo>
                    <a:lnTo>
                      <a:pt x="1816" y="534"/>
                    </a:lnTo>
                    <a:lnTo>
                      <a:pt x="1816" y="532"/>
                    </a:lnTo>
                    <a:lnTo>
                      <a:pt x="1816" y="532"/>
                    </a:lnTo>
                    <a:lnTo>
                      <a:pt x="1816" y="530"/>
                    </a:lnTo>
                    <a:lnTo>
                      <a:pt x="1816" y="526"/>
                    </a:lnTo>
                    <a:lnTo>
                      <a:pt x="1816" y="524"/>
                    </a:lnTo>
                    <a:lnTo>
                      <a:pt x="1816" y="522"/>
                    </a:lnTo>
                    <a:lnTo>
                      <a:pt x="1816" y="520"/>
                    </a:lnTo>
                    <a:lnTo>
                      <a:pt x="1816" y="518"/>
                    </a:lnTo>
                    <a:lnTo>
                      <a:pt x="1818" y="516"/>
                    </a:lnTo>
                    <a:lnTo>
                      <a:pt x="1818" y="516"/>
                    </a:lnTo>
                    <a:lnTo>
                      <a:pt x="1818" y="516"/>
                    </a:lnTo>
                    <a:lnTo>
                      <a:pt x="1818" y="514"/>
                    </a:lnTo>
                    <a:lnTo>
                      <a:pt x="1820" y="514"/>
                    </a:lnTo>
                    <a:lnTo>
                      <a:pt x="1820" y="514"/>
                    </a:lnTo>
                    <a:lnTo>
                      <a:pt x="1822" y="514"/>
                    </a:lnTo>
                    <a:lnTo>
                      <a:pt x="1824" y="514"/>
                    </a:lnTo>
                    <a:lnTo>
                      <a:pt x="1824" y="514"/>
                    </a:lnTo>
                    <a:lnTo>
                      <a:pt x="1826" y="514"/>
                    </a:lnTo>
                    <a:lnTo>
                      <a:pt x="1826" y="514"/>
                    </a:lnTo>
                    <a:lnTo>
                      <a:pt x="1828" y="514"/>
                    </a:lnTo>
                    <a:lnTo>
                      <a:pt x="1828" y="514"/>
                    </a:lnTo>
                    <a:lnTo>
                      <a:pt x="1828" y="514"/>
                    </a:lnTo>
                    <a:lnTo>
                      <a:pt x="1828" y="512"/>
                    </a:lnTo>
                    <a:lnTo>
                      <a:pt x="1828" y="512"/>
                    </a:lnTo>
                    <a:lnTo>
                      <a:pt x="1828" y="512"/>
                    </a:lnTo>
                    <a:lnTo>
                      <a:pt x="1826" y="510"/>
                    </a:lnTo>
                    <a:lnTo>
                      <a:pt x="1826" y="508"/>
                    </a:lnTo>
                    <a:lnTo>
                      <a:pt x="1822" y="504"/>
                    </a:lnTo>
                    <a:lnTo>
                      <a:pt x="1820" y="502"/>
                    </a:lnTo>
                    <a:lnTo>
                      <a:pt x="1818" y="498"/>
                    </a:lnTo>
                    <a:lnTo>
                      <a:pt x="1816" y="496"/>
                    </a:lnTo>
                    <a:lnTo>
                      <a:pt x="1814" y="492"/>
                    </a:lnTo>
                    <a:lnTo>
                      <a:pt x="1812" y="490"/>
                    </a:lnTo>
                    <a:lnTo>
                      <a:pt x="1808" y="488"/>
                    </a:lnTo>
                    <a:lnTo>
                      <a:pt x="1806" y="486"/>
                    </a:lnTo>
                    <a:lnTo>
                      <a:pt x="1806" y="486"/>
                    </a:lnTo>
                    <a:lnTo>
                      <a:pt x="1804" y="484"/>
                    </a:lnTo>
                    <a:lnTo>
                      <a:pt x="1804" y="484"/>
                    </a:lnTo>
                    <a:lnTo>
                      <a:pt x="1802" y="484"/>
                    </a:lnTo>
                    <a:lnTo>
                      <a:pt x="1800" y="484"/>
                    </a:lnTo>
                    <a:lnTo>
                      <a:pt x="1800" y="482"/>
                    </a:lnTo>
                    <a:lnTo>
                      <a:pt x="1798" y="482"/>
                    </a:lnTo>
                    <a:lnTo>
                      <a:pt x="1798" y="482"/>
                    </a:lnTo>
                    <a:lnTo>
                      <a:pt x="1796" y="480"/>
                    </a:lnTo>
                    <a:lnTo>
                      <a:pt x="1796" y="480"/>
                    </a:lnTo>
                    <a:lnTo>
                      <a:pt x="1796" y="480"/>
                    </a:lnTo>
                    <a:lnTo>
                      <a:pt x="1796" y="478"/>
                    </a:lnTo>
                    <a:lnTo>
                      <a:pt x="1796" y="478"/>
                    </a:lnTo>
                    <a:lnTo>
                      <a:pt x="1796" y="474"/>
                    </a:lnTo>
                    <a:lnTo>
                      <a:pt x="1796" y="472"/>
                    </a:lnTo>
                    <a:lnTo>
                      <a:pt x="1796" y="468"/>
                    </a:lnTo>
                    <a:lnTo>
                      <a:pt x="1798" y="466"/>
                    </a:lnTo>
                    <a:lnTo>
                      <a:pt x="1798" y="462"/>
                    </a:lnTo>
                    <a:lnTo>
                      <a:pt x="1798" y="460"/>
                    </a:lnTo>
                    <a:lnTo>
                      <a:pt x="1800" y="456"/>
                    </a:lnTo>
                    <a:lnTo>
                      <a:pt x="1800" y="454"/>
                    </a:lnTo>
                    <a:lnTo>
                      <a:pt x="1802" y="452"/>
                    </a:lnTo>
                    <a:lnTo>
                      <a:pt x="1804" y="448"/>
                    </a:lnTo>
                    <a:lnTo>
                      <a:pt x="1808" y="446"/>
                    </a:lnTo>
                    <a:lnTo>
                      <a:pt x="1808" y="444"/>
                    </a:lnTo>
                    <a:lnTo>
                      <a:pt x="1810" y="444"/>
                    </a:lnTo>
                    <a:lnTo>
                      <a:pt x="1810" y="442"/>
                    </a:lnTo>
                    <a:lnTo>
                      <a:pt x="1812" y="442"/>
                    </a:lnTo>
                    <a:lnTo>
                      <a:pt x="1814" y="440"/>
                    </a:lnTo>
                    <a:lnTo>
                      <a:pt x="1818" y="438"/>
                    </a:lnTo>
                    <a:lnTo>
                      <a:pt x="1822" y="438"/>
                    </a:lnTo>
                    <a:lnTo>
                      <a:pt x="1828" y="434"/>
                    </a:lnTo>
                    <a:lnTo>
                      <a:pt x="1832" y="434"/>
                    </a:lnTo>
                    <a:lnTo>
                      <a:pt x="1834" y="432"/>
                    </a:lnTo>
                    <a:lnTo>
                      <a:pt x="1834" y="432"/>
                    </a:lnTo>
                    <a:lnTo>
                      <a:pt x="1836" y="430"/>
                    </a:lnTo>
                    <a:lnTo>
                      <a:pt x="1840" y="428"/>
                    </a:lnTo>
                    <a:lnTo>
                      <a:pt x="1844" y="424"/>
                    </a:lnTo>
                    <a:lnTo>
                      <a:pt x="1844" y="424"/>
                    </a:lnTo>
                    <a:lnTo>
                      <a:pt x="1846" y="424"/>
                    </a:lnTo>
                    <a:lnTo>
                      <a:pt x="1848" y="422"/>
                    </a:lnTo>
                    <a:lnTo>
                      <a:pt x="1850" y="422"/>
                    </a:lnTo>
                    <a:lnTo>
                      <a:pt x="1854" y="420"/>
                    </a:lnTo>
                    <a:lnTo>
                      <a:pt x="1858" y="420"/>
                    </a:lnTo>
                    <a:lnTo>
                      <a:pt x="1860" y="420"/>
                    </a:lnTo>
                    <a:lnTo>
                      <a:pt x="1862" y="420"/>
                    </a:lnTo>
                    <a:lnTo>
                      <a:pt x="1864" y="420"/>
                    </a:lnTo>
                    <a:lnTo>
                      <a:pt x="1864" y="420"/>
                    </a:lnTo>
                    <a:lnTo>
                      <a:pt x="1866" y="420"/>
                    </a:lnTo>
                    <a:lnTo>
                      <a:pt x="1870" y="420"/>
                    </a:lnTo>
                    <a:lnTo>
                      <a:pt x="1872" y="422"/>
                    </a:lnTo>
                    <a:lnTo>
                      <a:pt x="1874" y="422"/>
                    </a:lnTo>
                    <a:lnTo>
                      <a:pt x="1874" y="424"/>
                    </a:lnTo>
                    <a:lnTo>
                      <a:pt x="1876" y="424"/>
                    </a:lnTo>
                    <a:lnTo>
                      <a:pt x="1878" y="426"/>
                    </a:lnTo>
                    <a:lnTo>
                      <a:pt x="1878" y="428"/>
                    </a:lnTo>
                    <a:lnTo>
                      <a:pt x="1880" y="430"/>
                    </a:lnTo>
                    <a:lnTo>
                      <a:pt x="1882" y="432"/>
                    </a:lnTo>
                    <a:lnTo>
                      <a:pt x="1884" y="434"/>
                    </a:lnTo>
                    <a:lnTo>
                      <a:pt x="1886" y="436"/>
                    </a:lnTo>
                    <a:lnTo>
                      <a:pt x="1886" y="438"/>
                    </a:lnTo>
                    <a:lnTo>
                      <a:pt x="1888" y="440"/>
                    </a:lnTo>
                    <a:lnTo>
                      <a:pt x="1890" y="440"/>
                    </a:lnTo>
                    <a:lnTo>
                      <a:pt x="1890" y="442"/>
                    </a:lnTo>
                    <a:lnTo>
                      <a:pt x="1892" y="442"/>
                    </a:lnTo>
                    <a:lnTo>
                      <a:pt x="1892" y="442"/>
                    </a:lnTo>
                    <a:lnTo>
                      <a:pt x="1892" y="442"/>
                    </a:lnTo>
                    <a:lnTo>
                      <a:pt x="1894" y="442"/>
                    </a:lnTo>
                    <a:lnTo>
                      <a:pt x="1894" y="442"/>
                    </a:lnTo>
                    <a:lnTo>
                      <a:pt x="1894" y="440"/>
                    </a:lnTo>
                    <a:lnTo>
                      <a:pt x="1896" y="440"/>
                    </a:lnTo>
                    <a:lnTo>
                      <a:pt x="1896" y="438"/>
                    </a:lnTo>
                    <a:lnTo>
                      <a:pt x="1896" y="436"/>
                    </a:lnTo>
                    <a:lnTo>
                      <a:pt x="1898" y="434"/>
                    </a:lnTo>
                    <a:lnTo>
                      <a:pt x="1898" y="430"/>
                    </a:lnTo>
                    <a:lnTo>
                      <a:pt x="1898" y="426"/>
                    </a:lnTo>
                    <a:lnTo>
                      <a:pt x="1900" y="422"/>
                    </a:lnTo>
                    <a:lnTo>
                      <a:pt x="1900" y="420"/>
                    </a:lnTo>
                    <a:lnTo>
                      <a:pt x="1900" y="418"/>
                    </a:lnTo>
                    <a:lnTo>
                      <a:pt x="1900" y="416"/>
                    </a:lnTo>
                    <a:lnTo>
                      <a:pt x="1902" y="416"/>
                    </a:lnTo>
                    <a:lnTo>
                      <a:pt x="1902" y="414"/>
                    </a:lnTo>
                    <a:lnTo>
                      <a:pt x="1904" y="414"/>
                    </a:lnTo>
                    <a:lnTo>
                      <a:pt x="1906" y="412"/>
                    </a:lnTo>
                    <a:lnTo>
                      <a:pt x="1908" y="410"/>
                    </a:lnTo>
                    <a:lnTo>
                      <a:pt x="1908" y="408"/>
                    </a:lnTo>
                    <a:lnTo>
                      <a:pt x="1910" y="408"/>
                    </a:lnTo>
                    <a:lnTo>
                      <a:pt x="1910" y="408"/>
                    </a:lnTo>
                    <a:lnTo>
                      <a:pt x="1910" y="406"/>
                    </a:lnTo>
                    <a:lnTo>
                      <a:pt x="1910" y="404"/>
                    </a:lnTo>
                    <a:lnTo>
                      <a:pt x="1910" y="400"/>
                    </a:lnTo>
                    <a:lnTo>
                      <a:pt x="1910" y="398"/>
                    </a:lnTo>
                    <a:lnTo>
                      <a:pt x="1910" y="396"/>
                    </a:lnTo>
                    <a:lnTo>
                      <a:pt x="1910" y="396"/>
                    </a:lnTo>
                    <a:lnTo>
                      <a:pt x="1910" y="396"/>
                    </a:lnTo>
                    <a:lnTo>
                      <a:pt x="1912" y="394"/>
                    </a:lnTo>
                    <a:lnTo>
                      <a:pt x="1912" y="394"/>
                    </a:lnTo>
                    <a:lnTo>
                      <a:pt x="1912" y="394"/>
                    </a:lnTo>
                    <a:lnTo>
                      <a:pt x="1914" y="394"/>
                    </a:lnTo>
                    <a:lnTo>
                      <a:pt x="1914" y="394"/>
                    </a:lnTo>
                    <a:lnTo>
                      <a:pt x="1916" y="394"/>
                    </a:lnTo>
                    <a:lnTo>
                      <a:pt x="1918" y="394"/>
                    </a:lnTo>
                    <a:lnTo>
                      <a:pt x="1922" y="394"/>
                    </a:lnTo>
                    <a:lnTo>
                      <a:pt x="1924" y="394"/>
                    </a:lnTo>
                    <a:lnTo>
                      <a:pt x="1928" y="396"/>
                    </a:lnTo>
                    <a:lnTo>
                      <a:pt x="1928" y="396"/>
                    </a:lnTo>
                    <a:lnTo>
                      <a:pt x="1930" y="396"/>
                    </a:lnTo>
                    <a:lnTo>
                      <a:pt x="1930" y="396"/>
                    </a:lnTo>
                    <a:lnTo>
                      <a:pt x="1932" y="396"/>
                    </a:lnTo>
                    <a:lnTo>
                      <a:pt x="1932" y="396"/>
                    </a:lnTo>
                    <a:lnTo>
                      <a:pt x="1934" y="394"/>
                    </a:lnTo>
                    <a:lnTo>
                      <a:pt x="1936" y="392"/>
                    </a:lnTo>
                    <a:lnTo>
                      <a:pt x="1938" y="390"/>
                    </a:lnTo>
                    <a:lnTo>
                      <a:pt x="1942" y="388"/>
                    </a:lnTo>
                    <a:lnTo>
                      <a:pt x="1944" y="386"/>
                    </a:lnTo>
                    <a:lnTo>
                      <a:pt x="1946" y="384"/>
                    </a:lnTo>
                    <a:lnTo>
                      <a:pt x="1948" y="382"/>
                    </a:lnTo>
                    <a:lnTo>
                      <a:pt x="1950" y="382"/>
                    </a:lnTo>
                    <a:lnTo>
                      <a:pt x="1950" y="382"/>
                    </a:lnTo>
                    <a:lnTo>
                      <a:pt x="1954" y="380"/>
                    </a:lnTo>
                    <a:lnTo>
                      <a:pt x="1956" y="380"/>
                    </a:lnTo>
                    <a:lnTo>
                      <a:pt x="1960" y="380"/>
                    </a:lnTo>
                    <a:lnTo>
                      <a:pt x="1960" y="380"/>
                    </a:lnTo>
                    <a:lnTo>
                      <a:pt x="1962" y="380"/>
                    </a:lnTo>
                    <a:lnTo>
                      <a:pt x="1962" y="380"/>
                    </a:lnTo>
                    <a:lnTo>
                      <a:pt x="1964" y="380"/>
                    </a:lnTo>
                    <a:lnTo>
                      <a:pt x="1966" y="380"/>
                    </a:lnTo>
                    <a:lnTo>
                      <a:pt x="1968" y="380"/>
                    </a:lnTo>
                    <a:lnTo>
                      <a:pt x="1970" y="382"/>
                    </a:lnTo>
                    <a:lnTo>
                      <a:pt x="1972" y="384"/>
                    </a:lnTo>
                    <a:lnTo>
                      <a:pt x="1976" y="386"/>
                    </a:lnTo>
                    <a:lnTo>
                      <a:pt x="1978" y="386"/>
                    </a:lnTo>
                    <a:lnTo>
                      <a:pt x="1978" y="388"/>
                    </a:lnTo>
                    <a:lnTo>
                      <a:pt x="1980" y="388"/>
                    </a:lnTo>
                    <a:lnTo>
                      <a:pt x="1982" y="388"/>
                    </a:lnTo>
                    <a:lnTo>
                      <a:pt x="1982" y="388"/>
                    </a:lnTo>
                    <a:lnTo>
                      <a:pt x="1984" y="388"/>
                    </a:lnTo>
                    <a:lnTo>
                      <a:pt x="1984" y="388"/>
                    </a:lnTo>
                    <a:lnTo>
                      <a:pt x="1984" y="388"/>
                    </a:lnTo>
                    <a:lnTo>
                      <a:pt x="1986" y="386"/>
                    </a:lnTo>
                    <a:lnTo>
                      <a:pt x="1986" y="384"/>
                    </a:lnTo>
                    <a:lnTo>
                      <a:pt x="1988" y="382"/>
                    </a:lnTo>
                    <a:lnTo>
                      <a:pt x="1988" y="382"/>
                    </a:lnTo>
                    <a:lnTo>
                      <a:pt x="1988" y="380"/>
                    </a:lnTo>
                    <a:lnTo>
                      <a:pt x="1988" y="378"/>
                    </a:lnTo>
                    <a:lnTo>
                      <a:pt x="1988" y="376"/>
                    </a:lnTo>
                    <a:lnTo>
                      <a:pt x="1988" y="376"/>
                    </a:lnTo>
                    <a:lnTo>
                      <a:pt x="1988" y="374"/>
                    </a:lnTo>
                    <a:lnTo>
                      <a:pt x="1986" y="372"/>
                    </a:lnTo>
                    <a:lnTo>
                      <a:pt x="1986" y="370"/>
                    </a:lnTo>
                    <a:lnTo>
                      <a:pt x="1984" y="368"/>
                    </a:lnTo>
                    <a:lnTo>
                      <a:pt x="1984" y="368"/>
                    </a:lnTo>
                    <a:lnTo>
                      <a:pt x="1980" y="364"/>
                    </a:lnTo>
                    <a:lnTo>
                      <a:pt x="1978" y="360"/>
                    </a:lnTo>
                    <a:lnTo>
                      <a:pt x="1974" y="358"/>
                    </a:lnTo>
                    <a:lnTo>
                      <a:pt x="1970" y="352"/>
                    </a:lnTo>
                    <a:lnTo>
                      <a:pt x="1968" y="352"/>
                    </a:lnTo>
                    <a:lnTo>
                      <a:pt x="1966" y="350"/>
                    </a:lnTo>
                    <a:lnTo>
                      <a:pt x="1964" y="350"/>
                    </a:lnTo>
                    <a:lnTo>
                      <a:pt x="1962" y="348"/>
                    </a:lnTo>
                    <a:lnTo>
                      <a:pt x="1954" y="344"/>
                    </a:lnTo>
                    <a:lnTo>
                      <a:pt x="1950" y="342"/>
                    </a:lnTo>
                    <a:lnTo>
                      <a:pt x="1948" y="342"/>
                    </a:lnTo>
                    <a:lnTo>
                      <a:pt x="1946" y="340"/>
                    </a:lnTo>
                    <a:lnTo>
                      <a:pt x="1946" y="340"/>
                    </a:lnTo>
                    <a:lnTo>
                      <a:pt x="1944" y="338"/>
                    </a:lnTo>
                    <a:lnTo>
                      <a:pt x="1944" y="338"/>
                    </a:lnTo>
                    <a:lnTo>
                      <a:pt x="1944" y="336"/>
                    </a:lnTo>
                    <a:lnTo>
                      <a:pt x="1944" y="336"/>
                    </a:lnTo>
                    <a:lnTo>
                      <a:pt x="1944" y="336"/>
                    </a:lnTo>
                    <a:lnTo>
                      <a:pt x="1944" y="334"/>
                    </a:lnTo>
                    <a:lnTo>
                      <a:pt x="1944" y="334"/>
                    </a:lnTo>
                    <a:lnTo>
                      <a:pt x="1944" y="334"/>
                    </a:lnTo>
                    <a:lnTo>
                      <a:pt x="1944" y="332"/>
                    </a:lnTo>
                    <a:lnTo>
                      <a:pt x="1946" y="332"/>
                    </a:lnTo>
                    <a:lnTo>
                      <a:pt x="1946" y="330"/>
                    </a:lnTo>
                    <a:lnTo>
                      <a:pt x="1950" y="328"/>
                    </a:lnTo>
                    <a:lnTo>
                      <a:pt x="1954" y="326"/>
                    </a:lnTo>
                    <a:lnTo>
                      <a:pt x="1956" y="324"/>
                    </a:lnTo>
                    <a:lnTo>
                      <a:pt x="1958" y="324"/>
                    </a:lnTo>
                    <a:lnTo>
                      <a:pt x="1962" y="322"/>
                    </a:lnTo>
                    <a:lnTo>
                      <a:pt x="1966" y="320"/>
                    </a:lnTo>
                    <a:lnTo>
                      <a:pt x="1968" y="318"/>
                    </a:lnTo>
                    <a:lnTo>
                      <a:pt x="1968" y="318"/>
                    </a:lnTo>
                    <a:lnTo>
                      <a:pt x="1968" y="318"/>
                    </a:lnTo>
                    <a:lnTo>
                      <a:pt x="1970" y="316"/>
                    </a:lnTo>
                    <a:lnTo>
                      <a:pt x="1970" y="316"/>
                    </a:lnTo>
                    <a:lnTo>
                      <a:pt x="1970" y="314"/>
                    </a:lnTo>
                    <a:lnTo>
                      <a:pt x="1970" y="314"/>
                    </a:lnTo>
                    <a:lnTo>
                      <a:pt x="1970" y="314"/>
                    </a:lnTo>
                    <a:lnTo>
                      <a:pt x="1970" y="312"/>
                    </a:lnTo>
                    <a:lnTo>
                      <a:pt x="1970" y="312"/>
                    </a:lnTo>
                    <a:lnTo>
                      <a:pt x="1968" y="310"/>
                    </a:lnTo>
                    <a:lnTo>
                      <a:pt x="1966" y="308"/>
                    </a:lnTo>
                    <a:lnTo>
                      <a:pt x="1964" y="306"/>
                    </a:lnTo>
                    <a:lnTo>
                      <a:pt x="1964" y="304"/>
                    </a:lnTo>
                    <a:lnTo>
                      <a:pt x="1964" y="304"/>
                    </a:lnTo>
                    <a:lnTo>
                      <a:pt x="1964" y="300"/>
                    </a:lnTo>
                    <a:lnTo>
                      <a:pt x="1964" y="298"/>
                    </a:lnTo>
                    <a:lnTo>
                      <a:pt x="1962" y="296"/>
                    </a:lnTo>
                    <a:lnTo>
                      <a:pt x="1962" y="294"/>
                    </a:lnTo>
                    <a:lnTo>
                      <a:pt x="1964" y="292"/>
                    </a:lnTo>
                    <a:lnTo>
                      <a:pt x="1964" y="290"/>
                    </a:lnTo>
                    <a:lnTo>
                      <a:pt x="1964" y="290"/>
                    </a:lnTo>
                    <a:lnTo>
                      <a:pt x="1964" y="288"/>
                    </a:lnTo>
                    <a:lnTo>
                      <a:pt x="1964" y="288"/>
                    </a:lnTo>
                    <a:lnTo>
                      <a:pt x="1966" y="288"/>
                    </a:lnTo>
                    <a:lnTo>
                      <a:pt x="1968" y="286"/>
                    </a:lnTo>
                    <a:lnTo>
                      <a:pt x="1970" y="284"/>
                    </a:lnTo>
                    <a:lnTo>
                      <a:pt x="1972" y="284"/>
                    </a:lnTo>
                    <a:lnTo>
                      <a:pt x="1974" y="284"/>
                    </a:lnTo>
                    <a:lnTo>
                      <a:pt x="1978" y="282"/>
                    </a:lnTo>
                    <a:lnTo>
                      <a:pt x="1978" y="282"/>
                    </a:lnTo>
                    <a:lnTo>
                      <a:pt x="1978" y="282"/>
                    </a:lnTo>
                    <a:lnTo>
                      <a:pt x="1980" y="284"/>
                    </a:lnTo>
                    <a:lnTo>
                      <a:pt x="1980" y="284"/>
                    </a:lnTo>
                    <a:lnTo>
                      <a:pt x="1982" y="284"/>
                    </a:lnTo>
                    <a:lnTo>
                      <a:pt x="1982" y="284"/>
                    </a:lnTo>
                    <a:lnTo>
                      <a:pt x="1982" y="286"/>
                    </a:lnTo>
                    <a:lnTo>
                      <a:pt x="1984" y="286"/>
                    </a:lnTo>
                    <a:lnTo>
                      <a:pt x="1984" y="288"/>
                    </a:lnTo>
                    <a:lnTo>
                      <a:pt x="1984" y="292"/>
                    </a:lnTo>
                    <a:lnTo>
                      <a:pt x="1986" y="296"/>
                    </a:lnTo>
                    <a:lnTo>
                      <a:pt x="1986" y="300"/>
                    </a:lnTo>
                    <a:lnTo>
                      <a:pt x="1988" y="300"/>
                    </a:lnTo>
                    <a:lnTo>
                      <a:pt x="1988" y="302"/>
                    </a:lnTo>
                    <a:lnTo>
                      <a:pt x="1988" y="304"/>
                    </a:lnTo>
                    <a:lnTo>
                      <a:pt x="1990" y="308"/>
                    </a:lnTo>
                    <a:lnTo>
                      <a:pt x="1990" y="310"/>
                    </a:lnTo>
                    <a:lnTo>
                      <a:pt x="1990" y="312"/>
                    </a:lnTo>
                    <a:lnTo>
                      <a:pt x="1992" y="314"/>
                    </a:lnTo>
                    <a:lnTo>
                      <a:pt x="1992" y="314"/>
                    </a:lnTo>
                    <a:lnTo>
                      <a:pt x="1992" y="314"/>
                    </a:lnTo>
                    <a:lnTo>
                      <a:pt x="1994" y="316"/>
                    </a:lnTo>
                    <a:lnTo>
                      <a:pt x="1994" y="316"/>
                    </a:lnTo>
                    <a:lnTo>
                      <a:pt x="1996" y="316"/>
                    </a:lnTo>
                    <a:lnTo>
                      <a:pt x="1998" y="316"/>
                    </a:lnTo>
                    <a:lnTo>
                      <a:pt x="2000" y="316"/>
                    </a:lnTo>
                    <a:lnTo>
                      <a:pt x="2002" y="316"/>
                    </a:lnTo>
                    <a:lnTo>
                      <a:pt x="2006" y="316"/>
                    </a:lnTo>
                    <a:lnTo>
                      <a:pt x="2010" y="316"/>
                    </a:lnTo>
                    <a:lnTo>
                      <a:pt x="2014" y="316"/>
                    </a:lnTo>
                    <a:lnTo>
                      <a:pt x="2016" y="316"/>
                    </a:lnTo>
                    <a:lnTo>
                      <a:pt x="2018" y="316"/>
                    </a:lnTo>
                    <a:lnTo>
                      <a:pt x="2018" y="316"/>
                    </a:lnTo>
                    <a:lnTo>
                      <a:pt x="2020" y="316"/>
                    </a:lnTo>
                    <a:lnTo>
                      <a:pt x="2020" y="316"/>
                    </a:lnTo>
                    <a:lnTo>
                      <a:pt x="2022" y="318"/>
                    </a:lnTo>
                    <a:lnTo>
                      <a:pt x="2022" y="318"/>
                    </a:lnTo>
                    <a:lnTo>
                      <a:pt x="2024" y="320"/>
                    </a:lnTo>
                    <a:lnTo>
                      <a:pt x="2026" y="322"/>
                    </a:lnTo>
                    <a:lnTo>
                      <a:pt x="2026" y="324"/>
                    </a:lnTo>
                    <a:lnTo>
                      <a:pt x="2028" y="326"/>
                    </a:lnTo>
                    <a:lnTo>
                      <a:pt x="2030" y="326"/>
                    </a:lnTo>
                    <a:lnTo>
                      <a:pt x="2030" y="328"/>
                    </a:lnTo>
                    <a:lnTo>
                      <a:pt x="2032" y="328"/>
                    </a:lnTo>
                    <a:lnTo>
                      <a:pt x="2032" y="328"/>
                    </a:lnTo>
                    <a:lnTo>
                      <a:pt x="2034" y="328"/>
                    </a:lnTo>
                    <a:lnTo>
                      <a:pt x="2036" y="328"/>
                    </a:lnTo>
                    <a:lnTo>
                      <a:pt x="2038" y="328"/>
                    </a:lnTo>
                    <a:lnTo>
                      <a:pt x="2040" y="328"/>
                    </a:lnTo>
                    <a:lnTo>
                      <a:pt x="2044" y="328"/>
                    </a:lnTo>
                    <a:lnTo>
                      <a:pt x="2046" y="328"/>
                    </a:lnTo>
                    <a:lnTo>
                      <a:pt x="2048" y="328"/>
                    </a:lnTo>
                    <a:lnTo>
                      <a:pt x="2048" y="328"/>
                    </a:lnTo>
                    <a:lnTo>
                      <a:pt x="2050" y="328"/>
                    </a:lnTo>
                    <a:lnTo>
                      <a:pt x="2050" y="328"/>
                    </a:lnTo>
                    <a:lnTo>
                      <a:pt x="2050" y="330"/>
                    </a:lnTo>
                    <a:lnTo>
                      <a:pt x="2052" y="330"/>
                    </a:lnTo>
                    <a:lnTo>
                      <a:pt x="2052" y="332"/>
                    </a:lnTo>
                    <a:lnTo>
                      <a:pt x="2054" y="334"/>
                    </a:lnTo>
                    <a:lnTo>
                      <a:pt x="2056" y="336"/>
                    </a:lnTo>
                    <a:lnTo>
                      <a:pt x="2056" y="338"/>
                    </a:lnTo>
                    <a:lnTo>
                      <a:pt x="2058" y="340"/>
                    </a:lnTo>
                    <a:lnTo>
                      <a:pt x="2058" y="342"/>
                    </a:lnTo>
                    <a:lnTo>
                      <a:pt x="2060" y="344"/>
                    </a:lnTo>
                    <a:lnTo>
                      <a:pt x="2060" y="344"/>
                    </a:lnTo>
                    <a:lnTo>
                      <a:pt x="2062" y="346"/>
                    </a:lnTo>
                    <a:lnTo>
                      <a:pt x="2064" y="346"/>
                    </a:lnTo>
                    <a:lnTo>
                      <a:pt x="2064" y="346"/>
                    </a:lnTo>
                    <a:lnTo>
                      <a:pt x="2066" y="346"/>
                    </a:lnTo>
                    <a:lnTo>
                      <a:pt x="2068" y="348"/>
                    </a:lnTo>
                    <a:lnTo>
                      <a:pt x="2070" y="348"/>
                    </a:lnTo>
                    <a:lnTo>
                      <a:pt x="2070" y="348"/>
                    </a:lnTo>
                    <a:lnTo>
                      <a:pt x="2072" y="348"/>
                    </a:lnTo>
                    <a:lnTo>
                      <a:pt x="2072" y="346"/>
                    </a:lnTo>
                    <a:lnTo>
                      <a:pt x="2074" y="346"/>
                    </a:lnTo>
                    <a:lnTo>
                      <a:pt x="2076" y="344"/>
                    </a:lnTo>
                    <a:lnTo>
                      <a:pt x="2078" y="342"/>
                    </a:lnTo>
                    <a:lnTo>
                      <a:pt x="2080" y="340"/>
                    </a:lnTo>
                    <a:lnTo>
                      <a:pt x="2082" y="338"/>
                    </a:lnTo>
                    <a:lnTo>
                      <a:pt x="2082" y="338"/>
                    </a:lnTo>
                    <a:lnTo>
                      <a:pt x="2082" y="336"/>
                    </a:lnTo>
                    <a:lnTo>
                      <a:pt x="2082" y="336"/>
                    </a:lnTo>
                    <a:lnTo>
                      <a:pt x="2082" y="336"/>
                    </a:lnTo>
                    <a:lnTo>
                      <a:pt x="2082" y="334"/>
                    </a:lnTo>
                    <a:lnTo>
                      <a:pt x="2082" y="334"/>
                    </a:lnTo>
                    <a:lnTo>
                      <a:pt x="2082" y="332"/>
                    </a:lnTo>
                    <a:lnTo>
                      <a:pt x="2080" y="332"/>
                    </a:lnTo>
                    <a:lnTo>
                      <a:pt x="2080" y="330"/>
                    </a:lnTo>
                    <a:lnTo>
                      <a:pt x="2076" y="328"/>
                    </a:lnTo>
                    <a:lnTo>
                      <a:pt x="2074" y="326"/>
                    </a:lnTo>
                    <a:lnTo>
                      <a:pt x="2072" y="324"/>
                    </a:lnTo>
                    <a:lnTo>
                      <a:pt x="2072" y="322"/>
                    </a:lnTo>
                    <a:lnTo>
                      <a:pt x="2072" y="322"/>
                    </a:lnTo>
                    <a:lnTo>
                      <a:pt x="2070" y="320"/>
                    </a:lnTo>
                    <a:lnTo>
                      <a:pt x="2070" y="320"/>
                    </a:lnTo>
                    <a:lnTo>
                      <a:pt x="2070" y="318"/>
                    </a:lnTo>
                    <a:lnTo>
                      <a:pt x="2070" y="318"/>
                    </a:lnTo>
                    <a:lnTo>
                      <a:pt x="2070" y="316"/>
                    </a:lnTo>
                    <a:lnTo>
                      <a:pt x="2070" y="314"/>
                    </a:lnTo>
                    <a:lnTo>
                      <a:pt x="2072" y="312"/>
                    </a:lnTo>
                    <a:lnTo>
                      <a:pt x="2072" y="310"/>
                    </a:lnTo>
                    <a:lnTo>
                      <a:pt x="2074" y="310"/>
                    </a:lnTo>
                    <a:lnTo>
                      <a:pt x="2074" y="308"/>
                    </a:lnTo>
                    <a:lnTo>
                      <a:pt x="2074" y="308"/>
                    </a:lnTo>
                    <a:lnTo>
                      <a:pt x="2074" y="308"/>
                    </a:lnTo>
                    <a:lnTo>
                      <a:pt x="2076" y="308"/>
                    </a:lnTo>
                    <a:lnTo>
                      <a:pt x="2078" y="308"/>
                    </a:lnTo>
                    <a:lnTo>
                      <a:pt x="2080" y="308"/>
                    </a:lnTo>
                    <a:lnTo>
                      <a:pt x="2082" y="308"/>
                    </a:lnTo>
                    <a:lnTo>
                      <a:pt x="2084" y="308"/>
                    </a:lnTo>
                    <a:lnTo>
                      <a:pt x="2086" y="308"/>
                    </a:lnTo>
                    <a:lnTo>
                      <a:pt x="2088" y="308"/>
                    </a:lnTo>
                    <a:lnTo>
                      <a:pt x="2090" y="306"/>
                    </a:lnTo>
                    <a:lnTo>
                      <a:pt x="2092" y="306"/>
                    </a:lnTo>
                    <a:lnTo>
                      <a:pt x="2094" y="306"/>
                    </a:lnTo>
                    <a:lnTo>
                      <a:pt x="2094" y="304"/>
                    </a:lnTo>
                    <a:lnTo>
                      <a:pt x="2096" y="304"/>
                    </a:lnTo>
                    <a:lnTo>
                      <a:pt x="2096" y="302"/>
                    </a:lnTo>
                    <a:lnTo>
                      <a:pt x="2098" y="300"/>
                    </a:lnTo>
                    <a:lnTo>
                      <a:pt x="2098" y="296"/>
                    </a:lnTo>
                    <a:lnTo>
                      <a:pt x="2100" y="294"/>
                    </a:lnTo>
                    <a:lnTo>
                      <a:pt x="2100" y="292"/>
                    </a:lnTo>
                    <a:lnTo>
                      <a:pt x="2100" y="290"/>
                    </a:lnTo>
                    <a:lnTo>
                      <a:pt x="2100" y="288"/>
                    </a:lnTo>
                    <a:lnTo>
                      <a:pt x="2100" y="288"/>
                    </a:lnTo>
                    <a:lnTo>
                      <a:pt x="2100" y="286"/>
                    </a:lnTo>
                    <a:lnTo>
                      <a:pt x="2100" y="286"/>
                    </a:lnTo>
                    <a:lnTo>
                      <a:pt x="2100" y="284"/>
                    </a:lnTo>
                    <a:lnTo>
                      <a:pt x="2098" y="284"/>
                    </a:lnTo>
                    <a:lnTo>
                      <a:pt x="2098" y="284"/>
                    </a:lnTo>
                    <a:lnTo>
                      <a:pt x="2096" y="284"/>
                    </a:lnTo>
                    <a:lnTo>
                      <a:pt x="2096" y="282"/>
                    </a:lnTo>
                    <a:lnTo>
                      <a:pt x="2094" y="282"/>
                    </a:lnTo>
                    <a:lnTo>
                      <a:pt x="2092" y="282"/>
                    </a:lnTo>
                    <a:lnTo>
                      <a:pt x="2090" y="282"/>
                    </a:lnTo>
                    <a:lnTo>
                      <a:pt x="2086" y="284"/>
                    </a:lnTo>
                    <a:lnTo>
                      <a:pt x="2082" y="284"/>
                    </a:lnTo>
                    <a:lnTo>
                      <a:pt x="2078" y="284"/>
                    </a:lnTo>
                    <a:lnTo>
                      <a:pt x="2076" y="284"/>
                    </a:lnTo>
                    <a:lnTo>
                      <a:pt x="2074" y="284"/>
                    </a:lnTo>
                    <a:lnTo>
                      <a:pt x="2072" y="284"/>
                    </a:lnTo>
                    <a:lnTo>
                      <a:pt x="2072" y="284"/>
                    </a:lnTo>
                    <a:lnTo>
                      <a:pt x="2070" y="284"/>
                    </a:lnTo>
                    <a:lnTo>
                      <a:pt x="2070" y="284"/>
                    </a:lnTo>
                    <a:lnTo>
                      <a:pt x="2068" y="282"/>
                    </a:lnTo>
                    <a:lnTo>
                      <a:pt x="2066" y="282"/>
                    </a:lnTo>
                    <a:lnTo>
                      <a:pt x="2064" y="280"/>
                    </a:lnTo>
                    <a:lnTo>
                      <a:pt x="2062" y="278"/>
                    </a:lnTo>
                    <a:lnTo>
                      <a:pt x="2058" y="276"/>
                    </a:lnTo>
                    <a:lnTo>
                      <a:pt x="2056" y="276"/>
                    </a:lnTo>
                    <a:lnTo>
                      <a:pt x="2056" y="274"/>
                    </a:lnTo>
                    <a:lnTo>
                      <a:pt x="2056" y="274"/>
                    </a:lnTo>
                    <a:lnTo>
                      <a:pt x="2052" y="274"/>
                    </a:lnTo>
                    <a:lnTo>
                      <a:pt x="2050" y="274"/>
                    </a:lnTo>
                    <a:lnTo>
                      <a:pt x="2046" y="274"/>
                    </a:lnTo>
                    <a:lnTo>
                      <a:pt x="2044" y="274"/>
                    </a:lnTo>
                    <a:lnTo>
                      <a:pt x="2040" y="274"/>
                    </a:lnTo>
                    <a:lnTo>
                      <a:pt x="2038" y="276"/>
                    </a:lnTo>
                    <a:lnTo>
                      <a:pt x="2034" y="276"/>
                    </a:lnTo>
                    <a:lnTo>
                      <a:pt x="2034" y="276"/>
                    </a:lnTo>
                    <a:lnTo>
                      <a:pt x="2032" y="278"/>
                    </a:lnTo>
                    <a:lnTo>
                      <a:pt x="2032" y="278"/>
                    </a:lnTo>
                    <a:lnTo>
                      <a:pt x="2032" y="278"/>
                    </a:lnTo>
                    <a:lnTo>
                      <a:pt x="2030" y="280"/>
                    </a:lnTo>
                    <a:lnTo>
                      <a:pt x="2030" y="280"/>
                    </a:lnTo>
                    <a:lnTo>
                      <a:pt x="2030" y="282"/>
                    </a:lnTo>
                    <a:lnTo>
                      <a:pt x="2028" y="284"/>
                    </a:lnTo>
                    <a:lnTo>
                      <a:pt x="2028" y="286"/>
                    </a:lnTo>
                    <a:lnTo>
                      <a:pt x="2028" y="286"/>
                    </a:lnTo>
                    <a:lnTo>
                      <a:pt x="2028" y="286"/>
                    </a:lnTo>
                    <a:lnTo>
                      <a:pt x="2026" y="288"/>
                    </a:lnTo>
                    <a:lnTo>
                      <a:pt x="2026" y="288"/>
                    </a:lnTo>
                    <a:lnTo>
                      <a:pt x="2026" y="286"/>
                    </a:lnTo>
                    <a:lnTo>
                      <a:pt x="2024" y="286"/>
                    </a:lnTo>
                    <a:lnTo>
                      <a:pt x="2024" y="286"/>
                    </a:lnTo>
                    <a:lnTo>
                      <a:pt x="2024" y="286"/>
                    </a:lnTo>
                    <a:lnTo>
                      <a:pt x="2022" y="284"/>
                    </a:lnTo>
                    <a:lnTo>
                      <a:pt x="2022" y="282"/>
                    </a:lnTo>
                    <a:lnTo>
                      <a:pt x="2020" y="280"/>
                    </a:lnTo>
                    <a:lnTo>
                      <a:pt x="2018" y="274"/>
                    </a:lnTo>
                    <a:lnTo>
                      <a:pt x="2018" y="272"/>
                    </a:lnTo>
                    <a:lnTo>
                      <a:pt x="2018" y="270"/>
                    </a:lnTo>
                    <a:lnTo>
                      <a:pt x="2014" y="266"/>
                    </a:lnTo>
                    <a:lnTo>
                      <a:pt x="2012" y="264"/>
                    </a:lnTo>
                    <a:lnTo>
                      <a:pt x="2012" y="262"/>
                    </a:lnTo>
                    <a:lnTo>
                      <a:pt x="2012" y="262"/>
                    </a:lnTo>
                    <a:lnTo>
                      <a:pt x="2010" y="262"/>
                    </a:lnTo>
                    <a:lnTo>
                      <a:pt x="2008" y="262"/>
                    </a:lnTo>
                    <a:lnTo>
                      <a:pt x="2008" y="260"/>
                    </a:lnTo>
                    <a:lnTo>
                      <a:pt x="2006" y="260"/>
                    </a:lnTo>
                    <a:lnTo>
                      <a:pt x="2004" y="260"/>
                    </a:lnTo>
                    <a:lnTo>
                      <a:pt x="2000" y="260"/>
                    </a:lnTo>
                    <a:lnTo>
                      <a:pt x="1996" y="260"/>
                    </a:lnTo>
                    <a:lnTo>
                      <a:pt x="1994" y="258"/>
                    </a:lnTo>
                    <a:lnTo>
                      <a:pt x="1992" y="258"/>
                    </a:lnTo>
                    <a:lnTo>
                      <a:pt x="1992" y="258"/>
                    </a:lnTo>
                    <a:lnTo>
                      <a:pt x="1990" y="258"/>
                    </a:lnTo>
                    <a:lnTo>
                      <a:pt x="1990" y="256"/>
                    </a:lnTo>
                    <a:lnTo>
                      <a:pt x="1990" y="256"/>
                    </a:lnTo>
                    <a:lnTo>
                      <a:pt x="1990" y="256"/>
                    </a:lnTo>
                    <a:lnTo>
                      <a:pt x="1988" y="254"/>
                    </a:lnTo>
                    <a:lnTo>
                      <a:pt x="1988" y="252"/>
                    </a:lnTo>
                    <a:lnTo>
                      <a:pt x="1988" y="250"/>
                    </a:lnTo>
                    <a:lnTo>
                      <a:pt x="1988" y="248"/>
                    </a:lnTo>
                    <a:lnTo>
                      <a:pt x="1988" y="246"/>
                    </a:lnTo>
                    <a:lnTo>
                      <a:pt x="1988" y="246"/>
                    </a:lnTo>
                    <a:lnTo>
                      <a:pt x="1988" y="246"/>
                    </a:lnTo>
                    <a:lnTo>
                      <a:pt x="1988" y="244"/>
                    </a:lnTo>
                    <a:lnTo>
                      <a:pt x="1988" y="244"/>
                    </a:lnTo>
                    <a:lnTo>
                      <a:pt x="1986" y="244"/>
                    </a:lnTo>
                    <a:lnTo>
                      <a:pt x="1984" y="244"/>
                    </a:lnTo>
                    <a:lnTo>
                      <a:pt x="1982" y="242"/>
                    </a:lnTo>
                    <a:lnTo>
                      <a:pt x="1982" y="242"/>
                    </a:lnTo>
                    <a:lnTo>
                      <a:pt x="1980" y="242"/>
                    </a:lnTo>
                    <a:lnTo>
                      <a:pt x="1978" y="244"/>
                    </a:lnTo>
                    <a:lnTo>
                      <a:pt x="1972" y="244"/>
                    </a:lnTo>
                    <a:lnTo>
                      <a:pt x="1968" y="244"/>
                    </a:lnTo>
                    <a:lnTo>
                      <a:pt x="1964" y="244"/>
                    </a:lnTo>
                    <a:lnTo>
                      <a:pt x="1962" y="246"/>
                    </a:lnTo>
                    <a:lnTo>
                      <a:pt x="1962" y="244"/>
                    </a:lnTo>
                    <a:lnTo>
                      <a:pt x="1960" y="244"/>
                    </a:lnTo>
                    <a:lnTo>
                      <a:pt x="1958" y="244"/>
                    </a:lnTo>
                    <a:lnTo>
                      <a:pt x="1958" y="244"/>
                    </a:lnTo>
                    <a:lnTo>
                      <a:pt x="1956" y="244"/>
                    </a:lnTo>
                    <a:lnTo>
                      <a:pt x="1954" y="242"/>
                    </a:lnTo>
                    <a:lnTo>
                      <a:pt x="1954" y="240"/>
                    </a:lnTo>
                    <a:lnTo>
                      <a:pt x="1952" y="238"/>
                    </a:lnTo>
                    <a:lnTo>
                      <a:pt x="1948" y="232"/>
                    </a:lnTo>
                    <a:lnTo>
                      <a:pt x="1946" y="230"/>
                    </a:lnTo>
                    <a:lnTo>
                      <a:pt x="1946" y="230"/>
                    </a:lnTo>
                    <a:lnTo>
                      <a:pt x="1946" y="230"/>
                    </a:lnTo>
                    <a:lnTo>
                      <a:pt x="1944" y="228"/>
                    </a:lnTo>
                    <a:lnTo>
                      <a:pt x="1942" y="226"/>
                    </a:lnTo>
                    <a:lnTo>
                      <a:pt x="1938" y="226"/>
                    </a:lnTo>
                    <a:lnTo>
                      <a:pt x="1936" y="224"/>
                    </a:lnTo>
                    <a:lnTo>
                      <a:pt x="1930" y="220"/>
                    </a:lnTo>
                    <a:lnTo>
                      <a:pt x="1928" y="220"/>
                    </a:lnTo>
                    <a:lnTo>
                      <a:pt x="1926" y="220"/>
                    </a:lnTo>
                    <a:lnTo>
                      <a:pt x="1924" y="218"/>
                    </a:lnTo>
                    <a:lnTo>
                      <a:pt x="1922" y="218"/>
                    </a:lnTo>
                    <a:lnTo>
                      <a:pt x="1916" y="218"/>
                    </a:lnTo>
                    <a:lnTo>
                      <a:pt x="1912" y="218"/>
                    </a:lnTo>
                    <a:lnTo>
                      <a:pt x="1910" y="216"/>
                    </a:lnTo>
                    <a:lnTo>
                      <a:pt x="1908" y="216"/>
                    </a:lnTo>
                    <a:lnTo>
                      <a:pt x="1904" y="216"/>
                    </a:lnTo>
                    <a:lnTo>
                      <a:pt x="1898" y="214"/>
                    </a:lnTo>
                    <a:lnTo>
                      <a:pt x="1892" y="212"/>
                    </a:lnTo>
                    <a:lnTo>
                      <a:pt x="1890" y="210"/>
                    </a:lnTo>
                    <a:lnTo>
                      <a:pt x="1888" y="210"/>
                    </a:lnTo>
                    <a:lnTo>
                      <a:pt x="1886" y="208"/>
                    </a:lnTo>
                    <a:lnTo>
                      <a:pt x="1886" y="208"/>
                    </a:lnTo>
                    <a:lnTo>
                      <a:pt x="1884" y="206"/>
                    </a:lnTo>
                    <a:lnTo>
                      <a:pt x="1880" y="204"/>
                    </a:lnTo>
                    <a:lnTo>
                      <a:pt x="1880" y="204"/>
                    </a:lnTo>
                    <a:lnTo>
                      <a:pt x="1878" y="202"/>
                    </a:lnTo>
                    <a:lnTo>
                      <a:pt x="1876" y="202"/>
                    </a:lnTo>
                    <a:lnTo>
                      <a:pt x="1874" y="200"/>
                    </a:lnTo>
                    <a:lnTo>
                      <a:pt x="1868" y="200"/>
                    </a:lnTo>
                    <a:lnTo>
                      <a:pt x="1864" y="198"/>
                    </a:lnTo>
                    <a:lnTo>
                      <a:pt x="1860" y="196"/>
                    </a:lnTo>
                    <a:lnTo>
                      <a:pt x="1858" y="196"/>
                    </a:lnTo>
                    <a:lnTo>
                      <a:pt x="1856" y="196"/>
                    </a:lnTo>
                    <a:lnTo>
                      <a:pt x="1852" y="196"/>
                    </a:lnTo>
                    <a:lnTo>
                      <a:pt x="1846" y="196"/>
                    </a:lnTo>
                    <a:lnTo>
                      <a:pt x="1838" y="196"/>
                    </a:lnTo>
                    <a:lnTo>
                      <a:pt x="1834" y="196"/>
                    </a:lnTo>
                    <a:lnTo>
                      <a:pt x="1832" y="196"/>
                    </a:lnTo>
                    <a:lnTo>
                      <a:pt x="1830" y="196"/>
                    </a:lnTo>
                    <a:lnTo>
                      <a:pt x="1828" y="196"/>
                    </a:lnTo>
                    <a:lnTo>
                      <a:pt x="1824" y="194"/>
                    </a:lnTo>
                    <a:lnTo>
                      <a:pt x="1820" y="194"/>
                    </a:lnTo>
                    <a:lnTo>
                      <a:pt x="1816" y="192"/>
                    </a:lnTo>
                    <a:lnTo>
                      <a:pt x="1810" y="192"/>
                    </a:lnTo>
                    <a:lnTo>
                      <a:pt x="1808" y="192"/>
                    </a:lnTo>
                    <a:lnTo>
                      <a:pt x="1806" y="192"/>
                    </a:lnTo>
                    <a:lnTo>
                      <a:pt x="1804" y="192"/>
                    </a:lnTo>
                    <a:lnTo>
                      <a:pt x="1802" y="192"/>
                    </a:lnTo>
                    <a:lnTo>
                      <a:pt x="1800" y="192"/>
                    </a:lnTo>
                    <a:lnTo>
                      <a:pt x="1800" y="192"/>
                    </a:lnTo>
                    <a:lnTo>
                      <a:pt x="1800" y="192"/>
                    </a:lnTo>
                    <a:lnTo>
                      <a:pt x="1798" y="194"/>
                    </a:lnTo>
                    <a:lnTo>
                      <a:pt x="1798" y="194"/>
                    </a:lnTo>
                    <a:lnTo>
                      <a:pt x="1798" y="196"/>
                    </a:lnTo>
                    <a:lnTo>
                      <a:pt x="1798" y="196"/>
                    </a:lnTo>
                    <a:lnTo>
                      <a:pt x="1798" y="200"/>
                    </a:lnTo>
                    <a:lnTo>
                      <a:pt x="1798" y="202"/>
                    </a:lnTo>
                    <a:lnTo>
                      <a:pt x="1798" y="206"/>
                    </a:lnTo>
                    <a:lnTo>
                      <a:pt x="1798" y="208"/>
                    </a:lnTo>
                    <a:lnTo>
                      <a:pt x="1798" y="210"/>
                    </a:lnTo>
                    <a:lnTo>
                      <a:pt x="1796" y="212"/>
                    </a:lnTo>
                    <a:lnTo>
                      <a:pt x="1796" y="212"/>
                    </a:lnTo>
                    <a:lnTo>
                      <a:pt x="1796" y="212"/>
                    </a:lnTo>
                    <a:lnTo>
                      <a:pt x="1796" y="214"/>
                    </a:lnTo>
                    <a:lnTo>
                      <a:pt x="1794" y="214"/>
                    </a:lnTo>
                    <a:lnTo>
                      <a:pt x="1792" y="214"/>
                    </a:lnTo>
                    <a:lnTo>
                      <a:pt x="1790" y="216"/>
                    </a:lnTo>
                    <a:lnTo>
                      <a:pt x="1788" y="216"/>
                    </a:lnTo>
                    <a:lnTo>
                      <a:pt x="1786" y="216"/>
                    </a:lnTo>
                    <a:lnTo>
                      <a:pt x="1784" y="216"/>
                    </a:lnTo>
                    <a:lnTo>
                      <a:pt x="1782" y="216"/>
                    </a:lnTo>
                    <a:lnTo>
                      <a:pt x="1780" y="216"/>
                    </a:lnTo>
                    <a:lnTo>
                      <a:pt x="1780" y="216"/>
                    </a:lnTo>
                    <a:lnTo>
                      <a:pt x="1780" y="214"/>
                    </a:lnTo>
                    <a:lnTo>
                      <a:pt x="1778" y="214"/>
                    </a:lnTo>
                    <a:lnTo>
                      <a:pt x="1778" y="212"/>
                    </a:lnTo>
                    <a:lnTo>
                      <a:pt x="1776" y="210"/>
                    </a:lnTo>
                    <a:lnTo>
                      <a:pt x="1776" y="208"/>
                    </a:lnTo>
                    <a:lnTo>
                      <a:pt x="1774" y="208"/>
                    </a:lnTo>
                    <a:lnTo>
                      <a:pt x="1772" y="206"/>
                    </a:lnTo>
                    <a:lnTo>
                      <a:pt x="1772" y="206"/>
                    </a:lnTo>
                    <a:lnTo>
                      <a:pt x="1772" y="206"/>
                    </a:lnTo>
                    <a:lnTo>
                      <a:pt x="1772" y="206"/>
                    </a:lnTo>
                    <a:lnTo>
                      <a:pt x="1770" y="206"/>
                    </a:lnTo>
                    <a:lnTo>
                      <a:pt x="1770" y="206"/>
                    </a:lnTo>
                    <a:lnTo>
                      <a:pt x="1768" y="206"/>
                    </a:lnTo>
                    <a:lnTo>
                      <a:pt x="1766" y="206"/>
                    </a:lnTo>
                    <a:lnTo>
                      <a:pt x="1764" y="206"/>
                    </a:lnTo>
                    <a:lnTo>
                      <a:pt x="1760" y="208"/>
                    </a:lnTo>
                    <a:lnTo>
                      <a:pt x="1758" y="208"/>
                    </a:lnTo>
                    <a:lnTo>
                      <a:pt x="1756" y="210"/>
                    </a:lnTo>
                    <a:lnTo>
                      <a:pt x="1756" y="210"/>
                    </a:lnTo>
                    <a:lnTo>
                      <a:pt x="1754" y="208"/>
                    </a:lnTo>
                    <a:lnTo>
                      <a:pt x="1754" y="208"/>
                    </a:lnTo>
                    <a:lnTo>
                      <a:pt x="1750" y="208"/>
                    </a:lnTo>
                    <a:lnTo>
                      <a:pt x="1748" y="206"/>
                    </a:lnTo>
                    <a:lnTo>
                      <a:pt x="1744" y="206"/>
                    </a:lnTo>
                    <a:lnTo>
                      <a:pt x="1742" y="204"/>
                    </a:lnTo>
                    <a:lnTo>
                      <a:pt x="1738" y="204"/>
                    </a:lnTo>
                    <a:lnTo>
                      <a:pt x="1736" y="202"/>
                    </a:lnTo>
                    <a:lnTo>
                      <a:pt x="1736" y="202"/>
                    </a:lnTo>
                    <a:lnTo>
                      <a:pt x="1734" y="202"/>
                    </a:lnTo>
                    <a:lnTo>
                      <a:pt x="1730" y="202"/>
                    </a:lnTo>
                    <a:lnTo>
                      <a:pt x="1726" y="200"/>
                    </a:lnTo>
                    <a:lnTo>
                      <a:pt x="1722" y="200"/>
                    </a:lnTo>
                    <a:lnTo>
                      <a:pt x="1716" y="202"/>
                    </a:lnTo>
                    <a:lnTo>
                      <a:pt x="1710" y="202"/>
                    </a:lnTo>
                    <a:lnTo>
                      <a:pt x="1708" y="202"/>
                    </a:lnTo>
                    <a:lnTo>
                      <a:pt x="1706" y="202"/>
                    </a:lnTo>
                    <a:lnTo>
                      <a:pt x="1704" y="204"/>
                    </a:lnTo>
                    <a:lnTo>
                      <a:pt x="1702" y="204"/>
                    </a:lnTo>
                    <a:lnTo>
                      <a:pt x="1700" y="204"/>
                    </a:lnTo>
                    <a:lnTo>
                      <a:pt x="1698" y="206"/>
                    </a:lnTo>
                    <a:lnTo>
                      <a:pt x="1698" y="206"/>
                    </a:lnTo>
                    <a:lnTo>
                      <a:pt x="1698" y="206"/>
                    </a:lnTo>
                    <a:lnTo>
                      <a:pt x="1696" y="208"/>
                    </a:lnTo>
                    <a:lnTo>
                      <a:pt x="1696" y="210"/>
                    </a:lnTo>
                    <a:lnTo>
                      <a:pt x="1696" y="212"/>
                    </a:lnTo>
                    <a:lnTo>
                      <a:pt x="1694" y="214"/>
                    </a:lnTo>
                    <a:lnTo>
                      <a:pt x="1694" y="216"/>
                    </a:lnTo>
                    <a:lnTo>
                      <a:pt x="1692" y="216"/>
                    </a:lnTo>
                    <a:lnTo>
                      <a:pt x="1692" y="216"/>
                    </a:lnTo>
                    <a:lnTo>
                      <a:pt x="1692" y="218"/>
                    </a:lnTo>
                    <a:lnTo>
                      <a:pt x="1692" y="218"/>
                    </a:lnTo>
                    <a:lnTo>
                      <a:pt x="1690" y="218"/>
                    </a:lnTo>
                    <a:lnTo>
                      <a:pt x="1690" y="218"/>
                    </a:lnTo>
                    <a:lnTo>
                      <a:pt x="1688" y="218"/>
                    </a:lnTo>
                    <a:lnTo>
                      <a:pt x="1686" y="218"/>
                    </a:lnTo>
                    <a:lnTo>
                      <a:pt x="1684" y="216"/>
                    </a:lnTo>
                    <a:lnTo>
                      <a:pt x="1684" y="216"/>
                    </a:lnTo>
                    <a:lnTo>
                      <a:pt x="1682" y="216"/>
                    </a:lnTo>
                    <a:lnTo>
                      <a:pt x="1678" y="214"/>
                    </a:lnTo>
                    <a:lnTo>
                      <a:pt x="1676" y="212"/>
                    </a:lnTo>
                    <a:lnTo>
                      <a:pt x="1674" y="212"/>
                    </a:lnTo>
                    <a:lnTo>
                      <a:pt x="1672" y="210"/>
                    </a:lnTo>
                    <a:lnTo>
                      <a:pt x="1670" y="208"/>
                    </a:lnTo>
                    <a:lnTo>
                      <a:pt x="1666" y="204"/>
                    </a:lnTo>
                    <a:lnTo>
                      <a:pt x="1662" y="200"/>
                    </a:lnTo>
                    <a:lnTo>
                      <a:pt x="1660" y="198"/>
                    </a:lnTo>
                    <a:lnTo>
                      <a:pt x="1658" y="196"/>
                    </a:lnTo>
                    <a:lnTo>
                      <a:pt x="1654" y="192"/>
                    </a:lnTo>
                    <a:lnTo>
                      <a:pt x="1652" y="188"/>
                    </a:lnTo>
                    <a:lnTo>
                      <a:pt x="1650" y="186"/>
                    </a:lnTo>
                    <a:lnTo>
                      <a:pt x="1648" y="184"/>
                    </a:lnTo>
                    <a:lnTo>
                      <a:pt x="1646" y="184"/>
                    </a:lnTo>
                    <a:lnTo>
                      <a:pt x="1646" y="182"/>
                    </a:lnTo>
                    <a:lnTo>
                      <a:pt x="1644" y="182"/>
                    </a:lnTo>
                    <a:lnTo>
                      <a:pt x="1642" y="180"/>
                    </a:lnTo>
                    <a:lnTo>
                      <a:pt x="1640" y="180"/>
                    </a:lnTo>
                    <a:lnTo>
                      <a:pt x="1638" y="180"/>
                    </a:lnTo>
                    <a:lnTo>
                      <a:pt x="1632" y="178"/>
                    </a:lnTo>
                    <a:lnTo>
                      <a:pt x="1626" y="176"/>
                    </a:lnTo>
                    <a:lnTo>
                      <a:pt x="1620" y="176"/>
                    </a:lnTo>
                    <a:lnTo>
                      <a:pt x="1616" y="174"/>
                    </a:lnTo>
                    <a:lnTo>
                      <a:pt x="1610" y="174"/>
                    </a:lnTo>
                    <a:lnTo>
                      <a:pt x="1606" y="174"/>
                    </a:lnTo>
                    <a:lnTo>
                      <a:pt x="1604" y="174"/>
                    </a:lnTo>
                    <a:lnTo>
                      <a:pt x="1602" y="174"/>
                    </a:lnTo>
                    <a:lnTo>
                      <a:pt x="1598" y="176"/>
                    </a:lnTo>
                    <a:lnTo>
                      <a:pt x="1594" y="176"/>
                    </a:lnTo>
                    <a:lnTo>
                      <a:pt x="1592" y="178"/>
                    </a:lnTo>
                    <a:lnTo>
                      <a:pt x="1590" y="178"/>
                    </a:lnTo>
                    <a:lnTo>
                      <a:pt x="1588" y="180"/>
                    </a:lnTo>
                    <a:lnTo>
                      <a:pt x="1586" y="180"/>
                    </a:lnTo>
                    <a:lnTo>
                      <a:pt x="1584" y="182"/>
                    </a:lnTo>
                    <a:lnTo>
                      <a:pt x="1582" y="182"/>
                    </a:lnTo>
                    <a:lnTo>
                      <a:pt x="1580" y="182"/>
                    </a:lnTo>
                    <a:lnTo>
                      <a:pt x="1578" y="182"/>
                    </a:lnTo>
                    <a:lnTo>
                      <a:pt x="1574" y="182"/>
                    </a:lnTo>
                    <a:lnTo>
                      <a:pt x="1572" y="182"/>
                    </a:lnTo>
                    <a:lnTo>
                      <a:pt x="1568" y="180"/>
                    </a:lnTo>
                    <a:lnTo>
                      <a:pt x="1566" y="180"/>
                    </a:lnTo>
                    <a:lnTo>
                      <a:pt x="1562" y="180"/>
                    </a:lnTo>
                    <a:lnTo>
                      <a:pt x="1560" y="178"/>
                    </a:lnTo>
                    <a:lnTo>
                      <a:pt x="1558" y="178"/>
                    </a:lnTo>
                    <a:lnTo>
                      <a:pt x="1554" y="176"/>
                    </a:lnTo>
                    <a:lnTo>
                      <a:pt x="1550" y="174"/>
                    </a:lnTo>
                    <a:lnTo>
                      <a:pt x="1546" y="172"/>
                    </a:lnTo>
                    <a:lnTo>
                      <a:pt x="1538" y="168"/>
                    </a:lnTo>
                    <a:lnTo>
                      <a:pt x="1536" y="166"/>
                    </a:lnTo>
                    <a:lnTo>
                      <a:pt x="1532" y="164"/>
                    </a:lnTo>
                    <a:lnTo>
                      <a:pt x="1530" y="162"/>
                    </a:lnTo>
                    <a:lnTo>
                      <a:pt x="1528" y="162"/>
                    </a:lnTo>
                    <a:lnTo>
                      <a:pt x="1524" y="160"/>
                    </a:lnTo>
                    <a:lnTo>
                      <a:pt x="1520" y="158"/>
                    </a:lnTo>
                    <a:lnTo>
                      <a:pt x="1518" y="158"/>
                    </a:lnTo>
                    <a:lnTo>
                      <a:pt x="1516" y="156"/>
                    </a:lnTo>
                    <a:lnTo>
                      <a:pt x="1514" y="154"/>
                    </a:lnTo>
                    <a:lnTo>
                      <a:pt x="1514" y="154"/>
                    </a:lnTo>
                    <a:lnTo>
                      <a:pt x="1514" y="154"/>
                    </a:lnTo>
                    <a:lnTo>
                      <a:pt x="1514" y="150"/>
                    </a:lnTo>
                    <a:lnTo>
                      <a:pt x="1512" y="150"/>
                    </a:lnTo>
                    <a:lnTo>
                      <a:pt x="1512" y="148"/>
                    </a:lnTo>
                    <a:lnTo>
                      <a:pt x="1512" y="148"/>
                    </a:lnTo>
                    <a:lnTo>
                      <a:pt x="1512" y="148"/>
                    </a:lnTo>
                    <a:lnTo>
                      <a:pt x="1510" y="146"/>
                    </a:lnTo>
                    <a:lnTo>
                      <a:pt x="1508" y="146"/>
                    </a:lnTo>
                    <a:lnTo>
                      <a:pt x="1504" y="146"/>
                    </a:lnTo>
                    <a:lnTo>
                      <a:pt x="1502" y="144"/>
                    </a:lnTo>
                    <a:lnTo>
                      <a:pt x="1500" y="144"/>
                    </a:lnTo>
                    <a:lnTo>
                      <a:pt x="1496" y="144"/>
                    </a:lnTo>
                    <a:lnTo>
                      <a:pt x="1494" y="144"/>
                    </a:lnTo>
                    <a:lnTo>
                      <a:pt x="1490" y="144"/>
                    </a:lnTo>
                    <a:lnTo>
                      <a:pt x="1484" y="144"/>
                    </a:lnTo>
                    <a:lnTo>
                      <a:pt x="1478" y="146"/>
                    </a:lnTo>
                    <a:lnTo>
                      <a:pt x="1472" y="146"/>
                    </a:lnTo>
                    <a:lnTo>
                      <a:pt x="1468" y="148"/>
                    </a:lnTo>
                    <a:lnTo>
                      <a:pt x="1468" y="148"/>
                    </a:lnTo>
                    <a:lnTo>
                      <a:pt x="1466" y="148"/>
                    </a:lnTo>
                    <a:lnTo>
                      <a:pt x="1462" y="150"/>
                    </a:lnTo>
                    <a:lnTo>
                      <a:pt x="1460" y="152"/>
                    </a:lnTo>
                    <a:lnTo>
                      <a:pt x="1458" y="152"/>
                    </a:lnTo>
                    <a:lnTo>
                      <a:pt x="1458" y="152"/>
                    </a:lnTo>
                    <a:lnTo>
                      <a:pt x="1456" y="152"/>
                    </a:lnTo>
                    <a:lnTo>
                      <a:pt x="1456" y="152"/>
                    </a:lnTo>
                    <a:lnTo>
                      <a:pt x="1454" y="152"/>
                    </a:lnTo>
                    <a:lnTo>
                      <a:pt x="1454" y="152"/>
                    </a:lnTo>
                    <a:lnTo>
                      <a:pt x="1454" y="150"/>
                    </a:lnTo>
                    <a:lnTo>
                      <a:pt x="1452" y="150"/>
                    </a:lnTo>
                    <a:lnTo>
                      <a:pt x="1450" y="148"/>
                    </a:lnTo>
                    <a:lnTo>
                      <a:pt x="1450" y="146"/>
                    </a:lnTo>
                    <a:lnTo>
                      <a:pt x="1448" y="142"/>
                    </a:lnTo>
                    <a:lnTo>
                      <a:pt x="1446" y="140"/>
                    </a:lnTo>
                    <a:lnTo>
                      <a:pt x="1446" y="140"/>
                    </a:lnTo>
                    <a:lnTo>
                      <a:pt x="1444" y="138"/>
                    </a:lnTo>
                    <a:lnTo>
                      <a:pt x="1444" y="138"/>
                    </a:lnTo>
                    <a:lnTo>
                      <a:pt x="1444" y="138"/>
                    </a:lnTo>
                    <a:lnTo>
                      <a:pt x="1442" y="138"/>
                    </a:lnTo>
                    <a:lnTo>
                      <a:pt x="1440" y="136"/>
                    </a:lnTo>
                    <a:lnTo>
                      <a:pt x="1440" y="136"/>
                    </a:lnTo>
                    <a:lnTo>
                      <a:pt x="1438" y="136"/>
                    </a:lnTo>
                    <a:lnTo>
                      <a:pt x="1434" y="136"/>
                    </a:lnTo>
                    <a:lnTo>
                      <a:pt x="1432" y="138"/>
                    </a:lnTo>
                    <a:lnTo>
                      <a:pt x="1428" y="138"/>
                    </a:lnTo>
                    <a:lnTo>
                      <a:pt x="1424" y="138"/>
                    </a:lnTo>
                    <a:lnTo>
                      <a:pt x="1424" y="138"/>
                    </a:lnTo>
                    <a:lnTo>
                      <a:pt x="1422" y="138"/>
                    </a:lnTo>
                    <a:lnTo>
                      <a:pt x="1420" y="138"/>
                    </a:lnTo>
                    <a:lnTo>
                      <a:pt x="1420" y="138"/>
                    </a:lnTo>
                    <a:lnTo>
                      <a:pt x="1418" y="138"/>
                    </a:lnTo>
                    <a:lnTo>
                      <a:pt x="1418" y="136"/>
                    </a:lnTo>
                    <a:lnTo>
                      <a:pt x="1416" y="134"/>
                    </a:lnTo>
                    <a:lnTo>
                      <a:pt x="1416" y="132"/>
                    </a:lnTo>
                    <a:lnTo>
                      <a:pt x="1414" y="130"/>
                    </a:lnTo>
                    <a:lnTo>
                      <a:pt x="1414" y="128"/>
                    </a:lnTo>
                    <a:lnTo>
                      <a:pt x="1412" y="126"/>
                    </a:lnTo>
                    <a:lnTo>
                      <a:pt x="1412" y="126"/>
                    </a:lnTo>
                    <a:lnTo>
                      <a:pt x="1410" y="126"/>
                    </a:lnTo>
                    <a:lnTo>
                      <a:pt x="1410" y="126"/>
                    </a:lnTo>
                    <a:lnTo>
                      <a:pt x="1410" y="124"/>
                    </a:lnTo>
                    <a:lnTo>
                      <a:pt x="1408" y="124"/>
                    </a:lnTo>
                    <a:lnTo>
                      <a:pt x="1408" y="124"/>
                    </a:lnTo>
                    <a:lnTo>
                      <a:pt x="1406" y="126"/>
                    </a:lnTo>
                    <a:lnTo>
                      <a:pt x="1406" y="126"/>
                    </a:lnTo>
                    <a:lnTo>
                      <a:pt x="1404" y="126"/>
                    </a:lnTo>
                    <a:lnTo>
                      <a:pt x="1402" y="128"/>
                    </a:lnTo>
                    <a:lnTo>
                      <a:pt x="1398" y="130"/>
                    </a:lnTo>
                    <a:lnTo>
                      <a:pt x="1396" y="132"/>
                    </a:lnTo>
                    <a:lnTo>
                      <a:pt x="1396" y="132"/>
                    </a:lnTo>
                    <a:lnTo>
                      <a:pt x="1392" y="134"/>
                    </a:lnTo>
                    <a:lnTo>
                      <a:pt x="1388" y="136"/>
                    </a:lnTo>
                    <a:lnTo>
                      <a:pt x="1386" y="138"/>
                    </a:lnTo>
                    <a:lnTo>
                      <a:pt x="1384" y="138"/>
                    </a:lnTo>
                    <a:lnTo>
                      <a:pt x="1384" y="138"/>
                    </a:lnTo>
                    <a:lnTo>
                      <a:pt x="1384" y="140"/>
                    </a:lnTo>
                    <a:lnTo>
                      <a:pt x="1384" y="140"/>
                    </a:lnTo>
                    <a:lnTo>
                      <a:pt x="1382" y="142"/>
                    </a:lnTo>
                    <a:lnTo>
                      <a:pt x="1382" y="142"/>
                    </a:lnTo>
                    <a:lnTo>
                      <a:pt x="1382" y="144"/>
                    </a:lnTo>
                    <a:lnTo>
                      <a:pt x="1384" y="144"/>
                    </a:lnTo>
                    <a:lnTo>
                      <a:pt x="1384" y="146"/>
                    </a:lnTo>
                    <a:lnTo>
                      <a:pt x="1386" y="148"/>
                    </a:lnTo>
                    <a:lnTo>
                      <a:pt x="1388" y="152"/>
                    </a:lnTo>
                    <a:lnTo>
                      <a:pt x="1390" y="154"/>
                    </a:lnTo>
                    <a:lnTo>
                      <a:pt x="1390" y="156"/>
                    </a:lnTo>
                    <a:lnTo>
                      <a:pt x="1392" y="156"/>
                    </a:lnTo>
                    <a:lnTo>
                      <a:pt x="1392" y="158"/>
                    </a:lnTo>
                    <a:lnTo>
                      <a:pt x="1392" y="160"/>
                    </a:lnTo>
                    <a:lnTo>
                      <a:pt x="1392" y="160"/>
                    </a:lnTo>
                    <a:lnTo>
                      <a:pt x="1392" y="162"/>
                    </a:lnTo>
                    <a:lnTo>
                      <a:pt x="1392" y="162"/>
                    </a:lnTo>
                    <a:lnTo>
                      <a:pt x="1390" y="162"/>
                    </a:lnTo>
                    <a:lnTo>
                      <a:pt x="1390" y="164"/>
                    </a:lnTo>
                    <a:lnTo>
                      <a:pt x="1388" y="164"/>
                    </a:lnTo>
                    <a:lnTo>
                      <a:pt x="1388" y="164"/>
                    </a:lnTo>
                    <a:lnTo>
                      <a:pt x="1386" y="164"/>
                    </a:lnTo>
                    <a:lnTo>
                      <a:pt x="1384" y="164"/>
                    </a:lnTo>
                    <a:lnTo>
                      <a:pt x="1380" y="164"/>
                    </a:lnTo>
                    <a:lnTo>
                      <a:pt x="1378" y="164"/>
                    </a:lnTo>
                    <a:lnTo>
                      <a:pt x="1372" y="164"/>
                    </a:lnTo>
                    <a:lnTo>
                      <a:pt x="1370" y="164"/>
                    </a:lnTo>
                    <a:lnTo>
                      <a:pt x="1368" y="164"/>
                    </a:lnTo>
                    <a:lnTo>
                      <a:pt x="1362" y="164"/>
                    </a:lnTo>
                    <a:lnTo>
                      <a:pt x="1356" y="162"/>
                    </a:lnTo>
                    <a:lnTo>
                      <a:pt x="1352" y="162"/>
                    </a:lnTo>
                    <a:lnTo>
                      <a:pt x="1350" y="162"/>
                    </a:lnTo>
                    <a:lnTo>
                      <a:pt x="1346" y="160"/>
                    </a:lnTo>
                    <a:lnTo>
                      <a:pt x="1342" y="160"/>
                    </a:lnTo>
                    <a:lnTo>
                      <a:pt x="1338" y="160"/>
                    </a:lnTo>
                    <a:lnTo>
                      <a:pt x="1336" y="160"/>
                    </a:lnTo>
                    <a:lnTo>
                      <a:pt x="1334" y="160"/>
                    </a:lnTo>
                    <a:lnTo>
                      <a:pt x="1332" y="160"/>
                    </a:lnTo>
                    <a:lnTo>
                      <a:pt x="1332" y="160"/>
                    </a:lnTo>
                    <a:lnTo>
                      <a:pt x="1330" y="162"/>
                    </a:lnTo>
                    <a:lnTo>
                      <a:pt x="1326" y="164"/>
                    </a:lnTo>
                    <a:lnTo>
                      <a:pt x="1326" y="164"/>
                    </a:lnTo>
                    <a:lnTo>
                      <a:pt x="1324" y="166"/>
                    </a:lnTo>
                    <a:lnTo>
                      <a:pt x="1322" y="166"/>
                    </a:lnTo>
                    <a:lnTo>
                      <a:pt x="1322" y="166"/>
                    </a:lnTo>
                    <a:lnTo>
                      <a:pt x="1322" y="166"/>
                    </a:lnTo>
                    <a:lnTo>
                      <a:pt x="1320" y="166"/>
                    </a:lnTo>
                    <a:lnTo>
                      <a:pt x="1320" y="166"/>
                    </a:lnTo>
                    <a:lnTo>
                      <a:pt x="1318" y="166"/>
                    </a:lnTo>
                    <a:lnTo>
                      <a:pt x="1314" y="164"/>
                    </a:lnTo>
                    <a:lnTo>
                      <a:pt x="1312" y="164"/>
                    </a:lnTo>
                    <a:lnTo>
                      <a:pt x="1310" y="162"/>
                    </a:lnTo>
                    <a:lnTo>
                      <a:pt x="1308" y="162"/>
                    </a:lnTo>
                    <a:lnTo>
                      <a:pt x="1304" y="158"/>
                    </a:lnTo>
                    <a:lnTo>
                      <a:pt x="1304" y="158"/>
                    </a:lnTo>
                    <a:lnTo>
                      <a:pt x="1304" y="158"/>
                    </a:lnTo>
                    <a:lnTo>
                      <a:pt x="1302" y="156"/>
                    </a:lnTo>
                    <a:lnTo>
                      <a:pt x="1300" y="152"/>
                    </a:lnTo>
                    <a:lnTo>
                      <a:pt x="1300" y="150"/>
                    </a:lnTo>
                    <a:lnTo>
                      <a:pt x="1298" y="150"/>
                    </a:lnTo>
                    <a:lnTo>
                      <a:pt x="1298" y="150"/>
                    </a:lnTo>
                    <a:lnTo>
                      <a:pt x="1298" y="148"/>
                    </a:lnTo>
                    <a:lnTo>
                      <a:pt x="1296" y="148"/>
                    </a:lnTo>
                    <a:lnTo>
                      <a:pt x="1296" y="148"/>
                    </a:lnTo>
                    <a:lnTo>
                      <a:pt x="1296" y="148"/>
                    </a:lnTo>
                    <a:lnTo>
                      <a:pt x="1294" y="150"/>
                    </a:lnTo>
                    <a:lnTo>
                      <a:pt x="1294" y="150"/>
                    </a:lnTo>
                    <a:lnTo>
                      <a:pt x="1294" y="152"/>
                    </a:lnTo>
                    <a:lnTo>
                      <a:pt x="1294" y="152"/>
                    </a:lnTo>
                    <a:lnTo>
                      <a:pt x="1294" y="154"/>
                    </a:lnTo>
                    <a:lnTo>
                      <a:pt x="1294" y="156"/>
                    </a:lnTo>
                    <a:lnTo>
                      <a:pt x="1294" y="158"/>
                    </a:lnTo>
                    <a:lnTo>
                      <a:pt x="1294" y="162"/>
                    </a:lnTo>
                    <a:lnTo>
                      <a:pt x="1294" y="162"/>
                    </a:lnTo>
                    <a:lnTo>
                      <a:pt x="1294" y="164"/>
                    </a:lnTo>
                    <a:lnTo>
                      <a:pt x="1294" y="164"/>
                    </a:lnTo>
                    <a:lnTo>
                      <a:pt x="1294" y="164"/>
                    </a:lnTo>
                    <a:lnTo>
                      <a:pt x="1292" y="166"/>
                    </a:lnTo>
                    <a:lnTo>
                      <a:pt x="1292" y="166"/>
                    </a:lnTo>
                    <a:lnTo>
                      <a:pt x="1290" y="166"/>
                    </a:lnTo>
                    <a:lnTo>
                      <a:pt x="1288" y="168"/>
                    </a:lnTo>
                    <a:lnTo>
                      <a:pt x="1286" y="168"/>
                    </a:lnTo>
                    <a:lnTo>
                      <a:pt x="1282" y="168"/>
                    </a:lnTo>
                    <a:lnTo>
                      <a:pt x="1280" y="168"/>
                    </a:lnTo>
                    <a:lnTo>
                      <a:pt x="1276" y="168"/>
                    </a:lnTo>
                    <a:lnTo>
                      <a:pt x="1274" y="168"/>
                    </a:lnTo>
                    <a:lnTo>
                      <a:pt x="1270" y="168"/>
                    </a:lnTo>
                    <a:lnTo>
                      <a:pt x="1270" y="168"/>
                    </a:lnTo>
                    <a:lnTo>
                      <a:pt x="1268" y="166"/>
                    </a:lnTo>
                    <a:lnTo>
                      <a:pt x="1264" y="166"/>
                    </a:lnTo>
                    <a:lnTo>
                      <a:pt x="1260" y="164"/>
                    </a:lnTo>
                    <a:lnTo>
                      <a:pt x="1256" y="164"/>
                    </a:lnTo>
                    <a:lnTo>
                      <a:pt x="1248" y="160"/>
                    </a:lnTo>
                    <a:lnTo>
                      <a:pt x="1242" y="158"/>
                    </a:lnTo>
                    <a:lnTo>
                      <a:pt x="1240" y="156"/>
                    </a:lnTo>
                    <a:lnTo>
                      <a:pt x="1238" y="156"/>
                    </a:lnTo>
                    <a:lnTo>
                      <a:pt x="1232" y="156"/>
                    </a:lnTo>
                    <a:lnTo>
                      <a:pt x="1230" y="154"/>
                    </a:lnTo>
                    <a:lnTo>
                      <a:pt x="1228" y="154"/>
                    </a:lnTo>
                    <a:lnTo>
                      <a:pt x="1228" y="154"/>
                    </a:lnTo>
                    <a:lnTo>
                      <a:pt x="1226" y="154"/>
                    </a:lnTo>
                    <a:lnTo>
                      <a:pt x="1226" y="152"/>
                    </a:lnTo>
                    <a:lnTo>
                      <a:pt x="1224" y="152"/>
                    </a:lnTo>
                    <a:lnTo>
                      <a:pt x="1224" y="152"/>
                    </a:lnTo>
                    <a:lnTo>
                      <a:pt x="1224" y="150"/>
                    </a:lnTo>
                    <a:lnTo>
                      <a:pt x="1224" y="150"/>
                    </a:lnTo>
                    <a:lnTo>
                      <a:pt x="1224" y="148"/>
                    </a:lnTo>
                    <a:lnTo>
                      <a:pt x="1224" y="148"/>
                    </a:lnTo>
                    <a:lnTo>
                      <a:pt x="1226" y="146"/>
                    </a:lnTo>
                    <a:lnTo>
                      <a:pt x="1226" y="144"/>
                    </a:lnTo>
                    <a:lnTo>
                      <a:pt x="1228" y="144"/>
                    </a:lnTo>
                    <a:lnTo>
                      <a:pt x="1228" y="142"/>
                    </a:lnTo>
                    <a:lnTo>
                      <a:pt x="1230" y="142"/>
                    </a:lnTo>
                    <a:lnTo>
                      <a:pt x="1230" y="140"/>
                    </a:lnTo>
                    <a:lnTo>
                      <a:pt x="1230" y="140"/>
                    </a:lnTo>
                    <a:lnTo>
                      <a:pt x="1232" y="140"/>
                    </a:lnTo>
                    <a:lnTo>
                      <a:pt x="1234" y="140"/>
                    </a:lnTo>
                    <a:lnTo>
                      <a:pt x="1236" y="140"/>
                    </a:lnTo>
                    <a:lnTo>
                      <a:pt x="1238" y="140"/>
                    </a:lnTo>
                    <a:lnTo>
                      <a:pt x="1240" y="138"/>
                    </a:lnTo>
                    <a:lnTo>
                      <a:pt x="1240" y="138"/>
                    </a:lnTo>
                    <a:lnTo>
                      <a:pt x="1240" y="138"/>
                    </a:lnTo>
                    <a:lnTo>
                      <a:pt x="1242" y="138"/>
                    </a:lnTo>
                    <a:lnTo>
                      <a:pt x="1242" y="138"/>
                    </a:lnTo>
                    <a:lnTo>
                      <a:pt x="1242" y="136"/>
                    </a:lnTo>
                    <a:lnTo>
                      <a:pt x="1242" y="136"/>
                    </a:lnTo>
                    <a:lnTo>
                      <a:pt x="1242" y="134"/>
                    </a:lnTo>
                    <a:lnTo>
                      <a:pt x="1242" y="132"/>
                    </a:lnTo>
                    <a:lnTo>
                      <a:pt x="1242" y="132"/>
                    </a:lnTo>
                    <a:lnTo>
                      <a:pt x="1240" y="130"/>
                    </a:lnTo>
                    <a:lnTo>
                      <a:pt x="1240" y="126"/>
                    </a:lnTo>
                    <a:lnTo>
                      <a:pt x="1238" y="124"/>
                    </a:lnTo>
                    <a:lnTo>
                      <a:pt x="1236" y="122"/>
                    </a:lnTo>
                    <a:lnTo>
                      <a:pt x="1234" y="118"/>
                    </a:lnTo>
                    <a:lnTo>
                      <a:pt x="1232" y="118"/>
                    </a:lnTo>
                    <a:lnTo>
                      <a:pt x="1230" y="116"/>
                    </a:lnTo>
                    <a:lnTo>
                      <a:pt x="1230" y="116"/>
                    </a:lnTo>
                    <a:lnTo>
                      <a:pt x="1226" y="114"/>
                    </a:lnTo>
                    <a:lnTo>
                      <a:pt x="1224" y="112"/>
                    </a:lnTo>
                    <a:lnTo>
                      <a:pt x="1220" y="112"/>
                    </a:lnTo>
                    <a:lnTo>
                      <a:pt x="1216" y="110"/>
                    </a:lnTo>
                    <a:lnTo>
                      <a:pt x="1214" y="110"/>
                    </a:lnTo>
                    <a:lnTo>
                      <a:pt x="1210" y="108"/>
                    </a:lnTo>
                    <a:lnTo>
                      <a:pt x="1208" y="108"/>
                    </a:lnTo>
                    <a:lnTo>
                      <a:pt x="1204" y="108"/>
                    </a:lnTo>
                    <a:lnTo>
                      <a:pt x="1200" y="108"/>
                    </a:lnTo>
                    <a:lnTo>
                      <a:pt x="1196" y="108"/>
                    </a:lnTo>
                    <a:lnTo>
                      <a:pt x="1192" y="108"/>
                    </a:lnTo>
                    <a:lnTo>
                      <a:pt x="1188" y="108"/>
                    </a:lnTo>
                    <a:lnTo>
                      <a:pt x="1184" y="108"/>
                    </a:lnTo>
                    <a:lnTo>
                      <a:pt x="1182" y="108"/>
                    </a:lnTo>
                    <a:lnTo>
                      <a:pt x="1180" y="108"/>
                    </a:lnTo>
                    <a:lnTo>
                      <a:pt x="1180" y="110"/>
                    </a:lnTo>
                    <a:lnTo>
                      <a:pt x="1178" y="110"/>
                    </a:lnTo>
                    <a:lnTo>
                      <a:pt x="1176" y="110"/>
                    </a:lnTo>
                    <a:lnTo>
                      <a:pt x="1176" y="112"/>
                    </a:lnTo>
                    <a:lnTo>
                      <a:pt x="1174" y="112"/>
                    </a:lnTo>
                    <a:lnTo>
                      <a:pt x="1174" y="114"/>
                    </a:lnTo>
                    <a:lnTo>
                      <a:pt x="1174" y="116"/>
                    </a:lnTo>
                    <a:lnTo>
                      <a:pt x="1172" y="120"/>
                    </a:lnTo>
                    <a:lnTo>
                      <a:pt x="1172" y="124"/>
                    </a:lnTo>
                    <a:lnTo>
                      <a:pt x="1170" y="128"/>
                    </a:lnTo>
                    <a:lnTo>
                      <a:pt x="1170" y="128"/>
                    </a:lnTo>
                    <a:lnTo>
                      <a:pt x="1170" y="130"/>
                    </a:lnTo>
                    <a:lnTo>
                      <a:pt x="1168" y="132"/>
                    </a:lnTo>
                    <a:lnTo>
                      <a:pt x="1168" y="134"/>
                    </a:lnTo>
                    <a:lnTo>
                      <a:pt x="1168" y="134"/>
                    </a:lnTo>
                    <a:lnTo>
                      <a:pt x="1166" y="134"/>
                    </a:lnTo>
                    <a:lnTo>
                      <a:pt x="1166" y="136"/>
                    </a:lnTo>
                    <a:lnTo>
                      <a:pt x="1164" y="136"/>
                    </a:lnTo>
                    <a:lnTo>
                      <a:pt x="1162" y="136"/>
                    </a:lnTo>
                    <a:lnTo>
                      <a:pt x="1160" y="134"/>
                    </a:lnTo>
                    <a:lnTo>
                      <a:pt x="1160" y="134"/>
                    </a:lnTo>
                    <a:lnTo>
                      <a:pt x="1158" y="134"/>
                    </a:lnTo>
                    <a:lnTo>
                      <a:pt x="1154" y="132"/>
                    </a:lnTo>
                    <a:lnTo>
                      <a:pt x="1150" y="130"/>
                    </a:lnTo>
                    <a:lnTo>
                      <a:pt x="1148" y="128"/>
                    </a:lnTo>
                    <a:lnTo>
                      <a:pt x="1144" y="128"/>
                    </a:lnTo>
                    <a:lnTo>
                      <a:pt x="1142" y="126"/>
                    </a:lnTo>
                    <a:lnTo>
                      <a:pt x="1138" y="124"/>
                    </a:lnTo>
                    <a:lnTo>
                      <a:pt x="1132" y="120"/>
                    </a:lnTo>
                    <a:lnTo>
                      <a:pt x="1126" y="118"/>
                    </a:lnTo>
                    <a:lnTo>
                      <a:pt x="1124" y="116"/>
                    </a:lnTo>
                    <a:lnTo>
                      <a:pt x="1120" y="116"/>
                    </a:lnTo>
                    <a:lnTo>
                      <a:pt x="1118" y="114"/>
                    </a:lnTo>
                    <a:lnTo>
                      <a:pt x="1114" y="114"/>
                    </a:lnTo>
                    <a:lnTo>
                      <a:pt x="1104" y="112"/>
                    </a:lnTo>
                    <a:lnTo>
                      <a:pt x="1096" y="110"/>
                    </a:lnTo>
                    <a:lnTo>
                      <a:pt x="1092" y="108"/>
                    </a:lnTo>
                    <a:lnTo>
                      <a:pt x="1088" y="108"/>
                    </a:lnTo>
                    <a:lnTo>
                      <a:pt x="1086" y="108"/>
                    </a:lnTo>
                    <a:lnTo>
                      <a:pt x="1082" y="108"/>
                    </a:lnTo>
                    <a:lnTo>
                      <a:pt x="1074" y="108"/>
                    </a:lnTo>
                    <a:lnTo>
                      <a:pt x="1066" y="108"/>
                    </a:lnTo>
                    <a:lnTo>
                      <a:pt x="1058" y="108"/>
                    </a:lnTo>
                    <a:lnTo>
                      <a:pt x="1042" y="108"/>
                    </a:lnTo>
                    <a:lnTo>
                      <a:pt x="1034" y="108"/>
                    </a:lnTo>
                    <a:lnTo>
                      <a:pt x="1028" y="108"/>
                    </a:lnTo>
                    <a:lnTo>
                      <a:pt x="1022" y="108"/>
                    </a:lnTo>
                    <a:lnTo>
                      <a:pt x="1018" y="108"/>
                    </a:lnTo>
                    <a:lnTo>
                      <a:pt x="1014" y="108"/>
                    </a:lnTo>
                    <a:lnTo>
                      <a:pt x="1012" y="108"/>
                    </a:lnTo>
                    <a:lnTo>
                      <a:pt x="1008" y="108"/>
                    </a:lnTo>
                    <a:lnTo>
                      <a:pt x="1006" y="108"/>
                    </a:lnTo>
                    <a:lnTo>
                      <a:pt x="1004" y="110"/>
                    </a:lnTo>
                    <a:lnTo>
                      <a:pt x="1002" y="110"/>
                    </a:lnTo>
                    <a:lnTo>
                      <a:pt x="998" y="112"/>
                    </a:lnTo>
                    <a:lnTo>
                      <a:pt x="996" y="112"/>
                    </a:lnTo>
                    <a:lnTo>
                      <a:pt x="990" y="116"/>
                    </a:lnTo>
                    <a:lnTo>
                      <a:pt x="988" y="116"/>
                    </a:lnTo>
                    <a:lnTo>
                      <a:pt x="984" y="118"/>
                    </a:lnTo>
                    <a:lnTo>
                      <a:pt x="984" y="118"/>
                    </a:lnTo>
                    <a:lnTo>
                      <a:pt x="982" y="118"/>
                    </a:lnTo>
                    <a:lnTo>
                      <a:pt x="978" y="120"/>
                    </a:lnTo>
                    <a:lnTo>
                      <a:pt x="974" y="124"/>
                    </a:lnTo>
                    <a:lnTo>
                      <a:pt x="968" y="126"/>
                    </a:lnTo>
                    <a:lnTo>
                      <a:pt x="966" y="126"/>
                    </a:lnTo>
                    <a:lnTo>
                      <a:pt x="964" y="128"/>
                    </a:lnTo>
                    <a:lnTo>
                      <a:pt x="962" y="128"/>
                    </a:lnTo>
                    <a:lnTo>
                      <a:pt x="960" y="128"/>
                    </a:lnTo>
                    <a:lnTo>
                      <a:pt x="958" y="128"/>
                    </a:lnTo>
                    <a:lnTo>
                      <a:pt x="958" y="128"/>
                    </a:lnTo>
                    <a:lnTo>
                      <a:pt x="956" y="128"/>
                    </a:lnTo>
                    <a:lnTo>
                      <a:pt x="956" y="128"/>
                    </a:lnTo>
                    <a:lnTo>
                      <a:pt x="956" y="128"/>
                    </a:lnTo>
                    <a:lnTo>
                      <a:pt x="956" y="128"/>
                    </a:lnTo>
                    <a:lnTo>
                      <a:pt x="954" y="128"/>
                    </a:lnTo>
                    <a:lnTo>
                      <a:pt x="954" y="126"/>
                    </a:lnTo>
                    <a:lnTo>
                      <a:pt x="954" y="126"/>
                    </a:lnTo>
                    <a:lnTo>
                      <a:pt x="954" y="126"/>
                    </a:lnTo>
                    <a:lnTo>
                      <a:pt x="954" y="124"/>
                    </a:lnTo>
                    <a:lnTo>
                      <a:pt x="956" y="122"/>
                    </a:lnTo>
                    <a:lnTo>
                      <a:pt x="956" y="122"/>
                    </a:lnTo>
                    <a:lnTo>
                      <a:pt x="956" y="120"/>
                    </a:lnTo>
                    <a:lnTo>
                      <a:pt x="958" y="120"/>
                    </a:lnTo>
                    <a:lnTo>
                      <a:pt x="960" y="118"/>
                    </a:lnTo>
                    <a:lnTo>
                      <a:pt x="962" y="116"/>
                    </a:lnTo>
                    <a:lnTo>
                      <a:pt x="966" y="114"/>
                    </a:lnTo>
                    <a:lnTo>
                      <a:pt x="970" y="110"/>
                    </a:lnTo>
                    <a:lnTo>
                      <a:pt x="972" y="108"/>
                    </a:lnTo>
                    <a:lnTo>
                      <a:pt x="972" y="108"/>
                    </a:lnTo>
                    <a:lnTo>
                      <a:pt x="976" y="106"/>
                    </a:lnTo>
                    <a:lnTo>
                      <a:pt x="980" y="104"/>
                    </a:lnTo>
                    <a:lnTo>
                      <a:pt x="984" y="102"/>
                    </a:lnTo>
                    <a:lnTo>
                      <a:pt x="994" y="98"/>
                    </a:lnTo>
                    <a:lnTo>
                      <a:pt x="996" y="96"/>
                    </a:lnTo>
                    <a:lnTo>
                      <a:pt x="1000" y="94"/>
                    </a:lnTo>
                    <a:lnTo>
                      <a:pt x="1006" y="92"/>
                    </a:lnTo>
                    <a:lnTo>
                      <a:pt x="1010" y="90"/>
                    </a:lnTo>
                    <a:lnTo>
                      <a:pt x="1012" y="88"/>
                    </a:lnTo>
                    <a:lnTo>
                      <a:pt x="1012" y="88"/>
                    </a:lnTo>
                    <a:lnTo>
                      <a:pt x="1016" y="86"/>
                    </a:lnTo>
                    <a:lnTo>
                      <a:pt x="1018" y="84"/>
                    </a:lnTo>
                    <a:lnTo>
                      <a:pt x="1022" y="82"/>
                    </a:lnTo>
                    <a:lnTo>
                      <a:pt x="1022" y="80"/>
                    </a:lnTo>
                    <a:lnTo>
                      <a:pt x="1026" y="78"/>
                    </a:lnTo>
                    <a:lnTo>
                      <a:pt x="1026" y="76"/>
                    </a:lnTo>
                    <a:lnTo>
                      <a:pt x="1028" y="74"/>
                    </a:lnTo>
                    <a:lnTo>
                      <a:pt x="1028" y="72"/>
                    </a:lnTo>
                    <a:lnTo>
                      <a:pt x="1030" y="68"/>
                    </a:lnTo>
                    <a:lnTo>
                      <a:pt x="1030" y="66"/>
                    </a:lnTo>
                    <a:lnTo>
                      <a:pt x="1030" y="62"/>
                    </a:lnTo>
                    <a:lnTo>
                      <a:pt x="1032" y="60"/>
                    </a:lnTo>
                    <a:lnTo>
                      <a:pt x="1032" y="56"/>
                    </a:lnTo>
                    <a:lnTo>
                      <a:pt x="1032" y="56"/>
                    </a:lnTo>
                    <a:lnTo>
                      <a:pt x="1032" y="54"/>
                    </a:lnTo>
                    <a:lnTo>
                      <a:pt x="1030" y="52"/>
                    </a:lnTo>
                    <a:lnTo>
                      <a:pt x="1030" y="52"/>
                    </a:lnTo>
                    <a:lnTo>
                      <a:pt x="1030" y="50"/>
                    </a:lnTo>
                    <a:lnTo>
                      <a:pt x="1028" y="50"/>
                    </a:lnTo>
                    <a:lnTo>
                      <a:pt x="1028" y="50"/>
                    </a:lnTo>
                    <a:lnTo>
                      <a:pt x="1026" y="48"/>
                    </a:lnTo>
                    <a:lnTo>
                      <a:pt x="1024" y="48"/>
                    </a:lnTo>
                    <a:lnTo>
                      <a:pt x="1020" y="46"/>
                    </a:lnTo>
                    <a:lnTo>
                      <a:pt x="1018" y="46"/>
                    </a:lnTo>
                    <a:lnTo>
                      <a:pt x="1014" y="46"/>
                    </a:lnTo>
                    <a:lnTo>
                      <a:pt x="1012" y="44"/>
                    </a:lnTo>
                    <a:lnTo>
                      <a:pt x="1012" y="44"/>
                    </a:lnTo>
                    <a:lnTo>
                      <a:pt x="1010" y="44"/>
                    </a:lnTo>
                    <a:lnTo>
                      <a:pt x="1010" y="42"/>
                    </a:lnTo>
                    <a:lnTo>
                      <a:pt x="1010" y="42"/>
                    </a:lnTo>
                    <a:lnTo>
                      <a:pt x="1008" y="40"/>
                    </a:lnTo>
                    <a:lnTo>
                      <a:pt x="1006" y="38"/>
                    </a:lnTo>
                    <a:lnTo>
                      <a:pt x="1006" y="36"/>
                    </a:lnTo>
                    <a:lnTo>
                      <a:pt x="1004" y="34"/>
                    </a:lnTo>
                    <a:lnTo>
                      <a:pt x="1004" y="32"/>
                    </a:lnTo>
                    <a:lnTo>
                      <a:pt x="1002" y="30"/>
                    </a:lnTo>
                    <a:lnTo>
                      <a:pt x="1002" y="30"/>
                    </a:lnTo>
                    <a:lnTo>
                      <a:pt x="1002" y="30"/>
                    </a:lnTo>
                    <a:lnTo>
                      <a:pt x="1000" y="28"/>
                    </a:lnTo>
                    <a:lnTo>
                      <a:pt x="996" y="28"/>
                    </a:lnTo>
                    <a:lnTo>
                      <a:pt x="994" y="26"/>
                    </a:lnTo>
                    <a:lnTo>
                      <a:pt x="992" y="26"/>
                    </a:lnTo>
                    <a:lnTo>
                      <a:pt x="988" y="24"/>
                    </a:lnTo>
                    <a:lnTo>
                      <a:pt x="984" y="24"/>
                    </a:lnTo>
                    <a:lnTo>
                      <a:pt x="982" y="24"/>
                    </a:lnTo>
                    <a:lnTo>
                      <a:pt x="978" y="24"/>
                    </a:lnTo>
                    <a:lnTo>
                      <a:pt x="974" y="22"/>
                    </a:lnTo>
                    <a:lnTo>
                      <a:pt x="970" y="22"/>
                    </a:lnTo>
                    <a:lnTo>
                      <a:pt x="968" y="22"/>
                    </a:lnTo>
                    <a:lnTo>
                      <a:pt x="964" y="24"/>
                    </a:lnTo>
                    <a:lnTo>
                      <a:pt x="962" y="24"/>
                    </a:lnTo>
                    <a:lnTo>
                      <a:pt x="958" y="24"/>
                    </a:lnTo>
                    <a:lnTo>
                      <a:pt x="956" y="24"/>
                    </a:lnTo>
                    <a:lnTo>
                      <a:pt x="954" y="26"/>
                    </a:lnTo>
                    <a:lnTo>
                      <a:pt x="952" y="26"/>
                    </a:lnTo>
                    <a:lnTo>
                      <a:pt x="952" y="26"/>
                    </a:lnTo>
                    <a:lnTo>
                      <a:pt x="952" y="28"/>
                    </a:lnTo>
                    <a:lnTo>
                      <a:pt x="950" y="28"/>
                    </a:lnTo>
                    <a:lnTo>
                      <a:pt x="950" y="30"/>
                    </a:lnTo>
                    <a:lnTo>
                      <a:pt x="948" y="32"/>
                    </a:lnTo>
                    <a:lnTo>
                      <a:pt x="946" y="34"/>
                    </a:lnTo>
                    <a:lnTo>
                      <a:pt x="946" y="34"/>
                    </a:lnTo>
                    <a:lnTo>
                      <a:pt x="946" y="36"/>
                    </a:lnTo>
                    <a:lnTo>
                      <a:pt x="944" y="36"/>
                    </a:lnTo>
                    <a:lnTo>
                      <a:pt x="944" y="36"/>
                    </a:lnTo>
                    <a:lnTo>
                      <a:pt x="942" y="36"/>
                    </a:lnTo>
                    <a:lnTo>
                      <a:pt x="942" y="36"/>
                    </a:lnTo>
                    <a:lnTo>
                      <a:pt x="940" y="34"/>
                    </a:lnTo>
                    <a:lnTo>
                      <a:pt x="938" y="34"/>
                    </a:lnTo>
                    <a:lnTo>
                      <a:pt x="936" y="32"/>
                    </a:lnTo>
                    <a:lnTo>
                      <a:pt x="934" y="32"/>
                    </a:lnTo>
                    <a:lnTo>
                      <a:pt x="932" y="30"/>
                    </a:lnTo>
                    <a:lnTo>
                      <a:pt x="930" y="28"/>
                    </a:lnTo>
                    <a:lnTo>
                      <a:pt x="928" y="28"/>
                    </a:lnTo>
                    <a:lnTo>
                      <a:pt x="928" y="26"/>
                    </a:lnTo>
                    <a:lnTo>
                      <a:pt x="926" y="26"/>
                    </a:lnTo>
                    <a:lnTo>
                      <a:pt x="926" y="22"/>
                    </a:lnTo>
                    <a:lnTo>
                      <a:pt x="924" y="18"/>
                    </a:lnTo>
                    <a:lnTo>
                      <a:pt x="922" y="18"/>
                    </a:lnTo>
                    <a:lnTo>
                      <a:pt x="922" y="16"/>
                    </a:lnTo>
                    <a:lnTo>
                      <a:pt x="920" y="16"/>
                    </a:lnTo>
                    <a:lnTo>
                      <a:pt x="920" y="14"/>
                    </a:lnTo>
                    <a:lnTo>
                      <a:pt x="916" y="10"/>
                    </a:lnTo>
                    <a:lnTo>
                      <a:pt x="912" y="8"/>
                    </a:lnTo>
                    <a:lnTo>
                      <a:pt x="910" y="6"/>
                    </a:lnTo>
                    <a:lnTo>
                      <a:pt x="906" y="4"/>
                    </a:lnTo>
                    <a:lnTo>
                      <a:pt x="904" y="2"/>
                    </a:lnTo>
                    <a:lnTo>
                      <a:pt x="902" y="2"/>
                    </a:lnTo>
                    <a:lnTo>
                      <a:pt x="900" y="0"/>
                    </a:lnTo>
                    <a:lnTo>
                      <a:pt x="900" y="0"/>
                    </a:lnTo>
                    <a:lnTo>
                      <a:pt x="898" y="0"/>
                    </a:lnTo>
                    <a:lnTo>
                      <a:pt x="896" y="0"/>
                    </a:lnTo>
                    <a:lnTo>
                      <a:pt x="896" y="0"/>
                    </a:lnTo>
                    <a:lnTo>
                      <a:pt x="892" y="0"/>
                    </a:lnTo>
                    <a:lnTo>
                      <a:pt x="888" y="2"/>
                    </a:lnTo>
                    <a:lnTo>
                      <a:pt x="886" y="4"/>
                    </a:lnTo>
                    <a:lnTo>
                      <a:pt x="882" y="4"/>
                    </a:lnTo>
                    <a:lnTo>
                      <a:pt x="878" y="6"/>
                    </a:lnTo>
                    <a:lnTo>
                      <a:pt x="876" y="8"/>
                    </a:lnTo>
                    <a:lnTo>
                      <a:pt x="876" y="10"/>
                    </a:lnTo>
                    <a:lnTo>
                      <a:pt x="874" y="10"/>
                    </a:lnTo>
                    <a:lnTo>
                      <a:pt x="874" y="10"/>
                    </a:lnTo>
                    <a:lnTo>
                      <a:pt x="874" y="12"/>
                    </a:lnTo>
                    <a:lnTo>
                      <a:pt x="872" y="14"/>
                    </a:lnTo>
                    <a:lnTo>
                      <a:pt x="872" y="16"/>
                    </a:lnTo>
                    <a:lnTo>
                      <a:pt x="872" y="20"/>
                    </a:lnTo>
                    <a:lnTo>
                      <a:pt x="870" y="24"/>
                    </a:lnTo>
                    <a:lnTo>
                      <a:pt x="870" y="28"/>
                    </a:lnTo>
                    <a:lnTo>
                      <a:pt x="870" y="30"/>
                    </a:lnTo>
                    <a:lnTo>
                      <a:pt x="868" y="30"/>
                    </a:lnTo>
                    <a:lnTo>
                      <a:pt x="868" y="30"/>
                    </a:lnTo>
                    <a:lnTo>
                      <a:pt x="866" y="32"/>
                    </a:lnTo>
                    <a:lnTo>
                      <a:pt x="866" y="34"/>
                    </a:lnTo>
                    <a:lnTo>
                      <a:pt x="864" y="34"/>
                    </a:lnTo>
                    <a:lnTo>
                      <a:pt x="864" y="36"/>
                    </a:lnTo>
                    <a:lnTo>
                      <a:pt x="864" y="36"/>
                    </a:lnTo>
                    <a:lnTo>
                      <a:pt x="864" y="36"/>
                    </a:lnTo>
                    <a:lnTo>
                      <a:pt x="864" y="38"/>
                    </a:lnTo>
                    <a:lnTo>
                      <a:pt x="864" y="38"/>
                    </a:lnTo>
                    <a:lnTo>
                      <a:pt x="866" y="38"/>
                    </a:lnTo>
                    <a:lnTo>
                      <a:pt x="866" y="38"/>
                    </a:lnTo>
                    <a:lnTo>
                      <a:pt x="868" y="38"/>
                    </a:lnTo>
                    <a:lnTo>
                      <a:pt x="870" y="38"/>
                    </a:lnTo>
                    <a:lnTo>
                      <a:pt x="872" y="38"/>
                    </a:lnTo>
                    <a:lnTo>
                      <a:pt x="874" y="38"/>
                    </a:lnTo>
                    <a:lnTo>
                      <a:pt x="874" y="40"/>
                    </a:lnTo>
                    <a:lnTo>
                      <a:pt x="874" y="40"/>
                    </a:lnTo>
                    <a:lnTo>
                      <a:pt x="876" y="40"/>
                    </a:lnTo>
                    <a:lnTo>
                      <a:pt x="876" y="40"/>
                    </a:lnTo>
                    <a:lnTo>
                      <a:pt x="876" y="42"/>
                    </a:lnTo>
                    <a:lnTo>
                      <a:pt x="876" y="42"/>
                    </a:lnTo>
                    <a:lnTo>
                      <a:pt x="874" y="42"/>
                    </a:lnTo>
                    <a:lnTo>
                      <a:pt x="874" y="44"/>
                    </a:lnTo>
                    <a:lnTo>
                      <a:pt x="872" y="44"/>
                    </a:lnTo>
                    <a:lnTo>
                      <a:pt x="872" y="44"/>
                    </a:lnTo>
                    <a:lnTo>
                      <a:pt x="870" y="46"/>
                    </a:lnTo>
                    <a:lnTo>
                      <a:pt x="866" y="48"/>
                    </a:lnTo>
                    <a:lnTo>
                      <a:pt x="864" y="48"/>
                    </a:lnTo>
                    <a:lnTo>
                      <a:pt x="862" y="48"/>
                    </a:lnTo>
                    <a:lnTo>
                      <a:pt x="860" y="50"/>
                    </a:lnTo>
                    <a:lnTo>
                      <a:pt x="858" y="50"/>
                    </a:lnTo>
                    <a:lnTo>
                      <a:pt x="856" y="50"/>
                    </a:lnTo>
                    <a:lnTo>
                      <a:pt x="854" y="48"/>
                    </a:lnTo>
                    <a:lnTo>
                      <a:pt x="850" y="48"/>
                    </a:lnTo>
                    <a:lnTo>
                      <a:pt x="848" y="48"/>
                    </a:lnTo>
                    <a:lnTo>
                      <a:pt x="840" y="46"/>
                    </a:lnTo>
                    <a:lnTo>
                      <a:pt x="838" y="44"/>
                    </a:lnTo>
                    <a:lnTo>
                      <a:pt x="836" y="44"/>
                    </a:lnTo>
                    <a:lnTo>
                      <a:pt x="836" y="44"/>
                    </a:lnTo>
                    <a:lnTo>
                      <a:pt x="832" y="44"/>
                    </a:lnTo>
                    <a:lnTo>
                      <a:pt x="826" y="44"/>
                    </a:lnTo>
                    <a:lnTo>
                      <a:pt x="824" y="44"/>
                    </a:lnTo>
                    <a:lnTo>
                      <a:pt x="822" y="46"/>
                    </a:lnTo>
                    <a:lnTo>
                      <a:pt x="820" y="46"/>
                    </a:lnTo>
                    <a:lnTo>
                      <a:pt x="818" y="46"/>
                    </a:lnTo>
                    <a:lnTo>
                      <a:pt x="818" y="48"/>
                    </a:lnTo>
                    <a:lnTo>
                      <a:pt x="816" y="48"/>
                    </a:lnTo>
                    <a:lnTo>
                      <a:pt x="816" y="50"/>
                    </a:lnTo>
                    <a:lnTo>
                      <a:pt x="814" y="52"/>
                    </a:lnTo>
                    <a:lnTo>
                      <a:pt x="814" y="54"/>
                    </a:lnTo>
                    <a:lnTo>
                      <a:pt x="812" y="54"/>
                    </a:lnTo>
                    <a:lnTo>
                      <a:pt x="812" y="54"/>
                    </a:lnTo>
                    <a:lnTo>
                      <a:pt x="812" y="54"/>
                    </a:lnTo>
                    <a:lnTo>
                      <a:pt x="810" y="54"/>
                    </a:lnTo>
                    <a:lnTo>
                      <a:pt x="810" y="54"/>
                    </a:lnTo>
                    <a:lnTo>
                      <a:pt x="810" y="54"/>
                    </a:lnTo>
                    <a:lnTo>
                      <a:pt x="808" y="52"/>
                    </a:lnTo>
                    <a:lnTo>
                      <a:pt x="808" y="50"/>
                    </a:lnTo>
                    <a:lnTo>
                      <a:pt x="806" y="48"/>
                    </a:lnTo>
                    <a:lnTo>
                      <a:pt x="804" y="46"/>
                    </a:lnTo>
                    <a:lnTo>
                      <a:pt x="804" y="44"/>
                    </a:lnTo>
                    <a:lnTo>
                      <a:pt x="804" y="44"/>
                    </a:lnTo>
                    <a:lnTo>
                      <a:pt x="802" y="42"/>
                    </a:lnTo>
                    <a:lnTo>
                      <a:pt x="802" y="42"/>
                    </a:lnTo>
                    <a:lnTo>
                      <a:pt x="802" y="42"/>
                    </a:lnTo>
                    <a:lnTo>
                      <a:pt x="800" y="42"/>
                    </a:lnTo>
                    <a:lnTo>
                      <a:pt x="800" y="42"/>
                    </a:lnTo>
                    <a:lnTo>
                      <a:pt x="798" y="42"/>
                    </a:lnTo>
                    <a:lnTo>
                      <a:pt x="798" y="42"/>
                    </a:lnTo>
                    <a:lnTo>
                      <a:pt x="796" y="44"/>
                    </a:lnTo>
                    <a:lnTo>
                      <a:pt x="794" y="44"/>
                    </a:lnTo>
                    <a:lnTo>
                      <a:pt x="792" y="46"/>
                    </a:lnTo>
                    <a:lnTo>
                      <a:pt x="790" y="46"/>
                    </a:lnTo>
                    <a:lnTo>
                      <a:pt x="788" y="48"/>
                    </a:lnTo>
                    <a:lnTo>
                      <a:pt x="788" y="48"/>
                    </a:lnTo>
                    <a:lnTo>
                      <a:pt x="788" y="48"/>
                    </a:lnTo>
                    <a:lnTo>
                      <a:pt x="786" y="48"/>
                    </a:lnTo>
                    <a:lnTo>
                      <a:pt x="786" y="48"/>
                    </a:lnTo>
                    <a:lnTo>
                      <a:pt x="784" y="48"/>
                    </a:lnTo>
                    <a:lnTo>
                      <a:pt x="780" y="46"/>
                    </a:lnTo>
                    <a:lnTo>
                      <a:pt x="780" y="44"/>
                    </a:lnTo>
                    <a:lnTo>
                      <a:pt x="778" y="44"/>
                    </a:lnTo>
                    <a:lnTo>
                      <a:pt x="776" y="44"/>
                    </a:lnTo>
                    <a:lnTo>
                      <a:pt x="776" y="44"/>
                    </a:lnTo>
                    <a:lnTo>
                      <a:pt x="776" y="44"/>
                    </a:lnTo>
                    <a:lnTo>
                      <a:pt x="774" y="44"/>
                    </a:lnTo>
                    <a:lnTo>
                      <a:pt x="774" y="44"/>
                    </a:lnTo>
                    <a:lnTo>
                      <a:pt x="774" y="46"/>
                    </a:lnTo>
                    <a:lnTo>
                      <a:pt x="774" y="46"/>
                    </a:lnTo>
                    <a:lnTo>
                      <a:pt x="774" y="46"/>
                    </a:lnTo>
                    <a:lnTo>
                      <a:pt x="774" y="48"/>
                    </a:lnTo>
                    <a:lnTo>
                      <a:pt x="774" y="50"/>
                    </a:lnTo>
                    <a:lnTo>
                      <a:pt x="774" y="52"/>
                    </a:lnTo>
                    <a:lnTo>
                      <a:pt x="774" y="54"/>
                    </a:lnTo>
                    <a:lnTo>
                      <a:pt x="774" y="54"/>
                    </a:lnTo>
                    <a:lnTo>
                      <a:pt x="774" y="56"/>
                    </a:lnTo>
                    <a:lnTo>
                      <a:pt x="774" y="56"/>
                    </a:lnTo>
                    <a:lnTo>
                      <a:pt x="774" y="56"/>
                    </a:lnTo>
                    <a:lnTo>
                      <a:pt x="772" y="58"/>
                    </a:lnTo>
                    <a:lnTo>
                      <a:pt x="772" y="58"/>
                    </a:lnTo>
                    <a:lnTo>
                      <a:pt x="770" y="58"/>
                    </a:lnTo>
                    <a:lnTo>
                      <a:pt x="768" y="58"/>
                    </a:lnTo>
                    <a:lnTo>
                      <a:pt x="766" y="58"/>
                    </a:lnTo>
                    <a:lnTo>
                      <a:pt x="766" y="60"/>
                    </a:lnTo>
                    <a:lnTo>
                      <a:pt x="762" y="58"/>
                    </a:lnTo>
                    <a:lnTo>
                      <a:pt x="754" y="58"/>
                    </a:lnTo>
                    <a:lnTo>
                      <a:pt x="752" y="58"/>
                    </a:lnTo>
                    <a:lnTo>
                      <a:pt x="748" y="58"/>
                    </a:lnTo>
                    <a:lnTo>
                      <a:pt x="744" y="58"/>
                    </a:lnTo>
                    <a:lnTo>
                      <a:pt x="736" y="58"/>
                    </a:lnTo>
                    <a:lnTo>
                      <a:pt x="734" y="60"/>
                    </a:lnTo>
                    <a:lnTo>
                      <a:pt x="730" y="60"/>
                    </a:lnTo>
                    <a:lnTo>
                      <a:pt x="728" y="60"/>
                    </a:lnTo>
                    <a:lnTo>
                      <a:pt x="726" y="60"/>
                    </a:lnTo>
                    <a:lnTo>
                      <a:pt x="724" y="62"/>
                    </a:lnTo>
                    <a:lnTo>
                      <a:pt x="722" y="62"/>
                    </a:lnTo>
                    <a:lnTo>
                      <a:pt x="718" y="64"/>
                    </a:lnTo>
                    <a:lnTo>
                      <a:pt x="714" y="68"/>
                    </a:lnTo>
                    <a:lnTo>
                      <a:pt x="712" y="68"/>
                    </a:lnTo>
                    <a:lnTo>
                      <a:pt x="710" y="70"/>
                    </a:lnTo>
                    <a:lnTo>
                      <a:pt x="708" y="70"/>
                    </a:lnTo>
                    <a:lnTo>
                      <a:pt x="706" y="70"/>
                    </a:lnTo>
                    <a:lnTo>
                      <a:pt x="702" y="72"/>
                    </a:lnTo>
                    <a:lnTo>
                      <a:pt x="700" y="72"/>
                    </a:lnTo>
                    <a:lnTo>
                      <a:pt x="698" y="74"/>
                    </a:lnTo>
                    <a:lnTo>
                      <a:pt x="696" y="74"/>
                    </a:lnTo>
                    <a:lnTo>
                      <a:pt x="696" y="74"/>
                    </a:lnTo>
                    <a:lnTo>
                      <a:pt x="694" y="76"/>
                    </a:lnTo>
                    <a:lnTo>
                      <a:pt x="694" y="76"/>
                    </a:lnTo>
                    <a:lnTo>
                      <a:pt x="694" y="76"/>
                    </a:lnTo>
                    <a:lnTo>
                      <a:pt x="694" y="78"/>
                    </a:lnTo>
                    <a:lnTo>
                      <a:pt x="692" y="80"/>
                    </a:lnTo>
                    <a:lnTo>
                      <a:pt x="692" y="82"/>
                    </a:lnTo>
                    <a:lnTo>
                      <a:pt x="692" y="84"/>
                    </a:lnTo>
                    <a:lnTo>
                      <a:pt x="694" y="86"/>
                    </a:lnTo>
                    <a:lnTo>
                      <a:pt x="694" y="88"/>
                    </a:lnTo>
                    <a:lnTo>
                      <a:pt x="694" y="88"/>
                    </a:lnTo>
                    <a:lnTo>
                      <a:pt x="694" y="88"/>
                    </a:lnTo>
                    <a:lnTo>
                      <a:pt x="696" y="88"/>
                    </a:lnTo>
                    <a:lnTo>
                      <a:pt x="696" y="90"/>
                    </a:lnTo>
                    <a:lnTo>
                      <a:pt x="698" y="90"/>
                    </a:lnTo>
                    <a:lnTo>
                      <a:pt x="700" y="90"/>
                    </a:lnTo>
                    <a:lnTo>
                      <a:pt x="702" y="90"/>
                    </a:lnTo>
                    <a:lnTo>
                      <a:pt x="704" y="90"/>
                    </a:lnTo>
                    <a:lnTo>
                      <a:pt x="706" y="92"/>
                    </a:lnTo>
                    <a:lnTo>
                      <a:pt x="706" y="92"/>
                    </a:lnTo>
                    <a:lnTo>
                      <a:pt x="706" y="92"/>
                    </a:lnTo>
                    <a:lnTo>
                      <a:pt x="708" y="94"/>
                    </a:lnTo>
                    <a:lnTo>
                      <a:pt x="708" y="96"/>
                    </a:lnTo>
                    <a:lnTo>
                      <a:pt x="710" y="98"/>
                    </a:lnTo>
                    <a:lnTo>
                      <a:pt x="710" y="100"/>
                    </a:lnTo>
                    <a:lnTo>
                      <a:pt x="712" y="102"/>
                    </a:lnTo>
                    <a:lnTo>
                      <a:pt x="712" y="104"/>
                    </a:lnTo>
                    <a:lnTo>
                      <a:pt x="712" y="104"/>
                    </a:lnTo>
                    <a:lnTo>
                      <a:pt x="712" y="106"/>
                    </a:lnTo>
                    <a:lnTo>
                      <a:pt x="712" y="106"/>
                    </a:lnTo>
                    <a:lnTo>
                      <a:pt x="710" y="108"/>
                    </a:lnTo>
                    <a:lnTo>
                      <a:pt x="710" y="108"/>
                    </a:lnTo>
                    <a:lnTo>
                      <a:pt x="710" y="110"/>
                    </a:lnTo>
                    <a:lnTo>
                      <a:pt x="708" y="110"/>
                    </a:lnTo>
                    <a:lnTo>
                      <a:pt x="708" y="110"/>
                    </a:lnTo>
                    <a:lnTo>
                      <a:pt x="706" y="110"/>
                    </a:lnTo>
                    <a:lnTo>
                      <a:pt x="704" y="110"/>
                    </a:lnTo>
                    <a:lnTo>
                      <a:pt x="704" y="110"/>
                    </a:lnTo>
                    <a:lnTo>
                      <a:pt x="700" y="108"/>
                    </a:lnTo>
                    <a:lnTo>
                      <a:pt x="694" y="106"/>
                    </a:lnTo>
                    <a:lnTo>
                      <a:pt x="690" y="106"/>
                    </a:lnTo>
                    <a:lnTo>
                      <a:pt x="688" y="106"/>
                    </a:lnTo>
                    <a:lnTo>
                      <a:pt x="688" y="106"/>
                    </a:lnTo>
                    <a:lnTo>
                      <a:pt x="682" y="106"/>
                    </a:lnTo>
                    <a:lnTo>
                      <a:pt x="674" y="106"/>
                    </a:lnTo>
                    <a:lnTo>
                      <a:pt x="670" y="106"/>
                    </a:lnTo>
                    <a:lnTo>
                      <a:pt x="666" y="106"/>
                    </a:lnTo>
                    <a:lnTo>
                      <a:pt x="662" y="106"/>
                    </a:lnTo>
                    <a:lnTo>
                      <a:pt x="658" y="108"/>
                    </a:lnTo>
                    <a:lnTo>
                      <a:pt x="654" y="108"/>
                    </a:lnTo>
                    <a:lnTo>
                      <a:pt x="652" y="108"/>
                    </a:lnTo>
                    <a:lnTo>
                      <a:pt x="650" y="110"/>
                    </a:lnTo>
                    <a:lnTo>
                      <a:pt x="648" y="110"/>
                    </a:lnTo>
                    <a:lnTo>
                      <a:pt x="646" y="112"/>
                    </a:lnTo>
                    <a:lnTo>
                      <a:pt x="644" y="112"/>
                    </a:lnTo>
                    <a:lnTo>
                      <a:pt x="644" y="112"/>
                    </a:lnTo>
                    <a:lnTo>
                      <a:pt x="642" y="114"/>
                    </a:lnTo>
                    <a:lnTo>
                      <a:pt x="642" y="114"/>
                    </a:lnTo>
                    <a:lnTo>
                      <a:pt x="642" y="114"/>
                    </a:lnTo>
                    <a:lnTo>
                      <a:pt x="640" y="116"/>
                    </a:lnTo>
                    <a:lnTo>
                      <a:pt x="640" y="118"/>
                    </a:lnTo>
                    <a:lnTo>
                      <a:pt x="640" y="122"/>
                    </a:lnTo>
                    <a:lnTo>
                      <a:pt x="638" y="124"/>
                    </a:lnTo>
                    <a:lnTo>
                      <a:pt x="638" y="126"/>
                    </a:lnTo>
                    <a:lnTo>
                      <a:pt x="638" y="128"/>
                    </a:lnTo>
                    <a:lnTo>
                      <a:pt x="638" y="130"/>
                    </a:lnTo>
                    <a:lnTo>
                      <a:pt x="640" y="132"/>
                    </a:lnTo>
                    <a:lnTo>
                      <a:pt x="640" y="134"/>
                    </a:lnTo>
                    <a:lnTo>
                      <a:pt x="640" y="136"/>
                    </a:lnTo>
                    <a:lnTo>
                      <a:pt x="642" y="138"/>
                    </a:lnTo>
                    <a:lnTo>
                      <a:pt x="642" y="140"/>
                    </a:lnTo>
                    <a:lnTo>
                      <a:pt x="644" y="142"/>
                    </a:lnTo>
                    <a:lnTo>
                      <a:pt x="646" y="142"/>
                    </a:lnTo>
                    <a:lnTo>
                      <a:pt x="646" y="144"/>
                    </a:lnTo>
                    <a:lnTo>
                      <a:pt x="646" y="144"/>
                    </a:lnTo>
                    <a:lnTo>
                      <a:pt x="648" y="144"/>
                    </a:lnTo>
                    <a:lnTo>
                      <a:pt x="648" y="144"/>
                    </a:lnTo>
                    <a:lnTo>
                      <a:pt x="650" y="144"/>
                    </a:lnTo>
                    <a:lnTo>
                      <a:pt x="652" y="144"/>
                    </a:lnTo>
                    <a:lnTo>
                      <a:pt x="654" y="144"/>
                    </a:lnTo>
                    <a:lnTo>
                      <a:pt x="656" y="144"/>
                    </a:lnTo>
                    <a:lnTo>
                      <a:pt x="658" y="144"/>
                    </a:lnTo>
                    <a:lnTo>
                      <a:pt x="658" y="144"/>
                    </a:lnTo>
                    <a:lnTo>
                      <a:pt x="658" y="144"/>
                    </a:lnTo>
                    <a:lnTo>
                      <a:pt x="660" y="146"/>
                    </a:lnTo>
                    <a:lnTo>
                      <a:pt x="662" y="148"/>
                    </a:lnTo>
                    <a:lnTo>
                      <a:pt x="664" y="148"/>
                    </a:lnTo>
                    <a:lnTo>
                      <a:pt x="664" y="150"/>
                    </a:lnTo>
                    <a:lnTo>
                      <a:pt x="666" y="154"/>
                    </a:lnTo>
                    <a:lnTo>
                      <a:pt x="670" y="158"/>
                    </a:lnTo>
                    <a:lnTo>
                      <a:pt x="672" y="162"/>
                    </a:lnTo>
                    <a:lnTo>
                      <a:pt x="674" y="166"/>
                    </a:lnTo>
                    <a:lnTo>
                      <a:pt x="676" y="168"/>
                    </a:lnTo>
                    <a:lnTo>
                      <a:pt x="676" y="170"/>
                    </a:lnTo>
                    <a:lnTo>
                      <a:pt x="678" y="172"/>
                    </a:lnTo>
                    <a:lnTo>
                      <a:pt x="678" y="174"/>
                    </a:lnTo>
                    <a:lnTo>
                      <a:pt x="678" y="176"/>
                    </a:lnTo>
                    <a:lnTo>
                      <a:pt x="678" y="178"/>
                    </a:lnTo>
                    <a:lnTo>
                      <a:pt x="678" y="180"/>
                    </a:lnTo>
                    <a:lnTo>
                      <a:pt x="678" y="182"/>
                    </a:lnTo>
                    <a:lnTo>
                      <a:pt x="678" y="184"/>
                    </a:lnTo>
                    <a:lnTo>
                      <a:pt x="678" y="186"/>
                    </a:lnTo>
                    <a:lnTo>
                      <a:pt x="678" y="186"/>
                    </a:lnTo>
                    <a:lnTo>
                      <a:pt x="676" y="186"/>
                    </a:lnTo>
                    <a:lnTo>
                      <a:pt x="676" y="186"/>
                    </a:lnTo>
                    <a:lnTo>
                      <a:pt x="676" y="186"/>
                    </a:lnTo>
                    <a:lnTo>
                      <a:pt x="676" y="186"/>
                    </a:lnTo>
                    <a:lnTo>
                      <a:pt x="674" y="186"/>
                    </a:lnTo>
                    <a:lnTo>
                      <a:pt x="674" y="186"/>
                    </a:lnTo>
                    <a:lnTo>
                      <a:pt x="672" y="186"/>
                    </a:lnTo>
                    <a:lnTo>
                      <a:pt x="670" y="184"/>
                    </a:lnTo>
                    <a:lnTo>
                      <a:pt x="670" y="184"/>
                    </a:lnTo>
                    <a:lnTo>
                      <a:pt x="668" y="182"/>
                    </a:lnTo>
                    <a:lnTo>
                      <a:pt x="666" y="178"/>
                    </a:lnTo>
                    <a:lnTo>
                      <a:pt x="662" y="174"/>
                    </a:lnTo>
                    <a:lnTo>
                      <a:pt x="660" y="170"/>
                    </a:lnTo>
                    <a:lnTo>
                      <a:pt x="658" y="168"/>
                    </a:lnTo>
                    <a:lnTo>
                      <a:pt x="658" y="168"/>
                    </a:lnTo>
                    <a:lnTo>
                      <a:pt x="656" y="166"/>
                    </a:lnTo>
                    <a:lnTo>
                      <a:pt x="656" y="164"/>
                    </a:lnTo>
                    <a:lnTo>
                      <a:pt x="654" y="164"/>
                    </a:lnTo>
                    <a:lnTo>
                      <a:pt x="654" y="164"/>
                    </a:lnTo>
                    <a:lnTo>
                      <a:pt x="650" y="164"/>
                    </a:lnTo>
                    <a:lnTo>
                      <a:pt x="648" y="162"/>
                    </a:lnTo>
                    <a:lnTo>
                      <a:pt x="644" y="162"/>
                    </a:lnTo>
                    <a:lnTo>
                      <a:pt x="642" y="162"/>
                    </a:lnTo>
                    <a:lnTo>
                      <a:pt x="638" y="160"/>
                    </a:lnTo>
                    <a:lnTo>
                      <a:pt x="636" y="160"/>
                    </a:lnTo>
                    <a:lnTo>
                      <a:pt x="634" y="160"/>
                    </a:lnTo>
                    <a:lnTo>
                      <a:pt x="634" y="158"/>
                    </a:lnTo>
                    <a:lnTo>
                      <a:pt x="634" y="158"/>
                    </a:lnTo>
                    <a:lnTo>
                      <a:pt x="632" y="158"/>
                    </a:lnTo>
                    <a:lnTo>
                      <a:pt x="632" y="156"/>
                    </a:lnTo>
                    <a:lnTo>
                      <a:pt x="630" y="154"/>
                    </a:lnTo>
                    <a:lnTo>
                      <a:pt x="628" y="152"/>
                    </a:lnTo>
                    <a:lnTo>
                      <a:pt x="628" y="150"/>
                    </a:lnTo>
                    <a:lnTo>
                      <a:pt x="626" y="148"/>
                    </a:lnTo>
                    <a:lnTo>
                      <a:pt x="626" y="146"/>
                    </a:lnTo>
                    <a:lnTo>
                      <a:pt x="626" y="146"/>
                    </a:lnTo>
                    <a:lnTo>
                      <a:pt x="624" y="146"/>
                    </a:lnTo>
                    <a:lnTo>
                      <a:pt x="624" y="144"/>
                    </a:lnTo>
                    <a:lnTo>
                      <a:pt x="622" y="144"/>
                    </a:lnTo>
                    <a:lnTo>
                      <a:pt x="620" y="144"/>
                    </a:lnTo>
                    <a:lnTo>
                      <a:pt x="620" y="144"/>
                    </a:lnTo>
                    <a:lnTo>
                      <a:pt x="618" y="144"/>
                    </a:lnTo>
                    <a:lnTo>
                      <a:pt x="616" y="144"/>
                    </a:lnTo>
                    <a:lnTo>
                      <a:pt x="614" y="144"/>
                    </a:lnTo>
                    <a:lnTo>
                      <a:pt x="612" y="146"/>
                    </a:lnTo>
                    <a:lnTo>
                      <a:pt x="612" y="146"/>
                    </a:lnTo>
                    <a:lnTo>
                      <a:pt x="610" y="146"/>
                    </a:lnTo>
                    <a:lnTo>
                      <a:pt x="610" y="148"/>
                    </a:lnTo>
                    <a:lnTo>
                      <a:pt x="608" y="150"/>
                    </a:lnTo>
                    <a:lnTo>
                      <a:pt x="608" y="152"/>
                    </a:lnTo>
                    <a:lnTo>
                      <a:pt x="606" y="154"/>
                    </a:lnTo>
                    <a:lnTo>
                      <a:pt x="606" y="156"/>
                    </a:lnTo>
                    <a:lnTo>
                      <a:pt x="604" y="158"/>
                    </a:lnTo>
                    <a:lnTo>
                      <a:pt x="604" y="160"/>
                    </a:lnTo>
                    <a:lnTo>
                      <a:pt x="604" y="162"/>
                    </a:lnTo>
                    <a:lnTo>
                      <a:pt x="606" y="164"/>
                    </a:lnTo>
                    <a:lnTo>
                      <a:pt x="606" y="164"/>
                    </a:lnTo>
                    <a:lnTo>
                      <a:pt x="606" y="166"/>
                    </a:lnTo>
                    <a:lnTo>
                      <a:pt x="608" y="166"/>
                    </a:lnTo>
                    <a:lnTo>
                      <a:pt x="610" y="170"/>
                    </a:lnTo>
                    <a:lnTo>
                      <a:pt x="610" y="170"/>
                    </a:lnTo>
                    <a:lnTo>
                      <a:pt x="612" y="172"/>
                    </a:lnTo>
                    <a:lnTo>
                      <a:pt x="612" y="174"/>
                    </a:lnTo>
                    <a:lnTo>
                      <a:pt x="612" y="176"/>
                    </a:lnTo>
                    <a:lnTo>
                      <a:pt x="612" y="178"/>
                    </a:lnTo>
                    <a:lnTo>
                      <a:pt x="614" y="178"/>
                    </a:lnTo>
                    <a:lnTo>
                      <a:pt x="612" y="180"/>
                    </a:lnTo>
                    <a:lnTo>
                      <a:pt x="612" y="180"/>
                    </a:lnTo>
                    <a:lnTo>
                      <a:pt x="612" y="180"/>
                    </a:lnTo>
                    <a:lnTo>
                      <a:pt x="612" y="180"/>
                    </a:lnTo>
                    <a:lnTo>
                      <a:pt x="610" y="180"/>
                    </a:lnTo>
                    <a:lnTo>
                      <a:pt x="610" y="180"/>
                    </a:lnTo>
                    <a:lnTo>
                      <a:pt x="608" y="180"/>
                    </a:lnTo>
                    <a:lnTo>
                      <a:pt x="608" y="180"/>
                    </a:lnTo>
                    <a:lnTo>
                      <a:pt x="606" y="180"/>
                    </a:lnTo>
                    <a:lnTo>
                      <a:pt x="604" y="178"/>
                    </a:lnTo>
                    <a:lnTo>
                      <a:pt x="602" y="178"/>
                    </a:lnTo>
                    <a:lnTo>
                      <a:pt x="598" y="176"/>
                    </a:lnTo>
                    <a:lnTo>
                      <a:pt x="594" y="174"/>
                    </a:lnTo>
                    <a:lnTo>
                      <a:pt x="592" y="172"/>
                    </a:lnTo>
                    <a:lnTo>
                      <a:pt x="590" y="170"/>
                    </a:lnTo>
                    <a:lnTo>
                      <a:pt x="588" y="170"/>
                    </a:lnTo>
                    <a:lnTo>
                      <a:pt x="586" y="168"/>
                    </a:lnTo>
                    <a:lnTo>
                      <a:pt x="582" y="164"/>
                    </a:lnTo>
                    <a:lnTo>
                      <a:pt x="580" y="162"/>
                    </a:lnTo>
                    <a:lnTo>
                      <a:pt x="578" y="160"/>
                    </a:lnTo>
                    <a:lnTo>
                      <a:pt x="578" y="160"/>
                    </a:lnTo>
                    <a:lnTo>
                      <a:pt x="578" y="158"/>
                    </a:lnTo>
                    <a:lnTo>
                      <a:pt x="576" y="158"/>
                    </a:lnTo>
                    <a:lnTo>
                      <a:pt x="576" y="156"/>
                    </a:lnTo>
                    <a:lnTo>
                      <a:pt x="576" y="154"/>
                    </a:lnTo>
                    <a:lnTo>
                      <a:pt x="576" y="152"/>
                    </a:lnTo>
                    <a:lnTo>
                      <a:pt x="576" y="150"/>
                    </a:lnTo>
                    <a:lnTo>
                      <a:pt x="576" y="144"/>
                    </a:lnTo>
                    <a:lnTo>
                      <a:pt x="576" y="142"/>
                    </a:lnTo>
                    <a:lnTo>
                      <a:pt x="574" y="140"/>
                    </a:lnTo>
                    <a:lnTo>
                      <a:pt x="574" y="140"/>
                    </a:lnTo>
                    <a:lnTo>
                      <a:pt x="574" y="136"/>
                    </a:lnTo>
                    <a:lnTo>
                      <a:pt x="572" y="134"/>
                    </a:lnTo>
                    <a:lnTo>
                      <a:pt x="572" y="134"/>
                    </a:lnTo>
                    <a:lnTo>
                      <a:pt x="570" y="132"/>
                    </a:lnTo>
                    <a:lnTo>
                      <a:pt x="570" y="130"/>
                    </a:lnTo>
                    <a:lnTo>
                      <a:pt x="568" y="130"/>
                    </a:lnTo>
                    <a:lnTo>
                      <a:pt x="568" y="128"/>
                    </a:lnTo>
                    <a:lnTo>
                      <a:pt x="568" y="128"/>
                    </a:lnTo>
                    <a:lnTo>
                      <a:pt x="566" y="128"/>
                    </a:lnTo>
                    <a:lnTo>
                      <a:pt x="566" y="128"/>
                    </a:lnTo>
                    <a:lnTo>
                      <a:pt x="566" y="128"/>
                    </a:lnTo>
                    <a:lnTo>
                      <a:pt x="564" y="130"/>
                    </a:lnTo>
                    <a:lnTo>
                      <a:pt x="564" y="130"/>
                    </a:lnTo>
                    <a:lnTo>
                      <a:pt x="564" y="130"/>
                    </a:lnTo>
                    <a:lnTo>
                      <a:pt x="562" y="132"/>
                    </a:lnTo>
                    <a:lnTo>
                      <a:pt x="560" y="134"/>
                    </a:lnTo>
                    <a:lnTo>
                      <a:pt x="560" y="136"/>
                    </a:lnTo>
                    <a:lnTo>
                      <a:pt x="558" y="138"/>
                    </a:lnTo>
                    <a:lnTo>
                      <a:pt x="558" y="138"/>
                    </a:lnTo>
                    <a:lnTo>
                      <a:pt x="558" y="140"/>
                    </a:lnTo>
                    <a:lnTo>
                      <a:pt x="558" y="140"/>
                    </a:lnTo>
                    <a:lnTo>
                      <a:pt x="558" y="142"/>
                    </a:lnTo>
                    <a:lnTo>
                      <a:pt x="558" y="144"/>
                    </a:lnTo>
                    <a:lnTo>
                      <a:pt x="558" y="146"/>
                    </a:lnTo>
                    <a:lnTo>
                      <a:pt x="560" y="150"/>
                    </a:lnTo>
                    <a:lnTo>
                      <a:pt x="560" y="152"/>
                    </a:lnTo>
                    <a:lnTo>
                      <a:pt x="560" y="154"/>
                    </a:lnTo>
                    <a:lnTo>
                      <a:pt x="560" y="154"/>
                    </a:lnTo>
                    <a:lnTo>
                      <a:pt x="560" y="156"/>
                    </a:lnTo>
                    <a:lnTo>
                      <a:pt x="560" y="158"/>
                    </a:lnTo>
                    <a:lnTo>
                      <a:pt x="558" y="162"/>
                    </a:lnTo>
                    <a:lnTo>
                      <a:pt x="558" y="162"/>
                    </a:lnTo>
                    <a:lnTo>
                      <a:pt x="558" y="164"/>
                    </a:lnTo>
                    <a:lnTo>
                      <a:pt x="558" y="166"/>
                    </a:lnTo>
                    <a:lnTo>
                      <a:pt x="558" y="170"/>
                    </a:lnTo>
                    <a:lnTo>
                      <a:pt x="558" y="170"/>
                    </a:lnTo>
                    <a:lnTo>
                      <a:pt x="560" y="172"/>
                    </a:lnTo>
                    <a:lnTo>
                      <a:pt x="560" y="172"/>
                    </a:lnTo>
                    <a:lnTo>
                      <a:pt x="560" y="174"/>
                    </a:lnTo>
                    <a:lnTo>
                      <a:pt x="562" y="174"/>
                    </a:lnTo>
                    <a:lnTo>
                      <a:pt x="562" y="174"/>
                    </a:lnTo>
                    <a:lnTo>
                      <a:pt x="564" y="176"/>
                    </a:lnTo>
                    <a:lnTo>
                      <a:pt x="566" y="176"/>
                    </a:lnTo>
                    <a:lnTo>
                      <a:pt x="568" y="176"/>
                    </a:lnTo>
                    <a:lnTo>
                      <a:pt x="568" y="176"/>
                    </a:lnTo>
                    <a:lnTo>
                      <a:pt x="570" y="178"/>
                    </a:lnTo>
                    <a:lnTo>
                      <a:pt x="570" y="178"/>
                    </a:lnTo>
                    <a:lnTo>
                      <a:pt x="570" y="180"/>
                    </a:lnTo>
                    <a:lnTo>
                      <a:pt x="570" y="182"/>
                    </a:lnTo>
                    <a:lnTo>
                      <a:pt x="570" y="184"/>
                    </a:lnTo>
                    <a:lnTo>
                      <a:pt x="570" y="186"/>
                    </a:lnTo>
                    <a:lnTo>
                      <a:pt x="570" y="190"/>
                    </a:lnTo>
                    <a:lnTo>
                      <a:pt x="570" y="198"/>
                    </a:lnTo>
                    <a:lnTo>
                      <a:pt x="570" y="202"/>
                    </a:lnTo>
                    <a:lnTo>
                      <a:pt x="570" y="204"/>
                    </a:lnTo>
                    <a:lnTo>
                      <a:pt x="570" y="208"/>
                    </a:lnTo>
                    <a:lnTo>
                      <a:pt x="572" y="212"/>
                    </a:lnTo>
                    <a:lnTo>
                      <a:pt x="572" y="214"/>
                    </a:lnTo>
                    <a:lnTo>
                      <a:pt x="572" y="216"/>
                    </a:lnTo>
                    <a:lnTo>
                      <a:pt x="572" y="216"/>
                    </a:lnTo>
                    <a:lnTo>
                      <a:pt x="572" y="218"/>
                    </a:lnTo>
                    <a:lnTo>
                      <a:pt x="574" y="218"/>
                    </a:lnTo>
                    <a:lnTo>
                      <a:pt x="574" y="218"/>
                    </a:lnTo>
                    <a:lnTo>
                      <a:pt x="576" y="220"/>
                    </a:lnTo>
                    <a:lnTo>
                      <a:pt x="578" y="220"/>
                    </a:lnTo>
                    <a:lnTo>
                      <a:pt x="580" y="220"/>
                    </a:lnTo>
                    <a:lnTo>
                      <a:pt x="582" y="222"/>
                    </a:lnTo>
                    <a:lnTo>
                      <a:pt x="586" y="222"/>
                    </a:lnTo>
                    <a:lnTo>
                      <a:pt x="588" y="222"/>
                    </a:lnTo>
                    <a:lnTo>
                      <a:pt x="590" y="222"/>
                    </a:lnTo>
                    <a:lnTo>
                      <a:pt x="590" y="222"/>
                    </a:lnTo>
                    <a:lnTo>
                      <a:pt x="592" y="220"/>
                    </a:lnTo>
                    <a:lnTo>
                      <a:pt x="592" y="220"/>
                    </a:lnTo>
                    <a:lnTo>
                      <a:pt x="592" y="220"/>
                    </a:lnTo>
                    <a:lnTo>
                      <a:pt x="592" y="220"/>
                    </a:lnTo>
                    <a:lnTo>
                      <a:pt x="592" y="218"/>
                    </a:lnTo>
                    <a:lnTo>
                      <a:pt x="594" y="218"/>
                    </a:lnTo>
                    <a:lnTo>
                      <a:pt x="594" y="216"/>
                    </a:lnTo>
                    <a:lnTo>
                      <a:pt x="594" y="216"/>
                    </a:lnTo>
                    <a:lnTo>
                      <a:pt x="594" y="214"/>
                    </a:lnTo>
                    <a:lnTo>
                      <a:pt x="594" y="214"/>
                    </a:lnTo>
                    <a:lnTo>
                      <a:pt x="594" y="214"/>
                    </a:lnTo>
                    <a:lnTo>
                      <a:pt x="594" y="212"/>
                    </a:lnTo>
                    <a:lnTo>
                      <a:pt x="596" y="212"/>
                    </a:lnTo>
                    <a:lnTo>
                      <a:pt x="596" y="212"/>
                    </a:lnTo>
                    <a:lnTo>
                      <a:pt x="598" y="212"/>
                    </a:lnTo>
                    <a:lnTo>
                      <a:pt x="598" y="212"/>
                    </a:lnTo>
                    <a:lnTo>
                      <a:pt x="600" y="214"/>
                    </a:lnTo>
                    <a:lnTo>
                      <a:pt x="602" y="214"/>
                    </a:lnTo>
                    <a:lnTo>
                      <a:pt x="606" y="216"/>
                    </a:lnTo>
                    <a:lnTo>
                      <a:pt x="608" y="218"/>
                    </a:lnTo>
                    <a:lnTo>
                      <a:pt x="608" y="218"/>
                    </a:lnTo>
                    <a:lnTo>
                      <a:pt x="614" y="220"/>
                    </a:lnTo>
                    <a:lnTo>
                      <a:pt x="616" y="220"/>
                    </a:lnTo>
                    <a:lnTo>
                      <a:pt x="616" y="222"/>
                    </a:lnTo>
                    <a:lnTo>
                      <a:pt x="618" y="222"/>
                    </a:lnTo>
                    <a:lnTo>
                      <a:pt x="618" y="222"/>
                    </a:lnTo>
                    <a:lnTo>
                      <a:pt x="620" y="224"/>
                    </a:lnTo>
                    <a:lnTo>
                      <a:pt x="620" y="226"/>
                    </a:lnTo>
                    <a:lnTo>
                      <a:pt x="622" y="228"/>
                    </a:lnTo>
                    <a:lnTo>
                      <a:pt x="624" y="230"/>
                    </a:lnTo>
                    <a:lnTo>
                      <a:pt x="624" y="232"/>
                    </a:lnTo>
                    <a:lnTo>
                      <a:pt x="624" y="234"/>
                    </a:lnTo>
                    <a:lnTo>
                      <a:pt x="626" y="238"/>
                    </a:lnTo>
                    <a:lnTo>
                      <a:pt x="626" y="240"/>
                    </a:lnTo>
                    <a:lnTo>
                      <a:pt x="626" y="242"/>
                    </a:lnTo>
                    <a:lnTo>
                      <a:pt x="626" y="242"/>
                    </a:lnTo>
                    <a:lnTo>
                      <a:pt x="628" y="244"/>
                    </a:lnTo>
                    <a:lnTo>
                      <a:pt x="628" y="246"/>
                    </a:lnTo>
                    <a:lnTo>
                      <a:pt x="628" y="246"/>
                    </a:lnTo>
                    <a:lnTo>
                      <a:pt x="630" y="248"/>
                    </a:lnTo>
                    <a:lnTo>
                      <a:pt x="634" y="250"/>
                    </a:lnTo>
                    <a:lnTo>
                      <a:pt x="636" y="250"/>
                    </a:lnTo>
                    <a:lnTo>
                      <a:pt x="636" y="252"/>
                    </a:lnTo>
                    <a:lnTo>
                      <a:pt x="636" y="252"/>
                    </a:lnTo>
                    <a:lnTo>
                      <a:pt x="640" y="252"/>
                    </a:lnTo>
                    <a:lnTo>
                      <a:pt x="642" y="254"/>
                    </a:lnTo>
                    <a:lnTo>
                      <a:pt x="642" y="254"/>
                    </a:lnTo>
                    <a:lnTo>
                      <a:pt x="644" y="254"/>
                    </a:lnTo>
                    <a:lnTo>
                      <a:pt x="644" y="256"/>
                    </a:lnTo>
                    <a:lnTo>
                      <a:pt x="644" y="256"/>
                    </a:lnTo>
                    <a:lnTo>
                      <a:pt x="644" y="258"/>
                    </a:lnTo>
                    <a:lnTo>
                      <a:pt x="644" y="260"/>
                    </a:lnTo>
                    <a:lnTo>
                      <a:pt x="646" y="262"/>
                    </a:lnTo>
                    <a:lnTo>
                      <a:pt x="646" y="262"/>
                    </a:lnTo>
                    <a:lnTo>
                      <a:pt x="644" y="264"/>
                    </a:lnTo>
                    <a:lnTo>
                      <a:pt x="644" y="266"/>
                    </a:lnTo>
                    <a:lnTo>
                      <a:pt x="644" y="266"/>
                    </a:lnTo>
                    <a:lnTo>
                      <a:pt x="644" y="266"/>
                    </a:lnTo>
                    <a:lnTo>
                      <a:pt x="644" y="266"/>
                    </a:lnTo>
                    <a:lnTo>
                      <a:pt x="642" y="266"/>
                    </a:lnTo>
                    <a:lnTo>
                      <a:pt x="642" y="266"/>
                    </a:lnTo>
                    <a:lnTo>
                      <a:pt x="640" y="266"/>
                    </a:lnTo>
                    <a:lnTo>
                      <a:pt x="640" y="264"/>
                    </a:lnTo>
                    <a:lnTo>
                      <a:pt x="638" y="264"/>
                    </a:lnTo>
                    <a:lnTo>
                      <a:pt x="636" y="262"/>
                    </a:lnTo>
                    <a:lnTo>
                      <a:pt x="634" y="260"/>
                    </a:lnTo>
                    <a:lnTo>
                      <a:pt x="632" y="258"/>
                    </a:lnTo>
                    <a:lnTo>
                      <a:pt x="630" y="258"/>
                    </a:lnTo>
                    <a:lnTo>
                      <a:pt x="628" y="256"/>
                    </a:lnTo>
                    <a:lnTo>
                      <a:pt x="626" y="252"/>
                    </a:lnTo>
                    <a:lnTo>
                      <a:pt x="624" y="250"/>
                    </a:lnTo>
                    <a:lnTo>
                      <a:pt x="622" y="248"/>
                    </a:lnTo>
                    <a:lnTo>
                      <a:pt x="622" y="246"/>
                    </a:lnTo>
                    <a:lnTo>
                      <a:pt x="618" y="244"/>
                    </a:lnTo>
                    <a:lnTo>
                      <a:pt x="614" y="240"/>
                    </a:lnTo>
                    <a:lnTo>
                      <a:pt x="612" y="238"/>
                    </a:lnTo>
                    <a:lnTo>
                      <a:pt x="610" y="238"/>
                    </a:lnTo>
                    <a:lnTo>
                      <a:pt x="608" y="236"/>
                    </a:lnTo>
                    <a:lnTo>
                      <a:pt x="606" y="236"/>
                    </a:lnTo>
                    <a:lnTo>
                      <a:pt x="604" y="236"/>
                    </a:lnTo>
                    <a:lnTo>
                      <a:pt x="602" y="234"/>
                    </a:lnTo>
                    <a:lnTo>
                      <a:pt x="600" y="234"/>
                    </a:lnTo>
                    <a:lnTo>
                      <a:pt x="598" y="234"/>
                    </a:lnTo>
                    <a:lnTo>
                      <a:pt x="596" y="234"/>
                    </a:lnTo>
                    <a:lnTo>
                      <a:pt x="594" y="234"/>
                    </a:lnTo>
                    <a:lnTo>
                      <a:pt x="592" y="234"/>
                    </a:lnTo>
                    <a:lnTo>
                      <a:pt x="592" y="236"/>
                    </a:lnTo>
                    <a:lnTo>
                      <a:pt x="592" y="236"/>
                    </a:lnTo>
                    <a:lnTo>
                      <a:pt x="590" y="236"/>
                    </a:lnTo>
                    <a:lnTo>
                      <a:pt x="590" y="236"/>
                    </a:lnTo>
                    <a:lnTo>
                      <a:pt x="590" y="238"/>
                    </a:lnTo>
                    <a:lnTo>
                      <a:pt x="588" y="240"/>
                    </a:lnTo>
                    <a:lnTo>
                      <a:pt x="588" y="244"/>
                    </a:lnTo>
                    <a:lnTo>
                      <a:pt x="586" y="246"/>
                    </a:lnTo>
                    <a:lnTo>
                      <a:pt x="586" y="250"/>
                    </a:lnTo>
                    <a:lnTo>
                      <a:pt x="586" y="252"/>
                    </a:lnTo>
                    <a:lnTo>
                      <a:pt x="584" y="256"/>
                    </a:lnTo>
                    <a:lnTo>
                      <a:pt x="582" y="260"/>
                    </a:lnTo>
                    <a:lnTo>
                      <a:pt x="578" y="268"/>
                    </a:lnTo>
                    <a:lnTo>
                      <a:pt x="576" y="272"/>
                    </a:lnTo>
                    <a:lnTo>
                      <a:pt x="574" y="278"/>
                    </a:lnTo>
                    <a:lnTo>
                      <a:pt x="572" y="280"/>
                    </a:lnTo>
                    <a:lnTo>
                      <a:pt x="572" y="284"/>
                    </a:lnTo>
                    <a:lnTo>
                      <a:pt x="570" y="286"/>
                    </a:lnTo>
                    <a:lnTo>
                      <a:pt x="570" y="286"/>
                    </a:lnTo>
                    <a:lnTo>
                      <a:pt x="568" y="288"/>
                    </a:lnTo>
                    <a:lnTo>
                      <a:pt x="566" y="288"/>
                    </a:lnTo>
                    <a:lnTo>
                      <a:pt x="564" y="290"/>
                    </a:lnTo>
                    <a:lnTo>
                      <a:pt x="562" y="290"/>
                    </a:lnTo>
                    <a:lnTo>
                      <a:pt x="560" y="292"/>
                    </a:lnTo>
                    <a:lnTo>
                      <a:pt x="558" y="292"/>
                    </a:lnTo>
                    <a:lnTo>
                      <a:pt x="556" y="292"/>
                    </a:lnTo>
                    <a:lnTo>
                      <a:pt x="554" y="294"/>
                    </a:lnTo>
                    <a:lnTo>
                      <a:pt x="552" y="294"/>
                    </a:lnTo>
                    <a:lnTo>
                      <a:pt x="550" y="294"/>
                    </a:lnTo>
                    <a:lnTo>
                      <a:pt x="546" y="294"/>
                    </a:lnTo>
                    <a:lnTo>
                      <a:pt x="542" y="292"/>
                    </a:lnTo>
                    <a:lnTo>
                      <a:pt x="538" y="292"/>
                    </a:lnTo>
                    <a:lnTo>
                      <a:pt x="536" y="290"/>
                    </a:lnTo>
                    <a:lnTo>
                      <a:pt x="534" y="290"/>
                    </a:lnTo>
                    <a:lnTo>
                      <a:pt x="532" y="290"/>
                    </a:lnTo>
                    <a:lnTo>
                      <a:pt x="530" y="288"/>
                    </a:lnTo>
                    <a:lnTo>
                      <a:pt x="530" y="288"/>
                    </a:lnTo>
                    <a:lnTo>
                      <a:pt x="528" y="286"/>
                    </a:lnTo>
                    <a:lnTo>
                      <a:pt x="528" y="286"/>
                    </a:lnTo>
                    <a:lnTo>
                      <a:pt x="528" y="286"/>
                    </a:lnTo>
                    <a:lnTo>
                      <a:pt x="528" y="284"/>
                    </a:lnTo>
                    <a:lnTo>
                      <a:pt x="528" y="284"/>
                    </a:lnTo>
                    <a:lnTo>
                      <a:pt x="528" y="282"/>
                    </a:lnTo>
                    <a:lnTo>
                      <a:pt x="528" y="282"/>
                    </a:lnTo>
                    <a:lnTo>
                      <a:pt x="530" y="280"/>
                    </a:lnTo>
                    <a:lnTo>
                      <a:pt x="530" y="278"/>
                    </a:lnTo>
                    <a:lnTo>
                      <a:pt x="532" y="278"/>
                    </a:lnTo>
                    <a:lnTo>
                      <a:pt x="532" y="278"/>
                    </a:lnTo>
                    <a:lnTo>
                      <a:pt x="532" y="276"/>
                    </a:lnTo>
                    <a:lnTo>
                      <a:pt x="534" y="276"/>
                    </a:lnTo>
                    <a:lnTo>
                      <a:pt x="534" y="276"/>
                    </a:lnTo>
                    <a:lnTo>
                      <a:pt x="536" y="274"/>
                    </a:lnTo>
                    <a:lnTo>
                      <a:pt x="540" y="274"/>
                    </a:lnTo>
                    <a:lnTo>
                      <a:pt x="544" y="274"/>
                    </a:lnTo>
                    <a:lnTo>
                      <a:pt x="546" y="272"/>
                    </a:lnTo>
                    <a:lnTo>
                      <a:pt x="546" y="272"/>
                    </a:lnTo>
                    <a:lnTo>
                      <a:pt x="550" y="270"/>
                    </a:lnTo>
                    <a:lnTo>
                      <a:pt x="554" y="268"/>
                    </a:lnTo>
                    <a:lnTo>
                      <a:pt x="556" y="268"/>
                    </a:lnTo>
                    <a:lnTo>
                      <a:pt x="558" y="266"/>
                    </a:lnTo>
                    <a:lnTo>
                      <a:pt x="560" y="266"/>
                    </a:lnTo>
                    <a:lnTo>
                      <a:pt x="560" y="264"/>
                    </a:lnTo>
                    <a:lnTo>
                      <a:pt x="562" y="264"/>
                    </a:lnTo>
                    <a:lnTo>
                      <a:pt x="562" y="262"/>
                    </a:lnTo>
                    <a:lnTo>
                      <a:pt x="564" y="260"/>
                    </a:lnTo>
                    <a:lnTo>
                      <a:pt x="564" y="256"/>
                    </a:lnTo>
                    <a:lnTo>
                      <a:pt x="564" y="254"/>
                    </a:lnTo>
                    <a:lnTo>
                      <a:pt x="566" y="252"/>
                    </a:lnTo>
                    <a:lnTo>
                      <a:pt x="566" y="250"/>
                    </a:lnTo>
                    <a:lnTo>
                      <a:pt x="566" y="248"/>
                    </a:lnTo>
                    <a:lnTo>
                      <a:pt x="566" y="248"/>
                    </a:lnTo>
                    <a:lnTo>
                      <a:pt x="566" y="246"/>
                    </a:lnTo>
                    <a:lnTo>
                      <a:pt x="564" y="244"/>
                    </a:lnTo>
                    <a:lnTo>
                      <a:pt x="564" y="240"/>
                    </a:lnTo>
                    <a:lnTo>
                      <a:pt x="562" y="236"/>
                    </a:lnTo>
                    <a:lnTo>
                      <a:pt x="560" y="230"/>
                    </a:lnTo>
                    <a:lnTo>
                      <a:pt x="558" y="226"/>
                    </a:lnTo>
                    <a:lnTo>
                      <a:pt x="556" y="218"/>
                    </a:lnTo>
                    <a:lnTo>
                      <a:pt x="554" y="214"/>
                    </a:lnTo>
                    <a:lnTo>
                      <a:pt x="554" y="214"/>
                    </a:lnTo>
                    <a:lnTo>
                      <a:pt x="554" y="212"/>
                    </a:lnTo>
                    <a:lnTo>
                      <a:pt x="554" y="210"/>
                    </a:lnTo>
                    <a:lnTo>
                      <a:pt x="552" y="208"/>
                    </a:lnTo>
                    <a:lnTo>
                      <a:pt x="554" y="206"/>
                    </a:lnTo>
                    <a:lnTo>
                      <a:pt x="554" y="202"/>
                    </a:lnTo>
                    <a:lnTo>
                      <a:pt x="554" y="202"/>
                    </a:lnTo>
                    <a:lnTo>
                      <a:pt x="554" y="200"/>
                    </a:lnTo>
                    <a:lnTo>
                      <a:pt x="552" y="198"/>
                    </a:lnTo>
                    <a:lnTo>
                      <a:pt x="552" y="198"/>
                    </a:lnTo>
                    <a:lnTo>
                      <a:pt x="550" y="194"/>
                    </a:lnTo>
                    <a:lnTo>
                      <a:pt x="550" y="190"/>
                    </a:lnTo>
                    <a:lnTo>
                      <a:pt x="548" y="186"/>
                    </a:lnTo>
                    <a:lnTo>
                      <a:pt x="548" y="182"/>
                    </a:lnTo>
                    <a:lnTo>
                      <a:pt x="546" y="178"/>
                    </a:lnTo>
                    <a:lnTo>
                      <a:pt x="544" y="168"/>
                    </a:lnTo>
                    <a:lnTo>
                      <a:pt x="542" y="156"/>
                    </a:lnTo>
                    <a:lnTo>
                      <a:pt x="538" y="144"/>
                    </a:lnTo>
                    <a:lnTo>
                      <a:pt x="536" y="140"/>
                    </a:lnTo>
                    <a:lnTo>
                      <a:pt x="536" y="134"/>
                    </a:lnTo>
                    <a:lnTo>
                      <a:pt x="536" y="132"/>
                    </a:lnTo>
                    <a:lnTo>
                      <a:pt x="534" y="128"/>
                    </a:lnTo>
                    <a:lnTo>
                      <a:pt x="534" y="126"/>
                    </a:lnTo>
                    <a:lnTo>
                      <a:pt x="532" y="124"/>
                    </a:lnTo>
                    <a:lnTo>
                      <a:pt x="532" y="122"/>
                    </a:lnTo>
                    <a:lnTo>
                      <a:pt x="530" y="120"/>
                    </a:lnTo>
                    <a:lnTo>
                      <a:pt x="530" y="118"/>
                    </a:lnTo>
                    <a:lnTo>
                      <a:pt x="528" y="116"/>
                    </a:lnTo>
                    <a:lnTo>
                      <a:pt x="526" y="114"/>
                    </a:lnTo>
                    <a:lnTo>
                      <a:pt x="524" y="112"/>
                    </a:lnTo>
                    <a:lnTo>
                      <a:pt x="522" y="110"/>
                    </a:lnTo>
                    <a:lnTo>
                      <a:pt x="522" y="110"/>
                    </a:lnTo>
                    <a:lnTo>
                      <a:pt x="520" y="110"/>
                    </a:lnTo>
                    <a:lnTo>
                      <a:pt x="520" y="110"/>
                    </a:lnTo>
                    <a:lnTo>
                      <a:pt x="518" y="110"/>
                    </a:lnTo>
                    <a:lnTo>
                      <a:pt x="516" y="108"/>
                    </a:lnTo>
                    <a:lnTo>
                      <a:pt x="514" y="108"/>
                    </a:lnTo>
                    <a:lnTo>
                      <a:pt x="510" y="110"/>
                    </a:lnTo>
                    <a:lnTo>
                      <a:pt x="508" y="110"/>
                    </a:lnTo>
                    <a:lnTo>
                      <a:pt x="506" y="110"/>
                    </a:lnTo>
                    <a:lnTo>
                      <a:pt x="504" y="112"/>
                    </a:lnTo>
                    <a:lnTo>
                      <a:pt x="502" y="112"/>
                    </a:lnTo>
                    <a:lnTo>
                      <a:pt x="502" y="112"/>
                    </a:lnTo>
                    <a:lnTo>
                      <a:pt x="500" y="112"/>
                    </a:lnTo>
                    <a:lnTo>
                      <a:pt x="500" y="114"/>
                    </a:lnTo>
                    <a:lnTo>
                      <a:pt x="498" y="116"/>
                    </a:lnTo>
                    <a:lnTo>
                      <a:pt x="498" y="116"/>
                    </a:lnTo>
                    <a:lnTo>
                      <a:pt x="496" y="120"/>
                    </a:lnTo>
                    <a:lnTo>
                      <a:pt x="496" y="124"/>
                    </a:lnTo>
                    <a:lnTo>
                      <a:pt x="494" y="126"/>
                    </a:lnTo>
                    <a:lnTo>
                      <a:pt x="492" y="130"/>
                    </a:lnTo>
                    <a:lnTo>
                      <a:pt x="492" y="136"/>
                    </a:lnTo>
                    <a:lnTo>
                      <a:pt x="492" y="138"/>
                    </a:lnTo>
                    <a:lnTo>
                      <a:pt x="492" y="138"/>
                    </a:lnTo>
                    <a:lnTo>
                      <a:pt x="490" y="142"/>
                    </a:lnTo>
                    <a:lnTo>
                      <a:pt x="490" y="148"/>
                    </a:lnTo>
                    <a:lnTo>
                      <a:pt x="490" y="152"/>
                    </a:lnTo>
                    <a:lnTo>
                      <a:pt x="490" y="156"/>
                    </a:lnTo>
                    <a:lnTo>
                      <a:pt x="490" y="158"/>
                    </a:lnTo>
                    <a:lnTo>
                      <a:pt x="488" y="158"/>
                    </a:lnTo>
                    <a:lnTo>
                      <a:pt x="488" y="160"/>
                    </a:lnTo>
                    <a:lnTo>
                      <a:pt x="488" y="162"/>
                    </a:lnTo>
                    <a:lnTo>
                      <a:pt x="488" y="162"/>
                    </a:lnTo>
                    <a:lnTo>
                      <a:pt x="486" y="162"/>
                    </a:lnTo>
                    <a:lnTo>
                      <a:pt x="486" y="164"/>
                    </a:lnTo>
                    <a:lnTo>
                      <a:pt x="484" y="164"/>
                    </a:lnTo>
                    <a:lnTo>
                      <a:pt x="482" y="166"/>
                    </a:lnTo>
                    <a:lnTo>
                      <a:pt x="480" y="166"/>
                    </a:lnTo>
                    <a:lnTo>
                      <a:pt x="476" y="168"/>
                    </a:lnTo>
                    <a:lnTo>
                      <a:pt x="474" y="168"/>
                    </a:lnTo>
                    <a:lnTo>
                      <a:pt x="474" y="170"/>
                    </a:lnTo>
                    <a:lnTo>
                      <a:pt x="472" y="170"/>
                    </a:lnTo>
                    <a:lnTo>
                      <a:pt x="472" y="170"/>
                    </a:lnTo>
                    <a:lnTo>
                      <a:pt x="472" y="172"/>
                    </a:lnTo>
                    <a:lnTo>
                      <a:pt x="470" y="172"/>
                    </a:lnTo>
                    <a:lnTo>
                      <a:pt x="470" y="172"/>
                    </a:lnTo>
                    <a:lnTo>
                      <a:pt x="470" y="174"/>
                    </a:lnTo>
                    <a:lnTo>
                      <a:pt x="470" y="178"/>
                    </a:lnTo>
                    <a:lnTo>
                      <a:pt x="470" y="180"/>
                    </a:lnTo>
                    <a:lnTo>
                      <a:pt x="472" y="182"/>
                    </a:lnTo>
                    <a:lnTo>
                      <a:pt x="472" y="184"/>
                    </a:lnTo>
                    <a:lnTo>
                      <a:pt x="472" y="186"/>
                    </a:lnTo>
                    <a:lnTo>
                      <a:pt x="472" y="188"/>
                    </a:lnTo>
                    <a:lnTo>
                      <a:pt x="474" y="190"/>
                    </a:lnTo>
                    <a:lnTo>
                      <a:pt x="474" y="192"/>
                    </a:lnTo>
                    <a:lnTo>
                      <a:pt x="476" y="194"/>
                    </a:lnTo>
                    <a:lnTo>
                      <a:pt x="478" y="196"/>
                    </a:lnTo>
                    <a:lnTo>
                      <a:pt x="480" y="200"/>
                    </a:lnTo>
                    <a:lnTo>
                      <a:pt x="482" y="202"/>
                    </a:lnTo>
                    <a:lnTo>
                      <a:pt x="488" y="212"/>
                    </a:lnTo>
                    <a:lnTo>
                      <a:pt x="494" y="220"/>
                    </a:lnTo>
                    <a:lnTo>
                      <a:pt x="496" y="222"/>
                    </a:lnTo>
                    <a:lnTo>
                      <a:pt x="498" y="224"/>
                    </a:lnTo>
                    <a:lnTo>
                      <a:pt x="502" y="228"/>
                    </a:lnTo>
                    <a:lnTo>
                      <a:pt x="502" y="230"/>
                    </a:lnTo>
                    <a:lnTo>
                      <a:pt x="502" y="230"/>
                    </a:lnTo>
                    <a:lnTo>
                      <a:pt x="504" y="234"/>
                    </a:lnTo>
                    <a:lnTo>
                      <a:pt x="506" y="236"/>
                    </a:lnTo>
                    <a:lnTo>
                      <a:pt x="506" y="238"/>
                    </a:lnTo>
                    <a:lnTo>
                      <a:pt x="506" y="240"/>
                    </a:lnTo>
                    <a:lnTo>
                      <a:pt x="506" y="240"/>
                    </a:lnTo>
                    <a:lnTo>
                      <a:pt x="506" y="242"/>
                    </a:lnTo>
                    <a:lnTo>
                      <a:pt x="506" y="242"/>
                    </a:lnTo>
                    <a:lnTo>
                      <a:pt x="506" y="242"/>
                    </a:lnTo>
                    <a:lnTo>
                      <a:pt x="506" y="244"/>
                    </a:lnTo>
                    <a:lnTo>
                      <a:pt x="504" y="244"/>
                    </a:lnTo>
                    <a:lnTo>
                      <a:pt x="502" y="246"/>
                    </a:lnTo>
                    <a:lnTo>
                      <a:pt x="500" y="246"/>
                    </a:lnTo>
                    <a:lnTo>
                      <a:pt x="498" y="246"/>
                    </a:lnTo>
                    <a:lnTo>
                      <a:pt x="496" y="248"/>
                    </a:lnTo>
                    <a:lnTo>
                      <a:pt x="494" y="248"/>
                    </a:lnTo>
                    <a:lnTo>
                      <a:pt x="494" y="248"/>
                    </a:lnTo>
                    <a:lnTo>
                      <a:pt x="492" y="246"/>
                    </a:lnTo>
                    <a:lnTo>
                      <a:pt x="492" y="246"/>
                    </a:lnTo>
                    <a:lnTo>
                      <a:pt x="490" y="246"/>
                    </a:lnTo>
                    <a:lnTo>
                      <a:pt x="490" y="244"/>
                    </a:lnTo>
                    <a:lnTo>
                      <a:pt x="488" y="244"/>
                    </a:lnTo>
                    <a:lnTo>
                      <a:pt x="488" y="242"/>
                    </a:lnTo>
                    <a:lnTo>
                      <a:pt x="486" y="238"/>
                    </a:lnTo>
                    <a:lnTo>
                      <a:pt x="482" y="232"/>
                    </a:lnTo>
                    <a:lnTo>
                      <a:pt x="480" y="230"/>
                    </a:lnTo>
                    <a:lnTo>
                      <a:pt x="480" y="228"/>
                    </a:lnTo>
                    <a:lnTo>
                      <a:pt x="478" y="228"/>
                    </a:lnTo>
                    <a:lnTo>
                      <a:pt x="476" y="226"/>
                    </a:lnTo>
                    <a:lnTo>
                      <a:pt x="474" y="224"/>
                    </a:lnTo>
                    <a:lnTo>
                      <a:pt x="470" y="222"/>
                    </a:lnTo>
                    <a:lnTo>
                      <a:pt x="468" y="220"/>
                    </a:lnTo>
                    <a:lnTo>
                      <a:pt x="464" y="218"/>
                    </a:lnTo>
                    <a:lnTo>
                      <a:pt x="460" y="216"/>
                    </a:lnTo>
                    <a:lnTo>
                      <a:pt x="458" y="216"/>
                    </a:lnTo>
                    <a:lnTo>
                      <a:pt x="454" y="214"/>
                    </a:lnTo>
                    <a:lnTo>
                      <a:pt x="452" y="214"/>
                    </a:lnTo>
                    <a:lnTo>
                      <a:pt x="448" y="212"/>
                    </a:lnTo>
                    <a:lnTo>
                      <a:pt x="444" y="210"/>
                    </a:lnTo>
                    <a:lnTo>
                      <a:pt x="440" y="210"/>
                    </a:lnTo>
                    <a:lnTo>
                      <a:pt x="432" y="208"/>
                    </a:lnTo>
                    <a:lnTo>
                      <a:pt x="426" y="206"/>
                    </a:lnTo>
                    <a:lnTo>
                      <a:pt x="420" y="206"/>
                    </a:lnTo>
                    <a:lnTo>
                      <a:pt x="418" y="206"/>
                    </a:lnTo>
                    <a:lnTo>
                      <a:pt x="414" y="204"/>
                    </a:lnTo>
                    <a:lnTo>
                      <a:pt x="410" y="204"/>
                    </a:lnTo>
                    <a:lnTo>
                      <a:pt x="408" y="204"/>
                    </a:lnTo>
                    <a:lnTo>
                      <a:pt x="406" y="204"/>
                    </a:lnTo>
                    <a:lnTo>
                      <a:pt x="404" y="204"/>
                    </a:lnTo>
                    <a:lnTo>
                      <a:pt x="404" y="204"/>
                    </a:lnTo>
                    <a:lnTo>
                      <a:pt x="402" y="206"/>
                    </a:lnTo>
                    <a:lnTo>
                      <a:pt x="402" y="206"/>
                    </a:lnTo>
                    <a:lnTo>
                      <a:pt x="400" y="208"/>
                    </a:lnTo>
                    <a:lnTo>
                      <a:pt x="398" y="208"/>
                    </a:lnTo>
                    <a:lnTo>
                      <a:pt x="398" y="210"/>
                    </a:lnTo>
                    <a:lnTo>
                      <a:pt x="396" y="212"/>
                    </a:lnTo>
                    <a:lnTo>
                      <a:pt x="396" y="212"/>
                    </a:lnTo>
                    <a:lnTo>
                      <a:pt x="396" y="214"/>
                    </a:lnTo>
                    <a:lnTo>
                      <a:pt x="396" y="214"/>
                    </a:lnTo>
                    <a:lnTo>
                      <a:pt x="396" y="216"/>
                    </a:lnTo>
                    <a:lnTo>
                      <a:pt x="396" y="216"/>
                    </a:lnTo>
                    <a:lnTo>
                      <a:pt x="396" y="216"/>
                    </a:lnTo>
                    <a:lnTo>
                      <a:pt x="396" y="216"/>
                    </a:lnTo>
                    <a:lnTo>
                      <a:pt x="398" y="218"/>
                    </a:lnTo>
                    <a:lnTo>
                      <a:pt x="400" y="218"/>
                    </a:lnTo>
                    <a:lnTo>
                      <a:pt x="402" y="220"/>
                    </a:lnTo>
                    <a:lnTo>
                      <a:pt x="402" y="220"/>
                    </a:lnTo>
                    <a:lnTo>
                      <a:pt x="404" y="220"/>
                    </a:lnTo>
                    <a:lnTo>
                      <a:pt x="404" y="220"/>
                    </a:lnTo>
                    <a:lnTo>
                      <a:pt x="404" y="222"/>
                    </a:lnTo>
                    <a:lnTo>
                      <a:pt x="404" y="222"/>
                    </a:lnTo>
                    <a:lnTo>
                      <a:pt x="404" y="224"/>
                    </a:lnTo>
                    <a:lnTo>
                      <a:pt x="404" y="228"/>
                    </a:lnTo>
                    <a:lnTo>
                      <a:pt x="404" y="230"/>
                    </a:lnTo>
                    <a:lnTo>
                      <a:pt x="404" y="232"/>
                    </a:lnTo>
                    <a:lnTo>
                      <a:pt x="404" y="236"/>
                    </a:lnTo>
                    <a:lnTo>
                      <a:pt x="404" y="238"/>
                    </a:lnTo>
                    <a:lnTo>
                      <a:pt x="402" y="238"/>
                    </a:lnTo>
                    <a:lnTo>
                      <a:pt x="402" y="240"/>
                    </a:lnTo>
                    <a:lnTo>
                      <a:pt x="402" y="240"/>
                    </a:lnTo>
                    <a:lnTo>
                      <a:pt x="400" y="242"/>
                    </a:lnTo>
                    <a:lnTo>
                      <a:pt x="398" y="242"/>
                    </a:lnTo>
                    <a:lnTo>
                      <a:pt x="396" y="242"/>
                    </a:lnTo>
                    <a:lnTo>
                      <a:pt x="394" y="244"/>
                    </a:lnTo>
                    <a:lnTo>
                      <a:pt x="392" y="244"/>
                    </a:lnTo>
                    <a:lnTo>
                      <a:pt x="390" y="244"/>
                    </a:lnTo>
                    <a:lnTo>
                      <a:pt x="390" y="244"/>
                    </a:lnTo>
                    <a:lnTo>
                      <a:pt x="390" y="244"/>
                    </a:lnTo>
                    <a:lnTo>
                      <a:pt x="388" y="242"/>
                    </a:lnTo>
                    <a:lnTo>
                      <a:pt x="388" y="242"/>
                    </a:lnTo>
                    <a:lnTo>
                      <a:pt x="388" y="242"/>
                    </a:lnTo>
                    <a:lnTo>
                      <a:pt x="388" y="240"/>
                    </a:lnTo>
                    <a:lnTo>
                      <a:pt x="388" y="238"/>
                    </a:lnTo>
                    <a:lnTo>
                      <a:pt x="388" y="236"/>
                    </a:lnTo>
                    <a:lnTo>
                      <a:pt x="388" y="232"/>
                    </a:lnTo>
                    <a:lnTo>
                      <a:pt x="388" y="230"/>
                    </a:lnTo>
                    <a:lnTo>
                      <a:pt x="386" y="230"/>
                    </a:lnTo>
                    <a:lnTo>
                      <a:pt x="386" y="228"/>
                    </a:lnTo>
                    <a:lnTo>
                      <a:pt x="386" y="228"/>
                    </a:lnTo>
                    <a:lnTo>
                      <a:pt x="386" y="226"/>
                    </a:lnTo>
                    <a:lnTo>
                      <a:pt x="384" y="226"/>
                    </a:lnTo>
                    <a:lnTo>
                      <a:pt x="384" y="226"/>
                    </a:lnTo>
                    <a:lnTo>
                      <a:pt x="382" y="226"/>
                    </a:lnTo>
                    <a:lnTo>
                      <a:pt x="380" y="226"/>
                    </a:lnTo>
                    <a:lnTo>
                      <a:pt x="380" y="226"/>
                    </a:lnTo>
                    <a:lnTo>
                      <a:pt x="378" y="226"/>
                    </a:lnTo>
                    <a:lnTo>
                      <a:pt x="376" y="226"/>
                    </a:lnTo>
                    <a:lnTo>
                      <a:pt x="376" y="226"/>
                    </a:lnTo>
                    <a:lnTo>
                      <a:pt x="374" y="226"/>
                    </a:lnTo>
                    <a:lnTo>
                      <a:pt x="374" y="226"/>
                    </a:lnTo>
                    <a:lnTo>
                      <a:pt x="374" y="228"/>
                    </a:lnTo>
                    <a:lnTo>
                      <a:pt x="372" y="230"/>
                    </a:lnTo>
                    <a:lnTo>
                      <a:pt x="370" y="232"/>
                    </a:lnTo>
                    <a:lnTo>
                      <a:pt x="370" y="234"/>
                    </a:lnTo>
                    <a:lnTo>
                      <a:pt x="368" y="236"/>
                    </a:lnTo>
                    <a:lnTo>
                      <a:pt x="366" y="238"/>
                    </a:lnTo>
                    <a:lnTo>
                      <a:pt x="366" y="238"/>
                    </a:lnTo>
                    <a:lnTo>
                      <a:pt x="366" y="238"/>
                    </a:lnTo>
                    <a:lnTo>
                      <a:pt x="364" y="238"/>
                    </a:lnTo>
                    <a:lnTo>
                      <a:pt x="362" y="238"/>
                    </a:lnTo>
                    <a:lnTo>
                      <a:pt x="360" y="240"/>
                    </a:lnTo>
                    <a:lnTo>
                      <a:pt x="358" y="240"/>
                    </a:lnTo>
                    <a:lnTo>
                      <a:pt x="354" y="238"/>
                    </a:lnTo>
                    <a:lnTo>
                      <a:pt x="350" y="238"/>
                    </a:lnTo>
                    <a:lnTo>
                      <a:pt x="346" y="238"/>
                    </a:lnTo>
                    <a:lnTo>
                      <a:pt x="342" y="238"/>
                    </a:lnTo>
                    <a:lnTo>
                      <a:pt x="340" y="238"/>
                    </a:lnTo>
                    <a:lnTo>
                      <a:pt x="338" y="238"/>
                    </a:lnTo>
                    <a:lnTo>
                      <a:pt x="336" y="238"/>
                    </a:lnTo>
                    <a:lnTo>
                      <a:pt x="336" y="238"/>
                    </a:lnTo>
                    <a:lnTo>
                      <a:pt x="334" y="238"/>
                    </a:lnTo>
                    <a:lnTo>
                      <a:pt x="334" y="240"/>
                    </a:lnTo>
                    <a:lnTo>
                      <a:pt x="334" y="240"/>
                    </a:lnTo>
                    <a:lnTo>
                      <a:pt x="332" y="240"/>
                    </a:lnTo>
                    <a:lnTo>
                      <a:pt x="332" y="242"/>
                    </a:lnTo>
                    <a:lnTo>
                      <a:pt x="330" y="246"/>
                    </a:lnTo>
                    <a:lnTo>
                      <a:pt x="328" y="248"/>
                    </a:lnTo>
                    <a:lnTo>
                      <a:pt x="328" y="250"/>
                    </a:lnTo>
                    <a:lnTo>
                      <a:pt x="326" y="250"/>
                    </a:lnTo>
                    <a:lnTo>
                      <a:pt x="326" y="250"/>
                    </a:lnTo>
                    <a:lnTo>
                      <a:pt x="324" y="250"/>
                    </a:lnTo>
                    <a:lnTo>
                      <a:pt x="324" y="250"/>
                    </a:lnTo>
                    <a:lnTo>
                      <a:pt x="324" y="250"/>
                    </a:lnTo>
                    <a:lnTo>
                      <a:pt x="322" y="250"/>
                    </a:lnTo>
                    <a:lnTo>
                      <a:pt x="322" y="250"/>
                    </a:lnTo>
                    <a:lnTo>
                      <a:pt x="322" y="248"/>
                    </a:lnTo>
                    <a:lnTo>
                      <a:pt x="320" y="246"/>
                    </a:lnTo>
                    <a:lnTo>
                      <a:pt x="320" y="244"/>
                    </a:lnTo>
                    <a:lnTo>
                      <a:pt x="318" y="240"/>
                    </a:lnTo>
                    <a:lnTo>
                      <a:pt x="318" y="238"/>
                    </a:lnTo>
                    <a:lnTo>
                      <a:pt x="318" y="238"/>
                    </a:lnTo>
                    <a:lnTo>
                      <a:pt x="316" y="236"/>
                    </a:lnTo>
                    <a:lnTo>
                      <a:pt x="316" y="236"/>
                    </a:lnTo>
                    <a:lnTo>
                      <a:pt x="316" y="236"/>
                    </a:lnTo>
                    <a:lnTo>
                      <a:pt x="314" y="236"/>
                    </a:lnTo>
                    <a:lnTo>
                      <a:pt x="312" y="236"/>
                    </a:lnTo>
                    <a:lnTo>
                      <a:pt x="312" y="236"/>
                    </a:lnTo>
                    <a:lnTo>
                      <a:pt x="310" y="236"/>
                    </a:lnTo>
                    <a:lnTo>
                      <a:pt x="308" y="238"/>
                    </a:lnTo>
                    <a:lnTo>
                      <a:pt x="306" y="238"/>
                    </a:lnTo>
                    <a:lnTo>
                      <a:pt x="302" y="240"/>
                    </a:lnTo>
                    <a:lnTo>
                      <a:pt x="296" y="242"/>
                    </a:lnTo>
                    <a:lnTo>
                      <a:pt x="292" y="244"/>
                    </a:lnTo>
                    <a:lnTo>
                      <a:pt x="288" y="246"/>
                    </a:lnTo>
                    <a:lnTo>
                      <a:pt x="284" y="248"/>
                    </a:lnTo>
                    <a:lnTo>
                      <a:pt x="280" y="248"/>
                    </a:lnTo>
                    <a:lnTo>
                      <a:pt x="276" y="250"/>
                    </a:lnTo>
                    <a:lnTo>
                      <a:pt x="274" y="252"/>
                    </a:lnTo>
                    <a:lnTo>
                      <a:pt x="272" y="252"/>
                    </a:lnTo>
                    <a:lnTo>
                      <a:pt x="270" y="254"/>
                    </a:lnTo>
                    <a:lnTo>
                      <a:pt x="268" y="256"/>
                    </a:lnTo>
                    <a:lnTo>
                      <a:pt x="266" y="258"/>
                    </a:lnTo>
                    <a:lnTo>
                      <a:pt x="262" y="260"/>
                    </a:lnTo>
                    <a:lnTo>
                      <a:pt x="256" y="266"/>
                    </a:lnTo>
                    <a:lnTo>
                      <a:pt x="254" y="268"/>
                    </a:lnTo>
                    <a:lnTo>
                      <a:pt x="252" y="270"/>
                    </a:lnTo>
                    <a:lnTo>
                      <a:pt x="248" y="272"/>
                    </a:lnTo>
                    <a:lnTo>
                      <a:pt x="244" y="274"/>
                    </a:lnTo>
                    <a:lnTo>
                      <a:pt x="242" y="276"/>
                    </a:lnTo>
                    <a:lnTo>
                      <a:pt x="238" y="278"/>
                    </a:lnTo>
                    <a:lnTo>
                      <a:pt x="238" y="278"/>
                    </a:lnTo>
                    <a:lnTo>
                      <a:pt x="236" y="280"/>
                    </a:lnTo>
                    <a:lnTo>
                      <a:pt x="234" y="280"/>
                    </a:lnTo>
                    <a:lnTo>
                      <a:pt x="234" y="280"/>
                    </a:lnTo>
                    <a:lnTo>
                      <a:pt x="232" y="280"/>
                    </a:lnTo>
                    <a:lnTo>
                      <a:pt x="230" y="280"/>
                    </a:lnTo>
                    <a:lnTo>
                      <a:pt x="230" y="280"/>
                    </a:lnTo>
                    <a:lnTo>
                      <a:pt x="230" y="278"/>
                    </a:lnTo>
                    <a:lnTo>
                      <a:pt x="228" y="278"/>
                    </a:lnTo>
                    <a:lnTo>
                      <a:pt x="228" y="278"/>
                    </a:lnTo>
                    <a:lnTo>
                      <a:pt x="228" y="276"/>
                    </a:lnTo>
                    <a:lnTo>
                      <a:pt x="226" y="274"/>
                    </a:lnTo>
                    <a:lnTo>
                      <a:pt x="226" y="272"/>
                    </a:lnTo>
                    <a:lnTo>
                      <a:pt x="224" y="270"/>
                    </a:lnTo>
                    <a:lnTo>
                      <a:pt x="224" y="266"/>
                    </a:lnTo>
                    <a:lnTo>
                      <a:pt x="224" y="264"/>
                    </a:lnTo>
                    <a:lnTo>
                      <a:pt x="224" y="264"/>
                    </a:lnTo>
                    <a:lnTo>
                      <a:pt x="224" y="260"/>
                    </a:lnTo>
                    <a:lnTo>
                      <a:pt x="224" y="256"/>
                    </a:lnTo>
                    <a:lnTo>
                      <a:pt x="224" y="256"/>
                    </a:lnTo>
                    <a:lnTo>
                      <a:pt x="224" y="254"/>
                    </a:lnTo>
                    <a:lnTo>
                      <a:pt x="222" y="252"/>
                    </a:lnTo>
                    <a:lnTo>
                      <a:pt x="222" y="250"/>
                    </a:lnTo>
                    <a:lnTo>
                      <a:pt x="220" y="248"/>
                    </a:lnTo>
                    <a:lnTo>
                      <a:pt x="218" y="246"/>
                    </a:lnTo>
                    <a:lnTo>
                      <a:pt x="216" y="244"/>
                    </a:lnTo>
                    <a:lnTo>
                      <a:pt x="214" y="242"/>
                    </a:lnTo>
                    <a:lnTo>
                      <a:pt x="212" y="240"/>
                    </a:lnTo>
                    <a:lnTo>
                      <a:pt x="210" y="240"/>
                    </a:lnTo>
                    <a:lnTo>
                      <a:pt x="210" y="240"/>
                    </a:lnTo>
                    <a:lnTo>
                      <a:pt x="208" y="238"/>
                    </a:lnTo>
                    <a:lnTo>
                      <a:pt x="204" y="238"/>
                    </a:lnTo>
                    <a:lnTo>
                      <a:pt x="202" y="238"/>
                    </a:lnTo>
                    <a:lnTo>
                      <a:pt x="198" y="238"/>
                    </a:lnTo>
                    <a:lnTo>
                      <a:pt x="194" y="238"/>
                    </a:lnTo>
                    <a:lnTo>
                      <a:pt x="194" y="238"/>
                    </a:lnTo>
                    <a:lnTo>
                      <a:pt x="192" y="240"/>
                    </a:lnTo>
                    <a:lnTo>
                      <a:pt x="190" y="240"/>
                    </a:lnTo>
                    <a:lnTo>
                      <a:pt x="190" y="240"/>
                    </a:lnTo>
                    <a:lnTo>
                      <a:pt x="188" y="242"/>
                    </a:lnTo>
                    <a:lnTo>
                      <a:pt x="188" y="242"/>
                    </a:lnTo>
                    <a:lnTo>
                      <a:pt x="188" y="242"/>
                    </a:lnTo>
                    <a:lnTo>
                      <a:pt x="188" y="244"/>
                    </a:lnTo>
                    <a:lnTo>
                      <a:pt x="188" y="244"/>
                    </a:lnTo>
                    <a:lnTo>
                      <a:pt x="188" y="244"/>
                    </a:lnTo>
                    <a:lnTo>
                      <a:pt x="188" y="246"/>
                    </a:lnTo>
                    <a:lnTo>
                      <a:pt x="190" y="248"/>
                    </a:lnTo>
                    <a:lnTo>
                      <a:pt x="192" y="252"/>
                    </a:lnTo>
                    <a:lnTo>
                      <a:pt x="192" y="252"/>
                    </a:lnTo>
                    <a:lnTo>
                      <a:pt x="194" y="254"/>
                    </a:lnTo>
                    <a:lnTo>
                      <a:pt x="194" y="258"/>
                    </a:lnTo>
                    <a:lnTo>
                      <a:pt x="196" y="262"/>
                    </a:lnTo>
                    <a:lnTo>
                      <a:pt x="196" y="266"/>
                    </a:lnTo>
                    <a:lnTo>
                      <a:pt x="198" y="270"/>
                    </a:lnTo>
                    <a:lnTo>
                      <a:pt x="200" y="272"/>
                    </a:lnTo>
                    <a:lnTo>
                      <a:pt x="202" y="276"/>
                    </a:lnTo>
                    <a:lnTo>
                      <a:pt x="204" y="280"/>
                    </a:lnTo>
                    <a:lnTo>
                      <a:pt x="204" y="282"/>
                    </a:lnTo>
                    <a:lnTo>
                      <a:pt x="204" y="284"/>
                    </a:lnTo>
                    <a:lnTo>
                      <a:pt x="206" y="288"/>
                    </a:lnTo>
                    <a:lnTo>
                      <a:pt x="206" y="290"/>
                    </a:lnTo>
                    <a:lnTo>
                      <a:pt x="206" y="292"/>
                    </a:lnTo>
                    <a:lnTo>
                      <a:pt x="208" y="296"/>
                    </a:lnTo>
                    <a:lnTo>
                      <a:pt x="208" y="296"/>
                    </a:lnTo>
                    <a:lnTo>
                      <a:pt x="208" y="298"/>
                    </a:lnTo>
                    <a:lnTo>
                      <a:pt x="206" y="298"/>
                    </a:lnTo>
                    <a:lnTo>
                      <a:pt x="206" y="300"/>
                    </a:lnTo>
                    <a:lnTo>
                      <a:pt x="206" y="300"/>
                    </a:lnTo>
                    <a:lnTo>
                      <a:pt x="206" y="300"/>
                    </a:lnTo>
                    <a:lnTo>
                      <a:pt x="206" y="302"/>
                    </a:lnTo>
                    <a:lnTo>
                      <a:pt x="204" y="302"/>
                    </a:lnTo>
                    <a:lnTo>
                      <a:pt x="204" y="302"/>
                    </a:lnTo>
                    <a:lnTo>
                      <a:pt x="202" y="300"/>
                    </a:lnTo>
                    <a:lnTo>
                      <a:pt x="202" y="300"/>
                    </a:lnTo>
                    <a:lnTo>
                      <a:pt x="200" y="300"/>
                    </a:lnTo>
                    <a:lnTo>
                      <a:pt x="198" y="298"/>
                    </a:lnTo>
                    <a:lnTo>
                      <a:pt x="194" y="296"/>
                    </a:lnTo>
                    <a:lnTo>
                      <a:pt x="192" y="294"/>
                    </a:lnTo>
                    <a:lnTo>
                      <a:pt x="192" y="294"/>
                    </a:lnTo>
                    <a:lnTo>
                      <a:pt x="190" y="294"/>
                    </a:lnTo>
                    <a:lnTo>
                      <a:pt x="188" y="292"/>
                    </a:lnTo>
                    <a:lnTo>
                      <a:pt x="184" y="292"/>
                    </a:lnTo>
                    <a:lnTo>
                      <a:pt x="180" y="290"/>
                    </a:lnTo>
                    <a:lnTo>
                      <a:pt x="178" y="290"/>
                    </a:lnTo>
                    <a:lnTo>
                      <a:pt x="178" y="290"/>
                    </a:lnTo>
                    <a:lnTo>
                      <a:pt x="176" y="290"/>
                    </a:lnTo>
                    <a:lnTo>
                      <a:pt x="176" y="290"/>
                    </a:lnTo>
                    <a:lnTo>
                      <a:pt x="174" y="292"/>
                    </a:lnTo>
                    <a:lnTo>
                      <a:pt x="174" y="292"/>
                    </a:lnTo>
                    <a:lnTo>
                      <a:pt x="174" y="292"/>
                    </a:lnTo>
                    <a:lnTo>
                      <a:pt x="172" y="294"/>
                    </a:lnTo>
                    <a:lnTo>
                      <a:pt x="172" y="296"/>
                    </a:lnTo>
                    <a:lnTo>
                      <a:pt x="168" y="298"/>
                    </a:lnTo>
                    <a:lnTo>
                      <a:pt x="168" y="300"/>
                    </a:lnTo>
                    <a:lnTo>
                      <a:pt x="166" y="300"/>
                    </a:lnTo>
                    <a:lnTo>
                      <a:pt x="166" y="302"/>
                    </a:lnTo>
                    <a:lnTo>
                      <a:pt x="164" y="302"/>
                    </a:lnTo>
                    <a:lnTo>
                      <a:pt x="162" y="302"/>
                    </a:lnTo>
                    <a:lnTo>
                      <a:pt x="160" y="302"/>
                    </a:lnTo>
                    <a:lnTo>
                      <a:pt x="156" y="304"/>
                    </a:lnTo>
                    <a:lnTo>
                      <a:pt x="154" y="304"/>
                    </a:lnTo>
                    <a:lnTo>
                      <a:pt x="152" y="304"/>
                    </a:lnTo>
                    <a:lnTo>
                      <a:pt x="150" y="304"/>
                    </a:lnTo>
                    <a:lnTo>
                      <a:pt x="150" y="304"/>
                    </a:lnTo>
                    <a:lnTo>
                      <a:pt x="148" y="306"/>
                    </a:lnTo>
                    <a:lnTo>
                      <a:pt x="148" y="306"/>
                    </a:lnTo>
                    <a:lnTo>
                      <a:pt x="148" y="308"/>
                    </a:lnTo>
                    <a:lnTo>
                      <a:pt x="146" y="308"/>
                    </a:lnTo>
                    <a:lnTo>
                      <a:pt x="146" y="310"/>
                    </a:lnTo>
                    <a:lnTo>
                      <a:pt x="146" y="312"/>
                    </a:lnTo>
                    <a:lnTo>
                      <a:pt x="146" y="314"/>
                    </a:lnTo>
                    <a:lnTo>
                      <a:pt x="146" y="316"/>
                    </a:lnTo>
                    <a:lnTo>
                      <a:pt x="146" y="318"/>
                    </a:lnTo>
                    <a:lnTo>
                      <a:pt x="146" y="318"/>
                    </a:lnTo>
                    <a:lnTo>
                      <a:pt x="146" y="320"/>
                    </a:lnTo>
                    <a:lnTo>
                      <a:pt x="148" y="320"/>
                    </a:lnTo>
                    <a:lnTo>
                      <a:pt x="148" y="320"/>
                    </a:lnTo>
                    <a:lnTo>
                      <a:pt x="150" y="322"/>
                    </a:lnTo>
                    <a:lnTo>
                      <a:pt x="152" y="322"/>
                    </a:lnTo>
                    <a:lnTo>
                      <a:pt x="154" y="322"/>
                    </a:lnTo>
                    <a:lnTo>
                      <a:pt x="156" y="324"/>
                    </a:lnTo>
                    <a:lnTo>
                      <a:pt x="156" y="324"/>
                    </a:lnTo>
                    <a:lnTo>
                      <a:pt x="156" y="324"/>
                    </a:lnTo>
                    <a:lnTo>
                      <a:pt x="158" y="324"/>
                    </a:lnTo>
                    <a:lnTo>
                      <a:pt x="158" y="324"/>
                    </a:lnTo>
                    <a:lnTo>
                      <a:pt x="158" y="326"/>
                    </a:lnTo>
                    <a:lnTo>
                      <a:pt x="158" y="326"/>
                    </a:lnTo>
                    <a:lnTo>
                      <a:pt x="158" y="328"/>
                    </a:lnTo>
                    <a:lnTo>
                      <a:pt x="158" y="332"/>
                    </a:lnTo>
                    <a:lnTo>
                      <a:pt x="158" y="334"/>
                    </a:lnTo>
                    <a:lnTo>
                      <a:pt x="156" y="336"/>
                    </a:lnTo>
                    <a:lnTo>
                      <a:pt x="156" y="338"/>
                    </a:lnTo>
                    <a:lnTo>
                      <a:pt x="154" y="340"/>
                    </a:lnTo>
                    <a:lnTo>
                      <a:pt x="154" y="340"/>
                    </a:lnTo>
                    <a:lnTo>
                      <a:pt x="152" y="342"/>
                    </a:lnTo>
                    <a:lnTo>
                      <a:pt x="152" y="342"/>
                    </a:lnTo>
                    <a:lnTo>
                      <a:pt x="150" y="342"/>
                    </a:lnTo>
                    <a:lnTo>
                      <a:pt x="148" y="342"/>
                    </a:lnTo>
                    <a:lnTo>
                      <a:pt x="146" y="342"/>
                    </a:lnTo>
                    <a:lnTo>
                      <a:pt x="144" y="342"/>
                    </a:lnTo>
                    <a:lnTo>
                      <a:pt x="142" y="342"/>
                    </a:lnTo>
                    <a:lnTo>
                      <a:pt x="140" y="342"/>
                    </a:lnTo>
                    <a:lnTo>
                      <a:pt x="140" y="342"/>
                    </a:lnTo>
                    <a:lnTo>
                      <a:pt x="138" y="342"/>
                    </a:lnTo>
                    <a:lnTo>
                      <a:pt x="138" y="340"/>
                    </a:lnTo>
                    <a:lnTo>
                      <a:pt x="138" y="340"/>
                    </a:lnTo>
                    <a:lnTo>
                      <a:pt x="138" y="340"/>
                    </a:lnTo>
                    <a:lnTo>
                      <a:pt x="138" y="338"/>
                    </a:lnTo>
                    <a:lnTo>
                      <a:pt x="138" y="336"/>
                    </a:lnTo>
                    <a:lnTo>
                      <a:pt x="138" y="334"/>
                    </a:lnTo>
                    <a:lnTo>
                      <a:pt x="140" y="330"/>
                    </a:lnTo>
                    <a:lnTo>
                      <a:pt x="140" y="328"/>
                    </a:lnTo>
                    <a:lnTo>
                      <a:pt x="140" y="328"/>
                    </a:lnTo>
                    <a:lnTo>
                      <a:pt x="140" y="326"/>
                    </a:lnTo>
                    <a:lnTo>
                      <a:pt x="140" y="326"/>
                    </a:lnTo>
                    <a:lnTo>
                      <a:pt x="138" y="324"/>
                    </a:lnTo>
                    <a:lnTo>
                      <a:pt x="138" y="324"/>
                    </a:lnTo>
                    <a:lnTo>
                      <a:pt x="138" y="324"/>
                    </a:lnTo>
                    <a:lnTo>
                      <a:pt x="136" y="322"/>
                    </a:lnTo>
                    <a:lnTo>
                      <a:pt x="134" y="322"/>
                    </a:lnTo>
                    <a:lnTo>
                      <a:pt x="132" y="320"/>
                    </a:lnTo>
                    <a:lnTo>
                      <a:pt x="130" y="320"/>
                    </a:lnTo>
                    <a:lnTo>
                      <a:pt x="128" y="318"/>
                    </a:lnTo>
                    <a:lnTo>
                      <a:pt x="126" y="318"/>
                    </a:lnTo>
                    <a:lnTo>
                      <a:pt x="124" y="318"/>
                    </a:lnTo>
                    <a:lnTo>
                      <a:pt x="122" y="318"/>
                    </a:lnTo>
                    <a:lnTo>
                      <a:pt x="120" y="320"/>
                    </a:lnTo>
                    <a:lnTo>
                      <a:pt x="118" y="320"/>
                    </a:lnTo>
                    <a:lnTo>
                      <a:pt x="116" y="320"/>
                    </a:lnTo>
                    <a:lnTo>
                      <a:pt x="114" y="322"/>
                    </a:lnTo>
                    <a:lnTo>
                      <a:pt x="112" y="322"/>
                    </a:lnTo>
                    <a:lnTo>
                      <a:pt x="110" y="324"/>
                    </a:lnTo>
                    <a:lnTo>
                      <a:pt x="110" y="324"/>
                    </a:lnTo>
                    <a:lnTo>
                      <a:pt x="110" y="324"/>
                    </a:lnTo>
                    <a:lnTo>
                      <a:pt x="110" y="326"/>
                    </a:lnTo>
                    <a:lnTo>
                      <a:pt x="110" y="328"/>
                    </a:lnTo>
                    <a:lnTo>
                      <a:pt x="110" y="330"/>
                    </a:lnTo>
                    <a:lnTo>
                      <a:pt x="110" y="332"/>
                    </a:lnTo>
                    <a:lnTo>
                      <a:pt x="110" y="334"/>
                    </a:lnTo>
                    <a:lnTo>
                      <a:pt x="110" y="334"/>
                    </a:lnTo>
                    <a:lnTo>
                      <a:pt x="110" y="336"/>
                    </a:lnTo>
                    <a:lnTo>
                      <a:pt x="112" y="338"/>
                    </a:lnTo>
                    <a:lnTo>
                      <a:pt x="112" y="338"/>
                    </a:lnTo>
                    <a:lnTo>
                      <a:pt x="112" y="338"/>
                    </a:lnTo>
                    <a:lnTo>
                      <a:pt x="114" y="338"/>
                    </a:lnTo>
                    <a:lnTo>
                      <a:pt x="114" y="340"/>
                    </a:lnTo>
                    <a:lnTo>
                      <a:pt x="116" y="340"/>
                    </a:lnTo>
                    <a:lnTo>
                      <a:pt x="120" y="340"/>
                    </a:lnTo>
                    <a:lnTo>
                      <a:pt x="120" y="340"/>
                    </a:lnTo>
                    <a:lnTo>
                      <a:pt x="122" y="342"/>
                    </a:lnTo>
                    <a:lnTo>
                      <a:pt x="122" y="342"/>
                    </a:lnTo>
                    <a:lnTo>
                      <a:pt x="124" y="344"/>
                    </a:lnTo>
                    <a:lnTo>
                      <a:pt x="124" y="346"/>
                    </a:lnTo>
                    <a:lnTo>
                      <a:pt x="124" y="346"/>
                    </a:lnTo>
                    <a:lnTo>
                      <a:pt x="126" y="346"/>
                    </a:lnTo>
                    <a:lnTo>
                      <a:pt x="126" y="348"/>
                    </a:lnTo>
                    <a:lnTo>
                      <a:pt x="124" y="348"/>
                    </a:lnTo>
                    <a:lnTo>
                      <a:pt x="124" y="350"/>
                    </a:lnTo>
                    <a:lnTo>
                      <a:pt x="124" y="352"/>
                    </a:lnTo>
                    <a:lnTo>
                      <a:pt x="122" y="352"/>
                    </a:lnTo>
                    <a:lnTo>
                      <a:pt x="122" y="354"/>
                    </a:lnTo>
                    <a:lnTo>
                      <a:pt x="120" y="354"/>
                    </a:lnTo>
                    <a:lnTo>
                      <a:pt x="118" y="354"/>
                    </a:lnTo>
                    <a:lnTo>
                      <a:pt x="118" y="356"/>
                    </a:lnTo>
                    <a:lnTo>
                      <a:pt x="116" y="356"/>
                    </a:lnTo>
                    <a:lnTo>
                      <a:pt x="116" y="354"/>
                    </a:lnTo>
                    <a:lnTo>
                      <a:pt x="114" y="354"/>
                    </a:lnTo>
                    <a:lnTo>
                      <a:pt x="114" y="354"/>
                    </a:lnTo>
                    <a:lnTo>
                      <a:pt x="112" y="352"/>
                    </a:lnTo>
                    <a:lnTo>
                      <a:pt x="110" y="350"/>
                    </a:lnTo>
                    <a:lnTo>
                      <a:pt x="108" y="348"/>
                    </a:lnTo>
                    <a:lnTo>
                      <a:pt x="106" y="346"/>
                    </a:lnTo>
                    <a:lnTo>
                      <a:pt x="102" y="344"/>
                    </a:lnTo>
                    <a:lnTo>
                      <a:pt x="100" y="342"/>
                    </a:lnTo>
                    <a:lnTo>
                      <a:pt x="100" y="340"/>
                    </a:lnTo>
                    <a:lnTo>
                      <a:pt x="96" y="336"/>
                    </a:lnTo>
                    <a:lnTo>
                      <a:pt x="94" y="332"/>
                    </a:lnTo>
                    <a:lnTo>
                      <a:pt x="92" y="328"/>
                    </a:lnTo>
                    <a:lnTo>
                      <a:pt x="90" y="326"/>
                    </a:lnTo>
                    <a:lnTo>
                      <a:pt x="88" y="322"/>
                    </a:lnTo>
                    <a:lnTo>
                      <a:pt x="84" y="318"/>
                    </a:lnTo>
                    <a:lnTo>
                      <a:pt x="84" y="316"/>
                    </a:lnTo>
                    <a:lnTo>
                      <a:pt x="84" y="314"/>
                    </a:lnTo>
                    <a:lnTo>
                      <a:pt x="84" y="312"/>
                    </a:lnTo>
                    <a:lnTo>
                      <a:pt x="82" y="308"/>
                    </a:lnTo>
                    <a:lnTo>
                      <a:pt x="82" y="302"/>
                    </a:lnTo>
                    <a:lnTo>
                      <a:pt x="82" y="300"/>
                    </a:lnTo>
                    <a:lnTo>
                      <a:pt x="82" y="296"/>
                    </a:lnTo>
                    <a:lnTo>
                      <a:pt x="80" y="294"/>
                    </a:lnTo>
                    <a:lnTo>
                      <a:pt x="80" y="292"/>
                    </a:lnTo>
                    <a:lnTo>
                      <a:pt x="80" y="292"/>
                    </a:lnTo>
                    <a:lnTo>
                      <a:pt x="78" y="290"/>
                    </a:lnTo>
                    <a:lnTo>
                      <a:pt x="76" y="288"/>
                    </a:lnTo>
                    <a:lnTo>
                      <a:pt x="74" y="286"/>
                    </a:lnTo>
                    <a:lnTo>
                      <a:pt x="74" y="286"/>
                    </a:lnTo>
                    <a:lnTo>
                      <a:pt x="74" y="284"/>
                    </a:lnTo>
                    <a:lnTo>
                      <a:pt x="74" y="284"/>
                    </a:lnTo>
                    <a:lnTo>
                      <a:pt x="74" y="284"/>
                    </a:lnTo>
                    <a:lnTo>
                      <a:pt x="74" y="284"/>
                    </a:lnTo>
                    <a:lnTo>
                      <a:pt x="74" y="282"/>
                    </a:lnTo>
                    <a:lnTo>
                      <a:pt x="74" y="282"/>
                    </a:lnTo>
                    <a:lnTo>
                      <a:pt x="76" y="282"/>
                    </a:lnTo>
                    <a:lnTo>
                      <a:pt x="76" y="282"/>
                    </a:lnTo>
                    <a:lnTo>
                      <a:pt x="78" y="282"/>
                    </a:lnTo>
                    <a:lnTo>
                      <a:pt x="78" y="284"/>
                    </a:lnTo>
                    <a:lnTo>
                      <a:pt x="82" y="284"/>
                    </a:lnTo>
                    <a:lnTo>
                      <a:pt x="86" y="286"/>
                    </a:lnTo>
                    <a:lnTo>
                      <a:pt x="88" y="288"/>
                    </a:lnTo>
                    <a:lnTo>
                      <a:pt x="90" y="288"/>
                    </a:lnTo>
                    <a:lnTo>
                      <a:pt x="92" y="290"/>
                    </a:lnTo>
                    <a:lnTo>
                      <a:pt x="96" y="290"/>
                    </a:lnTo>
                    <a:lnTo>
                      <a:pt x="102" y="292"/>
                    </a:lnTo>
                    <a:lnTo>
                      <a:pt x="106" y="294"/>
                    </a:lnTo>
                    <a:lnTo>
                      <a:pt x="110" y="296"/>
                    </a:lnTo>
                    <a:lnTo>
                      <a:pt x="112" y="296"/>
                    </a:lnTo>
                    <a:lnTo>
                      <a:pt x="114" y="296"/>
                    </a:lnTo>
                    <a:lnTo>
                      <a:pt x="116" y="296"/>
                    </a:lnTo>
                    <a:lnTo>
                      <a:pt x="118" y="296"/>
                    </a:lnTo>
                    <a:lnTo>
                      <a:pt x="120" y="296"/>
                    </a:lnTo>
                    <a:lnTo>
                      <a:pt x="124" y="294"/>
                    </a:lnTo>
                    <a:lnTo>
                      <a:pt x="128" y="294"/>
                    </a:lnTo>
                    <a:lnTo>
                      <a:pt x="130" y="294"/>
                    </a:lnTo>
                    <a:lnTo>
                      <a:pt x="134" y="292"/>
                    </a:lnTo>
                    <a:lnTo>
                      <a:pt x="136" y="290"/>
                    </a:lnTo>
                    <a:lnTo>
                      <a:pt x="138" y="290"/>
                    </a:lnTo>
                    <a:lnTo>
                      <a:pt x="140" y="288"/>
                    </a:lnTo>
                    <a:lnTo>
                      <a:pt x="142" y="288"/>
                    </a:lnTo>
                    <a:lnTo>
                      <a:pt x="144" y="286"/>
                    </a:lnTo>
                    <a:lnTo>
                      <a:pt x="146" y="282"/>
                    </a:lnTo>
                    <a:lnTo>
                      <a:pt x="150" y="280"/>
                    </a:lnTo>
                    <a:lnTo>
                      <a:pt x="150" y="278"/>
                    </a:lnTo>
                    <a:lnTo>
                      <a:pt x="154" y="274"/>
                    </a:lnTo>
                    <a:lnTo>
                      <a:pt x="154" y="272"/>
                    </a:lnTo>
                    <a:lnTo>
                      <a:pt x="156" y="272"/>
                    </a:lnTo>
                    <a:lnTo>
                      <a:pt x="156" y="270"/>
                    </a:lnTo>
                    <a:lnTo>
                      <a:pt x="156" y="268"/>
                    </a:lnTo>
                    <a:lnTo>
                      <a:pt x="156" y="268"/>
                    </a:lnTo>
                    <a:lnTo>
                      <a:pt x="154" y="266"/>
                    </a:lnTo>
                    <a:lnTo>
                      <a:pt x="154" y="266"/>
                    </a:lnTo>
                    <a:lnTo>
                      <a:pt x="152" y="264"/>
                    </a:lnTo>
                    <a:lnTo>
                      <a:pt x="152" y="262"/>
                    </a:lnTo>
                    <a:lnTo>
                      <a:pt x="150" y="262"/>
                    </a:lnTo>
                    <a:lnTo>
                      <a:pt x="148" y="260"/>
                    </a:lnTo>
                    <a:lnTo>
                      <a:pt x="144" y="258"/>
                    </a:lnTo>
                    <a:lnTo>
                      <a:pt x="140" y="256"/>
                    </a:lnTo>
                    <a:lnTo>
                      <a:pt x="136" y="252"/>
                    </a:lnTo>
                    <a:lnTo>
                      <a:pt x="134" y="250"/>
                    </a:lnTo>
                    <a:lnTo>
                      <a:pt x="130" y="250"/>
                    </a:lnTo>
                    <a:lnTo>
                      <a:pt x="128" y="248"/>
                    </a:lnTo>
                    <a:lnTo>
                      <a:pt x="124" y="246"/>
                    </a:lnTo>
                    <a:lnTo>
                      <a:pt x="116" y="242"/>
                    </a:lnTo>
                    <a:lnTo>
                      <a:pt x="106" y="238"/>
                    </a:lnTo>
                    <a:lnTo>
                      <a:pt x="104" y="236"/>
                    </a:lnTo>
                    <a:lnTo>
                      <a:pt x="100" y="236"/>
                    </a:lnTo>
                    <a:lnTo>
                      <a:pt x="92" y="232"/>
                    </a:lnTo>
                    <a:lnTo>
                      <a:pt x="84" y="226"/>
                    </a:lnTo>
                    <a:lnTo>
                      <a:pt x="76" y="222"/>
                    </a:lnTo>
                    <a:lnTo>
                      <a:pt x="68" y="218"/>
                    </a:lnTo>
                    <a:lnTo>
                      <a:pt x="60" y="214"/>
                    </a:lnTo>
                    <a:lnTo>
                      <a:pt x="54" y="210"/>
                    </a:lnTo>
                    <a:lnTo>
                      <a:pt x="46" y="214"/>
                    </a:lnTo>
                    <a:lnTo>
                      <a:pt x="40" y="218"/>
                    </a:lnTo>
                    <a:lnTo>
                      <a:pt x="38" y="220"/>
                    </a:lnTo>
                    <a:lnTo>
                      <a:pt x="36" y="222"/>
                    </a:lnTo>
                    <a:lnTo>
                      <a:pt x="32" y="226"/>
                    </a:lnTo>
                    <a:lnTo>
                      <a:pt x="28" y="230"/>
                    </a:lnTo>
                    <a:lnTo>
                      <a:pt x="26" y="232"/>
                    </a:lnTo>
                    <a:lnTo>
                      <a:pt x="24" y="234"/>
                    </a:lnTo>
                    <a:lnTo>
                      <a:pt x="22" y="236"/>
                    </a:lnTo>
                    <a:lnTo>
                      <a:pt x="20" y="238"/>
                    </a:lnTo>
                    <a:lnTo>
                      <a:pt x="18" y="240"/>
                    </a:lnTo>
                    <a:lnTo>
                      <a:pt x="18" y="242"/>
                    </a:lnTo>
                    <a:lnTo>
                      <a:pt x="16" y="248"/>
                    </a:lnTo>
                    <a:lnTo>
                      <a:pt x="14" y="254"/>
                    </a:lnTo>
                    <a:lnTo>
                      <a:pt x="14" y="262"/>
                    </a:lnTo>
                    <a:lnTo>
                      <a:pt x="14" y="266"/>
                    </a:lnTo>
                    <a:lnTo>
                      <a:pt x="14" y="268"/>
                    </a:lnTo>
                    <a:lnTo>
                      <a:pt x="14" y="270"/>
                    </a:lnTo>
                    <a:lnTo>
                      <a:pt x="14" y="272"/>
                    </a:lnTo>
                    <a:lnTo>
                      <a:pt x="14" y="274"/>
                    </a:lnTo>
                    <a:lnTo>
                      <a:pt x="16" y="280"/>
                    </a:lnTo>
                    <a:lnTo>
                      <a:pt x="18" y="286"/>
                    </a:lnTo>
                    <a:lnTo>
                      <a:pt x="18" y="288"/>
                    </a:lnTo>
                    <a:lnTo>
                      <a:pt x="18" y="290"/>
                    </a:lnTo>
                    <a:lnTo>
                      <a:pt x="18" y="294"/>
                    </a:lnTo>
                    <a:lnTo>
                      <a:pt x="18" y="296"/>
                    </a:lnTo>
                    <a:lnTo>
                      <a:pt x="20" y="302"/>
                    </a:lnTo>
                    <a:lnTo>
                      <a:pt x="20" y="310"/>
                    </a:lnTo>
                    <a:lnTo>
                      <a:pt x="20" y="312"/>
                    </a:lnTo>
                    <a:lnTo>
                      <a:pt x="20" y="314"/>
                    </a:lnTo>
                    <a:lnTo>
                      <a:pt x="20" y="316"/>
                    </a:lnTo>
                    <a:lnTo>
                      <a:pt x="20" y="318"/>
                    </a:lnTo>
                    <a:lnTo>
                      <a:pt x="22" y="324"/>
                    </a:lnTo>
                    <a:lnTo>
                      <a:pt x="26" y="334"/>
                    </a:lnTo>
                    <a:lnTo>
                      <a:pt x="28" y="340"/>
                    </a:lnTo>
                    <a:lnTo>
                      <a:pt x="30" y="346"/>
                    </a:lnTo>
                    <a:lnTo>
                      <a:pt x="30" y="350"/>
                    </a:lnTo>
                    <a:lnTo>
                      <a:pt x="32" y="352"/>
                    </a:lnTo>
                    <a:lnTo>
                      <a:pt x="32" y="356"/>
                    </a:lnTo>
                    <a:lnTo>
                      <a:pt x="34" y="358"/>
                    </a:lnTo>
                    <a:lnTo>
                      <a:pt x="34" y="358"/>
                    </a:lnTo>
                    <a:lnTo>
                      <a:pt x="36" y="360"/>
                    </a:lnTo>
                    <a:lnTo>
                      <a:pt x="38" y="362"/>
                    </a:lnTo>
                    <a:lnTo>
                      <a:pt x="40" y="364"/>
                    </a:lnTo>
                    <a:lnTo>
                      <a:pt x="42" y="366"/>
                    </a:lnTo>
                    <a:lnTo>
                      <a:pt x="44" y="368"/>
                    </a:lnTo>
                    <a:lnTo>
                      <a:pt x="48" y="372"/>
                    </a:lnTo>
                    <a:lnTo>
                      <a:pt x="52" y="374"/>
                    </a:lnTo>
                    <a:lnTo>
                      <a:pt x="46" y="378"/>
                    </a:lnTo>
                    <a:lnTo>
                      <a:pt x="44" y="382"/>
                    </a:lnTo>
                    <a:lnTo>
                      <a:pt x="40" y="384"/>
                    </a:lnTo>
                    <a:lnTo>
                      <a:pt x="36" y="388"/>
                    </a:lnTo>
                    <a:lnTo>
                      <a:pt x="32" y="392"/>
                    </a:lnTo>
                    <a:lnTo>
                      <a:pt x="26" y="402"/>
                    </a:lnTo>
                    <a:lnTo>
                      <a:pt x="18" y="408"/>
                    </a:lnTo>
                    <a:lnTo>
                      <a:pt x="16" y="412"/>
                    </a:lnTo>
                    <a:lnTo>
                      <a:pt x="14" y="414"/>
                    </a:lnTo>
                    <a:lnTo>
                      <a:pt x="12" y="416"/>
                    </a:lnTo>
                    <a:lnTo>
                      <a:pt x="12" y="418"/>
                    </a:lnTo>
                    <a:lnTo>
                      <a:pt x="10" y="418"/>
                    </a:lnTo>
                    <a:lnTo>
                      <a:pt x="10" y="420"/>
                    </a:lnTo>
                    <a:lnTo>
                      <a:pt x="8" y="424"/>
                    </a:lnTo>
                    <a:lnTo>
                      <a:pt x="8" y="428"/>
                    </a:lnTo>
                    <a:lnTo>
                      <a:pt x="8" y="432"/>
                    </a:lnTo>
                    <a:lnTo>
                      <a:pt x="8" y="434"/>
                    </a:lnTo>
                    <a:lnTo>
                      <a:pt x="8" y="436"/>
                    </a:lnTo>
                    <a:lnTo>
                      <a:pt x="8" y="440"/>
                    </a:lnTo>
                    <a:lnTo>
                      <a:pt x="8" y="448"/>
                    </a:lnTo>
                    <a:lnTo>
                      <a:pt x="0" y="452"/>
                    </a:lnTo>
                    <a:lnTo>
                      <a:pt x="16" y="474"/>
                    </a:lnTo>
                    <a:lnTo>
                      <a:pt x="38" y="494"/>
                    </a:lnTo>
                    <a:lnTo>
                      <a:pt x="44" y="496"/>
                    </a:lnTo>
                    <a:lnTo>
                      <a:pt x="50" y="498"/>
                    </a:lnTo>
                    <a:lnTo>
                      <a:pt x="56" y="500"/>
                    </a:lnTo>
                    <a:lnTo>
                      <a:pt x="60" y="500"/>
                    </a:lnTo>
                    <a:lnTo>
                      <a:pt x="62" y="502"/>
                    </a:lnTo>
                    <a:lnTo>
                      <a:pt x="66" y="502"/>
                    </a:lnTo>
                    <a:lnTo>
                      <a:pt x="70" y="504"/>
                    </a:lnTo>
                    <a:lnTo>
                      <a:pt x="72" y="506"/>
                    </a:lnTo>
                    <a:lnTo>
                      <a:pt x="74" y="508"/>
                    </a:lnTo>
                    <a:lnTo>
                      <a:pt x="76" y="508"/>
                    </a:lnTo>
                    <a:lnTo>
                      <a:pt x="78" y="510"/>
                    </a:lnTo>
                    <a:lnTo>
                      <a:pt x="78" y="510"/>
                    </a:lnTo>
                    <a:lnTo>
                      <a:pt x="80" y="512"/>
                    </a:lnTo>
                    <a:lnTo>
                      <a:pt x="80" y="516"/>
                    </a:lnTo>
                    <a:lnTo>
                      <a:pt x="82" y="518"/>
                    </a:lnTo>
                    <a:lnTo>
                      <a:pt x="82" y="522"/>
                    </a:lnTo>
                    <a:lnTo>
                      <a:pt x="84" y="524"/>
                    </a:lnTo>
                    <a:lnTo>
                      <a:pt x="84" y="528"/>
                    </a:lnTo>
                    <a:lnTo>
                      <a:pt x="84" y="532"/>
                    </a:lnTo>
                    <a:lnTo>
                      <a:pt x="84" y="536"/>
                    </a:lnTo>
                    <a:lnTo>
                      <a:pt x="84" y="540"/>
                    </a:lnTo>
                    <a:lnTo>
                      <a:pt x="84" y="544"/>
                    </a:lnTo>
                    <a:lnTo>
                      <a:pt x="84" y="548"/>
                    </a:lnTo>
                    <a:lnTo>
                      <a:pt x="84" y="550"/>
                    </a:lnTo>
                    <a:lnTo>
                      <a:pt x="84" y="554"/>
                    </a:lnTo>
                    <a:lnTo>
                      <a:pt x="82" y="558"/>
                    </a:lnTo>
                    <a:lnTo>
                      <a:pt x="82" y="560"/>
                    </a:lnTo>
                    <a:lnTo>
                      <a:pt x="82" y="562"/>
                    </a:lnTo>
                    <a:lnTo>
                      <a:pt x="80" y="564"/>
                    </a:lnTo>
                    <a:lnTo>
                      <a:pt x="80" y="564"/>
                    </a:lnTo>
                    <a:lnTo>
                      <a:pt x="78" y="566"/>
                    </a:lnTo>
                    <a:lnTo>
                      <a:pt x="76" y="568"/>
                    </a:lnTo>
                    <a:lnTo>
                      <a:pt x="76" y="568"/>
                    </a:lnTo>
                    <a:lnTo>
                      <a:pt x="76" y="568"/>
                    </a:lnTo>
                    <a:lnTo>
                      <a:pt x="74" y="570"/>
                    </a:lnTo>
                    <a:lnTo>
                      <a:pt x="72" y="574"/>
                    </a:lnTo>
                    <a:lnTo>
                      <a:pt x="72" y="578"/>
                    </a:lnTo>
                    <a:lnTo>
                      <a:pt x="70" y="580"/>
                    </a:lnTo>
                    <a:lnTo>
                      <a:pt x="70" y="586"/>
                    </a:lnTo>
                    <a:lnTo>
                      <a:pt x="68" y="590"/>
                    </a:lnTo>
                    <a:lnTo>
                      <a:pt x="74" y="588"/>
                    </a:lnTo>
                    <a:lnTo>
                      <a:pt x="78" y="588"/>
                    </a:lnTo>
                    <a:lnTo>
                      <a:pt x="84" y="586"/>
                    </a:lnTo>
                    <a:lnTo>
                      <a:pt x="88" y="586"/>
                    </a:lnTo>
                    <a:lnTo>
                      <a:pt x="90" y="586"/>
                    </a:lnTo>
                    <a:lnTo>
                      <a:pt x="94" y="586"/>
                    </a:lnTo>
                    <a:lnTo>
                      <a:pt x="96" y="586"/>
                    </a:lnTo>
                    <a:lnTo>
                      <a:pt x="100" y="586"/>
                    </a:lnTo>
                    <a:lnTo>
                      <a:pt x="102" y="586"/>
                    </a:lnTo>
                    <a:lnTo>
                      <a:pt x="104" y="586"/>
                    </a:lnTo>
                    <a:lnTo>
                      <a:pt x="106" y="586"/>
                    </a:lnTo>
                    <a:lnTo>
                      <a:pt x="106" y="588"/>
                    </a:lnTo>
                    <a:lnTo>
                      <a:pt x="108" y="588"/>
                    </a:lnTo>
                    <a:lnTo>
                      <a:pt x="108" y="588"/>
                    </a:lnTo>
                    <a:lnTo>
                      <a:pt x="108" y="590"/>
                    </a:lnTo>
                    <a:lnTo>
                      <a:pt x="110" y="592"/>
                    </a:lnTo>
                    <a:lnTo>
                      <a:pt x="110" y="594"/>
                    </a:lnTo>
                    <a:lnTo>
                      <a:pt x="110" y="598"/>
                    </a:lnTo>
                    <a:lnTo>
                      <a:pt x="112" y="600"/>
                    </a:lnTo>
                    <a:lnTo>
                      <a:pt x="112" y="604"/>
                    </a:lnTo>
                    <a:lnTo>
                      <a:pt x="114" y="606"/>
                    </a:lnTo>
                    <a:lnTo>
                      <a:pt x="114" y="608"/>
                    </a:lnTo>
                    <a:lnTo>
                      <a:pt x="114" y="608"/>
                    </a:lnTo>
                    <a:lnTo>
                      <a:pt x="116" y="610"/>
                    </a:lnTo>
                    <a:lnTo>
                      <a:pt x="116" y="612"/>
                    </a:lnTo>
                    <a:lnTo>
                      <a:pt x="118" y="614"/>
                    </a:lnTo>
                    <a:lnTo>
                      <a:pt x="120" y="614"/>
                    </a:lnTo>
                    <a:lnTo>
                      <a:pt x="124" y="618"/>
                    </a:lnTo>
                    <a:lnTo>
                      <a:pt x="128" y="620"/>
                    </a:lnTo>
                    <a:lnTo>
                      <a:pt x="132" y="624"/>
                    </a:lnTo>
                    <a:lnTo>
                      <a:pt x="136" y="626"/>
                    </a:lnTo>
                    <a:lnTo>
                      <a:pt x="144" y="632"/>
                    </a:lnTo>
                    <a:lnTo>
                      <a:pt x="150" y="636"/>
                    </a:lnTo>
                    <a:lnTo>
                      <a:pt x="154" y="638"/>
                    </a:lnTo>
                    <a:lnTo>
                      <a:pt x="158" y="642"/>
                    </a:lnTo>
                    <a:lnTo>
                      <a:pt x="162" y="644"/>
                    </a:lnTo>
                    <a:lnTo>
                      <a:pt x="166" y="648"/>
                    </a:lnTo>
                    <a:lnTo>
                      <a:pt x="166" y="648"/>
                    </a:lnTo>
                    <a:lnTo>
                      <a:pt x="168" y="650"/>
                    </a:lnTo>
                    <a:lnTo>
                      <a:pt x="170" y="652"/>
                    </a:lnTo>
                    <a:lnTo>
                      <a:pt x="170" y="654"/>
                    </a:lnTo>
                    <a:lnTo>
                      <a:pt x="172" y="656"/>
                    </a:lnTo>
                    <a:lnTo>
                      <a:pt x="172" y="658"/>
                    </a:lnTo>
                    <a:lnTo>
                      <a:pt x="172" y="658"/>
                    </a:lnTo>
                    <a:lnTo>
                      <a:pt x="172" y="660"/>
                    </a:lnTo>
                    <a:lnTo>
                      <a:pt x="172" y="660"/>
                    </a:lnTo>
                    <a:lnTo>
                      <a:pt x="172" y="662"/>
                    </a:lnTo>
                    <a:lnTo>
                      <a:pt x="172" y="664"/>
                    </a:lnTo>
                    <a:lnTo>
                      <a:pt x="172" y="666"/>
                    </a:lnTo>
                    <a:lnTo>
                      <a:pt x="170" y="670"/>
                    </a:lnTo>
                    <a:lnTo>
                      <a:pt x="170" y="672"/>
                    </a:lnTo>
                    <a:lnTo>
                      <a:pt x="168" y="680"/>
                    </a:lnTo>
                    <a:lnTo>
                      <a:pt x="166" y="686"/>
                    </a:lnTo>
                    <a:lnTo>
                      <a:pt x="164" y="688"/>
                    </a:lnTo>
                    <a:lnTo>
                      <a:pt x="164" y="692"/>
                    </a:lnTo>
                    <a:lnTo>
                      <a:pt x="162" y="694"/>
                    </a:lnTo>
                    <a:lnTo>
                      <a:pt x="162" y="696"/>
                    </a:lnTo>
                    <a:lnTo>
                      <a:pt x="162" y="700"/>
                    </a:lnTo>
                    <a:lnTo>
                      <a:pt x="162" y="700"/>
                    </a:lnTo>
                    <a:lnTo>
                      <a:pt x="162" y="702"/>
                    </a:lnTo>
                    <a:lnTo>
                      <a:pt x="164" y="702"/>
                    </a:lnTo>
                    <a:lnTo>
                      <a:pt x="164" y="702"/>
                    </a:lnTo>
                    <a:lnTo>
                      <a:pt x="164" y="704"/>
                    </a:lnTo>
                    <a:lnTo>
                      <a:pt x="166" y="704"/>
                    </a:lnTo>
                    <a:lnTo>
                      <a:pt x="166" y="706"/>
                    </a:lnTo>
                    <a:lnTo>
                      <a:pt x="168" y="706"/>
                    </a:lnTo>
                    <a:lnTo>
                      <a:pt x="170" y="708"/>
                    </a:lnTo>
                    <a:lnTo>
                      <a:pt x="170" y="708"/>
                    </a:lnTo>
                    <a:lnTo>
                      <a:pt x="170" y="708"/>
                    </a:lnTo>
                    <a:lnTo>
                      <a:pt x="170" y="708"/>
                    </a:lnTo>
                    <a:lnTo>
                      <a:pt x="170" y="710"/>
                    </a:lnTo>
                    <a:lnTo>
                      <a:pt x="170" y="710"/>
                    </a:lnTo>
                    <a:lnTo>
                      <a:pt x="170" y="712"/>
                    </a:lnTo>
                    <a:lnTo>
                      <a:pt x="168" y="712"/>
                    </a:lnTo>
                    <a:lnTo>
                      <a:pt x="168" y="714"/>
                    </a:lnTo>
                    <a:lnTo>
                      <a:pt x="166" y="714"/>
                    </a:lnTo>
                    <a:lnTo>
                      <a:pt x="164" y="716"/>
                    </a:lnTo>
                    <a:lnTo>
                      <a:pt x="160" y="720"/>
                    </a:lnTo>
                    <a:lnTo>
                      <a:pt x="156" y="722"/>
                    </a:lnTo>
                    <a:lnTo>
                      <a:pt x="156" y="722"/>
                    </a:lnTo>
                    <a:lnTo>
                      <a:pt x="148" y="728"/>
                    </a:lnTo>
                    <a:lnTo>
                      <a:pt x="146" y="732"/>
                    </a:lnTo>
                    <a:lnTo>
                      <a:pt x="144" y="734"/>
                    </a:lnTo>
                    <a:lnTo>
                      <a:pt x="142" y="736"/>
                    </a:lnTo>
                    <a:lnTo>
                      <a:pt x="142" y="738"/>
                    </a:lnTo>
                    <a:lnTo>
                      <a:pt x="140" y="740"/>
                    </a:lnTo>
                    <a:lnTo>
                      <a:pt x="140" y="742"/>
                    </a:lnTo>
                    <a:lnTo>
                      <a:pt x="138" y="742"/>
                    </a:lnTo>
                    <a:lnTo>
                      <a:pt x="138" y="744"/>
                    </a:lnTo>
                    <a:lnTo>
                      <a:pt x="138" y="744"/>
                    </a:lnTo>
                    <a:lnTo>
                      <a:pt x="138" y="746"/>
                    </a:lnTo>
                    <a:lnTo>
                      <a:pt x="140" y="746"/>
                    </a:lnTo>
                    <a:lnTo>
                      <a:pt x="140" y="748"/>
                    </a:lnTo>
                    <a:lnTo>
                      <a:pt x="140" y="748"/>
                    </a:lnTo>
                    <a:lnTo>
                      <a:pt x="142" y="748"/>
                    </a:lnTo>
                    <a:lnTo>
                      <a:pt x="144" y="750"/>
                    </a:lnTo>
                    <a:lnTo>
                      <a:pt x="148" y="752"/>
                    </a:lnTo>
                    <a:lnTo>
                      <a:pt x="154" y="754"/>
                    </a:lnTo>
                    <a:lnTo>
                      <a:pt x="156" y="754"/>
                    </a:lnTo>
                    <a:lnTo>
                      <a:pt x="156" y="754"/>
                    </a:lnTo>
                    <a:lnTo>
                      <a:pt x="158" y="756"/>
                    </a:lnTo>
                    <a:lnTo>
                      <a:pt x="160" y="756"/>
                    </a:lnTo>
                    <a:lnTo>
                      <a:pt x="160" y="758"/>
                    </a:lnTo>
                    <a:lnTo>
                      <a:pt x="164" y="762"/>
                    </a:lnTo>
                    <a:lnTo>
                      <a:pt x="168" y="766"/>
                    </a:lnTo>
                    <a:lnTo>
                      <a:pt x="172" y="764"/>
                    </a:lnTo>
                    <a:lnTo>
                      <a:pt x="176" y="762"/>
                    </a:lnTo>
                    <a:lnTo>
                      <a:pt x="180" y="758"/>
                    </a:lnTo>
                    <a:lnTo>
                      <a:pt x="186" y="754"/>
                    </a:lnTo>
                    <a:lnTo>
                      <a:pt x="188" y="754"/>
                    </a:lnTo>
                    <a:lnTo>
                      <a:pt x="190" y="752"/>
                    </a:lnTo>
                    <a:lnTo>
                      <a:pt x="194" y="750"/>
                    </a:lnTo>
                    <a:lnTo>
                      <a:pt x="196" y="750"/>
                    </a:lnTo>
                    <a:lnTo>
                      <a:pt x="198" y="748"/>
                    </a:lnTo>
                    <a:lnTo>
                      <a:pt x="200" y="748"/>
                    </a:lnTo>
                    <a:lnTo>
                      <a:pt x="200" y="748"/>
                    </a:lnTo>
                    <a:lnTo>
                      <a:pt x="202" y="748"/>
                    </a:lnTo>
                    <a:lnTo>
                      <a:pt x="202" y="750"/>
                    </a:lnTo>
                    <a:lnTo>
                      <a:pt x="204" y="750"/>
                    </a:lnTo>
                    <a:lnTo>
                      <a:pt x="206" y="752"/>
                    </a:lnTo>
                    <a:lnTo>
                      <a:pt x="208" y="754"/>
                    </a:lnTo>
                    <a:lnTo>
                      <a:pt x="212" y="754"/>
                    </a:lnTo>
                    <a:lnTo>
                      <a:pt x="214" y="756"/>
                    </a:lnTo>
                    <a:lnTo>
                      <a:pt x="216" y="758"/>
                    </a:lnTo>
                    <a:lnTo>
                      <a:pt x="216" y="758"/>
                    </a:lnTo>
                    <a:lnTo>
                      <a:pt x="218" y="758"/>
                    </a:lnTo>
                    <a:lnTo>
                      <a:pt x="218" y="758"/>
                    </a:lnTo>
                    <a:lnTo>
                      <a:pt x="220" y="758"/>
                    </a:lnTo>
                    <a:lnTo>
                      <a:pt x="224" y="758"/>
                    </a:lnTo>
                    <a:lnTo>
                      <a:pt x="228" y="758"/>
                    </a:lnTo>
                    <a:lnTo>
                      <a:pt x="228" y="758"/>
                    </a:lnTo>
                    <a:lnTo>
                      <a:pt x="230" y="758"/>
                    </a:lnTo>
                    <a:lnTo>
                      <a:pt x="232" y="760"/>
                    </a:lnTo>
                    <a:lnTo>
                      <a:pt x="234" y="760"/>
                    </a:lnTo>
                    <a:lnTo>
                      <a:pt x="234" y="762"/>
                    </a:lnTo>
                    <a:lnTo>
                      <a:pt x="236" y="764"/>
                    </a:lnTo>
                    <a:lnTo>
                      <a:pt x="240" y="768"/>
                    </a:lnTo>
                    <a:lnTo>
                      <a:pt x="244" y="770"/>
                    </a:lnTo>
                    <a:lnTo>
                      <a:pt x="246" y="774"/>
                    </a:lnTo>
                    <a:lnTo>
                      <a:pt x="252" y="780"/>
                    </a:lnTo>
                    <a:lnTo>
                      <a:pt x="258" y="788"/>
                    </a:lnTo>
                    <a:lnTo>
                      <a:pt x="286" y="780"/>
                    </a:lnTo>
                    <a:lnTo>
                      <a:pt x="284" y="776"/>
                    </a:lnTo>
                    <a:lnTo>
                      <a:pt x="282" y="772"/>
                    </a:lnTo>
                    <a:lnTo>
                      <a:pt x="280" y="768"/>
                    </a:lnTo>
                    <a:lnTo>
                      <a:pt x="280" y="764"/>
                    </a:lnTo>
                    <a:lnTo>
                      <a:pt x="278" y="762"/>
                    </a:lnTo>
                    <a:lnTo>
                      <a:pt x="278" y="760"/>
                    </a:lnTo>
                    <a:lnTo>
                      <a:pt x="278" y="760"/>
                    </a:lnTo>
                    <a:lnTo>
                      <a:pt x="278" y="758"/>
                    </a:lnTo>
                    <a:lnTo>
                      <a:pt x="280" y="756"/>
                    </a:lnTo>
                    <a:lnTo>
                      <a:pt x="280" y="754"/>
                    </a:lnTo>
                    <a:lnTo>
                      <a:pt x="282" y="752"/>
                    </a:lnTo>
                    <a:lnTo>
                      <a:pt x="284" y="748"/>
                    </a:lnTo>
                    <a:lnTo>
                      <a:pt x="286" y="746"/>
                    </a:lnTo>
                    <a:lnTo>
                      <a:pt x="288" y="744"/>
                    </a:lnTo>
                    <a:lnTo>
                      <a:pt x="290" y="740"/>
                    </a:lnTo>
                    <a:lnTo>
                      <a:pt x="294" y="738"/>
                    </a:lnTo>
                    <a:lnTo>
                      <a:pt x="296" y="736"/>
                    </a:lnTo>
                    <a:lnTo>
                      <a:pt x="302" y="730"/>
                    </a:lnTo>
                    <a:lnTo>
                      <a:pt x="306" y="726"/>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grpSp>
        <p:grpSp>
          <p:nvGrpSpPr>
            <p:cNvPr id="1415" name="Gruppieren 697"/>
            <p:cNvGrpSpPr/>
            <p:nvPr/>
          </p:nvGrpSpPr>
          <p:grpSpPr>
            <a:xfrm>
              <a:off x="9562585" y="2504417"/>
              <a:ext cx="384220" cy="594897"/>
              <a:chOff x="7218653" y="3495842"/>
              <a:chExt cx="295275" cy="457200"/>
            </a:xfrm>
            <a:grpFill/>
          </p:grpSpPr>
          <p:sp>
            <p:nvSpPr>
              <p:cNvPr id="1449" name="Freeform 54"/>
              <p:cNvSpPr>
                <a:spLocks/>
              </p:cNvSpPr>
              <p:nvPr/>
            </p:nvSpPr>
            <p:spPr bwMode="auto">
              <a:xfrm>
                <a:off x="7402803" y="3495842"/>
                <a:ext cx="111125" cy="142875"/>
              </a:xfrm>
              <a:custGeom>
                <a:avLst/>
                <a:gdLst>
                  <a:gd name="T0" fmla="*/ 12 w 70"/>
                  <a:gd name="T1" fmla="*/ 8 h 90"/>
                  <a:gd name="T2" fmla="*/ 12 w 70"/>
                  <a:gd name="T3" fmla="*/ 14 h 90"/>
                  <a:gd name="T4" fmla="*/ 14 w 70"/>
                  <a:gd name="T5" fmla="*/ 24 h 90"/>
                  <a:gd name="T6" fmla="*/ 16 w 70"/>
                  <a:gd name="T7" fmla="*/ 34 h 90"/>
                  <a:gd name="T8" fmla="*/ 16 w 70"/>
                  <a:gd name="T9" fmla="*/ 42 h 90"/>
                  <a:gd name="T10" fmla="*/ 16 w 70"/>
                  <a:gd name="T11" fmla="*/ 48 h 90"/>
                  <a:gd name="T12" fmla="*/ 10 w 70"/>
                  <a:gd name="T13" fmla="*/ 56 h 90"/>
                  <a:gd name="T14" fmla="*/ 6 w 70"/>
                  <a:gd name="T15" fmla="*/ 62 h 90"/>
                  <a:gd name="T16" fmla="*/ 0 w 70"/>
                  <a:gd name="T17" fmla="*/ 70 h 90"/>
                  <a:gd name="T18" fmla="*/ 0 w 70"/>
                  <a:gd name="T19" fmla="*/ 72 h 90"/>
                  <a:gd name="T20" fmla="*/ 2 w 70"/>
                  <a:gd name="T21" fmla="*/ 76 h 90"/>
                  <a:gd name="T22" fmla="*/ 6 w 70"/>
                  <a:gd name="T23" fmla="*/ 80 h 90"/>
                  <a:gd name="T24" fmla="*/ 8 w 70"/>
                  <a:gd name="T25" fmla="*/ 82 h 90"/>
                  <a:gd name="T26" fmla="*/ 12 w 70"/>
                  <a:gd name="T27" fmla="*/ 80 h 90"/>
                  <a:gd name="T28" fmla="*/ 18 w 70"/>
                  <a:gd name="T29" fmla="*/ 78 h 90"/>
                  <a:gd name="T30" fmla="*/ 24 w 70"/>
                  <a:gd name="T31" fmla="*/ 76 h 90"/>
                  <a:gd name="T32" fmla="*/ 26 w 70"/>
                  <a:gd name="T33" fmla="*/ 74 h 90"/>
                  <a:gd name="T34" fmla="*/ 34 w 70"/>
                  <a:gd name="T35" fmla="*/ 76 h 90"/>
                  <a:gd name="T36" fmla="*/ 40 w 70"/>
                  <a:gd name="T37" fmla="*/ 78 h 90"/>
                  <a:gd name="T38" fmla="*/ 42 w 70"/>
                  <a:gd name="T39" fmla="*/ 80 h 90"/>
                  <a:gd name="T40" fmla="*/ 48 w 70"/>
                  <a:gd name="T41" fmla="*/ 88 h 90"/>
                  <a:gd name="T42" fmla="*/ 48 w 70"/>
                  <a:gd name="T43" fmla="*/ 90 h 90"/>
                  <a:gd name="T44" fmla="*/ 50 w 70"/>
                  <a:gd name="T45" fmla="*/ 88 h 90"/>
                  <a:gd name="T46" fmla="*/ 52 w 70"/>
                  <a:gd name="T47" fmla="*/ 82 h 90"/>
                  <a:gd name="T48" fmla="*/ 56 w 70"/>
                  <a:gd name="T49" fmla="*/ 72 h 90"/>
                  <a:gd name="T50" fmla="*/ 60 w 70"/>
                  <a:gd name="T51" fmla="*/ 68 h 90"/>
                  <a:gd name="T52" fmla="*/ 64 w 70"/>
                  <a:gd name="T53" fmla="*/ 64 h 90"/>
                  <a:gd name="T54" fmla="*/ 68 w 70"/>
                  <a:gd name="T55" fmla="*/ 62 h 90"/>
                  <a:gd name="T56" fmla="*/ 70 w 70"/>
                  <a:gd name="T57" fmla="*/ 62 h 90"/>
                  <a:gd name="T58" fmla="*/ 70 w 70"/>
                  <a:gd name="T59" fmla="*/ 58 h 90"/>
                  <a:gd name="T60" fmla="*/ 70 w 70"/>
                  <a:gd name="T61" fmla="*/ 50 h 90"/>
                  <a:gd name="T62" fmla="*/ 68 w 70"/>
                  <a:gd name="T63" fmla="*/ 44 h 90"/>
                  <a:gd name="T64" fmla="*/ 66 w 70"/>
                  <a:gd name="T65" fmla="*/ 42 h 90"/>
                  <a:gd name="T66" fmla="*/ 60 w 70"/>
                  <a:gd name="T67" fmla="*/ 40 h 90"/>
                  <a:gd name="T68" fmla="*/ 52 w 70"/>
                  <a:gd name="T69" fmla="*/ 38 h 90"/>
                  <a:gd name="T70" fmla="*/ 40 w 70"/>
                  <a:gd name="T71" fmla="*/ 36 h 90"/>
                  <a:gd name="T72" fmla="*/ 34 w 70"/>
                  <a:gd name="T73" fmla="*/ 32 h 90"/>
                  <a:gd name="T74" fmla="*/ 30 w 70"/>
                  <a:gd name="T75" fmla="*/ 30 h 90"/>
                  <a:gd name="T76" fmla="*/ 28 w 70"/>
                  <a:gd name="T77" fmla="*/ 28 h 90"/>
                  <a:gd name="T78" fmla="*/ 26 w 70"/>
                  <a:gd name="T79" fmla="*/ 18 h 90"/>
                  <a:gd name="T80" fmla="*/ 24 w 70"/>
                  <a:gd name="T81" fmla="*/ 12 h 90"/>
                  <a:gd name="T82" fmla="*/ 22 w 70"/>
                  <a:gd name="T83" fmla="*/ 4 h 90"/>
                  <a:gd name="T84" fmla="*/ 20 w 70"/>
                  <a:gd name="T85" fmla="*/ 0 h 90"/>
                  <a:gd name="T86" fmla="*/ 18 w 70"/>
                  <a:gd name="T87" fmla="*/ 0 h 90"/>
                  <a:gd name="T88" fmla="*/ 14 w 70"/>
                  <a:gd name="T89" fmla="*/ 2 h 90"/>
                  <a:gd name="T90" fmla="*/ 12 w 70"/>
                  <a:gd name="T91" fmla="*/ 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90">
                    <a:moveTo>
                      <a:pt x="12" y="8"/>
                    </a:moveTo>
                    <a:lnTo>
                      <a:pt x="12" y="8"/>
                    </a:lnTo>
                    <a:lnTo>
                      <a:pt x="12" y="8"/>
                    </a:lnTo>
                    <a:lnTo>
                      <a:pt x="12" y="10"/>
                    </a:lnTo>
                    <a:lnTo>
                      <a:pt x="12" y="12"/>
                    </a:lnTo>
                    <a:lnTo>
                      <a:pt x="12" y="14"/>
                    </a:lnTo>
                    <a:lnTo>
                      <a:pt x="12" y="18"/>
                    </a:lnTo>
                    <a:lnTo>
                      <a:pt x="14" y="22"/>
                    </a:lnTo>
                    <a:lnTo>
                      <a:pt x="14" y="24"/>
                    </a:lnTo>
                    <a:lnTo>
                      <a:pt x="16" y="26"/>
                    </a:lnTo>
                    <a:lnTo>
                      <a:pt x="16" y="30"/>
                    </a:lnTo>
                    <a:lnTo>
                      <a:pt x="16" y="34"/>
                    </a:lnTo>
                    <a:lnTo>
                      <a:pt x="16" y="38"/>
                    </a:lnTo>
                    <a:lnTo>
                      <a:pt x="16" y="40"/>
                    </a:lnTo>
                    <a:lnTo>
                      <a:pt x="16" y="42"/>
                    </a:lnTo>
                    <a:lnTo>
                      <a:pt x="16" y="44"/>
                    </a:lnTo>
                    <a:lnTo>
                      <a:pt x="16" y="44"/>
                    </a:lnTo>
                    <a:lnTo>
                      <a:pt x="16" y="48"/>
                    </a:lnTo>
                    <a:lnTo>
                      <a:pt x="14" y="50"/>
                    </a:lnTo>
                    <a:lnTo>
                      <a:pt x="12" y="52"/>
                    </a:lnTo>
                    <a:lnTo>
                      <a:pt x="10" y="56"/>
                    </a:lnTo>
                    <a:lnTo>
                      <a:pt x="8" y="60"/>
                    </a:lnTo>
                    <a:lnTo>
                      <a:pt x="6" y="60"/>
                    </a:lnTo>
                    <a:lnTo>
                      <a:pt x="6" y="62"/>
                    </a:lnTo>
                    <a:lnTo>
                      <a:pt x="2" y="66"/>
                    </a:lnTo>
                    <a:lnTo>
                      <a:pt x="2" y="68"/>
                    </a:lnTo>
                    <a:lnTo>
                      <a:pt x="0" y="70"/>
                    </a:lnTo>
                    <a:lnTo>
                      <a:pt x="0" y="70"/>
                    </a:lnTo>
                    <a:lnTo>
                      <a:pt x="0" y="72"/>
                    </a:lnTo>
                    <a:lnTo>
                      <a:pt x="0" y="72"/>
                    </a:lnTo>
                    <a:lnTo>
                      <a:pt x="0" y="74"/>
                    </a:lnTo>
                    <a:lnTo>
                      <a:pt x="0" y="74"/>
                    </a:lnTo>
                    <a:lnTo>
                      <a:pt x="2" y="76"/>
                    </a:lnTo>
                    <a:lnTo>
                      <a:pt x="2" y="76"/>
                    </a:lnTo>
                    <a:lnTo>
                      <a:pt x="4" y="78"/>
                    </a:lnTo>
                    <a:lnTo>
                      <a:pt x="6" y="80"/>
                    </a:lnTo>
                    <a:lnTo>
                      <a:pt x="6" y="80"/>
                    </a:lnTo>
                    <a:lnTo>
                      <a:pt x="8" y="80"/>
                    </a:lnTo>
                    <a:lnTo>
                      <a:pt x="8" y="82"/>
                    </a:lnTo>
                    <a:lnTo>
                      <a:pt x="10" y="82"/>
                    </a:lnTo>
                    <a:lnTo>
                      <a:pt x="10" y="80"/>
                    </a:lnTo>
                    <a:lnTo>
                      <a:pt x="12" y="80"/>
                    </a:lnTo>
                    <a:lnTo>
                      <a:pt x="12" y="80"/>
                    </a:lnTo>
                    <a:lnTo>
                      <a:pt x="14" y="80"/>
                    </a:lnTo>
                    <a:lnTo>
                      <a:pt x="18" y="78"/>
                    </a:lnTo>
                    <a:lnTo>
                      <a:pt x="20" y="76"/>
                    </a:lnTo>
                    <a:lnTo>
                      <a:pt x="22" y="76"/>
                    </a:lnTo>
                    <a:lnTo>
                      <a:pt x="24" y="76"/>
                    </a:lnTo>
                    <a:lnTo>
                      <a:pt x="24" y="74"/>
                    </a:lnTo>
                    <a:lnTo>
                      <a:pt x="26" y="74"/>
                    </a:lnTo>
                    <a:lnTo>
                      <a:pt x="26" y="74"/>
                    </a:lnTo>
                    <a:lnTo>
                      <a:pt x="30" y="74"/>
                    </a:lnTo>
                    <a:lnTo>
                      <a:pt x="32" y="76"/>
                    </a:lnTo>
                    <a:lnTo>
                      <a:pt x="34" y="76"/>
                    </a:lnTo>
                    <a:lnTo>
                      <a:pt x="36" y="76"/>
                    </a:lnTo>
                    <a:lnTo>
                      <a:pt x="38" y="76"/>
                    </a:lnTo>
                    <a:lnTo>
                      <a:pt x="40" y="78"/>
                    </a:lnTo>
                    <a:lnTo>
                      <a:pt x="42" y="78"/>
                    </a:lnTo>
                    <a:lnTo>
                      <a:pt x="42" y="78"/>
                    </a:lnTo>
                    <a:lnTo>
                      <a:pt x="42" y="80"/>
                    </a:lnTo>
                    <a:lnTo>
                      <a:pt x="44" y="82"/>
                    </a:lnTo>
                    <a:lnTo>
                      <a:pt x="46" y="86"/>
                    </a:lnTo>
                    <a:lnTo>
                      <a:pt x="48" y="88"/>
                    </a:lnTo>
                    <a:lnTo>
                      <a:pt x="48" y="88"/>
                    </a:lnTo>
                    <a:lnTo>
                      <a:pt x="48" y="90"/>
                    </a:lnTo>
                    <a:lnTo>
                      <a:pt x="48" y="90"/>
                    </a:lnTo>
                    <a:lnTo>
                      <a:pt x="50" y="90"/>
                    </a:lnTo>
                    <a:lnTo>
                      <a:pt x="50" y="88"/>
                    </a:lnTo>
                    <a:lnTo>
                      <a:pt x="50" y="88"/>
                    </a:lnTo>
                    <a:lnTo>
                      <a:pt x="50" y="86"/>
                    </a:lnTo>
                    <a:lnTo>
                      <a:pt x="50" y="84"/>
                    </a:lnTo>
                    <a:lnTo>
                      <a:pt x="52" y="82"/>
                    </a:lnTo>
                    <a:lnTo>
                      <a:pt x="52" y="78"/>
                    </a:lnTo>
                    <a:lnTo>
                      <a:pt x="54" y="74"/>
                    </a:lnTo>
                    <a:lnTo>
                      <a:pt x="56" y="72"/>
                    </a:lnTo>
                    <a:lnTo>
                      <a:pt x="58" y="70"/>
                    </a:lnTo>
                    <a:lnTo>
                      <a:pt x="58" y="68"/>
                    </a:lnTo>
                    <a:lnTo>
                      <a:pt x="60" y="68"/>
                    </a:lnTo>
                    <a:lnTo>
                      <a:pt x="60" y="66"/>
                    </a:lnTo>
                    <a:lnTo>
                      <a:pt x="62" y="66"/>
                    </a:lnTo>
                    <a:lnTo>
                      <a:pt x="64" y="64"/>
                    </a:lnTo>
                    <a:lnTo>
                      <a:pt x="66" y="64"/>
                    </a:lnTo>
                    <a:lnTo>
                      <a:pt x="68" y="64"/>
                    </a:lnTo>
                    <a:lnTo>
                      <a:pt x="68" y="62"/>
                    </a:lnTo>
                    <a:lnTo>
                      <a:pt x="68" y="62"/>
                    </a:lnTo>
                    <a:lnTo>
                      <a:pt x="70" y="62"/>
                    </a:lnTo>
                    <a:lnTo>
                      <a:pt x="70" y="62"/>
                    </a:lnTo>
                    <a:lnTo>
                      <a:pt x="70" y="60"/>
                    </a:lnTo>
                    <a:lnTo>
                      <a:pt x="70" y="60"/>
                    </a:lnTo>
                    <a:lnTo>
                      <a:pt x="70" y="58"/>
                    </a:lnTo>
                    <a:lnTo>
                      <a:pt x="70" y="56"/>
                    </a:lnTo>
                    <a:lnTo>
                      <a:pt x="70" y="52"/>
                    </a:lnTo>
                    <a:lnTo>
                      <a:pt x="70" y="50"/>
                    </a:lnTo>
                    <a:lnTo>
                      <a:pt x="68" y="48"/>
                    </a:lnTo>
                    <a:lnTo>
                      <a:pt x="68" y="44"/>
                    </a:lnTo>
                    <a:lnTo>
                      <a:pt x="68" y="44"/>
                    </a:lnTo>
                    <a:lnTo>
                      <a:pt x="66" y="44"/>
                    </a:lnTo>
                    <a:lnTo>
                      <a:pt x="66" y="42"/>
                    </a:lnTo>
                    <a:lnTo>
                      <a:pt x="66" y="42"/>
                    </a:lnTo>
                    <a:lnTo>
                      <a:pt x="64" y="42"/>
                    </a:lnTo>
                    <a:lnTo>
                      <a:pt x="62" y="40"/>
                    </a:lnTo>
                    <a:lnTo>
                      <a:pt x="60" y="40"/>
                    </a:lnTo>
                    <a:lnTo>
                      <a:pt x="56" y="38"/>
                    </a:lnTo>
                    <a:lnTo>
                      <a:pt x="54" y="38"/>
                    </a:lnTo>
                    <a:lnTo>
                      <a:pt x="52" y="38"/>
                    </a:lnTo>
                    <a:lnTo>
                      <a:pt x="50" y="38"/>
                    </a:lnTo>
                    <a:lnTo>
                      <a:pt x="46" y="36"/>
                    </a:lnTo>
                    <a:lnTo>
                      <a:pt x="40" y="36"/>
                    </a:lnTo>
                    <a:lnTo>
                      <a:pt x="38" y="34"/>
                    </a:lnTo>
                    <a:lnTo>
                      <a:pt x="34" y="34"/>
                    </a:lnTo>
                    <a:lnTo>
                      <a:pt x="34" y="32"/>
                    </a:lnTo>
                    <a:lnTo>
                      <a:pt x="32" y="32"/>
                    </a:lnTo>
                    <a:lnTo>
                      <a:pt x="30" y="32"/>
                    </a:lnTo>
                    <a:lnTo>
                      <a:pt x="30" y="30"/>
                    </a:lnTo>
                    <a:lnTo>
                      <a:pt x="30" y="30"/>
                    </a:lnTo>
                    <a:lnTo>
                      <a:pt x="30" y="30"/>
                    </a:lnTo>
                    <a:lnTo>
                      <a:pt x="28" y="28"/>
                    </a:lnTo>
                    <a:lnTo>
                      <a:pt x="28" y="26"/>
                    </a:lnTo>
                    <a:lnTo>
                      <a:pt x="26" y="22"/>
                    </a:lnTo>
                    <a:lnTo>
                      <a:pt x="26" y="18"/>
                    </a:lnTo>
                    <a:lnTo>
                      <a:pt x="24" y="16"/>
                    </a:lnTo>
                    <a:lnTo>
                      <a:pt x="24" y="14"/>
                    </a:lnTo>
                    <a:lnTo>
                      <a:pt x="24" y="12"/>
                    </a:lnTo>
                    <a:lnTo>
                      <a:pt x="22" y="10"/>
                    </a:lnTo>
                    <a:lnTo>
                      <a:pt x="22" y="6"/>
                    </a:lnTo>
                    <a:lnTo>
                      <a:pt x="22" y="4"/>
                    </a:lnTo>
                    <a:lnTo>
                      <a:pt x="20" y="2"/>
                    </a:lnTo>
                    <a:lnTo>
                      <a:pt x="20" y="2"/>
                    </a:lnTo>
                    <a:lnTo>
                      <a:pt x="20" y="0"/>
                    </a:lnTo>
                    <a:lnTo>
                      <a:pt x="18" y="0"/>
                    </a:lnTo>
                    <a:lnTo>
                      <a:pt x="18" y="0"/>
                    </a:lnTo>
                    <a:lnTo>
                      <a:pt x="18" y="0"/>
                    </a:lnTo>
                    <a:lnTo>
                      <a:pt x="16" y="0"/>
                    </a:lnTo>
                    <a:lnTo>
                      <a:pt x="16" y="2"/>
                    </a:lnTo>
                    <a:lnTo>
                      <a:pt x="14" y="2"/>
                    </a:lnTo>
                    <a:lnTo>
                      <a:pt x="14" y="4"/>
                    </a:lnTo>
                    <a:lnTo>
                      <a:pt x="14" y="4"/>
                    </a:lnTo>
                    <a:lnTo>
                      <a:pt x="12" y="6"/>
                    </a:lnTo>
                    <a:lnTo>
                      <a:pt x="12" y="6"/>
                    </a:lnTo>
                    <a:lnTo>
                      <a:pt x="12" y="8"/>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50" name="Freeform 57"/>
              <p:cNvSpPr>
                <a:spLocks/>
              </p:cNvSpPr>
              <p:nvPr/>
            </p:nvSpPr>
            <p:spPr bwMode="auto">
              <a:xfrm>
                <a:off x="7269453" y="3648242"/>
                <a:ext cx="215900" cy="228600"/>
              </a:xfrm>
              <a:custGeom>
                <a:avLst/>
                <a:gdLst>
                  <a:gd name="T0" fmla="*/ 108 w 136"/>
                  <a:gd name="T1" fmla="*/ 0 h 144"/>
                  <a:gd name="T2" fmla="*/ 116 w 136"/>
                  <a:gd name="T3" fmla="*/ 2 h 144"/>
                  <a:gd name="T4" fmla="*/ 120 w 136"/>
                  <a:gd name="T5" fmla="*/ 12 h 144"/>
                  <a:gd name="T6" fmla="*/ 122 w 136"/>
                  <a:gd name="T7" fmla="*/ 30 h 144"/>
                  <a:gd name="T8" fmla="*/ 134 w 136"/>
                  <a:gd name="T9" fmla="*/ 42 h 144"/>
                  <a:gd name="T10" fmla="*/ 136 w 136"/>
                  <a:gd name="T11" fmla="*/ 48 h 144"/>
                  <a:gd name="T12" fmla="*/ 128 w 136"/>
                  <a:gd name="T13" fmla="*/ 54 h 144"/>
                  <a:gd name="T14" fmla="*/ 120 w 136"/>
                  <a:gd name="T15" fmla="*/ 62 h 144"/>
                  <a:gd name="T16" fmla="*/ 120 w 136"/>
                  <a:gd name="T17" fmla="*/ 72 h 144"/>
                  <a:gd name="T18" fmla="*/ 126 w 136"/>
                  <a:gd name="T19" fmla="*/ 88 h 144"/>
                  <a:gd name="T20" fmla="*/ 124 w 136"/>
                  <a:gd name="T21" fmla="*/ 100 h 144"/>
                  <a:gd name="T22" fmla="*/ 120 w 136"/>
                  <a:gd name="T23" fmla="*/ 110 h 144"/>
                  <a:gd name="T24" fmla="*/ 112 w 136"/>
                  <a:gd name="T25" fmla="*/ 114 h 144"/>
                  <a:gd name="T26" fmla="*/ 106 w 136"/>
                  <a:gd name="T27" fmla="*/ 120 h 144"/>
                  <a:gd name="T28" fmla="*/ 104 w 136"/>
                  <a:gd name="T29" fmla="*/ 128 h 144"/>
                  <a:gd name="T30" fmla="*/ 100 w 136"/>
                  <a:gd name="T31" fmla="*/ 128 h 144"/>
                  <a:gd name="T32" fmla="*/ 94 w 136"/>
                  <a:gd name="T33" fmla="*/ 118 h 144"/>
                  <a:gd name="T34" fmla="*/ 90 w 136"/>
                  <a:gd name="T35" fmla="*/ 120 h 144"/>
                  <a:gd name="T36" fmla="*/ 84 w 136"/>
                  <a:gd name="T37" fmla="*/ 126 h 144"/>
                  <a:gd name="T38" fmla="*/ 70 w 136"/>
                  <a:gd name="T39" fmla="*/ 126 h 144"/>
                  <a:gd name="T40" fmla="*/ 68 w 136"/>
                  <a:gd name="T41" fmla="*/ 122 h 144"/>
                  <a:gd name="T42" fmla="*/ 64 w 136"/>
                  <a:gd name="T43" fmla="*/ 116 h 144"/>
                  <a:gd name="T44" fmla="*/ 58 w 136"/>
                  <a:gd name="T45" fmla="*/ 118 h 144"/>
                  <a:gd name="T46" fmla="*/ 56 w 136"/>
                  <a:gd name="T47" fmla="*/ 124 h 144"/>
                  <a:gd name="T48" fmla="*/ 60 w 136"/>
                  <a:gd name="T49" fmla="*/ 138 h 144"/>
                  <a:gd name="T50" fmla="*/ 56 w 136"/>
                  <a:gd name="T51" fmla="*/ 142 h 144"/>
                  <a:gd name="T52" fmla="*/ 50 w 136"/>
                  <a:gd name="T53" fmla="*/ 138 h 144"/>
                  <a:gd name="T54" fmla="*/ 42 w 136"/>
                  <a:gd name="T55" fmla="*/ 128 h 144"/>
                  <a:gd name="T56" fmla="*/ 40 w 136"/>
                  <a:gd name="T57" fmla="*/ 128 h 144"/>
                  <a:gd name="T58" fmla="*/ 38 w 136"/>
                  <a:gd name="T59" fmla="*/ 138 h 144"/>
                  <a:gd name="T60" fmla="*/ 36 w 136"/>
                  <a:gd name="T61" fmla="*/ 142 h 144"/>
                  <a:gd name="T62" fmla="*/ 28 w 136"/>
                  <a:gd name="T63" fmla="*/ 144 h 144"/>
                  <a:gd name="T64" fmla="*/ 22 w 136"/>
                  <a:gd name="T65" fmla="*/ 136 h 144"/>
                  <a:gd name="T66" fmla="*/ 18 w 136"/>
                  <a:gd name="T67" fmla="*/ 132 h 144"/>
                  <a:gd name="T68" fmla="*/ 6 w 136"/>
                  <a:gd name="T69" fmla="*/ 130 h 144"/>
                  <a:gd name="T70" fmla="*/ 0 w 136"/>
                  <a:gd name="T71" fmla="*/ 126 h 144"/>
                  <a:gd name="T72" fmla="*/ 4 w 136"/>
                  <a:gd name="T73" fmla="*/ 120 h 144"/>
                  <a:gd name="T74" fmla="*/ 14 w 136"/>
                  <a:gd name="T75" fmla="*/ 112 h 144"/>
                  <a:gd name="T76" fmla="*/ 28 w 136"/>
                  <a:gd name="T77" fmla="*/ 102 h 144"/>
                  <a:gd name="T78" fmla="*/ 36 w 136"/>
                  <a:gd name="T79" fmla="*/ 98 h 144"/>
                  <a:gd name="T80" fmla="*/ 50 w 136"/>
                  <a:gd name="T81" fmla="*/ 102 h 144"/>
                  <a:gd name="T82" fmla="*/ 56 w 136"/>
                  <a:gd name="T83" fmla="*/ 100 h 144"/>
                  <a:gd name="T84" fmla="*/ 58 w 136"/>
                  <a:gd name="T85" fmla="*/ 90 h 144"/>
                  <a:gd name="T86" fmla="*/ 60 w 136"/>
                  <a:gd name="T87" fmla="*/ 76 h 144"/>
                  <a:gd name="T88" fmla="*/ 62 w 136"/>
                  <a:gd name="T89" fmla="*/ 74 h 144"/>
                  <a:gd name="T90" fmla="*/ 70 w 136"/>
                  <a:gd name="T91" fmla="*/ 76 h 144"/>
                  <a:gd name="T92" fmla="*/ 84 w 136"/>
                  <a:gd name="T93" fmla="*/ 78 h 144"/>
                  <a:gd name="T94" fmla="*/ 90 w 136"/>
                  <a:gd name="T95" fmla="*/ 74 h 144"/>
                  <a:gd name="T96" fmla="*/ 92 w 136"/>
                  <a:gd name="T97" fmla="*/ 64 h 144"/>
                  <a:gd name="T98" fmla="*/ 92 w 136"/>
                  <a:gd name="T99" fmla="*/ 48 h 144"/>
                  <a:gd name="T100" fmla="*/ 98 w 136"/>
                  <a:gd name="T101" fmla="*/ 38 h 144"/>
                  <a:gd name="T102" fmla="*/ 98 w 136"/>
                  <a:gd name="T103" fmla="*/ 30 h 144"/>
                  <a:gd name="T104" fmla="*/ 94 w 136"/>
                  <a:gd name="T105" fmla="*/ 14 h 144"/>
                  <a:gd name="T106" fmla="*/ 96 w 136"/>
                  <a:gd name="T107"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6" h="144">
                    <a:moveTo>
                      <a:pt x="102" y="2"/>
                    </a:moveTo>
                    <a:lnTo>
                      <a:pt x="102" y="2"/>
                    </a:lnTo>
                    <a:lnTo>
                      <a:pt x="102" y="0"/>
                    </a:lnTo>
                    <a:lnTo>
                      <a:pt x="104" y="0"/>
                    </a:lnTo>
                    <a:lnTo>
                      <a:pt x="106" y="0"/>
                    </a:lnTo>
                    <a:lnTo>
                      <a:pt x="108" y="0"/>
                    </a:lnTo>
                    <a:lnTo>
                      <a:pt x="110" y="0"/>
                    </a:lnTo>
                    <a:lnTo>
                      <a:pt x="112" y="0"/>
                    </a:lnTo>
                    <a:lnTo>
                      <a:pt x="114" y="0"/>
                    </a:lnTo>
                    <a:lnTo>
                      <a:pt x="114" y="0"/>
                    </a:lnTo>
                    <a:lnTo>
                      <a:pt x="116" y="2"/>
                    </a:lnTo>
                    <a:lnTo>
                      <a:pt x="116" y="2"/>
                    </a:lnTo>
                    <a:lnTo>
                      <a:pt x="116" y="4"/>
                    </a:lnTo>
                    <a:lnTo>
                      <a:pt x="118" y="4"/>
                    </a:lnTo>
                    <a:lnTo>
                      <a:pt x="118" y="6"/>
                    </a:lnTo>
                    <a:lnTo>
                      <a:pt x="118" y="8"/>
                    </a:lnTo>
                    <a:lnTo>
                      <a:pt x="118" y="10"/>
                    </a:lnTo>
                    <a:lnTo>
                      <a:pt x="120" y="12"/>
                    </a:lnTo>
                    <a:lnTo>
                      <a:pt x="120" y="20"/>
                    </a:lnTo>
                    <a:lnTo>
                      <a:pt x="120" y="22"/>
                    </a:lnTo>
                    <a:lnTo>
                      <a:pt x="120" y="24"/>
                    </a:lnTo>
                    <a:lnTo>
                      <a:pt x="120" y="26"/>
                    </a:lnTo>
                    <a:lnTo>
                      <a:pt x="122" y="28"/>
                    </a:lnTo>
                    <a:lnTo>
                      <a:pt x="122" y="30"/>
                    </a:lnTo>
                    <a:lnTo>
                      <a:pt x="124" y="34"/>
                    </a:lnTo>
                    <a:lnTo>
                      <a:pt x="126" y="36"/>
                    </a:lnTo>
                    <a:lnTo>
                      <a:pt x="126" y="36"/>
                    </a:lnTo>
                    <a:lnTo>
                      <a:pt x="128" y="38"/>
                    </a:lnTo>
                    <a:lnTo>
                      <a:pt x="132" y="40"/>
                    </a:lnTo>
                    <a:lnTo>
                      <a:pt x="134" y="42"/>
                    </a:lnTo>
                    <a:lnTo>
                      <a:pt x="136" y="44"/>
                    </a:lnTo>
                    <a:lnTo>
                      <a:pt x="136" y="44"/>
                    </a:lnTo>
                    <a:lnTo>
                      <a:pt x="136" y="46"/>
                    </a:lnTo>
                    <a:lnTo>
                      <a:pt x="136" y="46"/>
                    </a:lnTo>
                    <a:lnTo>
                      <a:pt x="136" y="46"/>
                    </a:lnTo>
                    <a:lnTo>
                      <a:pt x="136" y="48"/>
                    </a:lnTo>
                    <a:lnTo>
                      <a:pt x="136" y="48"/>
                    </a:lnTo>
                    <a:lnTo>
                      <a:pt x="136" y="50"/>
                    </a:lnTo>
                    <a:lnTo>
                      <a:pt x="134" y="50"/>
                    </a:lnTo>
                    <a:lnTo>
                      <a:pt x="132" y="52"/>
                    </a:lnTo>
                    <a:lnTo>
                      <a:pt x="132" y="52"/>
                    </a:lnTo>
                    <a:lnTo>
                      <a:pt x="128" y="54"/>
                    </a:lnTo>
                    <a:lnTo>
                      <a:pt x="126" y="56"/>
                    </a:lnTo>
                    <a:lnTo>
                      <a:pt x="122" y="58"/>
                    </a:lnTo>
                    <a:lnTo>
                      <a:pt x="122" y="58"/>
                    </a:lnTo>
                    <a:lnTo>
                      <a:pt x="120" y="60"/>
                    </a:lnTo>
                    <a:lnTo>
                      <a:pt x="120" y="60"/>
                    </a:lnTo>
                    <a:lnTo>
                      <a:pt x="120" y="62"/>
                    </a:lnTo>
                    <a:lnTo>
                      <a:pt x="120" y="64"/>
                    </a:lnTo>
                    <a:lnTo>
                      <a:pt x="118" y="64"/>
                    </a:lnTo>
                    <a:lnTo>
                      <a:pt x="120" y="66"/>
                    </a:lnTo>
                    <a:lnTo>
                      <a:pt x="120" y="68"/>
                    </a:lnTo>
                    <a:lnTo>
                      <a:pt x="120" y="70"/>
                    </a:lnTo>
                    <a:lnTo>
                      <a:pt x="120" y="72"/>
                    </a:lnTo>
                    <a:lnTo>
                      <a:pt x="122" y="74"/>
                    </a:lnTo>
                    <a:lnTo>
                      <a:pt x="124" y="78"/>
                    </a:lnTo>
                    <a:lnTo>
                      <a:pt x="126" y="82"/>
                    </a:lnTo>
                    <a:lnTo>
                      <a:pt x="126" y="84"/>
                    </a:lnTo>
                    <a:lnTo>
                      <a:pt x="126" y="86"/>
                    </a:lnTo>
                    <a:lnTo>
                      <a:pt x="126" y="88"/>
                    </a:lnTo>
                    <a:lnTo>
                      <a:pt x="126" y="88"/>
                    </a:lnTo>
                    <a:lnTo>
                      <a:pt x="126" y="90"/>
                    </a:lnTo>
                    <a:lnTo>
                      <a:pt x="126" y="92"/>
                    </a:lnTo>
                    <a:lnTo>
                      <a:pt x="126" y="94"/>
                    </a:lnTo>
                    <a:lnTo>
                      <a:pt x="126" y="96"/>
                    </a:lnTo>
                    <a:lnTo>
                      <a:pt x="124" y="100"/>
                    </a:lnTo>
                    <a:lnTo>
                      <a:pt x="124" y="102"/>
                    </a:lnTo>
                    <a:lnTo>
                      <a:pt x="124" y="104"/>
                    </a:lnTo>
                    <a:lnTo>
                      <a:pt x="122" y="104"/>
                    </a:lnTo>
                    <a:lnTo>
                      <a:pt x="122" y="106"/>
                    </a:lnTo>
                    <a:lnTo>
                      <a:pt x="122" y="108"/>
                    </a:lnTo>
                    <a:lnTo>
                      <a:pt x="120" y="110"/>
                    </a:lnTo>
                    <a:lnTo>
                      <a:pt x="118" y="112"/>
                    </a:lnTo>
                    <a:lnTo>
                      <a:pt x="116" y="112"/>
                    </a:lnTo>
                    <a:lnTo>
                      <a:pt x="116" y="114"/>
                    </a:lnTo>
                    <a:lnTo>
                      <a:pt x="114" y="114"/>
                    </a:lnTo>
                    <a:lnTo>
                      <a:pt x="114" y="114"/>
                    </a:lnTo>
                    <a:lnTo>
                      <a:pt x="112" y="114"/>
                    </a:lnTo>
                    <a:lnTo>
                      <a:pt x="110" y="116"/>
                    </a:lnTo>
                    <a:lnTo>
                      <a:pt x="108" y="116"/>
                    </a:lnTo>
                    <a:lnTo>
                      <a:pt x="108" y="116"/>
                    </a:lnTo>
                    <a:lnTo>
                      <a:pt x="108" y="116"/>
                    </a:lnTo>
                    <a:lnTo>
                      <a:pt x="108" y="118"/>
                    </a:lnTo>
                    <a:lnTo>
                      <a:pt x="106" y="120"/>
                    </a:lnTo>
                    <a:lnTo>
                      <a:pt x="106" y="122"/>
                    </a:lnTo>
                    <a:lnTo>
                      <a:pt x="106" y="124"/>
                    </a:lnTo>
                    <a:lnTo>
                      <a:pt x="106" y="126"/>
                    </a:lnTo>
                    <a:lnTo>
                      <a:pt x="104" y="128"/>
                    </a:lnTo>
                    <a:lnTo>
                      <a:pt x="104" y="128"/>
                    </a:lnTo>
                    <a:lnTo>
                      <a:pt x="104" y="128"/>
                    </a:lnTo>
                    <a:lnTo>
                      <a:pt x="104" y="128"/>
                    </a:lnTo>
                    <a:lnTo>
                      <a:pt x="102" y="128"/>
                    </a:lnTo>
                    <a:lnTo>
                      <a:pt x="102" y="128"/>
                    </a:lnTo>
                    <a:lnTo>
                      <a:pt x="102" y="128"/>
                    </a:lnTo>
                    <a:lnTo>
                      <a:pt x="100" y="128"/>
                    </a:lnTo>
                    <a:lnTo>
                      <a:pt x="100" y="128"/>
                    </a:lnTo>
                    <a:lnTo>
                      <a:pt x="98" y="126"/>
                    </a:lnTo>
                    <a:lnTo>
                      <a:pt x="98" y="124"/>
                    </a:lnTo>
                    <a:lnTo>
                      <a:pt x="96" y="122"/>
                    </a:lnTo>
                    <a:lnTo>
                      <a:pt x="96" y="120"/>
                    </a:lnTo>
                    <a:lnTo>
                      <a:pt x="94" y="118"/>
                    </a:lnTo>
                    <a:lnTo>
                      <a:pt x="94" y="118"/>
                    </a:lnTo>
                    <a:lnTo>
                      <a:pt x="94" y="118"/>
                    </a:lnTo>
                    <a:lnTo>
                      <a:pt x="92" y="118"/>
                    </a:lnTo>
                    <a:lnTo>
                      <a:pt x="92" y="118"/>
                    </a:lnTo>
                    <a:lnTo>
                      <a:pt x="92" y="118"/>
                    </a:lnTo>
                    <a:lnTo>
                      <a:pt x="92" y="118"/>
                    </a:lnTo>
                    <a:lnTo>
                      <a:pt x="90" y="120"/>
                    </a:lnTo>
                    <a:lnTo>
                      <a:pt x="90" y="120"/>
                    </a:lnTo>
                    <a:lnTo>
                      <a:pt x="88" y="122"/>
                    </a:lnTo>
                    <a:lnTo>
                      <a:pt x="88" y="124"/>
                    </a:lnTo>
                    <a:lnTo>
                      <a:pt x="88" y="124"/>
                    </a:lnTo>
                    <a:lnTo>
                      <a:pt x="86" y="124"/>
                    </a:lnTo>
                    <a:lnTo>
                      <a:pt x="84" y="126"/>
                    </a:lnTo>
                    <a:lnTo>
                      <a:pt x="80" y="126"/>
                    </a:lnTo>
                    <a:lnTo>
                      <a:pt x="78" y="126"/>
                    </a:lnTo>
                    <a:lnTo>
                      <a:pt x="76" y="126"/>
                    </a:lnTo>
                    <a:lnTo>
                      <a:pt x="72" y="126"/>
                    </a:lnTo>
                    <a:lnTo>
                      <a:pt x="72" y="126"/>
                    </a:lnTo>
                    <a:lnTo>
                      <a:pt x="70" y="126"/>
                    </a:lnTo>
                    <a:lnTo>
                      <a:pt x="70" y="126"/>
                    </a:lnTo>
                    <a:lnTo>
                      <a:pt x="68" y="126"/>
                    </a:lnTo>
                    <a:lnTo>
                      <a:pt x="68" y="124"/>
                    </a:lnTo>
                    <a:lnTo>
                      <a:pt x="68" y="124"/>
                    </a:lnTo>
                    <a:lnTo>
                      <a:pt x="68" y="124"/>
                    </a:lnTo>
                    <a:lnTo>
                      <a:pt x="68" y="122"/>
                    </a:lnTo>
                    <a:lnTo>
                      <a:pt x="66" y="120"/>
                    </a:lnTo>
                    <a:lnTo>
                      <a:pt x="66" y="120"/>
                    </a:lnTo>
                    <a:lnTo>
                      <a:pt x="66" y="118"/>
                    </a:lnTo>
                    <a:lnTo>
                      <a:pt x="66" y="116"/>
                    </a:lnTo>
                    <a:lnTo>
                      <a:pt x="66" y="116"/>
                    </a:lnTo>
                    <a:lnTo>
                      <a:pt x="64" y="116"/>
                    </a:lnTo>
                    <a:lnTo>
                      <a:pt x="64" y="116"/>
                    </a:lnTo>
                    <a:lnTo>
                      <a:pt x="64" y="116"/>
                    </a:lnTo>
                    <a:lnTo>
                      <a:pt x="62" y="116"/>
                    </a:lnTo>
                    <a:lnTo>
                      <a:pt x="60" y="116"/>
                    </a:lnTo>
                    <a:lnTo>
                      <a:pt x="60" y="116"/>
                    </a:lnTo>
                    <a:lnTo>
                      <a:pt x="58" y="118"/>
                    </a:lnTo>
                    <a:lnTo>
                      <a:pt x="58" y="118"/>
                    </a:lnTo>
                    <a:lnTo>
                      <a:pt x="58" y="118"/>
                    </a:lnTo>
                    <a:lnTo>
                      <a:pt x="56" y="120"/>
                    </a:lnTo>
                    <a:lnTo>
                      <a:pt x="56" y="120"/>
                    </a:lnTo>
                    <a:lnTo>
                      <a:pt x="56" y="122"/>
                    </a:lnTo>
                    <a:lnTo>
                      <a:pt x="56" y="124"/>
                    </a:lnTo>
                    <a:lnTo>
                      <a:pt x="58" y="128"/>
                    </a:lnTo>
                    <a:lnTo>
                      <a:pt x="58" y="130"/>
                    </a:lnTo>
                    <a:lnTo>
                      <a:pt x="58" y="134"/>
                    </a:lnTo>
                    <a:lnTo>
                      <a:pt x="58" y="136"/>
                    </a:lnTo>
                    <a:lnTo>
                      <a:pt x="60" y="138"/>
                    </a:lnTo>
                    <a:lnTo>
                      <a:pt x="60" y="138"/>
                    </a:lnTo>
                    <a:lnTo>
                      <a:pt x="58" y="140"/>
                    </a:lnTo>
                    <a:lnTo>
                      <a:pt x="58" y="140"/>
                    </a:lnTo>
                    <a:lnTo>
                      <a:pt x="58" y="142"/>
                    </a:lnTo>
                    <a:lnTo>
                      <a:pt x="58" y="142"/>
                    </a:lnTo>
                    <a:lnTo>
                      <a:pt x="56" y="142"/>
                    </a:lnTo>
                    <a:lnTo>
                      <a:pt x="56" y="142"/>
                    </a:lnTo>
                    <a:lnTo>
                      <a:pt x="56" y="142"/>
                    </a:lnTo>
                    <a:lnTo>
                      <a:pt x="56" y="142"/>
                    </a:lnTo>
                    <a:lnTo>
                      <a:pt x="54" y="140"/>
                    </a:lnTo>
                    <a:lnTo>
                      <a:pt x="52" y="140"/>
                    </a:lnTo>
                    <a:lnTo>
                      <a:pt x="50" y="138"/>
                    </a:lnTo>
                    <a:lnTo>
                      <a:pt x="50" y="138"/>
                    </a:lnTo>
                    <a:lnTo>
                      <a:pt x="48" y="136"/>
                    </a:lnTo>
                    <a:lnTo>
                      <a:pt x="46" y="134"/>
                    </a:lnTo>
                    <a:lnTo>
                      <a:pt x="46" y="132"/>
                    </a:lnTo>
                    <a:lnTo>
                      <a:pt x="44" y="130"/>
                    </a:lnTo>
                    <a:lnTo>
                      <a:pt x="44" y="128"/>
                    </a:lnTo>
                    <a:lnTo>
                      <a:pt x="42" y="128"/>
                    </a:lnTo>
                    <a:lnTo>
                      <a:pt x="42" y="126"/>
                    </a:lnTo>
                    <a:lnTo>
                      <a:pt x="42" y="126"/>
                    </a:lnTo>
                    <a:lnTo>
                      <a:pt x="42" y="126"/>
                    </a:lnTo>
                    <a:lnTo>
                      <a:pt x="42" y="126"/>
                    </a:lnTo>
                    <a:lnTo>
                      <a:pt x="40" y="126"/>
                    </a:lnTo>
                    <a:lnTo>
                      <a:pt x="40" y="128"/>
                    </a:lnTo>
                    <a:lnTo>
                      <a:pt x="40" y="128"/>
                    </a:lnTo>
                    <a:lnTo>
                      <a:pt x="40" y="128"/>
                    </a:lnTo>
                    <a:lnTo>
                      <a:pt x="38" y="130"/>
                    </a:lnTo>
                    <a:lnTo>
                      <a:pt x="38" y="134"/>
                    </a:lnTo>
                    <a:lnTo>
                      <a:pt x="38" y="136"/>
                    </a:lnTo>
                    <a:lnTo>
                      <a:pt x="38" y="138"/>
                    </a:lnTo>
                    <a:lnTo>
                      <a:pt x="38" y="140"/>
                    </a:lnTo>
                    <a:lnTo>
                      <a:pt x="38" y="140"/>
                    </a:lnTo>
                    <a:lnTo>
                      <a:pt x="38" y="140"/>
                    </a:lnTo>
                    <a:lnTo>
                      <a:pt x="38" y="142"/>
                    </a:lnTo>
                    <a:lnTo>
                      <a:pt x="36" y="142"/>
                    </a:lnTo>
                    <a:lnTo>
                      <a:pt x="36" y="142"/>
                    </a:lnTo>
                    <a:lnTo>
                      <a:pt x="34" y="144"/>
                    </a:lnTo>
                    <a:lnTo>
                      <a:pt x="32" y="144"/>
                    </a:lnTo>
                    <a:lnTo>
                      <a:pt x="32" y="144"/>
                    </a:lnTo>
                    <a:lnTo>
                      <a:pt x="30" y="144"/>
                    </a:lnTo>
                    <a:lnTo>
                      <a:pt x="30" y="144"/>
                    </a:lnTo>
                    <a:lnTo>
                      <a:pt x="28" y="144"/>
                    </a:lnTo>
                    <a:lnTo>
                      <a:pt x="28" y="144"/>
                    </a:lnTo>
                    <a:lnTo>
                      <a:pt x="28" y="144"/>
                    </a:lnTo>
                    <a:lnTo>
                      <a:pt x="26" y="142"/>
                    </a:lnTo>
                    <a:lnTo>
                      <a:pt x="26" y="140"/>
                    </a:lnTo>
                    <a:lnTo>
                      <a:pt x="24" y="138"/>
                    </a:lnTo>
                    <a:lnTo>
                      <a:pt x="22" y="136"/>
                    </a:lnTo>
                    <a:lnTo>
                      <a:pt x="22" y="134"/>
                    </a:lnTo>
                    <a:lnTo>
                      <a:pt x="20" y="134"/>
                    </a:lnTo>
                    <a:lnTo>
                      <a:pt x="20" y="132"/>
                    </a:lnTo>
                    <a:lnTo>
                      <a:pt x="20" y="132"/>
                    </a:lnTo>
                    <a:lnTo>
                      <a:pt x="18" y="132"/>
                    </a:lnTo>
                    <a:lnTo>
                      <a:pt x="18" y="132"/>
                    </a:lnTo>
                    <a:lnTo>
                      <a:pt x="16" y="132"/>
                    </a:lnTo>
                    <a:lnTo>
                      <a:pt x="14" y="132"/>
                    </a:lnTo>
                    <a:lnTo>
                      <a:pt x="10" y="132"/>
                    </a:lnTo>
                    <a:lnTo>
                      <a:pt x="10" y="132"/>
                    </a:lnTo>
                    <a:lnTo>
                      <a:pt x="8" y="132"/>
                    </a:lnTo>
                    <a:lnTo>
                      <a:pt x="6" y="130"/>
                    </a:lnTo>
                    <a:lnTo>
                      <a:pt x="4" y="130"/>
                    </a:lnTo>
                    <a:lnTo>
                      <a:pt x="4" y="128"/>
                    </a:lnTo>
                    <a:lnTo>
                      <a:pt x="2" y="128"/>
                    </a:lnTo>
                    <a:lnTo>
                      <a:pt x="2" y="128"/>
                    </a:lnTo>
                    <a:lnTo>
                      <a:pt x="0" y="126"/>
                    </a:lnTo>
                    <a:lnTo>
                      <a:pt x="0" y="126"/>
                    </a:lnTo>
                    <a:lnTo>
                      <a:pt x="0" y="126"/>
                    </a:lnTo>
                    <a:lnTo>
                      <a:pt x="0" y="124"/>
                    </a:lnTo>
                    <a:lnTo>
                      <a:pt x="0" y="124"/>
                    </a:lnTo>
                    <a:lnTo>
                      <a:pt x="2" y="122"/>
                    </a:lnTo>
                    <a:lnTo>
                      <a:pt x="2" y="122"/>
                    </a:lnTo>
                    <a:lnTo>
                      <a:pt x="4" y="120"/>
                    </a:lnTo>
                    <a:lnTo>
                      <a:pt x="4" y="118"/>
                    </a:lnTo>
                    <a:lnTo>
                      <a:pt x="8" y="118"/>
                    </a:lnTo>
                    <a:lnTo>
                      <a:pt x="8" y="116"/>
                    </a:lnTo>
                    <a:lnTo>
                      <a:pt x="12" y="114"/>
                    </a:lnTo>
                    <a:lnTo>
                      <a:pt x="14" y="112"/>
                    </a:lnTo>
                    <a:lnTo>
                      <a:pt x="14" y="112"/>
                    </a:lnTo>
                    <a:lnTo>
                      <a:pt x="18" y="110"/>
                    </a:lnTo>
                    <a:lnTo>
                      <a:pt x="22" y="108"/>
                    </a:lnTo>
                    <a:lnTo>
                      <a:pt x="24" y="106"/>
                    </a:lnTo>
                    <a:lnTo>
                      <a:pt x="26" y="106"/>
                    </a:lnTo>
                    <a:lnTo>
                      <a:pt x="26" y="104"/>
                    </a:lnTo>
                    <a:lnTo>
                      <a:pt x="28" y="102"/>
                    </a:lnTo>
                    <a:lnTo>
                      <a:pt x="30" y="100"/>
                    </a:lnTo>
                    <a:lnTo>
                      <a:pt x="32" y="100"/>
                    </a:lnTo>
                    <a:lnTo>
                      <a:pt x="32" y="100"/>
                    </a:lnTo>
                    <a:lnTo>
                      <a:pt x="34" y="98"/>
                    </a:lnTo>
                    <a:lnTo>
                      <a:pt x="34" y="98"/>
                    </a:lnTo>
                    <a:lnTo>
                      <a:pt x="36" y="98"/>
                    </a:lnTo>
                    <a:lnTo>
                      <a:pt x="38" y="98"/>
                    </a:lnTo>
                    <a:lnTo>
                      <a:pt x="38" y="98"/>
                    </a:lnTo>
                    <a:lnTo>
                      <a:pt x="42" y="100"/>
                    </a:lnTo>
                    <a:lnTo>
                      <a:pt x="46" y="100"/>
                    </a:lnTo>
                    <a:lnTo>
                      <a:pt x="48" y="102"/>
                    </a:lnTo>
                    <a:lnTo>
                      <a:pt x="50" y="102"/>
                    </a:lnTo>
                    <a:lnTo>
                      <a:pt x="52" y="102"/>
                    </a:lnTo>
                    <a:lnTo>
                      <a:pt x="52" y="102"/>
                    </a:lnTo>
                    <a:lnTo>
                      <a:pt x="54" y="102"/>
                    </a:lnTo>
                    <a:lnTo>
                      <a:pt x="56" y="102"/>
                    </a:lnTo>
                    <a:lnTo>
                      <a:pt x="56" y="100"/>
                    </a:lnTo>
                    <a:lnTo>
                      <a:pt x="56" y="100"/>
                    </a:lnTo>
                    <a:lnTo>
                      <a:pt x="56" y="100"/>
                    </a:lnTo>
                    <a:lnTo>
                      <a:pt x="58" y="100"/>
                    </a:lnTo>
                    <a:lnTo>
                      <a:pt x="58" y="98"/>
                    </a:lnTo>
                    <a:lnTo>
                      <a:pt x="58" y="96"/>
                    </a:lnTo>
                    <a:lnTo>
                      <a:pt x="58" y="94"/>
                    </a:lnTo>
                    <a:lnTo>
                      <a:pt x="58" y="90"/>
                    </a:lnTo>
                    <a:lnTo>
                      <a:pt x="58" y="88"/>
                    </a:lnTo>
                    <a:lnTo>
                      <a:pt x="58" y="86"/>
                    </a:lnTo>
                    <a:lnTo>
                      <a:pt x="58" y="82"/>
                    </a:lnTo>
                    <a:lnTo>
                      <a:pt x="58" y="80"/>
                    </a:lnTo>
                    <a:lnTo>
                      <a:pt x="60" y="78"/>
                    </a:lnTo>
                    <a:lnTo>
                      <a:pt x="60" y="76"/>
                    </a:lnTo>
                    <a:lnTo>
                      <a:pt x="60" y="76"/>
                    </a:lnTo>
                    <a:lnTo>
                      <a:pt x="60" y="74"/>
                    </a:lnTo>
                    <a:lnTo>
                      <a:pt x="62" y="74"/>
                    </a:lnTo>
                    <a:lnTo>
                      <a:pt x="62" y="74"/>
                    </a:lnTo>
                    <a:lnTo>
                      <a:pt x="62" y="74"/>
                    </a:lnTo>
                    <a:lnTo>
                      <a:pt x="62" y="74"/>
                    </a:lnTo>
                    <a:lnTo>
                      <a:pt x="64" y="74"/>
                    </a:lnTo>
                    <a:lnTo>
                      <a:pt x="64" y="74"/>
                    </a:lnTo>
                    <a:lnTo>
                      <a:pt x="66" y="74"/>
                    </a:lnTo>
                    <a:lnTo>
                      <a:pt x="66" y="74"/>
                    </a:lnTo>
                    <a:lnTo>
                      <a:pt x="68" y="76"/>
                    </a:lnTo>
                    <a:lnTo>
                      <a:pt x="70" y="76"/>
                    </a:lnTo>
                    <a:lnTo>
                      <a:pt x="70" y="78"/>
                    </a:lnTo>
                    <a:lnTo>
                      <a:pt x="72" y="78"/>
                    </a:lnTo>
                    <a:lnTo>
                      <a:pt x="74" y="78"/>
                    </a:lnTo>
                    <a:lnTo>
                      <a:pt x="78" y="78"/>
                    </a:lnTo>
                    <a:lnTo>
                      <a:pt x="80" y="78"/>
                    </a:lnTo>
                    <a:lnTo>
                      <a:pt x="84" y="78"/>
                    </a:lnTo>
                    <a:lnTo>
                      <a:pt x="86" y="76"/>
                    </a:lnTo>
                    <a:lnTo>
                      <a:pt x="88" y="76"/>
                    </a:lnTo>
                    <a:lnTo>
                      <a:pt x="88" y="76"/>
                    </a:lnTo>
                    <a:lnTo>
                      <a:pt x="90" y="76"/>
                    </a:lnTo>
                    <a:lnTo>
                      <a:pt x="90" y="74"/>
                    </a:lnTo>
                    <a:lnTo>
                      <a:pt x="90" y="74"/>
                    </a:lnTo>
                    <a:lnTo>
                      <a:pt x="90" y="74"/>
                    </a:lnTo>
                    <a:lnTo>
                      <a:pt x="92" y="72"/>
                    </a:lnTo>
                    <a:lnTo>
                      <a:pt x="92" y="70"/>
                    </a:lnTo>
                    <a:lnTo>
                      <a:pt x="92" y="70"/>
                    </a:lnTo>
                    <a:lnTo>
                      <a:pt x="92" y="66"/>
                    </a:lnTo>
                    <a:lnTo>
                      <a:pt x="92" y="64"/>
                    </a:lnTo>
                    <a:lnTo>
                      <a:pt x="92" y="62"/>
                    </a:lnTo>
                    <a:lnTo>
                      <a:pt x="92" y="60"/>
                    </a:lnTo>
                    <a:lnTo>
                      <a:pt x="92" y="54"/>
                    </a:lnTo>
                    <a:lnTo>
                      <a:pt x="92" y="52"/>
                    </a:lnTo>
                    <a:lnTo>
                      <a:pt x="92" y="50"/>
                    </a:lnTo>
                    <a:lnTo>
                      <a:pt x="92" y="48"/>
                    </a:lnTo>
                    <a:lnTo>
                      <a:pt x="92" y="46"/>
                    </a:lnTo>
                    <a:lnTo>
                      <a:pt x="94" y="44"/>
                    </a:lnTo>
                    <a:lnTo>
                      <a:pt x="94" y="44"/>
                    </a:lnTo>
                    <a:lnTo>
                      <a:pt x="96" y="40"/>
                    </a:lnTo>
                    <a:lnTo>
                      <a:pt x="96" y="40"/>
                    </a:lnTo>
                    <a:lnTo>
                      <a:pt x="98" y="38"/>
                    </a:lnTo>
                    <a:lnTo>
                      <a:pt x="98" y="36"/>
                    </a:lnTo>
                    <a:lnTo>
                      <a:pt x="98" y="36"/>
                    </a:lnTo>
                    <a:lnTo>
                      <a:pt x="100" y="34"/>
                    </a:lnTo>
                    <a:lnTo>
                      <a:pt x="98" y="32"/>
                    </a:lnTo>
                    <a:lnTo>
                      <a:pt x="98" y="32"/>
                    </a:lnTo>
                    <a:lnTo>
                      <a:pt x="98" y="30"/>
                    </a:lnTo>
                    <a:lnTo>
                      <a:pt x="98" y="26"/>
                    </a:lnTo>
                    <a:lnTo>
                      <a:pt x="96" y="24"/>
                    </a:lnTo>
                    <a:lnTo>
                      <a:pt x="96" y="20"/>
                    </a:lnTo>
                    <a:lnTo>
                      <a:pt x="94" y="16"/>
                    </a:lnTo>
                    <a:lnTo>
                      <a:pt x="94" y="16"/>
                    </a:lnTo>
                    <a:lnTo>
                      <a:pt x="94" y="14"/>
                    </a:lnTo>
                    <a:lnTo>
                      <a:pt x="94" y="12"/>
                    </a:lnTo>
                    <a:lnTo>
                      <a:pt x="94" y="12"/>
                    </a:lnTo>
                    <a:lnTo>
                      <a:pt x="94" y="10"/>
                    </a:lnTo>
                    <a:lnTo>
                      <a:pt x="96" y="8"/>
                    </a:lnTo>
                    <a:lnTo>
                      <a:pt x="96" y="8"/>
                    </a:lnTo>
                    <a:lnTo>
                      <a:pt x="96" y="6"/>
                    </a:lnTo>
                    <a:lnTo>
                      <a:pt x="98" y="4"/>
                    </a:lnTo>
                    <a:lnTo>
                      <a:pt x="100" y="4"/>
                    </a:lnTo>
                    <a:lnTo>
                      <a:pt x="100" y="2"/>
                    </a:lnTo>
                    <a:lnTo>
                      <a:pt x="102" y="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51" name="Freeform 61"/>
              <p:cNvSpPr>
                <a:spLocks/>
              </p:cNvSpPr>
              <p:nvPr/>
            </p:nvSpPr>
            <p:spPr bwMode="auto">
              <a:xfrm>
                <a:off x="7291678" y="3886367"/>
                <a:ext cx="28575" cy="28575"/>
              </a:xfrm>
              <a:custGeom>
                <a:avLst/>
                <a:gdLst>
                  <a:gd name="T0" fmla="*/ 2 w 18"/>
                  <a:gd name="T1" fmla="*/ 6 h 18"/>
                  <a:gd name="T2" fmla="*/ 2 w 18"/>
                  <a:gd name="T3" fmla="*/ 6 h 18"/>
                  <a:gd name="T4" fmla="*/ 2 w 18"/>
                  <a:gd name="T5" fmla="*/ 8 h 18"/>
                  <a:gd name="T6" fmla="*/ 2 w 18"/>
                  <a:gd name="T7" fmla="*/ 8 h 18"/>
                  <a:gd name="T8" fmla="*/ 0 w 18"/>
                  <a:gd name="T9" fmla="*/ 12 h 18"/>
                  <a:gd name="T10" fmla="*/ 0 w 18"/>
                  <a:gd name="T11" fmla="*/ 12 h 18"/>
                  <a:gd name="T12" fmla="*/ 0 w 18"/>
                  <a:gd name="T13" fmla="*/ 14 h 18"/>
                  <a:gd name="T14" fmla="*/ 0 w 18"/>
                  <a:gd name="T15" fmla="*/ 16 h 18"/>
                  <a:gd name="T16" fmla="*/ 0 w 18"/>
                  <a:gd name="T17" fmla="*/ 16 h 18"/>
                  <a:gd name="T18" fmla="*/ 0 w 18"/>
                  <a:gd name="T19" fmla="*/ 16 h 18"/>
                  <a:gd name="T20" fmla="*/ 2 w 18"/>
                  <a:gd name="T21" fmla="*/ 16 h 18"/>
                  <a:gd name="T22" fmla="*/ 2 w 18"/>
                  <a:gd name="T23" fmla="*/ 16 h 18"/>
                  <a:gd name="T24" fmla="*/ 4 w 18"/>
                  <a:gd name="T25" fmla="*/ 18 h 18"/>
                  <a:gd name="T26" fmla="*/ 4 w 18"/>
                  <a:gd name="T27" fmla="*/ 18 h 18"/>
                  <a:gd name="T28" fmla="*/ 6 w 18"/>
                  <a:gd name="T29" fmla="*/ 16 h 18"/>
                  <a:gd name="T30" fmla="*/ 8 w 18"/>
                  <a:gd name="T31" fmla="*/ 16 h 18"/>
                  <a:gd name="T32" fmla="*/ 8 w 18"/>
                  <a:gd name="T33" fmla="*/ 16 h 18"/>
                  <a:gd name="T34" fmla="*/ 10 w 18"/>
                  <a:gd name="T35" fmla="*/ 16 h 18"/>
                  <a:gd name="T36" fmla="*/ 10 w 18"/>
                  <a:gd name="T37" fmla="*/ 16 h 18"/>
                  <a:gd name="T38" fmla="*/ 12 w 18"/>
                  <a:gd name="T39" fmla="*/ 14 h 18"/>
                  <a:gd name="T40" fmla="*/ 14 w 18"/>
                  <a:gd name="T41" fmla="*/ 14 h 18"/>
                  <a:gd name="T42" fmla="*/ 14 w 18"/>
                  <a:gd name="T43" fmla="*/ 12 h 18"/>
                  <a:gd name="T44" fmla="*/ 16 w 18"/>
                  <a:gd name="T45" fmla="*/ 10 h 18"/>
                  <a:gd name="T46" fmla="*/ 16 w 18"/>
                  <a:gd name="T47" fmla="*/ 8 h 18"/>
                  <a:gd name="T48" fmla="*/ 18 w 18"/>
                  <a:gd name="T49" fmla="*/ 8 h 18"/>
                  <a:gd name="T50" fmla="*/ 18 w 18"/>
                  <a:gd name="T51" fmla="*/ 6 h 18"/>
                  <a:gd name="T52" fmla="*/ 18 w 18"/>
                  <a:gd name="T53" fmla="*/ 6 h 18"/>
                  <a:gd name="T54" fmla="*/ 18 w 18"/>
                  <a:gd name="T55" fmla="*/ 6 h 18"/>
                  <a:gd name="T56" fmla="*/ 16 w 18"/>
                  <a:gd name="T57" fmla="*/ 6 h 18"/>
                  <a:gd name="T58" fmla="*/ 16 w 18"/>
                  <a:gd name="T59" fmla="*/ 4 h 18"/>
                  <a:gd name="T60" fmla="*/ 16 w 18"/>
                  <a:gd name="T61" fmla="*/ 4 h 18"/>
                  <a:gd name="T62" fmla="*/ 14 w 18"/>
                  <a:gd name="T63" fmla="*/ 2 h 18"/>
                  <a:gd name="T64" fmla="*/ 12 w 18"/>
                  <a:gd name="T65" fmla="*/ 2 h 18"/>
                  <a:gd name="T66" fmla="*/ 10 w 18"/>
                  <a:gd name="T67" fmla="*/ 2 h 18"/>
                  <a:gd name="T68" fmla="*/ 8 w 18"/>
                  <a:gd name="T69" fmla="*/ 0 h 18"/>
                  <a:gd name="T70" fmla="*/ 6 w 18"/>
                  <a:gd name="T71" fmla="*/ 0 h 18"/>
                  <a:gd name="T72" fmla="*/ 4 w 18"/>
                  <a:gd name="T73" fmla="*/ 0 h 18"/>
                  <a:gd name="T74" fmla="*/ 4 w 18"/>
                  <a:gd name="T75" fmla="*/ 0 h 18"/>
                  <a:gd name="T76" fmla="*/ 2 w 18"/>
                  <a:gd name="T77" fmla="*/ 2 h 18"/>
                  <a:gd name="T78" fmla="*/ 2 w 18"/>
                  <a:gd name="T79" fmla="*/ 2 h 18"/>
                  <a:gd name="T80" fmla="*/ 2 w 18"/>
                  <a:gd name="T81" fmla="*/ 2 h 18"/>
                  <a:gd name="T82" fmla="*/ 2 w 18"/>
                  <a:gd name="T83"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 h="18">
                    <a:moveTo>
                      <a:pt x="2" y="6"/>
                    </a:moveTo>
                    <a:lnTo>
                      <a:pt x="2" y="6"/>
                    </a:lnTo>
                    <a:lnTo>
                      <a:pt x="2" y="8"/>
                    </a:lnTo>
                    <a:lnTo>
                      <a:pt x="2" y="8"/>
                    </a:lnTo>
                    <a:lnTo>
                      <a:pt x="0" y="12"/>
                    </a:lnTo>
                    <a:lnTo>
                      <a:pt x="0" y="12"/>
                    </a:lnTo>
                    <a:lnTo>
                      <a:pt x="0" y="14"/>
                    </a:lnTo>
                    <a:lnTo>
                      <a:pt x="0" y="16"/>
                    </a:lnTo>
                    <a:lnTo>
                      <a:pt x="0" y="16"/>
                    </a:lnTo>
                    <a:lnTo>
                      <a:pt x="0" y="16"/>
                    </a:lnTo>
                    <a:lnTo>
                      <a:pt x="2" y="16"/>
                    </a:lnTo>
                    <a:lnTo>
                      <a:pt x="2" y="16"/>
                    </a:lnTo>
                    <a:lnTo>
                      <a:pt x="4" y="18"/>
                    </a:lnTo>
                    <a:lnTo>
                      <a:pt x="4" y="18"/>
                    </a:lnTo>
                    <a:lnTo>
                      <a:pt x="6" y="16"/>
                    </a:lnTo>
                    <a:lnTo>
                      <a:pt x="8" y="16"/>
                    </a:lnTo>
                    <a:lnTo>
                      <a:pt x="8" y="16"/>
                    </a:lnTo>
                    <a:lnTo>
                      <a:pt x="10" y="16"/>
                    </a:lnTo>
                    <a:lnTo>
                      <a:pt x="10" y="16"/>
                    </a:lnTo>
                    <a:lnTo>
                      <a:pt x="12" y="14"/>
                    </a:lnTo>
                    <a:lnTo>
                      <a:pt x="14" y="14"/>
                    </a:lnTo>
                    <a:lnTo>
                      <a:pt x="14" y="12"/>
                    </a:lnTo>
                    <a:lnTo>
                      <a:pt x="16" y="10"/>
                    </a:lnTo>
                    <a:lnTo>
                      <a:pt x="16" y="8"/>
                    </a:lnTo>
                    <a:lnTo>
                      <a:pt x="18" y="8"/>
                    </a:lnTo>
                    <a:lnTo>
                      <a:pt x="18" y="6"/>
                    </a:lnTo>
                    <a:lnTo>
                      <a:pt x="18" y="6"/>
                    </a:lnTo>
                    <a:lnTo>
                      <a:pt x="18" y="6"/>
                    </a:lnTo>
                    <a:lnTo>
                      <a:pt x="16" y="6"/>
                    </a:lnTo>
                    <a:lnTo>
                      <a:pt x="16" y="4"/>
                    </a:lnTo>
                    <a:lnTo>
                      <a:pt x="16" y="4"/>
                    </a:lnTo>
                    <a:lnTo>
                      <a:pt x="14" y="2"/>
                    </a:lnTo>
                    <a:lnTo>
                      <a:pt x="12" y="2"/>
                    </a:lnTo>
                    <a:lnTo>
                      <a:pt x="10" y="2"/>
                    </a:lnTo>
                    <a:lnTo>
                      <a:pt x="8" y="0"/>
                    </a:lnTo>
                    <a:lnTo>
                      <a:pt x="6" y="0"/>
                    </a:lnTo>
                    <a:lnTo>
                      <a:pt x="4" y="0"/>
                    </a:lnTo>
                    <a:lnTo>
                      <a:pt x="4" y="0"/>
                    </a:lnTo>
                    <a:lnTo>
                      <a:pt x="2" y="2"/>
                    </a:lnTo>
                    <a:lnTo>
                      <a:pt x="2" y="2"/>
                    </a:lnTo>
                    <a:lnTo>
                      <a:pt x="2" y="2"/>
                    </a:lnTo>
                    <a:lnTo>
                      <a:pt x="2" y="2"/>
                    </a:lnTo>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52" name="Freeform 63"/>
              <p:cNvSpPr>
                <a:spLocks/>
              </p:cNvSpPr>
              <p:nvPr/>
            </p:nvSpPr>
            <p:spPr bwMode="auto">
              <a:xfrm>
                <a:off x="7218653" y="3867317"/>
                <a:ext cx="57150" cy="85725"/>
              </a:xfrm>
              <a:custGeom>
                <a:avLst/>
                <a:gdLst>
                  <a:gd name="T0" fmla="*/ 16 w 36"/>
                  <a:gd name="T1" fmla="*/ 4 h 54"/>
                  <a:gd name="T2" fmla="*/ 14 w 36"/>
                  <a:gd name="T3" fmla="*/ 6 h 54"/>
                  <a:gd name="T4" fmla="*/ 10 w 36"/>
                  <a:gd name="T5" fmla="*/ 12 h 54"/>
                  <a:gd name="T6" fmla="*/ 10 w 36"/>
                  <a:gd name="T7" fmla="*/ 14 h 54"/>
                  <a:gd name="T8" fmla="*/ 8 w 36"/>
                  <a:gd name="T9" fmla="*/ 16 h 54"/>
                  <a:gd name="T10" fmla="*/ 4 w 36"/>
                  <a:gd name="T11" fmla="*/ 18 h 54"/>
                  <a:gd name="T12" fmla="*/ 2 w 36"/>
                  <a:gd name="T13" fmla="*/ 20 h 54"/>
                  <a:gd name="T14" fmla="*/ 0 w 36"/>
                  <a:gd name="T15" fmla="*/ 20 h 54"/>
                  <a:gd name="T16" fmla="*/ 0 w 36"/>
                  <a:gd name="T17" fmla="*/ 22 h 54"/>
                  <a:gd name="T18" fmla="*/ 0 w 36"/>
                  <a:gd name="T19" fmla="*/ 24 h 54"/>
                  <a:gd name="T20" fmla="*/ 2 w 36"/>
                  <a:gd name="T21" fmla="*/ 28 h 54"/>
                  <a:gd name="T22" fmla="*/ 4 w 36"/>
                  <a:gd name="T23" fmla="*/ 32 h 54"/>
                  <a:gd name="T24" fmla="*/ 6 w 36"/>
                  <a:gd name="T25" fmla="*/ 34 h 54"/>
                  <a:gd name="T26" fmla="*/ 8 w 36"/>
                  <a:gd name="T27" fmla="*/ 34 h 54"/>
                  <a:gd name="T28" fmla="*/ 8 w 36"/>
                  <a:gd name="T29" fmla="*/ 36 h 54"/>
                  <a:gd name="T30" fmla="*/ 10 w 36"/>
                  <a:gd name="T31" fmla="*/ 34 h 54"/>
                  <a:gd name="T32" fmla="*/ 12 w 36"/>
                  <a:gd name="T33" fmla="*/ 34 h 54"/>
                  <a:gd name="T34" fmla="*/ 12 w 36"/>
                  <a:gd name="T35" fmla="*/ 30 h 54"/>
                  <a:gd name="T36" fmla="*/ 14 w 36"/>
                  <a:gd name="T37" fmla="*/ 28 h 54"/>
                  <a:gd name="T38" fmla="*/ 16 w 36"/>
                  <a:gd name="T39" fmla="*/ 28 h 54"/>
                  <a:gd name="T40" fmla="*/ 18 w 36"/>
                  <a:gd name="T41" fmla="*/ 28 h 54"/>
                  <a:gd name="T42" fmla="*/ 18 w 36"/>
                  <a:gd name="T43" fmla="*/ 28 h 54"/>
                  <a:gd name="T44" fmla="*/ 20 w 36"/>
                  <a:gd name="T45" fmla="*/ 30 h 54"/>
                  <a:gd name="T46" fmla="*/ 22 w 36"/>
                  <a:gd name="T47" fmla="*/ 30 h 54"/>
                  <a:gd name="T48" fmla="*/ 22 w 36"/>
                  <a:gd name="T49" fmla="*/ 32 h 54"/>
                  <a:gd name="T50" fmla="*/ 22 w 36"/>
                  <a:gd name="T51" fmla="*/ 34 h 54"/>
                  <a:gd name="T52" fmla="*/ 20 w 36"/>
                  <a:gd name="T53" fmla="*/ 38 h 54"/>
                  <a:gd name="T54" fmla="*/ 20 w 36"/>
                  <a:gd name="T55" fmla="*/ 40 h 54"/>
                  <a:gd name="T56" fmla="*/ 20 w 36"/>
                  <a:gd name="T57" fmla="*/ 44 h 54"/>
                  <a:gd name="T58" fmla="*/ 22 w 36"/>
                  <a:gd name="T59" fmla="*/ 48 h 54"/>
                  <a:gd name="T60" fmla="*/ 24 w 36"/>
                  <a:gd name="T61" fmla="*/ 52 h 54"/>
                  <a:gd name="T62" fmla="*/ 24 w 36"/>
                  <a:gd name="T63" fmla="*/ 52 h 54"/>
                  <a:gd name="T64" fmla="*/ 26 w 36"/>
                  <a:gd name="T65" fmla="*/ 54 h 54"/>
                  <a:gd name="T66" fmla="*/ 26 w 36"/>
                  <a:gd name="T67" fmla="*/ 54 h 54"/>
                  <a:gd name="T68" fmla="*/ 30 w 36"/>
                  <a:gd name="T69" fmla="*/ 52 h 54"/>
                  <a:gd name="T70" fmla="*/ 32 w 36"/>
                  <a:gd name="T71" fmla="*/ 50 h 54"/>
                  <a:gd name="T72" fmla="*/ 34 w 36"/>
                  <a:gd name="T73" fmla="*/ 48 h 54"/>
                  <a:gd name="T74" fmla="*/ 34 w 36"/>
                  <a:gd name="T75" fmla="*/ 46 h 54"/>
                  <a:gd name="T76" fmla="*/ 36 w 36"/>
                  <a:gd name="T77" fmla="*/ 44 h 54"/>
                  <a:gd name="T78" fmla="*/ 36 w 36"/>
                  <a:gd name="T79" fmla="*/ 40 h 54"/>
                  <a:gd name="T80" fmla="*/ 34 w 36"/>
                  <a:gd name="T81" fmla="*/ 32 h 54"/>
                  <a:gd name="T82" fmla="*/ 34 w 36"/>
                  <a:gd name="T83" fmla="*/ 20 h 54"/>
                  <a:gd name="T84" fmla="*/ 34 w 36"/>
                  <a:gd name="T85" fmla="*/ 12 h 54"/>
                  <a:gd name="T86" fmla="*/ 32 w 36"/>
                  <a:gd name="T87" fmla="*/ 8 h 54"/>
                  <a:gd name="T88" fmla="*/ 30 w 36"/>
                  <a:gd name="T89" fmla="*/ 2 h 54"/>
                  <a:gd name="T90" fmla="*/ 28 w 36"/>
                  <a:gd name="T91" fmla="*/ 0 h 54"/>
                  <a:gd name="T92" fmla="*/ 26 w 36"/>
                  <a:gd name="T93" fmla="*/ 0 h 54"/>
                  <a:gd name="T94" fmla="*/ 26 w 36"/>
                  <a:gd name="T95" fmla="*/ 0 h 54"/>
                  <a:gd name="T96" fmla="*/ 22 w 36"/>
                  <a:gd name="T97" fmla="*/ 0 h 54"/>
                  <a:gd name="T98" fmla="*/ 20 w 36"/>
                  <a:gd name="T99" fmla="*/ 2 h 54"/>
                  <a:gd name="T100" fmla="*/ 16 w 36"/>
                  <a:gd name="T101"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 h="54">
                    <a:moveTo>
                      <a:pt x="16" y="4"/>
                    </a:moveTo>
                    <a:lnTo>
                      <a:pt x="16" y="4"/>
                    </a:lnTo>
                    <a:lnTo>
                      <a:pt x="14" y="6"/>
                    </a:lnTo>
                    <a:lnTo>
                      <a:pt x="14" y="6"/>
                    </a:lnTo>
                    <a:lnTo>
                      <a:pt x="12" y="10"/>
                    </a:lnTo>
                    <a:lnTo>
                      <a:pt x="10" y="12"/>
                    </a:lnTo>
                    <a:lnTo>
                      <a:pt x="10" y="14"/>
                    </a:lnTo>
                    <a:lnTo>
                      <a:pt x="10" y="14"/>
                    </a:lnTo>
                    <a:lnTo>
                      <a:pt x="8" y="16"/>
                    </a:lnTo>
                    <a:lnTo>
                      <a:pt x="8" y="16"/>
                    </a:lnTo>
                    <a:lnTo>
                      <a:pt x="4" y="18"/>
                    </a:lnTo>
                    <a:lnTo>
                      <a:pt x="4" y="18"/>
                    </a:lnTo>
                    <a:lnTo>
                      <a:pt x="2" y="18"/>
                    </a:lnTo>
                    <a:lnTo>
                      <a:pt x="2" y="20"/>
                    </a:lnTo>
                    <a:lnTo>
                      <a:pt x="0" y="20"/>
                    </a:lnTo>
                    <a:lnTo>
                      <a:pt x="0" y="20"/>
                    </a:lnTo>
                    <a:lnTo>
                      <a:pt x="0" y="20"/>
                    </a:lnTo>
                    <a:lnTo>
                      <a:pt x="0" y="22"/>
                    </a:lnTo>
                    <a:lnTo>
                      <a:pt x="0" y="22"/>
                    </a:lnTo>
                    <a:lnTo>
                      <a:pt x="0" y="24"/>
                    </a:lnTo>
                    <a:lnTo>
                      <a:pt x="2" y="26"/>
                    </a:lnTo>
                    <a:lnTo>
                      <a:pt x="2" y="28"/>
                    </a:lnTo>
                    <a:lnTo>
                      <a:pt x="4" y="32"/>
                    </a:lnTo>
                    <a:lnTo>
                      <a:pt x="4" y="32"/>
                    </a:lnTo>
                    <a:lnTo>
                      <a:pt x="6" y="34"/>
                    </a:lnTo>
                    <a:lnTo>
                      <a:pt x="6" y="34"/>
                    </a:lnTo>
                    <a:lnTo>
                      <a:pt x="6" y="34"/>
                    </a:lnTo>
                    <a:lnTo>
                      <a:pt x="8" y="34"/>
                    </a:lnTo>
                    <a:lnTo>
                      <a:pt x="8" y="36"/>
                    </a:lnTo>
                    <a:lnTo>
                      <a:pt x="8" y="36"/>
                    </a:lnTo>
                    <a:lnTo>
                      <a:pt x="10" y="36"/>
                    </a:lnTo>
                    <a:lnTo>
                      <a:pt x="10" y="34"/>
                    </a:lnTo>
                    <a:lnTo>
                      <a:pt x="10" y="34"/>
                    </a:lnTo>
                    <a:lnTo>
                      <a:pt x="12" y="34"/>
                    </a:lnTo>
                    <a:lnTo>
                      <a:pt x="12" y="32"/>
                    </a:lnTo>
                    <a:lnTo>
                      <a:pt x="12" y="30"/>
                    </a:lnTo>
                    <a:lnTo>
                      <a:pt x="14" y="30"/>
                    </a:lnTo>
                    <a:lnTo>
                      <a:pt x="14" y="28"/>
                    </a:lnTo>
                    <a:lnTo>
                      <a:pt x="16" y="28"/>
                    </a:lnTo>
                    <a:lnTo>
                      <a:pt x="16" y="28"/>
                    </a:lnTo>
                    <a:lnTo>
                      <a:pt x="16" y="28"/>
                    </a:lnTo>
                    <a:lnTo>
                      <a:pt x="18" y="28"/>
                    </a:lnTo>
                    <a:lnTo>
                      <a:pt x="18" y="28"/>
                    </a:lnTo>
                    <a:lnTo>
                      <a:pt x="18" y="28"/>
                    </a:lnTo>
                    <a:lnTo>
                      <a:pt x="20" y="28"/>
                    </a:lnTo>
                    <a:lnTo>
                      <a:pt x="20" y="30"/>
                    </a:lnTo>
                    <a:lnTo>
                      <a:pt x="22" y="30"/>
                    </a:lnTo>
                    <a:lnTo>
                      <a:pt x="22" y="30"/>
                    </a:lnTo>
                    <a:lnTo>
                      <a:pt x="22" y="30"/>
                    </a:lnTo>
                    <a:lnTo>
                      <a:pt x="22" y="32"/>
                    </a:lnTo>
                    <a:lnTo>
                      <a:pt x="22" y="32"/>
                    </a:lnTo>
                    <a:lnTo>
                      <a:pt x="22" y="34"/>
                    </a:lnTo>
                    <a:lnTo>
                      <a:pt x="22" y="36"/>
                    </a:lnTo>
                    <a:lnTo>
                      <a:pt x="20" y="38"/>
                    </a:lnTo>
                    <a:lnTo>
                      <a:pt x="20" y="40"/>
                    </a:lnTo>
                    <a:lnTo>
                      <a:pt x="20" y="40"/>
                    </a:lnTo>
                    <a:lnTo>
                      <a:pt x="20" y="42"/>
                    </a:lnTo>
                    <a:lnTo>
                      <a:pt x="20" y="44"/>
                    </a:lnTo>
                    <a:lnTo>
                      <a:pt x="20" y="46"/>
                    </a:lnTo>
                    <a:lnTo>
                      <a:pt x="22" y="48"/>
                    </a:lnTo>
                    <a:lnTo>
                      <a:pt x="22" y="50"/>
                    </a:lnTo>
                    <a:lnTo>
                      <a:pt x="24" y="52"/>
                    </a:lnTo>
                    <a:lnTo>
                      <a:pt x="24" y="52"/>
                    </a:lnTo>
                    <a:lnTo>
                      <a:pt x="24" y="52"/>
                    </a:lnTo>
                    <a:lnTo>
                      <a:pt x="24" y="52"/>
                    </a:lnTo>
                    <a:lnTo>
                      <a:pt x="26" y="54"/>
                    </a:lnTo>
                    <a:lnTo>
                      <a:pt x="26" y="54"/>
                    </a:lnTo>
                    <a:lnTo>
                      <a:pt x="26" y="54"/>
                    </a:lnTo>
                    <a:lnTo>
                      <a:pt x="28" y="52"/>
                    </a:lnTo>
                    <a:lnTo>
                      <a:pt x="30" y="52"/>
                    </a:lnTo>
                    <a:lnTo>
                      <a:pt x="30" y="52"/>
                    </a:lnTo>
                    <a:lnTo>
                      <a:pt x="32" y="50"/>
                    </a:lnTo>
                    <a:lnTo>
                      <a:pt x="34" y="48"/>
                    </a:lnTo>
                    <a:lnTo>
                      <a:pt x="34" y="48"/>
                    </a:lnTo>
                    <a:lnTo>
                      <a:pt x="34" y="46"/>
                    </a:lnTo>
                    <a:lnTo>
                      <a:pt x="34" y="46"/>
                    </a:lnTo>
                    <a:lnTo>
                      <a:pt x="34" y="46"/>
                    </a:lnTo>
                    <a:lnTo>
                      <a:pt x="36" y="44"/>
                    </a:lnTo>
                    <a:lnTo>
                      <a:pt x="36" y="42"/>
                    </a:lnTo>
                    <a:lnTo>
                      <a:pt x="36" y="40"/>
                    </a:lnTo>
                    <a:lnTo>
                      <a:pt x="34" y="34"/>
                    </a:lnTo>
                    <a:lnTo>
                      <a:pt x="34" y="32"/>
                    </a:lnTo>
                    <a:lnTo>
                      <a:pt x="34" y="26"/>
                    </a:lnTo>
                    <a:lnTo>
                      <a:pt x="34" y="20"/>
                    </a:lnTo>
                    <a:lnTo>
                      <a:pt x="34" y="16"/>
                    </a:lnTo>
                    <a:lnTo>
                      <a:pt x="34" y="12"/>
                    </a:lnTo>
                    <a:lnTo>
                      <a:pt x="32" y="10"/>
                    </a:lnTo>
                    <a:lnTo>
                      <a:pt x="32" y="8"/>
                    </a:lnTo>
                    <a:lnTo>
                      <a:pt x="32" y="6"/>
                    </a:lnTo>
                    <a:lnTo>
                      <a:pt x="30" y="2"/>
                    </a:lnTo>
                    <a:lnTo>
                      <a:pt x="30" y="2"/>
                    </a:lnTo>
                    <a:lnTo>
                      <a:pt x="28" y="0"/>
                    </a:lnTo>
                    <a:lnTo>
                      <a:pt x="28" y="0"/>
                    </a:lnTo>
                    <a:lnTo>
                      <a:pt x="26" y="0"/>
                    </a:lnTo>
                    <a:lnTo>
                      <a:pt x="26" y="0"/>
                    </a:lnTo>
                    <a:lnTo>
                      <a:pt x="26" y="0"/>
                    </a:lnTo>
                    <a:lnTo>
                      <a:pt x="24" y="0"/>
                    </a:lnTo>
                    <a:lnTo>
                      <a:pt x="22" y="0"/>
                    </a:lnTo>
                    <a:lnTo>
                      <a:pt x="22" y="0"/>
                    </a:lnTo>
                    <a:lnTo>
                      <a:pt x="20" y="2"/>
                    </a:lnTo>
                    <a:lnTo>
                      <a:pt x="18" y="2"/>
                    </a:lnTo>
                    <a:lnTo>
                      <a:pt x="16" y="4"/>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grpSp>
        <p:grpSp>
          <p:nvGrpSpPr>
            <p:cNvPr id="1416" name="Gruppieren 713"/>
            <p:cNvGrpSpPr/>
            <p:nvPr/>
          </p:nvGrpSpPr>
          <p:grpSpPr>
            <a:xfrm>
              <a:off x="9289913" y="3533089"/>
              <a:ext cx="285065" cy="458566"/>
              <a:chOff x="7009103" y="4286417"/>
              <a:chExt cx="219075" cy="352425"/>
            </a:xfrm>
            <a:grpFill/>
          </p:grpSpPr>
          <p:sp>
            <p:nvSpPr>
              <p:cNvPr id="1440" name="Freeform 95"/>
              <p:cNvSpPr>
                <a:spLocks/>
              </p:cNvSpPr>
              <p:nvPr/>
            </p:nvSpPr>
            <p:spPr bwMode="auto">
              <a:xfrm>
                <a:off x="7009103" y="4483267"/>
                <a:ext cx="53975" cy="92075"/>
              </a:xfrm>
              <a:custGeom>
                <a:avLst/>
                <a:gdLst>
                  <a:gd name="T0" fmla="*/ 26 w 34"/>
                  <a:gd name="T1" fmla="*/ 6 h 58"/>
                  <a:gd name="T2" fmla="*/ 24 w 34"/>
                  <a:gd name="T3" fmla="*/ 8 h 58"/>
                  <a:gd name="T4" fmla="*/ 24 w 34"/>
                  <a:gd name="T5" fmla="*/ 14 h 58"/>
                  <a:gd name="T6" fmla="*/ 22 w 34"/>
                  <a:gd name="T7" fmla="*/ 16 h 58"/>
                  <a:gd name="T8" fmla="*/ 22 w 34"/>
                  <a:gd name="T9" fmla="*/ 18 h 58"/>
                  <a:gd name="T10" fmla="*/ 18 w 34"/>
                  <a:gd name="T11" fmla="*/ 20 h 58"/>
                  <a:gd name="T12" fmla="*/ 12 w 34"/>
                  <a:gd name="T13" fmla="*/ 24 h 58"/>
                  <a:gd name="T14" fmla="*/ 8 w 34"/>
                  <a:gd name="T15" fmla="*/ 26 h 58"/>
                  <a:gd name="T16" fmla="*/ 4 w 34"/>
                  <a:gd name="T17" fmla="*/ 32 h 58"/>
                  <a:gd name="T18" fmla="*/ 2 w 34"/>
                  <a:gd name="T19" fmla="*/ 36 h 58"/>
                  <a:gd name="T20" fmla="*/ 2 w 34"/>
                  <a:gd name="T21" fmla="*/ 38 h 58"/>
                  <a:gd name="T22" fmla="*/ 0 w 34"/>
                  <a:gd name="T23" fmla="*/ 44 h 58"/>
                  <a:gd name="T24" fmla="*/ 0 w 34"/>
                  <a:gd name="T25" fmla="*/ 50 h 58"/>
                  <a:gd name="T26" fmla="*/ 0 w 34"/>
                  <a:gd name="T27" fmla="*/ 54 h 58"/>
                  <a:gd name="T28" fmla="*/ 2 w 34"/>
                  <a:gd name="T29" fmla="*/ 56 h 58"/>
                  <a:gd name="T30" fmla="*/ 2 w 34"/>
                  <a:gd name="T31" fmla="*/ 58 h 58"/>
                  <a:gd name="T32" fmla="*/ 4 w 34"/>
                  <a:gd name="T33" fmla="*/ 58 h 58"/>
                  <a:gd name="T34" fmla="*/ 6 w 34"/>
                  <a:gd name="T35" fmla="*/ 58 h 58"/>
                  <a:gd name="T36" fmla="*/ 8 w 34"/>
                  <a:gd name="T37" fmla="*/ 56 h 58"/>
                  <a:gd name="T38" fmla="*/ 12 w 34"/>
                  <a:gd name="T39" fmla="*/ 54 h 58"/>
                  <a:gd name="T40" fmla="*/ 16 w 34"/>
                  <a:gd name="T41" fmla="*/ 48 h 58"/>
                  <a:gd name="T42" fmla="*/ 20 w 34"/>
                  <a:gd name="T43" fmla="*/ 42 h 58"/>
                  <a:gd name="T44" fmla="*/ 24 w 34"/>
                  <a:gd name="T45" fmla="*/ 34 h 58"/>
                  <a:gd name="T46" fmla="*/ 28 w 34"/>
                  <a:gd name="T47" fmla="*/ 24 h 58"/>
                  <a:gd name="T48" fmla="*/ 32 w 34"/>
                  <a:gd name="T49" fmla="*/ 18 h 58"/>
                  <a:gd name="T50" fmla="*/ 34 w 34"/>
                  <a:gd name="T51" fmla="*/ 14 h 58"/>
                  <a:gd name="T52" fmla="*/ 34 w 34"/>
                  <a:gd name="T53" fmla="*/ 10 h 58"/>
                  <a:gd name="T54" fmla="*/ 34 w 34"/>
                  <a:gd name="T55" fmla="*/ 8 h 58"/>
                  <a:gd name="T56" fmla="*/ 32 w 34"/>
                  <a:gd name="T57" fmla="*/ 4 h 58"/>
                  <a:gd name="T58" fmla="*/ 30 w 34"/>
                  <a:gd name="T59" fmla="*/ 0 h 58"/>
                  <a:gd name="T60" fmla="*/ 30 w 34"/>
                  <a:gd name="T61" fmla="*/ 0 h 58"/>
                  <a:gd name="T62" fmla="*/ 28 w 34"/>
                  <a:gd name="T63" fmla="*/ 0 h 58"/>
                  <a:gd name="T64" fmla="*/ 28 w 34"/>
                  <a:gd name="T65" fmla="*/ 0 h 58"/>
                  <a:gd name="T66" fmla="*/ 28 w 34"/>
                  <a:gd name="T67" fmla="*/ 2 h 58"/>
                  <a:gd name="T68" fmla="*/ 26 w 34"/>
                  <a:gd name="T69"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58">
                    <a:moveTo>
                      <a:pt x="26" y="6"/>
                    </a:moveTo>
                    <a:lnTo>
                      <a:pt x="26" y="6"/>
                    </a:lnTo>
                    <a:lnTo>
                      <a:pt x="24" y="6"/>
                    </a:lnTo>
                    <a:lnTo>
                      <a:pt x="24" y="8"/>
                    </a:lnTo>
                    <a:lnTo>
                      <a:pt x="24" y="10"/>
                    </a:lnTo>
                    <a:lnTo>
                      <a:pt x="24" y="14"/>
                    </a:lnTo>
                    <a:lnTo>
                      <a:pt x="22" y="14"/>
                    </a:lnTo>
                    <a:lnTo>
                      <a:pt x="22" y="16"/>
                    </a:lnTo>
                    <a:lnTo>
                      <a:pt x="22" y="16"/>
                    </a:lnTo>
                    <a:lnTo>
                      <a:pt x="22" y="18"/>
                    </a:lnTo>
                    <a:lnTo>
                      <a:pt x="20" y="18"/>
                    </a:lnTo>
                    <a:lnTo>
                      <a:pt x="18" y="20"/>
                    </a:lnTo>
                    <a:lnTo>
                      <a:pt x="16" y="20"/>
                    </a:lnTo>
                    <a:lnTo>
                      <a:pt x="12" y="24"/>
                    </a:lnTo>
                    <a:lnTo>
                      <a:pt x="10" y="24"/>
                    </a:lnTo>
                    <a:lnTo>
                      <a:pt x="8" y="26"/>
                    </a:lnTo>
                    <a:lnTo>
                      <a:pt x="6" y="28"/>
                    </a:lnTo>
                    <a:lnTo>
                      <a:pt x="4" y="32"/>
                    </a:lnTo>
                    <a:lnTo>
                      <a:pt x="4" y="34"/>
                    </a:lnTo>
                    <a:lnTo>
                      <a:pt x="2" y="36"/>
                    </a:lnTo>
                    <a:lnTo>
                      <a:pt x="2" y="36"/>
                    </a:lnTo>
                    <a:lnTo>
                      <a:pt x="2" y="38"/>
                    </a:lnTo>
                    <a:lnTo>
                      <a:pt x="0" y="40"/>
                    </a:lnTo>
                    <a:lnTo>
                      <a:pt x="0" y="44"/>
                    </a:lnTo>
                    <a:lnTo>
                      <a:pt x="0" y="46"/>
                    </a:lnTo>
                    <a:lnTo>
                      <a:pt x="0" y="50"/>
                    </a:lnTo>
                    <a:lnTo>
                      <a:pt x="0" y="52"/>
                    </a:lnTo>
                    <a:lnTo>
                      <a:pt x="0" y="54"/>
                    </a:lnTo>
                    <a:lnTo>
                      <a:pt x="0" y="56"/>
                    </a:lnTo>
                    <a:lnTo>
                      <a:pt x="2" y="56"/>
                    </a:lnTo>
                    <a:lnTo>
                      <a:pt x="2" y="58"/>
                    </a:lnTo>
                    <a:lnTo>
                      <a:pt x="2" y="58"/>
                    </a:lnTo>
                    <a:lnTo>
                      <a:pt x="4" y="58"/>
                    </a:lnTo>
                    <a:lnTo>
                      <a:pt x="4" y="58"/>
                    </a:lnTo>
                    <a:lnTo>
                      <a:pt x="6" y="58"/>
                    </a:lnTo>
                    <a:lnTo>
                      <a:pt x="6" y="58"/>
                    </a:lnTo>
                    <a:lnTo>
                      <a:pt x="8" y="58"/>
                    </a:lnTo>
                    <a:lnTo>
                      <a:pt x="8" y="56"/>
                    </a:lnTo>
                    <a:lnTo>
                      <a:pt x="10" y="56"/>
                    </a:lnTo>
                    <a:lnTo>
                      <a:pt x="12" y="54"/>
                    </a:lnTo>
                    <a:lnTo>
                      <a:pt x="14" y="50"/>
                    </a:lnTo>
                    <a:lnTo>
                      <a:pt x="16" y="48"/>
                    </a:lnTo>
                    <a:lnTo>
                      <a:pt x="18" y="44"/>
                    </a:lnTo>
                    <a:lnTo>
                      <a:pt x="20" y="42"/>
                    </a:lnTo>
                    <a:lnTo>
                      <a:pt x="22" y="40"/>
                    </a:lnTo>
                    <a:lnTo>
                      <a:pt x="24" y="34"/>
                    </a:lnTo>
                    <a:lnTo>
                      <a:pt x="26" y="28"/>
                    </a:lnTo>
                    <a:lnTo>
                      <a:pt x="28" y="24"/>
                    </a:lnTo>
                    <a:lnTo>
                      <a:pt x="30" y="20"/>
                    </a:lnTo>
                    <a:lnTo>
                      <a:pt x="32" y="18"/>
                    </a:lnTo>
                    <a:lnTo>
                      <a:pt x="32" y="16"/>
                    </a:lnTo>
                    <a:lnTo>
                      <a:pt x="34" y="14"/>
                    </a:lnTo>
                    <a:lnTo>
                      <a:pt x="34" y="12"/>
                    </a:lnTo>
                    <a:lnTo>
                      <a:pt x="34" y="10"/>
                    </a:lnTo>
                    <a:lnTo>
                      <a:pt x="34" y="10"/>
                    </a:lnTo>
                    <a:lnTo>
                      <a:pt x="34" y="8"/>
                    </a:lnTo>
                    <a:lnTo>
                      <a:pt x="34" y="6"/>
                    </a:lnTo>
                    <a:lnTo>
                      <a:pt x="32" y="4"/>
                    </a:lnTo>
                    <a:lnTo>
                      <a:pt x="32" y="2"/>
                    </a:lnTo>
                    <a:lnTo>
                      <a:pt x="30" y="0"/>
                    </a:lnTo>
                    <a:lnTo>
                      <a:pt x="30" y="0"/>
                    </a:lnTo>
                    <a:lnTo>
                      <a:pt x="30" y="0"/>
                    </a:lnTo>
                    <a:lnTo>
                      <a:pt x="30" y="0"/>
                    </a:lnTo>
                    <a:lnTo>
                      <a:pt x="28" y="0"/>
                    </a:lnTo>
                    <a:lnTo>
                      <a:pt x="28" y="0"/>
                    </a:lnTo>
                    <a:lnTo>
                      <a:pt x="28" y="0"/>
                    </a:lnTo>
                    <a:lnTo>
                      <a:pt x="28" y="0"/>
                    </a:lnTo>
                    <a:lnTo>
                      <a:pt x="28" y="2"/>
                    </a:lnTo>
                    <a:lnTo>
                      <a:pt x="26" y="2"/>
                    </a:lnTo>
                    <a:lnTo>
                      <a:pt x="26" y="4"/>
                    </a:lnTo>
                    <a:lnTo>
                      <a:pt x="26" y="6"/>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41" name="Freeform 97"/>
              <p:cNvSpPr>
                <a:spLocks/>
              </p:cNvSpPr>
              <p:nvPr/>
            </p:nvSpPr>
            <p:spPr bwMode="auto">
              <a:xfrm>
                <a:off x="7040853" y="4286417"/>
                <a:ext cx="82550" cy="123825"/>
              </a:xfrm>
              <a:custGeom>
                <a:avLst/>
                <a:gdLst>
                  <a:gd name="T0" fmla="*/ 24 w 52"/>
                  <a:gd name="T1" fmla="*/ 0 h 78"/>
                  <a:gd name="T2" fmla="*/ 24 w 52"/>
                  <a:gd name="T3" fmla="*/ 2 h 78"/>
                  <a:gd name="T4" fmla="*/ 22 w 52"/>
                  <a:gd name="T5" fmla="*/ 4 h 78"/>
                  <a:gd name="T6" fmla="*/ 20 w 52"/>
                  <a:gd name="T7" fmla="*/ 8 h 78"/>
                  <a:gd name="T8" fmla="*/ 18 w 52"/>
                  <a:gd name="T9" fmla="*/ 12 h 78"/>
                  <a:gd name="T10" fmla="*/ 16 w 52"/>
                  <a:gd name="T11" fmla="*/ 18 h 78"/>
                  <a:gd name="T12" fmla="*/ 14 w 52"/>
                  <a:gd name="T13" fmla="*/ 28 h 78"/>
                  <a:gd name="T14" fmla="*/ 14 w 52"/>
                  <a:gd name="T15" fmla="*/ 34 h 78"/>
                  <a:gd name="T16" fmla="*/ 12 w 52"/>
                  <a:gd name="T17" fmla="*/ 38 h 78"/>
                  <a:gd name="T18" fmla="*/ 10 w 52"/>
                  <a:gd name="T19" fmla="*/ 40 h 78"/>
                  <a:gd name="T20" fmla="*/ 6 w 52"/>
                  <a:gd name="T21" fmla="*/ 42 h 78"/>
                  <a:gd name="T22" fmla="*/ 4 w 52"/>
                  <a:gd name="T23" fmla="*/ 44 h 78"/>
                  <a:gd name="T24" fmla="*/ 2 w 52"/>
                  <a:gd name="T25" fmla="*/ 46 h 78"/>
                  <a:gd name="T26" fmla="*/ 2 w 52"/>
                  <a:gd name="T27" fmla="*/ 48 h 78"/>
                  <a:gd name="T28" fmla="*/ 0 w 52"/>
                  <a:gd name="T29" fmla="*/ 52 h 78"/>
                  <a:gd name="T30" fmla="*/ 0 w 52"/>
                  <a:gd name="T31" fmla="*/ 58 h 78"/>
                  <a:gd name="T32" fmla="*/ 2 w 52"/>
                  <a:gd name="T33" fmla="*/ 62 h 78"/>
                  <a:gd name="T34" fmla="*/ 2 w 52"/>
                  <a:gd name="T35" fmla="*/ 66 h 78"/>
                  <a:gd name="T36" fmla="*/ 4 w 52"/>
                  <a:gd name="T37" fmla="*/ 68 h 78"/>
                  <a:gd name="T38" fmla="*/ 4 w 52"/>
                  <a:gd name="T39" fmla="*/ 68 h 78"/>
                  <a:gd name="T40" fmla="*/ 8 w 52"/>
                  <a:gd name="T41" fmla="*/ 68 h 78"/>
                  <a:gd name="T42" fmla="*/ 12 w 52"/>
                  <a:gd name="T43" fmla="*/ 68 h 78"/>
                  <a:gd name="T44" fmla="*/ 16 w 52"/>
                  <a:gd name="T45" fmla="*/ 70 h 78"/>
                  <a:gd name="T46" fmla="*/ 16 w 52"/>
                  <a:gd name="T47" fmla="*/ 72 h 78"/>
                  <a:gd name="T48" fmla="*/ 18 w 52"/>
                  <a:gd name="T49" fmla="*/ 76 h 78"/>
                  <a:gd name="T50" fmla="*/ 20 w 52"/>
                  <a:gd name="T51" fmla="*/ 78 h 78"/>
                  <a:gd name="T52" fmla="*/ 22 w 52"/>
                  <a:gd name="T53" fmla="*/ 78 h 78"/>
                  <a:gd name="T54" fmla="*/ 22 w 52"/>
                  <a:gd name="T55" fmla="*/ 78 h 78"/>
                  <a:gd name="T56" fmla="*/ 26 w 52"/>
                  <a:gd name="T57" fmla="*/ 78 h 78"/>
                  <a:gd name="T58" fmla="*/ 32 w 52"/>
                  <a:gd name="T59" fmla="*/ 78 h 78"/>
                  <a:gd name="T60" fmla="*/ 40 w 52"/>
                  <a:gd name="T61" fmla="*/ 76 h 78"/>
                  <a:gd name="T62" fmla="*/ 44 w 52"/>
                  <a:gd name="T63" fmla="*/ 76 h 78"/>
                  <a:gd name="T64" fmla="*/ 48 w 52"/>
                  <a:gd name="T65" fmla="*/ 74 h 78"/>
                  <a:gd name="T66" fmla="*/ 50 w 52"/>
                  <a:gd name="T67" fmla="*/ 74 h 78"/>
                  <a:gd name="T68" fmla="*/ 52 w 52"/>
                  <a:gd name="T69" fmla="*/ 72 h 78"/>
                  <a:gd name="T70" fmla="*/ 52 w 52"/>
                  <a:gd name="T71" fmla="*/ 70 h 78"/>
                  <a:gd name="T72" fmla="*/ 52 w 52"/>
                  <a:gd name="T73" fmla="*/ 68 h 78"/>
                  <a:gd name="T74" fmla="*/ 50 w 52"/>
                  <a:gd name="T75" fmla="*/ 62 h 78"/>
                  <a:gd name="T76" fmla="*/ 46 w 52"/>
                  <a:gd name="T77" fmla="*/ 54 h 78"/>
                  <a:gd name="T78" fmla="*/ 46 w 52"/>
                  <a:gd name="T79" fmla="*/ 52 h 78"/>
                  <a:gd name="T80" fmla="*/ 46 w 52"/>
                  <a:gd name="T81" fmla="*/ 48 h 78"/>
                  <a:gd name="T82" fmla="*/ 48 w 52"/>
                  <a:gd name="T83" fmla="*/ 42 h 78"/>
                  <a:gd name="T84" fmla="*/ 48 w 52"/>
                  <a:gd name="T85" fmla="*/ 38 h 78"/>
                  <a:gd name="T86" fmla="*/ 48 w 52"/>
                  <a:gd name="T87" fmla="*/ 34 h 78"/>
                  <a:gd name="T88" fmla="*/ 48 w 52"/>
                  <a:gd name="T89" fmla="*/ 28 h 78"/>
                  <a:gd name="T90" fmla="*/ 48 w 52"/>
                  <a:gd name="T91" fmla="*/ 24 h 78"/>
                  <a:gd name="T92" fmla="*/ 44 w 52"/>
                  <a:gd name="T93" fmla="*/ 14 h 78"/>
                  <a:gd name="T94" fmla="*/ 42 w 52"/>
                  <a:gd name="T95" fmla="*/ 6 h 78"/>
                  <a:gd name="T96" fmla="*/ 42 w 52"/>
                  <a:gd name="T97" fmla="*/ 4 h 78"/>
                  <a:gd name="T98" fmla="*/ 40 w 52"/>
                  <a:gd name="T99" fmla="*/ 2 h 78"/>
                  <a:gd name="T100" fmla="*/ 36 w 52"/>
                  <a:gd name="T101" fmla="*/ 0 h 78"/>
                  <a:gd name="T102" fmla="*/ 32 w 52"/>
                  <a:gd name="T103" fmla="*/ 0 h 78"/>
                  <a:gd name="T104" fmla="*/ 28 w 52"/>
                  <a:gd name="T105" fmla="*/ 0 h 78"/>
                  <a:gd name="T106" fmla="*/ 26 w 52"/>
                  <a:gd name="T10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78">
                    <a:moveTo>
                      <a:pt x="24" y="0"/>
                    </a:moveTo>
                    <a:lnTo>
                      <a:pt x="24" y="0"/>
                    </a:lnTo>
                    <a:lnTo>
                      <a:pt x="24" y="0"/>
                    </a:lnTo>
                    <a:lnTo>
                      <a:pt x="24" y="2"/>
                    </a:lnTo>
                    <a:lnTo>
                      <a:pt x="22" y="2"/>
                    </a:lnTo>
                    <a:lnTo>
                      <a:pt x="22" y="4"/>
                    </a:lnTo>
                    <a:lnTo>
                      <a:pt x="20" y="6"/>
                    </a:lnTo>
                    <a:lnTo>
                      <a:pt x="20" y="8"/>
                    </a:lnTo>
                    <a:lnTo>
                      <a:pt x="18" y="10"/>
                    </a:lnTo>
                    <a:lnTo>
                      <a:pt x="18" y="12"/>
                    </a:lnTo>
                    <a:lnTo>
                      <a:pt x="16" y="16"/>
                    </a:lnTo>
                    <a:lnTo>
                      <a:pt x="16" y="18"/>
                    </a:lnTo>
                    <a:lnTo>
                      <a:pt x="16" y="22"/>
                    </a:lnTo>
                    <a:lnTo>
                      <a:pt x="14" y="28"/>
                    </a:lnTo>
                    <a:lnTo>
                      <a:pt x="14" y="30"/>
                    </a:lnTo>
                    <a:lnTo>
                      <a:pt x="14" y="34"/>
                    </a:lnTo>
                    <a:lnTo>
                      <a:pt x="12" y="36"/>
                    </a:lnTo>
                    <a:lnTo>
                      <a:pt x="12" y="38"/>
                    </a:lnTo>
                    <a:lnTo>
                      <a:pt x="12" y="38"/>
                    </a:lnTo>
                    <a:lnTo>
                      <a:pt x="10" y="40"/>
                    </a:lnTo>
                    <a:lnTo>
                      <a:pt x="10" y="40"/>
                    </a:lnTo>
                    <a:lnTo>
                      <a:pt x="6" y="42"/>
                    </a:lnTo>
                    <a:lnTo>
                      <a:pt x="4" y="44"/>
                    </a:lnTo>
                    <a:lnTo>
                      <a:pt x="4" y="44"/>
                    </a:lnTo>
                    <a:lnTo>
                      <a:pt x="2" y="46"/>
                    </a:lnTo>
                    <a:lnTo>
                      <a:pt x="2" y="46"/>
                    </a:lnTo>
                    <a:lnTo>
                      <a:pt x="2" y="46"/>
                    </a:lnTo>
                    <a:lnTo>
                      <a:pt x="2" y="48"/>
                    </a:lnTo>
                    <a:lnTo>
                      <a:pt x="0" y="50"/>
                    </a:lnTo>
                    <a:lnTo>
                      <a:pt x="0" y="52"/>
                    </a:lnTo>
                    <a:lnTo>
                      <a:pt x="0" y="54"/>
                    </a:lnTo>
                    <a:lnTo>
                      <a:pt x="0" y="58"/>
                    </a:lnTo>
                    <a:lnTo>
                      <a:pt x="2" y="60"/>
                    </a:lnTo>
                    <a:lnTo>
                      <a:pt x="2" y="62"/>
                    </a:lnTo>
                    <a:lnTo>
                      <a:pt x="2" y="64"/>
                    </a:lnTo>
                    <a:lnTo>
                      <a:pt x="2" y="66"/>
                    </a:lnTo>
                    <a:lnTo>
                      <a:pt x="4" y="66"/>
                    </a:lnTo>
                    <a:lnTo>
                      <a:pt x="4" y="68"/>
                    </a:lnTo>
                    <a:lnTo>
                      <a:pt x="4" y="68"/>
                    </a:lnTo>
                    <a:lnTo>
                      <a:pt x="4" y="68"/>
                    </a:lnTo>
                    <a:lnTo>
                      <a:pt x="6" y="68"/>
                    </a:lnTo>
                    <a:lnTo>
                      <a:pt x="8" y="68"/>
                    </a:lnTo>
                    <a:lnTo>
                      <a:pt x="10" y="68"/>
                    </a:lnTo>
                    <a:lnTo>
                      <a:pt x="12" y="68"/>
                    </a:lnTo>
                    <a:lnTo>
                      <a:pt x="14" y="70"/>
                    </a:lnTo>
                    <a:lnTo>
                      <a:pt x="16" y="70"/>
                    </a:lnTo>
                    <a:lnTo>
                      <a:pt x="16" y="70"/>
                    </a:lnTo>
                    <a:lnTo>
                      <a:pt x="16" y="72"/>
                    </a:lnTo>
                    <a:lnTo>
                      <a:pt x="18" y="74"/>
                    </a:lnTo>
                    <a:lnTo>
                      <a:pt x="18" y="76"/>
                    </a:lnTo>
                    <a:lnTo>
                      <a:pt x="20" y="76"/>
                    </a:lnTo>
                    <a:lnTo>
                      <a:pt x="20" y="78"/>
                    </a:lnTo>
                    <a:lnTo>
                      <a:pt x="20" y="78"/>
                    </a:lnTo>
                    <a:lnTo>
                      <a:pt x="22" y="78"/>
                    </a:lnTo>
                    <a:lnTo>
                      <a:pt x="22" y="78"/>
                    </a:lnTo>
                    <a:lnTo>
                      <a:pt x="22" y="78"/>
                    </a:lnTo>
                    <a:lnTo>
                      <a:pt x="24" y="78"/>
                    </a:lnTo>
                    <a:lnTo>
                      <a:pt x="26" y="78"/>
                    </a:lnTo>
                    <a:lnTo>
                      <a:pt x="28" y="78"/>
                    </a:lnTo>
                    <a:lnTo>
                      <a:pt x="32" y="78"/>
                    </a:lnTo>
                    <a:lnTo>
                      <a:pt x="36" y="78"/>
                    </a:lnTo>
                    <a:lnTo>
                      <a:pt x="40" y="76"/>
                    </a:lnTo>
                    <a:lnTo>
                      <a:pt x="42" y="76"/>
                    </a:lnTo>
                    <a:lnTo>
                      <a:pt x="44" y="76"/>
                    </a:lnTo>
                    <a:lnTo>
                      <a:pt x="46" y="74"/>
                    </a:lnTo>
                    <a:lnTo>
                      <a:pt x="48" y="74"/>
                    </a:lnTo>
                    <a:lnTo>
                      <a:pt x="50" y="74"/>
                    </a:lnTo>
                    <a:lnTo>
                      <a:pt x="50" y="74"/>
                    </a:lnTo>
                    <a:lnTo>
                      <a:pt x="50" y="72"/>
                    </a:lnTo>
                    <a:lnTo>
                      <a:pt x="52" y="72"/>
                    </a:lnTo>
                    <a:lnTo>
                      <a:pt x="52" y="72"/>
                    </a:lnTo>
                    <a:lnTo>
                      <a:pt x="52" y="70"/>
                    </a:lnTo>
                    <a:lnTo>
                      <a:pt x="52" y="68"/>
                    </a:lnTo>
                    <a:lnTo>
                      <a:pt x="52" y="68"/>
                    </a:lnTo>
                    <a:lnTo>
                      <a:pt x="50" y="66"/>
                    </a:lnTo>
                    <a:lnTo>
                      <a:pt x="50" y="62"/>
                    </a:lnTo>
                    <a:lnTo>
                      <a:pt x="48" y="56"/>
                    </a:lnTo>
                    <a:lnTo>
                      <a:pt x="46" y="54"/>
                    </a:lnTo>
                    <a:lnTo>
                      <a:pt x="46" y="52"/>
                    </a:lnTo>
                    <a:lnTo>
                      <a:pt x="46" y="52"/>
                    </a:lnTo>
                    <a:lnTo>
                      <a:pt x="46" y="50"/>
                    </a:lnTo>
                    <a:lnTo>
                      <a:pt x="46" y="48"/>
                    </a:lnTo>
                    <a:lnTo>
                      <a:pt x="48" y="46"/>
                    </a:lnTo>
                    <a:lnTo>
                      <a:pt x="48" y="42"/>
                    </a:lnTo>
                    <a:lnTo>
                      <a:pt x="48" y="40"/>
                    </a:lnTo>
                    <a:lnTo>
                      <a:pt x="48" y="38"/>
                    </a:lnTo>
                    <a:lnTo>
                      <a:pt x="48" y="36"/>
                    </a:lnTo>
                    <a:lnTo>
                      <a:pt x="48" y="34"/>
                    </a:lnTo>
                    <a:lnTo>
                      <a:pt x="48" y="30"/>
                    </a:lnTo>
                    <a:lnTo>
                      <a:pt x="48" y="28"/>
                    </a:lnTo>
                    <a:lnTo>
                      <a:pt x="48" y="26"/>
                    </a:lnTo>
                    <a:lnTo>
                      <a:pt x="48" y="24"/>
                    </a:lnTo>
                    <a:lnTo>
                      <a:pt x="46" y="20"/>
                    </a:lnTo>
                    <a:lnTo>
                      <a:pt x="44" y="14"/>
                    </a:lnTo>
                    <a:lnTo>
                      <a:pt x="44" y="10"/>
                    </a:lnTo>
                    <a:lnTo>
                      <a:pt x="42" y="6"/>
                    </a:lnTo>
                    <a:lnTo>
                      <a:pt x="42" y="4"/>
                    </a:lnTo>
                    <a:lnTo>
                      <a:pt x="42" y="4"/>
                    </a:lnTo>
                    <a:lnTo>
                      <a:pt x="40" y="2"/>
                    </a:lnTo>
                    <a:lnTo>
                      <a:pt x="40" y="2"/>
                    </a:lnTo>
                    <a:lnTo>
                      <a:pt x="38" y="0"/>
                    </a:lnTo>
                    <a:lnTo>
                      <a:pt x="36" y="0"/>
                    </a:lnTo>
                    <a:lnTo>
                      <a:pt x="34" y="0"/>
                    </a:lnTo>
                    <a:lnTo>
                      <a:pt x="32" y="0"/>
                    </a:lnTo>
                    <a:lnTo>
                      <a:pt x="30" y="0"/>
                    </a:lnTo>
                    <a:lnTo>
                      <a:pt x="28" y="0"/>
                    </a:lnTo>
                    <a:lnTo>
                      <a:pt x="26" y="0"/>
                    </a:lnTo>
                    <a:lnTo>
                      <a:pt x="26" y="0"/>
                    </a:lnTo>
                    <a:lnTo>
                      <a:pt x="24" y="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42" name="Freeform 102"/>
              <p:cNvSpPr>
                <a:spLocks/>
              </p:cNvSpPr>
              <p:nvPr/>
            </p:nvSpPr>
            <p:spPr bwMode="auto">
              <a:xfrm>
                <a:off x="7059903" y="4432467"/>
                <a:ext cx="47625" cy="38100"/>
              </a:xfrm>
              <a:custGeom>
                <a:avLst/>
                <a:gdLst>
                  <a:gd name="T0" fmla="*/ 18 w 30"/>
                  <a:gd name="T1" fmla="*/ 6 h 24"/>
                  <a:gd name="T2" fmla="*/ 18 w 30"/>
                  <a:gd name="T3" fmla="*/ 4 h 24"/>
                  <a:gd name="T4" fmla="*/ 16 w 30"/>
                  <a:gd name="T5" fmla="*/ 2 h 24"/>
                  <a:gd name="T6" fmla="*/ 14 w 30"/>
                  <a:gd name="T7" fmla="*/ 2 h 24"/>
                  <a:gd name="T8" fmla="*/ 8 w 30"/>
                  <a:gd name="T9" fmla="*/ 0 h 24"/>
                  <a:gd name="T10" fmla="*/ 6 w 30"/>
                  <a:gd name="T11" fmla="*/ 0 h 24"/>
                  <a:gd name="T12" fmla="*/ 4 w 30"/>
                  <a:gd name="T13" fmla="*/ 0 h 24"/>
                  <a:gd name="T14" fmla="*/ 2 w 30"/>
                  <a:gd name="T15" fmla="*/ 0 h 24"/>
                  <a:gd name="T16" fmla="*/ 2 w 30"/>
                  <a:gd name="T17" fmla="*/ 2 h 24"/>
                  <a:gd name="T18" fmla="*/ 0 w 30"/>
                  <a:gd name="T19" fmla="*/ 4 h 24"/>
                  <a:gd name="T20" fmla="*/ 0 w 30"/>
                  <a:gd name="T21" fmla="*/ 8 h 24"/>
                  <a:gd name="T22" fmla="*/ 2 w 30"/>
                  <a:gd name="T23" fmla="*/ 10 h 24"/>
                  <a:gd name="T24" fmla="*/ 2 w 30"/>
                  <a:gd name="T25" fmla="*/ 14 h 24"/>
                  <a:gd name="T26" fmla="*/ 4 w 30"/>
                  <a:gd name="T27" fmla="*/ 16 h 24"/>
                  <a:gd name="T28" fmla="*/ 6 w 30"/>
                  <a:gd name="T29" fmla="*/ 20 h 24"/>
                  <a:gd name="T30" fmla="*/ 8 w 30"/>
                  <a:gd name="T31" fmla="*/ 22 h 24"/>
                  <a:gd name="T32" fmla="*/ 12 w 30"/>
                  <a:gd name="T33" fmla="*/ 22 h 24"/>
                  <a:gd name="T34" fmla="*/ 14 w 30"/>
                  <a:gd name="T35" fmla="*/ 24 h 24"/>
                  <a:gd name="T36" fmla="*/ 20 w 30"/>
                  <a:gd name="T37" fmla="*/ 24 h 24"/>
                  <a:gd name="T38" fmla="*/ 22 w 30"/>
                  <a:gd name="T39" fmla="*/ 24 h 24"/>
                  <a:gd name="T40" fmla="*/ 26 w 30"/>
                  <a:gd name="T41" fmla="*/ 24 h 24"/>
                  <a:gd name="T42" fmla="*/ 28 w 30"/>
                  <a:gd name="T43" fmla="*/ 22 h 24"/>
                  <a:gd name="T44" fmla="*/ 28 w 30"/>
                  <a:gd name="T45" fmla="*/ 22 h 24"/>
                  <a:gd name="T46" fmla="*/ 30 w 30"/>
                  <a:gd name="T47" fmla="*/ 20 h 24"/>
                  <a:gd name="T48" fmla="*/ 30 w 30"/>
                  <a:gd name="T49" fmla="*/ 18 h 24"/>
                  <a:gd name="T50" fmla="*/ 28 w 30"/>
                  <a:gd name="T51" fmla="*/ 14 h 24"/>
                  <a:gd name="T52" fmla="*/ 28 w 30"/>
                  <a:gd name="T53" fmla="*/ 12 h 24"/>
                  <a:gd name="T54" fmla="*/ 26 w 30"/>
                  <a:gd name="T55" fmla="*/ 12 h 24"/>
                  <a:gd name="T56" fmla="*/ 22 w 30"/>
                  <a:gd name="T57" fmla="*/ 10 h 24"/>
                  <a:gd name="T58" fmla="*/ 20 w 30"/>
                  <a:gd name="T59" fmla="*/ 8 h 24"/>
                  <a:gd name="T60" fmla="*/ 18 w 30"/>
                  <a:gd name="T61" fmla="*/ 6 h 24"/>
                  <a:gd name="T62" fmla="*/ 18 w 30"/>
                  <a:gd name="T6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 h="24">
                    <a:moveTo>
                      <a:pt x="18" y="6"/>
                    </a:moveTo>
                    <a:lnTo>
                      <a:pt x="18" y="6"/>
                    </a:lnTo>
                    <a:lnTo>
                      <a:pt x="18" y="4"/>
                    </a:lnTo>
                    <a:lnTo>
                      <a:pt x="18" y="4"/>
                    </a:lnTo>
                    <a:lnTo>
                      <a:pt x="16" y="4"/>
                    </a:lnTo>
                    <a:lnTo>
                      <a:pt x="16" y="2"/>
                    </a:lnTo>
                    <a:lnTo>
                      <a:pt x="16" y="2"/>
                    </a:lnTo>
                    <a:lnTo>
                      <a:pt x="14" y="2"/>
                    </a:lnTo>
                    <a:lnTo>
                      <a:pt x="12" y="0"/>
                    </a:lnTo>
                    <a:lnTo>
                      <a:pt x="8" y="0"/>
                    </a:lnTo>
                    <a:lnTo>
                      <a:pt x="6" y="0"/>
                    </a:lnTo>
                    <a:lnTo>
                      <a:pt x="6" y="0"/>
                    </a:lnTo>
                    <a:lnTo>
                      <a:pt x="4" y="0"/>
                    </a:lnTo>
                    <a:lnTo>
                      <a:pt x="4" y="0"/>
                    </a:lnTo>
                    <a:lnTo>
                      <a:pt x="2" y="0"/>
                    </a:lnTo>
                    <a:lnTo>
                      <a:pt x="2" y="0"/>
                    </a:lnTo>
                    <a:lnTo>
                      <a:pt x="2" y="0"/>
                    </a:lnTo>
                    <a:lnTo>
                      <a:pt x="2" y="2"/>
                    </a:lnTo>
                    <a:lnTo>
                      <a:pt x="2" y="2"/>
                    </a:lnTo>
                    <a:lnTo>
                      <a:pt x="0" y="4"/>
                    </a:lnTo>
                    <a:lnTo>
                      <a:pt x="0" y="6"/>
                    </a:lnTo>
                    <a:lnTo>
                      <a:pt x="0" y="8"/>
                    </a:lnTo>
                    <a:lnTo>
                      <a:pt x="0" y="10"/>
                    </a:lnTo>
                    <a:lnTo>
                      <a:pt x="2" y="10"/>
                    </a:lnTo>
                    <a:lnTo>
                      <a:pt x="2" y="12"/>
                    </a:lnTo>
                    <a:lnTo>
                      <a:pt x="2" y="14"/>
                    </a:lnTo>
                    <a:lnTo>
                      <a:pt x="2" y="14"/>
                    </a:lnTo>
                    <a:lnTo>
                      <a:pt x="4" y="16"/>
                    </a:lnTo>
                    <a:lnTo>
                      <a:pt x="4" y="18"/>
                    </a:lnTo>
                    <a:lnTo>
                      <a:pt x="6" y="20"/>
                    </a:lnTo>
                    <a:lnTo>
                      <a:pt x="8" y="20"/>
                    </a:lnTo>
                    <a:lnTo>
                      <a:pt x="8" y="22"/>
                    </a:lnTo>
                    <a:lnTo>
                      <a:pt x="10" y="22"/>
                    </a:lnTo>
                    <a:lnTo>
                      <a:pt x="12" y="22"/>
                    </a:lnTo>
                    <a:lnTo>
                      <a:pt x="12" y="24"/>
                    </a:lnTo>
                    <a:lnTo>
                      <a:pt x="14" y="24"/>
                    </a:lnTo>
                    <a:lnTo>
                      <a:pt x="18" y="24"/>
                    </a:lnTo>
                    <a:lnTo>
                      <a:pt x="20" y="24"/>
                    </a:lnTo>
                    <a:lnTo>
                      <a:pt x="20" y="24"/>
                    </a:lnTo>
                    <a:lnTo>
                      <a:pt x="22" y="24"/>
                    </a:lnTo>
                    <a:lnTo>
                      <a:pt x="24" y="24"/>
                    </a:lnTo>
                    <a:lnTo>
                      <a:pt x="26" y="24"/>
                    </a:lnTo>
                    <a:lnTo>
                      <a:pt x="26" y="24"/>
                    </a:lnTo>
                    <a:lnTo>
                      <a:pt x="28" y="22"/>
                    </a:lnTo>
                    <a:lnTo>
                      <a:pt x="28" y="22"/>
                    </a:lnTo>
                    <a:lnTo>
                      <a:pt x="28" y="22"/>
                    </a:lnTo>
                    <a:lnTo>
                      <a:pt x="30" y="20"/>
                    </a:lnTo>
                    <a:lnTo>
                      <a:pt x="30" y="20"/>
                    </a:lnTo>
                    <a:lnTo>
                      <a:pt x="30" y="18"/>
                    </a:lnTo>
                    <a:lnTo>
                      <a:pt x="30" y="18"/>
                    </a:lnTo>
                    <a:lnTo>
                      <a:pt x="30" y="16"/>
                    </a:lnTo>
                    <a:lnTo>
                      <a:pt x="28" y="14"/>
                    </a:lnTo>
                    <a:lnTo>
                      <a:pt x="28" y="14"/>
                    </a:lnTo>
                    <a:lnTo>
                      <a:pt x="28" y="12"/>
                    </a:lnTo>
                    <a:lnTo>
                      <a:pt x="26" y="12"/>
                    </a:lnTo>
                    <a:lnTo>
                      <a:pt x="26" y="12"/>
                    </a:lnTo>
                    <a:lnTo>
                      <a:pt x="24" y="10"/>
                    </a:lnTo>
                    <a:lnTo>
                      <a:pt x="22" y="10"/>
                    </a:lnTo>
                    <a:lnTo>
                      <a:pt x="20" y="8"/>
                    </a:lnTo>
                    <a:lnTo>
                      <a:pt x="20" y="8"/>
                    </a:lnTo>
                    <a:lnTo>
                      <a:pt x="18" y="8"/>
                    </a:lnTo>
                    <a:lnTo>
                      <a:pt x="18" y="6"/>
                    </a:lnTo>
                    <a:lnTo>
                      <a:pt x="18" y="6"/>
                    </a:lnTo>
                    <a:lnTo>
                      <a:pt x="18" y="6"/>
                    </a:lnTo>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43" name="Freeform 107"/>
              <p:cNvSpPr>
                <a:spLocks/>
              </p:cNvSpPr>
              <p:nvPr/>
            </p:nvSpPr>
            <p:spPr bwMode="auto">
              <a:xfrm>
                <a:off x="7123403" y="4419767"/>
                <a:ext cx="50800" cy="38100"/>
              </a:xfrm>
              <a:custGeom>
                <a:avLst/>
                <a:gdLst>
                  <a:gd name="T0" fmla="*/ 2 w 32"/>
                  <a:gd name="T1" fmla="*/ 2 h 24"/>
                  <a:gd name="T2" fmla="*/ 2 w 32"/>
                  <a:gd name="T3" fmla="*/ 2 h 24"/>
                  <a:gd name="T4" fmla="*/ 2 w 32"/>
                  <a:gd name="T5" fmla="*/ 4 h 24"/>
                  <a:gd name="T6" fmla="*/ 2 w 32"/>
                  <a:gd name="T7" fmla="*/ 6 h 24"/>
                  <a:gd name="T8" fmla="*/ 2 w 32"/>
                  <a:gd name="T9" fmla="*/ 8 h 24"/>
                  <a:gd name="T10" fmla="*/ 2 w 32"/>
                  <a:gd name="T11" fmla="*/ 10 h 24"/>
                  <a:gd name="T12" fmla="*/ 0 w 32"/>
                  <a:gd name="T13" fmla="*/ 12 h 24"/>
                  <a:gd name="T14" fmla="*/ 0 w 32"/>
                  <a:gd name="T15" fmla="*/ 14 h 24"/>
                  <a:gd name="T16" fmla="*/ 2 w 32"/>
                  <a:gd name="T17" fmla="*/ 14 h 24"/>
                  <a:gd name="T18" fmla="*/ 2 w 32"/>
                  <a:gd name="T19" fmla="*/ 14 h 24"/>
                  <a:gd name="T20" fmla="*/ 2 w 32"/>
                  <a:gd name="T21" fmla="*/ 16 h 24"/>
                  <a:gd name="T22" fmla="*/ 4 w 32"/>
                  <a:gd name="T23" fmla="*/ 16 h 24"/>
                  <a:gd name="T24" fmla="*/ 4 w 32"/>
                  <a:gd name="T25" fmla="*/ 18 h 24"/>
                  <a:gd name="T26" fmla="*/ 6 w 32"/>
                  <a:gd name="T27" fmla="*/ 18 h 24"/>
                  <a:gd name="T28" fmla="*/ 8 w 32"/>
                  <a:gd name="T29" fmla="*/ 20 h 24"/>
                  <a:gd name="T30" fmla="*/ 12 w 32"/>
                  <a:gd name="T31" fmla="*/ 20 h 24"/>
                  <a:gd name="T32" fmla="*/ 16 w 32"/>
                  <a:gd name="T33" fmla="*/ 22 h 24"/>
                  <a:gd name="T34" fmla="*/ 18 w 32"/>
                  <a:gd name="T35" fmla="*/ 22 h 24"/>
                  <a:gd name="T36" fmla="*/ 22 w 32"/>
                  <a:gd name="T37" fmla="*/ 22 h 24"/>
                  <a:gd name="T38" fmla="*/ 24 w 32"/>
                  <a:gd name="T39" fmla="*/ 24 h 24"/>
                  <a:gd name="T40" fmla="*/ 26 w 32"/>
                  <a:gd name="T41" fmla="*/ 24 h 24"/>
                  <a:gd name="T42" fmla="*/ 26 w 32"/>
                  <a:gd name="T43" fmla="*/ 24 h 24"/>
                  <a:gd name="T44" fmla="*/ 28 w 32"/>
                  <a:gd name="T45" fmla="*/ 22 h 24"/>
                  <a:gd name="T46" fmla="*/ 28 w 32"/>
                  <a:gd name="T47" fmla="*/ 22 h 24"/>
                  <a:gd name="T48" fmla="*/ 30 w 32"/>
                  <a:gd name="T49" fmla="*/ 22 h 24"/>
                  <a:gd name="T50" fmla="*/ 30 w 32"/>
                  <a:gd name="T51" fmla="*/ 22 h 24"/>
                  <a:gd name="T52" fmla="*/ 32 w 32"/>
                  <a:gd name="T53" fmla="*/ 22 h 24"/>
                  <a:gd name="T54" fmla="*/ 32 w 32"/>
                  <a:gd name="T55" fmla="*/ 20 h 24"/>
                  <a:gd name="T56" fmla="*/ 32 w 32"/>
                  <a:gd name="T57" fmla="*/ 20 h 24"/>
                  <a:gd name="T58" fmla="*/ 32 w 32"/>
                  <a:gd name="T59" fmla="*/ 18 h 24"/>
                  <a:gd name="T60" fmla="*/ 32 w 32"/>
                  <a:gd name="T61" fmla="*/ 16 h 24"/>
                  <a:gd name="T62" fmla="*/ 32 w 32"/>
                  <a:gd name="T63" fmla="*/ 14 h 24"/>
                  <a:gd name="T64" fmla="*/ 32 w 32"/>
                  <a:gd name="T65" fmla="*/ 12 h 24"/>
                  <a:gd name="T66" fmla="*/ 32 w 32"/>
                  <a:gd name="T67" fmla="*/ 10 h 24"/>
                  <a:gd name="T68" fmla="*/ 30 w 32"/>
                  <a:gd name="T69" fmla="*/ 10 h 24"/>
                  <a:gd name="T70" fmla="*/ 30 w 32"/>
                  <a:gd name="T71" fmla="*/ 8 h 24"/>
                  <a:gd name="T72" fmla="*/ 30 w 32"/>
                  <a:gd name="T73" fmla="*/ 8 h 24"/>
                  <a:gd name="T74" fmla="*/ 28 w 32"/>
                  <a:gd name="T75" fmla="*/ 6 h 24"/>
                  <a:gd name="T76" fmla="*/ 26 w 32"/>
                  <a:gd name="T77" fmla="*/ 4 h 24"/>
                  <a:gd name="T78" fmla="*/ 24 w 32"/>
                  <a:gd name="T79" fmla="*/ 4 h 24"/>
                  <a:gd name="T80" fmla="*/ 22 w 32"/>
                  <a:gd name="T81" fmla="*/ 2 h 24"/>
                  <a:gd name="T82" fmla="*/ 20 w 32"/>
                  <a:gd name="T83" fmla="*/ 0 h 24"/>
                  <a:gd name="T84" fmla="*/ 18 w 32"/>
                  <a:gd name="T85" fmla="*/ 0 h 24"/>
                  <a:gd name="T86" fmla="*/ 16 w 32"/>
                  <a:gd name="T87" fmla="*/ 0 h 24"/>
                  <a:gd name="T88" fmla="*/ 14 w 32"/>
                  <a:gd name="T89" fmla="*/ 0 h 24"/>
                  <a:gd name="T90" fmla="*/ 12 w 32"/>
                  <a:gd name="T91" fmla="*/ 0 h 24"/>
                  <a:gd name="T92" fmla="*/ 10 w 32"/>
                  <a:gd name="T93" fmla="*/ 0 h 24"/>
                  <a:gd name="T94" fmla="*/ 8 w 32"/>
                  <a:gd name="T95" fmla="*/ 0 h 24"/>
                  <a:gd name="T96" fmla="*/ 6 w 32"/>
                  <a:gd name="T97" fmla="*/ 0 h 24"/>
                  <a:gd name="T98" fmla="*/ 4 w 32"/>
                  <a:gd name="T99" fmla="*/ 0 h 24"/>
                  <a:gd name="T100" fmla="*/ 4 w 32"/>
                  <a:gd name="T101" fmla="*/ 0 h 24"/>
                  <a:gd name="T102" fmla="*/ 4 w 32"/>
                  <a:gd name="T103" fmla="*/ 0 h 24"/>
                  <a:gd name="T104" fmla="*/ 4 w 32"/>
                  <a:gd name="T105" fmla="*/ 2 h 24"/>
                  <a:gd name="T106" fmla="*/ 2 w 32"/>
                  <a:gd name="T107" fmla="*/ 2 h 24"/>
                  <a:gd name="T108" fmla="*/ 2 w 32"/>
                  <a:gd name="T109" fmla="*/ 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 h="24">
                    <a:moveTo>
                      <a:pt x="2" y="2"/>
                    </a:moveTo>
                    <a:lnTo>
                      <a:pt x="2" y="2"/>
                    </a:lnTo>
                    <a:lnTo>
                      <a:pt x="2" y="4"/>
                    </a:lnTo>
                    <a:lnTo>
                      <a:pt x="2" y="6"/>
                    </a:lnTo>
                    <a:lnTo>
                      <a:pt x="2" y="8"/>
                    </a:lnTo>
                    <a:lnTo>
                      <a:pt x="2" y="10"/>
                    </a:lnTo>
                    <a:lnTo>
                      <a:pt x="0" y="12"/>
                    </a:lnTo>
                    <a:lnTo>
                      <a:pt x="0" y="14"/>
                    </a:lnTo>
                    <a:lnTo>
                      <a:pt x="2" y="14"/>
                    </a:lnTo>
                    <a:lnTo>
                      <a:pt x="2" y="14"/>
                    </a:lnTo>
                    <a:lnTo>
                      <a:pt x="2" y="16"/>
                    </a:lnTo>
                    <a:lnTo>
                      <a:pt x="4" y="16"/>
                    </a:lnTo>
                    <a:lnTo>
                      <a:pt x="4" y="18"/>
                    </a:lnTo>
                    <a:lnTo>
                      <a:pt x="6" y="18"/>
                    </a:lnTo>
                    <a:lnTo>
                      <a:pt x="8" y="20"/>
                    </a:lnTo>
                    <a:lnTo>
                      <a:pt x="12" y="20"/>
                    </a:lnTo>
                    <a:lnTo>
                      <a:pt x="16" y="22"/>
                    </a:lnTo>
                    <a:lnTo>
                      <a:pt x="18" y="22"/>
                    </a:lnTo>
                    <a:lnTo>
                      <a:pt x="22" y="22"/>
                    </a:lnTo>
                    <a:lnTo>
                      <a:pt x="24" y="24"/>
                    </a:lnTo>
                    <a:lnTo>
                      <a:pt x="26" y="24"/>
                    </a:lnTo>
                    <a:lnTo>
                      <a:pt x="26" y="24"/>
                    </a:lnTo>
                    <a:lnTo>
                      <a:pt x="28" y="22"/>
                    </a:lnTo>
                    <a:lnTo>
                      <a:pt x="28" y="22"/>
                    </a:lnTo>
                    <a:lnTo>
                      <a:pt x="30" y="22"/>
                    </a:lnTo>
                    <a:lnTo>
                      <a:pt x="30" y="22"/>
                    </a:lnTo>
                    <a:lnTo>
                      <a:pt x="32" y="22"/>
                    </a:lnTo>
                    <a:lnTo>
                      <a:pt x="32" y="20"/>
                    </a:lnTo>
                    <a:lnTo>
                      <a:pt x="32" y="20"/>
                    </a:lnTo>
                    <a:lnTo>
                      <a:pt x="32" y="18"/>
                    </a:lnTo>
                    <a:lnTo>
                      <a:pt x="32" y="16"/>
                    </a:lnTo>
                    <a:lnTo>
                      <a:pt x="32" y="14"/>
                    </a:lnTo>
                    <a:lnTo>
                      <a:pt x="32" y="12"/>
                    </a:lnTo>
                    <a:lnTo>
                      <a:pt x="32" y="10"/>
                    </a:lnTo>
                    <a:lnTo>
                      <a:pt x="30" y="10"/>
                    </a:lnTo>
                    <a:lnTo>
                      <a:pt x="30" y="8"/>
                    </a:lnTo>
                    <a:lnTo>
                      <a:pt x="30" y="8"/>
                    </a:lnTo>
                    <a:lnTo>
                      <a:pt x="28" y="6"/>
                    </a:lnTo>
                    <a:lnTo>
                      <a:pt x="26" y="4"/>
                    </a:lnTo>
                    <a:lnTo>
                      <a:pt x="24" y="4"/>
                    </a:lnTo>
                    <a:lnTo>
                      <a:pt x="22" y="2"/>
                    </a:lnTo>
                    <a:lnTo>
                      <a:pt x="20" y="0"/>
                    </a:lnTo>
                    <a:lnTo>
                      <a:pt x="18" y="0"/>
                    </a:lnTo>
                    <a:lnTo>
                      <a:pt x="16" y="0"/>
                    </a:lnTo>
                    <a:lnTo>
                      <a:pt x="14" y="0"/>
                    </a:lnTo>
                    <a:lnTo>
                      <a:pt x="12" y="0"/>
                    </a:lnTo>
                    <a:lnTo>
                      <a:pt x="10" y="0"/>
                    </a:lnTo>
                    <a:lnTo>
                      <a:pt x="8" y="0"/>
                    </a:lnTo>
                    <a:lnTo>
                      <a:pt x="6" y="0"/>
                    </a:lnTo>
                    <a:lnTo>
                      <a:pt x="4" y="0"/>
                    </a:lnTo>
                    <a:lnTo>
                      <a:pt x="4" y="0"/>
                    </a:lnTo>
                    <a:lnTo>
                      <a:pt x="4" y="0"/>
                    </a:lnTo>
                    <a:lnTo>
                      <a:pt x="4" y="2"/>
                    </a:lnTo>
                    <a:lnTo>
                      <a:pt x="2" y="2"/>
                    </a:lnTo>
                    <a:lnTo>
                      <a:pt x="2" y="2"/>
                    </a:lnTo>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44" name="Freeform 112"/>
              <p:cNvSpPr>
                <a:spLocks/>
              </p:cNvSpPr>
              <p:nvPr/>
            </p:nvSpPr>
            <p:spPr bwMode="auto">
              <a:xfrm>
                <a:off x="7117053" y="4476917"/>
                <a:ext cx="31750" cy="31750"/>
              </a:xfrm>
              <a:custGeom>
                <a:avLst/>
                <a:gdLst>
                  <a:gd name="T0" fmla="*/ 4 w 20"/>
                  <a:gd name="T1" fmla="*/ 0 h 20"/>
                  <a:gd name="T2" fmla="*/ 4 w 20"/>
                  <a:gd name="T3" fmla="*/ 0 h 20"/>
                  <a:gd name="T4" fmla="*/ 4 w 20"/>
                  <a:gd name="T5" fmla="*/ 2 h 20"/>
                  <a:gd name="T6" fmla="*/ 4 w 20"/>
                  <a:gd name="T7" fmla="*/ 4 h 20"/>
                  <a:gd name="T8" fmla="*/ 2 w 20"/>
                  <a:gd name="T9" fmla="*/ 6 h 20"/>
                  <a:gd name="T10" fmla="*/ 0 w 20"/>
                  <a:gd name="T11" fmla="*/ 8 h 20"/>
                  <a:gd name="T12" fmla="*/ 0 w 20"/>
                  <a:gd name="T13" fmla="*/ 10 h 20"/>
                  <a:gd name="T14" fmla="*/ 0 w 20"/>
                  <a:gd name="T15" fmla="*/ 10 h 20"/>
                  <a:gd name="T16" fmla="*/ 0 w 20"/>
                  <a:gd name="T17" fmla="*/ 12 h 20"/>
                  <a:gd name="T18" fmla="*/ 0 w 20"/>
                  <a:gd name="T19" fmla="*/ 12 h 20"/>
                  <a:gd name="T20" fmla="*/ 0 w 20"/>
                  <a:gd name="T21" fmla="*/ 12 h 20"/>
                  <a:gd name="T22" fmla="*/ 0 w 20"/>
                  <a:gd name="T23" fmla="*/ 14 h 20"/>
                  <a:gd name="T24" fmla="*/ 0 w 20"/>
                  <a:gd name="T25" fmla="*/ 16 h 20"/>
                  <a:gd name="T26" fmla="*/ 2 w 20"/>
                  <a:gd name="T27" fmla="*/ 16 h 20"/>
                  <a:gd name="T28" fmla="*/ 2 w 20"/>
                  <a:gd name="T29" fmla="*/ 18 h 20"/>
                  <a:gd name="T30" fmla="*/ 2 w 20"/>
                  <a:gd name="T31" fmla="*/ 20 h 20"/>
                  <a:gd name="T32" fmla="*/ 4 w 20"/>
                  <a:gd name="T33" fmla="*/ 20 h 20"/>
                  <a:gd name="T34" fmla="*/ 4 w 20"/>
                  <a:gd name="T35" fmla="*/ 20 h 20"/>
                  <a:gd name="T36" fmla="*/ 6 w 20"/>
                  <a:gd name="T37" fmla="*/ 20 h 20"/>
                  <a:gd name="T38" fmla="*/ 6 w 20"/>
                  <a:gd name="T39" fmla="*/ 20 h 20"/>
                  <a:gd name="T40" fmla="*/ 8 w 20"/>
                  <a:gd name="T41" fmla="*/ 20 h 20"/>
                  <a:gd name="T42" fmla="*/ 10 w 20"/>
                  <a:gd name="T43" fmla="*/ 20 h 20"/>
                  <a:gd name="T44" fmla="*/ 12 w 20"/>
                  <a:gd name="T45" fmla="*/ 20 h 20"/>
                  <a:gd name="T46" fmla="*/ 16 w 20"/>
                  <a:gd name="T47" fmla="*/ 20 h 20"/>
                  <a:gd name="T48" fmla="*/ 16 w 20"/>
                  <a:gd name="T49" fmla="*/ 18 h 20"/>
                  <a:gd name="T50" fmla="*/ 18 w 20"/>
                  <a:gd name="T51" fmla="*/ 18 h 20"/>
                  <a:gd name="T52" fmla="*/ 18 w 20"/>
                  <a:gd name="T53" fmla="*/ 16 h 20"/>
                  <a:gd name="T54" fmla="*/ 20 w 20"/>
                  <a:gd name="T55" fmla="*/ 16 h 20"/>
                  <a:gd name="T56" fmla="*/ 20 w 20"/>
                  <a:gd name="T57" fmla="*/ 16 h 20"/>
                  <a:gd name="T58" fmla="*/ 20 w 20"/>
                  <a:gd name="T59" fmla="*/ 16 h 20"/>
                  <a:gd name="T60" fmla="*/ 20 w 20"/>
                  <a:gd name="T61" fmla="*/ 14 h 20"/>
                  <a:gd name="T62" fmla="*/ 20 w 20"/>
                  <a:gd name="T63" fmla="*/ 14 h 20"/>
                  <a:gd name="T64" fmla="*/ 20 w 20"/>
                  <a:gd name="T65" fmla="*/ 12 h 20"/>
                  <a:gd name="T66" fmla="*/ 18 w 20"/>
                  <a:gd name="T67" fmla="*/ 10 h 20"/>
                  <a:gd name="T68" fmla="*/ 18 w 20"/>
                  <a:gd name="T69" fmla="*/ 8 h 20"/>
                  <a:gd name="T70" fmla="*/ 18 w 20"/>
                  <a:gd name="T71" fmla="*/ 6 h 20"/>
                  <a:gd name="T72" fmla="*/ 16 w 20"/>
                  <a:gd name="T73" fmla="*/ 6 h 20"/>
                  <a:gd name="T74" fmla="*/ 16 w 20"/>
                  <a:gd name="T75" fmla="*/ 4 h 20"/>
                  <a:gd name="T76" fmla="*/ 16 w 20"/>
                  <a:gd name="T77" fmla="*/ 4 h 20"/>
                  <a:gd name="T78" fmla="*/ 14 w 20"/>
                  <a:gd name="T79" fmla="*/ 4 h 20"/>
                  <a:gd name="T80" fmla="*/ 12 w 20"/>
                  <a:gd name="T81" fmla="*/ 4 h 20"/>
                  <a:gd name="T82" fmla="*/ 12 w 20"/>
                  <a:gd name="T83" fmla="*/ 4 h 20"/>
                  <a:gd name="T84" fmla="*/ 10 w 20"/>
                  <a:gd name="T85" fmla="*/ 2 h 20"/>
                  <a:gd name="T86" fmla="*/ 8 w 20"/>
                  <a:gd name="T87" fmla="*/ 2 h 20"/>
                  <a:gd name="T88" fmla="*/ 6 w 20"/>
                  <a:gd name="T89" fmla="*/ 2 h 20"/>
                  <a:gd name="T90" fmla="*/ 4 w 20"/>
                  <a:gd name="T91" fmla="*/ 2 h 20"/>
                  <a:gd name="T92" fmla="*/ 4 w 20"/>
                  <a:gd name="T93" fmla="*/ 2 h 20"/>
                  <a:gd name="T94" fmla="*/ 4 w 20"/>
                  <a:gd name="T95" fmla="*/ 2 h 20"/>
                  <a:gd name="T96" fmla="*/ 4 w 20"/>
                  <a:gd name="T9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 h="20">
                    <a:moveTo>
                      <a:pt x="4" y="0"/>
                    </a:moveTo>
                    <a:lnTo>
                      <a:pt x="4" y="0"/>
                    </a:lnTo>
                    <a:lnTo>
                      <a:pt x="4" y="2"/>
                    </a:lnTo>
                    <a:lnTo>
                      <a:pt x="4" y="4"/>
                    </a:lnTo>
                    <a:lnTo>
                      <a:pt x="2" y="6"/>
                    </a:lnTo>
                    <a:lnTo>
                      <a:pt x="0" y="8"/>
                    </a:lnTo>
                    <a:lnTo>
                      <a:pt x="0" y="10"/>
                    </a:lnTo>
                    <a:lnTo>
                      <a:pt x="0" y="10"/>
                    </a:lnTo>
                    <a:lnTo>
                      <a:pt x="0" y="12"/>
                    </a:lnTo>
                    <a:lnTo>
                      <a:pt x="0" y="12"/>
                    </a:lnTo>
                    <a:lnTo>
                      <a:pt x="0" y="12"/>
                    </a:lnTo>
                    <a:lnTo>
                      <a:pt x="0" y="14"/>
                    </a:lnTo>
                    <a:lnTo>
                      <a:pt x="0" y="16"/>
                    </a:lnTo>
                    <a:lnTo>
                      <a:pt x="2" y="16"/>
                    </a:lnTo>
                    <a:lnTo>
                      <a:pt x="2" y="18"/>
                    </a:lnTo>
                    <a:lnTo>
                      <a:pt x="2" y="20"/>
                    </a:lnTo>
                    <a:lnTo>
                      <a:pt x="4" y="20"/>
                    </a:lnTo>
                    <a:lnTo>
                      <a:pt x="4" y="20"/>
                    </a:lnTo>
                    <a:lnTo>
                      <a:pt x="6" y="20"/>
                    </a:lnTo>
                    <a:lnTo>
                      <a:pt x="6" y="20"/>
                    </a:lnTo>
                    <a:lnTo>
                      <a:pt x="8" y="20"/>
                    </a:lnTo>
                    <a:lnTo>
                      <a:pt x="10" y="20"/>
                    </a:lnTo>
                    <a:lnTo>
                      <a:pt x="12" y="20"/>
                    </a:lnTo>
                    <a:lnTo>
                      <a:pt x="16" y="20"/>
                    </a:lnTo>
                    <a:lnTo>
                      <a:pt x="16" y="18"/>
                    </a:lnTo>
                    <a:lnTo>
                      <a:pt x="18" y="18"/>
                    </a:lnTo>
                    <a:lnTo>
                      <a:pt x="18" y="16"/>
                    </a:lnTo>
                    <a:lnTo>
                      <a:pt x="20" y="16"/>
                    </a:lnTo>
                    <a:lnTo>
                      <a:pt x="20" y="16"/>
                    </a:lnTo>
                    <a:lnTo>
                      <a:pt x="20" y="16"/>
                    </a:lnTo>
                    <a:lnTo>
                      <a:pt x="20" y="14"/>
                    </a:lnTo>
                    <a:lnTo>
                      <a:pt x="20" y="14"/>
                    </a:lnTo>
                    <a:lnTo>
                      <a:pt x="20" y="12"/>
                    </a:lnTo>
                    <a:lnTo>
                      <a:pt x="18" y="10"/>
                    </a:lnTo>
                    <a:lnTo>
                      <a:pt x="18" y="8"/>
                    </a:lnTo>
                    <a:lnTo>
                      <a:pt x="18" y="6"/>
                    </a:lnTo>
                    <a:lnTo>
                      <a:pt x="16" y="6"/>
                    </a:lnTo>
                    <a:lnTo>
                      <a:pt x="16" y="4"/>
                    </a:lnTo>
                    <a:lnTo>
                      <a:pt x="16" y="4"/>
                    </a:lnTo>
                    <a:lnTo>
                      <a:pt x="14" y="4"/>
                    </a:lnTo>
                    <a:lnTo>
                      <a:pt x="12" y="4"/>
                    </a:lnTo>
                    <a:lnTo>
                      <a:pt x="12" y="4"/>
                    </a:lnTo>
                    <a:lnTo>
                      <a:pt x="10" y="2"/>
                    </a:lnTo>
                    <a:lnTo>
                      <a:pt x="8" y="2"/>
                    </a:lnTo>
                    <a:lnTo>
                      <a:pt x="6" y="2"/>
                    </a:lnTo>
                    <a:lnTo>
                      <a:pt x="4" y="2"/>
                    </a:lnTo>
                    <a:lnTo>
                      <a:pt x="4" y="2"/>
                    </a:lnTo>
                    <a:lnTo>
                      <a:pt x="4" y="2"/>
                    </a:lnTo>
                    <a:lnTo>
                      <a:pt x="4" y="0"/>
                    </a:lnTo>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45" name="Freeform 114"/>
              <p:cNvSpPr>
                <a:spLocks/>
              </p:cNvSpPr>
              <p:nvPr/>
            </p:nvSpPr>
            <p:spPr bwMode="auto">
              <a:xfrm>
                <a:off x="7177378" y="4470567"/>
                <a:ext cx="28575" cy="22225"/>
              </a:xfrm>
              <a:custGeom>
                <a:avLst/>
                <a:gdLst>
                  <a:gd name="T0" fmla="*/ 0 w 18"/>
                  <a:gd name="T1" fmla="*/ 6 h 14"/>
                  <a:gd name="T2" fmla="*/ 0 w 18"/>
                  <a:gd name="T3" fmla="*/ 6 h 14"/>
                  <a:gd name="T4" fmla="*/ 0 w 18"/>
                  <a:gd name="T5" fmla="*/ 6 h 14"/>
                  <a:gd name="T6" fmla="*/ 0 w 18"/>
                  <a:gd name="T7" fmla="*/ 8 h 14"/>
                  <a:gd name="T8" fmla="*/ 0 w 18"/>
                  <a:gd name="T9" fmla="*/ 8 h 14"/>
                  <a:gd name="T10" fmla="*/ 0 w 18"/>
                  <a:gd name="T11" fmla="*/ 10 h 14"/>
                  <a:gd name="T12" fmla="*/ 0 w 18"/>
                  <a:gd name="T13" fmla="*/ 10 h 14"/>
                  <a:gd name="T14" fmla="*/ 0 w 18"/>
                  <a:gd name="T15" fmla="*/ 12 h 14"/>
                  <a:gd name="T16" fmla="*/ 2 w 18"/>
                  <a:gd name="T17" fmla="*/ 12 h 14"/>
                  <a:gd name="T18" fmla="*/ 2 w 18"/>
                  <a:gd name="T19" fmla="*/ 14 h 14"/>
                  <a:gd name="T20" fmla="*/ 2 w 18"/>
                  <a:gd name="T21" fmla="*/ 14 h 14"/>
                  <a:gd name="T22" fmla="*/ 4 w 18"/>
                  <a:gd name="T23" fmla="*/ 14 h 14"/>
                  <a:gd name="T24" fmla="*/ 4 w 18"/>
                  <a:gd name="T25" fmla="*/ 14 h 14"/>
                  <a:gd name="T26" fmla="*/ 6 w 18"/>
                  <a:gd name="T27" fmla="*/ 14 h 14"/>
                  <a:gd name="T28" fmla="*/ 8 w 18"/>
                  <a:gd name="T29" fmla="*/ 14 h 14"/>
                  <a:gd name="T30" fmla="*/ 10 w 18"/>
                  <a:gd name="T31" fmla="*/ 14 h 14"/>
                  <a:gd name="T32" fmla="*/ 12 w 18"/>
                  <a:gd name="T33" fmla="*/ 12 h 14"/>
                  <a:gd name="T34" fmla="*/ 14 w 18"/>
                  <a:gd name="T35" fmla="*/ 12 h 14"/>
                  <a:gd name="T36" fmla="*/ 16 w 18"/>
                  <a:gd name="T37" fmla="*/ 12 h 14"/>
                  <a:gd name="T38" fmla="*/ 16 w 18"/>
                  <a:gd name="T39" fmla="*/ 10 h 14"/>
                  <a:gd name="T40" fmla="*/ 16 w 18"/>
                  <a:gd name="T41" fmla="*/ 10 h 14"/>
                  <a:gd name="T42" fmla="*/ 16 w 18"/>
                  <a:gd name="T43" fmla="*/ 10 h 14"/>
                  <a:gd name="T44" fmla="*/ 18 w 18"/>
                  <a:gd name="T45" fmla="*/ 8 h 14"/>
                  <a:gd name="T46" fmla="*/ 18 w 18"/>
                  <a:gd name="T47" fmla="*/ 6 h 14"/>
                  <a:gd name="T48" fmla="*/ 18 w 18"/>
                  <a:gd name="T49" fmla="*/ 6 h 14"/>
                  <a:gd name="T50" fmla="*/ 18 w 18"/>
                  <a:gd name="T51" fmla="*/ 4 h 14"/>
                  <a:gd name="T52" fmla="*/ 18 w 18"/>
                  <a:gd name="T53" fmla="*/ 4 h 14"/>
                  <a:gd name="T54" fmla="*/ 18 w 18"/>
                  <a:gd name="T55" fmla="*/ 2 h 14"/>
                  <a:gd name="T56" fmla="*/ 18 w 18"/>
                  <a:gd name="T57" fmla="*/ 2 h 14"/>
                  <a:gd name="T58" fmla="*/ 18 w 18"/>
                  <a:gd name="T59" fmla="*/ 2 h 14"/>
                  <a:gd name="T60" fmla="*/ 18 w 18"/>
                  <a:gd name="T61" fmla="*/ 2 h 14"/>
                  <a:gd name="T62" fmla="*/ 16 w 18"/>
                  <a:gd name="T63" fmla="*/ 0 h 14"/>
                  <a:gd name="T64" fmla="*/ 16 w 18"/>
                  <a:gd name="T65" fmla="*/ 0 h 14"/>
                  <a:gd name="T66" fmla="*/ 14 w 18"/>
                  <a:gd name="T67" fmla="*/ 0 h 14"/>
                  <a:gd name="T68" fmla="*/ 12 w 18"/>
                  <a:gd name="T69" fmla="*/ 0 h 14"/>
                  <a:gd name="T70" fmla="*/ 10 w 18"/>
                  <a:gd name="T71" fmla="*/ 2 h 14"/>
                  <a:gd name="T72" fmla="*/ 8 w 18"/>
                  <a:gd name="T73" fmla="*/ 2 h 14"/>
                  <a:gd name="T74" fmla="*/ 6 w 18"/>
                  <a:gd name="T75" fmla="*/ 2 h 14"/>
                  <a:gd name="T76" fmla="*/ 2 w 18"/>
                  <a:gd name="T77" fmla="*/ 2 h 14"/>
                  <a:gd name="T78" fmla="*/ 2 w 18"/>
                  <a:gd name="T79" fmla="*/ 4 h 14"/>
                  <a:gd name="T80" fmla="*/ 0 w 18"/>
                  <a:gd name="T81" fmla="*/ 4 h 14"/>
                  <a:gd name="T82" fmla="*/ 0 w 18"/>
                  <a:gd name="T83" fmla="*/ 4 h 14"/>
                  <a:gd name="T84" fmla="*/ 0 w 18"/>
                  <a:gd name="T85"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14">
                    <a:moveTo>
                      <a:pt x="0" y="6"/>
                    </a:moveTo>
                    <a:lnTo>
                      <a:pt x="0" y="6"/>
                    </a:lnTo>
                    <a:lnTo>
                      <a:pt x="0" y="6"/>
                    </a:lnTo>
                    <a:lnTo>
                      <a:pt x="0" y="8"/>
                    </a:lnTo>
                    <a:lnTo>
                      <a:pt x="0" y="8"/>
                    </a:lnTo>
                    <a:lnTo>
                      <a:pt x="0" y="10"/>
                    </a:lnTo>
                    <a:lnTo>
                      <a:pt x="0" y="10"/>
                    </a:lnTo>
                    <a:lnTo>
                      <a:pt x="0" y="12"/>
                    </a:lnTo>
                    <a:lnTo>
                      <a:pt x="2" y="12"/>
                    </a:lnTo>
                    <a:lnTo>
                      <a:pt x="2" y="14"/>
                    </a:lnTo>
                    <a:lnTo>
                      <a:pt x="2" y="14"/>
                    </a:lnTo>
                    <a:lnTo>
                      <a:pt x="4" y="14"/>
                    </a:lnTo>
                    <a:lnTo>
                      <a:pt x="4" y="14"/>
                    </a:lnTo>
                    <a:lnTo>
                      <a:pt x="6" y="14"/>
                    </a:lnTo>
                    <a:lnTo>
                      <a:pt x="8" y="14"/>
                    </a:lnTo>
                    <a:lnTo>
                      <a:pt x="10" y="14"/>
                    </a:lnTo>
                    <a:lnTo>
                      <a:pt x="12" y="12"/>
                    </a:lnTo>
                    <a:lnTo>
                      <a:pt x="14" y="12"/>
                    </a:lnTo>
                    <a:lnTo>
                      <a:pt x="16" y="12"/>
                    </a:lnTo>
                    <a:lnTo>
                      <a:pt x="16" y="10"/>
                    </a:lnTo>
                    <a:lnTo>
                      <a:pt x="16" y="10"/>
                    </a:lnTo>
                    <a:lnTo>
                      <a:pt x="16" y="10"/>
                    </a:lnTo>
                    <a:lnTo>
                      <a:pt x="18" y="8"/>
                    </a:lnTo>
                    <a:lnTo>
                      <a:pt x="18" y="6"/>
                    </a:lnTo>
                    <a:lnTo>
                      <a:pt x="18" y="6"/>
                    </a:lnTo>
                    <a:lnTo>
                      <a:pt x="18" y="4"/>
                    </a:lnTo>
                    <a:lnTo>
                      <a:pt x="18" y="4"/>
                    </a:lnTo>
                    <a:lnTo>
                      <a:pt x="18" y="2"/>
                    </a:lnTo>
                    <a:lnTo>
                      <a:pt x="18" y="2"/>
                    </a:lnTo>
                    <a:lnTo>
                      <a:pt x="18" y="2"/>
                    </a:lnTo>
                    <a:lnTo>
                      <a:pt x="18" y="2"/>
                    </a:lnTo>
                    <a:lnTo>
                      <a:pt x="16" y="0"/>
                    </a:lnTo>
                    <a:lnTo>
                      <a:pt x="16" y="0"/>
                    </a:lnTo>
                    <a:lnTo>
                      <a:pt x="14" y="0"/>
                    </a:lnTo>
                    <a:lnTo>
                      <a:pt x="12" y="0"/>
                    </a:lnTo>
                    <a:lnTo>
                      <a:pt x="10" y="2"/>
                    </a:lnTo>
                    <a:lnTo>
                      <a:pt x="8" y="2"/>
                    </a:lnTo>
                    <a:lnTo>
                      <a:pt x="6" y="2"/>
                    </a:lnTo>
                    <a:lnTo>
                      <a:pt x="2" y="2"/>
                    </a:lnTo>
                    <a:lnTo>
                      <a:pt x="2" y="4"/>
                    </a:lnTo>
                    <a:lnTo>
                      <a:pt x="0" y="4"/>
                    </a:lnTo>
                    <a:lnTo>
                      <a:pt x="0" y="4"/>
                    </a:lnTo>
                    <a:lnTo>
                      <a:pt x="0" y="6"/>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46" name="Freeform 116"/>
              <p:cNvSpPr>
                <a:spLocks/>
              </p:cNvSpPr>
              <p:nvPr/>
            </p:nvSpPr>
            <p:spPr bwMode="auto">
              <a:xfrm>
                <a:off x="7151978" y="4534067"/>
                <a:ext cx="76200" cy="104775"/>
              </a:xfrm>
              <a:custGeom>
                <a:avLst/>
                <a:gdLst>
                  <a:gd name="T0" fmla="*/ 28 w 48"/>
                  <a:gd name="T1" fmla="*/ 0 h 66"/>
                  <a:gd name="T2" fmla="*/ 26 w 48"/>
                  <a:gd name="T3" fmla="*/ 0 h 66"/>
                  <a:gd name="T4" fmla="*/ 22 w 48"/>
                  <a:gd name="T5" fmla="*/ 2 h 66"/>
                  <a:gd name="T6" fmla="*/ 18 w 48"/>
                  <a:gd name="T7" fmla="*/ 8 h 66"/>
                  <a:gd name="T8" fmla="*/ 10 w 48"/>
                  <a:gd name="T9" fmla="*/ 14 h 66"/>
                  <a:gd name="T10" fmla="*/ 6 w 48"/>
                  <a:gd name="T11" fmla="*/ 18 h 66"/>
                  <a:gd name="T12" fmla="*/ 2 w 48"/>
                  <a:gd name="T13" fmla="*/ 22 h 66"/>
                  <a:gd name="T14" fmla="*/ 0 w 48"/>
                  <a:gd name="T15" fmla="*/ 24 h 66"/>
                  <a:gd name="T16" fmla="*/ 0 w 48"/>
                  <a:gd name="T17" fmla="*/ 26 h 66"/>
                  <a:gd name="T18" fmla="*/ 0 w 48"/>
                  <a:gd name="T19" fmla="*/ 28 h 66"/>
                  <a:gd name="T20" fmla="*/ 0 w 48"/>
                  <a:gd name="T21" fmla="*/ 30 h 66"/>
                  <a:gd name="T22" fmla="*/ 4 w 48"/>
                  <a:gd name="T23" fmla="*/ 36 h 66"/>
                  <a:gd name="T24" fmla="*/ 6 w 48"/>
                  <a:gd name="T25" fmla="*/ 38 h 66"/>
                  <a:gd name="T26" fmla="*/ 16 w 48"/>
                  <a:gd name="T27" fmla="*/ 50 h 66"/>
                  <a:gd name="T28" fmla="*/ 20 w 48"/>
                  <a:gd name="T29" fmla="*/ 54 h 66"/>
                  <a:gd name="T30" fmla="*/ 22 w 48"/>
                  <a:gd name="T31" fmla="*/ 58 h 66"/>
                  <a:gd name="T32" fmla="*/ 24 w 48"/>
                  <a:gd name="T33" fmla="*/ 62 h 66"/>
                  <a:gd name="T34" fmla="*/ 28 w 48"/>
                  <a:gd name="T35" fmla="*/ 64 h 66"/>
                  <a:gd name="T36" fmla="*/ 28 w 48"/>
                  <a:gd name="T37" fmla="*/ 66 h 66"/>
                  <a:gd name="T38" fmla="*/ 30 w 48"/>
                  <a:gd name="T39" fmla="*/ 66 h 66"/>
                  <a:gd name="T40" fmla="*/ 32 w 48"/>
                  <a:gd name="T41" fmla="*/ 64 h 66"/>
                  <a:gd name="T42" fmla="*/ 34 w 48"/>
                  <a:gd name="T43" fmla="*/ 62 h 66"/>
                  <a:gd name="T44" fmla="*/ 36 w 48"/>
                  <a:gd name="T45" fmla="*/ 56 h 66"/>
                  <a:gd name="T46" fmla="*/ 38 w 48"/>
                  <a:gd name="T47" fmla="*/ 54 h 66"/>
                  <a:gd name="T48" fmla="*/ 40 w 48"/>
                  <a:gd name="T49" fmla="*/ 52 h 66"/>
                  <a:gd name="T50" fmla="*/ 44 w 48"/>
                  <a:gd name="T51" fmla="*/ 48 h 66"/>
                  <a:gd name="T52" fmla="*/ 46 w 48"/>
                  <a:gd name="T53" fmla="*/ 46 h 66"/>
                  <a:gd name="T54" fmla="*/ 48 w 48"/>
                  <a:gd name="T55" fmla="*/ 44 h 66"/>
                  <a:gd name="T56" fmla="*/ 48 w 48"/>
                  <a:gd name="T57" fmla="*/ 42 h 66"/>
                  <a:gd name="T58" fmla="*/ 48 w 48"/>
                  <a:gd name="T59" fmla="*/ 36 h 66"/>
                  <a:gd name="T60" fmla="*/ 48 w 48"/>
                  <a:gd name="T61" fmla="*/ 28 h 66"/>
                  <a:gd name="T62" fmla="*/ 48 w 48"/>
                  <a:gd name="T63" fmla="*/ 20 h 66"/>
                  <a:gd name="T64" fmla="*/ 48 w 48"/>
                  <a:gd name="T65" fmla="*/ 16 h 66"/>
                  <a:gd name="T66" fmla="*/ 44 w 48"/>
                  <a:gd name="T67" fmla="*/ 12 h 66"/>
                  <a:gd name="T68" fmla="*/ 42 w 48"/>
                  <a:gd name="T69" fmla="*/ 8 h 66"/>
                  <a:gd name="T70" fmla="*/ 40 w 48"/>
                  <a:gd name="T71" fmla="*/ 6 h 66"/>
                  <a:gd name="T72" fmla="*/ 36 w 48"/>
                  <a:gd name="T73" fmla="*/ 2 h 66"/>
                  <a:gd name="T74" fmla="*/ 34 w 48"/>
                  <a:gd name="T75" fmla="*/ 0 h 66"/>
                  <a:gd name="T76" fmla="*/ 30 w 48"/>
                  <a:gd name="T7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 h="66">
                    <a:moveTo>
                      <a:pt x="28" y="0"/>
                    </a:moveTo>
                    <a:lnTo>
                      <a:pt x="28" y="0"/>
                    </a:lnTo>
                    <a:lnTo>
                      <a:pt x="28" y="0"/>
                    </a:lnTo>
                    <a:lnTo>
                      <a:pt x="26" y="0"/>
                    </a:lnTo>
                    <a:lnTo>
                      <a:pt x="24" y="2"/>
                    </a:lnTo>
                    <a:lnTo>
                      <a:pt x="22" y="2"/>
                    </a:lnTo>
                    <a:lnTo>
                      <a:pt x="20" y="4"/>
                    </a:lnTo>
                    <a:lnTo>
                      <a:pt x="18" y="8"/>
                    </a:lnTo>
                    <a:lnTo>
                      <a:pt x="14" y="10"/>
                    </a:lnTo>
                    <a:lnTo>
                      <a:pt x="10" y="14"/>
                    </a:lnTo>
                    <a:lnTo>
                      <a:pt x="8" y="16"/>
                    </a:lnTo>
                    <a:lnTo>
                      <a:pt x="6" y="18"/>
                    </a:lnTo>
                    <a:lnTo>
                      <a:pt x="4" y="20"/>
                    </a:lnTo>
                    <a:lnTo>
                      <a:pt x="2" y="22"/>
                    </a:lnTo>
                    <a:lnTo>
                      <a:pt x="0" y="24"/>
                    </a:lnTo>
                    <a:lnTo>
                      <a:pt x="0" y="24"/>
                    </a:lnTo>
                    <a:lnTo>
                      <a:pt x="0" y="26"/>
                    </a:lnTo>
                    <a:lnTo>
                      <a:pt x="0" y="26"/>
                    </a:lnTo>
                    <a:lnTo>
                      <a:pt x="0" y="28"/>
                    </a:lnTo>
                    <a:lnTo>
                      <a:pt x="0" y="28"/>
                    </a:lnTo>
                    <a:lnTo>
                      <a:pt x="0" y="30"/>
                    </a:lnTo>
                    <a:lnTo>
                      <a:pt x="0" y="30"/>
                    </a:lnTo>
                    <a:lnTo>
                      <a:pt x="2" y="32"/>
                    </a:lnTo>
                    <a:lnTo>
                      <a:pt x="4" y="36"/>
                    </a:lnTo>
                    <a:lnTo>
                      <a:pt x="6" y="36"/>
                    </a:lnTo>
                    <a:lnTo>
                      <a:pt x="6" y="38"/>
                    </a:lnTo>
                    <a:lnTo>
                      <a:pt x="12" y="46"/>
                    </a:lnTo>
                    <a:lnTo>
                      <a:pt x="16" y="50"/>
                    </a:lnTo>
                    <a:lnTo>
                      <a:pt x="18" y="54"/>
                    </a:lnTo>
                    <a:lnTo>
                      <a:pt x="20" y="54"/>
                    </a:lnTo>
                    <a:lnTo>
                      <a:pt x="20" y="56"/>
                    </a:lnTo>
                    <a:lnTo>
                      <a:pt x="22" y="58"/>
                    </a:lnTo>
                    <a:lnTo>
                      <a:pt x="24" y="60"/>
                    </a:lnTo>
                    <a:lnTo>
                      <a:pt x="24" y="62"/>
                    </a:lnTo>
                    <a:lnTo>
                      <a:pt x="26" y="64"/>
                    </a:lnTo>
                    <a:lnTo>
                      <a:pt x="28" y="64"/>
                    </a:lnTo>
                    <a:lnTo>
                      <a:pt x="28" y="66"/>
                    </a:lnTo>
                    <a:lnTo>
                      <a:pt x="28" y="66"/>
                    </a:lnTo>
                    <a:lnTo>
                      <a:pt x="30" y="66"/>
                    </a:lnTo>
                    <a:lnTo>
                      <a:pt x="30" y="66"/>
                    </a:lnTo>
                    <a:lnTo>
                      <a:pt x="32" y="66"/>
                    </a:lnTo>
                    <a:lnTo>
                      <a:pt x="32" y="64"/>
                    </a:lnTo>
                    <a:lnTo>
                      <a:pt x="32" y="64"/>
                    </a:lnTo>
                    <a:lnTo>
                      <a:pt x="34" y="62"/>
                    </a:lnTo>
                    <a:lnTo>
                      <a:pt x="34" y="60"/>
                    </a:lnTo>
                    <a:lnTo>
                      <a:pt x="36" y="56"/>
                    </a:lnTo>
                    <a:lnTo>
                      <a:pt x="38" y="54"/>
                    </a:lnTo>
                    <a:lnTo>
                      <a:pt x="38" y="54"/>
                    </a:lnTo>
                    <a:lnTo>
                      <a:pt x="40" y="52"/>
                    </a:lnTo>
                    <a:lnTo>
                      <a:pt x="40" y="52"/>
                    </a:lnTo>
                    <a:lnTo>
                      <a:pt x="44" y="50"/>
                    </a:lnTo>
                    <a:lnTo>
                      <a:pt x="44" y="48"/>
                    </a:lnTo>
                    <a:lnTo>
                      <a:pt x="46" y="48"/>
                    </a:lnTo>
                    <a:lnTo>
                      <a:pt x="46" y="46"/>
                    </a:lnTo>
                    <a:lnTo>
                      <a:pt x="48" y="46"/>
                    </a:lnTo>
                    <a:lnTo>
                      <a:pt x="48" y="44"/>
                    </a:lnTo>
                    <a:lnTo>
                      <a:pt x="48" y="42"/>
                    </a:lnTo>
                    <a:lnTo>
                      <a:pt x="48" y="42"/>
                    </a:lnTo>
                    <a:lnTo>
                      <a:pt x="48" y="40"/>
                    </a:lnTo>
                    <a:lnTo>
                      <a:pt x="48" y="36"/>
                    </a:lnTo>
                    <a:lnTo>
                      <a:pt x="48" y="32"/>
                    </a:lnTo>
                    <a:lnTo>
                      <a:pt x="48" y="28"/>
                    </a:lnTo>
                    <a:lnTo>
                      <a:pt x="48" y="24"/>
                    </a:lnTo>
                    <a:lnTo>
                      <a:pt x="48" y="20"/>
                    </a:lnTo>
                    <a:lnTo>
                      <a:pt x="48" y="18"/>
                    </a:lnTo>
                    <a:lnTo>
                      <a:pt x="48" y="16"/>
                    </a:lnTo>
                    <a:lnTo>
                      <a:pt x="46" y="14"/>
                    </a:lnTo>
                    <a:lnTo>
                      <a:pt x="44" y="12"/>
                    </a:lnTo>
                    <a:lnTo>
                      <a:pt x="42" y="8"/>
                    </a:lnTo>
                    <a:lnTo>
                      <a:pt x="42" y="8"/>
                    </a:lnTo>
                    <a:lnTo>
                      <a:pt x="40" y="6"/>
                    </a:lnTo>
                    <a:lnTo>
                      <a:pt x="40" y="6"/>
                    </a:lnTo>
                    <a:lnTo>
                      <a:pt x="38" y="4"/>
                    </a:lnTo>
                    <a:lnTo>
                      <a:pt x="36" y="2"/>
                    </a:lnTo>
                    <a:lnTo>
                      <a:pt x="36" y="2"/>
                    </a:lnTo>
                    <a:lnTo>
                      <a:pt x="34" y="0"/>
                    </a:lnTo>
                    <a:lnTo>
                      <a:pt x="32" y="0"/>
                    </a:lnTo>
                    <a:lnTo>
                      <a:pt x="30" y="0"/>
                    </a:lnTo>
                    <a:lnTo>
                      <a:pt x="28" y="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47" name="Freeform 121"/>
              <p:cNvSpPr>
                <a:spLocks/>
              </p:cNvSpPr>
              <p:nvPr/>
            </p:nvSpPr>
            <p:spPr bwMode="auto">
              <a:xfrm>
                <a:off x="7107528" y="4543592"/>
                <a:ext cx="44450" cy="57150"/>
              </a:xfrm>
              <a:custGeom>
                <a:avLst/>
                <a:gdLst>
                  <a:gd name="T0" fmla="*/ 18 w 28"/>
                  <a:gd name="T1" fmla="*/ 0 h 36"/>
                  <a:gd name="T2" fmla="*/ 18 w 28"/>
                  <a:gd name="T3" fmla="*/ 0 h 36"/>
                  <a:gd name="T4" fmla="*/ 18 w 28"/>
                  <a:gd name="T5" fmla="*/ 0 h 36"/>
                  <a:gd name="T6" fmla="*/ 18 w 28"/>
                  <a:gd name="T7" fmla="*/ 0 h 36"/>
                  <a:gd name="T8" fmla="*/ 18 w 28"/>
                  <a:gd name="T9" fmla="*/ 2 h 36"/>
                  <a:gd name="T10" fmla="*/ 18 w 28"/>
                  <a:gd name="T11" fmla="*/ 2 h 36"/>
                  <a:gd name="T12" fmla="*/ 16 w 28"/>
                  <a:gd name="T13" fmla="*/ 4 h 36"/>
                  <a:gd name="T14" fmla="*/ 14 w 28"/>
                  <a:gd name="T15" fmla="*/ 4 h 36"/>
                  <a:gd name="T16" fmla="*/ 12 w 28"/>
                  <a:gd name="T17" fmla="*/ 8 h 36"/>
                  <a:gd name="T18" fmla="*/ 10 w 28"/>
                  <a:gd name="T19" fmla="*/ 8 h 36"/>
                  <a:gd name="T20" fmla="*/ 10 w 28"/>
                  <a:gd name="T21" fmla="*/ 10 h 36"/>
                  <a:gd name="T22" fmla="*/ 8 w 28"/>
                  <a:gd name="T23" fmla="*/ 12 h 36"/>
                  <a:gd name="T24" fmla="*/ 8 w 28"/>
                  <a:gd name="T25" fmla="*/ 14 h 36"/>
                  <a:gd name="T26" fmla="*/ 6 w 28"/>
                  <a:gd name="T27" fmla="*/ 18 h 36"/>
                  <a:gd name="T28" fmla="*/ 4 w 28"/>
                  <a:gd name="T29" fmla="*/ 22 h 36"/>
                  <a:gd name="T30" fmla="*/ 4 w 28"/>
                  <a:gd name="T31" fmla="*/ 24 h 36"/>
                  <a:gd name="T32" fmla="*/ 2 w 28"/>
                  <a:gd name="T33" fmla="*/ 28 h 36"/>
                  <a:gd name="T34" fmla="*/ 0 w 28"/>
                  <a:gd name="T35" fmla="*/ 30 h 36"/>
                  <a:gd name="T36" fmla="*/ 0 w 28"/>
                  <a:gd name="T37" fmla="*/ 32 h 36"/>
                  <a:gd name="T38" fmla="*/ 0 w 28"/>
                  <a:gd name="T39" fmla="*/ 32 h 36"/>
                  <a:gd name="T40" fmla="*/ 0 w 28"/>
                  <a:gd name="T41" fmla="*/ 34 h 36"/>
                  <a:gd name="T42" fmla="*/ 0 w 28"/>
                  <a:gd name="T43" fmla="*/ 34 h 36"/>
                  <a:gd name="T44" fmla="*/ 0 w 28"/>
                  <a:gd name="T45" fmla="*/ 34 h 36"/>
                  <a:gd name="T46" fmla="*/ 0 w 28"/>
                  <a:gd name="T47" fmla="*/ 34 h 36"/>
                  <a:gd name="T48" fmla="*/ 2 w 28"/>
                  <a:gd name="T49" fmla="*/ 36 h 36"/>
                  <a:gd name="T50" fmla="*/ 2 w 28"/>
                  <a:gd name="T51" fmla="*/ 36 h 36"/>
                  <a:gd name="T52" fmla="*/ 2 w 28"/>
                  <a:gd name="T53" fmla="*/ 36 h 36"/>
                  <a:gd name="T54" fmla="*/ 4 w 28"/>
                  <a:gd name="T55" fmla="*/ 36 h 36"/>
                  <a:gd name="T56" fmla="*/ 6 w 28"/>
                  <a:gd name="T57" fmla="*/ 34 h 36"/>
                  <a:gd name="T58" fmla="*/ 8 w 28"/>
                  <a:gd name="T59" fmla="*/ 34 h 36"/>
                  <a:gd name="T60" fmla="*/ 10 w 28"/>
                  <a:gd name="T61" fmla="*/ 34 h 36"/>
                  <a:gd name="T62" fmla="*/ 12 w 28"/>
                  <a:gd name="T63" fmla="*/ 32 h 36"/>
                  <a:gd name="T64" fmla="*/ 14 w 28"/>
                  <a:gd name="T65" fmla="*/ 30 h 36"/>
                  <a:gd name="T66" fmla="*/ 14 w 28"/>
                  <a:gd name="T67" fmla="*/ 30 h 36"/>
                  <a:gd name="T68" fmla="*/ 16 w 28"/>
                  <a:gd name="T69" fmla="*/ 28 h 36"/>
                  <a:gd name="T70" fmla="*/ 16 w 28"/>
                  <a:gd name="T71" fmla="*/ 28 h 36"/>
                  <a:gd name="T72" fmla="*/ 18 w 28"/>
                  <a:gd name="T73" fmla="*/ 26 h 36"/>
                  <a:gd name="T74" fmla="*/ 18 w 28"/>
                  <a:gd name="T75" fmla="*/ 24 h 36"/>
                  <a:gd name="T76" fmla="*/ 20 w 28"/>
                  <a:gd name="T77" fmla="*/ 20 h 36"/>
                  <a:gd name="T78" fmla="*/ 22 w 28"/>
                  <a:gd name="T79" fmla="*/ 18 h 36"/>
                  <a:gd name="T80" fmla="*/ 24 w 28"/>
                  <a:gd name="T81" fmla="*/ 14 h 36"/>
                  <a:gd name="T82" fmla="*/ 26 w 28"/>
                  <a:gd name="T83" fmla="*/ 10 h 36"/>
                  <a:gd name="T84" fmla="*/ 26 w 28"/>
                  <a:gd name="T85" fmla="*/ 8 h 36"/>
                  <a:gd name="T86" fmla="*/ 26 w 28"/>
                  <a:gd name="T87" fmla="*/ 6 h 36"/>
                  <a:gd name="T88" fmla="*/ 28 w 28"/>
                  <a:gd name="T89" fmla="*/ 6 h 36"/>
                  <a:gd name="T90" fmla="*/ 28 w 28"/>
                  <a:gd name="T91" fmla="*/ 6 h 36"/>
                  <a:gd name="T92" fmla="*/ 28 w 28"/>
                  <a:gd name="T93" fmla="*/ 4 h 36"/>
                  <a:gd name="T94" fmla="*/ 26 w 28"/>
                  <a:gd name="T95" fmla="*/ 4 h 36"/>
                  <a:gd name="T96" fmla="*/ 26 w 28"/>
                  <a:gd name="T97" fmla="*/ 4 h 36"/>
                  <a:gd name="T98" fmla="*/ 26 w 28"/>
                  <a:gd name="T99" fmla="*/ 2 h 36"/>
                  <a:gd name="T100" fmla="*/ 26 w 28"/>
                  <a:gd name="T101" fmla="*/ 2 h 36"/>
                  <a:gd name="T102" fmla="*/ 24 w 28"/>
                  <a:gd name="T103" fmla="*/ 2 h 36"/>
                  <a:gd name="T104" fmla="*/ 22 w 28"/>
                  <a:gd name="T105" fmla="*/ 2 h 36"/>
                  <a:gd name="T106" fmla="*/ 22 w 28"/>
                  <a:gd name="T107" fmla="*/ 2 h 36"/>
                  <a:gd name="T108" fmla="*/ 20 w 28"/>
                  <a:gd name="T109" fmla="*/ 0 h 36"/>
                  <a:gd name="T110" fmla="*/ 20 w 28"/>
                  <a:gd name="T111" fmla="*/ 0 h 36"/>
                  <a:gd name="T112" fmla="*/ 20 w 28"/>
                  <a:gd name="T113" fmla="*/ 0 h 36"/>
                  <a:gd name="T114" fmla="*/ 18 w 28"/>
                  <a:gd name="T115" fmla="*/ 0 h 36"/>
                  <a:gd name="T116" fmla="*/ 18 w 28"/>
                  <a:gd name="T1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 h="36">
                    <a:moveTo>
                      <a:pt x="18" y="0"/>
                    </a:moveTo>
                    <a:lnTo>
                      <a:pt x="18" y="0"/>
                    </a:lnTo>
                    <a:lnTo>
                      <a:pt x="18" y="0"/>
                    </a:lnTo>
                    <a:lnTo>
                      <a:pt x="18" y="0"/>
                    </a:lnTo>
                    <a:lnTo>
                      <a:pt x="18" y="2"/>
                    </a:lnTo>
                    <a:lnTo>
                      <a:pt x="18" y="2"/>
                    </a:lnTo>
                    <a:lnTo>
                      <a:pt x="16" y="4"/>
                    </a:lnTo>
                    <a:lnTo>
                      <a:pt x="14" y="4"/>
                    </a:lnTo>
                    <a:lnTo>
                      <a:pt x="12" y="8"/>
                    </a:lnTo>
                    <a:lnTo>
                      <a:pt x="10" y="8"/>
                    </a:lnTo>
                    <a:lnTo>
                      <a:pt x="10" y="10"/>
                    </a:lnTo>
                    <a:lnTo>
                      <a:pt x="8" y="12"/>
                    </a:lnTo>
                    <a:lnTo>
                      <a:pt x="8" y="14"/>
                    </a:lnTo>
                    <a:lnTo>
                      <a:pt x="6" y="18"/>
                    </a:lnTo>
                    <a:lnTo>
                      <a:pt x="4" y="22"/>
                    </a:lnTo>
                    <a:lnTo>
                      <a:pt x="4" y="24"/>
                    </a:lnTo>
                    <a:lnTo>
                      <a:pt x="2" y="28"/>
                    </a:lnTo>
                    <a:lnTo>
                      <a:pt x="0" y="30"/>
                    </a:lnTo>
                    <a:lnTo>
                      <a:pt x="0" y="32"/>
                    </a:lnTo>
                    <a:lnTo>
                      <a:pt x="0" y="32"/>
                    </a:lnTo>
                    <a:lnTo>
                      <a:pt x="0" y="34"/>
                    </a:lnTo>
                    <a:lnTo>
                      <a:pt x="0" y="34"/>
                    </a:lnTo>
                    <a:lnTo>
                      <a:pt x="0" y="34"/>
                    </a:lnTo>
                    <a:lnTo>
                      <a:pt x="0" y="34"/>
                    </a:lnTo>
                    <a:lnTo>
                      <a:pt x="2" y="36"/>
                    </a:lnTo>
                    <a:lnTo>
                      <a:pt x="2" y="36"/>
                    </a:lnTo>
                    <a:lnTo>
                      <a:pt x="2" y="36"/>
                    </a:lnTo>
                    <a:lnTo>
                      <a:pt x="4" y="36"/>
                    </a:lnTo>
                    <a:lnTo>
                      <a:pt x="6" y="34"/>
                    </a:lnTo>
                    <a:lnTo>
                      <a:pt x="8" y="34"/>
                    </a:lnTo>
                    <a:lnTo>
                      <a:pt x="10" y="34"/>
                    </a:lnTo>
                    <a:lnTo>
                      <a:pt x="12" y="32"/>
                    </a:lnTo>
                    <a:lnTo>
                      <a:pt x="14" y="30"/>
                    </a:lnTo>
                    <a:lnTo>
                      <a:pt x="14" y="30"/>
                    </a:lnTo>
                    <a:lnTo>
                      <a:pt x="16" y="28"/>
                    </a:lnTo>
                    <a:lnTo>
                      <a:pt x="16" y="28"/>
                    </a:lnTo>
                    <a:lnTo>
                      <a:pt x="18" y="26"/>
                    </a:lnTo>
                    <a:lnTo>
                      <a:pt x="18" y="24"/>
                    </a:lnTo>
                    <a:lnTo>
                      <a:pt x="20" y="20"/>
                    </a:lnTo>
                    <a:lnTo>
                      <a:pt x="22" y="18"/>
                    </a:lnTo>
                    <a:lnTo>
                      <a:pt x="24" y="14"/>
                    </a:lnTo>
                    <a:lnTo>
                      <a:pt x="26" y="10"/>
                    </a:lnTo>
                    <a:lnTo>
                      <a:pt x="26" y="8"/>
                    </a:lnTo>
                    <a:lnTo>
                      <a:pt x="26" y="6"/>
                    </a:lnTo>
                    <a:lnTo>
                      <a:pt x="28" y="6"/>
                    </a:lnTo>
                    <a:lnTo>
                      <a:pt x="28" y="6"/>
                    </a:lnTo>
                    <a:lnTo>
                      <a:pt x="28" y="4"/>
                    </a:lnTo>
                    <a:lnTo>
                      <a:pt x="26" y="4"/>
                    </a:lnTo>
                    <a:lnTo>
                      <a:pt x="26" y="4"/>
                    </a:lnTo>
                    <a:lnTo>
                      <a:pt x="26" y="2"/>
                    </a:lnTo>
                    <a:lnTo>
                      <a:pt x="26" y="2"/>
                    </a:lnTo>
                    <a:lnTo>
                      <a:pt x="24" y="2"/>
                    </a:lnTo>
                    <a:lnTo>
                      <a:pt x="22" y="2"/>
                    </a:lnTo>
                    <a:lnTo>
                      <a:pt x="22" y="2"/>
                    </a:lnTo>
                    <a:lnTo>
                      <a:pt x="20" y="0"/>
                    </a:lnTo>
                    <a:lnTo>
                      <a:pt x="20" y="0"/>
                    </a:lnTo>
                    <a:lnTo>
                      <a:pt x="20" y="0"/>
                    </a:lnTo>
                    <a:lnTo>
                      <a:pt x="18" y="0"/>
                    </a:lnTo>
                    <a:lnTo>
                      <a:pt x="18" y="0"/>
                    </a:lnTo>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48" name="Freeform 123"/>
              <p:cNvSpPr>
                <a:spLocks/>
              </p:cNvSpPr>
              <p:nvPr/>
            </p:nvSpPr>
            <p:spPr bwMode="auto">
              <a:xfrm>
                <a:off x="7155153" y="4508667"/>
                <a:ext cx="15875" cy="19050"/>
              </a:xfrm>
              <a:custGeom>
                <a:avLst/>
                <a:gdLst>
                  <a:gd name="T0" fmla="*/ 6 w 10"/>
                  <a:gd name="T1" fmla="*/ 12 h 12"/>
                  <a:gd name="T2" fmla="*/ 6 w 10"/>
                  <a:gd name="T3" fmla="*/ 12 h 12"/>
                  <a:gd name="T4" fmla="*/ 4 w 10"/>
                  <a:gd name="T5" fmla="*/ 12 h 12"/>
                  <a:gd name="T6" fmla="*/ 4 w 10"/>
                  <a:gd name="T7" fmla="*/ 12 h 12"/>
                  <a:gd name="T8" fmla="*/ 2 w 10"/>
                  <a:gd name="T9" fmla="*/ 10 h 12"/>
                  <a:gd name="T10" fmla="*/ 2 w 10"/>
                  <a:gd name="T11" fmla="*/ 10 h 12"/>
                  <a:gd name="T12" fmla="*/ 0 w 10"/>
                  <a:gd name="T13" fmla="*/ 8 h 12"/>
                  <a:gd name="T14" fmla="*/ 0 w 10"/>
                  <a:gd name="T15" fmla="*/ 8 h 12"/>
                  <a:gd name="T16" fmla="*/ 0 w 10"/>
                  <a:gd name="T17" fmla="*/ 6 h 12"/>
                  <a:gd name="T18" fmla="*/ 0 w 10"/>
                  <a:gd name="T19" fmla="*/ 6 h 12"/>
                  <a:gd name="T20" fmla="*/ 0 w 10"/>
                  <a:gd name="T21" fmla="*/ 4 h 12"/>
                  <a:gd name="T22" fmla="*/ 0 w 10"/>
                  <a:gd name="T23" fmla="*/ 4 h 12"/>
                  <a:gd name="T24" fmla="*/ 0 w 10"/>
                  <a:gd name="T25" fmla="*/ 2 h 12"/>
                  <a:gd name="T26" fmla="*/ 2 w 10"/>
                  <a:gd name="T27" fmla="*/ 2 h 12"/>
                  <a:gd name="T28" fmla="*/ 2 w 10"/>
                  <a:gd name="T29" fmla="*/ 0 h 12"/>
                  <a:gd name="T30" fmla="*/ 4 w 10"/>
                  <a:gd name="T31" fmla="*/ 0 h 12"/>
                  <a:gd name="T32" fmla="*/ 4 w 10"/>
                  <a:gd name="T33" fmla="*/ 0 h 12"/>
                  <a:gd name="T34" fmla="*/ 6 w 10"/>
                  <a:gd name="T35" fmla="*/ 0 h 12"/>
                  <a:gd name="T36" fmla="*/ 6 w 10"/>
                  <a:gd name="T37" fmla="*/ 0 h 12"/>
                  <a:gd name="T38" fmla="*/ 8 w 10"/>
                  <a:gd name="T39" fmla="*/ 0 h 12"/>
                  <a:gd name="T40" fmla="*/ 8 w 10"/>
                  <a:gd name="T41" fmla="*/ 0 h 12"/>
                  <a:gd name="T42" fmla="*/ 8 w 10"/>
                  <a:gd name="T43" fmla="*/ 2 h 12"/>
                  <a:gd name="T44" fmla="*/ 10 w 10"/>
                  <a:gd name="T45" fmla="*/ 2 h 12"/>
                  <a:gd name="T46" fmla="*/ 10 w 10"/>
                  <a:gd name="T47" fmla="*/ 4 h 12"/>
                  <a:gd name="T48" fmla="*/ 10 w 10"/>
                  <a:gd name="T49" fmla="*/ 4 h 12"/>
                  <a:gd name="T50" fmla="*/ 10 w 10"/>
                  <a:gd name="T51" fmla="*/ 6 h 12"/>
                  <a:gd name="T52" fmla="*/ 10 w 10"/>
                  <a:gd name="T53" fmla="*/ 6 h 12"/>
                  <a:gd name="T54" fmla="*/ 10 w 10"/>
                  <a:gd name="T55" fmla="*/ 8 h 12"/>
                  <a:gd name="T56" fmla="*/ 10 w 10"/>
                  <a:gd name="T57" fmla="*/ 8 h 12"/>
                  <a:gd name="T58" fmla="*/ 8 w 10"/>
                  <a:gd name="T59" fmla="*/ 10 h 12"/>
                  <a:gd name="T60" fmla="*/ 8 w 10"/>
                  <a:gd name="T61" fmla="*/ 10 h 12"/>
                  <a:gd name="T62" fmla="*/ 8 w 10"/>
                  <a:gd name="T63" fmla="*/ 12 h 12"/>
                  <a:gd name="T64" fmla="*/ 6 w 10"/>
                  <a:gd name="T65" fmla="*/ 12 h 12"/>
                  <a:gd name="T66" fmla="*/ 6 w 10"/>
                  <a:gd name="T6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 h="12">
                    <a:moveTo>
                      <a:pt x="6" y="12"/>
                    </a:moveTo>
                    <a:lnTo>
                      <a:pt x="6" y="12"/>
                    </a:lnTo>
                    <a:lnTo>
                      <a:pt x="4" y="12"/>
                    </a:lnTo>
                    <a:lnTo>
                      <a:pt x="4" y="12"/>
                    </a:lnTo>
                    <a:lnTo>
                      <a:pt x="2" y="10"/>
                    </a:lnTo>
                    <a:lnTo>
                      <a:pt x="2" y="10"/>
                    </a:lnTo>
                    <a:lnTo>
                      <a:pt x="0" y="8"/>
                    </a:lnTo>
                    <a:lnTo>
                      <a:pt x="0" y="8"/>
                    </a:lnTo>
                    <a:lnTo>
                      <a:pt x="0" y="6"/>
                    </a:lnTo>
                    <a:lnTo>
                      <a:pt x="0" y="6"/>
                    </a:lnTo>
                    <a:lnTo>
                      <a:pt x="0" y="4"/>
                    </a:lnTo>
                    <a:lnTo>
                      <a:pt x="0" y="4"/>
                    </a:lnTo>
                    <a:lnTo>
                      <a:pt x="0" y="2"/>
                    </a:lnTo>
                    <a:lnTo>
                      <a:pt x="2" y="2"/>
                    </a:lnTo>
                    <a:lnTo>
                      <a:pt x="2" y="0"/>
                    </a:lnTo>
                    <a:lnTo>
                      <a:pt x="4" y="0"/>
                    </a:lnTo>
                    <a:lnTo>
                      <a:pt x="4" y="0"/>
                    </a:lnTo>
                    <a:lnTo>
                      <a:pt x="6" y="0"/>
                    </a:lnTo>
                    <a:lnTo>
                      <a:pt x="6" y="0"/>
                    </a:lnTo>
                    <a:lnTo>
                      <a:pt x="8" y="0"/>
                    </a:lnTo>
                    <a:lnTo>
                      <a:pt x="8" y="0"/>
                    </a:lnTo>
                    <a:lnTo>
                      <a:pt x="8" y="2"/>
                    </a:lnTo>
                    <a:lnTo>
                      <a:pt x="10" y="2"/>
                    </a:lnTo>
                    <a:lnTo>
                      <a:pt x="10" y="4"/>
                    </a:lnTo>
                    <a:lnTo>
                      <a:pt x="10" y="4"/>
                    </a:lnTo>
                    <a:lnTo>
                      <a:pt x="10" y="6"/>
                    </a:lnTo>
                    <a:lnTo>
                      <a:pt x="10" y="6"/>
                    </a:lnTo>
                    <a:lnTo>
                      <a:pt x="10" y="8"/>
                    </a:lnTo>
                    <a:lnTo>
                      <a:pt x="10" y="8"/>
                    </a:lnTo>
                    <a:lnTo>
                      <a:pt x="8" y="10"/>
                    </a:lnTo>
                    <a:lnTo>
                      <a:pt x="8" y="10"/>
                    </a:lnTo>
                    <a:lnTo>
                      <a:pt x="8" y="12"/>
                    </a:lnTo>
                    <a:lnTo>
                      <a:pt x="6" y="12"/>
                    </a:lnTo>
                    <a:lnTo>
                      <a:pt x="6" y="1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grpSp>
        <p:grpSp>
          <p:nvGrpSpPr>
            <p:cNvPr id="1417" name="Gruppieren 26631"/>
            <p:cNvGrpSpPr/>
            <p:nvPr/>
          </p:nvGrpSpPr>
          <p:grpSpPr>
            <a:xfrm>
              <a:off x="8608229" y="3946218"/>
              <a:ext cx="1475049" cy="594897"/>
              <a:chOff x="6485228" y="4603917"/>
              <a:chExt cx="1133584" cy="457200"/>
            </a:xfrm>
            <a:grpFill/>
          </p:grpSpPr>
          <p:sp>
            <p:nvSpPr>
              <p:cNvPr id="1424" name="Freeform 213"/>
              <p:cNvSpPr>
                <a:spLocks/>
              </p:cNvSpPr>
              <p:nvPr/>
            </p:nvSpPr>
            <p:spPr bwMode="auto">
              <a:xfrm>
                <a:off x="7145628" y="5035717"/>
                <a:ext cx="28575" cy="25400"/>
              </a:xfrm>
              <a:custGeom>
                <a:avLst/>
                <a:gdLst>
                  <a:gd name="T0" fmla="*/ 18 w 18"/>
                  <a:gd name="T1" fmla="*/ 2 h 16"/>
                  <a:gd name="T2" fmla="*/ 18 w 18"/>
                  <a:gd name="T3" fmla="*/ 2 h 16"/>
                  <a:gd name="T4" fmla="*/ 16 w 18"/>
                  <a:gd name="T5" fmla="*/ 0 h 16"/>
                  <a:gd name="T6" fmla="*/ 16 w 18"/>
                  <a:gd name="T7" fmla="*/ 0 h 16"/>
                  <a:gd name="T8" fmla="*/ 14 w 18"/>
                  <a:gd name="T9" fmla="*/ 0 h 16"/>
                  <a:gd name="T10" fmla="*/ 14 w 18"/>
                  <a:gd name="T11" fmla="*/ 0 h 16"/>
                  <a:gd name="T12" fmla="*/ 12 w 18"/>
                  <a:gd name="T13" fmla="*/ 0 h 16"/>
                  <a:gd name="T14" fmla="*/ 10 w 18"/>
                  <a:gd name="T15" fmla="*/ 0 h 16"/>
                  <a:gd name="T16" fmla="*/ 8 w 18"/>
                  <a:gd name="T17" fmla="*/ 2 h 16"/>
                  <a:gd name="T18" fmla="*/ 8 w 18"/>
                  <a:gd name="T19" fmla="*/ 2 h 16"/>
                  <a:gd name="T20" fmla="*/ 6 w 18"/>
                  <a:gd name="T21" fmla="*/ 2 h 16"/>
                  <a:gd name="T22" fmla="*/ 4 w 18"/>
                  <a:gd name="T23" fmla="*/ 4 h 16"/>
                  <a:gd name="T24" fmla="*/ 4 w 18"/>
                  <a:gd name="T25" fmla="*/ 4 h 16"/>
                  <a:gd name="T26" fmla="*/ 2 w 18"/>
                  <a:gd name="T27" fmla="*/ 6 h 16"/>
                  <a:gd name="T28" fmla="*/ 2 w 18"/>
                  <a:gd name="T29" fmla="*/ 8 h 16"/>
                  <a:gd name="T30" fmla="*/ 0 w 18"/>
                  <a:gd name="T31" fmla="*/ 10 h 16"/>
                  <a:gd name="T32" fmla="*/ 0 w 18"/>
                  <a:gd name="T33" fmla="*/ 12 h 16"/>
                  <a:gd name="T34" fmla="*/ 0 w 18"/>
                  <a:gd name="T35" fmla="*/ 12 h 16"/>
                  <a:gd name="T36" fmla="*/ 0 w 18"/>
                  <a:gd name="T37" fmla="*/ 12 h 16"/>
                  <a:gd name="T38" fmla="*/ 0 w 18"/>
                  <a:gd name="T39" fmla="*/ 14 h 16"/>
                  <a:gd name="T40" fmla="*/ 0 w 18"/>
                  <a:gd name="T41" fmla="*/ 14 h 16"/>
                  <a:gd name="T42" fmla="*/ 0 w 18"/>
                  <a:gd name="T43" fmla="*/ 14 h 16"/>
                  <a:gd name="T44" fmla="*/ 0 w 18"/>
                  <a:gd name="T45" fmla="*/ 14 h 16"/>
                  <a:gd name="T46" fmla="*/ 2 w 18"/>
                  <a:gd name="T47" fmla="*/ 16 h 16"/>
                  <a:gd name="T48" fmla="*/ 2 w 18"/>
                  <a:gd name="T49" fmla="*/ 16 h 16"/>
                  <a:gd name="T50" fmla="*/ 4 w 18"/>
                  <a:gd name="T51" fmla="*/ 16 h 16"/>
                  <a:gd name="T52" fmla="*/ 4 w 18"/>
                  <a:gd name="T53" fmla="*/ 16 h 16"/>
                  <a:gd name="T54" fmla="*/ 6 w 18"/>
                  <a:gd name="T55" fmla="*/ 14 h 16"/>
                  <a:gd name="T56" fmla="*/ 8 w 18"/>
                  <a:gd name="T57" fmla="*/ 14 h 16"/>
                  <a:gd name="T58" fmla="*/ 10 w 18"/>
                  <a:gd name="T59" fmla="*/ 14 h 16"/>
                  <a:gd name="T60" fmla="*/ 10 w 18"/>
                  <a:gd name="T61" fmla="*/ 12 h 16"/>
                  <a:gd name="T62" fmla="*/ 12 w 18"/>
                  <a:gd name="T63" fmla="*/ 12 h 16"/>
                  <a:gd name="T64" fmla="*/ 14 w 18"/>
                  <a:gd name="T65" fmla="*/ 10 h 16"/>
                  <a:gd name="T66" fmla="*/ 14 w 18"/>
                  <a:gd name="T67" fmla="*/ 10 h 16"/>
                  <a:gd name="T68" fmla="*/ 16 w 18"/>
                  <a:gd name="T69" fmla="*/ 8 h 16"/>
                  <a:gd name="T70" fmla="*/ 16 w 18"/>
                  <a:gd name="T71" fmla="*/ 8 h 16"/>
                  <a:gd name="T72" fmla="*/ 18 w 18"/>
                  <a:gd name="T73" fmla="*/ 6 h 16"/>
                  <a:gd name="T74" fmla="*/ 18 w 18"/>
                  <a:gd name="T75" fmla="*/ 6 h 16"/>
                  <a:gd name="T76" fmla="*/ 18 w 18"/>
                  <a:gd name="T77" fmla="*/ 4 h 16"/>
                  <a:gd name="T78" fmla="*/ 18 w 18"/>
                  <a:gd name="T79" fmla="*/ 2 h 16"/>
                  <a:gd name="T80" fmla="*/ 18 w 18"/>
                  <a:gd name="T81" fmla="*/ 2 h 16"/>
                  <a:gd name="T82" fmla="*/ 18 w 18"/>
                  <a:gd name="T8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 h="16">
                    <a:moveTo>
                      <a:pt x="18" y="2"/>
                    </a:moveTo>
                    <a:lnTo>
                      <a:pt x="18" y="2"/>
                    </a:lnTo>
                    <a:lnTo>
                      <a:pt x="16" y="0"/>
                    </a:lnTo>
                    <a:lnTo>
                      <a:pt x="16" y="0"/>
                    </a:lnTo>
                    <a:lnTo>
                      <a:pt x="14" y="0"/>
                    </a:lnTo>
                    <a:lnTo>
                      <a:pt x="14" y="0"/>
                    </a:lnTo>
                    <a:lnTo>
                      <a:pt x="12" y="0"/>
                    </a:lnTo>
                    <a:lnTo>
                      <a:pt x="10" y="0"/>
                    </a:lnTo>
                    <a:lnTo>
                      <a:pt x="8" y="2"/>
                    </a:lnTo>
                    <a:lnTo>
                      <a:pt x="8" y="2"/>
                    </a:lnTo>
                    <a:lnTo>
                      <a:pt x="6" y="2"/>
                    </a:lnTo>
                    <a:lnTo>
                      <a:pt x="4" y="4"/>
                    </a:lnTo>
                    <a:lnTo>
                      <a:pt x="4" y="4"/>
                    </a:lnTo>
                    <a:lnTo>
                      <a:pt x="2" y="6"/>
                    </a:lnTo>
                    <a:lnTo>
                      <a:pt x="2" y="8"/>
                    </a:lnTo>
                    <a:lnTo>
                      <a:pt x="0" y="10"/>
                    </a:lnTo>
                    <a:lnTo>
                      <a:pt x="0" y="12"/>
                    </a:lnTo>
                    <a:lnTo>
                      <a:pt x="0" y="12"/>
                    </a:lnTo>
                    <a:lnTo>
                      <a:pt x="0" y="12"/>
                    </a:lnTo>
                    <a:lnTo>
                      <a:pt x="0" y="14"/>
                    </a:lnTo>
                    <a:lnTo>
                      <a:pt x="0" y="14"/>
                    </a:lnTo>
                    <a:lnTo>
                      <a:pt x="0" y="14"/>
                    </a:lnTo>
                    <a:lnTo>
                      <a:pt x="0" y="14"/>
                    </a:lnTo>
                    <a:lnTo>
                      <a:pt x="2" y="16"/>
                    </a:lnTo>
                    <a:lnTo>
                      <a:pt x="2" y="16"/>
                    </a:lnTo>
                    <a:lnTo>
                      <a:pt x="4" y="16"/>
                    </a:lnTo>
                    <a:lnTo>
                      <a:pt x="4" y="16"/>
                    </a:lnTo>
                    <a:lnTo>
                      <a:pt x="6" y="14"/>
                    </a:lnTo>
                    <a:lnTo>
                      <a:pt x="8" y="14"/>
                    </a:lnTo>
                    <a:lnTo>
                      <a:pt x="10" y="14"/>
                    </a:lnTo>
                    <a:lnTo>
                      <a:pt x="10" y="12"/>
                    </a:lnTo>
                    <a:lnTo>
                      <a:pt x="12" y="12"/>
                    </a:lnTo>
                    <a:lnTo>
                      <a:pt x="14" y="10"/>
                    </a:lnTo>
                    <a:lnTo>
                      <a:pt x="14" y="10"/>
                    </a:lnTo>
                    <a:lnTo>
                      <a:pt x="16" y="8"/>
                    </a:lnTo>
                    <a:lnTo>
                      <a:pt x="16" y="8"/>
                    </a:lnTo>
                    <a:lnTo>
                      <a:pt x="18" y="6"/>
                    </a:lnTo>
                    <a:lnTo>
                      <a:pt x="18" y="6"/>
                    </a:lnTo>
                    <a:lnTo>
                      <a:pt x="18" y="4"/>
                    </a:lnTo>
                    <a:lnTo>
                      <a:pt x="18" y="2"/>
                    </a:lnTo>
                    <a:lnTo>
                      <a:pt x="18" y="2"/>
                    </a:lnTo>
                    <a:lnTo>
                      <a:pt x="18" y="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25" name="Freeform 191"/>
              <p:cNvSpPr>
                <a:spLocks/>
              </p:cNvSpPr>
              <p:nvPr/>
            </p:nvSpPr>
            <p:spPr bwMode="auto">
              <a:xfrm>
                <a:off x="7247228" y="4829342"/>
                <a:ext cx="28575" cy="9525"/>
              </a:xfrm>
              <a:custGeom>
                <a:avLst/>
                <a:gdLst>
                  <a:gd name="T0" fmla="*/ 8 w 18"/>
                  <a:gd name="T1" fmla="*/ 6 h 6"/>
                  <a:gd name="T2" fmla="*/ 8 w 18"/>
                  <a:gd name="T3" fmla="*/ 6 h 6"/>
                  <a:gd name="T4" fmla="*/ 6 w 18"/>
                  <a:gd name="T5" fmla="*/ 6 h 6"/>
                  <a:gd name="T6" fmla="*/ 6 w 18"/>
                  <a:gd name="T7" fmla="*/ 6 h 6"/>
                  <a:gd name="T8" fmla="*/ 4 w 18"/>
                  <a:gd name="T9" fmla="*/ 6 h 6"/>
                  <a:gd name="T10" fmla="*/ 2 w 18"/>
                  <a:gd name="T11" fmla="*/ 6 h 6"/>
                  <a:gd name="T12" fmla="*/ 2 w 18"/>
                  <a:gd name="T13" fmla="*/ 4 h 6"/>
                  <a:gd name="T14" fmla="*/ 0 w 18"/>
                  <a:gd name="T15" fmla="*/ 4 h 6"/>
                  <a:gd name="T16" fmla="*/ 0 w 18"/>
                  <a:gd name="T17" fmla="*/ 4 h 6"/>
                  <a:gd name="T18" fmla="*/ 0 w 18"/>
                  <a:gd name="T19" fmla="*/ 4 h 6"/>
                  <a:gd name="T20" fmla="*/ 0 w 18"/>
                  <a:gd name="T21" fmla="*/ 2 h 6"/>
                  <a:gd name="T22" fmla="*/ 0 w 18"/>
                  <a:gd name="T23" fmla="*/ 2 h 6"/>
                  <a:gd name="T24" fmla="*/ 2 w 18"/>
                  <a:gd name="T25" fmla="*/ 2 h 6"/>
                  <a:gd name="T26" fmla="*/ 2 w 18"/>
                  <a:gd name="T27" fmla="*/ 0 h 6"/>
                  <a:gd name="T28" fmla="*/ 4 w 18"/>
                  <a:gd name="T29" fmla="*/ 0 h 6"/>
                  <a:gd name="T30" fmla="*/ 6 w 18"/>
                  <a:gd name="T31" fmla="*/ 0 h 6"/>
                  <a:gd name="T32" fmla="*/ 6 w 18"/>
                  <a:gd name="T33" fmla="*/ 0 h 6"/>
                  <a:gd name="T34" fmla="*/ 8 w 18"/>
                  <a:gd name="T35" fmla="*/ 0 h 6"/>
                  <a:gd name="T36" fmla="*/ 10 w 18"/>
                  <a:gd name="T37" fmla="*/ 0 h 6"/>
                  <a:gd name="T38" fmla="*/ 12 w 18"/>
                  <a:gd name="T39" fmla="*/ 0 h 6"/>
                  <a:gd name="T40" fmla="*/ 14 w 18"/>
                  <a:gd name="T41" fmla="*/ 0 h 6"/>
                  <a:gd name="T42" fmla="*/ 14 w 18"/>
                  <a:gd name="T43" fmla="*/ 0 h 6"/>
                  <a:gd name="T44" fmla="*/ 16 w 18"/>
                  <a:gd name="T45" fmla="*/ 2 h 6"/>
                  <a:gd name="T46" fmla="*/ 16 w 18"/>
                  <a:gd name="T47" fmla="*/ 2 h 6"/>
                  <a:gd name="T48" fmla="*/ 18 w 18"/>
                  <a:gd name="T49" fmla="*/ 2 h 6"/>
                  <a:gd name="T50" fmla="*/ 18 w 18"/>
                  <a:gd name="T51" fmla="*/ 4 h 6"/>
                  <a:gd name="T52" fmla="*/ 18 w 18"/>
                  <a:gd name="T53" fmla="*/ 4 h 6"/>
                  <a:gd name="T54" fmla="*/ 16 w 18"/>
                  <a:gd name="T55" fmla="*/ 4 h 6"/>
                  <a:gd name="T56" fmla="*/ 16 w 18"/>
                  <a:gd name="T57" fmla="*/ 4 h 6"/>
                  <a:gd name="T58" fmla="*/ 14 w 18"/>
                  <a:gd name="T59" fmla="*/ 6 h 6"/>
                  <a:gd name="T60" fmla="*/ 14 w 18"/>
                  <a:gd name="T61" fmla="*/ 6 h 6"/>
                  <a:gd name="T62" fmla="*/ 12 w 18"/>
                  <a:gd name="T63" fmla="*/ 6 h 6"/>
                  <a:gd name="T64" fmla="*/ 10 w 18"/>
                  <a:gd name="T65" fmla="*/ 6 h 6"/>
                  <a:gd name="T66" fmla="*/ 8 w 18"/>
                  <a:gd name="T6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6">
                    <a:moveTo>
                      <a:pt x="8" y="6"/>
                    </a:moveTo>
                    <a:lnTo>
                      <a:pt x="8" y="6"/>
                    </a:lnTo>
                    <a:lnTo>
                      <a:pt x="6" y="6"/>
                    </a:lnTo>
                    <a:lnTo>
                      <a:pt x="6" y="6"/>
                    </a:lnTo>
                    <a:lnTo>
                      <a:pt x="4" y="6"/>
                    </a:lnTo>
                    <a:lnTo>
                      <a:pt x="2" y="6"/>
                    </a:lnTo>
                    <a:lnTo>
                      <a:pt x="2" y="4"/>
                    </a:lnTo>
                    <a:lnTo>
                      <a:pt x="0" y="4"/>
                    </a:lnTo>
                    <a:lnTo>
                      <a:pt x="0" y="4"/>
                    </a:lnTo>
                    <a:lnTo>
                      <a:pt x="0" y="4"/>
                    </a:lnTo>
                    <a:lnTo>
                      <a:pt x="0" y="2"/>
                    </a:lnTo>
                    <a:lnTo>
                      <a:pt x="0" y="2"/>
                    </a:lnTo>
                    <a:lnTo>
                      <a:pt x="2" y="2"/>
                    </a:lnTo>
                    <a:lnTo>
                      <a:pt x="2" y="0"/>
                    </a:lnTo>
                    <a:lnTo>
                      <a:pt x="4" y="0"/>
                    </a:lnTo>
                    <a:lnTo>
                      <a:pt x="6" y="0"/>
                    </a:lnTo>
                    <a:lnTo>
                      <a:pt x="6" y="0"/>
                    </a:lnTo>
                    <a:lnTo>
                      <a:pt x="8" y="0"/>
                    </a:lnTo>
                    <a:lnTo>
                      <a:pt x="10" y="0"/>
                    </a:lnTo>
                    <a:lnTo>
                      <a:pt x="12" y="0"/>
                    </a:lnTo>
                    <a:lnTo>
                      <a:pt x="14" y="0"/>
                    </a:lnTo>
                    <a:lnTo>
                      <a:pt x="14" y="0"/>
                    </a:lnTo>
                    <a:lnTo>
                      <a:pt x="16" y="2"/>
                    </a:lnTo>
                    <a:lnTo>
                      <a:pt x="16" y="2"/>
                    </a:lnTo>
                    <a:lnTo>
                      <a:pt x="18" y="2"/>
                    </a:lnTo>
                    <a:lnTo>
                      <a:pt x="18" y="4"/>
                    </a:lnTo>
                    <a:lnTo>
                      <a:pt x="18" y="4"/>
                    </a:lnTo>
                    <a:lnTo>
                      <a:pt x="16" y="4"/>
                    </a:lnTo>
                    <a:lnTo>
                      <a:pt x="16" y="4"/>
                    </a:lnTo>
                    <a:lnTo>
                      <a:pt x="14" y="6"/>
                    </a:lnTo>
                    <a:lnTo>
                      <a:pt x="14" y="6"/>
                    </a:lnTo>
                    <a:lnTo>
                      <a:pt x="12" y="6"/>
                    </a:lnTo>
                    <a:lnTo>
                      <a:pt x="10" y="6"/>
                    </a:lnTo>
                    <a:lnTo>
                      <a:pt x="8" y="6"/>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26" name="Freeform 193"/>
              <p:cNvSpPr>
                <a:spLocks/>
              </p:cNvSpPr>
              <p:nvPr/>
            </p:nvSpPr>
            <p:spPr bwMode="auto">
              <a:xfrm>
                <a:off x="6485228" y="4645192"/>
                <a:ext cx="273050" cy="298450"/>
              </a:xfrm>
              <a:custGeom>
                <a:avLst/>
                <a:gdLst>
                  <a:gd name="T0" fmla="*/ 62 w 172"/>
                  <a:gd name="T1" fmla="*/ 28 h 188"/>
                  <a:gd name="T2" fmla="*/ 50 w 172"/>
                  <a:gd name="T3" fmla="*/ 24 h 188"/>
                  <a:gd name="T4" fmla="*/ 44 w 172"/>
                  <a:gd name="T5" fmla="*/ 22 h 188"/>
                  <a:gd name="T6" fmla="*/ 42 w 172"/>
                  <a:gd name="T7" fmla="*/ 20 h 188"/>
                  <a:gd name="T8" fmla="*/ 34 w 172"/>
                  <a:gd name="T9" fmla="*/ 10 h 188"/>
                  <a:gd name="T10" fmla="*/ 28 w 172"/>
                  <a:gd name="T11" fmla="*/ 4 h 188"/>
                  <a:gd name="T12" fmla="*/ 26 w 172"/>
                  <a:gd name="T13" fmla="*/ 0 h 188"/>
                  <a:gd name="T14" fmla="*/ 20 w 172"/>
                  <a:gd name="T15" fmla="*/ 0 h 188"/>
                  <a:gd name="T16" fmla="*/ 10 w 172"/>
                  <a:gd name="T17" fmla="*/ 0 h 188"/>
                  <a:gd name="T18" fmla="*/ 4 w 172"/>
                  <a:gd name="T19" fmla="*/ 2 h 188"/>
                  <a:gd name="T20" fmla="*/ 2 w 172"/>
                  <a:gd name="T21" fmla="*/ 4 h 188"/>
                  <a:gd name="T22" fmla="*/ 0 w 172"/>
                  <a:gd name="T23" fmla="*/ 8 h 188"/>
                  <a:gd name="T24" fmla="*/ 0 w 172"/>
                  <a:gd name="T25" fmla="*/ 12 h 188"/>
                  <a:gd name="T26" fmla="*/ 2 w 172"/>
                  <a:gd name="T27" fmla="*/ 14 h 188"/>
                  <a:gd name="T28" fmla="*/ 6 w 172"/>
                  <a:gd name="T29" fmla="*/ 18 h 188"/>
                  <a:gd name="T30" fmla="*/ 20 w 172"/>
                  <a:gd name="T31" fmla="*/ 26 h 188"/>
                  <a:gd name="T32" fmla="*/ 26 w 172"/>
                  <a:gd name="T33" fmla="*/ 30 h 188"/>
                  <a:gd name="T34" fmla="*/ 38 w 172"/>
                  <a:gd name="T35" fmla="*/ 40 h 188"/>
                  <a:gd name="T36" fmla="*/ 58 w 172"/>
                  <a:gd name="T37" fmla="*/ 56 h 188"/>
                  <a:gd name="T38" fmla="*/ 64 w 172"/>
                  <a:gd name="T39" fmla="*/ 62 h 188"/>
                  <a:gd name="T40" fmla="*/ 66 w 172"/>
                  <a:gd name="T41" fmla="*/ 66 h 188"/>
                  <a:gd name="T42" fmla="*/ 68 w 172"/>
                  <a:gd name="T43" fmla="*/ 74 h 188"/>
                  <a:gd name="T44" fmla="*/ 70 w 172"/>
                  <a:gd name="T45" fmla="*/ 86 h 188"/>
                  <a:gd name="T46" fmla="*/ 76 w 172"/>
                  <a:gd name="T47" fmla="*/ 100 h 188"/>
                  <a:gd name="T48" fmla="*/ 84 w 172"/>
                  <a:gd name="T49" fmla="*/ 114 h 188"/>
                  <a:gd name="T50" fmla="*/ 102 w 172"/>
                  <a:gd name="T51" fmla="*/ 136 h 188"/>
                  <a:gd name="T52" fmla="*/ 122 w 172"/>
                  <a:gd name="T53" fmla="*/ 160 h 188"/>
                  <a:gd name="T54" fmla="*/ 136 w 172"/>
                  <a:gd name="T55" fmla="*/ 176 h 188"/>
                  <a:gd name="T56" fmla="*/ 140 w 172"/>
                  <a:gd name="T57" fmla="*/ 184 h 188"/>
                  <a:gd name="T58" fmla="*/ 144 w 172"/>
                  <a:gd name="T59" fmla="*/ 186 h 188"/>
                  <a:gd name="T60" fmla="*/ 148 w 172"/>
                  <a:gd name="T61" fmla="*/ 188 h 188"/>
                  <a:gd name="T62" fmla="*/ 152 w 172"/>
                  <a:gd name="T63" fmla="*/ 186 h 188"/>
                  <a:gd name="T64" fmla="*/ 160 w 172"/>
                  <a:gd name="T65" fmla="*/ 184 h 188"/>
                  <a:gd name="T66" fmla="*/ 164 w 172"/>
                  <a:gd name="T67" fmla="*/ 182 h 188"/>
                  <a:gd name="T68" fmla="*/ 168 w 172"/>
                  <a:gd name="T69" fmla="*/ 178 h 188"/>
                  <a:gd name="T70" fmla="*/ 172 w 172"/>
                  <a:gd name="T71" fmla="*/ 174 h 188"/>
                  <a:gd name="T72" fmla="*/ 172 w 172"/>
                  <a:gd name="T73" fmla="*/ 172 h 188"/>
                  <a:gd name="T74" fmla="*/ 168 w 172"/>
                  <a:gd name="T75" fmla="*/ 164 h 188"/>
                  <a:gd name="T76" fmla="*/ 166 w 172"/>
                  <a:gd name="T77" fmla="*/ 158 h 188"/>
                  <a:gd name="T78" fmla="*/ 168 w 172"/>
                  <a:gd name="T79" fmla="*/ 146 h 188"/>
                  <a:gd name="T80" fmla="*/ 168 w 172"/>
                  <a:gd name="T81" fmla="*/ 140 h 188"/>
                  <a:gd name="T82" fmla="*/ 166 w 172"/>
                  <a:gd name="T83" fmla="*/ 136 h 188"/>
                  <a:gd name="T84" fmla="*/ 162 w 172"/>
                  <a:gd name="T85" fmla="*/ 132 h 188"/>
                  <a:gd name="T86" fmla="*/ 160 w 172"/>
                  <a:gd name="T87" fmla="*/ 128 h 188"/>
                  <a:gd name="T88" fmla="*/ 156 w 172"/>
                  <a:gd name="T89" fmla="*/ 126 h 188"/>
                  <a:gd name="T90" fmla="*/ 148 w 172"/>
                  <a:gd name="T91" fmla="*/ 124 h 188"/>
                  <a:gd name="T92" fmla="*/ 140 w 172"/>
                  <a:gd name="T93" fmla="*/ 122 h 188"/>
                  <a:gd name="T94" fmla="*/ 136 w 172"/>
                  <a:gd name="T95" fmla="*/ 120 h 188"/>
                  <a:gd name="T96" fmla="*/ 136 w 172"/>
                  <a:gd name="T97" fmla="*/ 118 h 188"/>
                  <a:gd name="T98" fmla="*/ 136 w 172"/>
                  <a:gd name="T99" fmla="*/ 112 h 188"/>
                  <a:gd name="T100" fmla="*/ 136 w 172"/>
                  <a:gd name="T101" fmla="*/ 108 h 188"/>
                  <a:gd name="T102" fmla="*/ 130 w 172"/>
                  <a:gd name="T103" fmla="*/ 100 h 188"/>
                  <a:gd name="T104" fmla="*/ 128 w 172"/>
                  <a:gd name="T105" fmla="*/ 96 h 188"/>
                  <a:gd name="T106" fmla="*/ 128 w 172"/>
                  <a:gd name="T107" fmla="*/ 86 h 188"/>
                  <a:gd name="T108" fmla="*/ 128 w 172"/>
                  <a:gd name="T109" fmla="*/ 82 h 188"/>
                  <a:gd name="T110" fmla="*/ 126 w 172"/>
                  <a:gd name="T111" fmla="*/ 78 h 188"/>
                  <a:gd name="T112" fmla="*/ 122 w 172"/>
                  <a:gd name="T113" fmla="*/ 72 h 188"/>
                  <a:gd name="T114" fmla="*/ 112 w 172"/>
                  <a:gd name="T115" fmla="*/ 64 h 188"/>
                  <a:gd name="T116" fmla="*/ 102 w 172"/>
                  <a:gd name="T117" fmla="*/ 60 h 188"/>
                  <a:gd name="T118" fmla="*/ 92 w 172"/>
                  <a:gd name="T119" fmla="*/ 54 h 188"/>
                  <a:gd name="T120" fmla="*/ 78 w 172"/>
                  <a:gd name="T121" fmla="*/ 42 h 188"/>
                  <a:gd name="T122" fmla="*/ 68 w 172"/>
                  <a:gd name="T123" fmla="*/ 3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2" h="188">
                    <a:moveTo>
                      <a:pt x="64" y="30"/>
                    </a:moveTo>
                    <a:lnTo>
                      <a:pt x="64" y="30"/>
                    </a:lnTo>
                    <a:lnTo>
                      <a:pt x="62" y="28"/>
                    </a:lnTo>
                    <a:lnTo>
                      <a:pt x="60" y="28"/>
                    </a:lnTo>
                    <a:lnTo>
                      <a:pt x="54" y="26"/>
                    </a:lnTo>
                    <a:lnTo>
                      <a:pt x="50" y="24"/>
                    </a:lnTo>
                    <a:lnTo>
                      <a:pt x="48" y="24"/>
                    </a:lnTo>
                    <a:lnTo>
                      <a:pt x="46" y="22"/>
                    </a:lnTo>
                    <a:lnTo>
                      <a:pt x="44" y="22"/>
                    </a:lnTo>
                    <a:lnTo>
                      <a:pt x="44" y="20"/>
                    </a:lnTo>
                    <a:lnTo>
                      <a:pt x="42" y="20"/>
                    </a:lnTo>
                    <a:lnTo>
                      <a:pt x="42" y="20"/>
                    </a:lnTo>
                    <a:lnTo>
                      <a:pt x="38" y="16"/>
                    </a:lnTo>
                    <a:lnTo>
                      <a:pt x="36" y="14"/>
                    </a:lnTo>
                    <a:lnTo>
                      <a:pt x="34" y="10"/>
                    </a:lnTo>
                    <a:lnTo>
                      <a:pt x="32" y="8"/>
                    </a:lnTo>
                    <a:lnTo>
                      <a:pt x="30" y="4"/>
                    </a:lnTo>
                    <a:lnTo>
                      <a:pt x="28" y="4"/>
                    </a:lnTo>
                    <a:lnTo>
                      <a:pt x="28" y="2"/>
                    </a:lnTo>
                    <a:lnTo>
                      <a:pt x="26" y="2"/>
                    </a:lnTo>
                    <a:lnTo>
                      <a:pt x="26" y="0"/>
                    </a:lnTo>
                    <a:lnTo>
                      <a:pt x="24" y="0"/>
                    </a:lnTo>
                    <a:lnTo>
                      <a:pt x="24" y="0"/>
                    </a:lnTo>
                    <a:lnTo>
                      <a:pt x="20" y="0"/>
                    </a:lnTo>
                    <a:lnTo>
                      <a:pt x="18" y="0"/>
                    </a:lnTo>
                    <a:lnTo>
                      <a:pt x="14" y="0"/>
                    </a:lnTo>
                    <a:lnTo>
                      <a:pt x="10" y="0"/>
                    </a:lnTo>
                    <a:lnTo>
                      <a:pt x="8" y="2"/>
                    </a:lnTo>
                    <a:lnTo>
                      <a:pt x="6" y="2"/>
                    </a:lnTo>
                    <a:lnTo>
                      <a:pt x="4" y="2"/>
                    </a:lnTo>
                    <a:lnTo>
                      <a:pt x="4" y="2"/>
                    </a:lnTo>
                    <a:lnTo>
                      <a:pt x="2" y="4"/>
                    </a:lnTo>
                    <a:lnTo>
                      <a:pt x="2" y="4"/>
                    </a:lnTo>
                    <a:lnTo>
                      <a:pt x="2" y="6"/>
                    </a:lnTo>
                    <a:lnTo>
                      <a:pt x="0" y="6"/>
                    </a:lnTo>
                    <a:lnTo>
                      <a:pt x="0" y="8"/>
                    </a:lnTo>
                    <a:lnTo>
                      <a:pt x="0" y="8"/>
                    </a:lnTo>
                    <a:lnTo>
                      <a:pt x="0" y="10"/>
                    </a:lnTo>
                    <a:lnTo>
                      <a:pt x="0" y="12"/>
                    </a:lnTo>
                    <a:lnTo>
                      <a:pt x="0" y="12"/>
                    </a:lnTo>
                    <a:lnTo>
                      <a:pt x="0" y="14"/>
                    </a:lnTo>
                    <a:lnTo>
                      <a:pt x="2" y="14"/>
                    </a:lnTo>
                    <a:lnTo>
                      <a:pt x="4" y="16"/>
                    </a:lnTo>
                    <a:lnTo>
                      <a:pt x="4" y="18"/>
                    </a:lnTo>
                    <a:lnTo>
                      <a:pt x="6" y="18"/>
                    </a:lnTo>
                    <a:lnTo>
                      <a:pt x="8" y="20"/>
                    </a:lnTo>
                    <a:lnTo>
                      <a:pt x="12" y="22"/>
                    </a:lnTo>
                    <a:lnTo>
                      <a:pt x="20" y="26"/>
                    </a:lnTo>
                    <a:lnTo>
                      <a:pt x="24" y="28"/>
                    </a:lnTo>
                    <a:lnTo>
                      <a:pt x="26" y="28"/>
                    </a:lnTo>
                    <a:lnTo>
                      <a:pt x="26" y="30"/>
                    </a:lnTo>
                    <a:lnTo>
                      <a:pt x="30" y="32"/>
                    </a:lnTo>
                    <a:lnTo>
                      <a:pt x="32" y="34"/>
                    </a:lnTo>
                    <a:lnTo>
                      <a:pt x="38" y="40"/>
                    </a:lnTo>
                    <a:lnTo>
                      <a:pt x="50" y="50"/>
                    </a:lnTo>
                    <a:lnTo>
                      <a:pt x="54" y="52"/>
                    </a:lnTo>
                    <a:lnTo>
                      <a:pt x="58" y="56"/>
                    </a:lnTo>
                    <a:lnTo>
                      <a:pt x="60" y="58"/>
                    </a:lnTo>
                    <a:lnTo>
                      <a:pt x="62" y="60"/>
                    </a:lnTo>
                    <a:lnTo>
                      <a:pt x="64" y="62"/>
                    </a:lnTo>
                    <a:lnTo>
                      <a:pt x="64" y="64"/>
                    </a:lnTo>
                    <a:lnTo>
                      <a:pt x="66" y="64"/>
                    </a:lnTo>
                    <a:lnTo>
                      <a:pt x="66" y="66"/>
                    </a:lnTo>
                    <a:lnTo>
                      <a:pt x="66" y="68"/>
                    </a:lnTo>
                    <a:lnTo>
                      <a:pt x="66" y="72"/>
                    </a:lnTo>
                    <a:lnTo>
                      <a:pt x="68" y="74"/>
                    </a:lnTo>
                    <a:lnTo>
                      <a:pt x="68" y="80"/>
                    </a:lnTo>
                    <a:lnTo>
                      <a:pt x="70" y="82"/>
                    </a:lnTo>
                    <a:lnTo>
                      <a:pt x="70" y="86"/>
                    </a:lnTo>
                    <a:lnTo>
                      <a:pt x="72" y="90"/>
                    </a:lnTo>
                    <a:lnTo>
                      <a:pt x="74" y="94"/>
                    </a:lnTo>
                    <a:lnTo>
                      <a:pt x="76" y="100"/>
                    </a:lnTo>
                    <a:lnTo>
                      <a:pt x="78" y="104"/>
                    </a:lnTo>
                    <a:lnTo>
                      <a:pt x="82" y="108"/>
                    </a:lnTo>
                    <a:lnTo>
                      <a:pt x="84" y="114"/>
                    </a:lnTo>
                    <a:lnTo>
                      <a:pt x="88" y="118"/>
                    </a:lnTo>
                    <a:lnTo>
                      <a:pt x="94" y="124"/>
                    </a:lnTo>
                    <a:lnTo>
                      <a:pt x="102" y="136"/>
                    </a:lnTo>
                    <a:lnTo>
                      <a:pt x="108" y="144"/>
                    </a:lnTo>
                    <a:lnTo>
                      <a:pt x="114" y="152"/>
                    </a:lnTo>
                    <a:lnTo>
                      <a:pt x="122" y="160"/>
                    </a:lnTo>
                    <a:lnTo>
                      <a:pt x="130" y="168"/>
                    </a:lnTo>
                    <a:lnTo>
                      <a:pt x="136" y="176"/>
                    </a:lnTo>
                    <a:lnTo>
                      <a:pt x="136" y="176"/>
                    </a:lnTo>
                    <a:lnTo>
                      <a:pt x="138" y="178"/>
                    </a:lnTo>
                    <a:lnTo>
                      <a:pt x="140" y="182"/>
                    </a:lnTo>
                    <a:lnTo>
                      <a:pt x="140" y="184"/>
                    </a:lnTo>
                    <a:lnTo>
                      <a:pt x="142" y="186"/>
                    </a:lnTo>
                    <a:lnTo>
                      <a:pt x="142" y="186"/>
                    </a:lnTo>
                    <a:lnTo>
                      <a:pt x="144" y="186"/>
                    </a:lnTo>
                    <a:lnTo>
                      <a:pt x="144" y="186"/>
                    </a:lnTo>
                    <a:lnTo>
                      <a:pt x="146" y="188"/>
                    </a:lnTo>
                    <a:lnTo>
                      <a:pt x="148" y="188"/>
                    </a:lnTo>
                    <a:lnTo>
                      <a:pt x="150" y="188"/>
                    </a:lnTo>
                    <a:lnTo>
                      <a:pt x="150" y="186"/>
                    </a:lnTo>
                    <a:lnTo>
                      <a:pt x="152" y="186"/>
                    </a:lnTo>
                    <a:lnTo>
                      <a:pt x="154" y="186"/>
                    </a:lnTo>
                    <a:lnTo>
                      <a:pt x="156" y="186"/>
                    </a:lnTo>
                    <a:lnTo>
                      <a:pt x="160" y="184"/>
                    </a:lnTo>
                    <a:lnTo>
                      <a:pt x="160" y="184"/>
                    </a:lnTo>
                    <a:lnTo>
                      <a:pt x="162" y="182"/>
                    </a:lnTo>
                    <a:lnTo>
                      <a:pt x="164" y="182"/>
                    </a:lnTo>
                    <a:lnTo>
                      <a:pt x="166" y="180"/>
                    </a:lnTo>
                    <a:lnTo>
                      <a:pt x="168" y="180"/>
                    </a:lnTo>
                    <a:lnTo>
                      <a:pt x="168" y="178"/>
                    </a:lnTo>
                    <a:lnTo>
                      <a:pt x="170" y="176"/>
                    </a:lnTo>
                    <a:lnTo>
                      <a:pt x="170" y="176"/>
                    </a:lnTo>
                    <a:lnTo>
                      <a:pt x="172" y="174"/>
                    </a:lnTo>
                    <a:lnTo>
                      <a:pt x="172" y="174"/>
                    </a:lnTo>
                    <a:lnTo>
                      <a:pt x="172" y="174"/>
                    </a:lnTo>
                    <a:lnTo>
                      <a:pt x="172" y="172"/>
                    </a:lnTo>
                    <a:lnTo>
                      <a:pt x="170" y="170"/>
                    </a:lnTo>
                    <a:lnTo>
                      <a:pt x="170" y="168"/>
                    </a:lnTo>
                    <a:lnTo>
                      <a:pt x="168" y="164"/>
                    </a:lnTo>
                    <a:lnTo>
                      <a:pt x="168" y="160"/>
                    </a:lnTo>
                    <a:lnTo>
                      <a:pt x="166" y="160"/>
                    </a:lnTo>
                    <a:lnTo>
                      <a:pt x="166" y="158"/>
                    </a:lnTo>
                    <a:lnTo>
                      <a:pt x="166" y="154"/>
                    </a:lnTo>
                    <a:lnTo>
                      <a:pt x="168" y="150"/>
                    </a:lnTo>
                    <a:lnTo>
                      <a:pt x="168" y="146"/>
                    </a:lnTo>
                    <a:lnTo>
                      <a:pt x="168" y="144"/>
                    </a:lnTo>
                    <a:lnTo>
                      <a:pt x="168" y="142"/>
                    </a:lnTo>
                    <a:lnTo>
                      <a:pt x="168" y="140"/>
                    </a:lnTo>
                    <a:lnTo>
                      <a:pt x="166" y="140"/>
                    </a:lnTo>
                    <a:lnTo>
                      <a:pt x="166" y="138"/>
                    </a:lnTo>
                    <a:lnTo>
                      <a:pt x="166" y="136"/>
                    </a:lnTo>
                    <a:lnTo>
                      <a:pt x="164" y="134"/>
                    </a:lnTo>
                    <a:lnTo>
                      <a:pt x="164" y="134"/>
                    </a:lnTo>
                    <a:lnTo>
                      <a:pt x="162" y="132"/>
                    </a:lnTo>
                    <a:lnTo>
                      <a:pt x="162" y="130"/>
                    </a:lnTo>
                    <a:lnTo>
                      <a:pt x="160" y="128"/>
                    </a:lnTo>
                    <a:lnTo>
                      <a:pt x="160" y="128"/>
                    </a:lnTo>
                    <a:lnTo>
                      <a:pt x="158" y="128"/>
                    </a:lnTo>
                    <a:lnTo>
                      <a:pt x="158" y="126"/>
                    </a:lnTo>
                    <a:lnTo>
                      <a:pt x="156" y="126"/>
                    </a:lnTo>
                    <a:lnTo>
                      <a:pt x="154" y="126"/>
                    </a:lnTo>
                    <a:lnTo>
                      <a:pt x="152" y="126"/>
                    </a:lnTo>
                    <a:lnTo>
                      <a:pt x="148" y="124"/>
                    </a:lnTo>
                    <a:lnTo>
                      <a:pt x="144" y="124"/>
                    </a:lnTo>
                    <a:lnTo>
                      <a:pt x="140" y="124"/>
                    </a:lnTo>
                    <a:lnTo>
                      <a:pt x="140" y="122"/>
                    </a:lnTo>
                    <a:lnTo>
                      <a:pt x="138" y="122"/>
                    </a:lnTo>
                    <a:lnTo>
                      <a:pt x="138" y="122"/>
                    </a:lnTo>
                    <a:lnTo>
                      <a:pt x="136" y="120"/>
                    </a:lnTo>
                    <a:lnTo>
                      <a:pt x="136" y="120"/>
                    </a:lnTo>
                    <a:lnTo>
                      <a:pt x="136" y="120"/>
                    </a:lnTo>
                    <a:lnTo>
                      <a:pt x="136" y="118"/>
                    </a:lnTo>
                    <a:lnTo>
                      <a:pt x="136" y="116"/>
                    </a:lnTo>
                    <a:lnTo>
                      <a:pt x="136" y="116"/>
                    </a:lnTo>
                    <a:lnTo>
                      <a:pt x="136" y="112"/>
                    </a:lnTo>
                    <a:lnTo>
                      <a:pt x="136" y="112"/>
                    </a:lnTo>
                    <a:lnTo>
                      <a:pt x="136" y="110"/>
                    </a:lnTo>
                    <a:lnTo>
                      <a:pt x="136" y="108"/>
                    </a:lnTo>
                    <a:lnTo>
                      <a:pt x="136" y="108"/>
                    </a:lnTo>
                    <a:lnTo>
                      <a:pt x="134" y="104"/>
                    </a:lnTo>
                    <a:lnTo>
                      <a:pt x="130" y="100"/>
                    </a:lnTo>
                    <a:lnTo>
                      <a:pt x="130" y="98"/>
                    </a:lnTo>
                    <a:lnTo>
                      <a:pt x="128" y="98"/>
                    </a:lnTo>
                    <a:lnTo>
                      <a:pt x="128" y="96"/>
                    </a:lnTo>
                    <a:lnTo>
                      <a:pt x="128" y="94"/>
                    </a:lnTo>
                    <a:lnTo>
                      <a:pt x="128" y="88"/>
                    </a:lnTo>
                    <a:lnTo>
                      <a:pt x="128" y="86"/>
                    </a:lnTo>
                    <a:lnTo>
                      <a:pt x="128" y="84"/>
                    </a:lnTo>
                    <a:lnTo>
                      <a:pt x="128" y="82"/>
                    </a:lnTo>
                    <a:lnTo>
                      <a:pt x="128" y="82"/>
                    </a:lnTo>
                    <a:lnTo>
                      <a:pt x="128" y="80"/>
                    </a:lnTo>
                    <a:lnTo>
                      <a:pt x="128" y="80"/>
                    </a:lnTo>
                    <a:lnTo>
                      <a:pt x="126" y="78"/>
                    </a:lnTo>
                    <a:lnTo>
                      <a:pt x="126" y="76"/>
                    </a:lnTo>
                    <a:lnTo>
                      <a:pt x="124" y="74"/>
                    </a:lnTo>
                    <a:lnTo>
                      <a:pt x="122" y="72"/>
                    </a:lnTo>
                    <a:lnTo>
                      <a:pt x="118" y="70"/>
                    </a:lnTo>
                    <a:lnTo>
                      <a:pt x="116" y="68"/>
                    </a:lnTo>
                    <a:lnTo>
                      <a:pt x="112" y="64"/>
                    </a:lnTo>
                    <a:lnTo>
                      <a:pt x="110" y="64"/>
                    </a:lnTo>
                    <a:lnTo>
                      <a:pt x="108" y="62"/>
                    </a:lnTo>
                    <a:lnTo>
                      <a:pt x="102" y="60"/>
                    </a:lnTo>
                    <a:lnTo>
                      <a:pt x="96" y="56"/>
                    </a:lnTo>
                    <a:lnTo>
                      <a:pt x="94" y="54"/>
                    </a:lnTo>
                    <a:lnTo>
                      <a:pt x="92" y="54"/>
                    </a:lnTo>
                    <a:lnTo>
                      <a:pt x="90" y="52"/>
                    </a:lnTo>
                    <a:lnTo>
                      <a:pt x="86" y="48"/>
                    </a:lnTo>
                    <a:lnTo>
                      <a:pt x="78" y="42"/>
                    </a:lnTo>
                    <a:lnTo>
                      <a:pt x="74" y="38"/>
                    </a:lnTo>
                    <a:lnTo>
                      <a:pt x="72" y="34"/>
                    </a:lnTo>
                    <a:lnTo>
                      <a:pt x="68" y="32"/>
                    </a:lnTo>
                    <a:lnTo>
                      <a:pt x="66" y="30"/>
                    </a:lnTo>
                    <a:lnTo>
                      <a:pt x="64" y="3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27" name="Freeform 198"/>
              <p:cNvSpPr>
                <a:spLocks/>
              </p:cNvSpPr>
              <p:nvPr/>
            </p:nvSpPr>
            <p:spPr bwMode="auto">
              <a:xfrm>
                <a:off x="6739228" y="4819817"/>
                <a:ext cx="38100" cy="41275"/>
              </a:xfrm>
              <a:custGeom>
                <a:avLst/>
                <a:gdLst>
                  <a:gd name="T0" fmla="*/ 0 w 24"/>
                  <a:gd name="T1" fmla="*/ 0 h 26"/>
                  <a:gd name="T2" fmla="*/ 0 w 24"/>
                  <a:gd name="T3" fmla="*/ 0 h 26"/>
                  <a:gd name="T4" fmla="*/ 0 w 24"/>
                  <a:gd name="T5" fmla="*/ 0 h 26"/>
                  <a:gd name="T6" fmla="*/ 0 w 24"/>
                  <a:gd name="T7" fmla="*/ 2 h 26"/>
                  <a:gd name="T8" fmla="*/ 2 w 24"/>
                  <a:gd name="T9" fmla="*/ 2 h 26"/>
                  <a:gd name="T10" fmla="*/ 2 w 24"/>
                  <a:gd name="T11" fmla="*/ 2 h 26"/>
                  <a:gd name="T12" fmla="*/ 4 w 24"/>
                  <a:gd name="T13" fmla="*/ 2 h 26"/>
                  <a:gd name="T14" fmla="*/ 6 w 24"/>
                  <a:gd name="T15" fmla="*/ 2 h 26"/>
                  <a:gd name="T16" fmla="*/ 8 w 24"/>
                  <a:gd name="T17" fmla="*/ 2 h 26"/>
                  <a:gd name="T18" fmla="*/ 10 w 24"/>
                  <a:gd name="T19" fmla="*/ 2 h 26"/>
                  <a:gd name="T20" fmla="*/ 12 w 24"/>
                  <a:gd name="T21" fmla="*/ 2 h 26"/>
                  <a:gd name="T22" fmla="*/ 12 w 24"/>
                  <a:gd name="T23" fmla="*/ 2 h 26"/>
                  <a:gd name="T24" fmla="*/ 12 w 24"/>
                  <a:gd name="T25" fmla="*/ 2 h 26"/>
                  <a:gd name="T26" fmla="*/ 14 w 24"/>
                  <a:gd name="T27" fmla="*/ 4 h 26"/>
                  <a:gd name="T28" fmla="*/ 16 w 24"/>
                  <a:gd name="T29" fmla="*/ 6 h 26"/>
                  <a:gd name="T30" fmla="*/ 18 w 24"/>
                  <a:gd name="T31" fmla="*/ 8 h 26"/>
                  <a:gd name="T32" fmla="*/ 20 w 24"/>
                  <a:gd name="T33" fmla="*/ 10 h 26"/>
                  <a:gd name="T34" fmla="*/ 20 w 24"/>
                  <a:gd name="T35" fmla="*/ 12 h 26"/>
                  <a:gd name="T36" fmla="*/ 22 w 24"/>
                  <a:gd name="T37" fmla="*/ 14 h 26"/>
                  <a:gd name="T38" fmla="*/ 22 w 24"/>
                  <a:gd name="T39" fmla="*/ 16 h 26"/>
                  <a:gd name="T40" fmla="*/ 24 w 24"/>
                  <a:gd name="T41" fmla="*/ 18 h 26"/>
                  <a:gd name="T42" fmla="*/ 24 w 24"/>
                  <a:gd name="T43" fmla="*/ 20 h 26"/>
                  <a:gd name="T44" fmla="*/ 24 w 24"/>
                  <a:gd name="T45" fmla="*/ 22 h 26"/>
                  <a:gd name="T46" fmla="*/ 24 w 24"/>
                  <a:gd name="T47" fmla="*/ 22 h 26"/>
                  <a:gd name="T48" fmla="*/ 24 w 24"/>
                  <a:gd name="T49" fmla="*/ 22 h 26"/>
                  <a:gd name="T50" fmla="*/ 24 w 24"/>
                  <a:gd name="T51" fmla="*/ 24 h 26"/>
                  <a:gd name="T52" fmla="*/ 24 w 24"/>
                  <a:gd name="T53" fmla="*/ 24 h 26"/>
                  <a:gd name="T54" fmla="*/ 24 w 24"/>
                  <a:gd name="T55" fmla="*/ 24 h 26"/>
                  <a:gd name="T56" fmla="*/ 24 w 24"/>
                  <a:gd name="T57" fmla="*/ 24 h 26"/>
                  <a:gd name="T58" fmla="*/ 22 w 24"/>
                  <a:gd name="T59" fmla="*/ 26 h 26"/>
                  <a:gd name="T60" fmla="*/ 22 w 24"/>
                  <a:gd name="T61" fmla="*/ 26 h 26"/>
                  <a:gd name="T62" fmla="*/ 20 w 24"/>
                  <a:gd name="T63" fmla="*/ 26 h 26"/>
                  <a:gd name="T64" fmla="*/ 18 w 24"/>
                  <a:gd name="T65" fmla="*/ 26 h 26"/>
                  <a:gd name="T66" fmla="*/ 16 w 24"/>
                  <a:gd name="T67" fmla="*/ 26 h 26"/>
                  <a:gd name="T68" fmla="*/ 16 w 24"/>
                  <a:gd name="T69" fmla="*/ 26 h 26"/>
                  <a:gd name="T70" fmla="*/ 14 w 24"/>
                  <a:gd name="T71" fmla="*/ 26 h 26"/>
                  <a:gd name="T72" fmla="*/ 14 w 24"/>
                  <a:gd name="T73" fmla="*/ 26 h 26"/>
                  <a:gd name="T74" fmla="*/ 12 w 24"/>
                  <a:gd name="T75" fmla="*/ 24 h 26"/>
                  <a:gd name="T76" fmla="*/ 10 w 24"/>
                  <a:gd name="T77" fmla="*/ 24 h 26"/>
                  <a:gd name="T78" fmla="*/ 8 w 24"/>
                  <a:gd name="T79" fmla="*/ 22 h 26"/>
                  <a:gd name="T80" fmla="*/ 6 w 24"/>
                  <a:gd name="T81" fmla="*/ 20 h 26"/>
                  <a:gd name="T82" fmla="*/ 4 w 24"/>
                  <a:gd name="T83" fmla="*/ 16 h 26"/>
                  <a:gd name="T84" fmla="*/ 2 w 24"/>
                  <a:gd name="T85" fmla="*/ 14 h 26"/>
                  <a:gd name="T86" fmla="*/ 0 w 24"/>
                  <a:gd name="T87" fmla="*/ 12 h 26"/>
                  <a:gd name="T88" fmla="*/ 0 w 24"/>
                  <a:gd name="T89" fmla="*/ 10 h 26"/>
                  <a:gd name="T90" fmla="*/ 0 w 24"/>
                  <a:gd name="T91" fmla="*/ 10 h 26"/>
                  <a:gd name="T92" fmla="*/ 0 w 24"/>
                  <a:gd name="T93" fmla="*/ 10 h 26"/>
                  <a:gd name="T94" fmla="*/ 0 w 24"/>
                  <a:gd name="T95" fmla="*/ 8 h 26"/>
                  <a:gd name="T96" fmla="*/ 0 w 24"/>
                  <a:gd name="T97" fmla="*/ 6 h 26"/>
                  <a:gd name="T98" fmla="*/ 0 w 24"/>
                  <a:gd name="T99" fmla="*/ 2 h 26"/>
                  <a:gd name="T100" fmla="*/ 0 w 24"/>
                  <a:gd name="T101" fmla="*/ 2 h 26"/>
                  <a:gd name="T102" fmla="*/ 0 w 24"/>
                  <a:gd name="T10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 h="26">
                    <a:moveTo>
                      <a:pt x="0" y="0"/>
                    </a:moveTo>
                    <a:lnTo>
                      <a:pt x="0" y="0"/>
                    </a:lnTo>
                    <a:lnTo>
                      <a:pt x="0" y="0"/>
                    </a:lnTo>
                    <a:lnTo>
                      <a:pt x="0" y="2"/>
                    </a:lnTo>
                    <a:lnTo>
                      <a:pt x="2" y="2"/>
                    </a:lnTo>
                    <a:lnTo>
                      <a:pt x="2" y="2"/>
                    </a:lnTo>
                    <a:lnTo>
                      <a:pt x="4" y="2"/>
                    </a:lnTo>
                    <a:lnTo>
                      <a:pt x="6" y="2"/>
                    </a:lnTo>
                    <a:lnTo>
                      <a:pt x="8" y="2"/>
                    </a:lnTo>
                    <a:lnTo>
                      <a:pt x="10" y="2"/>
                    </a:lnTo>
                    <a:lnTo>
                      <a:pt x="12" y="2"/>
                    </a:lnTo>
                    <a:lnTo>
                      <a:pt x="12" y="2"/>
                    </a:lnTo>
                    <a:lnTo>
                      <a:pt x="12" y="2"/>
                    </a:lnTo>
                    <a:lnTo>
                      <a:pt x="14" y="4"/>
                    </a:lnTo>
                    <a:lnTo>
                      <a:pt x="16" y="6"/>
                    </a:lnTo>
                    <a:lnTo>
                      <a:pt x="18" y="8"/>
                    </a:lnTo>
                    <a:lnTo>
                      <a:pt x="20" y="10"/>
                    </a:lnTo>
                    <a:lnTo>
                      <a:pt x="20" y="12"/>
                    </a:lnTo>
                    <a:lnTo>
                      <a:pt x="22" y="14"/>
                    </a:lnTo>
                    <a:lnTo>
                      <a:pt x="22" y="16"/>
                    </a:lnTo>
                    <a:lnTo>
                      <a:pt x="24" y="18"/>
                    </a:lnTo>
                    <a:lnTo>
                      <a:pt x="24" y="20"/>
                    </a:lnTo>
                    <a:lnTo>
                      <a:pt x="24" y="22"/>
                    </a:lnTo>
                    <a:lnTo>
                      <a:pt x="24" y="22"/>
                    </a:lnTo>
                    <a:lnTo>
                      <a:pt x="24" y="22"/>
                    </a:lnTo>
                    <a:lnTo>
                      <a:pt x="24" y="24"/>
                    </a:lnTo>
                    <a:lnTo>
                      <a:pt x="24" y="24"/>
                    </a:lnTo>
                    <a:lnTo>
                      <a:pt x="24" y="24"/>
                    </a:lnTo>
                    <a:lnTo>
                      <a:pt x="24" y="24"/>
                    </a:lnTo>
                    <a:lnTo>
                      <a:pt x="22" y="26"/>
                    </a:lnTo>
                    <a:lnTo>
                      <a:pt x="22" y="26"/>
                    </a:lnTo>
                    <a:lnTo>
                      <a:pt x="20" y="26"/>
                    </a:lnTo>
                    <a:lnTo>
                      <a:pt x="18" y="26"/>
                    </a:lnTo>
                    <a:lnTo>
                      <a:pt x="16" y="26"/>
                    </a:lnTo>
                    <a:lnTo>
                      <a:pt x="16" y="26"/>
                    </a:lnTo>
                    <a:lnTo>
                      <a:pt x="14" y="26"/>
                    </a:lnTo>
                    <a:lnTo>
                      <a:pt x="14" y="26"/>
                    </a:lnTo>
                    <a:lnTo>
                      <a:pt x="12" y="24"/>
                    </a:lnTo>
                    <a:lnTo>
                      <a:pt x="10" y="24"/>
                    </a:lnTo>
                    <a:lnTo>
                      <a:pt x="8" y="22"/>
                    </a:lnTo>
                    <a:lnTo>
                      <a:pt x="6" y="20"/>
                    </a:lnTo>
                    <a:lnTo>
                      <a:pt x="4" y="16"/>
                    </a:lnTo>
                    <a:lnTo>
                      <a:pt x="2" y="14"/>
                    </a:lnTo>
                    <a:lnTo>
                      <a:pt x="0" y="12"/>
                    </a:lnTo>
                    <a:lnTo>
                      <a:pt x="0" y="10"/>
                    </a:lnTo>
                    <a:lnTo>
                      <a:pt x="0" y="10"/>
                    </a:lnTo>
                    <a:lnTo>
                      <a:pt x="0" y="10"/>
                    </a:lnTo>
                    <a:lnTo>
                      <a:pt x="0" y="8"/>
                    </a:lnTo>
                    <a:lnTo>
                      <a:pt x="0" y="6"/>
                    </a:lnTo>
                    <a:lnTo>
                      <a:pt x="0" y="2"/>
                    </a:lnTo>
                    <a:lnTo>
                      <a:pt x="0" y="2"/>
                    </a:lnTo>
                    <a:lnTo>
                      <a:pt x="0" y="0"/>
                    </a:lnTo>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28" name="Freeform 200"/>
              <p:cNvSpPr>
                <a:spLocks/>
              </p:cNvSpPr>
              <p:nvPr/>
            </p:nvSpPr>
            <p:spPr bwMode="auto">
              <a:xfrm>
                <a:off x="6742403" y="4937292"/>
                <a:ext cx="215900" cy="76200"/>
              </a:xfrm>
              <a:custGeom>
                <a:avLst/>
                <a:gdLst>
                  <a:gd name="T0" fmla="*/ 16 w 136"/>
                  <a:gd name="T1" fmla="*/ 2 h 48"/>
                  <a:gd name="T2" fmla="*/ 8 w 136"/>
                  <a:gd name="T3" fmla="*/ 6 h 48"/>
                  <a:gd name="T4" fmla="*/ 4 w 136"/>
                  <a:gd name="T5" fmla="*/ 10 h 48"/>
                  <a:gd name="T6" fmla="*/ 0 w 136"/>
                  <a:gd name="T7" fmla="*/ 14 h 48"/>
                  <a:gd name="T8" fmla="*/ 0 w 136"/>
                  <a:gd name="T9" fmla="*/ 16 h 48"/>
                  <a:gd name="T10" fmla="*/ 0 w 136"/>
                  <a:gd name="T11" fmla="*/ 20 h 48"/>
                  <a:gd name="T12" fmla="*/ 4 w 136"/>
                  <a:gd name="T13" fmla="*/ 26 h 48"/>
                  <a:gd name="T14" fmla="*/ 8 w 136"/>
                  <a:gd name="T15" fmla="*/ 30 h 48"/>
                  <a:gd name="T16" fmla="*/ 12 w 136"/>
                  <a:gd name="T17" fmla="*/ 32 h 48"/>
                  <a:gd name="T18" fmla="*/ 22 w 136"/>
                  <a:gd name="T19" fmla="*/ 30 h 48"/>
                  <a:gd name="T20" fmla="*/ 32 w 136"/>
                  <a:gd name="T21" fmla="*/ 30 h 48"/>
                  <a:gd name="T22" fmla="*/ 36 w 136"/>
                  <a:gd name="T23" fmla="*/ 30 h 48"/>
                  <a:gd name="T24" fmla="*/ 42 w 136"/>
                  <a:gd name="T25" fmla="*/ 34 h 48"/>
                  <a:gd name="T26" fmla="*/ 46 w 136"/>
                  <a:gd name="T27" fmla="*/ 36 h 48"/>
                  <a:gd name="T28" fmla="*/ 54 w 136"/>
                  <a:gd name="T29" fmla="*/ 36 h 48"/>
                  <a:gd name="T30" fmla="*/ 62 w 136"/>
                  <a:gd name="T31" fmla="*/ 34 h 48"/>
                  <a:gd name="T32" fmla="*/ 66 w 136"/>
                  <a:gd name="T33" fmla="*/ 34 h 48"/>
                  <a:gd name="T34" fmla="*/ 68 w 136"/>
                  <a:gd name="T35" fmla="*/ 36 h 48"/>
                  <a:gd name="T36" fmla="*/ 70 w 136"/>
                  <a:gd name="T37" fmla="*/ 40 h 48"/>
                  <a:gd name="T38" fmla="*/ 70 w 136"/>
                  <a:gd name="T39" fmla="*/ 44 h 48"/>
                  <a:gd name="T40" fmla="*/ 70 w 136"/>
                  <a:gd name="T41" fmla="*/ 46 h 48"/>
                  <a:gd name="T42" fmla="*/ 72 w 136"/>
                  <a:gd name="T43" fmla="*/ 48 h 48"/>
                  <a:gd name="T44" fmla="*/ 78 w 136"/>
                  <a:gd name="T45" fmla="*/ 48 h 48"/>
                  <a:gd name="T46" fmla="*/ 88 w 136"/>
                  <a:gd name="T47" fmla="*/ 48 h 48"/>
                  <a:gd name="T48" fmla="*/ 102 w 136"/>
                  <a:gd name="T49" fmla="*/ 46 h 48"/>
                  <a:gd name="T50" fmla="*/ 112 w 136"/>
                  <a:gd name="T51" fmla="*/ 46 h 48"/>
                  <a:gd name="T52" fmla="*/ 130 w 136"/>
                  <a:gd name="T53" fmla="*/ 46 h 48"/>
                  <a:gd name="T54" fmla="*/ 134 w 136"/>
                  <a:gd name="T55" fmla="*/ 46 h 48"/>
                  <a:gd name="T56" fmla="*/ 134 w 136"/>
                  <a:gd name="T57" fmla="*/ 46 h 48"/>
                  <a:gd name="T58" fmla="*/ 136 w 136"/>
                  <a:gd name="T59" fmla="*/ 42 h 48"/>
                  <a:gd name="T60" fmla="*/ 136 w 136"/>
                  <a:gd name="T61" fmla="*/ 36 h 48"/>
                  <a:gd name="T62" fmla="*/ 134 w 136"/>
                  <a:gd name="T63" fmla="*/ 34 h 48"/>
                  <a:gd name="T64" fmla="*/ 132 w 136"/>
                  <a:gd name="T65" fmla="*/ 32 h 48"/>
                  <a:gd name="T66" fmla="*/ 126 w 136"/>
                  <a:gd name="T67" fmla="*/ 30 h 48"/>
                  <a:gd name="T68" fmla="*/ 122 w 136"/>
                  <a:gd name="T69" fmla="*/ 28 h 48"/>
                  <a:gd name="T70" fmla="*/ 122 w 136"/>
                  <a:gd name="T71" fmla="*/ 28 h 48"/>
                  <a:gd name="T72" fmla="*/ 122 w 136"/>
                  <a:gd name="T73" fmla="*/ 24 h 48"/>
                  <a:gd name="T74" fmla="*/ 124 w 136"/>
                  <a:gd name="T75" fmla="*/ 18 h 48"/>
                  <a:gd name="T76" fmla="*/ 124 w 136"/>
                  <a:gd name="T77" fmla="*/ 16 h 48"/>
                  <a:gd name="T78" fmla="*/ 122 w 136"/>
                  <a:gd name="T79" fmla="*/ 16 h 48"/>
                  <a:gd name="T80" fmla="*/ 120 w 136"/>
                  <a:gd name="T81" fmla="*/ 16 h 48"/>
                  <a:gd name="T82" fmla="*/ 112 w 136"/>
                  <a:gd name="T83" fmla="*/ 18 h 48"/>
                  <a:gd name="T84" fmla="*/ 104 w 136"/>
                  <a:gd name="T85" fmla="*/ 18 h 48"/>
                  <a:gd name="T86" fmla="*/ 96 w 136"/>
                  <a:gd name="T87" fmla="*/ 16 h 48"/>
                  <a:gd name="T88" fmla="*/ 88 w 136"/>
                  <a:gd name="T89" fmla="*/ 12 h 48"/>
                  <a:gd name="T90" fmla="*/ 82 w 136"/>
                  <a:gd name="T91" fmla="*/ 8 h 48"/>
                  <a:gd name="T92" fmla="*/ 74 w 136"/>
                  <a:gd name="T93" fmla="*/ 8 h 48"/>
                  <a:gd name="T94" fmla="*/ 64 w 136"/>
                  <a:gd name="T95" fmla="*/ 8 h 48"/>
                  <a:gd name="T96" fmla="*/ 56 w 136"/>
                  <a:gd name="T97" fmla="*/ 6 h 48"/>
                  <a:gd name="T98" fmla="*/ 44 w 136"/>
                  <a:gd name="T99" fmla="*/ 0 h 48"/>
                  <a:gd name="T100" fmla="*/ 38 w 136"/>
                  <a:gd name="T101" fmla="*/ 0 h 48"/>
                  <a:gd name="T102" fmla="*/ 30 w 136"/>
                  <a:gd name="T103" fmla="*/ 0 h 48"/>
                  <a:gd name="T104" fmla="*/ 20 w 136"/>
                  <a:gd name="T10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6" h="48">
                    <a:moveTo>
                      <a:pt x="20" y="0"/>
                    </a:moveTo>
                    <a:lnTo>
                      <a:pt x="20" y="0"/>
                    </a:lnTo>
                    <a:lnTo>
                      <a:pt x="16" y="2"/>
                    </a:lnTo>
                    <a:lnTo>
                      <a:pt x="14" y="2"/>
                    </a:lnTo>
                    <a:lnTo>
                      <a:pt x="10" y="4"/>
                    </a:lnTo>
                    <a:lnTo>
                      <a:pt x="8" y="6"/>
                    </a:lnTo>
                    <a:lnTo>
                      <a:pt x="8" y="6"/>
                    </a:lnTo>
                    <a:lnTo>
                      <a:pt x="6" y="8"/>
                    </a:lnTo>
                    <a:lnTo>
                      <a:pt x="4" y="10"/>
                    </a:lnTo>
                    <a:lnTo>
                      <a:pt x="2" y="10"/>
                    </a:lnTo>
                    <a:lnTo>
                      <a:pt x="2" y="12"/>
                    </a:lnTo>
                    <a:lnTo>
                      <a:pt x="0" y="14"/>
                    </a:lnTo>
                    <a:lnTo>
                      <a:pt x="0" y="14"/>
                    </a:lnTo>
                    <a:lnTo>
                      <a:pt x="0" y="16"/>
                    </a:lnTo>
                    <a:lnTo>
                      <a:pt x="0" y="16"/>
                    </a:lnTo>
                    <a:lnTo>
                      <a:pt x="0" y="18"/>
                    </a:lnTo>
                    <a:lnTo>
                      <a:pt x="0" y="18"/>
                    </a:lnTo>
                    <a:lnTo>
                      <a:pt x="0" y="20"/>
                    </a:lnTo>
                    <a:lnTo>
                      <a:pt x="2" y="22"/>
                    </a:lnTo>
                    <a:lnTo>
                      <a:pt x="2" y="24"/>
                    </a:lnTo>
                    <a:lnTo>
                      <a:pt x="4" y="26"/>
                    </a:lnTo>
                    <a:lnTo>
                      <a:pt x="6" y="28"/>
                    </a:lnTo>
                    <a:lnTo>
                      <a:pt x="8" y="30"/>
                    </a:lnTo>
                    <a:lnTo>
                      <a:pt x="8" y="30"/>
                    </a:lnTo>
                    <a:lnTo>
                      <a:pt x="10" y="30"/>
                    </a:lnTo>
                    <a:lnTo>
                      <a:pt x="10" y="32"/>
                    </a:lnTo>
                    <a:lnTo>
                      <a:pt x="12" y="32"/>
                    </a:lnTo>
                    <a:lnTo>
                      <a:pt x="14" y="32"/>
                    </a:lnTo>
                    <a:lnTo>
                      <a:pt x="18" y="32"/>
                    </a:lnTo>
                    <a:lnTo>
                      <a:pt x="22" y="30"/>
                    </a:lnTo>
                    <a:lnTo>
                      <a:pt x="26" y="30"/>
                    </a:lnTo>
                    <a:lnTo>
                      <a:pt x="28" y="30"/>
                    </a:lnTo>
                    <a:lnTo>
                      <a:pt x="32" y="30"/>
                    </a:lnTo>
                    <a:lnTo>
                      <a:pt x="34" y="30"/>
                    </a:lnTo>
                    <a:lnTo>
                      <a:pt x="34" y="30"/>
                    </a:lnTo>
                    <a:lnTo>
                      <a:pt x="36" y="30"/>
                    </a:lnTo>
                    <a:lnTo>
                      <a:pt x="38" y="32"/>
                    </a:lnTo>
                    <a:lnTo>
                      <a:pt x="40" y="32"/>
                    </a:lnTo>
                    <a:lnTo>
                      <a:pt x="42" y="34"/>
                    </a:lnTo>
                    <a:lnTo>
                      <a:pt x="44" y="36"/>
                    </a:lnTo>
                    <a:lnTo>
                      <a:pt x="44" y="36"/>
                    </a:lnTo>
                    <a:lnTo>
                      <a:pt x="46" y="36"/>
                    </a:lnTo>
                    <a:lnTo>
                      <a:pt x="48" y="36"/>
                    </a:lnTo>
                    <a:lnTo>
                      <a:pt x="50" y="36"/>
                    </a:lnTo>
                    <a:lnTo>
                      <a:pt x="54" y="36"/>
                    </a:lnTo>
                    <a:lnTo>
                      <a:pt x="58" y="34"/>
                    </a:lnTo>
                    <a:lnTo>
                      <a:pt x="60" y="34"/>
                    </a:lnTo>
                    <a:lnTo>
                      <a:pt x="62" y="34"/>
                    </a:lnTo>
                    <a:lnTo>
                      <a:pt x="64" y="34"/>
                    </a:lnTo>
                    <a:lnTo>
                      <a:pt x="66" y="34"/>
                    </a:lnTo>
                    <a:lnTo>
                      <a:pt x="66" y="34"/>
                    </a:lnTo>
                    <a:lnTo>
                      <a:pt x="68" y="34"/>
                    </a:lnTo>
                    <a:lnTo>
                      <a:pt x="68" y="36"/>
                    </a:lnTo>
                    <a:lnTo>
                      <a:pt x="68" y="36"/>
                    </a:lnTo>
                    <a:lnTo>
                      <a:pt x="70" y="36"/>
                    </a:lnTo>
                    <a:lnTo>
                      <a:pt x="70" y="38"/>
                    </a:lnTo>
                    <a:lnTo>
                      <a:pt x="70" y="40"/>
                    </a:lnTo>
                    <a:lnTo>
                      <a:pt x="70" y="40"/>
                    </a:lnTo>
                    <a:lnTo>
                      <a:pt x="70" y="42"/>
                    </a:lnTo>
                    <a:lnTo>
                      <a:pt x="70" y="44"/>
                    </a:lnTo>
                    <a:lnTo>
                      <a:pt x="70" y="44"/>
                    </a:lnTo>
                    <a:lnTo>
                      <a:pt x="70" y="46"/>
                    </a:lnTo>
                    <a:lnTo>
                      <a:pt x="70" y="46"/>
                    </a:lnTo>
                    <a:lnTo>
                      <a:pt x="70" y="46"/>
                    </a:lnTo>
                    <a:lnTo>
                      <a:pt x="72" y="46"/>
                    </a:lnTo>
                    <a:lnTo>
                      <a:pt x="72" y="48"/>
                    </a:lnTo>
                    <a:lnTo>
                      <a:pt x="74" y="48"/>
                    </a:lnTo>
                    <a:lnTo>
                      <a:pt x="76" y="48"/>
                    </a:lnTo>
                    <a:lnTo>
                      <a:pt x="78" y="48"/>
                    </a:lnTo>
                    <a:lnTo>
                      <a:pt x="82" y="48"/>
                    </a:lnTo>
                    <a:lnTo>
                      <a:pt x="84" y="48"/>
                    </a:lnTo>
                    <a:lnTo>
                      <a:pt x="88" y="48"/>
                    </a:lnTo>
                    <a:lnTo>
                      <a:pt x="90" y="48"/>
                    </a:lnTo>
                    <a:lnTo>
                      <a:pt x="96" y="48"/>
                    </a:lnTo>
                    <a:lnTo>
                      <a:pt x="102" y="46"/>
                    </a:lnTo>
                    <a:lnTo>
                      <a:pt x="108" y="46"/>
                    </a:lnTo>
                    <a:lnTo>
                      <a:pt x="110" y="46"/>
                    </a:lnTo>
                    <a:lnTo>
                      <a:pt x="112" y="46"/>
                    </a:lnTo>
                    <a:lnTo>
                      <a:pt x="124" y="46"/>
                    </a:lnTo>
                    <a:lnTo>
                      <a:pt x="126" y="46"/>
                    </a:lnTo>
                    <a:lnTo>
                      <a:pt x="130" y="46"/>
                    </a:lnTo>
                    <a:lnTo>
                      <a:pt x="130" y="46"/>
                    </a:lnTo>
                    <a:lnTo>
                      <a:pt x="132" y="46"/>
                    </a:lnTo>
                    <a:lnTo>
                      <a:pt x="134" y="46"/>
                    </a:lnTo>
                    <a:lnTo>
                      <a:pt x="134" y="46"/>
                    </a:lnTo>
                    <a:lnTo>
                      <a:pt x="134" y="46"/>
                    </a:lnTo>
                    <a:lnTo>
                      <a:pt x="134" y="46"/>
                    </a:lnTo>
                    <a:lnTo>
                      <a:pt x="134" y="44"/>
                    </a:lnTo>
                    <a:lnTo>
                      <a:pt x="136" y="44"/>
                    </a:lnTo>
                    <a:lnTo>
                      <a:pt x="136" y="42"/>
                    </a:lnTo>
                    <a:lnTo>
                      <a:pt x="136" y="40"/>
                    </a:lnTo>
                    <a:lnTo>
                      <a:pt x="136" y="38"/>
                    </a:lnTo>
                    <a:lnTo>
                      <a:pt x="136" y="36"/>
                    </a:lnTo>
                    <a:lnTo>
                      <a:pt x="136" y="36"/>
                    </a:lnTo>
                    <a:lnTo>
                      <a:pt x="134" y="34"/>
                    </a:lnTo>
                    <a:lnTo>
                      <a:pt x="134" y="34"/>
                    </a:lnTo>
                    <a:lnTo>
                      <a:pt x="134" y="34"/>
                    </a:lnTo>
                    <a:lnTo>
                      <a:pt x="134" y="32"/>
                    </a:lnTo>
                    <a:lnTo>
                      <a:pt x="132" y="32"/>
                    </a:lnTo>
                    <a:lnTo>
                      <a:pt x="130" y="32"/>
                    </a:lnTo>
                    <a:lnTo>
                      <a:pt x="128" y="30"/>
                    </a:lnTo>
                    <a:lnTo>
                      <a:pt x="126" y="30"/>
                    </a:lnTo>
                    <a:lnTo>
                      <a:pt x="124" y="30"/>
                    </a:lnTo>
                    <a:lnTo>
                      <a:pt x="124" y="30"/>
                    </a:lnTo>
                    <a:lnTo>
                      <a:pt x="122" y="28"/>
                    </a:lnTo>
                    <a:lnTo>
                      <a:pt x="122" y="28"/>
                    </a:lnTo>
                    <a:lnTo>
                      <a:pt x="122" y="28"/>
                    </a:lnTo>
                    <a:lnTo>
                      <a:pt x="122" y="28"/>
                    </a:lnTo>
                    <a:lnTo>
                      <a:pt x="122" y="26"/>
                    </a:lnTo>
                    <a:lnTo>
                      <a:pt x="122" y="26"/>
                    </a:lnTo>
                    <a:lnTo>
                      <a:pt x="122" y="24"/>
                    </a:lnTo>
                    <a:lnTo>
                      <a:pt x="122" y="22"/>
                    </a:lnTo>
                    <a:lnTo>
                      <a:pt x="124" y="20"/>
                    </a:lnTo>
                    <a:lnTo>
                      <a:pt x="124" y="18"/>
                    </a:lnTo>
                    <a:lnTo>
                      <a:pt x="124" y="18"/>
                    </a:lnTo>
                    <a:lnTo>
                      <a:pt x="124" y="18"/>
                    </a:lnTo>
                    <a:lnTo>
                      <a:pt x="124" y="16"/>
                    </a:lnTo>
                    <a:lnTo>
                      <a:pt x="124" y="16"/>
                    </a:lnTo>
                    <a:lnTo>
                      <a:pt x="124" y="16"/>
                    </a:lnTo>
                    <a:lnTo>
                      <a:pt x="122" y="16"/>
                    </a:lnTo>
                    <a:lnTo>
                      <a:pt x="122" y="16"/>
                    </a:lnTo>
                    <a:lnTo>
                      <a:pt x="122" y="16"/>
                    </a:lnTo>
                    <a:lnTo>
                      <a:pt x="120" y="16"/>
                    </a:lnTo>
                    <a:lnTo>
                      <a:pt x="118" y="16"/>
                    </a:lnTo>
                    <a:lnTo>
                      <a:pt x="114" y="18"/>
                    </a:lnTo>
                    <a:lnTo>
                      <a:pt x="112" y="18"/>
                    </a:lnTo>
                    <a:lnTo>
                      <a:pt x="112" y="18"/>
                    </a:lnTo>
                    <a:lnTo>
                      <a:pt x="108" y="18"/>
                    </a:lnTo>
                    <a:lnTo>
                      <a:pt x="104" y="18"/>
                    </a:lnTo>
                    <a:lnTo>
                      <a:pt x="98" y="18"/>
                    </a:lnTo>
                    <a:lnTo>
                      <a:pt x="96" y="16"/>
                    </a:lnTo>
                    <a:lnTo>
                      <a:pt x="96" y="16"/>
                    </a:lnTo>
                    <a:lnTo>
                      <a:pt x="94" y="16"/>
                    </a:lnTo>
                    <a:lnTo>
                      <a:pt x="92" y="14"/>
                    </a:lnTo>
                    <a:lnTo>
                      <a:pt x="88" y="12"/>
                    </a:lnTo>
                    <a:lnTo>
                      <a:pt x="86" y="10"/>
                    </a:lnTo>
                    <a:lnTo>
                      <a:pt x="84" y="10"/>
                    </a:lnTo>
                    <a:lnTo>
                      <a:pt x="82" y="8"/>
                    </a:lnTo>
                    <a:lnTo>
                      <a:pt x="80" y="8"/>
                    </a:lnTo>
                    <a:lnTo>
                      <a:pt x="78" y="8"/>
                    </a:lnTo>
                    <a:lnTo>
                      <a:pt x="74" y="8"/>
                    </a:lnTo>
                    <a:lnTo>
                      <a:pt x="72" y="8"/>
                    </a:lnTo>
                    <a:lnTo>
                      <a:pt x="66" y="8"/>
                    </a:lnTo>
                    <a:lnTo>
                      <a:pt x="64" y="8"/>
                    </a:lnTo>
                    <a:lnTo>
                      <a:pt x="62" y="8"/>
                    </a:lnTo>
                    <a:lnTo>
                      <a:pt x="58" y="6"/>
                    </a:lnTo>
                    <a:lnTo>
                      <a:pt x="56" y="6"/>
                    </a:lnTo>
                    <a:lnTo>
                      <a:pt x="50" y="4"/>
                    </a:lnTo>
                    <a:lnTo>
                      <a:pt x="48" y="2"/>
                    </a:lnTo>
                    <a:lnTo>
                      <a:pt x="44" y="0"/>
                    </a:lnTo>
                    <a:lnTo>
                      <a:pt x="42" y="0"/>
                    </a:lnTo>
                    <a:lnTo>
                      <a:pt x="40" y="0"/>
                    </a:lnTo>
                    <a:lnTo>
                      <a:pt x="38" y="0"/>
                    </a:lnTo>
                    <a:lnTo>
                      <a:pt x="36" y="0"/>
                    </a:lnTo>
                    <a:lnTo>
                      <a:pt x="32" y="0"/>
                    </a:lnTo>
                    <a:lnTo>
                      <a:pt x="30" y="0"/>
                    </a:lnTo>
                    <a:lnTo>
                      <a:pt x="24" y="0"/>
                    </a:lnTo>
                    <a:lnTo>
                      <a:pt x="22" y="0"/>
                    </a:lnTo>
                    <a:lnTo>
                      <a:pt x="20" y="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29" name="Freeform 202"/>
              <p:cNvSpPr>
                <a:spLocks/>
              </p:cNvSpPr>
              <p:nvPr/>
            </p:nvSpPr>
            <p:spPr bwMode="auto">
              <a:xfrm>
                <a:off x="6971003" y="5003967"/>
                <a:ext cx="19050" cy="12700"/>
              </a:xfrm>
              <a:custGeom>
                <a:avLst/>
                <a:gdLst>
                  <a:gd name="T0" fmla="*/ 6 w 12"/>
                  <a:gd name="T1" fmla="*/ 8 h 8"/>
                  <a:gd name="T2" fmla="*/ 6 w 12"/>
                  <a:gd name="T3" fmla="*/ 8 h 8"/>
                  <a:gd name="T4" fmla="*/ 8 w 12"/>
                  <a:gd name="T5" fmla="*/ 8 h 8"/>
                  <a:gd name="T6" fmla="*/ 8 w 12"/>
                  <a:gd name="T7" fmla="*/ 8 h 8"/>
                  <a:gd name="T8" fmla="*/ 10 w 12"/>
                  <a:gd name="T9" fmla="*/ 8 h 8"/>
                  <a:gd name="T10" fmla="*/ 10 w 12"/>
                  <a:gd name="T11" fmla="*/ 6 h 8"/>
                  <a:gd name="T12" fmla="*/ 12 w 12"/>
                  <a:gd name="T13" fmla="*/ 6 h 8"/>
                  <a:gd name="T14" fmla="*/ 12 w 12"/>
                  <a:gd name="T15" fmla="*/ 6 h 8"/>
                  <a:gd name="T16" fmla="*/ 12 w 12"/>
                  <a:gd name="T17" fmla="*/ 4 h 8"/>
                  <a:gd name="T18" fmla="*/ 12 w 12"/>
                  <a:gd name="T19" fmla="*/ 4 h 8"/>
                  <a:gd name="T20" fmla="*/ 12 w 12"/>
                  <a:gd name="T21" fmla="*/ 4 h 8"/>
                  <a:gd name="T22" fmla="*/ 12 w 12"/>
                  <a:gd name="T23" fmla="*/ 2 h 8"/>
                  <a:gd name="T24" fmla="*/ 12 w 12"/>
                  <a:gd name="T25" fmla="*/ 2 h 8"/>
                  <a:gd name="T26" fmla="*/ 10 w 12"/>
                  <a:gd name="T27" fmla="*/ 2 h 8"/>
                  <a:gd name="T28" fmla="*/ 10 w 12"/>
                  <a:gd name="T29" fmla="*/ 0 h 8"/>
                  <a:gd name="T30" fmla="*/ 8 w 12"/>
                  <a:gd name="T31" fmla="*/ 0 h 8"/>
                  <a:gd name="T32" fmla="*/ 8 w 12"/>
                  <a:gd name="T33" fmla="*/ 0 h 8"/>
                  <a:gd name="T34" fmla="*/ 6 w 12"/>
                  <a:gd name="T35" fmla="*/ 0 h 8"/>
                  <a:gd name="T36" fmla="*/ 4 w 12"/>
                  <a:gd name="T37" fmla="*/ 0 h 8"/>
                  <a:gd name="T38" fmla="*/ 4 w 12"/>
                  <a:gd name="T39" fmla="*/ 0 h 8"/>
                  <a:gd name="T40" fmla="*/ 2 w 12"/>
                  <a:gd name="T41" fmla="*/ 0 h 8"/>
                  <a:gd name="T42" fmla="*/ 2 w 12"/>
                  <a:gd name="T43" fmla="*/ 2 h 8"/>
                  <a:gd name="T44" fmla="*/ 0 w 12"/>
                  <a:gd name="T45" fmla="*/ 2 h 8"/>
                  <a:gd name="T46" fmla="*/ 0 w 12"/>
                  <a:gd name="T47" fmla="*/ 2 h 8"/>
                  <a:gd name="T48" fmla="*/ 0 w 12"/>
                  <a:gd name="T49" fmla="*/ 4 h 8"/>
                  <a:gd name="T50" fmla="*/ 0 w 12"/>
                  <a:gd name="T51" fmla="*/ 4 h 8"/>
                  <a:gd name="T52" fmla="*/ 0 w 12"/>
                  <a:gd name="T53" fmla="*/ 4 h 8"/>
                  <a:gd name="T54" fmla="*/ 0 w 12"/>
                  <a:gd name="T55" fmla="*/ 6 h 8"/>
                  <a:gd name="T56" fmla="*/ 0 w 12"/>
                  <a:gd name="T57" fmla="*/ 6 h 8"/>
                  <a:gd name="T58" fmla="*/ 2 w 12"/>
                  <a:gd name="T59" fmla="*/ 6 h 8"/>
                  <a:gd name="T60" fmla="*/ 2 w 12"/>
                  <a:gd name="T61" fmla="*/ 8 h 8"/>
                  <a:gd name="T62" fmla="*/ 4 w 12"/>
                  <a:gd name="T63" fmla="*/ 8 h 8"/>
                  <a:gd name="T64" fmla="*/ 4 w 12"/>
                  <a:gd name="T65" fmla="*/ 8 h 8"/>
                  <a:gd name="T66" fmla="*/ 6 w 12"/>
                  <a:gd name="T6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 h="8">
                    <a:moveTo>
                      <a:pt x="6" y="8"/>
                    </a:moveTo>
                    <a:lnTo>
                      <a:pt x="6" y="8"/>
                    </a:lnTo>
                    <a:lnTo>
                      <a:pt x="8" y="8"/>
                    </a:lnTo>
                    <a:lnTo>
                      <a:pt x="8" y="8"/>
                    </a:lnTo>
                    <a:lnTo>
                      <a:pt x="10" y="8"/>
                    </a:lnTo>
                    <a:lnTo>
                      <a:pt x="10" y="6"/>
                    </a:lnTo>
                    <a:lnTo>
                      <a:pt x="12" y="6"/>
                    </a:lnTo>
                    <a:lnTo>
                      <a:pt x="12" y="6"/>
                    </a:lnTo>
                    <a:lnTo>
                      <a:pt x="12" y="4"/>
                    </a:lnTo>
                    <a:lnTo>
                      <a:pt x="12" y="4"/>
                    </a:lnTo>
                    <a:lnTo>
                      <a:pt x="12" y="4"/>
                    </a:lnTo>
                    <a:lnTo>
                      <a:pt x="12" y="2"/>
                    </a:lnTo>
                    <a:lnTo>
                      <a:pt x="12" y="2"/>
                    </a:lnTo>
                    <a:lnTo>
                      <a:pt x="10" y="2"/>
                    </a:lnTo>
                    <a:lnTo>
                      <a:pt x="10" y="0"/>
                    </a:lnTo>
                    <a:lnTo>
                      <a:pt x="8" y="0"/>
                    </a:lnTo>
                    <a:lnTo>
                      <a:pt x="8" y="0"/>
                    </a:lnTo>
                    <a:lnTo>
                      <a:pt x="6" y="0"/>
                    </a:lnTo>
                    <a:lnTo>
                      <a:pt x="4" y="0"/>
                    </a:lnTo>
                    <a:lnTo>
                      <a:pt x="4" y="0"/>
                    </a:lnTo>
                    <a:lnTo>
                      <a:pt x="2" y="0"/>
                    </a:lnTo>
                    <a:lnTo>
                      <a:pt x="2" y="2"/>
                    </a:lnTo>
                    <a:lnTo>
                      <a:pt x="0" y="2"/>
                    </a:lnTo>
                    <a:lnTo>
                      <a:pt x="0" y="2"/>
                    </a:lnTo>
                    <a:lnTo>
                      <a:pt x="0" y="4"/>
                    </a:lnTo>
                    <a:lnTo>
                      <a:pt x="0" y="4"/>
                    </a:lnTo>
                    <a:lnTo>
                      <a:pt x="0" y="4"/>
                    </a:lnTo>
                    <a:lnTo>
                      <a:pt x="0" y="6"/>
                    </a:lnTo>
                    <a:lnTo>
                      <a:pt x="0" y="6"/>
                    </a:lnTo>
                    <a:lnTo>
                      <a:pt x="2" y="6"/>
                    </a:lnTo>
                    <a:lnTo>
                      <a:pt x="2" y="8"/>
                    </a:lnTo>
                    <a:lnTo>
                      <a:pt x="4" y="8"/>
                    </a:lnTo>
                    <a:lnTo>
                      <a:pt x="4" y="8"/>
                    </a:lnTo>
                    <a:lnTo>
                      <a:pt x="6" y="8"/>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30" name="Freeform 204"/>
              <p:cNvSpPr>
                <a:spLocks/>
              </p:cNvSpPr>
              <p:nvPr/>
            </p:nvSpPr>
            <p:spPr bwMode="auto">
              <a:xfrm>
                <a:off x="6999578" y="5003967"/>
                <a:ext cx="9525" cy="12700"/>
              </a:xfrm>
              <a:custGeom>
                <a:avLst/>
                <a:gdLst>
                  <a:gd name="T0" fmla="*/ 4 w 6"/>
                  <a:gd name="T1" fmla="*/ 8 h 8"/>
                  <a:gd name="T2" fmla="*/ 4 w 6"/>
                  <a:gd name="T3" fmla="*/ 8 h 8"/>
                  <a:gd name="T4" fmla="*/ 2 w 6"/>
                  <a:gd name="T5" fmla="*/ 8 h 8"/>
                  <a:gd name="T6" fmla="*/ 2 w 6"/>
                  <a:gd name="T7" fmla="*/ 8 h 8"/>
                  <a:gd name="T8" fmla="*/ 2 w 6"/>
                  <a:gd name="T9" fmla="*/ 8 h 8"/>
                  <a:gd name="T10" fmla="*/ 2 w 6"/>
                  <a:gd name="T11" fmla="*/ 6 h 8"/>
                  <a:gd name="T12" fmla="*/ 2 w 6"/>
                  <a:gd name="T13" fmla="*/ 6 h 8"/>
                  <a:gd name="T14" fmla="*/ 0 w 6"/>
                  <a:gd name="T15" fmla="*/ 6 h 8"/>
                  <a:gd name="T16" fmla="*/ 0 w 6"/>
                  <a:gd name="T17" fmla="*/ 4 h 8"/>
                  <a:gd name="T18" fmla="*/ 0 w 6"/>
                  <a:gd name="T19" fmla="*/ 4 h 8"/>
                  <a:gd name="T20" fmla="*/ 0 w 6"/>
                  <a:gd name="T21" fmla="*/ 4 h 8"/>
                  <a:gd name="T22" fmla="*/ 0 w 6"/>
                  <a:gd name="T23" fmla="*/ 2 h 8"/>
                  <a:gd name="T24" fmla="*/ 2 w 6"/>
                  <a:gd name="T25" fmla="*/ 2 h 8"/>
                  <a:gd name="T26" fmla="*/ 2 w 6"/>
                  <a:gd name="T27" fmla="*/ 2 h 8"/>
                  <a:gd name="T28" fmla="*/ 2 w 6"/>
                  <a:gd name="T29" fmla="*/ 0 h 8"/>
                  <a:gd name="T30" fmla="*/ 2 w 6"/>
                  <a:gd name="T31" fmla="*/ 0 h 8"/>
                  <a:gd name="T32" fmla="*/ 2 w 6"/>
                  <a:gd name="T33" fmla="*/ 0 h 8"/>
                  <a:gd name="T34" fmla="*/ 4 w 6"/>
                  <a:gd name="T35" fmla="*/ 0 h 8"/>
                  <a:gd name="T36" fmla="*/ 4 w 6"/>
                  <a:gd name="T37" fmla="*/ 0 h 8"/>
                  <a:gd name="T38" fmla="*/ 4 w 6"/>
                  <a:gd name="T39" fmla="*/ 0 h 8"/>
                  <a:gd name="T40" fmla="*/ 4 w 6"/>
                  <a:gd name="T41" fmla="*/ 0 h 8"/>
                  <a:gd name="T42" fmla="*/ 6 w 6"/>
                  <a:gd name="T43" fmla="*/ 2 h 8"/>
                  <a:gd name="T44" fmla="*/ 6 w 6"/>
                  <a:gd name="T45" fmla="*/ 2 h 8"/>
                  <a:gd name="T46" fmla="*/ 6 w 6"/>
                  <a:gd name="T47" fmla="*/ 2 h 8"/>
                  <a:gd name="T48" fmla="*/ 6 w 6"/>
                  <a:gd name="T49" fmla="*/ 4 h 8"/>
                  <a:gd name="T50" fmla="*/ 6 w 6"/>
                  <a:gd name="T51" fmla="*/ 4 h 8"/>
                  <a:gd name="T52" fmla="*/ 6 w 6"/>
                  <a:gd name="T53" fmla="*/ 4 h 8"/>
                  <a:gd name="T54" fmla="*/ 6 w 6"/>
                  <a:gd name="T55" fmla="*/ 6 h 8"/>
                  <a:gd name="T56" fmla="*/ 6 w 6"/>
                  <a:gd name="T57" fmla="*/ 6 h 8"/>
                  <a:gd name="T58" fmla="*/ 6 w 6"/>
                  <a:gd name="T59" fmla="*/ 6 h 8"/>
                  <a:gd name="T60" fmla="*/ 4 w 6"/>
                  <a:gd name="T61" fmla="*/ 8 h 8"/>
                  <a:gd name="T62" fmla="*/ 4 w 6"/>
                  <a:gd name="T63" fmla="*/ 8 h 8"/>
                  <a:gd name="T64" fmla="*/ 4 w 6"/>
                  <a:gd name="T65" fmla="*/ 8 h 8"/>
                  <a:gd name="T66" fmla="*/ 4 w 6"/>
                  <a:gd name="T6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 h="8">
                    <a:moveTo>
                      <a:pt x="4" y="8"/>
                    </a:moveTo>
                    <a:lnTo>
                      <a:pt x="4" y="8"/>
                    </a:lnTo>
                    <a:lnTo>
                      <a:pt x="2" y="8"/>
                    </a:lnTo>
                    <a:lnTo>
                      <a:pt x="2" y="8"/>
                    </a:lnTo>
                    <a:lnTo>
                      <a:pt x="2" y="8"/>
                    </a:lnTo>
                    <a:lnTo>
                      <a:pt x="2" y="6"/>
                    </a:lnTo>
                    <a:lnTo>
                      <a:pt x="2" y="6"/>
                    </a:lnTo>
                    <a:lnTo>
                      <a:pt x="0" y="6"/>
                    </a:lnTo>
                    <a:lnTo>
                      <a:pt x="0" y="4"/>
                    </a:lnTo>
                    <a:lnTo>
                      <a:pt x="0" y="4"/>
                    </a:lnTo>
                    <a:lnTo>
                      <a:pt x="0" y="4"/>
                    </a:lnTo>
                    <a:lnTo>
                      <a:pt x="0" y="2"/>
                    </a:lnTo>
                    <a:lnTo>
                      <a:pt x="2" y="2"/>
                    </a:lnTo>
                    <a:lnTo>
                      <a:pt x="2" y="2"/>
                    </a:lnTo>
                    <a:lnTo>
                      <a:pt x="2" y="0"/>
                    </a:lnTo>
                    <a:lnTo>
                      <a:pt x="2" y="0"/>
                    </a:lnTo>
                    <a:lnTo>
                      <a:pt x="2" y="0"/>
                    </a:lnTo>
                    <a:lnTo>
                      <a:pt x="4" y="0"/>
                    </a:lnTo>
                    <a:lnTo>
                      <a:pt x="4" y="0"/>
                    </a:lnTo>
                    <a:lnTo>
                      <a:pt x="4" y="0"/>
                    </a:lnTo>
                    <a:lnTo>
                      <a:pt x="4" y="0"/>
                    </a:lnTo>
                    <a:lnTo>
                      <a:pt x="6" y="2"/>
                    </a:lnTo>
                    <a:lnTo>
                      <a:pt x="6" y="2"/>
                    </a:lnTo>
                    <a:lnTo>
                      <a:pt x="6" y="2"/>
                    </a:lnTo>
                    <a:lnTo>
                      <a:pt x="6" y="4"/>
                    </a:lnTo>
                    <a:lnTo>
                      <a:pt x="6" y="4"/>
                    </a:lnTo>
                    <a:lnTo>
                      <a:pt x="6" y="4"/>
                    </a:lnTo>
                    <a:lnTo>
                      <a:pt x="6" y="6"/>
                    </a:lnTo>
                    <a:lnTo>
                      <a:pt x="6" y="6"/>
                    </a:lnTo>
                    <a:lnTo>
                      <a:pt x="6" y="6"/>
                    </a:lnTo>
                    <a:lnTo>
                      <a:pt x="4" y="8"/>
                    </a:lnTo>
                    <a:lnTo>
                      <a:pt x="4" y="8"/>
                    </a:lnTo>
                    <a:lnTo>
                      <a:pt x="4" y="8"/>
                    </a:lnTo>
                    <a:lnTo>
                      <a:pt x="4" y="8"/>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31" name="Freeform 207"/>
              <p:cNvSpPr>
                <a:spLocks/>
              </p:cNvSpPr>
              <p:nvPr/>
            </p:nvSpPr>
            <p:spPr bwMode="auto">
              <a:xfrm>
                <a:off x="7024978" y="4994442"/>
                <a:ext cx="25400" cy="25400"/>
              </a:xfrm>
              <a:custGeom>
                <a:avLst/>
                <a:gdLst>
                  <a:gd name="T0" fmla="*/ 2 w 16"/>
                  <a:gd name="T1" fmla="*/ 6 h 16"/>
                  <a:gd name="T2" fmla="*/ 2 w 16"/>
                  <a:gd name="T3" fmla="*/ 6 h 16"/>
                  <a:gd name="T4" fmla="*/ 2 w 16"/>
                  <a:gd name="T5" fmla="*/ 6 h 16"/>
                  <a:gd name="T6" fmla="*/ 2 w 16"/>
                  <a:gd name="T7" fmla="*/ 4 h 16"/>
                  <a:gd name="T8" fmla="*/ 4 w 16"/>
                  <a:gd name="T9" fmla="*/ 2 h 16"/>
                  <a:gd name="T10" fmla="*/ 6 w 16"/>
                  <a:gd name="T11" fmla="*/ 2 h 16"/>
                  <a:gd name="T12" fmla="*/ 6 w 16"/>
                  <a:gd name="T13" fmla="*/ 2 h 16"/>
                  <a:gd name="T14" fmla="*/ 8 w 16"/>
                  <a:gd name="T15" fmla="*/ 0 h 16"/>
                  <a:gd name="T16" fmla="*/ 8 w 16"/>
                  <a:gd name="T17" fmla="*/ 0 h 16"/>
                  <a:gd name="T18" fmla="*/ 10 w 16"/>
                  <a:gd name="T19" fmla="*/ 0 h 16"/>
                  <a:gd name="T20" fmla="*/ 10 w 16"/>
                  <a:gd name="T21" fmla="*/ 2 h 16"/>
                  <a:gd name="T22" fmla="*/ 12 w 16"/>
                  <a:gd name="T23" fmla="*/ 2 h 16"/>
                  <a:gd name="T24" fmla="*/ 12 w 16"/>
                  <a:gd name="T25" fmla="*/ 2 h 16"/>
                  <a:gd name="T26" fmla="*/ 14 w 16"/>
                  <a:gd name="T27" fmla="*/ 4 h 16"/>
                  <a:gd name="T28" fmla="*/ 14 w 16"/>
                  <a:gd name="T29" fmla="*/ 4 h 16"/>
                  <a:gd name="T30" fmla="*/ 14 w 16"/>
                  <a:gd name="T31" fmla="*/ 6 h 16"/>
                  <a:gd name="T32" fmla="*/ 16 w 16"/>
                  <a:gd name="T33" fmla="*/ 6 h 16"/>
                  <a:gd name="T34" fmla="*/ 16 w 16"/>
                  <a:gd name="T35" fmla="*/ 6 h 16"/>
                  <a:gd name="T36" fmla="*/ 16 w 16"/>
                  <a:gd name="T37" fmla="*/ 8 h 16"/>
                  <a:gd name="T38" fmla="*/ 16 w 16"/>
                  <a:gd name="T39" fmla="*/ 10 h 16"/>
                  <a:gd name="T40" fmla="*/ 16 w 16"/>
                  <a:gd name="T41" fmla="*/ 10 h 16"/>
                  <a:gd name="T42" fmla="*/ 16 w 16"/>
                  <a:gd name="T43" fmla="*/ 12 h 16"/>
                  <a:gd name="T44" fmla="*/ 16 w 16"/>
                  <a:gd name="T45" fmla="*/ 14 h 16"/>
                  <a:gd name="T46" fmla="*/ 14 w 16"/>
                  <a:gd name="T47" fmla="*/ 14 h 16"/>
                  <a:gd name="T48" fmla="*/ 14 w 16"/>
                  <a:gd name="T49" fmla="*/ 14 h 16"/>
                  <a:gd name="T50" fmla="*/ 14 w 16"/>
                  <a:gd name="T51" fmla="*/ 16 h 16"/>
                  <a:gd name="T52" fmla="*/ 14 w 16"/>
                  <a:gd name="T53" fmla="*/ 16 h 16"/>
                  <a:gd name="T54" fmla="*/ 12 w 16"/>
                  <a:gd name="T55" fmla="*/ 16 h 16"/>
                  <a:gd name="T56" fmla="*/ 12 w 16"/>
                  <a:gd name="T57" fmla="*/ 16 h 16"/>
                  <a:gd name="T58" fmla="*/ 10 w 16"/>
                  <a:gd name="T59" fmla="*/ 16 h 16"/>
                  <a:gd name="T60" fmla="*/ 8 w 16"/>
                  <a:gd name="T61" fmla="*/ 16 h 16"/>
                  <a:gd name="T62" fmla="*/ 6 w 16"/>
                  <a:gd name="T63" fmla="*/ 14 h 16"/>
                  <a:gd name="T64" fmla="*/ 4 w 16"/>
                  <a:gd name="T65" fmla="*/ 14 h 16"/>
                  <a:gd name="T66" fmla="*/ 2 w 16"/>
                  <a:gd name="T67" fmla="*/ 12 h 16"/>
                  <a:gd name="T68" fmla="*/ 0 w 16"/>
                  <a:gd name="T69" fmla="*/ 12 h 16"/>
                  <a:gd name="T70" fmla="*/ 0 w 16"/>
                  <a:gd name="T71" fmla="*/ 12 h 16"/>
                  <a:gd name="T72" fmla="*/ 0 w 16"/>
                  <a:gd name="T73" fmla="*/ 10 h 16"/>
                  <a:gd name="T74" fmla="*/ 0 w 16"/>
                  <a:gd name="T75" fmla="*/ 10 h 16"/>
                  <a:gd name="T76" fmla="*/ 0 w 16"/>
                  <a:gd name="T77" fmla="*/ 10 h 16"/>
                  <a:gd name="T78" fmla="*/ 0 w 16"/>
                  <a:gd name="T79" fmla="*/ 8 h 16"/>
                  <a:gd name="T80" fmla="*/ 0 w 16"/>
                  <a:gd name="T81" fmla="*/ 6 h 16"/>
                  <a:gd name="T82" fmla="*/ 2 w 16"/>
                  <a:gd name="T8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 h="16">
                    <a:moveTo>
                      <a:pt x="2" y="6"/>
                    </a:moveTo>
                    <a:lnTo>
                      <a:pt x="2" y="6"/>
                    </a:lnTo>
                    <a:lnTo>
                      <a:pt x="2" y="6"/>
                    </a:lnTo>
                    <a:lnTo>
                      <a:pt x="2" y="4"/>
                    </a:lnTo>
                    <a:lnTo>
                      <a:pt x="4" y="2"/>
                    </a:lnTo>
                    <a:lnTo>
                      <a:pt x="6" y="2"/>
                    </a:lnTo>
                    <a:lnTo>
                      <a:pt x="6" y="2"/>
                    </a:lnTo>
                    <a:lnTo>
                      <a:pt x="8" y="0"/>
                    </a:lnTo>
                    <a:lnTo>
                      <a:pt x="8" y="0"/>
                    </a:lnTo>
                    <a:lnTo>
                      <a:pt x="10" y="0"/>
                    </a:lnTo>
                    <a:lnTo>
                      <a:pt x="10" y="2"/>
                    </a:lnTo>
                    <a:lnTo>
                      <a:pt x="12" y="2"/>
                    </a:lnTo>
                    <a:lnTo>
                      <a:pt x="12" y="2"/>
                    </a:lnTo>
                    <a:lnTo>
                      <a:pt x="14" y="4"/>
                    </a:lnTo>
                    <a:lnTo>
                      <a:pt x="14" y="4"/>
                    </a:lnTo>
                    <a:lnTo>
                      <a:pt x="14" y="6"/>
                    </a:lnTo>
                    <a:lnTo>
                      <a:pt x="16" y="6"/>
                    </a:lnTo>
                    <a:lnTo>
                      <a:pt x="16" y="6"/>
                    </a:lnTo>
                    <a:lnTo>
                      <a:pt x="16" y="8"/>
                    </a:lnTo>
                    <a:lnTo>
                      <a:pt x="16" y="10"/>
                    </a:lnTo>
                    <a:lnTo>
                      <a:pt x="16" y="10"/>
                    </a:lnTo>
                    <a:lnTo>
                      <a:pt x="16" y="12"/>
                    </a:lnTo>
                    <a:lnTo>
                      <a:pt x="16" y="14"/>
                    </a:lnTo>
                    <a:lnTo>
                      <a:pt x="14" y="14"/>
                    </a:lnTo>
                    <a:lnTo>
                      <a:pt x="14" y="14"/>
                    </a:lnTo>
                    <a:lnTo>
                      <a:pt x="14" y="16"/>
                    </a:lnTo>
                    <a:lnTo>
                      <a:pt x="14" y="16"/>
                    </a:lnTo>
                    <a:lnTo>
                      <a:pt x="12" y="16"/>
                    </a:lnTo>
                    <a:lnTo>
                      <a:pt x="12" y="16"/>
                    </a:lnTo>
                    <a:lnTo>
                      <a:pt x="10" y="16"/>
                    </a:lnTo>
                    <a:lnTo>
                      <a:pt x="8" y="16"/>
                    </a:lnTo>
                    <a:lnTo>
                      <a:pt x="6" y="14"/>
                    </a:lnTo>
                    <a:lnTo>
                      <a:pt x="4" y="14"/>
                    </a:lnTo>
                    <a:lnTo>
                      <a:pt x="2" y="12"/>
                    </a:lnTo>
                    <a:lnTo>
                      <a:pt x="0" y="12"/>
                    </a:lnTo>
                    <a:lnTo>
                      <a:pt x="0" y="12"/>
                    </a:lnTo>
                    <a:lnTo>
                      <a:pt x="0" y="10"/>
                    </a:lnTo>
                    <a:lnTo>
                      <a:pt x="0" y="10"/>
                    </a:lnTo>
                    <a:lnTo>
                      <a:pt x="0" y="10"/>
                    </a:lnTo>
                    <a:lnTo>
                      <a:pt x="0" y="8"/>
                    </a:lnTo>
                    <a:lnTo>
                      <a:pt x="0" y="6"/>
                    </a:lnTo>
                    <a:lnTo>
                      <a:pt x="2" y="6"/>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32" name="Freeform 209"/>
              <p:cNvSpPr>
                <a:spLocks/>
              </p:cNvSpPr>
              <p:nvPr/>
            </p:nvSpPr>
            <p:spPr bwMode="auto">
              <a:xfrm>
                <a:off x="7056728" y="5035717"/>
                <a:ext cx="31750" cy="19050"/>
              </a:xfrm>
              <a:custGeom>
                <a:avLst/>
                <a:gdLst>
                  <a:gd name="T0" fmla="*/ 4 w 20"/>
                  <a:gd name="T1" fmla="*/ 2 h 12"/>
                  <a:gd name="T2" fmla="*/ 4 w 20"/>
                  <a:gd name="T3" fmla="*/ 2 h 12"/>
                  <a:gd name="T4" fmla="*/ 2 w 20"/>
                  <a:gd name="T5" fmla="*/ 2 h 12"/>
                  <a:gd name="T6" fmla="*/ 2 w 20"/>
                  <a:gd name="T7" fmla="*/ 4 h 12"/>
                  <a:gd name="T8" fmla="*/ 2 w 20"/>
                  <a:gd name="T9" fmla="*/ 6 h 12"/>
                  <a:gd name="T10" fmla="*/ 0 w 20"/>
                  <a:gd name="T11" fmla="*/ 8 h 12"/>
                  <a:gd name="T12" fmla="*/ 0 w 20"/>
                  <a:gd name="T13" fmla="*/ 8 h 12"/>
                  <a:gd name="T14" fmla="*/ 0 w 20"/>
                  <a:gd name="T15" fmla="*/ 10 h 12"/>
                  <a:gd name="T16" fmla="*/ 0 w 20"/>
                  <a:gd name="T17" fmla="*/ 12 h 12"/>
                  <a:gd name="T18" fmla="*/ 0 w 20"/>
                  <a:gd name="T19" fmla="*/ 12 h 12"/>
                  <a:gd name="T20" fmla="*/ 0 w 20"/>
                  <a:gd name="T21" fmla="*/ 12 h 12"/>
                  <a:gd name="T22" fmla="*/ 2 w 20"/>
                  <a:gd name="T23" fmla="*/ 12 h 12"/>
                  <a:gd name="T24" fmla="*/ 2 w 20"/>
                  <a:gd name="T25" fmla="*/ 12 h 12"/>
                  <a:gd name="T26" fmla="*/ 2 w 20"/>
                  <a:gd name="T27" fmla="*/ 12 h 12"/>
                  <a:gd name="T28" fmla="*/ 4 w 20"/>
                  <a:gd name="T29" fmla="*/ 12 h 12"/>
                  <a:gd name="T30" fmla="*/ 4 w 20"/>
                  <a:gd name="T31" fmla="*/ 12 h 12"/>
                  <a:gd name="T32" fmla="*/ 6 w 20"/>
                  <a:gd name="T33" fmla="*/ 12 h 12"/>
                  <a:gd name="T34" fmla="*/ 8 w 20"/>
                  <a:gd name="T35" fmla="*/ 12 h 12"/>
                  <a:gd name="T36" fmla="*/ 10 w 20"/>
                  <a:gd name="T37" fmla="*/ 10 h 12"/>
                  <a:gd name="T38" fmla="*/ 12 w 20"/>
                  <a:gd name="T39" fmla="*/ 10 h 12"/>
                  <a:gd name="T40" fmla="*/ 14 w 20"/>
                  <a:gd name="T41" fmla="*/ 8 h 12"/>
                  <a:gd name="T42" fmla="*/ 16 w 20"/>
                  <a:gd name="T43" fmla="*/ 8 h 12"/>
                  <a:gd name="T44" fmla="*/ 18 w 20"/>
                  <a:gd name="T45" fmla="*/ 6 h 12"/>
                  <a:gd name="T46" fmla="*/ 18 w 20"/>
                  <a:gd name="T47" fmla="*/ 4 h 12"/>
                  <a:gd name="T48" fmla="*/ 20 w 20"/>
                  <a:gd name="T49" fmla="*/ 4 h 12"/>
                  <a:gd name="T50" fmla="*/ 20 w 20"/>
                  <a:gd name="T51" fmla="*/ 2 h 12"/>
                  <a:gd name="T52" fmla="*/ 20 w 20"/>
                  <a:gd name="T53" fmla="*/ 2 h 12"/>
                  <a:gd name="T54" fmla="*/ 20 w 20"/>
                  <a:gd name="T55" fmla="*/ 2 h 12"/>
                  <a:gd name="T56" fmla="*/ 20 w 20"/>
                  <a:gd name="T57" fmla="*/ 0 h 12"/>
                  <a:gd name="T58" fmla="*/ 20 w 20"/>
                  <a:gd name="T59" fmla="*/ 0 h 12"/>
                  <a:gd name="T60" fmla="*/ 18 w 20"/>
                  <a:gd name="T61" fmla="*/ 0 h 12"/>
                  <a:gd name="T62" fmla="*/ 18 w 20"/>
                  <a:gd name="T63" fmla="*/ 0 h 12"/>
                  <a:gd name="T64" fmla="*/ 16 w 20"/>
                  <a:gd name="T65" fmla="*/ 0 h 12"/>
                  <a:gd name="T66" fmla="*/ 16 w 20"/>
                  <a:gd name="T67" fmla="*/ 0 h 12"/>
                  <a:gd name="T68" fmla="*/ 14 w 20"/>
                  <a:gd name="T69" fmla="*/ 0 h 12"/>
                  <a:gd name="T70" fmla="*/ 12 w 20"/>
                  <a:gd name="T71" fmla="*/ 0 h 12"/>
                  <a:gd name="T72" fmla="*/ 10 w 20"/>
                  <a:gd name="T73" fmla="*/ 0 h 12"/>
                  <a:gd name="T74" fmla="*/ 6 w 20"/>
                  <a:gd name="T75" fmla="*/ 0 h 12"/>
                  <a:gd name="T76" fmla="*/ 4 w 20"/>
                  <a:gd name="T77" fmla="*/ 2 h 12"/>
                  <a:gd name="T78" fmla="*/ 4 w 20"/>
                  <a:gd name="T79" fmla="*/ 2 h 12"/>
                  <a:gd name="T80" fmla="*/ 4 w 20"/>
                  <a:gd name="T81"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 h="12">
                    <a:moveTo>
                      <a:pt x="4" y="2"/>
                    </a:moveTo>
                    <a:lnTo>
                      <a:pt x="4" y="2"/>
                    </a:lnTo>
                    <a:lnTo>
                      <a:pt x="2" y="2"/>
                    </a:lnTo>
                    <a:lnTo>
                      <a:pt x="2" y="4"/>
                    </a:lnTo>
                    <a:lnTo>
                      <a:pt x="2" y="6"/>
                    </a:lnTo>
                    <a:lnTo>
                      <a:pt x="0" y="8"/>
                    </a:lnTo>
                    <a:lnTo>
                      <a:pt x="0" y="8"/>
                    </a:lnTo>
                    <a:lnTo>
                      <a:pt x="0" y="10"/>
                    </a:lnTo>
                    <a:lnTo>
                      <a:pt x="0" y="12"/>
                    </a:lnTo>
                    <a:lnTo>
                      <a:pt x="0" y="12"/>
                    </a:lnTo>
                    <a:lnTo>
                      <a:pt x="0" y="12"/>
                    </a:lnTo>
                    <a:lnTo>
                      <a:pt x="2" y="12"/>
                    </a:lnTo>
                    <a:lnTo>
                      <a:pt x="2" y="12"/>
                    </a:lnTo>
                    <a:lnTo>
                      <a:pt x="2" y="12"/>
                    </a:lnTo>
                    <a:lnTo>
                      <a:pt x="4" y="12"/>
                    </a:lnTo>
                    <a:lnTo>
                      <a:pt x="4" y="12"/>
                    </a:lnTo>
                    <a:lnTo>
                      <a:pt x="6" y="12"/>
                    </a:lnTo>
                    <a:lnTo>
                      <a:pt x="8" y="12"/>
                    </a:lnTo>
                    <a:lnTo>
                      <a:pt x="10" y="10"/>
                    </a:lnTo>
                    <a:lnTo>
                      <a:pt x="12" y="10"/>
                    </a:lnTo>
                    <a:lnTo>
                      <a:pt x="14" y="8"/>
                    </a:lnTo>
                    <a:lnTo>
                      <a:pt x="16" y="8"/>
                    </a:lnTo>
                    <a:lnTo>
                      <a:pt x="18" y="6"/>
                    </a:lnTo>
                    <a:lnTo>
                      <a:pt x="18" y="4"/>
                    </a:lnTo>
                    <a:lnTo>
                      <a:pt x="20" y="4"/>
                    </a:lnTo>
                    <a:lnTo>
                      <a:pt x="20" y="2"/>
                    </a:lnTo>
                    <a:lnTo>
                      <a:pt x="20" y="2"/>
                    </a:lnTo>
                    <a:lnTo>
                      <a:pt x="20" y="2"/>
                    </a:lnTo>
                    <a:lnTo>
                      <a:pt x="20" y="0"/>
                    </a:lnTo>
                    <a:lnTo>
                      <a:pt x="20" y="0"/>
                    </a:lnTo>
                    <a:lnTo>
                      <a:pt x="18" y="0"/>
                    </a:lnTo>
                    <a:lnTo>
                      <a:pt x="18" y="0"/>
                    </a:lnTo>
                    <a:lnTo>
                      <a:pt x="16" y="0"/>
                    </a:lnTo>
                    <a:lnTo>
                      <a:pt x="16" y="0"/>
                    </a:lnTo>
                    <a:lnTo>
                      <a:pt x="14" y="0"/>
                    </a:lnTo>
                    <a:lnTo>
                      <a:pt x="12" y="0"/>
                    </a:lnTo>
                    <a:lnTo>
                      <a:pt x="10" y="0"/>
                    </a:lnTo>
                    <a:lnTo>
                      <a:pt x="6" y="0"/>
                    </a:lnTo>
                    <a:lnTo>
                      <a:pt x="4" y="2"/>
                    </a:lnTo>
                    <a:lnTo>
                      <a:pt x="4" y="2"/>
                    </a:lnTo>
                    <a:lnTo>
                      <a:pt x="4" y="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33" name="Freeform 211"/>
              <p:cNvSpPr>
                <a:spLocks/>
              </p:cNvSpPr>
              <p:nvPr/>
            </p:nvSpPr>
            <p:spPr bwMode="auto">
              <a:xfrm>
                <a:off x="7078953" y="5003967"/>
                <a:ext cx="53975" cy="25400"/>
              </a:xfrm>
              <a:custGeom>
                <a:avLst/>
                <a:gdLst>
                  <a:gd name="T0" fmla="*/ 0 w 34"/>
                  <a:gd name="T1" fmla="*/ 4 h 16"/>
                  <a:gd name="T2" fmla="*/ 0 w 34"/>
                  <a:gd name="T3" fmla="*/ 4 h 16"/>
                  <a:gd name="T4" fmla="*/ 0 w 34"/>
                  <a:gd name="T5" fmla="*/ 2 h 16"/>
                  <a:gd name="T6" fmla="*/ 2 w 34"/>
                  <a:gd name="T7" fmla="*/ 2 h 16"/>
                  <a:gd name="T8" fmla="*/ 2 w 34"/>
                  <a:gd name="T9" fmla="*/ 2 h 16"/>
                  <a:gd name="T10" fmla="*/ 2 w 34"/>
                  <a:gd name="T11" fmla="*/ 0 h 16"/>
                  <a:gd name="T12" fmla="*/ 6 w 34"/>
                  <a:gd name="T13" fmla="*/ 0 h 16"/>
                  <a:gd name="T14" fmla="*/ 8 w 34"/>
                  <a:gd name="T15" fmla="*/ 0 h 16"/>
                  <a:gd name="T16" fmla="*/ 10 w 34"/>
                  <a:gd name="T17" fmla="*/ 0 h 16"/>
                  <a:gd name="T18" fmla="*/ 14 w 34"/>
                  <a:gd name="T19" fmla="*/ 0 h 16"/>
                  <a:gd name="T20" fmla="*/ 18 w 34"/>
                  <a:gd name="T21" fmla="*/ 0 h 16"/>
                  <a:gd name="T22" fmla="*/ 22 w 34"/>
                  <a:gd name="T23" fmla="*/ 2 h 16"/>
                  <a:gd name="T24" fmla="*/ 24 w 34"/>
                  <a:gd name="T25" fmla="*/ 2 h 16"/>
                  <a:gd name="T26" fmla="*/ 26 w 34"/>
                  <a:gd name="T27" fmla="*/ 2 h 16"/>
                  <a:gd name="T28" fmla="*/ 28 w 34"/>
                  <a:gd name="T29" fmla="*/ 4 h 16"/>
                  <a:gd name="T30" fmla="*/ 30 w 34"/>
                  <a:gd name="T31" fmla="*/ 4 h 16"/>
                  <a:gd name="T32" fmla="*/ 30 w 34"/>
                  <a:gd name="T33" fmla="*/ 4 h 16"/>
                  <a:gd name="T34" fmla="*/ 32 w 34"/>
                  <a:gd name="T35" fmla="*/ 4 h 16"/>
                  <a:gd name="T36" fmla="*/ 32 w 34"/>
                  <a:gd name="T37" fmla="*/ 6 h 16"/>
                  <a:gd name="T38" fmla="*/ 32 w 34"/>
                  <a:gd name="T39" fmla="*/ 6 h 16"/>
                  <a:gd name="T40" fmla="*/ 34 w 34"/>
                  <a:gd name="T41" fmla="*/ 6 h 16"/>
                  <a:gd name="T42" fmla="*/ 34 w 34"/>
                  <a:gd name="T43" fmla="*/ 8 h 16"/>
                  <a:gd name="T44" fmla="*/ 32 w 34"/>
                  <a:gd name="T45" fmla="*/ 8 h 16"/>
                  <a:gd name="T46" fmla="*/ 32 w 34"/>
                  <a:gd name="T47" fmla="*/ 10 h 16"/>
                  <a:gd name="T48" fmla="*/ 32 w 34"/>
                  <a:gd name="T49" fmla="*/ 10 h 16"/>
                  <a:gd name="T50" fmla="*/ 30 w 34"/>
                  <a:gd name="T51" fmla="*/ 12 h 16"/>
                  <a:gd name="T52" fmla="*/ 28 w 34"/>
                  <a:gd name="T53" fmla="*/ 12 h 16"/>
                  <a:gd name="T54" fmla="*/ 26 w 34"/>
                  <a:gd name="T55" fmla="*/ 14 h 16"/>
                  <a:gd name="T56" fmla="*/ 24 w 34"/>
                  <a:gd name="T57" fmla="*/ 14 h 16"/>
                  <a:gd name="T58" fmla="*/ 22 w 34"/>
                  <a:gd name="T59" fmla="*/ 16 h 16"/>
                  <a:gd name="T60" fmla="*/ 22 w 34"/>
                  <a:gd name="T61" fmla="*/ 16 h 16"/>
                  <a:gd name="T62" fmla="*/ 20 w 34"/>
                  <a:gd name="T63" fmla="*/ 16 h 16"/>
                  <a:gd name="T64" fmla="*/ 18 w 34"/>
                  <a:gd name="T65" fmla="*/ 16 h 16"/>
                  <a:gd name="T66" fmla="*/ 14 w 34"/>
                  <a:gd name="T67" fmla="*/ 16 h 16"/>
                  <a:gd name="T68" fmla="*/ 12 w 34"/>
                  <a:gd name="T69" fmla="*/ 16 h 16"/>
                  <a:gd name="T70" fmla="*/ 8 w 34"/>
                  <a:gd name="T71" fmla="*/ 16 h 16"/>
                  <a:gd name="T72" fmla="*/ 6 w 34"/>
                  <a:gd name="T73" fmla="*/ 14 h 16"/>
                  <a:gd name="T74" fmla="*/ 4 w 34"/>
                  <a:gd name="T75" fmla="*/ 14 h 16"/>
                  <a:gd name="T76" fmla="*/ 4 w 34"/>
                  <a:gd name="T77" fmla="*/ 12 h 16"/>
                  <a:gd name="T78" fmla="*/ 2 w 34"/>
                  <a:gd name="T79" fmla="*/ 12 h 16"/>
                  <a:gd name="T80" fmla="*/ 2 w 34"/>
                  <a:gd name="T81" fmla="*/ 12 h 16"/>
                  <a:gd name="T82" fmla="*/ 2 w 34"/>
                  <a:gd name="T83" fmla="*/ 10 h 16"/>
                  <a:gd name="T84" fmla="*/ 0 w 34"/>
                  <a:gd name="T85" fmla="*/ 10 h 16"/>
                  <a:gd name="T86" fmla="*/ 0 w 34"/>
                  <a:gd name="T87" fmla="*/ 8 h 16"/>
                  <a:gd name="T88" fmla="*/ 0 w 34"/>
                  <a:gd name="T89" fmla="*/ 6 h 16"/>
                  <a:gd name="T90" fmla="*/ 0 w 34"/>
                  <a:gd name="T91" fmla="*/ 6 h 16"/>
                  <a:gd name="T92" fmla="*/ 0 w 34"/>
                  <a:gd name="T93" fmla="*/ 4 h 16"/>
                  <a:gd name="T94" fmla="*/ 0 w 34"/>
                  <a:gd name="T95" fmla="*/ 4 h 16"/>
                  <a:gd name="T96" fmla="*/ 0 w 34"/>
                  <a:gd name="T97"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 h="16">
                    <a:moveTo>
                      <a:pt x="0" y="4"/>
                    </a:moveTo>
                    <a:lnTo>
                      <a:pt x="0" y="4"/>
                    </a:lnTo>
                    <a:lnTo>
                      <a:pt x="0" y="2"/>
                    </a:lnTo>
                    <a:lnTo>
                      <a:pt x="2" y="2"/>
                    </a:lnTo>
                    <a:lnTo>
                      <a:pt x="2" y="2"/>
                    </a:lnTo>
                    <a:lnTo>
                      <a:pt x="2" y="0"/>
                    </a:lnTo>
                    <a:lnTo>
                      <a:pt x="6" y="0"/>
                    </a:lnTo>
                    <a:lnTo>
                      <a:pt x="8" y="0"/>
                    </a:lnTo>
                    <a:lnTo>
                      <a:pt x="10" y="0"/>
                    </a:lnTo>
                    <a:lnTo>
                      <a:pt x="14" y="0"/>
                    </a:lnTo>
                    <a:lnTo>
                      <a:pt x="18" y="0"/>
                    </a:lnTo>
                    <a:lnTo>
                      <a:pt x="22" y="2"/>
                    </a:lnTo>
                    <a:lnTo>
                      <a:pt x="24" y="2"/>
                    </a:lnTo>
                    <a:lnTo>
                      <a:pt x="26" y="2"/>
                    </a:lnTo>
                    <a:lnTo>
                      <a:pt x="28" y="4"/>
                    </a:lnTo>
                    <a:lnTo>
                      <a:pt x="30" y="4"/>
                    </a:lnTo>
                    <a:lnTo>
                      <a:pt x="30" y="4"/>
                    </a:lnTo>
                    <a:lnTo>
                      <a:pt x="32" y="4"/>
                    </a:lnTo>
                    <a:lnTo>
                      <a:pt x="32" y="6"/>
                    </a:lnTo>
                    <a:lnTo>
                      <a:pt x="32" y="6"/>
                    </a:lnTo>
                    <a:lnTo>
                      <a:pt x="34" y="6"/>
                    </a:lnTo>
                    <a:lnTo>
                      <a:pt x="34" y="8"/>
                    </a:lnTo>
                    <a:lnTo>
                      <a:pt x="32" y="8"/>
                    </a:lnTo>
                    <a:lnTo>
                      <a:pt x="32" y="10"/>
                    </a:lnTo>
                    <a:lnTo>
                      <a:pt x="32" y="10"/>
                    </a:lnTo>
                    <a:lnTo>
                      <a:pt x="30" y="12"/>
                    </a:lnTo>
                    <a:lnTo>
                      <a:pt x="28" y="12"/>
                    </a:lnTo>
                    <a:lnTo>
                      <a:pt x="26" y="14"/>
                    </a:lnTo>
                    <a:lnTo>
                      <a:pt x="24" y="14"/>
                    </a:lnTo>
                    <a:lnTo>
                      <a:pt x="22" y="16"/>
                    </a:lnTo>
                    <a:lnTo>
                      <a:pt x="22" y="16"/>
                    </a:lnTo>
                    <a:lnTo>
                      <a:pt x="20" y="16"/>
                    </a:lnTo>
                    <a:lnTo>
                      <a:pt x="18" y="16"/>
                    </a:lnTo>
                    <a:lnTo>
                      <a:pt x="14" y="16"/>
                    </a:lnTo>
                    <a:lnTo>
                      <a:pt x="12" y="16"/>
                    </a:lnTo>
                    <a:lnTo>
                      <a:pt x="8" y="16"/>
                    </a:lnTo>
                    <a:lnTo>
                      <a:pt x="6" y="14"/>
                    </a:lnTo>
                    <a:lnTo>
                      <a:pt x="4" y="14"/>
                    </a:lnTo>
                    <a:lnTo>
                      <a:pt x="4" y="12"/>
                    </a:lnTo>
                    <a:lnTo>
                      <a:pt x="2" y="12"/>
                    </a:lnTo>
                    <a:lnTo>
                      <a:pt x="2" y="12"/>
                    </a:lnTo>
                    <a:lnTo>
                      <a:pt x="2" y="10"/>
                    </a:lnTo>
                    <a:lnTo>
                      <a:pt x="0" y="10"/>
                    </a:lnTo>
                    <a:lnTo>
                      <a:pt x="0" y="8"/>
                    </a:lnTo>
                    <a:lnTo>
                      <a:pt x="0" y="6"/>
                    </a:lnTo>
                    <a:lnTo>
                      <a:pt x="0" y="6"/>
                    </a:lnTo>
                    <a:lnTo>
                      <a:pt x="0" y="4"/>
                    </a:lnTo>
                    <a:lnTo>
                      <a:pt x="0" y="4"/>
                    </a:lnTo>
                    <a:lnTo>
                      <a:pt x="0" y="4"/>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34" name="Freeform 215"/>
              <p:cNvSpPr>
                <a:spLocks/>
              </p:cNvSpPr>
              <p:nvPr/>
            </p:nvSpPr>
            <p:spPr bwMode="auto">
              <a:xfrm>
                <a:off x="6805903" y="4603917"/>
                <a:ext cx="260350" cy="292100"/>
              </a:xfrm>
              <a:custGeom>
                <a:avLst/>
                <a:gdLst>
                  <a:gd name="T0" fmla="*/ 28 w 164"/>
                  <a:gd name="T1" fmla="*/ 90 h 184"/>
                  <a:gd name="T2" fmla="*/ 12 w 164"/>
                  <a:gd name="T3" fmla="*/ 88 h 184"/>
                  <a:gd name="T4" fmla="*/ 4 w 164"/>
                  <a:gd name="T5" fmla="*/ 90 h 184"/>
                  <a:gd name="T6" fmla="*/ 0 w 164"/>
                  <a:gd name="T7" fmla="*/ 100 h 184"/>
                  <a:gd name="T8" fmla="*/ 2 w 164"/>
                  <a:gd name="T9" fmla="*/ 112 h 184"/>
                  <a:gd name="T10" fmla="*/ 8 w 164"/>
                  <a:gd name="T11" fmla="*/ 116 h 184"/>
                  <a:gd name="T12" fmla="*/ 12 w 164"/>
                  <a:gd name="T13" fmla="*/ 120 h 184"/>
                  <a:gd name="T14" fmla="*/ 12 w 164"/>
                  <a:gd name="T15" fmla="*/ 134 h 184"/>
                  <a:gd name="T16" fmla="*/ 14 w 164"/>
                  <a:gd name="T17" fmla="*/ 138 h 184"/>
                  <a:gd name="T18" fmla="*/ 24 w 164"/>
                  <a:gd name="T19" fmla="*/ 138 h 184"/>
                  <a:gd name="T20" fmla="*/ 26 w 164"/>
                  <a:gd name="T21" fmla="*/ 144 h 184"/>
                  <a:gd name="T22" fmla="*/ 26 w 164"/>
                  <a:gd name="T23" fmla="*/ 158 h 184"/>
                  <a:gd name="T24" fmla="*/ 32 w 164"/>
                  <a:gd name="T25" fmla="*/ 162 h 184"/>
                  <a:gd name="T26" fmla="*/ 38 w 164"/>
                  <a:gd name="T27" fmla="*/ 166 h 184"/>
                  <a:gd name="T28" fmla="*/ 48 w 164"/>
                  <a:gd name="T29" fmla="*/ 174 h 184"/>
                  <a:gd name="T30" fmla="*/ 62 w 164"/>
                  <a:gd name="T31" fmla="*/ 176 h 184"/>
                  <a:gd name="T32" fmla="*/ 66 w 164"/>
                  <a:gd name="T33" fmla="*/ 170 h 184"/>
                  <a:gd name="T34" fmla="*/ 72 w 164"/>
                  <a:gd name="T35" fmla="*/ 166 h 184"/>
                  <a:gd name="T36" fmla="*/ 82 w 164"/>
                  <a:gd name="T37" fmla="*/ 168 h 184"/>
                  <a:gd name="T38" fmla="*/ 86 w 164"/>
                  <a:gd name="T39" fmla="*/ 176 h 184"/>
                  <a:gd name="T40" fmla="*/ 90 w 164"/>
                  <a:gd name="T41" fmla="*/ 184 h 184"/>
                  <a:gd name="T42" fmla="*/ 104 w 164"/>
                  <a:gd name="T43" fmla="*/ 184 h 184"/>
                  <a:gd name="T44" fmla="*/ 110 w 164"/>
                  <a:gd name="T45" fmla="*/ 180 h 184"/>
                  <a:gd name="T46" fmla="*/ 114 w 164"/>
                  <a:gd name="T47" fmla="*/ 170 h 184"/>
                  <a:gd name="T48" fmla="*/ 122 w 164"/>
                  <a:gd name="T49" fmla="*/ 158 h 184"/>
                  <a:gd name="T50" fmla="*/ 120 w 164"/>
                  <a:gd name="T51" fmla="*/ 144 h 184"/>
                  <a:gd name="T52" fmla="*/ 126 w 164"/>
                  <a:gd name="T53" fmla="*/ 138 h 184"/>
                  <a:gd name="T54" fmla="*/ 134 w 164"/>
                  <a:gd name="T55" fmla="*/ 132 h 184"/>
                  <a:gd name="T56" fmla="*/ 138 w 164"/>
                  <a:gd name="T57" fmla="*/ 116 h 184"/>
                  <a:gd name="T58" fmla="*/ 140 w 164"/>
                  <a:gd name="T59" fmla="*/ 108 h 184"/>
                  <a:gd name="T60" fmla="*/ 150 w 164"/>
                  <a:gd name="T61" fmla="*/ 104 h 184"/>
                  <a:gd name="T62" fmla="*/ 154 w 164"/>
                  <a:gd name="T63" fmla="*/ 100 h 184"/>
                  <a:gd name="T64" fmla="*/ 152 w 164"/>
                  <a:gd name="T65" fmla="*/ 88 h 184"/>
                  <a:gd name="T66" fmla="*/ 144 w 164"/>
                  <a:gd name="T67" fmla="*/ 82 h 184"/>
                  <a:gd name="T68" fmla="*/ 138 w 164"/>
                  <a:gd name="T69" fmla="*/ 76 h 184"/>
                  <a:gd name="T70" fmla="*/ 138 w 164"/>
                  <a:gd name="T71" fmla="*/ 56 h 184"/>
                  <a:gd name="T72" fmla="*/ 158 w 164"/>
                  <a:gd name="T73" fmla="*/ 38 h 184"/>
                  <a:gd name="T74" fmla="*/ 164 w 164"/>
                  <a:gd name="T75" fmla="*/ 32 h 184"/>
                  <a:gd name="T76" fmla="*/ 164 w 164"/>
                  <a:gd name="T77" fmla="*/ 22 h 184"/>
                  <a:gd name="T78" fmla="*/ 158 w 164"/>
                  <a:gd name="T79" fmla="*/ 16 h 184"/>
                  <a:gd name="T80" fmla="*/ 142 w 164"/>
                  <a:gd name="T81" fmla="*/ 14 h 184"/>
                  <a:gd name="T82" fmla="*/ 124 w 164"/>
                  <a:gd name="T83" fmla="*/ 4 h 184"/>
                  <a:gd name="T84" fmla="*/ 116 w 164"/>
                  <a:gd name="T85" fmla="*/ 0 h 184"/>
                  <a:gd name="T86" fmla="*/ 114 w 164"/>
                  <a:gd name="T87" fmla="*/ 6 h 184"/>
                  <a:gd name="T88" fmla="*/ 108 w 164"/>
                  <a:gd name="T89" fmla="*/ 16 h 184"/>
                  <a:gd name="T90" fmla="*/ 100 w 164"/>
                  <a:gd name="T91" fmla="*/ 20 h 184"/>
                  <a:gd name="T92" fmla="*/ 98 w 164"/>
                  <a:gd name="T93" fmla="*/ 38 h 184"/>
                  <a:gd name="T94" fmla="*/ 76 w 164"/>
                  <a:gd name="T95" fmla="*/ 50 h 184"/>
                  <a:gd name="T96" fmla="*/ 70 w 164"/>
                  <a:gd name="T97" fmla="*/ 56 h 184"/>
                  <a:gd name="T98" fmla="*/ 64 w 164"/>
                  <a:gd name="T99" fmla="*/ 68 h 184"/>
                  <a:gd name="T100" fmla="*/ 58 w 164"/>
                  <a:gd name="T101" fmla="*/ 68 h 184"/>
                  <a:gd name="T102" fmla="*/ 46 w 164"/>
                  <a:gd name="T103" fmla="*/ 66 h 184"/>
                  <a:gd name="T104" fmla="*/ 44 w 164"/>
                  <a:gd name="T105" fmla="*/ 72 h 184"/>
                  <a:gd name="T106" fmla="*/ 40 w 164"/>
                  <a:gd name="T107" fmla="*/ 8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4" h="184">
                    <a:moveTo>
                      <a:pt x="36" y="90"/>
                    </a:moveTo>
                    <a:lnTo>
                      <a:pt x="36" y="90"/>
                    </a:lnTo>
                    <a:lnTo>
                      <a:pt x="34" y="90"/>
                    </a:lnTo>
                    <a:lnTo>
                      <a:pt x="32" y="90"/>
                    </a:lnTo>
                    <a:lnTo>
                      <a:pt x="30" y="90"/>
                    </a:lnTo>
                    <a:lnTo>
                      <a:pt x="28" y="90"/>
                    </a:lnTo>
                    <a:lnTo>
                      <a:pt x="26" y="90"/>
                    </a:lnTo>
                    <a:lnTo>
                      <a:pt x="24" y="90"/>
                    </a:lnTo>
                    <a:lnTo>
                      <a:pt x="20" y="88"/>
                    </a:lnTo>
                    <a:lnTo>
                      <a:pt x="16" y="88"/>
                    </a:lnTo>
                    <a:lnTo>
                      <a:pt x="14" y="88"/>
                    </a:lnTo>
                    <a:lnTo>
                      <a:pt x="12" y="88"/>
                    </a:lnTo>
                    <a:lnTo>
                      <a:pt x="10" y="88"/>
                    </a:lnTo>
                    <a:lnTo>
                      <a:pt x="8" y="88"/>
                    </a:lnTo>
                    <a:lnTo>
                      <a:pt x="6" y="88"/>
                    </a:lnTo>
                    <a:lnTo>
                      <a:pt x="6" y="88"/>
                    </a:lnTo>
                    <a:lnTo>
                      <a:pt x="4" y="88"/>
                    </a:lnTo>
                    <a:lnTo>
                      <a:pt x="4" y="90"/>
                    </a:lnTo>
                    <a:lnTo>
                      <a:pt x="4" y="90"/>
                    </a:lnTo>
                    <a:lnTo>
                      <a:pt x="2" y="92"/>
                    </a:lnTo>
                    <a:lnTo>
                      <a:pt x="2" y="94"/>
                    </a:lnTo>
                    <a:lnTo>
                      <a:pt x="2" y="96"/>
                    </a:lnTo>
                    <a:lnTo>
                      <a:pt x="2" y="96"/>
                    </a:lnTo>
                    <a:lnTo>
                      <a:pt x="0" y="100"/>
                    </a:lnTo>
                    <a:lnTo>
                      <a:pt x="0" y="104"/>
                    </a:lnTo>
                    <a:lnTo>
                      <a:pt x="0" y="108"/>
                    </a:lnTo>
                    <a:lnTo>
                      <a:pt x="0" y="108"/>
                    </a:lnTo>
                    <a:lnTo>
                      <a:pt x="0" y="110"/>
                    </a:lnTo>
                    <a:lnTo>
                      <a:pt x="0" y="112"/>
                    </a:lnTo>
                    <a:lnTo>
                      <a:pt x="2" y="112"/>
                    </a:lnTo>
                    <a:lnTo>
                      <a:pt x="2" y="114"/>
                    </a:lnTo>
                    <a:lnTo>
                      <a:pt x="2" y="114"/>
                    </a:lnTo>
                    <a:lnTo>
                      <a:pt x="4" y="114"/>
                    </a:lnTo>
                    <a:lnTo>
                      <a:pt x="4" y="116"/>
                    </a:lnTo>
                    <a:lnTo>
                      <a:pt x="6" y="116"/>
                    </a:lnTo>
                    <a:lnTo>
                      <a:pt x="8" y="116"/>
                    </a:lnTo>
                    <a:lnTo>
                      <a:pt x="10" y="118"/>
                    </a:lnTo>
                    <a:lnTo>
                      <a:pt x="10" y="118"/>
                    </a:lnTo>
                    <a:lnTo>
                      <a:pt x="10" y="118"/>
                    </a:lnTo>
                    <a:lnTo>
                      <a:pt x="12" y="120"/>
                    </a:lnTo>
                    <a:lnTo>
                      <a:pt x="12" y="120"/>
                    </a:lnTo>
                    <a:lnTo>
                      <a:pt x="12" y="120"/>
                    </a:lnTo>
                    <a:lnTo>
                      <a:pt x="12" y="122"/>
                    </a:lnTo>
                    <a:lnTo>
                      <a:pt x="12" y="124"/>
                    </a:lnTo>
                    <a:lnTo>
                      <a:pt x="12" y="126"/>
                    </a:lnTo>
                    <a:lnTo>
                      <a:pt x="12" y="128"/>
                    </a:lnTo>
                    <a:lnTo>
                      <a:pt x="12" y="130"/>
                    </a:lnTo>
                    <a:lnTo>
                      <a:pt x="12" y="134"/>
                    </a:lnTo>
                    <a:lnTo>
                      <a:pt x="12" y="134"/>
                    </a:lnTo>
                    <a:lnTo>
                      <a:pt x="12" y="136"/>
                    </a:lnTo>
                    <a:lnTo>
                      <a:pt x="12" y="136"/>
                    </a:lnTo>
                    <a:lnTo>
                      <a:pt x="12" y="136"/>
                    </a:lnTo>
                    <a:lnTo>
                      <a:pt x="14" y="138"/>
                    </a:lnTo>
                    <a:lnTo>
                      <a:pt x="14" y="138"/>
                    </a:lnTo>
                    <a:lnTo>
                      <a:pt x="16" y="138"/>
                    </a:lnTo>
                    <a:lnTo>
                      <a:pt x="16" y="138"/>
                    </a:lnTo>
                    <a:lnTo>
                      <a:pt x="18" y="138"/>
                    </a:lnTo>
                    <a:lnTo>
                      <a:pt x="20" y="138"/>
                    </a:lnTo>
                    <a:lnTo>
                      <a:pt x="22" y="138"/>
                    </a:lnTo>
                    <a:lnTo>
                      <a:pt x="24" y="138"/>
                    </a:lnTo>
                    <a:lnTo>
                      <a:pt x="24" y="138"/>
                    </a:lnTo>
                    <a:lnTo>
                      <a:pt x="26" y="140"/>
                    </a:lnTo>
                    <a:lnTo>
                      <a:pt x="26" y="140"/>
                    </a:lnTo>
                    <a:lnTo>
                      <a:pt x="26" y="142"/>
                    </a:lnTo>
                    <a:lnTo>
                      <a:pt x="26" y="142"/>
                    </a:lnTo>
                    <a:lnTo>
                      <a:pt x="26" y="144"/>
                    </a:lnTo>
                    <a:lnTo>
                      <a:pt x="26" y="146"/>
                    </a:lnTo>
                    <a:lnTo>
                      <a:pt x="26" y="150"/>
                    </a:lnTo>
                    <a:lnTo>
                      <a:pt x="26" y="154"/>
                    </a:lnTo>
                    <a:lnTo>
                      <a:pt x="26" y="156"/>
                    </a:lnTo>
                    <a:lnTo>
                      <a:pt x="26" y="158"/>
                    </a:lnTo>
                    <a:lnTo>
                      <a:pt x="26" y="158"/>
                    </a:lnTo>
                    <a:lnTo>
                      <a:pt x="28" y="160"/>
                    </a:lnTo>
                    <a:lnTo>
                      <a:pt x="28" y="160"/>
                    </a:lnTo>
                    <a:lnTo>
                      <a:pt x="28" y="162"/>
                    </a:lnTo>
                    <a:lnTo>
                      <a:pt x="30" y="162"/>
                    </a:lnTo>
                    <a:lnTo>
                      <a:pt x="30" y="162"/>
                    </a:lnTo>
                    <a:lnTo>
                      <a:pt x="32" y="162"/>
                    </a:lnTo>
                    <a:lnTo>
                      <a:pt x="34" y="162"/>
                    </a:lnTo>
                    <a:lnTo>
                      <a:pt x="34" y="162"/>
                    </a:lnTo>
                    <a:lnTo>
                      <a:pt x="36" y="162"/>
                    </a:lnTo>
                    <a:lnTo>
                      <a:pt x="36" y="162"/>
                    </a:lnTo>
                    <a:lnTo>
                      <a:pt x="38" y="164"/>
                    </a:lnTo>
                    <a:lnTo>
                      <a:pt x="38" y="166"/>
                    </a:lnTo>
                    <a:lnTo>
                      <a:pt x="40" y="168"/>
                    </a:lnTo>
                    <a:lnTo>
                      <a:pt x="40" y="170"/>
                    </a:lnTo>
                    <a:lnTo>
                      <a:pt x="42" y="170"/>
                    </a:lnTo>
                    <a:lnTo>
                      <a:pt x="44" y="172"/>
                    </a:lnTo>
                    <a:lnTo>
                      <a:pt x="46" y="174"/>
                    </a:lnTo>
                    <a:lnTo>
                      <a:pt x="48" y="174"/>
                    </a:lnTo>
                    <a:lnTo>
                      <a:pt x="52" y="176"/>
                    </a:lnTo>
                    <a:lnTo>
                      <a:pt x="56" y="176"/>
                    </a:lnTo>
                    <a:lnTo>
                      <a:pt x="58" y="176"/>
                    </a:lnTo>
                    <a:lnTo>
                      <a:pt x="60" y="176"/>
                    </a:lnTo>
                    <a:lnTo>
                      <a:pt x="60" y="176"/>
                    </a:lnTo>
                    <a:lnTo>
                      <a:pt x="62" y="176"/>
                    </a:lnTo>
                    <a:lnTo>
                      <a:pt x="62" y="176"/>
                    </a:lnTo>
                    <a:lnTo>
                      <a:pt x="64" y="176"/>
                    </a:lnTo>
                    <a:lnTo>
                      <a:pt x="64" y="174"/>
                    </a:lnTo>
                    <a:lnTo>
                      <a:pt x="66" y="174"/>
                    </a:lnTo>
                    <a:lnTo>
                      <a:pt x="66" y="172"/>
                    </a:lnTo>
                    <a:lnTo>
                      <a:pt x="66" y="170"/>
                    </a:lnTo>
                    <a:lnTo>
                      <a:pt x="68" y="170"/>
                    </a:lnTo>
                    <a:lnTo>
                      <a:pt x="68" y="168"/>
                    </a:lnTo>
                    <a:lnTo>
                      <a:pt x="70" y="166"/>
                    </a:lnTo>
                    <a:lnTo>
                      <a:pt x="70" y="166"/>
                    </a:lnTo>
                    <a:lnTo>
                      <a:pt x="70" y="166"/>
                    </a:lnTo>
                    <a:lnTo>
                      <a:pt x="72" y="166"/>
                    </a:lnTo>
                    <a:lnTo>
                      <a:pt x="74" y="166"/>
                    </a:lnTo>
                    <a:lnTo>
                      <a:pt x="76" y="166"/>
                    </a:lnTo>
                    <a:lnTo>
                      <a:pt x="76" y="166"/>
                    </a:lnTo>
                    <a:lnTo>
                      <a:pt x="78" y="166"/>
                    </a:lnTo>
                    <a:lnTo>
                      <a:pt x="80" y="166"/>
                    </a:lnTo>
                    <a:lnTo>
                      <a:pt x="82" y="168"/>
                    </a:lnTo>
                    <a:lnTo>
                      <a:pt x="84" y="168"/>
                    </a:lnTo>
                    <a:lnTo>
                      <a:pt x="84" y="168"/>
                    </a:lnTo>
                    <a:lnTo>
                      <a:pt x="84" y="170"/>
                    </a:lnTo>
                    <a:lnTo>
                      <a:pt x="86" y="172"/>
                    </a:lnTo>
                    <a:lnTo>
                      <a:pt x="86" y="174"/>
                    </a:lnTo>
                    <a:lnTo>
                      <a:pt x="86" y="176"/>
                    </a:lnTo>
                    <a:lnTo>
                      <a:pt x="88" y="178"/>
                    </a:lnTo>
                    <a:lnTo>
                      <a:pt x="88" y="180"/>
                    </a:lnTo>
                    <a:lnTo>
                      <a:pt x="88" y="182"/>
                    </a:lnTo>
                    <a:lnTo>
                      <a:pt x="90" y="182"/>
                    </a:lnTo>
                    <a:lnTo>
                      <a:pt x="90" y="182"/>
                    </a:lnTo>
                    <a:lnTo>
                      <a:pt x="90" y="184"/>
                    </a:lnTo>
                    <a:lnTo>
                      <a:pt x="92" y="184"/>
                    </a:lnTo>
                    <a:lnTo>
                      <a:pt x="92" y="184"/>
                    </a:lnTo>
                    <a:lnTo>
                      <a:pt x="94" y="184"/>
                    </a:lnTo>
                    <a:lnTo>
                      <a:pt x="98" y="184"/>
                    </a:lnTo>
                    <a:lnTo>
                      <a:pt x="100" y="184"/>
                    </a:lnTo>
                    <a:lnTo>
                      <a:pt x="104" y="184"/>
                    </a:lnTo>
                    <a:lnTo>
                      <a:pt x="106" y="184"/>
                    </a:lnTo>
                    <a:lnTo>
                      <a:pt x="108" y="184"/>
                    </a:lnTo>
                    <a:lnTo>
                      <a:pt x="108" y="182"/>
                    </a:lnTo>
                    <a:lnTo>
                      <a:pt x="110" y="182"/>
                    </a:lnTo>
                    <a:lnTo>
                      <a:pt x="110" y="182"/>
                    </a:lnTo>
                    <a:lnTo>
                      <a:pt x="110" y="180"/>
                    </a:lnTo>
                    <a:lnTo>
                      <a:pt x="112" y="180"/>
                    </a:lnTo>
                    <a:lnTo>
                      <a:pt x="112" y="178"/>
                    </a:lnTo>
                    <a:lnTo>
                      <a:pt x="112" y="176"/>
                    </a:lnTo>
                    <a:lnTo>
                      <a:pt x="112" y="172"/>
                    </a:lnTo>
                    <a:lnTo>
                      <a:pt x="114" y="170"/>
                    </a:lnTo>
                    <a:lnTo>
                      <a:pt x="114" y="170"/>
                    </a:lnTo>
                    <a:lnTo>
                      <a:pt x="114" y="168"/>
                    </a:lnTo>
                    <a:lnTo>
                      <a:pt x="116" y="166"/>
                    </a:lnTo>
                    <a:lnTo>
                      <a:pt x="118" y="164"/>
                    </a:lnTo>
                    <a:lnTo>
                      <a:pt x="120" y="160"/>
                    </a:lnTo>
                    <a:lnTo>
                      <a:pt x="120" y="158"/>
                    </a:lnTo>
                    <a:lnTo>
                      <a:pt x="122" y="158"/>
                    </a:lnTo>
                    <a:lnTo>
                      <a:pt x="122" y="156"/>
                    </a:lnTo>
                    <a:lnTo>
                      <a:pt x="122" y="154"/>
                    </a:lnTo>
                    <a:lnTo>
                      <a:pt x="120" y="150"/>
                    </a:lnTo>
                    <a:lnTo>
                      <a:pt x="120" y="148"/>
                    </a:lnTo>
                    <a:lnTo>
                      <a:pt x="120" y="146"/>
                    </a:lnTo>
                    <a:lnTo>
                      <a:pt x="120" y="144"/>
                    </a:lnTo>
                    <a:lnTo>
                      <a:pt x="120" y="144"/>
                    </a:lnTo>
                    <a:lnTo>
                      <a:pt x="122" y="144"/>
                    </a:lnTo>
                    <a:lnTo>
                      <a:pt x="122" y="142"/>
                    </a:lnTo>
                    <a:lnTo>
                      <a:pt x="122" y="142"/>
                    </a:lnTo>
                    <a:lnTo>
                      <a:pt x="124" y="140"/>
                    </a:lnTo>
                    <a:lnTo>
                      <a:pt x="126" y="138"/>
                    </a:lnTo>
                    <a:lnTo>
                      <a:pt x="126" y="138"/>
                    </a:lnTo>
                    <a:lnTo>
                      <a:pt x="130" y="136"/>
                    </a:lnTo>
                    <a:lnTo>
                      <a:pt x="132" y="134"/>
                    </a:lnTo>
                    <a:lnTo>
                      <a:pt x="132" y="134"/>
                    </a:lnTo>
                    <a:lnTo>
                      <a:pt x="134" y="132"/>
                    </a:lnTo>
                    <a:lnTo>
                      <a:pt x="134" y="132"/>
                    </a:lnTo>
                    <a:lnTo>
                      <a:pt x="134" y="130"/>
                    </a:lnTo>
                    <a:lnTo>
                      <a:pt x="134" y="130"/>
                    </a:lnTo>
                    <a:lnTo>
                      <a:pt x="136" y="126"/>
                    </a:lnTo>
                    <a:lnTo>
                      <a:pt x="136" y="124"/>
                    </a:lnTo>
                    <a:lnTo>
                      <a:pt x="136" y="120"/>
                    </a:lnTo>
                    <a:lnTo>
                      <a:pt x="138" y="116"/>
                    </a:lnTo>
                    <a:lnTo>
                      <a:pt x="138" y="112"/>
                    </a:lnTo>
                    <a:lnTo>
                      <a:pt x="138" y="112"/>
                    </a:lnTo>
                    <a:lnTo>
                      <a:pt x="138" y="110"/>
                    </a:lnTo>
                    <a:lnTo>
                      <a:pt x="140" y="108"/>
                    </a:lnTo>
                    <a:lnTo>
                      <a:pt x="140" y="108"/>
                    </a:lnTo>
                    <a:lnTo>
                      <a:pt x="140" y="108"/>
                    </a:lnTo>
                    <a:lnTo>
                      <a:pt x="142" y="108"/>
                    </a:lnTo>
                    <a:lnTo>
                      <a:pt x="142" y="106"/>
                    </a:lnTo>
                    <a:lnTo>
                      <a:pt x="144" y="106"/>
                    </a:lnTo>
                    <a:lnTo>
                      <a:pt x="146" y="106"/>
                    </a:lnTo>
                    <a:lnTo>
                      <a:pt x="148" y="104"/>
                    </a:lnTo>
                    <a:lnTo>
                      <a:pt x="150" y="104"/>
                    </a:lnTo>
                    <a:lnTo>
                      <a:pt x="152" y="104"/>
                    </a:lnTo>
                    <a:lnTo>
                      <a:pt x="152" y="104"/>
                    </a:lnTo>
                    <a:lnTo>
                      <a:pt x="152" y="102"/>
                    </a:lnTo>
                    <a:lnTo>
                      <a:pt x="152" y="102"/>
                    </a:lnTo>
                    <a:lnTo>
                      <a:pt x="154" y="102"/>
                    </a:lnTo>
                    <a:lnTo>
                      <a:pt x="154" y="100"/>
                    </a:lnTo>
                    <a:lnTo>
                      <a:pt x="154" y="98"/>
                    </a:lnTo>
                    <a:lnTo>
                      <a:pt x="154" y="96"/>
                    </a:lnTo>
                    <a:lnTo>
                      <a:pt x="154" y="94"/>
                    </a:lnTo>
                    <a:lnTo>
                      <a:pt x="154" y="92"/>
                    </a:lnTo>
                    <a:lnTo>
                      <a:pt x="154" y="90"/>
                    </a:lnTo>
                    <a:lnTo>
                      <a:pt x="152" y="88"/>
                    </a:lnTo>
                    <a:lnTo>
                      <a:pt x="152" y="88"/>
                    </a:lnTo>
                    <a:lnTo>
                      <a:pt x="152" y="86"/>
                    </a:lnTo>
                    <a:lnTo>
                      <a:pt x="150" y="86"/>
                    </a:lnTo>
                    <a:lnTo>
                      <a:pt x="148" y="84"/>
                    </a:lnTo>
                    <a:lnTo>
                      <a:pt x="146" y="82"/>
                    </a:lnTo>
                    <a:lnTo>
                      <a:pt x="144" y="82"/>
                    </a:lnTo>
                    <a:lnTo>
                      <a:pt x="142" y="80"/>
                    </a:lnTo>
                    <a:lnTo>
                      <a:pt x="140" y="80"/>
                    </a:lnTo>
                    <a:lnTo>
                      <a:pt x="140" y="78"/>
                    </a:lnTo>
                    <a:lnTo>
                      <a:pt x="138" y="78"/>
                    </a:lnTo>
                    <a:lnTo>
                      <a:pt x="138" y="76"/>
                    </a:lnTo>
                    <a:lnTo>
                      <a:pt x="138" y="76"/>
                    </a:lnTo>
                    <a:lnTo>
                      <a:pt x="138" y="74"/>
                    </a:lnTo>
                    <a:lnTo>
                      <a:pt x="138" y="72"/>
                    </a:lnTo>
                    <a:lnTo>
                      <a:pt x="138" y="68"/>
                    </a:lnTo>
                    <a:lnTo>
                      <a:pt x="138" y="62"/>
                    </a:lnTo>
                    <a:lnTo>
                      <a:pt x="138" y="58"/>
                    </a:lnTo>
                    <a:lnTo>
                      <a:pt x="138" y="56"/>
                    </a:lnTo>
                    <a:lnTo>
                      <a:pt x="138" y="52"/>
                    </a:lnTo>
                    <a:lnTo>
                      <a:pt x="144" y="48"/>
                    </a:lnTo>
                    <a:lnTo>
                      <a:pt x="150" y="44"/>
                    </a:lnTo>
                    <a:lnTo>
                      <a:pt x="152" y="42"/>
                    </a:lnTo>
                    <a:lnTo>
                      <a:pt x="154" y="42"/>
                    </a:lnTo>
                    <a:lnTo>
                      <a:pt x="158" y="38"/>
                    </a:lnTo>
                    <a:lnTo>
                      <a:pt x="160" y="36"/>
                    </a:lnTo>
                    <a:lnTo>
                      <a:pt x="162" y="36"/>
                    </a:lnTo>
                    <a:lnTo>
                      <a:pt x="162" y="34"/>
                    </a:lnTo>
                    <a:lnTo>
                      <a:pt x="164" y="34"/>
                    </a:lnTo>
                    <a:lnTo>
                      <a:pt x="164" y="32"/>
                    </a:lnTo>
                    <a:lnTo>
                      <a:pt x="164" y="32"/>
                    </a:lnTo>
                    <a:lnTo>
                      <a:pt x="164" y="32"/>
                    </a:lnTo>
                    <a:lnTo>
                      <a:pt x="164" y="30"/>
                    </a:lnTo>
                    <a:lnTo>
                      <a:pt x="164" y="28"/>
                    </a:lnTo>
                    <a:lnTo>
                      <a:pt x="164" y="26"/>
                    </a:lnTo>
                    <a:lnTo>
                      <a:pt x="164" y="24"/>
                    </a:lnTo>
                    <a:lnTo>
                      <a:pt x="164" y="22"/>
                    </a:lnTo>
                    <a:lnTo>
                      <a:pt x="162" y="20"/>
                    </a:lnTo>
                    <a:lnTo>
                      <a:pt x="162" y="18"/>
                    </a:lnTo>
                    <a:lnTo>
                      <a:pt x="160" y="16"/>
                    </a:lnTo>
                    <a:lnTo>
                      <a:pt x="160" y="16"/>
                    </a:lnTo>
                    <a:lnTo>
                      <a:pt x="160" y="16"/>
                    </a:lnTo>
                    <a:lnTo>
                      <a:pt x="158" y="16"/>
                    </a:lnTo>
                    <a:lnTo>
                      <a:pt x="156" y="16"/>
                    </a:lnTo>
                    <a:lnTo>
                      <a:pt x="154" y="14"/>
                    </a:lnTo>
                    <a:lnTo>
                      <a:pt x="152" y="14"/>
                    </a:lnTo>
                    <a:lnTo>
                      <a:pt x="146" y="14"/>
                    </a:lnTo>
                    <a:lnTo>
                      <a:pt x="144" y="14"/>
                    </a:lnTo>
                    <a:lnTo>
                      <a:pt x="142" y="14"/>
                    </a:lnTo>
                    <a:lnTo>
                      <a:pt x="140" y="12"/>
                    </a:lnTo>
                    <a:lnTo>
                      <a:pt x="138" y="12"/>
                    </a:lnTo>
                    <a:lnTo>
                      <a:pt x="132" y="10"/>
                    </a:lnTo>
                    <a:lnTo>
                      <a:pt x="130" y="8"/>
                    </a:lnTo>
                    <a:lnTo>
                      <a:pt x="128" y="6"/>
                    </a:lnTo>
                    <a:lnTo>
                      <a:pt x="124" y="4"/>
                    </a:lnTo>
                    <a:lnTo>
                      <a:pt x="122" y="2"/>
                    </a:lnTo>
                    <a:lnTo>
                      <a:pt x="120" y="2"/>
                    </a:lnTo>
                    <a:lnTo>
                      <a:pt x="120" y="0"/>
                    </a:lnTo>
                    <a:lnTo>
                      <a:pt x="118" y="0"/>
                    </a:lnTo>
                    <a:lnTo>
                      <a:pt x="116" y="0"/>
                    </a:lnTo>
                    <a:lnTo>
                      <a:pt x="116" y="0"/>
                    </a:lnTo>
                    <a:lnTo>
                      <a:pt x="116" y="0"/>
                    </a:lnTo>
                    <a:lnTo>
                      <a:pt x="114" y="0"/>
                    </a:lnTo>
                    <a:lnTo>
                      <a:pt x="114" y="2"/>
                    </a:lnTo>
                    <a:lnTo>
                      <a:pt x="114" y="2"/>
                    </a:lnTo>
                    <a:lnTo>
                      <a:pt x="114" y="4"/>
                    </a:lnTo>
                    <a:lnTo>
                      <a:pt x="114" y="6"/>
                    </a:lnTo>
                    <a:lnTo>
                      <a:pt x="112" y="8"/>
                    </a:lnTo>
                    <a:lnTo>
                      <a:pt x="112" y="10"/>
                    </a:lnTo>
                    <a:lnTo>
                      <a:pt x="112" y="12"/>
                    </a:lnTo>
                    <a:lnTo>
                      <a:pt x="112" y="14"/>
                    </a:lnTo>
                    <a:lnTo>
                      <a:pt x="110" y="14"/>
                    </a:lnTo>
                    <a:lnTo>
                      <a:pt x="108" y="16"/>
                    </a:lnTo>
                    <a:lnTo>
                      <a:pt x="106" y="16"/>
                    </a:lnTo>
                    <a:lnTo>
                      <a:pt x="104" y="18"/>
                    </a:lnTo>
                    <a:lnTo>
                      <a:pt x="102" y="18"/>
                    </a:lnTo>
                    <a:lnTo>
                      <a:pt x="102" y="20"/>
                    </a:lnTo>
                    <a:lnTo>
                      <a:pt x="102" y="20"/>
                    </a:lnTo>
                    <a:lnTo>
                      <a:pt x="100" y="20"/>
                    </a:lnTo>
                    <a:lnTo>
                      <a:pt x="100" y="22"/>
                    </a:lnTo>
                    <a:lnTo>
                      <a:pt x="100" y="24"/>
                    </a:lnTo>
                    <a:lnTo>
                      <a:pt x="98" y="26"/>
                    </a:lnTo>
                    <a:lnTo>
                      <a:pt x="98" y="30"/>
                    </a:lnTo>
                    <a:lnTo>
                      <a:pt x="98" y="34"/>
                    </a:lnTo>
                    <a:lnTo>
                      <a:pt x="98" y="38"/>
                    </a:lnTo>
                    <a:lnTo>
                      <a:pt x="92" y="40"/>
                    </a:lnTo>
                    <a:lnTo>
                      <a:pt x="88" y="42"/>
                    </a:lnTo>
                    <a:lnTo>
                      <a:pt x="84" y="44"/>
                    </a:lnTo>
                    <a:lnTo>
                      <a:pt x="82" y="46"/>
                    </a:lnTo>
                    <a:lnTo>
                      <a:pt x="78" y="48"/>
                    </a:lnTo>
                    <a:lnTo>
                      <a:pt x="76" y="50"/>
                    </a:lnTo>
                    <a:lnTo>
                      <a:pt x="74" y="50"/>
                    </a:lnTo>
                    <a:lnTo>
                      <a:pt x="72" y="52"/>
                    </a:lnTo>
                    <a:lnTo>
                      <a:pt x="72" y="54"/>
                    </a:lnTo>
                    <a:lnTo>
                      <a:pt x="70" y="54"/>
                    </a:lnTo>
                    <a:lnTo>
                      <a:pt x="70" y="54"/>
                    </a:lnTo>
                    <a:lnTo>
                      <a:pt x="70" y="56"/>
                    </a:lnTo>
                    <a:lnTo>
                      <a:pt x="68" y="62"/>
                    </a:lnTo>
                    <a:lnTo>
                      <a:pt x="66" y="64"/>
                    </a:lnTo>
                    <a:lnTo>
                      <a:pt x="66" y="66"/>
                    </a:lnTo>
                    <a:lnTo>
                      <a:pt x="66" y="66"/>
                    </a:lnTo>
                    <a:lnTo>
                      <a:pt x="64" y="68"/>
                    </a:lnTo>
                    <a:lnTo>
                      <a:pt x="64" y="68"/>
                    </a:lnTo>
                    <a:lnTo>
                      <a:pt x="64" y="68"/>
                    </a:lnTo>
                    <a:lnTo>
                      <a:pt x="62" y="68"/>
                    </a:lnTo>
                    <a:lnTo>
                      <a:pt x="62" y="70"/>
                    </a:lnTo>
                    <a:lnTo>
                      <a:pt x="60" y="70"/>
                    </a:lnTo>
                    <a:lnTo>
                      <a:pt x="60" y="68"/>
                    </a:lnTo>
                    <a:lnTo>
                      <a:pt x="58" y="68"/>
                    </a:lnTo>
                    <a:lnTo>
                      <a:pt x="54" y="68"/>
                    </a:lnTo>
                    <a:lnTo>
                      <a:pt x="52" y="68"/>
                    </a:lnTo>
                    <a:lnTo>
                      <a:pt x="50" y="66"/>
                    </a:lnTo>
                    <a:lnTo>
                      <a:pt x="48" y="66"/>
                    </a:lnTo>
                    <a:lnTo>
                      <a:pt x="48" y="66"/>
                    </a:lnTo>
                    <a:lnTo>
                      <a:pt x="46" y="66"/>
                    </a:lnTo>
                    <a:lnTo>
                      <a:pt x="46" y="68"/>
                    </a:lnTo>
                    <a:lnTo>
                      <a:pt x="46" y="68"/>
                    </a:lnTo>
                    <a:lnTo>
                      <a:pt x="44" y="68"/>
                    </a:lnTo>
                    <a:lnTo>
                      <a:pt x="44" y="70"/>
                    </a:lnTo>
                    <a:lnTo>
                      <a:pt x="44" y="70"/>
                    </a:lnTo>
                    <a:lnTo>
                      <a:pt x="44" y="72"/>
                    </a:lnTo>
                    <a:lnTo>
                      <a:pt x="44" y="74"/>
                    </a:lnTo>
                    <a:lnTo>
                      <a:pt x="42" y="78"/>
                    </a:lnTo>
                    <a:lnTo>
                      <a:pt x="42" y="80"/>
                    </a:lnTo>
                    <a:lnTo>
                      <a:pt x="42" y="82"/>
                    </a:lnTo>
                    <a:lnTo>
                      <a:pt x="40" y="84"/>
                    </a:lnTo>
                    <a:lnTo>
                      <a:pt x="40" y="86"/>
                    </a:lnTo>
                    <a:lnTo>
                      <a:pt x="38" y="88"/>
                    </a:lnTo>
                    <a:lnTo>
                      <a:pt x="38" y="88"/>
                    </a:lnTo>
                    <a:lnTo>
                      <a:pt x="36" y="90"/>
                    </a:lnTo>
                    <a:lnTo>
                      <a:pt x="36" y="9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35" name="Freeform 217"/>
              <p:cNvSpPr>
                <a:spLocks/>
              </p:cNvSpPr>
              <p:nvPr/>
            </p:nvSpPr>
            <p:spPr bwMode="auto">
              <a:xfrm>
                <a:off x="7034503" y="4740442"/>
                <a:ext cx="158750" cy="196850"/>
              </a:xfrm>
              <a:custGeom>
                <a:avLst/>
                <a:gdLst>
                  <a:gd name="T0" fmla="*/ 26 w 100"/>
                  <a:gd name="T1" fmla="*/ 30 h 124"/>
                  <a:gd name="T2" fmla="*/ 22 w 100"/>
                  <a:gd name="T3" fmla="*/ 38 h 124"/>
                  <a:gd name="T4" fmla="*/ 16 w 100"/>
                  <a:gd name="T5" fmla="*/ 48 h 124"/>
                  <a:gd name="T6" fmla="*/ 14 w 100"/>
                  <a:gd name="T7" fmla="*/ 60 h 124"/>
                  <a:gd name="T8" fmla="*/ 6 w 100"/>
                  <a:gd name="T9" fmla="*/ 64 h 124"/>
                  <a:gd name="T10" fmla="*/ 2 w 100"/>
                  <a:gd name="T11" fmla="*/ 70 h 124"/>
                  <a:gd name="T12" fmla="*/ 0 w 100"/>
                  <a:gd name="T13" fmla="*/ 88 h 124"/>
                  <a:gd name="T14" fmla="*/ 4 w 100"/>
                  <a:gd name="T15" fmla="*/ 94 h 124"/>
                  <a:gd name="T16" fmla="*/ 14 w 100"/>
                  <a:gd name="T17" fmla="*/ 100 h 124"/>
                  <a:gd name="T18" fmla="*/ 16 w 100"/>
                  <a:gd name="T19" fmla="*/ 104 h 124"/>
                  <a:gd name="T20" fmla="*/ 18 w 100"/>
                  <a:gd name="T21" fmla="*/ 116 h 124"/>
                  <a:gd name="T22" fmla="*/ 24 w 100"/>
                  <a:gd name="T23" fmla="*/ 120 h 124"/>
                  <a:gd name="T24" fmla="*/ 30 w 100"/>
                  <a:gd name="T25" fmla="*/ 120 h 124"/>
                  <a:gd name="T26" fmla="*/ 34 w 100"/>
                  <a:gd name="T27" fmla="*/ 110 h 124"/>
                  <a:gd name="T28" fmla="*/ 34 w 100"/>
                  <a:gd name="T29" fmla="*/ 94 h 124"/>
                  <a:gd name="T30" fmla="*/ 40 w 100"/>
                  <a:gd name="T31" fmla="*/ 90 h 124"/>
                  <a:gd name="T32" fmla="*/ 46 w 100"/>
                  <a:gd name="T33" fmla="*/ 88 h 124"/>
                  <a:gd name="T34" fmla="*/ 46 w 100"/>
                  <a:gd name="T35" fmla="*/ 94 h 124"/>
                  <a:gd name="T36" fmla="*/ 44 w 100"/>
                  <a:gd name="T37" fmla="*/ 110 h 124"/>
                  <a:gd name="T38" fmla="*/ 48 w 100"/>
                  <a:gd name="T39" fmla="*/ 114 h 124"/>
                  <a:gd name="T40" fmla="*/ 56 w 100"/>
                  <a:gd name="T41" fmla="*/ 116 h 124"/>
                  <a:gd name="T42" fmla="*/ 60 w 100"/>
                  <a:gd name="T43" fmla="*/ 122 h 124"/>
                  <a:gd name="T44" fmla="*/ 70 w 100"/>
                  <a:gd name="T45" fmla="*/ 122 h 124"/>
                  <a:gd name="T46" fmla="*/ 72 w 100"/>
                  <a:gd name="T47" fmla="*/ 118 h 124"/>
                  <a:gd name="T48" fmla="*/ 70 w 100"/>
                  <a:gd name="T49" fmla="*/ 104 h 124"/>
                  <a:gd name="T50" fmla="*/ 60 w 100"/>
                  <a:gd name="T51" fmla="*/ 88 h 124"/>
                  <a:gd name="T52" fmla="*/ 52 w 100"/>
                  <a:gd name="T53" fmla="*/ 74 h 124"/>
                  <a:gd name="T54" fmla="*/ 56 w 100"/>
                  <a:gd name="T55" fmla="*/ 68 h 124"/>
                  <a:gd name="T56" fmla="*/ 66 w 100"/>
                  <a:gd name="T57" fmla="*/ 58 h 124"/>
                  <a:gd name="T58" fmla="*/ 70 w 100"/>
                  <a:gd name="T59" fmla="*/ 48 h 124"/>
                  <a:gd name="T60" fmla="*/ 68 w 100"/>
                  <a:gd name="T61" fmla="*/ 42 h 124"/>
                  <a:gd name="T62" fmla="*/ 62 w 100"/>
                  <a:gd name="T63" fmla="*/ 42 h 124"/>
                  <a:gd name="T64" fmla="*/ 52 w 100"/>
                  <a:gd name="T65" fmla="*/ 48 h 124"/>
                  <a:gd name="T66" fmla="*/ 44 w 100"/>
                  <a:gd name="T67" fmla="*/ 52 h 124"/>
                  <a:gd name="T68" fmla="*/ 40 w 100"/>
                  <a:gd name="T69" fmla="*/ 46 h 124"/>
                  <a:gd name="T70" fmla="*/ 38 w 100"/>
                  <a:gd name="T71" fmla="*/ 30 h 124"/>
                  <a:gd name="T72" fmla="*/ 34 w 100"/>
                  <a:gd name="T73" fmla="*/ 18 h 124"/>
                  <a:gd name="T74" fmla="*/ 36 w 100"/>
                  <a:gd name="T75" fmla="*/ 14 h 124"/>
                  <a:gd name="T76" fmla="*/ 44 w 100"/>
                  <a:gd name="T77" fmla="*/ 18 h 124"/>
                  <a:gd name="T78" fmla="*/ 52 w 100"/>
                  <a:gd name="T79" fmla="*/ 24 h 124"/>
                  <a:gd name="T80" fmla="*/ 64 w 100"/>
                  <a:gd name="T81" fmla="*/ 22 h 124"/>
                  <a:gd name="T82" fmla="*/ 70 w 100"/>
                  <a:gd name="T83" fmla="*/ 24 h 124"/>
                  <a:gd name="T84" fmla="*/ 78 w 100"/>
                  <a:gd name="T85" fmla="*/ 26 h 124"/>
                  <a:gd name="T86" fmla="*/ 96 w 100"/>
                  <a:gd name="T87" fmla="*/ 20 h 124"/>
                  <a:gd name="T88" fmla="*/ 100 w 100"/>
                  <a:gd name="T89" fmla="*/ 14 h 124"/>
                  <a:gd name="T90" fmla="*/ 96 w 100"/>
                  <a:gd name="T91" fmla="*/ 2 h 124"/>
                  <a:gd name="T92" fmla="*/ 92 w 100"/>
                  <a:gd name="T93" fmla="*/ 0 h 124"/>
                  <a:gd name="T94" fmla="*/ 86 w 100"/>
                  <a:gd name="T95" fmla="*/ 0 h 124"/>
                  <a:gd name="T96" fmla="*/ 82 w 100"/>
                  <a:gd name="T97" fmla="*/ 10 h 124"/>
                  <a:gd name="T98" fmla="*/ 74 w 100"/>
                  <a:gd name="T99" fmla="*/ 12 h 124"/>
                  <a:gd name="T100" fmla="*/ 50 w 100"/>
                  <a:gd name="T101" fmla="*/ 8 h 124"/>
                  <a:gd name="T102" fmla="*/ 32 w 100"/>
                  <a:gd name="T103" fmla="*/ 8 h 124"/>
                  <a:gd name="T104" fmla="*/ 28 w 100"/>
                  <a:gd name="T105" fmla="*/ 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0" h="124">
                    <a:moveTo>
                      <a:pt x="26" y="16"/>
                    </a:moveTo>
                    <a:lnTo>
                      <a:pt x="26" y="16"/>
                    </a:lnTo>
                    <a:lnTo>
                      <a:pt x="26" y="18"/>
                    </a:lnTo>
                    <a:lnTo>
                      <a:pt x="26" y="20"/>
                    </a:lnTo>
                    <a:lnTo>
                      <a:pt x="26" y="26"/>
                    </a:lnTo>
                    <a:lnTo>
                      <a:pt x="26" y="30"/>
                    </a:lnTo>
                    <a:lnTo>
                      <a:pt x="26" y="32"/>
                    </a:lnTo>
                    <a:lnTo>
                      <a:pt x="24" y="34"/>
                    </a:lnTo>
                    <a:lnTo>
                      <a:pt x="24" y="36"/>
                    </a:lnTo>
                    <a:lnTo>
                      <a:pt x="24" y="36"/>
                    </a:lnTo>
                    <a:lnTo>
                      <a:pt x="24" y="38"/>
                    </a:lnTo>
                    <a:lnTo>
                      <a:pt x="22" y="38"/>
                    </a:lnTo>
                    <a:lnTo>
                      <a:pt x="20" y="40"/>
                    </a:lnTo>
                    <a:lnTo>
                      <a:pt x="18" y="42"/>
                    </a:lnTo>
                    <a:lnTo>
                      <a:pt x="18" y="44"/>
                    </a:lnTo>
                    <a:lnTo>
                      <a:pt x="16" y="46"/>
                    </a:lnTo>
                    <a:lnTo>
                      <a:pt x="16" y="46"/>
                    </a:lnTo>
                    <a:lnTo>
                      <a:pt x="16" y="48"/>
                    </a:lnTo>
                    <a:lnTo>
                      <a:pt x="16" y="52"/>
                    </a:lnTo>
                    <a:lnTo>
                      <a:pt x="16" y="54"/>
                    </a:lnTo>
                    <a:lnTo>
                      <a:pt x="16" y="56"/>
                    </a:lnTo>
                    <a:lnTo>
                      <a:pt x="14" y="58"/>
                    </a:lnTo>
                    <a:lnTo>
                      <a:pt x="14" y="60"/>
                    </a:lnTo>
                    <a:lnTo>
                      <a:pt x="14" y="60"/>
                    </a:lnTo>
                    <a:lnTo>
                      <a:pt x="14" y="60"/>
                    </a:lnTo>
                    <a:lnTo>
                      <a:pt x="14" y="60"/>
                    </a:lnTo>
                    <a:lnTo>
                      <a:pt x="12" y="62"/>
                    </a:lnTo>
                    <a:lnTo>
                      <a:pt x="10" y="62"/>
                    </a:lnTo>
                    <a:lnTo>
                      <a:pt x="8" y="64"/>
                    </a:lnTo>
                    <a:lnTo>
                      <a:pt x="6" y="64"/>
                    </a:lnTo>
                    <a:lnTo>
                      <a:pt x="6" y="66"/>
                    </a:lnTo>
                    <a:lnTo>
                      <a:pt x="4" y="66"/>
                    </a:lnTo>
                    <a:lnTo>
                      <a:pt x="4" y="66"/>
                    </a:lnTo>
                    <a:lnTo>
                      <a:pt x="2" y="68"/>
                    </a:lnTo>
                    <a:lnTo>
                      <a:pt x="2" y="68"/>
                    </a:lnTo>
                    <a:lnTo>
                      <a:pt x="2" y="70"/>
                    </a:lnTo>
                    <a:lnTo>
                      <a:pt x="2" y="72"/>
                    </a:lnTo>
                    <a:lnTo>
                      <a:pt x="0" y="74"/>
                    </a:lnTo>
                    <a:lnTo>
                      <a:pt x="0" y="76"/>
                    </a:lnTo>
                    <a:lnTo>
                      <a:pt x="0" y="80"/>
                    </a:lnTo>
                    <a:lnTo>
                      <a:pt x="0" y="84"/>
                    </a:lnTo>
                    <a:lnTo>
                      <a:pt x="0" y="88"/>
                    </a:lnTo>
                    <a:lnTo>
                      <a:pt x="2" y="90"/>
                    </a:lnTo>
                    <a:lnTo>
                      <a:pt x="2" y="92"/>
                    </a:lnTo>
                    <a:lnTo>
                      <a:pt x="2" y="92"/>
                    </a:lnTo>
                    <a:lnTo>
                      <a:pt x="2" y="94"/>
                    </a:lnTo>
                    <a:lnTo>
                      <a:pt x="4" y="94"/>
                    </a:lnTo>
                    <a:lnTo>
                      <a:pt x="4" y="94"/>
                    </a:lnTo>
                    <a:lnTo>
                      <a:pt x="6" y="96"/>
                    </a:lnTo>
                    <a:lnTo>
                      <a:pt x="8" y="96"/>
                    </a:lnTo>
                    <a:lnTo>
                      <a:pt x="10" y="96"/>
                    </a:lnTo>
                    <a:lnTo>
                      <a:pt x="12" y="98"/>
                    </a:lnTo>
                    <a:lnTo>
                      <a:pt x="12" y="98"/>
                    </a:lnTo>
                    <a:lnTo>
                      <a:pt x="14" y="100"/>
                    </a:lnTo>
                    <a:lnTo>
                      <a:pt x="14" y="100"/>
                    </a:lnTo>
                    <a:lnTo>
                      <a:pt x="16" y="100"/>
                    </a:lnTo>
                    <a:lnTo>
                      <a:pt x="16" y="100"/>
                    </a:lnTo>
                    <a:lnTo>
                      <a:pt x="16" y="102"/>
                    </a:lnTo>
                    <a:lnTo>
                      <a:pt x="16" y="102"/>
                    </a:lnTo>
                    <a:lnTo>
                      <a:pt x="16" y="104"/>
                    </a:lnTo>
                    <a:lnTo>
                      <a:pt x="16" y="106"/>
                    </a:lnTo>
                    <a:lnTo>
                      <a:pt x="16" y="108"/>
                    </a:lnTo>
                    <a:lnTo>
                      <a:pt x="16" y="112"/>
                    </a:lnTo>
                    <a:lnTo>
                      <a:pt x="16" y="114"/>
                    </a:lnTo>
                    <a:lnTo>
                      <a:pt x="16" y="116"/>
                    </a:lnTo>
                    <a:lnTo>
                      <a:pt x="18" y="116"/>
                    </a:lnTo>
                    <a:lnTo>
                      <a:pt x="18" y="116"/>
                    </a:lnTo>
                    <a:lnTo>
                      <a:pt x="18" y="118"/>
                    </a:lnTo>
                    <a:lnTo>
                      <a:pt x="20" y="118"/>
                    </a:lnTo>
                    <a:lnTo>
                      <a:pt x="20" y="120"/>
                    </a:lnTo>
                    <a:lnTo>
                      <a:pt x="22" y="120"/>
                    </a:lnTo>
                    <a:lnTo>
                      <a:pt x="24" y="120"/>
                    </a:lnTo>
                    <a:lnTo>
                      <a:pt x="26" y="120"/>
                    </a:lnTo>
                    <a:lnTo>
                      <a:pt x="28" y="120"/>
                    </a:lnTo>
                    <a:lnTo>
                      <a:pt x="30" y="120"/>
                    </a:lnTo>
                    <a:lnTo>
                      <a:pt x="30" y="120"/>
                    </a:lnTo>
                    <a:lnTo>
                      <a:pt x="30" y="120"/>
                    </a:lnTo>
                    <a:lnTo>
                      <a:pt x="30" y="120"/>
                    </a:lnTo>
                    <a:lnTo>
                      <a:pt x="32" y="120"/>
                    </a:lnTo>
                    <a:lnTo>
                      <a:pt x="32" y="118"/>
                    </a:lnTo>
                    <a:lnTo>
                      <a:pt x="32" y="116"/>
                    </a:lnTo>
                    <a:lnTo>
                      <a:pt x="34" y="114"/>
                    </a:lnTo>
                    <a:lnTo>
                      <a:pt x="34" y="112"/>
                    </a:lnTo>
                    <a:lnTo>
                      <a:pt x="34" y="110"/>
                    </a:lnTo>
                    <a:lnTo>
                      <a:pt x="34" y="106"/>
                    </a:lnTo>
                    <a:lnTo>
                      <a:pt x="34" y="102"/>
                    </a:lnTo>
                    <a:lnTo>
                      <a:pt x="34" y="100"/>
                    </a:lnTo>
                    <a:lnTo>
                      <a:pt x="34" y="98"/>
                    </a:lnTo>
                    <a:lnTo>
                      <a:pt x="34" y="96"/>
                    </a:lnTo>
                    <a:lnTo>
                      <a:pt x="34" y="94"/>
                    </a:lnTo>
                    <a:lnTo>
                      <a:pt x="34" y="92"/>
                    </a:lnTo>
                    <a:lnTo>
                      <a:pt x="36" y="92"/>
                    </a:lnTo>
                    <a:lnTo>
                      <a:pt x="36" y="92"/>
                    </a:lnTo>
                    <a:lnTo>
                      <a:pt x="36" y="90"/>
                    </a:lnTo>
                    <a:lnTo>
                      <a:pt x="38" y="90"/>
                    </a:lnTo>
                    <a:lnTo>
                      <a:pt x="40" y="90"/>
                    </a:lnTo>
                    <a:lnTo>
                      <a:pt x="40" y="88"/>
                    </a:lnTo>
                    <a:lnTo>
                      <a:pt x="42" y="88"/>
                    </a:lnTo>
                    <a:lnTo>
                      <a:pt x="44" y="88"/>
                    </a:lnTo>
                    <a:lnTo>
                      <a:pt x="44" y="88"/>
                    </a:lnTo>
                    <a:lnTo>
                      <a:pt x="46" y="88"/>
                    </a:lnTo>
                    <a:lnTo>
                      <a:pt x="46" y="88"/>
                    </a:lnTo>
                    <a:lnTo>
                      <a:pt x="46" y="90"/>
                    </a:lnTo>
                    <a:lnTo>
                      <a:pt x="46" y="90"/>
                    </a:lnTo>
                    <a:lnTo>
                      <a:pt x="46" y="90"/>
                    </a:lnTo>
                    <a:lnTo>
                      <a:pt x="46" y="92"/>
                    </a:lnTo>
                    <a:lnTo>
                      <a:pt x="46" y="94"/>
                    </a:lnTo>
                    <a:lnTo>
                      <a:pt x="46" y="94"/>
                    </a:lnTo>
                    <a:lnTo>
                      <a:pt x="46" y="96"/>
                    </a:lnTo>
                    <a:lnTo>
                      <a:pt x="46" y="100"/>
                    </a:lnTo>
                    <a:lnTo>
                      <a:pt x="44" y="104"/>
                    </a:lnTo>
                    <a:lnTo>
                      <a:pt x="44" y="106"/>
                    </a:lnTo>
                    <a:lnTo>
                      <a:pt x="44" y="108"/>
                    </a:lnTo>
                    <a:lnTo>
                      <a:pt x="44" y="110"/>
                    </a:lnTo>
                    <a:lnTo>
                      <a:pt x="44" y="110"/>
                    </a:lnTo>
                    <a:lnTo>
                      <a:pt x="44" y="112"/>
                    </a:lnTo>
                    <a:lnTo>
                      <a:pt x="44" y="112"/>
                    </a:lnTo>
                    <a:lnTo>
                      <a:pt x="46" y="112"/>
                    </a:lnTo>
                    <a:lnTo>
                      <a:pt x="46" y="112"/>
                    </a:lnTo>
                    <a:lnTo>
                      <a:pt x="48" y="114"/>
                    </a:lnTo>
                    <a:lnTo>
                      <a:pt x="50" y="114"/>
                    </a:lnTo>
                    <a:lnTo>
                      <a:pt x="54" y="114"/>
                    </a:lnTo>
                    <a:lnTo>
                      <a:pt x="54" y="114"/>
                    </a:lnTo>
                    <a:lnTo>
                      <a:pt x="56" y="114"/>
                    </a:lnTo>
                    <a:lnTo>
                      <a:pt x="56" y="116"/>
                    </a:lnTo>
                    <a:lnTo>
                      <a:pt x="56" y="116"/>
                    </a:lnTo>
                    <a:lnTo>
                      <a:pt x="56" y="116"/>
                    </a:lnTo>
                    <a:lnTo>
                      <a:pt x="58" y="118"/>
                    </a:lnTo>
                    <a:lnTo>
                      <a:pt x="58" y="120"/>
                    </a:lnTo>
                    <a:lnTo>
                      <a:pt x="58" y="122"/>
                    </a:lnTo>
                    <a:lnTo>
                      <a:pt x="58" y="122"/>
                    </a:lnTo>
                    <a:lnTo>
                      <a:pt x="60" y="122"/>
                    </a:lnTo>
                    <a:lnTo>
                      <a:pt x="60" y="122"/>
                    </a:lnTo>
                    <a:lnTo>
                      <a:pt x="62" y="124"/>
                    </a:lnTo>
                    <a:lnTo>
                      <a:pt x="64" y="122"/>
                    </a:lnTo>
                    <a:lnTo>
                      <a:pt x="66" y="122"/>
                    </a:lnTo>
                    <a:lnTo>
                      <a:pt x="68" y="122"/>
                    </a:lnTo>
                    <a:lnTo>
                      <a:pt x="70" y="122"/>
                    </a:lnTo>
                    <a:lnTo>
                      <a:pt x="70" y="122"/>
                    </a:lnTo>
                    <a:lnTo>
                      <a:pt x="72" y="120"/>
                    </a:lnTo>
                    <a:lnTo>
                      <a:pt x="72" y="120"/>
                    </a:lnTo>
                    <a:lnTo>
                      <a:pt x="72" y="120"/>
                    </a:lnTo>
                    <a:lnTo>
                      <a:pt x="72" y="118"/>
                    </a:lnTo>
                    <a:lnTo>
                      <a:pt x="72" y="118"/>
                    </a:lnTo>
                    <a:lnTo>
                      <a:pt x="72" y="116"/>
                    </a:lnTo>
                    <a:lnTo>
                      <a:pt x="72" y="114"/>
                    </a:lnTo>
                    <a:lnTo>
                      <a:pt x="72" y="112"/>
                    </a:lnTo>
                    <a:lnTo>
                      <a:pt x="72" y="110"/>
                    </a:lnTo>
                    <a:lnTo>
                      <a:pt x="72" y="108"/>
                    </a:lnTo>
                    <a:lnTo>
                      <a:pt x="70" y="104"/>
                    </a:lnTo>
                    <a:lnTo>
                      <a:pt x="70" y="102"/>
                    </a:lnTo>
                    <a:lnTo>
                      <a:pt x="70" y="100"/>
                    </a:lnTo>
                    <a:lnTo>
                      <a:pt x="68" y="98"/>
                    </a:lnTo>
                    <a:lnTo>
                      <a:pt x="66" y="96"/>
                    </a:lnTo>
                    <a:lnTo>
                      <a:pt x="64" y="92"/>
                    </a:lnTo>
                    <a:lnTo>
                      <a:pt x="60" y="88"/>
                    </a:lnTo>
                    <a:lnTo>
                      <a:pt x="58" y="84"/>
                    </a:lnTo>
                    <a:lnTo>
                      <a:pt x="56" y="82"/>
                    </a:lnTo>
                    <a:lnTo>
                      <a:pt x="54" y="78"/>
                    </a:lnTo>
                    <a:lnTo>
                      <a:pt x="54" y="76"/>
                    </a:lnTo>
                    <a:lnTo>
                      <a:pt x="54" y="74"/>
                    </a:lnTo>
                    <a:lnTo>
                      <a:pt x="52" y="74"/>
                    </a:lnTo>
                    <a:lnTo>
                      <a:pt x="52" y="72"/>
                    </a:lnTo>
                    <a:lnTo>
                      <a:pt x="54" y="72"/>
                    </a:lnTo>
                    <a:lnTo>
                      <a:pt x="54" y="70"/>
                    </a:lnTo>
                    <a:lnTo>
                      <a:pt x="54" y="70"/>
                    </a:lnTo>
                    <a:lnTo>
                      <a:pt x="54" y="70"/>
                    </a:lnTo>
                    <a:lnTo>
                      <a:pt x="56" y="68"/>
                    </a:lnTo>
                    <a:lnTo>
                      <a:pt x="56" y="68"/>
                    </a:lnTo>
                    <a:lnTo>
                      <a:pt x="60" y="66"/>
                    </a:lnTo>
                    <a:lnTo>
                      <a:pt x="60" y="64"/>
                    </a:lnTo>
                    <a:lnTo>
                      <a:pt x="62" y="64"/>
                    </a:lnTo>
                    <a:lnTo>
                      <a:pt x="64" y="60"/>
                    </a:lnTo>
                    <a:lnTo>
                      <a:pt x="66" y="58"/>
                    </a:lnTo>
                    <a:lnTo>
                      <a:pt x="68" y="56"/>
                    </a:lnTo>
                    <a:lnTo>
                      <a:pt x="68" y="54"/>
                    </a:lnTo>
                    <a:lnTo>
                      <a:pt x="70" y="52"/>
                    </a:lnTo>
                    <a:lnTo>
                      <a:pt x="70" y="50"/>
                    </a:lnTo>
                    <a:lnTo>
                      <a:pt x="70" y="50"/>
                    </a:lnTo>
                    <a:lnTo>
                      <a:pt x="70" y="48"/>
                    </a:lnTo>
                    <a:lnTo>
                      <a:pt x="70" y="48"/>
                    </a:lnTo>
                    <a:lnTo>
                      <a:pt x="70" y="46"/>
                    </a:lnTo>
                    <a:lnTo>
                      <a:pt x="70" y="46"/>
                    </a:lnTo>
                    <a:lnTo>
                      <a:pt x="70" y="44"/>
                    </a:lnTo>
                    <a:lnTo>
                      <a:pt x="68" y="44"/>
                    </a:lnTo>
                    <a:lnTo>
                      <a:pt x="68" y="42"/>
                    </a:lnTo>
                    <a:lnTo>
                      <a:pt x="66" y="42"/>
                    </a:lnTo>
                    <a:lnTo>
                      <a:pt x="66" y="42"/>
                    </a:lnTo>
                    <a:lnTo>
                      <a:pt x="64" y="42"/>
                    </a:lnTo>
                    <a:lnTo>
                      <a:pt x="64" y="42"/>
                    </a:lnTo>
                    <a:lnTo>
                      <a:pt x="64" y="42"/>
                    </a:lnTo>
                    <a:lnTo>
                      <a:pt x="62" y="42"/>
                    </a:lnTo>
                    <a:lnTo>
                      <a:pt x="60" y="42"/>
                    </a:lnTo>
                    <a:lnTo>
                      <a:pt x="60" y="44"/>
                    </a:lnTo>
                    <a:lnTo>
                      <a:pt x="56" y="44"/>
                    </a:lnTo>
                    <a:lnTo>
                      <a:pt x="54" y="46"/>
                    </a:lnTo>
                    <a:lnTo>
                      <a:pt x="54" y="46"/>
                    </a:lnTo>
                    <a:lnTo>
                      <a:pt x="52" y="48"/>
                    </a:lnTo>
                    <a:lnTo>
                      <a:pt x="50" y="50"/>
                    </a:lnTo>
                    <a:lnTo>
                      <a:pt x="48" y="50"/>
                    </a:lnTo>
                    <a:lnTo>
                      <a:pt x="46" y="52"/>
                    </a:lnTo>
                    <a:lnTo>
                      <a:pt x="46" y="52"/>
                    </a:lnTo>
                    <a:lnTo>
                      <a:pt x="44" y="52"/>
                    </a:lnTo>
                    <a:lnTo>
                      <a:pt x="44" y="52"/>
                    </a:lnTo>
                    <a:lnTo>
                      <a:pt x="44" y="50"/>
                    </a:lnTo>
                    <a:lnTo>
                      <a:pt x="42" y="50"/>
                    </a:lnTo>
                    <a:lnTo>
                      <a:pt x="42" y="50"/>
                    </a:lnTo>
                    <a:lnTo>
                      <a:pt x="42" y="48"/>
                    </a:lnTo>
                    <a:lnTo>
                      <a:pt x="40" y="48"/>
                    </a:lnTo>
                    <a:lnTo>
                      <a:pt x="40" y="46"/>
                    </a:lnTo>
                    <a:lnTo>
                      <a:pt x="40" y="44"/>
                    </a:lnTo>
                    <a:lnTo>
                      <a:pt x="40" y="40"/>
                    </a:lnTo>
                    <a:lnTo>
                      <a:pt x="38" y="38"/>
                    </a:lnTo>
                    <a:lnTo>
                      <a:pt x="38" y="34"/>
                    </a:lnTo>
                    <a:lnTo>
                      <a:pt x="38" y="32"/>
                    </a:lnTo>
                    <a:lnTo>
                      <a:pt x="38" y="30"/>
                    </a:lnTo>
                    <a:lnTo>
                      <a:pt x="36" y="28"/>
                    </a:lnTo>
                    <a:lnTo>
                      <a:pt x="36" y="26"/>
                    </a:lnTo>
                    <a:lnTo>
                      <a:pt x="36" y="24"/>
                    </a:lnTo>
                    <a:lnTo>
                      <a:pt x="34" y="20"/>
                    </a:lnTo>
                    <a:lnTo>
                      <a:pt x="34" y="20"/>
                    </a:lnTo>
                    <a:lnTo>
                      <a:pt x="34" y="18"/>
                    </a:lnTo>
                    <a:lnTo>
                      <a:pt x="34" y="18"/>
                    </a:lnTo>
                    <a:lnTo>
                      <a:pt x="34" y="16"/>
                    </a:lnTo>
                    <a:lnTo>
                      <a:pt x="34" y="16"/>
                    </a:lnTo>
                    <a:lnTo>
                      <a:pt x="36" y="16"/>
                    </a:lnTo>
                    <a:lnTo>
                      <a:pt x="36" y="14"/>
                    </a:lnTo>
                    <a:lnTo>
                      <a:pt x="36" y="14"/>
                    </a:lnTo>
                    <a:lnTo>
                      <a:pt x="38" y="14"/>
                    </a:lnTo>
                    <a:lnTo>
                      <a:pt x="38" y="16"/>
                    </a:lnTo>
                    <a:lnTo>
                      <a:pt x="40" y="16"/>
                    </a:lnTo>
                    <a:lnTo>
                      <a:pt x="42" y="16"/>
                    </a:lnTo>
                    <a:lnTo>
                      <a:pt x="44" y="18"/>
                    </a:lnTo>
                    <a:lnTo>
                      <a:pt x="44" y="18"/>
                    </a:lnTo>
                    <a:lnTo>
                      <a:pt x="46" y="18"/>
                    </a:lnTo>
                    <a:lnTo>
                      <a:pt x="48" y="20"/>
                    </a:lnTo>
                    <a:lnTo>
                      <a:pt x="50" y="22"/>
                    </a:lnTo>
                    <a:lnTo>
                      <a:pt x="50" y="24"/>
                    </a:lnTo>
                    <a:lnTo>
                      <a:pt x="52" y="24"/>
                    </a:lnTo>
                    <a:lnTo>
                      <a:pt x="52" y="24"/>
                    </a:lnTo>
                    <a:lnTo>
                      <a:pt x="54" y="24"/>
                    </a:lnTo>
                    <a:lnTo>
                      <a:pt x="56" y="24"/>
                    </a:lnTo>
                    <a:lnTo>
                      <a:pt x="58" y="24"/>
                    </a:lnTo>
                    <a:lnTo>
                      <a:pt x="60" y="22"/>
                    </a:lnTo>
                    <a:lnTo>
                      <a:pt x="62" y="22"/>
                    </a:lnTo>
                    <a:lnTo>
                      <a:pt x="64" y="22"/>
                    </a:lnTo>
                    <a:lnTo>
                      <a:pt x="66" y="22"/>
                    </a:lnTo>
                    <a:lnTo>
                      <a:pt x="66" y="22"/>
                    </a:lnTo>
                    <a:lnTo>
                      <a:pt x="66" y="22"/>
                    </a:lnTo>
                    <a:lnTo>
                      <a:pt x="68" y="22"/>
                    </a:lnTo>
                    <a:lnTo>
                      <a:pt x="68" y="22"/>
                    </a:lnTo>
                    <a:lnTo>
                      <a:pt x="70" y="24"/>
                    </a:lnTo>
                    <a:lnTo>
                      <a:pt x="72" y="26"/>
                    </a:lnTo>
                    <a:lnTo>
                      <a:pt x="74" y="26"/>
                    </a:lnTo>
                    <a:lnTo>
                      <a:pt x="74" y="26"/>
                    </a:lnTo>
                    <a:lnTo>
                      <a:pt x="76" y="26"/>
                    </a:lnTo>
                    <a:lnTo>
                      <a:pt x="76" y="26"/>
                    </a:lnTo>
                    <a:lnTo>
                      <a:pt x="78" y="26"/>
                    </a:lnTo>
                    <a:lnTo>
                      <a:pt x="80" y="26"/>
                    </a:lnTo>
                    <a:lnTo>
                      <a:pt x="82" y="24"/>
                    </a:lnTo>
                    <a:lnTo>
                      <a:pt x="88" y="22"/>
                    </a:lnTo>
                    <a:lnTo>
                      <a:pt x="90" y="22"/>
                    </a:lnTo>
                    <a:lnTo>
                      <a:pt x="92" y="20"/>
                    </a:lnTo>
                    <a:lnTo>
                      <a:pt x="96" y="20"/>
                    </a:lnTo>
                    <a:lnTo>
                      <a:pt x="96" y="18"/>
                    </a:lnTo>
                    <a:lnTo>
                      <a:pt x="98" y="18"/>
                    </a:lnTo>
                    <a:lnTo>
                      <a:pt x="100" y="18"/>
                    </a:lnTo>
                    <a:lnTo>
                      <a:pt x="100" y="16"/>
                    </a:lnTo>
                    <a:lnTo>
                      <a:pt x="100" y="16"/>
                    </a:lnTo>
                    <a:lnTo>
                      <a:pt x="100" y="14"/>
                    </a:lnTo>
                    <a:lnTo>
                      <a:pt x="100" y="12"/>
                    </a:lnTo>
                    <a:lnTo>
                      <a:pt x="100" y="10"/>
                    </a:lnTo>
                    <a:lnTo>
                      <a:pt x="100" y="8"/>
                    </a:lnTo>
                    <a:lnTo>
                      <a:pt x="98" y="6"/>
                    </a:lnTo>
                    <a:lnTo>
                      <a:pt x="98" y="4"/>
                    </a:lnTo>
                    <a:lnTo>
                      <a:pt x="96" y="2"/>
                    </a:lnTo>
                    <a:lnTo>
                      <a:pt x="96" y="0"/>
                    </a:lnTo>
                    <a:lnTo>
                      <a:pt x="96" y="0"/>
                    </a:lnTo>
                    <a:lnTo>
                      <a:pt x="96" y="0"/>
                    </a:lnTo>
                    <a:lnTo>
                      <a:pt x="94" y="0"/>
                    </a:lnTo>
                    <a:lnTo>
                      <a:pt x="92" y="0"/>
                    </a:lnTo>
                    <a:lnTo>
                      <a:pt x="92" y="0"/>
                    </a:lnTo>
                    <a:lnTo>
                      <a:pt x="90" y="0"/>
                    </a:lnTo>
                    <a:lnTo>
                      <a:pt x="88" y="0"/>
                    </a:lnTo>
                    <a:lnTo>
                      <a:pt x="88" y="0"/>
                    </a:lnTo>
                    <a:lnTo>
                      <a:pt x="86" y="0"/>
                    </a:lnTo>
                    <a:lnTo>
                      <a:pt x="86" y="0"/>
                    </a:lnTo>
                    <a:lnTo>
                      <a:pt x="86" y="0"/>
                    </a:lnTo>
                    <a:lnTo>
                      <a:pt x="86" y="2"/>
                    </a:lnTo>
                    <a:lnTo>
                      <a:pt x="84" y="4"/>
                    </a:lnTo>
                    <a:lnTo>
                      <a:pt x="84" y="6"/>
                    </a:lnTo>
                    <a:lnTo>
                      <a:pt x="84" y="8"/>
                    </a:lnTo>
                    <a:lnTo>
                      <a:pt x="82" y="10"/>
                    </a:lnTo>
                    <a:lnTo>
                      <a:pt x="82" y="10"/>
                    </a:lnTo>
                    <a:lnTo>
                      <a:pt x="82" y="10"/>
                    </a:lnTo>
                    <a:lnTo>
                      <a:pt x="80" y="12"/>
                    </a:lnTo>
                    <a:lnTo>
                      <a:pt x="80" y="12"/>
                    </a:lnTo>
                    <a:lnTo>
                      <a:pt x="78" y="12"/>
                    </a:lnTo>
                    <a:lnTo>
                      <a:pt x="76" y="12"/>
                    </a:lnTo>
                    <a:lnTo>
                      <a:pt x="74" y="12"/>
                    </a:lnTo>
                    <a:lnTo>
                      <a:pt x="72" y="12"/>
                    </a:lnTo>
                    <a:lnTo>
                      <a:pt x="70" y="12"/>
                    </a:lnTo>
                    <a:lnTo>
                      <a:pt x="64" y="12"/>
                    </a:lnTo>
                    <a:lnTo>
                      <a:pt x="56" y="10"/>
                    </a:lnTo>
                    <a:lnTo>
                      <a:pt x="52" y="10"/>
                    </a:lnTo>
                    <a:lnTo>
                      <a:pt x="50" y="8"/>
                    </a:lnTo>
                    <a:lnTo>
                      <a:pt x="48" y="8"/>
                    </a:lnTo>
                    <a:lnTo>
                      <a:pt x="44" y="8"/>
                    </a:lnTo>
                    <a:lnTo>
                      <a:pt x="38" y="8"/>
                    </a:lnTo>
                    <a:lnTo>
                      <a:pt x="36" y="8"/>
                    </a:lnTo>
                    <a:lnTo>
                      <a:pt x="34" y="8"/>
                    </a:lnTo>
                    <a:lnTo>
                      <a:pt x="32" y="8"/>
                    </a:lnTo>
                    <a:lnTo>
                      <a:pt x="30" y="10"/>
                    </a:lnTo>
                    <a:lnTo>
                      <a:pt x="30" y="10"/>
                    </a:lnTo>
                    <a:lnTo>
                      <a:pt x="30" y="10"/>
                    </a:lnTo>
                    <a:lnTo>
                      <a:pt x="28" y="10"/>
                    </a:lnTo>
                    <a:lnTo>
                      <a:pt x="28" y="12"/>
                    </a:lnTo>
                    <a:lnTo>
                      <a:pt x="28" y="12"/>
                    </a:lnTo>
                    <a:lnTo>
                      <a:pt x="28" y="14"/>
                    </a:lnTo>
                    <a:lnTo>
                      <a:pt x="26" y="16"/>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36" name="Freeform 219"/>
              <p:cNvSpPr>
                <a:spLocks/>
              </p:cNvSpPr>
              <p:nvPr/>
            </p:nvSpPr>
            <p:spPr bwMode="auto">
              <a:xfrm>
                <a:off x="7237703" y="4711867"/>
                <a:ext cx="38100" cy="85725"/>
              </a:xfrm>
              <a:custGeom>
                <a:avLst/>
                <a:gdLst>
                  <a:gd name="T0" fmla="*/ 12 w 24"/>
                  <a:gd name="T1" fmla="*/ 22 h 54"/>
                  <a:gd name="T2" fmla="*/ 12 w 24"/>
                  <a:gd name="T3" fmla="*/ 22 h 54"/>
                  <a:gd name="T4" fmla="*/ 8 w 24"/>
                  <a:gd name="T5" fmla="*/ 24 h 54"/>
                  <a:gd name="T6" fmla="*/ 4 w 24"/>
                  <a:gd name="T7" fmla="*/ 26 h 54"/>
                  <a:gd name="T8" fmla="*/ 0 w 24"/>
                  <a:gd name="T9" fmla="*/ 26 h 54"/>
                  <a:gd name="T10" fmla="*/ 0 w 24"/>
                  <a:gd name="T11" fmla="*/ 28 h 54"/>
                  <a:gd name="T12" fmla="*/ 0 w 24"/>
                  <a:gd name="T13" fmla="*/ 28 h 54"/>
                  <a:gd name="T14" fmla="*/ 0 w 24"/>
                  <a:gd name="T15" fmla="*/ 32 h 54"/>
                  <a:gd name="T16" fmla="*/ 0 w 24"/>
                  <a:gd name="T17" fmla="*/ 36 h 54"/>
                  <a:gd name="T18" fmla="*/ 2 w 24"/>
                  <a:gd name="T19" fmla="*/ 40 h 54"/>
                  <a:gd name="T20" fmla="*/ 4 w 24"/>
                  <a:gd name="T21" fmla="*/ 44 h 54"/>
                  <a:gd name="T22" fmla="*/ 6 w 24"/>
                  <a:gd name="T23" fmla="*/ 46 h 54"/>
                  <a:gd name="T24" fmla="*/ 10 w 24"/>
                  <a:gd name="T25" fmla="*/ 50 h 54"/>
                  <a:gd name="T26" fmla="*/ 14 w 24"/>
                  <a:gd name="T27" fmla="*/ 52 h 54"/>
                  <a:gd name="T28" fmla="*/ 16 w 24"/>
                  <a:gd name="T29" fmla="*/ 54 h 54"/>
                  <a:gd name="T30" fmla="*/ 18 w 24"/>
                  <a:gd name="T31" fmla="*/ 54 h 54"/>
                  <a:gd name="T32" fmla="*/ 20 w 24"/>
                  <a:gd name="T33" fmla="*/ 52 h 54"/>
                  <a:gd name="T34" fmla="*/ 20 w 24"/>
                  <a:gd name="T35" fmla="*/ 50 h 54"/>
                  <a:gd name="T36" fmla="*/ 22 w 24"/>
                  <a:gd name="T37" fmla="*/ 48 h 54"/>
                  <a:gd name="T38" fmla="*/ 22 w 24"/>
                  <a:gd name="T39" fmla="*/ 44 h 54"/>
                  <a:gd name="T40" fmla="*/ 22 w 24"/>
                  <a:gd name="T41" fmla="*/ 36 h 54"/>
                  <a:gd name="T42" fmla="*/ 24 w 24"/>
                  <a:gd name="T43" fmla="*/ 32 h 54"/>
                  <a:gd name="T44" fmla="*/ 24 w 24"/>
                  <a:gd name="T45" fmla="*/ 22 h 54"/>
                  <a:gd name="T46" fmla="*/ 24 w 24"/>
                  <a:gd name="T47" fmla="*/ 16 h 54"/>
                  <a:gd name="T48" fmla="*/ 24 w 24"/>
                  <a:gd name="T49" fmla="*/ 10 h 54"/>
                  <a:gd name="T50" fmla="*/ 24 w 24"/>
                  <a:gd name="T51" fmla="*/ 6 h 54"/>
                  <a:gd name="T52" fmla="*/ 22 w 24"/>
                  <a:gd name="T53" fmla="*/ 2 h 54"/>
                  <a:gd name="T54" fmla="*/ 20 w 24"/>
                  <a:gd name="T55" fmla="*/ 0 h 54"/>
                  <a:gd name="T56" fmla="*/ 20 w 24"/>
                  <a:gd name="T57" fmla="*/ 0 h 54"/>
                  <a:gd name="T58" fmla="*/ 18 w 24"/>
                  <a:gd name="T59" fmla="*/ 0 h 54"/>
                  <a:gd name="T60" fmla="*/ 16 w 24"/>
                  <a:gd name="T61" fmla="*/ 0 h 54"/>
                  <a:gd name="T62" fmla="*/ 14 w 24"/>
                  <a:gd name="T63" fmla="*/ 2 h 54"/>
                  <a:gd name="T64" fmla="*/ 12 w 24"/>
                  <a:gd name="T65" fmla="*/ 6 h 54"/>
                  <a:gd name="T66" fmla="*/ 12 w 24"/>
                  <a:gd name="T67" fmla="*/ 6 h 54"/>
                  <a:gd name="T68" fmla="*/ 12 w 24"/>
                  <a:gd name="T69" fmla="*/ 10 h 54"/>
                  <a:gd name="T70" fmla="*/ 12 w 24"/>
                  <a:gd name="T71" fmla="*/ 14 h 54"/>
                  <a:gd name="T72" fmla="*/ 12 w 24"/>
                  <a:gd name="T73" fmla="*/ 18 h 54"/>
                  <a:gd name="T74" fmla="*/ 12 w 24"/>
                  <a:gd name="T75" fmla="*/ 2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 h="54">
                    <a:moveTo>
                      <a:pt x="12" y="22"/>
                    </a:moveTo>
                    <a:lnTo>
                      <a:pt x="12" y="22"/>
                    </a:lnTo>
                    <a:lnTo>
                      <a:pt x="12" y="22"/>
                    </a:lnTo>
                    <a:lnTo>
                      <a:pt x="12" y="22"/>
                    </a:lnTo>
                    <a:lnTo>
                      <a:pt x="10" y="24"/>
                    </a:lnTo>
                    <a:lnTo>
                      <a:pt x="8" y="24"/>
                    </a:lnTo>
                    <a:lnTo>
                      <a:pt x="6" y="24"/>
                    </a:lnTo>
                    <a:lnTo>
                      <a:pt x="4" y="26"/>
                    </a:lnTo>
                    <a:lnTo>
                      <a:pt x="2" y="26"/>
                    </a:lnTo>
                    <a:lnTo>
                      <a:pt x="0" y="26"/>
                    </a:lnTo>
                    <a:lnTo>
                      <a:pt x="0" y="26"/>
                    </a:lnTo>
                    <a:lnTo>
                      <a:pt x="0" y="28"/>
                    </a:lnTo>
                    <a:lnTo>
                      <a:pt x="0" y="28"/>
                    </a:lnTo>
                    <a:lnTo>
                      <a:pt x="0" y="28"/>
                    </a:lnTo>
                    <a:lnTo>
                      <a:pt x="0" y="30"/>
                    </a:lnTo>
                    <a:lnTo>
                      <a:pt x="0" y="32"/>
                    </a:lnTo>
                    <a:lnTo>
                      <a:pt x="0" y="34"/>
                    </a:lnTo>
                    <a:lnTo>
                      <a:pt x="0" y="36"/>
                    </a:lnTo>
                    <a:lnTo>
                      <a:pt x="0" y="38"/>
                    </a:lnTo>
                    <a:lnTo>
                      <a:pt x="2" y="40"/>
                    </a:lnTo>
                    <a:lnTo>
                      <a:pt x="2" y="42"/>
                    </a:lnTo>
                    <a:lnTo>
                      <a:pt x="4" y="44"/>
                    </a:lnTo>
                    <a:lnTo>
                      <a:pt x="4" y="44"/>
                    </a:lnTo>
                    <a:lnTo>
                      <a:pt x="6" y="46"/>
                    </a:lnTo>
                    <a:lnTo>
                      <a:pt x="8" y="48"/>
                    </a:lnTo>
                    <a:lnTo>
                      <a:pt x="10" y="50"/>
                    </a:lnTo>
                    <a:lnTo>
                      <a:pt x="12" y="52"/>
                    </a:lnTo>
                    <a:lnTo>
                      <a:pt x="14" y="52"/>
                    </a:lnTo>
                    <a:lnTo>
                      <a:pt x="14" y="52"/>
                    </a:lnTo>
                    <a:lnTo>
                      <a:pt x="16" y="54"/>
                    </a:lnTo>
                    <a:lnTo>
                      <a:pt x="16" y="54"/>
                    </a:lnTo>
                    <a:lnTo>
                      <a:pt x="18" y="54"/>
                    </a:lnTo>
                    <a:lnTo>
                      <a:pt x="18" y="54"/>
                    </a:lnTo>
                    <a:lnTo>
                      <a:pt x="20" y="52"/>
                    </a:lnTo>
                    <a:lnTo>
                      <a:pt x="20" y="52"/>
                    </a:lnTo>
                    <a:lnTo>
                      <a:pt x="20" y="50"/>
                    </a:lnTo>
                    <a:lnTo>
                      <a:pt x="22" y="50"/>
                    </a:lnTo>
                    <a:lnTo>
                      <a:pt x="22" y="48"/>
                    </a:lnTo>
                    <a:lnTo>
                      <a:pt x="22" y="46"/>
                    </a:lnTo>
                    <a:lnTo>
                      <a:pt x="22" y="44"/>
                    </a:lnTo>
                    <a:lnTo>
                      <a:pt x="22" y="40"/>
                    </a:lnTo>
                    <a:lnTo>
                      <a:pt x="22" y="36"/>
                    </a:lnTo>
                    <a:lnTo>
                      <a:pt x="24" y="34"/>
                    </a:lnTo>
                    <a:lnTo>
                      <a:pt x="24" y="32"/>
                    </a:lnTo>
                    <a:lnTo>
                      <a:pt x="24" y="28"/>
                    </a:lnTo>
                    <a:lnTo>
                      <a:pt x="24" y="22"/>
                    </a:lnTo>
                    <a:lnTo>
                      <a:pt x="24" y="18"/>
                    </a:lnTo>
                    <a:lnTo>
                      <a:pt x="24" y="16"/>
                    </a:lnTo>
                    <a:lnTo>
                      <a:pt x="24" y="14"/>
                    </a:lnTo>
                    <a:lnTo>
                      <a:pt x="24" y="10"/>
                    </a:lnTo>
                    <a:lnTo>
                      <a:pt x="24" y="8"/>
                    </a:lnTo>
                    <a:lnTo>
                      <a:pt x="24" y="6"/>
                    </a:lnTo>
                    <a:lnTo>
                      <a:pt x="22" y="4"/>
                    </a:lnTo>
                    <a:lnTo>
                      <a:pt x="22" y="2"/>
                    </a:lnTo>
                    <a:lnTo>
                      <a:pt x="22" y="2"/>
                    </a:lnTo>
                    <a:lnTo>
                      <a:pt x="20" y="0"/>
                    </a:lnTo>
                    <a:lnTo>
                      <a:pt x="20" y="0"/>
                    </a:lnTo>
                    <a:lnTo>
                      <a:pt x="20" y="0"/>
                    </a:lnTo>
                    <a:lnTo>
                      <a:pt x="20" y="0"/>
                    </a:lnTo>
                    <a:lnTo>
                      <a:pt x="18" y="0"/>
                    </a:lnTo>
                    <a:lnTo>
                      <a:pt x="18" y="0"/>
                    </a:lnTo>
                    <a:lnTo>
                      <a:pt x="16" y="0"/>
                    </a:lnTo>
                    <a:lnTo>
                      <a:pt x="16" y="2"/>
                    </a:lnTo>
                    <a:lnTo>
                      <a:pt x="14" y="2"/>
                    </a:lnTo>
                    <a:lnTo>
                      <a:pt x="14" y="4"/>
                    </a:lnTo>
                    <a:lnTo>
                      <a:pt x="12" y="6"/>
                    </a:lnTo>
                    <a:lnTo>
                      <a:pt x="12" y="6"/>
                    </a:lnTo>
                    <a:lnTo>
                      <a:pt x="12" y="6"/>
                    </a:lnTo>
                    <a:lnTo>
                      <a:pt x="12" y="8"/>
                    </a:lnTo>
                    <a:lnTo>
                      <a:pt x="12" y="10"/>
                    </a:lnTo>
                    <a:lnTo>
                      <a:pt x="12" y="12"/>
                    </a:lnTo>
                    <a:lnTo>
                      <a:pt x="12" y="14"/>
                    </a:lnTo>
                    <a:lnTo>
                      <a:pt x="12" y="16"/>
                    </a:lnTo>
                    <a:lnTo>
                      <a:pt x="12" y="18"/>
                    </a:lnTo>
                    <a:lnTo>
                      <a:pt x="12" y="20"/>
                    </a:lnTo>
                    <a:lnTo>
                      <a:pt x="12" y="20"/>
                    </a:lnTo>
                    <a:lnTo>
                      <a:pt x="12" y="22"/>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37" name="Freeform 221"/>
              <p:cNvSpPr>
                <a:spLocks/>
              </p:cNvSpPr>
              <p:nvPr/>
            </p:nvSpPr>
            <p:spPr bwMode="auto">
              <a:xfrm>
                <a:off x="7269453" y="4851567"/>
                <a:ext cx="57150" cy="31750"/>
              </a:xfrm>
              <a:custGeom>
                <a:avLst/>
                <a:gdLst>
                  <a:gd name="T0" fmla="*/ 4 w 36"/>
                  <a:gd name="T1" fmla="*/ 6 h 20"/>
                  <a:gd name="T2" fmla="*/ 4 w 36"/>
                  <a:gd name="T3" fmla="*/ 6 h 20"/>
                  <a:gd name="T4" fmla="*/ 4 w 36"/>
                  <a:gd name="T5" fmla="*/ 4 h 20"/>
                  <a:gd name="T6" fmla="*/ 6 w 36"/>
                  <a:gd name="T7" fmla="*/ 4 h 20"/>
                  <a:gd name="T8" fmla="*/ 8 w 36"/>
                  <a:gd name="T9" fmla="*/ 2 h 20"/>
                  <a:gd name="T10" fmla="*/ 10 w 36"/>
                  <a:gd name="T11" fmla="*/ 2 h 20"/>
                  <a:gd name="T12" fmla="*/ 14 w 36"/>
                  <a:gd name="T13" fmla="*/ 2 h 20"/>
                  <a:gd name="T14" fmla="*/ 16 w 36"/>
                  <a:gd name="T15" fmla="*/ 2 h 20"/>
                  <a:gd name="T16" fmla="*/ 18 w 36"/>
                  <a:gd name="T17" fmla="*/ 2 h 20"/>
                  <a:gd name="T18" fmla="*/ 22 w 36"/>
                  <a:gd name="T19" fmla="*/ 0 h 20"/>
                  <a:gd name="T20" fmla="*/ 22 w 36"/>
                  <a:gd name="T21" fmla="*/ 0 h 20"/>
                  <a:gd name="T22" fmla="*/ 24 w 36"/>
                  <a:gd name="T23" fmla="*/ 0 h 20"/>
                  <a:gd name="T24" fmla="*/ 26 w 36"/>
                  <a:gd name="T25" fmla="*/ 2 h 20"/>
                  <a:gd name="T26" fmla="*/ 26 w 36"/>
                  <a:gd name="T27" fmla="*/ 2 h 20"/>
                  <a:gd name="T28" fmla="*/ 28 w 36"/>
                  <a:gd name="T29" fmla="*/ 2 h 20"/>
                  <a:gd name="T30" fmla="*/ 28 w 36"/>
                  <a:gd name="T31" fmla="*/ 2 h 20"/>
                  <a:gd name="T32" fmla="*/ 30 w 36"/>
                  <a:gd name="T33" fmla="*/ 4 h 20"/>
                  <a:gd name="T34" fmla="*/ 30 w 36"/>
                  <a:gd name="T35" fmla="*/ 6 h 20"/>
                  <a:gd name="T36" fmla="*/ 32 w 36"/>
                  <a:gd name="T37" fmla="*/ 8 h 20"/>
                  <a:gd name="T38" fmla="*/ 34 w 36"/>
                  <a:gd name="T39" fmla="*/ 12 h 20"/>
                  <a:gd name="T40" fmla="*/ 34 w 36"/>
                  <a:gd name="T41" fmla="*/ 14 h 20"/>
                  <a:gd name="T42" fmla="*/ 36 w 36"/>
                  <a:gd name="T43" fmla="*/ 16 h 20"/>
                  <a:gd name="T44" fmla="*/ 36 w 36"/>
                  <a:gd name="T45" fmla="*/ 16 h 20"/>
                  <a:gd name="T46" fmla="*/ 36 w 36"/>
                  <a:gd name="T47" fmla="*/ 18 h 20"/>
                  <a:gd name="T48" fmla="*/ 36 w 36"/>
                  <a:gd name="T49" fmla="*/ 18 h 20"/>
                  <a:gd name="T50" fmla="*/ 36 w 36"/>
                  <a:gd name="T51" fmla="*/ 18 h 20"/>
                  <a:gd name="T52" fmla="*/ 36 w 36"/>
                  <a:gd name="T53" fmla="*/ 20 h 20"/>
                  <a:gd name="T54" fmla="*/ 34 w 36"/>
                  <a:gd name="T55" fmla="*/ 20 h 20"/>
                  <a:gd name="T56" fmla="*/ 34 w 36"/>
                  <a:gd name="T57" fmla="*/ 20 h 20"/>
                  <a:gd name="T58" fmla="*/ 34 w 36"/>
                  <a:gd name="T59" fmla="*/ 20 h 20"/>
                  <a:gd name="T60" fmla="*/ 32 w 36"/>
                  <a:gd name="T61" fmla="*/ 20 h 20"/>
                  <a:gd name="T62" fmla="*/ 32 w 36"/>
                  <a:gd name="T63" fmla="*/ 18 h 20"/>
                  <a:gd name="T64" fmla="*/ 30 w 36"/>
                  <a:gd name="T65" fmla="*/ 18 h 20"/>
                  <a:gd name="T66" fmla="*/ 26 w 36"/>
                  <a:gd name="T67" fmla="*/ 16 h 20"/>
                  <a:gd name="T68" fmla="*/ 24 w 36"/>
                  <a:gd name="T69" fmla="*/ 14 h 20"/>
                  <a:gd name="T70" fmla="*/ 24 w 36"/>
                  <a:gd name="T71" fmla="*/ 14 h 20"/>
                  <a:gd name="T72" fmla="*/ 22 w 36"/>
                  <a:gd name="T73" fmla="*/ 14 h 20"/>
                  <a:gd name="T74" fmla="*/ 18 w 36"/>
                  <a:gd name="T75" fmla="*/ 12 h 20"/>
                  <a:gd name="T76" fmla="*/ 14 w 36"/>
                  <a:gd name="T77" fmla="*/ 12 h 20"/>
                  <a:gd name="T78" fmla="*/ 14 w 36"/>
                  <a:gd name="T79" fmla="*/ 12 h 20"/>
                  <a:gd name="T80" fmla="*/ 12 w 36"/>
                  <a:gd name="T81" fmla="*/ 12 h 20"/>
                  <a:gd name="T82" fmla="*/ 10 w 36"/>
                  <a:gd name="T83" fmla="*/ 12 h 20"/>
                  <a:gd name="T84" fmla="*/ 10 w 36"/>
                  <a:gd name="T85" fmla="*/ 12 h 20"/>
                  <a:gd name="T86" fmla="*/ 6 w 36"/>
                  <a:gd name="T87" fmla="*/ 14 h 20"/>
                  <a:gd name="T88" fmla="*/ 4 w 36"/>
                  <a:gd name="T89" fmla="*/ 14 h 20"/>
                  <a:gd name="T90" fmla="*/ 2 w 36"/>
                  <a:gd name="T91" fmla="*/ 14 h 20"/>
                  <a:gd name="T92" fmla="*/ 2 w 36"/>
                  <a:gd name="T93" fmla="*/ 14 h 20"/>
                  <a:gd name="T94" fmla="*/ 0 w 36"/>
                  <a:gd name="T95" fmla="*/ 14 h 20"/>
                  <a:gd name="T96" fmla="*/ 0 w 36"/>
                  <a:gd name="T97" fmla="*/ 14 h 20"/>
                  <a:gd name="T98" fmla="*/ 0 w 36"/>
                  <a:gd name="T99" fmla="*/ 14 h 20"/>
                  <a:gd name="T100" fmla="*/ 0 w 36"/>
                  <a:gd name="T101" fmla="*/ 14 h 20"/>
                  <a:gd name="T102" fmla="*/ 0 w 36"/>
                  <a:gd name="T103" fmla="*/ 14 h 20"/>
                  <a:gd name="T104" fmla="*/ 0 w 36"/>
                  <a:gd name="T105" fmla="*/ 12 h 20"/>
                  <a:gd name="T106" fmla="*/ 0 w 36"/>
                  <a:gd name="T107" fmla="*/ 10 h 20"/>
                  <a:gd name="T108" fmla="*/ 0 w 36"/>
                  <a:gd name="T109" fmla="*/ 10 h 20"/>
                  <a:gd name="T110" fmla="*/ 2 w 36"/>
                  <a:gd name="T111" fmla="*/ 8 h 20"/>
                  <a:gd name="T112" fmla="*/ 2 w 36"/>
                  <a:gd name="T113" fmla="*/ 6 h 20"/>
                  <a:gd name="T114" fmla="*/ 2 w 36"/>
                  <a:gd name="T115" fmla="*/ 6 h 20"/>
                  <a:gd name="T116" fmla="*/ 4 w 36"/>
                  <a:gd name="T117"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 h="20">
                    <a:moveTo>
                      <a:pt x="4" y="6"/>
                    </a:moveTo>
                    <a:lnTo>
                      <a:pt x="4" y="6"/>
                    </a:lnTo>
                    <a:lnTo>
                      <a:pt x="4" y="4"/>
                    </a:lnTo>
                    <a:lnTo>
                      <a:pt x="6" y="4"/>
                    </a:lnTo>
                    <a:lnTo>
                      <a:pt x="8" y="2"/>
                    </a:lnTo>
                    <a:lnTo>
                      <a:pt x="10" y="2"/>
                    </a:lnTo>
                    <a:lnTo>
                      <a:pt x="14" y="2"/>
                    </a:lnTo>
                    <a:lnTo>
                      <a:pt x="16" y="2"/>
                    </a:lnTo>
                    <a:lnTo>
                      <a:pt x="18" y="2"/>
                    </a:lnTo>
                    <a:lnTo>
                      <a:pt x="22" y="0"/>
                    </a:lnTo>
                    <a:lnTo>
                      <a:pt x="22" y="0"/>
                    </a:lnTo>
                    <a:lnTo>
                      <a:pt x="24" y="0"/>
                    </a:lnTo>
                    <a:lnTo>
                      <a:pt x="26" y="2"/>
                    </a:lnTo>
                    <a:lnTo>
                      <a:pt x="26" y="2"/>
                    </a:lnTo>
                    <a:lnTo>
                      <a:pt x="28" y="2"/>
                    </a:lnTo>
                    <a:lnTo>
                      <a:pt x="28" y="2"/>
                    </a:lnTo>
                    <a:lnTo>
                      <a:pt x="30" y="4"/>
                    </a:lnTo>
                    <a:lnTo>
                      <a:pt x="30" y="6"/>
                    </a:lnTo>
                    <a:lnTo>
                      <a:pt x="32" y="8"/>
                    </a:lnTo>
                    <a:lnTo>
                      <a:pt x="34" y="12"/>
                    </a:lnTo>
                    <a:lnTo>
                      <a:pt x="34" y="14"/>
                    </a:lnTo>
                    <a:lnTo>
                      <a:pt x="36" y="16"/>
                    </a:lnTo>
                    <a:lnTo>
                      <a:pt x="36" y="16"/>
                    </a:lnTo>
                    <a:lnTo>
                      <a:pt x="36" y="18"/>
                    </a:lnTo>
                    <a:lnTo>
                      <a:pt x="36" y="18"/>
                    </a:lnTo>
                    <a:lnTo>
                      <a:pt x="36" y="18"/>
                    </a:lnTo>
                    <a:lnTo>
                      <a:pt x="36" y="20"/>
                    </a:lnTo>
                    <a:lnTo>
                      <a:pt x="34" y="20"/>
                    </a:lnTo>
                    <a:lnTo>
                      <a:pt x="34" y="20"/>
                    </a:lnTo>
                    <a:lnTo>
                      <a:pt x="34" y="20"/>
                    </a:lnTo>
                    <a:lnTo>
                      <a:pt x="32" y="20"/>
                    </a:lnTo>
                    <a:lnTo>
                      <a:pt x="32" y="18"/>
                    </a:lnTo>
                    <a:lnTo>
                      <a:pt x="30" y="18"/>
                    </a:lnTo>
                    <a:lnTo>
                      <a:pt x="26" y="16"/>
                    </a:lnTo>
                    <a:lnTo>
                      <a:pt x="24" y="14"/>
                    </a:lnTo>
                    <a:lnTo>
                      <a:pt x="24" y="14"/>
                    </a:lnTo>
                    <a:lnTo>
                      <a:pt x="22" y="14"/>
                    </a:lnTo>
                    <a:lnTo>
                      <a:pt x="18" y="12"/>
                    </a:lnTo>
                    <a:lnTo>
                      <a:pt x="14" y="12"/>
                    </a:lnTo>
                    <a:lnTo>
                      <a:pt x="14" y="12"/>
                    </a:lnTo>
                    <a:lnTo>
                      <a:pt x="12" y="12"/>
                    </a:lnTo>
                    <a:lnTo>
                      <a:pt x="10" y="12"/>
                    </a:lnTo>
                    <a:lnTo>
                      <a:pt x="10" y="12"/>
                    </a:lnTo>
                    <a:lnTo>
                      <a:pt x="6" y="14"/>
                    </a:lnTo>
                    <a:lnTo>
                      <a:pt x="4" y="14"/>
                    </a:lnTo>
                    <a:lnTo>
                      <a:pt x="2" y="14"/>
                    </a:lnTo>
                    <a:lnTo>
                      <a:pt x="2" y="14"/>
                    </a:lnTo>
                    <a:lnTo>
                      <a:pt x="0" y="14"/>
                    </a:lnTo>
                    <a:lnTo>
                      <a:pt x="0" y="14"/>
                    </a:lnTo>
                    <a:lnTo>
                      <a:pt x="0" y="14"/>
                    </a:lnTo>
                    <a:lnTo>
                      <a:pt x="0" y="14"/>
                    </a:lnTo>
                    <a:lnTo>
                      <a:pt x="0" y="14"/>
                    </a:lnTo>
                    <a:lnTo>
                      <a:pt x="0" y="12"/>
                    </a:lnTo>
                    <a:lnTo>
                      <a:pt x="0" y="10"/>
                    </a:lnTo>
                    <a:lnTo>
                      <a:pt x="0" y="10"/>
                    </a:lnTo>
                    <a:lnTo>
                      <a:pt x="2" y="8"/>
                    </a:lnTo>
                    <a:lnTo>
                      <a:pt x="2" y="6"/>
                    </a:lnTo>
                    <a:lnTo>
                      <a:pt x="2" y="6"/>
                    </a:lnTo>
                    <a:lnTo>
                      <a:pt x="4" y="6"/>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38" name="Freeform 225"/>
              <p:cNvSpPr>
                <a:spLocks/>
              </p:cNvSpPr>
              <p:nvPr/>
            </p:nvSpPr>
            <p:spPr bwMode="auto">
              <a:xfrm>
                <a:off x="7399628" y="4803942"/>
                <a:ext cx="60325" cy="41275"/>
              </a:xfrm>
              <a:custGeom>
                <a:avLst/>
                <a:gdLst>
                  <a:gd name="T0" fmla="*/ 14 w 38"/>
                  <a:gd name="T1" fmla="*/ 24 h 26"/>
                  <a:gd name="T2" fmla="*/ 14 w 38"/>
                  <a:gd name="T3" fmla="*/ 24 h 26"/>
                  <a:gd name="T4" fmla="*/ 14 w 38"/>
                  <a:gd name="T5" fmla="*/ 24 h 26"/>
                  <a:gd name="T6" fmla="*/ 12 w 38"/>
                  <a:gd name="T7" fmla="*/ 24 h 26"/>
                  <a:gd name="T8" fmla="*/ 8 w 38"/>
                  <a:gd name="T9" fmla="*/ 24 h 26"/>
                  <a:gd name="T10" fmla="*/ 6 w 38"/>
                  <a:gd name="T11" fmla="*/ 26 h 26"/>
                  <a:gd name="T12" fmla="*/ 4 w 38"/>
                  <a:gd name="T13" fmla="*/ 26 h 26"/>
                  <a:gd name="T14" fmla="*/ 4 w 38"/>
                  <a:gd name="T15" fmla="*/ 26 h 26"/>
                  <a:gd name="T16" fmla="*/ 2 w 38"/>
                  <a:gd name="T17" fmla="*/ 26 h 26"/>
                  <a:gd name="T18" fmla="*/ 2 w 38"/>
                  <a:gd name="T19" fmla="*/ 24 h 26"/>
                  <a:gd name="T20" fmla="*/ 2 w 38"/>
                  <a:gd name="T21" fmla="*/ 24 h 26"/>
                  <a:gd name="T22" fmla="*/ 2 w 38"/>
                  <a:gd name="T23" fmla="*/ 24 h 26"/>
                  <a:gd name="T24" fmla="*/ 0 w 38"/>
                  <a:gd name="T25" fmla="*/ 24 h 26"/>
                  <a:gd name="T26" fmla="*/ 0 w 38"/>
                  <a:gd name="T27" fmla="*/ 22 h 26"/>
                  <a:gd name="T28" fmla="*/ 0 w 38"/>
                  <a:gd name="T29" fmla="*/ 22 h 26"/>
                  <a:gd name="T30" fmla="*/ 2 w 38"/>
                  <a:gd name="T31" fmla="*/ 20 h 26"/>
                  <a:gd name="T32" fmla="*/ 2 w 38"/>
                  <a:gd name="T33" fmla="*/ 20 h 26"/>
                  <a:gd name="T34" fmla="*/ 2 w 38"/>
                  <a:gd name="T35" fmla="*/ 16 h 26"/>
                  <a:gd name="T36" fmla="*/ 4 w 38"/>
                  <a:gd name="T37" fmla="*/ 14 h 26"/>
                  <a:gd name="T38" fmla="*/ 4 w 38"/>
                  <a:gd name="T39" fmla="*/ 10 h 26"/>
                  <a:gd name="T40" fmla="*/ 6 w 38"/>
                  <a:gd name="T41" fmla="*/ 6 h 26"/>
                  <a:gd name="T42" fmla="*/ 6 w 38"/>
                  <a:gd name="T43" fmla="*/ 4 h 26"/>
                  <a:gd name="T44" fmla="*/ 8 w 38"/>
                  <a:gd name="T45" fmla="*/ 4 h 26"/>
                  <a:gd name="T46" fmla="*/ 8 w 38"/>
                  <a:gd name="T47" fmla="*/ 2 h 26"/>
                  <a:gd name="T48" fmla="*/ 10 w 38"/>
                  <a:gd name="T49" fmla="*/ 2 h 26"/>
                  <a:gd name="T50" fmla="*/ 10 w 38"/>
                  <a:gd name="T51" fmla="*/ 2 h 26"/>
                  <a:gd name="T52" fmla="*/ 10 w 38"/>
                  <a:gd name="T53" fmla="*/ 2 h 26"/>
                  <a:gd name="T54" fmla="*/ 12 w 38"/>
                  <a:gd name="T55" fmla="*/ 0 h 26"/>
                  <a:gd name="T56" fmla="*/ 14 w 38"/>
                  <a:gd name="T57" fmla="*/ 0 h 26"/>
                  <a:gd name="T58" fmla="*/ 16 w 38"/>
                  <a:gd name="T59" fmla="*/ 2 h 26"/>
                  <a:gd name="T60" fmla="*/ 18 w 38"/>
                  <a:gd name="T61" fmla="*/ 2 h 26"/>
                  <a:gd name="T62" fmla="*/ 22 w 38"/>
                  <a:gd name="T63" fmla="*/ 2 h 26"/>
                  <a:gd name="T64" fmla="*/ 24 w 38"/>
                  <a:gd name="T65" fmla="*/ 4 h 26"/>
                  <a:gd name="T66" fmla="*/ 28 w 38"/>
                  <a:gd name="T67" fmla="*/ 4 h 26"/>
                  <a:gd name="T68" fmla="*/ 32 w 38"/>
                  <a:gd name="T69" fmla="*/ 4 h 26"/>
                  <a:gd name="T70" fmla="*/ 34 w 38"/>
                  <a:gd name="T71" fmla="*/ 6 h 26"/>
                  <a:gd name="T72" fmla="*/ 34 w 38"/>
                  <a:gd name="T73" fmla="*/ 6 h 26"/>
                  <a:gd name="T74" fmla="*/ 36 w 38"/>
                  <a:gd name="T75" fmla="*/ 6 h 26"/>
                  <a:gd name="T76" fmla="*/ 36 w 38"/>
                  <a:gd name="T77" fmla="*/ 6 h 26"/>
                  <a:gd name="T78" fmla="*/ 36 w 38"/>
                  <a:gd name="T79" fmla="*/ 6 h 26"/>
                  <a:gd name="T80" fmla="*/ 38 w 38"/>
                  <a:gd name="T81" fmla="*/ 8 h 26"/>
                  <a:gd name="T82" fmla="*/ 38 w 38"/>
                  <a:gd name="T83" fmla="*/ 8 h 26"/>
                  <a:gd name="T84" fmla="*/ 38 w 38"/>
                  <a:gd name="T85" fmla="*/ 8 h 26"/>
                  <a:gd name="T86" fmla="*/ 38 w 38"/>
                  <a:gd name="T87" fmla="*/ 10 h 26"/>
                  <a:gd name="T88" fmla="*/ 36 w 38"/>
                  <a:gd name="T89" fmla="*/ 10 h 26"/>
                  <a:gd name="T90" fmla="*/ 36 w 38"/>
                  <a:gd name="T91" fmla="*/ 12 h 26"/>
                  <a:gd name="T92" fmla="*/ 34 w 38"/>
                  <a:gd name="T93" fmla="*/ 14 h 26"/>
                  <a:gd name="T94" fmla="*/ 34 w 38"/>
                  <a:gd name="T95" fmla="*/ 16 h 26"/>
                  <a:gd name="T96" fmla="*/ 32 w 38"/>
                  <a:gd name="T97" fmla="*/ 18 h 26"/>
                  <a:gd name="T98" fmla="*/ 28 w 38"/>
                  <a:gd name="T99" fmla="*/ 20 h 26"/>
                  <a:gd name="T100" fmla="*/ 28 w 38"/>
                  <a:gd name="T101" fmla="*/ 22 h 26"/>
                  <a:gd name="T102" fmla="*/ 26 w 38"/>
                  <a:gd name="T103" fmla="*/ 24 h 26"/>
                  <a:gd name="T104" fmla="*/ 24 w 38"/>
                  <a:gd name="T105" fmla="*/ 24 h 26"/>
                  <a:gd name="T106" fmla="*/ 24 w 38"/>
                  <a:gd name="T107" fmla="*/ 24 h 26"/>
                  <a:gd name="T108" fmla="*/ 22 w 38"/>
                  <a:gd name="T109" fmla="*/ 24 h 26"/>
                  <a:gd name="T110" fmla="*/ 22 w 38"/>
                  <a:gd name="T111" fmla="*/ 24 h 26"/>
                  <a:gd name="T112" fmla="*/ 20 w 38"/>
                  <a:gd name="T113" fmla="*/ 24 h 26"/>
                  <a:gd name="T114" fmla="*/ 16 w 38"/>
                  <a:gd name="T115" fmla="*/ 24 h 26"/>
                  <a:gd name="T116" fmla="*/ 16 w 38"/>
                  <a:gd name="T117" fmla="*/ 24 h 26"/>
                  <a:gd name="T118" fmla="*/ 14 w 38"/>
                  <a:gd name="T119"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 h="26">
                    <a:moveTo>
                      <a:pt x="14" y="24"/>
                    </a:moveTo>
                    <a:lnTo>
                      <a:pt x="14" y="24"/>
                    </a:lnTo>
                    <a:lnTo>
                      <a:pt x="14" y="24"/>
                    </a:lnTo>
                    <a:lnTo>
                      <a:pt x="12" y="24"/>
                    </a:lnTo>
                    <a:lnTo>
                      <a:pt x="8" y="24"/>
                    </a:lnTo>
                    <a:lnTo>
                      <a:pt x="6" y="26"/>
                    </a:lnTo>
                    <a:lnTo>
                      <a:pt x="4" y="26"/>
                    </a:lnTo>
                    <a:lnTo>
                      <a:pt x="4" y="26"/>
                    </a:lnTo>
                    <a:lnTo>
                      <a:pt x="2" y="26"/>
                    </a:lnTo>
                    <a:lnTo>
                      <a:pt x="2" y="24"/>
                    </a:lnTo>
                    <a:lnTo>
                      <a:pt x="2" y="24"/>
                    </a:lnTo>
                    <a:lnTo>
                      <a:pt x="2" y="24"/>
                    </a:lnTo>
                    <a:lnTo>
                      <a:pt x="0" y="24"/>
                    </a:lnTo>
                    <a:lnTo>
                      <a:pt x="0" y="22"/>
                    </a:lnTo>
                    <a:lnTo>
                      <a:pt x="0" y="22"/>
                    </a:lnTo>
                    <a:lnTo>
                      <a:pt x="2" y="20"/>
                    </a:lnTo>
                    <a:lnTo>
                      <a:pt x="2" y="20"/>
                    </a:lnTo>
                    <a:lnTo>
                      <a:pt x="2" y="16"/>
                    </a:lnTo>
                    <a:lnTo>
                      <a:pt x="4" y="14"/>
                    </a:lnTo>
                    <a:lnTo>
                      <a:pt x="4" y="10"/>
                    </a:lnTo>
                    <a:lnTo>
                      <a:pt x="6" y="6"/>
                    </a:lnTo>
                    <a:lnTo>
                      <a:pt x="6" y="4"/>
                    </a:lnTo>
                    <a:lnTo>
                      <a:pt x="8" y="4"/>
                    </a:lnTo>
                    <a:lnTo>
                      <a:pt x="8" y="2"/>
                    </a:lnTo>
                    <a:lnTo>
                      <a:pt x="10" y="2"/>
                    </a:lnTo>
                    <a:lnTo>
                      <a:pt x="10" y="2"/>
                    </a:lnTo>
                    <a:lnTo>
                      <a:pt x="10" y="2"/>
                    </a:lnTo>
                    <a:lnTo>
                      <a:pt x="12" y="0"/>
                    </a:lnTo>
                    <a:lnTo>
                      <a:pt x="14" y="0"/>
                    </a:lnTo>
                    <a:lnTo>
                      <a:pt x="16" y="2"/>
                    </a:lnTo>
                    <a:lnTo>
                      <a:pt x="18" y="2"/>
                    </a:lnTo>
                    <a:lnTo>
                      <a:pt x="22" y="2"/>
                    </a:lnTo>
                    <a:lnTo>
                      <a:pt x="24" y="4"/>
                    </a:lnTo>
                    <a:lnTo>
                      <a:pt x="28" y="4"/>
                    </a:lnTo>
                    <a:lnTo>
                      <a:pt x="32" y="4"/>
                    </a:lnTo>
                    <a:lnTo>
                      <a:pt x="34" y="6"/>
                    </a:lnTo>
                    <a:lnTo>
                      <a:pt x="34" y="6"/>
                    </a:lnTo>
                    <a:lnTo>
                      <a:pt x="36" y="6"/>
                    </a:lnTo>
                    <a:lnTo>
                      <a:pt x="36" y="6"/>
                    </a:lnTo>
                    <a:lnTo>
                      <a:pt x="36" y="6"/>
                    </a:lnTo>
                    <a:lnTo>
                      <a:pt x="38" y="8"/>
                    </a:lnTo>
                    <a:lnTo>
                      <a:pt x="38" y="8"/>
                    </a:lnTo>
                    <a:lnTo>
                      <a:pt x="38" y="8"/>
                    </a:lnTo>
                    <a:lnTo>
                      <a:pt x="38" y="10"/>
                    </a:lnTo>
                    <a:lnTo>
                      <a:pt x="36" y="10"/>
                    </a:lnTo>
                    <a:lnTo>
                      <a:pt x="36" y="12"/>
                    </a:lnTo>
                    <a:lnTo>
                      <a:pt x="34" y="14"/>
                    </a:lnTo>
                    <a:lnTo>
                      <a:pt x="34" y="16"/>
                    </a:lnTo>
                    <a:lnTo>
                      <a:pt x="32" y="18"/>
                    </a:lnTo>
                    <a:lnTo>
                      <a:pt x="28" y="20"/>
                    </a:lnTo>
                    <a:lnTo>
                      <a:pt x="28" y="22"/>
                    </a:lnTo>
                    <a:lnTo>
                      <a:pt x="26" y="24"/>
                    </a:lnTo>
                    <a:lnTo>
                      <a:pt x="24" y="24"/>
                    </a:lnTo>
                    <a:lnTo>
                      <a:pt x="24" y="24"/>
                    </a:lnTo>
                    <a:lnTo>
                      <a:pt x="22" y="24"/>
                    </a:lnTo>
                    <a:lnTo>
                      <a:pt x="22" y="24"/>
                    </a:lnTo>
                    <a:lnTo>
                      <a:pt x="20" y="24"/>
                    </a:lnTo>
                    <a:lnTo>
                      <a:pt x="16" y="24"/>
                    </a:lnTo>
                    <a:lnTo>
                      <a:pt x="16" y="24"/>
                    </a:lnTo>
                    <a:lnTo>
                      <a:pt x="14" y="24"/>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39" name="Freeform 227"/>
              <p:cNvSpPr>
                <a:spLocks/>
              </p:cNvSpPr>
              <p:nvPr/>
            </p:nvSpPr>
            <p:spPr bwMode="auto">
              <a:xfrm>
                <a:off x="7390212" y="4829342"/>
                <a:ext cx="228600" cy="206375"/>
              </a:xfrm>
              <a:custGeom>
                <a:avLst/>
                <a:gdLst>
                  <a:gd name="T0" fmla="*/ 120 w 144"/>
                  <a:gd name="T1" fmla="*/ 22 h 130"/>
                  <a:gd name="T2" fmla="*/ 88 w 144"/>
                  <a:gd name="T3" fmla="*/ 10 h 130"/>
                  <a:gd name="T4" fmla="*/ 80 w 144"/>
                  <a:gd name="T5" fmla="*/ 6 h 130"/>
                  <a:gd name="T6" fmla="*/ 76 w 144"/>
                  <a:gd name="T7" fmla="*/ 2 h 130"/>
                  <a:gd name="T8" fmla="*/ 72 w 144"/>
                  <a:gd name="T9" fmla="*/ 0 h 130"/>
                  <a:gd name="T10" fmla="*/ 66 w 144"/>
                  <a:gd name="T11" fmla="*/ 0 h 130"/>
                  <a:gd name="T12" fmla="*/ 60 w 144"/>
                  <a:gd name="T13" fmla="*/ 2 h 130"/>
                  <a:gd name="T14" fmla="*/ 56 w 144"/>
                  <a:gd name="T15" fmla="*/ 4 h 130"/>
                  <a:gd name="T16" fmla="*/ 50 w 144"/>
                  <a:gd name="T17" fmla="*/ 10 h 130"/>
                  <a:gd name="T18" fmla="*/ 42 w 144"/>
                  <a:gd name="T19" fmla="*/ 18 h 130"/>
                  <a:gd name="T20" fmla="*/ 38 w 144"/>
                  <a:gd name="T21" fmla="*/ 22 h 130"/>
                  <a:gd name="T22" fmla="*/ 26 w 144"/>
                  <a:gd name="T23" fmla="*/ 30 h 130"/>
                  <a:gd name="T24" fmla="*/ 20 w 144"/>
                  <a:gd name="T25" fmla="*/ 32 h 130"/>
                  <a:gd name="T26" fmla="*/ 8 w 144"/>
                  <a:gd name="T27" fmla="*/ 32 h 130"/>
                  <a:gd name="T28" fmla="*/ 4 w 144"/>
                  <a:gd name="T29" fmla="*/ 34 h 130"/>
                  <a:gd name="T30" fmla="*/ 2 w 144"/>
                  <a:gd name="T31" fmla="*/ 34 h 130"/>
                  <a:gd name="T32" fmla="*/ 0 w 144"/>
                  <a:gd name="T33" fmla="*/ 36 h 130"/>
                  <a:gd name="T34" fmla="*/ 2 w 144"/>
                  <a:gd name="T35" fmla="*/ 42 h 130"/>
                  <a:gd name="T36" fmla="*/ 6 w 144"/>
                  <a:gd name="T37" fmla="*/ 46 h 130"/>
                  <a:gd name="T38" fmla="*/ 8 w 144"/>
                  <a:gd name="T39" fmla="*/ 48 h 130"/>
                  <a:gd name="T40" fmla="*/ 12 w 144"/>
                  <a:gd name="T41" fmla="*/ 46 h 130"/>
                  <a:gd name="T42" fmla="*/ 18 w 144"/>
                  <a:gd name="T43" fmla="*/ 44 h 130"/>
                  <a:gd name="T44" fmla="*/ 22 w 144"/>
                  <a:gd name="T45" fmla="*/ 44 h 130"/>
                  <a:gd name="T46" fmla="*/ 28 w 144"/>
                  <a:gd name="T47" fmla="*/ 46 h 130"/>
                  <a:gd name="T48" fmla="*/ 38 w 144"/>
                  <a:gd name="T49" fmla="*/ 52 h 130"/>
                  <a:gd name="T50" fmla="*/ 54 w 144"/>
                  <a:gd name="T51" fmla="*/ 62 h 130"/>
                  <a:gd name="T52" fmla="*/ 64 w 144"/>
                  <a:gd name="T53" fmla="*/ 70 h 130"/>
                  <a:gd name="T54" fmla="*/ 70 w 144"/>
                  <a:gd name="T55" fmla="*/ 76 h 130"/>
                  <a:gd name="T56" fmla="*/ 70 w 144"/>
                  <a:gd name="T57" fmla="*/ 78 h 130"/>
                  <a:gd name="T58" fmla="*/ 72 w 144"/>
                  <a:gd name="T59" fmla="*/ 86 h 130"/>
                  <a:gd name="T60" fmla="*/ 72 w 144"/>
                  <a:gd name="T61" fmla="*/ 92 h 130"/>
                  <a:gd name="T62" fmla="*/ 70 w 144"/>
                  <a:gd name="T63" fmla="*/ 98 h 130"/>
                  <a:gd name="T64" fmla="*/ 68 w 144"/>
                  <a:gd name="T65" fmla="*/ 102 h 130"/>
                  <a:gd name="T66" fmla="*/ 64 w 144"/>
                  <a:gd name="T67" fmla="*/ 102 h 130"/>
                  <a:gd name="T68" fmla="*/ 58 w 144"/>
                  <a:gd name="T69" fmla="*/ 104 h 130"/>
                  <a:gd name="T70" fmla="*/ 56 w 144"/>
                  <a:gd name="T71" fmla="*/ 106 h 130"/>
                  <a:gd name="T72" fmla="*/ 54 w 144"/>
                  <a:gd name="T73" fmla="*/ 108 h 130"/>
                  <a:gd name="T74" fmla="*/ 54 w 144"/>
                  <a:gd name="T75" fmla="*/ 112 h 130"/>
                  <a:gd name="T76" fmla="*/ 56 w 144"/>
                  <a:gd name="T77" fmla="*/ 118 h 130"/>
                  <a:gd name="T78" fmla="*/ 58 w 144"/>
                  <a:gd name="T79" fmla="*/ 120 h 130"/>
                  <a:gd name="T80" fmla="*/ 62 w 144"/>
                  <a:gd name="T81" fmla="*/ 120 h 130"/>
                  <a:gd name="T82" fmla="*/ 72 w 144"/>
                  <a:gd name="T83" fmla="*/ 118 h 130"/>
                  <a:gd name="T84" fmla="*/ 80 w 144"/>
                  <a:gd name="T85" fmla="*/ 118 h 130"/>
                  <a:gd name="T86" fmla="*/ 90 w 144"/>
                  <a:gd name="T87" fmla="*/ 116 h 130"/>
                  <a:gd name="T88" fmla="*/ 94 w 144"/>
                  <a:gd name="T89" fmla="*/ 118 h 130"/>
                  <a:gd name="T90" fmla="*/ 98 w 144"/>
                  <a:gd name="T91" fmla="*/ 122 h 130"/>
                  <a:gd name="T92" fmla="*/ 100 w 144"/>
                  <a:gd name="T93" fmla="*/ 126 h 130"/>
                  <a:gd name="T94" fmla="*/ 106 w 144"/>
                  <a:gd name="T95" fmla="*/ 128 h 130"/>
                  <a:gd name="T96" fmla="*/ 112 w 144"/>
                  <a:gd name="T97" fmla="*/ 130 h 130"/>
                  <a:gd name="T98" fmla="*/ 118 w 144"/>
                  <a:gd name="T99" fmla="*/ 130 h 130"/>
                  <a:gd name="T100" fmla="*/ 124 w 144"/>
                  <a:gd name="T101" fmla="*/ 128 h 130"/>
                  <a:gd name="T102" fmla="*/ 130 w 144"/>
                  <a:gd name="T103" fmla="*/ 124 h 130"/>
                  <a:gd name="T104" fmla="*/ 134 w 144"/>
                  <a:gd name="T105" fmla="*/ 120 h 130"/>
                  <a:gd name="T106" fmla="*/ 138 w 144"/>
                  <a:gd name="T107" fmla="*/ 112 h 130"/>
                  <a:gd name="T108" fmla="*/ 144 w 144"/>
                  <a:gd name="T109" fmla="*/ 10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 h="130">
                    <a:moveTo>
                      <a:pt x="128" y="24"/>
                    </a:moveTo>
                    <a:lnTo>
                      <a:pt x="128" y="24"/>
                    </a:lnTo>
                    <a:lnTo>
                      <a:pt x="120" y="22"/>
                    </a:lnTo>
                    <a:lnTo>
                      <a:pt x="112" y="18"/>
                    </a:lnTo>
                    <a:lnTo>
                      <a:pt x="96" y="12"/>
                    </a:lnTo>
                    <a:lnTo>
                      <a:pt x="88" y="10"/>
                    </a:lnTo>
                    <a:lnTo>
                      <a:pt x="84" y="8"/>
                    </a:lnTo>
                    <a:lnTo>
                      <a:pt x="82" y="6"/>
                    </a:lnTo>
                    <a:lnTo>
                      <a:pt x="80" y="6"/>
                    </a:lnTo>
                    <a:lnTo>
                      <a:pt x="80" y="4"/>
                    </a:lnTo>
                    <a:lnTo>
                      <a:pt x="78" y="2"/>
                    </a:lnTo>
                    <a:lnTo>
                      <a:pt x="76" y="2"/>
                    </a:lnTo>
                    <a:lnTo>
                      <a:pt x="74" y="0"/>
                    </a:lnTo>
                    <a:lnTo>
                      <a:pt x="74" y="0"/>
                    </a:lnTo>
                    <a:lnTo>
                      <a:pt x="72" y="0"/>
                    </a:lnTo>
                    <a:lnTo>
                      <a:pt x="70" y="0"/>
                    </a:lnTo>
                    <a:lnTo>
                      <a:pt x="68" y="0"/>
                    </a:lnTo>
                    <a:lnTo>
                      <a:pt x="66" y="0"/>
                    </a:lnTo>
                    <a:lnTo>
                      <a:pt x="64" y="0"/>
                    </a:lnTo>
                    <a:lnTo>
                      <a:pt x="62" y="2"/>
                    </a:lnTo>
                    <a:lnTo>
                      <a:pt x="60" y="2"/>
                    </a:lnTo>
                    <a:lnTo>
                      <a:pt x="58" y="2"/>
                    </a:lnTo>
                    <a:lnTo>
                      <a:pt x="56" y="4"/>
                    </a:lnTo>
                    <a:lnTo>
                      <a:pt x="56" y="4"/>
                    </a:lnTo>
                    <a:lnTo>
                      <a:pt x="54" y="4"/>
                    </a:lnTo>
                    <a:lnTo>
                      <a:pt x="52" y="6"/>
                    </a:lnTo>
                    <a:lnTo>
                      <a:pt x="50" y="10"/>
                    </a:lnTo>
                    <a:lnTo>
                      <a:pt x="48" y="12"/>
                    </a:lnTo>
                    <a:lnTo>
                      <a:pt x="44" y="16"/>
                    </a:lnTo>
                    <a:lnTo>
                      <a:pt x="42" y="18"/>
                    </a:lnTo>
                    <a:lnTo>
                      <a:pt x="42" y="20"/>
                    </a:lnTo>
                    <a:lnTo>
                      <a:pt x="40" y="22"/>
                    </a:lnTo>
                    <a:lnTo>
                      <a:pt x="38" y="22"/>
                    </a:lnTo>
                    <a:lnTo>
                      <a:pt x="32" y="26"/>
                    </a:lnTo>
                    <a:lnTo>
                      <a:pt x="28" y="28"/>
                    </a:lnTo>
                    <a:lnTo>
                      <a:pt x="26" y="30"/>
                    </a:lnTo>
                    <a:lnTo>
                      <a:pt x="24" y="30"/>
                    </a:lnTo>
                    <a:lnTo>
                      <a:pt x="22" y="30"/>
                    </a:lnTo>
                    <a:lnTo>
                      <a:pt x="20" y="32"/>
                    </a:lnTo>
                    <a:lnTo>
                      <a:pt x="16" y="32"/>
                    </a:lnTo>
                    <a:lnTo>
                      <a:pt x="10" y="32"/>
                    </a:lnTo>
                    <a:lnTo>
                      <a:pt x="8" y="32"/>
                    </a:lnTo>
                    <a:lnTo>
                      <a:pt x="8" y="32"/>
                    </a:lnTo>
                    <a:lnTo>
                      <a:pt x="6" y="34"/>
                    </a:lnTo>
                    <a:lnTo>
                      <a:pt x="4" y="34"/>
                    </a:lnTo>
                    <a:lnTo>
                      <a:pt x="2" y="34"/>
                    </a:lnTo>
                    <a:lnTo>
                      <a:pt x="2" y="34"/>
                    </a:lnTo>
                    <a:lnTo>
                      <a:pt x="2" y="34"/>
                    </a:lnTo>
                    <a:lnTo>
                      <a:pt x="0" y="36"/>
                    </a:lnTo>
                    <a:lnTo>
                      <a:pt x="0" y="36"/>
                    </a:lnTo>
                    <a:lnTo>
                      <a:pt x="0" y="36"/>
                    </a:lnTo>
                    <a:lnTo>
                      <a:pt x="2" y="38"/>
                    </a:lnTo>
                    <a:lnTo>
                      <a:pt x="2" y="40"/>
                    </a:lnTo>
                    <a:lnTo>
                      <a:pt x="2" y="42"/>
                    </a:lnTo>
                    <a:lnTo>
                      <a:pt x="4" y="44"/>
                    </a:lnTo>
                    <a:lnTo>
                      <a:pt x="4" y="44"/>
                    </a:lnTo>
                    <a:lnTo>
                      <a:pt x="6" y="46"/>
                    </a:lnTo>
                    <a:lnTo>
                      <a:pt x="8" y="46"/>
                    </a:lnTo>
                    <a:lnTo>
                      <a:pt x="8" y="46"/>
                    </a:lnTo>
                    <a:lnTo>
                      <a:pt x="8" y="48"/>
                    </a:lnTo>
                    <a:lnTo>
                      <a:pt x="10" y="48"/>
                    </a:lnTo>
                    <a:lnTo>
                      <a:pt x="10" y="46"/>
                    </a:lnTo>
                    <a:lnTo>
                      <a:pt x="12" y="46"/>
                    </a:lnTo>
                    <a:lnTo>
                      <a:pt x="14" y="46"/>
                    </a:lnTo>
                    <a:lnTo>
                      <a:pt x="16" y="46"/>
                    </a:lnTo>
                    <a:lnTo>
                      <a:pt x="18" y="44"/>
                    </a:lnTo>
                    <a:lnTo>
                      <a:pt x="20" y="44"/>
                    </a:lnTo>
                    <a:lnTo>
                      <a:pt x="22" y="44"/>
                    </a:lnTo>
                    <a:lnTo>
                      <a:pt x="22" y="44"/>
                    </a:lnTo>
                    <a:lnTo>
                      <a:pt x="24" y="44"/>
                    </a:lnTo>
                    <a:lnTo>
                      <a:pt x="24" y="44"/>
                    </a:lnTo>
                    <a:lnTo>
                      <a:pt x="28" y="46"/>
                    </a:lnTo>
                    <a:lnTo>
                      <a:pt x="30" y="48"/>
                    </a:lnTo>
                    <a:lnTo>
                      <a:pt x="32" y="50"/>
                    </a:lnTo>
                    <a:lnTo>
                      <a:pt x="38" y="52"/>
                    </a:lnTo>
                    <a:lnTo>
                      <a:pt x="42" y="56"/>
                    </a:lnTo>
                    <a:lnTo>
                      <a:pt x="50" y="60"/>
                    </a:lnTo>
                    <a:lnTo>
                      <a:pt x="54" y="62"/>
                    </a:lnTo>
                    <a:lnTo>
                      <a:pt x="56" y="64"/>
                    </a:lnTo>
                    <a:lnTo>
                      <a:pt x="60" y="68"/>
                    </a:lnTo>
                    <a:lnTo>
                      <a:pt x="64" y="70"/>
                    </a:lnTo>
                    <a:lnTo>
                      <a:pt x="66" y="72"/>
                    </a:lnTo>
                    <a:lnTo>
                      <a:pt x="68" y="74"/>
                    </a:lnTo>
                    <a:lnTo>
                      <a:pt x="70" y="76"/>
                    </a:lnTo>
                    <a:lnTo>
                      <a:pt x="70" y="76"/>
                    </a:lnTo>
                    <a:lnTo>
                      <a:pt x="70" y="78"/>
                    </a:lnTo>
                    <a:lnTo>
                      <a:pt x="70" y="78"/>
                    </a:lnTo>
                    <a:lnTo>
                      <a:pt x="72" y="80"/>
                    </a:lnTo>
                    <a:lnTo>
                      <a:pt x="72" y="84"/>
                    </a:lnTo>
                    <a:lnTo>
                      <a:pt x="72" y="86"/>
                    </a:lnTo>
                    <a:lnTo>
                      <a:pt x="72" y="88"/>
                    </a:lnTo>
                    <a:lnTo>
                      <a:pt x="72" y="90"/>
                    </a:lnTo>
                    <a:lnTo>
                      <a:pt x="72" y="92"/>
                    </a:lnTo>
                    <a:lnTo>
                      <a:pt x="72" y="94"/>
                    </a:lnTo>
                    <a:lnTo>
                      <a:pt x="70" y="96"/>
                    </a:lnTo>
                    <a:lnTo>
                      <a:pt x="70" y="98"/>
                    </a:lnTo>
                    <a:lnTo>
                      <a:pt x="68" y="100"/>
                    </a:lnTo>
                    <a:lnTo>
                      <a:pt x="68" y="100"/>
                    </a:lnTo>
                    <a:lnTo>
                      <a:pt x="68" y="102"/>
                    </a:lnTo>
                    <a:lnTo>
                      <a:pt x="68" y="102"/>
                    </a:lnTo>
                    <a:lnTo>
                      <a:pt x="66" y="102"/>
                    </a:lnTo>
                    <a:lnTo>
                      <a:pt x="64" y="102"/>
                    </a:lnTo>
                    <a:lnTo>
                      <a:pt x="60" y="104"/>
                    </a:lnTo>
                    <a:lnTo>
                      <a:pt x="60" y="104"/>
                    </a:lnTo>
                    <a:lnTo>
                      <a:pt x="58" y="104"/>
                    </a:lnTo>
                    <a:lnTo>
                      <a:pt x="56" y="106"/>
                    </a:lnTo>
                    <a:lnTo>
                      <a:pt x="56" y="106"/>
                    </a:lnTo>
                    <a:lnTo>
                      <a:pt x="56" y="106"/>
                    </a:lnTo>
                    <a:lnTo>
                      <a:pt x="54" y="106"/>
                    </a:lnTo>
                    <a:lnTo>
                      <a:pt x="54" y="108"/>
                    </a:lnTo>
                    <a:lnTo>
                      <a:pt x="54" y="108"/>
                    </a:lnTo>
                    <a:lnTo>
                      <a:pt x="54" y="110"/>
                    </a:lnTo>
                    <a:lnTo>
                      <a:pt x="54" y="112"/>
                    </a:lnTo>
                    <a:lnTo>
                      <a:pt x="54" y="112"/>
                    </a:lnTo>
                    <a:lnTo>
                      <a:pt x="56" y="114"/>
                    </a:lnTo>
                    <a:lnTo>
                      <a:pt x="56" y="116"/>
                    </a:lnTo>
                    <a:lnTo>
                      <a:pt x="56" y="118"/>
                    </a:lnTo>
                    <a:lnTo>
                      <a:pt x="58" y="118"/>
                    </a:lnTo>
                    <a:lnTo>
                      <a:pt x="58" y="118"/>
                    </a:lnTo>
                    <a:lnTo>
                      <a:pt x="58" y="120"/>
                    </a:lnTo>
                    <a:lnTo>
                      <a:pt x="60" y="120"/>
                    </a:lnTo>
                    <a:lnTo>
                      <a:pt x="60" y="120"/>
                    </a:lnTo>
                    <a:lnTo>
                      <a:pt x="62" y="120"/>
                    </a:lnTo>
                    <a:lnTo>
                      <a:pt x="64" y="120"/>
                    </a:lnTo>
                    <a:lnTo>
                      <a:pt x="66" y="120"/>
                    </a:lnTo>
                    <a:lnTo>
                      <a:pt x="72" y="118"/>
                    </a:lnTo>
                    <a:lnTo>
                      <a:pt x="74" y="118"/>
                    </a:lnTo>
                    <a:lnTo>
                      <a:pt x="76" y="118"/>
                    </a:lnTo>
                    <a:lnTo>
                      <a:pt x="80" y="118"/>
                    </a:lnTo>
                    <a:lnTo>
                      <a:pt x="86" y="118"/>
                    </a:lnTo>
                    <a:lnTo>
                      <a:pt x="88" y="116"/>
                    </a:lnTo>
                    <a:lnTo>
                      <a:pt x="90" y="116"/>
                    </a:lnTo>
                    <a:lnTo>
                      <a:pt x="92" y="118"/>
                    </a:lnTo>
                    <a:lnTo>
                      <a:pt x="94" y="118"/>
                    </a:lnTo>
                    <a:lnTo>
                      <a:pt x="94" y="118"/>
                    </a:lnTo>
                    <a:lnTo>
                      <a:pt x="94" y="118"/>
                    </a:lnTo>
                    <a:lnTo>
                      <a:pt x="96" y="120"/>
                    </a:lnTo>
                    <a:lnTo>
                      <a:pt x="98" y="122"/>
                    </a:lnTo>
                    <a:lnTo>
                      <a:pt x="98" y="124"/>
                    </a:lnTo>
                    <a:lnTo>
                      <a:pt x="100" y="124"/>
                    </a:lnTo>
                    <a:lnTo>
                      <a:pt x="100" y="126"/>
                    </a:lnTo>
                    <a:lnTo>
                      <a:pt x="102" y="126"/>
                    </a:lnTo>
                    <a:lnTo>
                      <a:pt x="104" y="128"/>
                    </a:lnTo>
                    <a:lnTo>
                      <a:pt x="106" y="128"/>
                    </a:lnTo>
                    <a:lnTo>
                      <a:pt x="108" y="130"/>
                    </a:lnTo>
                    <a:lnTo>
                      <a:pt x="110" y="130"/>
                    </a:lnTo>
                    <a:lnTo>
                      <a:pt x="112" y="130"/>
                    </a:lnTo>
                    <a:lnTo>
                      <a:pt x="112" y="130"/>
                    </a:lnTo>
                    <a:lnTo>
                      <a:pt x="114" y="130"/>
                    </a:lnTo>
                    <a:lnTo>
                      <a:pt x="118" y="130"/>
                    </a:lnTo>
                    <a:lnTo>
                      <a:pt x="120" y="130"/>
                    </a:lnTo>
                    <a:lnTo>
                      <a:pt x="122" y="128"/>
                    </a:lnTo>
                    <a:lnTo>
                      <a:pt x="124" y="128"/>
                    </a:lnTo>
                    <a:lnTo>
                      <a:pt x="128" y="126"/>
                    </a:lnTo>
                    <a:lnTo>
                      <a:pt x="128" y="126"/>
                    </a:lnTo>
                    <a:lnTo>
                      <a:pt x="130" y="124"/>
                    </a:lnTo>
                    <a:lnTo>
                      <a:pt x="132" y="124"/>
                    </a:lnTo>
                    <a:lnTo>
                      <a:pt x="132" y="122"/>
                    </a:lnTo>
                    <a:lnTo>
                      <a:pt x="134" y="120"/>
                    </a:lnTo>
                    <a:lnTo>
                      <a:pt x="134" y="118"/>
                    </a:lnTo>
                    <a:lnTo>
                      <a:pt x="136" y="114"/>
                    </a:lnTo>
                    <a:lnTo>
                      <a:pt x="138" y="112"/>
                    </a:lnTo>
                    <a:lnTo>
                      <a:pt x="138" y="110"/>
                    </a:lnTo>
                    <a:lnTo>
                      <a:pt x="142" y="104"/>
                    </a:lnTo>
                    <a:lnTo>
                      <a:pt x="144" y="100"/>
                    </a:lnTo>
                    <a:lnTo>
                      <a:pt x="128" y="24"/>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grpSp>
        <p:sp>
          <p:nvSpPr>
            <p:cNvPr id="1418" name="Freeform 157"/>
            <p:cNvSpPr>
              <a:spLocks/>
            </p:cNvSpPr>
            <p:nvPr/>
          </p:nvSpPr>
          <p:spPr bwMode="auto">
            <a:xfrm>
              <a:off x="9228070" y="3975206"/>
              <a:ext cx="33052" cy="49575"/>
            </a:xfrm>
            <a:custGeom>
              <a:avLst/>
              <a:gdLst>
                <a:gd name="T0" fmla="*/ 14 w 16"/>
                <a:gd name="T1" fmla="*/ 0 h 24"/>
                <a:gd name="T2" fmla="*/ 14 w 16"/>
                <a:gd name="T3" fmla="*/ 0 h 24"/>
                <a:gd name="T4" fmla="*/ 12 w 16"/>
                <a:gd name="T5" fmla="*/ 0 h 24"/>
                <a:gd name="T6" fmla="*/ 10 w 16"/>
                <a:gd name="T7" fmla="*/ 2 h 24"/>
                <a:gd name="T8" fmla="*/ 8 w 16"/>
                <a:gd name="T9" fmla="*/ 2 h 24"/>
                <a:gd name="T10" fmla="*/ 6 w 16"/>
                <a:gd name="T11" fmla="*/ 4 h 24"/>
                <a:gd name="T12" fmla="*/ 4 w 16"/>
                <a:gd name="T13" fmla="*/ 6 h 24"/>
                <a:gd name="T14" fmla="*/ 4 w 16"/>
                <a:gd name="T15" fmla="*/ 6 h 24"/>
                <a:gd name="T16" fmla="*/ 2 w 16"/>
                <a:gd name="T17" fmla="*/ 6 h 24"/>
                <a:gd name="T18" fmla="*/ 2 w 16"/>
                <a:gd name="T19" fmla="*/ 6 h 24"/>
                <a:gd name="T20" fmla="*/ 2 w 16"/>
                <a:gd name="T21" fmla="*/ 8 h 24"/>
                <a:gd name="T22" fmla="*/ 2 w 16"/>
                <a:gd name="T23" fmla="*/ 10 h 24"/>
                <a:gd name="T24" fmla="*/ 0 w 16"/>
                <a:gd name="T25" fmla="*/ 14 h 24"/>
                <a:gd name="T26" fmla="*/ 0 w 16"/>
                <a:gd name="T27" fmla="*/ 16 h 24"/>
                <a:gd name="T28" fmla="*/ 0 w 16"/>
                <a:gd name="T29" fmla="*/ 22 h 24"/>
                <a:gd name="T30" fmla="*/ 0 w 16"/>
                <a:gd name="T31" fmla="*/ 24 h 24"/>
                <a:gd name="T32" fmla="*/ 2 w 16"/>
                <a:gd name="T33" fmla="*/ 24 h 24"/>
                <a:gd name="T34" fmla="*/ 6 w 16"/>
                <a:gd name="T35" fmla="*/ 22 h 24"/>
                <a:gd name="T36" fmla="*/ 8 w 16"/>
                <a:gd name="T37" fmla="*/ 20 h 24"/>
                <a:gd name="T38" fmla="*/ 10 w 16"/>
                <a:gd name="T39" fmla="*/ 18 h 24"/>
                <a:gd name="T40" fmla="*/ 12 w 16"/>
                <a:gd name="T41" fmla="*/ 18 h 24"/>
                <a:gd name="T42" fmla="*/ 12 w 16"/>
                <a:gd name="T43" fmla="*/ 16 h 24"/>
                <a:gd name="T44" fmla="*/ 14 w 16"/>
                <a:gd name="T45" fmla="*/ 16 h 24"/>
                <a:gd name="T46" fmla="*/ 14 w 16"/>
                <a:gd name="T47" fmla="*/ 14 h 24"/>
                <a:gd name="T48" fmla="*/ 16 w 16"/>
                <a:gd name="T49" fmla="*/ 12 h 24"/>
                <a:gd name="T50" fmla="*/ 16 w 16"/>
                <a:gd name="T51" fmla="*/ 10 h 24"/>
                <a:gd name="T52" fmla="*/ 16 w 16"/>
                <a:gd name="T53" fmla="*/ 8 h 24"/>
                <a:gd name="T54" fmla="*/ 16 w 16"/>
                <a:gd name="T55" fmla="*/ 8 h 24"/>
                <a:gd name="T56" fmla="*/ 16 w 16"/>
                <a:gd name="T57" fmla="*/ 6 h 24"/>
                <a:gd name="T58" fmla="*/ 16 w 16"/>
                <a:gd name="T59" fmla="*/ 6 h 24"/>
                <a:gd name="T60" fmla="*/ 16 w 16"/>
                <a:gd name="T61" fmla="*/ 2 h 24"/>
                <a:gd name="T62" fmla="*/ 14 w 16"/>
                <a:gd name="T6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 h="24">
                  <a:moveTo>
                    <a:pt x="14" y="0"/>
                  </a:moveTo>
                  <a:lnTo>
                    <a:pt x="14" y="0"/>
                  </a:lnTo>
                  <a:lnTo>
                    <a:pt x="12" y="0"/>
                  </a:lnTo>
                  <a:lnTo>
                    <a:pt x="10" y="2"/>
                  </a:lnTo>
                  <a:lnTo>
                    <a:pt x="8" y="2"/>
                  </a:lnTo>
                  <a:lnTo>
                    <a:pt x="6" y="4"/>
                  </a:lnTo>
                  <a:lnTo>
                    <a:pt x="4" y="6"/>
                  </a:lnTo>
                  <a:lnTo>
                    <a:pt x="4" y="6"/>
                  </a:lnTo>
                  <a:lnTo>
                    <a:pt x="2" y="6"/>
                  </a:lnTo>
                  <a:lnTo>
                    <a:pt x="2" y="6"/>
                  </a:lnTo>
                  <a:lnTo>
                    <a:pt x="2" y="8"/>
                  </a:lnTo>
                  <a:lnTo>
                    <a:pt x="2" y="10"/>
                  </a:lnTo>
                  <a:lnTo>
                    <a:pt x="0" y="14"/>
                  </a:lnTo>
                  <a:lnTo>
                    <a:pt x="0" y="16"/>
                  </a:lnTo>
                  <a:lnTo>
                    <a:pt x="0" y="22"/>
                  </a:lnTo>
                  <a:lnTo>
                    <a:pt x="0" y="24"/>
                  </a:lnTo>
                  <a:lnTo>
                    <a:pt x="2" y="24"/>
                  </a:lnTo>
                  <a:lnTo>
                    <a:pt x="6" y="22"/>
                  </a:lnTo>
                  <a:lnTo>
                    <a:pt x="8" y="20"/>
                  </a:lnTo>
                  <a:lnTo>
                    <a:pt x="10" y="18"/>
                  </a:lnTo>
                  <a:lnTo>
                    <a:pt x="12" y="18"/>
                  </a:lnTo>
                  <a:lnTo>
                    <a:pt x="12" y="16"/>
                  </a:lnTo>
                  <a:lnTo>
                    <a:pt x="14" y="16"/>
                  </a:lnTo>
                  <a:lnTo>
                    <a:pt x="14" y="14"/>
                  </a:lnTo>
                  <a:lnTo>
                    <a:pt x="16" y="12"/>
                  </a:lnTo>
                  <a:lnTo>
                    <a:pt x="16" y="10"/>
                  </a:lnTo>
                  <a:lnTo>
                    <a:pt x="16" y="8"/>
                  </a:lnTo>
                  <a:lnTo>
                    <a:pt x="16" y="8"/>
                  </a:lnTo>
                  <a:lnTo>
                    <a:pt x="16" y="6"/>
                  </a:lnTo>
                  <a:lnTo>
                    <a:pt x="16" y="6"/>
                  </a:lnTo>
                  <a:lnTo>
                    <a:pt x="16" y="2"/>
                  </a:lnTo>
                  <a:lnTo>
                    <a:pt x="14" y="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19" name="Freeform 158"/>
            <p:cNvSpPr>
              <a:spLocks/>
            </p:cNvSpPr>
            <p:nvPr/>
          </p:nvSpPr>
          <p:spPr bwMode="auto">
            <a:xfrm>
              <a:off x="9228070" y="3975206"/>
              <a:ext cx="33052" cy="49575"/>
            </a:xfrm>
            <a:custGeom>
              <a:avLst/>
              <a:gdLst>
                <a:gd name="T0" fmla="*/ 14 w 16"/>
                <a:gd name="T1" fmla="*/ 0 h 24"/>
                <a:gd name="T2" fmla="*/ 14 w 16"/>
                <a:gd name="T3" fmla="*/ 0 h 24"/>
                <a:gd name="T4" fmla="*/ 12 w 16"/>
                <a:gd name="T5" fmla="*/ 0 h 24"/>
                <a:gd name="T6" fmla="*/ 10 w 16"/>
                <a:gd name="T7" fmla="*/ 2 h 24"/>
                <a:gd name="T8" fmla="*/ 8 w 16"/>
                <a:gd name="T9" fmla="*/ 2 h 24"/>
                <a:gd name="T10" fmla="*/ 6 w 16"/>
                <a:gd name="T11" fmla="*/ 4 h 24"/>
                <a:gd name="T12" fmla="*/ 4 w 16"/>
                <a:gd name="T13" fmla="*/ 6 h 24"/>
                <a:gd name="T14" fmla="*/ 4 w 16"/>
                <a:gd name="T15" fmla="*/ 6 h 24"/>
                <a:gd name="T16" fmla="*/ 2 w 16"/>
                <a:gd name="T17" fmla="*/ 6 h 24"/>
                <a:gd name="T18" fmla="*/ 2 w 16"/>
                <a:gd name="T19" fmla="*/ 6 h 24"/>
                <a:gd name="T20" fmla="*/ 2 w 16"/>
                <a:gd name="T21" fmla="*/ 8 h 24"/>
                <a:gd name="T22" fmla="*/ 2 w 16"/>
                <a:gd name="T23" fmla="*/ 10 h 24"/>
                <a:gd name="T24" fmla="*/ 0 w 16"/>
                <a:gd name="T25" fmla="*/ 14 h 24"/>
                <a:gd name="T26" fmla="*/ 0 w 16"/>
                <a:gd name="T27" fmla="*/ 16 h 24"/>
                <a:gd name="T28" fmla="*/ 0 w 16"/>
                <a:gd name="T29" fmla="*/ 22 h 24"/>
                <a:gd name="T30" fmla="*/ 0 w 16"/>
                <a:gd name="T31" fmla="*/ 24 h 24"/>
                <a:gd name="T32" fmla="*/ 2 w 16"/>
                <a:gd name="T33" fmla="*/ 24 h 24"/>
                <a:gd name="T34" fmla="*/ 6 w 16"/>
                <a:gd name="T35" fmla="*/ 22 h 24"/>
                <a:gd name="T36" fmla="*/ 8 w 16"/>
                <a:gd name="T37" fmla="*/ 20 h 24"/>
                <a:gd name="T38" fmla="*/ 10 w 16"/>
                <a:gd name="T39" fmla="*/ 18 h 24"/>
                <a:gd name="T40" fmla="*/ 12 w 16"/>
                <a:gd name="T41" fmla="*/ 18 h 24"/>
                <a:gd name="T42" fmla="*/ 12 w 16"/>
                <a:gd name="T43" fmla="*/ 16 h 24"/>
                <a:gd name="T44" fmla="*/ 14 w 16"/>
                <a:gd name="T45" fmla="*/ 16 h 24"/>
                <a:gd name="T46" fmla="*/ 14 w 16"/>
                <a:gd name="T47" fmla="*/ 14 h 24"/>
                <a:gd name="T48" fmla="*/ 16 w 16"/>
                <a:gd name="T49" fmla="*/ 12 h 24"/>
                <a:gd name="T50" fmla="*/ 16 w 16"/>
                <a:gd name="T51" fmla="*/ 10 h 24"/>
                <a:gd name="T52" fmla="*/ 16 w 16"/>
                <a:gd name="T53" fmla="*/ 8 h 24"/>
                <a:gd name="T54" fmla="*/ 16 w 16"/>
                <a:gd name="T55" fmla="*/ 8 h 24"/>
                <a:gd name="T56" fmla="*/ 16 w 16"/>
                <a:gd name="T57" fmla="*/ 6 h 24"/>
                <a:gd name="T58" fmla="*/ 16 w 16"/>
                <a:gd name="T59" fmla="*/ 6 h 24"/>
                <a:gd name="T60" fmla="*/ 16 w 16"/>
                <a:gd name="T61" fmla="*/ 2 h 24"/>
                <a:gd name="T62" fmla="*/ 14 w 16"/>
                <a:gd name="T6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 h="24">
                  <a:moveTo>
                    <a:pt x="14" y="0"/>
                  </a:moveTo>
                  <a:lnTo>
                    <a:pt x="14" y="0"/>
                  </a:lnTo>
                  <a:lnTo>
                    <a:pt x="12" y="0"/>
                  </a:lnTo>
                  <a:lnTo>
                    <a:pt x="10" y="2"/>
                  </a:lnTo>
                  <a:lnTo>
                    <a:pt x="8" y="2"/>
                  </a:lnTo>
                  <a:lnTo>
                    <a:pt x="6" y="4"/>
                  </a:lnTo>
                  <a:lnTo>
                    <a:pt x="4" y="6"/>
                  </a:lnTo>
                  <a:lnTo>
                    <a:pt x="4" y="6"/>
                  </a:lnTo>
                  <a:lnTo>
                    <a:pt x="2" y="6"/>
                  </a:lnTo>
                  <a:lnTo>
                    <a:pt x="2" y="6"/>
                  </a:lnTo>
                  <a:lnTo>
                    <a:pt x="2" y="8"/>
                  </a:lnTo>
                  <a:lnTo>
                    <a:pt x="2" y="10"/>
                  </a:lnTo>
                  <a:lnTo>
                    <a:pt x="0" y="14"/>
                  </a:lnTo>
                  <a:lnTo>
                    <a:pt x="0" y="16"/>
                  </a:lnTo>
                  <a:lnTo>
                    <a:pt x="0" y="22"/>
                  </a:lnTo>
                  <a:lnTo>
                    <a:pt x="0" y="24"/>
                  </a:lnTo>
                  <a:lnTo>
                    <a:pt x="2" y="24"/>
                  </a:lnTo>
                  <a:lnTo>
                    <a:pt x="6" y="22"/>
                  </a:lnTo>
                  <a:lnTo>
                    <a:pt x="8" y="20"/>
                  </a:lnTo>
                  <a:lnTo>
                    <a:pt x="10" y="18"/>
                  </a:lnTo>
                  <a:lnTo>
                    <a:pt x="12" y="18"/>
                  </a:lnTo>
                  <a:lnTo>
                    <a:pt x="12" y="16"/>
                  </a:lnTo>
                  <a:lnTo>
                    <a:pt x="14" y="16"/>
                  </a:lnTo>
                  <a:lnTo>
                    <a:pt x="14" y="14"/>
                  </a:lnTo>
                  <a:lnTo>
                    <a:pt x="16" y="12"/>
                  </a:lnTo>
                  <a:lnTo>
                    <a:pt x="16" y="10"/>
                  </a:lnTo>
                  <a:lnTo>
                    <a:pt x="16" y="8"/>
                  </a:lnTo>
                  <a:lnTo>
                    <a:pt x="16" y="8"/>
                  </a:lnTo>
                  <a:lnTo>
                    <a:pt x="16" y="6"/>
                  </a:lnTo>
                  <a:lnTo>
                    <a:pt x="16" y="6"/>
                  </a:lnTo>
                  <a:lnTo>
                    <a:pt x="16" y="2"/>
                  </a:lnTo>
                  <a:lnTo>
                    <a:pt x="14" y="0"/>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20" name="Freeform 233"/>
            <p:cNvSpPr>
              <a:spLocks/>
            </p:cNvSpPr>
            <p:nvPr/>
          </p:nvSpPr>
          <p:spPr bwMode="auto">
            <a:xfrm>
              <a:off x="9099995" y="3946287"/>
              <a:ext cx="264413" cy="202433"/>
            </a:xfrm>
            <a:custGeom>
              <a:avLst/>
              <a:gdLst>
                <a:gd name="T0" fmla="*/ 92 w 128"/>
                <a:gd name="T1" fmla="*/ 44 h 98"/>
                <a:gd name="T2" fmla="*/ 86 w 128"/>
                <a:gd name="T3" fmla="*/ 42 h 98"/>
                <a:gd name="T4" fmla="*/ 82 w 128"/>
                <a:gd name="T5" fmla="*/ 44 h 98"/>
                <a:gd name="T6" fmla="*/ 80 w 128"/>
                <a:gd name="T7" fmla="*/ 46 h 98"/>
                <a:gd name="T8" fmla="*/ 76 w 128"/>
                <a:gd name="T9" fmla="*/ 52 h 98"/>
                <a:gd name="T10" fmla="*/ 68 w 128"/>
                <a:gd name="T11" fmla="*/ 64 h 98"/>
                <a:gd name="T12" fmla="*/ 66 w 128"/>
                <a:gd name="T13" fmla="*/ 70 h 98"/>
                <a:gd name="T14" fmla="*/ 62 w 128"/>
                <a:gd name="T15" fmla="*/ 82 h 98"/>
                <a:gd name="T16" fmla="*/ 62 w 128"/>
                <a:gd name="T17" fmla="*/ 90 h 98"/>
                <a:gd name="T18" fmla="*/ 62 w 128"/>
                <a:gd name="T19" fmla="*/ 94 h 98"/>
                <a:gd name="T20" fmla="*/ 60 w 128"/>
                <a:gd name="T21" fmla="*/ 96 h 98"/>
                <a:gd name="T22" fmla="*/ 54 w 128"/>
                <a:gd name="T23" fmla="*/ 98 h 98"/>
                <a:gd name="T24" fmla="*/ 46 w 128"/>
                <a:gd name="T25" fmla="*/ 98 h 98"/>
                <a:gd name="T26" fmla="*/ 42 w 128"/>
                <a:gd name="T27" fmla="*/ 98 h 98"/>
                <a:gd name="T28" fmla="*/ 38 w 128"/>
                <a:gd name="T29" fmla="*/ 94 h 98"/>
                <a:gd name="T30" fmla="*/ 36 w 128"/>
                <a:gd name="T31" fmla="*/ 90 h 98"/>
                <a:gd name="T32" fmla="*/ 34 w 128"/>
                <a:gd name="T33" fmla="*/ 90 h 98"/>
                <a:gd name="T34" fmla="*/ 32 w 128"/>
                <a:gd name="T35" fmla="*/ 90 h 98"/>
                <a:gd name="T36" fmla="*/ 30 w 128"/>
                <a:gd name="T37" fmla="*/ 92 h 98"/>
                <a:gd name="T38" fmla="*/ 28 w 128"/>
                <a:gd name="T39" fmla="*/ 96 h 98"/>
                <a:gd name="T40" fmla="*/ 26 w 128"/>
                <a:gd name="T41" fmla="*/ 98 h 98"/>
                <a:gd name="T42" fmla="*/ 18 w 128"/>
                <a:gd name="T43" fmla="*/ 98 h 98"/>
                <a:gd name="T44" fmla="*/ 10 w 128"/>
                <a:gd name="T45" fmla="*/ 96 h 98"/>
                <a:gd name="T46" fmla="*/ 4 w 128"/>
                <a:gd name="T47" fmla="*/ 94 h 98"/>
                <a:gd name="T48" fmla="*/ 2 w 128"/>
                <a:gd name="T49" fmla="*/ 86 h 98"/>
                <a:gd name="T50" fmla="*/ 6 w 128"/>
                <a:gd name="T51" fmla="*/ 82 h 98"/>
                <a:gd name="T52" fmla="*/ 6 w 128"/>
                <a:gd name="T53" fmla="*/ 74 h 98"/>
                <a:gd name="T54" fmla="*/ 8 w 128"/>
                <a:gd name="T55" fmla="*/ 68 h 98"/>
                <a:gd name="T56" fmla="*/ 10 w 128"/>
                <a:gd name="T57" fmla="*/ 68 h 98"/>
                <a:gd name="T58" fmla="*/ 12 w 128"/>
                <a:gd name="T59" fmla="*/ 66 h 98"/>
                <a:gd name="T60" fmla="*/ 18 w 128"/>
                <a:gd name="T61" fmla="*/ 68 h 98"/>
                <a:gd name="T62" fmla="*/ 24 w 128"/>
                <a:gd name="T63" fmla="*/ 68 h 98"/>
                <a:gd name="T64" fmla="*/ 28 w 128"/>
                <a:gd name="T65" fmla="*/ 68 h 98"/>
                <a:gd name="T66" fmla="*/ 28 w 128"/>
                <a:gd name="T67" fmla="*/ 66 h 98"/>
                <a:gd name="T68" fmla="*/ 32 w 128"/>
                <a:gd name="T69" fmla="*/ 62 h 98"/>
                <a:gd name="T70" fmla="*/ 34 w 128"/>
                <a:gd name="T71" fmla="*/ 54 h 98"/>
                <a:gd name="T72" fmla="*/ 38 w 128"/>
                <a:gd name="T73" fmla="*/ 50 h 98"/>
                <a:gd name="T74" fmla="*/ 46 w 128"/>
                <a:gd name="T75" fmla="*/ 46 h 98"/>
                <a:gd name="T76" fmla="*/ 56 w 128"/>
                <a:gd name="T77" fmla="*/ 40 h 98"/>
                <a:gd name="T78" fmla="*/ 62 w 128"/>
                <a:gd name="T79" fmla="*/ 30 h 98"/>
                <a:gd name="T80" fmla="*/ 64 w 128"/>
                <a:gd name="T81" fmla="*/ 22 h 98"/>
                <a:gd name="T82" fmla="*/ 66 w 128"/>
                <a:gd name="T83" fmla="*/ 20 h 98"/>
                <a:gd name="T84" fmla="*/ 70 w 128"/>
                <a:gd name="T85" fmla="*/ 16 h 98"/>
                <a:gd name="T86" fmla="*/ 76 w 128"/>
                <a:gd name="T87" fmla="*/ 14 h 98"/>
                <a:gd name="T88" fmla="*/ 76 w 128"/>
                <a:gd name="T89" fmla="*/ 8 h 98"/>
                <a:gd name="T90" fmla="*/ 78 w 128"/>
                <a:gd name="T91" fmla="*/ 2 h 98"/>
                <a:gd name="T92" fmla="*/ 78 w 128"/>
                <a:gd name="T93" fmla="*/ 0 h 98"/>
                <a:gd name="T94" fmla="*/ 82 w 128"/>
                <a:gd name="T95" fmla="*/ 0 h 98"/>
                <a:gd name="T96" fmla="*/ 86 w 128"/>
                <a:gd name="T97" fmla="*/ 2 h 98"/>
                <a:gd name="T98" fmla="*/ 94 w 128"/>
                <a:gd name="T99" fmla="*/ 8 h 98"/>
                <a:gd name="T100" fmla="*/ 104 w 128"/>
                <a:gd name="T101" fmla="*/ 12 h 98"/>
                <a:gd name="T102" fmla="*/ 110 w 128"/>
                <a:gd name="T103" fmla="*/ 14 h 98"/>
                <a:gd name="T104" fmla="*/ 120 w 128"/>
                <a:gd name="T105" fmla="*/ 16 h 98"/>
                <a:gd name="T106" fmla="*/ 124 w 128"/>
                <a:gd name="T107" fmla="*/ 16 h 98"/>
                <a:gd name="T108" fmla="*/ 126 w 128"/>
                <a:gd name="T109" fmla="*/ 20 h 98"/>
                <a:gd name="T110" fmla="*/ 128 w 128"/>
                <a:gd name="T111" fmla="*/ 26 h 98"/>
                <a:gd name="T112" fmla="*/ 128 w 128"/>
                <a:gd name="T113" fmla="*/ 32 h 98"/>
                <a:gd name="T114" fmla="*/ 128 w 128"/>
                <a:gd name="T115" fmla="*/ 34 h 98"/>
                <a:gd name="T116" fmla="*/ 124 w 128"/>
                <a:gd name="T117" fmla="*/ 36 h 98"/>
                <a:gd name="T118" fmla="*/ 116 w 128"/>
                <a:gd name="T119" fmla="*/ 42 h 98"/>
                <a:gd name="T120" fmla="*/ 102 w 128"/>
                <a:gd name="T121" fmla="*/ 52 h 98"/>
                <a:gd name="T122" fmla="*/ 94 w 128"/>
                <a:gd name="T123" fmla="*/ 4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98">
                  <a:moveTo>
                    <a:pt x="94" y="46"/>
                  </a:moveTo>
                  <a:lnTo>
                    <a:pt x="94" y="46"/>
                  </a:lnTo>
                  <a:lnTo>
                    <a:pt x="92" y="44"/>
                  </a:lnTo>
                  <a:lnTo>
                    <a:pt x="88" y="44"/>
                  </a:lnTo>
                  <a:lnTo>
                    <a:pt x="86" y="42"/>
                  </a:lnTo>
                  <a:lnTo>
                    <a:pt x="86" y="42"/>
                  </a:lnTo>
                  <a:lnTo>
                    <a:pt x="84" y="42"/>
                  </a:lnTo>
                  <a:lnTo>
                    <a:pt x="84" y="42"/>
                  </a:lnTo>
                  <a:lnTo>
                    <a:pt x="82" y="44"/>
                  </a:lnTo>
                  <a:lnTo>
                    <a:pt x="82" y="44"/>
                  </a:lnTo>
                  <a:lnTo>
                    <a:pt x="80" y="44"/>
                  </a:lnTo>
                  <a:lnTo>
                    <a:pt x="80" y="46"/>
                  </a:lnTo>
                  <a:lnTo>
                    <a:pt x="78" y="48"/>
                  </a:lnTo>
                  <a:lnTo>
                    <a:pt x="76" y="50"/>
                  </a:lnTo>
                  <a:lnTo>
                    <a:pt x="76" y="52"/>
                  </a:lnTo>
                  <a:lnTo>
                    <a:pt x="74" y="56"/>
                  </a:lnTo>
                  <a:lnTo>
                    <a:pt x="70" y="60"/>
                  </a:lnTo>
                  <a:lnTo>
                    <a:pt x="68" y="64"/>
                  </a:lnTo>
                  <a:lnTo>
                    <a:pt x="68" y="66"/>
                  </a:lnTo>
                  <a:lnTo>
                    <a:pt x="66" y="68"/>
                  </a:lnTo>
                  <a:lnTo>
                    <a:pt x="66" y="70"/>
                  </a:lnTo>
                  <a:lnTo>
                    <a:pt x="66" y="72"/>
                  </a:lnTo>
                  <a:lnTo>
                    <a:pt x="64" y="76"/>
                  </a:lnTo>
                  <a:lnTo>
                    <a:pt x="62" y="82"/>
                  </a:lnTo>
                  <a:lnTo>
                    <a:pt x="62" y="84"/>
                  </a:lnTo>
                  <a:lnTo>
                    <a:pt x="62" y="86"/>
                  </a:lnTo>
                  <a:lnTo>
                    <a:pt x="62" y="90"/>
                  </a:lnTo>
                  <a:lnTo>
                    <a:pt x="62" y="92"/>
                  </a:lnTo>
                  <a:lnTo>
                    <a:pt x="62" y="94"/>
                  </a:lnTo>
                  <a:lnTo>
                    <a:pt x="62" y="94"/>
                  </a:lnTo>
                  <a:lnTo>
                    <a:pt x="60" y="96"/>
                  </a:lnTo>
                  <a:lnTo>
                    <a:pt x="60" y="96"/>
                  </a:lnTo>
                  <a:lnTo>
                    <a:pt x="60" y="96"/>
                  </a:lnTo>
                  <a:lnTo>
                    <a:pt x="58" y="96"/>
                  </a:lnTo>
                  <a:lnTo>
                    <a:pt x="56" y="98"/>
                  </a:lnTo>
                  <a:lnTo>
                    <a:pt x="54" y="98"/>
                  </a:lnTo>
                  <a:lnTo>
                    <a:pt x="52" y="98"/>
                  </a:lnTo>
                  <a:lnTo>
                    <a:pt x="50" y="98"/>
                  </a:lnTo>
                  <a:lnTo>
                    <a:pt x="46" y="98"/>
                  </a:lnTo>
                  <a:lnTo>
                    <a:pt x="44" y="98"/>
                  </a:lnTo>
                  <a:lnTo>
                    <a:pt x="42" y="98"/>
                  </a:lnTo>
                  <a:lnTo>
                    <a:pt x="42" y="98"/>
                  </a:lnTo>
                  <a:lnTo>
                    <a:pt x="42" y="98"/>
                  </a:lnTo>
                  <a:lnTo>
                    <a:pt x="40" y="96"/>
                  </a:lnTo>
                  <a:lnTo>
                    <a:pt x="38" y="94"/>
                  </a:lnTo>
                  <a:lnTo>
                    <a:pt x="38" y="94"/>
                  </a:lnTo>
                  <a:lnTo>
                    <a:pt x="36" y="92"/>
                  </a:lnTo>
                  <a:lnTo>
                    <a:pt x="36" y="90"/>
                  </a:lnTo>
                  <a:lnTo>
                    <a:pt x="34" y="90"/>
                  </a:lnTo>
                  <a:lnTo>
                    <a:pt x="34" y="90"/>
                  </a:lnTo>
                  <a:lnTo>
                    <a:pt x="34" y="90"/>
                  </a:lnTo>
                  <a:lnTo>
                    <a:pt x="32" y="90"/>
                  </a:lnTo>
                  <a:lnTo>
                    <a:pt x="32" y="90"/>
                  </a:lnTo>
                  <a:lnTo>
                    <a:pt x="32" y="90"/>
                  </a:lnTo>
                  <a:lnTo>
                    <a:pt x="30" y="90"/>
                  </a:lnTo>
                  <a:lnTo>
                    <a:pt x="30" y="92"/>
                  </a:lnTo>
                  <a:lnTo>
                    <a:pt x="30" y="92"/>
                  </a:lnTo>
                  <a:lnTo>
                    <a:pt x="28" y="96"/>
                  </a:lnTo>
                  <a:lnTo>
                    <a:pt x="28" y="96"/>
                  </a:lnTo>
                  <a:lnTo>
                    <a:pt x="28" y="96"/>
                  </a:lnTo>
                  <a:lnTo>
                    <a:pt x="28" y="96"/>
                  </a:lnTo>
                  <a:lnTo>
                    <a:pt x="26" y="98"/>
                  </a:lnTo>
                  <a:lnTo>
                    <a:pt x="26" y="98"/>
                  </a:lnTo>
                  <a:lnTo>
                    <a:pt x="22" y="98"/>
                  </a:lnTo>
                  <a:lnTo>
                    <a:pt x="20" y="98"/>
                  </a:lnTo>
                  <a:lnTo>
                    <a:pt x="18" y="98"/>
                  </a:lnTo>
                  <a:lnTo>
                    <a:pt x="14" y="98"/>
                  </a:lnTo>
                  <a:lnTo>
                    <a:pt x="12" y="96"/>
                  </a:lnTo>
                  <a:lnTo>
                    <a:pt x="10" y="96"/>
                  </a:lnTo>
                  <a:lnTo>
                    <a:pt x="8" y="96"/>
                  </a:lnTo>
                  <a:lnTo>
                    <a:pt x="6" y="96"/>
                  </a:lnTo>
                  <a:lnTo>
                    <a:pt x="4" y="94"/>
                  </a:lnTo>
                  <a:lnTo>
                    <a:pt x="2" y="92"/>
                  </a:lnTo>
                  <a:lnTo>
                    <a:pt x="0" y="90"/>
                  </a:lnTo>
                  <a:lnTo>
                    <a:pt x="2" y="86"/>
                  </a:lnTo>
                  <a:lnTo>
                    <a:pt x="4" y="84"/>
                  </a:lnTo>
                  <a:lnTo>
                    <a:pt x="4" y="82"/>
                  </a:lnTo>
                  <a:lnTo>
                    <a:pt x="6" y="82"/>
                  </a:lnTo>
                  <a:lnTo>
                    <a:pt x="6" y="80"/>
                  </a:lnTo>
                  <a:lnTo>
                    <a:pt x="6" y="78"/>
                  </a:lnTo>
                  <a:lnTo>
                    <a:pt x="6" y="74"/>
                  </a:lnTo>
                  <a:lnTo>
                    <a:pt x="8" y="72"/>
                  </a:lnTo>
                  <a:lnTo>
                    <a:pt x="8" y="70"/>
                  </a:lnTo>
                  <a:lnTo>
                    <a:pt x="8" y="68"/>
                  </a:lnTo>
                  <a:lnTo>
                    <a:pt x="8" y="68"/>
                  </a:lnTo>
                  <a:lnTo>
                    <a:pt x="8" y="68"/>
                  </a:lnTo>
                  <a:lnTo>
                    <a:pt x="10" y="68"/>
                  </a:lnTo>
                  <a:lnTo>
                    <a:pt x="10" y="66"/>
                  </a:lnTo>
                  <a:lnTo>
                    <a:pt x="10" y="66"/>
                  </a:lnTo>
                  <a:lnTo>
                    <a:pt x="12" y="66"/>
                  </a:lnTo>
                  <a:lnTo>
                    <a:pt x="14" y="66"/>
                  </a:lnTo>
                  <a:lnTo>
                    <a:pt x="16" y="66"/>
                  </a:lnTo>
                  <a:lnTo>
                    <a:pt x="18" y="68"/>
                  </a:lnTo>
                  <a:lnTo>
                    <a:pt x="20" y="68"/>
                  </a:lnTo>
                  <a:lnTo>
                    <a:pt x="24" y="68"/>
                  </a:lnTo>
                  <a:lnTo>
                    <a:pt x="24" y="68"/>
                  </a:lnTo>
                  <a:lnTo>
                    <a:pt x="26" y="68"/>
                  </a:lnTo>
                  <a:lnTo>
                    <a:pt x="26" y="68"/>
                  </a:lnTo>
                  <a:lnTo>
                    <a:pt x="28" y="68"/>
                  </a:lnTo>
                  <a:lnTo>
                    <a:pt x="28" y="68"/>
                  </a:lnTo>
                  <a:lnTo>
                    <a:pt x="28" y="68"/>
                  </a:lnTo>
                  <a:lnTo>
                    <a:pt x="28" y="66"/>
                  </a:lnTo>
                  <a:lnTo>
                    <a:pt x="30" y="66"/>
                  </a:lnTo>
                  <a:lnTo>
                    <a:pt x="30" y="64"/>
                  </a:lnTo>
                  <a:lnTo>
                    <a:pt x="32" y="62"/>
                  </a:lnTo>
                  <a:lnTo>
                    <a:pt x="32" y="56"/>
                  </a:lnTo>
                  <a:lnTo>
                    <a:pt x="34" y="54"/>
                  </a:lnTo>
                  <a:lnTo>
                    <a:pt x="34" y="54"/>
                  </a:lnTo>
                  <a:lnTo>
                    <a:pt x="34" y="54"/>
                  </a:lnTo>
                  <a:lnTo>
                    <a:pt x="36" y="52"/>
                  </a:lnTo>
                  <a:lnTo>
                    <a:pt x="38" y="50"/>
                  </a:lnTo>
                  <a:lnTo>
                    <a:pt x="40" y="50"/>
                  </a:lnTo>
                  <a:lnTo>
                    <a:pt x="42" y="48"/>
                  </a:lnTo>
                  <a:lnTo>
                    <a:pt x="46" y="46"/>
                  </a:lnTo>
                  <a:lnTo>
                    <a:pt x="48" y="44"/>
                  </a:lnTo>
                  <a:lnTo>
                    <a:pt x="52" y="42"/>
                  </a:lnTo>
                  <a:lnTo>
                    <a:pt x="56" y="40"/>
                  </a:lnTo>
                  <a:lnTo>
                    <a:pt x="62" y="38"/>
                  </a:lnTo>
                  <a:lnTo>
                    <a:pt x="62" y="34"/>
                  </a:lnTo>
                  <a:lnTo>
                    <a:pt x="62" y="30"/>
                  </a:lnTo>
                  <a:lnTo>
                    <a:pt x="62" y="26"/>
                  </a:lnTo>
                  <a:lnTo>
                    <a:pt x="64" y="24"/>
                  </a:lnTo>
                  <a:lnTo>
                    <a:pt x="64" y="22"/>
                  </a:lnTo>
                  <a:lnTo>
                    <a:pt x="64" y="20"/>
                  </a:lnTo>
                  <a:lnTo>
                    <a:pt x="64" y="20"/>
                  </a:lnTo>
                  <a:lnTo>
                    <a:pt x="66" y="20"/>
                  </a:lnTo>
                  <a:lnTo>
                    <a:pt x="66" y="18"/>
                  </a:lnTo>
                  <a:lnTo>
                    <a:pt x="68" y="18"/>
                  </a:lnTo>
                  <a:lnTo>
                    <a:pt x="70" y="16"/>
                  </a:lnTo>
                  <a:lnTo>
                    <a:pt x="72" y="16"/>
                  </a:lnTo>
                  <a:lnTo>
                    <a:pt x="74" y="14"/>
                  </a:lnTo>
                  <a:lnTo>
                    <a:pt x="76" y="14"/>
                  </a:lnTo>
                  <a:lnTo>
                    <a:pt x="76" y="12"/>
                  </a:lnTo>
                  <a:lnTo>
                    <a:pt x="76" y="10"/>
                  </a:lnTo>
                  <a:lnTo>
                    <a:pt x="76" y="8"/>
                  </a:lnTo>
                  <a:lnTo>
                    <a:pt x="76" y="6"/>
                  </a:lnTo>
                  <a:lnTo>
                    <a:pt x="78" y="4"/>
                  </a:lnTo>
                  <a:lnTo>
                    <a:pt x="78" y="2"/>
                  </a:lnTo>
                  <a:lnTo>
                    <a:pt x="78" y="2"/>
                  </a:lnTo>
                  <a:lnTo>
                    <a:pt x="78" y="0"/>
                  </a:lnTo>
                  <a:lnTo>
                    <a:pt x="78" y="0"/>
                  </a:lnTo>
                  <a:lnTo>
                    <a:pt x="80" y="0"/>
                  </a:lnTo>
                  <a:lnTo>
                    <a:pt x="80" y="0"/>
                  </a:lnTo>
                  <a:lnTo>
                    <a:pt x="82" y="0"/>
                  </a:lnTo>
                  <a:lnTo>
                    <a:pt x="82" y="0"/>
                  </a:lnTo>
                  <a:lnTo>
                    <a:pt x="84" y="2"/>
                  </a:lnTo>
                  <a:lnTo>
                    <a:pt x="86" y="2"/>
                  </a:lnTo>
                  <a:lnTo>
                    <a:pt x="88" y="4"/>
                  </a:lnTo>
                  <a:lnTo>
                    <a:pt x="92" y="6"/>
                  </a:lnTo>
                  <a:lnTo>
                    <a:pt x="94" y="8"/>
                  </a:lnTo>
                  <a:lnTo>
                    <a:pt x="96" y="10"/>
                  </a:lnTo>
                  <a:lnTo>
                    <a:pt x="102" y="12"/>
                  </a:lnTo>
                  <a:lnTo>
                    <a:pt x="104" y="12"/>
                  </a:lnTo>
                  <a:lnTo>
                    <a:pt x="106" y="14"/>
                  </a:lnTo>
                  <a:lnTo>
                    <a:pt x="108" y="14"/>
                  </a:lnTo>
                  <a:lnTo>
                    <a:pt x="110" y="14"/>
                  </a:lnTo>
                  <a:lnTo>
                    <a:pt x="116" y="14"/>
                  </a:lnTo>
                  <a:lnTo>
                    <a:pt x="118" y="14"/>
                  </a:lnTo>
                  <a:lnTo>
                    <a:pt x="120" y="16"/>
                  </a:lnTo>
                  <a:lnTo>
                    <a:pt x="122" y="16"/>
                  </a:lnTo>
                  <a:lnTo>
                    <a:pt x="124" y="16"/>
                  </a:lnTo>
                  <a:lnTo>
                    <a:pt x="124" y="16"/>
                  </a:lnTo>
                  <a:lnTo>
                    <a:pt x="124" y="16"/>
                  </a:lnTo>
                  <a:lnTo>
                    <a:pt x="126" y="18"/>
                  </a:lnTo>
                  <a:lnTo>
                    <a:pt x="126" y="20"/>
                  </a:lnTo>
                  <a:lnTo>
                    <a:pt x="128" y="22"/>
                  </a:lnTo>
                  <a:lnTo>
                    <a:pt x="128" y="24"/>
                  </a:lnTo>
                  <a:lnTo>
                    <a:pt x="128" y="26"/>
                  </a:lnTo>
                  <a:lnTo>
                    <a:pt x="128" y="28"/>
                  </a:lnTo>
                  <a:lnTo>
                    <a:pt x="128" y="30"/>
                  </a:lnTo>
                  <a:lnTo>
                    <a:pt x="128" y="32"/>
                  </a:lnTo>
                  <a:lnTo>
                    <a:pt x="128" y="32"/>
                  </a:lnTo>
                  <a:lnTo>
                    <a:pt x="128" y="32"/>
                  </a:lnTo>
                  <a:lnTo>
                    <a:pt x="128" y="34"/>
                  </a:lnTo>
                  <a:lnTo>
                    <a:pt x="126" y="34"/>
                  </a:lnTo>
                  <a:lnTo>
                    <a:pt x="126" y="36"/>
                  </a:lnTo>
                  <a:lnTo>
                    <a:pt x="124" y="36"/>
                  </a:lnTo>
                  <a:lnTo>
                    <a:pt x="122" y="38"/>
                  </a:lnTo>
                  <a:lnTo>
                    <a:pt x="118" y="40"/>
                  </a:lnTo>
                  <a:lnTo>
                    <a:pt x="116" y="42"/>
                  </a:lnTo>
                  <a:lnTo>
                    <a:pt x="114" y="44"/>
                  </a:lnTo>
                  <a:lnTo>
                    <a:pt x="106" y="48"/>
                  </a:lnTo>
                  <a:lnTo>
                    <a:pt x="102" y="52"/>
                  </a:lnTo>
                  <a:lnTo>
                    <a:pt x="98" y="50"/>
                  </a:lnTo>
                  <a:lnTo>
                    <a:pt x="96" y="46"/>
                  </a:lnTo>
                  <a:lnTo>
                    <a:pt x="94" y="46"/>
                  </a:lnTo>
                  <a:lnTo>
                    <a:pt x="94" y="46"/>
                  </a:lnTo>
                  <a:close/>
                </a:path>
              </a:pathLst>
            </a:custGeom>
            <a:grpFill/>
            <a:ln w="19050">
              <a:solidFill>
                <a:schemeClr val="bg2">
                  <a:lumMod val="90000"/>
                </a:schemeClr>
              </a:solidFill>
              <a:prstDash val="solid"/>
              <a:round/>
              <a:headEnd/>
              <a:tailEnd/>
            </a:ln>
            <a:extLst/>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21" name="Freeform 601"/>
            <p:cNvSpPr>
              <a:spLocks/>
            </p:cNvSpPr>
            <p:nvPr/>
          </p:nvSpPr>
          <p:spPr bwMode="auto">
            <a:xfrm>
              <a:off x="9099995" y="3946287"/>
              <a:ext cx="264413" cy="202433"/>
            </a:xfrm>
            <a:custGeom>
              <a:avLst/>
              <a:gdLst>
                <a:gd name="T0" fmla="*/ 126 w 128"/>
                <a:gd name="T1" fmla="*/ 20 h 98"/>
                <a:gd name="T2" fmla="*/ 124 w 128"/>
                <a:gd name="T3" fmla="*/ 16 h 98"/>
                <a:gd name="T4" fmla="*/ 116 w 128"/>
                <a:gd name="T5" fmla="*/ 14 h 98"/>
                <a:gd name="T6" fmla="*/ 104 w 128"/>
                <a:gd name="T7" fmla="*/ 12 h 98"/>
                <a:gd name="T8" fmla="*/ 92 w 128"/>
                <a:gd name="T9" fmla="*/ 6 h 98"/>
                <a:gd name="T10" fmla="*/ 82 w 128"/>
                <a:gd name="T11" fmla="*/ 0 h 98"/>
                <a:gd name="T12" fmla="*/ 78 w 128"/>
                <a:gd name="T13" fmla="*/ 0 h 98"/>
                <a:gd name="T14" fmla="*/ 78 w 128"/>
                <a:gd name="T15" fmla="*/ 4 h 98"/>
                <a:gd name="T16" fmla="*/ 76 w 128"/>
                <a:gd name="T17" fmla="*/ 12 h 98"/>
                <a:gd name="T18" fmla="*/ 70 w 128"/>
                <a:gd name="T19" fmla="*/ 16 h 98"/>
                <a:gd name="T20" fmla="*/ 64 w 128"/>
                <a:gd name="T21" fmla="*/ 20 h 98"/>
                <a:gd name="T22" fmla="*/ 62 w 128"/>
                <a:gd name="T23" fmla="*/ 26 h 98"/>
                <a:gd name="T24" fmla="*/ 62 w 128"/>
                <a:gd name="T25" fmla="*/ 36 h 98"/>
                <a:gd name="T26" fmla="*/ 68 w 128"/>
                <a:gd name="T27" fmla="*/ 40 h 98"/>
                <a:gd name="T28" fmla="*/ 70 w 128"/>
                <a:gd name="T29" fmla="*/ 48 h 98"/>
                <a:gd name="T30" fmla="*/ 66 w 128"/>
                <a:gd name="T31" fmla="*/ 46 h 98"/>
                <a:gd name="T32" fmla="*/ 62 w 128"/>
                <a:gd name="T33" fmla="*/ 44 h 98"/>
                <a:gd name="T34" fmla="*/ 60 w 128"/>
                <a:gd name="T35" fmla="*/ 50 h 98"/>
                <a:gd name="T36" fmla="*/ 46 w 128"/>
                <a:gd name="T37" fmla="*/ 44 h 98"/>
                <a:gd name="T38" fmla="*/ 40 w 128"/>
                <a:gd name="T39" fmla="*/ 50 h 98"/>
                <a:gd name="T40" fmla="*/ 34 w 128"/>
                <a:gd name="T41" fmla="*/ 54 h 98"/>
                <a:gd name="T42" fmla="*/ 30 w 128"/>
                <a:gd name="T43" fmla="*/ 64 h 98"/>
                <a:gd name="T44" fmla="*/ 28 w 128"/>
                <a:gd name="T45" fmla="*/ 68 h 98"/>
                <a:gd name="T46" fmla="*/ 24 w 128"/>
                <a:gd name="T47" fmla="*/ 68 h 98"/>
                <a:gd name="T48" fmla="*/ 16 w 128"/>
                <a:gd name="T49" fmla="*/ 66 h 98"/>
                <a:gd name="T50" fmla="*/ 10 w 128"/>
                <a:gd name="T51" fmla="*/ 66 h 98"/>
                <a:gd name="T52" fmla="*/ 8 w 128"/>
                <a:gd name="T53" fmla="*/ 68 h 98"/>
                <a:gd name="T54" fmla="*/ 6 w 128"/>
                <a:gd name="T55" fmla="*/ 78 h 98"/>
                <a:gd name="T56" fmla="*/ 4 w 128"/>
                <a:gd name="T57" fmla="*/ 84 h 98"/>
                <a:gd name="T58" fmla="*/ 4 w 128"/>
                <a:gd name="T59" fmla="*/ 94 h 98"/>
                <a:gd name="T60" fmla="*/ 12 w 128"/>
                <a:gd name="T61" fmla="*/ 96 h 98"/>
                <a:gd name="T62" fmla="*/ 22 w 128"/>
                <a:gd name="T63" fmla="*/ 98 h 98"/>
                <a:gd name="T64" fmla="*/ 28 w 128"/>
                <a:gd name="T65" fmla="*/ 96 h 98"/>
                <a:gd name="T66" fmla="*/ 30 w 128"/>
                <a:gd name="T67" fmla="*/ 92 h 98"/>
                <a:gd name="T68" fmla="*/ 32 w 128"/>
                <a:gd name="T69" fmla="*/ 90 h 98"/>
                <a:gd name="T70" fmla="*/ 36 w 128"/>
                <a:gd name="T71" fmla="*/ 90 h 98"/>
                <a:gd name="T72" fmla="*/ 40 w 128"/>
                <a:gd name="T73" fmla="*/ 96 h 98"/>
                <a:gd name="T74" fmla="*/ 44 w 128"/>
                <a:gd name="T75" fmla="*/ 98 h 98"/>
                <a:gd name="T76" fmla="*/ 54 w 128"/>
                <a:gd name="T77" fmla="*/ 98 h 98"/>
                <a:gd name="T78" fmla="*/ 60 w 128"/>
                <a:gd name="T79" fmla="*/ 96 h 98"/>
                <a:gd name="T80" fmla="*/ 62 w 128"/>
                <a:gd name="T81" fmla="*/ 92 h 98"/>
                <a:gd name="T82" fmla="*/ 62 w 128"/>
                <a:gd name="T83" fmla="*/ 82 h 98"/>
                <a:gd name="T84" fmla="*/ 66 w 128"/>
                <a:gd name="T85" fmla="*/ 68 h 98"/>
                <a:gd name="T86" fmla="*/ 74 w 128"/>
                <a:gd name="T87" fmla="*/ 56 h 98"/>
                <a:gd name="T88" fmla="*/ 80 w 128"/>
                <a:gd name="T89" fmla="*/ 46 h 98"/>
                <a:gd name="T90" fmla="*/ 84 w 128"/>
                <a:gd name="T91" fmla="*/ 42 h 98"/>
                <a:gd name="T92" fmla="*/ 88 w 128"/>
                <a:gd name="T93" fmla="*/ 44 h 98"/>
                <a:gd name="T94" fmla="*/ 96 w 128"/>
                <a:gd name="T95" fmla="*/ 46 h 98"/>
                <a:gd name="T96" fmla="*/ 114 w 128"/>
                <a:gd name="T97" fmla="*/ 44 h 98"/>
                <a:gd name="T98" fmla="*/ 124 w 128"/>
                <a:gd name="T99" fmla="*/ 36 h 98"/>
                <a:gd name="T100" fmla="*/ 128 w 128"/>
                <a:gd name="T101" fmla="*/ 32 h 98"/>
                <a:gd name="T102" fmla="*/ 128 w 128"/>
                <a:gd name="T103" fmla="*/ 2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 h="98">
                  <a:moveTo>
                    <a:pt x="128" y="26"/>
                  </a:moveTo>
                  <a:lnTo>
                    <a:pt x="128" y="24"/>
                  </a:lnTo>
                  <a:lnTo>
                    <a:pt x="128" y="22"/>
                  </a:lnTo>
                  <a:lnTo>
                    <a:pt x="126" y="20"/>
                  </a:lnTo>
                  <a:lnTo>
                    <a:pt x="126" y="18"/>
                  </a:lnTo>
                  <a:lnTo>
                    <a:pt x="124" y="16"/>
                  </a:lnTo>
                  <a:lnTo>
                    <a:pt x="124" y="16"/>
                  </a:lnTo>
                  <a:lnTo>
                    <a:pt x="124" y="16"/>
                  </a:lnTo>
                  <a:lnTo>
                    <a:pt x="122" y="16"/>
                  </a:lnTo>
                  <a:lnTo>
                    <a:pt x="120" y="16"/>
                  </a:lnTo>
                  <a:lnTo>
                    <a:pt x="118" y="14"/>
                  </a:lnTo>
                  <a:lnTo>
                    <a:pt x="116" y="14"/>
                  </a:lnTo>
                  <a:lnTo>
                    <a:pt x="110" y="14"/>
                  </a:lnTo>
                  <a:lnTo>
                    <a:pt x="108" y="14"/>
                  </a:lnTo>
                  <a:lnTo>
                    <a:pt x="106" y="14"/>
                  </a:lnTo>
                  <a:lnTo>
                    <a:pt x="104" y="12"/>
                  </a:lnTo>
                  <a:lnTo>
                    <a:pt x="102" y="12"/>
                  </a:lnTo>
                  <a:lnTo>
                    <a:pt x="96" y="10"/>
                  </a:lnTo>
                  <a:lnTo>
                    <a:pt x="94" y="8"/>
                  </a:lnTo>
                  <a:lnTo>
                    <a:pt x="92" y="6"/>
                  </a:lnTo>
                  <a:lnTo>
                    <a:pt x="88" y="4"/>
                  </a:lnTo>
                  <a:lnTo>
                    <a:pt x="86" y="2"/>
                  </a:lnTo>
                  <a:lnTo>
                    <a:pt x="84" y="2"/>
                  </a:lnTo>
                  <a:lnTo>
                    <a:pt x="82" y="0"/>
                  </a:lnTo>
                  <a:lnTo>
                    <a:pt x="82" y="0"/>
                  </a:lnTo>
                  <a:lnTo>
                    <a:pt x="80" y="0"/>
                  </a:lnTo>
                  <a:lnTo>
                    <a:pt x="80" y="0"/>
                  </a:lnTo>
                  <a:lnTo>
                    <a:pt x="78" y="0"/>
                  </a:lnTo>
                  <a:lnTo>
                    <a:pt x="78" y="0"/>
                  </a:lnTo>
                  <a:lnTo>
                    <a:pt x="78" y="2"/>
                  </a:lnTo>
                  <a:lnTo>
                    <a:pt x="78" y="2"/>
                  </a:lnTo>
                  <a:lnTo>
                    <a:pt x="78" y="4"/>
                  </a:lnTo>
                  <a:lnTo>
                    <a:pt x="76" y="6"/>
                  </a:lnTo>
                  <a:lnTo>
                    <a:pt x="76" y="8"/>
                  </a:lnTo>
                  <a:lnTo>
                    <a:pt x="76" y="10"/>
                  </a:lnTo>
                  <a:lnTo>
                    <a:pt x="76" y="12"/>
                  </a:lnTo>
                  <a:lnTo>
                    <a:pt x="76" y="14"/>
                  </a:lnTo>
                  <a:lnTo>
                    <a:pt x="74" y="14"/>
                  </a:lnTo>
                  <a:lnTo>
                    <a:pt x="72" y="16"/>
                  </a:lnTo>
                  <a:lnTo>
                    <a:pt x="70" y="16"/>
                  </a:lnTo>
                  <a:lnTo>
                    <a:pt x="68" y="18"/>
                  </a:lnTo>
                  <a:lnTo>
                    <a:pt x="66" y="18"/>
                  </a:lnTo>
                  <a:lnTo>
                    <a:pt x="66" y="20"/>
                  </a:lnTo>
                  <a:lnTo>
                    <a:pt x="64" y="20"/>
                  </a:lnTo>
                  <a:lnTo>
                    <a:pt x="64" y="20"/>
                  </a:lnTo>
                  <a:lnTo>
                    <a:pt x="64" y="22"/>
                  </a:lnTo>
                  <a:lnTo>
                    <a:pt x="64" y="24"/>
                  </a:lnTo>
                  <a:lnTo>
                    <a:pt x="62" y="26"/>
                  </a:lnTo>
                  <a:lnTo>
                    <a:pt x="62" y="30"/>
                  </a:lnTo>
                  <a:lnTo>
                    <a:pt x="62" y="34"/>
                  </a:lnTo>
                  <a:lnTo>
                    <a:pt x="62" y="36"/>
                  </a:lnTo>
                  <a:lnTo>
                    <a:pt x="62" y="36"/>
                  </a:lnTo>
                  <a:lnTo>
                    <a:pt x="66" y="38"/>
                  </a:lnTo>
                  <a:lnTo>
                    <a:pt x="66" y="38"/>
                  </a:lnTo>
                  <a:lnTo>
                    <a:pt x="68" y="40"/>
                  </a:lnTo>
                  <a:lnTo>
                    <a:pt x="68" y="40"/>
                  </a:lnTo>
                  <a:lnTo>
                    <a:pt x="70" y="44"/>
                  </a:lnTo>
                  <a:lnTo>
                    <a:pt x="70" y="44"/>
                  </a:lnTo>
                  <a:lnTo>
                    <a:pt x="70" y="46"/>
                  </a:lnTo>
                  <a:lnTo>
                    <a:pt x="70" y="48"/>
                  </a:lnTo>
                  <a:lnTo>
                    <a:pt x="70" y="48"/>
                  </a:lnTo>
                  <a:lnTo>
                    <a:pt x="68" y="46"/>
                  </a:lnTo>
                  <a:lnTo>
                    <a:pt x="66" y="46"/>
                  </a:lnTo>
                  <a:lnTo>
                    <a:pt x="66" y="46"/>
                  </a:lnTo>
                  <a:lnTo>
                    <a:pt x="64" y="44"/>
                  </a:lnTo>
                  <a:lnTo>
                    <a:pt x="62" y="44"/>
                  </a:lnTo>
                  <a:lnTo>
                    <a:pt x="62" y="44"/>
                  </a:lnTo>
                  <a:lnTo>
                    <a:pt x="62" y="44"/>
                  </a:lnTo>
                  <a:lnTo>
                    <a:pt x="60" y="46"/>
                  </a:lnTo>
                  <a:lnTo>
                    <a:pt x="60" y="46"/>
                  </a:lnTo>
                  <a:lnTo>
                    <a:pt x="60" y="50"/>
                  </a:lnTo>
                  <a:lnTo>
                    <a:pt x="60" y="50"/>
                  </a:lnTo>
                  <a:lnTo>
                    <a:pt x="58" y="52"/>
                  </a:lnTo>
                  <a:lnTo>
                    <a:pt x="58" y="54"/>
                  </a:lnTo>
                  <a:lnTo>
                    <a:pt x="58" y="54"/>
                  </a:lnTo>
                  <a:lnTo>
                    <a:pt x="46" y="44"/>
                  </a:lnTo>
                  <a:lnTo>
                    <a:pt x="48" y="44"/>
                  </a:lnTo>
                  <a:lnTo>
                    <a:pt x="46" y="46"/>
                  </a:lnTo>
                  <a:lnTo>
                    <a:pt x="42" y="48"/>
                  </a:lnTo>
                  <a:lnTo>
                    <a:pt x="40" y="50"/>
                  </a:lnTo>
                  <a:lnTo>
                    <a:pt x="38" y="50"/>
                  </a:lnTo>
                  <a:lnTo>
                    <a:pt x="36" y="52"/>
                  </a:lnTo>
                  <a:lnTo>
                    <a:pt x="34" y="54"/>
                  </a:lnTo>
                  <a:lnTo>
                    <a:pt x="34" y="54"/>
                  </a:lnTo>
                  <a:lnTo>
                    <a:pt x="34" y="54"/>
                  </a:lnTo>
                  <a:lnTo>
                    <a:pt x="32" y="56"/>
                  </a:lnTo>
                  <a:lnTo>
                    <a:pt x="32" y="62"/>
                  </a:lnTo>
                  <a:lnTo>
                    <a:pt x="30" y="64"/>
                  </a:lnTo>
                  <a:lnTo>
                    <a:pt x="30" y="66"/>
                  </a:lnTo>
                  <a:lnTo>
                    <a:pt x="28" y="66"/>
                  </a:lnTo>
                  <a:lnTo>
                    <a:pt x="28" y="68"/>
                  </a:lnTo>
                  <a:lnTo>
                    <a:pt x="28" y="68"/>
                  </a:lnTo>
                  <a:lnTo>
                    <a:pt x="28" y="68"/>
                  </a:lnTo>
                  <a:lnTo>
                    <a:pt x="26" y="68"/>
                  </a:lnTo>
                  <a:lnTo>
                    <a:pt x="26" y="68"/>
                  </a:lnTo>
                  <a:lnTo>
                    <a:pt x="24" y="68"/>
                  </a:lnTo>
                  <a:lnTo>
                    <a:pt x="24" y="68"/>
                  </a:lnTo>
                  <a:lnTo>
                    <a:pt x="20" y="68"/>
                  </a:lnTo>
                  <a:lnTo>
                    <a:pt x="18" y="68"/>
                  </a:lnTo>
                  <a:lnTo>
                    <a:pt x="16" y="66"/>
                  </a:lnTo>
                  <a:lnTo>
                    <a:pt x="14" y="66"/>
                  </a:lnTo>
                  <a:lnTo>
                    <a:pt x="12" y="66"/>
                  </a:lnTo>
                  <a:lnTo>
                    <a:pt x="10" y="66"/>
                  </a:lnTo>
                  <a:lnTo>
                    <a:pt x="10" y="66"/>
                  </a:lnTo>
                  <a:lnTo>
                    <a:pt x="10" y="68"/>
                  </a:lnTo>
                  <a:lnTo>
                    <a:pt x="8" y="68"/>
                  </a:lnTo>
                  <a:lnTo>
                    <a:pt x="8" y="68"/>
                  </a:lnTo>
                  <a:lnTo>
                    <a:pt x="8" y="68"/>
                  </a:lnTo>
                  <a:lnTo>
                    <a:pt x="8" y="70"/>
                  </a:lnTo>
                  <a:lnTo>
                    <a:pt x="8" y="72"/>
                  </a:lnTo>
                  <a:lnTo>
                    <a:pt x="6" y="74"/>
                  </a:lnTo>
                  <a:lnTo>
                    <a:pt x="6" y="78"/>
                  </a:lnTo>
                  <a:lnTo>
                    <a:pt x="6" y="80"/>
                  </a:lnTo>
                  <a:lnTo>
                    <a:pt x="6" y="82"/>
                  </a:lnTo>
                  <a:lnTo>
                    <a:pt x="4" y="82"/>
                  </a:lnTo>
                  <a:lnTo>
                    <a:pt x="4" y="84"/>
                  </a:lnTo>
                  <a:lnTo>
                    <a:pt x="2" y="86"/>
                  </a:lnTo>
                  <a:lnTo>
                    <a:pt x="0" y="90"/>
                  </a:lnTo>
                  <a:lnTo>
                    <a:pt x="2" y="92"/>
                  </a:lnTo>
                  <a:lnTo>
                    <a:pt x="4" y="94"/>
                  </a:lnTo>
                  <a:lnTo>
                    <a:pt x="6" y="96"/>
                  </a:lnTo>
                  <a:lnTo>
                    <a:pt x="8" y="96"/>
                  </a:lnTo>
                  <a:lnTo>
                    <a:pt x="10" y="96"/>
                  </a:lnTo>
                  <a:lnTo>
                    <a:pt x="12" y="96"/>
                  </a:lnTo>
                  <a:lnTo>
                    <a:pt x="14" y="98"/>
                  </a:lnTo>
                  <a:lnTo>
                    <a:pt x="18" y="98"/>
                  </a:lnTo>
                  <a:lnTo>
                    <a:pt x="20" y="98"/>
                  </a:lnTo>
                  <a:lnTo>
                    <a:pt x="22" y="98"/>
                  </a:lnTo>
                  <a:lnTo>
                    <a:pt x="26" y="98"/>
                  </a:lnTo>
                  <a:lnTo>
                    <a:pt x="26" y="98"/>
                  </a:lnTo>
                  <a:lnTo>
                    <a:pt x="28" y="96"/>
                  </a:lnTo>
                  <a:lnTo>
                    <a:pt x="28" y="96"/>
                  </a:lnTo>
                  <a:lnTo>
                    <a:pt x="28" y="96"/>
                  </a:lnTo>
                  <a:lnTo>
                    <a:pt x="28" y="96"/>
                  </a:lnTo>
                  <a:lnTo>
                    <a:pt x="30" y="92"/>
                  </a:lnTo>
                  <a:lnTo>
                    <a:pt x="30" y="92"/>
                  </a:lnTo>
                  <a:lnTo>
                    <a:pt x="30" y="90"/>
                  </a:lnTo>
                  <a:lnTo>
                    <a:pt x="32" y="90"/>
                  </a:lnTo>
                  <a:lnTo>
                    <a:pt x="32" y="90"/>
                  </a:lnTo>
                  <a:lnTo>
                    <a:pt x="32" y="90"/>
                  </a:lnTo>
                  <a:lnTo>
                    <a:pt x="34" y="90"/>
                  </a:lnTo>
                  <a:lnTo>
                    <a:pt x="34" y="90"/>
                  </a:lnTo>
                  <a:lnTo>
                    <a:pt x="34" y="90"/>
                  </a:lnTo>
                  <a:lnTo>
                    <a:pt x="36" y="90"/>
                  </a:lnTo>
                  <a:lnTo>
                    <a:pt x="36" y="92"/>
                  </a:lnTo>
                  <a:lnTo>
                    <a:pt x="38" y="94"/>
                  </a:lnTo>
                  <a:lnTo>
                    <a:pt x="38" y="94"/>
                  </a:lnTo>
                  <a:lnTo>
                    <a:pt x="40" y="96"/>
                  </a:lnTo>
                  <a:lnTo>
                    <a:pt x="42" y="98"/>
                  </a:lnTo>
                  <a:lnTo>
                    <a:pt x="42" y="98"/>
                  </a:lnTo>
                  <a:lnTo>
                    <a:pt x="42" y="98"/>
                  </a:lnTo>
                  <a:lnTo>
                    <a:pt x="44" y="98"/>
                  </a:lnTo>
                  <a:lnTo>
                    <a:pt x="46" y="98"/>
                  </a:lnTo>
                  <a:lnTo>
                    <a:pt x="50" y="98"/>
                  </a:lnTo>
                  <a:lnTo>
                    <a:pt x="52" y="98"/>
                  </a:lnTo>
                  <a:lnTo>
                    <a:pt x="54" y="98"/>
                  </a:lnTo>
                  <a:lnTo>
                    <a:pt x="56" y="98"/>
                  </a:lnTo>
                  <a:lnTo>
                    <a:pt x="58" y="96"/>
                  </a:lnTo>
                  <a:lnTo>
                    <a:pt x="60" y="96"/>
                  </a:lnTo>
                  <a:lnTo>
                    <a:pt x="60" y="96"/>
                  </a:lnTo>
                  <a:lnTo>
                    <a:pt x="60" y="96"/>
                  </a:lnTo>
                  <a:lnTo>
                    <a:pt x="62" y="94"/>
                  </a:lnTo>
                  <a:lnTo>
                    <a:pt x="62" y="94"/>
                  </a:lnTo>
                  <a:lnTo>
                    <a:pt x="62" y="92"/>
                  </a:lnTo>
                  <a:lnTo>
                    <a:pt x="62" y="90"/>
                  </a:lnTo>
                  <a:lnTo>
                    <a:pt x="62" y="86"/>
                  </a:lnTo>
                  <a:lnTo>
                    <a:pt x="62" y="84"/>
                  </a:lnTo>
                  <a:lnTo>
                    <a:pt x="62" y="82"/>
                  </a:lnTo>
                  <a:lnTo>
                    <a:pt x="64" y="76"/>
                  </a:lnTo>
                  <a:lnTo>
                    <a:pt x="66" y="72"/>
                  </a:lnTo>
                  <a:lnTo>
                    <a:pt x="66" y="70"/>
                  </a:lnTo>
                  <a:lnTo>
                    <a:pt x="66" y="68"/>
                  </a:lnTo>
                  <a:lnTo>
                    <a:pt x="68" y="66"/>
                  </a:lnTo>
                  <a:lnTo>
                    <a:pt x="68" y="64"/>
                  </a:lnTo>
                  <a:lnTo>
                    <a:pt x="70" y="60"/>
                  </a:lnTo>
                  <a:lnTo>
                    <a:pt x="74" y="56"/>
                  </a:lnTo>
                  <a:lnTo>
                    <a:pt x="76" y="52"/>
                  </a:lnTo>
                  <a:lnTo>
                    <a:pt x="76" y="50"/>
                  </a:lnTo>
                  <a:lnTo>
                    <a:pt x="78" y="48"/>
                  </a:lnTo>
                  <a:lnTo>
                    <a:pt x="80" y="46"/>
                  </a:lnTo>
                  <a:lnTo>
                    <a:pt x="80" y="44"/>
                  </a:lnTo>
                  <a:lnTo>
                    <a:pt x="82" y="44"/>
                  </a:lnTo>
                  <a:lnTo>
                    <a:pt x="82" y="44"/>
                  </a:lnTo>
                  <a:lnTo>
                    <a:pt x="84" y="42"/>
                  </a:lnTo>
                  <a:lnTo>
                    <a:pt x="84" y="42"/>
                  </a:lnTo>
                  <a:lnTo>
                    <a:pt x="86" y="42"/>
                  </a:lnTo>
                  <a:lnTo>
                    <a:pt x="86" y="42"/>
                  </a:lnTo>
                  <a:lnTo>
                    <a:pt x="88" y="44"/>
                  </a:lnTo>
                  <a:lnTo>
                    <a:pt x="92" y="44"/>
                  </a:lnTo>
                  <a:lnTo>
                    <a:pt x="94" y="46"/>
                  </a:lnTo>
                  <a:lnTo>
                    <a:pt x="94" y="46"/>
                  </a:lnTo>
                  <a:lnTo>
                    <a:pt x="96" y="46"/>
                  </a:lnTo>
                  <a:lnTo>
                    <a:pt x="98" y="50"/>
                  </a:lnTo>
                  <a:lnTo>
                    <a:pt x="102" y="52"/>
                  </a:lnTo>
                  <a:lnTo>
                    <a:pt x="106" y="48"/>
                  </a:lnTo>
                  <a:lnTo>
                    <a:pt x="114" y="44"/>
                  </a:lnTo>
                  <a:lnTo>
                    <a:pt x="116" y="42"/>
                  </a:lnTo>
                  <a:lnTo>
                    <a:pt x="118" y="40"/>
                  </a:lnTo>
                  <a:lnTo>
                    <a:pt x="122" y="38"/>
                  </a:lnTo>
                  <a:lnTo>
                    <a:pt x="124" y="36"/>
                  </a:lnTo>
                  <a:lnTo>
                    <a:pt x="126" y="36"/>
                  </a:lnTo>
                  <a:lnTo>
                    <a:pt x="126" y="34"/>
                  </a:lnTo>
                  <a:lnTo>
                    <a:pt x="128" y="34"/>
                  </a:lnTo>
                  <a:lnTo>
                    <a:pt x="128" y="32"/>
                  </a:lnTo>
                  <a:lnTo>
                    <a:pt x="128" y="32"/>
                  </a:lnTo>
                  <a:lnTo>
                    <a:pt x="128" y="32"/>
                  </a:lnTo>
                  <a:lnTo>
                    <a:pt x="128" y="30"/>
                  </a:lnTo>
                  <a:lnTo>
                    <a:pt x="128" y="28"/>
                  </a:lnTo>
                  <a:lnTo>
                    <a:pt x="128" y="26"/>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22" name="Rectangle 602"/>
            <p:cNvSpPr>
              <a:spLocks noChangeArrowheads="1"/>
            </p:cNvSpPr>
            <p:nvPr/>
          </p:nvSpPr>
          <p:spPr bwMode="auto">
            <a:xfrm>
              <a:off x="9228070" y="4016519"/>
              <a:ext cx="2067" cy="2066"/>
            </a:xfrm>
            <a:prstGeom prst="rect">
              <a:avLst/>
            </a:pr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sp>
          <p:nvSpPr>
            <p:cNvPr id="1423" name="Freeform 611"/>
            <p:cNvSpPr>
              <a:spLocks/>
            </p:cNvSpPr>
            <p:nvPr/>
          </p:nvSpPr>
          <p:spPr bwMode="auto">
            <a:xfrm>
              <a:off x="9195019" y="4016519"/>
              <a:ext cx="49577" cy="41313"/>
            </a:xfrm>
            <a:custGeom>
              <a:avLst/>
              <a:gdLst>
                <a:gd name="T0" fmla="*/ 12 w 24"/>
                <a:gd name="T1" fmla="*/ 20 h 20"/>
                <a:gd name="T2" fmla="*/ 12 w 24"/>
                <a:gd name="T3" fmla="*/ 20 h 20"/>
                <a:gd name="T4" fmla="*/ 12 w 24"/>
                <a:gd name="T5" fmla="*/ 18 h 20"/>
                <a:gd name="T6" fmla="*/ 14 w 24"/>
                <a:gd name="T7" fmla="*/ 16 h 20"/>
                <a:gd name="T8" fmla="*/ 14 w 24"/>
                <a:gd name="T9" fmla="*/ 16 h 20"/>
                <a:gd name="T10" fmla="*/ 14 w 24"/>
                <a:gd name="T11" fmla="*/ 12 h 20"/>
                <a:gd name="T12" fmla="*/ 14 w 24"/>
                <a:gd name="T13" fmla="*/ 12 h 20"/>
                <a:gd name="T14" fmla="*/ 16 w 24"/>
                <a:gd name="T15" fmla="*/ 10 h 20"/>
                <a:gd name="T16" fmla="*/ 16 w 24"/>
                <a:gd name="T17" fmla="*/ 10 h 20"/>
                <a:gd name="T18" fmla="*/ 16 w 24"/>
                <a:gd name="T19" fmla="*/ 10 h 20"/>
                <a:gd name="T20" fmla="*/ 18 w 24"/>
                <a:gd name="T21" fmla="*/ 10 h 20"/>
                <a:gd name="T22" fmla="*/ 20 w 24"/>
                <a:gd name="T23" fmla="*/ 12 h 20"/>
                <a:gd name="T24" fmla="*/ 20 w 24"/>
                <a:gd name="T25" fmla="*/ 12 h 20"/>
                <a:gd name="T26" fmla="*/ 22 w 24"/>
                <a:gd name="T27" fmla="*/ 12 h 20"/>
                <a:gd name="T28" fmla="*/ 24 w 24"/>
                <a:gd name="T29" fmla="*/ 14 h 20"/>
                <a:gd name="T30" fmla="*/ 24 w 24"/>
                <a:gd name="T31" fmla="*/ 14 h 20"/>
                <a:gd name="T32" fmla="*/ 24 w 24"/>
                <a:gd name="T33" fmla="*/ 12 h 20"/>
                <a:gd name="T34" fmla="*/ 24 w 24"/>
                <a:gd name="T35" fmla="*/ 10 h 20"/>
                <a:gd name="T36" fmla="*/ 24 w 24"/>
                <a:gd name="T37" fmla="*/ 10 h 20"/>
                <a:gd name="T38" fmla="*/ 22 w 24"/>
                <a:gd name="T39" fmla="*/ 6 h 20"/>
                <a:gd name="T40" fmla="*/ 22 w 24"/>
                <a:gd name="T41" fmla="*/ 6 h 20"/>
                <a:gd name="T42" fmla="*/ 20 w 24"/>
                <a:gd name="T43" fmla="*/ 4 h 20"/>
                <a:gd name="T44" fmla="*/ 20 w 24"/>
                <a:gd name="T45" fmla="*/ 4 h 20"/>
                <a:gd name="T46" fmla="*/ 16 w 24"/>
                <a:gd name="T47" fmla="*/ 2 h 20"/>
                <a:gd name="T48" fmla="*/ 16 w 24"/>
                <a:gd name="T49" fmla="*/ 0 h 20"/>
                <a:gd name="T50" fmla="*/ 16 w 24"/>
                <a:gd name="T51" fmla="*/ 0 h 20"/>
                <a:gd name="T52" fmla="*/ 16 w 24"/>
                <a:gd name="T53" fmla="*/ 4 h 20"/>
                <a:gd name="T54" fmla="*/ 10 w 24"/>
                <a:gd name="T55" fmla="*/ 6 h 20"/>
                <a:gd name="T56" fmla="*/ 6 w 24"/>
                <a:gd name="T57" fmla="*/ 8 h 20"/>
                <a:gd name="T58" fmla="*/ 2 w 24"/>
                <a:gd name="T59" fmla="*/ 10 h 20"/>
                <a:gd name="T60" fmla="*/ 0 w 24"/>
                <a:gd name="T61" fmla="*/ 10 h 20"/>
                <a:gd name="T62" fmla="*/ 0 w 24"/>
                <a:gd name="T63" fmla="*/ 10 h 20"/>
                <a:gd name="T64" fmla="*/ 12 w 24"/>
                <a:gd name="T65" fmla="*/ 20 h 20"/>
                <a:gd name="T66" fmla="*/ 12 w 24"/>
                <a:gd name="T6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 h="20">
                  <a:moveTo>
                    <a:pt x="12" y="20"/>
                  </a:moveTo>
                  <a:lnTo>
                    <a:pt x="12" y="20"/>
                  </a:lnTo>
                  <a:lnTo>
                    <a:pt x="12" y="18"/>
                  </a:lnTo>
                  <a:lnTo>
                    <a:pt x="14" y="16"/>
                  </a:lnTo>
                  <a:lnTo>
                    <a:pt x="14" y="16"/>
                  </a:lnTo>
                  <a:lnTo>
                    <a:pt x="14" y="12"/>
                  </a:lnTo>
                  <a:lnTo>
                    <a:pt x="14" y="12"/>
                  </a:lnTo>
                  <a:lnTo>
                    <a:pt x="16" y="10"/>
                  </a:lnTo>
                  <a:lnTo>
                    <a:pt x="16" y="10"/>
                  </a:lnTo>
                  <a:lnTo>
                    <a:pt x="16" y="10"/>
                  </a:lnTo>
                  <a:lnTo>
                    <a:pt x="18" y="10"/>
                  </a:lnTo>
                  <a:lnTo>
                    <a:pt x="20" y="12"/>
                  </a:lnTo>
                  <a:lnTo>
                    <a:pt x="20" y="12"/>
                  </a:lnTo>
                  <a:lnTo>
                    <a:pt x="22" y="12"/>
                  </a:lnTo>
                  <a:lnTo>
                    <a:pt x="24" y="14"/>
                  </a:lnTo>
                  <a:lnTo>
                    <a:pt x="24" y="14"/>
                  </a:lnTo>
                  <a:lnTo>
                    <a:pt x="24" y="12"/>
                  </a:lnTo>
                  <a:lnTo>
                    <a:pt x="24" y="10"/>
                  </a:lnTo>
                  <a:lnTo>
                    <a:pt x="24" y="10"/>
                  </a:lnTo>
                  <a:lnTo>
                    <a:pt x="22" y="6"/>
                  </a:lnTo>
                  <a:lnTo>
                    <a:pt x="22" y="6"/>
                  </a:lnTo>
                  <a:lnTo>
                    <a:pt x="20" y="4"/>
                  </a:lnTo>
                  <a:lnTo>
                    <a:pt x="20" y="4"/>
                  </a:lnTo>
                  <a:lnTo>
                    <a:pt x="16" y="2"/>
                  </a:lnTo>
                  <a:lnTo>
                    <a:pt x="16" y="0"/>
                  </a:lnTo>
                  <a:lnTo>
                    <a:pt x="16" y="0"/>
                  </a:lnTo>
                  <a:lnTo>
                    <a:pt x="16" y="4"/>
                  </a:lnTo>
                  <a:lnTo>
                    <a:pt x="10" y="6"/>
                  </a:lnTo>
                  <a:lnTo>
                    <a:pt x="6" y="8"/>
                  </a:lnTo>
                  <a:lnTo>
                    <a:pt x="2" y="10"/>
                  </a:lnTo>
                  <a:lnTo>
                    <a:pt x="0" y="10"/>
                  </a:lnTo>
                  <a:lnTo>
                    <a:pt x="0" y="10"/>
                  </a:lnTo>
                  <a:lnTo>
                    <a:pt x="12" y="20"/>
                  </a:lnTo>
                  <a:lnTo>
                    <a:pt x="12" y="20"/>
                  </a:lnTo>
                  <a:close/>
                </a:path>
              </a:pathLst>
            </a:custGeom>
            <a:grpFill/>
            <a:ln w="19050">
              <a:solidFill>
                <a:schemeClr val="bg2">
                  <a:lumMod val="90000"/>
                </a:schemeClr>
              </a:solid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GB" sz="1800" kern="0">
                <a:solidFill>
                  <a:sysClr val="windowText" lastClr="000000"/>
                </a:solidFill>
                <a:latin typeface="Segoe Pro" panose="020B0502040504020203" pitchFamily="34" charset="0"/>
              </a:endParaRPr>
            </a:p>
          </p:txBody>
        </p:sp>
      </p:grpSp>
      <p:sp>
        <p:nvSpPr>
          <p:cNvPr id="4" name="Title 3"/>
          <p:cNvSpPr>
            <a:spLocks noGrp="1"/>
          </p:cNvSpPr>
          <p:nvPr>
            <p:ph type="title"/>
          </p:nvPr>
        </p:nvSpPr>
        <p:spPr/>
        <p:txBody>
          <a:bodyPr vert="horz" wrap="square" lIns="146241" tIns="91401" rIns="146241" bIns="91401" rtlCol="0" anchor="t">
            <a:noAutofit/>
          </a:bodyPr>
          <a:lstStyle/>
          <a:p>
            <a:r>
              <a:rPr lang="en-US" spc="-50">
                <a:latin typeface="Segoe UI Semibold" panose="020B0702040204020203" pitchFamily="34" charset="0"/>
                <a:cs typeface="Segoe UI Semibold" panose="020B0702040204020203" pitchFamily="34" charset="0"/>
              </a:rPr>
              <a:t>SAP HANA on Azure Region Availability</a:t>
            </a:r>
          </a:p>
        </p:txBody>
      </p:sp>
      <p:cxnSp>
        <p:nvCxnSpPr>
          <p:cNvPr id="524" name="Straight Connector 523"/>
          <p:cNvCxnSpPr/>
          <p:nvPr/>
        </p:nvCxnSpPr>
        <p:spPr>
          <a:xfrm>
            <a:off x="3689360" y="3072215"/>
            <a:ext cx="317272" cy="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076" name="Group 1075"/>
          <p:cNvGrpSpPr/>
          <p:nvPr/>
        </p:nvGrpSpPr>
        <p:grpSpPr>
          <a:xfrm>
            <a:off x="1219337" y="2223412"/>
            <a:ext cx="10152861" cy="4029695"/>
            <a:chOff x="1217207" y="1930770"/>
            <a:chExt cx="10157183" cy="4031410"/>
          </a:xfrm>
        </p:grpSpPr>
        <p:sp>
          <p:nvSpPr>
            <p:cNvPr id="526" name="TextBox 525"/>
            <p:cNvSpPr txBox="1"/>
            <p:nvPr/>
          </p:nvSpPr>
          <p:spPr>
            <a:xfrm>
              <a:off x="4036203" y="2653386"/>
              <a:ext cx="583814" cy="228794"/>
            </a:xfrm>
            <a:prstGeom prst="rect">
              <a:avLst/>
            </a:prstGeom>
            <a:noFill/>
          </p:spPr>
          <p:txBody>
            <a:bodyPr wrap="none" lIns="0" tIns="91401" rIns="0" bIns="182802" rtlCol="0">
              <a:noAutofit/>
            </a:bodyPr>
            <a:lstStyle/>
            <a:p>
              <a:pPr defTabSz="913873">
                <a:lnSpc>
                  <a:spcPct val="90000"/>
                </a:lnSpc>
                <a:spcAft>
                  <a:spcPts val="600"/>
                </a:spcAft>
                <a:defRPr/>
              </a:pPr>
              <a:r>
                <a:rPr lang="en-US" sz="1000" kern="0">
                  <a:latin typeface="Segoe UI Semibold" panose="020B0702040204020203" pitchFamily="34" charset="0"/>
                  <a:cs typeface="Segoe UI Semibold" panose="020B0702040204020203" pitchFamily="34" charset="0"/>
                </a:rPr>
                <a:t>East US</a:t>
              </a:r>
            </a:p>
          </p:txBody>
        </p:sp>
        <p:sp>
          <p:nvSpPr>
            <p:cNvPr id="527" name="TextBox 526"/>
            <p:cNvSpPr txBox="1"/>
            <p:nvPr/>
          </p:nvSpPr>
          <p:spPr>
            <a:xfrm>
              <a:off x="4031851" y="2843449"/>
              <a:ext cx="583814" cy="228794"/>
            </a:xfrm>
            <a:prstGeom prst="rect">
              <a:avLst/>
            </a:prstGeom>
            <a:noFill/>
          </p:spPr>
          <p:txBody>
            <a:bodyPr wrap="none" lIns="0" tIns="91401" rIns="0" bIns="182802" rtlCol="0">
              <a:noAutofit/>
            </a:bodyPr>
            <a:lstStyle/>
            <a:p>
              <a:pPr defTabSz="913873">
                <a:lnSpc>
                  <a:spcPct val="90000"/>
                </a:lnSpc>
                <a:spcAft>
                  <a:spcPts val="600"/>
                </a:spcAft>
                <a:defRPr/>
              </a:pPr>
              <a:r>
                <a:rPr lang="en-US" sz="1000" kern="0">
                  <a:latin typeface="Segoe UI Semibold" panose="020B0702040204020203" pitchFamily="34" charset="0"/>
                  <a:cs typeface="Segoe UI Semibold" panose="020B0702040204020203" pitchFamily="34" charset="0"/>
                </a:rPr>
                <a:t>East US2</a:t>
              </a:r>
            </a:p>
          </p:txBody>
        </p:sp>
        <p:sp>
          <p:nvSpPr>
            <p:cNvPr id="528" name="TextBox 527"/>
            <p:cNvSpPr txBox="1"/>
            <p:nvPr/>
          </p:nvSpPr>
          <p:spPr>
            <a:xfrm>
              <a:off x="1217207" y="2797455"/>
              <a:ext cx="675147" cy="228794"/>
            </a:xfrm>
            <a:prstGeom prst="rect">
              <a:avLst/>
            </a:prstGeom>
            <a:noFill/>
          </p:spPr>
          <p:txBody>
            <a:bodyPr wrap="square" lIns="0" tIns="91401" rIns="0" bIns="182802" rtlCol="0">
              <a:noAutofit/>
            </a:bodyPr>
            <a:lstStyle/>
            <a:p>
              <a:pPr algn="r" defTabSz="913873">
                <a:lnSpc>
                  <a:spcPct val="90000"/>
                </a:lnSpc>
                <a:spcAft>
                  <a:spcPts val="600"/>
                </a:spcAft>
                <a:defRPr/>
              </a:pPr>
              <a:r>
                <a:rPr lang="en-US" sz="1000" kern="0">
                  <a:latin typeface="Segoe UI Semibold" panose="020B0702040204020203" pitchFamily="34" charset="0"/>
                  <a:cs typeface="Segoe UI Semibold" panose="020B0702040204020203" pitchFamily="34" charset="0"/>
                </a:rPr>
                <a:t>West US</a:t>
              </a:r>
            </a:p>
          </p:txBody>
        </p:sp>
        <p:sp>
          <p:nvSpPr>
            <p:cNvPr id="529" name="TextBox 528"/>
            <p:cNvSpPr txBox="1"/>
            <p:nvPr/>
          </p:nvSpPr>
          <p:spPr>
            <a:xfrm>
              <a:off x="1217207" y="2505992"/>
              <a:ext cx="675147" cy="228794"/>
            </a:xfrm>
            <a:prstGeom prst="rect">
              <a:avLst/>
            </a:prstGeom>
            <a:noFill/>
          </p:spPr>
          <p:txBody>
            <a:bodyPr wrap="square" lIns="0" tIns="91401" rIns="0" bIns="182802" rtlCol="0">
              <a:noAutofit/>
            </a:bodyPr>
            <a:lstStyle/>
            <a:p>
              <a:pPr algn="r" defTabSz="913873">
                <a:lnSpc>
                  <a:spcPct val="90000"/>
                </a:lnSpc>
                <a:spcAft>
                  <a:spcPts val="600"/>
                </a:spcAft>
                <a:defRPr/>
              </a:pPr>
              <a:r>
                <a:rPr lang="en-US" sz="1000" kern="0">
                  <a:latin typeface="Segoe UI Semibold" panose="020B0702040204020203" pitchFamily="34" charset="0"/>
                  <a:cs typeface="Segoe UI Semibold" panose="020B0702040204020203" pitchFamily="34" charset="0"/>
                </a:rPr>
                <a:t>West US2</a:t>
              </a:r>
            </a:p>
          </p:txBody>
        </p:sp>
        <p:sp>
          <p:nvSpPr>
            <p:cNvPr id="530" name="TextBox 529"/>
            <p:cNvSpPr txBox="1"/>
            <p:nvPr/>
          </p:nvSpPr>
          <p:spPr>
            <a:xfrm>
              <a:off x="4037582" y="3018806"/>
              <a:ext cx="1066800" cy="228794"/>
            </a:xfrm>
            <a:prstGeom prst="rect">
              <a:avLst/>
            </a:prstGeom>
            <a:noFill/>
          </p:spPr>
          <p:txBody>
            <a:bodyPr wrap="square" lIns="0" tIns="91401" rIns="0" bIns="182802" rtlCol="0">
              <a:noAutofit/>
            </a:bodyPr>
            <a:lstStyle/>
            <a:p>
              <a:pPr defTabSz="913873">
                <a:lnSpc>
                  <a:spcPct val="90000"/>
                </a:lnSpc>
                <a:spcAft>
                  <a:spcPts val="600"/>
                </a:spcAft>
                <a:defRPr/>
              </a:pPr>
              <a:r>
                <a:rPr lang="en-US" sz="1000" kern="0">
                  <a:latin typeface="Segoe UI Semibold" panose="020B0702040204020203" pitchFamily="34" charset="0"/>
                  <a:cs typeface="Segoe UI Semibold" panose="020B0702040204020203" pitchFamily="34" charset="0"/>
                </a:rPr>
                <a:t>US Gov Virginia</a:t>
              </a:r>
            </a:p>
          </p:txBody>
        </p:sp>
        <p:sp>
          <p:nvSpPr>
            <p:cNvPr id="531" name="TextBox 530"/>
            <p:cNvSpPr txBox="1"/>
            <p:nvPr/>
          </p:nvSpPr>
          <p:spPr>
            <a:xfrm>
              <a:off x="2939123" y="1930770"/>
              <a:ext cx="758559" cy="228794"/>
            </a:xfrm>
            <a:prstGeom prst="rect">
              <a:avLst/>
            </a:prstGeom>
            <a:noFill/>
          </p:spPr>
          <p:txBody>
            <a:bodyPr wrap="square" lIns="0" tIns="91401" rIns="0" bIns="182802" rtlCol="0">
              <a:noAutofit/>
            </a:bodyPr>
            <a:lstStyle/>
            <a:p>
              <a:pPr defTabSz="913873">
                <a:lnSpc>
                  <a:spcPct val="90000"/>
                </a:lnSpc>
                <a:spcAft>
                  <a:spcPts val="600"/>
                </a:spcAft>
                <a:defRPr/>
              </a:pPr>
              <a:r>
                <a:rPr lang="en-US" sz="1000" kern="0">
                  <a:latin typeface="Segoe UI Semibold" panose="020B0702040204020203" pitchFamily="34" charset="0"/>
                  <a:cs typeface="Segoe UI Semibold" panose="020B0702040204020203" pitchFamily="34" charset="0"/>
                </a:rPr>
                <a:t>Canada East</a:t>
              </a:r>
            </a:p>
          </p:txBody>
        </p:sp>
        <p:sp>
          <p:nvSpPr>
            <p:cNvPr id="532" name="TextBox 531"/>
            <p:cNvSpPr txBox="1"/>
            <p:nvPr/>
          </p:nvSpPr>
          <p:spPr>
            <a:xfrm>
              <a:off x="2531663" y="2138303"/>
              <a:ext cx="944643" cy="228794"/>
            </a:xfrm>
            <a:prstGeom prst="rect">
              <a:avLst/>
            </a:prstGeom>
            <a:noFill/>
          </p:spPr>
          <p:txBody>
            <a:bodyPr wrap="square" lIns="0" tIns="91401" rIns="0" bIns="182802" rtlCol="0">
              <a:noAutofit/>
            </a:bodyPr>
            <a:lstStyle/>
            <a:p>
              <a:pPr defTabSz="913873">
                <a:lnSpc>
                  <a:spcPct val="90000"/>
                </a:lnSpc>
                <a:spcAft>
                  <a:spcPts val="600"/>
                </a:spcAft>
                <a:defRPr/>
              </a:pPr>
              <a:r>
                <a:rPr lang="en-US" sz="1000" kern="0">
                  <a:latin typeface="Segoe UI Semibold" panose="020B0702040204020203" pitchFamily="34" charset="0"/>
                  <a:cs typeface="Segoe UI Semibold" panose="020B0702040204020203" pitchFamily="34" charset="0"/>
                </a:rPr>
                <a:t>Canada Central</a:t>
              </a:r>
            </a:p>
          </p:txBody>
        </p:sp>
        <p:sp>
          <p:nvSpPr>
            <p:cNvPr id="533" name="TextBox 532"/>
            <p:cNvSpPr txBox="1"/>
            <p:nvPr/>
          </p:nvSpPr>
          <p:spPr>
            <a:xfrm>
              <a:off x="4418084" y="2047368"/>
              <a:ext cx="1066800" cy="228794"/>
            </a:xfrm>
            <a:prstGeom prst="rect">
              <a:avLst/>
            </a:prstGeom>
            <a:noFill/>
          </p:spPr>
          <p:txBody>
            <a:bodyPr wrap="square" lIns="0" tIns="91401" rIns="0" bIns="182802" rtlCol="0">
              <a:noAutofit/>
            </a:bodyPr>
            <a:lstStyle/>
            <a:p>
              <a:pPr defTabSz="913873">
                <a:lnSpc>
                  <a:spcPct val="90000"/>
                </a:lnSpc>
                <a:spcAft>
                  <a:spcPts val="600"/>
                </a:spcAft>
                <a:defRPr/>
              </a:pPr>
              <a:r>
                <a:rPr lang="en-US" sz="1000" kern="0">
                  <a:latin typeface="Segoe UI Semibold" panose="020B0702040204020203" pitchFamily="34" charset="0"/>
                  <a:cs typeface="Segoe UI Semibold" panose="020B0702040204020203" pitchFamily="34" charset="0"/>
                </a:rPr>
                <a:t>North Europe</a:t>
              </a:r>
            </a:p>
          </p:txBody>
        </p:sp>
        <p:sp>
          <p:nvSpPr>
            <p:cNvPr id="534" name="TextBox 533"/>
            <p:cNvSpPr txBox="1"/>
            <p:nvPr/>
          </p:nvSpPr>
          <p:spPr>
            <a:xfrm>
              <a:off x="5788891" y="2899486"/>
              <a:ext cx="914400" cy="228794"/>
            </a:xfrm>
            <a:prstGeom prst="rect">
              <a:avLst/>
            </a:prstGeom>
            <a:noFill/>
          </p:spPr>
          <p:txBody>
            <a:bodyPr wrap="square" lIns="0" tIns="91401" rIns="0" bIns="182802" rtlCol="0">
              <a:noAutofit/>
            </a:bodyPr>
            <a:lstStyle/>
            <a:p>
              <a:pPr defTabSz="913873">
                <a:lnSpc>
                  <a:spcPct val="90000"/>
                </a:lnSpc>
                <a:spcAft>
                  <a:spcPts val="600"/>
                </a:spcAft>
                <a:defRPr/>
              </a:pPr>
              <a:r>
                <a:rPr lang="en-US" sz="1000" kern="0">
                  <a:latin typeface="Segoe UI Semibold" panose="020B0702040204020203" pitchFamily="34" charset="0"/>
                  <a:cs typeface="Segoe UI Semibold" panose="020B0702040204020203" pitchFamily="34" charset="0"/>
                </a:rPr>
                <a:t>West Europe</a:t>
              </a:r>
            </a:p>
          </p:txBody>
        </p:sp>
        <p:sp>
          <p:nvSpPr>
            <p:cNvPr id="535" name="TextBox 534"/>
            <p:cNvSpPr txBox="1"/>
            <p:nvPr/>
          </p:nvSpPr>
          <p:spPr>
            <a:xfrm>
              <a:off x="6706879" y="2228364"/>
              <a:ext cx="1066800" cy="228794"/>
            </a:xfrm>
            <a:prstGeom prst="rect">
              <a:avLst/>
            </a:prstGeom>
            <a:noFill/>
          </p:spPr>
          <p:txBody>
            <a:bodyPr wrap="square" lIns="0" tIns="91401" rIns="0" bIns="182802" rtlCol="0">
              <a:noAutofit/>
            </a:bodyPr>
            <a:lstStyle/>
            <a:p>
              <a:pPr defTabSz="913873">
                <a:lnSpc>
                  <a:spcPct val="90000"/>
                </a:lnSpc>
                <a:spcAft>
                  <a:spcPts val="600"/>
                </a:spcAft>
                <a:defRPr/>
              </a:pPr>
              <a:r>
                <a:rPr lang="en-US" sz="1000" kern="0">
                  <a:latin typeface="Segoe UI Semibold" panose="020B0702040204020203" pitchFamily="34" charset="0"/>
                  <a:cs typeface="Segoe UI Semibold" panose="020B0702040204020203" pitchFamily="34" charset="0"/>
                </a:rPr>
                <a:t>Germany Central</a:t>
              </a:r>
            </a:p>
          </p:txBody>
        </p:sp>
        <p:sp>
          <p:nvSpPr>
            <p:cNvPr id="538" name="TextBox 537"/>
            <p:cNvSpPr txBox="1"/>
            <p:nvPr/>
          </p:nvSpPr>
          <p:spPr>
            <a:xfrm>
              <a:off x="10459990" y="5022543"/>
              <a:ext cx="914400" cy="228794"/>
            </a:xfrm>
            <a:prstGeom prst="rect">
              <a:avLst/>
            </a:prstGeom>
            <a:noFill/>
          </p:spPr>
          <p:txBody>
            <a:bodyPr wrap="square" lIns="0" tIns="91401" rIns="0" bIns="182802" rtlCol="0">
              <a:noAutofit/>
            </a:bodyPr>
            <a:lstStyle/>
            <a:p>
              <a:pPr defTabSz="913873">
                <a:lnSpc>
                  <a:spcPct val="90000"/>
                </a:lnSpc>
                <a:spcAft>
                  <a:spcPts val="600"/>
                </a:spcAft>
                <a:defRPr/>
              </a:pPr>
              <a:r>
                <a:rPr lang="en-US" sz="1000" kern="0">
                  <a:latin typeface="Segoe UI Semibold" panose="020B0702040204020203" pitchFamily="34" charset="0"/>
                  <a:cs typeface="Segoe UI Semibold" panose="020B0702040204020203" pitchFamily="34" charset="0"/>
                </a:rPr>
                <a:t>Australia East</a:t>
              </a:r>
            </a:p>
          </p:txBody>
        </p:sp>
        <p:sp>
          <p:nvSpPr>
            <p:cNvPr id="539" name="TextBox 538"/>
            <p:cNvSpPr txBox="1"/>
            <p:nvPr/>
          </p:nvSpPr>
          <p:spPr>
            <a:xfrm>
              <a:off x="9237415" y="5733386"/>
              <a:ext cx="1280160" cy="228794"/>
            </a:xfrm>
            <a:prstGeom prst="rect">
              <a:avLst/>
            </a:prstGeom>
            <a:noFill/>
          </p:spPr>
          <p:txBody>
            <a:bodyPr wrap="square" lIns="0" tIns="91401" rIns="0" bIns="182802" rtlCol="0">
              <a:noAutofit/>
            </a:bodyPr>
            <a:lstStyle/>
            <a:p>
              <a:pPr defTabSz="913873">
                <a:lnSpc>
                  <a:spcPct val="90000"/>
                </a:lnSpc>
                <a:spcAft>
                  <a:spcPts val="600"/>
                </a:spcAft>
                <a:defRPr/>
              </a:pPr>
              <a:r>
                <a:rPr lang="en-US" sz="1000" kern="0">
                  <a:latin typeface="Segoe UI Semibold" panose="020B0702040204020203" pitchFamily="34" charset="0"/>
                  <a:cs typeface="Segoe UI Semibold" panose="020B0702040204020203" pitchFamily="34" charset="0"/>
                </a:rPr>
                <a:t>Australia Southeast</a:t>
              </a:r>
            </a:p>
          </p:txBody>
        </p:sp>
        <p:sp>
          <p:nvSpPr>
            <p:cNvPr id="541" name="TextBox 540"/>
            <p:cNvSpPr txBox="1"/>
            <p:nvPr/>
          </p:nvSpPr>
          <p:spPr>
            <a:xfrm>
              <a:off x="10293550" y="2681661"/>
              <a:ext cx="914400" cy="228794"/>
            </a:xfrm>
            <a:prstGeom prst="rect">
              <a:avLst/>
            </a:prstGeom>
            <a:noFill/>
          </p:spPr>
          <p:txBody>
            <a:bodyPr wrap="square" lIns="0" tIns="91401" rIns="0" bIns="182802" rtlCol="0">
              <a:noAutofit/>
            </a:bodyPr>
            <a:lstStyle/>
            <a:p>
              <a:pPr defTabSz="913873">
                <a:lnSpc>
                  <a:spcPct val="90000"/>
                </a:lnSpc>
                <a:spcAft>
                  <a:spcPts val="600"/>
                </a:spcAft>
                <a:defRPr/>
              </a:pPr>
              <a:r>
                <a:rPr lang="en-US" sz="1000" kern="0">
                  <a:latin typeface="Segoe UI Semibold" panose="020B0702040204020203" pitchFamily="34" charset="0"/>
                  <a:cs typeface="Segoe UI Semibold" panose="020B0702040204020203" pitchFamily="34" charset="0"/>
                </a:rPr>
                <a:t>Japan East</a:t>
              </a:r>
            </a:p>
          </p:txBody>
        </p:sp>
        <p:sp>
          <p:nvSpPr>
            <p:cNvPr id="542" name="TextBox 541"/>
            <p:cNvSpPr txBox="1"/>
            <p:nvPr/>
          </p:nvSpPr>
          <p:spPr>
            <a:xfrm>
              <a:off x="10293550" y="2842420"/>
              <a:ext cx="914400" cy="228794"/>
            </a:xfrm>
            <a:prstGeom prst="rect">
              <a:avLst/>
            </a:prstGeom>
            <a:noFill/>
          </p:spPr>
          <p:txBody>
            <a:bodyPr wrap="square" lIns="0" tIns="91401" rIns="0" bIns="182802" rtlCol="0">
              <a:noAutofit/>
            </a:bodyPr>
            <a:lstStyle/>
            <a:p>
              <a:pPr defTabSz="913873">
                <a:lnSpc>
                  <a:spcPct val="90000"/>
                </a:lnSpc>
                <a:spcAft>
                  <a:spcPts val="600"/>
                </a:spcAft>
                <a:defRPr/>
              </a:pPr>
              <a:r>
                <a:rPr lang="en-US" sz="1000" kern="0">
                  <a:latin typeface="Segoe UI Semibold" panose="020B0702040204020203" pitchFamily="34" charset="0"/>
                  <a:cs typeface="Segoe UI Semibold" panose="020B0702040204020203" pitchFamily="34" charset="0"/>
                </a:rPr>
                <a:t>Japan West</a:t>
              </a:r>
            </a:p>
          </p:txBody>
        </p:sp>
        <p:sp>
          <p:nvSpPr>
            <p:cNvPr id="1089" name="TextBox 1088"/>
            <p:cNvSpPr txBox="1"/>
            <p:nvPr/>
          </p:nvSpPr>
          <p:spPr>
            <a:xfrm>
              <a:off x="9216481" y="3906987"/>
              <a:ext cx="914400" cy="228794"/>
            </a:xfrm>
            <a:prstGeom prst="rect">
              <a:avLst/>
            </a:prstGeom>
            <a:noFill/>
          </p:spPr>
          <p:txBody>
            <a:bodyPr wrap="square" lIns="0" tIns="91401" rIns="0" bIns="182802" rtlCol="0">
              <a:noAutofit/>
            </a:bodyPr>
            <a:lstStyle/>
            <a:p>
              <a:pPr defTabSz="913873">
                <a:lnSpc>
                  <a:spcPct val="90000"/>
                </a:lnSpc>
                <a:spcAft>
                  <a:spcPts val="600"/>
                </a:spcAft>
                <a:defRPr/>
              </a:pPr>
              <a:r>
                <a:rPr lang="en-US" sz="1000" kern="0">
                  <a:latin typeface="Segoe UI Semibold" panose="020B0702040204020203" pitchFamily="34" charset="0"/>
                  <a:cs typeface="Segoe UI Semibold" panose="020B0702040204020203" pitchFamily="34" charset="0"/>
                </a:rPr>
                <a:t>Southeast Asia</a:t>
              </a:r>
            </a:p>
          </p:txBody>
        </p:sp>
      </p:grpSp>
      <p:cxnSp>
        <p:nvCxnSpPr>
          <p:cNvPr id="553" name="Straight Connector 552"/>
          <p:cNvCxnSpPr/>
          <p:nvPr/>
        </p:nvCxnSpPr>
        <p:spPr>
          <a:xfrm>
            <a:off x="1894196" y="2954594"/>
            <a:ext cx="391100" cy="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5" name="Straight Connector 554"/>
          <p:cNvCxnSpPr/>
          <p:nvPr/>
        </p:nvCxnSpPr>
        <p:spPr>
          <a:xfrm flipV="1">
            <a:off x="1894195" y="3127231"/>
            <a:ext cx="458395" cy="104732"/>
          </a:xfrm>
          <a:prstGeom prst="bentConnector3">
            <a:avLst>
              <a:gd name="adj1" fmla="val 50000"/>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7" name="Straight Connector 554"/>
          <p:cNvCxnSpPr/>
          <p:nvPr/>
        </p:nvCxnSpPr>
        <p:spPr>
          <a:xfrm rot="16200000" flipH="1">
            <a:off x="3371211" y="2636264"/>
            <a:ext cx="245359" cy="115063"/>
          </a:xfrm>
          <a:prstGeom prst="bentConnector3">
            <a:avLst>
              <a:gd name="adj1" fmla="val 525"/>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3" name="Straight Connector 554"/>
          <p:cNvCxnSpPr/>
          <p:nvPr/>
        </p:nvCxnSpPr>
        <p:spPr>
          <a:xfrm rot="16200000" flipH="1">
            <a:off x="3592178" y="2452266"/>
            <a:ext cx="282643" cy="122263"/>
          </a:xfrm>
          <a:prstGeom prst="bentConnector3">
            <a:avLst>
              <a:gd name="adj1" fmla="val -528"/>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a:cxnSpLocks/>
            <a:stCxn id="533" idx="2"/>
            <a:endCxn id="487" idx="1"/>
          </p:cNvCxnSpPr>
          <p:nvPr/>
        </p:nvCxnSpPr>
        <p:spPr>
          <a:xfrm>
            <a:off x="4952024" y="2568658"/>
            <a:ext cx="239665" cy="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p:nvCxnSpPr>
        <p:spPr>
          <a:xfrm>
            <a:off x="9870757" y="3111743"/>
            <a:ext cx="400233" cy="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a:cxnSpLocks/>
            <a:stCxn id="1087" idx="5"/>
            <a:endCxn id="535" idx="1"/>
          </p:cNvCxnSpPr>
          <p:nvPr/>
        </p:nvCxnSpPr>
        <p:spPr>
          <a:xfrm flipV="1">
            <a:off x="6415877" y="2635228"/>
            <a:ext cx="290796" cy="31213"/>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2" name="Straight Connector 581"/>
          <p:cNvCxnSpPr>
            <a:cxnSpLocks/>
            <a:stCxn id="1084" idx="2"/>
            <a:endCxn id="534" idx="0"/>
          </p:cNvCxnSpPr>
          <p:nvPr/>
        </p:nvCxnSpPr>
        <p:spPr>
          <a:xfrm rot="16200000" flipH="1">
            <a:off x="5899634" y="2845268"/>
            <a:ext cx="276174" cy="416722"/>
          </a:xfrm>
          <a:prstGeom prst="bentConnector3">
            <a:avLst>
              <a:gd name="adj1" fmla="val 50000"/>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4" name="Straight Connector 583"/>
          <p:cNvCxnSpPr/>
          <p:nvPr/>
        </p:nvCxnSpPr>
        <p:spPr>
          <a:xfrm>
            <a:off x="10075455" y="5457560"/>
            <a:ext cx="335969" cy="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5" name="Straight Connector 584"/>
          <p:cNvCxnSpPr>
            <a:cxnSpLocks/>
          </p:cNvCxnSpPr>
          <p:nvPr/>
        </p:nvCxnSpPr>
        <p:spPr>
          <a:xfrm>
            <a:off x="9783673" y="5837318"/>
            <a:ext cx="12876" cy="307328"/>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90" name="TextBox 589"/>
          <p:cNvSpPr txBox="1"/>
          <p:nvPr/>
        </p:nvSpPr>
        <p:spPr>
          <a:xfrm>
            <a:off x="491660" y="3966486"/>
            <a:ext cx="2097823" cy="366641"/>
          </a:xfrm>
          <a:prstGeom prst="rect">
            <a:avLst/>
          </a:prstGeom>
          <a:noFill/>
        </p:spPr>
        <p:txBody>
          <a:bodyPr wrap="square" lIns="0" tIns="91401" rIns="0" bIns="182802" rtlCol="0">
            <a:noAutofit/>
          </a:bodyPr>
          <a:lstStyle/>
          <a:p>
            <a:pPr marL="285585" defTabSz="913873">
              <a:lnSpc>
                <a:spcPct val="90000"/>
              </a:lnSpc>
              <a:spcAft>
                <a:spcPts val="300"/>
              </a:spcAft>
              <a:defRPr/>
            </a:pPr>
            <a:endParaRPr lang="en-US" sz="1397" kern="0">
              <a:latin typeface="Segoe UI Semibold" panose="020B0702040204020203" pitchFamily="34" charset="0"/>
              <a:cs typeface="Segoe UI Semibold" panose="020B0702040204020203" pitchFamily="34" charset="0"/>
            </a:endParaRPr>
          </a:p>
          <a:p>
            <a:pPr marL="285585" defTabSz="913873">
              <a:lnSpc>
                <a:spcPct val="90000"/>
              </a:lnSpc>
              <a:spcAft>
                <a:spcPts val="300"/>
              </a:spcAft>
              <a:defRPr/>
            </a:pPr>
            <a:endParaRPr lang="en-US" sz="1397" kern="0">
              <a:latin typeface="Segoe UI Semibold" panose="020B0702040204020203" pitchFamily="34" charset="0"/>
              <a:cs typeface="Segoe UI Semibold" panose="020B0702040204020203" pitchFamily="34" charset="0"/>
            </a:endParaRPr>
          </a:p>
          <a:p>
            <a:pPr marL="285585" defTabSz="913873">
              <a:lnSpc>
                <a:spcPct val="90000"/>
              </a:lnSpc>
              <a:spcAft>
                <a:spcPts val="300"/>
              </a:spcAft>
              <a:defRPr/>
            </a:pPr>
            <a:r>
              <a:rPr lang="en-US" sz="1397" kern="0">
                <a:latin typeface="Segoe UI Semibold" panose="020B0702040204020203" pitchFamily="34" charset="0"/>
                <a:cs typeface="Segoe UI Semibold" panose="020B0702040204020203" pitchFamily="34" charset="0"/>
              </a:rPr>
              <a:t>GS-series</a:t>
            </a:r>
          </a:p>
          <a:p>
            <a:pPr marL="285585" defTabSz="913873">
              <a:lnSpc>
                <a:spcPct val="90000"/>
              </a:lnSpc>
              <a:spcAft>
                <a:spcPts val="300"/>
              </a:spcAft>
              <a:defRPr/>
            </a:pPr>
            <a:r>
              <a:rPr lang="en-US" sz="1397" kern="0">
                <a:latin typeface="Segoe UI Semibold" panose="020B0702040204020203" pitchFamily="34" charset="0"/>
                <a:cs typeface="Segoe UI Semibold" panose="020B0702040204020203" pitchFamily="34" charset="0"/>
              </a:rPr>
              <a:t>M-series</a:t>
            </a:r>
          </a:p>
        </p:txBody>
      </p:sp>
      <p:sp>
        <p:nvSpPr>
          <p:cNvPr id="591" name="TextBox 590"/>
          <p:cNvSpPr txBox="1"/>
          <p:nvPr/>
        </p:nvSpPr>
        <p:spPr>
          <a:xfrm>
            <a:off x="771869" y="4910069"/>
            <a:ext cx="2097823" cy="366641"/>
          </a:xfrm>
          <a:prstGeom prst="rect">
            <a:avLst/>
          </a:prstGeom>
          <a:noFill/>
        </p:spPr>
        <p:txBody>
          <a:bodyPr wrap="square" lIns="0" tIns="91401" rIns="0" bIns="182802" rtlCol="0">
            <a:noAutofit/>
          </a:bodyPr>
          <a:lstStyle/>
          <a:p>
            <a:pPr defTabSz="913873">
              <a:lnSpc>
                <a:spcPct val="90000"/>
              </a:lnSpc>
              <a:spcAft>
                <a:spcPts val="300"/>
              </a:spcAft>
              <a:defRPr/>
            </a:pPr>
            <a:r>
              <a:rPr lang="en-US" sz="1397" kern="0">
                <a:latin typeface="Segoe UI Semibold" panose="020B0702040204020203" pitchFamily="34" charset="0"/>
                <a:cs typeface="Segoe UI Semibold" panose="020B0702040204020203" pitchFamily="34" charset="0"/>
              </a:rPr>
              <a:t>HANA LARGE INSTANCES </a:t>
            </a:r>
          </a:p>
        </p:txBody>
      </p:sp>
      <p:sp>
        <p:nvSpPr>
          <p:cNvPr id="592" name="Pentagon 591"/>
          <p:cNvSpPr/>
          <p:nvPr/>
        </p:nvSpPr>
        <p:spPr bwMode="auto">
          <a:xfrm>
            <a:off x="499630" y="4466548"/>
            <a:ext cx="208123" cy="187040"/>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18822"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G</a:t>
            </a:r>
          </a:p>
        </p:txBody>
      </p:sp>
      <p:sp>
        <p:nvSpPr>
          <p:cNvPr id="593" name="Rectangle 592"/>
          <p:cNvSpPr/>
          <p:nvPr/>
        </p:nvSpPr>
        <p:spPr bwMode="auto">
          <a:xfrm>
            <a:off x="510856" y="4761116"/>
            <a:ext cx="170281" cy="17028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M</a:t>
            </a:r>
          </a:p>
        </p:txBody>
      </p:sp>
      <p:sp>
        <p:nvSpPr>
          <p:cNvPr id="594" name="Oval 593"/>
          <p:cNvSpPr/>
          <p:nvPr/>
        </p:nvSpPr>
        <p:spPr bwMode="auto">
          <a:xfrm>
            <a:off x="503377" y="4995141"/>
            <a:ext cx="181758" cy="18175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L</a:t>
            </a:r>
          </a:p>
        </p:txBody>
      </p:sp>
      <p:sp>
        <p:nvSpPr>
          <p:cNvPr id="596" name="Rectangle 595"/>
          <p:cNvSpPr/>
          <p:nvPr/>
        </p:nvSpPr>
        <p:spPr bwMode="auto">
          <a:xfrm>
            <a:off x="470086" y="5662441"/>
            <a:ext cx="274203" cy="167789"/>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chemeClr val="bg1">
                  <a:lumMod val="50000"/>
                </a:schemeClr>
              </a:solidFill>
              <a:latin typeface="Segoe UI"/>
              <a:ea typeface="Segoe UI" pitchFamily="34" charset="0"/>
              <a:cs typeface="Segoe UI" pitchFamily="34" charset="0"/>
            </a:endParaRPr>
          </a:p>
        </p:txBody>
      </p:sp>
      <p:sp>
        <p:nvSpPr>
          <p:cNvPr id="599" name="TextBox 598"/>
          <p:cNvSpPr txBox="1"/>
          <p:nvPr/>
        </p:nvSpPr>
        <p:spPr>
          <a:xfrm>
            <a:off x="810423" y="5569777"/>
            <a:ext cx="2097823" cy="366641"/>
          </a:xfrm>
          <a:prstGeom prst="rect">
            <a:avLst/>
          </a:prstGeom>
          <a:noFill/>
        </p:spPr>
        <p:txBody>
          <a:bodyPr wrap="square" lIns="0" tIns="91401" rIns="0" bIns="182802" rtlCol="0">
            <a:noAutofit/>
          </a:bodyPr>
          <a:lstStyle/>
          <a:p>
            <a:pPr defTabSz="913873">
              <a:lnSpc>
                <a:spcPct val="90000"/>
              </a:lnSpc>
              <a:spcBef>
                <a:spcPts val="300"/>
              </a:spcBef>
              <a:defRPr/>
            </a:pPr>
            <a:r>
              <a:rPr lang="en-US" sz="1397" kern="0">
                <a:latin typeface="Segoe UI"/>
                <a:cs typeface="Segoe UI Semibold" panose="020B0702040204020203" pitchFamily="34" charset="0"/>
              </a:rPr>
              <a:t>Generally available</a:t>
            </a:r>
          </a:p>
          <a:p>
            <a:pPr defTabSz="913873">
              <a:lnSpc>
                <a:spcPct val="90000"/>
              </a:lnSpc>
              <a:spcBef>
                <a:spcPts val="300"/>
              </a:spcBef>
              <a:defRPr/>
            </a:pPr>
            <a:r>
              <a:rPr lang="en-US" sz="1397" kern="0">
                <a:latin typeface="Segoe UI"/>
                <a:cs typeface="Segoe UI Semibold" panose="020B0702040204020203" pitchFamily="34" charset="0"/>
              </a:rPr>
              <a:t>Launching in CY18</a:t>
            </a:r>
          </a:p>
          <a:p>
            <a:pPr defTabSz="913873">
              <a:lnSpc>
                <a:spcPct val="90000"/>
              </a:lnSpc>
              <a:spcBef>
                <a:spcPts val="300"/>
              </a:spcBef>
              <a:defRPr/>
            </a:pPr>
            <a:r>
              <a:rPr lang="en-US" sz="1397" kern="0">
                <a:latin typeface="Segoe UI"/>
                <a:cs typeface="Segoe UI Semibold" panose="020B0702040204020203" pitchFamily="34" charset="0"/>
              </a:rPr>
              <a:t>Launching in CY19</a:t>
            </a:r>
          </a:p>
        </p:txBody>
      </p:sp>
      <p:sp>
        <p:nvSpPr>
          <p:cNvPr id="609" name="Oval 608"/>
          <p:cNvSpPr/>
          <p:nvPr/>
        </p:nvSpPr>
        <p:spPr bwMode="auto">
          <a:xfrm>
            <a:off x="3550226" y="2994182"/>
            <a:ext cx="164521" cy="164521"/>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L</a:t>
            </a:r>
          </a:p>
        </p:txBody>
      </p:sp>
      <p:sp>
        <p:nvSpPr>
          <p:cNvPr id="610" name="Oval 609"/>
          <p:cNvSpPr/>
          <p:nvPr/>
        </p:nvSpPr>
        <p:spPr bwMode="auto">
          <a:xfrm>
            <a:off x="2297346" y="3065683"/>
            <a:ext cx="164521" cy="164521"/>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L</a:t>
            </a:r>
          </a:p>
        </p:txBody>
      </p:sp>
      <p:sp>
        <p:nvSpPr>
          <p:cNvPr id="611" name="Pentagon 610"/>
          <p:cNvSpPr/>
          <p:nvPr/>
        </p:nvSpPr>
        <p:spPr bwMode="auto">
          <a:xfrm>
            <a:off x="3535772" y="3165641"/>
            <a:ext cx="164521" cy="160605"/>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18822"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G</a:t>
            </a:r>
          </a:p>
        </p:txBody>
      </p:sp>
      <p:sp>
        <p:nvSpPr>
          <p:cNvPr id="612" name="Rectangle 611"/>
          <p:cNvSpPr/>
          <p:nvPr/>
        </p:nvSpPr>
        <p:spPr bwMode="auto">
          <a:xfrm>
            <a:off x="3366424" y="3181465"/>
            <a:ext cx="146215" cy="14621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M</a:t>
            </a:r>
          </a:p>
        </p:txBody>
      </p:sp>
      <p:cxnSp>
        <p:nvCxnSpPr>
          <p:cNvPr id="614" name="Straight Connector 613"/>
          <p:cNvCxnSpPr/>
          <p:nvPr/>
        </p:nvCxnSpPr>
        <p:spPr>
          <a:xfrm>
            <a:off x="459653" y="5528545"/>
            <a:ext cx="262778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5" name="Pentagon 614"/>
          <p:cNvSpPr/>
          <p:nvPr/>
        </p:nvSpPr>
        <p:spPr bwMode="auto">
          <a:xfrm>
            <a:off x="2479761" y="3059318"/>
            <a:ext cx="164521" cy="160605"/>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18822"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G</a:t>
            </a:r>
          </a:p>
        </p:txBody>
      </p:sp>
      <p:cxnSp>
        <p:nvCxnSpPr>
          <p:cNvPr id="621" name="Straight Connector 620"/>
          <p:cNvCxnSpPr/>
          <p:nvPr/>
        </p:nvCxnSpPr>
        <p:spPr>
          <a:xfrm>
            <a:off x="3718990" y="3263863"/>
            <a:ext cx="287640" cy="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22" name="Pentagon 621"/>
          <p:cNvSpPr/>
          <p:nvPr/>
        </p:nvSpPr>
        <p:spPr bwMode="auto">
          <a:xfrm>
            <a:off x="3535772" y="3372546"/>
            <a:ext cx="164521" cy="160605"/>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18822"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G</a:t>
            </a:r>
          </a:p>
        </p:txBody>
      </p:sp>
      <p:cxnSp>
        <p:nvCxnSpPr>
          <p:cNvPr id="624" name="Straight Connector 623"/>
          <p:cNvCxnSpPr/>
          <p:nvPr/>
        </p:nvCxnSpPr>
        <p:spPr>
          <a:xfrm>
            <a:off x="3718990" y="3445742"/>
            <a:ext cx="287640" cy="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25" name="Rectangle 624"/>
          <p:cNvSpPr/>
          <p:nvPr/>
        </p:nvSpPr>
        <p:spPr bwMode="auto">
          <a:xfrm>
            <a:off x="2289423" y="2877552"/>
            <a:ext cx="146215" cy="14621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M</a:t>
            </a:r>
          </a:p>
        </p:txBody>
      </p:sp>
      <p:sp>
        <p:nvSpPr>
          <p:cNvPr id="626" name="Pentagon 625"/>
          <p:cNvSpPr/>
          <p:nvPr/>
        </p:nvSpPr>
        <p:spPr bwMode="auto">
          <a:xfrm>
            <a:off x="3712249" y="2530893"/>
            <a:ext cx="164521" cy="160605"/>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18822"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G</a:t>
            </a:r>
          </a:p>
        </p:txBody>
      </p:sp>
      <p:sp>
        <p:nvSpPr>
          <p:cNvPr id="1071" name="Pentagon 1070"/>
          <p:cNvSpPr/>
          <p:nvPr/>
        </p:nvSpPr>
        <p:spPr bwMode="auto">
          <a:xfrm>
            <a:off x="3464749" y="2662095"/>
            <a:ext cx="164521" cy="160605"/>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18822"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G</a:t>
            </a:r>
          </a:p>
        </p:txBody>
      </p:sp>
      <p:sp>
        <p:nvSpPr>
          <p:cNvPr id="1077" name="Rectangle 1076"/>
          <p:cNvSpPr/>
          <p:nvPr/>
        </p:nvSpPr>
        <p:spPr bwMode="auto">
          <a:xfrm>
            <a:off x="5691012" y="2495915"/>
            <a:ext cx="146215" cy="14621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M</a:t>
            </a:r>
          </a:p>
        </p:txBody>
      </p:sp>
      <p:sp>
        <p:nvSpPr>
          <p:cNvPr id="1079" name="Oval 1078"/>
          <p:cNvSpPr/>
          <p:nvPr/>
        </p:nvSpPr>
        <p:spPr bwMode="auto">
          <a:xfrm>
            <a:off x="5353148" y="2507129"/>
            <a:ext cx="164521" cy="164521"/>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L</a:t>
            </a:r>
          </a:p>
        </p:txBody>
      </p:sp>
      <p:sp>
        <p:nvSpPr>
          <p:cNvPr id="1084" name="Rectangle 1083"/>
          <p:cNvSpPr/>
          <p:nvPr/>
        </p:nvSpPr>
        <p:spPr bwMode="auto">
          <a:xfrm>
            <a:off x="5756251" y="2769329"/>
            <a:ext cx="146215" cy="14621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M</a:t>
            </a:r>
          </a:p>
        </p:txBody>
      </p:sp>
      <p:sp>
        <p:nvSpPr>
          <p:cNvPr id="1085" name="Pentagon 1084"/>
          <p:cNvSpPr/>
          <p:nvPr/>
        </p:nvSpPr>
        <p:spPr bwMode="auto">
          <a:xfrm>
            <a:off x="5860331" y="2605096"/>
            <a:ext cx="164521" cy="160605"/>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18822"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G</a:t>
            </a:r>
          </a:p>
        </p:txBody>
      </p:sp>
      <p:sp>
        <p:nvSpPr>
          <p:cNvPr id="1086" name="Oval 1085"/>
          <p:cNvSpPr/>
          <p:nvPr/>
        </p:nvSpPr>
        <p:spPr bwMode="auto">
          <a:xfrm>
            <a:off x="5930590" y="2762083"/>
            <a:ext cx="164521" cy="164521"/>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L</a:t>
            </a:r>
          </a:p>
        </p:txBody>
      </p:sp>
      <p:sp>
        <p:nvSpPr>
          <p:cNvPr id="1087" name="Pentagon 1086"/>
          <p:cNvSpPr/>
          <p:nvPr/>
        </p:nvSpPr>
        <p:spPr bwMode="auto">
          <a:xfrm>
            <a:off x="6251356" y="2605096"/>
            <a:ext cx="164521" cy="160605"/>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18822"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G</a:t>
            </a:r>
          </a:p>
        </p:txBody>
      </p:sp>
      <p:sp>
        <p:nvSpPr>
          <p:cNvPr id="1088" name="Pentagon 1087"/>
          <p:cNvSpPr/>
          <p:nvPr/>
        </p:nvSpPr>
        <p:spPr bwMode="auto">
          <a:xfrm>
            <a:off x="8754251" y="4227973"/>
            <a:ext cx="164521" cy="160605"/>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18822"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G</a:t>
            </a:r>
          </a:p>
        </p:txBody>
      </p:sp>
      <p:cxnSp>
        <p:nvCxnSpPr>
          <p:cNvPr id="1090" name="Straight Connector 1089"/>
          <p:cNvCxnSpPr/>
          <p:nvPr/>
        </p:nvCxnSpPr>
        <p:spPr>
          <a:xfrm>
            <a:off x="8907113" y="4329205"/>
            <a:ext cx="263007" cy="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093" name="Rectangle 1092"/>
          <p:cNvSpPr/>
          <p:nvPr/>
        </p:nvSpPr>
        <p:spPr bwMode="auto">
          <a:xfrm>
            <a:off x="9734223" y="3031654"/>
            <a:ext cx="146215" cy="14621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M</a:t>
            </a:r>
          </a:p>
        </p:txBody>
      </p:sp>
      <p:sp>
        <p:nvSpPr>
          <p:cNvPr id="1099" name="Pentagon 1098"/>
          <p:cNvSpPr/>
          <p:nvPr/>
        </p:nvSpPr>
        <p:spPr bwMode="auto">
          <a:xfrm>
            <a:off x="9535964" y="5370370"/>
            <a:ext cx="164521" cy="160605"/>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18822"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G</a:t>
            </a:r>
          </a:p>
        </p:txBody>
      </p:sp>
      <p:sp>
        <p:nvSpPr>
          <p:cNvPr id="1100" name="Rectangle 1099"/>
          <p:cNvSpPr/>
          <p:nvPr/>
        </p:nvSpPr>
        <p:spPr bwMode="auto">
          <a:xfrm>
            <a:off x="9729660" y="5385827"/>
            <a:ext cx="146215" cy="14621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M</a:t>
            </a:r>
          </a:p>
        </p:txBody>
      </p:sp>
      <p:sp>
        <p:nvSpPr>
          <p:cNvPr id="1101" name="Oval 1100"/>
          <p:cNvSpPr/>
          <p:nvPr/>
        </p:nvSpPr>
        <p:spPr bwMode="auto">
          <a:xfrm>
            <a:off x="9907059" y="5378045"/>
            <a:ext cx="164521" cy="164521"/>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L</a:t>
            </a:r>
          </a:p>
        </p:txBody>
      </p:sp>
      <p:sp>
        <p:nvSpPr>
          <p:cNvPr id="1106" name="Rectangle 1105"/>
          <p:cNvSpPr/>
          <p:nvPr/>
        </p:nvSpPr>
        <p:spPr bwMode="auto">
          <a:xfrm>
            <a:off x="9499410" y="5761375"/>
            <a:ext cx="146215" cy="14621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M</a:t>
            </a:r>
          </a:p>
        </p:txBody>
      </p:sp>
      <p:sp>
        <p:nvSpPr>
          <p:cNvPr id="1107" name="Oval 1106"/>
          <p:cNvSpPr/>
          <p:nvPr/>
        </p:nvSpPr>
        <p:spPr bwMode="auto">
          <a:xfrm>
            <a:off x="9676808" y="5753593"/>
            <a:ext cx="164521" cy="164521"/>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L</a:t>
            </a:r>
          </a:p>
        </p:txBody>
      </p:sp>
      <p:sp>
        <p:nvSpPr>
          <p:cNvPr id="468" name="Oval 467"/>
          <p:cNvSpPr/>
          <p:nvPr/>
        </p:nvSpPr>
        <p:spPr bwMode="auto">
          <a:xfrm>
            <a:off x="9532654" y="3023765"/>
            <a:ext cx="164521" cy="164521"/>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L</a:t>
            </a:r>
          </a:p>
        </p:txBody>
      </p:sp>
      <p:cxnSp>
        <p:nvCxnSpPr>
          <p:cNvPr id="455" name="Straight Connector 454"/>
          <p:cNvCxnSpPr/>
          <p:nvPr/>
        </p:nvCxnSpPr>
        <p:spPr>
          <a:xfrm>
            <a:off x="9895446" y="3293299"/>
            <a:ext cx="400233" cy="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56" name="Rectangle 455"/>
          <p:cNvSpPr/>
          <p:nvPr/>
        </p:nvSpPr>
        <p:spPr bwMode="auto">
          <a:xfrm>
            <a:off x="9758912" y="3213211"/>
            <a:ext cx="146215" cy="14621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M</a:t>
            </a:r>
          </a:p>
        </p:txBody>
      </p:sp>
      <p:sp>
        <p:nvSpPr>
          <p:cNvPr id="457" name="Oval 456"/>
          <p:cNvSpPr/>
          <p:nvPr/>
        </p:nvSpPr>
        <p:spPr bwMode="auto">
          <a:xfrm>
            <a:off x="9557343" y="3205321"/>
            <a:ext cx="164521" cy="164521"/>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L</a:t>
            </a:r>
          </a:p>
        </p:txBody>
      </p:sp>
      <p:sp>
        <p:nvSpPr>
          <p:cNvPr id="458" name="TextBox 457"/>
          <p:cNvSpPr txBox="1"/>
          <p:nvPr/>
        </p:nvSpPr>
        <p:spPr>
          <a:xfrm>
            <a:off x="5880397" y="2077655"/>
            <a:ext cx="914011" cy="228698"/>
          </a:xfrm>
          <a:prstGeom prst="rect">
            <a:avLst/>
          </a:prstGeom>
          <a:noFill/>
        </p:spPr>
        <p:txBody>
          <a:bodyPr wrap="square" lIns="0" tIns="91401" rIns="0" bIns="182802" rtlCol="0">
            <a:noAutofit/>
          </a:bodyPr>
          <a:lstStyle/>
          <a:p>
            <a:pPr defTabSz="913873">
              <a:lnSpc>
                <a:spcPct val="90000"/>
              </a:lnSpc>
              <a:spcAft>
                <a:spcPts val="600"/>
              </a:spcAft>
              <a:defRPr/>
            </a:pPr>
            <a:r>
              <a:rPr lang="en-US" sz="1000" kern="0">
                <a:latin typeface="Segoe UI Semibold" panose="020B0702040204020203" pitchFamily="34" charset="0"/>
                <a:cs typeface="Segoe UI Semibold" panose="020B0702040204020203" pitchFamily="34" charset="0"/>
              </a:rPr>
              <a:t>UK South</a:t>
            </a:r>
          </a:p>
        </p:txBody>
      </p:sp>
      <p:cxnSp>
        <p:nvCxnSpPr>
          <p:cNvPr id="459" name="Straight Connector 581"/>
          <p:cNvCxnSpPr>
            <a:endCxn id="458" idx="1"/>
          </p:cNvCxnSpPr>
          <p:nvPr/>
        </p:nvCxnSpPr>
        <p:spPr>
          <a:xfrm rot="5400000" flipH="1" flipV="1">
            <a:off x="5642503" y="2277168"/>
            <a:ext cx="323057" cy="152732"/>
          </a:xfrm>
          <a:prstGeom prst="bentConnector2">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61" name="Rectangle 460"/>
          <p:cNvSpPr/>
          <p:nvPr/>
        </p:nvSpPr>
        <p:spPr bwMode="auto">
          <a:xfrm>
            <a:off x="474900" y="5899659"/>
            <a:ext cx="274203" cy="167789"/>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Rectangle 463"/>
          <p:cNvSpPr/>
          <p:nvPr/>
        </p:nvSpPr>
        <p:spPr bwMode="auto">
          <a:xfrm>
            <a:off x="8024787" y="3691236"/>
            <a:ext cx="146215" cy="14621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cs typeface="Segoe UI" pitchFamily="34" charset="0"/>
              </a:rPr>
              <a:t>M</a:t>
            </a:r>
          </a:p>
        </p:txBody>
      </p:sp>
      <p:sp>
        <p:nvSpPr>
          <p:cNvPr id="465" name="Rectangle 464"/>
          <p:cNvSpPr/>
          <p:nvPr/>
        </p:nvSpPr>
        <p:spPr bwMode="auto">
          <a:xfrm>
            <a:off x="8100401" y="3890197"/>
            <a:ext cx="146215" cy="14621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M</a:t>
            </a:r>
          </a:p>
        </p:txBody>
      </p:sp>
      <p:sp>
        <p:nvSpPr>
          <p:cNvPr id="466" name="TextBox 465"/>
          <p:cNvSpPr txBox="1"/>
          <p:nvPr/>
        </p:nvSpPr>
        <p:spPr>
          <a:xfrm>
            <a:off x="8340279" y="3622027"/>
            <a:ext cx="914011" cy="228698"/>
          </a:xfrm>
          <a:prstGeom prst="rect">
            <a:avLst/>
          </a:prstGeom>
          <a:noFill/>
        </p:spPr>
        <p:txBody>
          <a:bodyPr wrap="square" lIns="0" tIns="91401" rIns="0" bIns="182802" rtlCol="0">
            <a:noAutofit/>
          </a:bodyPr>
          <a:lstStyle/>
          <a:p>
            <a:pPr defTabSz="913873">
              <a:lnSpc>
                <a:spcPct val="90000"/>
              </a:lnSpc>
              <a:spcAft>
                <a:spcPts val="600"/>
              </a:spcAft>
              <a:defRPr/>
            </a:pPr>
            <a:r>
              <a:rPr lang="en-US" sz="1000" kern="0">
                <a:latin typeface="Segoe UI Semibold" panose="020B0702040204020203" pitchFamily="34" charset="0"/>
                <a:cs typeface="Segoe UI Semibold" panose="020B0702040204020203" pitchFamily="34" charset="0"/>
              </a:rPr>
              <a:t> Central India</a:t>
            </a:r>
          </a:p>
        </p:txBody>
      </p:sp>
      <p:cxnSp>
        <p:nvCxnSpPr>
          <p:cNvPr id="467" name="Straight Connector 466"/>
          <p:cNvCxnSpPr>
            <a:endCxn id="466" idx="1"/>
          </p:cNvCxnSpPr>
          <p:nvPr/>
        </p:nvCxnSpPr>
        <p:spPr>
          <a:xfrm flipV="1">
            <a:off x="8206946" y="3736378"/>
            <a:ext cx="133332" cy="3249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465" idx="3"/>
          </p:cNvCxnSpPr>
          <p:nvPr/>
        </p:nvCxnSpPr>
        <p:spPr>
          <a:xfrm flipV="1">
            <a:off x="8246617" y="3960325"/>
            <a:ext cx="98110" cy="2979"/>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70" name="TextBox 469"/>
          <p:cNvSpPr txBox="1"/>
          <p:nvPr/>
        </p:nvSpPr>
        <p:spPr>
          <a:xfrm>
            <a:off x="8392329" y="3820067"/>
            <a:ext cx="914011" cy="228698"/>
          </a:xfrm>
          <a:prstGeom prst="rect">
            <a:avLst/>
          </a:prstGeom>
          <a:noFill/>
        </p:spPr>
        <p:txBody>
          <a:bodyPr wrap="square" lIns="0" tIns="91401" rIns="0" bIns="182802" rtlCol="0">
            <a:noAutofit/>
          </a:bodyPr>
          <a:lstStyle/>
          <a:p>
            <a:pPr defTabSz="913873">
              <a:lnSpc>
                <a:spcPct val="90000"/>
              </a:lnSpc>
              <a:spcAft>
                <a:spcPts val="600"/>
              </a:spcAft>
              <a:defRPr/>
            </a:pPr>
            <a:r>
              <a:rPr lang="en-US" sz="1000" kern="0">
                <a:latin typeface="Segoe UI Semibold" panose="020B0702040204020203" pitchFamily="34" charset="0"/>
                <a:cs typeface="Segoe UI Semibold" panose="020B0702040204020203" pitchFamily="34" charset="0"/>
              </a:rPr>
              <a:t> South India</a:t>
            </a:r>
          </a:p>
        </p:txBody>
      </p:sp>
      <p:sp>
        <p:nvSpPr>
          <p:cNvPr id="471" name="Rectangle 470"/>
          <p:cNvSpPr/>
          <p:nvPr/>
        </p:nvSpPr>
        <p:spPr>
          <a:xfrm>
            <a:off x="9347756" y="6694018"/>
            <a:ext cx="2858475" cy="246221"/>
          </a:xfrm>
          <a:prstGeom prst="rect">
            <a:avLst/>
          </a:prstGeom>
        </p:spPr>
        <p:txBody>
          <a:bodyPr wrap="none">
            <a:spAutoFit/>
          </a:bodyPr>
          <a:lstStyle/>
          <a:p>
            <a:pPr algn="ctr" defTabSz="932418">
              <a:defRPr/>
            </a:pPr>
            <a:r>
              <a:rPr lang="en-US" sz="1000" kern="0">
                <a:solidFill>
                  <a:srgbClr val="002050"/>
                </a:solidFill>
                <a:latin typeface="Segoe UI"/>
              </a:rPr>
              <a:t>Microsoft Roadmap Content, subject to change</a:t>
            </a:r>
          </a:p>
        </p:txBody>
      </p:sp>
      <p:sp>
        <p:nvSpPr>
          <p:cNvPr id="472" name="Rectangle 471"/>
          <p:cNvSpPr/>
          <p:nvPr/>
        </p:nvSpPr>
        <p:spPr bwMode="auto">
          <a:xfrm>
            <a:off x="8598821" y="4238636"/>
            <a:ext cx="146215" cy="14621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M</a:t>
            </a:r>
          </a:p>
        </p:txBody>
      </p:sp>
      <p:sp>
        <p:nvSpPr>
          <p:cNvPr id="473" name="Pentagon 472"/>
          <p:cNvSpPr/>
          <p:nvPr/>
        </p:nvSpPr>
        <p:spPr bwMode="auto">
          <a:xfrm>
            <a:off x="9355942" y="3027209"/>
            <a:ext cx="164521" cy="160605"/>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18822"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G</a:t>
            </a:r>
          </a:p>
        </p:txBody>
      </p:sp>
      <p:sp>
        <p:nvSpPr>
          <p:cNvPr id="475" name="Rectangle 474">
            <a:extLst>
              <a:ext uri="{FF2B5EF4-FFF2-40B4-BE49-F238E27FC236}">
                <a16:creationId xmlns:a16="http://schemas.microsoft.com/office/drawing/2014/main" id="{72C48191-6241-4051-822E-F413C04B185E}"/>
              </a:ext>
            </a:extLst>
          </p:cNvPr>
          <p:cNvSpPr/>
          <p:nvPr/>
        </p:nvSpPr>
        <p:spPr bwMode="auto">
          <a:xfrm>
            <a:off x="3372832" y="3384217"/>
            <a:ext cx="146215" cy="14621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M</a:t>
            </a:r>
          </a:p>
        </p:txBody>
      </p:sp>
      <p:sp>
        <p:nvSpPr>
          <p:cNvPr id="476" name="Rectangle 475">
            <a:extLst>
              <a:ext uri="{FF2B5EF4-FFF2-40B4-BE49-F238E27FC236}">
                <a16:creationId xmlns:a16="http://schemas.microsoft.com/office/drawing/2014/main" id="{E3C67B6B-9615-4E35-B2BA-E74FF64119D4}"/>
              </a:ext>
            </a:extLst>
          </p:cNvPr>
          <p:cNvSpPr/>
          <p:nvPr/>
        </p:nvSpPr>
        <p:spPr bwMode="auto">
          <a:xfrm>
            <a:off x="3367581" y="3006025"/>
            <a:ext cx="146215" cy="14621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M</a:t>
            </a:r>
          </a:p>
        </p:txBody>
      </p:sp>
      <p:sp>
        <p:nvSpPr>
          <p:cNvPr id="479" name="Rectangle 478">
            <a:extLst>
              <a:ext uri="{FF2B5EF4-FFF2-40B4-BE49-F238E27FC236}">
                <a16:creationId xmlns:a16="http://schemas.microsoft.com/office/drawing/2014/main" id="{B1C6D9F7-A245-4F51-A937-765BA7B6FA44}"/>
              </a:ext>
            </a:extLst>
          </p:cNvPr>
          <p:cNvSpPr/>
          <p:nvPr/>
        </p:nvSpPr>
        <p:spPr bwMode="auto">
          <a:xfrm>
            <a:off x="2594215" y="3245531"/>
            <a:ext cx="146215" cy="14621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M</a:t>
            </a:r>
          </a:p>
        </p:txBody>
      </p:sp>
      <p:cxnSp>
        <p:nvCxnSpPr>
          <p:cNvPr id="480" name="Straight Connector 554">
            <a:extLst>
              <a:ext uri="{FF2B5EF4-FFF2-40B4-BE49-F238E27FC236}">
                <a16:creationId xmlns:a16="http://schemas.microsoft.com/office/drawing/2014/main" id="{998E7399-08F8-49CF-9B3E-58DC3CDF158A}"/>
              </a:ext>
            </a:extLst>
          </p:cNvPr>
          <p:cNvCxnSpPr>
            <a:cxnSpLocks/>
            <a:endCxn id="479" idx="1"/>
          </p:cNvCxnSpPr>
          <p:nvPr/>
        </p:nvCxnSpPr>
        <p:spPr>
          <a:xfrm flipV="1">
            <a:off x="2029479" y="3318639"/>
            <a:ext cx="564736" cy="123157"/>
          </a:xfrm>
          <a:prstGeom prst="bentConnector3">
            <a:avLst>
              <a:gd name="adj1" fmla="val 50000"/>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81" name="TextBox 480">
            <a:extLst>
              <a:ext uri="{FF2B5EF4-FFF2-40B4-BE49-F238E27FC236}">
                <a16:creationId xmlns:a16="http://schemas.microsoft.com/office/drawing/2014/main" id="{64205345-F9E2-4DBF-8735-5BA379402D43}"/>
              </a:ext>
            </a:extLst>
          </p:cNvPr>
          <p:cNvSpPr txBox="1"/>
          <p:nvPr/>
        </p:nvSpPr>
        <p:spPr>
          <a:xfrm>
            <a:off x="1109035" y="3304475"/>
            <a:ext cx="1046535" cy="253643"/>
          </a:xfrm>
          <a:prstGeom prst="rect">
            <a:avLst/>
          </a:prstGeom>
          <a:noFill/>
        </p:spPr>
        <p:txBody>
          <a:bodyPr wrap="square" lIns="0" tIns="91401" rIns="0" bIns="182802" rtlCol="0">
            <a:noAutofit/>
          </a:bodyPr>
          <a:lstStyle/>
          <a:p>
            <a:pPr defTabSz="913873">
              <a:lnSpc>
                <a:spcPct val="90000"/>
              </a:lnSpc>
              <a:spcAft>
                <a:spcPts val="600"/>
              </a:spcAft>
              <a:defRPr/>
            </a:pPr>
            <a:r>
              <a:rPr lang="en-US" sz="1000" kern="0">
                <a:latin typeface="Segoe UI Semibold" panose="020B0702040204020203" pitchFamily="34" charset="0"/>
                <a:cs typeface="Segoe UI Semibold" panose="020B0702040204020203" pitchFamily="34" charset="0"/>
              </a:rPr>
              <a:t>US Gov Arizona</a:t>
            </a:r>
          </a:p>
        </p:txBody>
      </p:sp>
      <p:sp>
        <p:nvSpPr>
          <p:cNvPr id="2" name="TextBox 1">
            <a:extLst>
              <a:ext uri="{FF2B5EF4-FFF2-40B4-BE49-F238E27FC236}">
                <a16:creationId xmlns:a16="http://schemas.microsoft.com/office/drawing/2014/main" id="{B5C295AE-E01D-4184-8AFD-06BC8BDCE24A}"/>
              </a:ext>
            </a:extLst>
          </p:cNvPr>
          <p:cNvSpPr txBox="1"/>
          <p:nvPr/>
        </p:nvSpPr>
        <p:spPr>
          <a:xfrm>
            <a:off x="9024306" y="544883"/>
            <a:ext cx="3119662" cy="262241"/>
          </a:xfrm>
          <a:prstGeom prst="rect">
            <a:avLst/>
          </a:prstGeom>
          <a:noFill/>
        </p:spPr>
        <p:txBody>
          <a:bodyPr wrap="square" rtlCol="0">
            <a:spAutoFit/>
          </a:bodyPr>
          <a:lstStyle/>
          <a:p>
            <a:pPr defTabSz="932597">
              <a:defRPr/>
            </a:pPr>
            <a:r>
              <a:rPr lang="en-US" sz="1050">
                <a:solidFill>
                  <a:prstClr val="black"/>
                </a:solidFill>
                <a:cs typeface="Segoe UI Light" panose="020B0502040204020203" pitchFamily="34" charset="0"/>
              </a:rPr>
              <a:t>(*) DS v3 and ES v3 are available in all regions.</a:t>
            </a:r>
          </a:p>
        </p:txBody>
      </p:sp>
      <p:sp>
        <p:nvSpPr>
          <p:cNvPr id="474" name="Rectangle 473">
            <a:extLst>
              <a:ext uri="{FF2B5EF4-FFF2-40B4-BE49-F238E27FC236}">
                <a16:creationId xmlns:a16="http://schemas.microsoft.com/office/drawing/2014/main" id="{6A9ECFDB-2A79-45D3-B466-49258D531CAC}"/>
              </a:ext>
            </a:extLst>
          </p:cNvPr>
          <p:cNvSpPr/>
          <p:nvPr/>
        </p:nvSpPr>
        <p:spPr bwMode="auto">
          <a:xfrm>
            <a:off x="3894858" y="2545751"/>
            <a:ext cx="146215" cy="14621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M</a:t>
            </a:r>
          </a:p>
        </p:txBody>
      </p:sp>
      <p:sp>
        <p:nvSpPr>
          <p:cNvPr id="477" name="Rectangle 476">
            <a:extLst>
              <a:ext uri="{FF2B5EF4-FFF2-40B4-BE49-F238E27FC236}">
                <a16:creationId xmlns:a16="http://schemas.microsoft.com/office/drawing/2014/main" id="{46B7861D-3727-4B96-BCA6-58D9FC9C9CFB}"/>
              </a:ext>
            </a:extLst>
          </p:cNvPr>
          <p:cNvSpPr/>
          <p:nvPr/>
        </p:nvSpPr>
        <p:spPr bwMode="auto">
          <a:xfrm>
            <a:off x="3643473" y="2674223"/>
            <a:ext cx="146215" cy="14621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M</a:t>
            </a:r>
          </a:p>
        </p:txBody>
      </p:sp>
      <p:sp>
        <p:nvSpPr>
          <p:cNvPr id="478" name="Rectangle 477">
            <a:extLst>
              <a:ext uri="{FF2B5EF4-FFF2-40B4-BE49-F238E27FC236}">
                <a16:creationId xmlns:a16="http://schemas.microsoft.com/office/drawing/2014/main" id="{EB222CB7-65B4-4ADE-94A3-98E259C3488B}"/>
              </a:ext>
            </a:extLst>
          </p:cNvPr>
          <p:cNvSpPr/>
          <p:nvPr/>
        </p:nvSpPr>
        <p:spPr bwMode="auto">
          <a:xfrm>
            <a:off x="5510785" y="2364577"/>
            <a:ext cx="146215" cy="14621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M</a:t>
            </a:r>
          </a:p>
        </p:txBody>
      </p:sp>
      <p:cxnSp>
        <p:nvCxnSpPr>
          <p:cNvPr id="482" name="Straight Connector 581">
            <a:extLst>
              <a:ext uri="{FF2B5EF4-FFF2-40B4-BE49-F238E27FC236}">
                <a16:creationId xmlns:a16="http://schemas.microsoft.com/office/drawing/2014/main" id="{4A92DF5D-CEC5-418C-A517-00E8F12161FA}"/>
              </a:ext>
            </a:extLst>
          </p:cNvPr>
          <p:cNvCxnSpPr>
            <a:cxnSpLocks/>
            <a:stCxn id="478" idx="0"/>
          </p:cNvCxnSpPr>
          <p:nvPr/>
        </p:nvCxnSpPr>
        <p:spPr>
          <a:xfrm rot="16200000" flipV="1">
            <a:off x="5404867" y="2185551"/>
            <a:ext cx="177570" cy="180482"/>
          </a:xfrm>
          <a:prstGeom prst="bentConnector2">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FFAA823E-B861-4831-93DB-B529F1FF163B}"/>
              </a:ext>
            </a:extLst>
          </p:cNvPr>
          <p:cNvSpPr txBox="1"/>
          <p:nvPr/>
        </p:nvSpPr>
        <p:spPr>
          <a:xfrm>
            <a:off x="4864948" y="2053619"/>
            <a:ext cx="845419" cy="228698"/>
          </a:xfrm>
          <a:prstGeom prst="rect">
            <a:avLst/>
          </a:prstGeom>
          <a:noFill/>
        </p:spPr>
        <p:txBody>
          <a:bodyPr wrap="square" lIns="0" tIns="91401" rIns="0" bIns="182802" rtlCol="0">
            <a:noAutofit/>
          </a:bodyPr>
          <a:lstStyle/>
          <a:p>
            <a:pPr defTabSz="913873">
              <a:lnSpc>
                <a:spcPct val="90000"/>
              </a:lnSpc>
              <a:spcAft>
                <a:spcPts val="600"/>
              </a:spcAft>
              <a:defRPr/>
            </a:pPr>
            <a:r>
              <a:rPr lang="en-US" sz="1000" kern="0">
                <a:latin typeface="Segoe UI Semibold" panose="020B0702040204020203" pitchFamily="34" charset="0"/>
                <a:cs typeface="Segoe UI Semibold" panose="020B0702040204020203" pitchFamily="34" charset="0"/>
              </a:rPr>
              <a:t>UK West</a:t>
            </a:r>
          </a:p>
        </p:txBody>
      </p:sp>
      <p:sp>
        <p:nvSpPr>
          <p:cNvPr id="484" name="Rectangle 483">
            <a:extLst>
              <a:ext uri="{FF2B5EF4-FFF2-40B4-BE49-F238E27FC236}">
                <a16:creationId xmlns:a16="http://schemas.microsoft.com/office/drawing/2014/main" id="{CFB2C457-26B1-426F-BBB0-3EAEA9330C5A}"/>
              </a:ext>
            </a:extLst>
          </p:cNvPr>
          <p:cNvSpPr/>
          <p:nvPr/>
        </p:nvSpPr>
        <p:spPr bwMode="auto">
          <a:xfrm>
            <a:off x="9145424" y="3380029"/>
            <a:ext cx="146215" cy="146214"/>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M</a:t>
            </a:r>
          </a:p>
        </p:txBody>
      </p:sp>
      <p:sp>
        <p:nvSpPr>
          <p:cNvPr id="485" name="TextBox 484">
            <a:extLst>
              <a:ext uri="{FF2B5EF4-FFF2-40B4-BE49-F238E27FC236}">
                <a16:creationId xmlns:a16="http://schemas.microsoft.com/office/drawing/2014/main" id="{98E4283E-6C80-4001-904A-FC624DCF54DF}"/>
              </a:ext>
            </a:extLst>
          </p:cNvPr>
          <p:cNvSpPr txBox="1"/>
          <p:nvPr/>
        </p:nvSpPr>
        <p:spPr>
          <a:xfrm>
            <a:off x="8181960" y="3222700"/>
            <a:ext cx="914010" cy="228697"/>
          </a:xfrm>
          <a:prstGeom prst="rect">
            <a:avLst/>
          </a:prstGeom>
          <a:noFill/>
        </p:spPr>
        <p:txBody>
          <a:bodyPr wrap="square" lIns="0" tIns="91401" rIns="0" bIns="182802" rtlCol="0">
            <a:noAutofit/>
          </a:bodyPr>
          <a:lstStyle/>
          <a:p>
            <a:pPr defTabSz="913873">
              <a:lnSpc>
                <a:spcPct val="90000"/>
              </a:lnSpc>
              <a:spcAft>
                <a:spcPts val="600"/>
              </a:spcAft>
              <a:defRPr/>
            </a:pPr>
            <a:r>
              <a:rPr lang="en-US" sz="1000" kern="0">
                <a:latin typeface="Segoe UI Semibold" panose="020B0702040204020203" pitchFamily="34" charset="0"/>
                <a:cs typeface="Segoe UI Semibold" panose="020B0702040204020203" pitchFamily="34" charset="0"/>
              </a:rPr>
              <a:t>China East 2</a:t>
            </a:r>
          </a:p>
        </p:txBody>
      </p:sp>
      <p:cxnSp>
        <p:nvCxnSpPr>
          <p:cNvPr id="486" name="Straight Connector 485">
            <a:extLst>
              <a:ext uri="{FF2B5EF4-FFF2-40B4-BE49-F238E27FC236}">
                <a16:creationId xmlns:a16="http://schemas.microsoft.com/office/drawing/2014/main" id="{7EE30236-323A-464A-8131-C7DE00771A9A}"/>
              </a:ext>
            </a:extLst>
          </p:cNvPr>
          <p:cNvCxnSpPr>
            <a:cxnSpLocks/>
            <a:stCxn id="484" idx="1"/>
          </p:cNvCxnSpPr>
          <p:nvPr/>
        </p:nvCxnSpPr>
        <p:spPr>
          <a:xfrm flipH="1" flipV="1">
            <a:off x="8918773" y="3369842"/>
            <a:ext cx="226651" cy="83294"/>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87" name="Rectangle 486">
            <a:extLst>
              <a:ext uri="{FF2B5EF4-FFF2-40B4-BE49-F238E27FC236}">
                <a16:creationId xmlns:a16="http://schemas.microsoft.com/office/drawing/2014/main" id="{0BE95FAD-7AD0-4EE0-9534-DA9474D82B91}"/>
              </a:ext>
            </a:extLst>
          </p:cNvPr>
          <p:cNvSpPr/>
          <p:nvPr/>
        </p:nvSpPr>
        <p:spPr bwMode="auto">
          <a:xfrm>
            <a:off x="5191689" y="2515062"/>
            <a:ext cx="146215" cy="14621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M</a:t>
            </a:r>
          </a:p>
        </p:txBody>
      </p:sp>
      <p:sp>
        <p:nvSpPr>
          <p:cNvPr id="488" name="Rectangle 487">
            <a:extLst>
              <a:ext uri="{FF2B5EF4-FFF2-40B4-BE49-F238E27FC236}">
                <a16:creationId xmlns:a16="http://schemas.microsoft.com/office/drawing/2014/main" id="{DF166935-B9CC-49BE-A39B-DDCED4AAE9FE}"/>
              </a:ext>
            </a:extLst>
          </p:cNvPr>
          <p:cNvSpPr/>
          <p:nvPr/>
        </p:nvSpPr>
        <p:spPr bwMode="auto">
          <a:xfrm>
            <a:off x="4296010" y="5224156"/>
            <a:ext cx="146215" cy="14621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M</a:t>
            </a:r>
          </a:p>
        </p:txBody>
      </p:sp>
      <p:cxnSp>
        <p:nvCxnSpPr>
          <p:cNvPr id="489" name="Straight Connector 488">
            <a:extLst>
              <a:ext uri="{FF2B5EF4-FFF2-40B4-BE49-F238E27FC236}">
                <a16:creationId xmlns:a16="http://schemas.microsoft.com/office/drawing/2014/main" id="{EFD9D3D0-0044-412E-8454-7FAFDB2644C6}"/>
              </a:ext>
            </a:extLst>
          </p:cNvPr>
          <p:cNvCxnSpPr/>
          <p:nvPr/>
        </p:nvCxnSpPr>
        <p:spPr>
          <a:xfrm>
            <a:off x="4491482" y="5280760"/>
            <a:ext cx="287640" cy="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90" name="TextBox 489">
            <a:extLst>
              <a:ext uri="{FF2B5EF4-FFF2-40B4-BE49-F238E27FC236}">
                <a16:creationId xmlns:a16="http://schemas.microsoft.com/office/drawing/2014/main" id="{0FBD1E63-2DE8-4332-A437-2F197396CDFE}"/>
              </a:ext>
            </a:extLst>
          </p:cNvPr>
          <p:cNvSpPr txBox="1"/>
          <p:nvPr/>
        </p:nvSpPr>
        <p:spPr>
          <a:xfrm>
            <a:off x="4806698" y="5138535"/>
            <a:ext cx="1066346" cy="228697"/>
          </a:xfrm>
          <a:prstGeom prst="rect">
            <a:avLst/>
          </a:prstGeom>
          <a:noFill/>
        </p:spPr>
        <p:txBody>
          <a:bodyPr wrap="square" lIns="0" tIns="91401" rIns="0" bIns="182802" rtlCol="0">
            <a:noAutofit/>
          </a:bodyPr>
          <a:lstStyle/>
          <a:p>
            <a:pPr defTabSz="913873">
              <a:lnSpc>
                <a:spcPct val="90000"/>
              </a:lnSpc>
              <a:spcAft>
                <a:spcPts val="600"/>
              </a:spcAft>
              <a:defRPr/>
            </a:pPr>
            <a:r>
              <a:rPr lang="en-US" sz="1000" kern="0">
                <a:latin typeface="Segoe UI Semibold" panose="020B0702040204020203" pitchFamily="34" charset="0"/>
                <a:cs typeface="Segoe UI Semibold" panose="020B0702040204020203" pitchFamily="34" charset="0"/>
              </a:rPr>
              <a:t>Brazil South</a:t>
            </a:r>
          </a:p>
        </p:txBody>
      </p:sp>
      <p:sp>
        <p:nvSpPr>
          <p:cNvPr id="491" name="Rectangle 490">
            <a:extLst>
              <a:ext uri="{FF2B5EF4-FFF2-40B4-BE49-F238E27FC236}">
                <a16:creationId xmlns:a16="http://schemas.microsoft.com/office/drawing/2014/main" id="{9C8733BB-498F-4E49-A9B4-1BB1C3D31139}"/>
              </a:ext>
            </a:extLst>
          </p:cNvPr>
          <p:cNvSpPr/>
          <p:nvPr/>
        </p:nvSpPr>
        <p:spPr bwMode="auto">
          <a:xfrm>
            <a:off x="9149421" y="3639464"/>
            <a:ext cx="146215" cy="14621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M</a:t>
            </a:r>
          </a:p>
        </p:txBody>
      </p:sp>
      <p:cxnSp>
        <p:nvCxnSpPr>
          <p:cNvPr id="492" name="Straight Connector 491">
            <a:extLst>
              <a:ext uri="{FF2B5EF4-FFF2-40B4-BE49-F238E27FC236}">
                <a16:creationId xmlns:a16="http://schemas.microsoft.com/office/drawing/2014/main" id="{7432ACA3-C947-4E11-B354-3A516C2CAF34}"/>
              </a:ext>
            </a:extLst>
          </p:cNvPr>
          <p:cNvCxnSpPr/>
          <p:nvPr/>
        </p:nvCxnSpPr>
        <p:spPr>
          <a:xfrm>
            <a:off x="9321640" y="3700560"/>
            <a:ext cx="263007" cy="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93" name="TextBox 492">
            <a:extLst>
              <a:ext uri="{FF2B5EF4-FFF2-40B4-BE49-F238E27FC236}">
                <a16:creationId xmlns:a16="http://schemas.microsoft.com/office/drawing/2014/main" id="{68624EB3-60BB-4497-91DE-A965DBD6B2A9}"/>
              </a:ext>
            </a:extLst>
          </p:cNvPr>
          <p:cNvSpPr txBox="1"/>
          <p:nvPr/>
        </p:nvSpPr>
        <p:spPr>
          <a:xfrm>
            <a:off x="9609359" y="3583471"/>
            <a:ext cx="914010" cy="228697"/>
          </a:xfrm>
          <a:prstGeom prst="rect">
            <a:avLst/>
          </a:prstGeom>
          <a:noFill/>
        </p:spPr>
        <p:txBody>
          <a:bodyPr wrap="square" lIns="0" tIns="91401" rIns="0" bIns="182802" rtlCol="0">
            <a:noAutofit/>
          </a:bodyPr>
          <a:lstStyle/>
          <a:p>
            <a:pPr defTabSz="913873">
              <a:lnSpc>
                <a:spcPct val="90000"/>
              </a:lnSpc>
              <a:spcAft>
                <a:spcPts val="600"/>
              </a:spcAft>
              <a:defRPr/>
            </a:pPr>
            <a:r>
              <a:rPr lang="en-US" sz="1000" kern="0">
                <a:latin typeface="Segoe UI Semibold" panose="020B0702040204020203" pitchFamily="34" charset="0"/>
                <a:cs typeface="Segoe UI Semibold" panose="020B0702040204020203" pitchFamily="34" charset="0"/>
              </a:rPr>
              <a:t>East Asia</a:t>
            </a:r>
          </a:p>
        </p:txBody>
      </p:sp>
      <p:sp>
        <p:nvSpPr>
          <p:cNvPr id="494" name="Rectangle 493">
            <a:extLst>
              <a:ext uri="{FF2B5EF4-FFF2-40B4-BE49-F238E27FC236}">
                <a16:creationId xmlns:a16="http://schemas.microsoft.com/office/drawing/2014/main" id="{64C1668A-FB31-4A2F-A005-DC865BE12C10}"/>
              </a:ext>
            </a:extLst>
          </p:cNvPr>
          <p:cNvSpPr/>
          <p:nvPr/>
        </p:nvSpPr>
        <p:spPr bwMode="auto">
          <a:xfrm>
            <a:off x="9025759" y="2934169"/>
            <a:ext cx="146215" cy="146214"/>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M</a:t>
            </a:r>
          </a:p>
        </p:txBody>
      </p:sp>
      <p:sp>
        <p:nvSpPr>
          <p:cNvPr id="495" name="TextBox 494">
            <a:extLst>
              <a:ext uri="{FF2B5EF4-FFF2-40B4-BE49-F238E27FC236}">
                <a16:creationId xmlns:a16="http://schemas.microsoft.com/office/drawing/2014/main" id="{08188C98-F5EC-4A73-B17A-01705C39DF8F}"/>
              </a:ext>
            </a:extLst>
          </p:cNvPr>
          <p:cNvSpPr txBox="1"/>
          <p:nvPr/>
        </p:nvSpPr>
        <p:spPr>
          <a:xfrm>
            <a:off x="8087711" y="2979412"/>
            <a:ext cx="914010" cy="228697"/>
          </a:xfrm>
          <a:prstGeom prst="rect">
            <a:avLst/>
          </a:prstGeom>
          <a:noFill/>
        </p:spPr>
        <p:txBody>
          <a:bodyPr wrap="square" lIns="0" tIns="91401" rIns="0" bIns="182802" rtlCol="0">
            <a:noAutofit/>
          </a:bodyPr>
          <a:lstStyle/>
          <a:p>
            <a:pPr defTabSz="913873">
              <a:lnSpc>
                <a:spcPct val="90000"/>
              </a:lnSpc>
              <a:spcAft>
                <a:spcPts val="600"/>
              </a:spcAft>
              <a:defRPr/>
            </a:pPr>
            <a:r>
              <a:rPr lang="en-US" sz="1000" kern="0">
                <a:latin typeface="Segoe UI Semibold" panose="020B0702040204020203" pitchFamily="34" charset="0"/>
                <a:cs typeface="Segoe UI Semibold" panose="020B0702040204020203" pitchFamily="34" charset="0"/>
              </a:rPr>
              <a:t>China North 2</a:t>
            </a:r>
          </a:p>
        </p:txBody>
      </p:sp>
      <p:cxnSp>
        <p:nvCxnSpPr>
          <p:cNvPr id="496" name="Straight Connector 495">
            <a:extLst>
              <a:ext uri="{FF2B5EF4-FFF2-40B4-BE49-F238E27FC236}">
                <a16:creationId xmlns:a16="http://schemas.microsoft.com/office/drawing/2014/main" id="{CB2C8689-F840-4E7B-92B7-3674D9226C81}"/>
              </a:ext>
            </a:extLst>
          </p:cNvPr>
          <p:cNvCxnSpPr>
            <a:cxnSpLocks/>
          </p:cNvCxnSpPr>
          <p:nvPr/>
        </p:nvCxnSpPr>
        <p:spPr>
          <a:xfrm flipH="1">
            <a:off x="8790225" y="2990832"/>
            <a:ext cx="214124" cy="36617"/>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97" name="Rectangle 496">
            <a:extLst>
              <a:ext uri="{FF2B5EF4-FFF2-40B4-BE49-F238E27FC236}">
                <a16:creationId xmlns:a16="http://schemas.microsoft.com/office/drawing/2014/main" id="{BC9E5396-9F4D-4A60-A4A9-8251E430AE8A}"/>
              </a:ext>
            </a:extLst>
          </p:cNvPr>
          <p:cNvSpPr/>
          <p:nvPr/>
        </p:nvSpPr>
        <p:spPr bwMode="auto">
          <a:xfrm>
            <a:off x="9869413" y="5584535"/>
            <a:ext cx="146215" cy="146214"/>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700" b="1" kern="0">
                <a:gradFill>
                  <a:gsLst>
                    <a:gs pos="0">
                      <a:srgbClr val="FFFFFF"/>
                    </a:gs>
                    <a:gs pos="100000">
                      <a:srgbClr val="FFFFFF"/>
                    </a:gs>
                  </a:gsLst>
                  <a:lin ang="5400000" scaled="0"/>
                </a:gradFill>
                <a:latin typeface="Segoe UI"/>
                <a:ea typeface="Segoe UI" pitchFamily="34" charset="0"/>
                <a:cs typeface="Segoe UI" pitchFamily="34" charset="0"/>
              </a:rPr>
              <a:t>M</a:t>
            </a:r>
          </a:p>
        </p:txBody>
      </p:sp>
      <p:cxnSp>
        <p:nvCxnSpPr>
          <p:cNvPr id="498" name="Straight Connector 497">
            <a:extLst>
              <a:ext uri="{FF2B5EF4-FFF2-40B4-BE49-F238E27FC236}">
                <a16:creationId xmlns:a16="http://schemas.microsoft.com/office/drawing/2014/main" id="{B4145776-0394-40C4-BDE9-D99155B74010}"/>
              </a:ext>
            </a:extLst>
          </p:cNvPr>
          <p:cNvCxnSpPr/>
          <p:nvPr/>
        </p:nvCxnSpPr>
        <p:spPr>
          <a:xfrm>
            <a:off x="10064885" y="5641139"/>
            <a:ext cx="287640" cy="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99" name="TextBox 498">
            <a:extLst>
              <a:ext uri="{FF2B5EF4-FFF2-40B4-BE49-F238E27FC236}">
                <a16:creationId xmlns:a16="http://schemas.microsoft.com/office/drawing/2014/main" id="{7326F030-ECDA-4B1F-8E93-61ACFFA29078}"/>
              </a:ext>
            </a:extLst>
          </p:cNvPr>
          <p:cNvSpPr txBox="1"/>
          <p:nvPr/>
        </p:nvSpPr>
        <p:spPr>
          <a:xfrm>
            <a:off x="10416392" y="5515584"/>
            <a:ext cx="1279616" cy="179537"/>
          </a:xfrm>
          <a:prstGeom prst="rect">
            <a:avLst/>
          </a:prstGeom>
          <a:noFill/>
        </p:spPr>
        <p:txBody>
          <a:bodyPr wrap="square" lIns="0" tIns="91401" rIns="0" bIns="182802" rtlCol="0">
            <a:noAutofit/>
          </a:bodyPr>
          <a:lstStyle/>
          <a:p>
            <a:pPr defTabSz="913873">
              <a:lnSpc>
                <a:spcPct val="90000"/>
              </a:lnSpc>
              <a:spcAft>
                <a:spcPts val="600"/>
              </a:spcAft>
              <a:defRPr/>
            </a:pPr>
            <a:r>
              <a:rPr lang="en-US" sz="1000" kern="0">
                <a:latin typeface="Segoe UI Semibold" panose="020B0702040204020203" pitchFamily="34" charset="0"/>
                <a:cs typeface="Segoe UI Semibold" panose="020B0702040204020203" pitchFamily="34" charset="0"/>
              </a:rPr>
              <a:t>Australia Central, Australia Central 2</a:t>
            </a:r>
          </a:p>
        </p:txBody>
      </p:sp>
      <p:sp>
        <p:nvSpPr>
          <p:cNvPr id="516" name="Rectangle 515">
            <a:extLst>
              <a:ext uri="{FF2B5EF4-FFF2-40B4-BE49-F238E27FC236}">
                <a16:creationId xmlns:a16="http://schemas.microsoft.com/office/drawing/2014/main" id="{62671C97-CD11-42EA-8E01-E783C71B2D84}"/>
              </a:ext>
            </a:extLst>
          </p:cNvPr>
          <p:cNvSpPr/>
          <p:nvPr/>
        </p:nvSpPr>
        <p:spPr bwMode="auto">
          <a:xfrm>
            <a:off x="474899" y="6117448"/>
            <a:ext cx="274203" cy="16778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7" name="Freeform: Shape 506">
            <a:extLst>
              <a:ext uri="{FF2B5EF4-FFF2-40B4-BE49-F238E27FC236}">
                <a16:creationId xmlns:a16="http://schemas.microsoft.com/office/drawing/2014/main" id="{C0AADFC4-C13D-4128-B13C-4EE11DF9E1B0}"/>
              </a:ext>
            </a:extLst>
          </p:cNvPr>
          <p:cNvSpPr/>
          <p:nvPr/>
        </p:nvSpPr>
        <p:spPr bwMode="auto">
          <a:xfrm>
            <a:off x="7310619" y="985520"/>
            <a:ext cx="5125857" cy="1032048"/>
          </a:xfrm>
          <a:custGeom>
            <a:avLst/>
            <a:gdLst>
              <a:gd name="connsiteX0" fmla="*/ 516024 w 5125857"/>
              <a:gd name="connsiteY0" fmla="*/ 0 h 1032048"/>
              <a:gd name="connsiteX1" fmla="*/ 5125857 w 5125857"/>
              <a:gd name="connsiteY1" fmla="*/ 0 h 1032048"/>
              <a:gd name="connsiteX2" fmla="*/ 5125857 w 5125857"/>
              <a:gd name="connsiteY2" fmla="*/ 1032048 h 1032048"/>
              <a:gd name="connsiteX3" fmla="*/ 516024 w 5125857"/>
              <a:gd name="connsiteY3" fmla="*/ 1032048 h 1032048"/>
              <a:gd name="connsiteX4" fmla="*/ 0 w 5125857"/>
              <a:gd name="connsiteY4" fmla="*/ 516024 h 1032048"/>
              <a:gd name="connsiteX5" fmla="*/ 516024 w 5125857"/>
              <a:gd name="connsiteY5" fmla="*/ 0 h 103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5857" h="1032048">
                <a:moveTo>
                  <a:pt x="516024" y="0"/>
                </a:moveTo>
                <a:lnTo>
                  <a:pt x="5125857" y="0"/>
                </a:lnTo>
                <a:lnTo>
                  <a:pt x="5125857" y="1032048"/>
                </a:lnTo>
                <a:lnTo>
                  <a:pt x="516024" y="1032048"/>
                </a:lnTo>
                <a:cubicBezTo>
                  <a:pt x="231032" y="1032048"/>
                  <a:pt x="0" y="801016"/>
                  <a:pt x="0" y="516024"/>
                </a:cubicBezTo>
                <a:cubicBezTo>
                  <a:pt x="0" y="231032"/>
                  <a:pt x="231032" y="0"/>
                  <a:pt x="516024" y="0"/>
                </a:cubicBezTo>
                <a:close/>
              </a:path>
            </a:pathLst>
          </a:custGeom>
          <a:solidFill>
            <a:schemeClr val="bg1">
              <a:lumMod val="95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3" name="Rectangle 502">
            <a:extLst>
              <a:ext uri="{FF2B5EF4-FFF2-40B4-BE49-F238E27FC236}">
                <a16:creationId xmlns:a16="http://schemas.microsoft.com/office/drawing/2014/main" id="{EF7C3E29-3C59-4374-87BE-8D5F2DD7372E}"/>
              </a:ext>
            </a:extLst>
          </p:cNvPr>
          <p:cNvSpPr/>
          <p:nvPr/>
        </p:nvSpPr>
        <p:spPr bwMode="auto">
          <a:xfrm>
            <a:off x="8351520" y="1064775"/>
            <a:ext cx="4058259" cy="8735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GB" sz="1800" b="1">
                <a:solidFill>
                  <a:schemeClr val="tx2"/>
                </a:solidFill>
                <a:latin typeface="+mj-lt"/>
                <a:cs typeface="Segoe UI" pitchFamily="34" charset="0"/>
              </a:rPr>
              <a:t>50-region network with high-speed connectivity</a:t>
            </a:r>
          </a:p>
          <a:p>
            <a:pPr defTabSz="932472" fontAlgn="base">
              <a:spcBef>
                <a:spcPct val="0"/>
              </a:spcBef>
              <a:spcAft>
                <a:spcPct val="0"/>
              </a:spcAft>
            </a:pPr>
            <a:r>
              <a:rPr lang="en-US" sz="1600">
                <a:solidFill>
                  <a:schemeClr val="tx1"/>
                </a:solidFill>
                <a:cs typeface="Segoe UI" pitchFamily="34" charset="0"/>
              </a:rPr>
              <a:t>1,500+ peering points for express routing</a:t>
            </a:r>
          </a:p>
        </p:txBody>
      </p:sp>
      <p:sp>
        <p:nvSpPr>
          <p:cNvPr id="504" name="Oval 503">
            <a:extLst>
              <a:ext uri="{FF2B5EF4-FFF2-40B4-BE49-F238E27FC236}">
                <a16:creationId xmlns:a16="http://schemas.microsoft.com/office/drawing/2014/main" id="{E16D5C4F-1066-4740-A864-D62E7859A59B}"/>
              </a:ext>
            </a:extLst>
          </p:cNvPr>
          <p:cNvSpPr/>
          <p:nvPr/>
        </p:nvSpPr>
        <p:spPr bwMode="auto">
          <a:xfrm>
            <a:off x="7373518" y="1040093"/>
            <a:ext cx="923544" cy="922903"/>
          </a:xfrm>
          <a:prstGeom prst="ellipse">
            <a:avLst/>
          </a:prstGeom>
          <a:solidFill>
            <a:schemeClr val="tx2"/>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tx2"/>
              </a:solidFill>
              <a:latin typeface="+mj-lt"/>
              <a:ea typeface="Segoe UI" pitchFamily="34" charset="0"/>
              <a:cs typeface="Segoe UI" pitchFamily="34" charset="0"/>
            </a:endParaRPr>
          </a:p>
        </p:txBody>
      </p:sp>
      <p:sp>
        <p:nvSpPr>
          <p:cNvPr id="506" name="globe_4" title="Icon of the earth">
            <a:extLst>
              <a:ext uri="{FF2B5EF4-FFF2-40B4-BE49-F238E27FC236}">
                <a16:creationId xmlns:a16="http://schemas.microsoft.com/office/drawing/2014/main" id="{C55F7E49-C694-474F-8C12-035529E9591E}"/>
              </a:ext>
            </a:extLst>
          </p:cNvPr>
          <p:cNvSpPr>
            <a:spLocks noChangeAspect="1" noEditPoints="1"/>
          </p:cNvSpPr>
          <p:nvPr/>
        </p:nvSpPr>
        <p:spPr bwMode="auto">
          <a:xfrm>
            <a:off x="7460192" y="1125171"/>
            <a:ext cx="750196" cy="752746"/>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p>
        </p:txBody>
      </p:sp>
    </p:spTree>
    <p:extLst>
      <p:ext uri="{BB962C8B-B14F-4D97-AF65-F5344CB8AC3E}">
        <p14:creationId xmlns:p14="http://schemas.microsoft.com/office/powerpoint/2010/main" val="11242636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D2769-B76C-41F2-B440-EE540C44C374}"/>
              </a:ext>
            </a:extLst>
          </p:cNvPr>
          <p:cNvSpPr>
            <a:spLocks noGrp="1"/>
          </p:cNvSpPr>
          <p:nvPr>
            <p:ph type="title"/>
          </p:nvPr>
        </p:nvSpPr>
        <p:spPr>
          <a:ln>
            <a:noFill/>
          </a:ln>
        </p:spPr>
        <p:txBody>
          <a:bodyPr/>
          <a:lstStyle/>
          <a:p>
            <a:r>
              <a:rPr lang="en-US"/>
              <a:t>Microsoft and SAP:</a:t>
            </a:r>
            <a:br>
              <a:rPr lang="en-US">
                <a:cs typeface="Segoe UI Semibold"/>
              </a:rPr>
            </a:br>
            <a:r>
              <a:rPr lang="en-US"/>
              <a:t>The best business partnership for ERP on public cloud </a:t>
            </a:r>
          </a:p>
        </p:txBody>
      </p:sp>
    </p:spTree>
    <p:extLst>
      <p:ext uri="{BB962C8B-B14F-4D97-AF65-F5344CB8AC3E}">
        <p14:creationId xmlns:p14="http://schemas.microsoft.com/office/powerpoint/2010/main" val="127152521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a:extLst>
              <a:ext uri="{FF2B5EF4-FFF2-40B4-BE49-F238E27FC236}">
                <a16:creationId xmlns:a16="http://schemas.microsoft.com/office/drawing/2014/main" id="{E073DFBB-3C15-43F1-A052-27DD567686BE}"/>
              </a:ext>
            </a:extLst>
          </p:cNvPr>
          <p:cNvSpPr/>
          <p:nvPr/>
        </p:nvSpPr>
        <p:spPr bwMode="auto">
          <a:xfrm>
            <a:off x="408289" y="4358732"/>
            <a:ext cx="685800" cy="685800"/>
          </a:xfrm>
          <a:prstGeom prst="ellipse">
            <a:avLst/>
          </a:prstGeom>
          <a:solidFill>
            <a:schemeClr val="bg1"/>
          </a:solidFill>
          <a:ln>
            <a:noFill/>
            <a:headEnd type="none" w="med" len="med"/>
            <a:tailEnd type="none" w="med" len="med"/>
          </a:ln>
          <a:effectLst>
            <a:outerShdw blurRad="50800" dist="25400" dir="5400000" algn="t"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 name="Title 2">
            <a:extLst>
              <a:ext uri="{FF2B5EF4-FFF2-40B4-BE49-F238E27FC236}">
                <a16:creationId xmlns:a16="http://schemas.microsoft.com/office/drawing/2014/main" id="{8E433E9C-D4F8-4CCD-A1E5-74D783D24654}"/>
              </a:ext>
            </a:extLst>
          </p:cNvPr>
          <p:cNvSpPr>
            <a:spLocks noGrp="1"/>
          </p:cNvSpPr>
          <p:nvPr>
            <p:ph type="title"/>
          </p:nvPr>
        </p:nvSpPr>
        <p:spPr/>
        <p:txBody>
          <a:bodyPr/>
          <a:lstStyle/>
          <a:p>
            <a:r>
              <a:rPr lang="en-US"/>
              <a:t>Microsoft is the best business partner to run your SAP applications on public cloud</a:t>
            </a:r>
          </a:p>
        </p:txBody>
      </p:sp>
      <p:sp>
        <p:nvSpPr>
          <p:cNvPr id="62" name="Right Brace 61">
            <a:extLst>
              <a:ext uri="{FF2B5EF4-FFF2-40B4-BE49-F238E27FC236}">
                <a16:creationId xmlns:a16="http://schemas.microsoft.com/office/drawing/2014/main" id="{E50B9C48-3905-4761-9787-4AE5055182B5}"/>
              </a:ext>
            </a:extLst>
          </p:cNvPr>
          <p:cNvSpPr/>
          <p:nvPr/>
        </p:nvSpPr>
        <p:spPr>
          <a:xfrm>
            <a:off x="10138944" y="1751064"/>
            <a:ext cx="243062" cy="1907484"/>
          </a:xfrm>
          <a:prstGeom prst="rightBrac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08703457-A37D-45D6-AC47-9BCC524BD7A6}"/>
              </a:ext>
            </a:extLst>
          </p:cNvPr>
          <p:cNvSpPr txBox="1"/>
          <p:nvPr/>
        </p:nvSpPr>
        <p:spPr>
          <a:xfrm rot="5400000">
            <a:off x="9396144" y="2418948"/>
            <a:ext cx="2572086"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tx2"/>
                </a:solidFill>
              </a:rPr>
              <a:t>Microsoft is the partner of choice for the enterprise</a:t>
            </a:r>
          </a:p>
        </p:txBody>
      </p:sp>
      <p:sp>
        <p:nvSpPr>
          <p:cNvPr id="72" name="Right Brace 71">
            <a:extLst>
              <a:ext uri="{FF2B5EF4-FFF2-40B4-BE49-F238E27FC236}">
                <a16:creationId xmlns:a16="http://schemas.microsoft.com/office/drawing/2014/main" id="{DB7875C3-8891-433C-89C9-16FA39E75D9F}"/>
              </a:ext>
            </a:extLst>
          </p:cNvPr>
          <p:cNvSpPr/>
          <p:nvPr/>
        </p:nvSpPr>
        <p:spPr>
          <a:xfrm>
            <a:off x="10163425" y="4371671"/>
            <a:ext cx="229309" cy="1729913"/>
          </a:xfrm>
          <a:prstGeom prst="rightBrac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TextBox 72">
            <a:extLst>
              <a:ext uri="{FF2B5EF4-FFF2-40B4-BE49-F238E27FC236}">
                <a16:creationId xmlns:a16="http://schemas.microsoft.com/office/drawing/2014/main" id="{DE53DE05-7442-4E2B-A07E-F891968FF746}"/>
              </a:ext>
            </a:extLst>
          </p:cNvPr>
          <p:cNvSpPr txBox="1"/>
          <p:nvPr/>
        </p:nvSpPr>
        <p:spPr>
          <a:xfrm rot="5400000">
            <a:off x="9862663" y="4674417"/>
            <a:ext cx="1894073" cy="960263"/>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chemeClr val="tx2"/>
                </a:solidFill>
              </a:rPr>
              <a:t>Microsoft has the strongest partnership among public cloud providers with SAP</a:t>
            </a:r>
          </a:p>
        </p:txBody>
      </p:sp>
      <p:grpSp>
        <p:nvGrpSpPr>
          <p:cNvPr id="20" name="Group 19">
            <a:extLst>
              <a:ext uri="{FF2B5EF4-FFF2-40B4-BE49-F238E27FC236}">
                <a16:creationId xmlns:a16="http://schemas.microsoft.com/office/drawing/2014/main" id="{04A06F5F-491D-4A8A-B549-FF584BD0F7DD}"/>
              </a:ext>
            </a:extLst>
          </p:cNvPr>
          <p:cNvGrpSpPr/>
          <p:nvPr/>
        </p:nvGrpSpPr>
        <p:grpSpPr>
          <a:xfrm>
            <a:off x="532734" y="4483178"/>
            <a:ext cx="436912" cy="436910"/>
            <a:chOff x="7539626" y="3343228"/>
            <a:chExt cx="319087" cy="319088"/>
          </a:xfrm>
        </p:grpSpPr>
        <p:sp>
          <p:nvSpPr>
            <p:cNvPr id="23" name="Freeform: Shape 22">
              <a:extLst>
                <a:ext uri="{FF2B5EF4-FFF2-40B4-BE49-F238E27FC236}">
                  <a16:creationId xmlns:a16="http://schemas.microsoft.com/office/drawing/2014/main" id="{C1238D4A-B0A3-4156-8F7C-8BF7F3D61C73}"/>
                </a:ext>
              </a:extLst>
            </p:cNvPr>
            <p:cNvSpPr/>
            <p:nvPr/>
          </p:nvSpPr>
          <p:spPr>
            <a:xfrm>
              <a:off x="7564391" y="3343228"/>
              <a:ext cx="66675" cy="66675"/>
            </a:xfrm>
            <a:custGeom>
              <a:avLst/>
              <a:gdLst>
                <a:gd name="connsiteX0" fmla="*/ 37828 w 66675"/>
                <a:gd name="connsiteY0" fmla="*/ 68308 h 66675"/>
                <a:gd name="connsiteX1" fmla="*/ 68308 w 66675"/>
                <a:gd name="connsiteY1" fmla="*/ 37828 h 66675"/>
                <a:gd name="connsiteX2" fmla="*/ 37828 w 66675"/>
                <a:gd name="connsiteY2" fmla="*/ 7348 h 66675"/>
                <a:gd name="connsiteX3" fmla="*/ 37828 w 66675"/>
                <a:gd name="connsiteY3" fmla="*/ 7348 h 66675"/>
                <a:gd name="connsiteX4" fmla="*/ 7348 w 66675"/>
                <a:gd name="connsiteY4" fmla="*/ 37828 h 66675"/>
                <a:gd name="connsiteX5" fmla="*/ 37828 w 66675"/>
                <a:gd name="connsiteY5" fmla="*/ 68308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66675">
                  <a:moveTo>
                    <a:pt x="37828" y="68308"/>
                  </a:moveTo>
                  <a:cubicBezTo>
                    <a:pt x="54973" y="68308"/>
                    <a:pt x="68308" y="54021"/>
                    <a:pt x="68308" y="37828"/>
                  </a:cubicBezTo>
                  <a:cubicBezTo>
                    <a:pt x="68308" y="20683"/>
                    <a:pt x="54021" y="7348"/>
                    <a:pt x="37828" y="7348"/>
                  </a:cubicBezTo>
                  <a:cubicBezTo>
                    <a:pt x="37828" y="7348"/>
                    <a:pt x="37828" y="7348"/>
                    <a:pt x="37828" y="7348"/>
                  </a:cubicBezTo>
                  <a:cubicBezTo>
                    <a:pt x="20683" y="7348"/>
                    <a:pt x="7348" y="21636"/>
                    <a:pt x="7348" y="37828"/>
                  </a:cubicBezTo>
                  <a:cubicBezTo>
                    <a:pt x="7348" y="54021"/>
                    <a:pt x="20683" y="68308"/>
                    <a:pt x="37828" y="68308"/>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24" name="Freeform: Shape 23">
              <a:extLst>
                <a:ext uri="{FF2B5EF4-FFF2-40B4-BE49-F238E27FC236}">
                  <a16:creationId xmlns:a16="http://schemas.microsoft.com/office/drawing/2014/main" id="{54C552F6-1742-453E-868F-D0C9F3C6C19D}"/>
                </a:ext>
              </a:extLst>
            </p:cNvPr>
            <p:cNvSpPr/>
            <p:nvPr/>
          </p:nvSpPr>
          <p:spPr>
            <a:xfrm>
              <a:off x="7539626" y="3414666"/>
              <a:ext cx="190500" cy="247650"/>
            </a:xfrm>
            <a:custGeom>
              <a:avLst/>
              <a:gdLst>
                <a:gd name="connsiteX0" fmla="*/ 63546 w 190500"/>
                <a:gd name="connsiteY0" fmla="*/ 225471 h 247650"/>
                <a:gd name="connsiteX1" fmla="*/ 46400 w 190500"/>
                <a:gd name="connsiteY1" fmla="*/ 242616 h 247650"/>
                <a:gd name="connsiteX2" fmla="*/ 43543 w 190500"/>
                <a:gd name="connsiteY2" fmla="*/ 242616 h 247650"/>
                <a:gd name="connsiteX3" fmla="*/ 26398 w 190500"/>
                <a:gd name="connsiteY3" fmla="*/ 225471 h 247650"/>
                <a:gd name="connsiteX4" fmla="*/ 26398 w 190500"/>
                <a:gd name="connsiteY4" fmla="*/ 114981 h 247650"/>
                <a:gd name="connsiteX5" fmla="*/ 7348 w 190500"/>
                <a:gd name="connsiteY5" fmla="*/ 91168 h 247650"/>
                <a:gd name="connsiteX6" fmla="*/ 7348 w 190500"/>
                <a:gd name="connsiteY6" fmla="*/ 31161 h 247650"/>
                <a:gd name="connsiteX7" fmla="*/ 31161 w 190500"/>
                <a:gd name="connsiteY7" fmla="*/ 7348 h 247650"/>
                <a:gd name="connsiteX8" fmla="*/ 91168 w 190500"/>
                <a:gd name="connsiteY8" fmla="*/ 7348 h 247650"/>
                <a:gd name="connsiteX9" fmla="*/ 101646 w 190500"/>
                <a:gd name="connsiteY9" fmla="*/ 13063 h 247650"/>
                <a:gd name="connsiteX10" fmla="*/ 125458 w 190500"/>
                <a:gd name="connsiteY10" fmla="*/ 44496 h 247650"/>
                <a:gd name="connsiteX11" fmla="*/ 164511 w 190500"/>
                <a:gd name="connsiteY11" fmla="*/ 23541 h 247650"/>
                <a:gd name="connsiteX12" fmla="*/ 181655 w 190500"/>
                <a:gd name="connsiteY12" fmla="*/ 28303 h 247650"/>
                <a:gd name="connsiteX13" fmla="*/ 181655 w 190500"/>
                <a:gd name="connsiteY13" fmla="*/ 28303 h 247650"/>
                <a:gd name="connsiteX14" fmla="*/ 176893 w 190500"/>
                <a:gd name="connsiteY14" fmla="*/ 46401 h 247650"/>
                <a:gd name="connsiteX15" fmla="*/ 126411 w 190500"/>
                <a:gd name="connsiteY15" fmla="*/ 74023 h 247650"/>
                <a:gd name="connsiteX16" fmla="*/ 109266 w 190500"/>
                <a:gd name="connsiteY16" fmla="*/ 70213 h 247650"/>
                <a:gd name="connsiteX17" fmla="*/ 94978 w 190500"/>
                <a:gd name="connsiteY17" fmla="*/ 51163 h 247650"/>
                <a:gd name="connsiteX18" fmla="*/ 94978 w 190500"/>
                <a:gd name="connsiteY18" fmla="*/ 224518 h 247650"/>
                <a:gd name="connsiteX19" fmla="*/ 77833 w 190500"/>
                <a:gd name="connsiteY19" fmla="*/ 241663 h 247650"/>
                <a:gd name="connsiteX20" fmla="*/ 77833 w 190500"/>
                <a:gd name="connsiteY20" fmla="*/ 241663 h 247650"/>
                <a:gd name="connsiteX21" fmla="*/ 63546 w 190500"/>
                <a:gd name="connsiteY21" fmla="*/ 225471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0500" h="247650">
                  <a:moveTo>
                    <a:pt x="63546" y="225471"/>
                  </a:moveTo>
                  <a:cubicBezTo>
                    <a:pt x="63546" y="234996"/>
                    <a:pt x="55925" y="242616"/>
                    <a:pt x="46400" y="242616"/>
                  </a:cubicBezTo>
                  <a:lnTo>
                    <a:pt x="43543" y="242616"/>
                  </a:lnTo>
                  <a:cubicBezTo>
                    <a:pt x="34018" y="242616"/>
                    <a:pt x="26398" y="234996"/>
                    <a:pt x="26398" y="225471"/>
                  </a:cubicBezTo>
                  <a:lnTo>
                    <a:pt x="26398" y="114981"/>
                  </a:lnTo>
                  <a:cubicBezTo>
                    <a:pt x="14968" y="113076"/>
                    <a:pt x="7348" y="102598"/>
                    <a:pt x="7348" y="91168"/>
                  </a:cubicBezTo>
                  <a:lnTo>
                    <a:pt x="7348" y="31161"/>
                  </a:lnTo>
                  <a:cubicBezTo>
                    <a:pt x="7348" y="17826"/>
                    <a:pt x="17825" y="7348"/>
                    <a:pt x="31161" y="7348"/>
                  </a:cubicBezTo>
                  <a:lnTo>
                    <a:pt x="91168" y="7348"/>
                  </a:lnTo>
                  <a:cubicBezTo>
                    <a:pt x="94978" y="7348"/>
                    <a:pt x="99741" y="9253"/>
                    <a:pt x="101646" y="13063"/>
                  </a:cubicBezTo>
                  <a:lnTo>
                    <a:pt x="125458" y="44496"/>
                  </a:lnTo>
                  <a:lnTo>
                    <a:pt x="164511" y="23541"/>
                  </a:lnTo>
                  <a:cubicBezTo>
                    <a:pt x="171178" y="20683"/>
                    <a:pt x="178798" y="22588"/>
                    <a:pt x="181655" y="28303"/>
                  </a:cubicBezTo>
                  <a:lnTo>
                    <a:pt x="181655" y="28303"/>
                  </a:lnTo>
                  <a:cubicBezTo>
                    <a:pt x="185466" y="34971"/>
                    <a:pt x="182608" y="42591"/>
                    <a:pt x="176893" y="46401"/>
                  </a:cubicBezTo>
                  <a:lnTo>
                    <a:pt x="126411" y="74023"/>
                  </a:lnTo>
                  <a:cubicBezTo>
                    <a:pt x="120696" y="76881"/>
                    <a:pt x="113075" y="74976"/>
                    <a:pt x="109266" y="70213"/>
                  </a:cubicBezTo>
                  <a:lnTo>
                    <a:pt x="94978" y="51163"/>
                  </a:lnTo>
                  <a:lnTo>
                    <a:pt x="94978" y="224518"/>
                  </a:lnTo>
                  <a:cubicBezTo>
                    <a:pt x="94978" y="234043"/>
                    <a:pt x="87358" y="241663"/>
                    <a:pt x="77833" y="241663"/>
                  </a:cubicBezTo>
                  <a:lnTo>
                    <a:pt x="77833" y="241663"/>
                  </a:lnTo>
                  <a:cubicBezTo>
                    <a:pt x="71166" y="241663"/>
                    <a:pt x="63546" y="234996"/>
                    <a:pt x="63546" y="22547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25" name="Freeform: Shape 24">
              <a:extLst>
                <a:ext uri="{FF2B5EF4-FFF2-40B4-BE49-F238E27FC236}">
                  <a16:creationId xmlns:a16="http://schemas.microsoft.com/office/drawing/2014/main" id="{A4305152-7C63-4AD8-A037-169A27C83CA7}"/>
                </a:ext>
              </a:extLst>
            </p:cNvPr>
            <p:cNvSpPr/>
            <p:nvPr/>
          </p:nvSpPr>
          <p:spPr>
            <a:xfrm>
              <a:off x="7734888" y="3348918"/>
              <a:ext cx="123825" cy="228600"/>
            </a:xfrm>
            <a:custGeom>
              <a:avLst/>
              <a:gdLst>
                <a:gd name="connsiteX0" fmla="*/ 8300 w 123825"/>
                <a:gd name="connsiteY0" fmla="*/ 103576 h 228600"/>
                <a:gd name="connsiteX1" fmla="*/ 61641 w 123825"/>
                <a:gd name="connsiteY1" fmla="*/ 107386 h 228600"/>
                <a:gd name="connsiteX2" fmla="*/ 112123 w 123825"/>
                <a:gd name="connsiteY2" fmla="*/ 114053 h 228600"/>
                <a:gd name="connsiteX3" fmla="*/ 116886 w 123825"/>
                <a:gd name="connsiteY3" fmla="*/ 106433 h 228600"/>
                <a:gd name="connsiteX4" fmla="*/ 116886 w 123825"/>
                <a:gd name="connsiteY4" fmla="*/ 33091 h 228600"/>
                <a:gd name="connsiteX5" fmla="*/ 110218 w 123825"/>
                <a:gd name="connsiteY5" fmla="*/ 26423 h 228600"/>
                <a:gd name="connsiteX6" fmla="*/ 108313 w 123825"/>
                <a:gd name="connsiteY6" fmla="*/ 26423 h 228600"/>
                <a:gd name="connsiteX7" fmla="*/ 62593 w 123825"/>
                <a:gd name="connsiteY7" fmla="*/ 17851 h 228600"/>
                <a:gd name="connsiteX8" fmla="*/ 12111 w 123825"/>
                <a:gd name="connsiteY8" fmla="*/ 11183 h 228600"/>
                <a:gd name="connsiteX9" fmla="*/ 7348 w 123825"/>
                <a:gd name="connsiteY9" fmla="*/ 18803 h 228600"/>
                <a:gd name="connsiteX10" fmla="*/ 7348 w 123825"/>
                <a:gd name="connsiteY10" fmla="*/ 229306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28600">
                  <a:moveTo>
                    <a:pt x="8300" y="103576"/>
                  </a:moveTo>
                  <a:cubicBezTo>
                    <a:pt x="23541" y="98813"/>
                    <a:pt x="49258" y="97861"/>
                    <a:pt x="61641" y="107386"/>
                  </a:cubicBezTo>
                  <a:cubicBezTo>
                    <a:pt x="75928" y="118816"/>
                    <a:pt x="94978" y="120721"/>
                    <a:pt x="112123" y="114053"/>
                  </a:cubicBezTo>
                  <a:cubicBezTo>
                    <a:pt x="114980" y="113101"/>
                    <a:pt x="116886" y="110243"/>
                    <a:pt x="116886" y="106433"/>
                  </a:cubicBezTo>
                  <a:lnTo>
                    <a:pt x="116886" y="33091"/>
                  </a:lnTo>
                  <a:cubicBezTo>
                    <a:pt x="116886" y="29281"/>
                    <a:pt x="114028" y="26423"/>
                    <a:pt x="110218" y="26423"/>
                  </a:cubicBezTo>
                  <a:cubicBezTo>
                    <a:pt x="109266" y="26423"/>
                    <a:pt x="109266" y="26423"/>
                    <a:pt x="108313" y="26423"/>
                  </a:cubicBezTo>
                  <a:cubicBezTo>
                    <a:pt x="93073" y="31186"/>
                    <a:pt x="75928" y="28328"/>
                    <a:pt x="62593" y="17851"/>
                  </a:cubicBezTo>
                  <a:cubicBezTo>
                    <a:pt x="48305" y="6421"/>
                    <a:pt x="29255" y="4516"/>
                    <a:pt x="12111" y="11183"/>
                  </a:cubicBezTo>
                  <a:cubicBezTo>
                    <a:pt x="9253" y="12136"/>
                    <a:pt x="7348" y="14993"/>
                    <a:pt x="7348" y="18803"/>
                  </a:cubicBezTo>
                  <a:lnTo>
                    <a:pt x="7348" y="229306"/>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26" name="Freeform: Shape 25">
              <a:extLst>
                <a:ext uri="{FF2B5EF4-FFF2-40B4-BE49-F238E27FC236}">
                  <a16:creationId xmlns:a16="http://schemas.microsoft.com/office/drawing/2014/main" id="{C5B07456-B905-4FEA-B223-8E849A8A5A6B}"/>
                </a:ext>
              </a:extLst>
            </p:cNvPr>
            <p:cNvSpPr/>
            <p:nvPr/>
          </p:nvSpPr>
          <p:spPr>
            <a:xfrm>
              <a:off x="7695836" y="3571828"/>
              <a:ext cx="85725" cy="85725"/>
            </a:xfrm>
            <a:custGeom>
              <a:avLst/>
              <a:gdLst>
                <a:gd name="connsiteX0" fmla="*/ 84500 w 85725"/>
                <a:gd name="connsiteY0" fmla="*/ 84501 h 85725"/>
                <a:gd name="connsiteX1" fmla="*/ 7348 w 85725"/>
                <a:gd name="connsiteY1" fmla="*/ 84501 h 85725"/>
                <a:gd name="connsiteX2" fmla="*/ 19730 w 85725"/>
                <a:gd name="connsiteY2" fmla="*/ 7348 h 85725"/>
                <a:gd name="connsiteX3" fmla="*/ 72118 w 85725"/>
                <a:gd name="connsiteY3" fmla="*/ 7348 h 85725"/>
              </a:gdLst>
              <a:ahLst/>
              <a:cxnLst>
                <a:cxn ang="0">
                  <a:pos x="connsiteX0" y="connsiteY0"/>
                </a:cxn>
                <a:cxn ang="0">
                  <a:pos x="connsiteX1" y="connsiteY1"/>
                </a:cxn>
                <a:cxn ang="0">
                  <a:pos x="connsiteX2" y="connsiteY2"/>
                </a:cxn>
                <a:cxn ang="0">
                  <a:pos x="connsiteX3" y="connsiteY3"/>
                </a:cxn>
              </a:cxnLst>
              <a:rect l="l" t="t" r="r" b="b"/>
              <a:pathLst>
                <a:path w="85725" h="85725">
                  <a:moveTo>
                    <a:pt x="84500" y="84501"/>
                  </a:moveTo>
                  <a:lnTo>
                    <a:pt x="7348" y="84501"/>
                  </a:lnTo>
                  <a:lnTo>
                    <a:pt x="19730" y="7348"/>
                  </a:lnTo>
                  <a:lnTo>
                    <a:pt x="72118" y="7348"/>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27" name="Freeform: Shape 26">
              <a:extLst>
                <a:ext uri="{FF2B5EF4-FFF2-40B4-BE49-F238E27FC236}">
                  <a16:creationId xmlns:a16="http://schemas.microsoft.com/office/drawing/2014/main" id="{45BC5D63-9E49-482A-931A-D0378FC546C3}"/>
                </a:ext>
              </a:extLst>
            </p:cNvPr>
            <p:cNvSpPr/>
            <p:nvPr/>
          </p:nvSpPr>
          <p:spPr>
            <a:xfrm>
              <a:off x="7595823" y="3556588"/>
              <a:ext cx="9525" cy="95250"/>
            </a:xfrm>
            <a:custGeom>
              <a:avLst/>
              <a:gdLst>
                <a:gd name="connsiteX0" fmla="*/ 7348 w 9525"/>
                <a:gd name="connsiteY0" fmla="*/ 7348 h 95250"/>
                <a:gd name="connsiteX1" fmla="*/ 7348 w 9525"/>
                <a:gd name="connsiteY1" fmla="*/ 89263 h 95250"/>
              </a:gdLst>
              <a:ahLst/>
              <a:cxnLst>
                <a:cxn ang="0">
                  <a:pos x="connsiteX0" y="connsiteY0"/>
                </a:cxn>
                <a:cxn ang="0">
                  <a:pos x="connsiteX1" y="connsiteY1"/>
                </a:cxn>
              </a:cxnLst>
              <a:rect l="l" t="t" r="r" b="b"/>
              <a:pathLst>
                <a:path w="9525" h="95250">
                  <a:moveTo>
                    <a:pt x="7348" y="7348"/>
                  </a:moveTo>
                  <a:lnTo>
                    <a:pt x="7348" y="89263"/>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grpSp>
        <p:nvGrpSpPr>
          <p:cNvPr id="2" name="Group 1">
            <a:extLst>
              <a:ext uri="{FF2B5EF4-FFF2-40B4-BE49-F238E27FC236}">
                <a16:creationId xmlns:a16="http://schemas.microsoft.com/office/drawing/2014/main" id="{E177AE68-D6BA-4B61-AF56-D528450A1E6A}"/>
              </a:ext>
            </a:extLst>
          </p:cNvPr>
          <p:cNvGrpSpPr/>
          <p:nvPr/>
        </p:nvGrpSpPr>
        <p:grpSpPr>
          <a:xfrm>
            <a:off x="742040" y="2094957"/>
            <a:ext cx="4166844" cy="1689964"/>
            <a:chOff x="742040" y="2094957"/>
            <a:chExt cx="4947560" cy="1689964"/>
          </a:xfrm>
        </p:grpSpPr>
        <p:sp>
          <p:nvSpPr>
            <p:cNvPr id="30" name="Rectangle 14">
              <a:extLst>
                <a:ext uri="{FF2B5EF4-FFF2-40B4-BE49-F238E27FC236}">
                  <a16:creationId xmlns:a16="http://schemas.microsoft.com/office/drawing/2014/main" id="{AD521B40-96C7-4E5A-90EB-99F2B4F40E73}"/>
                </a:ext>
              </a:extLst>
            </p:cNvPr>
            <p:cNvSpPr/>
            <p:nvPr/>
          </p:nvSpPr>
          <p:spPr bwMode="auto">
            <a:xfrm>
              <a:off x="742040" y="2699734"/>
              <a:ext cx="4947560" cy="1085187"/>
            </a:xfrm>
            <a:custGeom>
              <a:avLst/>
              <a:gdLst>
                <a:gd name="connsiteX0" fmla="*/ 0 w 1706880"/>
                <a:gd name="connsiteY0" fmla="*/ 0 h 1432560"/>
                <a:gd name="connsiteX1" fmla="*/ 1706880 w 1706880"/>
                <a:gd name="connsiteY1" fmla="*/ 0 h 1432560"/>
                <a:gd name="connsiteX2" fmla="*/ 1706880 w 1706880"/>
                <a:gd name="connsiteY2" fmla="*/ 1432560 h 1432560"/>
                <a:gd name="connsiteX3" fmla="*/ 0 w 1706880"/>
                <a:gd name="connsiteY3" fmla="*/ 1432560 h 1432560"/>
                <a:gd name="connsiteX4" fmla="*/ 0 w 1706880"/>
                <a:gd name="connsiteY4" fmla="*/ 0 h 1432560"/>
                <a:gd name="connsiteX0" fmla="*/ 1706880 w 1798320"/>
                <a:gd name="connsiteY0" fmla="*/ 0 h 1432560"/>
                <a:gd name="connsiteX1" fmla="*/ 1706880 w 1798320"/>
                <a:gd name="connsiteY1" fmla="*/ 1432560 h 1432560"/>
                <a:gd name="connsiteX2" fmla="*/ 0 w 1798320"/>
                <a:gd name="connsiteY2" fmla="*/ 1432560 h 1432560"/>
                <a:gd name="connsiteX3" fmla="*/ 0 w 1798320"/>
                <a:gd name="connsiteY3" fmla="*/ 0 h 1432560"/>
                <a:gd name="connsiteX4" fmla="*/ 1798320 w 1798320"/>
                <a:gd name="connsiteY4" fmla="*/ 91440 h 1432560"/>
                <a:gd name="connsiteX0" fmla="*/ 1706880 w 1706880"/>
                <a:gd name="connsiteY0" fmla="*/ 0 h 1432560"/>
                <a:gd name="connsiteX1" fmla="*/ 1706880 w 1706880"/>
                <a:gd name="connsiteY1" fmla="*/ 1432560 h 1432560"/>
                <a:gd name="connsiteX2" fmla="*/ 0 w 1706880"/>
                <a:gd name="connsiteY2" fmla="*/ 1432560 h 1432560"/>
                <a:gd name="connsiteX3" fmla="*/ 0 w 1706880"/>
                <a:gd name="connsiteY3" fmla="*/ 0 h 1432560"/>
                <a:gd name="connsiteX0" fmla="*/ 1706880 w 1706880"/>
                <a:gd name="connsiteY0" fmla="*/ 1432560 h 1432560"/>
                <a:gd name="connsiteX1" fmla="*/ 0 w 1706880"/>
                <a:gd name="connsiteY1" fmla="*/ 1432560 h 1432560"/>
                <a:gd name="connsiteX2" fmla="*/ 0 w 1706880"/>
                <a:gd name="connsiteY2" fmla="*/ 0 h 1432560"/>
              </a:gdLst>
              <a:ahLst/>
              <a:cxnLst>
                <a:cxn ang="0">
                  <a:pos x="connsiteX0" y="connsiteY0"/>
                </a:cxn>
                <a:cxn ang="0">
                  <a:pos x="connsiteX1" y="connsiteY1"/>
                </a:cxn>
                <a:cxn ang="0">
                  <a:pos x="connsiteX2" y="connsiteY2"/>
                </a:cxn>
              </a:cxnLst>
              <a:rect l="l" t="t" r="r" b="b"/>
              <a:pathLst>
                <a:path w="1706880" h="1432560">
                  <a:moveTo>
                    <a:pt x="1706880" y="1432560"/>
                  </a:moveTo>
                  <a:lnTo>
                    <a:pt x="0" y="1432560"/>
                  </a:lnTo>
                  <a:lnTo>
                    <a:pt x="0" y="0"/>
                  </a:lnTo>
                </a:path>
              </a:pathLst>
            </a:custGeom>
            <a:noFill/>
            <a:ln w="6350">
              <a:solidFill>
                <a:schemeClr val="bg1">
                  <a:lumMod val="85000"/>
                </a:schemeClr>
              </a:solidFill>
              <a:prstDash val="dash"/>
              <a:headEnd type="oval" w="sm" len="sm"/>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7B0E2CEC-72DA-4817-BF77-C5D3960DF0F2}"/>
                </a:ext>
              </a:extLst>
            </p:cNvPr>
            <p:cNvSpPr txBox="1"/>
            <p:nvPr/>
          </p:nvSpPr>
          <p:spPr>
            <a:xfrm>
              <a:off x="1204508" y="2094957"/>
              <a:ext cx="4485092" cy="1577355"/>
            </a:xfrm>
            <a:prstGeom prst="rect">
              <a:avLst/>
            </a:prstGeom>
            <a:noFill/>
          </p:spPr>
          <p:txBody>
            <a:bodyPr wrap="square" lIns="91440" tIns="0" rIns="0" bIns="0" rtlCol="0" anchor="t">
              <a:spAutoFit/>
            </a:bodyPr>
            <a:lstStyle/>
            <a:p>
              <a:pPr>
                <a:spcAft>
                  <a:spcPts val="300"/>
                </a:spcAft>
              </a:pPr>
              <a:r>
                <a:rPr lang="en-US" sz="1800">
                  <a:solidFill>
                    <a:schemeClr val="tx2"/>
                  </a:solidFill>
                  <a:latin typeface="+mj-lt"/>
                </a:rPr>
                <a:t>Deep relationship with the enterprise</a:t>
              </a:r>
            </a:p>
            <a:p>
              <a:pPr>
                <a:spcAft>
                  <a:spcPts val="300"/>
                </a:spcAft>
              </a:pPr>
              <a:r>
                <a:rPr lang="en-US" sz="1600"/>
                <a:t>Microsoft understands the enterprise’s needs and provides the most complete and expert advice and service to public cloud clients.</a:t>
              </a:r>
            </a:p>
          </p:txBody>
        </p:sp>
      </p:grpSp>
      <p:sp>
        <p:nvSpPr>
          <p:cNvPr id="32" name="Oval 31">
            <a:extLst>
              <a:ext uri="{FF2B5EF4-FFF2-40B4-BE49-F238E27FC236}">
                <a16:creationId xmlns:a16="http://schemas.microsoft.com/office/drawing/2014/main" id="{A4847F7E-C5FA-4519-99A6-C3A86FB10285}"/>
              </a:ext>
            </a:extLst>
          </p:cNvPr>
          <p:cNvSpPr/>
          <p:nvPr/>
        </p:nvSpPr>
        <p:spPr bwMode="auto">
          <a:xfrm>
            <a:off x="408289" y="2013934"/>
            <a:ext cx="685800" cy="685800"/>
          </a:xfrm>
          <a:prstGeom prst="ellipse">
            <a:avLst/>
          </a:prstGeom>
          <a:solidFill>
            <a:schemeClr val="bg1"/>
          </a:solidFill>
          <a:ln>
            <a:noFill/>
            <a:headEnd type="none" w="med" len="med"/>
            <a:tailEnd type="none" w="med" len="med"/>
          </a:ln>
          <a:effectLst>
            <a:outerShdw blurRad="50800" dist="25400" dir="5400000" algn="t"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36" name="Group 35">
            <a:extLst>
              <a:ext uri="{FF2B5EF4-FFF2-40B4-BE49-F238E27FC236}">
                <a16:creationId xmlns:a16="http://schemas.microsoft.com/office/drawing/2014/main" id="{3DAC3EC8-4CD5-493C-82EA-03A8795C3358}"/>
              </a:ext>
            </a:extLst>
          </p:cNvPr>
          <p:cNvGrpSpPr/>
          <p:nvPr/>
        </p:nvGrpSpPr>
        <p:grpSpPr>
          <a:xfrm>
            <a:off x="5482482" y="2066823"/>
            <a:ext cx="4166844" cy="1689964"/>
            <a:chOff x="742040" y="2094957"/>
            <a:chExt cx="4947560" cy="1689964"/>
          </a:xfrm>
        </p:grpSpPr>
        <p:sp>
          <p:nvSpPr>
            <p:cNvPr id="37" name="Rectangle 14">
              <a:extLst>
                <a:ext uri="{FF2B5EF4-FFF2-40B4-BE49-F238E27FC236}">
                  <a16:creationId xmlns:a16="http://schemas.microsoft.com/office/drawing/2014/main" id="{F8B93561-44B6-4781-A0AB-E24CAD8A22C8}"/>
                </a:ext>
              </a:extLst>
            </p:cNvPr>
            <p:cNvSpPr/>
            <p:nvPr/>
          </p:nvSpPr>
          <p:spPr bwMode="auto">
            <a:xfrm>
              <a:off x="742040" y="2699734"/>
              <a:ext cx="4947560" cy="1085187"/>
            </a:xfrm>
            <a:custGeom>
              <a:avLst/>
              <a:gdLst>
                <a:gd name="connsiteX0" fmla="*/ 0 w 1706880"/>
                <a:gd name="connsiteY0" fmla="*/ 0 h 1432560"/>
                <a:gd name="connsiteX1" fmla="*/ 1706880 w 1706880"/>
                <a:gd name="connsiteY1" fmla="*/ 0 h 1432560"/>
                <a:gd name="connsiteX2" fmla="*/ 1706880 w 1706880"/>
                <a:gd name="connsiteY2" fmla="*/ 1432560 h 1432560"/>
                <a:gd name="connsiteX3" fmla="*/ 0 w 1706880"/>
                <a:gd name="connsiteY3" fmla="*/ 1432560 h 1432560"/>
                <a:gd name="connsiteX4" fmla="*/ 0 w 1706880"/>
                <a:gd name="connsiteY4" fmla="*/ 0 h 1432560"/>
                <a:gd name="connsiteX0" fmla="*/ 1706880 w 1798320"/>
                <a:gd name="connsiteY0" fmla="*/ 0 h 1432560"/>
                <a:gd name="connsiteX1" fmla="*/ 1706880 w 1798320"/>
                <a:gd name="connsiteY1" fmla="*/ 1432560 h 1432560"/>
                <a:gd name="connsiteX2" fmla="*/ 0 w 1798320"/>
                <a:gd name="connsiteY2" fmla="*/ 1432560 h 1432560"/>
                <a:gd name="connsiteX3" fmla="*/ 0 w 1798320"/>
                <a:gd name="connsiteY3" fmla="*/ 0 h 1432560"/>
                <a:gd name="connsiteX4" fmla="*/ 1798320 w 1798320"/>
                <a:gd name="connsiteY4" fmla="*/ 91440 h 1432560"/>
                <a:gd name="connsiteX0" fmla="*/ 1706880 w 1706880"/>
                <a:gd name="connsiteY0" fmla="*/ 0 h 1432560"/>
                <a:gd name="connsiteX1" fmla="*/ 1706880 w 1706880"/>
                <a:gd name="connsiteY1" fmla="*/ 1432560 h 1432560"/>
                <a:gd name="connsiteX2" fmla="*/ 0 w 1706880"/>
                <a:gd name="connsiteY2" fmla="*/ 1432560 h 1432560"/>
                <a:gd name="connsiteX3" fmla="*/ 0 w 1706880"/>
                <a:gd name="connsiteY3" fmla="*/ 0 h 1432560"/>
                <a:gd name="connsiteX0" fmla="*/ 1706880 w 1706880"/>
                <a:gd name="connsiteY0" fmla="*/ 1432560 h 1432560"/>
                <a:gd name="connsiteX1" fmla="*/ 0 w 1706880"/>
                <a:gd name="connsiteY1" fmla="*/ 1432560 h 1432560"/>
                <a:gd name="connsiteX2" fmla="*/ 0 w 1706880"/>
                <a:gd name="connsiteY2" fmla="*/ 0 h 1432560"/>
              </a:gdLst>
              <a:ahLst/>
              <a:cxnLst>
                <a:cxn ang="0">
                  <a:pos x="connsiteX0" y="connsiteY0"/>
                </a:cxn>
                <a:cxn ang="0">
                  <a:pos x="connsiteX1" y="connsiteY1"/>
                </a:cxn>
                <a:cxn ang="0">
                  <a:pos x="connsiteX2" y="connsiteY2"/>
                </a:cxn>
              </a:cxnLst>
              <a:rect l="l" t="t" r="r" b="b"/>
              <a:pathLst>
                <a:path w="1706880" h="1432560">
                  <a:moveTo>
                    <a:pt x="1706880" y="1432560"/>
                  </a:moveTo>
                  <a:lnTo>
                    <a:pt x="0" y="1432560"/>
                  </a:lnTo>
                  <a:lnTo>
                    <a:pt x="0" y="0"/>
                  </a:lnTo>
                </a:path>
              </a:pathLst>
            </a:custGeom>
            <a:noFill/>
            <a:ln w="6350">
              <a:solidFill>
                <a:schemeClr val="bg1">
                  <a:lumMod val="85000"/>
                </a:schemeClr>
              </a:solidFill>
              <a:prstDash val="dash"/>
              <a:headEnd type="oval" w="sm" len="sm"/>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3F4075D3-6520-416B-A493-A717D3510628}"/>
                </a:ext>
              </a:extLst>
            </p:cNvPr>
            <p:cNvSpPr txBox="1"/>
            <p:nvPr/>
          </p:nvSpPr>
          <p:spPr>
            <a:xfrm>
              <a:off x="1204508" y="2094957"/>
              <a:ext cx="4485092" cy="1331134"/>
            </a:xfrm>
            <a:prstGeom prst="rect">
              <a:avLst/>
            </a:prstGeom>
            <a:noFill/>
          </p:spPr>
          <p:txBody>
            <a:bodyPr wrap="square" lIns="91440" tIns="0" rIns="0" bIns="0" rtlCol="0" anchor="t">
              <a:spAutoFit/>
            </a:bodyPr>
            <a:lstStyle/>
            <a:p>
              <a:pPr>
                <a:spcAft>
                  <a:spcPts val="300"/>
                </a:spcAft>
              </a:pPr>
              <a:r>
                <a:rPr lang="en-US" sz="1800">
                  <a:solidFill>
                    <a:schemeClr val="tx2"/>
                  </a:solidFill>
                  <a:latin typeface="+mj-lt"/>
                </a:rPr>
                <a:t>Full-stack Microsoft technology support</a:t>
              </a:r>
            </a:p>
            <a:p>
              <a:pPr>
                <a:spcAft>
                  <a:spcPts val="300"/>
                </a:spcAft>
              </a:pPr>
              <a:r>
                <a:rPr lang="en-US" sz="1600"/>
                <a:t>Native support for AD seamlessly ties into desktop and O365 identity and access with no development required.</a:t>
              </a:r>
            </a:p>
          </p:txBody>
        </p:sp>
      </p:grpSp>
      <p:sp>
        <p:nvSpPr>
          <p:cNvPr id="39" name="Oval 38">
            <a:extLst>
              <a:ext uri="{FF2B5EF4-FFF2-40B4-BE49-F238E27FC236}">
                <a16:creationId xmlns:a16="http://schemas.microsoft.com/office/drawing/2014/main" id="{3D038E57-841A-4EC6-8338-AE60EDB2872E}"/>
              </a:ext>
            </a:extLst>
          </p:cNvPr>
          <p:cNvSpPr/>
          <p:nvPr/>
        </p:nvSpPr>
        <p:spPr bwMode="auto">
          <a:xfrm>
            <a:off x="5148731" y="1985800"/>
            <a:ext cx="685800" cy="685800"/>
          </a:xfrm>
          <a:prstGeom prst="ellipse">
            <a:avLst/>
          </a:prstGeom>
          <a:solidFill>
            <a:schemeClr val="bg1"/>
          </a:solidFill>
          <a:ln>
            <a:noFill/>
            <a:headEnd type="none" w="med" len="med"/>
            <a:tailEnd type="none" w="med" len="med"/>
          </a:ln>
          <a:effectLst>
            <a:outerShdw blurRad="50800" dist="25400" dir="5400000" algn="t"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46" name="Group 45">
            <a:extLst>
              <a:ext uri="{FF2B5EF4-FFF2-40B4-BE49-F238E27FC236}">
                <a16:creationId xmlns:a16="http://schemas.microsoft.com/office/drawing/2014/main" id="{E9D3FD9A-1C02-4EBA-B7A0-8810BB070133}"/>
              </a:ext>
            </a:extLst>
          </p:cNvPr>
          <p:cNvGrpSpPr/>
          <p:nvPr/>
        </p:nvGrpSpPr>
        <p:grpSpPr>
          <a:xfrm>
            <a:off x="742040" y="4439755"/>
            <a:ext cx="4166844" cy="1689964"/>
            <a:chOff x="742040" y="2094957"/>
            <a:chExt cx="4947560" cy="1689964"/>
          </a:xfrm>
        </p:grpSpPr>
        <p:sp>
          <p:nvSpPr>
            <p:cNvPr id="47" name="Rectangle 14">
              <a:extLst>
                <a:ext uri="{FF2B5EF4-FFF2-40B4-BE49-F238E27FC236}">
                  <a16:creationId xmlns:a16="http://schemas.microsoft.com/office/drawing/2014/main" id="{9352A517-B67B-4109-8CAE-92F577B4E641}"/>
                </a:ext>
              </a:extLst>
            </p:cNvPr>
            <p:cNvSpPr/>
            <p:nvPr/>
          </p:nvSpPr>
          <p:spPr bwMode="auto">
            <a:xfrm>
              <a:off x="742040" y="2699734"/>
              <a:ext cx="4947560" cy="1085187"/>
            </a:xfrm>
            <a:custGeom>
              <a:avLst/>
              <a:gdLst>
                <a:gd name="connsiteX0" fmla="*/ 0 w 1706880"/>
                <a:gd name="connsiteY0" fmla="*/ 0 h 1432560"/>
                <a:gd name="connsiteX1" fmla="*/ 1706880 w 1706880"/>
                <a:gd name="connsiteY1" fmla="*/ 0 h 1432560"/>
                <a:gd name="connsiteX2" fmla="*/ 1706880 w 1706880"/>
                <a:gd name="connsiteY2" fmla="*/ 1432560 h 1432560"/>
                <a:gd name="connsiteX3" fmla="*/ 0 w 1706880"/>
                <a:gd name="connsiteY3" fmla="*/ 1432560 h 1432560"/>
                <a:gd name="connsiteX4" fmla="*/ 0 w 1706880"/>
                <a:gd name="connsiteY4" fmla="*/ 0 h 1432560"/>
                <a:gd name="connsiteX0" fmla="*/ 1706880 w 1798320"/>
                <a:gd name="connsiteY0" fmla="*/ 0 h 1432560"/>
                <a:gd name="connsiteX1" fmla="*/ 1706880 w 1798320"/>
                <a:gd name="connsiteY1" fmla="*/ 1432560 h 1432560"/>
                <a:gd name="connsiteX2" fmla="*/ 0 w 1798320"/>
                <a:gd name="connsiteY2" fmla="*/ 1432560 h 1432560"/>
                <a:gd name="connsiteX3" fmla="*/ 0 w 1798320"/>
                <a:gd name="connsiteY3" fmla="*/ 0 h 1432560"/>
                <a:gd name="connsiteX4" fmla="*/ 1798320 w 1798320"/>
                <a:gd name="connsiteY4" fmla="*/ 91440 h 1432560"/>
                <a:gd name="connsiteX0" fmla="*/ 1706880 w 1706880"/>
                <a:gd name="connsiteY0" fmla="*/ 0 h 1432560"/>
                <a:gd name="connsiteX1" fmla="*/ 1706880 w 1706880"/>
                <a:gd name="connsiteY1" fmla="*/ 1432560 h 1432560"/>
                <a:gd name="connsiteX2" fmla="*/ 0 w 1706880"/>
                <a:gd name="connsiteY2" fmla="*/ 1432560 h 1432560"/>
                <a:gd name="connsiteX3" fmla="*/ 0 w 1706880"/>
                <a:gd name="connsiteY3" fmla="*/ 0 h 1432560"/>
                <a:gd name="connsiteX0" fmla="*/ 1706880 w 1706880"/>
                <a:gd name="connsiteY0" fmla="*/ 1432560 h 1432560"/>
                <a:gd name="connsiteX1" fmla="*/ 0 w 1706880"/>
                <a:gd name="connsiteY1" fmla="*/ 1432560 h 1432560"/>
                <a:gd name="connsiteX2" fmla="*/ 0 w 1706880"/>
                <a:gd name="connsiteY2" fmla="*/ 0 h 1432560"/>
              </a:gdLst>
              <a:ahLst/>
              <a:cxnLst>
                <a:cxn ang="0">
                  <a:pos x="connsiteX0" y="connsiteY0"/>
                </a:cxn>
                <a:cxn ang="0">
                  <a:pos x="connsiteX1" y="connsiteY1"/>
                </a:cxn>
                <a:cxn ang="0">
                  <a:pos x="connsiteX2" y="connsiteY2"/>
                </a:cxn>
              </a:cxnLst>
              <a:rect l="l" t="t" r="r" b="b"/>
              <a:pathLst>
                <a:path w="1706880" h="1432560">
                  <a:moveTo>
                    <a:pt x="1706880" y="1432560"/>
                  </a:moveTo>
                  <a:lnTo>
                    <a:pt x="0" y="1432560"/>
                  </a:lnTo>
                  <a:lnTo>
                    <a:pt x="0" y="0"/>
                  </a:lnTo>
                </a:path>
              </a:pathLst>
            </a:custGeom>
            <a:noFill/>
            <a:ln w="6350">
              <a:solidFill>
                <a:schemeClr val="bg1">
                  <a:lumMod val="85000"/>
                </a:schemeClr>
              </a:solidFill>
              <a:prstDash val="dash"/>
              <a:headEnd type="oval" w="sm" len="sm"/>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48" name="TextBox 47">
              <a:extLst>
                <a:ext uri="{FF2B5EF4-FFF2-40B4-BE49-F238E27FC236}">
                  <a16:creationId xmlns:a16="http://schemas.microsoft.com/office/drawing/2014/main" id="{534095D1-60CE-4586-B749-D152C1F4DD8C}"/>
                </a:ext>
              </a:extLst>
            </p:cNvPr>
            <p:cNvSpPr txBox="1"/>
            <p:nvPr/>
          </p:nvSpPr>
          <p:spPr>
            <a:xfrm>
              <a:off x="1204508" y="2094957"/>
              <a:ext cx="4485092" cy="1577355"/>
            </a:xfrm>
            <a:prstGeom prst="rect">
              <a:avLst/>
            </a:prstGeom>
            <a:noFill/>
          </p:spPr>
          <p:txBody>
            <a:bodyPr wrap="square" lIns="91440" tIns="0" rIns="0" bIns="0" rtlCol="0" anchor="t">
              <a:spAutoFit/>
            </a:bodyPr>
            <a:lstStyle/>
            <a:p>
              <a:pPr>
                <a:spcAft>
                  <a:spcPts val="300"/>
                </a:spcAft>
              </a:pPr>
              <a:r>
                <a:rPr lang="en-US" sz="1800">
                  <a:solidFill>
                    <a:schemeClr val="tx2"/>
                  </a:solidFill>
                  <a:latin typeface="+mj-lt"/>
                </a:rPr>
                <a:t>Accomplished partnership between SAP and Microsoft</a:t>
              </a:r>
            </a:p>
            <a:p>
              <a:pPr>
                <a:spcAft>
                  <a:spcPts val="300"/>
                </a:spcAft>
              </a:pPr>
              <a:r>
                <a:rPr lang="en-US" sz="1600"/>
                <a:t>Microsoft and SAP have a 20+ year relationship including use of each others’ platforms and co-located engineering resources.</a:t>
              </a:r>
            </a:p>
          </p:txBody>
        </p:sp>
      </p:grpSp>
      <p:grpSp>
        <p:nvGrpSpPr>
          <p:cNvPr id="50" name="Group 49">
            <a:extLst>
              <a:ext uri="{FF2B5EF4-FFF2-40B4-BE49-F238E27FC236}">
                <a16:creationId xmlns:a16="http://schemas.microsoft.com/office/drawing/2014/main" id="{3511EC27-9D19-4DA6-8B36-510475E56A3B}"/>
              </a:ext>
            </a:extLst>
          </p:cNvPr>
          <p:cNvGrpSpPr/>
          <p:nvPr/>
        </p:nvGrpSpPr>
        <p:grpSpPr>
          <a:xfrm>
            <a:off x="5482482" y="4411621"/>
            <a:ext cx="4166844" cy="1689964"/>
            <a:chOff x="742040" y="2094957"/>
            <a:chExt cx="4947560" cy="1689964"/>
          </a:xfrm>
        </p:grpSpPr>
        <p:sp>
          <p:nvSpPr>
            <p:cNvPr id="53" name="Rectangle 14">
              <a:extLst>
                <a:ext uri="{FF2B5EF4-FFF2-40B4-BE49-F238E27FC236}">
                  <a16:creationId xmlns:a16="http://schemas.microsoft.com/office/drawing/2014/main" id="{4E27248F-1AC2-40FE-90D2-D26EF79B39FC}"/>
                </a:ext>
              </a:extLst>
            </p:cNvPr>
            <p:cNvSpPr/>
            <p:nvPr/>
          </p:nvSpPr>
          <p:spPr bwMode="auto">
            <a:xfrm>
              <a:off x="742040" y="2699734"/>
              <a:ext cx="4947560" cy="1085187"/>
            </a:xfrm>
            <a:custGeom>
              <a:avLst/>
              <a:gdLst>
                <a:gd name="connsiteX0" fmla="*/ 0 w 1706880"/>
                <a:gd name="connsiteY0" fmla="*/ 0 h 1432560"/>
                <a:gd name="connsiteX1" fmla="*/ 1706880 w 1706880"/>
                <a:gd name="connsiteY1" fmla="*/ 0 h 1432560"/>
                <a:gd name="connsiteX2" fmla="*/ 1706880 w 1706880"/>
                <a:gd name="connsiteY2" fmla="*/ 1432560 h 1432560"/>
                <a:gd name="connsiteX3" fmla="*/ 0 w 1706880"/>
                <a:gd name="connsiteY3" fmla="*/ 1432560 h 1432560"/>
                <a:gd name="connsiteX4" fmla="*/ 0 w 1706880"/>
                <a:gd name="connsiteY4" fmla="*/ 0 h 1432560"/>
                <a:gd name="connsiteX0" fmla="*/ 1706880 w 1798320"/>
                <a:gd name="connsiteY0" fmla="*/ 0 h 1432560"/>
                <a:gd name="connsiteX1" fmla="*/ 1706880 w 1798320"/>
                <a:gd name="connsiteY1" fmla="*/ 1432560 h 1432560"/>
                <a:gd name="connsiteX2" fmla="*/ 0 w 1798320"/>
                <a:gd name="connsiteY2" fmla="*/ 1432560 h 1432560"/>
                <a:gd name="connsiteX3" fmla="*/ 0 w 1798320"/>
                <a:gd name="connsiteY3" fmla="*/ 0 h 1432560"/>
                <a:gd name="connsiteX4" fmla="*/ 1798320 w 1798320"/>
                <a:gd name="connsiteY4" fmla="*/ 91440 h 1432560"/>
                <a:gd name="connsiteX0" fmla="*/ 1706880 w 1706880"/>
                <a:gd name="connsiteY0" fmla="*/ 0 h 1432560"/>
                <a:gd name="connsiteX1" fmla="*/ 1706880 w 1706880"/>
                <a:gd name="connsiteY1" fmla="*/ 1432560 h 1432560"/>
                <a:gd name="connsiteX2" fmla="*/ 0 w 1706880"/>
                <a:gd name="connsiteY2" fmla="*/ 1432560 h 1432560"/>
                <a:gd name="connsiteX3" fmla="*/ 0 w 1706880"/>
                <a:gd name="connsiteY3" fmla="*/ 0 h 1432560"/>
                <a:gd name="connsiteX0" fmla="*/ 1706880 w 1706880"/>
                <a:gd name="connsiteY0" fmla="*/ 1432560 h 1432560"/>
                <a:gd name="connsiteX1" fmla="*/ 0 w 1706880"/>
                <a:gd name="connsiteY1" fmla="*/ 1432560 h 1432560"/>
                <a:gd name="connsiteX2" fmla="*/ 0 w 1706880"/>
                <a:gd name="connsiteY2" fmla="*/ 0 h 1432560"/>
              </a:gdLst>
              <a:ahLst/>
              <a:cxnLst>
                <a:cxn ang="0">
                  <a:pos x="connsiteX0" y="connsiteY0"/>
                </a:cxn>
                <a:cxn ang="0">
                  <a:pos x="connsiteX1" y="connsiteY1"/>
                </a:cxn>
                <a:cxn ang="0">
                  <a:pos x="connsiteX2" y="connsiteY2"/>
                </a:cxn>
              </a:cxnLst>
              <a:rect l="l" t="t" r="r" b="b"/>
              <a:pathLst>
                <a:path w="1706880" h="1432560">
                  <a:moveTo>
                    <a:pt x="1706880" y="1432560"/>
                  </a:moveTo>
                  <a:lnTo>
                    <a:pt x="0" y="1432560"/>
                  </a:lnTo>
                  <a:lnTo>
                    <a:pt x="0" y="0"/>
                  </a:lnTo>
                </a:path>
              </a:pathLst>
            </a:custGeom>
            <a:noFill/>
            <a:ln w="6350">
              <a:solidFill>
                <a:schemeClr val="bg1">
                  <a:lumMod val="85000"/>
                </a:schemeClr>
              </a:solidFill>
              <a:prstDash val="dash"/>
              <a:headEnd type="oval" w="sm" len="sm"/>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a:extLst>
                <a:ext uri="{FF2B5EF4-FFF2-40B4-BE49-F238E27FC236}">
                  <a16:creationId xmlns:a16="http://schemas.microsoft.com/office/drawing/2014/main" id="{4E36613B-7FB7-4573-AE72-74B62699A05A}"/>
                </a:ext>
              </a:extLst>
            </p:cNvPr>
            <p:cNvSpPr txBox="1"/>
            <p:nvPr/>
          </p:nvSpPr>
          <p:spPr>
            <a:xfrm>
              <a:off x="1204508" y="2094957"/>
              <a:ext cx="4485092" cy="1084912"/>
            </a:xfrm>
            <a:prstGeom prst="rect">
              <a:avLst/>
            </a:prstGeom>
            <a:noFill/>
          </p:spPr>
          <p:txBody>
            <a:bodyPr wrap="square" lIns="91440" tIns="0" rIns="0" bIns="0" rtlCol="0" anchor="t">
              <a:spAutoFit/>
            </a:bodyPr>
            <a:lstStyle/>
            <a:p>
              <a:pPr>
                <a:spcAft>
                  <a:spcPts val="300"/>
                </a:spcAft>
              </a:pPr>
              <a:r>
                <a:rPr lang="en-US" sz="1800">
                  <a:solidFill>
                    <a:schemeClr val="tx2"/>
                  </a:solidFill>
                  <a:latin typeface="+mj-lt"/>
                </a:rPr>
                <a:t>Maturity of SAP on Azure use and implementations</a:t>
              </a:r>
            </a:p>
            <a:p>
              <a:pPr>
                <a:spcAft>
                  <a:spcPts val="300"/>
                </a:spcAft>
              </a:pPr>
              <a:r>
                <a:rPr lang="en-US" sz="1600"/>
                <a:t>40+ countries in production. 17 SAP applications on Azure. 200+ SIs.</a:t>
              </a:r>
            </a:p>
          </p:txBody>
        </p:sp>
      </p:grpSp>
      <p:sp>
        <p:nvSpPr>
          <p:cNvPr id="55" name="Oval 54">
            <a:extLst>
              <a:ext uri="{FF2B5EF4-FFF2-40B4-BE49-F238E27FC236}">
                <a16:creationId xmlns:a16="http://schemas.microsoft.com/office/drawing/2014/main" id="{EFA914C4-A21E-4B23-A9C0-F4997A42F572}"/>
              </a:ext>
            </a:extLst>
          </p:cNvPr>
          <p:cNvSpPr/>
          <p:nvPr/>
        </p:nvSpPr>
        <p:spPr bwMode="auto">
          <a:xfrm>
            <a:off x="5148731" y="4330598"/>
            <a:ext cx="685800" cy="685800"/>
          </a:xfrm>
          <a:prstGeom prst="ellipse">
            <a:avLst/>
          </a:prstGeom>
          <a:solidFill>
            <a:schemeClr val="bg1"/>
          </a:solidFill>
          <a:ln>
            <a:noFill/>
            <a:headEnd type="none" w="med" len="med"/>
            <a:tailEnd type="none" w="med" len="med"/>
          </a:ln>
          <a:effectLst>
            <a:outerShdw blurRad="50800" dist="25400" dir="5400000" algn="t"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8" name="people_8" title="Icon of two people with an arrow pointing to the right">
            <a:extLst>
              <a:ext uri="{FF2B5EF4-FFF2-40B4-BE49-F238E27FC236}">
                <a16:creationId xmlns:a16="http://schemas.microsoft.com/office/drawing/2014/main" id="{741AF812-6ABB-48C6-84F8-99F2E09072C4}"/>
              </a:ext>
            </a:extLst>
          </p:cNvPr>
          <p:cNvSpPr>
            <a:spLocks noChangeAspect="1" noEditPoints="1"/>
          </p:cNvSpPr>
          <p:nvPr/>
        </p:nvSpPr>
        <p:spPr bwMode="auto">
          <a:xfrm>
            <a:off x="515329" y="2135831"/>
            <a:ext cx="471721" cy="442006"/>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Trophy2_F1AE" title="Icon of a trophy">
            <a:extLst>
              <a:ext uri="{FF2B5EF4-FFF2-40B4-BE49-F238E27FC236}">
                <a16:creationId xmlns:a16="http://schemas.microsoft.com/office/drawing/2014/main" id="{2844C7C9-E6D5-4405-8CEC-B2F8340E38DF}"/>
              </a:ext>
            </a:extLst>
          </p:cNvPr>
          <p:cNvSpPr>
            <a:spLocks noChangeAspect="1" noEditPoints="1"/>
          </p:cNvSpPr>
          <p:nvPr/>
        </p:nvSpPr>
        <p:spPr bwMode="auto">
          <a:xfrm>
            <a:off x="5294932" y="4490988"/>
            <a:ext cx="393398" cy="365258"/>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Processing_E9F5" title="Icon of two interlocked gears">
            <a:extLst>
              <a:ext uri="{FF2B5EF4-FFF2-40B4-BE49-F238E27FC236}">
                <a16:creationId xmlns:a16="http://schemas.microsoft.com/office/drawing/2014/main" id="{EE5C0242-842E-4354-AA8B-9B520146F18A}"/>
              </a:ext>
            </a:extLst>
          </p:cNvPr>
          <p:cNvSpPr>
            <a:spLocks noChangeAspect="1" noEditPoints="1"/>
          </p:cNvSpPr>
          <p:nvPr/>
        </p:nvSpPr>
        <p:spPr bwMode="auto">
          <a:xfrm>
            <a:off x="5246753" y="2115428"/>
            <a:ext cx="489756" cy="42654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752406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FB805D-080E-479B-97A6-316A02E4FB8A}"/>
              </a:ext>
            </a:extLst>
          </p:cNvPr>
          <p:cNvSpPr>
            <a:spLocks noGrp="1"/>
          </p:cNvSpPr>
          <p:nvPr>
            <p:ph type="title"/>
          </p:nvPr>
        </p:nvSpPr>
        <p:spPr/>
        <p:txBody>
          <a:bodyPr/>
          <a:lstStyle/>
          <a:p>
            <a:r>
              <a:rPr lang="en-US"/>
              <a:t>SAP and Microsoft – strong partners for your future</a:t>
            </a:r>
            <a:br>
              <a:rPr lang="en-US"/>
            </a:br>
            <a:r>
              <a:rPr lang="en-US" sz="2040" spc="0">
                <a:solidFill>
                  <a:schemeClr val="tx1"/>
                </a:solidFill>
              </a:rPr>
              <a:t>The trusted, optimized, seamless enterprise-ready cloud partnership</a:t>
            </a:r>
            <a:endParaRPr lang="en-US" sz="2448" spc="0">
              <a:solidFill>
                <a:schemeClr val="tx1"/>
              </a:solidFill>
            </a:endParaRPr>
          </a:p>
        </p:txBody>
      </p:sp>
      <p:grpSp>
        <p:nvGrpSpPr>
          <p:cNvPr id="8" name="Group 7">
            <a:extLst>
              <a:ext uri="{FF2B5EF4-FFF2-40B4-BE49-F238E27FC236}">
                <a16:creationId xmlns:a16="http://schemas.microsoft.com/office/drawing/2014/main" id="{FDEDFB74-145A-42FB-AB69-CEBBC2D7A83A}"/>
              </a:ext>
            </a:extLst>
          </p:cNvPr>
          <p:cNvGrpSpPr/>
          <p:nvPr/>
        </p:nvGrpSpPr>
        <p:grpSpPr>
          <a:xfrm>
            <a:off x="382018" y="5049343"/>
            <a:ext cx="10078269" cy="1635208"/>
            <a:chOff x="373697" y="4950784"/>
            <a:chExt cx="9881553" cy="1603290"/>
          </a:xfrm>
        </p:grpSpPr>
        <p:sp>
          <p:nvSpPr>
            <p:cNvPr id="44" name="Text Placeholder 1">
              <a:extLst>
                <a:ext uri="{FF2B5EF4-FFF2-40B4-BE49-F238E27FC236}">
                  <a16:creationId xmlns:a16="http://schemas.microsoft.com/office/drawing/2014/main" id="{329E83E6-99EC-4D1D-B837-1C7080C3D490}"/>
                </a:ext>
              </a:extLst>
            </p:cNvPr>
            <p:cNvSpPr txBox="1">
              <a:spLocks/>
            </p:cNvSpPr>
            <p:nvPr/>
          </p:nvSpPr>
          <p:spPr>
            <a:xfrm>
              <a:off x="4902630" y="4958344"/>
              <a:ext cx="5352620" cy="1595730"/>
            </a:xfrm>
            <a:prstGeom prst="rect">
              <a:avLst/>
            </a:prstGeom>
            <a:ln>
              <a:noFill/>
            </a:ln>
          </p:spPr>
          <p:txBody>
            <a:bodyPr wrap="square" lIns="0" rIns="0">
              <a:sp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87431" indent="-87431" defTabSz="1110007">
                <a:lnSpc>
                  <a:spcPct val="90000"/>
                </a:lnSpc>
                <a:spcBef>
                  <a:spcPts val="612"/>
                </a:spcBef>
                <a:buClr>
                  <a:srgbClr val="002060"/>
                </a:buClr>
              </a:pPr>
              <a:r>
                <a:rPr lang="en-US" sz="1600">
                  <a:latin typeface="+mj-lt"/>
                </a:rPr>
                <a:t>“Building on our longtime partnership, Microsoft and SAP are harnessing each other’s products to not only power our own organizations, but to empower our enterprise customers to run their most mission-critical applications and workloads with SAP S/4HANA on Azure.” </a:t>
              </a:r>
            </a:p>
            <a:p>
              <a:pPr indent="113315" algn="r" defTabSz="1110007">
                <a:spcBef>
                  <a:spcPts val="1223"/>
                </a:spcBef>
                <a:buClr>
                  <a:srgbClr val="002060"/>
                </a:buClr>
              </a:pPr>
              <a:r>
                <a:rPr lang="en-US" sz="1600">
                  <a:latin typeface="Segoe UI" panose="020B0502040204020203" pitchFamily="34" charset="0"/>
                  <a:ea typeface="Segoe UI" panose="020B0502040204020203" pitchFamily="34" charset="0"/>
                  <a:cs typeface="Segoe UI" panose="020B0502040204020203" pitchFamily="34" charset="0"/>
                </a:rPr>
                <a:t>—Satya Nadella, CEO of Microsoft</a:t>
              </a:r>
            </a:p>
          </p:txBody>
        </p:sp>
        <p:sp>
          <p:nvSpPr>
            <p:cNvPr id="45" name="Text Placeholder 1">
              <a:extLst>
                <a:ext uri="{FF2B5EF4-FFF2-40B4-BE49-F238E27FC236}">
                  <a16:creationId xmlns:a16="http://schemas.microsoft.com/office/drawing/2014/main" id="{66E7DD66-D0A1-4CB1-907B-8F3AA6A5B673}"/>
                </a:ext>
              </a:extLst>
            </p:cNvPr>
            <p:cNvSpPr txBox="1">
              <a:spLocks/>
            </p:cNvSpPr>
            <p:nvPr/>
          </p:nvSpPr>
          <p:spPr>
            <a:xfrm>
              <a:off x="373697" y="4950784"/>
              <a:ext cx="4069081" cy="1035068"/>
            </a:xfrm>
            <a:prstGeom prst="rect">
              <a:avLst/>
            </a:prstGeom>
            <a:ln>
              <a:noFill/>
            </a:ln>
          </p:spPr>
          <p:txBody>
            <a:bodyPr wrap="square" lIns="0" rIns="0">
              <a:sp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87431" indent="-87431" defTabSz="1110007">
                <a:lnSpc>
                  <a:spcPct val="90000"/>
                </a:lnSpc>
                <a:spcBef>
                  <a:spcPts val="612"/>
                </a:spcBef>
                <a:buClr>
                  <a:srgbClr val="002060"/>
                </a:buClr>
              </a:pPr>
              <a:r>
                <a:rPr lang="en-US" sz="1600">
                  <a:latin typeface="+mj-lt"/>
                </a:rPr>
                <a:t>“We are taking our partnership to the next level… Together, we will help companies win the customer-driven growth revolution...” </a:t>
              </a:r>
            </a:p>
            <a:p>
              <a:pPr indent="113315" algn="r" defTabSz="1110007">
                <a:lnSpc>
                  <a:spcPct val="90000"/>
                </a:lnSpc>
                <a:spcBef>
                  <a:spcPts val="612"/>
                </a:spcBef>
                <a:buClr>
                  <a:srgbClr val="002060"/>
                </a:buClr>
              </a:pPr>
              <a:r>
                <a:rPr lang="en-US" sz="1600">
                  <a:latin typeface="Segoe UI" panose="020B0502040204020203" pitchFamily="34" charset="0"/>
                  <a:ea typeface="Segoe UI" panose="020B0502040204020203" pitchFamily="34" charset="0"/>
                  <a:cs typeface="Segoe UI" panose="020B0502040204020203" pitchFamily="34" charset="0"/>
                </a:rPr>
                <a:t>—Bill McDermott, CEO of SAP</a:t>
              </a:r>
            </a:p>
          </p:txBody>
        </p:sp>
      </p:grpSp>
      <p:grpSp>
        <p:nvGrpSpPr>
          <p:cNvPr id="6" name="Group 5">
            <a:extLst>
              <a:ext uri="{FF2B5EF4-FFF2-40B4-BE49-F238E27FC236}">
                <a16:creationId xmlns:a16="http://schemas.microsoft.com/office/drawing/2014/main" id="{6EC4B1F8-1E59-4679-BBD2-1A73404DB092}"/>
              </a:ext>
            </a:extLst>
          </p:cNvPr>
          <p:cNvGrpSpPr/>
          <p:nvPr/>
        </p:nvGrpSpPr>
        <p:grpSpPr>
          <a:xfrm>
            <a:off x="444516" y="1595828"/>
            <a:ext cx="9927721" cy="3065400"/>
            <a:chOff x="588263" y="1689221"/>
            <a:chExt cx="9733943" cy="3005567"/>
          </a:xfrm>
        </p:grpSpPr>
        <p:pic>
          <p:nvPicPr>
            <p:cNvPr id="46" name="Picture 45" descr="Bill McDermott and Satya Nadella sit next to each other on stools">
              <a:extLst>
                <a:ext uri="{FF2B5EF4-FFF2-40B4-BE49-F238E27FC236}">
                  <a16:creationId xmlns:a16="http://schemas.microsoft.com/office/drawing/2014/main" id="{DCC0DC48-C631-4E41-96A1-A96651FF1E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07" t="-1" r="3092" b="31750"/>
            <a:stretch/>
          </p:blipFill>
          <p:spPr bwMode="auto">
            <a:xfrm>
              <a:off x="588263" y="1689221"/>
              <a:ext cx="4069081" cy="3005567"/>
            </a:xfrm>
            <a:prstGeom prst="rect">
              <a:avLst/>
            </a:prstGeom>
            <a:gradFill>
              <a:gsLst>
                <a:gs pos="29000">
                  <a:srgbClr val="EAEAEA"/>
                </a:gs>
                <a:gs pos="100000">
                  <a:srgbClr val="BCBCBC"/>
                </a:gs>
              </a:gsLst>
              <a:lin ang="5400000" scaled="0"/>
            </a:gradFill>
            <a:ln w="10795" cap="flat" cmpd="sng" algn="ctr">
              <a:noFill/>
              <a:prstDash val="solid"/>
            </a:ln>
            <a:effectLst/>
            <a:extLst/>
          </p:spPr>
        </p:pic>
        <p:sp>
          <p:nvSpPr>
            <p:cNvPr id="47" name="Rectangle 46">
              <a:extLst>
                <a:ext uri="{FF2B5EF4-FFF2-40B4-BE49-F238E27FC236}">
                  <a16:creationId xmlns:a16="http://schemas.microsoft.com/office/drawing/2014/main" id="{349D9E5A-5F49-474A-A21F-1EDC9692E128}"/>
                </a:ext>
              </a:extLst>
            </p:cNvPr>
            <p:cNvSpPr/>
            <p:nvPr/>
          </p:nvSpPr>
          <p:spPr>
            <a:xfrm>
              <a:off x="5160346" y="1689221"/>
              <a:ext cx="5161860" cy="2883290"/>
            </a:xfrm>
            <a:prstGeom prst="rect">
              <a:avLst/>
            </a:prstGeom>
            <a:noFill/>
            <a:ln w="19050">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186521" bIns="0" numCol="1" spcCol="1270" anchor="t" anchorCtr="0">
              <a:spAutoFit/>
            </a:bodyPr>
            <a:lstStyle/>
            <a:p>
              <a:pPr marL="0" lvl="1" defTabSz="951248" fontAlgn="base">
                <a:lnSpc>
                  <a:spcPct val="90000"/>
                </a:lnSpc>
                <a:spcBef>
                  <a:spcPts val="612"/>
                </a:spcBef>
                <a:spcAft>
                  <a:spcPct val="0"/>
                </a:spcAft>
                <a:defRPr/>
              </a:pPr>
              <a:r>
                <a:rPr lang="en-GB">
                  <a:solidFill>
                    <a:schemeClr val="tx2"/>
                  </a:solidFill>
                  <a:latin typeface="+mj-lt"/>
                  <a:cs typeface="Segoe UI Semilight" panose="020B0402040204020203" pitchFamily="34" charset="0"/>
                </a:rPr>
                <a:t>Trusted</a:t>
              </a:r>
            </a:p>
            <a:p>
              <a:pPr marL="0" lvl="1" defTabSz="951248" fontAlgn="base">
                <a:lnSpc>
                  <a:spcPct val="90000"/>
                </a:lnSpc>
                <a:spcBef>
                  <a:spcPts val="612"/>
                </a:spcBef>
                <a:spcAft>
                  <a:spcPct val="0"/>
                </a:spcAft>
                <a:defRPr/>
              </a:pPr>
              <a:r>
                <a:rPr lang="en-US" sz="1428">
                  <a:solidFill>
                    <a:srgbClr val="000000"/>
                  </a:solidFill>
                </a:rPr>
                <a:t>20+ year alliance partnering together for the benefit of our mutual customers</a:t>
              </a:r>
            </a:p>
            <a:p>
              <a:pPr marL="0" lvl="1" defTabSz="951248" fontAlgn="base">
                <a:lnSpc>
                  <a:spcPct val="90000"/>
                </a:lnSpc>
                <a:spcBef>
                  <a:spcPts val="612"/>
                </a:spcBef>
                <a:spcAft>
                  <a:spcPct val="0"/>
                </a:spcAft>
                <a:defRPr/>
              </a:pPr>
              <a:r>
                <a:rPr lang="en-US" sz="1428">
                  <a:solidFill>
                    <a:srgbClr val="000000"/>
                  </a:solidFill>
                </a:rPr>
                <a:t>Microsoft runs SAP and S/4HANA</a:t>
              </a:r>
            </a:p>
            <a:p>
              <a:pPr marL="0" lvl="1" defTabSz="951248" fontAlgn="base">
                <a:lnSpc>
                  <a:spcPct val="90000"/>
                </a:lnSpc>
                <a:spcBef>
                  <a:spcPts val="612"/>
                </a:spcBef>
                <a:spcAft>
                  <a:spcPct val="0"/>
                </a:spcAft>
                <a:defRPr/>
              </a:pPr>
              <a:r>
                <a:rPr lang="en-US" sz="1428">
                  <a:solidFill>
                    <a:srgbClr val="000000"/>
                  </a:solidFill>
                </a:rPr>
                <a:t>SAP runs internal S/4HANA on Azure</a:t>
              </a:r>
            </a:p>
            <a:p>
              <a:pPr marL="0" lvl="1" defTabSz="951248" fontAlgn="base">
                <a:lnSpc>
                  <a:spcPct val="90000"/>
                </a:lnSpc>
                <a:spcBef>
                  <a:spcPts val="612"/>
                </a:spcBef>
                <a:spcAft>
                  <a:spcPct val="0"/>
                </a:spcAft>
                <a:defRPr/>
              </a:pPr>
              <a:r>
                <a:rPr lang="en-GB">
                  <a:solidFill>
                    <a:schemeClr val="tx2"/>
                  </a:solidFill>
                  <a:latin typeface="Segoe UI Semibold"/>
                  <a:cs typeface="Segoe UI Semilight" panose="020B0402040204020203" pitchFamily="34" charset="0"/>
                </a:rPr>
                <a:t>Seamless</a:t>
              </a:r>
            </a:p>
            <a:p>
              <a:pPr marL="0" lvl="1" defTabSz="951248" fontAlgn="base">
                <a:lnSpc>
                  <a:spcPct val="90000"/>
                </a:lnSpc>
                <a:spcBef>
                  <a:spcPts val="612"/>
                </a:spcBef>
                <a:spcAft>
                  <a:spcPct val="0"/>
                </a:spcAft>
                <a:defRPr/>
              </a:pPr>
              <a:r>
                <a:rPr lang="en-US" sz="1428">
                  <a:solidFill>
                    <a:srgbClr val="000000"/>
                  </a:solidFill>
                </a:rPr>
                <a:t>Co-located engineering resources &amp; aligned sales and marketing teams provide a seamless customer experience</a:t>
              </a:r>
            </a:p>
            <a:p>
              <a:pPr marL="0" lvl="1" defTabSz="951248" fontAlgn="base">
                <a:lnSpc>
                  <a:spcPct val="90000"/>
                </a:lnSpc>
                <a:spcBef>
                  <a:spcPts val="612"/>
                </a:spcBef>
                <a:spcAft>
                  <a:spcPct val="0"/>
                </a:spcAft>
                <a:defRPr/>
              </a:pPr>
              <a:r>
                <a:rPr lang="en-GB">
                  <a:solidFill>
                    <a:schemeClr val="tx2"/>
                  </a:solidFill>
                  <a:latin typeface="Segoe UI Semibold"/>
                  <a:cs typeface="Segoe UI Semilight" panose="020B0402040204020203" pitchFamily="34" charset="0"/>
                </a:rPr>
                <a:t>Optimized</a:t>
              </a:r>
            </a:p>
            <a:p>
              <a:pPr marL="0" lvl="1" defTabSz="951248" fontAlgn="base">
                <a:lnSpc>
                  <a:spcPct val="90000"/>
                </a:lnSpc>
                <a:spcBef>
                  <a:spcPts val="612"/>
                </a:spcBef>
                <a:spcAft>
                  <a:spcPct val="0"/>
                </a:spcAft>
                <a:defRPr/>
              </a:pPr>
              <a:r>
                <a:rPr lang="en-US" sz="1428">
                  <a:solidFill>
                    <a:srgbClr val="000000"/>
                  </a:solidFill>
                </a:rPr>
                <a:t>Unique capabilities, roadmap, and experience to support SAP HANA &amp; enterprise workloads from on-premises and Azure</a:t>
              </a:r>
            </a:p>
          </p:txBody>
        </p:sp>
      </p:grpSp>
    </p:spTree>
    <p:custDataLst>
      <p:tags r:id="rId1"/>
    </p:custDataLst>
    <p:extLst>
      <p:ext uri="{BB962C8B-B14F-4D97-AF65-F5344CB8AC3E}">
        <p14:creationId xmlns:p14="http://schemas.microsoft.com/office/powerpoint/2010/main" val="18126011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C779B-30CD-459E-A4AE-AE5E3DB929B4}"/>
              </a:ext>
            </a:extLst>
          </p:cNvPr>
          <p:cNvSpPr>
            <a:spLocks noGrp="1"/>
          </p:cNvSpPr>
          <p:nvPr>
            <p:ph type="title"/>
          </p:nvPr>
        </p:nvSpPr>
        <p:spPr/>
        <p:txBody>
          <a:bodyPr/>
          <a:lstStyle/>
          <a:p>
            <a:r>
              <a:rPr lang="en-US"/>
              <a:t>SAP on Azure customers</a:t>
            </a:r>
          </a:p>
        </p:txBody>
      </p:sp>
      <p:sp>
        <p:nvSpPr>
          <p:cNvPr id="51" name="TextBox 50">
            <a:extLst>
              <a:ext uri="{FF2B5EF4-FFF2-40B4-BE49-F238E27FC236}">
                <a16:creationId xmlns:a16="http://schemas.microsoft.com/office/drawing/2014/main" id="{F3C41DE7-03FF-4ADC-B21E-F506A1CB5F71}"/>
              </a:ext>
            </a:extLst>
          </p:cNvPr>
          <p:cNvSpPr txBox="1"/>
          <p:nvPr/>
        </p:nvSpPr>
        <p:spPr>
          <a:xfrm>
            <a:off x="-483309" y="1342455"/>
            <a:ext cx="3637153" cy="350330"/>
          </a:xfrm>
          <a:prstGeom prst="rect">
            <a:avLst/>
          </a:prstGeom>
          <a:noFill/>
        </p:spPr>
        <p:txBody>
          <a:bodyPr wrap="square" lIns="0" rIns="0" rtlCol="0">
            <a:spAutoFit/>
          </a:bodyPr>
          <a:lstStyle/>
          <a:p>
            <a:pPr algn="ctr" defTabSz="1015580">
              <a:spcAft>
                <a:spcPts val="636"/>
              </a:spcAft>
            </a:pPr>
            <a:r>
              <a:rPr lang="de-DE" sz="1632" b="1">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rPr>
              <a:t>Retail, </a:t>
            </a:r>
            <a:r>
              <a:rPr lang="de-DE" sz="1632" b="1" err="1">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rPr>
              <a:t>food</a:t>
            </a:r>
            <a:r>
              <a:rPr lang="de-DE" sz="1632" b="1">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rPr>
              <a:t>, &amp; CPG</a:t>
            </a:r>
          </a:p>
        </p:txBody>
      </p:sp>
      <p:sp>
        <p:nvSpPr>
          <p:cNvPr id="60" name="TextBox 59">
            <a:extLst>
              <a:ext uri="{FF2B5EF4-FFF2-40B4-BE49-F238E27FC236}">
                <a16:creationId xmlns:a16="http://schemas.microsoft.com/office/drawing/2014/main" id="{BD443121-C581-4E50-A75A-0FB0788323A6}"/>
              </a:ext>
            </a:extLst>
          </p:cNvPr>
          <p:cNvSpPr txBox="1"/>
          <p:nvPr/>
        </p:nvSpPr>
        <p:spPr>
          <a:xfrm>
            <a:off x="8549121" y="1342454"/>
            <a:ext cx="3637153" cy="606488"/>
          </a:xfrm>
          <a:prstGeom prst="rect">
            <a:avLst/>
          </a:prstGeom>
          <a:noFill/>
        </p:spPr>
        <p:txBody>
          <a:bodyPr wrap="square" lIns="0" rIns="0" rtlCol="0">
            <a:spAutoFit/>
          </a:bodyPr>
          <a:lstStyle/>
          <a:p>
            <a:pPr defTabSz="1015580">
              <a:spcAft>
                <a:spcPts val="636"/>
              </a:spcAft>
            </a:pPr>
            <a:r>
              <a:rPr lang="de-DE" sz="1632" b="1">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rPr>
              <a:t>Utility, pharma,</a:t>
            </a:r>
            <a:br>
              <a:rPr lang="de-DE" sz="1632" b="1">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rPr>
            </a:br>
            <a:r>
              <a:rPr lang="de-DE" sz="1632" b="1">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rPr>
              <a:t>services, </a:t>
            </a:r>
            <a:r>
              <a:rPr lang="de-DE" sz="1632" b="1" err="1">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rPr>
              <a:t>and</a:t>
            </a:r>
            <a:r>
              <a:rPr lang="de-DE" sz="1632" b="1">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rPr>
              <a:t> multi-</a:t>
            </a:r>
            <a:r>
              <a:rPr lang="de-DE" sz="1632" b="1" err="1">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rPr>
              <a:t>sector</a:t>
            </a:r>
            <a:endParaRPr lang="de-DE" sz="1632" b="1">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endParaRPr>
          </a:p>
        </p:txBody>
      </p:sp>
      <p:sp>
        <p:nvSpPr>
          <p:cNvPr id="64" name="TextBox 63">
            <a:extLst>
              <a:ext uri="{FF2B5EF4-FFF2-40B4-BE49-F238E27FC236}">
                <a16:creationId xmlns:a16="http://schemas.microsoft.com/office/drawing/2014/main" id="{40357CA1-0F99-47C3-BCA6-867405E46CD7}"/>
              </a:ext>
            </a:extLst>
          </p:cNvPr>
          <p:cNvSpPr txBox="1"/>
          <p:nvPr/>
        </p:nvSpPr>
        <p:spPr>
          <a:xfrm>
            <a:off x="4649961" y="1342454"/>
            <a:ext cx="3637153" cy="606488"/>
          </a:xfrm>
          <a:prstGeom prst="rect">
            <a:avLst/>
          </a:prstGeom>
          <a:noFill/>
        </p:spPr>
        <p:txBody>
          <a:bodyPr wrap="square" lIns="0" rIns="0" rtlCol="0">
            <a:spAutoFit/>
          </a:bodyPr>
          <a:lstStyle/>
          <a:p>
            <a:pPr defTabSz="1015580">
              <a:spcAft>
                <a:spcPts val="636"/>
              </a:spcAft>
            </a:pPr>
            <a:r>
              <a:rPr lang="de-DE" sz="1632" b="1">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rPr>
              <a:t>Manufacturing, mining,</a:t>
            </a:r>
            <a:br>
              <a:rPr lang="de-DE" sz="1632" b="1">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rPr>
            </a:br>
            <a:r>
              <a:rPr lang="de-DE" sz="1632" b="1">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rPr>
              <a:t>and oil &amp; gas</a:t>
            </a:r>
          </a:p>
        </p:txBody>
      </p:sp>
      <p:cxnSp>
        <p:nvCxnSpPr>
          <p:cNvPr id="67" name="Straight Connector 66">
            <a:extLst>
              <a:ext uri="{FF2B5EF4-FFF2-40B4-BE49-F238E27FC236}">
                <a16:creationId xmlns:a16="http://schemas.microsoft.com/office/drawing/2014/main" id="{37A20A94-28A8-4CDB-8B7A-FD029D32D732}"/>
              </a:ext>
            </a:extLst>
          </p:cNvPr>
          <p:cNvCxnSpPr>
            <a:cxnSpLocks/>
          </p:cNvCxnSpPr>
          <p:nvPr/>
        </p:nvCxnSpPr>
        <p:spPr>
          <a:xfrm>
            <a:off x="4041578" y="2263117"/>
            <a:ext cx="0" cy="3837500"/>
          </a:xfrm>
          <a:prstGeom prst="line">
            <a:avLst/>
          </a:prstGeom>
          <a:ln w="19050" cap="rnd">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D6E21FE4-9068-094A-AC2B-4AD8CDDEF623}"/>
              </a:ext>
            </a:extLst>
          </p:cNvPr>
          <p:cNvGrpSpPr/>
          <p:nvPr/>
        </p:nvGrpSpPr>
        <p:grpSpPr>
          <a:xfrm>
            <a:off x="2094295" y="2236632"/>
            <a:ext cx="1516160" cy="3349349"/>
            <a:chOff x="2027866" y="2344621"/>
            <a:chExt cx="1486566" cy="3283974"/>
          </a:xfrm>
        </p:grpSpPr>
        <p:pic>
          <p:nvPicPr>
            <p:cNvPr id="75" name="Picture 74" descr="Image result for zespri logo">
              <a:extLst>
                <a:ext uri="{FF2B5EF4-FFF2-40B4-BE49-F238E27FC236}">
                  <a16:creationId xmlns:a16="http://schemas.microsoft.com/office/drawing/2014/main" id="{22517EA2-A726-480B-BAC2-5821DEDE79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37" r="3337"/>
            <a:stretch/>
          </p:blipFill>
          <p:spPr bwMode="auto">
            <a:xfrm>
              <a:off x="2163585" y="2890101"/>
              <a:ext cx="581063" cy="39250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75" descr="A close up of a logo&#10;&#10;Description generated with high confidence">
              <a:extLst>
                <a:ext uri="{FF2B5EF4-FFF2-40B4-BE49-F238E27FC236}">
                  <a16:creationId xmlns:a16="http://schemas.microsoft.com/office/drawing/2014/main" id="{214E39A9-F6DE-4BDE-BDC0-13F8775729E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081082" y="4277942"/>
              <a:ext cx="644470" cy="430154"/>
            </a:xfrm>
            <a:prstGeom prst="rect">
              <a:avLst/>
            </a:prstGeom>
          </p:spPr>
        </p:pic>
        <p:pic>
          <p:nvPicPr>
            <p:cNvPr id="77" name="Picture 2" descr="Image result for arca continental logo">
              <a:extLst>
                <a:ext uri="{FF2B5EF4-FFF2-40B4-BE49-F238E27FC236}">
                  <a16:creationId xmlns:a16="http://schemas.microsoft.com/office/drawing/2014/main" id="{925F9190-61ED-4F06-9018-6275A287DB4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946" b="18946"/>
            <a:stretch/>
          </p:blipFill>
          <p:spPr bwMode="auto">
            <a:xfrm>
              <a:off x="2185527" y="2344621"/>
              <a:ext cx="867380" cy="359139"/>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descr="A picture containing iPod&#10;&#10;Description generated with very high confidence">
              <a:extLst>
                <a:ext uri="{FF2B5EF4-FFF2-40B4-BE49-F238E27FC236}">
                  <a16:creationId xmlns:a16="http://schemas.microsoft.com/office/drawing/2014/main" id="{960CA906-CD97-475C-A5AD-2045A0B94392}"/>
                </a:ext>
              </a:extLst>
            </p:cNvPr>
            <p:cNvPicPr>
              <a:picLocks noChangeAspect="1"/>
            </p:cNvPicPr>
            <p:nvPr/>
          </p:nvPicPr>
          <p:blipFill>
            <a:blip r:embed="rId6"/>
            <a:stretch>
              <a:fillRect/>
            </a:stretch>
          </p:blipFill>
          <p:spPr>
            <a:xfrm>
              <a:off x="2213497" y="3504656"/>
              <a:ext cx="405041" cy="430155"/>
            </a:xfrm>
            <a:prstGeom prst="rect">
              <a:avLst/>
            </a:prstGeom>
          </p:spPr>
        </p:pic>
        <p:pic>
          <p:nvPicPr>
            <p:cNvPr id="80" name="Picture 79">
              <a:extLst>
                <a:ext uri="{FF2B5EF4-FFF2-40B4-BE49-F238E27FC236}">
                  <a16:creationId xmlns:a16="http://schemas.microsoft.com/office/drawing/2014/main" id="{7A42E7E0-B4EB-4624-842A-DB969A825569}"/>
                </a:ext>
              </a:extLst>
            </p:cNvPr>
            <p:cNvPicPr>
              <a:picLocks noChangeAspect="1"/>
            </p:cNvPicPr>
            <p:nvPr/>
          </p:nvPicPr>
          <p:blipFill>
            <a:blip r:embed="rId7"/>
            <a:stretch>
              <a:fillRect/>
            </a:stretch>
          </p:blipFill>
          <p:spPr>
            <a:xfrm>
              <a:off x="2181201" y="5386613"/>
              <a:ext cx="1333231" cy="241982"/>
            </a:xfrm>
            <a:prstGeom prst="rect">
              <a:avLst/>
            </a:prstGeom>
          </p:spPr>
        </p:pic>
        <p:pic>
          <p:nvPicPr>
            <p:cNvPr id="81" name="Picture 80">
              <a:extLst>
                <a:ext uri="{FF2B5EF4-FFF2-40B4-BE49-F238E27FC236}">
                  <a16:creationId xmlns:a16="http://schemas.microsoft.com/office/drawing/2014/main" id="{FD58872A-BCC1-4CC0-9B06-0A2189BB8FD3}"/>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27866" y="4736768"/>
              <a:ext cx="827100" cy="394207"/>
            </a:xfrm>
            <a:prstGeom prst="rect">
              <a:avLst/>
            </a:prstGeom>
          </p:spPr>
        </p:pic>
      </p:grpSp>
      <p:grpSp>
        <p:nvGrpSpPr>
          <p:cNvPr id="8" name="Group 7">
            <a:extLst>
              <a:ext uri="{FF2B5EF4-FFF2-40B4-BE49-F238E27FC236}">
                <a16:creationId xmlns:a16="http://schemas.microsoft.com/office/drawing/2014/main" id="{D0798275-107C-C940-B561-3C7778938D25}"/>
              </a:ext>
            </a:extLst>
          </p:cNvPr>
          <p:cNvGrpSpPr/>
          <p:nvPr/>
        </p:nvGrpSpPr>
        <p:grpSpPr>
          <a:xfrm>
            <a:off x="377390" y="2320109"/>
            <a:ext cx="1406814" cy="3721246"/>
            <a:chOff x="369159" y="2274823"/>
            <a:chExt cx="1379355" cy="3648612"/>
          </a:xfrm>
        </p:grpSpPr>
        <p:pic>
          <p:nvPicPr>
            <p:cNvPr id="69" name="Picture 68" descr="A picture containing object&#10;&#10;Description generated with very high confidence">
              <a:extLst>
                <a:ext uri="{FF2B5EF4-FFF2-40B4-BE49-F238E27FC236}">
                  <a16:creationId xmlns:a16="http://schemas.microsoft.com/office/drawing/2014/main" id="{0CF4F41D-F1CA-48E2-805E-CEDB16C7EC5C}"/>
                </a:ext>
              </a:extLst>
            </p:cNvPr>
            <p:cNvPicPr>
              <a:picLocks noChangeAspect="1"/>
            </p:cNvPicPr>
            <p:nvPr/>
          </p:nvPicPr>
          <p:blipFill>
            <a:blip r:embed="rId9"/>
            <a:stretch>
              <a:fillRect/>
            </a:stretch>
          </p:blipFill>
          <p:spPr>
            <a:xfrm>
              <a:off x="425840" y="2958817"/>
              <a:ext cx="948235" cy="313804"/>
            </a:xfrm>
            <a:prstGeom prst="rect">
              <a:avLst/>
            </a:prstGeom>
          </p:spPr>
        </p:pic>
        <p:pic>
          <p:nvPicPr>
            <p:cNvPr id="70" name="Picture 69" descr="A close up of a sign&#10;&#10;Description generated with high confidence">
              <a:extLst>
                <a:ext uri="{FF2B5EF4-FFF2-40B4-BE49-F238E27FC236}">
                  <a16:creationId xmlns:a16="http://schemas.microsoft.com/office/drawing/2014/main" id="{3EB33BD6-7FF6-43F6-8A8E-79375B4A3A29}"/>
                </a:ext>
              </a:extLst>
            </p:cNvPr>
            <p:cNvPicPr>
              <a:picLocks noChangeAspect="1"/>
            </p:cNvPicPr>
            <p:nvPr/>
          </p:nvPicPr>
          <p:blipFill>
            <a:blip r:embed="rId10"/>
            <a:stretch>
              <a:fillRect/>
            </a:stretch>
          </p:blipFill>
          <p:spPr>
            <a:xfrm>
              <a:off x="369159" y="4100237"/>
              <a:ext cx="1013169" cy="361847"/>
            </a:xfrm>
            <a:prstGeom prst="rect">
              <a:avLst/>
            </a:prstGeom>
          </p:spPr>
        </p:pic>
        <p:pic>
          <p:nvPicPr>
            <p:cNvPr id="71" name="Picture 70" descr="A picture containing object&#10;&#10;Description generated with high confidence">
              <a:extLst>
                <a:ext uri="{FF2B5EF4-FFF2-40B4-BE49-F238E27FC236}">
                  <a16:creationId xmlns:a16="http://schemas.microsoft.com/office/drawing/2014/main" id="{5522699D-6938-4A2E-BC3B-4C12D54E5440}"/>
                </a:ext>
              </a:extLst>
            </p:cNvPr>
            <p:cNvPicPr>
              <a:picLocks noChangeAspect="1"/>
            </p:cNvPicPr>
            <p:nvPr/>
          </p:nvPicPr>
          <p:blipFill>
            <a:blip r:embed="rId11"/>
            <a:stretch>
              <a:fillRect/>
            </a:stretch>
          </p:blipFill>
          <p:spPr>
            <a:xfrm>
              <a:off x="432403" y="3578320"/>
              <a:ext cx="1316111" cy="266380"/>
            </a:xfrm>
            <a:prstGeom prst="rect">
              <a:avLst/>
            </a:prstGeom>
          </p:spPr>
        </p:pic>
        <p:pic>
          <p:nvPicPr>
            <p:cNvPr id="72" name="Picture 54" descr="ACCO Brands logo.">
              <a:extLst>
                <a:ext uri="{FF2B5EF4-FFF2-40B4-BE49-F238E27FC236}">
                  <a16:creationId xmlns:a16="http://schemas.microsoft.com/office/drawing/2014/main" id="{4B10018C-67DD-4858-9E2C-BA3290ED2D0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2403" y="2274823"/>
              <a:ext cx="316971" cy="42833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0" descr="Image result for Adveo">
              <a:extLst>
                <a:ext uri="{FF2B5EF4-FFF2-40B4-BE49-F238E27FC236}">
                  <a16:creationId xmlns:a16="http://schemas.microsoft.com/office/drawing/2014/main" id="{1C6A1B4F-4426-41B8-9F53-FD727BF9E02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1744" y="2391226"/>
              <a:ext cx="758854" cy="162394"/>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Image result for Tate &amp; Lyle logo png">
              <a:extLst>
                <a:ext uri="{FF2B5EF4-FFF2-40B4-BE49-F238E27FC236}">
                  <a16:creationId xmlns:a16="http://schemas.microsoft.com/office/drawing/2014/main" id="{20C0DFFA-E2D3-4AB1-871F-ABB76A157848}"/>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49120" b="-5717"/>
            <a:stretch/>
          </p:blipFill>
          <p:spPr bwMode="auto">
            <a:xfrm>
              <a:off x="443057" y="5658964"/>
              <a:ext cx="1015402" cy="26447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E &amp; J Gallo WInery">
              <a:extLst>
                <a:ext uri="{FF2B5EF4-FFF2-40B4-BE49-F238E27FC236}">
                  <a16:creationId xmlns:a16="http://schemas.microsoft.com/office/drawing/2014/main" id="{1FA84FAF-9F31-4A3C-A759-C58773434A6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0629" y="4720197"/>
              <a:ext cx="1080257" cy="29840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descr="A close up of a sign&#10;&#10;Description generated with high confidence">
              <a:extLst>
                <a:ext uri="{FF2B5EF4-FFF2-40B4-BE49-F238E27FC236}">
                  <a16:creationId xmlns:a16="http://schemas.microsoft.com/office/drawing/2014/main" id="{CD3C7B00-58BA-4726-A3C9-6913FFC3FE72}"/>
                </a:ext>
              </a:extLst>
            </p:cNvPr>
            <p:cNvPicPr>
              <a:picLocks noChangeAspect="1"/>
            </p:cNvPicPr>
            <p:nvPr/>
          </p:nvPicPr>
          <p:blipFill>
            <a:blip r:embed="rId16"/>
            <a:stretch>
              <a:fillRect/>
            </a:stretch>
          </p:blipFill>
          <p:spPr>
            <a:xfrm>
              <a:off x="441626" y="5242221"/>
              <a:ext cx="846291" cy="159308"/>
            </a:xfrm>
            <a:prstGeom prst="rect">
              <a:avLst/>
            </a:prstGeom>
          </p:spPr>
        </p:pic>
      </p:grpSp>
      <p:grpSp>
        <p:nvGrpSpPr>
          <p:cNvPr id="4" name="Group 3">
            <a:extLst>
              <a:ext uri="{FF2B5EF4-FFF2-40B4-BE49-F238E27FC236}">
                <a16:creationId xmlns:a16="http://schemas.microsoft.com/office/drawing/2014/main" id="{07C28DF1-88F6-6648-9F30-F1CBCB3F0138}"/>
              </a:ext>
            </a:extLst>
          </p:cNvPr>
          <p:cNvGrpSpPr/>
          <p:nvPr/>
        </p:nvGrpSpPr>
        <p:grpSpPr>
          <a:xfrm>
            <a:off x="6216457" y="2234470"/>
            <a:ext cx="1223279" cy="3709990"/>
            <a:chOff x="5890454" y="2216335"/>
            <a:chExt cx="1199402" cy="3637575"/>
          </a:xfrm>
        </p:grpSpPr>
        <p:pic>
          <p:nvPicPr>
            <p:cNvPr id="84" name="Picture 12" descr="Image result for caltex logo">
              <a:extLst>
                <a:ext uri="{FF2B5EF4-FFF2-40B4-BE49-F238E27FC236}">
                  <a16:creationId xmlns:a16="http://schemas.microsoft.com/office/drawing/2014/main" id="{9CE04601-4DDF-466C-AD34-0AA63776A45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25564" y="2216335"/>
              <a:ext cx="964292" cy="34051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descr="A close up of a sign&#10;&#10;Description generated with very high confidence">
              <a:extLst>
                <a:ext uri="{FF2B5EF4-FFF2-40B4-BE49-F238E27FC236}">
                  <a16:creationId xmlns:a16="http://schemas.microsoft.com/office/drawing/2014/main" id="{AF6D8DA9-2F03-4509-B595-EB5DD669AD8B}"/>
                </a:ext>
              </a:extLst>
            </p:cNvPr>
            <p:cNvPicPr>
              <a:picLocks noChangeAspect="1"/>
            </p:cNvPicPr>
            <p:nvPr/>
          </p:nvPicPr>
          <p:blipFill>
            <a:blip r:embed="rId18"/>
            <a:stretch>
              <a:fillRect/>
            </a:stretch>
          </p:blipFill>
          <p:spPr>
            <a:xfrm>
              <a:off x="6082855" y="3232057"/>
              <a:ext cx="701885" cy="315263"/>
            </a:xfrm>
            <a:prstGeom prst="rect">
              <a:avLst/>
            </a:prstGeom>
          </p:spPr>
        </p:pic>
        <p:pic>
          <p:nvPicPr>
            <p:cNvPr id="88" name="Picture 4" descr="Mosaic">
              <a:extLst>
                <a:ext uri="{FF2B5EF4-FFF2-40B4-BE49-F238E27FC236}">
                  <a16:creationId xmlns:a16="http://schemas.microsoft.com/office/drawing/2014/main" id="{BC3D26E9-A87A-47E2-9734-51291882BAA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06048" y="5093477"/>
              <a:ext cx="774325" cy="348446"/>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a:extLst>
                <a:ext uri="{FF2B5EF4-FFF2-40B4-BE49-F238E27FC236}">
                  <a16:creationId xmlns:a16="http://schemas.microsoft.com/office/drawing/2014/main" id="{DC35F9FD-634D-4F9B-BAF0-D963E6857F0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93451" y="5643552"/>
              <a:ext cx="973874" cy="210358"/>
            </a:xfrm>
            <a:prstGeom prst="rect">
              <a:avLst/>
            </a:prstGeom>
          </p:spPr>
        </p:pic>
        <p:pic>
          <p:nvPicPr>
            <p:cNvPr id="93" name="Picture 4" descr="Image result for CNBM">
              <a:extLst>
                <a:ext uri="{FF2B5EF4-FFF2-40B4-BE49-F238E27FC236}">
                  <a16:creationId xmlns:a16="http://schemas.microsoft.com/office/drawing/2014/main" id="{185FF849-DF42-4752-88B3-6F062488900D}"/>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34749" r="31649"/>
            <a:stretch/>
          </p:blipFill>
          <p:spPr bwMode="auto">
            <a:xfrm>
              <a:off x="6131768" y="2686018"/>
              <a:ext cx="312625" cy="465185"/>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93">
              <a:extLst>
                <a:ext uri="{FF2B5EF4-FFF2-40B4-BE49-F238E27FC236}">
                  <a16:creationId xmlns:a16="http://schemas.microsoft.com/office/drawing/2014/main" id="{56CDADA2-D4B3-4E96-81B1-3D7296B85025}"/>
                </a:ext>
              </a:extLst>
            </p:cNvPr>
            <p:cNvPicPr>
              <a:picLocks noChangeAspect="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62295" y="4119078"/>
              <a:ext cx="498930" cy="441735"/>
            </a:xfrm>
            <a:prstGeom prst="rect">
              <a:avLst/>
            </a:prstGeom>
          </p:spPr>
        </p:pic>
        <p:pic>
          <p:nvPicPr>
            <p:cNvPr id="97" name="Picture 8" descr="See the source image">
              <a:extLst>
                <a:ext uri="{FF2B5EF4-FFF2-40B4-BE49-F238E27FC236}">
                  <a16:creationId xmlns:a16="http://schemas.microsoft.com/office/drawing/2014/main" id="{7BDF47CC-F470-48C6-B9A8-625BA35DE85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890454" y="4429657"/>
              <a:ext cx="1107878" cy="6491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F244C536-8236-824F-BBBE-DF2DABA89209}"/>
              </a:ext>
            </a:extLst>
          </p:cNvPr>
          <p:cNvGrpSpPr/>
          <p:nvPr/>
        </p:nvGrpSpPr>
        <p:grpSpPr>
          <a:xfrm>
            <a:off x="4610159" y="2228344"/>
            <a:ext cx="1057225" cy="3743522"/>
            <a:chOff x="4316109" y="2184849"/>
            <a:chExt cx="1036589" cy="3670453"/>
          </a:xfrm>
        </p:grpSpPr>
        <p:pic>
          <p:nvPicPr>
            <p:cNvPr id="85" name="Picture 84">
              <a:extLst>
                <a:ext uri="{FF2B5EF4-FFF2-40B4-BE49-F238E27FC236}">
                  <a16:creationId xmlns:a16="http://schemas.microsoft.com/office/drawing/2014/main" id="{A41A6B6E-BE23-418E-9A01-71575DF11FAC}"/>
                </a:ext>
              </a:extLst>
            </p:cNvPr>
            <p:cNvPicPr>
              <a:picLocks noChangeAspect="1"/>
            </p:cNvPicPr>
            <p:nvPr/>
          </p:nvPicPr>
          <p:blipFill>
            <a:blip r:embed="rId24"/>
            <a:stretch>
              <a:fillRect/>
            </a:stretch>
          </p:blipFill>
          <p:spPr>
            <a:xfrm>
              <a:off x="4316109" y="2984753"/>
              <a:ext cx="735637" cy="441382"/>
            </a:xfrm>
            <a:prstGeom prst="rect">
              <a:avLst/>
            </a:prstGeom>
          </p:spPr>
        </p:pic>
        <p:pic>
          <p:nvPicPr>
            <p:cNvPr id="87" name="Picture 86" descr="A close up of a sign&#10;&#10;Description generated with very high confidence">
              <a:extLst>
                <a:ext uri="{FF2B5EF4-FFF2-40B4-BE49-F238E27FC236}">
                  <a16:creationId xmlns:a16="http://schemas.microsoft.com/office/drawing/2014/main" id="{85F5235A-BCC6-4F87-B331-23639F799256}"/>
                </a:ext>
              </a:extLst>
            </p:cNvPr>
            <p:cNvPicPr>
              <a:picLocks noChangeAspect="1"/>
            </p:cNvPicPr>
            <p:nvPr/>
          </p:nvPicPr>
          <p:blipFill>
            <a:blip r:embed="rId25"/>
            <a:stretch>
              <a:fillRect/>
            </a:stretch>
          </p:blipFill>
          <p:spPr>
            <a:xfrm>
              <a:off x="4369958" y="4631604"/>
              <a:ext cx="421745" cy="362700"/>
            </a:xfrm>
            <a:prstGeom prst="rect">
              <a:avLst/>
            </a:prstGeom>
          </p:spPr>
        </p:pic>
        <p:pic>
          <p:nvPicPr>
            <p:cNvPr id="90" name="Picture 78" descr="Image result for rockwell automation logo">
              <a:extLst>
                <a:ext uri="{FF2B5EF4-FFF2-40B4-BE49-F238E27FC236}">
                  <a16:creationId xmlns:a16="http://schemas.microsoft.com/office/drawing/2014/main" id="{4831E8CE-1FD7-473A-9FC5-ABF6D28B3F5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343203" y="5605578"/>
              <a:ext cx="861911" cy="249724"/>
            </a:xfrm>
            <a:prstGeom prst="rect">
              <a:avLst/>
            </a:prstGeom>
            <a:noFill/>
            <a:extLst>
              <a:ext uri="{909E8E84-426E-40DD-AFC4-6F175D3DCCD1}">
                <a14:hiddenFill xmlns:a14="http://schemas.microsoft.com/office/drawing/2010/main">
                  <a:solidFill>
                    <a:srgbClr val="FFFFFF"/>
                  </a:solidFill>
                </a14:hiddenFill>
              </a:ext>
            </a:extLst>
          </p:spPr>
        </p:pic>
        <p:pic>
          <p:nvPicPr>
            <p:cNvPr id="91" name="Graphic 90">
              <a:extLst>
                <a:ext uri="{FF2B5EF4-FFF2-40B4-BE49-F238E27FC236}">
                  <a16:creationId xmlns:a16="http://schemas.microsoft.com/office/drawing/2014/main" id="{39B53147-DDD6-4D02-BEF0-2578F942989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378824" y="3497479"/>
              <a:ext cx="512165" cy="512165"/>
            </a:xfrm>
            <a:prstGeom prst="rect">
              <a:avLst/>
            </a:prstGeom>
          </p:spPr>
        </p:pic>
        <p:pic>
          <p:nvPicPr>
            <p:cNvPr id="92" name="Picture 34" descr="Image result for bekaert textiles logo">
              <a:extLst>
                <a:ext uri="{FF2B5EF4-FFF2-40B4-BE49-F238E27FC236}">
                  <a16:creationId xmlns:a16="http://schemas.microsoft.com/office/drawing/2014/main" id="{BD43A985-2931-4C67-B852-99E0ED732E7D}"/>
                </a:ext>
              </a:extLst>
            </p:cNvPr>
            <p:cNvPicPr>
              <a:picLocks noChangeAspect="1" noChangeArrowheads="1"/>
            </p:cNvPicPr>
            <p:nvPr/>
          </p:nvPicPr>
          <p:blipFill rotWithShape="1">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l="9272" t="9838" r="12537" b="14724"/>
            <a:stretch/>
          </p:blipFill>
          <p:spPr bwMode="auto">
            <a:xfrm>
              <a:off x="4363148" y="2184849"/>
              <a:ext cx="641560" cy="35414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0" descr="Image result for pact group logo">
              <a:extLst>
                <a:ext uri="{FF2B5EF4-FFF2-40B4-BE49-F238E27FC236}">
                  <a16:creationId xmlns:a16="http://schemas.microsoft.com/office/drawing/2014/main" id="{3365B9A1-B91B-4ACB-9982-C579E0AFE419}"/>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378824" y="2729238"/>
              <a:ext cx="641925" cy="210358"/>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14" descr="Image result for sct logistics logo">
              <a:extLst>
                <a:ext uri="{FF2B5EF4-FFF2-40B4-BE49-F238E27FC236}">
                  <a16:creationId xmlns:a16="http://schemas.microsoft.com/office/drawing/2014/main" id="{92A2BB8B-9401-4E1C-876D-5620DBA88BEC}"/>
                </a:ext>
              </a:extLst>
            </p:cNvPr>
            <p:cNvPicPr>
              <a:picLocks noChangeAspect="1" noChangeArrowheads="1"/>
            </p:cNvPicPr>
            <p:nvPr/>
          </p:nvPicPr>
          <p:blipFill rotWithShape="1">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l="15808" t="17807" r="21879" b="23971"/>
            <a:stretch/>
          </p:blipFill>
          <p:spPr bwMode="auto">
            <a:xfrm>
              <a:off x="4367213" y="5188768"/>
              <a:ext cx="492554" cy="253155"/>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B1F20122-97C2-43C5-BDD7-9308B218B0AB}"/>
                </a:ext>
              </a:extLst>
            </p:cNvPr>
            <p:cNvPicPr>
              <a:picLocks noChangeAspect="1"/>
            </p:cNvPicPr>
            <p:nvPr/>
          </p:nvPicPr>
          <p:blipFill>
            <a:blip r:embed="rId32"/>
            <a:stretch>
              <a:fillRect/>
            </a:stretch>
          </p:blipFill>
          <p:spPr>
            <a:xfrm>
              <a:off x="4378824" y="4188524"/>
              <a:ext cx="973874" cy="216838"/>
            </a:xfrm>
            <a:prstGeom prst="rect">
              <a:avLst/>
            </a:prstGeom>
          </p:spPr>
        </p:pic>
      </p:grpSp>
      <p:grpSp>
        <p:nvGrpSpPr>
          <p:cNvPr id="5" name="Group 4">
            <a:extLst>
              <a:ext uri="{FF2B5EF4-FFF2-40B4-BE49-F238E27FC236}">
                <a16:creationId xmlns:a16="http://schemas.microsoft.com/office/drawing/2014/main" id="{9802F8B9-CCC7-BF4E-9495-C07DC20845EC}"/>
              </a:ext>
            </a:extLst>
          </p:cNvPr>
          <p:cNvGrpSpPr/>
          <p:nvPr/>
        </p:nvGrpSpPr>
        <p:grpSpPr>
          <a:xfrm>
            <a:off x="10889675" y="2251120"/>
            <a:ext cx="1190706" cy="3639540"/>
            <a:chOff x="10003156" y="2207181"/>
            <a:chExt cx="1167465" cy="3568500"/>
          </a:xfrm>
        </p:grpSpPr>
        <p:pic>
          <p:nvPicPr>
            <p:cNvPr id="101" name="Picture 80" descr="English">
              <a:extLst>
                <a:ext uri="{FF2B5EF4-FFF2-40B4-BE49-F238E27FC236}">
                  <a16:creationId xmlns:a16="http://schemas.microsoft.com/office/drawing/2014/main" id="{DE3F8B28-8BC7-42C7-A971-81CDF764C745}"/>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032938" y="3149458"/>
              <a:ext cx="617953" cy="201407"/>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30" descr="Image result for becton and dickinson logo">
              <a:extLst>
                <a:ext uri="{FF2B5EF4-FFF2-40B4-BE49-F238E27FC236}">
                  <a16:creationId xmlns:a16="http://schemas.microsoft.com/office/drawing/2014/main" id="{8BB43F37-F34D-49E6-A4E5-155542E61250}"/>
                </a:ext>
              </a:extLst>
            </p:cNvPr>
            <p:cNvPicPr>
              <a:picLocks noChangeAspect="1" noChangeArrowheads="1"/>
            </p:cNvPicPr>
            <p:nvPr/>
          </p:nvPicPr>
          <p:blipFill rotWithShape="1">
            <a:blip r:embed="rId34">
              <a:clrChange>
                <a:clrFrom>
                  <a:srgbClr val="FEFEFE"/>
                </a:clrFrom>
                <a:clrTo>
                  <a:srgbClr val="FEFEFE">
                    <a:alpha val="0"/>
                  </a:srgbClr>
                </a:clrTo>
              </a:clrChange>
              <a:extLst>
                <a:ext uri="{28A0092B-C50C-407E-A947-70E740481C1C}">
                  <a14:useLocalDpi xmlns:a14="http://schemas.microsoft.com/office/drawing/2010/main" val="0"/>
                </a:ext>
              </a:extLst>
            </a:blip>
            <a:srcRect l="17780" t="26265" r="17593" b="26568"/>
            <a:stretch/>
          </p:blipFill>
          <p:spPr bwMode="auto">
            <a:xfrm>
              <a:off x="10003156" y="3730517"/>
              <a:ext cx="628652" cy="249751"/>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56" descr="Image result for washington gas logo">
              <a:extLst>
                <a:ext uri="{FF2B5EF4-FFF2-40B4-BE49-F238E27FC236}">
                  <a16:creationId xmlns:a16="http://schemas.microsoft.com/office/drawing/2014/main" id="{F064D06B-2A99-4CEF-8945-C240A7A3FBE2}"/>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0045125" y="4910535"/>
              <a:ext cx="1125496" cy="333038"/>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2" descr="Image result for brillio logo">
              <a:extLst>
                <a:ext uri="{FF2B5EF4-FFF2-40B4-BE49-F238E27FC236}">
                  <a16:creationId xmlns:a16="http://schemas.microsoft.com/office/drawing/2014/main" id="{A4C84945-843F-4359-AAA8-31F2157D537D}"/>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0045125" y="2641531"/>
              <a:ext cx="700734" cy="292772"/>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Image result">
              <a:extLst>
                <a:ext uri="{FF2B5EF4-FFF2-40B4-BE49-F238E27FC236}">
                  <a16:creationId xmlns:a16="http://schemas.microsoft.com/office/drawing/2014/main" id="{6F001346-6AB5-4011-8841-F2D61C53F38E}"/>
                </a:ext>
              </a:extLst>
            </p:cNvPr>
            <p:cNvPicPr>
              <a:picLocks noChangeAspect="1" noChangeArrowheads="1"/>
            </p:cNvPicPr>
            <p:nvPr/>
          </p:nvPicPr>
          <p:blipFill rotWithShape="1">
            <a:blip r:embed="rId37">
              <a:clrChange>
                <a:clrFrom>
                  <a:srgbClr val="FFFFFF"/>
                </a:clrFrom>
                <a:clrTo>
                  <a:srgbClr val="FFFFFF">
                    <a:alpha val="0"/>
                  </a:srgbClr>
                </a:clrTo>
              </a:clrChange>
              <a:extLst>
                <a:ext uri="{28A0092B-C50C-407E-A947-70E740481C1C}">
                  <a14:useLocalDpi xmlns:a14="http://schemas.microsoft.com/office/drawing/2010/main" val="0"/>
                </a:ext>
              </a:extLst>
            </a:blip>
            <a:srcRect l="7425" t="27782" r="6488" b="25568"/>
            <a:stretch/>
          </p:blipFill>
          <p:spPr bwMode="auto">
            <a:xfrm>
              <a:off x="10023336" y="2207181"/>
              <a:ext cx="950665" cy="197414"/>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2" descr="Image result for pactera logo">
              <a:extLst>
                <a:ext uri="{FF2B5EF4-FFF2-40B4-BE49-F238E27FC236}">
                  <a16:creationId xmlns:a16="http://schemas.microsoft.com/office/drawing/2014/main" id="{67C7912B-3ECF-4043-90F2-9F681866EFA5}"/>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0032938" y="5545140"/>
              <a:ext cx="730038" cy="230541"/>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descr="A close up of a sign&#10;&#10;Description generated with high confidence">
              <a:extLst>
                <a:ext uri="{FF2B5EF4-FFF2-40B4-BE49-F238E27FC236}">
                  <a16:creationId xmlns:a16="http://schemas.microsoft.com/office/drawing/2014/main" id="{20268FFF-52D3-4340-935A-DE0800847665}"/>
                </a:ext>
              </a:extLst>
            </p:cNvPr>
            <p:cNvPicPr>
              <a:picLocks noChangeAspect="1"/>
            </p:cNvPicPr>
            <p:nvPr/>
          </p:nvPicPr>
          <p:blipFill>
            <a:blip r:embed="rId39"/>
            <a:stretch>
              <a:fillRect/>
            </a:stretch>
          </p:blipFill>
          <p:spPr>
            <a:xfrm>
              <a:off x="10045125" y="4335232"/>
              <a:ext cx="856519" cy="195651"/>
            </a:xfrm>
            <a:prstGeom prst="rect">
              <a:avLst/>
            </a:prstGeom>
          </p:spPr>
        </p:pic>
      </p:grpSp>
      <p:grpSp>
        <p:nvGrpSpPr>
          <p:cNvPr id="6" name="Group 5">
            <a:extLst>
              <a:ext uri="{FF2B5EF4-FFF2-40B4-BE49-F238E27FC236}">
                <a16:creationId xmlns:a16="http://schemas.microsoft.com/office/drawing/2014/main" id="{6E1F714E-410A-584C-B1A4-26938644A197}"/>
              </a:ext>
            </a:extLst>
          </p:cNvPr>
          <p:cNvGrpSpPr/>
          <p:nvPr/>
        </p:nvGrpSpPr>
        <p:grpSpPr>
          <a:xfrm>
            <a:off x="8545461" y="2172021"/>
            <a:ext cx="1347530" cy="3893364"/>
            <a:chOff x="8276199" y="2129626"/>
            <a:chExt cx="1321228" cy="3817370"/>
          </a:xfrm>
        </p:grpSpPr>
        <p:pic>
          <p:nvPicPr>
            <p:cNvPr id="100" name="Picture 2" descr="Image result for accenture logo">
              <a:extLst>
                <a:ext uri="{FF2B5EF4-FFF2-40B4-BE49-F238E27FC236}">
                  <a16:creationId xmlns:a16="http://schemas.microsoft.com/office/drawing/2014/main" id="{A8D18141-48D8-40C5-83D2-F4C7E17C9401}"/>
                </a:ext>
              </a:extLst>
            </p:cNvPr>
            <p:cNvPicPr>
              <a:picLocks noChangeAspect="1" noChangeArrowheads="1"/>
            </p:cNvPicPr>
            <p:nvPr/>
          </p:nvPicPr>
          <p:blipFill rotWithShape="1">
            <a:blip r:embed="rId40">
              <a:extLst>
                <a:ext uri="{28A0092B-C50C-407E-A947-70E740481C1C}">
                  <a14:useLocalDpi xmlns:a14="http://schemas.microsoft.com/office/drawing/2010/main" val="0"/>
                </a:ext>
              </a:extLst>
            </a:blip>
            <a:srcRect l="5000" t="32000" r="4666" b="32222"/>
            <a:stretch/>
          </p:blipFill>
          <p:spPr bwMode="auto">
            <a:xfrm>
              <a:off x="8276199" y="2129626"/>
              <a:ext cx="993541" cy="29512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62" descr="Image result for alvogen logo">
              <a:extLst>
                <a:ext uri="{FF2B5EF4-FFF2-40B4-BE49-F238E27FC236}">
                  <a16:creationId xmlns:a16="http://schemas.microsoft.com/office/drawing/2014/main" id="{1CF96902-2FD6-41D0-BF3A-0F4A6679E709}"/>
                </a:ext>
              </a:extLst>
            </p:cNvPr>
            <p:cNvPicPr>
              <a:picLocks noChangeAspect="1" noChangeArrowheads="1"/>
            </p:cNvPicPr>
            <p:nvPr/>
          </p:nvPicPr>
          <p:blipFill rotWithShape="1">
            <a:blip r:embed="rId41">
              <a:clrChange>
                <a:clrFrom>
                  <a:srgbClr val="FFFFFF"/>
                </a:clrFrom>
                <a:clrTo>
                  <a:srgbClr val="FFFFFF">
                    <a:alpha val="0"/>
                  </a:srgbClr>
                </a:clrTo>
              </a:clrChange>
              <a:extLst>
                <a:ext uri="{28A0092B-C50C-407E-A947-70E740481C1C}">
                  <a14:useLocalDpi xmlns:a14="http://schemas.microsoft.com/office/drawing/2010/main" val="0"/>
                </a:ext>
              </a:extLst>
            </a:blip>
            <a:srcRect l="18301" t="32184" r="18301" b="32184"/>
            <a:stretch/>
          </p:blipFill>
          <p:spPr bwMode="auto">
            <a:xfrm>
              <a:off x="8289925" y="3101765"/>
              <a:ext cx="1108920" cy="292999"/>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0267C34E-78C8-46E2-9FF6-D5C4DA289291}"/>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8289925" y="4722825"/>
              <a:ext cx="1125496" cy="279615"/>
            </a:xfrm>
            <a:prstGeom prst="rect">
              <a:avLst/>
            </a:prstGeom>
          </p:spPr>
        </p:pic>
        <p:pic>
          <p:nvPicPr>
            <p:cNvPr id="107" name="Picture 8" descr="Image result for agl logo">
              <a:extLst>
                <a:ext uri="{FF2B5EF4-FFF2-40B4-BE49-F238E27FC236}">
                  <a16:creationId xmlns:a16="http://schemas.microsoft.com/office/drawing/2014/main" id="{14BAC365-2401-4342-95C5-825A96C3EB39}"/>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8299492" y="2545084"/>
              <a:ext cx="498969" cy="477074"/>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Image result for CHINT logo">
              <a:extLst>
                <a:ext uri="{FF2B5EF4-FFF2-40B4-BE49-F238E27FC236}">
                  <a16:creationId xmlns:a16="http://schemas.microsoft.com/office/drawing/2014/main" id="{68CDDA11-A315-4D38-9F49-DFCB4DC1523A}"/>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8299924" y="3980268"/>
              <a:ext cx="730038" cy="17086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8" descr="Image result for kordia group logo">
              <a:extLst>
                <a:ext uri="{FF2B5EF4-FFF2-40B4-BE49-F238E27FC236}">
                  <a16:creationId xmlns:a16="http://schemas.microsoft.com/office/drawing/2014/main" id="{B30E07DC-B156-4066-94C9-A0201C6D42EE}"/>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8299492" y="3589854"/>
              <a:ext cx="628652" cy="18356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11">
              <a:extLst>
                <a:ext uri="{FF2B5EF4-FFF2-40B4-BE49-F238E27FC236}">
                  <a16:creationId xmlns:a16="http://schemas.microsoft.com/office/drawing/2014/main" id="{8B93518C-871F-4EC0-AAE3-623B0A524BAE}"/>
                </a:ext>
              </a:extLst>
            </p:cNvPr>
            <p:cNvPicPr>
              <a:picLocks noChangeAspect="1"/>
            </p:cNvPicPr>
            <p:nvPr/>
          </p:nvPicPr>
          <p:blipFill>
            <a:blip r:embed="rId46"/>
            <a:stretch>
              <a:fillRect/>
            </a:stretch>
          </p:blipFill>
          <p:spPr>
            <a:xfrm>
              <a:off x="8311499" y="4369094"/>
              <a:ext cx="1285928" cy="185981"/>
            </a:xfrm>
            <a:prstGeom prst="rect">
              <a:avLst/>
            </a:prstGeom>
          </p:spPr>
        </p:pic>
        <p:pic>
          <p:nvPicPr>
            <p:cNvPr id="113" name="Picture 4" descr="Image result for sanko holdings logo png">
              <a:extLst>
                <a:ext uri="{FF2B5EF4-FFF2-40B4-BE49-F238E27FC236}">
                  <a16:creationId xmlns:a16="http://schemas.microsoft.com/office/drawing/2014/main" id="{3EC3E2E0-3C26-435C-8DBD-F12305FD2BB3}"/>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8310758" y="5136625"/>
              <a:ext cx="452729" cy="34256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4" descr="A close up of a logo&#10;&#10;Description generated with very high confidence">
              <a:extLst>
                <a:ext uri="{FF2B5EF4-FFF2-40B4-BE49-F238E27FC236}">
                  <a16:creationId xmlns:a16="http://schemas.microsoft.com/office/drawing/2014/main" id="{8A6C1EAA-2173-446B-B93C-E6FB7944151A}"/>
                </a:ext>
              </a:extLst>
            </p:cNvPr>
            <p:cNvPicPr>
              <a:picLocks noChangeAspect="1"/>
            </p:cNvPicPr>
            <p:nvPr/>
          </p:nvPicPr>
          <p:blipFill>
            <a:blip r:embed="rId48"/>
            <a:stretch>
              <a:fillRect/>
            </a:stretch>
          </p:blipFill>
          <p:spPr>
            <a:xfrm>
              <a:off x="8317007" y="5554077"/>
              <a:ext cx="860406" cy="392919"/>
            </a:xfrm>
            <a:prstGeom prst="rect">
              <a:avLst/>
            </a:prstGeom>
          </p:spPr>
        </p:pic>
      </p:grpSp>
      <p:cxnSp>
        <p:nvCxnSpPr>
          <p:cNvPr id="62" name="Straight Connector 61">
            <a:extLst>
              <a:ext uri="{FF2B5EF4-FFF2-40B4-BE49-F238E27FC236}">
                <a16:creationId xmlns:a16="http://schemas.microsoft.com/office/drawing/2014/main" id="{028E1BFB-BB36-214A-AB04-26D6200A3D3D}"/>
              </a:ext>
            </a:extLst>
          </p:cNvPr>
          <p:cNvCxnSpPr>
            <a:cxnSpLocks/>
          </p:cNvCxnSpPr>
          <p:nvPr/>
        </p:nvCxnSpPr>
        <p:spPr>
          <a:xfrm>
            <a:off x="8017061" y="2253947"/>
            <a:ext cx="0" cy="3837500"/>
          </a:xfrm>
          <a:prstGeom prst="line">
            <a:avLst/>
          </a:prstGeom>
          <a:ln w="19050" cap="rnd">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E8AD1B6E-3AB8-47D2-9ACA-0346BE2F97C1}"/>
              </a:ext>
            </a:extLst>
          </p:cNvPr>
          <p:cNvPicPr>
            <a:picLocks noChangeAspect="1"/>
          </p:cNvPicPr>
          <p:nvPr/>
        </p:nvPicPr>
        <p:blipFill>
          <a:blip r:embed="rId49"/>
          <a:stretch>
            <a:fillRect/>
          </a:stretch>
        </p:blipFill>
        <p:spPr>
          <a:xfrm>
            <a:off x="6390986" y="3797595"/>
            <a:ext cx="1230867" cy="183784"/>
          </a:xfrm>
          <a:prstGeom prst="rect">
            <a:avLst/>
          </a:prstGeom>
        </p:spPr>
      </p:pic>
      <p:sp>
        <p:nvSpPr>
          <p:cNvPr id="61" name="TextBox 60">
            <a:extLst>
              <a:ext uri="{FF2B5EF4-FFF2-40B4-BE49-F238E27FC236}">
                <a16:creationId xmlns:a16="http://schemas.microsoft.com/office/drawing/2014/main" id="{6CE85A22-BBB4-43B9-A002-CE308FF2826B}"/>
              </a:ext>
            </a:extLst>
          </p:cNvPr>
          <p:cNvSpPr txBox="1"/>
          <p:nvPr/>
        </p:nvSpPr>
        <p:spPr>
          <a:xfrm>
            <a:off x="2477220" y="6385896"/>
            <a:ext cx="6844315" cy="313932"/>
          </a:xfrm>
          <a:prstGeom prst="rect">
            <a:avLst/>
          </a:prstGeom>
          <a:solidFill>
            <a:schemeClr val="tx2"/>
          </a:solidFill>
        </p:spPr>
        <p:txBody>
          <a:bodyPr wrap="square" lIns="0" tIns="0" rIns="0" bIns="0" rtlCol="0">
            <a:spAutoFit/>
          </a:bodyPr>
          <a:lstStyle/>
          <a:p>
            <a:pPr algn="ctr" defTabSz="932563">
              <a:defRPr/>
            </a:pPr>
            <a:r>
              <a:rPr lang="en-US" sz="2040">
                <a:solidFill>
                  <a:srgbClr val="FFFFFF"/>
                </a:solidFill>
                <a:latin typeface="Segoe UI"/>
              </a:rPr>
              <a:t>  SAP on Azure in Production in More than 40 Countries</a:t>
            </a:r>
          </a:p>
        </p:txBody>
      </p:sp>
    </p:spTree>
    <p:extLst>
      <p:ext uri="{BB962C8B-B14F-4D97-AF65-F5344CB8AC3E}">
        <p14:creationId xmlns:p14="http://schemas.microsoft.com/office/powerpoint/2010/main" val="36140537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88E8A1-8A89-45A5-AB3E-F145749CEC76}"/>
              </a:ext>
            </a:extLst>
          </p:cNvPr>
          <p:cNvSpPr>
            <a:spLocks noGrp="1"/>
          </p:cNvSpPr>
          <p:nvPr>
            <p:ph type="title"/>
          </p:nvPr>
        </p:nvSpPr>
        <p:spPr/>
        <p:txBody>
          <a:bodyPr>
            <a:noAutofit/>
          </a:bodyPr>
          <a:lstStyle/>
          <a:p>
            <a:r>
              <a:rPr lang="en-US"/>
              <a:t>Open Data Initiative announced to empower a new generation of customer experiences</a:t>
            </a:r>
            <a:endParaRPr lang="en-US" sz="2448" i="1">
              <a:solidFill>
                <a:srgbClr val="000000"/>
              </a:solidFill>
            </a:endParaRPr>
          </a:p>
        </p:txBody>
      </p:sp>
      <p:sp>
        <p:nvSpPr>
          <p:cNvPr id="24" name="Content Placeholder 12">
            <a:extLst>
              <a:ext uri="{FF2B5EF4-FFF2-40B4-BE49-F238E27FC236}">
                <a16:creationId xmlns:a16="http://schemas.microsoft.com/office/drawing/2014/main" id="{D75CB3CE-A44F-4AB0-89D0-DA9F4D03ACF2}"/>
              </a:ext>
            </a:extLst>
          </p:cNvPr>
          <p:cNvSpPr>
            <a:spLocks noGrp="1"/>
          </p:cNvSpPr>
          <p:nvPr>
            <p:ph idx="4294967295"/>
          </p:nvPr>
        </p:nvSpPr>
        <p:spPr>
          <a:xfrm>
            <a:off x="593388" y="2036763"/>
            <a:ext cx="6611938" cy="4506912"/>
          </a:xfrm>
        </p:spPr>
        <p:txBody>
          <a:bodyPr anchor="ctr">
            <a:normAutofit fontScale="47500" lnSpcReduction="20000"/>
          </a:bodyPr>
          <a:lstStyle/>
          <a:p>
            <a:r>
              <a:rPr lang="en-US"/>
              <a:t>“Adobe, Microsoft and SAP are partnering to reimagine the customer experience management category.  Together we will give enterprises the ability to harness and action massive volumes of customer data to deliver personalized, real-time customer experiences at scale.”</a:t>
            </a:r>
          </a:p>
          <a:p>
            <a:r>
              <a:rPr lang="en-US" sz="2550" i="1"/>
              <a:t>	- Shantanu Narayen, CEO of Adobe</a:t>
            </a:r>
          </a:p>
          <a:p>
            <a:endParaRPr lang="en-US"/>
          </a:p>
          <a:p>
            <a:r>
              <a:rPr lang="en-US"/>
              <a:t>“Together with Adobe and SAP we are taking a first, critical step to helping companies achieve a level of customer and business understanding that has never before been possible. Organizations everywhere have a massive opportunity to build AI-powered digital feedback loops for predictive power, automated workflows and, ultimately, improved business outcomes.”</a:t>
            </a:r>
          </a:p>
          <a:p>
            <a:r>
              <a:rPr lang="en-US" i="1"/>
              <a:t>	</a:t>
            </a:r>
            <a:r>
              <a:rPr lang="en-US" sz="2550" i="1"/>
              <a:t>- Satya Nadella, CEO of Microsoft </a:t>
            </a:r>
          </a:p>
          <a:p>
            <a:endParaRPr lang="en-US"/>
          </a:p>
          <a:p>
            <a:r>
              <a:rPr lang="en-US"/>
              <a:t>“Microsoft, Adobe and SAP understand the customer experience is no longer a sales management conversation.  CEOs are breaking down the silos of the status quo so they can get all people inside their companies focused on serving people outside their companies. With the Open Data Initiative, we will help businesses run with a true single view of the customer.”</a:t>
            </a:r>
          </a:p>
          <a:p>
            <a:r>
              <a:rPr lang="en-US" sz="2550" i="1"/>
              <a:t>	- Bill McDermott, CEO of SAP</a:t>
            </a:r>
          </a:p>
          <a:p>
            <a:endParaRPr lang="en-US" sz="2040"/>
          </a:p>
        </p:txBody>
      </p:sp>
      <p:pic>
        <p:nvPicPr>
          <p:cNvPr id="25" name="Content Placeholder 6">
            <a:extLst>
              <a:ext uri="{FF2B5EF4-FFF2-40B4-BE49-F238E27FC236}">
                <a16:creationId xmlns:a16="http://schemas.microsoft.com/office/drawing/2014/main" id="{78F711D6-338E-47C0-B248-F0C6C8AEF1CD}"/>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1056" r="4339"/>
          <a:stretch/>
        </p:blipFill>
        <p:spPr>
          <a:xfrm>
            <a:off x="7547509" y="3147645"/>
            <a:ext cx="4888084" cy="3856543"/>
          </a:xfrm>
          <a:custGeom>
            <a:avLst/>
            <a:gdLst>
              <a:gd name="connsiteX0" fmla="*/ 2554615 w 4792674"/>
              <a:gd name="connsiteY0" fmla="*/ 0 h 3781268"/>
              <a:gd name="connsiteX1" fmla="*/ 4672942 w 4792674"/>
              <a:gd name="connsiteY1" fmla="*/ 1126306 h 3781268"/>
              <a:gd name="connsiteX2" fmla="*/ 4792674 w 4792674"/>
              <a:gd name="connsiteY2" fmla="*/ 1323391 h 3781268"/>
              <a:gd name="connsiteX3" fmla="*/ 4792674 w 4792674"/>
              <a:gd name="connsiteY3" fmla="*/ 3781268 h 3781268"/>
              <a:gd name="connsiteX4" fmla="*/ 313779 w 4792674"/>
              <a:gd name="connsiteY4" fmla="*/ 3781268 h 3781268"/>
              <a:gd name="connsiteX5" fmla="*/ 308328 w 4792674"/>
              <a:gd name="connsiteY5" fmla="*/ 3772297 h 3781268"/>
              <a:gd name="connsiteX6" fmla="*/ 0 w 4792674"/>
              <a:gd name="connsiteY6" fmla="*/ 2554615 h 3781268"/>
              <a:gd name="connsiteX7" fmla="*/ 2554615 w 4792674"/>
              <a:gd name="connsiteY7" fmla="*/ 0 h 3781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2674" h="3781268">
                <a:moveTo>
                  <a:pt x="2554615" y="0"/>
                </a:moveTo>
                <a:cubicBezTo>
                  <a:pt x="3436412" y="0"/>
                  <a:pt x="4213859" y="446774"/>
                  <a:pt x="4672942" y="1126306"/>
                </a:cubicBezTo>
                <a:lnTo>
                  <a:pt x="4792674" y="1323391"/>
                </a:lnTo>
                <a:lnTo>
                  <a:pt x="4792674" y="3781268"/>
                </a:lnTo>
                <a:lnTo>
                  <a:pt x="313779" y="3781268"/>
                </a:lnTo>
                <a:lnTo>
                  <a:pt x="308328" y="3772297"/>
                </a:lnTo>
                <a:cubicBezTo>
                  <a:pt x="111694" y="3410325"/>
                  <a:pt x="0" y="2995514"/>
                  <a:pt x="0" y="2554615"/>
                </a:cubicBezTo>
                <a:cubicBezTo>
                  <a:pt x="0" y="1143740"/>
                  <a:pt x="1143740" y="0"/>
                  <a:pt x="2554615" y="0"/>
                </a:cubicBezTo>
                <a:close/>
              </a:path>
            </a:pathLst>
          </a:custGeom>
          <a:effectLst>
            <a:softEdge rad="0"/>
          </a:effectLst>
        </p:spPr>
      </p:pic>
      <p:pic>
        <p:nvPicPr>
          <p:cNvPr id="10" name="Picture 9">
            <a:extLst>
              <a:ext uri="{FF2B5EF4-FFF2-40B4-BE49-F238E27FC236}">
                <a16:creationId xmlns:a16="http://schemas.microsoft.com/office/drawing/2014/main" id="{BA9D8769-2F99-4750-86DF-2C90C69135F8}"/>
              </a:ext>
            </a:extLst>
          </p:cNvPr>
          <p:cNvPicPr>
            <a:picLocks noChangeAspect="1"/>
          </p:cNvPicPr>
          <p:nvPr/>
        </p:nvPicPr>
        <p:blipFill>
          <a:blip r:embed="rId4"/>
          <a:stretch>
            <a:fillRect/>
          </a:stretch>
        </p:blipFill>
        <p:spPr>
          <a:xfrm>
            <a:off x="7958451" y="1000126"/>
            <a:ext cx="4317855" cy="2927420"/>
          </a:xfrm>
          <a:prstGeom prst="rect">
            <a:avLst/>
          </a:prstGeom>
        </p:spPr>
      </p:pic>
    </p:spTree>
    <p:extLst>
      <p:ext uri="{BB962C8B-B14F-4D97-AF65-F5344CB8AC3E}">
        <p14:creationId xmlns:p14="http://schemas.microsoft.com/office/powerpoint/2010/main" val="32849957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4EA7-2A16-4BC7-8A06-864FEEC2D961}"/>
              </a:ext>
            </a:extLst>
          </p:cNvPr>
          <p:cNvSpPr>
            <a:spLocks noGrp="1"/>
          </p:cNvSpPr>
          <p:nvPr>
            <p:ph type="title"/>
          </p:nvPr>
        </p:nvSpPr>
        <p:spPr/>
        <p:txBody>
          <a:bodyPr/>
          <a:lstStyle/>
          <a:p>
            <a:r>
              <a:rPr lang="en-US"/>
              <a:t>SAP on Azure maturity</a:t>
            </a:r>
          </a:p>
        </p:txBody>
      </p:sp>
      <p:sp>
        <p:nvSpPr>
          <p:cNvPr id="79" name="Rectangle 78">
            <a:extLst>
              <a:ext uri="{FF2B5EF4-FFF2-40B4-BE49-F238E27FC236}">
                <a16:creationId xmlns:a16="http://schemas.microsoft.com/office/drawing/2014/main" id="{BD49ECBD-A8CB-4C41-A88B-7632CCA165B7}"/>
              </a:ext>
            </a:extLst>
          </p:cNvPr>
          <p:cNvSpPr/>
          <p:nvPr/>
        </p:nvSpPr>
        <p:spPr>
          <a:xfrm>
            <a:off x="4374014" y="1457193"/>
            <a:ext cx="3731909" cy="855691"/>
          </a:xfrm>
          <a:prstGeom prst="rect">
            <a:avLst/>
          </a:prstGeom>
          <a:solidFill>
            <a:srgbClr val="002050"/>
          </a:solidFill>
          <a:ln w="10795" cap="flat" cmpd="sng" algn="ctr">
            <a:noFill/>
            <a:prstDash val="solid"/>
          </a:ln>
          <a:effectLst/>
        </p:spPr>
        <p:txBody>
          <a:bodyPr rtlCol="0" anchor="ctr"/>
          <a:lstStyle/>
          <a:p>
            <a:pPr marL="879167" marR="0" lvl="0" indent="0" defTabSz="95112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rPr>
              <a:t>Enterprise DNA</a:t>
            </a:r>
          </a:p>
        </p:txBody>
      </p:sp>
      <p:sp>
        <p:nvSpPr>
          <p:cNvPr id="80" name="Rectangle 79">
            <a:extLst>
              <a:ext uri="{FF2B5EF4-FFF2-40B4-BE49-F238E27FC236}">
                <a16:creationId xmlns:a16="http://schemas.microsoft.com/office/drawing/2014/main" id="{B9198524-96D9-4670-9AE5-65A1812BBE2E}"/>
              </a:ext>
            </a:extLst>
          </p:cNvPr>
          <p:cNvSpPr/>
          <p:nvPr/>
        </p:nvSpPr>
        <p:spPr>
          <a:xfrm>
            <a:off x="600855" y="1457193"/>
            <a:ext cx="3726527" cy="855691"/>
          </a:xfrm>
          <a:prstGeom prst="rect">
            <a:avLst/>
          </a:prstGeom>
          <a:solidFill>
            <a:srgbClr val="002050"/>
          </a:solidFill>
          <a:ln w="10795" cap="flat" cmpd="sng" algn="ctr">
            <a:noFill/>
            <a:prstDash val="solid"/>
          </a:ln>
          <a:effectLst/>
        </p:spPr>
        <p:txBody>
          <a:bodyPr rtlCol="0" anchor="ctr"/>
          <a:lstStyle/>
          <a:p>
            <a:pPr marL="760973" marR="0" lvl="0" indent="0" defTabSz="95112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rPr>
              <a:t>Hyperscale Cloud</a:t>
            </a:r>
          </a:p>
        </p:txBody>
      </p:sp>
      <p:sp>
        <p:nvSpPr>
          <p:cNvPr id="81" name="Rectangle 80">
            <a:extLst>
              <a:ext uri="{FF2B5EF4-FFF2-40B4-BE49-F238E27FC236}">
                <a16:creationId xmlns:a16="http://schemas.microsoft.com/office/drawing/2014/main" id="{29AEE89E-6D29-44A3-B798-AAE0B4D65A07}"/>
              </a:ext>
            </a:extLst>
          </p:cNvPr>
          <p:cNvSpPr/>
          <p:nvPr/>
        </p:nvSpPr>
        <p:spPr>
          <a:xfrm>
            <a:off x="8147172" y="1457192"/>
            <a:ext cx="3694210" cy="855690"/>
          </a:xfrm>
          <a:prstGeom prst="rect">
            <a:avLst/>
          </a:prstGeom>
          <a:solidFill>
            <a:srgbClr val="002050"/>
          </a:solidFill>
          <a:ln w="10795" cap="flat" cmpd="sng" algn="ctr">
            <a:noFill/>
            <a:prstDash val="solid"/>
          </a:ln>
          <a:effectLst/>
        </p:spPr>
        <p:txBody>
          <a:bodyPr rtlCol="0" anchor="ctr"/>
          <a:lstStyle/>
          <a:p>
            <a:pPr marL="760973" marR="0" lvl="0" indent="0" defTabSz="95112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rPr>
              <a:t>Purpose-Built for SAP </a:t>
            </a:r>
          </a:p>
        </p:txBody>
      </p:sp>
      <p:sp>
        <p:nvSpPr>
          <p:cNvPr id="82" name="Freeform 400">
            <a:extLst>
              <a:ext uri="{FF2B5EF4-FFF2-40B4-BE49-F238E27FC236}">
                <a16:creationId xmlns:a16="http://schemas.microsoft.com/office/drawing/2014/main" id="{5665E387-135D-41D5-8D1A-0490699ADE11}"/>
              </a:ext>
            </a:extLst>
          </p:cNvPr>
          <p:cNvSpPr>
            <a:spLocks noChangeAspect="1" noEditPoints="1"/>
          </p:cNvSpPr>
          <p:nvPr/>
        </p:nvSpPr>
        <p:spPr bwMode="auto">
          <a:xfrm>
            <a:off x="4556720" y="1760859"/>
            <a:ext cx="520793" cy="348635"/>
          </a:xfrm>
          <a:custGeom>
            <a:avLst/>
            <a:gdLst>
              <a:gd name="T0" fmla="*/ 199 w 323"/>
              <a:gd name="T1" fmla="*/ 116 h 209"/>
              <a:gd name="T2" fmla="*/ 238 w 323"/>
              <a:gd name="T3" fmla="*/ 155 h 209"/>
              <a:gd name="T4" fmla="*/ 256 w 323"/>
              <a:gd name="T5" fmla="*/ 155 h 209"/>
              <a:gd name="T6" fmla="*/ 256 w 323"/>
              <a:gd name="T7" fmla="*/ 137 h 209"/>
              <a:gd name="T8" fmla="*/ 213 w 323"/>
              <a:gd name="T9" fmla="*/ 95 h 209"/>
              <a:gd name="T10" fmla="*/ 175 w 323"/>
              <a:gd name="T11" fmla="*/ 80 h 209"/>
              <a:gd name="T12" fmla="*/ 169 w 323"/>
              <a:gd name="T13" fmla="*/ 38 h 209"/>
              <a:gd name="T14" fmla="*/ 149 w 323"/>
              <a:gd name="T15" fmla="*/ 39 h 209"/>
              <a:gd name="T16" fmla="*/ 136 w 323"/>
              <a:gd name="T17" fmla="*/ 56 h 209"/>
              <a:gd name="T18" fmla="*/ 117 w 323"/>
              <a:gd name="T19" fmla="*/ 56 h 209"/>
              <a:gd name="T20" fmla="*/ 117 w 323"/>
              <a:gd name="T21" fmla="*/ 36 h 209"/>
              <a:gd name="T22" fmla="*/ 141 w 323"/>
              <a:gd name="T23" fmla="*/ 10 h 209"/>
              <a:gd name="T24" fmla="*/ 152 w 323"/>
              <a:gd name="T25" fmla="*/ 4 h 209"/>
              <a:gd name="T26" fmla="*/ 175 w 323"/>
              <a:gd name="T27" fmla="*/ 12 h 209"/>
              <a:gd name="T28" fmla="*/ 229 w 323"/>
              <a:gd name="T29" fmla="*/ 40 h 209"/>
              <a:gd name="T30" fmla="*/ 289 w 323"/>
              <a:gd name="T31" fmla="*/ 12 h 209"/>
              <a:gd name="T32" fmla="*/ 323 w 323"/>
              <a:gd name="T33" fmla="*/ 79 h 209"/>
              <a:gd name="T34" fmla="*/ 244 w 323"/>
              <a:gd name="T35" fmla="*/ 125 h 209"/>
              <a:gd name="T36" fmla="*/ 181 w 323"/>
              <a:gd name="T37" fmla="*/ 133 h 209"/>
              <a:gd name="T38" fmla="*/ 212 w 323"/>
              <a:gd name="T39" fmla="*/ 164 h 209"/>
              <a:gd name="T40" fmla="*/ 230 w 323"/>
              <a:gd name="T41" fmla="*/ 164 h 209"/>
              <a:gd name="T42" fmla="*/ 230 w 323"/>
              <a:gd name="T43" fmla="*/ 146 h 209"/>
              <a:gd name="T44" fmla="*/ 164 w 323"/>
              <a:gd name="T45" fmla="*/ 152 h 209"/>
              <a:gd name="T46" fmla="*/ 191 w 323"/>
              <a:gd name="T47" fmla="*/ 179 h 209"/>
              <a:gd name="T48" fmla="*/ 209 w 323"/>
              <a:gd name="T49" fmla="*/ 179 h 209"/>
              <a:gd name="T50" fmla="*/ 209 w 323"/>
              <a:gd name="T51" fmla="*/ 162 h 209"/>
              <a:gd name="T52" fmla="*/ 156 w 323"/>
              <a:gd name="T53" fmla="*/ 180 h 209"/>
              <a:gd name="T54" fmla="*/ 168 w 323"/>
              <a:gd name="T55" fmla="*/ 191 h 209"/>
              <a:gd name="T56" fmla="*/ 186 w 323"/>
              <a:gd name="T57" fmla="*/ 191 h 209"/>
              <a:gd name="T58" fmla="*/ 186 w 323"/>
              <a:gd name="T59" fmla="*/ 173 h 209"/>
              <a:gd name="T60" fmla="*/ 135 w 323"/>
              <a:gd name="T61" fmla="*/ 170 h 209"/>
              <a:gd name="T62" fmla="*/ 135 w 323"/>
              <a:gd name="T63" fmla="*/ 152 h 209"/>
              <a:gd name="T64" fmla="*/ 117 w 323"/>
              <a:gd name="T65" fmla="*/ 152 h 209"/>
              <a:gd name="T66" fmla="*/ 100 w 323"/>
              <a:gd name="T67" fmla="*/ 170 h 209"/>
              <a:gd name="T68" fmla="*/ 100 w 323"/>
              <a:gd name="T69" fmla="*/ 188 h 209"/>
              <a:gd name="T70" fmla="*/ 118 w 323"/>
              <a:gd name="T71" fmla="*/ 188 h 209"/>
              <a:gd name="T72" fmla="*/ 116 w 323"/>
              <a:gd name="T73" fmla="*/ 153 h 209"/>
              <a:gd name="T74" fmla="*/ 116 w 323"/>
              <a:gd name="T75" fmla="*/ 135 h 209"/>
              <a:gd name="T76" fmla="*/ 98 w 323"/>
              <a:gd name="T77" fmla="*/ 135 h 209"/>
              <a:gd name="T78" fmla="*/ 82 w 323"/>
              <a:gd name="T79" fmla="*/ 153 h 209"/>
              <a:gd name="T80" fmla="*/ 82 w 323"/>
              <a:gd name="T81" fmla="*/ 171 h 209"/>
              <a:gd name="T82" fmla="*/ 99 w 323"/>
              <a:gd name="T83" fmla="*/ 171 h 209"/>
              <a:gd name="T84" fmla="*/ 97 w 323"/>
              <a:gd name="T85" fmla="*/ 136 h 209"/>
              <a:gd name="T86" fmla="*/ 97 w 323"/>
              <a:gd name="T87" fmla="*/ 118 h 209"/>
              <a:gd name="T88" fmla="*/ 79 w 323"/>
              <a:gd name="T89" fmla="*/ 118 h 209"/>
              <a:gd name="T90" fmla="*/ 63 w 323"/>
              <a:gd name="T91" fmla="*/ 136 h 209"/>
              <a:gd name="T92" fmla="*/ 63 w 323"/>
              <a:gd name="T93" fmla="*/ 154 h 209"/>
              <a:gd name="T94" fmla="*/ 81 w 323"/>
              <a:gd name="T95" fmla="*/ 154 h 209"/>
              <a:gd name="T96" fmla="*/ 120 w 323"/>
              <a:gd name="T97" fmla="*/ 186 h 209"/>
              <a:gd name="T98" fmla="*/ 120 w 323"/>
              <a:gd name="T99" fmla="*/ 204 h 209"/>
              <a:gd name="T100" fmla="*/ 137 w 323"/>
              <a:gd name="T101" fmla="*/ 204 h 209"/>
              <a:gd name="T102" fmla="*/ 153 w 323"/>
              <a:gd name="T103" fmla="*/ 188 h 209"/>
              <a:gd name="T104" fmla="*/ 153 w 323"/>
              <a:gd name="T105" fmla="*/ 170 h 209"/>
              <a:gd name="T106" fmla="*/ 135 w 323"/>
              <a:gd name="T107" fmla="*/ 170 h 209"/>
              <a:gd name="T108" fmla="*/ 120 w 323"/>
              <a:gd name="T109" fmla="*/ 186 h 209"/>
              <a:gd name="T110" fmla="*/ 131 w 323"/>
              <a:gd name="T111" fmla="*/ 20 h 209"/>
              <a:gd name="T112" fmla="*/ 101 w 323"/>
              <a:gd name="T113" fmla="*/ 14 h 209"/>
              <a:gd name="T114" fmla="*/ 84 w 323"/>
              <a:gd name="T115" fmla="*/ 21 h 209"/>
              <a:gd name="T116" fmla="*/ 53 w 323"/>
              <a:gd name="T117" fmla="*/ 0 h 209"/>
              <a:gd name="T118" fmla="*/ 0 w 323"/>
              <a:gd name="T119" fmla="*/ 59 h 209"/>
              <a:gd name="T120" fmla="*/ 79 w 323"/>
              <a:gd name="T121" fmla="*/ 11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 h="209">
                <a:moveTo>
                  <a:pt x="199" y="116"/>
                </a:moveTo>
                <a:cubicBezTo>
                  <a:pt x="238" y="155"/>
                  <a:pt x="238" y="155"/>
                  <a:pt x="238" y="155"/>
                </a:cubicBezTo>
                <a:cubicBezTo>
                  <a:pt x="243" y="160"/>
                  <a:pt x="251" y="160"/>
                  <a:pt x="256" y="155"/>
                </a:cubicBezTo>
                <a:cubicBezTo>
                  <a:pt x="261" y="150"/>
                  <a:pt x="261" y="142"/>
                  <a:pt x="256" y="137"/>
                </a:cubicBezTo>
                <a:cubicBezTo>
                  <a:pt x="213" y="95"/>
                  <a:pt x="213" y="95"/>
                  <a:pt x="213" y="95"/>
                </a:cubicBezTo>
                <a:cubicBezTo>
                  <a:pt x="213" y="95"/>
                  <a:pt x="195" y="100"/>
                  <a:pt x="175" y="80"/>
                </a:cubicBezTo>
                <a:cubicBezTo>
                  <a:pt x="162" y="67"/>
                  <a:pt x="169" y="38"/>
                  <a:pt x="169" y="38"/>
                </a:cubicBezTo>
                <a:cubicBezTo>
                  <a:pt x="149" y="39"/>
                  <a:pt x="149" y="39"/>
                  <a:pt x="149" y="39"/>
                </a:cubicBezTo>
                <a:cubicBezTo>
                  <a:pt x="136" y="56"/>
                  <a:pt x="136" y="56"/>
                  <a:pt x="136" y="56"/>
                </a:cubicBezTo>
                <a:cubicBezTo>
                  <a:pt x="131" y="61"/>
                  <a:pt x="122" y="61"/>
                  <a:pt x="117" y="56"/>
                </a:cubicBezTo>
                <a:cubicBezTo>
                  <a:pt x="111" y="50"/>
                  <a:pt x="111" y="42"/>
                  <a:pt x="117" y="36"/>
                </a:cubicBezTo>
                <a:cubicBezTo>
                  <a:pt x="141" y="10"/>
                  <a:pt x="141" y="10"/>
                  <a:pt x="141" y="10"/>
                </a:cubicBezTo>
                <a:cubicBezTo>
                  <a:pt x="141" y="10"/>
                  <a:pt x="145" y="4"/>
                  <a:pt x="152" y="4"/>
                </a:cubicBezTo>
                <a:cubicBezTo>
                  <a:pt x="159" y="4"/>
                  <a:pt x="175" y="12"/>
                  <a:pt x="175" y="12"/>
                </a:cubicBezTo>
                <a:cubicBezTo>
                  <a:pt x="229" y="40"/>
                  <a:pt x="229" y="40"/>
                  <a:pt x="229" y="40"/>
                </a:cubicBezTo>
                <a:cubicBezTo>
                  <a:pt x="289" y="12"/>
                  <a:pt x="289" y="12"/>
                  <a:pt x="289" y="12"/>
                </a:cubicBezTo>
                <a:cubicBezTo>
                  <a:pt x="323" y="79"/>
                  <a:pt x="323" y="79"/>
                  <a:pt x="323" y="79"/>
                </a:cubicBezTo>
                <a:cubicBezTo>
                  <a:pt x="244" y="125"/>
                  <a:pt x="244" y="125"/>
                  <a:pt x="244" y="125"/>
                </a:cubicBezTo>
                <a:moveTo>
                  <a:pt x="181" y="133"/>
                </a:moveTo>
                <a:cubicBezTo>
                  <a:pt x="212" y="164"/>
                  <a:pt x="212" y="164"/>
                  <a:pt x="212" y="164"/>
                </a:cubicBezTo>
                <a:cubicBezTo>
                  <a:pt x="217" y="169"/>
                  <a:pt x="225" y="169"/>
                  <a:pt x="230" y="164"/>
                </a:cubicBezTo>
                <a:cubicBezTo>
                  <a:pt x="235" y="159"/>
                  <a:pt x="235" y="151"/>
                  <a:pt x="230" y="146"/>
                </a:cubicBezTo>
                <a:moveTo>
                  <a:pt x="164" y="152"/>
                </a:moveTo>
                <a:cubicBezTo>
                  <a:pt x="191" y="179"/>
                  <a:pt x="191" y="179"/>
                  <a:pt x="191" y="179"/>
                </a:cubicBezTo>
                <a:cubicBezTo>
                  <a:pt x="196" y="184"/>
                  <a:pt x="204" y="184"/>
                  <a:pt x="209" y="179"/>
                </a:cubicBezTo>
                <a:cubicBezTo>
                  <a:pt x="214" y="174"/>
                  <a:pt x="214" y="167"/>
                  <a:pt x="209" y="162"/>
                </a:cubicBezTo>
                <a:moveTo>
                  <a:pt x="156" y="180"/>
                </a:moveTo>
                <a:cubicBezTo>
                  <a:pt x="168" y="191"/>
                  <a:pt x="168" y="191"/>
                  <a:pt x="168" y="191"/>
                </a:cubicBezTo>
                <a:cubicBezTo>
                  <a:pt x="173" y="196"/>
                  <a:pt x="181" y="196"/>
                  <a:pt x="186" y="191"/>
                </a:cubicBezTo>
                <a:cubicBezTo>
                  <a:pt x="191" y="186"/>
                  <a:pt x="191" y="178"/>
                  <a:pt x="186" y="173"/>
                </a:cubicBezTo>
                <a:moveTo>
                  <a:pt x="135" y="170"/>
                </a:moveTo>
                <a:cubicBezTo>
                  <a:pt x="140" y="165"/>
                  <a:pt x="140" y="157"/>
                  <a:pt x="135" y="152"/>
                </a:cubicBezTo>
                <a:cubicBezTo>
                  <a:pt x="130" y="147"/>
                  <a:pt x="122" y="147"/>
                  <a:pt x="117" y="152"/>
                </a:cubicBezTo>
                <a:cubicBezTo>
                  <a:pt x="100" y="170"/>
                  <a:pt x="100" y="170"/>
                  <a:pt x="100" y="170"/>
                </a:cubicBezTo>
                <a:cubicBezTo>
                  <a:pt x="95" y="175"/>
                  <a:pt x="95" y="183"/>
                  <a:pt x="100" y="188"/>
                </a:cubicBezTo>
                <a:cubicBezTo>
                  <a:pt x="105" y="193"/>
                  <a:pt x="113" y="193"/>
                  <a:pt x="118" y="188"/>
                </a:cubicBezTo>
                <a:moveTo>
                  <a:pt x="116" y="153"/>
                </a:moveTo>
                <a:cubicBezTo>
                  <a:pt x="121" y="148"/>
                  <a:pt x="121" y="140"/>
                  <a:pt x="116" y="135"/>
                </a:cubicBezTo>
                <a:cubicBezTo>
                  <a:pt x="111" y="130"/>
                  <a:pt x="103" y="130"/>
                  <a:pt x="98" y="135"/>
                </a:cubicBezTo>
                <a:cubicBezTo>
                  <a:pt x="82" y="153"/>
                  <a:pt x="82" y="153"/>
                  <a:pt x="82" y="153"/>
                </a:cubicBezTo>
                <a:cubicBezTo>
                  <a:pt x="77" y="158"/>
                  <a:pt x="77" y="166"/>
                  <a:pt x="82" y="171"/>
                </a:cubicBezTo>
                <a:cubicBezTo>
                  <a:pt x="86" y="176"/>
                  <a:pt x="94" y="176"/>
                  <a:pt x="99" y="171"/>
                </a:cubicBezTo>
                <a:moveTo>
                  <a:pt x="97" y="136"/>
                </a:moveTo>
                <a:cubicBezTo>
                  <a:pt x="102" y="131"/>
                  <a:pt x="102" y="123"/>
                  <a:pt x="97" y="118"/>
                </a:cubicBezTo>
                <a:cubicBezTo>
                  <a:pt x="92" y="114"/>
                  <a:pt x="84" y="114"/>
                  <a:pt x="79" y="118"/>
                </a:cubicBezTo>
                <a:cubicBezTo>
                  <a:pt x="63" y="136"/>
                  <a:pt x="63" y="136"/>
                  <a:pt x="63" y="136"/>
                </a:cubicBezTo>
                <a:cubicBezTo>
                  <a:pt x="58" y="141"/>
                  <a:pt x="58" y="149"/>
                  <a:pt x="63" y="154"/>
                </a:cubicBezTo>
                <a:cubicBezTo>
                  <a:pt x="68" y="159"/>
                  <a:pt x="76" y="159"/>
                  <a:pt x="81" y="154"/>
                </a:cubicBezTo>
                <a:moveTo>
                  <a:pt x="120" y="186"/>
                </a:moveTo>
                <a:cubicBezTo>
                  <a:pt x="115" y="191"/>
                  <a:pt x="115" y="199"/>
                  <a:pt x="120" y="204"/>
                </a:cubicBezTo>
                <a:cubicBezTo>
                  <a:pt x="125" y="209"/>
                  <a:pt x="133" y="209"/>
                  <a:pt x="137" y="204"/>
                </a:cubicBezTo>
                <a:cubicBezTo>
                  <a:pt x="153" y="188"/>
                  <a:pt x="153" y="188"/>
                  <a:pt x="153" y="188"/>
                </a:cubicBezTo>
                <a:cubicBezTo>
                  <a:pt x="158" y="183"/>
                  <a:pt x="158" y="175"/>
                  <a:pt x="153" y="170"/>
                </a:cubicBezTo>
                <a:cubicBezTo>
                  <a:pt x="148" y="165"/>
                  <a:pt x="140" y="165"/>
                  <a:pt x="135" y="170"/>
                </a:cubicBezTo>
                <a:lnTo>
                  <a:pt x="120" y="186"/>
                </a:lnTo>
                <a:close/>
                <a:moveTo>
                  <a:pt x="131" y="20"/>
                </a:moveTo>
                <a:cubicBezTo>
                  <a:pt x="131" y="20"/>
                  <a:pt x="118" y="12"/>
                  <a:pt x="101" y="14"/>
                </a:cubicBezTo>
                <a:cubicBezTo>
                  <a:pt x="89" y="16"/>
                  <a:pt x="84" y="21"/>
                  <a:pt x="84" y="21"/>
                </a:cubicBezTo>
                <a:cubicBezTo>
                  <a:pt x="53" y="0"/>
                  <a:pt x="53" y="0"/>
                  <a:pt x="53" y="0"/>
                </a:cubicBezTo>
                <a:cubicBezTo>
                  <a:pt x="0" y="59"/>
                  <a:pt x="0" y="59"/>
                  <a:pt x="0" y="59"/>
                </a:cubicBezTo>
                <a:cubicBezTo>
                  <a:pt x="79" y="118"/>
                  <a:pt x="79" y="118"/>
                  <a:pt x="79" y="11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90000"/>
              </a:lnSpc>
              <a:spcBef>
                <a:spcPts val="0"/>
              </a:spcBef>
              <a:spcAft>
                <a:spcPts val="0"/>
              </a:spcAft>
              <a:buClrTx/>
              <a:buSzTx/>
              <a:buFontTx/>
              <a:buNone/>
              <a:tabLst/>
              <a:defRPr/>
            </a:pPr>
            <a:endParaRPr kumimoji="0" lang="en-US" sz="918" b="0" i="0" u="none" strike="noStrike" kern="0" cap="none" spc="0" normalizeH="0" baseline="0" noProof="0">
              <a:ln>
                <a:noFill/>
              </a:ln>
              <a:solidFill>
                <a:srgbClr val="505050"/>
              </a:solidFill>
              <a:effectLst/>
              <a:uLnTx/>
              <a:uFillTx/>
            </a:endParaRPr>
          </a:p>
        </p:txBody>
      </p:sp>
      <p:pic>
        <p:nvPicPr>
          <p:cNvPr id="83" name="Picture 82">
            <a:extLst>
              <a:ext uri="{FF2B5EF4-FFF2-40B4-BE49-F238E27FC236}">
                <a16:creationId xmlns:a16="http://schemas.microsoft.com/office/drawing/2014/main" id="{BC9193B0-4897-42C0-AF47-E98651BB7C49}"/>
              </a:ext>
            </a:extLst>
          </p:cNvPr>
          <p:cNvPicPr>
            <a:picLocks noChangeAspect="1"/>
          </p:cNvPicPr>
          <p:nvPr/>
        </p:nvPicPr>
        <p:blipFill>
          <a:blip r:embed="rId3"/>
          <a:stretch>
            <a:fillRect/>
          </a:stretch>
        </p:blipFill>
        <p:spPr>
          <a:xfrm>
            <a:off x="836011" y="1695047"/>
            <a:ext cx="411984" cy="409084"/>
          </a:xfrm>
          <a:prstGeom prst="rect">
            <a:avLst/>
          </a:prstGeom>
          <a:ln w="12700">
            <a:solidFill>
              <a:srgbClr val="1A1A1A"/>
            </a:solidFill>
          </a:ln>
        </p:spPr>
      </p:pic>
      <p:pic>
        <p:nvPicPr>
          <p:cNvPr id="84" name="Picture 83">
            <a:extLst>
              <a:ext uri="{FF2B5EF4-FFF2-40B4-BE49-F238E27FC236}">
                <a16:creationId xmlns:a16="http://schemas.microsoft.com/office/drawing/2014/main" id="{056B2ED8-684F-4522-9082-9B1CC5367F97}"/>
              </a:ext>
            </a:extLst>
          </p:cNvPr>
          <p:cNvPicPr>
            <a:picLocks noChangeAspect="1"/>
          </p:cNvPicPr>
          <p:nvPr/>
        </p:nvPicPr>
        <p:blipFill>
          <a:blip r:embed="rId4"/>
          <a:stretch>
            <a:fillRect/>
          </a:stretch>
        </p:blipFill>
        <p:spPr>
          <a:xfrm>
            <a:off x="8288629" y="1747889"/>
            <a:ext cx="615571" cy="354420"/>
          </a:xfrm>
          <a:prstGeom prst="rect">
            <a:avLst/>
          </a:prstGeom>
        </p:spPr>
      </p:pic>
      <p:sp>
        <p:nvSpPr>
          <p:cNvPr id="85" name="Rectangle 84">
            <a:extLst>
              <a:ext uri="{FF2B5EF4-FFF2-40B4-BE49-F238E27FC236}">
                <a16:creationId xmlns:a16="http://schemas.microsoft.com/office/drawing/2014/main" id="{E49CE2A4-05CC-4BF3-A24B-E4BC24DFD98B}"/>
              </a:ext>
            </a:extLst>
          </p:cNvPr>
          <p:cNvSpPr/>
          <p:nvPr/>
        </p:nvSpPr>
        <p:spPr bwMode="auto">
          <a:xfrm>
            <a:off x="600855" y="2357296"/>
            <a:ext cx="933177" cy="839343"/>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56603" tIns="56603" rIns="56603" bIns="56603" numCol="1" spcCol="0" rtlCol="0" fromWordArt="0" anchor="ctr" anchorCtr="0" forceAA="0" compatLnSpc="1">
            <a:prstTxWarp prst="textNoShape">
              <a:avLst/>
            </a:prstTxWarp>
            <a:noAutofit/>
          </a:bodyPr>
          <a:lstStyle/>
          <a:p>
            <a:pPr marL="0" marR="0" lvl="0" indent="0" algn="ctr" defTabSz="1131611"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42</a:t>
            </a:r>
          </a:p>
        </p:txBody>
      </p:sp>
      <p:sp>
        <p:nvSpPr>
          <p:cNvPr id="86" name="Rectangle 85">
            <a:extLst>
              <a:ext uri="{FF2B5EF4-FFF2-40B4-BE49-F238E27FC236}">
                <a16:creationId xmlns:a16="http://schemas.microsoft.com/office/drawing/2014/main" id="{6E5E4BF6-F017-49A5-98AA-AF39371CD972}"/>
              </a:ext>
            </a:extLst>
          </p:cNvPr>
          <p:cNvSpPr/>
          <p:nvPr/>
        </p:nvSpPr>
        <p:spPr bwMode="auto">
          <a:xfrm>
            <a:off x="1534031" y="2357296"/>
            <a:ext cx="915119" cy="83934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13206" tIns="113206" rIns="56603" bIns="56603" numCol="1" spcCol="0" rtlCol="0" fromWordArt="0" anchor="ctr" anchorCtr="0" forceAA="0" compatLnSpc="1">
            <a:prstTxWarp prst="textNoShape">
              <a:avLst/>
            </a:prstTxWarp>
            <a:noAutofit/>
          </a:bodyPr>
          <a:lstStyle/>
          <a:p>
            <a:pPr marL="0" marR="0" lvl="0" indent="0" defTabSz="113161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rPr>
              <a:t>Global Regions </a:t>
            </a:r>
          </a:p>
        </p:txBody>
      </p:sp>
      <p:sp>
        <p:nvSpPr>
          <p:cNvPr id="87" name="Rectangle 86">
            <a:extLst>
              <a:ext uri="{FF2B5EF4-FFF2-40B4-BE49-F238E27FC236}">
                <a16:creationId xmlns:a16="http://schemas.microsoft.com/office/drawing/2014/main" id="{224C32A5-39B4-45ED-A8C5-77A2F9CC0733}"/>
              </a:ext>
            </a:extLst>
          </p:cNvPr>
          <p:cNvSpPr/>
          <p:nvPr/>
        </p:nvSpPr>
        <p:spPr bwMode="auto">
          <a:xfrm>
            <a:off x="2479399" y="2357296"/>
            <a:ext cx="933177" cy="839343"/>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56603" tIns="56603" rIns="56603" bIns="56603" numCol="1" spcCol="0" rtlCol="0" fromWordArt="0" anchor="ctr" anchorCtr="0" forceAA="0" compatLnSpc="1">
            <a:prstTxWarp prst="textNoShape">
              <a:avLst/>
            </a:prstTxWarp>
            <a:noAutofit/>
          </a:bodyPr>
          <a:lstStyle/>
          <a:p>
            <a:pPr marL="0" marR="0" lvl="0" indent="0" algn="ctr" defTabSz="1131611"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33k Miles</a:t>
            </a:r>
          </a:p>
        </p:txBody>
      </p:sp>
      <p:sp>
        <p:nvSpPr>
          <p:cNvPr id="88" name="Rectangle 87">
            <a:extLst>
              <a:ext uri="{FF2B5EF4-FFF2-40B4-BE49-F238E27FC236}">
                <a16:creationId xmlns:a16="http://schemas.microsoft.com/office/drawing/2014/main" id="{9DE9EEFC-8F96-4441-AE0F-C72D8616C27C}"/>
              </a:ext>
            </a:extLst>
          </p:cNvPr>
          <p:cNvSpPr/>
          <p:nvPr/>
        </p:nvSpPr>
        <p:spPr bwMode="auto">
          <a:xfrm>
            <a:off x="3412576" y="2357296"/>
            <a:ext cx="876360" cy="83934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13206" tIns="113206" rIns="56603" bIns="56603" numCol="1" spcCol="0" rtlCol="0" fromWordArt="0" anchor="ctr" anchorCtr="0" forceAA="0" compatLnSpc="1">
            <a:prstTxWarp prst="textNoShape">
              <a:avLst/>
            </a:prstTxWarp>
            <a:noAutofit/>
          </a:bodyPr>
          <a:lstStyle/>
          <a:p>
            <a:pPr marL="0" marR="0" lvl="0" indent="0" defTabSz="113161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rPr>
              <a:t>Active Fiber </a:t>
            </a:r>
          </a:p>
        </p:txBody>
      </p:sp>
      <p:sp>
        <p:nvSpPr>
          <p:cNvPr id="89" name="Rectangle 88">
            <a:extLst>
              <a:ext uri="{FF2B5EF4-FFF2-40B4-BE49-F238E27FC236}">
                <a16:creationId xmlns:a16="http://schemas.microsoft.com/office/drawing/2014/main" id="{577A70B2-62EA-4916-AA7A-D77DF28D6DF9}"/>
              </a:ext>
            </a:extLst>
          </p:cNvPr>
          <p:cNvSpPr/>
          <p:nvPr/>
        </p:nvSpPr>
        <p:spPr bwMode="auto">
          <a:xfrm>
            <a:off x="8162739" y="2357296"/>
            <a:ext cx="933177" cy="839343"/>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56603" tIns="56603" rIns="56603" bIns="56603" numCol="1" spcCol="0" rtlCol="0" fromWordArt="0" anchor="ctr" anchorCtr="0" forceAA="0" compatLnSpc="1">
            <a:prstTxWarp prst="textNoShape">
              <a:avLst/>
            </a:prstTxWarp>
            <a:noAutofit/>
          </a:bodyPr>
          <a:lstStyle/>
          <a:p>
            <a:pPr marL="0" marR="0" lvl="0" indent="0" algn="ctr" defTabSz="1131611"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20/60</a:t>
            </a:r>
          </a:p>
          <a:p>
            <a:pPr marL="0" marR="0" lvl="0" indent="0" algn="ctr" defTabSz="1131611"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TB</a:t>
            </a:r>
          </a:p>
        </p:txBody>
      </p:sp>
      <p:sp>
        <p:nvSpPr>
          <p:cNvPr id="90" name="Rectangle 89">
            <a:extLst>
              <a:ext uri="{FF2B5EF4-FFF2-40B4-BE49-F238E27FC236}">
                <a16:creationId xmlns:a16="http://schemas.microsoft.com/office/drawing/2014/main" id="{8EB370E2-1F10-4AE9-BB69-844E4B1D32C8}"/>
              </a:ext>
            </a:extLst>
          </p:cNvPr>
          <p:cNvSpPr/>
          <p:nvPr/>
        </p:nvSpPr>
        <p:spPr bwMode="auto">
          <a:xfrm>
            <a:off x="9095915" y="2357296"/>
            <a:ext cx="915119" cy="83934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13206" tIns="113206" rIns="56603" bIns="56603" numCol="1" spcCol="0" rtlCol="0" fromWordArt="0" anchor="ctr" anchorCtr="0" forceAA="0" compatLnSpc="1">
            <a:prstTxWarp prst="textNoShape">
              <a:avLst/>
            </a:prstTxWarp>
            <a:noAutofit/>
          </a:bodyPr>
          <a:lstStyle/>
          <a:p>
            <a:pPr marL="0" marR="0" lvl="0" indent="0" defTabSz="113161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rPr>
              <a:t>SAP Certified </a:t>
            </a:r>
          </a:p>
        </p:txBody>
      </p:sp>
      <p:sp>
        <p:nvSpPr>
          <p:cNvPr id="91" name="Rectangle 90">
            <a:extLst>
              <a:ext uri="{FF2B5EF4-FFF2-40B4-BE49-F238E27FC236}">
                <a16:creationId xmlns:a16="http://schemas.microsoft.com/office/drawing/2014/main" id="{55809029-D788-4B8A-B899-B808EC5A7482}"/>
              </a:ext>
            </a:extLst>
          </p:cNvPr>
          <p:cNvSpPr/>
          <p:nvPr/>
        </p:nvSpPr>
        <p:spPr bwMode="auto">
          <a:xfrm>
            <a:off x="4381797" y="2357296"/>
            <a:ext cx="933177" cy="839343"/>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56603" tIns="56603" rIns="56603" bIns="56603" numCol="1" spcCol="0" rtlCol="0" fromWordArt="0" anchor="ctr" anchorCtr="0" forceAA="0" compatLnSpc="1">
            <a:prstTxWarp prst="textNoShape">
              <a:avLst/>
            </a:prstTxWarp>
            <a:noAutofit/>
          </a:bodyPr>
          <a:lstStyle/>
          <a:p>
            <a:pPr marL="0" marR="0" lvl="0" indent="0" algn="ctr" defTabSz="1131611"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1989</a:t>
            </a:r>
          </a:p>
        </p:txBody>
      </p:sp>
      <p:sp>
        <p:nvSpPr>
          <p:cNvPr id="92" name="Rectangle 91">
            <a:extLst>
              <a:ext uri="{FF2B5EF4-FFF2-40B4-BE49-F238E27FC236}">
                <a16:creationId xmlns:a16="http://schemas.microsoft.com/office/drawing/2014/main" id="{892ABBC0-2084-49EB-9AA3-C58924CBE93D}"/>
              </a:ext>
            </a:extLst>
          </p:cNvPr>
          <p:cNvSpPr/>
          <p:nvPr/>
        </p:nvSpPr>
        <p:spPr bwMode="auto">
          <a:xfrm>
            <a:off x="5314973" y="2357296"/>
            <a:ext cx="915119" cy="83934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13206" tIns="113206" rIns="56603" bIns="56603" numCol="1" spcCol="0" rtlCol="0" fromWordArt="0" anchor="ctr" anchorCtr="0" forceAA="0" compatLnSpc="1">
            <a:prstTxWarp prst="textNoShape">
              <a:avLst/>
            </a:prstTxWarp>
            <a:noAutofit/>
          </a:bodyPr>
          <a:lstStyle/>
          <a:p>
            <a:pPr marL="0" marR="0" lvl="0" indent="0" defTabSz="113161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rPr>
              <a:t>SAP Relation-</a:t>
            </a:r>
          </a:p>
          <a:p>
            <a:pPr marL="0" marR="0" lvl="0" indent="0" defTabSz="113161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rPr>
              <a:t>ship </a:t>
            </a:r>
          </a:p>
        </p:txBody>
      </p:sp>
      <p:sp>
        <p:nvSpPr>
          <p:cNvPr id="93" name="Rectangle 92">
            <a:extLst>
              <a:ext uri="{FF2B5EF4-FFF2-40B4-BE49-F238E27FC236}">
                <a16:creationId xmlns:a16="http://schemas.microsoft.com/office/drawing/2014/main" id="{497F8A2E-8D8E-4247-9566-537C18391655}"/>
              </a:ext>
            </a:extLst>
          </p:cNvPr>
          <p:cNvSpPr/>
          <p:nvPr/>
        </p:nvSpPr>
        <p:spPr bwMode="auto">
          <a:xfrm>
            <a:off x="6260341" y="2357296"/>
            <a:ext cx="933177" cy="839343"/>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56603" tIns="56603" rIns="56603" bIns="56603" numCol="1" spcCol="0" rtlCol="0" fromWordArt="0" anchor="ctr" anchorCtr="0" forceAA="0" compatLnSpc="1">
            <a:prstTxWarp prst="textNoShape">
              <a:avLst/>
            </a:prstTxWarp>
            <a:noAutofit/>
          </a:bodyPr>
          <a:lstStyle/>
          <a:p>
            <a:pPr marL="0" marR="0" lvl="0" indent="0" algn="ctr" defTabSz="1131611"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17 </a:t>
            </a:r>
          </a:p>
        </p:txBody>
      </p:sp>
      <p:sp>
        <p:nvSpPr>
          <p:cNvPr id="94" name="Rectangle 93">
            <a:extLst>
              <a:ext uri="{FF2B5EF4-FFF2-40B4-BE49-F238E27FC236}">
                <a16:creationId xmlns:a16="http://schemas.microsoft.com/office/drawing/2014/main" id="{4C7BDF88-88D7-47E8-B0BB-7E939AFA811A}"/>
              </a:ext>
            </a:extLst>
          </p:cNvPr>
          <p:cNvSpPr/>
          <p:nvPr/>
        </p:nvSpPr>
        <p:spPr bwMode="auto">
          <a:xfrm>
            <a:off x="7203439" y="2357296"/>
            <a:ext cx="876360" cy="83934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13206" tIns="113206" rIns="56603" bIns="56603" numCol="1" spcCol="0" rtlCol="0" fromWordArt="0" anchor="ctr" anchorCtr="0" forceAA="0" compatLnSpc="1">
            <a:prstTxWarp prst="textNoShape">
              <a:avLst/>
            </a:prstTxWarp>
            <a:noAutofit/>
          </a:bodyPr>
          <a:lstStyle/>
          <a:p>
            <a:pPr marL="0" marR="0" lvl="0" indent="0" defTabSz="113161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rPr>
              <a:t>Enterprise Apps SAP runs on Azure </a:t>
            </a:r>
          </a:p>
        </p:txBody>
      </p:sp>
      <p:grpSp>
        <p:nvGrpSpPr>
          <p:cNvPr id="95" name="Group 94">
            <a:extLst>
              <a:ext uri="{FF2B5EF4-FFF2-40B4-BE49-F238E27FC236}">
                <a16:creationId xmlns:a16="http://schemas.microsoft.com/office/drawing/2014/main" id="{F651584F-F9E1-44BF-B4DA-F9D562F0CEC2}"/>
              </a:ext>
            </a:extLst>
          </p:cNvPr>
          <p:cNvGrpSpPr/>
          <p:nvPr/>
        </p:nvGrpSpPr>
        <p:grpSpPr>
          <a:xfrm>
            <a:off x="600855" y="3268573"/>
            <a:ext cx="3688080" cy="839343"/>
            <a:chOff x="588263" y="2311285"/>
            <a:chExt cx="3616093" cy="822960"/>
          </a:xfrm>
        </p:grpSpPr>
        <p:sp>
          <p:nvSpPr>
            <p:cNvPr id="96" name="Rectangle 95">
              <a:extLst>
                <a:ext uri="{FF2B5EF4-FFF2-40B4-BE49-F238E27FC236}">
                  <a16:creationId xmlns:a16="http://schemas.microsoft.com/office/drawing/2014/main" id="{DB526031-1406-45BD-BD9D-059729D46067}"/>
                </a:ext>
              </a:extLst>
            </p:cNvPr>
            <p:cNvSpPr/>
            <p:nvPr/>
          </p:nvSpPr>
          <p:spPr bwMode="auto">
            <a:xfrm>
              <a:off x="588263" y="2311285"/>
              <a:ext cx="914962" cy="82296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56603" tIns="56603" rIns="56603" bIns="56603" numCol="1" spcCol="0" rtlCol="0" fromWordArt="0" anchor="ctr" anchorCtr="0" forceAA="0" compatLnSpc="1">
              <a:prstTxWarp prst="textNoShape">
                <a:avLst/>
              </a:prstTxWarp>
              <a:noAutofit/>
            </a:bodyPr>
            <a:lstStyle/>
            <a:p>
              <a:pPr marL="0" marR="0" lvl="0" indent="0" algn="ctr" defTabSz="1131611"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$1 B</a:t>
              </a:r>
            </a:p>
          </p:txBody>
        </p:sp>
        <p:sp>
          <p:nvSpPr>
            <p:cNvPr id="97" name="Rectangle 96">
              <a:extLst>
                <a:ext uri="{FF2B5EF4-FFF2-40B4-BE49-F238E27FC236}">
                  <a16:creationId xmlns:a16="http://schemas.microsoft.com/office/drawing/2014/main" id="{39F2BA61-2FFD-4FFE-BAE3-AB8FDADC6C79}"/>
                </a:ext>
              </a:extLst>
            </p:cNvPr>
            <p:cNvSpPr/>
            <p:nvPr/>
          </p:nvSpPr>
          <p:spPr bwMode="auto">
            <a:xfrm>
              <a:off x="1503224" y="2311285"/>
              <a:ext cx="897257" cy="82296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13206" tIns="113206" rIns="56603" bIns="56603" numCol="1" spcCol="0" rtlCol="0" fromWordArt="0" anchor="ctr" anchorCtr="0" forceAA="0" compatLnSpc="1">
              <a:prstTxWarp prst="textNoShape">
                <a:avLst/>
              </a:prstTxWarp>
              <a:noAutofit/>
            </a:bodyPr>
            <a:lstStyle/>
            <a:p>
              <a:pPr marL="0" marR="0" lvl="0" indent="0" defTabSz="113161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rPr>
                <a:t>Spent on Security Annually </a:t>
              </a:r>
            </a:p>
          </p:txBody>
        </p:sp>
        <p:sp>
          <p:nvSpPr>
            <p:cNvPr id="98" name="Rectangle 97">
              <a:extLst>
                <a:ext uri="{FF2B5EF4-FFF2-40B4-BE49-F238E27FC236}">
                  <a16:creationId xmlns:a16="http://schemas.microsoft.com/office/drawing/2014/main" id="{BE4B9277-1F07-43B1-9DC8-8E26013199AC}"/>
                </a:ext>
              </a:extLst>
            </p:cNvPr>
            <p:cNvSpPr/>
            <p:nvPr/>
          </p:nvSpPr>
          <p:spPr bwMode="auto">
            <a:xfrm>
              <a:off x="2430140" y="2311285"/>
              <a:ext cx="914962" cy="82296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56603" tIns="56603" rIns="56603" bIns="56603" numCol="1" spcCol="0" rtlCol="0" fromWordArt="0" anchor="ctr" anchorCtr="0" forceAA="0" compatLnSpc="1">
              <a:prstTxWarp prst="textNoShape">
                <a:avLst/>
              </a:prstTxWarp>
              <a:noAutofit/>
            </a:bodyPr>
            <a:lstStyle/>
            <a:p>
              <a:pPr marL="0" marR="0" lvl="0" indent="0" algn="ctr" defTabSz="1131611"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9" name="Rectangle 98">
              <a:extLst>
                <a:ext uri="{FF2B5EF4-FFF2-40B4-BE49-F238E27FC236}">
                  <a16:creationId xmlns:a16="http://schemas.microsoft.com/office/drawing/2014/main" id="{E1B56B5B-5E07-4A9C-A71C-4E34E9C7251A}"/>
                </a:ext>
              </a:extLst>
            </p:cNvPr>
            <p:cNvSpPr/>
            <p:nvPr/>
          </p:nvSpPr>
          <p:spPr bwMode="auto">
            <a:xfrm>
              <a:off x="3345102" y="2311285"/>
              <a:ext cx="859254" cy="82296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13206" tIns="113206" rIns="56603" bIns="56603" numCol="1" spcCol="0" rtlCol="0" fromWordArt="0" anchor="ctr" anchorCtr="0" forceAA="0" compatLnSpc="1">
              <a:prstTxWarp prst="textNoShape">
                <a:avLst/>
              </a:prstTxWarp>
              <a:noAutofit/>
            </a:bodyPr>
            <a:lstStyle/>
            <a:p>
              <a:pPr marL="0" marR="0" lvl="0" indent="0" defTabSz="1131611" eaLnBrk="1" fontAlgn="base" latinLnBrk="0" hangingPunct="1">
                <a:lnSpc>
                  <a:spcPct val="9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endParaRPr>
            </a:p>
          </p:txBody>
        </p:sp>
      </p:grpSp>
      <p:grpSp>
        <p:nvGrpSpPr>
          <p:cNvPr id="100" name="Group 99">
            <a:extLst>
              <a:ext uri="{FF2B5EF4-FFF2-40B4-BE49-F238E27FC236}">
                <a16:creationId xmlns:a16="http://schemas.microsoft.com/office/drawing/2014/main" id="{45E1D403-F4A0-408D-88B0-6BFCFE8BF6A8}"/>
              </a:ext>
            </a:extLst>
          </p:cNvPr>
          <p:cNvGrpSpPr/>
          <p:nvPr/>
        </p:nvGrpSpPr>
        <p:grpSpPr>
          <a:xfrm>
            <a:off x="8162739" y="3268573"/>
            <a:ext cx="3688080" cy="839343"/>
            <a:chOff x="588263" y="2311285"/>
            <a:chExt cx="3616093" cy="822960"/>
          </a:xfrm>
        </p:grpSpPr>
        <p:sp>
          <p:nvSpPr>
            <p:cNvPr id="101" name="Rectangle 100">
              <a:extLst>
                <a:ext uri="{FF2B5EF4-FFF2-40B4-BE49-F238E27FC236}">
                  <a16:creationId xmlns:a16="http://schemas.microsoft.com/office/drawing/2014/main" id="{6DB15F8D-2A5D-4FB2-B8E4-0CF2C1AA887C}"/>
                </a:ext>
              </a:extLst>
            </p:cNvPr>
            <p:cNvSpPr/>
            <p:nvPr/>
          </p:nvSpPr>
          <p:spPr bwMode="auto">
            <a:xfrm>
              <a:off x="588263" y="2311285"/>
              <a:ext cx="914962" cy="82296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56603" tIns="56603" rIns="56603" bIns="56603" numCol="1" spcCol="0" rtlCol="0" fromWordArt="0" anchor="ctr" anchorCtr="0" forceAA="0" compatLnSpc="1">
              <a:prstTxWarp prst="textNoShape">
                <a:avLst/>
              </a:prstTxWarp>
              <a:noAutofit/>
            </a:bodyPr>
            <a:lstStyle/>
            <a:p>
              <a:pPr marL="0" marR="0" lvl="0" indent="0" algn="ctr" defTabSz="1131611"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30-70%</a:t>
              </a:r>
            </a:p>
          </p:txBody>
        </p:sp>
        <p:sp>
          <p:nvSpPr>
            <p:cNvPr id="102" name="Rectangle 101">
              <a:extLst>
                <a:ext uri="{FF2B5EF4-FFF2-40B4-BE49-F238E27FC236}">
                  <a16:creationId xmlns:a16="http://schemas.microsoft.com/office/drawing/2014/main" id="{B07A55F8-2A41-4DEA-BDB0-CEC152EC24AF}"/>
                </a:ext>
              </a:extLst>
            </p:cNvPr>
            <p:cNvSpPr/>
            <p:nvPr/>
          </p:nvSpPr>
          <p:spPr bwMode="auto">
            <a:xfrm>
              <a:off x="1503224" y="2311285"/>
              <a:ext cx="897257" cy="82296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13206" tIns="113206" rIns="56603" bIns="56603" numCol="1" spcCol="0" rtlCol="0" fromWordArt="0" anchor="ctr" anchorCtr="0" forceAA="0" compatLnSpc="1">
              <a:prstTxWarp prst="textNoShape">
                <a:avLst/>
              </a:prstTxWarp>
              <a:noAutofit/>
            </a:bodyPr>
            <a:lstStyle/>
            <a:p>
              <a:pPr marL="0" marR="0" lvl="0" indent="0" defTabSz="113161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rPr>
                <a:t>Cost Savings </a:t>
              </a:r>
            </a:p>
          </p:txBody>
        </p:sp>
        <p:sp>
          <p:nvSpPr>
            <p:cNvPr id="103" name="Rectangle 102">
              <a:extLst>
                <a:ext uri="{FF2B5EF4-FFF2-40B4-BE49-F238E27FC236}">
                  <a16:creationId xmlns:a16="http://schemas.microsoft.com/office/drawing/2014/main" id="{854BEBB4-3813-4ADA-8A59-D9E4A1D3F5F7}"/>
                </a:ext>
              </a:extLst>
            </p:cNvPr>
            <p:cNvSpPr/>
            <p:nvPr/>
          </p:nvSpPr>
          <p:spPr bwMode="auto">
            <a:xfrm>
              <a:off x="2430140" y="2311285"/>
              <a:ext cx="914962" cy="82296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56603" tIns="56603" rIns="56603" bIns="56603" numCol="1" spcCol="0" rtlCol="0" fromWordArt="0" anchor="ctr" anchorCtr="0" forceAA="0" compatLnSpc="1">
              <a:prstTxWarp prst="textNoShape">
                <a:avLst/>
              </a:prstTxWarp>
              <a:noAutofit/>
            </a:bodyPr>
            <a:lstStyle/>
            <a:p>
              <a:pPr marL="0" marR="0" lvl="0" indent="0" algn="ctr" defTabSz="1131611"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4" name="Rectangle 103">
              <a:extLst>
                <a:ext uri="{FF2B5EF4-FFF2-40B4-BE49-F238E27FC236}">
                  <a16:creationId xmlns:a16="http://schemas.microsoft.com/office/drawing/2014/main" id="{C43A2536-2E63-455C-B21B-7B19C0F4B39D}"/>
                </a:ext>
              </a:extLst>
            </p:cNvPr>
            <p:cNvSpPr/>
            <p:nvPr/>
          </p:nvSpPr>
          <p:spPr bwMode="auto">
            <a:xfrm>
              <a:off x="3345102" y="2311285"/>
              <a:ext cx="859254" cy="82296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13206" tIns="113206" rIns="56603" bIns="56603" numCol="1" spcCol="0" rtlCol="0" fromWordArt="0" anchor="ctr" anchorCtr="0" forceAA="0" compatLnSpc="1">
              <a:prstTxWarp prst="textNoShape">
                <a:avLst/>
              </a:prstTxWarp>
              <a:noAutofit/>
            </a:bodyPr>
            <a:lstStyle/>
            <a:p>
              <a:pPr marL="0" marR="0" lvl="0" indent="0" defTabSz="1131611" eaLnBrk="1" fontAlgn="base" latinLnBrk="0" hangingPunct="1">
                <a:lnSpc>
                  <a:spcPct val="9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endParaRPr>
            </a:p>
          </p:txBody>
        </p:sp>
      </p:grpSp>
      <p:grpSp>
        <p:nvGrpSpPr>
          <p:cNvPr id="105" name="Group 104">
            <a:extLst>
              <a:ext uri="{FF2B5EF4-FFF2-40B4-BE49-F238E27FC236}">
                <a16:creationId xmlns:a16="http://schemas.microsoft.com/office/drawing/2014/main" id="{486F6093-FAEA-49FF-8D94-6A55F28745CC}"/>
              </a:ext>
            </a:extLst>
          </p:cNvPr>
          <p:cNvGrpSpPr/>
          <p:nvPr/>
        </p:nvGrpSpPr>
        <p:grpSpPr>
          <a:xfrm>
            <a:off x="4381796" y="3268573"/>
            <a:ext cx="3688080" cy="839343"/>
            <a:chOff x="588263" y="2311285"/>
            <a:chExt cx="3616093" cy="822960"/>
          </a:xfrm>
        </p:grpSpPr>
        <p:sp>
          <p:nvSpPr>
            <p:cNvPr id="106" name="Rectangle 105">
              <a:extLst>
                <a:ext uri="{FF2B5EF4-FFF2-40B4-BE49-F238E27FC236}">
                  <a16:creationId xmlns:a16="http://schemas.microsoft.com/office/drawing/2014/main" id="{3D4FB7F7-FA90-47AB-854F-EAE50A02B382}"/>
                </a:ext>
              </a:extLst>
            </p:cNvPr>
            <p:cNvSpPr/>
            <p:nvPr/>
          </p:nvSpPr>
          <p:spPr bwMode="auto">
            <a:xfrm>
              <a:off x="588263" y="2311285"/>
              <a:ext cx="914962" cy="82296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56603" tIns="56603" rIns="56603" bIns="56603" numCol="1" spcCol="0" rtlCol="0" fromWordArt="0" anchor="ctr" anchorCtr="0" forceAA="0" compatLnSpc="1">
              <a:prstTxWarp prst="textNoShape">
                <a:avLst/>
              </a:prstTxWarp>
              <a:noAutofit/>
            </a:bodyPr>
            <a:lstStyle/>
            <a:p>
              <a:pPr marL="0" marR="0" lvl="0" indent="0" algn="ctr" defTabSz="1131611"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50TB</a:t>
              </a:r>
            </a:p>
          </p:txBody>
        </p:sp>
        <p:sp>
          <p:nvSpPr>
            <p:cNvPr id="107" name="Rectangle 106">
              <a:extLst>
                <a:ext uri="{FF2B5EF4-FFF2-40B4-BE49-F238E27FC236}">
                  <a16:creationId xmlns:a16="http://schemas.microsoft.com/office/drawing/2014/main" id="{BA826687-445C-4AF5-BBE8-9933E30A25ED}"/>
                </a:ext>
              </a:extLst>
            </p:cNvPr>
            <p:cNvSpPr/>
            <p:nvPr/>
          </p:nvSpPr>
          <p:spPr bwMode="auto">
            <a:xfrm>
              <a:off x="1503224" y="2311285"/>
              <a:ext cx="897257" cy="82296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13206" tIns="113206" rIns="56603" bIns="56603" numCol="1" spcCol="0" rtlCol="0" fromWordArt="0" anchor="ctr" anchorCtr="0" forceAA="0" compatLnSpc="1">
              <a:prstTxWarp prst="textNoShape">
                <a:avLst/>
              </a:prstTxWarp>
              <a:noAutofit/>
            </a:bodyPr>
            <a:lstStyle/>
            <a:p>
              <a:pPr marL="0" marR="0" lvl="0" indent="0" defTabSz="113161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rPr>
                <a:t>Microsoft SAP estate in Azure </a:t>
              </a:r>
            </a:p>
          </p:txBody>
        </p:sp>
        <p:sp>
          <p:nvSpPr>
            <p:cNvPr id="108" name="Rectangle 107">
              <a:extLst>
                <a:ext uri="{FF2B5EF4-FFF2-40B4-BE49-F238E27FC236}">
                  <a16:creationId xmlns:a16="http://schemas.microsoft.com/office/drawing/2014/main" id="{BCB66FDB-96AE-4EE2-8735-AAA8B48C8F5C}"/>
                </a:ext>
              </a:extLst>
            </p:cNvPr>
            <p:cNvSpPr/>
            <p:nvPr/>
          </p:nvSpPr>
          <p:spPr bwMode="auto">
            <a:xfrm>
              <a:off x="2430140" y="2311285"/>
              <a:ext cx="914962" cy="82296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56603" tIns="56603" rIns="56603" bIns="56603" numCol="1" spcCol="0" rtlCol="0" fromWordArt="0" anchor="ctr" anchorCtr="0" forceAA="0" compatLnSpc="1">
              <a:prstTxWarp prst="textNoShape">
                <a:avLst/>
              </a:prstTxWarp>
              <a:noAutofit/>
            </a:bodyPr>
            <a:lstStyle/>
            <a:p>
              <a:pPr marL="0" marR="0" lvl="0" indent="0" algn="ctr" defTabSz="1131611"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220+ SIs</a:t>
              </a:r>
            </a:p>
          </p:txBody>
        </p:sp>
        <p:sp>
          <p:nvSpPr>
            <p:cNvPr id="109" name="Rectangle 108">
              <a:extLst>
                <a:ext uri="{FF2B5EF4-FFF2-40B4-BE49-F238E27FC236}">
                  <a16:creationId xmlns:a16="http://schemas.microsoft.com/office/drawing/2014/main" id="{3921A837-821B-4F46-9095-80F2AD5AA16C}"/>
                </a:ext>
              </a:extLst>
            </p:cNvPr>
            <p:cNvSpPr/>
            <p:nvPr/>
          </p:nvSpPr>
          <p:spPr bwMode="auto">
            <a:xfrm>
              <a:off x="3345102" y="2311285"/>
              <a:ext cx="859254" cy="82296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13206" tIns="113206" rIns="56603" bIns="56603" numCol="1" spcCol="0" rtlCol="0" fromWordArt="0" anchor="ctr" anchorCtr="0" forceAA="0" compatLnSpc="1">
              <a:prstTxWarp prst="textNoShape">
                <a:avLst/>
              </a:prstTxWarp>
              <a:noAutofit/>
            </a:bodyPr>
            <a:lstStyle/>
            <a:p>
              <a:pPr marL="0" marR="0" lvl="0" indent="0" defTabSz="113161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rPr>
                <a:t>WW focused on SAP on Azure </a:t>
              </a:r>
            </a:p>
          </p:txBody>
        </p:sp>
      </p:grpSp>
      <p:grpSp>
        <p:nvGrpSpPr>
          <p:cNvPr id="110" name="Group 109">
            <a:extLst>
              <a:ext uri="{FF2B5EF4-FFF2-40B4-BE49-F238E27FC236}">
                <a16:creationId xmlns:a16="http://schemas.microsoft.com/office/drawing/2014/main" id="{07F9AA39-B3A5-4E81-B849-2479F8817F70}"/>
              </a:ext>
            </a:extLst>
          </p:cNvPr>
          <p:cNvGrpSpPr/>
          <p:nvPr/>
        </p:nvGrpSpPr>
        <p:grpSpPr>
          <a:xfrm>
            <a:off x="600853" y="4164368"/>
            <a:ext cx="11249964" cy="854826"/>
            <a:chOff x="588263" y="2296104"/>
            <a:chExt cx="11030378" cy="838141"/>
          </a:xfrm>
        </p:grpSpPr>
        <p:grpSp>
          <p:nvGrpSpPr>
            <p:cNvPr id="111" name="Group 110">
              <a:extLst>
                <a:ext uri="{FF2B5EF4-FFF2-40B4-BE49-F238E27FC236}">
                  <a16:creationId xmlns:a16="http://schemas.microsoft.com/office/drawing/2014/main" id="{AE22F1EF-0E8C-4130-8C98-1C6E74FEDA16}"/>
                </a:ext>
              </a:extLst>
            </p:cNvPr>
            <p:cNvGrpSpPr/>
            <p:nvPr/>
          </p:nvGrpSpPr>
          <p:grpSpPr>
            <a:xfrm>
              <a:off x="588263" y="2311285"/>
              <a:ext cx="1812218" cy="822960"/>
              <a:chOff x="588263" y="2311285"/>
              <a:chExt cx="1812218" cy="822960"/>
            </a:xfrm>
          </p:grpSpPr>
          <p:sp>
            <p:nvSpPr>
              <p:cNvPr id="122" name="Rectangle 121">
                <a:extLst>
                  <a:ext uri="{FF2B5EF4-FFF2-40B4-BE49-F238E27FC236}">
                    <a16:creationId xmlns:a16="http://schemas.microsoft.com/office/drawing/2014/main" id="{D1FC1832-939F-4437-AF2F-95BB32652B57}"/>
                  </a:ext>
                </a:extLst>
              </p:cNvPr>
              <p:cNvSpPr/>
              <p:nvPr/>
            </p:nvSpPr>
            <p:spPr bwMode="auto">
              <a:xfrm>
                <a:off x="588263" y="2311285"/>
                <a:ext cx="914962" cy="82296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56603" tIns="56603" rIns="56603" bIns="56603" numCol="1" spcCol="0" rtlCol="0" fromWordArt="0" anchor="ctr" anchorCtr="0" forceAA="0" compatLnSpc="1">
                <a:prstTxWarp prst="textNoShape">
                  <a:avLst/>
                </a:prstTxWarp>
                <a:noAutofit/>
              </a:bodyPr>
              <a:lstStyle/>
              <a:p>
                <a:pPr marL="0" marR="0" lvl="0" indent="0" algn="ctr" defTabSz="1131611"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8k+</a:t>
                </a:r>
              </a:p>
            </p:txBody>
          </p:sp>
          <p:sp>
            <p:nvSpPr>
              <p:cNvPr id="123" name="Rectangle 122">
                <a:extLst>
                  <a:ext uri="{FF2B5EF4-FFF2-40B4-BE49-F238E27FC236}">
                    <a16:creationId xmlns:a16="http://schemas.microsoft.com/office/drawing/2014/main" id="{DFE014B9-DAAA-4296-956B-118402DB321B}"/>
                  </a:ext>
                </a:extLst>
              </p:cNvPr>
              <p:cNvSpPr/>
              <p:nvPr/>
            </p:nvSpPr>
            <p:spPr bwMode="auto">
              <a:xfrm>
                <a:off x="1503224" y="2311285"/>
                <a:ext cx="897257" cy="82296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13206" tIns="113206" rIns="56603" bIns="56603" numCol="1" spcCol="0" rtlCol="0" fromWordArt="0" anchor="ctr" anchorCtr="0" forceAA="0" compatLnSpc="1">
                <a:prstTxWarp prst="textNoShape">
                  <a:avLst/>
                </a:prstTxWarp>
                <a:noAutofit/>
              </a:bodyPr>
              <a:lstStyle/>
              <a:p>
                <a:pPr marL="0" marR="0" lvl="0" indent="0" defTabSz="113161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rPr>
                  <a:t>ISP Sessions</a:t>
                </a:r>
              </a:p>
            </p:txBody>
          </p:sp>
        </p:grpSp>
        <p:grpSp>
          <p:nvGrpSpPr>
            <p:cNvPr id="112" name="Group 111">
              <a:extLst>
                <a:ext uri="{FF2B5EF4-FFF2-40B4-BE49-F238E27FC236}">
                  <a16:creationId xmlns:a16="http://schemas.microsoft.com/office/drawing/2014/main" id="{75281DCB-E7DB-4AE9-9399-B31C2548C76C}"/>
                </a:ext>
              </a:extLst>
            </p:cNvPr>
            <p:cNvGrpSpPr/>
            <p:nvPr/>
          </p:nvGrpSpPr>
          <p:grpSpPr>
            <a:xfrm>
              <a:off x="8002548" y="2311285"/>
              <a:ext cx="3616093" cy="822960"/>
              <a:chOff x="588263" y="2311285"/>
              <a:chExt cx="3616093" cy="822960"/>
            </a:xfrm>
          </p:grpSpPr>
          <p:sp>
            <p:nvSpPr>
              <p:cNvPr id="118" name="Rectangle 117">
                <a:extLst>
                  <a:ext uri="{FF2B5EF4-FFF2-40B4-BE49-F238E27FC236}">
                    <a16:creationId xmlns:a16="http://schemas.microsoft.com/office/drawing/2014/main" id="{C08D8E54-F554-4FEB-8D7A-79E7C1FEED43}"/>
                  </a:ext>
                </a:extLst>
              </p:cNvPr>
              <p:cNvSpPr/>
              <p:nvPr/>
            </p:nvSpPr>
            <p:spPr bwMode="auto">
              <a:xfrm>
                <a:off x="588263" y="2311285"/>
                <a:ext cx="914962" cy="82296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56603" tIns="56603" rIns="56603" bIns="56603" numCol="1" spcCol="0" rtlCol="0" fromWordArt="0" anchor="ctr" anchorCtr="0" forceAA="0" compatLnSpc="1">
                <a:prstTxWarp prst="textNoShape">
                  <a:avLst/>
                </a:prstTxWarp>
                <a:noAutofit/>
              </a:bodyPr>
              <a:lstStyle/>
              <a:p>
                <a:pPr marL="0" marR="0" lvl="0" indent="0" algn="ctr" defTabSz="1131611"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Secs</a:t>
                </a:r>
              </a:p>
            </p:txBody>
          </p:sp>
          <p:sp>
            <p:nvSpPr>
              <p:cNvPr id="119" name="Rectangle 118">
                <a:extLst>
                  <a:ext uri="{FF2B5EF4-FFF2-40B4-BE49-F238E27FC236}">
                    <a16:creationId xmlns:a16="http://schemas.microsoft.com/office/drawing/2014/main" id="{9D4ADD21-BED1-405E-BB23-EE455AB800CF}"/>
                  </a:ext>
                </a:extLst>
              </p:cNvPr>
              <p:cNvSpPr/>
              <p:nvPr/>
            </p:nvSpPr>
            <p:spPr bwMode="auto">
              <a:xfrm>
                <a:off x="1503224" y="2311285"/>
                <a:ext cx="897257" cy="82296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13206" tIns="113206" rIns="56603" bIns="56603" numCol="1" spcCol="0" rtlCol="0" fromWordArt="0" anchor="ctr" anchorCtr="0" forceAA="0" compatLnSpc="1">
                <a:prstTxWarp prst="textNoShape">
                  <a:avLst/>
                </a:prstTxWarp>
                <a:noAutofit/>
              </a:bodyPr>
              <a:lstStyle/>
              <a:p>
                <a:pPr marL="0" marR="0" lvl="0" indent="0" defTabSz="113161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rPr>
                  <a:t>Full 60TB backup</a:t>
                </a:r>
              </a:p>
            </p:txBody>
          </p:sp>
          <p:sp>
            <p:nvSpPr>
              <p:cNvPr id="120" name="Rectangle 119">
                <a:extLst>
                  <a:ext uri="{FF2B5EF4-FFF2-40B4-BE49-F238E27FC236}">
                    <a16:creationId xmlns:a16="http://schemas.microsoft.com/office/drawing/2014/main" id="{DB9E9AD4-B0D1-418D-A86B-89A463160C3F}"/>
                  </a:ext>
                </a:extLst>
              </p:cNvPr>
              <p:cNvSpPr/>
              <p:nvPr/>
            </p:nvSpPr>
            <p:spPr bwMode="auto">
              <a:xfrm>
                <a:off x="2430140" y="2311285"/>
                <a:ext cx="914962" cy="82296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56603" tIns="56603" rIns="56603" bIns="56603" numCol="1" spcCol="0" rtlCol="0" fromWordArt="0" anchor="ctr" anchorCtr="0" forceAA="0" compatLnSpc="1">
                <a:prstTxWarp prst="textNoShape">
                  <a:avLst/>
                </a:prstTxWarp>
                <a:noAutofit/>
              </a:bodyPr>
              <a:lstStyle/>
              <a:p>
                <a:pPr marL="0" marR="0" lvl="0" indent="0" algn="ctr" defTabSz="1131611"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33k Miles</a:t>
                </a:r>
              </a:p>
            </p:txBody>
          </p:sp>
          <p:sp>
            <p:nvSpPr>
              <p:cNvPr id="121" name="Rectangle 120">
                <a:extLst>
                  <a:ext uri="{FF2B5EF4-FFF2-40B4-BE49-F238E27FC236}">
                    <a16:creationId xmlns:a16="http://schemas.microsoft.com/office/drawing/2014/main" id="{AA176754-2A60-44F0-880E-3F8DAF9D65C6}"/>
                  </a:ext>
                </a:extLst>
              </p:cNvPr>
              <p:cNvSpPr/>
              <p:nvPr/>
            </p:nvSpPr>
            <p:spPr bwMode="auto">
              <a:xfrm>
                <a:off x="3345102" y="2311285"/>
                <a:ext cx="859254" cy="82296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13206" tIns="113206" rIns="56603" bIns="56603" numCol="1" spcCol="0" rtlCol="0" fromWordArt="0" anchor="ctr" anchorCtr="0" forceAA="0" compatLnSpc="1">
                <a:prstTxWarp prst="textNoShape">
                  <a:avLst/>
                </a:prstTxWarp>
                <a:noAutofit/>
              </a:bodyPr>
              <a:lstStyle/>
              <a:p>
                <a:pPr marL="0" marR="0" lvl="0" indent="0" defTabSz="113161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rPr>
                  <a:t>Active Fiber </a:t>
                </a:r>
              </a:p>
            </p:txBody>
          </p:sp>
        </p:grpSp>
        <p:grpSp>
          <p:nvGrpSpPr>
            <p:cNvPr id="113" name="Group 112">
              <a:extLst>
                <a:ext uri="{FF2B5EF4-FFF2-40B4-BE49-F238E27FC236}">
                  <a16:creationId xmlns:a16="http://schemas.microsoft.com/office/drawing/2014/main" id="{44978C2F-C9E2-41B8-80E7-902D3484FF2F}"/>
                </a:ext>
              </a:extLst>
            </p:cNvPr>
            <p:cNvGrpSpPr/>
            <p:nvPr/>
          </p:nvGrpSpPr>
          <p:grpSpPr>
            <a:xfrm>
              <a:off x="4295405" y="2296104"/>
              <a:ext cx="3616093" cy="838141"/>
              <a:chOff x="588263" y="2296104"/>
              <a:chExt cx="3616093" cy="838141"/>
            </a:xfrm>
          </p:grpSpPr>
          <p:sp>
            <p:nvSpPr>
              <p:cNvPr id="114" name="Rectangle 113">
                <a:extLst>
                  <a:ext uri="{FF2B5EF4-FFF2-40B4-BE49-F238E27FC236}">
                    <a16:creationId xmlns:a16="http://schemas.microsoft.com/office/drawing/2014/main" id="{3B198480-761E-498B-A64B-A21F77C548A7}"/>
                  </a:ext>
                </a:extLst>
              </p:cNvPr>
              <p:cNvSpPr/>
              <p:nvPr/>
            </p:nvSpPr>
            <p:spPr bwMode="auto">
              <a:xfrm>
                <a:off x="588263" y="2311285"/>
                <a:ext cx="914962" cy="82296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56603" tIns="56603" rIns="56603" bIns="56603" numCol="1" spcCol="0" rtlCol="0" fromWordArt="0" anchor="ctr" anchorCtr="0" forceAA="0" compatLnSpc="1">
                <a:prstTxWarp prst="textNoShape">
                  <a:avLst/>
                </a:prstTxWarp>
                <a:noAutofit/>
              </a:bodyPr>
              <a:lstStyle/>
              <a:p>
                <a:pPr marL="0" marR="0" lvl="0" indent="0" algn="ctr" defTabSz="1131611"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42</a:t>
                </a:r>
              </a:p>
            </p:txBody>
          </p:sp>
          <p:sp>
            <p:nvSpPr>
              <p:cNvPr id="115" name="Rectangle 114">
                <a:extLst>
                  <a:ext uri="{FF2B5EF4-FFF2-40B4-BE49-F238E27FC236}">
                    <a16:creationId xmlns:a16="http://schemas.microsoft.com/office/drawing/2014/main" id="{F1C543CE-F9A8-4611-936E-04A58405CF74}"/>
                  </a:ext>
                </a:extLst>
              </p:cNvPr>
              <p:cNvSpPr/>
              <p:nvPr/>
            </p:nvSpPr>
            <p:spPr bwMode="auto">
              <a:xfrm>
                <a:off x="1503224" y="2311285"/>
                <a:ext cx="897257" cy="82296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13206" tIns="113206" rIns="56603" bIns="56603" numCol="1" spcCol="0" rtlCol="0" fromWordArt="0" anchor="ctr" anchorCtr="0" forceAA="0" compatLnSpc="1">
                <a:prstTxWarp prst="textNoShape">
                  <a:avLst/>
                </a:prstTxWarp>
                <a:noAutofit/>
              </a:bodyPr>
              <a:lstStyle/>
              <a:p>
                <a:pPr marL="0" marR="0" lvl="0" indent="0" defTabSz="113161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rPr>
                  <a:t>Global Regions </a:t>
                </a:r>
              </a:p>
            </p:txBody>
          </p:sp>
          <p:sp>
            <p:nvSpPr>
              <p:cNvPr id="116" name="Rectangle 115">
                <a:extLst>
                  <a:ext uri="{FF2B5EF4-FFF2-40B4-BE49-F238E27FC236}">
                    <a16:creationId xmlns:a16="http://schemas.microsoft.com/office/drawing/2014/main" id="{A8B5DD1C-F92D-4639-89B5-0281A7B5C8E6}"/>
                  </a:ext>
                </a:extLst>
              </p:cNvPr>
              <p:cNvSpPr/>
              <p:nvPr/>
            </p:nvSpPr>
            <p:spPr bwMode="auto">
              <a:xfrm>
                <a:off x="2418187" y="2296104"/>
                <a:ext cx="914962" cy="82296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56603" tIns="56603" rIns="56603" bIns="56603" numCol="1" spcCol="0" rtlCol="0" fromWordArt="0" anchor="ctr" anchorCtr="0" forceAA="0" compatLnSpc="1">
                <a:prstTxWarp prst="textNoShape">
                  <a:avLst/>
                </a:prstTxWarp>
                <a:noAutofit/>
              </a:bodyPr>
              <a:lstStyle/>
              <a:p>
                <a:pPr marL="0" marR="0" lvl="0" indent="0" algn="ctr" defTabSz="1131611"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7" name="Rectangle 116">
                <a:extLst>
                  <a:ext uri="{FF2B5EF4-FFF2-40B4-BE49-F238E27FC236}">
                    <a16:creationId xmlns:a16="http://schemas.microsoft.com/office/drawing/2014/main" id="{373F2E37-BCA1-4E66-AF50-029622411C2C}"/>
                  </a:ext>
                </a:extLst>
              </p:cNvPr>
              <p:cNvSpPr/>
              <p:nvPr/>
            </p:nvSpPr>
            <p:spPr bwMode="auto">
              <a:xfrm>
                <a:off x="3345102" y="2311285"/>
                <a:ext cx="859254" cy="82296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13206" tIns="113206" rIns="56603" bIns="56603" numCol="1" spcCol="0" rtlCol="0" fromWordArt="0" anchor="ctr" anchorCtr="0" forceAA="0" compatLnSpc="1">
                <a:prstTxWarp prst="textNoShape">
                  <a:avLst/>
                </a:prstTxWarp>
                <a:noAutofit/>
              </a:bodyPr>
              <a:lstStyle/>
              <a:p>
                <a:pPr marL="0" marR="0" lvl="0" indent="0" defTabSz="113161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rPr>
                  <a:t>Active Fiber </a:t>
                </a:r>
              </a:p>
            </p:txBody>
          </p:sp>
        </p:grpSp>
      </p:grpSp>
      <p:grpSp>
        <p:nvGrpSpPr>
          <p:cNvPr id="124" name="Group 123">
            <a:extLst>
              <a:ext uri="{FF2B5EF4-FFF2-40B4-BE49-F238E27FC236}">
                <a16:creationId xmlns:a16="http://schemas.microsoft.com/office/drawing/2014/main" id="{BC8ED8CB-994E-42DE-B506-22F486AB6E1C}"/>
              </a:ext>
            </a:extLst>
          </p:cNvPr>
          <p:cNvGrpSpPr/>
          <p:nvPr/>
        </p:nvGrpSpPr>
        <p:grpSpPr>
          <a:xfrm>
            <a:off x="600852" y="5091127"/>
            <a:ext cx="11249964" cy="839343"/>
            <a:chOff x="588263" y="2311285"/>
            <a:chExt cx="11030378" cy="822960"/>
          </a:xfrm>
        </p:grpSpPr>
        <p:grpSp>
          <p:nvGrpSpPr>
            <p:cNvPr id="125" name="Group 124">
              <a:extLst>
                <a:ext uri="{FF2B5EF4-FFF2-40B4-BE49-F238E27FC236}">
                  <a16:creationId xmlns:a16="http://schemas.microsoft.com/office/drawing/2014/main" id="{14DF3A36-2DDE-4FF3-A765-2005F808C375}"/>
                </a:ext>
              </a:extLst>
            </p:cNvPr>
            <p:cNvGrpSpPr/>
            <p:nvPr/>
          </p:nvGrpSpPr>
          <p:grpSpPr>
            <a:xfrm>
              <a:off x="588263" y="2311285"/>
              <a:ext cx="3616093" cy="822960"/>
              <a:chOff x="588263" y="2311285"/>
              <a:chExt cx="3616093" cy="822960"/>
            </a:xfrm>
          </p:grpSpPr>
          <p:sp>
            <p:nvSpPr>
              <p:cNvPr id="136" name="Rectangle 135">
                <a:extLst>
                  <a:ext uri="{FF2B5EF4-FFF2-40B4-BE49-F238E27FC236}">
                    <a16:creationId xmlns:a16="http://schemas.microsoft.com/office/drawing/2014/main" id="{BBBBF4A3-B53E-409A-8DE9-4840A5CA2756}"/>
                  </a:ext>
                </a:extLst>
              </p:cNvPr>
              <p:cNvSpPr/>
              <p:nvPr/>
            </p:nvSpPr>
            <p:spPr bwMode="auto">
              <a:xfrm>
                <a:off x="588263" y="2311285"/>
                <a:ext cx="914962" cy="82296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56603" tIns="56603" rIns="56603" bIns="56603" numCol="1" spcCol="0" rtlCol="0" fromWordArt="0" anchor="ctr" anchorCtr="0" forceAA="0" compatLnSpc="1">
                <a:prstTxWarp prst="textNoShape">
                  <a:avLst/>
                </a:prstTxWarp>
                <a:noAutofit/>
              </a:bodyPr>
              <a:lstStyle/>
              <a:p>
                <a:pPr marL="0" marR="0" lvl="0" indent="0" algn="ctr" defTabSz="1131611"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&gt;100k Cores</a:t>
                </a:r>
              </a:p>
            </p:txBody>
          </p:sp>
          <p:sp>
            <p:nvSpPr>
              <p:cNvPr id="137" name="Rectangle 136">
                <a:extLst>
                  <a:ext uri="{FF2B5EF4-FFF2-40B4-BE49-F238E27FC236}">
                    <a16:creationId xmlns:a16="http://schemas.microsoft.com/office/drawing/2014/main" id="{554F1F55-1F65-43E1-AB50-AC2EF28279BA}"/>
                  </a:ext>
                </a:extLst>
              </p:cNvPr>
              <p:cNvSpPr/>
              <p:nvPr/>
            </p:nvSpPr>
            <p:spPr bwMode="auto">
              <a:xfrm>
                <a:off x="1503224" y="2311285"/>
                <a:ext cx="897257" cy="82296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13206" tIns="113206" rIns="56603" bIns="56603" numCol="1" spcCol="0" rtlCol="0" fromWordArt="0" anchor="ctr" anchorCtr="0" forceAA="0" compatLnSpc="1">
                <a:prstTxWarp prst="textNoShape">
                  <a:avLst/>
                </a:prstTxWarp>
                <a:noAutofit/>
              </a:bodyPr>
              <a:lstStyle/>
              <a:p>
                <a:pPr marL="0" marR="0" lvl="0" indent="0" defTabSz="113161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rPr>
                  <a:t> Elasticity</a:t>
                </a:r>
              </a:p>
            </p:txBody>
          </p:sp>
          <p:sp>
            <p:nvSpPr>
              <p:cNvPr id="138" name="Rectangle 137">
                <a:extLst>
                  <a:ext uri="{FF2B5EF4-FFF2-40B4-BE49-F238E27FC236}">
                    <a16:creationId xmlns:a16="http://schemas.microsoft.com/office/drawing/2014/main" id="{F3AA95E0-46DD-47E1-8CF6-4317C4CAAE32}"/>
                  </a:ext>
                </a:extLst>
              </p:cNvPr>
              <p:cNvSpPr/>
              <p:nvPr/>
            </p:nvSpPr>
            <p:spPr bwMode="auto">
              <a:xfrm>
                <a:off x="2430140" y="2311285"/>
                <a:ext cx="914962" cy="82296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56603" tIns="56603" rIns="56603" bIns="56603" numCol="1" spcCol="0" rtlCol="0" fromWordArt="0" anchor="ctr" anchorCtr="0" forceAA="0" compatLnSpc="1">
                <a:prstTxWarp prst="textNoShape">
                  <a:avLst/>
                </a:prstTxWarp>
                <a:noAutofit/>
              </a:bodyPr>
              <a:lstStyle/>
              <a:p>
                <a:pPr marL="0" marR="0" lvl="0" indent="0" algn="ctr" defTabSz="1131611"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ctr" defTabSz="1131611"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&gt;4K</a:t>
                </a:r>
              </a:p>
              <a:p>
                <a:pPr marL="0" marR="0" lvl="0" indent="0" algn="ctr" defTabSz="1131611"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9" name="Rectangle 138">
                <a:extLst>
                  <a:ext uri="{FF2B5EF4-FFF2-40B4-BE49-F238E27FC236}">
                    <a16:creationId xmlns:a16="http://schemas.microsoft.com/office/drawing/2014/main" id="{E96E8F5D-BFC1-4654-B844-19002561B73D}"/>
                  </a:ext>
                </a:extLst>
              </p:cNvPr>
              <p:cNvSpPr/>
              <p:nvPr/>
            </p:nvSpPr>
            <p:spPr bwMode="auto">
              <a:xfrm>
                <a:off x="3345102" y="2311285"/>
                <a:ext cx="859254" cy="82296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13206" tIns="113206" rIns="56603" bIns="56603" numCol="1" spcCol="0" rtlCol="0" fromWordArt="0" anchor="ctr" anchorCtr="0" forceAA="0" compatLnSpc="1">
                <a:prstTxWarp prst="textNoShape">
                  <a:avLst/>
                </a:prstTxWarp>
                <a:noAutofit/>
              </a:bodyPr>
              <a:lstStyle/>
              <a:p>
                <a:pPr marL="0" marR="0" lvl="0" indent="0" defTabSz="113161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rPr>
                  <a:t>Ready Market Place Offerings</a:t>
                </a:r>
              </a:p>
              <a:p>
                <a:pPr marL="0" marR="0" lvl="0" indent="0" defTabSz="1131611" eaLnBrk="1" fontAlgn="base" latinLnBrk="0" hangingPunct="1">
                  <a:lnSpc>
                    <a:spcPct val="9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endParaRPr>
              </a:p>
            </p:txBody>
          </p:sp>
        </p:grpSp>
        <p:grpSp>
          <p:nvGrpSpPr>
            <p:cNvPr id="126" name="Group 125">
              <a:extLst>
                <a:ext uri="{FF2B5EF4-FFF2-40B4-BE49-F238E27FC236}">
                  <a16:creationId xmlns:a16="http://schemas.microsoft.com/office/drawing/2014/main" id="{7552AA64-2DDC-42C8-9880-16E7617C369C}"/>
                </a:ext>
              </a:extLst>
            </p:cNvPr>
            <p:cNvGrpSpPr/>
            <p:nvPr/>
          </p:nvGrpSpPr>
          <p:grpSpPr>
            <a:xfrm>
              <a:off x="8002548" y="2311285"/>
              <a:ext cx="3616093" cy="822960"/>
              <a:chOff x="588263" y="2311285"/>
              <a:chExt cx="3616093" cy="822960"/>
            </a:xfrm>
          </p:grpSpPr>
          <p:sp>
            <p:nvSpPr>
              <p:cNvPr id="132" name="Rectangle 131">
                <a:extLst>
                  <a:ext uri="{FF2B5EF4-FFF2-40B4-BE49-F238E27FC236}">
                    <a16:creationId xmlns:a16="http://schemas.microsoft.com/office/drawing/2014/main" id="{82F3FB11-258D-47AE-887A-8B79FCB74917}"/>
                  </a:ext>
                </a:extLst>
              </p:cNvPr>
              <p:cNvSpPr/>
              <p:nvPr/>
            </p:nvSpPr>
            <p:spPr bwMode="auto">
              <a:xfrm>
                <a:off x="588263" y="2311285"/>
                <a:ext cx="914962" cy="82296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56603" tIns="56603" rIns="56603" bIns="56603" numCol="1" spcCol="0" rtlCol="0" fromWordArt="0" anchor="ctr" anchorCtr="0" forceAA="0" compatLnSpc="1">
                <a:prstTxWarp prst="textNoShape">
                  <a:avLst/>
                </a:prstTxWarp>
                <a:noAutofit/>
              </a:bodyPr>
              <a:lstStyle/>
              <a:p>
                <a:pPr marL="0" marR="0" lvl="0" indent="0" algn="ctr" defTabSz="1131611"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192GB-24TB</a:t>
                </a:r>
              </a:p>
            </p:txBody>
          </p:sp>
          <p:sp>
            <p:nvSpPr>
              <p:cNvPr id="133" name="Rectangle 132">
                <a:extLst>
                  <a:ext uri="{FF2B5EF4-FFF2-40B4-BE49-F238E27FC236}">
                    <a16:creationId xmlns:a16="http://schemas.microsoft.com/office/drawing/2014/main" id="{A7A02BF7-43E7-4B55-9428-10C83C13D649}"/>
                  </a:ext>
                </a:extLst>
              </p:cNvPr>
              <p:cNvSpPr/>
              <p:nvPr/>
            </p:nvSpPr>
            <p:spPr bwMode="auto">
              <a:xfrm>
                <a:off x="1503224" y="2311285"/>
                <a:ext cx="897257" cy="82296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13206" tIns="113206" rIns="56603" bIns="56603" numCol="1" spcCol="0" rtlCol="0" fromWordArt="0" anchor="ctr" anchorCtr="0" forceAA="0" compatLnSpc="1">
                <a:prstTxWarp prst="textNoShape">
                  <a:avLst/>
                </a:prstTxWarp>
                <a:noAutofit/>
              </a:bodyPr>
              <a:lstStyle/>
              <a:p>
                <a:pPr marL="0" marR="0" lvl="0" indent="0" defTabSz="113161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rPr>
                  <a:t>Widest range  </a:t>
                </a:r>
              </a:p>
            </p:txBody>
          </p:sp>
          <p:sp>
            <p:nvSpPr>
              <p:cNvPr id="134" name="Rectangle 133">
                <a:extLst>
                  <a:ext uri="{FF2B5EF4-FFF2-40B4-BE49-F238E27FC236}">
                    <a16:creationId xmlns:a16="http://schemas.microsoft.com/office/drawing/2014/main" id="{0DD2BAC0-9938-43CB-85C3-AE1A048E2237}"/>
                  </a:ext>
                </a:extLst>
              </p:cNvPr>
              <p:cNvSpPr/>
              <p:nvPr/>
            </p:nvSpPr>
            <p:spPr bwMode="auto">
              <a:xfrm>
                <a:off x="2430140" y="2311285"/>
                <a:ext cx="914962" cy="82296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56603" tIns="56603" rIns="56603" bIns="56603" numCol="1" spcCol="0" rtlCol="0" fromWordArt="0" anchor="ctr" anchorCtr="0" forceAA="0" compatLnSpc="1">
                <a:prstTxWarp prst="textNoShape">
                  <a:avLst/>
                </a:prstTxWarp>
                <a:noAutofit/>
              </a:bodyPr>
              <a:lstStyle/>
              <a:p>
                <a:pPr marL="0" marR="0" lvl="0" indent="0" algn="ctr" defTabSz="1131611"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26 Sizes/22 Regions</a:t>
                </a:r>
              </a:p>
            </p:txBody>
          </p:sp>
          <p:sp>
            <p:nvSpPr>
              <p:cNvPr id="135" name="Rectangle 134">
                <a:extLst>
                  <a:ext uri="{FF2B5EF4-FFF2-40B4-BE49-F238E27FC236}">
                    <a16:creationId xmlns:a16="http://schemas.microsoft.com/office/drawing/2014/main" id="{3863D6FD-AF50-41BE-846B-1BA2B46D373B}"/>
                  </a:ext>
                </a:extLst>
              </p:cNvPr>
              <p:cNvSpPr/>
              <p:nvPr/>
            </p:nvSpPr>
            <p:spPr bwMode="auto">
              <a:xfrm>
                <a:off x="3345102" y="2311285"/>
                <a:ext cx="859254" cy="82296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13206" tIns="113206" rIns="56603" bIns="56603" numCol="1" spcCol="0" rtlCol="0" fromWordArt="0" anchor="ctr" anchorCtr="0" forceAA="0" compatLnSpc="1">
                <a:prstTxWarp prst="textNoShape">
                  <a:avLst/>
                </a:prstTxWarp>
                <a:noAutofit/>
              </a:bodyPr>
              <a:lstStyle/>
              <a:p>
                <a:pPr marL="0" marR="0" lvl="0" indent="0" defTabSz="113161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rPr>
                  <a:t>For every purpose </a:t>
                </a:r>
              </a:p>
            </p:txBody>
          </p:sp>
        </p:grpSp>
        <p:grpSp>
          <p:nvGrpSpPr>
            <p:cNvPr id="127" name="Group 126">
              <a:extLst>
                <a:ext uri="{FF2B5EF4-FFF2-40B4-BE49-F238E27FC236}">
                  <a16:creationId xmlns:a16="http://schemas.microsoft.com/office/drawing/2014/main" id="{4D819BA7-DFB0-4C98-9F97-64E34C21C96C}"/>
                </a:ext>
              </a:extLst>
            </p:cNvPr>
            <p:cNvGrpSpPr/>
            <p:nvPr/>
          </p:nvGrpSpPr>
          <p:grpSpPr>
            <a:xfrm>
              <a:off x="4295405" y="2311285"/>
              <a:ext cx="3616093" cy="822960"/>
              <a:chOff x="588263" y="2311285"/>
              <a:chExt cx="3616093" cy="822960"/>
            </a:xfrm>
          </p:grpSpPr>
          <p:sp>
            <p:nvSpPr>
              <p:cNvPr id="128" name="Rectangle 127">
                <a:extLst>
                  <a:ext uri="{FF2B5EF4-FFF2-40B4-BE49-F238E27FC236}">
                    <a16:creationId xmlns:a16="http://schemas.microsoft.com/office/drawing/2014/main" id="{5BB15480-BA36-4807-A6D0-2937967097C2}"/>
                  </a:ext>
                </a:extLst>
              </p:cNvPr>
              <p:cNvSpPr/>
              <p:nvPr/>
            </p:nvSpPr>
            <p:spPr bwMode="auto">
              <a:xfrm>
                <a:off x="588263" y="2311285"/>
                <a:ext cx="914962" cy="82296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56603" tIns="56603" rIns="56603" bIns="56603" numCol="1" spcCol="0" rtlCol="0" fromWordArt="0" anchor="ctr" anchorCtr="0" forceAA="0" compatLnSpc="1">
                <a:prstTxWarp prst="textNoShape">
                  <a:avLst/>
                </a:prstTxWarp>
                <a:noAutofit/>
              </a:bodyPr>
              <a:lstStyle/>
              <a:p>
                <a:pPr marL="0" marR="0" lvl="0" indent="0" algn="ctr" defTabSz="1131611"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82%</a:t>
                </a:r>
              </a:p>
            </p:txBody>
          </p:sp>
          <p:sp>
            <p:nvSpPr>
              <p:cNvPr id="129" name="Rectangle 128">
                <a:extLst>
                  <a:ext uri="{FF2B5EF4-FFF2-40B4-BE49-F238E27FC236}">
                    <a16:creationId xmlns:a16="http://schemas.microsoft.com/office/drawing/2014/main" id="{985FD7C5-3106-42D0-B4FE-70DE9B35C5B9}"/>
                  </a:ext>
                </a:extLst>
              </p:cNvPr>
              <p:cNvSpPr/>
              <p:nvPr/>
            </p:nvSpPr>
            <p:spPr bwMode="auto">
              <a:xfrm>
                <a:off x="1503224" y="2311285"/>
                <a:ext cx="897257" cy="82296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13206" tIns="113206" rIns="56603" bIns="56603" numCol="1" spcCol="0" rtlCol="0" fromWordArt="0" anchor="ctr" anchorCtr="0" forceAA="0" compatLnSpc="1">
                <a:prstTxWarp prst="textNoShape">
                  <a:avLst/>
                </a:prstTxWarp>
                <a:noAutofit/>
              </a:bodyPr>
              <a:lstStyle/>
              <a:p>
                <a:pPr marL="0" marR="0" lvl="0" indent="0" defTabSz="113161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rPr>
                  <a:t> License mobility and HUB Savings</a:t>
                </a:r>
              </a:p>
            </p:txBody>
          </p:sp>
          <p:sp>
            <p:nvSpPr>
              <p:cNvPr id="130" name="Rectangle 129">
                <a:extLst>
                  <a:ext uri="{FF2B5EF4-FFF2-40B4-BE49-F238E27FC236}">
                    <a16:creationId xmlns:a16="http://schemas.microsoft.com/office/drawing/2014/main" id="{B7EFC5D7-7662-49B2-8BEA-445098B56120}"/>
                  </a:ext>
                </a:extLst>
              </p:cNvPr>
              <p:cNvSpPr/>
              <p:nvPr/>
            </p:nvSpPr>
            <p:spPr bwMode="auto">
              <a:xfrm>
                <a:off x="2430140" y="2311285"/>
                <a:ext cx="914962" cy="82296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56603" tIns="56603" rIns="56603" bIns="56603" numCol="1" spcCol="0" rtlCol="0" fromWordArt="0" anchor="ctr" anchorCtr="0" forceAA="0" compatLnSpc="1">
                <a:prstTxWarp prst="textNoShape">
                  <a:avLst/>
                </a:prstTxWarp>
                <a:noAutofit/>
              </a:bodyPr>
              <a:lstStyle/>
              <a:p>
                <a:pPr marL="0" marR="0" lvl="0" indent="0" algn="ctr" defTabSz="1131611"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33k Miles</a:t>
                </a:r>
              </a:p>
            </p:txBody>
          </p:sp>
          <p:sp>
            <p:nvSpPr>
              <p:cNvPr id="131" name="Rectangle 130">
                <a:extLst>
                  <a:ext uri="{FF2B5EF4-FFF2-40B4-BE49-F238E27FC236}">
                    <a16:creationId xmlns:a16="http://schemas.microsoft.com/office/drawing/2014/main" id="{8B5E541E-61D6-4415-B423-069E5D86417A}"/>
                  </a:ext>
                </a:extLst>
              </p:cNvPr>
              <p:cNvSpPr/>
              <p:nvPr/>
            </p:nvSpPr>
            <p:spPr bwMode="auto">
              <a:xfrm>
                <a:off x="3345102" y="2311285"/>
                <a:ext cx="859254" cy="82296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13206" tIns="113206" rIns="56603" bIns="56603" numCol="1" spcCol="0" rtlCol="0" fromWordArt="0" anchor="ctr" anchorCtr="0" forceAA="0" compatLnSpc="1">
                <a:prstTxWarp prst="textNoShape">
                  <a:avLst/>
                </a:prstTxWarp>
                <a:noAutofit/>
              </a:bodyPr>
              <a:lstStyle/>
              <a:p>
                <a:pPr marL="0" marR="0" lvl="0" indent="0" defTabSz="113161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rPr>
                  <a:t>Active Fiber </a:t>
                </a:r>
              </a:p>
            </p:txBody>
          </p:sp>
        </p:grpSp>
      </p:grpSp>
      <p:grpSp>
        <p:nvGrpSpPr>
          <p:cNvPr id="140" name="Group 139">
            <a:extLst>
              <a:ext uri="{FF2B5EF4-FFF2-40B4-BE49-F238E27FC236}">
                <a16:creationId xmlns:a16="http://schemas.microsoft.com/office/drawing/2014/main" id="{AE127D65-9928-4647-B919-D129464CE80A}"/>
              </a:ext>
            </a:extLst>
          </p:cNvPr>
          <p:cNvGrpSpPr/>
          <p:nvPr/>
        </p:nvGrpSpPr>
        <p:grpSpPr>
          <a:xfrm>
            <a:off x="600856" y="2357296"/>
            <a:ext cx="3688080" cy="839343"/>
            <a:chOff x="588263" y="2311285"/>
            <a:chExt cx="3616093" cy="822960"/>
          </a:xfrm>
        </p:grpSpPr>
        <p:sp>
          <p:nvSpPr>
            <p:cNvPr id="141" name="Rectangle 140">
              <a:extLst>
                <a:ext uri="{FF2B5EF4-FFF2-40B4-BE49-F238E27FC236}">
                  <a16:creationId xmlns:a16="http://schemas.microsoft.com/office/drawing/2014/main" id="{B90802D5-60AA-41B3-A87C-93FF4FEE244A}"/>
                </a:ext>
              </a:extLst>
            </p:cNvPr>
            <p:cNvSpPr/>
            <p:nvPr/>
          </p:nvSpPr>
          <p:spPr bwMode="auto">
            <a:xfrm>
              <a:off x="588263" y="2311285"/>
              <a:ext cx="914962" cy="82296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56603" tIns="56603" rIns="56603" bIns="56603" numCol="1" spcCol="0" rtlCol="0" fromWordArt="0" anchor="ctr" anchorCtr="0" forceAA="0" compatLnSpc="1">
              <a:prstTxWarp prst="textNoShape">
                <a:avLst/>
              </a:prstTxWarp>
              <a:noAutofit/>
            </a:bodyPr>
            <a:lstStyle/>
            <a:p>
              <a:pPr marL="0" marR="0" lvl="0" indent="0" algn="ctr" defTabSz="1131611"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42</a:t>
              </a:r>
            </a:p>
          </p:txBody>
        </p:sp>
        <p:sp>
          <p:nvSpPr>
            <p:cNvPr id="142" name="Rectangle 141">
              <a:extLst>
                <a:ext uri="{FF2B5EF4-FFF2-40B4-BE49-F238E27FC236}">
                  <a16:creationId xmlns:a16="http://schemas.microsoft.com/office/drawing/2014/main" id="{F1D73352-E03B-4AD7-B193-ED99D11DBF5A}"/>
                </a:ext>
              </a:extLst>
            </p:cNvPr>
            <p:cNvSpPr/>
            <p:nvPr/>
          </p:nvSpPr>
          <p:spPr bwMode="auto">
            <a:xfrm>
              <a:off x="1503224" y="2311285"/>
              <a:ext cx="897257" cy="82296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13206" tIns="113206" rIns="56603" bIns="56603" numCol="1" spcCol="0" rtlCol="0" fromWordArt="0" anchor="ctr" anchorCtr="0" forceAA="0" compatLnSpc="1">
              <a:prstTxWarp prst="textNoShape">
                <a:avLst/>
              </a:prstTxWarp>
              <a:noAutofit/>
            </a:bodyPr>
            <a:lstStyle/>
            <a:p>
              <a:pPr marL="0" marR="0" lvl="0" indent="0" defTabSz="113161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rPr>
                <a:t>Global Regions </a:t>
              </a:r>
            </a:p>
          </p:txBody>
        </p:sp>
        <p:sp>
          <p:nvSpPr>
            <p:cNvPr id="143" name="Rectangle 142">
              <a:extLst>
                <a:ext uri="{FF2B5EF4-FFF2-40B4-BE49-F238E27FC236}">
                  <a16:creationId xmlns:a16="http://schemas.microsoft.com/office/drawing/2014/main" id="{03AE3F1C-ADBA-4067-A805-6656AAE6A006}"/>
                </a:ext>
              </a:extLst>
            </p:cNvPr>
            <p:cNvSpPr/>
            <p:nvPr/>
          </p:nvSpPr>
          <p:spPr bwMode="auto">
            <a:xfrm>
              <a:off x="2430140" y="2311285"/>
              <a:ext cx="914962" cy="82296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56603" tIns="56603" rIns="56603" bIns="56603" numCol="1" spcCol="0" rtlCol="0" fromWordArt="0" anchor="ctr" anchorCtr="0" forceAA="0" compatLnSpc="1">
              <a:prstTxWarp prst="textNoShape">
                <a:avLst/>
              </a:prstTxWarp>
              <a:noAutofit/>
            </a:bodyPr>
            <a:lstStyle/>
            <a:p>
              <a:pPr marL="0" marR="0" lvl="0" indent="0" algn="ctr" defTabSz="1131611"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33k Miles</a:t>
              </a:r>
            </a:p>
          </p:txBody>
        </p:sp>
        <p:sp>
          <p:nvSpPr>
            <p:cNvPr id="144" name="Rectangle 143">
              <a:extLst>
                <a:ext uri="{FF2B5EF4-FFF2-40B4-BE49-F238E27FC236}">
                  <a16:creationId xmlns:a16="http://schemas.microsoft.com/office/drawing/2014/main" id="{094BD1BE-5F62-46CB-9201-CC5C6015B576}"/>
                </a:ext>
              </a:extLst>
            </p:cNvPr>
            <p:cNvSpPr/>
            <p:nvPr/>
          </p:nvSpPr>
          <p:spPr bwMode="auto">
            <a:xfrm>
              <a:off x="3345102" y="2311285"/>
              <a:ext cx="859254" cy="82296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13206" tIns="113206" rIns="56603" bIns="56603" numCol="1" spcCol="0" rtlCol="0" fromWordArt="0" anchor="ctr" anchorCtr="0" forceAA="0" compatLnSpc="1">
              <a:prstTxWarp prst="textNoShape">
                <a:avLst/>
              </a:prstTxWarp>
              <a:noAutofit/>
            </a:bodyPr>
            <a:lstStyle/>
            <a:p>
              <a:pPr marL="0" marR="0" lvl="0" indent="0" defTabSz="113161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rPr>
                <a:t>Active Fiber </a:t>
              </a:r>
            </a:p>
          </p:txBody>
        </p:sp>
      </p:grpSp>
      <p:sp>
        <p:nvSpPr>
          <p:cNvPr id="145" name="Rectangle 144">
            <a:extLst>
              <a:ext uri="{FF2B5EF4-FFF2-40B4-BE49-F238E27FC236}">
                <a16:creationId xmlns:a16="http://schemas.microsoft.com/office/drawing/2014/main" id="{B780DB3F-30FD-404F-91CC-8B64F16F763E}"/>
              </a:ext>
            </a:extLst>
          </p:cNvPr>
          <p:cNvSpPr/>
          <p:nvPr/>
        </p:nvSpPr>
        <p:spPr bwMode="auto">
          <a:xfrm>
            <a:off x="2491915" y="4179850"/>
            <a:ext cx="1835468" cy="839343"/>
          </a:xfrm>
          <a:prstGeom prst="rect">
            <a:avLst/>
          </a:prstGeom>
          <a:solidFill>
            <a:srgbClr val="107C10"/>
          </a:solidFill>
          <a:ln w="10795" cap="flat" cmpd="sng" algn="ctr">
            <a:noFill/>
            <a:prstDash val="solid"/>
            <a:headEnd type="none" w="med" len="med"/>
            <a:tailEnd type="none" w="med" len="med"/>
          </a:ln>
          <a:effectLst/>
        </p:spPr>
        <p:txBody>
          <a:bodyPr vert="horz" wrap="square" lIns="149180" tIns="93238" rIns="149180" bIns="93238" numCol="1" rtlCol="0" anchor="ctr" anchorCtr="0" compatLnSpc="1">
            <a:prstTxWarp prst="textNoShape">
              <a:avLst/>
            </a:prstTxWarp>
          </a:bodyPr>
          <a:lstStyle/>
          <a:p>
            <a:pPr marL="0" marR="0" lvl="0" indent="0" algn="ctr" defTabSz="713208"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1"/>
                </a:gradFill>
                <a:effectLst/>
                <a:uLnTx/>
                <a:uFillTx/>
              </a:rPr>
              <a:t>71 Compliance</a:t>
            </a:r>
          </a:p>
          <a:p>
            <a:pPr marL="0" marR="0" lvl="0" indent="0" algn="ctr" defTabSz="713208"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1"/>
                </a:gradFill>
                <a:effectLst/>
                <a:uLnTx/>
                <a:uFillTx/>
              </a:rPr>
              <a:t>Certifications</a:t>
            </a:r>
          </a:p>
        </p:txBody>
      </p:sp>
      <p:pic>
        <p:nvPicPr>
          <p:cNvPr id="146" name="Picture 145">
            <a:extLst>
              <a:ext uri="{FF2B5EF4-FFF2-40B4-BE49-F238E27FC236}">
                <a16:creationId xmlns:a16="http://schemas.microsoft.com/office/drawing/2014/main" id="{32D32C15-B14E-4E4C-9D75-EA4BD2A838C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3773" r="-512" b="2612"/>
          <a:stretch/>
        </p:blipFill>
        <p:spPr>
          <a:xfrm>
            <a:off x="2491915" y="3268573"/>
            <a:ext cx="1835468" cy="839343"/>
          </a:xfrm>
          <a:prstGeom prst="rect">
            <a:avLst/>
          </a:prstGeom>
        </p:spPr>
      </p:pic>
      <p:sp>
        <p:nvSpPr>
          <p:cNvPr id="147" name="Rectangle 146">
            <a:extLst>
              <a:ext uri="{FF2B5EF4-FFF2-40B4-BE49-F238E27FC236}">
                <a16:creationId xmlns:a16="http://schemas.microsoft.com/office/drawing/2014/main" id="{61DB1B8E-54CC-4C71-ADD6-6ABEFE0853E3}"/>
              </a:ext>
            </a:extLst>
          </p:cNvPr>
          <p:cNvSpPr/>
          <p:nvPr/>
        </p:nvSpPr>
        <p:spPr bwMode="auto">
          <a:xfrm>
            <a:off x="4393882" y="4175897"/>
            <a:ext cx="1835468" cy="839343"/>
          </a:xfrm>
          <a:prstGeom prst="rect">
            <a:avLst/>
          </a:prstGeom>
          <a:solidFill>
            <a:srgbClr val="107C10"/>
          </a:solidFill>
          <a:ln w="10795" cap="flat" cmpd="sng" algn="ctr">
            <a:noFill/>
            <a:prstDash val="solid"/>
            <a:headEnd type="none" w="med" len="med"/>
            <a:tailEnd type="none" w="med" len="med"/>
          </a:ln>
          <a:effectLst/>
        </p:spPr>
        <p:txBody>
          <a:bodyPr vert="horz" wrap="square" lIns="149180" tIns="93238" rIns="149180" bIns="93238" numCol="1" rtlCol="0" anchor="ctr" anchorCtr="0" compatLnSpc="1">
            <a:prstTxWarp prst="textNoShape">
              <a:avLst/>
            </a:prstTxWarp>
          </a:bodyPr>
          <a:lstStyle/>
          <a:p>
            <a:pPr marL="0" marR="0" lvl="0" indent="0" algn="ctr" defTabSz="713208"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1"/>
                </a:gradFill>
                <a:effectLst/>
                <a:uLnTx/>
                <a:uFillTx/>
              </a:rPr>
              <a:t>SCP and HEC on Azure</a:t>
            </a:r>
          </a:p>
        </p:txBody>
      </p:sp>
      <p:sp>
        <p:nvSpPr>
          <p:cNvPr id="148" name="Rectangle 147">
            <a:extLst>
              <a:ext uri="{FF2B5EF4-FFF2-40B4-BE49-F238E27FC236}">
                <a16:creationId xmlns:a16="http://schemas.microsoft.com/office/drawing/2014/main" id="{EFA594C8-AC63-42B3-B25B-F2440CCD1655}"/>
              </a:ext>
            </a:extLst>
          </p:cNvPr>
          <p:cNvSpPr/>
          <p:nvPr/>
        </p:nvSpPr>
        <p:spPr bwMode="auto">
          <a:xfrm>
            <a:off x="6260337" y="5091127"/>
            <a:ext cx="1835468" cy="839343"/>
          </a:xfrm>
          <a:prstGeom prst="rect">
            <a:avLst/>
          </a:prstGeom>
          <a:solidFill>
            <a:srgbClr val="107C10"/>
          </a:solidFill>
          <a:ln w="10795" cap="flat" cmpd="sng" algn="ctr">
            <a:noFill/>
            <a:prstDash val="solid"/>
            <a:headEnd type="none" w="med" len="med"/>
            <a:tailEnd type="none" w="med" len="med"/>
          </a:ln>
          <a:effectLst/>
        </p:spPr>
        <p:txBody>
          <a:bodyPr vert="horz" wrap="square" lIns="149180" tIns="93238" rIns="149180" bIns="93238" numCol="1" rtlCol="0" anchor="ctr" anchorCtr="0" compatLnSpc="1">
            <a:prstTxWarp prst="textNoShape">
              <a:avLst/>
            </a:prstTxWarp>
          </a:bodyPr>
          <a:lstStyle/>
          <a:p>
            <a:pPr marL="0" marR="0" lvl="0" indent="0" algn="ctr" defTabSz="713208"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1"/>
                </a:gradFill>
                <a:effectLst/>
                <a:uLnTx/>
                <a:uFillTx/>
              </a:rPr>
              <a:t>Joint Support with SAP</a:t>
            </a:r>
          </a:p>
        </p:txBody>
      </p:sp>
      <p:pic>
        <p:nvPicPr>
          <p:cNvPr id="149" name="Picture 148">
            <a:extLst>
              <a:ext uri="{FF2B5EF4-FFF2-40B4-BE49-F238E27FC236}">
                <a16:creationId xmlns:a16="http://schemas.microsoft.com/office/drawing/2014/main" id="{C6E4DCE1-D2F5-4815-BE1F-77EF321B9C56}"/>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t="-1" r="4837" b="3407"/>
          <a:stretch/>
        </p:blipFill>
        <p:spPr>
          <a:xfrm>
            <a:off x="6248147" y="4164368"/>
            <a:ext cx="1851901" cy="857689"/>
          </a:xfrm>
          <a:prstGeom prst="rect">
            <a:avLst/>
          </a:prstGeom>
        </p:spPr>
      </p:pic>
      <p:sp>
        <p:nvSpPr>
          <p:cNvPr id="150" name="Rectangle 149">
            <a:extLst>
              <a:ext uri="{FF2B5EF4-FFF2-40B4-BE49-F238E27FC236}">
                <a16:creationId xmlns:a16="http://schemas.microsoft.com/office/drawing/2014/main" id="{73E02EB7-3EBE-4715-B38B-9B1CD3F8ECB2}"/>
              </a:ext>
            </a:extLst>
          </p:cNvPr>
          <p:cNvSpPr/>
          <p:nvPr/>
        </p:nvSpPr>
        <p:spPr bwMode="auto">
          <a:xfrm>
            <a:off x="10071531" y="4175897"/>
            <a:ext cx="933177" cy="839343"/>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56603" tIns="56603" rIns="56603" bIns="56603" numCol="1" spcCol="0" rtlCol="0" fromWordArt="0" anchor="ctr" anchorCtr="0" forceAA="0" compatLnSpc="1">
            <a:prstTxWarp prst="textNoShape">
              <a:avLst/>
            </a:prstTxWarp>
            <a:noAutofit/>
          </a:bodyPr>
          <a:lstStyle/>
          <a:p>
            <a:pPr marL="0" marR="0" lvl="0" indent="0" algn="ctr" defTabSz="1131611"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99.99% SLA</a:t>
            </a:r>
          </a:p>
        </p:txBody>
      </p:sp>
      <p:sp>
        <p:nvSpPr>
          <p:cNvPr id="151" name="Rectangle 150">
            <a:extLst>
              <a:ext uri="{FF2B5EF4-FFF2-40B4-BE49-F238E27FC236}">
                <a16:creationId xmlns:a16="http://schemas.microsoft.com/office/drawing/2014/main" id="{48994DB8-BE6A-4A66-8689-7C25114FB5FC}"/>
              </a:ext>
            </a:extLst>
          </p:cNvPr>
          <p:cNvSpPr/>
          <p:nvPr/>
        </p:nvSpPr>
        <p:spPr bwMode="auto">
          <a:xfrm>
            <a:off x="11004707" y="4175897"/>
            <a:ext cx="876360" cy="83934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13206" tIns="113206" rIns="56603" bIns="56603" numCol="1" spcCol="0" rtlCol="0" fromWordArt="0" anchor="ctr" anchorCtr="0" forceAA="0" compatLnSpc="1">
            <a:prstTxWarp prst="textNoShape">
              <a:avLst/>
            </a:prstTxWarp>
            <a:noAutofit/>
          </a:bodyPr>
          <a:lstStyle/>
          <a:p>
            <a:pPr marL="0" marR="0" lvl="0" indent="0" defTabSz="113161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rPr>
              <a:t>OLAP &amp;OLTP</a:t>
            </a:r>
          </a:p>
        </p:txBody>
      </p:sp>
      <p:sp>
        <p:nvSpPr>
          <p:cNvPr id="152" name="Rectangle 151">
            <a:extLst>
              <a:ext uri="{FF2B5EF4-FFF2-40B4-BE49-F238E27FC236}">
                <a16:creationId xmlns:a16="http://schemas.microsoft.com/office/drawing/2014/main" id="{2FD7D6D0-EE51-44C7-A7C0-31578089197D}"/>
              </a:ext>
            </a:extLst>
          </p:cNvPr>
          <p:cNvSpPr/>
          <p:nvPr/>
        </p:nvSpPr>
        <p:spPr bwMode="auto">
          <a:xfrm>
            <a:off x="10015348" y="3268573"/>
            <a:ext cx="1835468" cy="839343"/>
          </a:xfrm>
          <a:prstGeom prst="rect">
            <a:avLst/>
          </a:prstGeom>
          <a:solidFill>
            <a:srgbClr val="107C10"/>
          </a:solidFill>
          <a:ln w="10795" cap="flat" cmpd="sng" algn="ctr">
            <a:noFill/>
            <a:prstDash val="solid"/>
            <a:headEnd type="none" w="med" len="med"/>
            <a:tailEnd type="none" w="med" len="med"/>
          </a:ln>
          <a:effectLst/>
        </p:spPr>
        <p:txBody>
          <a:bodyPr vert="horz" wrap="square" lIns="149180" tIns="93238" rIns="149180" bIns="93238" numCol="1" rtlCol="0" anchor="ctr" anchorCtr="0" compatLnSpc="1">
            <a:prstTxWarp prst="textNoShape">
              <a:avLst/>
            </a:prstTxWarp>
          </a:bodyPr>
          <a:lstStyle/>
          <a:p>
            <a:pPr marL="0" marR="0" lvl="0" indent="0" algn="ctr" defTabSz="713208" eaLnBrk="1" fontAlgn="base" latinLnBrk="0" hangingPunct="1">
              <a:lnSpc>
                <a:spcPct val="100000"/>
              </a:lnSpc>
              <a:spcBef>
                <a:spcPct val="0"/>
              </a:spcBef>
              <a:spcAft>
                <a:spcPct val="0"/>
              </a:spcAft>
              <a:buClrTx/>
              <a:buSzTx/>
              <a:buFontTx/>
              <a:buNone/>
              <a:tabLst/>
              <a:defRPr/>
            </a:pPr>
            <a:r>
              <a:rPr kumimoji="0" lang="en-US" sz="1632" b="0" i="0" u="none" strike="noStrike" kern="0" cap="none" spc="0" normalizeH="0" baseline="0" noProof="0" err="1">
                <a:ln>
                  <a:noFill/>
                </a:ln>
                <a:gradFill>
                  <a:gsLst>
                    <a:gs pos="0">
                      <a:srgbClr val="FFFFFF"/>
                    </a:gs>
                    <a:gs pos="100000">
                      <a:srgbClr val="FFFFFF"/>
                    </a:gs>
                  </a:gsLst>
                  <a:lin ang="5400000" scaled="1"/>
                </a:gradFill>
                <a:effectLst/>
                <a:uLnTx/>
                <a:uFillTx/>
              </a:rPr>
              <a:t>HA+DR+Backup</a:t>
            </a:r>
            <a:r>
              <a:rPr kumimoji="0" lang="en-US" sz="1632" b="0" i="0" u="none" strike="noStrike" kern="0" cap="none" spc="0" normalizeH="0" baseline="0" noProof="0">
                <a:ln>
                  <a:noFill/>
                </a:ln>
                <a:gradFill>
                  <a:gsLst>
                    <a:gs pos="0">
                      <a:srgbClr val="FFFFFF"/>
                    </a:gs>
                    <a:gs pos="100000">
                      <a:srgbClr val="FFFFFF"/>
                    </a:gs>
                  </a:gsLst>
                  <a:lin ang="5400000" scaled="1"/>
                </a:gradFill>
                <a:effectLst/>
                <a:uLnTx/>
                <a:uFillTx/>
              </a:rPr>
              <a:t> Integrated</a:t>
            </a:r>
          </a:p>
        </p:txBody>
      </p:sp>
      <p:sp>
        <p:nvSpPr>
          <p:cNvPr id="153" name="Rectangle 152">
            <a:extLst>
              <a:ext uri="{FF2B5EF4-FFF2-40B4-BE49-F238E27FC236}">
                <a16:creationId xmlns:a16="http://schemas.microsoft.com/office/drawing/2014/main" id="{EEB52C7F-1523-4F48-B40C-75444EADA065}"/>
              </a:ext>
            </a:extLst>
          </p:cNvPr>
          <p:cNvSpPr/>
          <p:nvPr/>
        </p:nvSpPr>
        <p:spPr bwMode="auto">
          <a:xfrm>
            <a:off x="10002522" y="2374946"/>
            <a:ext cx="933177" cy="839343"/>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56603" tIns="56603" rIns="56603" bIns="56603" numCol="1" spcCol="0" rtlCol="0" fromWordArt="0" anchor="ctr" anchorCtr="0" forceAA="0" compatLnSpc="1">
            <a:prstTxWarp prst="textNoShape">
              <a:avLst/>
            </a:prstTxWarp>
            <a:noAutofit/>
          </a:bodyPr>
          <a:lstStyle/>
          <a:p>
            <a:pPr marL="0" marR="0" lvl="0" indent="0" algn="ctr" defTabSz="1131611"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2 Prong</a:t>
            </a:r>
          </a:p>
        </p:txBody>
      </p:sp>
      <p:sp>
        <p:nvSpPr>
          <p:cNvPr id="154" name="Rectangle 153">
            <a:extLst>
              <a:ext uri="{FF2B5EF4-FFF2-40B4-BE49-F238E27FC236}">
                <a16:creationId xmlns:a16="http://schemas.microsoft.com/office/drawing/2014/main" id="{732F3822-A889-42ED-87EE-36345A9D6E6E}"/>
              </a:ext>
            </a:extLst>
          </p:cNvPr>
          <p:cNvSpPr/>
          <p:nvPr/>
        </p:nvSpPr>
        <p:spPr bwMode="auto">
          <a:xfrm>
            <a:off x="10935698" y="2374946"/>
            <a:ext cx="915119" cy="83934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13206" tIns="113206" rIns="56603" bIns="56603" numCol="1" spcCol="0" rtlCol="0" fromWordArt="0" anchor="ctr" anchorCtr="0" forceAA="0" compatLnSpc="1">
            <a:prstTxWarp prst="textNoShape">
              <a:avLst/>
            </a:prstTxWarp>
            <a:noAutofit/>
          </a:bodyPr>
          <a:lstStyle/>
          <a:p>
            <a:pPr marL="0" marR="0" lvl="0" indent="0" defTabSz="113161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rPr>
              <a:t>Pioneers of Virtual &amp; Bare Metal </a:t>
            </a:r>
          </a:p>
        </p:txBody>
      </p:sp>
    </p:spTree>
    <p:extLst>
      <p:ext uri="{BB962C8B-B14F-4D97-AF65-F5344CB8AC3E}">
        <p14:creationId xmlns:p14="http://schemas.microsoft.com/office/powerpoint/2010/main" val="21616400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52E2548-70A0-4B8B-8DA7-B912AA67F836}"/>
              </a:ext>
            </a:extLst>
          </p:cNvPr>
          <p:cNvSpPr/>
          <p:nvPr/>
        </p:nvSpPr>
        <p:spPr bwMode="auto">
          <a:xfrm>
            <a:off x="6307501" y="1930162"/>
            <a:ext cx="5689869" cy="3351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548640" rIns="146304" bIns="91440" numCol="1" spcCol="0" rtlCol="0" fromWordArt="0" anchor="t" anchorCtr="0" forceAA="0" compatLnSpc="1">
            <a:prstTxWarp prst="textNoShape">
              <a:avLst/>
            </a:prstTxWarp>
            <a:noAutofit/>
          </a:bodyPr>
          <a:lstStyle/>
          <a:p>
            <a:pPr algn="ctr">
              <a:spcAft>
                <a:spcPts val="600"/>
              </a:spcAft>
            </a:pPr>
            <a:r>
              <a:rPr lang="en-US" sz="2400">
                <a:solidFill>
                  <a:schemeClr val="tx2"/>
                </a:solidFill>
                <a:latin typeface="+mj-lt"/>
              </a:rPr>
              <a:t>Azure as the best public cloud </a:t>
            </a:r>
          </a:p>
          <a:p>
            <a:pPr algn="ctr">
              <a:spcAft>
                <a:spcPts val="600"/>
              </a:spcAft>
            </a:pPr>
            <a:r>
              <a:rPr lang="en-US" sz="2400">
                <a:solidFill>
                  <a:schemeClr val="tx2"/>
                </a:solidFill>
                <a:latin typeface="+mj-lt"/>
              </a:rPr>
              <a:t>for SAP</a:t>
            </a:r>
          </a:p>
        </p:txBody>
      </p:sp>
      <p:sp>
        <p:nvSpPr>
          <p:cNvPr id="6" name="Title 5">
            <a:extLst>
              <a:ext uri="{FF2B5EF4-FFF2-40B4-BE49-F238E27FC236}">
                <a16:creationId xmlns:a16="http://schemas.microsoft.com/office/drawing/2014/main" id="{7A184947-98E8-47B0-B7B5-F56F67636A92}"/>
              </a:ext>
            </a:extLst>
          </p:cNvPr>
          <p:cNvSpPr>
            <a:spLocks noGrp="1"/>
          </p:cNvSpPr>
          <p:nvPr>
            <p:ph type="title"/>
          </p:nvPr>
        </p:nvSpPr>
        <p:spPr/>
        <p:txBody>
          <a:bodyPr/>
          <a:lstStyle/>
          <a:p>
            <a:r>
              <a:rPr lang="en-US"/>
              <a:t>Today’s agenda</a:t>
            </a:r>
          </a:p>
        </p:txBody>
      </p:sp>
      <p:sp>
        <p:nvSpPr>
          <p:cNvPr id="5" name="Rectangle 4">
            <a:extLst>
              <a:ext uri="{FF2B5EF4-FFF2-40B4-BE49-F238E27FC236}">
                <a16:creationId xmlns:a16="http://schemas.microsoft.com/office/drawing/2014/main" id="{900808EC-D841-4A69-9040-84BAFF286128}"/>
              </a:ext>
            </a:extLst>
          </p:cNvPr>
          <p:cNvSpPr/>
          <p:nvPr/>
        </p:nvSpPr>
        <p:spPr bwMode="auto">
          <a:xfrm>
            <a:off x="442641" y="1930162"/>
            <a:ext cx="5689869" cy="3351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548640" rIns="146304" bIns="91440" numCol="1" spcCol="0" rtlCol="0" fromWordArt="0" anchor="t" anchorCtr="0" forceAA="0" compatLnSpc="1">
            <a:prstTxWarp prst="textNoShape">
              <a:avLst/>
            </a:prstTxWarp>
            <a:noAutofit/>
          </a:bodyPr>
          <a:lstStyle/>
          <a:p>
            <a:pPr algn="ctr">
              <a:spcAft>
                <a:spcPts val="600"/>
              </a:spcAft>
            </a:pPr>
            <a:r>
              <a:rPr lang="en-US" sz="2400">
                <a:solidFill>
                  <a:schemeClr val="tx2"/>
                </a:solidFill>
                <a:latin typeface="+mj-lt"/>
              </a:rPr>
              <a:t>Benefits of </a:t>
            </a:r>
            <a:r>
              <a:rPr lang="en-US" sz="2400" err="1">
                <a:solidFill>
                  <a:schemeClr val="tx2"/>
                </a:solidFill>
                <a:latin typeface="+mj-lt"/>
              </a:rPr>
              <a:t>replatforming</a:t>
            </a:r>
            <a:r>
              <a:rPr lang="en-US" sz="2400">
                <a:solidFill>
                  <a:schemeClr val="tx2"/>
                </a:solidFill>
                <a:latin typeface="+mj-lt"/>
              </a:rPr>
              <a:t> SAP to public cloud</a:t>
            </a:r>
          </a:p>
        </p:txBody>
      </p:sp>
      <p:sp>
        <p:nvSpPr>
          <p:cNvPr id="28" name="Rectangle 27">
            <a:extLst>
              <a:ext uri="{FF2B5EF4-FFF2-40B4-BE49-F238E27FC236}">
                <a16:creationId xmlns:a16="http://schemas.microsoft.com/office/drawing/2014/main" id="{F8A41183-46DD-4846-AA65-9B8C69A0A5E5}"/>
              </a:ext>
            </a:extLst>
          </p:cNvPr>
          <p:cNvSpPr/>
          <p:nvPr/>
        </p:nvSpPr>
        <p:spPr bwMode="auto">
          <a:xfrm>
            <a:off x="434975" y="4214892"/>
            <a:ext cx="5697535" cy="106984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spcAft>
                <a:spcPts val="600"/>
              </a:spcAft>
            </a:pPr>
            <a:r>
              <a:rPr lang="en-US" sz="1800">
                <a:solidFill>
                  <a:schemeClr val="tx1"/>
                </a:solidFill>
              </a:rPr>
              <a:t>How </a:t>
            </a:r>
            <a:r>
              <a:rPr lang="en-US" sz="1800" err="1">
                <a:solidFill>
                  <a:schemeClr val="tx1"/>
                </a:solidFill>
              </a:rPr>
              <a:t>replatforming</a:t>
            </a:r>
            <a:r>
              <a:rPr lang="en-US" sz="1800">
                <a:solidFill>
                  <a:schemeClr val="tx1"/>
                </a:solidFill>
              </a:rPr>
              <a:t> SAP applications to public cloud benefits the enterprise</a:t>
            </a:r>
          </a:p>
        </p:txBody>
      </p:sp>
      <p:sp>
        <p:nvSpPr>
          <p:cNvPr id="34" name="Rectangle 33">
            <a:extLst>
              <a:ext uri="{FF2B5EF4-FFF2-40B4-BE49-F238E27FC236}">
                <a16:creationId xmlns:a16="http://schemas.microsoft.com/office/drawing/2014/main" id="{C10A5548-4C35-4CDF-9748-91E7C822D5D9}"/>
              </a:ext>
            </a:extLst>
          </p:cNvPr>
          <p:cNvSpPr/>
          <p:nvPr/>
        </p:nvSpPr>
        <p:spPr bwMode="auto">
          <a:xfrm flipH="1">
            <a:off x="6299835" y="4214892"/>
            <a:ext cx="5697535" cy="106984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spcAft>
                <a:spcPts val="600"/>
              </a:spcAft>
            </a:pPr>
            <a:r>
              <a:rPr lang="en-US" sz="1800">
                <a:solidFill>
                  <a:schemeClr val="tx1"/>
                </a:solidFill>
              </a:rPr>
              <a:t>Advantages of choosing Azure as a cloud platform and Microsoft as your partner for SAP applications</a:t>
            </a:r>
          </a:p>
        </p:txBody>
      </p:sp>
      <p:cxnSp>
        <p:nvCxnSpPr>
          <p:cNvPr id="18" name="Straight Connector 17">
            <a:extLst>
              <a:ext uri="{FF2B5EF4-FFF2-40B4-BE49-F238E27FC236}">
                <a16:creationId xmlns:a16="http://schemas.microsoft.com/office/drawing/2014/main" id="{C8B9ABA3-C990-44DF-A6C4-F69FFCE36853}"/>
              </a:ext>
            </a:extLst>
          </p:cNvPr>
          <p:cNvCxnSpPr>
            <a:cxnSpLocks/>
          </p:cNvCxnSpPr>
          <p:nvPr/>
        </p:nvCxnSpPr>
        <p:spPr>
          <a:xfrm flipH="1">
            <a:off x="661479" y="3588053"/>
            <a:ext cx="5252193" cy="0"/>
          </a:xfrm>
          <a:prstGeom prst="line">
            <a:avLst/>
          </a:prstGeom>
          <a:ln w="6350">
            <a:solidFill>
              <a:schemeClr val="bg1">
                <a:lumMod val="8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777A6E4-9C56-4E28-8C02-01099E51836C}"/>
              </a:ext>
            </a:extLst>
          </p:cNvPr>
          <p:cNvCxnSpPr>
            <a:cxnSpLocks/>
          </p:cNvCxnSpPr>
          <p:nvPr/>
        </p:nvCxnSpPr>
        <p:spPr>
          <a:xfrm flipH="1">
            <a:off x="6526339" y="3588053"/>
            <a:ext cx="5252193" cy="0"/>
          </a:xfrm>
          <a:prstGeom prst="line">
            <a:avLst/>
          </a:prstGeom>
          <a:ln w="6350">
            <a:solidFill>
              <a:schemeClr val="bg1">
                <a:lumMod val="8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3BFF27B-8F3F-4F8A-8070-738C4B280563}"/>
              </a:ext>
            </a:extLst>
          </p:cNvPr>
          <p:cNvSpPr/>
          <p:nvPr/>
        </p:nvSpPr>
        <p:spPr>
          <a:xfrm>
            <a:off x="595947" y="4189717"/>
            <a:ext cx="2194560" cy="27432"/>
          </a:xfrm>
          <a:prstGeom prst="rect">
            <a:avLst/>
          </a:prstGeom>
          <a:solidFill>
            <a:schemeClr val="tx2"/>
          </a:solidFill>
        </p:spPr>
        <p:txBody>
          <a:bodyPr wrap="square" lIns="0" tIns="0" rIns="0" bIns="91440" anchor="b">
            <a:noAutofit/>
          </a:bodyPr>
          <a:lstStyle/>
          <a:p>
            <a:pPr lvl="0">
              <a:spcAft>
                <a:spcPts val="300"/>
              </a:spcAft>
            </a:pPr>
            <a:r>
              <a:rPr lang="en-US" sz="2000">
                <a:latin typeface="Segoe UI Semibold"/>
              </a:rPr>
              <a:t>Learning Objective</a:t>
            </a:r>
          </a:p>
        </p:txBody>
      </p:sp>
      <p:sp>
        <p:nvSpPr>
          <p:cNvPr id="27" name="Rectangle 26">
            <a:extLst>
              <a:ext uri="{FF2B5EF4-FFF2-40B4-BE49-F238E27FC236}">
                <a16:creationId xmlns:a16="http://schemas.microsoft.com/office/drawing/2014/main" id="{5241225E-A327-42BA-BDF0-ED21AC946358}"/>
              </a:ext>
            </a:extLst>
          </p:cNvPr>
          <p:cNvSpPr/>
          <p:nvPr/>
        </p:nvSpPr>
        <p:spPr>
          <a:xfrm>
            <a:off x="6459981" y="4189717"/>
            <a:ext cx="2194560" cy="27432"/>
          </a:xfrm>
          <a:prstGeom prst="rect">
            <a:avLst/>
          </a:prstGeom>
          <a:solidFill>
            <a:schemeClr val="tx2"/>
          </a:solidFill>
        </p:spPr>
        <p:txBody>
          <a:bodyPr wrap="square" lIns="0" tIns="0" rIns="0" bIns="91440" anchor="b">
            <a:noAutofit/>
          </a:bodyPr>
          <a:lstStyle/>
          <a:p>
            <a:pPr lvl="0">
              <a:spcAft>
                <a:spcPts val="300"/>
              </a:spcAft>
            </a:pPr>
            <a:r>
              <a:rPr lang="en-US" sz="2000">
                <a:latin typeface="Segoe UI Semibold"/>
              </a:rPr>
              <a:t>Learning Objective</a:t>
            </a:r>
          </a:p>
        </p:txBody>
      </p:sp>
      <p:sp>
        <p:nvSpPr>
          <p:cNvPr id="32" name="Oval 31">
            <a:extLst>
              <a:ext uri="{FF2B5EF4-FFF2-40B4-BE49-F238E27FC236}">
                <a16:creationId xmlns:a16="http://schemas.microsoft.com/office/drawing/2014/main" id="{56D28289-1094-415E-B346-B137DC6A58CE}"/>
              </a:ext>
            </a:extLst>
          </p:cNvPr>
          <p:cNvSpPr/>
          <p:nvPr/>
        </p:nvSpPr>
        <p:spPr bwMode="auto">
          <a:xfrm>
            <a:off x="2960730" y="1600586"/>
            <a:ext cx="653690" cy="653690"/>
          </a:xfrm>
          <a:prstGeom prst="ellipse">
            <a:avLst/>
          </a:prstGeom>
          <a:solidFill>
            <a:schemeClr val="bg1"/>
          </a:solidFill>
          <a:ln>
            <a:noFill/>
            <a:headEnd type="none" w="med" len="med"/>
            <a:tailEnd type="none" w="med" len="med"/>
          </a:ln>
          <a:effectLst>
            <a:outerShdw blurRad="50800" dist="25400" dir="5400000" algn="t"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b="1">
                <a:solidFill>
                  <a:schemeClr val="tx2"/>
                </a:solidFill>
                <a:cs typeface="Segoe UI" pitchFamily="34" charset="0"/>
              </a:rPr>
              <a:t>1</a:t>
            </a:r>
          </a:p>
        </p:txBody>
      </p:sp>
      <p:sp>
        <p:nvSpPr>
          <p:cNvPr id="33" name="Oval 32">
            <a:extLst>
              <a:ext uri="{FF2B5EF4-FFF2-40B4-BE49-F238E27FC236}">
                <a16:creationId xmlns:a16="http://schemas.microsoft.com/office/drawing/2014/main" id="{A570AD8C-7392-4F58-81FC-C35ECC70D133}"/>
              </a:ext>
            </a:extLst>
          </p:cNvPr>
          <p:cNvSpPr/>
          <p:nvPr/>
        </p:nvSpPr>
        <p:spPr bwMode="auto">
          <a:xfrm>
            <a:off x="8825590" y="1600586"/>
            <a:ext cx="653690" cy="653690"/>
          </a:xfrm>
          <a:prstGeom prst="ellipse">
            <a:avLst/>
          </a:prstGeom>
          <a:solidFill>
            <a:schemeClr val="bg1"/>
          </a:solidFill>
          <a:ln>
            <a:noFill/>
            <a:headEnd type="none" w="med" len="med"/>
            <a:tailEnd type="none" w="med" len="med"/>
          </a:ln>
          <a:effectLst>
            <a:outerShdw blurRad="50800" dist="25400" dir="5400000" algn="t"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b="1">
                <a:solidFill>
                  <a:schemeClr val="tx2"/>
                </a:solidFill>
                <a:cs typeface="Segoe UI" pitchFamily="34" charset="0"/>
              </a:rPr>
              <a:t>2</a:t>
            </a:r>
          </a:p>
        </p:txBody>
      </p:sp>
    </p:spTree>
    <p:extLst>
      <p:ext uri="{BB962C8B-B14F-4D97-AF65-F5344CB8AC3E}">
        <p14:creationId xmlns:p14="http://schemas.microsoft.com/office/powerpoint/2010/main" val="9216308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17A3E7-C568-4415-B6A6-B292B8BC8C33}"/>
              </a:ext>
            </a:extLst>
          </p:cNvPr>
          <p:cNvSpPr>
            <a:spLocks noGrp="1"/>
          </p:cNvSpPr>
          <p:nvPr>
            <p:ph type="title"/>
          </p:nvPr>
        </p:nvSpPr>
        <p:spPr/>
        <p:txBody>
          <a:bodyPr/>
          <a:lstStyle/>
          <a:p>
            <a:r>
              <a:rPr lang="en-US"/>
              <a:t>Microsoft runs SAP on Azure</a:t>
            </a:r>
          </a:p>
        </p:txBody>
      </p:sp>
      <p:sp>
        <p:nvSpPr>
          <p:cNvPr id="76" name="Rectangle 75">
            <a:extLst>
              <a:ext uri="{FF2B5EF4-FFF2-40B4-BE49-F238E27FC236}">
                <a16:creationId xmlns:a16="http://schemas.microsoft.com/office/drawing/2014/main" id="{902D267D-A216-2F47-9A38-E08564159A5E}"/>
              </a:ext>
            </a:extLst>
          </p:cNvPr>
          <p:cNvSpPr/>
          <p:nvPr/>
        </p:nvSpPr>
        <p:spPr>
          <a:xfrm>
            <a:off x="354744" y="874449"/>
            <a:ext cx="11240527" cy="525700"/>
          </a:xfrm>
          <a:prstGeom prst="rect">
            <a:avLst/>
          </a:prstGeom>
          <a:noFill/>
          <a:ln w="10795" cap="flat" cmpd="sng" algn="ctr">
            <a:noFill/>
            <a:prstDash val="solid"/>
          </a:ln>
          <a:effectLst/>
        </p:spPr>
        <p:txBody>
          <a:bodyPr rtlCol="0" anchor="ctr"/>
          <a:lstStyle/>
          <a:p>
            <a:pPr marL="0" marR="0" lvl="0" indent="0" algn="l" defTabSz="951121"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a:ln>
                  <a:noFill/>
                </a:ln>
                <a:effectLst/>
                <a:uLnTx/>
                <a:uFillTx/>
                <a:latin typeface="Segoe UI Semibold"/>
                <a:ea typeface="Segoe UI Semibold" panose="020B0502040204020203" pitchFamily="34" charset="0"/>
                <a:cs typeface="Segoe UI Semibold" panose="020B0502040204020203" pitchFamily="34" charset="0"/>
              </a:rPr>
              <a:t>Completed 50TB data migration to Azure in Feb 2018</a:t>
            </a:r>
          </a:p>
        </p:txBody>
      </p:sp>
      <p:grpSp>
        <p:nvGrpSpPr>
          <p:cNvPr id="85" name="Group 84">
            <a:extLst>
              <a:ext uri="{FF2B5EF4-FFF2-40B4-BE49-F238E27FC236}">
                <a16:creationId xmlns:a16="http://schemas.microsoft.com/office/drawing/2014/main" id="{AF9F4708-B907-6E4F-B091-B3E6BAE15C40}"/>
              </a:ext>
            </a:extLst>
          </p:cNvPr>
          <p:cNvGrpSpPr/>
          <p:nvPr/>
        </p:nvGrpSpPr>
        <p:grpSpPr>
          <a:xfrm>
            <a:off x="8458626" y="1564157"/>
            <a:ext cx="4733262" cy="855690"/>
            <a:chOff x="7844256" y="1243519"/>
            <a:chExt cx="4640874" cy="838988"/>
          </a:xfrm>
        </p:grpSpPr>
        <p:sp>
          <p:nvSpPr>
            <p:cNvPr id="90" name="Rectangle 89">
              <a:extLst>
                <a:ext uri="{FF2B5EF4-FFF2-40B4-BE49-F238E27FC236}">
                  <a16:creationId xmlns:a16="http://schemas.microsoft.com/office/drawing/2014/main" id="{4B84CE68-1F52-8A4F-B1FF-0FDB314846C6}"/>
                </a:ext>
              </a:extLst>
            </p:cNvPr>
            <p:cNvSpPr/>
            <p:nvPr/>
          </p:nvSpPr>
          <p:spPr>
            <a:xfrm>
              <a:off x="7844256" y="1243519"/>
              <a:ext cx="4640874" cy="838988"/>
            </a:xfrm>
            <a:prstGeom prst="rect">
              <a:avLst/>
            </a:prstGeom>
            <a:noFill/>
            <a:ln w="10795" cap="flat" cmpd="sng" algn="ctr">
              <a:noFill/>
              <a:prstDash val="solid"/>
            </a:ln>
            <a:effectLst/>
          </p:spPr>
          <p:txBody>
            <a:bodyPr rtlCol="0" anchor="ctr"/>
            <a:lstStyle/>
            <a:p>
              <a:pPr marL="760973" marR="0" lvl="0" indent="0" algn="l" defTabSz="951121"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78D7"/>
                  </a:solidFill>
                  <a:effectLst/>
                  <a:uLnTx/>
                  <a:uFillTx/>
                  <a:latin typeface="Segoe UI Semibold"/>
                  <a:ea typeface="+mn-ea"/>
                  <a:cs typeface="+mn-cs"/>
                </a:rPr>
                <a:t>Provide real-time processes</a:t>
              </a:r>
            </a:p>
          </p:txBody>
        </p:sp>
        <p:sp>
          <p:nvSpPr>
            <p:cNvPr id="91" name="control_5">
              <a:extLst>
                <a:ext uri="{FF2B5EF4-FFF2-40B4-BE49-F238E27FC236}">
                  <a16:creationId xmlns:a16="http://schemas.microsoft.com/office/drawing/2014/main" id="{78BBFEBA-9BFF-8E44-9A39-1A3F96C74BE1}"/>
                </a:ext>
              </a:extLst>
            </p:cNvPr>
            <p:cNvSpPr>
              <a:spLocks noChangeAspect="1" noEditPoints="1"/>
            </p:cNvSpPr>
            <p:nvPr/>
          </p:nvSpPr>
          <p:spPr bwMode="auto">
            <a:xfrm>
              <a:off x="8164166" y="1480133"/>
              <a:ext cx="314449" cy="365760"/>
            </a:xfrm>
            <a:custGeom>
              <a:avLst/>
              <a:gdLst>
                <a:gd name="T0" fmla="*/ 208 w 478"/>
                <a:gd name="T1" fmla="*/ 140 h 556"/>
                <a:gd name="T2" fmla="*/ 423 w 478"/>
                <a:gd name="T3" fmla="*/ 277 h 556"/>
                <a:gd name="T4" fmla="*/ 0 w 478"/>
                <a:gd name="T5" fmla="*/ 545 h 556"/>
                <a:gd name="T6" fmla="*/ 0 w 478"/>
                <a:gd name="T7" fmla="*/ 11 h 556"/>
                <a:gd name="T8" fmla="*/ 208 w 478"/>
                <a:gd name="T9" fmla="*/ 140 h 556"/>
                <a:gd name="T10" fmla="*/ 478 w 478"/>
                <a:gd name="T11" fmla="*/ 0 h 556"/>
                <a:gd name="T12" fmla="*/ 478 w 478"/>
                <a:gd name="T13" fmla="*/ 556 h 556"/>
              </a:gdLst>
              <a:ahLst/>
              <a:cxnLst>
                <a:cxn ang="0">
                  <a:pos x="T0" y="T1"/>
                </a:cxn>
                <a:cxn ang="0">
                  <a:pos x="T2" y="T3"/>
                </a:cxn>
                <a:cxn ang="0">
                  <a:pos x="T4" y="T5"/>
                </a:cxn>
                <a:cxn ang="0">
                  <a:pos x="T6" y="T7"/>
                </a:cxn>
                <a:cxn ang="0">
                  <a:pos x="T8" y="T9"/>
                </a:cxn>
                <a:cxn ang="0">
                  <a:pos x="T10" y="T11"/>
                </a:cxn>
                <a:cxn ang="0">
                  <a:pos x="T12" y="T13"/>
                </a:cxn>
              </a:cxnLst>
              <a:rect l="0" t="0" r="r" b="b"/>
              <a:pathLst>
                <a:path w="478" h="556">
                  <a:moveTo>
                    <a:pt x="208" y="140"/>
                  </a:moveTo>
                  <a:lnTo>
                    <a:pt x="423" y="277"/>
                  </a:lnTo>
                  <a:lnTo>
                    <a:pt x="0" y="545"/>
                  </a:lnTo>
                  <a:lnTo>
                    <a:pt x="0" y="11"/>
                  </a:lnTo>
                  <a:lnTo>
                    <a:pt x="208" y="140"/>
                  </a:lnTo>
                  <a:moveTo>
                    <a:pt x="478" y="0"/>
                  </a:moveTo>
                  <a:lnTo>
                    <a:pt x="478" y="556"/>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78D7"/>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69E89AF4-F0F2-B044-A6D4-EFF4590C4E2F}"/>
              </a:ext>
            </a:extLst>
          </p:cNvPr>
          <p:cNvGrpSpPr/>
          <p:nvPr/>
        </p:nvGrpSpPr>
        <p:grpSpPr>
          <a:xfrm>
            <a:off x="4814217" y="1564157"/>
            <a:ext cx="4140213" cy="855691"/>
            <a:chOff x="4199605" y="1243519"/>
            <a:chExt cx="4059400" cy="838989"/>
          </a:xfrm>
        </p:grpSpPr>
        <p:sp>
          <p:nvSpPr>
            <p:cNvPr id="99" name="Rectangle 98">
              <a:extLst>
                <a:ext uri="{FF2B5EF4-FFF2-40B4-BE49-F238E27FC236}">
                  <a16:creationId xmlns:a16="http://schemas.microsoft.com/office/drawing/2014/main" id="{FE1999B8-FEB5-CF4A-8578-32E3ECE6A71B}"/>
                </a:ext>
              </a:extLst>
            </p:cNvPr>
            <p:cNvSpPr/>
            <p:nvPr/>
          </p:nvSpPr>
          <p:spPr>
            <a:xfrm>
              <a:off x="4199605" y="1243519"/>
              <a:ext cx="4059400" cy="838989"/>
            </a:xfrm>
            <a:prstGeom prst="rect">
              <a:avLst/>
            </a:prstGeom>
            <a:noFill/>
            <a:ln w="10795" cap="flat" cmpd="sng" algn="ctr">
              <a:noFill/>
              <a:prstDash val="solid"/>
            </a:ln>
            <a:effectLst/>
          </p:spPr>
          <p:txBody>
            <a:bodyPr rtlCol="0" anchor="ctr"/>
            <a:lstStyle/>
            <a:p>
              <a:pPr marL="760973" marR="0" lvl="0" indent="0" algn="l" defTabSz="951121"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78D7"/>
                  </a:solidFill>
                  <a:effectLst/>
                  <a:uLnTx/>
                  <a:uFillTx/>
                  <a:latin typeface="Segoe UI Semibold"/>
                  <a:ea typeface="+mn-ea"/>
                  <a:cs typeface="+mn-cs"/>
                </a:rPr>
                <a:t>Enable modern experiences</a:t>
              </a:r>
            </a:p>
          </p:txBody>
        </p:sp>
        <p:sp>
          <p:nvSpPr>
            <p:cNvPr id="100" name="UniversalApp_E8CC">
              <a:extLst>
                <a:ext uri="{FF2B5EF4-FFF2-40B4-BE49-F238E27FC236}">
                  <a16:creationId xmlns:a16="http://schemas.microsoft.com/office/drawing/2014/main" id="{516B7E8F-C972-E34A-9B7F-EDAD6720880A}"/>
                </a:ext>
              </a:extLst>
            </p:cNvPr>
            <p:cNvSpPr>
              <a:spLocks noChangeAspect="1" noEditPoints="1"/>
            </p:cNvSpPr>
            <p:nvPr/>
          </p:nvSpPr>
          <p:spPr bwMode="auto">
            <a:xfrm>
              <a:off x="4382079" y="148013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ctr" defTabSz="932597" rtl="0" eaLnBrk="1" fontAlgn="base"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solidFill>
                  <a:srgbClr val="0078D7"/>
                </a:solidFill>
                <a:effectLst/>
                <a:uLnTx/>
                <a:uFillTx/>
                <a:latin typeface="Segoe UI"/>
                <a:ea typeface="+mn-ea"/>
                <a:cs typeface="+mn-cs"/>
              </a:endParaRPr>
            </a:p>
          </p:txBody>
        </p:sp>
      </p:grpSp>
      <p:grpSp>
        <p:nvGrpSpPr>
          <p:cNvPr id="124" name="Group 123">
            <a:extLst>
              <a:ext uri="{FF2B5EF4-FFF2-40B4-BE49-F238E27FC236}">
                <a16:creationId xmlns:a16="http://schemas.microsoft.com/office/drawing/2014/main" id="{4017DD60-A343-E340-B269-9B5E6027D56A}"/>
              </a:ext>
            </a:extLst>
          </p:cNvPr>
          <p:cNvGrpSpPr/>
          <p:nvPr/>
        </p:nvGrpSpPr>
        <p:grpSpPr>
          <a:xfrm>
            <a:off x="203074" y="1562656"/>
            <a:ext cx="4797249" cy="855691"/>
            <a:chOff x="416410" y="1243519"/>
            <a:chExt cx="4703612" cy="838989"/>
          </a:xfrm>
        </p:grpSpPr>
        <p:sp>
          <p:nvSpPr>
            <p:cNvPr id="125" name="Rectangle 124">
              <a:extLst>
                <a:ext uri="{FF2B5EF4-FFF2-40B4-BE49-F238E27FC236}">
                  <a16:creationId xmlns:a16="http://schemas.microsoft.com/office/drawing/2014/main" id="{A0F29FBF-B168-B747-BFC1-8EFB5A68EB37}"/>
                </a:ext>
              </a:extLst>
            </p:cNvPr>
            <p:cNvSpPr/>
            <p:nvPr/>
          </p:nvSpPr>
          <p:spPr>
            <a:xfrm>
              <a:off x="416410" y="1243519"/>
              <a:ext cx="4703612" cy="838989"/>
            </a:xfrm>
            <a:prstGeom prst="rect">
              <a:avLst/>
            </a:prstGeom>
            <a:noFill/>
            <a:ln w="10795" cap="flat" cmpd="sng" algn="ctr">
              <a:noFill/>
              <a:prstDash val="solid"/>
            </a:ln>
            <a:effectLst/>
          </p:spPr>
          <p:txBody>
            <a:bodyPr rtlCol="0" anchor="ctr"/>
            <a:lstStyle/>
            <a:p>
              <a:pPr marL="760973" marR="0" lvl="0" indent="0" algn="l" defTabSz="951121"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78D7"/>
                  </a:solidFill>
                  <a:effectLst/>
                  <a:uLnTx/>
                  <a:uFillTx/>
                  <a:latin typeface="Segoe UI Semibold"/>
                  <a:ea typeface="+mn-ea"/>
                  <a:cs typeface="+mn-cs"/>
                </a:rPr>
                <a:t>Deliver reliant and agile ERP platform</a:t>
              </a:r>
            </a:p>
          </p:txBody>
        </p:sp>
        <p:sp>
          <p:nvSpPr>
            <p:cNvPr id="126" name="manager">
              <a:extLst>
                <a:ext uri="{FF2B5EF4-FFF2-40B4-BE49-F238E27FC236}">
                  <a16:creationId xmlns:a16="http://schemas.microsoft.com/office/drawing/2014/main" id="{BFD4F1F6-CBF4-3F42-B24B-526CD2E47A20}"/>
                </a:ext>
              </a:extLst>
            </p:cNvPr>
            <p:cNvSpPr>
              <a:spLocks noChangeAspect="1" noEditPoints="1"/>
            </p:cNvSpPr>
            <p:nvPr/>
          </p:nvSpPr>
          <p:spPr bwMode="auto">
            <a:xfrm>
              <a:off x="700256" y="1480133"/>
              <a:ext cx="362880" cy="36576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78D7"/>
                </a:solidFill>
                <a:effectLst/>
                <a:uLnTx/>
                <a:uFillTx/>
                <a:latin typeface="Segoe UI"/>
                <a:ea typeface="+mn-ea"/>
                <a:cs typeface="+mn-cs"/>
              </a:endParaRPr>
            </a:p>
          </p:txBody>
        </p:sp>
      </p:grpSp>
      <p:graphicFrame>
        <p:nvGraphicFramePr>
          <p:cNvPr id="23" name="Table 22">
            <a:extLst>
              <a:ext uri="{FF2B5EF4-FFF2-40B4-BE49-F238E27FC236}">
                <a16:creationId xmlns:a16="http://schemas.microsoft.com/office/drawing/2014/main" id="{F4FA7D86-8258-F346-BD55-58EFAD600127}"/>
              </a:ext>
            </a:extLst>
          </p:cNvPr>
          <p:cNvGraphicFramePr>
            <a:graphicFrameLocks noGrp="1"/>
          </p:cNvGraphicFramePr>
          <p:nvPr>
            <p:extLst/>
          </p:nvPr>
        </p:nvGraphicFramePr>
        <p:xfrm>
          <a:off x="435795" y="2632039"/>
          <a:ext cx="11562532" cy="3839350"/>
        </p:xfrm>
        <a:graphic>
          <a:graphicData uri="http://schemas.openxmlformats.org/drawingml/2006/table">
            <a:tbl>
              <a:tblPr firstRow="1" bandRow="1">
                <a:tableStyleId>{5C22544A-7EE6-4342-B048-85BDC9FD1C3A}</a:tableStyleId>
              </a:tblPr>
              <a:tblGrid>
                <a:gridCol w="2890633">
                  <a:extLst>
                    <a:ext uri="{9D8B030D-6E8A-4147-A177-3AD203B41FA5}">
                      <a16:colId xmlns:a16="http://schemas.microsoft.com/office/drawing/2014/main" val="2752859982"/>
                    </a:ext>
                  </a:extLst>
                </a:gridCol>
                <a:gridCol w="2890633">
                  <a:extLst>
                    <a:ext uri="{9D8B030D-6E8A-4147-A177-3AD203B41FA5}">
                      <a16:colId xmlns:a16="http://schemas.microsoft.com/office/drawing/2014/main" val="1521899445"/>
                    </a:ext>
                  </a:extLst>
                </a:gridCol>
                <a:gridCol w="2890633">
                  <a:extLst>
                    <a:ext uri="{9D8B030D-6E8A-4147-A177-3AD203B41FA5}">
                      <a16:colId xmlns:a16="http://schemas.microsoft.com/office/drawing/2014/main" val="4174549421"/>
                    </a:ext>
                  </a:extLst>
                </a:gridCol>
                <a:gridCol w="2890633">
                  <a:extLst>
                    <a:ext uri="{9D8B030D-6E8A-4147-A177-3AD203B41FA5}">
                      <a16:colId xmlns:a16="http://schemas.microsoft.com/office/drawing/2014/main" val="1148731333"/>
                    </a:ext>
                  </a:extLst>
                </a:gridCol>
              </a:tblGrid>
              <a:tr h="952867">
                <a:tc>
                  <a:txBody>
                    <a:bodyPr/>
                    <a:lstStyle/>
                    <a:p>
                      <a:pPr marL="0" marR="0" lvl="0" indent="0" algn="l" defTabSz="914367" rtl="0" eaLnBrk="1" fontAlgn="auto" latinLnBrk="0" hangingPunct="1">
                        <a:lnSpc>
                          <a:spcPct val="80000"/>
                        </a:lnSpc>
                        <a:spcBef>
                          <a:spcPts val="0"/>
                        </a:spcBef>
                        <a:spcAft>
                          <a:spcPts val="0"/>
                        </a:spcAft>
                        <a:buClrTx/>
                        <a:buSzTx/>
                        <a:buFontTx/>
                        <a:buNone/>
                        <a:tabLst/>
                        <a:defRPr/>
                      </a:pPr>
                      <a:r>
                        <a:rPr lang="en-US" sz="1800" b="1" i="0" kern="1200">
                          <a:solidFill>
                            <a:schemeClr val="tx2"/>
                          </a:solidFill>
                          <a:latin typeface="Segoe UI" panose="020B0502040204020203" pitchFamily="34" charset="0"/>
                          <a:ea typeface="Segoe UI" panose="020B0502040204020203" pitchFamily="34" charset="0"/>
                          <a:cs typeface="Segoe UI" panose="020B0502040204020203" pitchFamily="34" charset="0"/>
                        </a:rPr>
                        <a:t>16TB</a:t>
                      </a:r>
                    </a:p>
                    <a:p>
                      <a:pPr marL="0" marR="0" lvl="0" indent="0" algn="l" defTabSz="914367" rtl="0" eaLnBrk="1" fontAlgn="auto" latinLnBrk="0" hangingPunct="1">
                        <a:lnSpc>
                          <a:spcPct val="80000"/>
                        </a:lnSpc>
                        <a:spcBef>
                          <a:spcPts val="0"/>
                        </a:spcBef>
                        <a:spcAft>
                          <a:spcPts val="0"/>
                        </a:spcAft>
                        <a:buClrTx/>
                        <a:buSzTx/>
                        <a:buFontTx/>
                        <a:buNone/>
                        <a:tabLst/>
                        <a:defRPr/>
                      </a:pPr>
                      <a:r>
                        <a:rPr lang="en-US" sz="1400" b="0" i="0" kern="1200">
                          <a:solidFill>
                            <a:schemeClr val="tx1"/>
                          </a:solidFill>
                          <a:latin typeface="Segoe UI" panose="020B0502040204020203" pitchFamily="34" charset="0"/>
                          <a:ea typeface="Segoe UI" panose="020B0502040204020203" pitchFamily="34" charset="0"/>
                          <a:cs typeface="Segoe UI" panose="020B0502040204020203" pitchFamily="34" charset="0"/>
                        </a:rPr>
                        <a:t>Highly compressed database </a:t>
                      </a:r>
                    </a:p>
                  </a:txBody>
                  <a:tcPr marL="186521" marR="186521" marT="93260" marB="93260">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noFill/>
                  </a:tcPr>
                </a:tc>
                <a:tc>
                  <a:txBody>
                    <a:bodyPr/>
                    <a:lstStyle/>
                    <a:p>
                      <a:pPr marL="0" marR="0" lvl="0" indent="0" algn="l" defTabSz="914367" rtl="0" eaLnBrk="1" fontAlgn="auto" latinLnBrk="0" hangingPunct="1">
                        <a:lnSpc>
                          <a:spcPct val="80000"/>
                        </a:lnSpc>
                        <a:spcBef>
                          <a:spcPts val="0"/>
                        </a:spcBef>
                        <a:spcAft>
                          <a:spcPts val="0"/>
                        </a:spcAft>
                        <a:buClrTx/>
                        <a:buSzTx/>
                        <a:buFontTx/>
                        <a:buNone/>
                        <a:tabLst/>
                        <a:defRPr/>
                      </a:pPr>
                      <a:r>
                        <a:rPr lang="en-US" sz="1800" b="1" i="0" kern="1200">
                          <a:solidFill>
                            <a:schemeClr val="tx2"/>
                          </a:solidFill>
                          <a:latin typeface="Segoe UI" panose="020B0502040204020203" pitchFamily="34" charset="0"/>
                          <a:ea typeface="Segoe UI" panose="020B0502040204020203" pitchFamily="34" charset="0"/>
                          <a:cs typeface="Segoe UI" panose="020B0502040204020203" pitchFamily="34" charset="0"/>
                        </a:rPr>
                        <a:t>300K</a:t>
                      </a:r>
                    </a:p>
                    <a:p>
                      <a:pPr marL="0" marR="0" lvl="0" indent="0" algn="l" defTabSz="914367" rtl="0" eaLnBrk="1" fontAlgn="auto" latinLnBrk="0" hangingPunct="1">
                        <a:lnSpc>
                          <a:spcPct val="80000"/>
                        </a:lnSpc>
                        <a:spcBef>
                          <a:spcPts val="0"/>
                        </a:spcBef>
                        <a:spcAft>
                          <a:spcPts val="0"/>
                        </a:spcAft>
                        <a:buClrTx/>
                        <a:buSzTx/>
                        <a:buFontTx/>
                        <a:buNone/>
                        <a:tabLst/>
                        <a:defRPr/>
                      </a:pPr>
                      <a:r>
                        <a:rPr lang="en-US" sz="1400" b="0" i="0" kern="1200">
                          <a:solidFill>
                            <a:schemeClr val="tx1"/>
                          </a:solidFill>
                          <a:latin typeface="Segoe UI" panose="020B0502040204020203" pitchFamily="34" charset="0"/>
                          <a:ea typeface="Segoe UI" panose="020B0502040204020203" pitchFamily="34" charset="0"/>
                          <a:cs typeface="Segoe UI" panose="020B0502040204020203" pitchFamily="34" charset="0"/>
                        </a:rPr>
                        <a:t>Monitored batch jobs/month</a:t>
                      </a:r>
                    </a:p>
                  </a:txBody>
                  <a:tcPr marL="186521" marR="186521" marT="93260" marB="9326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noFill/>
                  </a:tcPr>
                </a:tc>
                <a:tc>
                  <a:txBody>
                    <a:bodyPr/>
                    <a:lstStyle/>
                    <a:p>
                      <a:pPr marL="0" marR="0" lvl="0" indent="0" algn="l" defTabSz="914367" rtl="0" eaLnBrk="1" fontAlgn="auto" latinLnBrk="0" hangingPunct="1">
                        <a:lnSpc>
                          <a:spcPct val="80000"/>
                        </a:lnSpc>
                        <a:spcBef>
                          <a:spcPts val="0"/>
                        </a:spcBef>
                        <a:spcAft>
                          <a:spcPts val="0"/>
                        </a:spcAft>
                        <a:buClrTx/>
                        <a:buSzTx/>
                        <a:buFontTx/>
                        <a:buNone/>
                        <a:tabLst/>
                        <a:defRPr/>
                      </a:pPr>
                      <a:r>
                        <a:rPr lang="en-US" sz="1800" b="1" i="0" kern="1200" noProof="0">
                          <a:solidFill>
                            <a:schemeClr val="tx2"/>
                          </a:solidFill>
                          <a:latin typeface="Segoe UI" panose="020B0502040204020203" pitchFamily="34" charset="0"/>
                          <a:ea typeface="Segoe UI" panose="020B0502040204020203" pitchFamily="34" charset="0"/>
                          <a:cs typeface="Segoe UI" panose="020B0502040204020203" pitchFamily="34" charset="0"/>
                        </a:rPr>
                        <a:t>4M</a:t>
                      </a:r>
                    </a:p>
                    <a:p>
                      <a:pPr marL="0" marR="0" lvl="0" indent="0" algn="l" defTabSz="914367" rtl="0" eaLnBrk="1" fontAlgn="auto" latinLnBrk="0" hangingPunct="1">
                        <a:lnSpc>
                          <a:spcPct val="80000"/>
                        </a:lnSpc>
                        <a:spcBef>
                          <a:spcPts val="0"/>
                        </a:spcBef>
                        <a:spcAft>
                          <a:spcPts val="0"/>
                        </a:spcAft>
                        <a:buClrTx/>
                        <a:buSzTx/>
                        <a:buFontTx/>
                        <a:buNone/>
                        <a:tabLst/>
                        <a:defRPr/>
                      </a:pPr>
                      <a:r>
                        <a:rPr lang="en-US" sz="1400" b="0" i="0" kern="1200" noProof="0">
                          <a:solidFill>
                            <a:schemeClr val="tx1"/>
                          </a:solidFill>
                          <a:latin typeface="Segoe UI" panose="020B0502040204020203" pitchFamily="34" charset="0"/>
                          <a:ea typeface="Segoe UI" panose="020B0502040204020203" pitchFamily="34" charset="0"/>
                          <a:cs typeface="Segoe UI" panose="020B0502040204020203" pitchFamily="34" charset="0"/>
                        </a:rPr>
                        <a:t>Dialog steps/day</a:t>
                      </a:r>
                    </a:p>
                  </a:txBody>
                  <a:tcPr marL="186521" marR="186521" marT="93260" marB="9326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noFill/>
                  </a:tcPr>
                </a:tc>
                <a:tc>
                  <a:txBody>
                    <a:bodyPr/>
                    <a:lstStyle/>
                    <a:p>
                      <a:pPr marL="0" marR="0" lvl="0" indent="0" algn="l" defTabSz="914367" rtl="0" eaLnBrk="1" fontAlgn="auto" latinLnBrk="0" hangingPunct="1">
                        <a:lnSpc>
                          <a:spcPct val="80000"/>
                        </a:lnSpc>
                        <a:spcBef>
                          <a:spcPts val="0"/>
                        </a:spcBef>
                        <a:spcAft>
                          <a:spcPts val="0"/>
                        </a:spcAft>
                        <a:buClrTx/>
                        <a:buSzTx/>
                        <a:buFontTx/>
                        <a:buNone/>
                        <a:tabLst/>
                        <a:defRPr/>
                      </a:pPr>
                      <a:r>
                        <a:rPr lang="en-US" sz="1800" b="1" i="0" kern="1200">
                          <a:solidFill>
                            <a:schemeClr val="tx2"/>
                          </a:solidFill>
                          <a:latin typeface="Segoe UI" panose="020B0502040204020203" pitchFamily="34" charset="0"/>
                          <a:ea typeface="Segoe UI" panose="020B0502040204020203" pitchFamily="34" charset="0"/>
                          <a:cs typeface="Segoe UI" panose="020B0502040204020203" pitchFamily="34" charset="0"/>
                        </a:rPr>
                        <a:t>110K</a:t>
                      </a:r>
                    </a:p>
                    <a:p>
                      <a:pPr marL="0" marR="0" lvl="0" indent="0" algn="l" defTabSz="914367" rtl="0" eaLnBrk="1" fontAlgn="auto" latinLnBrk="0" hangingPunct="1">
                        <a:lnSpc>
                          <a:spcPct val="80000"/>
                        </a:lnSpc>
                        <a:spcBef>
                          <a:spcPts val="0"/>
                        </a:spcBef>
                        <a:spcAft>
                          <a:spcPts val="0"/>
                        </a:spcAft>
                        <a:buClrTx/>
                        <a:buSzTx/>
                        <a:buFontTx/>
                        <a:buNone/>
                        <a:tabLst/>
                        <a:defRPr/>
                      </a:pPr>
                      <a:r>
                        <a:rPr lang="en-US" sz="1400" b="0" i="0" kern="1200">
                          <a:solidFill>
                            <a:schemeClr val="tx1"/>
                          </a:solidFill>
                          <a:latin typeface="Segoe UI" panose="020B0502040204020203" pitchFamily="34" charset="0"/>
                          <a:ea typeface="Segoe UI" panose="020B0502040204020203" pitchFamily="34" charset="0"/>
                          <a:cs typeface="Segoe UI" panose="020B0502040204020203" pitchFamily="34" charset="0"/>
                        </a:rPr>
                        <a:t>Internal users</a:t>
                      </a:r>
                    </a:p>
                    <a:p>
                      <a:pPr marL="0" marR="0" lvl="0" indent="0" algn="l" defTabSz="914367" rtl="0" eaLnBrk="1" fontAlgn="auto" latinLnBrk="0" hangingPunct="1">
                        <a:lnSpc>
                          <a:spcPct val="80000"/>
                        </a:lnSpc>
                        <a:spcBef>
                          <a:spcPts val="0"/>
                        </a:spcBef>
                        <a:spcAft>
                          <a:spcPts val="0"/>
                        </a:spcAft>
                        <a:buClrTx/>
                        <a:buSzTx/>
                        <a:buFontTx/>
                        <a:buNone/>
                        <a:tabLst/>
                        <a:defRPr/>
                      </a:pPr>
                      <a:r>
                        <a:rPr lang="en-US" sz="1400" b="0" i="0" kern="1200">
                          <a:solidFill>
                            <a:schemeClr val="tx1"/>
                          </a:solidFill>
                          <a:latin typeface="Segoe UI" panose="020B0502040204020203" pitchFamily="34" charset="0"/>
                          <a:ea typeface="Segoe UI" panose="020B0502040204020203" pitchFamily="34" charset="0"/>
                          <a:cs typeface="Segoe UI" panose="020B0502040204020203" pitchFamily="34" charset="0"/>
                        </a:rPr>
                        <a:t>(Mostly Indirect </a:t>
                      </a:r>
                      <a:br>
                        <a:rPr lang="en-US" sz="1400" b="0" i="0" kern="1200">
                          <a:solidFill>
                            <a:schemeClr val="tx1"/>
                          </a:solidFill>
                          <a:latin typeface="Segoe UI" panose="020B0502040204020203" pitchFamily="34" charset="0"/>
                          <a:ea typeface="Segoe UI" panose="020B0502040204020203" pitchFamily="34" charset="0"/>
                          <a:cs typeface="Segoe UI" panose="020B0502040204020203" pitchFamily="34" charset="0"/>
                        </a:rPr>
                      </a:br>
                      <a:r>
                        <a:rPr lang="en-US" sz="1400" b="0" i="0" kern="1200">
                          <a:solidFill>
                            <a:schemeClr val="tx1"/>
                          </a:solidFill>
                          <a:latin typeface="Segoe UI" panose="020B0502040204020203" pitchFamily="34" charset="0"/>
                          <a:ea typeface="Segoe UI" panose="020B0502040204020203" pitchFamily="34" charset="0"/>
                          <a:cs typeface="Segoe UI" panose="020B0502040204020203" pitchFamily="34" charset="0"/>
                        </a:rPr>
                        <a:t>Access to SAP</a:t>
                      </a:r>
                      <a:r>
                        <a:rPr lang="en-US" sz="1800" b="0" i="0" kern="1200">
                          <a:solidFill>
                            <a:schemeClr val="tx1"/>
                          </a:solidFill>
                          <a:latin typeface="Segoe UI" panose="020B0502040204020203" pitchFamily="34" charset="0"/>
                          <a:ea typeface="Segoe UI" panose="020B0502040204020203" pitchFamily="34" charset="0"/>
                          <a:cs typeface="Segoe UI" panose="020B0502040204020203" pitchFamily="34" charset="0"/>
                        </a:rPr>
                        <a:t>)</a:t>
                      </a:r>
                    </a:p>
                  </a:txBody>
                  <a:tcPr marL="186521" marR="186521" marT="93260" marB="93260">
                    <a:lnL w="12700" cap="flat" cmpd="sng" algn="ctr">
                      <a:solidFill>
                        <a:schemeClr val="accent2"/>
                      </a:solidFill>
                      <a:prstDash val="solid"/>
                      <a:round/>
                      <a:headEnd type="none" w="med" len="med"/>
                      <a:tailEnd type="none" w="med" len="med"/>
                    </a:lnL>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866439199"/>
                  </a:ext>
                </a:extLst>
              </a:tr>
              <a:tr h="952867">
                <a:tc>
                  <a:txBody>
                    <a:bodyPr/>
                    <a:lstStyle/>
                    <a:p>
                      <a:pPr marL="0" marR="0" lvl="0" indent="0" algn="l" defTabSz="914367" rtl="0" eaLnBrk="1" fontAlgn="auto" latinLnBrk="0" hangingPunct="1">
                        <a:lnSpc>
                          <a:spcPct val="80000"/>
                        </a:lnSpc>
                        <a:spcBef>
                          <a:spcPts val="0"/>
                        </a:spcBef>
                        <a:spcAft>
                          <a:spcPts val="0"/>
                        </a:spcAft>
                        <a:buClrTx/>
                        <a:buSzTx/>
                        <a:buFontTx/>
                        <a:buNone/>
                        <a:tabLst/>
                        <a:defRPr/>
                      </a:pPr>
                      <a:r>
                        <a:rPr lang="en-US" sz="1800" b="1" i="0" kern="1200">
                          <a:solidFill>
                            <a:schemeClr val="tx2"/>
                          </a:solidFill>
                          <a:latin typeface="Segoe UI" panose="020B0502040204020203" pitchFamily="34" charset="0"/>
                          <a:ea typeface="Segoe UI" panose="020B0502040204020203" pitchFamily="34" charset="0"/>
                          <a:cs typeface="Segoe UI" panose="020B0502040204020203" pitchFamily="34" charset="0"/>
                        </a:rPr>
                        <a:t>6K</a:t>
                      </a:r>
                    </a:p>
                    <a:p>
                      <a:pPr marL="0" marR="0" lvl="0" indent="0" algn="l" defTabSz="914367" rtl="0" eaLnBrk="1" fontAlgn="auto" latinLnBrk="0" hangingPunct="1">
                        <a:lnSpc>
                          <a:spcPct val="80000"/>
                        </a:lnSpc>
                        <a:spcBef>
                          <a:spcPts val="0"/>
                        </a:spcBef>
                        <a:spcAft>
                          <a:spcPts val="0"/>
                        </a:spcAft>
                        <a:buClrTx/>
                        <a:buSzTx/>
                        <a:buFontTx/>
                        <a:buNone/>
                        <a:tabLst/>
                        <a:defRPr/>
                      </a:pPr>
                      <a:r>
                        <a:rPr lang="en-US" sz="1400" b="0" i="0" kern="1200">
                          <a:solidFill>
                            <a:schemeClr val="tx1"/>
                          </a:solidFill>
                          <a:latin typeface="Segoe UI" panose="020B0502040204020203" pitchFamily="34" charset="0"/>
                          <a:ea typeface="Segoe UI" panose="020B0502040204020203" pitchFamily="34" charset="0"/>
                          <a:cs typeface="Segoe UI" panose="020B0502040204020203" pitchFamily="34" charset="0"/>
                        </a:rPr>
                        <a:t>Named user accounts </a:t>
                      </a:r>
                    </a:p>
                  </a:txBody>
                  <a:tcPr marL="186521" marR="186521" marT="93260" marB="93260">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marL="0" marR="0" lvl="0" indent="0" algn="l" defTabSz="914367" rtl="0" eaLnBrk="1" fontAlgn="auto" latinLnBrk="0" hangingPunct="1">
                        <a:lnSpc>
                          <a:spcPct val="80000"/>
                        </a:lnSpc>
                        <a:spcBef>
                          <a:spcPts val="0"/>
                        </a:spcBef>
                        <a:spcAft>
                          <a:spcPts val="0"/>
                        </a:spcAft>
                        <a:buClrTx/>
                        <a:buSzTx/>
                        <a:buFontTx/>
                        <a:buNone/>
                        <a:tabLst/>
                        <a:defRPr/>
                      </a:pPr>
                      <a:r>
                        <a:rPr lang="en-US" sz="1800" b="1" i="0" kern="1200">
                          <a:solidFill>
                            <a:schemeClr val="tx2"/>
                          </a:solidFill>
                          <a:latin typeface="Segoe UI" panose="020B0502040204020203" pitchFamily="34" charset="0"/>
                          <a:ea typeface="Segoe UI" panose="020B0502040204020203" pitchFamily="34" charset="0"/>
                          <a:cs typeface="Segoe UI" panose="020B0502040204020203" pitchFamily="34" charset="0"/>
                        </a:rPr>
                        <a:t>99.998</a:t>
                      </a:r>
                      <a:r>
                        <a:rPr lang="en-US" sz="1800" b="0" i="0" kern="1200">
                          <a:solidFill>
                            <a:schemeClr val="tx2"/>
                          </a:solidFill>
                          <a:latin typeface="Segoe UI" panose="020B0502040204020203" pitchFamily="34" charset="0"/>
                          <a:ea typeface="Segoe UI" panose="020B0502040204020203" pitchFamily="34" charset="0"/>
                          <a:cs typeface="Segoe UI" panose="020B0502040204020203" pitchFamily="34" charset="0"/>
                        </a:rPr>
                        <a:t>%</a:t>
                      </a:r>
                    </a:p>
                    <a:p>
                      <a:pPr marL="0" marR="0" lvl="0" indent="0" algn="l" defTabSz="914367" rtl="0" eaLnBrk="1" fontAlgn="auto" latinLnBrk="0" hangingPunct="1">
                        <a:lnSpc>
                          <a:spcPct val="80000"/>
                        </a:lnSpc>
                        <a:spcBef>
                          <a:spcPts val="0"/>
                        </a:spcBef>
                        <a:spcAft>
                          <a:spcPts val="0"/>
                        </a:spcAft>
                        <a:buClrTx/>
                        <a:buSzTx/>
                        <a:buFontTx/>
                        <a:buNone/>
                        <a:tabLst/>
                        <a:defRPr/>
                      </a:pPr>
                      <a:r>
                        <a:rPr lang="en-US" sz="1400" b="0" i="0" kern="1200">
                          <a:solidFill>
                            <a:schemeClr val="tx1"/>
                          </a:solidFill>
                          <a:latin typeface="Segoe UI" panose="020B0502040204020203" pitchFamily="34" charset="0"/>
                          <a:ea typeface="Segoe UI" panose="020B0502040204020203" pitchFamily="34" charset="0"/>
                          <a:cs typeface="Segoe UI" panose="020B0502040204020203" pitchFamily="34" charset="0"/>
                        </a:rPr>
                        <a:t>Raw SQL/Win</a:t>
                      </a:r>
                    </a:p>
                    <a:p>
                      <a:pPr marL="0" marR="0" lvl="0" indent="0" algn="l" defTabSz="914367" rtl="0" eaLnBrk="1" fontAlgn="auto" latinLnBrk="0" hangingPunct="1">
                        <a:lnSpc>
                          <a:spcPct val="80000"/>
                        </a:lnSpc>
                        <a:spcBef>
                          <a:spcPts val="0"/>
                        </a:spcBef>
                        <a:spcAft>
                          <a:spcPts val="0"/>
                        </a:spcAft>
                        <a:buClrTx/>
                        <a:buSzTx/>
                        <a:buFontTx/>
                        <a:buNone/>
                        <a:tabLst/>
                        <a:defRPr/>
                      </a:pPr>
                      <a:r>
                        <a:rPr lang="en-US" sz="1400" b="0" i="0" kern="1200">
                          <a:solidFill>
                            <a:schemeClr val="tx1"/>
                          </a:solidFill>
                          <a:latin typeface="Segoe UI" panose="020B0502040204020203" pitchFamily="34" charset="0"/>
                          <a:ea typeface="Segoe UI" panose="020B0502040204020203" pitchFamily="34" charset="0"/>
                          <a:cs typeface="Segoe UI" panose="020B0502040204020203" pitchFamily="34" charset="0"/>
                        </a:rPr>
                        <a:t>uptime</a:t>
                      </a:r>
                    </a:p>
                  </a:txBody>
                  <a:tcPr marL="186521" marR="186521" marT="93260" marB="9326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a:lnSpc>
                          <a:spcPct val="80000"/>
                        </a:lnSpc>
                      </a:pPr>
                      <a:endParaRPr lang="en-US" sz="1800"/>
                    </a:p>
                  </a:txBody>
                  <a:tcPr marL="186521" marR="186521" marT="93260" marB="9326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marL="0" marR="0" lvl="0" indent="0" algn="l" defTabSz="914367" rtl="0" eaLnBrk="1" fontAlgn="auto" latinLnBrk="0" hangingPunct="1">
                        <a:lnSpc>
                          <a:spcPct val="80000"/>
                        </a:lnSpc>
                        <a:spcBef>
                          <a:spcPts val="0"/>
                        </a:spcBef>
                        <a:spcAft>
                          <a:spcPts val="0"/>
                        </a:spcAft>
                        <a:buClrTx/>
                        <a:buSzTx/>
                        <a:buFontTx/>
                        <a:buNone/>
                        <a:tabLst/>
                        <a:defRPr/>
                      </a:pPr>
                      <a:r>
                        <a:rPr lang="en-US" sz="1800" b="1" i="0" kern="1200">
                          <a:solidFill>
                            <a:schemeClr val="tx2"/>
                          </a:solidFill>
                          <a:latin typeface="Segoe UI" panose="020B0502040204020203" pitchFamily="34" charset="0"/>
                          <a:ea typeface="Segoe UI" panose="020B0502040204020203" pitchFamily="34" charset="0"/>
                          <a:cs typeface="Segoe UI" panose="020B0502040204020203" pitchFamily="34" charset="0"/>
                        </a:rPr>
                        <a:t>0.4</a:t>
                      </a:r>
                    </a:p>
                    <a:p>
                      <a:pPr marL="0" marR="0" lvl="0" indent="0" algn="l" defTabSz="914367" rtl="0" eaLnBrk="1" fontAlgn="auto" latinLnBrk="0" hangingPunct="1">
                        <a:lnSpc>
                          <a:spcPct val="80000"/>
                        </a:lnSpc>
                        <a:spcBef>
                          <a:spcPts val="0"/>
                        </a:spcBef>
                        <a:spcAft>
                          <a:spcPts val="0"/>
                        </a:spcAft>
                        <a:buClrTx/>
                        <a:buSzTx/>
                        <a:buFontTx/>
                        <a:buNone/>
                        <a:tabLst/>
                        <a:defRPr/>
                      </a:pPr>
                      <a:r>
                        <a:rPr lang="en-US" sz="1400">
                          <a:solidFill>
                            <a:schemeClr val="tx1"/>
                          </a:solidFill>
                          <a:ea typeface="Segoe UI" pitchFamily="34" charset="0"/>
                          <a:cs typeface="Segoe UI" pitchFamily="34" charset="0"/>
                        </a:rPr>
                        <a:t>Seconds user </a:t>
                      </a:r>
                      <a:br>
                        <a:rPr lang="en-US" sz="1400">
                          <a:solidFill>
                            <a:schemeClr val="tx1"/>
                          </a:solidFill>
                          <a:ea typeface="Segoe UI" pitchFamily="34" charset="0"/>
                          <a:cs typeface="Segoe UI" pitchFamily="34" charset="0"/>
                        </a:rPr>
                      </a:br>
                      <a:r>
                        <a:rPr lang="en-US" sz="1400">
                          <a:solidFill>
                            <a:schemeClr val="tx1"/>
                          </a:solidFill>
                          <a:ea typeface="Segoe UI" pitchFamily="34" charset="0"/>
                          <a:cs typeface="Segoe UI" pitchFamily="34" charset="0"/>
                        </a:rPr>
                        <a:t>response time</a:t>
                      </a:r>
                    </a:p>
                  </a:txBody>
                  <a:tcPr marL="186521" marR="186521" marT="93260" marB="93260">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652353797"/>
                  </a:ext>
                </a:extLst>
              </a:tr>
              <a:tr h="952867">
                <a:tc>
                  <a:txBody>
                    <a:bodyPr/>
                    <a:lstStyle/>
                    <a:p>
                      <a:pPr algn="l">
                        <a:lnSpc>
                          <a:spcPct val="80000"/>
                        </a:lnSpc>
                      </a:pPr>
                      <a:endParaRPr lang="en-US" sz="1800"/>
                    </a:p>
                  </a:txBody>
                  <a:tcPr marL="186521" marR="186521" marT="93260" marB="93260">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marL="0" marR="0" lvl="0" indent="0" algn="l" defTabSz="914367" rtl="0" eaLnBrk="1" fontAlgn="auto" latinLnBrk="0" hangingPunct="1">
                        <a:lnSpc>
                          <a:spcPct val="80000"/>
                        </a:lnSpc>
                        <a:spcBef>
                          <a:spcPts val="0"/>
                        </a:spcBef>
                        <a:spcAft>
                          <a:spcPts val="0"/>
                        </a:spcAft>
                        <a:buClrTx/>
                        <a:buSzTx/>
                        <a:buFontTx/>
                        <a:buNone/>
                        <a:tabLst/>
                        <a:defRPr/>
                      </a:pPr>
                      <a:r>
                        <a:rPr lang="en-US" sz="1800" b="1" i="0" kern="1200">
                          <a:solidFill>
                            <a:schemeClr val="tx2"/>
                          </a:solidFill>
                          <a:latin typeface="Segoe UI" panose="020B0502040204020203" pitchFamily="34" charset="0"/>
                          <a:ea typeface="Segoe UI" panose="020B0502040204020203" pitchFamily="34" charset="0"/>
                          <a:cs typeface="Segoe UI" panose="020B0502040204020203" pitchFamily="34" charset="0"/>
                        </a:rPr>
                        <a:t>170M</a:t>
                      </a:r>
                    </a:p>
                    <a:p>
                      <a:pPr marL="0" marR="0" lvl="0" indent="0" algn="l" defTabSz="914367" rtl="0" eaLnBrk="1" fontAlgn="auto" latinLnBrk="0" hangingPunct="1">
                        <a:lnSpc>
                          <a:spcPct val="80000"/>
                        </a:lnSpc>
                        <a:spcBef>
                          <a:spcPts val="0"/>
                        </a:spcBef>
                        <a:spcAft>
                          <a:spcPts val="0"/>
                        </a:spcAft>
                        <a:buClrTx/>
                        <a:buSzTx/>
                        <a:buFontTx/>
                        <a:buNone/>
                        <a:tabLst/>
                        <a:defRPr/>
                      </a:pPr>
                      <a:r>
                        <a:rPr lang="en-US" sz="1400">
                          <a:solidFill>
                            <a:schemeClr val="tx1"/>
                          </a:solidFill>
                          <a:ea typeface="Segoe UI" pitchFamily="34" charset="0"/>
                          <a:cs typeface="Segoe UI" pitchFamily="34" charset="0"/>
                        </a:rPr>
                        <a:t>Transaction steps/month</a:t>
                      </a:r>
                    </a:p>
                  </a:txBody>
                  <a:tcPr marL="186521" marR="186521" marT="93260" marB="9326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marL="0" marR="0" lvl="0" indent="0" algn="l" defTabSz="914367" rtl="0" eaLnBrk="1" fontAlgn="auto" latinLnBrk="0" hangingPunct="1">
                        <a:lnSpc>
                          <a:spcPct val="80000"/>
                        </a:lnSpc>
                        <a:spcBef>
                          <a:spcPts val="0"/>
                        </a:spcBef>
                        <a:spcAft>
                          <a:spcPts val="0"/>
                        </a:spcAft>
                        <a:buClrTx/>
                        <a:buSzTx/>
                        <a:buFontTx/>
                        <a:buNone/>
                        <a:tabLst/>
                        <a:defRPr/>
                      </a:pPr>
                      <a:r>
                        <a:rPr lang="en-US" sz="1800" b="1" i="0" kern="1200">
                          <a:solidFill>
                            <a:schemeClr val="tx2"/>
                          </a:solidFill>
                          <a:latin typeface="Segoe UI" panose="020B0502040204020203" pitchFamily="34" charset="0"/>
                          <a:ea typeface="Segoe UI" panose="020B0502040204020203" pitchFamily="34" charset="0"/>
                          <a:cs typeface="Segoe UI" panose="020B0502040204020203" pitchFamily="34" charset="0"/>
                        </a:rPr>
                        <a:t>5-7 % yearly</a:t>
                      </a:r>
                    </a:p>
                    <a:p>
                      <a:pPr marL="0" marR="0" lvl="0" indent="0" algn="l" defTabSz="914367" rtl="0" eaLnBrk="1" fontAlgn="auto" latinLnBrk="0" hangingPunct="1">
                        <a:lnSpc>
                          <a:spcPct val="80000"/>
                        </a:lnSpc>
                        <a:spcBef>
                          <a:spcPts val="0"/>
                        </a:spcBef>
                        <a:spcAft>
                          <a:spcPts val="0"/>
                        </a:spcAft>
                        <a:buClrTx/>
                        <a:buSzTx/>
                        <a:buFontTx/>
                        <a:buNone/>
                        <a:tabLst/>
                        <a:defRPr/>
                      </a:pPr>
                      <a:r>
                        <a:rPr lang="en-US" sz="1400">
                          <a:solidFill>
                            <a:schemeClr val="tx1"/>
                          </a:solidFill>
                          <a:ea typeface="Segoe UI" pitchFamily="34" charset="0"/>
                          <a:cs typeface="Segoe UI" pitchFamily="34" charset="0"/>
                        </a:rPr>
                        <a:t>Incident ticket reduction</a:t>
                      </a:r>
                    </a:p>
                  </a:txBody>
                  <a:tcPr marL="186521" marR="186521" marT="93260" marB="9326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marL="0" marR="0" lvl="0" indent="0" algn="l" defTabSz="914367" rtl="0" eaLnBrk="1" fontAlgn="auto" latinLnBrk="0" hangingPunct="1">
                        <a:lnSpc>
                          <a:spcPct val="80000"/>
                        </a:lnSpc>
                        <a:spcBef>
                          <a:spcPts val="0"/>
                        </a:spcBef>
                        <a:spcAft>
                          <a:spcPts val="0"/>
                        </a:spcAft>
                        <a:buClrTx/>
                        <a:buSzTx/>
                        <a:buFontTx/>
                        <a:buNone/>
                        <a:tabLst/>
                        <a:defRPr/>
                      </a:pPr>
                      <a:r>
                        <a:rPr lang="en-US" sz="1800" b="1" i="0" kern="1200">
                          <a:solidFill>
                            <a:schemeClr val="tx2"/>
                          </a:solidFill>
                          <a:latin typeface="Segoe UI" panose="020B0502040204020203" pitchFamily="34" charset="0"/>
                          <a:ea typeface="Segoe UI" panose="020B0502040204020203" pitchFamily="34" charset="0"/>
                          <a:cs typeface="Segoe UI" panose="020B0502040204020203" pitchFamily="34" charset="0"/>
                        </a:rPr>
                        <a:t>2X</a:t>
                      </a:r>
                    </a:p>
                    <a:p>
                      <a:pPr marL="0" marR="0" lvl="0" indent="0" algn="l" defTabSz="914367" rtl="0" eaLnBrk="1" fontAlgn="auto" latinLnBrk="0" hangingPunct="1">
                        <a:lnSpc>
                          <a:spcPct val="80000"/>
                        </a:lnSpc>
                        <a:spcBef>
                          <a:spcPts val="0"/>
                        </a:spcBef>
                        <a:spcAft>
                          <a:spcPts val="0"/>
                        </a:spcAft>
                        <a:buClrTx/>
                        <a:buSzTx/>
                        <a:buFontTx/>
                        <a:buNone/>
                        <a:tabLst/>
                        <a:defRPr/>
                      </a:pPr>
                      <a:r>
                        <a:rPr lang="en-US" sz="1400">
                          <a:solidFill>
                            <a:schemeClr val="tx1"/>
                          </a:solidFill>
                          <a:ea typeface="Segoe UI" pitchFamily="34" charset="0"/>
                          <a:cs typeface="Segoe UI" pitchFamily="34" charset="0"/>
                        </a:rPr>
                        <a:t>System growth </a:t>
                      </a:r>
                      <a:br>
                        <a:rPr lang="en-US" sz="1400">
                          <a:solidFill>
                            <a:schemeClr val="tx1"/>
                          </a:solidFill>
                          <a:ea typeface="Segoe UI" pitchFamily="34" charset="0"/>
                          <a:cs typeface="Segoe UI" pitchFamily="34" charset="0"/>
                        </a:rPr>
                      </a:br>
                      <a:r>
                        <a:rPr lang="en-US" sz="1400">
                          <a:solidFill>
                            <a:schemeClr val="tx1"/>
                          </a:solidFill>
                          <a:ea typeface="Segoe UI" pitchFamily="34" charset="0"/>
                          <a:cs typeface="Segoe UI" pitchFamily="34" charset="0"/>
                        </a:rPr>
                        <a:t>in past 2 years</a:t>
                      </a:r>
                    </a:p>
                  </a:txBody>
                  <a:tcPr marL="186521" marR="186521" marT="93260" marB="93260">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81895999"/>
                  </a:ext>
                </a:extLst>
              </a:tr>
              <a:tr h="882864">
                <a:tc>
                  <a:txBody>
                    <a:bodyPr/>
                    <a:lstStyle/>
                    <a:p>
                      <a:pPr marL="0" marR="0" lvl="0" indent="0" algn="l" defTabSz="914367" rtl="0" eaLnBrk="1" fontAlgn="auto" latinLnBrk="0" hangingPunct="1">
                        <a:lnSpc>
                          <a:spcPct val="80000"/>
                        </a:lnSpc>
                        <a:spcBef>
                          <a:spcPts val="0"/>
                        </a:spcBef>
                        <a:spcAft>
                          <a:spcPts val="0"/>
                        </a:spcAft>
                        <a:buClrTx/>
                        <a:buSzTx/>
                        <a:buFontTx/>
                        <a:buNone/>
                        <a:tabLst/>
                        <a:defRPr/>
                      </a:pPr>
                      <a:r>
                        <a:rPr lang="en-US" sz="1800" b="1" i="0" kern="1200">
                          <a:solidFill>
                            <a:schemeClr val="tx2"/>
                          </a:solidFill>
                          <a:latin typeface="Segoe UI" panose="020B0502040204020203" pitchFamily="34" charset="0"/>
                          <a:ea typeface="Segoe UI" panose="020B0502040204020203" pitchFamily="34" charset="0"/>
                          <a:cs typeface="Segoe UI" panose="020B0502040204020203" pitchFamily="34" charset="0"/>
                        </a:rPr>
                        <a:t>≈600</a:t>
                      </a:r>
                    </a:p>
                    <a:p>
                      <a:pPr algn="l">
                        <a:lnSpc>
                          <a:spcPct val="80000"/>
                        </a:lnSpc>
                      </a:pPr>
                      <a:r>
                        <a:rPr lang="en-US" sz="1400">
                          <a:solidFill>
                            <a:schemeClr val="tx1"/>
                          </a:solidFill>
                          <a:ea typeface="Segoe UI" pitchFamily="34" charset="0"/>
                          <a:cs typeface="Segoe UI" pitchFamily="34" charset="0"/>
                        </a:rPr>
                        <a:t>Servers</a:t>
                      </a:r>
                      <a:endParaRPr lang="en-US" sz="1400">
                        <a:solidFill>
                          <a:schemeClr val="tx1"/>
                        </a:solidFill>
                      </a:endParaRPr>
                    </a:p>
                  </a:txBody>
                  <a:tcPr marL="186521" marR="186521" marT="93260" marB="93260">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noFill/>
                  </a:tcPr>
                </a:tc>
                <a:tc>
                  <a:txBody>
                    <a:bodyPr/>
                    <a:lstStyle/>
                    <a:p>
                      <a:pPr marL="0" marR="0" lvl="0" indent="0" algn="l" defTabSz="914367" rtl="0" eaLnBrk="1" fontAlgn="auto" latinLnBrk="0" hangingPunct="1">
                        <a:lnSpc>
                          <a:spcPct val="80000"/>
                        </a:lnSpc>
                        <a:spcBef>
                          <a:spcPts val="0"/>
                        </a:spcBef>
                        <a:spcAft>
                          <a:spcPts val="0"/>
                        </a:spcAft>
                        <a:buClrTx/>
                        <a:buSzTx/>
                        <a:buFontTx/>
                        <a:buNone/>
                        <a:tabLst/>
                        <a:defRPr/>
                      </a:pPr>
                      <a:r>
                        <a:rPr lang="en-US" sz="1800" b="1" i="0" kern="1200">
                          <a:solidFill>
                            <a:schemeClr val="tx2"/>
                          </a:solidFill>
                          <a:latin typeface="Segoe UI" panose="020B0502040204020203" pitchFamily="34" charset="0"/>
                          <a:ea typeface="Segoe UI" panose="020B0502040204020203" pitchFamily="34" charset="0"/>
                          <a:cs typeface="Segoe UI" panose="020B0502040204020203" pitchFamily="34" charset="0"/>
                        </a:rPr>
                        <a:t>250TB</a:t>
                      </a:r>
                    </a:p>
                    <a:p>
                      <a:pPr marL="0" marR="0" lvl="0" indent="0" algn="l" defTabSz="914367" rtl="0" eaLnBrk="1" fontAlgn="auto" latinLnBrk="0" hangingPunct="1">
                        <a:lnSpc>
                          <a:spcPct val="80000"/>
                        </a:lnSpc>
                        <a:spcBef>
                          <a:spcPts val="0"/>
                        </a:spcBef>
                        <a:spcAft>
                          <a:spcPts val="0"/>
                        </a:spcAft>
                        <a:buClrTx/>
                        <a:buSzTx/>
                        <a:buFontTx/>
                        <a:buNone/>
                        <a:tabLst/>
                        <a:defRPr/>
                      </a:pPr>
                      <a:r>
                        <a:rPr lang="en-US" sz="1400">
                          <a:solidFill>
                            <a:schemeClr val="tx1"/>
                          </a:solidFill>
                          <a:ea typeface="Segoe UI" pitchFamily="34" charset="0"/>
                          <a:cs typeface="Segoe UI" pitchFamily="34" charset="0"/>
                        </a:rPr>
                        <a:t>Compression </a:t>
                      </a:r>
                      <a:br>
                        <a:rPr lang="en-US" sz="1400">
                          <a:solidFill>
                            <a:schemeClr val="tx1"/>
                          </a:solidFill>
                          <a:ea typeface="Segoe UI" pitchFamily="34" charset="0"/>
                          <a:cs typeface="Segoe UI" pitchFamily="34" charset="0"/>
                        </a:rPr>
                      </a:br>
                      <a:r>
                        <a:rPr lang="en-US" sz="1400">
                          <a:solidFill>
                            <a:schemeClr val="tx1"/>
                          </a:solidFill>
                          <a:ea typeface="Segoe UI" pitchFamily="34" charset="0"/>
                          <a:cs typeface="Segoe UI" pitchFamily="34" charset="0"/>
                        </a:rPr>
                        <a:t>storage savings</a:t>
                      </a:r>
                    </a:p>
                    <a:p>
                      <a:pPr algn="l">
                        <a:lnSpc>
                          <a:spcPct val="80000"/>
                        </a:lnSpc>
                      </a:pPr>
                      <a:endParaRPr lang="en-US" sz="1800"/>
                    </a:p>
                  </a:txBody>
                  <a:tcPr marL="186521" marR="186521" marT="93260" marB="9326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noFill/>
                  </a:tcPr>
                </a:tc>
                <a:tc>
                  <a:txBody>
                    <a:bodyPr/>
                    <a:lstStyle/>
                    <a:p>
                      <a:pPr marL="0" marR="0" lvl="0" indent="0" algn="l" defTabSz="914367" rtl="0" eaLnBrk="1" fontAlgn="auto" latinLnBrk="0" hangingPunct="1">
                        <a:lnSpc>
                          <a:spcPct val="80000"/>
                        </a:lnSpc>
                        <a:spcBef>
                          <a:spcPts val="0"/>
                        </a:spcBef>
                        <a:spcAft>
                          <a:spcPts val="0"/>
                        </a:spcAft>
                        <a:buClrTx/>
                        <a:buSzTx/>
                        <a:buFontTx/>
                        <a:buNone/>
                        <a:tabLst/>
                        <a:defRPr/>
                      </a:pPr>
                      <a:r>
                        <a:rPr lang="en-US" sz="1800" b="1" i="0" kern="1200">
                          <a:solidFill>
                            <a:schemeClr val="tx2"/>
                          </a:solidFill>
                          <a:latin typeface="Segoe UI" panose="020B0502040204020203" pitchFamily="34" charset="0"/>
                          <a:ea typeface="Segoe UI" panose="020B0502040204020203" pitchFamily="34" charset="0"/>
                          <a:cs typeface="Segoe UI" panose="020B0502040204020203" pitchFamily="34" charset="0"/>
                        </a:rPr>
                        <a:t>2X</a:t>
                      </a:r>
                    </a:p>
                    <a:p>
                      <a:pPr marL="0" marR="0" lvl="0" indent="0" algn="l" defTabSz="914367" rtl="0" eaLnBrk="1" fontAlgn="auto" latinLnBrk="0" hangingPunct="1">
                        <a:lnSpc>
                          <a:spcPct val="80000"/>
                        </a:lnSpc>
                        <a:spcBef>
                          <a:spcPts val="0"/>
                        </a:spcBef>
                        <a:spcAft>
                          <a:spcPts val="0"/>
                        </a:spcAft>
                        <a:buClrTx/>
                        <a:buSzTx/>
                        <a:buFontTx/>
                        <a:buNone/>
                        <a:tabLst/>
                        <a:defRPr/>
                      </a:pPr>
                      <a:r>
                        <a:rPr lang="en-US" sz="1400">
                          <a:solidFill>
                            <a:schemeClr val="tx1"/>
                          </a:solidFill>
                          <a:ea typeface="Segoe UI" pitchFamily="34" charset="0"/>
                          <a:cs typeface="Segoe UI" pitchFamily="34" charset="0"/>
                        </a:rPr>
                        <a:t>Transaction volume over 18–24 months</a:t>
                      </a:r>
                    </a:p>
                  </a:txBody>
                  <a:tcPr marL="186521" marR="186521" marT="93260" marB="9326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noFill/>
                  </a:tcPr>
                </a:tc>
                <a:tc>
                  <a:txBody>
                    <a:bodyPr/>
                    <a:lstStyle/>
                    <a:p>
                      <a:pPr marL="0" marR="0" lvl="0" indent="0" algn="l" defTabSz="914367" rtl="0" eaLnBrk="1" fontAlgn="auto" latinLnBrk="0" hangingPunct="1">
                        <a:lnSpc>
                          <a:spcPct val="80000"/>
                        </a:lnSpc>
                        <a:spcBef>
                          <a:spcPts val="0"/>
                        </a:spcBef>
                        <a:spcAft>
                          <a:spcPts val="0"/>
                        </a:spcAft>
                        <a:buClrTx/>
                        <a:buSzTx/>
                        <a:buFontTx/>
                        <a:buNone/>
                        <a:tabLst/>
                        <a:defRPr/>
                      </a:pPr>
                      <a:r>
                        <a:rPr lang="en-US" sz="1800" b="1" i="0" kern="1200">
                          <a:solidFill>
                            <a:schemeClr val="tx2"/>
                          </a:solidFill>
                          <a:latin typeface="Segoe UI" panose="020B0502040204020203" pitchFamily="34" charset="0"/>
                          <a:ea typeface="Segoe UI" panose="020B0502040204020203" pitchFamily="34" charset="0"/>
                          <a:cs typeface="Segoe UI" panose="020B0502040204020203" pitchFamily="34" charset="0"/>
                        </a:rPr>
                        <a:t>96</a:t>
                      </a:r>
                      <a:r>
                        <a:rPr lang="en-US" sz="1800">
                          <a:solidFill>
                            <a:schemeClr val="tx2"/>
                          </a:solidFill>
                          <a:ea typeface="Segoe UI" pitchFamily="34" charset="0"/>
                          <a:cs typeface="Segoe UI" pitchFamily="34" charset="0"/>
                        </a:rPr>
                        <a:t>%</a:t>
                      </a:r>
                    </a:p>
                    <a:p>
                      <a:pPr marL="0" marR="0" lvl="0" indent="0" algn="l" defTabSz="914367" rtl="0" eaLnBrk="1" fontAlgn="auto" latinLnBrk="0" hangingPunct="1">
                        <a:lnSpc>
                          <a:spcPct val="80000"/>
                        </a:lnSpc>
                        <a:spcBef>
                          <a:spcPts val="0"/>
                        </a:spcBef>
                        <a:spcAft>
                          <a:spcPts val="0"/>
                        </a:spcAft>
                        <a:buClrTx/>
                        <a:buSzTx/>
                        <a:buFontTx/>
                        <a:buNone/>
                        <a:tabLst/>
                        <a:defRPr/>
                      </a:pPr>
                      <a:r>
                        <a:rPr lang="en-US" sz="1400">
                          <a:solidFill>
                            <a:schemeClr val="tx1"/>
                          </a:solidFill>
                          <a:ea typeface="Segoe UI" pitchFamily="34" charset="0"/>
                          <a:cs typeface="Segoe UI" pitchFamily="34" charset="0"/>
                        </a:rPr>
                        <a:t>Non-SAPGUI users</a:t>
                      </a:r>
                    </a:p>
                    <a:p>
                      <a:pPr>
                        <a:lnSpc>
                          <a:spcPct val="80000"/>
                        </a:lnSpc>
                      </a:pPr>
                      <a:endParaRPr lang="en-US" sz="1800"/>
                    </a:p>
                  </a:txBody>
                  <a:tcPr marL="186521" marR="186521" marT="93260" marB="93260">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noFill/>
                  </a:tcPr>
                </a:tc>
                <a:extLst>
                  <a:ext uri="{0D108BD9-81ED-4DB2-BD59-A6C34878D82A}">
                    <a16:rowId xmlns:a16="http://schemas.microsoft.com/office/drawing/2014/main" val="1552209066"/>
                  </a:ext>
                </a:extLst>
              </a:tr>
            </a:tbl>
          </a:graphicData>
        </a:graphic>
      </p:graphicFrame>
      <p:pic>
        <p:nvPicPr>
          <p:cNvPr id="127" name="Picture 126">
            <a:extLst>
              <a:ext uri="{FF2B5EF4-FFF2-40B4-BE49-F238E27FC236}">
                <a16:creationId xmlns:a16="http://schemas.microsoft.com/office/drawing/2014/main" id="{A6033EA1-87D7-F74E-8C4C-CC83E72963C5}"/>
              </a:ext>
            </a:extLst>
          </p:cNvPr>
          <p:cNvPicPr>
            <a:picLocks/>
          </p:cNvPicPr>
          <p:nvPr/>
        </p:nvPicPr>
        <p:blipFill rotWithShape="1">
          <a:blip r:embed="rId3" cstate="screen">
            <a:extLst>
              <a:ext uri="{28A0092B-C50C-407E-A947-70E740481C1C}">
                <a14:useLocalDpi xmlns:a14="http://schemas.microsoft.com/office/drawing/2010/main"/>
              </a:ext>
            </a:extLst>
          </a:blip>
          <a:srcRect l="-259" t="8220" b="4540"/>
          <a:stretch/>
        </p:blipFill>
        <p:spPr>
          <a:xfrm>
            <a:off x="427503" y="4539735"/>
            <a:ext cx="2892699" cy="951255"/>
          </a:xfrm>
          <a:prstGeom prst="rect">
            <a:avLst/>
          </a:prstGeom>
          <a:ln w="12700">
            <a:noFill/>
          </a:ln>
        </p:spPr>
      </p:pic>
      <p:pic>
        <p:nvPicPr>
          <p:cNvPr id="128" name="Picture 127">
            <a:extLst>
              <a:ext uri="{FF2B5EF4-FFF2-40B4-BE49-F238E27FC236}">
                <a16:creationId xmlns:a16="http://schemas.microsoft.com/office/drawing/2014/main" id="{91A932A0-4173-3E4F-A7CD-679121D4CCE0}"/>
              </a:ext>
            </a:extLst>
          </p:cNvPr>
          <p:cNvPicPr>
            <a:picLocks/>
          </p:cNvPicPr>
          <p:nvPr/>
        </p:nvPicPr>
        <p:blipFill rotWithShape="1">
          <a:blip r:embed="rId4" cstate="screen">
            <a:extLst>
              <a:ext uri="{28A0092B-C50C-407E-A947-70E740481C1C}">
                <a14:useLocalDpi xmlns:a14="http://schemas.microsoft.com/office/drawing/2010/main"/>
              </a:ext>
            </a:extLst>
          </a:blip>
          <a:srcRect l="1" r="95" b="14397"/>
          <a:stretch/>
        </p:blipFill>
        <p:spPr>
          <a:xfrm>
            <a:off x="6212915" y="3600460"/>
            <a:ext cx="2892699" cy="951254"/>
          </a:xfrm>
          <a:prstGeom prst="rect">
            <a:avLst/>
          </a:prstGeom>
          <a:ln w="12700">
            <a:noFill/>
          </a:ln>
        </p:spPr>
      </p:pic>
    </p:spTree>
    <p:extLst>
      <p:ext uri="{BB962C8B-B14F-4D97-AF65-F5344CB8AC3E}">
        <p14:creationId xmlns:p14="http://schemas.microsoft.com/office/powerpoint/2010/main" val="27240537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80623" y="3099020"/>
            <a:ext cx="12124534" cy="93570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endParaRPr lang="en-US" sz="4896">
              <a:solidFill>
                <a:schemeClr val="tx1"/>
              </a:solidFill>
            </a:endParaRPr>
          </a:p>
        </p:txBody>
      </p:sp>
      <p:sp>
        <p:nvSpPr>
          <p:cNvPr id="3" name="Title 1">
            <a:extLst>
              <a:ext uri="{FF2B5EF4-FFF2-40B4-BE49-F238E27FC236}">
                <a16:creationId xmlns:a16="http://schemas.microsoft.com/office/drawing/2014/main" id="{9D1FF527-1F88-4620-9FF7-2F0472204FCE}"/>
              </a:ext>
            </a:extLst>
          </p:cNvPr>
          <p:cNvSpPr txBox="1">
            <a:spLocks/>
          </p:cNvSpPr>
          <p:nvPr/>
        </p:nvSpPr>
        <p:spPr>
          <a:xfrm>
            <a:off x="434975" y="2906415"/>
            <a:ext cx="11563350" cy="1181694"/>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5400" spc="-100">
                <a:solidFill>
                  <a:schemeClr val="bg1"/>
                </a:solidFill>
                <a:latin typeface="+mn-lt"/>
              </a:rPr>
              <a:t>Thank you</a:t>
            </a:r>
          </a:p>
        </p:txBody>
      </p:sp>
    </p:spTree>
    <p:extLst>
      <p:ext uri="{BB962C8B-B14F-4D97-AF65-F5344CB8AC3E}">
        <p14:creationId xmlns:p14="http://schemas.microsoft.com/office/powerpoint/2010/main" val="3282214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7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06E3-5636-4C0C-BA36-32717303770F}"/>
              </a:ext>
            </a:extLst>
          </p:cNvPr>
          <p:cNvSpPr>
            <a:spLocks noGrp="1"/>
          </p:cNvSpPr>
          <p:nvPr>
            <p:ph type="title"/>
          </p:nvPr>
        </p:nvSpPr>
        <p:spPr/>
        <p:txBody>
          <a:bodyPr/>
          <a:lstStyle/>
          <a:p>
            <a:r>
              <a:rPr lang="en-US"/>
              <a:t>Appendix A:</a:t>
            </a:r>
            <a:br>
              <a:rPr lang="en-US"/>
            </a:br>
            <a:r>
              <a:rPr lang="en-US"/>
              <a:t>Case studies</a:t>
            </a:r>
          </a:p>
        </p:txBody>
      </p:sp>
    </p:spTree>
    <p:extLst>
      <p:ext uri="{BB962C8B-B14F-4D97-AF65-F5344CB8AC3E}">
        <p14:creationId xmlns:p14="http://schemas.microsoft.com/office/powerpoint/2010/main" val="202871864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CCEA969-1BDC-41DB-8929-E37ADF09696C}"/>
              </a:ext>
            </a:extLst>
          </p:cNvPr>
          <p:cNvSpPr>
            <a:spLocks noGrp="1"/>
          </p:cNvSpPr>
          <p:nvPr>
            <p:ph type="body" sz="quarter" idx="10"/>
          </p:nvPr>
        </p:nvSpPr>
        <p:spPr>
          <a:xfrm>
            <a:off x="446087" y="1142881"/>
            <a:ext cx="11567160" cy="553998"/>
          </a:xfrm>
        </p:spPr>
        <p:txBody>
          <a:bodyPr/>
          <a:lstStyle/>
          <a:p>
            <a:pPr marL="0" indent="0">
              <a:buNone/>
            </a:pPr>
            <a:r>
              <a:rPr lang="en-US"/>
              <a:t>The following case studies are included as examples of how the SAP on Azure story can be told.  We encourage partners to include their own case studies in this presentation if available.</a:t>
            </a:r>
          </a:p>
        </p:txBody>
      </p:sp>
      <p:sp>
        <p:nvSpPr>
          <p:cNvPr id="3" name="Title 2">
            <a:extLst>
              <a:ext uri="{FF2B5EF4-FFF2-40B4-BE49-F238E27FC236}">
                <a16:creationId xmlns:a16="http://schemas.microsoft.com/office/drawing/2014/main" id="{D34D2265-3000-49A9-8A1D-70F150325967}"/>
              </a:ext>
            </a:extLst>
          </p:cNvPr>
          <p:cNvSpPr>
            <a:spLocks noGrp="1"/>
          </p:cNvSpPr>
          <p:nvPr>
            <p:ph type="title"/>
          </p:nvPr>
        </p:nvSpPr>
        <p:spPr/>
        <p:txBody>
          <a:bodyPr/>
          <a:lstStyle/>
          <a:p>
            <a:r>
              <a:rPr lang="en-US"/>
              <a:t>A note on case studies</a:t>
            </a:r>
          </a:p>
        </p:txBody>
      </p:sp>
    </p:spTree>
    <p:extLst>
      <p:ext uri="{BB962C8B-B14F-4D97-AF65-F5344CB8AC3E}">
        <p14:creationId xmlns:p14="http://schemas.microsoft.com/office/powerpoint/2010/main" val="6550664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7CF83-D188-4CE7-A6CF-4AD61283C71C}"/>
              </a:ext>
            </a:extLst>
          </p:cNvPr>
          <p:cNvSpPr>
            <a:spLocks noGrp="1"/>
          </p:cNvSpPr>
          <p:nvPr>
            <p:ph type="title"/>
          </p:nvPr>
        </p:nvSpPr>
        <p:spPr/>
        <p:txBody>
          <a:bodyPr/>
          <a:lstStyle/>
          <a:p>
            <a:r>
              <a:rPr lang="en-US"/>
              <a:t>Business insights with SAP and non-SAP data on Azure</a:t>
            </a:r>
          </a:p>
        </p:txBody>
      </p:sp>
      <p:pic>
        <p:nvPicPr>
          <p:cNvPr id="8" name="Picture 7" descr="A close up of a sign&#10;&#10;Description generated with very high confidence">
            <a:extLst>
              <a:ext uri="{FF2B5EF4-FFF2-40B4-BE49-F238E27FC236}">
                <a16:creationId xmlns:a16="http://schemas.microsoft.com/office/drawing/2014/main" id="{9E873CF7-569B-439A-91A3-B729040BD1FA}"/>
              </a:ext>
            </a:extLst>
          </p:cNvPr>
          <p:cNvPicPr>
            <a:picLocks noChangeAspect="1"/>
          </p:cNvPicPr>
          <p:nvPr/>
        </p:nvPicPr>
        <p:blipFill>
          <a:blip r:embed="rId3"/>
          <a:stretch>
            <a:fillRect/>
          </a:stretch>
        </p:blipFill>
        <p:spPr>
          <a:xfrm>
            <a:off x="7704655" y="1960691"/>
            <a:ext cx="3238102" cy="1414137"/>
          </a:xfrm>
          <a:prstGeom prst="rect">
            <a:avLst/>
          </a:prstGeom>
        </p:spPr>
      </p:pic>
      <p:grpSp>
        <p:nvGrpSpPr>
          <p:cNvPr id="6" name="Group 5">
            <a:extLst>
              <a:ext uri="{FF2B5EF4-FFF2-40B4-BE49-F238E27FC236}">
                <a16:creationId xmlns:a16="http://schemas.microsoft.com/office/drawing/2014/main" id="{02B27DC4-AE4B-40D0-B37A-A3E850777187}"/>
              </a:ext>
            </a:extLst>
          </p:cNvPr>
          <p:cNvGrpSpPr/>
          <p:nvPr/>
        </p:nvGrpSpPr>
        <p:grpSpPr>
          <a:xfrm>
            <a:off x="301256" y="1457483"/>
            <a:ext cx="6465883" cy="2580415"/>
            <a:chOff x="293689" y="1428750"/>
            <a:chExt cx="6340576" cy="2530407"/>
          </a:xfrm>
        </p:grpSpPr>
        <p:sp>
          <p:nvSpPr>
            <p:cNvPr id="5" name="Rectangle 4">
              <a:extLst>
                <a:ext uri="{FF2B5EF4-FFF2-40B4-BE49-F238E27FC236}">
                  <a16:creationId xmlns:a16="http://schemas.microsoft.com/office/drawing/2014/main" id="{2E8DD1B8-7C9D-4237-B249-FA4BF8F6CF2C}"/>
                </a:ext>
              </a:extLst>
            </p:cNvPr>
            <p:cNvSpPr/>
            <p:nvPr/>
          </p:nvSpPr>
          <p:spPr bwMode="auto">
            <a:xfrm>
              <a:off x="293689" y="1428750"/>
              <a:ext cx="6340576" cy="2530407"/>
            </a:xfrm>
            <a:prstGeom prst="rect">
              <a:avLst/>
            </a:prstGeom>
            <a:solidFill>
              <a:schemeClr val="bg1"/>
            </a:solidFill>
            <a:ln w="10795" cap="flat" cmpd="sng" algn="ctr">
              <a:noFill/>
              <a:prstDash val="solid"/>
            </a:ln>
            <a:effectLst>
              <a:outerShdw blurRad="254000" dist="508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6494" tIns="149196" rIns="186494" bIns="149196" numCol="1" rtlCol="0" anchor="t" anchorCtr="0" compatLnSpc="1">
              <a:prstTxWarp prst="textNoShape">
                <a:avLst/>
              </a:prstTxWarp>
            </a:bodyPr>
            <a:lstStyle/>
            <a:p>
              <a:pPr algn="ctr" defTabSz="932114" fontAlgn="base">
                <a:spcBef>
                  <a:spcPct val="0"/>
                </a:spcBef>
                <a:spcAft>
                  <a:spcPct val="0"/>
                </a:spcAft>
              </a:pPr>
              <a:endParaRPr lang="en-US" sz="2448" b="1" kern="0" err="1">
                <a:gradFill>
                  <a:gsLst>
                    <a:gs pos="5439">
                      <a:srgbClr val="0078D4"/>
                    </a:gs>
                    <a:gs pos="10000">
                      <a:srgbClr val="0078D4"/>
                    </a:gs>
                  </a:gsLst>
                  <a:lin ang="5400000" scaled="0"/>
                </a:gradFill>
                <a:latin typeface="Segoe UI"/>
              </a:endParaRPr>
            </a:p>
          </p:txBody>
        </p:sp>
        <p:pic>
          <p:nvPicPr>
            <p:cNvPr id="10" name="Picture 9" descr="A screenshot of a cell phone&#10;&#10;Description generated with high confidence">
              <a:extLst>
                <a:ext uri="{FF2B5EF4-FFF2-40B4-BE49-F238E27FC236}">
                  <a16:creationId xmlns:a16="http://schemas.microsoft.com/office/drawing/2014/main" id="{349FE112-CEE1-4BAD-9A16-E290746FF719}"/>
                </a:ext>
              </a:extLst>
            </p:cNvPr>
            <p:cNvPicPr>
              <a:picLocks noChangeAspect="1"/>
            </p:cNvPicPr>
            <p:nvPr/>
          </p:nvPicPr>
          <p:blipFill rotWithShape="1">
            <a:blip r:embed="rId4">
              <a:clrChange>
                <a:clrFrom>
                  <a:srgbClr val="F7F7F7"/>
                </a:clrFrom>
                <a:clrTo>
                  <a:srgbClr val="F7F7F7">
                    <a:alpha val="0"/>
                  </a:srgbClr>
                </a:clrTo>
              </a:clrChange>
            </a:blip>
            <a:srcRect b="24316"/>
            <a:stretch/>
          </p:blipFill>
          <p:spPr>
            <a:xfrm>
              <a:off x="425822" y="1483113"/>
              <a:ext cx="5881759" cy="2444636"/>
            </a:xfrm>
            <a:prstGeom prst="rect">
              <a:avLst/>
            </a:prstGeom>
            <a:ln>
              <a:noFill/>
            </a:ln>
          </p:spPr>
        </p:pic>
      </p:grpSp>
      <p:sp>
        <p:nvSpPr>
          <p:cNvPr id="11" name="Rectangle 10">
            <a:extLst>
              <a:ext uri="{FF2B5EF4-FFF2-40B4-BE49-F238E27FC236}">
                <a16:creationId xmlns:a16="http://schemas.microsoft.com/office/drawing/2014/main" id="{526C8594-2321-4D0E-A876-BD4247E67004}"/>
              </a:ext>
            </a:extLst>
          </p:cNvPr>
          <p:cNvSpPr/>
          <p:nvPr/>
        </p:nvSpPr>
        <p:spPr>
          <a:xfrm>
            <a:off x="6995298" y="3980982"/>
            <a:ext cx="4975495" cy="3326006"/>
          </a:xfrm>
          <a:prstGeom prst="rect">
            <a:avLst/>
          </a:prstGeom>
        </p:spPr>
        <p:txBody>
          <a:bodyPr wrap="square">
            <a:spAutoFit/>
          </a:bodyPr>
          <a:lstStyle/>
          <a:p>
            <a:pPr marL="64751" indent="-64751" defTabSz="932384"/>
            <a:r>
              <a:rPr lang="en-US" sz="1764">
                <a:gradFill>
                  <a:gsLst>
                    <a:gs pos="83000">
                      <a:srgbClr val="1A1A1A"/>
                    </a:gs>
                    <a:gs pos="100000">
                      <a:srgbClr val="1A1A1A"/>
                    </a:gs>
                  </a:gsLst>
                  <a:lin ang="5400000" scaled="1"/>
                </a:gradFill>
                <a:latin typeface="Segoe UI"/>
              </a:rPr>
              <a:t>“</a:t>
            </a:r>
            <a:r>
              <a:rPr lang="en-US">
                <a:latin typeface="Segoe UI Light" pitchFamily="34" charset="0"/>
              </a:rPr>
              <a:t>We delivered a simple Power BI solution to our salespeople that they view on their smartphones. Because we can now integrate point-of-sale data, sell-out data, and other third-party data, we can determine which SKUs are not selling in each store each week</a:t>
            </a:r>
            <a:r>
              <a:rPr lang="en-US" sz="1764">
                <a:gradFill>
                  <a:gsLst>
                    <a:gs pos="83000">
                      <a:srgbClr val="1A1A1A"/>
                    </a:gs>
                    <a:gs pos="100000">
                      <a:srgbClr val="1A1A1A"/>
                    </a:gs>
                  </a:gsLst>
                  <a:lin ang="5400000" scaled="1"/>
                </a:gradFill>
                <a:latin typeface="Segoe UI"/>
              </a:rPr>
              <a:t>.”</a:t>
            </a:r>
          </a:p>
          <a:p>
            <a:pPr marL="64751" indent="-64751" defTabSz="932384">
              <a:buFontTx/>
              <a:buChar char="-"/>
            </a:pPr>
            <a:endParaRPr lang="en-US" sz="1764">
              <a:gradFill>
                <a:gsLst>
                  <a:gs pos="83000">
                    <a:srgbClr val="1A1A1A"/>
                  </a:gs>
                  <a:gs pos="100000">
                    <a:srgbClr val="1A1A1A"/>
                  </a:gs>
                </a:gsLst>
                <a:lin ang="5400000" scaled="1"/>
              </a:gradFill>
              <a:latin typeface="Segoe UI"/>
            </a:endParaRPr>
          </a:p>
          <a:p>
            <a:pPr algn="r" defTabSz="932384"/>
            <a:r>
              <a:rPr lang="en-US" sz="1764">
                <a:gradFill>
                  <a:gsLst>
                    <a:gs pos="83000">
                      <a:srgbClr val="0078D4"/>
                    </a:gs>
                    <a:gs pos="100000">
                      <a:srgbClr val="0078D4"/>
                    </a:gs>
                  </a:gsLst>
                  <a:lin ang="5400000" scaled="1"/>
                </a:gradFill>
                <a:latin typeface="Segoe UI"/>
              </a:rPr>
              <a:t>—Wilmer Peres</a:t>
            </a:r>
            <a:br>
              <a:rPr lang="en-US" sz="1764">
                <a:gradFill>
                  <a:gsLst>
                    <a:gs pos="83000">
                      <a:srgbClr val="0078D4"/>
                    </a:gs>
                    <a:gs pos="100000">
                      <a:srgbClr val="0078D4"/>
                    </a:gs>
                  </a:gsLst>
                  <a:lin ang="5400000" scaled="1"/>
                </a:gradFill>
                <a:latin typeface="Segoe UI"/>
              </a:rPr>
            </a:br>
            <a:r>
              <a:rPr lang="en-US" sz="1428">
                <a:gradFill>
                  <a:gsLst>
                    <a:gs pos="83000">
                      <a:srgbClr val="0078D4"/>
                    </a:gs>
                    <a:gs pos="100000">
                      <a:srgbClr val="0078D4"/>
                    </a:gs>
                  </a:gsLst>
                  <a:lin ang="5400000" scaled="1"/>
                </a:gradFill>
                <a:latin typeface="Segoe UI"/>
              </a:rPr>
              <a:t>Information Services Director</a:t>
            </a:r>
            <a:br>
              <a:rPr lang="en-US" sz="1428">
                <a:gradFill>
                  <a:gsLst>
                    <a:gs pos="83000">
                      <a:srgbClr val="0078D4"/>
                    </a:gs>
                    <a:gs pos="100000">
                      <a:srgbClr val="0078D4"/>
                    </a:gs>
                  </a:gsLst>
                  <a:lin ang="5400000" scaled="1"/>
                </a:gradFill>
                <a:latin typeface="Segoe UI"/>
              </a:rPr>
            </a:br>
            <a:r>
              <a:rPr lang="en-US" sz="1428">
                <a:gradFill>
                  <a:gsLst>
                    <a:gs pos="83000">
                      <a:srgbClr val="0078D4"/>
                    </a:gs>
                    <a:gs pos="100000">
                      <a:srgbClr val="0078D4"/>
                    </a:gs>
                  </a:gsLst>
                  <a:lin ang="5400000" scaled="1"/>
                </a:gradFill>
                <a:latin typeface="Segoe UI"/>
              </a:rPr>
              <a:t>Big Data and Analytics</a:t>
            </a:r>
            <a:br>
              <a:rPr lang="en-US" sz="1428">
                <a:gradFill>
                  <a:gsLst>
                    <a:gs pos="83000">
                      <a:srgbClr val="0078D4"/>
                    </a:gs>
                    <a:gs pos="100000">
                      <a:srgbClr val="0078D4"/>
                    </a:gs>
                  </a:gsLst>
                  <a:lin ang="5400000" scaled="1"/>
                </a:gradFill>
                <a:latin typeface="Segoe UI"/>
              </a:rPr>
            </a:br>
            <a:r>
              <a:rPr lang="en-US" sz="1428">
                <a:gradFill>
                  <a:gsLst>
                    <a:gs pos="83000">
                      <a:srgbClr val="0078D4"/>
                    </a:gs>
                    <a:gs pos="100000">
                      <a:srgbClr val="0078D4"/>
                    </a:gs>
                  </a:gsLst>
                  <a:lin ang="5400000" scaled="1"/>
                </a:gradFill>
                <a:latin typeface="Segoe UI"/>
              </a:rPr>
              <a:t>Reckitt Benckiser</a:t>
            </a:r>
          </a:p>
          <a:p>
            <a:pPr marL="116530" indent="-116530" defTabSz="932384">
              <a:tabLst>
                <a:tab pos="3327764" algn="l"/>
              </a:tabLst>
              <a:defRPr/>
            </a:pPr>
            <a:endParaRPr lang="en-US" sz="1764">
              <a:gradFill>
                <a:gsLst>
                  <a:gs pos="83000">
                    <a:srgbClr val="1A1A1A"/>
                  </a:gs>
                  <a:gs pos="100000">
                    <a:srgbClr val="1A1A1A"/>
                  </a:gs>
                </a:gsLst>
                <a:lin ang="5400000" scaled="1"/>
              </a:gradFill>
              <a:latin typeface="Segoe UI Semilight"/>
            </a:endParaRPr>
          </a:p>
        </p:txBody>
      </p:sp>
      <p:sp>
        <p:nvSpPr>
          <p:cNvPr id="16" name="brain_2">
            <a:extLst>
              <a:ext uri="{FF2B5EF4-FFF2-40B4-BE49-F238E27FC236}">
                <a16:creationId xmlns:a16="http://schemas.microsoft.com/office/drawing/2014/main" id="{AE2ACDD4-E906-4CF6-960D-743609A6C967}"/>
              </a:ext>
            </a:extLst>
          </p:cNvPr>
          <p:cNvSpPr>
            <a:spLocks noChangeAspect="1" noEditPoints="1"/>
          </p:cNvSpPr>
          <p:nvPr/>
        </p:nvSpPr>
        <p:spPr bwMode="auto">
          <a:xfrm>
            <a:off x="11672932" y="228757"/>
            <a:ext cx="595721" cy="39945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384">
              <a:defRPr/>
            </a:pPr>
            <a:endParaRPr lang="en-US" sz="1873">
              <a:gradFill>
                <a:gsLst>
                  <a:gs pos="0">
                    <a:srgbClr val="505050"/>
                  </a:gs>
                  <a:gs pos="100000">
                    <a:srgbClr val="505050"/>
                  </a:gs>
                </a:gsLst>
              </a:gradFill>
              <a:latin typeface="Segoe UI"/>
            </a:endParaRPr>
          </a:p>
        </p:txBody>
      </p:sp>
      <p:pic>
        <p:nvPicPr>
          <p:cNvPr id="4" name="Picture 3" descr="A picture containing water, person, swimming&#10;&#10;Description generated with very high confidence">
            <a:extLst>
              <a:ext uri="{FF2B5EF4-FFF2-40B4-BE49-F238E27FC236}">
                <a16:creationId xmlns:a16="http://schemas.microsoft.com/office/drawing/2014/main" id="{B59A5486-94E9-4DDE-B1A0-685F9BE535A0}"/>
              </a:ext>
            </a:extLst>
          </p:cNvPr>
          <p:cNvPicPr>
            <a:picLocks noChangeAspect="1"/>
          </p:cNvPicPr>
          <p:nvPr/>
        </p:nvPicPr>
        <p:blipFill rotWithShape="1">
          <a:blip r:embed="rId5"/>
          <a:srcRect l="1" t="18616" r="-1" b="21749"/>
          <a:stretch/>
        </p:blipFill>
        <p:spPr>
          <a:xfrm>
            <a:off x="301258" y="4120726"/>
            <a:ext cx="6465881" cy="2573812"/>
          </a:xfrm>
          <a:prstGeom prst="rect">
            <a:avLst/>
          </a:prstGeom>
          <a:solidFill>
            <a:schemeClr val="bg1"/>
          </a:solidFill>
          <a:ln w="10795" cap="flat" cmpd="sng" algn="ctr">
            <a:noFill/>
            <a:prstDash val="solid"/>
          </a:ln>
          <a:effectLst>
            <a:outerShdw blurRad="254000" dist="50800" dir="2700000" sx="101000" sy="101000" algn="tl" rotWithShape="0">
              <a:prstClr val="black">
                <a:alpha val="28000"/>
              </a:prstClr>
            </a:outerShdw>
          </a:effectLst>
        </p:spPr>
      </p:pic>
    </p:spTree>
    <p:extLst>
      <p:ext uri="{BB962C8B-B14F-4D97-AF65-F5344CB8AC3E}">
        <p14:creationId xmlns:p14="http://schemas.microsoft.com/office/powerpoint/2010/main" val="1274798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100000" fill="hold" nodeType="withEffect">
                                  <p:stCondLst>
                                    <p:cond delay="400"/>
                                  </p:stCondLst>
                                  <p:childTnLst>
                                    <p:animMotion origin="layout" path="M 2.25428E-6 0.04607 L 2.25428E-6 -6.58193E-7 " pathEditMode="relative" rAng="0" ptsTypes="AA">
                                      <p:cBhvr>
                                        <p:cTn id="15" dur="600" fill="hold"/>
                                        <p:tgtEl>
                                          <p:spTgt spid="8"/>
                                        </p:tgtEl>
                                        <p:attrNameLst>
                                          <p:attrName>ppt_x</p:attrName>
                                          <p:attrName>ppt_y</p:attrName>
                                        </p:attrNameLst>
                                      </p:cBhvr>
                                      <p:rCtr x="0" y="-2315"/>
                                    </p:animMotion>
                                  </p:childTnLst>
                                </p:cTn>
                              </p:par>
                              <p:par>
                                <p:cTn id="16" presetID="10" presetClass="entr" presetSubtype="0" fill="hold" grpId="0" nodeType="withEffect">
                                  <p:stCondLst>
                                    <p:cond delay="6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42" presetClass="path" presetSubtype="0" decel="100000" fill="hold" grpId="1" nodeType="withEffect">
                                  <p:stCondLst>
                                    <p:cond delay="600"/>
                                  </p:stCondLst>
                                  <p:childTnLst>
                                    <p:animMotion origin="layout" path="M -0.02448 -4.81481E-6 L 1.11022E-16 -4.81481E-6 " pathEditMode="relative" rAng="0" ptsTypes="AA">
                                      <p:cBhvr>
                                        <p:cTn id="20" dur="600" fill="hold"/>
                                        <p:tgtEl>
                                          <p:spTgt spid="11"/>
                                        </p:tgtEl>
                                        <p:attrNameLst>
                                          <p:attrName>ppt_x</p:attrName>
                                          <p:attrName>ppt_y</p:attrName>
                                        </p:attrNameLst>
                                      </p:cBhvr>
                                      <p:rCtr x="12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F7260D9-E69D-47B2-86FA-F2A0ADF41BC8}"/>
              </a:ext>
            </a:extLst>
          </p:cNvPr>
          <p:cNvSpPr>
            <a:spLocks noGrp="1"/>
          </p:cNvSpPr>
          <p:nvPr>
            <p:ph type="title"/>
          </p:nvPr>
        </p:nvSpPr>
        <p:spPr>
          <a:xfrm>
            <a:off x="600855" y="466301"/>
            <a:ext cx="6313845" cy="1130053"/>
          </a:xfrm>
        </p:spPr>
        <p:txBody>
          <a:bodyPr/>
          <a:lstStyle/>
          <a:p>
            <a:r>
              <a:rPr lang="en-US"/>
              <a:t>Accelerating IT transformation</a:t>
            </a:r>
            <a:br>
              <a:rPr lang="en-US"/>
            </a:br>
            <a:r>
              <a:rPr lang="en-US"/>
              <a:t>with SAP on Azure</a:t>
            </a:r>
          </a:p>
        </p:txBody>
      </p:sp>
      <p:sp>
        <p:nvSpPr>
          <p:cNvPr id="15" name="Text Placeholder 14">
            <a:extLst>
              <a:ext uri="{FF2B5EF4-FFF2-40B4-BE49-F238E27FC236}">
                <a16:creationId xmlns:a16="http://schemas.microsoft.com/office/drawing/2014/main" id="{9C8907A2-E4C9-4524-B866-33AC50C283B9}"/>
              </a:ext>
            </a:extLst>
          </p:cNvPr>
          <p:cNvSpPr>
            <a:spLocks noGrp="1"/>
          </p:cNvSpPr>
          <p:nvPr>
            <p:ph type="body" sz="quarter" idx="10"/>
          </p:nvPr>
        </p:nvSpPr>
        <p:spPr>
          <a:xfrm>
            <a:off x="598945" y="1807282"/>
            <a:ext cx="6502157" cy="7816722"/>
          </a:xfrm>
        </p:spPr>
        <p:txBody>
          <a:bodyPr/>
          <a:lstStyle/>
          <a:p>
            <a:r>
              <a:rPr lang="en-US" sz="1428" b="1">
                <a:solidFill>
                  <a:schemeClr val="tx1"/>
                </a:solidFill>
              </a:rPr>
              <a:t>Organization size </a:t>
            </a:r>
          </a:p>
          <a:p>
            <a:r>
              <a:rPr lang="en-US" sz="1224"/>
              <a:t>6000+ employees</a:t>
            </a:r>
          </a:p>
          <a:p>
            <a:endParaRPr lang="en-US" sz="1224"/>
          </a:p>
          <a:p>
            <a:r>
              <a:rPr lang="en-US" sz="1428" b="1">
                <a:solidFill>
                  <a:schemeClr val="tx1"/>
                </a:solidFill>
              </a:rPr>
              <a:t>Revenues</a:t>
            </a:r>
            <a:r>
              <a:rPr lang="en-US" sz="1428">
                <a:solidFill>
                  <a:schemeClr val="tx1"/>
                </a:solidFill>
              </a:rPr>
              <a:t> </a:t>
            </a:r>
          </a:p>
          <a:p>
            <a:r>
              <a:rPr lang="en-US" sz="1224"/>
              <a:t>14.6B USD</a:t>
            </a:r>
          </a:p>
          <a:p>
            <a:endParaRPr lang="en-US" sz="1224"/>
          </a:p>
          <a:p>
            <a:r>
              <a:rPr lang="en-US" sz="1428" b="1">
                <a:solidFill>
                  <a:schemeClr val="tx1"/>
                </a:solidFill>
              </a:rPr>
              <a:t>SAP landscape</a:t>
            </a:r>
          </a:p>
          <a:p>
            <a:r>
              <a:rPr lang="en-US" sz="1224"/>
              <a:t>1.4 TB ECC Database and 1.2TB of SAP BW</a:t>
            </a:r>
          </a:p>
          <a:p>
            <a:r>
              <a:rPr lang="en-US" sz="1224"/>
              <a:t>6800 named users and 1200 daily active users</a:t>
            </a:r>
          </a:p>
          <a:p>
            <a:r>
              <a:rPr lang="en-US" sz="1224"/>
              <a:t>OpenText Archive Server, IBM Sterling B2B Integrator</a:t>
            </a:r>
            <a:endParaRPr lang="en-US" sz="1836"/>
          </a:p>
          <a:p>
            <a:pPr lvl="1"/>
            <a:endParaRPr lang="en-US" sz="1071"/>
          </a:p>
          <a:p>
            <a:r>
              <a:rPr lang="en-US" sz="1428" b="1">
                <a:solidFill>
                  <a:schemeClr val="tx1"/>
                </a:solidFill>
              </a:rPr>
              <a:t>Business need</a:t>
            </a:r>
          </a:p>
          <a:p>
            <a:r>
              <a:rPr lang="en-US" sz="1224"/>
              <a:t>Datacenter exits, increased performance, M&amp;A integrations</a:t>
            </a:r>
          </a:p>
          <a:p>
            <a:r>
              <a:rPr lang="en-US" sz="1224"/>
              <a:t>Modern data warehousing and reporting</a:t>
            </a:r>
          </a:p>
          <a:p>
            <a:pPr lvl="1"/>
            <a:endParaRPr lang="en-US" sz="1071"/>
          </a:p>
          <a:p>
            <a:r>
              <a:rPr lang="en-US" sz="1428" b="1">
                <a:solidFill>
                  <a:schemeClr val="tx1"/>
                </a:solidFill>
              </a:rPr>
              <a:t>Microsoft services</a:t>
            </a:r>
          </a:p>
          <a:p>
            <a:r>
              <a:rPr lang="en-US" sz="1224"/>
              <a:t>SAP on Azure, ExpressRoute, Application Gateway, Site Recovery, PowerBI</a:t>
            </a:r>
          </a:p>
          <a:p>
            <a:pPr lvl="1"/>
            <a:endParaRPr lang="en-US" sz="1071"/>
          </a:p>
          <a:p>
            <a:r>
              <a:rPr lang="en-US" sz="1428" b="1">
                <a:solidFill>
                  <a:schemeClr val="tx1"/>
                </a:solidFill>
              </a:rPr>
              <a:t>Business results</a:t>
            </a:r>
          </a:p>
          <a:p>
            <a:r>
              <a:rPr lang="en-US" sz="1224"/>
              <a:t>Vacated 18 datacenters and reduced operating costs by 30%</a:t>
            </a:r>
          </a:p>
          <a:p>
            <a:r>
              <a:rPr lang="en-US" sz="1224"/>
              <a:t>Scale up to meet peak demand and scale down upon completion</a:t>
            </a:r>
            <a:endParaRPr lang="en-US" sz="1122"/>
          </a:p>
        </p:txBody>
      </p:sp>
      <p:pic>
        <p:nvPicPr>
          <p:cNvPr id="7" name="Picture 6" descr="A group of people standing in a field&#10;&#10;Description generated with very high confidence">
            <a:extLst>
              <a:ext uri="{FF2B5EF4-FFF2-40B4-BE49-F238E27FC236}">
                <a16:creationId xmlns:a16="http://schemas.microsoft.com/office/drawing/2014/main" id="{CCB1BE17-77DA-4552-98D9-85216FD03EC7}"/>
              </a:ext>
            </a:extLst>
          </p:cNvPr>
          <p:cNvPicPr>
            <a:picLocks noChangeAspect="1"/>
          </p:cNvPicPr>
          <p:nvPr/>
        </p:nvPicPr>
        <p:blipFill rotWithShape="1">
          <a:blip r:embed="rId3"/>
          <a:srcRect t="-470" r="25944" b="210"/>
          <a:stretch/>
        </p:blipFill>
        <p:spPr>
          <a:xfrm>
            <a:off x="7498197" y="106817"/>
            <a:ext cx="4865656" cy="4443240"/>
          </a:xfrm>
          <a:prstGeom prst="rect">
            <a:avLst/>
          </a:prstGeom>
        </p:spPr>
      </p:pic>
      <p:sp>
        <p:nvSpPr>
          <p:cNvPr id="8" name="Picture Placeholder 3">
            <a:extLst>
              <a:ext uri="{FF2B5EF4-FFF2-40B4-BE49-F238E27FC236}">
                <a16:creationId xmlns:a16="http://schemas.microsoft.com/office/drawing/2014/main" id="{C6563DCA-1B54-47B2-B0FC-1CF0416D03B1}"/>
              </a:ext>
            </a:extLst>
          </p:cNvPr>
          <p:cNvSpPr txBox="1">
            <a:spLocks/>
          </p:cNvSpPr>
          <p:nvPr/>
        </p:nvSpPr>
        <p:spPr>
          <a:xfrm>
            <a:off x="7498199" y="-28963"/>
            <a:ext cx="4865655" cy="6514334"/>
          </a:xfrm>
          <a:prstGeom prst="rect">
            <a:avLst/>
          </a:prstGeom>
          <a:gradFill>
            <a:gsLst>
              <a:gs pos="0">
                <a:srgbClr val="000000">
                  <a:alpha val="95000"/>
                </a:srgbClr>
              </a:gs>
              <a:gs pos="100000">
                <a:srgbClr val="000000">
                  <a:alpha val="0"/>
                </a:srgbClr>
              </a:gs>
            </a:gsLst>
            <a:lin ang="16200000" scaled="0"/>
          </a:gradFill>
        </p:spPr>
        <p:txBody>
          <a:bodyPr rIns="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buNone/>
              <a:defRPr/>
            </a:pPr>
            <a:endParaRPr lang="en-US" sz="3264">
              <a:gradFill>
                <a:gsLst>
                  <a:gs pos="1250">
                    <a:srgbClr val="1A1A1A"/>
                  </a:gs>
                  <a:gs pos="100000">
                    <a:srgbClr val="1A1A1A"/>
                  </a:gs>
                </a:gsLst>
                <a:lin ang="5400000" scaled="0"/>
              </a:gradFill>
              <a:latin typeface="Segoe UI"/>
            </a:endParaRPr>
          </a:p>
        </p:txBody>
      </p:sp>
      <p:sp>
        <p:nvSpPr>
          <p:cNvPr id="10" name="Text Placeholder 10">
            <a:extLst>
              <a:ext uri="{FF2B5EF4-FFF2-40B4-BE49-F238E27FC236}">
                <a16:creationId xmlns:a16="http://schemas.microsoft.com/office/drawing/2014/main" id="{C6D8697E-2EB2-41A9-970F-7CD064B4152B}"/>
              </a:ext>
            </a:extLst>
          </p:cNvPr>
          <p:cNvSpPr txBox="1">
            <a:spLocks/>
          </p:cNvSpPr>
          <p:nvPr/>
        </p:nvSpPr>
        <p:spPr>
          <a:xfrm>
            <a:off x="7539054" y="4541428"/>
            <a:ext cx="4633335" cy="202153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buNone/>
              <a:defRPr/>
            </a:pPr>
            <a:r>
              <a:rPr lang="en-US" sz="1428">
                <a:solidFill>
                  <a:srgbClr val="FFFFFF"/>
                </a:solidFill>
              </a:rPr>
              <a:t>“Moving SAP infrastructure from a traditional outsourced hosting model to an Azure model managed by internal IT resources reduced our costs by 30 percent. The 16-month payback and 117 percent internal rate of return prove that migrating SAP to Azure was the right decision.</a:t>
            </a:r>
            <a:r>
              <a:rPr lang="en-US" sz="1071">
                <a:solidFill>
                  <a:srgbClr val="FFFFFF"/>
                </a:solidFill>
              </a:rPr>
              <a:t>”</a:t>
            </a:r>
          </a:p>
          <a:p>
            <a:pPr marL="0" indent="0" defTabSz="951304">
              <a:buNone/>
              <a:defRPr/>
            </a:pPr>
            <a:endParaRPr lang="en-US" sz="1428">
              <a:solidFill>
                <a:srgbClr val="FFFFFF"/>
              </a:solidFill>
            </a:endParaRPr>
          </a:p>
          <a:p>
            <a:pPr marL="0" indent="0" defTabSz="951304">
              <a:buNone/>
              <a:defRPr/>
            </a:pPr>
            <a:r>
              <a:rPr lang="en-US" sz="1428" b="1">
                <a:gradFill>
                  <a:gsLst>
                    <a:gs pos="15000">
                      <a:srgbClr val="FFFFFF"/>
                    </a:gs>
                    <a:gs pos="100000">
                      <a:srgbClr val="FFFFFF"/>
                    </a:gs>
                  </a:gsLst>
                  <a:lin ang="16200000" scaled="0"/>
                </a:gradFill>
                <a:latin typeface="Segoe UI" panose="020B0502040204020203" pitchFamily="34" charset="0"/>
                <a:cs typeface="Segoe UI" panose="020B0502040204020203" pitchFamily="34" charset="0"/>
              </a:rPr>
              <a:t>— </a:t>
            </a:r>
            <a:r>
              <a:rPr lang="en-US" sz="1428" b="1">
                <a:solidFill>
                  <a:srgbClr val="FFFFFF"/>
                </a:solidFill>
              </a:rPr>
              <a:t>Lorin Phillips</a:t>
            </a:r>
            <a:endParaRPr lang="en-US" sz="1428" b="1" i="1">
              <a:solidFill>
                <a:srgbClr val="FFFFFF"/>
              </a:solidFill>
            </a:endParaRPr>
          </a:p>
          <a:p>
            <a:pPr marL="0" indent="0" defTabSz="951304">
              <a:buNone/>
              <a:defRPr/>
            </a:pPr>
            <a:r>
              <a:rPr lang="en-US" sz="1428">
                <a:solidFill>
                  <a:srgbClr val="FFFFFF"/>
                </a:solidFill>
              </a:rPr>
              <a:t>Director of Hosting and Network Delivery</a:t>
            </a:r>
          </a:p>
          <a:p>
            <a:pPr marL="0" indent="0" defTabSz="951304">
              <a:buNone/>
              <a:defRPr/>
            </a:pPr>
            <a:endParaRPr lang="en-US" sz="510">
              <a:solidFill>
                <a:srgbClr val="FFFFFF"/>
              </a:solidFill>
              <a:latin typeface="Segoe UI" panose="020B0502040204020203" pitchFamily="34" charset="0"/>
              <a:cs typeface="Segoe UI" panose="020B0502040204020203" pitchFamily="34" charset="0"/>
            </a:endParaRPr>
          </a:p>
        </p:txBody>
      </p:sp>
      <p:pic>
        <p:nvPicPr>
          <p:cNvPr id="3" name="Picture 2" descr="A close up of a logo&#10;&#10;Description generated with high confidence">
            <a:extLst>
              <a:ext uri="{FF2B5EF4-FFF2-40B4-BE49-F238E27FC236}">
                <a16:creationId xmlns:a16="http://schemas.microsoft.com/office/drawing/2014/main" id="{28E965DA-AA40-4CF8-8736-C47AAA84052F}"/>
              </a:ext>
            </a:extLst>
          </p:cNvPr>
          <p:cNvPicPr>
            <a:picLocks noChangeAspect="1"/>
          </p:cNvPicPr>
          <p:nvPr/>
        </p:nvPicPr>
        <p:blipFill>
          <a:blip r:embed="rId4"/>
          <a:stretch>
            <a:fillRect/>
          </a:stretch>
        </p:blipFill>
        <p:spPr>
          <a:xfrm>
            <a:off x="10757678" y="213711"/>
            <a:ext cx="1606175" cy="600709"/>
          </a:xfrm>
          <a:prstGeom prst="rect">
            <a:avLst/>
          </a:prstGeom>
        </p:spPr>
      </p:pic>
    </p:spTree>
    <p:extLst>
      <p:ext uri="{BB962C8B-B14F-4D97-AF65-F5344CB8AC3E}">
        <p14:creationId xmlns:p14="http://schemas.microsoft.com/office/powerpoint/2010/main" val="67708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http://i.telegraph.co.uk/multimedia/archive/03309/rio_3309276k.jpg">
            <a:extLst>
              <a:ext uri="{FF2B5EF4-FFF2-40B4-BE49-F238E27FC236}">
                <a16:creationId xmlns:a16="http://schemas.microsoft.com/office/drawing/2014/main" id="{3A6F7F8A-2F9A-47ED-9341-8D788DCC9A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263" r="6636" b="14"/>
          <a:stretch/>
        </p:blipFill>
        <p:spPr bwMode="auto">
          <a:xfrm>
            <a:off x="7690898" y="289289"/>
            <a:ext cx="4449213" cy="6405703"/>
          </a:xfrm>
          <a:custGeom>
            <a:avLst/>
            <a:gdLst>
              <a:gd name="connsiteX0" fmla="*/ 0 w 6218238"/>
              <a:gd name="connsiteY0" fmla="*/ 0 h 6993533"/>
              <a:gd name="connsiteX1" fmla="*/ 6218238 w 6218238"/>
              <a:gd name="connsiteY1" fmla="*/ 0 h 6993533"/>
              <a:gd name="connsiteX2" fmla="*/ 6218238 w 6218238"/>
              <a:gd name="connsiteY2" fmla="*/ 6993533 h 6993533"/>
              <a:gd name="connsiteX3" fmla="*/ 0 w 6218238"/>
              <a:gd name="connsiteY3" fmla="*/ 6993533 h 6993533"/>
            </a:gdLst>
            <a:ahLst/>
            <a:cxnLst>
              <a:cxn ang="0">
                <a:pos x="connsiteX0" y="connsiteY0"/>
              </a:cxn>
              <a:cxn ang="0">
                <a:pos x="connsiteX1" y="connsiteY1"/>
              </a:cxn>
              <a:cxn ang="0">
                <a:pos x="connsiteX2" y="connsiteY2"/>
              </a:cxn>
              <a:cxn ang="0">
                <a:pos x="connsiteX3" y="connsiteY3"/>
              </a:cxn>
            </a:cxnLst>
            <a:rect l="l" t="t" r="r" b="b"/>
            <a:pathLst>
              <a:path w="6218238" h="6993533">
                <a:moveTo>
                  <a:pt x="0" y="0"/>
                </a:moveTo>
                <a:lnTo>
                  <a:pt x="6218238" y="0"/>
                </a:lnTo>
                <a:lnTo>
                  <a:pt x="6218238" y="6993533"/>
                </a:lnTo>
                <a:lnTo>
                  <a:pt x="0" y="6993533"/>
                </a:lnTo>
                <a:close/>
              </a:path>
            </a:pathLst>
          </a:custGeom>
          <a:effectLst>
            <a:outerShdw blurRad="152400" sx="102000" sy="102000" algn="ctr" rotWithShape="0">
              <a:prstClr val="black">
                <a:alpha val="23000"/>
              </a:prstClr>
            </a:outerShdw>
          </a:effectLst>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FF7260D9-E69D-47B2-86FA-F2A0ADF41BC8}"/>
              </a:ext>
            </a:extLst>
          </p:cNvPr>
          <p:cNvSpPr>
            <a:spLocks noGrp="1"/>
          </p:cNvSpPr>
          <p:nvPr>
            <p:ph type="title"/>
          </p:nvPr>
        </p:nvSpPr>
        <p:spPr/>
        <p:txBody>
          <a:bodyPr/>
          <a:lstStyle/>
          <a:p>
            <a:r>
              <a:rPr lang="en-US"/>
              <a:t>Accelerating time to value</a:t>
            </a:r>
            <a:br>
              <a:rPr lang="en-US"/>
            </a:br>
            <a:r>
              <a:rPr lang="en-US"/>
              <a:t>with SAP on Azure</a:t>
            </a:r>
          </a:p>
        </p:txBody>
      </p:sp>
      <p:sp>
        <p:nvSpPr>
          <p:cNvPr id="15" name="Text Placeholder 14">
            <a:extLst>
              <a:ext uri="{FF2B5EF4-FFF2-40B4-BE49-F238E27FC236}">
                <a16:creationId xmlns:a16="http://schemas.microsoft.com/office/drawing/2014/main" id="{9C8907A2-E4C9-4524-B866-33AC50C283B9}"/>
              </a:ext>
            </a:extLst>
          </p:cNvPr>
          <p:cNvSpPr>
            <a:spLocks noGrp="1"/>
          </p:cNvSpPr>
          <p:nvPr>
            <p:ph type="body" sz="quarter" idx="4294967295"/>
          </p:nvPr>
        </p:nvSpPr>
        <p:spPr>
          <a:xfrm>
            <a:off x="584277" y="2222409"/>
            <a:ext cx="6502400" cy="4397551"/>
          </a:xfrm>
        </p:spPr>
        <p:txBody>
          <a:bodyPr/>
          <a:lstStyle/>
          <a:p>
            <a:pPr>
              <a:lnSpc>
                <a:spcPct val="150000"/>
              </a:lnSpc>
              <a:spcAft>
                <a:spcPts val="0"/>
              </a:spcAft>
            </a:pPr>
            <a:r>
              <a:rPr lang="en-US" sz="1200"/>
              <a:t>Organization size: 55,000 employees</a:t>
            </a:r>
          </a:p>
          <a:p>
            <a:pPr>
              <a:lnSpc>
                <a:spcPct val="150000"/>
              </a:lnSpc>
              <a:spcAft>
                <a:spcPts val="0"/>
              </a:spcAft>
            </a:pPr>
            <a:r>
              <a:rPr lang="en-US" sz="1200"/>
              <a:t>Revenues: 33.7B USD</a:t>
            </a:r>
          </a:p>
          <a:p>
            <a:pPr>
              <a:lnSpc>
                <a:spcPct val="150000"/>
              </a:lnSpc>
              <a:spcAft>
                <a:spcPts val="0"/>
              </a:spcAft>
            </a:pPr>
            <a:r>
              <a:rPr lang="en-US" sz="1200"/>
              <a:t>SAP landscape</a:t>
            </a:r>
          </a:p>
          <a:p>
            <a:pPr lvl="1">
              <a:lnSpc>
                <a:spcPct val="150000"/>
              </a:lnSpc>
              <a:spcAft>
                <a:spcPts val="0"/>
              </a:spcAft>
            </a:pPr>
            <a:r>
              <a:rPr lang="en-US" sz="1200"/>
              <a:t>24 SAP applications</a:t>
            </a:r>
          </a:p>
          <a:p>
            <a:pPr lvl="1">
              <a:lnSpc>
                <a:spcPct val="150000"/>
              </a:lnSpc>
              <a:spcAft>
                <a:spcPts val="0"/>
              </a:spcAft>
            </a:pPr>
            <a:r>
              <a:rPr lang="en-US" sz="1200"/>
              <a:t>2 environments with 8TB and 7.5TB database</a:t>
            </a:r>
          </a:p>
          <a:p>
            <a:pPr lvl="1">
              <a:lnSpc>
                <a:spcPct val="150000"/>
              </a:lnSpc>
              <a:spcAft>
                <a:spcPts val="0"/>
              </a:spcAft>
            </a:pPr>
            <a:r>
              <a:rPr lang="en-US" sz="1200"/>
              <a:t>35 TB of data</a:t>
            </a:r>
          </a:p>
          <a:p>
            <a:pPr lvl="1">
              <a:lnSpc>
                <a:spcPct val="150000"/>
              </a:lnSpc>
              <a:spcAft>
                <a:spcPts val="0"/>
              </a:spcAft>
            </a:pPr>
            <a:r>
              <a:rPr lang="en-US" sz="1200"/>
              <a:t>IBM DB2 to SQL Server</a:t>
            </a:r>
          </a:p>
          <a:p>
            <a:pPr>
              <a:lnSpc>
                <a:spcPct val="150000"/>
              </a:lnSpc>
              <a:spcAft>
                <a:spcPts val="0"/>
              </a:spcAft>
            </a:pPr>
            <a:r>
              <a:rPr lang="en-US" sz="1200"/>
              <a:t>Business need</a:t>
            </a:r>
          </a:p>
          <a:p>
            <a:pPr lvl="1">
              <a:lnSpc>
                <a:spcPct val="150000"/>
              </a:lnSpc>
              <a:spcAft>
                <a:spcPts val="0"/>
              </a:spcAft>
            </a:pPr>
            <a:r>
              <a:rPr lang="en-US" sz="1200"/>
              <a:t>Respond to market conditions—pricing volatility in commodities</a:t>
            </a:r>
          </a:p>
          <a:p>
            <a:pPr lvl="1">
              <a:lnSpc>
                <a:spcPct val="150000"/>
              </a:lnSpc>
              <a:spcAft>
                <a:spcPts val="0"/>
              </a:spcAft>
            </a:pPr>
            <a:r>
              <a:rPr lang="en-US" sz="1200"/>
              <a:t>Business agility for proof of concept and innovation</a:t>
            </a:r>
          </a:p>
          <a:p>
            <a:pPr>
              <a:lnSpc>
                <a:spcPct val="150000"/>
              </a:lnSpc>
              <a:spcAft>
                <a:spcPts val="0"/>
              </a:spcAft>
            </a:pPr>
            <a:r>
              <a:rPr lang="en-US" sz="1200"/>
              <a:t>Microsoft services</a:t>
            </a:r>
          </a:p>
          <a:p>
            <a:pPr lvl="1">
              <a:lnSpc>
                <a:spcPct val="150000"/>
              </a:lnSpc>
              <a:spcAft>
                <a:spcPts val="0"/>
              </a:spcAft>
            </a:pPr>
            <a:r>
              <a:rPr lang="en-US" sz="1200"/>
              <a:t>Azure VMs, Premium Storage, Azure Backup, Office 365</a:t>
            </a:r>
          </a:p>
          <a:p>
            <a:pPr>
              <a:lnSpc>
                <a:spcPct val="150000"/>
              </a:lnSpc>
              <a:spcAft>
                <a:spcPts val="0"/>
              </a:spcAft>
            </a:pPr>
            <a:r>
              <a:rPr lang="en-US" sz="1200"/>
              <a:t>Business results</a:t>
            </a:r>
          </a:p>
          <a:p>
            <a:pPr lvl="1">
              <a:lnSpc>
                <a:spcPct val="150000"/>
              </a:lnSpc>
              <a:spcAft>
                <a:spcPts val="0"/>
              </a:spcAft>
            </a:pPr>
            <a:r>
              <a:rPr lang="en-US" sz="1200"/>
              <a:t>Vacated four datacenters and reduced operating costs by 30%</a:t>
            </a:r>
          </a:p>
          <a:p>
            <a:pPr lvl="1">
              <a:lnSpc>
                <a:spcPct val="150000"/>
              </a:lnSpc>
              <a:spcAft>
                <a:spcPts val="0"/>
              </a:spcAft>
            </a:pPr>
            <a:r>
              <a:rPr lang="en-US" sz="1200"/>
              <a:t>Foundation for supply chain productivity with IOT </a:t>
            </a:r>
          </a:p>
          <a:p>
            <a:pPr lvl="1">
              <a:lnSpc>
                <a:spcPct val="150000"/>
              </a:lnSpc>
              <a:spcAft>
                <a:spcPts val="0"/>
              </a:spcAft>
            </a:pPr>
            <a:r>
              <a:rPr lang="en-US" sz="1200"/>
              <a:t>Secure mobile access to field workers for company data and collaboration</a:t>
            </a:r>
          </a:p>
        </p:txBody>
      </p:sp>
      <p:pic>
        <p:nvPicPr>
          <p:cNvPr id="11" name="Picture 10">
            <a:extLst>
              <a:ext uri="{FF2B5EF4-FFF2-40B4-BE49-F238E27FC236}">
                <a16:creationId xmlns:a16="http://schemas.microsoft.com/office/drawing/2014/main" id="{532C2863-E7E9-4F23-9284-A66863DD6B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77" y="1621617"/>
            <a:ext cx="2051711" cy="443170"/>
          </a:xfrm>
          <a:prstGeom prst="rect">
            <a:avLst/>
          </a:prstGeom>
        </p:spPr>
      </p:pic>
    </p:spTree>
    <p:extLst>
      <p:ext uri="{BB962C8B-B14F-4D97-AF65-F5344CB8AC3E}">
        <p14:creationId xmlns:p14="http://schemas.microsoft.com/office/powerpoint/2010/main" val="287688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06E3-5636-4C0C-BA36-32717303770F}"/>
              </a:ext>
            </a:extLst>
          </p:cNvPr>
          <p:cNvSpPr>
            <a:spLocks noGrp="1"/>
          </p:cNvSpPr>
          <p:nvPr>
            <p:ph type="title"/>
          </p:nvPr>
        </p:nvSpPr>
        <p:spPr/>
        <p:txBody>
          <a:bodyPr/>
          <a:lstStyle/>
          <a:p>
            <a:r>
              <a:rPr lang="en-US"/>
              <a:t>Appendix B:</a:t>
            </a:r>
            <a:br>
              <a:rPr lang="en-US"/>
            </a:br>
            <a:r>
              <a:rPr lang="en-US"/>
              <a:t>Technical detail slides</a:t>
            </a:r>
          </a:p>
        </p:txBody>
      </p:sp>
    </p:spTree>
    <p:extLst>
      <p:ext uri="{BB962C8B-B14F-4D97-AF65-F5344CB8AC3E}">
        <p14:creationId xmlns:p14="http://schemas.microsoft.com/office/powerpoint/2010/main" val="195404024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AFFCC1EB-2491-496F-AA0E-4D4C3E78253E}"/>
              </a:ext>
            </a:extLst>
          </p:cNvPr>
          <p:cNvSpPr>
            <a:spLocks noGrp="1"/>
          </p:cNvSpPr>
          <p:nvPr>
            <p:ph type="title"/>
          </p:nvPr>
        </p:nvSpPr>
        <p:spPr>
          <a:xfrm>
            <a:off x="411068" y="243395"/>
            <a:ext cx="11560070" cy="773002"/>
          </a:xfrm>
        </p:spPr>
        <p:txBody>
          <a:bodyPr/>
          <a:lstStyle/>
          <a:p>
            <a:r>
              <a:rPr lang="en-US"/>
              <a:t>Robust cost-effective infrastructure for SAP NetWeaver</a:t>
            </a:r>
          </a:p>
        </p:txBody>
      </p:sp>
      <p:sp>
        <p:nvSpPr>
          <p:cNvPr id="37" name="IoT_Hub">
            <a:extLst>
              <a:ext uri="{FF2B5EF4-FFF2-40B4-BE49-F238E27FC236}">
                <a16:creationId xmlns:a16="http://schemas.microsoft.com/office/drawing/2014/main" id="{F803CF3F-F68A-4526-962F-2213C1F45292}"/>
              </a:ext>
            </a:extLst>
          </p:cNvPr>
          <p:cNvSpPr>
            <a:spLocks noChangeAspect="1" noEditPoints="1"/>
          </p:cNvSpPr>
          <p:nvPr/>
        </p:nvSpPr>
        <p:spPr bwMode="auto">
          <a:xfrm>
            <a:off x="11808742" y="233292"/>
            <a:ext cx="372604" cy="371083"/>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384"/>
            <a:endParaRPr lang="en-US" sz="1873">
              <a:gradFill>
                <a:gsLst>
                  <a:gs pos="0">
                    <a:srgbClr val="505050"/>
                  </a:gs>
                  <a:gs pos="100000">
                    <a:srgbClr val="505050"/>
                  </a:gs>
                </a:gsLst>
              </a:gradFill>
              <a:latin typeface="Segoe UI"/>
            </a:endParaRPr>
          </a:p>
        </p:txBody>
      </p:sp>
      <p:sp>
        <p:nvSpPr>
          <p:cNvPr id="38" name="TextBox 37">
            <a:extLst>
              <a:ext uri="{FF2B5EF4-FFF2-40B4-BE49-F238E27FC236}">
                <a16:creationId xmlns:a16="http://schemas.microsoft.com/office/drawing/2014/main" id="{8B9202FD-ACF0-427D-ADA0-A5D17FCB9F28}"/>
              </a:ext>
            </a:extLst>
          </p:cNvPr>
          <p:cNvSpPr txBox="1"/>
          <p:nvPr/>
        </p:nvSpPr>
        <p:spPr>
          <a:xfrm>
            <a:off x="445336" y="868184"/>
            <a:ext cx="8647457" cy="883578"/>
          </a:xfrm>
          <a:prstGeom prst="rect">
            <a:avLst/>
          </a:prstGeom>
          <a:noFill/>
        </p:spPr>
        <p:txBody>
          <a:bodyPr wrap="square" lIns="0" tIns="152166" rIns="190207" bIns="152166" rtlCol="0">
            <a:spAutoFit/>
          </a:bodyPr>
          <a:lstStyle/>
          <a:p>
            <a:pPr defTabSz="932384">
              <a:lnSpc>
                <a:spcPct val="90000"/>
              </a:lnSpc>
              <a:spcAft>
                <a:spcPts val="624"/>
              </a:spcAft>
            </a:pPr>
            <a:r>
              <a:rPr lang="en-US" sz="2040">
                <a:ln w="3175">
                  <a:noFill/>
                </a:ln>
                <a:solidFill>
                  <a:srgbClr val="000000"/>
                </a:solidFill>
                <a:latin typeface="Segoe UI Semibold"/>
                <a:cs typeface="Segoe UI" pitchFamily="34" charset="0"/>
              </a:rPr>
              <a:t>SAP Business Suite on any DB (Oracle, IBM DB2, SAP ASE, SQL Server), and all SAP NetWeaver based applications are certified for production.</a:t>
            </a:r>
          </a:p>
        </p:txBody>
      </p:sp>
      <p:sp>
        <p:nvSpPr>
          <p:cNvPr id="39" name="TextBox 38">
            <a:extLst>
              <a:ext uri="{FF2B5EF4-FFF2-40B4-BE49-F238E27FC236}">
                <a16:creationId xmlns:a16="http://schemas.microsoft.com/office/drawing/2014/main" id="{81D0649C-9A4B-4095-8010-1BB19FFBD08F}"/>
              </a:ext>
            </a:extLst>
          </p:cNvPr>
          <p:cNvSpPr txBox="1"/>
          <p:nvPr/>
        </p:nvSpPr>
        <p:spPr>
          <a:xfrm>
            <a:off x="450908" y="4705222"/>
            <a:ext cx="2051436" cy="926539"/>
          </a:xfrm>
          <a:prstGeom prst="rect">
            <a:avLst/>
          </a:prstGeom>
          <a:noFill/>
        </p:spPr>
        <p:txBody>
          <a:bodyPr wrap="square" lIns="0" rIns="0" rtlCol="0">
            <a:spAutoFit/>
          </a:bodyPr>
          <a:lstStyle/>
          <a:p>
            <a:pPr defTabSz="1015385">
              <a:spcAft>
                <a:spcPts val="635"/>
              </a:spcAft>
            </a:pPr>
            <a:r>
              <a:rPr lang="de-DE" sz="2040">
                <a:solidFill>
                  <a:srgbClr val="0078D7"/>
                </a:solidFill>
                <a:latin typeface="Segoe UI Semibold" panose="020B0702040204020203" pitchFamily="34" charset="0"/>
                <a:cs typeface="Segoe UI Semibold" panose="020B0702040204020203" pitchFamily="34" charset="0"/>
              </a:rPr>
              <a:t>40–75%</a:t>
            </a:r>
            <a:br>
              <a:rPr lang="de-DE" sz="2040">
                <a:gradFill>
                  <a:gsLst>
                    <a:gs pos="0">
                      <a:srgbClr val="000000"/>
                    </a:gs>
                    <a:gs pos="100000">
                      <a:srgbClr val="000000"/>
                    </a:gs>
                  </a:gsLst>
                  <a:lin ang="5400000" scaled="0"/>
                </a:gradFill>
                <a:latin typeface="Segoe UI"/>
                <a:cs typeface="Segoe UI Semibold" panose="020B0702040204020203" pitchFamily="34" charset="0"/>
              </a:rPr>
            </a:br>
            <a:r>
              <a:rPr lang="de-DE" sz="1632">
                <a:gradFill>
                  <a:gsLst>
                    <a:gs pos="0">
                      <a:srgbClr val="000000"/>
                    </a:gs>
                    <a:gs pos="100000">
                      <a:srgbClr val="000000"/>
                    </a:gs>
                  </a:gsLst>
                  <a:lin ang="5400000" scaled="0"/>
                </a:gradFill>
                <a:latin typeface="Segoe UI"/>
                <a:cs typeface="Segoe UI Semibold" panose="020B0702040204020203" pitchFamily="34" charset="0"/>
              </a:rPr>
              <a:t>TCO cost savings</a:t>
            </a:r>
            <a:br>
              <a:rPr lang="de-DE" sz="1632">
                <a:gradFill>
                  <a:gsLst>
                    <a:gs pos="0">
                      <a:srgbClr val="000000"/>
                    </a:gs>
                    <a:gs pos="100000">
                      <a:srgbClr val="000000"/>
                    </a:gs>
                  </a:gsLst>
                  <a:lin ang="5400000" scaled="0"/>
                </a:gradFill>
                <a:latin typeface="Segoe UI"/>
                <a:cs typeface="Segoe UI Semibold" panose="020B0702040204020203" pitchFamily="34" charset="0"/>
              </a:rPr>
            </a:br>
            <a:r>
              <a:rPr lang="de-DE" sz="1632">
                <a:gradFill>
                  <a:gsLst>
                    <a:gs pos="0">
                      <a:srgbClr val="000000"/>
                    </a:gs>
                    <a:gs pos="100000">
                      <a:srgbClr val="000000"/>
                    </a:gs>
                  </a:gsLst>
                  <a:lin ang="5400000" scaled="0"/>
                </a:gradFill>
                <a:latin typeface="Segoe UI"/>
                <a:cs typeface="Segoe UI Semibold" panose="020B0702040204020203" pitchFamily="34" charset="0"/>
              </a:rPr>
              <a:t>for dev/test</a:t>
            </a:r>
          </a:p>
        </p:txBody>
      </p:sp>
      <p:cxnSp>
        <p:nvCxnSpPr>
          <p:cNvPr id="42" name="Straight Connector 41">
            <a:extLst>
              <a:ext uri="{FF2B5EF4-FFF2-40B4-BE49-F238E27FC236}">
                <a16:creationId xmlns:a16="http://schemas.microsoft.com/office/drawing/2014/main" id="{2420195A-1C3B-4DB2-9308-61913F47180A}"/>
              </a:ext>
            </a:extLst>
          </p:cNvPr>
          <p:cNvCxnSpPr>
            <a:cxnSpLocks/>
          </p:cNvCxnSpPr>
          <p:nvPr/>
        </p:nvCxnSpPr>
        <p:spPr>
          <a:xfrm>
            <a:off x="439474" y="4435926"/>
            <a:ext cx="11236276" cy="0"/>
          </a:xfrm>
          <a:prstGeom prst="line">
            <a:avLst/>
          </a:prstGeom>
          <a:ln w="19050" cap="rnd">
            <a:solidFill>
              <a:schemeClr val="tx1">
                <a:alpha val="3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0FC3E60-20B4-4D1D-B657-50DDC0EE5230}"/>
              </a:ext>
            </a:extLst>
          </p:cNvPr>
          <p:cNvSpPr txBox="1"/>
          <p:nvPr/>
        </p:nvSpPr>
        <p:spPr>
          <a:xfrm>
            <a:off x="3013446" y="4705224"/>
            <a:ext cx="2051435" cy="1182660"/>
          </a:xfrm>
          <a:prstGeom prst="rect">
            <a:avLst/>
          </a:prstGeom>
          <a:noFill/>
        </p:spPr>
        <p:txBody>
          <a:bodyPr wrap="square" lIns="0" rIns="0" rtlCol="0">
            <a:spAutoFit/>
          </a:bodyPr>
          <a:lstStyle/>
          <a:p>
            <a:pPr defTabSz="1015385">
              <a:spcAft>
                <a:spcPts val="624"/>
              </a:spcAft>
            </a:pPr>
            <a:r>
              <a:rPr lang="de-DE" sz="2040">
                <a:solidFill>
                  <a:srgbClr val="0078D7"/>
                </a:solidFill>
                <a:latin typeface="Segoe UI Semibold" panose="020B0702040204020203" pitchFamily="34" charset="0"/>
                <a:cs typeface="Segoe UI Semibold" panose="020B0702040204020203" pitchFamily="34" charset="0"/>
              </a:rPr>
              <a:t>Minutes</a:t>
            </a:r>
            <a:br>
              <a:rPr lang="de-DE" sz="2040">
                <a:solidFill>
                  <a:srgbClr val="0078D7"/>
                </a:solidFill>
                <a:latin typeface="Segoe UI Semibold" panose="020B0702040204020203" pitchFamily="34" charset="0"/>
                <a:cs typeface="Segoe UI Semibold" panose="020B0702040204020203" pitchFamily="34" charset="0"/>
              </a:rPr>
            </a:br>
            <a:r>
              <a:rPr lang="de-DE" sz="1632">
                <a:gradFill>
                  <a:gsLst>
                    <a:gs pos="0">
                      <a:srgbClr val="000000"/>
                    </a:gs>
                    <a:gs pos="100000">
                      <a:srgbClr val="000000"/>
                    </a:gs>
                  </a:gsLst>
                  <a:lin ang="5400000" scaled="0"/>
                </a:gradFill>
                <a:latin typeface="Segoe UI"/>
                <a:cs typeface="Segoe UI Semibold" panose="020B0702040204020203" pitchFamily="34" charset="0"/>
              </a:rPr>
              <a:t>Provisioning in minutes, not  weeks/months</a:t>
            </a:r>
          </a:p>
        </p:txBody>
      </p:sp>
      <p:sp>
        <p:nvSpPr>
          <p:cNvPr id="41" name="TextBox 40">
            <a:extLst>
              <a:ext uri="{FF2B5EF4-FFF2-40B4-BE49-F238E27FC236}">
                <a16:creationId xmlns:a16="http://schemas.microsoft.com/office/drawing/2014/main" id="{B2F56E65-0E33-4380-9F1E-4E79640E077D}"/>
              </a:ext>
            </a:extLst>
          </p:cNvPr>
          <p:cNvSpPr txBox="1"/>
          <p:nvPr/>
        </p:nvSpPr>
        <p:spPr>
          <a:xfrm>
            <a:off x="5379623" y="4705222"/>
            <a:ext cx="2051436" cy="926539"/>
          </a:xfrm>
          <a:prstGeom prst="rect">
            <a:avLst/>
          </a:prstGeom>
          <a:noFill/>
        </p:spPr>
        <p:txBody>
          <a:bodyPr wrap="square" lIns="0" rIns="0" rtlCol="0">
            <a:spAutoFit/>
          </a:bodyPr>
          <a:lstStyle/>
          <a:p>
            <a:pPr defTabSz="1015385">
              <a:spcAft>
                <a:spcPts val="635"/>
              </a:spcAft>
            </a:pPr>
            <a:r>
              <a:rPr lang="de-DE" sz="2040">
                <a:solidFill>
                  <a:srgbClr val="0078D7"/>
                </a:solidFill>
                <a:latin typeface="Segoe UI Semibold" panose="020B0702040204020203" pitchFamily="34" charset="0"/>
                <a:cs typeface="Segoe UI Semibold" panose="020B0702040204020203" pitchFamily="34" charset="0"/>
              </a:rPr>
              <a:t>60%</a:t>
            </a:r>
            <a:br>
              <a:rPr lang="de-DE" sz="2040">
                <a:gradFill>
                  <a:gsLst>
                    <a:gs pos="0">
                      <a:srgbClr val="000000"/>
                    </a:gs>
                    <a:gs pos="100000">
                      <a:srgbClr val="000000"/>
                    </a:gs>
                  </a:gsLst>
                  <a:lin ang="5400000" scaled="0"/>
                </a:gradFill>
                <a:latin typeface="Segoe UI Semibold" panose="020B0702040204020203" pitchFamily="34" charset="0"/>
                <a:cs typeface="Segoe UI Semibold" panose="020B0702040204020203" pitchFamily="34" charset="0"/>
              </a:rPr>
            </a:br>
            <a:r>
              <a:rPr lang="de-DE" sz="1632">
                <a:gradFill>
                  <a:gsLst>
                    <a:gs pos="0">
                      <a:srgbClr val="000000"/>
                    </a:gs>
                    <a:gs pos="100000">
                      <a:srgbClr val="000000"/>
                    </a:gs>
                  </a:gsLst>
                  <a:lin ang="5400000" scaled="0"/>
                </a:gradFill>
                <a:latin typeface="Segoe UI"/>
                <a:cs typeface="Segoe UI Semibold" panose="020B0702040204020203" pitchFamily="34" charset="0"/>
              </a:rPr>
              <a:t>less storage costs </a:t>
            </a:r>
            <a:br>
              <a:rPr lang="de-DE" sz="1632">
                <a:gradFill>
                  <a:gsLst>
                    <a:gs pos="0">
                      <a:srgbClr val="000000"/>
                    </a:gs>
                    <a:gs pos="100000">
                      <a:srgbClr val="000000"/>
                    </a:gs>
                  </a:gsLst>
                  <a:lin ang="5400000" scaled="0"/>
                </a:gradFill>
                <a:latin typeface="Segoe UI"/>
                <a:cs typeface="Segoe UI Semibold" panose="020B0702040204020203" pitchFamily="34" charset="0"/>
              </a:rPr>
            </a:br>
            <a:r>
              <a:rPr lang="de-DE" sz="1632">
                <a:gradFill>
                  <a:gsLst>
                    <a:gs pos="0">
                      <a:srgbClr val="000000"/>
                    </a:gs>
                    <a:gs pos="100000">
                      <a:srgbClr val="000000"/>
                    </a:gs>
                  </a:gsLst>
                  <a:lin ang="5400000" scaled="0"/>
                </a:gradFill>
                <a:latin typeface="Segoe UI"/>
                <a:cs typeface="Segoe UI Semibold" panose="020B0702040204020203" pitchFamily="34" charset="0"/>
              </a:rPr>
              <a:t>for archiving data</a:t>
            </a:r>
          </a:p>
        </p:txBody>
      </p:sp>
      <p:sp>
        <p:nvSpPr>
          <p:cNvPr id="46" name="TextBox 45">
            <a:extLst>
              <a:ext uri="{FF2B5EF4-FFF2-40B4-BE49-F238E27FC236}">
                <a16:creationId xmlns:a16="http://schemas.microsoft.com/office/drawing/2014/main" id="{2F48361E-E14E-47E9-9FD3-4C08B30110B0}"/>
              </a:ext>
            </a:extLst>
          </p:cNvPr>
          <p:cNvSpPr txBox="1"/>
          <p:nvPr/>
        </p:nvSpPr>
        <p:spPr>
          <a:xfrm>
            <a:off x="10013614" y="4705222"/>
            <a:ext cx="2051436" cy="926539"/>
          </a:xfrm>
          <a:prstGeom prst="rect">
            <a:avLst/>
          </a:prstGeom>
          <a:noFill/>
        </p:spPr>
        <p:txBody>
          <a:bodyPr wrap="square" lIns="0" rIns="0" rtlCol="0">
            <a:spAutoFit/>
          </a:bodyPr>
          <a:lstStyle/>
          <a:p>
            <a:pPr defTabSz="1015385">
              <a:spcAft>
                <a:spcPts val="635"/>
              </a:spcAft>
            </a:pPr>
            <a:r>
              <a:rPr lang="de-DE" sz="2040">
                <a:solidFill>
                  <a:srgbClr val="0078D7"/>
                </a:solidFill>
                <a:latin typeface="Segoe UI Semibold" panose="020B0702040204020203" pitchFamily="34" charset="0"/>
                <a:cs typeface="Segoe UI Semibold" panose="020B0702040204020203" pitchFamily="34" charset="0"/>
              </a:rPr>
              <a:t>54</a:t>
            </a:r>
            <a:br>
              <a:rPr lang="de-DE" sz="2040">
                <a:gradFill>
                  <a:gsLst>
                    <a:gs pos="0">
                      <a:srgbClr val="000000"/>
                    </a:gs>
                    <a:gs pos="100000">
                      <a:srgbClr val="000000"/>
                    </a:gs>
                  </a:gsLst>
                  <a:lin ang="5400000" scaled="0"/>
                </a:gradFill>
                <a:latin typeface="Segoe UI Semibold" panose="020B0702040204020203" pitchFamily="34" charset="0"/>
                <a:cs typeface="Segoe UI Semibold" panose="020B0702040204020203" pitchFamily="34" charset="0"/>
              </a:rPr>
            </a:br>
            <a:r>
              <a:rPr lang="de-DE" sz="1632">
                <a:gradFill>
                  <a:gsLst>
                    <a:gs pos="0">
                      <a:srgbClr val="000000"/>
                    </a:gs>
                    <a:gs pos="100000">
                      <a:srgbClr val="000000"/>
                    </a:gs>
                  </a:gsLst>
                  <a:lin ang="5400000" scaled="0"/>
                </a:gradFill>
                <a:latin typeface="Segoe UI"/>
                <a:cs typeface="Segoe UI Semibold" panose="020B0702040204020203" pitchFamily="34" charset="0"/>
              </a:rPr>
              <a:t>Regions available</a:t>
            </a:r>
            <a:br>
              <a:rPr lang="de-DE" sz="1632">
                <a:gradFill>
                  <a:gsLst>
                    <a:gs pos="0">
                      <a:srgbClr val="000000"/>
                    </a:gs>
                    <a:gs pos="100000">
                      <a:srgbClr val="000000"/>
                    </a:gs>
                  </a:gsLst>
                  <a:lin ang="5400000" scaled="0"/>
                </a:gradFill>
                <a:latin typeface="Segoe UI"/>
                <a:cs typeface="Segoe UI Semibold" panose="020B0702040204020203" pitchFamily="34" charset="0"/>
              </a:rPr>
            </a:br>
            <a:r>
              <a:rPr lang="de-DE" sz="1632">
                <a:gradFill>
                  <a:gsLst>
                    <a:gs pos="0">
                      <a:srgbClr val="000000"/>
                    </a:gs>
                    <a:gs pos="100000">
                      <a:srgbClr val="000000"/>
                    </a:gs>
                  </a:gsLst>
                  <a:lin ang="5400000" scaled="0"/>
                </a:gradFill>
                <a:latin typeface="Segoe UI"/>
                <a:cs typeface="Segoe UI Semibold" panose="020B0702040204020203" pitchFamily="34" charset="0"/>
              </a:rPr>
              <a:t>with 99.95% SLA</a:t>
            </a:r>
          </a:p>
        </p:txBody>
      </p:sp>
      <p:sp>
        <p:nvSpPr>
          <p:cNvPr id="48" name="TextBox 47">
            <a:extLst>
              <a:ext uri="{FF2B5EF4-FFF2-40B4-BE49-F238E27FC236}">
                <a16:creationId xmlns:a16="http://schemas.microsoft.com/office/drawing/2014/main" id="{FA31776C-A3FD-4A6A-BF65-ACC35F113048}"/>
              </a:ext>
            </a:extLst>
          </p:cNvPr>
          <p:cNvSpPr txBox="1"/>
          <p:nvPr/>
        </p:nvSpPr>
        <p:spPr>
          <a:xfrm>
            <a:off x="7702116" y="4705224"/>
            <a:ext cx="2051436" cy="1182660"/>
          </a:xfrm>
          <a:prstGeom prst="rect">
            <a:avLst/>
          </a:prstGeom>
          <a:noFill/>
        </p:spPr>
        <p:txBody>
          <a:bodyPr wrap="square" lIns="0" rIns="0" rtlCol="0">
            <a:spAutoFit/>
          </a:bodyPr>
          <a:lstStyle/>
          <a:p>
            <a:pPr defTabSz="1015385">
              <a:spcAft>
                <a:spcPts val="635"/>
              </a:spcAft>
            </a:pPr>
            <a:r>
              <a:rPr lang="de-DE" sz="2040">
                <a:solidFill>
                  <a:schemeClr val="tx2"/>
                </a:solidFill>
                <a:latin typeface="Segoe UI Semibold" panose="020B0702040204020203" pitchFamily="34" charset="0"/>
                <a:cs typeface="Segoe UI Semibold" panose="020B0702040204020203" pitchFamily="34" charset="0"/>
              </a:rPr>
              <a:t>40%</a:t>
            </a:r>
            <a:br>
              <a:rPr lang="de-DE" sz="2040">
                <a:gradFill>
                  <a:gsLst>
                    <a:gs pos="0">
                      <a:srgbClr val="000000"/>
                    </a:gs>
                    <a:gs pos="100000">
                      <a:srgbClr val="000000"/>
                    </a:gs>
                  </a:gsLst>
                  <a:lin ang="5400000" scaled="0"/>
                </a:gradFill>
                <a:latin typeface="Segoe UI Semibold" panose="020B0702040204020203" pitchFamily="34" charset="0"/>
                <a:cs typeface="Segoe UI Semibold" panose="020B0702040204020203" pitchFamily="34" charset="0"/>
              </a:rPr>
            </a:br>
            <a:r>
              <a:rPr lang="de-DE" sz="1632">
                <a:gradFill>
                  <a:gsLst>
                    <a:gs pos="0">
                      <a:srgbClr val="000000"/>
                    </a:gs>
                    <a:gs pos="100000">
                      <a:srgbClr val="000000"/>
                    </a:gs>
                  </a:gsLst>
                  <a:lin ang="5400000" scaled="0"/>
                </a:gradFill>
                <a:latin typeface="Segoe UI"/>
                <a:cs typeface="Segoe UI Semibold" panose="020B0702040204020203" pitchFamily="34" charset="0"/>
              </a:rPr>
              <a:t>less for Windows Server VM vs. other cloud options</a:t>
            </a:r>
          </a:p>
        </p:txBody>
      </p:sp>
      <p:grpSp>
        <p:nvGrpSpPr>
          <p:cNvPr id="113" name="Group 112">
            <a:extLst>
              <a:ext uri="{FF2B5EF4-FFF2-40B4-BE49-F238E27FC236}">
                <a16:creationId xmlns:a16="http://schemas.microsoft.com/office/drawing/2014/main" id="{68CD4EFA-9039-4745-9EE8-273290637D8E}"/>
              </a:ext>
            </a:extLst>
          </p:cNvPr>
          <p:cNvGrpSpPr/>
          <p:nvPr/>
        </p:nvGrpSpPr>
        <p:grpSpPr>
          <a:xfrm>
            <a:off x="5373283" y="2418443"/>
            <a:ext cx="1964530" cy="1738840"/>
            <a:chOff x="5373162" y="2418289"/>
            <a:chExt cx="1964809" cy="1739087"/>
          </a:xfrm>
        </p:grpSpPr>
        <p:grpSp>
          <p:nvGrpSpPr>
            <p:cNvPr id="79" name="Group 141">
              <a:extLst>
                <a:ext uri="{FF2B5EF4-FFF2-40B4-BE49-F238E27FC236}">
                  <a16:creationId xmlns:a16="http://schemas.microsoft.com/office/drawing/2014/main" id="{B1F5D0F8-10EB-4350-96B7-9EE96BFCB6D0}"/>
                </a:ext>
              </a:extLst>
            </p:cNvPr>
            <p:cNvGrpSpPr>
              <a:grpSpLocks noChangeAspect="1"/>
            </p:cNvGrpSpPr>
            <p:nvPr/>
          </p:nvGrpSpPr>
          <p:grpSpPr bwMode="auto">
            <a:xfrm>
              <a:off x="5373162" y="2418289"/>
              <a:ext cx="783797" cy="785632"/>
              <a:chOff x="2400" y="1716"/>
              <a:chExt cx="427" cy="428"/>
            </a:xfrm>
            <a:solidFill>
              <a:schemeClr val="tx2"/>
            </a:solidFill>
          </p:grpSpPr>
          <p:sp>
            <p:nvSpPr>
              <p:cNvPr id="80" name="Freeform 142">
                <a:extLst>
                  <a:ext uri="{FF2B5EF4-FFF2-40B4-BE49-F238E27FC236}">
                    <a16:creationId xmlns:a16="http://schemas.microsoft.com/office/drawing/2014/main" id="{0CD1A283-8ECA-41AC-9238-B7D4215D3A9E}"/>
                  </a:ext>
                </a:extLst>
              </p:cNvPr>
              <p:cNvSpPr>
                <a:spLocks noEditPoints="1"/>
              </p:cNvSpPr>
              <p:nvPr/>
            </p:nvSpPr>
            <p:spPr bwMode="auto">
              <a:xfrm>
                <a:off x="2596" y="1913"/>
                <a:ext cx="231" cy="231"/>
              </a:xfrm>
              <a:custGeom>
                <a:avLst/>
                <a:gdLst>
                  <a:gd name="T0" fmla="*/ 78 w 156"/>
                  <a:gd name="T1" fmla="*/ 156 h 156"/>
                  <a:gd name="T2" fmla="*/ 0 w 156"/>
                  <a:gd name="T3" fmla="*/ 78 h 156"/>
                  <a:gd name="T4" fmla="*/ 78 w 156"/>
                  <a:gd name="T5" fmla="*/ 0 h 156"/>
                  <a:gd name="T6" fmla="*/ 156 w 156"/>
                  <a:gd name="T7" fmla="*/ 78 h 156"/>
                  <a:gd name="T8" fmla="*/ 78 w 156"/>
                  <a:gd name="T9" fmla="*/ 156 h 156"/>
                  <a:gd name="T10" fmla="*/ 78 w 156"/>
                  <a:gd name="T11" fmla="*/ 12 h 156"/>
                  <a:gd name="T12" fmla="*/ 12 w 156"/>
                  <a:gd name="T13" fmla="*/ 78 h 156"/>
                  <a:gd name="T14" fmla="*/ 78 w 156"/>
                  <a:gd name="T15" fmla="*/ 144 h 156"/>
                  <a:gd name="T16" fmla="*/ 144 w 156"/>
                  <a:gd name="T17" fmla="*/ 78 h 156"/>
                  <a:gd name="T18" fmla="*/ 78 w 156"/>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56">
                    <a:moveTo>
                      <a:pt x="78" y="156"/>
                    </a:moveTo>
                    <a:cubicBezTo>
                      <a:pt x="35" y="156"/>
                      <a:pt x="0" y="121"/>
                      <a:pt x="0" y="78"/>
                    </a:cubicBezTo>
                    <a:cubicBezTo>
                      <a:pt x="0" y="35"/>
                      <a:pt x="35" y="0"/>
                      <a:pt x="78" y="0"/>
                    </a:cubicBezTo>
                    <a:cubicBezTo>
                      <a:pt x="121" y="0"/>
                      <a:pt x="156" y="35"/>
                      <a:pt x="156" y="78"/>
                    </a:cubicBezTo>
                    <a:cubicBezTo>
                      <a:pt x="156" y="121"/>
                      <a:pt x="121" y="156"/>
                      <a:pt x="78" y="156"/>
                    </a:cubicBezTo>
                    <a:close/>
                    <a:moveTo>
                      <a:pt x="78" y="12"/>
                    </a:moveTo>
                    <a:cubicBezTo>
                      <a:pt x="42" y="12"/>
                      <a:pt x="12" y="41"/>
                      <a:pt x="12" y="78"/>
                    </a:cubicBezTo>
                    <a:cubicBezTo>
                      <a:pt x="12" y="114"/>
                      <a:pt x="42" y="144"/>
                      <a:pt x="78" y="144"/>
                    </a:cubicBezTo>
                    <a:cubicBezTo>
                      <a:pt x="114" y="144"/>
                      <a:pt x="144" y="114"/>
                      <a:pt x="144" y="78"/>
                    </a:cubicBezTo>
                    <a:cubicBezTo>
                      <a:pt x="144" y="41"/>
                      <a:pt x="114" y="12"/>
                      <a:pt x="78" y="12"/>
                    </a:cubicBezTo>
                    <a:close/>
                  </a:path>
                </a:pathLst>
              </a:custGeom>
              <a:solidFill>
                <a:schemeClr val="tx1"/>
              </a:solidFill>
              <a:ln w="12700">
                <a:solidFill>
                  <a:schemeClr val="bg1"/>
                </a:solidFill>
                <a:round/>
                <a:headEnd/>
                <a:tailEnd/>
              </a:ln>
              <a:extLst/>
            </p:spPr>
            <p:txBody>
              <a:bodyPr vert="horz" wrap="square" lIns="91406" tIns="45702" rIns="91406" bIns="45702" numCol="1" anchor="t" anchorCtr="0" compatLnSpc="1">
                <a:prstTxWarp prst="textNoShape">
                  <a:avLst/>
                </a:prstTxWarp>
              </a:bodyPr>
              <a:lstStyle/>
              <a:p>
                <a:endParaRPr lang="en-AU" sz="1764"/>
              </a:p>
            </p:txBody>
          </p:sp>
          <p:sp>
            <p:nvSpPr>
              <p:cNvPr id="81" name="Freeform 143">
                <a:extLst>
                  <a:ext uri="{FF2B5EF4-FFF2-40B4-BE49-F238E27FC236}">
                    <a16:creationId xmlns:a16="http://schemas.microsoft.com/office/drawing/2014/main" id="{FB442160-DA28-4F2C-B7FC-B651E37DB28D}"/>
                  </a:ext>
                </a:extLst>
              </p:cNvPr>
              <p:cNvSpPr>
                <a:spLocks/>
              </p:cNvSpPr>
              <p:nvPr/>
            </p:nvSpPr>
            <p:spPr bwMode="auto">
              <a:xfrm>
                <a:off x="2647" y="1992"/>
                <a:ext cx="128" cy="87"/>
              </a:xfrm>
              <a:custGeom>
                <a:avLst/>
                <a:gdLst>
                  <a:gd name="T0" fmla="*/ 37 w 86"/>
                  <a:gd name="T1" fmla="*/ 59 h 59"/>
                  <a:gd name="T2" fmla="*/ 33 w 86"/>
                  <a:gd name="T3" fmla="*/ 57 h 59"/>
                  <a:gd name="T4" fmla="*/ 3 w 86"/>
                  <a:gd name="T5" fmla="*/ 27 h 59"/>
                  <a:gd name="T6" fmla="*/ 3 w 86"/>
                  <a:gd name="T7" fmla="*/ 19 h 59"/>
                  <a:gd name="T8" fmla="*/ 11 w 86"/>
                  <a:gd name="T9" fmla="*/ 19 h 59"/>
                  <a:gd name="T10" fmla="*/ 37 w 86"/>
                  <a:gd name="T11" fmla="*/ 44 h 59"/>
                  <a:gd name="T12" fmla="*/ 75 w 86"/>
                  <a:gd name="T13" fmla="*/ 3 h 59"/>
                  <a:gd name="T14" fmla="*/ 83 w 86"/>
                  <a:gd name="T15" fmla="*/ 2 h 59"/>
                  <a:gd name="T16" fmla="*/ 83 w 86"/>
                  <a:gd name="T17" fmla="*/ 11 h 59"/>
                  <a:gd name="T18" fmla="*/ 41 w 86"/>
                  <a:gd name="T19" fmla="*/ 57 h 59"/>
                  <a:gd name="T20" fmla="*/ 37 w 86"/>
                  <a:gd name="T21" fmla="*/ 59 h 59"/>
                  <a:gd name="T22" fmla="*/ 37 w 86"/>
                  <a:gd name="T23"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59">
                    <a:moveTo>
                      <a:pt x="37" y="59"/>
                    </a:moveTo>
                    <a:cubicBezTo>
                      <a:pt x="35" y="59"/>
                      <a:pt x="34" y="58"/>
                      <a:pt x="33" y="57"/>
                    </a:cubicBezTo>
                    <a:cubicBezTo>
                      <a:pt x="3" y="27"/>
                      <a:pt x="3" y="27"/>
                      <a:pt x="3" y="27"/>
                    </a:cubicBezTo>
                    <a:cubicBezTo>
                      <a:pt x="0" y="25"/>
                      <a:pt x="0" y="21"/>
                      <a:pt x="3" y="19"/>
                    </a:cubicBezTo>
                    <a:cubicBezTo>
                      <a:pt x="5" y="16"/>
                      <a:pt x="9" y="16"/>
                      <a:pt x="11" y="19"/>
                    </a:cubicBezTo>
                    <a:cubicBezTo>
                      <a:pt x="37" y="44"/>
                      <a:pt x="37" y="44"/>
                      <a:pt x="37" y="44"/>
                    </a:cubicBezTo>
                    <a:cubicBezTo>
                      <a:pt x="75" y="3"/>
                      <a:pt x="75" y="3"/>
                      <a:pt x="75" y="3"/>
                    </a:cubicBezTo>
                    <a:cubicBezTo>
                      <a:pt x="77" y="0"/>
                      <a:pt x="81" y="0"/>
                      <a:pt x="83" y="2"/>
                    </a:cubicBezTo>
                    <a:cubicBezTo>
                      <a:pt x="86" y="5"/>
                      <a:pt x="86" y="8"/>
                      <a:pt x="83" y="11"/>
                    </a:cubicBezTo>
                    <a:cubicBezTo>
                      <a:pt x="41" y="57"/>
                      <a:pt x="41" y="57"/>
                      <a:pt x="41" y="57"/>
                    </a:cubicBezTo>
                    <a:cubicBezTo>
                      <a:pt x="40" y="58"/>
                      <a:pt x="39" y="59"/>
                      <a:pt x="37" y="59"/>
                    </a:cubicBezTo>
                    <a:cubicBezTo>
                      <a:pt x="37" y="59"/>
                      <a:pt x="37" y="59"/>
                      <a:pt x="37" y="59"/>
                    </a:cubicBezTo>
                    <a:close/>
                  </a:path>
                </a:pathLst>
              </a:custGeom>
              <a:solidFill>
                <a:schemeClr val="tx1"/>
              </a:solidFill>
              <a:ln w="12700">
                <a:solidFill>
                  <a:schemeClr val="bg1"/>
                </a:solidFill>
                <a:round/>
                <a:headEnd/>
                <a:tailEnd/>
              </a:ln>
              <a:extLst/>
            </p:spPr>
            <p:txBody>
              <a:bodyPr vert="horz" wrap="square" lIns="91406" tIns="45702" rIns="91406" bIns="45702" numCol="1" anchor="t" anchorCtr="0" compatLnSpc="1">
                <a:prstTxWarp prst="textNoShape">
                  <a:avLst/>
                </a:prstTxWarp>
              </a:bodyPr>
              <a:lstStyle/>
              <a:p>
                <a:endParaRPr lang="en-AU" sz="1764"/>
              </a:p>
            </p:txBody>
          </p:sp>
          <p:sp>
            <p:nvSpPr>
              <p:cNvPr id="82" name="Freeform 144">
                <a:extLst>
                  <a:ext uri="{FF2B5EF4-FFF2-40B4-BE49-F238E27FC236}">
                    <a16:creationId xmlns:a16="http://schemas.microsoft.com/office/drawing/2014/main" id="{B5971735-51A9-466B-A530-478A91A73E81}"/>
                  </a:ext>
                </a:extLst>
              </p:cNvPr>
              <p:cNvSpPr>
                <a:spLocks noEditPoints="1"/>
              </p:cNvSpPr>
              <p:nvPr/>
            </p:nvSpPr>
            <p:spPr bwMode="auto">
              <a:xfrm>
                <a:off x="2400" y="1716"/>
                <a:ext cx="391" cy="143"/>
              </a:xfrm>
              <a:custGeom>
                <a:avLst/>
                <a:gdLst>
                  <a:gd name="T0" fmla="*/ 246 w 264"/>
                  <a:gd name="T1" fmla="*/ 96 h 96"/>
                  <a:gd name="T2" fmla="*/ 18 w 264"/>
                  <a:gd name="T3" fmla="*/ 96 h 96"/>
                  <a:gd name="T4" fmla="*/ 0 w 264"/>
                  <a:gd name="T5" fmla="*/ 78 h 96"/>
                  <a:gd name="T6" fmla="*/ 0 w 264"/>
                  <a:gd name="T7" fmla="*/ 18 h 96"/>
                  <a:gd name="T8" fmla="*/ 18 w 264"/>
                  <a:gd name="T9" fmla="*/ 0 h 96"/>
                  <a:gd name="T10" fmla="*/ 246 w 264"/>
                  <a:gd name="T11" fmla="*/ 0 h 96"/>
                  <a:gd name="T12" fmla="*/ 264 w 264"/>
                  <a:gd name="T13" fmla="*/ 18 h 96"/>
                  <a:gd name="T14" fmla="*/ 264 w 264"/>
                  <a:gd name="T15" fmla="*/ 78 h 96"/>
                  <a:gd name="T16" fmla="*/ 246 w 264"/>
                  <a:gd name="T17" fmla="*/ 96 h 96"/>
                  <a:gd name="T18" fmla="*/ 18 w 264"/>
                  <a:gd name="T19" fmla="*/ 12 h 96"/>
                  <a:gd name="T20" fmla="*/ 12 w 264"/>
                  <a:gd name="T21" fmla="*/ 18 h 96"/>
                  <a:gd name="T22" fmla="*/ 12 w 264"/>
                  <a:gd name="T23" fmla="*/ 78 h 96"/>
                  <a:gd name="T24" fmla="*/ 18 w 264"/>
                  <a:gd name="T25" fmla="*/ 84 h 96"/>
                  <a:gd name="T26" fmla="*/ 246 w 264"/>
                  <a:gd name="T27" fmla="*/ 84 h 96"/>
                  <a:gd name="T28" fmla="*/ 252 w 264"/>
                  <a:gd name="T29" fmla="*/ 78 h 96"/>
                  <a:gd name="T30" fmla="*/ 252 w 264"/>
                  <a:gd name="T31" fmla="*/ 18 h 96"/>
                  <a:gd name="T32" fmla="*/ 246 w 264"/>
                  <a:gd name="T33" fmla="*/ 12 h 96"/>
                  <a:gd name="T34" fmla="*/ 18 w 264"/>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4" h="96">
                    <a:moveTo>
                      <a:pt x="246" y="96"/>
                    </a:moveTo>
                    <a:cubicBezTo>
                      <a:pt x="18" y="96"/>
                      <a:pt x="18" y="96"/>
                      <a:pt x="18" y="96"/>
                    </a:cubicBezTo>
                    <a:cubicBezTo>
                      <a:pt x="8" y="96"/>
                      <a:pt x="0" y="88"/>
                      <a:pt x="0" y="78"/>
                    </a:cubicBezTo>
                    <a:cubicBezTo>
                      <a:pt x="0" y="18"/>
                      <a:pt x="0" y="18"/>
                      <a:pt x="0" y="18"/>
                    </a:cubicBezTo>
                    <a:cubicBezTo>
                      <a:pt x="0" y="9"/>
                      <a:pt x="8" y="0"/>
                      <a:pt x="18" y="0"/>
                    </a:cubicBezTo>
                    <a:cubicBezTo>
                      <a:pt x="246" y="0"/>
                      <a:pt x="246" y="0"/>
                      <a:pt x="246" y="0"/>
                    </a:cubicBezTo>
                    <a:cubicBezTo>
                      <a:pt x="256" y="0"/>
                      <a:pt x="264" y="9"/>
                      <a:pt x="264" y="18"/>
                    </a:cubicBezTo>
                    <a:cubicBezTo>
                      <a:pt x="264" y="78"/>
                      <a:pt x="264" y="78"/>
                      <a:pt x="264" y="78"/>
                    </a:cubicBezTo>
                    <a:cubicBezTo>
                      <a:pt x="264" y="88"/>
                      <a:pt x="256" y="96"/>
                      <a:pt x="246" y="96"/>
                    </a:cubicBezTo>
                    <a:close/>
                    <a:moveTo>
                      <a:pt x="18" y="12"/>
                    </a:moveTo>
                    <a:cubicBezTo>
                      <a:pt x="15" y="12"/>
                      <a:pt x="12" y="15"/>
                      <a:pt x="12" y="18"/>
                    </a:cubicBezTo>
                    <a:cubicBezTo>
                      <a:pt x="12" y="78"/>
                      <a:pt x="12" y="78"/>
                      <a:pt x="12" y="78"/>
                    </a:cubicBezTo>
                    <a:cubicBezTo>
                      <a:pt x="12" y="82"/>
                      <a:pt x="15" y="84"/>
                      <a:pt x="18" y="84"/>
                    </a:cubicBezTo>
                    <a:cubicBezTo>
                      <a:pt x="246" y="84"/>
                      <a:pt x="246" y="84"/>
                      <a:pt x="246" y="84"/>
                    </a:cubicBezTo>
                    <a:cubicBezTo>
                      <a:pt x="249" y="84"/>
                      <a:pt x="252" y="82"/>
                      <a:pt x="252" y="78"/>
                    </a:cubicBezTo>
                    <a:cubicBezTo>
                      <a:pt x="252" y="18"/>
                      <a:pt x="252" y="18"/>
                      <a:pt x="252" y="18"/>
                    </a:cubicBezTo>
                    <a:cubicBezTo>
                      <a:pt x="252" y="15"/>
                      <a:pt x="249" y="12"/>
                      <a:pt x="246" y="12"/>
                    </a:cubicBezTo>
                    <a:lnTo>
                      <a:pt x="18" y="12"/>
                    </a:lnTo>
                    <a:close/>
                  </a:path>
                </a:pathLst>
              </a:custGeom>
              <a:grpFill/>
              <a:ln w="12700">
                <a:solidFill>
                  <a:schemeClr val="bg1"/>
                </a:solidFill>
                <a:round/>
                <a:headEnd/>
                <a:tailEnd/>
              </a:ln>
              <a:extLst/>
            </p:spPr>
            <p:txBody>
              <a:bodyPr vert="horz" wrap="square" lIns="91406" tIns="45702" rIns="91406" bIns="45702" numCol="1" anchor="t" anchorCtr="0" compatLnSpc="1">
                <a:prstTxWarp prst="textNoShape">
                  <a:avLst/>
                </a:prstTxWarp>
              </a:bodyPr>
              <a:lstStyle/>
              <a:p>
                <a:endParaRPr lang="en-AU" sz="1764"/>
              </a:p>
            </p:txBody>
          </p:sp>
          <p:sp>
            <p:nvSpPr>
              <p:cNvPr id="83" name="Freeform 145">
                <a:extLst>
                  <a:ext uri="{FF2B5EF4-FFF2-40B4-BE49-F238E27FC236}">
                    <a16:creationId xmlns:a16="http://schemas.microsoft.com/office/drawing/2014/main" id="{0B8FCDE5-DC60-46DD-9ACC-783DF63E00CD}"/>
                  </a:ext>
                </a:extLst>
              </p:cNvPr>
              <p:cNvSpPr>
                <a:spLocks/>
              </p:cNvSpPr>
              <p:nvPr/>
            </p:nvSpPr>
            <p:spPr bwMode="auto">
              <a:xfrm>
                <a:off x="2534" y="1805"/>
                <a:ext cx="195" cy="18"/>
              </a:xfrm>
              <a:custGeom>
                <a:avLst/>
                <a:gdLst>
                  <a:gd name="T0" fmla="*/ 126 w 132"/>
                  <a:gd name="T1" fmla="*/ 12 h 12"/>
                  <a:gd name="T2" fmla="*/ 6 w 132"/>
                  <a:gd name="T3" fmla="*/ 12 h 12"/>
                  <a:gd name="T4" fmla="*/ 0 w 132"/>
                  <a:gd name="T5" fmla="*/ 6 h 12"/>
                  <a:gd name="T6" fmla="*/ 6 w 132"/>
                  <a:gd name="T7" fmla="*/ 0 h 12"/>
                  <a:gd name="T8" fmla="*/ 126 w 132"/>
                  <a:gd name="T9" fmla="*/ 0 h 12"/>
                  <a:gd name="T10" fmla="*/ 132 w 132"/>
                  <a:gd name="T11" fmla="*/ 6 h 12"/>
                  <a:gd name="T12" fmla="*/ 126 w 13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32" h="12">
                    <a:moveTo>
                      <a:pt x="126" y="12"/>
                    </a:moveTo>
                    <a:cubicBezTo>
                      <a:pt x="6" y="12"/>
                      <a:pt x="6" y="12"/>
                      <a:pt x="6" y="12"/>
                    </a:cubicBezTo>
                    <a:cubicBezTo>
                      <a:pt x="3" y="12"/>
                      <a:pt x="0" y="10"/>
                      <a:pt x="0" y="6"/>
                    </a:cubicBezTo>
                    <a:cubicBezTo>
                      <a:pt x="0" y="3"/>
                      <a:pt x="3" y="0"/>
                      <a:pt x="6" y="0"/>
                    </a:cubicBezTo>
                    <a:cubicBezTo>
                      <a:pt x="126" y="0"/>
                      <a:pt x="126" y="0"/>
                      <a:pt x="126" y="0"/>
                    </a:cubicBezTo>
                    <a:cubicBezTo>
                      <a:pt x="129" y="0"/>
                      <a:pt x="132" y="3"/>
                      <a:pt x="132" y="6"/>
                    </a:cubicBezTo>
                    <a:cubicBezTo>
                      <a:pt x="132" y="10"/>
                      <a:pt x="129" y="12"/>
                      <a:pt x="126" y="12"/>
                    </a:cubicBezTo>
                    <a:close/>
                  </a:path>
                </a:pathLst>
              </a:custGeom>
              <a:grpFill/>
              <a:ln w="12700">
                <a:solidFill>
                  <a:schemeClr val="bg1"/>
                </a:solidFill>
                <a:round/>
                <a:headEnd/>
                <a:tailEnd/>
              </a:ln>
              <a:extLst/>
            </p:spPr>
            <p:txBody>
              <a:bodyPr vert="horz" wrap="square" lIns="91406" tIns="45702" rIns="91406" bIns="45702" numCol="1" anchor="t" anchorCtr="0" compatLnSpc="1">
                <a:prstTxWarp prst="textNoShape">
                  <a:avLst/>
                </a:prstTxWarp>
              </a:bodyPr>
              <a:lstStyle/>
              <a:p>
                <a:endParaRPr lang="en-AU" sz="1764"/>
              </a:p>
            </p:txBody>
          </p:sp>
          <p:sp>
            <p:nvSpPr>
              <p:cNvPr id="84" name="Freeform 146">
                <a:extLst>
                  <a:ext uri="{FF2B5EF4-FFF2-40B4-BE49-F238E27FC236}">
                    <a16:creationId xmlns:a16="http://schemas.microsoft.com/office/drawing/2014/main" id="{0EA2C87F-C107-44AD-88D5-6652F38CF15F}"/>
                  </a:ext>
                </a:extLst>
              </p:cNvPr>
              <p:cNvSpPr>
                <a:spLocks/>
              </p:cNvSpPr>
              <p:nvPr/>
            </p:nvSpPr>
            <p:spPr bwMode="auto">
              <a:xfrm>
                <a:off x="2534" y="1770"/>
                <a:ext cx="195" cy="17"/>
              </a:xfrm>
              <a:custGeom>
                <a:avLst/>
                <a:gdLst>
                  <a:gd name="T0" fmla="*/ 126 w 132"/>
                  <a:gd name="T1" fmla="*/ 12 h 12"/>
                  <a:gd name="T2" fmla="*/ 6 w 132"/>
                  <a:gd name="T3" fmla="*/ 12 h 12"/>
                  <a:gd name="T4" fmla="*/ 0 w 132"/>
                  <a:gd name="T5" fmla="*/ 6 h 12"/>
                  <a:gd name="T6" fmla="*/ 6 w 132"/>
                  <a:gd name="T7" fmla="*/ 0 h 12"/>
                  <a:gd name="T8" fmla="*/ 126 w 132"/>
                  <a:gd name="T9" fmla="*/ 0 h 12"/>
                  <a:gd name="T10" fmla="*/ 132 w 132"/>
                  <a:gd name="T11" fmla="*/ 6 h 12"/>
                  <a:gd name="T12" fmla="*/ 126 w 13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32" h="12">
                    <a:moveTo>
                      <a:pt x="126" y="12"/>
                    </a:moveTo>
                    <a:cubicBezTo>
                      <a:pt x="6" y="12"/>
                      <a:pt x="6" y="12"/>
                      <a:pt x="6" y="12"/>
                    </a:cubicBezTo>
                    <a:cubicBezTo>
                      <a:pt x="3" y="12"/>
                      <a:pt x="0" y="10"/>
                      <a:pt x="0" y="6"/>
                    </a:cubicBezTo>
                    <a:cubicBezTo>
                      <a:pt x="0" y="3"/>
                      <a:pt x="3" y="0"/>
                      <a:pt x="6" y="0"/>
                    </a:cubicBezTo>
                    <a:cubicBezTo>
                      <a:pt x="126" y="0"/>
                      <a:pt x="126" y="0"/>
                      <a:pt x="126" y="0"/>
                    </a:cubicBezTo>
                    <a:cubicBezTo>
                      <a:pt x="129" y="0"/>
                      <a:pt x="132" y="3"/>
                      <a:pt x="132" y="6"/>
                    </a:cubicBezTo>
                    <a:cubicBezTo>
                      <a:pt x="132" y="10"/>
                      <a:pt x="129" y="12"/>
                      <a:pt x="126" y="12"/>
                    </a:cubicBezTo>
                    <a:close/>
                  </a:path>
                </a:pathLst>
              </a:custGeom>
              <a:grpFill/>
              <a:ln w="12700">
                <a:solidFill>
                  <a:schemeClr val="bg1"/>
                </a:solidFill>
                <a:round/>
                <a:headEnd/>
                <a:tailEnd/>
              </a:ln>
              <a:extLst/>
            </p:spPr>
            <p:txBody>
              <a:bodyPr vert="horz" wrap="square" lIns="91406" tIns="45702" rIns="91406" bIns="45702" numCol="1" anchor="t" anchorCtr="0" compatLnSpc="1">
                <a:prstTxWarp prst="textNoShape">
                  <a:avLst/>
                </a:prstTxWarp>
              </a:bodyPr>
              <a:lstStyle/>
              <a:p>
                <a:endParaRPr lang="en-AU" sz="1764"/>
              </a:p>
            </p:txBody>
          </p:sp>
          <p:sp>
            <p:nvSpPr>
              <p:cNvPr id="85" name="Freeform 147">
                <a:extLst>
                  <a:ext uri="{FF2B5EF4-FFF2-40B4-BE49-F238E27FC236}">
                    <a16:creationId xmlns:a16="http://schemas.microsoft.com/office/drawing/2014/main" id="{ABDD802C-C8B9-437F-A3CA-695D3571A189}"/>
                  </a:ext>
                </a:extLst>
              </p:cNvPr>
              <p:cNvSpPr>
                <a:spLocks noEditPoints="1"/>
              </p:cNvSpPr>
              <p:nvPr/>
            </p:nvSpPr>
            <p:spPr bwMode="auto">
              <a:xfrm>
                <a:off x="2445" y="1761"/>
                <a:ext cx="53" cy="53"/>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5" y="12"/>
                      <a:pt x="12" y="15"/>
                      <a:pt x="12" y="18"/>
                    </a:cubicBezTo>
                    <a:cubicBezTo>
                      <a:pt x="12" y="22"/>
                      <a:pt x="15" y="24"/>
                      <a:pt x="18" y="24"/>
                    </a:cubicBezTo>
                    <a:cubicBezTo>
                      <a:pt x="21" y="24"/>
                      <a:pt x="24" y="22"/>
                      <a:pt x="24" y="18"/>
                    </a:cubicBezTo>
                    <a:cubicBezTo>
                      <a:pt x="24" y="15"/>
                      <a:pt x="21" y="12"/>
                      <a:pt x="18" y="12"/>
                    </a:cubicBezTo>
                    <a:close/>
                  </a:path>
                </a:pathLst>
              </a:custGeom>
              <a:grpFill/>
              <a:ln w="12700">
                <a:solidFill>
                  <a:schemeClr val="bg1"/>
                </a:solidFill>
                <a:round/>
                <a:headEnd/>
                <a:tailEnd/>
              </a:ln>
              <a:extLst/>
            </p:spPr>
            <p:txBody>
              <a:bodyPr vert="horz" wrap="square" lIns="91406" tIns="45702" rIns="91406" bIns="45702" numCol="1" anchor="t" anchorCtr="0" compatLnSpc="1">
                <a:prstTxWarp prst="textNoShape">
                  <a:avLst/>
                </a:prstTxWarp>
              </a:bodyPr>
              <a:lstStyle/>
              <a:p>
                <a:endParaRPr lang="en-AU" sz="1764"/>
              </a:p>
            </p:txBody>
          </p:sp>
          <p:sp>
            <p:nvSpPr>
              <p:cNvPr id="86" name="Freeform 148">
                <a:extLst>
                  <a:ext uri="{FF2B5EF4-FFF2-40B4-BE49-F238E27FC236}">
                    <a16:creationId xmlns:a16="http://schemas.microsoft.com/office/drawing/2014/main" id="{F5143714-FCA6-48D1-A3CF-B82E14AFCDB8}"/>
                  </a:ext>
                </a:extLst>
              </p:cNvPr>
              <p:cNvSpPr>
                <a:spLocks/>
              </p:cNvSpPr>
              <p:nvPr/>
            </p:nvSpPr>
            <p:spPr bwMode="auto">
              <a:xfrm>
                <a:off x="2400" y="1841"/>
                <a:ext cx="391" cy="142"/>
              </a:xfrm>
              <a:custGeom>
                <a:avLst/>
                <a:gdLst>
                  <a:gd name="T0" fmla="*/ 108 w 264"/>
                  <a:gd name="T1" fmla="*/ 96 h 96"/>
                  <a:gd name="T2" fmla="*/ 18 w 264"/>
                  <a:gd name="T3" fmla="*/ 96 h 96"/>
                  <a:gd name="T4" fmla="*/ 0 w 264"/>
                  <a:gd name="T5" fmla="*/ 78 h 96"/>
                  <a:gd name="T6" fmla="*/ 0 w 264"/>
                  <a:gd name="T7" fmla="*/ 18 h 96"/>
                  <a:gd name="T8" fmla="*/ 18 w 264"/>
                  <a:gd name="T9" fmla="*/ 0 h 96"/>
                  <a:gd name="T10" fmla="*/ 246 w 264"/>
                  <a:gd name="T11" fmla="*/ 0 h 96"/>
                  <a:gd name="T12" fmla="*/ 264 w 264"/>
                  <a:gd name="T13" fmla="*/ 18 h 96"/>
                  <a:gd name="T14" fmla="*/ 264 w 264"/>
                  <a:gd name="T15" fmla="*/ 36 h 96"/>
                  <a:gd name="T16" fmla="*/ 258 w 264"/>
                  <a:gd name="T17" fmla="*/ 42 h 96"/>
                  <a:gd name="T18" fmla="*/ 252 w 264"/>
                  <a:gd name="T19" fmla="*/ 36 h 96"/>
                  <a:gd name="T20" fmla="*/ 252 w 264"/>
                  <a:gd name="T21" fmla="*/ 18 h 96"/>
                  <a:gd name="T22" fmla="*/ 246 w 264"/>
                  <a:gd name="T23" fmla="*/ 12 h 96"/>
                  <a:gd name="T24" fmla="*/ 18 w 264"/>
                  <a:gd name="T25" fmla="*/ 12 h 96"/>
                  <a:gd name="T26" fmla="*/ 12 w 264"/>
                  <a:gd name="T27" fmla="*/ 18 h 96"/>
                  <a:gd name="T28" fmla="*/ 12 w 264"/>
                  <a:gd name="T29" fmla="*/ 78 h 96"/>
                  <a:gd name="T30" fmla="*/ 18 w 264"/>
                  <a:gd name="T31" fmla="*/ 84 h 96"/>
                  <a:gd name="T32" fmla="*/ 108 w 264"/>
                  <a:gd name="T33" fmla="*/ 84 h 96"/>
                  <a:gd name="T34" fmla="*/ 114 w 264"/>
                  <a:gd name="T35" fmla="*/ 90 h 96"/>
                  <a:gd name="T36" fmla="*/ 108 w 264"/>
                  <a:gd name="T3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4" h="96">
                    <a:moveTo>
                      <a:pt x="108" y="96"/>
                    </a:moveTo>
                    <a:cubicBezTo>
                      <a:pt x="18" y="96"/>
                      <a:pt x="18" y="96"/>
                      <a:pt x="18" y="96"/>
                    </a:cubicBezTo>
                    <a:cubicBezTo>
                      <a:pt x="8" y="96"/>
                      <a:pt x="0" y="88"/>
                      <a:pt x="0" y="78"/>
                    </a:cubicBezTo>
                    <a:cubicBezTo>
                      <a:pt x="0" y="18"/>
                      <a:pt x="0" y="18"/>
                      <a:pt x="0" y="18"/>
                    </a:cubicBezTo>
                    <a:cubicBezTo>
                      <a:pt x="0" y="9"/>
                      <a:pt x="8" y="0"/>
                      <a:pt x="18" y="0"/>
                    </a:cubicBezTo>
                    <a:cubicBezTo>
                      <a:pt x="246" y="0"/>
                      <a:pt x="246" y="0"/>
                      <a:pt x="246" y="0"/>
                    </a:cubicBezTo>
                    <a:cubicBezTo>
                      <a:pt x="256" y="0"/>
                      <a:pt x="264" y="9"/>
                      <a:pt x="264" y="18"/>
                    </a:cubicBezTo>
                    <a:cubicBezTo>
                      <a:pt x="264" y="36"/>
                      <a:pt x="264" y="36"/>
                      <a:pt x="264" y="36"/>
                    </a:cubicBezTo>
                    <a:cubicBezTo>
                      <a:pt x="264" y="40"/>
                      <a:pt x="261" y="42"/>
                      <a:pt x="258" y="42"/>
                    </a:cubicBezTo>
                    <a:cubicBezTo>
                      <a:pt x="255" y="42"/>
                      <a:pt x="252" y="40"/>
                      <a:pt x="252" y="36"/>
                    </a:cubicBezTo>
                    <a:cubicBezTo>
                      <a:pt x="252" y="18"/>
                      <a:pt x="252" y="18"/>
                      <a:pt x="252" y="18"/>
                    </a:cubicBezTo>
                    <a:cubicBezTo>
                      <a:pt x="252" y="15"/>
                      <a:pt x="249" y="12"/>
                      <a:pt x="246" y="12"/>
                    </a:cubicBezTo>
                    <a:cubicBezTo>
                      <a:pt x="18" y="12"/>
                      <a:pt x="18" y="12"/>
                      <a:pt x="18" y="12"/>
                    </a:cubicBezTo>
                    <a:cubicBezTo>
                      <a:pt x="15" y="12"/>
                      <a:pt x="12" y="15"/>
                      <a:pt x="12" y="18"/>
                    </a:cubicBezTo>
                    <a:cubicBezTo>
                      <a:pt x="12" y="78"/>
                      <a:pt x="12" y="78"/>
                      <a:pt x="12" y="78"/>
                    </a:cubicBezTo>
                    <a:cubicBezTo>
                      <a:pt x="12" y="82"/>
                      <a:pt x="15" y="84"/>
                      <a:pt x="18" y="84"/>
                    </a:cubicBezTo>
                    <a:cubicBezTo>
                      <a:pt x="108" y="84"/>
                      <a:pt x="108" y="84"/>
                      <a:pt x="108" y="84"/>
                    </a:cubicBezTo>
                    <a:cubicBezTo>
                      <a:pt x="111" y="84"/>
                      <a:pt x="114" y="87"/>
                      <a:pt x="114" y="90"/>
                    </a:cubicBezTo>
                    <a:cubicBezTo>
                      <a:pt x="114" y="94"/>
                      <a:pt x="111" y="96"/>
                      <a:pt x="108" y="96"/>
                    </a:cubicBezTo>
                    <a:close/>
                  </a:path>
                </a:pathLst>
              </a:custGeom>
              <a:grpFill/>
              <a:ln w="12700">
                <a:solidFill>
                  <a:schemeClr val="bg1"/>
                </a:solidFill>
                <a:round/>
                <a:headEnd/>
                <a:tailEnd/>
              </a:ln>
              <a:extLst/>
            </p:spPr>
            <p:txBody>
              <a:bodyPr vert="horz" wrap="square" lIns="91406" tIns="45702" rIns="91406" bIns="45702" numCol="1" anchor="t" anchorCtr="0" compatLnSpc="1">
                <a:prstTxWarp prst="textNoShape">
                  <a:avLst/>
                </a:prstTxWarp>
              </a:bodyPr>
              <a:lstStyle/>
              <a:p>
                <a:endParaRPr lang="en-AU" sz="1764"/>
              </a:p>
            </p:txBody>
          </p:sp>
          <p:sp>
            <p:nvSpPr>
              <p:cNvPr id="87" name="Freeform 149">
                <a:extLst>
                  <a:ext uri="{FF2B5EF4-FFF2-40B4-BE49-F238E27FC236}">
                    <a16:creationId xmlns:a16="http://schemas.microsoft.com/office/drawing/2014/main" id="{1B05CD2E-DD50-43E3-B51C-EA1C6D556D8D}"/>
                  </a:ext>
                </a:extLst>
              </p:cNvPr>
              <p:cNvSpPr>
                <a:spLocks/>
              </p:cNvSpPr>
              <p:nvPr/>
            </p:nvSpPr>
            <p:spPr bwMode="auto">
              <a:xfrm>
                <a:off x="2534" y="1930"/>
                <a:ext cx="53" cy="17"/>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10"/>
                      <a:pt x="0" y="6"/>
                    </a:cubicBezTo>
                    <a:cubicBezTo>
                      <a:pt x="0" y="3"/>
                      <a:pt x="3" y="0"/>
                      <a:pt x="6" y="0"/>
                    </a:cubicBezTo>
                    <a:cubicBezTo>
                      <a:pt x="30" y="0"/>
                      <a:pt x="30" y="0"/>
                      <a:pt x="30" y="0"/>
                    </a:cubicBezTo>
                    <a:cubicBezTo>
                      <a:pt x="33" y="0"/>
                      <a:pt x="36" y="3"/>
                      <a:pt x="36" y="6"/>
                    </a:cubicBezTo>
                    <a:cubicBezTo>
                      <a:pt x="36" y="10"/>
                      <a:pt x="33" y="12"/>
                      <a:pt x="30" y="12"/>
                    </a:cubicBezTo>
                    <a:close/>
                  </a:path>
                </a:pathLst>
              </a:custGeom>
              <a:grpFill/>
              <a:ln w="12700">
                <a:solidFill>
                  <a:schemeClr val="bg1"/>
                </a:solidFill>
                <a:round/>
                <a:headEnd/>
                <a:tailEnd/>
              </a:ln>
              <a:extLst/>
            </p:spPr>
            <p:txBody>
              <a:bodyPr vert="horz" wrap="square" lIns="91406" tIns="45702" rIns="91406" bIns="45702" numCol="1" anchor="t" anchorCtr="0" compatLnSpc="1">
                <a:prstTxWarp prst="textNoShape">
                  <a:avLst/>
                </a:prstTxWarp>
              </a:bodyPr>
              <a:lstStyle/>
              <a:p>
                <a:endParaRPr lang="en-AU" sz="1764"/>
              </a:p>
            </p:txBody>
          </p:sp>
          <p:sp>
            <p:nvSpPr>
              <p:cNvPr id="88" name="Freeform 150">
                <a:extLst>
                  <a:ext uri="{FF2B5EF4-FFF2-40B4-BE49-F238E27FC236}">
                    <a16:creationId xmlns:a16="http://schemas.microsoft.com/office/drawing/2014/main" id="{B2D80A56-F334-4BBF-9B8E-0AF38BFAED27}"/>
                  </a:ext>
                </a:extLst>
              </p:cNvPr>
              <p:cNvSpPr>
                <a:spLocks/>
              </p:cNvSpPr>
              <p:nvPr/>
            </p:nvSpPr>
            <p:spPr bwMode="auto">
              <a:xfrm>
                <a:off x="2534" y="1894"/>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10"/>
                      <a:pt x="0" y="6"/>
                    </a:cubicBezTo>
                    <a:cubicBezTo>
                      <a:pt x="0" y="3"/>
                      <a:pt x="3" y="0"/>
                      <a:pt x="6" y="0"/>
                    </a:cubicBezTo>
                    <a:cubicBezTo>
                      <a:pt x="42" y="0"/>
                      <a:pt x="42" y="0"/>
                      <a:pt x="42" y="0"/>
                    </a:cubicBezTo>
                    <a:cubicBezTo>
                      <a:pt x="45" y="0"/>
                      <a:pt x="48" y="3"/>
                      <a:pt x="48" y="6"/>
                    </a:cubicBezTo>
                    <a:cubicBezTo>
                      <a:pt x="48" y="10"/>
                      <a:pt x="45" y="12"/>
                      <a:pt x="42" y="12"/>
                    </a:cubicBezTo>
                    <a:close/>
                  </a:path>
                </a:pathLst>
              </a:custGeom>
              <a:grpFill/>
              <a:ln w="12700">
                <a:solidFill>
                  <a:schemeClr val="bg1"/>
                </a:solidFill>
                <a:round/>
                <a:headEnd/>
                <a:tailEnd/>
              </a:ln>
              <a:extLst/>
            </p:spPr>
            <p:txBody>
              <a:bodyPr vert="horz" wrap="square" lIns="91406" tIns="45702" rIns="91406" bIns="45702" numCol="1" anchor="t" anchorCtr="0" compatLnSpc="1">
                <a:prstTxWarp prst="textNoShape">
                  <a:avLst/>
                </a:prstTxWarp>
              </a:bodyPr>
              <a:lstStyle/>
              <a:p>
                <a:endParaRPr lang="en-AU" sz="1764"/>
              </a:p>
            </p:txBody>
          </p:sp>
          <p:sp>
            <p:nvSpPr>
              <p:cNvPr id="89" name="Freeform 151">
                <a:extLst>
                  <a:ext uri="{FF2B5EF4-FFF2-40B4-BE49-F238E27FC236}">
                    <a16:creationId xmlns:a16="http://schemas.microsoft.com/office/drawing/2014/main" id="{56E474F5-8E10-4854-8231-DD81C904F36C}"/>
                  </a:ext>
                </a:extLst>
              </p:cNvPr>
              <p:cNvSpPr>
                <a:spLocks noEditPoints="1"/>
              </p:cNvSpPr>
              <p:nvPr/>
            </p:nvSpPr>
            <p:spPr bwMode="auto">
              <a:xfrm>
                <a:off x="2445" y="1885"/>
                <a:ext cx="53" cy="53"/>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5" y="12"/>
                      <a:pt x="12" y="15"/>
                      <a:pt x="12" y="18"/>
                    </a:cubicBezTo>
                    <a:cubicBezTo>
                      <a:pt x="12" y="22"/>
                      <a:pt x="15" y="24"/>
                      <a:pt x="18" y="24"/>
                    </a:cubicBezTo>
                    <a:cubicBezTo>
                      <a:pt x="21" y="24"/>
                      <a:pt x="24" y="22"/>
                      <a:pt x="24" y="18"/>
                    </a:cubicBezTo>
                    <a:cubicBezTo>
                      <a:pt x="24" y="15"/>
                      <a:pt x="21" y="12"/>
                      <a:pt x="18" y="12"/>
                    </a:cubicBezTo>
                    <a:close/>
                  </a:path>
                </a:pathLst>
              </a:custGeom>
              <a:grpFill/>
              <a:ln w="12700">
                <a:solidFill>
                  <a:schemeClr val="bg1"/>
                </a:solidFill>
                <a:round/>
                <a:headEnd/>
                <a:tailEnd/>
              </a:ln>
              <a:extLst/>
            </p:spPr>
            <p:txBody>
              <a:bodyPr vert="horz" wrap="square" lIns="91406" tIns="45702" rIns="91406" bIns="45702" numCol="1" anchor="t" anchorCtr="0" compatLnSpc="1">
                <a:prstTxWarp prst="textNoShape">
                  <a:avLst/>
                </a:prstTxWarp>
              </a:bodyPr>
              <a:lstStyle/>
              <a:p>
                <a:endParaRPr lang="en-AU" sz="1764"/>
              </a:p>
            </p:txBody>
          </p:sp>
          <p:sp>
            <p:nvSpPr>
              <p:cNvPr id="90" name="Freeform 152">
                <a:extLst>
                  <a:ext uri="{FF2B5EF4-FFF2-40B4-BE49-F238E27FC236}">
                    <a16:creationId xmlns:a16="http://schemas.microsoft.com/office/drawing/2014/main" id="{241C81FE-21FA-44EB-8083-5EF3C51DAC41}"/>
                  </a:ext>
                </a:extLst>
              </p:cNvPr>
              <p:cNvSpPr>
                <a:spLocks/>
              </p:cNvSpPr>
              <p:nvPr/>
            </p:nvSpPr>
            <p:spPr bwMode="auto">
              <a:xfrm>
                <a:off x="2400" y="1965"/>
                <a:ext cx="187" cy="142"/>
              </a:xfrm>
              <a:custGeom>
                <a:avLst/>
                <a:gdLst>
                  <a:gd name="T0" fmla="*/ 120 w 126"/>
                  <a:gd name="T1" fmla="*/ 96 h 96"/>
                  <a:gd name="T2" fmla="*/ 18 w 126"/>
                  <a:gd name="T3" fmla="*/ 96 h 96"/>
                  <a:gd name="T4" fmla="*/ 0 w 126"/>
                  <a:gd name="T5" fmla="*/ 78 h 96"/>
                  <a:gd name="T6" fmla="*/ 0 w 126"/>
                  <a:gd name="T7" fmla="*/ 18 h 96"/>
                  <a:gd name="T8" fmla="*/ 18 w 126"/>
                  <a:gd name="T9" fmla="*/ 0 h 96"/>
                  <a:gd name="T10" fmla="*/ 108 w 126"/>
                  <a:gd name="T11" fmla="*/ 0 h 96"/>
                  <a:gd name="T12" fmla="*/ 114 w 126"/>
                  <a:gd name="T13" fmla="*/ 6 h 96"/>
                  <a:gd name="T14" fmla="*/ 108 w 126"/>
                  <a:gd name="T15" fmla="*/ 12 h 96"/>
                  <a:gd name="T16" fmla="*/ 18 w 126"/>
                  <a:gd name="T17" fmla="*/ 12 h 96"/>
                  <a:gd name="T18" fmla="*/ 12 w 126"/>
                  <a:gd name="T19" fmla="*/ 18 h 96"/>
                  <a:gd name="T20" fmla="*/ 12 w 126"/>
                  <a:gd name="T21" fmla="*/ 78 h 96"/>
                  <a:gd name="T22" fmla="*/ 18 w 126"/>
                  <a:gd name="T23" fmla="*/ 84 h 96"/>
                  <a:gd name="T24" fmla="*/ 120 w 126"/>
                  <a:gd name="T25" fmla="*/ 84 h 96"/>
                  <a:gd name="T26" fmla="*/ 126 w 126"/>
                  <a:gd name="T27" fmla="*/ 90 h 96"/>
                  <a:gd name="T28" fmla="*/ 120 w 126"/>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96">
                    <a:moveTo>
                      <a:pt x="120" y="96"/>
                    </a:moveTo>
                    <a:cubicBezTo>
                      <a:pt x="18" y="96"/>
                      <a:pt x="18" y="96"/>
                      <a:pt x="18" y="96"/>
                    </a:cubicBezTo>
                    <a:cubicBezTo>
                      <a:pt x="8" y="96"/>
                      <a:pt x="0" y="88"/>
                      <a:pt x="0" y="78"/>
                    </a:cubicBezTo>
                    <a:cubicBezTo>
                      <a:pt x="0" y="18"/>
                      <a:pt x="0" y="18"/>
                      <a:pt x="0" y="18"/>
                    </a:cubicBezTo>
                    <a:cubicBezTo>
                      <a:pt x="0" y="9"/>
                      <a:pt x="8" y="0"/>
                      <a:pt x="18" y="0"/>
                    </a:cubicBezTo>
                    <a:cubicBezTo>
                      <a:pt x="108" y="0"/>
                      <a:pt x="108" y="0"/>
                      <a:pt x="108" y="0"/>
                    </a:cubicBezTo>
                    <a:cubicBezTo>
                      <a:pt x="111" y="0"/>
                      <a:pt x="114" y="3"/>
                      <a:pt x="114" y="6"/>
                    </a:cubicBezTo>
                    <a:cubicBezTo>
                      <a:pt x="114" y="10"/>
                      <a:pt x="111" y="12"/>
                      <a:pt x="108" y="12"/>
                    </a:cubicBezTo>
                    <a:cubicBezTo>
                      <a:pt x="18" y="12"/>
                      <a:pt x="18" y="12"/>
                      <a:pt x="18" y="12"/>
                    </a:cubicBezTo>
                    <a:cubicBezTo>
                      <a:pt x="15" y="12"/>
                      <a:pt x="12" y="15"/>
                      <a:pt x="12" y="18"/>
                    </a:cubicBezTo>
                    <a:cubicBezTo>
                      <a:pt x="12" y="78"/>
                      <a:pt x="12" y="78"/>
                      <a:pt x="12" y="78"/>
                    </a:cubicBezTo>
                    <a:cubicBezTo>
                      <a:pt x="12" y="82"/>
                      <a:pt x="15" y="84"/>
                      <a:pt x="18" y="84"/>
                    </a:cubicBezTo>
                    <a:cubicBezTo>
                      <a:pt x="120" y="84"/>
                      <a:pt x="120" y="84"/>
                      <a:pt x="120" y="84"/>
                    </a:cubicBezTo>
                    <a:cubicBezTo>
                      <a:pt x="123" y="84"/>
                      <a:pt x="126" y="87"/>
                      <a:pt x="126" y="90"/>
                    </a:cubicBezTo>
                    <a:cubicBezTo>
                      <a:pt x="126" y="94"/>
                      <a:pt x="123" y="96"/>
                      <a:pt x="120" y="96"/>
                    </a:cubicBezTo>
                    <a:close/>
                  </a:path>
                </a:pathLst>
              </a:custGeom>
              <a:grpFill/>
              <a:ln w="12700">
                <a:solidFill>
                  <a:schemeClr val="bg1"/>
                </a:solidFill>
                <a:round/>
                <a:headEnd/>
                <a:tailEnd/>
              </a:ln>
              <a:extLst/>
            </p:spPr>
            <p:txBody>
              <a:bodyPr vert="horz" wrap="square" lIns="91406" tIns="45702" rIns="91406" bIns="45702" numCol="1" anchor="t" anchorCtr="0" compatLnSpc="1">
                <a:prstTxWarp prst="textNoShape">
                  <a:avLst/>
                </a:prstTxWarp>
              </a:bodyPr>
              <a:lstStyle/>
              <a:p>
                <a:endParaRPr lang="en-AU" sz="1764"/>
              </a:p>
            </p:txBody>
          </p:sp>
          <p:sp>
            <p:nvSpPr>
              <p:cNvPr id="91" name="Freeform 153">
                <a:extLst>
                  <a:ext uri="{FF2B5EF4-FFF2-40B4-BE49-F238E27FC236}">
                    <a16:creationId xmlns:a16="http://schemas.microsoft.com/office/drawing/2014/main" id="{D9A04282-BE41-4573-BD24-137B8ADD4419}"/>
                  </a:ext>
                </a:extLst>
              </p:cNvPr>
              <p:cNvSpPr>
                <a:spLocks noEditPoints="1"/>
              </p:cNvSpPr>
              <p:nvPr/>
            </p:nvSpPr>
            <p:spPr bwMode="auto">
              <a:xfrm>
                <a:off x="2445" y="2009"/>
                <a:ext cx="53" cy="54"/>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5" y="12"/>
                      <a:pt x="12" y="15"/>
                      <a:pt x="12" y="18"/>
                    </a:cubicBezTo>
                    <a:cubicBezTo>
                      <a:pt x="12" y="22"/>
                      <a:pt x="15" y="24"/>
                      <a:pt x="18" y="24"/>
                    </a:cubicBezTo>
                    <a:cubicBezTo>
                      <a:pt x="21" y="24"/>
                      <a:pt x="24" y="22"/>
                      <a:pt x="24" y="18"/>
                    </a:cubicBezTo>
                    <a:cubicBezTo>
                      <a:pt x="24" y="15"/>
                      <a:pt x="21" y="12"/>
                      <a:pt x="18" y="12"/>
                    </a:cubicBezTo>
                    <a:close/>
                  </a:path>
                </a:pathLst>
              </a:custGeom>
              <a:grpFill/>
              <a:ln w="12700">
                <a:solidFill>
                  <a:schemeClr val="bg1"/>
                </a:solidFill>
                <a:round/>
                <a:headEnd/>
                <a:tailEnd/>
              </a:ln>
              <a:extLst/>
            </p:spPr>
            <p:txBody>
              <a:bodyPr vert="horz" wrap="square" lIns="91406" tIns="45702" rIns="91406" bIns="45702" numCol="1" anchor="t" anchorCtr="0" compatLnSpc="1">
                <a:prstTxWarp prst="textNoShape">
                  <a:avLst/>
                </a:prstTxWarp>
              </a:bodyPr>
              <a:lstStyle/>
              <a:p>
                <a:endParaRPr lang="en-AU" sz="1764"/>
              </a:p>
            </p:txBody>
          </p:sp>
        </p:grpSp>
        <p:sp>
          <p:nvSpPr>
            <p:cNvPr id="109" name="Freeform 16">
              <a:extLst>
                <a:ext uri="{FF2B5EF4-FFF2-40B4-BE49-F238E27FC236}">
                  <a16:creationId xmlns:a16="http://schemas.microsoft.com/office/drawing/2014/main" id="{56EB53C7-BDC8-4960-B9E4-C6F99109F31D}"/>
                </a:ext>
              </a:extLst>
            </p:cNvPr>
            <p:cNvSpPr/>
            <p:nvPr/>
          </p:nvSpPr>
          <p:spPr>
            <a:xfrm>
              <a:off x="5379504" y="3444479"/>
              <a:ext cx="1958467" cy="712897"/>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b" anchorCtr="0" forceAA="0" compatLnSpc="1">
              <a:prstTxWarp prst="textNoShape">
                <a:avLst/>
              </a:prstTxWarp>
              <a:noAutofit/>
            </a:bodyPr>
            <a:lstStyle/>
            <a:p>
              <a:pPr defTabSz="970048" fontAlgn="base">
                <a:lnSpc>
                  <a:spcPct val="90000"/>
                </a:lnSpc>
                <a:spcBef>
                  <a:spcPct val="0"/>
                </a:spcBef>
                <a:spcAft>
                  <a:spcPct val="0"/>
                </a:spcAft>
              </a:pPr>
              <a:r>
                <a:rPr lang="en-IN" sz="2040" kern="0">
                  <a:solidFill>
                    <a:srgbClr val="000000"/>
                  </a:solidFill>
                  <a:latin typeface="Segoe UI Semibold" panose="020B0502040204020203" pitchFamily="34" charset="0"/>
                  <a:cs typeface="Segoe UI Semibold" panose="020B0502040204020203" pitchFamily="34" charset="0"/>
                </a:rPr>
                <a:t>Backup and archiving</a:t>
              </a:r>
            </a:p>
          </p:txBody>
        </p:sp>
      </p:grpSp>
      <p:grpSp>
        <p:nvGrpSpPr>
          <p:cNvPr id="115" name="Group 114">
            <a:extLst>
              <a:ext uri="{FF2B5EF4-FFF2-40B4-BE49-F238E27FC236}">
                <a16:creationId xmlns:a16="http://schemas.microsoft.com/office/drawing/2014/main" id="{0311A88D-3171-4C0A-93B4-F0DF9CB050B3}"/>
              </a:ext>
            </a:extLst>
          </p:cNvPr>
          <p:cNvGrpSpPr/>
          <p:nvPr/>
        </p:nvGrpSpPr>
        <p:grpSpPr>
          <a:xfrm>
            <a:off x="10010155" y="2363895"/>
            <a:ext cx="1961649" cy="1498969"/>
            <a:chOff x="10010692" y="2363733"/>
            <a:chExt cx="1961927" cy="1499182"/>
          </a:xfrm>
        </p:grpSpPr>
        <p:grpSp>
          <p:nvGrpSpPr>
            <p:cNvPr id="103" name="Group 45">
              <a:extLst>
                <a:ext uri="{FF2B5EF4-FFF2-40B4-BE49-F238E27FC236}">
                  <a16:creationId xmlns:a16="http://schemas.microsoft.com/office/drawing/2014/main" id="{BA30386C-394E-4CCA-9B7A-C8053785CDFB}"/>
                </a:ext>
              </a:extLst>
            </p:cNvPr>
            <p:cNvGrpSpPr>
              <a:grpSpLocks noChangeAspect="1"/>
            </p:cNvGrpSpPr>
            <p:nvPr/>
          </p:nvGrpSpPr>
          <p:grpSpPr bwMode="auto">
            <a:xfrm>
              <a:off x="10010692" y="2363733"/>
              <a:ext cx="840188" cy="840188"/>
              <a:chOff x="5507" y="439"/>
              <a:chExt cx="426" cy="426"/>
            </a:xfrm>
            <a:solidFill>
              <a:schemeClr val="tx2"/>
            </a:solidFill>
          </p:grpSpPr>
          <p:sp>
            <p:nvSpPr>
              <p:cNvPr id="104" name="Freeform 46">
                <a:extLst>
                  <a:ext uri="{FF2B5EF4-FFF2-40B4-BE49-F238E27FC236}">
                    <a16:creationId xmlns:a16="http://schemas.microsoft.com/office/drawing/2014/main" id="{9346BD84-9E38-4B4C-B65D-5D8C7A33636C}"/>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w="15875">
                <a:solidFill>
                  <a:schemeClr val="bg1"/>
                </a:solidFill>
                <a:round/>
                <a:headEnd/>
                <a:tailEnd/>
              </a:ln>
              <a:extLst/>
            </p:spPr>
            <p:txBody>
              <a:bodyPr vert="horz" wrap="square" lIns="91406" tIns="45702" rIns="91406" bIns="45702" numCol="1" anchor="t" anchorCtr="0" compatLnSpc="1">
                <a:prstTxWarp prst="textNoShape">
                  <a:avLst/>
                </a:prstTxWarp>
              </a:bodyPr>
              <a:lstStyle/>
              <a:p>
                <a:endParaRPr lang="en-AU" sz="1764"/>
              </a:p>
            </p:txBody>
          </p:sp>
          <p:sp>
            <p:nvSpPr>
              <p:cNvPr id="105" name="Freeform 47">
                <a:extLst>
                  <a:ext uri="{FF2B5EF4-FFF2-40B4-BE49-F238E27FC236}">
                    <a16:creationId xmlns:a16="http://schemas.microsoft.com/office/drawing/2014/main" id="{22492A3F-4629-457E-A8CB-6A47DB2A3263}"/>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solidFill>
                <a:schemeClr val="tx1"/>
              </a:solidFill>
              <a:ln w="19050">
                <a:solidFill>
                  <a:schemeClr val="bg1"/>
                </a:solidFill>
                <a:round/>
                <a:headEnd/>
                <a:tailEnd/>
              </a:ln>
              <a:extLst/>
            </p:spPr>
            <p:txBody>
              <a:bodyPr vert="horz" wrap="square" lIns="91406" tIns="45702" rIns="91406" bIns="45702" numCol="1" anchor="t" anchorCtr="0" compatLnSpc="1">
                <a:prstTxWarp prst="textNoShape">
                  <a:avLst/>
                </a:prstTxWarp>
              </a:bodyPr>
              <a:lstStyle/>
              <a:p>
                <a:endParaRPr lang="en-AU" sz="1764"/>
              </a:p>
            </p:txBody>
          </p:sp>
          <p:sp>
            <p:nvSpPr>
              <p:cNvPr id="106" name="Freeform 48">
                <a:extLst>
                  <a:ext uri="{FF2B5EF4-FFF2-40B4-BE49-F238E27FC236}">
                    <a16:creationId xmlns:a16="http://schemas.microsoft.com/office/drawing/2014/main" id="{17E6B56B-B26E-4373-8673-FFF25086B920}"/>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w="16129">
                <a:solidFill>
                  <a:schemeClr val="bg1"/>
                </a:solidFill>
                <a:round/>
                <a:headEnd/>
                <a:tailEnd/>
              </a:ln>
              <a:extLst/>
            </p:spPr>
            <p:txBody>
              <a:bodyPr vert="horz" wrap="square" lIns="91406" tIns="45702" rIns="91406" bIns="45702" numCol="1" anchor="t" anchorCtr="0" compatLnSpc="1">
                <a:prstTxWarp prst="textNoShape">
                  <a:avLst/>
                </a:prstTxWarp>
              </a:bodyPr>
              <a:lstStyle/>
              <a:p>
                <a:endParaRPr lang="en-AU" sz="1764"/>
              </a:p>
            </p:txBody>
          </p:sp>
          <p:sp>
            <p:nvSpPr>
              <p:cNvPr id="107" name="Freeform 49">
                <a:extLst>
                  <a:ext uri="{FF2B5EF4-FFF2-40B4-BE49-F238E27FC236}">
                    <a16:creationId xmlns:a16="http://schemas.microsoft.com/office/drawing/2014/main" id="{80D875E6-832E-4C2E-8BBF-212F0E360796}"/>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solidFill>
                <a:schemeClr val="tx1"/>
              </a:solidFill>
              <a:ln w="16510">
                <a:solidFill>
                  <a:schemeClr val="bg1"/>
                </a:solidFill>
                <a:miter lim="800000"/>
                <a:headEnd/>
                <a:tailEnd/>
              </a:ln>
              <a:extLst/>
            </p:spPr>
            <p:txBody>
              <a:bodyPr vert="horz" wrap="square" lIns="91406" tIns="45702" rIns="91406" bIns="45702" numCol="1" anchor="t" anchorCtr="0" compatLnSpc="1">
                <a:prstTxWarp prst="textNoShape">
                  <a:avLst/>
                </a:prstTxWarp>
              </a:bodyPr>
              <a:lstStyle/>
              <a:p>
                <a:endParaRPr lang="en-AU" sz="1764"/>
              </a:p>
            </p:txBody>
          </p:sp>
        </p:grpSp>
        <p:sp>
          <p:nvSpPr>
            <p:cNvPr id="111" name="Freeform 16">
              <a:extLst>
                <a:ext uri="{FF2B5EF4-FFF2-40B4-BE49-F238E27FC236}">
                  <a16:creationId xmlns:a16="http://schemas.microsoft.com/office/drawing/2014/main" id="{D648419B-46B6-4A16-AE8C-E3888E718BD2}"/>
                </a:ext>
              </a:extLst>
            </p:cNvPr>
            <p:cNvSpPr/>
            <p:nvPr/>
          </p:nvSpPr>
          <p:spPr>
            <a:xfrm>
              <a:off x="10014152" y="3444479"/>
              <a:ext cx="1958467" cy="418436"/>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b" anchorCtr="0" forceAA="0" compatLnSpc="1">
              <a:prstTxWarp prst="textNoShape">
                <a:avLst/>
              </a:prstTxWarp>
              <a:noAutofit/>
            </a:bodyPr>
            <a:lstStyle/>
            <a:p>
              <a:pPr defTabSz="970048" fontAlgn="base">
                <a:lnSpc>
                  <a:spcPct val="90000"/>
                </a:lnSpc>
                <a:spcBef>
                  <a:spcPct val="0"/>
                </a:spcBef>
                <a:spcAft>
                  <a:spcPct val="0"/>
                </a:spcAft>
              </a:pPr>
              <a:r>
                <a:rPr lang="en-IN" sz="2040" kern="0">
                  <a:solidFill>
                    <a:srgbClr val="000000"/>
                  </a:solidFill>
                  <a:latin typeface="Segoe UI Semibold" panose="020B0502040204020203" pitchFamily="34" charset="0"/>
                  <a:cs typeface="Segoe UI Semibold" panose="020B0502040204020203" pitchFamily="34" charset="0"/>
                </a:rPr>
                <a:t>Production</a:t>
              </a:r>
            </a:p>
          </p:txBody>
        </p:sp>
      </p:grpSp>
      <p:grpSp>
        <p:nvGrpSpPr>
          <p:cNvPr id="7" name="Group 6">
            <a:extLst>
              <a:ext uri="{FF2B5EF4-FFF2-40B4-BE49-F238E27FC236}">
                <a16:creationId xmlns:a16="http://schemas.microsoft.com/office/drawing/2014/main" id="{F9D573C4-885F-4BEC-9C23-9E5789C016B8}"/>
              </a:ext>
            </a:extLst>
          </p:cNvPr>
          <p:cNvGrpSpPr/>
          <p:nvPr/>
        </p:nvGrpSpPr>
        <p:grpSpPr>
          <a:xfrm>
            <a:off x="428194" y="2493925"/>
            <a:ext cx="1980904" cy="1649498"/>
            <a:chOff x="427371" y="2493783"/>
            <a:chExt cx="1981185" cy="1649732"/>
          </a:xfrm>
        </p:grpSpPr>
        <p:sp>
          <p:nvSpPr>
            <p:cNvPr id="53" name="Freeform 16">
              <a:extLst>
                <a:ext uri="{FF2B5EF4-FFF2-40B4-BE49-F238E27FC236}">
                  <a16:creationId xmlns:a16="http://schemas.microsoft.com/office/drawing/2014/main" id="{21A789DA-79EF-45E7-B5DB-4543C7FC8D22}"/>
                </a:ext>
              </a:extLst>
            </p:cNvPr>
            <p:cNvSpPr/>
            <p:nvPr/>
          </p:nvSpPr>
          <p:spPr>
            <a:xfrm>
              <a:off x="450089" y="3444479"/>
              <a:ext cx="1958467" cy="699036"/>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b" anchorCtr="0" forceAA="0" compatLnSpc="1">
              <a:prstTxWarp prst="textNoShape">
                <a:avLst/>
              </a:prstTxWarp>
              <a:noAutofit/>
            </a:bodyPr>
            <a:lstStyle/>
            <a:p>
              <a:pPr defTabSz="970048" fontAlgn="base">
                <a:lnSpc>
                  <a:spcPct val="90000"/>
                </a:lnSpc>
                <a:spcBef>
                  <a:spcPct val="0"/>
                </a:spcBef>
                <a:spcAft>
                  <a:spcPct val="0"/>
                </a:spcAft>
              </a:pPr>
              <a:r>
                <a:rPr lang="en-US" sz="2040" kern="0">
                  <a:solidFill>
                    <a:srgbClr val="000000"/>
                  </a:solidFill>
                  <a:latin typeface="Segoe UI Semibold" panose="020B0502040204020203" pitchFamily="34" charset="0"/>
                  <a:cs typeface="Segoe UI Semibold" panose="020B0502040204020203" pitchFamily="34" charset="0"/>
                </a:rPr>
                <a:t>Dev, test &amp; training</a:t>
              </a:r>
            </a:p>
          </p:txBody>
        </p:sp>
        <p:sp>
          <p:nvSpPr>
            <p:cNvPr id="3" name="Double Brace 2">
              <a:extLst>
                <a:ext uri="{FF2B5EF4-FFF2-40B4-BE49-F238E27FC236}">
                  <a16:creationId xmlns:a16="http://schemas.microsoft.com/office/drawing/2014/main" id="{5F3F49F5-A0D5-410D-B72A-B05B58B94DF5}"/>
                </a:ext>
              </a:extLst>
            </p:cNvPr>
            <p:cNvSpPr/>
            <p:nvPr/>
          </p:nvSpPr>
          <p:spPr>
            <a:xfrm>
              <a:off x="427371" y="2493783"/>
              <a:ext cx="818338" cy="673026"/>
            </a:xfrm>
            <a:prstGeom prst="bracePair">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lIns="0" rIns="0" bIns="91427" rtlCol="0" anchor="ctr"/>
            <a:lstStyle/>
            <a:p>
              <a:pPr algn="ctr"/>
              <a:r>
                <a:rPr lang="en-US" sz="2800"/>
                <a:t>&lt;/&gt;</a:t>
              </a:r>
            </a:p>
          </p:txBody>
        </p:sp>
      </p:grpSp>
      <p:grpSp>
        <p:nvGrpSpPr>
          <p:cNvPr id="10" name="Group 9">
            <a:extLst>
              <a:ext uri="{FF2B5EF4-FFF2-40B4-BE49-F238E27FC236}">
                <a16:creationId xmlns:a16="http://schemas.microsoft.com/office/drawing/2014/main" id="{A53465ED-78CB-4856-933A-E3D117D5475E}"/>
              </a:ext>
            </a:extLst>
          </p:cNvPr>
          <p:cNvGrpSpPr/>
          <p:nvPr/>
        </p:nvGrpSpPr>
        <p:grpSpPr>
          <a:xfrm>
            <a:off x="7702115" y="2370034"/>
            <a:ext cx="1958190" cy="1762054"/>
            <a:chOff x="7702326" y="2369874"/>
            <a:chExt cx="1958467" cy="1762304"/>
          </a:xfrm>
        </p:grpSpPr>
        <p:grpSp>
          <p:nvGrpSpPr>
            <p:cNvPr id="8" name="Group 7">
              <a:extLst>
                <a:ext uri="{FF2B5EF4-FFF2-40B4-BE49-F238E27FC236}">
                  <a16:creationId xmlns:a16="http://schemas.microsoft.com/office/drawing/2014/main" id="{0B5FC7D3-2A75-4A9F-A298-98E312719EAB}"/>
                </a:ext>
              </a:extLst>
            </p:cNvPr>
            <p:cNvGrpSpPr/>
            <p:nvPr/>
          </p:nvGrpSpPr>
          <p:grpSpPr>
            <a:xfrm>
              <a:off x="7702326" y="2369874"/>
              <a:ext cx="1958467" cy="1762304"/>
              <a:chOff x="7702326" y="2369874"/>
              <a:chExt cx="1958467" cy="1762304"/>
            </a:xfrm>
          </p:grpSpPr>
          <p:sp>
            <p:nvSpPr>
              <p:cNvPr id="110" name="Freeform 16">
                <a:extLst>
                  <a:ext uri="{FF2B5EF4-FFF2-40B4-BE49-F238E27FC236}">
                    <a16:creationId xmlns:a16="http://schemas.microsoft.com/office/drawing/2014/main" id="{AF8A7603-B73B-4379-BAC2-C250E570EE7C}"/>
                  </a:ext>
                </a:extLst>
              </p:cNvPr>
              <p:cNvSpPr/>
              <p:nvPr/>
            </p:nvSpPr>
            <p:spPr>
              <a:xfrm>
                <a:off x="7702326" y="3444479"/>
                <a:ext cx="1958467" cy="687699"/>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b" anchorCtr="0" forceAA="0" compatLnSpc="1">
                <a:prstTxWarp prst="textNoShape">
                  <a:avLst/>
                </a:prstTxWarp>
                <a:noAutofit/>
              </a:bodyPr>
              <a:lstStyle/>
              <a:p>
                <a:pPr defTabSz="970048" fontAlgn="base">
                  <a:lnSpc>
                    <a:spcPct val="90000"/>
                  </a:lnSpc>
                  <a:spcBef>
                    <a:spcPct val="0"/>
                  </a:spcBef>
                  <a:spcAft>
                    <a:spcPct val="0"/>
                  </a:spcAft>
                </a:pPr>
                <a:r>
                  <a:rPr lang="en-IN" sz="2040" kern="0">
                    <a:solidFill>
                      <a:srgbClr val="000000"/>
                    </a:solidFill>
                    <a:latin typeface="Segoe UI Semibold" panose="020B0502040204020203" pitchFamily="34" charset="0"/>
                    <a:cs typeface="Segoe UI Semibold" panose="020B0502040204020203" pitchFamily="34" charset="0"/>
                  </a:rPr>
                  <a:t>Cost </a:t>
                </a:r>
                <a:br>
                  <a:rPr lang="en-IN" sz="2040" kern="0">
                    <a:solidFill>
                      <a:srgbClr val="000000"/>
                    </a:solidFill>
                    <a:latin typeface="Segoe UI Semibold" panose="020B0502040204020203" pitchFamily="34" charset="0"/>
                    <a:cs typeface="Segoe UI Semibold" panose="020B0502040204020203" pitchFamily="34" charset="0"/>
                  </a:rPr>
                </a:br>
                <a:r>
                  <a:rPr lang="en-IN" sz="2040" kern="0">
                    <a:solidFill>
                      <a:srgbClr val="000000"/>
                    </a:solidFill>
                    <a:latin typeface="Segoe UI Semibold" panose="020B0502040204020203" pitchFamily="34" charset="0"/>
                    <a:cs typeface="Segoe UI Semibold" panose="020B0502040204020203" pitchFamily="34" charset="0"/>
                  </a:rPr>
                  <a:t>effective</a:t>
                </a:r>
              </a:p>
            </p:txBody>
          </p:sp>
          <p:sp>
            <p:nvSpPr>
              <p:cNvPr id="65" name="Money_3" title="Icon of a dollar sign">
                <a:extLst>
                  <a:ext uri="{FF2B5EF4-FFF2-40B4-BE49-F238E27FC236}">
                    <a16:creationId xmlns:a16="http://schemas.microsoft.com/office/drawing/2014/main" id="{65379BB0-62DB-44F2-8960-5804FE486A4F}"/>
                  </a:ext>
                </a:extLst>
              </p:cNvPr>
              <p:cNvSpPr>
                <a:spLocks noChangeAspect="1" noEditPoints="1"/>
              </p:cNvSpPr>
              <p:nvPr/>
            </p:nvSpPr>
            <p:spPr bwMode="auto">
              <a:xfrm>
                <a:off x="7787188" y="2369874"/>
                <a:ext cx="461113" cy="834715"/>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764">
                  <a:gradFill>
                    <a:gsLst>
                      <a:gs pos="0">
                        <a:srgbClr val="505050"/>
                      </a:gs>
                      <a:gs pos="100000">
                        <a:srgbClr val="505050"/>
                      </a:gs>
                    </a:gsLst>
                  </a:gradFill>
                </a:endParaRPr>
              </a:p>
            </p:txBody>
          </p:sp>
        </p:grpSp>
        <p:cxnSp>
          <p:nvCxnSpPr>
            <p:cNvPr id="6" name="Straight Connector 5">
              <a:extLst>
                <a:ext uri="{FF2B5EF4-FFF2-40B4-BE49-F238E27FC236}">
                  <a16:creationId xmlns:a16="http://schemas.microsoft.com/office/drawing/2014/main" id="{C48B9350-05C1-4BC6-A178-1AC757F44AD0}"/>
                </a:ext>
              </a:extLst>
            </p:cNvPr>
            <p:cNvCxnSpPr>
              <a:stCxn id="65" idx="8"/>
            </p:cNvCxnSpPr>
            <p:nvPr/>
          </p:nvCxnSpPr>
          <p:spPr>
            <a:xfrm>
              <a:off x="8016238" y="2369874"/>
              <a:ext cx="1506" cy="834047"/>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8FD5C232-F8ED-4C77-BCDB-6F70C773E468}"/>
              </a:ext>
            </a:extLst>
          </p:cNvPr>
          <p:cNvGrpSpPr/>
          <p:nvPr/>
        </p:nvGrpSpPr>
        <p:grpSpPr>
          <a:xfrm>
            <a:off x="3013445" y="2493925"/>
            <a:ext cx="1958190" cy="1944698"/>
            <a:chOff x="3012990" y="2493783"/>
            <a:chExt cx="1958467" cy="1944974"/>
          </a:xfrm>
        </p:grpSpPr>
        <p:sp>
          <p:nvSpPr>
            <p:cNvPr id="108" name="Freeform 16">
              <a:extLst>
                <a:ext uri="{FF2B5EF4-FFF2-40B4-BE49-F238E27FC236}">
                  <a16:creationId xmlns:a16="http://schemas.microsoft.com/office/drawing/2014/main" id="{1A70F0DF-1806-48C6-A55D-87900C434B26}"/>
                </a:ext>
              </a:extLst>
            </p:cNvPr>
            <p:cNvSpPr/>
            <p:nvPr/>
          </p:nvSpPr>
          <p:spPr>
            <a:xfrm>
              <a:off x="3012990" y="3444479"/>
              <a:ext cx="1958467" cy="994278"/>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b" anchorCtr="0" forceAA="0" compatLnSpc="1">
              <a:prstTxWarp prst="textNoShape">
                <a:avLst/>
              </a:prstTxWarp>
              <a:noAutofit/>
            </a:bodyPr>
            <a:lstStyle/>
            <a:p>
              <a:pPr defTabSz="970048" fontAlgn="base">
                <a:lnSpc>
                  <a:spcPct val="90000"/>
                </a:lnSpc>
                <a:spcBef>
                  <a:spcPct val="0"/>
                </a:spcBef>
                <a:spcAft>
                  <a:spcPct val="0"/>
                </a:spcAft>
              </a:pPr>
              <a:r>
                <a:rPr lang="en-IN" sz="2040" kern="0">
                  <a:solidFill>
                    <a:srgbClr val="000000"/>
                  </a:solidFill>
                  <a:latin typeface="Segoe UI Semibold" panose="020B0502040204020203" pitchFamily="34" charset="0"/>
                  <a:cs typeface="Segoe UI Semibold" panose="020B0502040204020203" pitchFamily="34" charset="0"/>
                </a:rPr>
                <a:t>Disaster recovery as </a:t>
              </a:r>
              <a:br>
                <a:rPr lang="en-IN" sz="2040" kern="0">
                  <a:solidFill>
                    <a:srgbClr val="000000"/>
                  </a:solidFill>
                  <a:latin typeface="Segoe UI Semibold" panose="020B0502040204020203" pitchFamily="34" charset="0"/>
                  <a:cs typeface="Segoe UI Semibold" panose="020B0502040204020203" pitchFamily="34" charset="0"/>
                </a:rPr>
              </a:br>
              <a:r>
                <a:rPr lang="en-IN" sz="2040" kern="0">
                  <a:solidFill>
                    <a:srgbClr val="000000"/>
                  </a:solidFill>
                  <a:latin typeface="Segoe UI Semibold" panose="020B0502040204020203" pitchFamily="34" charset="0"/>
                  <a:cs typeface="Segoe UI Semibold" panose="020B0502040204020203" pitchFamily="34" charset="0"/>
                </a:rPr>
                <a:t>a service</a:t>
              </a:r>
            </a:p>
          </p:txBody>
        </p:sp>
        <p:grpSp>
          <p:nvGrpSpPr>
            <p:cNvPr id="11" name="Group 10">
              <a:extLst>
                <a:ext uri="{FF2B5EF4-FFF2-40B4-BE49-F238E27FC236}">
                  <a16:creationId xmlns:a16="http://schemas.microsoft.com/office/drawing/2014/main" id="{E8A8EFDD-70B8-4C0E-BCEE-67EB1A9EE555}"/>
                </a:ext>
              </a:extLst>
            </p:cNvPr>
            <p:cNvGrpSpPr/>
            <p:nvPr/>
          </p:nvGrpSpPr>
          <p:grpSpPr>
            <a:xfrm>
              <a:off x="3021271" y="2493783"/>
              <a:ext cx="877811" cy="748307"/>
              <a:chOff x="3021271" y="2493783"/>
              <a:chExt cx="877811" cy="748307"/>
            </a:xfrm>
          </p:grpSpPr>
          <p:sp>
            <p:nvSpPr>
              <p:cNvPr id="71" name="Thunderstorms_E9C6" title="Icon of thunderclouds and lightning">
                <a:extLst>
                  <a:ext uri="{FF2B5EF4-FFF2-40B4-BE49-F238E27FC236}">
                    <a16:creationId xmlns:a16="http://schemas.microsoft.com/office/drawing/2014/main" id="{A5F8B801-BFD1-455A-A7F6-4511B4086E05}"/>
                  </a:ext>
                </a:extLst>
              </p:cNvPr>
              <p:cNvSpPr>
                <a:spLocks noChangeAspect="1" noEditPoints="1"/>
              </p:cNvSpPr>
              <p:nvPr/>
            </p:nvSpPr>
            <p:spPr bwMode="auto">
              <a:xfrm>
                <a:off x="3021271" y="2493783"/>
                <a:ext cx="877811" cy="710138"/>
              </a:xfrm>
              <a:custGeom>
                <a:avLst/>
                <a:gdLst>
                  <a:gd name="T0" fmla="*/ 2505 w 3755"/>
                  <a:gd name="T1" fmla="*/ 2745 h 3036"/>
                  <a:gd name="T2" fmla="*/ 3130 w 3755"/>
                  <a:gd name="T3" fmla="*/ 2745 h 3036"/>
                  <a:gd name="T4" fmla="*/ 3755 w 3755"/>
                  <a:gd name="T5" fmla="*/ 2120 h 3036"/>
                  <a:gd name="T6" fmla="*/ 3222 w 3755"/>
                  <a:gd name="T7" fmla="*/ 1504 h 3036"/>
                  <a:gd name="T8" fmla="*/ 2255 w 3755"/>
                  <a:gd name="T9" fmla="*/ 745 h 3036"/>
                  <a:gd name="T10" fmla="*/ 1348 w 3755"/>
                  <a:gd name="T11" fmla="*/ 1331 h 3036"/>
                  <a:gd name="T12" fmla="*/ 1005 w 3755"/>
                  <a:gd name="T13" fmla="*/ 1245 h 3036"/>
                  <a:gd name="T14" fmla="*/ 255 w 3755"/>
                  <a:gd name="T15" fmla="*/ 1995 h 3036"/>
                  <a:gd name="T16" fmla="*/ 1005 w 3755"/>
                  <a:gd name="T17" fmla="*/ 2745 h 3036"/>
                  <a:gd name="T18" fmla="*/ 1443 w 3755"/>
                  <a:gd name="T19" fmla="*/ 2745 h 3036"/>
                  <a:gd name="T20" fmla="*/ 329 w 3755"/>
                  <a:gd name="T21" fmla="*/ 1670 h 3036"/>
                  <a:gd name="T22" fmla="*/ 0 w 3755"/>
                  <a:gd name="T23" fmla="*/ 1118 h 3036"/>
                  <a:gd name="T24" fmla="*/ 628 w 3755"/>
                  <a:gd name="T25" fmla="*/ 490 h 3036"/>
                  <a:gd name="T26" fmla="*/ 793 w 3755"/>
                  <a:gd name="T27" fmla="*/ 512 h 3036"/>
                  <a:gd name="T28" fmla="*/ 1505 w 3755"/>
                  <a:gd name="T29" fmla="*/ 0 h 3036"/>
                  <a:gd name="T30" fmla="*/ 2256 w 3755"/>
                  <a:gd name="T31" fmla="*/ 750 h 3036"/>
                  <a:gd name="T32" fmla="*/ 1692 w 3755"/>
                  <a:gd name="T33" fmla="*/ 3036 h 3036"/>
                  <a:gd name="T34" fmla="*/ 1950 w 3755"/>
                  <a:gd name="T35" fmla="*/ 2520 h 3036"/>
                  <a:gd name="T36" fmla="*/ 1649 w 3755"/>
                  <a:gd name="T37" fmla="*/ 2520 h 3036"/>
                  <a:gd name="T38" fmla="*/ 2036 w 3755"/>
                  <a:gd name="T39" fmla="*/ 1745 h 3036"/>
                  <a:gd name="T40" fmla="*/ 2424 w 3755"/>
                  <a:gd name="T41" fmla="*/ 1745 h 3036"/>
                  <a:gd name="T42" fmla="*/ 2165 w 3755"/>
                  <a:gd name="T43" fmla="*/ 2262 h 3036"/>
                  <a:gd name="T44" fmla="*/ 2574 w 3755"/>
                  <a:gd name="T45" fmla="*/ 2262 h 3036"/>
                  <a:gd name="T46" fmla="*/ 1692 w 3755"/>
                  <a:gd name="T47" fmla="*/ 3036 h 3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55" h="3036">
                    <a:moveTo>
                      <a:pt x="2505" y="2745"/>
                    </a:moveTo>
                    <a:cubicBezTo>
                      <a:pt x="3130" y="2745"/>
                      <a:pt x="3130" y="2745"/>
                      <a:pt x="3130" y="2745"/>
                    </a:cubicBezTo>
                    <a:cubicBezTo>
                      <a:pt x="3475" y="2745"/>
                      <a:pt x="3755" y="2465"/>
                      <a:pt x="3755" y="2120"/>
                    </a:cubicBezTo>
                    <a:cubicBezTo>
                      <a:pt x="3755" y="1810"/>
                      <a:pt x="3528" y="1552"/>
                      <a:pt x="3222" y="1504"/>
                    </a:cubicBezTo>
                    <a:cubicBezTo>
                      <a:pt x="3112" y="1065"/>
                      <a:pt x="2713" y="745"/>
                      <a:pt x="2255" y="745"/>
                    </a:cubicBezTo>
                    <a:cubicBezTo>
                      <a:pt x="1860" y="745"/>
                      <a:pt x="1508" y="979"/>
                      <a:pt x="1348" y="1331"/>
                    </a:cubicBezTo>
                    <a:cubicBezTo>
                      <a:pt x="1242" y="1275"/>
                      <a:pt x="1124" y="1245"/>
                      <a:pt x="1005" y="1245"/>
                    </a:cubicBezTo>
                    <a:cubicBezTo>
                      <a:pt x="591" y="1245"/>
                      <a:pt x="255" y="1582"/>
                      <a:pt x="255" y="1995"/>
                    </a:cubicBezTo>
                    <a:cubicBezTo>
                      <a:pt x="255" y="2409"/>
                      <a:pt x="591" y="2745"/>
                      <a:pt x="1005" y="2745"/>
                    </a:cubicBezTo>
                    <a:cubicBezTo>
                      <a:pt x="1443" y="2745"/>
                      <a:pt x="1443" y="2745"/>
                      <a:pt x="1443" y="2745"/>
                    </a:cubicBezTo>
                    <a:moveTo>
                      <a:pt x="329" y="1670"/>
                    </a:moveTo>
                    <a:cubicBezTo>
                      <a:pt x="133" y="1564"/>
                      <a:pt x="0" y="1357"/>
                      <a:pt x="0" y="1118"/>
                    </a:cubicBezTo>
                    <a:cubicBezTo>
                      <a:pt x="0" y="771"/>
                      <a:pt x="281" y="490"/>
                      <a:pt x="628" y="490"/>
                    </a:cubicBezTo>
                    <a:cubicBezTo>
                      <a:pt x="685" y="490"/>
                      <a:pt x="740" y="498"/>
                      <a:pt x="793" y="512"/>
                    </a:cubicBezTo>
                    <a:cubicBezTo>
                      <a:pt x="892" y="214"/>
                      <a:pt x="1173" y="0"/>
                      <a:pt x="1505" y="0"/>
                    </a:cubicBezTo>
                    <a:cubicBezTo>
                      <a:pt x="1920" y="0"/>
                      <a:pt x="2256" y="336"/>
                      <a:pt x="2256" y="750"/>
                    </a:cubicBezTo>
                    <a:moveTo>
                      <a:pt x="1692" y="3036"/>
                    </a:moveTo>
                    <a:cubicBezTo>
                      <a:pt x="1950" y="2520"/>
                      <a:pt x="1950" y="2520"/>
                      <a:pt x="1950" y="2520"/>
                    </a:cubicBezTo>
                    <a:cubicBezTo>
                      <a:pt x="1649" y="2520"/>
                      <a:pt x="1649" y="2520"/>
                      <a:pt x="1649" y="2520"/>
                    </a:cubicBezTo>
                    <a:cubicBezTo>
                      <a:pt x="2036" y="1745"/>
                      <a:pt x="2036" y="1745"/>
                      <a:pt x="2036" y="1745"/>
                    </a:cubicBezTo>
                    <a:cubicBezTo>
                      <a:pt x="2424" y="1745"/>
                      <a:pt x="2424" y="1745"/>
                      <a:pt x="2424" y="1745"/>
                    </a:cubicBezTo>
                    <a:cubicBezTo>
                      <a:pt x="2165" y="2262"/>
                      <a:pt x="2165" y="2262"/>
                      <a:pt x="2165" y="2262"/>
                    </a:cubicBezTo>
                    <a:cubicBezTo>
                      <a:pt x="2574" y="2262"/>
                      <a:pt x="2574" y="2262"/>
                      <a:pt x="2574" y="2262"/>
                    </a:cubicBezTo>
                    <a:lnTo>
                      <a:pt x="1692" y="3036"/>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0" name="LightningBolt_E945" title="Icon of a lightning bolt">
                <a:extLst>
                  <a:ext uri="{FF2B5EF4-FFF2-40B4-BE49-F238E27FC236}">
                    <a16:creationId xmlns:a16="http://schemas.microsoft.com/office/drawing/2014/main" id="{215A02CF-EB3B-4ABB-B64B-B713BFD8B304}"/>
                  </a:ext>
                </a:extLst>
              </p:cNvPr>
              <p:cNvSpPr>
                <a:spLocks noChangeAspect="1"/>
              </p:cNvSpPr>
              <p:nvPr/>
            </p:nvSpPr>
            <p:spPr bwMode="auto">
              <a:xfrm>
                <a:off x="3390426" y="2864797"/>
                <a:ext cx="270370" cy="377293"/>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1"/>
              </a:solidFill>
              <a:ln w="1905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spTree>
    <p:extLst>
      <p:ext uri="{BB962C8B-B14F-4D97-AF65-F5344CB8AC3E}">
        <p14:creationId xmlns:p14="http://schemas.microsoft.com/office/powerpoint/2010/main" val="24077368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1500"/>
                                        <p:tgtEl>
                                          <p:spTgt spid="42"/>
                                        </p:tgtEl>
                                      </p:cBhvr>
                                    </p:animEffect>
                                  </p:childTnLst>
                                </p:cTn>
                              </p:par>
                              <p:par>
                                <p:cTn id="8" presetID="2" presetClass="entr" presetSubtype="2" decel="10000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1000" fill="hold"/>
                                        <p:tgtEl>
                                          <p:spTgt spid="7"/>
                                        </p:tgtEl>
                                        <p:attrNameLst>
                                          <p:attrName>ppt_x</p:attrName>
                                        </p:attrNameLst>
                                      </p:cBhvr>
                                      <p:tavLst>
                                        <p:tav tm="0">
                                          <p:val>
                                            <p:strVal val="1+#ppt_w/2"/>
                                          </p:val>
                                        </p:tav>
                                        <p:tav tm="100000">
                                          <p:val>
                                            <p:strVal val="#ppt_x"/>
                                          </p:val>
                                        </p:tav>
                                      </p:tavLst>
                                    </p:anim>
                                    <p:anim calcmode="lin" valueType="num">
                                      <p:cBhvr additive="base">
                                        <p:cTn id="11" dur="1000" fill="hold"/>
                                        <p:tgtEl>
                                          <p:spTgt spid="7"/>
                                        </p:tgtEl>
                                        <p:attrNameLst>
                                          <p:attrName>ppt_y</p:attrName>
                                        </p:attrNameLst>
                                      </p:cBhvr>
                                      <p:tavLst>
                                        <p:tav tm="0">
                                          <p:val>
                                            <p:strVal val="#ppt_y"/>
                                          </p:val>
                                        </p:tav>
                                        <p:tav tm="100000">
                                          <p:val>
                                            <p:strVal val="#ppt_y"/>
                                          </p:val>
                                        </p:tav>
                                      </p:tavLst>
                                    </p:anim>
                                  </p:childTnLst>
                                </p:cTn>
                              </p:par>
                              <p:par>
                                <p:cTn id="12" presetID="2" presetClass="entr" presetSubtype="2" decel="100000" fill="hold" nodeType="withEffect">
                                  <p:stCondLst>
                                    <p:cond delay="25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1000" fill="hold"/>
                                        <p:tgtEl>
                                          <p:spTgt spid="12"/>
                                        </p:tgtEl>
                                        <p:attrNameLst>
                                          <p:attrName>ppt_x</p:attrName>
                                        </p:attrNameLst>
                                      </p:cBhvr>
                                      <p:tavLst>
                                        <p:tav tm="0">
                                          <p:val>
                                            <p:strVal val="1+#ppt_w/2"/>
                                          </p:val>
                                        </p:tav>
                                        <p:tav tm="100000">
                                          <p:val>
                                            <p:strVal val="#ppt_x"/>
                                          </p:val>
                                        </p:tav>
                                      </p:tavLst>
                                    </p:anim>
                                    <p:anim calcmode="lin" valueType="num">
                                      <p:cBhvr additive="base">
                                        <p:cTn id="15" dur="1000" fill="hold"/>
                                        <p:tgtEl>
                                          <p:spTgt spid="12"/>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50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42" presetClass="path" presetSubtype="0" decel="100000" fill="hold" grpId="1" nodeType="withEffect">
                                  <p:stCondLst>
                                    <p:cond delay="500"/>
                                  </p:stCondLst>
                                  <p:childTnLst>
                                    <p:animMotion origin="layout" path="M -3.301E-6 -2.28325E-6 L -3.301E-6 -0.03064 " pathEditMode="relative" rAng="0" ptsTypes="AA">
                                      <p:cBhvr>
                                        <p:cTn id="20" dur="750" spd="-100000" fill="hold"/>
                                        <p:tgtEl>
                                          <p:spTgt spid="39"/>
                                        </p:tgtEl>
                                        <p:attrNameLst>
                                          <p:attrName>ppt_x</p:attrName>
                                          <p:attrName>ppt_y</p:attrName>
                                        </p:attrNameLst>
                                      </p:cBhvr>
                                      <p:rCtr x="0" y="-1543"/>
                                    </p:animMotion>
                                  </p:childTnLst>
                                </p:cTn>
                              </p:par>
                              <p:par>
                                <p:cTn id="21" presetID="2" presetClass="entr" presetSubtype="2" decel="100000" fill="hold" nodeType="withEffect">
                                  <p:stCondLst>
                                    <p:cond delay="500"/>
                                  </p:stCondLst>
                                  <p:childTnLst>
                                    <p:set>
                                      <p:cBhvr>
                                        <p:cTn id="22" dur="1" fill="hold">
                                          <p:stCondLst>
                                            <p:cond delay="0"/>
                                          </p:stCondLst>
                                        </p:cTn>
                                        <p:tgtEl>
                                          <p:spTgt spid="113"/>
                                        </p:tgtEl>
                                        <p:attrNameLst>
                                          <p:attrName>style.visibility</p:attrName>
                                        </p:attrNameLst>
                                      </p:cBhvr>
                                      <p:to>
                                        <p:strVal val="visible"/>
                                      </p:to>
                                    </p:set>
                                    <p:anim calcmode="lin" valueType="num">
                                      <p:cBhvr additive="base">
                                        <p:cTn id="23" dur="1000" fill="hold"/>
                                        <p:tgtEl>
                                          <p:spTgt spid="113"/>
                                        </p:tgtEl>
                                        <p:attrNameLst>
                                          <p:attrName>ppt_x</p:attrName>
                                        </p:attrNameLst>
                                      </p:cBhvr>
                                      <p:tavLst>
                                        <p:tav tm="0">
                                          <p:val>
                                            <p:strVal val="1+#ppt_w/2"/>
                                          </p:val>
                                        </p:tav>
                                        <p:tav tm="100000">
                                          <p:val>
                                            <p:strVal val="#ppt_x"/>
                                          </p:val>
                                        </p:tav>
                                      </p:tavLst>
                                    </p:anim>
                                    <p:anim calcmode="lin" valueType="num">
                                      <p:cBhvr additive="base">
                                        <p:cTn id="24" dur="1000" fill="hold"/>
                                        <p:tgtEl>
                                          <p:spTgt spid="1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75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42" presetClass="path" presetSubtype="0" decel="100000" fill="hold" grpId="1" nodeType="withEffect">
                                  <p:stCondLst>
                                    <p:cond delay="750"/>
                                  </p:stCondLst>
                                  <p:childTnLst>
                                    <p:animMotion origin="layout" path="M -3.301E-6 -2.28325E-6 L -3.301E-6 -0.03064 " pathEditMode="relative" rAng="0" ptsTypes="AA">
                                      <p:cBhvr>
                                        <p:cTn id="29" dur="750" spd="-100000" fill="hold"/>
                                        <p:tgtEl>
                                          <p:spTgt spid="40"/>
                                        </p:tgtEl>
                                        <p:attrNameLst>
                                          <p:attrName>ppt_x</p:attrName>
                                          <p:attrName>ppt_y</p:attrName>
                                        </p:attrNameLst>
                                      </p:cBhvr>
                                      <p:rCtr x="0" y="-1543"/>
                                    </p:animMotion>
                                  </p:childTnLst>
                                </p:cTn>
                              </p:par>
                              <p:par>
                                <p:cTn id="30" presetID="2" presetClass="entr" presetSubtype="2" decel="100000" fill="hold" nodeType="withEffect">
                                  <p:stCondLst>
                                    <p:cond delay="75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1000" fill="hold"/>
                                        <p:tgtEl>
                                          <p:spTgt spid="10"/>
                                        </p:tgtEl>
                                        <p:attrNameLst>
                                          <p:attrName>ppt_x</p:attrName>
                                        </p:attrNameLst>
                                      </p:cBhvr>
                                      <p:tavLst>
                                        <p:tav tm="0">
                                          <p:val>
                                            <p:strVal val="1+#ppt_w/2"/>
                                          </p:val>
                                        </p:tav>
                                        <p:tav tm="100000">
                                          <p:val>
                                            <p:strVal val="#ppt_x"/>
                                          </p:val>
                                        </p:tav>
                                      </p:tavLst>
                                    </p:anim>
                                    <p:anim calcmode="lin" valueType="num">
                                      <p:cBhvr additive="base">
                                        <p:cTn id="33" dur="1000" fill="hold"/>
                                        <p:tgtEl>
                                          <p:spTgt spid="10"/>
                                        </p:tgtEl>
                                        <p:attrNameLst>
                                          <p:attrName>ppt_y</p:attrName>
                                        </p:attrNameLst>
                                      </p:cBhvr>
                                      <p:tavLst>
                                        <p:tav tm="0">
                                          <p:val>
                                            <p:strVal val="#ppt_y"/>
                                          </p:val>
                                        </p:tav>
                                        <p:tav tm="100000">
                                          <p:val>
                                            <p:strVal val="#ppt_y"/>
                                          </p:val>
                                        </p:tav>
                                      </p:tavLst>
                                    </p:anim>
                                  </p:childTnLst>
                                </p:cTn>
                              </p:par>
                              <p:par>
                                <p:cTn id="34" presetID="10" presetClass="entr" presetSubtype="0" fill="hold" grpId="0" nodeType="withEffect">
                                  <p:stCondLst>
                                    <p:cond delay="100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42" presetClass="path" presetSubtype="0" decel="100000" fill="hold" grpId="1" nodeType="withEffect">
                                  <p:stCondLst>
                                    <p:cond delay="1000"/>
                                  </p:stCondLst>
                                  <p:childTnLst>
                                    <p:animMotion origin="layout" path="M -3.301E-6 -2.28325E-6 L -3.301E-6 -0.03064 " pathEditMode="relative" rAng="0" ptsTypes="AA">
                                      <p:cBhvr>
                                        <p:cTn id="38" dur="750" spd="-100000" fill="hold"/>
                                        <p:tgtEl>
                                          <p:spTgt spid="41"/>
                                        </p:tgtEl>
                                        <p:attrNameLst>
                                          <p:attrName>ppt_x</p:attrName>
                                          <p:attrName>ppt_y</p:attrName>
                                        </p:attrNameLst>
                                      </p:cBhvr>
                                      <p:rCtr x="0" y="-1543"/>
                                    </p:animMotion>
                                  </p:childTnLst>
                                </p:cTn>
                              </p:par>
                              <p:par>
                                <p:cTn id="39" presetID="2" presetClass="entr" presetSubtype="2" decel="100000" fill="hold" nodeType="withEffect">
                                  <p:stCondLst>
                                    <p:cond delay="1000"/>
                                  </p:stCondLst>
                                  <p:childTnLst>
                                    <p:set>
                                      <p:cBhvr>
                                        <p:cTn id="40" dur="1" fill="hold">
                                          <p:stCondLst>
                                            <p:cond delay="0"/>
                                          </p:stCondLst>
                                        </p:cTn>
                                        <p:tgtEl>
                                          <p:spTgt spid="115"/>
                                        </p:tgtEl>
                                        <p:attrNameLst>
                                          <p:attrName>style.visibility</p:attrName>
                                        </p:attrNameLst>
                                      </p:cBhvr>
                                      <p:to>
                                        <p:strVal val="visible"/>
                                      </p:to>
                                    </p:set>
                                    <p:anim calcmode="lin" valueType="num">
                                      <p:cBhvr additive="base">
                                        <p:cTn id="41" dur="1000" fill="hold"/>
                                        <p:tgtEl>
                                          <p:spTgt spid="115"/>
                                        </p:tgtEl>
                                        <p:attrNameLst>
                                          <p:attrName>ppt_x</p:attrName>
                                        </p:attrNameLst>
                                      </p:cBhvr>
                                      <p:tavLst>
                                        <p:tav tm="0">
                                          <p:val>
                                            <p:strVal val="1+#ppt_w/2"/>
                                          </p:val>
                                        </p:tav>
                                        <p:tav tm="100000">
                                          <p:val>
                                            <p:strVal val="#ppt_x"/>
                                          </p:val>
                                        </p:tav>
                                      </p:tavLst>
                                    </p:anim>
                                    <p:anim calcmode="lin" valueType="num">
                                      <p:cBhvr additive="base">
                                        <p:cTn id="42" dur="1000" fill="hold"/>
                                        <p:tgtEl>
                                          <p:spTgt spid="115"/>
                                        </p:tgtEl>
                                        <p:attrNameLst>
                                          <p:attrName>ppt_y</p:attrName>
                                        </p:attrNameLst>
                                      </p:cBhvr>
                                      <p:tavLst>
                                        <p:tav tm="0">
                                          <p:val>
                                            <p:strVal val="#ppt_y"/>
                                          </p:val>
                                        </p:tav>
                                        <p:tav tm="100000">
                                          <p:val>
                                            <p:strVal val="#ppt_y"/>
                                          </p:val>
                                        </p:tav>
                                      </p:tavLst>
                                    </p:anim>
                                  </p:childTnLst>
                                </p:cTn>
                              </p:par>
                              <p:par>
                                <p:cTn id="43" presetID="10" presetClass="entr" presetSubtype="0" fill="hold" grpId="0" nodeType="withEffect">
                                  <p:stCondLst>
                                    <p:cond delay="125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500"/>
                                        <p:tgtEl>
                                          <p:spTgt spid="48"/>
                                        </p:tgtEl>
                                      </p:cBhvr>
                                    </p:animEffect>
                                  </p:childTnLst>
                                </p:cTn>
                              </p:par>
                              <p:par>
                                <p:cTn id="46" presetID="42" presetClass="path" presetSubtype="0" decel="100000" fill="hold" grpId="1" nodeType="withEffect">
                                  <p:stCondLst>
                                    <p:cond delay="1250"/>
                                  </p:stCondLst>
                                  <p:childTnLst>
                                    <p:animMotion origin="layout" path="M -3.301E-6 -2.28325E-6 L -3.301E-6 -0.03064 " pathEditMode="relative" rAng="0" ptsTypes="AA">
                                      <p:cBhvr>
                                        <p:cTn id="47" dur="750" spd="-100000" fill="hold"/>
                                        <p:tgtEl>
                                          <p:spTgt spid="48"/>
                                        </p:tgtEl>
                                        <p:attrNameLst>
                                          <p:attrName>ppt_x</p:attrName>
                                          <p:attrName>ppt_y</p:attrName>
                                        </p:attrNameLst>
                                      </p:cBhvr>
                                      <p:rCtr x="0" y="-1543"/>
                                    </p:animMotion>
                                  </p:childTnLst>
                                </p:cTn>
                              </p:par>
                              <p:par>
                                <p:cTn id="48" presetID="10" presetClass="entr" presetSubtype="0" fill="hold" grpId="0" nodeType="withEffect">
                                  <p:stCondLst>
                                    <p:cond delay="150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childTnLst>
                                </p:cTn>
                              </p:par>
                              <p:par>
                                <p:cTn id="51" presetID="42" presetClass="path" presetSubtype="0" decel="100000" fill="hold" grpId="1" nodeType="withEffect">
                                  <p:stCondLst>
                                    <p:cond delay="1500"/>
                                  </p:stCondLst>
                                  <p:childTnLst>
                                    <p:animMotion origin="layout" path="M -3.301E-6 -2.28325E-6 L -3.301E-6 -0.03064 " pathEditMode="relative" rAng="0" ptsTypes="AA">
                                      <p:cBhvr>
                                        <p:cTn id="52" dur="750" spd="-100000" fill="hold"/>
                                        <p:tgtEl>
                                          <p:spTgt spid="46"/>
                                        </p:tgtEl>
                                        <p:attrNameLst>
                                          <p:attrName>ppt_x</p:attrName>
                                          <p:attrName>ppt_y</p:attrName>
                                        </p:attrNameLst>
                                      </p:cBhvr>
                                      <p:rCtr x="0" y="-15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P spid="40" grpId="0"/>
      <p:bldP spid="40" grpId="1"/>
      <p:bldP spid="41" grpId="0"/>
      <p:bldP spid="41" grpId="1"/>
      <p:bldP spid="46" grpId="0"/>
      <p:bldP spid="46" grpId="1"/>
      <p:bldP spid="48" grpId="0"/>
      <p:bldP spid="48"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D8B026A-E616-4B78-86EE-A9BCA981D8F3}"/>
              </a:ext>
            </a:extLst>
          </p:cNvPr>
          <p:cNvSpPr/>
          <p:nvPr/>
        </p:nvSpPr>
        <p:spPr bwMode="auto">
          <a:xfrm flipV="1">
            <a:off x="38464" y="1376698"/>
            <a:ext cx="12434711" cy="57954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16" name="Title 1">
            <a:extLst>
              <a:ext uri="{FF2B5EF4-FFF2-40B4-BE49-F238E27FC236}">
                <a16:creationId xmlns:a16="http://schemas.microsoft.com/office/drawing/2014/main" id="{E3761282-DDD8-4B40-82F2-7B2FBD9F5ADA}"/>
              </a:ext>
            </a:extLst>
          </p:cNvPr>
          <p:cNvSpPr txBox="1">
            <a:spLocks/>
          </p:cNvSpPr>
          <p:nvPr/>
        </p:nvSpPr>
        <p:spPr>
          <a:xfrm>
            <a:off x="442122" y="421218"/>
            <a:ext cx="11236575" cy="50839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lnSpc>
                <a:spcPct val="90000"/>
              </a:lnSpc>
            </a:pPr>
            <a:r>
              <a:rPr lang="fr-FR" sz="3599" b="0" spc="-150">
                <a:solidFill>
                  <a:schemeClr val="tx2"/>
                </a:solidFill>
              </a:rPr>
              <a:t>SAP HANA Infrastructure on Azure</a:t>
            </a:r>
            <a:endParaRPr lang="en-US" sz="3599" b="0" spc="-150">
              <a:solidFill>
                <a:schemeClr val="tx2"/>
              </a:solidFill>
            </a:endParaRPr>
          </a:p>
        </p:txBody>
      </p:sp>
      <p:sp>
        <p:nvSpPr>
          <p:cNvPr id="34" name="TextBox 33"/>
          <p:cNvSpPr txBox="1"/>
          <p:nvPr/>
        </p:nvSpPr>
        <p:spPr>
          <a:xfrm>
            <a:off x="8406214" y="5136077"/>
            <a:ext cx="3547955" cy="904310"/>
          </a:xfrm>
          <a:prstGeom prst="rect">
            <a:avLst/>
          </a:prstGeom>
          <a:noFill/>
        </p:spPr>
        <p:txBody>
          <a:bodyPr wrap="none" lIns="93260" tIns="152166" rIns="190207" bIns="152166" rtlCol="0">
            <a:spAutoFit/>
          </a:bodyPr>
          <a:lstStyle/>
          <a:p>
            <a:pPr>
              <a:lnSpc>
                <a:spcPct val="90000"/>
              </a:lnSpc>
              <a:spcAft>
                <a:spcPts val="612"/>
              </a:spcAft>
            </a:pPr>
            <a:r>
              <a:rPr lang="en-US" sz="2040" b="1">
                <a:gradFill>
                  <a:gsLst>
                    <a:gs pos="2917">
                      <a:schemeClr val="tx2"/>
                    </a:gs>
                    <a:gs pos="30000">
                      <a:schemeClr val="tx2"/>
                    </a:gs>
                  </a:gsLst>
                  <a:lin ang="5400000" scaled="0"/>
                </a:gradFill>
                <a:latin typeface="Segoe UI" panose="020B0502040204020203" pitchFamily="34" charset="0"/>
                <a:ea typeface="Segoe UI" panose="020B0502040204020203" pitchFamily="34" charset="0"/>
                <a:cs typeface="Segoe UI" panose="020B0502040204020203" pitchFamily="34" charset="0"/>
              </a:rPr>
              <a:t>0.7 TB to 24 TB RAM</a:t>
            </a:r>
          </a:p>
          <a:p>
            <a:pPr>
              <a:lnSpc>
                <a:spcPct val="90000"/>
              </a:lnSpc>
              <a:spcAft>
                <a:spcPts val="612"/>
              </a:spcAft>
            </a:pPr>
            <a:r>
              <a:rPr lang="en-US" sz="1631">
                <a:gradFill>
                  <a:gsLst>
                    <a:gs pos="2917">
                      <a:schemeClr val="tx1"/>
                    </a:gs>
                    <a:gs pos="99000">
                      <a:schemeClr val="tx1"/>
                    </a:gs>
                  </a:gsLst>
                  <a:lin ang="5400000" scaled="0"/>
                </a:gradFill>
                <a:cs typeface="Segoe UI Semilight" panose="020B0402040204020203" pitchFamily="34" charset="0"/>
              </a:rPr>
              <a:t>SAP HANA certified for production</a:t>
            </a:r>
          </a:p>
        </p:txBody>
      </p:sp>
      <p:sp>
        <p:nvSpPr>
          <p:cNvPr id="33" name="TextBox 32"/>
          <p:cNvSpPr txBox="1"/>
          <p:nvPr/>
        </p:nvSpPr>
        <p:spPr>
          <a:xfrm>
            <a:off x="637136" y="5136077"/>
            <a:ext cx="2582042" cy="904310"/>
          </a:xfrm>
          <a:prstGeom prst="rect">
            <a:avLst/>
          </a:prstGeom>
          <a:noFill/>
        </p:spPr>
        <p:txBody>
          <a:bodyPr wrap="square" lIns="93260" tIns="152166" rIns="190207" bIns="152166" rtlCol="0">
            <a:spAutoFit/>
          </a:bodyPr>
          <a:lstStyle/>
          <a:p>
            <a:pPr>
              <a:lnSpc>
                <a:spcPct val="90000"/>
              </a:lnSpc>
              <a:spcAft>
                <a:spcPts val="612"/>
              </a:spcAft>
            </a:pPr>
            <a:r>
              <a:rPr lang="en-US" sz="2040" b="1">
                <a:gradFill>
                  <a:gsLst>
                    <a:gs pos="2917">
                      <a:schemeClr val="tx2"/>
                    </a:gs>
                    <a:gs pos="30000">
                      <a:schemeClr val="tx2"/>
                    </a:gs>
                  </a:gsLst>
                  <a:lin ang="5400000" scaled="0"/>
                </a:gradFill>
                <a:latin typeface="Segoe UI" panose="020B0502040204020203" pitchFamily="34" charset="0"/>
                <a:ea typeface="Segoe UI" panose="020B0502040204020203" pitchFamily="34" charset="0"/>
                <a:cs typeface="Segoe UI" panose="020B0502040204020203" pitchFamily="34" charset="0"/>
              </a:rPr>
              <a:t>Up to 0.5 TB RAM</a:t>
            </a:r>
          </a:p>
          <a:p>
            <a:pPr>
              <a:lnSpc>
                <a:spcPct val="90000"/>
              </a:lnSpc>
              <a:spcAft>
                <a:spcPts val="612"/>
              </a:spcAft>
            </a:pPr>
            <a:r>
              <a:rPr lang="en-US" sz="1631">
                <a:gradFill>
                  <a:gsLst>
                    <a:gs pos="2917">
                      <a:schemeClr val="tx1"/>
                    </a:gs>
                    <a:gs pos="99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Globally available</a:t>
            </a:r>
          </a:p>
        </p:txBody>
      </p:sp>
      <p:sp>
        <p:nvSpPr>
          <p:cNvPr id="35" name="TextBox 34"/>
          <p:cNvSpPr txBox="1"/>
          <p:nvPr/>
        </p:nvSpPr>
        <p:spPr>
          <a:xfrm>
            <a:off x="3931382" y="5136077"/>
            <a:ext cx="4165265" cy="904310"/>
          </a:xfrm>
          <a:prstGeom prst="rect">
            <a:avLst/>
          </a:prstGeom>
          <a:noFill/>
        </p:spPr>
        <p:txBody>
          <a:bodyPr wrap="square" lIns="93260" tIns="152166" rIns="190207" bIns="152166" rtlCol="0">
            <a:spAutoFit/>
          </a:bodyPr>
          <a:lstStyle/>
          <a:p>
            <a:pPr>
              <a:lnSpc>
                <a:spcPct val="90000"/>
              </a:lnSpc>
              <a:spcAft>
                <a:spcPts val="612"/>
              </a:spcAft>
            </a:pPr>
            <a:r>
              <a:rPr lang="en-US" sz="2040" b="1">
                <a:gradFill>
                  <a:gsLst>
                    <a:gs pos="2917">
                      <a:schemeClr val="tx2"/>
                    </a:gs>
                    <a:gs pos="30000">
                      <a:schemeClr val="tx2"/>
                    </a:gs>
                  </a:gsLst>
                  <a:lin ang="5400000" scaled="0"/>
                </a:gradFill>
                <a:latin typeface="Segoe UI" panose="020B0502040204020203" pitchFamily="34" charset="0"/>
                <a:ea typeface="Segoe UI" panose="020B0502040204020203" pitchFamily="34" charset="0"/>
                <a:cs typeface="Segoe UI" panose="020B0502040204020203" pitchFamily="34" charset="0"/>
              </a:rPr>
              <a:t>192 GB to 4.0 TB RAM</a:t>
            </a:r>
          </a:p>
          <a:p>
            <a:pPr>
              <a:lnSpc>
                <a:spcPct val="90000"/>
              </a:lnSpc>
              <a:spcAft>
                <a:spcPts val="612"/>
              </a:spcAft>
            </a:pPr>
            <a:r>
              <a:rPr lang="en-US" sz="1631">
                <a:gradFill>
                  <a:gsLst>
                    <a:gs pos="2917">
                      <a:schemeClr val="tx1"/>
                    </a:gs>
                    <a:gs pos="99000">
                      <a:schemeClr val="tx1"/>
                    </a:gs>
                  </a:gsLst>
                  <a:lin ang="5400000" scaled="0"/>
                </a:gradFill>
                <a:cs typeface="Segoe UI Semilight" panose="020B0402040204020203" pitchFamily="34" charset="0"/>
              </a:rPr>
              <a:t>SAP HANA Certified for production</a:t>
            </a:r>
          </a:p>
        </p:txBody>
      </p:sp>
      <p:grpSp>
        <p:nvGrpSpPr>
          <p:cNvPr id="29" name="Group 28">
            <a:extLst>
              <a:ext uri="{FF2B5EF4-FFF2-40B4-BE49-F238E27FC236}">
                <a16:creationId xmlns:a16="http://schemas.microsoft.com/office/drawing/2014/main" id="{E03C9601-BF12-45F1-A925-0A73CC09FC47}"/>
              </a:ext>
            </a:extLst>
          </p:cNvPr>
          <p:cNvGrpSpPr/>
          <p:nvPr/>
        </p:nvGrpSpPr>
        <p:grpSpPr>
          <a:xfrm>
            <a:off x="307280" y="1637647"/>
            <a:ext cx="7540780" cy="2721034"/>
            <a:chOff x="300417" y="1605682"/>
            <a:chExt cx="7393593" cy="2667923"/>
          </a:xfrm>
        </p:grpSpPr>
        <p:sp>
          <p:nvSpPr>
            <p:cNvPr id="30" name="Rectangle: Rounded Corners 29">
              <a:extLst>
                <a:ext uri="{FF2B5EF4-FFF2-40B4-BE49-F238E27FC236}">
                  <a16:creationId xmlns:a16="http://schemas.microsoft.com/office/drawing/2014/main" id="{0D41BB7E-2923-4213-93D2-61036BC211D1}"/>
                </a:ext>
              </a:extLst>
            </p:cNvPr>
            <p:cNvSpPr/>
            <p:nvPr/>
          </p:nvSpPr>
          <p:spPr bwMode="auto">
            <a:xfrm>
              <a:off x="300417" y="1903332"/>
              <a:ext cx="7393593" cy="2060234"/>
            </a:xfrm>
            <a:prstGeom prst="roundRect">
              <a:avLst>
                <a:gd name="adj" fmla="val 0"/>
              </a:avLst>
            </a:prstGeom>
            <a:noFill/>
            <a:ln w="19050">
              <a:solidFill>
                <a:schemeClr val="bg1">
                  <a:lumMod val="65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8512" rIns="0" bIns="48512" numCol="1" spcCol="0" rtlCol="0" fromWordArt="0" anchor="ctr" anchorCtr="0" forceAA="0" compatLnSpc="1">
              <a:prstTxWarp prst="textNoShape">
                <a:avLst/>
              </a:prstTxWarp>
              <a:noAutofit/>
            </a:bodyPr>
            <a:lstStyle/>
            <a:p>
              <a:pPr algn="ctr" defTabSz="969953" fontAlgn="base">
                <a:spcBef>
                  <a:spcPct val="0"/>
                </a:spcBef>
                <a:spcAft>
                  <a:spcPct val="0"/>
                </a:spcAft>
                <a:defRPr/>
              </a:pPr>
              <a:endParaRPr lang="en-US" sz="2081">
                <a:gradFill>
                  <a:gsLst>
                    <a:gs pos="0">
                      <a:srgbClr val="353535">
                        <a:alpha val="49000"/>
                      </a:srgbClr>
                    </a:gs>
                    <a:gs pos="100000">
                      <a:srgbClr val="353535">
                        <a:alpha val="49000"/>
                      </a:srgbClr>
                    </a:gs>
                  </a:gsLst>
                  <a:lin ang="5400000" scaled="0"/>
                </a:gradFill>
                <a:latin typeface="Segoe UI Semilight"/>
              </a:endParaRPr>
            </a:p>
          </p:txBody>
        </p:sp>
        <p:sp>
          <p:nvSpPr>
            <p:cNvPr id="31" name="Freeform 16">
              <a:extLst>
                <a:ext uri="{FF2B5EF4-FFF2-40B4-BE49-F238E27FC236}">
                  <a16:creationId xmlns:a16="http://schemas.microsoft.com/office/drawing/2014/main" id="{AD76D990-299D-43A8-818B-A1A59F76CC1F}"/>
                </a:ext>
              </a:extLst>
            </p:cNvPr>
            <p:cNvSpPr/>
            <p:nvPr/>
          </p:nvSpPr>
          <p:spPr>
            <a:xfrm>
              <a:off x="3931383" y="3623825"/>
              <a:ext cx="1880090" cy="649780"/>
            </a:xfrm>
            <a:prstGeom prst="rect">
              <a:avLst/>
            </a:prstGeom>
            <a:solidFill>
              <a:schemeClr val="bg2"/>
            </a:solidFill>
            <a:ln w="101600" cap="flat" cmpd="sng" algn="ctr">
              <a:noFill/>
              <a:prstDash val="solid"/>
            </a:ln>
            <a:effectLst/>
          </p:spPr>
          <p:txBody>
            <a:bodyPr spcFirstLastPara="0" vert="horz" wrap="square" lIns="95117" tIns="0" rIns="0" bIns="0" numCol="1" spcCol="1270" anchor="ctr" anchorCtr="0">
              <a:noAutofit/>
            </a:bodyPr>
            <a:lstStyle/>
            <a:p>
              <a:pPr defTabSz="989162">
                <a:lnSpc>
                  <a:spcPct val="90000"/>
                </a:lnSpc>
                <a:defRPr/>
              </a:pPr>
              <a:r>
                <a:rPr lang="en-US" sz="1664" kern="0">
                  <a:latin typeface="Segoe UI Semibold" panose="020B0502040204020203" pitchFamily="34" charset="0"/>
                  <a:ea typeface="Segoe UI Semibold" panose="020B0502040204020203" pitchFamily="34" charset="0"/>
                  <a:cs typeface="Segoe UI Semibold" panose="020B0502040204020203" pitchFamily="34" charset="0"/>
                </a:rPr>
                <a:t>M-series </a:t>
              </a:r>
              <a:br>
                <a:rPr lang="en-US" sz="1664" kern="0">
                  <a:latin typeface="Segoe UI Semibold" panose="020B0502040204020203" pitchFamily="34" charset="0"/>
                  <a:ea typeface="Segoe UI Semibold" panose="020B0502040204020203" pitchFamily="34" charset="0"/>
                  <a:cs typeface="Segoe UI Semibold" panose="020B0502040204020203" pitchFamily="34" charset="0"/>
                </a:rPr>
              </a:br>
              <a:r>
                <a:rPr lang="en-US" sz="1664" kern="0">
                  <a:latin typeface="Segoe UI Semibold" panose="020B0502040204020203" pitchFamily="34" charset="0"/>
                  <a:ea typeface="Segoe UI Semibold" panose="020B0502040204020203" pitchFamily="34" charset="0"/>
                  <a:cs typeface="Segoe UI Semibold" panose="020B0502040204020203" pitchFamily="34" charset="0"/>
                </a:rPr>
                <a:t>VMs for most implementations</a:t>
              </a:r>
            </a:p>
          </p:txBody>
        </p:sp>
        <p:sp>
          <p:nvSpPr>
            <p:cNvPr id="32" name="Freeform 16">
              <a:extLst>
                <a:ext uri="{FF2B5EF4-FFF2-40B4-BE49-F238E27FC236}">
                  <a16:creationId xmlns:a16="http://schemas.microsoft.com/office/drawing/2014/main" id="{10FCCF57-0BD2-4599-824D-491FB35B0024}"/>
                </a:ext>
              </a:extLst>
            </p:cNvPr>
            <p:cNvSpPr/>
            <p:nvPr/>
          </p:nvSpPr>
          <p:spPr>
            <a:xfrm>
              <a:off x="637136" y="3512065"/>
              <a:ext cx="1880090" cy="635628"/>
            </a:xfrm>
            <a:prstGeom prst="rect">
              <a:avLst/>
            </a:prstGeom>
            <a:solidFill>
              <a:schemeClr val="bg2"/>
            </a:solidFill>
            <a:ln w="101600" cap="flat" cmpd="sng" algn="ctr">
              <a:noFill/>
              <a:prstDash val="solid"/>
            </a:ln>
            <a:effectLst/>
          </p:spPr>
          <p:txBody>
            <a:bodyPr spcFirstLastPara="0" vert="horz" wrap="square" lIns="95117" tIns="0" rIns="0" bIns="0" numCol="1" spcCol="1270" anchor="ctr" anchorCtr="0">
              <a:noAutofit/>
            </a:bodyPr>
            <a:lstStyle/>
            <a:p>
              <a:pPr defTabSz="989162">
                <a:lnSpc>
                  <a:spcPct val="90000"/>
                </a:lnSpc>
                <a:defRPr/>
              </a:pPr>
              <a:r>
                <a:rPr lang="en-US" sz="1664" kern="0">
                  <a:latin typeface="+mj-lt"/>
                  <a:ea typeface="Segoe UI Semibold" panose="020B0502040204020203" pitchFamily="34" charset="0"/>
                  <a:cs typeface="Segoe UI Semibold" panose="020B0502040204020203" pitchFamily="34" charset="0"/>
                </a:rPr>
                <a:t>E-series VMs for dev/test &amp; PoC</a:t>
              </a:r>
            </a:p>
          </p:txBody>
        </p:sp>
        <p:sp>
          <p:nvSpPr>
            <p:cNvPr id="36" name="Rectangle 35">
              <a:extLst>
                <a:ext uri="{FF2B5EF4-FFF2-40B4-BE49-F238E27FC236}">
                  <a16:creationId xmlns:a16="http://schemas.microsoft.com/office/drawing/2014/main" id="{4A114827-82E3-422E-AB79-55B33F8A64E8}"/>
                </a:ext>
              </a:extLst>
            </p:cNvPr>
            <p:cNvSpPr/>
            <p:nvPr/>
          </p:nvSpPr>
          <p:spPr>
            <a:xfrm>
              <a:off x="637136" y="1605682"/>
              <a:ext cx="2237347" cy="785805"/>
            </a:xfrm>
            <a:prstGeom prst="rect">
              <a:avLst/>
            </a:prstGeom>
            <a:solidFill>
              <a:schemeClr val="bg1"/>
            </a:solidFill>
          </p:spPr>
          <p:txBody>
            <a:bodyPr wrap="none">
              <a:spAutoFit/>
            </a:bodyPr>
            <a:lstStyle/>
            <a:p>
              <a:pPr>
                <a:lnSpc>
                  <a:spcPct val="90000"/>
                </a:lnSpc>
                <a:spcBef>
                  <a:spcPct val="0"/>
                </a:spcBef>
                <a:spcAft>
                  <a:spcPts val="624"/>
                </a:spcAft>
                <a:defRPr/>
              </a:pPr>
              <a:r>
                <a:rPr lang="en-US" sz="2497">
                  <a:ln w="3175">
                    <a:noFill/>
                  </a:ln>
                  <a:gradFill>
                    <a:gsLst>
                      <a:gs pos="32240">
                        <a:schemeClr val="tx1"/>
                      </a:gs>
                      <a:gs pos="59000">
                        <a:schemeClr val="tx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On-demand </a:t>
              </a:r>
              <a:br>
                <a:rPr lang="en-US" sz="2497">
                  <a:ln w="3175">
                    <a:noFill/>
                  </a:ln>
                  <a:gradFill>
                    <a:gsLst>
                      <a:gs pos="32240">
                        <a:schemeClr val="tx1"/>
                      </a:gs>
                      <a:gs pos="59000">
                        <a:schemeClr val="tx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br>
              <a:r>
                <a:rPr lang="en-US" sz="2497">
                  <a:ln w="3175">
                    <a:noFill/>
                  </a:ln>
                  <a:gradFill>
                    <a:gsLst>
                      <a:gs pos="32240">
                        <a:schemeClr val="tx1"/>
                      </a:gs>
                      <a:gs pos="59000">
                        <a:schemeClr val="tx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infrastructure </a:t>
              </a:r>
            </a:p>
          </p:txBody>
        </p:sp>
        <p:pic>
          <p:nvPicPr>
            <p:cNvPr id="37" name="Graphic 36">
              <a:extLst>
                <a:ext uri="{FF2B5EF4-FFF2-40B4-BE49-F238E27FC236}">
                  <a16:creationId xmlns:a16="http://schemas.microsoft.com/office/drawing/2014/main" id="{0EDDA57F-B2EC-4DC0-8CEF-D62F5723C2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23360" y="2702620"/>
              <a:ext cx="833060" cy="833060"/>
            </a:xfrm>
            <a:prstGeom prst="rect">
              <a:avLst/>
            </a:prstGeom>
          </p:spPr>
        </p:pic>
        <p:pic>
          <p:nvPicPr>
            <p:cNvPr id="38" name="Graphic 37">
              <a:extLst>
                <a:ext uri="{FF2B5EF4-FFF2-40B4-BE49-F238E27FC236}">
                  <a16:creationId xmlns:a16="http://schemas.microsoft.com/office/drawing/2014/main" id="{4157A094-F6F7-4EB9-BD9B-DE493CEE6E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2000" y="2692460"/>
              <a:ext cx="833060" cy="833060"/>
            </a:xfrm>
            <a:prstGeom prst="rect">
              <a:avLst/>
            </a:prstGeom>
          </p:spPr>
        </p:pic>
      </p:grpSp>
      <p:grpSp>
        <p:nvGrpSpPr>
          <p:cNvPr id="39" name="Group 38">
            <a:extLst>
              <a:ext uri="{FF2B5EF4-FFF2-40B4-BE49-F238E27FC236}">
                <a16:creationId xmlns:a16="http://schemas.microsoft.com/office/drawing/2014/main" id="{C570C941-B532-45B0-AAA8-0ACE87D56D30}"/>
              </a:ext>
            </a:extLst>
          </p:cNvPr>
          <p:cNvGrpSpPr/>
          <p:nvPr/>
        </p:nvGrpSpPr>
        <p:grpSpPr>
          <a:xfrm>
            <a:off x="8191297" y="1637646"/>
            <a:ext cx="3909278" cy="2739486"/>
            <a:chOff x="8030548" y="1605682"/>
            <a:chExt cx="3832973" cy="2686014"/>
          </a:xfrm>
        </p:grpSpPr>
        <p:sp>
          <p:nvSpPr>
            <p:cNvPr id="40" name="Rectangle: Rounded Corners 39">
              <a:extLst>
                <a:ext uri="{FF2B5EF4-FFF2-40B4-BE49-F238E27FC236}">
                  <a16:creationId xmlns:a16="http://schemas.microsoft.com/office/drawing/2014/main" id="{F47133F4-E3B4-4747-9D71-B7C690DC6B54}"/>
                </a:ext>
              </a:extLst>
            </p:cNvPr>
            <p:cNvSpPr/>
            <p:nvPr/>
          </p:nvSpPr>
          <p:spPr bwMode="auto">
            <a:xfrm>
              <a:off x="8030548" y="1903332"/>
              <a:ext cx="3832973" cy="2060234"/>
            </a:xfrm>
            <a:prstGeom prst="roundRect">
              <a:avLst>
                <a:gd name="adj" fmla="val 0"/>
              </a:avLst>
            </a:prstGeom>
            <a:noFill/>
            <a:ln w="19050">
              <a:solidFill>
                <a:schemeClr val="bg1">
                  <a:lumMod val="65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8512" rIns="0" bIns="48512" numCol="1" spcCol="0" rtlCol="0" fromWordArt="0" anchor="ctr" anchorCtr="0" forceAA="0" compatLnSpc="1">
              <a:prstTxWarp prst="textNoShape">
                <a:avLst/>
              </a:prstTxWarp>
              <a:noAutofit/>
            </a:bodyPr>
            <a:lstStyle/>
            <a:p>
              <a:pPr algn="ctr" defTabSz="969953" fontAlgn="base">
                <a:spcBef>
                  <a:spcPct val="0"/>
                </a:spcBef>
                <a:spcAft>
                  <a:spcPct val="0"/>
                </a:spcAft>
              </a:pPr>
              <a:endParaRPr lang="en-US" sz="2081">
                <a:gradFill>
                  <a:gsLst>
                    <a:gs pos="0">
                      <a:srgbClr val="353535">
                        <a:alpha val="49000"/>
                      </a:srgbClr>
                    </a:gs>
                    <a:gs pos="100000">
                      <a:srgbClr val="353535">
                        <a:alpha val="49000"/>
                      </a:srgbClr>
                    </a:gs>
                  </a:gsLst>
                  <a:lin ang="5400000" scaled="0"/>
                </a:gradFill>
                <a:latin typeface="Segoe UI Semilight"/>
              </a:endParaRPr>
            </a:p>
          </p:txBody>
        </p:sp>
        <p:sp>
          <p:nvSpPr>
            <p:cNvPr id="41" name="Freeform 16">
              <a:extLst>
                <a:ext uri="{FF2B5EF4-FFF2-40B4-BE49-F238E27FC236}">
                  <a16:creationId xmlns:a16="http://schemas.microsoft.com/office/drawing/2014/main" id="{2D6AB5CF-CEBD-4BD2-92DA-ED6BCA8027ED}"/>
                </a:ext>
              </a:extLst>
            </p:cNvPr>
            <p:cNvSpPr/>
            <p:nvPr/>
          </p:nvSpPr>
          <p:spPr>
            <a:xfrm>
              <a:off x="8347172" y="3613665"/>
              <a:ext cx="2882930" cy="678031"/>
            </a:xfrm>
            <a:prstGeom prst="rect">
              <a:avLst/>
            </a:prstGeom>
            <a:solidFill>
              <a:schemeClr val="bg2"/>
            </a:solidFill>
            <a:ln w="101600" cap="flat" cmpd="sng" algn="ctr">
              <a:noFill/>
              <a:prstDash val="solid"/>
            </a:ln>
            <a:effectLst/>
          </p:spPr>
          <p:txBody>
            <a:bodyPr spcFirstLastPara="0" vert="horz" wrap="square" lIns="95117" tIns="0" rIns="0" bIns="0" numCol="1" spcCol="1270" anchor="ctr" anchorCtr="0">
              <a:noAutofit/>
            </a:bodyPr>
            <a:lstStyle/>
            <a:p>
              <a:pPr defTabSz="989162">
                <a:lnSpc>
                  <a:spcPct val="90000"/>
                </a:lnSpc>
                <a:defRPr/>
              </a:pPr>
              <a:r>
                <a:rPr lang="en-US" sz="1664" kern="0">
                  <a:latin typeface="+mj-lt"/>
                  <a:ea typeface="MS PGothic" panose="020B0600070205080204" pitchFamily="34" charset="-128"/>
                  <a:cs typeface="Segoe UI" panose="020B0502040204020203" pitchFamily="34" charset="0"/>
                </a:rPr>
                <a:t>SAP HANA Large Instances for extreme scale &amp; performance</a:t>
              </a:r>
            </a:p>
          </p:txBody>
        </p:sp>
        <p:sp>
          <p:nvSpPr>
            <p:cNvPr id="42" name="Rectangle 41">
              <a:extLst>
                <a:ext uri="{FF2B5EF4-FFF2-40B4-BE49-F238E27FC236}">
                  <a16:creationId xmlns:a16="http://schemas.microsoft.com/office/drawing/2014/main" id="{16AF5DA9-09D4-43DD-8542-06F83D0C0FE5}"/>
                </a:ext>
              </a:extLst>
            </p:cNvPr>
            <p:cNvSpPr/>
            <p:nvPr/>
          </p:nvSpPr>
          <p:spPr>
            <a:xfrm>
              <a:off x="8347172" y="1605682"/>
              <a:ext cx="2249970" cy="785805"/>
            </a:xfrm>
            <a:prstGeom prst="rect">
              <a:avLst/>
            </a:prstGeom>
            <a:solidFill>
              <a:schemeClr val="bg1"/>
            </a:solidFill>
          </p:spPr>
          <p:txBody>
            <a:bodyPr wrap="none">
              <a:spAutoFit/>
            </a:bodyPr>
            <a:lstStyle/>
            <a:p>
              <a:pPr>
                <a:lnSpc>
                  <a:spcPct val="90000"/>
                </a:lnSpc>
                <a:spcBef>
                  <a:spcPct val="0"/>
                </a:spcBef>
                <a:spcAft>
                  <a:spcPts val="624"/>
                </a:spcAft>
                <a:defRPr/>
              </a:pPr>
              <a:r>
                <a:rPr lang="en-US" sz="2497">
                  <a:ln w="3175">
                    <a:noFill/>
                  </a:ln>
                  <a:gradFill>
                    <a:gsLst>
                      <a:gs pos="32240">
                        <a:schemeClr val="tx1"/>
                      </a:gs>
                      <a:gs pos="59000">
                        <a:schemeClr val="tx1"/>
                      </a:gs>
                    </a:gsLst>
                    <a:lin ang="5400000" scaled="0"/>
                  </a:gradFill>
                  <a:latin typeface="+mj-lt"/>
                  <a:ea typeface="Segoe UI" panose="020B0502040204020203" pitchFamily="34" charset="0"/>
                  <a:cs typeface="Segoe UI Semibold" panose="020B0702040204020203" pitchFamily="34" charset="0"/>
                </a:rPr>
                <a:t>Purpose-built </a:t>
              </a:r>
              <a:br>
                <a:rPr lang="en-US" sz="2497">
                  <a:ln w="3175">
                    <a:noFill/>
                  </a:ln>
                  <a:gradFill>
                    <a:gsLst>
                      <a:gs pos="32240">
                        <a:schemeClr val="tx1"/>
                      </a:gs>
                      <a:gs pos="59000">
                        <a:schemeClr val="tx1"/>
                      </a:gs>
                    </a:gsLst>
                    <a:lin ang="5400000" scaled="0"/>
                  </a:gradFill>
                  <a:latin typeface="+mj-lt"/>
                  <a:ea typeface="Segoe UI" panose="020B0502040204020203" pitchFamily="34" charset="0"/>
                  <a:cs typeface="Segoe UI Semibold" panose="020B0702040204020203" pitchFamily="34" charset="0"/>
                </a:rPr>
              </a:br>
              <a:r>
                <a:rPr lang="en-US" sz="2497">
                  <a:ln w="3175">
                    <a:noFill/>
                  </a:ln>
                  <a:gradFill>
                    <a:gsLst>
                      <a:gs pos="32240">
                        <a:schemeClr val="tx1"/>
                      </a:gs>
                      <a:gs pos="59000">
                        <a:schemeClr val="tx1"/>
                      </a:gs>
                    </a:gsLst>
                    <a:lin ang="5400000" scaled="0"/>
                  </a:gradFill>
                  <a:latin typeface="+mj-lt"/>
                  <a:ea typeface="Segoe UI" panose="020B0502040204020203" pitchFamily="34" charset="0"/>
                  <a:cs typeface="Segoe UI Semibold" panose="020B0702040204020203" pitchFamily="34" charset="0"/>
                </a:rPr>
                <a:t>infrastructure </a:t>
              </a:r>
            </a:p>
          </p:txBody>
        </p:sp>
        <p:grpSp>
          <p:nvGrpSpPr>
            <p:cNvPr id="43" name="Group 42">
              <a:extLst>
                <a:ext uri="{FF2B5EF4-FFF2-40B4-BE49-F238E27FC236}">
                  <a16:creationId xmlns:a16="http://schemas.microsoft.com/office/drawing/2014/main" id="{BE42F7C3-D1BD-4CD1-B9F6-468610BE3213}"/>
                </a:ext>
              </a:extLst>
            </p:cNvPr>
            <p:cNvGrpSpPr/>
            <p:nvPr/>
          </p:nvGrpSpPr>
          <p:grpSpPr>
            <a:xfrm>
              <a:off x="8458186" y="2768290"/>
              <a:ext cx="1280782" cy="665790"/>
              <a:chOff x="8458186" y="2790119"/>
              <a:chExt cx="1280782" cy="665790"/>
            </a:xfrm>
          </p:grpSpPr>
          <p:sp>
            <p:nvSpPr>
              <p:cNvPr id="44" name="server" title="Icon of a server tower">
                <a:extLst>
                  <a:ext uri="{FF2B5EF4-FFF2-40B4-BE49-F238E27FC236}">
                    <a16:creationId xmlns:a16="http://schemas.microsoft.com/office/drawing/2014/main" id="{4A6D5AA7-8CE3-46AD-BC06-817040D4A082}"/>
                  </a:ext>
                </a:extLst>
              </p:cNvPr>
              <p:cNvSpPr>
                <a:spLocks noChangeAspect="1" noEditPoints="1"/>
              </p:cNvSpPr>
              <p:nvPr/>
            </p:nvSpPr>
            <p:spPr bwMode="auto">
              <a:xfrm>
                <a:off x="8458186" y="2790119"/>
                <a:ext cx="350534" cy="66579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45" name="server" title="Icon of a server tower">
                <a:extLst>
                  <a:ext uri="{FF2B5EF4-FFF2-40B4-BE49-F238E27FC236}">
                    <a16:creationId xmlns:a16="http://schemas.microsoft.com/office/drawing/2014/main" id="{66F48243-ED3F-41A3-8C71-5D71541F5687}"/>
                  </a:ext>
                </a:extLst>
              </p:cNvPr>
              <p:cNvSpPr>
                <a:spLocks noChangeAspect="1" noEditPoints="1"/>
              </p:cNvSpPr>
              <p:nvPr/>
            </p:nvSpPr>
            <p:spPr bwMode="auto">
              <a:xfrm>
                <a:off x="8923310" y="2790119"/>
                <a:ext cx="350534" cy="66579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46" name="server" title="Icon of a server tower">
                <a:extLst>
                  <a:ext uri="{FF2B5EF4-FFF2-40B4-BE49-F238E27FC236}">
                    <a16:creationId xmlns:a16="http://schemas.microsoft.com/office/drawing/2014/main" id="{AC27C99C-6B28-4A99-87EF-F37532216FDB}"/>
                  </a:ext>
                </a:extLst>
              </p:cNvPr>
              <p:cNvSpPr>
                <a:spLocks noChangeAspect="1" noEditPoints="1"/>
              </p:cNvSpPr>
              <p:nvPr/>
            </p:nvSpPr>
            <p:spPr bwMode="auto">
              <a:xfrm>
                <a:off x="9388434" y="2790119"/>
                <a:ext cx="350534" cy="66579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grpSp>
      </p:grpSp>
    </p:spTree>
    <p:extLst>
      <p:ext uri="{BB962C8B-B14F-4D97-AF65-F5344CB8AC3E}">
        <p14:creationId xmlns:p14="http://schemas.microsoft.com/office/powerpoint/2010/main" val="1545301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par>
                                <p:cTn id="12" presetID="42" presetClass="path" presetSubtype="0" decel="100000" fill="hold" grpId="1" nodeType="withEffect">
                                  <p:stCondLst>
                                    <p:cond delay="250"/>
                                  </p:stCondLst>
                                  <p:childTnLst>
                                    <p:animMotion origin="layout" path="M 2.08333E-6 1.85185E-6 L 2.08333E-6 0.04097 " pathEditMode="relative" rAng="0" ptsTypes="AA">
                                      <p:cBhvr>
                                        <p:cTn id="13" dur="750" spd="-100000" fill="hold"/>
                                        <p:tgtEl>
                                          <p:spTgt spid="33"/>
                                        </p:tgtEl>
                                        <p:attrNameLst>
                                          <p:attrName>ppt_x</p:attrName>
                                          <p:attrName>ppt_y</p:attrName>
                                        </p:attrNameLst>
                                      </p:cBhvr>
                                      <p:rCtr x="0" y="2037"/>
                                    </p:animMotion>
                                  </p:childTnLst>
                                </p:cTn>
                              </p:par>
                              <p:par>
                                <p:cTn id="14" presetID="10" presetClass="entr" presetSubtype="0" fill="hold" grpId="0" nodeType="withEffect">
                                  <p:stCondLst>
                                    <p:cond delay="45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42" presetClass="path" presetSubtype="0" decel="100000" fill="hold" grpId="1" nodeType="withEffect">
                                  <p:stCondLst>
                                    <p:cond delay="450"/>
                                  </p:stCondLst>
                                  <p:childTnLst>
                                    <p:animMotion origin="layout" path="M -3.75E-6 1.85185E-6 L -3.75E-6 0.04097 " pathEditMode="relative" rAng="0" ptsTypes="AA">
                                      <p:cBhvr>
                                        <p:cTn id="18" dur="750" spd="-100000" fill="hold"/>
                                        <p:tgtEl>
                                          <p:spTgt spid="35"/>
                                        </p:tgtEl>
                                        <p:attrNameLst>
                                          <p:attrName>ppt_x</p:attrName>
                                          <p:attrName>ppt_y</p:attrName>
                                        </p:attrNameLst>
                                      </p:cBhvr>
                                      <p:rCtr x="0" y="2037"/>
                                    </p:animMotion>
                                  </p:childTnLst>
                                </p:cTn>
                              </p:par>
                              <p:par>
                                <p:cTn id="19" presetID="10" presetClass="entr" presetSubtype="0" fill="hold" grpId="0" nodeType="withEffect">
                                  <p:stCondLst>
                                    <p:cond delay="65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42" presetClass="path" presetSubtype="0" decel="100000" fill="hold" grpId="1" nodeType="withEffect">
                                  <p:stCondLst>
                                    <p:cond delay="650"/>
                                  </p:stCondLst>
                                  <p:childTnLst>
                                    <p:animMotion origin="layout" path="M 4.58333E-6 1.85185E-6 L 4.58333E-6 0.04097 " pathEditMode="relative" rAng="0" ptsTypes="AA">
                                      <p:cBhvr>
                                        <p:cTn id="23" dur="750" spd="-100000" fill="hold"/>
                                        <p:tgtEl>
                                          <p:spTgt spid="34"/>
                                        </p:tgtEl>
                                        <p:attrNameLst>
                                          <p:attrName>ppt_x</p:attrName>
                                          <p:attrName>ppt_y</p:attrName>
                                        </p:attrNameLst>
                                      </p:cBhvr>
                                      <p:rCtr x="0" y="2037"/>
                                    </p:animMotion>
                                  </p:childTnLst>
                                </p:cTn>
                              </p:par>
                            </p:childTnLst>
                          </p:cTn>
                        </p:par>
                        <p:par>
                          <p:cTn id="24" fill="hold">
                            <p:stCondLst>
                              <p:cond delay="1400"/>
                            </p:stCondLst>
                            <p:childTnLst>
                              <p:par>
                                <p:cTn id="25" presetID="10" presetClass="entr" presetSubtype="0"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19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4" grpId="0"/>
      <p:bldP spid="34" grpId="1"/>
      <p:bldP spid="33" grpId="0"/>
      <p:bldP spid="33" grpId="1"/>
      <p:bldP spid="35" grpId="0"/>
      <p:bldP spid="3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D2769-B76C-41F2-B440-EE540C44C374}"/>
              </a:ext>
            </a:extLst>
          </p:cNvPr>
          <p:cNvSpPr>
            <a:spLocks noGrp="1"/>
          </p:cNvSpPr>
          <p:nvPr>
            <p:ph type="title"/>
          </p:nvPr>
        </p:nvSpPr>
        <p:spPr/>
        <p:txBody>
          <a:bodyPr/>
          <a:lstStyle/>
          <a:p>
            <a:r>
              <a:rPr lang="en-US"/>
              <a:t>Benefits of replatforming SAP to public cloud</a:t>
            </a:r>
          </a:p>
        </p:txBody>
      </p:sp>
    </p:spTree>
    <p:extLst>
      <p:ext uri="{BB962C8B-B14F-4D97-AF65-F5344CB8AC3E}">
        <p14:creationId xmlns:p14="http://schemas.microsoft.com/office/powerpoint/2010/main" val="7546721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Rectangle 255">
            <a:extLst>
              <a:ext uri="{FF2B5EF4-FFF2-40B4-BE49-F238E27FC236}">
                <a16:creationId xmlns:a16="http://schemas.microsoft.com/office/drawing/2014/main" id="{6CCC9996-8DFE-4D10-AFC9-FC9707D36D46}"/>
              </a:ext>
            </a:extLst>
          </p:cNvPr>
          <p:cNvSpPr/>
          <p:nvPr/>
        </p:nvSpPr>
        <p:spPr bwMode="auto">
          <a:xfrm>
            <a:off x="4147609" y="4794581"/>
            <a:ext cx="235423" cy="1309105"/>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sp>
        <p:nvSpPr>
          <p:cNvPr id="257" name="Rectangle 256">
            <a:extLst>
              <a:ext uri="{FF2B5EF4-FFF2-40B4-BE49-F238E27FC236}">
                <a16:creationId xmlns:a16="http://schemas.microsoft.com/office/drawing/2014/main" id="{6C58D50C-09AE-4E7C-8F9C-11BB930F2B96}"/>
              </a:ext>
            </a:extLst>
          </p:cNvPr>
          <p:cNvSpPr/>
          <p:nvPr/>
        </p:nvSpPr>
        <p:spPr bwMode="auto">
          <a:xfrm>
            <a:off x="4445900" y="4009145"/>
            <a:ext cx="235423" cy="2089801"/>
          </a:xfrm>
          <a:prstGeom prst="rect">
            <a:avLst/>
          </a:prstGeom>
          <a:solidFill>
            <a:schemeClr val="tx2"/>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sp>
        <p:nvSpPr>
          <p:cNvPr id="258" name="Rectangle 257">
            <a:extLst>
              <a:ext uri="{FF2B5EF4-FFF2-40B4-BE49-F238E27FC236}">
                <a16:creationId xmlns:a16="http://schemas.microsoft.com/office/drawing/2014/main" id="{28504C5B-93F0-401A-AB8A-10B7379D9960}"/>
              </a:ext>
            </a:extLst>
          </p:cNvPr>
          <p:cNvSpPr/>
          <p:nvPr/>
        </p:nvSpPr>
        <p:spPr bwMode="auto">
          <a:xfrm>
            <a:off x="7057207" y="3807996"/>
            <a:ext cx="235423" cy="2281807"/>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sp>
        <p:nvSpPr>
          <p:cNvPr id="259" name="Rectangle 258">
            <a:extLst>
              <a:ext uri="{FF2B5EF4-FFF2-40B4-BE49-F238E27FC236}">
                <a16:creationId xmlns:a16="http://schemas.microsoft.com/office/drawing/2014/main" id="{64108296-23FD-410A-B74B-37A6D0A04C81}"/>
              </a:ext>
            </a:extLst>
          </p:cNvPr>
          <p:cNvSpPr/>
          <p:nvPr/>
        </p:nvSpPr>
        <p:spPr bwMode="auto">
          <a:xfrm>
            <a:off x="7339617" y="1641064"/>
            <a:ext cx="246575" cy="4448739"/>
          </a:xfrm>
          <a:prstGeom prst="rect">
            <a:avLst/>
          </a:prstGeom>
          <a:solidFill>
            <a:schemeClr val="tx2"/>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C037BBB-3E45-47E5-AA18-5EEC1CEAD9ED}"/>
              </a:ext>
            </a:extLst>
          </p:cNvPr>
          <p:cNvSpPr>
            <a:spLocks noGrp="1"/>
          </p:cNvSpPr>
          <p:nvPr>
            <p:ph type="title"/>
          </p:nvPr>
        </p:nvSpPr>
        <p:spPr/>
        <p:txBody>
          <a:bodyPr/>
          <a:lstStyle/>
          <a:p>
            <a:r>
              <a:rPr lang="en-US"/>
              <a:t>On-demand infrastructure for SAP HANA</a:t>
            </a:r>
          </a:p>
        </p:txBody>
      </p:sp>
      <p:sp>
        <p:nvSpPr>
          <p:cNvPr id="32" name="TextBox 31">
            <a:extLst>
              <a:ext uri="{FF2B5EF4-FFF2-40B4-BE49-F238E27FC236}">
                <a16:creationId xmlns:a16="http://schemas.microsoft.com/office/drawing/2014/main" id="{0669D931-2876-471C-BCAB-8C551B9F8E39}"/>
              </a:ext>
            </a:extLst>
          </p:cNvPr>
          <p:cNvSpPr txBox="1"/>
          <p:nvPr/>
        </p:nvSpPr>
        <p:spPr>
          <a:xfrm>
            <a:off x="8290689" y="1472656"/>
            <a:ext cx="3845370" cy="4246330"/>
          </a:xfrm>
          <a:prstGeom prst="rect">
            <a:avLst/>
          </a:prstGeom>
          <a:noFill/>
        </p:spPr>
        <p:txBody>
          <a:bodyPr wrap="square" lIns="186521" tIns="149217" rIns="186521" bIns="149217" rtlCol="0">
            <a:spAutoFit/>
          </a:bodyPr>
          <a:lstStyle/>
          <a:p>
            <a:pPr marL="174862" lvl="1" indent="-174862" defTabSz="951304">
              <a:spcBef>
                <a:spcPts val="1224"/>
              </a:spcBef>
              <a:buSzPct val="90000"/>
              <a:buFont typeface="Arial" panose="020B0604020202020204" pitchFamily="34" charset="0"/>
              <a:buChar char="•"/>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Hyper-threaded VMs</a:t>
            </a:r>
          </a:p>
          <a:p>
            <a:pPr marL="174862" lvl="1" indent="-174862" defTabSz="951304">
              <a:spcBef>
                <a:spcPts val="1224"/>
              </a:spcBef>
              <a:buSzPct val="90000"/>
              <a:buFont typeface="Arial" panose="020B0604020202020204" pitchFamily="34" charset="0"/>
              <a:buChar char="•"/>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Intel® Xeon® E7-8890 v3 processor</a:t>
            </a:r>
          </a:p>
          <a:p>
            <a:pPr marL="174862" lvl="1" indent="-174862" defTabSz="951304">
              <a:spcBef>
                <a:spcPts val="1224"/>
              </a:spcBef>
              <a:buSzPct val="90000"/>
              <a:buFont typeface="Arial" panose="020B0604020202020204" pitchFamily="34" charset="0"/>
              <a:buChar char="•"/>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DDR4 memory</a:t>
            </a:r>
          </a:p>
          <a:p>
            <a:pPr marL="174862" lvl="1" indent="-174862" defTabSz="951304">
              <a:spcBef>
                <a:spcPts val="1224"/>
              </a:spcBef>
              <a:buSzPct val="90000"/>
              <a:buFont typeface="Arial" panose="020B0604020202020204" pitchFamily="34" charset="0"/>
              <a:buChar char="•"/>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&lt;1ms latency for storage writes</a:t>
            </a:r>
          </a:p>
          <a:p>
            <a:pPr marL="174862" lvl="1" indent="-174862" defTabSz="951304">
              <a:spcBef>
                <a:spcPts val="1224"/>
              </a:spcBef>
              <a:buSzPct val="90000"/>
              <a:buFont typeface="Arial" panose="020B0604020202020204" pitchFamily="34" charset="0"/>
              <a:buChar char="•"/>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Flexible CPU to memory options</a:t>
            </a:r>
          </a:p>
          <a:p>
            <a:pPr marL="174862" lvl="1" indent="-174862" defTabSz="951304">
              <a:spcBef>
                <a:spcPts val="1224"/>
              </a:spcBef>
              <a:buSzPct val="90000"/>
              <a:buFont typeface="Arial" panose="020B0604020202020204" pitchFamily="34" charset="0"/>
              <a:buChar char="•"/>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Available in 10 regions today and</a:t>
            </a:r>
            <a:b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12 more launching by end of 2018</a:t>
            </a:r>
          </a:p>
          <a:p>
            <a:pPr marL="174862" lvl="1" indent="-174862" defTabSz="951304">
              <a:spcBef>
                <a:spcPts val="1224"/>
              </a:spcBef>
              <a:buSzPct val="90000"/>
              <a:buFont typeface="Arial" panose="020B0604020202020204" pitchFamily="34" charset="0"/>
              <a:buChar char="•"/>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On demand pricing </a:t>
            </a:r>
          </a:p>
          <a:p>
            <a:pPr marL="174862" lvl="1" indent="-174862" defTabSz="951304">
              <a:spcBef>
                <a:spcPts val="1224"/>
              </a:spcBef>
              <a:buSzPct val="90000"/>
              <a:buFont typeface="Arial" panose="020B0604020202020204" pitchFamily="34" charset="0"/>
              <a:buChar char="•"/>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82% savings with 3-year</a:t>
            </a:r>
            <a:b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reserved VM instances</a:t>
            </a:r>
          </a:p>
          <a:p>
            <a:pPr marL="174862" lvl="1" indent="-174862" defTabSz="951304">
              <a:spcBef>
                <a:spcPts val="1224"/>
              </a:spcBef>
              <a:buSzPct val="90000"/>
              <a:buFont typeface="Arial" panose="020B0604020202020204" pitchFamily="34" charset="0"/>
              <a:buChar char="•"/>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Deployment in minutes</a:t>
            </a:r>
            <a:b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with automation templates</a:t>
            </a:r>
          </a:p>
        </p:txBody>
      </p:sp>
      <p:sp>
        <p:nvSpPr>
          <p:cNvPr id="7" name="Rectangle 6">
            <a:extLst>
              <a:ext uri="{FF2B5EF4-FFF2-40B4-BE49-F238E27FC236}">
                <a16:creationId xmlns:a16="http://schemas.microsoft.com/office/drawing/2014/main" id="{0EB8FA4C-3F47-4288-8DA9-31F4701306C7}"/>
              </a:ext>
            </a:extLst>
          </p:cNvPr>
          <p:cNvSpPr/>
          <p:nvPr/>
        </p:nvSpPr>
        <p:spPr bwMode="auto">
          <a:xfrm>
            <a:off x="1160364" y="1465288"/>
            <a:ext cx="7123082" cy="4633217"/>
          </a:xfrm>
          <a:custGeom>
            <a:avLst/>
            <a:gdLst>
              <a:gd name="connsiteX0" fmla="*/ 0 w 3241611"/>
              <a:gd name="connsiteY0" fmla="*/ 0 h 3241611"/>
              <a:gd name="connsiteX1" fmla="*/ 3241611 w 3241611"/>
              <a:gd name="connsiteY1" fmla="*/ 0 h 3241611"/>
              <a:gd name="connsiteX2" fmla="*/ 3241611 w 3241611"/>
              <a:gd name="connsiteY2" fmla="*/ 3241611 h 3241611"/>
              <a:gd name="connsiteX3" fmla="*/ 0 w 3241611"/>
              <a:gd name="connsiteY3" fmla="*/ 3241611 h 3241611"/>
              <a:gd name="connsiteX4" fmla="*/ 0 w 3241611"/>
              <a:gd name="connsiteY4" fmla="*/ 0 h 3241611"/>
              <a:gd name="connsiteX0" fmla="*/ 3241611 w 3333051"/>
              <a:gd name="connsiteY0" fmla="*/ 0 h 3241611"/>
              <a:gd name="connsiteX1" fmla="*/ 3241611 w 3333051"/>
              <a:gd name="connsiteY1" fmla="*/ 3241611 h 3241611"/>
              <a:gd name="connsiteX2" fmla="*/ 0 w 3333051"/>
              <a:gd name="connsiteY2" fmla="*/ 3241611 h 3241611"/>
              <a:gd name="connsiteX3" fmla="*/ 0 w 3333051"/>
              <a:gd name="connsiteY3" fmla="*/ 0 h 3241611"/>
              <a:gd name="connsiteX4" fmla="*/ 3333051 w 3333051"/>
              <a:gd name="connsiteY4" fmla="*/ 91440 h 3241611"/>
              <a:gd name="connsiteX0" fmla="*/ 3241611 w 3241611"/>
              <a:gd name="connsiteY0" fmla="*/ 0 h 3241611"/>
              <a:gd name="connsiteX1" fmla="*/ 3241611 w 3241611"/>
              <a:gd name="connsiteY1" fmla="*/ 3241611 h 3241611"/>
              <a:gd name="connsiteX2" fmla="*/ 0 w 3241611"/>
              <a:gd name="connsiteY2" fmla="*/ 3241611 h 3241611"/>
              <a:gd name="connsiteX3" fmla="*/ 0 w 3241611"/>
              <a:gd name="connsiteY3" fmla="*/ 0 h 3241611"/>
              <a:gd name="connsiteX0" fmla="*/ 3241611 w 3241611"/>
              <a:gd name="connsiteY0" fmla="*/ 3241611 h 3241611"/>
              <a:gd name="connsiteX1" fmla="*/ 0 w 3241611"/>
              <a:gd name="connsiteY1" fmla="*/ 3241611 h 3241611"/>
              <a:gd name="connsiteX2" fmla="*/ 0 w 3241611"/>
              <a:gd name="connsiteY2" fmla="*/ 0 h 3241611"/>
            </a:gdLst>
            <a:ahLst/>
            <a:cxnLst>
              <a:cxn ang="0">
                <a:pos x="connsiteX0" y="connsiteY0"/>
              </a:cxn>
              <a:cxn ang="0">
                <a:pos x="connsiteX1" y="connsiteY1"/>
              </a:cxn>
              <a:cxn ang="0">
                <a:pos x="connsiteX2" y="connsiteY2"/>
              </a:cxn>
            </a:cxnLst>
            <a:rect l="l" t="t" r="r" b="b"/>
            <a:pathLst>
              <a:path w="3241611" h="3241611">
                <a:moveTo>
                  <a:pt x="3241611" y="3241611"/>
                </a:moveTo>
                <a:lnTo>
                  <a:pt x="0" y="3241611"/>
                </a:lnTo>
                <a:lnTo>
                  <a:pt x="0" y="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C4EE2D97-A727-48FF-B793-DE9A0CE69810}"/>
              </a:ext>
            </a:extLst>
          </p:cNvPr>
          <p:cNvGrpSpPr/>
          <p:nvPr/>
        </p:nvGrpSpPr>
        <p:grpSpPr>
          <a:xfrm>
            <a:off x="1160365" y="6098506"/>
            <a:ext cx="6161335" cy="77563"/>
            <a:chOff x="853440" y="6066791"/>
            <a:chExt cx="6041073" cy="1594802"/>
          </a:xfrm>
        </p:grpSpPr>
        <p:cxnSp>
          <p:nvCxnSpPr>
            <p:cNvPr id="9" name="Straight Connector 8">
              <a:extLst>
                <a:ext uri="{FF2B5EF4-FFF2-40B4-BE49-F238E27FC236}">
                  <a16:creationId xmlns:a16="http://schemas.microsoft.com/office/drawing/2014/main" id="{92B89949-7E67-48D5-93D3-CD4E1B2B3FEA}"/>
                </a:ext>
              </a:extLst>
            </p:cNvPr>
            <p:cNvCxnSpPr/>
            <p:nvPr/>
          </p:nvCxnSpPr>
          <p:spPr>
            <a:xfrm>
              <a:off x="853440" y="6066791"/>
              <a:ext cx="0" cy="1594802"/>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5" name="Straight Connector 64">
              <a:extLst>
                <a:ext uri="{FF2B5EF4-FFF2-40B4-BE49-F238E27FC236}">
                  <a16:creationId xmlns:a16="http://schemas.microsoft.com/office/drawing/2014/main" id="{0E0E468A-E4CF-4F8C-BC1F-862A585B06BB}"/>
                </a:ext>
              </a:extLst>
            </p:cNvPr>
            <p:cNvCxnSpPr/>
            <p:nvPr/>
          </p:nvCxnSpPr>
          <p:spPr>
            <a:xfrm>
              <a:off x="1186416" y="6066791"/>
              <a:ext cx="0" cy="1594802"/>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9" name="Straight Connector 68">
              <a:extLst>
                <a:ext uri="{FF2B5EF4-FFF2-40B4-BE49-F238E27FC236}">
                  <a16:creationId xmlns:a16="http://schemas.microsoft.com/office/drawing/2014/main" id="{4418BD4D-609C-4726-B850-1A3502BCE709}"/>
                </a:ext>
              </a:extLst>
            </p:cNvPr>
            <p:cNvCxnSpPr/>
            <p:nvPr/>
          </p:nvCxnSpPr>
          <p:spPr>
            <a:xfrm>
              <a:off x="1566960" y="6066791"/>
              <a:ext cx="0" cy="1594802"/>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6" name="Straight Connector 85">
              <a:extLst>
                <a:ext uri="{FF2B5EF4-FFF2-40B4-BE49-F238E27FC236}">
                  <a16:creationId xmlns:a16="http://schemas.microsoft.com/office/drawing/2014/main" id="{BF9F70FF-7419-4E79-9C5F-D8519506C2B5}"/>
                </a:ext>
              </a:extLst>
            </p:cNvPr>
            <p:cNvCxnSpPr/>
            <p:nvPr/>
          </p:nvCxnSpPr>
          <p:spPr>
            <a:xfrm>
              <a:off x="2328048" y="6066791"/>
              <a:ext cx="0" cy="1594802"/>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8" name="Straight Connector 107">
              <a:extLst>
                <a:ext uri="{FF2B5EF4-FFF2-40B4-BE49-F238E27FC236}">
                  <a16:creationId xmlns:a16="http://schemas.microsoft.com/office/drawing/2014/main" id="{7D205AE0-D834-4035-BD59-C8A501C8E75F}"/>
                </a:ext>
              </a:extLst>
            </p:cNvPr>
            <p:cNvCxnSpPr/>
            <p:nvPr/>
          </p:nvCxnSpPr>
          <p:spPr>
            <a:xfrm>
              <a:off x="3897792" y="6066791"/>
              <a:ext cx="0" cy="1594802"/>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86" name="Straight Connector 185">
              <a:extLst>
                <a:ext uri="{FF2B5EF4-FFF2-40B4-BE49-F238E27FC236}">
                  <a16:creationId xmlns:a16="http://schemas.microsoft.com/office/drawing/2014/main" id="{1447B1C9-583E-4363-AAEC-B6B7D860C0DF}"/>
                </a:ext>
              </a:extLst>
            </p:cNvPr>
            <p:cNvCxnSpPr/>
            <p:nvPr/>
          </p:nvCxnSpPr>
          <p:spPr>
            <a:xfrm>
              <a:off x="6894513" y="6066791"/>
              <a:ext cx="0" cy="1594802"/>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237" name="TextBox 236">
            <a:extLst>
              <a:ext uri="{FF2B5EF4-FFF2-40B4-BE49-F238E27FC236}">
                <a16:creationId xmlns:a16="http://schemas.microsoft.com/office/drawing/2014/main" id="{95BDA383-C6C6-4163-AD41-48A7184D7139}"/>
              </a:ext>
            </a:extLst>
          </p:cNvPr>
          <p:cNvSpPr txBox="1"/>
          <p:nvPr/>
        </p:nvSpPr>
        <p:spPr>
          <a:xfrm>
            <a:off x="541447" y="1368226"/>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4TB</a:t>
            </a:r>
          </a:p>
        </p:txBody>
      </p:sp>
      <p:sp>
        <p:nvSpPr>
          <p:cNvPr id="238" name="TextBox 237">
            <a:extLst>
              <a:ext uri="{FF2B5EF4-FFF2-40B4-BE49-F238E27FC236}">
                <a16:creationId xmlns:a16="http://schemas.microsoft.com/office/drawing/2014/main" id="{6B63C2A5-E5A0-4172-BAE0-013AB4C8AA22}"/>
              </a:ext>
            </a:extLst>
          </p:cNvPr>
          <p:cNvSpPr txBox="1"/>
          <p:nvPr/>
        </p:nvSpPr>
        <p:spPr>
          <a:xfrm>
            <a:off x="541447" y="2572078"/>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3TB</a:t>
            </a:r>
          </a:p>
        </p:txBody>
      </p:sp>
      <p:sp>
        <p:nvSpPr>
          <p:cNvPr id="239" name="TextBox 238">
            <a:extLst>
              <a:ext uri="{FF2B5EF4-FFF2-40B4-BE49-F238E27FC236}">
                <a16:creationId xmlns:a16="http://schemas.microsoft.com/office/drawing/2014/main" id="{8BF716E6-F079-41F6-871F-08479642B759}"/>
              </a:ext>
            </a:extLst>
          </p:cNvPr>
          <p:cNvSpPr txBox="1"/>
          <p:nvPr/>
        </p:nvSpPr>
        <p:spPr>
          <a:xfrm>
            <a:off x="541447" y="3750209"/>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2TB</a:t>
            </a:r>
          </a:p>
        </p:txBody>
      </p:sp>
      <p:sp>
        <p:nvSpPr>
          <p:cNvPr id="240" name="TextBox 239">
            <a:extLst>
              <a:ext uri="{FF2B5EF4-FFF2-40B4-BE49-F238E27FC236}">
                <a16:creationId xmlns:a16="http://schemas.microsoft.com/office/drawing/2014/main" id="{E01B7CE7-1370-4387-8F9B-3190DBAEAFBC}"/>
              </a:ext>
            </a:extLst>
          </p:cNvPr>
          <p:cNvSpPr txBox="1"/>
          <p:nvPr/>
        </p:nvSpPr>
        <p:spPr>
          <a:xfrm>
            <a:off x="541447" y="4928341"/>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1TB</a:t>
            </a:r>
          </a:p>
        </p:txBody>
      </p:sp>
      <p:sp>
        <p:nvSpPr>
          <p:cNvPr id="241" name="TextBox 240">
            <a:extLst>
              <a:ext uri="{FF2B5EF4-FFF2-40B4-BE49-F238E27FC236}">
                <a16:creationId xmlns:a16="http://schemas.microsoft.com/office/drawing/2014/main" id="{B4663FFE-6474-407B-8B54-B8F643BD2484}"/>
              </a:ext>
            </a:extLst>
          </p:cNvPr>
          <p:cNvSpPr txBox="1"/>
          <p:nvPr/>
        </p:nvSpPr>
        <p:spPr>
          <a:xfrm>
            <a:off x="541447" y="5270256"/>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512</a:t>
            </a:r>
          </a:p>
        </p:txBody>
      </p:sp>
      <p:sp>
        <p:nvSpPr>
          <p:cNvPr id="242" name="TextBox 241">
            <a:extLst>
              <a:ext uri="{FF2B5EF4-FFF2-40B4-BE49-F238E27FC236}">
                <a16:creationId xmlns:a16="http://schemas.microsoft.com/office/drawing/2014/main" id="{9EFCE961-5B28-4960-BA84-D97E16586320}"/>
              </a:ext>
            </a:extLst>
          </p:cNvPr>
          <p:cNvSpPr txBox="1"/>
          <p:nvPr/>
        </p:nvSpPr>
        <p:spPr>
          <a:xfrm>
            <a:off x="541447" y="5612172"/>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256</a:t>
            </a:r>
          </a:p>
        </p:txBody>
      </p:sp>
      <p:cxnSp>
        <p:nvCxnSpPr>
          <p:cNvPr id="193" name="Straight Connector 192">
            <a:extLst>
              <a:ext uri="{FF2B5EF4-FFF2-40B4-BE49-F238E27FC236}">
                <a16:creationId xmlns:a16="http://schemas.microsoft.com/office/drawing/2014/main" id="{08CBEEB4-B094-45BD-B1B9-C3E7AB0E56C4}"/>
              </a:ext>
            </a:extLst>
          </p:cNvPr>
          <p:cNvCxnSpPr>
            <a:cxnSpLocks/>
          </p:cNvCxnSpPr>
          <p:nvPr/>
        </p:nvCxnSpPr>
        <p:spPr>
          <a:xfrm>
            <a:off x="1074546" y="6098505"/>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95" name="Straight Connector 194">
            <a:extLst>
              <a:ext uri="{FF2B5EF4-FFF2-40B4-BE49-F238E27FC236}">
                <a16:creationId xmlns:a16="http://schemas.microsoft.com/office/drawing/2014/main" id="{DCE8BA3D-B2AD-4734-AA9E-BAEC9564B366}"/>
              </a:ext>
            </a:extLst>
          </p:cNvPr>
          <p:cNvCxnSpPr>
            <a:cxnSpLocks/>
          </p:cNvCxnSpPr>
          <p:nvPr/>
        </p:nvCxnSpPr>
        <p:spPr>
          <a:xfrm>
            <a:off x="1074546" y="5722038"/>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97" name="Straight Connector 196">
            <a:extLst>
              <a:ext uri="{FF2B5EF4-FFF2-40B4-BE49-F238E27FC236}">
                <a16:creationId xmlns:a16="http://schemas.microsoft.com/office/drawing/2014/main" id="{9542898C-B79F-4876-9992-B1FAF6B19273}"/>
              </a:ext>
            </a:extLst>
          </p:cNvPr>
          <p:cNvCxnSpPr>
            <a:cxnSpLocks/>
          </p:cNvCxnSpPr>
          <p:nvPr/>
        </p:nvCxnSpPr>
        <p:spPr>
          <a:xfrm>
            <a:off x="1074546" y="5380122"/>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0" name="Straight Connector 199">
            <a:extLst>
              <a:ext uri="{FF2B5EF4-FFF2-40B4-BE49-F238E27FC236}">
                <a16:creationId xmlns:a16="http://schemas.microsoft.com/office/drawing/2014/main" id="{2F74FEE4-1B45-40C3-A9EE-4C5ED6C82AE8}"/>
              </a:ext>
            </a:extLst>
          </p:cNvPr>
          <p:cNvCxnSpPr>
            <a:cxnSpLocks/>
          </p:cNvCxnSpPr>
          <p:nvPr/>
        </p:nvCxnSpPr>
        <p:spPr>
          <a:xfrm>
            <a:off x="1074546" y="5038206"/>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11" name="Straight Connector 210">
            <a:extLst>
              <a:ext uri="{FF2B5EF4-FFF2-40B4-BE49-F238E27FC236}">
                <a16:creationId xmlns:a16="http://schemas.microsoft.com/office/drawing/2014/main" id="{16AD4978-80B0-47C3-B45A-B328FAE72C97}"/>
              </a:ext>
            </a:extLst>
          </p:cNvPr>
          <p:cNvCxnSpPr>
            <a:cxnSpLocks/>
          </p:cNvCxnSpPr>
          <p:nvPr/>
        </p:nvCxnSpPr>
        <p:spPr>
          <a:xfrm>
            <a:off x="1074546" y="3860076"/>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20" name="Straight Connector 219">
            <a:extLst>
              <a:ext uri="{FF2B5EF4-FFF2-40B4-BE49-F238E27FC236}">
                <a16:creationId xmlns:a16="http://schemas.microsoft.com/office/drawing/2014/main" id="{1B9C8846-1A71-445E-9B12-A6D1CFD4884E}"/>
              </a:ext>
            </a:extLst>
          </p:cNvPr>
          <p:cNvCxnSpPr>
            <a:cxnSpLocks/>
          </p:cNvCxnSpPr>
          <p:nvPr/>
        </p:nvCxnSpPr>
        <p:spPr>
          <a:xfrm>
            <a:off x="1074546" y="2681944"/>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25" name="Straight Connector 224">
            <a:extLst>
              <a:ext uri="{FF2B5EF4-FFF2-40B4-BE49-F238E27FC236}">
                <a16:creationId xmlns:a16="http://schemas.microsoft.com/office/drawing/2014/main" id="{B0D2A6C4-4EF8-4B3E-A1D3-BAFA9D3696CD}"/>
              </a:ext>
            </a:extLst>
          </p:cNvPr>
          <p:cNvCxnSpPr>
            <a:cxnSpLocks/>
          </p:cNvCxnSpPr>
          <p:nvPr/>
        </p:nvCxnSpPr>
        <p:spPr>
          <a:xfrm>
            <a:off x="1074546" y="1477100"/>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3" name="Straight Connector 242">
            <a:extLst>
              <a:ext uri="{FF2B5EF4-FFF2-40B4-BE49-F238E27FC236}">
                <a16:creationId xmlns:a16="http://schemas.microsoft.com/office/drawing/2014/main" id="{B8B3D334-B428-4380-B2DD-93BB5E290FD5}"/>
              </a:ext>
            </a:extLst>
          </p:cNvPr>
          <p:cNvCxnSpPr>
            <a:cxnSpLocks/>
          </p:cNvCxnSpPr>
          <p:nvPr/>
        </p:nvCxnSpPr>
        <p:spPr>
          <a:xfrm>
            <a:off x="1074546" y="5911473"/>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44" name="TextBox 243">
            <a:extLst>
              <a:ext uri="{FF2B5EF4-FFF2-40B4-BE49-F238E27FC236}">
                <a16:creationId xmlns:a16="http://schemas.microsoft.com/office/drawing/2014/main" id="{5223F323-362E-4265-B98F-2078A54FFAFB}"/>
              </a:ext>
            </a:extLst>
          </p:cNvPr>
          <p:cNvSpPr txBox="1"/>
          <p:nvPr/>
        </p:nvSpPr>
        <p:spPr>
          <a:xfrm>
            <a:off x="541447" y="5801606"/>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219</a:t>
            </a:r>
          </a:p>
        </p:txBody>
      </p:sp>
      <p:sp>
        <p:nvSpPr>
          <p:cNvPr id="245" name="TextBox 244">
            <a:extLst>
              <a:ext uri="{FF2B5EF4-FFF2-40B4-BE49-F238E27FC236}">
                <a16:creationId xmlns:a16="http://schemas.microsoft.com/office/drawing/2014/main" id="{19D2E4D7-8F9D-48B5-957D-DFE7307C379B}"/>
              </a:ext>
            </a:extLst>
          </p:cNvPr>
          <p:cNvSpPr txBox="1"/>
          <p:nvPr/>
        </p:nvSpPr>
        <p:spPr>
          <a:xfrm>
            <a:off x="1256812" y="6209621"/>
            <a:ext cx="486313" cy="224114"/>
          </a:xfrm>
          <a:prstGeom prst="rect">
            <a:avLst/>
          </a:prstGeom>
          <a:noFill/>
        </p:spPr>
        <p:txBody>
          <a:bodyPr wrap="square" lIns="0" tIns="0" rIns="0" bIns="0" rtlCol="0">
            <a:spAutoFit/>
          </a:bodyPr>
          <a:lstStyle/>
          <a:p>
            <a:pPr marL="0" lvl="1" algn="ctr"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8</a:t>
            </a:r>
          </a:p>
        </p:txBody>
      </p:sp>
      <p:sp>
        <p:nvSpPr>
          <p:cNvPr id="246" name="TextBox 245">
            <a:extLst>
              <a:ext uri="{FF2B5EF4-FFF2-40B4-BE49-F238E27FC236}">
                <a16:creationId xmlns:a16="http://schemas.microsoft.com/office/drawing/2014/main" id="{F43465D7-40FE-419A-8F7D-D2B23FAF7AD8}"/>
              </a:ext>
            </a:extLst>
          </p:cNvPr>
          <p:cNvSpPr txBox="1"/>
          <p:nvPr/>
        </p:nvSpPr>
        <p:spPr>
          <a:xfrm>
            <a:off x="1644932" y="6209621"/>
            <a:ext cx="486313" cy="224114"/>
          </a:xfrm>
          <a:prstGeom prst="rect">
            <a:avLst/>
          </a:prstGeom>
          <a:noFill/>
        </p:spPr>
        <p:txBody>
          <a:bodyPr wrap="square" lIns="0" tIns="0" rIns="0" bIns="0" rtlCol="0">
            <a:spAutoFit/>
          </a:bodyPr>
          <a:lstStyle/>
          <a:p>
            <a:pPr marL="0" lvl="1" algn="ctr"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16</a:t>
            </a:r>
          </a:p>
        </p:txBody>
      </p:sp>
      <p:sp>
        <p:nvSpPr>
          <p:cNvPr id="247" name="TextBox 246">
            <a:extLst>
              <a:ext uri="{FF2B5EF4-FFF2-40B4-BE49-F238E27FC236}">
                <a16:creationId xmlns:a16="http://schemas.microsoft.com/office/drawing/2014/main" id="{2EDFD8F0-916F-4570-AE7F-3FA03CCC9FD3}"/>
              </a:ext>
            </a:extLst>
          </p:cNvPr>
          <p:cNvSpPr txBox="1"/>
          <p:nvPr/>
        </p:nvSpPr>
        <p:spPr>
          <a:xfrm>
            <a:off x="2421171" y="6209621"/>
            <a:ext cx="486313" cy="224114"/>
          </a:xfrm>
          <a:prstGeom prst="rect">
            <a:avLst/>
          </a:prstGeom>
          <a:noFill/>
        </p:spPr>
        <p:txBody>
          <a:bodyPr wrap="square" lIns="0" tIns="0" rIns="0" bIns="0" rtlCol="0">
            <a:spAutoFit/>
          </a:bodyPr>
          <a:lstStyle/>
          <a:p>
            <a:pPr marL="0" lvl="1" algn="ctr"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32</a:t>
            </a:r>
          </a:p>
        </p:txBody>
      </p:sp>
      <p:sp>
        <p:nvSpPr>
          <p:cNvPr id="248" name="TextBox 247">
            <a:extLst>
              <a:ext uri="{FF2B5EF4-FFF2-40B4-BE49-F238E27FC236}">
                <a16:creationId xmlns:a16="http://schemas.microsoft.com/office/drawing/2014/main" id="{A0A03A5E-2C7F-4FD6-B083-F709889598FC}"/>
              </a:ext>
            </a:extLst>
          </p:cNvPr>
          <p:cNvSpPr txBox="1"/>
          <p:nvPr/>
        </p:nvSpPr>
        <p:spPr>
          <a:xfrm>
            <a:off x="4022165" y="6209621"/>
            <a:ext cx="486313" cy="224114"/>
          </a:xfrm>
          <a:prstGeom prst="rect">
            <a:avLst/>
          </a:prstGeom>
          <a:noFill/>
        </p:spPr>
        <p:txBody>
          <a:bodyPr wrap="square" lIns="0" tIns="0" rIns="0" bIns="0" rtlCol="0">
            <a:spAutoFit/>
          </a:bodyPr>
          <a:lstStyle/>
          <a:p>
            <a:pPr marL="0" lvl="1" algn="ctr"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64</a:t>
            </a:r>
          </a:p>
        </p:txBody>
      </p:sp>
      <p:sp>
        <p:nvSpPr>
          <p:cNvPr id="249" name="TextBox 248">
            <a:extLst>
              <a:ext uri="{FF2B5EF4-FFF2-40B4-BE49-F238E27FC236}">
                <a16:creationId xmlns:a16="http://schemas.microsoft.com/office/drawing/2014/main" id="{BDB691B1-3360-4B4A-8657-88924C7FD599}"/>
              </a:ext>
            </a:extLst>
          </p:cNvPr>
          <p:cNvSpPr txBox="1"/>
          <p:nvPr/>
        </p:nvSpPr>
        <p:spPr>
          <a:xfrm>
            <a:off x="7078543" y="6209621"/>
            <a:ext cx="486313" cy="224114"/>
          </a:xfrm>
          <a:prstGeom prst="rect">
            <a:avLst/>
          </a:prstGeom>
          <a:noFill/>
        </p:spPr>
        <p:txBody>
          <a:bodyPr wrap="square" lIns="0" tIns="0" rIns="0" bIns="0" rtlCol="0">
            <a:spAutoFit/>
          </a:bodyPr>
          <a:lstStyle/>
          <a:p>
            <a:pPr marL="0" lvl="1" algn="ctr"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128</a:t>
            </a:r>
          </a:p>
        </p:txBody>
      </p:sp>
      <p:sp>
        <p:nvSpPr>
          <p:cNvPr id="20" name="Rectangle 19">
            <a:extLst>
              <a:ext uri="{FF2B5EF4-FFF2-40B4-BE49-F238E27FC236}">
                <a16:creationId xmlns:a16="http://schemas.microsoft.com/office/drawing/2014/main" id="{F9EB9F88-7FE6-4E1F-BA16-FCBCEB1E341C}"/>
              </a:ext>
            </a:extLst>
          </p:cNvPr>
          <p:cNvSpPr/>
          <p:nvPr/>
        </p:nvSpPr>
        <p:spPr bwMode="auto">
          <a:xfrm>
            <a:off x="1256812" y="1458166"/>
            <a:ext cx="2765352" cy="7341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EB941E72-5DF6-4818-A9B3-C2239E8F8C82}"/>
              </a:ext>
            </a:extLst>
          </p:cNvPr>
          <p:cNvSpPr/>
          <p:nvPr/>
        </p:nvSpPr>
        <p:spPr bwMode="auto">
          <a:xfrm>
            <a:off x="1315793" y="1857709"/>
            <a:ext cx="235423" cy="233151"/>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sp>
        <p:nvSpPr>
          <p:cNvPr id="265" name="Rectangle 264">
            <a:extLst>
              <a:ext uri="{FF2B5EF4-FFF2-40B4-BE49-F238E27FC236}">
                <a16:creationId xmlns:a16="http://schemas.microsoft.com/office/drawing/2014/main" id="{B7D0FBD7-C344-4E89-8B5C-5618CD8A80E0}"/>
              </a:ext>
            </a:extLst>
          </p:cNvPr>
          <p:cNvSpPr/>
          <p:nvPr/>
        </p:nvSpPr>
        <p:spPr bwMode="auto">
          <a:xfrm>
            <a:off x="1315793" y="1559606"/>
            <a:ext cx="235423" cy="233151"/>
          </a:xfrm>
          <a:prstGeom prst="rect">
            <a:avLst/>
          </a:prstGeom>
          <a:solidFill>
            <a:schemeClr val="tx2"/>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sp>
        <p:nvSpPr>
          <p:cNvPr id="266" name="TextBox 265">
            <a:extLst>
              <a:ext uri="{FF2B5EF4-FFF2-40B4-BE49-F238E27FC236}">
                <a16:creationId xmlns:a16="http://schemas.microsoft.com/office/drawing/2014/main" id="{95428EE8-4CED-423E-AC6C-2926ED0A1C5E}"/>
              </a:ext>
            </a:extLst>
          </p:cNvPr>
          <p:cNvSpPr txBox="1"/>
          <p:nvPr/>
        </p:nvSpPr>
        <p:spPr>
          <a:xfrm>
            <a:off x="1656687" y="1566315"/>
            <a:ext cx="486313" cy="224114"/>
          </a:xfrm>
          <a:prstGeom prst="rect">
            <a:avLst/>
          </a:prstGeom>
          <a:noFill/>
        </p:spPr>
        <p:txBody>
          <a:bodyPr wrap="square" lIns="0" tIns="0" rIns="0" bIns="0" rtlCol="0">
            <a:spAutoFit/>
          </a:bodyPr>
          <a:lstStyle/>
          <a:p>
            <a:pPr marL="0" lvl="1"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OLTP</a:t>
            </a:r>
          </a:p>
        </p:txBody>
      </p:sp>
      <p:sp>
        <p:nvSpPr>
          <p:cNvPr id="267" name="TextBox 266">
            <a:extLst>
              <a:ext uri="{FF2B5EF4-FFF2-40B4-BE49-F238E27FC236}">
                <a16:creationId xmlns:a16="http://schemas.microsoft.com/office/drawing/2014/main" id="{C042A4E2-39FA-466A-BB9A-1466F72202D6}"/>
              </a:ext>
            </a:extLst>
          </p:cNvPr>
          <p:cNvSpPr txBox="1"/>
          <p:nvPr/>
        </p:nvSpPr>
        <p:spPr>
          <a:xfrm>
            <a:off x="1656687" y="1864418"/>
            <a:ext cx="2246923" cy="224114"/>
          </a:xfrm>
          <a:prstGeom prst="rect">
            <a:avLst/>
          </a:prstGeom>
          <a:noFill/>
        </p:spPr>
        <p:txBody>
          <a:bodyPr wrap="square" lIns="0" tIns="0" rIns="0" bIns="0" rtlCol="0">
            <a:spAutoFit/>
          </a:bodyPr>
          <a:lstStyle/>
          <a:p>
            <a:pPr marL="0" lvl="1"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OLTP &amp; OLAP (single-node)</a:t>
            </a:r>
          </a:p>
        </p:txBody>
      </p:sp>
      <p:grpSp>
        <p:nvGrpSpPr>
          <p:cNvPr id="24" name="Group 23">
            <a:extLst>
              <a:ext uri="{FF2B5EF4-FFF2-40B4-BE49-F238E27FC236}">
                <a16:creationId xmlns:a16="http://schemas.microsoft.com/office/drawing/2014/main" id="{011CB864-4ADB-476B-BF71-A903A1C94B55}"/>
              </a:ext>
            </a:extLst>
          </p:cNvPr>
          <p:cNvGrpSpPr/>
          <p:nvPr/>
        </p:nvGrpSpPr>
        <p:grpSpPr>
          <a:xfrm>
            <a:off x="1141134" y="4641218"/>
            <a:ext cx="3145084" cy="1462469"/>
            <a:chOff x="834585" y="4550627"/>
            <a:chExt cx="3083696" cy="1433923"/>
          </a:xfrm>
        </p:grpSpPr>
        <p:sp>
          <p:nvSpPr>
            <p:cNvPr id="269" name="TextBox 268">
              <a:extLst>
                <a:ext uri="{FF2B5EF4-FFF2-40B4-BE49-F238E27FC236}">
                  <a16:creationId xmlns:a16="http://schemas.microsoft.com/office/drawing/2014/main" id="{BD067F1B-9245-4F8A-B87C-983D5E4E377E}"/>
                </a:ext>
              </a:extLst>
            </p:cNvPr>
            <p:cNvSpPr txBox="1"/>
            <p:nvPr/>
          </p:nvSpPr>
          <p:spPr>
            <a:xfrm>
              <a:off x="834585" y="5435778"/>
              <a:ext cx="704502" cy="309315"/>
            </a:xfrm>
            <a:prstGeom prst="rect">
              <a:avLst/>
            </a:prstGeom>
            <a:noFill/>
          </p:spPr>
          <p:txBody>
            <a:bodyPr wrap="square" lIns="0" tIns="93260" rIns="0" bIns="93260" rtlCol="0">
              <a:spAutoFit/>
            </a:bodyPr>
            <a:lstStyle/>
            <a:p>
              <a:pPr algn="ctr">
                <a:lnSpc>
                  <a:spcPct val="90000"/>
                </a:lnSpc>
                <a:spcAft>
                  <a:spcPts val="612"/>
                </a:spcAft>
              </a:pPr>
              <a:r>
                <a:rPr lang="en-US" sz="918">
                  <a:gradFill>
                    <a:gsLst>
                      <a:gs pos="2917">
                        <a:schemeClr val="tx1"/>
                      </a:gs>
                      <a:gs pos="30000">
                        <a:schemeClr val="tx1"/>
                      </a:gs>
                    </a:gsLst>
                    <a:lin ang="5400000" scaled="0"/>
                  </a:gradFill>
                </a:rPr>
                <a:t>M8ms</a:t>
              </a:r>
              <a:endParaRPr lang="en-US" sz="1071">
                <a:gradFill>
                  <a:gsLst>
                    <a:gs pos="2917">
                      <a:schemeClr val="tx1"/>
                    </a:gs>
                    <a:gs pos="30000">
                      <a:schemeClr val="tx1"/>
                    </a:gs>
                  </a:gsLst>
                  <a:lin ang="5400000" scaled="0"/>
                </a:gradFill>
              </a:endParaRPr>
            </a:p>
          </p:txBody>
        </p:sp>
        <p:sp>
          <p:nvSpPr>
            <p:cNvPr id="251" name="Rectangle 250">
              <a:extLst>
                <a:ext uri="{FF2B5EF4-FFF2-40B4-BE49-F238E27FC236}">
                  <a16:creationId xmlns:a16="http://schemas.microsoft.com/office/drawing/2014/main" id="{4D9322E3-ECC5-424B-9D1D-1739E4FF8CF0}"/>
                </a:ext>
              </a:extLst>
            </p:cNvPr>
            <p:cNvSpPr/>
            <p:nvPr/>
          </p:nvSpPr>
          <p:spPr bwMode="auto">
            <a:xfrm>
              <a:off x="1081473" y="5759034"/>
              <a:ext cx="203464" cy="221518"/>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sp>
          <p:nvSpPr>
            <p:cNvPr id="253" name="Rectangle 252">
              <a:extLst>
                <a:ext uri="{FF2B5EF4-FFF2-40B4-BE49-F238E27FC236}">
                  <a16:creationId xmlns:a16="http://schemas.microsoft.com/office/drawing/2014/main" id="{9A0F45DC-F7EC-40A2-B903-1127A70B84AC}"/>
                </a:ext>
              </a:extLst>
            </p:cNvPr>
            <p:cNvSpPr/>
            <p:nvPr/>
          </p:nvSpPr>
          <p:spPr bwMode="auto">
            <a:xfrm>
              <a:off x="1465063" y="5550585"/>
              <a:ext cx="203464" cy="433965"/>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sp>
          <p:nvSpPr>
            <p:cNvPr id="250" name="Rectangle 249">
              <a:extLst>
                <a:ext uri="{FF2B5EF4-FFF2-40B4-BE49-F238E27FC236}">
                  <a16:creationId xmlns:a16="http://schemas.microsoft.com/office/drawing/2014/main" id="{4E1AEAC7-65D4-4747-B786-7D9EC8B1C98D}"/>
                </a:ext>
              </a:extLst>
            </p:cNvPr>
            <p:cNvSpPr/>
            <p:nvPr/>
          </p:nvSpPr>
          <p:spPr bwMode="auto">
            <a:xfrm>
              <a:off x="1933575" y="5804509"/>
              <a:ext cx="203466" cy="166430"/>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sp>
          <p:nvSpPr>
            <p:cNvPr id="252" name="Rectangle 251">
              <a:extLst>
                <a:ext uri="{FF2B5EF4-FFF2-40B4-BE49-F238E27FC236}">
                  <a16:creationId xmlns:a16="http://schemas.microsoft.com/office/drawing/2014/main" id="{7071F207-2A44-4C91-A0A1-C22FCF7444FA}"/>
                </a:ext>
              </a:extLst>
            </p:cNvPr>
            <p:cNvSpPr/>
            <p:nvPr/>
          </p:nvSpPr>
          <p:spPr bwMode="auto">
            <a:xfrm>
              <a:off x="2196678" y="5684858"/>
              <a:ext cx="230828" cy="286081"/>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sp>
          <p:nvSpPr>
            <p:cNvPr id="255" name="Rectangle 254">
              <a:extLst>
                <a:ext uri="{FF2B5EF4-FFF2-40B4-BE49-F238E27FC236}">
                  <a16:creationId xmlns:a16="http://schemas.microsoft.com/office/drawing/2014/main" id="{3B348C1F-667E-4F14-A039-E72202054B29}"/>
                </a:ext>
              </a:extLst>
            </p:cNvPr>
            <p:cNvSpPr/>
            <p:nvPr/>
          </p:nvSpPr>
          <p:spPr bwMode="auto">
            <a:xfrm>
              <a:off x="2487143" y="4863216"/>
              <a:ext cx="235376" cy="1107723"/>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sp>
          <p:nvSpPr>
            <p:cNvPr id="254" name="Rectangle 253">
              <a:extLst>
                <a:ext uri="{FF2B5EF4-FFF2-40B4-BE49-F238E27FC236}">
                  <a16:creationId xmlns:a16="http://schemas.microsoft.com/office/drawing/2014/main" id="{F424322B-0DC8-4021-853E-2DA291278912}"/>
                </a:ext>
              </a:extLst>
            </p:cNvPr>
            <p:cNvSpPr/>
            <p:nvPr/>
          </p:nvSpPr>
          <p:spPr bwMode="auto">
            <a:xfrm>
              <a:off x="3489908" y="5264742"/>
              <a:ext cx="230828" cy="719808"/>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sp>
          <p:nvSpPr>
            <p:cNvPr id="270" name="TextBox 269">
              <a:extLst>
                <a:ext uri="{FF2B5EF4-FFF2-40B4-BE49-F238E27FC236}">
                  <a16:creationId xmlns:a16="http://schemas.microsoft.com/office/drawing/2014/main" id="{3B6A2AD0-F916-4353-99A0-B006ABB314F4}"/>
                </a:ext>
              </a:extLst>
            </p:cNvPr>
            <p:cNvSpPr txBox="1"/>
            <p:nvPr/>
          </p:nvSpPr>
          <p:spPr>
            <a:xfrm>
              <a:off x="1658514" y="5487203"/>
              <a:ext cx="666083" cy="309315"/>
            </a:xfrm>
            <a:prstGeom prst="rect">
              <a:avLst/>
            </a:prstGeom>
            <a:noFill/>
          </p:spPr>
          <p:txBody>
            <a:bodyPr wrap="square" lIns="0" tIns="93260" rIns="0" bIns="93260" rtlCol="0">
              <a:spAutoFit/>
            </a:bodyPr>
            <a:lstStyle/>
            <a:p>
              <a:pPr algn="ctr">
                <a:lnSpc>
                  <a:spcPct val="90000"/>
                </a:lnSpc>
                <a:spcAft>
                  <a:spcPts val="612"/>
                </a:spcAft>
              </a:pPr>
              <a:r>
                <a:rPr lang="en-US" sz="918">
                  <a:gradFill>
                    <a:gsLst>
                      <a:gs pos="2917">
                        <a:schemeClr val="tx1"/>
                      </a:gs>
                      <a:gs pos="30000">
                        <a:schemeClr val="tx1"/>
                      </a:gs>
                    </a:gsLst>
                    <a:lin ang="5400000" scaled="0"/>
                  </a:gradFill>
                </a:rPr>
                <a:t>M32ts</a:t>
              </a:r>
              <a:endParaRPr lang="en-US" sz="1224">
                <a:gradFill>
                  <a:gsLst>
                    <a:gs pos="2917">
                      <a:schemeClr val="tx1"/>
                    </a:gs>
                    <a:gs pos="30000">
                      <a:schemeClr val="tx1"/>
                    </a:gs>
                  </a:gsLst>
                  <a:lin ang="5400000" scaled="0"/>
                </a:gradFill>
              </a:endParaRPr>
            </a:p>
          </p:txBody>
        </p:sp>
        <p:sp>
          <p:nvSpPr>
            <p:cNvPr id="271" name="TextBox 270">
              <a:extLst>
                <a:ext uri="{FF2B5EF4-FFF2-40B4-BE49-F238E27FC236}">
                  <a16:creationId xmlns:a16="http://schemas.microsoft.com/office/drawing/2014/main" id="{D209E642-5863-4B22-93B4-368F6C2F43FE}"/>
                </a:ext>
              </a:extLst>
            </p:cNvPr>
            <p:cNvSpPr txBox="1"/>
            <p:nvPr/>
          </p:nvSpPr>
          <p:spPr>
            <a:xfrm>
              <a:off x="1952334" y="5362601"/>
              <a:ext cx="670575" cy="309315"/>
            </a:xfrm>
            <a:prstGeom prst="rect">
              <a:avLst/>
            </a:prstGeom>
            <a:noFill/>
          </p:spPr>
          <p:txBody>
            <a:bodyPr wrap="square" lIns="0" tIns="93260" rIns="0" bIns="93260" rtlCol="0">
              <a:spAutoFit/>
            </a:bodyPr>
            <a:lstStyle/>
            <a:p>
              <a:pPr algn="ctr">
                <a:lnSpc>
                  <a:spcPct val="90000"/>
                </a:lnSpc>
                <a:spcAft>
                  <a:spcPts val="612"/>
                </a:spcAft>
              </a:pPr>
              <a:r>
                <a:rPr lang="en-US" sz="918">
                  <a:gradFill>
                    <a:gsLst>
                      <a:gs pos="2917">
                        <a:schemeClr val="tx1"/>
                      </a:gs>
                      <a:gs pos="30000">
                        <a:schemeClr val="tx1"/>
                      </a:gs>
                    </a:gsLst>
                    <a:lin ang="5400000" scaled="0"/>
                  </a:gradFill>
                </a:rPr>
                <a:t>M32ls</a:t>
              </a:r>
              <a:endParaRPr lang="en-US" sz="1071">
                <a:gradFill>
                  <a:gsLst>
                    <a:gs pos="2917">
                      <a:schemeClr val="tx1"/>
                    </a:gs>
                    <a:gs pos="30000">
                      <a:schemeClr val="tx1"/>
                    </a:gs>
                  </a:gsLst>
                  <a:lin ang="5400000" scaled="0"/>
                </a:gradFill>
              </a:endParaRPr>
            </a:p>
          </p:txBody>
        </p:sp>
        <p:sp>
          <p:nvSpPr>
            <p:cNvPr id="272" name="TextBox 271">
              <a:extLst>
                <a:ext uri="{FF2B5EF4-FFF2-40B4-BE49-F238E27FC236}">
                  <a16:creationId xmlns:a16="http://schemas.microsoft.com/office/drawing/2014/main" id="{8EA8B2F3-F6CC-45B4-9BD5-96868A603A12}"/>
                </a:ext>
              </a:extLst>
            </p:cNvPr>
            <p:cNvSpPr txBox="1"/>
            <p:nvPr/>
          </p:nvSpPr>
          <p:spPr>
            <a:xfrm>
              <a:off x="1252693" y="5231723"/>
              <a:ext cx="675460" cy="309315"/>
            </a:xfrm>
            <a:prstGeom prst="rect">
              <a:avLst/>
            </a:prstGeom>
            <a:noFill/>
          </p:spPr>
          <p:txBody>
            <a:bodyPr wrap="square" lIns="0" tIns="93260" rIns="0" bIns="93260" rtlCol="0">
              <a:spAutoFit/>
            </a:bodyPr>
            <a:lstStyle/>
            <a:p>
              <a:pPr algn="ctr">
                <a:lnSpc>
                  <a:spcPct val="90000"/>
                </a:lnSpc>
                <a:spcAft>
                  <a:spcPts val="612"/>
                </a:spcAft>
              </a:pPr>
              <a:r>
                <a:rPr lang="en-US" sz="918">
                  <a:gradFill>
                    <a:gsLst>
                      <a:gs pos="2917">
                        <a:schemeClr val="tx1"/>
                      </a:gs>
                      <a:gs pos="30000">
                        <a:schemeClr val="tx1"/>
                      </a:gs>
                    </a:gsLst>
                    <a:lin ang="5400000" scaled="0"/>
                  </a:gradFill>
                </a:rPr>
                <a:t>M16ms</a:t>
              </a:r>
            </a:p>
          </p:txBody>
        </p:sp>
        <p:sp>
          <p:nvSpPr>
            <p:cNvPr id="273" name="TextBox 272">
              <a:extLst>
                <a:ext uri="{FF2B5EF4-FFF2-40B4-BE49-F238E27FC236}">
                  <a16:creationId xmlns:a16="http://schemas.microsoft.com/office/drawing/2014/main" id="{18A4FA18-DB68-4842-AF5B-CC8ABFD06711}"/>
                </a:ext>
              </a:extLst>
            </p:cNvPr>
            <p:cNvSpPr txBox="1"/>
            <p:nvPr/>
          </p:nvSpPr>
          <p:spPr>
            <a:xfrm>
              <a:off x="3182784" y="4947483"/>
              <a:ext cx="735497" cy="309315"/>
            </a:xfrm>
            <a:prstGeom prst="rect">
              <a:avLst/>
            </a:prstGeom>
            <a:noFill/>
          </p:spPr>
          <p:txBody>
            <a:bodyPr wrap="square" lIns="0" tIns="93260" rIns="0" bIns="93260" rtlCol="0">
              <a:spAutoFit/>
            </a:bodyPr>
            <a:lstStyle/>
            <a:p>
              <a:pPr algn="ctr">
                <a:lnSpc>
                  <a:spcPct val="90000"/>
                </a:lnSpc>
                <a:spcAft>
                  <a:spcPts val="612"/>
                </a:spcAft>
              </a:pPr>
              <a:r>
                <a:rPr lang="en-US" sz="918">
                  <a:gradFill>
                    <a:gsLst>
                      <a:gs pos="2917">
                        <a:schemeClr val="tx1"/>
                      </a:gs>
                      <a:gs pos="30000">
                        <a:schemeClr val="tx1"/>
                      </a:gs>
                    </a:gsLst>
                    <a:lin ang="5400000" scaled="0"/>
                  </a:gradFill>
                </a:rPr>
                <a:t>M64ls</a:t>
              </a:r>
            </a:p>
          </p:txBody>
        </p:sp>
        <p:sp>
          <p:nvSpPr>
            <p:cNvPr id="274" name="TextBox 273">
              <a:extLst>
                <a:ext uri="{FF2B5EF4-FFF2-40B4-BE49-F238E27FC236}">
                  <a16:creationId xmlns:a16="http://schemas.microsoft.com/office/drawing/2014/main" id="{0E54934A-5A7F-4558-8D32-585D2BB09C1D}"/>
                </a:ext>
              </a:extLst>
            </p:cNvPr>
            <p:cNvSpPr txBox="1"/>
            <p:nvPr/>
          </p:nvSpPr>
          <p:spPr>
            <a:xfrm>
              <a:off x="2238452" y="4550627"/>
              <a:ext cx="735497" cy="309315"/>
            </a:xfrm>
            <a:prstGeom prst="rect">
              <a:avLst/>
            </a:prstGeom>
            <a:noFill/>
          </p:spPr>
          <p:txBody>
            <a:bodyPr wrap="square" lIns="0" tIns="93260" rIns="0" bIns="93260" rtlCol="0">
              <a:spAutoFit/>
            </a:bodyPr>
            <a:lstStyle/>
            <a:p>
              <a:pPr algn="ctr">
                <a:lnSpc>
                  <a:spcPct val="90000"/>
                </a:lnSpc>
                <a:spcAft>
                  <a:spcPts val="612"/>
                </a:spcAft>
              </a:pPr>
              <a:r>
                <a:rPr lang="en-US" sz="918">
                  <a:gradFill>
                    <a:gsLst>
                      <a:gs pos="2917">
                        <a:schemeClr val="tx1"/>
                      </a:gs>
                      <a:gs pos="30000">
                        <a:schemeClr val="tx1"/>
                      </a:gs>
                    </a:gsLst>
                    <a:lin ang="5400000" scaled="0"/>
                  </a:gradFill>
                </a:rPr>
                <a:t>M32ms</a:t>
              </a:r>
              <a:endParaRPr lang="en-US" sz="1071">
                <a:gradFill>
                  <a:gsLst>
                    <a:gs pos="2917">
                      <a:schemeClr val="tx1"/>
                    </a:gs>
                    <a:gs pos="30000">
                      <a:schemeClr val="tx1"/>
                    </a:gs>
                  </a:gsLst>
                  <a:lin ang="5400000" scaled="0"/>
                </a:gradFill>
              </a:endParaRPr>
            </a:p>
          </p:txBody>
        </p:sp>
      </p:grpSp>
      <p:sp>
        <p:nvSpPr>
          <p:cNvPr id="275" name="TextBox 274">
            <a:extLst>
              <a:ext uri="{FF2B5EF4-FFF2-40B4-BE49-F238E27FC236}">
                <a16:creationId xmlns:a16="http://schemas.microsoft.com/office/drawing/2014/main" id="{01A1E308-BD71-4C33-A4B2-8CF2EDFEE17C}"/>
              </a:ext>
            </a:extLst>
          </p:cNvPr>
          <p:cNvSpPr txBox="1"/>
          <p:nvPr/>
        </p:nvSpPr>
        <p:spPr>
          <a:xfrm>
            <a:off x="3855544" y="4476322"/>
            <a:ext cx="750139" cy="315473"/>
          </a:xfrm>
          <a:prstGeom prst="rect">
            <a:avLst/>
          </a:prstGeom>
          <a:noFill/>
        </p:spPr>
        <p:txBody>
          <a:bodyPr wrap="square" lIns="0" tIns="93260" rIns="0" bIns="93260" rtlCol="0">
            <a:spAutoFit/>
          </a:bodyPr>
          <a:lstStyle/>
          <a:p>
            <a:pPr algn="ctr">
              <a:lnSpc>
                <a:spcPct val="90000"/>
              </a:lnSpc>
              <a:spcAft>
                <a:spcPts val="612"/>
              </a:spcAft>
            </a:pPr>
            <a:r>
              <a:rPr lang="en-US" sz="918">
                <a:gradFill>
                  <a:gsLst>
                    <a:gs pos="2917">
                      <a:schemeClr val="tx1"/>
                    </a:gs>
                    <a:gs pos="30000">
                      <a:schemeClr val="tx1"/>
                    </a:gs>
                  </a:gsLst>
                  <a:lin ang="5400000" scaled="0"/>
                </a:gradFill>
              </a:rPr>
              <a:t>M64s</a:t>
            </a:r>
          </a:p>
        </p:txBody>
      </p:sp>
      <p:sp>
        <p:nvSpPr>
          <p:cNvPr id="276" name="TextBox 275">
            <a:extLst>
              <a:ext uri="{FF2B5EF4-FFF2-40B4-BE49-F238E27FC236}">
                <a16:creationId xmlns:a16="http://schemas.microsoft.com/office/drawing/2014/main" id="{1F267EDB-DC6C-401E-A212-31C79552B2F6}"/>
              </a:ext>
            </a:extLst>
          </p:cNvPr>
          <p:cNvSpPr txBox="1"/>
          <p:nvPr/>
        </p:nvSpPr>
        <p:spPr>
          <a:xfrm>
            <a:off x="4188542" y="3693712"/>
            <a:ext cx="750139" cy="315473"/>
          </a:xfrm>
          <a:prstGeom prst="rect">
            <a:avLst/>
          </a:prstGeom>
          <a:noFill/>
        </p:spPr>
        <p:txBody>
          <a:bodyPr wrap="square" lIns="0" tIns="93260" rIns="0" bIns="93260" rtlCol="0">
            <a:spAutoFit/>
          </a:bodyPr>
          <a:lstStyle/>
          <a:p>
            <a:pPr algn="ctr">
              <a:lnSpc>
                <a:spcPct val="90000"/>
              </a:lnSpc>
              <a:spcAft>
                <a:spcPts val="612"/>
              </a:spcAft>
            </a:pPr>
            <a:r>
              <a:rPr lang="en-US" sz="918">
                <a:gradFill>
                  <a:gsLst>
                    <a:gs pos="2917">
                      <a:schemeClr val="tx1"/>
                    </a:gs>
                    <a:gs pos="30000">
                      <a:schemeClr val="tx1"/>
                    </a:gs>
                  </a:gsLst>
                  <a:lin ang="5400000" scaled="0"/>
                </a:gradFill>
              </a:rPr>
              <a:t>M64ms</a:t>
            </a:r>
          </a:p>
        </p:txBody>
      </p:sp>
      <p:sp>
        <p:nvSpPr>
          <p:cNvPr id="277" name="TextBox 276">
            <a:extLst>
              <a:ext uri="{FF2B5EF4-FFF2-40B4-BE49-F238E27FC236}">
                <a16:creationId xmlns:a16="http://schemas.microsoft.com/office/drawing/2014/main" id="{038D78C9-9298-4790-A45D-4400F596D890}"/>
              </a:ext>
            </a:extLst>
          </p:cNvPr>
          <p:cNvSpPr txBox="1"/>
          <p:nvPr/>
        </p:nvSpPr>
        <p:spPr>
          <a:xfrm>
            <a:off x="6742431" y="3489045"/>
            <a:ext cx="750139" cy="315473"/>
          </a:xfrm>
          <a:prstGeom prst="rect">
            <a:avLst/>
          </a:prstGeom>
          <a:noFill/>
        </p:spPr>
        <p:txBody>
          <a:bodyPr wrap="square" lIns="0" tIns="93260" rIns="0" bIns="93260" rtlCol="0">
            <a:spAutoFit/>
          </a:bodyPr>
          <a:lstStyle/>
          <a:p>
            <a:pPr algn="ctr">
              <a:lnSpc>
                <a:spcPct val="90000"/>
              </a:lnSpc>
              <a:spcAft>
                <a:spcPts val="612"/>
              </a:spcAft>
            </a:pPr>
            <a:r>
              <a:rPr lang="en-US" sz="918">
                <a:gradFill>
                  <a:gsLst>
                    <a:gs pos="2917">
                      <a:schemeClr val="tx1"/>
                    </a:gs>
                    <a:gs pos="30000">
                      <a:schemeClr val="tx1"/>
                    </a:gs>
                  </a:gsLst>
                  <a:lin ang="5400000" scaled="0"/>
                </a:gradFill>
              </a:rPr>
              <a:t>M128s</a:t>
            </a:r>
          </a:p>
        </p:txBody>
      </p:sp>
      <p:sp>
        <p:nvSpPr>
          <p:cNvPr id="278" name="TextBox 277">
            <a:extLst>
              <a:ext uri="{FF2B5EF4-FFF2-40B4-BE49-F238E27FC236}">
                <a16:creationId xmlns:a16="http://schemas.microsoft.com/office/drawing/2014/main" id="{9F23982D-EC2E-4E03-BC3A-18021E17E0D3}"/>
              </a:ext>
            </a:extLst>
          </p:cNvPr>
          <p:cNvSpPr txBox="1"/>
          <p:nvPr/>
        </p:nvSpPr>
        <p:spPr>
          <a:xfrm>
            <a:off x="7087835" y="1321395"/>
            <a:ext cx="750139" cy="315473"/>
          </a:xfrm>
          <a:prstGeom prst="rect">
            <a:avLst/>
          </a:prstGeom>
          <a:noFill/>
        </p:spPr>
        <p:txBody>
          <a:bodyPr wrap="square" lIns="0" tIns="93260" rIns="0" bIns="93260" rtlCol="0">
            <a:spAutoFit/>
          </a:bodyPr>
          <a:lstStyle/>
          <a:p>
            <a:pPr algn="ctr">
              <a:lnSpc>
                <a:spcPct val="90000"/>
              </a:lnSpc>
              <a:spcAft>
                <a:spcPts val="612"/>
              </a:spcAft>
            </a:pPr>
            <a:r>
              <a:rPr lang="en-US" sz="918">
                <a:gradFill>
                  <a:gsLst>
                    <a:gs pos="2917">
                      <a:schemeClr val="tx1"/>
                    </a:gs>
                    <a:gs pos="30000">
                      <a:schemeClr val="tx1"/>
                    </a:gs>
                  </a:gsLst>
                  <a:lin ang="5400000" scaled="0"/>
                </a:gradFill>
              </a:rPr>
              <a:t>M128ms</a:t>
            </a:r>
          </a:p>
        </p:txBody>
      </p:sp>
      <p:sp>
        <p:nvSpPr>
          <p:cNvPr id="60" name="TextBox 59">
            <a:extLst>
              <a:ext uri="{FF2B5EF4-FFF2-40B4-BE49-F238E27FC236}">
                <a16:creationId xmlns:a16="http://schemas.microsoft.com/office/drawing/2014/main" id="{0D68D8D3-7F6A-45E0-ACDF-3C403B1E6CC7}"/>
              </a:ext>
            </a:extLst>
          </p:cNvPr>
          <p:cNvSpPr txBox="1"/>
          <p:nvPr/>
        </p:nvSpPr>
        <p:spPr>
          <a:xfrm rot="16200000">
            <a:off x="-659050" y="3701851"/>
            <a:ext cx="2401195" cy="160091"/>
          </a:xfrm>
          <a:prstGeom prst="rect">
            <a:avLst/>
          </a:prstGeom>
          <a:noFill/>
        </p:spPr>
        <p:txBody>
          <a:bodyPr wrap="square" lIns="0" tIns="0" rIns="0" bIns="0" rtlCol="0">
            <a:spAutoFit/>
          </a:bodyPr>
          <a:lstStyle/>
          <a:p>
            <a:pPr marL="0" lvl="1" algn="ctr" defTabSz="951304">
              <a:spcBef>
                <a:spcPts val="1224"/>
              </a:spcBef>
              <a:buSzPct val="90000"/>
            </a:pPr>
            <a:r>
              <a:rPr lang="en-US" sz="1020">
                <a:gradFill>
                  <a:gsLst>
                    <a:gs pos="1250">
                      <a:schemeClr val="tx1"/>
                    </a:gs>
                    <a:gs pos="100000">
                      <a:schemeClr val="tx1"/>
                    </a:gs>
                  </a:gsLst>
                  <a:lin ang="5400000" scaled="0"/>
                </a:gradFill>
                <a:cs typeface="Segoe UI Semilight" panose="020B0402040204020203" pitchFamily="34" charset="0"/>
              </a:rPr>
              <a:t>Memory (in </a:t>
            </a:r>
            <a:r>
              <a:rPr lang="en-US" sz="1020" err="1">
                <a:gradFill>
                  <a:gsLst>
                    <a:gs pos="1250">
                      <a:schemeClr val="tx1"/>
                    </a:gs>
                    <a:gs pos="100000">
                      <a:schemeClr val="tx1"/>
                    </a:gs>
                  </a:gsLst>
                  <a:lin ang="5400000" scaled="0"/>
                </a:gradFill>
                <a:cs typeface="Segoe UI Semilight" panose="020B0402040204020203" pitchFamily="34" charset="0"/>
              </a:rPr>
              <a:t>GiB</a:t>
            </a:r>
            <a:r>
              <a:rPr lang="en-US" sz="1020">
                <a:gradFill>
                  <a:gsLst>
                    <a:gs pos="1250">
                      <a:schemeClr val="tx1"/>
                    </a:gs>
                    <a:gs pos="100000">
                      <a:schemeClr val="tx1"/>
                    </a:gs>
                  </a:gsLst>
                  <a:lin ang="5400000" scaled="0"/>
                </a:gradFill>
                <a:cs typeface="Segoe UI Semilight" panose="020B0402040204020203" pitchFamily="34" charset="0"/>
              </a:rPr>
              <a:t>)</a:t>
            </a:r>
          </a:p>
        </p:txBody>
      </p:sp>
      <p:sp>
        <p:nvSpPr>
          <p:cNvPr id="63" name="TextBox 62">
            <a:extLst>
              <a:ext uri="{FF2B5EF4-FFF2-40B4-BE49-F238E27FC236}">
                <a16:creationId xmlns:a16="http://schemas.microsoft.com/office/drawing/2014/main" id="{92E540BD-6D5D-464C-BCA1-CA9BC83E1BAE}"/>
              </a:ext>
            </a:extLst>
          </p:cNvPr>
          <p:cNvSpPr txBox="1"/>
          <p:nvPr/>
        </p:nvSpPr>
        <p:spPr>
          <a:xfrm>
            <a:off x="3521308" y="6540624"/>
            <a:ext cx="2401195" cy="160091"/>
          </a:xfrm>
          <a:prstGeom prst="rect">
            <a:avLst/>
          </a:prstGeom>
          <a:noFill/>
        </p:spPr>
        <p:txBody>
          <a:bodyPr wrap="square" lIns="0" tIns="0" rIns="0" bIns="0" rtlCol="0">
            <a:spAutoFit/>
          </a:bodyPr>
          <a:lstStyle/>
          <a:p>
            <a:pPr marL="0" lvl="1" algn="ctr" defTabSz="951304">
              <a:spcBef>
                <a:spcPts val="1224"/>
              </a:spcBef>
              <a:buSzPct val="90000"/>
            </a:pPr>
            <a:r>
              <a:rPr lang="en-US" sz="1020">
                <a:gradFill>
                  <a:gsLst>
                    <a:gs pos="1250">
                      <a:schemeClr val="tx1"/>
                    </a:gs>
                    <a:gs pos="100000">
                      <a:schemeClr val="tx1"/>
                    </a:gs>
                  </a:gsLst>
                  <a:lin ang="5400000" scaled="0"/>
                </a:gradFill>
                <a:cs typeface="Segoe UI Semilight" panose="020B0402040204020203" pitchFamily="34" charset="0"/>
              </a:rPr>
              <a:t>vCPUs</a:t>
            </a:r>
          </a:p>
        </p:txBody>
      </p:sp>
    </p:spTree>
    <p:extLst>
      <p:ext uri="{BB962C8B-B14F-4D97-AF65-F5344CB8AC3E}">
        <p14:creationId xmlns:p14="http://schemas.microsoft.com/office/powerpoint/2010/main" val="304924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angle 230">
            <a:extLst>
              <a:ext uri="{FF2B5EF4-FFF2-40B4-BE49-F238E27FC236}">
                <a16:creationId xmlns:a16="http://schemas.microsoft.com/office/drawing/2014/main" id="{AD76A121-C392-4248-898E-0D6EE02F9371}"/>
              </a:ext>
            </a:extLst>
          </p:cNvPr>
          <p:cNvSpPr/>
          <p:nvPr/>
        </p:nvSpPr>
        <p:spPr bwMode="auto">
          <a:xfrm>
            <a:off x="1256812" y="1458166"/>
            <a:ext cx="2765352" cy="7341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82" name="TextBox 81">
            <a:extLst>
              <a:ext uri="{FF2B5EF4-FFF2-40B4-BE49-F238E27FC236}">
                <a16:creationId xmlns:a16="http://schemas.microsoft.com/office/drawing/2014/main" id="{957797F8-3AC2-45E7-925B-46006D316C4B}"/>
              </a:ext>
            </a:extLst>
          </p:cNvPr>
          <p:cNvSpPr txBox="1"/>
          <p:nvPr/>
        </p:nvSpPr>
        <p:spPr>
          <a:xfrm>
            <a:off x="541447" y="1368226"/>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24</a:t>
            </a:r>
          </a:p>
        </p:txBody>
      </p:sp>
      <p:sp>
        <p:nvSpPr>
          <p:cNvPr id="83" name="TextBox 82">
            <a:extLst>
              <a:ext uri="{FF2B5EF4-FFF2-40B4-BE49-F238E27FC236}">
                <a16:creationId xmlns:a16="http://schemas.microsoft.com/office/drawing/2014/main" id="{B10333E7-79D2-4D07-B35C-394DF454007A}"/>
              </a:ext>
            </a:extLst>
          </p:cNvPr>
          <p:cNvSpPr txBox="1"/>
          <p:nvPr/>
        </p:nvSpPr>
        <p:spPr>
          <a:xfrm>
            <a:off x="541447" y="2140084"/>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20</a:t>
            </a:r>
          </a:p>
        </p:txBody>
      </p:sp>
      <p:sp>
        <p:nvSpPr>
          <p:cNvPr id="84" name="TextBox 83">
            <a:extLst>
              <a:ext uri="{FF2B5EF4-FFF2-40B4-BE49-F238E27FC236}">
                <a16:creationId xmlns:a16="http://schemas.microsoft.com/office/drawing/2014/main" id="{6662B5D6-7911-4D11-B8CA-5E8A6157D30A}"/>
              </a:ext>
            </a:extLst>
          </p:cNvPr>
          <p:cNvSpPr txBox="1"/>
          <p:nvPr/>
        </p:nvSpPr>
        <p:spPr>
          <a:xfrm>
            <a:off x="541447" y="2526013"/>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18</a:t>
            </a:r>
          </a:p>
        </p:txBody>
      </p:sp>
      <p:sp>
        <p:nvSpPr>
          <p:cNvPr id="85" name="TextBox 84">
            <a:extLst>
              <a:ext uri="{FF2B5EF4-FFF2-40B4-BE49-F238E27FC236}">
                <a16:creationId xmlns:a16="http://schemas.microsoft.com/office/drawing/2014/main" id="{2E57C905-BAFC-4280-B8BA-A950ABDC30D2}"/>
              </a:ext>
            </a:extLst>
          </p:cNvPr>
          <p:cNvSpPr txBox="1"/>
          <p:nvPr/>
        </p:nvSpPr>
        <p:spPr>
          <a:xfrm>
            <a:off x="541447" y="2911941"/>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16</a:t>
            </a:r>
          </a:p>
        </p:txBody>
      </p:sp>
      <p:sp>
        <p:nvSpPr>
          <p:cNvPr id="87" name="TextBox 86">
            <a:extLst>
              <a:ext uri="{FF2B5EF4-FFF2-40B4-BE49-F238E27FC236}">
                <a16:creationId xmlns:a16="http://schemas.microsoft.com/office/drawing/2014/main" id="{392AB1D8-66D7-485B-9A26-F4F3C88A5337}"/>
              </a:ext>
            </a:extLst>
          </p:cNvPr>
          <p:cNvSpPr txBox="1"/>
          <p:nvPr/>
        </p:nvSpPr>
        <p:spPr>
          <a:xfrm>
            <a:off x="541447" y="3297870"/>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14</a:t>
            </a:r>
          </a:p>
        </p:txBody>
      </p:sp>
      <p:sp>
        <p:nvSpPr>
          <p:cNvPr id="88" name="TextBox 87">
            <a:extLst>
              <a:ext uri="{FF2B5EF4-FFF2-40B4-BE49-F238E27FC236}">
                <a16:creationId xmlns:a16="http://schemas.microsoft.com/office/drawing/2014/main" id="{1F957DB5-A4B5-48B2-851A-FA02885C3CA2}"/>
              </a:ext>
            </a:extLst>
          </p:cNvPr>
          <p:cNvSpPr txBox="1"/>
          <p:nvPr/>
        </p:nvSpPr>
        <p:spPr>
          <a:xfrm>
            <a:off x="541447" y="3683799"/>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12</a:t>
            </a:r>
          </a:p>
        </p:txBody>
      </p:sp>
      <p:cxnSp>
        <p:nvCxnSpPr>
          <p:cNvPr id="89" name="Straight Connector 88">
            <a:extLst>
              <a:ext uri="{FF2B5EF4-FFF2-40B4-BE49-F238E27FC236}">
                <a16:creationId xmlns:a16="http://schemas.microsoft.com/office/drawing/2014/main" id="{B48C14C4-B6A9-4326-A4FB-7E2115736D78}"/>
              </a:ext>
            </a:extLst>
          </p:cNvPr>
          <p:cNvCxnSpPr>
            <a:cxnSpLocks/>
          </p:cNvCxnSpPr>
          <p:nvPr/>
        </p:nvCxnSpPr>
        <p:spPr>
          <a:xfrm>
            <a:off x="1074546" y="6098505"/>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0" name="Straight Connector 89">
            <a:extLst>
              <a:ext uri="{FF2B5EF4-FFF2-40B4-BE49-F238E27FC236}">
                <a16:creationId xmlns:a16="http://schemas.microsoft.com/office/drawing/2014/main" id="{933CBACE-8614-410F-82E6-EE564D63EDA6}"/>
              </a:ext>
            </a:extLst>
          </p:cNvPr>
          <p:cNvCxnSpPr>
            <a:cxnSpLocks/>
          </p:cNvCxnSpPr>
          <p:nvPr/>
        </p:nvCxnSpPr>
        <p:spPr>
          <a:xfrm>
            <a:off x="1074546" y="3407737"/>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1" name="Straight Connector 90">
            <a:extLst>
              <a:ext uri="{FF2B5EF4-FFF2-40B4-BE49-F238E27FC236}">
                <a16:creationId xmlns:a16="http://schemas.microsoft.com/office/drawing/2014/main" id="{F0445678-5D67-4E37-98D2-21200F96E3B4}"/>
              </a:ext>
            </a:extLst>
          </p:cNvPr>
          <p:cNvCxnSpPr>
            <a:cxnSpLocks/>
          </p:cNvCxnSpPr>
          <p:nvPr/>
        </p:nvCxnSpPr>
        <p:spPr>
          <a:xfrm>
            <a:off x="1074546" y="3021808"/>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2" name="Straight Connector 91">
            <a:extLst>
              <a:ext uri="{FF2B5EF4-FFF2-40B4-BE49-F238E27FC236}">
                <a16:creationId xmlns:a16="http://schemas.microsoft.com/office/drawing/2014/main" id="{0DBBAB53-5335-4107-A056-37CB04D4A269}"/>
              </a:ext>
            </a:extLst>
          </p:cNvPr>
          <p:cNvCxnSpPr>
            <a:cxnSpLocks/>
          </p:cNvCxnSpPr>
          <p:nvPr/>
        </p:nvCxnSpPr>
        <p:spPr>
          <a:xfrm>
            <a:off x="1074546" y="2635879"/>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3" name="Straight Connector 92">
            <a:extLst>
              <a:ext uri="{FF2B5EF4-FFF2-40B4-BE49-F238E27FC236}">
                <a16:creationId xmlns:a16="http://schemas.microsoft.com/office/drawing/2014/main" id="{498D6598-621A-4D0D-BA14-41603D661079}"/>
              </a:ext>
            </a:extLst>
          </p:cNvPr>
          <p:cNvCxnSpPr>
            <a:cxnSpLocks/>
          </p:cNvCxnSpPr>
          <p:nvPr/>
        </p:nvCxnSpPr>
        <p:spPr>
          <a:xfrm>
            <a:off x="1074546" y="2249950"/>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4" name="Straight Connector 93">
            <a:extLst>
              <a:ext uri="{FF2B5EF4-FFF2-40B4-BE49-F238E27FC236}">
                <a16:creationId xmlns:a16="http://schemas.microsoft.com/office/drawing/2014/main" id="{461DC8D1-3CB8-46C1-9AE8-86F40BEC08D4}"/>
              </a:ext>
            </a:extLst>
          </p:cNvPr>
          <p:cNvCxnSpPr>
            <a:cxnSpLocks/>
          </p:cNvCxnSpPr>
          <p:nvPr/>
        </p:nvCxnSpPr>
        <p:spPr>
          <a:xfrm>
            <a:off x="1074546" y="1864021"/>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5" name="Straight Connector 94">
            <a:extLst>
              <a:ext uri="{FF2B5EF4-FFF2-40B4-BE49-F238E27FC236}">
                <a16:creationId xmlns:a16="http://schemas.microsoft.com/office/drawing/2014/main" id="{521A5786-05B5-49EB-9E20-D2C7E91CF046}"/>
              </a:ext>
            </a:extLst>
          </p:cNvPr>
          <p:cNvCxnSpPr>
            <a:cxnSpLocks/>
          </p:cNvCxnSpPr>
          <p:nvPr/>
        </p:nvCxnSpPr>
        <p:spPr>
          <a:xfrm>
            <a:off x="1074546" y="1477100"/>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6" name="Straight Connector 95">
            <a:extLst>
              <a:ext uri="{FF2B5EF4-FFF2-40B4-BE49-F238E27FC236}">
                <a16:creationId xmlns:a16="http://schemas.microsoft.com/office/drawing/2014/main" id="{8D7DB93C-E4ED-4052-B10F-84A29FC94E75}"/>
              </a:ext>
            </a:extLst>
          </p:cNvPr>
          <p:cNvCxnSpPr>
            <a:cxnSpLocks/>
          </p:cNvCxnSpPr>
          <p:nvPr/>
        </p:nvCxnSpPr>
        <p:spPr>
          <a:xfrm>
            <a:off x="1074546" y="3793665"/>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7" name="TextBox 96">
            <a:extLst>
              <a:ext uri="{FF2B5EF4-FFF2-40B4-BE49-F238E27FC236}">
                <a16:creationId xmlns:a16="http://schemas.microsoft.com/office/drawing/2014/main" id="{A2834EEC-1BF1-4915-AA78-8506B9D2BBA3}"/>
              </a:ext>
            </a:extLst>
          </p:cNvPr>
          <p:cNvSpPr txBox="1"/>
          <p:nvPr/>
        </p:nvSpPr>
        <p:spPr>
          <a:xfrm>
            <a:off x="541447" y="4069728"/>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10</a:t>
            </a:r>
          </a:p>
        </p:txBody>
      </p:sp>
      <p:sp>
        <p:nvSpPr>
          <p:cNvPr id="98" name="TextBox 97">
            <a:extLst>
              <a:ext uri="{FF2B5EF4-FFF2-40B4-BE49-F238E27FC236}">
                <a16:creationId xmlns:a16="http://schemas.microsoft.com/office/drawing/2014/main" id="{3CDF0314-A48F-4FDF-9CDC-3DA3DEB191B1}"/>
              </a:ext>
            </a:extLst>
          </p:cNvPr>
          <p:cNvSpPr txBox="1"/>
          <p:nvPr/>
        </p:nvSpPr>
        <p:spPr>
          <a:xfrm>
            <a:off x="1360435" y="6209621"/>
            <a:ext cx="486313" cy="224114"/>
          </a:xfrm>
          <a:prstGeom prst="rect">
            <a:avLst/>
          </a:prstGeom>
          <a:noFill/>
        </p:spPr>
        <p:txBody>
          <a:bodyPr wrap="square" lIns="0" tIns="0" rIns="0" bIns="0" rtlCol="0">
            <a:spAutoFit/>
          </a:bodyPr>
          <a:lstStyle/>
          <a:p>
            <a:pPr marL="0" lvl="1" algn="ctr"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72</a:t>
            </a:r>
          </a:p>
        </p:txBody>
      </p:sp>
      <p:sp>
        <p:nvSpPr>
          <p:cNvPr id="99" name="TextBox 98">
            <a:extLst>
              <a:ext uri="{FF2B5EF4-FFF2-40B4-BE49-F238E27FC236}">
                <a16:creationId xmlns:a16="http://schemas.microsoft.com/office/drawing/2014/main" id="{28428A17-11B9-4EBA-BAD2-AF18000DBD74}"/>
              </a:ext>
            </a:extLst>
          </p:cNvPr>
          <p:cNvSpPr txBox="1"/>
          <p:nvPr/>
        </p:nvSpPr>
        <p:spPr>
          <a:xfrm>
            <a:off x="2137869" y="6209621"/>
            <a:ext cx="486313" cy="224114"/>
          </a:xfrm>
          <a:prstGeom prst="rect">
            <a:avLst/>
          </a:prstGeom>
          <a:noFill/>
        </p:spPr>
        <p:txBody>
          <a:bodyPr wrap="square" lIns="0" tIns="0" rIns="0" bIns="0" rtlCol="0">
            <a:spAutoFit/>
          </a:bodyPr>
          <a:lstStyle/>
          <a:p>
            <a:pPr marL="0" lvl="1" algn="ctr"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192</a:t>
            </a:r>
          </a:p>
        </p:txBody>
      </p:sp>
      <p:sp>
        <p:nvSpPr>
          <p:cNvPr id="100" name="TextBox 99">
            <a:extLst>
              <a:ext uri="{FF2B5EF4-FFF2-40B4-BE49-F238E27FC236}">
                <a16:creationId xmlns:a16="http://schemas.microsoft.com/office/drawing/2014/main" id="{945567F7-E146-4100-9846-C907C35D9EEB}"/>
              </a:ext>
            </a:extLst>
          </p:cNvPr>
          <p:cNvSpPr txBox="1"/>
          <p:nvPr/>
        </p:nvSpPr>
        <p:spPr>
          <a:xfrm>
            <a:off x="3318451" y="6209621"/>
            <a:ext cx="486313" cy="224114"/>
          </a:xfrm>
          <a:prstGeom prst="rect">
            <a:avLst/>
          </a:prstGeom>
          <a:noFill/>
        </p:spPr>
        <p:txBody>
          <a:bodyPr wrap="square" lIns="0" tIns="0" rIns="0" bIns="0" rtlCol="0">
            <a:spAutoFit/>
          </a:bodyPr>
          <a:lstStyle/>
          <a:p>
            <a:pPr marL="0" lvl="1" algn="ctr"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384</a:t>
            </a:r>
          </a:p>
        </p:txBody>
      </p:sp>
      <p:sp>
        <p:nvSpPr>
          <p:cNvPr id="101" name="TextBox 100">
            <a:extLst>
              <a:ext uri="{FF2B5EF4-FFF2-40B4-BE49-F238E27FC236}">
                <a16:creationId xmlns:a16="http://schemas.microsoft.com/office/drawing/2014/main" id="{DAC1A95A-79A8-42E8-9114-0143A8B5A66D}"/>
              </a:ext>
            </a:extLst>
          </p:cNvPr>
          <p:cNvSpPr txBox="1"/>
          <p:nvPr/>
        </p:nvSpPr>
        <p:spPr>
          <a:xfrm>
            <a:off x="4611251" y="6209621"/>
            <a:ext cx="486313" cy="224114"/>
          </a:xfrm>
          <a:prstGeom prst="rect">
            <a:avLst/>
          </a:prstGeom>
          <a:noFill/>
        </p:spPr>
        <p:txBody>
          <a:bodyPr wrap="square" lIns="0" tIns="0" rIns="0" bIns="0" rtlCol="0">
            <a:spAutoFit/>
          </a:bodyPr>
          <a:lstStyle/>
          <a:p>
            <a:pPr marL="0" lvl="1" algn="ctr"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576</a:t>
            </a:r>
          </a:p>
        </p:txBody>
      </p:sp>
      <p:sp>
        <p:nvSpPr>
          <p:cNvPr id="102" name="TextBox 101">
            <a:extLst>
              <a:ext uri="{FF2B5EF4-FFF2-40B4-BE49-F238E27FC236}">
                <a16:creationId xmlns:a16="http://schemas.microsoft.com/office/drawing/2014/main" id="{7E2114D0-46BB-40C4-8C4F-A37602100161}"/>
              </a:ext>
            </a:extLst>
          </p:cNvPr>
          <p:cNvSpPr txBox="1"/>
          <p:nvPr/>
        </p:nvSpPr>
        <p:spPr>
          <a:xfrm>
            <a:off x="7078543" y="6209621"/>
            <a:ext cx="486313" cy="224114"/>
          </a:xfrm>
          <a:prstGeom prst="rect">
            <a:avLst/>
          </a:prstGeom>
          <a:noFill/>
        </p:spPr>
        <p:txBody>
          <a:bodyPr wrap="square" lIns="0" tIns="0" rIns="0" bIns="0" rtlCol="0">
            <a:spAutoFit/>
          </a:bodyPr>
          <a:lstStyle/>
          <a:p>
            <a:pPr marL="0" lvl="1" algn="ctr"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960</a:t>
            </a:r>
          </a:p>
        </p:txBody>
      </p:sp>
      <p:sp>
        <p:nvSpPr>
          <p:cNvPr id="104" name="TextBox 103">
            <a:extLst>
              <a:ext uri="{FF2B5EF4-FFF2-40B4-BE49-F238E27FC236}">
                <a16:creationId xmlns:a16="http://schemas.microsoft.com/office/drawing/2014/main" id="{754E1930-71CD-42DB-95E6-CE97ED8240C8}"/>
              </a:ext>
            </a:extLst>
          </p:cNvPr>
          <p:cNvSpPr txBox="1"/>
          <p:nvPr/>
        </p:nvSpPr>
        <p:spPr>
          <a:xfrm>
            <a:off x="1239900" y="5684857"/>
            <a:ext cx="280159" cy="315473"/>
          </a:xfrm>
          <a:prstGeom prst="rect">
            <a:avLst/>
          </a:prstGeom>
          <a:noFill/>
        </p:spPr>
        <p:txBody>
          <a:bodyPr wrap="square" lIns="0" tIns="93260" rIns="0" bIns="93260" rtlCol="0">
            <a:spAutoFit/>
          </a:bodyPr>
          <a:lstStyle/>
          <a:p>
            <a:pPr algn="ctr">
              <a:lnSpc>
                <a:spcPct val="90000"/>
              </a:lnSpc>
              <a:spcAft>
                <a:spcPts val="612"/>
              </a:spcAft>
            </a:pPr>
            <a:r>
              <a:rPr lang="en-US" sz="918">
                <a:gradFill>
                  <a:gsLst>
                    <a:gs pos="2917">
                      <a:schemeClr val="tx1"/>
                    </a:gs>
                    <a:gs pos="30000">
                      <a:schemeClr val="tx1"/>
                    </a:gs>
                  </a:gsLst>
                  <a:lin ang="5400000" scaled="0"/>
                </a:gradFill>
              </a:rPr>
              <a:t>S72</a:t>
            </a:r>
            <a:endParaRPr lang="en-US" sz="1071">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9C037BBB-3E45-47E5-AA18-5EEC1CEAD9ED}"/>
              </a:ext>
            </a:extLst>
          </p:cNvPr>
          <p:cNvSpPr>
            <a:spLocks noGrp="1"/>
          </p:cNvSpPr>
          <p:nvPr>
            <p:ph type="title"/>
          </p:nvPr>
        </p:nvSpPr>
        <p:spPr/>
        <p:txBody>
          <a:bodyPr/>
          <a:lstStyle/>
          <a:p>
            <a:r>
              <a:rPr lang="en-US"/>
              <a:t>Purpose-built infrastructure for SAP HANA</a:t>
            </a:r>
          </a:p>
        </p:txBody>
      </p:sp>
      <p:sp>
        <p:nvSpPr>
          <p:cNvPr id="32" name="TextBox 31">
            <a:extLst>
              <a:ext uri="{FF2B5EF4-FFF2-40B4-BE49-F238E27FC236}">
                <a16:creationId xmlns:a16="http://schemas.microsoft.com/office/drawing/2014/main" id="{0669D931-2876-471C-BCAB-8C551B9F8E39}"/>
              </a:ext>
            </a:extLst>
          </p:cNvPr>
          <p:cNvSpPr txBox="1"/>
          <p:nvPr/>
        </p:nvSpPr>
        <p:spPr>
          <a:xfrm>
            <a:off x="8290689" y="1472655"/>
            <a:ext cx="3845370" cy="3641151"/>
          </a:xfrm>
          <a:prstGeom prst="rect">
            <a:avLst/>
          </a:prstGeom>
          <a:noFill/>
        </p:spPr>
        <p:txBody>
          <a:bodyPr wrap="square" lIns="186521" tIns="149217" rIns="186521" bIns="149217" rtlCol="0">
            <a:spAutoFit/>
          </a:bodyPr>
          <a:lstStyle/>
          <a:p>
            <a:pPr marL="174862" lvl="1" indent="-174862" defTabSz="951304">
              <a:spcBef>
                <a:spcPts val="1224"/>
              </a:spcBef>
              <a:buSzPct val="90000"/>
              <a:buFont typeface="Arial" panose="020B0604020202020204" pitchFamily="34" charset="0"/>
              <a:buChar char="•"/>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SAP HANA TDI configuration</a:t>
            </a:r>
          </a:p>
          <a:p>
            <a:pPr marL="174862" lvl="1" indent="-174862" defTabSz="951304">
              <a:spcBef>
                <a:spcPts val="1224"/>
              </a:spcBef>
              <a:buSzPct val="90000"/>
              <a:buFont typeface="Arial" panose="020B0604020202020204" pitchFamily="34" charset="0"/>
              <a:buChar char="•"/>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Intel® Xeon® processor E7-8890 v4</a:t>
            </a:r>
          </a:p>
          <a:p>
            <a:pPr marL="174862" lvl="1" indent="-174862" defTabSz="951304">
              <a:spcBef>
                <a:spcPts val="1224"/>
              </a:spcBef>
              <a:buSzPct val="90000"/>
              <a:buFont typeface="Arial" panose="020B0604020202020204" pitchFamily="34" charset="0"/>
              <a:buChar char="•"/>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Persistent NFS storage</a:t>
            </a:r>
          </a:p>
          <a:p>
            <a:pPr marL="174862" lvl="1" indent="-174862" defTabSz="951304">
              <a:spcBef>
                <a:spcPts val="1224"/>
              </a:spcBef>
              <a:buSzPct val="90000"/>
              <a:buFont typeface="Arial" panose="020B0604020202020204" pitchFamily="34" charset="0"/>
              <a:buChar char="•"/>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Scale-up to 24TB and scale-out to 60TB</a:t>
            </a:r>
          </a:p>
          <a:p>
            <a:pPr marL="174862" lvl="1" indent="-174862" defTabSz="951304">
              <a:spcBef>
                <a:spcPts val="1224"/>
              </a:spcBef>
              <a:buSzPct val="90000"/>
              <a:buFont typeface="Arial" panose="020B0604020202020204" pitchFamily="34" charset="0"/>
              <a:buChar char="•"/>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Built-in online backup in seconds</a:t>
            </a:r>
            <a:b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with snapshots</a:t>
            </a:r>
          </a:p>
          <a:p>
            <a:pPr marL="174862" lvl="1" indent="-174862" defTabSz="951304">
              <a:spcBef>
                <a:spcPts val="1224"/>
              </a:spcBef>
              <a:buSzPct val="90000"/>
              <a:buFont typeface="Arial" panose="020B0604020202020204" pitchFamily="34" charset="0"/>
              <a:buChar char="•"/>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Available in 8 regions in US, EU, AU,</a:t>
            </a:r>
            <a:b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and JP</a:t>
            </a:r>
          </a:p>
          <a:p>
            <a:pPr marL="174862" lvl="1" indent="-174862" defTabSz="951304">
              <a:spcBef>
                <a:spcPts val="1224"/>
              </a:spcBef>
              <a:buSzPct val="90000"/>
              <a:buFont typeface="Arial" panose="020B0604020202020204" pitchFamily="34" charset="0"/>
              <a:buChar char="•"/>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TDIv5 SKUs allow lower price/TB scaling</a:t>
            </a:r>
          </a:p>
          <a:p>
            <a:pPr marL="174862" lvl="1" indent="-174862" defTabSz="951304">
              <a:spcBef>
                <a:spcPts val="1224"/>
              </a:spcBef>
              <a:buSzPct val="90000"/>
              <a:buFont typeface="Arial" panose="020B0604020202020204" pitchFamily="34" charset="0"/>
              <a:buChar char="•"/>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99.99% SLA for HA Pair</a:t>
            </a:r>
          </a:p>
        </p:txBody>
      </p:sp>
      <p:sp>
        <p:nvSpPr>
          <p:cNvPr id="20" name="Rectangle 19">
            <a:extLst>
              <a:ext uri="{FF2B5EF4-FFF2-40B4-BE49-F238E27FC236}">
                <a16:creationId xmlns:a16="http://schemas.microsoft.com/office/drawing/2014/main" id="{F9EB9F88-7FE6-4E1F-BA16-FCBCEB1E341C}"/>
              </a:ext>
            </a:extLst>
          </p:cNvPr>
          <p:cNvSpPr/>
          <p:nvPr/>
        </p:nvSpPr>
        <p:spPr bwMode="auto">
          <a:xfrm>
            <a:off x="1264054" y="1458165"/>
            <a:ext cx="2765352" cy="10357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EB941E72-5DF6-4818-A9B3-C2239E8F8C82}"/>
              </a:ext>
            </a:extLst>
          </p:cNvPr>
          <p:cNvSpPr/>
          <p:nvPr/>
        </p:nvSpPr>
        <p:spPr bwMode="auto">
          <a:xfrm>
            <a:off x="1323035" y="1857709"/>
            <a:ext cx="235423" cy="233151"/>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sp>
        <p:nvSpPr>
          <p:cNvPr id="265" name="Rectangle 264">
            <a:extLst>
              <a:ext uri="{FF2B5EF4-FFF2-40B4-BE49-F238E27FC236}">
                <a16:creationId xmlns:a16="http://schemas.microsoft.com/office/drawing/2014/main" id="{B7D0FBD7-C344-4E89-8B5C-5618CD8A80E0}"/>
              </a:ext>
            </a:extLst>
          </p:cNvPr>
          <p:cNvSpPr/>
          <p:nvPr/>
        </p:nvSpPr>
        <p:spPr bwMode="auto">
          <a:xfrm>
            <a:off x="1323035" y="1559606"/>
            <a:ext cx="235423" cy="233151"/>
          </a:xfrm>
          <a:prstGeom prst="rect">
            <a:avLst/>
          </a:prstGeom>
          <a:solidFill>
            <a:schemeClr val="tx2"/>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sp>
        <p:nvSpPr>
          <p:cNvPr id="266" name="TextBox 265">
            <a:extLst>
              <a:ext uri="{FF2B5EF4-FFF2-40B4-BE49-F238E27FC236}">
                <a16:creationId xmlns:a16="http://schemas.microsoft.com/office/drawing/2014/main" id="{95428EE8-4CED-423E-AC6C-2926ED0A1C5E}"/>
              </a:ext>
            </a:extLst>
          </p:cNvPr>
          <p:cNvSpPr txBox="1"/>
          <p:nvPr/>
        </p:nvSpPr>
        <p:spPr>
          <a:xfrm>
            <a:off x="1663930" y="1566315"/>
            <a:ext cx="486313" cy="224114"/>
          </a:xfrm>
          <a:prstGeom prst="rect">
            <a:avLst/>
          </a:prstGeom>
          <a:noFill/>
        </p:spPr>
        <p:txBody>
          <a:bodyPr wrap="square" lIns="0" tIns="0" rIns="0" bIns="0" rtlCol="0">
            <a:spAutoFit/>
          </a:bodyPr>
          <a:lstStyle/>
          <a:p>
            <a:pPr marL="0" lvl="1"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OLAP</a:t>
            </a:r>
          </a:p>
        </p:txBody>
      </p:sp>
      <p:sp>
        <p:nvSpPr>
          <p:cNvPr id="267" name="TextBox 266">
            <a:extLst>
              <a:ext uri="{FF2B5EF4-FFF2-40B4-BE49-F238E27FC236}">
                <a16:creationId xmlns:a16="http://schemas.microsoft.com/office/drawing/2014/main" id="{C042A4E2-39FA-466A-BB9A-1466F72202D6}"/>
              </a:ext>
            </a:extLst>
          </p:cNvPr>
          <p:cNvSpPr txBox="1"/>
          <p:nvPr/>
        </p:nvSpPr>
        <p:spPr>
          <a:xfrm>
            <a:off x="1663929" y="1864418"/>
            <a:ext cx="2246923" cy="224114"/>
          </a:xfrm>
          <a:prstGeom prst="rect">
            <a:avLst/>
          </a:prstGeom>
          <a:noFill/>
        </p:spPr>
        <p:txBody>
          <a:bodyPr wrap="square" lIns="0" tIns="0" rIns="0" bIns="0" rtlCol="0">
            <a:spAutoFit/>
          </a:bodyPr>
          <a:lstStyle/>
          <a:p>
            <a:pPr marL="0" lvl="1"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OLTP</a:t>
            </a:r>
          </a:p>
        </p:txBody>
      </p:sp>
      <p:grpSp>
        <p:nvGrpSpPr>
          <p:cNvPr id="13" name="Group 12">
            <a:extLst>
              <a:ext uri="{FF2B5EF4-FFF2-40B4-BE49-F238E27FC236}">
                <a16:creationId xmlns:a16="http://schemas.microsoft.com/office/drawing/2014/main" id="{3473D371-738C-4092-BB58-CFF2E7624679}"/>
              </a:ext>
            </a:extLst>
          </p:cNvPr>
          <p:cNvGrpSpPr/>
          <p:nvPr/>
        </p:nvGrpSpPr>
        <p:grpSpPr>
          <a:xfrm>
            <a:off x="1323035" y="2151736"/>
            <a:ext cx="2587817" cy="233151"/>
            <a:chOff x="1296347" y="2109737"/>
            <a:chExt cx="2537306" cy="228600"/>
          </a:xfrm>
        </p:grpSpPr>
        <p:sp>
          <p:nvSpPr>
            <p:cNvPr id="67" name="Rectangle 66">
              <a:extLst>
                <a:ext uri="{FF2B5EF4-FFF2-40B4-BE49-F238E27FC236}">
                  <a16:creationId xmlns:a16="http://schemas.microsoft.com/office/drawing/2014/main" id="{93C06271-2F3F-4C4B-9958-B4AAD1974A8D}"/>
                </a:ext>
              </a:extLst>
            </p:cNvPr>
            <p:cNvSpPr/>
            <p:nvPr/>
          </p:nvSpPr>
          <p:spPr bwMode="auto">
            <a:xfrm>
              <a:off x="1296347" y="2109737"/>
              <a:ext cx="230828" cy="228600"/>
            </a:xfrm>
            <a:prstGeom prst="rect">
              <a:avLst/>
            </a:prstGeom>
            <a:solidFill>
              <a:schemeClr val="accent2">
                <a:lumMod val="75000"/>
              </a:schemeClr>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sp>
          <p:nvSpPr>
            <p:cNvPr id="68" name="TextBox 67">
              <a:extLst>
                <a:ext uri="{FF2B5EF4-FFF2-40B4-BE49-F238E27FC236}">
                  <a16:creationId xmlns:a16="http://schemas.microsoft.com/office/drawing/2014/main" id="{5288AB51-911E-4428-BBEC-497B2654BBCB}"/>
                </a:ext>
              </a:extLst>
            </p:cNvPr>
            <p:cNvSpPr txBox="1"/>
            <p:nvPr/>
          </p:nvSpPr>
          <p:spPr>
            <a:xfrm>
              <a:off x="1630587" y="2116315"/>
              <a:ext cx="2203066" cy="219740"/>
            </a:xfrm>
            <a:prstGeom prst="rect">
              <a:avLst/>
            </a:prstGeom>
            <a:noFill/>
          </p:spPr>
          <p:txBody>
            <a:bodyPr wrap="square" lIns="0" tIns="0" rIns="0" bIns="0" rtlCol="0">
              <a:spAutoFit/>
            </a:bodyPr>
            <a:lstStyle/>
            <a:p>
              <a:pPr marL="0" lvl="1"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OLTP TDIv5</a:t>
              </a:r>
            </a:p>
          </p:txBody>
        </p:sp>
      </p:grpSp>
      <p:sp>
        <p:nvSpPr>
          <p:cNvPr id="121" name="TextBox 120">
            <a:extLst>
              <a:ext uri="{FF2B5EF4-FFF2-40B4-BE49-F238E27FC236}">
                <a16:creationId xmlns:a16="http://schemas.microsoft.com/office/drawing/2014/main" id="{7DE6EE6F-1971-4DC2-9429-858F84ACD492}"/>
              </a:ext>
            </a:extLst>
          </p:cNvPr>
          <p:cNvSpPr txBox="1"/>
          <p:nvPr/>
        </p:nvSpPr>
        <p:spPr>
          <a:xfrm>
            <a:off x="5827743" y="6209621"/>
            <a:ext cx="486313" cy="224114"/>
          </a:xfrm>
          <a:prstGeom prst="rect">
            <a:avLst/>
          </a:prstGeom>
          <a:noFill/>
        </p:spPr>
        <p:txBody>
          <a:bodyPr wrap="square" lIns="0" tIns="0" rIns="0" bIns="0" rtlCol="0">
            <a:spAutoFit/>
          </a:bodyPr>
          <a:lstStyle/>
          <a:p>
            <a:pPr marL="0" lvl="1" algn="ctr"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768</a:t>
            </a:r>
          </a:p>
        </p:txBody>
      </p:sp>
      <p:cxnSp>
        <p:nvCxnSpPr>
          <p:cNvPr id="76" name="Straight Connector 75">
            <a:extLst>
              <a:ext uri="{FF2B5EF4-FFF2-40B4-BE49-F238E27FC236}">
                <a16:creationId xmlns:a16="http://schemas.microsoft.com/office/drawing/2014/main" id="{FAA93948-D8DF-4DBA-A3A4-B1239A46F91B}"/>
              </a:ext>
            </a:extLst>
          </p:cNvPr>
          <p:cNvCxnSpPr/>
          <p:nvPr/>
        </p:nvCxnSpPr>
        <p:spPr>
          <a:xfrm>
            <a:off x="1160364" y="6098506"/>
            <a:ext cx="0" cy="77563"/>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7" name="Straight Connector 76">
            <a:extLst>
              <a:ext uri="{FF2B5EF4-FFF2-40B4-BE49-F238E27FC236}">
                <a16:creationId xmlns:a16="http://schemas.microsoft.com/office/drawing/2014/main" id="{2F393AA1-C8A4-4EBF-AC8A-75EE8A600343}"/>
              </a:ext>
            </a:extLst>
          </p:cNvPr>
          <p:cNvCxnSpPr/>
          <p:nvPr/>
        </p:nvCxnSpPr>
        <p:spPr>
          <a:xfrm>
            <a:off x="1603591" y="6098506"/>
            <a:ext cx="0" cy="77563"/>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8" name="Straight Connector 77">
            <a:extLst>
              <a:ext uri="{FF2B5EF4-FFF2-40B4-BE49-F238E27FC236}">
                <a16:creationId xmlns:a16="http://schemas.microsoft.com/office/drawing/2014/main" id="{CC50D91F-5D7D-4545-B99D-EECF666E50F7}"/>
              </a:ext>
            </a:extLst>
          </p:cNvPr>
          <p:cNvCxnSpPr/>
          <p:nvPr/>
        </p:nvCxnSpPr>
        <p:spPr>
          <a:xfrm>
            <a:off x="2381025" y="6098506"/>
            <a:ext cx="0" cy="77563"/>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9" name="Straight Connector 78">
            <a:extLst>
              <a:ext uri="{FF2B5EF4-FFF2-40B4-BE49-F238E27FC236}">
                <a16:creationId xmlns:a16="http://schemas.microsoft.com/office/drawing/2014/main" id="{58418A46-2378-4DCE-AC3C-AABB3F3B1EC0}"/>
              </a:ext>
            </a:extLst>
          </p:cNvPr>
          <p:cNvCxnSpPr/>
          <p:nvPr/>
        </p:nvCxnSpPr>
        <p:spPr>
          <a:xfrm>
            <a:off x="3561608" y="6098506"/>
            <a:ext cx="0" cy="77563"/>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0" name="Straight Connector 79">
            <a:extLst>
              <a:ext uri="{FF2B5EF4-FFF2-40B4-BE49-F238E27FC236}">
                <a16:creationId xmlns:a16="http://schemas.microsoft.com/office/drawing/2014/main" id="{4673B190-9D30-4AB2-9726-2E655511C274}"/>
              </a:ext>
            </a:extLst>
          </p:cNvPr>
          <p:cNvCxnSpPr/>
          <p:nvPr/>
        </p:nvCxnSpPr>
        <p:spPr>
          <a:xfrm>
            <a:off x="4854408" y="6098506"/>
            <a:ext cx="0" cy="77563"/>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1" name="Straight Connector 80">
            <a:extLst>
              <a:ext uri="{FF2B5EF4-FFF2-40B4-BE49-F238E27FC236}">
                <a16:creationId xmlns:a16="http://schemas.microsoft.com/office/drawing/2014/main" id="{89A68812-520A-4D9C-A538-BD647EB3F1C7}"/>
              </a:ext>
            </a:extLst>
          </p:cNvPr>
          <p:cNvCxnSpPr/>
          <p:nvPr/>
        </p:nvCxnSpPr>
        <p:spPr>
          <a:xfrm>
            <a:off x="7321699" y="6098506"/>
            <a:ext cx="0" cy="77563"/>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2" name="Straight Connector 121">
            <a:extLst>
              <a:ext uri="{FF2B5EF4-FFF2-40B4-BE49-F238E27FC236}">
                <a16:creationId xmlns:a16="http://schemas.microsoft.com/office/drawing/2014/main" id="{A3A566B1-F4FB-446C-9EF3-0294D4E3EC2B}"/>
              </a:ext>
            </a:extLst>
          </p:cNvPr>
          <p:cNvCxnSpPr/>
          <p:nvPr/>
        </p:nvCxnSpPr>
        <p:spPr>
          <a:xfrm>
            <a:off x="6070898" y="6098506"/>
            <a:ext cx="0" cy="77563"/>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4" name="TextBox 133">
            <a:extLst>
              <a:ext uri="{FF2B5EF4-FFF2-40B4-BE49-F238E27FC236}">
                <a16:creationId xmlns:a16="http://schemas.microsoft.com/office/drawing/2014/main" id="{BFCDE79D-D3F7-45E5-AAEA-583926FC453D}"/>
              </a:ext>
            </a:extLst>
          </p:cNvPr>
          <p:cNvSpPr txBox="1"/>
          <p:nvPr/>
        </p:nvSpPr>
        <p:spPr>
          <a:xfrm>
            <a:off x="541447" y="1754155"/>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22</a:t>
            </a:r>
          </a:p>
        </p:txBody>
      </p:sp>
      <p:sp>
        <p:nvSpPr>
          <p:cNvPr id="135" name="TextBox 134">
            <a:extLst>
              <a:ext uri="{FF2B5EF4-FFF2-40B4-BE49-F238E27FC236}">
                <a16:creationId xmlns:a16="http://schemas.microsoft.com/office/drawing/2014/main" id="{5EAF6E19-3371-4F4A-B7DB-A225581F9862}"/>
              </a:ext>
            </a:extLst>
          </p:cNvPr>
          <p:cNvSpPr txBox="1"/>
          <p:nvPr/>
        </p:nvSpPr>
        <p:spPr>
          <a:xfrm>
            <a:off x="541447" y="4455657"/>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8</a:t>
            </a:r>
          </a:p>
        </p:txBody>
      </p:sp>
      <p:sp>
        <p:nvSpPr>
          <p:cNvPr id="136" name="TextBox 135">
            <a:extLst>
              <a:ext uri="{FF2B5EF4-FFF2-40B4-BE49-F238E27FC236}">
                <a16:creationId xmlns:a16="http://schemas.microsoft.com/office/drawing/2014/main" id="{B1E8FB14-9DA7-4461-9C5A-9E1D1C480684}"/>
              </a:ext>
            </a:extLst>
          </p:cNvPr>
          <p:cNvSpPr txBox="1"/>
          <p:nvPr/>
        </p:nvSpPr>
        <p:spPr>
          <a:xfrm>
            <a:off x="541447" y="4841586"/>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6</a:t>
            </a:r>
          </a:p>
        </p:txBody>
      </p:sp>
      <p:sp>
        <p:nvSpPr>
          <p:cNvPr id="137" name="TextBox 136">
            <a:extLst>
              <a:ext uri="{FF2B5EF4-FFF2-40B4-BE49-F238E27FC236}">
                <a16:creationId xmlns:a16="http://schemas.microsoft.com/office/drawing/2014/main" id="{76F38C78-6CB1-4D0C-B2A7-D15E59304A60}"/>
              </a:ext>
            </a:extLst>
          </p:cNvPr>
          <p:cNvSpPr txBox="1"/>
          <p:nvPr/>
        </p:nvSpPr>
        <p:spPr>
          <a:xfrm>
            <a:off x="541447" y="5227515"/>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4</a:t>
            </a:r>
          </a:p>
        </p:txBody>
      </p:sp>
      <p:sp>
        <p:nvSpPr>
          <p:cNvPr id="138" name="TextBox 137">
            <a:extLst>
              <a:ext uri="{FF2B5EF4-FFF2-40B4-BE49-F238E27FC236}">
                <a16:creationId xmlns:a16="http://schemas.microsoft.com/office/drawing/2014/main" id="{9871C8D5-8BDE-466A-9A42-9586D5DE09A8}"/>
              </a:ext>
            </a:extLst>
          </p:cNvPr>
          <p:cNvSpPr txBox="1"/>
          <p:nvPr/>
        </p:nvSpPr>
        <p:spPr>
          <a:xfrm>
            <a:off x="541447" y="5613444"/>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2</a:t>
            </a:r>
          </a:p>
        </p:txBody>
      </p:sp>
      <p:sp>
        <p:nvSpPr>
          <p:cNvPr id="139" name="TextBox 138">
            <a:extLst>
              <a:ext uri="{FF2B5EF4-FFF2-40B4-BE49-F238E27FC236}">
                <a16:creationId xmlns:a16="http://schemas.microsoft.com/office/drawing/2014/main" id="{98E8CE6F-F959-4B25-83D7-DE7AB1F56C1E}"/>
              </a:ext>
            </a:extLst>
          </p:cNvPr>
          <p:cNvSpPr txBox="1"/>
          <p:nvPr/>
        </p:nvSpPr>
        <p:spPr>
          <a:xfrm>
            <a:off x="541447" y="5999367"/>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0</a:t>
            </a:r>
          </a:p>
        </p:txBody>
      </p:sp>
      <p:cxnSp>
        <p:nvCxnSpPr>
          <p:cNvPr id="140" name="Straight Connector 139">
            <a:extLst>
              <a:ext uri="{FF2B5EF4-FFF2-40B4-BE49-F238E27FC236}">
                <a16:creationId xmlns:a16="http://schemas.microsoft.com/office/drawing/2014/main" id="{81C373C9-9C90-422F-B64E-1849DC22962C}"/>
              </a:ext>
            </a:extLst>
          </p:cNvPr>
          <p:cNvCxnSpPr>
            <a:cxnSpLocks/>
          </p:cNvCxnSpPr>
          <p:nvPr/>
        </p:nvCxnSpPr>
        <p:spPr>
          <a:xfrm>
            <a:off x="1074546" y="4169987"/>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1" name="Straight Connector 140">
            <a:extLst>
              <a:ext uri="{FF2B5EF4-FFF2-40B4-BE49-F238E27FC236}">
                <a16:creationId xmlns:a16="http://schemas.microsoft.com/office/drawing/2014/main" id="{7A42CAD4-5C6D-4D4C-BCAD-BFECC85A1C93}"/>
              </a:ext>
            </a:extLst>
          </p:cNvPr>
          <p:cNvCxnSpPr>
            <a:cxnSpLocks/>
          </p:cNvCxnSpPr>
          <p:nvPr/>
        </p:nvCxnSpPr>
        <p:spPr>
          <a:xfrm>
            <a:off x="1074546" y="4565523"/>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2" name="Straight Connector 141">
            <a:extLst>
              <a:ext uri="{FF2B5EF4-FFF2-40B4-BE49-F238E27FC236}">
                <a16:creationId xmlns:a16="http://schemas.microsoft.com/office/drawing/2014/main" id="{B5DA5392-A5ED-49FA-95FF-D007C67F9C33}"/>
              </a:ext>
            </a:extLst>
          </p:cNvPr>
          <p:cNvCxnSpPr>
            <a:cxnSpLocks/>
          </p:cNvCxnSpPr>
          <p:nvPr/>
        </p:nvCxnSpPr>
        <p:spPr>
          <a:xfrm>
            <a:off x="1074546" y="4946123"/>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3" name="Straight Connector 142">
            <a:extLst>
              <a:ext uri="{FF2B5EF4-FFF2-40B4-BE49-F238E27FC236}">
                <a16:creationId xmlns:a16="http://schemas.microsoft.com/office/drawing/2014/main" id="{8B1C43F5-BD0B-40A6-A211-9316491AFF62}"/>
              </a:ext>
            </a:extLst>
          </p:cNvPr>
          <p:cNvCxnSpPr>
            <a:cxnSpLocks/>
          </p:cNvCxnSpPr>
          <p:nvPr/>
        </p:nvCxnSpPr>
        <p:spPr>
          <a:xfrm>
            <a:off x="1074546" y="5327541"/>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4" name="Straight Connector 143">
            <a:extLst>
              <a:ext uri="{FF2B5EF4-FFF2-40B4-BE49-F238E27FC236}">
                <a16:creationId xmlns:a16="http://schemas.microsoft.com/office/drawing/2014/main" id="{0630A6F3-7B2F-46BC-9D66-63DFB5036FDD}"/>
              </a:ext>
            </a:extLst>
          </p:cNvPr>
          <p:cNvCxnSpPr>
            <a:cxnSpLocks/>
          </p:cNvCxnSpPr>
          <p:nvPr/>
        </p:nvCxnSpPr>
        <p:spPr>
          <a:xfrm>
            <a:off x="1074546" y="5735691"/>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5" name="Rectangle 104">
            <a:extLst>
              <a:ext uri="{FF2B5EF4-FFF2-40B4-BE49-F238E27FC236}">
                <a16:creationId xmlns:a16="http://schemas.microsoft.com/office/drawing/2014/main" id="{8022A822-BD5E-4E2C-A097-1E3D43B4A38A}"/>
              </a:ext>
            </a:extLst>
          </p:cNvPr>
          <p:cNvSpPr/>
          <p:nvPr/>
        </p:nvSpPr>
        <p:spPr bwMode="auto">
          <a:xfrm>
            <a:off x="1293713" y="5920060"/>
            <a:ext cx="186568" cy="179548"/>
          </a:xfrm>
          <a:prstGeom prst="rect">
            <a:avLst/>
          </a:prstGeom>
          <a:solidFill>
            <a:schemeClr val="tx2"/>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sp>
        <p:nvSpPr>
          <p:cNvPr id="174" name="Rectangle 173">
            <a:extLst>
              <a:ext uri="{FF2B5EF4-FFF2-40B4-BE49-F238E27FC236}">
                <a16:creationId xmlns:a16="http://schemas.microsoft.com/office/drawing/2014/main" id="{3D9FF59A-6F2E-4291-8D6A-43B4D6315528}"/>
              </a:ext>
            </a:extLst>
          </p:cNvPr>
          <p:cNvSpPr/>
          <p:nvPr/>
        </p:nvSpPr>
        <p:spPr bwMode="auto">
          <a:xfrm>
            <a:off x="1514828" y="5776274"/>
            <a:ext cx="186568" cy="323334"/>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sp>
        <p:nvSpPr>
          <p:cNvPr id="175" name="Rectangle 174">
            <a:extLst>
              <a:ext uri="{FF2B5EF4-FFF2-40B4-BE49-F238E27FC236}">
                <a16:creationId xmlns:a16="http://schemas.microsoft.com/office/drawing/2014/main" id="{1105DADA-1ECF-4467-A77B-63629D3A3FF6}"/>
              </a:ext>
            </a:extLst>
          </p:cNvPr>
          <p:cNvSpPr/>
          <p:nvPr/>
        </p:nvSpPr>
        <p:spPr bwMode="auto">
          <a:xfrm>
            <a:off x="1735943" y="5920060"/>
            <a:ext cx="186568" cy="179548"/>
          </a:xfrm>
          <a:prstGeom prst="rect">
            <a:avLst/>
          </a:prstGeom>
          <a:solidFill>
            <a:schemeClr val="tx2"/>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sp>
        <p:nvSpPr>
          <p:cNvPr id="178" name="Rectangle 177">
            <a:extLst>
              <a:ext uri="{FF2B5EF4-FFF2-40B4-BE49-F238E27FC236}">
                <a16:creationId xmlns:a16="http://schemas.microsoft.com/office/drawing/2014/main" id="{A504B9D0-3D49-40FE-A0C5-9D57F1C9866B}"/>
              </a:ext>
            </a:extLst>
          </p:cNvPr>
          <p:cNvSpPr/>
          <p:nvPr/>
        </p:nvSpPr>
        <p:spPr bwMode="auto">
          <a:xfrm>
            <a:off x="2070404" y="5627973"/>
            <a:ext cx="186568" cy="471635"/>
          </a:xfrm>
          <a:prstGeom prst="rect">
            <a:avLst/>
          </a:prstGeom>
          <a:solidFill>
            <a:schemeClr val="tx2"/>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sp>
        <p:nvSpPr>
          <p:cNvPr id="179" name="Rectangle 178">
            <a:extLst>
              <a:ext uri="{FF2B5EF4-FFF2-40B4-BE49-F238E27FC236}">
                <a16:creationId xmlns:a16="http://schemas.microsoft.com/office/drawing/2014/main" id="{6FE0D05B-EC27-4A03-B109-89EA9EF74DF0}"/>
              </a:ext>
            </a:extLst>
          </p:cNvPr>
          <p:cNvSpPr/>
          <p:nvPr/>
        </p:nvSpPr>
        <p:spPr bwMode="auto">
          <a:xfrm>
            <a:off x="2291519" y="5123755"/>
            <a:ext cx="186568" cy="975854"/>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sp>
        <p:nvSpPr>
          <p:cNvPr id="183" name="Rectangle 182">
            <a:extLst>
              <a:ext uri="{FF2B5EF4-FFF2-40B4-BE49-F238E27FC236}">
                <a16:creationId xmlns:a16="http://schemas.microsoft.com/office/drawing/2014/main" id="{3A6EECA3-BD6A-4CE6-BF23-30160BFD723E}"/>
              </a:ext>
            </a:extLst>
          </p:cNvPr>
          <p:cNvSpPr/>
          <p:nvPr/>
        </p:nvSpPr>
        <p:spPr bwMode="auto">
          <a:xfrm>
            <a:off x="3137922" y="5123755"/>
            <a:ext cx="186568" cy="975854"/>
          </a:xfrm>
          <a:prstGeom prst="rect">
            <a:avLst/>
          </a:prstGeom>
          <a:solidFill>
            <a:schemeClr val="tx2"/>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sp>
        <p:nvSpPr>
          <p:cNvPr id="184" name="Rectangle 183">
            <a:extLst>
              <a:ext uri="{FF2B5EF4-FFF2-40B4-BE49-F238E27FC236}">
                <a16:creationId xmlns:a16="http://schemas.microsoft.com/office/drawing/2014/main" id="{16F4B895-E4A1-4D5B-BE1B-FEC6C6F8C227}"/>
              </a:ext>
            </a:extLst>
          </p:cNvPr>
          <p:cNvSpPr/>
          <p:nvPr/>
        </p:nvSpPr>
        <p:spPr bwMode="auto">
          <a:xfrm>
            <a:off x="3359037" y="4794580"/>
            <a:ext cx="186568" cy="1305029"/>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sp>
        <p:nvSpPr>
          <p:cNvPr id="185" name="Rectangle 184">
            <a:extLst>
              <a:ext uri="{FF2B5EF4-FFF2-40B4-BE49-F238E27FC236}">
                <a16:creationId xmlns:a16="http://schemas.microsoft.com/office/drawing/2014/main" id="{24914E25-1AAF-472C-9218-5B1C125D0088}"/>
              </a:ext>
            </a:extLst>
          </p:cNvPr>
          <p:cNvSpPr/>
          <p:nvPr/>
        </p:nvSpPr>
        <p:spPr bwMode="auto">
          <a:xfrm>
            <a:off x="3580151" y="4352599"/>
            <a:ext cx="186568" cy="1747010"/>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sp>
        <p:nvSpPr>
          <p:cNvPr id="188" name="Rectangle 187">
            <a:extLst>
              <a:ext uri="{FF2B5EF4-FFF2-40B4-BE49-F238E27FC236}">
                <a16:creationId xmlns:a16="http://schemas.microsoft.com/office/drawing/2014/main" id="{7CFA5E64-DE71-41B6-8330-231EC530F1AF}"/>
              </a:ext>
            </a:extLst>
          </p:cNvPr>
          <p:cNvSpPr/>
          <p:nvPr/>
        </p:nvSpPr>
        <p:spPr bwMode="auto">
          <a:xfrm>
            <a:off x="4654370" y="3529536"/>
            <a:ext cx="186568" cy="2570073"/>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sp>
        <p:nvSpPr>
          <p:cNvPr id="190" name="Rectangle 189">
            <a:extLst>
              <a:ext uri="{FF2B5EF4-FFF2-40B4-BE49-F238E27FC236}">
                <a16:creationId xmlns:a16="http://schemas.microsoft.com/office/drawing/2014/main" id="{4C105FCC-1703-4AC1-8F4F-79017BD7EB59}"/>
              </a:ext>
            </a:extLst>
          </p:cNvPr>
          <p:cNvSpPr/>
          <p:nvPr/>
        </p:nvSpPr>
        <p:spPr bwMode="auto">
          <a:xfrm>
            <a:off x="5868436" y="2745745"/>
            <a:ext cx="186568" cy="3353864"/>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sp>
        <p:nvSpPr>
          <p:cNvPr id="192" name="Rectangle 191">
            <a:extLst>
              <a:ext uri="{FF2B5EF4-FFF2-40B4-BE49-F238E27FC236}">
                <a16:creationId xmlns:a16="http://schemas.microsoft.com/office/drawing/2014/main" id="{350F71BF-4A7B-404A-B6CB-ED8E13FC07BD}"/>
              </a:ext>
            </a:extLst>
          </p:cNvPr>
          <p:cNvSpPr/>
          <p:nvPr/>
        </p:nvSpPr>
        <p:spPr bwMode="auto">
          <a:xfrm>
            <a:off x="7228414" y="1853755"/>
            <a:ext cx="186568" cy="4245854"/>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sp>
        <p:nvSpPr>
          <p:cNvPr id="74" name="Rectangle 6">
            <a:extLst>
              <a:ext uri="{FF2B5EF4-FFF2-40B4-BE49-F238E27FC236}">
                <a16:creationId xmlns:a16="http://schemas.microsoft.com/office/drawing/2014/main" id="{625F4212-EB0B-4BB5-B886-868D99D95D66}"/>
              </a:ext>
            </a:extLst>
          </p:cNvPr>
          <p:cNvSpPr/>
          <p:nvPr/>
        </p:nvSpPr>
        <p:spPr bwMode="auto">
          <a:xfrm>
            <a:off x="1160364" y="1465288"/>
            <a:ext cx="7123082" cy="4633217"/>
          </a:xfrm>
          <a:custGeom>
            <a:avLst/>
            <a:gdLst>
              <a:gd name="connsiteX0" fmla="*/ 0 w 3241611"/>
              <a:gd name="connsiteY0" fmla="*/ 0 h 3241611"/>
              <a:gd name="connsiteX1" fmla="*/ 3241611 w 3241611"/>
              <a:gd name="connsiteY1" fmla="*/ 0 h 3241611"/>
              <a:gd name="connsiteX2" fmla="*/ 3241611 w 3241611"/>
              <a:gd name="connsiteY2" fmla="*/ 3241611 h 3241611"/>
              <a:gd name="connsiteX3" fmla="*/ 0 w 3241611"/>
              <a:gd name="connsiteY3" fmla="*/ 3241611 h 3241611"/>
              <a:gd name="connsiteX4" fmla="*/ 0 w 3241611"/>
              <a:gd name="connsiteY4" fmla="*/ 0 h 3241611"/>
              <a:gd name="connsiteX0" fmla="*/ 3241611 w 3333051"/>
              <a:gd name="connsiteY0" fmla="*/ 0 h 3241611"/>
              <a:gd name="connsiteX1" fmla="*/ 3241611 w 3333051"/>
              <a:gd name="connsiteY1" fmla="*/ 3241611 h 3241611"/>
              <a:gd name="connsiteX2" fmla="*/ 0 w 3333051"/>
              <a:gd name="connsiteY2" fmla="*/ 3241611 h 3241611"/>
              <a:gd name="connsiteX3" fmla="*/ 0 w 3333051"/>
              <a:gd name="connsiteY3" fmla="*/ 0 h 3241611"/>
              <a:gd name="connsiteX4" fmla="*/ 3333051 w 3333051"/>
              <a:gd name="connsiteY4" fmla="*/ 91440 h 3241611"/>
              <a:gd name="connsiteX0" fmla="*/ 3241611 w 3241611"/>
              <a:gd name="connsiteY0" fmla="*/ 0 h 3241611"/>
              <a:gd name="connsiteX1" fmla="*/ 3241611 w 3241611"/>
              <a:gd name="connsiteY1" fmla="*/ 3241611 h 3241611"/>
              <a:gd name="connsiteX2" fmla="*/ 0 w 3241611"/>
              <a:gd name="connsiteY2" fmla="*/ 3241611 h 3241611"/>
              <a:gd name="connsiteX3" fmla="*/ 0 w 3241611"/>
              <a:gd name="connsiteY3" fmla="*/ 0 h 3241611"/>
              <a:gd name="connsiteX0" fmla="*/ 3241611 w 3241611"/>
              <a:gd name="connsiteY0" fmla="*/ 3241611 h 3241611"/>
              <a:gd name="connsiteX1" fmla="*/ 0 w 3241611"/>
              <a:gd name="connsiteY1" fmla="*/ 3241611 h 3241611"/>
              <a:gd name="connsiteX2" fmla="*/ 0 w 3241611"/>
              <a:gd name="connsiteY2" fmla="*/ 0 h 3241611"/>
            </a:gdLst>
            <a:ahLst/>
            <a:cxnLst>
              <a:cxn ang="0">
                <a:pos x="connsiteX0" y="connsiteY0"/>
              </a:cxn>
              <a:cxn ang="0">
                <a:pos x="connsiteX1" y="connsiteY1"/>
              </a:cxn>
              <a:cxn ang="0">
                <a:pos x="connsiteX2" y="connsiteY2"/>
              </a:cxn>
            </a:cxnLst>
            <a:rect l="l" t="t" r="r" b="b"/>
            <a:pathLst>
              <a:path w="3241611" h="3241611">
                <a:moveTo>
                  <a:pt x="3241611" y="3241611"/>
                </a:moveTo>
                <a:lnTo>
                  <a:pt x="0" y="3241611"/>
                </a:lnTo>
                <a:lnTo>
                  <a:pt x="0" y="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94" name="TextBox 193">
            <a:extLst>
              <a:ext uri="{FF2B5EF4-FFF2-40B4-BE49-F238E27FC236}">
                <a16:creationId xmlns:a16="http://schemas.microsoft.com/office/drawing/2014/main" id="{0BF88119-E92E-426E-92B6-D9C213A8F4B2}"/>
              </a:ext>
            </a:extLst>
          </p:cNvPr>
          <p:cNvSpPr txBox="1"/>
          <p:nvPr/>
        </p:nvSpPr>
        <p:spPr>
          <a:xfrm>
            <a:off x="3521308" y="6540624"/>
            <a:ext cx="2401195" cy="160091"/>
          </a:xfrm>
          <a:prstGeom prst="rect">
            <a:avLst/>
          </a:prstGeom>
          <a:noFill/>
        </p:spPr>
        <p:txBody>
          <a:bodyPr wrap="square" lIns="0" tIns="0" rIns="0" bIns="0" rtlCol="0">
            <a:spAutoFit/>
          </a:bodyPr>
          <a:lstStyle/>
          <a:p>
            <a:pPr marL="0" lvl="1" algn="ctr" defTabSz="951304">
              <a:spcBef>
                <a:spcPts val="1224"/>
              </a:spcBef>
              <a:buSzPct val="90000"/>
            </a:pPr>
            <a:r>
              <a:rPr lang="en-US" sz="1020">
                <a:gradFill>
                  <a:gsLst>
                    <a:gs pos="1250">
                      <a:schemeClr val="tx1"/>
                    </a:gs>
                    <a:gs pos="100000">
                      <a:schemeClr val="tx1"/>
                    </a:gs>
                  </a:gsLst>
                  <a:lin ang="5400000" scaled="0"/>
                </a:gradFill>
                <a:cs typeface="Segoe UI Semilight" panose="020B0402040204020203" pitchFamily="34" charset="0"/>
              </a:rPr>
              <a:t>CPU threads</a:t>
            </a:r>
          </a:p>
        </p:txBody>
      </p:sp>
      <p:sp>
        <p:nvSpPr>
          <p:cNvPr id="196" name="TextBox 195">
            <a:extLst>
              <a:ext uri="{FF2B5EF4-FFF2-40B4-BE49-F238E27FC236}">
                <a16:creationId xmlns:a16="http://schemas.microsoft.com/office/drawing/2014/main" id="{0F1E3158-C02F-4862-9238-C6B10AE0F362}"/>
              </a:ext>
            </a:extLst>
          </p:cNvPr>
          <p:cNvSpPr txBox="1"/>
          <p:nvPr/>
        </p:nvSpPr>
        <p:spPr>
          <a:xfrm rot="16200000">
            <a:off x="-494470" y="3701851"/>
            <a:ext cx="2401195" cy="160091"/>
          </a:xfrm>
          <a:prstGeom prst="rect">
            <a:avLst/>
          </a:prstGeom>
          <a:noFill/>
        </p:spPr>
        <p:txBody>
          <a:bodyPr wrap="square" lIns="0" tIns="0" rIns="0" bIns="0" rtlCol="0">
            <a:spAutoFit/>
          </a:bodyPr>
          <a:lstStyle/>
          <a:p>
            <a:pPr marL="0" lvl="1" algn="ctr" defTabSz="951304">
              <a:spcBef>
                <a:spcPts val="1224"/>
              </a:spcBef>
              <a:buSzPct val="90000"/>
            </a:pPr>
            <a:r>
              <a:rPr lang="en-US" sz="1020">
                <a:gradFill>
                  <a:gsLst>
                    <a:gs pos="1250">
                      <a:schemeClr val="tx1"/>
                    </a:gs>
                    <a:gs pos="100000">
                      <a:schemeClr val="tx1"/>
                    </a:gs>
                  </a:gsLst>
                  <a:lin ang="5400000" scaled="0"/>
                </a:gradFill>
                <a:cs typeface="Segoe UI Semilight" panose="020B0402040204020203" pitchFamily="34" charset="0"/>
              </a:rPr>
              <a:t>Memory (in TB)</a:t>
            </a:r>
          </a:p>
        </p:txBody>
      </p:sp>
      <p:sp>
        <p:nvSpPr>
          <p:cNvPr id="202" name="TextBox 201">
            <a:extLst>
              <a:ext uri="{FF2B5EF4-FFF2-40B4-BE49-F238E27FC236}">
                <a16:creationId xmlns:a16="http://schemas.microsoft.com/office/drawing/2014/main" id="{13F3FEAD-3CB7-4A61-9FAC-6C761F34260C}"/>
              </a:ext>
            </a:extLst>
          </p:cNvPr>
          <p:cNvSpPr txBox="1"/>
          <p:nvPr/>
        </p:nvSpPr>
        <p:spPr>
          <a:xfrm>
            <a:off x="1452126" y="5517278"/>
            <a:ext cx="302580" cy="315473"/>
          </a:xfrm>
          <a:prstGeom prst="rect">
            <a:avLst/>
          </a:prstGeom>
          <a:noFill/>
        </p:spPr>
        <p:txBody>
          <a:bodyPr wrap="square" lIns="0" tIns="93260" rIns="0" bIns="93260" rtlCol="0">
            <a:spAutoFit/>
          </a:bodyPr>
          <a:lstStyle/>
          <a:p>
            <a:pPr algn="ctr">
              <a:lnSpc>
                <a:spcPct val="90000"/>
              </a:lnSpc>
              <a:spcAft>
                <a:spcPts val="612"/>
              </a:spcAft>
            </a:pPr>
            <a:r>
              <a:rPr lang="en-US" sz="918">
                <a:gradFill>
                  <a:gsLst>
                    <a:gs pos="2917">
                      <a:schemeClr val="tx1"/>
                    </a:gs>
                    <a:gs pos="30000">
                      <a:schemeClr val="tx1"/>
                    </a:gs>
                  </a:gsLst>
                  <a:lin ang="5400000" scaled="0"/>
                </a:gradFill>
              </a:rPr>
              <a:t>S72m</a:t>
            </a:r>
            <a:endParaRPr lang="en-US" sz="1071">
              <a:gradFill>
                <a:gsLst>
                  <a:gs pos="2917">
                    <a:schemeClr val="tx1"/>
                  </a:gs>
                  <a:gs pos="30000">
                    <a:schemeClr val="tx1"/>
                  </a:gs>
                </a:gsLst>
                <a:lin ang="5400000" scaled="0"/>
              </a:gradFill>
            </a:endParaRPr>
          </a:p>
        </p:txBody>
      </p:sp>
      <p:sp>
        <p:nvSpPr>
          <p:cNvPr id="203" name="TextBox 202">
            <a:extLst>
              <a:ext uri="{FF2B5EF4-FFF2-40B4-BE49-F238E27FC236}">
                <a16:creationId xmlns:a16="http://schemas.microsoft.com/office/drawing/2014/main" id="{A647743C-0DED-46FC-B6D5-42F19455C845}"/>
              </a:ext>
            </a:extLst>
          </p:cNvPr>
          <p:cNvSpPr txBox="1"/>
          <p:nvPr/>
        </p:nvSpPr>
        <p:spPr>
          <a:xfrm>
            <a:off x="1693095" y="5684857"/>
            <a:ext cx="280159" cy="315473"/>
          </a:xfrm>
          <a:prstGeom prst="rect">
            <a:avLst/>
          </a:prstGeom>
          <a:noFill/>
        </p:spPr>
        <p:txBody>
          <a:bodyPr wrap="square" lIns="0" tIns="93260" rIns="0" bIns="93260" rtlCol="0">
            <a:spAutoFit/>
          </a:bodyPr>
          <a:lstStyle/>
          <a:p>
            <a:pPr algn="ctr">
              <a:lnSpc>
                <a:spcPct val="90000"/>
              </a:lnSpc>
              <a:spcAft>
                <a:spcPts val="612"/>
              </a:spcAft>
            </a:pPr>
            <a:r>
              <a:rPr lang="en-US" sz="918">
                <a:gradFill>
                  <a:gsLst>
                    <a:gs pos="2917">
                      <a:schemeClr val="tx1"/>
                    </a:gs>
                    <a:gs pos="30000">
                      <a:schemeClr val="tx1"/>
                    </a:gs>
                  </a:gsLst>
                  <a:lin ang="5400000" scaled="0"/>
                </a:gradFill>
              </a:rPr>
              <a:t>S96</a:t>
            </a:r>
            <a:endParaRPr lang="en-US" sz="1071">
              <a:gradFill>
                <a:gsLst>
                  <a:gs pos="2917">
                    <a:schemeClr val="tx1"/>
                  </a:gs>
                  <a:gs pos="30000">
                    <a:schemeClr val="tx1"/>
                  </a:gs>
                </a:gsLst>
                <a:lin ang="5400000" scaled="0"/>
              </a:gradFill>
            </a:endParaRPr>
          </a:p>
        </p:txBody>
      </p:sp>
      <p:sp>
        <p:nvSpPr>
          <p:cNvPr id="212" name="TextBox 211">
            <a:extLst>
              <a:ext uri="{FF2B5EF4-FFF2-40B4-BE49-F238E27FC236}">
                <a16:creationId xmlns:a16="http://schemas.microsoft.com/office/drawing/2014/main" id="{95E862C4-A5A0-4B2E-85C5-14E946C9644A}"/>
              </a:ext>
            </a:extLst>
          </p:cNvPr>
          <p:cNvSpPr txBox="1"/>
          <p:nvPr/>
        </p:nvSpPr>
        <p:spPr>
          <a:xfrm>
            <a:off x="2004118" y="5378622"/>
            <a:ext cx="280159" cy="315473"/>
          </a:xfrm>
          <a:prstGeom prst="rect">
            <a:avLst/>
          </a:prstGeom>
          <a:noFill/>
        </p:spPr>
        <p:txBody>
          <a:bodyPr wrap="square" lIns="0" tIns="93260" rIns="0" bIns="93260" rtlCol="0">
            <a:spAutoFit/>
          </a:bodyPr>
          <a:lstStyle/>
          <a:p>
            <a:pPr algn="ctr">
              <a:lnSpc>
                <a:spcPct val="90000"/>
              </a:lnSpc>
              <a:spcAft>
                <a:spcPts val="612"/>
              </a:spcAft>
            </a:pPr>
            <a:r>
              <a:rPr lang="en-US" sz="918">
                <a:gradFill>
                  <a:gsLst>
                    <a:gs pos="2917">
                      <a:schemeClr val="tx1"/>
                    </a:gs>
                    <a:gs pos="30000">
                      <a:schemeClr val="tx1"/>
                    </a:gs>
                  </a:gsLst>
                  <a:lin ang="5400000" scaled="0"/>
                </a:gradFill>
              </a:rPr>
              <a:t>S192</a:t>
            </a:r>
            <a:endParaRPr lang="en-US" sz="1071">
              <a:gradFill>
                <a:gsLst>
                  <a:gs pos="2917">
                    <a:schemeClr val="tx1"/>
                  </a:gs>
                  <a:gs pos="30000">
                    <a:schemeClr val="tx1"/>
                  </a:gs>
                </a:gsLst>
                <a:lin ang="5400000" scaled="0"/>
              </a:gradFill>
            </a:endParaRPr>
          </a:p>
        </p:txBody>
      </p:sp>
      <p:sp>
        <p:nvSpPr>
          <p:cNvPr id="213" name="TextBox 212">
            <a:extLst>
              <a:ext uri="{FF2B5EF4-FFF2-40B4-BE49-F238E27FC236}">
                <a16:creationId xmlns:a16="http://schemas.microsoft.com/office/drawing/2014/main" id="{AE09491D-A084-4B98-AE82-47633EE46B25}"/>
              </a:ext>
            </a:extLst>
          </p:cNvPr>
          <p:cNvSpPr txBox="1"/>
          <p:nvPr/>
        </p:nvSpPr>
        <p:spPr>
          <a:xfrm>
            <a:off x="2104534" y="4889559"/>
            <a:ext cx="373553" cy="315473"/>
          </a:xfrm>
          <a:prstGeom prst="rect">
            <a:avLst/>
          </a:prstGeom>
          <a:noFill/>
        </p:spPr>
        <p:txBody>
          <a:bodyPr wrap="square" lIns="0" tIns="93260" rIns="0" bIns="93260" rtlCol="0">
            <a:spAutoFit/>
          </a:bodyPr>
          <a:lstStyle/>
          <a:p>
            <a:pPr algn="ctr">
              <a:lnSpc>
                <a:spcPct val="90000"/>
              </a:lnSpc>
              <a:spcAft>
                <a:spcPts val="612"/>
              </a:spcAft>
            </a:pPr>
            <a:r>
              <a:rPr lang="en-US" sz="918">
                <a:gradFill>
                  <a:gsLst>
                    <a:gs pos="2917">
                      <a:schemeClr val="tx1"/>
                    </a:gs>
                    <a:gs pos="30000">
                      <a:schemeClr val="tx1"/>
                    </a:gs>
                  </a:gsLst>
                  <a:lin ang="5400000" scaled="0"/>
                </a:gradFill>
              </a:rPr>
              <a:t>S192m</a:t>
            </a:r>
            <a:endParaRPr lang="en-US" sz="1071">
              <a:gradFill>
                <a:gsLst>
                  <a:gs pos="2917">
                    <a:schemeClr val="tx1"/>
                  </a:gs>
                  <a:gs pos="30000">
                    <a:schemeClr val="tx1"/>
                  </a:gs>
                </a:gsLst>
                <a:lin ang="5400000" scaled="0"/>
              </a:gradFill>
            </a:endParaRPr>
          </a:p>
        </p:txBody>
      </p:sp>
      <p:grpSp>
        <p:nvGrpSpPr>
          <p:cNvPr id="14" name="Group 13">
            <a:extLst>
              <a:ext uri="{FF2B5EF4-FFF2-40B4-BE49-F238E27FC236}">
                <a16:creationId xmlns:a16="http://schemas.microsoft.com/office/drawing/2014/main" id="{D44BB7A1-1C11-4366-97A3-78FAB5143438}"/>
              </a:ext>
            </a:extLst>
          </p:cNvPr>
          <p:cNvGrpSpPr/>
          <p:nvPr/>
        </p:nvGrpSpPr>
        <p:grpSpPr>
          <a:xfrm>
            <a:off x="2311903" y="4526830"/>
            <a:ext cx="541946" cy="1572778"/>
            <a:chOff x="2265913" y="4438472"/>
            <a:chExt cx="531368" cy="1542079"/>
          </a:xfrm>
        </p:grpSpPr>
        <p:sp>
          <p:nvSpPr>
            <p:cNvPr id="180" name="Rectangle 179">
              <a:extLst>
                <a:ext uri="{FF2B5EF4-FFF2-40B4-BE49-F238E27FC236}">
                  <a16:creationId xmlns:a16="http://schemas.microsoft.com/office/drawing/2014/main" id="{6281871A-83E3-43C8-852E-46238925D91C}"/>
                </a:ext>
              </a:extLst>
            </p:cNvPr>
            <p:cNvSpPr/>
            <p:nvPr/>
          </p:nvSpPr>
          <p:spPr bwMode="auto">
            <a:xfrm>
              <a:off x="2462726" y="4700996"/>
              <a:ext cx="182926" cy="1279555"/>
            </a:xfrm>
            <a:prstGeom prst="rect">
              <a:avLst/>
            </a:prstGeom>
            <a:solidFill>
              <a:schemeClr val="accent2">
                <a:lumMod val="75000"/>
              </a:schemeClr>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sp>
          <p:nvSpPr>
            <p:cNvPr id="214" name="TextBox 213">
              <a:extLst>
                <a:ext uri="{FF2B5EF4-FFF2-40B4-BE49-F238E27FC236}">
                  <a16:creationId xmlns:a16="http://schemas.microsoft.com/office/drawing/2014/main" id="{8C88256C-E953-464A-9CDB-96CC766DCB27}"/>
                </a:ext>
              </a:extLst>
            </p:cNvPr>
            <p:cNvSpPr txBox="1"/>
            <p:nvPr/>
          </p:nvSpPr>
          <p:spPr>
            <a:xfrm>
              <a:off x="2265913" y="4438472"/>
              <a:ext cx="531368" cy="309315"/>
            </a:xfrm>
            <a:prstGeom prst="rect">
              <a:avLst/>
            </a:prstGeom>
            <a:noFill/>
          </p:spPr>
          <p:txBody>
            <a:bodyPr wrap="square" lIns="0" tIns="93260" rIns="0" bIns="93260" rtlCol="0">
              <a:spAutoFit/>
            </a:bodyPr>
            <a:lstStyle/>
            <a:p>
              <a:pPr algn="ctr">
                <a:lnSpc>
                  <a:spcPct val="90000"/>
                </a:lnSpc>
                <a:spcAft>
                  <a:spcPts val="612"/>
                </a:spcAft>
              </a:pPr>
              <a:r>
                <a:rPr lang="en-US" sz="918">
                  <a:gradFill>
                    <a:gsLst>
                      <a:gs pos="2917">
                        <a:schemeClr val="tx1"/>
                      </a:gs>
                      <a:gs pos="30000">
                        <a:schemeClr val="tx1"/>
                      </a:gs>
                    </a:gsLst>
                    <a:lin ang="5400000" scaled="0"/>
                  </a:gradFill>
                </a:rPr>
                <a:t>S192xm</a:t>
              </a:r>
              <a:endParaRPr lang="en-US" sz="1071">
                <a:gradFill>
                  <a:gsLst>
                    <a:gs pos="2917">
                      <a:schemeClr val="tx1"/>
                    </a:gs>
                    <a:gs pos="30000">
                      <a:schemeClr val="tx1"/>
                    </a:gs>
                  </a:gsLst>
                  <a:lin ang="5400000" scaled="0"/>
                </a:gradFill>
              </a:endParaRPr>
            </a:p>
          </p:txBody>
        </p:sp>
      </p:grpSp>
      <p:sp>
        <p:nvSpPr>
          <p:cNvPr id="215" name="TextBox 214">
            <a:extLst>
              <a:ext uri="{FF2B5EF4-FFF2-40B4-BE49-F238E27FC236}">
                <a16:creationId xmlns:a16="http://schemas.microsoft.com/office/drawing/2014/main" id="{4B33B448-16B9-418B-ACB9-B74FA474C7BB}"/>
              </a:ext>
            </a:extLst>
          </p:cNvPr>
          <p:cNvSpPr txBox="1"/>
          <p:nvPr/>
        </p:nvSpPr>
        <p:spPr>
          <a:xfrm>
            <a:off x="2934519" y="4857675"/>
            <a:ext cx="541946" cy="315473"/>
          </a:xfrm>
          <a:prstGeom prst="rect">
            <a:avLst/>
          </a:prstGeom>
          <a:noFill/>
        </p:spPr>
        <p:txBody>
          <a:bodyPr wrap="square" lIns="0" tIns="93260" rIns="0" bIns="93260" rtlCol="0">
            <a:spAutoFit/>
          </a:bodyPr>
          <a:lstStyle/>
          <a:p>
            <a:pPr algn="ctr">
              <a:lnSpc>
                <a:spcPct val="90000"/>
              </a:lnSpc>
              <a:spcAft>
                <a:spcPts val="612"/>
              </a:spcAft>
            </a:pPr>
            <a:r>
              <a:rPr lang="en-US" sz="918">
                <a:gradFill>
                  <a:gsLst>
                    <a:gs pos="2917">
                      <a:schemeClr val="tx1"/>
                    </a:gs>
                    <a:gs pos="30000">
                      <a:schemeClr val="tx1"/>
                    </a:gs>
                  </a:gsLst>
                  <a:lin ang="5400000" scaled="0"/>
                </a:gradFill>
              </a:rPr>
              <a:t>S384</a:t>
            </a:r>
            <a:endParaRPr lang="en-US" sz="1071">
              <a:gradFill>
                <a:gsLst>
                  <a:gs pos="2917">
                    <a:schemeClr val="tx1"/>
                  </a:gs>
                  <a:gs pos="30000">
                    <a:schemeClr val="tx1"/>
                  </a:gs>
                </a:gsLst>
                <a:lin ang="5400000" scaled="0"/>
              </a:gradFill>
            </a:endParaRPr>
          </a:p>
        </p:txBody>
      </p:sp>
      <p:sp>
        <p:nvSpPr>
          <p:cNvPr id="216" name="TextBox 215">
            <a:extLst>
              <a:ext uri="{FF2B5EF4-FFF2-40B4-BE49-F238E27FC236}">
                <a16:creationId xmlns:a16="http://schemas.microsoft.com/office/drawing/2014/main" id="{0B246ED0-D05B-4640-BA0D-616E09E28ADB}"/>
              </a:ext>
            </a:extLst>
          </p:cNvPr>
          <p:cNvSpPr txBox="1"/>
          <p:nvPr/>
        </p:nvSpPr>
        <p:spPr>
          <a:xfrm>
            <a:off x="3102376" y="4541099"/>
            <a:ext cx="541946" cy="315473"/>
          </a:xfrm>
          <a:prstGeom prst="rect">
            <a:avLst/>
          </a:prstGeom>
          <a:noFill/>
        </p:spPr>
        <p:txBody>
          <a:bodyPr wrap="square" lIns="0" tIns="93260" rIns="0" bIns="93260" rtlCol="0">
            <a:spAutoFit/>
          </a:bodyPr>
          <a:lstStyle/>
          <a:p>
            <a:pPr algn="ctr">
              <a:lnSpc>
                <a:spcPct val="90000"/>
              </a:lnSpc>
              <a:spcAft>
                <a:spcPts val="612"/>
              </a:spcAft>
            </a:pPr>
            <a:r>
              <a:rPr lang="en-US" sz="918">
                <a:gradFill>
                  <a:gsLst>
                    <a:gs pos="2917">
                      <a:schemeClr val="tx1"/>
                    </a:gs>
                    <a:gs pos="30000">
                      <a:schemeClr val="tx1"/>
                    </a:gs>
                  </a:gsLst>
                  <a:lin ang="5400000" scaled="0"/>
                </a:gradFill>
              </a:rPr>
              <a:t>S384m</a:t>
            </a:r>
            <a:endParaRPr lang="en-US" sz="1071">
              <a:gradFill>
                <a:gsLst>
                  <a:gs pos="2917">
                    <a:schemeClr val="tx1"/>
                  </a:gs>
                  <a:gs pos="30000">
                    <a:schemeClr val="tx1"/>
                  </a:gs>
                </a:gsLst>
                <a:lin ang="5400000" scaled="0"/>
              </a:gradFill>
            </a:endParaRPr>
          </a:p>
        </p:txBody>
      </p:sp>
      <p:sp>
        <p:nvSpPr>
          <p:cNvPr id="217" name="TextBox 216">
            <a:extLst>
              <a:ext uri="{FF2B5EF4-FFF2-40B4-BE49-F238E27FC236}">
                <a16:creationId xmlns:a16="http://schemas.microsoft.com/office/drawing/2014/main" id="{8E5BEEA2-7305-40C3-BCDA-91E347CAB84D}"/>
              </a:ext>
            </a:extLst>
          </p:cNvPr>
          <p:cNvSpPr txBox="1"/>
          <p:nvPr/>
        </p:nvSpPr>
        <p:spPr>
          <a:xfrm>
            <a:off x="3303127" y="4094252"/>
            <a:ext cx="541946" cy="315473"/>
          </a:xfrm>
          <a:prstGeom prst="rect">
            <a:avLst/>
          </a:prstGeom>
          <a:noFill/>
        </p:spPr>
        <p:txBody>
          <a:bodyPr wrap="square" lIns="0" tIns="93260" rIns="0" bIns="93260" rtlCol="0">
            <a:spAutoFit/>
          </a:bodyPr>
          <a:lstStyle/>
          <a:p>
            <a:pPr algn="ctr">
              <a:lnSpc>
                <a:spcPct val="90000"/>
              </a:lnSpc>
              <a:spcAft>
                <a:spcPts val="612"/>
              </a:spcAft>
            </a:pPr>
            <a:r>
              <a:rPr lang="en-US" sz="918">
                <a:gradFill>
                  <a:gsLst>
                    <a:gs pos="2917">
                      <a:schemeClr val="tx1"/>
                    </a:gs>
                    <a:gs pos="30000">
                      <a:schemeClr val="tx1"/>
                    </a:gs>
                  </a:gsLst>
                  <a:lin ang="5400000" scaled="0"/>
                </a:gradFill>
              </a:rPr>
              <a:t>S384xm</a:t>
            </a:r>
            <a:endParaRPr lang="en-US" sz="1071">
              <a:gradFill>
                <a:gsLst>
                  <a:gs pos="2917">
                    <a:schemeClr val="tx1"/>
                  </a:gs>
                  <a:gs pos="30000">
                    <a:schemeClr val="tx1"/>
                  </a:gs>
                </a:gsLst>
                <a:lin ang="5400000" scaled="0"/>
              </a:gradFill>
            </a:endParaRPr>
          </a:p>
        </p:txBody>
      </p:sp>
      <p:grpSp>
        <p:nvGrpSpPr>
          <p:cNvPr id="15" name="Group 14">
            <a:extLst>
              <a:ext uri="{FF2B5EF4-FFF2-40B4-BE49-F238E27FC236}">
                <a16:creationId xmlns:a16="http://schemas.microsoft.com/office/drawing/2014/main" id="{6EB0BCB5-19C4-47C3-8171-516A93896386}"/>
              </a:ext>
            </a:extLst>
          </p:cNvPr>
          <p:cNvGrpSpPr/>
          <p:nvPr/>
        </p:nvGrpSpPr>
        <p:grpSpPr>
          <a:xfrm>
            <a:off x="3614347" y="3258457"/>
            <a:ext cx="541946" cy="2841151"/>
            <a:chOff x="3542935" y="3194856"/>
            <a:chExt cx="531368" cy="2785695"/>
          </a:xfrm>
        </p:grpSpPr>
        <p:sp>
          <p:nvSpPr>
            <p:cNvPr id="187" name="Rectangle 186">
              <a:extLst>
                <a:ext uri="{FF2B5EF4-FFF2-40B4-BE49-F238E27FC236}">
                  <a16:creationId xmlns:a16="http://schemas.microsoft.com/office/drawing/2014/main" id="{B00BFC7B-20CC-4B61-B859-7BA2A2AEFA62}"/>
                </a:ext>
              </a:extLst>
            </p:cNvPr>
            <p:cNvSpPr/>
            <p:nvPr/>
          </p:nvSpPr>
          <p:spPr bwMode="auto">
            <a:xfrm>
              <a:off x="3723183" y="3460644"/>
              <a:ext cx="182926" cy="2519907"/>
            </a:xfrm>
            <a:prstGeom prst="rect">
              <a:avLst/>
            </a:prstGeom>
            <a:solidFill>
              <a:schemeClr val="accent2">
                <a:lumMod val="75000"/>
              </a:schemeClr>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sp>
          <p:nvSpPr>
            <p:cNvPr id="218" name="TextBox 217">
              <a:extLst>
                <a:ext uri="{FF2B5EF4-FFF2-40B4-BE49-F238E27FC236}">
                  <a16:creationId xmlns:a16="http://schemas.microsoft.com/office/drawing/2014/main" id="{787F0743-A612-4DBB-A44E-030A9FEA805F}"/>
                </a:ext>
              </a:extLst>
            </p:cNvPr>
            <p:cNvSpPr txBox="1"/>
            <p:nvPr/>
          </p:nvSpPr>
          <p:spPr>
            <a:xfrm>
              <a:off x="3542935" y="3194856"/>
              <a:ext cx="531368" cy="309315"/>
            </a:xfrm>
            <a:prstGeom prst="rect">
              <a:avLst/>
            </a:prstGeom>
            <a:noFill/>
          </p:spPr>
          <p:txBody>
            <a:bodyPr wrap="square" lIns="0" tIns="93260" rIns="0" bIns="93260" rtlCol="0">
              <a:spAutoFit/>
            </a:bodyPr>
            <a:lstStyle/>
            <a:p>
              <a:pPr algn="ctr">
                <a:lnSpc>
                  <a:spcPct val="90000"/>
                </a:lnSpc>
                <a:spcAft>
                  <a:spcPts val="612"/>
                </a:spcAft>
              </a:pPr>
              <a:r>
                <a:rPr lang="en-US" sz="918">
                  <a:gradFill>
                    <a:gsLst>
                      <a:gs pos="2917">
                        <a:schemeClr val="tx1"/>
                      </a:gs>
                      <a:gs pos="30000">
                        <a:schemeClr val="tx1"/>
                      </a:gs>
                    </a:gsLst>
                    <a:lin ang="5400000" scaled="0"/>
                  </a:gradFill>
                </a:rPr>
                <a:t>S384xxm</a:t>
              </a:r>
              <a:endParaRPr lang="en-US" sz="1071">
                <a:gradFill>
                  <a:gsLst>
                    <a:gs pos="2917">
                      <a:schemeClr val="tx1"/>
                    </a:gs>
                    <a:gs pos="30000">
                      <a:schemeClr val="tx1"/>
                    </a:gs>
                  </a:gsLst>
                  <a:lin ang="5400000" scaled="0"/>
                </a:gradFill>
              </a:endParaRPr>
            </a:p>
          </p:txBody>
        </p:sp>
      </p:grpSp>
      <p:sp>
        <p:nvSpPr>
          <p:cNvPr id="226" name="TextBox 225">
            <a:extLst>
              <a:ext uri="{FF2B5EF4-FFF2-40B4-BE49-F238E27FC236}">
                <a16:creationId xmlns:a16="http://schemas.microsoft.com/office/drawing/2014/main" id="{D7DC35F1-2192-422F-9B10-EB75D54F5EFB}"/>
              </a:ext>
            </a:extLst>
          </p:cNvPr>
          <p:cNvSpPr txBox="1"/>
          <p:nvPr/>
        </p:nvSpPr>
        <p:spPr>
          <a:xfrm>
            <a:off x="4386013" y="3258457"/>
            <a:ext cx="541946" cy="315473"/>
          </a:xfrm>
          <a:prstGeom prst="rect">
            <a:avLst/>
          </a:prstGeom>
          <a:noFill/>
        </p:spPr>
        <p:txBody>
          <a:bodyPr wrap="square" lIns="0" tIns="93260" rIns="0" bIns="93260" rtlCol="0">
            <a:spAutoFit/>
          </a:bodyPr>
          <a:lstStyle/>
          <a:p>
            <a:pPr algn="ctr">
              <a:lnSpc>
                <a:spcPct val="90000"/>
              </a:lnSpc>
              <a:spcAft>
                <a:spcPts val="612"/>
              </a:spcAft>
            </a:pPr>
            <a:r>
              <a:rPr lang="en-US" sz="918">
                <a:gradFill>
                  <a:gsLst>
                    <a:gs pos="2917">
                      <a:schemeClr val="tx1"/>
                    </a:gs>
                    <a:gs pos="30000">
                      <a:schemeClr val="tx1"/>
                    </a:gs>
                  </a:gsLst>
                  <a:lin ang="5400000" scaled="0"/>
                </a:gradFill>
              </a:rPr>
              <a:t>S576m</a:t>
            </a:r>
            <a:endParaRPr lang="en-US" sz="1071">
              <a:gradFill>
                <a:gsLst>
                  <a:gs pos="2917">
                    <a:schemeClr val="tx1"/>
                  </a:gs>
                  <a:gs pos="30000">
                    <a:schemeClr val="tx1"/>
                  </a:gs>
                </a:gsLst>
                <a:lin ang="5400000" scaled="0"/>
              </a:gradFill>
            </a:endParaRPr>
          </a:p>
        </p:txBody>
      </p:sp>
      <p:grpSp>
        <p:nvGrpSpPr>
          <p:cNvPr id="16" name="Group 15">
            <a:extLst>
              <a:ext uri="{FF2B5EF4-FFF2-40B4-BE49-F238E27FC236}">
                <a16:creationId xmlns:a16="http://schemas.microsoft.com/office/drawing/2014/main" id="{048BE65F-2A88-4402-B39D-CAF83F03CC45}"/>
              </a:ext>
            </a:extLst>
          </p:cNvPr>
          <p:cNvGrpSpPr/>
          <p:nvPr/>
        </p:nvGrpSpPr>
        <p:grpSpPr>
          <a:xfrm>
            <a:off x="4725519" y="2013376"/>
            <a:ext cx="541946" cy="4086233"/>
            <a:chOff x="4632418" y="1974078"/>
            <a:chExt cx="531368" cy="4006474"/>
          </a:xfrm>
        </p:grpSpPr>
        <p:sp>
          <p:nvSpPr>
            <p:cNvPr id="189" name="Rectangle 188">
              <a:extLst>
                <a:ext uri="{FF2B5EF4-FFF2-40B4-BE49-F238E27FC236}">
                  <a16:creationId xmlns:a16="http://schemas.microsoft.com/office/drawing/2014/main" id="{2F73BC95-3DB0-436E-8201-60C531A552E5}"/>
                </a:ext>
              </a:extLst>
            </p:cNvPr>
            <p:cNvSpPr/>
            <p:nvPr/>
          </p:nvSpPr>
          <p:spPr bwMode="auto">
            <a:xfrm>
              <a:off x="4776434" y="2231976"/>
              <a:ext cx="182926" cy="3748576"/>
            </a:xfrm>
            <a:prstGeom prst="rect">
              <a:avLst/>
            </a:prstGeom>
            <a:solidFill>
              <a:schemeClr val="accent2">
                <a:lumMod val="75000"/>
              </a:schemeClr>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sp>
          <p:nvSpPr>
            <p:cNvPr id="227" name="TextBox 226">
              <a:extLst>
                <a:ext uri="{FF2B5EF4-FFF2-40B4-BE49-F238E27FC236}">
                  <a16:creationId xmlns:a16="http://schemas.microsoft.com/office/drawing/2014/main" id="{A95AB5CC-7FD6-425C-93ED-F5BED84A25EA}"/>
                </a:ext>
              </a:extLst>
            </p:cNvPr>
            <p:cNvSpPr txBox="1"/>
            <p:nvPr/>
          </p:nvSpPr>
          <p:spPr>
            <a:xfrm>
              <a:off x="4632418" y="1974078"/>
              <a:ext cx="531368" cy="309315"/>
            </a:xfrm>
            <a:prstGeom prst="rect">
              <a:avLst/>
            </a:prstGeom>
            <a:noFill/>
          </p:spPr>
          <p:txBody>
            <a:bodyPr wrap="square" lIns="0" tIns="93260" rIns="0" bIns="93260" rtlCol="0">
              <a:spAutoFit/>
            </a:bodyPr>
            <a:lstStyle/>
            <a:p>
              <a:pPr algn="ctr">
                <a:lnSpc>
                  <a:spcPct val="90000"/>
                </a:lnSpc>
                <a:spcAft>
                  <a:spcPts val="612"/>
                </a:spcAft>
              </a:pPr>
              <a:r>
                <a:rPr lang="en-US" sz="918">
                  <a:gradFill>
                    <a:gsLst>
                      <a:gs pos="2917">
                        <a:schemeClr val="tx1"/>
                      </a:gs>
                      <a:gs pos="30000">
                        <a:schemeClr val="tx1"/>
                      </a:gs>
                    </a:gsLst>
                    <a:lin ang="5400000" scaled="0"/>
                  </a:gradFill>
                </a:rPr>
                <a:t>S576xm</a:t>
              </a:r>
              <a:endParaRPr lang="en-US" sz="1071">
                <a:gradFill>
                  <a:gsLst>
                    <a:gs pos="2917">
                      <a:schemeClr val="tx1"/>
                    </a:gs>
                    <a:gs pos="30000">
                      <a:schemeClr val="tx1"/>
                    </a:gs>
                  </a:gsLst>
                  <a:lin ang="5400000" scaled="0"/>
                </a:gradFill>
              </a:endParaRPr>
            </a:p>
          </p:txBody>
        </p:sp>
      </p:grpSp>
      <p:sp>
        <p:nvSpPr>
          <p:cNvPr id="228" name="TextBox 227">
            <a:extLst>
              <a:ext uri="{FF2B5EF4-FFF2-40B4-BE49-F238E27FC236}">
                <a16:creationId xmlns:a16="http://schemas.microsoft.com/office/drawing/2014/main" id="{565A8632-E256-45DA-A3E6-A86C7B6C4C60}"/>
              </a:ext>
            </a:extLst>
          </p:cNvPr>
          <p:cNvSpPr txBox="1"/>
          <p:nvPr/>
        </p:nvSpPr>
        <p:spPr>
          <a:xfrm>
            <a:off x="5576040" y="2481157"/>
            <a:ext cx="541946" cy="315473"/>
          </a:xfrm>
          <a:prstGeom prst="rect">
            <a:avLst/>
          </a:prstGeom>
          <a:noFill/>
        </p:spPr>
        <p:txBody>
          <a:bodyPr wrap="square" lIns="0" tIns="93260" rIns="0" bIns="93260" rtlCol="0">
            <a:spAutoFit/>
          </a:bodyPr>
          <a:lstStyle/>
          <a:p>
            <a:pPr algn="ctr">
              <a:lnSpc>
                <a:spcPct val="90000"/>
              </a:lnSpc>
              <a:spcAft>
                <a:spcPts val="612"/>
              </a:spcAft>
            </a:pPr>
            <a:r>
              <a:rPr lang="en-US" sz="918">
                <a:gradFill>
                  <a:gsLst>
                    <a:gs pos="2917">
                      <a:schemeClr val="tx1"/>
                    </a:gs>
                    <a:gs pos="30000">
                      <a:schemeClr val="tx1"/>
                    </a:gs>
                  </a:gsLst>
                  <a:lin ang="5400000" scaled="0"/>
                </a:gradFill>
              </a:rPr>
              <a:t>S768m</a:t>
            </a:r>
            <a:endParaRPr lang="en-US" sz="1071">
              <a:gradFill>
                <a:gsLst>
                  <a:gs pos="2917">
                    <a:schemeClr val="tx1"/>
                  </a:gs>
                  <a:gs pos="30000">
                    <a:schemeClr val="tx1"/>
                  </a:gs>
                </a:gsLst>
                <a:lin ang="5400000" scaled="0"/>
              </a:gradFill>
            </a:endParaRPr>
          </a:p>
        </p:txBody>
      </p:sp>
      <p:grpSp>
        <p:nvGrpSpPr>
          <p:cNvPr id="17" name="Group 16">
            <a:extLst>
              <a:ext uri="{FF2B5EF4-FFF2-40B4-BE49-F238E27FC236}">
                <a16:creationId xmlns:a16="http://schemas.microsoft.com/office/drawing/2014/main" id="{860D082E-353D-45D7-A86A-EC4D8FFBF6B1}"/>
              </a:ext>
            </a:extLst>
          </p:cNvPr>
          <p:cNvGrpSpPr/>
          <p:nvPr/>
        </p:nvGrpSpPr>
        <p:grpSpPr>
          <a:xfrm>
            <a:off x="5910050" y="1250843"/>
            <a:ext cx="541946" cy="4848766"/>
            <a:chOff x="5793828" y="1226428"/>
            <a:chExt cx="531368" cy="4754124"/>
          </a:xfrm>
        </p:grpSpPr>
        <p:sp>
          <p:nvSpPr>
            <p:cNvPr id="191" name="Rectangle 190">
              <a:extLst>
                <a:ext uri="{FF2B5EF4-FFF2-40B4-BE49-F238E27FC236}">
                  <a16:creationId xmlns:a16="http://schemas.microsoft.com/office/drawing/2014/main" id="{AD26F0B0-9BC6-4BAB-9F1E-9E8896EFB00F}"/>
                </a:ext>
              </a:extLst>
            </p:cNvPr>
            <p:cNvSpPr/>
            <p:nvPr/>
          </p:nvSpPr>
          <p:spPr bwMode="auto">
            <a:xfrm>
              <a:off x="5966803" y="1490413"/>
              <a:ext cx="182926" cy="4490139"/>
            </a:xfrm>
            <a:prstGeom prst="rect">
              <a:avLst/>
            </a:prstGeom>
            <a:solidFill>
              <a:schemeClr val="accent2">
                <a:lumMod val="75000"/>
              </a:schemeClr>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sp>
          <p:nvSpPr>
            <p:cNvPr id="229" name="TextBox 228">
              <a:extLst>
                <a:ext uri="{FF2B5EF4-FFF2-40B4-BE49-F238E27FC236}">
                  <a16:creationId xmlns:a16="http://schemas.microsoft.com/office/drawing/2014/main" id="{C0501206-2568-42E0-8C77-CED3224FDE72}"/>
                </a:ext>
              </a:extLst>
            </p:cNvPr>
            <p:cNvSpPr txBox="1"/>
            <p:nvPr/>
          </p:nvSpPr>
          <p:spPr>
            <a:xfrm>
              <a:off x="5793828" y="1226428"/>
              <a:ext cx="531368" cy="309315"/>
            </a:xfrm>
            <a:prstGeom prst="rect">
              <a:avLst/>
            </a:prstGeom>
            <a:noFill/>
          </p:spPr>
          <p:txBody>
            <a:bodyPr wrap="square" lIns="0" tIns="93260" rIns="0" bIns="93260" rtlCol="0">
              <a:spAutoFit/>
            </a:bodyPr>
            <a:lstStyle/>
            <a:p>
              <a:pPr algn="ctr">
                <a:lnSpc>
                  <a:spcPct val="90000"/>
                </a:lnSpc>
                <a:spcAft>
                  <a:spcPts val="612"/>
                </a:spcAft>
              </a:pPr>
              <a:r>
                <a:rPr lang="en-US" sz="918">
                  <a:gradFill>
                    <a:gsLst>
                      <a:gs pos="2917">
                        <a:schemeClr val="tx1"/>
                      </a:gs>
                      <a:gs pos="30000">
                        <a:schemeClr val="tx1"/>
                      </a:gs>
                    </a:gsLst>
                    <a:lin ang="5400000" scaled="0"/>
                  </a:gradFill>
                </a:rPr>
                <a:t>S768xm</a:t>
              </a:r>
              <a:endParaRPr lang="en-US" sz="1071">
                <a:gradFill>
                  <a:gsLst>
                    <a:gs pos="2917">
                      <a:schemeClr val="tx1"/>
                    </a:gs>
                    <a:gs pos="30000">
                      <a:schemeClr val="tx1"/>
                    </a:gs>
                  </a:gsLst>
                  <a:lin ang="5400000" scaled="0"/>
                </a:gradFill>
              </a:endParaRPr>
            </a:p>
          </p:txBody>
        </p:sp>
      </p:grpSp>
      <p:sp>
        <p:nvSpPr>
          <p:cNvPr id="230" name="TextBox 229">
            <a:extLst>
              <a:ext uri="{FF2B5EF4-FFF2-40B4-BE49-F238E27FC236}">
                <a16:creationId xmlns:a16="http://schemas.microsoft.com/office/drawing/2014/main" id="{3617A5B6-DCA3-444D-A075-86B868ED8608}"/>
              </a:ext>
            </a:extLst>
          </p:cNvPr>
          <p:cNvSpPr txBox="1"/>
          <p:nvPr/>
        </p:nvSpPr>
        <p:spPr>
          <a:xfrm>
            <a:off x="7050725" y="1594723"/>
            <a:ext cx="541946" cy="315473"/>
          </a:xfrm>
          <a:prstGeom prst="rect">
            <a:avLst/>
          </a:prstGeom>
          <a:noFill/>
        </p:spPr>
        <p:txBody>
          <a:bodyPr wrap="square" lIns="0" tIns="93260" rIns="0" bIns="93260" rtlCol="0">
            <a:spAutoFit/>
          </a:bodyPr>
          <a:lstStyle/>
          <a:p>
            <a:pPr algn="ctr">
              <a:lnSpc>
                <a:spcPct val="90000"/>
              </a:lnSpc>
              <a:spcAft>
                <a:spcPts val="612"/>
              </a:spcAft>
            </a:pPr>
            <a:r>
              <a:rPr lang="en-US" sz="918">
                <a:gradFill>
                  <a:gsLst>
                    <a:gs pos="2917">
                      <a:schemeClr val="tx1"/>
                    </a:gs>
                    <a:gs pos="30000">
                      <a:schemeClr val="tx1"/>
                    </a:gs>
                  </a:gsLst>
                  <a:lin ang="5400000" scaled="0"/>
                </a:gradFill>
              </a:rPr>
              <a:t>S960m</a:t>
            </a:r>
            <a:endParaRPr lang="en-US" sz="107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5299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25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25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25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25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9D3CF8-F5CC-46CD-A232-8BA17AF534BF}"/>
              </a:ext>
            </a:extLst>
          </p:cNvPr>
          <p:cNvSpPr>
            <a:spLocks noGrp="1"/>
          </p:cNvSpPr>
          <p:nvPr>
            <p:ph type="title"/>
          </p:nvPr>
        </p:nvSpPr>
        <p:spPr/>
        <p:txBody>
          <a:bodyPr/>
          <a:lstStyle/>
          <a:p>
            <a:r>
              <a:rPr lang="en-US"/>
              <a:t>SAP HANA on Azure VM architecture</a:t>
            </a:r>
          </a:p>
        </p:txBody>
      </p:sp>
      <p:sp>
        <p:nvSpPr>
          <p:cNvPr id="10" name="Rectangle 9"/>
          <p:cNvSpPr/>
          <p:nvPr/>
        </p:nvSpPr>
        <p:spPr bwMode="auto">
          <a:xfrm>
            <a:off x="1701326" y="2222719"/>
            <a:ext cx="5706000" cy="2178727"/>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926" y="2362224"/>
            <a:ext cx="498871" cy="498871"/>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2525" y="3430992"/>
            <a:ext cx="621584" cy="621584"/>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4587" y="2443328"/>
            <a:ext cx="517461" cy="517461"/>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2935" y="2438479"/>
            <a:ext cx="517461" cy="517461"/>
          </a:xfrm>
          <a:prstGeom prst="rect">
            <a:avLst/>
          </a:prstGeom>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0873" y="3430992"/>
            <a:ext cx="621584" cy="621584"/>
          </a:xfrm>
          <a:prstGeom prst="rect">
            <a:avLst/>
          </a:prstGeom>
        </p:spPr>
      </p:pic>
      <p:grpSp>
        <p:nvGrpSpPr>
          <p:cNvPr id="26" name="Group 25"/>
          <p:cNvGrpSpPr/>
          <p:nvPr/>
        </p:nvGrpSpPr>
        <p:grpSpPr>
          <a:xfrm>
            <a:off x="1138382" y="1244277"/>
            <a:ext cx="376664" cy="398330"/>
            <a:chOff x="6330950" y="3117850"/>
            <a:chExt cx="717551" cy="758825"/>
          </a:xfrm>
        </p:grpSpPr>
        <p:sp>
          <p:nvSpPr>
            <p:cNvPr id="69" name="Rectangle 5"/>
            <p:cNvSpPr>
              <a:spLocks noChangeArrowheads="1"/>
            </p:cNvSpPr>
            <p:nvPr/>
          </p:nvSpPr>
          <p:spPr bwMode="auto">
            <a:xfrm>
              <a:off x="6330950" y="3167063"/>
              <a:ext cx="317500" cy="706438"/>
            </a:xfrm>
            <a:prstGeom prst="rect">
              <a:avLst/>
            </a:prstGeom>
            <a:solidFill>
              <a:srgbClr val="5BB4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
            <p:cNvSpPr>
              <a:spLocks noChangeArrowheads="1"/>
            </p:cNvSpPr>
            <p:nvPr/>
          </p:nvSpPr>
          <p:spPr bwMode="auto">
            <a:xfrm>
              <a:off x="6373813" y="3208338"/>
              <a:ext cx="1016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7"/>
            <p:cNvSpPr>
              <a:spLocks noChangeArrowheads="1"/>
            </p:cNvSpPr>
            <p:nvPr/>
          </p:nvSpPr>
          <p:spPr bwMode="auto">
            <a:xfrm>
              <a:off x="6373813" y="3344863"/>
              <a:ext cx="1016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8"/>
            <p:cNvSpPr>
              <a:spLocks noChangeArrowheads="1"/>
            </p:cNvSpPr>
            <p:nvPr/>
          </p:nvSpPr>
          <p:spPr bwMode="auto">
            <a:xfrm>
              <a:off x="6373813" y="3475038"/>
              <a:ext cx="101600" cy="112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9"/>
            <p:cNvSpPr>
              <a:spLocks noChangeArrowheads="1"/>
            </p:cNvSpPr>
            <p:nvPr/>
          </p:nvSpPr>
          <p:spPr bwMode="auto">
            <a:xfrm>
              <a:off x="6373813" y="3603625"/>
              <a:ext cx="1016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10"/>
            <p:cNvSpPr>
              <a:spLocks noChangeArrowheads="1"/>
            </p:cNvSpPr>
            <p:nvPr/>
          </p:nvSpPr>
          <p:spPr bwMode="auto">
            <a:xfrm>
              <a:off x="6508750" y="3205163"/>
              <a:ext cx="101600" cy="112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1"/>
            <p:cNvSpPr>
              <a:spLocks noChangeArrowheads="1"/>
            </p:cNvSpPr>
            <p:nvPr/>
          </p:nvSpPr>
          <p:spPr bwMode="auto">
            <a:xfrm>
              <a:off x="6508750" y="3344863"/>
              <a:ext cx="101600" cy="111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2"/>
            <p:cNvSpPr>
              <a:spLocks noChangeArrowheads="1"/>
            </p:cNvSpPr>
            <p:nvPr/>
          </p:nvSpPr>
          <p:spPr bwMode="auto">
            <a:xfrm>
              <a:off x="6508750" y="3470275"/>
              <a:ext cx="1016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3"/>
            <p:cNvSpPr>
              <a:spLocks noChangeArrowheads="1"/>
            </p:cNvSpPr>
            <p:nvPr/>
          </p:nvSpPr>
          <p:spPr bwMode="auto">
            <a:xfrm>
              <a:off x="6508750" y="3600450"/>
              <a:ext cx="101600" cy="112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4"/>
            <p:cNvSpPr>
              <a:spLocks/>
            </p:cNvSpPr>
            <p:nvPr/>
          </p:nvSpPr>
          <p:spPr bwMode="auto">
            <a:xfrm>
              <a:off x="6719888" y="3117850"/>
              <a:ext cx="328613" cy="758825"/>
            </a:xfrm>
            <a:custGeom>
              <a:avLst/>
              <a:gdLst>
                <a:gd name="T0" fmla="*/ 34 w 207"/>
                <a:gd name="T1" fmla="*/ 93 h 478"/>
                <a:gd name="T2" fmla="*/ 67 w 207"/>
                <a:gd name="T3" fmla="*/ 93 h 478"/>
                <a:gd name="T4" fmla="*/ 67 w 207"/>
                <a:gd name="T5" fmla="*/ 50 h 478"/>
                <a:gd name="T6" fmla="*/ 86 w 207"/>
                <a:gd name="T7" fmla="*/ 50 h 478"/>
                <a:gd name="T8" fmla="*/ 86 w 207"/>
                <a:gd name="T9" fmla="*/ 0 h 478"/>
                <a:gd name="T10" fmla="*/ 112 w 207"/>
                <a:gd name="T11" fmla="*/ 0 h 478"/>
                <a:gd name="T12" fmla="*/ 112 w 207"/>
                <a:gd name="T13" fmla="*/ 50 h 478"/>
                <a:gd name="T14" fmla="*/ 136 w 207"/>
                <a:gd name="T15" fmla="*/ 50 h 478"/>
                <a:gd name="T16" fmla="*/ 136 w 207"/>
                <a:gd name="T17" fmla="*/ 93 h 478"/>
                <a:gd name="T18" fmla="*/ 162 w 207"/>
                <a:gd name="T19" fmla="*/ 93 h 478"/>
                <a:gd name="T20" fmla="*/ 162 w 207"/>
                <a:gd name="T21" fmla="*/ 136 h 478"/>
                <a:gd name="T22" fmla="*/ 207 w 207"/>
                <a:gd name="T23" fmla="*/ 136 h 478"/>
                <a:gd name="T24" fmla="*/ 207 w 207"/>
                <a:gd name="T25" fmla="*/ 478 h 478"/>
                <a:gd name="T26" fmla="*/ 0 w 207"/>
                <a:gd name="T27" fmla="*/ 478 h 478"/>
                <a:gd name="T28" fmla="*/ 0 w 207"/>
                <a:gd name="T29" fmla="*/ 136 h 478"/>
                <a:gd name="T30" fmla="*/ 34 w 207"/>
                <a:gd name="T31" fmla="*/ 136 h 478"/>
                <a:gd name="T32" fmla="*/ 34 w 207"/>
                <a:gd name="T33" fmla="*/ 93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478">
                  <a:moveTo>
                    <a:pt x="34" y="93"/>
                  </a:moveTo>
                  <a:lnTo>
                    <a:pt x="67" y="93"/>
                  </a:lnTo>
                  <a:lnTo>
                    <a:pt x="67" y="50"/>
                  </a:lnTo>
                  <a:lnTo>
                    <a:pt x="86" y="50"/>
                  </a:lnTo>
                  <a:lnTo>
                    <a:pt x="86" y="0"/>
                  </a:lnTo>
                  <a:lnTo>
                    <a:pt x="112" y="0"/>
                  </a:lnTo>
                  <a:lnTo>
                    <a:pt x="112" y="50"/>
                  </a:lnTo>
                  <a:lnTo>
                    <a:pt x="136" y="50"/>
                  </a:lnTo>
                  <a:lnTo>
                    <a:pt x="136" y="93"/>
                  </a:lnTo>
                  <a:lnTo>
                    <a:pt x="162" y="93"/>
                  </a:lnTo>
                  <a:lnTo>
                    <a:pt x="162" y="136"/>
                  </a:lnTo>
                  <a:lnTo>
                    <a:pt x="207" y="136"/>
                  </a:lnTo>
                  <a:lnTo>
                    <a:pt x="207" y="478"/>
                  </a:lnTo>
                  <a:lnTo>
                    <a:pt x="0" y="478"/>
                  </a:lnTo>
                  <a:lnTo>
                    <a:pt x="0" y="136"/>
                  </a:lnTo>
                  <a:lnTo>
                    <a:pt x="34" y="136"/>
                  </a:lnTo>
                  <a:lnTo>
                    <a:pt x="34" y="93"/>
                  </a:lnTo>
                  <a:close/>
                </a:path>
              </a:pathLst>
            </a:custGeom>
            <a:solidFill>
              <a:srgbClr val="5BB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5"/>
            <p:cNvSpPr>
              <a:spLocks/>
            </p:cNvSpPr>
            <p:nvPr/>
          </p:nvSpPr>
          <p:spPr bwMode="auto">
            <a:xfrm>
              <a:off x="6719888" y="3117850"/>
              <a:ext cx="328613" cy="758825"/>
            </a:xfrm>
            <a:custGeom>
              <a:avLst/>
              <a:gdLst>
                <a:gd name="T0" fmla="*/ 34 w 207"/>
                <a:gd name="T1" fmla="*/ 93 h 478"/>
                <a:gd name="T2" fmla="*/ 67 w 207"/>
                <a:gd name="T3" fmla="*/ 93 h 478"/>
                <a:gd name="T4" fmla="*/ 67 w 207"/>
                <a:gd name="T5" fmla="*/ 50 h 478"/>
                <a:gd name="T6" fmla="*/ 86 w 207"/>
                <a:gd name="T7" fmla="*/ 50 h 478"/>
                <a:gd name="T8" fmla="*/ 86 w 207"/>
                <a:gd name="T9" fmla="*/ 0 h 478"/>
                <a:gd name="T10" fmla="*/ 112 w 207"/>
                <a:gd name="T11" fmla="*/ 0 h 478"/>
                <a:gd name="T12" fmla="*/ 112 w 207"/>
                <a:gd name="T13" fmla="*/ 50 h 478"/>
                <a:gd name="T14" fmla="*/ 136 w 207"/>
                <a:gd name="T15" fmla="*/ 50 h 478"/>
                <a:gd name="T16" fmla="*/ 136 w 207"/>
                <a:gd name="T17" fmla="*/ 93 h 478"/>
                <a:gd name="T18" fmla="*/ 162 w 207"/>
                <a:gd name="T19" fmla="*/ 93 h 478"/>
                <a:gd name="T20" fmla="*/ 162 w 207"/>
                <a:gd name="T21" fmla="*/ 136 h 478"/>
                <a:gd name="T22" fmla="*/ 207 w 207"/>
                <a:gd name="T23" fmla="*/ 136 h 478"/>
                <a:gd name="T24" fmla="*/ 207 w 207"/>
                <a:gd name="T25" fmla="*/ 478 h 478"/>
                <a:gd name="T26" fmla="*/ 0 w 207"/>
                <a:gd name="T27" fmla="*/ 478 h 478"/>
                <a:gd name="T28" fmla="*/ 0 w 207"/>
                <a:gd name="T29" fmla="*/ 136 h 478"/>
                <a:gd name="T30" fmla="*/ 34 w 207"/>
                <a:gd name="T31" fmla="*/ 13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7" h="478">
                  <a:moveTo>
                    <a:pt x="34" y="93"/>
                  </a:moveTo>
                  <a:lnTo>
                    <a:pt x="67" y="93"/>
                  </a:lnTo>
                  <a:lnTo>
                    <a:pt x="67" y="50"/>
                  </a:lnTo>
                  <a:lnTo>
                    <a:pt x="86" y="50"/>
                  </a:lnTo>
                  <a:lnTo>
                    <a:pt x="86" y="0"/>
                  </a:lnTo>
                  <a:lnTo>
                    <a:pt x="112" y="0"/>
                  </a:lnTo>
                  <a:lnTo>
                    <a:pt x="112" y="50"/>
                  </a:lnTo>
                  <a:lnTo>
                    <a:pt x="136" y="50"/>
                  </a:lnTo>
                  <a:lnTo>
                    <a:pt x="136" y="93"/>
                  </a:lnTo>
                  <a:lnTo>
                    <a:pt x="162" y="93"/>
                  </a:lnTo>
                  <a:lnTo>
                    <a:pt x="162" y="136"/>
                  </a:lnTo>
                  <a:lnTo>
                    <a:pt x="207" y="136"/>
                  </a:lnTo>
                  <a:lnTo>
                    <a:pt x="207" y="478"/>
                  </a:lnTo>
                  <a:lnTo>
                    <a:pt x="0" y="478"/>
                  </a:lnTo>
                  <a:lnTo>
                    <a:pt x="0" y="136"/>
                  </a:lnTo>
                  <a:lnTo>
                    <a:pt x="34"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16"/>
            <p:cNvSpPr>
              <a:spLocks noChangeArrowheads="1"/>
            </p:cNvSpPr>
            <p:nvPr/>
          </p:nvSpPr>
          <p:spPr bwMode="auto">
            <a:xfrm>
              <a:off x="6762750" y="3387725"/>
              <a:ext cx="109538"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17"/>
            <p:cNvSpPr>
              <a:spLocks noChangeArrowheads="1"/>
            </p:cNvSpPr>
            <p:nvPr/>
          </p:nvSpPr>
          <p:spPr bwMode="auto">
            <a:xfrm>
              <a:off x="6762750" y="3519488"/>
              <a:ext cx="109538"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18"/>
            <p:cNvSpPr>
              <a:spLocks noChangeArrowheads="1"/>
            </p:cNvSpPr>
            <p:nvPr/>
          </p:nvSpPr>
          <p:spPr bwMode="auto">
            <a:xfrm>
              <a:off x="6897688" y="3387725"/>
              <a:ext cx="106363"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19"/>
            <p:cNvSpPr>
              <a:spLocks noChangeArrowheads="1"/>
            </p:cNvSpPr>
            <p:nvPr/>
          </p:nvSpPr>
          <p:spPr bwMode="auto">
            <a:xfrm>
              <a:off x="6897688" y="3519488"/>
              <a:ext cx="106363"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p:cNvGrpSpPr/>
          <p:nvPr/>
        </p:nvGrpSpPr>
        <p:grpSpPr>
          <a:xfrm>
            <a:off x="589284" y="1339276"/>
            <a:ext cx="455829" cy="303331"/>
            <a:chOff x="5387975" y="3298825"/>
            <a:chExt cx="868363" cy="577851"/>
          </a:xfrm>
        </p:grpSpPr>
        <p:sp>
          <p:nvSpPr>
            <p:cNvPr id="60" name="Freeform 20"/>
            <p:cNvSpPr>
              <a:spLocks/>
            </p:cNvSpPr>
            <p:nvPr/>
          </p:nvSpPr>
          <p:spPr bwMode="auto">
            <a:xfrm>
              <a:off x="5462588" y="3298825"/>
              <a:ext cx="673100" cy="509588"/>
            </a:xfrm>
            <a:custGeom>
              <a:avLst/>
              <a:gdLst>
                <a:gd name="T0" fmla="*/ 1 w 178"/>
                <a:gd name="T1" fmla="*/ 134 h 134"/>
                <a:gd name="T2" fmla="*/ 0 w 178"/>
                <a:gd name="T3" fmla="*/ 122 h 134"/>
                <a:gd name="T4" fmla="*/ 0 w 178"/>
                <a:gd name="T5" fmla="*/ 16 h 134"/>
                <a:gd name="T6" fmla="*/ 16 w 178"/>
                <a:gd name="T7" fmla="*/ 0 h 134"/>
                <a:gd name="T8" fmla="*/ 170 w 178"/>
                <a:gd name="T9" fmla="*/ 0 h 134"/>
                <a:gd name="T10" fmla="*/ 178 w 178"/>
                <a:gd name="T11" fmla="*/ 0 h 134"/>
                <a:gd name="T12" fmla="*/ 162 w 178"/>
                <a:gd name="T13" fmla="*/ 14 h 134"/>
                <a:gd name="T14" fmla="*/ 154 w 178"/>
                <a:gd name="T15" fmla="*/ 15 h 134"/>
                <a:gd name="T16" fmla="*/ 24 w 178"/>
                <a:gd name="T17" fmla="*/ 15 h 134"/>
                <a:gd name="T18" fmla="*/ 15 w 178"/>
                <a:gd name="T19" fmla="*/ 24 h 134"/>
                <a:gd name="T20" fmla="*/ 15 w 178"/>
                <a:gd name="T21" fmla="*/ 108 h 134"/>
                <a:gd name="T22" fmla="*/ 31 w 178"/>
                <a:gd name="T23" fmla="*/ 125 h 134"/>
                <a:gd name="T24" fmla="*/ 32 w 178"/>
                <a:gd name="T25" fmla="*/ 125 h 134"/>
                <a:gd name="T26" fmla="*/ 24 w 178"/>
                <a:gd name="T27" fmla="*/ 134 h 134"/>
                <a:gd name="T28" fmla="*/ 1 w 178"/>
                <a:gd name="T29"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34">
                  <a:moveTo>
                    <a:pt x="1" y="134"/>
                  </a:moveTo>
                  <a:cubicBezTo>
                    <a:pt x="0" y="130"/>
                    <a:pt x="0" y="126"/>
                    <a:pt x="0" y="122"/>
                  </a:cubicBezTo>
                  <a:cubicBezTo>
                    <a:pt x="0" y="87"/>
                    <a:pt x="0" y="52"/>
                    <a:pt x="0" y="16"/>
                  </a:cubicBezTo>
                  <a:cubicBezTo>
                    <a:pt x="0" y="4"/>
                    <a:pt x="4" y="0"/>
                    <a:pt x="16" y="0"/>
                  </a:cubicBezTo>
                  <a:cubicBezTo>
                    <a:pt x="67" y="0"/>
                    <a:pt x="119" y="0"/>
                    <a:pt x="170" y="0"/>
                  </a:cubicBezTo>
                  <a:cubicBezTo>
                    <a:pt x="172" y="0"/>
                    <a:pt x="175" y="0"/>
                    <a:pt x="178" y="0"/>
                  </a:cubicBezTo>
                  <a:cubicBezTo>
                    <a:pt x="174" y="6"/>
                    <a:pt x="168" y="10"/>
                    <a:pt x="162" y="14"/>
                  </a:cubicBezTo>
                  <a:cubicBezTo>
                    <a:pt x="159" y="14"/>
                    <a:pt x="156" y="15"/>
                    <a:pt x="154" y="15"/>
                  </a:cubicBezTo>
                  <a:cubicBezTo>
                    <a:pt x="110" y="15"/>
                    <a:pt x="67" y="15"/>
                    <a:pt x="24" y="15"/>
                  </a:cubicBezTo>
                  <a:cubicBezTo>
                    <a:pt x="16" y="15"/>
                    <a:pt x="15" y="17"/>
                    <a:pt x="15" y="24"/>
                  </a:cubicBezTo>
                  <a:cubicBezTo>
                    <a:pt x="15" y="52"/>
                    <a:pt x="15" y="80"/>
                    <a:pt x="15" y="108"/>
                  </a:cubicBezTo>
                  <a:cubicBezTo>
                    <a:pt x="15" y="124"/>
                    <a:pt x="15" y="124"/>
                    <a:pt x="31" y="125"/>
                  </a:cubicBezTo>
                  <a:cubicBezTo>
                    <a:pt x="32" y="125"/>
                    <a:pt x="32" y="125"/>
                    <a:pt x="32" y="125"/>
                  </a:cubicBezTo>
                  <a:cubicBezTo>
                    <a:pt x="29" y="128"/>
                    <a:pt x="25" y="130"/>
                    <a:pt x="24" y="134"/>
                  </a:cubicBezTo>
                  <a:cubicBezTo>
                    <a:pt x="16" y="134"/>
                    <a:pt x="9" y="134"/>
                    <a:pt x="1" y="134"/>
                  </a:cubicBezTo>
                  <a:close/>
                </a:path>
              </a:pathLst>
            </a:custGeom>
            <a:solidFill>
              <a:srgbClr val="B3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p:cNvSpPr>
              <a:spLocks/>
            </p:cNvSpPr>
            <p:nvPr/>
          </p:nvSpPr>
          <p:spPr bwMode="auto">
            <a:xfrm>
              <a:off x="5387975" y="3802063"/>
              <a:ext cx="868363" cy="74613"/>
            </a:xfrm>
            <a:custGeom>
              <a:avLst/>
              <a:gdLst>
                <a:gd name="T0" fmla="*/ 21 w 230"/>
                <a:gd name="T1" fmla="*/ 2 h 20"/>
                <a:gd name="T2" fmla="*/ 44 w 230"/>
                <a:gd name="T3" fmla="*/ 2 h 20"/>
                <a:gd name="T4" fmla="*/ 210 w 230"/>
                <a:gd name="T5" fmla="*/ 2 h 20"/>
                <a:gd name="T6" fmla="*/ 226 w 230"/>
                <a:gd name="T7" fmla="*/ 2 h 20"/>
                <a:gd name="T8" fmla="*/ 230 w 230"/>
                <a:gd name="T9" fmla="*/ 7 h 20"/>
                <a:gd name="T10" fmla="*/ 218 w 230"/>
                <a:gd name="T11" fmla="*/ 20 h 20"/>
                <a:gd name="T12" fmla="*/ 14 w 230"/>
                <a:gd name="T13" fmla="*/ 20 h 20"/>
                <a:gd name="T14" fmla="*/ 4 w 230"/>
                <a:gd name="T15" fmla="*/ 16 h 20"/>
                <a:gd name="T16" fmla="*/ 2 w 230"/>
                <a:gd name="T17" fmla="*/ 4 h 20"/>
                <a:gd name="T18" fmla="*/ 10 w 230"/>
                <a:gd name="T19" fmla="*/ 2 h 20"/>
                <a:gd name="T20" fmla="*/ 21 w 230"/>
                <a:gd name="T21"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20">
                  <a:moveTo>
                    <a:pt x="21" y="2"/>
                  </a:moveTo>
                  <a:cubicBezTo>
                    <a:pt x="29" y="2"/>
                    <a:pt x="36" y="2"/>
                    <a:pt x="44" y="2"/>
                  </a:cubicBezTo>
                  <a:cubicBezTo>
                    <a:pt x="99" y="2"/>
                    <a:pt x="155" y="2"/>
                    <a:pt x="210" y="2"/>
                  </a:cubicBezTo>
                  <a:cubicBezTo>
                    <a:pt x="216" y="2"/>
                    <a:pt x="221" y="2"/>
                    <a:pt x="226" y="2"/>
                  </a:cubicBezTo>
                  <a:cubicBezTo>
                    <a:pt x="230" y="2"/>
                    <a:pt x="230" y="4"/>
                    <a:pt x="230" y="7"/>
                  </a:cubicBezTo>
                  <a:cubicBezTo>
                    <a:pt x="230" y="15"/>
                    <a:pt x="226" y="20"/>
                    <a:pt x="218" y="20"/>
                  </a:cubicBezTo>
                  <a:cubicBezTo>
                    <a:pt x="150" y="20"/>
                    <a:pt x="82" y="20"/>
                    <a:pt x="14" y="20"/>
                  </a:cubicBezTo>
                  <a:cubicBezTo>
                    <a:pt x="10" y="20"/>
                    <a:pt x="7" y="19"/>
                    <a:pt x="4" y="16"/>
                  </a:cubicBezTo>
                  <a:cubicBezTo>
                    <a:pt x="1" y="12"/>
                    <a:pt x="0" y="8"/>
                    <a:pt x="2" y="4"/>
                  </a:cubicBezTo>
                  <a:cubicBezTo>
                    <a:pt x="3" y="0"/>
                    <a:pt x="7" y="2"/>
                    <a:pt x="10" y="2"/>
                  </a:cubicBezTo>
                  <a:cubicBezTo>
                    <a:pt x="14" y="2"/>
                    <a:pt x="18" y="2"/>
                    <a:pt x="21" y="2"/>
                  </a:cubicBezTo>
                  <a:close/>
                </a:path>
              </a:pathLst>
            </a:custGeom>
            <a:solidFill>
              <a:srgbClr val="7C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p:cNvSpPr>
              <a:spLocks/>
            </p:cNvSpPr>
            <p:nvPr/>
          </p:nvSpPr>
          <p:spPr bwMode="auto">
            <a:xfrm>
              <a:off x="5553075" y="3298825"/>
              <a:ext cx="635000" cy="509588"/>
            </a:xfrm>
            <a:custGeom>
              <a:avLst/>
              <a:gdLst>
                <a:gd name="T0" fmla="*/ 166 w 168"/>
                <a:gd name="T1" fmla="*/ 134 h 134"/>
                <a:gd name="T2" fmla="*/ 0 w 168"/>
                <a:gd name="T3" fmla="*/ 134 h 134"/>
                <a:gd name="T4" fmla="*/ 8 w 168"/>
                <a:gd name="T5" fmla="*/ 125 h 134"/>
                <a:gd name="T6" fmla="*/ 16 w 168"/>
                <a:gd name="T7" fmla="*/ 124 h 134"/>
                <a:gd name="T8" fmla="*/ 144 w 168"/>
                <a:gd name="T9" fmla="*/ 124 h 134"/>
                <a:gd name="T10" fmla="*/ 152 w 168"/>
                <a:gd name="T11" fmla="*/ 115 h 134"/>
                <a:gd name="T12" fmla="*/ 152 w 168"/>
                <a:gd name="T13" fmla="*/ 30 h 134"/>
                <a:gd name="T14" fmla="*/ 138 w 168"/>
                <a:gd name="T15" fmla="*/ 14 h 134"/>
                <a:gd name="T16" fmla="*/ 154 w 168"/>
                <a:gd name="T17" fmla="*/ 0 h 134"/>
                <a:gd name="T18" fmla="*/ 168 w 168"/>
                <a:gd name="T19" fmla="*/ 13 h 134"/>
                <a:gd name="T20" fmla="*/ 168 w 168"/>
                <a:gd name="T21" fmla="*/ 126 h 134"/>
                <a:gd name="T22" fmla="*/ 166 w 168"/>
                <a:gd name="T23"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34">
                  <a:moveTo>
                    <a:pt x="166" y="134"/>
                  </a:moveTo>
                  <a:cubicBezTo>
                    <a:pt x="111" y="134"/>
                    <a:pt x="55" y="134"/>
                    <a:pt x="0" y="134"/>
                  </a:cubicBezTo>
                  <a:cubicBezTo>
                    <a:pt x="1" y="129"/>
                    <a:pt x="5" y="128"/>
                    <a:pt x="8" y="125"/>
                  </a:cubicBezTo>
                  <a:cubicBezTo>
                    <a:pt x="11" y="125"/>
                    <a:pt x="14" y="124"/>
                    <a:pt x="16" y="124"/>
                  </a:cubicBezTo>
                  <a:cubicBezTo>
                    <a:pt x="59" y="124"/>
                    <a:pt x="101" y="124"/>
                    <a:pt x="144" y="124"/>
                  </a:cubicBezTo>
                  <a:cubicBezTo>
                    <a:pt x="151" y="124"/>
                    <a:pt x="152" y="122"/>
                    <a:pt x="152" y="115"/>
                  </a:cubicBezTo>
                  <a:cubicBezTo>
                    <a:pt x="152" y="87"/>
                    <a:pt x="152" y="58"/>
                    <a:pt x="152" y="30"/>
                  </a:cubicBezTo>
                  <a:cubicBezTo>
                    <a:pt x="152" y="16"/>
                    <a:pt x="152" y="16"/>
                    <a:pt x="138" y="14"/>
                  </a:cubicBezTo>
                  <a:cubicBezTo>
                    <a:pt x="146" y="8"/>
                    <a:pt x="147" y="6"/>
                    <a:pt x="154" y="0"/>
                  </a:cubicBezTo>
                  <a:cubicBezTo>
                    <a:pt x="163" y="0"/>
                    <a:pt x="168" y="4"/>
                    <a:pt x="168" y="13"/>
                  </a:cubicBezTo>
                  <a:cubicBezTo>
                    <a:pt x="168" y="50"/>
                    <a:pt x="168" y="88"/>
                    <a:pt x="168" y="126"/>
                  </a:cubicBezTo>
                  <a:cubicBezTo>
                    <a:pt x="168" y="128"/>
                    <a:pt x="167" y="131"/>
                    <a:pt x="166" y="134"/>
                  </a:cubicBezTo>
                  <a:close/>
                </a:path>
              </a:pathLst>
            </a:custGeom>
            <a:solidFill>
              <a:srgbClr val="9FA2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p:cNvSpPr>
              <a:spLocks noEditPoints="1"/>
            </p:cNvSpPr>
            <p:nvPr/>
          </p:nvSpPr>
          <p:spPr bwMode="auto">
            <a:xfrm>
              <a:off x="5519738" y="3352800"/>
              <a:ext cx="608013" cy="422275"/>
            </a:xfrm>
            <a:custGeom>
              <a:avLst/>
              <a:gdLst>
                <a:gd name="T0" fmla="*/ 147 w 161"/>
                <a:gd name="T1" fmla="*/ 0 h 111"/>
                <a:gd name="T2" fmla="*/ 161 w 161"/>
                <a:gd name="T3" fmla="*/ 16 h 111"/>
                <a:gd name="T4" fmla="*/ 161 w 161"/>
                <a:gd name="T5" fmla="*/ 101 h 111"/>
                <a:gd name="T6" fmla="*/ 153 w 161"/>
                <a:gd name="T7" fmla="*/ 110 h 111"/>
                <a:gd name="T8" fmla="*/ 25 w 161"/>
                <a:gd name="T9" fmla="*/ 110 h 111"/>
                <a:gd name="T10" fmla="*/ 17 w 161"/>
                <a:gd name="T11" fmla="*/ 111 h 111"/>
                <a:gd name="T12" fmla="*/ 16 w 161"/>
                <a:gd name="T13" fmla="*/ 111 h 111"/>
                <a:gd name="T14" fmla="*/ 0 w 161"/>
                <a:gd name="T15" fmla="*/ 94 h 111"/>
                <a:gd name="T16" fmla="*/ 0 w 161"/>
                <a:gd name="T17" fmla="*/ 10 h 111"/>
                <a:gd name="T18" fmla="*/ 9 w 161"/>
                <a:gd name="T19" fmla="*/ 1 h 111"/>
                <a:gd name="T20" fmla="*/ 139 w 161"/>
                <a:gd name="T21" fmla="*/ 1 h 111"/>
                <a:gd name="T22" fmla="*/ 147 w 161"/>
                <a:gd name="T23" fmla="*/ 0 h 111"/>
                <a:gd name="T24" fmla="*/ 109 w 161"/>
                <a:gd name="T25" fmla="*/ 25 h 111"/>
                <a:gd name="T26" fmla="*/ 60 w 161"/>
                <a:gd name="T27" fmla="*/ 25 h 111"/>
                <a:gd name="T28" fmla="*/ 46 w 161"/>
                <a:gd name="T29" fmla="*/ 38 h 111"/>
                <a:gd name="T30" fmla="*/ 46 w 161"/>
                <a:gd name="T31" fmla="*/ 82 h 111"/>
                <a:gd name="T32" fmla="*/ 53 w 161"/>
                <a:gd name="T33" fmla="*/ 89 h 111"/>
                <a:gd name="T34" fmla="*/ 77 w 161"/>
                <a:gd name="T35" fmla="*/ 89 h 111"/>
                <a:gd name="T36" fmla="*/ 113 w 161"/>
                <a:gd name="T37" fmla="*/ 89 h 111"/>
                <a:gd name="T38" fmla="*/ 120 w 161"/>
                <a:gd name="T39" fmla="*/ 82 h 111"/>
                <a:gd name="T40" fmla="*/ 120 w 161"/>
                <a:gd name="T41" fmla="*/ 38 h 111"/>
                <a:gd name="T42" fmla="*/ 109 w 161"/>
                <a:gd name="T43" fmla="*/ 2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1" h="111">
                  <a:moveTo>
                    <a:pt x="147" y="0"/>
                  </a:moveTo>
                  <a:cubicBezTo>
                    <a:pt x="161" y="2"/>
                    <a:pt x="161" y="2"/>
                    <a:pt x="161" y="16"/>
                  </a:cubicBezTo>
                  <a:cubicBezTo>
                    <a:pt x="161" y="44"/>
                    <a:pt x="161" y="73"/>
                    <a:pt x="161" y="101"/>
                  </a:cubicBezTo>
                  <a:cubicBezTo>
                    <a:pt x="161" y="108"/>
                    <a:pt x="160" y="110"/>
                    <a:pt x="153" y="110"/>
                  </a:cubicBezTo>
                  <a:cubicBezTo>
                    <a:pt x="110" y="110"/>
                    <a:pt x="68" y="110"/>
                    <a:pt x="25" y="110"/>
                  </a:cubicBezTo>
                  <a:cubicBezTo>
                    <a:pt x="23" y="110"/>
                    <a:pt x="20" y="110"/>
                    <a:pt x="17" y="111"/>
                  </a:cubicBezTo>
                  <a:cubicBezTo>
                    <a:pt x="17" y="111"/>
                    <a:pt x="17" y="111"/>
                    <a:pt x="16" y="111"/>
                  </a:cubicBezTo>
                  <a:cubicBezTo>
                    <a:pt x="0" y="110"/>
                    <a:pt x="0" y="110"/>
                    <a:pt x="0" y="94"/>
                  </a:cubicBezTo>
                  <a:cubicBezTo>
                    <a:pt x="0" y="66"/>
                    <a:pt x="0" y="38"/>
                    <a:pt x="0" y="10"/>
                  </a:cubicBezTo>
                  <a:cubicBezTo>
                    <a:pt x="0" y="3"/>
                    <a:pt x="1" y="1"/>
                    <a:pt x="9" y="1"/>
                  </a:cubicBezTo>
                  <a:cubicBezTo>
                    <a:pt x="52" y="1"/>
                    <a:pt x="95" y="1"/>
                    <a:pt x="139" y="1"/>
                  </a:cubicBezTo>
                  <a:cubicBezTo>
                    <a:pt x="142" y="1"/>
                    <a:pt x="145" y="1"/>
                    <a:pt x="147" y="0"/>
                  </a:cubicBezTo>
                  <a:close/>
                  <a:moveTo>
                    <a:pt x="109" y="25"/>
                  </a:moveTo>
                  <a:cubicBezTo>
                    <a:pt x="93" y="25"/>
                    <a:pt x="76" y="25"/>
                    <a:pt x="60" y="25"/>
                  </a:cubicBezTo>
                  <a:cubicBezTo>
                    <a:pt x="46" y="25"/>
                    <a:pt x="46" y="25"/>
                    <a:pt x="46" y="38"/>
                  </a:cubicBezTo>
                  <a:cubicBezTo>
                    <a:pt x="46" y="53"/>
                    <a:pt x="46" y="68"/>
                    <a:pt x="46" y="82"/>
                  </a:cubicBezTo>
                  <a:cubicBezTo>
                    <a:pt x="46" y="88"/>
                    <a:pt x="47" y="90"/>
                    <a:pt x="53" y="89"/>
                  </a:cubicBezTo>
                  <a:cubicBezTo>
                    <a:pt x="61" y="89"/>
                    <a:pt x="69" y="89"/>
                    <a:pt x="77" y="89"/>
                  </a:cubicBezTo>
                  <a:cubicBezTo>
                    <a:pt x="89" y="89"/>
                    <a:pt x="101" y="89"/>
                    <a:pt x="113" y="89"/>
                  </a:cubicBezTo>
                  <a:cubicBezTo>
                    <a:pt x="118" y="89"/>
                    <a:pt x="120" y="87"/>
                    <a:pt x="120" y="82"/>
                  </a:cubicBezTo>
                  <a:cubicBezTo>
                    <a:pt x="119" y="68"/>
                    <a:pt x="120" y="53"/>
                    <a:pt x="120" y="38"/>
                  </a:cubicBezTo>
                  <a:cubicBezTo>
                    <a:pt x="119" y="24"/>
                    <a:pt x="121" y="25"/>
                    <a:pt x="109" y="25"/>
                  </a:cubicBezTo>
                  <a:close/>
                </a:path>
              </a:pathLst>
            </a:custGeom>
            <a:solidFill>
              <a:srgbClr val="5BB3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4"/>
            <p:cNvSpPr>
              <a:spLocks/>
            </p:cNvSpPr>
            <p:nvPr/>
          </p:nvSpPr>
          <p:spPr bwMode="auto">
            <a:xfrm>
              <a:off x="5692775" y="3500438"/>
              <a:ext cx="212725" cy="195263"/>
            </a:xfrm>
            <a:custGeom>
              <a:avLst/>
              <a:gdLst>
                <a:gd name="T0" fmla="*/ 31 w 56"/>
                <a:gd name="T1" fmla="*/ 50 h 51"/>
                <a:gd name="T2" fmla="*/ 7 w 56"/>
                <a:gd name="T3" fmla="*/ 51 h 51"/>
                <a:gd name="T4" fmla="*/ 0 w 56"/>
                <a:gd name="T5" fmla="*/ 44 h 51"/>
                <a:gd name="T6" fmla="*/ 0 w 56"/>
                <a:gd name="T7" fmla="*/ 0 h 51"/>
                <a:gd name="T8" fmla="*/ 56 w 56"/>
                <a:gd name="T9" fmla="*/ 0 h 51"/>
                <a:gd name="T10" fmla="*/ 31 w 56"/>
                <a:gd name="T11" fmla="*/ 50 h 51"/>
              </a:gdLst>
              <a:ahLst/>
              <a:cxnLst>
                <a:cxn ang="0">
                  <a:pos x="T0" y="T1"/>
                </a:cxn>
                <a:cxn ang="0">
                  <a:pos x="T2" y="T3"/>
                </a:cxn>
                <a:cxn ang="0">
                  <a:pos x="T4" y="T5"/>
                </a:cxn>
                <a:cxn ang="0">
                  <a:pos x="T6" y="T7"/>
                </a:cxn>
                <a:cxn ang="0">
                  <a:pos x="T8" y="T9"/>
                </a:cxn>
                <a:cxn ang="0">
                  <a:pos x="T10" y="T11"/>
                </a:cxn>
              </a:cxnLst>
              <a:rect l="0" t="0" r="r" b="b"/>
              <a:pathLst>
                <a:path w="56" h="51">
                  <a:moveTo>
                    <a:pt x="31" y="50"/>
                  </a:moveTo>
                  <a:cubicBezTo>
                    <a:pt x="23" y="50"/>
                    <a:pt x="15" y="50"/>
                    <a:pt x="7" y="51"/>
                  </a:cubicBezTo>
                  <a:cubicBezTo>
                    <a:pt x="1" y="51"/>
                    <a:pt x="0" y="49"/>
                    <a:pt x="0" y="44"/>
                  </a:cubicBezTo>
                  <a:cubicBezTo>
                    <a:pt x="1" y="29"/>
                    <a:pt x="0" y="15"/>
                    <a:pt x="0" y="0"/>
                  </a:cubicBezTo>
                  <a:cubicBezTo>
                    <a:pt x="19" y="0"/>
                    <a:pt x="37" y="0"/>
                    <a:pt x="56" y="0"/>
                  </a:cubicBezTo>
                  <a:cubicBezTo>
                    <a:pt x="50" y="17"/>
                    <a:pt x="39" y="33"/>
                    <a:pt x="31" y="50"/>
                  </a:cubicBezTo>
                  <a:close/>
                </a:path>
              </a:pathLst>
            </a:custGeom>
            <a:solidFill>
              <a:srgbClr val="247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5"/>
            <p:cNvSpPr>
              <a:spLocks/>
            </p:cNvSpPr>
            <p:nvPr/>
          </p:nvSpPr>
          <p:spPr bwMode="auto">
            <a:xfrm>
              <a:off x="5810250" y="3497263"/>
              <a:ext cx="158750" cy="198438"/>
            </a:xfrm>
            <a:custGeom>
              <a:avLst/>
              <a:gdLst>
                <a:gd name="T0" fmla="*/ 0 w 42"/>
                <a:gd name="T1" fmla="*/ 51 h 52"/>
                <a:gd name="T2" fmla="*/ 26 w 42"/>
                <a:gd name="T3" fmla="*/ 1 h 52"/>
                <a:gd name="T4" fmla="*/ 27 w 42"/>
                <a:gd name="T5" fmla="*/ 0 h 52"/>
                <a:gd name="T6" fmla="*/ 42 w 42"/>
                <a:gd name="T7" fmla="*/ 1 h 52"/>
                <a:gd name="T8" fmla="*/ 42 w 42"/>
                <a:gd name="T9" fmla="*/ 45 h 52"/>
                <a:gd name="T10" fmla="*/ 36 w 42"/>
                <a:gd name="T11" fmla="*/ 52 h 52"/>
                <a:gd name="T12" fmla="*/ 0 w 42"/>
                <a:gd name="T13" fmla="*/ 51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0" y="51"/>
                  </a:moveTo>
                  <a:cubicBezTo>
                    <a:pt x="8" y="34"/>
                    <a:pt x="19" y="18"/>
                    <a:pt x="26" y="1"/>
                  </a:cubicBezTo>
                  <a:cubicBezTo>
                    <a:pt x="26" y="1"/>
                    <a:pt x="26" y="0"/>
                    <a:pt x="27" y="0"/>
                  </a:cubicBezTo>
                  <a:cubicBezTo>
                    <a:pt x="32" y="0"/>
                    <a:pt x="37" y="0"/>
                    <a:pt x="42" y="1"/>
                  </a:cubicBezTo>
                  <a:cubicBezTo>
                    <a:pt x="42" y="16"/>
                    <a:pt x="42" y="30"/>
                    <a:pt x="42" y="45"/>
                  </a:cubicBezTo>
                  <a:cubicBezTo>
                    <a:pt x="42" y="50"/>
                    <a:pt x="41" y="52"/>
                    <a:pt x="36" y="52"/>
                  </a:cubicBezTo>
                  <a:cubicBezTo>
                    <a:pt x="24" y="51"/>
                    <a:pt x="12" y="51"/>
                    <a:pt x="0" y="51"/>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6"/>
            <p:cNvSpPr>
              <a:spLocks/>
            </p:cNvSpPr>
            <p:nvPr/>
          </p:nvSpPr>
          <p:spPr bwMode="auto">
            <a:xfrm>
              <a:off x="5692775" y="3448050"/>
              <a:ext cx="242888" cy="52388"/>
            </a:xfrm>
            <a:custGeom>
              <a:avLst/>
              <a:gdLst>
                <a:gd name="T0" fmla="*/ 58 w 64"/>
                <a:gd name="T1" fmla="*/ 13 h 14"/>
                <a:gd name="T2" fmla="*/ 57 w 64"/>
                <a:gd name="T3" fmla="*/ 14 h 14"/>
                <a:gd name="T4" fmla="*/ 1 w 64"/>
                <a:gd name="T5" fmla="*/ 13 h 14"/>
                <a:gd name="T6" fmla="*/ 14 w 64"/>
                <a:gd name="T7" fmla="*/ 0 h 14"/>
                <a:gd name="T8" fmla="*/ 64 w 64"/>
                <a:gd name="T9" fmla="*/ 0 h 14"/>
                <a:gd name="T10" fmla="*/ 58 w 64"/>
                <a:gd name="T11" fmla="*/ 13 h 14"/>
              </a:gdLst>
              <a:ahLst/>
              <a:cxnLst>
                <a:cxn ang="0">
                  <a:pos x="T0" y="T1"/>
                </a:cxn>
                <a:cxn ang="0">
                  <a:pos x="T2" y="T3"/>
                </a:cxn>
                <a:cxn ang="0">
                  <a:pos x="T4" y="T5"/>
                </a:cxn>
                <a:cxn ang="0">
                  <a:pos x="T6" y="T7"/>
                </a:cxn>
                <a:cxn ang="0">
                  <a:pos x="T8" y="T9"/>
                </a:cxn>
                <a:cxn ang="0">
                  <a:pos x="T10" y="T11"/>
                </a:cxn>
              </a:cxnLst>
              <a:rect l="0" t="0" r="r" b="b"/>
              <a:pathLst>
                <a:path w="64" h="14">
                  <a:moveTo>
                    <a:pt x="58" y="13"/>
                  </a:moveTo>
                  <a:cubicBezTo>
                    <a:pt x="57" y="13"/>
                    <a:pt x="57" y="14"/>
                    <a:pt x="57" y="14"/>
                  </a:cubicBezTo>
                  <a:cubicBezTo>
                    <a:pt x="38" y="14"/>
                    <a:pt x="19" y="13"/>
                    <a:pt x="1" y="13"/>
                  </a:cubicBezTo>
                  <a:cubicBezTo>
                    <a:pt x="0" y="0"/>
                    <a:pt x="0" y="0"/>
                    <a:pt x="14" y="0"/>
                  </a:cubicBezTo>
                  <a:cubicBezTo>
                    <a:pt x="31" y="0"/>
                    <a:pt x="47" y="0"/>
                    <a:pt x="64" y="0"/>
                  </a:cubicBezTo>
                  <a:cubicBezTo>
                    <a:pt x="62" y="5"/>
                    <a:pt x="60" y="9"/>
                    <a:pt x="58" y="13"/>
                  </a:cubicBezTo>
                  <a:close/>
                </a:path>
              </a:pathLst>
            </a:custGeom>
            <a:solidFill>
              <a:srgbClr val="8486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7"/>
            <p:cNvSpPr>
              <a:spLocks/>
            </p:cNvSpPr>
            <p:nvPr/>
          </p:nvSpPr>
          <p:spPr bwMode="auto">
            <a:xfrm>
              <a:off x="5911850" y="3443288"/>
              <a:ext cx="65088" cy="53975"/>
            </a:xfrm>
            <a:custGeom>
              <a:avLst/>
              <a:gdLst>
                <a:gd name="T0" fmla="*/ 0 w 17"/>
                <a:gd name="T1" fmla="*/ 14 h 14"/>
                <a:gd name="T2" fmla="*/ 5 w 17"/>
                <a:gd name="T3" fmla="*/ 1 h 14"/>
                <a:gd name="T4" fmla="*/ 15 w 17"/>
                <a:gd name="T5" fmla="*/ 14 h 14"/>
                <a:gd name="T6" fmla="*/ 0 w 17"/>
                <a:gd name="T7" fmla="*/ 14 h 14"/>
              </a:gdLst>
              <a:ahLst/>
              <a:cxnLst>
                <a:cxn ang="0">
                  <a:pos x="T0" y="T1"/>
                </a:cxn>
                <a:cxn ang="0">
                  <a:pos x="T2" y="T3"/>
                </a:cxn>
                <a:cxn ang="0">
                  <a:pos x="T4" y="T5"/>
                </a:cxn>
                <a:cxn ang="0">
                  <a:pos x="T6" y="T7"/>
                </a:cxn>
              </a:cxnLst>
              <a:rect l="0" t="0" r="r" b="b"/>
              <a:pathLst>
                <a:path w="17" h="14">
                  <a:moveTo>
                    <a:pt x="0" y="14"/>
                  </a:moveTo>
                  <a:cubicBezTo>
                    <a:pt x="2" y="10"/>
                    <a:pt x="3" y="6"/>
                    <a:pt x="5" y="1"/>
                  </a:cubicBezTo>
                  <a:cubicBezTo>
                    <a:pt x="17" y="0"/>
                    <a:pt x="15" y="0"/>
                    <a:pt x="15" y="14"/>
                  </a:cubicBezTo>
                  <a:cubicBezTo>
                    <a:pt x="10" y="14"/>
                    <a:pt x="5" y="14"/>
                    <a:pt x="0" y="14"/>
                  </a:cubicBezTo>
                  <a:close/>
                </a:path>
              </a:pathLst>
            </a:custGeom>
            <a:solidFill>
              <a:srgbClr val="777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28"/>
            <p:cNvSpPr>
              <a:spLocks noChangeArrowheads="1"/>
            </p:cNvSpPr>
            <p:nvPr/>
          </p:nvSpPr>
          <p:spPr bwMode="auto">
            <a:xfrm>
              <a:off x="5826125" y="3314700"/>
              <a:ext cx="22225" cy="22225"/>
            </a:xfrm>
            <a:prstGeom prst="ellipse">
              <a:avLst/>
            </a:prstGeom>
            <a:solidFill>
              <a:srgbClr val="B8D4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TextBox 27"/>
          <p:cNvSpPr txBox="1"/>
          <p:nvPr/>
        </p:nvSpPr>
        <p:spPr>
          <a:xfrm>
            <a:off x="382118" y="1755111"/>
            <a:ext cx="1413549" cy="201588"/>
          </a:xfrm>
          <a:prstGeom prst="rect">
            <a:avLst/>
          </a:prstGeom>
          <a:noFill/>
        </p:spPr>
        <p:txBody>
          <a:bodyPr wrap="none" lIns="0" tIns="0" rIns="0" bIns="0" rtlCol="0">
            <a:noAutofit/>
          </a:bodyPr>
          <a:lstStyle/>
          <a:p>
            <a:pPr algn="ctr">
              <a:lnSpc>
                <a:spcPct val="90000"/>
              </a:lnSpc>
              <a:spcAft>
                <a:spcPts val="600"/>
              </a:spcAft>
            </a:pPr>
            <a:r>
              <a:rPr lang="en-US" sz="900">
                <a:solidFill>
                  <a:schemeClr val="accent4"/>
                </a:solidFill>
              </a:rPr>
              <a:t>On-premises SAP user</a:t>
            </a:r>
          </a:p>
        </p:txBody>
      </p:sp>
      <p:sp>
        <p:nvSpPr>
          <p:cNvPr id="29" name="TextBox 28"/>
          <p:cNvSpPr txBox="1"/>
          <p:nvPr/>
        </p:nvSpPr>
        <p:spPr>
          <a:xfrm>
            <a:off x="436548" y="2864071"/>
            <a:ext cx="1191018" cy="230386"/>
          </a:xfrm>
          <a:prstGeom prst="rect">
            <a:avLst/>
          </a:prstGeom>
          <a:noFill/>
        </p:spPr>
        <p:txBody>
          <a:bodyPr wrap="none" lIns="0" tIns="0" rIns="0" bIns="0" rtlCol="0">
            <a:noAutofit/>
          </a:bodyPr>
          <a:lstStyle/>
          <a:p>
            <a:pPr algn="ctr">
              <a:lnSpc>
                <a:spcPct val="90000"/>
              </a:lnSpc>
              <a:spcAft>
                <a:spcPts val="600"/>
              </a:spcAft>
            </a:pPr>
            <a:r>
              <a:rPr lang="en-US" sz="900">
                <a:solidFill>
                  <a:schemeClr val="accent4"/>
                </a:solidFill>
              </a:rPr>
              <a:t>Front-end Express </a:t>
            </a:r>
            <a:br>
              <a:rPr lang="en-US" sz="900">
                <a:solidFill>
                  <a:schemeClr val="accent4"/>
                </a:solidFill>
              </a:rPr>
            </a:br>
            <a:r>
              <a:rPr lang="en-US" sz="900">
                <a:solidFill>
                  <a:schemeClr val="accent4"/>
                </a:solidFill>
              </a:rPr>
              <a:t>route</a:t>
            </a:r>
          </a:p>
        </p:txBody>
      </p:sp>
      <p:sp>
        <p:nvSpPr>
          <p:cNvPr id="33" name="TextBox 32"/>
          <p:cNvSpPr txBox="1"/>
          <p:nvPr/>
        </p:nvSpPr>
        <p:spPr>
          <a:xfrm>
            <a:off x="4251168" y="2344554"/>
            <a:ext cx="1191018" cy="230386"/>
          </a:xfrm>
          <a:prstGeom prst="rect">
            <a:avLst/>
          </a:prstGeom>
          <a:noFill/>
        </p:spPr>
        <p:txBody>
          <a:bodyPr wrap="none" lIns="0" tIns="0" rIns="0" bIns="0" rtlCol="0">
            <a:noAutofit/>
          </a:bodyPr>
          <a:lstStyle/>
          <a:p>
            <a:pPr>
              <a:lnSpc>
                <a:spcPct val="90000"/>
              </a:lnSpc>
              <a:spcAft>
                <a:spcPts val="600"/>
              </a:spcAft>
            </a:pPr>
            <a:r>
              <a:rPr lang="en-US" sz="900">
                <a:solidFill>
                  <a:schemeClr val="accent4"/>
                </a:solidFill>
              </a:rPr>
              <a:t>OS clustering</a:t>
            </a:r>
          </a:p>
        </p:txBody>
      </p:sp>
      <p:sp>
        <p:nvSpPr>
          <p:cNvPr id="34" name="TextBox 33"/>
          <p:cNvSpPr txBox="1"/>
          <p:nvPr/>
        </p:nvSpPr>
        <p:spPr>
          <a:xfrm>
            <a:off x="4236310" y="2893435"/>
            <a:ext cx="1191018" cy="230386"/>
          </a:xfrm>
          <a:prstGeom prst="rect">
            <a:avLst/>
          </a:prstGeom>
          <a:noFill/>
        </p:spPr>
        <p:txBody>
          <a:bodyPr wrap="none" lIns="0" tIns="0" rIns="0" bIns="0" rtlCol="0">
            <a:noAutofit/>
          </a:bodyPr>
          <a:lstStyle/>
          <a:p>
            <a:pPr algn="ctr">
              <a:lnSpc>
                <a:spcPct val="90000"/>
              </a:lnSpc>
              <a:spcAft>
                <a:spcPts val="600"/>
              </a:spcAft>
            </a:pPr>
            <a:r>
              <a:rPr lang="en-US" sz="900">
                <a:solidFill>
                  <a:schemeClr val="accent4"/>
                </a:solidFill>
              </a:rPr>
              <a:t>SAP HANA VM</a:t>
            </a:r>
            <a:br>
              <a:rPr lang="en-US" sz="900">
                <a:solidFill>
                  <a:schemeClr val="accent4"/>
                </a:solidFill>
              </a:rPr>
            </a:br>
            <a:r>
              <a:rPr lang="en-US" sz="900">
                <a:solidFill>
                  <a:schemeClr val="accent4"/>
                </a:solidFill>
              </a:rPr>
              <a:t>Primary (active)</a:t>
            </a:r>
          </a:p>
        </p:txBody>
      </p:sp>
      <p:sp>
        <p:nvSpPr>
          <p:cNvPr id="35" name="TextBox 34"/>
          <p:cNvSpPr txBox="1"/>
          <p:nvPr/>
        </p:nvSpPr>
        <p:spPr>
          <a:xfrm>
            <a:off x="5449191" y="2592901"/>
            <a:ext cx="1191018" cy="230386"/>
          </a:xfrm>
          <a:prstGeom prst="rect">
            <a:avLst/>
          </a:prstGeom>
          <a:noFill/>
        </p:spPr>
        <p:txBody>
          <a:bodyPr wrap="none" lIns="0" tIns="0" rIns="0" bIns="0" rtlCol="0">
            <a:noAutofit/>
          </a:bodyPr>
          <a:lstStyle/>
          <a:p>
            <a:pPr>
              <a:lnSpc>
                <a:spcPct val="90000"/>
              </a:lnSpc>
              <a:spcAft>
                <a:spcPts val="600"/>
              </a:spcAft>
            </a:pPr>
            <a:r>
              <a:rPr lang="en-US" sz="900">
                <a:solidFill>
                  <a:schemeClr val="accent4"/>
                </a:solidFill>
              </a:rPr>
              <a:t>HA via HSR</a:t>
            </a:r>
          </a:p>
        </p:txBody>
      </p:sp>
      <p:sp>
        <p:nvSpPr>
          <p:cNvPr id="36" name="TextBox 35"/>
          <p:cNvSpPr txBox="1"/>
          <p:nvPr/>
        </p:nvSpPr>
        <p:spPr>
          <a:xfrm>
            <a:off x="6095585" y="2899583"/>
            <a:ext cx="1191018" cy="230386"/>
          </a:xfrm>
          <a:prstGeom prst="rect">
            <a:avLst/>
          </a:prstGeom>
          <a:noFill/>
        </p:spPr>
        <p:txBody>
          <a:bodyPr wrap="none" lIns="0" tIns="0" rIns="0" bIns="0" rtlCol="0">
            <a:noAutofit/>
          </a:bodyPr>
          <a:lstStyle/>
          <a:p>
            <a:pPr algn="ctr">
              <a:lnSpc>
                <a:spcPct val="90000"/>
              </a:lnSpc>
              <a:spcAft>
                <a:spcPts val="600"/>
              </a:spcAft>
            </a:pPr>
            <a:r>
              <a:rPr lang="en-US" sz="900">
                <a:solidFill>
                  <a:schemeClr val="accent4"/>
                </a:solidFill>
              </a:rPr>
              <a:t>SAP HANA VM</a:t>
            </a:r>
            <a:br>
              <a:rPr lang="en-US" sz="900">
                <a:solidFill>
                  <a:schemeClr val="accent4"/>
                </a:solidFill>
              </a:rPr>
            </a:br>
            <a:r>
              <a:rPr lang="en-US" sz="900">
                <a:solidFill>
                  <a:schemeClr val="accent4"/>
                </a:solidFill>
              </a:rPr>
              <a:t>Secondary (standby)</a:t>
            </a:r>
          </a:p>
        </p:txBody>
      </p:sp>
      <p:sp>
        <p:nvSpPr>
          <p:cNvPr id="37" name="TextBox 36"/>
          <p:cNvSpPr txBox="1"/>
          <p:nvPr/>
        </p:nvSpPr>
        <p:spPr>
          <a:xfrm>
            <a:off x="4236310" y="3964757"/>
            <a:ext cx="1191018" cy="230386"/>
          </a:xfrm>
          <a:prstGeom prst="rect">
            <a:avLst/>
          </a:prstGeom>
          <a:noFill/>
        </p:spPr>
        <p:txBody>
          <a:bodyPr wrap="none" lIns="0" tIns="0" rIns="0" bIns="0" rtlCol="0">
            <a:noAutofit/>
          </a:bodyPr>
          <a:lstStyle/>
          <a:p>
            <a:pPr algn="ctr">
              <a:lnSpc>
                <a:spcPct val="90000"/>
              </a:lnSpc>
              <a:spcAft>
                <a:spcPts val="600"/>
              </a:spcAft>
            </a:pPr>
            <a:r>
              <a:rPr lang="en-US" sz="900">
                <a:solidFill>
                  <a:schemeClr val="accent4"/>
                </a:solidFill>
              </a:rPr>
              <a:t>Azure Premium Storage</a:t>
            </a:r>
            <a:br>
              <a:rPr lang="en-US" sz="900">
                <a:solidFill>
                  <a:schemeClr val="accent4"/>
                </a:solidFill>
              </a:rPr>
            </a:br>
            <a:r>
              <a:rPr lang="en-US" sz="900">
                <a:solidFill>
                  <a:schemeClr val="accent4"/>
                </a:solidFill>
              </a:rPr>
              <a:t>for primary VM</a:t>
            </a:r>
          </a:p>
        </p:txBody>
      </p:sp>
      <p:sp>
        <p:nvSpPr>
          <p:cNvPr id="38" name="TextBox 37"/>
          <p:cNvSpPr txBox="1"/>
          <p:nvPr/>
        </p:nvSpPr>
        <p:spPr>
          <a:xfrm>
            <a:off x="6095585" y="3976420"/>
            <a:ext cx="1191018" cy="230386"/>
          </a:xfrm>
          <a:prstGeom prst="rect">
            <a:avLst/>
          </a:prstGeom>
          <a:noFill/>
        </p:spPr>
        <p:txBody>
          <a:bodyPr wrap="none" lIns="0" tIns="0" rIns="0" bIns="0" rtlCol="0">
            <a:noAutofit/>
          </a:bodyPr>
          <a:lstStyle/>
          <a:p>
            <a:pPr algn="ctr">
              <a:lnSpc>
                <a:spcPct val="90000"/>
              </a:lnSpc>
              <a:spcAft>
                <a:spcPts val="600"/>
              </a:spcAft>
            </a:pPr>
            <a:r>
              <a:rPr lang="en-US" sz="900">
                <a:solidFill>
                  <a:schemeClr val="accent4"/>
                </a:solidFill>
              </a:rPr>
              <a:t>Azure Premium Storage</a:t>
            </a:r>
            <a:br>
              <a:rPr lang="en-US" sz="900">
                <a:solidFill>
                  <a:schemeClr val="accent4"/>
                </a:solidFill>
              </a:rPr>
            </a:br>
            <a:r>
              <a:rPr lang="en-US" sz="900">
                <a:solidFill>
                  <a:schemeClr val="accent4"/>
                </a:solidFill>
              </a:rPr>
              <a:t>for secondary VM</a:t>
            </a:r>
          </a:p>
        </p:txBody>
      </p:sp>
      <p:sp>
        <p:nvSpPr>
          <p:cNvPr id="47" name="Rectangle 46"/>
          <p:cNvSpPr/>
          <p:nvPr/>
        </p:nvSpPr>
        <p:spPr bwMode="auto">
          <a:xfrm>
            <a:off x="4153414" y="2271590"/>
            <a:ext cx="3191846" cy="2077722"/>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8" name="Straight Arrow Connector 47"/>
          <p:cNvCxnSpPr/>
          <p:nvPr/>
        </p:nvCxnSpPr>
        <p:spPr>
          <a:xfrm>
            <a:off x="1019650" y="1965325"/>
            <a:ext cx="0" cy="432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16200000">
            <a:off x="1619017" y="2356444"/>
            <a:ext cx="0" cy="576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16200000">
            <a:off x="4057768" y="2296503"/>
            <a:ext cx="0" cy="720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rot="16200000">
            <a:off x="5224048" y="2494503"/>
            <a:ext cx="0" cy="324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rot="16200000">
            <a:off x="6232466" y="2487426"/>
            <a:ext cx="0" cy="324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4795188" y="3192195"/>
            <a:ext cx="0" cy="360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6652235" y="3192195"/>
            <a:ext cx="0" cy="360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FA547CBF-960E-40A9-A408-79CACA72DFBB}"/>
              </a:ext>
            </a:extLst>
          </p:cNvPr>
          <p:cNvGrpSpPr/>
          <p:nvPr/>
        </p:nvGrpSpPr>
        <p:grpSpPr>
          <a:xfrm>
            <a:off x="1701326" y="4762414"/>
            <a:ext cx="4481298" cy="1728859"/>
            <a:chOff x="1701326" y="4762414"/>
            <a:chExt cx="4481298" cy="1728859"/>
          </a:xfrm>
        </p:grpSpPr>
        <p:sp>
          <p:nvSpPr>
            <p:cNvPr id="11" name="Rectangle 10"/>
            <p:cNvSpPr/>
            <p:nvPr/>
          </p:nvSpPr>
          <p:spPr bwMode="auto">
            <a:xfrm>
              <a:off x="1701326" y="5500110"/>
              <a:ext cx="4481298" cy="991163"/>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8224" y="5548716"/>
              <a:ext cx="517461" cy="517461"/>
            </a:xfrm>
            <a:prstGeom prst="rect">
              <a:avLst/>
            </a:prstGeom>
          </p:spPr>
        </p:pic>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6051" y="5548716"/>
              <a:ext cx="517461" cy="517461"/>
            </a:xfrm>
            <a:prstGeom prst="rect">
              <a:avLst/>
            </a:prstGeom>
          </p:spPr>
        </p:pic>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8962" y="5496654"/>
              <a:ext cx="621584" cy="621584"/>
            </a:xfrm>
            <a:prstGeom prst="rect">
              <a:avLst/>
            </a:prstGeom>
          </p:spPr>
        </p:pic>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0157" y="5496654"/>
              <a:ext cx="621584" cy="621584"/>
            </a:xfrm>
            <a:prstGeom prst="rect">
              <a:avLst/>
            </a:prstGeom>
          </p:spPr>
        </p:pic>
        <p:sp>
          <p:nvSpPr>
            <p:cNvPr id="39" name="TextBox 38"/>
            <p:cNvSpPr txBox="1"/>
            <p:nvPr/>
          </p:nvSpPr>
          <p:spPr>
            <a:xfrm>
              <a:off x="4492525" y="4762414"/>
              <a:ext cx="1191018" cy="230386"/>
            </a:xfrm>
            <a:prstGeom prst="rect">
              <a:avLst/>
            </a:prstGeom>
            <a:noFill/>
          </p:spPr>
          <p:txBody>
            <a:bodyPr wrap="none" lIns="0" tIns="0" rIns="0" bIns="0" rtlCol="0">
              <a:noAutofit/>
            </a:bodyPr>
            <a:lstStyle/>
            <a:p>
              <a:pPr>
                <a:lnSpc>
                  <a:spcPct val="90000"/>
                </a:lnSpc>
                <a:spcAft>
                  <a:spcPts val="600"/>
                </a:spcAft>
              </a:pPr>
              <a:r>
                <a:rPr lang="en-US" sz="900">
                  <a:solidFill>
                    <a:schemeClr val="accent4"/>
                  </a:solidFill>
                </a:rPr>
                <a:t>HSR Asynchronous</a:t>
              </a:r>
            </a:p>
          </p:txBody>
        </p:sp>
        <p:sp>
          <p:nvSpPr>
            <p:cNvPr id="40" name="TextBox 39"/>
            <p:cNvSpPr txBox="1"/>
            <p:nvPr/>
          </p:nvSpPr>
          <p:spPr>
            <a:xfrm>
              <a:off x="1701326" y="5307697"/>
              <a:ext cx="1191018" cy="230386"/>
            </a:xfrm>
            <a:prstGeom prst="rect">
              <a:avLst/>
            </a:prstGeom>
            <a:noFill/>
          </p:spPr>
          <p:txBody>
            <a:bodyPr wrap="none" lIns="0" tIns="0" rIns="0" bIns="0" rtlCol="0">
              <a:noAutofit/>
            </a:bodyPr>
            <a:lstStyle/>
            <a:p>
              <a:pPr>
                <a:lnSpc>
                  <a:spcPct val="90000"/>
                </a:lnSpc>
                <a:spcAft>
                  <a:spcPts val="600"/>
                </a:spcAft>
              </a:pPr>
              <a:r>
                <a:rPr lang="en-US" sz="900">
                  <a:solidFill>
                    <a:schemeClr val="accent4"/>
                  </a:solidFill>
                </a:rPr>
                <a:t>DR Azure Region</a:t>
              </a:r>
            </a:p>
          </p:txBody>
        </p:sp>
        <p:sp>
          <p:nvSpPr>
            <p:cNvPr id="41" name="TextBox 40"/>
            <p:cNvSpPr txBox="1"/>
            <p:nvPr/>
          </p:nvSpPr>
          <p:spPr>
            <a:xfrm>
              <a:off x="1798483" y="6100379"/>
              <a:ext cx="999294" cy="210816"/>
            </a:xfrm>
            <a:prstGeom prst="rect">
              <a:avLst/>
            </a:prstGeom>
            <a:noFill/>
          </p:spPr>
          <p:txBody>
            <a:bodyPr wrap="square" lIns="0" tIns="0" rIns="0" bIns="0" rtlCol="0">
              <a:noAutofit/>
            </a:bodyPr>
            <a:lstStyle/>
            <a:p>
              <a:pPr algn="ctr">
                <a:lnSpc>
                  <a:spcPct val="90000"/>
                </a:lnSpc>
                <a:spcAft>
                  <a:spcPts val="600"/>
                </a:spcAft>
              </a:pPr>
              <a:r>
                <a:rPr lang="en-US" sz="900">
                  <a:solidFill>
                    <a:schemeClr val="accent4"/>
                  </a:solidFill>
                </a:rPr>
                <a:t>SAP App Server</a:t>
              </a:r>
              <a:br>
                <a:rPr lang="en-US" sz="900">
                  <a:solidFill>
                    <a:schemeClr val="accent4"/>
                  </a:solidFill>
                </a:rPr>
              </a:br>
              <a:r>
                <a:rPr lang="en-US" sz="900">
                  <a:solidFill>
                    <a:schemeClr val="accent4"/>
                  </a:solidFill>
                </a:rPr>
                <a:t>with ASCS</a:t>
              </a:r>
            </a:p>
          </p:txBody>
        </p:sp>
        <p:sp>
          <p:nvSpPr>
            <p:cNvPr id="42" name="TextBox 41"/>
            <p:cNvSpPr txBox="1"/>
            <p:nvPr/>
          </p:nvSpPr>
          <p:spPr>
            <a:xfrm>
              <a:off x="2926953" y="6100379"/>
              <a:ext cx="999294" cy="210816"/>
            </a:xfrm>
            <a:prstGeom prst="rect">
              <a:avLst/>
            </a:prstGeom>
            <a:noFill/>
          </p:spPr>
          <p:txBody>
            <a:bodyPr wrap="square" lIns="0" tIns="0" rIns="0" bIns="0" rtlCol="0">
              <a:noAutofit/>
            </a:bodyPr>
            <a:lstStyle/>
            <a:p>
              <a:pPr algn="ctr">
                <a:lnSpc>
                  <a:spcPct val="90000"/>
                </a:lnSpc>
                <a:spcAft>
                  <a:spcPts val="600"/>
                </a:spcAft>
              </a:pPr>
              <a:r>
                <a:rPr lang="en-US" sz="900">
                  <a:solidFill>
                    <a:schemeClr val="accent4"/>
                  </a:solidFill>
                </a:rPr>
                <a:t>Azure Premium</a:t>
              </a:r>
              <a:br>
                <a:rPr lang="en-US" sz="900">
                  <a:solidFill>
                    <a:schemeClr val="accent4"/>
                  </a:solidFill>
                </a:rPr>
              </a:br>
              <a:r>
                <a:rPr lang="en-US" sz="900">
                  <a:solidFill>
                    <a:schemeClr val="accent4"/>
                  </a:solidFill>
                </a:rPr>
                <a:t>Storage for QA</a:t>
              </a:r>
            </a:p>
          </p:txBody>
        </p:sp>
        <p:sp>
          <p:nvSpPr>
            <p:cNvPr id="43" name="TextBox 42"/>
            <p:cNvSpPr txBox="1"/>
            <p:nvPr/>
          </p:nvSpPr>
          <p:spPr>
            <a:xfrm>
              <a:off x="4017675" y="6082134"/>
              <a:ext cx="999294" cy="210816"/>
            </a:xfrm>
            <a:prstGeom prst="rect">
              <a:avLst/>
            </a:prstGeom>
            <a:noFill/>
          </p:spPr>
          <p:txBody>
            <a:bodyPr wrap="square" lIns="0" tIns="0" rIns="0" bIns="0" rtlCol="0">
              <a:noAutofit/>
            </a:bodyPr>
            <a:lstStyle/>
            <a:p>
              <a:pPr algn="ctr">
                <a:lnSpc>
                  <a:spcPct val="90000"/>
                </a:lnSpc>
                <a:spcAft>
                  <a:spcPts val="600"/>
                </a:spcAft>
              </a:pPr>
              <a:r>
                <a:rPr lang="en-US" sz="900">
                  <a:solidFill>
                    <a:schemeClr val="accent4"/>
                  </a:solidFill>
                </a:rPr>
                <a:t>SAP HANA VM</a:t>
              </a:r>
              <a:br>
                <a:rPr lang="en-US" sz="900">
                  <a:solidFill>
                    <a:schemeClr val="accent4"/>
                  </a:solidFill>
                </a:rPr>
              </a:br>
              <a:r>
                <a:rPr lang="en-US" sz="900">
                  <a:solidFill>
                    <a:schemeClr val="accent4"/>
                  </a:solidFill>
                </a:rPr>
                <a:t>(DR/QA)</a:t>
              </a:r>
            </a:p>
          </p:txBody>
        </p:sp>
        <p:sp>
          <p:nvSpPr>
            <p:cNvPr id="44" name="TextBox 43"/>
            <p:cNvSpPr txBox="1"/>
            <p:nvPr/>
          </p:nvSpPr>
          <p:spPr>
            <a:xfrm>
              <a:off x="5147737" y="6064667"/>
              <a:ext cx="999294" cy="210816"/>
            </a:xfrm>
            <a:prstGeom prst="rect">
              <a:avLst/>
            </a:prstGeom>
            <a:noFill/>
          </p:spPr>
          <p:txBody>
            <a:bodyPr wrap="square" lIns="0" tIns="0" rIns="0" bIns="0" rtlCol="0">
              <a:noAutofit/>
            </a:bodyPr>
            <a:lstStyle/>
            <a:p>
              <a:pPr algn="ctr">
                <a:lnSpc>
                  <a:spcPct val="90000"/>
                </a:lnSpc>
                <a:spcAft>
                  <a:spcPts val="600"/>
                </a:spcAft>
              </a:pPr>
              <a:r>
                <a:rPr lang="en-US" sz="900">
                  <a:solidFill>
                    <a:schemeClr val="accent4"/>
                  </a:solidFill>
                </a:rPr>
                <a:t>Azure Premium</a:t>
              </a:r>
              <a:br>
                <a:rPr lang="en-US" sz="900">
                  <a:solidFill>
                    <a:schemeClr val="accent4"/>
                  </a:solidFill>
                </a:rPr>
              </a:br>
              <a:r>
                <a:rPr lang="en-US" sz="900">
                  <a:solidFill>
                    <a:schemeClr val="accent4"/>
                  </a:solidFill>
                </a:rPr>
                <a:t>Storage for DR</a:t>
              </a:r>
            </a:p>
          </p:txBody>
        </p:sp>
        <p:cxnSp>
          <p:nvCxnSpPr>
            <p:cNvPr id="56" name="Straight Arrow Connector 55"/>
            <p:cNvCxnSpPr/>
            <p:nvPr/>
          </p:nvCxnSpPr>
          <p:spPr>
            <a:xfrm>
              <a:off x="4564538" y="5003562"/>
              <a:ext cx="0" cy="612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rot="16200000">
              <a:off x="5116536" y="5532723"/>
              <a:ext cx="0" cy="504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rot="5400000" flipH="1">
              <a:off x="3951511" y="5532722"/>
              <a:ext cx="0" cy="504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grpSp>
      <p:cxnSp>
        <p:nvCxnSpPr>
          <p:cNvPr id="59" name="Elbow Connector 58"/>
          <p:cNvCxnSpPr/>
          <p:nvPr/>
        </p:nvCxnSpPr>
        <p:spPr>
          <a:xfrm rot="10800000" flipV="1">
            <a:off x="4403246" y="2772451"/>
            <a:ext cx="12700" cy="2052000"/>
          </a:xfrm>
          <a:prstGeom prst="bentConnector3">
            <a:avLst>
              <a:gd name="adj1" fmla="val 2638835"/>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8130256" y="1297168"/>
            <a:ext cx="0" cy="519410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E99B5350-E622-427D-8691-7B13902F3132}"/>
              </a:ext>
            </a:extLst>
          </p:cNvPr>
          <p:cNvSpPr txBox="1"/>
          <p:nvPr/>
        </p:nvSpPr>
        <p:spPr>
          <a:xfrm>
            <a:off x="8290218" y="1885726"/>
            <a:ext cx="3818370" cy="4158061"/>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rPr>
              <a:t>HANA on M-series VMs can be made highly available with OS clustering such as Fencing and </a:t>
            </a:r>
            <a:r>
              <a:rPr lang="en-US" sz="1600" err="1">
                <a:gradFill>
                  <a:gsLst>
                    <a:gs pos="2917">
                      <a:schemeClr val="tx1"/>
                    </a:gs>
                    <a:gs pos="30000">
                      <a:schemeClr val="tx1"/>
                    </a:gs>
                  </a:gsLst>
                  <a:lin ang="5400000" scaled="0"/>
                </a:gradFill>
              </a:rPr>
              <a:t>Stonith</a:t>
            </a:r>
            <a:r>
              <a:rPr lang="en-US" sz="1600">
                <a:gradFill>
                  <a:gsLst>
                    <a:gs pos="2917">
                      <a:schemeClr val="tx1"/>
                    </a:gs>
                    <a:gs pos="30000">
                      <a:schemeClr val="tx1"/>
                    </a:gs>
                  </a:gsLst>
                  <a:lin ang="5400000" scaled="0"/>
                </a:gradFill>
              </a:rPr>
              <a:t> on SUSE or </a:t>
            </a:r>
            <a:r>
              <a:rPr lang="en-US" sz="1600" err="1">
                <a:gradFill>
                  <a:gsLst>
                    <a:gs pos="2917">
                      <a:schemeClr val="tx1"/>
                    </a:gs>
                    <a:gs pos="30000">
                      <a:schemeClr val="tx1"/>
                    </a:gs>
                  </a:gsLst>
                  <a:lin ang="5400000" scaled="0"/>
                </a:gradFill>
              </a:rPr>
              <a:t>RedHat</a:t>
            </a:r>
            <a:endParaRPr lang="en-US" sz="1600">
              <a:gradFill>
                <a:gsLst>
                  <a:gs pos="2917">
                    <a:schemeClr val="tx1"/>
                  </a:gs>
                  <a:gs pos="30000">
                    <a:schemeClr val="tx1"/>
                  </a:gs>
                </a:gsLst>
                <a:lin ang="5400000" scaled="0"/>
              </a:gradFill>
            </a:endParaRPr>
          </a:p>
          <a:p>
            <a:pPr>
              <a:lnSpc>
                <a:spcPct val="90000"/>
              </a:lnSpc>
              <a:spcAft>
                <a:spcPts val="600"/>
              </a:spcAft>
            </a:pPr>
            <a:endParaRPr lang="en-US" sz="1600">
              <a:gradFill>
                <a:gsLst>
                  <a:gs pos="2917">
                    <a:schemeClr val="tx1"/>
                  </a:gs>
                  <a:gs pos="30000">
                    <a:schemeClr val="tx1"/>
                  </a:gs>
                </a:gsLst>
                <a:lin ang="5400000" scaled="0"/>
              </a:gradFill>
            </a:endParaRPr>
          </a:p>
          <a:p>
            <a:pPr>
              <a:lnSpc>
                <a:spcPct val="90000"/>
              </a:lnSpc>
              <a:spcAft>
                <a:spcPts val="600"/>
              </a:spcAft>
            </a:pPr>
            <a:r>
              <a:rPr lang="en-US" sz="1600">
                <a:gradFill>
                  <a:gsLst>
                    <a:gs pos="2917">
                      <a:schemeClr val="tx1"/>
                    </a:gs>
                    <a:gs pos="30000">
                      <a:schemeClr val="tx1"/>
                    </a:gs>
                  </a:gsLst>
                  <a:lin ang="5400000" scaled="0"/>
                </a:gradFill>
              </a:rPr>
              <a:t>App Server VMs are made highly available with Azure VM availability set</a:t>
            </a:r>
          </a:p>
          <a:p>
            <a:pPr>
              <a:lnSpc>
                <a:spcPct val="90000"/>
              </a:lnSpc>
              <a:spcAft>
                <a:spcPts val="600"/>
              </a:spcAft>
            </a:pPr>
            <a:endParaRPr lang="en-US" sz="1600">
              <a:gradFill>
                <a:gsLst>
                  <a:gs pos="2917">
                    <a:schemeClr val="tx1"/>
                  </a:gs>
                  <a:gs pos="30000">
                    <a:schemeClr val="tx1"/>
                  </a:gs>
                </a:gsLst>
                <a:lin ang="5400000" scaled="0"/>
              </a:gradFill>
            </a:endParaRPr>
          </a:p>
          <a:p>
            <a:pPr>
              <a:lnSpc>
                <a:spcPct val="90000"/>
              </a:lnSpc>
              <a:spcAft>
                <a:spcPts val="600"/>
              </a:spcAft>
            </a:pPr>
            <a:r>
              <a:rPr lang="en-US" sz="1600">
                <a:gradFill>
                  <a:gsLst>
                    <a:gs pos="2917">
                      <a:schemeClr val="tx1"/>
                    </a:gs>
                    <a:gs pos="30000">
                      <a:schemeClr val="tx1"/>
                    </a:gs>
                  </a:gsLst>
                  <a:lin ang="5400000" scaled="0"/>
                </a:gradFill>
              </a:rPr>
              <a:t>M-series VMs offer Write Accelerator for high performance</a:t>
            </a:r>
          </a:p>
          <a:p>
            <a:pPr>
              <a:lnSpc>
                <a:spcPct val="90000"/>
              </a:lnSpc>
              <a:spcAft>
                <a:spcPts val="600"/>
              </a:spcAft>
            </a:pPr>
            <a:endParaRPr lang="en-US" sz="1600">
              <a:gradFill>
                <a:gsLst>
                  <a:gs pos="2917">
                    <a:schemeClr val="tx1"/>
                  </a:gs>
                  <a:gs pos="30000">
                    <a:schemeClr val="tx1"/>
                  </a:gs>
                </a:gsLst>
                <a:lin ang="5400000" scaled="0"/>
              </a:gradFill>
            </a:endParaRPr>
          </a:p>
          <a:p>
            <a:pPr>
              <a:lnSpc>
                <a:spcPct val="90000"/>
              </a:lnSpc>
              <a:spcAft>
                <a:spcPts val="600"/>
              </a:spcAft>
            </a:pPr>
            <a:r>
              <a:rPr lang="en-US" sz="1600">
                <a:gradFill>
                  <a:gsLst>
                    <a:gs pos="2917">
                      <a:schemeClr val="tx1"/>
                    </a:gs>
                    <a:gs pos="30000">
                      <a:schemeClr val="tx1"/>
                    </a:gs>
                  </a:gsLst>
                  <a:lin ang="5400000" scaled="0"/>
                </a:gradFill>
              </a:rPr>
              <a:t>HANA System Replication (asynchronous) enables DR configurations</a:t>
            </a:r>
          </a:p>
          <a:p>
            <a:pPr>
              <a:lnSpc>
                <a:spcPct val="90000"/>
              </a:lnSpc>
              <a:spcAft>
                <a:spcPts val="600"/>
              </a:spcAft>
            </a:pPr>
            <a:endParaRPr lang="en-US" sz="1600">
              <a:gradFill>
                <a:gsLst>
                  <a:gs pos="2917">
                    <a:schemeClr val="tx1"/>
                  </a:gs>
                  <a:gs pos="30000">
                    <a:schemeClr val="tx1"/>
                  </a:gs>
                </a:gsLst>
                <a:lin ang="5400000" scaled="0"/>
              </a:gradFill>
            </a:endParaRPr>
          </a:p>
        </p:txBody>
      </p:sp>
      <p:grpSp>
        <p:nvGrpSpPr>
          <p:cNvPr id="92" name="Group 91"/>
          <p:cNvGrpSpPr/>
          <p:nvPr/>
        </p:nvGrpSpPr>
        <p:grpSpPr>
          <a:xfrm>
            <a:off x="1908924" y="2314927"/>
            <a:ext cx="585724" cy="560798"/>
            <a:chOff x="2344352" y="2412900"/>
            <a:chExt cx="585724" cy="560798"/>
          </a:xfrm>
        </p:grpSpPr>
        <p:pic>
          <p:nvPicPr>
            <p:cNvPr id="93" name="Picture 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4352" y="2412900"/>
              <a:ext cx="517461" cy="517461"/>
            </a:xfrm>
            <a:prstGeom prst="rect">
              <a:avLst/>
            </a:prstGeom>
          </p:spPr>
        </p:pic>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2615" y="2456237"/>
              <a:ext cx="517461" cy="517461"/>
            </a:xfrm>
            <a:prstGeom prst="rect">
              <a:avLst/>
            </a:prstGeom>
          </p:spPr>
        </p:pic>
      </p:grpSp>
      <p:pic>
        <p:nvPicPr>
          <p:cNvPr id="95" name="Picture 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15817" y="2271590"/>
            <a:ext cx="517461" cy="517461"/>
          </a:xfrm>
          <a:prstGeom prst="rect">
            <a:avLst/>
          </a:prstGeom>
        </p:spPr>
      </p:pic>
      <p:pic>
        <p:nvPicPr>
          <p:cNvPr id="96" name="Picture 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4076" y="2314927"/>
            <a:ext cx="517461" cy="517461"/>
          </a:xfrm>
          <a:prstGeom prst="rect">
            <a:avLst/>
          </a:prstGeom>
        </p:spPr>
      </p:pic>
      <p:pic>
        <p:nvPicPr>
          <p:cNvPr id="97" name="Picture 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9448" y="2378552"/>
            <a:ext cx="517461" cy="517461"/>
          </a:xfrm>
          <a:prstGeom prst="rect">
            <a:avLst/>
          </a:prstGeom>
        </p:spPr>
      </p:pic>
      <p:pic>
        <p:nvPicPr>
          <p:cNvPr id="98" name="Picture 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4820" y="2455873"/>
            <a:ext cx="517461" cy="517461"/>
          </a:xfrm>
          <a:prstGeom prst="rect">
            <a:avLst/>
          </a:prstGeom>
        </p:spPr>
      </p:pic>
      <p:sp>
        <p:nvSpPr>
          <p:cNvPr id="99" name="TextBox 98"/>
          <p:cNvSpPr txBox="1"/>
          <p:nvPr/>
        </p:nvSpPr>
        <p:spPr>
          <a:xfrm>
            <a:off x="1665814" y="2056927"/>
            <a:ext cx="1191018" cy="230386"/>
          </a:xfrm>
          <a:prstGeom prst="rect">
            <a:avLst/>
          </a:prstGeom>
          <a:noFill/>
        </p:spPr>
        <p:txBody>
          <a:bodyPr wrap="none" lIns="0" tIns="0" rIns="0" bIns="0" rtlCol="0">
            <a:noAutofit/>
          </a:bodyPr>
          <a:lstStyle/>
          <a:p>
            <a:pPr algn="ctr">
              <a:lnSpc>
                <a:spcPct val="90000"/>
              </a:lnSpc>
              <a:spcAft>
                <a:spcPts val="600"/>
              </a:spcAft>
            </a:pPr>
            <a:r>
              <a:rPr lang="en-US" sz="900">
                <a:solidFill>
                  <a:schemeClr val="accent4"/>
                </a:solidFill>
              </a:rPr>
              <a:t>Primary Azure Region</a:t>
            </a:r>
          </a:p>
        </p:txBody>
      </p:sp>
      <p:sp>
        <p:nvSpPr>
          <p:cNvPr id="100" name="TextBox 99"/>
          <p:cNvSpPr txBox="1"/>
          <p:nvPr/>
        </p:nvSpPr>
        <p:spPr>
          <a:xfrm>
            <a:off x="1668668" y="2892306"/>
            <a:ext cx="1191018" cy="230386"/>
          </a:xfrm>
          <a:prstGeom prst="rect">
            <a:avLst/>
          </a:prstGeom>
          <a:noFill/>
        </p:spPr>
        <p:txBody>
          <a:bodyPr wrap="none" lIns="0" tIns="0" rIns="0" bIns="0" rtlCol="0">
            <a:noAutofit/>
          </a:bodyPr>
          <a:lstStyle/>
          <a:p>
            <a:pPr algn="ctr">
              <a:lnSpc>
                <a:spcPct val="90000"/>
              </a:lnSpc>
              <a:spcAft>
                <a:spcPts val="600"/>
              </a:spcAft>
            </a:pPr>
            <a:r>
              <a:rPr lang="en-US" sz="900">
                <a:solidFill>
                  <a:schemeClr val="accent4"/>
                </a:solidFill>
              </a:rPr>
              <a:t>SAP ASCS on VM</a:t>
            </a:r>
          </a:p>
        </p:txBody>
      </p:sp>
      <p:sp>
        <p:nvSpPr>
          <p:cNvPr id="101" name="TextBox 100"/>
          <p:cNvSpPr txBox="1"/>
          <p:nvPr/>
        </p:nvSpPr>
        <p:spPr>
          <a:xfrm>
            <a:off x="2750169" y="2893147"/>
            <a:ext cx="1191018" cy="230386"/>
          </a:xfrm>
          <a:prstGeom prst="rect">
            <a:avLst/>
          </a:prstGeom>
          <a:noFill/>
        </p:spPr>
        <p:txBody>
          <a:bodyPr wrap="none" lIns="0" tIns="0" rIns="0" bIns="0" rtlCol="0">
            <a:noAutofit/>
          </a:bodyPr>
          <a:lstStyle/>
          <a:p>
            <a:pPr algn="ctr">
              <a:lnSpc>
                <a:spcPct val="90000"/>
              </a:lnSpc>
              <a:spcAft>
                <a:spcPts val="600"/>
              </a:spcAft>
            </a:pPr>
            <a:r>
              <a:rPr lang="en-US" sz="900">
                <a:solidFill>
                  <a:schemeClr val="accent4"/>
                </a:solidFill>
              </a:rPr>
              <a:t>SAP App Server</a:t>
            </a:r>
            <a:br>
              <a:rPr lang="en-US" sz="900">
                <a:solidFill>
                  <a:schemeClr val="accent4"/>
                </a:solidFill>
              </a:rPr>
            </a:br>
            <a:r>
              <a:rPr lang="en-US" sz="900">
                <a:solidFill>
                  <a:schemeClr val="accent4"/>
                </a:solidFill>
              </a:rPr>
              <a:t>on VM</a:t>
            </a:r>
          </a:p>
        </p:txBody>
      </p:sp>
      <p:sp>
        <p:nvSpPr>
          <p:cNvPr id="102" name="Rectangle 101"/>
          <p:cNvSpPr/>
          <p:nvPr/>
        </p:nvSpPr>
        <p:spPr bwMode="auto">
          <a:xfrm>
            <a:off x="1763017" y="2271590"/>
            <a:ext cx="1008000" cy="929514"/>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p:cNvSpPr/>
          <p:nvPr/>
        </p:nvSpPr>
        <p:spPr bwMode="auto">
          <a:xfrm>
            <a:off x="2848823" y="2271590"/>
            <a:ext cx="1008000" cy="929514"/>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p:cNvCxnSpPr/>
          <p:nvPr/>
        </p:nvCxnSpPr>
        <p:spPr>
          <a:xfrm rot="16200000">
            <a:off x="2813685" y="2354264"/>
            <a:ext cx="0" cy="576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57415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9D3CF8-F5CC-46CD-A232-8BA17AF534BF}"/>
              </a:ext>
            </a:extLst>
          </p:cNvPr>
          <p:cNvSpPr>
            <a:spLocks noGrp="1"/>
          </p:cNvSpPr>
          <p:nvPr>
            <p:ph type="title"/>
          </p:nvPr>
        </p:nvSpPr>
        <p:spPr/>
        <p:txBody>
          <a:bodyPr/>
          <a:lstStyle/>
          <a:p>
            <a:r>
              <a:rPr lang="en-US"/>
              <a:t>SAP HANA on Azure HANA large instance architecture</a:t>
            </a:r>
          </a:p>
        </p:txBody>
      </p:sp>
      <p:sp>
        <p:nvSpPr>
          <p:cNvPr id="7" name="TextBox 6">
            <a:extLst>
              <a:ext uri="{FF2B5EF4-FFF2-40B4-BE49-F238E27FC236}">
                <a16:creationId xmlns:a16="http://schemas.microsoft.com/office/drawing/2014/main" id="{E99B5350-E622-427D-8691-7B13902F3132}"/>
              </a:ext>
            </a:extLst>
          </p:cNvPr>
          <p:cNvSpPr txBox="1"/>
          <p:nvPr/>
        </p:nvSpPr>
        <p:spPr>
          <a:xfrm>
            <a:off x="8284566" y="1635537"/>
            <a:ext cx="3944471" cy="4976747"/>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rPr>
              <a:t>HANA on HLIs can be made highly available with OS clustering such as Fencing and </a:t>
            </a:r>
            <a:r>
              <a:rPr lang="en-US" sz="1600" err="1">
                <a:gradFill>
                  <a:gsLst>
                    <a:gs pos="2917">
                      <a:schemeClr val="tx1"/>
                    </a:gs>
                    <a:gs pos="30000">
                      <a:schemeClr val="tx1"/>
                    </a:gs>
                  </a:gsLst>
                  <a:lin ang="5400000" scaled="0"/>
                </a:gradFill>
              </a:rPr>
              <a:t>Stonith</a:t>
            </a:r>
            <a:r>
              <a:rPr lang="en-US" sz="1600">
                <a:gradFill>
                  <a:gsLst>
                    <a:gs pos="2917">
                      <a:schemeClr val="tx1"/>
                    </a:gs>
                    <a:gs pos="30000">
                      <a:schemeClr val="tx1"/>
                    </a:gs>
                  </a:gsLst>
                  <a:lin ang="5400000" scaled="0"/>
                </a:gradFill>
              </a:rPr>
              <a:t> on SUSE and data replication via HSR</a:t>
            </a:r>
          </a:p>
          <a:p>
            <a:pPr>
              <a:lnSpc>
                <a:spcPct val="90000"/>
              </a:lnSpc>
              <a:spcAft>
                <a:spcPts val="600"/>
              </a:spcAft>
            </a:pPr>
            <a:endParaRPr lang="en-US" sz="1600">
              <a:gradFill>
                <a:gsLst>
                  <a:gs pos="2917">
                    <a:schemeClr val="tx1"/>
                  </a:gs>
                  <a:gs pos="30000">
                    <a:schemeClr val="tx1"/>
                  </a:gs>
                </a:gsLst>
                <a:lin ang="5400000" scaled="0"/>
              </a:gradFill>
            </a:endParaRPr>
          </a:p>
          <a:p>
            <a:pPr>
              <a:lnSpc>
                <a:spcPct val="90000"/>
              </a:lnSpc>
              <a:spcAft>
                <a:spcPts val="600"/>
              </a:spcAft>
            </a:pPr>
            <a:r>
              <a:rPr lang="en-US" sz="1600">
                <a:gradFill>
                  <a:gsLst>
                    <a:gs pos="2917">
                      <a:schemeClr val="tx1"/>
                    </a:gs>
                    <a:gs pos="30000">
                      <a:schemeClr val="tx1"/>
                    </a:gs>
                  </a:gsLst>
                  <a:lin ang="5400000" scaled="0"/>
                </a:gradFill>
              </a:rPr>
              <a:t>App Server VMs are made highly available with Azure VM availability set</a:t>
            </a:r>
          </a:p>
          <a:p>
            <a:pPr>
              <a:lnSpc>
                <a:spcPct val="90000"/>
              </a:lnSpc>
              <a:spcAft>
                <a:spcPts val="600"/>
              </a:spcAft>
            </a:pPr>
            <a:endParaRPr lang="en-US" sz="1600">
              <a:gradFill>
                <a:gsLst>
                  <a:gs pos="2917">
                    <a:schemeClr val="tx1"/>
                  </a:gs>
                  <a:gs pos="30000">
                    <a:schemeClr val="tx1"/>
                  </a:gs>
                </a:gsLst>
                <a:lin ang="5400000" scaled="0"/>
              </a:gradFill>
            </a:endParaRPr>
          </a:p>
          <a:p>
            <a:pPr>
              <a:lnSpc>
                <a:spcPct val="90000"/>
              </a:lnSpc>
              <a:spcAft>
                <a:spcPts val="600"/>
              </a:spcAft>
            </a:pPr>
            <a:r>
              <a:rPr lang="en-US" sz="1600">
                <a:gradFill>
                  <a:gsLst>
                    <a:gs pos="2917">
                      <a:schemeClr val="tx1"/>
                    </a:gs>
                    <a:gs pos="30000">
                      <a:schemeClr val="tx1"/>
                    </a:gs>
                  </a:gsLst>
                  <a:lin ang="5400000" scaled="0"/>
                </a:gradFill>
              </a:rPr>
              <a:t>HANA Large instances offer high performance NFS storage with &lt;1ms write latency</a:t>
            </a:r>
          </a:p>
          <a:p>
            <a:pPr>
              <a:lnSpc>
                <a:spcPct val="90000"/>
              </a:lnSpc>
              <a:spcAft>
                <a:spcPts val="600"/>
              </a:spcAft>
            </a:pPr>
            <a:endParaRPr lang="en-US" sz="1600">
              <a:gradFill>
                <a:gsLst>
                  <a:gs pos="2917">
                    <a:schemeClr val="tx1"/>
                  </a:gs>
                  <a:gs pos="30000">
                    <a:schemeClr val="tx1"/>
                  </a:gs>
                </a:gsLst>
                <a:lin ang="5400000" scaled="0"/>
              </a:gradFill>
            </a:endParaRPr>
          </a:p>
          <a:p>
            <a:pPr>
              <a:lnSpc>
                <a:spcPct val="90000"/>
              </a:lnSpc>
              <a:spcAft>
                <a:spcPts val="600"/>
              </a:spcAft>
            </a:pPr>
            <a:r>
              <a:rPr lang="en-US" sz="1600">
                <a:gradFill>
                  <a:gsLst>
                    <a:gs pos="2917">
                      <a:schemeClr val="tx1"/>
                    </a:gs>
                    <a:gs pos="30000">
                      <a:schemeClr val="tx1"/>
                    </a:gs>
                  </a:gsLst>
                  <a:lin ang="5400000" scaled="0"/>
                </a:gradFill>
              </a:rPr>
              <a:t>HLIs are connected with a 40GB network</a:t>
            </a:r>
          </a:p>
          <a:p>
            <a:pPr>
              <a:lnSpc>
                <a:spcPct val="90000"/>
              </a:lnSpc>
              <a:spcAft>
                <a:spcPts val="600"/>
              </a:spcAft>
            </a:pPr>
            <a:endParaRPr lang="en-US" sz="1600">
              <a:gradFill>
                <a:gsLst>
                  <a:gs pos="2917">
                    <a:schemeClr val="tx1"/>
                  </a:gs>
                  <a:gs pos="30000">
                    <a:schemeClr val="tx1"/>
                  </a:gs>
                </a:gsLst>
                <a:lin ang="5400000" scaled="0"/>
              </a:gradFill>
            </a:endParaRPr>
          </a:p>
          <a:p>
            <a:pPr>
              <a:lnSpc>
                <a:spcPct val="90000"/>
              </a:lnSpc>
              <a:spcAft>
                <a:spcPts val="600"/>
              </a:spcAft>
            </a:pPr>
            <a:r>
              <a:rPr lang="en-US" sz="1600">
                <a:gradFill>
                  <a:gsLst>
                    <a:gs pos="2917">
                      <a:schemeClr val="tx1"/>
                    </a:gs>
                    <a:gs pos="30000">
                      <a:schemeClr val="tx1"/>
                    </a:gs>
                  </a:gsLst>
                  <a:lin ang="5400000" scaled="0"/>
                </a:gradFill>
              </a:rPr>
              <a:t>Storage snapshot replication offers built-in disaster recovery</a:t>
            </a:r>
          </a:p>
          <a:p>
            <a:pPr>
              <a:lnSpc>
                <a:spcPct val="90000"/>
              </a:lnSpc>
              <a:spcAft>
                <a:spcPts val="600"/>
              </a:spcAft>
            </a:pPr>
            <a:endParaRPr lang="en-US" sz="1600">
              <a:gradFill>
                <a:gsLst>
                  <a:gs pos="2917">
                    <a:schemeClr val="tx1"/>
                  </a:gs>
                  <a:gs pos="30000">
                    <a:schemeClr val="tx1"/>
                  </a:gs>
                </a:gsLst>
                <a:lin ang="5400000" scaled="0"/>
              </a:gradFill>
            </a:endParaRPr>
          </a:p>
        </p:txBody>
      </p:sp>
      <p:cxnSp>
        <p:nvCxnSpPr>
          <p:cNvPr id="8" name="Straight Connector 7"/>
          <p:cNvCxnSpPr/>
          <p:nvPr/>
        </p:nvCxnSpPr>
        <p:spPr>
          <a:xfrm>
            <a:off x="8130256" y="1297168"/>
            <a:ext cx="0" cy="519410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1701325" y="2222719"/>
            <a:ext cx="6300000" cy="2178727"/>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926" y="2362224"/>
            <a:ext cx="498871" cy="498871"/>
          </a:xfrm>
          <a:prstGeom prst="rect">
            <a:avLst/>
          </a:prstGeom>
        </p:spPr>
      </p:pic>
      <p:grpSp>
        <p:nvGrpSpPr>
          <p:cNvPr id="15" name="Group 14"/>
          <p:cNvGrpSpPr/>
          <p:nvPr/>
        </p:nvGrpSpPr>
        <p:grpSpPr>
          <a:xfrm>
            <a:off x="1908924" y="2314927"/>
            <a:ext cx="585724" cy="560798"/>
            <a:chOff x="2344352" y="2412900"/>
            <a:chExt cx="585724" cy="560798"/>
          </a:xfrm>
        </p:grpSpPr>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4352" y="2412900"/>
              <a:ext cx="517461" cy="517461"/>
            </a:xfrm>
            <a:prstGeom prst="rect">
              <a:avLst/>
            </a:prstGeom>
          </p:spPr>
        </p:pic>
        <p:pic>
          <p:nvPicPr>
            <p:cNvPr id="86" name="Picture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2615" y="2456237"/>
              <a:ext cx="517461" cy="517461"/>
            </a:xfrm>
            <a:prstGeom prst="rect">
              <a:avLst/>
            </a:prstGeom>
          </p:spPr>
        </p:pic>
      </p:gr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5817" y="2271590"/>
            <a:ext cx="517461" cy="517461"/>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4076" y="2314927"/>
            <a:ext cx="517461" cy="517461"/>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9448" y="2378552"/>
            <a:ext cx="517461" cy="517461"/>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20" y="2455873"/>
            <a:ext cx="517461" cy="517461"/>
          </a:xfrm>
          <a:prstGeom prst="rect">
            <a:avLst/>
          </a:prstGeom>
        </p:spPr>
      </p:pic>
      <p:grpSp>
        <p:nvGrpSpPr>
          <p:cNvPr id="27" name="Group 26"/>
          <p:cNvGrpSpPr/>
          <p:nvPr/>
        </p:nvGrpSpPr>
        <p:grpSpPr>
          <a:xfrm>
            <a:off x="1138382" y="1244277"/>
            <a:ext cx="376664" cy="398330"/>
            <a:chOff x="6330950" y="3117850"/>
            <a:chExt cx="717551" cy="758825"/>
          </a:xfrm>
        </p:grpSpPr>
        <p:sp>
          <p:nvSpPr>
            <p:cNvPr id="70" name="Rectangle 5"/>
            <p:cNvSpPr>
              <a:spLocks noChangeArrowheads="1"/>
            </p:cNvSpPr>
            <p:nvPr/>
          </p:nvSpPr>
          <p:spPr bwMode="auto">
            <a:xfrm>
              <a:off x="6330950" y="3167063"/>
              <a:ext cx="317500" cy="706438"/>
            </a:xfrm>
            <a:prstGeom prst="rect">
              <a:avLst/>
            </a:prstGeom>
            <a:solidFill>
              <a:srgbClr val="5BB4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
            <p:cNvSpPr>
              <a:spLocks noChangeArrowheads="1"/>
            </p:cNvSpPr>
            <p:nvPr/>
          </p:nvSpPr>
          <p:spPr bwMode="auto">
            <a:xfrm>
              <a:off x="6373813" y="3208338"/>
              <a:ext cx="1016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7"/>
            <p:cNvSpPr>
              <a:spLocks noChangeArrowheads="1"/>
            </p:cNvSpPr>
            <p:nvPr/>
          </p:nvSpPr>
          <p:spPr bwMode="auto">
            <a:xfrm>
              <a:off x="6373813" y="3344863"/>
              <a:ext cx="1016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8"/>
            <p:cNvSpPr>
              <a:spLocks noChangeArrowheads="1"/>
            </p:cNvSpPr>
            <p:nvPr/>
          </p:nvSpPr>
          <p:spPr bwMode="auto">
            <a:xfrm>
              <a:off x="6373813" y="3475038"/>
              <a:ext cx="101600" cy="112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9"/>
            <p:cNvSpPr>
              <a:spLocks noChangeArrowheads="1"/>
            </p:cNvSpPr>
            <p:nvPr/>
          </p:nvSpPr>
          <p:spPr bwMode="auto">
            <a:xfrm>
              <a:off x="6373813" y="3603625"/>
              <a:ext cx="1016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0"/>
            <p:cNvSpPr>
              <a:spLocks noChangeArrowheads="1"/>
            </p:cNvSpPr>
            <p:nvPr/>
          </p:nvSpPr>
          <p:spPr bwMode="auto">
            <a:xfrm>
              <a:off x="6508750" y="3205163"/>
              <a:ext cx="101600" cy="112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1"/>
            <p:cNvSpPr>
              <a:spLocks noChangeArrowheads="1"/>
            </p:cNvSpPr>
            <p:nvPr/>
          </p:nvSpPr>
          <p:spPr bwMode="auto">
            <a:xfrm>
              <a:off x="6508750" y="3344863"/>
              <a:ext cx="101600" cy="111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2"/>
            <p:cNvSpPr>
              <a:spLocks noChangeArrowheads="1"/>
            </p:cNvSpPr>
            <p:nvPr/>
          </p:nvSpPr>
          <p:spPr bwMode="auto">
            <a:xfrm>
              <a:off x="6508750" y="3470275"/>
              <a:ext cx="1016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13"/>
            <p:cNvSpPr>
              <a:spLocks noChangeArrowheads="1"/>
            </p:cNvSpPr>
            <p:nvPr/>
          </p:nvSpPr>
          <p:spPr bwMode="auto">
            <a:xfrm>
              <a:off x="6508750" y="3600450"/>
              <a:ext cx="101600" cy="112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4"/>
            <p:cNvSpPr>
              <a:spLocks/>
            </p:cNvSpPr>
            <p:nvPr/>
          </p:nvSpPr>
          <p:spPr bwMode="auto">
            <a:xfrm>
              <a:off x="6719888" y="3117850"/>
              <a:ext cx="328613" cy="758825"/>
            </a:xfrm>
            <a:custGeom>
              <a:avLst/>
              <a:gdLst>
                <a:gd name="T0" fmla="*/ 34 w 207"/>
                <a:gd name="T1" fmla="*/ 93 h 478"/>
                <a:gd name="T2" fmla="*/ 67 w 207"/>
                <a:gd name="T3" fmla="*/ 93 h 478"/>
                <a:gd name="T4" fmla="*/ 67 w 207"/>
                <a:gd name="T5" fmla="*/ 50 h 478"/>
                <a:gd name="T6" fmla="*/ 86 w 207"/>
                <a:gd name="T7" fmla="*/ 50 h 478"/>
                <a:gd name="T8" fmla="*/ 86 w 207"/>
                <a:gd name="T9" fmla="*/ 0 h 478"/>
                <a:gd name="T10" fmla="*/ 112 w 207"/>
                <a:gd name="T11" fmla="*/ 0 h 478"/>
                <a:gd name="T12" fmla="*/ 112 w 207"/>
                <a:gd name="T13" fmla="*/ 50 h 478"/>
                <a:gd name="T14" fmla="*/ 136 w 207"/>
                <a:gd name="T15" fmla="*/ 50 h 478"/>
                <a:gd name="T16" fmla="*/ 136 w 207"/>
                <a:gd name="T17" fmla="*/ 93 h 478"/>
                <a:gd name="T18" fmla="*/ 162 w 207"/>
                <a:gd name="T19" fmla="*/ 93 h 478"/>
                <a:gd name="T20" fmla="*/ 162 w 207"/>
                <a:gd name="T21" fmla="*/ 136 h 478"/>
                <a:gd name="T22" fmla="*/ 207 w 207"/>
                <a:gd name="T23" fmla="*/ 136 h 478"/>
                <a:gd name="T24" fmla="*/ 207 w 207"/>
                <a:gd name="T25" fmla="*/ 478 h 478"/>
                <a:gd name="T26" fmla="*/ 0 w 207"/>
                <a:gd name="T27" fmla="*/ 478 h 478"/>
                <a:gd name="T28" fmla="*/ 0 w 207"/>
                <a:gd name="T29" fmla="*/ 136 h 478"/>
                <a:gd name="T30" fmla="*/ 34 w 207"/>
                <a:gd name="T31" fmla="*/ 136 h 478"/>
                <a:gd name="T32" fmla="*/ 34 w 207"/>
                <a:gd name="T33" fmla="*/ 93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478">
                  <a:moveTo>
                    <a:pt x="34" y="93"/>
                  </a:moveTo>
                  <a:lnTo>
                    <a:pt x="67" y="93"/>
                  </a:lnTo>
                  <a:lnTo>
                    <a:pt x="67" y="50"/>
                  </a:lnTo>
                  <a:lnTo>
                    <a:pt x="86" y="50"/>
                  </a:lnTo>
                  <a:lnTo>
                    <a:pt x="86" y="0"/>
                  </a:lnTo>
                  <a:lnTo>
                    <a:pt x="112" y="0"/>
                  </a:lnTo>
                  <a:lnTo>
                    <a:pt x="112" y="50"/>
                  </a:lnTo>
                  <a:lnTo>
                    <a:pt x="136" y="50"/>
                  </a:lnTo>
                  <a:lnTo>
                    <a:pt x="136" y="93"/>
                  </a:lnTo>
                  <a:lnTo>
                    <a:pt x="162" y="93"/>
                  </a:lnTo>
                  <a:lnTo>
                    <a:pt x="162" y="136"/>
                  </a:lnTo>
                  <a:lnTo>
                    <a:pt x="207" y="136"/>
                  </a:lnTo>
                  <a:lnTo>
                    <a:pt x="207" y="478"/>
                  </a:lnTo>
                  <a:lnTo>
                    <a:pt x="0" y="478"/>
                  </a:lnTo>
                  <a:lnTo>
                    <a:pt x="0" y="136"/>
                  </a:lnTo>
                  <a:lnTo>
                    <a:pt x="34" y="136"/>
                  </a:lnTo>
                  <a:lnTo>
                    <a:pt x="34" y="93"/>
                  </a:lnTo>
                  <a:close/>
                </a:path>
              </a:pathLst>
            </a:custGeom>
            <a:solidFill>
              <a:srgbClr val="5BB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5"/>
            <p:cNvSpPr>
              <a:spLocks/>
            </p:cNvSpPr>
            <p:nvPr/>
          </p:nvSpPr>
          <p:spPr bwMode="auto">
            <a:xfrm>
              <a:off x="6719888" y="3117850"/>
              <a:ext cx="328613" cy="758825"/>
            </a:xfrm>
            <a:custGeom>
              <a:avLst/>
              <a:gdLst>
                <a:gd name="T0" fmla="*/ 34 w 207"/>
                <a:gd name="T1" fmla="*/ 93 h 478"/>
                <a:gd name="T2" fmla="*/ 67 w 207"/>
                <a:gd name="T3" fmla="*/ 93 h 478"/>
                <a:gd name="T4" fmla="*/ 67 w 207"/>
                <a:gd name="T5" fmla="*/ 50 h 478"/>
                <a:gd name="T6" fmla="*/ 86 w 207"/>
                <a:gd name="T7" fmla="*/ 50 h 478"/>
                <a:gd name="T8" fmla="*/ 86 w 207"/>
                <a:gd name="T9" fmla="*/ 0 h 478"/>
                <a:gd name="T10" fmla="*/ 112 w 207"/>
                <a:gd name="T11" fmla="*/ 0 h 478"/>
                <a:gd name="T12" fmla="*/ 112 w 207"/>
                <a:gd name="T13" fmla="*/ 50 h 478"/>
                <a:gd name="T14" fmla="*/ 136 w 207"/>
                <a:gd name="T15" fmla="*/ 50 h 478"/>
                <a:gd name="T16" fmla="*/ 136 w 207"/>
                <a:gd name="T17" fmla="*/ 93 h 478"/>
                <a:gd name="T18" fmla="*/ 162 w 207"/>
                <a:gd name="T19" fmla="*/ 93 h 478"/>
                <a:gd name="T20" fmla="*/ 162 w 207"/>
                <a:gd name="T21" fmla="*/ 136 h 478"/>
                <a:gd name="T22" fmla="*/ 207 w 207"/>
                <a:gd name="T23" fmla="*/ 136 h 478"/>
                <a:gd name="T24" fmla="*/ 207 w 207"/>
                <a:gd name="T25" fmla="*/ 478 h 478"/>
                <a:gd name="T26" fmla="*/ 0 w 207"/>
                <a:gd name="T27" fmla="*/ 478 h 478"/>
                <a:gd name="T28" fmla="*/ 0 w 207"/>
                <a:gd name="T29" fmla="*/ 136 h 478"/>
                <a:gd name="T30" fmla="*/ 34 w 207"/>
                <a:gd name="T31" fmla="*/ 13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7" h="478">
                  <a:moveTo>
                    <a:pt x="34" y="93"/>
                  </a:moveTo>
                  <a:lnTo>
                    <a:pt x="67" y="93"/>
                  </a:lnTo>
                  <a:lnTo>
                    <a:pt x="67" y="50"/>
                  </a:lnTo>
                  <a:lnTo>
                    <a:pt x="86" y="50"/>
                  </a:lnTo>
                  <a:lnTo>
                    <a:pt x="86" y="0"/>
                  </a:lnTo>
                  <a:lnTo>
                    <a:pt x="112" y="0"/>
                  </a:lnTo>
                  <a:lnTo>
                    <a:pt x="112" y="50"/>
                  </a:lnTo>
                  <a:lnTo>
                    <a:pt x="136" y="50"/>
                  </a:lnTo>
                  <a:lnTo>
                    <a:pt x="136" y="93"/>
                  </a:lnTo>
                  <a:lnTo>
                    <a:pt x="162" y="93"/>
                  </a:lnTo>
                  <a:lnTo>
                    <a:pt x="162" y="136"/>
                  </a:lnTo>
                  <a:lnTo>
                    <a:pt x="207" y="136"/>
                  </a:lnTo>
                  <a:lnTo>
                    <a:pt x="207" y="478"/>
                  </a:lnTo>
                  <a:lnTo>
                    <a:pt x="0" y="478"/>
                  </a:lnTo>
                  <a:lnTo>
                    <a:pt x="0" y="136"/>
                  </a:lnTo>
                  <a:lnTo>
                    <a:pt x="34"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16"/>
            <p:cNvSpPr>
              <a:spLocks noChangeArrowheads="1"/>
            </p:cNvSpPr>
            <p:nvPr/>
          </p:nvSpPr>
          <p:spPr bwMode="auto">
            <a:xfrm>
              <a:off x="6762750" y="3387725"/>
              <a:ext cx="109538"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17"/>
            <p:cNvSpPr>
              <a:spLocks noChangeArrowheads="1"/>
            </p:cNvSpPr>
            <p:nvPr/>
          </p:nvSpPr>
          <p:spPr bwMode="auto">
            <a:xfrm>
              <a:off x="6762750" y="3519488"/>
              <a:ext cx="109538"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18"/>
            <p:cNvSpPr>
              <a:spLocks noChangeArrowheads="1"/>
            </p:cNvSpPr>
            <p:nvPr/>
          </p:nvSpPr>
          <p:spPr bwMode="auto">
            <a:xfrm>
              <a:off x="6897688" y="3387725"/>
              <a:ext cx="106363"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19"/>
            <p:cNvSpPr>
              <a:spLocks noChangeArrowheads="1"/>
            </p:cNvSpPr>
            <p:nvPr/>
          </p:nvSpPr>
          <p:spPr bwMode="auto">
            <a:xfrm>
              <a:off x="6897688" y="3519488"/>
              <a:ext cx="106363"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27"/>
          <p:cNvGrpSpPr/>
          <p:nvPr/>
        </p:nvGrpSpPr>
        <p:grpSpPr>
          <a:xfrm>
            <a:off x="589284" y="1339276"/>
            <a:ext cx="455829" cy="303331"/>
            <a:chOff x="5387975" y="3298825"/>
            <a:chExt cx="868363" cy="577851"/>
          </a:xfrm>
        </p:grpSpPr>
        <p:sp>
          <p:nvSpPr>
            <p:cNvPr id="61" name="Freeform 20"/>
            <p:cNvSpPr>
              <a:spLocks/>
            </p:cNvSpPr>
            <p:nvPr/>
          </p:nvSpPr>
          <p:spPr bwMode="auto">
            <a:xfrm>
              <a:off x="5462588" y="3298825"/>
              <a:ext cx="673100" cy="509588"/>
            </a:xfrm>
            <a:custGeom>
              <a:avLst/>
              <a:gdLst>
                <a:gd name="T0" fmla="*/ 1 w 178"/>
                <a:gd name="T1" fmla="*/ 134 h 134"/>
                <a:gd name="T2" fmla="*/ 0 w 178"/>
                <a:gd name="T3" fmla="*/ 122 h 134"/>
                <a:gd name="T4" fmla="*/ 0 w 178"/>
                <a:gd name="T5" fmla="*/ 16 h 134"/>
                <a:gd name="T6" fmla="*/ 16 w 178"/>
                <a:gd name="T7" fmla="*/ 0 h 134"/>
                <a:gd name="T8" fmla="*/ 170 w 178"/>
                <a:gd name="T9" fmla="*/ 0 h 134"/>
                <a:gd name="T10" fmla="*/ 178 w 178"/>
                <a:gd name="T11" fmla="*/ 0 h 134"/>
                <a:gd name="T12" fmla="*/ 162 w 178"/>
                <a:gd name="T13" fmla="*/ 14 h 134"/>
                <a:gd name="T14" fmla="*/ 154 w 178"/>
                <a:gd name="T15" fmla="*/ 15 h 134"/>
                <a:gd name="T16" fmla="*/ 24 w 178"/>
                <a:gd name="T17" fmla="*/ 15 h 134"/>
                <a:gd name="T18" fmla="*/ 15 w 178"/>
                <a:gd name="T19" fmla="*/ 24 h 134"/>
                <a:gd name="T20" fmla="*/ 15 w 178"/>
                <a:gd name="T21" fmla="*/ 108 h 134"/>
                <a:gd name="T22" fmla="*/ 31 w 178"/>
                <a:gd name="T23" fmla="*/ 125 h 134"/>
                <a:gd name="T24" fmla="*/ 32 w 178"/>
                <a:gd name="T25" fmla="*/ 125 h 134"/>
                <a:gd name="T26" fmla="*/ 24 w 178"/>
                <a:gd name="T27" fmla="*/ 134 h 134"/>
                <a:gd name="T28" fmla="*/ 1 w 178"/>
                <a:gd name="T29"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34">
                  <a:moveTo>
                    <a:pt x="1" y="134"/>
                  </a:moveTo>
                  <a:cubicBezTo>
                    <a:pt x="0" y="130"/>
                    <a:pt x="0" y="126"/>
                    <a:pt x="0" y="122"/>
                  </a:cubicBezTo>
                  <a:cubicBezTo>
                    <a:pt x="0" y="87"/>
                    <a:pt x="0" y="52"/>
                    <a:pt x="0" y="16"/>
                  </a:cubicBezTo>
                  <a:cubicBezTo>
                    <a:pt x="0" y="4"/>
                    <a:pt x="4" y="0"/>
                    <a:pt x="16" y="0"/>
                  </a:cubicBezTo>
                  <a:cubicBezTo>
                    <a:pt x="67" y="0"/>
                    <a:pt x="119" y="0"/>
                    <a:pt x="170" y="0"/>
                  </a:cubicBezTo>
                  <a:cubicBezTo>
                    <a:pt x="172" y="0"/>
                    <a:pt x="175" y="0"/>
                    <a:pt x="178" y="0"/>
                  </a:cubicBezTo>
                  <a:cubicBezTo>
                    <a:pt x="174" y="6"/>
                    <a:pt x="168" y="10"/>
                    <a:pt x="162" y="14"/>
                  </a:cubicBezTo>
                  <a:cubicBezTo>
                    <a:pt x="159" y="14"/>
                    <a:pt x="156" y="15"/>
                    <a:pt x="154" y="15"/>
                  </a:cubicBezTo>
                  <a:cubicBezTo>
                    <a:pt x="110" y="15"/>
                    <a:pt x="67" y="15"/>
                    <a:pt x="24" y="15"/>
                  </a:cubicBezTo>
                  <a:cubicBezTo>
                    <a:pt x="16" y="15"/>
                    <a:pt x="15" y="17"/>
                    <a:pt x="15" y="24"/>
                  </a:cubicBezTo>
                  <a:cubicBezTo>
                    <a:pt x="15" y="52"/>
                    <a:pt x="15" y="80"/>
                    <a:pt x="15" y="108"/>
                  </a:cubicBezTo>
                  <a:cubicBezTo>
                    <a:pt x="15" y="124"/>
                    <a:pt x="15" y="124"/>
                    <a:pt x="31" y="125"/>
                  </a:cubicBezTo>
                  <a:cubicBezTo>
                    <a:pt x="32" y="125"/>
                    <a:pt x="32" y="125"/>
                    <a:pt x="32" y="125"/>
                  </a:cubicBezTo>
                  <a:cubicBezTo>
                    <a:pt x="29" y="128"/>
                    <a:pt x="25" y="130"/>
                    <a:pt x="24" y="134"/>
                  </a:cubicBezTo>
                  <a:cubicBezTo>
                    <a:pt x="16" y="134"/>
                    <a:pt x="9" y="134"/>
                    <a:pt x="1" y="134"/>
                  </a:cubicBezTo>
                  <a:close/>
                </a:path>
              </a:pathLst>
            </a:custGeom>
            <a:solidFill>
              <a:srgbClr val="B3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1"/>
            <p:cNvSpPr>
              <a:spLocks/>
            </p:cNvSpPr>
            <p:nvPr/>
          </p:nvSpPr>
          <p:spPr bwMode="auto">
            <a:xfrm>
              <a:off x="5387975" y="3802063"/>
              <a:ext cx="868363" cy="74613"/>
            </a:xfrm>
            <a:custGeom>
              <a:avLst/>
              <a:gdLst>
                <a:gd name="T0" fmla="*/ 21 w 230"/>
                <a:gd name="T1" fmla="*/ 2 h 20"/>
                <a:gd name="T2" fmla="*/ 44 w 230"/>
                <a:gd name="T3" fmla="*/ 2 h 20"/>
                <a:gd name="T4" fmla="*/ 210 w 230"/>
                <a:gd name="T5" fmla="*/ 2 h 20"/>
                <a:gd name="T6" fmla="*/ 226 w 230"/>
                <a:gd name="T7" fmla="*/ 2 h 20"/>
                <a:gd name="T8" fmla="*/ 230 w 230"/>
                <a:gd name="T9" fmla="*/ 7 h 20"/>
                <a:gd name="T10" fmla="*/ 218 w 230"/>
                <a:gd name="T11" fmla="*/ 20 h 20"/>
                <a:gd name="T12" fmla="*/ 14 w 230"/>
                <a:gd name="T13" fmla="*/ 20 h 20"/>
                <a:gd name="T14" fmla="*/ 4 w 230"/>
                <a:gd name="T15" fmla="*/ 16 h 20"/>
                <a:gd name="T16" fmla="*/ 2 w 230"/>
                <a:gd name="T17" fmla="*/ 4 h 20"/>
                <a:gd name="T18" fmla="*/ 10 w 230"/>
                <a:gd name="T19" fmla="*/ 2 h 20"/>
                <a:gd name="T20" fmla="*/ 21 w 230"/>
                <a:gd name="T21"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20">
                  <a:moveTo>
                    <a:pt x="21" y="2"/>
                  </a:moveTo>
                  <a:cubicBezTo>
                    <a:pt x="29" y="2"/>
                    <a:pt x="36" y="2"/>
                    <a:pt x="44" y="2"/>
                  </a:cubicBezTo>
                  <a:cubicBezTo>
                    <a:pt x="99" y="2"/>
                    <a:pt x="155" y="2"/>
                    <a:pt x="210" y="2"/>
                  </a:cubicBezTo>
                  <a:cubicBezTo>
                    <a:pt x="216" y="2"/>
                    <a:pt x="221" y="2"/>
                    <a:pt x="226" y="2"/>
                  </a:cubicBezTo>
                  <a:cubicBezTo>
                    <a:pt x="230" y="2"/>
                    <a:pt x="230" y="4"/>
                    <a:pt x="230" y="7"/>
                  </a:cubicBezTo>
                  <a:cubicBezTo>
                    <a:pt x="230" y="15"/>
                    <a:pt x="226" y="20"/>
                    <a:pt x="218" y="20"/>
                  </a:cubicBezTo>
                  <a:cubicBezTo>
                    <a:pt x="150" y="20"/>
                    <a:pt x="82" y="20"/>
                    <a:pt x="14" y="20"/>
                  </a:cubicBezTo>
                  <a:cubicBezTo>
                    <a:pt x="10" y="20"/>
                    <a:pt x="7" y="19"/>
                    <a:pt x="4" y="16"/>
                  </a:cubicBezTo>
                  <a:cubicBezTo>
                    <a:pt x="1" y="12"/>
                    <a:pt x="0" y="8"/>
                    <a:pt x="2" y="4"/>
                  </a:cubicBezTo>
                  <a:cubicBezTo>
                    <a:pt x="3" y="0"/>
                    <a:pt x="7" y="2"/>
                    <a:pt x="10" y="2"/>
                  </a:cubicBezTo>
                  <a:cubicBezTo>
                    <a:pt x="14" y="2"/>
                    <a:pt x="18" y="2"/>
                    <a:pt x="21" y="2"/>
                  </a:cubicBezTo>
                  <a:close/>
                </a:path>
              </a:pathLst>
            </a:custGeom>
            <a:solidFill>
              <a:srgbClr val="7C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2"/>
            <p:cNvSpPr>
              <a:spLocks/>
            </p:cNvSpPr>
            <p:nvPr/>
          </p:nvSpPr>
          <p:spPr bwMode="auto">
            <a:xfrm>
              <a:off x="5553075" y="3298825"/>
              <a:ext cx="635000" cy="509588"/>
            </a:xfrm>
            <a:custGeom>
              <a:avLst/>
              <a:gdLst>
                <a:gd name="T0" fmla="*/ 166 w 168"/>
                <a:gd name="T1" fmla="*/ 134 h 134"/>
                <a:gd name="T2" fmla="*/ 0 w 168"/>
                <a:gd name="T3" fmla="*/ 134 h 134"/>
                <a:gd name="T4" fmla="*/ 8 w 168"/>
                <a:gd name="T5" fmla="*/ 125 h 134"/>
                <a:gd name="T6" fmla="*/ 16 w 168"/>
                <a:gd name="T7" fmla="*/ 124 h 134"/>
                <a:gd name="T8" fmla="*/ 144 w 168"/>
                <a:gd name="T9" fmla="*/ 124 h 134"/>
                <a:gd name="T10" fmla="*/ 152 w 168"/>
                <a:gd name="T11" fmla="*/ 115 h 134"/>
                <a:gd name="T12" fmla="*/ 152 w 168"/>
                <a:gd name="T13" fmla="*/ 30 h 134"/>
                <a:gd name="T14" fmla="*/ 138 w 168"/>
                <a:gd name="T15" fmla="*/ 14 h 134"/>
                <a:gd name="T16" fmla="*/ 154 w 168"/>
                <a:gd name="T17" fmla="*/ 0 h 134"/>
                <a:gd name="T18" fmla="*/ 168 w 168"/>
                <a:gd name="T19" fmla="*/ 13 h 134"/>
                <a:gd name="T20" fmla="*/ 168 w 168"/>
                <a:gd name="T21" fmla="*/ 126 h 134"/>
                <a:gd name="T22" fmla="*/ 166 w 168"/>
                <a:gd name="T23"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34">
                  <a:moveTo>
                    <a:pt x="166" y="134"/>
                  </a:moveTo>
                  <a:cubicBezTo>
                    <a:pt x="111" y="134"/>
                    <a:pt x="55" y="134"/>
                    <a:pt x="0" y="134"/>
                  </a:cubicBezTo>
                  <a:cubicBezTo>
                    <a:pt x="1" y="129"/>
                    <a:pt x="5" y="128"/>
                    <a:pt x="8" y="125"/>
                  </a:cubicBezTo>
                  <a:cubicBezTo>
                    <a:pt x="11" y="125"/>
                    <a:pt x="14" y="124"/>
                    <a:pt x="16" y="124"/>
                  </a:cubicBezTo>
                  <a:cubicBezTo>
                    <a:pt x="59" y="124"/>
                    <a:pt x="101" y="124"/>
                    <a:pt x="144" y="124"/>
                  </a:cubicBezTo>
                  <a:cubicBezTo>
                    <a:pt x="151" y="124"/>
                    <a:pt x="152" y="122"/>
                    <a:pt x="152" y="115"/>
                  </a:cubicBezTo>
                  <a:cubicBezTo>
                    <a:pt x="152" y="87"/>
                    <a:pt x="152" y="58"/>
                    <a:pt x="152" y="30"/>
                  </a:cubicBezTo>
                  <a:cubicBezTo>
                    <a:pt x="152" y="16"/>
                    <a:pt x="152" y="16"/>
                    <a:pt x="138" y="14"/>
                  </a:cubicBezTo>
                  <a:cubicBezTo>
                    <a:pt x="146" y="8"/>
                    <a:pt x="147" y="6"/>
                    <a:pt x="154" y="0"/>
                  </a:cubicBezTo>
                  <a:cubicBezTo>
                    <a:pt x="163" y="0"/>
                    <a:pt x="168" y="4"/>
                    <a:pt x="168" y="13"/>
                  </a:cubicBezTo>
                  <a:cubicBezTo>
                    <a:pt x="168" y="50"/>
                    <a:pt x="168" y="88"/>
                    <a:pt x="168" y="126"/>
                  </a:cubicBezTo>
                  <a:cubicBezTo>
                    <a:pt x="168" y="128"/>
                    <a:pt x="167" y="131"/>
                    <a:pt x="166" y="134"/>
                  </a:cubicBezTo>
                  <a:close/>
                </a:path>
              </a:pathLst>
            </a:custGeom>
            <a:solidFill>
              <a:srgbClr val="9FA2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3"/>
            <p:cNvSpPr>
              <a:spLocks noEditPoints="1"/>
            </p:cNvSpPr>
            <p:nvPr/>
          </p:nvSpPr>
          <p:spPr bwMode="auto">
            <a:xfrm>
              <a:off x="5519738" y="3352800"/>
              <a:ext cx="608013" cy="422275"/>
            </a:xfrm>
            <a:custGeom>
              <a:avLst/>
              <a:gdLst>
                <a:gd name="T0" fmla="*/ 147 w 161"/>
                <a:gd name="T1" fmla="*/ 0 h 111"/>
                <a:gd name="T2" fmla="*/ 161 w 161"/>
                <a:gd name="T3" fmla="*/ 16 h 111"/>
                <a:gd name="T4" fmla="*/ 161 w 161"/>
                <a:gd name="T5" fmla="*/ 101 h 111"/>
                <a:gd name="T6" fmla="*/ 153 w 161"/>
                <a:gd name="T7" fmla="*/ 110 h 111"/>
                <a:gd name="T8" fmla="*/ 25 w 161"/>
                <a:gd name="T9" fmla="*/ 110 h 111"/>
                <a:gd name="T10" fmla="*/ 17 w 161"/>
                <a:gd name="T11" fmla="*/ 111 h 111"/>
                <a:gd name="T12" fmla="*/ 16 w 161"/>
                <a:gd name="T13" fmla="*/ 111 h 111"/>
                <a:gd name="T14" fmla="*/ 0 w 161"/>
                <a:gd name="T15" fmla="*/ 94 h 111"/>
                <a:gd name="T16" fmla="*/ 0 w 161"/>
                <a:gd name="T17" fmla="*/ 10 h 111"/>
                <a:gd name="T18" fmla="*/ 9 w 161"/>
                <a:gd name="T19" fmla="*/ 1 h 111"/>
                <a:gd name="T20" fmla="*/ 139 w 161"/>
                <a:gd name="T21" fmla="*/ 1 h 111"/>
                <a:gd name="T22" fmla="*/ 147 w 161"/>
                <a:gd name="T23" fmla="*/ 0 h 111"/>
                <a:gd name="T24" fmla="*/ 109 w 161"/>
                <a:gd name="T25" fmla="*/ 25 h 111"/>
                <a:gd name="T26" fmla="*/ 60 w 161"/>
                <a:gd name="T27" fmla="*/ 25 h 111"/>
                <a:gd name="T28" fmla="*/ 46 w 161"/>
                <a:gd name="T29" fmla="*/ 38 h 111"/>
                <a:gd name="T30" fmla="*/ 46 w 161"/>
                <a:gd name="T31" fmla="*/ 82 h 111"/>
                <a:gd name="T32" fmla="*/ 53 w 161"/>
                <a:gd name="T33" fmla="*/ 89 h 111"/>
                <a:gd name="T34" fmla="*/ 77 w 161"/>
                <a:gd name="T35" fmla="*/ 89 h 111"/>
                <a:gd name="T36" fmla="*/ 113 w 161"/>
                <a:gd name="T37" fmla="*/ 89 h 111"/>
                <a:gd name="T38" fmla="*/ 120 w 161"/>
                <a:gd name="T39" fmla="*/ 82 h 111"/>
                <a:gd name="T40" fmla="*/ 120 w 161"/>
                <a:gd name="T41" fmla="*/ 38 h 111"/>
                <a:gd name="T42" fmla="*/ 109 w 161"/>
                <a:gd name="T43" fmla="*/ 2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1" h="111">
                  <a:moveTo>
                    <a:pt x="147" y="0"/>
                  </a:moveTo>
                  <a:cubicBezTo>
                    <a:pt x="161" y="2"/>
                    <a:pt x="161" y="2"/>
                    <a:pt x="161" y="16"/>
                  </a:cubicBezTo>
                  <a:cubicBezTo>
                    <a:pt x="161" y="44"/>
                    <a:pt x="161" y="73"/>
                    <a:pt x="161" y="101"/>
                  </a:cubicBezTo>
                  <a:cubicBezTo>
                    <a:pt x="161" y="108"/>
                    <a:pt x="160" y="110"/>
                    <a:pt x="153" y="110"/>
                  </a:cubicBezTo>
                  <a:cubicBezTo>
                    <a:pt x="110" y="110"/>
                    <a:pt x="68" y="110"/>
                    <a:pt x="25" y="110"/>
                  </a:cubicBezTo>
                  <a:cubicBezTo>
                    <a:pt x="23" y="110"/>
                    <a:pt x="20" y="110"/>
                    <a:pt x="17" y="111"/>
                  </a:cubicBezTo>
                  <a:cubicBezTo>
                    <a:pt x="17" y="111"/>
                    <a:pt x="17" y="111"/>
                    <a:pt x="16" y="111"/>
                  </a:cubicBezTo>
                  <a:cubicBezTo>
                    <a:pt x="0" y="110"/>
                    <a:pt x="0" y="110"/>
                    <a:pt x="0" y="94"/>
                  </a:cubicBezTo>
                  <a:cubicBezTo>
                    <a:pt x="0" y="66"/>
                    <a:pt x="0" y="38"/>
                    <a:pt x="0" y="10"/>
                  </a:cubicBezTo>
                  <a:cubicBezTo>
                    <a:pt x="0" y="3"/>
                    <a:pt x="1" y="1"/>
                    <a:pt x="9" y="1"/>
                  </a:cubicBezTo>
                  <a:cubicBezTo>
                    <a:pt x="52" y="1"/>
                    <a:pt x="95" y="1"/>
                    <a:pt x="139" y="1"/>
                  </a:cubicBezTo>
                  <a:cubicBezTo>
                    <a:pt x="142" y="1"/>
                    <a:pt x="145" y="1"/>
                    <a:pt x="147" y="0"/>
                  </a:cubicBezTo>
                  <a:close/>
                  <a:moveTo>
                    <a:pt x="109" y="25"/>
                  </a:moveTo>
                  <a:cubicBezTo>
                    <a:pt x="93" y="25"/>
                    <a:pt x="76" y="25"/>
                    <a:pt x="60" y="25"/>
                  </a:cubicBezTo>
                  <a:cubicBezTo>
                    <a:pt x="46" y="25"/>
                    <a:pt x="46" y="25"/>
                    <a:pt x="46" y="38"/>
                  </a:cubicBezTo>
                  <a:cubicBezTo>
                    <a:pt x="46" y="53"/>
                    <a:pt x="46" y="68"/>
                    <a:pt x="46" y="82"/>
                  </a:cubicBezTo>
                  <a:cubicBezTo>
                    <a:pt x="46" y="88"/>
                    <a:pt x="47" y="90"/>
                    <a:pt x="53" y="89"/>
                  </a:cubicBezTo>
                  <a:cubicBezTo>
                    <a:pt x="61" y="89"/>
                    <a:pt x="69" y="89"/>
                    <a:pt x="77" y="89"/>
                  </a:cubicBezTo>
                  <a:cubicBezTo>
                    <a:pt x="89" y="89"/>
                    <a:pt x="101" y="89"/>
                    <a:pt x="113" y="89"/>
                  </a:cubicBezTo>
                  <a:cubicBezTo>
                    <a:pt x="118" y="89"/>
                    <a:pt x="120" y="87"/>
                    <a:pt x="120" y="82"/>
                  </a:cubicBezTo>
                  <a:cubicBezTo>
                    <a:pt x="119" y="68"/>
                    <a:pt x="120" y="53"/>
                    <a:pt x="120" y="38"/>
                  </a:cubicBezTo>
                  <a:cubicBezTo>
                    <a:pt x="119" y="24"/>
                    <a:pt x="121" y="25"/>
                    <a:pt x="109" y="25"/>
                  </a:cubicBezTo>
                  <a:close/>
                </a:path>
              </a:pathLst>
            </a:custGeom>
            <a:solidFill>
              <a:srgbClr val="5BB3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4"/>
            <p:cNvSpPr>
              <a:spLocks/>
            </p:cNvSpPr>
            <p:nvPr/>
          </p:nvSpPr>
          <p:spPr bwMode="auto">
            <a:xfrm>
              <a:off x="5692775" y="3500438"/>
              <a:ext cx="212725" cy="195263"/>
            </a:xfrm>
            <a:custGeom>
              <a:avLst/>
              <a:gdLst>
                <a:gd name="T0" fmla="*/ 31 w 56"/>
                <a:gd name="T1" fmla="*/ 50 h 51"/>
                <a:gd name="T2" fmla="*/ 7 w 56"/>
                <a:gd name="T3" fmla="*/ 51 h 51"/>
                <a:gd name="T4" fmla="*/ 0 w 56"/>
                <a:gd name="T5" fmla="*/ 44 h 51"/>
                <a:gd name="T6" fmla="*/ 0 w 56"/>
                <a:gd name="T7" fmla="*/ 0 h 51"/>
                <a:gd name="T8" fmla="*/ 56 w 56"/>
                <a:gd name="T9" fmla="*/ 0 h 51"/>
                <a:gd name="T10" fmla="*/ 31 w 56"/>
                <a:gd name="T11" fmla="*/ 50 h 51"/>
              </a:gdLst>
              <a:ahLst/>
              <a:cxnLst>
                <a:cxn ang="0">
                  <a:pos x="T0" y="T1"/>
                </a:cxn>
                <a:cxn ang="0">
                  <a:pos x="T2" y="T3"/>
                </a:cxn>
                <a:cxn ang="0">
                  <a:pos x="T4" y="T5"/>
                </a:cxn>
                <a:cxn ang="0">
                  <a:pos x="T6" y="T7"/>
                </a:cxn>
                <a:cxn ang="0">
                  <a:pos x="T8" y="T9"/>
                </a:cxn>
                <a:cxn ang="0">
                  <a:pos x="T10" y="T11"/>
                </a:cxn>
              </a:cxnLst>
              <a:rect l="0" t="0" r="r" b="b"/>
              <a:pathLst>
                <a:path w="56" h="51">
                  <a:moveTo>
                    <a:pt x="31" y="50"/>
                  </a:moveTo>
                  <a:cubicBezTo>
                    <a:pt x="23" y="50"/>
                    <a:pt x="15" y="50"/>
                    <a:pt x="7" y="51"/>
                  </a:cubicBezTo>
                  <a:cubicBezTo>
                    <a:pt x="1" y="51"/>
                    <a:pt x="0" y="49"/>
                    <a:pt x="0" y="44"/>
                  </a:cubicBezTo>
                  <a:cubicBezTo>
                    <a:pt x="1" y="29"/>
                    <a:pt x="0" y="15"/>
                    <a:pt x="0" y="0"/>
                  </a:cubicBezTo>
                  <a:cubicBezTo>
                    <a:pt x="19" y="0"/>
                    <a:pt x="37" y="0"/>
                    <a:pt x="56" y="0"/>
                  </a:cubicBezTo>
                  <a:cubicBezTo>
                    <a:pt x="50" y="17"/>
                    <a:pt x="39" y="33"/>
                    <a:pt x="31" y="50"/>
                  </a:cubicBezTo>
                  <a:close/>
                </a:path>
              </a:pathLst>
            </a:custGeom>
            <a:solidFill>
              <a:srgbClr val="247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5"/>
            <p:cNvSpPr>
              <a:spLocks/>
            </p:cNvSpPr>
            <p:nvPr/>
          </p:nvSpPr>
          <p:spPr bwMode="auto">
            <a:xfrm>
              <a:off x="5810250" y="3497263"/>
              <a:ext cx="158750" cy="198438"/>
            </a:xfrm>
            <a:custGeom>
              <a:avLst/>
              <a:gdLst>
                <a:gd name="T0" fmla="*/ 0 w 42"/>
                <a:gd name="T1" fmla="*/ 51 h 52"/>
                <a:gd name="T2" fmla="*/ 26 w 42"/>
                <a:gd name="T3" fmla="*/ 1 h 52"/>
                <a:gd name="T4" fmla="*/ 27 w 42"/>
                <a:gd name="T5" fmla="*/ 0 h 52"/>
                <a:gd name="T6" fmla="*/ 42 w 42"/>
                <a:gd name="T7" fmla="*/ 1 h 52"/>
                <a:gd name="T8" fmla="*/ 42 w 42"/>
                <a:gd name="T9" fmla="*/ 45 h 52"/>
                <a:gd name="T10" fmla="*/ 36 w 42"/>
                <a:gd name="T11" fmla="*/ 52 h 52"/>
                <a:gd name="T12" fmla="*/ 0 w 42"/>
                <a:gd name="T13" fmla="*/ 51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0" y="51"/>
                  </a:moveTo>
                  <a:cubicBezTo>
                    <a:pt x="8" y="34"/>
                    <a:pt x="19" y="18"/>
                    <a:pt x="26" y="1"/>
                  </a:cubicBezTo>
                  <a:cubicBezTo>
                    <a:pt x="26" y="1"/>
                    <a:pt x="26" y="0"/>
                    <a:pt x="27" y="0"/>
                  </a:cubicBezTo>
                  <a:cubicBezTo>
                    <a:pt x="32" y="0"/>
                    <a:pt x="37" y="0"/>
                    <a:pt x="42" y="1"/>
                  </a:cubicBezTo>
                  <a:cubicBezTo>
                    <a:pt x="42" y="16"/>
                    <a:pt x="42" y="30"/>
                    <a:pt x="42" y="45"/>
                  </a:cubicBezTo>
                  <a:cubicBezTo>
                    <a:pt x="42" y="50"/>
                    <a:pt x="41" y="52"/>
                    <a:pt x="36" y="52"/>
                  </a:cubicBezTo>
                  <a:cubicBezTo>
                    <a:pt x="24" y="51"/>
                    <a:pt x="12" y="51"/>
                    <a:pt x="0" y="51"/>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6"/>
            <p:cNvSpPr>
              <a:spLocks/>
            </p:cNvSpPr>
            <p:nvPr/>
          </p:nvSpPr>
          <p:spPr bwMode="auto">
            <a:xfrm>
              <a:off x="5692775" y="3448050"/>
              <a:ext cx="242888" cy="52388"/>
            </a:xfrm>
            <a:custGeom>
              <a:avLst/>
              <a:gdLst>
                <a:gd name="T0" fmla="*/ 58 w 64"/>
                <a:gd name="T1" fmla="*/ 13 h 14"/>
                <a:gd name="T2" fmla="*/ 57 w 64"/>
                <a:gd name="T3" fmla="*/ 14 h 14"/>
                <a:gd name="T4" fmla="*/ 1 w 64"/>
                <a:gd name="T5" fmla="*/ 13 h 14"/>
                <a:gd name="T6" fmla="*/ 14 w 64"/>
                <a:gd name="T7" fmla="*/ 0 h 14"/>
                <a:gd name="T8" fmla="*/ 64 w 64"/>
                <a:gd name="T9" fmla="*/ 0 h 14"/>
                <a:gd name="T10" fmla="*/ 58 w 64"/>
                <a:gd name="T11" fmla="*/ 13 h 14"/>
              </a:gdLst>
              <a:ahLst/>
              <a:cxnLst>
                <a:cxn ang="0">
                  <a:pos x="T0" y="T1"/>
                </a:cxn>
                <a:cxn ang="0">
                  <a:pos x="T2" y="T3"/>
                </a:cxn>
                <a:cxn ang="0">
                  <a:pos x="T4" y="T5"/>
                </a:cxn>
                <a:cxn ang="0">
                  <a:pos x="T6" y="T7"/>
                </a:cxn>
                <a:cxn ang="0">
                  <a:pos x="T8" y="T9"/>
                </a:cxn>
                <a:cxn ang="0">
                  <a:pos x="T10" y="T11"/>
                </a:cxn>
              </a:cxnLst>
              <a:rect l="0" t="0" r="r" b="b"/>
              <a:pathLst>
                <a:path w="64" h="14">
                  <a:moveTo>
                    <a:pt x="58" y="13"/>
                  </a:moveTo>
                  <a:cubicBezTo>
                    <a:pt x="57" y="13"/>
                    <a:pt x="57" y="14"/>
                    <a:pt x="57" y="14"/>
                  </a:cubicBezTo>
                  <a:cubicBezTo>
                    <a:pt x="38" y="14"/>
                    <a:pt x="19" y="13"/>
                    <a:pt x="1" y="13"/>
                  </a:cubicBezTo>
                  <a:cubicBezTo>
                    <a:pt x="0" y="0"/>
                    <a:pt x="0" y="0"/>
                    <a:pt x="14" y="0"/>
                  </a:cubicBezTo>
                  <a:cubicBezTo>
                    <a:pt x="31" y="0"/>
                    <a:pt x="47" y="0"/>
                    <a:pt x="64" y="0"/>
                  </a:cubicBezTo>
                  <a:cubicBezTo>
                    <a:pt x="62" y="5"/>
                    <a:pt x="60" y="9"/>
                    <a:pt x="58" y="13"/>
                  </a:cubicBezTo>
                  <a:close/>
                </a:path>
              </a:pathLst>
            </a:custGeom>
            <a:solidFill>
              <a:srgbClr val="8486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7"/>
            <p:cNvSpPr>
              <a:spLocks/>
            </p:cNvSpPr>
            <p:nvPr/>
          </p:nvSpPr>
          <p:spPr bwMode="auto">
            <a:xfrm>
              <a:off x="5911850" y="3443288"/>
              <a:ext cx="65088" cy="53975"/>
            </a:xfrm>
            <a:custGeom>
              <a:avLst/>
              <a:gdLst>
                <a:gd name="T0" fmla="*/ 0 w 17"/>
                <a:gd name="T1" fmla="*/ 14 h 14"/>
                <a:gd name="T2" fmla="*/ 5 w 17"/>
                <a:gd name="T3" fmla="*/ 1 h 14"/>
                <a:gd name="T4" fmla="*/ 15 w 17"/>
                <a:gd name="T5" fmla="*/ 14 h 14"/>
                <a:gd name="T6" fmla="*/ 0 w 17"/>
                <a:gd name="T7" fmla="*/ 14 h 14"/>
              </a:gdLst>
              <a:ahLst/>
              <a:cxnLst>
                <a:cxn ang="0">
                  <a:pos x="T0" y="T1"/>
                </a:cxn>
                <a:cxn ang="0">
                  <a:pos x="T2" y="T3"/>
                </a:cxn>
                <a:cxn ang="0">
                  <a:pos x="T4" y="T5"/>
                </a:cxn>
                <a:cxn ang="0">
                  <a:pos x="T6" y="T7"/>
                </a:cxn>
              </a:cxnLst>
              <a:rect l="0" t="0" r="r" b="b"/>
              <a:pathLst>
                <a:path w="17" h="14">
                  <a:moveTo>
                    <a:pt x="0" y="14"/>
                  </a:moveTo>
                  <a:cubicBezTo>
                    <a:pt x="2" y="10"/>
                    <a:pt x="3" y="6"/>
                    <a:pt x="5" y="1"/>
                  </a:cubicBezTo>
                  <a:cubicBezTo>
                    <a:pt x="17" y="0"/>
                    <a:pt x="15" y="0"/>
                    <a:pt x="15" y="14"/>
                  </a:cubicBezTo>
                  <a:cubicBezTo>
                    <a:pt x="10" y="14"/>
                    <a:pt x="5" y="14"/>
                    <a:pt x="0" y="14"/>
                  </a:cubicBezTo>
                  <a:close/>
                </a:path>
              </a:pathLst>
            </a:custGeom>
            <a:solidFill>
              <a:srgbClr val="777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28"/>
            <p:cNvSpPr>
              <a:spLocks noChangeArrowheads="1"/>
            </p:cNvSpPr>
            <p:nvPr/>
          </p:nvSpPr>
          <p:spPr bwMode="auto">
            <a:xfrm>
              <a:off x="5826125" y="3314700"/>
              <a:ext cx="22225" cy="22225"/>
            </a:xfrm>
            <a:prstGeom prst="ellipse">
              <a:avLst/>
            </a:prstGeom>
            <a:solidFill>
              <a:srgbClr val="B8D4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TextBox 28"/>
          <p:cNvSpPr txBox="1"/>
          <p:nvPr/>
        </p:nvSpPr>
        <p:spPr>
          <a:xfrm>
            <a:off x="382118" y="1755111"/>
            <a:ext cx="1413549" cy="201588"/>
          </a:xfrm>
          <a:prstGeom prst="rect">
            <a:avLst/>
          </a:prstGeom>
          <a:noFill/>
        </p:spPr>
        <p:txBody>
          <a:bodyPr wrap="none" lIns="0" tIns="0" rIns="0" bIns="0" rtlCol="0">
            <a:noAutofit/>
          </a:bodyPr>
          <a:lstStyle/>
          <a:p>
            <a:pPr algn="ctr">
              <a:lnSpc>
                <a:spcPct val="90000"/>
              </a:lnSpc>
              <a:spcAft>
                <a:spcPts val="600"/>
              </a:spcAft>
            </a:pPr>
            <a:r>
              <a:rPr lang="en-US" sz="900">
                <a:solidFill>
                  <a:schemeClr val="accent4"/>
                </a:solidFill>
              </a:rPr>
              <a:t>On-premises SAP user</a:t>
            </a:r>
          </a:p>
        </p:txBody>
      </p:sp>
      <p:sp>
        <p:nvSpPr>
          <p:cNvPr id="30" name="TextBox 29"/>
          <p:cNvSpPr txBox="1"/>
          <p:nvPr/>
        </p:nvSpPr>
        <p:spPr>
          <a:xfrm>
            <a:off x="436548" y="2864071"/>
            <a:ext cx="1191018" cy="230386"/>
          </a:xfrm>
          <a:prstGeom prst="rect">
            <a:avLst/>
          </a:prstGeom>
          <a:noFill/>
        </p:spPr>
        <p:txBody>
          <a:bodyPr wrap="none" lIns="0" tIns="0" rIns="0" bIns="0" rtlCol="0">
            <a:noAutofit/>
          </a:bodyPr>
          <a:lstStyle/>
          <a:p>
            <a:pPr algn="ctr">
              <a:lnSpc>
                <a:spcPct val="90000"/>
              </a:lnSpc>
              <a:spcAft>
                <a:spcPts val="600"/>
              </a:spcAft>
            </a:pPr>
            <a:r>
              <a:rPr lang="en-US" sz="900">
                <a:solidFill>
                  <a:schemeClr val="accent4"/>
                </a:solidFill>
              </a:rPr>
              <a:t>Front-end Express </a:t>
            </a:r>
            <a:br>
              <a:rPr lang="en-US" sz="900">
                <a:solidFill>
                  <a:schemeClr val="accent4"/>
                </a:solidFill>
              </a:rPr>
            </a:br>
            <a:r>
              <a:rPr lang="en-US" sz="900">
                <a:solidFill>
                  <a:schemeClr val="accent4"/>
                </a:solidFill>
              </a:rPr>
              <a:t>route</a:t>
            </a:r>
          </a:p>
        </p:txBody>
      </p:sp>
      <p:sp>
        <p:nvSpPr>
          <p:cNvPr id="31" name="TextBox 30"/>
          <p:cNvSpPr txBox="1"/>
          <p:nvPr/>
        </p:nvSpPr>
        <p:spPr>
          <a:xfrm>
            <a:off x="1665814" y="2056927"/>
            <a:ext cx="1191018" cy="230386"/>
          </a:xfrm>
          <a:prstGeom prst="rect">
            <a:avLst/>
          </a:prstGeom>
          <a:noFill/>
        </p:spPr>
        <p:txBody>
          <a:bodyPr wrap="none" lIns="0" tIns="0" rIns="0" bIns="0" rtlCol="0">
            <a:noAutofit/>
          </a:bodyPr>
          <a:lstStyle/>
          <a:p>
            <a:pPr algn="ctr">
              <a:lnSpc>
                <a:spcPct val="90000"/>
              </a:lnSpc>
              <a:spcAft>
                <a:spcPts val="600"/>
              </a:spcAft>
            </a:pPr>
            <a:r>
              <a:rPr lang="en-US" sz="900">
                <a:solidFill>
                  <a:schemeClr val="accent4"/>
                </a:solidFill>
              </a:rPr>
              <a:t>Primary Azure Region</a:t>
            </a:r>
          </a:p>
        </p:txBody>
      </p:sp>
      <p:sp>
        <p:nvSpPr>
          <p:cNvPr id="32" name="TextBox 31"/>
          <p:cNvSpPr txBox="1"/>
          <p:nvPr/>
        </p:nvSpPr>
        <p:spPr>
          <a:xfrm>
            <a:off x="1668668" y="2892306"/>
            <a:ext cx="1191018" cy="230386"/>
          </a:xfrm>
          <a:prstGeom prst="rect">
            <a:avLst/>
          </a:prstGeom>
          <a:noFill/>
        </p:spPr>
        <p:txBody>
          <a:bodyPr wrap="none" lIns="0" tIns="0" rIns="0" bIns="0" rtlCol="0">
            <a:noAutofit/>
          </a:bodyPr>
          <a:lstStyle/>
          <a:p>
            <a:pPr algn="ctr">
              <a:lnSpc>
                <a:spcPct val="90000"/>
              </a:lnSpc>
              <a:spcAft>
                <a:spcPts val="600"/>
              </a:spcAft>
            </a:pPr>
            <a:r>
              <a:rPr lang="en-US" sz="900">
                <a:solidFill>
                  <a:schemeClr val="accent4"/>
                </a:solidFill>
              </a:rPr>
              <a:t>SAP ASCS on VM</a:t>
            </a:r>
          </a:p>
        </p:txBody>
      </p:sp>
      <p:sp>
        <p:nvSpPr>
          <p:cNvPr id="33" name="TextBox 32"/>
          <p:cNvSpPr txBox="1"/>
          <p:nvPr/>
        </p:nvSpPr>
        <p:spPr>
          <a:xfrm>
            <a:off x="2750169" y="2893147"/>
            <a:ext cx="1191018" cy="230386"/>
          </a:xfrm>
          <a:prstGeom prst="rect">
            <a:avLst/>
          </a:prstGeom>
          <a:noFill/>
        </p:spPr>
        <p:txBody>
          <a:bodyPr wrap="none" lIns="0" tIns="0" rIns="0" bIns="0" rtlCol="0">
            <a:noAutofit/>
          </a:bodyPr>
          <a:lstStyle/>
          <a:p>
            <a:pPr algn="ctr">
              <a:lnSpc>
                <a:spcPct val="90000"/>
              </a:lnSpc>
              <a:spcAft>
                <a:spcPts val="600"/>
              </a:spcAft>
            </a:pPr>
            <a:r>
              <a:rPr lang="en-US" sz="900">
                <a:solidFill>
                  <a:schemeClr val="accent4"/>
                </a:solidFill>
              </a:rPr>
              <a:t>SAP App Server</a:t>
            </a:r>
            <a:br>
              <a:rPr lang="en-US" sz="900">
                <a:solidFill>
                  <a:schemeClr val="accent4"/>
                </a:solidFill>
              </a:rPr>
            </a:br>
            <a:r>
              <a:rPr lang="en-US" sz="900">
                <a:solidFill>
                  <a:schemeClr val="accent4"/>
                </a:solidFill>
              </a:rPr>
              <a:t>on VM</a:t>
            </a:r>
          </a:p>
        </p:txBody>
      </p:sp>
      <p:sp>
        <p:nvSpPr>
          <p:cNvPr id="34" name="TextBox 33"/>
          <p:cNvSpPr txBox="1"/>
          <p:nvPr/>
        </p:nvSpPr>
        <p:spPr>
          <a:xfrm>
            <a:off x="4849882" y="2344554"/>
            <a:ext cx="1191018" cy="230386"/>
          </a:xfrm>
          <a:prstGeom prst="rect">
            <a:avLst/>
          </a:prstGeom>
          <a:noFill/>
        </p:spPr>
        <p:txBody>
          <a:bodyPr wrap="none" lIns="0" tIns="0" rIns="0" bIns="0" rtlCol="0">
            <a:noAutofit/>
          </a:bodyPr>
          <a:lstStyle/>
          <a:p>
            <a:pPr>
              <a:lnSpc>
                <a:spcPct val="90000"/>
              </a:lnSpc>
              <a:spcAft>
                <a:spcPts val="600"/>
              </a:spcAft>
            </a:pPr>
            <a:r>
              <a:rPr lang="en-US" sz="900">
                <a:solidFill>
                  <a:schemeClr val="accent4"/>
                </a:solidFill>
              </a:rPr>
              <a:t>OS clustering</a:t>
            </a:r>
          </a:p>
        </p:txBody>
      </p:sp>
      <p:sp>
        <p:nvSpPr>
          <p:cNvPr id="35" name="TextBox 34"/>
          <p:cNvSpPr txBox="1"/>
          <p:nvPr/>
        </p:nvSpPr>
        <p:spPr>
          <a:xfrm>
            <a:off x="4835024" y="2893435"/>
            <a:ext cx="1191018" cy="230386"/>
          </a:xfrm>
          <a:prstGeom prst="rect">
            <a:avLst/>
          </a:prstGeom>
          <a:noFill/>
        </p:spPr>
        <p:txBody>
          <a:bodyPr wrap="none" lIns="0" tIns="0" rIns="0" bIns="0" rtlCol="0">
            <a:noAutofit/>
          </a:bodyPr>
          <a:lstStyle/>
          <a:p>
            <a:pPr algn="ctr">
              <a:lnSpc>
                <a:spcPct val="90000"/>
              </a:lnSpc>
              <a:spcAft>
                <a:spcPts val="600"/>
              </a:spcAft>
            </a:pPr>
            <a:r>
              <a:rPr lang="en-US" sz="900">
                <a:solidFill>
                  <a:schemeClr val="accent4"/>
                </a:solidFill>
              </a:rPr>
              <a:t>SAP HANA</a:t>
            </a:r>
            <a:br>
              <a:rPr lang="en-US" sz="900">
                <a:solidFill>
                  <a:schemeClr val="accent4"/>
                </a:solidFill>
              </a:rPr>
            </a:br>
            <a:r>
              <a:rPr lang="en-US" sz="900">
                <a:solidFill>
                  <a:schemeClr val="accent4"/>
                </a:solidFill>
              </a:rPr>
              <a:t>Large Instances</a:t>
            </a:r>
            <a:br>
              <a:rPr lang="en-US" sz="900">
                <a:solidFill>
                  <a:schemeClr val="accent4"/>
                </a:solidFill>
              </a:rPr>
            </a:br>
            <a:r>
              <a:rPr lang="en-US" sz="900">
                <a:solidFill>
                  <a:schemeClr val="accent4"/>
                </a:solidFill>
              </a:rPr>
              <a:t>Primary (active)</a:t>
            </a:r>
          </a:p>
        </p:txBody>
      </p:sp>
      <p:sp>
        <p:nvSpPr>
          <p:cNvPr id="36" name="TextBox 35"/>
          <p:cNvSpPr txBox="1"/>
          <p:nvPr/>
        </p:nvSpPr>
        <p:spPr>
          <a:xfrm>
            <a:off x="6047905" y="2592901"/>
            <a:ext cx="1191018" cy="230386"/>
          </a:xfrm>
          <a:prstGeom prst="rect">
            <a:avLst/>
          </a:prstGeom>
          <a:noFill/>
        </p:spPr>
        <p:txBody>
          <a:bodyPr wrap="none" lIns="0" tIns="0" rIns="0" bIns="0" rtlCol="0">
            <a:noAutofit/>
          </a:bodyPr>
          <a:lstStyle/>
          <a:p>
            <a:pPr>
              <a:lnSpc>
                <a:spcPct val="90000"/>
              </a:lnSpc>
              <a:spcAft>
                <a:spcPts val="600"/>
              </a:spcAft>
            </a:pPr>
            <a:r>
              <a:rPr lang="en-US" sz="900">
                <a:solidFill>
                  <a:schemeClr val="accent4"/>
                </a:solidFill>
              </a:rPr>
              <a:t>HA via HSR</a:t>
            </a:r>
          </a:p>
        </p:txBody>
      </p:sp>
      <p:sp>
        <p:nvSpPr>
          <p:cNvPr id="37" name="TextBox 36"/>
          <p:cNvSpPr txBox="1"/>
          <p:nvPr/>
        </p:nvSpPr>
        <p:spPr>
          <a:xfrm>
            <a:off x="6694299" y="2899583"/>
            <a:ext cx="1191018" cy="230386"/>
          </a:xfrm>
          <a:prstGeom prst="rect">
            <a:avLst/>
          </a:prstGeom>
          <a:noFill/>
        </p:spPr>
        <p:txBody>
          <a:bodyPr wrap="none" lIns="0" tIns="0" rIns="0" bIns="0" rtlCol="0">
            <a:noAutofit/>
          </a:bodyPr>
          <a:lstStyle/>
          <a:p>
            <a:pPr algn="ctr">
              <a:lnSpc>
                <a:spcPct val="90000"/>
              </a:lnSpc>
              <a:spcAft>
                <a:spcPts val="600"/>
              </a:spcAft>
            </a:pPr>
            <a:r>
              <a:rPr lang="en-US" sz="900">
                <a:solidFill>
                  <a:schemeClr val="accent4"/>
                </a:solidFill>
              </a:rPr>
              <a:t>SAP HANA</a:t>
            </a:r>
            <a:br>
              <a:rPr lang="en-US" sz="900">
                <a:solidFill>
                  <a:schemeClr val="accent4"/>
                </a:solidFill>
              </a:rPr>
            </a:br>
            <a:r>
              <a:rPr lang="en-US" sz="900">
                <a:solidFill>
                  <a:schemeClr val="accent4"/>
                </a:solidFill>
              </a:rPr>
              <a:t>Large Instances</a:t>
            </a:r>
            <a:br>
              <a:rPr lang="en-US" sz="900">
                <a:solidFill>
                  <a:schemeClr val="accent4"/>
                </a:solidFill>
              </a:rPr>
            </a:br>
            <a:r>
              <a:rPr lang="en-US" sz="900">
                <a:solidFill>
                  <a:schemeClr val="accent4"/>
                </a:solidFill>
              </a:rPr>
              <a:t>Secondary (standby)</a:t>
            </a:r>
          </a:p>
        </p:txBody>
      </p:sp>
      <p:sp>
        <p:nvSpPr>
          <p:cNvPr id="38" name="TextBox 37"/>
          <p:cNvSpPr txBox="1"/>
          <p:nvPr/>
        </p:nvSpPr>
        <p:spPr>
          <a:xfrm>
            <a:off x="4835024" y="3964757"/>
            <a:ext cx="1191018" cy="230386"/>
          </a:xfrm>
          <a:prstGeom prst="rect">
            <a:avLst/>
          </a:prstGeom>
          <a:noFill/>
        </p:spPr>
        <p:txBody>
          <a:bodyPr wrap="none" lIns="0" tIns="0" rIns="0" bIns="0" rtlCol="0">
            <a:noAutofit/>
          </a:bodyPr>
          <a:lstStyle/>
          <a:p>
            <a:pPr algn="ctr">
              <a:lnSpc>
                <a:spcPct val="90000"/>
              </a:lnSpc>
              <a:spcAft>
                <a:spcPts val="600"/>
              </a:spcAft>
            </a:pPr>
            <a:r>
              <a:rPr lang="en-US" sz="900">
                <a:solidFill>
                  <a:schemeClr val="accent4"/>
                </a:solidFill>
              </a:rPr>
              <a:t>NFS storage Primary</a:t>
            </a:r>
          </a:p>
        </p:txBody>
      </p:sp>
      <p:sp>
        <p:nvSpPr>
          <p:cNvPr id="39" name="TextBox 38"/>
          <p:cNvSpPr txBox="1"/>
          <p:nvPr/>
        </p:nvSpPr>
        <p:spPr>
          <a:xfrm>
            <a:off x="6694299" y="3976420"/>
            <a:ext cx="1191018" cy="230386"/>
          </a:xfrm>
          <a:prstGeom prst="rect">
            <a:avLst/>
          </a:prstGeom>
          <a:noFill/>
        </p:spPr>
        <p:txBody>
          <a:bodyPr wrap="none" lIns="0" tIns="0" rIns="0" bIns="0" rtlCol="0">
            <a:noAutofit/>
          </a:bodyPr>
          <a:lstStyle/>
          <a:p>
            <a:pPr algn="ctr">
              <a:lnSpc>
                <a:spcPct val="90000"/>
              </a:lnSpc>
              <a:spcAft>
                <a:spcPts val="600"/>
              </a:spcAft>
            </a:pPr>
            <a:r>
              <a:rPr lang="en-US" sz="900">
                <a:solidFill>
                  <a:schemeClr val="accent4"/>
                </a:solidFill>
              </a:rPr>
              <a:t>NFS storage Secondary </a:t>
            </a:r>
          </a:p>
        </p:txBody>
      </p:sp>
      <p:sp>
        <p:nvSpPr>
          <p:cNvPr id="46" name="Rectangle 45"/>
          <p:cNvSpPr/>
          <p:nvPr/>
        </p:nvSpPr>
        <p:spPr bwMode="auto">
          <a:xfrm>
            <a:off x="1763017" y="2271590"/>
            <a:ext cx="1008000" cy="929514"/>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2848823" y="2271590"/>
            <a:ext cx="1008000" cy="929514"/>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752128" y="2271590"/>
            <a:ext cx="3191846" cy="2077722"/>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9" name="Straight Arrow Connector 48"/>
          <p:cNvCxnSpPr/>
          <p:nvPr/>
        </p:nvCxnSpPr>
        <p:spPr>
          <a:xfrm>
            <a:off x="1019650" y="1965325"/>
            <a:ext cx="0" cy="432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16200000">
            <a:off x="1619017" y="2356444"/>
            <a:ext cx="0" cy="576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16200000">
            <a:off x="2813685" y="2354264"/>
            <a:ext cx="0" cy="576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rot="16200000">
            <a:off x="3911450" y="2443776"/>
            <a:ext cx="0" cy="425455"/>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rot="16200000">
            <a:off x="5822762" y="2494503"/>
            <a:ext cx="0" cy="324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rot="16200000">
            <a:off x="6831180" y="2487426"/>
            <a:ext cx="0" cy="324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5393902" y="3286785"/>
            <a:ext cx="0" cy="288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7250949" y="3286785"/>
            <a:ext cx="0" cy="288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pic>
        <p:nvPicPr>
          <p:cNvPr id="91" name="Picture 9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415" y="3482391"/>
            <a:ext cx="529729" cy="529729"/>
          </a:xfrm>
          <a:prstGeom prst="rect">
            <a:avLst/>
          </a:prstGeom>
        </p:spPr>
      </p:pic>
      <p:pic>
        <p:nvPicPr>
          <p:cNvPr id="92" name="Picture 9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3180" y="3482391"/>
            <a:ext cx="529729" cy="529729"/>
          </a:xfrm>
          <a:prstGeom prst="rect">
            <a:avLst/>
          </a:prstGeom>
        </p:spPr>
      </p:pic>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00927" y="2427821"/>
            <a:ext cx="498871" cy="498871"/>
          </a:xfrm>
          <a:prstGeom prst="rect">
            <a:avLst/>
          </a:prstGeom>
        </p:spPr>
      </p:pic>
      <p:cxnSp>
        <p:nvCxnSpPr>
          <p:cNvPr id="96" name="Straight Arrow Connector 95"/>
          <p:cNvCxnSpPr/>
          <p:nvPr/>
        </p:nvCxnSpPr>
        <p:spPr>
          <a:xfrm rot="16200000">
            <a:off x="4847658" y="2399102"/>
            <a:ext cx="0" cy="5148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3754853" y="2915595"/>
            <a:ext cx="1191018" cy="230386"/>
          </a:xfrm>
          <a:prstGeom prst="rect">
            <a:avLst/>
          </a:prstGeom>
          <a:noFill/>
        </p:spPr>
        <p:txBody>
          <a:bodyPr wrap="none" lIns="0" tIns="0" rIns="0" bIns="0" rtlCol="0">
            <a:noAutofit/>
          </a:bodyPr>
          <a:lstStyle/>
          <a:p>
            <a:pPr algn="ctr">
              <a:lnSpc>
                <a:spcPct val="90000"/>
              </a:lnSpc>
              <a:spcAft>
                <a:spcPts val="600"/>
              </a:spcAft>
            </a:pPr>
            <a:r>
              <a:rPr lang="en-US" sz="900">
                <a:solidFill>
                  <a:schemeClr val="accent4"/>
                </a:solidFill>
              </a:rPr>
              <a:t>Back-end </a:t>
            </a:r>
            <a:br>
              <a:rPr lang="en-US" sz="900">
                <a:solidFill>
                  <a:schemeClr val="accent4"/>
                </a:solidFill>
              </a:rPr>
            </a:br>
            <a:r>
              <a:rPr lang="en-US" sz="900">
                <a:solidFill>
                  <a:schemeClr val="accent4"/>
                </a:solidFill>
              </a:rPr>
              <a:t>Express</a:t>
            </a:r>
            <a:br>
              <a:rPr lang="en-US" sz="900">
                <a:solidFill>
                  <a:schemeClr val="accent4"/>
                </a:solidFill>
              </a:rPr>
            </a:br>
            <a:r>
              <a:rPr lang="en-US" sz="900">
                <a:solidFill>
                  <a:schemeClr val="accent4"/>
                </a:solidFill>
              </a:rPr>
              <a:t>route</a:t>
            </a:r>
          </a:p>
        </p:txBody>
      </p:sp>
      <p:grpSp>
        <p:nvGrpSpPr>
          <p:cNvPr id="119" name="Group 31"/>
          <p:cNvGrpSpPr>
            <a:grpSpLocks noChangeAspect="1"/>
          </p:cNvGrpSpPr>
          <p:nvPr/>
        </p:nvGrpSpPr>
        <p:grpSpPr bwMode="auto">
          <a:xfrm>
            <a:off x="5207968" y="2602029"/>
            <a:ext cx="425843" cy="132158"/>
            <a:chOff x="979" y="2296"/>
            <a:chExt cx="638" cy="198"/>
          </a:xfrm>
        </p:grpSpPr>
        <p:sp>
          <p:nvSpPr>
            <p:cNvPr id="120" name="AutoShape 30"/>
            <p:cNvSpPr>
              <a:spLocks noChangeAspect="1" noChangeArrowheads="1" noTextEdit="1"/>
            </p:cNvSpPr>
            <p:nvPr/>
          </p:nvSpPr>
          <p:spPr bwMode="auto">
            <a:xfrm>
              <a:off x="979" y="2296"/>
              <a:ext cx="638"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2"/>
            <p:cNvSpPr>
              <a:spLocks/>
            </p:cNvSpPr>
            <p:nvPr/>
          </p:nvSpPr>
          <p:spPr bwMode="auto">
            <a:xfrm>
              <a:off x="979" y="2296"/>
              <a:ext cx="636" cy="196"/>
            </a:xfrm>
            <a:custGeom>
              <a:avLst/>
              <a:gdLst>
                <a:gd name="T0" fmla="*/ 10 w 266"/>
                <a:gd name="T1" fmla="*/ 0 h 80"/>
                <a:gd name="T2" fmla="*/ 255 w 266"/>
                <a:gd name="T3" fmla="*/ 0 h 80"/>
                <a:gd name="T4" fmla="*/ 266 w 266"/>
                <a:gd name="T5" fmla="*/ 11 h 80"/>
                <a:gd name="T6" fmla="*/ 266 w 266"/>
                <a:gd name="T7" fmla="*/ 69 h 80"/>
                <a:gd name="T8" fmla="*/ 255 w 266"/>
                <a:gd name="T9" fmla="*/ 80 h 80"/>
                <a:gd name="T10" fmla="*/ 10 w 266"/>
                <a:gd name="T11" fmla="*/ 80 h 80"/>
                <a:gd name="T12" fmla="*/ 0 w 266"/>
                <a:gd name="T13" fmla="*/ 69 h 80"/>
                <a:gd name="T14" fmla="*/ 0 w 266"/>
                <a:gd name="T15" fmla="*/ 11 h 80"/>
                <a:gd name="T16" fmla="*/ 10 w 266"/>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 h="80">
                  <a:moveTo>
                    <a:pt x="10" y="0"/>
                  </a:moveTo>
                  <a:cubicBezTo>
                    <a:pt x="255" y="0"/>
                    <a:pt x="255" y="0"/>
                    <a:pt x="255" y="0"/>
                  </a:cubicBezTo>
                  <a:cubicBezTo>
                    <a:pt x="261" y="0"/>
                    <a:pt x="266" y="5"/>
                    <a:pt x="266" y="11"/>
                  </a:cubicBezTo>
                  <a:cubicBezTo>
                    <a:pt x="266" y="69"/>
                    <a:pt x="266" y="69"/>
                    <a:pt x="266" y="69"/>
                  </a:cubicBezTo>
                  <a:cubicBezTo>
                    <a:pt x="266" y="75"/>
                    <a:pt x="261" y="80"/>
                    <a:pt x="255" y="80"/>
                  </a:cubicBezTo>
                  <a:cubicBezTo>
                    <a:pt x="10" y="80"/>
                    <a:pt x="10" y="80"/>
                    <a:pt x="10" y="80"/>
                  </a:cubicBezTo>
                  <a:cubicBezTo>
                    <a:pt x="4" y="80"/>
                    <a:pt x="0" y="75"/>
                    <a:pt x="0" y="69"/>
                  </a:cubicBezTo>
                  <a:cubicBezTo>
                    <a:pt x="0" y="11"/>
                    <a:pt x="0" y="11"/>
                    <a:pt x="0" y="11"/>
                  </a:cubicBezTo>
                  <a:cubicBezTo>
                    <a:pt x="0" y="5"/>
                    <a:pt x="4" y="0"/>
                    <a:pt x="10" y="0"/>
                  </a:cubicBezTo>
                  <a:close/>
                </a:path>
              </a:pathLst>
            </a:custGeom>
            <a:solidFill>
              <a:srgbClr val="306D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33"/>
            <p:cNvSpPr>
              <a:spLocks noChangeArrowheads="1"/>
            </p:cNvSpPr>
            <p:nvPr/>
          </p:nvSpPr>
          <p:spPr bwMode="auto">
            <a:xfrm>
              <a:off x="1008" y="2418"/>
              <a:ext cx="38" cy="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34"/>
            <p:cNvSpPr>
              <a:spLocks noChangeArrowheads="1"/>
            </p:cNvSpPr>
            <p:nvPr/>
          </p:nvSpPr>
          <p:spPr bwMode="auto">
            <a:xfrm>
              <a:off x="1457" y="2423"/>
              <a:ext cx="136"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35"/>
            <p:cNvSpPr>
              <a:spLocks noChangeArrowheads="1"/>
            </p:cNvSpPr>
            <p:nvPr/>
          </p:nvSpPr>
          <p:spPr bwMode="auto">
            <a:xfrm>
              <a:off x="1457" y="2448"/>
              <a:ext cx="136"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36"/>
            <p:cNvSpPr>
              <a:spLocks noChangeArrowheads="1"/>
            </p:cNvSpPr>
            <p:nvPr/>
          </p:nvSpPr>
          <p:spPr bwMode="auto">
            <a:xfrm>
              <a:off x="1457" y="2399"/>
              <a:ext cx="136" cy="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6" name="Group 31"/>
          <p:cNvGrpSpPr>
            <a:grpSpLocks noChangeAspect="1"/>
          </p:cNvGrpSpPr>
          <p:nvPr/>
        </p:nvGrpSpPr>
        <p:grpSpPr bwMode="auto">
          <a:xfrm>
            <a:off x="7066939" y="2602029"/>
            <a:ext cx="425843" cy="132158"/>
            <a:chOff x="979" y="2296"/>
            <a:chExt cx="638" cy="198"/>
          </a:xfrm>
        </p:grpSpPr>
        <p:sp>
          <p:nvSpPr>
            <p:cNvPr id="127" name="AutoShape 30"/>
            <p:cNvSpPr>
              <a:spLocks noChangeAspect="1" noChangeArrowheads="1" noTextEdit="1"/>
            </p:cNvSpPr>
            <p:nvPr/>
          </p:nvSpPr>
          <p:spPr bwMode="auto">
            <a:xfrm>
              <a:off x="979" y="2296"/>
              <a:ext cx="638"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2"/>
            <p:cNvSpPr>
              <a:spLocks/>
            </p:cNvSpPr>
            <p:nvPr/>
          </p:nvSpPr>
          <p:spPr bwMode="auto">
            <a:xfrm>
              <a:off x="979" y="2296"/>
              <a:ext cx="636" cy="196"/>
            </a:xfrm>
            <a:custGeom>
              <a:avLst/>
              <a:gdLst>
                <a:gd name="T0" fmla="*/ 10 w 266"/>
                <a:gd name="T1" fmla="*/ 0 h 80"/>
                <a:gd name="T2" fmla="*/ 255 w 266"/>
                <a:gd name="T3" fmla="*/ 0 h 80"/>
                <a:gd name="T4" fmla="*/ 266 w 266"/>
                <a:gd name="T5" fmla="*/ 11 h 80"/>
                <a:gd name="T6" fmla="*/ 266 w 266"/>
                <a:gd name="T7" fmla="*/ 69 h 80"/>
                <a:gd name="T8" fmla="*/ 255 w 266"/>
                <a:gd name="T9" fmla="*/ 80 h 80"/>
                <a:gd name="T10" fmla="*/ 10 w 266"/>
                <a:gd name="T11" fmla="*/ 80 h 80"/>
                <a:gd name="T12" fmla="*/ 0 w 266"/>
                <a:gd name="T13" fmla="*/ 69 h 80"/>
                <a:gd name="T14" fmla="*/ 0 w 266"/>
                <a:gd name="T15" fmla="*/ 11 h 80"/>
                <a:gd name="T16" fmla="*/ 10 w 266"/>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 h="80">
                  <a:moveTo>
                    <a:pt x="10" y="0"/>
                  </a:moveTo>
                  <a:cubicBezTo>
                    <a:pt x="255" y="0"/>
                    <a:pt x="255" y="0"/>
                    <a:pt x="255" y="0"/>
                  </a:cubicBezTo>
                  <a:cubicBezTo>
                    <a:pt x="261" y="0"/>
                    <a:pt x="266" y="5"/>
                    <a:pt x="266" y="11"/>
                  </a:cubicBezTo>
                  <a:cubicBezTo>
                    <a:pt x="266" y="69"/>
                    <a:pt x="266" y="69"/>
                    <a:pt x="266" y="69"/>
                  </a:cubicBezTo>
                  <a:cubicBezTo>
                    <a:pt x="266" y="75"/>
                    <a:pt x="261" y="80"/>
                    <a:pt x="255" y="80"/>
                  </a:cubicBezTo>
                  <a:cubicBezTo>
                    <a:pt x="10" y="80"/>
                    <a:pt x="10" y="80"/>
                    <a:pt x="10" y="80"/>
                  </a:cubicBezTo>
                  <a:cubicBezTo>
                    <a:pt x="4" y="80"/>
                    <a:pt x="0" y="75"/>
                    <a:pt x="0" y="69"/>
                  </a:cubicBezTo>
                  <a:cubicBezTo>
                    <a:pt x="0" y="11"/>
                    <a:pt x="0" y="11"/>
                    <a:pt x="0" y="11"/>
                  </a:cubicBezTo>
                  <a:cubicBezTo>
                    <a:pt x="0" y="5"/>
                    <a:pt x="4" y="0"/>
                    <a:pt x="10" y="0"/>
                  </a:cubicBezTo>
                  <a:close/>
                </a:path>
              </a:pathLst>
            </a:custGeom>
            <a:solidFill>
              <a:srgbClr val="306D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Oval 33"/>
            <p:cNvSpPr>
              <a:spLocks noChangeArrowheads="1"/>
            </p:cNvSpPr>
            <p:nvPr/>
          </p:nvSpPr>
          <p:spPr bwMode="auto">
            <a:xfrm>
              <a:off x="1008" y="2418"/>
              <a:ext cx="38" cy="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34"/>
            <p:cNvSpPr>
              <a:spLocks noChangeArrowheads="1"/>
            </p:cNvSpPr>
            <p:nvPr/>
          </p:nvSpPr>
          <p:spPr bwMode="auto">
            <a:xfrm>
              <a:off x="1457" y="2423"/>
              <a:ext cx="136"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35"/>
            <p:cNvSpPr>
              <a:spLocks noChangeArrowheads="1"/>
            </p:cNvSpPr>
            <p:nvPr/>
          </p:nvSpPr>
          <p:spPr bwMode="auto">
            <a:xfrm>
              <a:off x="1457" y="2448"/>
              <a:ext cx="136"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36"/>
            <p:cNvSpPr>
              <a:spLocks noChangeArrowheads="1"/>
            </p:cNvSpPr>
            <p:nvPr/>
          </p:nvSpPr>
          <p:spPr bwMode="auto">
            <a:xfrm>
              <a:off x="1457" y="2399"/>
              <a:ext cx="136" cy="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 name="Group 1">
            <a:extLst>
              <a:ext uri="{FF2B5EF4-FFF2-40B4-BE49-F238E27FC236}">
                <a16:creationId xmlns:a16="http://schemas.microsoft.com/office/drawing/2014/main" id="{9A28F7D8-80E0-4996-8212-80A8FBF869B0}"/>
              </a:ext>
            </a:extLst>
          </p:cNvPr>
          <p:cNvGrpSpPr/>
          <p:nvPr/>
        </p:nvGrpSpPr>
        <p:grpSpPr>
          <a:xfrm>
            <a:off x="1701326" y="5297671"/>
            <a:ext cx="3477807" cy="1193602"/>
            <a:chOff x="1701326" y="5297671"/>
            <a:chExt cx="3477807" cy="1193602"/>
          </a:xfrm>
        </p:grpSpPr>
        <p:sp>
          <p:nvSpPr>
            <p:cNvPr id="12" name="Rectangle 11"/>
            <p:cNvSpPr/>
            <p:nvPr/>
          </p:nvSpPr>
          <p:spPr bwMode="auto">
            <a:xfrm>
              <a:off x="1701326" y="5500110"/>
              <a:ext cx="3400652" cy="991163"/>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p:cNvSpPr txBox="1"/>
            <p:nvPr/>
          </p:nvSpPr>
          <p:spPr>
            <a:xfrm>
              <a:off x="3988115" y="5297671"/>
              <a:ext cx="1191018" cy="230386"/>
            </a:xfrm>
            <a:prstGeom prst="rect">
              <a:avLst/>
            </a:prstGeom>
            <a:noFill/>
          </p:spPr>
          <p:txBody>
            <a:bodyPr wrap="none" lIns="0" tIns="0" rIns="0" bIns="0" rtlCol="0">
              <a:noAutofit/>
            </a:bodyPr>
            <a:lstStyle/>
            <a:p>
              <a:pPr>
                <a:lnSpc>
                  <a:spcPct val="90000"/>
                </a:lnSpc>
                <a:spcAft>
                  <a:spcPts val="600"/>
                </a:spcAft>
              </a:pPr>
              <a:r>
                <a:rPr lang="en-US" sz="900">
                  <a:solidFill>
                    <a:schemeClr val="accent4"/>
                  </a:solidFill>
                </a:rPr>
                <a:t>DR storage replication</a:t>
              </a:r>
            </a:p>
          </p:txBody>
        </p:sp>
        <p:sp>
          <p:nvSpPr>
            <p:cNvPr id="41" name="TextBox 40"/>
            <p:cNvSpPr txBox="1"/>
            <p:nvPr/>
          </p:nvSpPr>
          <p:spPr>
            <a:xfrm>
              <a:off x="1701326" y="5307697"/>
              <a:ext cx="1191018" cy="230386"/>
            </a:xfrm>
            <a:prstGeom prst="rect">
              <a:avLst/>
            </a:prstGeom>
            <a:noFill/>
          </p:spPr>
          <p:txBody>
            <a:bodyPr wrap="none" lIns="0" tIns="0" rIns="0" bIns="0" rtlCol="0">
              <a:noAutofit/>
            </a:bodyPr>
            <a:lstStyle/>
            <a:p>
              <a:pPr>
                <a:lnSpc>
                  <a:spcPct val="90000"/>
                </a:lnSpc>
                <a:spcAft>
                  <a:spcPts val="600"/>
                </a:spcAft>
              </a:pPr>
              <a:r>
                <a:rPr lang="en-US" sz="900">
                  <a:solidFill>
                    <a:schemeClr val="accent4"/>
                  </a:solidFill>
                </a:rPr>
                <a:t>DR Azure Region</a:t>
              </a:r>
            </a:p>
          </p:txBody>
        </p:sp>
        <p:sp>
          <p:nvSpPr>
            <p:cNvPr id="43" name="TextBox 42"/>
            <p:cNvSpPr txBox="1"/>
            <p:nvPr/>
          </p:nvSpPr>
          <p:spPr>
            <a:xfrm>
              <a:off x="1794835" y="6100379"/>
              <a:ext cx="999294" cy="210816"/>
            </a:xfrm>
            <a:prstGeom prst="rect">
              <a:avLst/>
            </a:prstGeom>
            <a:noFill/>
          </p:spPr>
          <p:txBody>
            <a:bodyPr wrap="square" lIns="0" tIns="0" rIns="0" bIns="0" rtlCol="0">
              <a:noAutofit/>
            </a:bodyPr>
            <a:lstStyle/>
            <a:p>
              <a:pPr algn="ctr">
                <a:lnSpc>
                  <a:spcPct val="90000"/>
                </a:lnSpc>
                <a:spcAft>
                  <a:spcPts val="600"/>
                </a:spcAft>
              </a:pPr>
              <a:r>
                <a:rPr lang="en-US" sz="900">
                  <a:solidFill>
                    <a:schemeClr val="accent4"/>
                  </a:solidFill>
                </a:rPr>
                <a:t>QA (NFS)</a:t>
              </a:r>
              <a:br>
                <a:rPr lang="en-US" sz="900">
                  <a:solidFill>
                    <a:schemeClr val="accent4"/>
                  </a:solidFill>
                </a:rPr>
              </a:br>
              <a:r>
                <a:rPr lang="en-US" sz="900">
                  <a:solidFill>
                    <a:schemeClr val="accent4"/>
                  </a:solidFill>
                </a:rPr>
                <a:t>Storage</a:t>
              </a:r>
            </a:p>
          </p:txBody>
        </p:sp>
        <p:sp>
          <p:nvSpPr>
            <p:cNvPr id="44" name="TextBox 43"/>
            <p:cNvSpPr txBox="1"/>
            <p:nvPr/>
          </p:nvSpPr>
          <p:spPr>
            <a:xfrm>
              <a:off x="2917087" y="6082134"/>
              <a:ext cx="999294" cy="210816"/>
            </a:xfrm>
            <a:prstGeom prst="rect">
              <a:avLst/>
            </a:prstGeom>
            <a:noFill/>
          </p:spPr>
          <p:txBody>
            <a:bodyPr wrap="square" lIns="0" tIns="0" rIns="0" bIns="0" rtlCol="0">
              <a:noAutofit/>
            </a:bodyPr>
            <a:lstStyle/>
            <a:p>
              <a:pPr algn="ctr">
                <a:lnSpc>
                  <a:spcPct val="90000"/>
                </a:lnSpc>
                <a:spcAft>
                  <a:spcPts val="600"/>
                </a:spcAft>
              </a:pPr>
              <a:r>
                <a:rPr lang="en-US" sz="900">
                  <a:solidFill>
                    <a:schemeClr val="accent4"/>
                  </a:solidFill>
                </a:rPr>
                <a:t>SAP HANA</a:t>
              </a:r>
              <a:br>
                <a:rPr lang="en-US" sz="900">
                  <a:solidFill>
                    <a:schemeClr val="accent4"/>
                  </a:solidFill>
                </a:rPr>
              </a:br>
              <a:r>
                <a:rPr lang="en-US" sz="900">
                  <a:solidFill>
                    <a:schemeClr val="accent4"/>
                  </a:solidFill>
                </a:rPr>
                <a:t>Large Instances</a:t>
              </a:r>
              <a:br>
                <a:rPr lang="en-US" sz="900">
                  <a:solidFill>
                    <a:schemeClr val="accent4"/>
                  </a:solidFill>
                </a:rPr>
              </a:br>
              <a:r>
                <a:rPr lang="en-US" sz="900">
                  <a:solidFill>
                    <a:schemeClr val="accent4"/>
                  </a:solidFill>
                </a:rPr>
                <a:t>(DR/QA)</a:t>
              </a:r>
            </a:p>
          </p:txBody>
        </p:sp>
        <p:sp>
          <p:nvSpPr>
            <p:cNvPr id="45" name="TextBox 44"/>
            <p:cNvSpPr txBox="1"/>
            <p:nvPr/>
          </p:nvSpPr>
          <p:spPr>
            <a:xfrm>
              <a:off x="4015619" y="6064667"/>
              <a:ext cx="999294" cy="210816"/>
            </a:xfrm>
            <a:prstGeom prst="rect">
              <a:avLst/>
            </a:prstGeom>
            <a:noFill/>
          </p:spPr>
          <p:txBody>
            <a:bodyPr wrap="square" lIns="0" tIns="0" rIns="0" bIns="0" rtlCol="0">
              <a:noAutofit/>
            </a:bodyPr>
            <a:lstStyle/>
            <a:p>
              <a:pPr algn="ctr">
                <a:lnSpc>
                  <a:spcPct val="90000"/>
                </a:lnSpc>
                <a:spcAft>
                  <a:spcPts val="600"/>
                </a:spcAft>
              </a:pPr>
              <a:r>
                <a:rPr lang="en-US" sz="900">
                  <a:solidFill>
                    <a:schemeClr val="accent4"/>
                  </a:solidFill>
                </a:rPr>
                <a:t>DR (NFS)</a:t>
              </a:r>
              <a:br>
                <a:rPr lang="en-US" sz="900">
                  <a:solidFill>
                    <a:schemeClr val="accent4"/>
                  </a:solidFill>
                </a:rPr>
              </a:br>
              <a:r>
                <a:rPr lang="en-US" sz="900">
                  <a:solidFill>
                    <a:schemeClr val="accent4"/>
                  </a:solidFill>
                </a:rPr>
                <a:t>Storage</a:t>
              </a:r>
            </a:p>
          </p:txBody>
        </p:sp>
        <p:cxnSp>
          <p:nvCxnSpPr>
            <p:cNvPr id="58" name="Straight Arrow Connector 57"/>
            <p:cNvCxnSpPr/>
            <p:nvPr/>
          </p:nvCxnSpPr>
          <p:spPr>
            <a:xfrm rot="16200000">
              <a:off x="3984418" y="5532723"/>
              <a:ext cx="0" cy="504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rot="5400000" flipH="1">
              <a:off x="2819393" y="5532722"/>
              <a:ext cx="0" cy="504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pic>
          <p:nvPicPr>
            <p:cNvPr id="93" name="Picture 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3709" y="5552405"/>
              <a:ext cx="529729" cy="529729"/>
            </a:xfrm>
            <a:prstGeom prst="rect">
              <a:avLst/>
            </a:prstGeom>
          </p:spPr>
        </p:pic>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2771" y="5552404"/>
              <a:ext cx="529729" cy="529729"/>
            </a:xfrm>
            <a:prstGeom prst="rect">
              <a:avLst/>
            </a:prstGeom>
          </p:spPr>
        </p:pic>
        <p:grpSp>
          <p:nvGrpSpPr>
            <p:cNvPr id="133" name="Group 31"/>
            <p:cNvGrpSpPr>
              <a:grpSpLocks noChangeAspect="1"/>
            </p:cNvGrpSpPr>
            <p:nvPr/>
          </p:nvGrpSpPr>
          <p:grpSpPr bwMode="auto">
            <a:xfrm>
              <a:off x="3191766" y="5718643"/>
              <a:ext cx="425843" cy="132158"/>
              <a:chOff x="979" y="2296"/>
              <a:chExt cx="638" cy="198"/>
            </a:xfrm>
          </p:grpSpPr>
          <p:sp>
            <p:nvSpPr>
              <p:cNvPr id="134" name="AutoShape 30"/>
              <p:cNvSpPr>
                <a:spLocks noChangeAspect="1" noChangeArrowheads="1" noTextEdit="1"/>
              </p:cNvSpPr>
              <p:nvPr/>
            </p:nvSpPr>
            <p:spPr bwMode="auto">
              <a:xfrm>
                <a:off x="979" y="2296"/>
                <a:ext cx="638"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2"/>
              <p:cNvSpPr>
                <a:spLocks/>
              </p:cNvSpPr>
              <p:nvPr/>
            </p:nvSpPr>
            <p:spPr bwMode="auto">
              <a:xfrm>
                <a:off x="979" y="2296"/>
                <a:ext cx="636" cy="196"/>
              </a:xfrm>
              <a:custGeom>
                <a:avLst/>
                <a:gdLst>
                  <a:gd name="T0" fmla="*/ 10 w 266"/>
                  <a:gd name="T1" fmla="*/ 0 h 80"/>
                  <a:gd name="T2" fmla="*/ 255 w 266"/>
                  <a:gd name="T3" fmla="*/ 0 h 80"/>
                  <a:gd name="T4" fmla="*/ 266 w 266"/>
                  <a:gd name="T5" fmla="*/ 11 h 80"/>
                  <a:gd name="T6" fmla="*/ 266 w 266"/>
                  <a:gd name="T7" fmla="*/ 69 h 80"/>
                  <a:gd name="T8" fmla="*/ 255 w 266"/>
                  <a:gd name="T9" fmla="*/ 80 h 80"/>
                  <a:gd name="T10" fmla="*/ 10 w 266"/>
                  <a:gd name="T11" fmla="*/ 80 h 80"/>
                  <a:gd name="T12" fmla="*/ 0 w 266"/>
                  <a:gd name="T13" fmla="*/ 69 h 80"/>
                  <a:gd name="T14" fmla="*/ 0 w 266"/>
                  <a:gd name="T15" fmla="*/ 11 h 80"/>
                  <a:gd name="T16" fmla="*/ 10 w 266"/>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 h="80">
                    <a:moveTo>
                      <a:pt x="10" y="0"/>
                    </a:moveTo>
                    <a:cubicBezTo>
                      <a:pt x="255" y="0"/>
                      <a:pt x="255" y="0"/>
                      <a:pt x="255" y="0"/>
                    </a:cubicBezTo>
                    <a:cubicBezTo>
                      <a:pt x="261" y="0"/>
                      <a:pt x="266" y="5"/>
                      <a:pt x="266" y="11"/>
                    </a:cubicBezTo>
                    <a:cubicBezTo>
                      <a:pt x="266" y="69"/>
                      <a:pt x="266" y="69"/>
                      <a:pt x="266" y="69"/>
                    </a:cubicBezTo>
                    <a:cubicBezTo>
                      <a:pt x="266" y="75"/>
                      <a:pt x="261" y="80"/>
                      <a:pt x="255" y="80"/>
                    </a:cubicBezTo>
                    <a:cubicBezTo>
                      <a:pt x="10" y="80"/>
                      <a:pt x="10" y="80"/>
                      <a:pt x="10" y="80"/>
                    </a:cubicBezTo>
                    <a:cubicBezTo>
                      <a:pt x="4" y="80"/>
                      <a:pt x="0" y="75"/>
                      <a:pt x="0" y="69"/>
                    </a:cubicBezTo>
                    <a:cubicBezTo>
                      <a:pt x="0" y="11"/>
                      <a:pt x="0" y="11"/>
                      <a:pt x="0" y="11"/>
                    </a:cubicBezTo>
                    <a:cubicBezTo>
                      <a:pt x="0" y="5"/>
                      <a:pt x="4" y="0"/>
                      <a:pt x="10" y="0"/>
                    </a:cubicBezTo>
                    <a:close/>
                  </a:path>
                </a:pathLst>
              </a:custGeom>
              <a:solidFill>
                <a:srgbClr val="306D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Oval 33"/>
              <p:cNvSpPr>
                <a:spLocks noChangeArrowheads="1"/>
              </p:cNvSpPr>
              <p:nvPr/>
            </p:nvSpPr>
            <p:spPr bwMode="auto">
              <a:xfrm>
                <a:off x="1008" y="2418"/>
                <a:ext cx="38" cy="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34"/>
              <p:cNvSpPr>
                <a:spLocks noChangeArrowheads="1"/>
              </p:cNvSpPr>
              <p:nvPr/>
            </p:nvSpPr>
            <p:spPr bwMode="auto">
              <a:xfrm>
                <a:off x="1457" y="2423"/>
                <a:ext cx="136"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35"/>
              <p:cNvSpPr>
                <a:spLocks noChangeArrowheads="1"/>
              </p:cNvSpPr>
              <p:nvPr/>
            </p:nvSpPr>
            <p:spPr bwMode="auto">
              <a:xfrm>
                <a:off x="1457" y="2448"/>
                <a:ext cx="136"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36"/>
              <p:cNvSpPr>
                <a:spLocks noChangeArrowheads="1"/>
              </p:cNvSpPr>
              <p:nvPr/>
            </p:nvSpPr>
            <p:spPr bwMode="auto">
              <a:xfrm>
                <a:off x="1457" y="2399"/>
                <a:ext cx="136" cy="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40" name="TextBox 139"/>
          <p:cNvSpPr txBox="1"/>
          <p:nvPr/>
        </p:nvSpPr>
        <p:spPr>
          <a:xfrm>
            <a:off x="4867978" y="4278955"/>
            <a:ext cx="489431" cy="119228"/>
          </a:xfrm>
          <a:prstGeom prst="rect">
            <a:avLst/>
          </a:prstGeom>
          <a:solidFill>
            <a:schemeClr val="bg1"/>
          </a:solidFill>
        </p:spPr>
        <p:txBody>
          <a:bodyPr wrap="none" lIns="0" tIns="0" rIns="0" bIns="0" rtlCol="0">
            <a:noAutofit/>
          </a:bodyPr>
          <a:lstStyle/>
          <a:p>
            <a:pPr algn="ctr">
              <a:lnSpc>
                <a:spcPct val="90000"/>
              </a:lnSpc>
              <a:spcAft>
                <a:spcPts val="600"/>
              </a:spcAft>
            </a:pPr>
            <a:r>
              <a:rPr lang="en-US" sz="900">
                <a:solidFill>
                  <a:schemeClr val="accent4"/>
                </a:solidFill>
              </a:rPr>
              <a:t>HA Pair</a:t>
            </a:r>
          </a:p>
        </p:txBody>
      </p:sp>
      <p:sp>
        <p:nvSpPr>
          <p:cNvPr id="141" name="TextBox 140"/>
          <p:cNvSpPr txBox="1"/>
          <p:nvPr/>
        </p:nvSpPr>
        <p:spPr>
          <a:xfrm>
            <a:off x="5730707" y="3700480"/>
            <a:ext cx="1191018" cy="230386"/>
          </a:xfrm>
          <a:prstGeom prst="rect">
            <a:avLst/>
          </a:prstGeom>
          <a:noFill/>
        </p:spPr>
        <p:txBody>
          <a:bodyPr wrap="none" lIns="0" tIns="0" rIns="0" bIns="0" rtlCol="0">
            <a:noAutofit/>
          </a:bodyPr>
          <a:lstStyle/>
          <a:p>
            <a:pPr algn="ctr">
              <a:lnSpc>
                <a:spcPct val="90000"/>
              </a:lnSpc>
              <a:spcAft>
                <a:spcPts val="600"/>
              </a:spcAft>
            </a:pPr>
            <a:r>
              <a:rPr lang="en-US" sz="900">
                <a:solidFill>
                  <a:schemeClr val="accent4"/>
                </a:solidFill>
              </a:rPr>
              <a:t>Snapshot</a:t>
            </a:r>
          </a:p>
        </p:txBody>
      </p:sp>
      <p:cxnSp>
        <p:nvCxnSpPr>
          <p:cNvPr id="142" name="Straight Arrow Connector 141"/>
          <p:cNvCxnSpPr/>
          <p:nvPr/>
        </p:nvCxnSpPr>
        <p:spPr>
          <a:xfrm rot="5400000" flipH="1">
            <a:off x="5804762" y="3567255"/>
            <a:ext cx="0" cy="360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rot="16200000">
            <a:off x="6831180" y="3567255"/>
            <a:ext cx="0" cy="360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50" name="Elbow Connector 149"/>
          <p:cNvCxnSpPr/>
          <p:nvPr/>
        </p:nvCxnSpPr>
        <p:spPr>
          <a:xfrm rot="5400000">
            <a:off x="4334506" y="4605850"/>
            <a:ext cx="1656000" cy="720000"/>
          </a:xfrm>
          <a:prstGeom prst="bentConnector2">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4950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F2EBA-C3BC-4A88-B2B8-DAB4EF5D6C0A}"/>
              </a:ext>
            </a:extLst>
          </p:cNvPr>
          <p:cNvSpPr>
            <a:spLocks noGrp="1"/>
          </p:cNvSpPr>
          <p:nvPr>
            <p:ph type="title"/>
          </p:nvPr>
        </p:nvSpPr>
        <p:spPr>
          <a:xfrm>
            <a:off x="435795" y="227014"/>
            <a:ext cx="9184955" cy="773112"/>
          </a:xfrm>
        </p:spPr>
        <p:txBody>
          <a:bodyPr/>
          <a:lstStyle/>
          <a:p>
            <a:r>
              <a:rPr lang="en-US"/>
              <a:t>Only enterprise-grade SAP HANA environment in public cloud</a:t>
            </a:r>
          </a:p>
        </p:txBody>
      </p:sp>
      <p:sp>
        <p:nvSpPr>
          <p:cNvPr id="37" name="Rectangle 36">
            <a:extLst>
              <a:ext uri="{FF2B5EF4-FFF2-40B4-BE49-F238E27FC236}">
                <a16:creationId xmlns:a16="http://schemas.microsoft.com/office/drawing/2014/main" id="{03A9D45F-4E4D-4BE5-94E7-537C151EE1F1}"/>
              </a:ext>
            </a:extLst>
          </p:cNvPr>
          <p:cNvSpPr/>
          <p:nvPr/>
        </p:nvSpPr>
        <p:spPr>
          <a:xfrm>
            <a:off x="609665" y="4099027"/>
            <a:ext cx="3121631" cy="1469592"/>
          </a:xfrm>
          <a:prstGeom prst="rect">
            <a:avLst/>
          </a:prstGeom>
          <a:noFill/>
          <a:ln w="19050">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186521" bIns="0" numCol="1" spcCol="1270" anchor="t" anchorCtr="0">
            <a:spAutoFit/>
          </a:bodyPr>
          <a:lstStyle/>
          <a:p>
            <a:pPr marL="0" lvl="1" defTabSz="951248" fontAlgn="base">
              <a:spcBef>
                <a:spcPts val="612"/>
              </a:spcBef>
              <a:spcAft>
                <a:spcPct val="0"/>
              </a:spcAft>
              <a:defRPr/>
            </a:pPr>
            <a:r>
              <a:rPr lang="en-GB">
                <a:solidFill>
                  <a:schemeClr val="tx2"/>
                </a:solidFill>
                <a:latin typeface="+mj-lt"/>
                <a:cs typeface="Segoe UI Semilight" panose="020B0402040204020203" pitchFamily="34" charset="0"/>
              </a:rPr>
              <a:t>OLTP – Scale up to 24 TB Up to 20 TB certified with 99.99% SLA</a:t>
            </a:r>
          </a:p>
          <a:p>
            <a:pPr marL="0" lvl="1" defTabSz="951248">
              <a:spcBef>
                <a:spcPts val="612"/>
              </a:spcBef>
              <a:defRPr/>
            </a:pPr>
            <a:r>
              <a:rPr lang="en-GB" sz="1428">
                <a:solidFill>
                  <a:srgbClr val="000000"/>
                </a:solidFill>
              </a:rPr>
              <a:t>HA with automatic failover</a:t>
            </a:r>
          </a:p>
          <a:p>
            <a:pPr marL="0" lvl="1" defTabSz="951248">
              <a:spcBef>
                <a:spcPts val="612"/>
              </a:spcBef>
              <a:defRPr/>
            </a:pPr>
            <a:r>
              <a:rPr lang="en-GB" sz="1428">
                <a:solidFill>
                  <a:srgbClr val="000000"/>
                </a:solidFill>
              </a:rPr>
              <a:t> </a:t>
            </a:r>
          </a:p>
        </p:txBody>
      </p:sp>
      <p:sp>
        <p:nvSpPr>
          <p:cNvPr id="38" name="Rectangle 37">
            <a:extLst>
              <a:ext uri="{FF2B5EF4-FFF2-40B4-BE49-F238E27FC236}">
                <a16:creationId xmlns:a16="http://schemas.microsoft.com/office/drawing/2014/main" id="{CC584E5B-13DA-4C10-BC1A-82468E9D2E68}"/>
              </a:ext>
            </a:extLst>
          </p:cNvPr>
          <p:cNvSpPr/>
          <p:nvPr/>
        </p:nvSpPr>
        <p:spPr>
          <a:xfrm>
            <a:off x="4345897" y="4099027"/>
            <a:ext cx="3734385" cy="1484045"/>
          </a:xfrm>
          <a:prstGeom prst="rect">
            <a:avLst/>
          </a:prstGeom>
          <a:noFill/>
          <a:ln w="19050">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186521" bIns="0" numCol="1" spcCol="1270" anchor="t" anchorCtr="0">
            <a:spAutoFit/>
          </a:bodyPr>
          <a:lstStyle/>
          <a:p>
            <a:pPr marL="0" lvl="1" defTabSz="951248" fontAlgn="base">
              <a:spcBef>
                <a:spcPts val="612"/>
              </a:spcBef>
              <a:spcAft>
                <a:spcPct val="0"/>
              </a:spcAft>
              <a:defRPr/>
            </a:pPr>
            <a:r>
              <a:rPr lang="en-GB">
                <a:solidFill>
                  <a:schemeClr val="tx2"/>
                </a:solidFill>
                <a:latin typeface="+mj-lt"/>
                <a:cs typeface="Segoe UI Semilight" panose="020B0402040204020203" pitchFamily="34" charset="0"/>
              </a:rPr>
              <a:t>OLAP - Up to 60 TB certified with 99.99% SLAs</a:t>
            </a:r>
          </a:p>
          <a:p>
            <a:pPr marL="0" lvl="1" defTabSz="951248" fontAlgn="base">
              <a:spcBef>
                <a:spcPts val="612"/>
              </a:spcBef>
              <a:spcAft>
                <a:spcPct val="0"/>
              </a:spcAft>
              <a:defRPr/>
            </a:pPr>
            <a:r>
              <a:rPr lang="en-GB" sz="1428">
                <a:solidFill>
                  <a:srgbClr val="000000"/>
                </a:solidFill>
              </a:rPr>
              <a:t>N+M scale out for cost effectiveness</a:t>
            </a:r>
          </a:p>
          <a:p>
            <a:pPr marL="0" lvl="1" defTabSz="951248" fontAlgn="base">
              <a:spcBef>
                <a:spcPts val="612"/>
              </a:spcBef>
              <a:spcAft>
                <a:spcPct val="0"/>
              </a:spcAft>
              <a:defRPr/>
            </a:pPr>
            <a:r>
              <a:rPr lang="en-GB" sz="1428">
                <a:solidFill>
                  <a:srgbClr val="000000"/>
                </a:solidFill>
              </a:rPr>
              <a:t>Automatic host failover</a:t>
            </a:r>
          </a:p>
          <a:p>
            <a:pPr marL="0" lvl="1" defTabSz="951248" fontAlgn="base">
              <a:spcBef>
                <a:spcPts val="612"/>
              </a:spcBef>
              <a:spcAft>
                <a:spcPct val="0"/>
              </a:spcAft>
              <a:defRPr/>
            </a:pPr>
            <a:r>
              <a:rPr lang="en-GB" sz="1428">
                <a:solidFill>
                  <a:srgbClr val="000000"/>
                </a:solidFill>
              </a:rPr>
              <a:t>Single node SLAs</a:t>
            </a:r>
          </a:p>
        </p:txBody>
      </p:sp>
      <p:sp>
        <p:nvSpPr>
          <p:cNvPr id="39" name="Rectangle 38">
            <a:extLst>
              <a:ext uri="{FF2B5EF4-FFF2-40B4-BE49-F238E27FC236}">
                <a16:creationId xmlns:a16="http://schemas.microsoft.com/office/drawing/2014/main" id="{5ABBA456-76B6-4447-B4F1-931919EC2EB1}"/>
              </a:ext>
            </a:extLst>
          </p:cNvPr>
          <p:cNvSpPr/>
          <p:nvPr/>
        </p:nvSpPr>
        <p:spPr>
          <a:xfrm>
            <a:off x="8308147" y="4099027"/>
            <a:ext cx="3734385" cy="2313339"/>
          </a:xfrm>
          <a:prstGeom prst="rect">
            <a:avLst/>
          </a:prstGeom>
          <a:noFill/>
          <a:ln w="19050">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186521" bIns="0" numCol="1" spcCol="1270" anchor="t" anchorCtr="0">
            <a:spAutoFit/>
          </a:bodyPr>
          <a:lstStyle/>
          <a:p>
            <a:pPr marL="0" lvl="1" defTabSz="951248">
              <a:spcBef>
                <a:spcPts val="612"/>
              </a:spcBef>
              <a:defRPr/>
            </a:pPr>
            <a:r>
              <a:rPr lang="en-GB">
                <a:solidFill>
                  <a:schemeClr val="tx2"/>
                </a:solidFill>
                <a:latin typeface="+mj-lt"/>
                <a:cs typeface="Segoe UI Semilight" panose="020B0402040204020203" pitchFamily="34" charset="0"/>
              </a:rPr>
              <a:t>Integrated backup and disaster recovery</a:t>
            </a:r>
          </a:p>
          <a:p>
            <a:pPr marL="0" lvl="1" defTabSz="951248">
              <a:spcBef>
                <a:spcPts val="612"/>
              </a:spcBef>
              <a:defRPr/>
            </a:pPr>
            <a:r>
              <a:rPr lang="en-GB" sz="1428">
                <a:solidFill>
                  <a:srgbClr val="000000"/>
                </a:solidFill>
              </a:rPr>
              <a:t>Live, consistent, full snapshots in seconds</a:t>
            </a:r>
          </a:p>
          <a:p>
            <a:pPr marL="0" lvl="1" defTabSz="951248">
              <a:spcBef>
                <a:spcPts val="612"/>
              </a:spcBef>
              <a:defRPr/>
            </a:pPr>
            <a:r>
              <a:rPr lang="en-GB" sz="1428">
                <a:solidFill>
                  <a:srgbClr val="000000"/>
                </a:solidFill>
              </a:rPr>
              <a:t>Scheduled - Every 8 hours, daily, weekly</a:t>
            </a:r>
          </a:p>
          <a:p>
            <a:pPr marL="0" lvl="1" defTabSz="951248">
              <a:spcBef>
                <a:spcPts val="612"/>
              </a:spcBef>
              <a:defRPr/>
            </a:pPr>
            <a:r>
              <a:rPr lang="en-GB" sz="1428">
                <a:solidFill>
                  <a:srgbClr val="000000"/>
                </a:solidFill>
              </a:rPr>
              <a:t>Point in time recovery</a:t>
            </a:r>
          </a:p>
          <a:p>
            <a:pPr marL="0" lvl="1" defTabSz="951248">
              <a:spcBef>
                <a:spcPts val="612"/>
              </a:spcBef>
              <a:defRPr/>
            </a:pPr>
            <a:r>
              <a:rPr lang="en-GB" sz="1428">
                <a:solidFill>
                  <a:srgbClr val="000000"/>
                </a:solidFill>
              </a:rPr>
              <a:t>Mirrored snapshots at a paired</a:t>
            </a:r>
            <a:br>
              <a:rPr lang="en-GB" sz="1428">
                <a:solidFill>
                  <a:srgbClr val="000000"/>
                </a:solidFill>
              </a:rPr>
            </a:br>
            <a:r>
              <a:rPr lang="en-GB" sz="1428">
                <a:solidFill>
                  <a:srgbClr val="000000"/>
                </a:solidFill>
              </a:rPr>
              <a:t>datacenter located &gt;500 Kms away</a:t>
            </a:r>
          </a:p>
          <a:p>
            <a:pPr marL="0" lvl="1" defTabSz="951248">
              <a:spcBef>
                <a:spcPts val="612"/>
              </a:spcBef>
              <a:defRPr/>
            </a:pPr>
            <a:endParaRPr lang="en-GB" sz="1428">
              <a:solidFill>
                <a:srgbClr val="000000"/>
              </a:solidFill>
            </a:endParaRPr>
          </a:p>
        </p:txBody>
      </p:sp>
      <p:sp>
        <p:nvSpPr>
          <p:cNvPr id="10" name="IoT_Hub">
            <a:extLst>
              <a:ext uri="{FF2B5EF4-FFF2-40B4-BE49-F238E27FC236}">
                <a16:creationId xmlns:a16="http://schemas.microsoft.com/office/drawing/2014/main" id="{44200005-00A1-104B-9011-65543651EC90}"/>
              </a:ext>
            </a:extLst>
          </p:cNvPr>
          <p:cNvSpPr>
            <a:spLocks noChangeAspect="1" noEditPoints="1"/>
          </p:cNvSpPr>
          <p:nvPr/>
        </p:nvSpPr>
        <p:spPr bwMode="auto">
          <a:xfrm>
            <a:off x="11621461" y="478213"/>
            <a:ext cx="372657" cy="37113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nvGrpSpPr>
          <p:cNvPr id="25" name="Group 24">
            <a:extLst>
              <a:ext uri="{FF2B5EF4-FFF2-40B4-BE49-F238E27FC236}">
                <a16:creationId xmlns:a16="http://schemas.microsoft.com/office/drawing/2014/main" id="{F62B4AF0-D2D2-9B4A-8A46-0C5CE2AF97D0}"/>
              </a:ext>
            </a:extLst>
          </p:cNvPr>
          <p:cNvGrpSpPr/>
          <p:nvPr/>
        </p:nvGrpSpPr>
        <p:grpSpPr>
          <a:xfrm>
            <a:off x="379457" y="1945675"/>
            <a:ext cx="3272410" cy="1923508"/>
            <a:chOff x="371186" y="2070536"/>
            <a:chExt cx="3208536" cy="1885963"/>
          </a:xfrm>
        </p:grpSpPr>
        <p:cxnSp>
          <p:nvCxnSpPr>
            <p:cNvPr id="5" name="Straight Arrow Connector 4">
              <a:extLst>
                <a:ext uri="{FF2B5EF4-FFF2-40B4-BE49-F238E27FC236}">
                  <a16:creationId xmlns:a16="http://schemas.microsoft.com/office/drawing/2014/main" id="{6EF4DD28-10BC-A24D-8BD8-B2F2D66F475E}"/>
                </a:ext>
              </a:extLst>
            </p:cNvPr>
            <p:cNvCxnSpPr/>
            <p:nvPr/>
          </p:nvCxnSpPr>
          <p:spPr>
            <a:xfrm>
              <a:off x="1181867" y="2489908"/>
              <a:ext cx="1371600" cy="0"/>
            </a:xfrm>
            <a:prstGeom prst="straightConnector1">
              <a:avLst/>
            </a:prstGeom>
            <a:ln w="19050">
              <a:solidFill>
                <a:schemeClr val="accent3"/>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054C064D-B23B-5340-94BD-94D7F266103F}"/>
                </a:ext>
              </a:extLst>
            </p:cNvPr>
            <p:cNvCxnSpPr>
              <a:cxnSpLocks/>
            </p:cNvCxnSpPr>
            <p:nvPr/>
          </p:nvCxnSpPr>
          <p:spPr>
            <a:xfrm rot="16200000" flipH="1">
              <a:off x="1892010" y="1726153"/>
              <a:ext cx="12700" cy="2151806"/>
            </a:xfrm>
            <a:prstGeom prst="bentConnector3">
              <a:avLst>
                <a:gd name="adj1" fmla="val 1800000"/>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E3CEA94-E27D-854E-BDEC-C95FDA40B958}"/>
                </a:ext>
              </a:extLst>
            </p:cNvPr>
            <p:cNvCxnSpPr/>
            <p:nvPr/>
          </p:nvCxnSpPr>
          <p:spPr>
            <a:xfrm>
              <a:off x="605093" y="2879300"/>
              <a:ext cx="0" cy="22860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8BF4607-6E44-CB44-8578-4AA3C39D55B1}"/>
                </a:ext>
              </a:extLst>
            </p:cNvPr>
            <p:cNvSpPr>
              <a:spLocks noChangeAspect="1"/>
            </p:cNvSpPr>
            <p:nvPr/>
          </p:nvSpPr>
          <p:spPr bwMode="auto">
            <a:xfrm>
              <a:off x="450347" y="2070536"/>
              <a:ext cx="822960" cy="8229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C3CD955E-4526-4747-A96E-2E65F6FD9010}"/>
                </a:ext>
              </a:extLst>
            </p:cNvPr>
            <p:cNvCxnSpPr/>
            <p:nvPr/>
          </p:nvCxnSpPr>
          <p:spPr>
            <a:xfrm>
              <a:off x="3133257" y="2889738"/>
              <a:ext cx="0" cy="22860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Database_EFC7" title="Icon of a cylinder">
              <a:extLst>
                <a:ext uri="{FF2B5EF4-FFF2-40B4-BE49-F238E27FC236}">
                  <a16:creationId xmlns:a16="http://schemas.microsoft.com/office/drawing/2014/main" id="{C9FF484C-B3AB-5E46-9D26-C3149849D2BA}"/>
                </a:ext>
              </a:extLst>
            </p:cNvPr>
            <p:cNvSpPr>
              <a:spLocks noChangeAspect="1" noEditPoints="1"/>
            </p:cNvSpPr>
            <p:nvPr/>
          </p:nvSpPr>
          <p:spPr bwMode="auto">
            <a:xfrm>
              <a:off x="450347" y="3109100"/>
              <a:ext cx="400833" cy="24903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20" name="Database_EFC7" title="Icon of a cylinder">
              <a:extLst>
                <a:ext uri="{FF2B5EF4-FFF2-40B4-BE49-F238E27FC236}">
                  <a16:creationId xmlns:a16="http://schemas.microsoft.com/office/drawing/2014/main" id="{A51DBF0C-2FDF-1D40-B415-333C87A4D7E5}"/>
                </a:ext>
              </a:extLst>
            </p:cNvPr>
            <p:cNvSpPr>
              <a:spLocks noChangeAspect="1" noEditPoints="1"/>
            </p:cNvSpPr>
            <p:nvPr/>
          </p:nvSpPr>
          <p:spPr bwMode="auto">
            <a:xfrm>
              <a:off x="1764380" y="3243219"/>
              <a:ext cx="268452" cy="34894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21" name="Database_EFC7" title="Icon of a cylinder">
              <a:extLst>
                <a:ext uri="{FF2B5EF4-FFF2-40B4-BE49-F238E27FC236}">
                  <a16:creationId xmlns:a16="http://schemas.microsoft.com/office/drawing/2014/main" id="{C25D244D-EB56-A440-8AFA-1309BFF34BAD}"/>
                </a:ext>
              </a:extLst>
            </p:cNvPr>
            <p:cNvSpPr>
              <a:spLocks noChangeAspect="1" noEditPoints="1"/>
            </p:cNvSpPr>
            <p:nvPr/>
          </p:nvSpPr>
          <p:spPr bwMode="auto">
            <a:xfrm>
              <a:off x="2932840" y="3103653"/>
              <a:ext cx="400833" cy="24903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22" name="Rectangle 21">
              <a:extLst>
                <a:ext uri="{FF2B5EF4-FFF2-40B4-BE49-F238E27FC236}">
                  <a16:creationId xmlns:a16="http://schemas.microsoft.com/office/drawing/2014/main" id="{63F30BBF-0430-9341-965B-99251ECE0EA9}"/>
                </a:ext>
              </a:extLst>
            </p:cNvPr>
            <p:cNvSpPr>
              <a:spLocks noChangeAspect="1"/>
            </p:cNvSpPr>
            <p:nvPr/>
          </p:nvSpPr>
          <p:spPr bwMode="auto">
            <a:xfrm>
              <a:off x="2602153" y="2070536"/>
              <a:ext cx="822960" cy="8229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5DD58B08-914C-1E43-A910-9FF6F8F55349}"/>
                </a:ext>
              </a:extLst>
            </p:cNvPr>
            <p:cNvCxnSpPr/>
            <p:nvPr/>
          </p:nvCxnSpPr>
          <p:spPr>
            <a:xfrm>
              <a:off x="1897359" y="3006648"/>
              <a:ext cx="0" cy="22860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A61DDCA-10D2-324D-A9D1-E86A38487EC4}"/>
                </a:ext>
              </a:extLst>
            </p:cNvPr>
            <p:cNvSpPr txBox="1"/>
            <p:nvPr/>
          </p:nvSpPr>
          <p:spPr>
            <a:xfrm>
              <a:off x="371186" y="2244496"/>
              <a:ext cx="949725" cy="464999"/>
            </a:xfrm>
            <a:prstGeom prst="rect">
              <a:avLst/>
            </a:prstGeom>
            <a:noFill/>
          </p:spPr>
          <p:txBody>
            <a:bodyPr wrap="square" lIns="186521" tIns="149217" rIns="186521" bIns="149217" rtlCol="0">
              <a:spAutoFit/>
            </a:bodyPr>
            <a:lstStyle/>
            <a:p>
              <a:pPr algn="ctr">
                <a:lnSpc>
                  <a:spcPct val="90000"/>
                </a:lnSpc>
                <a:spcAft>
                  <a:spcPts val="612"/>
                </a:spcAft>
              </a:pPr>
              <a:r>
                <a:rPr lang="en-US" sz="1224" b="1">
                  <a:latin typeface="Segoe UI Semibold" panose="020B0502040204020203" pitchFamily="34" charset="0"/>
                  <a:ea typeface="Segoe UI Semibold" panose="020B0502040204020203" pitchFamily="34" charset="0"/>
                  <a:cs typeface="Segoe UI Semibold" panose="020B0502040204020203" pitchFamily="34" charset="0"/>
                </a:rPr>
                <a:t>Primary</a:t>
              </a:r>
            </a:p>
          </p:txBody>
        </p:sp>
        <p:sp>
          <p:nvSpPr>
            <p:cNvPr id="28" name="TextBox 27">
              <a:extLst>
                <a:ext uri="{FF2B5EF4-FFF2-40B4-BE49-F238E27FC236}">
                  <a16:creationId xmlns:a16="http://schemas.microsoft.com/office/drawing/2014/main" id="{D238DB69-5B16-C04A-AD18-B634E0135E0A}"/>
                </a:ext>
              </a:extLst>
            </p:cNvPr>
            <p:cNvSpPr txBox="1"/>
            <p:nvPr/>
          </p:nvSpPr>
          <p:spPr>
            <a:xfrm>
              <a:off x="2463519" y="2246195"/>
              <a:ext cx="1116203" cy="464999"/>
            </a:xfrm>
            <a:prstGeom prst="rect">
              <a:avLst/>
            </a:prstGeom>
            <a:noFill/>
          </p:spPr>
          <p:txBody>
            <a:bodyPr wrap="none" lIns="186521" tIns="149217" rIns="186521" bIns="149217" rtlCol="0">
              <a:spAutoFit/>
            </a:bodyPr>
            <a:lstStyle/>
            <a:p>
              <a:pPr>
                <a:lnSpc>
                  <a:spcPct val="90000"/>
                </a:lnSpc>
                <a:spcAft>
                  <a:spcPts val="612"/>
                </a:spcAft>
              </a:pPr>
              <a:r>
                <a:rPr lang="en-US" sz="1224" b="1">
                  <a:latin typeface="Segoe UI Semibold" panose="020B0502040204020203" pitchFamily="34" charset="0"/>
                  <a:ea typeface="Segoe UI Semibold" panose="020B0502040204020203" pitchFamily="34" charset="0"/>
                  <a:cs typeface="Segoe UI Semibold" panose="020B0502040204020203" pitchFamily="34" charset="0"/>
                </a:rPr>
                <a:t>Secondary</a:t>
              </a:r>
            </a:p>
          </p:txBody>
        </p:sp>
        <p:sp>
          <p:nvSpPr>
            <p:cNvPr id="29" name="TextBox 28">
              <a:extLst>
                <a:ext uri="{FF2B5EF4-FFF2-40B4-BE49-F238E27FC236}">
                  <a16:creationId xmlns:a16="http://schemas.microsoft.com/office/drawing/2014/main" id="{2D89DE63-875E-AD4F-AB0C-BEDCD7D69451}"/>
                </a:ext>
              </a:extLst>
            </p:cNvPr>
            <p:cNvSpPr txBox="1"/>
            <p:nvPr/>
          </p:nvSpPr>
          <p:spPr>
            <a:xfrm>
              <a:off x="1613149" y="2512664"/>
              <a:ext cx="606576" cy="433965"/>
            </a:xfrm>
            <a:prstGeom prst="rect">
              <a:avLst/>
            </a:prstGeom>
            <a:noFill/>
          </p:spPr>
          <p:txBody>
            <a:bodyPr wrap="none" lIns="186521" tIns="149217" rIns="186521" bIns="149217" rtlCol="0">
              <a:spAutoFit/>
            </a:bodyPr>
            <a:lstStyle/>
            <a:p>
              <a:pPr>
                <a:lnSpc>
                  <a:spcPct val="90000"/>
                </a:lnSpc>
                <a:spcAft>
                  <a:spcPts val="612"/>
                </a:spcAft>
              </a:pPr>
              <a:r>
                <a:rPr lang="en-US" sz="1020">
                  <a:latin typeface="Segoe UI" panose="020B0502040204020203" pitchFamily="34" charset="0"/>
                  <a:ea typeface="Segoe UI" panose="020B0502040204020203" pitchFamily="34" charset="0"/>
                  <a:cs typeface="Segoe UI" panose="020B0502040204020203" pitchFamily="34" charset="0"/>
                </a:rPr>
                <a:t>HSR</a:t>
              </a:r>
            </a:p>
          </p:txBody>
        </p:sp>
        <p:sp>
          <p:nvSpPr>
            <p:cNvPr id="30" name="TextBox 29">
              <a:extLst>
                <a:ext uri="{FF2B5EF4-FFF2-40B4-BE49-F238E27FC236}">
                  <a16:creationId xmlns:a16="http://schemas.microsoft.com/office/drawing/2014/main" id="{C52DC70D-E689-0742-972E-28EAAAC4A5D7}"/>
                </a:ext>
              </a:extLst>
            </p:cNvPr>
            <p:cNvSpPr txBox="1"/>
            <p:nvPr/>
          </p:nvSpPr>
          <p:spPr>
            <a:xfrm>
              <a:off x="1454255" y="3519776"/>
              <a:ext cx="901529" cy="436723"/>
            </a:xfrm>
            <a:prstGeom prst="rect">
              <a:avLst/>
            </a:prstGeom>
            <a:noFill/>
          </p:spPr>
          <p:txBody>
            <a:bodyPr wrap="none" lIns="186521" tIns="149217" rIns="186521" bIns="149217" rtlCol="0">
              <a:spAutoFit/>
            </a:bodyPr>
            <a:lstStyle/>
            <a:p>
              <a:pPr>
                <a:lnSpc>
                  <a:spcPct val="90000"/>
                </a:lnSpc>
                <a:spcAft>
                  <a:spcPts val="612"/>
                </a:spcAft>
              </a:pPr>
              <a:r>
                <a:rPr lang="en-US" sz="1020">
                  <a:latin typeface="Segoe UI" panose="020B0502040204020203" pitchFamily="34" charset="0"/>
                  <a:ea typeface="Segoe UI" panose="020B0502040204020203" pitchFamily="34" charset="0"/>
                  <a:cs typeface="Segoe UI" panose="020B0502040204020203" pitchFamily="34" charset="0"/>
                </a:rPr>
                <a:t>STONITH</a:t>
              </a:r>
            </a:p>
          </p:txBody>
        </p:sp>
      </p:grpSp>
      <p:grpSp>
        <p:nvGrpSpPr>
          <p:cNvPr id="47" name="Group 46">
            <a:extLst>
              <a:ext uri="{FF2B5EF4-FFF2-40B4-BE49-F238E27FC236}">
                <a16:creationId xmlns:a16="http://schemas.microsoft.com/office/drawing/2014/main" id="{CAE7E0FC-5AE9-9243-972C-C8934C87FB65}"/>
              </a:ext>
            </a:extLst>
          </p:cNvPr>
          <p:cNvGrpSpPr/>
          <p:nvPr/>
        </p:nvGrpSpPr>
        <p:grpSpPr>
          <a:xfrm>
            <a:off x="4362893" y="1574772"/>
            <a:ext cx="2614809" cy="1914160"/>
            <a:chOff x="4557757" y="1544035"/>
            <a:chExt cx="2563771" cy="1876798"/>
          </a:xfrm>
        </p:grpSpPr>
        <p:sp>
          <p:nvSpPr>
            <p:cNvPr id="48" name="arrow_18" title="Icon of a tightly curved arrow pointing to the left">
              <a:extLst>
                <a:ext uri="{FF2B5EF4-FFF2-40B4-BE49-F238E27FC236}">
                  <a16:creationId xmlns:a16="http://schemas.microsoft.com/office/drawing/2014/main" id="{0D82746C-0CBC-CF4F-A1DF-5E4F793FE259}"/>
                </a:ext>
              </a:extLst>
            </p:cNvPr>
            <p:cNvSpPr>
              <a:spLocks noChangeAspect="1" noEditPoints="1"/>
            </p:cNvSpPr>
            <p:nvPr/>
          </p:nvSpPr>
          <p:spPr bwMode="auto">
            <a:xfrm rot="18900000">
              <a:off x="5868840" y="1544035"/>
              <a:ext cx="565785" cy="822960"/>
            </a:xfrm>
            <a:custGeom>
              <a:avLst/>
              <a:gdLst>
                <a:gd name="T0" fmla="*/ 102 w 242"/>
                <a:gd name="T1" fmla="*/ 102 h 355"/>
                <a:gd name="T2" fmla="*/ 0 w 242"/>
                <a:gd name="T3" fmla="*/ 102 h 355"/>
                <a:gd name="T4" fmla="*/ 0 w 242"/>
                <a:gd name="T5" fmla="*/ 0 h 355"/>
                <a:gd name="T6" fmla="*/ 64 w 242"/>
                <a:gd name="T7" fmla="*/ 355 h 355"/>
                <a:gd name="T8" fmla="*/ 225 w 242"/>
                <a:gd name="T9" fmla="*/ 190 h 355"/>
                <a:gd name="T10" fmla="*/ 242 w 242"/>
                <a:gd name="T11" fmla="*/ 129 h 355"/>
                <a:gd name="T12" fmla="*/ 128 w 242"/>
                <a:gd name="T13" fmla="*/ 14 h 355"/>
                <a:gd name="T14" fmla="*/ 0 w 242"/>
                <a:gd name="T15" fmla="*/ 102 h 3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55">
                  <a:moveTo>
                    <a:pt x="102" y="102"/>
                  </a:moveTo>
                  <a:cubicBezTo>
                    <a:pt x="0" y="102"/>
                    <a:pt x="0" y="102"/>
                    <a:pt x="0" y="102"/>
                  </a:cubicBezTo>
                  <a:cubicBezTo>
                    <a:pt x="0" y="0"/>
                    <a:pt x="0" y="0"/>
                    <a:pt x="0" y="0"/>
                  </a:cubicBezTo>
                  <a:moveTo>
                    <a:pt x="64" y="355"/>
                  </a:moveTo>
                  <a:cubicBezTo>
                    <a:pt x="64" y="355"/>
                    <a:pt x="194" y="227"/>
                    <a:pt x="225" y="190"/>
                  </a:cubicBezTo>
                  <a:cubicBezTo>
                    <a:pt x="242" y="169"/>
                    <a:pt x="242" y="151"/>
                    <a:pt x="242" y="129"/>
                  </a:cubicBezTo>
                  <a:cubicBezTo>
                    <a:pt x="242" y="66"/>
                    <a:pt x="191" y="14"/>
                    <a:pt x="128" y="14"/>
                  </a:cubicBezTo>
                  <a:cubicBezTo>
                    <a:pt x="64" y="14"/>
                    <a:pt x="38" y="57"/>
                    <a:pt x="0" y="102"/>
                  </a:cubicBezTo>
                </a:path>
              </a:pathLst>
            </a:custGeom>
            <a:noFill/>
            <a:ln w="19050" cap="sq">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cxnSp>
          <p:nvCxnSpPr>
            <p:cNvPr id="49" name="Straight Connector 48">
              <a:extLst>
                <a:ext uri="{FF2B5EF4-FFF2-40B4-BE49-F238E27FC236}">
                  <a16:creationId xmlns:a16="http://schemas.microsoft.com/office/drawing/2014/main" id="{99200587-D77C-D446-8BBE-38E806884CDF}"/>
                </a:ext>
              </a:extLst>
            </p:cNvPr>
            <p:cNvCxnSpPr/>
            <p:nvPr/>
          </p:nvCxnSpPr>
          <p:spPr>
            <a:xfrm>
              <a:off x="6343312" y="2596747"/>
              <a:ext cx="0" cy="256383"/>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A010EF9-32A8-974D-8601-8D717CCE058F}"/>
                </a:ext>
              </a:extLst>
            </p:cNvPr>
            <p:cNvCxnSpPr/>
            <p:nvPr/>
          </p:nvCxnSpPr>
          <p:spPr>
            <a:xfrm>
              <a:off x="5291512" y="2579257"/>
              <a:ext cx="0" cy="256383"/>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14F114F-EC1A-7047-811D-E069F4A25032}"/>
                </a:ext>
              </a:extLst>
            </p:cNvPr>
            <p:cNvCxnSpPr/>
            <p:nvPr/>
          </p:nvCxnSpPr>
          <p:spPr>
            <a:xfrm>
              <a:off x="5797620" y="2432182"/>
              <a:ext cx="0" cy="622891"/>
            </a:xfrm>
            <a:prstGeom prst="line">
              <a:avLst/>
            </a:prstGeom>
            <a:ln w="190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Database_EFC7" title="Icon of a cylinder">
              <a:extLst>
                <a:ext uri="{FF2B5EF4-FFF2-40B4-BE49-F238E27FC236}">
                  <a16:creationId xmlns:a16="http://schemas.microsoft.com/office/drawing/2014/main" id="{F25422E1-425F-3B4E-9506-D655057A64D7}"/>
                </a:ext>
              </a:extLst>
            </p:cNvPr>
            <p:cNvSpPr>
              <a:spLocks noChangeAspect="1" noEditPoints="1"/>
            </p:cNvSpPr>
            <p:nvPr/>
          </p:nvSpPr>
          <p:spPr bwMode="auto">
            <a:xfrm>
              <a:off x="5656926" y="3055073"/>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cxnSp>
          <p:nvCxnSpPr>
            <p:cNvPr id="53" name="Elbow Connector 52">
              <a:extLst>
                <a:ext uri="{FF2B5EF4-FFF2-40B4-BE49-F238E27FC236}">
                  <a16:creationId xmlns:a16="http://schemas.microsoft.com/office/drawing/2014/main" id="{EBF1373A-BD01-8341-A7B1-69392E062304}"/>
                </a:ext>
              </a:extLst>
            </p:cNvPr>
            <p:cNvCxnSpPr>
              <a:cxnSpLocks/>
            </p:cNvCxnSpPr>
            <p:nvPr/>
          </p:nvCxnSpPr>
          <p:spPr>
            <a:xfrm rot="16200000" flipH="1">
              <a:off x="5846783" y="1550614"/>
              <a:ext cx="12700" cy="2151806"/>
            </a:xfrm>
            <a:prstGeom prst="bentConnector3">
              <a:avLst>
                <a:gd name="adj1" fmla="val 1800000"/>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F46DBF6D-6CC6-F94B-B280-073A724ABD2A}"/>
                </a:ext>
              </a:extLst>
            </p:cNvPr>
            <p:cNvSpPr/>
            <p:nvPr/>
          </p:nvSpPr>
          <p:spPr bwMode="auto">
            <a:xfrm>
              <a:off x="4557757" y="2189950"/>
              <a:ext cx="442807" cy="4428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3130F3CC-69ED-D740-A7CD-CFB86A892C7D}"/>
                </a:ext>
              </a:extLst>
            </p:cNvPr>
            <p:cNvSpPr/>
            <p:nvPr/>
          </p:nvSpPr>
          <p:spPr bwMode="auto">
            <a:xfrm>
              <a:off x="5085668" y="2191874"/>
              <a:ext cx="442807" cy="4428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BB39833F-A616-AE42-A7DB-78B9544167CD}"/>
                </a:ext>
              </a:extLst>
            </p:cNvPr>
            <p:cNvSpPr/>
            <p:nvPr/>
          </p:nvSpPr>
          <p:spPr bwMode="auto">
            <a:xfrm>
              <a:off x="5614563" y="2196410"/>
              <a:ext cx="442807" cy="4428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FDEFF1A3-9EE5-B140-A8B3-9950EB168BE0}"/>
                </a:ext>
              </a:extLst>
            </p:cNvPr>
            <p:cNvSpPr/>
            <p:nvPr/>
          </p:nvSpPr>
          <p:spPr bwMode="auto">
            <a:xfrm>
              <a:off x="6146642" y="2196410"/>
              <a:ext cx="442807" cy="4428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CAF18C3C-CEDC-BB40-A521-37EF260D30D7}"/>
                </a:ext>
              </a:extLst>
            </p:cNvPr>
            <p:cNvSpPr/>
            <p:nvPr/>
          </p:nvSpPr>
          <p:spPr bwMode="auto">
            <a:xfrm>
              <a:off x="6678721" y="2196409"/>
              <a:ext cx="442807" cy="4428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0C7A58C7-B658-144C-BC6E-08BDB9D327BA}"/>
                </a:ext>
              </a:extLst>
            </p:cNvPr>
            <p:cNvSpPr txBox="1"/>
            <p:nvPr/>
          </p:nvSpPr>
          <p:spPr>
            <a:xfrm>
              <a:off x="4580715" y="2189950"/>
              <a:ext cx="375389" cy="433965"/>
            </a:xfrm>
            <a:prstGeom prst="rect">
              <a:avLst/>
            </a:prstGeom>
            <a:noFill/>
          </p:spPr>
          <p:txBody>
            <a:bodyPr wrap="square" lIns="0" tIns="149217" rIns="0" bIns="149217" rtlCol="0">
              <a:spAutoFit/>
            </a:bodyPr>
            <a:lstStyle/>
            <a:p>
              <a:pPr algn="ctr">
                <a:lnSpc>
                  <a:spcPct val="90000"/>
                </a:lnSpc>
                <a:spcAft>
                  <a:spcPts val="612"/>
                </a:spcAft>
              </a:pPr>
              <a:r>
                <a:rPr lang="en-US" sz="1020">
                  <a:latin typeface="Segoe UI" panose="020B0502040204020203" pitchFamily="34" charset="0"/>
                  <a:ea typeface="Segoe UI" panose="020B0502040204020203" pitchFamily="34" charset="0"/>
                  <a:cs typeface="Segoe UI" panose="020B0502040204020203" pitchFamily="34" charset="0"/>
                </a:rPr>
                <a:t>M</a:t>
              </a:r>
            </a:p>
          </p:txBody>
        </p:sp>
        <p:sp>
          <p:nvSpPr>
            <p:cNvPr id="60" name="TextBox 59">
              <a:extLst>
                <a:ext uri="{FF2B5EF4-FFF2-40B4-BE49-F238E27FC236}">
                  <a16:creationId xmlns:a16="http://schemas.microsoft.com/office/drawing/2014/main" id="{6C51679C-A752-544A-A268-792FEC8E4E1F}"/>
                </a:ext>
              </a:extLst>
            </p:cNvPr>
            <p:cNvSpPr txBox="1"/>
            <p:nvPr/>
          </p:nvSpPr>
          <p:spPr>
            <a:xfrm>
              <a:off x="5081754" y="2192551"/>
              <a:ext cx="437325" cy="433965"/>
            </a:xfrm>
            <a:prstGeom prst="rect">
              <a:avLst/>
            </a:prstGeom>
            <a:noFill/>
          </p:spPr>
          <p:txBody>
            <a:bodyPr wrap="square" lIns="0" tIns="149217" rIns="0" bIns="149217" rtlCol="0">
              <a:spAutoFit/>
            </a:bodyPr>
            <a:lstStyle/>
            <a:p>
              <a:pPr algn="ctr">
                <a:lnSpc>
                  <a:spcPct val="90000"/>
                </a:lnSpc>
                <a:spcAft>
                  <a:spcPts val="612"/>
                </a:spcAft>
              </a:pPr>
              <a:r>
                <a:rPr lang="en-US" sz="1020">
                  <a:latin typeface="Segoe UI" panose="020B0502040204020203" pitchFamily="34" charset="0"/>
                  <a:ea typeface="Segoe UI" panose="020B0502040204020203" pitchFamily="34" charset="0"/>
                  <a:cs typeface="Segoe UI" panose="020B0502040204020203" pitchFamily="34" charset="0"/>
                </a:rPr>
                <a:t>S1</a:t>
              </a:r>
            </a:p>
          </p:txBody>
        </p:sp>
        <p:sp>
          <p:nvSpPr>
            <p:cNvPr id="61" name="TextBox 60">
              <a:extLst>
                <a:ext uri="{FF2B5EF4-FFF2-40B4-BE49-F238E27FC236}">
                  <a16:creationId xmlns:a16="http://schemas.microsoft.com/office/drawing/2014/main" id="{956BEA34-DD49-C64A-9B0D-339B4A62ED6D}"/>
                </a:ext>
              </a:extLst>
            </p:cNvPr>
            <p:cNvSpPr txBox="1"/>
            <p:nvPr/>
          </p:nvSpPr>
          <p:spPr>
            <a:xfrm>
              <a:off x="5590741" y="2195152"/>
              <a:ext cx="474711" cy="433965"/>
            </a:xfrm>
            <a:prstGeom prst="rect">
              <a:avLst/>
            </a:prstGeom>
            <a:noFill/>
          </p:spPr>
          <p:txBody>
            <a:bodyPr wrap="square" lIns="0" tIns="149217" rIns="0" bIns="149217" rtlCol="0">
              <a:spAutoFit/>
            </a:bodyPr>
            <a:lstStyle/>
            <a:p>
              <a:pPr algn="ctr">
                <a:lnSpc>
                  <a:spcPct val="90000"/>
                </a:lnSpc>
                <a:spcAft>
                  <a:spcPts val="612"/>
                </a:spcAft>
              </a:pPr>
              <a:r>
                <a:rPr lang="en-US" sz="1020">
                  <a:latin typeface="Segoe UI" panose="020B0502040204020203" pitchFamily="34" charset="0"/>
                  <a:ea typeface="Segoe UI" panose="020B0502040204020203" pitchFamily="34" charset="0"/>
                  <a:cs typeface="Segoe UI" panose="020B0502040204020203" pitchFamily="34" charset="0"/>
                </a:rPr>
                <a:t>S2</a:t>
              </a:r>
            </a:p>
          </p:txBody>
        </p:sp>
        <p:sp>
          <p:nvSpPr>
            <p:cNvPr id="62" name="TextBox 61">
              <a:extLst>
                <a:ext uri="{FF2B5EF4-FFF2-40B4-BE49-F238E27FC236}">
                  <a16:creationId xmlns:a16="http://schemas.microsoft.com/office/drawing/2014/main" id="{2789FD7E-48DD-8D41-B007-713D24687321}"/>
                </a:ext>
              </a:extLst>
            </p:cNvPr>
            <p:cNvSpPr txBox="1"/>
            <p:nvPr/>
          </p:nvSpPr>
          <p:spPr>
            <a:xfrm>
              <a:off x="6151540" y="2197753"/>
              <a:ext cx="417558" cy="433965"/>
            </a:xfrm>
            <a:prstGeom prst="rect">
              <a:avLst/>
            </a:prstGeom>
            <a:noFill/>
          </p:spPr>
          <p:txBody>
            <a:bodyPr wrap="square" lIns="0" tIns="149217" rIns="0" bIns="149217" rtlCol="0">
              <a:spAutoFit/>
            </a:bodyPr>
            <a:lstStyle/>
            <a:p>
              <a:pPr algn="ctr">
                <a:lnSpc>
                  <a:spcPct val="90000"/>
                </a:lnSpc>
                <a:spcAft>
                  <a:spcPts val="612"/>
                </a:spcAft>
              </a:pPr>
              <a:r>
                <a:rPr lang="en-US" sz="1020">
                  <a:latin typeface="Segoe UI" panose="020B0502040204020203" pitchFamily="34" charset="0"/>
                  <a:ea typeface="Segoe UI" panose="020B0502040204020203" pitchFamily="34" charset="0"/>
                  <a:cs typeface="Segoe UI" panose="020B0502040204020203" pitchFamily="34" charset="0"/>
                </a:rPr>
                <a:t>SB1</a:t>
              </a:r>
            </a:p>
          </p:txBody>
        </p:sp>
        <p:sp>
          <p:nvSpPr>
            <p:cNvPr id="63" name="TextBox 62">
              <a:extLst>
                <a:ext uri="{FF2B5EF4-FFF2-40B4-BE49-F238E27FC236}">
                  <a16:creationId xmlns:a16="http://schemas.microsoft.com/office/drawing/2014/main" id="{E093B662-76F0-3941-B290-8C6E9CC1F8E9}"/>
                </a:ext>
              </a:extLst>
            </p:cNvPr>
            <p:cNvSpPr txBox="1"/>
            <p:nvPr/>
          </p:nvSpPr>
          <p:spPr>
            <a:xfrm>
              <a:off x="6678720" y="2200354"/>
              <a:ext cx="432717" cy="433965"/>
            </a:xfrm>
            <a:prstGeom prst="rect">
              <a:avLst/>
            </a:prstGeom>
            <a:noFill/>
          </p:spPr>
          <p:txBody>
            <a:bodyPr wrap="square" lIns="0" tIns="149217" rIns="0" bIns="149217" rtlCol="0">
              <a:spAutoFit/>
            </a:bodyPr>
            <a:lstStyle/>
            <a:p>
              <a:pPr algn="ctr">
                <a:lnSpc>
                  <a:spcPct val="90000"/>
                </a:lnSpc>
                <a:spcAft>
                  <a:spcPts val="612"/>
                </a:spcAft>
              </a:pPr>
              <a:r>
                <a:rPr lang="en-US" sz="1020">
                  <a:latin typeface="Segoe UI" panose="020B0502040204020203" pitchFamily="34" charset="0"/>
                  <a:ea typeface="Segoe UI" panose="020B0502040204020203" pitchFamily="34" charset="0"/>
                  <a:cs typeface="Segoe UI" panose="020B0502040204020203" pitchFamily="34" charset="0"/>
                </a:rPr>
                <a:t>SB2</a:t>
              </a:r>
            </a:p>
          </p:txBody>
        </p:sp>
        <p:sp>
          <p:nvSpPr>
            <p:cNvPr id="64" name="illegal" title="Icon of a circle with a diagonal line through it">
              <a:extLst>
                <a:ext uri="{FF2B5EF4-FFF2-40B4-BE49-F238E27FC236}">
                  <a16:creationId xmlns:a16="http://schemas.microsoft.com/office/drawing/2014/main" id="{277C1734-5787-4749-8918-86B5C3B685CF}"/>
                </a:ext>
              </a:extLst>
            </p:cNvPr>
            <p:cNvSpPr>
              <a:spLocks noChangeAspect="1" noEditPoints="1"/>
            </p:cNvSpPr>
            <p:nvPr/>
          </p:nvSpPr>
          <p:spPr bwMode="auto">
            <a:xfrm>
              <a:off x="5647798" y="2230517"/>
              <a:ext cx="366765" cy="365760"/>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9050" cap="sq">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algn="ctr"/>
              <a:endParaRPr lang="en-US" sz="1873"/>
            </a:p>
          </p:txBody>
        </p:sp>
      </p:grpSp>
      <p:grpSp>
        <p:nvGrpSpPr>
          <p:cNvPr id="65" name="Group 64">
            <a:extLst>
              <a:ext uri="{FF2B5EF4-FFF2-40B4-BE49-F238E27FC236}">
                <a16:creationId xmlns:a16="http://schemas.microsoft.com/office/drawing/2014/main" id="{1A04BE3E-ABE9-4A48-9475-7C9CBB8BB86A}"/>
              </a:ext>
            </a:extLst>
          </p:cNvPr>
          <p:cNvGrpSpPr/>
          <p:nvPr/>
        </p:nvGrpSpPr>
        <p:grpSpPr>
          <a:xfrm>
            <a:off x="8375095" y="1962353"/>
            <a:ext cx="3031580" cy="1015160"/>
            <a:chOff x="2190644" y="2196789"/>
            <a:chExt cx="2972407" cy="995345"/>
          </a:xfrm>
        </p:grpSpPr>
        <p:grpSp>
          <p:nvGrpSpPr>
            <p:cNvPr id="66" name="Group 65">
              <a:extLst>
                <a:ext uri="{FF2B5EF4-FFF2-40B4-BE49-F238E27FC236}">
                  <a16:creationId xmlns:a16="http://schemas.microsoft.com/office/drawing/2014/main" id="{C3875ED5-6C68-E846-BD31-71C2D92768CF}"/>
                </a:ext>
              </a:extLst>
            </p:cNvPr>
            <p:cNvGrpSpPr/>
            <p:nvPr/>
          </p:nvGrpSpPr>
          <p:grpSpPr>
            <a:xfrm>
              <a:off x="2580518" y="2196789"/>
              <a:ext cx="617151" cy="545012"/>
              <a:chOff x="3858812" y="1995170"/>
              <a:chExt cx="844164" cy="745490"/>
            </a:xfrm>
          </p:grpSpPr>
          <p:sp>
            <p:nvSpPr>
              <p:cNvPr id="92" name="Database_EFC7" title="Icon of a cylinder">
                <a:extLst>
                  <a:ext uri="{FF2B5EF4-FFF2-40B4-BE49-F238E27FC236}">
                    <a16:creationId xmlns:a16="http://schemas.microsoft.com/office/drawing/2014/main" id="{FF9EA8A8-15C1-674F-A7A0-679DADCAFFBC}"/>
                  </a:ext>
                </a:extLst>
              </p:cNvPr>
              <p:cNvSpPr>
                <a:spLocks noChangeAspect="1" noEditPoints="1"/>
              </p:cNvSpPr>
              <p:nvPr/>
            </p:nvSpPr>
            <p:spPr bwMode="auto">
              <a:xfrm>
                <a:off x="3858812" y="199517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93" name="Database_EFC7" title="Icon of a cylinder">
                <a:extLst>
                  <a:ext uri="{FF2B5EF4-FFF2-40B4-BE49-F238E27FC236}">
                    <a16:creationId xmlns:a16="http://schemas.microsoft.com/office/drawing/2014/main" id="{81BDCBEB-025B-074F-BA59-B5CD737A3339}"/>
                  </a:ext>
                </a:extLst>
              </p:cNvPr>
              <p:cNvSpPr>
                <a:spLocks noChangeAspect="1" noEditPoints="1"/>
              </p:cNvSpPr>
              <p:nvPr/>
            </p:nvSpPr>
            <p:spPr bwMode="auto">
              <a:xfrm>
                <a:off x="4140200" y="219202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94" name="Database_EFC7" title="Icon of a cylinder">
                <a:extLst>
                  <a:ext uri="{FF2B5EF4-FFF2-40B4-BE49-F238E27FC236}">
                    <a16:creationId xmlns:a16="http://schemas.microsoft.com/office/drawing/2014/main" id="{9A391778-B752-0D4F-A6FC-13E72E70008E}"/>
                  </a:ext>
                </a:extLst>
              </p:cNvPr>
              <p:cNvSpPr>
                <a:spLocks noChangeAspect="1" noEditPoints="1"/>
              </p:cNvSpPr>
              <p:nvPr/>
            </p:nvSpPr>
            <p:spPr bwMode="auto">
              <a:xfrm>
                <a:off x="4421588" y="237490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67" name="Group 66">
              <a:extLst>
                <a:ext uri="{FF2B5EF4-FFF2-40B4-BE49-F238E27FC236}">
                  <a16:creationId xmlns:a16="http://schemas.microsoft.com/office/drawing/2014/main" id="{8E54C6D5-A91F-254A-B105-908279355DE0}"/>
                </a:ext>
              </a:extLst>
            </p:cNvPr>
            <p:cNvGrpSpPr/>
            <p:nvPr/>
          </p:nvGrpSpPr>
          <p:grpSpPr>
            <a:xfrm>
              <a:off x="4545900" y="2196789"/>
              <a:ext cx="617151" cy="545012"/>
              <a:chOff x="3858812" y="1995170"/>
              <a:chExt cx="844164" cy="745490"/>
            </a:xfrm>
          </p:grpSpPr>
          <p:sp>
            <p:nvSpPr>
              <p:cNvPr id="89" name="Database_EFC7" title="Icon of a cylinder">
                <a:extLst>
                  <a:ext uri="{FF2B5EF4-FFF2-40B4-BE49-F238E27FC236}">
                    <a16:creationId xmlns:a16="http://schemas.microsoft.com/office/drawing/2014/main" id="{20FBD658-A691-5E43-8006-C8A13DC78CE4}"/>
                  </a:ext>
                </a:extLst>
              </p:cNvPr>
              <p:cNvSpPr>
                <a:spLocks noChangeAspect="1" noEditPoints="1"/>
              </p:cNvSpPr>
              <p:nvPr/>
            </p:nvSpPr>
            <p:spPr bwMode="auto">
              <a:xfrm>
                <a:off x="3858812" y="199517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90" name="Database_EFC7" title="Icon of a cylinder">
                <a:extLst>
                  <a:ext uri="{FF2B5EF4-FFF2-40B4-BE49-F238E27FC236}">
                    <a16:creationId xmlns:a16="http://schemas.microsoft.com/office/drawing/2014/main" id="{645D8139-2459-DB44-B0FA-63BA91FF4B95}"/>
                  </a:ext>
                </a:extLst>
              </p:cNvPr>
              <p:cNvSpPr>
                <a:spLocks noChangeAspect="1" noEditPoints="1"/>
              </p:cNvSpPr>
              <p:nvPr/>
            </p:nvSpPr>
            <p:spPr bwMode="auto">
              <a:xfrm>
                <a:off x="4140200" y="219202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91" name="Database_EFC7" title="Icon of a cylinder">
                <a:extLst>
                  <a:ext uri="{FF2B5EF4-FFF2-40B4-BE49-F238E27FC236}">
                    <a16:creationId xmlns:a16="http://schemas.microsoft.com/office/drawing/2014/main" id="{B6C5E33E-727F-FA45-8E1D-8DF37269BE2A}"/>
                  </a:ext>
                </a:extLst>
              </p:cNvPr>
              <p:cNvSpPr>
                <a:spLocks noChangeAspect="1" noEditPoints="1"/>
              </p:cNvSpPr>
              <p:nvPr/>
            </p:nvSpPr>
            <p:spPr bwMode="auto">
              <a:xfrm>
                <a:off x="4421588" y="237490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cxnSp>
          <p:nvCxnSpPr>
            <p:cNvPr id="68" name="Straight Arrow Connector 67">
              <a:extLst>
                <a:ext uri="{FF2B5EF4-FFF2-40B4-BE49-F238E27FC236}">
                  <a16:creationId xmlns:a16="http://schemas.microsoft.com/office/drawing/2014/main" id="{77C0D9C6-5B29-7647-9B94-28A826FDDCB8}"/>
                </a:ext>
              </a:extLst>
            </p:cNvPr>
            <p:cNvCxnSpPr>
              <a:cxnSpLocks/>
            </p:cNvCxnSpPr>
            <p:nvPr/>
          </p:nvCxnSpPr>
          <p:spPr>
            <a:xfrm>
              <a:off x="3367803" y="2408813"/>
              <a:ext cx="548640" cy="0"/>
            </a:xfrm>
            <a:prstGeom prst="straightConnector1">
              <a:avLst/>
            </a:prstGeom>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9DF7C6A7-4961-0743-90C9-FE8A54736DB6}"/>
                </a:ext>
              </a:extLst>
            </p:cNvPr>
            <p:cNvGrpSpPr/>
            <p:nvPr/>
          </p:nvGrpSpPr>
          <p:grpSpPr>
            <a:xfrm>
              <a:off x="2190644" y="2410652"/>
              <a:ext cx="1050159" cy="781482"/>
              <a:chOff x="2437042" y="4041276"/>
              <a:chExt cx="1457917" cy="1084917"/>
            </a:xfrm>
          </p:grpSpPr>
          <p:grpSp>
            <p:nvGrpSpPr>
              <p:cNvPr id="80" name="Group 79">
                <a:extLst>
                  <a:ext uri="{FF2B5EF4-FFF2-40B4-BE49-F238E27FC236}">
                    <a16:creationId xmlns:a16="http://schemas.microsoft.com/office/drawing/2014/main" id="{11A8431E-4DA6-2442-981F-77A2AA0609F5}"/>
                  </a:ext>
                </a:extLst>
              </p:cNvPr>
              <p:cNvGrpSpPr/>
              <p:nvPr/>
            </p:nvGrpSpPr>
            <p:grpSpPr>
              <a:xfrm>
                <a:off x="2437042" y="4041276"/>
                <a:ext cx="617151" cy="545012"/>
                <a:chOff x="3858812" y="1995170"/>
                <a:chExt cx="844164" cy="745490"/>
              </a:xfrm>
            </p:grpSpPr>
            <p:sp>
              <p:nvSpPr>
                <p:cNvPr id="86" name="Database_EFC7" title="Icon of a cylinder">
                  <a:extLst>
                    <a:ext uri="{FF2B5EF4-FFF2-40B4-BE49-F238E27FC236}">
                      <a16:creationId xmlns:a16="http://schemas.microsoft.com/office/drawing/2014/main" id="{32320A00-A91A-884B-A01D-CAB053553C45}"/>
                    </a:ext>
                  </a:extLst>
                </p:cNvPr>
                <p:cNvSpPr>
                  <a:spLocks noChangeAspect="1" noEditPoints="1"/>
                </p:cNvSpPr>
                <p:nvPr/>
              </p:nvSpPr>
              <p:spPr bwMode="auto">
                <a:xfrm>
                  <a:off x="3858812" y="199517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87" name="Database_EFC7" title="Icon of a cylinder">
                  <a:extLst>
                    <a:ext uri="{FF2B5EF4-FFF2-40B4-BE49-F238E27FC236}">
                      <a16:creationId xmlns:a16="http://schemas.microsoft.com/office/drawing/2014/main" id="{C89C9E17-8AFA-4F4B-A813-03D24BBA2737}"/>
                    </a:ext>
                  </a:extLst>
                </p:cNvPr>
                <p:cNvSpPr>
                  <a:spLocks noChangeAspect="1" noEditPoints="1"/>
                </p:cNvSpPr>
                <p:nvPr/>
              </p:nvSpPr>
              <p:spPr bwMode="auto">
                <a:xfrm>
                  <a:off x="4140200" y="219202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88" name="Database_EFC7" title="Icon of a cylinder">
                  <a:extLst>
                    <a:ext uri="{FF2B5EF4-FFF2-40B4-BE49-F238E27FC236}">
                      <a16:creationId xmlns:a16="http://schemas.microsoft.com/office/drawing/2014/main" id="{75B94490-7422-544A-B80C-06E708C5BB34}"/>
                    </a:ext>
                  </a:extLst>
                </p:cNvPr>
                <p:cNvSpPr>
                  <a:spLocks noChangeAspect="1" noEditPoints="1"/>
                </p:cNvSpPr>
                <p:nvPr/>
              </p:nvSpPr>
              <p:spPr bwMode="auto">
                <a:xfrm>
                  <a:off x="4421588" y="237490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81" name="Group 80">
                <a:extLst>
                  <a:ext uri="{FF2B5EF4-FFF2-40B4-BE49-F238E27FC236}">
                    <a16:creationId xmlns:a16="http://schemas.microsoft.com/office/drawing/2014/main" id="{720D05F9-FF6E-3A40-8481-91C9C4B2FAB8}"/>
                  </a:ext>
                </a:extLst>
              </p:cNvPr>
              <p:cNvGrpSpPr/>
              <p:nvPr/>
            </p:nvGrpSpPr>
            <p:grpSpPr>
              <a:xfrm>
                <a:off x="3054193" y="4447482"/>
                <a:ext cx="617151" cy="545012"/>
                <a:chOff x="3858812" y="1995170"/>
                <a:chExt cx="844164" cy="745490"/>
              </a:xfrm>
            </p:grpSpPr>
            <p:sp>
              <p:nvSpPr>
                <p:cNvPr id="83" name="Database_EFC7" title="Icon of a cylinder">
                  <a:extLst>
                    <a:ext uri="{FF2B5EF4-FFF2-40B4-BE49-F238E27FC236}">
                      <a16:creationId xmlns:a16="http://schemas.microsoft.com/office/drawing/2014/main" id="{87D9F07C-3F24-6A40-A6CA-E02F7DB3D897}"/>
                    </a:ext>
                  </a:extLst>
                </p:cNvPr>
                <p:cNvSpPr>
                  <a:spLocks noChangeAspect="1" noEditPoints="1"/>
                </p:cNvSpPr>
                <p:nvPr/>
              </p:nvSpPr>
              <p:spPr bwMode="auto">
                <a:xfrm>
                  <a:off x="3858812" y="199517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84" name="Database_EFC7" title="Icon of a cylinder">
                  <a:extLst>
                    <a:ext uri="{FF2B5EF4-FFF2-40B4-BE49-F238E27FC236}">
                      <a16:creationId xmlns:a16="http://schemas.microsoft.com/office/drawing/2014/main" id="{9711FD74-AAB3-6A4C-9538-34CD24E2F138}"/>
                    </a:ext>
                  </a:extLst>
                </p:cNvPr>
                <p:cNvSpPr>
                  <a:spLocks noChangeAspect="1" noEditPoints="1"/>
                </p:cNvSpPr>
                <p:nvPr/>
              </p:nvSpPr>
              <p:spPr bwMode="auto">
                <a:xfrm>
                  <a:off x="4140200" y="219202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85" name="Database_EFC7" title="Icon of a cylinder">
                  <a:extLst>
                    <a:ext uri="{FF2B5EF4-FFF2-40B4-BE49-F238E27FC236}">
                      <a16:creationId xmlns:a16="http://schemas.microsoft.com/office/drawing/2014/main" id="{B93D1062-E2CF-FA48-AF4A-A8F4E48E6183}"/>
                    </a:ext>
                  </a:extLst>
                </p:cNvPr>
                <p:cNvSpPr>
                  <a:spLocks noChangeAspect="1" noEditPoints="1"/>
                </p:cNvSpPr>
                <p:nvPr/>
              </p:nvSpPr>
              <p:spPr bwMode="auto">
                <a:xfrm>
                  <a:off x="4421588" y="237490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sp>
            <p:nvSpPr>
              <p:cNvPr id="82" name="Database_EFC7" title="Icon of a cylinder">
                <a:extLst>
                  <a:ext uri="{FF2B5EF4-FFF2-40B4-BE49-F238E27FC236}">
                    <a16:creationId xmlns:a16="http://schemas.microsoft.com/office/drawing/2014/main" id="{A49E57E5-D12E-7D4E-B8F1-4BA2A77EAE34}"/>
                  </a:ext>
                </a:extLst>
              </p:cNvPr>
              <p:cNvSpPr>
                <a:spLocks noChangeAspect="1" noEditPoints="1"/>
              </p:cNvSpPr>
              <p:nvPr/>
            </p:nvSpPr>
            <p:spPr bwMode="auto">
              <a:xfrm>
                <a:off x="3689242" y="4858794"/>
                <a:ext cx="205717" cy="2673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70" name="Group 69">
              <a:extLst>
                <a:ext uri="{FF2B5EF4-FFF2-40B4-BE49-F238E27FC236}">
                  <a16:creationId xmlns:a16="http://schemas.microsoft.com/office/drawing/2014/main" id="{07B1C5EC-841D-D449-B67A-29C198482AA6}"/>
                </a:ext>
              </a:extLst>
            </p:cNvPr>
            <p:cNvGrpSpPr/>
            <p:nvPr/>
          </p:nvGrpSpPr>
          <p:grpSpPr>
            <a:xfrm>
              <a:off x="4112892" y="2408813"/>
              <a:ext cx="1050159" cy="781482"/>
              <a:chOff x="2437042" y="4041276"/>
              <a:chExt cx="1457917" cy="1084917"/>
            </a:xfrm>
          </p:grpSpPr>
          <p:grpSp>
            <p:nvGrpSpPr>
              <p:cNvPr id="71" name="Group 70">
                <a:extLst>
                  <a:ext uri="{FF2B5EF4-FFF2-40B4-BE49-F238E27FC236}">
                    <a16:creationId xmlns:a16="http://schemas.microsoft.com/office/drawing/2014/main" id="{BDBFEC50-CD10-1F4E-B04A-9DEAF025E56C}"/>
                  </a:ext>
                </a:extLst>
              </p:cNvPr>
              <p:cNvGrpSpPr/>
              <p:nvPr/>
            </p:nvGrpSpPr>
            <p:grpSpPr>
              <a:xfrm>
                <a:off x="2437042" y="4041276"/>
                <a:ext cx="617151" cy="545012"/>
                <a:chOff x="3858812" y="1995170"/>
                <a:chExt cx="844164" cy="745490"/>
              </a:xfrm>
            </p:grpSpPr>
            <p:sp>
              <p:nvSpPr>
                <p:cNvPr id="77" name="Database_EFC7" title="Icon of a cylinder">
                  <a:extLst>
                    <a:ext uri="{FF2B5EF4-FFF2-40B4-BE49-F238E27FC236}">
                      <a16:creationId xmlns:a16="http://schemas.microsoft.com/office/drawing/2014/main" id="{22C751D7-12A0-4745-AF0D-1D9438A2A8A9}"/>
                    </a:ext>
                  </a:extLst>
                </p:cNvPr>
                <p:cNvSpPr>
                  <a:spLocks noChangeAspect="1" noEditPoints="1"/>
                </p:cNvSpPr>
                <p:nvPr/>
              </p:nvSpPr>
              <p:spPr bwMode="auto">
                <a:xfrm>
                  <a:off x="3858812" y="199517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78" name="Database_EFC7" title="Icon of a cylinder">
                  <a:extLst>
                    <a:ext uri="{FF2B5EF4-FFF2-40B4-BE49-F238E27FC236}">
                      <a16:creationId xmlns:a16="http://schemas.microsoft.com/office/drawing/2014/main" id="{01E73362-2802-524F-9806-FC07268A1DC6}"/>
                    </a:ext>
                  </a:extLst>
                </p:cNvPr>
                <p:cNvSpPr>
                  <a:spLocks noChangeAspect="1" noEditPoints="1"/>
                </p:cNvSpPr>
                <p:nvPr/>
              </p:nvSpPr>
              <p:spPr bwMode="auto">
                <a:xfrm>
                  <a:off x="4140200" y="219202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79" name="Database_EFC7" title="Icon of a cylinder">
                  <a:extLst>
                    <a:ext uri="{FF2B5EF4-FFF2-40B4-BE49-F238E27FC236}">
                      <a16:creationId xmlns:a16="http://schemas.microsoft.com/office/drawing/2014/main" id="{DE26FCCD-7016-1441-AD36-9A63E72AB0F0}"/>
                    </a:ext>
                  </a:extLst>
                </p:cNvPr>
                <p:cNvSpPr>
                  <a:spLocks noChangeAspect="1" noEditPoints="1"/>
                </p:cNvSpPr>
                <p:nvPr/>
              </p:nvSpPr>
              <p:spPr bwMode="auto">
                <a:xfrm>
                  <a:off x="4421588" y="237490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72" name="Group 71">
                <a:extLst>
                  <a:ext uri="{FF2B5EF4-FFF2-40B4-BE49-F238E27FC236}">
                    <a16:creationId xmlns:a16="http://schemas.microsoft.com/office/drawing/2014/main" id="{97C84CA7-95D8-8046-B5EB-C83C47CABEB5}"/>
                  </a:ext>
                </a:extLst>
              </p:cNvPr>
              <p:cNvGrpSpPr/>
              <p:nvPr/>
            </p:nvGrpSpPr>
            <p:grpSpPr>
              <a:xfrm>
                <a:off x="3054193" y="4447482"/>
                <a:ext cx="617151" cy="545012"/>
                <a:chOff x="3858812" y="1995170"/>
                <a:chExt cx="844164" cy="745490"/>
              </a:xfrm>
            </p:grpSpPr>
            <p:sp>
              <p:nvSpPr>
                <p:cNvPr id="74" name="Database_EFC7" title="Icon of a cylinder">
                  <a:extLst>
                    <a:ext uri="{FF2B5EF4-FFF2-40B4-BE49-F238E27FC236}">
                      <a16:creationId xmlns:a16="http://schemas.microsoft.com/office/drawing/2014/main" id="{61518D7F-F5CC-2440-8FBF-8895AE61206C}"/>
                    </a:ext>
                  </a:extLst>
                </p:cNvPr>
                <p:cNvSpPr>
                  <a:spLocks noChangeAspect="1" noEditPoints="1"/>
                </p:cNvSpPr>
                <p:nvPr/>
              </p:nvSpPr>
              <p:spPr bwMode="auto">
                <a:xfrm>
                  <a:off x="3858812" y="199517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75" name="Database_EFC7" title="Icon of a cylinder">
                  <a:extLst>
                    <a:ext uri="{FF2B5EF4-FFF2-40B4-BE49-F238E27FC236}">
                      <a16:creationId xmlns:a16="http://schemas.microsoft.com/office/drawing/2014/main" id="{A7179C57-475E-4340-8C8E-45590AFFD0DA}"/>
                    </a:ext>
                  </a:extLst>
                </p:cNvPr>
                <p:cNvSpPr>
                  <a:spLocks noChangeAspect="1" noEditPoints="1"/>
                </p:cNvSpPr>
                <p:nvPr/>
              </p:nvSpPr>
              <p:spPr bwMode="auto">
                <a:xfrm>
                  <a:off x="4140200" y="219202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76" name="Database_EFC7" title="Icon of a cylinder">
                  <a:extLst>
                    <a:ext uri="{FF2B5EF4-FFF2-40B4-BE49-F238E27FC236}">
                      <a16:creationId xmlns:a16="http://schemas.microsoft.com/office/drawing/2014/main" id="{A0C91BE2-306C-7F49-BA37-05803DA2FCE5}"/>
                    </a:ext>
                  </a:extLst>
                </p:cNvPr>
                <p:cNvSpPr>
                  <a:spLocks noChangeAspect="1" noEditPoints="1"/>
                </p:cNvSpPr>
                <p:nvPr/>
              </p:nvSpPr>
              <p:spPr bwMode="auto">
                <a:xfrm>
                  <a:off x="4421588" y="237490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sp>
            <p:nvSpPr>
              <p:cNvPr id="73" name="Database_EFC7" title="Icon of a cylinder">
                <a:extLst>
                  <a:ext uri="{FF2B5EF4-FFF2-40B4-BE49-F238E27FC236}">
                    <a16:creationId xmlns:a16="http://schemas.microsoft.com/office/drawing/2014/main" id="{EE3BF0AE-1721-C045-B91F-3A2C1AA4427F}"/>
                  </a:ext>
                </a:extLst>
              </p:cNvPr>
              <p:cNvSpPr>
                <a:spLocks noChangeAspect="1" noEditPoints="1"/>
              </p:cNvSpPr>
              <p:nvPr/>
            </p:nvSpPr>
            <p:spPr bwMode="auto">
              <a:xfrm>
                <a:off x="3689242" y="4858794"/>
                <a:ext cx="205717" cy="2673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spTree>
    <p:extLst>
      <p:ext uri="{BB962C8B-B14F-4D97-AF65-F5344CB8AC3E}">
        <p14:creationId xmlns:p14="http://schemas.microsoft.com/office/powerpoint/2010/main" val="259568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1000"/>
                                        <p:tgtEl>
                                          <p:spTgt spid="38"/>
                                        </p:tgtEl>
                                      </p:cBhvr>
                                    </p:animEffect>
                                  </p:childTnLst>
                                </p:cTn>
                              </p:par>
                            </p:childTnLst>
                          </p:cTn>
                        </p:par>
                        <p:par>
                          <p:cTn id="12" fill="hold">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up)">
                                      <p:cBhvr>
                                        <p:cTn id="15"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00728-D741-4361-9263-FBACB085439C}"/>
              </a:ext>
            </a:extLst>
          </p:cNvPr>
          <p:cNvSpPr>
            <a:spLocks noGrp="1"/>
          </p:cNvSpPr>
          <p:nvPr>
            <p:ph type="title"/>
          </p:nvPr>
        </p:nvSpPr>
        <p:spPr/>
        <p:txBody>
          <a:bodyPr/>
          <a:lstStyle/>
          <a:p>
            <a:r>
              <a:rPr lang="en-US"/>
              <a:t>Most number of HANA certifications in the public cloud</a:t>
            </a:r>
          </a:p>
        </p:txBody>
      </p:sp>
      <p:pic>
        <p:nvPicPr>
          <p:cNvPr id="3" name="Picture 2">
            <a:extLst>
              <a:ext uri="{FF2B5EF4-FFF2-40B4-BE49-F238E27FC236}">
                <a16:creationId xmlns:a16="http://schemas.microsoft.com/office/drawing/2014/main" id="{85B4F53B-70AC-4904-B16F-B99C745644E5}"/>
              </a:ext>
            </a:extLst>
          </p:cNvPr>
          <p:cNvPicPr>
            <a:picLocks noChangeAspect="1"/>
          </p:cNvPicPr>
          <p:nvPr/>
        </p:nvPicPr>
        <p:blipFill>
          <a:blip r:embed="rId2"/>
          <a:stretch>
            <a:fillRect/>
          </a:stretch>
        </p:blipFill>
        <p:spPr>
          <a:xfrm>
            <a:off x="708610" y="1101562"/>
            <a:ext cx="3811007" cy="48686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4DA19554-6AC3-4324-AB22-E6624F19284E}"/>
              </a:ext>
            </a:extLst>
          </p:cNvPr>
          <p:cNvSpPr txBox="1"/>
          <p:nvPr/>
        </p:nvSpPr>
        <p:spPr>
          <a:xfrm>
            <a:off x="536624" y="5980392"/>
            <a:ext cx="3982993" cy="499095"/>
          </a:xfrm>
          <a:prstGeom prst="rect">
            <a:avLst/>
          </a:prstGeom>
          <a:noFill/>
        </p:spPr>
        <p:txBody>
          <a:bodyPr wrap="square" lIns="186521" tIns="149217" rIns="186521" bIns="149217" rtlCol="0">
            <a:spAutoFit/>
          </a:bodyPr>
          <a:lstStyle/>
          <a:p>
            <a:pPr>
              <a:lnSpc>
                <a:spcPct val="90000"/>
              </a:lnSpc>
              <a:spcAft>
                <a:spcPts val="612"/>
              </a:spcAft>
            </a:pPr>
            <a:r>
              <a:rPr lang="en-US" sz="1428">
                <a:solidFill>
                  <a:schemeClr val="tx2"/>
                </a:solidFill>
              </a:rPr>
              <a:t>Azure: 20 certifications from 112 GB to 20 TB</a:t>
            </a:r>
          </a:p>
        </p:txBody>
      </p:sp>
      <p:sp>
        <p:nvSpPr>
          <p:cNvPr id="6" name="TextBox 5">
            <a:extLst>
              <a:ext uri="{FF2B5EF4-FFF2-40B4-BE49-F238E27FC236}">
                <a16:creationId xmlns:a16="http://schemas.microsoft.com/office/drawing/2014/main" id="{0C90DA20-7E4A-4D40-B699-E54DF04C8B2E}"/>
              </a:ext>
            </a:extLst>
          </p:cNvPr>
          <p:cNvSpPr txBox="1"/>
          <p:nvPr/>
        </p:nvSpPr>
        <p:spPr>
          <a:xfrm>
            <a:off x="4757626" y="5980392"/>
            <a:ext cx="3982993" cy="499107"/>
          </a:xfrm>
          <a:prstGeom prst="rect">
            <a:avLst/>
          </a:prstGeom>
          <a:noFill/>
        </p:spPr>
        <p:txBody>
          <a:bodyPr wrap="square" lIns="186521" tIns="149217" rIns="186521" bIns="149217" rtlCol="0">
            <a:spAutoFit/>
          </a:bodyPr>
          <a:lstStyle/>
          <a:p>
            <a:pPr>
              <a:lnSpc>
                <a:spcPct val="90000"/>
              </a:lnSpc>
              <a:spcAft>
                <a:spcPts val="612"/>
              </a:spcAft>
            </a:pPr>
            <a:r>
              <a:rPr lang="en-US" sz="1428">
                <a:solidFill>
                  <a:schemeClr val="tx2"/>
                </a:solidFill>
              </a:rPr>
              <a:t>AWS: 15 certifications from 60 GB to 12 TB</a:t>
            </a:r>
          </a:p>
        </p:txBody>
      </p:sp>
      <p:pic>
        <p:nvPicPr>
          <p:cNvPr id="7" name="Picture 6">
            <a:extLst>
              <a:ext uri="{FF2B5EF4-FFF2-40B4-BE49-F238E27FC236}">
                <a16:creationId xmlns:a16="http://schemas.microsoft.com/office/drawing/2014/main" id="{FEC1A6D2-4E30-4E2F-90C6-0DA3E5BE84C0}"/>
              </a:ext>
            </a:extLst>
          </p:cNvPr>
          <p:cNvPicPr>
            <a:picLocks noChangeAspect="1"/>
          </p:cNvPicPr>
          <p:nvPr/>
        </p:nvPicPr>
        <p:blipFill>
          <a:blip r:embed="rId3"/>
          <a:stretch>
            <a:fillRect/>
          </a:stretch>
        </p:blipFill>
        <p:spPr>
          <a:xfrm>
            <a:off x="8658251" y="3701257"/>
            <a:ext cx="3177654" cy="22576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E7348D37-F1B1-4FC2-B1D4-2D419712444D}"/>
              </a:ext>
            </a:extLst>
          </p:cNvPr>
          <p:cNvSpPr txBox="1"/>
          <p:nvPr/>
        </p:nvSpPr>
        <p:spPr>
          <a:xfrm>
            <a:off x="8445968" y="5970199"/>
            <a:ext cx="3982993" cy="499107"/>
          </a:xfrm>
          <a:prstGeom prst="rect">
            <a:avLst/>
          </a:prstGeom>
          <a:noFill/>
        </p:spPr>
        <p:txBody>
          <a:bodyPr wrap="square" lIns="186521" tIns="149217" rIns="186521" bIns="149217" rtlCol="0">
            <a:spAutoFit/>
          </a:bodyPr>
          <a:lstStyle/>
          <a:p>
            <a:pPr>
              <a:lnSpc>
                <a:spcPct val="90000"/>
              </a:lnSpc>
              <a:spcAft>
                <a:spcPts val="612"/>
              </a:spcAft>
            </a:pPr>
            <a:r>
              <a:rPr lang="en-US" sz="1428">
                <a:solidFill>
                  <a:schemeClr val="tx2"/>
                </a:solidFill>
              </a:rPr>
              <a:t>GCP: 7 certifications from 208 GB to 4 TB</a:t>
            </a:r>
          </a:p>
        </p:txBody>
      </p:sp>
      <p:pic>
        <p:nvPicPr>
          <p:cNvPr id="9" name="Picture 8">
            <a:extLst>
              <a:ext uri="{FF2B5EF4-FFF2-40B4-BE49-F238E27FC236}">
                <a16:creationId xmlns:a16="http://schemas.microsoft.com/office/drawing/2014/main" id="{B8BF8BF3-6F18-443B-B428-B3B71BC83640}"/>
              </a:ext>
            </a:extLst>
          </p:cNvPr>
          <p:cNvPicPr>
            <a:picLocks noChangeAspect="1"/>
          </p:cNvPicPr>
          <p:nvPr/>
        </p:nvPicPr>
        <p:blipFill>
          <a:blip r:embed="rId4"/>
          <a:stretch>
            <a:fillRect/>
          </a:stretch>
        </p:blipFill>
        <p:spPr>
          <a:xfrm>
            <a:off x="4752176" y="1900762"/>
            <a:ext cx="3661172" cy="41416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5402173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DD1928F-1ABC-40D7-97F3-CC7AABCDD1F6}"/>
              </a:ext>
            </a:extLst>
          </p:cNvPr>
          <p:cNvSpPr/>
          <p:nvPr/>
        </p:nvSpPr>
        <p:spPr bwMode="auto">
          <a:xfrm>
            <a:off x="6633620" y="1354495"/>
            <a:ext cx="2255728" cy="4248523"/>
          </a:xfrm>
          <a:prstGeom prst="roundRect">
            <a:avLst/>
          </a:prstGeom>
          <a:solidFill>
            <a:schemeClr val="tx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2" name="Title 1">
            <a:extLst>
              <a:ext uri="{FF2B5EF4-FFF2-40B4-BE49-F238E27FC236}">
                <a16:creationId xmlns:a16="http://schemas.microsoft.com/office/drawing/2014/main" id="{2600FA46-633F-4406-8CE6-05161668ED5D}"/>
              </a:ext>
            </a:extLst>
          </p:cNvPr>
          <p:cNvSpPr>
            <a:spLocks noGrp="1"/>
          </p:cNvSpPr>
          <p:nvPr>
            <p:ph type="title"/>
          </p:nvPr>
        </p:nvSpPr>
        <p:spPr/>
        <p:txBody>
          <a:bodyPr/>
          <a:lstStyle/>
          <a:p>
            <a:r>
              <a:rPr lang="en-US"/>
              <a:t>Disk storage for SAP HANA</a:t>
            </a:r>
          </a:p>
        </p:txBody>
      </p:sp>
      <p:sp>
        <p:nvSpPr>
          <p:cNvPr id="10" name="Rectangle 9">
            <a:extLst>
              <a:ext uri="{FF2B5EF4-FFF2-40B4-BE49-F238E27FC236}">
                <a16:creationId xmlns:a16="http://schemas.microsoft.com/office/drawing/2014/main" id="{D984CDFB-1F4B-4689-B523-F173350376E1}"/>
              </a:ext>
            </a:extLst>
          </p:cNvPr>
          <p:cNvSpPr/>
          <p:nvPr/>
        </p:nvSpPr>
        <p:spPr bwMode="auto">
          <a:xfrm>
            <a:off x="2132877" y="2704756"/>
            <a:ext cx="2376766" cy="6092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r>
              <a:rPr lang="en-US" sz="1873" kern="0">
                <a:gradFill>
                  <a:gsLst>
                    <a:gs pos="6195">
                      <a:srgbClr val="E6E6E6">
                        <a:lumMod val="25000"/>
                      </a:srgbClr>
                    </a:gs>
                    <a:gs pos="100000">
                      <a:srgbClr val="E6E6E6">
                        <a:lumMod val="25000"/>
                      </a:srgbClr>
                    </a:gs>
                  </a:gsLst>
                  <a:lin ang="5400000" scaled="0"/>
                </a:gradFill>
                <a:latin typeface="+mj-lt"/>
                <a:cs typeface="Segoe UI" panose="020B0502040204020203" pitchFamily="34" charset="0"/>
              </a:rPr>
              <a:t>Standard HDD</a:t>
            </a:r>
          </a:p>
        </p:txBody>
      </p:sp>
      <p:sp>
        <p:nvSpPr>
          <p:cNvPr id="11" name="Rectangle 10">
            <a:extLst>
              <a:ext uri="{FF2B5EF4-FFF2-40B4-BE49-F238E27FC236}">
                <a16:creationId xmlns:a16="http://schemas.microsoft.com/office/drawing/2014/main" id="{9A9C3065-5B86-4E5C-8E34-A9D08BE27E3A}"/>
              </a:ext>
            </a:extLst>
          </p:cNvPr>
          <p:cNvSpPr/>
          <p:nvPr/>
        </p:nvSpPr>
        <p:spPr bwMode="auto">
          <a:xfrm>
            <a:off x="4292048" y="2704756"/>
            <a:ext cx="2376766" cy="6092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r>
              <a:rPr lang="en-US" sz="1873" kern="0">
                <a:gradFill>
                  <a:gsLst>
                    <a:gs pos="6195">
                      <a:srgbClr val="E6E6E6">
                        <a:lumMod val="25000"/>
                      </a:srgbClr>
                    </a:gs>
                    <a:gs pos="100000">
                      <a:srgbClr val="E6E6E6">
                        <a:lumMod val="25000"/>
                      </a:srgbClr>
                    </a:gs>
                  </a:gsLst>
                  <a:lin ang="5400000" scaled="0"/>
                </a:gradFill>
                <a:latin typeface="+mj-lt"/>
                <a:cs typeface="Segoe UI" panose="020B0502040204020203" pitchFamily="34" charset="0"/>
              </a:rPr>
              <a:t>Standard SSD</a:t>
            </a:r>
          </a:p>
        </p:txBody>
      </p:sp>
      <p:sp>
        <p:nvSpPr>
          <p:cNvPr id="13" name="Rectangle 12">
            <a:extLst>
              <a:ext uri="{FF2B5EF4-FFF2-40B4-BE49-F238E27FC236}">
                <a16:creationId xmlns:a16="http://schemas.microsoft.com/office/drawing/2014/main" id="{05B2F70A-98AB-45C6-A791-5D2D71A4FDD2}"/>
              </a:ext>
            </a:extLst>
          </p:cNvPr>
          <p:cNvSpPr/>
          <p:nvPr/>
        </p:nvSpPr>
        <p:spPr bwMode="auto">
          <a:xfrm>
            <a:off x="6526287" y="2704756"/>
            <a:ext cx="2376766" cy="6092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r>
              <a:rPr lang="fr-FR" sz="1873" kern="0">
                <a:gradFill>
                  <a:gsLst>
                    <a:gs pos="6195">
                      <a:srgbClr val="E6E6E6">
                        <a:lumMod val="25000"/>
                      </a:srgbClr>
                    </a:gs>
                    <a:gs pos="100000">
                      <a:srgbClr val="E6E6E6">
                        <a:lumMod val="25000"/>
                      </a:srgbClr>
                    </a:gs>
                  </a:gsLst>
                  <a:lin ang="5400000" scaled="0"/>
                </a:gradFill>
                <a:latin typeface="+mj-lt"/>
                <a:cs typeface="Segoe UI" panose="020B0502040204020203" pitchFamily="34" charset="0"/>
              </a:rPr>
              <a:t>Premium SSD</a:t>
            </a:r>
            <a:endParaRPr lang="en-US" sz="1873" kern="0">
              <a:gradFill>
                <a:gsLst>
                  <a:gs pos="6195">
                    <a:srgbClr val="E6E6E6">
                      <a:lumMod val="25000"/>
                    </a:srgbClr>
                  </a:gs>
                  <a:gs pos="100000">
                    <a:srgbClr val="E6E6E6">
                      <a:lumMod val="25000"/>
                    </a:srgbClr>
                  </a:gs>
                </a:gsLst>
                <a:lin ang="5400000" scaled="0"/>
              </a:gradFill>
              <a:latin typeface="+mj-lt"/>
              <a:cs typeface="Segoe UI" panose="020B0502040204020203" pitchFamily="34" charset="0"/>
            </a:endParaRPr>
          </a:p>
        </p:txBody>
      </p:sp>
      <p:sp>
        <p:nvSpPr>
          <p:cNvPr id="9" name="TextBox 8">
            <a:extLst>
              <a:ext uri="{FF2B5EF4-FFF2-40B4-BE49-F238E27FC236}">
                <a16:creationId xmlns:a16="http://schemas.microsoft.com/office/drawing/2014/main" id="{7DADF7A6-F036-472A-B562-09AD5A8FB3A6}"/>
              </a:ext>
            </a:extLst>
          </p:cNvPr>
          <p:cNvSpPr txBox="1"/>
          <p:nvPr/>
        </p:nvSpPr>
        <p:spPr>
          <a:xfrm>
            <a:off x="2808701" y="3752732"/>
            <a:ext cx="1151994" cy="17290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sz="1224"/>
              <a:t>32 </a:t>
            </a:r>
            <a:r>
              <a:rPr lang="en-US" sz="1224" err="1"/>
              <a:t>GiB</a:t>
            </a:r>
            <a:r>
              <a:rPr lang="en-US" sz="1224"/>
              <a:t> - 32TiB</a:t>
            </a:r>
          </a:p>
        </p:txBody>
      </p:sp>
      <p:sp>
        <p:nvSpPr>
          <p:cNvPr id="77" name="TextBox 76">
            <a:extLst>
              <a:ext uri="{FF2B5EF4-FFF2-40B4-BE49-F238E27FC236}">
                <a16:creationId xmlns:a16="http://schemas.microsoft.com/office/drawing/2014/main" id="{2D9BE86A-3909-4BAF-B155-C775703AF7CB}"/>
              </a:ext>
            </a:extLst>
          </p:cNvPr>
          <p:cNvSpPr txBox="1"/>
          <p:nvPr/>
        </p:nvSpPr>
        <p:spPr>
          <a:xfrm>
            <a:off x="2808701" y="4371663"/>
            <a:ext cx="1151994" cy="17290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sz="1224"/>
              <a:t>500 - 2,000</a:t>
            </a:r>
          </a:p>
        </p:txBody>
      </p:sp>
      <p:sp>
        <p:nvSpPr>
          <p:cNvPr id="74" name="TextBox 73">
            <a:extLst>
              <a:ext uri="{FF2B5EF4-FFF2-40B4-BE49-F238E27FC236}">
                <a16:creationId xmlns:a16="http://schemas.microsoft.com/office/drawing/2014/main" id="{09F210A7-E051-4AE1-A075-F755717D4C25}"/>
              </a:ext>
            </a:extLst>
          </p:cNvPr>
          <p:cNvSpPr txBox="1"/>
          <p:nvPr/>
        </p:nvSpPr>
        <p:spPr>
          <a:xfrm>
            <a:off x="2582223" y="4990595"/>
            <a:ext cx="1604949" cy="172909"/>
          </a:xfrm>
          <a:prstGeom prst="rect">
            <a:avLst/>
          </a:prstGeom>
          <a:noFill/>
        </p:spPr>
        <p:txBody>
          <a:bodyPr wrap="square" lIns="0" tIns="0" rIns="0" bIns="0" rtlCol="0" anchor="ctr" anchorCtr="0">
            <a:spAutoFit/>
          </a:bodyPr>
          <a:lstStyle/>
          <a:p>
            <a:pPr algn="ctr" defTabSz="932563" fontAlgn="base">
              <a:lnSpc>
                <a:spcPct val="90000"/>
              </a:lnSpc>
              <a:spcAft>
                <a:spcPts val="300"/>
              </a:spcAft>
              <a:defRPr/>
            </a:pPr>
            <a:r>
              <a:rPr lang="en-US" sz="1224">
                <a:gradFill>
                  <a:gsLst>
                    <a:gs pos="88021">
                      <a:srgbClr val="0078D7"/>
                    </a:gs>
                    <a:gs pos="78761">
                      <a:srgbClr val="0078D7"/>
                    </a:gs>
                  </a:gsLst>
                  <a:lin ang="5400000" scaled="0"/>
                </a:gradFill>
                <a:latin typeface="+mj-lt"/>
                <a:cs typeface="Segoe UI" panose="020B0502040204020203" pitchFamily="34" charset="0"/>
              </a:rPr>
              <a:t>60 - 500 </a:t>
            </a:r>
            <a:r>
              <a:rPr lang="en-US" sz="1224" err="1">
                <a:gradFill>
                  <a:gsLst>
                    <a:gs pos="88021">
                      <a:srgbClr val="0078D7"/>
                    </a:gs>
                    <a:gs pos="78761">
                      <a:srgbClr val="0078D7"/>
                    </a:gs>
                  </a:gsLst>
                  <a:lin ang="5400000" scaled="0"/>
                </a:gradFill>
                <a:latin typeface="+mj-lt"/>
                <a:cs typeface="Segoe UI" panose="020B0502040204020203" pitchFamily="34" charset="0"/>
              </a:rPr>
              <a:t>MBps</a:t>
            </a:r>
            <a:endParaRPr lang="en-US" sz="1224">
              <a:gradFill>
                <a:gsLst>
                  <a:gs pos="88021">
                    <a:srgbClr val="0078D7"/>
                  </a:gs>
                  <a:gs pos="78761">
                    <a:srgbClr val="0078D7"/>
                  </a:gs>
                </a:gsLst>
                <a:lin ang="5400000" scaled="0"/>
              </a:gradFill>
              <a:latin typeface="+mj-lt"/>
              <a:cs typeface="Segoe UI" panose="020B0502040204020203" pitchFamily="34" charset="0"/>
            </a:endParaRPr>
          </a:p>
        </p:txBody>
      </p:sp>
      <p:sp>
        <p:nvSpPr>
          <p:cNvPr id="75" name="TextBox 74">
            <a:extLst>
              <a:ext uri="{FF2B5EF4-FFF2-40B4-BE49-F238E27FC236}">
                <a16:creationId xmlns:a16="http://schemas.microsoft.com/office/drawing/2014/main" id="{7784D94E-77B6-4965-B6F8-515BBD2284BA}"/>
              </a:ext>
            </a:extLst>
          </p:cNvPr>
          <p:cNvSpPr txBox="1"/>
          <p:nvPr/>
        </p:nvSpPr>
        <p:spPr>
          <a:xfrm>
            <a:off x="4467492" y="3752732"/>
            <a:ext cx="2025877" cy="17290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sz="1224"/>
              <a:t>128 </a:t>
            </a:r>
            <a:r>
              <a:rPr lang="en-US" sz="1224" err="1"/>
              <a:t>GiB</a:t>
            </a:r>
            <a:r>
              <a:rPr lang="en-US" sz="1224"/>
              <a:t> -32TiB</a:t>
            </a:r>
          </a:p>
        </p:txBody>
      </p:sp>
      <p:sp>
        <p:nvSpPr>
          <p:cNvPr id="80" name="TextBox 79">
            <a:extLst>
              <a:ext uri="{FF2B5EF4-FFF2-40B4-BE49-F238E27FC236}">
                <a16:creationId xmlns:a16="http://schemas.microsoft.com/office/drawing/2014/main" id="{839E9729-4211-400B-9F9A-6159B37DA116}"/>
              </a:ext>
            </a:extLst>
          </p:cNvPr>
          <p:cNvSpPr txBox="1"/>
          <p:nvPr/>
        </p:nvSpPr>
        <p:spPr>
          <a:xfrm>
            <a:off x="4467492" y="4371663"/>
            <a:ext cx="2025877" cy="17290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sz="1224"/>
              <a:t>500 - 2,000</a:t>
            </a:r>
          </a:p>
        </p:txBody>
      </p:sp>
      <p:sp>
        <p:nvSpPr>
          <p:cNvPr id="73" name="TextBox 72">
            <a:extLst>
              <a:ext uri="{FF2B5EF4-FFF2-40B4-BE49-F238E27FC236}">
                <a16:creationId xmlns:a16="http://schemas.microsoft.com/office/drawing/2014/main" id="{7CB0BA6D-1F3F-4A9F-95C7-C730DB6E96A9}"/>
              </a:ext>
            </a:extLst>
          </p:cNvPr>
          <p:cNvSpPr txBox="1"/>
          <p:nvPr/>
        </p:nvSpPr>
        <p:spPr>
          <a:xfrm>
            <a:off x="4677956" y="4990595"/>
            <a:ext cx="1604949" cy="172909"/>
          </a:xfrm>
          <a:prstGeom prst="rect">
            <a:avLst/>
          </a:prstGeom>
          <a:noFill/>
        </p:spPr>
        <p:txBody>
          <a:bodyPr wrap="square" lIns="0" tIns="0" rIns="0" bIns="0" rtlCol="0" anchor="ctr" anchorCtr="0">
            <a:spAutoFit/>
          </a:bodyPr>
          <a:lstStyle/>
          <a:p>
            <a:pPr algn="ctr" defTabSz="932563" fontAlgn="base">
              <a:lnSpc>
                <a:spcPct val="90000"/>
              </a:lnSpc>
              <a:spcAft>
                <a:spcPts val="300"/>
              </a:spcAft>
              <a:defRPr/>
            </a:pPr>
            <a:r>
              <a:rPr lang="en-US" sz="1224">
                <a:gradFill>
                  <a:gsLst>
                    <a:gs pos="88021">
                      <a:srgbClr val="0078D7"/>
                    </a:gs>
                    <a:gs pos="78761">
                      <a:srgbClr val="0078D7"/>
                    </a:gs>
                  </a:gsLst>
                  <a:lin ang="5400000" scaled="0"/>
                </a:gradFill>
                <a:latin typeface="+mj-lt"/>
                <a:cs typeface="Segoe UI" panose="020B0502040204020203" pitchFamily="34" charset="0"/>
              </a:rPr>
              <a:t>60 - 500 </a:t>
            </a:r>
            <a:r>
              <a:rPr lang="en-US" sz="1224" err="1">
                <a:gradFill>
                  <a:gsLst>
                    <a:gs pos="88021">
                      <a:srgbClr val="0078D7"/>
                    </a:gs>
                    <a:gs pos="78761">
                      <a:srgbClr val="0078D7"/>
                    </a:gs>
                  </a:gsLst>
                  <a:lin ang="5400000" scaled="0"/>
                </a:gradFill>
                <a:latin typeface="+mj-lt"/>
                <a:cs typeface="Segoe UI" panose="020B0502040204020203" pitchFamily="34" charset="0"/>
              </a:rPr>
              <a:t>MBps</a:t>
            </a:r>
            <a:endParaRPr lang="en-US" sz="1224">
              <a:gradFill>
                <a:gsLst>
                  <a:gs pos="88021">
                    <a:srgbClr val="0078D7"/>
                  </a:gs>
                  <a:gs pos="78761">
                    <a:srgbClr val="0078D7"/>
                  </a:gs>
                </a:gsLst>
                <a:lin ang="5400000" scaled="0"/>
              </a:gradFill>
              <a:latin typeface="+mj-lt"/>
              <a:cs typeface="Segoe UI" panose="020B0502040204020203" pitchFamily="34" charset="0"/>
            </a:endParaRPr>
          </a:p>
        </p:txBody>
      </p:sp>
      <p:sp>
        <p:nvSpPr>
          <p:cNvPr id="76" name="TextBox 75">
            <a:extLst>
              <a:ext uri="{FF2B5EF4-FFF2-40B4-BE49-F238E27FC236}">
                <a16:creationId xmlns:a16="http://schemas.microsoft.com/office/drawing/2014/main" id="{BA4DAE84-6927-4D64-92A4-11AB049A77B1}"/>
              </a:ext>
            </a:extLst>
          </p:cNvPr>
          <p:cNvSpPr txBox="1"/>
          <p:nvPr/>
        </p:nvSpPr>
        <p:spPr>
          <a:xfrm>
            <a:off x="6701730" y="3752732"/>
            <a:ext cx="2025877" cy="17290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sz="1224"/>
              <a:t>32 </a:t>
            </a:r>
            <a:r>
              <a:rPr lang="en-US" sz="1224" err="1"/>
              <a:t>GiB</a:t>
            </a:r>
            <a:r>
              <a:rPr lang="en-US" sz="1224"/>
              <a:t> - 32TiB</a:t>
            </a:r>
          </a:p>
        </p:txBody>
      </p:sp>
      <p:sp>
        <p:nvSpPr>
          <p:cNvPr id="81" name="TextBox 80">
            <a:extLst>
              <a:ext uri="{FF2B5EF4-FFF2-40B4-BE49-F238E27FC236}">
                <a16:creationId xmlns:a16="http://schemas.microsoft.com/office/drawing/2014/main" id="{CDD59419-11C0-4C9A-BF1F-DDAA5EEE0E33}"/>
              </a:ext>
            </a:extLst>
          </p:cNvPr>
          <p:cNvSpPr txBox="1"/>
          <p:nvPr/>
        </p:nvSpPr>
        <p:spPr>
          <a:xfrm>
            <a:off x="6701730" y="4371663"/>
            <a:ext cx="2025877" cy="17290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sz="1224"/>
              <a:t>120 - 20,000</a:t>
            </a:r>
          </a:p>
        </p:txBody>
      </p:sp>
      <p:sp>
        <p:nvSpPr>
          <p:cNvPr id="78" name="TextBox 77">
            <a:extLst>
              <a:ext uri="{FF2B5EF4-FFF2-40B4-BE49-F238E27FC236}">
                <a16:creationId xmlns:a16="http://schemas.microsoft.com/office/drawing/2014/main" id="{ABDAC38A-EBA0-43AF-82E8-CA12AC74B14B}"/>
              </a:ext>
            </a:extLst>
          </p:cNvPr>
          <p:cNvSpPr txBox="1"/>
          <p:nvPr/>
        </p:nvSpPr>
        <p:spPr>
          <a:xfrm>
            <a:off x="6912194" y="4990595"/>
            <a:ext cx="1604949" cy="172909"/>
          </a:xfrm>
          <a:prstGeom prst="rect">
            <a:avLst/>
          </a:prstGeom>
          <a:noFill/>
        </p:spPr>
        <p:txBody>
          <a:bodyPr wrap="square" lIns="0" tIns="0" rIns="0" bIns="0" rtlCol="0" anchor="ctr" anchorCtr="0">
            <a:spAutoFit/>
          </a:bodyPr>
          <a:lstStyle/>
          <a:p>
            <a:pPr algn="ctr" defTabSz="932563" fontAlgn="base">
              <a:lnSpc>
                <a:spcPct val="90000"/>
              </a:lnSpc>
              <a:spcAft>
                <a:spcPts val="300"/>
              </a:spcAft>
              <a:defRPr/>
            </a:pPr>
            <a:r>
              <a:rPr lang="en-US" sz="1224">
                <a:gradFill>
                  <a:gsLst>
                    <a:gs pos="88021">
                      <a:srgbClr val="0078D7"/>
                    </a:gs>
                    <a:gs pos="78761">
                      <a:srgbClr val="0078D7"/>
                    </a:gs>
                  </a:gsLst>
                  <a:lin ang="5400000" scaled="0"/>
                </a:gradFill>
                <a:latin typeface="+mj-lt"/>
                <a:cs typeface="Segoe UI" panose="020B0502040204020203" pitchFamily="34" charset="0"/>
              </a:rPr>
              <a:t>25 </a:t>
            </a:r>
            <a:r>
              <a:rPr lang="en-US" sz="1224" err="1">
                <a:gradFill>
                  <a:gsLst>
                    <a:gs pos="88021">
                      <a:srgbClr val="0078D7"/>
                    </a:gs>
                    <a:gs pos="78761">
                      <a:srgbClr val="0078D7"/>
                    </a:gs>
                  </a:gsLst>
                  <a:lin ang="5400000" scaled="0"/>
                </a:gradFill>
                <a:latin typeface="+mj-lt"/>
                <a:cs typeface="Segoe UI" panose="020B0502040204020203" pitchFamily="34" charset="0"/>
              </a:rPr>
              <a:t>MBps</a:t>
            </a:r>
            <a:r>
              <a:rPr lang="en-US" sz="1224">
                <a:gradFill>
                  <a:gsLst>
                    <a:gs pos="88021">
                      <a:srgbClr val="0078D7"/>
                    </a:gs>
                    <a:gs pos="78761">
                      <a:srgbClr val="0078D7"/>
                    </a:gs>
                  </a:gsLst>
                  <a:lin ang="5400000" scaled="0"/>
                </a:gradFill>
                <a:latin typeface="+mj-lt"/>
                <a:cs typeface="Segoe UI" panose="020B0502040204020203" pitchFamily="34" charset="0"/>
              </a:rPr>
              <a:t> - 750 </a:t>
            </a:r>
            <a:r>
              <a:rPr lang="en-US" sz="1224" err="1">
                <a:gradFill>
                  <a:gsLst>
                    <a:gs pos="88021">
                      <a:srgbClr val="0078D7"/>
                    </a:gs>
                    <a:gs pos="78761">
                      <a:srgbClr val="0078D7"/>
                    </a:gs>
                  </a:gsLst>
                  <a:lin ang="5400000" scaled="0"/>
                </a:gradFill>
                <a:latin typeface="+mj-lt"/>
                <a:cs typeface="Segoe UI" panose="020B0502040204020203" pitchFamily="34" charset="0"/>
              </a:rPr>
              <a:t>MBps</a:t>
            </a:r>
            <a:endParaRPr lang="en-US" sz="1224">
              <a:gradFill>
                <a:gsLst>
                  <a:gs pos="88021">
                    <a:srgbClr val="0078D7"/>
                  </a:gs>
                  <a:gs pos="78761">
                    <a:srgbClr val="0078D7"/>
                  </a:gs>
                </a:gsLst>
                <a:lin ang="5400000" scaled="0"/>
              </a:gradFill>
              <a:latin typeface="+mj-lt"/>
              <a:cs typeface="Segoe UI" panose="020B0502040204020203" pitchFamily="34" charset="0"/>
            </a:endParaRPr>
          </a:p>
        </p:txBody>
      </p:sp>
      <p:sp>
        <p:nvSpPr>
          <p:cNvPr id="12" name="Rectangle 11">
            <a:extLst>
              <a:ext uri="{FF2B5EF4-FFF2-40B4-BE49-F238E27FC236}">
                <a16:creationId xmlns:a16="http://schemas.microsoft.com/office/drawing/2014/main" id="{F22B29C1-7D7B-42A6-B762-2E8107244757}"/>
              </a:ext>
            </a:extLst>
          </p:cNvPr>
          <p:cNvSpPr/>
          <p:nvPr/>
        </p:nvSpPr>
        <p:spPr>
          <a:xfrm>
            <a:off x="1235298" y="3693221"/>
            <a:ext cx="525135" cy="295854"/>
          </a:xfrm>
          <a:prstGeom prst="rect">
            <a:avLst/>
          </a:prstGeom>
        </p:spPr>
        <p:txBody>
          <a:bodyPr wrap="none">
            <a:spAutoFit/>
          </a:bodyPr>
          <a:lstStyle/>
          <a:p>
            <a:pPr defTabSz="932563">
              <a:lnSpc>
                <a:spcPct val="90000"/>
              </a:lnSpc>
              <a:spcBef>
                <a:spcPts val="600"/>
              </a:spcBef>
              <a:spcAft>
                <a:spcPts val="600"/>
              </a:spcAft>
              <a:defRPr/>
            </a:pPr>
            <a:r>
              <a:rPr lang="en-US" sz="1428">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Size</a:t>
            </a:r>
          </a:p>
        </p:txBody>
      </p:sp>
      <p:sp>
        <p:nvSpPr>
          <p:cNvPr id="14" name="Rectangle 13">
            <a:extLst>
              <a:ext uri="{FF2B5EF4-FFF2-40B4-BE49-F238E27FC236}">
                <a16:creationId xmlns:a16="http://schemas.microsoft.com/office/drawing/2014/main" id="{1626014B-1506-4F40-AB9E-73320E6489F9}"/>
              </a:ext>
            </a:extLst>
          </p:cNvPr>
          <p:cNvSpPr/>
          <p:nvPr/>
        </p:nvSpPr>
        <p:spPr>
          <a:xfrm>
            <a:off x="1235298" y="4312152"/>
            <a:ext cx="593801" cy="295854"/>
          </a:xfrm>
          <a:prstGeom prst="rect">
            <a:avLst/>
          </a:prstGeom>
        </p:spPr>
        <p:txBody>
          <a:bodyPr wrap="none">
            <a:spAutoFit/>
          </a:bodyPr>
          <a:lstStyle/>
          <a:p>
            <a:pPr defTabSz="932563">
              <a:lnSpc>
                <a:spcPct val="90000"/>
              </a:lnSpc>
              <a:spcBef>
                <a:spcPts val="600"/>
              </a:spcBef>
              <a:spcAft>
                <a:spcPts val="600"/>
              </a:spcAft>
              <a:defRPr/>
            </a:pPr>
            <a:r>
              <a:rPr lang="en-US" sz="1428">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IOPS</a:t>
            </a:r>
          </a:p>
        </p:txBody>
      </p:sp>
      <p:sp>
        <p:nvSpPr>
          <p:cNvPr id="90" name="Rectangle 89">
            <a:extLst>
              <a:ext uri="{FF2B5EF4-FFF2-40B4-BE49-F238E27FC236}">
                <a16:creationId xmlns:a16="http://schemas.microsoft.com/office/drawing/2014/main" id="{77FBBF06-FB76-4B05-BAC6-D71F36145F13}"/>
              </a:ext>
            </a:extLst>
          </p:cNvPr>
          <p:cNvSpPr/>
          <p:nvPr/>
        </p:nvSpPr>
        <p:spPr>
          <a:xfrm>
            <a:off x="1235298" y="4931084"/>
            <a:ext cx="1098990" cy="295854"/>
          </a:xfrm>
          <a:prstGeom prst="rect">
            <a:avLst/>
          </a:prstGeom>
        </p:spPr>
        <p:txBody>
          <a:bodyPr wrap="none">
            <a:spAutoFit/>
          </a:bodyPr>
          <a:lstStyle/>
          <a:p>
            <a:pPr defTabSz="932563">
              <a:lnSpc>
                <a:spcPct val="90000"/>
              </a:lnSpc>
              <a:spcBef>
                <a:spcPts val="600"/>
              </a:spcBef>
              <a:spcAft>
                <a:spcPts val="600"/>
              </a:spcAft>
              <a:defRPr/>
            </a:pPr>
            <a:r>
              <a:rPr lang="en-US" sz="1428">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Bandwidth</a:t>
            </a:r>
          </a:p>
        </p:txBody>
      </p:sp>
      <p:sp>
        <p:nvSpPr>
          <p:cNvPr id="54" name="StorageOptical_E958" title="Icon of a hard disk">
            <a:extLst>
              <a:ext uri="{FF2B5EF4-FFF2-40B4-BE49-F238E27FC236}">
                <a16:creationId xmlns:a16="http://schemas.microsoft.com/office/drawing/2014/main" id="{9D59CF8F-E27A-45DF-8BC7-93BA033ACC00}"/>
              </a:ext>
            </a:extLst>
          </p:cNvPr>
          <p:cNvSpPr>
            <a:spLocks noChangeAspect="1" noEditPoints="1"/>
          </p:cNvSpPr>
          <p:nvPr/>
        </p:nvSpPr>
        <p:spPr bwMode="auto">
          <a:xfrm>
            <a:off x="2729248" y="2163258"/>
            <a:ext cx="357675" cy="357761"/>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kern="0">
              <a:solidFill>
                <a:srgbClr val="2F2F2F"/>
              </a:solidFill>
              <a:latin typeface="Segoe UI"/>
            </a:endParaRPr>
          </a:p>
        </p:txBody>
      </p:sp>
      <p:sp>
        <p:nvSpPr>
          <p:cNvPr id="56" name="StorageOptical_E958" title="Icon of a hard disk">
            <a:extLst>
              <a:ext uri="{FF2B5EF4-FFF2-40B4-BE49-F238E27FC236}">
                <a16:creationId xmlns:a16="http://schemas.microsoft.com/office/drawing/2014/main" id="{55E6D04B-63B9-4051-8068-C8F8658E55AF}"/>
              </a:ext>
            </a:extLst>
          </p:cNvPr>
          <p:cNvSpPr>
            <a:spLocks noChangeAspect="1" noEditPoints="1"/>
          </p:cNvSpPr>
          <p:nvPr/>
        </p:nvSpPr>
        <p:spPr bwMode="auto">
          <a:xfrm>
            <a:off x="3631446" y="2163258"/>
            <a:ext cx="357675" cy="357761"/>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kern="0">
              <a:solidFill>
                <a:srgbClr val="2F2F2F"/>
              </a:solidFill>
              <a:latin typeface="Segoe UI"/>
            </a:endParaRPr>
          </a:p>
        </p:txBody>
      </p:sp>
      <p:sp>
        <p:nvSpPr>
          <p:cNvPr id="58" name="StorageOptical_E958" title="Icon of a hard disk">
            <a:extLst>
              <a:ext uri="{FF2B5EF4-FFF2-40B4-BE49-F238E27FC236}">
                <a16:creationId xmlns:a16="http://schemas.microsoft.com/office/drawing/2014/main" id="{3A64F757-5421-46D2-88F5-D4A07E3C50AE}"/>
              </a:ext>
            </a:extLst>
          </p:cNvPr>
          <p:cNvSpPr>
            <a:spLocks noChangeAspect="1" noEditPoints="1"/>
          </p:cNvSpPr>
          <p:nvPr/>
        </p:nvSpPr>
        <p:spPr bwMode="auto">
          <a:xfrm>
            <a:off x="3180347" y="2163258"/>
            <a:ext cx="357675" cy="357761"/>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kern="0">
              <a:solidFill>
                <a:srgbClr val="2F2F2F"/>
              </a:solidFill>
              <a:latin typeface="Segoe UI"/>
            </a:endParaRPr>
          </a:p>
        </p:txBody>
      </p:sp>
      <p:grpSp>
        <p:nvGrpSpPr>
          <p:cNvPr id="6" name="Group 4">
            <a:extLst>
              <a:ext uri="{FF2B5EF4-FFF2-40B4-BE49-F238E27FC236}">
                <a16:creationId xmlns:a16="http://schemas.microsoft.com/office/drawing/2014/main" id="{5E9A0E1C-AEA8-4836-B676-0921CFE33751}"/>
              </a:ext>
            </a:extLst>
          </p:cNvPr>
          <p:cNvGrpSpPr>
            <a:grpSpLocks noChangeAspect="1"/>
          </p:cNvGrpSpPr>
          <p:nvPr/>
        </p:nvGrpSpPr>
        <p:grpSpPr bwMode="auto">
          <a:xfrm>
            <a:off x="4857150" y="2144216"/>
            <a:ext cx="338099" cy="395844"/>
            <a:chOff x="2363" y="871"/>
            <a:chExt cx="527" cy="617"/>
          </a:xfrm>
        </p:grpSpPr>
        <p:sp>
          <p:nvSpPr>
            <p:cNvPr id="15" name="Freeform 5">
              <a:extLst>
                <a:ext uri="{FF2B5EF4-FFF2-40B4-BE49-F238E27FC236}">
                  <a16:creationId xmlns:a16="http://schemas.microsoft.com/office/drawing/2014/main" id="{A3F05899-E5B3-44A0-B314-36DAAA1F559B}"/>
                </a:ext>
              </a:extLst>
            </p:cNvPr>
            <p:cNvSpPr>
              <a:spLocks/>
            </p:cNvSpPr>
            <p:nvPr/>
          </p:nvSpPr>
          <p:spPr bwMode="auto">
            <a:xfrm>
              <a:off x="2363" y="871"/>
              <a:ext cx="527" cy="521"/>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16" name="Freeform 6">
              <a:extLst>
                <a:ext uri="{FF2B5EF4-FFF2-40B4-BE49-F238E27FC236}">
                  <a16:creationId xmlns:a16="http://schemas.microsoft.com/office/drawing/2014/main" id="{2C22F2E9-8186-4038-88F2-9E783C732CEE}"/>
                </a:ext>
              </a:extLst>
            </p:cNvPr>
            <p:cNvSpPr>
              <a:spLocks/>
            </p:cNvSpPr>
            <p:nvPr/>
          </p:nvSpPr>
          <p:spPr bwMode="auto">
            <a:xfrm>
              <a:off x="2363" y="1339"/>
              <a:ext cx="527" cy="149"/>
            </a:xfrm>
            <a:custGeom>
              <a:avLst/>
              <a:gdLst>
                <a:gd name="T0" fmla="*/ 254 w 254"/>
                <a:gd name="T1" fmla="*/ 0 h 72"/>
                <a:gd name="T2" fmla="*/ 254 w 254"/>
                <a:gd name="T3" fmla="*/ 52 h 72"/>
                <a:gd name="T4" fmla="*/ 234 w 254"/>
                <a:gd name="T5" fmla="*/ 72 h 72"/>
                <a:gd name="T6" fmla="*/ 20 w 254"/>
                <a:gd name="T7" fmla="*/ 72 h 72"/>
                <a:gd name="T8" fmla="*/ 0 w 254"/>
                <a:gd name="T9" fmla="*/ 52 h 72"/>
                <a:gd name="T10" fmla="*/ 0 w 254"/>
                <a:gd name="T11" fmla="*/ 0 h 72"/>
              </a:gdLst>
              <a:ahLst/>
              <a:cxnLst>
                <a:cxn ang="0">
                  <a:pos x="T0" y="T1"/>
                </a:cxn>
                <a:cxn ang="0">
                  <a:pos x="T2" y="T3"/>
                </a:cxn>
                <a:cxn ang="0">
                  <a:pos x="T4" y="T5"/>
                </a:cxn>
                <a:cxn ang="0">
                  <a:pos x="T6" y="T7"/>
                </a:cxn>
                <a:cxn ang="0">
                  <a:pos x="T8" y="T9"/>
                </a:cxn>
                <a:cxn ang="0">
                  <a:pos x="T10" y="T11"/>
                </a:cxn>
              </a:cxnLst>
              <a:rect l="0" t="0" r="r" b="b"/>
              <a:pathLst>
                <a:path w="254" h="72">
                  <a:moveTo>
                    <a:pt x="254" y="0"/>
                  </a:moveTo>
                  <a:cubicBezTo>
                    <a:pt x="254" y="52"/>
                    <a:pt x="254" y="52"/>
                    <a:pt x="254" y="52"/>
                  </a:cubicBezTo>
                  <a:cubicBezTo>
                    <a:pt x="254" y="63"/>
                    <a:pt x="245" y="72"/>
                    <a:pt x="234" y="72"/>
                  </a:cubicBezTo>
                  <a:cubicBezTo>
                    <a:pt x="20" y="72"/>
                    <a:pt x="20" y="72"/>
                    <a:pt x="20" y="72"/>
                  </a:cubicBezTo>
                  <a:cubicBezTo>
                    <a:pt x="9" y="72"/>
                    <a:pt x="0" y="63"/>
                    <a:pt x="0" y="52"/>
                  </a:cubicBezTo>
                  <a:cubicBezTo>
                    <a:pt x="0" y="0"/>
                    <a:pt x="0" y="0"/>
                    <a:pt x="0" y="0"/>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17" name="Line 7">
              <a:extLst>
                <a:ext uri="{FF2B5EF4-FFF2-40B4-BE49-F238E27FC236}">
                  <a16:creationId xmlns:a16="http://schemas.microsoft.com/office/drawing/2014/main" id="{D33B5E4C-222A-494A-9C29-AF800A0E6DE9}"/>
                </a:ext>
              </a:extLst>
            </p:cNvPr>
            <p:cNvSpPr>
              <a:spLocks noChangeShapeType="1"/>
            </p:cNvSpPr>
            <p:nvPr/>
          </p:nvSpPr>
          <p:spPr bwMode="auto">
            <a:xfrm>
              <a:off x="2548"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18" name="Line 8">
              <a:extLst>
                <a:ext uri="{FF2B5EF4-FFF2-40B4-BE49-F238E27FC236}">
                  <a16:creationId xmlns:a16="http://schemas.microsoft.com/office/drawing/2014/main" id="{8F7FD3EE-A86C-4959-9008-4D5DD45B1883}"/>
                </a:ext>
              </a:extLst>
            </p:cNvPr>
            <p:cNvSpPr>
              <a:spLocks noChangeShapeType="1"/>
            </p:cNvSpPr>
            <p:nvPr/>
          </p:nvSpPr>
          <p:spPr bwMode="auto">
            <a:xfrm>
              <a:off x="2627"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19" name="Line 9">
              <a:extLst>
                <a:ext uri="{FF2B5EF4-FFF2-40B4-BE49-F238E27FC236}">
                  <a16:creationId xmlns:a16="http://schemas.microsoft.com/office/drawing/2014/main" id="{ADC177AB-783A-4E97-B996-336CCCA00CAE}"/>
                </a:ext>
              </a:extLst>
            </p:cNvPr>
            <p:cNvSpPr>
              <a:spLocks noChangeShapeType="1"/>
            </p:cNvSpPr>
            <p:nvPr/>
          </p:nvSpPr>
          <p:spPr bwMode="auto">
            <a:xfrm>
              <a:off x="2706"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20" name="Freeform 10">
              <a:extLst>
                <a:ext uri="{FF2B5EF4-FFF2-40B4-BE49-F238E27FC236}">
                  <a16:creationId xmlns:a16="http://schemas.microsoft.com/office/drawing/2014/main" id="{B2AE1E8B-DACA-4B7E-A5E9-75D22408B1D9}"/>
                </a:ext>
              </a:extLst>
            </p:cNvPr>
            <p:cNvSpPr>
              <a:spLocks/>
            </p:cNvSpPr>
            <p:nvPr/>
          </p:nvSpPr>
          <p:spPr bwMode="auto">
            <a:xfrm>
              <a:off x="2816" y="1318"/>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21" name="Freeform 11">
              <a:extLst>
                <a:ext uri="{FF2B5EF4-FFF2-40B4-BE49-F238E27FC236}">
                  <a16:creationId xmlns:a16="http://schemas.microsoft.com/office/drawing/2014/main" id="{3096E408-3D9E-45E6-8BD1-CA9CBAF7CB4D}"/>
                </a:ext>
              </a:extLst>
            </p:cNvPr>
            <p:cNvSpPr>
              <a:spLocks/>
            </p:cNvSpPr>
            <p:nvPr/>
          </p:nvSpPr>
          <p:spPr bwMode="auto">
            <a:xfrm>
              <a:off x="2407" y="1318"/>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22" name="Freeform 12">
              <a:extLst>
                <a:ext uri="{FF2B5EF4-FFF2-40B4-BE49-F238E27FC236}">
                  <a16:creationId xmlns:a16="http://schemas.microsoft.com/office/drawing/2014/main" id="{9DBA65B8-DC81-4790-9DDE-7A1390DD0B03}"/>
                </a:ext>
              </a:extLst>
            </p:cNvPr>
            <p:cNvSpPr>
              <a:spLocks/>
            </p:cNvSpPr>
            <p:nvPr/>
          </p:nvSpPr>
          <p:spPr bwMode="auto">
            <a:xfrm>
              <a:off x="2816" y="920"/>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23" name="Freeform 13">
              <a:extLst>
                <a:ext uri="{FF2B5EF4-FFF2-40B4-BE49-F238E27FC236}">
                  <a16:creationId xmlns:a16="http://schemas.microsoft.com/office/drawing/2014/main" id="{43B26810-67A9-4F1F-B61F-F25FC9714102}"/>
                </a:ext>
              </a:extLst>
            </p:cNvPr>
            <p:cNvSpPr>
              <a:spLocks/>
            </p:cNvSpPr>
            <p:nvPr/>
          </p:nvSpPr>
          <p:spPr bwMode="auto">
            <a:xfrm>
              <a:off x="2407" y="920"/>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grpSp>
      <p:grpSp>
        <p:nvGrpSpPr>
          <p:cNvPr id="60" name="Group 4">
            <a:extLst>
              <a:ext uri="{FF2B5EF4-FFF2-40B4-BE49-F238E27FC236}">
                <a16:creationId xmlns:a16="http://schemas.microsoft.com/office/drawing/2014/main" id="{AF0B307C-9AD7-47C0-A299-15F189AD9B0D}"/>
              </a:ext>
            </a:extLst>
          </p:cNvPr>
          <p:cNvGrpSpPr>
            <a:grpSpLocks noChangeAspect="1"/>
          </p:cNvGrpSpPr>
          <p:nvPr/>
        </p:nvGrpSpPr>
        <p:grpSpPr bwMode="auto">
          <a:xfrm>
            <a:off x="5305786" y="2144216"/>
            <a:ext cx="338099" cy="395844"/>
            <a:chOff x="2363" y="871"/>
            <a:chExt cx="527" cy="617"/>
          </a:xfrm>
        </p:grpSpPr>
        <p:sp>
          <p:nvSpPr>
            <p:cNvPr id="61" name="Freeform 5">
              <a:extLst>
                <a:ext uri="{FF2B5EF4-FFF2-40B4-BE49-F238E27FC236}">
                  <a16:creationId xmlns:a16="http://schemas.microsoft.com/office/drawing/2014/main" id="{5D4C46CE-F078-47EE-A848-656275E18BFA}"/>
                </a:ext>
              </a:extLst>
            </p:cNvPr>
            <p:cNvSpPr>
              <a:spLocks/>
            </p:cNvSpPr>
            <p:nvPr/>
          </p:nvSpPr>
          <p:spPr bwMode="auto">
            <a:xfrm>
              <a:off x="2363" y="871"/>
              <a:ext cx="527" cy="521"/>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62" name="Freeform 6">
              <a:extLst>
                <a:ext uri="{FF2B5EF4-FFF2-40B4-BE49-F238E27FC236}">
                  <a16:creationId xmlns:a16="http://schemas.microsoft.com/office/drawing/2014/main" id="{E4260EBF-BB75-4F4B-A242-AE486740368C}"/>
                </a:ext>
              </a:extLst>
            </p:cNvPr>
            <p:cNvSpPr>
              <a:spLocks/>
            </p:cNvSpPr>
            <p:nvPr/>
          </p:nvSpPr>
          <p:spPr bwMode="auto">
            <a:xfrm>
              <a:off x="2363" y="1339"/>
              <a:ext cx="527" cy="149"/>
            </a:xfrm>
            <a:custGeom>
              <a:avLst/>
              <a:gdLst>
                <a:gd name="T0" fmla="*/ 254 w 254"/>
                <a:gd name="T1" fmla="*/ 0 h 72"/>
                <a:gd name="T2" fmla="*/ 254 w 254"/>
                <a:gd name="T3" fmla="*/ 52 h 72"/>
                <a:gd name="T4" fmla="*/ 234 w 254"/>
                <a:gd name="T5" fmla="*/ 72 h 72"/>
                <a:gd name="T6" fmla="*/ 20 w 254"/>
                <a:gd name="T7" fmla="*/ 72 h 72"/>
                <a:gd name="T8" fmla="*/ 0 w 254"/>
                <a:gd name="T9" fmla="*/ 52 h 72"/>
                <a:gd name="T10" fmla="*/ 0 w 254"/>
                <a:gd name="T11" fmla="*/ 0 h 72"/>
              </a:gdLst>
              <a:ahLst/>
              <a:cxnLst>
                <a:cxn ang="0">
                  <a:pos x="T0" y="T1"/>
                </a:cxn>
                <a:cxn ang="0">
                  <a:pos x="T2" y="T3"/>
                </a:cxn>
                <a:cxn ang="0">
                  <a:pos x="T4" y="T5"/>
                </a:cxn>
                <a:cxn ang="0">
                  <a:pos x="T6" y="T7"/>
                </a:cxn>
                <a:cxn ang="0">
                  <a:pos x="T8" y="T9"/>
                </a:cxn>
                <a:cxn ang="0">
                  <a:pos x="T10" y="T11"/>
                </a:cxn>
              </a:cxnLst>
              <a:rect l="0" t="0" r="r" b="b"/>
              <a:pathLst>
                <a:path w="254" h="72">
                  <a:moveTo>
                    <a:pt x="254" y="0"/>
                  </a:moveTo>
                  <a:cubicBezTo>
                    <a:pt x="254" y="52"/>
                    <a:pt x="254" y="52"/>
                    <a:pt x="254" y="52"/>
                  </a:cubicBezTo>
                  <a:cubicBezTo>
                    <a:pt x="254" y="63"/>
                    <a:pt x="245" y="72"/>
                    <a:pt x="234" y="72"/>
                  </a:cubicBezTo>
                  <a:cubicBezTo>
                    <a:pt x="20" y="72"/>
                    <a:pt x="20" y="72"/>
                    <a:pt x="20" y="72"/>
                  </a:cubicBezTo>
                  <a:cubicBezTo>
                    <a:pt x="9" y="72"/>
                    <a:pt x="0" y="63"/>
                    <a:pt x="0" y="52"/>
                  </a:cubicBezTo>
                  <a:cubicBezTo>
                    <a:pt x="0" y="0"/>
                    <a:pt x="0" y="0"/>
                    <a:pt x="0" y="0"/>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68" name="Line 7">
              <a:extLst>
                <a:ext uri="{FF2B5EF4-FFF2-40B4-BE49-F238E27FC236}">
                  <a16:creationId xmlns:a16="http://schemas.microsoft.com/office/drawing/2014/main" id="{D81B47AD-B9A4-454D-9E1E-2A9D97AD8C3B}"/>
                </a:ext>
              </a:extLst>
            </p:cNvPr>
            <p:cNvSpPr>
              <a:spLocks noChangeShapeType="1"/>
            </p:cNvSpPr>
            <p:nvPr/>
          </p:nvSpPr>
          <p:spPr bwMode="auto">
            <a:xfrm>
              <a:off x="2548"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69" name="Line 8">
              <a:extLst>
                <a:ext uri="{FF2B5EF4-FFF2-40B4-BE49-F238E27FC236}">
                  <a16:creationId xmlns:a16="http://schemas.microsoft.com/office/drawing/2014/main" id="{29E00D48-5287-4249-AFD3-83E6050E2A59}"/>
                </a:ext>
              </a:extLst>
            </p:cNvPr>
            <p:cNvSpPr>
              <a:spLocks noChangeShapeType="1"/>
            </p:cNvSpPr>
            <p:nvPr/>
          </p:nvSpPr>
          <p:spPr bwMode="auto">
            <a:xfrm>
              <a:off x="2627"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70" name="Line 9">
              <a:extLst>
                <a:ext uri="{FF2B5EF4-FFF2-40B4-BE49-F238E27FC236}">
                  <a16:creationId xmlns:a16="http://schemas.microsoft.com/office/drawing/2014/main" id="{15398317-1C62-42B1-B28A-4E3DFA958190}"/>
                </a:ext>
              </a:extLst>
            </p:cNvPr>
            <p:cNvSpPr>
              <a:spLocks noChangeShapeType="1"/>
            </p:cNvSpPr>
            <p:nvPr/>
          </p:nvSpPr>
          <p:spPr bwMode="auto">
            <a:xfrm>
              <a:off x="2706"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71" name="Freeform 10">
              <a:extLst>
                <a:ext uri="{FF2B5EF4-FFF2-40B4-BE49-F238E27FC236}">
                  <a16:creationId xmlns:a16="http://schemas.microsoft.com/office/drawing/2014/main" id="{FC45FBF6-CB20-4CA6-B20E-D0C870622978}"/>
                </a:ext>
              </a:extLst>
            </p:cNvPr>
            <p:cNvSpPr>
              <a:spLocks/>
            </p:cNvSpPr>
            <p:nvPr/>
          </p:nvSpPr>
          <p:spPr bwMode="auto">
            <a:xfrm>
              <a:off x="2816" y="1318"/>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72" name="Freeform 11">
              <a:extLst>
                <a:ext uri="{FF2B5EF4-FFF2-40B4-BE49-F238E27FC236}">
                  <a16:creationId xmlns:a16="http://schemas.microsoft.com/office/drawing/2014/main" id="{739850CA-A187-45BB-9FED-846BC9DAEE1F}"/>
                </a:ext>
              </a:extLst>
            </p:cNvPr>
            <p:cNvSpPr>
              <a:spLocks/>
            </p:cNvSpPr>
            <p:nvPr/>
          </p:nvSpPr>
          <p:spPr bwMode="auto">
            <a:xfrm>
              <a:off x="2407" y="1318"/>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79" name="Freeform 12">
              <a:extLst>
                <a:ext uri="{FF2B5EF4-FFF2-40B4-BE49-F238E27FC236}">
                  <a16:creationId xmlns:a16="http://schemas.microsoft.com/office/drawing/2014/main" id="{EF1E4D4C-AFF4-4466-B9E6-BBFEF4650863}"/>
                </a:ext>
              </a:extLst>
            </p:cNvPr>
            <p:cNvSpPr>
              <a:spLocks/>
            </p:cNvSpPr>
            <p:nvPr/>
          </p:nvSpPr>
          <p:spPr bwMode="auto">
            <a:xfrm>
              <a:off x="2816" y="920"/>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82" name="Freeform 13">
              <a:extLst>
                <a:ext uri="{FF2B5EF4-FFF2-40B4-BE49-F238E27FC236}">
                  <a16:creationId xmlns:a16="http://schemas.microsoft.com/office/drawing/2014/main" id="{25032BCF-4ABC-437F-8F1D-84FF761EACF0}"/>
                </a:ext>
              </a:extLst>
            </p:cNvPr>
            <p:cNvSpPr>
              <a:spLocks/>
            </p:cNvSpPr>
            <p:nvPr/>
          </p:nvSpPr>
          <p:spPr bwMode="auto">
            <a:xfrm>
              <a:off x="2407" y="920"/>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grpSp>
      <p:grpSp>
        <p:nvGrpSpPr>
          <p:cNvPr id="83" name="Group 4">
            <a:extLst>
              <a:ext uri="{FF2B5EF4-FFF2-40B4-BE49-F238E27FC236}">
                <a16:creationId xmlns:a16="http://schemas.microsoft.com/office/drawing/2014/main" id="{99CFBCCF-EEBB-421D-B642-DF2542870542}"/>
              </a:ext>
            </a:extLst>
          </p:cNvPr>
          <p:cNvGrpSpPr>
            <a:grpSpLocks noChangeAspect="1"/>
          </p:cNvGrpSpPr>
          <p:nvPr/>
        </p:nvGrpSpPr>
        <p:grpSpPr bwMode="auto">
          <a:xfrm>
            <a:off x="5750099" y="2144216"/>
            <a:ext cx="338099" cy="395844"/>
            <a:chOff x="2363" y="871"/>
            <a:chExt cx="527" cy="617"/>
          </a:xfrm>
        </p:grpSpPr>
        <p:sp>
          <p:nvSpPr>
            <p:cNvPr id="84" name="Freeform 5">
              <a:extLst>
                <a:ext uri="{FF2B5EF4-FFF2-40B4-BE49-F238E27FC236}">
                  <a16:creationId xmlns:a16="http://schemas.microsoft.com/office/drawing/2014/main" id="{FBBE9686-C57B-423C-8144-03BF1FBE7F6D}"/>
                </a:ext>
              </a:extLst>
            </p:cNvPr>
            <p:cNvSpPr>
              <a:spLocks/>
            </p:cNvSpPr>
            <p:nvPr/>
          </p:nvSpPr>
          <p:spPr bwMode="auto">
            <a:xfrm>
              <a:off x="2363" y="871"/>
              <a:ext cx="527" cy="521"/>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85" name="Freeform 6">
              <a:extLst>
                <a:ext uri="{FF2B5EF4-FFF2-40B4-BE49-F238E27FC236}">
                  <a16:creationId xmlns:a16="http://schemas.microsoft.com/office/drawing/2014/main" id="{3D79740F-A6FA-4C1C-ACC9-B37241A8D097}"/>
                </a:ext>
              </a:extLst>
            </p:cNvPr>
            <p:cNvSpPr>
              <a:spLocks/>
            </p:cNvSpPr>
            <p:nvPr/>
          </p:nvSpPr>
          <p:spPr bwMode="auto">
            <a:xfrm>
              <a:off x="2363" y="1339"/>
              <a:ext cx="527" cy="149"/>
            </a:xfrm>
            <a:custGeom>
              <a:avLst/>
              <a:gdLst>
                <a:gd name="T0" fmla="*/ 254 w 254"/>
                <a:gd name="T1" fmla="*/ 0 h 72"/>
                <a:gd name="T2" fmla="*/ 254 w 254"/>
                <a:gd name="T3" fmla="*/ 52 h 72"/>
                <a:gd name="T4" fmla="*/ 234 w 254"/>
                <a:gd name="T5" fmla="*/ 72 h 72"/>
                <a:gd name="T6" fmla="*/ 20 w 254"/>
                <a:gd name="T7" fmla="*/ 72 h 72"/>
                <a:gd name="T8" fmla="*/ 0 w 254"/>
                <a:gd name="T9" fmla="*/ 52 h 72"/>
                <a:gd name="T10" fmla="*/ 0 w 254"/>
                <a:gd name="T11" fmla="*/ 0 h 72"/>
              </a:gdLst>
              <a:ahLst/>
              <a:cxnLst>
                <a:cxn ang="0">
                  <a:pos x="T0" y="T1"/>
                </a:cxn>
                <a:cxn ang="0">
                  <a:pos x="T2" y="T3"/>
                </a:cxn>
                <a:cxn ang="0">
                  <a:pos x="T4" y="T5"/>
                </a:cxn>
                <a:cxn ang="0">
                  <a:pos x="T6" y="T7"/>
                </a:cxn>
                <a:cxn ang="0">
                  <a:pos x="T8" y="T9"/>
                </a:cxn>
                <a:cxn ang="0">
                  <a:pos x="T10" y="T11"/>
                </a:cxn>
              </a:cxnLst>
              <a:rect l="0" t="0" r="r" b="b"/>
              <a:pathLst>
                <a:path w="254" h="72">
                  <a:moveTo>
                    <a:pt x="254" y="0"/>
                  </a:moveTo>
                  <a:cubicBezTo>
                    <a:pt x="254" y="52"/>
                    <a:pt x="254" y="52"/>
                    <a:pt x="254" y="52"/>
                  </a:cubicBezTo>
                  <a:cubicBezTo>
                    <a:pt x="254" y="63"/>
                    <a:pt x="245" y="72"/>
                    <a:pt x="234" y="72"/>
                  </a:cubicBezTo>
                  <a:cubicBezTo>
                    <a:pt x="20" y="72"/>
                    <a:pt x="20" y="72"/>
                    <a:pt x="20" y="72"/>
                  </a:cubicBezTo>
                  <a:cubicBezTo>
                    <a:pt x="9" y="72"/>
                    <a:pt x="0" y="63"/>
                    <a:pt x="0" y="52"/>
                  </a:cubicBezTo>
                  <a:cubicBezTo>
                    <a:pt x="0" y="0"/>
                    <a:pt x="0" y="0"/>
                    <a:pt x="0" y="0"/>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89" name="Line 7">
              <a:extLst>
                <a:ext uri="{FF2B5EF4-FFF2-40B4-BE49-F238E27FC236}">
                  <a16:creationId xmlns:a16="http://schemas.microsoft.com/office/drawing/2014/main" id="{C6730E32-6ADC-47F6-A6C8-246662FAB18B}"/>
                </a:ext>
              </a:extLst>
            </p:cNvPr>
            <p:cNvSpPr>
              <a:spLocks noChangeShapeType="1"/>
            </p:cNvSpPr>
            <p:nvPr/>
          </p:nvSpPr>
          <p:spPr bwMode="auto">
            <a:xfrm>
              <a:off x="2548"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91" name="Line 8">
              <a:extLst>
                <a:ext uri="{FF2B5EF4-FFF2-40B4-BE49-F238E27FC236}">
                  <a16:creationId xmlns:a16="http://schemas.microsoft.com/office/drawing/2014/main" id="{29F41649-A8C4-4A4D-8A0F-CE2BFA354795}"/>
                </a:ext>
              </a:extLst>
            </p:cNvPr>
            <p:cNvSpPr>
              <a:spLocks noChangeShapeType="1"/>
            </p:cNvSpPr>
            <p:nvPr/>
          </p:nvSpPr>
          <p:spPr bwMode="auto">
            <a:xfrm>
              <a:off x="2627"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92" name="Line 9">
              <a:extLst>
                <a:ext uri="{FF2B5EF4-FFF2-40B4-BE49-F238E27FC236}">
                  <a16:creationId xmlns:a16="http://schemas.microsoft.com/office/drawing/2014/main" id="{D11686C8-B7C6-400D-B641-13F1962A5CC4}"/>
                </a:ext>
              </a:extLst>
            </p:cNvPr>
            <p:cNvSpPr>
              <a:spLocks noChangeShapeType="1"/>
            </p:cNvSpPr>
            <p:nvPr/>
          </p:nvSpPr>
          <p:spPr bwMode="auto">
            <a:xfrm>
              <a:off x="2706"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93" name="Freeform 10">
              <a:extLst>
                <a:ext uri="{FF2B5EF4-FFF2-40B4-BE49-F238E27FC236}">
                  <a16:creationId xmlns:a16="http://schemas.microsoft.com/office/drawing/2014/main" id="{B4718F36-F19F-4A2D-8E8E-F07DCDE771C5}"/>
                </a:ext>
              </a:extLst>
            </p:cNvPr>
            <p:cNvSpPr>
              <a:spLocks/>
            </p:cNvSpPr>
            <p:nvPr/>
          </p:nvSpPr>
          <p:spPr bwMode="auto">
            <a:xfrm>
              <a:off x="2816" y="1318"/>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94" name="Freeform 11">
              <a:extLst>
                <a:ext uri="{FF2B5EF4-FFF2-40B4-BE49-F238E27FC236}">
                  <a16:creationId xmlns:a16="http://schemas.microsoft.com/office/drawing/2014/main" id="{46106177-38B0-4A9E-A436-F426D731660D}"/>
                </a:ext>
              </a:extLst>
            </p:cNvPr>
            <p:cNvSpPr>
              <a:spLocks/>
            </p:cNvSpPr>
            <p:nvPr/>
          </p:nvSpPr>
          <p:spPr bwMode="auto">
            <a:xfrm>
              <a:off x="2407" y="1318"/>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95" name="Freeform 12">
              <a:extLst>
                <a:ext uri="{FF2B5EF4-FFF2-40B4-BE49-F238E27FC236}">
                  <a16:creationId xmlns:a16="http://schemas.microsoft.com/office/drawing/2014/main" id="{15045AFD-7A95-4AAF-8C75-CCB8C8E37E34}"/>
                </a:ext>
              </a:extLst>
            </p:cNvPr>
            <p:cNvSpPr>
              <a:spLocks/>
            </p:cNvSpPr>
            <p:nvPr/>
          </p:nvSpPr>
          <p:spPr bwMode="auto">
            <a:xfrm>
              <a:off x="2816" y="920"/>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96" name="Freeform 13">
              <a:extLst>
                <a:ext uri="{FF2B5EF4-FFF2-40B4-BE49-F238E27FC236}">
                  <a16:creationId xmlns:a16="http://schemas.microsoft.com/office/drawing/2014/main" id="{661E0271-22AC-45AF-AF19-DC6FF74F4319}"/>
                </a:ext>
              </a:extLst>
            </p:cNvPr>
            <p:cNvSpPr>
              <a:spLocks/>
            </p:cNvSpPr>
            <p:nvPr/>
          </p:nvSpPr>
          <p:spPr bwMode="auto">
            <a:xfrm>
              <a:off x="2407" y="920"/>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grpSp>
      <p:grpSp>
        <p:nvGrpSpPr>
          <p:cNvPr id="25" name="Graphic 23">
            <a:extLst>
              <a:ext uri="{FF2B5EF4-FFF2-40B4-BE49-F238E27FC236}">
                <a16:creationId xmlns:a16="http://schemas.microsoft.com/office/drawing/2014/main" id="{BB9F3BAC-C232-425C-8EDE-60E3D78E922A}"/>
              </a:ext>
            </a:extLst>
          </p:cNvPr>
          <p:cNvGrpSpPr/>
          <p:nvPr/>
        </p:nvGrpSpPr>
        <p:grpSpPr>
          <a:xfrm>
            <a:off x="7024988" y="2125351"/>
            <a:ext cx="424315" cy="522234"/>
            <a:chOff x="6197131" y="1505301"/>
            <a:chExt cx="742950" cy="914400"/>
          </a:xfrm>
        </p:grpSpPr>
        <p:sp>
          <p:nvSpPr>
            <p:cNvPr id="26" name="Freeform: Shape 25">
              <a:extLst>
                <a:ext uri="{FF2B5EF4-FFF2-40B4-BE49-F238E27FC236}">
                  <a16:creationId xmlns:a16="http://schemas.microsoft.com/office/drawing/2014/main" id="{9F276693-7799-4298-B6EB-B0FDBE76364D}"/>
                </a:ext>
              </a:extLst>
            </p:cNvPr>
            <p:cNvSpPr/>
            <p:nvPr/>
          </p:nvSpPr>
          <p:spPr>
            <a:xfrm>
              <a:off x="6187606" y="1495776"/>
              <a:ext cx="657225" cy="657225"/>
            </a:xfrm>
            <a:custGeom>
              <a:avLst/>
              <a:gdLst>
                <a:gd name="connsiteX0" fmla="*/ 55530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55530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27" name="Freeform: Shape 26">
              <a:extLst>
                <a:ext uri="{FF2B5EF4-FFF2-40B4-BE49-F238E27FC236}">
                  <a16:creationId xmlns:a16="http://schemas.microsoft.com/office/drawing/2014/main" id="{B50CBC20-BB85-41BA-9F8D-D952660F6D82}"/>
                </a:ext>
              </a:extLst>
            </p:cNvPr>
            <p:cNvSpPr/>
            <p:nvPr/>
          </p:nvSpPr>
          <p:spPr>
            <a:xfrm>
              <a:off x="6187606" y="2033939"/>
              <a:ext cx="571500" cy="228600"/>
            </a:xfrm>
            <a:custGeom>
              <a:avLst/>
              <a:gdLst>
                <a:gd name="connsiteX0" fmla="*/ 545783 w 571500"/>
                <a:gd name="connsiteY0" fmla="*/ 200025 h 228600"/>
                <a:gd name="connsiteX1" fmla="*/ 76200 w 571500"/>
                <a:gd name="connsiteY1" fmla="*/ 200025 h 228600"/>
                <a:gd name="connsiteX2" fmla="*/ 28575 w 571500"/>
                <a:gd name="connsiteY2" fmla="*/ 152400 h 228600"/>
                <a:gd name="connsiteX3" fmla="*/ 28575 w 571500"/>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571500" h="228600">
                  <a:moveTo>
                    <a:pt x="545783"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28" name="Freeform: Shape 27">
              <a:extLst>
                <a:ext uri="{FF2B5EF4-FFF2-40B4-BE49-F238E27FC236}">
                  <a16:creationId xmlns:a16="http://schemas.microsoft.com/office/drawing/2014/main" id="{AB6A1965-B753-442A-8897-6A52DED5E7E7}"/>
                </a:ext>
              </a:extLst>
            </p:cNvPr>
            <p:cNvSpPr/>
            <p:nvPr/>
          </p:nvSpPr>
          <p:spPr>
            <a:xfrm>
              <a:off x="6399061"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29" name="Freeform: Shape 28">
              <a:extLst>
                <a:ext uri="{FF2B5EF4-FFF2-40B4-BE49-F238E27FC236}">
                  <a16:creationId xmlns:a16="http://schemas.microsoft.com/office/drawing/2014/main" id="{53A6CF90-7B84-4380-8204-89E49606FA59}"/>
                </a:ext>
              </a:extLst>
            </p:cNvPr>
            <p:cNvSpPr/>
            <p:nvPr/>
          </p:nvSpPr>
          <p:spPr>
            <a:xfrm>
              <a:off x="6489549"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30" name="Freeform: Shape 29">
              <a:extLst>
                <a:ext uri="{FF2B5EF4-FFF2-40B4-BE49-F238E27FC236}">
                  <a16:creationId xmlns:a16="http://schemas.microsoft.com/office/drawing/2014/main" id="{6C816C73-B1F6-4AA7-9DC4-5696CB66D398}"/>
                </a:ext>
              </a:extLst>
            </p:cNvPr>
            <p:cNvSpPr/>
            <p:nvPr/>
          </p:nvSpPr>
          <p:spPr>
            <a:xfrm>
              <a:off x="6580036"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31" name="Freeform: Shape 30">
              <a:extLst>
                <a:ext uri="{FF2B5EF4-FFF2-40B4-BE49-F238E27FC236}">
                  <a16:creationId xmlns:a16="http://schemas.microsoft.com/office/drawing/2014/main" id="{B10C0D64-B0DF-47F4-A802-7108BAC9F781}"/>
                </a:ext>
              </a:extLst>
            </p:cNvPr>
            <p:cNvSpPr/>
            <p:nvPr/>
          </p:nvSpPr>
          <p:spPr>
            <a:xfrm>
              <a:off x="6262377" y="20315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32" name="Freeform: Shape 31">
              <a:extLst>
                <a:ext uri="{FF2B5EF4-FFF2-40B4-BE49-F238E27FC236}">
                  <a16:creationId xmlns:a16="http://schemas.microsoft.com/office/drawing/2014/main" id="{6B2EF982-CD86-4FFF-85D5-D489C18AD6FB}"/>
                </a:ext>
              </a:extLst>
            </p:cNvPr>
            <p:cNvSpPr/>
            <p:nvPr/>
          </p:nvSpPr>
          <p:spPr>
            <a:xfrm>
              <a:off x="6731960"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34" name="Freeform: Shape 33">
              <a:extLst>
                <a:ext uri="{FF2B5EF4-FFF2-40B4-BE49-F238E27FC236}">
                  <a16:creationId xmlns:a16="http://schemas.microsoft.com/office/drawing/2014/main" id="{51C664D6-D6E6-4359-9839-7CC93337CA9C}"/>
                </a:ext>
              </a:extLst>
            </p:cNvPr>
            <p:cNvSpPr/>
            <p:nvPr/>
          </p:nvSpPr>
          <p:spPr>
            <a:xfrm>
              <a:off x="6262377"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36" name="Freeform: Shape 35">
              <a:extLst>
                <a:ext uri="{FF2B5EF4-FFF2-40B4-BE49-F238E27FC236}">
                  <a16:creationId xmlns:a16="http://schemas.microsoft.com/office/drawing/2014/main" id="{4E339526-1C82-4B77-AE0F-DE6AC1B9DABD}"/>
                </a:ext>
              </a:extLst>
            </p:cNvPr>
            <p:cNvSpPr/>
            <p:nvPr/>
          </p:nvSpPr>
          <p:spPr>
            <a:xfrm>
              <a:off x="6663856" y="2036796"/>
              <a:ext cx="266700" cy="342900"/>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grpSp>
      <p:grpSp>
        <p:nvGrpSpPr>
          <p:cNvPr id="97" name="Graphic 23">
            <a:extLst>
              <a:ext uri="{FF2B5EF4-FFF2-40B4-BE49-F238E27FC236}">
                <a16:creationId xmlns:a16="http://schemas.microsoft.com/office/drawing/2014/main" id="{DD04CD1A-812A-4DF9-AFA6-EEF49725E12D}"/>
              </a:ext>
            </a:extLst>
          </p:cNvPr>
          <p:cNvGrpSpPr/>
          <p:nvPr/>
        </p:nvGrpSpPr>
        <p:grpSpPr>
          <a:xfrm>
            <a:off x="7503019" y="2125893"/>
            <a:ext cx="424315" cy="522234"/>
            <a:chOff x="6197131" y="1505301"/>
            <a:chExt cx="742950" cy="914400"/>
          </a:xfrm>
        </p:grpSpPr>
        <p:sp>
          <p:nvSpPr>
            <p:cNvPr id="98" name="Freeform: Shape 97">
              <a:extLst>
                <a:ext uri="{FF2B5EF4-FFF2-40B4-BE49-F238E27FC236}">
                  <a16:creationId xmlns:a16="http://schemas.microsoft.com/office/drawing/2014/main" id="{DE1B94F5-5CDB-45BA-B6D2-7E7229DB3917}"/>
                </a:ext>
              </a:extLst>
            </p:cNvPr>
            <p:cNvSpPr/>
            <p:nvPr/>
          </p:nvSpPr>
          <p:spPr>
            <a:xfrm>
              <a:off x="6187606" y="1495776"/>
              <a:ext cx="657225" cy="657225"/>
            </a:xfrm>
            <a:custGeom>
              <a:avLst/>
              <a:gdLst>
                <a:gd name="connsiteX0" fmla="*/ 55530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55530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99" name="Freeform: Shape 98">
              <a:extLst>
                <a:ext uri="{FF2B5EF4-FFF2-40B4-BE49-F238E27FC236}">
                  <a16:creationId xmlns:a16="http://schemas.microsoft.com/office/drawing/2014/main" id="{095D75C2-3794-4AC8-8179-445D6B9C717C}"/>
                </a:ext>
              </a:extLst>
            </p:cNvPr>
            <p:cNvSpPr/>
            <p:nvPr/>
          </p:nvSpPr>
          <p:spPr>
            <a:xfrm>
              <a:off x="6187606" y="2033939"/>
              <a:ext cx="571500" cy="228600"/>
            </a:xfrm>
            <a:custGeom>
              <a:avLst/>
              <a:gdLst>
                <a:gd name="connsiteX0" fmla="*/ 545783 w 571500"/>
                <a:gd name="connsiteY0" fmla="*/ 200025 h 228600"/>
                <a:gd name="connsiteX1" fmla="*/ 76200 w 571500"/>
                <a:gd name="connsiteY1" fmla="*/ 200025 h 228600"/>
                <a:gd name="connsiteX2" fmla="*/ 28575 w 571500"/>
                <a:gd name="connsiteY2" fmla="*/ 152400 h 228600"/>
                <a:gd name="connsiteX3" fmla="*/ 28575 w 571500"/>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571500" h="228600">
                  <a:moveTo>
                    <a:pt x="545783"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100" name="Freeform: Shape 99">
              <a:extLst>
                <a:ext uri="{FF2B5EF4-FFF2-40B4-BE49-F238E27FC236}">
                  <a16:creationId xmlns:a16="http://schemas.microsoft.com/office/drawing/2014/main" id="{2842955A-4FF4-4DBC-B1AE-45DAC8E7A1B5}"/>
                </a:ext>
              </a:extLst>
            </p:cNvPr>
            <p:cNvSpPr/>
            <p:nvPr/>
          </p:nvSpPr>
          <p:spPr>
            <a:xfrm>
              <a:off x="6399061"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101" name="Freeform: Shape 100">
              <a:extLst>
                <a:ext uri="{FF2B5EF4-FFF2-40B4-BE49-F238E27FC236}">
                  <a16:creationId xmlns:a16="http://schemas.microsoft.com/office/drawing/2014/main" id="{D5572D5B-AACD-49BC-95E6-9C89973BDD88}"/>
                </a:ext>
              </a:extLst>
            </p:cNvPr>
            <p:cNvSpPr/>
            <p:nvPr/>
          </p:nvSpPr>
          <p:spPr>
            <a:xfrm>
              <a:off x="6489549"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102" name="Freeform: Shape 101">
              <a:extLst>
                <a:ext uri="{FF2B5EF4-FFF2-40B4-BE49-F238E27FC236}">
                  <a16:creationId xmlns:a16="http://schemas.microsoft.com/office/drawing/2014/main" id="{346EEBBA-0D35-4B0E-827F-9B82673FF921}"/>
                </a:ext>
              </a:extLst>
            </p:cNvPr>
            <p:cNvSpPr/>
            <p:nvPr/>
          </p:nvSpPr>
          <p:spPr>
            <a:xfrm>
              <a:off x="6580036"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103" name="Freeform: Shape 102">
              <a:extLst>
                <a:ext uri="{FF2B5EF4-FFF2-40B4-BE49-F238E27FC236}">
                  <a16:creationId xmlns:a16="http://schemas.microsoft.com/office/drawing/2014/main" id="{710C3537-F13C-46CD-BFDD-C78F4C789DF2}"/>
                </a:ext>
              </a:extLst>
            </p:cNvPr>
            <p:cNvSpPr/>
            <p:nvPr/>
          </p:nvSpPr>
          <p:spPr>
            <a:xfrm>
              <a:off x="6262377" y="20315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104" name="Freeform: Shape 103">
              <a:extLst>
                <a:ext uri="{FF2B5EF4-FFF2-40B4-BE49-F238E27FC236}">
                  <a16:creationId xmlns:a16="http://schemas.microsoft.com/office/drawing/2014/main" id="{EC59996A-1AAB-4F73-A18D-EC62F44E5518}"/>
                </a:ext>
              </a:extLst>
            </p:cNvPr>
            <p:cNvSpPr/>
            <p:nvPr/>
          </p:nvSpPr>
          <p:spPr>
            <a:xfrm>
              <a:off x="6731960"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105" name="Freeform: Shape 104">
              <a:extLst>
                <a:ext uri="{FF2B5EF4-FFF2-40B4-BE49-F238E27FC236}">
                  <a16:creationId xmlns:a16="http://schemas.microsoft.com/office/drawing/2014/main" id="{5F3988DB-CBFF-4399-91FB-B0E2409B6E18}"/>
                </a:ext>
              </a:extLst>
            </p:cNvPr>
            <p:cNvSpPr/>
            <p:nvPr/>
          </p:nvSpPr>
          <p:spPr>
            <a:xfrm>
              <a:off x="6262377"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106" name="Freeform: Shape 105">
              <a:extLst>
                <a:ext uri="{FF2B5EF4-FFF2-40B4-BE49-F238E27FC236}">
                  <a16:creationId xmlns:a16="http://schemas.microsoft.com/office/drawing/2014/main" id="{9F175C49-C6FD-4018-B9BD-761E2058C0D3}"/>
                </a:ext>
              </a:extLst>
            </p:cNvPr>
            <p:cNvSpPr/>
            <p:nvPr/>
          </p:nvSpPr>
          <p:spPr>
            <a:xfrm>
              <a:off x="6663856" y="2036796"/>
              <a:ext cx="266700" cy="342900"/>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grpSp>
      <p:grpSp>
        <p:nvGrpSpPr>
          <p:cNvPr id="107" name="Graphic 23">
            <a:extLst>
              <a:ext uri="{FF2B5EF4-FFF2-40B4-BE49-F238E27FC236}">
                <a16:creationId xmlns:a16="http://schemas.microsoft.com/office/drawing/2014/main" id="{A4D79903-D3F4-4FA8-B52D-DC6EE5175B8E}"/>
              </a:ext>
            </a:extLst>
          </p:cNvPr>
          <p:cNvGrpSpPr/>
          <p:nvPr/>
        </p:nvGrpSpPr>
        <p:grpSpPr>
          <a:xfrm>
            <a:off x="7993906" y="2125553"/>
            <a:ext cx="424315" cy="522234"/>
            <a:chOff x="6197131" y="1505301"/>
            <a:chExt cx="742950" cy="914400"/>
          </a:xfrm>
        </p:grpSpPr>
        <p:sp>
          <p:nvSpPr>
            <p:cNvPr id="108" name="Freeform: Shape 107">
              <a:extLst>
                <a:ext uri="{FF2B5EF4-FFF2-40B4-BE49-F238E27FC236}">
                  <a16:creationId xmlns:a16="http://schemas.microsoft.com/office/drawing/2014/main" id="{8F325527-F0C0-4960-A993-9DA2C9D8AD84}"/>
                </a:ext>
              </a:extLst>
            </p:cNvPr>
            <p:cNvSpPr/>
            <p:nvPr/>
          </p:nvSpPr>
          <p:spPr>
            <a:xfrm>
              <a:off x="6187606" y="1495776"/>
              <a:ext cx="657225" cy="657225"/>
            </a:xfrm>
            <a:custGeom>
              <a:avLst/>
              <a:gdLst>
                <a:gd name="connsiteX0" fmla="*/ 55530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55530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109" name="Freeform: Shape 108">
              <a:extLst>
                <a:ext uri="{FF2B5EF4-FFF2-40B4-BE49-F238E27FC236}">
                  <a16:creationId xmlns:a16="http://schemas.microsoft.com/office/drawing/2014/main" id="{90B7437F-8D21-4A11-B627-0C61B0008F3C}"/>
                </a:ext>
              </a:extLst>
            </p:cNvPr>
            <p:cNvSpPr/>
            <p:nvPr/>
          </p:nvSpPr>
          <p:spPr>
            <a:xfrm>
              <a:off x="6187606" y="2033939"/>
              <a:ext cx="571500" cy="228600"/>
            </a:xfrm>
            <a:custGeom>
              <a:avLst/>
              <a:gdLst>
                <a:gd name="connsiteX0" fmla="*/ 545783 w 571500"/>
                <a:gd name="connsiteY0" fmla="*/ 200025 h 228600"/>
                <a:gd name="connsiteX1" fmla="*/ 76200 w 571500"/>
                <a:gd name="connsiteY1" fmla="*/ 200025 h 228600"/>
                <a:gd name="connsiteX2" fmla="*/ 28575 w 571500"/>
                <a:gd name="connsiteY2" fmla="*/ 152400 h 228600"/>
                <a:gd name="connsiteX3" fmla="*/ 28575 w 571500"/>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571500" h="228600">
                  <a:moveTo>
                    <a:pt x="545783"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110" name="Freeform: Shape 109">
              <a:extLst>
                <a:ext uri="{FF2B5EF4-FFF2-40B4-BE49-F238E27FC236}">
                  <a16:creationId xmlns:a16="http://schemas.microsoft.com/office/drawing/2014/main" id="{67217FCB-ADC1-4EF6-946D-2D0BD306DE7E}"/>
                </a:ext>
              </a:extLst>
            </p:cNvPr>
            <p:cNvSpPr/>
            <p:nvPr/>
          </p:nvSpPr>
          <p:spPr>
            <a:xfrm>
              <a:off x="6399061"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111" name="Freeform: Shape 110">
              <a:extLst>
                <a:ext uri="{FF2B5EF4-FFF2-40B4-BE49-F238E27FC236}">
                  <a16:creationId xmlns:a16="http://schemas.microsoft.com/office/drawing/2014/main" id="{EFD3CBC0-4B8E-4806-B26A-7EEBC35D56EC}"/>
                </a:ext>
              </a:extLst>
            </p:cNvPr>
            <p:cNvSpPr/>
            <p:nvPr/>
          </p:nvSpPr>
          <p:spPr>
            <a:xfrm>
              <a:off x="6489549"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112" name="Freeform: Shape 111">
              <a:extLst>
                <a:ext uri="{FF2B5EF4-FFF2-40B4-BE49-F238E27FC236}">
                  <a16:creationId xmlns:a16="http://schemas.microsoft.com/office/drawing/2014/main" id="{486A54FE-AD04-4F1F-BCDD-4881384584EF}"/>
                </a:ext>
              </a:extLst>
            </p:cNvPr>
            <p:cNvSpPr/>
            <p:nvPr/>
          </p:nvSpPr>
          <p:spPr>
            <a:xfrm>
              <a:off x="6580036"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113" name="Freeform: Shape 112">
              <a:extLst>
                <a:ext uri="{FF2B5EF4-FFF2-40B4-BE49-F238E27FC236}">
                  <a16:creationId xmlns:a16="http://schemas.microsoft.com/office/drawing/2014/main" id="{5A3E145C-79AE-40C9-A4E2-8341ED017578}"/>
                </a:ext>
              </a:extLst>
            </p:cNvPr>
            <p:cNvSpPr/>
            <p:nvPr/>
          </p:nvSpPr>
          <p:spPr>
            <a:xfrm>
              <a:off x="6262377" y="20315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114" name="Freeform: Shape 113">
              <a:extLst>
                <a:ext uri="{FF2B5EF4-FFF2-40B4-BE49-F238E27FC236}">
                  <a16:creationId xmlns:a16="http://schemas.microsoft.com/office/drawing/2014/main" id="{E9285398-3D98-4282-BC87-5C5AC60E4497}"/>
                </a:ext>
              </a:extLst>
            </p:cNvPr>
            <p:cNvSpPr/>
            <p:nvPr/>
          </p:nvSpPr>
          <p:spPr>
            <a:xfrm>
              <a:off x="6731960"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115" name="Freeform: Shape 114">
              <a:extLst>
                <a:ext uri="{FF2B5EF4-FFF2-40B4-BE49-F238E27FC236}">
                  <a16:creationId xmlns:a16="http://schemas.microsoft.com/office/drawing/2014/main" id="{06DC428D-C4E5-4B32-9D29-10D1F40A269F}"/>
                </a:ext>
              </a:extLst>
            </p:cNvPr>
            <p:cNvSpPr/>
            <p:nvPr/>
          </p:nvSpPr>
          <p:spPr>
            <a:xfrm>
              <a:off x="6262377"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sp>
          <p:nvSpPr>
            <p:cNvPr id="116" name="Freeform: Shape 115">
              <a:extLst>
                <a:ext uri="{FF2B5EF4-FFF2-40B4-BE49-F238E27FC236}">
                  <a16:creationId xmlns:a16="http://schemas.microsoft.com/office/drawing/2014/main" id="{5C232CB6-D825-4E29-8313-3E193780539B}"/>
                </a:ext>
              </a:extLst>
            </p:cNvPr>
            <p:cNvSpPr/>
            <p:nvPr/>
          </p:nvSpPr>
          <p:spPr>
            <a:xfrm>
              <a:off x="6663856" y="2036796"/>
              <a:ext cx="266700" cy="342900"/>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kern="0">
                <a:solidFill>
                  <a:srgbClr val="2F2F2F"/>
                </a:solidFill>
                <a:latin typeface="Segoe UI"/>
              </a:endParaRPr>
            </a:p>
          </p:txBody>
        </p:sp>
      </p:grpSp>
      <p:cxnSp>
        <p:nvCxnSpPr>
          <p:cNvPr id="121" name="Straight Connector 120">
            <a:extLst>
              <a:ext uri="{FF2B5EF4-FFF2-40B4-BE49-F238E27FC236}">
                <a16:creationId xmlns:a16="http://schemas.microsoft.com/office/drawing/2014/main" id="{69E72B69-6242-4470-9968-CD87EDF061E1}"/>
              </a:ext>
            </a:extLst>
          </p:cNvPr>
          <p:cNvCxnSpPr>
            <a:cxnSpLocks/>
          </p:cNvCxnSpPr>
          <p:nvPr/>
        </p:nvCxnSpPr>
        <p:spPr>
          <a:xfrm>
            <a:off x="1257306" y="4767582"/>
            <a:ext cx="7532234"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4BE7443-8199-47C2-B6F6-E5A672ED1E44}"/>
              </a:ext>
            </a:extLst>
          </p:cNvPr>
          <p:cNvCxnSpPr>
            <a:cxnSpLocks/>
          </p:cNvCxnSpPr>
          <p:nvPr/>
        </p:nvCxnSpPr>
        <p:spPr>
          <a:xfrm>
            <a:off x="1257306" y="4148651"/>
            <a:ext cx="7532234"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48928FD-6CB8-40D2-9269-9C0C5C0E5179}"/>
              </a:ext>
            </a:extLst>
          </p:cNvPr>
          <p:cNvCxnSpPr>
            <a:cxnSpLocks/>
          </p:cNvCxnSpPr>
          <p:nvPr/>
        </p:nvCxnSpPr>
        <p:spPr>
          <a:xfrm>
            <a:off x="1257306" y="3453394"/>
            <a:ext cx="7532234"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EAC910B-9BED-4EF4-8508-817AC614D463}"/>
              </a:ext>
            </a:extLst>
          </p:cNvPr>
          <p:cNvSpPr/>
          <p:nvPr/>
        </p:nvSpPr>
        <p:spPr bwMode="auto">
          <a:xfrm>
            <a:off x="6940910" y="1611323"/>
            <a:ext cx="1576233" cy="42312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428" b="1">
                <a:solidFill>
                  <a:schemeClr val="bg1"/>
                </a:solidFill>
                <a:ea typeface="Segoe UI" pitchFamily="34" charset="0"/>
                <a:cs typeface="Segoe UI" pitchFamily="34" charset="0"/>
              </a:rPr>
              <a:t>Certified for SAP HANA</a:t>
            </a:r>
          </a:p>
        </p:txBody>
      </p:sp>
      <p:cxnSp>
        <p:nvCxnSpPr>
          <p:cNvPr id="125" name="Straight Connector 124">
            <a:extLst>
              <a:ext uri="{FF2B5EF4-FFF2-40B4-BE49-F238E27FC236}">
                <a16:creationId xmlns:a16="http://schemas.microsoft.com/office/drawing/2014/main" id="{119891D6-785B-4A97-9D32-55EB1B85D4AD}"/>
              </a:ext>
            </a:extLst>
          </p:cNvPr>
          <p:cNvCxnSpPr>
            <a:cxnSpLocks/>
          </p:cNvCxnSpPr>
          <p:nvPr/>
        </p:nvCxnSpPr>
        <p:spPr>
          <a:xfrm>
            <a:off x="8954771" y="4767582"/>
            <a:ext cx="2518029"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6AED874-D4BA-4D25-822B-6171B4E87288}"/>
              </a:ext>
            </a:extLst>
          </p:cNvPr>
          <p:cNvCxnSpPr>
            <a:cxnSpLocks/>
          </p:cNvCxnSpPr>
          <p:nvPr/>
        </p:nvCxnSpPr>
        <p:spPr>
          <a:xfrm>
            <a:off x="8954771" y="4148651"/>
            <a:ext cx="2518029"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7B903B7-3C27-497C-BB3C-A0BCBFBB050D}"/>
              </a:ext>
            </a:extLst>
          </p:cNvPr>
          <p:cNvCxnSpPr>
            <a:cxnSpLocks/>
          </p:cNvCxnSpPr>
          <p:nvPr/>
        </p:nvCxnSpPr>
        <p:spPr>
          <a:xfrm>
            <a:off x="8954771" y="3458213"/>
            <a:ext cx="2518029"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D29EC46F-AD64-4E98-AAF4-E7A61AEE34ED}"/>
              </a:ext>
            </a:extLst>
          </p:cNvPr>
          <p:cNvGrpSpPr/>
          <p:nvPr/>
        </p:nvGrpSpPr>
        <p:grpSpPr>
          <a:xfrm>
            <a:off x="9548511" y="2125552"/>
            <a:ext cx="1330550" cy="471935"/>
            <a:chOff x="2795796" y="1253723"/>
            <a:chExt cx="1436713" cy="509590"/>
          </a:xfrm>
        </p:grpSpPr>
        <p:grpSp>
          <p:nvGrpSpPr>
            <p:cNvPr id="134" name="Graphic 3">
              <a:extLst>
                <a:ext uri="{FF2B5EF4-FFF2-40B4-BE49-F238E27FC236}">
                  <a16:creationId xmlns:a16="http://schemas.microsoft.com/office/drawing/2014/main" id="{444EBE59-26F1-4C0E-8176-D1144A9B342E}"/>
                </a:ext>
              </a:extLst>
            </p:cNvPr>
            <p:cNvGrpSpPr/>
            <p:nvPr/>
          </p:nvGrpSpPr>
          <p:grpSpPr>
            <a:xfrm>
              <a:off x="3301348" y="1253809"/>
              <a:ext cx="428247" cy="509504"/>
              <a:chOff x="5715004" y="2962270"/>
              <a:chExt cx="742955" cy="883925"/>
            </a:xfrm>
          </p:grpSpPr>
          <p:sp>
            <p:nvSpPr>
              <p:cNvPr id="157" name="Freeform: Shape 156">
                <a:extLst>
                  <a:ext uri="{FF2B5EF4-FFF2-40B4-BE49-F238E27FC236}">
                    <a16:creationId xmlns:a16="http://schemas.microsoft.com/office/drawing/2014/main" id="{02227209-27B1-4EB6-839B-1B1561ED1E64}"/>
                  </a:ext>
                </a:extLst>
              </p:cNvPr>
              <p:cNvSpPr/>
              <p:nvPr/>
            </p:nvSpPr>
            <p:spPr>
              <a:xfrm>
                <a:off x="5715004" y="2962270"/>
                <a:ext cx="657225" cy="657224"/>
              </a:xfrm>
              <a:custGeom>
                <a:avLst/>
                <a:gdLst>
                  <a:gd name="connsiteX0" fmla="*/ 30384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30384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3264" kern="0">
                  <a:solidFill>
                    <a:srgbClr val="2F2F2F"/>
                  </a:solidFill>
                  <a:latin typeface="Segoe UI"/>
                </a:endParaRPr>
              </a:p>
            </p:txBody>
          </p:sp>
          <p:sp>
            <p:nvSpPr>
              <p:cNvPr id="158" name="Freeform: Shape 157">
                <a:extLst>
                  <a:ext uri="{FF2B5EF4-FFF2-40B4-BE49-F238E27FC236}">
                    <a16:creationId xmlns:a16="http://schemas.microsoft.com/office/drawing/2014/main" id="{0D3DF3DE-E382-4F69-BDF8-F4AEEAE75344}"/>
                  </a:ext>
                </a:extLst>
              </p:cNvPr>
              <p:cNvSpPr/>
              <p:nvPr/>
            </p:nvSpPr>
            <p:spPr>
              <a:xfrm>
                <a:off x="6089338" y="3563298"/>
                <a:ext cx="209550" cy="57150"/>
              </a:xfrm>
              <a:custGeom>
                <a:avLst/>
                <a:gdLst>
                  <a:gd name="connsiteX0" fmla="*/ 180975 w 209550"/>
                  <a:gd name="connsiteY0" fmla="*/ 28575 h 57150"/>
                  <a:gd name="connsiteX1" fmla="*/ 28575 w 209550"/>
                  <a:gd name="connsiteY1" fmla="*/ 28575 h 57150"/>
                </a:gdLst>
                <a:ahLst/>
                <a:cxnLst>
                  <a:cxn ang="0">
                    <a:pos x="connsiteX0" y="connsiteY0"/>
                  </a:cxn>
                  <a:cxn ang="0">
                    <a:pos x="connsiteX1" y="connsiteY1"/>
                  </a:cxn>
                </a:cxnLst>
                <a:rect l="l" t="t" r="r" b="b"/>
                <a:pathLst>
                  <a:path w="209550" h="57150">
                    <a:moveTo>
                      <a:pt x="180975"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3264" kern="0">
                  <a:solidFill>
                    <a:srgbClr val="2F2F2F"/>
                  </a:solidFill>
                  <a:latin typeface="Segoe UI"/>
                </a:endParaRPr>
              </a:p>
            </p:txBody>
          </p:sp>
          <p:sp>
            <p:nvSpPr>
              <p:cNvPr id="159" name="Freeform: Shape 158">
                <a:extLst>
                  <a:ext uri="{FF2B5EF4-FFF2-40B4-BE49-F238E27FC236}">
                    <a16:creationId xmlns:a16="http://schemas.microsoft.com/office/drawing/2014/main" id="{68D70A5B-8231-426F-BA9B-5E45106A318A}"/>
                  </a:ext>
                </a:extLst>
              </p:cNvPr>
              <p:cNvSpPr/>
              <p:nvPr/>
            </p:nvSpPr>
            <p:spPr>
              <a:xfrm>
                <a:off x="5715007" y="3500433"/>
                <a:ext cx="276225" cy="228599"/>
              </a:xfrm>
              <a:custGeom>
                <a:avLst/>
                <a:gdLst>
                  <a:gd name="connsiteX0" fmla="*/ 253365 w 276225"/>
                  <a:gd name="connsiteY0" fmla="*/ 200025 h 228600"/>
                  <a:gd name="connsiteX1" fmla="*/ 76200 w 276225"/>
                  <a:gd name="connsiteY1" fmla="*/ 200025 h 228600"/>
                  <a:gd name="connsiteX2" fmla="*/ 28575 w 276225"/>
                  <a:gd name="connsiteY2" fmla="*/ 152400 h 228600"/>
                  <a:gd name="connsiteX3" fmla="*/ 28575 w 276225"/>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276225" h="228600">
                    <a:moveTo>
                      <a:pt x="253365"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3264" kern="0">
                  <a:solidFill>
                    <a:srgbClr val="2F2F2F"/>
                  </a:solidFill>
                  <a:latin typeface="Segoe UI"/>
                </a:endParaRPr>
              </a:p>
            </p:txBody>
          </p:sp>
          <p:sp>
            <p:nvSpPr>
              <p:cNvPr id="160" name="Freeform: Shape 159">
                <a:extLst>
                  <a:ext uri="{FF2B5EF4-FFF2-40B4-BE49-F238E27FC236}">
                    <a16:creationId xmlns:a16="http://schemas.microsoft.com/office/drawing/2014/main" id="{AD7F89CA-1212-4DDF-8684-D9F77FD8E22F}"/>
                  </a:ext>
                </a:extLst>
              </p:cNvPr>
              <p:cNvSpPr/>
              <p:nvPr/>
            </p:nvSpPr>
            <p:spPr>
              <a:xfrm>
                <a:off x="6100770" y="3671884"/>
                <a:ext cx="180975" cy="57150"/>
              </a:xfrm>
              <a:custGeom>
                <a:avLst/>
                <a:gdLst>
                  <a:gd name="connsiteX0" fmla="*/ 160020 w 180975"/>
                  <a:gd name="connsiteY0" fmla="*/ 28575 h 57150"/>
                  <a:gd name="connsiteX1" fmla="*/ 28575 w 180975"/>
                  <a:gd name="connsiteY1" fmla="*/ 28575 h 57150"/>
                </a:gdLst>
                <a:ahLst/>
                <a:cxnLst>
                  <a:cxn ang="0">
                    <a:pos x="connsiteX0" y="connsiteY0"/>
                  </a:cxn>
                  <a:cxn ang="0">
                    <a:pos x="connsiteX1" y="connsiteY1"/>
                  </a:cxn>
                </a:cxnLst>
                <a:rect l="l" t="t" r="r" b="b"/>
                <a:pathLst>
                  <a:path w="180975" h="57150">
                    <a:moveTo>
                      <a:pt x="160020"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3264" kern="0">
                  <a:solidFill>
                    <a:srgbClr val="2F2F2F"/>
                  </a:solidFill>
                  <a:latin typeface="Segoe UI"/>
                </a:endParaRPr>
              </a:p>
            </p:txBody>
          </p:sp>
          <p:sp>
            <p:nvSpPr>
              <p:cNvPr id="161" name="Freeform: Shape 160">
                <a:extLst>
                  <a:ext uri="{FF2B5EF4-FFF2-40B4-BE49-F238E27FC236}">
                    <a16:creationId xmlns:a16="http://schemas.microsoft.com/office/drawing/2014/main" id="{E4C7F78D-4E0F-4AD2-BB6C-1215D25A18A3}"/>
                  </a:ext>
                </a:extLst>
              </p:cNvPr>
              <p:cNvSpPr/>
              <p:nvPr/>
            </p:nvSpPr>
            <p:spPr>
              <a:xfrm>
                <a:off x="5926462" y="3563298"/>
                <a:ext cx="57150" cy="161926"/>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3264" kern="0">
                  <a:solidFill>
                    <a:srgbClr val="2F2F2F"/>
                  </a:solidFill>
                  <a:latin typeface="Segoe UI"/>
                </a:endParaRPr>
              </a:p>
            </p:txBody>
          </p:sp>
          <p:sp>
            <p:nvSpPr>
              <p:cNvPr id="162" name="Freeform: Shape 161">
                <a:extLst>
                  <a:ext uri="{FF2B5EF4-FFF2-40B4-BE49-F238E27FC236}">
                    <a16:creationId xmlns:a16="http://schemas.microsoft.com/office/drawing/2014/main" id="{83A21454-B7F0-42DF-84DB-6A379CA6A1D1}"/>
                  </a:ext>
                </a:extLst>
              </p:cNvPr>
              <p:cNvSpPr/>
              <p:nvPr/>
            </p:nvSpPr>
            <p:spPr>
              <a:xfrm>
                <a:off x="5789778" y="3498051"/>
                <a:ext cx="38101"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3264" kern="0">
                  <a:solidFill>
                    <a:srgbClr val="2F2F2F"/>
                  </a:solidFill>
                  <a:latin typeface="Segoe UI"/>
                </a:endParaRPr>
              </a:p>
            </p:txBody>
          </p:sp>
          <p:sp>
            <p:nvSpPr>
              <p:cNvPr id="163" name="Freeform: Shape 162">
                <a:extLst>
                  <a:ext uri="{FF2B5EF4-FFF2-40B4-BE49-F238E27FC236}">
                    <a16:creationId xmlns:a16="http://schemas.microsoft.com/office/drawing/2014/main" id="{5051B0A2-B671-4A04-94BA-0098E7FF98AB}"/>
                  </a:ext>
                </a:extLst>
              </p:cNvPr>
              <p:cNvSpPr/>
              <p:nvPr/>
            </p:nvSpPr>
            <p:spPr>
              <a:xfrm>
                <a:off x="6259362" y="3040853"/>
                <a:ext cx="38101"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3264" kern="0">
                  <a:solidFill>
                    <a:srgbClr val="2F2F2F"/>
                  </a:solidFill>
                  <a:latin typeface="Segoe UI"/>
                </a:endParaRPr>
              </a:p>
            </p:txBody>
          </p:sp>
          <p:sp>
            <p:nvSpPr>
              <p:cNvPr id="164" name="Freeform: Shape 163">
                <a:extLst>
                  <a:ext uri="{FF2B5EF4-FFF2-40B4-BE49-F238E27FC236}">
                    <a16:creationId xmlns:a16="http://schemas.microsoft.com/office/drawing/2014/main" id="{8FA27B0F-005D-4945-91C6-83C5A54BE9D1}"/>
                  </a:ext>
                </a:extLst>
              </p:cNvPr>
              <p:cNvSpPr/>
              <p:nvPr/>
            </p:nvSpPr>
            <p:spPr>
              <a:xfrm>
                <a:off x="5789778" y="3040856"/>
                <a:ext cx="38100"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3264" kern="0">
                  <a:solidFill>
                    <a:srgbClr val="2F2F2F"/>
                  </a:solidFill>
                  <a:latin typeface="Segoe UI"/>
                </a:endParaRPr>
              </a:p>
            </p:txBody>
          </p:sp>
          <p:sp>
            <p:nvSpPr>
              <p:cNvPr id="165" name="Freeform: Shape 164">
                <a:extLst>
                  <a:ext uri="{FF2B5EF4-FFF2-40B4-BE49-F238E27FC236}">
                    <a16:creationId xmlns:a16="http://schemas.microsoft.com/office/drawing/2014/main" id="{A94447E5-DDF3-40E6-B5BF-F000200666C5}"/>
                  </a:ext>
                </a:extLst>
              </p:cNvPr>
              <p:cNvSpPr/>
              <p:nvPr/>
            </p:nvSpPr>
            <p:spPr>
              <a:xfrm>
                <a:off x="6191258" y="3503290"/>
                <a:ext cx="266701" cy="342898"/>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3264" kern="0">
                  <a:solidFill>
                    <a:srgbClr val="2F2F2F"/>
                  </a:solidFill>
                  <a:latin typeface="Segoe UI"/>
                </a:endParaRPr>
              </a:p>
            </p:txBody>
          </p:sp>
          <p:sp>
            <p:nvSpPr>
              <p:cNvPr id="166" name="Freeform: Shape 165">
                <a:extLst>
                  <a:ext uri="{FF2B5EF4-FFF2-40B4-BE49-F238E27FC236}">
                    <a16:creationId xmlns:a16="http://schemas.microsoft.com/office/drawing/2014/main" id="{3EF13CD0-B724-474A-A991-7391EDD141FF}"/>
                  </a:ext>
                </a:extLst>
              </p:cNvPr>
              <p:cNvSpPr/>
              <p:nvPr/>
            </p:nvSpPr>
            <p:spPr>
              <a:xfrm>
                <a:off x="5939791" y="3503297"/>
                <a:ext cx="266701" cy="342898"/>
              </a:xfrm>
              <a:custGeom>
                <a:avLst/>
                <a:gdLst>
                  <a:gd name="connsiteX0" fmla="*/ 240983 w 266700"/>
                  <a:gd name="connsiteY0" fmla="*/ 120015 h 342900"/>
                  <a:gd name="connsiteX1" fmla="*/ 157162 w 266700"/>
                  <a:gd name="connsiteY1" fmla="*/ 120015 h 342900"/>
                  <a:gd name="connsiteX2" fmla="*/ 216217 w 266700"/>
                  <a:gd name="connsiteY2" fmla="*/ 28575 h 342900"/>
                  <a:gd name="connsiteX3" fmla="*/ 107633 w 266700"/>
                  <a:gd name="connsiteY3" fmla="*/ 28575 h 342900"/>
                  <a:gd name="connsiteX4" fmla="*/ 28575 w 266700"/>
                  <a:gd name="connsiteY4" fmla="*/ 197168 h 342900"/>
                  <a:gd name="connsiteX5" fmla="*/ 107633 w 266700"/>
                  <a:gd name="connsiteY5" fmla="*/ 197168 h 342900"/>
                  <a:gd name="connsiteX6" fmla="*/ 107633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983" y="120015"/>
                    </a:moveTo>
                    <a:lnTo>
                      <a:pt x="157162" y="120015"/>
                    </a:lnTo>
                    <a:lnTo>
                      <a:pt x="216217" y="28575"/>
                    </a:lnTo>
                    <a:lnTo>
                      <a:pt x="107633" y="28575"/>
                    </a:lnTo>
                    <a:lnTo>
                      <a:pt x="28575" y="197168"/>
                    </a:lnTo>
                    <a:lnTo>
                      <a:pt x="107633" y="197168"/>
                    </a:lnTo>
                    <a:lnTo>
                      <a:pt x="107633"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3264" kern="0">
                  <a:solidFill>
                    <a:srgbClr val="2F2F2F"/>
                  </a:solidFill>
                  <a:latin typeface="Segoe UI"/>
                </a:endParaRPr>
              </a:p>
            </p:txBody>
          </p:sp>
        </p:grpSp>
        <p:grpSp>
          <p:nvGrpSpPr>
            <p:cNvPr id="135" name="Graphic 3">
              <a:extLst>
                <a:ext uri="{FF2B5EF4-FFF2-40B4-BE49-F238E27FC236}">
                  <a16:creationId xmlns:a16="http://schemas.microsoft.com/office/drawing/2014/main" id="{4900B0F4-599D-4549-AFB5-76E6D5ED32E8}"/>
                </a:ext>
              </a:extLst>
            </p:cNvPr>
            <p:cNvGrpSpPr/>
            <p:nvPr/>
          </p:nvGrpSpPr>
          <p:grpSpPr>
            <a:xfrm>
              <a:off x="2795796" y="1253723"/>
              <a:ext cx="428247" cy="509504"/>
              <a:chOff x="5715004" y="2962270"/>
              <a:chExt cx="742955" cy="883925"/>
            </a:xfrm>
          </p:grpSpPr>
          <p:sp>
            <p:nvSpPr>
              <p:cNvPr id="147" name="Freeform: Shape 146">
                <a:extLst>
                  <a:ext uri="{FF2B5EF4-FFF2-40B4-BE49-F238E27FC236}">
                    <a16:creationId xmlns:a16="http://schemas.microsoft.com/office/drawing/2014/main" id="{ED8A14FF-7AD1-4C4D-9224-D6DD428F4080}"/>
                  </a:ext>
                </a:extLst>
              </p:cNvPr>
              <p:cNvSpPr/>
              <p:nvPr/>
            </p:nvSpPr>
            <p:spPr>
              <a:xfrm>
                <a:off x="5715004" y="2962270"/>
                <a:ext cx="657225" cy="657224"/>
              </a:xfrm>
              <a:custGeom>
                <a:avLst/>
                <a:gdLst>
                  <a:gd name="connsiteX0" fmla="*/ 30384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30384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3264" kern="0">
                  <a:solidFill>
                    <a:srgbClr val="2F2F2F"/>
                  </a:solidFill>
                  <a:latin typeface="Segoe UI"/>
                </a:endParaRPr>
              </a:p>
            </p:txBody>
          </p:sp>
          <p:sp>
            <p:nvSpPr>
              <p:cNvPr id="148" name="Freeform: Shape 147">
                <a:extLst>
                  <a:ext uri="{FF2B5EF4-FFF2-40B4-BE49-F238E27FC236}">
                    <a16:creationId xmlns:a16="http://schemas.microsoft.com/office/drawing/2014/main" id="{482A597A-6B73-4430-BECB-58D4D6C1B34F}"/>
                  </a:ext>
                </a:extLst>
              </p:cNvPr>
              <p:cNvSpPr/>
              <p:nvPr/>
            </p:nvSpPr>
            <p:spPr>
              <a:xfrm>
                <a:off x="6089338" y="3563298"/>
                <a:ext cx="209550" cy="57150"/>
              </a:xfrm>
              <a:custGeom>
                <a:avLst/>
                <a:gdLst>
                  <a:gd name="connsiteX0" fmla="*/ 180975 w 209550"/>
                  <a:gd name="connsiteY0" fmla="*/ 28575 h 57150"/>
                  <a:gd name="connsiteX1" fmla="*/ 28575 w 209550"/>
                  <a:gd name="connsiteY1" fmla="*/ 28575 h 57150"/>
                </a:gdLst>
                <a:ahLst/>
                <a:cxnLst>
                  <a:cxn ang="0">
                    <a:pos x="connsiteX0" y="connsiteY0"/>
                  </a:cxn>
                  <a:cxn ang="0">
                    <a:pos x="connsiteX1" y="connsiteY1"/>
                  </a:cxn>
                </a:cxnLst>
                <a:rect l="l" t="t" r="r" b="b"/>
                <a:pathLst>
                  <a:path w="209550" h="57150">
                    <a:moveTo>
                      <a:pt x="180975"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3264" kern="0">
                  <a:solidFill>
                    <a:srgbClr val="2F2F2F"/>
                  </a:solidFill>
                  <a:latin typeface="Segoe UI"/>
                </a:endParaRPr>
              </a:p>
            </p:txBody>
          </p:sp>
          <p:sp>
            <p:nvSpPr>
              <p:cNvPr id="149" name="Freeform: Shape 148">
                <a:extLst>
                  <a:ext uri="{FF2B5EF4-FFF2-40B4-BE49-F238E27FC236}">
                    <a16:creationId xmlns:a16="http://schemas.microsoft.com/office/drawing/2014/main" id="{7806D95C-2653-47AF-83B5-61A731AB5087}"/>
                  </a:ext>
                </a:extLst>
              </p:cNvPr>
              <p:cNvSpPr/>
              <p:nvPr/>
            </p:nvSpPr>
            <p:spPr>
              <a:xfrm>
                <a:off x="5715007" y="3500433"/>
                <a:ext cx="276225" cy="228599"/>
              </a:xfrm>
              <a:custGeom>
                <a:avLst/>
                <a:gdLst>
                  <a:gd name="connsiteX0" fmla="*/ 253365 w 276225"/>
                  <a:gd name="connsiteY0" fmla="*/ 200025 h 228600"/>
                  <a:gd name="connsiteX1" fmla="*/ 76200 w 276225"/>
                  <a:gd name="connsiteY1" fmla="*/ 200025 h 228600"/>
                  <a:gd name="connsiteX2" fmla="*/ 28575 w 276225"/>
                  <a:gd name="connsiteY2" fmla="*/ 152400 h 228600"/>
                  <a:gd name="connsiteX3" fmla="*/ 28575 w 276225"/>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276225" h="228600">
                    <a:moveTo>
                      <a:pt x="253365"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3264" kern="0">
                  <a:solidFill>
                    <a:srgbClr val="2F2F2F"/>
                  </a:solidFill>
                  <a:latin typeface="Segoe UI"/>
                </a:endParaRPr>
              </a:p>
            </p:txBody>
          </p:sp>
          <p:sp>
            <p:nvSpPr>
              <p:cNvPr id="150" name="Freeform: Shape 149">
                <a:extLst>
                  <a:ext uri="{FF2B5EF4-FFF2-40B4-BE49-F238E27FC236}">
                    <a16:creationId xmlns:a16="http://schemas.microsoft.com/office/drawing/2014/main" id="{1D3A031E-1542-4193-9A1D-30E2FC6AD7E1}"/>
                  </a:ext>
                </a:extLst>
              </p:cNvPr>
              <p:cNvSpPr/>
              <p:nvPr/>
            </p:nvSpPr>
            <p:spPr>
              <a:xfrm>
                <a:off x="6100770" y="3671884"/>
                <a:ext cx="180975" cy="57150"/>
              </a:xfrm>
              <a:custGeom>
                <a:avLst/>
                <a:gdLst>
                  <a:gd name="connsiteX0" fmla="*/ 160020 w 180975"/>
                  <a:gd name="connsiteY0" fmla="*/ 28575 h 57150"/>
                  <a:gd name="connsiteX1" fmla="*/ 28575 w 180975"/>
                  <a:gd name="connsiteY1" fmla="*/ 28575 h 57150"/>
                </a:gdLst>
                <a:ahLst/>
                <a:cxnLst>
                  <a:cxn ang="0">
                    <a:pos x="connsiteX0" y="connsiteY0"/>
                  </a:cxn>
                  <a:cxn ang="0">
                    <a:pos x="connsiteX1" y="connsiteY1"/>
                  </a:cxn>
                </a:cxnLst>
                <a:rect l="l" t="t" r="r" b="b"/>
                <a:pathLst>
                  <a:path w="180975" h="57150">
                    <a:moveTo>
                      <a:pt x="160020"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3264" kern="0">
                  <a:solidFill>
                    <a:srgbClr val="2F2F2F"/>
                  </a:solidFill>
                  <a:latin typeface="Segoe UI"/>
                </a:endParaRPr>
              </a:p>
            </p:txBody>
          </p:sp>
          <p:sp>
            <p:nvSpPr>
              <p:cNvPr id="151" name="Freeform: Shape 150">
                <a:extLst>
                  <a:ext uri="{FF2B5EF4-FFF2-40B4-BE49-F238E27FC236}">
                    <a16:creationId xmlns:a16="http://schemas.microsoft.com/office/drawing/2014/main" id="{CB653D02-D410-402F-8080-04BCD5A2B877}"/>
                  </a:ext>
                </a:extLst>
              </p:cNvPr>
              <p:cNvSpPr/>
              <p:nvPr/>
            </p:nvSpPr>
            <p:spPr>
              <a:xfrm>
                <a:off x="5926462" y="3563298"/>
                <a:ext cx="57150" cy="161926"/>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3264" kern="0">
                  <a:solidFill>
                    <a:srgbClr val="2F2F2F"/>
                  </a:solidFill>
                  <a:latin typeface="Segoe UI"/>
                </a:endParaRPr>
              </a:p>
            </p:txBody>
          </p:sp>
          <p:sp>
            <p:nvSpPr>
              <p:cNvPr id="152" name="Freeform: Shape 151">
                <a:extLst>
                  <a:ext uri="{FF2B5EF4-FFF2-40B4-BE49-F238E27FC236}">
                    <a16:creationId xmlns:a16="http://schemas.microsoft.com/office/drawing/2014/main" id="{A47F1C55-9B58-427C-93A7-043F7FAF647B}"/>
                  </a:ext>
                </a:extLst>
              </p:cNvPr>
              <p:cNvSpPr/>
              <p:nvPr/>
            </p:nvSpPr>
            <p:spPr>
              <a:xfrm>
                <a:off x="5789778" y="3498051"/>
                <a:ext cx="38101"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3264" kern="0">
                  <a:solidFill>
                    <a:srgbClr val="2F2F2F"/>
                  </a:solidFill>
                  <a:latin typeface="Segoe UI"/>
                </a:endParaRPr>
              </a:p>
            </p:txBody>
          </p:sp>
          <p:sp>
            <p:nvSpPr>
              <p:cNvPr id="153" name="Freeform: Shape 152">
                <a:extLst>
                  <a:ext uri="{FF2B5EF4-FFF2-40B4-BE49-F238E27FC236}">
                    <a16:creationId xmlns:a16="http://schemas.microsoft.com/office/drawing/2014/main" id="{1316F025-57FE-4A69-8D4E-F55F5798D305}"/>
                  </a:ext>
                </a:extLst>
              </p:cNvPr>
              <p:cNvSpPr/>
              <p:nvPr/>
            </p:nvSpPr>
            <p:spPr>
              <a:xfrm>
                <a:off x="6259362" y="3040853"/>
                <a:ext cx="38101"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3264" kern="0">
                  <a:solidFill>
                    <a:srgbClr val="2F2F2F"/>
                  </a:solidFill>
                  <a:latin typeface="Segoe UI"/>
                </a:endParaRPr>
              </a:p>
            </p:txBody>
          </p:sp>
          <p:sp>
            <p:nvSpPr>
              <p:cNvPr id="154" name="Freeform: Shape 153">
                <a:extLst>
                  <a:ext uri="{FF2B5EF4-FFF2-40B4-BE49-F238E27FC236}">
                    <a16:creationId xmlns:a16="http://schemas.microsoft.com/office/drawing/2014/main" id="{DED41363-F1EE-4DFF-9C2E-E60981CBA39D}"/>
                  </a:ext>
                </a:extLst>
              </p:cNvPr>
              <p:cNvSpPr/>
              <p:nvPr/>
            </p:nvSpPr>
            <p:spPr>
              <a:xfrm>
                <a:off x="5789778" y="3040856"/>
                <a:ext cx="38100"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3264" kern="0">
                  <a:solidFill>
                    <a:srgbClr val="2F2F2F"/>
                  </a:solidFill>
                  <a:latin typeface="Segoe UI"/>
                </a:endParaRPr>
              </a:p>
            </p:txBody>
          </p:sp>
          <p:sp>
            <p:nvSpPr>
              <p:cNvPr id="155" name="Freeform: Shape 154">
                <a:extLst>
                  <a:ext uri="{FF2B5EF4-FFF2-40B4-BE49-F238E27FC236}">
                    <a16:creationId xmlns:a16="http://schemas.microsoft.com/office/drawing/2014/main" id="{2598BE42-20BC-4170-864F-4719694B0C1D}"/>
                  </a:ext>
                </a:extLst>
              </p:cNvPr>
              <p:cNvSpPr/>
              <p:nvPr/>
            </p:nvSpPr>
            <p:spPr>
              <a:xfrm>
                <a:off x="6191258" y="3503290"/>
                <a:ext cx="266701" cy="342898"/>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3264" kern="0">
                  <a:solidFill>
                    <a:srgbClr val="2F2F2F"/>
                  </a:solidFill>
                  <a:latin typeface="Segoe UI"/>
                </a:endParaRPr>
              </a:p>
            </p:txBody>
          </p:sp>
          <p:sp>
            <p:nvSpPr>
              <p:cNvPr id="156" name="Freeform: Shape 155">
                <a:extLst>
                  <a:ext uri="{FF2B5EF4-FFF2-40B4-BE49-F238E27FC236}">
                    <a16:creationId xmlns:a16="http://schemas.microsoft.com/office/drawing/2014/main" id="{478C4CF9-028C-4F88-BC2E-3FC75368E348}"/>
                  </a:ext>
                </a:extLst>
              </p:cNvPr>
              <p:cNvSpPr/>
              <p:nvPr/>
            </p:nvSpPr>
            <p:spPr>
              <a:xfrm>
                <a:off x="5939791" y="3503297"/>
                <a:ext cx="266701" cy="342898"/>
              </a:xfrm>
              <a:custGeom>
                <a:avLst/>
                <a:gdLst>
                  <a:gd name="connsiteX0" fmla="*/ 240983 w 266700"/>
                  <a:gd name="connsiteY0" fmla="*/ 120015 h 342900"/>
                  <a:gd name="connsiteX1" fmla="*/ 157162 w 266700"/>
                  <a:gd name="connsiteY1" fmla="*/ 120015 h 342900"/>
                  <a:gd name="connsiteX2" fmla="*/ 216217 w 266700"/>
                  <a:gd name="connsiteY2" fmla="*/ 28575 h 342900"/>
                  <a:gd name="connsiteX3" fmla="*/ 107633 w 266700"/>
                  <a:gd name="connsiteY3" fmla="*/ 28575 h 342900"/>
                  <a:gd name="connsiteX4" fmla="*/ 28575 w 266700"/>
                  <a:gd name="connsiteY4" fmla="*/ 197168 h 342900"/>
                  <a:gd name="connsiteX5" fmla="*/ 107633 w 266700"/>
                  <a:gd name="connsiteY5" fmla="*/ 197168 h 342900"/>
                  <a:gd name="connsiteX6" fmla="*/ 107633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983" y="120015"/>
                    </a:moveTo>
                    <a:lnTo>
                      <a:pt x="157162" y="120015"/>
                    </a:lnTo>
                    <a:lnTo>
                      <a:pt x="216217" y="28575"/>
                    </a:lnTo>
                    <a:lnTo>
                      <a:pt x="107633" y="28575"/>
                    </a:lnTo>
                    <a:lnTo>
                      <a:pt x="28575" y="197168"/>
                    </a:lnTo>
                    <a:lnTo>
                      <a:pt x="107633" y="197168"/>
                    </a:lnTo>
                    <a:lnTo>
                      <a:pt x="107633"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3264" kern="0">
                  <a:solidFill>
                    <a:srgbClr val="2F2F2F"/>
                  </a:solidFill>
                  <a:latin typeface="Segoe UI"/>
                </a:endParaRPr>
              </a:p>
            </p:txBody>
          </p:sp>
        </p:grpSp>
        <p:grpSp>
          <p:nvGrpSpPr>
            <p:cNvPr id="136" name="Graphic 3">
              <a:extLst>
                <a:ext uri="{FF2B5EF4-FFF2-40B4-BE49-F238E27FC236}">
                  <a16:creationId xmlns:a16="http://schemas.microsoft.com/office/drawing/2014/main" id="{96A9453E-FB63-4B38-BC4B-110FA6AB4BB8}"/>
                </a:ext>
              </a:extLst>
            </p:cNvPr>
            <p:cNvGrpSpPr/>
            <p:nvPr/>
          </p:nvGrpSpPr>
          <p:grpSpPr>
            <a:xfrm>
              <a:off x="3804262" y="1253723"/>
              <a:ext cx="428247" cy="509504"/>
              <a:chOff x="5715004" y="2962270"/>
              <a:chExt cx="742955" cy="883925"/>
            </a:xfrm>
          </p:grpSpPr>
          <p:sp>
            <p:nvSpPr>
              <p:cNvPr id="137" name="Freeform: Shape 136">
                <a:extLst>
                  <a:ext uri="{FF2B5EF4-FFF2-40B4-BE49-F238E27FC236}">
                    <a16:creationId xmlns:a16="http://schemas.microsoft.com/office/drawing/2014/main" id="{71A7EF2B-8D7B-4B41-8B8A-96D0910339FF}"/>
                  </a:ext>
                </a:extLst>
              </p:cNvPr>
              <p:cNvSpPr/>
              <p:nvPr/>
            </p:nvSpPr>
            <p:spPr>
              <a:xfrm>
                <a:off x="5715004" y="2962270"/>
                <a:ext cx="657225" cy="657224"/>
              </a:xfrm>
              <a:custGeom>
                <a:avLst/>
                <a:gdLst>
                  <a:gd name="connsiteX0" fmla="*/ 30384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30384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3264" kern="0">
                  <a:solidFill>
                    <a:srgbClr val="2F2F2F"/>
                  </a:solidFill>
                  <a:latin typeface="Segoe UI"/>
                </a:endParaRPr>
              </a:p>
            </p:txBody>
          </p:sp>
          <p:sp>
            <p:nvSpPr>
              <p:cNvPr id="138" name="Freeform: Shape 137">
                <a:extLst>
                  <a:ext uri="{FF2B5EF4-FFF2-40B4-BE49-F238E27FC236}">
                    <a16:creationId xmlns:a16="http://schemas.microsoft.com/office/drawing/2014/main" id="{B75DFEE9-7D60-406E-B64E-98C60C42B689}"/>
                  </a:ext>
                </a:extLst>
              </p:cNvPr>
              <p:cNvSpPr/>
              <p:nvPr/>
            </p:nvSpPr>
            <p:spPr>
              <a:xfrm>
                <a:off x="6089338" y="3563298"/>
                <a:ext cx="209550" cy="57150"/>
              </a:xfrm>
              <a:custGeom>
                <a:avLst/>
                <a:gdLst>
                  <a:gd name="connsiteX0" fmla="*/ 180975 w 209550"/>
                  <a:gd name="connsiteY0" fmla="*/ 28575 h 57150"/>
                  <a:gd name="connsiteX1" fmla="*/ 28575 w 209550"/>
                  <a:gd name="connsiteY1" fmla="*/ 28575 h 57150"/>
                </a:gdLst>
                <a:ahLst/>
                <a:cxnLst>
                  <a:cxn ang="0">
                    <a:pos x="connsiteX0" y="connsiteY0"/>
                  </a:cxn>
                  <a:cxn ang="0">
                    <a:pos x="connsiteX1" y="connsiteY1"/>
                  </a:cxn>
                </a:cxnLst>
                <a:rect l="l" t="t" r="r" b="b"/>
                <a:pathLst>
                  <a:path w="209550" h="57150">
                    <a:moveTo>
                      <a:pt x="180975"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3264" kern="0">
                  <a:solidFill>
                    <a:srgbClr val="2F2F2F"/>
                  </a:solidFill>
                  <a:latin typeface="Segoe UI"/>
                </a:endParaRPr>
              </a:p>
            </p:txBody>
          </p:sp>
          <p:sp>
            <p:nvSpPr>
              <p:cNvPr id="139" name="Freeform: Shape 138">
                <a:extLst>
                  <a:ext uri="{FF2B5EF4-FFF2-40B4-BE49-F238E27FC236}">
                    <a16:creationId xmlns:a16="http://schemas.microsoft.com/office/drawing/2014/main" id="{94F8B9D0-F258-454B-A32D-7614659EDA2A}"/>
                  </a:ext>
                </a:extLst>
              </p:cNvPr>
              <p:cNvSpPr/>
              <p:nvPr/>
            </p:nvSpPr>
            <p:spPr>
              <a:xfrm>
                <a:off x="5715007" y="3500433"/>
                <a:ext cx="276225" cy="228599"/>
              </a:xfrm>
              <a:custGeom>
                <a:avLst/>
                <a:gdLst>
                  <a:gd name="connsiteX0" fmla="*/ 253365 w 276225"/>
                  <a:gd name="connsiteY0" fmla="*/ 200025 h 228600"/>
                  <a:gd name="connsiteX1" fmla="*/ 76200 w 276225"/>
                  <a:gd name="connsiteY1" fmla="*/ 200025 h 228600"/>
                  <a:gd name="connsiteX2" fmla="*/ 28575 w 276225"/>
                  <a:gd name="connsiteY2" fmla="*/ 152400 h 228600"/>
                  <a:gd name="connsiteX3" fmla="*/ 28575 w 276225"/>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276225" h="228600">
                    <a:moveTo>
                      <a:pt x="253365"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3264" kern="0">
                  <a:solidFill>
                    <a:srgbClr val="2F2F2F"/>
                  </a:solidFill>
                  <a:latin typeface="Segoe UI"/>
                </a:endParaRPr>
              </a:p>
            </p:txBody>
          </p:sp>
          <p:sp>
            <p:nvSpPr>
              <p:cNvPr id="140" name="Freeform: Shape 139">
                <a:extLst>
                  <a:ext uri="{FF2B5EF4-FFF2-40B4-BE49-F238E27FC236}">
                    <a16:creationId xmlns:a16="http://schemas.microsoft.com/office/drawing/2014/main" id="{9608F002-2AB6-44EE-9D8F-13D2CEB23D8C}"/>
                  </a:ext>
                </a:extLst>
              </p:cNvPr>
              <p:cNvSpPr/>
              <p:nvPr/>
            </p:nvSpPr>
            <p:spPr>
              <a:xfrm>
                <a:off x="6100770" y="3671884"/>
                <a:ext cx="180975" cy="57150"/>
              </a:xfrm>
              <a:custGeom>
                <a:avLst/>
                <a:gdLst>
                  <a:gd name="connsiteX0" fmla="*/ 160020 w 180975"/>
                  <a:gd name="connsiteY0" fmla="*/ 28575 h 57150"/>
                  <a:gd name="connsiteX1" fmla="*/ 28575 w 180975"/>
                  <a:gd name="connsiteY1" fmla="*/ 28575 h 57150"/>
                </a:gdLst>
                <a:ahLst/>
                <a:cxnLst>
                  <a:cxn ang="0">
                    <a:pos x="connsiteX0" y="connsiteY0"/>
                  </a:cxn>
                  <a:cxn ang="0">
                    <a:pos x="connsiteX1" y="connsiteY1"/>
                  </a:cxn>
                </a:cxnLst>
                <a:rect l="l" t="t" r="r" b="b"/>
                <a:pathLst>
                  <a:path w="180975" h="57150">
                    <a:moveTo>
                      <a:pt x="160020"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3264" kern="0">
                  <a:solidFill>
                    <a:srgbClr val="2F2F2F"/>
                  </a:solidFill>
                  <a:latin typeface="Segoe UI"/>
                </a:endParaRPr>
              </a:p>
            </p:txBody>
          </p:sp>
          <p:sp>
            <p:nvSpPr>
              <p:cNvPr id="141" name="Freeform: Shape 140">
                <a:extLst>
                  <a:ext uri="{FF2B5EF4-FFF2-40B4-BE49-F238E27FC236}">
                    <a16:creationId xmlns:a16="http://schemas.microsoft.com/office/drawing/2014/main" id="{B8941DFC-3F55-486E-9FA7-4ABD4DD04748}"/>
                  </a:ext>
                </a:extLst>
              </p:cNvPr>
              <p:cNvSpPr/>
              <p:nvPr/>
            </p:nvSpPr>
            <p:spPr>
              <a:xfrm>
                <a:off x="5926462" y="3563298"/>
                <a:ext cx="57150" cy="161926"/>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3264" kern="0">
                  <a:solidFill>
                    <a:srgbClr val="2F2F2F"/>
                  </a:solidFill>
                  <a:latin typeface="Segoe UI"/>
                </a:endParaRPr>
              </a:p>
            </p:txBody>
          </p:sp>
          <p:sp>
            <p:nvSpPr>
              <p:cNvPr id="142" name="Freeform: Shape 141">
                <a:extLst>
                  <a:ext uri="{FF2B5EF4-FFF2-40B4-BE49-F238E27FC236}">
                    <a16:creationId xmlns:a16="http://schemas.microsoft.com/office/drawing/2014/main" id="{690982C3-58BE-4DFC-A592-F51408B5E106}"/>
                  </a:ext>
                </a:extLst>
              </p:cNvPr>
              <p:cNvSpPr/>
              <p:nvPr/>
            </p:nvSpPr>
            <p:spPr>
              <a:xfrm>
                <a:off x="5789778" y="3498051"/>
                <a:ext cx="38101"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3264" kern="0">
                  <a:solidFill>
                    <a:srgbClr val="2F2F2F"/>
                  </a:solidFill>
                  <a:latin typeface="Segoe UI"/>
                </a:endParaRPr>
              </a:p>
            </p:txBody>
          </p:sp>
          <p:sp>
            <p:nvSpPr>
              <p:cNvPr id="143" name="Freeform: Shape 142">
                <a:extLst>
                  <a:ext uri="{FF2B5EF4-FFF2-40B4-BE49-F238E27FC236}">
                    <a16:creationId xmlns:a16="http://schemas.microsoft.com/office/drawing/2014/main" id="{588B7D4E-336E-4C47-A6FC-DD5F7BDB96E8}"/>
                  </a:ext>
                </a:extLst>
              </p:cNvPr>
              <p:cNvSpPr/>
              <p:nvPr/>
            </p:nvSpPr>
            <p:spPr>
              <a:xfrm>
                <a:off x="6259362" y="3040853"/>
                <a:ext cx="38101"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3264" kern="0">
                  <a:solidFill>
                    <a:srgbClr val="2F2F2F"/>
                  </a:solidFill>
                  <a:latin typeface="Segoe UI"/>
                </a:endParaRPr>
              </a:p>
            </p:txBody>
          </p:sp>
          <p:sp>
            <p:nvSpPr>
              <p:cNvPr id="144" name="Freeform: Shape 143">
                <a:extLst>
                  <a:ext uri="{FF2B5EF4-FFF2-40B4-BE49-F238E27FC236}">
                    <a16:creationId xmlns:a16="http://schemas.microsoft.com/office/drawing/2014/main" id="{7CEBDD97-0FC4-4B7A-9E9B-7A591CE85D3E}"/>
                  </a:ext>
                </a:extLst>
              </p:cNvPr>
              <p:cNvSpPr/>
              <p:nvPr/>
            </p:nvSpPr>
            <p:spPr>
              <a:xfrm>
                <a:off x="5789778" y="3040856"/>
                <a:ext cx="38100"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3264" kern="0">
                  <a:solidFill>
                    <a:srgbClr val="2F2F2F"/>
                  </a:solidFill>
                  <a:latin typeface="Segoe UI"/>
                </a:endParaRPr>
              </a:p>
            </p:txBody>
          </p:sp>
          <p:sp>
            <p:nvSpPr>
              <p:cNvPr id="145" name="Freeform: Shape 144">
                <a:extLst>
                  <a:ext uri="{FF2B5EF4-FFF2-40B4-BE49-F238E27FC236}">
                    <a16:creationId xmlns:a16="http://schemas.microsoft.com/office/drawing/2014/main" id="{6CDFFB52-6D7A-44FA-98F9-55E699448583}"/>
                  </a:ext>
                </a:extLst>
              </p:cNvPr>
              <p:cNvSpPr/>
              <p:nvPr/>
            </p:nvSpPr>
            <p:spPr>
              <a:xfrm>
                <a:off x="6191258" y="3503290"/>
                <a:ext cx="266701" cy="342898"/>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3264" kern="0">
                  <a:solidFill>
                    <a:srgbClr val="2F2F2F"/>
                  </a:solidFill>
                  <a:latin typeface="Segoe UI"/>
                </a:endParaRPr>
              </a:p>
            </p:txBody>
          </p:sp>
          <p:sp>
            <p:nvSpPr>
              <p:cNvPr id="146" name="Freeform: Shape 145">
                <a:extLst>
                  <a:ext uri="{FF2B5EF4-FFF2-40B4-BE49-F238E27FC236}">
                    <a16:creationId xmlns:a16="http://schemas.microsoft.com/office/drawing/2014/main" id="{F2067DDE-4121-4EBA-A35E-899B58DEB3A3}"/>
                  </a:ext>
                </a:extLst>
              </p:cNvPr>
              <p:cNvSpPr/>
              <p:nvPr/>
            </p:nvSpPr>
            <p:spPr>
              <a:xfrm>
                <a:off x="5939791" y="3503297"/>
                <a:ext cx="266701" cy="342898"/>
              </a:xfrm>
              <a:custGeom>
                <a:avLst/>
                <a:gdLst>
                  <a:gd name="connsiteX0" fmla="*/ 240983 w 266700"/>
                  <a:gd name="connsiteY0" fmla="*/ 120015 h 342900"/>
                  <a:gd name="connsiteX1" fmla="*/ 157162 w 266700"/>
                  <a:gd name="connsiteY1" fmla="*/ 120015 h 342900"/>
                  <a:gd name="connsiteX2" fmla="*/ 216217 w 266700"/>
                  <a:gd name="connsiteY2" fmla="*/ 28575 h 342900"/>
                  <a:gd name="connsiteX3" fmla="*/ 107633 w 266700"/>
                  <a:gd name="connsiteY3" fmla="*/ 28575 h 342900"/>
                  <a:gd name="connsiteX4" fmla="*/ 28575 w 266700"/>
                  <a:gd name="connsiteY4" fmla="*/ 197168 h 342900"/>
                  <a:gd name="connsiteX5" fmla="*/ 107633 w 266700"/>
                  <a:gd name="connsiteY5" fmla="*/ 197168 h 342900"/>
                  <a:gd name="connsiteX6" fmla="*/ 107633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983" y="120015"/>
                    </a:moveTo>
                    <a:lnTo>
                      <a:pt x="157162" y="120015"/>
                    </a:lnTo>
                    <a:lnTo>
                      <a:pt x="216217" y="28575"/>
                    </a:lnTo>
                    <a:lnTo>
                      <a:pt x="107633" y="28575"/>
                    </a:lnTo>
                    <a:lnTo>
                      <a:pt x="28575" y="197168"/>
                    </a:lnTo>
                    <a:lnTo>
                      <a:pt x="107633" y="197168"/>
                    </a:lnTo>
                    <a:lnTo>
                      <a:pt x="107633"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3264" kern="0">
                  <a:solidFill>
                    <a:srgbClr val="2F2F2F"/>
                  </a:solidFill>
                  <a:latin typeface="Segoe UI"/>
                </a:endParaRPr>
              </a:p>
            </p:txBody>
          </p:sp>
        </p:grpSp>
      </p:grpSp>
      <p:sp>
        <p:nvSpPr>
          <p:cNvPr id="129" name="Rectangle 128">
            <a:extLst>
              <a:ext uri="{FF2B5EF4-FFF2-40B4-BE49-F238E27FC236}">
                <a16:creationId xmlns:a16="http://schemas.microsoft.com/office/drawing/2014/main" id="{F90CBAFD-B5AB-47DF-BF05-E3F1E0E6DF8F}"/>
              </a:ext>
            </a:extLst>
          </p:cNvPr>
          <p:cNvSpPr/>
          <p:nvPr/>
        </p:nvSpPr>
        <p:spPr bwMode="auto">
          <a:xfrm>
            <a:off x="9094194" y="2704755"/>
            <a:ext cx="2239185" cy="573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pPr>
            <a:r>
              <a:rPr lang="fr-FR" sz="1873" kern="0">
                <a:gradFill>
                  <a:gsLst>
                    <a:gs pos="6195">
                      <a:srgbClr val="E6E6E6">
                        <a:lumMod val="25000"/>
                      </a:srgbClr>
                    </a:gs>
                    <a:gs pos="100000">
                      <a:srgbClr val="E6E6E6">
                        <a:lumMod val="25000"/>
                      </a:srgbClr>
                    </a:gs>
                  </a:gsLst>
                  <a:lin ang="5400000" scaled="0"/>
                </a:gradFill>
                <a:latin typeface="+mj-lt"/>
                <a:cs typeface="Segoe UI" panose="020B0502040204020203" pitchFamily="34" charset="0"/>
              </a:rPr>
              <a:t>Ultra SSD</a:t>
            </a:r>
            <a:endParaRPr lang="en-US" sz="1873" kern="0">
              <a:gradFill>
                <a:gsLst>
                  <a:gs pos="6195">
                    <a:srgbClr val="E6E6E6">
                      <a:lumMod val="25000"/>
                    </a:srgbClr>
                  </a:gs>
                  <a:gs pos="100000">
                    <a:srgbClr val="E6E6E6">
                      <a:lumMod val="25000"/>
                    </a:srgbClr>
                  </a:gs>
                </a:gsLst>
                <a:lin ang="5400000" scaled="0"/>
              </a:gradFill>
              <a:latin typeface="+mj-lt"/>
              <a:cs typeface="Segoe UI" panose="020B0502040204020203" pitchFamily="34" charset="0"/>
            </a:endParaRPr>
          </a:p>
        </p:txBody>
      </p:sp>
      <p:sp>
        <p:nvSpPr>
          <p:cNvPr id="131" name="TextBox 130">
            <a:extLst>
              <a:ext uri="{FF2B5EF4-FFF2-40B4-BE49-F238E27FC236}">
                <a16:creationId xmlns:a16="http://schemas.microsoft.com/office/drawing/2014/main" id="{1119E8C8-AD2B-4EE1-B442-82524AA0035E}"/>
              </a:ext>
            </a:extLst>
          </p:cNvPr>
          <p:cNvSpPr txBox="1"/>
          <p:nvPr/>
        </p:nvSpPr>
        <p:spPr>
          <a:xfrm>
            <a:off x="9259483" y="3752732"/>
            <a:ext cx="1908607" cy="17290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sz="1224"/>
              <a:t>4 </a:t>
            </a:r>
            <a:r>
              <a:rPr lang="en-US" sz="1224" err="1"/>
              <a:t>GiB</a:t>
            </a:r>
            <a:r>
              <a:rPr lang="en-US" sz="1224"/>
              <a:t> - 64TiB</a:t>
            </a:r>
          </a:p>
        </p:txBody>
      </p:sp>
      <p:sp>
        <p:nvSpPr>
          <p:cNvPr id="132" name="TextBox 131">
            <a:extLst>
              <a:ext uri="{FF2B5EF4-FFF2-40B4-BE49-F238E27FC236}">
                <a16:creationId xmlns:a16="http://schemas.microsoft.com/office/drawing/2014/main" id="{529C1D6E-3769-4BEF-ADA7-1C4A76CE7C26}"/>
              </a:ext>
            </a:extLst>
          </p:cNvPr>
          <p:cNvSpPr txBox="1"/>
          <p:nvPr/>
        </p:nvSpPr>
        <p:spPr>
          <a:xfrm>
            <a:off x="9259483" y="4371663"/>
            <a:ext cx="1908607" cy="17290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sz="1224"/>
              <a:t>100 – 80,000</a:t>
            </a:r>
          </a:p>
        </p:txBody>
      </p:sp>
      <p:sp>
        <p:nvSpPr>
          <p:cNvPr id="133" name="TextBox 132">
            <a:extLst>
              <a:ext uri="{FF2B5EF4-FFF2-40B4-BE49-F238E27FC236}">
                <a16:creationId xmlns:a16="http://schemas.microsoft.com/office/drawing/2014/main" id="{C9D286F0-8B0D-487D-BB44-5A1A9B9944BA}"/>
              </a:ext>
            </a:extLst>
          </p:cNvPr>
          <p:cNvSpPr txBox="1"/>
          <p:nvPr/>
        </p:nvSpPr>
        <p:spPr>
          <a:xfrm>
            <a:off x="9259483" y="4990595"/>
            <a:ext cx="1908607" cy="17290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sz="1224"/>
              <a:t>1 </a:t>
            </a:r>
            <a:r>
              <a:rPr lang="en-US" sz="1224" err="1"/>
              <a:t>MBps</a:t>
            </a:r>
            <a:r>
              <a:rPr lang="en-US" sz="1224"/>
              <a:t> - 2,000 </a:t>
            </a:r>
            <a:r>
              <a:rPr lang="en-US" sz="1224" err="1"/>
              <a:t>MBps</a:t>
            </a:r>
            <a:endParaRPr lang="en-US" sz="1224"/>
          </a:p>
        </p:txBody>
      </p:sp>
      <p:sp>
        <p:nvSpPr>
          <p:cNvPr id="130" name="Rectangle 129">
            <a:extLst>
              <a:ext uri="{FF2B5EF4-FFF2-40B4-BE49-F238E27FC236}">
                <a16:creationId xmlns:a16="http://schemas.microsoft.com/office/drawing/2014/main" id="{4A1921DE-B00E-4BB7-B0AF-22C82877688F}"/>
              </a:ext>
            </a:extLst>
          </p:cNvPr>
          <p:cNvSpPr/>
          <p:nvPr/>
        </p:nvSpPr>
        <p:spPr bwMode="auto">
          <a:xfrm>
            <a:off x="9404009" y="1569955"/>
            <a:ext cx="2068791" cy="42312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428" b="1">
                <a:solidFill>
                  <a:schemeClr val="bg1"/>
                </a:solidFill>
                <a:ea typeface="Segoe UI" pitchFamily="34" charset="0"/>
                <a:cs typeface="Segoe UI" pitchFamily="34" charset="0"/>
              </a:rPr>
              <a:t>NEW! Public Preview</a:t>
            </a:r>
          </a:p>
        </p:txBody>
      </p:sp>
    </p:spTree>
    <p:extLst>
      <p:ext uri="{BB962C8B-B14F-4D97-AF65-F5344CB8AC3E}">
        <p14:creationId xmlns:p14="http://schemas.microsoft.com/office/powerpoint/2010/main" val="1608504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14A9390-E49F-4A85-BDB9-726423704B97}"/>
              </a:ext>
            </a:extLst>
          </p:cNvPr>
          <p:cNvSpPr>
            <a:spLocks noGrp="1"/>
          </p:cNvSpPr>
          <p:nvPr>
            <p:ph type="title"/>
          </p:nvPr>
        </p:nvSpPr>
        <p:spPr/>
        <p:txBody>
          <a:bodyPr/>
          <a:lstStyle/>
          <a:p>
            <a:r>
              <a:rPr lang="en-US"/>
              <a:t>SAP cloud platform on Azure</a:t>
            </a:r>
          </a:p>
        </p:txBody>
      </p:sp>
      <p:sp>
        <p:nvSpPr>
          <p:cNvPr id="13" name="Text Placeholder 12">
            <a:extLst>
              <a:ext uri="{FF2B5EF4-FFF2-40B4-BE49-F238E27FC236}">
                <a16:creationId xmlns:a16="http://schemas.microsoft.com/office/drawing/2014/main" id="{76FA969C-98EC-4F32-BCE8-D2CA0A25CFFC}"/>
              </a:ext>
            </a:extLst>
          </p:cNvPr>
          <p:cNvSpPr>
            <a:spLocks noGrp="1"/>
          </p:cNvSpPr>
          <p:nvPr>
            <p:ph type="body" sz="quarter" idx="4294967295"/>
          </p:nvPr>
        </p:nvSpPr>
        <p:spPr>
          <a:xfrm>
            <a:off x="7135032" y="1157399"/>
            <a:ext cx="4700587" cy="5541963"/>
          </a:xfrm>
        </p:spPr>
        <p:txBody>
          <a:bodyPr/>
          <a:lstStyle/>
          <a:p>
            <a:pPr>
              <a:spcBef>
                <a:spcPts val="1224"/>
              </a:spcBef>
            </a:pPr>
            <a:r>
              <a:rPr lang="en-US" sz="2040"/>
              <a:t>Develop SAP applications on SAP Cloud Platform running on Azure</a:t>
            </a:r>
          </a:p>
          <a:p>
            <a:pPr>
              <a:spcBef>
                <a:spcPts val="1224"/>
              </a:spcBef>
            </a:pPr>
            <a:r>
              <a:rPr lang="en-US" sz="2040"/>
              <a:t>Co-locate your applications and ERP data for low latency</a:t>
            </a:r>
          </a:p>
          <a:p>
            <a:pPr>
              <a:spcBef>
                <a:spcPts val="1224"/>
              </a:spcBef>
            </a:pPr>
            <a:r>
              <a:rPr lang="en-US" sz="2040"/>
              <a:t>Unified cloud for your SAP infrastructure and development</a:t>
            </a:r>
          </a:p>
          <a:p>
            <a:pPr>
              <a:spcBef>
                <a:spcPts val="1224"/>
              </a:spcBef>
            </a:pPr>
            <a:r>
              <a:rPr lang="en-US" sz="2040"/>
              <a:t>Several enterprise customers run Pivotal Cloud Foundry on Azure: Ford, Manulife, Merrill Corporation</a:t>
            </a:r>
          </a:p>
          <a:p>
            <a:pPr>
              <a:spcBef>
                <a:spcPts val="1224"/>
              </a:spcBef>
            </a:pPr>
            <a:r>
              <a:rPr lang="en-US" sz="2040"/>
              <a:t>Leverage Azure PaaS services for containers and Kubernetes</a:t>
            </a:r>
          </a:p>
          <a:p>
            <a:pPr>
              <a:spcBef>
                <a:spcPts val="1224"/>
              </a:spcBef>
            </a:pPr>
            <a:r>
              <a:rPr lang="en-US" sz="2040"/>
              <a:t>Get started now!</a:t>
            </a:r>
          </a:p>
        </p:txBody>
      </p:sp>
      <p:pic>
        <p:nvPicPr>
          <p:cNvPr id="16" name="Picture 15">
            <a:extLst>
              <a:ext uri="{FF2B5EF4-FFF2-40B4-BE49-F238E27FC236}">
                <a16:creationId xmlns:a16="http://schemas.microsoft.com/office/drawing/2014/main" id="{7399AD2C-93FB-4056-A8CA-ABF71A6186E7}"/>
              </a:ext>
            </a:extLst>
          </p:cNvPr>
          <p:cNvPicPr>
            <a:picLocks noChangeAspect="1"/>
          </p:cNvPicPr>
          <p:nvPr/>
        </p:nvPicPr>
        <p:blipFill rotWithShape="1">
          <a:blip r:embed="rId2"/>
          <a:srcRect l="2466" r="17515"/>
          <a:stretch/>
        </p:blipFill>
        <p:spPr>
          <a:xfrm>
            <a:off x="600856" y="1462924"/>
            <a:ext cx="5917822" cy="4930914"/>
          </a:xfrm>
          <a:prstGeom prst="rect">
            <a:avLst/>
          </a:prstGeom>
          <a:gradFill>
            <a:gsLst>
              <a:gs pos="29000">
                <a:srgbClr val="EAEAEA"/>
              </a:gs>
              <a:gs pos="100000">
                <a:srgbClr val="BCBCBC"/>
              </a:gs>
            </a:gsLst>
            <a:lin ang="5400000" scaled="0"/>
          </a:gradFill>
          <a:ln w="10795" cap="flat" cmpd="sng" algn="ctr">
            <a:noFill/>
            <a:prstDash val="solid"/>
          </a:ln>
          <a:effectLst>
            <a:outerShdw blurRad="254000" dist="50800" dir="2700000" sx="101000" sy="101000" algn="tl" rotWithShape="0">
              <a:prstClr val="black">
                <a:alpha val="28000"/>
              </a:prstClr>
            </a:outerShdw>
          </a:effectLst>
        </p:spPr>
      </p:pic>
    </p:spTree>
    <p:extLst>
      <p:ext uri="{BB962C8B-B14F-4D97-AF65-F5344CB8AC3E}">
        <p14:creationId xmlns:p14="http://schemas.microsoft.com/office/powerpoint/2010/main" val="2697713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F98C9-9FBC-004E-83E9-FF8571269BC9}"/>
              </a:ext>
            </a:extLst>
          </p:cNvPr>
          <p:cNvSpPr>
            <a:spLocks noGrp="1"/>
          </p:cNvSpPr>
          <p:nvPr>
            <p:ph type="title"/>
          </p:nvPr>
        </p:nvSpPr>
        <p:spPr/>
        <p:txBody>
          <a:bodyPr/>
          <a:lstStyle/>
          <a:p>
            <a:r>
              <a:rPr lang="en-US"/>
              <a:t>Digital transformation</a:t>
            </a:r>
          </a:p>
        </p:txBody>
      </p:sp>
      <p:grpSp>
        <p:nvGrpSpPr>
          <p:cNvPr id="50" name="Group 49">
            <a:extLst>
              <a:ext uri="{FF2B5EF4-FFF2-40B4-BE49-F238E27FC236}">
                <a16:creationId xmlns:a16="http://schemas.microsoft.com/office/drawing/2014/main" id="{B272A78E-78D7-B648-A3EB-D49D0C9897CC}"/>
              </a:ext>
            </a:extLst>
          </p:cNvPr>
          <p:cNvGrpSpPr/>
          <p:nvPr/>
        </p:nvGrpSpPr>
        <p:grpSpPr>
          <a:xfrm>
            <a:off x="1957469" y="1181788"/>
            <a:ext cx="8532871" cy="3956328"/>
            <a:chOff x="657739" y="1037509"/>
            <a:chExt cx="10826198" cy="5019646"/>
          </a:xfrm>
        </p:grpSpPr>
        <p:sp>
          <p:nvSpPr>
            <p:cNvPr id="22" name="engage">
              <a:extLst>
                <a:ext uri="{FF2B5EF4-FFF2-40B4-BE49-F238E27FC236}">
                  <a16:creationId xmlns:a16="http://schemas.microsoft.com/office/drawing/2014/main" id="{A83BB9C3-1C7E-E042-86DD-969233345364}"/>
                </a:ext>
              </a:extLst>
            </p:cNvPr>
            <p:cNvSpPr/>
            <p:nvPr/>
          </p:nvSpPr>
          <p:spPr bwMode="auto">
            <a:xfrm>
              <a:off x="657739" y="1565969"/>
              <a:ext cx="3316737" cy="10326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spAutoFit/>
            </a:bodyPr>
            <a:lstStyle/>
            <a:p>
              <a:pPr algn="ctr" defTabSz="931935" fontAlgn="base">
                <a:lnSpc>
                  <a:spcPct val="90000"/>
                </a:lnSpc>
                <a:spcBef>
                  <a:spcPct val="0"/>
                </a:spcBef>
                <a:spcAft>
                  <a:spcPct val="0"/>
                </a:spcAft>
                <a:defRPr/>
              </a:pPr>
              <a:r>
                <a:rPr lang="en-US">
                  <a:solidFill>
                    <a:schemeClr val="tx2"/>
                  </a:solidFill>
                  <a:latin typeface="Segoe UI Semibold"/>
                  <a:ea typeface="Segoe UI Light" charset="0"/>
                  <a:cs typeface="Segoe UI Light" charset="0"/>
                </a:rPr>
                <a:t>Engage your customers</a:t>
              </a:r>
            </a:p>
          </p:txBody>
        </p:sp>
        <p:sp>
          <p:nvSpPr>
            <p:cNvPr id="23" name="empower">
              <a:extLst>
                <a:ext uri="{FF2B5EF4-FFF2-40B4-BE49-F238E27FC236}">
                  <a16:creationId xmlns:a16="http://schemas.microsoft.com/office/drawing/2014/main" id="{1D35FE68-7F18-A847-A420-10E5FCD07F8C}"/>
                </a:ext>
              </a:extLst>
            </p:cNvPr>
            <p:cNvSpPr/>
            <p:nvPr/>
          </p:nvSpPr>
          <p:spPr bwMode="auto">
            <a:xfrm>
              <a:off x="657739" y="4628754"/>
              <a:ext cx="3316737" cy="10326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spAutoFit/>
            </a:bodyPr>
            <a:lstStyle/>
            <a:p>
              <a:pPr algn="ctr" defTabSz="931935" fontAlgn="base">
                <a:lnSpc>
                  <a:spcPct val="90000"/>
                </a:lnSpc>
                <a:spcBef>
                  <a:spcPct val="0"/>
                </a:spcBef>
                <a:spcAft>
                  <a:spcPct val="0"/>
                </a:spcAft>
                <a:defRPr/>
              </a:pPr>
              <a:r>
                <a:rPr lang="en-US">
                  <a:gradFill>
                    <a:gsLst>
                      <a:gs pos="0">
                        <a:srgbClr val="0078D7"/>
                      </a:gs>
                      <a:gs pos="100000">
                        <a:srgbClr val="0078D7"/>
                      </a:gs>
                    </a:gsLst>
                    <a:lin ang="6000000" scaled="0"/>
                  </a:gradFill>
                  <a:latin typeface="Segoe UI Semibold"/>
                  <a:ea typeface="Segoe UI Light" charset="0"/>
                  <a:cs typeface="Segoe UI Light" charset="0"/>
                </a:rPr>
                <a:t>Empower your employees</a:t>
              </a:r>
            </a:p>
          </p:txBody>
        </p:sp>
        <p:sp>
          <p:nvSpPr>
            <p:cNvPr id="24" name="optimize">
              <a:extLst>
                <a:ext uri="{FF2B5EF4-FFF2-40B4-BE49-F238E27FC236}">
                  <a16:creationId xmlns:a16="http://schemas.microsoft.com/office/drawing/2014/main" id="{E0219525-7720-2144-A576-F16610FEFF9E}"/>
                </a:ext>
              </a:extLst>
            </p:cNvPr>
            <p:cNvSpPr/>
            <p:nvPr/>
          </p:nvSpPr>
          <p:spPr bwMode="auto">
            <a:xfrm>
              <a:off x="8167200" y="4628754"/>
              <a:ext cx="3316737" cy="10326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spAutoFit/>
            </a:bodyPr>
            <a:lstStyle/>
            <a:p>
              <a:pPr algn="ctr" defTabSz="931935" fontAlgn="base">
                <a:lnSpc>
                  <a:spcPct val="90000"/>
                </a:lnSpc>
                <a:spcBef>
                  <a:spcPct val="0"/>
                </a:spcBef>
                <a:spcAft>
                  <a:spcPct val="0"/>
                </a:spcAft>
                <a:defRPr/>
              </a:pPr>
              <a:r>
                <a:rPr lang="en-US">
                  <a:gradFill>
                    <a:gsLst>
                      <a:gs pos="0">
                        <a:srgbClr val="0078D7"/>
                      </a:gs>
                      <a:gs pos="100000">
                        <a:srgbClr val="0078D7"/>
                      </a:gs>
                    </a:gsLst>
                    <a:lin ang="6000000" scaled="0"/>
                  </a:gradFill>
                  <a:latin typeface="Segoe UI Semibold"/>
                  <a:ea typeface="Segoe UI Light" charset="0"/>
                  <a:cs typeface="Segoe UI Light" charset="0"/>
                </a:rPr>
                <a:t>Optimize your operations</a:t>
              </a:r>
            </a:p>
          </p:txBody>
        </p:sp>
        <p:sp>
          <p:nvSpPr>
            <p:cNvPr id="25" name="transform">
              <a:extLst>
                <a:ext uri="{FF2B5EF4-FFF2-40B4-BE49-F238E27FC236}">
                  <a16:creationId xmlns:a16="http://schemas.microsoft.com/office/drawing/2014/main" id="{19CD91CF-D0B6-4A44-90FC-B8BBB21BCEB1}"/>
                </a:ext>
              </a:extLst>
            </p:cNvPr>
            <p:cNvSpPr/>
            <p:nvPr/>
          </p:nvSpPr>
          <p:spPr bwMode="auto">
            <a:xfrm>
              <a:off x="8167200" y="1565969"/>
              <a:ext cx="3316737" cy="10326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spAutoFit/>
            </a:bodyPr>
            <a:lstStyle/>
            <a:p>
              <a:pPr algn="ctr" defTabSz="931935" fontAlgn="base">
                <a:lnSpc>
                  <a:spcPct val="90000"/>
                </a:lnSpc>
                <a:spcBef>
                  <a:spcPct val="0"/>
                </a:spcBef>
                <a:spcAft>
                  <a:spcPct val="0"/>
                </a:spcAft>
                <a:defRPr/>
              </a:pPr>
              <a:r>
                <a:rPr lang="en-US">
                  <a:gradFill>
                    <a:gsLst>
                      <a:gs pos="0">
                        <a:srgbClr val="0078D7"/>
                      </a:gs>
                      <a:gs pos="100000">
                        <a:srgbClr val="0078D7"/>
                      </a:gs>
                    </a:gsLst>
                    <a:lin ang="6000000" scaled="0"/>
                  </a:gradFill>
                  <a:latin typeface="Segoe UI Semibold"/>
                  <a:ea typeface="Segoe UI Light" charset="0"/>
                  <a:cs typeface="Segoe UI Light" charset="0"/>
                </a:rPr>
                <a:t>Transform your products</a:t>
              </a:r>
            </a:p>
          </p:txBody>
        </p:sp>
        <p:grpSp>
          <p:nvGrpSpPr>
            <p:cNvPr id="26" name="Group 25">
              <a:extLst>
                <a:ext uri="{FF2B5EF4-FFF2-40B4-BE49-F238E27FC236}">
                  <a16:creationId xmlns:a16="http://schemas.microsoft.com/office/drawing/2014/main" id="{C4273075-47E6-5A46-A006-96DCF5E2372C}"/>
                </a:ext>
              </a:extLst>
            </p:cNvPr>
            <p:cNvGrpSpPr/>
            <p:nvPr/>
          </p:nvGrpSpPr>
          <p:grpSpPr>
            <a:xfrm>
              <a:off x="3754541" y="1037509"/>
              <a:ext cx="4724748" cy="5019646"/>
              <a:chOff x="4224178" y="1296820"/>
              <a:chExt cx="3666426" cy="3895268"/>
            </a:xfrm>
          </p:grpSpPr>
          <p:grpSp>
            <p:nvGrpSpPr>
              <p:cNvPr id="27" name="Group 26">
                <a:extLst>
                  <a:ext uri="{FF2B5EF4-FFF2-40B4-BE49-F238E27FC236}">
                    <a16:creationId xmlns:a16="http://schemas.microsoft.com/office/drawing/2014/main" id="{403E5B1B-A27E-934F-BCE8-8F4357BD4413}"/>
                  </a:ext>
                </a:extLst>
              </p:cNvPr>
              <p:cNvGrpSpPr/>
              <p:nvPr/>
            </p:nvGrpSpPr>
            <p:grpSpPr>
              <a:xfrm>
                <a:off x="4224178" y="1525658"/>
                <a:ext cx="3666426" cy="3666430"/>
                <a:chOff x="4224178" y="1525658"/>
                <a:chExt cx="3666426" cy="3666430"/>
              </a:xfrm>
            </p:grpSpPr>
            <p:sp>
              <p:nvSpPr>
                <p:cNvPr id="32" name="Freeform 31">
                  <a:extLst>
                    <a:ext uri="{FF2B5EF4-FFF2-40B4-BE49-F238E27FC236}">
                      <a16:creationId xmlns:a16="http://schemas.microsoft.com/office/drawing/2014/main" id="{CAF05B19-37A5-7742-A5AC-CC9C81DA01EC}"/>
                    </a:ext>
                  </a:extLst>
                </p:cNvPr>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Arc 32">
                  <a:extLst>
                    <a:ext uri="{FF2B5EF4-FFF2-40B4-BE49-F238E27FC236}">
                      <a16:creationId xmlns:a16="http://schemas.microsoft.com/office/drawing/2014/main" id="{20E9A82B-C1CD-1D48-B311-1350F893D718}"/>
                    </a:ext>
                  </a:extLst>
                </p:cNvPr>
                <p:cNvSpPr/>
                <p:nvPr/>
              </p:nvSpPr>
              <p:spPr>
                <a:xfrm rot="20312244">
                  <a:off x="4224178" y="1525658"/>
                  <a:ext cx="3666426" cy="3666430"/>
                </a:xfrm>
                <a:prstGeom prst="arc">
                  <a:avLst>
                    <a:gd name="adj1" fmla="val 15821947"/>
                    <a:gd name="adj2" fmla="val 1920371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a:defRPr/>
                  </a:pPr>
                  <a:endParaRPr lang="en-US">
                    <a:solidFill>
                      <a:srgbClr val="505050"/>
                    </a:solidFill>
                    <a:latin typeface="Segoe UI"/>
                  </a:endParaRPr>
                </a:p>
              </p:txBody>
            </p:sp>
            <p:sp>
              <p:nvSpPr>
                <p:cNvPr id="34" name="Freeform 33">
                  <a:extLst>
                    <a:ext uri="{FF2B5EF4-FFF2-40B4-BE49-F238E27FC236}">
                      <a16:creationId xmlns:a16="http://schemas.microsoft.com/office/drawing/2014/main" id="{B4311028-8BE7-F74A-999F-CD36241BB4FC}"/>
                    </a:ext>
                  </a:extLst>
                </p:cNvPr>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11A20361-1103-E34D-B234-9229EA207F07}"/>
                  </a:ext>
                </a:extLst>
              </p:cNvPr>
              <p:cNvGrpSpPr/>
              <p:nvPr/>
            </p:nvGrpSpPr>
            <p:grpSpPr>
              <a:xfrm flipV="1">
                <a:off x="4224178" y="1296820"/>
                <a:ext cx="3666426" cy="3666430"/>
                <a:chOff x="4224178" y="1525658"/>
                <a:chExt cx="3666426" cy="3666430"/>
              </a:xfrm>
            </p:grpSpPr>
            <p:sp>
              <p:nvSpPr>
                <p:cNvPr id="29" name="Freeform 28">
                  <a:extLst>
                    <a:ext uri="{FF2B5EF4-FFF2-40B4-BE49-F238E27FC236}">
                      <a16:creationId xmlns:a16="http://schemas.microsoft.com/office/drawing/2014/main" id="{E560C1E5-9DB7-4F42-8F0C-F89D06D3A9CB}"/>
                    </a:ext>
                  </a:extLst>
                </p:cNvPr>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Arc 29">
                  <a:extLst>
                    <a:ext uri="{FF2B5EF4-FFF2-40B4-BE49-F238E27FC236}">
                      <a16:creationId xmlns:a16="http://schemas.microsoft.com/office/drawing/2014/main" id="{A80F15C8-C57C-9A4C-A9D5-0B4780F871CF}"/>
                    </a:ext>
                  </a:extLst>
                </p:cNvPr>
                <p:cNvSpPr/>
                <p:nvPr/>
              </p:nvSpPr>
              <p:spPr>
                <a:xfrm rot="20312244">
                  <a:off x="4224178" y="1525658"/>
                  <a:ext cx="3666426" cy="3666430"/>
                </a:xfrm>
                <a:prstGeom prst="arc">
                  <a:avLst>
                    <a:gd name="adj1" fmla="val 15821947"/>
                    <a:gd name="adj2" fmla="val 1920371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a:defRPr/>
                  </a:pPr>
                  <a:endParaRPr lang="en-US">
                    <a:solidFill>
                      <a:srgbClr val="505050"/>
                    </a:solidFill>
                    <a:latin typeface="Segoe UI"/>
                  </a:endParaRPr>
                </a:p>
              </p:txBody>
            </p:sp>
            <p:sp>
              <p:nvSpPr>
                <p:cNvPr id="31" name="Freeform 30">
                  <a:extLst>
                    <a:ext uri="{FF2B5EF4-FFF2-40B4-BE49-F238E27FC236}">
                      <a16:creationId xmlns:a16="http://schemas.microsoft.com/office/drawing/2014/main" id="{95645338-28C8-4D47-996D-9D819B2FD0AC}"/>
                    </a:ext>
                  </a:extLst>
                </p:cNvPr>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35" name="Group 34">
              <a:extLst>
                <a:ext uri="{FF2B5EF4-FFF2-40B4-BE49-F238E27FC236}">
                  <a16:creationId xmlns:a16="http://schemas.microsoft.com/office/drawing/2014/main" id="{8C303228-9A96-8448-9FBB-568E44B1B877}"/>
                </a:ext>
              </a:extLst>
            </p:cNvPr>
            <p:cNvGrpSpPr/>
            <p:nvPr/>
          </p:nvGrpSpPr>
          <p:grpSpPr>
            <a:xfrm rot="5400000">
              <a:off x="3733626" y="1037511"/>
              <a:ext cx="4724748" cy="5019646"/>
              <a:chOff x="3007793" y="1296820"/>
              <a:chExt cx="3666426" cy="3895268"/>
            </a:xfrm>
          </p:grpSpPr>
          <p:grpSp>
            <p:nvGrpSpPr>
              <p:cNvPr id="36" name="Group 35">
                <a:extLst>
                  <a:ext uri="{FF2B5EF4-FFF2-40B4-BE49-F238E27FC236}">
                    <a16:creationId xmlns:a16="http://schemas.microsoft.com/office/drawing/2014/main" id="{7C89880B-B5A2-9C40-8BC5-D7F062BB07F7}"/>
                  </a:ext>
                </a:extLst>
              </p:cNvPr>
              <p:cNvGrpSpPr/>
              <p:nvPr/>
            </p:nvGrpSpPr>
            <p:grpSpPr>
              <a:xfrm>
                <a:off x="3007793" y="1525658"/>
                <a:ext cx="3666426" cy="3666430"/>
                <a:chOff x="4224178" y="1525658"/>
                <a:chExt cx="3666426" cy="3666430"/>
              </a:xfrm>
            </p:grpSpPr>
            <p:sp>
              <p:nvSpPr>
                <p:cNvPr id="41" name="Freeform 40">
                  <a:extLst>
                    <a:ext uri="{FF2B5EF4-FFF2-40B4-BE49-F238E27FC236}">
                      <a16:creationId xmlns:a16="http://schemas.microsoft.com/office/drawing/2014/main" id="{D2ADFE35-6974-444E-8B41-47494EF33CDA}"/>
                    </a:ext>
                  </a:extLst>
                </p:cNvPr>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Arc 41">
                  <a:extLst>
                    <a:ext uri="{FF2B5EF4-FFF2-40B4-BE49-F238E27FC236}">
                      <a16:creationId xmlns:a16="http://schemas.microsoft.com/office/drawing/2014/main" id="{B482F419-068D-3348-8F90-D767938F860C}"/>
                    </a:ext>
                  </a:extLst>
                </p:cNvPr>
                <p:cNvSpPr/>
                <p:nvPr/>
              </p:nvSpPr>
              <p:spPr>
                <a:xfrm rot="20312244">
                  <a:off x="4224178" y="1525658"/>
                  <a:ext cx="3666426" cy="3666430"/>
                </a:xfrm>
                <a:prstGeom prst="arc">
                  <a:avLst>
                    <a:gd name="adj1" fmla="val 16108988"/>
                    <a:gd name="adj2" fmla="val 1920371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a:defRPr/>
                  </a:pPr>
                  <a:endParaRPr lang="en-US">
                    <a:solidFill>
                      <a:srgbClr val="505050"/>
                    </a:solidFill>
                    <a:latin typeface="Segoe UI"/>
                  </a:endParaRPr>
                </a:p>
              </p:txBody>
            </p:sp>
            <p:sp>
              <p:nvSpPr>
                <p:cNvPr id="43" name="Freeform 42">
                  <a:extLst>
                    <a:ext uri="{FF2B5EF4-FFF2-40B4-BE49-F238E27FC236}">
                      <a16:creationId xmlns:a16="http://schemas.microsoft.com/office/drawing/2014/main" id="{A02AC0BD-2B44-B743-8B22-D2EB77D74372}"/>
                    </a:ext>
                  </a:extLst>
                </p:cNvPr>
                <p:cNvSpPr>
                  <a:spLocks/>
                </p:cNvSpPr>
                <p:nvPr/>
              </p:nvSpPr>
              <p:spPr bwMode="auto">
                <a:xfrm rot="19594395" flipH="1" flipV="1">
                  <a:off x="5327435" y="1573493"/>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ECB2E54A-033E-3A42-AB51-F0E4C6B218C5}"/>
                  </a:ext>
                </a:extLst>
              </p:cNvPr>
              <p:cNvGrpSpPr/>
              <p:nvPr/>
            </p:nvGrpSpPr>
            <p:grpSpPr>
              <a:xfrm flipV="1">
                <a:off x="3007793" y="1296820"/>
                <a:ext cx="3666426" cy="3666430"/>
                <a:chOff x="4224178" y="1525658"/>
                <a:chExt cx="3666426" cy="3666430"/>
              </a:xfrm>
            </p:grpSpPr>
            <p:sp>
              <p:nvSpPr>
                <p:cNvPr id="38" name="Freeform 37">
                  <a:extLst>
                    <a:ext uri="{FF2B5EF4-FFF2-40B4-BE49-F238E27FC236}">
                      <a16:creationId xmlns:a16="http://schemas.microsoft.com/office/drawing/2014/main" id="{A1CBE950-46F8-C84F-A2D5-387F481523B1}"/>
                    </a:ext>
                  </a:extLst>
                </p:cNvPr>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Arc 38">
                  <a:extLst>
                    <a:ext uri="{FF2B5EF4-FFF2-40B4-BE49-F238E27FC236}">
                      <a16:creationId xmlns:a16="http://schemas.microsoft.com/office/drawing/2014/main" id="{F836D870-2775-534F-AD16-A60ACE70F7D3}"/>
                    </a:ext>
                  </a:extLst>
                </p:cNvPr>
                <p:cNvSpPr/>
                <p:nvPr/>
              </p:nvSpPr>
              <p:spPr>
                <a:xfrm rot="20312244">
                  <a:off x="4224178" y="1525658"/>
                  <a:ext cx="3666426" cy="3666430"/>
                </a:xfrm>
                <a:prstGeom prst="arc">
                  <a:avLst>
                    <a:gd name="adj1" fmla="val 15821947"/>
                    <a:gd name="adj2" fmla="val 1920371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a:defRPr/>
                  </a:pPr>
                  <a:endParaRPr lang="en-US">
                    <a:solidFill>
                      <a:srgbClr val="505050"/>
                    </a:solidFill>
                    <a:latin typeface="Segoe UI"/>
                  </a:endParaRPr>
                </a:p>
              </p:txBody>
            </p:sp>
            <p:sp>
              <p:nvSpPr>
                <p:cNvPr id="40" name="Freeform 39">
                  <a:extLst>
                    <a:ext uri="{FF2B5EF4-FFF2-40B4-BE49-F238E27FC236}">
                      <a16:creationId xmlns:a16="http://schemas.microsoft.com/office/drawing/2014/main" id="{E5741C28-D1F7-FD4A-B4DB-E8ABC4E91A0D}"/>
                    </a:ext>
                  </a:extLst>
                </p:cNvPr>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4" name="tool" title="Icon of a skrewdriver and wrench">
              <a:extLst>
                <a:ext uri="{FF2B5EF4-FFF2-40B4-BE49-F238E27FC236}">
                  <a16:creationId xmlns:a16="http://schemas.microsoft.com/office/drawing/2014/main" id="{28135E39-6F58-D347-8939-3785E2141531}"/>
                </a:ext>
              </a:extLst>
            </p:cNvPr>
            <p:cNvSpPr>
              <a:spLocks noChangeAspect="1" noEditPoints="1"/>
            </p:cNvSpPr>
            <p:nvPr/>
          </p:nvSpPr>
          <p:spPr bwMode="auto">
            <a:xfrm>
              <a:off x="4325660" y="4833972"/>
              <a:ext cx="441756" cy="622256"/>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ln w="19050">
              <a:solidFill>
                <a:schemeClr val="tx2"/>
              </a:solidFill>
            </a:ln>
            <a:extLst/>
          </p:spPr>
          <p:txBody>
            <a:bodyPr vert="horz" wrap="square" lIns="91427" tIns="45713" rIns="91427" bIns="45713" numCol="1" anchor="t" anchorCtr="0" compatLnSpc="1">
              <a:prstTxWarp prst="textNoShape">
                <a:avLst/>
              </a:prstTxWarp>
            </a:bodyPr>
            <a:lstStyle/>
            <a:p>
              <a:pPr defTabSz="932563">
                <a:defRPr/>
              </a:pPr>
              <a:endParaRPr lang="en-US" sz="1800">
                <a:gradFill>
                  <a:gsLst>
                    <a:gs pos="0">
                      <a:srgbClr val="505050"/>
                    </a:gs>
                    <a:gs pos="100000">
                      <a:srgbClr val="505050"/>
                    </a:gs>
                  </a:gsLst>
                </a:gradFill>
                <a:latin typeface="Segoe UI Semilight"/>
              </a:endParaRPr>
            </a:p>
          </p:txBody>
        </p:sp>
        <p:sp>
          <p:nvSpPr>
            <p:cNvPr id="45" name="Freeform 96" title="Icon of a gear with a wrench">
              <a:extLst>
                <a:ext uri="{FF2B5EF4-FFF2-40B4-BE49-F238E27FC236}">
                  <a16:creationId xmlns:a16="http://schemas.microsoft.com/office/drawing/2014/main" id="{AE27ECFE-AA98-364C-B296-39351935C155}"/>
                </a:ext>
              </a:extLst>
            </p:cNvPr>
            <p:cNvSpPr>
              <a:spLocks noChangeAspect="1" noEditPoints="1"/>
            </p:cNvSpPr>
            <p:nvPr/>
          </p:nvSpPr>
          <p:spPr bwMode="auto">
            <a:xfrm>
              <a:off x="7437837" y="4880489"/>
              <a:ext cx="599482" cy="55198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ln w="19050">
              <a:solidFill>
                <a:schemeClr val="tx2"/>
              </a:solidFill>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gradFill>
                  <a:gsLst>
                    <a:gs pos="0">
                      <a:srgbClr val="505050"/>
                    </a:gs>
                    <a:gs pos="100000">
                      <a:srgbClr val="505050"/>
                    </a:gs>
                  </a:gsLst>
                </a:gradFill>
                <a:latin typeface="Segoe UI Semilight"/>
              </a:endParaRPr>
            </a:p>
          </p:txBody>
        </p:sp>
        <p:grpSp>
          <p:nvGrpSpPr>
            <p:cNvPr id="46" name="Group 45">
              <a:extLst>
                <a:ext uri="{FF2B5EF4-FFF2-40B4-BE49-F238E27FC236}">
                  <a16:creationId xmlns:a16="http://schemas.microsoft.com/office/drawing/2014/main" id="{F4F9D440-3632-494B-AB8B-AB9402324637}"/>
                </a:ext>
              </a:extLst>
            </p:cNvPr>
            <p:cNvGrpSpPr/>
            <p:nvPr/>
          </p:nvGrpSpPr>
          <p:grpSpPr>
            <a:xfrm>
              <a:off x="3985095" y="1642869"/>
              <a:ext cx="1062698" cy="769677"/>
              <a:chOff x="4065004" y="1675315"/>
              <a:chExt cx="1084007" cy="785111"/>
            </a:xfrm>
          </p:grpSpPr>
          <p:sp>
            <p:nvSpPr>
              <p:cNvPr id="47" name="people_23" title="Icon of a person with a chat bubble above them">
                <a:extLst>
                  <a:ext uri="{FF2B5EF4-FFF2-40B4-BE49-F238E27FC236}">
                    <a16:creationId xmlns:a16="http://schemas.microsoft.com/office/drawing/2014/main" id="{A25A7536-7F7C-154F-A25D-A9B7BC4AB084}"/>
                  </a:ext>
                </a:extLst>
              </p:cNvPr>
              <p:cNvSpPr>
                <a:spLocks noChangeAspect="1" noEditPoints="1"/>
              </p:cNvSpPr>
              <p:nvPr/>
            </p:nvSpPr>
            <p:spPr bwMode="auto">
              <a:xfrm>
                <a:off x="4637705" y="1954531"/>
                <a:ext cx="511306" cy="505895"/>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ln w="19050">
                <a:solidFill>
                  <a:schemeClr val="tx2"/>
                </a:solidFill>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gradFill>
                    <a:gsLst>
                      <a:gs pos="0">
                        <a:srgbClr val="505050"/>
                      </a:gs>
                      <a:gs pos="100000">
                        <a:srgbClr val="505050"/>
                      </a:gs>
                    </a:gsLst>
                  </a:gradFill>
                  <a:latin typeface="Segoe UI Semilight"/>
                </a:endParaRPr>
              </a:p>
            </p:txBody>
          </p:sp>
          <p:sp>
            <p:nvSpPr>
              <p:cNvPr id="48" name="people_23" title="Icon of a person with a chat bubble above them">
                <a:extLst>
                  <a:ext uri="{FF2B5EF4-FFF2-40B4-BE49-F238E27FC236}">
                    <a16:creationId xmlns:a16="http://schemas.microsoft.com/office/drawing/2014/main" id="{D93BB5D7-7F5A-5946-9DE9-A6EFB6B90BBB}"/>
                  </a:ext>
                </a:extLst>
              </p:cNvPr>
              <p:cNvSpPr>
                <a:spLocks noChangeAspect="1" noEditPoints="1"/>
              </p:cNvSpPr>
              <p:nvPr/>
            </p:nvSpPr>
            <p:spPr bwMode="auto">
              <a:xfrm flipH="1">
                <a:off x="4065004" y="1675315"/>
                <a:ext cx="572701" cy="566640"/>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ln w="19050">
                <a:solidFill>
                  <a:schemeClr val="tx2"/>
                </a:solidFill>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gradFill>
                    <a:gsLst>
                      <a:gs pos="0">
                        <a:srgbClr val="505050"/>
                      </a:gs>
                      <a:gs pos="100000">
                        <a:srgbClr val="505050"/>
                      </a:gs>
                    </a:gsLst>
                  </a:gradFill>
                  <a:latin typeface="Segoe UI Semilight"/>
                </a:endParaRPr>
              </a:p>
            </p:txBody>
          </p:sp>
        </p:grpSp>
        <p:sp>
          <p:nvSpPr>
            <p:cNvPr id="49" name="DownloadMap_E826" title="Icon of a folded map with a download symbol in the lower right corner">
              <a:extLst>
                <a:ext uri="{FF2B5EF4-FFF2-40B4-BE49-F238E27FC236}">
                  <a16:creationId xmlns:a16="http://schemas.microsoft.com/office/drawing/2014/main" id="{D1DBAF6C-B850-1745-9631-D4762424A013}"/>
                </a:ext>
              </a:extLst>
            </p:cNvPr>
            <p:cNvSpPr>
              <a:spLocks noChangeAspect="1" noEditPoints="1"/>
            </p:cNvSpPr>
            <p:nvPr/>
          </p:nvSpPr>
          <p:spPr bwMode="auto">
            <a:xfrm>
              <a:off x="7353951" y="1766228"/>
              <a:ext cx="772880" cy="632173"/>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ln w="19050">
              <a:solidFill>
                <a:schemeClr val="tx2"/>
              </a:solidFill>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gradFill>
                  <a:gsLst>
                    <a:gs pos="0">
                      <a:srgbClr val="505050"/>
                    </a:gs>
                    <a:gs pos="100000">
                      <a:srgbClr val="505050"/>
                    </a:gs>
                  </a:gsLst>
                </a:gradFill>
                <a:latin typeface="Segoe UI Semilight"/>
              </a:endParaRPr>
            </a:p>
          </p:txBody>
        </p:sp>
      </p:grpSp>
      <p:grpSp>
        <p:nvGrpSpPr>
          <p:cNvPr id="3" name="Group 2">
            <a:extLst>
              <a:ext uri="{FF2B5EF4-FFF2-40B4-BE49-F238E27FC236}">
                <a16:creationId xmlns:a16="http://schemas.microsoft.com/office/drawing/2014/main" id="{2F88364E-D07F-A34F-B234-81AE1295BF0E}"/>
              </a:ext>
            </a:extLst>
          </p:cNvPr>
          <p:cNvGrpSpPr/>
          <p:nvPr/>
        </p:nvGrpSpPr>
        <p:grpSpPr>
          <a:xfrm>
            <a:off x="1665424" y="5502912"/>
            <a:ext cx="10100179" cy="1234410"/>
            <a:chOff x="1632052" y="5395502"/>
            <a:chExt cx="9903035" cy="1210316"/>
          </a:xfrm>
        </p:grpSpPr>
        <p:sp>
          <p:nvSpPr>
            <p:cNvPr id="51" name="Rectangle 50">
              <a:extLst>
                <a:ext uri="{FF2B5EF4-FFF2-40B4-BE49-F238E27FC236}">
                  <a16:creationId xmlns:a16="http://schemas.microsoft.com/office/drawing/2014/main" id="{EF631FD7-3870-F946-B4F3-0C9358069C13}"/>
                </a:ext>
              </a:extLst>
            </p:cNvPr>
            <p:cNvSpPr/>
            <p:nvPr/>
          </p:nvSpPr>
          <p:spPr>
            <a:xfrm>
              <a:off x="1632052" y="5395502"/>
              <a:ext cx="9010224" cy="69406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sz="2000" b="1">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rPr>
                <a:t>According to Gartner, two-thirds of all business leaders believe that their companies must pick up the pace of digitalization to remain competitive.*</a:t>
              </a:r>
            </a:p>
          </p:txBody>
        </p:sp>
        <p:sp>
          <p:nvSpPr>
            <p:cNvPr id="52" name="Rectangle 51">
              <a:extLst>
                <a:ext uri="{FF2B5EF4-FFF2-40B4-BE49-F238E27FC236}">
                  <a16:creationId xmlns:a16="http://schemas.microsoft.com/office/drawing/2014/main" id="{93A6CEA8-5251-0842-A95F-1E0AD253283D}"/>
                </a:ext>
              </a:extLst>
            </p:cNvPr>
            <p:cNvSpPr/>
            <p:nvPr/>
          </p:nvSpPr>
          <p:spPr>
            <a:xfrm>
              <a:off x="1741104" y="6356519"/>
              <a:ext cx="9793983" cy="249299"/>
            </a:xfrm>
            <a:prstGeom prst="rect">
              <a:avLst/>
            </a:prstGeom>
          </p:spPr>
          <p:txBody>
            <a:bodyPr wrap="square">
              <a:spAutoFit/>
            </a:bodyPr>
            <a:lstStyle/>
            <a:p>
              <a:r>
                <a:rPr lang="en-US" sz="1050"/>
                <a:t>* Gartner, </a:t>
              </a:r>
              <a:r>
                <a:rPr lang="en-US" sz="1050" i="1"/>
                <a:t>Smarter with Gartner, Embrace the Urgency of Digital Transformation</a:t>
              </a:r>
              <a:r>
                <a:rPr lang="en-US" sz="1050"/>
                <a:t>, Oct. 30, 2017.</a:t>
              </a:r>
            </a:p>
          </p:txBody>
        </p:sp>
      </p:grpSp>
    </p:spTree>
    <p:extLst>
      <p:ext uri="{BB962C8B-B14F-4D97-AF65-F5344CB8AC3E}">
        <p14:creationId xmlns:p14="http://schemas.microsoft.com/office/powerpoint/2010/main" val="3065029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79FFD-0491-4BFE-9F7A-E3679815F02C}"/>
              </a:ext>
            </a:extLst>
          </p:cNvPr>
          <p:cNvSpPr>
            <a:spLocks noGrp="1"/>
          </p:cNvSpPr>
          <p:nvPr>
            <p:ph type="title"/>
          </p:nvPr>
        </p:nvSpPr>
        <p:spPr/>
        <p:txBody>
          <a:bodyPr/>
          <a:lstStyle/>
          <a:p>
            <a:r>
              <a:rPr lang="en-IN"/>
              <a:t>The challenge</a:t>
            </a:r>
            <a:endParaRPr lang="en-US"/>
          </a:p>
        </p:txBody>
      </p:sp>
      <p:grpSp>
        <p:nvGrpSpPr>
          <p:cNvPr id="9" name="Group 8">
            <a:extLst>
              <a:ext uri="{FF2B5EF4-FFF2-40B4-BE49-F238E27FC236}">
                <a16:creationId xmlns:a16="http://schemas.microsoft.com/office/drawing/2014/main" id="{62088C3E-B418-43E0-A4DF-03DD42D7FC03}"/>
              </a:ext>
            </a:extLst>
          </p:cNvPr>
          <p:cNvGrpSpPr/>
          <p:nvPr/>
        </p:nvGrpSpPr>
        <p:grpSpPr>
          <a:xfrm>
            <a:off x="447726" y="2088616"/>
            <a:ext cx="3882062" cy="3232577"/>
            <a:chOff x="446906" y="2088416"/>
            <a:chExt cx="3882613" cy="3233036"/>
          </a:xfrm>
        </p:grpSpPr>
        <p:sp>
          <p:nvSpPr>
            <p:cNvPr id="26" name="TextBox 25">
              <a:extLst>
                <a:ext uri="{FF2B5EF4-FFF2-40B4-BE49-F238E27FC236}">
                  <a16:creationId xmlns:a16="http://schemas.microsoft.com/office/drawing/2014/main" id="{1C438224-143B-4168-9821-30145A5DF0ED}"/>
                </a:ext>
              </a:extLst>
            </p:cNvPr>
            <p:cNvSpPr txBox="1"/>
            <p:nvPr/>
          </p:nvSpPr>
          <p:spPr>
            <a:xfrm>
              <a:off x="446906" y="3417632"/>
              <a:ext cx="3882613" cy="583600"/>
            </a:xfrm>
            <a:prstGeom prst="rect">
              <a:avLst/>
            </a:prstGeom>
            <a:noFill/>
          </p:spPr>
          <p:txBody>
            <a:bodyPr wrap="square" lIns="0" tIns="146262" rIns="182828" bIns="146262" rtlCol="0">
              <a:spAutoFit/>
            </a:bodyPr>
            <a:lstStyle/>
            <a:p>
              <a:pPr>
                <a:lnSpc>
                  <a:spcPct val="90000"/>
                </a:lnSpc>
                <a:spcAft>
                  <a:spcPts val="600"/>
                </a:spcAft>
                <a:defRPr/>
              </a:pPr>
              <a:r>
                <a:rPr lang="en-US" sz="2000">
                  <a:solidFill>
                    <a:srgbClr val="0078D7"/>
                  </a:solidFill>
                  <a:latin typeface="+mj-lt"/>
                </a:rPr>
                <a:t>Manual/slow processes</a:t>
              </a:r>
            </a:p>
          </p:txBody>
        </p:sp>
        <p:grpSp>
          <p:nvGrpSpPr>
            <p:cNvPr id="6" name="Group 5">
              <a:extLst>
                <a:ext uri="{FF2B5EF4-FFF2-40B4-BE49-F238E27FC236}">
                  <a16:creationId xmlns:a16="http://schemas.microsoft.com/office/drawing/2014/main" id="{EA773A6C-20B3-4152-AAE0-3BA8AD9999CA}"/>
                </a:ext>
              </a:extLst>
            </p:cNvPr>
            <p:cNvGrpSpPr/>
            <p:nvPr/>
          </p:nvGrpSpPr>
          <p:grpSpPr>
            <a:xfrm>
              <a:off x="446906" y="2088416"/>
              <a:ext cx="3018376" cy="3233036"/>
              <a:chOff x="446906" y="2088416"/>
              <a:chExt cx="3018376" cy="3233036"/>
            </a:xfrm>
          </p:grpSpPr>
          <p:sp>
            <p:nvSpPr>
              <p:cNvPr id="29" name="TextBox 28">
                <a:extLst>
                  <a:ext uri="{FF2B5EF4-FFF2-40B4-BE49-F238E27FC236}">
                    <a16:creationId xmlns:a16="http://schemas.microsoft.com/office/drawing/2014/main" id="{1517D7F0-220B-4E90-9844-9127BBE5C573}"/>
                  </a:ext>
                </a:extLst>
              </p:cNvPr>
              <p:cNvSpPr txBox="1"/>
              <p:nvPr/>
            </p:nvSpPr>
            <p:spPr>
              <a:xfrm>
                <a:off x="446906" y="4146946"/>
                <a:ext cx="2926531" cy="1174506"/>
              </a:xfrm>
              <a:prstGeom prst="rect">
                <a:avLst/>
              </a:prstGeom>
              <a:noFill/>
            </p:spPr>
            <p:txBody>
              <a:bodyPr wrap="square" lIns="0" tIns="146262" rIns="182828" bIns="146262" rtlCol="0">
                <a:spAutoFit/>
              </a:bodyPr>
              <a:lstStyle/>
              <a:p>
                <a:pPr>
                  <a:spcAft>
                    <a:spcPts val="1224"/>
                  </a:spcAft>
                  <a:defRPr/>
                </a:pPr>
                <a:r>
                  <a:rPr lang="en-IN" sz="1400"/>
                  <a:t>Key business processes are</a:t>
                </a:r>
                <a:br>
                  <a:rPr lang="en-IN" sz="1400"/>
                </a:br>
                <a:r>
                  <a:rPr lang="en-IN" sz="1400"/>
                  <a:t>batch processed, manual tasks </a:t>
                </a:r>
                <a:br>
                  <a:rPr lang="en-IN" sz="1400"/>
                </a:br>
                <a:r>
                  <a:rPr lang="en-IN" sz="1400"/>
                  <a:t>that are expensive and slow down functions across the business</a:t>
                </a:r>
              </a:p>
            </p:txBody>
          </p:sp>
          <p:cxnSp>
            <p:nvCxnSpPr>
              <p:cNvPr id="31" name="Straight Connector 30">
                <a:extLst>
                  <a:ext uri="{FF2B5EF4-FFF2-40B4-BE49-F238E27FC236}">
                    <a16:creationId xmlns:a16="http://schemas.microsoft.com/office/drawing/2014/main" id="{D9B0109D-EB12-472C-9BA7-A10ACE03B52E}"/>
                  </a:ext>
                </a:extLst>
              </p:cNvPr>
              <p:cNvCxnSpPr>
                <a:cxnSpLocks/>
              </p:cNvCxnSpPr>
              <p:nvPr/>
            </p:nvCxnSpPr>
            <p:spPr>
              <a:xfrm>
                <a:off x="454515" y="4092648"/>
                <a:ext cx="3010767"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Processing_E9F5" title="Icon of two interlocked gears">
                <a:extLst>
                  <a:ext uri="{FF2B5EF4-FFF2-40B4-BE49-F238E27FC236}">
                    <a16:creationId xmlns:a16="http://schemas.microsoft.com/office/drawing/2014/main" id="{CEE21CCC-99D7-46E7-9BCA-9F1D3B0F358E}"/>
                  </a:ext>
                </a:extLst>
              </p:cNvPr>
              <p:cNvSpPr>
                <a:spLocks noChangeAspect="1" noEditPoints="1"/>
              </p:cNvSpPr>
              <p:nvPr/>
            </p:nvSpPr>
            <p:spPr bwMode="auto">
              <a:xfrm>
                <a:off x="456747" y="2088416"/>
                <a:ext cx="1352384" cy="11778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764"/>
              </a:p>
            </p:txBody>
          </p:sp>
        </p:grpSp>
      </p:grpSp>
      <p:grpSp>
        <p:nvGrpSpPr>
          <p:cNvPr id="7" name="Group 6">
            <a:extLst>
              <a:ext uri="{FF2B5EF4-FFF2-40B4-BE49-F238E27FC236}">
                <a16:creationId xmlns:a16="http://schemas.microsoft.com/office/drawing/2014/main" id="{87D399E4-BD82-4550-874D-4B4B403981DA}"/>
              </a:ext>
            </a:extLst>
          </p:cNvPr>
          <p:cNvGrpSpPr/>
          <p:nvPr/>
        </p:nvGrpSpPr>
        <p:grpSpPr>
          <a:xfrm>
            <a:off x="4322179" y="2211489"/>
            <a:ext cx="3275670" cy="3351317"/>
            <a:chOff x="4321909" y="2211305"/>
            <a:chExt cx="3276135" cy="3351792"/>
          </a:xfrm>
        </p:grpSpPr>
        <p:sp>
          <p:nvSpPr>
            <p:cNvPr id="32" name="TextBox 31">
              <a:extLst>
                <a:ext uri="{FF2B5EF4-FFF2-40B4-BE49-F238E27FC236}">
                  <a16:creationId xmlns:a16="http://schemas.microsoft.com/office/drawing/2014/main" id="{1C438224-143B-4168-9821-30145A5DF0ED}"/>
                </a:ext>
              </a:extLst>
            </p:cNvPr>
            <p:cNvSpPr txBox="1"/>
            <p:nvPr/>
          </p:nvSpPr>
          <p:spPr>
            <a:xfrm>
              <a:off x="4321909" y="3417631"/>
              <a:ext cx="3276135" cy="583600"/>
            </a:xfrm>
            <a:prstGeom prst="rect">
              <a:avLst/>
            </a:prstGeom>
            <a:noFill/>
          </p:spPr>
          <p:txBody>
            <a:bodyPr wrap="square" lIns="0" tIns="146262" rIns="182828" bIns="146262" rtlCol="0">
              <a:spAutoFit/>
            </a:bodyPr>
            <a:lstStyle/>
            <a:p>
              <a:pPr>
                <a:lnSpc>
                  <a:spcPct val="90000"/>
                </a:lnSpc>
                <a:spcAft>
                  <a:spcPts val="600"/>
                </a:spcAft>
                <a:defRPr/>
              </a:pPr>
              <a:r>
                <a:rPr lang="en-US" sz="2000">
                  <a:solidFill>
                    <a:srgbClr val="0078D7"/>
                  </a:solidFill>
                  <a:latin typeface="+mj-lt"/>
                </a:rPr>
                <a:t>Slow innovation</a:t>
              </a:r>
            </a:p>
          </p:txBody>
        </p:sp>
        <p:sp>
          <p:nvSpPr>
            <p:cNvPr id="33" name="TextBox 32">
              <a:extLst>
                <a:ext uri="{FF2B5EF4-FFF2-40B4-BE49-F238E27FC236}">
                  <a16:creationId xmlns:a16="http://schemas.microsoft.com/office/drawing/2014/main" id="{1517D7F0-220B-4E90-9844-9127BBE5C573}"/>
                </a:ext>
              </a:extLst>
            </p:cNvPr>
            <p:cNvSpPr txBox="1"/>
            <p:nvPr/>
          </p:nvSpPr>
          <p:spPr>
            <a:xfrm>
              <a:off x="4321909" y="4146944"/>
              <a:ext cx="3018375" cy="1416153"/>
            </a:xfrm>
            <a:prstGeom prst="rect">
              <a:avLst/>
            </a:prstGeom>
            <a:noFill/>
          </p:spPr>
          <p:txBody>
            <a:bodyPr wrap="square" lIns="0" tIns="146262" rIns="182828" bIns="146262" rtlCol="0">
              <a:spAutoFit/>
            </a:bodyPr>
            <a:lstStyle/>
            <a:p>
              <a:pPr>
                <a:spcAft>
                  <a:spcPts val="1224"/>
                </a:spcAft>
                <a:defRPr/>
              </a:pPr>
              <a:r>
                <a:rPr lang="en-IN" sz="1400"/>
                <a:t>The business is slow to innovate given the time it takes to experiment, set-up and tear down IT infrastructure resulting in long time to value</a:t>
              </a:r>
            </a:p>
          </p:txBody>
        </p:sp>
        <p:cxnSp>
          <p:nvCxnSpPr>
            <p:cNvPr id="34" name="Straight Connector 33">
              <a:extLst>
                <a:ext uri="{FF2B5EF4-FFF2-40B4-BE49-F238E27FC236}">
                  <a16:creationId xmlns:a16="http://schemas.microsoft.com/office/drawing/2014/main" id="{D9B0109D-EB12-472C-9BA7-A10ACE03B52E}"/>
                </a:ext>
              </a:extLst>
            </p:cNvPr>
            <p:cNvCxnSpPr>
              <a:cxnSpLocks/>
            </p:cNvCxnSpPr>
            <p:nvPr/>
          </p:nvCxnSpPr>
          <p:spPr>
            <a:xfrm>
              <a:off x="4329518" y="4092647"/>
              <a:ext cx="301076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light" title="Icon of a lightbulb">
              <a:extLst>
                <a:ext uri="{FF2B5EF4-FFF2-40B4-BE49-F238E27FC236}">
                  <a16:creationId xmlns:a16="http://schemas.microsoft.com/office/drawing/2014/main" id="{95B34E78-18C0-46E7-9D22-25E5ACF289E7}"/>
                </a:ext>
              </a:extLst>
            </p:cNvPr>
            <p:cNvSpPr>
              <a:spLocks noChangeAspect="1" noEditPoints="1"/>
            </p:cNvSpPr>
            <p:nvPr/>
          </p:nvSpPr>
          <p:spPr bwMode="auto">
            <a:xfrm>
              <a:off x="4329518" y="2211305"/>
              <a:ext cx="710568" cy="105495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764">
                <a:gradFill>
                  <a:gsLst>
                    <a:gs pos="0">
                      <a:srgbClr val="505050"/>
                    </a:gs>
                    <a:gs pos="100000">
                      <a:srgbClr val="505050"/>
                    </a:gs>
                  </a:gsLst>
                </a:gradFill>
              </a:endParaRPr>
            </a:p>
          </p:txBody>
        </p:sp>
      </p:grpSp>
      <p:grpSp>
        <p:nvGrpSpPr>
          <p:cNvPr id="8" name="Group 7">
            <a:extLst>
              <a:ext uri="{FF2B5EF4-FFF2-40B4-BE49-F238E27FC236}">
                <a16:creationId xmlns:a16="http://schemas.microsoft.com/office/drawing/2014/main" id="{4BF1A682-0342-4F2C-9D05-951061485BE5}"/>
              </a:ext>
            </a:extLst>
          </p:cNvPr>
          <p:cNvGrpSpPr/>
          <p:nvPr/>
        </p:nvGrpSpPr>
        <p:grpSpPr>
          <a:xfrm>
            <a:off x="8204241" y="2095556"/>
            <a:ext cx="3275670" cy="3243134"/>
            <a:chOff x="8204522" y="2095357"/>
            <a:chExt cx="3276135" cy="3243594"/>
          </a:xfrm>
        </p:grpSpPr>
        <p:sp>
          <p:nvSpPr>
            <p:cNvPr id="35" name="TextBox 34">
              <a:extLst>
                <a:ext uri="{FF2B5EF4-FFF2-40B4-BE49-F238E27FC236}">
                  <a16:creationId xmlns:a16="http://schemas.microsoft.com/office/drawing/2014/main" id="{1C438224-143B-4168-9821-30145A5DF0ED}"/>
                </a:ext>
              </a:extLst>
            </p:cNvPr>
            <p:cNvSpPr txBox="1"/>
            <p:nvPr/>
          </p:nvSpPr>
          <p:spPr>
            <a:xfrm>
              <a:off x="8204522" y="3417632"/>
              <a:ext cx="3276135" cy="583600"/>
            </a:xfrm>
            <a:prstGeom prst="rect">
              <a:avLst/>
            </a:prstGeom>
            <a:noFill/>
          </p:spPr>
          <p:txBody>
            <a:bodyPr wrap="square" lIns="0" tIns="146262" rIns="182828" bIns="146262" rtlCol="0">
              <a:spAutoFit/>
            </a:bodyPr>
            <a:lstStyle/>
            <a:p>
              <a:pPr>
                <a:lnSpc>
                  <a:spcPct val="90000"/>
                </a:lnSpc>
                <a:spcAft>
                  <a:spcPts val="600"/>
                </a:spcAft>
                <a:defRPr/>
              </a:pPr>
              <a:r>
                <a:rPr lang="en-US" sz="2000">
                  <a:solidFill>
                    <a:srgbClr val="0078D7"/>
                  </a:solidFill>
                  <a:latin typeface="+mj-lt"/>
                </a:rPr>
                <a:t>Poor insight</a:t>
              </a:r>
            </a:p>
          </p:txBody>
        </p:sp>
        <p:sp>
          <p:nvSpPr>
            <p:cNvPr id="36" name="TextBox 35">
              <a:extLst>
                <a:ext uri="{FF2B5EF4-FFF2-40B4-BE49-F238E27FC236}">
                  <a16:creationId xmlns:a16="http://schemas.microsoft.com/office/drawing/2014/main" id="{1517D7F0-220B-4E90-9844-9127BBE5C573}"/>
                </a:ext>
              </a:extLst>
            </p:cNvPr>
            <p:cNvSpPr txBox="1"/>
            <p:nvPr/>
          </p:nvSpPr>
          <p:spPr>
            <a:xfrm>
              <a:off x="8204522" y="4146946"/>
              <a:ext cx="2808918" cy="1192005"/>
            </a:xfrm>
            <a:prstGeom prst="rect">
              <a:avLst/>
            </a:prstGeom>
            <a:noFill/>
          </p:spPr>
          <p:txBody>
            <a:bodyPr wrap="square" lIns="0" tIns="146262" rIns="182828" bIns="146262" rtlCol="0">
              <a:spAutoFit/>
            </a:bodyPr>
            <a:lstStyle/>
            <a:p>
              <a:pPr>
                <a:spcAft>
                  <a:spcPts val="1224"/>
                </a:spcAft>
                <a:defRPr/>
              </a:pPr>
              <a:r>
                <a:rPr lang="en-IN" sz="1400"/>
                <a:t>Data lives in silos, moves slowly, and is not properly combined with non-SAP data to drive </a:t>
              </a:r>
              <a:br>
                <a:rPr lang="en-IN" sz="1400"/>
              </a:br>
              <a:r>
                <a:rPr lang="en-IN" sz="1400"/>
                <a:t>better decision making</a:t>
              </a:r>
              <a:endParaRPr lang="en-US" sz="1400"/>
            </a:p>
          </p:txBody>
        </p:sp>
        <p:cxnSp>
          <p:nvCxnSpPr>
            <p:cNvPr id="37" name="Straight Connector 36">
              <a:extLst>
                <a:ext uri="{FF2B5EF4-FFF2-40B4-BE49-F238E27FC236}">
                  <a16:creationId xmlns:a16="http://schemas.microsoft.com/office/drawing/2014/main" id="{D9B0109D-EB12-472C-9BA7-A10ACE03B52E}"/>
                </a:ext>
              </a:extLst>
            </p:cNvPr>
            <p:cNvCxnSpPr>
              <a:cxnSpLocks/>
            </p:cNvCxnSpPr>
            <p:nvPr/>
          </p:nvCxnSpPr>
          <p:spPr>
            <a:xfrm>
              <a:off x="8212132" y="4092648"/>
              <a:ext cx="301076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C42B3292-36C9-4D20-BC6D-67AD4E2B1A74}"/>
                </a:ext>
              </a:extLst>
            </p:cNvPr>
            <p:cNvGrpSpPr/>
            <p:nvPr/>
          </p:nvGrpSpPr>
          <p:grpSpPr>
            <a:xfrm>
              <a:off x="8223398" y="2095357"/>
              <a:ext cx="909716" cy="1170898"/>
              <a:chOff x="3710673" y="-810809"/>
              <a:chExt cx="383173" cy="493185"/>
            </a:xfrm>
          </p:grpSpPr>
          <p:sp>
            <p:nvSpPr>
              <p:cNvPr id="50" name="boy" title="Icon of a man">
                <a:extLst>
                  <a:ext uri="{FF2B5EF4-FFF2-40B4-BE49-F238E27FC236}">
                    <a16:creationId xmlns:a16="http://schemas.microsoft.com/office/drawing/2014/main" id="{C1BCAC59-FCA2-43DD-A83B-D4A251FAE8F1}"/>
                  </a:ext>
                </a:extLst>
              </p:cNvPr>
              <p:cNvSpPr>
                <a:spLocks noChangeAspect="1" noEditPoints="1"/>
              </p:cNvSpPr>
              <p:nvPr/>
            </p:nvSpPr>
            <p:spPr bwMode="auto">
              <a:xfrm>
                <a:off x="3710673" y="-683384"/>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light" title="Icon of a lightbulb">
                <a:extLst>
                  <a:ext uri="{FF2B5EF4-FFF2-40B4-BE49-F238E27FC236}">
                    <a16:creationId xmlns:a16="http://schemas.microsoft.com/office/drawing/2014/main" id="{3616DDCE-BDC1-47AA-B55E-8405CDAF5C1A}"/>
                  </a:ext>
                </a:extLst>
              </p:cNvPr>
              <p:cNvSpPr>
                <a:spLocks noChangeAspect="1" noEditPoints="1"/>
              </p:cNvSpPr>
              <p:nvPr/>
            </p:nvSpPr>
            <p:spPr bwMode="auto">
              <a:xfrm>
                <a:off x="3963110" y="-810809"/>
                <a:ext cx="130736" cy="19409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764">
                  <a:gradFill>
                    <a:gsLst>
                      <a:gs pos="0">
                        <a:srgbClr val="505050"/>
                      </a:gs>
                      <a:gs pos="100000">
                        <a:srgbClr val="505050"/>
                      </a:gs>
                    </a:gsLst>
                  </a:gradFill>
                </a:endParaRPr>
              </a:p>
            </p:txBody>
          </p:sp>
        </p:grpSp>
      </p:grpSp>
    </p:spTree>
    <p:extLst>
      <p:ext uri="{BB962C8B-B14F-4D97-AF65-F5344CB8AC3E}">
        <p14:creationId xmlns:p14="http://schemas.microsoft.com/office/powerpoint/2010/main" val="4085271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1+#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79FFD-0491-4BFE-9F7A-E3679815F02C}"/>
              </a:ext>
            </a:extLst>
          </p:cNvPr>
          <p:cNvSpPr>
            <a:spLocks noGrp="1"/>
          </p:cNvSpPr>
          <p:nvPr>
            <p:ph type="title"/>
          </p:nvPr>
        </p:nvSpPr>
        <p:spPr/>
        <p:txBody>
          <a:bodyPr/>
          <a:lstStyle/>
          <a:p>
            <a:r>
              <a:rPr lang="en-IN"/>
              <a:t>SAP in the cloud can power better business processes, innovation and insights</a:t>
            </a:r>
            <a:endParaRPr lang="en-US"/>
          </a:p>
        </p:txBody>
      </p:sp>
      <p:grpSp>
        <p:nvGrpSpPr>
          <p:cNvPr id="9" name="Group 8">
            <a:extLst>
              <a:ext uri="{FF2B5EF4-FFF2-40B4-BE49-F238E27FC236}">
                <a16:creationId xmlns:a16="http://schemas.microsoft.com/office/drawing/2014/main" id="{62088C3E-B418-43E0-A4DF-03DD42D7FC03}"/>
              </a:ext>
            </a:extLst>
          </p:cNvPr>
          <p:cNvGrpSpPr/>
          <p:nvPr/>
        </p:nvGrpSpPr>
        <p:grpSpPr>
          <a:xfrm>
            <a:off x="447726" y="2088617"/>
            <a:ext cx="3882062" cy="2793098"/>
            <a:chOff x="446906" y="2088416"/>
            <a:chExt cx="3882613" cy="2793494"/>
          </a:xfrm>
        </p:grpSpPr>
        <p:sp>
          <p:nvSpPr>
            <p:cNvPr id="26" name="TextBox 25">
              <a:extLst>
                <a:ext uri="{FF2B5EF4-FFF2-40B4-BE49-F238E27FC236}">
                  <a16:creationId xmlns:a16="http://schemas.microsoft.com/office/drawing/2014/main" id="{1C438224-143B-4168-9821-30145A5DF0ED}"/>
                </a:ext>
              </a:extLst>
            </p:cNvPr>
            <p:cNvSpPr txBox="1"/>
            <p:nvPr/>
          </p:nvSpPr>
          <p:spPr>
            <a:xfrm>
              <a:off x="446906" y="3417631"/>
              <a:ext cx="3882613" cy="583600"/>
            </a:xfrm>
            <a:prstGeom prst="rect">
              <a:avLst/>
            </a:prstGeom>
            <a:noFill/>
          </p:spPr>
          <p:txBody>
            <a:bodyPr wrap="square" lIns="0" tIns="146262" rIns="182828" bIns="146262" rtlCol="0">
              <a:spAutoFit/>
            </a:bodyPr>
            <a:lstStyle/>
            <a:p>
              <a:pPr>
                <a:lnSpc>
                  <a:spcPct val="90000"/>
                </a:lnSpc>
                <a:spcAft>
                  <a:spcPts val="600"/>
                </a:spcAft>
                <a:defRPr/>
              </a:pPr>
              <a:r>
                <a:rPr lang="en-US" sz="2000">
                  <a:solidFill>
                    <a:srgbClr val="0078D7"/>
                  </a:solidFill>
                  <a:latin typeface="+mj-lt"/>
                </a:rPr>
                <a:t>Faster, simpler processes</a:t>
              </a:r>
            </a:p>
          </p:txBody>
        </p:sp>
        <p:grpSp>
          <p:nvGrpSpPr>
            <p:cNvPr id="6" name="Group 5">
              <a:extLst>
                <a:ext uri="{FF2B5EF4-FFF2-40B4-BE49-F238E27FC236}">
                  <a16:creationId xmlns:a16="http://schemas.microsoft.com/office/drawing/2014/main" id="{EA773A6C-20B3-4152-AAE0-3BA8AD9999CA}"/>
                </a:ext>
              </a:extLst>
            </p:cNvPr>
            <p:cNvGrpSpPr/>
            <p:nvPr/>
          </p:nvGrpSpPr>
          <p:grpSpPr>
            <a:xfrm>
              <a:off x="446906" y="2088416"/>
              <a:ext cx="3018376" cy="2793494"/>
              <a:chOff x="446906" y="2088416"/>
              <a:chExt cx="3018376" cy="2793494"/>
            </a:xfrm>
          </p:grpSpPr>
          <p:sp>
            <p:nvSpPr>
              <p:cNvPr id="29" name="TextBox 28">
                <a:extLst>
                  <a:ext uri="{FF2B5EF4-FFF2-40B4-BE49-F238E27FC236}">
                    <a16:creationId xmlns:a16="http://schemas.microsoft.com/office/drawing/2014/main" id="{1517D7F0-220B-4E90-9844-9127BBE5C573}"/>
                  </a:ext>
                </a:extLst>
              </p:cNvPr>
              <p:cNvSpPr txBox="1"/>
              <p:nvPr/>
            </p:nvSpPr>
            <p:spPr>
              <a:xfrm>
                <a:off x="446906" y="4146946"/>
                <a:ext cx="2926531" cy="734964"/>
              </a:xfrm>
              <a:prstGeom prst="rect">
                <a:avLst/>
              </a:prstGeom>
              <a:noFill/>
            </p:spPr>
            <p:txBody>
              <a:bodyPr wrap="square" lIns="0" tIns="146262" rIns="182828" bIns="146262" rtlCol="0">
                <a:spAutoFit/>
              </a:bodyPr>
              <a:lstStyle/>
              <a:p>
                <a:pPr>
                  <a:spcAft>
                    <a:spcPts val="1224"/>
                  </a:spcAft>
                  <a:defRPr/>
                </a:pPr>
                <a:r>
                  <a:rPr lang="en-IN" sz="1400"/>
                  <a:t>Azure offers a high performance infrastructure for SAP</a:t>
                </a:r>
              </a:p>
            </p:txBody>
          </p:sp>
          <p:cxnSp>
            <p:nvCxnSpPr>
              <p:cNvPr id="31" name="Straight Connector 30">
                <a:extLst>
                  <a:ext uri="{FF2B5EF4-FFF2-40B4-BE49-F238E27FC236}">
                    <a16:creationId xmlns:a16="http://schemas.microsoft.com/office/drawing/2014/main" id="{D9B0109D-EB12-472C-9BA7-A10ACE03B52E}"/>
                  </a:ext>
                </a:extLst>
              </p:cNvPr>
              <p:cNvCxnSpPr>
                <a:cxnSpLocks/>
              </p:cNvCxnSpPr>
              <p:nvPr/>
            </p:nvCxnSpPr>
            <p:spPr>
              <a:xfrm>
                <a:off x="454515" y="4092648"/>
                <a:ext cx="3010767"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Processing_E9F5" title="Icon of two interlocked gears">
                <a:extLst>
                  <a:ext uri="{FF2B5EF4-FFF2-40B4-BE49-F238E27FC236}">
                    <a16:creationId xmlns:a16="http://schemas.microsoft.com/office/drawing/2014/main" id="{CEE21CCC-99D7-46E7-9BCA-9F1D3B0F358E}"/>
                  </a:ext>
                </a:extLst>
              </p:cNvPr>
              <p:cNvSpPr>
                <a:spLocks noChangeAspect="1" noEditPoints="1"/>
              </p:cNvSpPr>
              <p:nvPr/>
            </p:nvSpPr>
            <p:spPr bwMode="auto">
              <a:xfrm>
                <a:off x="456747" y="2088416"/>
                <a:ext cx="1352384" cy="11778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764"/>
              </a:p>
            </p:txBody>
          </p:sp>
        </p:grpSp>
      </p:grpSp>
      <p:grpSp>
        <p:nvGrpSpPr>
          <p:cNvPr id="7" name="Group 6">
            <a:extLst>
              <a:ext uri="{FF2B5EF4-FFF2-40B4-BE49-F238E27FC236}">
                <a16:creationId xmlns:a16="http://schemas.microsoft.com/office/drawing/2014/main" id="{87D399E4-BD82-4550-874D-4B4B403981DA}"/>
              </a:ext>
            </a:extLst>
          </p:cNvPr>
          <p:cNvGrpSpPr/>
          <p:nvPr/>
        </p:nvGrpSpPr>
        <p:grpSpPr>
          <a:xfrm>
            <a:off x="4322177" y="2211489"/>
            <a:ext cx="3275671" cy="3351317"/>
            <a:chOff x="4321908" y="2211305"/>
            <a:chExt cx="3276136" cy="3351792"/>
          </a:xfrm>
        </p:grpSpPr>
        <p:sp>
          <p:nvSpPr>
            <p:cNvPr id="32" name="TextBox 31">
              <a:extLst>
                <a:ext uri="{FF2B5EF4-FFF2-40B4-BE49-F238E27FC236}">
                  <a16:creationId xmlns:a16="http://schemas.microsoft.com/office/drawing/2014/main" id="{1C438224-143B-4168-9821-30145A5DF0ED}"/>
                </a:ext>
              </a:extLst>
            </p:cNvPr>
            <p:cNvSpPr txBox="1"/>
            <p:nvPr/>
          </p:nvSpPr>
          <p:spPr>
            <a:xfrm>
              <a:off x="4321909" y="3417631"/>
              <a:ext cx="3276135" cy="583600"/>
            </a:xfrm>
            <a:prstGeom prst="rect">
              <a:avLst/>
            </a:prstGeom>
            <a:noFill/>
          </p:spPr>
          <p:txBody>
            <a:bodyPr wrap="square" lIns="0" tIns="146262" rIns="182828" bIns="146262" rtlCol="0">
              <a:spAutoFit/>
            </a:bodyPr>
            <a:lstStyle/>
            <a:p>
              <a:pPr>
                <a:lnSpc>
                  <a:spcPct val="90000"/>
                </a:lnSpc>
                <a:spcAft>
                  <a:spcPts val="600"/>
                </a:spcAft>
                <a:defRPr/>
              </a:pPr>
              <a:r>
                <a:rPr lang="en-US" sz="2000">
                  <a:solidFill>
                    <a:srgbClr val="0078D7"/>
                  </a:solidFill>
                  <a:latin typeface="+mj-lt"/>
                </a:rPr>
                <a:t>Accelerated innovation</a:t>
              </a:r>
            </a:p>
          </p:txBody>
        </p:sp>
        <p:sp>
          <p:nvSpPr>
            <p:cNvPr id="33" name="TextBox 32">
              <a:extLst>
                <a:ext uri="{FF2B5EF4-FFF2-40B4-BE49-F238E27FC236}">
                  <a16:creationId xmlns:a16="http://schemas.microsoft.com/office/drawing/2014/main" id="{1517D7F0-220B-4E90-9844-9127BBE5C573}"/>
                </a:ext>
              </a:extLst>
            </p:cNvPr>
            <p:cNvSpPr txBox="1"/>
            <p:nvPr/>
          </p:nvSpPr>
          <p:spPr>
            <a:xfrm>
              <a:off x="4321908" y="4146944"/>
              <a:ext cx="3018375" cy="1416153"/>
            </a:xfrm>
            <a:prstGeom prst="rect">
              <a:avLst/>
            </a:prstGeom>
            <a:noFill/>
          </p:spPr>
          <p:txBody>
            <a:bodyPr wrap="square" lIns="0" tIns="146262" rIns="182828" bIns="146262" rtlCol="0">
              <a:spAutoFit/>
            </a:bodyPr>
            <a:lstStyle/>
            <a:p>
              <a:pPr>
                <a:spcAft>
                  <a:spcPts val="1224"/>
                </a:spcAft>
                <a:defRPr/>
              </a:pPr>
              <a:r>
                <a:rPr lang="en-IN" sz="1400"/>
                <a:t>Accelerate innovation by removing barriers and time to set up systems, enabling fast experimentation –accelerating the build, measure and learn cycle</a:t>
              </a:r>
            </a:p>
          </p:txBody>
        </p:sp>
        <p:cxnSp>
          <p:nvCxnSpPr>
            <p:cNvPr id="34" name="Straight Connector 33">
              <a:extLst>
                <a:ext uri="{FF2B5EF4-FFF2-40B4-BE49-F238E27FC236}">
                  <a16:creationId xmlns:a16="http://schemas.microsoft.com/office/drawing/2014/main" id="{D9B0109D-EB12-472C-9BA7-A10ACE03B52E}"/>
                </a:ext>
              </a:extLst>
            </p:cNvPr>
            <p:cNvCxnSpPr>
              <a:cxnSpLocks/>
            </p:cNvCxnSpPr>
            <p:nvPr/>
          </p:nvCxnSpPr>
          <p:spPr>
            <a:xfrm>
              <a:off x="4329518" y="4092647"/>
              <a:ext cx="301076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light" title="Icon of a lightbulb">
              <a:extLst>
                <a:ext uri="{FF2B5EF4-FFF2-40B4-BE49-F238E27FC236}">
                  <a16:creationId xmlns:a16="http://schemas.microsoft.com/office/drawing/2014/main" id="{95B34E78-18C0-46E7-9D22-25E5ACF289E7}"/>
                </a:ext>
              </a:extLst>
            </p:cNvPr>
            <p:cNvSpPr>
              <a:spLocks noChangeAspect="1" noEditPoints="1"/>
            </p:cNvSpPr>
            <p:nvPr/>
          </p:nvSpPr>
          <p:spPr bwMode="auto">
            <a:xfrm>
              <a:off x="4329518" y="2211305"/>
              <a:ext cx="710568" cy="105495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764">
                <a:gradFill>
                  <a:gsLst>
                    <a:gs pos="0">
                      <a:srgbClr val="505050"/>
                    </a:gs>
                    <a:gs pos="100000">
                      <a:srgbClr val="505050"/>
                    </a:gs>
                  </a:gsLst>
                </a:gradFill>
              </a:endParaRPr>
            </a:p>
          </p:txBody>
        </p:sp>
      </p:grpSp>
      <p:grpSp>
        <p:nvGrpSpPr>
          <p:cNvPr id="8" name="Group 7">
            <a:extLst>
              <a:ext uri="{FF2B5EF4-FFF2-40B4-BE49-F238E27FC236}">
                <a16:creationId xmlns:a16="http://schemas.microsoft.com/office/drawing/2014/main" id="{4BF1A682-0342-4F2C-9D05-951061485BE5}"/>
              </a:ext>
            </a:extLst>
          </p:cNvPr>
          <p:cNvGrpSpPr/>
          <p:nvPr/>
        </p:nvGrpSpPr>
        <p:grpSpPr>
          <a:xfrm>
            <a:off x="8204241" y="2095557"/>
            <a:ext cx="3275670" cy="3467250"/>
            <a:chOff x="8204522" y="2095357"/>
            <a:chExt cx="3276135" cy="3467741"/>
          </a:xfrm>
        </p:grpSpPr>
        <p:sp>
          <p:nvSpPr>
            <p:cNvPr id="35" name="TextBox 34">
              <a:extLst>
                <a:ext uri="{FF2B5EF4-FFF2-40B4-BE49-F238E27FC236}">
                  <a16:creationId xmlns:a16="http://schemas.microsoft.com/office/drawing/2014/main" id="{1C438224-143B-4168-9821-30145A5DF0ED}"/>
                </a:ext>
              </a:extLst>
            </p:cNvPr>
            <p:cNvSpPr txBox="1"/>
            <p:nvPr/>
          </p:nvSpPr>
          <p:spPr>
            <a:xfrm>
              <a:off x="8204522" y="3417632"/>
              <a:ext cx="3276135" cy="583600"/>
            </a:xfrm>
            <a:prstGeom prst="rect">
              <a:avLst/>
            </a:prstGeom>
            <a:noFill/>
          </p:spPr>
          <p:txBody>
            <a:bodyPr wrap="square" lIns="0" tIns="146262" rIns="182828" bIns="146262" rtlCol="0">
              <a:spAutoFit/>
            </a:bodyPr>
            <a:lstStyle/>
            <a:p>
              <a:pPr>
                <a:lnSpc>
                  <a:spcPct val="90000"/>
                </a:lnSpc>
                <a:spcAft>
                  <a:spcPts val="600"/>
                </a:spcAft>
                <a:defRPr/>
              </a:pPr>
              <a:r>
                <a:rPr lang="en-US" sz="2000">
                  <a:solidFill>
                    <a:srgbClr val="0078D7"/>
                  </a:solidFill>
                  <a:latin typeface="+mj-lt"/>
                </a:rPr>
                <a:t>360 insight</a:t>
              </a:r>
            </a:p>
          </p:txBody>
        </p:sp>
        <p:sp>
          <p:nvSpPr>
            <p:cNvPr id="36" name="TextBox 35">
              <a:extLst>
                <a:ext uri="{FF2B5EF4-FFF2-40B4-BE49-F238E27FC236}">
                  <a16:creationId xmlns:a16="http://schemas.microsoft.com/office/drawing/2014/main" id="{1517D7F0-220B-4E90-9844-9127BBE5C573}"/>
                </a:ext>
              </a:extLst>
            </p:cNvPr>
            <p:cNvSpPr txBox="1"/>
            <p:nvPr/>
          </p:nvSpPr>
          <p:spPr>
            <a:xfrm>
              <a:off x="8204522" y="4146946"/>
              <a:ext cx="2705650" cy="1416152"/>
            </a:xfrm>
            <a:prstGeom prst="rect">
              <a:avLst/>
            </a:prstGeom>
            <a:noFill/>
          </p:spPr>
          <p:txBody>
            <a:bodyPr wrap="square" lIns="0" tIns="146262" rIns="182828" bIns="146262" rtlCol="0">
              <a:spAutoFit/>
            </a:bodyPr>
            <a:lstStyle/>
            <a:p>
              <a:pPr>
                <a:spcAft>
                  <a:spcPts val="1224"/>
                </a:spcAft>
                <a:defRPr/>
              </a:pPr>
              <a:r>
                <a:rPr lang="en-IN" sz="1400"/>
                <a:t>Generate compelling insights by aggregating SAP and non-SAP data to provide a 360° view of markets, transactions and customers</a:t>
              </a:r>
            </a:p>
          </p:txBody>
        </p:sp>
        <p:cxnSp>
          <p:nvCxnSpPr>
            <p:cNvPr id="37" name="Straight Connector 36">
              <a:extLst>
                <a:ext uri="{FF2B5EF4-FFF2-40B4-BE49-F238E27FC236}">
                  <a16:creationId xmlns:a16="http://schemas.microsoft.com/office/drawing/2014/main" id="{D9B0109D-EB12-472C-9BA7-A10ACE03B52E}"/>
                </a:ext>
              </a:extLst>
            </p:cNvPr>
            <p:cNvCxnSpPr>
              <a:cxnSpLocks/>
            </p:cNvCxnSpPr>
            <p:nvPr/>
          </p:nvCxnSpPr>
          <p:spPr>
            <a:xfrm>
              <a:off x="8212132" y="4092648"/>
              <a:ext cx="301076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C42B3292-36C9-4D20-BC6D-67AD4E2B1A74}"/>
                </a:ext>
              </a:extLst>
            </p:cNvPr>
            <p:cNvGrpSpPr/>
            <p:nvPr/>
          </p:nvGrpSpPr>
          <p:grpSpPr>
            <a:xfrm>
              <a:off x="8223398" y="2095357"/>
              <a:ext cx="909716" cy="1170898"/>
              <a:chOff x="3710673" y="-810809"/>
              <a:chExt cx="383173" cy="493185"/>
            </a:xfrm>
          </p:grpSpPr>
          <p:sp>
            <p:nvSpPr>
              <p:cNvPr id="50" name="boy" title="Icon of a man">
                <a:extLst>
                  <a:ext uri="{FF2B5EF4-FFF2-40B4-BE49-F238E27FC236}">
                    <a16:creationId xmlns:a16="http://schemas.microsoft.com/office/drawing/2014/main" id="{C1BCAC59-FCA2-43DD-A83B-D4A251FAE8F1}"/>
                  </a:ext>
                </a:extLst>
              </p:cNvPr>
              <p:cNvSpPr>
                <a:spLocks noChangeAspect="1" noEditPoints="1"/>
              </p:cNvSpPr>
              <p:nvPr/>
            </p:nvSpPr>
            <p:spPr bwMode="auto">
              <a:xfrm>
                <a:off x="3710673" y="-683384"/>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light" title="Icon of a lightbulb">
                <a:extLst>
                  <a:ext uri="{FF2B5EF4-FFF2-40B4-BE49-F238E27FC236}">
                    <a16:creationId xmlns:a16="http://schemas.microsoft.com/office/drawing/2014/main" id="{3616DDCE-BDC1-47AA-B55E-8405CDAF5C1A}"/>
                  </a:ext>
                </a:extLst>
              </p:cNvPr>
              <p:cNvSpPr>
                <a:spLocks noChangeAspect="1" noEditPoints="1"/>
              </p:cNvSpPr>
              <p:nvPr/>
            </p:nvSpPr>
            <p:spPr bwMode="auto">
              <a:xfrm>
                <a:off x="3963110" y="-810809"/>
                <a:ext cx="130736" cy="19409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764">
                  <a:gradFill>
                    <a:gsLst>
                      <a:gs pos="0">
                        <a:srgbClr val="505050"/>
                      </a:gs>
                      <a:gs pos="100000">
                        <a:srgbClr val="505050"/>
                      </a:gs>
                    </a:gsLst>
                  </a:gradFill>
                </a:endParaRPr>
              </a:p>
            </p:txBody>
          </p:sp>
        </p:grpSp>
      </p:grpSp>
    </p:spTree>
    <p:extLst>
      <p:ext uri="{BB962C8B-B14F-4D97-AF65-F5344CB8AC3E}">
        <p14:creationId xmlns:p14="http://schemas.microsoft.com/office/powerpoint/2010/main" val="338332635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33E9C-D4F8-4CCD-A1E5-74D783D24654}"/>
              </a:ext>
            </a:extLst>
          </p:cNvPr>
          <p:cNvSpPr>
            <a:spLocks noGrp="1"/>
          </p:cNvSpPr>
          <p:nvPr>
            <p:ph type="title"/>
          </p:nvPr>
        </p:nvSpPr>
        <p:spPr/>
        <p:txBody>
          <a:bodyPr/>
          <a:lstStyle/>
          <a:p>
            <a:r>
              <a:rPr lang="en-US"/>
              <a:t>Advantages of public cloud over traditional on-premises architecture for SAP</a:t>
            </a:r>
          </a:p>
        </p:txBody>
      </p:sp>
      <p:grpSp>
        <p:nvGrpSpPr>
          <p:cNvPr id="27" name="Group 26">
            <a:extLst>
              <a:ext uri="{FF2B5EF4-FFF2-40B4-BE49-F238E27FC236}">
                <a16:creationId xmlns:a16="http://schemas.microsoft.com/office/drawing/2014/main" id="{00D29168-15CD-4D12-8872-44B72673C03F}"/>
              </a:ext>
            </a:extLst>
          </p:cNvPr>
          <p:cNvGrpSpPr/>
          <p:nvPr/>
        </p:nvGrpSpPr>
        <p:grpSpPr>
          <a:xfrm>
            <a:off x="686087" y="2193180"/>
            <a:ext cx="3379636" cy="3379636"/>
            <a:chOff x="8663012" y="2869836"/>
            <a:chExt cx="3379636" cy="3379636"/>
          </a:xfrm>
        </p:grpSpPr>
        <p:sp>
          <p:nvSpPr>
            <p:cNvPr id="28" name="Oval 27">
              <a:extLst>
                <a:ext uri="{FF2B5EF4-FFF2-40B4-BE49-F238E27FC236}">
                  <a16:creationId xmlns:a16="http://schemas.microsoft.com/office/drawing/2014/main" id="{AFADBE92-7216-4468-943E-9D6BC1FCE21E}"/>
                </a:ext>
              </a:extLst>
            </p:cNvPr>
            <p:cNvSpPr/>
            <p:nvPr/>
          </p:nvSpPr>
          <p:spPr bwMode="auto">
            <a:xfrm>
              <a:off x="8663012" y="2869836"/>
              <a:ext cx="3379636" cy="3379636"/>
            </a:xfrm>
            <a:prstGeom prst="ellipse">
              <a:avLst/>
            </a:prstGeom>
            <a:solidFill>
              <a:schemeClr val="bg2"/>
            </a:solidFill>
            <a:ln>
              <a:noFill/>
              <a:headEnd type="none" w="med" len="med"/>
              <a:tailEnd type="none" w="med" len="med"/>
            </a:ln>
            <a:effectLst>
              <a:innerShdw blurRad="88900">
                <a:schemeClr val="bg1">
                  <a:lumMod val="85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E7153465-E084-478A-9400-100D80E39E35}"/>
                </a:ext>
              </a:extLst>
            </p:cNvPr>
            <p:cNvSpPr/>
            <p:nvPr/>
          </p:nvSpPr>
          <p:spPr bwMode="auto">
            <a:xfrm>
              <a:off x="8713160" y="2919984"/>
              <a:ext cx="3279340" cy="3279340"/>
            </a:xfrm>
            <a:prstGeom prst="ellipse">
              <a:avLst/>
            </a:prstGeom>
            <a:solidFill>
              <a:schemeClr val="tx2"/>
            </a:solidFill>
            <a:ln>
              <a:noFill/>
              <a:headEnd type="none" w="med" len="med"/>
              <a:tailEnd type="none" w="med" len="med"/>
            </a:ln>
            <a:effectLst>
              <a:outerShdw blurRad="38100" dist="25400" algn="l"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CCC62865-F18C-4CA8-9A57-2832CE4D298C}"/>
              </a:ext>
            </a:extLst>
          </p:cNvPr>
          <p:cNvGrpSpPr/>
          <p:nvPr/>
        </p:nvGrpSpPr>
        <p:grpSpPr>
          <a:xfrm flipH="1">
            <a:off x="4306001" y="1792223"/>
            <a:ext cx="801712" cy="4759389"/>
            <a:chOff x="4306001" y="1792223"/>
            <a:chExt cx="801712" cy="4759389"/>
          </a:xfrm>
        </p:grpSpPr>
        <p:sp>
          <p:nvSpPr>
            <p:cNvPr id="34" name="Pentagon 5">
              <a:extLst>
                <a:ext uri="{FF2B5EF4-FFF2-40B4-BE49-F238E27FC236}">
                  <a16:creationId xmlns:a16="http://schemas.microsoft.com/office/drawing/2014/main" id="{6BB27332-3981-49C5-BE12-03A22504CCB0}"/>
                </a:ext>
              </a:extLst>
            </p:cNvPr>
            <p:cNvSpPr/>
            <p:nvPr/>
          </p:nvSpPr>
          <p:spPr>
            <a:xfrm flipH="1">
              <a:off x="4306001" y="1792223"/>
              <a:ext cx="381000" cy="4759389"/>
            </a:xfrm>
            <a:custGeom>
              <a:avLst/>
              <a:gdLst>
                <a:gd name="connsiteX0" fmla="*/ 0 w 6829870"/>
                <a:gd name="connsiteY0" fmla="*/ 0 h 1274171"/>
                <a:gd name="connsiteX1" fmla="*/ 6829870 w 6829870"/>
                <a:gd name="connsiteY1" fmla="*/ 0 h 1274171"/>
                <a:gd name="connsiteX2" fmla="*/ 6829870 w 6829870"/>
                <a:gd name="connsiteY2" fmla="*/ 1274171 h 1274171"/>
                <a:gd name="connsiteX3" fmla="*/ 0 w 6829870"/>
                <a:gd name="connsiteY3" fmla="*/ 1274171 h 1274171"/>
                <a:gd name="connsiteX4" fmla="*/ 0 w 6829870"/>
                <a:gd name="connsiteY4" fmla="*/ 0 h 1274171"/>
                <a:gd name="connsiteX0" fmla="*/ 6829870 w 6921310"/>
                <a:gd name="connsiteY0" fmla="*/ 1274171 h 1365611"/>
                <a:gd name="connsiteX1" fmla="*/ 0 w 6921310"/>
                <a:gd name="connsiteY1" fmla="*/ 1274171 h 1365611"/>
                <a:gd name="connsiteX2" fmla="*/ 0 w 6921310"/>
                <a:gd name="connsiteY2" fmla="*/ 0 h 1365611"/>
                <a:gd name="connsiteX3" fmla="*/ 6829870 w 6921310"/>
                <a:gd name="connsiteY3" fmla="*/ 0 h 1365611"/>
                <a:gd name="connsiteX4" fmla="*/ 6921310 w 6921310"/>
                <a:gd name="connsiteY4" fmla="*/ 1365611 h 1365611"/>
                <a:gd name="connsiteX0" fmla="*/ 6829870 w 6829870"/>
                <a:gd name="connsiteY0" fmla="*/ 1274171 h 1274171"/>
                <a:gd name="connsiteX1" fmla="*/ 0 w 6829870"/>
                <a:gd name="connsiteY1" fmla="*/ 1274171 h 1274171"/>
                <a:gd name="connsiteX2" fmla="*/ 0 w 6829870"/>
                <a:gd name="connsiteY2" fmla="*/ 0 h 1274171"/>
                <a:gd name="connsiteX3" fmla="*/ 6829870 w 6829870"/>
                <a:gd name="connsiteY3" fmla="*/ 0 h 1274171"/>
              </a:gdLst>
              <a:ahLst/>
              <a:cxnLst>
                <a:cxn ang="0">
                  <a:pos x="connsiteX0" y="connsiteY0"/>
                </a:cxn>
                <a:cxn ang="0">
                  <a:pos x="connsiteX1" y="connsiteY1"/>
                </a:cxn>
                <a:cxn ang="0">
                  <a:pos x="connsiteX2" y="connsiteY2"/>
                </a:cxn>
                <a:cxn ang="0">
                  <a:pos x="connsiteX3" y="connsiteY3"/>
                </a:cxn>
              </a:cxnLst>
              <a:rect l="l" t="t" r="r" b="b"/>
              <a:pathLst>
                <a:path w="6829870" h="1274171">
                  <a:moveTo>
                    <a:pt x="6829870" y="1274171"/>
                  </a:moveTo>
                  <a:lnTo>
                    <a:pt x="0" y="1274171"/>
                  </a:lnTo>
                  <a:lnTo>
                    <a:pt x="0" y="0"/>
                  </a:lnTo>
                  <a:lnTo>
                    <a:pt x="6829870" y="0"/>
                  </a:lnTo>
                </a:path>
              </a:pathLst>
            </a:cu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endParaRPr lang="en-US" sz="2200" kern="0">
                <a:solidFill>
                  <a:schemeClr val="tx2"/>
                </a:solidFill>
                <a:latin typeface="+mj-lt"/>
              </a:endParaRPr>
            </a:p>
          </p:txBody>
        </p:sp>
        <p:sp>
          <p:nvSpPr>
            <p:cNvPr id="35" name="Trapezoid 34">
              <a:extLst>
                <a:ext uri="{FF2B5EF4-FFF2-40B4-BE49-F238E27FC236}">
                  <a16:creationId xmlns:a16="http://schemas.microsoft.com/office/drawing/2014/main" id="{1D53FAA9-2C9A-4719-83E6-95F22FB552C8}"/>
                </a:ext>
              </a:extLst>
            </p:cNvPr>
            <p:cNvSpPr/>
            <p:nvPr/>
          </p:nvSpPr>
          <p:spPr bwMode="auto">
            <a:xfrm rot="5400000" flipH="1">
              <a:off x="4116643" y="3842992"/>
              <a:ext cx="1060705" cy="80010"/>
            </a:xfrm>
            <a:prstGeom prst="trapezoid">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Isosceles Triangle 35">
              <a:extLst>
                <a:ext uri="{FF2B5EF4-FFF2-40B4-BE49-F238E27FC236}">
                  <a16:creationId xmlns:a16="http://schemas.microsoft.com/office/drawing/2014/main" id="{36A38EAD-581E-4B38-ACEC-0803D7AD941B}"/>
                </a:ext>
              </a:extLst>
            </p:cNvPr>
            <p:cNvSpPr/>
            <p:nvPr/>
          </p:nvSpPr>
          <p:spPr bwMode="auto">
            <a:xfrm rot="5400000">
              <a:off x="4327000" y="3632637"/>
              <a:ext cx="1060704" cy="500722"/>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7" name="Rectangle 14">
            <a:extLst>
              <a:ext uri="{FF2B5EF4-FFF2-40B4-BE49-F238E27FC236}">
                <a16:creationId xmlns:a16="http://schemas.microsoft.com/office/drawing/2014/main" id="{FB1CF478-CF7C-48CB-AA3E-BC1E8F16969F}"/>
              </a:ext>
            </a:extLst>
          </p:cNvPr>
          <p:cNvSpPr/>
          <p:nvPr/>
        </p:nvSpPr>
        <p:spPr bwMode="auto">
          <a:xfrm>
            <a:off x="5607657" y="2261937"/>
            <a:ext cx="6486971" cy="195886"/>
          </a:xfrm>
          <a:custGeom>
            <a:avLst/>
            <a:gdLst>
              <a:gd name="connsiteX0" fmla="*/ 0 w 1706880"/>
              <a:gd name="connsiteY0" fmla="*/ 0 h 1432560"/>
              <a:gd name="connsiteX1" fmla="*/ 1706880 w 1706880"/>
              <a:gd name="connsiteY1" fmla="*/ 0 h 1432560"/>
              <a:gd name="connsiteX2" fmla="*/ 1706880 w 1706880"/>
              <a:gd name="connsiteY2" fmla="*/ 1432560 h 1432560"/>
              <a:gd name="connsiteX3" fmla="*/ 0 w 1706880"/>
              <a:gd name="connsiteY3" fmla="*/ 1432560 h 1432560"/>
              <a:gd name="connsiteX4" fmla="*/ 0 w 1706880"/>
              <a:gd name="connsiteY4" fmla="*/ 0 h 1432560"/>
              <a:gd name="connsiteX0" fmla="*/ 1706880 w 1798320"/>
              <a:gd name="connsiteY0" fmla="*/ 0 h 1432560"/>
              <a:gd name="connsiteX1" fmla="*/ 1706880 w 1798320"/>
              <a:gd name="connsiteY1" fmla="*/ 1432560 h 1432560"/>
              <a:gd name="connsiteX2" fmla="*/ 0 w 1798320"/>
              <a:gd name="connsiteY2" fmla="*/ 1432560 h 1432560"/>
              <a:gd name="connsiteX3" fmla="*/ 0 w 1798320"/>
              <a:gd name="connsiteY3" fmla="*/ 0 h 1432560"/>
              <a:gd name="connsiteX4" fmla="*/ 1798320 w 1798320"/>
              <a:gd name="connsiteY4" fmla="*/ 91440 h 1432560"/>
              <a:gd name="connsiteX0" fmla="*/ 1706880 w 1706880"/>
              <a:gd name="connsiteY0" fmla="*/ 0 h 1432560"/>
              <a:gd name="connsiteX1" fmla="*/ 1706880 w 1706880"/>
              <a:gd name="connsiteY1" fmla="*/ 1432560 h 1432560"/>
              <a:gd name="connsiteX2" fmla="*/ 0 w 1706880"/>
              <a:gd name="connsiteY2" fmla="*/ 1432560 h 1432560"/>
              <a:gd name="connsiteX3" fmla="*/ 0 w 1706880"/>
              <a:gd name="connsiteY3" fmla="*/ 0 h 1432560"/>
              <a:gd name="connsiteX0" fmla="*/ 1706880 w 1706880"/>
              <a:gd name="connsiteY0" fmla="*/ 1432560 h 1432560"/>
              <a:gd name="connsiteX1" fmla="*/ 0 w 1706880"/>
              <a:gd name="connsiteY1" fmla="*/ 1432560 h 1432560"/>
              <a:gd name="connsiteX2" fmla="*/ 0 w 1706880"/>
              <a:gd name="connsiteY2" fmla="*/ 0 h 1432560"/>
            </a:gdLst>
            <a:ahLst/>
            <a:cxnLst>
              <a:cxn ang="0">
                <a:pos x="connsiteX0" y="connsiteY0"/>
              </a:cxn>
              <a:cxn ang="0">
                <a:pos x="connsiteX1" y="connsiteY1"/>
              </a:cxn>
              <a:cxn ang="0">
                <a:pos x="connsiteX2" y="connsiteY2"/>
              </a:cxn>
            </a:cxnLst>
            <a:rect l="l" t="t" r="r" b="b"/>
            <a:pathLst>
              <a:path w="1706880" h="1432560">
                <a:moveTo>
                  <a:pt x="1706880" y="1432560"/>
                </a:moveTo>
                <a:lnTo>
                  <a:pt x="0" y="1432560"/>
                </a:lnTo>
                <a:lnTo>
                  <a:pt x="0" y="0"/>
                </a:lnTo>
              </a:path>
            </a:pathLst>
          </a:custGeom>
          <a:noFill/>
          <a:ln w="6350">
            <a:solidFill>
              <a:schemeClr val="bg1">
                <a:lumMod val="85000"/>
              </a:schemeClr>
            </a:solidFill>
            <a:prstDash val="dash"/>
            <a:headEnd type="oval" w="sm" len="sm"/>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05DBF9C7-7CD7-454A-A96E-DDE8DE0310D4}"/>
              </a:ext>
            </a:extLst>
          </p:cNvPr>
          <p:cNvSpPr txBox="1"/>
          <p:nvPr/>
        </p:nvSpPr>
        <p:spPr>
          <a:xfrm>
            <a:off x="6076524" y="1661232"/>
            <a:ext cx="6018104" cy="684803"/>
          </a:xfrm>
          <a:prstGeom prst="rect">
            <a:avLst/>
          </a:prstGeom>
          <a:noFill/>
        </p:spPr>
        <p:txBody>
          <a:bodyPr wrap="square" lIns="0" tIns="0" rIns="0" bIns="0" rtlCol="0" anchor="t">
            <a:spAutoFit/>
          </a:bodyPr>
          <a:lstStyle/>
          <a:p>
            <a:pPr>
              <a:spcAft>
                <a:spcPts val="300"/>
              </a:spcAft>
            </a:pPr>
            <a:r>
              <a:rPr lang="en-US" sz="1400">
                <a:solidFill>
                  <a:schemeClr val="tx2"/>
                </a:solidFill>
                <a:latin typeface="+mj-lt"/>
              </a:rPr>
              <a:t>Scalability</a:t>
            </a:r>
          </a:p>
          <a:p>
            <a:pPr>
              <a:spcAft>
                <a:spcPts val="300"/>
              </a:spcAft>
            </a:pPr>
            <a:r>
              <a:rPr lang="en-US" sz="1400"/>
              <a:t>Workloads grow as quickly as demand requires without delay and can shrink or end-of-life without the worry of hardware lock-in.</a:t>
            </a:r>
          </a:p>
        </p:txBody>
      </p:sp>
      <p:sp>
        <p:nvSpPr>
          <p:cNvPr id="40" name="Rectangle 14">
            <a:extLst>
              <a:ext uri="{FF2B5EF4-FFF2-40B4-BE49-F238E27FC236}">
                <a16:creationId xmlns:a16="http://schemas.microsoft.com/office/drawing/2014/main" id="{D4FB9B61-DF41-4356-9C2F-794D9A01B6E1}"/>
              </a:ext>
            </a:extLst>
          </p:cNvPr>
          <p:cNvSpPr/>
          <p:nvPr/>
        </p:nvSpPr>
        <p:spPr bwMode="auto">
          <a:xfrm>
            <a:off x="5607657" y="3278557"/>
            <a:ext cx="6486971" cy="195886"/>
          </a:xfrm>
          <a:custGeom>
            <a:avLst/>
            <a:gdLst>
              <a:gd name="connsiteX0" fmla="*/ 0 w 1706880"/>
              <a:gd name="connsiteY0" fmla="*/ 0 h 1432560"/>
              <a:gd name="connsiteX1" fmla="*/ 1706880 w 1706880"/>
              <a:gd name="connsiteY1" fmla="*/ 0 h 1432560"/>
              <a:gd name="connsiteX2" fmla="*/ 1706880 w 1706880"/>
              <a:gd name="connsiteY2" fmla="*/ 1432560 h 1432560"/>
              <a:gd name="connsiteX3" fmla="*/ 0 w 1706880"/>
              <a:gd name="connsiteY3" fmla="*/ 1432560 h 1432560"/>
              <a:gd name="connsiteX4" fmla="*/ 0 w 1706880"/>
              <a:gd name="connsiteY4" fmla="*/ 0 h 1432560"/>
              <a:gd name="connsiteX0" fmla="*/ 1706880 w 1798320"/>
              <a:gd name="connsiteY0" fmla="*/ 0 h 1432560"/>
              <a:gd name="connsiteX1" fmla="*/ 1706880 w 1798320"/>
              <a:gd name="connsiteY1" fmla="*/ 1432560 h 1432560"/>
              <a:gd name="connsiteX2" fmla="*/ 0 w 1798320"/>
              <a:gd name="connsiteY2" fmla="*/ 1432560 h 1432560"/>
              <a:gd name="connsiteX3" fmla="*/ 0 w 1798320"/>
              <a:gd name="connsiteY3" fmla="*/ 0 h 1432560"/>
              <a:gd name="connsiteX4" fmla="*/ 1798320 w 1798320"/>
              <a:gd name="connsiteY4" fmla="*/ 91440 h 1432560"/>
              <a:gd name="connsiteX0" fmla="*/ 1706880 w 1706880"/>
              <a:gd name="connsiteY0" fmla="*/ 0 h 1432560"/>
              <a:gd name="connsiteX1" fmla="*/ 1706880 w 1706880"/>
              <a:gd name="connsiteY1" fmla="*/ 1432560 h 1432560"/>
              <a:gd name="connsiteX2" fmla="*/ 0 w 1706880"/>
              <a:gd name="connsiteY2" fmla="*/ 1432560 h 1432560"/>
              <a:gd name="connsiteX3" fmla="*/ 0 w 1706880"/>
              <a:gd name="connsiteY3" fmla="*/ 0 h 1432560"/>
              <a:gd name="connsiteX0" fmla="*/ 1706880 w 1706880"/>
              <a:gd name="connsiteY0" fmla="*/ 1432560 h 1432560"/>
              <a:gd name="connsiteX1" fmla="*/ 0 w 1706880"/>
              <a:gd name="connsiteY1" fmla="*/ 1432560 h 1432560"/>
              <a:gd name="connsiteX2" fmla="*/ 0 w 1706880"/>
              <a:gd name="connsiteY2" fmla="*/ 0 h 1432560"/>
            </a:gdLst>
            <a:ahLst/>
            <a:cxnLst>
              <a:cxn ang="0">
                <a:pos x="connsiteX0" y="connsiteY0"/>
              </a:cxn>
              <a:cxn ang="0">
                <a:pos x="connsiteX1" y="connsiteY1"/>
              </a:cxn>
              <a:cxn ang="0">
                <a:pos x="connsiteX2" y="connsiteY2"/>
              </a:cxn>
            </a:cxnLst>
            <a:rect l="l" t="t" r="r" b="b"/>
            <a:pathLst>
              <a:path w="1706880" h="1432560">
                <a:moveTo>
                  <a:pt x="1706880" y="1432560"/>
                </a:moveTo>
                <a:lnTo>
                  <a:pt x="0" y="1432560"/>
                </a:lnTo>
                <a:lnTo>
                  <a:pt x="0" y="0"/>
                </a:lnTo>
              </a:path>
            </a:pathLst>
          </a:custGeom>
          <a:noFill/>
          <a:ln w="6350">
            <a:solidFill>
              <a:schemeClr val="bg1">
                <a:lumMod val="85000"/>
              </a:schemeClr>
            </a:solidFill>
            <a:prstDash val="dash"/>
            <a:headEnd type="oval" w="sm" len="sm"/>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BF037D28-9A2F-4040-8F35-8821AF93FFD7}"/>
              </a:ext>
            </a:extLst>
          </p:cNvPr>
          <p:cNvSpPr txBox="1"/>
          <p:nvPr/>
        </p:nvSpPr>
        <p:spPr>
          <a:xfrm>
            <a:off x="6076524" y="2709355"/>
            <a:ext cx="6036918" cy="684803"/>
          </a:xfrm>
          <a:prstGeom prst="rect">
            <a:avLst/>
          </a:prstGeom>
          <a:noFill/>
        </p:spPr>
        <p:txBody>
          <a:bodyPr wrap="square" lIns="0" tIns="0" rIns="0" bIns="0" rtlCol="0" anchor="t">
            <a:spAutoFit/>
          </a:bodyPr>
          <a:lstStyle/>
          <a:p>
            <a:pPr>
              <a:spcAft>
                <a:spcPts val="300"/>
              </a:spcAft>
            </a:pPr>
            <a:r>
              <a:rPr lang="en-US" sz="1400">
                <a:solidFill>
                  <a:schemeClr val="tx2"/>
                </a:solidFill>
                <a:latin typeface="+mj-lt"/>
              </a:rPr>
              <a:t>Speed of provisioning</a:t>
            </a:r>
          </a:p>
          <a:p>
            <a:pPr>
              <a:spcAft>
                <a:spcPts val="300"/>
              </a:spcAft>
            </a:pPr>
            <a:r>
              <a:rPr lang="en-US" sz="1400"/>
              <a:t>Since infrastructure is in place and operational, provisioning time is vastly reduced.</a:t>
            </a:r>
          </a:p>
        </p:txBody>
      </p:sp>
      <p:sp>
        <p:nvSpPr>
          <p:cNvPr id="43" name="Rectangle 14">
            <a:extLst>
              <a:ext uri="{FF2B5EF4-FFF2-40B4-BE49-F238E27FC236}">
                <a16:creationId xmlns:a16="http://schemas.microsoft.com/office/drawing/2014/main" id="{038D01C0-44EE-4874-AEA8-44AF2EB9413A}"/>
              </a:ext>
            </a:extLst>
          </p:cNvPr>
          <p:cNvSpPr/>
          <p:nvPr/>
        </p:nvSpPr>
        <p:spPr bwMode="auto">
          <a:xfrm>
            <a:off x="5607657" y="4295177"/>
            <a:ext cx="6486971" cy="195886"/>
          </a:xfrm>
          <a:custGeom>
            <a:avLst/>
            <a:gdLst>
              <a:gd name="connsiteX0" fmla="*/ 0 w 1706880"/>
              <a:gd name="connsiteY0" fmla="*/ 0 h 1432560"/>
              <a:gd name="connsiteX1" fmla="*/ 1706880 w 1706880"/>
              <a:gd name="connsiteY1" fmla="*/ 0 h 1432560"/>
              <a:gd name="connsiteX2" fmla="*/ 1706880 w 1706880"/>
              <a:gd name="connsiteY2" fmla="*/ 1432560 h 1432560"/>
              <a:gd name="connsiteX3" fmla="*/ 0 w 1706880"/>
              <a:gd name="connsiteY3" fmla="*/ 1432560 h 1432560"/>
              <a:gd name="connsiteX4" fmla="*/ 0 w 1706880"/>
              <a:gd name="connsiteY4" fmla="*/ 0 h 1432560"/>
              <a:gd name="connsiteX0" fmla="*/ 1706880 w 1798320"/>
              <a:gd name="connsiteY0" fmla="*/ 0 h 1432560"/>
              <a:gd name="connsiteX1" fmla="*/ 1706880 w 1798320"/>
              <a:gd name="connsiteY1" fmla="*/ 1432560 h 1432560"/>
              <a:gd name="connsiteX2" fmla="*/ 0 w 1798320"/>
              <a:gd name="connsiteY2" fmla="*/ 1432560 h 1432560"/>
              <a:gd name="connsiteX3" fmla="*/ 0 w 1798320"/>
              <a:gd name="connsiteY3" fmla="*/ 0 h 1432560"/>
              <a:gd name="connsiteX4" fmla="*/ 1798320 w 1798320"/>
              <a:gd name="connsiteY4" fmla="*/ 91440 h 1432560"/>
              <a:gd name="connsiteX0" fmla="*/ 1706880 w 1706880"/>
              <a:gd name="connsiteY0" fmla="*/ 0 h 1432560"/>
              <a:gd name="connsiteX1" fmla="*/ 1706880 w 1706880"/>
              <a:gd name="connsiteY1" fmla="*/ 1432560 h 1432560"/>
              <a:gd name="connsiteX2" fmla="*/ 0 w 1706880"/>
              <a:gd name="connsiteY2" fmla="*/ 1432560 h 1432560"/>
              <a:gd name="connsiteX3" fmla="*/ 0 w 1706880"/>
              <a:gd name="connsiteY3" fmla="*/ 0 h 1432560"/>
              <a:gd name="connsiteX0" fmla="*/ 1706880 w 1706880"/>
              <a:gd name="connsiteY0" fmla="*/ 1432560 h 1432560"/>
              <a:gd name="connsiteX1" fmla="*/ 0 w 1706880"/>
              <a:gd name="connsiteY1" fmla="*/ 1432560 h 1432560"/>
              <a:gd name="connsiteX2" fmla="*/ 0 w 1706880"/>
              <a:gd name="connsiteY2" fmla="*/ 0 h 1432560"/>
            </a:gdLst>
            <a:ahLst/>
            <a:cxnLst>
              <a:cxn ang="0">
                <a:pos x="connsiteX0" y="connsiteY0"/>
              </a:cxn>
              <a:cxn ang="0">
                <a:pos x="connsiteX1" y="connsiteY1"/>
              </a:cxn>
              <a:cxn ang="0">
                <a:pos x="connsiteX2" y="connsiteY2"/>
              </a:cxn>
            </a:cxnLst>
            <a:rect l="l" t="t" r="r" b="b"/>
            <a:pathLst>
              <a:path w="1706880" h="1432560">
                <a:moveTo>
                  <a:pt x="1706880" y="1432560"/>
                </a:moveTo>
                <a:lnTo>
                  <a:pt x="0" y="1432560"/>
                </a:lnTo>
                <a:lnTo>
                  <a:pt x="0" y="0"/>
                </a:lnTo>
              </a:path>
            </a:pathLst>
          </a:custGeom>
          <a:noFill/>
          <a:ln w="6350">
            <a:solidFill>
              <a:schemeClr val="bg1">
                <a:lumMod val="85000"/>
              </a:schemeClr>
            </a:solidFill>
            <a:prstDash val="dash"/>
            <a:headEnd type="oval" w="sm" len="sm"/>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0882A907-A014-41EC-860D-0868B48ABB69}"/>
              </a:ext>
            </a:extLst>
          </p:cNvPr>
          <p:cNvSpPr txBox="1"/>
          <p:nvPr/>
        </p:nvSpPr>
        <p:spPr>
          <a:xfrm>
            <a:off x="6076523" y="3701419"/>
            <a:ext cx="6162883" cy="469359"/>
          </a:xfrm>
          <a:prstGeom prst="rect">
            <a:avLst/>
          </a:prstGeom>
          <a:noFill/>
        </p:spPr>
        <p:txBody>
          <a:bodyPr wrap="square" lIns="0" tIns="0" rIns="0" bIns="0" rtlCol="0" anchor="t">
            <a:spAutoFit/>
          </a:bodyPr>
          <a:lstStyle/>
          <a:p>
            <a:pPr>
              <a:spcAft>
                <a:spcPts val="300"/>
              </a:spcAft>
            </a:pPr>
            <a:r>
              <a:rPr lang="en-US" sz="1400">
                <a:solidFill>
                  <a:schemeClr val="tx2"/>
                </a:solidFill>
                <a:latin typeface="+mj-lt"/>
              </a:rPr>
              <a:t>Partner and services ecosystem</a:t>
            </a:r>
          </a:p>
          <a:p>
            <a:pPr>
              <a:spcAft>
                <a:spcPts val="300"/>
              </a:spcAft>
            </a:pPr>
            <a:r>
              <a:rPr lang="en-US" sz="1400"/>
              <a:t>Whole ecosystems of vendors offering technology and services are available.</a:t>
            </a:r>
          </a:p>
        </p:txBody>
      </p:sp>
      <p:sp>
        <p:nvSpPr>
          <p:cNvPr id="46" name="Rectangle 14">
            <a:extLst>
              <a:ext uri="{FF2B5EF4-FFF2-40B4-BE49-F238E27FC236}">
                <a16:creationId xmlns:a16="http://schemas.microsoft.com/office/drawing/2014/main" id="{A464921A-72A3-4D23-AE5C-2700FAD6DDE7}"/>
              </a:ext>
            </a:extLst>
          </p:cNvPr>
          <p:cNvSpPr/>
          <p:nvPr/>
        </p:nvSpPr>
        <p:spPr bwMode="auto">
          <a:xfrm>
            <a:off x="5607657" y="5311797"/>
            <a:ext cx="6486971" cy="195886"/>
          </a:xfrm>
          <a:custGeom>
            <a:avLst/>
            <a:gdLst>
              <a:gd name="connsiteX0" fmla="*/ 0 w 1706880"/>
              <a:gd name="connsiteY0" fmla="*/ 0 h 1432560"/>
              <a:gd name="connsiteX1" fmla="*/ 1706880 w 1706880"/>
              <a:gd name="connsiteY1" fmla="*/ 0 h 1432560"/>
              <a:gd name="connsiteX2" fmla="*/ 1706880 w 1706880"/>
              <a:gd name="connsiteY2" fmla="*/ 1432560 h 1432560"/>
              <a:gd name="connsiteX3" fmla="*/ 0 w 1706880"/>
              <a:gd name="connsiteY3" fmla="*/ 1432560 h 1432560"/>
              <a:gd name="connsiteX4" fmla="*/ 0 w 1706880"/>
              <a:gd name="connsiteY4" fmla="*/ 0 h 1432560"/>
              <a:gd name="connsiteX0" fmla="*/ 1706880 w 1798320"/>
              <a:gd name="connsiteY0" fmla="*/ 0 h 1432560"/>
              <a:gd name="connsiteX1" fmla="*/ 1706880 w 1798320"/>
              <a:gd name="connsiteY1" fmla="*/ 1432560 h 1432560"/>
              <a:gd name="connsiteX2" fmla="*/ 0 w 1798320"/>
              <a:gd name="connsiteY2" fmla="*/ 1432560 h 1432560"/>
              <a:gd name="connsiteX3" fmla="*/ 0 w 1798320"/>
              <a:gd name="connsiteY3" fmla="*/ 0 h 1432560"/>
              <a:gd name="connsiteX4" fmla="*/ 1798320 w 1798320"/>
              <a:gd name="connsiteY4" fmla="*/ 91440 h 1432560"/>
              <a:gd name="connsiteX0" fmla="*/ 1706880 w 1706880"/>
              <a:gd name="connsiteY0" fmla="*/ 0 h 1432560"/>
              <a:gd name="connsiteX1" fmla="*/ 1706880 w 1706880"/>
              <a:gd name="connsiteY1" fmla="*/ 1432560 h 1432560"/>
              <a:gd name="connsiteX2" fmla="*/ 0 w 1706880"/>
              <a:gd name="connsiteY2" fmla="*/ 1432560 h 1432560"/>
              <a:gd name="connsiteX3" fmla="*/ 0 w 1706880"/>
              <a:gd name="connsiteY3" fmla="*/ 0 h 1432560"/>
              <a:gd name="connsiteX0" fmla="*/ 1706880 w 1706880"/>
              <a:gd name="connsiteY0" fmla="*/ 1432560 h 1432560"/>
              <a:gd name="connsiteX1" fmla="*/ 0 w 1706880"/>
              <a:gd name="connsiteY1" fmla="*/ 1432560 h 1432560"/>
              <a:gd name="connsiteX2" fmla="*/ 0 w 1706880"/>
              <a:gd name="connsiteY2" fmla="*/ 0 h 1432560"/>
            </a:gdLst>
            <a:ahLst/>
            <a:cxnLst>
              <a:cxn ang="0">
                <a:pos x="connsiteX0" y="connsiteY0"/>
              </a:cxn>
              <a:cxn ang="0">
                <a:pos x="connsiteX1" y="connsiteY1"/>
              </a:cxn>
              <a:cxn ang="0">
                <a:pos x="connsiteX2" y="connsiteY2"/>
              </a:cxn>
            </a:cxnLst>
            <a:rect l="l" t="t" r="r" b="b"/>
            <a:pathLst>
              <a:path w="1706880" h="1432560">
                <a:moveTo>
                  <a:pt x="1706880" y="1432560"/>
                </a:moveTo>
                <a:lnTo>
                  <a:pt x="0" y="1432560"/>
                </a:lnTo>
                <a:lnTo>
                  <a:pt x="0" y="0"/>
                </a:lnTo>
              </a:path>
            </a:pathLst>
          </a:custGeom>
          <a:noFill/>
          <a:ln w="6350">
            <a:solidFill>
              <a:schemeClr val="bg1">
                <a:lumMod val="85000"/>
              </a:schemeClr>
            </a:solidFill>
            <a:prstDash val="dash"/>
            <a:headEnd type="oval" w="sm" len="sm"/>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48" name="TextBox 47">
            <a:extLst>
              <a:ext uri="{FF2B5EF4-FFF2-40B4-BE49-F238E27FC236}">
                <a16:creationId xmlns:a16="http://schemas.microsoft.com/office/drawing/2014/main" id="{EC72B65B-46FD-468D-BC03-63F3500EFFF3}"/>
              </a:ext>
            </a:extLst>
          </p:cNvPr>
          <p:cNvSpPr txBox="1"/>
          <p:nvPr/>
        </p:nvSpPr>
        <p:spPr>
          <a:xfrm>
            <a:off x="6076524" y="4704439"/>
            <a:ext cx="6162884" cy="684803"/>
          </a:xfrm>
          <a:prstGeom prst="rect">
            <a:avLst/>
          </a:prstGeom>
          <a:noFill/>
        </p:spPr>
        <p:txBody>
          <a:bodyPr wrap="square" lIns="0" tIns="0" rIns="0" bIns="0" rtlCol="0" anchor="t">
            <a:spAutoFit/>
          </a:bodyPr>
          <a:lstStyle/>
          <a:p>
            <a:pPr>
              <a:spcAft>
                <a:spcPts val="300"/>
              </a:spcAft>
            </a:pPr>
            <a:r>
              <a:rPr lang="en-US" sz="1400">
                <a:solidFill>
                  <a:schemeClr val="tx2"/>
                </a:solidFill>
                <a:latin typeface="+mj-lt"/>
              </a:rPr>
              <a:t>Built-in tooling</a:t>
            </a:r>
          </a:p>
          <a:p>
            <a:pPr>
              <a:spcAft>
                <a:spcPts val="300"/>
              </a:spcAft>
            </a:pPr>
            <a:r>
              <a:rPr lang="en-US" sz="1400"/>
              <a:t>Robust tools for implementing and managing workstreams reduce management overhead for IT teams.</a:t>
            </a:r>
          </a:p>
        </p:txBody>
      </p:sp>
      <p:sp>
        <p:nvSpPr>
          <p:cNvPr id="53" name="Rectangle 14">
            <a:extLst>
              <a:ext uri="{FF2B5EF4-FFF2-40B4-BE49-F238E27FC236}">
                <a16:creationId xmlns:a16="http://schemas.microsoft.com/office/drawing/2014/main" id="{0FD4E175-5762-4198-8A0B-8EF3DA3AB4E6}"/>
              </a:ext>
            </a:extLst>
          </p:cNvPr>
          <p:cNvSpPr/>
          <p:nvPr/>
        </p:nvSpPr>
        <p:spPr bwMode="auto">
          <a:xfrm>
            <a:off x="5607657" y="6328416"/>
            <a:ext cx="6486971" cy="195886"/>
          </a:xfrm>
          <a:custGeom>
            <a:avLst/>
            <a:gdLst>
              <a:gd name="connsiteX0" fmla="*/ 0 w 1706880"/>
              <a:gd name="connsiteY0" fmla="*/ 0 h 1432560"/>
              <a:gd name="connsiteX1" fmla="*/ 1706880 w 1706880"/>
              <a:gd name="connsiteY1" fmla="*/ 0 h 1432560"/>
              <a:gd name="connsiteX2" fmla="*/ 1706880 w 1706880"/>
              <a:gd name="connsiteY2" fmla="*/ 1432560 h 1432560"/>
              <a:gd name="connsiteX3" fmla="*/ 0 w 1706880"/>
              <a:gd name="connsiteY3" fmla="*/ 1432560 h 1432560"/>
              <a:gd name="connsiteX4" fmla="*/ 0 w 1706880"/>
              <a:gd name="connsiteY4" fmla="*/ 0 h 1432560"/>
              <a:gd name="connsiteX0" fmla="*/ 1706880 w 1798320"/>
              <a:gd name="connsiteY0" fmla="*/ 0 h 1432560"/>
              <a:gd name="connsiteX1" fmla="*/ 1706880 w 1798320"/>
              <a:gd name="connsiteY1" fmla="*/ 1432560 h 1432560"/>
              <a:gd name="connsiteX2" fmla="*/ 0 w 1798320"/>
              <a:gd name="connsiteY2" fmla="*/ 1432560 h 1432560"/>
              <a:gd name="connsiteX3" fmla="*/ 0 w 1798320"/>
              <a:gd name="connsiteY3" fmla="*/ 0 h 1432560"/>
              <a:gd name="connsiteX4" fmla="*/ 1798320 w 1798320"/>
              <a:gd name="connsiteY4" fmla="*/ 91440 h 1432560"/>
              <a:gd name="connsiteX0" fmla="*/ 1706880 w 1706880"/>
              <a:gd name="connsiteY0" fmla="*/ 0 h 1432560"/>
              <a:gd name="connsiteX1" fmla="*/ 1706880 w 1706880"/>
              <a:gd name="connsiteY1" fmla="*/ 1432560 h 1432560"/>
              <a:gd name="connsiteX2" fmla="*/ 0 w 1706880"/>
              <a:gd name="connsiteY2" fmla="*/ 1432560 h 1432560"/>
              <a:gd name="connsiteX3" fmla="*/ 0 w 1706880"/>
              <a:gd name="connsiteY3" fmla="*/ 0 h 1432560"/>
              <a:gd name="connsiteX0" fmla="*/ 1706880 w 1706880"/>
              <a:gd name="connsiteY0" fmla="*/ 1432560 h 1432560"/>
              <a:gd name="connsiteX1" fmla="*/ 0 w 1706880"/>
              <a:gd name="connsiteY1" fmla="*/ 1432560 h 1432560"/>
              <a:gd name="connsiteX2" fmla="*/ 0 w 1706880"/>
              <a:gd name="connsiteY2" fmla="*/ 0 h 1432560"/>
            </a:gdLst>
            <a:ahLst/>
            <a:cxnLst>
              <a:cxn ang="0">
                <a:pos x="connsiteX0" y="connsiteY0"/>
              </a:cxn>
              <a:cxn ang="0">
                <a:pos x="connsiteX1" y="connsiteY1"/>
              </a:cxn>
              <a:cxn ang="0">
                <a:pos x="connsiteX2" y="connsiteY2"/>
              </a:cxn>
            </a:cxnLst>
            <a:rect l="l" t="t" r="r" b="b"/>
            <a:pathLst>
              <a:path w="1706880" h="1432560">
                <a:moveTo>
                  <a:pt x="1706880" y="1432560"/>
                </a:moveTo>
                <a:lnTo>
                  <a:pt x="0" y="1432560"/>
                </a:lnTo>
                <a:lnTo>
                  <a:pt x="0" y="0"/>
                </a:lnTo>
              </a:path>
            </a:pathLst>
          </a:custGeom>
          <a:noFill/>
          <a:ln w="6350">
            <a:solidFill>
              <a:schemeClr val="bg1">
                <a:lumMod val="85000"/>
              </a:schemeClr>
            </a:solidFill>
            <a:prstDash val="dash"/>
            <a:headEnd type="oval" w="sm" len="sm"/>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a:extLst>
              <a:ext uri="{FF2B5EF4-FFF2-40B4-BE49-F238E27FC236}">
                <a16:creationId xmlns:a16="http://schemas.microsoft.com/office/drawing/2014/main" id="{4426A7E4-702B-4DA8-A428-1ADAB01E6FF6}"/>
              </a:ext>
            </a:extLst>
          </p:cNvPr>
          <p:cNvSpPr txBox="1"/>
          <p:nvPr/>
        </p:nvSpPr>
        <p:spPr>
          <a:xfrm>
            <a:off x="6076524" y="5725019"/>
            <a:ext cx="6162884" cy="684803"/>
          </a:xfrm>
          <a:prstGeom prst="rect">
            <a:avLst/>
          </a:prstGeom>
          <a:noFill/>
        </p:spPr>
        <p:txBody>
          <a:bodyPr wrap="square" lIns="0" tIns="0" rIns="0" bIns="0" rtlCol="0" anchor="t">
            <a:spAutoFit/>
          </a:bodyPr>
          <a:lstStyle/>
          <a:p>
            <a:pPr>
              <a:spcAft>
                <a:spcPts val="300"/>
              </a:spcAft>
            </a:pPr>
            <a:r>
              <a:rPr lang="en-US" sz="1400">
                <a:solidFill>
                  <a:schemeClr val="tx2"/>
                </a:solidFill>
                <a:latin typeface="+mj-lt"/>
              </a:rPr>
              <a:t>Pay for use</a:t>
            </a:r>
          </a:p>
          <a:p>
            <a:pPr>
              <a:spcAft>
                <a:spcPts val="300"/>
              </a:spcAft>
            </a:pPr>
            <a:r>
              <a:rPr lang="en-US" sz="1400"/>
              <a:t>Only pay for the capacity you actually use, delivering budget efficiency and flexibility to respond to changing competitive and market conditions.</a:t>
            </a:r>
          </a:p>
        </p:txBody>
      </p:sp>
      <p:sp>
        <p:nvSpPr>
          <p:cNvPr id="38" name="Oval 37">
            <a:extLst>
              <a:ext uri="{FF2B5EF4-FFF2-40B4-BE49-F238E27FC236}">
                <a16:creationId xmlns:a16="http://schemas.microsoft.com/office/drawing/2014/main" id="{C99AFDE9-D4BB-4142-8A9B-1D18743556BD}"/>
              </a:ext>
            </a:extLst>
          </p:cNvPr>
          <p:cNvSpPr/>
          <p:nvPr/>
        </p:nvSpPr>
        <p:spPr bwMode="auto">
          <a:xfrm>
            <a:off x="5273906" y="1580209"/>
            <a:ext cx="685800" cy="685800"/>
          </a:xfrm>
          <a:prstGeom prst="ellipse">
            <a:avLst/>
          </a:prstGeom>
          <a:solidFill>
            <a:schemeClr val="bg1"/>
          </a:solidFill>
          <a:ln>
            <a:noFill/>
            <a:headEnd type="none" w="med" len="med"/>
            <a:tailEnd type="none" w="med" len="med"/>
          </a:ln>
          <a:effectLst>
            <a:outerShdw blurRad="50800" dist="25400" dir="5400000" algn="t"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9" name="Oval 58">
            <a:extLst>
              <a:ext uri="{FF2B5EF4-FFF2-40B4-BE49-F238E27FC236}">
                <a16:creationId xmlns:a16="http://schemas.microsoft.com/office/drawing/2014/main" id="{DF18642D-E341-48FF-AD33-4C4C1E84C7F4}"/>
              </a:ext>
            </a:extLst>
          </p:cNvPr>
          <p:cNvSpPr/>
          <p:nvPr/>
        </p:nvSpPr>
        <p:spPr bwMode="auto">
          <a:xfrm>
            <a:off x="5273906" y="2628332"/>
            <a:ext cx="685800" cy="685800"/>
          </a:xfrm>
          <a:prstGeom prst="ellipse">
            <a:avLst/>
          </a:prstGeom>
          <a:solidFill>
            <a:schemeClr val="bg1"/>
          </a:solidFill>
          <a:ln>
            <a:noFill/>
            <a:headEnd type="none" w="med" len="med"/>
            <a:tailEnd type="none" w="med" len="med"/>
          </a:ln>
          <a:effectLst>
            <a:outerShdw blurRad="50800" dist="25400" dir="5400000" algn="t"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0" name="Oval 59">
            <a:extLst>
              <a:ext uri="{FF2B5EF4-FFF2-40B4-BE49-F238E27FC236}">
                <a16:creationId xmlns:a16="http://schemas.microsoft.com/office/drawing/2014/main" id="{1BA9296A-06F9-4D4C-9CEE-F72AB1FB0E13}"/>
              </a:ext>
            </a:extLst>
          </p:cNvPr>
          <p:cNvSpPr/>
          <p:nvPr/>
        </p:nvSpPr>
        <p:spPr bwMode="auto">
          <a:xfrm>
            <a:off x="5273906" y="3620396"/>
            <a:ext cx="685800" cy="685800"/>
          </a:xfrm>
          <a:prstGeom prst="ellipse">
            <a:avLst/>
          </a:prstGeom>
          <a:solidFill>
            <a:schemeClr val="bg1"/>
          </a:solidFill>
          <a:ln>
            <a:noFill/>
            <a:headEnd type="none" w="med" len="med"/>
            <a:tailEnd type="none" w="med" len="med"/>
          </a:ln>
          <a:effectLst>
            <a:outerShdw blurRad="50800" dist="25400" dir="5400000" algn="t"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1" name="Oval 60">
            <a:extLst>
              <a:ext uri="{FF2B5EF4-FFF2-40B4-BE49-F238E27FC236}">
                <a16:creationId xmlns:a16="http://schemas.microsoft.com/office/drawing/2014/main" id="{69A869F8-01F4-4764-8D29-D7F01D0675E5}"/>
              </a:ext>
            </a:extLst>
          </p:cNvPr>
          <p:cNvSpPr/>
          <p:nvPr/>
        </p:nvSpPr>
        <p:spPr bwMode="auto">
          <a:xfrm>
            <a:off x="5273906" y="4633056"/>
            <a:ext cx="685800" cy="685800"/>
          </a:xfrm>
          <a:prstGeom prst="ellipse">
            <a:avLst/>
          </a:prstGeom>
          <a:solidFill>
            <a:schemeClr val="bg1"/>
          </a:solidFill>
          <a:ln>
            <a:noFill/>
            <a:headEnd type="none" w="med" len="med"/>
            <a:tailEnd type="none" w="med" len="med"/>
          </a:ln>
          <a:effectLst>
            <a:outerShdw blurRad="50800" dist="25400" dir="5400000" algn="t"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2" name="Oval 61">
            <a:extLst>
              <a:ext uri="{FF2B5EF4-FFF2-40B4-BE49-F238E27FC236}">
                <a16:creationId xmlns:a16="http://schemas.microsoft.com/office/drawing/2014/main" id="{58D2C035-51E8-4E46-AE7F-DFAAFB48C3D3}"/>
              </a:ext>
            </a:extLst>
          </p:cNvPr>
          <p:cNvSpPr/>
          <p:nvPr/>
        </p:nvSpPr>
        <p:spPr bwMode="auto">
          <a:xfrm>
            <a:off x="5273906" y="5653636"/>
            <a:ext cx="685800" cy="685800"/>
          </a:xfrm>
          <a:prstGeom prst="ellipse">
            <a:avLst/>
          </a:prstGeom>
          <a:solidFill>
            <a:schemeClr val="bg1"/>
          </a:solidFill>
          <a:ln>
            <a:noFill/>
            <a:headEnd type="none" w="med" len="med"/>
            <a:tailEnd type="none" w="med" len="med"/>
          </a:ln>
          <a:effectLst>
            <a:outerShdw blurRad="50800" dist="25400" dir="5400000" algn="t"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4" name="MiniExpand_E93A" title="Icon of a rectangle on the lower-left inside a larger rectangle with an arrow pointed to the upper-right corner">
            <a:extLst>
              <a:ext uri="{FF2B5EF4-FFF2-40B4-BE49-F238E27FC236}">
                <a16:creationId xmlns:a16="http://schemas.microsoft.com/office/drawing/2014/main" id="{B9357835-78D1-4C61-B27F-DF90F6DE81FD}"/>
              </a:ext>
            </a:extLst>
          </p:cNvPr>
          <p:cNvSpPr>
            <a:spLocks noChangeAspect="1" noEditPoints="1"/>
          </p:cNvSpPr>
          <p:nvPr/>
        </p:nvSpPr>
        <p:spPr bwMode="auto">
          <a:xfrm>
            <a:off x="5411932" y="1749688"/>
            <a:ext cx="409748" cy="346842"/>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5875"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5" name="DevUpdate_ECC5" title="Icon of a clock with an arrow around it pointing clockwise">
            <a:extLst>
              <a:ext uri="{FF2B5EF4-FFF2-40B4-BE49-F238E27FC236}">
                <a16:creationId xmlns:a16="http://schemas.microsoft.com/office/drawing/2014/main" id="{5282AD26-BBFA-4363-A896-ECE94E15CD67}"/>
              </a:ext>
            </a:extLst>
          </p:cNvPr>
          <p:cNvSpPr>
            <a:spLocks noChangeAspect="1" noEditPoints="1"/>
          </p:cNvSpPr>
          <p:nvPr/>
        </p:nvSpPr>
        <p:spPr bwMode="auto">
          <a:xfrm>
            <a:off x="5420210" y="2774589"/>
            <a:ext cx="393192" cy="393287"/>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6" name="people_7" title="Icon of two people">
            <a:extLst>
              <a:ext uri="{FF2B5EF4-FFF2-40B4-BE49-F238E27FC236}">
                <a16:creationId xmlns:a16="http://schemas.microsoft.com/office/drawing/2014/main" id="{06631731-2733-4A10-A4C0-936809292AD3}"/>
              </a:ext>
            </a:extLst>
          </p:cNvPr>
          <p:cNvSpPr>
            <a:spLocks noChangeAspect="1" noEditPoints="1"/>
          </p:cNvSpPr>
          <p:nvPr/>
        </p:nvSpPr>
        <p:spPr bwMode="auto">
          <a:xfrm>
            <a:off x="5449288" y="3780416"/>
            <a:ext cx="335037" cy="36576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7" name="Group 66">
            <a:extLst>
              <a:ext uri="{FF2B5EF4-FFF2-40B4-BE49-F238E27FC236}">
                <a16:creationId xmlns:a16="http://schemas.microsoft.com/office/drawing/2014/main" id="{5AC280A8-B56B-416D-820F-F079EAF65896}"/>
              </a:ext>
            </a:extLst>
          </p:cNvPr>
          <p:cNvGrpSpPr/>
          <p:nvPr/>
        </p:nvGrpSpPr>
        <p:grpSpPr>
          <a:xfrm>
            <a:off x="5417631" y="4776781"/>
            <a:ext cx="398350" cy="398350"/>
            <a:chOff x="605350" y="5880668"/>
            <a:chExt cx="398350" cy="398350"/>
          </a:xfrm>
        </p:grpSpPr>
        <p:sp>
          <p:nvSpPr>
            <p:cNvPr id="68" name="Freeform: Shape 67">
              <a:extLst>
                <a:ext uri="{FF2B5EF4-FFF2-40B4-BE49-F238E27FC236}">
                  <a16:creationId xmlns:a16="http://schemas.microsoft.com/office/drawing/2014/main" id="{6BCD9E96-1CCF-4FE7-A4CC-8AC47086C7FE}"/>
                </a:ext>
              </a:extLst>
            </p:cNvPr>
            <p:cNvSpPr/>
            <p:nvPr/>
          </p:nvSpPr>
          <p:spPr>
            <a:xfrm>
              <a:off x="620178" y="5901242"/>
              <a:ext cx="373454" cy="373454"/>
            </a:xfrm>
            <a:custGeom>
              <a:avLst/>
              <a:gdLst>
                <a:gd name="connsiteX0" fmla="*/ 13777 w 238125"/>
                <a:gd name="connsiteY0" fmla="*/ 202611 h 238125"/>
                <a:gd name="connsiteX1" fmla="*/ 13777 w 238125"/>
                <a:gd name="connsiteY1" fmla="*/ 233091 h 238125"/>
                <a:gd name="connsiteX2" fmla="*/ 44258 w 238125"/>
                <a:gd name="connsiteY2" fmla="*/ 233091 h 238125"/>
                <a:gd name="connsiteX3" fmla="*/ 121410 w 238125"/>
                <a:gd name="connsiteY3" fmla="*/ 155938 h 238125"/>
                <a:gd name="connsiteX4" fmla="*/ 90930 w 238125"/>
                <a:gd name="connsiteY4" fmla="*/ 125458 h 238125"/>
                <a:gd name="connsiteX5" fmla="*/ 13777 w 238125"/>
                <a:gd name="connsiteY5" fmla="*/ 202611 h 238125"/>
                <a:gd name="connsiteX6" fmla="*/ 239520 w 238125"/>
                <a:gd name="connsiteY6" fmla="*/ 37828 h 238125"/>
                <a:gd name="connsiteX7" fmla="*/ 209040 w 238125"/>
                <a:gd name="connsiteY7" fmla="*/ 7348 h 238125"/>
                <a:gd name="connsiteX8" fmla="*/ 185227 w 238125"/>
                <a:gd name="connsiteY8" fmla="*/ 32113 h 238125"/>
                <a:gd name="connsiteX9" fmla="*/ 185227 w 238125"/>
                <a:gd name="connsiteY9" fmla="*/ 62593 h 238125"/>
                <a:gd name="connsiteX10" fmla="*/ 215708 w 238125"/>
                <a:gd name="connsiteY10" fmla="*/ 62593 h 238125"/>
                <a:gd name="connsiteX11" fmla="*/ 239520 w 238125"/>
                <a:gd name="connsiteY11" fmla="*/ 37828 h 238125"/>
                <a:gd name="connsiteX12" fmla="*/ 239520 w 238125"/>
                <a:gd name="connsiteY12" fmla="*/ 37828 h 238125"/>
                <a:gd name="connsiteX13" fmla="*/ 184275 w 238125"/>
                <a:gd name="connsiteY13" fmla="*/ 62593 h 238125"/>
                <a:gd name="connsiteX14" fmla="*/ 142365 w 238125"/>
                <a:gd name="connsiteY14" fmla="*/ 104503 h 238125"/>
                <a:gd name="connsiteX15" fmla="*/ 184275 w 238125"/>
                <a:gd name="connsiteY15" fmla="*/ 62593 h 238125"/>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5742 w 232172"/>
                <a:gd name="connsiteY14" fmla="*/ 74949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64624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2781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8703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61663 w 232172"/>
                <a:gd name="connsiteY14" fmla="*/ 69027 h 232172"/>
                <a:gd name="connsiteX15" fmla="*/ 176927 w 232172"/>
                <a:gd name="connsiteY15" fmla="*/ 55245 h 23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2172" h="232172">
                  <a:moveTo>
                    <a:pt x="6429" y="195263"/>
                  </a:moveTo>
                  <a:cubicBezTo>
                    <a:pt x="-2143" y="203835"/>
                    <a:pt x="-2143" y="217170"/>
                    <a:pt x="6429" y="225743"/>
                  </a:cubicBezTo>
                  <a:cubicBezTo>
                    <a:pt x="15002" y="234315"/>
                    <a:pt x="29290" y="234315"/>
                    <a:pt x="36910" y="225743"/>
                  </a:cubicBezTo>
                  <a:lnTo>
                    <a:pt x="114062" y="148590"/>
                  </a:lnTo>
                  <a:lnTo>
                    <a:pt x="83582" y="118110"/>
                  </a:lnTo>
                  <a:lnTo>
                    <a:pt x="6429" y="195263"/>
                  </a:lnTo>
                  <a:close/>
                  <a:moveTo>
                    <a:pt x="232172" y="30480"/>
                  </a:moveTo>
                  <a:lnTo>
                    <a:pt x="201692" y="0"/>
                  </a:lnTo>
                  <a:lnTo>
                    <a:pt x="177879" y="24765"/>
                  </a:lnTo>
                  <a:lnTo>
                    <a:pt x="177879" y="55245"/>
                  </a:lnTo>
                  <a:lnTo>
                    <a:pt x="208360" y="55245"/>
                  </a:lnTo>
                  <a:lnTo>
                    <a:pt x="232172" y="30480"/>
                  </a:lnTo>
                  <a:lnTo>
                    <a:pt x="232172" y="30480"/>
                  </a:lnTo>
                  <a:close/>
                  <a:moveTo>
                    <a:pt x="176927" y="55245"/>
                  </a:moveTo>
                  <a:lnTo>
                    <a:pt x="161663" y="69027"/>
                  </a:lnTo>
                  <a:cubicBezTo>
                    <a:pt x="175633" y="55057"/>
                    <a:pt x="162957" y="69215"/>
                    <a:pt x="176927" y="55245"/>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69" name="Freeform: Shape 68">
              <a:extLst>
                <a:ext uri="{FF2B5EF4-FFF2-40B4-BE49-F238E27FC236}">
                  <a16:creationId xmlns:a16="http://schemas.microsoft.com/office/drawing/2014/main" id="{E41F389E-99BE-4204-B68A-D5D3921193FA}"/>
                </a:ext>
              </a:extLst>
            </p:cNvPr>
            <p:cNvSpPr/>
            <p:nvPr/>
          </p:nvSpPr>
          <p:spPr>
            <a:xfrm>
              <a:off x="605350" y="5880668"/>
              <a:ext cx="398350" cy="398350"/>
            </a:xfrm>
            <a:custGeom>
              <a:avLst/>
              <a:gdLst>
                <a:gd name="connsiteX0" fmla="*/ 95658 w 247650"/>
                <a:gd name="connsiteY0" fmla="*/ 22315 h 247650"/>
                <a:gd name="connsiteX1" fmla="*/ 35650 w 247650"/>
                <a:gd name="connsiteY1" fmla="*/ 12790 h 247650"/>
                <a:gd name="connsiteX2" fmla="*/ 75655 w 247650"/>
                <a:gd name="connsiteY2" fmla="*/ 52795 h 247650"/>
                <a:gd name="connsiteX3" fmla="*/ 52795 w 247650"/>
                <a:gd name="connsiteY3" fmla="*/ 75655 h 247650"/>
                <a:gd name="connsiteX4" fmla="*/ 12790 w 247650"/>
                <a:gd name="connsiteY4" fmla="*/ 35650 h 247650"/>
                <a:gd name="connsiteX5" fmla="*/ 22315 w 247650"/>
                <a:gd name="connsiteY5" fmla="*/ 95658 h 247650"/>
                <a:gd name="connsiteX6" fmla="*/ 73750 w 247650"/>
                <a:gd name="connsiteY6" fmla="*/ 108993 h 247650"/>
                <a:gd name="connsiteX7" fmla="*/ 202338 w 247650"/>
                <a:gd name="connsiteY7" fmla="*/ 237580 h 247650"/>
                <a:gd name="connsiteX8" fmla="*/ 237580 w 247650"/>
                <a:gd name="connsiteY8" fmla="*/ 237580 h 247650"/>
                <a:gd name="connsiteX9" fmla="*/ 237580 w 247650"/>
                <a:gd name="connsiteY9" fmla="*/ 202338 h 247650"/>
                <a:gd name="connsiteX10" fmla="*/ 108040 w 247650"/>
                <a:gd name="connsiteY10" fmla="*/ 72798 h 247650"/>
                <a:gd name="connsiteX11" fmla="*/ 95658 w 247650"/>
                <a:gd name="connsiteY11" fmla="*/ 2231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47650">
                  <a:moveTo>
                    <a:pt x="95658" y="22315"/>
                  </a:moveTo>
                  <a:cubicBezTo>
                    <a:pt x="79465" y="6123"/>
                    <a:pt x="55653" y="3265"/>
                    <a:pt x="35650" y="12790"/>
                  </a:cubicBezTo>
                  <a:lnTo>
                    <a:pt x="75655" y="52795"/>
                  </a:lnTo>
                  <a:lnTo>
                    <a:pt x="52795" y="75655"/>
                  </a:lnTo>
                  <a:lnTo>
                    <a:pt x="12790" y="35650"/>
                  </a:lnTo>
                  <a:cubicBezTo>
                    <a:pt x="3265" y="54700"/>
                    <a:pt x="6123" y="79465"/>
                    <a:pt x="22315" y="95658"/>
                  </a:cubicBezTo>
                  <a:cubicBezTo>
                    <a:pt x="36603" y="109945"/>
                    <a:pt x="55653" y="113755"/>
                    <a:pt x="73750" y="108993"/>
                  </a:cubicBezTo>
                  <a:lnTo>
                    <a:pt x="202338" y="237580"/>
                  </a:lnTo>
                  <a:cubicBezTo>
                    <a:pt x="211863" y="247105"/>
                    <a:pt x="228055" y="247105"/>
                    <a:pt x="237580" y="237580"/>
                  </a:cubicBezTo>
                  <a:cubicBezTo>
                    <a:pt x="247105" y="228055"/>
                    <a:pt x="247105" y="211863"/>
                    <a:pt x="237580" y="202338"/>
                  </a:cubicBezTo>
                  <a:lnTo>
                    <a:pt x="108040" y="72798"/>
                  </a:lnTo>
                  <a:cubicBezTo>
                    <a:pt x="113755" y="55653"/>
                    <a:pt x="108993" y="35650"/>
                    <a:pt x="95658" y="22315"/>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sp>
        <p:nvSpPr>
          <p:cNvPr id="70" name="Money_3" title="Icon of a dollar sign">
            <a:extLst>
              <a:ext uri="{FF2B5EF4-FFF2-40B4-BE49-F238E27FC236}">
                <a16:creationId xmlns:a16="http://schemas.microsoft.com/office/drawing/2014/main" id="{F3473031-A028-4F06-88ED-D96B5F8FFDBA}"/>
              </a:ext>
            </a:extLst>
          </p:cNvPr>
          <p:cNvSpPr>
            <a:spLocks noChangeAspect="1" noEditPoints="1"/>
          </p:cNvSpPr>
          <p:nvPr/>
        </p:nvSpPr>
        <p:spPr bwMode="auto">
          <a:xfrm>
            <a:off x="5515780" y="5813656"/>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71" name="Group 70">
            <a:extLst>
              <a:ext uri="{FF2B5EF4-FFF2-40B4-BE49-F238E27FC236}">
                <a16:creationId xmlns:a16="http://schemas.microsoft.com/office/drawing/2014/main" id="{7C533612-5861-4049-B04A-D8DC1E44FE5F}"/>
              </a:ext>
            </a:extLst>
          </p:cNvPr>
          <p:cNvGrpSpPr/>
          <p:nvPr/>
        </p:nvGrpSpPr>
        <p:grpSpPr>
          <a:xfrm>
            <a:off x="1372340" y="2882455"/>
            <a:ext cx="2007130" cy="2001086"/>
            <a:chOff x="-1571458" y="2216956"/>
            <a:chExt cx="442496" cy="441164"/>
          </a:xfrm>
        </p:grpSpPr>
        <p:sp>
          <p:nvSpPr>
            <p:cNvPr id="72" name="Freeform: Shape 71">
              <a:extLst>
                <a:ext uri="{FF2B5EF4-FFF2-40B4-BE49-F238E27FC236}">
                  <a16:creationId xmlns:a16="http://schemas.microsoft.com/office/drawing/2014/main" id="{0743D389-C524-45A5-AA52-E3C94D86C165}"/>
                </a:ext>
              </a:extLst>
            </p:cNvPr>
            <p:cNvSpPr/>
            <p:nvPr/>
          </p:nvSpPr>
          <p:spPr>
            <a:xfrm>
              <a:off x="-1571458" y="2216956"/>
              <a:ext cx="442496" cy="283650"/>
            </a:xfrm>
            <a:custGeom>
              <a:avLst/>
              <a:gdLst>
                <a:gd name="connsiteX0" fmla="*/ 289288 w 371475"/>
                <a:gd name="connsiteY0" fmla="*/ 234996 h 238125"/>
                <a:gd name="connsiteX1" fmla="*/ 299766 w 371475"/>
                <a:gd name="connsiteY1" fmla="*/ 234996 h 238125"/>
                <a:gd name="connsiteX2" fmla="*/ 365488 w 371475"/>
                <a:gd name="connsiteY2" fmla="*/ 166416 h 238125"/>
                <a:gd name="connsiteX3" fmla="*/ 296908 w 371475"/>
                <a:gd name="connsiteY3" fmla="*/ 96883 h 238125"/>
                <a:gd name="connsiteX4" fmla="*/ 296908 w 371475"/>
                <a:gd name="connsiteY4" fmla="*/ 96883 h 238125"/>
                <a:gd name="connsiteX5" fmla="*/ 198801 w 371475"/>
                <a:gd name="connsiteY5" fmla="*/ 7348 h 238125"/>
                <a:gd name="connsiteX6" fmla="*/ 115933 w 371475"/>
                <a:gd name="connsiteY6" fmla="*/ 54973 h 238125"/>
                <a:gd name="connsiteX7" fmla="*/ 96883 w 371475"/>
                <a:gd name="connsiteY7" fmla="*/ 54021 h 238125"/>
                <a:gd name="connsiteX8" fmla="*/ 7348 w 371475"/>
                <a:gd name="connsiteY8" fmla="*/ 145461 h 238125"/>
                <a:gd name="connsiteX9" fmla="*/ 96883 w 371475"/>
                <a:gd name="connsiteY9" fmla="*/ 237853 h 238125"/>
                <a:gd name="connsiteX10" fmla="*/ 98788 w 371475"/>
                <a:gd name="connsiteY10" fmla="*/ 237853 h 238125"/>
                <a:gd name="connsiteX11" fmla="*/ 98788 w 371475"/>
                <a:gd name="connsiteY11" fmla="*/ 237853 h 238125"/>
                <a:gd name="connsiteX12" fmla="*/ 131173 w 371475"/>
                <a:gd name="connsiteY12" fmla="*/ 23785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475" h="238125">
                  <a:moveTo>
                    <a:pt x="289288" y="234996"/>
                  </a:moveTo>
                  <a:lnTo>
                    <a:pt x="299766" y="234996"/>
                  </a:lnTo>
                  <a:cubicBezTo>
                    <a:pt x="335961" y="234043"/>
                    <a:pt x="365488" y="203563"/>
                    <a:pt x="365488" y="166416"/>
                  </a:cubicBezTo>
                  <a:cubicBezTo>
                    <a:pt x="365488" y="127363"/>
                    <a:pt x="335008" y="96883"/>
                    <a:pt x="296908" y="96883"/>
                  </a:cubicBezTo>
                  <a:lnTo>
                    <a:pt x="296908" y="96883"/>
                  </a:lnTo>
                  <a:cubicBezTo>
                    <a:pt x="292146" y="46401"/>
                    <a:pt x="250236" y="7348"/>
                    <a:pt x="198801" y="7348"/>
                  </a:cubicBezTo>
                  <a:cubicBezTo>
                    <a:pt x="163558" y="7348"/>
                    <a:pt x="133078" y="26398"/>
                    <a:pt x="115933" y="54973"/>
                  </a:cubicBezTo>
                  <a:cubicBezTo>
                    <a:pt x="109266" y="54021"/>
                    <a:pt x="103551" y="54021"/>
                    <a:pt x="96883" y="54021"/>
                  </a:cubicBezTo>
                  <a:cubicBezTo>
                    <a:pt x="48306" y="54021"/>
                    <a:pt x="7348" y="94026"/>
                    <a:pt x="7348" y="145461"/>
                  </a:cubicBezTo>
                  <a:cubicBezTo>
                    <a:pt x="7348" y="196896"/>
                    <a:pt x="48306" y="237853"/>
                    <a:pt x="96883" y="237853"/>
                  </a:cubicBezTo>
                  <a:cubicBezTo>
                    <a:pt x="97836" y="237853"/>
                    <a:pt x="97836" y="237853"/>
                    <a:pt x="98788" y="237853"/>
                  </a:cubicBezTo>
                  <a:lnTo>
                    <a:pt x="98788" y="237853"/>
                  </a:lnTo>
                  <a:lnTo>
                    <a:pt x="131173" y="237853"/>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73" name="server" title="Icon of a server tower">
              <a:extLst>
                <a:ext uri="{FF2B5EF4-FFF2-40B4-BE49-F238E27FC236}">
                  <a16:creationId xmlns:a16="http://schemas.microsoft.com/office/drawing/2014/main" id="{1CF1B1CD-46D1-434E-B68F-1D85C1A88C43}"/>
                </a:ext>
              </a:extLst>
            </p:cNvPr>
            <p:cNvSpPr>
              <a:spLocks noChangeAspect="1" noEditPoints="1"/>
            </p:cNvSpPr>
            <p:nvPr/>
          </p:nvSpPr>
          <p:spPr bwMode="auto">
            <a:xfrm>
              <a:off x="-1384782" y="2413174"/>
              <a:ext cx="129387" cy="244946"/>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9186438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33E9C-D4F8-4CCD-A1E5-74D783D24654}"/>
              </a:ext>
            </a:extLst>
          </p:cNvPr>
          <p:cNvSpPr>
            <a:spLocks noGrp="1"/>
          </p:cNvSpPr>
          <p:nvPr>
            <p:ph type="title"/>
          </p:nvPr>
        </p:nvSpPr>
        <p:spPr/>
        <p:txBody>
          <a:bodyPr/>
          <a:lstStyle/>
          <a:p>
            <a:r>
              <a:rPr lang="en-US"/>
              <a:t>Opportunities for moving SAP to public cloud</a:t>
            </a:r>
          </a:p>
        </p:txBody>
      </p:sp>
      <p:sp>
        <p:nvSpPr>
          <p:cNvPr id="6" name="Rectangle 5">
            <a:extLst>
              <a:ext uri="{FF2B5EF4-FFF2-40B4-BE49-F238E27FC236}">
                <a16:creationId xmlns:a16="http://schemas.microsoft.com/office/drawing/2014/main" id="{30C37D2A-BBED-4011-BFB0-117FBC412FA1}"/>
              </a:ext>
            </a:extLst>
          </p:cNvPr>
          <p:cNvSpPr/>
          <p:nvPr/>
        </p:nvSpPr>
        <p:spPr bwMode="auto">
          <a:xfrm>
            <a:off x="436562" y="3852986"/>
            <a:ext cx="3793988" cy="2698628"/>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45720" numCol="1" spcCol="0" rtlCol="0" fromWordArt="0" anchor="t" anchorCtr="0" forceAA="0" compatLnSpc="1">
            <a:prstTxWarp prst="textNoShape">
              <a:avLst/>
            </a:prstTxWarp>
            <a:noAutofit/>
          </a:bodyPr>
          <a:lstStyle/>
          <a:p>
            <a:pPr algn="ctr">
              <a:lnSpc>
                <a:spcPct val="150000"/>
              </a:lnSpc>
              <a:spcBef>
                <a:spcPts val="1800"/>
              </a:spcBef>
            </a:pPr>
            <a:r>
              <a:rPr lang="en-US" sz="1600">
                <a:solidFill>
                  <a:schemeClr val="tx1"/>
                </a:solidFill>
              </a:rPr>
              <a:t>Hardware refresh required</a:t>
            </a:r>
          </a:p>
          <a:p>
            <a:pPr algn="ctr">
              <a:lnSpc>
                <a:spcPct val="150000"/>
              </a:lnSpc>
              <a:spcBef>
                <a:spcPts val="1800"/>
              </a:spcBef>
            </a:pPr>
            <a:r>
              <a:rPr lang="en-US" sz="1600">
                <a:solidFill>
                  <a:schemeClr val="tx1"/>
                </a:solidFill>
              </a:rPr>
              <a:t>End-of-support for critical hardware/software components</a:t>
            </a:r>
          </a:p>
        </p:txBody>
      </p:sp>
      <p:sp>
        <p:nvSpPr>
          <p:cNvPr id="30" name="Rectangle 29">
            <a:extLst>
              <a:ext uri="{FF2B5EF4-FFF2-40B4-BE49-F238E27FC236}">
                <a16:creationId xmlns:a16="http://schemas.microsoft.com/office/drawing/2014/main" id="{38B09E9C-2C16-401D-9A88-5E816AC038D4}"/>
              </a:ext>
            </a:extLst>
          </p:cNvPr>
          <p:cNvSpPr/>
          <p:nvPr/>
        </p:nvSpPr>
        <p:spPr bwMode="auto">
          <a:xfrm>
            <a:off x="4321243" y="3852986"/>
            <a:ext cx="3793988" cy="2698628"/>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45720" numCol="1" spcCol="0" rtlCol="0" fromWordArt="0" anchor="t" anchorCtr="0" forceAA="0" compatLnSpc="1">
            <a:prstTxWarp prst="textNoShape">
              <a:avLst/>
            </a:prstTxWarp>
            <a:noAutofit/>
          </a:bodyPr>
          <a:lstStyle/>
          <a:p>
            <a:pPr algn="ctr" fontAlgn="base">
              <a:lnSpc>
                <a:spcPct val="150000"/>
              </a:lnSpc>
              <a:spcBef>
                <a:spcPts val="1800"/>
              </a:spcBef>
            </a:pPr>
            <a:r>
              <a:rPr lang="en-US" sz="1600">
                <a:solidFill>
                  <a:schemeClr val="tx1"/>
                </a:solidFill>
              </a:rPr>
              <a:t>Digital Transformation or cloud-first initiative</a:t>
            </a:r>
          </a:p>
          <a:p>
            <a:pPr algn="ctr" fontAlgn="base">
              <a:lnSpc>
                <a:spcPct val="150000"/>
              </a:lnSpc>
              <a:spcBef>
                <a:spcPts val="1800"/>
              </a:spcBef>
            </a:pPr>
            <a:r>
              <a:rPr lang="en-US" sz="1600">
                <a:solidFill>
                  <a:schemeClr val="tx1"/>
                </a:solidFill>
              </a:rPr>
              <a:t>Move to HANA or other SAP upgrade project</a:t>
            </a:r>
          </a:p>
          <a:p>
            <a:pPr algn="ctr" fontAlgn="base">
              <a:lnSpc>
                <a:spcPct val="150000"/>
              </a:lnSpc>
              <a:spcBef>
                <a:spcPts val="1800"/>
              </a:spcBef>
            </a:pPr>
            <a:r>
              <a:rPr lang="en-US" sz="1600">
                <a:solidFill>
                  <a:schemeClr val="tx1"/>
                </a:solidFill>
              </a:rPr>
              <a:t>End of hosting or outsourcing contract</a:t>
            </a:r>
          </a:p>
        </p:txBody>
      </p:sp>
      <p:sp>
        <p:nvSpPr>
          <p:cNvPr id="31" name="Rectangle 30">
            <a:extLst>
              <a:ext uri="{FF2B5EF4-FFF2-40B4-BE49-F238E27FC236}">
                <a16:creationId xmlns:a16="http://schemas.microsoft.com/office/drawing/2014/main" id="{6C6D0575-5A3D-4ABA-AE27-712E4EE13342}"/>
              </a:ext>
            </a:extLst>
          </p:cNvPr>
          <p:cNvSpPr/>
          <p:nvPr/>
        </p:nvSpPr>
        <p:spPr bwMode="auto">
          <a:xfrm>
            <a:off x="8205924" y="3852986"/>
            <a:ext cx="3793988" cy="2698628"/>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45720" numCol="1" spcCol="0" rtlCol="0" fromWordArt="0" anchor="t" anchorCtr="0" forceAA="0" compatLnSpc="1">
            <a:prstTxWarp prst="textNoShape">
              <a:avLst/>
            </a:prstTxWarp>
            <a:noAutofit/>
          </a:bodyPr>
          <a:lstStyle/>
          <a:p>
            <a:pPr algn="ctr" fontAlgn="base">
              <a:lnSpc>
                <a:spcPct val="150000"/>
              </a:lnSpc>
              <a:spcBef>
                <a:spcPts val="1800"/>
              </a:spcBef>
            </a:pPr>
            <a:r>
              <a:rPr lang="en-US" sz="1600">
                <a:solidFill>
                  <a:schemeClr val="tx1"/>
                </a:solidFill>
              </a:rPr>
              <a:t>Business needs require better access to SAP data for analytics</a:t>
            </a:r>
          </a:p>
          <a:p>
            <a:pPr algn="ctr" fontAlgn="base">
              <a:lnSpc>
                <a:spcPct val="150000"/>
              </a:lnSpc>
              <a:spcBef>
                <a:spcPts val="1800"/>
              </a:spcBef>
            </a:pPr>
            <a:r>
              <a:rPr lang="en-US" sz="1600">
                <a:solidFill>
                  <a:schemeClr val="tx1"/>
                </a:solidFill>
              </a:rPr>
              <a:t>M&amp;A activity</a:t>
            </a:r>
          </a:p>
          <a:p>
            <a:pPr algn="ctr" fontAlgn="base">
              <a:lnSpc>
                <a:spcPct val="150000"/>
              </a:lnSpc>
              <a:spcBef>
                <a:spcPts val="1800"/>
              </a:spcBef>
            </a:pPr>
            <a:r>
              <a:rPr lang="en-US" sz="1600">
                <a:solidFill>
                  <a:schemeClr val="tx1"/>
                </a:solidFill>
              </a:rPr>
              <a:t>Change in decision maker</a:t>
            </a:r>
          </a:p>
        </p:txBody>
      </p:sp>
      <p:sp>
        <p:nvSpPr>
          <p:cNvPr id="32" name="Rectangle 31">
            <a:extLst>
              <a:ext uri="{FF2B5EF4-FFF2-40B4-BE49-F238E27FC236}">
                <a16:creationId xmlns:a16="http://schemas.microsoft.com/office/drawing/2014/main" id="{1B652B7A-17BB-4896-B7E6-7784A917DC6A}"/>
              </a:ext>
            </a:extLst>
          </p:cNvPr>
          <p:cNvSpPr/>
          <p:nvPr/>
        </p:nvSpPr>
        <p:spPr bwMode="auto">
          <a:xfrm>
            <a:off x="436562" y="3852986"/>
            <a:ext cx="3793988" cy="18288"/>
          </a:xfrm>
          <a:prstGeom prst="rect">
            <a:avLst/>
          </a:prstGeom>
          <a:solidFill>
            <a:schemeClr val="tx2"/>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15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0096C2B5-E390-488E-8613-BC38D56C25AA}"/>
              </a:ext>
            </a:extLst>
          </p:cNvPr>
          <p:cNvSpPr/>
          <p:nvPr/>
        </p:nvSpPr>
        <p:spPr bwMode="auto">
          <a:xfrm>
            <a:off x="4321243" y="3852986"/>
            <a:ext cx="3793988" cy="18288"/>
          </a:xfrm>
          <a:prstGeom prst="rect">
            <a:avLst/>
          </a:prstGeom>
          <a:solidFill>
            <a:schemeClr val="tx2"/>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15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2640BF1E-574B-4C06-9022-7C6346C283B9}"/>
              </a:ext>
            </a:extLst>
          </p:cNvPr>
          <p:cNvSpPr/>
          <p:nvPr/>
        </p:nvSpPr>
        <p:spPr bwMode="auto">
          <a:xfrm>
            <a:off x="8205924" y="3852986"/>
            <a:ext cx="3793988" cy="18288"/>
          </a:xfrm>
          <a:prstGeom prst="rect">
            <a:avLst/>
          </a:prstGeom>
          <a:solidFill>
            <a:schemeClr val="tx2"/>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15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5D792AF0-A526-4D7C-8FD2-C8EE40F7F59E}"/>
              </a:ext>
            </a:extLst>
          </p:cNvPr>
          <p:cNvSpPr/>
          <p:nvPr/>
        </p:nvSpPr>
        <p:spPr bwMode="auto">
          <a:xfrm>
            <a:off x="2103603" y="3630685"/>
            <a:ext cx="458320" cy="458318"/>
          </a:xfrm>
          <a:prstGeom prst="ellipse">
            <a:avLst/>
          </a:prstGeom>
          <a:solidFill>
            <a:schemeClr val="bg1"/>
          </a:solidFill>
          <a:ln>
            <a:noFill/>
            <a:headEnd type="none" w="med" len="med"/>
            <a:tailEnd type="none" w="med" len="med"/>
          </a:ln>
          <a:effectLst>
            <a:outerShdw blurRad="25400" dist="12700" dir="16200000" rotWithShape="0">
              <a:schemeClr val="bg1">
                <a:lumMod val="8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150000"/>
              </a:lnSpc>
              <a:spcBef>
                <a:spcPct val="0"/>
              </a:spcBef>
              <a:spcAft>
                <a:spcPct val="0"/>
              </a:spcAft>
            </a:pPr>
            <a:r>
              <a:rPr lang="en-US" sz="2400">
                <a:solidFill>
                  <a:schemeClr val="tx2"/>
                </a:solidFill>
                <a:ea typeface="Segoe UI" pitchFamily="34" charset="0"/>
                <a:cs typeface="Segoe UI" pitchFamily="34" charset="0"/>
                <a:sym typeface="Wingdings" panose="05000000000000000000" pitchFamily="2" charset="2"/>
              </a:rPr>
              <a:t></a:t>
            </a:r>
            <a:endParaRPr lang="en-US" sz="2400">
              <a:solidFill>
                <a:schemeClr val="tx2"/>
              </a:solidFill>
              <a:ea typeface="Segoe UI" pitchFamily="34" charset="0"/>
              <a:cs typeface="Segoe UI" pitchFamily="34" charset="0"/>
            </a:endParaRPr>
          </a:p>
        </p:txBody>
      </p:sp>
      <p:sp>
        <p:nvSpPr>
          <p:cNvPr id="43" name="Oval 42">
            <a:extLst>
              <a:ext uri="{FF2B5EF4-FFF2-40B4-BE49-F238E27FC236}">
                <a16:creationId xmlns:a16="http://schemas.microsoft.com/office/drawing/2014/main" id="{CA733719-BF94-4D62-B770-FD7DFC6C45EF}"/>
              </a:ext>
            </a:extLst>
          </p:cNvPr>
          <p:cNvSpPr/>
          <p:nvPr/>
        </p:nvSpPr>
        <p:spPr bwMode="auto">
          <a:xfrm>
            <a:off x="5989077" y="3630685"/>
            <a:ext cx="458320" cy="458318"/>
          </a:xfrm>
          <a:prstGeom prst="ellipse">
            <a:avLst/>
          </a:prstGeom>
          <a:solidFill>
            <a:schemeClr val="bg1"/>
          </a:solidFill>
          <a:ln>
            <a:noFill/>
            <a:headEnd type="none" w="med" len="med"/>
            <a:tailEnd type="none" w="med" len="med"/>
          </a:ln>
          <a:effectLst>
            <a:outerShdw blurRad="25400" dist="12700" dir="16200000" rotWithShape="0">
              <a:schemeClr val="bg1">
                <a:lumMod val="8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150000"/>
              </a:lnSpc>
              <a:spcBef>
                <a:spcPct val="0"/>
              </a:spcBef>
              <a:spcAft>
                <a:spcPct val="0"/>
              </a:spcAft>
            </a:pPr>
            <a:r>
              <a:rPr lang="en-US" sz="2400">
                <a:solidFill>
                  <a:schemeClr val="tx2"/>
                </a:solidFill>
                <a:ea typeface="Segoe UI" pitchFamily="34" charset="0"/>
                <a:cs typeface="Segoe UI" pitchFamily="34" charset="0"/>
                <a:sym typeface="Wingdings" panose="05000000000000000000" pitchFamily="2" charset="2"/>
              </a:rPr>
              <a:t></a:t>
            </a:r>
            <a:endParaRPr lang="en-US" sz="2400">
              <a:solidFill>
                <a:schemeClr val="tx2"/>
              </a:solidFill>
              <a:ea typeface="Segoe UI" pitchFamily="34" charset="0"/>
              <a:cs typeface="Segoe UI" pitchFamily="34" charset="0"/>
            </a:endParaRPr>
          </a:p>
        </p:txBody>
      </p:sp>
      <p:sp>
        <p:nvSpPr>
          <p:cNvPr id="44" name="Oval 43">
            <a:extLst>
              <a:ext uri="{FF2B5EF4-FFF2-40B4-BE49-F238E27FC236}">
                <a16:creationId xmlns:a16="http://schemas.microsoft.com/office/drawing/2014/main" id="{DE87ED89-81E6-4AA8-A7FA-195B049B2EA5}"/>
              </a:ext>
            </a:extLst>
          </p:cNvPr>
          <p:cNvSpPr/>
          <p:nvPr/>
        </p:nvSpPr>
        <p:spPr bwMode="auto">
          <a:xfrm>
            <a:off x="9873758" y="3630685"/>
            <a:ext cx="458320" cy="458318"/>
          </a:xfrm>
          <a:prstGeom prst="ellipse">
            <a:avLst/>
          </a:prstGeom>
          <a:solidFill>
            <a:schemeClr val="bg1"/>
          </a:solidFill>
          <a:ln>
            <a:noFill/>
            <a:headEnd type="none" w="med" len="med"/>
            <a:tailEnd type="none" w="med" len="med"/>
          </a:ln>
          <a:effectLst>
            <a:outerShdw blurRad="25400" dist="12700" dir="16200000" rotWithShape="0">
              <a:schemeClr val="bg1">
                <a:lumMod val="8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150000"/>
              </a:lnSpc>
              <a:spcBef>
                <a:spcPct val="0"/>
              </a:spcBef>
              <a:spcAft>
                <a:spcPct val="0"/>
              </a:spcAft>
            </a:pPr>
            <a:r>
              <a:rPr lang="en-US" sz="2400">
                <a:solidFill>
                  <a:schemeClr val="tx2"/>
                </a:solidFill>
                <a:ea typeface="Segoe UI" pitchFamily="34" charset="0"/>
                <a:cs typeface="Segoe UI" pitchFamily="34" charset="0"/>
                <a:sym typeface="Wingdings" panose="05000000000000000000" pitchFamily="2" charset="2"/>
              </a:rPr>
              <a:t></a:t>
            </a:r>
            <a:endParaRPr lang="en-US" sz="2400">
              <a:solidFill>
                <a:schemeClr val="tx2"/>
              </a:solidFill>
              <a:ea typeface="Segoe UI" pitchFamily="34" charset="0"/>
              <a:cs typeface="Segoe UI" pitchFamily="34" charset="0"/>
            </a:endParaRPr>
          </a:p>
        </p:txBody>
      </p:sp>
      <p:sp>
        <p:nvSpPr>
          <p:cNvPr id="20" name="Speech Bubble: Rectangle with Corners Rounded 19">
            <a:extLst>
              <a:ext uri="{FF2B5EF4-FFF2-40B4-BE49-F238E27FC236}">
                <a16:creationId xmlns:a16="http://schemas.microsoft.com/office/drawing/2014/main" id="{544EAF94-5052-4FE0-A7BC-58D93AFDB662}"/>
              </a:ext>
            </a:extLst>
          </p:cNvPr>
          <p:cNvSpPr/>
          <p:nvPr/>
        </p:nvSpPr>
        <p:spPr bwMode="auto">
          <a:xfrm>
            <a:off x="1140966" y="5783315"/>
            <a:ext cx="2089954" cy="867667"/>
          </a:xfrm>
          <a:prstGeom prst="wedgeRoundRectCallout">
            <a:avLst>
              <a:gd name="adj1" fmla="val -21196"/>
              <a:gd name="adj2" fmla="val -84208"/>
              <a:gd name="adj3" fmla="val 16667"/>
            </a:avLst>
          </a:prstGeom>
          <a:solidFill>
            <a:schemeClr val="bg1"/>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Particularly the upcoming 2025 end of support for NetWeaver</a:t>
            </a:r>
          </a:p>
        </p:txBody>
      </p:sp>
      <p:cxnSp>
        <p:nvCxnSpPr>
          <p:cNvPr id="36" name="Straight Connector 8">
            <a:extLst>
              <a:ext uri="{FF2B5EF4-FFF2-40B4-BE49-F238E27FC236}">
                <a16:creationId xmlns:a16="http://schemas.microsoft.com/office/drawing/2014/main" id="{798384F1-D511-4675-93FC-F9760A989BAC}"/>
              </a:ext>
            </a:extLst>
          </p:cNvPr>
          <p:cNvCxnSpPr>
            <a:cxnSpLocks/>
          </p:cNvCxnSpPr>
          <p:nvPr/>
        </p:nvCxnSpPr>
        <p:spPr>
          <a:xfrm flipH="1">
            <a:off x="6218237" y="3394399"/>
            <a:ext cx="1" cy="495911"/>
          </a:xfrm>
          <a:prstGeom prst="straightConnector1">
            <a:avLst/>
          </a:prstGeom>
          <a:ln w="3810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8">
            <a:extLst>
              <a:ext uri="{FF2B5EF4-FFF2-40B4-BE49-F238E27FC236}">
                <a16:creationId xmlns:a16="http://schemas.microsoft.com/office/drawing/2014/main" id="{5C12F3C5-B894-46DF-BCCA-3ABC21C0EEBA}"/>
              </a:ext>
            </a:extLst>
          </p:cNvPr>
          <p:cNvCxnSpPr>
            <a:cxnSpLocks/>
            <a:endCxn id="34" idx="0"/>
          </p:cNvCxnSpPr>
          <p:nvPr/>
        </p:nvCxnSpPr>
        <p:spPr>
          <a:xfrm>
            <a:off x="7368078" y="2207235"/>
            <a:ext cx="2734840" cy="1645751"/>
          </a:xfrm>
          <a:prstGeom prst="bentConnector2">
            <a:avLst/>
          </a:prstGeom>
          <a:ln w="3810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CEC719-336A-4045-BDAE-817B112032A5}"/>
              </a:ext>
            </a:extLst>
          </p:cNvPr>
          <p:cNvCxnSpPr>
            <a:cxnSpLocks/>
            <a:endCxn id="32" idx="0"/>
          </p:cNvCxnSpPr>
          <p:nvPr/>
        </p:nvCxnSpPr>
        <p:spPr>
          <a:xfrm rot="10800000" flipV="1">
            <a:off x="2333556" y="2207234"/>
            <a:ext cx="2699674" cy="1645751"/>
          </a:xfrm>
          <a:prstGeom prst="bentConnector2">
            <a:avLst/>
          </a:prstGeom>
          <a:ln w="3810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398096D-B616-4CF4-9E9D-EB47D772E204}"/>
              </a:ext>
            </a:extLst>
          </p:cNvPr>
          <p:cNvGrpSpPr/>
          <p:nvPr/>
        </p:nvGrpSpPr>
        <p:grpSpPr>
          <a:xfrm>
            <a:off x="5033230" y="1022227"/>
            <a:ext cx="2370015" cy="2370015"/>
            <a:chOff x="8663012" y="2869836"/>
            <a:chExt cx="3379636" cy="3379636"/>
          </a:xfrm>
        </p:grpSpPr>
        <p:sp>
          <p:nvSpPr>
            <p:cNvPr id="23" name="Oval 22">
              <a:extLst>
                <a:ext uri="{FF2B5EF4-FFF2-40B4-BE49-F238E27FC236}">
                  <a16:creationId xmlns:a16="http://schemas.microsoft.com/office/drawing/2014/main" id="{15AA79DD-F10A-446B-A45C-379D8A7BC2C8}"/>
                </a:ext>
              </a:extLst>
            </p:cNvPr>
            <p:cNvSpPr/>
            <p:nvPr/>
          </p:nvSpPr>
          <p:spPr bwMode="auto">
            <a:xfrm>
              <a:off x="8663012" y="2869836"/>
              <a:ext cx="3379636" cy="3379636"/>
            </a:xfrm>
            <a:prstGeom prst="ellipse">
              <a:avLst/>
            </a:prstGeom>
            <a:solidFill>
              <a:schemeClr val="bg2"/>
            </a:solidFill>
            <a:ln>
              <a:noFill/>
              <a:headEnd type="none" w="med" len="med"/>
              <a:tailEnd type="none" w="med" len="med"/>
            </a:ln>
            <a:effectLst>
              <a:innerShdw blurRad="88900">
                <a:schemeClr val="bg1">
                  <a:lumMod val="85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15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539D406C-580B-49C9-A258-E35FB2308AED}"/>
                </a:ext>
              </a:extLst>
            </p:cNvPr>
            <p:cNvSpPr/>
            <p:nvPr/>
          </p:nvSpPr>
          <p:spPr bwMode="auto">
            <a:xfrm>
              <a:off x="8713160" y="2919984"/>
              <a:ext cx="3279340" cy="3279340"/>
            </a:xfrm>
            <a:prstGeom prst="ellipse">
              <a:avLst/>
            </a:prstGeom>
            <a:solidFill>
              <a:schemeClr val="tx2"/>
            </a:solidFill>
            <a:ln>
              <a:noFill/>
              <a:headEnd type="none" w="med" len="med"/>
              <a:tailEnd type="none" w="med" len="med"/>
            </a:ln>
            <a:effectLst>
              <a:outerShdw blurRad="38100" dist="25400" algn="l"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15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5" name="Graphic 24">
            <a:extLst>
              <a:ext uri="{FF2B5EF4-FFF2-40B4-BE49-F238E27FC236}">
                <a16:creationId xmlns:a16="http://schemas.microsoft.com/office/drawing/2014/main" id="{72BC2AAF-BB1E-40B0-8F72-73DBEE3B73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1887" y="1699206"/>
            <a:ext cx="1832701" cy="1016056"/>
          </a:xfrm>
          <a:prstGeom prst="rect">
            <a:avLst/>
          </a:prstGeom>
        </p:spPr>
      </p:pic>
    </p:spTree>
    <p:extLst>
      <p:ext uri="{BB962C8B-B14F-4D97-AF65-F5344CB8AC3E}">
        <p14:creationId xmlns:p14="http://schemas.microsoft.com/office/powerpoint/2010/main" val="28523802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D2769-B76C-41F2-B440-EE540C44C374}"/>
              </a:ext>
            </a:extLst>
          </p:cNvPr>
          <p:cNvSpPr>
            <a:spLocks noGrp="1"/>
          </p:cNvSpPr>
          <p:nvPr>
            <p:ph type="title"/>
          </p:nvPr>
        </p:nvSpPr>
        <p:spPr/>
        <p:txBody>
          <a:bodyPr/>
          <a:lstStyle/>
          <a:p>
            <a:r>
              <a:rPr lang="en-US"/>
              <a:t>Microsoft Azure:</a:t>
            </a:r>
            <a:br>
              <a:rPr lang="en-US"/>
            </a:br>
            <a:r>
              <a:rPr lang="en-US"/>
              <a:t>The best cloud platform for SAP</a:t>
            </a:r>
          </a:p>
        </p:txBody>
      </p:sp>
    </p:spTree>
    <p:extLst>
      <p:ext uri="{BB962C8B-B14F-4D97-AF65-F5344CB8AC3E}">
        <p14:creationId xmlns:p14="http://schemas.microsoft.com/office/powerpoint/2010/main" val="30630708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POWER_USER_ID_TEMPLATES" val="Boxes_9"/>
</p:tagLst>
</file>

<file path=ppt/theme/theme1.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C787569622CA44C8D3E8106A2F0EB6C" ma:contentTypeVersion="4" ma:contentTypeDescription="Create a new document." ma:contentTypeScope="" ma:versionID="0c43ac2b7f438bf8064f5aec5f2575be">
  <xsd:schema xmlns:xsd="http://www.w3.org/2001/XMLSchema" xmlns:xs="http://www.w3.org/2001/XMLSchema" xmlns:p="http://schemas.microsoft.com/office/2006/metadata/properties" xmlns:ns2="f8a4ed55-47ac-4117-9651-c3af684b346e" xmlns:ns3="95b1eebf-8506-4808-9366-bb9957069e3e" targetNamespace="http://schemas.microsoft.com/office/2006/metadata/properties" ma:root="true" ma:fieldsID="f1dddb8e0ac3b8850ce26947983d44d2" ns2:_="" ns3:_="">
    <xsd:import namespace="f8a4ed55-47ac-4117-9651-c3af684b346e"/>
    <xsd:import namespace="95b1eebf-8506-4808-9366-bb9957069e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a4ed55-47ac-4117-9651-c3af684b34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5b1eebf-8506-4808-9366-bb9957069e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95b1eebf-8506-4808-9366-bb9957069e3e">
      <UserInfo>
        <DisplayName>Stephanie Van Kol</DisplayName>
        <AccountId>17</AccountId>
        <AccountType/>
      </UserInfo>
    </SharedWithUsers>
  </documentManagement>
</p:properties>
</file>

<file path=customXml/itemProps1.xml><?xml version="1.0" encoding="utf-8"?>
<ds:datastoreItem xmlns:ds="http://schemas.openxmlformats.org/officeDocument/2006/customXml" ds:itemID="{9F07A399-D5E6-42C1-A0F7-12401AA67224}">
  <ds:schemaRefs>
    <ds:schemaRef ds:uri="http://schemas.microsoft.com/sharepoint/v3/contenttype/forms"/>
  </ds:schemaRefs>
</ds:datastoreItem>
</file>

<file path=customXml/itemProps2.xml><?xml version="1.0" encoding="utf-8"?>
<ds:datastoreItem xmlns:ds="http://schemas.openxmlformats.org/officeDocument/2006/customXml" ds:itemID="{7A3D07B0-B8B0-4892-9838-33A1662D35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a4ed55-47ac-4117-9651-c3af684b346e"/>
    <ds:schemaRef ds:uri="95b1eebf-8506-4808-9366-bb9957069e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A2F3233-E30A-410B-94C6-6E021999130D}">
  <ds:schemaRefs>
    <ds:schemaRef ds:uri="http://schemas.microsoft.com/office/infopath/2007/PartnerControls"/>
    <ds:schemaRef ds:uri="http://purl.org/dc/elements/1.1/"/>
    <ds:schemaRef ds:uri="http://schemas.microsoft.com/office/2006/metadata/properties"/>
    <ds:schemaRef ds:uri="f8a4ed55-47ac-4117-9651-c3af684b346e"/>
    <ds:schemaRef ds:uri="http://purl.org/dc/terms/"/>
    <ds:schemaRef ds:uri="http://schemas.openxmlformats.org/package/2006/metadata/core-properties"/>
    <ds:schemaRef ds:uri="http://schemas.microsoft.com/office/2006/documentManagement/types"/>
    <ds:schemaRef ds:uri="http://purl.org/dc/dcmitype/"/>
    <ds:schemaRef ds:uri="95b1eebf-8506-4808-9366-bb9957069e3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Azure PPT Template - 2018</Template>
  <TotalTime>0</TotalTime>
  <Words>6014</Words>
  <Application>Microsoft Office PowerPoint</Application>
  <PresentationFormat>Custom</PresentationFormat>
  <Paragraphs>895</Paragraphs>
  <Slides>37</Slides>
  <Notes>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Arial</vt:lpstr>
      <vt:lpstr>Calibri</vt:lpstr>
      <vt:lpstr>Segoe Pro</vt:lpstr>
      <vt:lpstr>Segoe UI</vt:lpstr>
      <vt:lpstr>Segoe UI Light</vt:lpstr>
      <vt:lpstr>Segoe UI Semibold</vt:lpstr>
      <vt:lpstr>Segoe UI Semilight</vt:lpstr>
      <vt:lpstr>SegoeUI</vt:lpstr>
      <vt:lpstr>wf_segoe-ui_light</vt:lpstr>
      <vt:lpstr>wf_segoe-ui_semibold</vt:lpstr>
      <vt:lpstr>Wingdings</vt:lpstr>
      <vt:lpstr>Azure PPT Template - 2018</vt:lpstr>
      <vt:lpstr>SAP on Azure: The Trusted Path to Enterprise-Ready Innovation in the Cloud</vt:lpstr>
      <vt:lpstr>Today’s agenda</vt:lpstr>
      <vt:lpstr>Benefits of replatforming SAP to public cloud</vt:lpstr>
      <vt:lpstr>Digital transformation</vt:lpstr>
      <vt:lpstr>The challenge</vt:lpstr>
      <vt:lpstr>SAP in the cloud can power better business processes, innovation and insights</vt:lpstr>
      <vt:lpstr>Advantages of public cloud over traditional on-premises architecture for SAP</vt:lpstr>
      <vt:lpstr>Opportunities for moving SAP to public cloud</vt:lpstr>
      <vt:lpstr>Microsoft Azure: The best cloud platform for SAP</vt:lpstr>
      <vt:lpstr>Azure is the best platform for running SAP in the cloud</vt:lpstr>
      <vt:lpstr>Reliable, high capacity SAP infrastructure on Azure</vt:lpstr>
      <vt:lpstr>More compliance offerings than any other cloud provider </vt:lpstr>
      <vt:lpstr>SAP HANA on Azure Region Availability</vt:lpstr>
      <vt:lpstr>Microsoft and SAP: The best business partnership for ERP on public cloud </vt:lpstr>
      <vt:lpstr>Microsoft is the best business partner to run your SAP applications on public cloud</vt:lpstr>
      <vt:lpstr>SAP and Microsoft – strong partners for your future The trusted, optimized, seamless enterprise-ready cloud partnership</vt:lpstr>
      <vt:lpstr>SAP on Azure customers</vt:lpstr>
      <vt:lpstr>Open Data Initiative announced to empower a new generation of customer experiences</vt:lpstr>
      <vt:lpstr>SAP on Azure maturity</vt:lpstr>
      <vt:lpstr>Microsoft runs SAP on Azure</vt:lpstr>
      <vt:lpstr>PowerPoint Presentation</vt:lpstr>
      <vt:lpstr>Appendix A: Case studies</vt:lpstr>
      <vt:lpstr>A note on case studies</vt:lpstr>
      <vt:lpstr>Business insights with SAP and non-SAP data on Azure</vt:lpstr>
      <vt:lpstr>Accelerating IT transformation with SAP on Azure</vt:lpstr>
      <vt:lpstr>Accelerating time to value with SAP on Azure</vt:lpstr>
      <vt:lpstr>Appendix B: Technical detail slides</vt:lpstr>
      <vt:lpstr>Robust cost-effective infrastructure for SAP NetWeaver</vt:lpstr>
      <vt:lpstr>PowerPoint Presentation</vt:lpstr>
      <vt:lpstr>On-demand infrastructure for SAP HANA</vt:lpstr>
      <vt:lpstr>Purpose-built infrastructure for SAP HANA</vt:lpstr>
      <vt:lpstr>SAP HANA on Azure VM architecture</vt:lpstr>
      <vt:lpstr>SAP HANA on Azure HANA large instance architecture</vt:lpstr>
      <vt:lpstr>Only enterprise-grade SAP HANA environment in public cloud</vt:lpstr>
      <vt:lpstr>Most number of HANA certifications in the public cloud</vt:lpstr>
      <vt:lpstr>Disk storage for SAP HANA</vt:lpstr>
      <vt:lpstr>SAP cloud platform on Azure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presentation title and event name</dc:title>
  <dc:subject/>
  <dc:creator>Douglas Montague</dc:creator>
  <cp:keywords/>
  <dc:description>Template by: Zoey Vong; ZUM Communications
Formatted by:</dc:description>
  <cp:lastModifiedBy>Chris Dearing</cp:lastModifiedBy>
  <cp:revision>1</cp:revision>
  <cp:lastPrinted>2014-06-04T14:54:40Z</cp:lastPrinted>
  <dcterms:created xsi:type="dcterms:W3CDTF">2018-02-12T20:14:24Z</dcterms:created>
  <dcterms:modified xsi:type="dcterms:W3CDTF">2019-02-28T03:14:07Z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0x0101005C787569622CA44C8D3E8106A2F0EB6C</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